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ppt/notesSlides/notesSlide13.xml" ContentType="application/vnd.openxmlformats-officedocument.presentationml.notesSlide+xml"/>
  <Override PartName="/ppt/tags/tag18.xml" ContentType="application/vnd.openxmlformats-officedocument.presentationml.tags+xml"/>
  <Override PartName="/ppt/notesSlides/notesSlide14.xml" ContentType="application/vnd.openxmlformats-officedocument.presentationml.notesSlide+xml"/>
  <Override PartName="/ppt/tags/tag19.xml" ContentType="application/vnd.openxmlformats-officedocument.presentationml.tags+xml"/>
  <Override PartName="/ppt/notesSlides/notesSlide15.xml" ContentType="application/vnd.openxmlformats-officedocument.presentationml.notesSlide+xml"/>
  <Override PartName="/ppt/tags/tag20.xml" ContentType="application/vnd.openxmlformats-officedocument.presentationml.tags+xml"/>
  <Override PartName="/ppt/notesSlides/notesSlide16.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8.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9.xml" ContentType="application/vnd.openxmlformats-officedocument.presentationml.notesSlide+xml"/>
  <Override PartName="/ppt/tags/tag31.xml" ContentType="application/vnd.openxmlformats-officedocument.presentationml.tags+xml"/>
  <Override PartName="/ppt/notesSlides/notesSlide20.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21.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22.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23.xml" ContentType="application/vnd.openxmlformats-officedocument.presentationml.notesSlide+xml"/>
  <Override PartName="/ppt/tags/tag40.xml" ContentType="application/vnd.openxmlformats-officedocument.presentationml.tags+xml"/>
  <Override PartName="/ppt/notesSlides/notesSlide24.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25.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45.xml" ContentType="application/vnd.openxmlformats-officedocument.presentationml.tags+xml"/>
  <Override PartName="/ppt/notesSlides/notesSlide28.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29.xml" ContentType="application/vnd.openxmlformats-officedocument.presentationml.notesSlide+xml"/>
  <Override PartName="/ppt/tags/tag48.xml" ContentType="application/vnd.openxmlformats-officedocument.presentationml.tags+xml"/>
  <Override PartName="/ppt/notesSlides/notesSlide30.xml" ContentType="application/vnd.openxmlformats-officedocument.presentationml.notesSlide+xml"/>
  <Override PartName="/ppt/tags/tag49.xml" ContentType="application/vnd.openxmlformats-officedocument.presentationml.tags+xml"/>
  <Override PartName="/ppt/notesSlides/notesSlide31.xml" ContentType="application/vnd.openxmlformats-officedocument.presentationml.notesSlide+xml"/>
  <Override PartName="/ppt/tags/tag50.xml" ContentType="application/vnd.openxmlformats-officedocument.presentationml.tags+xml"/>
  <Override PartName="/ppt/notesSlides/notesSlide32.xml" ContentType="application/vnd.openxmlformats-officedocument.presentationml.notesSlide+xml"/>
  <Override PartName="/ppt/tags/tag51.xml" ContentType="application/vnd.openxmlformats-officedocument.presentationml.tags+xml"/>
  <Override PartName="/ppt/notesSlides/notesSlide33.xml" ContentType="application/vnd.openxmlformats-officedocument.presentationml.notesSlide+xml"/>
  <Override PartName="/ppt/tags/tag52.xml" ContentType="application/vnd.openxmlformats-officedocument.presentationml.tags+xml"/>
  <Override PartName="/ppt/notesSlides/notesSlide34.xml" ContentType="application/vnd.openxmlformats-officedocument.presentationml.notesSlide+xml"/>
  <Override PartName="/ppt/tags/tag53.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54.xml" ContentType="application/vnd.openxmlformats-officedocument.presentationml.tags+xml"/>
  <Override PartName="/ppt/notesSlides/notesSlide37.xml" ContentType="application/vnd.openxmlformats-officedocument.presentationml.notesSlide+xml"/>
  <Override PartName="/ppt/tags/tag55.xml" ContentType="application/vnd.openxmlformats-officedocument.presentationml.tags+xml"/>
  <Override PartName="/ppt/notesSlides/notesSlide38.xml" ContentType="application/vnd.openxmlformats-officedocument.presentationml.notesSlide+xml"/>
  <Override PartName="/ppt/tags/tag56.xml" ContentType="application/vnd.openxmlformats-officedocument.presentationml.tags+xml"/>
  <Override PartName="/ppt/notesSlides/notesSlide39.xml" ContentType="application/vnd.openxmlformats-officedocument.presentationml.notesSlide+xml"/>
  <Override PartName="/ppt/tags/tag57.xml" ContentType="application/vnd.openxmlformats-officedocument.presentationml.tags+xml"/>
  <Override PartName="/ppt/notesSlides/notesSlide40.xml" ContentType="application/vnd.openxmlformats-officedocument.presentationml.notesSlide+xml"/>
  <Override PartName="/ppt/tags/tag58.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59.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60.xml" ContentType="application/vnd.openxmlformats-officedocument.presentationml.tags+xml"/>
  <Override PartName="/ppt/notesSlides/notesSlide60.xml" ContentType="application/vnd.openxmlformats-officedocument.presentationml.notesSlide+xml"/>
  <Override PartName="/ppt/tags/tag61.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ags/tag62.xml" ContentType="application/vnd.openxmlformats-officedocument.presentationml.tags+xml"/>
  <Override PartName="/ppt/notesSlides/notesSlide74.xml" ContentType="application/vnd.openxmlformats-officedocument.presentationml.notesSlide+xml"/>
  <Override PartName="/ppt/tags/tag63.xml" ContentType="application/vnd.openxmlformats-officedocument.presentationml.tags+xml"/>
  <Override PartName="/ppt/notesSlides/notesSlide75.xml" ContentType="application/vnd.openxmlformats-officedocument.presentationml.notesSlide+xml"/>
  <Override PartName="/ppt/tags/tag64.xml" ContentType="application/vnd.openxmlformats-officedocument.presentationml.tags+xml"/>
  <Override PartName="/ppt/notesSlides/notesSlide76.xml" ContentType="application/vnd.openxmlformats-officedocument.presentationml.notesSlide+xml"/>
  <Override PartName="/ppt/tags/tag65.xml" ContentType="application/vnd.openxmlformats-officedocument.presentationml.tags+xml"/>
  <Override PartName="/ppt/notesSlides/notesSlide77.xml" ContentType="application/vnd.openxmlformats-officedocument.presentationml.notesSlide+xml"/>
  <Override PartName="/ppt/tags/tag66.xml" ContentType="application/vnd.openxmlformats-officedocument.presentationml.tag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notesSlides/notesSlide80.xml" ContentType="application/vnd.openxmlformats-officedocument.presentationml.notesSlide+xml"/>
  <Override PartName="/ppt/tags/tag69.xml" ContentType="application/vnd.openxmlformats-officedocument.presentationml.tags+xml"/>
  <Override PartName="/ppt/notesSlides/notesSlide81.xml" ContentType="application/vnd.openxmlformats-officedocument.presentationml.notesSlide+xml"/>
  <Override PartName="/ppt/tags/tag70.xml" ContentType="application/vnd.openxmlformats-officedocument.presentationml.tags+xml"/>
  <Override PartName="/ppt/notesSlides/notesSlide82.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notesSlides/notesSlide83.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ags/tag75.xml" ContentType="application/vnd.openxmlformats-officedocument.presentationml.tags+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76.xml" ContentType="application/vnd.openxmlformats-officedocument.presentationml.tags+xml"/>
  <Override PartName="/ppt/tags/tag77.xml" ContentType="application/vnd.openxmlformats-officedocument.presentationml.tags+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81" r:id="rId1"/>
    <p:sldMasterId id="2147483930" r:id="rId2"/>
  </p:sldMasterIdLst>
  <p:notesMasterIdLst>
    <p:notesMasterId r:id="rId186"/>
  </p:notesMasterIdLst>
  <p:handoutMasterIdLst>
    <p:handoutMasterId r:id="rId187"/>
  </p:handoutMasterIdLst>
  <p:sldIdLst>
    <p:sldId id="2145707145" r:id="rId3"/>
    <p:sldId id="2145707239" r:id="rId4"/>
    <p:sldId id="2145707153" r:id="rId5"/>
    <p:sldId id="2141411153" r:id="rId6"/>
    <p:sldId id="2147470792" r:id="rId7"/>
    <p:sldId id="1201" r:id="rId8"/>
    <p:sldId id="1204" r:id="rId9"/>
    <p:sldId id="730" r:id="rId10"/>
    <p:sldId id="1207" r:id="rId11"/>
    <p:sldId id="2141411051" r:id="rId12"/>
    <p:sldId id="2141411041" r:id="rId13"/>
    <p:sldId id="2141411145" r:id="rId14"/>
    <p:sldId id="2145707208" r:id="rId15"/>
    <p:sldId id="864" r:id="rId16"/>
    <p:sldId id="3555" r:id="rId17"/>
    <p:sldId id="1368" r:id="rId18"/>
    <p:sldId id="2890" r:id="rId19"/>
    <p:sldId id="2895" r:id="rId20"/>
    <p:sldId id="2742" r:id="rId21"/>
    <p:sldId id="866" r:id="rId22"/>
    <p:sldId id="2141411156" r:id="rId23"/>
    <p:sldId id="2141411040" r:id="rId24"/>
    <p:sldId id="1208" r:id="rId25"/>
    <p:sldId id="1337" r:id="rId26"/>
    <p:sldId id="1209" r:id="rId27"/>
    <p:sldId id="1210" r:id="rId28"/>
    <p:sldId id="1286" r:id="rId29"/>
    <p:sldId id="3607" r:id="rId30"/>
    <p:sldId id="2145707015" r:id="rId31"/>
    <p:sldId id="2145707237" r:id="rId32"/>
    <p:sldId id="2141411159" r:id="rId33"/>
    <p:sldId id="2145707016" r:id="rId34"/>
    <p:sldId id="2145707021" r:id="rId35"/>
    <p:sldId id="2145707209" r:id="rId36"/>
    <p:sldId id="2145707122" r:id="rId37"/>
    <p:sldId id="2141411164" r:id="rId38"/>
    <p:sldId id="2145707018" r:id="rId39"/>
    <p:sldId id="2145707110" r:id="rId40"/>
    <p:sldId id="2145707019" r:id="rId41"/>
    <p:sldId id="2141411163" r:id="rId42"/>
    <p:sldId id="2145707020" r:id="rId43"/>
    <p:sldId id="2145707042" r:id="rId44"/>
    <p:sldId id="2145707236" r:id="rId45"/>
    <p:sldId id="2145707190" r:id="rId46"/>
    <p:sldId id="2141411023" r:id="rId47"/>
    <p:sldId id="2141411017" r:id="rId48"/>
    <p:sldId id="3214" r:id="rId49"/>
    <p:sldId id="3589" r:id="rId50"/>
    <p:sldId id="2629" r:id="rId51"/>
    <p:sldId id="2630" r:id="rId52"/>
    <p:sldId id="2632" r:id="rId53"/>
    <p:sldId id="2634" r:id="rId54"/>
    <p:sldId id="2635" r:id="rId55"/>
    <p:sldId id="2557" r:id="rId56"/>
    <p:sldId id="2554" r:id="rId57"/>
    <p:sldId id="2563" r:id="rId58"/>
    <p:sldId id="2145707123" r:id="rId59"/>
    <p:sldId id="2562" r:id="rId60"/>
    <p:sldId id="2145707124" r:id="rId61"/>
    <p:sldId id="2580" r:id="rId62"/>
    <p:sldId id="2145707204" r:id="rId63"/>
    <p:sldId id="2141411046" r:id="rId64"/>
    <p:sldId id="3211" r:id="rId65"/>
    <p:sldId id="1267" r:id="rId66"/>
    <p:sldId id="2918" r:id="rId67"/>
    <p:sldId id="2862" r:id="rId68"/>
    <p:sldId id="2868" r:id="rId69"/>
    <p:sldId id="3780" r:id="rId70"/>
    <p:sldId id="2145707205" r:id="rId71"/>
    <p:sldId id="2145707206" r:id="rId72"/>
    <p:sldId id="2145707203" r:id="rId73"/>
    <p:sldId id="2593" r:id="rId74"/>
    <p:sldId id="2867" r:id="rId75"/>
    <p:sldId id="2141411043" r:id="rId76"/>
    <p:sldId id="2145707207" r:id="rId77"/>
    <p:sldId id="2141411044" r:id="rId78"/>
    <p:sldId id="2865" r:id="rId79"/>
    <p:sldId id="2919" r:id="rId80"/>
    <p:sldId id="2141411047" r:id="rId81"/>
    <p:sldId id="2602" r:id="rId82"/>
    <p:sldId id="3586" r:id="rId83"/>
    <p:sldId id="315" r:id="rId84"/>
    <p:sldId id="2603" r:id="rId85"/>
    <p:sldId id="1372" r:id="rId86"/>
    <p:sldId id="2141411048" r:id="rId87"/>
    <p:sldId id="2609" r:id="rId88"/>
    <p:sldId id="3700" r:id="rId89"/>
    <p:sldId id="3521" r:id="rId90"/>
    <p:sldId id="3603" r:id="rId91"/>
    <p:sldId id="2172" r:id="rId92"/>
    <p:sldId id="3293" r:id="rId93"/>
    <p:sldId id="273" r:id="rId94"/>
    <p:sldId id="2180" r:id="rId95"/>
    <p:sldId id="2181" r:id="rId96"/>
    <p:sldId id="3658" r:id="rId97"/>
    <p:sldId id="2141411086" r:id="rId98"/>
    <p:sldId id="2141411087" r:id="rId99"/>
    <p:sldId id="2141411088" r:id="rId100"/>
    <p:sldId id="277" r:id="rId101"/>
    <p:sldId id="278" r:id="rId102"/>
    <p:sldId id="772" r:id="rId103"/>
    <p:sldId id="3536" r:id="rId104"/>
    <p:sldId id="280" r:id="rId105"/>
    <p:sldId id="3530" r:id="rId106"/>
    <p:sldId id="2141411057" r:id="rId107"/>
    <p:sldId id="2141411058" r:id="rId108"/>
    <p:sldId id="2141411089" r:id="rId109"/>
    <p:sldId id="282" r:id="rId110"/>
    <p:sldId id="283" r:id="rId111"/>
    <p:sldId id="284" r:id="rId112"/>
    <p:sldId id="2141411052" r:id="rId113"/>
    <p:sldId id="2141411085" r:id="rId114"/>
    <p:sldId id="285" r:id="rId115"/>
    <p:sldId id="2234" r:id="rId116"/>
    <p:sldId id="2141411026" r:id="rId117"/>
    <p:sldId id="2141411025" r:id="rId118"/>
    <p:sldId id="3529" r:id="rId119"/>
    <p:sldId id="290" r:id="rId120"/>
    <p:sldId id="302" r:id="rId121"/>
    <p:sldId id="2141411060" r:id="rId122"/>
    <p:sldId id="2145707154" r:id="rId123"/>
    <p:sldId id="2145707155" r:id="rId124"/>
    <p:sldId id="2141411050" r:id="rId125"/>
    <p:sldId id="293" r:id="rId126"/>
    <p:sldId id="3525" r:id="rId127"/>
    <p:sldId id="297" r:id="rId128"/>
    <p:sldId id="303" r:id="rId129"/>
    <p:sldId id="304" r:id="rId130"/>
    <p:sldId id="305" r:id="rId131"/>
    <p:sldId id="306" r:id="rId132"/>
    <p:sldId id="2141411028" r:id="rId133"/>
    <p:sldId id="307" r:id="rId134"/>
    <p:sldId id="2141410962" r:id="rId135"/>
    <p:sldId id="2141410976" r:id="rId136"/>
    <p:sldId id="2715" r:id="rId137"/>
    <p:sldId id="2141411030" r:id="rId138"/>
    <p:sldId id="2141411031" r:id="rId139"/>
    <p:sldId id="2141411032" r:id="rId140"/>
    <p:sldId id="2141411033" r:id="rId141"/>
    <p:sldId id="2959" r:id="rId142"/>
    <p:sldId id="2839" r:id="rId143"/>
    <p:sldId id="2141411019" r:id="rId144"/>
    <p:sldId id="2141410977" r:id="rId145"/>
    <p:sldId id="2704" r:id="rId146"/>
    <p:sldId id="2141410978" r:id="rId147"/>
    <p:sldId id="2141410979" r:id="rId148"/>
    <p:sldId id="3532" r:id="rId149"/>
    <p:sldId id="2709" r:id="rId150"/>
    <p:sldId id="2182" r:id="rId151"/>
    <p:sldId id="2305" r:id="rId152"/>
    <p:sldId id="2141410980" r:id="rId153"/>
    <p:sldId id="2786" r:id="rId154"/>
    <p:sldId id="2793" r:id="rId155"/>
    <p:sldId id="3239" r:id="rId156"/>
    <p:sldId id="3758" r:id="rId157"/>
    <p:sldId id="2141411083" r:id="rId158"/>
    <p:sldId id="2141411084" r:id="rId159"/>
    <p:sldId id="408" r:id="rId160"/>
    <p:sldId id="409" r:id="rId161"/>
    <p:sldId id="410" r:id="rId162"/>
    <p:sldId id="2141410981" r:id="rId163"/>
    <p:sldId id="389" r:id="rId164"/>
    <p:sldId id="391" r:id="rId165"/>
    <p:sldId id="392" r:id="rId166"/>
    <p:sldId id="3611" r:id="rId167"/>
    <p:sldId id="2141410982" r:id="rId168"/>
    <p:sldId id="2699" r:id="rId169"/>
    <p:sldId id="269" r:id="rId170"/>
    <p:sldId id="2141410983" r:id="rId171"/>
    <p:sldId id="2714" r:id="rId172"/>
    <p:sldId id="2700" r:id="rId173"/>
    <p:sldId id="2141410984" r:id="rId174"/>
    <p:sldId id="2141410985" r:id="rId175"/>
    <p:sldId id="2147470790" r:id="rId176"/>
    <p:sldId id="2141410986" r:id="rId177"/>
    <p:sldId id="3592" r:id="rId178"/>
    <p:sldId id="320" r:id="rId179"/>
    <p:sldId id="322" r:id="rId180"/>
    <p:sldId id="2147470791" r:id="rId181"/>
    <p:sldId id="401" r:id="rId182"/>
    <p:sldId id="331" r:id="rId183"/>
    <p:sldId id="2141411039" r:id="rId184"/>
    <p:sldId id="2141411049" r:id="rId185"/>
  </p:sldIdLst>
  <p:sldSz cx="9144000" cy="6858000" type="screen4x3"/>
  <p:notesSz cx="7315200" cy="9601200"/>
  <p:custDataLst>
    <p:tags r:id="rId188"/>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verly Thomassian" initials="BT"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CCFC"/>
    <a:srgbClr val="E8D8F2"/>
    <a:srgbClr val="BF0D88"/>
    <a:srgbClr val="CCFF99"/>
    <a:srgbClr val="E7DEEC"/>
    <a:srgbClr val="99CC00"/>
    <a:srgbClr val="6AEE60"/>
    <a:srgbClr val="FFFF00"/>
    <a:srgbClr val="8DF658"/>
    <a:srgbClr val="64EA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514" autoAdjust="0"/>
    <p:restoredTop sz="86420" autoAdjust="0"/>
  </p:normalViewPr>
  <p:slideViewPr>
    <p:cSldViewPr>
      <p:cViewPr varScale="1">
        <p:scale>
          <a:sx n="95" d="100"/>
          <a:sy n="95" d="100"/>
        </p:scale>
        <p:origin x="1638" y="66"/>
      </p:cViewPr>
      <p:guideLst>
        <p:guide orient="horz" pos="2160"/>
        <p:guide pos="2880"/>
      </p:guideLst>
    </p:cSldViewPr>
  </p:slideViewPr>
  <p:outlineViewPr>
    <p:cViewPr>
      <p:scale>
        <a:sx n="33" d="100"/>
        <a:sy n="33" d="100"/>
      </p:scale>
      <p:origin x="0" y="-22240"/>
    </p:cViewPr>
  </p:outlineViewPr>
  <p:notesTextViewPr>
    <p:cViewPr>
      <p:scale>
        <a:sx n="100" d="100"/>
        <a:sy n="100" d="100"/>
      </p:scale>
      <p:origin x="0" y="0"/>
    </p:cViewPr>
  </p:notesTextViewPr>
  <p:sorterViewPr>
    <p:cViewPr varScale="1">
      <p:scale>
        <a:sx n="1" d="1"/>
        <a:sy n="1" d="1"/>
      </p:scale>
      <p:origin x="0" y="-25164"/>
    </p:cViewPr>
  </p:sorterViewPr>
  <p:notesViewPr>
    <p:cSldViewPr>
      <p:cViewPr varScale="1">
        <p:scale>
          <a:sx n="66" d="100"/>
          <a:sy n="66" d="100"/>
        </p:scale>
        <p:origin x="2908" y="6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viewProps" Target="viewProp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theme" Target="theme/theme1.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tableStyles" Target="tableStyles.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tags" Target="tags/tag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commentAuthors" Target="commentAuthor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0" Type="http://schemas.openxmlformats.org/officeDocument/2006/relationships/presProps" Target="pres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notesMaster" Target="notesMasters/notesMaster1.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handoutMaster" Target="handoutMasters/handoutMaster1.xml"/><Relationship Id="rId1" Type="http://schemas.openxmlformats.org/officeDocument/2006/relationships/slideMaster" Target="slideMasters/slide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8" Type="http://schemas.openxmlformats.org/officeDocument/2006/relationships/slide" Target="slides/slide16.xml"/><Relationship Id="rId39" Type="http://schemas.openxmlformats.org/officeDocument/2006/relationships/slide" Target="slides/slide37.xml"/></Relationships>
</file>

<file path=ppt/diagrams/_rels/data3.xml.rels><?xml version="1.0" encoding="UTF-8" standalone="yes"?>
<Relationships xmlns="http://schemas.openxmlformats.org/package/2006/relationships"><Relationship Id="rId1" Type="http://schemas.openxmlformats.org/officeDocument/2006/relationships/image" Target="../media/image130.png"/></Relationships>
</file>

<file path=ppt/diagrams/_rels/drawing3.xml.rels><?xml version="1.0" encoding="UTF-8" standalone="yes"?>
<Relationships xmlns="http://schemas.openxmlformats.org/package/2006/relationships"><Relationship Id="rId1" Type="http://schemas.openxmlformats.org/officeDocument/2006/relationships/image" Target="../media/image13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FE6ADF-06F3-44C1-830F-A52C2C7B2057}" type="doc">
      <dgm:prSet loTypeId="urn:microsoft.com/office/officeart/2016/7/layout/RepeatingBendingProcessNew" loCatId="process" qsTypeId="urn:microsoft.com/office/officeart/2005/8/quickstyle/simple5" qsCatId="simple" csTypeId="urn:microsoft.com/office/officeart/2005/8/colors/accent1_2" csCatId="accent1"/>
      <dgm:spPr/>
      <dgm:t>
        <a:bodyPr/>
        <a:lstStyle/>
        <a:p>
          <a:endParaRPr lang="en-US"/>
        </a:p>
      </dgm:t>
    </dgm:pt>
    <dgm:pt modelId="{E8EBBDEC-6AEF-4578-A50E-54FF42E5CD12}">
      <dgm:prSet/>
      <dgm:spPr/>
      <dgm:t>
        <a:bodyPr/>
        <a:lstStyle/>
        <a:p>
          <a:r>
            <a:rPr lang="en-US"/>
            <a:t>Assessing risk of diabetes complications </a:t>
          </a:r>
        </a:p>
      </dgm:t>
    </dgm:pt>
    <dgm:pt modelId="{DCA4CABF-4D2A-4398-9CCF-651A2D4788F4}" type="parTrans" cxnId="{D29B37B5-3274-4077-B41D-206AF5E102AB}">
      <dgm:prSet/>
      <dgm:spPr/>
      <dgm:t>
        <a:bodyPr/>
        <a:lstStyle/>
        <a:p>
          <a:endParaRPr lang="en-US"/>
        </a:p>
      </dgm:t>
    </dgm:pt>
    <dgm:pt modelId="{81EFEFE4-D375-4682-B57F-EB18EAF57D8E}" type="sibTrans" cxnId="{D29B37B5-3274-4077-B41D-206AF5E102AB}">
      <dgm:prSet/>
      <dgm:spPr/>
      <dgm:t>
        <a:bodyPr/>
        <a:lstStyle/>
        <a:p>
          <a:endParaRPr lang="en-US"/>
        </a:p>
      </dgm:t>
    </dgm:pt>
    <dgm:pt modelId="{0DF4937A-BE2D-422C-B717-CCF58F03AE9E}">
      <dgm:prSet/>
      <dgm:spPr/>
      <dgm:t>
        <a:bodyPr/>
        <a:lstStyle/>
        <a:p>
          <a:r>
            <a:rPr lang="en-US"/>
            <a:t>• ASCVD and heart failure history </a:t>
          </a:r>
        </a:p>
      </dgm:t>
    </dgm:pt>
    <dgm:pt modelId="{4558BFBF-4FE8-428D-8F53-4C1EB9B6564F}" type="parTrans" cxnId="{93BC3DD5-82B9-4C1B-B533-CAC0F2B2653A}">
      <dgm:prSet/>
      <dgm:spPr/>
      <dgm:t>
        <a:bodyPr/>
        <a:lstStyle/>
        <a:p>
          <a:endParaRPr lang="en-US"/>
        </a:p>
      </dgm:t>
    </dgm:pt>
    <dgm:pt modelId="{916C15F5-6A9C-48BB-92DE-C4650FF4590A}" type="sibTrans" cxnId="{93BC3DD5-82B9-4C1B-B533-CAC0F2B2653A}">
      <dgm:prSet/>
      <dgm:spPr/>
      <dgm:t>
        <a:bodyPr/>
        <a:lstStyle/>
        <a:p>
          <a:endParaRPr lang="en-US"/>
        </a:p>
      </dgm:t>
    </dgm:pt>
    <dgm:pt modelId="{159DDFC2-213F-417C-8BF4-3534220CED84}">
      <dgm:prSet/>
      <dgm:spPr/>
      <dgm:t>
        <a:bodyPr/>
        <a:lstStyle/>
        <a:p>
          <a:r>
            <a:rPr lang="en-US"/>
            <a:t>• ASCVD risk factors and 10-year ASCVD risk assessment </a:t>
          </a:r>
        </a:p>
      </dgm:t>
    </dgm:pt>
    <dgm:pt modelId="{B132AFD6-2F56-4013-9EB7-3848511E53FA}" type="parTrans" cxnId="{A1575954-BBA7-422F-8A14-183A50149BC4}">
      <dgm:prSet/>
      <dgm:spPr/>
      <dgm:t>
        <a:bodyPr/>
        <a:lstStyle/>
        <a:p>
          <a:endParaRPr lang="en-US"/>
        </a:p>
      </dgm:t>
    </dgm:pt>
    <dgm:pt modelId="{D387DCD1-E24A-4032-BF84-042E6CAF5675}" type="sibTrans" cxnId="{A1575954-BBA7-422F-8A14-183A50149BC4}">
      <dgm:prSet/>
      <dgm:spPr/>
      <dgm:t>
        <a:bodyPr/>
        <a:lstStyle/>
        <a:p>
          <a:endParaRPr lang="en-US"/>
        </a:p>
      </dgm:t>
    </dgm:pt>
    <dgm:pt modelId="{BC2A80FB-9F1D-48AE-A2B1-DF48A1F0419D}">
      <dgm:prSet/>
      <dgm:spPr/>
      <dgm:t>
        <a:bodyPr/>
        <a:lstStyle/>
        <a:p>
          <a:r>
            <a:rPr lang="en-US"/>
            <a:t>• Staging of chronic kidney disease  </a:t>
          </a:r>
        </a:p>
      </dgm:t>
    </dgm:pt>
    <dgm:pt modelId="{3EF9575F-6C7C-4A1F-BF2D-96BE950C29C9}" type="parTrans" cxnId="{805C2951-2333-4BD4-A1D1-6A7F57CC5479}">
      <dgm:prSet/>
      <dgm:spPr/>
      <dgm:t>
        <a:bodyPr/>
        <a:lstStyle/>
        <a:p>
          <a:endParaRPr lang="en-US"/>
        </a:p>
      </dgm:t>
    </dgm:pt>
    <dgm:pt modelId="{A0E2FCB1-8D43-4068-80F7-9C40C3DBD3C5}" type="sibTrans" cxnId="{805C2951-2333-4BD4-A1D1-6A7F57CC5479}">
      <dgm:prSet/>
      <dgm:spPr/>
      <dgm:t>
        <a:bodyPr/>
        <a:lstStyle/>
        <a:p>
          <a:endParaRPr lang="en-US"/>
        </a:p>
      </dgm:t>
    </dgm:pt>
    <dgm:pt modelId="{55B9E849-4BAF-4747-85CD-36FA32FD1C63}">
      <dgm:prSet/>
      <dgm:spPr/>
      <dgm:t>
        <a:bodyPr/>
        <a:lstStyle/>
        <a:p>
          <a:r>
            <a:rPr lang="en-US"/>
            <a:t>• Hypoglycemia risk  </a:t>
          </a:r>
        </a:p>
      </dgm:t>
    </dgm:pt>
    <dgm:pt modelId="{420D7545-9D30-43A8-B3B2-438274757559}" type="parTrans" cxnId="{54498673-01CA-428E-9417-2EED22FF893F}">
      <dgm:prSet/>
      <dgm:spPr/>
      <dgm:t>
        <a:bodyPr/>
        <a:lstStyle/>
        <a:p>
          <a:endParaRPr lang="en-US"/>
        </a:p>
      </dgm:t>
    </dgm:pt>
    <dgm:pt modelId="{889D5FAA-AC89-4174-8277-3E320094D5D1}" type="sibTrans" cxnId="{54498673-01CA-428E-9417-2EED22FF893F}">
      <dgm:prSet/>
      <dgm:spPr/>
      <dgm:t>
        <a:bodyPr/>
        <a:lstStyle/>
        <a:p>
          <a:endParaRPr lang="en-US"/>
        </a:p>
      </dgm:t>
    </dgm:pt>
    <dgm:pt modelId="{AD6C9171-4B77-468B-B77D-3B40D79E8BE8}">
      <dgm:prSet/>
      <dgm:spPr/>
      <dgm:t>
        <a:bodyPr/>
        <a:lstStyle/>
        <a:p>
          <a:r>
            <a:rPr lang="en-US"/>
            <a:t>• Assessment for retinopathy </a:t>
          </a:r>
        </a:p>
      </dgm:t>
    </dgm:pt>
    <dgm:pt modelId="{D6CEB073-E6AE-408A-8397-3D7349178DC6}" type="parTrans" cxnId="{C18E2C07-6EC4-48CC-B134-0D88A65A0204}">
      <dgm:prSet/>
      <dgm:spPr/>
      <dgm:t>
        <a:bodyPr/>
        <a:lstStyle/>
        <a:p>
          <a:endParaRPr lang="en-US"/>
        </a:p>
      </dgm:t>
    </dgm:pt>
    <dgm:pt modelId="{A029A638-EF0A-47EF-8947-5B29F3D935E7}" type="sibTrans" cxnId="{C18E2C07-6EC4-48CC-B134-0D88A65A0204}">
      <dgm:prSet/>
      <dgm:spPr/>
      <dgm:t>
        <a:bodyPr/>
        <a:lstStyle/>
        <a:p>
          <a:endParaRPr lang="en-US"/>
        </a:p>
      </dgm:t>
    </dgm:pt>
    <dgm:pt modelId="{A592B563-782F-4DAC-B5F3-FBC0DBC2494F}">
      <dgm:prSet/>
      <dgm:spPr/>
      <dgm:t>
        <a:bodyPr/>
        <a:lstStyle/>
        <a:p>
          <a:r>
            <a:rPr lang="en-US"/>
            <a:t>• Assessment for neuropathy </a:t>
          </a:r>
        </a:p>
      </dgm:t>
    </dgm:pt>
    <dgm:pt modelId="{9023D693-9AC9-4DCC-80B4-928AC05E0606}" type="parTrans" cxnId="{69C02513-F269-4C0C-893B-A21B25179E7B}">
      <dgm:prSet/>
      <dgm:spPr/>
      <dgm:t>
        <a:bodyPr/>
        <a:lstStyle/>
        <a:p>
          <a:endParaRPr lang="en-US"/>
        </a:p>
      </dgm:t>
    </dgm:pt>
    <dgm:pt modelId="{D2C2D9BC-EC43-4D17-BC17-2D65CE711E14}" type="sibTrans" cxnId="{69C02513-F269-4C0C-893B-A21B25179E7B}">
      <dgm:prSet/>
      <dgm:spPr/>
      <dgm:t>
        <a:bodyPr/>
        <a:lstStyle/>
        <a:p>
          <a:endParaRPr lang="en-US"/>
        </a:p>
      </dgm:t>
    </dgm:pt>
    <dgm:pt modelId="{2E9F91D3-E0D4-4211-B98A-9547EDF7E2F6}">
      <dgm:prSet/>
      <dgm:spPr/>
      <dgm:t>
        <a:bodyPr/>
        <a:lstStyle/>
        <a:p>
          <a:r>
            <a:rPr lang="en-US"/>
            <a:t>• Assessment for NAFLD/NASH </a:t>
          </a:r>
        </a:p>
      </dgm:t>
    </dgm:pt>
    <dgm:pt modelId="{FD29F1D9-ED7D-45AC-8357-5B8373AC0E9D}" type="parTrans" cxnId="{18B3CBB3-0B56-4E3E-A148-FC520B3F484E}">
      <dgm:prSet/>
      <dgm:spPr/>
      <dgm:t>
        <a:bodyPr/>
        <a:lstStyle/>
        <a:p>
          <a:endParaRPr lang="en-US"/>
        </a:p>
      </dgm:t>
    </dgm:pt>
    <dgm:pt modelId="{916B5B41-CA07-49A2-859D-5A1947339EA4}" type="sibTrans" cxnId="{18B3CBB3-0B56-4E3E-A148-FC520B3F484E}">
      <dgm:prSet/>
      <dgm:spPr/>
      <dgm:t>
        <a:bodyPr/>
        <a:lstStyle/>
        <a:p>
          <a:endParaRPr lang="en-US"/>
        </a:p>
      </dgm:t>
    </dgm:pt>
    <dgm:pt modelId="{19AD3A39-ED46-4195-95FD-B9CC2DE0E1BF}">
      <dgm:prSet/>
      <dgm:spPr/>
      <dgm:t>
        <a:bodyPr/>
        <a:lstStyle/>
        <a:p>
          <a:r>
            <a:rPr lang="en-US"/>
            <a:t>Goal setting </a:t>
          </a:r>
        </a:p>
      </dgm:t>
    </dgm:pt>
    <dgm:pt modelId="{6985537F-AB82-429B-A22E-E644C99FC9E9}" type="parTrans" cxnId="{C1BCB163-346D-4E70-A961-3E354E244F18}">
      <dgm:prSet/>
      <dgm:spPr/>
      <dgm:t>
        <a:bodyPr/>
        <a:lstStyle/>
        <a:p>
          <a:endParaRPr lang="en-US"/>
        </a:p>
      </dgm:t>
    </dgm:pt>
    <dgm:pt modelId="{B50BA5EA-A218-468E-AAF8-B345BCC857AF}" type="sibTrans" cxnId="{C1BCB163-346D-4E70-A961-3E354E244F18}">
      <dgm:prSet/>
      <dgm:spPr/>
      <dgm:t>
        <a:bodyPr/>
        <a:lstStyle/>
        <a:p>
          <a:endParaRPr lang="en-US"/>
        </a:p>
      </dgm:t>
    </dgm:pt>
    <dgm:pt modelId="{33EC9E3A-A0CF-48FD-9162-319DF01A57F9}">
      <dgm:prSet/>
      <dgm:spPr/>
      <dgm:t>
        <a:bodyPr/>
        <a:lstStyle/>
        <a:p>
          <a:r>
            <a:rPr lang="en-US"/>
            <a:t>• Set A1C/blood glucose/time in range </a:t>
          </a:r>
        </a:p>
      </dgm:t>
    </dgm:pt>
    <dgm:pt modelId="{646B40EB-8C91-46F3-9A16-1226782DCE62}" type="parTrans" cxnId="{67D7A55F-C090-4D76-A8F3-1D4B17F53920}">
      <dgm:prSet/>
      <dgm:spPr/>
      <dgm:t>
        <a:bodyPr/>
        <a:lstStyle/>
        <a:p>
          <a:endParaRPr lang="en-US"/>
        </a:p>
      </dgm:t>
    </dgm:pt>
    <dgm:pt modelId="{9F6A8495-BD7F-474C-885D-0A109CC81A06}" type="sibTrans" cxnId="{67D7A55F-C090-4D76-A8F3-1D4B17F53920}">
      <dgm:prSet/>
      <dgm:spPr/>
      <dgm:t>
        <a:bodyPr/>
        <a:lstStyle/>
        <a:p>
          <a:endParaRPr lang="en-US"/>
        </a:p>
      </dgm:t>
    </dgm:pt>
    <dgm:pt modelId="{25F359AC-F5B5-4DA0-8233-4B6A3E91820B}">
      <dgm:prSet/>
      <dgm:spPr/>
      <dgm:t>
        <a:bodyPr/>
        <a:lstStyle/>
        <a:p>
          <a:r>
            <a:rPr lang="en-US"/>
            <a:t>• If hypertension is present, establish blood pressure goal </a:t>
          </a:r>
        </a:p>
      </dgm:t>
    </dgm:pt>
    <dgm:pt modelId="{E40268C0-4F67-4117-A530-223CA9E1D2B4}" type="parTrans" cxnId="{CF8927F0-CDB1-4E5C-AB43-C700F6BC924F}">
      <dgm:prSet/>
      <dgm:spPr/>
      <dgm:t>
        <a:bodyPr/>
        <a:lstStyle/>
        <a:p>
          <a:endParaRPr lang="en-US"/>
        </a:p>
      </dgm:t>
    </dgm:pt>
    <dgm:pt modelId="{2AC99D03-68EC-46EB-AD61-C6B36C7AD0E2}" type="sibTrans" cxnId="{CF8927F0-CDB1-4E5C-AB43-C700F6BC924F}">
      <dgm:prSet/>
      <dgm:spPr/>
      <dgm:t>
        <a:bodyPr/>
        <a:lstStyle/>
        <a:p>
          <a:endParaRPr lang="en-US"/>
        </a:p>
      </dgm:t>
    </dgm:pt>
    <dgm:pt modelId="{F334FCB2-55F1-4E06-B7C1-DCD3F7E59CE3}">
      <dgm:prSet/>
      <dgm:spPr/>
      <dgm:t>
        <a:bodyPr/>
        <a:lstStyle/>
        <a:p>
          <a:r>
            <a:rPr lang="en-US"/>
            <a:t>• Weight management and physical activity goals </a:t>
          </a:r>
        </a:p>
      </dgm:t>
    </dgm:pt>
    <dgm:pt modelId="{FF3408E2-6ED0-4AB3-9CA3-ED6B2B686D0B}" type="parTrans" cxnId="{A3FEAC90-ADDA-4AC0-B358-FFA276CAD26F}">
      <dgm:prSet/>
      <dgm:spPr/>
      <dgm:t>
        <a:bodyPr/>
        <a:lstStyle/>
        <a:p>
          <a:endParaRPr lang="en-US"/>
        </a:p>
      </dgm:t>
    </dgm:pt>
    <dgm:pt modelId="{2D071BA4-AB3D-4D68-8EB1-20334BF3B1C4}" type="sibTrans" cxnId="{A3FEAC90-ADDA-4AC0-B358-FFA276CAD26F}">
      <dgm:prSet/>
      <dgm:spPr/>
      <dgm:t>
        <a:bodyPr/>
        <a:lstStyle/>
        <a:p>
          <a:endParaRPr lang="en-US"/>
        </a:p>
      </dgm:t>
    </dgm:pt>
    <dgm:pt modelId="{07762323-165C-4C04-828C-C71CF01A6759}">
      <dgm:prSet/>
      <dgm:spPr/>
      <dgm:t>
        <a:bodyPr/>
        <a:lstStyle/>
        <a:p>
          <a:r>
            <a:rPr lang="en-US"/>
            <a:t>• Diabetes self-management goals </a:t>
          </a:r>
        </a:p>
      </dgm:t>
    </dgm:pt>
    <dgm:pt modelId="{6B6C5E7E-EEB6-407E-B264-023604662979}" type="parTrans" cxnId="{98130F19-BCBE-48EF-BE66-3DEA4ABF2BEB}">
      <dgm:prSet/>
      <dgm:spPr/>
      <dgm:t>
        <a:bodyPr/>
        <a:lstStyle/>
        <a:p>
          <a:endParaRPr lang="en-US"/>
        </a:p>
      </dgm:t>
    </dgm:pt>
    <dgm:pt modelId="{82C698C2-5579-4292-862A-CD9426C34A4D}" type="sibTrans" cxnId="{98130F19-BCBE-48EF-BE66-3DEA4ABF2BEB}">
      <dgm:prSet/>
      <dgm:spPr/>
      <dgm:t>
        <a:bodyPr/>
        <a:lstStyle/>
        <a:p>
          <a:endParaRPr lang="en-US"/>
        </a:p>
      </dgm:t>
    </dgm:pt>
    <dgm:pt modelId="{D049EB3A-ABBD-4C6E-9BBF-7C723D02EF55}" type="pres">
      <dgm:prSet presAssocID="{B1FE6ADF-06F3-44C1-830F-A52C2C7B2057}" presName="Name0" presStyleCnt="0">
        <dgm:presLayoutVars>
          <dgm:dir/>
          <dgm:resizeHandles val="exact"/>
        </dgm:presLayoutVars>
      </dgm:prSet>
      <dgm:spPr/>
    </dgm:pt>
    <dgm:pt modelId="{2760AA6C-E9EE-447A-9052-6C5EEA4E458F}" type="pres">
      <dgm:prSet presAssocID="{E8EBBDEC-6AEF-4578-A50E-54FF42E5CD12}" presName="node" presStyleLbl="node1" presStyleIdx="0" presStyleCnt="13">
        <dgm:presLayoutVars>
          <dgm:bulletEnabled val="1"/>
        </dgm:presLayoutVars>
      </dgm:prSet>
      <dgm:spPr/>
    </dgm:pt>
    <dgm:pt modelId="{AE26B614-67BF-4500-9086-50FE281B8480}" type="pres">
      <dgm:prSet presAssocID="{81EFEFE4-D375-4682-B57F-EB18EAF57D8E}" presName="sibTrans" presStyleLbl="sibTrans1D1" presStyleIdx="0" presStyleCnt="12"/>
      <dgm:spPr/>
    </dgm:pt>
    <dgm:pt modelId="{2378EF43-CAAE-4930-BDB7-82707217B257}" type="pres">
      <dgm:prSet presAssocID="{81EFEFE4-D375-4682-B57F-EB18EAF57D8E}" presName="connectorText" presStyleLbl="sibTrans1D1" presStyleIdx="0" presStyleCnt="12"/>
      <dgm:spPr/>
    </dgm:pt>
    <dgm:pt modelId="{3BC9A4E5-F60F-416B-9EF8-69B5D3B10029}" type="pres">
      <dgm:prSet presAssocID="{0DF4937A-BE2D-422C-B717-CCF58F03AE9E}" presName="node" presStyleLbl="node1" presStyleIdx="1" presStyleCnt="13">
        <dgm:presLayoutVars>
          <dgm:bulletEnabled val="1"/>
        </dgm:presLayoutVars>
      </dgm:prSet>
      <dgm:spPr/>
    </dgm:pt>
    <dgm:pt modelId="{FBD91E81-F389-4FEB-A6E4-DF1B1E308131}" type="pres">
      <dgm:prSet presAssocID="{916C15F5-6A9C-48BB-92DE-C4650FF4590A}" presName="sibTrans" presStyleLbl="sibTrans1D1" presStyleIdx="1" presStyleCnt="12"/>
      <dgm:spPr/>
    </dgm:pt>
    <dgm:pt modelId="{659A8F93-952F-4A46-96FC-7030284C4CC7}" type="pres">
      <dgm:prSet presAssocID="{916C15F5-6A9C-48BB-92DE-C4650FF4590A}" presName="connectorText" presStyleLbl="sibTrans1D1" presStyleIdx="1" presStyleCnt="12"/>
      <dgm:spPr/>
    </dgm:pt>
    <dgm:pt modelId="{33C5868E-C58A-47E3-A861-2ADD4601FD79}" type="pres">
      <dgm:prSet presAssocID="{159DDFC2-213F-417C-8BF4-3534220CED84}" presName="node" presStyleLbl="node1" presStyleIdx="2" presStyleCnt="13">
        <dgm:presLayoutVars>
          <dgm:bulletEnabled val="1"/>
        </dgm:presLayoutVars>
      </dgm:prSet>
      <dgm:spPr/>
    </dgm:pt>
    <dgm:pt modelId="{8AE2BD46-C768-43C4-B4CA-E8CC2AE66071}" type="pres">
      <dgm:prSet presAssocID="{D387DCD1-E24A-4032-BF84-042E6CAF5675}" presName="sibTrans" presStyleLbl="sibTrans1D1" presStyleIdx="2" presStyleCnt="12"/>
      <dgm:spPr/>
    </dgm:pt>
    <dgm:pt modelId="{A3E8E35B-5AB7-4A22-9701-FE4766BA27AC}" type="pres">
      <dgm:prSet presAssocID="{D387DCD1-E24A-4032-BF84-042E6CAF5675}" presName="connectorText" presStyleLbl="sibTrans1D1" presStyleIdx="2" presStyleCnt="12"/>
      <dgm:spPr/>
    </dgm:pt>
    <dgm:pt modelId="{03639361-8459-43F5-9E38-1E004BCE9DFF}" type="pres">
      <dgm:prSet presAssocID="{BC2A80FB-9F1D-48AE-A2B1-DF48A1F0419D}" presName="node" presStyleLbl="node1" presStyleIdx="3" presStyleCnt="13">
        <dgm:presLayoutVars>
          <dgm:bulletEnabled val="1"/>
        </dgm:presLayoutVars>
      </dgm:prSet>
      <dgm:spPr/>
    </dgm:pt>
    <dgm:pt modelId="{DAC4706F-3EEA-4E67-AC2D-F5706F1509BA}" type="pres">
      <dgm:prSet presAssocID="{A0E2FCB1-8D43-4068-80F7-9C40C3DBD3C5}" presName="sibTrans" presStyleLbl="sibTrans1D1" presStyleIdx="3" presStyleCnt="12"/>
      <dgm:spPr/>
    </dgm:pt>
    <dgm:pt modelId="{7AEBF359-BEF5-4D6E-9BD4-2F447B83A8CA}" type="pres">
      <dgm:prSet presAssocID="{A0E2FCB1-8D43-4068-80F7-9C40C3DBD3C5}" presName="connectorText" presStyleLbl="sibTrans1D1" presStyleIdx="3" presStyleCnt="12"/>
      <dgm:spPr/>
    </dgm:pt>
    <dgm:pt modelId="{32920E30-2308-4E84-A121-46F4A9DBFAA4}" type="pres">
      <dgm:prSet presAssocID="{55B9E849-4BAF-4747-85CD-36FA32FD1C63}" presName="node" presStyleLbl="node1" presStyleIdx="4" presStyleCnt="13">
        <dgm:presLayoutVars>
          <dgm:bulletEnabled val="1"/>
        </dgm:presLayoutVars>
      </dgm:prSet>
      <dgm:spPr/>
    </dgm:pt>
    <dgm:pt modelId="{E161F2F4-581B-496F-A0F4-E20F496542E9}" type="pres">
      <dgm:prSet presAssocID="{889D5FAA-AC89-4174-8277-3E320094D5D1}" presName="sibTrans" presStyleLbl="sibTrans1D1" presStyleIdx="4" presStyleCnt="12"/>
      <dgm:spPr/>
    </dgm:pt>
    <dgm:pt modelId="{B80340D9-FF92-44A5-9970-D4A7008D4152}" type="pres">
      <dgm:prSet presAssocID="{889D5FAA-AC89-4174-8277-3E320094D5D1}" presName="connectorText" presStyleLbl="sibTrans1D1" presStyleIdx="4" presStyleCnt="12"/>
      <dgm:spPr/>
    </dgm:pt>
    <dgm:pt modelId="{DE14D9AD-645A-4C36-98DF-FCB2D40EBD98}" type="pres">
      <dgm:prSet presAssocID="{AD6C9171-4B77-468B-B77D-3B40D79E8BE8}" presName="node" presStyleLbl="node1" presStyleIdx="5" presStyleCnt="13">
        <dgm:presLayoutVars>
          <dgm:bulletEnabled val="1"/>
        </dgm:presLayoutVars>
      </dgm:prSet>
      <dgm:spPr/>
    </dgm:pt>
    <dgm:pt modelId="{5D4356EE-9978-4DB0-887B-C6CC649BDE7D}" type="pres">
      <dgm:prSet presAssocID="{A029A638-EF0A-47EF-8947-5B29F3D935E7}" presName="sibTrans" presStyleLbl="sibTrans1D1" presStyleIdx="5" presStyleCnt="12"/>
      <dgm:spPr/>
    </dgm:pt>
    <dgm:pt modelId="{E5E3F92F-D21B-42FF-AAB6-8A9054AD73D2}" type="pres">
      <dgm:prSet presAssocID="{A029A638-EF0A-47EF-8947-5B29F3D935E7}" presName="connectorText" presStyleLbl="sibTrans1D1" presStyleIdx="5" presStyleCnt="12"/>
      <dgm:spPr/>
    </dgm:pt>
    <dgm:pt modelId="{F12A64F2-5BF6-48EA-8F97-11477A077A6A}" type="pres">
      <dgm:prSet presAssocID="{A592B563-782F-4DAC-B5F3-FBC0DBC2494F}" presName="node" presStyleLbl="node1" presStyleIdx="6" presStyleCnt="13">
        <dgm:presLayoutVars>
          <dgm:bulletEnabled val="1"/>
        </dgm:presLayoutVars>
      </dgm:prSet>
      <dgm:spPr/>
    </dgm:pt>
    <dgm:pt modelId="{BE751F98-82BE-4B1C-B36B-93CAA62462DD}" type="pres">
      <dgm:prSet presAssocID="{D2C2D9BC-EC43-4D17-BC17-2D65CE711E14}" presName="sibTrans" presStyleLbl="sibTrans1D1" presStyleIdx="6" presStyleCnt="12"/>
      <dgm:spPr/>
    </dgm:pt>
    <dgm:pt modelId="{B5A50A54-3780-4BDD-9C2A-103EE6A02AAB}" type="pres">
      <dgm:prSet presAssocID="{D2C2D9BC-EC43-4D17-BC17-2D65CE711E14}" presName="connectorText" presStyleLbl="sibTrans1D1" presStyleIdx="6" presStyleCnt="12"/>
      <dgm:spPr/>
    </dgm:pt>
    <dgm:pt modelId="{02A5FECA-E4F6-43EE-A36D-8B5CEDB33D21}" type="pres">
      <dgm:prSet presAssocID="{2E9F91D3-E0D4-4211-B98A-9547EDF7E2F6}" presName="node" presStyleLbl="node1" presStyleIdx="7" presStyleCnt="13">
        <dgm:presLayoutVars>
          <dgm:bulletEnabled val="1"/>
        </dgm:presLayoutVars>
      </dgm:prSet>
      <dgm:spPr/>
    </dgm:pt>
    <dgm:pt modelId="{26359692-CE19-4D53-9D33-086F07362CF8}" type="pres">
      <dgm:prSet presAssocID="{916B5B41-CA07-49A2-859D-5A1947339EA4}" presName="sibTrans" presStyleLbl="sibTrans1D1" presStyleIdx="7" presStyleCnt="12"/>
      <dgm:spPr/>
    </dgm:pt>
    <dgm:pt modelId="{01A49775-10AF-45BD-9B28-117FBD6B795E}" type="pres">
      <dgm:prSet presAssocID="{916B5B41-CA07-49A2-859D-5A1947339EA4}" presName="connectorText" presStyleLbl="sibTrans1D1" presStyleIdx="7" presStyleCnt="12"/>
      <dgm:spPr/>
    </dgm:pt>
    <dgm:pt modelId="{2E9AC0D8-9704-4308-B00A-BFDEF1B5AC84}" type="pres">
      <dgm:prSet presAssocID="{19AD3A39-ED46-4195-95FD-B9CC2DE0E1BF}" presName="node" presStyleLbl="node1" presStyleIdx="8" presStyleCnt="13">
        <dgm:presLayoutVars>
          <dgm:bulletEnabled val="1"/>
        </dgm:presLayoutVars>
      </dgm:prSet>
      <dgm:spPr/>
    </dgm:pt>
    <dgm:pt modelId="{487A7177-A24E-43E9-A49E-DE6EC23FF115}" type="pres">
      <dgm:prSet presAssocID="{B50BA5EA-A218-468E-AAF8-B345BCC857AF}" presName="sibTrans" presStyleLbl="sibTrans1D1" presStyleIdx="8" presStyleCnt="12"/>
      <dgm:spPr/>
    </dgm:pt>
    <dgm:pt modelId="{E1A75CAB-003E-47C9-BB1D-D842539354C2}" type="pres">
      <dgm:prSet presAssocID="{B50BA5EA-A218-468E-AAF8-B345BCC857AF}" presName="connectorText" presStyleLbl="sibTrans1D1" presStyleIdx="8" presStyleCnt="12"/>
      <dgm:spPr/>
    </dgm:pt>
    <dgm:pt modelId="{FC739110-13FB-4AEC-B3B1-E2D2AE5BFAB1}" type="pres">
      <dgm:prSet presAssocID="{33EC9E3A-A0CF-48FD-9162-319DF01A57F9}" presName="node" presStyleLbl="node1" presStyleIdx="9" presStyleCnt="13">
        <dgm:presLayoutVars>
          <dgm:bulletEnabled val="1"/>
        </dgm:presLayoutVars>
      </dgm:prSet>
      <dgm:spPr/>
    </dgm:pt>
    <dgm:pt modelId="{4A3422D5-28C5-49AE-862E-EFE5D8F91015}" type="pres">
      <dgm:prSet presAssocID="{9F6A8495-BD7F-474C-885D-0A109CC81A06}" presName="sibTrans" presStyleLbl="sibTrans1D1" presStyleIdx="9" presStyleCnt="12"/>
      <dgm:spPr/>
    </dgm:pt>
    <dgm:pt modelId="{7BE52552-ABDF-46BF-B7DE-477090BF7AAD}" type="pres">
      <dgm:prSet presAssocID="{9F6A8495-BD7F-474C-885D-0A109CC81A06}" presName="connectorText" presStyleLbl="sibTrans1D1" presStyleIdx="9" presStyleCnt="12"/>
      <dgm:spPr/>
    </dgm:pt>
    <dgm:pt modelId="{0F71589E-79A9-46B5-923D-7C0AF893CB0C}" type="pres">
      <dgm:prSet presAssocID="{25F359AC-F5B5-4DA0-8233-4B6A3E91820B}" presName="node" presStyleLbl="node1" presStyleIdx="10" presStyleCnt="13">
        <dgm:presLayoutVars>
          <dgm:bulletEnabled val="1"/>
        </dgm:presLayoutVars>
      </dgm:prSet>
      <dgm:spPr/>
    </dgm:pt>
    <dgm:pt modelId="{A61E4D53-3C1C-4FEF-847E-BC46239632FF}" type="pres">
      <dgm:prSet presAssocID="{2AC99D03-68EC-46EB-AD61-C6B36C7AD0E2}" presName="sibTrans" presStyleLbl="sibTrans1D1" presStyleIdx="10" presStyleCnt="12"/>
      <dgm:spPr/>
    </dgm:pt>
    <dgm:pt modelId="{CDB9B392-5BC6-43CD-9377-13CCF4806971}" type="pres">
      <dgm:prSet presAssocID="{2AC99D03-68EC-46EB-AD61-C6B36C7AD0E2}" presName="connectorText" presStyleLbl="sibTrans1D1" presStyleIdx="10" presStyleCnt="12"/>
      <dgm:spPr/>
    </dgm:pt>
    <dgm:pt modelId="{EFB316D5-3056-4F08-B80A-72842F7DA088}" type="pres">
      <dgm:prSet presAssocID="{F334FCB2-55F1-4E06-B7C1-DCD3F7E59CE3}" presName="node" presStyleLbl="node1" presStyleIdx="11" presStyleCnt="13">
        <dgm:presLayoutVars>
          <dgm:bulletEnabled val="1"/>
        </dgm:presLayoutVars>
      </dgm:prSet>
      <dgm:spPr/>
    </dgm:pt>
    <dgm:pt modelId="{29EC1C6A-2F07-4654-ABE0-E872CF017AD1}" type="pres">
      <dgm:prSet presAssocID="{2D071BA4-AB3D-4D68-8EB1-20334BF3B1C4}" presName="sibTrans" presStyleLbl="sibTrans1D1" presStyleIdx="11" presStyleCnt="12"/>
      <dgm:spPr/>
    </dgm:pt>
    <dgm:pt modelId="{559F8F3B-8945-4E8F-B1E9-132CAE890EB1}" type="pres">
      <dgm:prSet presAssocID="{2D071BA4-AB3D-4D68-8EB1-20334BF3B1C4}" presName="connectorText" presStyleLbl="sibTrans1D1" presStyleIdx="11" presStyleCnt="12"/>
      <dgm:spPr/>
    </dgm:pt>
    <dgm:pt modelId="{3AE7B924-5E63-44AD-9419-D45E8B031FD1}" type="pres">
      <dgm:prSet presAssocID="{07762323-165C-4C04-828C-C71CF01A6759}" presName="node" presStyleLbl="node1" presStyleIdx="12" presStyleCnt="13">
        <dgm:presLayoutVars>
          <dgm:bulletEnabled val="1"/>
        </dgm:presLayoutVars>
      </dgm:prSet>
      <dgm:spPr/>
    </dgm:pt>
  </dgm:ptLst>
  <dgm:cxnLst>
    <dgm:cxn modelId="{C18E2C07-6EC4-48CC-B134-0D88A65A0204}" srcId="{B1FE6ADF-06F3-44C1-830F-A52C2C7B2057}" destId="{AD6C9171-4B77-468B-B77D-3B40D79E8BE8}" srcOrd="5" destOrd="0" parTransId="{D6CEB073-E6AE-408A-8397-3D7349178DC6}" sibTransId="{A029A638-EF0A-47EF-8947-5B29F3D935E7}"/>
    <dgm:cxn modelId="{D3988007-59B5-4771-B0A2-3C457341E779}" type="presOf" srcId="{A029A638-EF0A-47EF-8947-5B29F3D935E7}" destId="{5D4356EE-9978-4DB0-887B-C6CC649BDE7D}" srcOrd="0" destOrd="0" presId="urn:microsoft.com/office/officeart/2016/7/layout/RepeatingBendingProcessNew"/>
    <dgm:cxn modelId="{CE073211-5C0D-46BC-9A50-10F178F2CE49}" type="presOf" srcId="{33EC9E3A-A0CF-48FD-9162-319DF01A57F9}" destId="{FC739110-13FB-4AEC-B3B1-E2D2AE5BFAB1}" srcOrd="0" destOrd="0" presId="urn:microsoft.com/office/officeart/2016/7/layout/RepeatingBendingProcessNew"/>
    <dgm:cxn modelId="{69C02513-F269-4C0C-893B-A21B25179E7B}" srcId="{B1FE6ADF-06F3-44C1-830F-A52C2C7B2057}" destId="{A592B563-782F-4DAC-B5F3-FBC0DBC2494F}" srcOrd="6" destOrd="0" parTransId="{9023D693-9AC9-4DCC-80B4-928AC05E0606}" sibTransId="{D2C2D9BC-EC43-4D17-BC17-2D65CE711E14}"/>
    <dgm:cxn modelId="{90388A14-1A55-40C6-8F14-9899D2E71A2B}" type="presOf" srcId="{2E9F91D3-E0D4-4211-B98A-9547EDF7E2F6}" destId="{02A5FECA-E4F6-43EE-A36D-8B5CEDB33D21}" srcOrd="0" destOrd="0" presId="urn:microsoft.com/office/officeart/2016/7/layout/RepeatingBendingProcessNew"/>
    <dgm:cxn modelId="{669F5616-0BE2-4D1F-87D8-08F219FDA70B}" type="presOf" srcId="{889D5FAA-AC89-4174-8277-3E320094D5D1}" destId="{E161F2F4-581B-496F-A0F4-E20F496542E9}" srcOrd="0" destOrd="0" presId="urn:microsoft.com/office/officeart/2016/7/layout/RepeatingBendingProcessNew"/>
    <dgm:cxn modelId="{98130F19-BCBE-48EF-BE66-3DEA4ABF2BEB}" srcId="{B1FE6ADF-06F3-44C1-830F-A52C2C7B2057}" destId="{07762323-165C-4C04-828C-C71CF01A6759}" srcOrd="12" destOrd="0" parTransId="{6B6C5E7E-EEB6-407E-B264-023604662979}" sibTransId="{82C698C2-5579-4292-862A-CD9426C34A4D}"/>
    <dgm:cxn modelId="{514E512A-8704-4B75-8D14-15F570AF9A58}" type="presOf" srcId="{D2C2D9BC-EC43-4D17-BC17-2D65CE711E14}" destId="{BE751F98-82BE-4B1C-B36B-93CAA62462DD}" srcOrd="0" destOrd="0" presId="urn:microsoft.com/office/officeart/2016/7/layout/RepeatingBendingProcessNew"/>
    <dgm:cxn modelId="{25798E2C-E212-4456-B6E8-9E6F2AA7D0E1}" type="presOf" srcId="{2D071BA4-AB3D-4D68-8EB1-20334BF3B1C4}" destId="{559F8F3B-8945-4E8F-B1E9-132CAE890EB1}" srcOrd="1" destOrd="0" presId="urn:microsoft.com/office/officeart/2016/7/layout/RepeatingBendingProcessNew"/>
    <dgm:cxn modelId="{E5A2E53E-B252-4DC2-91DB-E00906A7A243}" type="presOf" srcId="{B1FE6ADF-06F3-44C1-830F-A52C2C7B2057}" destId="{D049EB3A-ABBD-4C6E-9BBF-7C723D02EF55}" srcOrd="0" destOrd="0" presId="urn:microsoft.com/office/officeart/2016/7/layout/RepeatingBendingProcessNew"/>
    <dgm:cxn modelId="{67D7A55F-C090-4D76-A8F3-1D4B17F53920}" srcId="{B1FE6ADF-06F3-44C1-830F-A52C2C7B2057}" destId="{33EC9E3A-A0CF-48FD-9162-319DF01A57F9}" srcOrd="9" destOrd="0" parTransId="{646B40EB-8C91-46F3-9A16-1226782DCE62}" sibTransId="{9F6A8495-BD7F-474C-885D-0A109CC81A06}"/>
    <dgm:cxn modelId="{94C47062-AEC4-4D59-A327-F5FAEEA2FDB5}" type="presOf" srcId="{E8EBBDEC-6AEF-4578-A50E-54FF42E5CD12}" destId="{2760AA6C-E9EE-447A-9052-6C5EEA4E458F}" srcOrd="0" destOrd="0" presId="urn:microsoft.com/office/officeart/2016/7/layout/RepeatingBendingProcessNew"/>
    <dgm:cxn modelId="{C1BCB163-346D-4E70-A961-3E354E244F18}" srcId="{B1FE6ADF-06F3-44C1-830F-A52C2C7B2057}" destId="{19AD3A39-ED46-4195-95FD-B9CC2DE0E1BF}" srcOrd="8" destOrd="0" parTransId="{6985537F-AB82-429B-A22E-E644C99FC9E9}" sibTransId="{B50BA5EA-A218-468E-AAF8-B345BCC857AF}"/>
    <dgm:cxn modelId="{088D3E44-03D6-4B1F-9699-BDDD2408110C}" type="presOf" srcId="{B50BA5EA-A218-468E-AAF8-B345BCC857AF}" destId="{E1A75CAB-003E-47C9-BB1D-D842539354C2}" srcOrd="1" destOrd="0" presId="urn:microsoft.com/office/officeart/2016/7/layout/RepeatingBendingProcessNew"/>
    <dgm:cxn modelId="{17016D65-0C42-47ED-BB81-64462FE5D091}" type="presOf" srcId="{D387DCD1-E24A-4032-BF84-042E6CAF5675}" destId="{8AE2BD46-C768-43C4-B4CA-E8CC2AE66071}" srcOrd="0" destOrd="0" presId="urn:microsoft.com/office/officeart/2016/7/layout/RepeatingBendingProcessNew"/>
    <dgm:cxn modelId="{FE99B166-75C7-414E-94E4-CBBC6777B4DC}" type="presOf" srcId="{159DDFC2-213F-417C-8BF4-3534220CED84}" destId="{33C5868E-C58A-47E3-A861-2ADD4601FD79}" srcOrd="0" destOrd="0" presId="urn:microsoft.com/office/officeart/2016/7/layout/RepeatingBendingProcessNew"/>
    <dgm:cxn modelId="{F0C93748-9849-4ECB-BF81-1463184FD474}" type="presOf" srcId="{BC2A80FB-9F1D-48AE-A2B1-DF48A1F0419D}" destId="{03639361-8459-43F5-9E38-1E004BCE9DFF}" srcOrd="0" destOrd="0" presId="urn:microsoft.com/office/officeart/2016/7/layout/RepeatingBendingProcessNew"/>
    <dgm:cxn modelId="{E15FCE4B-2B90-419C-B3F8-B4345B40AABC}" type="presOf" srcId="{19AD3A39-ED46-4195-95FD-B9CC2DE0E1BF}" destId="{2E9AC0D8-9704-4308-B00A-BFDEF1B5AC84}" srcOrd="0" destOrd="0" presId="urn:microsoft.com/office/officeart/2016/7/layout/RepeatingBendingProcessNew"/>
    <dgm:cxn modelId="{B164994F-2307-4014-A0EF-C869F0013E46}" type="presOf" srcId="{D387DCD1-E24A-4032-BF84-042E6CAF5675}" destId="{A3E8E35B-5AB7-4A22-9701-FE4766BA27AC}" srcOrd="1" destOrd="0" presId="urn:microsoft.com/office/officeart/2016/7/layout/RepeatingBendingProcessNew"/>
    <dgm:cxn modelId="{805C2951-2333-4BD4-A1D1-6A7F57CC5479}" srcId="{B1FE6ADF-06F3-44C1-830F-A52C2C7B2057}" destId="{BC2A80FB-9F1D-48AE-A2B1-DF48A1F0419D}" srcOrd="3" destOrd="0" parTransId="{3EF9575F-6C7C-4A1F-BF2D-96BE950C29C9}" sibTransId="{A0E2FCB1-8D43-4068-80F7-9C40C3DBD3C5}"/>
    <dgm:cxn modelId="{622D1E52-F036-423C-97F1-11CBD05C9981}" type="presOf" srcId="{81EFEFE4-D375-4682-B57F-EB18EAF57D8E}" destId="{AE26B614-67BF-4500-9086-50FE281B8480}" srcOrd="0" destOrd="0" presId="urn:microsoft.com/office/officeart/2016/7/layout/RepeatingBendingProcessNew"/>
    <dgm:cxn modelId="{54498673-01CA-428E-9417-2EED22FF893F}" srcId="{B1FE6ADF-06F3-44C1-830F-A52C2C7B2057}" destId="{55B9E849-4BAF-4747-85CD-36FA32FD1C63}" srcOrd="4" destOrd="0" parTransId="{420D7545-9D30-43A8-B3B2-438274757559}" sibTransId="{889D5FAA-AC89-4174-8277-3E320094D5D1}"/>
    <dgm:cxn modelId="{A9F94E54-FD29-4148-8A7D-2CE930436152}" type="presOf" srcId="{2D071BA4-AB3D-4D68-8EB1-20334BF3B1C4}" destId="{29EC1C6A-2F07-4654-ABE0-E872CF017AD1}" srcOrd="0" destOrd="0" presId="urn:microsoft.com/office/officeart/2016/7/layout/RepeatingBendingProcessNew"/>
    <dgm:cxn modelId="{A1575954-BBA7-422F-8A14-183A50149BC4}" srcId="{B1FE6ADF-06F3-44C1-830F-A52C2C7B2057}" destId="{159DDFC2-213F-417C-8BF4-3534220CED84}" srcOrd="2" destOrd="0" parTransId="{B132AFD6-2F56-4013-9EB7-3848511E53FA}" sibTransId="{D387DCD1-E24A-4032-BF84-042E6CAF5675}"/>
    <dgm:cxn modelId="{5BFB9D57-DA65-450F-B00D-327F1AE7246C}" type="presOf" srcId="{2AC99D03-68EC-46EB-AD61-C6B36C7AD0E2}" destId="{A61E4D53-3C1C-4FEF-847E-BC46239632FF}" srcOrd="0" destOrd="0" presId="urn:microsoft.com/office/officeart/2016/7/layout/RepeatingBendingProcessNew"/>
    <dgm:cxn modelId="{5728017E-01AA-4C7A-A270-80C63E31C130}" type="presOf" srcId="{2AC99D03-68EC-46EB-AD61-C6B36C7AD0E2}" destId="{CDB9B392-5BC6-43CD-9377-13CCF4806971}" srcOrd="1" destOrd="0" presId="urn:microsoft.com/office/officeart/2016/7/layout/RepeatingBendingProcessNew"/>
    <dgm:cxn modelId="{9F222B90-5A4A-4354-8EFD-6B122FCB21DF}" type="presOf" srcId="{916C15F5-6A9C-48BB-92DE-C4650FF4590A}" destId="{FBD91E81-F389-4FEB-A6E4-DF1B1E308131}" srcOrd="0" destOrd="0" presId="urn:microsoft.com/office/officeart/2016/7/layout/RepeatingBendingProcessNew"/>
    <dgm:cxn modelId="{320E6590-2B8B-48AE-9B8F-339039240F22}" type="presOf" srcId="{889D5FAA-AC89-4174-8277-3E320094D5D1}" destId="{B80340D9-FF92-44A5-9970-D4A7008D4152}" srcOrd="1" destOrd="0" presId="urn:microsoft.com/office/officeart/2016/7/layout/RepeatingBendingProcessNew"/>
    <dgm:cxn modelId="{9B926790-D6B7-4A86-B813-09E830AF21A8}" type="presOf" srcId="{0DF4937A-BE2D-422C-B717-CCF58F03AE9E}" destId="{3BC9A4E5-F60F-416B-9EF8-69B5D3B10029}" srcOrd="0" destOrd="0" presId="urn:microsoft.com/office/officeart/2016/7/layout/RepeatingBendingProcessNew"/>
    <dgm:cxn modelId="{BD677790-0F2F-4BD9-8B4D-406C8502E8E8}" type="presOf" srcId="{07762323-165C-4C04-828C-C71CF01A6759}" destId="{3AE7B924-5E63-44AD-9419-D45E8B031FD1}" srcOrd="0" destOrd="0" presId="urn:microsoft.com/office/officeart/2016/7/layout/RepeatingBendingProcessNew"/>
    <dgm:cxn modelId="{A3FEAC90-ADDA-4AC0-B358-FFA276CAD26F}" srcId="{B1FE6ADF-06F3-44C1-830F-A52C2C7B2057}" destId="{F334FCB2-55F1-4E06-B7C1-DCD3F7E59CE3}" srcOrd="11" destOrd="0" parTransId="{FF3408E2-6ED0-4AB3-9CA3-ED6B2B686D0B}" sibTransId="{2D071BA4-AB3D-4D68-8EB1-20334BF3B1C4}"/>
    <dgm:cxn modelId="{6359009A-2C82-422D-93AF-0057F7FACEC5}" type="presOf" srcId="{A592B563-782F-4DAC-B5F3-FBC0DBC2494F}" destId="{F12A64F2-5BF6-48EA-8F97-11477A077A6A}" srcOrd="0" destOrd="0" presId="urn:microsoft.com/office/officeart/2016/7/layout/RepeatingBendingProcessNew"/>
    <dgm:cxn modelId="{D088C99A-B947-4E41-BC87-661B88C7721E}" type="presOf" srcId="{81EFEFE4-D375-4682-B57F-EB18EAF57D8E}" destId="{2378EF43-CAAE-4930-BDB7-82707217B257}" srcOrd="1" destOrd="0" presId="urn:microsoft.com/office/officeart/2016/7/layout/RepeatingBendingProcessNew"/>
    <dgm:cxn modelId="{C5E28BA3-48AE-4FB6-AA7B-35A61F6C6D7B}" type="presOf" srcId="{916B5B41-CA07-49A2-859D-5A1947339EA4}" destId="{01A49775-10AF-45BD-9B28-117FBD6B795E}" srcOrd="1" destOrd="0" presId="urn:microsoft.com/office/officeart/2016/7/layout/RepeatingBendingProcessNew"/>
    <dgm:cxn modelId="{053BCBA5-E41C-438B-BE11-309F098B4ABB}" type="presOf" srcId="{916C15F5-6A9C-48BB-92DE-C4650FF4590A}" destId="{659A8F93-952F-4A46-96FC-7030284C4CC7}" srcOrd="1" destOrd="0" presId="urn:microsoft.com/office/officeart/2016/7/layout/RepeatingBendingProcessNew"/>
    <dgm:cxn modelId="{18B3CBB3-0B56-4E3E-A148-FC520B3F484E}" srcId="{B1FE6ADF-06F3-44C1-830F-A52C2C7B2057}" destId="{2E9F91D3-E0D4-4211-B98A-9547EDF7E2F6}" srcOrd="7" destOrd="0" parTransId="{FD29F1D9-ED7D-45AC-8357-5B8373AC0E9D}" sibTransId="{916B5B41-CA07-49A2-859D-5A1947339EA4}"/>
    <dgm:cxn modelId="{C8B760B4-0B91-40C8-B0B6-9EF85BA5B45C}" type="presOf" srcId="{916B5B41-CA07-49A2-859D-5A1947339EA4}" destId="{26359692-CE19-4D53-9D33-086F07362CF8}" srcOrd="0" destOrd="0" presId="urn:microsoft.com/office/officeart/2016/7/layout/RepeatingBendingProcessNew"/>
    <dgm:cxn modelId="{D29B37B5-3274-4077-B41D-206AF5E102AB}" srcId="{B1FE6ADF-06F3-44C1-830F-A52C2C7B2057}" destId="{E8EBBDEC-6AEF-4578-A50E-54FF42E5CD12}" srcOrd="0" destOrd="0" parTransId="{DCA4CABF-4D2A-4398-9CCF-651A2D4788F4}" sibTransId="{81EFEFE4-D375-4682-B57F-EB18EAF57D8E}"/>
    <dgm:cxn modelId="{238DD7C1-296C-462F-AB20-EF2BB8579C04}" type="presOf" srcId="{AD6C9171-4B77-468B-B77D-3B40D79E8BE8}" destId="{DE14D9AD-645A-4C36-98DF-FCB2D40EBD98}" srcOrd="0" destOrd="0" presId="urn:microsoft.com/office/officeart/2016/7/layout/RepeatingBendingProcessNew"/>
    <dgm:cxn modelId="{34910FC5-02B7-4A2E-B959-25CA84852B8F}" type="presOf" srcId="{55B9E849-4BAF-4747-85CD-36FA32FD1C63}" destId="{32920E30-2308-4E84-A121-46F4A9DBFAA4}" srcOrd="0" destOrd="0" presId="urn:microsoft.com/office/officeart/2016/7/layout/RepeatingBendingProcessNew"/>
    <dgm:cxn modelId="{07478CC6-24EC-4F9A-8160-08B65ADBF997}" type="presOf" srcId="{A0E2FCB1-8D43-4068-80F7-9C40C3DBD3C5}" destId="{7AEBF359-BEF5-4D6E-9BD4-2F447B83A8CA}" srcOrd="1" destOrd="0" presId="urn:microsoft.com/office/officeart/2016/7/layout/RepeatingBendingProcessNew"/>
    <dgm:cxn modelId="{BFD5A6CC-97C1-4806-ADDF-8BC6E774BE66}" type="presOf" srcId="{D2C2D9BC-EC43-4D17-BC17-2D65CE711E14}" destId="{B5A50A54-3780-4BDD-9C2A-103EE6A02AAB}" srcOrd="1" destOrd="0" presId="urn:microsoft.com/office/officeart/2016/7/layout/RepeatingBendingProcessNew"/>
    <dgm:cxn modelId="{4FC61FCF-0E9D-4F3E-B5A5-1661C4F7E9FE}" type="presOf" srcId="{B50BA5EA-A218-468E-AAF8-B345BCC857AF}" destId="{487A7177-A24E-43E9-A49E-DE6EC23FF115}" srcOrd="0" destOrd="0" presId="urn:microsoft.com/office/officeart/2016/7/layout/RepeatingBendingProcessNew"/>
    <dgm:cxn modelId="{93BC3DD5-82B9-4C1B-B533-CAC0F2B2653A}" srcId="{B1FE6ADF-06F3-44C1-830F-A52C2C7B2057}" destId="{0DF4937A-BE2D-422C-B717-CCF58F03AE9E}" srcOrd="1" destOrd="0" parTransId="{4558BFBF-4FE8-428D-8F53-4C1EB9B6564F}" sibTransId="{916C15F5-6A9C-48BB-92DE-C4650FF4590A}"/>
    <dgm:cxn modelId="{CF8927F0-CDB1-4E5C-AB43-C700F6BC924F}" srcId="{B1FE6ADF-06F3-44C1-830F-A52C2C7B2057}" destId="{25F359AC-F5B5-4DA0-8233-4B6A3E91820B}" srcOrd="10" destOrd="0" parTransId="{E40268C0-4F67-4117-A530-223CA9E1D2B4}" sibTransId="{2AC99D03-68EC-46EB-AD61-C6B36C7AD0E2}"/>
    <dgm:cxn modelId="{A1EA01F1-1388-4CEF-A1A9-6F6FF4DDD4CA}" type="presOf" srcId="{A0E2FCB1-8D43-4068-80F7-9C40C3DBD3C5}" destId="{DAC4706F-3EEA-4E67-AC2D-F5706F1509BA}" srcOrd="0" destOrd="0" presId="urn:microsoft.com/office/officeart/2016/7/layout/RepeatingBendingProcessNew"/>
    <dgm:cxn modelId="{B7F6F5F1-0DA7-4B77-84B5-8B132A9D6176}" type="presOf" srcId="{9F6A8495-BD7F-474C-885D-0A109CC81A06}" destId="{4A3422D5-28C5-49AE-862E-EFE5D8F91015}" srcOrd="0" destOrd="0" presId="urn:microsoft.com/office/officeart/2016/7/layout/RepeatingBendingProcessNew"/>
    <dgm:cxn modelId="{F54615F8-9B02-4C52-B89E-B4798ED16918}" type="presOf" srcId="{9F6A8495-BD7F-474C-885D-0A109CC81A06}" destId="{7BE52552-ABDF-46BF-B7DE-477090BF7AAD}" srcOrd="1" destOrd="0" presId="urn:microsoft.com/office/officeart/2016/7/layout/RepeatingBendingProcessNew"/>
    <dgm:cxn modelId="{F9197EF8-F3EA-4E31-99D1-CC0685659494}" type="presOf" srcId="{F334FCB2-55F1-4E06-B7C1-DCD3F7E59CE3}" destId="{EFB316D5-3056-4F08-B80A-72842F7DA088}" srcOrd="0" destOrd="0" presId="urn:microsoft.com/office/officeart/2016/7/layout/RepeatingBendingProcessNew"/>
    <dgm:cxn modelId="{D1232AF9-7AB0-4C0D-9EA2-E8DC807229E4}" type="presOf" srcId="{A029A638-EF0A-47EF-8947-5B29F3D935E7}" destId="{E5E3F92F-D21B-42FF-AAB6-8A9054AD73D2}" srcOrd="1" destOrd="0" presId="urn:microsoft.com/office/officeart/2016/7/layout/RepeatingBendingProcessNew"/>
    <dgm:cxn modelId="{ECE39CFC-5FB9-49E1-976E-EEDD430A94F5}" type="presOf" srcId="{25F359AC-F5B5-4DA0-8233-4B6A3E91820B}" destId="{0F71589E-79A9-46B5-923D-7C0AF893CB0C}" srcOrd="0" destOrd="0" presId="urn:microsoft.com/office/officeart/2016/7/layout/RepeatingBendingProcessNew"/>
    <dgm:cxn modelId="{1FA946E5-537C-405C-AB58-27BA65C47659}" type="presParOf" srcId="{D049EB3A-ABBD-4C6E-9BBF-7C723D02EF55}" destId="{2760AA6C-E9EE-447A-9052-6C5EEA4E458F}" srcOrd="0" destOrd="0" presId="urn:microsoft.com/office/officeart/2016/7/layout/RepeatingBendingProcessNew"/>
    <dgm:cxn modelId="{865C7E35-3AFE-4894-8D6E-A42A33E978E2}" type="presParOf" srcId="{D049EB3A-ABBD-4C6E-9BBF-7C723D02EF55}" destId="{AE26B614-67BF-4500-9086-50FE281B8480}" srcOrd="1" destOrd="0" presId="urn:microsoft.com/office/officeart/2016/7/layout/RepeatingBendingProcessNew"/>
    <dgm:cxn modelId="{07ECAD4C-ABE3-4DF0-9C8E-A23A7117882D}" type="presParOf" srcId="{AE26B614-67BF-4500-9086-50FE281B8480}" destId="{2378EF43-CAAE-4930-BDB7-82707217B257}" srcOrd="0" destOrd="0" presId="urn:microsoft.com/office/officeart/2016/7/layout/RepeatingBendingProcessNew"/>
    <dgm:cxn modelId="{F9C6F32D-4E2E-4F3A-B1BD-98B2886731C4}" type="presParOf" srcId="{D049EB3A-ABBD-4C6E-9BBF-7C723D02EF55}" destId="{3BC9A4E5-F60F-416B-9EF8-69B5D3B10029}" srcOrd="2" destOrd="0" presId="urn:microsoft.com/office/officeart/2016/7/layout/RepeatingBendingProcessNew"/>
    <dgm:cxn modelId="{6762763E-50F8-4048-A836-9B88DEA7FA03}" type="presParOf" srcId="{D049EB3A-ABBD-4C6E-9BBF-7C723D02EF55}" destId="{FBD91E81-F389-4FEB-A6E4-DF1B1E308131}" srcOrd="3" destOrd="0" presId="urn:microsoft.com/office/officeart/2016/7/layout/RepeatingBendingProcessNew"/>
    <dgm:cxn modelId="{469CAC80-3A52-440F-AD42-7FEEB0787BB9}" type="presParOf" srcId="{FBD91E81-F389-4FEB-A6E4-DF1B1E308131}" destId="{659A8F93-952F-4A46-96FC-7030284C4CC7}" srcOrd="0" destOrd="0" presId="urn:microsoft.com/office/officeart/2016/7/layout/RepeatingBendingProcessNew"/>
    <dgm:cxn modelId="{729F7C47-DF65-4ADE-9AED-077CD920FBCA}" type="presParOf" srcId="{D049EB3A-ABBD-4C6E-9BBF-7C723D02EF55}" destId="{33C5868E-C58A-47E3-A861-2ADD4601FD79}" srcOrd="4" destOrd="0" presId="urn:microsoft.com/office/officeart/2016/7/layout/RepeatingBendingProcessNew"/>
    <dgm:cxn modelId="{17103301-18E2-4A98-9EBC-0F0A3B5EC0DB}" type="presParOf" srcId="{D049EB3A-ABBD-4C6E-9BBF-7C723D02EF55}" destId="{8AE2BD46-C768-43C4-B4CA-E8CC2AE66071}" srcOrd="5" destOrd="0" presId="urn:microsoft.com/office/officeart/2016/7/layout/RepeatingBendingProcessNew"/>
    <dgm:cxn modelId="{7360F9B6-AB0C-4218-A963-8D96A0F4B867}" type="presParOf" srcId="{8AE2BD46-C768-43C4-B4CA-E8CC2AE66071}" destId="{A3E8E35B-5AB7-4A22-9701-FE4766BA27AC}" srcOrd="0" destOrd="0" presId="urn:microsoft.com/office/officeart/2016/7/layout/RepeatingBendingProcessNew"/>
    <dgm:cxn modelId="{C5AB2868-5802-4509-A6DE-A4C3EF4E5469}" type="presParOf" srcId="{D049EB3A-ABBD-4C6E-9BBF-7C723D02EF55}" destId="{03639361-8459-43F5-9E38-1E004BCE9DFF}" srcOrd="6" destOrd="0" presId="urn:microsoft.com/office/officeart/2016/7/layout/RepeatingBendingProcessNew"/>
    <dgm:cxn modelId="{B9D910D5-B670-4863-9255-CBF6D5B9A420}" type="presParOf" srcId="{D049EB3A-ABBD-4C6E-9BBF-7C723D02EF55}" destId="{DAC4706F-3EEA-4E67-AC2D-F5706F1509BA}" srcOrd="7" destOrd="0" presId="urn:microsoft.com/office/officeart/2016/7/layout/RepeatingBendingProcessNew"/>
    <dgm:cxn modelId="{0045868C-7F77-4754-88A4-74B1AF70935B}" type="presParOf" srcId="{DAC4706F-3EEA-4E67-AC2D-F5706F1509BA}" destId="{7AEBF359-BEF5-4D6E-9BD4-2F447B83A8CA}" srcOrd="0" destOrd="0" presId="urn:microsoft.com/office/officeart/2016/7/layout/RepeatingBendingProcessNew"/>
    <dgm:cxn modelId="{8F58F723-28C7-4597-8B9D-A61B892D48A4}" type="presParOf" srcId="{D049EB3A-ABBD-4C6E-9BBF-7C723D02EF55}" destId="{32920E30-2308-4E84-A121-46F4A9DBFAA4}" srcOrd="8" destOrd="0" presId="urn:microsoft.com/office/officeart/2016/7/layout/RepeatingBendingProcessNew"/>
    <dgm:cxn modelId="{FF3A76B5-0E75-408A-A8D2-FCB118D38FF6}" type="presParOf" srcId="{D049EB3A-ABBD-4C6E-9BBF-7C723D02EF55}" destId="{E161F2F4-581B-496F-A0F4-E20F496542E9}" srcOrd="9" destOrd="0" presId="urn:microsoft.com/office/officeart/2016/7/layout/RepeatingBendingProcessNew"/>
    <dgm:cxn modelId="{3CF402C4-0618-47EF-8C78-09FE046FA690}" type="presParOf" srcId="{E161F2F4-581B-496F-A0F4-E20F496542E9}" destId="{B80340D9-FF92-44A5-9970-D4A7008D4152}" srcOrd="0" destOrd="0" presId="urn:microsoft.com/office/officeart/2016/7/layout/RepeatingBendingProcessNew"/>
    <dgm:cxn modelId="{96A14791-0972-46E1-B375-ADDAC1EC4BD3}" type="presParOf" srcId="{D049EB3A-ABBD-4C6E-9BBF-7C723D02EF55}" destId="{DE14D9AD-645A-4C36-98DF-FCB2D40EBD98}" srcOrd="10" destOrd="0" presId="urn:microsoft.com/office/officeart/2016/7/layout/RepeatingBendingProcessNew"/>
    <dgm:cxn modelId="{BD7DA32E-ADD0-49AD-A11B-745FCA2C5E2D}" type="presParOf" srcId="{D049EB3A-ABBD-4C6E-9BBF-7C723D02EF55}" destId="{5D4356EE-9978-4DB0-887B-C6CC649BDE7D}" srcOrd="11" destOrd="0" presId="urn:microsoft.com/office/officeart/2016/7/layout/RepeatingBendingProcessNew"/>
    <dgm:cxn modelId="{4CBF27FA-6E7E-46FC-A522-491B6AD998B8}" type="presParOf" srcId="{5D4356EE-9978-4DB0-887B-C6CC649BDE7D}" destId="{E5E3F92F-D21B-42FF-AAB6-8A9054AD73D2}" srcOrd="0" destOrd="0" presId="urn:microsoft.com/office/officeart/2016/7/layout/RepeatingBendingProcessNew"/>
    <dgm:cxn modelId="{28BA21E1-DB01-4C04-ADD0-5602DA4CC9CF}" type="presParOf" srcId="{D049EB3A-ABBD-4C6E-9BBF-7C723D02EF55}" destId="{F12A64F2-5BF6-48EA-8F97-11477A077A6A}" srcOrd="12" destOrd="0" presId="urn:microsoft.com/office/officeart/2016/7/layout/RepeatingBendingProcessNew"/>
    <dgm:cxn modelId="{1496D4ED-5FEA-42EB-8B53-975CCF30302E}" type="presParOf" srcId="{D049EB3A-ABBD-4C6E-9BBF-7C723D02EF55}" destId="{BE751F98-82BE-4B1C-B36B-93CAA62462DD}" srcOrd="13" destOrd="0" presId="urn:microsoft.com/office/officeart/2016/7/layout/RepeatingBendingProcessNew"/>
    <dgm:cxn modelId="{827DDF4D-3B6E-4C5B-9791-A9F1FA2BA642}" type="presParOf" srcId="{BE751F98-82BE-4B1C-B36B-93CAA62462DD}" destId="{B5A50A54-3780-4BDD-9C2A-103EE6A02AAB}" srcOrd="0" destOrd="0" presId="urn:microsoft.com/office/officeart/2016/7/layout/RepeatingBendingProcessNew"/>
    <dgm:cxn modelId="{4672B39F-613C-49AA-940A-9792FD44D39A}" type="presParOf" srcId="{D049EB3A-ABBD-4C6E-9BBF-7C723D02EF55}" destId="{02A5FECA-E4F6-43EE-A36D-8B5CEDB33D21}" srcOrd="14" destOrd="0" presId="urn:microsoft.com/office/officeart/2016/7/layout/RepeatingBendingProcessNew"/>
    <dgm:cxn modelId="{180CF7FB-493A-4FF1-8FE9-EE9AAC8FD474}" type="presParOf" srcId="{D049EB3A-ABBD-4C6E-9BBF-7C723D02EF55}" destId="{26359692-CE19-4D53-9D33-086F07362CF8}" srcOrd="15" destOrd="0" presId="urn:microsoft.com/office/officeart/2016/7/layout/RepeatingBendingProcessNew"/>
    <dgm:cxn modelId="{062FE121-8AD4-4EEC-8639-F4F4F7B34379}" type="presParOf" srcId="{26359692-CE19-4D53-9D33-086F07362CF8}" destId="{01A49775-10AF-45BD-9B28-117FBD6B795E}" srcOrd="0" destOrd="0" presId="urn:microsoft.com/office/officeart/2016/7/layout/RepeatingBendingProcessNew"/>
    <dgm:cxn modelId="{0A63CC2D-55F9-4DAF-88FD-3752F571BE93}" type="presParOf" srcId="{D049EB3A-ABBD-4C6E-9BBF-7C723D02EF55}" destId="{2E9AC0D8-9704-4308-B00A-BFDEF1B5AC84}" srcOrd="16" destOrd="0" presId="urn:microsoft.com/office/officeart/2016/7/layout/RepeatingBendingProcessNew"/>
    <dgm:cxn modelId="{0D6C711D-1A8B-4DBC-9F72-F1BF847BCCF9}" type="presParOf" srcId="{D049EB3A-ABBD-4C6E-9BBF-7C723D02EF55}" destId="{487A7177-A24E-43E9-A49E-DE6EC23FF115}" srcOrd="17" destOrd="0" presId="urn:microsoft.com/office/officeart/2016/7/layout/RepeatingBendingProcessNew"/>
    <dgm:cxn modelId="{7F4B51D3-B6D2-4912-A50F-0E860E9AC9D3}" type="presParOf" srcId="{487A7177-A24E-43E9-A49E-DE6EC23FF115}" destId="{E1A75CAB-003E-47C9-BB1D-D842539354C2}" srcOrd="0" destOrd="0" presId="urn:microsoft.com/office/officeart/2016/7/layout/RepeatingBendingProcessNew"/>
    <dgm:cxn modelId="{43AC91D9-31AE-4DC1-BD81-4C8EDDF43ED2}" type="presParOf" srcId="{D049EB3A-ABBD-4C6E-9BBF-7C723D02EF55}" destId="{FC739110-13FB-4AEC-B3B1-E2D2AE5BFAB1}" srcOrd="18" destOrd="0" presId="urn:microsoft.com/office/officeart/2016/7/layout/RepeatingBendingProcessNew"/>
    <dgm:cxn modelId="{CACFD7EF-513A-4F5B-B39C-65FDE1E2B328}" type="presParOf" srcId="{D049EB3A-ABBD-4C6E-9BBF-7C723D02EF55}" destId="{4A3422D5-28C5-49AE-862E-EFE5D8F91015}" srcOrd="19" destOrd="0" presId="urn:microsoft.com/office/officeart/2016/7/layout/RepeatingBendingProcessNew"/>
    <dgm:cxn modelId="{C359AEEB-BAE3-4A93-99F9-2DB397761703}" type="presParOf" srcId="{4A3422D5-28C5-49AE-862E-EFE5D8F91015}" destId="{7BE52552-ABDF-46BF-B7DE-477090BF7AAD}" srcOrd="0" destOrd="0" presId="urn:microsoft.com/office/officeart/2016/7/layout/RepeatingBendingProcessNew"/>
    <dgm:cxn modelId="{8392DE94-CCFC-4770-B167-1F00F561694E}" type="presParOf" srcId="{D049EB3A-ABBD-4C6E-9BBF-7C723D02EF55}" destId="{0F71589E-79A9-46B5-923D-7C0AF893CB0C}" srcOrd="20" destOrd="0" presId="urn:microsoft.com/office/officeart/2016/7/layout/RepeatingBendingProcessNew"/>
    <dgm:cxn modelId="{4664B469-9853-4956-ADAA-C1481EFAA143}" type="presParOf" srcId="{D049EB3A-ABBD-4C6E-9BBF-7C723D02EF55}" destId="{A61E4D53-3C1C-4FEF-847E-BC46239632FF}" srcOrd="21" destOrd="0" presId="urn:microsoft.com/office/officeart/2016/7/layout/RepeatingBendingProcessNew"/>
    <dgm:cxn modelId="{AF5BA7E6-FE25-4551-A9C2-80598E453060}" type="presParOf" srcId="{A61E4D53-3C1C-4FEF-847E-BC46239632FF}" destId="{CDB9B392-5BC6-43CD-9377-13CCF4806971}" srcOrd="0" destOrd="0" presId="urn:microsoft.com/office/officeart/2016/7/layout/RepeatingBendingProcessNew"/>
    <dgm:cxn modelId="{175FE71D-C3BE-4334-9B5F-A946061F044E}" type="presParOf" srcId="{D049EB3A-ABBD-4C6E-9BBF-7C723D02EF55}" destId="{EFB316D5-3056-4F08-B80A-72842F7DA088}" srcOrd="22" destOrd="0" presId="urn:microsoft.com/office/officeart/2016/7/layout/RepeatingBendingProcessNew"/>
    <dgm:cxn modelId="{C20D5CD5-04D7-444B-B904-38EC03A745E4}" type="presParOf" srcId="{D049EB3A-ABBD-4C6E-9BBF-7C723D02EF55}" destId="{29EC1C6A-2F07-4654-ABE0-E872CF017AD1}" srcOrd="23" destOrd="0" presId="urn:microsoft.com/office/officeart/2016/7/layout/RepeatingBendingProcessNew"/>
    <dgm:cxn modelId="{D2B454CF-1CE4-457C-9DC8-E2747E471BBD}" type="presParOf" srcId="{29EC1C6A-2F07-4654-ABE0-E872CF017AD1}" destId="{559F8F3B-8945-4E8F-B1E9-132CAE890EB1}" srcOrd="0" destOrd="0" presId="urn:microsoft.com/office/officeart/2016/7/layout/RepeatingBendingProcessNew"/>
    <dgm:cxn modelId="{7BFC48A3-0BAB-4810-84D3-F3C36F07B094}" type="presParOf" srcId="{D049EB3A-ABBD-4C6E-9BBF-7C723D02EF55}" destId="{3AE7B924-5E63-44AD-9419-D45E8B031FD1}" srcOrd="24"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EDE4F3-8D95-40C3-8968-5C2EB02199A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DB36EEE8-7552-41B3-8CDD-ED474DFB1C57}">
      <dgm:prSet phldrT="[Text]"/>
      <dgm:spPr/>
      <dgm:t>
        <a:bodyPr/>
        <a:lstStyle/>
        <a:p>
          <a:r>
            <a:rPr lang="en-US" dirty="0">
              <a:solidFill>
                <a:srgbClr val="000000"/>
              </a:solidFill>
            </a:rPr>
            <a:t>NPH</a:t>
          </a:r>
        </a:p>
      </dgm:t>
    </dgm:pt>
    <dgm:pt modelId="{37414627-48D2-4DDE-94F7-2D0A004C823A}" type="parTrans" cxnId="{0FBC1F30-84A8-4BB9-8363-BBB05E9B3785}">
      <dgm:prSet/>
      <dgm:spPr/>
      <dgm:t>
        <a:bodyPr/>
        <a:lstStyle/>
        <a:p>
          <a:endParaRPr lang="en-US"/>
        </a:p>
      </dgm:t>
    </dgm:pt>
    <dgm:pt modelId="{BC87118C-59F5-4C31-AF3F-BECC9BDAF900}" type="sibTrans" cxnId="{0FBC1F30-84A8-4BB9-8363-BBB05E9B3785}">
      <dgm:prSet/>
      <dgm:spPr/>
      <dgm:t>
        <a:bodyPr/>
        <a:lstStyle/>
        <a:p>
          <a:endParaRPr lang="en-US"/>
        </a:p>
      </dgm:t>
    </dgm:pt>
    <dgm:pt modelId="{16D0EEB0-73C7-4B96-B42C-5518152A8EE5}">
      <dgm:prSet phldrT="[Text]"/>
      <dgm:spPr/>
      <dgm:t>
        <a:bodyPr/>
        <a:lstStyle/>
        <a:p>
          <a:r>
            <a:rPr lang="en-US" dirty="0">
              <a:solidFill>
                <a:srgbClr val="000000"/>
              </a:solidFill>
            </a:rPr>
            <a:t>Detemir</a:t>
          </a:r>
        </a:p>
      </dgm:t>
    </dgm:pt>
    <dgm:pt modelId="{5D679EEC-931B-416F-838C-AC58AFBA99CF}" type="parTrans" cxnId="{856A1B55-9DF7-48FA-B758-F4826282814A}">
      <dgm:prSet/>
      <dgm:spPr/>
      <dgm:t>
        <a:bodyPr/>
        <a:lstStyle/>
        <a:p>
          <a:endParaRPr lang="en-US"/>
        </a:p>
      </dgm:t>
    </dgm:pt>
    <dgm:pt modelId="{57F898B1-8E2C-4F3B-AF64-5F31BF26BB40}" type="sibTrans" cxnId="{856A1B55-9DF7-48FA-B758-F4826282814A}">
      <dgm:prSet/>
      <dgm:spPr/>
      <dgm:t>
        <a:bodyPr/>
        <a:lstStyle/>
        <a:p>
          <a:endParaRPr lang="en-US"/>
        </a:p>
      </dgm:t>
    </dgm:pt>
    <dgm:pt modelId="{BC06347A-13FF-4B9B-8486-47CF7481B11B}">
      <dgm:prSet phldrT="[Text]"/>
      <dgm:spPr/>
      <dgm:t>
        <a:bodyPr/>
        <a:lstStyle/>
        <a:p>
          <a:r>
            <a:rPr lang="en-US" dirty="0">
              <a:solidFill>
                <a:srgbClr val="000000"/>
              </a:solidFill>
            </a:rPr>
            <a:t>Glargine U-300</a:t>
          </a:r>
        </a:p>
      </dgm:t>
    </dgm:pt>
    <dgm:pt modelId="{E8666B51-F20F-452B-908C-45EA7BBC98F6}" type="parTrans" cxnId="{5A89EE7E-112D-4371-8A4F-FBD4AB03860F}">
      <dgm:prSet/>
      <dgm:spPr/>
      <dgm:t>
        <a:bodyPr/>
        <a:lstStyle/>
        <a:p>
          <a:endParaRPr lang="en-US"/>
        </a:p>
      </dgm:t>
    </dgm:pt>
    <dgm:pt modelId="{D54CCEC5-0864-4509-A9C1-5AAC704C1818}" type="sibTrans" cxnId="{5A89EE7E-112D-4371-8A4F-FBD4AB03860F}">
      <dgm:prSet/>
      <dgm:spPr/>
      <dgm:t>
        <a:bodyPr/>
        <a:lstStyle/>
        <a:p>
          <a:endParaRPr lang="en-US"/>
        </a:p>
      </dgm:t>
    </dgm:pt>
    <dgm:pt modelId="{A298ED90-5C19-4654-8C19-6A34C012E42D}">
      <dgm:prSet phldrT="[Text]"/>
      <dgm:spPr/>
      <dgm:t>
        <a:bodyPr/>
        <a:lstStyle/>
        <a:p>
          <a:r>
            <a:rPr lang="en-US" dirty="0" err="1">
              <a:solidFill>
                <a:srgbClr val="000000"/>
              </a:solidFill>
            </a:rPr>
            <a:t>Delgudec</a:t>
          </a:r>
          <a:r>
            <a:rPr lang="en-US" dirty="0">
              <a:solidFill>
                <a:srgbClr val="000000"/>
              </a:solidFill>
            </a:rPr>
            <a:t> U-100</a:t>
          </a:r>
        </a:p>
      </dgm:t>
    </dgm:pt>
    <dgm:pt modelId="{A99C4EA2-1118-425D-9B9A-1ADAB1BC7095}" type="parTrans" cxnId="{DDDE6E36-8E24-44DE-A28B-BD479D7CE9DF}">
      <dgm:prSet/>
      <dgm:spPr/>
      <dgm:t>
        <a:bodyPr/>
        <a:lstStyle/>
        <a:p>
          <a:endParaRPr lang="en-US"/>
        </a:p>
      </dgm:t>
    </dgm:pt>
    <dgm:pt modelId="{C916858B-7E6B-45A5-804A-6F7EE45C4F42}" type="sibTrans" cxnId="{DDDE6E36-8E24-44DE-A28B-BD479D7CE9DF}">
      <dgm:prSet/>
      <dgm:spPr/>
      <dgm:t>
        <a:bodyPr/>
        <a:lstStyle/>
        <a:p>
          <a:endParaRPr lang="en-US"/>
        </a:p>
      </dgm:t>
    </dgm:pt>
    <dgm:pt modelId="{A54C2A1B-F271-4ABE-9D09-8BA2BBF719F9}">
      <dgm:prSet phldrT="[Text]"/>
      <dgm:spPr/>
      <dgm:t>
        <a:bodyPr/>
        <a:lstStyle/>
        <a:p>
          <a:r>
            <a:rPr lang="en-US" dirty="0">
              <a:solidFill>
                <a:srgbClr val="000000"/>
              </a:solidFill>
            </a:rPr>
            <a:t>Glargine</a:t>
          </a:r>
          <a:r>
            <a:rPr lang="en-US" dirty="0"/>
            <a:t> </a:t>
          </a:r>
        </a:p>
      </dgm:t>
    </dgm:pt>
    <dgm:pt modelId="{5E2A49EE-42D4-435B-91A5-AFE4C8B62305}" type="parTrans" cxnId="{8B04255A-BEC0-4998-A027-B5590CDE86AF}">
      <dgm:prSet/>
      <dgm:spPr/>
      <dgm:t>
        <a:bodyPr/>
        <a:lstStyle/>
        <a:p>
          <a:endParaRPr lang="en-US"/>
        </a:p>
      </dgm:t>
    </dgm:pt>
    <dgm:pt modelId="{D98EFBAE-EEB0-4184-92AD-3B25EFAC40C6}" type="sibTrans" cxnId="{8B04255A-BEC0-4998-A027-B5590CDE86AF}">
      <dgm:prSet/>
      <dgm:spPr/>
      <dgm:t>
        <a:bodyPr/>
        <a:lstStyle/>
        <a:p>
          <a:endParaRPr lang="en-US"/>
        </a:p>
      </dgm:t>
    </dgm:pt>
    <dgm:pt modelId="{B7F6FA11-8ACC-4366-9587-D4766E110410}">
      <dgm:prSet phldrT="[Text]"/>
      <dgm:spPr/>
      <dgm:t>
        <a:bodyPr/>
        <a:lstStyle/>
        <a:p>
          <a:r>
            <a:rPr lang="en-US" dirty="0" err="1">
              <a:solidFill>
                <a:srgbClr val="000000"/>
              </a:solidFill>
            </a:rPr>
            <a:t>Degludec</a:t>
          </a:r>
          <a:r>
            <a:rPr lang="en-US" dirty="0">
              <a:solidFill>
                <a:srgbClr val="000000"/>
              </a:solidFill>
            </a:rPr>
            <a:t> U-200</a:t>
          </a:r>
        </a:p>
      </dgm:t>
    </dgm:pt>
    <dgm:pt modelId="{BAABE5C8-7EE0-4744-BE20-59E687910B48}" type="parTrans" cxnId="{421BBF7B-16AA-475D-A5C9-A3D167095084}">
      <dgm:prSet/>
      <dgm:spPr/>
      <dgm:t>
        <a:bodyPr/>
        <a:lstStyle/>
        <a:p>
          <a:endParaRPr lang="en-US"/>
        </a:p>
      </dgm:t>
    </dgm:pt>
    <dgm:pt modelId="{F29C177B-2B53-4538-BC7E-EFB3283CC22B}" type="sibTrans" cxnId="{421BBF7B-16AA-475D-A5C9-A3D167095084}">
      <dgm:prSet/>
      <dgm:spPr/>
      <dgm:t>
        <a:bodyPr/>
        <a:lstStyle/>
        <a:p>
          <a:endParaRPr lang="en-US"/>
        </a:p>
      </dgm:t>
    </dgm:pt>
    <dgm:pt modelId="{59ABD061-8B6F-4A30-AD24-F3E6BFF13B3E}" type="pres">
      <dgm:prSet presAssocID="{7EEDE4F3-8D95-40C3-8968-5C2EB02199A5}" presName="hierChild1" presStyleCnt="0">
        <dgm:presLayoutVars>
          <dgm:chPref val="1"/>
          <dgm:dir/>
          <dgm:animOne val="branch"/>
          <dgm:animLvl val="lvl"/>
          <dgm:resizeHandles/>
        </dgm:presLayoutVars>
      </dgm:prSet>
      <dgm:spPr/>
    </dgm:pt>
    <dgm:pt modelId="{7C7F8E07-8774-4DDD-B32A-FFAF941063D9}" type="pres">
      <dgm:prSet presAssocID="{DB36EEE8-7552-41B3-8CDD-ED474DFB1C57}" presName="hierRoot1" presStyleCnt="0"/>
      <dgm:spPr/>
    </dgm:pt>
    <dgm:pt modelId="{075FFBE9-A7B2-4BFA-8904-F3DB01657984}" type="pres">
      <dgm:prSet presAssocID="{DB36EEE8-7552-41B3-8CDD-ED474DFB1C57}" presName="composite" presStyleCnt="0"/>
      <dgm:spPr/>
    </dgm:pt>
    <dgm:pt modelId="{3B6FF5BF-B9B5-4935-B9D3-CBDE0CAF6862}" type="pres">
      <dgm:prSet presAssocID="{DB36EEE8-7552-41B3-8CDD-ED474DFB1C57}" presName="background" presStyleLbl="node0" presStyleIdx="0" presStyleCnt="1"/>
      <dgm:spPr/>
    </dgm:pt>
    <dgm:pt modelId="{53595AEC-19F0-4A5F-8BCB-D24EAAB6266A}" type="pres">
      <dgm:prSet presAssocID="{DB36EEE8-7552-41B3-8CDD-ED474DFB1C57}" presName="text" presStyleLbl="fgAcc0" presStyleIdx="0" presStyleCnt="1">
        <dgm:presLayoutVars>
          <dgm:chPref val="3"/>
        </dgm:presLayoutVars>
      </dgm:prSet>
      <dgm:spPr/>
    </dgm:pt>
    <dgm:pt modelId="{44C69A33-6E42-4269-9301-D941B44910F1}" type="pres">
      <dgm:prSet presAssocID="{DB36EEE8-7552-41B3-8CDD-ED474DFB1C57}" presName="hierChild2" presStyleCnt="0"/>
      <dgm:spPr/>
    </dgm:pt>
    <dgm:pt modelId="{0D026A08-8823-4D5B-8603-6F359DAF40BB}" type="pres">
      <dgm:prSet presAssocID="{5D679EEC-931B-416F-838C-AC58AFBA99CF}" presName="Name10" presStyleLbl="parChTrans1D2" presStyleIdx="0" presStyleCnt="2"/>
      <dgm:spPr/>
    </dgm:pt>
    <dgm:pt modelId="{0D983BA3-CCC3-4983-95AA-86B51B432199}" type="pres">
      <dgm:prSet presAssocID="{16D0EEB0-73C7-4B96-B42C-5518152A8EE5}" presName="hierRoot2" presStyleCnt="0"/>
      <dgm:spPr/>
    </dgm:pt>
    <dgm:pt modelId="{A0CF9EB8-04C5-49F6-8D84-9885EB5FD19F}" type="pres">
      <dgm:prSet presAssocID="{16D0EEB0-73C7-4B96-B42C-5518152A8EE5}" presName="composite2" presStyleCnt="0"/>
      <dgm:spPr/>
    </dgm:pt>
    <dgm:pt modelId="{CE21A1B2-B3DF-48EF-BD2F-299AE5C0D040}" type="pres">
      <dgm:prSet presAssocID="{16D0EEB0-73C7-4B96-B42C-5518152A8EE5}" presName="background2" presStyleLbl="node2" presStyleIdx="0" presStyleCnt="2"/>
      <dgm:spPr/>
    </dgm:pt>
    <dgm:pt modelId="{0D1B510C-03C1-4F9D-807C-8837A33712CE}" type="pres">
      <dgm:prSet presAssocID="{16D0EEB0-73C7-4B96-B42C-5518152A8EE5}" presName="text2" presStyleLbl="fgAcc2" presStyleIdx="0" presStyleCnt="2">
        <dgm:presLayoutVars>
          <dgm:chPref val="3"/>
        </dgm:presLayoutVars>
      </dgm:prSet>
      <dgm:spPr/>
    </dgm:pt>
    <dgm:pt modelId="{1DE8C883-1AA4-441B-A3B6-D55640D139DE}" type="pres">
      <dgm:prSet presAssocID="{16D0EEB0-73C7-4B96-B42C-5518152A8EE5}" presName="hierChild3" presStyleCnt="0"/>
      <dgm:spPr/>
    </dgm:pt>
    <dgm:pt modelId="{3D140F7A-1EF9-4555-AA48-1EECE2738456}" type="pres">
      <dgm:prSet presAssocID="{E8666B51-F20F-452B-908C-45EA7BBC98F6}" presName="Name17" presStyleLbl="parChTrans1D3" presStyleIdx="0" presStyleCnt="3"/>
      <dgm:spPr/>
    </dgm:pt>
    <dgm:pt modelId="{74AC4B70-CA9F-4DCD-B040-9F78CF793BFF}" type="pres">
      <dgm:prSet presAssocID="{BC06347A-13FF-4B9B-8486-47CF7481B11B}" presName="hierRoot3" presStyleCnt="0"/>
      <dgm:spPr/>
    </dgm:pt>
    <dgm:pt modelId="{E90C392D-AD01-4105-B1B8-69252B62FD33}" type="pres">
      <dgm:prSet presAssocID="{BC06347A-13FF-4B9B-8486-47CF7481B11B}" presName="composite3" presStyleCnt="0"/>
      <dgm:spPr/>
    </dgm:pt>
    <dgm:pt modelId="{C241E74C-285A-4C33-B59E-1B2E9FE7ECB2}" type="pres">
      <dgm:prSet presAssocID="{BC06347A-13FF-4B9B-8486-47CF7481B11B}" presName="background3" presStyleLbl="node3" presStyleIdx="0" presStyleCnt="3"/>
      <dgm:spPr/>
    </dgm:pt>
    <dgm:pt modelId="{9A35EBC2-48F2-43F1-8C59-B0F22ACD279C}" type="pres">
      <dgm:prSet presAssocID="{BC06347A-13FF-4B9B-8486-47CF7481B11B}" presName="text3" presStyleLbl="fgAcc3" presStyleIdx="0" presStyleCnt="3">
        <dgm:presLayoutVars>
          <dgm:chPref val="3"/>
        </dgm:presLayoutVars>
      </dgm:prSet>
      <dgm:spPr/>
    </dgm:pt>
    <dgm:pt modelId="{07A3C395-B9DA-4710-87A4-A66CB49FC10D}" type="pres">
      <dgm:prSet presAssocID="{BC06347A-13FF-4B9B-8486-47CF7481B11B}" presName="hierChild4" presStyleCnt="0"/>
      <dgm:spPr/>
    </dgm:pt>
    <dgm:pt modelId="{0771B642-72F3-441E-BE69-E4C182556C28}" type="pres">
      <dgm:prSet presAssocID="{A99C4EA2-1118-425D-9B9A-1ADAB1BC7095}" presName="Name17" presStyleLbl="parChTrans1D3" presStyleIdx="1" presStyleCnt="3"/>
      <dgm:spPr/>
    </dgm:pt>
    <dgm:pt modelId="{FDAA4F49-41B4-4EA6-8427-26637B1E4CF0}" type="pres">
      <dgm:prSet presAssocID="{A298ED90-5C19-4654-8C19-6A34C012E42D}" presName="hierRoot3" presStyleCnt="0"/>
      <dgm:spPr/>
    </dgm:pt>
    <dgm:pt modelId="{EF94FAE1-E166-47B7-BD8D-1088318BD336}" type="pres">
      <dgm:prSet presAssocID="{A298ED90-5C19-4654-8C19-6A34C012E42D}" presName="composite3" presStyleCnt="0"/>
      <dgm:spPr/>
    </dgm:pt>
    <dgm:pt modelId="{59C35F1B-1622-4856-8B9F-EFAB1EA0A6A0}" type="pres">
      <dgm:prSet presAssocID="{A298ED90-5C19-4654-8C19-6A34C012E42D}" presName="background3" presStyleLbl="node3" presStyleIdx="1" presStyleCnt="3"/>
      <dgm:spPr/>
    </dgm:pt>
    <dgm:pt modelId="{1EEB583A-F1DC-4093-8F9E-784829A3E84F}" type="pres">
      <dgm:prSet presAssocID="{A298ED90-5C19-4654-8C19-6A34C012E42D}" presName="text3" presStyleLbl="fgAcc3" presStyleIdx="1" presStyleCnt="3">
        <dgm:presLayoutVars>
          <dgm:chPref val="3"/>
        </dgm:presLayoutVars>
      </dgm:prSet>
      <dgm:spPr/>
    </dgm:pt>
    <dgm:pt modelId="{316A11B1-7D90-4581-A47A-E2C77C8C2306}" type="pres">
      <dgm:prSet presAssocID="{A298ED90-5C19-4654-8C19-6A34C012E42D}" presName="hierChild4" presStyleCnt="0"/>
      <dgm:spPr/>
    </dgm:pt>
    <dgm:pt modelId="{6CBA3BF6-C9FE-4DF5-8D72-86BB49AAC92E}" type="pres">
      <dgm:prSet presAssocID="{5E2A49EE-42D4-435B-91A5-AFE4C8B62305}" presName="Name10" presStyleLbl="parChTrans1D2" presStyleIdx="1" presStyleCnt="2"/>
      <dgm:spPr/>
    </dgm:pt>
    <dgm:pt modelId="{3528219F-828D-4C95-91E1-83631C579CB7}" type="pres">
      <dgm:prSet presAssocID="{A54C2A1B-F271-4ABE-9D09-8BA2BBF719F9}" presName="hierRoot2" presStyleCnt="0"/>
      <dgm:spPr/>
    </dgm:pt>
    <dgm:pt modelId="{98406EFB-37B0-4BBB-BDB3-CAA0BE4882C4}" type="pres">
      <dgm:prSet presAssocID="{A54C2A1B-F271-4ABE-9D09-8BA2BBF719F9}" presName="composite2" presStyleCnt="0"/>
      <dgm:spPr/>
    </dgm:pt>
    <dgm:pt modelId="{5A5F58A5-65AC-4DCD-8C83-51B1502C0B45}" type="pres">
      <dgm:prSet presAssocID="{A54C2A1B-F271-4ABE-9D09-8BA2BBF719F9}" presName="background2" presStyleLbl="node2" presStyleIdx="1" presStyleCnt="2"/>
      <dgm:spPr/>
    </dgm:pt>
    <dgm:pt modelId="{791C34CB-FED0-4253-9563-5F7A9CF77F70}" type="pres">
      <dgm:prSet presAssocID="{A54C2A1B-F271-4ABE-9D09-8BA2BBF719F9}" presName="text2" presStyleLbl="fgAcc2" presStyleIdx="1" presStyleCnt="2">
        <dgm:presLayoutVars>
          <dgm:chPref val="3"/>
        </dgm:presLayoutVars>
      </dgm:prSet>
      <dgm:spPr/>
    </dgm:pt>
    <dgm:pt modelId="{81751BE1-F4E1-42D2-8C41-9A32A158352B}" type="pres">
      <dgm:prSet presAssocID="{A54C2A1B-F271-4ABE-9D09-8BA2BBF719F9}" presName="hierChild3" presStyleCnt="0"/>
      <dgm:spPr/>
    </dgm:pt>
    <dgm:pt modelId="{850BE566-4DE7-4605-AB55-C642B80AD433}" type="pres">
      <dgm:prSet presAssocID="{BAABE5C8-7EE0-4744-BE20-59E687910B48}" presName="Name17" presStyleLbl="parChTrans1D3" presStyleIdx="2" presStyleCnt="3"/>
      <dgm:spPr/>
    </dgm:pt>
    <dgm:pt modelId="{A0B66F50-7DE3-45A5-862C-E1928F8B8A6A}" type="pres">
      <dgm:prSet presAssocID="{B7F6FA11-8ACC-4366-9587-D4766E110410}" presName="hierRoot3" presStyleCnt="0"/>
      <dgm:spPr/>
    </dgm:pt>
    <dgm:pt modelId="{BDE39798-67C8-4445-B158-CC9B94E60126}" type="pres">
      <dgm:prSet presAssocID="{B7F6FA11-8ACC-4366-9587-D4766E110410}" presName="composite3" presStyleCnt="0"/>
      <dgm:spPr/>
    </dgm:pt>
    <dgm:pt modelId="{5C66E332-D9DB-40D9-AA9D-D509B1B6D051}" type="pres">
      <dgm:prSet presAssocID="{B7F6FA11-8ACC-4366-9587-D4766E110410}" presName="background3" presStyleLbl="node3" presStyleIdx="2" presStyleCnt="3"/>
      <dgm:spPr/>
    </dgm:pt>
    <dgm:pt modelId="{5693B356-B39C-4438-B151-50B57B57CEBC}" type="pres">
      <dgm:prSet presAssocID="{B7F6FA11-8ACC-4366-9587-D4766E110410}" presName="text3" presStyleLbl="fgAcc3" presStyleIdx="2" presStyleCnt="3">
        <dgm:presLayoutVars>
          <dgm:chPref val="3"/>
        </dgm:presLayoutVars>
      </dgm:prSet>
      <dgm:spPr/>
    </dgm:pt>
    <dgm:pt modelId="{31316D6F-1F3E-4932-89AF-2D57421FC69E}" type="pres">
      <dgm:prSet presAssocID="{B7F6FA11-8ACC-4366-9587-D4766E110410}" presName="hierChild4" presStyleCnt="0"/>
      <dgm:spPr/>
    </dgm:pt>
  </dgm:ptLst>
  <dgm:cxnLst>
    <dgm:cxn modelId="{38D3AE11-E77D-4646-BAD2-0DCCFFB7E7C5}" type="presOf" srcId="{5E2A49EE-42D4-435B-91A5-AFE4C8B62305}" destId="{6CBA3BF6-C9FE-4DF5-8D72-86BB49AAC92E}" srcOrd="0" destOrd="0" presId="urn:microsoft.com/office/officeart/2005/8/layout/hierarchy1"/>
    <dgm:cxn modelId="{108C1115-719E-4EB3-AC12-2A49B5B8309A}" type="presOf" srcId="{BAABE5C8-7EE0-4744-BE20-59E687910B48}" destId="{850BE566-4DE7-4605-AB55-C642B80AD433}" srcOrd="0" destOrd="0" presId="urn:microsoft.com/office/officeart/2005/8/layout/hierarchy1"/>
    <dgm:cxn modelId="{BAFC3F1E-116F-4D7F-83D4-7569A137E343}" type="presOf" srcId="{BC06347A-13FF-4B9B-8486-47CF7481B11B}" destId="{9A35EBC2-48F2-43F1-8C59-B0F22ACD279C}" srcOrd="0" destOrd="0" presId="urn:microsoft.com/office/officeart/2005/8/layout/hierarchy1"/>
    <dgm:cxn modelId="{BCFC1726-F24D-4DAF-925D-F1AE26B46BEA}" type="presOf" srcId="{A99C4EA2-1118-425D-9B9A-1ADAB1BC7095}" destId="{0771B642-72F3-441E-BE69-E4C182556C28}" srcOrd="0" destOrd="0" presId="urn:microsoft.com/office/officeart/2005/8/layout/hierarchy1"/>
    <dgm:cxn modelId="{521A362E-2619-4692-ADA3-06617872556B}" type="presOf" srcId="{DB36EEE8-7552-41B3-8CDD-ED474DFB1C57}" destId="{53595AEC-19F0-4A5F-8BCB-D24EAAB6266A}" srcOrd="0" destOrd="0" presId="urn:microsoft.com/office/officeart/2005/8/layout/hierarchy1"/>
    <dgm:cxn modelId="{0FBC1F30-84A8-4BB9-8363-BBB05E9B3785}" srcId="{7EEDE4F3-8D95-40C3-8968-5C2EB02199A5}" destId="{DB36EEE8-7552-41B3-8CDD-ED474DFB1C57}" srcOrd="0" destOrd="0" parTransId="{37414627-48D2-4DDE-94F7-2D0A004C823A}" sibTransId="{BC87118C-59F5-4C31-AF3F-BECC9BDAF900}"/>
    <dgm:cxn modelId="{DDDE6E36-8E24-44DE-A28B-BD479D7CE9DF}" srcId="{16D0EEB0-73C7-4B96-B42C-5518152A8EE5}" destId="{A298ED90-5C19-4654-8C19-6A34C012E42D}" srcOrd="1" destOrd="0" parTransId="{A99C4EA2-1118-425D-9B9A-1ADAB1BC7095}" sibTransId="{C916858B-7E6B-45A5-804A-6F7EE45C4F42}"/>
    <dgm:cxn modelId="{2A3A0241-1534-4E45-AADB-160FD35222A6}" type="presOf" srcId="{16D0EEB0-73C7-4B96-B42C-5518152A8EE5}" destId="{0D1B510C-03C1-4F9D-807C-8837A33712CE}" srcOrd="0" destOrd="0" presId="urn:microsoft.com/office/officeart/2005/8/layout/hierarchy1"/>
    <dgm:cxn modelId="{D003AE65-511E-43F6-B3D1-09579C816848}" type="presOf" srcId="{7EEDE4F3-8D95-40C3-8968-5C2EB02199A5}" destId="{59ABD061-8B6F-4A30-AD24-F3E6BFF13B3E}" srcOrd="0" destOrd="0" presId="urn:microsoft.com/office/officeart/2005/8/layout/hierarchy1"/>
    <dgm:cxn modelId="{856A1B55-9DF7-48FA-B758-F4826282814A}" srcId="{DB36EEE8-7552-41B3-8CDD-ED474DFB1C57}" destId="{16D0EEB0-73C7-4B96-B42C-5518152A8EE5}" srcOrd="0" destOrd="0" parTransId="{5D679EEC-931B-416F-838C-AC58AFBA99CF}" sibTransId="{57F898B1-8E2C-4F3B-AF64-5F31BF26BB40}"/>
    <dgm:cxn modelId="{A058D779-FC74-45C0-AFEE-7C2E0D95A160}" type="presOf" srcId="{A54C2A1B-F271-4ABE-9D09-8BA2BBF719F9}" destId="{791C34CB-FED0-4253-9563-5F7A9CF77F70}" srcOrd="0" destOrd="0" presId="urn:microsoft.com/office/officeart/2005/8/layout/hierarchy1"/>
    <dgm:cxn modelId="{8B04255A-BEC0-4998-A027-B5590CDE86AF}" srcId="{DB36EEE8-7552-41B3-8CDD-ED474DFB1C57}" destId="{A54C2A1B-F271-4ABE-9D09-8BA2BBF719F9}" srcOrd="1" destOrd="0" parTransId="{5E2A49EE-42D4-435B-91A5-AFE4C8B62305}" sibTransId="{D98EFBAE-EEB0-4184-92AD-3B25EFAC40C6}"/>
    <dgm:cxn modelId="{0FB0E87A-B3E9-49D9-8C5B-FE81596B617F}" type="presOf" srcId="{5D679EEC-931B-416F-838C-AC58AFBA99CF}" destId="{0D026A08-8823-4D5B-8603-6F359DAF40BB}" srcOrd="0" destOrd="0" presId="urn:microsoft.com/office/officeart/2005/8/layout/hierarchy1"/>
    <dgm:cxn modelId="{421BBF7B-16AA-475D-A5C9-A3D167095084}" srcId="{A54C2A1B-F271-4ABE-9D09-8BA2BBF719F9}" destId="{B7F6FA11-8ACC-4366-9587-D4766E110410}" srcOrd="0" destOrd="0" parTransId="{BAABE5C8-7EE0-4744-BE20-59E687910B48}" sibTransId="{F29C177B-2B53-4538-BC7E-EFB3283CC22B}"/>
    <dgm:cxn modelId="{5A89EE7E-112D-4371-8A4F-FBD4AB03860F}" srcId="{16D0EEB0-73C7-4B96-B42C-5518152A8EE5}" destId="{BC06347A-13FF-4B9B-8486-47CF7481B11B}" srcOrd="0" destOrd="0" parTransId="{E8666B51-F20F-452B-908C-45EA7BBC98F6}" sibTransId="{D54CCEC5-0864-4509-A9C1-5AAC704C1818}"/>
    <dgm:cxn modelId="{961B0988-5229-49C5-BE7E-AE965467B9A0}" type="presOf" srcId="{B7F6FA11-8ACC-4366-9587-D4766E110410}" destId="{5693B356-B39C-4438-B151-50B57B57CEBC}" srcOrd="0" destOrd="0" presId="urn:microsoft.com/office/officeart/2005/8/layout/hierarchy1"/>
    <dgm:cxn modelId="{F7BE6799-B2E2-4216-9E48-EFE8D839BF38}" type="presOf" srcId="{E8666B51-F20F-452B-908C-45EA7BBC98F6}" destId="{3D140F7A-1EF9-4555-AA48-1EECE2738456}" srcOrd="0" destOrd="0" presId="urn:microsoft.com/office/officeart/2005/8/layout/hierarchy1"/>
    <dgm:cxn modelId="{BCEE08DB-CF1C-4A71-8F92-447C3950E332}" type="presOf" srcId="{A298ED90-5C19-4654-8C19-6A34C012E42D}" destId="{1EEB583A-F1DC-4093-8F9E-784829A3E84F}" srcOrd="0" destOrd="0" presId="urn:microsoft.com/office/officeart/2005/8/layout/hierarchy1"/>
    <dgm:cxn modelId="{731F4CE1-19CF-4230-9D93-3310E342AA27}" type="presParOf" srcId="{59ABD061-8B6F-4A30-AD24-F3E6BFF13B3E}" destId="{7C7F8E07-8774-4DDD-B32A-FFAF941063D9}" srcOrd="0" destOrd="0" presId="urn:microsoft.com/office/officeart/2005/8/layout/hierarchy1"/>
    <dgm:cxn modelId="{3377073F-BE5C-4C12-8C3A-ECA87D1EFD19}" type="presParOf" srcId="{7C7F8E07-8774-4DDD-B32A-FFAF941063D9}" destId="{075FFBE9-A7B2-4BFA-8904-F3DB01657984}" srcOrd="0" destOrd="0" presId="urn:microsoft.com/office/officeart/2005/8/layout/hierarchy1"/>
    <dgm:cxn modelId="{5EF12D43-2C6B-441C-86B5-528978952B3C}" type="presParOf" srcId="{075FFBE9-A7B2-4BFA-8904-F3DB01657984}" destId="{3B6FF5BF-B9B5-4935-B9D3-CBDE0CAF6862}" srcOrd="0" destOrd="0" presId="urn:microsoft.com/office/officeart/2005/8/layout/hierarchy1"/>
    <dgm:cxn modelId="{F8136D24-9F82-4277-8674-D405BB70C0C2}" type="presParOf" srcId="{075FFBE9-A7B2-4BFA-8904-F3DB01657984}" destId="{53595AEC-19F0-4A5F-8BCB-D24EAAB6266A}" srcOrd="1" destOrd="0" presId="urn:microsoft.com/office/officeart/2005/8/layout/hierarchy1"/>
    <dgm:cxn modelId="{41A20C1B-FD93-4491-948D-4F50B5EB3C2B}" type="presParOf" srcId="{7C7F8E07-8774-4DDD-B32A-FFAF941063D9}" destId="{44C69A33-6E42-4269-9301-D941B44910F1}" srcOrd="1" destOrd="0" presId="urn:microsoft.com/office/officeart/2005/8/layout/hierarchy1"/>
    <dgm:cxn modelId="{E2C736F8-063D-43EE-AB9F-2376D24F6819}" type="presParOf" srcId="{44C69A33-6E42-4269-9301-D941B44910F1}" destId="{0D026A08-8823-4D5B-8603-6F359DAF40BB}" srcOrd="0" destOrd="0" presId="urn:microsoft.com/office/officeart/2005/8/layout/hierarchy1"/>
    <dgm:cxn modelId="{C55E7258-431D-40AE-8802-9FDC6ED9C753}" type="presParOf" srcId="{44C69A33-6E42-4269-9301-D941B44910F1}" destId="{0D983BA3-CCC3-4983-95AA-86B51B432199}" srcOrd="1" destOrd="0" presId="urn:microsoft.com/office/officeart/2005/8/layout/hierarchy1"/>
    <dgm:cxn modelId="{DF759FC2-4CCB-4953-8AF3-FCA0C115B66A}" type="presParOf" srcId="{0D983BA3-CCC3-4983-95AA-86B51B432199}" destId="{A0CF9EB8-04C5-49F6-8D84-9885EB5FD19F}" srcOrd="0" destOrd="0" presId="urn:microsoft.com/office/officeart/2005/8/layout/hierarchy1"/>
    <dgm:cxn modelId="{1181F92C-16BA-40D0-8AFD-E9C22F7ABEB5}" type="presParOf" srcId="{A0CF9EB8-04C5-49F6-8D84-9885EB5FD19F}" destId="{CE21A1B2-B3DF-48EF-BD2F-299AE5C0D040}" srcOrd="0" destOrd="0" presId="urn:microsoft.com/office/officeart/2005/8/layout/hierarchy1"/>
    <dgm:cxn modelId="{6B0C1D24-0BBD-4CE0-ABA6-71DFDE3B6FEC}" type="presParOf" srcId="{A0CF9EB8-04C5-49F6-8D84-9885EB5FD19F}" destId="{0D1B510C-03C1-4F9D-807C-8837A33712CE}" srcOrd="1" destOrd="0" presId="urn:microsoft.com/office/officeart/2005/8/layout/hierarchy1"/>
    <dgm:cxn modelId="{2B85794E-7B9E-4140-ABCA-A00DF532A405}" type="presParOf" srcId="{0D983BA3-CCC3-4983-95AA-86B51B432199}" destId="{1DE8C883-1AA4-441B-A3B6-D55640D139DE}" srcOrd="1" destOrd="0" presId="urn:microsoft.com/office/officeart/2005/8/layout/hierarchy1"/>
    <dgm:cxn modelId="{0EC4C199-3B1E-406C-A96A-5550E27C25CA}" type="presParOf" srcId="{1DE8C883-1AA4-441B-A3B6-D55640D139DE}" destId="{3D140F7A-1EF9-4555-AA48-1EECE2738456}" srcOrd="0" destOrd="0" presId="urn:microsoft.com/office/officeart/2005/8/layout/hierarchy1"/>
    <dgm:cxn modelId="{8421760D-7E0A-4622-8252-E3FF122E8F5B}" type="presParOf" srcId="{1DE8C883-1AA4-441B-A3B6-D55640D139DE}" destId="{74AC4B70-CA9F-4DCD-B040-9F78CF793BFF}" srcOrd="1" destOrd="0" presId="urn:microsoft.com/office/officeart/2005/8/layout/hierarchy1"/>
    <dgm:cxn modelId="{3DAAEBF3-A448-4FF4-917C-9C18E21CE7C8}" type="presParOf" srcId="{74AC4B70-CA9F-4DCD-B040-9F78CF793BFF}" destId="{E90C392D-AD01-4105-B1B8-69252B62FD33}" srcOrd="0" destOrd="0" presId="urn:microsoft.com/office/officeart/2005/8/layout/hierarchy1"/>
    <dgm:cxn modelId="{C6AA79B5-6C9D-402A-B86C-DF595FEDAD58}" type="presParOf" srcId="{E90C392D-AD01-4105-B1B8-69252B62FD33}" destId="{C241E74C-285A-4C33-B59E-1B2E9FE7ECB2}" srcOrd="0" destOrd="0" presId="urn:microsoft.com/office/officeart/2005/8/layout/hierarchy1"/>
    <dgm:cxn modelId="{743B2CE7-8653-425C-B3A7-61232A7B5F2D}" type="presParOf" srcId="{E90C392D-AD01-4105-B1B8-69252B62FD33}" destId="{9A35EBC2-48F2-43F1-8C59-B0F22ACD279C}" srcOrd="1" destOrd="0" presId="urn:microsoft.com/office/officeart/2005/8/layout/hierarchy1"/>
    <dgm:cxn modelId="{A76BE992-6180-4846-8569-C3A7E87785AA}" type="presParOf" srcId="{74AC4B70-CA9F-4DCD-B040-9F78CF793BFF}" destId="{07A3C395-B9DA-4710-87A4-A66CB49FC10D}" srcOrd="1" destOrd="0" presId="urn:microsoft.com/office/officeart/2005/8/layout/hierarchy1"/>
    <dgm:cxn modelId="{0248D234-8C2D-4EDB-9EE1-0AB2013B68AC}" type="presParOf" srcId="{1DE8C883-1AA4-441B-A3B6-D55640D139DE}" destId="{0771B642-72F3-441E-BE69-E4C182556C28}" srcOrd="2" destOrd="0" presId="urn:microsoft.com/office/officeart/2005/8/layout/hierarchy1"/>
    <dgm:cxn modelId="{EB7B1F24-5CDC-42FC-8D10-C85372878D6A}" type="presParOf" srcId="{1DE8C883-1AA4-441B-A3B6-D55640D139DE}" destId="{FDAA4F49-41B4-4EA6-8427-26637B1E4CF0}" srcOrd="3" destOrd="0" presId="urn:microsoft.com/office/officeart/2005/8/layout/hierarchy1"/>
    <dgm:cxn modelId="{69D9CFF4-8635-4692-AF08-E9816F1A42DC}" type="presParOf" srcId="{FDAA4F49-41B4-4EA6-8427-26637B1E4CF0}" destId="{EF94FAE1-E166-47B7-BD8D-1088318BD336}" srcOrd="0" destOrd="0" presId="urn:microsoft.com/office/officeart/2005/8/layout/hierarchy1"/>
    <dgm:cxn modelId="{B5A404CD-26F8-4E05-8C78-9AC7EC865A0A}" type="presParOf" srcId="{EF94FAE1-E166-47B7-BD8D-1088318BD336}" destId="{59C35F1B-1622-4856-8B9F-EFAB1EA0A6A0}" srcOrd="0" destOrd="0" presId="urn:microsoft.com/office/officeart/2005/8/layout/hierarchy1"/>
    <dgm:cxn modelId="{7CA6AC0A-56E5-4678-B3EC-CACA49776209}" type="presParOf" srcId="{EF94FAE1-E166-47B7-BD8D-1088318BD336}" destId="{1EEB583A-F1DC-4093-8F9E-784829A3E84F}" srcOrd="1" destOrd="0" presId="urn:microsoft.com/office/officeart/2005/8/layout/hierarchy1"/>
    <dgm:cxn modelId="{09267D43-E5A3-46BF-9697-D677690D70DC}" type="presParOf" srcId="{FDAA4F49-41B4-4EA6-8427-26637B1E4CF0}" destId="{316A11B1-7D90-4581-A47A-E2C77C8C2306}" srcOrd="1" destOrd="0" presId="urn:microsoft.com/office/officeart/2005/8/layout/hierarchy1"/>
    <dgm:cxn modelId="{D379A860-E19F-4CDB-B068-01AB2FBAACEB}" type="presParOf" srcId="{44C69A33-6E42-4269-9301-D941B44910F1}" destId="{6CBA3BF6-C9FE-4DF5-8D72-86BB49AAC92E}" srcOrd="2" destOrd="0" presId="urn:microsoft.com/office/officeart/2005/8/layout/hierarchy1"/>
    <dgm:cxn modelId="{42E12111-16C0-4003-9262-07F5D310A3FD}" type="presParOf" srcId="{44C69A33-6E42-4269-9301-D941B44910F1}" destId="{3528219F-828D-4C95-91E1-83631C579CB7}" srcOrd="3" destOrd="0" presId="urn:microsoft.com/office/officeart/2005/8/layout/hierarchy1"/>
    <dgm:cxn modelId="{F3B4B033-48B5-4065-B58D-AFE2AA6E5A0F}" type="presParOf" srcId="{3528219F-828D-4C95-91E1-83631C579CB7}" destId="{98406EFB-37B0-4BBB-BDB3-CAA0BE4882C4}" srcOrd="0" destOrd="0" presId="urn:microsoft.com/office/officeart/2005/8/layout/hierarchy1"/>
    <dgm:cxn modelId="{462A7BB7-3FFC-40DC-AC5C-81FE92AA09A0}" type="presParOf" srcId="{98406EFB-37B0-4BBB-BDB3-CAA0BE4882C4}" destId="{5A5F58A5-65AC-4DCD-8C83-51B1502C0B45}" srcOrd="0" destOrd="0" presId="urn:microsoft.com/office/officeart/2005/8/layout/hierarchy1"/>
    <dgm:cxn modelId="{272D15EB-8755-4CEC-A0CA-821102CEF7E8}" type="presParOf" srcId="{98406EFB-37B0-4BBB-BDB3-CAA0BE4882C4}" destId="{791C34CB-FED0-4253-9563-5F7A9CF77F70}" srcOrd="1" destOrd="0" presId="urn:microsoft.com/office/officeart/2005/8/layout/hierarchy1"/>
    <dgm:cxn modelId="{BD8B515C-729D-4835-AAE1-3409AA57CE84}" type="presParOf" srcId="{3528219F-828D-4C95-91E1-83631C579CB7}" destId="{81751BE1-F4E1-42D2-8C41-9A32A158352B}" srcOrd="1" destOrd="0" presId="urn:microsoft.com/office/officeart/2005/8/layout/hierarchy1"/>
    <dgm:cxn modelId="{6F58940F-1550-4A67-B735-A5D39A2517BE}" type="presParOf" srcId="{81751BE1-F4E1-42D2-8C41-9A32A158352B}" destId="{850BE566-4DE7-4605-AB55-C642B80AD433}" srcOrd="0" destOrd="0" presId="urn:microsoft.com/office/officeart/2005/8/layout/hierarchy1"/>
    <dgm:cxn modelId="{B527B63D-8EBB-40AC-93AD-A57BAC1006A3}" type="presParOf" srcId="{81751BE1-F4E1-42D2-8C41-9A32A158352B}" destId="{A0B66F50-7DE3-45A5-862C-E1928F8B8A6A}" srcOrd="1" destOrd="0" presId="urn:microsoft.com/office/officeart/2005/8/layout/hierarchy1"/>
    <dgm:cxn modelId="{F8C58171-E871-4325-B211-D0B9CE6F9F3D}" type="presParOf" srcId="{A0B66F50-7DE3-45A5-862C-E1928F8B8A6A}" destId="{BDE39798-67C8-4445-B158-CC9B94E60126}" srcOrd="0" destOrd="0" presId="urn:microsoft.com/office/officeart/2005/8/layout/hierarchy1"/>
    <dgm:cxn modelId="{DBD6A482-4727-4531-8E83-27F853FAC1C9}" type="presParOf" srcId="{BDE39798-67C8-4445-B158-CC9B94E60126}" destId="{5C66E332-D9DB-40D9-AA9D-D509B1B6D051}" srcOrd="0" destOrd="0" presId="urn:microsoft.com/office/officeart/2005/8/layout/hierarchy1"/>
    <dgm:cxn modelId="{1E62BC50-F411-4EE3-82A1-50CA046C507E}" type="presParOf" srcId="{BDE39798-67C8-4445-B158-CC9B94E60126}" destId="{5693B356-B39C-4438-B151-50B57B57CEBC}" srcOrd="1" destOrd="0" presId="urn:microsoft.com/office/officeart/2005/8/layout/hierarchy1"/>
    <dgm:cxn modelId="{89F88BF3-4860-44A5-BCDF-7D367B526643}" type="presParOf" srcId="{A0B66F50-7DE3-45A5-862C-E1928F8B8A6A}" destId="{31316D6F-1F3E-4932-89AF-2D57421FC69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EEDE4F3-8D95-40C3-8968-5C2EB02199A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DB36EEE8-7552-41B3-8CDD-ED474DFB1C57}">
      <dgm:prSet phldrT="[Text]" custT="1"/>
      <dgm:spPr/>
      <dgm:t>
        <a:bodyPr/>
        <a:lstStyle/>
        <a:p>
          <a:r>
            <a:rPr lang="en-US" sz="1600" dirty="0">
              <a:solidFill>
                <a:srgbClr val="000000"/>
              </a:solidFill>
            </a:rPr>
            <a:t>Regular</a:t>
          </a:r>
        </a:p>
      </dgm:t>
    </dgm:pt>
    <dgm:pt modelId="{37414627-48D2-4DDE-94F7-2D0A004C823A}" type="parTrans" cxnId="{0FBC1F30-84A8-4BB9-8363-BBB05E9B3785}">
      <dgm:prSet/>
      <dgm:spPr/>
      <dgm:t>
        <a:bodyPr/>
        <a:lstStyle/>
        <a:p>
          <a:endParaRPr lang="en-US"/>
        </a:p>
      </dgm:t>
    </dgm:pt>
    <dgm:pt modelId="{BC87118C-59F5-4C31-AF3F-BECC9BDAF900}" type="sibTrans" cxnId="{0FBC1F30-84A8-4BB9-8363-BBB05E9B3785}">
      <dgm:prSet/>
      <dgm:spPr/>
      <dgm:t>
        <a:bodyPr/>
        <a:lstStyle/>
        <a:p>
          <a:endParaRPr lang="en-US"/>
        </a:p>
      </dgm:t>
    </dgm:pt>
    <dgm:pt modelId="{16D0EEB0-73C7-4B96-B42C-5518152A8EE5}">
      <dgm:prSet phldrT="[Text]" custT="1"/>
      <dgm:spPr/>
      <dgm:t>
        <a:bodyPr/>
        <a:lstStyle/>
        <a:p>
          <a:r>
            <a:rPr lang="en-US" sz="1600" dirty="0" err="1">
              <a:solidFill>
                <a:srgbClr val="000000"/>
              </a:solidFill>
            </a:rPr>
            <a:t>Lispro</a:t>
          </a:r>
          <a:r>
            <a:rPr lang="en-US" sz="1600" dirty="0">
              <a:solidFill>
                <a:srgbClr val="000000"/>
              </a:solidFill>
            </a:rPr>
            <a:t> (Humalog</a:t>
          </a:r>
          <a:r>
            <a:rPr lang="en-US" sz="1600" baseline="30000" dirty="0">
              <a:solidFill>
                <a:srgbClr val="000000"/>
              </a:solidFill>
            </a:rPr>
            <a:t>®</a:t>
          </a:r>
          <a:r>
            <a:rPr lang="en-US" sz="1600" dirty="0">
              <a:solidFill>
                <a:srgbClr val="000000"/>
              </a:solidFill>
            </a:rPr>
            <a:t>, </a:t>
          </a:r>
          <a:r>
            <a:rPr lang="en-US" sz="1600" dirty="0" err="1">
              <a:solidFill>
                <a:srgbClr val="000000"/>
              </a:solidFill>
            </a:rPr>
            <a:t>Admelog</a:t>
          </a:r>
          <a:r>
            <a:rPr lang="en-US" sz="1600" baseline="30000" dirty="0">
              <a:solidFill>
                <a:srgbClr val="000000"/>
              </a:solidFill>
            </a:rPr>
            <a:t>®</a:t>
          </a:r>
          <a:r>
            <a:rPr lang="en-US" sz="1600" dirty="0">
              <a:solidFill>
                <a:srgbClr val="000000"/>
              </a:solidFill>
            </a:rPr>
            <a:t>)</a:t>
          </a:r>
        </a:p>
      </dgm:t>
    </dgm:pt>
    <dgm:pt modelId="{5D679EEC-931B-416F-838C-AC58AFBA99CF}" type="parTrans" cxnId="{856A1B55-9DF7-48FA-B758-F4826282814A}">
      <dgm:prSet/>
      <dgm:spPr/>
      <dgm:t>
        <a:bodyPr/>
        <a:lstStyle/>
        <a:p>
          <a:endParaRPr lang="en-US"/>
        </a:p>
      </dgm:t>
    </dgm:pt>
    <dgm:pt modelId="{57F898B1-8E2C-4F3B-AF64-5F31BF26BB40}" type="sibTrans" cxnId="{856A1B55-9DF7-48FA-B758-F4826282814A}">
      <dgm:prSet/>
      <dgm:spPr/>
      <dgm:t>
        <a:bodyPr/>
        <a:lstStyle/>
        <a:p>
          <a:endParaRPr lang="en-US"/>
        </a:p>
      </dgm:t>
    </dgm:pt>
    <dgm:pt modelId="{BC06347A-13FF-4B9B-8486-47CF7481B11B}">
      <dgm:prSet phldrT="[Text]" custT="1"/>
      <dgm:spPr/>
      <dgm:t>
        <a:bodyPr/>
        <a:lstStyle/>
        <a:p>
          <a:r>
            <a:rPr lang="en-US" sz="1600" dirty="0" err="1">
              <a:solidFill>
                <a:srgbClr val="000000"/>
              </a:solidFill>
            </a:rPr>
            <a:t>Glulisine</a:t>
          </a:r>
          <a:r>
            <a:rPr lang="en-US" sz="1600" dirty="0">
              <a:solidFill>
                <a:srgbClr val="000000"/>
              </a:solidFill>
            </a:rPr>
            <a:t> (</a:t>
          </a:r>
          <a:r>
            <a:rPr lang="en-US" sz="1600" dirty="0" err="1">
              <a:solidFill>
                <a:srgbClr val="000000"/>
              </a:solidFill>
            </a:rPr>
            <a:t>Apidra</a:t>
          </a:r>
          <a:r>
            <a:rPr lang="en-US" sz="1600" baseline="30000" dirty="0">
              <a:solidFill>
                <a:srgbClr val="000000"/>
              </a:solidFill>
            </a:rPr>
            <a:t>®</a:t>
          </a:r>
          <a:r>
            <a:rPr lang="en-US" sz="1600" dirty="0">
              <a:solidFill>
                <a:srgbClr val="000000"/>
              </a:solidFill>
            </a:rPr>
            <a:t>)</a:t>
          </a:r>
        </a:p>
      </dgm:t>
    </dgm:pt>
    <dgm:pt modelId="{E8666B51-F20F-452B-908C-45EA7BBC98F6}" type="parTrans" cxnId="{5A89EE7E-112D-4371-8A4F-FBD4AB03860F}">
      <dgm:prSet/>
      <dgm:spPr/>
      <dgm:t>
        <a:bodyPr/>
        <a:lstStyle/>
        <a:p>
          <a:endParaRPr lang="en-US"/>
        </a:p>
      </dgm:t>
    </dgm:pt>
    <dgm:pt modelId="{D54CCEC5-0864-4509-A9C1-5AAC704C1818}" type="sibTrans" cxnId="{5A89EE7E-112D-4371-8A4F-FBD4AB03860F}">
      <dgm:prSet/>
      <dgm:spPr/>
      <dgm:t>
        <a:bodyPr/>
        <a:lstStyle/>
        <a:p>
          <a:endParaRPr lang="en-US"/>
        </a:p>
      </dgm:t>
    </dgm:pt>
    <dgm:pt modelId="{A298ED90-5C19-4654-8C19-6A34C012E42D}">
      <dgm:prSet phldrT="[Text]" custT="1"/>
      <dgm:spPr/>
      <dgm:t>
        <a:bodyPr/>
        <a:lstStyle/>
        <a:p>
          <a:r>
            <a:rPr lang="en-US" sz="1600" dirty="0" err="1">
              <a:solidFill>
                <a:srgbClr val="000000"/>
              </a:solidFill>
            </a:rPr>
            <a:t>Aspart</a:t>
          </a:r>
          <a:r>
            <a:rPr lang="en-US" sz="1600" dirty="0">
              <a:solidFill>
                <a:srgbClr val="000000"/>
              </a:solidFill>
            </a:rPr>
            <a:t> (</a:t>
          </a:r>
          <a:r>
            <a:rPr lang="en-US" sz="1600" dirty="0" err="1">
              <a:solidFill>
                <a:srgbClr val="000000"/>
              </a:solidFill>
            </a:rPr>
            <a:t>Fiasp</a:t>
          </a:r>
          <a:r>
            <a:rPr lang="en-US" sz="1600" baseline="30000" dirty="0">
              <a:solidFill>
                <a:srgbClr val="000000"/>
              </a:solidFill>
            </a:rPr>
            <a:t>®</a:t>
          </a:r>
          <a:r>
            <a:rPr lang="en-US" sz="1600" dirty="0">
              <a:solidFill>
                <a:srgbClr val="000000"/>
              </a:solidFill>
            </a:rPr>
            <a:t>)</a:t>
          </a:r>
        </a:p>
      </dgm:t>
    </dgm:pt>
    <dgm:pt modelId="{A99C4EA2-1118-425D-9B9A-1ADAB1BC7095}" type="parTrans" cxnId="{DDDE6E36-8E24-44DE-A28B-BD479D7CE9DF}">
      <dgm:prSet/>
      <dgm:spPr/>
      <dgm:t>
        <a:bodyPr/>
        <a:lstStyle/>
        <a:p>
          <a:endParaRPr lang="en-US"/>
        </a:p>
      </dgm:t>
    </dgm:pt>
    <dgm:pt modelId="{C916858B-7E6B-45A5-804A-6F7EE45C4F42}" type="sibTrans" cxnId="{DDDE6E36-8E24-44DE-A28B-BD479D7CE9DF}">
      <dgm:prSet/>
      <dgm:spPr/>
      <dgm:t>
        <a:bodyPr/>
        <a:lstStyle/>
        <a:p>
          <a:endParaRPr lang="en-US"/>
        </a:p>
      </dgm:t>
    </dgm:pt>
    <dgm:pt modelId="{A54C2A1B-F271-4ABE-9D09-8BA2BBF719F9}">
      <dgm:prSet phldrT="[Text]" custT="1"/>
      <dgm:spPr/>
      <dgm:t>
        <a:bodyPr/>
        <a:lstStyle/>
        <a:p>
          <a:r>
            <a:rPr lang="en-US" sz="1600" dirty="0" err="1">
              <a:solidFill>
                <a:srgbClr val="000000"/>
              </a:solidFill>
            </a:rPr>
            <a:t>Aspart</a:t>
          </a:r>
          <a:r>
            <a:rPr lang="en-US" sz="1600" dirty="0">
              <a:solidFill>
                <a:srgbClr val="000000"/>
              </a:solidFill>
            </a:rPr>
            <a:t> (</a:t>
          </a:r>
          <a:r>
            <a:rPr lang="en-US" sz="1600" dirty="0" err="1">
              <a:solidFill>
                <a:srgbClr val="000000"/>
              </a:solidFill>
            </a:rPr>
            <a:t>Novolog</a:t>
          </a:r>
          <a:r>
            <a:rPr lang="en-US" sz="1600" baseline="30000" dirty="0">
              <a:solidFill>
                <a:srgbClr val="000000"/>
              </a:solidFill>
            </a:rPr>
            <a:t>®</a:t>
          </a:r>
          <a:r>
            <a:rPr lang="en-US" sz="1600" dirty="0">
              <a:solidFill>
                <a:srgbClr val="000000"/>
              </a:solidFill>
            </a:rPr>
            <a:t>)</a:t>
          </a:r>
        </a:p>
      </dgm:t>
    </dgm:pt>
    <dgm:pt modelId="{5E2A49EE-42D4-435B-91A5-AFE4C8B62305}" type="parTrans" cxnId="{8B04255A-BEC0-4998-A027-B5590CDE86AF}">
      <dgm:prSet/>
      <dgm:spPr/>
      <dgm:t>
        <a:bodyPr/>
        <a:lstStyle/>
        <a:p>
          <a:endParaRPr lang="en-US"/>
        </a:p>
      </dgm:t>
    </dgm:pt>
    <dgm:pt modelId="{D98EFBAE-EEB0-4184-92AD-3B25EFAC40C6}" type="sibTrans" cxnId="{8B04255A-BEC0-4998-A027-B5590CDE86AF}">
      <dgm:prSet/>
      <dgm:spPr/>
      <dgm:t>
        <a:bodyPr/>
        <a:lstStyle/>
        <a:p>
          <a:endParaRPr lang="en-US"/>
        </a:p>
      </dgm:t>
    </dgm:pt>
    <dgm:pt modelId="{B7F6FA11-8ACC-4366-9587-D4766E110410}">
      <dgm:prSet phldrT="[Text]" custT="1"/>
      <dgm:spPr/>
      <dgm:t>
        <a:bodyPr/>
        <a:lstStyle/>
        <a:p>
          <a:r>
            <a:rPr lang="en-US" sz="1600" dirty="0" err="1">
              <a:solidFill>
                <a:srgbClr val="000000"/>
              </a:solidFill>
            </a:rPr>
            <a:t>Lispro</a:t>
          </a:r>
          <a:r>
            <a:rPr lang="en-US" sz="1600" dirty="0">
              <a:solidFill>
                <a:srgbClr val="000000"/>
              </a:solidFill>
            </a:rPr>
            <a:t> (</a:t>
          </a:r>
          <a:r>
            <a:rPr lang="en-US" sz="1600" dirty="0" err="1">
              <a:solidFill>
                <a:srgbClr val="000000"/>
              </a:solidFill>
            </a:rPr>
            <a:t>Lyumjev</a:t>
          </a:r>
          <a:r>
            <a:rPr lang="en-US" sz="1600" baseline="30000" dirty="0">
              <a:solidFill>
                <a:srgbClr val="000000"/>
              </a:solidFill>
            </a:rPr>
            <a:t>®</a:t>
          </a:r>
          <a:r>
            <a:rPr lang="en-US" sz="1600" dirty="0">
              <a:solidFill>
                <a:srgbClr val="000000"/>
              </a:solidFill>
            </a:rPr>
            <a:t>)</a:t>
          </a:r>
        </a:p>
      </dgm:t>
    </dgm:pt>
    <dgm:pt modelId="{BAABE5C8-7EE0-4744-BE20-59E687910B48}" type="parTrans" cxnId="{421BBF7B-16AA-475D-A5C9-A3D167095084}">
      <dgm:prSet/>
      <dgm:spPr/>
      <dgm:t>
        <a:bodyPr/>
        <a:lstStyle/>
        <a:p>
          <a:endParaRPr lang="en-US"/>
        </a:p>
      </dgm:t>
    </dgm:pt>
    <dgm:pt modelId="{F29C177B-2B53-4538-BC7E-EFB3283CC22B}" type="sibTrans" cxnId="{421BBF7B-16AA-475D-A5C9-A3D167095084}">
      <dgm:prSet/>
      <dgm:spPr/>
      <dgm:t>
        <a:bodyPr/>
        <a:lstStyle/>
        <a:p>
          <a:endParaRPr lang="en-US"/>
        </a:p>
      </dgm:t>
    </dgm:pt>
    <dgm:pt modelId="{51853388-1722-4CCE-AFD0-6857DB5331B6}">
      <dgm:prSet phldrT="[Text]" custT="1"/>
      <dgm:spPr/>
      <dgm:t>
        <a:bodyPr/>
        <a:lstStyle/>
        <a:p>
          <a:r>
            <a:rPr lang="en-US" sz="1600" dirty="0">
              <a:solidFill>
                <a:srgbClr val="000000"/>
              </a:solidFill>
            </a:rPr>
            <a:t>Inhaled (</a:t>
          </a:r>
          <a:r>
            <a:rPr lang="en-US" sz="1600" dirty="0" err="1">
              <a:solidFill>
                <a:srgbClr val="000000"/>
              </a:solidFill>
            </a:rPr>
            <a:t>Afrezza</a:t>
          </a:r>
          <a:r>
            <a:rPr lang="en-US" sz="1600" baseline="30000" dirty="0">
              <a:solidFill>
                <a:srgbClr val="000000"/>
              </a:solidFill>
            </a:rPr>
            <a:t>®</a:t>
          </a:r>
          <a:r>
            <a:rPr lang="en-US" sz="1600" dirty="0">
              <a:solidFill>
                <a:srgbClr val="000000"/>
              </a:solidFill>
            </a:rPr>
            <a:t>)</a:t>
          </a:r>
        </a:p>
      </dgm:t>
    </dgm:pt>
    <dgm:pt modelId="{19050A1E-6F7B-45D7-9AF1-70A639CB0A09}" type="parTrans" cxnId="{EC916EF6-09D0-4718-8E91-9D568213294D}">
      <dgm:prSet/>
      <dgm:spPr/>
      <dgm:t>
        <a:bodyPr/>
        <a:lstStyle/>
        <a:p>
          <a:endParaRPr lang="en-US"/>
        </a:p>
      </dgm:t>
    </dgm:pt>
    <dgm:pt modelId="{17BAB3AC-E840-4833-AAFC-7FE317ABE332}" type="sibTrans" cxnId="{EC916EF6-09D0-4718-8E91-9D568213294D}">
      <dgm:prSet/>
      <dgm:spPr/>
      <dgm:t>
        <a:bodyPr/>
        <a:lstStyle/>
        <a:p>
          <a:endParaRPr lang="en-US"/>
        </a:p>
      </dgm:t>
    </dgm:pt>
    <dgm:pt modelId="{59ABD061-8B6F-4A30-AD24-F3E6BFF13B3E}" type="pres">
      <dgm:prSet presAssocID="{7EEDE4F3-8D95-40C3-8968-5C2EB02199A5}" presName="hierChild1" presStyleCnt="0">
        <dgm:presLayoutVars>
          <dgm:chPref val="1"/>
          <dgm:dir/>
          <dgm:animOne val="branch"/>
          <dgm:animLvl val="lvl"/>
          <dgm:resizeHandles/>
        </dgm:presLayoutVars>
      </dgm:prSet>
      <dgm:spPr/>
    </dgm:pt>
    <dgm:pt modelId="{7C7F8E07-8774-4DDD-B32A-FFAF941063D9}" type="pres">
      <dgm:prSet presAssocID="{DB36EEE8-7552-41B3-8CDD-ED474DFB1C57}" presName="hierRoot1" presStyleCnt="0"/>
      <dgm:spPr/>
    </dgm:pt>
    <dgm:pt modelId="{075FFBE9-A7B2-4BFA-8904-F3DB01657984}" type="pres">
      <dgm:prSet presAssocID="{DB36EEE8-7552-41B3-8CDD-ED474DFB1C57}" presName="composite" presStyleCnt="0"/>
      <dgm:spPr/>
    </dgm:pt>
    <dgm:pt modelId="{3B6FF5BF-B9B5-4935-B9D3-CBDE0CAF6862}" type="pres">
      <dgm:prSet presAssocID="{DB36EEE8-7552-41B3-8CDD-ED474DFB1C57}" presName="background" presStyleLbl="node0" presStyleIdx="0" presStyleCnt="1"/>
      <dgm:spPr/>
    </dgm:pt>
    <dgm:pt modelId="{53595AEC-19F0-4A5F-8BCB-D24EAAB6266A}" type="pres">
      <dgm:prSet presAssocID="{DB36EEE8-7552-41B3-8CDD-ED474DFB1C57}" presName="text" presStyleLbl="fgAcc0" presStyleIdx="0" presStyleCnt="1">
        <dgm:presLayoutVars>
          <dgm:chPref val="3"/>
        </dgm:presLayoutVars>
      </dgm:prSet>
      <dgm:spPr/>
    </dgm:pt>
    <dgm:pt modelId="{44C69A33-6E42-4269-9301-D941B44910F1}" type="pres">
      <dgm:prSet presAssocID="{DB36EEE8-7552-41B3-8CDD-ED474DFB1C57}" presName="hierChild2" presStyleCnt="0"/>
      <dgm:spPr/>
    </dgm:pt>
    <dgm:pt modelId="{0D026A08-8823-4D5B-8603-6F359DAF40BB}" type="pres">
      <dgm:prSet presAssocID="{5D679EEC-931B-416F-838C-AC58AFBA99CF}" presName="Name10" presStyleLbl="parChTrans1D2" presStyleIdx="0" presStyleCnt="2"/>
      <dgm:spPr/>
    </dgm:pt>
    <dgm:pt modelId="{0D983BA3-CCC3-4983-95AA-86B51B432199}" type="pres">
      <dgm:prSet presAssocID="{16D0EEB0-73C7-4B96-B42C-5518152A8EE5}" presName="hierRoot2" presStyleCnt="0"/>
      <dgm:spPr/>
    </dgm:pt>
    <dgm:pt modelId="{A0CF9EB8-04C5-49F6-8D84-9885EB5FD19F}" type="pres">
      <dgm:prSet presAssocID="{16D0EEB0-73C7-4B96-B42C-5518152A8EE5}" presName="composite2" presStyleCnt="0"/>
      <dgm:spPr/>
    </dgm:pt>
    <dgm:pt modelId="{CE21A1B2-B3DF-48EF-BD2F-299AE5C0D040}" type="pres">
      <dgm:prSet presAssocID="{16D0EEB0-73C7-4B96-B42C-5518152A8EE5}" presName="background2" presStyleLbl="node2" presStyleIdx="0" presStyleCnt="2"/>
      <dgm:spPr/>
    </dgm:pt>
    <dgm:pt modelId="{0D1B510C-03C1-4F9D-807C-8837A33712CE}" type="pres">
      <dgm:prSet presAssocID="{16D0EEB0-73C7-4B96-B42C-5518152A8EE5}" presName="text2" presStyleLbl="fgAcc2" presStyleIdx="0" presStyleCnt="2" custScaleX="103084" custLinFactNeighborX="-640" custLinFactNeighborY="-4757">
        <dgm:presLayoutVars>
          <dgm:chPref val="3"/>
        </dgm:presLayoutVars>
      </dgm:prSet>
      <dgm:spPr/>
    </dgm:pt>
    <dgm:pt modelId="{1DE8C883-1AA4-441B-A3B6-D55640D139DE}" type="pres">
      <dgm:prSet presAssocID="{16D0EEB0-73C7-4B96-B42C-5518152A8EE5}" presName="hierChild3" presStyleCnt="0"/>
      <dgm:spPr/>
    </dgm:pt>
    <dgm:pt modelId="{3D140F7A-1EF9-4555-AA48-1EECE2738456}" type="pres">
      <dgm:prSet presAssocID="{E8666B51-F20F-452B-908C-45EA7BBC98F6}" presName="Name17" presStyleLbl="parChTrans1D3" presStyleIdx="0" presStyleCnt="4"/>
      <dgm:spPr/>
    </dgm:pt>
    <dgm:pt modelId="{74AC4B70-CA9F-4DCD-B040-9F78CF793BFF}" type="pres">
      <dgm:prSet presAssocID="{BC06347A-13FF-4B9B-8486-47CF7481B11B}" presName="hierRoot3" presStyleCnt="0"/>
      <dgm:spPr/>
    </dgm:pt>
    <dgm:pt modelId="{E90C392D-AD01-4105-B1B8-69252B62FD33}" type="pres">
      <dgm:prSet presAssocID="{BC06347A-13FF-4B9B-8486-47CF7481B11B}" presName="composite3" presStyleCnt="0"/>
      <dgm:spPr/>
    </dgm:pt>
    <dgm:pt modelId="{C241E74C-285A-4C33-B59E-1B2E9FE7ECB2}" type="pres">
      <dgm:prSet presAssocID="{BC06347A-13FF-4B9B-8486-47CF7481B11B}" presName="background3" presStyleLbl="node3" presStyleIdx="0" presStyleCnt="4"/>
      <dgm:spPr/>
    </dgm:pt>
    <dgm:pt modelId="{9A35EBC2-48F2-43F1-8C59-B0F22ACD279C}" type="pres">
      <dgm:prSet presAssocID="{BC06347A-13FF-4B9B-8486-47CF7481B11B}" presName="text3" presStyleLbl="fgAcc3" presStyleIdx="0" presStyleCnt="4">
        <dgm:presLayoutVars>
          <dgm:chPref val="3"/>
        </dgm:presLayoutVars>
      </dgm:prSet>
      <dgm:spPr/>
    </dgm:pt>
    <dgm:pt modelId="{07A3C395-B9DA-4710-87A4-A66CB49FC10D}" type="pres">
      <dgm:prSet presAssocID="{BC06347A-13FF-4B9B-8486-47CF7481B11B}" presName="hierChild4" presStyleCnt="0"/>
      <dgm:spPr/>
    </dgm:pt>
    <dgm:pt modelId="{0771B642-72F3-441E-BE69-E4C182556C28}" type="pres">
      <dgm:prSet presAssocID="{A99C4EA2-1118-425D-9B9A-1ADAB1BC7095}" presName="Name17" presStyleLbl="parChTrans1D3" presStyleIdx="1" presStyleCnt="4"/>
      <dgm:spPr/>
    </dgm:pt>
    <dgm:pt modelId="{FDAA4F49-41B4-4EA6-8427-26637B1E4CF0}" type="pres">
      <dgm:prSet presAssocID="{A298ED90-5C19-4654-8C19-6A34C012E42D}" presName="hierRoot3" presStyleCnt="0"/>
      <dgm:spPr/>
    </dgm:pt>
    <dgm:pt modelId="{EF94FAE1-E166-47B7-BD8D-1088318BD336}" type="pres">
      <dgm:prSet presAssocID="{A298ED90-5C19-4654-8C19-6A34C012E42D}" presName="composite3" presStyleCnt="0"/>
      <dgm:spPr/>
    </dgm:pt>
    <dgm:pt modelId="{59C35F1B-1622-4856-8B9F-EFAB1EA0A6A0}" type="pres">
      <dgm:prSet presAssocID="{A298ED90-5C19-4654-8C19-6A34C012E42D}" presName="background3" presStyleLbl="node3" presStyleIdx="1" presStyleCnt="4"/>
      <dgm:spPr/>
    </dgm:pt>
    <dgm:pt modelId="{1EEB583A-F1DC-4093-8F9E-784829A3E84F}" type="pres">
      <dgm:prSet presAssocID="{A298ED90-5C19-4654-8C19-6A34C012E42D}" presName="text3" presStyleLbl="fgAcc3" presStyleIdx="1" presStyleCnt="4">
        <dgm:presLayoutVars>
          <dgm:chPref val="3"/>
        </dgm:presLayoutVars>
      </dgm:prSet>
      <dgm:spPr/>
    </dgm:pt>
    <dgm:pt modelId="{316A11B1-7D90-4581-A47A-E2C77C8C2306}" type="pres">
      <dgm:prSet presAssocID="{A298ED90-5C19-4654-8C19-6A34C012E42D}" presName="hierChild4" presStyleCnt="0"/>
      <dgm:spPr/>
    </dgm:pt>
    <dgm:pt modelId="{6CBA3BF6-C9FE-4DF5-8D72-86BB49AAC92E}" type="pres">
      <dgm:prSet presAssocID="{5E2A49EE-42D4-435B-91A5-AFE4C8B62305}" presName="Name10" presStyleLbl="parChTrans1D2" presStyleIdx="1" presStyleCnt="2"/>
      <dgm:spPr/>
    </dgm:pt>
    <dgm:pt modelId="{3528219F-828D-4C95-91E1-83631C579CB7}" type="pres">
      <dgm:prSet presAssocID="{A54C2A1B-F271-4ABE-9D09-8BA2BBF719F9}" presName="hierRoot2" presStyleCnt="0"/>
      <dgm:spPr/>
    </dgm:pt>
    <dgm:pt modelId="{98406EFB-37B0-4BBB-BDB3-CAA0BE4882C4}" type="pres">
      <dgm:prSet presAssocID="{A54C2A1B-F271-4ABE-9D09-8BA2BBF719F9}" presName="composite2" presStyleCnt="0"/>
      <dgm:spPr/>
    </dgm:pt>
    <dgm:pt modelId="{5A5F58A5-65AC-4DCD-8C83-51B1502C0B45}" type="pres">
      <dgm:prSet presAssocID="{A54C2A1B-F271-4ABE-9D09-8BA2BBF719F9}" presName="background2" presStyleLbl="node2" presStyleIdx="1" presStyleCnt="2"/>
      <dgm:spPr/>
    </dgm:pt>
    <dgm:pt modelId="{791C34CB-FED0-4253-9563-5F7A9CF77F70}" type="pres">
      <dgm:prSet presAssocID="{A54C2A1B-F271-4ABE-9D09-8BA2BBF719F9}" presName="text2" presStyleLbl="fgAcc2" presStyleIdx="1" presStyleCnt="2">
        <dgm:presLayoutVars>
          <dgm:chPref val="3"/>
        </dgm:presLayoutVars>
      </dgm:prSet>
      <dgm:spPr/>
    </dgm:pt>
    <dgm:pt modelId="{81751BE1-F4E1-42D2-8C41-9A32A158352B}" type="pres">
      <dgm:prSet presAssocID="{A54C2A1B-F271-4ABE-9D09-8BA2BBF719F9}" presName="hierChild3" presStyleCnt="0"/>
      <dgm:spPr/>
    </dgm:pt>
    <dgm:pt modelId="{850BE566-4DE7-4605-AB55-C642B80AD433}" type="pres">
      <dgm:prSet presAssocID="{BAABE5C8-7EE0-4744-BE20-59E687910B48}" presName="Name17" presStyleLbl="parChTrans1D3" presStyleIdx="2" presStyleCnt="4"/>
      <dgm:spPr/>
    </dgm:pt>
    <dgm:pt modelId="{A0B66F50-7DE3-45A5-862C-E1928F8B8A6A}" type="pres">
      <dgm:prSet presAssocID="{B7F6FA11-8ACC-4366-9587-D4766E110410}" presName="hierRoot3" presStyleCnt="0"/>
      <dgm:spPr/>
    </dgm:pt>
    <dgm:pt modelId="{BDE39798-67C8-4445-B158-CC9B94E60126}" type="pres">
      <dgm:prSet presAssocID="{B7F6FA11-8ACC-4366-9587-D4766E110410}" presName="composite3" presStyleCnt="0"/>
      <dgm:spPr/>
    </dgm:pt>
    <dgm:pt modelId="{5C66E332-D9DB-40D9-AA9D-D509B1B6D051}" type="pres">
      <dgm:prSet presAssocID="{B7F6FA11-8ACC-4366-9587-D4766E110410}" presName="background3" presStyleLbl="node3" presStyleIdx="2" presStyleCnt="4"/>
      <dgm:spPr>
        <a:blipFill rotWithShape="0">
          <a:blip xmlns:r="http://schemas.openxmlformats.org/officeDocument/2006/relationships" r:embed="rId1"/>
          <a:stretch>
            <a:fillRect/>
          </a:stretch>
        </a:blipFill>
      </dgm:spPr>
    </dgm:pt>
    <dgm:pt modelId="{5693B356-B39C-4438-B151-50B57B57CEBC}" type="pres">
      <dgm:prSet presAssocID="{B7F6FA11-8ACC-4366-9587-D4766E110410}" presName="text3" presStyleLbl="fgAcc3" presStyleIdx="2" presStyleCnt="4">
        <dgm:presLayoutVars>
          <dgm:chPref val="3"/>
        </dgm:presLayoutVars>
      </dgm:prSet>
      <dgm:spPr/>
    </dgm:pt>
    <dgm:pt modelId="{31316D6F-1F3E-4932-89AF-2D57421FC69E}" type="pres">
      <dgm:prSet presAssocID="{B7F6FA11-8ACC-4366-9587-D4766E110410}" presName="hierChild4" presStyleCnt="0"/>
      <dgm:spPr/>
    </dgm:pt>
    <dgm:pt modelId="{4B88D5A5-14D5-4CD9-98A5-6C0A4F876DA3}" type="pres">
      <dgm:prSet presAssocID="{19050A1E-6F7B-45D7-9AF1-70A639CB0A09}" presName="Name17" presStyleLbl="parChTrans1D3" presStyleIdx="3" presStyleCnt="4"/>
      <dgm:spPr/>
    </dgm:pt>
    <dgm:pt modelId="{F79D0DB4-2A9E-4CFD-8771-4BDD4C947DF4}" type="pres">
      <dgm:prSet presAssocID="{51853388-1722-4CCE-AFD0-6857DB5331B6}" presName="hierRoot3" presStyleCnt="0"/>
      <dgm:spPr/>
    </dgm:pt>
    <dgm:pt modelId="{1A328FB0-29C4-4193-BFE2-B453F7BCA447}" type="pres">
      <dgm:prSet presAssocID="{51853388-1722-4CCE-AFD0-6857DB5331B6}" presName="composite3" presStyleCnt="0"/>
      <dgm:spPr/>
    </dgm:pt>
    <dgm:pt modelId="{3ED18111-B7B1-415A-8FB6-B7D204A17596}" type="pres">
      <dgm:prSet presAssocID="{51853388-1722-4CCE-AFD0-6857DB5331B6}" presName="background3" presStyleLbl="node3" presStyleIdx="3" presStyleCnt="4"/>
      <dgm:spPr/>
    </dgm:pt>
    <dgm:pt modelId="{E89B35BF-84A6-4322-9991-532495B0A201}" type="pres">
      <dgm:prSet presAssocID="{51853388-1722-4CCE-AFD0-6857DB5331B6}" presName="text3" presStyleLbl="fgAcc3" presStyleIdx="3" presStyleCnt="4">
        <dgm:presLayoutVars>
          <dgm:chPref val="3"/>
        </dgm:presLayoutVars>
      </dgm:prSet>
      <dgm:spPr/>
    </dgm:pt>
    <dgm:pt modelId="{9123A974-7184-47B2-ACFC-36A691FD764C}" type="pres">
      <dgm:prSet presAssocID="{51853388-1722-4CCE-AFD0-6857DB5331B6}" presName="hierChild4" presStyleCnt="0"/>
      <dgm:spPr/>
    </dgm:pt>
  </dgm:ptLst>
  <dgm:cxnLst>
    <dgm:cxn modelId="{B2735117-570F-466F-B9E1-CFB370169D88}" type="presOf" srcId="{7EEDE4F3-8D95-40C3-8968-5C2EB02199A5}" destId="{59ABD061-8B6F-4A30-AD24-F3E6BFF13B3E}" srcOrd="0" destOrd="0" presId="urn:microsoft.com/office/officeart/2005/8/layout/hierarchy1"/>
    <dgm:cxn modelId="{2C01092C-FED8-45FC-A76C-3DECBDFC5194}" type="presOf" srcId="{A298ED90-5C19-4654-8C19-6A34C012E42D}" destId="{1EEB583A-F1DC-4093-8F9E-784829A3E84F}" srcOrd="0" destOrd="0" presId="urn:microsoft.com/office/officeart/2005/8/layout/hierarchy1"/>
    <dgm:cxn modelId="{0FBC1F30-84A8-4BB9-8363-BBB05E9B3785}" srcId="{7EEDE4F3-8D95-40C3-8968-5C2EB02199A5}" destId="{DB36EEE8-7552-41B3-8CDD-ED474DFB1C57}" srcOrd="0" destOrd="0" parTransId="{37414627-48D2-4DDE-94F7-2D0A004C823A}" sibTransId="{BC87118C-59F5-4C31-AF3F-BECC9BDAF900}"/>
    <dgm:cxn modelId="{DDDE6E36-8E24-44DE-A28B-BD479D7CE9DF}" srcId="{16D0EEB0-73C7-4B96-B42C-5518152A8EE5}" destId="{A298ED90-5C19-4654-8C19-6A34C012E42D}" srcOrd="1" destOrd="0" parTransId="{A99C4EA2-1118-425D-9B9A-1ADAB1BC7095}" sibTransId="{C916858B-7E6B-45A5-804A-6F7EE45C4F42}"/>
    <dgm:cxn modelId="{91A7183C-5225-470F-9F15-EAA34BA0BE77}" type="presOf" srcId="{A99C4EA2-1118-425D-9B9A-1ADAB1BC7095}" destId="{0771B642-72F3-441E-BE69-E4C182556C28}" srcOrd="0" destOrd="0" presId="urn:microsoft.com/office/officeart/2005/8/layout/hierarchy1"/>
    <dgm:cxn modelId="{A18FDC3C-2D60-4668-ADDA-8E600924DAF3}" type="presOf" srcId="{B7F6FA11-8ACC-4366-9587-D4766E110410}" destId="{5693B356-B39C-4438-B151-50B57B57CEBC}" srcOrd="0" destOrd="0" presId="urn:microsoft.com/office/officeart/2005/8/layout/hierarchy1"/>
    <dgm:cxn modelId="{F6748342-15B3-46AF-8C57-20B5BD0D1EBF}" type="presOf" srcId="{19050A1E-6F7B-45D7-9AF1-70A639CB0A09}" destId="{4B88D5A5-14D5-4CD9-98A5-6C0A4F876DA3}" srcOrd="0" destOrd="0" presId="urn:microsoft.com/office/officeart/2005/8/layout/hierarchy1"/>
    <dgm:cxn modelId="{856A1B55-9DF7-48FA-B758-F4826282814A}" srcId="{DB36EEE8-7552-41B3-8CDD-ED474DFB1C57}" destId="{16D0EEB0-73C7-4B96-B42C-5518152A8EE5}" srcOrd="0" destOrd="0" parTransId="{5D679EEC-931B-416F-838C-AC58AFBA99CF}" sibTransId="{57F898B1-8E2C-4F3B-AF64-5F31BF26BB40}"/>
    <dgm:cxn modelId="{8B04255A-BEC0-4998-A027-B5590CDE86AF}" srcId="{DB36EEE8-7552-41B3-8CDD-ED474DFB1C57}" destId="{A54C2A1B-F271-4ABE-9D09-8BA2BBF719F9}" srcOrd="1" destOrd="0" parTransId="{5E2A49EE-42D4-435B-91A5-AFE4C8B62305}" sibTransId="{D98EFBAE-EEB0-4184-92AD-3B25EFAC40C6}"/>
    <dgm:cxn modelId="{421BBF7B-16AA-475D-A5C9-A3D167095084}" srcId="{A54C2A1B-F271-4ABE-9D09-8BA2BBF719F9}" destId="{B7F6FA11-8ACC-4366-9587-D4766E110410}" srcOrd="0" destOrd="0" parTransId="{BAABE5C8-7EE0-4744-BE20-59E687910B48}" sibTransId="{F29C177B-2B53-4538-BC7E-EFB3283CC22B}"/>
    <dgm:cxn modelId="{5A89EE7E-112D-4371-8A4F-FBD4AB03860F}" srcId="{16D0EEB0-73C7-4B96-B42C-5518152A8EE5}" destId="{BC06347A-13FF-4B9B-8486-47CF7481B11B}" srcOrd="0" destOrd="0" parTransId="{E8666B51-F20F-452B-908C-45EA7BBC98F6}" sibTransId="{D54CCEC5-0864-4509-A9C1-5AAC704C1818}"/>
    <dgm:cxn modelId="{108BD897-300A-466B-99AB-81E9FACFAFF3}" type="presOf" srcId="{5E2A49EE-42D4-435B-91A5-AFE4C8B62305}" destId="{6CBA3BF6-C9FE-4DF5-8D72-86BB49AAC92E}" srcOrd="0" destOrd="0" presId="urn:microsoft.com/office/officeart/2005/8/layout/hierarchy1"/>
    <dgm:cxn modelId="{34739099-67EF-462C-9248-05D512015140}" type="presOf" srcId="{E8666B51-F20F-452B-908C-45EA7BBC98F6}" destId="{3D140F7A-1EF9-4555-AA48-1EECE2738456}" srcOrd="0" destOrd="0" presId="urn:microsoft.com/office/officeart/2005/8/layout/hierarchy1"/>
    <dgm:cxn modelId="{D1F9F0A0-6E22-447C-AD5A-86162AA0B686}" type="presOf" srcId="{BAABE5C8-7EE0-4744-BE20-59E687910B48}" destId="{850BE566-4DE7-4605-AB55-C642B80AD433}" srcOrd="0" destOrd="0" presId="urn:microsoft.com/office/officeart/2005/8/layout/hierarchy1"/>
    <dgm:cxn modelId="{C67CFFA9-AC26-4160-99E2-43ABC587479F}" type="presOf" srcId="{5D679EEC-931B-416F-838C-AC58AFBA99CF}" destId="{0D026A08-8823-4D5B-8603-6F359DAF40BB}" srcOrd="0" destOrd="0" presId="urn:microsoft.com/office/officeart/2005/8/layout/hierarchy1"/>
    <dgm:cxn modelId="{999B09CA-289A-4877-9A7B-94B279249A28}" type="presOf" srcId="{A54C2A1B-F271-4ABE-9D09-8BA2BBF719F9}" destId="{791C34CB-FED0-4253-9563-5F7A9CF77F70}" srcOrd="0" destOrd="0" presId="urn:microsoft.com/office/officeart/2005/8/layout/hierarchy1"/>
    <dgm:cxn modelId="{C24F49E0-B72A-4A69-8485-D15A35BA02F1}" type="presOf" srcId="{51853388-1722-4CCE-AFD0-6857DB5331B6}" destId="{E89B35BF-84A6-4322-9991-532495B0A201}" srcOrd="0" destOrd="0" presId="urn:microsoft.com/office/officeart/2005/8/layout/hierarchy1"/>
    <dgm:cxn modelId="{DF5C94E3-F75A-440F-80CD-CAFC2AB29838}" type="presOf" srcId="{BC06347A-13FF-4B9B-8486-47CF7481B11B}" destId="{9A35EBC2-48F2-43F1-8C59-B0F22ACD279C}" srcOrd="0" destOrd="0" presId="urn:microsoft.com/office/officeart/2005/8/layout/hierarchy1"/>
    <dgm:cxn modelId="{373F78E7-E2A0-49CE-9F5B-B4DB6C9B0386}" type="presOf" srcId="{DB36EEE8-7552-41B3-8CDD-ED474DFB1C57}" destId="{53595AEC-19F0-4A5F-8BCB-D24EAAB6266A}" srcOrd="0" destOrd="0" presId="urn:microsoft.com/office/officeart/2005/8/layout/hierarchy1"/>
    <dgm:cxn modelId="{525EF3E7-C699-453C-A172-220BC27B5AF4}" type="presOf" srcId="{16D0EEB0-73C7-4B96-B42C-5518152A8EE5}" destId="{0D1B510C-03C1-4F9D-807C-8837A33712CE}" srcOrd="0" destOrd="0" presId="urn:microsoft.com/office/officeart/2005/8/layout/hierarchy1"/>
    <dgm:cxn modelId="{EC916EF6-09D0-4718-8E91-9D568213294D}" srcId="{A54C2A1B-F271-4ABE-9D09-8BA2BBF719F9}" destId="{51853388-1722-4CCE-AFD0-6857DB5331B6}" srcOrd="1" destOrd="0" parTransId="{19050A1E-6F7B-45D7-9AF1-70A639CB0A09}" sibTransId="{17BAB3AC-E840-4833-AAFC-7FE317ABE332}"/>
    <dgm:cxn modelId="{CECB4B60-5F8B-495C-8A57-B2D440847571}" type="presParOf" srcId="{59ABD061-8B6F-4A30-AD24-F3E6BFF13B3E}" destId="{7C7F8E07-8774-4DDD-B32A-FFAF941063D9}" srcOrd="0" destOrd="0" presId="urn:microsoft.com/office/officeart/2005/8/layout/hierarchy1"/>
    <dgm:cxn modelId="{89B721E1-63D0-4F8A-8670-1EC852B136E7}" type="presParOf" srcId="{7C7F8E07-8774-4DDD-B32A-FFAF941063D9}" destId="{075FFBE9-A7B2-4BFA-8904-F3DB01657984}" srcOrd="0" destOrd="0" presId="urn:microsoft.com/office/officeart/2005/8/layout/hierarchy1"/>
    <dgm:cxn modelId="{9EE66627-F5C6-40AF-8E87-626431D8C485}" type="presParOf" srcId="{075FFBE9-A7B2-4BFA-8904-F3DB01657984}" destId="{3B6FF5BF-B9B5-4935-B9D3-CBDE0CAF6862}" srcOrd="0" destOrd="0" presId="urn:microsoft.com/office/officeart/2005/8/layout/hierarchy1"/>
    <dgm:cxn modelId="{E99117D0-829D-44BC-9B5A-36416AD22A52}" type="presParOf" srcId="{075FFBE9-A7B2-4BFA-8904-F3DB01657984}" destId="{53595AEC-19F0-4A5F-8BCB-D24EAAB6266A}" srcOrd="1" destOrd="0" presId="urn:microsoft.com/office/officeart/2005/8/layout/hierarchy1"/>
    <dgm:cxn modelId="{8D049871-6E07-47CE-A7CC-2E960F795A4F}" type="presParOf" srcId="{7C7F8E07-8774-4DDD-B32A-FFAF941063D9}" destId="{44C69A33-6E42-4269-9301-D941B44910F1}" srcOrd="1" destOrd="0" presId="urn:microsoft.com/office/officeart/2005/8/layout/hierarchy1"/>
    <dgm:cxn modelId="{67F7D5F8-85CB-4D8E-8F72-23D896F4E6F3}" type="presParOf" srcId="{44C69A33-6E42-4269-9301-D941B44910F1}" destId="{0D026A08-8823-4D5B-8603-6F359DAF40BB}" srcOrd="0" destOrd="0" presId="urn:microsoft.com/office/officeart/2005/8/layout/hierarchy1"/>
    <dgm:cxn modelId="{CD387291-4FD7-4B7E-AE72-88C0731DC7E3}" type="presParOf" srcId="{44C69A33-6E42-4269-9301-D941B44910F1}" destId="{0D983BA3-CCC3-4983-95AA-86B51B432199}" srcOrd="1" destOrd="0" presId="urn:microsoft.com/office/officeart/2005/8/layout/hierarchy1"/>
    <dgm:cxn modelId="{C17828B8-A16B-438F-AF39-674CCC797DB4}" type="presParOf" srcId="{0D983BA3-CCC3-4983-95AA-86B51B432199}" destId="{A0CF9EB8-04C5-49F6-8D84-9885EB5FD19F}" srcOrd="0" destOrd="0" presId="urn:microsoft.com/office/officeart/2005/8/layout/hierarchy1"/>
    <dgm:cxn modelId="{697848D0-9354-41C3-AF8E-2D1D3D863889}" type="presParOf" srcId="{A0CF9EB8-04C5-49F6-8D84-9885EB5FD19F}" destId="{CE21A1B2-B3DF-48EF-BD2F-299AE5C0D040}" srcOrd="0" destOrd="0" presId="urn:microsoft.com/office/officeart/2005/8/layout/hierarchy1"/>
    <dgm:cxn modelId="{8EC9E68D-72B6-4FD2-88C3-850D2FA9720E}" type="presParOf" srcId="{A0CF9EB8-04C5-49F6-8D84-9885EB5FD19F}" destId="{0D1B510C-03C1-4F9D-807C-8837A33712CE}" srcOrd="1" destOrd="0" presId="urn:microsoft.com/office/officeart/2005/8/layout/hierarchy1"/>
    <dgm:cxn modelId="{836E2697-3496-4729-9D0B-35D140181779}" type="presParOf" srcId="{0D983BA3-CCC3-4983-95AA-86B51B432199}" destId="{1DE8C883-1AA4-441B-A3B6-D55640D139DE}" srcOrd="1" destOrd="0" presId="urn:microsoft.com/office/officeart/2005/8/layout/hierarchy1"/>
    <dgm:cxn modelId="{78CD2A75-89D2-48D2-AEE0-1D1F696F68CA}" type="presParOf" srcId="{1DE8C883-1AA4-441B-A3B6-D55640D139DE}" destId="{3D140F7A-1EF9-4555-AA48-1EECE2738456}" srcOrd="0" destOrd="0" presId="urn:microsoft.com/office/officeart/2005/8/layout/hierarchy1"/>
    <dgm:cxn modelId="{576FA597-5D65-4031-B53B-99B965DDF84B}" type="presParOf" srcId="{1DE8C883-1AA4-441B-A3B6-D55640D139DE}" destId="{74AC4B70-CA9F-4DCD-B040-9F78CF793BFF}" srcOrd="1" destOrd="0" presId="urn:microsoft.com/office/officeart/2005/8/layout/hierarchy1"/>
    <dgm:cxn modelId="{7574A4CC-B1C6-4180-89A9-57A0B8A61811}" type="presParOf" srcId="{74AC4B70-CA9F-4DCD-B040-9F78CF793BFF}" destId="{E90C392D-AD01-4105-B1B8-69252B62FD33}" srcOrd="0" destOrd="0" presId="urn:microsoft.com/office/officeart/2005/8/layout/hierarchy1"/>
    <dgm:cxn modelId="{F82DFFFE-7AAE-4F1F-B78B-F08F97F3E8CC}" type="presParOf" srcId="{E90C392D-AD01-4105-B1B8-69252B62FD33}" destId="{C241E74C-285A-4C33-B59E-1B2E9FE7ECB2}" srcOrd="0" destOrd="0" presId="urn:microsoft.com/office/officeart/2005/8/layout/hierarchy1"/>
    <dgm:cxn modelId="{F4F017FA-4593-47D9-A99F-45778C7B3747}" type="presParOf" srcId="{E90C392D-AD01-4105-B1B8-69252B62FD33}" destId="{9A35EBC2-48F2-43F1-8C59-B0F22ACD279C}" srcOrd="1" destOrd="0" presId="urn:microsoft.com/office/officeart/2005/8/layout/hierarchy1"/>
    <dgm:cxn modelId="{7F4BA710-D48B-4AC5-B9BB-2FD1F0F11C76}" type="presParOf" srcId="{74AC4B70-CA9F-4DCD-B040-9F78CF793BFF}" destId="{07A3C395-B9DA-4710-87A4-A66CB49FC10D}" srcOrd="1" destOrd="0" presId="urn:microsoft.com/office/officeart/2005/8/layout/hierarchy1"/>
    <dgm:cxn modelId="{BA49B042-D9C5-4D02-81B1-B5D60130E3F0}" type="presParOf" srcId="{1DE8C883-1AA4-441B-A3B6-D55640D139DE}" destId="{0771B642-72F3-441E-BE69-E4C182556C28}" srcOrd="2" destOrd="0" presId="urn:microsoft.com/office/officeart/2005/8/layout/hierarchy1"/>
    <dgm:cxn modelId="{89637773-85F4-4667-AEBC-70C3F71F43D9}" type="presParOf" srcId="{1DE8C883-1AA4-441B-A3B6-D55640D139DE}" destId="{FDAA4F49-41B4-4EA6-8427-26637B1E4CF0}" srcOrd="3" destOrd="0" presId="urn:microsoft.com/office/officeart/2005/8/layout/hierarchy1"/>
    <dgm:cxn modelId="{981F2C30-972B-4837-A7F0-012C7D8D4F6F}" type="presParOf" srcId="{FDAA4F49-41B4-4EA6-8427-26637B1E4CF0}" destId="{EF94FAE1-E166-47B7-BD8D-1088318BD336}" srcOrd="0" destOrd="0" presId="urn:microsoft.com/office/officeart/2005/8/layout/hierarchy1"/>
    <dgm:cxn modelId="{B815096A-6477-4FDA-9FB5-F8F01BF55889}" type="presParOf" srcId="{EF94FAE1-E166-47B7-BD8D-1088318BD336}" destId="{59C35F1B-1622-4856-8B9F-EFAB1EA0A6A0}" srcOrd="0" destOrd="0" presId="urn:microsoft.com/office/officeart/2005/8/layout/hierarchy1"/>
    <dgm:cxn modelId="{60B798DA-9449-4D1F-B049-9BA07E5F53B7}" type="presParOf" srcId="{EF94FAE1-E166-47B7-BD8D-1088318BD336}" destId="{1EEB583A-F1DC-4093-8F9E-784829A3E84F}" srcOrd="1" destOrd="0" presId="urn:microsoft.com/office/officeart/2005/8/layout/hierarchy1"/>
    <dgm:cxn modelId="{F4E0CB87-6A96-41C1-AE18-D46E6896E7C7}" type="presParOf" srcId="{FDAA4F49-41B4-4EA6-8427-26637B1E4CF0}" destId="{316A11B1-7D90-4581-A47A-E2C77C8C2306}" srcOrd="1" destOrd="0" presId="urn:microsoft.com/office/officeart/2005/8/layout/hierarchy1"/>
    <dgm:cxn modelId="{587C8CC3-4B5B-4F0D-9257-0E1D719ABBEC}" type="presParOf" srcId="{44C69A33-6E42-4269-9301-D941B44910F1}" destId="{6CBA3BF6-C9FE-4DF5-8D72-86BB49AAC92E}" srcOrd="2" destOrd="0" presId="urn:microsoft.com/office/officeart/2005/8/layout/hierarchy1"/>
    <dgm:cxn modelId="{27C9DECC-1EFF-4DEC-A62C-0C1277D93CFC}" type="presParOf" srcId="{44C69A33-6E42-4269-9301-D941B44910F1}" destId="{3528219F-828D-4C95-91E1-83631C579CB7}" srcOrd="3" destOrd="0" presId="urn:microsoft.com/office/officeart/2005/8/layout/hierarchy1"/>
    <dgm:cxn modelId="{46170D52-501F-44E8-B5AC-CBD2DA6CE9F6}" type="presParOf" srcId="{3528219F-828D-4C95-91E1-83631C579CB7}" destId="{98406EFB-37B0-4BBB-BDB3-CAA0BE4882C4}" srcOrd="0" destOrd="0" presId="urn:microsoft.com/office/officeart/2005/8/layout/hierarchy1"/>
    <dgm:cxn modelId="{AF0194B4-26AF-44D0-96A7-8BED67A165FD}" type="presParOf" srcId="{98406EFB-37B0-4BBB-BDB3-CAA0BE4882C4}" destId="{5A5F58A5-65AC-4DCD-8C83-51B1502C0B45}" srcOrd="0" destOrd="0" presId="urn:microsoft.com/office/officeart/2005/8/layout/hierarchy1"/>
    <dgm:cxn modelId="{0870E31A-D01D-4C14-80DE-3F329CB0C679}" type="presParOf" srcId="{98406EFB-37B0-4BBB-BDB3-CAA0BE4882C4}" destId="{791C34CB-FED0-4253-9563-5F7A9CF77F70}" srcOrd="1" destOrd="0" presId="urn:microsoft.com/office/officeart/2005/8/layout/hierarchy1"/>
    <dgm:cxn modelId="{54D4967B-58AB-4518-B017-A15270CD8BAD}" type="presParOf" srcId="{3528219F-828D-4C95-91E1-83631C579CB7}" destId="{81751BE1-F4E1-42D2-8C41-9A32A158352B}" srcOrd="1" destOrd="0" presId="urn:microsoft.com/office/officeart/2005/8/layout/hierarchy1"/>
    <dgm:cxn modelId="{2CD7894A-1DF1-4D04-8D90-A5B7FA2DDCEF}" type="presParOf" srcId="{81751BE1-F4E1-42D2-8C41-9A32A158352B}" destId="{850BE566-4DE7-4605-AB55-C642B80AD433}" srcOrd="0" destOrd="0" presId="urn:microsoft.com/office/officeart/2005/8/layout/hierarchy1"/>
    <dgm:cxn modelId="{410D8441-9457-4B44-A4C9-DC4FEFD35372}" type="presParOf" srcId="{81751BE1-F4E1-42D2-8C41-9A32A158352B}" destId="{A0B66F50-7DE3-45A5-862C-E1928F8B8A6A}" srcOrd="1" destOrd="0" presId="urn:microsoft.com/office/officeart/2005/8/layout/hierarchy1"/>
    <dgm:cxn modelId="{87102324-721A-4686-B856-2D4310EF724F}" type="presParOf" srcId="{A0B66F50-7DE3-45A5-862C-E1928F8B8A6A}" destId="{BDE39798-67C8-4445-B158-CC9B94E60126}" srcOrd="0" destOrd="0" presId="urn:microsoft.com/office/officeart/2005/8/layout/hierarchy1"/>
    <dgm:cxn modelId="{D3AC9F21-DD6D-4275-92C0-BB8EB8206CFC}" type="presParOf" srcId="{BDE39798-67C8-4445-B158-CC9B94E60126}" destId="{5C66E332-D9DB-40D9-AA9D-D509B1B6D051}" srcOrd="0" destOrd="0" presId="urn:microsoft.com/office/officeart/2005/8/layout/hierarchy1"/>
    <dgm:cxn modelId="{701EA344-0107-418F-9B1A-BE2833BD6EF3}" type="presParOf" srcId="{BDE39798-67C8-4445-B158-CC9B94E60126}" destId="{5693B356-B39C-4438-B151-50B57B57CEBC}" srcOrd="1" destOrd="0" presId="urn:microsoft.com/office/officeart/2005/8/layout/hierarchy1"/>
    <dgm:cxn modelId="{2FD5F1C2-F7A9-4123-9AB3-52DE7B911D4F}" type="presParOf" srcId="{A0B66F50-7DE3-45A5-862C-E1928F8B8A6A}" destId="{31316D6F-1F3E-4932-89AF-2D57421FC69E}" srcOrd="1" destOrd="0" presId="urn:microsoft.com/office/officeart/2005/8/layout/hierarchy1"/>
    <dgm:cxn modelId="{F59D78C8-D0E3-4959-94FB-FB2C412E367C}" type="presParOf" srcId="{81751BE1-F4E1-42D2-8C41-9A32A158352B}" destId="{4B88D5A5-14D5-4CD9-98A5-6C0A4F876DA3}" srcOrd="2" destOrd="0" presId="urn:microsoft.com/office/officeart/2005/8/layout/hierarchy1"/>
    <dgm:cxn modelId="{4E3468E1-B7B5-40AB-8724-F675549BA955}" type="presParOf" srcId="{81751BE1-F4E1-42D2-8C41-9A32A158352B}" destId="{F79D0DB4-2A9E-4CFD-8771-4BDD4C947DF4}" srcOrd="3" destOrd="0" presId="urn:microsoft.com/office/officeart/2005/8/layout/hierarchy1"/>
    <dgm:cxn modelId="{26300113-65AB-415D-868D-7F479B22343E}" type="presParOf" srcId="{F79D0DB4-2A9E-4CFD-8771-4BDD4C947DF4}" destId="{1A328FB0-29C4-4193-BFE2-B453F7BCA447}" srcOrd="0" destOrd="0" presId="urn:microsoft.com/office/officeart/2005/8/layout/hierarchy1"/>
    <dgm:cxn modelId="{6B570975-4A2D-4AB7-820E-52FA2C5DA30D}" type="presParOf" srcId="{1A328FB0-29C4-4193-BFE2-B453F7BCA447}" destId="{3ED18111-B7B1-415A-8FB6-B7D204A17596}" srcOrd="0" destOrd="0" presId="urn:microsoft.com/office/officeart/2005/8/layout/hierarchy1"/>
    <dgm:cxn modelId="{ABB70B51-0025-4538-AF38-935C62BD96FD}" type="presParOf" srcId="{1A328FB0-29C4-4193-BFE2-B453F7BCA447}" destId="{E89B35BF-84A6-4322-9991-532495B0A201}" srcOrd="1" destOrd="0" presId="urn:microsoft.com/office/officeart/2005/8/layout/hierarchy1"/>
    <dgm:cxn modelId="{6580108B-E22C-4DBB-96FA-C72CAD26A432}" type="presParOf" srcId="{F79D0DB4-2A9E-4CFD-8771-4BDD4C947DF4}" destId="{9123A974-7184-47B2-ACFC-36A691FD764C}"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0309674-4A35-437C-BEAA-2E9B6632305A}" type="doc">
      <dgm:prSet loTypeId="urn:microsoft.com/office/officeart/2005/8/layout/hChevron3" loCatId="process" qsTypeId="urn:microsoft.com/office/officeart/2005/8/quickstyle/simple1" qsCatId="simple" csTypeId="urn:microsoft.com/office/officeart/2005/8/colors/accent1_4" csCatId="accent1" phldr="1"/>
      <dgm:spPr/>
      <dgm:t>
        <a:bodyPr/>
        <a:lstStyle/>
        <a:p>
          <a:endParaRPr lang="en-US"/>
        </a:p>
      </dgm:t>
    </dgm:pt>
    <dgm:pt modelId="{843F0A8E-F7CA-4B51-8977-AE1172D9DD8B}">
      <dgm:prSet phldrT="[Text]" custT="1"/>
      <dgm:spPr/>
      <dgm:t>
        <a:bodyPr/>
        <a:lstStyle/>
        <a:p>
          <a:r>
            <a:rPr lang="en-US" sz="1800" b="1" dirty="0">
              <a:latin typeface="Calibri" panose="020F0502020204030204" pitchFamily="34" charset="0"/>
              <a:cs typeface="Calibri" panose="020F0502020204030204" pitchFamily="34" charset="0"/>
            </a:rPr>
            <a:t>Food</a:t>
          </a:r>
        </a:p>
      </dgm:t>
    </dgm:pt>
    <dgm:pt modelId="{F26C66B2-06FF-41B8-99C5-9B350E9BFDCC}" type="parTrans" cxnId="{169F2EC8-3341-4B3D-824C-D2FA672FD085}">
      <dgm:prSet/>
      <dgm:spPr/>
      <dgm:t>
        <a:bodyPr/>
        <a:lstStyle/>
        <a:p>
          <a:endParaRPr lang="en-US" sz="1600" b="1">
            <a:latin typeface="Calibri" panose="020F0502020204030204" pitchFamily="34" charset="0"/>
            <a:cs typeface="Calibri" panose="020F0502020204030204" pitchFamily="34" charset="0"/>
          </a:endParaRPr>
        </a:p>
      </dgm:t>
    </dgm:pt>
    <dgm:pt modelId="{4BF8A541-D840-497D-A929-CA2873542CD8}" type="sibTrans" cxnId="{169F2EC8-3341-4B3D-824C-D2FA672FD085}">
      <dgm:prSet/>
      <dgm:spPr/>
      <dgm:t>
        <a:bodyPr/>
        <a:lstStyle/>
        <a:p>
          <a:endParaRPr lang="en-US" sz="1600" b="1">
            <a:latin typeface="Calibri" panose="020F0502020204030204" pitchFamily="34" charset="0"/>
            <a:cs typeface="Calibri" panose="020F0502020204030204" pitchFamily="34" charset="0"/>
          </a:endParaRPr>
        </a:p>
      </dgm:t>
    </dgm:pt>
    <dgm:pt modelId="{20CB36B7-C6BB-4401-B45D-65D8F3EAA30E}">
      <dgm:prSet phldrT="[Text]" custT="1"/>
      <dgm:spPr/>
      <dgm:t>
        <a:bodyPr/>
        <a:lstStyle/>
        <a:p>
          <a:r>
            <a:rPr lang="en-US" sz="1800" b="1" dirty="0">
              <a:latin typeface="Calibri" panose="020F0502020204030204" pitchFamily="34" charset="0"/>
              <a:cs typeface="Calibri" panose="020F0502020204030204" pitchFamily="34" charset="0"/>
            </a:rPr>
            <a:t>Medication</a:t>
          </a:r>
        </a:p>
      </dgm:t>
    </dgm:pt>
    <dgm:pt modelId="{1D56AC36-223C-40FE-9B46-8148742EF224}" type="parTrans" cxnId="{BBC7F8CB-F0EF-47F0-BD0E-1D132FEBC725}">
      <dgm:prSet/>
      <dgm:spPr/>
      <dgm:t>
        <a:bodyPr/>
        <a:lstStyle/>
        <a:p>
          <a:endParaRPr lang="en-US" sz="1600" b="1">
            <a:latin typeface="Calibri" panose="020F0502020204030204" pitchFamily="34" charset="0"/>
            <a:cs typeface="Calibri" panose="020F0502020204030204" pitchFamily="34" charset="0"/>
          </a:endParaRPr>
        </a:p>
      </dgm:t>
    </dgm:pt>
    <dgm:pt modelId="{299DF2FC-175B-4C7B-A6AC-E66C729CD772}" type="sibTrans" cxnId="{BBC7F8CB-F0EF-47F0-BD0E-1D132FEBC725}">
      <dgm:prSet/>
      <dgm:spPr/>
      <dgm:t>
        <a:bodyPr/>
        <a:lstStyle/>
        <a:p>
          <a:endParaRPr lang="en-US" sz="1600" b="1">
            <a:latin typeface="Calibri" panose="020F0502020204030204" pitchFamily="34" charset="0"/>
            <a:cs typeface="Calibri" panose="020F0502020204030204" pitchFamily="34" charset="0"/>
          </a:endParaRPr>
        </a:p>
      </dgm:t>
    </dgm:pt>
    <dgm:pt modelId="{5F998711-4374-4A96-8767-15C3D7077CBC}">
      <dgm:prSet phldrT="[Text]" custT="1"/>
      <dgm:spPr/>
      <dgm:t>
        <a:bodyPr/>
        <a:lstStyle/>
        <a:p>
          <a:r>
            <a:rPr lang="en-US" sz="1800" b="1" dirty="0">
              <a:latin typeface="Calibri" panose="020F0502020204030204" pitchFamily="34" charset="0"/>
              <a:cs typeface="Calibri" panose="020F0502020204030204" pitchFamily="34" charset="0"/>
            </a:rPr>
            <a:t>Activity</a:t>
          </a:r>
        </a:p>
      </dgm:t>
    </dgm:pt>
    <dgm:pt modelId="{572421B7-C603-456C-84B7-FC068807E277}" type="parTrans" cxnId="{A3AF8604-EFFA-4157-81FE-BA381523BE2A}">
      <dgm:prSet/>
      <dgm:spPr/>
      <dgm:t>
        <a:bodyPr/>
        <a:lstStyle/>
        <a:p>
          <a:endParaRPr lang="en-US" sz="1600" b="1">
            <a:latin typeface="Calibri" panose="020F0502020204030204" pitchFamily="34" charset="0"/>
            <a:cs typeface="Calibri" panose="020F0502020204030204" pitchFamily="34" charset="0"/>
          </a:endParaRPr>
        </a:p>
      </dgm:t>
    </dgm:pt>
    <dgm:pt modelId="{32824943-FE69-48E7-B427-28524FC57559}" type="sibTrans" cxnId="{A3AF8604-EFFA-4157-81FE-BA381523BE2A}">
      <dgm:prSet/>
      <dgm:spPr/>
      <dgm:t>
        <a:bodyPr/>
        <a:lstStyle/>
        <a:p>
          <a:endParaRPr lang="en-US" sz="1600" b="1">
            <a:latin typeface="Calibri" panose="020F0502020204030204" pitchFamily="34" charset="0"/>
            <a:cs typeface="Calibri" panose="020F0502020204030204" pitchFamily="34" charset="0"/>
          </a:endParaRPr>
        </a:p>
      </dgm:t>
    </dgm:pt>
    <dgm:pt modelId="{FD1C2759-4AD0-4038-A7C8-110AAEAF9096}">
      <dgm:prSet phldrT="[Text]" custT="1"/>
      <dgm:spPr/>
      <dgm:t>
        <a:bodyPr/>
        <a:lstStyle/>
        <a:p>
          <a:r>
            <a:rPr lang="en-US" sz="1800" b="1" dirty="0">
              <a:latin typeface="Calibri" panose="020F0502020204030204" pitchFamily="34" charset="0"/>
              <a:cs typeface="Calibri" panose="020F0502020204030204" pitchFamily="34" charset="0"/>
            </a:rPr>
            <a:t>Biological</a:t>
          </a:r>
        </a:p>
      </dgm:t>
    </dgm:pt>
    <dgm:pt modelId="{D1C3069D-4B8B-4ABE-9C02-020090C574C3}" type="parTrans" cxnId="{3C7C4BE9-0A5E-44C2-8B2A-F9D811F3C8BB}">
      <dgm:prSet/>
      <dgm:spPr/>
      <dgm:t>
        <a:bodyPr/>
        <a:lstStyle/>
        <a:p>
          <a:endParaRPr lang="en-US" sz="1600" b="1">
            <a:latin typeface="Calibri" panose="020F0502020204030204" pitchFamily="34" charset="0"/>
            <a:cs typeface="Calibri" panose="020F0502020204030204" pitchFamily="34" charset="0"/>
          </a:endParaRPr>
        </a:p>
      </dgm:t>
    </dgm:pt>
    <dgm:pt modelId="{C6AEDAB1-0EFD-424F-A7A7-21D00836B729}" type="sibTrans" cxnId="{3C7C4BE9-0A5E-44C2-8B2A-F9D811F3C8BB}">
      <dgm:prSet/>
      <dgm:spPr/>
      <dgm:t>
        <a:bodyPr/>
        <a:lstStyle/>
        <a:p>
          <a:endParaRPr lang="en-US" sz="1600" b="1">
            <a:latin typeface="Calibri" panose="020F0502020204030204" pitchFamily="34" charset="0"/>
            <a:cs typeface="Calibri" panose="020F0502020204030204" pitchFamily="34" charset="0"/>
          </a:endParaRPr>
        </a:p>
      </dgm:t>
    </dgm:pt>
    <dgm:pt modelId="{DBCBB8C0-23F2-4FD6-9EF6-C188E3CCA669}">
      <dgm:prSet phldrT="[Text]" custT="1"/>
      <dgm:spPr/>
      <dgm:t>
        <a:bodyPr/>
        <a:lstStyle/>
        <a:p>
          <a:r>
            <a:rPr lang="en-US" sz="1800" b="1" dirty="0">
              <a:latin typeface="Calibri" panose="020F0502020204030204" pitchFamily="34" charset="0"/>
              <a:cs typeface="Calibri" panose="020F0502020204030204" pitchFamily="34" charset="0"/>
            </a:rPr>
            <a:t>Environmental</a:t>
          </a:r>
        </a:p>
      </dgm:t>
    </dgm:pt>
    <dgm:pt modelId="{FC4FC7A3-DD6A-4442-A88A-C69593A281DC}" type="parTrans" cxnId="{E49303B1-9CEC-489A-92DB-C9753F62AA32}">
      <dgm:prSet/>
      <dgm:spPr/>
      <dgm:t>
        <a:bodyPr/>
        <a:lstStyle/>
        <a:p>
          <a:endParaRPr lang="en-US" sz="1600" b="1">
            <a:latin typeface="Calibri" panose="020F0502020204030204" pitchFamily="34" charset="0"/>
            <a:cs typeface="Calibri" panose="020F0502020204030204" pitchFamily="34" charset="0"/>
          </a:endParaRPr>
        </a:p>
      </dgm:t>
    </dgm:pt>
    <dgm:pt modelId="{E99F5E26-9240-48E0-A316-49461FA9A3D2}" type="sibTrans" cxnId="{E49303B1-9CEC-489A-92DB-C9753F62AA32}">
      <dgm:prSet/>
      <dgm:spPr/>
      <dgm:t>
        <a:bodyPr/>
        <a:lstStyle/>
        <a:p>
          <a:endParaRPr lang="en-US" sz="1600" b="1">
            <a:latin typeface="Calibri" panose="020F0502020204030204" pitchFamily="34" charset="0"/>
            <a:cs typeface="Calibri" panose="020F0502020204030204" pitchFamily="34" charset="0"/>
          </a:endParaRPr>
        </a:p>
      </dgm:t>
    </dgm:pt>
    <dgm:pt modelId="{78C10338-E269-4C7E-ACE4-86CDC3745D70}">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400" b="1" dirty="0">
              <a:latin typeface="Calibri" panose="020F0502020204030204" pitchFamily="34" charset="0"/>
              <a:cs typeface="Calibri" panose="020F0502020204030204" pitchFamily="34" charset="0"/>
            </a:rPr>
            <a:t>Behavioral and decision making</a:t>
          </a:r>
        </a:p>
      </dgm:t>
    </dgm:pt>
    <dgm:pt modelId="{A1B29B7D-C9B0-4939-A360-8FFDB08E6145}" type="parTrans" cxnId="{B2A22B62-505B-411B-8C67-86357B9E7731}">
      <dgm:prSet/>
      <dgm:spPr/>
      <dgm:t>
        <a:bodyPr/>
        <a:lstStyle/>
        <a:p>
          <a:endParaRPr lang="en-US" sz="1600" b="1">
            <a:latin typeface="Calibri" panose="020F0502020204030204" pitchFamily="34" charset="0"/>
            <a:cs typeface="Calibri" panose="020F0502020204030204" pitchFamily="34" charset="0"/>
          </a:endParaRPr>
        </a:p>
      </dgm:t>
    </dgm:pt>
    <dgm:pt modelId="{8EC29D60-1836-475D-9C25-7010759E28D6}" type="sibTrans" cxnId="{B2A22B62-505B-411B-8C67-86357B9E7731}">
      <dgm:prSet/>
      <dgm:spPr/>
      <dgm:t>
        <a:bodyPr/>
        <a:lstStyle/>
        <a:p>
          <a:endParaRPr lang="en-US" sz="1600" b="1">
            <a:latin typeface="Calibri" panose="020F0502020204030204" pitchFamily="34" charset="0"/>
            <a:cs typeface="Calibri" panose="020F0502020204030204" pitchFamily="34" charset="0"/>
          </a:endParaRPr>
        </a:p>
      </dgm:t>
    </dgm:pt>
    <dgm:pt modelId="{7758B190-C5A6-4457-BC6E-B05FE2B3D8BA}" type="pres">
      <dgm:prSet presAssocID="{A0309674-4A35-437C-BEAA-2E9B6632305A}" presName="Name0" presStyleCnt="0">
        <dgm:presLayoutVars>
          <dgm:dir/>
          <dgm:resizeHandles val="exact"/>
        </dgm:presLayoutVars>
      </dgm:prSet>
      <dgm:spPr/>
    </dgm:pt>
    <dgm:pt modelId="{0BF5CB36-0B21-476F-8B0A-48E33DC98C8B}" type="pres">
      <dgm:prSet presAssocID="{843F0A8E-F7CA-4B51-8977-AE1172D9DD8B}" presName="parTxOnly" presStyleLbl="node1" presStyleIdx="0" presStyleCnt="6" custScaleX="77078">
        <dgm:presLayoutVars>
          <dgm:bulletEnabled val="1"/>
        </dgm:presLayoutVars>
      </dgm:prSet>
      <dgm:spPr/>
    </dgm:pt>
    <dgm:pt modelId="{2306D26D-E098-4963-846D-0E8AB3E437DF}" type="pres">
      <dgm:prSet presAssocID="{4BF8A541-D840-497D-A929-CA2873542CD8}" presName="parSpace" presStyleCnt="0"/>
      <dgm:spPr/>
    </dgm:pt>
    <dgm:pt modelId="{A4CB3E0C-BE8F-40A4-B10D-DE9B98B7BB2F}" type="pres">
      <dgm:prSet presAssocID="{20CB36B7-C6BB-4401-B45D-65D8F3EAA30E}" presName="parTxOnly" presStyleLbl="node1" presStyleIdx="1" presStyleCnt="6" custScaleX="121458">
        <dgm:presLayoutVars>
          <dgm:bulletEnabled val="1"/>
        </dgm:presLayoutVars>
      </dgm:prSet>
      <dgm:spPr/>
    </dgm:pt>
    <dgm:pt modelId="{3561C442-9E63-46A3-B907-2CEA8983DD41}" type="pres">
      <dgm:prSet presAssocID="{299DF2FC-175B-4C7B-A6AC-E66C729CD772}" presName="parSpace" presStyleCnt="0"/>
      <dgm:spPr/>
    </dgm:pt>
    <dgm:pt modelId="{30C3E686-6CE8-4B17-B5C5-0D6189DEF84B}" type="pres">
      <dgm:prSet presAssocID="{5F998711-4374-4A96-8767-15C3D7077CBC}" presName="parTxOnly" presStyleLbl="node1" presStyleIdx="2" presStyleCnt="6" custScaleX="121730">
        <dgm:presLayoutVars>
          <dgm:bulletEnabled val="1"/>
        </dgm:presLayoutVars>
      </dgm:prSet>
      <dgm:spPr/>
    </dgm:pt>
    <dgm:pt modelId="{D60B99A6-9E6F-4A06-8E44-B37E2A0D0DE4}" type="pres">
      <dgm:prSet presAssocID="{32824943-FE69-48E7-B427-28524FC57559}" presName="parSpace" presStyleCnt="0"/>
      <dgm:spPr/>
    </dgm:pt>
    <dgm:pt modelId="{1EC0783F-515C-4D9E-A61E-12A7EFEFF120}" type="pres">
      <dgm:prSet presAssocID="{FD1C2759-4AD0-4038-A7C8-110AAEAF9096}" presName="parTxOnly" presStyleLbl="node1" presStyleIdx="3" presStyleCnt="6" custScaleX="124413">
        <dgm:presLayoutVars>
          <dgm:bulletEnabled val="1"/>
        </dgm:presLayoutVars>
      </dgm:prSet>
      <dgm:spPr/>
    </dgm:pt>
    <dgm:pt modelId="{72276D57-118B-4331-AAC6-EA20BA76BE19}" type="pres">
      <dgm:prSet presAssocID="{C6AEDAB1-0EFD-424F-A7A7-21D00836B729}" presName="parSpace" presStyleCnt="0"/>
      <dgm:spPr/>
    </dgm:pt>
    <dgm:pt modelId="{2D077320-8B91-4D8D-BAFE-2A20472EE195}" type="pres">
      <dgm:prSet presAssocID="{DBCBB8C0-23F2-4FD6-9EF6-C188E3CCA669}" presName="parTxOnly" presStyleLbl="node1" presStyleIdx="4" presStyleCnt="6" custScaleX="140018">
        <dgm:presLayoutVars>
          <dgm:bulletEnabled val="1"/>
        </dgm:presLayoutVars>
      </dgm:prSet>
      <dgm:spPr/>
    </dgm:pt>
    <dgm:pt modelId="{9546F042-51E4-40EC-9ACC-3675C7D15F36}" type="pres">
      <dgm:prSet presAssocID="{E99F5E26-9240-48E0-A316-49461FA9A3D2}" presName="parSpace" presStyleCnt="0"/>
      <dgm:spPr/>
    </dgm:pt>
    <dgm:pt modelId="{FE9FBCD8-0DFB-423B-8D0B-3A4B468982B1}" type="pres">
      <dgm:prSet presAssocID="{78C10338-E269-4C7E-ACE4-86CDC3745D70}" presName="parTxOnly" presStyleLbl="node1" presStyleIdx="5" presStyleCnt="6" custScaleX="124418" custScaleY="110592">
        <dgm:presLayoutVars>
          <dgm:bulletEnabled val="1"/>
        </dgm:presLayoutVars>
      </dgm:prSet>
      <dgm:spPr/>
    </dgm:pt>
  </dgm:ptLst>
  <dgm:cxnLst>
    <dgm:cxn modelId="{A3AF8604-EFFA-4157-81FE-BA381523BE2A}" srcId="{A0309674-4A35-437C-BEAA-2E9B6632305A}" destId="{5F998711-4374-4A96-8767-15C3D7077CBC}" srcOrd="2" destOrd="0" parTransId="{572421B7-C603-456C-84B7-FC068807E277}" sibTransId="{32824943-FE69-48E7-B427-28524FC57559}"/>
    <dgm:cxn modelId="{E571DA04-3487-4010-844D-0E9DF5B34121}" type="presOf" srcId="{20CB36B7-C6BB-4401-B45D-65D8F3EAA30E}" destId="{A4CB3E0C-BE8F-40A4-B10D-DE9B98B7BB2F}" srcOrd="0" destOrd="0" presId="urn:microsoft.com/office/officeart/2005/8/layout/hChevron3"/>
    <dgm:cxn modelId="{F42D3632-2D75-4D43-BDD0-762BF6AA6CAA}" type="presOf" srcId="{DBCBB8C0-23F2-4FD6-9EF6-C188E3CCA669}" destId="{2D077320-8B91-4D8D-BAFE-2A20472EE195}" srcOrd="0" destOrd="0" presId="urn:microsoft.com/office/officeart/2005/8/layout/hChevron3"/>
    <dgm:cxn modelId="{493D9640-2C36-4BDF-BAD2-0CCD73FDA9A5}" type="presOf" srcId="{A0309674-4A35-437C-BEAA-2E9B6632305A}" destId="{7758B190-C5A6-4457-BC6E-B05FE2B3D8BA}" srcOrd="0" destOrd="0" presId="urn:microsoft.com/office/officeart/2005/8/layout/hChevron3"/>
    <dgm:cxn modelId="{B2A22B62-505B-411B-8C67-86357B9E7731}" srcId="{A0309674-4A35-437C-BEAA-2E9B6632305A}" destId="{78C10338-E269-4C7E-ACE4-86CDC3745D70}" srcOrd="5" destOrd="0" parTransId="{A1B29B7D-C9B0-4939-A360-8FFDB08E6145}" sibTransId="{8EC29D60-1836-475D-9C25-7010759E28D6}"/>
    <dgm:cxn modelId="{42D93798-DA62-4A53-997C-9B6D90D1D167}" type="presOf" srcId="{5F998711-4374-4A96-8767-15C3D7077CBC}" destId="{30C3E686-6CE8-4B17-B5C5-0D6189DEF84B}" srcOrd="0" destOrd="0" presId="urn:microsoft.com/office/officeart/2005/8/layout/hChevron3"/>
    <dgm:cxn modelId="{4AC8EEA9-955F-403C-9D89-6A6FBCAEC9D4}" type="presOf" srcId="{843F0A8E-F7CA-4B51-8977-AE1172D9DD8B}" destId="{0BF5CB36-0B21-476F-8B0A-48E33DC98C8B}" srcOrd="0" destOrd="0" presId="urn:microsoft.com/office/officeart/2005/8/layout/hChevron3"/>
    <dgm:cxn modelId="{E49303B1-9CEC-489A-92DB-C9753F62AA32}" srcId="{A0309674-4A35-437C-BEAA-2E9B6632305A}" destId="{DBCBB8C0-23F2-4FD6-9EF6-C188E3CCA669}" srcOrd="4" destOrd="0" parTransId="{FC4FC7A3-DD6A-4442-A88A-C69593A281DC}" sibTransId="{E99F5E26-9240-48E0-A316-49461FA9A3D2}"/>
    <dgm:cxn modelId="{348615B3-A3CD-41B5-94A5-E443C8FFCECC}" type="presOf" srcId="{FD1C2759-4AD0-4038-A7C8-110AAEAF9096}" destId="{1EC0783F-515C-4D9E-A61E-12A7EFEFF120}" srcOrd="0" destOrd="0" presId="urn:microsoft.com/office/officeart/2005/8/layout/hChevron3"/>
    <dgm:cxn modelId="{169F2EC8-3341-4B3D-824C-D2FA672FD085}" srcId="{A0309674-4A35-437C-BEAA-2E9B6632305A}" destId="{843F0A8E-F7CA-4B51-8977-AE1172D9DD8B}" srcOrd="0" destOrd="0" parTransId="{F26C66B2-06FF-41B8-99C5-9B350E9BFDCC}" sibTransId="{4BF8A541-D840-497D-A929-CA2873542CD8}"/>
    <dgm:cxn modelId="{BBC7F8CB-F0EF-47F0-BD0E-1D132FEBC725}" srcId="{A0309674-4A35-437C-BEAA-2E9B6632305A}" destId="{20CB36B7-C6BB-4401-B45D-65D8F3EAA30E}" srcOrd="1" destOrd="0" parTransId="{1D56AC36-223C-40FE-9B46-8148742EF224}" sibTransId="{299DF2FC-175B-4C7B-A6AC-E66C729CD772}"/>
    <dgm:cxn modelId="{3C7C4BE9-0A5E-44C2-8B2A-F9D811F3C8BB}" srcId="{A0309674-4A35-437C-BEAA-2E9B6632305A}" destId="{FD1C2759-4AD0-4038-A7C8-110AAEAF9096}" srcOrd="3" destOrd="0" parTransId="{D1C3069D-4B8B-4ABE-9C02-020090C574C3}" sibTransId="{C6AEDAB1-0EFD-424F-A7A7-21D00836B729}"/>
    <dgm:cxn modelId="{4CAA72F5-1BE9-48A0-ADD7-5E47983E57CB}" type="presOf" srcId="{78C10338-E269-4C7E-ACE4-86CDC3745D70}" destId="{FE9FBCD8-0DFB-423B-8D0B-3A4B468982B1}" srcOrd="0" destOrd="0" presId="urn:microsoft.com/office/officeart/2005/8/layout/hChevron3"/>
    <dgm:cxn modelId="{B03AFE43-C59A-4A63-B960-39D91992FC34}" type="presParOf" srcId="{7758B190-C5A6-4457-BC6E-B05FE2B3D8BA}" destId="{0BF5CB36-0B21-476F-8B0A-48E33DC98C8B}" srcOrd="0" destOrd="0" presId="urn:microsoft.com/office/officeart/2005/8/layout/hChevron3"/>
    <dgm:cxn modelId="{5D09866B-9342-4CAD-9D22-8D7ED5F3C408}" type="presParOf" srcId="{7758B190-C5A6-4457-BC6E-B05FE2B3D8BA}" destId="{2306D26D-E098-4963-846D-0E8AB3E437DF}" srcOrd="1" destOrd="0" presId="urn:microsoft.com/office/officeart/2005/8/layout/hChevron3"/>
    <dgm:cxn modelId="{2CAF02A1-15B5-4E12-8966-E1AAEF6097DB}" type="presParOf" srcId="{7758B190-C5A6-4457-BC6E-B05FE2B3D8BA}" destId="{A4CB3E0C-BE8F-40A4-B10D-DE9B98B7BB2F}" srcOrd="2" destOrd="0" presId="urn:microsoft.com/office/officeart/2005/8/layout/hChevron3"/>
    <dgm:cxn modelId="{6AACFA51-2904-41C8-9AB4-4B648EE5A2C9}" type="presParOf" srcId="{7758B190-C5A6-4457-BC6E-B05FE2B3D8BA}" destId="{3561C442-9E63-46A3-B907-2CEA8983DD41}" srcOrd="3" destOrd="0" presId="urn:microsoft.com/office/officeart/2005/8/layout/hChevron3"/>
    <dgm:cxn modelId="{5526DD26-31F9-412A-AE01-CCFC43ED1AD4}" type="presParOf" srcId="{7758B190-C5A6-4457-BC6E-B05FE2B3D8BA}" destId="{30C3E686-6CE8-4B17-B5C5-0D6189DEF84B}" srcOrd="4" destOrd="0" presId="urn:microsoft.com/office/officeart/2005/8/layout/hChevron3"/>
    <dgm:cxn modelId="{4656432E-C315-47B6-93AE-69D97712D07A}" type="presParOf" srcId="{7758B190-C5A6-4457-BC6E-B05FE2B3D8BA}" destId="{D60B99A6-9E6F-4A06-8E44-B37E2A0D0DE4}" srcOrd="5" destOrd="0" presId="urn:microsoft.com/office/officeart/2005/8/layout/hChevron3"/>
    <dgm:cxn modelId="{635D1821-CA6B-491A-BDE1-410F7CFE47AF}" type="presParOf" srcId="{7758B190-C5A6-4457-BC6E-B05FE2B3D8BA}" destId="{1EC0783F-515C-4D9E-A61E-12A7EFEFF120}" srcOrd="6" destOrd="0" presId="urn:microsoft.com/office/officeart/2005/8/layout/hChevron3"/>
    <dgm:cxn modelId="{819AE57B-6436-4331-9C3F-13AAA5A7ED5D}" type="presParOf" srcId="{7758B190-C5A6-4457-BC6E-B05FE2B3D8BA}" destId="{72276D57-118B-4331-AAC6-EA20BA76BE19}" srcOrd="7" destOrd="0" presId="urn:microsoft.com/office/officeart/2005/8/layout/hChevron3"/>
    <dgm:cxn modelId="{1D4BB0BB-E38D-478A-983C-FA20D70C4074}" type="presParOf" srcId="{7758B190-C5A6-4457-BC6E-B05FE2B3D8BA}" destId="{2D077320-8B91-4D8D-BAFE-2A20472EE195}" srcOrd="8" destOrd="0" presId="urn:microsoft.com/office/officeart/2005/8/layout/hChevron3"/>
    <dgm:cxn modelId="{00A0FC3B-28B0-46C0-BAC4-BC7306065474}" type="presParOf" srcId="{7758B190-C5A6-4457-BC6E-B05FE2B3D8BA}" destId="{9546F042-51E4-40EC-9ACC-3675C7D15F36}" srcOrd="9" destOrd="0" presId="urn:microsoft.com/office/officeart/2005/8/layout/hChevron3"/>
    <dgm:cxn modelId="{D8D62462-FDEB-4EBC-8CE2-295A750E1873}" type="presParOf" srcId="{7758B190-C5A6-4457-BC6E-B05FE2B3D8BA}" destId="{FE9FBCD8-0DFB-423B-8D0B-3A4B468982B1}"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B607BDD-BEB4-4953-AE87-E5A0465F0405}"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08358379-8AE5-41C4-A9F0-77434121B5FA}">
      <dgm:prSet phldrT="[Text]"/>
      <dgm:spPr/>
      <dgm:t>
        <a:bodyPr/>
        <a:lstStyle/>
        <a:p>
          <a:r>
            <a:rPr lang="en-US" dirty="0"/>
            <a:t>Insulin Management</a:t>
          </a:r>
        </a:p>
      </dgm:t>
    </dgm:pt>
    <dgm:pt modelId="{47908A8B-21C1-4DE2-A8AA-F257AD63276D}" type="parTrans" cxnId="{00BDE71B-54CA-45C6-9BCB-BEFEF2349DF5}">
      <dgm:prSet/>
      <dgm:spPr/>
      <dgm:t>
        <a:bodyPr/>
        <a:lstStyle/>
        <a:p>
          <a:endParaRPr lang="en-US"/>
        </a:p>
      </dgm:t>
    </dgm:pt>
    <dgm:pt modelId="{5A7143B7-DD83-4D55-8DF1-99F7171BA8A1}" type="sibTrans" cxnId="{00BDE71B-54CA-45C6-9BCB-BEFEF2349DF5}">
      <dgm:prSet/>
      <dgm:spPr/>
      <dgm:t>
        <a:bodyPr/>
        <a:lstStyle/>
        <a:p>
          <a:endParaRPr lang="en-US"/>
        </a:p>
      </dgm:t>
    </dgm:pt>
    <dgm:pt modelId="{79923062-152C-4496-82AA-692B72753FE3}">
      <dgm:prSet phldrT="[Text]"/>
      <dgm:spPr/>
      <dgm:t>
        <a:bodyPr/>
        <a:lstStyle/>
        <a:p>
          <a:r>
            <a:rPr lang="en-US" dirty="0"/>
            <a:t>Fix hypoglycemia</a:t>
          </a:r>
        </a:p>
      </dgm:t>
    </dgm:pt>
    <dgm:pt modelId="{5597EE5B-10A5-436F-A208-DC641E9F36E5}" type="parTrans" cxnId="{6BD15D26-AB9D-433B-B7A0-B2E311FD836C}">
      <dgm:prSet/>
      <dgm:spPr/>
      <dgm:t>
        <a:bodyPr/>
        <a:lstStyle/>
        <a:p>
          <a:endParaRPr lang="en-US"/>
        </a:p>
      </dgm:t>
    </dgm:pt>
    <dgm:pt modelId="{81C355B1-75FB-4771-BA66-6914E5502F6F}" type="sibTrans" cxnId="{6BD15D26-AB9D-433B-B7A0-B2E311FD836C}">
      <dgm:prSet/>
      <dgm:spPr/>
      <dgm:t>
        <a:bodyPr/>
        <a:lstStyle/>
        <a:p>
          <a:endParaRPr lang="en-US"/>
        </a:p>
      </dgm:t>
    </dgm:pt>
    <dgm:pt modelId="{DE815F9D-1DB5-4F47-8D79-23B3B9FC628D}">
      <dgm:prSet phldrT="[Text]"/>
      <dgm:spPr/>
      <dgm:t>
        <a:bodyPr/>
        <a:lstStyle/>
        <a:p>
          <a:r>
            <a:rPr lang="en-US" dirty="0"/>
            <a:t>Check basal/bolus ratio</a:t>
          </a:r>
        </a:p>
      </dgm:t>
    </dgm:pt>
    <dgm:pt modelId="{088FFA9E-D707-4145-9A57-7781584979AA}" type="parTrans" cxnId="{25210F3C-B964-4119-91F8-CC85D427EC10}">
      <dgm:prSet/>
      <dgm:spPr/>
      <dgm:t>
        <a:bodyPr/>
        <a:lstStyle/>
        <a:p>
          <a:endParaRPr lang="en-US"/>
        </a:p>
      </dgm:t>
    </dgm:pt>
    <dgm:pt modelId="{33451069-668B-4820-AA48-218D69F1BEE5}" type="sibTrans" cxnId="{25210F3C-B964-4119-91F8-CC85D427EC10}">
      <dgm:prSet/>
      <dgm:spPr/>
      <dgm:t>
        <a:bodyPr/>
        <a:lstStyle/>
        <a:p>
          <a:endParaRPr lang="en-US"/>
        </a:p>
      </dgm:t>
    </dgm:pt>
    <dgm:pt modelId="{DF246AD9-46A1-4E46-94BE-72474288D91E}">
      <dgm:prSet phldrT="[Text]"/>
      <dgm:spPr/>
      <dgm:t>
        <a:bodyPr/>
        <a:lstStyle/>
        <a:p>
          <a:r>
            <a:rPr lang="en-US" dirty="0"/>
            <a:t>Fine tune bolus settings</a:t>
          </a:r>
        </a:p>
      </dgm:t>
    </dgm:pt>
    <dgm:pt modelId="{ABA45889-8933-4C58-9530-496D1AACB6F6}" type="parTrans" cxnId="{F1BB3BAE-155E-4704-9209-EABEE26F7A7B}">
      <dgm:prSet/>
      <dgm:spPr/>
      <dgm:t>
        <a:bodyPr/>
        <a:lstStyle/>
        <a:p>
          <a:endParaRPr lang="en-US"/>
        </a:p>
      </dgm:t>
    </dgm:pt>
    <dgm:pt modelId="{23562F4F-9410-4025-AF05-A17038E31997}" type="sibTrans" cxnId="{F1BB3BAE-155E-4704-9209-EABEE26F7A7B}">
      <dgm:prSet/>
      <dgm:spPr/>
      <dgm:t>
        <a:bodyPr/>
        <a:lstStyle/>
        <a:p>
          <a:endParaRPr lang="en-US"/>
        </a:p>
      </dgm:t>
    </dgm:pt>
    <dgm:pt modelId="{ABD2E0DA-1341-4ED6-9C15-708CC9FB1B2C}">
      <dgm:prSet phldrT="[Text]"/>
      <dgm:spPr/>
      <dgm:t>
        <a:bodyPr/>
        <a:lstStyle/>
        <a:p>
          <a:endParaRPr lang="en-US"/>
        </a:p>
      </dgm:t>
    </dgm:pt>
    <dgm:pt modelId="{13BC4AE0-E7CB-449E-BB4E-5EBDB6E96F8B}" type="parTrans" cxnId="{917FB491-3F91-4E84-AF10-20D093F383B9}">
      <dgm:prSet/>
      <dgm:spPr/>
      <dgm:t>
        <a:bodyPr/>
        <a:lstStyle/>
        <a:p>
          <a:endParaRPr lang="en-US"/>
        </a:p>
      </dgm:t>
    </dgm:pt>
    <dgm:pt modelId="{60A598A7-9A09-4F92-A0CF-B1B266FB97CB}" type="sibTrans" cxnId="{917FB491-3F91-4E84-AF10-20D093F383B9}">
      <dgm:prSet/>
      <dgm:spPr/>
      <dgm:t>
        <a:bodyPr/>
        <a:lstStyle/>
        <a:p>
          <a:endParaRPr lang="en-US"/>
        </a:p>
      </dgm:t>
    </dgm:pt>
    <dgm:pt modelId="{A5E2D7F2-5E8E-4D98-9CB3-5F15F135A20B}">
      <dgm:prSet phldrT="[Text]"/>
      <dgm:spPr/>
      <dgm:t>
        <a:bodyPr/>
        <a:lstStyle/>
        <a:p>
          <a:r>
            <a:rPr lang="en-US" dirty="0"/>
            <a:t>Optimize basal insulin </a:t>
          </a:r>
        </a:p>
      </dgm:t>
    </dgm:pt>
    <dgm:pt modelId="{E4752D42-FFDF-4034-B3A3-87A04947BCDA}" type="parTrans" cxnId="{115731FE-28DF-4AE2-9F0E-BEA98EC8C08D}">
      <dgm:prSet/>
      <dgm:spPr/>
      <dgm:t>
        <a:bodyPr/>
        <a:lstStyle/>
        <a:p>
          <a:endParaRPr lang="en-US"/>
        </a:p>
      </dgm:t>
    </dgm:pt>
    <dgm:pt modelId="{CF768685-6750-4CC9-8EBA-6E61015595BD}" type="sibTrans" cxnId="{115731FE-28DF-4AE2-9F0E-BEA98EC8C08D}">
      <dgm:prSet/>
      <dgm:spPr/>
      <dgm:t>
        <a:bodyPr/>
        <a:lstStyle/>
        <a:p>
          <a:endParaRPr lang="en-US"/>
        </a:p>
      </dgm:t>
    </dgm:pt>
    <dgm:pt modelId="{76EA3FE3-1D8E-4186-BAFB-91D0F74824A5}" type="pres">
      <dgm:prSet presAssocID="{8B607BDD-BEB4-4953-AE87-E5A0465F0405}" presName="cycle" presStyleCnt="0">
        <dgm:presLayoutVars>
          <dgm:chMax val="1"/>
          <dgm:dir/>
          <dgm:animLvl val="ctr"/>
          <dgm:resizeHandles val="exact"/>
        </dgm:presLayoutVars>
      </dgm:prSet>
      <dgm:spPr/>
    </dgm:pt>
    <dgm:pt modelId="{9045AACF-1E76-4D28-8EF0-45A900F24244}" type="pres">
      <dgm:prSet presAssocID="{08358379-8AE5-41C4-A9F0-77434121B5FA}" presName="centerShape" presStyleLbl="node0" presStyleIdx="0" presStyleCnt="1"/>
      <dgm:spPr/>
    </dgm:pt>
    <dgm:pt modelId="{FE8515E7-8864-4489-BB30-A0EE74F89C0B}" type="pres">
      <dgm:prSet presAssocID="{5597EE5B-10A5-436F-A208-DC641E9F36E5}" presName="parTrans" presStyleLbl="bgSibTrans2D1" presStyleIdx="0" presStyleCnt="4"/>
      <dgm:spPr/>
    </dgm:pt>
    <dgm:pt modelId="{324481A0-578F-4BCF-99FD-ED60A92523AD}" type="pres">
      <dgm:prSet presAssocID="{79923062-152C-4496-82AA-692B72753FE3}" presName="node" presStyleLbl="node1" presStyleIdx="0" presStyleCnt="4">
        <dgm:presLayoutVars>
          <dgm:bulletEnabled val="1"/>
        </dgm:presLayoutVars>
      </dgm:prSet>
      <dgm:spPr/>
    </dgm:pt>
    <dgm:pt modelId="{7F5C3874-ACD3-474C-A8F2-D0C253BA324B}" type="pres">
      <dgm:prSet presAssocID="{E4752D42-FFDF-4034-B3A3-87A04947BCDA}" presName="parTrans" presStyleLbl="bgSibTrans2D1" presStyleIdx="1" presStyleCnt="4"/>
      <dgm:spPr/>
    </dgm:pt>
    <dgm:pt modelId="{89040A46-E09A-41A7-A7EC-02B1D58D49B7}" type="pres">
      <dgm:prSet presAssocID="{A5E2D7F2-5E8E-4D98-9CB3-5F15F135A20B}" presName="node" presStyleLbl="node1" presStyleIdx="1" presStyleCnt="4">
        <dgm:presLayoutVars>
          <dgm:bulletEnabled val="1"/>
        </dgm:presLayoutVars>
      </dgm:prSet>
      <dgm:spPr/>
    </dgm:pt>
    <dgm:pt modelId="{DF56AEA8-F992-4F11-9165-6F6DA56152E0}" type="pres">
      <dgm:prSet presAssocID="{088FFA9E-D707-4145-9A57-7781584979AA}" presName="parTrans" presStyleLbl="bgSibTrans2D1" presStyleIdx="2" presStyleCnt="4"/>
      <dgm:spPr/>
    </dgm:pt>
    <dgm:pt modelId="{3C8B2517-87F0-47BA-B0F3-D0214F399D04}" type="pres">
      <dgm:prSet presAssocID="{DE815F9D-1DB5-4F47-8D79-23B3B9FC628D}" presName="node" presStyleLbl="node1" presStyleIdx="2" presStyleCnt="4">
        <dgm:presLayoutVars>
          <dgm:bulletEnabled val="1"/>
        </dgm:presLayoutVars>
      </dgm:prSet>
      <dgm:spPr/>
    </dgm:pt>
    <dgm:pt modelId="{90423ECE-74E0-4A22-809E-5551AC7D9487}" type="pres">
      <dgm:prSet presAssocID="{ABA45889-8933-4C58-9530-496D1AACB6F6}" presName="parTrans" presStyleLbl="bgSibTrans2D1" presStyleIdx="3" presStyleCnt="4"/>
      <dgm:spPr/>
    </dgm:pt>
    <dgm:pt modelId="{0C58A23C-6F5C-4E9D-92B7-951B2C7987C5}" type="pres">
      <dgm:prSet presAssocID="{DF246AD9-46A1-4E46-94BE-72474288D91E}" presName="node" presStyleLbl="node1" presStyleIdx="3" presStyleCnt="4">
        <dgm:presLayoutVars>
          <dgm:bulletEnabled val="1"/>
        </dgm:presLayoutVars>
      </dgm:prSet>
      <dgm:spPr/>
    </dgm:pt>
  </dgm:ptLst>
  <dgm:cxnLst>
    <dgm:cxn modelId="{C619990C-8A03-439B-BF1A-955C0826258C}" type="presOf" srcId="{A5E2D7F2-5E8E-4D98-9CB3-5F15F135A20B}" destId="{89040A46-E09A-41A7-A7EC-02B1D58D49B7}" srcOrd="0" destOrd="0" presId="urn:microsoft.com/office/officeart/2005/8/layout/radial4"/>
    <dgm:cxn modelId="{00BDE71B-54CA-45C6-9BCB-BEFEF2349DF5}" srcId="{8B607BDD-BEB4-4953-AE87-E5A0465F0405}" destId="{08358379-8AE5-41C4-A9F0-77434121B5FA}" srcOrd="0" destOrd="0" parTransId="{47908A8B-21C1-4DE2-A8AA-F257AD63276D}" sibTransId="{5A7143B7-DD83-4D55-8DF1-99F7171BA8A1}"/>
    <dgm:cxn modelId="{7048B124-32DB-4AAF-938F-C57FB22F7F72}" type="presOf" srcId="{DF246AD9-46A1-4E46-94BE-72474288D91E}" destId="{0C58A23C-6F5C-4E9D-92B7-951B2C7987C5}" srcOrd="0" destOrd="0" presId="urn:microsoft.com/office/officeart/2005/8/layout/radial4"/>
    <dgm:cxn modelId="{6BD15D26-AB9D-433B-B7A0-B2E311FD836C}" srcId="{08358379-8AE5-41C4-A9F0-77434121B5FA}" destId="{79923062-152C-4496-82AA-692B72753FE3}" srcOrd="0" destOrd="0" parTransId="{5597EE5B-10A5-436F-A208-DC641E9F36E5}" sibTransId="{81C355B1-75FB-4771-BA66-6914E5502F6F}"/>
    <dgm:cxn modelId="{EB3D282F-D9CF-464C-95C7-BED6A4A130CF}" type="presOf" srcId="{E4752D42-FFDF-4034-B3A3-87A04947BCDA}" destId="{7F5C3874-ACD3-474C-A8F2-D0C253BA324B}" srcOrd="0" destOrd="0" presId="urn:microsoft.com/office/officeart/2005/8/layout/radial4"/>
    <dgm:cxn modelId="{2457AC34-A387-4825-BCEA-D251BA1E8995}" type="presOf" srcId="{5597EE5B-10A5-436F-A208-DC641E9F36E5}" destId="{FE8515E7-8864-4489-BB30-A0EE74F89C0B}" srcOrd="0" destOrd="0" presId="urn:microsoft.com/office/officeart/2005/8/layout/radial4"/>
    <dgm:cxn modelId="{4EFD9536-03DC-4CE5-B2E7-38A9066AC52B}" type="presOf" srcId="{08358379-8AE5-41C4-A9F0-77434121B5FA}" destId="{9045AACF-1E76-4D28-8EF0-45A900F24244}" srcOrd="0" destOrd="0" presId="urn:microsoft.com/office/officeart/2005/8/layout/radial4"/>
    <dgm:cxn modelId="{25210F3C-B964-4119-91F8-CC85D427EC10}" srcId="{08358379-8AE5-41C4-A9F0-77434121B5FA}" destId="{DE815F9D-1DB5-4F47-8D79-23B3B9FC628D}" srcOrd="2" destOrd="0" parTransId="{088FFA9E-D707-4145-9A57-7781584979AA}" sibTransId="{33451069-668B-4820-AA48-218D69F1BEE5}"/>
    <dgm:cxn modelId="{FDF0385F-66CF-4A69-9475-1F4C7A37B0E1}" type="presOf" srcId="{79923062-152C-4496-82AA-692B72753FE3}" destId="{324481A0-578F-4BCF-99FD-ED60A92523AD}" srcOrd="0" destOrd="0" presId="urn:microsoft.com/office/officeart/2005/8/layout/radial4"/>
    <dgm:cxn modelId="{F9B1037A-149B-4CC8-8D11-D8B8179C92BB}" type="presOf" srcId="{088FFA9E-D707-4145-9A57-7781584979AA}" destId="{DF56AEA8-F992-4F11-9165-6F6DA56152E0}" srcOrd="0" destOrd="0" presId="urn:microsoft.com/office/officeart/2005/8/layout/radial4"/>
    <dgm:cxn modelId="{917FB491-3F91-4E84-AF10-20D093F383B9}" srcId="{8B607BDD-BEB4-4953-AE87-E5A0465F0405}" destId="{ABD2E0DA-1341-4ED6-9C15-708CC9FB1B2C}" srcOrd="1" destOrd="0" parTransId="{13BC4AE0-E7CB-449E-BB4E-5EBDB6E96F8B}" sibTransId="{60A598A7-9A09-4F92-A0CF-B1B266FB97CB}"/>
    <dgm:cxn modelId="{F1BB3BAE-155E-4704-9209-EABEE26F7A7B}" srcId="{08358379-8AE5-41C4-A9F0-77434121B5FA}" destId="{DF246AD9-46A1-4E46-94BE-72474288D91E}" srcOrd="3" destOrd="0" parTransId="{ABA45889-8933-4C58-9530-496D1AACB6F6}" sibTransId="{23562F4F-9410-4025-AF05-A17038E31997}"/>
    <dgm:cxn modelId="{5CFF59E6-1EF9-4067-AD82-5862AEA50904}" type="presOf" srcId="{DE815F9D-1DB5-4F47-8D79-23B3B9FC628D}" destId="{3C8B2517-87F0-47BA-B0F3-D0214F399D04}" srcOrd="0" destOrd="0" presId="urn:microsoft.com/office/officeart/2005/8/layout/radial4"/>
    <dgm:cxn modelId="{AC38A6EC-0CBF-4CE0-A0C2-520A9D99231B}" type="presOf" srcId="{ABA45889-8933-4C58-9530-496D1AACB6F6}" destId="{90423ECE-74E0-4A22-809E-5551AC7D9487}" srcOrd="0" destOrd="0" presId="urn:microsoft.com/office/officeart/2005/8/layout/radial4"/>
    <dgm:cxn modelId="{B84CCBF8-027A-4ED8-9D6A-EA46511C4129}" type="presOf" srcId="{8B607BDD-BEB4-4953-AE87-E5A0465F0405}" destId="{76EA3FE3-1D8E-4186-BAFB-91D0F74824A5}" srcOrd="0" destOrd="0" presId="urn:microsoft.com/office/officeart/2005/8/layout/radial4"/>
    <dgm:cxn modelId="{115731FE-28DF-4AE2-9F0E-BEA98EC8C08D}" srcId="{08358379-8AE5-41C4-A9F0-77434121B5FA}" destId="{A5E2D7F2-5E8E-4D98-9CB3-5F15F135A20B}" srcOrd="1" destOrd="0" parTransId="{E4752D42-FFDF-4034-B3A3-87A04947BCDA}" sibTransId="{CF768685-6750-4CC9-8EBA-6E61015595BD}"/>
    <dgm:cxn modelId="{C3F2AEF1-479D-4CFE-8CF3-50DE73AAEE02}" type="presParOf" srcId="{76EA3FE3-1D8E-4186-BAFB-91D0F74824A5}" destId="{9045AACF-1E76-4D28-8EF0-45A900F24244}" srcOrd="0" destOrd="0" presId="urn:microsoft.com/office/officeart/2005/8/layout/radial4"/>
    <dgm:cxn modelId="{A87D8236-A49B-4A06-BABF-C7AA62199CB7}" type="presParOf" srcId="{76EA3FE3-1D8E-4186-BAFB-91D0F74824A5}" destId="{FE8515E7-8864-4489-BB30-A0EE74F89C0B}" srcOrd="1" destOrd="0" presId="urn:microsoft.com/office/officeart/2005/8/layout/radial4"/>
    <dgm:cxn modelId="{9882F068-E979-4D49-A37A-92AAC2781B42}" type="presParOf" srcId="{76EA3FE3-1D8E-4186-BAFB-91D0F74824A5}" destId="{324481A0-578F-4BCF-99FD-ED60A92523AD}" srcOrd="2" destOrd="0" presId="urn:microsoft.com/office/officeart/2005/8/layout/radial4"/>
    <dgm:cxn modelId="{A388F437-8D44-492C-B9F9-C4F4E3E01DBB}" type="presParOf" srcId="{76EA3FE3-1D8E-4186-BAFB-91D0F74824A5}" destId="{7F5C3874-ACD3-474C-A8F2-D0C253BA324B}" srcOrd="3" destOrd="0" presId="urn:microsoft.com/office/officeart/2005/8/layout/radial4"/>
    <dgm:cxn modelId="{A626B04E-E089-4483-A37C-000148F0641A}" type="presParOf" srcId="{76EA3FE3-1D8E-4186-BAFB-91D0F74824A5}" destId="{89040A46-E09A-41A7-A7EC-02B1D58D49B7}" srcOrd="4" destOrd="0" presId="urn:microsoft.com/office/officeart/2005/8/layout/radial4"/>
    <dgm:cxn modelId="{9847631C-E4D1-4D73-BB09-DB262951D494}" type="presParOf" srcId="{76EA3FE3-1D8E-4186-BAFB-91D0F74824A5}" destId="{DF56AEA8-F992-4F11-9165-6F6DA56152E0}" srcOrd="5" destOrd="0" presId="urn:microsoft.com/office/officeart/2005/8/layout/radial4"/>
    <dgm:cxn modelId="{5B589E52-D922-42BC-A4E2-203ADA2EE71E}" type="presParOf" srcId="{76EA3FE3-1D8E-4186-BAFB-91D0F74824A5}" destId="{3C8B2517-87F0-47BA-B0F3-D0214F399D04}" srcOrd="6" destOrd="0" presId="urn:microsoft.com/office/officeart/2005/8/layout/radial4"/>
    <dgm:cxn modelId="{B2B8493F-1F9A-4570-BA30-49F325F0535E}" type="presParOf" srcId="{76EA3FE3-1D8E-4186-BAFB-91D0F74824A5}" destId="{90423ECE-74E0-4A22-809E-5551AC7D9487}" srcOrd="7" destOrd="0" presId="urn:microsoft.com/office/officeart/2005/8/layout/radial4"/>
    <dgm:cxn modelId="{0CF32CF2-1FEA-4C97-8430-88267AE766B3}" type="presParOf" srcId="{76EA3FE3-1D8E-4186-BAFB-91D0F74824A5}" destId="{0C58A23C-6F5C-4E9D-92B7-951B2C7987C5}"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96FF5B9-0BAD-4B3D-91F1-A916FE718E79}" type="doc">
      <dgm:prSet loTypeId="urn:microsoft.com/office/officeart/2005/8/layout/gear1" loCatId="cycle" qsTypeId="urn:microsoft.com/office/officeart/2005/8/quickstyle/simple2" qsCatId="simple" csTypeId="urn:microsoft.com/office/officeart/2005/8/colors/accent1_2" csCatId="accent1" phldr="1"/>
      <dgm:spPr/>
      <dgm:t>
        <a:bodyPr/>
        <a:lstStyle/>
        <a:p>
          <a:endParaRPr lang="en-US"/>
        </a:p>
      </dgm:t>
    </dgm:pt>
    <dgm:pt modelId="{F8928207-0E5C-4B8C-9559-35E8E16CC925}">
      <dgm:prSet phldrT="[Text]"/>
      <dgm:spPr/>
      <dgm:t>
        <a:bodyPr/>
        <a:lstStyle/>
        <a:p>
          <a:r>
            <a:rPr lang="en-US" dirty="0"/>
            <a:t>Eating Patterns</a:t>
          </a:r>
        </a:p>
      </dgm:t>
    </dgm:pt>
    <dgm:pt modelId="{F08532EC-ECAA-4AE4-8FB0-FC74820601D8}" type="parTrans" cxnId="{D4F33E9B-F331-4707-A6E5-3B0568C30F45}">
      <dgm:prSet/>
      <dgm:spPr/>
      <dgm:t>
        <a:bodyPr/>
        <a:lstStyle/>
        <a:p>
          <a:endParaRPr lang="en-US"/>
        </a:p>
      </dgm:t>
    </dgm:pt>
    <dgm:pt modelId="{2C8BF902-E8EB-437F-A473-9FB4317C226A}" type="sibTrans" cxnId="{D4F33E9B-F331-4707-A6E5-3B0568C30F45}">
      <dgm:prSet/>
      <dgm:spPr/>
      <dgm:t>
        <a:bodyPr/>
        <a:lstStyle/>
        <a:p>
          <a:endParaRPr lang="en-US"/>
        </a:p>
      </dgm:t>
    </dgm:pt>
    <dgm:pt modelId="{44ECD811-8132-4AEE-B02A-06D3BFDEE5F3}">
      <dgm:prSet phldrT="[Text]"/>
      <dgm:spPr/>
      <dgm:t>
        <a:bodyPr/>
        <a:lstStyle/>
        <a:p>
          <a:r>
            <a:rPr lang="en-US" dirty="0"/>
            <a:t>Behaviors</a:t>
          </a:r>
        </a:p>
      </dgm:t>
    </dgm:pt>
    <dgm:pt modelId="{B2A46F21-5364-43E0-8ED5-21947E79AB13}" type="parTrans" cxnId="{3F6066D7-5BAB-43C4-B691-F185527F44B3}">
      <dgm:prSet/>
      <dgm:spPr/>
      <dgm:t>
        <a:bodyPr/>
        <a:lstStyle/>
        <a:p>
          <a:endParaRPr lang="en-US"/>
        </a:p>
      </dgm:t>
    </dgm:pt>
    <dgm:pt modelId="{6B5EBCB3-5E8B-4E60-9FFF-A69CAC6710DC}" type="sibTrans" cxnId="{3F6066D7-5BAB-43C4-B691-F185527F44B3}">
      <dgm:prSet/>
      <dgm:spPr/>
      <dgm:t>
        <a:bodyPr/>
        <a:lstStyle/>
        <a:p>
          <a:endParaRPr lang="en-US"/>
        </a:p>
      </dgm:t>
    </dgm:pt>
    <dgm:pt modelId="{B9699A80-B707-4B0D-B1E6-4AFACD980025}">
      <dgm:prSet phldrT="[Text]"/>
      <dgm:spPr/>
      <dgm:t>
        <a:bodyPr/>
        <a:lstStyle/>
        <a:p>
          <a:r>
            <a:rPr lang="en-US" dirty="0"/>
            <a:t>Medications</a:t>
          </a:r>
        </a:p>
      </dgm:t>
    </dgm:pt>
    <dgm:pt modelId="{CC6EA93E-2C56-403F-BA69-3820976F2068}" type="parTrans" cxnId="{E5FF0EC5-479C-48B6-A7F5-88D074DF3199}">
      <dgm:prSet/>
      <dgm:spPr/>
      <dgm:t>
        <a:bodyPr/>
        <a:lstStyle/>
        <a:p>
          <a:endParaRPr lang="en-US"/>
        </a:p>
      </dgm:t>
    </dgm:pt>
    <dgm:pt modelId="{B56D68E8-1431-4413-96AE-616DAF6A8465}" type="sibTrans" cxnId="{E5FF0EC5-479C-48B6-A7F5-88D074DF3199}">
      <dgm:prSet/>
      <dgm:spPr/>
      <dgm:t>
        <a:bodyPr/>
        <a:lstStyle/>
        <a:p>
          <a:endParaRPr lang="en-US"/>
        </a:p>
      </dgm:t>
    </dgm:pt>
    <dgm:pt modelId="{EC04FC30-1AA1-4EE6-9BB9-20AF4FF11F3E}" type="pres">
      <dgm:prSet presAssocID="{496FF5B9-0BAD-4B3D-91F1-A916FE718E79}" presName="composite" presStyleCnt="0">
        <dgm:presLayoutVars>
          <dgm:chMax val="3"/>
          <dgm:animLvl val="lvl"/>
          <dgm:resizeHandles val="exact"/>
        </dgm:presLayoutVars>
      </dgm:prSet>
      <dgm:spPr/>
    </dgm:pt>
    <dgm:pt modelId="{EEF20171-8D57-42ED-89F9-23E538C11140}" type="pres">
      <dgm:prSet presAssocID="{F8928207-0E5C-4B8C-9559-35E8E16CC925}" presName="gear1" presStyleLbl="node1" presStyleIdx="0" presStyleCnt="3">
        <dgm:presLayoutVars>
          <dgm:chMax val="1"/>
          <dgm:bulletEnabled val="1"/>
        </dgm:presLayoutVars>
      </dgm:prSet>
      <dgm:spPr/>
    </dgm:pt>
    <dgm:pt modelId="{577E8638-D04F-432F-919A-102F5DDC94C0}" type="pres">
      <dgm:prSet presAssocID="{F8928207-0E5C-4B8C-9559-35E8E16CC925}" presName="gear1srcNode" presStyleLbl="node1" presStyleIdx="0" presStyleCnt="3"/>
      <dgm:spPr/>
    </dgm:pt>
    <dgm:pt modelId="{1DDC961F-72DD-4C46-BF1C-E3F7DD78FA10}" type="pres">
      <dgm:prSet presAssocID="{F8928207-0E5C-4B8C-9559-35E8E16CC925}" presName="gear1dstNode" presStyleLbl="node1" presStyleIdx="0" presStyleCnt="3"/>
      <dgm:spPr/>
    </dgm:pt>
    <dgm:pt modelId="{5D97AA9C-B504-42B3-A90B-8031CED3069D}" type="pres">
      <dgm:prSet presAssocID="{44ECD811-8132-4AEE-B02A-06D3BFDEE5F3}" presName="gear2" presStyleLbl="node1" presStyleIdx="1" presStyleCnt="3" custScaleX="146630" custScaleY="136970">
        <dgm:presLayoutVars>
          <dgm:chMax val="1"/>
          <dgm:bulletEnabled val="1"/>
        </dgm:presLayoutVars>
      </dgm:prSet>
      <dgm:spPr/>
    </dgm:pt>
    <dgm:pt modelId="{10C4500D-94D6-43A3-8E2F-360CA3A5D089}" type="pres">
      <dgm:prSet presAssocID="{44ECD811-8132-4AEE-B02A-06D3BFDEE5F3}" presName="gear2srcNode" presStyleLbl="node1" presStyleIdx="1" presStyleCnt="3"/>
      <dgm:spPr/>
    </dgm:pt>
    <dgm:pt modelId="{F9B01758-0FE5-4FF2-ACB7-DD3984804EBC}" type="pres">
      <dgm:prSet presAssocID="{44ECD811-8132-4AEE-B02A-06D3BFDEE5F3}" presName="gear2dstNode" presStyleLbl="node1" presStyleIdx="1" presStyleCnt="3"/>
      <dgm:spPr/>
    </dgm:pt>
    <dgm:pt modelId="{98C12A95-8655-44B3-A70E-8B6343F0A08B}" type="pres">
      <dgm:prSet presAssocID="{B9699A80-B707-4B0D-B1E6-4AFACD980025}" presName="gear3" presStyleLbl="node1" presStyleIdx="2" presStyleCnt="3" custScaleX="128128" custLinFactNeighborX="28625" custLinFactNeighborY="-10664"/>
      <dgm:spPr/>
    </dgm:pt>
    <dgm:pt modelId="{A65F0960-822E-4A63-8548-D5361EBD461A}" type="pres">
      <dgm:prSet presAssocID="{B9699A80-B707-4B0D-B1E6-4AFACD980025}" presName="gear3tx" presStyleLbl="node1" presStyleIdx="2" presStyleCnt="3">
        <dgm:presLayoutVars>
          <dgm:chMax val="1"/>
          <dgm:bulletEnabled val="1"/>
        </dgm:presLayoutVars>
      </dgm:prSet>
      <dgm:spPr/>
    </dgm:pt>
    <dgm:pt modelId="{AB8D5A61-935C-42DC-89CB-6019A05572A8}" type="pres">
      <dgm:prSet presAssocID="{B9699A80-B707-4B0D-B1E6-4AFACD980025}" presName="gear3srcNode" presStyleLbl="node1" presStyleIdx="2" presStyleCnt="3"/>
      <dgm:spPr/>
    </dgm:pt>
    <dgm:pt modelId="{9009B59D-A5BB-4F8C-B248-84D8DC3F577F}" type="pres">
      <dgm:prSet presAssocID="{B9699A80-B707-4B0D-B1E6-4AFACD980025}" presName="gear3dstNode" presStyleLbl="node1" presStyleIdx="2" presStyleCnt="3"/>
      <dgm:spPr/>
    </dgm:pt>
    <dgm:pt modelId="{8905ECB8-D5F6-4E7F-966B-4CAC6B50A72B}" type="pres">
      <dgm:prSet presAssocID="{2C8BF902-E8EB-437F-A473-9FB4317C226A}" presName="connector1" presStyleLbl="sibTrans2D1" presStyleIdx="0" presStyleCnt="3"/>
      <dgm:spPr/>
    </dgm:pt>
    <dgm:pt modelId="{135ED77E-4E03-4FD7-ACEE-2017403D4E58}" type="pres">
      <dgm:prSet presAssocID="{6B5EBCB3-5E8B-4E60-9FFF-A69CAC6710DC}" presName="connector2" presStyleLbl="sibTrans2D1" presStyleIdx="1" presStyleCnt="3"/>
      <dgm:spPr/>
    </dgm:pt>
    <dgm:pt modelId="{7DDB9903-3023-4E57-A715-EA72BBFE9955}" type="pres">
      <dgm:prSet presAssocID="{B56D68E8-1431-4413-96AE-616DAF6A8465}" presName="connector3" presStyleLbl="sibTrans2D1" presStyleIdx="2" presStyleCnt="3"/>
      <dgm:spPr/>
    </dgm:pt>
  </dgm:ptLst>
  <dgm:cxnLst>
    <dgm:cxn modelId="{8493CD0F-F404-4C49-9A47-71049733A1EF}" type="presOf" srcId="{B9699A80-B707-4B0D-B1E6-4AFACD980025}" destId="{98C12A95-8655-44B3-A70E-8B6343F0A08B}" srcOrd="0" destOrd="0" presId="urn:microsoft.com/office/officeart/2005/8/layout/gear1"/>
    <dgm:cxn modelId="{FF579816-5FC4-4DE4-BDF8-17E2C7CC6798}" type="presOf" srcId="{44ECD811-8132-4AEE-B02A-06D3BFDEE5F3}" destId="{5D97AA9C-B504-42B3-A90B-8031CED3069D}" srcOrd="0" destOrd="0" presId="urn:microsoft.com/office/officeart/2005/8/layout/gear1"/>
    <dgm:cxn modelId="{2662EB32-43BE-4D4D-BBD9-248EB4DC926F}" type="presOf" srcId="{B9699A80-B707-4B0D-B1E6-4AFACD980025}" destId="{A65F0960-822E-4A63-8548-D5361EBD461A}" srcOrd="1" destOrd="0" presId="urn:microsoft.com/office/officeart/2005/8/layout/gear1"/>
    <dgm:cxn modelId="{E19A3C3E-F9E0-4C75-9F17-637D06A3B67F}" type="presOf" srcId="{F8928207-0E5C-4B8C-9559-35E8E16CC925}" destId="{1DDC961F-72DD-4C46-BF1C-E3F7DD78FA10}" srcOrd="2" destOrd="0" presId="urn:microsoft.com/office/officeart/2005/8/layout/gear1"/>
    <dgm:cxn modelId="{F9BCE65B-3642-4CB3-A325-5A2667AB94B1}" type="presOf" srcId="{F8928207-0E5C-4B8C-9559-35E8E16CC925}" destId="{577E8638-D04F-432F-919A-102F5DDC94C0}" srcOrd="1" destOrd="0" presId="urn:microsoft.com/office/officeart/2005/8/layout/gear1"/>
    <dgm:cxn modelId="{C958DE44-1EA3-4E1E-BC50-F9F9EC326145}" type="presOf" srcId="{F8928207-0E5C-4B8C-9559-35E8E16CC925}" destId="{EEF20171-8D57-42ED-89F9-23E538C11140}" srcOrd="0" destOrd="0" presId="urn:microsoft.com/office/officeart/2005/8/layout/gear1"/>
    <dgm:cxn modelId="{E5481145-75B5-4B00-8F98-3D4EDC1E755F}" type="presOf" srcId="{496FF5B9-0BAD-4B3D-91F1-A916FE718E79}" destId="{EC04FC30-1AA1-4EE6-9BB9-20AF4FF11F3E}" srcOrd="0" destOrd="0" presId="urn:microsoft.com/office/officeart/2005/8/layout/gear1"/>
    <dgm:cxn modelId="{D4173D48-D120-4D0A-A6F3-07D6A42A23B8}" type="presOf" srcId="{2C8BF902-E8EB-437F-A473-9FB4317C226A}" destId="{8905ECB8-D5F6-4E7F-966B-4CAC6B50A72B}" srcOrd="0" destOrd="0" presId="urn:microsoft.com/office/officeart/2005/8/layout/gear1"/>
    <dgm:cxn modelId="{15103373-2EC0-4AFB-9FBA-C8F5F20D17C7}" type="presOf" srcId="{44ECD811-8132-4AEE-B02A-06D3BFDEE5F3}" destId="{F9B01758-0FE5-4FF2-ACB7-DD3984804EBC}" srcOrd="2" destOrd="0" presId="urn:microsoft.com/office/officeart/2005/8/layout/gear1"/>
    <dgm:cxn modelId="{3D625F7E-D9AB-44CE-84D1-6A977CB969A8}" type="presOf" srcId="{44ECD811-8132-4AEE-B02A-06D3BFDEE5F3}" destId="{10C4500D-94D6-43A3-8E2F-360CA3A5D089}" srcOrd="1" destOrd="0" presId="urn:microsoft.com/office/officeart/2005/8/layout/gear1"/>
    <dgm:cxn modelId="{6C5E8C8A-A757-4F1E-A578-A8055193A2FC}" type="presOf" srcId="{6B5EBCB3-5E8B-4E60-9FFF-A69CAC6710DC}" destId="{135ED77E-4E03-4FD7-ACEE-2017403D4E58}" srcOrd="0" destOrd="0" presId="urn:microsoft.com/office/officeart/2005/8/layout/gear1"/>
    <dgm:cxn modelId="{D4F33E9B-F331-4707-A6E5-3B0568C30F45}" srcId="{496FF5B9-0BAD-4B3D-91F1-A916FE718E79}" destId="{F8928207-0E5C-4B8C-9559-35E8E16CC925}" srcOrd="0" destOrd="0" parTransId="{F08532EC-ECAA-4AE4-8FB0-FC74820601D8}" sibTransId="{2C8BF902-E8EB-437F-A473-9FB4317C226A}"/>
    <dgm:cxn modelId="{E5FF0EC5-479C-48B6-A7F5-88D074DF3199}" srcId="{496FF5B9-0BAD-4B3D-91F1-A916FE718E79}" destId="{B9699A80-B707-4B0D-B1E6-4AFACD980025}" srcOrd="2" destOrd="0" parTransId="{CC6EA93E-2C56-403F-BA69-3820976F2068}" sibTransId="{B56D68E8-1431-4413-96AE-616DAF6A8465}"/>
    <dgm:cxn modelId="{983B68CF-C899-4946-B575-A1DE83AB264F}" type="presOf" srcId="{B9699A80-B707-4B0D-B1E6-4AFACD980025}" destId="{AB8D5A61-935C-42DC-89CB-6019A05572A8}" srcOrd="2" destOrd="0" presId="urn:microsoft.com/office/officeart/2005/8/layout/gear1"/>
    <dgm:cxn modelId="{C766A2D2-574F-49EC-8376-A76FCA80668E}" type="presOf" srcId="{B9699A80-B707-4B0D-B1E6-4AFACD980025}" destId="{9009B59D-A5BB-4F8C-B248-84D8DC3F577F}" srcOrd="3" destOrd="0" presId="urn:microsoft.com/office/officeart/2005/8/layout/gear1"/>
    <dgm:cxn modelId="{3F6066D7-5BAB-43C4-B691-F185527F44B3}" srcId="{496FF5B9-0BAD-4B3D-91F1-A916FE718E79}" destId="{44ECD811-8132-4AEE-B02A-06D3BFDEE5F3}" srcOrd="1" destOrd="0" parTransId="{B2A46F21-5364-43E0-8ED5-21947E79AB13}" sibTransId="{6B5EBCB3-5E8B-4E60-9FFF-A69CAC6710DC}"/>
    <dgm:cxn modelId="{333465F9-4AD6-4DD9-B416-76B2A7D64E15}" type="presOf" srcId="{B56D68E8-1431-4413-96AE-616DAF6A8465}" destId="{7DDB9903-3023-4E57-A715-EA72BBFE9955}" srcOrd="0" destOrd="0" presId="urn:microsoft.com/office/officeart/2005/8/layout/gear1"/>
    <dgm:cxn modelId="{299ADC58-515F-421C-9936-18B54A87ACA1}" type="presParOf" srcId="{EC04FC30-1AA1-4EE6-9BB9-20AF4FF11F3E}" destId="{EEF20171-8D57-42ED-89F9-23E538C11140}" srcOrd="0" destOrd="0" presId="urn:microsoft.com/office/officeart/2005/8/layout/gear1"/>
    <dgm:cxn modelId="{44BCA86B-F86C-47F7-8A0D-6D92301B4CBA}" type="presParOf" srcId="{EC04FC30-1AA1-4EE6-9BB9-20AF4FF11F3E}" destId="{577E8638-D04F-432F-919A-102F5DDC94C0}" srcOrd="1" destOrd="0" presId="urn:microsoft.com/office/officeart/2005/8/layout/gear1"/>
    <dgm:cxn modelId="{4901DF44-2381-4BA9-B47B-411A4E9D0D94}" type="presParOf" srcId="{EC04FC30-1AA1-4EE6-9BB9-20AF4FF11F3E}" destId="{1DDC961F-72DD-4C46-BF1C-E3F7DD78FA10}" srcOrd="2" destOrd="0" presId="urn:microsoft.com/office/officeart/2005/8/layout/gear1"/>
    <dgm:cxn modelId="{A3C808A6-4FCD-48D1-9FFC-4992EE700D32}" type="presParOf" srcId="{EC04FC30-1AA1-4EE6-9BB9-20AF4FF11F3E}" destId="{5D97AA9C-B504-42B3-A90B-8031CED3069D}" srcOrd="3" destOrd="0" presId="urn:microsoft.com/office/officeart/2005/8/layout/gear1"/>
    <dgm:cxn modelId="{36F33022-355A-4D16-912C-A3360CE44A49}" type="presParOf" srcId="{EC04FC30-1AA1-4EE6-9BB9-20AF4FF11F3E}" destId="{10C4500D-94D6-43A3-8E2F-360CA3A5D089}" srcOrd="4" destOrd="0" presId="urn:microsoft.com/office/officeart/2005/8/layout/gear1"/>
    <dgm:cxn modelId="{D0820DE6-E697-4FF0-94AE-4D3F67EF0BBD}" type="presParOf" srcId="{EC04FC30-1AA1-4EE6-9BB9-20AF4FF11F3E}" destId="{F9B01758-0FE5-4FF2-ACB7-DD3984804EBC}" srcOrd="5" destOrd="0" presId="urn:microsoft.com/office/officeart/2005/8/layout/gear1"/>
    <dgm:cxn modelId="{EE99D8D6-716C-4958-8895-B106DDD25E6C}" type="presParOf" srcId="{EC04FC30-1AA1-4EE6-9BB9-20AF4FF11F3E}" destId="{98C12A95-8655-44B3-A70E-8B6343F0A08B}" srcOrd="6" destOrd="0" presId="urn:microsoft.com/office/officeart/2005/8/layout/gear1"/>
    <dgm:cxn modelId="{4C34C7C1-2C01-40A8-88F4-31ED76939DE7}" type="presParOf" srcId="{EC04FC30-1AA1-4EE6-9BB9-20AF4FF11F3E}" destId="{A65F0960-822E-4A63-8548-D5361EBD461A}" srcOrd="7" destOrd="0" presId="urn:microsoft.com/office/officeart/2005/8/layout/gear1"/>
    <dgm:cxn modelId="{CE80EAA5-0970-45A5-94E0-283822F8FE63}" type="presParOf" srcId="{EC04FC30-1AA1-4EE6-9BB9-20AF4FF11F3E}" destId="{AB8D5A61-935C-42DC-89CB-6019A05572A8}" srcOrd="8" destOrd="0" presId="urn:microsoft.com/office/officeart/2005/8/layout/gear1"/>
    <dgm:cxn modelId="{8EA2FC76-D5EC-40FB-91A2-CF3363F436AD}" type="presParOf" srcId="{EC04FC30-1AA1-4EE6-9BB9-20AF4FF11F3E}" destId="{9009B59D-A5BB-4F8C-B248-84D8DC3F577F}" srcOrd="9" destOrd="0" presId="urn:microsoft.com/office/officeart/2005/8/layout/gear1"/>
    <dgm:cxn modelId="{A8E1F097-450C-428D-8087-6658572CE070}" type="presParOf" srcId="{EC04FC30-1AA1-4EE6-9BB9-20AF4FF11F3E}" destId="{8905ECB8-D5F6-4E7F-966B-4CAC6B50A72B}" srcOrd="10" destOrd="0" presId="urn:microsoft.com/office/officeart/2005/8/layout/gear1"/>
    <dgm:cxn modelId="{D1D7A131-DAA0-46C0-8938-91B686A2D13B}" type="presParOf" srcId="{EC04FC30-1AA1-4EE6-9BB9-20AF4FF11F3E}" destId="{135ED77E-4E03-4FD7-ACEE-2017403D4E58}" srcOrd="11" destOrd="0" presId="urn:microsoft.com/office/officeart/2005/8/layout/gear1"/>
    <dgm:cxn modelId="{5820BCF7-8026-4560-9952-464DF16BA1F1}" type="presParOf" srcId="{EC04FC30-1AA1-4EE6-9BB9-20AF4FF11F3E}" destId="{7DDB9903-3023-4E57-A715-EA72BBFE9955}"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26B614-67BF-4500-9086-50FE281B8480}">
      <dsp:nvSpPr>
        <dsp:cNvPr id="0" name=""/>
        <dsp:cNvSpPr/>
      </dsp:nvSpPr>
      <dsp:spPr>
        <a:xfrm>
          <a:off x="1168445" y="488967"/>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80440" y="533345"/>
        <a:ext cx="13399" cy="2682"/>
      </dsp:txXfrm>
    </dsp:sp>
    <dsp:sp modelId="{2760AA6C-E9EE-447A-9052-6C5EEA4E458F}">
      <dsp:nvSpPr>
        <dsp:cNvPr id="0" name=""/>
        <dsp:cNvSpPr/>
      </dsp:nvSpPr>
      <dsp:spPr>
        <a:xfrm>
          <a:off x="5068" y="185134"/>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Assessing risk of diabetes complications </a:t>
          </a:r>
        </a:p>
      </dsp:txBody>
      <dsp:txXfrm>
        <a:off x="5068" y="185134"/>
        <a:ext cx="1165176" cy="699105"/>
      </dsp:txXfrm>
    </dsp:sp>
    <dsp:sp modelId="{FBD91E81-F389-4FEB-A6E4-DF1B1E308131}">
      <dsp:nvSpPr>
        <dsp:cNvPr id="0" name=""/>
        <dsp:cNvSpPr/>
      </dsp:nvSpPr>
      <dsp:spPr>
        <a:xfrm>
          <a:off x="2601612" y="488967"/>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13607" y="533345"/>
        <a:ext cx="13399" cy="2682"/>
      </dsp:txXfrm>
    </dsp:sp>
    <dsp:sp modelId="{3BC9A4E5-F60F-416B-9EF8-69B5D3B10029}">
      <dsp:nvSpPr>
        <dsp:cNvPr id="0" name=""/>
        <dsp:cNvSpPr/>
      </dsp:nvSpPr>
      <dsp:spPr>
        <a:xfrm>
          <a:off x="1438235" y="185134"/>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ASCVD and heart failure history </a:t>
          </a:r>
        </a:p>
      </dsp:txBody>
      <dsp:txXfrm>
        <a:off x="1438235" y="185134"/>
        <a:ext cx="1165176" cy="699105"/>
      </dsp:txXfrm>
    </dsp:sp>
    <dsp:sp modelId="{8AE2BD46-C768-43C4-B4CA-E8CC2AE66071}">
      <dsp:nvSpPr>
        <dsp:cNvPr id="0" name=""/>
        <dsp:cNvSpPr/>
      </dsp:nvSpPr>
      <dsp:spPr>
        <a:xfrm>
          <a:off x="587656" y="882440"/>
          <a:ext cx="2866334" cy="237390"/>
        </a:xfrm>
        <a:custGeom>
          <a:avLst/>
          <a:gdLst/>
          <a:ahLst/>
          <a:cxnLst/>
          <a:rect l="0" t="0" r="0" b="0"/>
          <a:pathLst>
            <a:path>
              <a:moveTo>
                <a:pt x="2866334" y="0"/>
              </a:moveTo>
              <a:lnTo>
                <a:pt x="2866334" y="135795"/>
              </a:lnTo>
              <a:lnTo>
                <a:pt x="0" y="135795"/>
              </a:lnTo>
              <a:lnTo>
                <a:pt x="0" y="23739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48853" y="999794"/>
        <a:ext cx="143941" cy="2682"/>
      </dsp:txXfrm>
    </dsp:sp>
    <dsp:sp modelId="{33C5868E-C58A-47E3-A861-2ADD4601FD79}">
      <dsp:nvSpPr>
        <dsp:cNvPr id="0" name=""/>
        <dsp:cNvSpPr/>
      </dsp:nvSpPr>
      <dsp:spPr>
        <a:xfrm>
          <a:off x="2871402" y="185134"/>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ASCVD risk factors and 10-year ASCVD risk assessment </a:t>
          </a:r>
        </a:p>
      </dsp:txBody>
      <dsp:txXfrm>
        <a:off x="2871402" y="185134"/>
        <a:ext cx="1165176" cy="699105"/>
      </dsp:txXfrm>
    </dsp:sp>
    <dsp:sp modelId="{DAC4706F-3EEA-4E67-AC2D-F5706F1509BA}">
      <dsp:nvSpPr>
        <dsp:cNvPr id="0" name=""/>
        <dsp:cNvSpPr/>
      </dsp:nvSpPr>
      <dsp:spPr>
        <a:xfrm>
          <a:off x="1168445" y="1456063"/>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80440" y="1500442"/>
        <a:ext cx="13399" cy="2682"/>
      </dsp:txXfrm>
    </dsp:sp>
    <dsp:sp modelId="{03639361-8459-43F5-9E38-1E004BCE9DFF}">
      <dsp:nvSpPr>
        <dsp:cNvPr id="0" name=""/>
        <dsp:cNvSpPr/>
      </dsp:nvSpPr>
      <dsp:spPr>
        <a:xfrm>
          <a:off x="5068" y="1152230"/>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Staging of chronic kidney disease  </a:t>
          </a:r>
        </a:p>
      </dsp:txBody>
      <dsp:txXfrm>
        <a:off x="5068" y="1152230"/>
        <a:ext cx="1165176" cy="699105"/>
      </dsp:txXfrm>
    </dsp:sp>
    <dsp:sp modelId="{E161F2F4-581B-496F-A0F4-E20F496542E9}">
      <dsp:nvSpPr>
        <dsp:cNvPr id="0" name=""/>
        <dsp:cNvSpPr/>
      </dsp:nvSpPr>
      <dsp:spPr>
        <a:xfrm>
          <a:off x="2601612" y="1456063"/>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13607" y="1500442"/>
        <a:ext cx="13399" cy="2682"/>
      </dsp:txXfrm>
    </dsp:sp>
    <dsp:sp modelId="{32920E30-2308-4E84-A121-46F4A9DBFAA4}">
      <dsp:nvSpPr>
        <dsp:cNvPr id="0" name=""/>
        <dsp:cNvSpPr/>
      </dsp:nvSpPr>
      <dsp:spPr>
        <a:xfrm>
          <a:off x="1438235" y="1152230"/>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Hypoglycemia risk  </a:t>
          </a:r>
        </a:p>
      </dsp:txBody>
      <dsp:txXfrm>
        <a:off x="1438235" y="1152230"/>
        <a:ext cx="1165176" cy="699105"/>
      </dsp:txXfrm>
    </dsp:sp>
    <dsp:sp modelId="{5D4356EE-9978-4DB0-887B-C6CC649BDE7D}">
      <dsp:nvSpPr>
        <dsp:cNvPr id="0" name=""/>
        <dsp:cNvSpPr/>
      </dsp:nvSpPr>
      <dsp:spPr>
        <a:xfrm>
          <a:off x="587656" y="1849536"/>
          <a:ext cx="2866334" cy="237390"/>
        </a:xfrm>
        <a:custGeom>
          <a:avLst/>
          <a:gdLst/>
          <a:ahLst/>
          <a:cxnLst/>
          <a:rect l="0" t="0" r="0" b="0"/>
          <a:pathLst>
            <a:path>
              <a:moveTo>
                <a:pt x="2866334" y="0"/>
              </a:moveTo>
              <a:lnTo>
                <a:pt x="2866334" y="135795"/>
              </a:lnTo>
              <a:lnTo>
                <a:pt x="0" y="135795"/>
              </a:lnTo>
              <a:lnTo>
                <a:pt x="0" y="23739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48853" y="1966890"/>
        <a:ext cx="143941" cy="2682"/>
      </dsp:txXfrm>
    </dsp:sp>
    <dsp:sp modelId="{DE14D9AD-645A-4C36-98DF-FCB2D40EBD98}">
      <dsp:nvSpPr>
        <dsp:cNvPr id="0" name=""/>
        <dsp:cNvSpPr/>
      </dsp:nvSpPr>
      <dsp:spPr>
        <a:xfrm>
          <a:off x="2871402" y="1152230"/>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Assessment for retinopathy </a:t>
          </a:r>
        </a:p>
      </dsp:txBody>
      <dsp:txXfrm>
        <a:off x="2871402" y="1152230"/>
        <a:ext cx="1165176" cy="699105"/>
      </dsp:txXfrm>
    </dsp:sp>
    <dsp:sp modelId="{BE751F98-82BE-4B1C-B36B-93CAA62462DD}">
      <dsp:nvSpPr>
        <dsp:cNvPr id="0" name=""/>
        <dsp:cNvSpPr/>
      </dsp:nvSpPr>
      <dsp:spPr>
        <a:xfrm>
          <a:off x="1168445" y="2423160"/>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80440" y="2467538"/>
        <a:ext cx="13399" cy="2682"/>
      </dsp:txXfrm>
    </dsp:sp>
    <dsp:sp modelId="{F12A64F2-5BF6-48EA-8F97-11477A077A6A}">
      <dsp:nvSpPr>
        <dsp:cNvPr id="0" name=""/>
        <dsp:cNvSpPr/>
      </dsp:nvSpPr>
      <dsp:spPr>
        <a:xfrm>
          <a:off x="5068" y="2119327"/>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Assessment for neuropathy </a:t>
          </a:r>
        </a:p>
      </dsp:txBody>
      <dsp:txXfrm>
        <a:off x="5068" y="2119327"/>
        <a:ext cx="1165176" cy="699105"/>
      </dsp:txXfrm>
    </dsp:sp>
    <dsp:sp modelId="{26359692-CE19-4D53-9D33-086F07362CF8}">
      <dsp:nvSpPr>
        <dsp:cNvPr id="0" name=""/>
        <dsp:cNvSpPr/>
      </dsp:nvSpPr>
      <dsp:spPr>
        <a:xfrm>
          <a:off x="2601612" y="2423160"/>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13607" y="2467538"/>
        <a:ext cx="13399" cy="2682"/>
      </dsp:txXfrm>
    </dsp:sp>
    <dsp:sp modelId="{02A5FECA-E4F6-43EE-A36D-8B5CEDB33D21}">
      <dsp:nvSpPr>
        <dsp:cNvPr id="0" name=""/>
        <dsp:cNvSpPr/>
      </dsp:nvSpPr>
      <dsp:spPr>
        <a:xfrm>
          <a:off x="1438235" y="2119327"/>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Assessment for NAFLD/NASH </a:t>
          </a:r>
        </a:p>
      </dsp:txBody>
      <dsp:txXfrm>
        <a:off x="1438235" y="2119327"/>
        <a:ext cx="1165176" cy="699105"/>
      </dsp:txXfrm>
    </dsp:sp>
    <dsp:sp modelId="{487A7177-A24E-43E9-A49E-DE6EC23FF115}">
      <dsp:nvSpPr>
        <dsp:cNvPr id="0" name=""/>
        <dsp:cNvSpPr/>
      </dsp:nvSpPr>
      <dsp:spPr>
        <a:xfrm>
          <a:off x="587656" y="2816632"/>
          <a:ext cx="2866334" cy="237390"/>
        </a:xfrm>
        <a:custGeom>
          <a:avLst/>
          <a:gdLst/>
          <a:ahLst/>
          <a:cxnLst/>
          <a:rect l="0" t="0" r="0" b="0"/>
          <a:pathLst>
            <a:path>
              <a:moveTo>
                <a:pt x="2866334" y="0"/>
              </a:moveTo>
              <a:lnTo>
                <a:pt x="2866334" y="135795"/>
              </a:lnTo>
              <a:lnTo>
                <a:pt x="0" y="135795"/>
              </a:lnTo>
              <a:lnTo>
                <a:pt x="0" y="23739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48853" y="2933986"/>
        <a:ext cx="143941" cy="2682"/>
      </dsp:txXfrm>
    </dsp:sp>
    <dsp:sp modelId="{2E9AC0D8-9704-4308-B00A-BFDEF1B5AC84}">
      <dsp:nvSpPr>
        <dsp:cNvPr id="0" name=""/>
        <dsp:cNvSpPr/>
      </dsp:nvSpPr>
      <dsp:spPr>
        <a:xfrm>
          <a:off x="2871402" y="2119327"/>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Goal setting </a:t>
          </a:r>
        </a:p>
      </dsp:txBody>
      <dsp:txXfrm>
        <a:off x="2871402" y="2119327"/>
        <a:ext cx="1165176" cy="699105"/>
      </dsp:txXfrm>
    </dsp:sp>
    <dsp:sp modelId="{4A3422D5-28C5-49AE-862E-EFE5D8F91015}">
      <dsp:nvSpPr>
        <dsp:cNvPr id="0" name=""/>
        <dsp:cNvSpPr/>
      </dsp:nvSpPr>
      <dsp:spPr>
        <a:xfrm>
          <a:off x="1168445" y="3390256"/>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80440" y="3434635"/>
        <a:ext cx="13399" cy="2682"/>
      </dsp:txXfrm>
    </dsp:sp>
    <dsp:sp modelId="{FC739110-13FB-4AEC-B3B1-E2D2AE5BFAB1}">
      <dsp:nvSpPr>
        <dsp:cNvPr id="0" name=""/>
        <dsp:cNvSpPr/>
      </dsp:nvSpPr>
      <dsp:spPr>
        <a:xfrm>
          <a:off x="5068" y="3086423"/>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Set A1C/blood glucose/time in range </a:t>
          </a:r>
        </a:p>
      </dsp:txBody>
      <dsp:txXfrm>
        <a:off x="5068" y="3086423"/>
        <a:ext cx="1165176" cy="699105"/>
      </dsp:txXfrm>
    </dsp:sp>
    <dsp:sp modelId="{A61E4D53-3C1C-4FEF-847E-BC46239632FF}">
      <dsp:nvSpPr>
        <dsp:cNvPr id="0" name=""/>
        <dsp:cNvSpPr/>
      </dsp:nvSpPr>
      <dsp:spPr>
        <a:xfrm>
          <a:off x="2601612" y="3390256"/>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13607" y="3434635"/>
        <a:ext cx="13399" cy="2682"/>
      </dsp:txXfrm>
    </dsp:sp>
    <dsp:sp modelId="{0F71589E-79A9-46B5-923D-7C0AF893CB0C}">
      <dsp:nvSpPr>
        <dsp:cNvPr id="0" name=""/>
        <dsp:cNvSpPr/>
      </dsp:nvSpPr>
      <dsp:spPr>
        <a:xfrm>
          <a:off x="1438235" y="3086423"/>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If hypertension is present, establish blood pressure goal </a:t>
          </a:r>
        </a:p>
      </dsp:txBody>
      <dsp:txXfrm>
        <a:off x="1438235" y="3086423"/>
        <a:ext cx="1165176" cy="699105"/>
      </dsp:txXfrm>
    </dsp:sp>
    <dsp:sp modelId="{29EC1C6A-2F07-4654-ABE0-E872CF017AD1}">
      <dsp:nvSpPr>
        <dsp:cNvPr id="0" name=""/>
        <dsp:cNvSpPr/>
      </dsp:nvSpPr>
      <dsp:spPr>
        <a:xfrm>
          <a:off x="587656" y="3783729"/>
          <a:ext cx="2866334" cy="237390"/>
        </a:xfrm>
        <a:custGeom>
          <a:avLst/>
          <a:gdLst/>
          <a:ahLst/>
          <a:cxnLst/>
          <a:rect l="0" t="0" r="0" b="0"/>
          <a:pathLst>
            <a:path>
              <a:moveTo>
                <a:pt x="2866334" y="0"/>
              </a:moveTo>
              <a:lnTo>
                <a:pt x="2866334" y="135795"/>
              </a:lnTo>
              <a:lnTo>
                <a:pt x="0" y="135795"/>
              </a:lnTo>
              <a:lnTo>
                <a:pt x="0" y="23739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48853" y="3901083"/>
        <a:ext cx="143941" cy="2682"/>
      </dsp:txXfrm>
    </dsp:sp>
    <dsp:sp modelId="{EFB316D5-3056-4F08-B80A-72842F7DA088}">
      <dsp:nvSpPr>
        <dsp:cNvPr id="0" name=""/>
        <dsp:cNvSpPr/>
      </dsp:nvSpPr>
      <dsp:spPr>
        <a:xfrm>
          <a:off x="2871402" y="3086423"/>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Weight management and physical activity goals </a:t>
          </a:r>
        </a:p>
      </dsp:txBody>
      <dsp:txXfrm>
        <a:off x="2871402" y="3086423"/>
        <a:ext cx="1165176" cy="699105"/>
      </dsp:txXfrm>
    </dsp:sp>
    <dsp:sp modelId="{3AE7B924-5E63-44AD-9419-D45E8B031FD1}">
      <dsp:nvSpPr>
        <dsp:cNvPr id="0" name=""/>
        <dsp:cNvSpPr/>
      </dsp:nvSpPr>
      <dsp:spPr>
        <a:xfrm>
          <a:off x="5068" y="4053519"/>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Diabetes self-management goals </a:t>
          </a:r>
        </a:p>
      </dsp:txBody>
      <dsp:txXfrm>
        <a:off x="5068" y="4053519"/>
        <a:ext cx="1165176" cy="6991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0BE566-4DE7-4605-AB55-C642B80AD433}">
      <dsp:nvSpPr>
        <dsp:cNvPr id="0" name=""/>
        <dsp:cNvSpPr/>
      </dsp:nvSpPr>
      <dsp:spPr>
        <a:xfrm>
          <a:off x="4291555" y="1876735"/>
          <a:ext cx="91440" cy="349594"/>
        </a:xfrm>
        <a:custGeom>
          <a:avLst/>
          <a:gdLst/>
          <a:ahLst/>
          <a:cxnLst/>
          <a:rect l="0" t="0" r="0" b="0"/>
          <a:pathLst>
            <a:path>
              <a:moveTo>
                <a:pt x="45720" y="0"/>
              </a:moveTo>
              <a:lnTo>
                <a:pt x="45720" y="349594"/>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BA3BF6-C9FE-4DF5-8D72-86BB49AAC92E}">
      <dsp:nvSpPr>
        <dsp:cNvPr id="0" name=""/>
        <dsp:cNvSpPr/>
      </dsp:nvSpPr>
      <dsp:spPr>
        <a:xfrm>
          <a:off x="3235401" y="763843"/>
          <a:ext cx="1101873" cy="349594"/>
        </a:xfrm>
        <a:custGeom>
          <a:avLst/>
          <a:gdLst/>
          <a:ahLst/>
          <a:cxnLst/>
          <a:rect l="0" t="0" r="0" b="0"/>
          <a:pathLst>
            <a:path>
              <a:moveTo>
                <a:pt x="0" y="0"/>
              </a:moveTo>
              <a:lnTo>
                <a:pt x="0" y="238238"/>
              </a:lnTo>
              <a:lnTo>
                <a:pt x="1101873" y="238238"/>
              </a:lnTo>
              <a:lnTo>
                <a:pt x="1101873" y="349594"/>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71B642-72F3-441E-BE69-E4C182556C28}">
      <dsp:nvSpPr>
        <dsp:cNvPr id="0" name=""/>
        <dsp:cNvSpPr/>
      </dsp:nvSpPr>
      <dsp:spPr>
        <a:xfrm>
          <a:off x="2133527" y="1876735"/>
          <a:ext cx="734582" cy="349594"/>
        </a:xfrm>
        <a:custGeom>
          <a:avLst/>
          <a:gdLst/>
          <a:ahLst/>
          <a:cxnLst/>
          <a:rect l="0" t="0" r="0" b="0"/>
          <a:pathLst>
            <a:path>
              <a:moveTo>
                <a:pt x="0" y="0"/>
              </a:moveTo>
              <a:lnTo>
                <a:pt x="0" y="238238"/>
              </a:lnTo>
              <a:lnTo>
                <a:pt x="734582" y="238238"/>
              </a:lnTo>
              <a:lnTo>
                <a:pt x="734582" y="349594"/>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140F7A-1EF9-4555-AA48-1EECE2738456}">
      <dsp:nvSpPr>
        <dsp:cNvPr id="0" name=""/>
        <dsp:cNvSpPr/>
      </dsp:nvSpPr>
      <dsp:spPr>
        <a:xfrm>
          <a:off x="1398945" y="1876735"/>
          <a:ext cx="734582" cy="349594"/>
        </a:xfrm>
        <a:custGeom>
          <a:avLst/>
          <a:gdLst/>
          <a:ahLst/>
          <a:cxnLst/>
          <a:rect l="0" t="0" r="0" b="0"/>
          <a:pathLst>
            <a:path>
              <a:moveTo>
                <a:pt x="734582" y="0"/>
              </a:moveTo>
              <a:lnTo>
                <a:pt x="734582" y="238238"/>
              </a:lnTo>
              <a:lnTo>
                <a:pt x="0" y="238238"/>
              </a:lnTo>
              <a:lnTo>
                <a:pt x="0" y="349594"/>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026A08-8823-4D5B-8603-6F359DAF40BB}">
      <dsp:nvSpPr>
        <dsp:cNvPr id="0" name=""/>
        <dsp:cNvSpPr/>
      </dsp:nvSpPr>
      <dsp:spPr>
        <a:xfrm>
          <a:off x="2133527" y="763843"/>
          <a:ext cx="1101873" cy="349594"/>
        </a:xfrm>
        <a:custGeom>
          <a:avLst/>
          <a:gdLst/>
          <a:ahLst/>
          <a:cxnLst/>
          <a:rect l="0" t="0" r="0" b="0"/>
          <a:pathLst>
            <a:path>
              <a:moveTo>
                <a:pt x="1101873" y="0"/>
              </a:moveTo>
              <a:lnTo>
                <a:pt x="1101873" y="238238"/>
              </a:lnTo>
              <a:lnTo>
                <a:pt x="0" y="238238"/>
              </a:lnTo>
              <a:lnTo>
                <a:pt x="0" y="349594"/>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6FF5BF-B9B5-4935-B9D3-CBDE0CAF6862}">
      <dsp:nvSpPr>
        <dsp:cNvPr id="0" name=""/>
        <dsp:cNvSpPr/>
      </dsp:nvSpPr>
      <dsp:spPr>
        <a:xfrm>
          <a:off x="2634379" y="545"/>
          <a:ext cx="1202044" cy="76329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595AEC-19F0-4A5F-8BCB-D24EAAB6266A}">
      <dsp:nvSpPr>
        <dsp:cNvPr id="0" name=""/>
        <dsp:cNvSpPr/>
      </dsp:nvSpPr>
      <dsp:spPr>
        <a:xfrm>
          <a:off x="2767939" y="127427"/>
          <a:ext cx="1202044" cy="76329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0000"/>
              </a:solidFill>
            </a:rPr>
            <a:t>NPH</a:t>
          </a:r>
        </a:p>
      </dsp:txBody>
      <dsp:txXfrm>
        <a:off x="2790295" y="149783"/>
        <a:ext cx="1157332" cy="718585"/>
      </dsp:txXfrm>
    </dsp:sp>
    <dsp:sp modelId="{CE21A1B2-B3DF-48EF-BD2F-299AE5C0D040}">
      <dsp:nvSpPr>
        <dsp:cNvPr id="0" name=""/>
        <dsp:cNvSpPr/>
      </dsp:nvSpPr>
      <dsp:spPr>
        <a:xfrm>
          <a:off x="1532505" y="1113437"/>
          <a:ext cx="1202044" cy="76329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1B510C-03C1-4F9D-807C-8837A33712CE}">
      <dsp:nvSpPr>
        <dsp:cNvPr id="0" name=""/>
        <dsp:cNvSpPr/>
      </dsp:nvSpPr>
      <dsp:spPr>
        <a:xfrm>
          <a:off x="1666066" y="1240320"/>
          <a:ext cx="1202044" cy="76329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0000"/>
              </a:solidFill>
            </a:rPr>
            <a:t>Detemir</a:t>
          </a:r>
        </a:p>
      </dsp:txBody>
      <dsp:txXfrm>
        <a:off x="1688422" y="1262676"/>
        <a:ext cx="1157332" cy="718585"/>
      </dsp:txXfrm>
    </dsp:sp>
    <dsp:sp modelId="{C241E74C-285A-4C33-B59E-1B2E9FE7ECB2}">
      <dsp:nvSpPr>
        <dsp:cNvPr id="0" name=""/>
        <dsp:cNvSpPr/>
      </dsp:nvSpPr>
      <dsp:spPr>
        <a:xfrm>
          <a:off x="797923" y="2226330"/>
          <a:ext cx="1202044" cy="76329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35EBC2-48F2-43F1-8C59-B0F22ACD279C}">
      <dsp:nvSpPr>
        <dsp:cNvPr id="0" name=""/>
        <dsp:cNvSpPr/>
      </dsp:nvSpPr>
      <dsp:spPr>
        <a:xfrm>
          <a:off x="931483" y="2353212"/>
          <a:ext cx="1202044" cy="76329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0000"/>
              </a:solidFill>
            </a:rPr>
            <a:t>Glargine U-300</a:t>
          </a:r>
        </a:p>
      </dsp:txBody>
      <dsp:txXfrm>
        <a:off x="953839" y="2375568"/>
        <a:ext cx="1157332" cy="718585"/>
      </dsp:txXfrm>
    </dsp:sp>
    <dsp:sp modelId="{59C35F1B-1622-4856-8B9F-EFAB1EA0A6A0}">
      <dsp:nvSpPr>
        <dsp:cNvPr id="0" name=""/>
        <dsp:cNvSpPr/>
      </dsp:nvSpPr>
      <dsp:spPr>
        <a:xfrm>
          <a:off x="2267088" y="2226330"/>
          <a:ext cx="1202044" cy="76329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EB583A-F1DC-4093-8F9E-784829A3E84F}">
      <dsp:nvSpPr>
        <dsp:cNvPr id="0" name=""/>
        <dsp:cNvSpPr/>
      </dsp:nvSpPr>
      <dsp:spPr>
        <a:xfrm>
          <a:off x="2400648" y="2353212"/>
          <a:ext cx="1202044" cy="76329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rgbClr val="000000"/>
              </a:solidFill>
            </a:rPr>
            <a:t>Delgudec</a:t>
          </a:r>
          <a:r>
            <a:rPr lang="en-US" sz="2000" kern="1200" dirty="0">
              <a:solidFill>
                <a:srgbClr val="000000"/>
              </a:solidFill>
            </a:rPr>
            <a:t> U-100</a:t>
          </a:r>
        </a:p>
      </dsp:txBody>
      <dsp:txXfrm>
        <a:off x="2423004" y="2375568"/>
        <a:ext cx="1157332" cy="718585"/>
      </dsp:txXfrm>
    </dsp:sp>
    <dsp:sp modelId="{5A5F58A5-65AC-4DCD-8C83-51B1502C0B45}">
      <dsp:nvSpPr>
        <dsp:cNvPr id="0" name=""/>
        <dsp:cNvSpPr/>
      </dsp:nvSpPr>
      <dsp:spPr>
        <a:xfrm>
          <a:off x="3736253" y="1113437"/>
          <a:ext cx="1202044" cy="76329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1C34CB-FED0-4253-9563-5F7A9CF77F70}">
      <dsp:nvSpPr>
        <dsp:cNvPr id="0" name=""/>
        <dsp:cNvSpPr/>
      </dsp:nvSpPr>
      <dsp:spPr>
        <a:xfrm>
          <a:off x="3869813" y="1240320"/>
          <a:ext cx="1202044" cy="76329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0000"/>
              </a:solidFill>
            </a:rPr>
            <a:t>Glargine</a:t>
          </a:r>
          <a:r>
            <a:rPr lang="en-US" sz="2000" kern="1200" dirty="0"/>
            <a:t> </a:t>
          </a:r>
        </a:p>
      </dsp:txBody>
      <dsp:txXfrm>
        <a:off x="3892169" y="1262676"/>
        <a:ext cx="1157332" cy="718585"/>
      </dsp:txXfrm>
    </dsp:sp>
    <dsp:sp modelId="{5C66E332-D9DB-40D9-AA9D-D509B1B6D051}">
      <dsp:nvSpPr>
        <dsp:cNvPr id="0" name=""/>
        <dsp:cNvSpPr/>
      </dsp:nvSpPr>
      <dsp:spPr>
        <a:xfrm>
          <a:off x="3736253" y="2226330"/>
          <a:ext cx="1202044" cy="76329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93B356-B39C-4438-B151-50B57B57CEBC}">
      <dsp:nvSpPr>
        <dsp:cNvPr id="0" name=""/>
        <dsp:cNvSpPr/>
      </dsp:nvSpPr>
      <dsp:spPr>
        <a:xfrm>
          <a:off x="3869813" y="2353212"/>
          <a:ext cx="1202044" cy="76329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rgbClr val="000000"/>
              </a:solidFill>
            </a:rPr>
            <a:t>Degludec</a:t>
          </a:r>
          <a:r>
            <a:rPr lang="en-US" sz="2000" kern="1200" dirty="0">
              <a:solidFill>
                <a:srgbClr val="000000"/>
              </a:solidFill>
            </a:rPr>
            <a:t> U-200</a:t>
          </a:r>
        </a:p>
      </dsp:txBody>
      <dsp:txXfrm>
        <a:off x="3892169" y="2375568"/>
        <a:ext cx="1157332" cy="7185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88D5A5-14D5-4CD9-98A5-6C0A4F876DA3}">
      <dsp:nvSpPr>
        <dsp:cNvPr id="0" name=""/>
        <dsp:cNvSpPr/>
      </dsp:nvSpPr>
      <dsp:spPr>
        <a:xfrm>
          <a:off x="5654248" y="1857777"/>
          <a:ext cx="726549" cy="345771"/>
        </a:xfrm>
        <a:custGeom>
          <a:avLst/>
          <a:gdLst/>
          <a:ahLst/>
          <a:cxnLst/>
          <a:rect l="0" t="0" r="0" b="0"/>
          <a:pathLst>
            <a:path>
              <a:moveTo>
                <a:pt x="0" y="0"/>
              </a:moveTo>
              <a:lnTo>
                <a:pt x="0" y="235633"/>
              </a:lnTo>
              <a:lnTo>
                <a:pt x="726549" y="235633"/>
              </a:lnTo>
              <a:lnTo>
                <a:pt x="726549" y="345771"/>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0BE566-4DE7-4605-AB55-C642B80AD433}">
      <dsp:nvSpPr>
        <dsp:cNvPr id="0" name=""/>
        <dsp:cNvSpPr/>
      </dsp:nvSpPr>
      <dsp:spPr>
        <a:xfrm>
          <a:off x="4927699" y="1857777"/>
          <a:ext cx="726549" cy="345771"/>
        </a:xfrm>
        <a:custGeom>
          <a:avLst/>
          <a:gdLst/>
          <a:ahLst/>
          <a:cxnLst/>
          <a:rect l="0" t="0" r="0" b="0"/>
          <a:pathLst>
            <a:path>
              <a:moveTo>
                <a:pt x="726549" y="0"/>
              </a:moveTo>
              <a:lnTo>
                <a:pt x="726549" y="235633"/>
              </a:lnTo>
              <a:lnTo>
                <a:pt x="0" y="235633"/>
              </a:lnTo>
              <a:lnTo>
                <a:pt x="0" y="345771"/>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BA3BF6-C9FE-4DF5-8D72-86BB49AAC92E}">
      <dsp:nvSpPr>
        <dsp:cNvPr id="0" name=""/>
        <dsp:cNvSpPr/>
      </dsp:nvSpPr>
      <dsp:spPr>
        <a:xfrm>
          <a:off x="4191983" y="757055"/>
          <a:ext cx="1462264" cy="345771"/>
        </a:xfrm>
        <a:custGeom>
          <a:avLst/>
          <a:gdLst/>
          <a:ahLst/>
          <a:cxnLst/>
          <a:rect l="0" t="0" r="0" b="0"/>
          <a:pathLst>
            <a:path>
              <a:moveTo>
                <a:pt x="0" y="0"/>
              </a:moveTo>
              <a:lnTo>
                <a:pt x="0" y="235633"/>
              </a:lnTo>
              <a:lnTo>
                <a:pt x="1462264" y="235633"/>
              </a:lnTo>
              <a:lnTo>
                <a:pt x="1462264" y="345771"/>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71B642-72F3-441E-BE69-E4C182556C28}">
      <dsp:nvSpPr>
        <dsp:cNvPr id="0" name=""/>
        <dsp:cNvSpPr/>
      </dsp:nvSpPr>
      <dsp:spPr>
        <a:xfrm>
          <a:off x="2740442" y="1821864"/>
          <a:ext cx="734158" cy="381684"/>
        </a:xfrm>
        <a:custGeom>
          <a:avLst/>
          <a:gdLst/>
          <a:ahLst/>
          <a:cxnLst/>
          <a:rect l="0" t="0" r="0" b="0"/>
          <a:pathLst>
            <a:path>
              <a:moveTo>
                <a:pt x="0" y="0"/>
              </a:moveTo>
              <a:lnTo>
                <a:pt x="0" y="271546"/>
              </a:lnTo>
              <a:lnTo>
                <a:pt x="734158" y="271546"/>
              </a:lnTo>
              <a:lnTo>
                <a:pt x="734158" y="381684"/>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140F7A-1EF9-4555-AA48-1EECE2738456}">
      <dsp:nvSpPr>
        <dsp:cNvPr id="0" name=""/>
        <dsp:cNvSpPr/>
      </dsp:nvSpPr>
      <dsp:spPr>
        <a:xfrm>
          <a:off x="2021502" y="1821864"/>
          <a:ext cx="718940" cy="381684"/>
        </a:xfrm>
        <a:custGeom>
          <a:avLst/>
          <a:gdLst/>
          <a:ahLst/>
          <a:cxnLst/>
          <a:rect l="0" t="0" r="0" b="0"/>
          <a:pathLst>
            <a:path>
              <a:moveTo>
                <a:pt x="718940" y="0"/>
              </a:moveTo>
              <a:lnTo>
                <a:pt x="718940" y="271546"/>
              </a:lnTo>
              <a:lnTo>
                <a:pt x="0" y="271546"/>
              </a:lnTo>
              <a:lnTo>
                <a:pt x="0" y="381684"/>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026A08-8823-4D5B-8603-6F359DAF40BB}">
      <dsp:nvSpPr>
        <dsp:cNvPr id="0" name=""/>
        <dsp:cNvSpPr/>
      </dsp:nvSpPr>
      <dsp:spPr>
        <a:xfrm>
          <a:off x="2740442" y="757055"/>
          <a:ext cx="1451540" cy="309858"/>
        </a:xfrm>
        <a:custGeom>
          <a:avLst/>
          <a:gdLst/>
          <a:ahLst/>
          <a:cxnLst/>
          <a:rect l="0" t="0" r="0" b="0"/>
          <a:pathLst>
            <a:path>
              <a:moveTo>
                <a:pt x="1451540" y="0"/>
              </a:moveTo>
              <a:lnTo>
                <a:pt x="1451540" y="199720"/>
              </a:lnTo>
              <a:lnTo>
                <a:pt x="0" y="199720"/>
              </a:lnTo>
              <a:lnTo>
                <a:pt x="0" y="309858"/>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6FF5BF-B9B5-4935-B9D3-CBDE0CAF6862}">
      <dsp:nvSpPr>
        <dsp:cNvPr id="0" name=""/>
        <dsp:cNvSpPr/>
      </dsp:nvSpPr>
      <dsp:spPr>
        <a:xfrm>
          <a:off x="3597534" y="2105"/>
          <a:ext cx="1188898" cy="7549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595AEC-19F0-4A5F-8BCB-D24EAAB6266A}">
      <dsp:nvSpPr>
        <dsp:cNvPr id="0" name=""/>
        <dsp:cNvSpPr/>
      </dsp:nvSpPr>
      <dsp:spPr>
        <a:xfrm>
          <a:off x="3729634" y="127600"/>
          <a:ext cx="1188898"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000000"/>
              </a:solidFill>
            </a:rPr>
            <a:t>Regular</a:t>
          </a:r>
        </a:p>
      </dsp:txBody>
      <dsp:txXfrm>
        <a:off x="3751746" y="149712"/>
        <a:ext cx="1144674" cy="710726"/>
      </dsp:txXfrm>
    </dsp:sp>
    <dsp:sp modelId="{CE21A1B2-B3DF-48EF-BD2F-299AE5C0D040}">
      <dsp:nvSpPr>
        <dsp:cNvPr id="0" name=""/>
        <dsp:cNvSpPr/>
      </dsp:nvSpPr>
      <dsp:spPr>
        <a:xfrm>
          <a:off x="2127660" y="1066914"/>
          <a:ext cx="1225564" cy="7549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1B510C-03C1-4F9D-807C-8837A33712CE}">
      <dsp:nvSpPr>
        <dsp:cNvPr id="0" name=""/>
        <dsp:cNvSpPr/>
      </dsp:nvSpPr>
      <dsp:spPr>
        <a:xfrm>
          <a:off x="2259760" y="1192409"/>
          <a:ext cx="1225564"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000000"/>
              </a:solidFill>
            </a:rPr>
            <a:t>Lispro</a:t>
          </a:r>
          <a:r>
            <a:rPr lang="en-US" sz="1600" kern="1200" dirty="0">
              <a:solidFill>
                <a:srgbClr val="000000"/>
              </a:solidFill>
            </a:rPr>
            <a:t> (Humalog</a:t>
          </a:r>
          <a:r>
            <a:rPr lang="en-US" sz="1600" kern="1200" baseline="30000" dirty="0">
              <a:solidFill>
                <a:srgbClr val="000000"/>
              </a:solidFill>
            </a:rPr>
            <a:t>®</a:t>
          </a:r>
          <a:r>
            <a:rPr lang="en-US" sz="1600" kern="1200" dirty="0">
              <a:solidFill>
                <a:srgbClr val="000000"/>
              </a:solidFill>
            </a:rPr>
            <a:t>, </a:t>
          </a:r>
          <a:r>
            <a:rPr lang="en-US" sz="1600" kern="1200" dirty="0" err="1">
              <a:solidFill>
                <a:srgbClr val="000000"/>
              </a:solidFill>
            </a:rPr>
            <a:t>Admelog</a:t>
          </a:r>
          <a:r>
            <a:rPr lang="en-US" sz="1600" kern="1200" baseline="30000" dirty="0">
              <a:solidFill>
                <a:srgbClr val="000000"/>
              </a:solidFill>
            </a:rPr>
            <a:t>®</a:t>
          </a:r>
          <a:r>
            <a:rPr lang="en-US" sz="1600" kern="1200" dirty="0">
              <a:solidFill>
                <a:srgbClr val="000000"/>
              </a:solidFill>
            </a:rPr>
            <a:t>)</a:t>
          </a:r>
        </a:p>
      </dsp:txBody>
      <dsp:txXfrm>
        <a:off x="2281872" y="1214521"/>
        <a:ext cx="1181340" cy="710726"/>
      </dsp:txXfrm>
    </dsp:sp>
    <dsp:sp modelId="{C241E74C-285A-4C33-B59E-1B2E9FE7ECB2}">
      <dsp:nvSpPr>
        <dsp:cNvPr id="0" name=""/>
        <dsp:cNvSpPr/>
      </dsp:nvSpPr>
      <dsp:spPr>
        <a:xfrm>
          <a:off x="1427053" y="2203549"/>
          <a:ext cx="1188898" cy="7549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35EBC2-48F2-43F1-8C59-B0F22ACD279C}">
      <dsp:nvSpPr>
        <dsp:cNvPr id="0" name=""/>
        <dsp:cNvSpPr/>
      </dsp:nvSpPr>
      <dsp:spPr>
        <a:xfrm>
          <a:off x="1559153" y="2329044"/>
          <a:ext cx="1188898"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000000"/>
              </a:solidFill>
            </a:rPr>
            <a:t>Glulisine</a:t>
          </a:r>
          <a:r>
            <a:rPr lang="en-US" sz="1600" kern="1200" dirty="0">
              <a:solidFill>
                <a:srgbClr val="000000"/>
              </a:solidFill>
            </a:rPr>
            <a:t> (</a:t>
          </a:r>
          <a:r>
            <a:rPr lang="en-US" sz="1600" kern="1200" dirty="0" err="1">
              <a:solidFill>
                <a:srgbClr val="000000"/>
              </a:solidFill>
            </a:rPr>
            <a:t>Apidra</a:t>
          </a:r>
          <a:r>
            <a:rPr lang="en-US" sz="1600" kern="1200" baseline="30000" dirty="0">
              <a:solidFill>
                <a:srgbClr val="000000"/>
              </a:solidFill>
            </a:rPr>
            <a:t>®</a:t>
          </a:r>
          <a:r>
            <a:rPr lang="en-US" sz="1600" kern="1200" dirty="0">
              <a:solidFill>
                <a:srgbClr val="000000"/>
              </a:solidFill>
            </a:rPr>
            <a:t>)</a:t>
          </a:r>
        </a:p>
      </dsp:txBody>
      <dsp:txXfrm>
        <a:off x="1581265" y="2351156"/>
        <a:ext cx="1144674" cy="710726"/>
      </dsp:txXfrm>
    </dsp:sp>
    <dsp:sp modelId="{59C35F1B-1622-4856-8B9F-EFAB1EA0A6A0}">
      <dsp:nvSpPr>
        <dsp:cNvPr id="0" name=""/>
        <dsp:cNvSpPr/>
      </dsp:nvSpPr>
      <dsp:spPr>
        <a:xfrm>
          <a:off x="2880151" y="2203549"/>
          <a:ext cx="1188898" cy="7549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EB583A-F1DC-4093-8F9E-784829A3E84F}">
      <dsp:nvSpPr>
        <dsp:cNvPr id="0" name=""/>
        <dsp:cNvSpPr/>
      </dsp:nvSpPr>
      <dsp:spPr>
        <a:xfrm>
          <a:off x="3012251" y="2329044"/>
          <a:ext cx="1188898"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000000"/>
              </a:solidFill>
            </a:rPr>
            <a:t>Aspart</a:t>
          </a:r>
          <a:r>
            <a:rPr lang="en-US" sz="1600" kern="1200" dirty="0">
              <a:solidFill>
                <a:srgbClr val="000000"/>
              </a:solidFill>
            </a:rPr>
            <a:t> (</a:t>
          </a:r>
          <a:r>
            <a:rPr lang="en-US" sz="1600" kern="1200" dirty="0" err="1">
              <a:solidFill>
                <a:srgbClr val="000000"/>
              </a:solidFill>
            </a:rPr>
            <a:t>Fiasp</a:t>
          </a:r>
          <a:r>
            <a:rPr lang="en-US" sz="1600" kern="1200" baseline="30000" dirty="0">
              <a:solidFill>
                <a:srgbClr val="000000"/>
              </a:solidFill>
            </a:rPr>
            <a:t>®</a:t>
          </a:r>
          <a:r>
            <a:rPr lang="en-US" sz="1600" kern="1200" dirty="0">
              <a:solidFill>
                <a:srgbClr val="000000"/>
              </a:solidFill>
            </a:rPr>
            <a:t>)</a:t>
          </a:r>
        </a:p>
      </dsp:txBody>
      <dsp:txXfrm>
        <a:off x="3034363" y="2351156"/>
        <a:ext cx="1144674" cy="710726"/>
      </dsp:txXfrm>
    </dsp:sp>
    <dsp:sp modelId="{5A5F58A5-65AC-4DCD-8C83-51B1502C0B45}">
      <dsp:nvSpPr>
        <dsp:cNvPr id="0" name=""/>
        <dsp:cNvSpPr/>
      </dsp:nvSpPr>
      <dsp:spPr>
        <a:xfrm>
          <a:off x="5059799" y="1102827"/>
          <a:ext cx="1188898" cy="7549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1C34CB-FED0-4253-9563-5F7A9CF77F70}">
      <dsp:nvSpPr>
        <dsp:cNvPr id="0" name=""/>
        <dsp:cNvSpPr/>
      </dsp:nvSpPr>
      <dsp:spPr>
        <a:xfrm>
          <a:off x="5191898" y="1228322"/>
          <a:ext cx="1188898"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000000"/>
              </a:solidFill>
            </a:rPr>
            <a:t>Aspart</a:t>
          </a:r>
          <a:r>
            <a:rPr lang="en-US" sz="1600" kern="1200" dirty="0">
              <a:solidFill>
                <a:srgbClr val="000000"/>
              </a:solidFill>
            </a:rPr>
            <a:t> (</a:t>
          </a:r>
          <a:r>
            <a:rPr lang="en-US" sz="1600" kern="1200" dirty="0" err="1">
              <a:solidFill>
                <a:srgbClr val="000000"/>
              </a:solidFill>
            </a:rPr>
            <a:t>Novolog</a:t>
          </a:r>
          <a:r>
            <a:rPr lang="en-US" sz="1600" kern="1200" baseline="30000" dirty="0">
              <a:solidFill>
                <a:srgbClr val="000000"/>
              </a:solidFill>
            </a:rPr>
            <a:t>®</a:t>
          </a:r>
          <a:r>
            <a:rPr lang="en-US" sz="1600" kern="1200" dirty="0">
              <a:solidFill>
                <a:srgbClr val="000000"/>
              </a:solidFill>
            </a:rPr>
            <a:t>)</a:t>
          </a:r>
        </a:p>
      </dsp:txBody>
      <dsp:txXfrm>
        <a:off x="5214010" y="1250434"/>
        <a:ext cx="1144674" cy="710726"/>
      </dsp:txXfrm>
    </dsp:sp>
    <dsp:sp modelId="{5C66E332-D9DB-40D9-AA9D-D509B1B6D051}">
      <dsp:nvSpPr>
        <dsp:cNvPr id="0" name=""/>
        <dsp:cNvSpPr/>
      </dsp:nvSpPr>
      <dsp:spPr>
        <a:xfrm>
          <a:off x="4333249" y="2203549"/>
          <a:ext cx="1188898" cy="754950"/>
        </a:xfrm>
        <a:prstGeom prst="roundRect">
          <a:avLst>
            <a:gd name="adj" fmla="val 10000"/>
          </a:avLst>
        </a:prstGeom>
        <a:blipFill rotWithShape="0">
          <a:blip xmlns:r="http://schemas.openxmlformats.org/officeDocument/2006/relationships" r:embed="rId1"/>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93B356-B39C-4438-B151-50B57B57CEBC}">
      <dsp:nvSpPr>
        <dsp:cNvPr id="0" name=""/>
        <dsp:cNvSpPr/>
      </dsp:nvSpPr>
      <dsp:spPr>
        <a:xfrm>
          <a:off x="4465349" y="2329044"/>
          <a:ext cx="1188898"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000000"/>
              </a:solidFill>
            </a:rPr>
            <a:t>Lispro</a:t>
          </a:r>
          <a:r>
            <a:rPr lang="en-US" sz="1600" kern="1200" dirty="0">
              <a:solidFill>
                <a:srgbClr val="000000"/>
              </a:solidFill>
            </a:rPr>
            <a:t> (</a:t>
          </a:r>
          <a:r>
            <a:rPr lang="en-US" sz="1600" kern="1200" dirty="0" err="1">
              <a:solidFill>
                <a:srgbClr val="000000"/>
              </a:solidFill>
            </a:rPr>
            <a:t>Lyumjev</a:t>
          </a:r>
          <a:r>
            <a:rPr lang="en-US" sz="1600" kern="1200" baseline="30000" dirty="0">
              <a:solidFill>
                <a:srgbClr val="000000"/>
              </a:solidFill>
            </a:rPr>
            <a:t>®</a:t>
          </a:r>
          <a:r>
            <a:rPr lang="en-US" sz="1600" kern="1200" dirty="0">
              <a:solidFill>
                <a:srgbClr val="000000"/>
              </a:solidFill>
            </a:rPr>
            <a:t>)</a:t>
          </a:r>
        </a:p>
      </dsp:txBody>
      <dsp:txXfrm>
        <a:off x="4487461" y="2351156"/>
        <a:ext cx="1144674" cy="710726"/>
      </dsp:txXfrm>
    </dsp:sp>
    <dsp:sp modelId="{3ED18111-B7B1-415A-8FB6-B7D204A17596}">
      <dsp:nvSpPr>
        <dsp:cNvPr id="0" name=""/>
        <dsp:cNvSpPr/>
      </dsp:nvSpPr>
      <dsp:spPr>
        <a:xfrm>
          <a:off x="5786348" y="2203549"/>
          <a:ext cx="1188898" cy="7549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9B35BF-84A6-4322-9991-532495B0A201}">
      <dsp:nvSpPr>
        <dsp:cNvPr id="0" name=""/>
        <dsp:cNvSpPr/>
      </dsp:nvSpPr>
      <dsp:spPr>
        <a:xfrm>
          <a:off x="5918448" y="2329044"/>
          <a:ext cx="1188898"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000000"/>
              </a:solidFill>
            </a:rPr>
            <a:t>Inhaled (</a:t>
          </a:r>
          <a:r>
            <a:rPr lang="en-US" sz="1600" kern="1200" dirty="0" err="1">
              <a:solidFill>
                <a:srgbClr val="000000"/>
              </a:solidFill>
            </a:rPr>
            <a:t>Afrezza</a:t>
          </a:r>
          <a:r>
            <a:rPr lang="en-US" sz="1600" kern="1200" baseline="30000" dirty="0">
              <a:solidFill>
                <a:srgbClr val="000000"/>
              </a:solidFill>
            </a:rPr>
            <a:t>®</a:t>
          </a:r>
          <a:r>
            <a:rPr lang="en-US" sz="1600" kern="1200" dirty="0">
              <a:solidFill>
                <a:srgbClr val="000000"/>
              </a:solidFill>
            </a:rPr>
            <a:t>)</a:t>
          </a:r>
        </a:p>
      </dsp:txBody>
      <dsp:txXfrm>
        <a:off x="5940560" y="2351156"/>
        <a:ext cx="1144674" cy="7107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F5CB36-0B21-476F-8B0A-48E33DC98C8B}">
      <dsp:nvSpPr>
        <dsp:cNvPr id="0" name=""/>
        <dsp:cNvSpPr/>
      </dsp:nvSpPr>
      <dsp:spPr>
        <a:xfrm>
          <a:off x="3066" y="33260"/>
          <a:ext cx="1156314" cy="600075"/>
        </a:xfrm>
        <a:prstGeom prst="homePlate">
          <a:avLst/>
        </a:prstGeom>
        <a:solidFill>
          <a:schemeClr val="accent1">
            <a:shade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Food</a:t>
          </a:r>
        </a:p>
      </dsp:txBody>
      <dsp:txXfrm>
        <a:off x="3066" y="33260"/>
        <a:ext cx="1006295" cy="600075"/>
      </dsp:txXfrm>
    </dsp:sp>
    <dsp:sp modelId="{A4CB3E0C-BE8F-40A4-B10D-DE9B98B7BB2F}">
      <dsp:nvSpPr>
        <dsp:cNvPr id="0" name=""/>
        <dsp:cNvSpPr/>
      </dsp:nvSpPr>
      <dsp:spPr>
        <a:xfrm>
          <a:off x="859343" y="33260"/>
          <a:ext cx="1822097" cy="600075"/>
        </a:xfrm>
        <a:prstGeom prst="chevron">
          <a:avLst/>
        </a:prstGeom>
        <a:solidFill>
          <a:schemeClr val="accent1">
            <a:shade val="50000"/>
            <a:hueOff val="33829"/>
            <a:satOff val="-836"/>
            <a:lumOff val="1340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Medication</a:t>
          </a:r>
        </a:p>
      </dsp:txBody>
      <dsp:txXfrm>
        <a:off x="1159381" y="33260"/>
        <a:ext cx="1222022" cy="600075"/>
      </dsp:txXfrm>
    </dsp:sp>
    <dsp:sp modelId="{30C3E686-6CE8-4B17-B5C5-0D6189DEF84B}">
      <dsp:nvSpPr>
        <dsp:cNvPr id="0" name=""/>
        <dsp:cNvSpPr/>
      </dsp:nvSpPr>
      <dsp:spPr>
        <a:xfrm>
          <a:off x="2381403" y="33260"/>
          <a:ext cx="1826178" cy="600075"/>
        </a:xfrm>
        <a:prstGeom prst="chevron">
          <a:avLst/>
        </a:prstGeom>
        <a:solidFill>
          <a:schemeClr val="accent1">
            <a:shade val="50000"/>
            <a:hueOff val="67659"/>
            <a:satOff val="-1672"/>
            <a:lumOff val="267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Activity</a:t>
          </a:r>
        </a:p>
      </dsp:txBody>
      <dsp:txXfrm>
        <a:off x="2681441" y="33260"/>
        <a:ext cx="1226103" cy="600075"/>
      </dsp:txXfrm>
    </dsp:sp>
    <dsp:sp modelId="{1EC0783F-515C-4D9E-A61E-12A7EFEFF120}">
      <dsp:nvSpPr>
        <dsp:cNvPr id="0" name=""/>
        <dsp:cNvSpPr/>
      </dsp:nvSpPr>
      <dsp:spPr>
        <a:xfrm>
          <a:off x="3907544" y="33260"/>
          <a:ext cx="1866428" cy="600074"/>
        </a:xfrm>
        <a:prstGeom prst="chevron">
          <a:avLst/>
        </a:prstGeom>
        <a:solidFill>
          <a:schemeClr val="accent1">
            <a:shade val="50000"/>
            <a:hueOff val="101488"/>
            <a:satOff val="-2508"/>
            <a:lumOff val="401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Biological</a:t>
          </a:r>
        </a:p>
      </dsp:txBody>
      <dsp:txXfrm>
        <a:off x="4207581" y="33260"/>
        <a:ext cx="1266354" cy="600074"/>
      </dsp:txXfrm>
    </dsp:sp>
    <dsp:sp modelId="{2D077320-8B91-4D8D-BAFE-2A20472EE195}">
      <dsp:nvSpPr>
        <dsp:cNvPr id="0" name=""/>
        <dsp:cNvSpPr/>
      </dsp:nvSpPr>
      <dsp:spPr>
        <a:xfrm>
          <a:off x="5473935" y="33260"/>
          <a:ext cx="2100532" cy="600075"/>
        </a:xfrm>
        <a:prstGeom prst="chevron">
          <a:avLst/>
        </a:prstGeom>
        <a:solidFill>
          <a:schemeClr val="accent1">
            <a:shade val="50000"/>
            <a:hueOff val="67659"/>
            <a:satOff val="-1672"/>
            <a:lumOff val="267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Environmental</a:t>
          </a:r>
        </a:p>
      </dsp:txBody>
      <dsp:txXfrm>
        <a:off x="5773973" y="33260"/>
        <a:ext cx="1500457" cy="600075"/>
      </dsp:txXfrm>
    </dsp:sp>
    <dsp:sp modelId="{FE9FBCD8-0DFB-423B-8D0B-3A4B468982B1}">
      <dsp:nvSpPr>
        <dsp:cNvPr id="0" name=""/>
        <dsp:cNvSpPr/>
      </dsp:nvSpPr>
      <dsp:spPr>
        <a:xfrm>
          <a:off x="7274430" y="1480"/>
          <a:ext cx="1866503" cy="663634"/>
        </a:xfrm>
        <a:prstGeom prst="chevron">
          <a:avLst/>
        </a:prstGeom>
        <a:solidFill>
          <a:schemeClr val="accent1">
            <a:shade val="50000"/>
            <a:hueOff val="33829"/>
            <a:satOff val="-836"/>
            <a:lumOff val="1340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400" b="1" kern="1200" dirty="0">
              <a:latin typeface="Calibri" panose="020F0502020204030204" pitchFamily="34" charset="0"/>
              <a:cs typeface="Calibri" panose="020F0502020204030204" pitchFamily="34" charset="0"/>
            </a:rPr>
            <a:t>Behavioral and decision making</a:t>
          </a:r>
        </a:p>
      </dsp:txBody>
      <dsp:txXfrm>
        <a:off x="7606247" y="1480"/>
        <a:ext cx="1202869" cy="6636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45AACF-1E76-4D28-8EF0-45A900F24244}">
      <dsp:nvSpPr>
        <dsp:cNvPr id="0" name=""/>
        <dsp:cNvSpPr/>
      </dsp:nvSpPr>
      <dsp:spPr>
        <a:xfrm>
          <a:off x="2391918" y="2620414"/>
          <a:ext cx="1769364" cy="1769364"/>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Insulin Management</a:t>
          </a:r>
        </a:p>
      </dsp:txBody>
      <dsp:txXfrm>
        <a:off x="2651035" y="2879531"/>
        <a:ext cx="1251130" cy="1251130"/>
      </dsp:txXfrm>
    </dsp:sp>
    <dsp:sp modelId="{FE8515E7-8864-4489-BB30-A0EE74F89C0B}">
      <dsp:nvSpPr>
        <dsp:cNvPr id="0" name=""/>
        <dsp:cNvSpPr/>
      </dsp:nvSpPr>
      <dsp:spPr>
        <a:xfrm rot="11700000">
          <a:off x="815204" y="2800594"/>
          <a:ext cx="1546273" cy="50426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24481A0-578F-4BCF-99FD-ED60A92523AD}">
      <dsp:nvSpPr>
        <dsp:cNvPr id="0" name=""/>
        <dsp:cNvSpPr/>
      </dsp:nvSpPr>
      <dsp:spPr>
        <a:xfrm>
          <a:off x="1100" y="2180268"/>
          <a:ext cx="1680895" cy="134471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Fix hypoglycemia</a:t>
          </a:r>
        </a:p>
      </dsp:txBody>
      <dsp:txXfrm>
        <a:off x="40485" y="2219653"/>
        <a:ext cx="1602125" cy="1265946"/>
      </dsp:txXfrm>
    </dsp:sp>
    <dsp:sp modelId="{7F5C3874-ACD3-474C-A8F2-D0C253BA324B}">
      <dsp:nvSpPr>
        <dsp:cNvPr id="0" name=""/>
        <dsp:cNvSpPr/>
      </dsp:nvSpPr>
      <dsp:spPr>
        <a:xfrm rot="14700000">
          <a:off x="1764805" y="1668905"/>
          <a:ext cx="1546273" cy="50426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040A46-E09A-41A7-A7EC-02B1D58D49B7}">
      <dsp:nvSpPr>
        <dsp:cNvPr id="0" name=""/>
        <dsp:cNvSpPr/>
      </dsp:nvSpPr>
      <dsp:spPr>
        <a:xfrm>
          <a:off x="1370752" y="547981"/>
          <a:ext cx="1680895" cy="134471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Optimize basal insulin </a:t>
          </a:r>
        </a:p>
      </dsp:txBody>
      <dsp:txXfrm>
        <a:off x="1410137" y="587366"/>
        <a:ext cx="1602125" cy="1265946"/>
      </dsp:txXfrm>
    </dsp:sp>
    <dsp:sp modelId="{DF56AEA8-F992-4F11-9165-6F6DA56152E0}">
      <dsp:nvSpPr>
        <dsp:cNvPr id="0" name=""/>
        <dsp:cNvSpPr/>
      </dsp:nvSpPr>
      <dsp:spPr>
        <a:xfrm rot="17700000">
          <a:off x="3242121" y="1668905"/>
          <a:ext cx="1546273" cy="50426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8B2517-87F0-47BA-B0F3-D0214F399D04}">
      <dsp:nvSpPr>
        <dsp:cNvPr id="0" name=""/>
        <dsp:cNvSpPr/>
      </dsp:nvSpPr>
      <dsp:spPr>
        <a:xfrm>
          <a:off x="3501551" y="547981"/>
          <a:ext cx="1680895" cy="134471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Check basal/bolus ratio</a:t>
          </a:r>
        </a:p>
      </dsp:txBody>
      <dsp:txXfrm>
        <a:off x="3540936" y="587366"/>
        <a:ext cx="1602125" cy="1265946"/>
      </dsp:txXfrm>
    </dsp:sp>
    <dsp:sp modelId="{90423ECE-74E0-4A22-809E-5551AC7D9487}">
      <dsp:nvSpPr>
        <dsp:cNvPr id="0" name=""/>
        <dsp:cNvSpPr/>
      </dsp:nvSpPr>
      <dsp:spPr>
        <a:xfrm rot="20700000">
          <a:off x="4191721" y="2800594"/>
          <a:ext cx="1546273" cy="50426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C58A23C-6F5C-4E9D-92B7-951B2C7987C5}">
      <dsp:nvSpPr>
        <dsp:cNvPr id="0" name=""/>
        <dsp:cNvSpPr/>
      </dsp:nvSpPr>
      <dsp:spPr>
        <a:xfrm>
          <a:off x="4871203" y="2180268"/>
          <a:ext cx="1680895" cy="134471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Fine tune bolus settings</a:t>
          </a:r>
        </a:p>
      </dsp:txBody>
      <dsp:txXfrm>
        <a:off x="4910588" y="2219653"/>
        <a:ext cx="1602125" cy="12659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F20171-8D57-42ED-89F9-23E538C11140}">
      <dsp:nvSpPr>
        <dsp:cNvPr id="0" name=""/>
        <dsp:cNvSpPr/>
      </dsp:nvSpPr>
      <dsp:spPr>
        <a:xfrm>
          <a:off x="1824842" y="1733303"/>
          <a:ext cx="2118481" cy="2118481"/>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Eating Patterns</a:t>
          </a:r>
        </a:p>
      </dsp:txBody>
      <dsp:txXfrm>
        <a:off x="2250751" y="2229547"/>
        <a:ext cx="1266663" cy="1088943"/>
      </dsp:txXfrm>
    </dsp:sp>
    <dsp:sp modelId="{5D97AA9C-B504-42B3-A90B-8031CED3069D}">
      <dsp:nvSpPr>
        <dsp:cNvPr id="0" name=""/>
        <dsp:cNvSpPr/>
      </dsp:nvSpPr>
      <dsp:spPr>
        <a:xfrm>
          <a:off x="233054" y="947770"/>
          <a:ext cx="2259148" cy="2110315"/>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Behaviors</a:t>
          </a:r>
        </a:p>
      </dsp:txBody>
      <dsp:txXfrm>
        <a:off x="785967" y="1482259"/>
        <a:ext cx="1153322" cy="1041337"/>
      </dsp:txXfrm>
    </dsp:sp>
    <dsp:sp modelId="{98C12A95-8655-44B3-A70E-8B6343F0A08B}">
      <dsp:nvSpPr>
        <dsp:cNvPr id="0" name=""/>
        <dsp:cNvSpPr/>
      </dsp:nvSpPr>
      <dsp:spPr>
        <a:xfrm rot="20700000">
          <a:off x="1694445" y="247345"/>
          <a:ext cx="2089621" cy="1354164"/>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Medications</a:t>
          </a:r>
        </a:p>
      </dsp:txBody>
      <dsp:txXfrm rot="-20700000">
        <a:off x="2196382" y="500732"/>
        <a:ext cx="1085747" cy="847392"/>
      </dsp:txXfrm>
    </dsp:sp>
    <dsp:sp modelId="{8905ECB8-D5F6-4E7F-966B-4CAC6B50A72B}">
      <dsp:nvSpPr>
        <dsp:cNvPr id="0" name=""/>
        <dsp:cNvSpPr/>
      </dsp:nvSpPr>
      <dsp:spPr>
        <a:xfrm>
          <a:off x="1658225" y="1415738"/>
          <a:ext cx="2711656" cy="2711656"/>
        </a:xfrm>
        <a:prstGeom prst="circularArrow">
          <a:avLst>
            <a:gd name="adj1" fmla="val 4687"/>
            <a:gd name="adj2" fmla="val 299029"/>
            <a:gd name="adj3" fmla="val 2507538"/>
            <a:gd name="adj4" fmla="val 15879989"/>
            <a:gd name="adj5" fmla="val 5469"/>
          </a:avLst>
        </a:prstGeom>
        <a:solidFill>
          <a:schemeClr val="accent1">
            <a:tint val="60000"/>
            <a:hueOff val="0"/>
            <a:satOff val="0"/>
            <a:lumOff val="0"/>
            <a:alphaOff val="0"/>
          </a:schemeClr>
        </a:solidFill>
        <a:ln>
          <a:noFill/>
        </a:ln>
        <a:effectLst>
          <a:outerShdw blurRad="38100" dist="254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sp>
    <dsp:sp modelId="{135ED77E-4E03-4FD7-ACEE-2017403D4E58}">
      <dsp:nvSpPr>
        <dsp:cNvPr id="0" name=""/>
        <dsp:cNvSpPr/>
      </dsp:nvSpPr>
      <dsp:spPr>
        <a:xfrm>
          <a:off x="319414" y="893139"/>
          <a:ext cx="1970188" cy="1970188"/>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a:outerShdw blurRad="38100" dist="254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sp>
    <dsp:sp modelId="{7DDB9903-3023-4E57-A715-EA72BBFE9955}">
      <dsp:nvSpPr>
        <dsp:cNvPr id="0" name=""/>
        <dsp:cNvSpPr/>
      </dsp:nvSpPr>
      <dsp:spPr>
        <a:xfrm>
          <a:off x="1106045" y="-159550"/>
          <a:ext cx="2124259" cy="2124259"/>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a:outerShdw blurRad="38100" dist="254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defRPr sz="1300"/>
            </a:lvl1pPr>
          </a:lstStyle>
          <a:p>
            <a:pPr>
              <a:defRPr/>
            </a:pPr>
            <a:endParaRPr lang="en-US"/>
          </a:p>
        </p:txBody>
      </p:sp>
      <p:sp>
        <p:nvSpPr>
          <p:cNvPr id="118787" name="Rectangle 3"/>
          <p:cNvSpPr>
            <a:spLocks noGrp="1" noChangeArrowheads="1"/>
          </p:cNvSpPr>
          <p:nvPr>
            <p:ph type="dt" sz="quarter"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a:lvl1pPr>
          </a:lstStyle>
          <a:p>
            <a:pPr>
              <a:defRPr/>
            </a:pPr>
            <a:endParaRPr lang="en-US"/>
          </a:p>
        </p:txBody>
      </p:sp>
      <p:sp>
        <p:nvSpPr>
          <p:cNvPr id="4" name="Text Box 7"/>
          <p:cNvSpPr txBox="1">
            <a:spLocks noChangeArrowheads="1"/>
          </p:cNvSpPr>
          <p:nvPr/>
        </p:nvSpPr>
        <p:spPr bwMode="auto">
          <a:xfrm>
            <a:off x="533400" y="9143999"/>
            <a:ext cx="48768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n-US" sz="1100" dirty="0">
                <a:latin typeface="+mn-lt"/>
              </a:rPr>
              <a:t>© Copyright 1999-2023    Diabetes Education Services.      www.diabetesed.net</a:t>
            </a:r>
          </a:p>
        </p:txBody>
      </p:sp>
      <p:sp>
        <p:nvSpPr>
          <p:cNvPr id="2" name="Slide Number Placeholder 1"/>
          <p:cNvSpPr>
            <a:spLocks noGrp="1"/>
          </p:cNvSpPr>
          <p:nvPr>
            <p:ph type="sldNum" sz="quarter" idx="3"/>
          </p:nvPr>
        </p:nvSpPr>
        <p:spPr>
          <a:xfrm>
            <a:off x="3733800" y="8866074"/>
            <a:ext cx="3048000" cy="481012"/>
          </a:xfrm>
          <a:prstGeom prst="rect">
            <a:avLst/>
          </a:prstGeom>
        </p:spPr>
        <p:txBody>
          <a:bodyPr vert="horz" lIns="91440" tIns="45720" rIns="91440" bIns="45720" rtlCol="0" anchor="b"/>
          <a:lstStyle>
            <a:lvl1pPr algn="r">
              <a:defRPr sz="1200"/>
            </a:lvl1pPr>
          </a:lstStyle>
          <a:p>
            <a:r>
              <a:rPr lang="en-US" sz="1100" dirty="0">
                <a:latin typeface="+mn-lt"/>
              </a:rPr>
              <a:t>Page </a:t>
            </a:r>
            <a:fld id="{39B53E30-4B26-4798-8251-D139B7AFA054}" type="slidenum">
              <a:rPr lang="en-US" sz="1100" smtClean="0">
                <a:latin typeface="+mn-lt"/>
              </a:rPr>
              <a:t>‹#›</a:t>
            </a:fld>
            <a:endParaRPr lang="en-US" sz="1100" dirty="0">
              <a:latin typeface="+mn-lt"/>
            </a:endParaRPr>
          </a:p>
        </p:txBody>
      </p:sp>
    </p:spTree>
    <p:extLst>
      <p:ext uri="{BB962C8B-B14F-4D97-AF65-F5344CB8AC3E}">
        <p14:creationId xmlns:p14="http://schemas.microsoft.com/office/powerpoint/2010/main" val="42817411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defRPr sz="1300"/>
            </a:lvl1pPr>
          </a:lstStyle>
          <a:p>
            <a:pPr>
              <a:defRPr/>
            </a:pPr>
            <a:endParaRPr lang="en-US"/>
          </a:p>
        </p:txBody>
      </p:sp>
      <p:sp>
        <p:nvSpPr>
          <p:cNvPr id="7171" name="Rectangle 3"/>
          <p:cNvSpPr>
            <a:spLocks noGrp="1" noChangeArrowheads="1"/>
          </p:cNvSpPr>
          <p:nvPr>
            <p:ph type="dt"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a:lvl1pPr>
          </a:lstStyle>
          <a:p>
            <a:pPr>
              <a:defRPr/>
            </a:pPr>
            <a:endParaRPr lang="en-US"/>
          </a:p>
        </p:txBody>
      </p:sp>
      <p:sp>
        <p:nvSpPr>
          <p:cNvPr id="4096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975360" y="4560570"/>
            <a:ext cx="536448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defRPr sz="1300"/>
            </a:lvl1pPr>
          </a:lstStyle>
          <a:p>
            <a:pPr>
              <a:defRPr/>
            </a:pPr>
            <a:endParaRPr lang="en-US"/>
          </a:p>
        </p:txBody>
      </p:sp>
      <p:sp>
        <p:nvSpPr>
          <p:cNvPr id="7175" name="Rectangle 7"/>
          <p:cNvSpPr>
            <a:spLocks noGrp="1" noChangeArrowheads="1"/>
          </p:cNvSpPr>
          <p:nvPr>
            <p:ph type="sldNum" sz="quarter" idx="5"/>
          </p:nvPr>
        </p:nvSpPr>
        <p:spPr bwMode="auto">
          <a:xfrm>
            <a:off x="414528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300"/>
            </a:lvl1pPr>
          </a:lstStyle>
          <a:p>
            <a:pPr>
              <a:defRPr/>
            </a:pPr>
            <a:fld id="{F045A188-7DE8-4B37-BA16-FAAB5C45DD0B}" type="slidenum">
              <a:rPr lang="en-US"/>
              <a:pPr>
                <a:defRPr/>
              </a:pPr>
              <a:t>‹#›</a:t>
            </a:fld>
            <a:endParaRPr lang="en-US"/>
          </a:p>
        </p:txBody>
      </p:sp>
    </p:spTree>
    <p:extLst>
      <p:ext uri="{BB962C8B-B14F-4D97-AF65-F5344CB8AC3E}">
        <p14:creationId xmlns:p14="http://schemas.microsoft.com/office/powerpoint/2010/main" val="33793884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bing.com/images/search?view=detailV2&amp;ccid=J0qrzUzi&amp;id=605DACD019791DB4D176BBBA06E2B08398849C0D&amp;thid=OIP.J0qrzUzi0LJ2oJpx5HAGjQHaEy&amp;mediaurl=https://www.cornerstones4care.com/content/cornerstones4care/en/medicine/what-to-do/using-and-taking-care-of-your-medicine/_jcr_content/par_left/heroimage.img.full.high.jpeg/1530054324694.jpeg&amp;exph=300&amp;expw=464&amp;q=insulin+injection+sites&amp;simid=607999160964812015&amp;ck=30C0E430CA937537627C1715925BC74C&amp;selectedIndex=9&amp;qft=+filterui:license-L2_L3_L5_L6&amp;ajaxhist=0" TargetMode="External"/><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clinicaltrials.gov/show/NCT04460885" TargetMode="External"/><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www.google.com/search?q=diabetes+puzzle&amp;tbm=isch&amp;ved=2ahUKEwim6amp8OvqAhUIG6wKHVFgBjAQ2-cCegQIABAA&amp;oq=diabetes+puzzle&amp;gs_lcp=CgNpbWcQAzIECAAQGDIECAAQGDoECCMQJzoECAAQQzoFCAAQsQM6AggAOgcIABCxAxBDOggIABCxAxCDAVC6iAJYsZUCYPeVAmgAcAB4AIABU4gBywiSAQIxNZgBAKABAaoBC2d3cy13aXotaW1nwAEB&amp;sclient=img&amp;ei=uPcdX6atHIi2sAXRwJmAAw&amp;bih=869&amp;biw=1902#imgrc=BxqsnbW3m9mE6M" TargetMode="External"/><Relationship Id="rId2" Type="http://schemas.openxmlformats.org/officeDocument/2006/relationships/slide" Target="../slides/slide168.xml"/><Relationship Id="rId1" Type="http://schemas.openxmlformats.org/officeDocument/2006/relationships/notesMaster" Target="../notesMasters/notesMaster1.xml"/><Relationship Id="rId4" Type="http://schemas.openxmlformats.org/officeDocument/2006/relationships/hyperlink" Target="https://www.researchgate.net/figure/Unlocking-the-puzzle-of-caring-for-the-patient-with-diabetes-mellitus-cardiometabolic_fig3_327175579" TargetMode="Externa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Am I slides 205-207?</a:t>
            </a:r>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a:t>
            </a:fld>
            <a:endParaRPr lang="en-US"/>
          </a:p>
        </p:txBody>
      </p:sp>
    </p:spTree>
    <p:extLst>
      <p:ext uri="{BB962C8B-B14F-4D97-AF65-F5344CB8AC3E}">
        <p14:creationId xmlns:p14="http://schemas.microsoft.com/office/powerpoint/2010/main" val="2883958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9556" name="Footer Placeholder 3"/>
          <p:cNvSpPr>
            <a:spLocks noGrp="1"/>
          </p:cNvSpPr>
          <p:nvPr>
            <p:ph type="ftr" sz="quarter" idx="4"/>
          </p:nvPr>
        </p:nvSpPr>
        <p:spPr/>
        <p:txBody>
          <a:bodyPr/>
          <a:lstStyle/>
          <a:p>
            <a:pPr defTabSz="948507">
              <a:defRPr/>
            </a:pPr>
            <a:r>
              <a:rPr lang="en-US">
                <a:solidFill>
                  <a:prstClr val="black"/>
                </a:solidFill>
                <a:latin typeface="Calibri"/>
              </a:rPr>
              <a:t>Diabetes Educational Services© (530) 893 - 8635 </a:t>
            </a:r>
          </a:p>
        </p:txBody>
      </p:sp>
      <p:sp>
        <p:nvSpPr>
          <p:cNvPr id="279557" name="Slide Number Placeholder 4"/>
          <p:cNvSpPr>
            <a:spLocks noGrp="1"/>
          </p:cNvSpPr>
          <p:nvPr>
            <p:ph type="sldNum" sz="quarter" idx="5"/>
          </p:nvPr>
        </p:nvSpPr>
        <p:spPr/>
        <p:txBody>
          <a:bodyPr/>
          <a:lstStyle/>
          <a:p>
            <a:pPr defTabSz="948507">
              <a:defRPr/>
            </a:pPr>
            <a:fld id="{DE2201AA-C106-46A1-AEA2-C4075F21BE6F}" type="slidenum">
              <a:rPr lang="en-US">
                <a:solidFill>
                  <a:prstClr val="black"/>
                </a:solidFill>
                <a:latin typeface="Calibri"/>
              </a:rPr>
              <a:pPr defTabSz="948507">
                <a:defRPr/>
              </a:pPr>
              <a:t>20</a:t>
            </a:fld>
            <a:endParaRPr lang="en-US">
              <a:solidFill>
                <a:prstClr val="black"/>
              </a:solidFill>
              <a:latin typeface="Calibri"/>
            </a:endParaRPr>
          </a:p>
        </p:txBody>
      </p:sp>
    </p:spTree>
    <p:extLst>
      <p:ext uri="{BB962C8B-B14F-4D97-AF65-F5344CB8AC3E}">
        <p14:creationId xmlns:p14="http://schemas.microsoft.com/office/powerpoint/2010/main" val="3823794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The ADA Standards of Care along with the Academy of Nutrition and Dietetics nutrition practice guidelines focus on 4 goals of MNT in Diabetes Care. </a:t>
            </a:r>
          </a:p>
          <a:p>
            <a:pPr eaLnBrk="1" hangingPunct="1"/>
            <a:endParaRPr lang="en-US" dirty="0"/>
          </a:p>
          <a:p>
            <a:pPr eaLnBrk="1" hangingPunct="1"/>
            <a:r>
              <a:rPr lang="en-US" dirty="0"/>
              <a:t>We highlight in purple maintaining the pleasure of eating……</a:t>
            </a:r>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6B0D31B7-2378-4E9F-A4ED-876B932EC239}" type="slidenum">
              <a:rPr lang="en-US" sz="1200"/>
              <a:pPr eaLnBrk="1" hangingPunct="1"/>
              <a:t>21</a:t>
            </a:fld>
            <a:endParaRPr lang="en-US" sz="1200"/>
          </a:p>
        </p:txBody>
      </p:sp>
    </p:spTree>
    <p:extLst>
      <p:ext uri="{BB962C8B-B14F-4D97-AF65-F5344CB8AC3E}">
        <p14:creationId xmlns:p14="http://schemas.microsoft.com/office/powerpoint/2010/main" val="4100217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22</a:t>
            </a:fld>
            <a:endParaRPr lang="en-US"/>
          </a:p>
        </p:txBody>
      </p:sp>
    </p:spTree>
    <p:extLst>
      <p:ext uri="{BB962C8B-B14F-4D97-AF65-F5344CB8AC3E}">
        <p14:creationId xmlns:p14="http://schemas.microsoft.com/office/powerpoint/2010/main" val="3644201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557EF77-6EB6-4D8B-BA8E-03A446643018}" type="slidenum">
              <a:rPr lang="en-US"/>
              <a:pPr>
                <a:spcBef>
                  <a:spcPct val="0"/>
                </a:spcBef>
              </a:pPr>
              <a:t>23</a:t>
            </a:fld>
            <a:endParaRPr lang="en-US"/>
          </a:p>
        </p:txBody>
      </p:sp>
    </p:spTree>
    <p:extLst>
      <p:ext uri="{BB962C8B-B14F-4D97-AF65-F5344CB8AC3E}">
        <p14:creationId xmlns:p14="http://schemas.microsoft.com/office/powerpoint/2010/main" val="3872216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6E73D47-F92A-4541-8129-BFF879FA4F26}" type="slidenum">
              <a:rPr lang="en-US"/>
              <a:pPr>
                <a:spcBef>
                  <a:spcPct val="0"/>
                </a:spcBef>
              </a:pPr>
              <a:t>25</a:t>
            </a:fld>
            <a:endParaRPr lang="en-US"/>
          </a:p>
        </p:txBody>
      </p:sp>
    </p:spTree>
    <p:extLst>
      <p:ext uri="{BB962C8B-B14F-4D97-AF65-F5344CB8AC3E}">
        <p14:creationId xmlns:p14="http://schemas.microsoft.com/office/powerpoint/2010/main" val="3860311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75C58D1-D772-4A24-8C1C-B1B97929B986}" type="slidenum">
              <a:rPr lang="en-US"/>
              <a:pPr>
                <a:spcBef>
                  <a:spcPct val="0"/>
                </a:spcBef>
              </a:pPr>
              <a:t>26</a:t>
            </a:fld>
            <a:endParaRPr lang="en-US"/>
          </a:p>
        </p:txBody>
      </p:sp>
    </p:spTree>
    <p:extLst>
      <p:ext uri="{BB962C8B-B14F-4D97-AF65-F5344CB8AC3E}">
        <p14:creationId xmlns:p14="http://schemas.microsoft.com/office/powerpoint/2010/main" val="2344238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28</a:t>
            </a:fld>
            <a:endParaRPr lang="en-US"/>
          </a:p>
        </p:txBody>
      </p:sp>
    </p:spTree>
    <p:extLst>
      <p:ext uri="{BB962C8B-B14F-4D97-AF65-F5344CB8AC3E}">
        <p14:creationId xmlns:p14="http://schemas.microsoft.com/office/powerpoint/2010/main" val="3245038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32</a:t>
            </a:fld>
            <a:endParaRPr lang="en-US"/>
          </a:p>
        </p:txBody>
      </p:sp>
    </p:spTree>
    <p:extLst>
      <p:ext uri="{BB962C8B-B14F-4D97-AF65-F5344CB8AC3E}">
        <p14:creationId xmlns:p14="http://schemas.microsoft.com/office/powerpoint/2010/main" val="2849894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39</a:t>
            </a:fld>
            <a:endParaRPr lang="en-US"/>
          </a:p>
        </p:txBody>
      </p:sp>
    </p:spTree>
    <p:extLst>
      <p:ext uri="{BB962C8B-B14F-4D97-AF65-F5344CB8AC3E}">
        <p14:creationId xmlns:p14="http://schemas.microsoft.com/office/powerpoint/2010/main" val="13709262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a:ln/>
        </p:spPr>
      </p:sp>
      <p:sp>
        <p:nvSpPr>
          <p:cNvPr id="2170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709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a:latin typeface="Times New Roman" panose="02020603050405020304" pitchFamily="18" charset="0"/>
              </a:rPr>
              <a:t>Diabetes Educational Services© (530) 893 - 8635 </a:t>
            </a:r>
          </a:p>
        </p:txBody>
      </p:sp>
      <p:sp>
        <p:nvSpPr>
          <p:cNvPr id="21709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F4FCBB35-5C76-457C-8361-4977F2880BD6}" type="slidenum">
              <a:rPr lang="en-US">
                <a:latin typeface="Times New Roman" panose="02020603050405020304" pitchFamily="18" charset="0"/>
              </a:rPr>
              <a:pPr/>
              <a:t>54</a:t>
            </a:fld>
            <a:endParaRPr lang="en-US">
              <a:latin typeface="Times New Roman" panose="02020603050405020304" pitchFamily="18" charset="0"/>
            </a:endParaRPr>
          </a:p>
        </p:txBody>
      </p:sp>
    </p:spTree>
    <p:extLst>
      <p:ext uri="{BB962C8B-B14F-4D97-AF65-F5344CB8AC3E}">
        <p14:creationId xmlns:p14="http://schemas.microsoft.com/office/powerpoint/2010/main" val="1893152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0708" name="Footer Placeholder 3"/>
          <p:cNvSpPr>
            <a:spLocks noGrp="1"/>
          </p:cNvSpPr>
          <p:nvPr>
            <p:ph type="ftr" sz="quarter" idx="4"/>
          </p:nvPr>
        </p:nvSpPr>
        <p:spPr/>
        <p:txBody>
          <a:bodyPr/>
          <a:lstStyle/>
          <a:p>
            <a:pPr>
              <a:defRPr/>
            </a:pPr>
            <a:r>
              <a:rPr lang="en-US"/>
              <a:t>Diabetes Educational Services© (530) 893 - 8635 </a:t>
            </a:r>
          </a:p>
        </p:txBody>
      </p:sp>
      <p:sp>
        <p:nvSpPr>
          <p:cNvPr id="200709" name="Slide Number Placeholder 4"/>
          <p:cNvSpPr>
            <a:spLocks noGrp="1"/>
          </p:cNvSpPr>
          <p:nvPr>
            <p:ph type="sldNum" sz="quarter" idx="5"/>
          </p:nvPr>
        </p:nvSpPr>
        <p:spPr/>
        <p:txBody>
          <a:bodyPr/>
          <a:lstStyle/>
          <a:p>
            <a:pPr>
              <a:defRPr/>
            </a:pPr>
            <a:fld id="{6C0D7F80-B385-4B43-9759-1791FA5BC9CB}" type="slidenum">
              <a:rPr lang="en-US" smtClean="0"/>
              <a:pPr>
                <a:defRPr/>
              </a:pPr>
              <a:t>2</a:t>
            </a:fld>
            <a:endParaRPr lang="en-US"/>
          </a:p>
        </p:txBody>
      </p:sp>
    </p:spTree>
    <p:extLst>
      <p:ext uri="{BB962C8B-B14F-4D97-AF65-F5344CB8AC3E}">
        <p14:creationId xmlns:p14="http://schemas.microsoft.com/office/powerpoint/2010/main" val="4866343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a:ln/>
        </p:spPr>
      </p:sp>
      <p:sp>
        <p:nvSpPr>
          <p:cNvPr id="2150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04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a:latin typeface="Times New Roman" panose="02020603050405020304" pitchFamily="18" charset="0"/>
              </a:rPr>
              <a:t>Diabetes Educational Services© (530) 893 - 8635 </a:t>
            </a:r>
          </a:p>
        </p:txBody>
      </p:sp>
      <p:sp>
        <p:nvSpPr>
          <p:cNvPr id="21504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A8BD48DE-ADB1-449B-B7A5-894D8B9CE136}" type="slidenum">
              <a:rPr lang="en-US">
                <a:latin typeface="Times New Roman" panose="02020603050405020304" pitchFamily="18" charset="0"/>
              </a:rPr>
              <a:pPr/>
              <a:t>55</a:t>
            </a:fld>
            <a:endParaRPr lang="en-US">
              <a:latin typeface="Times New Roman" panose="02020603050405020304" pitchFamily="18" charset="0"/>
            </a:endParaRPr>
          </a:p>
        </p:txBody>
      </p:sp>
    </p:spTree>
    <p:extLst>
      <p:ext uri="{BB962C8B-B14F-4D97-AF65-F5344CB8AC3E}">
        <p14:creationId xmlns:p14="http://schemas.microsoft.com/office/powerpoint/2010/main" val="938283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xfrm>
            <a:off x="1271588" y="715963"/>
            <a:ext cx="4772025" cy="3578225"/>
          </a:xfrm>
          <a:ln/>
        </p:spPr>
      </p:sp>
      <p:sp>
        <p:nvSpPr>
          <p:cNvPr id="2211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118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2118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3BDFF4-5BE4-4C72-9A41-3587D95AF19D}"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0137565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xfrm>
            <a:off x="1271588" y="715963"/>
            <a:ext cx="4772025" cy="3578225"/>
          </a:xfrm>
          <a:ln/>
        </p:spPr>
      </p:sp>
      <p:sp>
        <p:nvSpPr>
          <p:cNvPr id="2570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70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570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755DB3-24A3-4377-A9CF-392131276F51}"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408242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156AF12-063A-4CB9-96D5-E61428D5BB06}" type="slidenum">
              <a:rPr lang="en-US" smtClean="0"/>
              <a:pPr>
                <a:defRPr/>
              </a:pPr>
              <a:t>66</a:t>
            </a:fld>
            <a:endParaRPr lang="en-US"/>
          </a:p>
        </p:txBody>
      </p:sp>
    </p:spTree>
    <p:extLst>
      <p:ext uri="{BB962C8B-B14F-4D97-AF65-F5344CB8AC3E}">
        <p14:creationId xmlns:p14="http://schemas.microsoft.com/office/powerpoint/2010/main" val="16824791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Slide Image Placeholder 1"/>
          <p:cNvSpPr>
            <a:spLocks noGrp="1" noRot="1" noChangeAspect="1" noTextEdit="1"/>
          </p:cNvSpPr>
          <p:nvPr>
            <p:ph type="sldImg"/>
          </p:nvPr>
        </p:nvSpPr>
        <p:spPr>
          <a:xfrm>
            <a:off x="1195388" y="693738"/>
            <a:ext cx="4619625" cy="3463925"/>
          </a:xfrm>
          <a:ln/>
        </p:spPr>
      </p:sp>
      <p:sp>
        <p:nvSpPr>
          <p:cNvPr id="3297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0756" name="Footer Placeholder 3"/>
          <p:cNvSpPr>
            <a:spLocks noGrp="1"/>
          </p:cNvSpPr>
          <p:nvPr>
            <p:ph type="ftr" sz="quarter" idx="4"/>
          </p:nvPr>
        </p:nvSpPr>
        <p:spPr/>
        <p:txBody>
          <a:bodyPr/>
          <a:lstStyle/>
          <a:p>
            <a:pPr>
              <a:defRPr/>
            </a:pPr>
            <a:r>
              <a:rPr lang="en-US"/>
              <a:t>Diabetes Educational Services© (530) 893 - 8635 </a:t>
            </a:r>
          </a:p>
        </p:txBody>
      </p:sp>
      <p:sp>
        <p:nvSpPr>
          <p:cNvPr id="330757" name="Slide Number Placeholder 4"/>
          <p:cNvSpPr>
            <a:spLocks noGrp="1"/>
          </p:cNvSpPr>
          <p:nvPr>
            <p:ph type="sldNum" sz="quarter" idx="5"/>
          </p:nvPr>
        </p:nvSpPr>
        <p:spPr/>
        <p:txBody>
          <a:bodyPr/>
          <a:lstStyle/>
          <a:p>
            <a:pPr>
              <a:defRPr/>
            </a:pPr>
            <a:fld id="{743F181A-9693-43DC-9BCF-52E58F4B7710}" type="slidenum">
              <a:rPr lang="en-US" smtClean="0"/>
              <a:pPr>
                <a:defRPr/>
              </a:pPr>
              <a:t>67</a:t>
            </a:fld>
            <a:endParaRPr lang="en-US"/>
          </a:p>
        </p:txBody>
      </p:sp>
    </p:spTree>
    <p:extLst>
      <p:ext uri="{BB962C8B-B14F-4D97-AF65-F5344CB8AC3E}">
        <p14:creationId xmlns:p14="http://schemas.microsoft.com/office/powerpoint/2010/main" val="29355768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xfrm>
            <a:off x="1271588" y="715963"/>
            <a:ext cx="4772025" cy="3578225"/>
          </a:xfrm>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D49775A-E55D-4046-8945-984F777D48DC}"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872825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a:xfrm>
            <a:off x="1271588" y="715963"/>
            <a:ext cx="4772025" cy="3578225"/>
          </a:xfrm>
          <a:ln/>
        </p:spPr>
      </p:sp>
      <p:sp>
        <p:nvSpPr>
          <p:cNvPr id="2457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57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457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1F7BE9D-A159-4CBA-B7D5-0B5302FC2419}"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77463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1588" y="715963"/>
            <a:ext cx="4772025" cy="3578225"/>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Diabetes Educational Services© (530) 893 - 8635 </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33B0E3-6876-4E53-9EE0-6ED1EFDF674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58578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a:xfrm>
            <a:off x="1195388" y="693738"/>
            <a:ext cx="4619625" cy="3463925"/>
          </a:xfrm>
          <a:ln/>
        </p:spPr>
      </p:sp>
      <p:sp>
        <p:nvSpPr>
          <p:cNvPr id="3246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5636" name="Footer Placeholder 3"/>
          <p:cNvSpPr>
            <a:spLocks noGrp="1"/>
          </p:cNvSpPr>
          <p:nvPr>
            <p:ph type="ftr" sz="quarter" idx="4"/>
          </p:nvPr>
        </p:nvSpPr>
        <p:spPr/>
        <p:txBody>
          <a:bodyPr/>
          <a:lstStyle/>
          <a:p>
            <a:pPr>
              <a:defRPr/>
            </a:pPr>
            <a:r>
              <a:rPr lang="en-US">
                <a:solidFill>
                  <a:srgbClr val="000000"/>
                </a:solidFill>
              </a:rPr>
              <a:t>Diabetes Educational Services© (530) 893 - 8635 </a:t>
            </a:r>
          </a:p>
        </p:txBody>
      </p:sp>
      <p:sp>
        <p:nvSpPr>
          <p:cNvPr id="325637" name="Slide Number Placeholder 4"/>
          <p:cNvSpPr>
            <a:spLocks noGrp="1"/>
          </p:cNvSpPr>
          <p:nvPr>
            <p:ph type="sldNum" sz="quarter" idx="5"/>
          </p:nvPr>
        </p:nvSpPr>
        <p:spPr/>
        <p:txBody>
          <a:bodyPr/>
          <a:lstStyle/>
          <a:p>
            <a:pPr>
              <a:defRPr/>
            </a:pPr>
            <a:fld id="{5C6809BE-583B-476F-A2B4-9C51DD707D6C}" type="slidenum">
              <a:rPr lang="en-US" smtClean="0">
                <a:solidFill>
                  <a:srgbClr val="000000"/>
                </a:solidFill>
              </a:rPr>
              <a:pPr>
                <a:defRPr/>
              </a:pPr>
              <a:t>77</a:t>
            </a:fld>
            <a:endParaRPr lang="en-US">
              <a:solidFill>
                <a:srgbClr val="000000"/>
              </a:solidFill>
            </a:endParaRPr>
          </a:p>
        </p:txBody>
      </p:sp>
    </p:spTree>
    <p:extLst>
      <p:ext uri="{BB962C8B-B14F-4D97-AF65-F5344CB8AC3E}">
        <p14:creationId xmlns:p14="http://schemas.microsoft.com/office/powerpoint/2010/main" val="18981213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xfrm>
            <a:off x="1271588" y="715963"/>
            <a:ext cx="4772025" cy="3578225"/>
          </a:xfrm>
          <a:ln/>
        </p:spPr>
      </p:sp>
      <p:sp>
        <p:nvSpPr>
          <p:cNvPr id="2396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962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3962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D5964F-01CA-432C-BC7E-509E8F1B8CC9}"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96986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2908" rtl="0" eaLnBrk="0" fontAlgn="base" latinLnBrk="0" hangingPunct="0">
              <a:lnSpc>
                <a:spcPct val="100000"/>
              </a:lnSpc>
              <a:spcBef>
                <a:spcPct val="0"/>
              </a:spcBef>
              <a:spcAft>
                <a:spcPct val="0"/>
              </a:spcAft>
              <a:buClrTx/>
              <a:buSzTx/>
              <a:buFontTx/>
              <a:buNone/>
              <a:tabLst/>
              <a:defRPr/>
            </a:pPr>
            <a:fld id="{5B5E225C-EA32-49AA-BCE1-CBED354D9589}"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2908" rtl="0" eaLnBrk="0" fontAlgn="base" latinLnBrk="0" hangingPunct="0">
                <a:lnSpc>
                  <a:spcPct val="100000"/>
                </a:lnSpc>
                <a:spcBef>
                  <a:spcPct val="0"/>
                </a:spcBef>
                <a:spcAft>
                  <a:spcPct val="0"/>
                </a:spcAft>
                <a:buClrTx/>
                <a:buSzTx/>
                <a:buFontTx/>
                <a:buNone/>
                <a:tabLst/>
                <a:defRPr/>
              </a:pPr>
              <a:t>4</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419384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xfrm>
            <a:off x="1195388" y="693738"/>
            <a:ext cx="4619625" cy="3463925"/>
          </a:xfrm>
          <a:ln/>
        </p:spPr>
      </p:sp>
      <p:sp>
        <p:nvSpPr>
          <p:cNvPr id="2406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064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a:latin typeface="Times New Roman" panose="02020603050405020304" pitchFamily="18" charset="0"/>
              </a:rPr>
              <a:t>Diabetes Educational Services© (530) 893 - 8635 </a:t>
            </a:r>
          </a:p>
        </p:txBody>
      </p:sp>
      <p:sp>
        <p:nvSpPr>
          <p:cNvPr id="24064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155F3818-A22B-43FA-BAB5-DDD7AD67F88B}" type="slidenum">
              <a:rPr lang="en-US">
                <a:latin typeface="Times New Roman" panose="02020603050405020304" pitchFamily="18" charset="0"/>
              </a:rPr>
              <a:pPr/>
              <a:t>80</a:t>
            </a:fld>
            <a:endParaRPr lang="en-US">
              <a:latin typeface="Times New Roman" panose="02020603050405020304" pitchFamily="18" charset="0"/>
            </a:endParaRPr>
          </a:p>
        </p:txBody>
      </p:sp>
    </p:spTree>
    <p:extLst>
      <p:ext uri="{BB962C8B-B14F-4D97-AF65-F5344CB8AC3E}">
        <p14:creationId xmlns:p14="http://schemas.microsoft.com/office/powerpoint/2010/main" val="27426644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xfrm>
            <a:off x="1195388" y="693738"/>
            <a:ext cx="4619625" cy="3463925"/>
          </a:xfrm>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7943" indent="-299209" eaLnBrk="0" hangingPunct="0">
              <a:defRPr>
                <a:solidFill>
                  <a:schemeClr val="tx1"/>
                </a:solidFill>
                <a:latin typeface="Arial" pitchFamily="34" charset="0"/>
              </a:defRPr>
            </a:lvl2pPr>
            <a:lvl3pPr marL="1196835" indent="-239367" eaLnBrk="0" hangingPunct="0">
              <a:defRPr>
                <a:solidFill>
                  <a:schemeClr val="tx1"/>
                </a:solidFill>
                <a:latin typeface="Arial" pitchFamily="34" charset="0"/>
              </a:defRPr>
            </a:lvl3pPr>
            <a:lvl4pPr marL="1675569" indent="-239367" eaLnBrk="0" hangingPunct="0">
              <a:defRPr>
                <a:solidFill>
                  <a:schemeClr val="tx1"/>
                </a:solidFill>
                <a:latin typeface="Arial" pitchFamily="34" charset="0"/>
              </a:defRPr>
            </a:lvl4pPr>
            <a:lvl5pPr marL="2154304" indent="-239367" eaLnBrk="0" hangingPunct="0">
              <a:defRPr>
                <a:solidFill>
                  <a:schemeClr val="tx1"/>
                </a:solidFill>
                <a:latin typeface="Arial" pitchFamily="34" charset="0"/>
              </a:defRPr>
            </a:lvl5pPr>
            <a:lvl6pPr marL="2633038" indent="-239367" eaLnBrk="0" fontAlgn="base" hangingPunct="0">
              <a:spcBef>
                <a:spcPct val="0"/>
              </a:spcBef>
              <a:spcAft>
                <a:spcPct val="0"/>
              </a:spcAft>
              <a:defRPr>
                <a:solidFill>
                  <a:schemeClr val="tx1"/>
                </a:solidFill>
                <a:latin typeface="Arial" pitchFamily="34" charset="0"/>
              </a:defRPr>
            </a:lvl6pPr>
            <a:lvl7pPr marL="3111772" indent="-239367" eaLnBrk="0" fontAlgn="base" hangingPunct="0">
              <a:spcBef>
                <a:spcPct val="0"/>
              </a:spcBef>
              <a:spcAft>
                <a:spcPct val="0"/>
              </a:spcAft>
              <a:defRPr>
                <a:solidFill>
                  <a:schemeClr val="tx1"/>
                </a:solidFill>
                <a:latin typeface="Arial" pitchFamily="34" charset="0"/>
              </a:defRPr>
            </a:lvl7pPr>
            <a:lvl8pPr marL="3590506" indent="-239367" eaLnBrk="0" fontAlgn="base" hangingPunct="0">
              <a:spcBef>
                <a:spcPct val="0"/>
              </a:spcBef>
              <a:spcAft>
                <a:spcPct val="0"/>
              </a:spcAft>
              <a:defRPr>
                <a:solidFill>
                  <a:schemeClr val="tx1"/>
                </a:solidFill>
                <a:latin typeface="Arial" pitchFamily="34" charset="0"/>
              </a:defRPr>
            </a:lvl8pPr>
            <a:lvl9pPr marL="4069240" indent="-239367" eaLnBrk="0" fontAlgn="base" hangingPunct="0">
              <a:spcBef>
                <a:spcPct val="0"/>
              </a:spcBef>
              <a:spcAft>
                <a:spcPct val="0"/>
              </a:spcAft>
              <a:defRPr>
                <a:solidFill>
                  <a:schemeClr val="tx1"/>
                </a:solidFill>
                <a:latin typeface="Arial" pitchFamily="34" charset="0"/>
              </a:defRPr>
            </a:lvl9pPr>
          </a:lstStyle>
          <a:p>
            <a:fld id="{9F36C9A8-B6CE-4CA0-88A2-2E87C8BBA3BA}" type="slidenum">
              <a:rPr lang="en-US" smtClean="0">
                <a:latin typeface="Times New Roman" pitchFamily="18" charset="0"/>
              </a:rPr>
              <a:pPr/>
              <a:t>82</a:t>
            </a:fld>
            <a:endParaRPr lang="en-US">
              <a:latin typeface="Times New Roman" pitchFamily="18" charset="0"/>
            </a:endParaRPr>
          </a:p>
        </p:txBody>
      </p:sp>
    </p:spTree>
    <p:extLst>
      <p:ext uri="{BB962C8B-B14F-4D97-AF65-F5344CB8AC3E}">
        <p14:creationId xmlns:p14="http://schemas.microsoft.com/office/powerpoint/2010/main" val="28639896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xfrm>
            <a:off x="1271588" y="715963"/>
            <a:ext cx="4772025" cy="3578225"/>
          </a:xfrm>
          <a:ln/>
        </p:spPr>
      </p:sp>
      <p:sp>
        <p:nvSpPr>
          <p:cNvPr id="241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1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41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276F80E-893B-403D-98E9-5A6E24523728}"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8734890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4B0D18-AF18-4056-AA49-95BDEAB63F74}" type="slidenum">
              <a:rPr lang="en-US"/>
              <a:pPr>
                <a:spcBef>
                  <a:spcPct val="0"/>
                </a:spcBef>
              </a:pPr>
              <a:t>85</a:t>
            </a:fld>
            <a:endParaRPr lang="en-US"/>
          </a:p>
        </p:txBody>
      </p:sp>
    </p:spTree>
    <p:extLst>
      <p:ext uri="{BB962C8B-B14F-4D97-AF65-F5344CB8AC3E}">
        <p14:creationId xmlns:p14="http://schemas.microsoft.com/office/powerpoint/2010/main" val="1115506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a:xfrm>
            <a:off x="1271588" y="715963"/>
            <a:ext cx="4772025" cy="3578225"/>
          </a:xfrm>
          <a:ln/>
        </p:spPr>
      </p:sp>
      <p:sp>
        <p:nvSpPr>
          <p:cNvPr id="2611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112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6112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3A303E5-A4B1-45F0-ADFE-83A5446465B1}"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328508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 hours. </a:t>
            </a:r>
          </a:p>
          <a:p>
            <a:r>
              <a:rPr lang="en-US" dirty="0"/>
              <a:t>Ideal is 150 slides. </a:t>
            </a:r>
          </a:p>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88</a:t>
            </a:fld>
            <a:endParaRPr lang="en-US"/>
          </a:p>
        </p:txBody>
      </p:sp>
    </p:spTree>
    <p:extLst>
      <p:ext uri="{BB962C8B-B14F-4D97-AF65-F5344CB8AC3E}">
        <p14:creationId xmlns:p14="http://schemas.microsoft.com/office/powerpoint/2010/main" val="8363731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5036E5C0-3F57-4789-8DF2-BCD7193169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1584FBBF-91AB-4DD6-BE04-17C8E51B48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0724" name="Slide Number Placeholder 3">
            <a:extLst>
              <a:ext uri="{FF2B5EF4-FFF2-40B4-BE49-F238E27FC236}">
                <a16:creationId xmlns:a16="http://schemas.microsoft.com/office/drawing/2014/main" id="{E471C74D-58AF-4CBA-B74F-28FE591BE5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9648070-E168-412C-96CA-481CD96127F9}" type="slidenum">
              <a:rPr lang="en-US" altLang="en-US" smtClean="0"/>
              <a:pPr/>
              <a:t>89</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xfrm>
            <a:off x="1143000" y="685800"/>
            <a:ext cx="4572000" cy="3429000"/>
          </a:xfrm>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o Latest update on available insulins </a:t>
            </a:r>
          </a:p>
          <a:p>
            <a:r>
              <a:rPr lang="en-US" dirty="0"/>
              <a:t>o How to use ADA algorithm for insulin management </a:t>
            </a:r>
          </a:p>
          <a:p>
            <a:r>
              <a:rPr lang="en-US" dirty="0"/>
              <a:t>o Teaching pointers for safe and effective insulin use </a:t>
            </a:r>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09" indent="-285734" eaLnBrk="0" hangingPunct="0">
              <a:defRPr>
                <a:solidFill>
                  <a:schemeClr val="tx1"/>
                </a:solidFill>
                <a:latin typeface="Arial" pitchFamily="34" charset="0"/>
              </a:defRPr>
            </a:lvl2pPr>
            <a:lvl3pPr marL="1142937" indent="-228587" eaLnBrk="0" hangingPunct="0">
              <a:defRPr>
                <a:solidFill>
                  <a:schemeClr val="tx1"/>
                </a:solidFill>
                <a:latin typeface="Arial" pitchFamily="34" charset="0"/>
              </a:defRPr>
            </a:lvl3pPr>
            <a:lvl4pPr marL="1600112" indent="-228587" eaLnBrk="0" hangingPunct="0">
              <a:defRPr>
                <a:solidFill>
                  <a:schemeClr val="tx1"/>
                </a:solidFill>
                <a:latin typeface="Arial" pitchFamily="34" charset="0"/>
              </a:defRPr>
            </a:lvl4pPr>
            <a:lvl5pPr marL="2057287" indent="-228587" eaLnBrk="0" hangingPunct="0">
              <a:defRPr>
                <a:solidFill>
                  <a:schemeClr val="tx1"/>
                </a:solidFill>
                <a:latin typeface="Arial" pitchFamily="34" charset="0"/>
              </a:defRPr>
            </a:lvl5pPr>
            <a:lvl6pPr marL="2514461" indent="-228587" eaLnBrk="0" fontAlgn="base" hangingPunct="0">
              <a:spcBef>
                <a:spcPct val="0"/>
              </a:spcBef>
              <a:spcAft>
                <a:spcPct val="0"/>
              </a:spcAft>
              <a:defRPr>
                <a:solidFill>
                  <a:schemeClr val="tx1"/>
                </a:solidFill>
                <a:latin typeface="Arial" pitchFamily="34" charset="0"/>
              </a:defRPr>
            </a:lvl6pPr>
            <a:lvl7pPr marL="2971635" indent="-228587" eaLnBrk="0" fontAlgn="base" hangingPunct="0">
              <a:spcBef>
                <a:spcPct val="0"/>
              </a:spcBef>
              <a:spcAft>
                <a:spcPct val="0"/>
              </a:spcAft>
              <a:defRPr>
                <a:solidFill>
                  <a:schemeClr val="tx1"/>
                </a:solidFill>
                <a:latin typeface="Arial" pitchFamily="34" charset="0"/>
              </a:defRPr>
            </a:lvl7pPr>
            <a:lvl8pPr marL="3428810" indent="-228587" eaLnBrk="0" fontAlgn="base" hangingPunct="0">
              <a:spcBef>
                <a:spcPct val="0"/>
              </a:spcBef>
              <a:spcAft>
                <a:spcPct val="0"/>
              </a:spcAft>
              <a:defRPr>
                <a:solidFill>
                  <a:schemeClr val="tx1"/>
                </a:solidFill>
                <a:latin typeface="Arial" pitchFamily="34" charset="0"/>
              </a:defRPr>
            </a:lvl8pPr>
            <a:lvl9pPr marL="3885985" indent="-228587" eaLnBrk="0" fontAlgn="base" hangingPunct="0">
              <a:spcBef>
                <a:spcPct val="0"/>
              </a:spcBef>
              <a:spcAft>
                <a:spcPct val="0"/>
              </a:spcAft>
              <a:defRPr>
                <a:solidFill>
                  <a:schemeClr val="tx1"/>
                </a:solidFill>
                <a:latin typeface="Arial" pitchFamily="34" charset="0"/>
              </a:defRPr>
            </a:lvl9pPr>
          </a:lstStyle>
          <a:p>
            <a:fld id="{760F5626-F4A8-4D99-B730-2B9945208B8F}" type="slidenum">
              <a:rPr lang="en-US" smtClean="0">
                <a:solidFill>
                  <a:prstClr val="black"/>
                </a:solidFill>
                <a:latin typeface="Times New Roman" pitchFamily="18" charset="0"/>
              </a:rPr>
              <a:pPr/>
              <a:t>90</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31628082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xfrm>
            <a:off x="1195388" y="693738"/>
            <a:ext cx="4619625" cy="3463925"/>
          </a:xfrm>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D73B9E-6C9F-47BB-B880-9C72232BA0F2}" type="slidenum">
              <a:rPr lang="en-US" sz="1300"/>
              <a:pPr>
                <a:spcBef>
                  <a:spcPct val="0"/>
                </a:spcBef>
              </a:pPr>
              <a:t>91</a:t>
            </a:fld>
            <a:endParaRPr lang="en-US" sz="1300"/>
          </a:p>
        </p:txBody>
      </p:sp>
    </p:spTree>
    <p:extLst>
      <p:ext uri="{BB962C8B-B14F-4D97-AF65-F5344CB8AC3E}">
        <p14:creationId xmlns:p14="http://schemas.microsoft.com/office/powerpoint/2010/main" val="10157526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17A877B-592F-438E-9C46-3F6012F4F67E}" type="slidenum">
              <a:rPr lang="en-US" smtClean="0">
                <a:solidFill>
                  <a:prstClr val="black"/>
                </a:solidFill>
              </a:rPr>
              <a:pPr/>
              <a:t>92</a:t>
            </a:fld>
            <a:endParaRPr lang="en-US">
              <a:solidFill>
                <a:prstClr val="black"/>
              </a:solidFill>
            </a:endParaRPr>
          </a:p>
        </p:txBody>
      </p:sp>
    </p:spTree>
    <p:extLst>
      <p:ext uri="{BB962C8B-B14F-4D97-AF65-F5344CB8AC3E}">
        <p14:creationId xmlns:p14="http://schemas.microsoft.com/office/powerpoint/2010/main" val="1674317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959045F-0870-4E66-AC76-D0AD7D8664C7}" type="slidenum">
              <a:rPr lang="en-US"/>
              <a:pPr>
                <a:spcBef>
                  <a:spcPct val="0"/>
                </a:spcBef>
              </a:pPr>
              <a:t>7</a:t>
            </a:fld>
            <a:endParaRPr lang="en-US"/>
          </a:p>
        </p:txBody>
      </p:sp>
    </p:spTree>
    <p:extLst>
      <p:ext uri="{BB962C8B-B14F-4D97-AF65-F5344CB8AC3E}">
        <p14:creationId xmlns:p14="http://schemas.microsoft.com/office/powerpoint/2010/main" val="7103200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93</a:t>
            </a:fld>
            <a:endParaRPr lang="en-US"/>
          </a:p>
        </p:txBody>
      </p:sp>
    </p:spTree>
    <p:extLst>
      <p:ext uri="{BB962C8B-B14F-4D97-AF65-F5344CB8AC3E}">
        <p14:creationId xmlns:p14="http://schemas.microsoft.com/office/powerpoint/2010/main" val="26959920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p:cNvSpPr>
            <a:spLocks noGrp="1" noRot="1" noChangeAspect="1" noTextEdit="1"/>
          </p:cNvSpPr>
          <p:nvPr>
            <p:ph type="sldImg"/>
          </p:nvPr>
        </p:nvSpPr>
        <p:spPr>
          <a:xfrm>
            <a:off x="1195388" y="693738"/>
            <a:ext cx="4619625" cy="3463925"/>
          </a:xfrm>
          <a:ln/>
        </p:spPr>
      </p:sp>
      <p:sp>
        <p:nvSpPr>
          <p:cNvPr id="347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47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4FD18A8D-4CB8-4216-8806-4EFCBDE2DB7F}" type="slidenum">
              <a:rPr lang="en-US" sz="1300"/>
              <a:pPr eaLnBrk="1" hangingPunct="1"/>
              <a:t>94</a:t>
            </a:fld>
            <a:endParaRPr lang="en-US" sz="1300"/>
          </a:p>
        </p:txBody>
      </p:sp>
    </p:spTree>
    <p:extLst>
      <p:ext uri="{BB962C8B-B14F-4D97-AF65-F5344CB8AC3E}">
        <p14:creationId xmlns:p14="http://schemas.microsoft.com/office/powerpoint/2010/main" val="2497091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rPr>
              <a:t>Earlier insulins derived from bovine and porcine pancreas</a:t>
            </a:r>
          </a:p>
          <a:p>
            <a:r>
              <a:rPr lang="en-US" dirty="0">
                <a:solidFill>
                  <a:srgbClr val="000000"/>
                </a:solidFill>
              </a:rPr>
              <a:t>All human insulin now made from recombinant DNA technology</a:t>
            </a:r>
          </a:p>
          <a:p>
            <a:pPr lvl="1"/>
            <a:r>
              <a:rPr lang="en-US" dirty="0">
                <a:solidFill>
                  <a:srgbClr val="000000"/>
                </a:solidFill>
              </a:rPr>
              <a:t>Modification of human insulin molecules</a:t>
            </a:r>
          </a:p>
          <a:p>
            <a:pPr lvl="1"/>
            <a:r>
              <a:rPr lang="en-US" dirty="0">
                <a:solidFill>
                  <a:srgbClr val="000000"/>
                </a:solidFill>
              </a:rPr>
              <a:t>Overcame problems with human insulin</a:t>
            </a:r>
          </a:p>
          <a:p>
            <a:pPr lvl="2"/>
            <a:r>
              <a:rPr lang="en-US" dirty="0">
                <a:solidFill>
                  <a:srgbClr val="000000"/>
                </a:solidFill>
              </a:rPr>
              <a:t>Onset of action</a:t>
            </a:r>
          </a:p>
          <a:p>
            <a:pPr lvl="2"/>
            <a:r>
              <a:rPr lang="en-US" dirty="0">
                <a:solidFill>
                  <a:srgbClr val="000000"/>
                </a:solidFill>
              </a:rPr>
              <a:t>Duration of action</a:t>
            </a:r>
          </a:p>
          <a:p>
            <a:pPr lvl="2"/>
            <a:r>
              <a:rPr lang="en-US" dirty="0">
                <a:solidFill>
                  <a:srgbClr val="000000"/>
                </a:solidFill>
              </a:rPr>
              <a:t>Absorption</a:t>
            </a:r>
          </a:p>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95</a:t>
            </a:fld>
            <a:endParaRPr lang="en-US"/>
          </a:p>
        </p:txBody>
      </p:sp>
    </p:spTree>
    <p:extLst>
      <p:ext uri="{BB962C8B-B14F-4D97-AF65-F5344CB8AC3E}">
        <p14:creationId xmlns:p14="http://schemas.microsoft.com/office/powerpoint/2010/main" val="29868683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050"/>
          <p:cNvSpPr>
            <a:spLocks noGrp="1" noRot="1" noChangeAspect="1" noChangeArrowheads="1" noTextEdit="1"/>
          </p:cNvSpPr>
          <p:nvPr>
            <p:ph type="sldImg"/>
          </p:nvPr>
        </p:nvSpPr>
        <p:spPr>
          <a:xfrm>
            <a:off x="1906588" y="671513"/>
            <a:ext cx="2749550" cy="2062162"/>
          </a:xfrm>
          <a:ln/>
        </p:spPr>
      </p:sp>
      <p:sp>
        <p:nvSpPr>
          <p:cNvPr id="94211" name="Rectangle 2051"/>
          <p:cNvSpPr>
            <a:spLocks noGrp="1" noChangeArrowheads="1"/>
          </p:cNvSpPr>
          <p:nvPr>
            <p:ph type="body" idx="1"/>
          </p:nvPr>
        </p:nvSpPr>
        <p:spPr>
          <a:xfrm>
            <a:off x="609601" y="3018333"/>
            <a:ext cx="5891213" cy="571656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endParaRPr lang="en-US" altLang="en-US" b="1" dirty="0">
              <a:latin typeface="Times New Roman" pitchFamily="18" charset="0"/>
            </a:endParaRPr>
          </a:p>
        </p:txBody>
      </p:sp>
    </p:spTree>
    <p:extLst>
      <p:ext uri="{BB962C8B-B14F-4D97-AF65-F5344CB8AC3E}">
        <p14:creationId xmlns:p14="http://schemas.microsoft.com/office/powerpoint/2010/main" val="36801435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Freeman. The Journal of the American Osteopathic Association, January 2009, Vol. 109, 26-36.</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a:p>
          <a:p>
            <a:r>
              <a:rPr lang="en-US" dirty="0"/>
              <a:t>http://jaoa.org/article.aspx?articleid=2093701#72978607</a:t>
            </a:r>
          </a:p>
          <a:p>
            <a:endParaRPr lang="en-US" dirty="0"/>
          </a:p>
          <a:p>
            <a:r>
              <a:rPr lang="en-US" sz="1200" b="0" i="0" kern="1200" dirty="0">
                <a:solidFill>
                  <a:schemeClr val="tx1"/>
                </a:solidFill>
                <a:effectLst/>
                <a:latin typeface="+mn-lt"/>
                <a:ea typeface="ヒラギノ角ゴ Pro W3" charset="0"/>
                <a:cs typeface="ヒラギノ角ゴ Pro W3" charset="0"/>
              </a:rPr>
              <a:t>Within seconds of food ingestion, there is an initial release of insulin, which peaks in 1 to 2 minutes and lasts about 10 minutes.</a:t>
            </a:r>
            <a:r>
              <a:rPr lang="en-US" sz="1200" b="0" i="0" u="none" strike="noStrike" kern="1200" baseline="30000" dirty="0">
                <a:solidFill>
                  <a:schemeClr val="tx1"/>
                </a:solidFill>
                <a:effectLst/>
                <a:latin typeface="+mn-lt"/>
                <a:ea typeface="ヒラギノ角ゴ Pro W3" charset="0"/>
                <a:cs typeface="ヒラギノ角ゴ Pro W3" charset="0"/>
              </a:rPr>
              <a:t>21</a:t>
            </a:r>
            <a:r>
              <a:rPr lang="en-US" sz="1200" b="0" i="0" kern="1200" baseline="30000" dirty="0">
                <a:solidFill>
                  <a:schemeClr val="tx1"/>
                </a:solidFill>
                <a:effectLst/>
                <a:latin typeface="+mn-lt"/>
                <a:ea typeface="ヒラギノ角ゴ Pro W3" charset="0"/>
                <a:cs typeface="ヒラギノ角ゴ Pro W3" charset="0"/>
              </a:rPr>
              <a:t>,</a:t>
            </a:r>
            <a:r>
              <a:rPr lang="en-US" sz="1200" b="0" i="0" u="none" strike="noStrike" kern="1200" baseline="30000" dirty="0">
                <a:solidFill>
                  <a:schemeClr val="tx1"/>
                </a:solidFill>
                <a:effectLst/>
                <a:latin typeface="+mn-lt"/>
                <a:ea typeface="ヒラギノ角ゴ Pro W3" charset="0"/>
                <a:cs typeface="ヒラギノ角ゴ Pro W3" charset="0"/>
              </a:rPr>
              <a:t>22</a:t>
            </a:r>
            <a:r>
              <a:rPr lang="en-US" sz="1200" b="0" i="0" kern="1200" dirty="0">
                <a:solidFill>
                  <a:schemeClr val="tx1"/>
                </a:solidFill>
                <a:effectLst/>
                <a:latin typeface="+mn-lt"/>
                <a:ea typeface="ヒラギノ角ゴ Pro W3" charset="0"/>
                <a:cs typeface="ヒラギノ角ゴ Pro W3" charset="0"/>
              </a:rPr>
              <a:t> This first phase is responsible for suppressing hepatic glucose output, limiting PPG elevations, and stimulating phase 2 insulin release of newly manufactured insulin. This second phase lasts 1 to 2 hours until </a:t>
            </a:r>
            <a:r>
              <a:rPr lang="en-US" sz="1200" b="0" i="0" kern="1200" dirty="0" err="1">
                <a:solidFill>
                  <a:schemeClr val="tx1"/>
                </a:solidFill>
                <a:effectLst/>
                <a:latin typeface="+mn-lt"/>
                <a:ea typeface="ヒラギノ角ゴ Pro W3" charset="0"/>
                <a:cs typeface="ヒラギノ角ゴ Pro W3" charset="0"/>
              </a:rPr>
              <a:t>normoglycemia</a:t>
            </a:r>
            <a:r>
              <a:rPr lang="en-US" sz="1200" b="0" i="0" kern="1200" dirty="0">
                <a:solidFill>
                  <a:schemeClr val="tx1"/>
                </a:solidFill>
                <a:effectLst/>
                <a:latin typeface="+mn-lt"/>
                <a:ea typeface="ヒラギノ角ゴ Pro W3" charset="0"/>
                <a:cs typeface="ヒラギノ角ゴ Pro W3" charset="0"/>
              </a:rPr>
              <a:t> is restored.</a:t>
            </a:r>
            <a:r>
              <a:rPr lang="en-US" sz="1200" b="0" i="0" u="none" strike="noStrike" kern="1200" baseline="30000" dirty="0">
                <a:solidFill>
                  <a:schemeClr val="tx1"/>
                </a:solidFill>
                <a:effectLst/>
                <a:latin typeface="+mn-lt"/>
                <a:ea typeface="ヒラギノ角ゴ Pro W3" charset="0"/>
                <a:cs typeface="ヒラギノ角ゴ Pro W3" charset="0"/>
              </a:rPr>
              <a:t>20</a:t>
            </a:r>
            <a:r>
              <a:rPr lang="en-US" sz="1200" b="0" i="0" kern="1200" baseline="30000" dirty="0">
                <a:solidFill>
                  <a:schemeClr val="tx1"/>
                </a:solidFill>
                <a:effectLst/>
                <a:latin typeface="+mn-lt"/>
                <a:ea typeface="ヒラギノ角ゴ Pro W3" charset="0"/>
                <a:cs typeface="ヒラギノ角ゴ Pro W3" charset="0"/>
              </a:rPr>
              <a:t>,</a:t>
            </a:r>
            <a:r>
              <a:rPr lang="en-US" sz="1200" b="0" i="0" u="none" strike="noStrike" kern="1200" baseline="30000" dirty="0">
                <a:solidFill>
                  <a:schemeClr val="tx1"/>
                </a:solidFill>
                <a:effectLst/>
                <a:latin typeface="+mn-lt"/>
                <a:ea typeface="ヒラギノ角ゴ Pro W3" charset="0"/>
                <a:cs typeface="ヒラギノ角ゴ Pro W3" charset="0"/>
              </a:rPr>
              <a:t>21</a:t>
            </a:r>
            <a:r>
              <a:rPr lang="en-US" sz="1200" b="0" i="0" kern="1200" dirty="0">
                <a:solidFill>
                  <a:schemeClr val="tx1"/>
                </a:solidFill>
                <a:effectLst/>
                <a:latin typeface="+mn-lt"/>
                <a:ea typeface="ヒラギノ角ゴ Pro W3" charset="0"/>
                <a:cs typeface="ヒラギノ角ゴ Pro W3" charset="0"/>
              </a:rPr>
              <a:t> However, in patients with type 2 diabetes mellitus, phase 1 insulin secretion is markedly decreased or absent. As the disease progresses, phase 2 insulin release is also reduced, often by more than 50%</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solidFill>
                  <a:prstClr val="black"/>
                </a:solidFill>
              </a:rPr>
              <a:pPr/>
              <a:t>97</a:t>
            </a:fld>
            <a:endParaRPr lang="en-US" altLang="en-US">
              <a:solidFill>
                <a:prstClr val="black"/>
              </a:solidFill>
            </a:endParaRPr>
          </a:p>
        </p:txBody>
      </p:sp>
    </p:spTree>
    <p:extLst>
      <p:ext uri="{BB962C8B-B14F-4D97-AF65-F5344CB8AC3E}">
        <p14:creationId xmlns:p14="http://schemas.microsoft.com/office/powerpoint/2010/main" val="2119366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98</a:t>
            </a:fld>
            <a:endParaRPr lang="en-US"/>
          </a:p>
        </p:txBody>
      </p:sp>
    </p:spTree>
    <p:extLst>
      <p:ext uri="{BB962C8B-B14F-4D97-AF65-F5344CB8AC3E}">
        <p14:creationId xmlns:p14="http://schemas.microsoft.com/office/powerpoint/2010/main" val="7697637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1811D7-B1B2-43B5-BB5E-CF9F8E1ECA6A}" type="slidenum">
              <a:rPr lang="en-US" smtClean="0"/>
              <a:t>99</a:t>
            </a:fld>
            <a:endParaRPr lang="en-US"/>
          </a:p>
        </p:txBody>
      </p:sp>
    </p:spTree>
    <p:extLst>
      <p:ext uri="{BB962C8B-B14F-4D97-AF65-F5344CB8AC3E}">
        <p14:creationId xmlns:p14="http://schemas.microsoft.com/office/powerpoint/2010/main" val="37745991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1811D7-B1B2-43B5-BB5E-CF9F8E1ECA6A}" type="slidenum">
              <a:rPr lang="en-US" smtClean="0"/>
              <a:t>100</a:t>
            </a:fld>
            <a:endParaRPr lang="en-US"/>
          </a:p>
        </p:txBody>
      </p:sp>
    </p:spTree>
    <p:extLst>
      <p:ext uri="{BB962C8B-B14F-4D97-AF65-F5344CB8AC3E}">
        <p14:creationId xmlns:p14="http://schemas.microsoft.com/office/powerpoint/2010/main" val="15757245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101</a:t>
            </a:fld>
            <a:endParaRPr lang="en-US"/>
          </a:p>
        </p:txBody>
      </p:sp>
    </p:spTree>
    <p:extLst>
      <p:ext uri="{BB962C8B-B14F-4D97-AF65-F5344CB8AC3E}">
        <p14:creationId xmlns:p14="http://schemas.microsoft.com/office/powerpoint/2010/main" val="6796267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AF07F4-E8E1-4D04-9229-84BF9F8AB00F}" type="slidenum">
              <a:rPr lang="en-US" smtClean="0">
                <a:solidFill>
                  <a:prstClr val="black"/>
                </a:solidFill>
              </a:rPr>
              <a:pPr>
                <a:defRPr/>
              </a:pPr>
              <a:t>102</a:t>
            </a:fld>
            <a:endParaRPr lang="en-US">
              <a:solidFill>
                <a:prstClr val="black"/>
              </a:solidFill>
            </a:endParaRPr>
          </a:p>
        </p:txBody>
      </p:sp>
    </p:spTree>
    <p:extLst>
      <p:ext uri="{BB962C8B-B14F-4D97-AF65-F5344CB8AC3E}">
        <p14:creationId xmlns:p14="http://schemas.microsoft.com/office/powerpoint/2010/main" val="2228878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4B0D18-AF18-4056-AA49-95BDEAB63F74}" type="slidenum">
              <a:rPr lang="en-US"/>
              <a:pPr>
                <a:spcBef>
                  <a:spcPct val="0"/>
                </a:spcBef>
              </a:pPr>
              <a:t>9</a:t>
            </a:fld>
            <a:endParaRPr lang="en-US"/>
          </a:p>
        </p:txBody>
      </p:sp>
    </p:spTree>
    <p:extLst>
      <p:ext uri="{BB962C8B-B14F-4D97-AF65-F5344CB8AC3E}">
        <p14:creationId xmlns:p14="http://schemas.microsoft.com/office/powerpoint/2010/main" val="9052977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solidFill>
                  <a:prstClr val="black"/>
                </a:solidFill>
              </a:rPr>
              <a:pPr/>
              <a:t>103</a:t>
            </a:fld>
            <a:endParaRPr lang="en-US" altLang="en-US">
              <a:solidFill>
                <a:prstClr val="black"/>
              </a:solidFill>
            </a:endParaRPr>
          </a:p>
        </p:txBody>
      </p:sp>
    </p:spTree>
    <p:extLst>
      <p:ext uri="{BB962C8B-B14F-4D97-AF65-F5344CB8AC3E}">
        <p14:creationId xmlns:p14="http://schemas.microsoft.com/office/powerpoint/2010/main" val="20277761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104</a:t>
            </a:fld>
            <a:endParaRPr lang="en-US"/>
          </a:p>
        </p:txBody>
      </p:sp>
    </p:spTree>
    <p:extLst>
      <p:ext uri="{BB962C8B-B14F-4D97-AF65-F5344CB8AC3E}">
        <p14:creationId xmlns:p14="http://schemas.microsoft.com/office/powerpoint/2010/main" val="4937820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rPr>
              <a:t>Diabetes Educational Services© (530) 893 - 8635 </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33B0E3-6876-4E53-9EE0-6ED1EFDF6740}"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9215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106</a:t>
            </a:fld>
            <a:endParaRPr lang="en-US"/>
          </a:p>
        </p:txBody>
      </p:sp>
    </p:spTree>
    <p:extLst>
      <p:ext uri="{BB962C8B-B14F-4D97-AF65-F5344CB8AC3E}">
        <p14:creationId xmlns:p14="http://schemas.microsoft.com/office/powerpoint/2010/main" val="17064893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C</a:t>
            </a:r>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107</a:t>
            </a:fld>
            <a:endParaRPr lang="en-US"/>
          </a:p>
        </p:txBody>
      </p:sp>
    </p:spTree>
    <p:extLst>
      <p:ext uri="{BB962C8B-B14F-4D97-AF65-F5344CB8AC3E}">
        <p14:creationId xmlns:p14="http://schemas.microsoft.com/office/powerpoint/2010/main" val="20792962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gn="ctr"/>
            <a:r>
              <a:rPr lang="en-US" dirty="0">
                <a:hlinkClick r:id="rId3"/>
              </a:rPr>
              <a:t>https://www.bing.com/images/search?view=detailV2&amp;ccid=J0qrzUzi&amp;id=605DACD019791DB4D176BBBA06E2B08398849C0D&amp;thid=OIP.J0qrzUzi0LJ2oJpx5HAGjQHaEy&amp;mediaurl=https%3a%2f%2fwww.cornerstones4care.com%2fcontent%2fcornerstones4care%2fen%2fmedicine%2fwhat-to-do%2fusing-and-taking-care-of-your-medicine%2f_jcr_content%2fpar_left%2fheroimage.img.full.high.jpeg%2f1530054324694.jpeg&amp;exph=300&amp;expw=464&amp;q=insulin+injection+sites&amp;simid=607999160964812015&amp;ck=30C0E430CA937537627C1715925BC74C&amp;selectedIndex=9&amp;qft=+filterui%3alicense-L2_L3_L5_L6&amp;ajaxhist=0</a:t>
            </a:r>
            <a:endParaRPr lang="en-US" dirty="0"/>
          </a:p>
          <a:p>
            <a:endParaRPr lang="en-US" dirty="0"/>
          </a:p>
          <a:p>
            <a:r>
              <a:rPr lang="en-US" dirty="0"/>
              <a:t>Imagine free to use </a:t>
            </a:r>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solidFill>
                  <a:prstClr val="black"/>
                </a:solidFill>
              </a:rPr>
              <a:pPr/>
              <a:t>108</a:t>
            </a:fld>
            <a:endParaRPr lang="en-US" altLang="en-US">
              <a:solidFill>
                <a:prstClr val="black"/>
              </a:solidFill>
            </a:endParaRPr>
          </a:p>
        </p:txBody>
      </p:sp>
    </p:spTree>
    <p:extLst>
      <p:ext uri="{BB962C8B-B14F-4D97-AF65-F5344CB8AC3E}">
        <p14:creationId xmlns:p14="http://schemas.microsoft.com/office/powerpoint/2010/main" val="19575142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solidFill>
                  <a:prstClr val="black"/>
                </a:solidFill>
              </a:rPr>
              <a:pPr/>
              <a:t>109</a:t>
            </a:fld>
            <a:endParaRPr lang="en-US" altLang="en-US">
              <a:solidFill>
                <a:prstClr val="black"/>
              </a:solidFill>
            </a:endParaRPr>
          </a:p>
        </p:txBody>
      </p:sp>
    </p:spTree>
    <p:extLst>
      <p:ext uri="{BB962C8B-B14F-4D97-AF65-F5344CB8AC3E}">
        <p14:creationId xmlns:p14="http://schemas.microsoft.com/office/powerpoint/2010/main" val="3482262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Image obtained from Diana Isaacs. </a:t>
            </a:r>
          </a:p>
          <a:p>
            <a:endParaRPr lang="en-US" dirty="0"/>
          </a:p>
        </p:txBody>
      </p:sp>
      <p:sp>
        <p:nvSpPr>
          <p:cNvPr id="4" name="Slide Number Placeholder 3"/>
          <p:cNvSpPr>
            <a:spLocks noGrp="1"/>
          </p:cNvSpPr>
          <p:nvPr>
            <p:ph type="sldNum" sz="quarter" idx="10"/>
          </p:nvPr>
        </p:nvSpPr>
        <p:spPr/>
        <p:txBody>
          <a:bodyPr/>
          <a:lstStyle/>
          <a:p>
            <a:fld id="{D51811D7-B1B2-43B5-BB5E-CF9F8E1ECA6A}" type="slidenum">
              <a:rPr lang="en-US" smtClean="0"/>
              <a:t>110</a:t>
            </a:fld>
            <a:endParaRPr lang="en-US"/>
          </a:p>
        </p:txBody>
      </p:sp>
    </p:spTree>
    <p:extLst>
      <p:ext uri="{BB962C8B-B14F-4D97-AF65-F5344CB8AC3E}">
        <p14:creationId xmlns:p14="http://schemas.microsoft.com/office/powerpoint/2010/main" val="20448702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Storage options include </a:t>
            </a:r>
            <a:r>
              <a:rPr lang="en-US" dirty="0" err="1"/>
              <a:t>frio</a:t>
            </a:r>
            <a:r>
              <a:rPr lang="en-US" dirty="0"/>
              <a:t> bag and </a:t>
            </a:r>
            <a:r>
              <a:rPr lang="en-US" dirty="0" err="1"/>
              <a:t>vivicap</a:t>
            </a:r>
            <a:r>
              <a:rPr lang="en-US" dirty="0"/>
              <a:t>, logos covered. </a:t>
            </a:r>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111</a:t>
            </a:fld>
            <a:endParaRPr lang="en-US"/>
          </a:p>
        </p:txBody>
      </p:sp>
    </p:spTree>
    <p:extLst>
      <p:ext uri="{BB962C8B-B14F-4D97-AF65-F5344CB8AC3E}">
        <p14:creationId xmlns:p14="http://schemas.microsoft.com/office/powerpoint/2010/main" val="17264139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112</a:t>
            </a:fld>
            <a:endParaRPr lang="en-US"/>
          </a:p>
        </p:txBody>
      </p:sp>
    </p:spTree>
    <p:extLst>
      <p:ext uri="{BB962C8B-B14F-4D97-AF65-F5344CB8AC3E}">
        <p14:creationId xmlns:p14="http://schemas.microsoft.com/office/powerpoint/2010/main" val="1455129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4B0D18-AF18-4056-AA49-95BDEAB63F74}" type="slidenum">
              <a:rPr lang="en-US"/>
              <a:pPr>
                <a:spcBef>
                  <a:spcPct val="0"/>
                </a:spcBef>
              </a:pPr>
              <a:t>10</a:t>
            </a:fld>
            <a:endParaRPr lang="en-US"/>
          </a:p>
        </p:txBody>
      </p:sp>
    </p:spTree>
    <p:extLst>
      <p:ext uri="{BB962C8B-B14F-4D97-AF65-F5344CB8AC3E}">
        <p14:creationId xmlns:p14="http://schemas.microsoft.com/office/powerpoint/2010/main" val="814509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Weight gain is predominantly from increased </a:t>
            </a:r>
            <a:r>
              <a:rPr lang="en-US" dirty="0" err="1"/>
              <a:t>truncal</a:t>
            </a:r>
            <a:r>
              <a:rPr lang="en-US" dirty="0"/>
              <a:t> fat, and tends to be related to daily dose and plasma insulin levels present. Weight gain is undesirable in most type 2 DM patients, but can be seen as beneficial in underweight patients with type 1 DM. Weight gain appears to be related to intensive insulin therapy, and can be somewhat minimized by physiologic replacement of insulin.</a:t>
            </a:r>
          </a:p>
          <a:p>
            <a:endParaRPr lang="en-US" dirty="0"/>
          </a:p>
          <a:p>
            <a:r>
              <a:rPr lang="en-US" dirty="0"/>
              <a:t>Two forms of lipodystrophy, although much less common today in people with diabetes, still occur. </a:t>
            </a:r>
            <a:r>
              <a:rPr lang="en-US" dirty="0" err="1"/>
              <a:t>Lipohypertrophy</a:t>
            </a:r>
            <a:r>
              <a:rPr lang="en-US" dirty="0"/>
              <a:t> is caused by many injections into the same injection site. Because of insulin's anabolic actions, a raised fat mass is present at the injection site with resultant variable insulin absorption. </a:t>
            </a:r>
            <a:r>
              <a:rPr lang="en-US" dirty="0" err="1"/>
              <a:t>Lipoatrophy</a:t>
            </a:r>
            <a:r>
              <a:rPr lang="en-US" dirty="0"/>
              <a:t>, in contrast, is thought to be caused by insulin antibodies, with destruction of fat at the site of injection. Injection away from the site with more purified insulin is recommended, although several reports of </a:t>
            </a:r>
            <a:r>
              <a:rPr lang="en-US" dirty="0" err="1"/>
              <a:t>lipoatrophy</a:t>
            </a:r>
            <a:r>
              <a:rPr lang="en-US" dirty="0"/>
              <a:t> with </a:t>
            </a:r>
            <a:r>
              <a:rPr lang="en-US" dirty="0" err="1"/>
              <a:t>lispro</a:t>
            </a:r>
            <a:r>
              <a:rPr lang="en-US" dirty="0"/>
              <a:t> have been reported. </a:t>
            </a:r>
          </a:p>
        </p:txBody>
      </p:sp>
      <p:sp>
        <p:nvSpPr>
          <p:cNvPr id="4" name="Slide Number Placeholder 3"/>
          <p:cNvSpPr>
            <a:spLocks noGrp="1"/>
          </p:cNvSpPr>
          <p:nvPr>
            <p:ph type="sldNum" sz="quarter" idx="10"/>
          </p:nvPr>
        </p:nvSpPr>
        <p:spPr/>
        <p:txBody>
          <a:bodyPr/>
          <a:lstStyle/>
          <a:p>
            <a:fld id="{117A877B-592F-438E-9C46-3F6012F4F67E}" type="slidenum">
              <a:rPr lang="en-US" smtClean="0">
                <a:solidFill>
                  <a:prstClr val="black"/>
                </a:solidFill>
              </a:rPr>
              <a:pPr/>
              <a:t>113</a:t>
            </a:fld>
            <a:endParaRPr lang="en-US">
              <a:solidFill>
                <a:prstClr val="black"/>
              </a:solidFill>
            </a:endParaRPr>
          </a:p>
        </p:txBody>
      </p:sp>
    </p:spTree>
    <p:extLst>
      <p:ext uri="{BB962C8B-B14F-4D97-AF65-F5344CB8AC3E}">
        <p14:creationId xmlns:p14="http://schemas.microsoft.com/office/powerpoint/2010/main" val="41234231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xfrm>
            <a:off x="1195388" y="693738"/>
            <a:ext cx="4619625" cy="3463925"/>
          </a:xfrm>
          <a:ln/>
        </p:spPr>
      </p:sp>
      <p:sp>
        <p:nvSpPr>
          <p:cNvPr id="376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76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CF49861E-BCBB-4963-A1CD-739578B2FDC9}" type="slidenum">
              <a:rPr lang="en-US" sz="1300"/>
              <a:pPr eaLnBrk="1" hangingPunct="1"/>
              <a:t>114</a:t>
            </a:fld>
            <a:endParaRPr lang="en-US" sz="1300"/>
          </a:p>
        </p:txBody>
      </p:sp>
    </p:spTree>
    <p:extLst>
      <p:ext uri="{BB962C8B-B14F-4D97-AF65-F5344CB8AC3E}">
        <p14:creationId xmlns:p14="http://schemas.microsoft.com/office/powerpoint/2010/main" val="16840184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D</a:t>
            </a:r>
          </a:p>
        </p:txBody>
      </p:sp>
      <p:sp>
        <p:nvSpPr>
          <p:cNvPr id="4" name="Slide Number Placeholder 3"/>
          <p:cNvSpPr>
            <a:spLocks noGrp="1"/>
          </p:cNvSpPr>
          <p:nvPr>
            <p:ph type="sldNum" sz="quarter" idx="10"/>
          </p:nvPr>
        </p:nvSpPr>
        <p:spPr/>
        <p:txBody>
          <a:bodyPr/>
          <a:lstStyle/>
          <a:p>
            <a:pPr>
              <a:defRPr/>
            </a:pPr>
            <a:fld id="{F045A188-7DE8-4B37-BA16-FAAB5C45DD0B}" type="slidenum">
              <a:rPr lang="en-US" smtClean="0"/>
              <a:pPr>
                <a:defRPr/>
              </a:pPr>
              <a:t>115</a:t>
            </a:fld>
            <a:endParaRPr lang="en-US"/>
          </a:p>
        </p:txBody>
      </p:sp>
    </p:spTree>
    <p:extLst>
      <p:ext uri="{BB962C8B-B14F-4D97-AF65-F5344CB8AC3E}">
        <p14:creationId xmlns:p14="http://schemas.microsoft.com/office/powerpoint/2010/main" val="40083400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116</a:t>
            </a:fld>
            <a:endParaRPr lang="en-US"/>
          </a:p>
        </p:txBody>
      </p:sp>
    </p:spTree>
    <p:extLst>
      <p:ext uri="{BB962C8B-B14F-4D97-AF65-F5344CB8AC3E}">
        <p14:creationId xmlns:p14="http://schemas.microsoft.com/office/powerpoint/2010/main" val="42361766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117</a:t>
            </a:fld>
            <a:endParaRPr lang="en-US"/>
          </a:p>
        </p:txBody>
      </p:sp>
    </p:spTree>
    <p:extLst>
      <p:ext uri="{BB962C8B-B14F-4D97-AF65-F5344CB8AC3E}">
        <p14:creationId xmlns:p14="http://schemas.microsoft.com/office/powerpoint/2010/main" val="24109376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118</a:t>
            </a:fld>
            <a:endParaRPr lang="en-US"/>
          </a:p>
        </p:txBody>
      </p:sp>
    </p:spTree>
    <p:extLst>
      <p:ext uri="{BB962C8B-B14F-4D97-AF65-F5344CB8AC3E}">
        <p14:creationId xmlns:p14="http://schemas.microsoft.com/office/powerpoint/2010/main" val="23006441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119</a:t>
            </a:fld>
            <a:endParaRPr lang="en-US"/>
          </a:p>
        </p:txBody>
      </p:sp>
    </p:spTree>
    <p:extLst>
      <p:ext uri="{BB962C8B-B14F-4D97-AF65-F5344CB8AC3E}">
        <p14:creationId xmlns:p14="http://schemas.microsoft.com/office/powerpoint/2010/main" val="5820290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7AF07F4-E8E1-4D04-9229-84BF9F8AB00F}"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003172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day of weekly administration can be changed if necessary, by up to 3 days. A minimum of 4 days between injections should always be ensured. </a:t>
            </a:r>
            <a:endParaRPr lang="en-US" b="1" i="0" dirty="0">
              <a:solidFill>
                <a:srgbClr val="1D2228"/>
              </a:solidFill>
              <a:effectLst/>
              <a:latin typeface="YahooSans VF"/>
            </a:endParaRPr>
          </a:p>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121</a:t>
            </a:fld>
            <a:endParaRPr lang="en-US"/>
          </a:p>
        </p:txBody>
      </p:sp>
    </p:spTree>
    <p:extLst>
      <p:ext uri="{BB962C8B-B14F-4D97-AF65-F5344CB8AC3E}">
        <p14:creationId xmlns:p14="http://schemas.microsoft.com/office/powerpoint/2010/main" val="30278972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Insulin </a:t>
            </a:r>
            <a:r>
              <a:rPr lang="en-US" dirty="0" err="1"/>
              <a:t>naieve</a:t>
            </a:r>
            <a:r>
              <a:rPr lang="en-US" dirty="0"/>
              <a:t> people with T2D</a:t>
            </a:r>
          </a:p>
          <a:p>
            <a:pPr algn="l"/>
            <a:r>
              <a:rPr lang="en-US" b="1" i="0" dirty="0">
                <a:solidFill>
                  <a:srgbClr val="212121"/>
                </a:solidFill>
                <a:effectLst/>
                <a:latin typeface="BlinkMacSystemFont"/>
              </a:rPr>
              <a:t>Background: </a:t>
            </a:r>
            <a:r>
              <a:rPr lang="en-US" b="0" i="0" dirty="0">
                <a:solidFill>
                  <a:srgbClr val="212121"/>
                </a:solidFill>
                <a:effectLst/>
                <a:latin typeface="BlinkMacSystemFont"/>
              </a:rPr>
              <a:t>Insulin </a:t>
            </a:r>
            <a:r>
              <a:rPr lang="en-US" b="0" i="0" dirty="0" err="1">
                <a:solidFill>
                  <a:srgbClr val="212121"/>
                </a:solidFill>
                <a:effectLst/>
                <a:latin typeface="BlinkMacSystemFont"/>
              </a:rPr>
              <a:t>icodec</a:t>
            </a:r>
            <a:r>
              <a:rPr lang="en-US" b="0" i="0" dirty="0">
                <a:solidFill>
                  <a:srgbClr val="212121"/>
                </a:solidFill>
                <a:effectLst/>
                <a:latin typeface="BlinkMacSystemFont"/>
              </a:rPr>
              <a:t> is an investigational once-weekly basal insulin analogue for diabetes management.</a:t>
            </a:r>
          </a:p>
          <a:p>
            <a:pPr algn="l"/>
            <a:r>
              <a:rPr lang="en-US" b="1" i="0" dirty="0">
                <a:solidFill>
                  <a:srgbClr val="212121"/>
                </a:solidFill>
                <a:effectLst/>
                <a:latin typeface="BlinkMacSystemFont"/>
              </a:rPr>
              <a:t>Methods: </a:t>
            </a:r>
            <a:r>
              <a:rPr lang="en-US" b="0" i="0" dirty="0">
                <a:solidFill>
                  <a:srgbClr val="212121"/>
                </a:solidFill>
                <a:effectLst/>
                <a:latin typeface="BlinkMacSystemFont"/>
              </a:rPr>
              <a:t>We conducted a 78-week randomized, open-label, treat-to-target phase 3a trial (including a 52-week main phase and a 26-week extension phase, plus a 5-week follow-up period) involving adults with type 2 diabetes (glycated hemoglobin level, 7 to 11%) who had not previously received insulin. Participants were randomly assigned in a 1:1 ratio to receive once-weekly insulin </a:t>
            </a:r>
            <a:r>
              <a:rPr lang="en-US" b="0" i="0" dirty="0" err="1">
                <a:solidFill>
                  <a:srgbClr val="212121"/>
                </a:solidFill>
                <a:effectLst/>
                <a:latin typeface="BlinkMacSystemFont"/>
              </a:rPr>
              <a:t>icodec</a:t>
            </a:r>
            <a:r>
              <a:rPr lang="en-US" b="0" i="0" dirty="0">
                <a:solidFill>
                  <a:srgbClr val="212121"/>
                </a:solidFill>
                <a:effectLst/>
                <a:latin typeface="BlinkMacSystemFont"/>
              </a:rPr>
              <a:t> or once-daily insulin glargine U100. The primary end point was the change in the glycated hemoglobin level from baseline to week 52; the confirmatory secondary end point was the percentage of time spent in the glycemic range of 70 to 180 mg per deciliter (3.9 to 10.0 mmol per liter) in weeks 48 to 52. Hypoglycemic episodes (from baseline to weeks 52 and 83) were recorded.</a:t>
            </a:r>
          </a:p>
          <a:p>
            <a:pPr algn="l"/>
            <a:r>
              <a:rPr lang="en-US" b="1" i="0" dirty="0">
                <a:solidFill>
                  <a:srgbClr val="212121"/>
                </a:solidFill>
                <a:effectLst/>
                <a:latin typeface="BlinkMacSystemFont"/>
              </a:rPr>
              <a:t>Results: </a:t>
            </a:r>
            <a:r>
              <a:rPr lang="en-US" b="0" i="0" dirty="0">
                <a:solidFill>
                  <a:srgbClr val="212121"/>
                </a:solidFill>
                <a:effectLst/>
                <a:latin typeface="BlinkMacSystemFont"/>
              </a:rPr>
              <a:t>Each group included 492 participants. Baseline characteristics were similar in the two groups. The mean reduction in the glycated hemoglobin level at 52 weeks was greater with </a:t>
            </a:r>
            <a:r>
              <a:rPr lang="en-US" b="0" i="0" dirty="0" err="1">
                <a:solidFill>
                  <a:srgbClr val="212121"/>
                </a:solidFill>
                <a:effectLst/>
                <a:latin typeface="BlinkMacSystemFont"/>
              </a:rPr>
              <a:t>icodec</a:t>
            </a:r>
            <a:r>
              <a:rPr lang="en-US" b="0" i="0" dirty="0">
                <a:solidFill>
                  <a:srgbClr val="212121"/>
                </a:solidFill>
                <a:effectLst/>
                <a:latin typeface="BlinkMacSystemFont"/>
              </a:rPr>
              <a:t> than with glargine U100 (from 8.50% to 6.93% with </a:t>
            </a:r>
            <a:r>
              <a:rPr lang="en-US" b="0" i="0" dirty="0" err="1">
                <a:solidFill>
                  <a:srgbClr val="212121"/>
                </a:solidFill>
                <a:effectLst/>
                <a:latin typeface="BlinkMacSystemFont"/>
              </a:rPr>
              <a:t>icodec</a:t>
            </a:r>
            <a:r>
              <a:rPr lang="en-US" b="0" i="0" dirty="0">
                <a:solidFill>
                  <a:srgbClr val="212121"/>
                </a:solidFill>
                <a:effectLst/>
                <a:latin typeface="BlinkMacSystemFont"/>
              </a:rPr>
              <a:t> [mean change, -1.55 percentage points] and from 8.44% to 7.12% with glargine U100 [mean change, -1.35 percentage points]); the estimated between-group difference (-0.19 percentage points; 95% confidence interval [CI], -0.36 to -0.03) confirmed the noninferiority (P&lt;0.001) and superiority (P = 0.02) of </a:t>
            </a:r>
            <a:r>
              <a:rPr lang="en-US" b="0" i="0" dirty="0" err="1">
                <a:solidFill>
                  <a:srgbClr val="212121"/>
                </a:solidFill>
                <a:effectLst/>
                <a:latin typeface="BlinkMacSystemFont"/>
              </a:rPr>
              <a:t>icodec</a:t>
            </a:r>
            <a:r>
              <a:rPr lang="en-US" b="0" i="0" dirty="0">
                <a:solidFill>
                  <a:srgbClr val="212121"/>
                </a:solidFill>
                <a:effectLst/>
                <a:latin typeface="BlinkMacSystemFont"/>
              </a:rPr>
              <a:t>. The percentage of time spent in the glycemic range of 70 to 180 mg per deciliter was significantly higher with </a:t>
            </a:r>
            <a:r>
              <a:rPr lang="en-US" b="0" i="0" dirty="0" err="1">
                <a:solidFill>
                  <a:srgbClr val="212121"/>
                </a:solidFill>
                <a:effectLst/>
                <a:latin typeface="BlinkMacSystemFont"/>
              </a:rPr>
              <a:t>icodec</a:t>
            </a:r>
            <a:r>
              <a:rPr lang="en-US" b="0" i="0" dirty="0">
                <a:solidFill>
                  <a:srgbClr val="212121"/>
                </a:solidFill>
                <a:effectLst/>
                <a:latin typeface="BlinkMacSystemFont"/>
              </a:rPr>
              <a:t> than with glargine U100 (71.9% vs. 66.9%; estimated between-group difference, 4.27 percentage points [95% CI, 1.92 to 6.62]; P&lt;0.001), which confirmed superiority. Rates of combined clinically significant or severe hypoglycemia were 0.30 events per person-year of exposure with </a:t>
            </a:r>
            <a:r>
              <a:rPr lang="en-US" b="0" i="0" dirty="0" err="1">
                <a:solidFill>
                  <a:srgbClr val="212121"/>
                </a:solidFill>
                <a:effectLst/>
                <a:latin typeface="BlinkMacSystemFont"/>
              </a:rPr>
              <a:t>icodec</a:t>
            </a:r>
            <a:r>
              <a:rPr lang="en-US" b="0" i="0" dirty="0">
                <a:solidFill>
                  <a:srgbClr val="212121"/>
                </a:solidFill>
                <a:effectLst/>
                <a:latin typeface="BlinkMacSystemFont"/>
              </a:rPr>
              <a:t> and 0.16 events per person-year of exposure with glargine U100 at week 52 (estimated rate ratio, 1.64; 95% CI, 0.98 to 2.75) and 0.30 and 0.16 events per person-year of exposure, respectively, at week 83 (estimated rate ratio, 1.63; 95% CI, 1.02 to 2.61). No new safety signals were identified, and incidences of adverse events were similar in the two groups.</a:t>
            </a:r>
          </a:p>
          <a:p>
            <a:pPr algn="l"/>
            <a:r>
              <a:rPr lang="en-US" b="1" i="0" dirty="0">
                <a:solidFill>
                  <a:srgbClr val="212121"/>
                </a:solidFill>
                <a:effectLst/>
                <a:latin typeface="BlinkMacSystemFont"/>
              </a:rPr>
              <a:t>Conclusions: </a:t>
            </a:r>
            <a:r>
              <a:rPr lang="en-US" b="0" i="0" dirty="0">
                <a:solidFill>
                  <a:srgbClr val="212121"/>
                </a:solidFill>
                <a:effectLst/>
                <a:latin typeface="BlinkMacSystemFont"/>
              </a:rPr>
              <a:t>Glycemic control was significantly better with once-weekly insulin </a:t>
            </a:r>
            <a:r>
              <a:rPr lang="en-US" b="0" i="0" dirty="0" err="1">
                <a:solidFill>
                  <a:srgbClr val="212121"/>
                </a:solidFill>
                <a:effectLst/>
                <a:latin typeface="BlinkMacSystemFont"/>
              </a:rPr>
              <a:t>icodec</a:t>
            </a:r>
            <a:r>
              <a:rPr lang="en-US" b="0" i="0" dirty="0">
                <a:solidFill>
                  <a:srgbClr val="212121"/>
                </a:solidFill>
                <a:effectLst/>
                <a:latin typeface="BlinkMacSystemFont"/>
              </a:rPr>
              <a:t> than with once-daily insulin glargine U100. (Funded by Novo Nordisk; ONWARDS 1 ClinicalTrials.gov number, </a:t>
            </a:r>
            <a:r>
              <a:rPr lang="en-US" b="0" i="0" u="none" strike="noStrike" dirty="0">
                <a:solidFill>
                  <a:srgbClr val="0071BC"/>
                </a:solidFill>
                <a:effectLst/>
                <a:latin typeface="BlinkMacSystemFont"/>
                <a:hlinkClick r:id="rId3" tooltip="See in ClinicalTrials.gov"/>
              </a:rPr>
              <a:t>NCT04460885</a:t>
            </a:r>
            <a:r>
              <a:rPr lang="en-US" b="0" i="0" dirty="0">
                <a:solidFill>
                  <a:srgbClr val="212121"/>
                </a:solidFill>
                <a:effectLst/>
                <a:latin typeface="BlinkMacSystemFont"/>
              </a:rPr>
              <a:t>.).</a:t>
            </a:r>
          </a:p>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122</a:t>
            </a:fld>
            <a:endParaRPr lang="en-US"/>
          </a:p>
        </p:txBody>
      </p:sp>
    </p:spTree>
    <p:extLst>
      <p:ext uri="{BB962C8B-B14F-4D97-AF65-F5344CB8AC3E}">
        <p14:creationId xmlns:p14="http://schemas.microsoft.com/office/powerpoint/2010/main" val="745831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4B0D18-AF18-4056-AA49-95BDEAB63F74}" type="slidenum">
              <a:rPr lang="en-US"/>
              <a:pPr>
                <a:spcBef>
                  <a:spcPct val="0"/>
                </a:spcBef>
              </a:pPr>
              <a:t>11</a:t>
            </a:fld>
            <a:endParaRPr lang="en-US"/>
          </a:p>
        </p:txBody>
      </p:sp>
    </p:spTree>
    <p:extLst>
      <p:ext uri="{BB962C8B-B14F-4D97-AF65-F5344CB8AC3E}">
        <p14:creationId xmlns:p14="http://schemas.microsoft.com/office/powerpoint/2010/main" val="10709436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7AF07F4-E8E1-4D04-9229-84BF9F8AB00F}"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893849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1811D7-B1B2-43B5-BB5E-CF9F8E1ECA6A}" type="slidenum">
              <a:rPr lang="en-US" smtClean="0"/>
              <a:t>124</a:t>
            </a:fld>
            <a:endParaRPr lang="en-US"/>
          </a:p>
        </p:txBody>
      </p:sp>
    </p:spTree>
    <p:extLst>
      <p:ext uri="{BB962C8B-B14F-4D97-AF65-F5344CB8AC3E}">
        <p14:creationId xmlns:p14="http://schemas.microsoft.com/office/powerpoint/2010/main" val="35665920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Drawn by Jill Haug</a:t>
            </a:r>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125</a:t>
            </a:fld>
            <a:endParaRPr lang="en-US" altLang="en-US"/>
          </a:p>
        </p:txBody>
      </p:sp>
    </p:spTree>
    <p:extLst>
      <p:ext uri="{BB962C8B-B14F-4D97-AF65-F5344CB8AC3E}">
        <p14:creationId xmlns:p14="http://schemas.microsoft.com/office/powerpoint/2010/main" val="409578901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Drawn by Jill Haug</a:t>
            </a:r>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solidFill>
                  <a:prstClr val="black"/>
                </a:solidFill>
              </a:rPr>
              <a:pPr/>
              <a:t>126</a:t>
            </a:fld>
            <a:endParaRPr lang="en-US" altLang="en-US">
              <a:solidFill>
                <a:prstClr val="black"/>
              </a:solidFill>
            </a:endParaRPr>
          </a:p>
        </p:txBody>
      </p:sp>
    </p:spTree>
    <p:extLst>
      <p:ext uri="{BB962C8B-B14F-4D97-AF65-F5344CB8AC3E}">
        <p14:creationId xmlns:p14="http://schemas.microsoft.com/office/powerpoint/2010/main" val="39185337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xfrm>
            <a:off x="1195388" y="693738"/>
            <a:ext cx="4619625" cy="3463925"/>
          </a:xfrm>
          <a:ln/>
        </p:spPr>
      </p:sp>
      <p:sp>
        <p:nvSpPr>
          <p:cNvPr id="1116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1162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99408" indent="-307464">
              <a:defRPr>
                <a:solidFill>
                  <a:schemeClr val="tx1"/>
                </a:solidFill>
                <a:latin typeface="Arial" panose="020B0604020202020204" pitchFamily="34" charset="0"/>
              </a:defRPr>
            </a:lvl2pPr>
            <a:lvl3pPr marL="1229858" indent="-245972">
              <a:defRPr>
                <a:solidFill>
                  <a:schemeClr val="tx1"/>
                </a:solidFill>
                <a:latin typeface="Arial" panose="020B0604020202020204" pitchFamily="34" charset="0"/>
              </a:defRPr>
            </a:lvl3pPr>
            <a:lvl4pPr marL="1721801" indent="-245972">
              <a:defRPr>
                <a:solidFill>
                  <a:schemeClr val="tx1"/>
                </a:solidFill>
                <a:latin typeface="Arial" panose="020B0604020202020204" pitchFamily="34" charset="0"/>
              </a:defRPr>
            </a:lvl4pPr>
            <a:lvl5pPr marL="2213744" indent="-245972">
              <a:defRPr>
                <a:solidFill>
                  <a:schemeClr val="tx1"/>
                </a:solidFill>
                <a:latin typeface="Arial" panose="020B0604020202020204" pitchFamily="34" charset="0"/>
              </a:defRPr>
            </a:lvl5pPr>
            <a:lvl6pPr marL="2705688" indent="-245972" eaLnBrk="0" fontAlgn="base" hangingPunct="0">
              <a:spcBef>
                <a:spcPct val="0"/>
              </a:spcBef>
              <a:spcAft>
                <a:spcPct val="0"/>
              </a:spcAft>
              <a:defRPr>
                <a:solidFill>
                  <a:schemeClr val="tx1"/>
                </a:solidFill>
                <a:latin typeface="Arial" panose="020B0604020202020204" pitchFamily="34" charset="0"/>
              </a:defRPr>
            </a:lvl6pPr>
            <a:lvl7pPr marL="3197631" indent="-245972" eaLnBrk="0" fontAlgn="base" hangingPunct="0">
              <a:spcBef>
                <a:spcPct val="0"/>
              </a:spcBef>
              <a:spcAft>
                <a:spcPct val="0"/>
              </a:spcAft>
              <a:defRPr>
                <a:solidFill>
                  <a:schemeClr val="tx1"/>
                </a:solidFill>
                <a:latin typeface="Arial" panose="020B0604020202020204" pitchFamily="34" charset="0"/>
              </a:defRPr>
            </a:lvl7pPr>
            <a:lvl8pPr marL="3689574" indent="-245972" eaLnBrk="0" fontAlgn="base" hangingPunct="0">
              <a:spcBef>
                <a:spcPct val="0"/>
              </a:spcBef>
              <a:spcAft>
                <a:spcPct val="0"/>
              </a:spcAft>
              <a:defRPr>
                <a:solidFill>
                  <a:schemeClr val="tx1"/>
                </a:solidFill>
                <a:latin typeface="Arial" panose="020B0604020202020204" pitchFamily="34" charset="0"/>
              </a:defRPr>
            </a:lvl8pPr>
            <a:lvl9pPr marL="4181517" indent="-245972" eaLnBrk="0" fontAlgn="base" hangingPunct="0">
              <a:spcBef>
                <a:spcPct val="0"/>
              </a:spcBef>
              <a:spcAft>
                <a:spcPct val="0"/>
              </a:spcAft>
              <a:defRPr>
                <a:solidFill>
                  <a:schemeClr val="tx1"/>
                </a:solidFill>
                <a:latin typeface="Arial" panose="020B0604020202020204" pitchFamily="34" charset="0"/>
              </a:defRPr>
            </a:lvl9pPr>
          </a:lstStyle>
          <a:p>
            <a:fld id="{4A8F82B4-3F0C-49A6-B92F-62B43C759BFB}" type="slidenum">
              <a:rPr lang="en-US">
                <a:latin typeface="Times New Roman" panose="02020603050405020304" pitchFamily="18" charset="0"/>
              </a:rPr>
              <a:pPr/>
              <a:t>133</a:t>
            </a:fld>
            <a:endParaRPr lang="en-US">
              <a:latin typeface="Times New Roman" panose="02020603050405020304" pitchFamily="18" charset="0"/>
            </a:endParaRPr>
          </a:p>
        </p:txBody>
      </p:sp>
    </p:spTree>
    <p:extLst>
      <p:ext uri="{BB962C8B-B14F-4D97-AF65-F5344CB8AC3E}">
        <p14:creationId xmlns:p14="http://schemas.microsoft.com/office/powerpoint/2010/main" val="172725928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xfrm>
            <a:off x="1195388" y="693738"/>
            <a:ext cx="4619625" cy="3463925"/>
          </a:xfrm>
          <a:ln/>
        </p:spPr>
      </p:sp>
      <p:sp>
        <p:nvSpPr>
          <p:cNvPr id="1116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1162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99408" indent="-307464">
              <a:defRPr>
                <a:solidFill>
                  <a:schemeClr val="tx1"/>
                </a:solidFill>
                <a:latin typeface="Arial" panose="020B0604020202020204" pitchFamily="34" charset="0"/>
              </a:defRPr>
            </a:lvl2pPr>
            <a:lvl3pPr marL="1229858" indent="-245972">
              <a:defRPr>
                <a:solidFill>
                  <a:schemeClr val="tx1"/>
                </a:solidFill>
                <a:latin typeface="Arial" panose="020B0604020202020204" pitchFamily="34" charset="0"/>
              </a:defRPr>
            </a:lvl3pPr>
            <a:lvl4pPr marL="1721801" indent="-245972">
              <a:defRPr>
                <a:solidFill>
                  <a:schemeClr val="tx1"/>
                </a:solidFill>
                <a:latin typeface="Arial" panose="020B0604020202020204" pitchFamily="34" charset="0"/>
              </a:defRPr>
            </a:lvl4pPr>
            <a:lvl5pPr marL="2213744" indent="-245972">
              <a:defRPr>
                <a:solidFill>
                  <a:schemeClr val="tx1"/>
                </a:solidFill>
                <a:latin typeface="Arial" panose="020B0604020202020204" pitchFamily="34" charset="0"/>
              </a:defRPr>
            </a:lvl5pPr>
            <a:lvl6pPr marL="2705688" indent="-245972" eaLnBrk="0" fontAlgn="base" hangingPunct="0">
              <a:spcBef>
                <a:spcPct val="0"/>
              </a:spcBef>
              <a:spcAft>
                <a:spcPct val="0"/>
              </a:spcAft>
              <a:defRPr>
                <a:solidFill>
                  <a:schemeClr val="tx1"/>
                </a:solidFill>
                <a:latin typeface="Arial" panose="020B0604020202020204" pitchFamily="34" charset="0"/>
              </a:defRPr>
            </a:lvl6pPr>
            <a:lvl7pPr marL="3197631" indent="-245972" eaLnBrk="0" fontAlgn="base" hangingPunct="0">
              <a:spcBef>
                <a:spcPct val="0"/>
              </a:spcBef>
              <a:spcAft>
                <a:spcPct val="0"/>
              </a:spcAft>
              <a:defRPr>
                <a:solidFill>
                  <a:schemeClr val="tx1"/>
                </a:solidFill>
                <a:latin typeface="Arial" panose="020B0604020202020204" pitchFamily="34" charset="0"/>
              </a:defRPr>
            </a:lvl7pPr>
            <a:lvl8pPr marL="3689574" indent="-245972" eaLnBrk="0" fontAlgn="base" hangingPunct="0">
              <a:spcBef>
                <a:spcPct val="0"/>
              </a:spcBef>
              <a:spcAft>
                <a:spcPct val="0"/>
              </a:spcAft>
              <a:defRPr>
                <a:solidFill>
                  <a:schemeClr val="tx1"/>
                </a:solidFill>
                <a:latin typeface="Arial" panose="020B0604020202020204" pitchFamily="34" charset="0"/>
              </a:defRPr>
            </a:lvl8pPr>
            <a:lvl9pPr marL="4181517" indent="-245972" eaLnBrk="0" fontAlgn="base" hangingPunct="0">
              <a:spcBef>
                <a:spcPct val="0"/>
              </a:spcBef>
              <a:spcAft>
                <a:spcPct val="0"/>
              </a:spcAft>
              <a:defRPr>
                <a:solidFill>
                  <a:schemeClr val="tx1"/>
                </a:solidFill>
                <a:latin typeface="Arial" panose="020B0604020202020204" pitchFamily="34" charset="0"/>
              </a:defRPr>
            </a:lvl9pPr>
          </a:lstStyle>
          <a:p>
            <a:fld id="{4A8F82B4-3F0C-49A6-B92F-62B43C759BFB}" type="slidenum">
              <a:rPr lang="en-US">
                <a:latin typeface="Times New Roman" panose="02020603050405020304" pitchFamily="18" charset="0"/>
              </a:rPr>
              <a:pPr/>
              <a:t>134</a:t>
            </a:fld>
            <a:endParaRPr lang="en-US">
              <a:latin typeface="Times New Roman" panose="02020603050405020304" pitchFamily="18" charset="0"/>
            </a:endParaRPr>
          </a:p>
        </p:txBody>
      </p:sp>
    </p:spTree>
    <p:extLst>
      <p:ext uri="{BB962C8B-B14F-4D97-AF65-F5344CB8AC3E}">
        <p14:creationId xmlns:p14="http://schemas.microsoft.com/office/powerpoint/2010/main" val="43588264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3738"/>
            <a:ext cx="4619625" cy="3463925"/>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rPr>
              <a:t>Diabetes Educational Services© (530) 893 - 8635 </a:t>
            </a:r>
          </a:p>
        </p:txBody>
      </p:sp>
      <p:sp>
        <p:nvSpPr>
          <p:cNvPr id="5" name="Slide Number Placehold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233B0E3-6876-4E53-9EE0-6ED1EFDF6740}"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135</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3449484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xfrm>
            <a:off x="1195388" y="693738"/>
            <a:ext cx="4619625" cy="3463925"/>
          </a:xfrm>
          <a:ln/>
        </p:spPr>
      </p:sp>
      <p:sp>
        <p:nvSpPr>
          <p:cNvPr id="353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53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142" indent="-301977" eaLnBrk="0" hangingPunct="0">
              <a:defRPr sz="2500">
                <a:solidFill>
                  <a:schemeClr val="tx1"/>
                </a:solidFill>
                <a:latin typeface="Times New Roman" pitchFamily="18" charset="0"/>
              </a:defRPr>
            </a:lvl2pPr>
            <a:lvl3pPr marL="1207911" indent="-241582" eaLnBrk="0" hangingPunct="0">
              <a:defRPr sz="2500">
                <a:solidFill>
                  <a:schemeClr val="tx1"/>
                </a:solidFill>
                <a:latin typeface="Times New Roman" pitchFamily="18" charset="0"/>
              </a:defRPr>
            </a:lvl3pPr>
            <a:lvl4pPr marL="1691075" indent="-241582" eaLnBrk="0" hangingPunct="0">
              <a:defRPr sz="2500">
                <a:solidFill>
                  <a:schemeClr val="tx1"/>
                </a:solidFill>
                <a:latin typeface="Times New Roman" pitchFamily="18" charset="0"/>
              </a:defRPr>
            </a:lvl4pPr>
            <a:lvl5pPr marL="2174240" indent="-241582" eaLnBrk="0" hangingPunct="0">
              <a:defRPr sz="2500">
                <a:solidFill>
                  <a:schemeClr val="tx1"/>
                </a:solidFill>
                <a:latin typeface="Times New Roman" pitchFamily="18" charset="0"/>
              </a:defRPr>
            </a:lvl5pPr>
            <a:lvl6pPr marL="2657406" indent="-241582" eaLnBrk="0" fontAlgn="base" hangingPunct="0">
              <a:spcBef>
                <a:spcPct val="0"/>
              </a:spcBef>
              <a:spcAft>
                <a:spcPct val="0"/>
              </a:spcAft>
              <a:defRPr sz="2500">
                <a:solidFill>
                  <a:schemeClr val="tx1"/>
                </a:solidFill>
                <a:latin typeface="Times New Roman" pitchFamily="18" charset="0"/>
              </a:defRPr>
            </a:lvl6pPr>
            <a:lvl7pPr marL="3140569" indent="-241582" eaLnBrk="0" fontAlgn="base" hangingPunct="0">
              <a:spcBef>
                <a:spcPct val="0"/>
              </a:spcBef>
              <a:spcAft>
                <a:spcPct val="0"/>
              </a:spcAft>
              <a:defRPr sz="2500">
                <a:solidFill>
                  <a:schemeClr val="tx1"/>
                </a:solidFill>
                <a:latin typeface="Times New Roman" pitchFamily="18" charset="0"/>
              </a:defRPr>
            </a:lvl7pPr>
            <a:lvl8pPr marL="3623734" indent="-241582" eaLnBrk="0" fontAlgn="base" hangingPunct="0">
              <a:spcBef>
                <a:spcPct val="0"/>
              </a:spcBef>
              <a:spcAft>
                <a:spcPct val="0"/>
              </a:spcAft>
              <a:defRPr sz="2500">
                <a:solidFill>
                  <a:schemeClr val="tx1"/>
                </a:solidFill>
                <a:latin typeface="Times New Roman" pitchFamily="18" charset="0"/>
              </a:defRPr>
            </a:lvl8pPr>
            <a:lvl9pPr marL="4106899" indent="-241582" eaLnBrk="0" fontAlgn="base" hangingPunct="0">
              <a:spcBef>
                <a:spcPct val="0"/>
              </a:spcBef>
              <a:spcAft>
                <a:spcPct val="0"/>
              </a:spcAft>
              <a:defRPr sz="2500">
                <a:solidFill>
                  <a:schemeClr val="tx1"/>
                </a:solidFill>
                <a:latin typeface="Times New Roman" pitchFamily="18" charset="0"/>
              </a:defRPr>
            </a:lvl9pPr>
          </a:lstStyle>
          <a:p>
            <a:pPr eaLnBrk="1" hangingPunct="1"/>
            <a:fld id="{FB5C6E28-0FAC-4EF6-AE2E-681C9BAF6A48}" type="slidenum">
              <a:rPr lang="en-US" sz="1300"/>
              <a:pPr eaLnBrk="1" hangingPunct="1"/>
              <a:t>136</a:t>
            </a:fld>
            <a:endParaRPr lang="en-US" sz="1300"/>
          </a:p>
        </p:txBody>
      </p:sp>
    </p:spTree>
    <p:extLst>
      <p:ext uri="{BB962C8B-B14F-4D97-AF65-F5344CB8AC3E}">
        <p14:creationId xmlns:p14="http://schemas.microsoft.com/office/powerpoint/2010/main" val="353645771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137</a:t>
            </a:fld>
            <a:endParaRPr lang="en-US"/>
          </a:p>
        </p:txBody>
      </p:sp>
    </p:spTree>
    <p:extLst>
      <p:ext uri="{BB962C8B-B14F-4D97-AF65-F5344CB8AC3E}">
        <p14:creationId xmlns:p14="http://schemas.microsoft.com/office/powerpoint/2010/main" val="77247062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138</a:t>
            </a:fld>
            <a:endParaRPr lang="en-US"/>
          </a:p>
        </p:txBody>
      </p:sp>
    </p:spTree>
    <p:extLst>
      <p:ext uri="{BB962C8B-B14F-4D97-AF65-F5344CB8AC3E}">
        <p14:creationId xmlns:p14="http://schemas.microsoft.com/office/powerpoint/2010/main" val="2884297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xfrm>
            <a:off x="1143000" y="685800"/>
            <a:ext cx="4572000" cy="3429000"/>
          </a:xfrm>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p:txBody>
          <a:bodyPr/>
          <a:lstStyle/>
          <a:p>
            <a:pPr>
              <a:defRPr/>
            </a:pPr>
            <a:r>
              <a:rPr lang="en-US"/>
              <a:t>Diabetes Educational Services© (530) 893 - 8635 </a:t>
            </a:r>
          </a:p>
        </p:txBody>
      </p:sp>
      <p:sp>
        <p:nvSpPr>
          <p:cNvPr id="264197" name="Slide Number Placeholder 4"/>
          <p:cNvSpPr>
            <a:spLocks noGrp="1"/>
          </p:cNvSpPr>
          <p:nvPr>
            <p:ph type="sldNum" sz="quarter" idx="5"/>
          </p:nvPr>
        </p:nvSpPr>
        <p:spPr/>
        <p:txBody>
          <a:bodyPr/>
          <a:lstStyle/>
          <a:p>
            <a:pPr>
              <a:defRPr/>
            </a:pPr>
            <a:fld id="{BE921EF4-C4AA-441B-BC1E-E04382E8F9DD}" type="slidenum">
              <a:rPr lang="en-US" smtClean="0"/>
              <a:pPr>
                <a:defRPr/>
              </a:pPr>
              <a:t>12</a:t>
            </a:fld>
            <a:endParaRPr lang="en-US"/>
          </a:p>
        </p:txBody>
      </p:sp>
    </p:spTree>
    <p:extLst>
      <p:ext uri="{BB962C8B-B14F-4D97-AF65-F5344CB8AC3E}">
        <p14:creationId xmlns:p14="http://schemas.microsoft.com/office/powerpoint/2010/main" val="274801369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a:xfrm>
            <a:off x="1195388" y="693738"/>
            <a:ext cx="4619625" cy="3463925"/>
          </a:xfrm>
          <a:ln/>
        </p:spPr>
      </p:sp>
      <p:sp>
        <p:nvSpPr>
          <p:cNvPr id="355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55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7E4FAAB3-5A0F-456E-8921-042E96436652}" type="slidenum">
              <a:rPr lang="en-US" sz="1300"/>
              <a:pPr eaLnBrk="1" hangingPunct="1"/>
              <a:t>140</a:t>
            </a:fld>
            <a:endParaRPr lang="en-US" sz="1300"/>
          </a:p>
        </p:txBody>
      </p:sp>
    </p:spTree>
    <p:extLst>
      <p:ext uri="{BB962C8B-B14F-4D97-AF65-F5344CB8AC3E}">
        <p14:creationId xmlns:p14="http://schemas.microsoft.com/office/powerpoint/2010/main" val="365762968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141</a:t>
            </a:fld>
            <a:endParaRPr lang="en-US"/>
          </a:p>
        </p:txBody>
      </p:sp>
    </p:spTree>
    <p:extLst>
      <p:ext uri="{BB962C8B-B14F-4D97-AF65-F5344CB8AC3E}">
        <p14:creationId xmlns:p14="http://schemas.microsoft.com/office/powerpoint/2010/main" val="170993718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ヒラギノ角ゴ Pro W3" charset="0"/>
                <a:cs typeface="ヒラギノ角ゴ Pro W3" charset="0"/>
              </a:rPr>
              <a:t>New Reference: Reid TS, Schafer F, </a:t>
            </a:r>
            <a:r>
              <a:rPr lang="en-US" sz="1200" b="0" i="0" kern="1200" dirty="0" err="1">
                <a:solidFill>
                  <a:schemeClr val="tx1"/>
                </a:solidFill>
                <a:effectLst/>
                <a:latin typeface="+mn-lt"/>
                <a:ea typeface="ヒラギノ角ゴ Pro W3" charset="0"/>
                <a:cs typeface="ヒラギノ角ゴ Pro W3" charset="0"/>
              </a:rPr>
              <a:t>Brusko</a:t>
            </a:r>
            <a:r>
              <a:rPr lang="en-US" sz="1200" b="0" i="0" kern="1200" dirty="0">
                <a:solidFill>
                  <a:schemeClr val="tx1"/>
                </a:solidFill>
                <a:effectLst/>
                <a:latin typeface="+mn-lt"/>
                <a:ea typeface="ヒラギノ角ゴ Pro W3" charset="0"/>
                <a:cs typeface="ヒラギノ角ゴ Pro W3" charset="0"/>
              </a:rPr>
              <a:t> C. Higher concentration insulins: an overview of clinical considerations. </a:t>
            </a:r>
            <a:r>
              <a:rPr lang="en-US" sz="1200" b="0" i="1" kern="1200" dirty="0">
                <a:solidFill>
                  <a:schemeClr val="tx1"/>
                </a:solidFill>
                <a:effectLst/>
                <a:latin typeface="+mn-lt"/>
                <a:ea typeface="ヒラギノ角ゴ Pro W3" charset="0"/>
                <a:cs typeface="ヒラギノ角ゴ Pro W3" charset="0"/>
              </a:rPr>
              <a:t>Postgrad Med</a:t>
            </a:r>
            <a:r>
              <a:rPr lang="en-US" sz="1200" b="0" i="0" kern="1200" dirty="0">
                <a:solidFill>
                  <a:schemeClr val="tx1"/>
                </a:solidFill>
                <a:effectLst/>
                <a:latin typeface="+mn-lt"/>
                <a:ea typeface="ヒラギノ角ゴ Pro W3" charset="0"/>
                <a:cs typeface="ヒラギノ角ゴ Pro W3" charset="0"/>
              </a:rPr>
              <a:t>. 2017;129(5):554-562. doi:10.1080/00325481.2017.1325311</a:t>
            </a:r>
            <a:endParaRPr lang="en-US" dirty="0"/>
          </a:p>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145</a:t>
            </a:fld>
            <a:endParaRPr lang="en-US" altLang="en-US"/>
          </a:p>
        </p:txBody>
      </p:sp>
    </p:spTree>
    <p:extLst>
      <p:ext uri="{BB962C8B-B14F-4D97-AF65-F5344CB8AC3E}">
        <p14:creationId xmlns:p14="http://schemas.microsoft.com/office/powerpoint/2010/main" val="287930403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a:xfrm>
            <a:off x="1195388" y="693738"/>
            <a:ext cx="4619625" cy="3463925"/>
          </a:xfrm>
          <a:ln/>
        </p:spPr>
      </p:sp>
      <p:sp>
        <p:nvSpPr>
          <p:cNvPr id="348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48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71F8C92D-436E-4732-B752-BF9D6B61A38E}" type="slidenum">
              <a:rPr lang="en-US" sz="1300"/>
              <a:pPr eaLnBrk="1" hangingPunct="1"/>
              <a:t>149</a:t>
            </a:fld>
            <a:endParaRPr lang="en-US" sz="1300"/>
          </a:p>
        </p:txBody>
      </p:sp>
    </p:spTree>
    <p:extLst>
      <p:ext uri="{BB962C8B-B14F-4D97-AF65-F5344CB8AC3E}">
        <p14:creationId xmlns:p14="http://schemas.microsoft.com/office/powerpoint/2010/main" val="122641068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99594">
              <a:defRPr/>
            </a:pPr>
            <a:r>
              <a:rPr lang="en-US" sz="1300" dirty="0">
                <a:ea typeface="ＭＳ Ｐゴシック" charset="-128"/>
                <a:cs typeface="ＭＳ Ｐゴシック" charset="-128"/>
              </a:rPr>
              <a:t>Basal insulin alone is usually the optimal initial regimen, beginning at 0.1-0.2 U/kg body weight, depending on the degree of hyperglycemia. It is usually prescribed in conjunction with 1-2 non-insulin agents, although insulin </a:t>
            </a:r>
            <a:r>
              <a:rPr lang="en-US" sz="1300" dirty="0" err="1">
                <a:ea typeface="ＭＳ Ｐゴシック" charset="-128"/>
                <a:cs typeface="ＭＳ Ｐゴシック" charset="-128"/>
              </a:rPr>
              <a:t>secretagogues</a:t>
            </a:r>
            <a:r>
              <a:rPr lang="en-US" sz="1300" dirty="0">
                <a:ea typeface="ＭＳ Ｐゴシック" charset="-128"/>
                <a:cs typeface="ＭＳ Ｐゴシック" charset="-128"/>
              </a:rPr>
              <a:t> (sulfonylureas, </a:t>
            </a:r>
            <a:r>
              <a:rPr lang="en-US" sz="1300" dirty="0" err="1">
                <a:ea typeface="ＭＳ Ｐゴシック" charset="-128"/>
                <a:cs typeface="ＭＳ Ｐゴシック" charset="-128"/>
              </a:rPr>
              <a:t>meglitinides</a:t>
            </a:r>
            <a:r>
              <a:rPr lang="en-US" sz="1300" dirty="0">
                <a:ea typeface="ＭＳ Ｐゴシック" charset="-128"/>
                <a:cs typeface="ＭＳ Ｐゴシック" charset="-128"/>
              </a:rPr>
              <a:t>) are typically stopped once more complex regimens beyond basal insulin are utilized. </a:t>
            </a:r>
          </a:p>
          <a:p>
            <a:pPr defTabSz="499594">
              <a:defRPr/>
            </a:pPr>
            <a:endParaRPr lang="en-US" sz="1300" dirty="0">
              <a:ea typeface="ＭＳ Ｐゴシック" charset="-128"/>
              <a:cs typeface="ＭＳ Ｐゴシック" charset="-128"/>
            </a:endParaRPr>
          </a:p>
          <a:p>
            <a:pPr defTabSz="499594">
              <a:defRPr/>
            </a:pPr>
            <a:r>
              <a:rPr lang="en-US" sz="1300" dirty="0">
                <a:ea typeface="ＭＳ Ｐゴシック" charset="-128"/>
                <a:cs typeface="ＭＳ Ｐゴシック" charset="-128"/>
              </a:rPr>
              <a:t>In patients still not at target after basal insulin has been adequately titrated, and the patient is willing to take &gt;1 injections, there are several options. First, consider GLP-1 receptor agonists (see Fig. 2). The combination of basal insulin + GLP-1RA is becoming well established after several studies confirmed its efficacy on par with more complex multi-dose insulin regimens, but with less hypoglycemia and with weight loss instead of weight gain.  If such an approach is not possible or has been tried and proven unsuccessful, there are 3 possible advanced insulin regimens:</a:t>
            </a:r>
          </a:p>
          <a:p>
            <a:pPr defTabSz="499594">
              <a:defRPr/>
            </a:pPr>
            <a:endParaRPr lang="en-US" sz="1300" dirty="0">
              <a:ea typeface="ＭＳ Ｐゴシック" charset="-128"/>
              <a:cs typeface="ＭＳ Ｐゴシック" charset="-128"/>
            </a:endParaRPr>
          </a:p>
          <a:p>
            <a:pPr marL="188000" indent="-188000" defTabSz="499594">
              <a:buFont typeface="Arial"/>
              <a:buChar char="•"/>
              <a:defRPr/>
            </a:pPr>
            <a:r>
              <a:rPr lang="en-US" sz="1300" dirty="0">
                <a:ea typeface="ＭＳ Ｐゴシック" charset="-128"/>
                <a:cs typeface="ＭＳ Ｐゴシック" charset="-128"/>
              </a:rPr>
              <a:t>Adding 1 injection of a rapid acting insulin analogue before the largest meal,</a:t>
            </a:r>
          </a:p>
          <a:p>
            <a:pPr marL="188000" indent="-188000" defTabSz="499594">
              <a:buFont typeface="Arial"/>
              <a:buChar char="•"/>
              <a:defRPr/>
            </a:pPr>
            <a:r>
              <a:rPr lang="en-US" sz="1300" dirty="0">
                <a:ea typeface="ＭＳ Ｐゴシック" charset="-128"/>
                <a:cs typeface="ＭＳ Ｐゴシック" charset="-128"/>
              </a:rPr>
              <a:t>Adding 2-3 injections of a rapid acting insulin analogue before 2-3 meals, or</a:t>
            </a:r>
          </a:p>
          <a:p>
            <a:pPr marL="188000" indent="-188000" defTabSz="499594">
              <a:buFont typeface="Arial"/>
              <a:buChar char="•"/>
              <a:defRPr/>
            </a:pPr>
            <a:r>
              <a:rPr lang="en-US" sz="1300" dirty="0">
                <a:ea typeface="ＭＳ Ｐゴシック" charset="-128"/>
                <a:cs typeface="ＭＳ Ｐゴシック" charset="-128"/>
              </a:rPr>
              <a:t>Using premixed insulin BID</a:t>
            </a:r>
          </a:p>
          <a:p>
            <a:pPr defTabSz="499594">
              <a:defRPr/>
            </a:pPr>
            <a:endParaRPr lang="en-US" sz="1300" dirty="0">
              <a:ea typeface="ＭＳ Ｐゴシック" charset="-128"/>
              <a:cs typeface="ＭＳ Ｐゴシック" charset="-128"/>
            </a:endParaRPr>
          </a:p>
          <a:p>
            <a:pPr defTabSz="499594">
              <a:defRPr/>
            </a:pPr>
            <a:r>
              <a:rPr lang="en-US" sz="1300" dirty="0">
                <a:ea typeface="ＭＳ Ｐゴシック" charset="-128"/>
                <a:cs typeface="ＭＳ Ｐゴシック" charset="-128"/>
              </a:rPr>
              <a:t>Each approach has its advantages and disadvantages. The figure describes the number of injections required at each stage, together with the relative complexity and flexibility. </a:t>
            </a:r>
          </a:p>
          <a:p>
            <a:pPr defTabSz="499594">
              <a:defRPr/>
            </a:pPr>
            <a:endParaRPr lang="en-US" sz="1300" dirty="0">
              <a:ea typeface="ＭＳ Ｐゴシック" charset="-128"/>
              <a:cs typeface="ＭＳ Ｐゴシック" charset="-128"/>
            </a:endParaRPr>
          </a:p>
          <a:p>
            <a:pPr defTabSz="499594">
              <a:defRPr/>
            </a:pPr>
            <a:r>
              <a:rPr lang="en-US" sz="1300" dirty="0">
                <a:ea typeface="ＭＳ Ｐゴシック" charset="-128"/>
                <a:cs typeface="ＭＳ Ｐゴシック" charset="-128"/>
              </a:rPr>
              <a:t>Once a strategy is initiated, titration of the insulin dose is important, with dose adjustments made based on the prevailing BG levels as reported by the patient. </a:t>
            </a:r>
          </a:p>
          <a:p>
            <a:pPr defTabSz="499594">
              <a:defRPr/>
            </a:pPr>
            <a:endParaRPr lang="en-US" sz="1300" dirty="0">
              <a:ea typeface="ＭＳ Ｐゴシック" charset="-128"/>
              <a:cs typeface="ＭＳ Ｐゴシック" charset="-128"/>
            </a:endParaRPr>
          </a:p>
          <a:p>
            <a:pPr defTabSz="499594">
              <a:defRPr/>
            </a:pPr>
            <a:r>
              <a:rPr lang="en-US" sz="1300" dirty="0">
                <a:ea typeface="ＭＳ Ｐゴシック" charset="-128"/>
                <a:cs typeface="ＭＳ Ｐゴシック" charset="-128"/>
              </a:rPr>
              <a:t>Comprehensive education regarding self-monitoring of BG, diet, exercise, and the avoidance of, and response to, hypoglycemia are critical in any patient on insulin therapy. </a:t>
            </a:r>
          </a:p>
          <a:p>
            <a:endParaRPr lang="en-US" dirty="0"/>
          </a:p>
        </p:txBody>
      </p:sp>
      <p:sp>
        <p:nvSpPr>
          <p:cNvPr id="4" name="Slide Number Placeholder 3"/>
          <p:cNvSpPr>
            <a:spLocks noGrp="1"/>
          </p:cNvSpPr>
          <p:nvPr>
            <p:ph type="sldNum" sz="quarter" idx="10"/>
          </p:nvPr>
        </p:nvSpPr>
        <p:spPr/>
        <p:txBody>
          <a:bodyPr/>
          <a:lstStyle/>
          <a:p>
            <a:fld id="{6908E522-90D2-7F42-B56B-7A012DF25694}" type="slidenum">
              <a:rPr lang="en-US" smtClean="0"/>
              <a:t>155</a:t>
            </a:fld>
            <a:endParaRPr lang="en-US"/>
          </a:p>
        </p:txBody>
      </p:sp>
    </p:spTree>
    <p:extLst>
      <p:ext uri="{BB962C8B-B14F-4D97-AF65-F5344CB8AC3E}">
        <p14:creationId xmlns:p14="http://schemas.microsoft.com/office/powerpoint/2010/main" val="358710923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159</a:t>
            </a:fld>
            <a:endParaRPr lang="en-US"/>
          </a:p>
        </p:txBody>
      </p:sp>
    </p:spTree>
    <p:extLst>
      <p:ext uri="{BB962C8B-B14F-4D97-AF65-F5344CB8AC3E}">
        <p14:creationId xmlns:p14="http://schemas.microsoft.com/office/powerpoint/2010/main" val="250008907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162</a:t>
            </a:fld>
            <a:endParaRPr lang="en-US" altLang="en-US"/>
          </a:p>
        </p:txBody>
      </p:sp>
    </p:spTree>
    <p:extLst>
      <p:ext uri="{BB962C8B-B14F-4D97-AF65-F5344CB8AC3E}">
        <p14:creationId xmlns:p14="http://schemas.microsoft.com/office/powerpoint/2010/main" val="148933209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correct answer is D. a 20% reduction when going from twice</a:t>
            </a:r>
            <a:r>
              <a:rPr lang="en-US" baseline="0" dirty="0"/>
              <a:t> daily to once daily. </a:t>
            </a:r>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163</a:t>
            </a:fld>
            <a:endParaRPr lang="en-US" altLang="en-US"/>
          </a:p>
        </p:txBody>
      </p:sp>
    </p:spTree>
    <p:extLst>
      <p:ext uri="{BB962C8B-B14F-4D97-AF65-F5344CB8AC3E}">
        <p14:creationId xmlns:p14="http://schemas.microsoft.com/office/powerpoint/2010/main" val="422884907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Labeled for </a:t>
            </a:r>
            <a:r>
              <a:rPr lang="en-US" dirty="0" err="1"/>
              <a:t>resuse</a:t>
            </a:r>
            <a:r>
              <a:rPr lang="en-US" dirty="0"/>
              <a:t> </a:t>
            </a:r>
          </a:p>
          <a:p>
            <a:r>
              <a:rPr lang="en-US" dirty="0">
                <a:hlinkClick r:id="rId3"/>
              </a:rPr>
              <a:t>https://www.google.com/search?q=diabetes+puzzle&amp;tbm=isch&amp;ved=2ahUKEwim6amp8OvqAhUIG6wKHVFgBjAQ2-cCegQIABAA&amp;oq=diabetes+puzzle&amp;gs_lcp=CgNpbWcQAzIECAAQGDIECAAQGDoECCMQJzoECAAQQzoFCAAQsQM6AggAOgcIABCxAxBDOggIABCxAxCDAVC6iAJYsZUCYPeVAmgAcAB4AIABU4gBywiSAQIxNZgBAKABAaoBC2d3cy13aXotaW1nwAEB&amp;sclient=img&amp;ei=uPcdX6atHIi2sAXRwJmAAw&amp;bih=869&amp;biw=1902#imgrc=BxqsnbW3m9mE6M</a:t>
            </a:r>
            <a:endParaRPr lang="en-US" dirty="0"/>
          </a:p>
          <a:p>
            <a:endParaRPr lang="en-US" dirty="0"/>
          </a:p>
          <a:p>
            <a:r>
              <a:rPr lang="en-US" dirty="0">
                <a:hlinkClick r:id="rId4"/>
              </a:rPr>
              <a:t>https://www.researchgate.net/figure/Unlocking-the-puzzle-of-caring-for-the-patient-with-diabetes-mellitus-cardiometabolic_fig3_327175579</a:t>
            </a:r>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168</a:t>
            </a:fld>
            <a:endParaRPr lang="en-US" altLang="en-US"/>
          </a:p>
        </p:txBody>
      </p:sp>
    </p:spTree>
    <p:extLst>
      <p:ext uri="{BB962C8B-B14F-4D97-AF65-F5344CB8AC3E}">
        <p14:creationId xmlns:p14="http://schemas.microsoft.com/office/powerpoint/2010/main" val="336432472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28:notes"/>
          <p:cNvSpPr>
            <a:spLocks noGrp="1" noRot="1" noChangeAspect="1"/>
          </p:cNvSpPr>
          <p:nvPr>
            <p:ph type="sldImg" idx="2"/>
          </p:nvPr>
        </p:nvSpPr>
        <p:spPr>
          <a:xfrm>
            <a:off x="1104900" y="674688"/>
            <a:ext cx="4497388" cy="33734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28:notes"/>
          <p:cNvSpPr txBox="1">
            <a:spLocks noGrp="1"/>
          </p:cNvSpPr>
          <p:nvPr>
            <p:ph type="body" idx="1"/>
          </p:nvPr>
        </p:nvSpPr>
        <p:spPr>
          <a:xfrm>
            <a:off x="670892" y="4328409"/>
            <a:ext cx="5367130" cy="3541427"/>
          </a:xfrm>
          <a:prstGeom prst="rect">
            <a:avLst/>
          </a:prstGeom>
          <a:noFill/>
          <a:ln>
            <a:noFill/>
          </a:ln>
        </p:spPr>
        <p:txBody>
          <a:bodyPr spcFirstLastPara="1" wrap="square" lIns="89704" tIns="44840" rIns="89704" bIns="44840" anchor="t" anchorCtr="0">
            <a:noAutofit/>
          </a:bodyPr>
          <a:lstStyle/>
          <a:p>
            <a:endParaRPr dirty="0"/>
          </a:p>
        </p:txBody>
      </p:sp>
      <p:sp>
        <p:nvSpPr>
          <p:cNvPr id="445" name="Google Shape;445;p28:notes"/>
          <p:cNvSpPr txBox="1">
            <a:spLocks noGrp="1"/>
          </p:cNvSpPr>
          <p:nvPr>
            <p:ph type="sldNum" idx="12"/>
          </p:nvPr>
        </p:nvSpPr>
        <p:spPr>
          <a:xfrm>
            <a:off x="3800165" y="8542834"/>
            <a:ext cx="2907196" cy="451266"/>
          </a:xfrm>
          <a:prstGeom prst="rect">
            <a:avLst/>
          </a:prstGeom>
          <a:noFill/>
          <a:ln>
            <a:noFill/>
          </a:ln>
        </p:spPr>
        <p:txBody>
          <a:bodyPr spcFirstLastPara="1" wrap="square" lIns="89704" tIns="44840" rIns="89704" bIns="44840" anchor="b" anchorCtr="0">
            <a:noAutofit/>
          </a:bodyPr>
          <a:lstStyle/>
          <a:p>
            <a:fld id="{00000000-1234-1234-1234-123412341234}" type="slidenum">
              <a:rPr lang="en-US">
                <a:solidFill>
                  <a:prstClr val="black"/>
                </a:solidFill>
              </a:rPr>
              <a:pPr/>
              <a:t>169</a:t>
            </a:fld>
            <a:endParaRPr dirty="0">
              <a:solidFill>
                <a:prstClr val="black"/>
              </a:solidFill>
            </a:endParaRPr>
          </a:p>
        </p:txBody>
      </p:sp>
    </p:spTree>
    <p:extLst>
      <p:ext uri="{BB962C8B-B14F-4D97-AF65-F5344CB8AC3E}">
        <p14:creationId xmlns:p14="http://schemas.microsoft.com/office/powerpoint/2010/main" val="4018428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900">
                <a:solidFill>
                  <a:schemeClr val="tx1"/>
                </a:solidFill>
                <a:latin typeface="Arial" pitchFamily="34" charset="0"/>
              </a:defRPr>
            </a:lvl1pPr>
            <a:lvl2pPr marL="782608" indent="-301003">
              <a:defRPr sz="2900">
                <a:solidFill>
                  <a:schemeClr val="tx1"/>
                </a:solidFill>
                <a:latin typeface="Arial" pitchFamily="34" charset="0"/>
              </a:defRPr>
            </a:lvl2pPr>
            <a:lvl3pPr marL="1204012" indent="-240802">
              <a:defRPr sz="2900">
                <a:solidFill>
                  <a:schemeClr val="tx1"/>
                </a:solidFill>
                <a:latin typeface="Arial" pitchFamily="34" charset="0"/>
              </a:defRPr>
            </a:lvl3pPr>
            <a:lvl4pPr marL="1685616" indent="-240802">
              <a:defRPr sz="2900">
                <a:solidFill>
                  <a:schemeClr val="tx1"/>
                </a:solidFill>
                <a:latin typeface="Arial" pitchFamily="34" charset="0"/>
              </a:defRPr>
            </a:lvl4pPr>
            <a:lvl5pPr marL="2167221" indent="-240802">
              <a:defRPr sz="2900">
                <a:solidFill>
                  <a:schemeClr val="tx1"/>
                </a:solidFill>
                <a:latin typeface="Arial" pitchFamily="34" charset="0"/>
              </a:defRPr>
            </a:lvl5pPr>
            <a:lvl6pPr marL="2648824" indent="-240802" eaLnBrk="0" fontAlgn="base" hangingPunct="0">
              <a:spcBef>
                <a:spcPct val="0"/>
              </a:spcBef>
              <a:spcAft>
                <a:spcPct val="0"/>
              </a:spcAft>
              <a:defRPr sz="2900">
                <a:solidFill>
                  <a:schemeClr val="tx1"/>
                </a:solidFill>
                <a:latin typeface="Arial" pitchFamily="34" charset="0"/>
              </a:defRPr>
            </a:lvl6pPr>
            <a:lvl7pPr marL="3130429" indent="-240802" eaLnBrk="0" fontAlgn="base" hangingPunct="0">
              <a:spcBef>
                <a:spcPct val="0"/>
              </a:spcBef>
              <a:spcAft>
                <a:spcPct val="0"/>
              </a:spcAft>
              <a:defRPr sz="2900">
                <a:solidFill>
                  <a:schemeClr val="tx1"/>
                </a:solidFill>
                <a:latin typeface="Arial" pitchFamily="34" charset="0"/>
              </a:defRPr>
            </a:lvl7pPr>
            <a:lvl8pPr marL="3612034" indent="-240802" eaLnBrk="0" fontAlgn="base" hangingPunct="0">
              <a:spcBef>
                <a:spcPct val="0"/>
              </a:spcBef>
              <a:spcAft>
                <a:spcPct val="0"/>
              </a:spcAft>
              <a:defRPr sz="2900">
                <a:solidFill>
                  <a:schemeClr val="tx1"/>
                </a:solidFill>
                <a:latin typeface="Arial" pitchFamily="34" charset="0"/>
              </a:defRPr>
            </a:lvl8pPr>
            <a:lvl9pPr marL="4093638" indent="-240802" eaLnBrk="0" fontAlgn="base" hangingPunct="0">
              <a:spcBef>
                <a:spcPct val="0"/>
              </a:spcBef>
              <a:spcAft>
                <a:spcPct val="0"/>
              </a:spcAft>
              <a:defRPr sz="2900">
                <a:solidFill>
                  <a:schemeClr val="tx1"/>
                </a:solidFill>
                <a:latin typeface="Arial" pitchFamily="34" charset="0"/>
              </a:defRPr>
            </a:lvl9pPr>
          </a:lstStyle>
          <a:p>
            <a:pPr defTabSz="948507"/>
            <a:r>
              <a:rPr lang="en-US" altLang="en-US" sz="1200">
                <a:solidFill>
                  <a:prstClr val="black"/>
                </a:solidFill>
                <a:latin typeface="Times New Roman" pitchFamily="18" charset="0"/>
              </a:rPr>
              <a:t>Diabetes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900">
                <a:solidFill>
                  <a:schemeClr val="tx1"/>
                </a:solidFill>
                <a:latin typeface="Arial" pitchFamily="34" charset="0"/>
              </a:defRPr>
            </a:lvl1pPr>
            <a:lvl2pPr marL="782608" indent="-301003">
              <a:defRPr sz="2900">
                <a:solidFill>
                  <a:schemeClr val="tx1"/>
                </a:solidFill>
                <a:latin typeface="Arial" pitchFamily="34" charset="0"/>
              </a:defRPr>
            </a:lvl2pPr>
            <a:lvl3pPr marL="1204012" indent="-240802">
              <a:defRPr sz="2900">
                <a:solidFill>
                  <a:schemeClr val="tx1"/>
                </a:solidFill>
                <a:latin typeface="Arial" pitchFamily="34" charset="0"/>
              </a:defRPr>
            </a:lvl3pPr>
            <a:lvl4pPr marL="1685616" indent="-240802">
              <a:defRPr sz="2900">
                <a:solidFill>
                  <a:schemeClr val="tx1"/>
                </a:solidFill>
                <a:latin typeface="Arial" pitchFamily="34" charset="0"/>
              </a:defRPr>
            </a:lvl4pPr>
            <a:lvl5pPr marL="2167221" indent="-240802">
              <a:defRPr sz="2900">
                <a:solidFill>
                  <a:schemeClr val="tx1"/>
                </a:solidFill>
                <a:latin typeface="Arial" pitchFamily="34" charset="0"/>
              </a:defRPr>
            </a:lvl5pPr>
            <a:lvl6pPr marL="2648824" indent="-240802" eaLnBrk="0" fontAlgn="base" hangingPunct="0">
              <a:spcBef>
                <a:spcPct val="0"/>
              </a:spcBef>
              <a:spcAft>
                <a:spcPct val="0"/>
              </a:spcAft>
              <a:defRPr sz="2900">
                <a:solidFill>
                  <a:schemeClr val="tx1"/>
                </a:solidFill>
                <a:latin typeface="Arial" pitchFamily="34" charset="0"/>
              </a:defRPr>
            </a:lvl6pPr>
            <a:lvl7pPr marL="3130429" indent="-240802" eaLnBrk="0" fontAlgn="base" hangingPunct="0">
              <a:spcBef>
                <a:spcPct val="0"/>
              </a:spcBef>
              <a:spcAft>
                <a:spcPct val="0"/>
              </a:spcAft>
              <a:defRPr sz="2900">
                <a:solidFill>
                  <a:schemeClr val="tx1"/>
                </a:solidFill>
                <a:latin typeface="Arial" pitchFamily="34" charset="0"/>
              </a:defRPr>
            </a:lvl7pPr>
            <a:lvl8pPr marL="3612034" indent="-240802" eaLnBrk="0" fontAlgn="base" hangingPunct="0">
              <a:spcBef>
                <a:spcPct val="0"/>
              </a:spcBef>
              <a:spcAft>
                <a:spcPct val="0"/>
              </a:spcAft>
              <a:defRPr sz="2900">
                <a:solidFill>
                  <a:schemeClr val="tx1"/>
                </a:solidFill>
                <a:latin typeface="Arial" pitchFamily="34" charset="0"/>
              </a:defRPr>
            </a:lvl8pPr>
            <a:lvl9pPr marL="4093638" indent="-240802" eaLnBrk="0" fontAlgn="base" hangingPunct="0">
              <a:spcBef>
                <a:spcPct val="0"/>
              </a:spcBef>
              <a:spcAft>
                <a:spcPct val="0"/>
              </a:spcAft>
              <a:defRPr sz="2900">
                <a:solidFill>
                  <a:schemeClr val="tx1"/>
                </a:solidFill>
                <a:latin typeface="Arial" pitchFamily="34" charset="0"/>
              </a:defRPr>
            </a:lvl9pPr>
          </a:lstStyle>
          <a:p>
            <a:pPr defTabSz="948507"/>
            <a:fld id="{0FF0941F-7CC4-4194-B486-510D67CB987E}" type="slidenum">
              <a:rPr lang="en-US" altLang="en-US" sz="1200">
                <a:solidFill>
                  <a:prstClr val="black"/>
                </a:solidFill>
                <a:latin typeface="Times New Roman" pitchFamily="18" charset="0"/>
              </a:rPr>
              <a:pPr defTabSz="948507"/>
              <a:t>14</a:t>
            </a:fld>
            <a:endParaRPr lang="en-US" altLang="en-US" sz="1200">
              <a:solidFill>
                <a:prstClr val="black"/>
              </a:solidFill>
              <a:latin typeface="Times New Roman" pitchFamily="18" charset="0"/>
            </a:endParaRPr>
          </a:p>
        </p:txBody>
      </p:sp>
    </p:spTree>
    <p:extLst>
      <p:ext uri="{BB962C8B-B14F-4D97-AF65-F5344CB8AC3E}">
        <p14:creationId xmlns:p14="http://schemas.microsoft.com/office/powerpoint/2010/main" val="308194037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xfrm>
            <a:off x="1195388" y="693738"/>
            <a:ext cx="4619625" cy="3463925"/>
          </a:xfrm>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5D354B1-6860-4474-8C2B-C0931ED5F798}" type="slidenum">
              <a:rPr lang="en-US" sz="1300"/>
              <a:pPr eaLnBrk="1" hangingPunct="1"/>
              <a:t>171</a:t>
            </a:fld>
            <a:endParaRPr lang="en-US" sz="1300"/>
          </a:p>
        </p:txBody>
      </p:sp>
    </p:spTree>
    <p:extLst>
      <p:ext uri="{BB962C8B-B14F-4D97-AF65-F5344CB8AC3E}">
        <p14:creationId xmlns:p14="http://schemas.microsoft.com/office/powerpoint/2010/main" val="145407752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F22D05-9AB9-CD42-9A88-6412D347552A}" type="slidenum">
              <a:rPr lang="en-US" smtClean="0">
                <a:solidFill>
                  <a:prstClr val="black"/>
                </a:solidFill>
              </a:rPr>
              <a:pPr/>
              <a:t>172</a:t>
            </a:fld>
            <a:endParaRPr lang="en-US" dirty="0">
              <a:solidFill>
                <a:prstClr val="black"/>
              </a:solidFill>
            </a:endParaRPr>
          </a:p>
        </p:txBody>
      </p:sp>
    </p:spTree>
    <p:extLst>
      <p:ext uri="{BB962C8B-B14F-4D97-AF65-F5344CB8AC3E}">
        <p14:creationId xmlns:p14="http://schemas.microsoft.com/office/powerpoint/2010/main" val="274393805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a:extLst>
              <a:ext uri="{FF2B5EF4-FFF2-40B4-BE49-F238E27FC236}">
                <a16:creationId xmlns:a16="http://schemas.microsoft.com/office/drawing/2014/main" id="{0467FCD5-F226-0AEA-AD9A-051FD78EF5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a:extLst>
              <a:ext uri="{FF2B5EF4-FFF2-40B4-BE49-F238E27FC236}">
                <a16:creationId xmlns:a16="http://schemas.microsoft.com/office/drawing/2014/main" id="{33617D00-B3D0-8FA7-063C-35275288C69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83300" name="Slide Number Placeholder 3">
            <a:extLst>
              <a:ext uri="{FF2B5EF4-FFF2-40B4-BE49-F238E27FC236}">
                <a16:creationId xmlns:a16="http://schemas.microsoft.com/office/drawing/2014/main" id="{FF1AA335-F85D-4907-2AAC-F8810AC0DC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237D62-7C47-441C-A8BD-3DDF3098349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9356244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Image</a:t>
            </a:r>
            <a:r>
              <a:rPr lang="en-US" baseline="0" dirty="0"/>
              <a:t> from </a:t>
            </a:r>
            <a:r>
              <a:rPr lang="en-US" baseline="0" dirty="0" err="1"/>
              <a:t>cleveland</a:t>
            </a:r>
            <a:r>
              <a:rPr lang="en-US" baseline="0" dirty="0"/>
              <a:t> clinic companion medical patient report</a:t>
            </a:r>
            <a:endParaRPr lang="en-US" dirty="0"/>
          </a:p>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175</a:t>
            </a:fld>
            <a:endParaRPr lang="en-US" altLang="en-US"/>
          </a:p>
        </p:txBody>
      </p:sp>
    </p:spTree>
    <p:extLst>
      <p:ext uri="{BB962C8B-B14F-4D97-AF65-F5344CB8AC3E}">
        <p14:creationId xmlns:p14="http://schemas.microsoft.com/office/powerpoint/2010/main" val="378519419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8613" indent="-227013">
              <a:defRPr>
                <a:solidFill>
                  <a:schemeClr val="tx1"/>
                </a:solidFill>
                <a:latin typeface="Arial" panose="020B0604020202020204" pitchFamily="34" charset="0"/>
              </a:defRPr>
            </a:lvl4pPr>
            <a:lvl5pPr marL="2055813" indent="-227013">
              <a:defRPr>
                <a:solidFill>
                  <a:schemeClr val="tx1"/>
                </a:solidFill>
                <a:latin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defRPr>
            </a:lvl9pPr>
          </a:lstStyle>
          <a:p>
            <a:fld id="{A7A15DE4-99CF-4F83-A67F-32169A7B2098}" type="slidenum">
              <a:rPr lang="en-US" altLang="en-US">
                <a:solidFill>
                  <a:prstClr val="black"/>
                </a:solidFill>
                <a:latin typeface="Calibri" panose="020F0502020204030204" pitchFamily="34" charset="0"/>
              </a:rPr>
              <a:pPr/>
              <a:t>176</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530719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120701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4372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50265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114813B1-857E-4D46-BE5D-9A28513CA6BB}"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614907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1200" i="1"/>
            </a:lvl1pPr>
          </a:lstStyle>
          <a:p>
            <a:pPr lvl="0"/>
            <a:r>
              <a:rPr lang="en-US"/>
              <a:t>Click to edit Master text styles</a:t>
            </a:r>
          </a:p>
        </p:txBody>
      </p:sp>
    </p:spTree>
    <p:extLst>
      <p:ext uri="{BB962C8B-B14F-4D97-AF65-F5344CB8AC3E}">
        <p14:creationId xmlns:p14="http://schemas.microsoft.com/office/powerpoint/2010/main" val="2149318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04800" y="1752600"/>
            <a:ext cx="3810000" cy="4114800"/>
          </a:xfrm>
        </p:spPr>
        <p:txBody>
          <a:bodyPr/>
          <a:lstStyle>
            <a:lvl1pPr>
              <a:buClr>
                <a:schemeClr val="tx1"/>
              </a:buCl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267200" y="1752600"/>
            <a:ext cx="3810000" cy="4114800"/>
          </a:xfrm>
        </p:spPr>
        <p:txBody>
          <a:bodyPr/>
          <a:lstStyle>
            <a:lvl1pPr>
              <a:buClr>
                <a:schemeClr val="tx1"/>
              </a:buCl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p:cNvSpPr>
            <a:spLocks noGrp="1"/>
          </p:cNvSpPr>
          <p:nvPr>
            <p:ph type="body" sz="quarter" idx="11"/>
          </p:nvPr>
        </p:nvSpPr>
        <p:spPr>
          <a:xfrm>
            <a:off x="304800" y="6324600"/>
            <a:ext cx="4572000" cy="381000"/>
          </a:xfrm>
        </p:spPr>
        <p:txBody>
          <a:bodyPr/>
          <a:lstStyle>
            <a:lvl1pPr marL="0" indent="0">
              <a:buNone/>
              <a:defRPr sz="1200" i="1"/>
            </a:lvl1pPr>
          </a:lstStyle>
          <a:p>
            <a:pPr lvl="0"/>
            <a:r>
              <a:rPr lang="en-US"/>
              <a:t>Click to edit Master text styles</a:t>
            </a:r>
          </a:p>
        </p:txBody>
      </p:sp>
    </p:spTree>
    <p:extLst>
      <p:ext uri="{BB962C8B-B14F-4D97-AF65-F5344CB8AC3E}">
        <p14:creationId xmlns:p14="http://schemas.microsoft.com/office/powerpoint/2010/main" val="4053633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505246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309475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0949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5025" y="3922719"/>
            <a:ext cx="4037013" cy="2173287"/>
          </a:xfrm>
        </p:spPr>
        <p:txBody>
          <a:bodyPr/>
          <a:lstStyle/>
          <a:p>
            <a:pPr lvl="4"/>
            <a:r>
              <a:rPr lang="en-US" dirty="0"/>
              <a:t>Click to edit Master text styles</a:t>
            </a:r>
          </a:p>
          <a:p>
            <a:pPr lvl="5"/>
            <a:r>
              <a:rPr lang="en-US" dirty="0"/>
              <a:t>Second level</a:t>
            </a:r>
          </a:p>
          <a:p>
            <a:pPr lvl="6"/>
            <a:r>
              <a:rPr lang="en-US" dirty="0"/>
              <a:t>Third level</a:t>
            </a:r>
          </a:p>
          <a:p>
            <a:pPr lvl="7"/>
            <a:r>
              <a:rPr lang="en-US" dirty="0"/>
              <a:t>Fourth level</a:t>
            </a:r>
          </a:p>
          <a:p>
            <a:pPr lvl="8"/>
            <a:r>
              <a:rPr lang="en-US" dirty="0"/>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6789175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829630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50702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08347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528782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0733837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64078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85535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05919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363491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29269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1011408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749191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7558455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125389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37212383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id="{E55CA321-8940-4E43-9470-042EA05A7DBC}"/>
              </a:ext>
            </a:extLst>
          </p:cNvPr>
          <p:cNvSpPr>
            <a:spLocks noGrp="1"/>
          </p:cNvSpPr>
          <p:nvPr>
            <p:ph type="sldNum" sz="quarter" idx="4"/>
          </p:nvPr>
        </p:nvSpPr>
        <p:spPr>
          <a:xfrm rot="10800000" flipV="1">
            <a:off x="8785857" y="5832847"/>
            <a:ext cx="246061" cy="283076"/>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5" name="Rectangle 4">
            <a:extLst>
              <a:ext uri="{FF2B5EF4-FFF2-40B4-BE49-F238E27FC236}">
                <a16:creationId xmlns:a16="http://schemas.microsoft.com/office/drawing/2014/main" id="{8ED1D6E9-2BBE-4B08-92EC-6C28ACB7EB93}"/>
              </a:ext>
            </a:extLst>
          </p:cNvPr>
          <p:cNvSpPr>
            <a:spLocks noChangeArrowheads="1"/>
          </p:cNvSpPr>
          <p:nvPr userDrawn="1"/>
        </p:nvSpPr>
        <p:spPr bwMode="auto">
          <a:xfrm flipV="1">
            <a:off x="511233" y="1209322"/>
            <a:ext cx="8491451" cy="45720"/>
          </a:xfrm>
          <a:prstGeom prst="rect">
            <a:avLst/>
          </a:prstGeom>
          <a:gradFill rotWithShape="0">
            <a:gsLst>
              <a:gs pos="0">
                <a:schemeClr val="tx1"/>
              </a:gs>
              <a:gs pos="89000">
                <a:srgbClr val="EFEAE3">
                  <a:lumMod val="39000"/>
                  <a:lumOff val="61000"/>
                </a:srgbClr>
              </a:gs>
              <a:gs pos="29000">
                <a:srgbClr val="7A5F46"/>
              </a:gs>
            </a:gsLst>
            <a:lin ang="0" scaled="1"/>
          </a:gradFill>
          <a:ln>
            <a:noFill/>
          </a:ln>
          <a:effectLst/>
        </p:spPr>
        <p:txBody>
          <a:bodyPr wrap="none" anchor="ctr"/>
          <a:lstStyle/>
          <a:p>
            <a:pPr marL="0" marR="0" lvl="0" indent="0" algn="ctr" defTabSz="685800" rtl="0" eaLnBrk="0" fontAlgn="auto" latinLnBrk="0" hangingPunct="0">
              <a:lnSpc>
                <a:spcPct val="100000"/>
              </a:lnSpc>
              <a:spcBef>
                <a:spcPts val="0"/>
              </a:spcBef>
              <a:spcAft>
                <a:spcPts val="0"/>
              </a:spcAft>
              <a:buClrTx/>
              <a:buSzTx/>
              <a:buFontTx/>
              <a:buNone/>
              <a:tabLst/>
              <a:defRPr/>
            </a:pPr>
            <a:endParaRPr kumimoji="0" lang="en-US" sz="2250" b="0" i="0" u="none" strike="noStrike" kern="1200" cap="none" spc="0" normalizeH="0" baseline="0" noProof="0">
              <a:ln>
                <a:noFill/>
              </a:ln>
              <a:solidFill>
                <a:prstClr val="black"/>
              </a:solidFill>
              <a:effectLst/>
              <a:uLnTx/>
              <a:uFillTx/>
              <a:latin typeface="Times" charset="0"/>
              <a:ea typeface="+mn-ea"/>
              <a:cs typeface="+mn-cs"/>
            </a:endParaRPr>
          </a:p>
        </p:txBody>
      </p:sp>
      <p:sp>
        <p:nvSpPr>
          <p:cNvPr id="7" name="TextBox 6">
            <a:extLst>
              <a:ext uri="{FF2B5EF4-FFF2-40B4-BE49-F238E27FC236}">
                <a16:creationId xmlns:a16="http://schemas.microsoft.com/office/drawing/2014/main" id="{D6776BE1-D95C-4B0F-9057-6772C2E4A7A6}"/>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
        <p:nvSpPr>
          <p:cNvPr id="8" name="Title 1">
            <a:extLst>
              <a:ext uri="{FF2B5EF4-FFF2-40B4-BE49-F238E27FC236}">
                <a16:creationId xmlns:a16="http://schemas.microsoft.com/office/drawing/2014/main" id="{597F347E-A677-4B2B-BB35-6EA06ABFBBC8}"/>
              </a:ext>
            </a:extLst>
          </p:cNvPr>
          <p:cNvSpPr>
            <a:spLocks noGrp="1"/>
          </p:cNvSpPr>
          <p:nvPr>
            <p:ph type="title"/>
          </p:nvPr>
        </p:nvSpPr>
        <p:spPr>
          <a:xfrm>
            <a:off x="511233" y="-276551"/>
            <a:ext cx="6959089" cy="1450757"/>
          </a:xfrm>
          <a:prstGeom prst="rect">
            <a:avLst/>
          </a:prstGeom>
        </p:spPr>
        <p:txBody>
          <a:bodyPr>
            <a:normAutofit/>
          </a:bodyPr>
          <a:lstStyle/>
          <a:p>
            <a:r>
              <a:rPr lang="en-US" sz="3300" dirty="0">
                <a:solidFill>
                  <a:schemeClr val="tx1"/>
                </a:solidFill>
              </a:rPr>
              <a:t>Capitalize First Word In Calibri Light 44</a:t>
            </a:r>
          </a:p>
        </p:txBody>
      </p:sp>
      <p:sp>
        <p:nvSpPr>
          <p:cNvPr id="10" name="TextBox 9">
            <a:extLst>
              <a:ext uri="{FF2B5EF4-FFF2-40B4-BE49-F238E27FC236}">
                <a16:creationId xmlns:a16="http://schemas.microsoft.com/office/drawing/2014/main" id="{66E36132-BCF6-4AB0-9559-4264AFBDE442}"/>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Tree>
    <p:extLst>
      <p:ext uri="{BB962C8B-B14F-4D97-AF65-F5344CB8AC3E}">
        <p14:creationId xmlns:p14="http://schemas.microsoft.com/office/powerpoint/2010/main" val="30455999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114813B1-857E-4D46-BE5D-9A28513CA6BB}"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33412245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Media Placeholder 2"/>
          <p:cNvSpPr>
            <a:spLocks noGrp="1"/>
          </p:cNvSpPr>
          <p:nvPr>
            <p:ph type="media" sz="half" idx="1"/>
          </p:nvPr>
        </p:nvSpPr>
        <p:spPr>
          <a:xfrm>
            <a:off x="1169988" y="1946275"/>
            <a:ext cx="3810000" cy="4114800"/>
          </a:xfrm>
        </p:spPr>
        <p:txBody>
          <a:bodyPr/>
          <a:lstStyle/>
          <a:p>
            <a:pPr lvl="0"/>
            <a:endParaRPr lang="en-US" noProof="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88710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BD444616-E14A-46A0-A6D3-6E66F6B1A6DF}"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37076981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4"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4" y="3922715"/>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1" y="6242052"/>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C4B60773-B98C-4109-B941-042E7687E890}" type="slidenum">
              <a:rPr lang="en-US"/>
              <a:pPr/>
              <a:t>‹#›</a:t>
            </a:fld>
            <a:endParaRPr lang="en-US"/>
          </a:p>
        </p:txBody>
      </p:sp>
    </p:spTree>
    <p:extLst>
      <p:ext uri="{BB962C8B-B14F-4D97-AF65-F5344CB8AC3E}">
        <p14:creationId xmlns:p14="http://schemas.microsoft.com/office/powerpoint/2010/main" val="876863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8686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270012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2377002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59511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5694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437738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3059368662"/>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916" r:id="rId12"/>
    <p:sldLayoutId id="2147483948" r:id="rId13"/>
    <p:sldLayoutId id="2147483949" r:id="rId14"/>
    <p:sldLayoutId id="2147483950" r:id="rId15"/>
    <p:sldLayoutId id="2147483951" r:id="rId16"/>
    <p:sldLayoutId id="2147483952" r:id="rId17"/>
    <p:sldLayoutId id="2147483953" r:id="rId18"/>
    <p:sldLayoutId id="2147483954"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283650619"/>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 id="2147483945" r:id="rId15"/>
    <p:sldLayoutId id="2147483946" r:id="rId16"/>
    <p:sldLayoutId id="214748394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59.xml"/><Relationship Id="rId4" Type="http://schemas.openxmlformats.org/officeDocument/2006/relationships/image" Target="../media/image110.png"/></Relationships>
</file>

<file path=ppt/slides/_rels/slide10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10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6.png"/></Relationships>
</file>

<file path=ppt/slides/_rels/slide11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11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3.xml"/><Relationship Id="rId1" Type="http://schemas.openxmlformats.org/officeDocument/2006/relationships/tags" Target="../tags/tag60.xml"/><Relationship Id="rId4" Type="http://schemas.openxmlformats.org/officeDocument/2006/relationships/image" Target="../media/image123.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61.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7.jpg"/></Relationships>
</file>

<file path=ppt/slides/_rels/slide120.xml.rels><?xml version="1.0" encoding="UTF-8" standalone="yes"?>
<Relationships xmlns="http://schemas.openxmlformats.org/package/2006/relationships"><Relationship Id="rId8" Type="http://schemas.openxmlformats.org/officeDocument/2006/relationships/image" Target="../media/image128.gi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8" Type="http://schemas.openxmlformats.org/officeDocument/2006/relationships/image" Target="../media/image128.gi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0.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2.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0.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5.xml"/><Relationship Id="rId1" Type="http://schemas.openxmlformats.org/officeDocument/2006/relationships/tags" Target="../tags/tag62.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5.xml"/><Relationship Id="rId1" Type="http://schemas.openxmlformats.org/officeDocument/2006/relationships/tags" Target="../tags/tag63.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64.xml"/><Relationship Id="rId4" Type="http://schemas.openxmlformats.org/officeDocument/2006/relationships/image" Target="../media/image134.pn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65.xml"/><Relationship Id="rId5" Type="http://schemas.openxmlformats.org/officeDocument/2006/relationships/image" Target="../media/image136.png"/><Relationship Id="rId4" Type="http://schemas.openxmlformats.org/officeDocument/2006/relationships/image" Target="../media/image135.pn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66.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tags" Target="../tags/tag11.xml"/><Relationship Id="rId4" Type="http://schemas.openxmlformats.org/officeDocument/2006/relationships/image" Target="../media/image18.png"/></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68.xml"/><Relationship Id="rId4" Type="http://schemas.openxmlformats.org/officeDocument/2006/relationships/image" Target="../media/image140.pn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69.xml"/><Relationship Id="rId4" Type="http://schemas.openxmlformats.org/officeDocument/2006/relationships/image" Target="../media/image141.png"/></Relationships>
</file>

<file path=ppt/slides/_rels/slide142.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hyperlink" Target="https://dailymed.nlm.nih.gov/dailymed/index.cfm" TargetMode="External"/><Relationship Id="rId2" Type="http://schemas.openxmlformats.org/officeDocument/2006/relationships/slideLayout" Target="../slideLayouts/slideLayout6.xml"/><Relationship Id="rId1" Type="http://schemas.openxmlformats.org/officeDocument/2006/relationships/tags" Target="../tags/tag70.xml"/><Relationship Id="rId4" Type="http://schemas.openxmlformats.org/officeDocument/2006/relationships/hyperlink" Target="https://doi.org/10.1177/2633559X20896414" TargetMode="Externa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14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file:///C:\Documents%20and%20Settings\Owner.BEVERLY-Q62OQR5\Local%20Settings\Temporary%20Internet%20Files\Content.IE5\PV3ENANH\MPj04071720000%5b1%5d.jpg" TargetMode="External"/><Relationship Id="rId1" Type="http://schemas.openxmlformats.org/officeDocument/2006/relationships/tags" Target="../tags/tag72.xml"/><Relationship Id="rId5" Type="http://schemas.openxmlformats.org/officeDocument/2006/relationships/image" Target="../media/image145.png"/><Relationship Id="rId4" Type="http://schemas.openxmlformats.org/officeDocument/2006/relationships/notesSlide" Target="../notesSlides/notesSlide83.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6.xml"/><Relationship Id="rId1" Type="http://schemas.openxmlformats.org/officeDocument/2006/relationships/tags" Target="../tags/tag74.xml"/><Relationship Id="rId5" Type="http://schemas.openxmlformats.org/officeDocument/2006/relationships/image" Target="../media/image151.png"/><Relationship Id="rId4" Type="http://schemas.openxmlformats.org/officeDocument/2006/relationships/image" Target="../media/image150.jpeg"/></Relationships>
</file>

<file path=ppt/slides/_rels/slide15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52.png"/><Relationship Id="rId1" Type="http://schemas.openxmlformats.org/officeDocument/2006/relationships/slideLayout" Target="../slideLayouts/slideLayout6.xml"/><Relationship Id="rId4" Type="http://schemas.openxmlformats.org/officeDocument/2006/relationships/image" Target="../media/image153.png"/></Relationships>
</file>

<file path=ppt/slides/_rels/slide15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54.png"/><Relationship Id="rId1" Type="http://schemas.openxmlformats.org/officeDocument/2006/relationships/slideLayout" Target="../slideLayouts/slideLayout6.xml"/><Relationship Id="rId4" Type="http://schemas.openxmlformats.org/officeDocument/2006/relationships/image" Target="../media/image153.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slideLayout" Target="../slideLayouts/slideLayout2.xml"/><Relationship Id="rId1" Type="http://schemas.openxmlformats.org/officeDocument/2006/relationships/tags" Target="../tags/tag75.xml"/><Relationship Id="rId4" Type="http://schemas.openxmlformats.org/officeDocument/2006/relationships/image" Target="../media/image158.png"/></Relationships>
</file>

<file path=ppt/slides/_rels/slide16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16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slideLayout" Target="../slideLayouts/slideLayout2.xml"/><Relationship Id="rId1" Type="http://schemas.openxmlformats.org/officeDocument/2006/relationships/tags" Target="../tags/tag76.xml"/></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77.xml"/><Relationship Id="rId4" Type="http://schemas.openxmlformats.org/officeDocument/2006/relationships/image" Target="../media/image162.wmf"/></Relationships>
</file>

<file path=ppt/slides/_rels/slide17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2.xml"/><Relationship Id="rId1" Type="http://schemas.openxmlformats.org/officeDocument/2006/relationships/slideLayout" Target="../slideLayouts/slideLayout1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24.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68.jp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3.xml"/><Relationship Id="rId5" Type="http://schemas.openxmlformats.org/officeDocument/2006/relationships/image" Target="../media/image5.png"/><Relationship Id="rId4" Type="http://schemas.openxmlformats.org/officeDocument/2006/relationships/hyperlink" Target="http://www.diabetesed.net/"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12.xml"/><Relationship Id="rId7"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17.xml"/><Relationship Id="rId4" Type="http://schemas.openxmlformats.org/officeDocument/2006/relationships/image" Target="../media/image32.wmf"/></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mdcalc.com/calc/2200/fibrosis-4-fib-4-index-liver-fibrosis" TargetMode="Externa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12.png"/><Relationship Id="rId5" Type="http://schemas.openxmlformats.org/officeDocument/2006/relationships/image" Target="../media/image47.wmf"/><Relationship Id="rId4" Type="http://schemas.openxmlformats.org/officeDocument/2006/relationships/notesSlide" Target="../notesSlides/notesSlide18.xml"/></Relationships>
</file>

<file path=ppt/slides/_rels/slide4.xml.rels><?xml version="1.0" encoding="UTF-8" standalone="yes"?>
<Relationships xmlns="http://schemas.openxmlformats.org/package/2006/relationships"><Relationship Id="rId3" Type="http://schemas.openxmlformats.org/officeDocument/2006/relationships/hyperlink" Target="http://www.diabetesed.net/"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ibomesohoqe.prv.pl/bacteria-infection-of-the-mouth.php" TargetMode="External"/><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6.xml"/><Relationship Id="rId1" Type="http://schemas.openxmlformats.org/officeDocument/2006/relationships/tags" Target="../tags/tag26.xml"/><Relationship Id="rId4" Type="http://schemas.openxmlformats.org/officeDocument/2006/relationships/image" Target="../media/image56.jpeg"/></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53.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30.xml"/><Relationship Id="rId5" Type="http://schemas.openxmlformats.org/officeDocument/2006/relationships/image" Target="../media/image61.png"/><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65.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66.png"/><Relationship Id="rId4" Type="http://schemas.openxmlformats.org/officeDocument/2006/relationships/image" Target="../media/image60.png"/></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tags" Target="../tags/tag35.xml"/><Relationship Id="rId5" Type="http://schemas.openxmlformats.org/officeDocument/2006/relationships/image" Target="../media/image69.png"/><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69.png"/></Relationships>
</file>

<file path=ppt/slides/_rels/slide6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74.jpeg"/></Relationships>
</file>

<file path=ppt/slides/_rels/slide6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40.xml"/><Relationship Id="rId4" Type="http://schemas.openxmlformats.org/officeDocument/2006/relationships/image" Target="../media/image79.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6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9.xml"/><Relationship Id="rId1" Type="http://schemas.openxmlformats.org/officeDocument/2006/relationships/tags" Target="../tags/tag42.xml"/><Relationship Id="rId5" Type="http://schemas.openxmlformats.org/officeDocument/2006/relationships/image" Target="../media/image84.jpeg"/><Relationship Id="rId4" Type="http://schemas.openxmlformats.org/officeDocument/2006/relationships/image" Target="../media/image83.png"/></Relationships>
</file>

<file path=ppt/slides/_rels/slide7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6.xml"/><Relationship Id="rId1" Type="http://schemas.openxmlformats.org/officeDocument/2006/relationships/tags" Target="../tags/tag43.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86.jpeg"/></Relationships>
</file>

<file path=ppt/slides/_rels/slide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87.pn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image" Target="../media/image89.png"/></Relationships>
</file>

<file path=ppt/slides/_rels/slide7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47.xml"/><Relationship Id="rId4" Type="http://schemas.openxmlformats.org/officeDocument/2006/relationships/image" Target="../media/image9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48.xml"/><Relationship Id="rId4" Type="http://schemas.openxmlformats.org/officeDocument/2006/relationships/image" Target="../media/image92.jpeg"/></Relationships>
</file>

<file path=ppt/slides/_rels/slide81.xml.rels><?xml version="1.0" encoding="UTF-8" standalone="yes"?>
<Relationships xmlns="http://schemas.openxmlformats.org/package/2006/relationships"><Relationship Id="rId3" Type="http://schemas.openxmlformats.org/officeDocument/2006/relationships/hyperlink" Target="https://socialsci.libretexts.org/Bookshelves/Social_Work/Book:_Human_Behavior_and_the_Social_Environment_II_(Payne)/03:_Perspectives_on_Families/12:_The_Family" TargetMode="External"/><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49.xml"/><Relationship Id="rId4" Type="http://schemas.openxmlformats.org/officeDocument/2006/relationships/image" Target="../media/image94.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50.xml"/><Relationship Id="rId4" Type="http://schemas.openxmlformats.org/officeDocument/2006/relationships/image" Target="../media/image95.jpeg"/></Relationships>
</file>

<file path=ppt/slides/_rels/slide8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51.xml"/><Relationship Id="rId4" Type="http://schemas.openxmlformats.org/officeDocument/2006/relationships/image" Target="../media/image98.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52.xml"/><Relationship Id="rId4" Type="http://schemas.openxmlformats.org/officeDocument/2006/relationships/image" Target="../media/image99.png"/></Relationships>
</file>

<file path=ppt/slides/_rels/slide8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53.xml"/><Relationship Id="rId4" Type="http://schemas.openxmlformats.org/officeDocument/2006/relationships/image" Target="../media/image101.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55.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3.xml"/><Relationship Id="rId1" Type="http://schemas.openxmlformats.org/officeDocument/2006/relationships/tags" Target="../tags/tag56.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57.xml"/><Relationship Id="rId5" Type="http://schemas.openxmlformats.org/officeDocument/2006/relationships/image" Target="../media/image106.png"/><Relationship Id="rId4" Type="http://schemas.openxmlformats.org/officeDocument/2006/relationships/image" Target="../media/image105.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58.xml"/><Relationship Id="rId5" Type="http://schemas.openxmlformats.org/officeDocument/2006/relationships/image" Target="../media/image108.jpeg"/><Relationship Id="rId4" Type="http://schemas.openxmlformats.org/officeDocument/2006/relationships/image" Target="../media/image107.jpeg"/></Relationships>
</file>

<file path=ppt/slides/_rels/slide9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r>
              <a:rPr lang="en-US" sz="4900" dirty="0"/>
              <a:t> Virtual DiabetesEd Specialist Training Conference – Day 2</a:t>
            </a:r>
            <a:br>
              <a:rPr lang="en-US" dirty="0"/>
            </a:br>
            <a:r>
              <a:rPr lang="en-US" dirty="0"/>
              <a:t> </a:t>
            </a:r>
            <a:endParaRPr lang="en-US" sz="4000" dirty="0"/>
          </a:p>
        </p:txBody>
      </p:sp>
      <p:sp>
        <p:nvSpPr>
          <p:cNvPr id="11" name="Subtitle 10"/>
          <p:cNvSpPr>
            <a:spLocks noGrp="1"/>
          </p:cNvSpPr>
          <p:nvPr>
            <p:ph type="subTitle" idx="1"/>
          </p:nvPr>
        </p:nvSpPr>
        <p:spPr>
          <a:xfrm>
            <a:off x="1219200" y="5124450"/>
            <a:ext cx="7162800" cy="533400"/>
          </a:xfrm>
        </p:spPr>
        <p:txBody>
          <a:bodyPr/>
          <a:lstStyle/>
          <a:p>
            <a:pPr lvl="0">
              <a:spcBef>
                <a:spcPts val="0"/>
              </a:spcBef>
              <a:buClr>
                <a:srgbClr val="86AA2C"/>
              </a:buClr>
            </a:pPr>
            <a:r>
              <a:rPr lang="en-US" sz="2800" dirty="0">
                <a:solidFill>
                  <a:prstClr val="black"/>
                </a:solidFill>
              </a:rPr>
              <a:t>Diabetes Education Services and Team</a:t>
            </a:r>
          </a:p>
        </p:txBody>
      </p:sp>
      <p:pic>
        <p:nvPicPr>
          <p:cNvPr id="3" name="Picture 2">
            <a:extLst>
              <a:ext uri="{FF2B5EF4-FFF2-40B4-BE49-F238E27FC236}">
                <a16:creationId xmlns:a16="http://schemas.microsoft.com/office/drawing/2014/main" id="{5675769C-D9DD-DF4E-9183-D367FD9E86D5}"/>
              </a:ext>
            </a:extLst>
          </p:cNvPr>
          <p:cNvPicPr>
            <a:picLocks noChangeAspect="1"/>
          </p:cNvPicPr>
          <p:nvPr/>
        </p:nvPicPr>
        <p:blipFill>
          <a:blip r:embed="rId4"/>
          <a:stretch>
            <a:fillRect/>
          </a:stretch>
        </p:blipFill>
        <p:spPr>
          <a:xfrm>
            <a:off x="685800" y="315651"/>
            <a:ext cx="8001000" cy="2767728"/>
          </a:xfrm>
          <a:prstGeom prst="rect">
            <a:avLst/>
          </a:prstGeom>
        </p:spPr>
      </p:pic>
    </p:spTree>
    <p:custDataLst>
      <p:tags r:id="rId1"/>
    </p:custDataLst>
    <p:extLst>
      <p:ext uri="{BB962C8B-B14F-4D97-AF65-F5344CB8AC3E}">
        <p14:creationId xmlns:p14="http://schemas.microsoft.com/office/powerpoint/2010/main" val="356550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33374" y="152400"/>
            <a:ext cx="8353425" cy="906462"/>
          </a:xfrm>
        </p:spPr>
        <p:txBody>
          <a:bodyPr/>
          <a:lstStyle/>
          <a:p>
            <a:pPr eaLnBrk="1" hangingPunct="1"/>
            <a:r>
              <a:rPr lang="en-US" sz="4000" dirty="0"/>
              <a:t>EV Arrives and Requests Help</a:t>
            </a:r>
          </a:p>
        </p:txBody>
      </p:sp>
      <p:sp>
        <p:nvSpPr>
          <p:cNvPr id="1018883" name="Rectangle 3"/>
          <p:cNvSpPr>
            <a:spLocks noGrp="1" noChangeArrowheads="1"/>
          </p:cNvSpPr>
          <p:nvPr>
            <p:ph type="body" idx="1"/>
          </p:nvPr>
        </p:nvSpPr>
        <p:spPr>
          <a:xfrm>
            <a:off x="304800" y="1058862"/>
            <a:ext cx="4800600" cy="5570538"/>
          </a:xfrm>
        </p:spPr>
        <p:txBody>
          <a:bodyPr>
            <a:normAutofit fontScale="77500" lnSpcReduction="20000"/>
          </a:bodyPr>
          <a:lstStyle/>
          <a:p>
            <a:pPr eaLnBrk="1" hangingPunct="1">
              <a:lnSpc>
                <a:spcPct val="120000"/>
              </a:lnSpc>
              <a:defRPr/>
            </a:pPr>
            <a:r>
              <a:rPr lang="en-US" sz="2800" dirty="0"/>
              <a:t>58 </a:t>
            </a:r>
            <a:r>
              <a:rPr lang="en-US" sz="2800" dirty="0" err="1"/>
              <a:t>yr</a:t>
            </a:r>
            <a:r>
              <a:rPr lang="en-US" sz="2800" dirty="0"/>
              <a:t> old complains of 4 </a:t>
            </a:r>
            <a:r>
              <a:rPr lang="en-US" sz="2800" dirty="0" err="1"/>
              <a:t>lb</a:t>
            </a:r>
            <a:r>
              <a:rPr lang="en-US" sz="2800" dirty="0"/>
              <a:t> </a:t>
            </a:r>
            <a:r>
              <a:rPr lang="en-US" sz="2800" dirty="0" err="1"/>
              <a:t>wt</a:t>
            </a:r>
            <a:r>
              <a:rPr lang="en-US" sz="2800" dirty="0"/>
              <a:t> gain for past month. BMI 31, </a:t>
            </a:r>
            <a:r>
              <a:rPr lang="en-US" sz="2800" dirty="0" err="1"/>
              <a:t>wt</a:t>
            </a:r>
            <a:r>
              <a:rPr lang="en-US" sz="2800" dirty="0"/>
              <a:t> 90 kg.  B/P 142/96. Checks BG in morning; 150ish. A1C 8.3% </a:t>
            </a:r>
          </a:p>
          <a:p>
            <a:pPr eaLnBrk="1" hangingPunct="1">
              <a:lnSpc>
                <a:spcPct val="120000"/>
              </a:lnSpc>
              <a:defRPr/>
            </a:pPr>
            <a:r>
              <a:rPr lang="en-US" sz="2800" dirty="0"/>
              <a:t>Meds include:</a:t>
            </a:r>
          </a:p>
          <a:p>
            <a:pPr lvl="1" eaLnBrk="1" hangingPunct="1">
              <a:lnSpc>
                <a:spcPct val="120000"/>
              </a:lnSpc>
              <a:defRPr/>
            </a:pPr>
            <a:r>
              <a:rPr lang="en-US" sz="2800" dirty="0"/>
              <a:t>Sitagliptin (DPP-IV), Metformin</a:t>
            </a:r>
          </a:p>
          <a:p>
            <a:pPr lvl="1" eaLnBrk="1" hangingPunct="1">
              <a:lnSpc>
                <a:spcPct val="120000"/>
              </a:lnSpc>
              <a:defRPr/>
            </a:pPr>
            <a:r>
              <a:rPr lang="en-US" sz="2800" dirty="0"/>
              <a:t>Basaglar 58 units (Basal)</a:t>
            </a:r>
          </a:p>
          <a:p>
            <a:pPr lvl="1" eaLnBrk="1" hangingPunct="1">
              <a:lnSpc>
                <a:spcPct val="120000"/>
              </a:lnSpc>
              <a:defRPr/>
            </a:pPr>
            <a:r>
              <a:rPr lang="en-US" sz="2800" dirty="0"/>
              <a:t>Actos 15mg (TZD)</a:t>
            </a:r>
          </a:p>
          <a:p>
            <a:pPr lvl="1" eaLnBrk="1" hangingPunct="1">
              <a:lnSpc>
                <a:spcPct val="120000"/>
              </a:lnSpc>
              <a:defRPr/>
            </a:pPr>
            <a:r>
              <a:rPr lang="en-US" sz="2800" dirty="0"/>
              <a:t>Semaglutide 0.5mg </a:t>
            </a:r>
            <a:r>
              <a:rPr lang="en-US" sz="2800" dirty="0" err="1"/>
              <a:t>wk</a:t>
            </a:r>
            <a:r>
              <a:rPr lang="en-US" sz="2800" dirty="0"/>
              <a:t> (GLP-1)</a:t>
            </a:r>
          </a:p>
          <a:p>
            <a:pPr lvl="1" eaLnBrk="1" hangingPunct="1">
              <a:lnSpc>
                <a:spcPct val="120000"/>
              </a:lnSpc>
              <a:defRPr/>
            </a:pPr>
            <a:r>
              <a:rPr lang="en-US" sz="2800" dirty="0"/>
              <a:t>Levothyroxine (ran out)</a:t>
            </a:r>
          </a:p>
          <a:p>
            <a:pPr lvl="1" eaLnBrk="1" hangingPunct="1">
              <a:lnSpc>
                <a:spcPct val="120000"/>
              </a:lnSpc>
              <a:defRPr/>
            </a:pPr>
            <a:r>
              <a:rPr lang="en-US" sz="2800" dirty="0"/>
              <a:t>Lisinopril 10mg (ACE)</a:t>
            </a:r>
          </a:p>
          <a:p>
            <a:pPr lvl="1" eaLnBrk="1" hangingPunct="1">
              <a:lnSpc>
                <a:spcPct val="120000"/>
              </a:lnSpc>
              <a:defRPr/>
            </a:pPr>
            <a:r>
              <a:rPr lang="en-US" sz="2800" dirty="0"/>
              <a:t>Lovastatin 20mg (Statin)</a:t>
            </a:r>
          </a:p>
          <a:p>
            <a:pPr lvl="1" eaLnBrk="1" hangingPunct="1">
              <a:lnSpc>
                <a:spcPct val="120000"/>
              </a:lnSpc>
              <a:defRPr/>
            </a:pPr>
            <a:r>
              <a:rPr lang="en-US" sz="2800" dirty="0"/>
              <a:t>Gabapentin 100 mg TID (leg pain)</a:t>
            </a:r>
          </a:p>
        </p:txBody>
      </p:sp>
      <p:sp>
        <p:nvSpPr>
          <p:cNvPr id="2" name="TextBox 1">
            <a:extLst>
              <a:ext uri="{FF2B5EF4-FFF2-40B4-BE49-F238E27FC236}">
                <a16:creationId xmlns:a16="http://schemas.microsoft.com/office/drawing/2014/main" id="{437814C4-8F1C-4213-823D-7401E2692956}"/>
              </a:ext>
            </a:extLst>
          </p:cNvPr>
          <p:cNvSpPr txBox="1"/>
          <p:nvPr/>
        </p:nvSpPr>
        <p:spPr>
          <a:xfrm>
            <a:off x="5478567" y="1219200"/>
            <a:ext cx="3352799" cy="5262979"/>
          </a:xfrm>
          <a:prstGeom prst="rect">
            <a:avLst/>
          </a:prstGeom>
          <a:noFill/>
        </p:spPr>
        <p:txBody>
          <a:bodyPr wrap="square" rtlCol="0">
            <a:spAutoFit/>
          </a:bodyPr>
          <a:lstStyle/>
          <a:p>
            <a:r>
              <a:rPr lang="en-US" b="1" dirty="0">
                <a:solidFill>
                  <a:srgbClr val="0070C0"/>
                </a:solidFill>
                <a:latin typeface="Calibri" panose="020F0502020204030204" pitchFamily="34" charset="0"/>
                <a:cs typeface="Calibri" panose="020F0502020204030204" pitchFamily="34" charset="0"/>
              </a:rPr>
              <a:t>What does this tell us about EV?</a:t>
            </a:r>
            <a:endParaRPr lang="en-US" b="1" dirty="0">
              <a:latin typeface="Calibri" panose="020F0502020204030204" pitchFamily="34" charset="0"/>
              <a:cs typeface="Calibri" panose="020F0502020204030204" pitchFamily="34" charset="0"/>
            </a:endParaRPr>
          </a:p>
          <a:p>
            <a:pPr marL="342900" indent="-342900">
              <a:buFontTx/>
              <a:buChar char="-"/>
            </a:pPr>
            <a:r>
              <a:rPr lang="en-US" dirty="0">
                <a:latin typeface="Calibri" panose="020F0502020204030204" pitchFamily="34" charset="0"/>
                <a:cs typeface="Calibri" panose="020F0502020204030204" pitchFamily="34" charset="0"/>
              </a:rPr>
              <a:t>Struggling with weight</a:t>
            </a:r>
          </a:p>
          <a:p>
            <a:pPr marL="342900" indent="-342900">
              <a:buFontTx/>
              <a:buChar char="-"/>
            </a:pPr>
            <a:r>
              <a:rPr lang="en-US" dirty="0">
                <a:latin typeface="Calibri" panose="020F0502020204030204" pitchFamily="34" charset="0"/>
                <a:cs typeface="Calibri" panose="020F0502020204030204" pitchFamily="34" charset="0"/>
              </a:rPr>
              <a:t>B/P &amp; A1C above target</a:t>
            </a:r>
          </a:p>
          <a:p>
            <a:pPr marL="342900" indent="-342900">
              <a:buFontTx/>
              <a:buChar char="-"/>
            </a:pPr>
            <a:r>
              <a:rPr lang="en-US" dirty="0" err="1">
                <a:latin typeface="Calibri" panose="020F0502020204030204" pitchFamily="34" charset="0"/>
                <a:cs typeface="Calibri" panose="020F0502020204030204" pitchFamily="34" charset="0"/>
              </a:rPr>
              <a:t>Overbasalized</a:t>
            </a:r>
            <a:r>
              <a:rPr lang="en-US" dirty="0">
                <a:latin typeface="Calibri" panose="020F0502020204030204" pitchFamily="34" charset="0"/>
                <a:cs typeface="Calibri" panose="020F0502020204030204" pitchFamily="34" charset="0"/>
              </a:rPr>
              <a:t> (max dose 0.5 units/kg a day</a:t>
            </a:r>
          </a:p>
          <a:p>
            <a:pPr marL="342900" indent="-342900">
              <a:buFontTx/>
              <a:buChar char="-"/>
            </a:pPr>
            <a:r>
              <a:rPr lang="en-US" dirty="0">
                <a:latin typeface="Calibri" panose="020F0502020204030204" pitchFamily="34" charset="0"/>
                <a:cs typeface="Calibri" panose="020F0502020204030204" pitchFamily="34" charset="0"/>
              </a:rPr>
              <a:t>Why not taking thyroid med?</a:t>
            </a:r>
          </a:p>
          <a:p>
            <a:pPr marL="342900" indent="-342900">
              <a:buFontTx/>
              <a:buChar char="-"/>
            </a:pPr>
            <a:r>
              <a:rPr lang="en-US" dirty="0">
                <a:latin typeface="Calibri" panose="020F0502020204030204" pitchFamily="34" charset="0"/>
                <a:cs typeface="Calibri" panose="020F0502020204030204" pitchFamily="34" charset="0"/>
              </a:rPr>
              <a:t>Lower extremity pain contributing to distress?</a:t>
            </a:r>
          </a:p>
          <a:p>
            <a:pPr marL="342900" indent="-342900">
              <a:buFontTx/>
              <a:buChar char="-"/>
            </a:pPr>
            <a:r>
              <a:rPr lang="en-US" dirty="0">
                <a:latin typeface="Calibri" panose="020F0502020204030204" pitchFamily="34" charset="0"/>
                <a:cs typeface="Calibri" panose="020F0502020204030204" pitchFamily="34" charset="0"/>
              </a:rPr>
              <a:t>Elevated CV risk?</a:t>
            </a:r>
          </a:p>
        </p:txBody>
      </p:sp>
    </p:spTree>
    <p:custDataLst>
      <p:tags r:id="rId1"/>
    </p:custDataLst>
    <p:extLst>
      <p:ext uri="{BB962C8B-B14F-4D97-AF65-F5344CB8AC3E}">
        <p14:creationId xmlns:p14="http://schemas.microsoft.com/office/powerpoint/2010/main" val="410809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Bolus Insulin</a:t>
            </a:r>
          </a:p>
        </p:txBody>
      </p:sp>
      <p:sp>
        <p:nvSpPr>
          <p:cNvPr id="3" name="Content Placeholder 2"/>
          <p:cNvSpPr>
            <a:spLocks noGrp="1"/>
          </p:cNvSpPr>
          <p:nvPr>
            <p:ph idx="1"/>
          </p:nvPr>
        </p:nvSpPr>
        <p:spPr>
          <a:xfrm>
            <a:off x="304800" y="1295401"/>
            <a:ext cx="8686800" cy="4571999"/>
          </a:xfrm>
        </p:spPr>
        <p:txBody>
          <a:bodyPr/>
          <a:lstStyle/>
          <a:p>
            <a:r>
              <a:rPr lang="en-US" dirty="0">
                <a:solidFill>
                  <a:srgbClr val="000000"/>
                </a:solidFill>
              </a:rPr>
              <a:t>Glucose rises in response to carbohydrates</a:t>
            </a:r>
          </a:p>
          <a:p>
            <a:r>
              <a:rPr lang="en-US" dirty="0">
                <a:solidFill>
                  <a:srgbClr val="000000"/>
                </a:solidFill>
              </a:rPr>
              <a:t>A regular or rapid-acting insulin is given as a bolus to prevent the glucose from rising too much</a:t>
            </a:r>
          </a:p>
          <a:p>
            <a:r>
              <a:rPr lang="en-US" dirty="0">
                <a:solidFill>
                  <a:srgbClr val="000000"/>
                </a:solidFill>
              </a:rPr>
              <a:t>A regular or rapid-acting insulin can also be given to “correct” or bring down a high glucose</a:t>
            </a:r>
          </a:p>
          <a:p>
            <a:endParaRPr lang="en-US" dirty="0"/>
          </a:p>
        </p:txBody>
      </p:sp>
      <p:sp>
        <p:nvSpPr>
          <p:cNvPr id="6" name="Text Placeholder 5"/>
          <p:cNvSpPr>
            <a:spLocks noGrp="1"/>
          </p:cNvSpPr>
          <p:nvPr>
            <p:ph type="body" sz="quarter" idx="10"/>
          </p:nvPr>
        </p:nvSpPr>
        <p:spPr/>
        <p:txBody>
          <a:bodyPr/>
          <a:lstStyle/>
          <a:p>
            <a:endParaRPr lang="en-US" dirty="0"/>
          </a:p>
        </p:txBody>
      </p:sp>
      <p:sp>
        <p:nvSpPr>
          <p:cNvPr id="5" name="Rectangle 4"/>
          <p:cNvSpPr/>
          <p:nvPr/>
        </p:nvSpPr>
        <p:spPr bwMode="auto">
          <a:xfrm>
            <a:off x="1600200" y="5258162"/>
            <a:ext cx="7086600" cy="914037"/>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a:r>
              <a:rPr lang="en-US" dirty="0">
                <a:solidFill>
                  <a:srgbClr val="000000"/>
                </a:solidFill>
                <a:latin typeface="+mn-lt"/>
              </a:rPr>
              <a:t>Everyone with T1D needs bolus insulin, some people with T2D may need it to achieve glycemic targets</a:t>
            </a:r>
          </a:p>
        </p:txBody>
      </p:sp>
    </p:spTree>
    <p:extLst>
      <p:ext uri="{BB962C8B-B14F-4D97-AF65-F5344CB8AC3E}">
        <p14:creationId xmlns:p14="http://schemas.microsoft.com/office/powerpoint/2010/main" val="1919735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F554F7-033C-354F-D22C-D57D286962B8}"/>
              </a:ext>
            </a:extLst>
          </p:cNvPr>
          <p:cNvPicPr>
            <a:picLocks noChangeAspect="1"/>
          </p:cNvPicPr>
          <p:nvPr/>
        </p:nvPicPr>
        <p:blipFill>
          <a:blip r:embed="rId4"/>
          <a:stretch>
            <a:fillRect/>
          </a:stretch>
        </p:blipFill>
        <p:spPr>
          <a:xfrm>
            <a:off x="100336" y="152400"/>
            <a:ext cx="8943328" cy="6182024"/>
          </a:xfrm>
          <a:prstGeom prst="rect">
            <a:avLst/>
          </a:prstGeom>
        </p:spPr>
      </p:pic>
    </p:spTree>
    <p:custDataLst>
      <p:tags r:id="rId1"/>
    </p:custDataLst>
    <p:extLst>
      <p:ext uri="{BB962C8B-B14F-4D97-AF65-F5344CB8AC3E}">
        <p14:creationId xmlns:p14="http://schemas.microsoft.com/office/powerpoint/2010/main" val="133828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Insulin Profiles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0"/>
            <a:ext cx="7621460" cy="4563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6200" y="6316581"/>
            <a:ext cx="6400800" cy="461665"/>
          </a:xfrm>
          <a:prstGeom prst="rect">
            <a:avLst/>
          </a:prstGeom>
          <a:noFill/>
        </p:spPr>
        <p:txBody>
          <a:bodyPr wrap="square" rtlCol="0">
            <a:spAutoFit/>
          </a:bodyPr>
          <a:lstStyle/>
          <a:p>
            <a:r>
              <a:rPr lang="en-US" sz="1200" dirty="0"/>
              <a:t>Hirsch IB. NEJM 2005;352:174-183.</a:t>
            </a:r>
          </a:p>
          <a:p>
            <a:r>
              <a:rPr lang="en-US" sz="1200" dirty="0" err="1"/>
              <a:t>Lexicomp</a:t>
            </a:r>
            <a:r>
              <a:rPr lang="en-US" sz="1200" dirty="0"/>
              <a:t> Online, Lexi-Drugs Online, Hudson, Ohio: </a:t>
            </a:r>
            <a:r>
              <a:rPr lang="en-US" sz="1200" dirty="0" err="1"/>
              <a:t>UpToDate</a:t>
            </a:r>
            <a:r>
              <a:rPr lang="en-US" sz="1200" dirty="0"/>
              <a:t>, </a:t>
            </a:r>
            <a:r>
              <a:rPr lang="en-US" sz="1200" dirty="0" err="1"/>
              <a:t>Inc</a:t>
            </a:r>
            <a:r>
              <a:rPr lang="en-US" sz="1200" dirty="0"/>
              <a:t>; 2020; August 21, 2020.</a:t>
            </a:r>
          </a:p>
        </p:txBody>
      </p:sp>
    </p:spTree>
    <p:extLst>
      <p:ext uri="{BB962C8B-B14F-4D97-AF65-F5344CB8AC3E}">
        <p14:creationId xmlns:p14="http://schemas.microsoft.com/office/powerpoint/2010/main" val="353558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Insulin Concentration</a:t>
            </a:r>
          </a:p>
        </p:txBody>
      </p:sp>
      <p:sp>
        <p:nvSpPr>
          <p:cNvPr id="3" name="Content Placeholder 2"/>
          <p:cNvSpPr>
            <a:spLocks noGrp="1"/>
          </p:cNvSpPr>
          <p:nvPr>
            <p:ph idx="1"/>
          </p:nvPr>
        </p:nvSpPr>
        <p:spPr>
          <a:xfrm>
            <a:off x="304800" y="1219200"/>
            <a:ext cx="8534400" cy="4648200"/>
          </a:xfrm>
        </p:spPr>
        <p:txBody>
          <a:bodyPr>
            <a:normAutofit fontScale="92500" lnSpcReduction="10000"/>
          </a:bodyPr>
          <a:lstStyle/>
          <a:p>
            <a:r>
              <a:rPr lang="en-US" sz="2400" dirty="0">
                <a:solidFill>
                  <a:srgbClr val="000000"/>
                </a:solidFill>
              </a:rPr>
              <a:t>Most insulin is U100: 100 units/mL</a:t>
            </a:r>
          </a:p>
          <a:p>
            <a:r>
              <a:rPr lang="en-US" sz="2400" dirty="0">
                <a:solidFill>
                  <a:srgbClr val="000000"/>
                </a:solidFill>
              </a:rPr>
              <a:t>There is also concentrated insulin</a:t>
            </a:r>
          </a:p>
          <a:p>
            <a:pPr lvl="1"/>
            <a:r>
              <a:rPr lang="en-US" sz="2400" dirty="0">
                <a:solidFill>
                  <a:srgbClr val="000000"/>
                </a:solidFill>
              </a:rPr>
              <a:t>U500 insulin, 500 units/mL, U300, 300 units/mL, and U200, 200 units/mL </a:t>
            </a:r>
          </a:p>
          <a:p>
            <a:r>
              <a:rPr lang="en-US" sz="2400" dirty="0">
                <a:solidFill>
                  <a:srgbClr val="000000"/>
                </a:solidFill>
              </a:rPr>
              <a:t>Insulin is available in a vial, pen, or cartridge</a:t>
            </a:r>
          </a:p>
          <a:p>
            <a:r>
              <a:rPr lang="en-US" sz="2400" dirty="0">
                <a:solidFill>
                  <a:srgbClr val="000000"/>
                </a:solidFill>
              </a:rPr>
              <a:t>U100 insulin:</a:t>
            </a:r>
          </a:p>
          <a:p>
            <a:pPr lvl="1"/>
            <a:r>
              <a:rPr lang="en-US" sz="2400" dirty="0">
                <a:solidFill>
                  <a:srgbClr val="000000"/>
                </a:solidFill>
              </a:rPr>
              <a:t>1 vial =10mL = 1000 units</a:t>
            </a:r>
          </a:p>
          <a:p>
            <a:pPr lvl="1"/>
            <a:r>
              <a:rPr lang="en-US" sz="2400" dirty="0">
                <a:solidFill>
                  <a:srgbClr val="000000"/>
                </a:solidFill>
              </a:rPr>
              <a:t>1 pen =3 mL = 300 units</a:t>
            </a:r>
          </a:p>
          <a:p>
            <a:pPr lvl="1"/>
            <a:r>
              <a:rPr lang="en-US" sz="2400" dirty="0">
                <a:solidFill>
                  <a:srgbClr val="000000"/>
                </a:solidFill>
              </a:rPr>
              <a:t>1 cartridge = 3 mL = 300 units</a:t>
            </a:r>
          </a:p>
          <a:p>
            <a:pPr lvl="1"/>
            <a:r>
              <a:rPr lang="en-US" sz="2400" dirty="0">
                <a:solidFill>
                  <a:srgbClr val="000000"/>
                </a:solidFill>
              </a:rPr>
              <a:t>1 box of pens = 5 pens = 1500 units</a:t>
            </a:r>
          </a:p>
          <a:p>
            <a:r>
              <a:rPr lang="en-US" sz="2400" dirty="0">
                <a:solidFill>
                  <a:srgbClr val="000000"/>
                </a:solidFill>
              </a:rPr>
              <a:t>Inhaled insulin</a:t>
            </a:r>
          </a:p>
          <a:p>
            <a:pPr lvl="1"/>
            <a:r>
              <a:rPr lang="en-US" sz="2400" dirty="0">
                <a:solidFill>
                  <a:srgbClr val="000000"/>
                </a:solidFill>
              </a:rPr>
              <a:t>4, 8, 12 units cartridges</a:t>
            </a:r>
          </a:p>
          <a:p>
            <a:endParaRPr lang="en-US" dirty="0"/>
          </a:p>
        </p:txBody>
      </p:sp>
      <p:sp>
        <p:nvSpPr>
          <p:cNvPr id="4" name="Text Placeholder 3"/>
          <p:cNvSpPr>
            <a:spLocks noGrp="1"/>
          </p:cNvSpPr>
          <p:nvPr>
            <p:ph type="body" sz="quarter" idx="10"/>
          </p:nvPr>
        </p:nvSpPr>
        <p:spPr>
          <a:xfrm>
            <a:off x="533400" y="6004242"/>
            <a:ext cx="7280314" cy="846138"/>
          </a:xfrm>
        </p:spPr>
        <p:txBody>
          <a:bodyPr>
            <a:noAutofit/>
          </a:bodyPr>
          <a:lstStyle/>
          <a:p>
            <a:r>
              <a:rPr lang="en-US" dirty="0" err="1">
                <a:solidFill>
                  <a:srgbClr val="000000"/>
                </a:solidFill>
              </a:rPr>
              <a:t>Afrezza</a:t>
            </a:r>
            <a:r>
              <a:rPr lang="en-US" dirty="0">
                <a:solidFill>
                  <a:srgbClr val="000000"/>
                </a:solidFill>
              </a:rPr>
              <a:t>, </a:t>
            </a:r>
            <a:r>
              <a:rPr lang="en-US" dirty="0" err="1">
                <a:solidFill>
                  <a:srgbClr val="000000"/>
                </a:solidFill>
              </a:rPr>
              <a:t>Novolog</a:t>
            </a:r>
            <a:r>
              <a:rPr lang="en-US" dirty="0">
                <a:solidFill>
                  <a:srgbClr val="000000"/>
                </a:solidFill>
              </a:rPr>
              <a:t>, Humalog, Lantus, </a:t>
            </a:r>
            <a:r>
              <a:rPr lang="en-US" dirty="0" err="1">
                <a:solidFill>
                  <a:srgbClr val="000000"/>
                </a:solidFill>
              </a:rPr>
              <a:t>Levmir</a:t>
            </a:r>
            <a:r>
              <a:rPr lang="en-US" dirty="0">
                <a:solidFill>
                  <a:srgbClr val="000000"/>
                </a:solidFill>
              </a:rPr>
              <a:t> (package inserts) 2022</a:t>
            </a:r>
          </a:p>
          <a:p>
            <a:r>
              <a:rPr lang="en-US" dirty="0">
                <a:solidFill>
                  <a:srgbClr val="000000"/>
                </a:solidFill>
              </a:rPr>
              <a:t>Image: </a:t>
            </a:r>
            <a:r>
              <a:rPr lang="en-US" i="0" dirty="0">
                <a:solidFill>
                  <a:srgbClr val="000000"/>
                </a:solidFill>
              </a:rPr>
              <a:t>:Blausen.com staff (2014). Medical gallery of </a:t>
            </a:r>
            <a:r>
              <a:rPr lang="en-US" i="0" dirty="0" err="1">
                <a:solidFill>
                  <a:srgbClr val="000000"/>
                </a:solidFill>
              </a:rPr>
              <a:t>Blausen</a:t>
            </a:r>
            <a:r>
              <a:rPr lang="en-US" i="0" dirty="0">
                <a:solidFill>
                  <a:srgbClr val="000000"/>
                </a:solidFill>
              </a:rPr>
              <a:t> Medical 2014. </a:t>
            </a:r>
            <a:r>
              <a:rPr lang="en-US" i="0" dirty="0" err="1">
                <a:solidFill>
                  <a:srgbClr val="000000"/>
                </a:solidFill>
              </a:rPr>
              <a:t>WikiJournal</a:t>
            </a:r>
            <a:r>
              <a:rPr lang="en-US" i="0" dirty="0">
                <a:solidFill>
                  <a:srgbClr val="000000"/>
                </a:solidFill>
              </a:rPr>
              <a:t> of Medicine 1 (2). </a:t>
            </a:r>
            <a:endParaRPr lang="en-US" dirty="0">
              <a:solidFill>
                <a:srgbClr val="000000"/>
              </a:solidFill>
            </a:endParaRPr>
          </a:p>
        </p:txBody>
      </p:sp>
      <p:sp>
        <p:nvSpPr>
          <p:cNvPr id="5" name="AutoShape 4" descr="Image result for insulin vial"/>
          <p:cNvSpPr>
            <a:spLocks noChangeAspect="1" noChangeArrowheads="1"/>
          </p:cNvSpPr>
          <p:nvPr/>
        </p:nvSpPr>
        <p:spPr bwMode="auto">
          <a:xfrm>
            <a:off x="1259681" y="71278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a:solidFill>
                <a:srgbClr val="1A105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6780" y="3352800"/>
            <a:ext cx="3120000" cy="2340000"/>
          </a:xfrm>
          <a:prstGeom prst="rect">
            <a:avLst/>
          </a:prstGeom>
        </p:spPr>
      </p:pic>
    </p:spTree>
    <p:extLst>
      <p:ext uri="{BB962C8B-B14F-4D97-AF65-F5344CB8AC3E}">
        <p14:creationId xmlns:p14="http://schemas.microsoft.com/office/powerpoint/2010/main" val="258004642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3AB93-53EA-467B-A1B8-5840C95B2EC4}"/>
              </a:ext>
            </a:extLst>
          </p:cNvPr>
          <p:cNvSpPr>
            <a:spLocks noGrp="1"/>
          </p:cNvSpPr>
          <p:nvPr>
            <p:ph type="title"/>
          </p:nvPr>
        </p:nvSpPr>
        <p:spPr>
          <a:xfrm>
            <a:off x="457200" y="152400"/>
            <a:ext cx="8229600" cy="762000"/>
          </a:xfrm>
        </p:spPr>
        <p:txBody>
          <a:bodyPr/>
          <a:lstStyle/>
          <a:p>
            <a:r>
              <a:rPr lang="en-US" dirty="0"/>
              <a:t>Concentrated and Inhaled Insulin</a:t>
            </a:r>
          </a:p>
        </p:txBody>
      </p:sp>
      <p:sp>
        <p:nvSpPr>
          <p:cNvPr id="3" name="Content Placeholder 2">
            <a:extLst>
              <a:ext uri="{FF2B5EF4-FFF2-40B4-BE49-F238E27FC236}">
                <a16:creationId xmlns:a16="http://schemas.microsoft.com/office/drawing/2014/main" id="{61B96BCD-F4C9-4CCE-AC2F-11AB2A3B265B}"/>
              </a:ext>
            </a:extLst>
          </p:cNvPr>
          <p:cNvSpPr>
            <a:spLocks noGrp="1"/>
          </p:cNvSpPr>
          <p:nvPr>
            <p:ph sz="quarter" idx="1"/>
          </p:nvPr>
        </p:nvSpPr>
        <p:spPr/>
        <p:txBody>
          <a:bodyPr/>
          <a:lstStyle/>
          <a:p>
            <a:endParaRPr lang="en-US"/>
          </a:p>
        </p:txBody>
      </p:sp>
      <p:pic>
        <p:nvPicPr>
          <p:cNvPr id="6" name="Picture 5">
            <a:extLst>
              <a:ext uri="{FF2B5EF4-FFF2-40B4-BE49-F238E27FC236}">
                <a16:creationId xmlns:a16="http://schemas.microsoft.com/office/drawing/2014/main" id="{62C3648D-82FC-7EB5-D33C-5FD763D97F83}"/>
              </a:ext>
            </a:extLst>
          </p:cNvPr>
          <p:cNvPicPr>
            <a:picLocks noChangeAspect="1"/>
          </p:cNvPicPr>
          <p:nvPr/>
        </p:nvPicPr>
        <p:blipFill>
          <a:blip r:embed="rId3"/>
          <a:stretch>
            <a:fillRect/>
          </a:stretch>
        </p:blipFill>
        <p:spPr>
          <a:xfrm>
            <a:off x="457201" y="948684"/>
            <a:ext cx="8229599" cy="5756916"/>
          </a:xfrm>
          <a:prstGeom prst="rect">
            <a:avLst/>
          </a:prstGeom>
        </p:spPr>
      </p:pic>
    </p:spTree>
    <p:extLst>
      <p:ext uri="{BB962C8B-B14F-4D97-AF65-F5344CB8AC3E}">
        <p14:creationId xmlns:p14="http://schemas.microsoft.com/office/powerpoint/2010/main" val="2144772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05800" cy="990599"/>
          </a:xfrm>
        </p:spPr>
        <p:txBody>
          <a:bodyPr>
            <a:normAutofit/>
          </a:bodyPr>
          <a:lstStyle/>
          <a:p>
            <a:r>
              <a:rPr lang="en-US" dirty="0"/>
              <a:t>Follow-On Insulin</a:t>
            </a:r>
          </a:p>
        </p:txBody>
      </p:sp>
      <p:sp>
        <p:nvSpPr>
          <p:cNvPr id="3" name="Content Placeholder 2"/>
          <p:cNvSpPr>
            <a:spLocks noGrp="1"/>
          </p:cNvSpPr>
          <p:nvPr>
            <p:ph sz="quarter" idx="1"/>
          </p:nvPr>
        </p:nvSpPr>
        <p:spPr>
          <a:xfrm>
            <a:off x="314358" y="1238530"/>
            <a:ext cx="6361693" cy="4724871"/>
          </a:xfrm>
        </p:spPr>
        <p:txBody>
          <a:bodyPr>
            <a:normAutofit/>
          </a:bodyPr>
          <a:lstStyle/>
          <a:p>
            <a:r>
              <a:rPr lang="en-US" sz="2400" dirty="0">
                <a:solidFill>
                  <a:srgbClr val="000000"/>
                </a:solidFill>
              </a:rPr>
              <a:t>Follow-on insulin products </a:t>
            </a:r>
            <a:r>
              <a:rPr lang="en-US" sz="2400" u="sng" dirty="0">
                <a:solidFill>
                  <a:srgbClr val="000000"/>
                </a:solidFill>
              </a:rPr>
              <a:t>requires</a:t>
            </a:r>
            <a:r>
              <a:rPr lang="en-US" sz="2400" dirty="0">
                <a:solidFill>
                  <a:srgbClr val="000000"/>
                </a:solidFill>
              </a:rPr>
              <a:t> a separate prescription (not directly interchangeable)</a:t>
            </a:r>
          </a:p>
          <a:p>
            <a:pPr lvl="1"/>
            <a:r>
              <a:rPr lang="en-US" sz="2400" dirty="0">
                <a:solidFill>
                  <a:srgbClr val="000000"/>
                </a:solidFill>
              </a:rPr>
              <a:t>Examples: </a:t>
            </a:r>
          </a:p>
          <a:p>
            <a:pPr lvl="2"/>
            <a:r>
              <a:rPr lang="en-US" sz="2000" dirty="0">
                <a:solidFill>
                  <a:srgbClr val="000000"/>
                </a:solidFill>
              </a:rPr>
              <a:t>Insulin glargine (Lantus), follow-on product (</a:t>
            </a:r>
            <a:r>
              <a:rPr lang="en-US" sz="2000" dirty="0" err="1">
                <a:solidFill>
                  <a:srgbClr val="000000"/>
                </a:solidFill>
              </a:rPr>
              <a:t>Basaglar</a:t>
            </a:r>
            <a:r>
              <a:rPr lang="en-US" sz="2000" dirty="0">
                <a:solidFill>
                  <a:srgbClr val="000000"/>
                </a:solidFill>
              </a:rPr>
              <a:t>)</a:t>
            </a:r>
          </a:p>
          <a:p>
            <a:pPr lvl="2"/>
            <a:r>
              <a:rPr lang="en-US" sz="2000" dirty="0">
                <a:solidFill>
                  <a:srgbClr val="000000"/>
                </a:solidFill>
              </a:rPr>
              <a:t>Insulin lispro (Humalog), follow-on product (</a:t>
            </a:r>
            <a:r>
              <a:rPr lang="en-US" sz="2000" dirty="0" err="1">
                <a:solidFill>
                  <a:srgbClr val="000000"/>
                </a:solidFill>
              </a:rPr>
              <a:t>Ademlog</a:t>
            </a:r>
            <a:r>
              <a:rPr lang="en-US" sz="2000" dirty="0">
                <a:solidFill>
                  <a:srgbClr val="000000"/>
                </a:solidFill>
              </a:rPr>
              <a:t>)</a:t>
            </a:r>
          </a:p>
          <a:p>
            <a:r>
              <a:rPr lang="en-US" sz="2400" dirty="0" err="1">
                <a:solidFill>
                  <a:srgbClr val="000000"/>
                </a:solidFill>
              </a:rPr>
              <a:t>Semglee</a:t>
            </a:r>
            <a:r>
              <a:rPr lang="en-US" sz="2400" dirty="0">
                <a:solidFill>
                  <a:srgbClr val="000000"/>
                </a:solidFill>
              </a:rPr>
              <a:t> and </a:t>
            </a:r>
            <a:r>
              <a:rPr lang="en-US" sz="2400" dirty="0" err="1">
                <a:solidFill>
                  <a:srgbClr val="000000"/>
                </a:solidFill>
              </a:rPr>
              <a:t>Rezvoglar</a:t>
            </a:r>
            <a:r>
              <a:rPr lang="en-US" sz="2400" dirty="0">
                <a:solidFill>
                  <a:srgbClr val="000000"/>
                </a:solidFill>
              </a:rPr>
              <a:t> can be interchangeable with Lantus (insulin glargine)</a:t>
            </a:r>
          </a:p>
          <a:p>
            <a:pPr marL="0" indent="0">
              <a:buNone/>
            </a:pPr>
            <a:endParaRPr lang="en-US" sz="2400" dirty="0"/>
          </a:p>
        </p:txBody>
      </p:sp>
      <p:pic>
        <p:nvPicPr>
          <p:cNvPr id="7" name="Picture 6"/>
          <p:cNvPicPr>
            <a:picLocks noChangeAspect="1"/>
          </p:cNvPicPr>
          <p:nvPr/>
        </p:nvPicPr>
        <p:blipFill>
          <a:blip r:embed="rId3"/>
          <a:stretch>
            <a:fillRect/>
          </a:stretch>
        </p:blipFill>
        <p:spPr>
          <a:xfrm flipH="1">
            <a:off x="6633937" y="1238530"/>
            <a:ext cx="2108369" cy="1982929"/>
          </a:xfrm>
          <a:prstGeom prst="rect">
            <a:avLst/>
          </a:prstGeom>
        </p:spPr>
      </p:pic>
      <p:sp>
        <p:nvSpPr>
          <p:cNvPr id="9" name="TextBox 8"/>
          <p:cNvSpPr txBox="1"/>
          <p:nvPr/>
        </p:nvSpPr>
        <p:spPr>
          <a:xfrm>
            <a:off x="6602458" y="3258834"/>
            <a:ext cx="1935375"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itchFamily="18" charset="0"/>
                <a:ea typeface="+mn-ea"/>
                <a:cs typeface="+mn-cs"/>
              </a:rPr>
              <a:t>Insulin – Large Molecule</a:t>
            </a:r>
          </a:p>
        </p:txBody>
      </p:sp>
      <p:sp>
        <p:nvSpPr>
          <p:cNvPr id="10" name="TextBox 9"/>
          <p:cNvSpPr txBox="1"/>
          <p:nvPr/>
        </p:nvSpPr>
        <p:spPr>
          <a:xfrm>
            <a:off x="6894267" y="5611232"/>
            <a:ext cx="1935375"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itchFamily="18" charset="0"/>
                <a:ea typeface="+mn-ea"/>
                <a:cs typeface="+mn-cs"/>
              </a:rPr>
              <a:t>Aspirin – Small Molecule</a:t>
            </a:r>
          </a:p>
        </p:txBody>
      </p:sp>
      <p:pic>
        <p:nvPicPr>
          <p:cNvPr id="5" name="Picture 4">
            <a:extLst>
              <a:ext uri="{FF2B5EF4-FFF2-40B4-BE49-F238E27FC236}">
                <a16:creationId xmlns:a16="http://schemas.microsoft.com/office/drawing/2014/main" id="{63515796-F6D8-4FE3-94C7-1CD021C36ABF}"/>
              </a:ext>
            </a:extLst>
          </p:cNvPr>
          <p:cNvPicPr>
            <a:picLocks noChangeAspect="1"/>
          </p:cNvPicPr>
          <p:nvPr/>
        </p:nvPicPr>
        <p:blipFill>
          <a:blip r:embed="rId4"/>
          <a:stretch>
            <a:fillRect/>
          </a:stretch>
        </p:blipFill>
        <p:spPr>
          <a:xfrm>
            <a:off x="6687742" y="3636542"/>
            <a:ext cx="2283974" cy="1983237"/>
          </a:xfrm>
          <a:prstGeom prst="rect">
            <a:avLst/>
          </a:prstGeom>
        </p:spPr>
      </p:pic>
    </p:spTree>
    <p:extLst>
      <p:ext uri="{BB962C8B-B14F-4D97-AF65-F5344CB8AC3E}">
        <p14:creationId xmlns:p14="http://schemas.microsoft.com/office/powerpoint/2010/main" val="97522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54178C-2F19-4D51-98E0-7503C60B6A0D}"/>
              </a:ext>
            </a:extLst>
          </p:cNvPr>
          <p:cNvPicPr>
            <a:picLocks noChangeAspect="1"/>
          </p:cNvPicPr>
          <p:nvPr/>
        </p:nvPicPr>
        <p:blipFill>
          <a:blip r:embed="rId3"/>
          <a:stretch>
            <a:fillRect/>
          </a:stretch>
        </p:blipFill>
        <p:spPr>
          <a:xfrm>
            <a:off x="3886200" y="914400"/>
            <a:ext cx="4162425" cy="1835105"/>
          </a:xfrm>
          <a:prstGeom prst="rect">
            <a:avLst/>
          </a:prstGeom>
        </p:spPr>
      </p:pic>
      <p:sp>
        <p:nvSpPr>
          <p:cNvPr id="2" name="Title 1">
            <a:extLst>
              <a:ext uri="{FF2B5EF4-FFF2-40B4-BE49-F238E27FC236}">
                <a16:creationId xmlns:a16="http://schemas.microsoft.com/office/drawing/2014/main" id="{F94F76C1-D25F-4367-B1F6-BFF4BEF86A91}"/>
              </a:ext>
            </a:extLst>
          </p:cNvPr>
          <p:cNvSpPr>
            <a:spLocks noGrp="1"/>
          </p:cNvSpPr>
          <p:nvPr>
            <p:ph type="title"/>
          </p:nvPr>
        </p:nvSpPr>
        <p:spPr/>
        <p:txBody>
          <a:bodyPr/>
          <a:lstStyle/>
          <a:p>
            <a:r>
              <a:rPr lang="en-US" dirty="0"/>
              <a:t>Generic Insulins</a:t>
            </a:r>
          </a:p>
        </p:txBody>
      </p:sp>
      <p:sp>
        <p:nvSpPr>
          <p:cNvPr id="3" name="Content Placeholder 2">
            <a:extLst>
              <a:ext uri="{FF2B5EF4-FFF2-40B4-BE49-F238E27FC236}">
                <a16:creationId xmlns:a16="http://schemas.microsoft.com/office/drawing/2014/main" id="{CA46F321-DBC2-4899-94B5-ECFF02F1B812}"/>
              </a:ext>
            </a:extLst>
          </p:cNvPr>
          <p:cNvSpPr>
            <a:spLocks noGrp="1"/>
          </p:cNvSpPr>
          <p:nvPr>
            <p:ph sz="quarter" idx="1"/>
          </p:nvPr>
        </p:nvSpPr>
        <p:spPr/>
        <p:txBody>
          <a:bodyPr>
            <a:normAutofit fontScale="92500" lnSpcReduction="10000"/>
          </a:bodyPr>
          <a:lstStyle/>
          <a:p>
            <a:r>
              <a:rPr lang="en-US" dirty="0"/>
              <a:t>Insulin </a:t>
            </a:r>
            <a:r>
              <a:rPr lang="en-US" dirty="0" err="1"/>
              <a:t>aspart</a:t>
            </a:r>
            <a:endParaRPr lang="en-US" dirty="0"/>
          </a:p>
          <a:p>
            <a:endParaRPr lang="en-US" dirty="0"/>
          </a:p>
          <a:p>
            <a:r>
              <a:rPr lang="en-US" dirty="0"/>
              <a:t>Insulin lispro</a:t>
            </a:r>
          </a:p>
          <a:p>
            <a:endParaRPr lang="en-US" dirty="0"/>
          </a:p>
          <a:p>
            <a:r>
              <a:rPr lang="en-US" dirty="0"/>
              <a:t>Insulin glargine</a:t>
            </a:r>
          </a:p>
          <a:p>
            <a:endParaRPr lang="en-US" dirty="0"/>
          </a:p>
          <a:p>
            <a:r>
              <a:rPr lang="en-US" dirty="0"/>
              <a:t>About half the cost of the brand name</a:t>
            </a:r>
          </a:p>
          <a:p>
            <a:endParaRPr lang="en-US" dirty="0"/>
          </a:p>
          <a:p>
            <a:r>
              <a:rPr lang="en-US" dirty="0"/>
              <a:t>Exact same formulation, produced by same manufacturer, interchangeable at pharmacy</a:t>
            </a:r>
          </a:p>
        </p:txBody>
      </p:sp>
    </p:spTree>
    <p:extLst>
      <p:ext uri="{BB962C8B-B14F-4D97-AF65-F5344CB8AC3E}">
        <p14:creationId xmlns:p14="http://schemas.microsoft.com/office/powerpoint/2010/main" val="2184205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57B70-19F4-4591-A039-FB8B50848797}"/>
              </a:ext>
            </a:extLst>
          </p:cNvPr>
          <p:cNvSpPr>
            <a:spLocks noGrp="1"/>
          </p:cNvSpPr>
          <p:nvPr>
            <p:ph type="title"/>
          </p:nvPr>
        </p:nvSpPr>
        <p:spPr>
          <a:xfrm>
            <a:off x="457200" y="152400"/>
            <a:ext cx="8229600" cy="1295400"/>
          </a:xfrm>
        </p:spPr>
        <p:txBody>
          <a:bodyPr>
            <a:normAutofit fontScale="90000"/>
          </a:bodyPr>
          <a:lstStyle/>
          <a:p>
            <a:r>
              <a:rPr lang="en-US" dirty="0"/>
              <a:t>Which Insulin is Interchangeable with Lantus (Insulin glargine U100)? </a:t>
            </a:r>
          </a:p>
        </p:txBody>
      </p:sp>
      <p:sp>
        <p:nvSpPr>
          <p:cNvPr id="3" name="Content Placeholder 2">
            <a:extLst>
              <a:ext uri="{FF2B5EF4-FFF2-40B4-BE49-F238E27FC236}">
                <a16:creationId xmlns:a16="http://schemas.microsoft.com/office/drawing/2014/main" id="{8A105156-9A21-4661-934A-D53F9DF9B7DC}"/>
              </a:ext>
            </a:extLst>
          </p:cNvPr>
          <p:cNvSpPr>
            <a:spLocks noGrp="1"/>
          </p:cNvSpPr>
          <p:nvPr>
            <p:ph idx="1"/>
          </p:nvPr>
        </p:nvSpPr>
        <p:spPr/>
        <p:txBody>
          <a:bodyPr/>
          <a:lstStyle/>
          <a:p>
            <a:pPr marL="514350" indent="-514350">
              <a:buClr>
                <a:schemeClr val="tx1"/>
              </a:buClr>
              <a:buFont typeface="+mj-lt"/>
              <a:buAutoNum type="alphaUcPeriod"/>
            </a:pPr>
            <a:r>
              <a:rPr lang="en-US" dirty="0" err="1"/>
              <a:t>Toujeo</a:t>
            </a:r>
            <a:r>
              <a:rPr lang="en-US" dirty="0"/>
              <a:t> (Insulin glargine U300)</a:t>
            </a:r>
          </a:p>
          <a:p>
            <a:pPr marL="514350" indent="-514350">
              <a:buClr>
                <a:schemeClr val="tx1"/>
              </a:buClr>
              <a:buFont typeface="+mj-lt"/>
              <a:buAutoNum type="alphaUcPeriod"/>
            </a:pPr>
            <a:r>
              <a:rPr lang="en-US" dirty="0" err="1"/>
              <a:t>Basaglar</a:t>
            </a:r>
            <a:r>
              <a:rPr lang="en-US" dirty="0"/>
              <a:t> (Insulin glargine U100)</a:t>
            </a:r>
          </a:p>
          <a:p>
            <a:pPr marL="514350" indent="-514350">
              <a:buClr>
                <a:schemeClr val="tx1"/>
              </a:buClr>
              <a:buFont typeface="+mj-lt"/>
              <a:buAutoNum type="alphaUcPeriod"/>
            </a:pPr>
            <a:r>
              <a:rPr lang="en-US" dirty="0" err="1"/>
              <a:t>Semglee</a:t>
            </a:r>
            <a:r>
              <a:rPr lang="en-US" dirty="0"/>
              <a:t> (Insulin glargine U100)</a:t>
            </a:r>
          </a:p>
          <a:p>
            <a:pPr marL="514350" indent="-514350">
              <a:buClr>
                <a:schemeClr val="tx1"/>
              </a:buClr>
              <a:buFont typeface="+mj-lt"/>
              <a:buAutoNum type="alphaUcPeriod"/>
            </a:pPr>
            <a:r>
              <a:rPr lang="en-US" dirty="0"/>
              <a:t>Insulin </a:t>
            </a:r>
            <a:r>
              <a:rPr lang="en-US" dirty="0" err="1"/>
              <a:t>degludec</a:t>
            </a:r>
            <a:r>
              <a:rPr lang="en-US" dirty="0"/>
              <a:t> U100</a:t>
            </a:r>
          </a:p>
          <a:p>
            <a:pPr marL="514350" indent="-514350">
              <a:buClr>
                <a:schemeClr val="tx1"/>
              </a:buClr>
              <a:buFont typeface="+mj-lt"/>
              <a:buAutoNum type="alphaUcPeriod"/>
            </a:pPr>
            <a:r>
              <a:rPr lang="en-US" dirty="0"/>
              <a:t>All of the above</a:t>
            </a:r>
          </a:p>
          <a:p>
            <a:endParaRPr lang="en-US" dirty="0"/>
          </a:p>
        </p:txBody>
      </p:sp>
      <p:sp>
        <p:nvSpPr>
          <p:cNvPr id="4" name="Text Placeholder 3">
            <a:extLst>
              <a:ext uri="{FF2B5EF4-FFF2-40B4-BE49-F238E27FC236}">
                <a16:creationId xmlns:a16="http://schemas.microsoft.com/office/drawing/2014/main" id="{4D750520-9F20-41D6-B701-E726C75818E3}"/>
              </a:ext>
            </a:extLst>
          </p:cNvPr>
          <p:cNvSpPr>
            <a:spLocks noGrp="1"/>
          </p:cNvSpPr>
          <p:nvPr>
            <p:ph type="body" sz="quarter" idx="10"/>
          </p:nvPr>
        </p:nvSpPr>
        <p:spPr/>
        <p:txBody>
          <a:bodyPr/>
          <a:lstStyle/>
          <a:p>
            <a:endParaRPr lang="en-US"/>
          </a:p>
        </p:txBody>
      </p:sp>
      <p:sp>
        <p:nvSpPr>
          <p:cNvPr id="5" name="Flowchart: Terminator 4">
            <a:extLst>
              <a:ext uri="{FF2B5EF4-FFF2-40B4-BE49-F238E27FC236}">
                <a16:creationId xmlns:a16="http://schemas.microsoft.com/office/drawing/2014/main" id="{F6D66FB2-300A-0892-D14C-0F9C26757979}"/>
              </a:ext>
            </a:extLst>
          </p:cNvPr>
          <p:cNvSpPr/>
          <p:nvPr/>
        </p:nvSpPr>
        <p:spPr>
          <a:xfrm>
            <a:off x="495300" y="2819400"/>
            <a:ext cx="5905500" cy="6858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extLst>
      <p:ext uri="{BB962C8B-B14F-4D97-AF65-F5344CB8AC3E}">
        <p14:creationId xmlns:p14="http://schemas.microsoft.com/office/powerpoint/2010/main" val="261718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Insulin Injection Sites</a:t>
            </a:r>
          </a:p>
        </p:txBody>
      </p:sp>
      <p:sp>
        <p:nvSpPr>
          <p:cNvPr id="6" name="Text Placeholder 5"/>
          <p:cNvSpPr>
            <a:spLocks noGrp="1"/>
          </p:cNvSpPr>
          <p:nvPr>
            <p:ph type="body" sz="quarter" idx="10"/>
          </p:nvPr>
        </p:nvSpPr>
        <p:spPr/>
        <p:txBody>
          <a:bodyPr/>
          <a:lstStyle/>
          <a:p>
            <a:endParaRPr lang="en-US"/>
          </a:p>
        </p:txBody>
      </p:sp>
      <p:pic>
        <p:nvPicPr>
          <p:cNvPr id="12290"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064" y="1855626"/>
            <a:ext cx="4438650" cy="3826422"/>
          </a:xfrm>
          <a:prstGeom prst="rect">
            <a:avLst/>
          </a:prstGeom>
          <a:noFill/>
          <a:extLst>
            <a:ext uri="{909E8E84-426E-40DD-AFC4-6F175D3DCCD1}">
              <a14:hiddenFill xmlns:a14="http://schemas.microsoft.com/office/drawing/2010/main">
                <a:solidFill>
                  <a:srgbClr val="FFFFFF"/>
                </a:solidFill>
              </a14:hiddenFill>
            </a:ext>
          </a:extLst>
        </p:spPr>
      </p:pic>
      <p:sp>
        <p:nvSpPr>
          <p:cNvPr id="7" name="Wave 6"/>
          <p:cNvSpPr/>
          <p:nvPr/>
        </p:nvSpPr>
        <p:spPr bwMode="auto">
          <a:xfrm>
            <a:off x="5867400" y="1561899"/>
            <a:ext cx="2203261" cy="1485900"/>
          </a:xfrm>
          <a:prstGeom prst="wav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a:endParaRPr lang="en-US">
              <a:solidFill>
                <a:srgbClr val="000000"/>
              </a:solidFill>
              <a:latin typeface="Arial" charset="0"/>
              <a:ea typeface="ＭＳ Ｐゴシック" charset="0"/>
              <a:cs typeface="ＭＳ Ｐゴシック" charset="0"/>
            </a:endParaRPr>
          </a:p>
        </p:txBody>
      </p:sp>
      <p:sp>
        <p:nvSpPr>
          <p:cNvPr id="8" name="TextBox 7"/>
          <p:cNvSpPr txBox="1"/>
          <p:nvPr/>
        </p:nvSpPr>
        <p:spPr>
          <a:xfrm>
            <a:off x="5940330" y="1981683"/>
            <a:ext cx="2057400" cy="646331"/>
          </a:xfrm>
          <a:prstGeom prst="rect">
            <a:avLst/>
          </a:prstGeom>
          <a:noFill/>
        </p:spPr>
        <p:txBody>
          <a:bodyPr wrap="square" rtlCol="0" anchor="ctr">
            <a:spAutoFit/>
          </a:bodyPr>
          <a:lstStyle/>
          <a:p>
            <a:pPr algn="ctr"/>
            <a:r>
              <a:rPr lang="en-US" dirty="0">
                <a:solidFill>
                  <a:srgbClr val="000000"/>
                </a:solidFill>
                <a:latin typeface="+mn-lt"/>
              </a:rPr>
              <a:t>Sites should be rotated</a:t>
            </a:r>
          </a:p>
        </p:txBody>
      </p:sp>
    </p:spTree>
    <p:extLst>
      <p:ext uri="{BB962C8B-B14F-4D97-AF65-F5344CB8AC3E}">
        <p14:creationId xmlns:p14="http://schemas.microsoft.com/office/powerpoint/2010/main" val="363052542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Insulin Key Counseling Points</a:t>
            </a:r>
          </a:p>
        </p:txBody>
      </p:sp>
      <p:sp>
        <p:nvSpPr>
          <p:cNvPr id="3" name="Content Placeholder 2"/>
          <p:cNvSpPr>
            <a:spLocks noGrp="1"/>
          </p:cNvSpPr>
          <p:nvPr>
            <p:ph sz="half" idx="1"/>
          </p:nvPr>
        </p:nvSpPr>
        <p:spPr>
          <a:xfrm>
            <a:off x="459259" y="1371600"/>
            <a:ext cx="3810000" cy="4800600"/>
          </a:xfrm>
        </p:spPr>
        <p:txBody>
          <a:bodyPr>
            <a:normAutofit/>
          </a:bodyPr>
          <a:lstStyle/>
          <a:p>
            <a:pPr>
              <a:buClr>
                <a:schemeClr val="bg2"/>
              </a:buClr>
            </a:pPr>
            <a:r>
              <a:rPr lang="en-US" sz="2400" dirty="0">
                <a:solidFill>
                  <a:srgbClr val="000000"/>
                </a:solidFill>
              </a:rPr>
              <a:t>Do not shake insulin</a:t>
            </a:r>
          </a:p>
          <a:p>
            <a:pPr>
              <a:buClr>
                <a:schemeClr val="bg2"/>
              </a:buClr>
            </a:pPr>
            <a:r>
              <a:rPr lang="en-US" sz="2400" dirty="0">
                <a:solidFill>
                  <a:srgbClr val="000000"/>
                </a:solidFill>
              </a:rPr>
              <a:t>Cloudy insulin (NPH or pre-mixed) should be rolled before use so suspension is uniform</a:t>
            </a:r>
          </a:p>
          <a:p>
            <a:pPr>
              <a:buClr>
                <a:schemeClr val="bg2"/>
              </a:buClr>
            </a:pPr>
            <a:r>
              <a:rPr lang="en-US" sz="2400" dirty="0">
                <a:solidFill>
                  <a:srgbClr val="000000"/>
                </a:solidFill>
              </a:rPr>
              <a:t>Skin thickness is usually 2mm regardless of person’s size, so shortest needles (4mm) work well for most</a:t>
            </a:r>
          </a:p>
          <a:p>
            <a:endParaRPr lang="en-US" dirty="0"/>
          </a:p>
        </p:txBody>
      </p:sp>
      <p:sp>
        <p:nvSpPr>
          <p:cNvPr id="5" name="Content Placeholder 4"/>
          <p:cNvSpPr>
            <a:spLocks noGrp="1"/>
          </p:cNvSpPr>
          <p:nvPr>
            <p:ph sz="half" idx="2"/>
          </p:nvPr>
        </p:nvSpPr>
        <p:spPr>
          <a:xfrm>
            <a:off x="4269259" y="1371600"/>
            <a:ext cx="4265141" cy="4933950"/>
          </a:xfrm>
        </p:spPr>
        <p:txBody>
          <a:bodyPr>
            <a:normAutofit/>
          </a:bodyPr>
          <a:lstStyle/>
          <a:p>
            <a:pPr>
              <a:buClr>
                <a:schemeClr val="bg2"/>
              </a:buClr>
            </a:pPr>
            <a:r>
              <a:rPr lang="en-US" sz="2400" dirty="0">
                <a:solidFill>
                  <a:srgbClr val="000000"/>
                </a:solidFill>
              </a:rPr>
              <a:t>Take outer and inner covering off for pen needles</a:t>
            </a:r>
          </a:p>
          <a:p>
            <a:pPr>
              <a:buClr>
                <a:schemeClr val="bg2"/>
              </a:buClr>
            </a:pPr>
            <a:r>
              <a:rPr lang="en-US" sz="2400" dirty="0">
                <a:solidFill>
                  <a:srgbClr val="000000"/>
                </a:solidFill>
              </a:rPr>
              <a:t>Leave the needle/syringe in the body  for 5-10 seconds</a:t>
            </a:r>
          </a:p>
          <a:p>
            <a:pPr>
              <a:buClr>
                <a:schemeClr val="bg2"/>
              </a:buClr>
            </a:pPr>
            <a:r>
              <a:rPr lang="en-US" sz="2400" dirty="0">
                <a:solidFill>
                  <a:srgbClr val="000000"/>
                </a:solidFill>
              </a:rPr>
              <a:t>Change needle or syringe with each injection</a:t>
            </a:r>
          </a:p>
          <a:p>
            <a:pPr>
              <a:buClr>
                <a:schemeClr val="bg2"/>
              </a:buClr>
            </a:pPr>
            <a:r>
              <a:rPr lang="en-US" sz="2400" dirty="0">
                <a:solidFill>
                  <a:srgbClr val="000000"/>
                </a:solidFill>
              </a:rPr>
              <a:t>Dispose of needles/syringes in a sharps container or per local regulations</a:t>
            </a:r>
          </a:p>
        </p:txBody>
      </p:sp>
      <p:sp>
        <p:nvSpPr>
          <p:cNvPr id="6" name="Text Placeholder 5"/>
          <p:cNvSpPr>
            <a:spLocks noGrp="1"/>
          </p:cNvSpPr>
          <p:nvPr>
            <p:ph type="body" sz="quarter" idx="11"/>
          </p:nvPr>
        </p:nvSpPr>
        <p:spPr>
          <a:xfrm>
            <a:off x="297712" y="6019800"/>
            <a:ext cx="7543800" cy="285750"/>
          </a:xfrm>
        </p:spPr>
        <p:txBody>
          <a:bodyPr>
            <a:noAutofit/>
          </a:bodyPr>
          <a:lstStyle/>
          <a:p>
            <a:pPr lvl="0"/>
            <a:r>
              <a:rPr lang="en-US" dirty="0">
                <a:solidFill>
                  <a:srgbClr val="000000"/>
                </a:solidFill>
              </a:rPr>
              <a:t>Dang DK. Taking medication. In: Cornell S et al, eds. The art and science of diabetes self-management education desk reference. 5th ed. </a:t>
            </a:r>
          </a:p>
        </p:txBody>
      </p:sp>
      <p:pic>
        <p:nvPicPr>
          <p:cNvPr id="1026" name="Picture 2" descr="Insulin Pen Needles Market Share, Distributor Analysis and Development  Trends">
            <a:extLst>
              <a:ext uri="{FF2B5EF4-FFF2-40B4-BE49-F238E27FC236}">
                <a16:creationId xmlns:a16="http://schemas.microsoft.com/office/drawing/2014/main" id="{22F6FC56-E7AD-4505-9888-BFB8CF6AEE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4650259"/>
            <a:ext cx="1369541" cy="1369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461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33374" y="152400"/>
            <a:ext cx="8353425" cy="906462"/>
          </a:xfrm>
        </p:spPr>
        <p:txBody>
          <a:bodyPr/>
          <a:lstStyle/>
          <a:p>
            <a:pPr eaLnBrk="1" hangingPunct="1"/>
            <a:r>
              <a:rPr lang="en-US" sz="4000" dirty="0"/>
              <a:t>EV is Gaining Weight and is Tired</a:t>
            </a:r>
          </a:p>
        </p:txBody>
      </p:sp>
      <p:sp>
        <p:nvSpPr>
          <p:cNvPr id="1018883" name="Rectangle 3"/>
          <p:cNvSpPr>
            <a:spLocks noGrp="1" noChangeArrowheads="1"/>
          </p:cNvSpPr>
          <p:nvPr>
            <p:ph type="body" idx="1"/>
          </p:nvPr>
        </p:nvSpPr>
        <p:spPr>
          <a:xfrm>
            <a:off x="304800" y="1058862"/>
            <a:ext cx="3962400" cy="5418138"/>
          </a:xfrm>
        </p:spPr>
        <p:txBody>
          <a:bodyPr>
            <a:normAutofit fontScale="85000" lnSpcReduction="10000"/>
          </a:bodyPr>
          <a:lstStyle/>
          <a:p>
            <a:pPr eaLnBrk="1" hangingPunct="1">
              <a:defRPr/>
            </a:pPr>
            <a:r>
              <a:rPr lang="en-US" sz="2800" dirty="0"/>
              <a:t>58 </a:t>
            </a:r>
            <a:r>
              <a:rPr lang="en-US" sz="2800" dirty="0" err="1"/>
              <a:t>yr</a:t>
            </a:r>
            <a:r>
              <a:rPr lang="en-US" sz="2800" dirty="0"/>
              <a:t> old complains of 4 </a:t>
            </a:r>
            <a:r>
              <a:rPr lang="en-US" sz="2800" dirty="0" err="1"/>
              <a:t>lb</a:t>
            </a:r>
            <a:r>
              <a:rPr lang="en-US" sz="2800" dirty="0"/>
              <a:t> </a:t>
            </a:r>
            <a:r>
              <a:rPr lang="en-US" sz="2800" dirty="0" err="1"/>
              <a:t>wt</a:t>
            </a:r>
            <a:r>
              <a:rPr lang="en-US" sz="2800" dirty="0"/>
              <a:t> gain for past month. BMI 31, </a:t>
            </a:r>
            <a:r>
              <a:rPr lang="en-US" sz="2800" dirty="0" err="1"/>
              <a:t>wt</a:t>
            </a:r>
            <a:r>
              <a:rPr lang="en-US" sz="2800" dirty="0"/>
              <a:t> 90 kg.  B/P 142/96. Checks BG in morning; 150ish. A1C 8.3% </a:t>
            </a:r>
          </a:p>
          <a:p>
            <a:pPr eaLnBrk="1" hangingPunct="1">
              <a:defRPr/>
            </a:pPr>
            <a:r>
              <a:rPr lang="en-US" sz="2800" dirty="0"/>
              <a:t>Meds include:</a:t>
            </a:r>
          </a:p>
          <a:p>
            <a:pPr lvl="1" eaLnBrk="1" hangingPunct="1">
              <a:defRPr/>
            </a:pPr>
            <a:r>
              <a:rPr lang="en-US" sz="2800" dirty="0"/>
              <a:t>Sitagliptin, Metformin</a:t>
            </a:r>
          </a:p>
          <a:p>
            <a:pPr lvl="1" eaLnBrk="1" hangingPunct="1">
              <a:defRPr/>
            </a:pPr>
            <a:r>
              <a:rPr lang="en-US" sz="2800" dirty="0"/>
              <a:t>Actos 15mg ac breakfast</a:t>
            </a:r>
          </a:p>
          <a:p>
            <a:pPr lvl="1" eaLnBrk="1" hangingPunct="1">
              <a:defRPr/>
            </a:pPr>
            <a:r>
              <a:rPr lang="en-US" sz="2800" dirty="0" err="1"/>
              <a:t>Basaglar</a:t>
            </a:r>
            <a:r>
              <a:rPr lang="en-US" sz="2800" dirty="0"/>
              <a:t> 58 units</a:t>
            </a:r>
          </a:p>
          <a:p>
            <a:pPr lvl="1" eaLnBrk="1" hangingPunct="1">
              <a:defRPr/>
            </a:pPr>
            <a:r>
              <a:rPr lang="en-US" sz="2800" dirty="0"/>
              <a:t>Semaglutide 0.5mg weekly</a:t>
            </a:r>
          </a:p>
          <a:p>
            <a:pPr lvl="1" eaLnBrk="1" hangingPunct="1">
              <a:defRPr/>
            </a:pPr>
            <a:r>
              <a:rPr lang="en-US" sz="2800" dirty="0"/>
              <a:t>Levothyroxine – ran out</a:t>
            </a:r>
          </a:p>
          <a:p>
            <a:pPr lvl="1" eaLnBrk="1" hangingPunct="1">
              <a:defRPr/>
            </a:pPr>
            <a:r>
              <a:rPr lang="en-US" sz="2800" dirty="0"/>
              <a:t>Lisinopril 10mg</a:t>
            </a:r>
          </a:p>
          <a:p>
            <a:pPr lvl="1" eaLnBrk="1" hangingPunct="1">
              <a:defRPr/>
            </a:pPr>
            <a:r>
              <a:rPr lang="en-US" sz="2800" dirty="0"/>
              <a:t>Gabapentin 100 mg TID</a:t>
            </a:r>
          </a:p>
        </p:txBody>
      </p:sp>
      <p:sp>
        <p:nvSpPr>
          <p:cNvPr id="2" name="TextBox 1">
            <a:extLst>
              <a:ext uri="{FF2B5EF4-FFF2-40B4-BE49-F238E27FC236}">
                <a16:creationId xmlns:a16="http://schemas.microsoft.com/office/drawing/2014/main" id="{437814C4-8F1C-4213-823D-7401E2692956}"/>
              </a:ext>
            </a:extLst>
          </p:cNvPr>
          <p:cNvSpPr txBox="1"/>
          <p:nvPr/>
        </p:nvSpPr>
        <p:spPr>
          <a:xfrm>
            <a:off x="5715000" y="1058862"/>
            <a:ext cx="3332695" cy="5632311"/>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Labs</a:t>
            </a:r>
          </a:p>
          <a:p>
            <a:r>
              <a:rPr lang="en-US" dirty="0">
                <a:latin typeface="Calibri" panose="020F0502020204030204" pitchFamily="34" charset="0"/>
                <a:cs typeface="Calibri" panose="020F0502020204030204" pitchFamily="34" charset="0"/>
              </a:rPr>
              <a:t>A1C – 8.3%</a:t>
            </a:r>
          </a:p>
          <a:p>
            <a:r>
              <a:rPr lang="en-US" dirty="0">
                <a:latin typeface="Calibri" panose="020F0502020204030204" pitchFamily="34" charset="0"/>
                <a:cs typeface="Calibri" panose="020F0502020204030204" pitchFamily="34" charset="0"/>
              </a:rPr>
              <a:t>UACR 26  GFR &gt;60</a:t>
            </a:r>
          </a:p>
          <a:p>
            <a:r>
              <a:rPr lang="en-US" dirty="0">
                <a:latin typeface="Calibri" panose="020F0502020204030204" pitchFamily="34" charset="0"/>
                <a:cs typeface="Calibri" panose="020F0502020204030204" pitchFamily="34" charset="0"/>
              </a:rPr>
              <a:t>TSH 10.6</a:t>
            </a:r>
          </a:p>
          <a:p>
            <a:r>
              <a:rPr lang="en-US" dirty="0">
                <a:latin typeface="Calibri" panose="020F0502020204030204" pitchFamily="34" charset="0"/>
                <a:cs typeface="Calibri" panose="020F0502020204030204" pitchFamily="34" charset="0"/>
              </a:rPr>
              <a:t>LDL 98 mg/dl, Trig 158</a:t>
            </a:r>
          </a:p>
          <a:p>
            <a:r>
              <a:rPr lang="en-US" dirty="0">
                <a:latin typeface="Calibri" panose="020F0502020204030204" pitchFamily="34" charset="0"/>
                <a:cs typeface="Calibri" panose="020F0502020204030204" pitchFamily="34" charset="0"/>
              </a:rPr>
              <a:t>ALT 85 IU/L,  AST 90 IU/L</a:t>
            </a:r>
          </a:p>
          <a:p>
            <a:endParaRPr lang="en-US" dirty="0">
              <a:latin typeface="Calibri" panose="020F0502020204030204" pitchFamily="34" charset="0"/>
              <a:cs typeface="Calibri" panose="020F0502020204030204" pitchFamily="34" charset="0"/>
            </a:endParaRPr>
          </a:p>
          <a:p>
            <a:r>
              <a:rPr lang="en-US" u="sng" dirty="0">
                <a:latin typeface="Calibri" panose="020F0502020204030204" pitchFamily="34" charset="0"/>
                <a:cs typeface="Calibri" panose="020F0502020204030204" pitchFamily="34" charset="0"/>
              </a:rPr>
              <a:t>Life situation</a:t>
            </a:r>
          </a:p>
          <a:p>
            <a:r>
              <a:rPr lang="en-US" dirty="0">
                <a:latin typeface="Calibri" panose="020F0502020204030204" pitchFamily="34" charset="0"/>
                <a:cs typeface="Calibri" panose="020F0502020204030204" pitchFamily="34" charset="0"/>
              </a:rPr>
              <a:t>Takes care of dad with dementia</a:t>
            </a:r>
          </a:p>
          <a:p>
            <a:r>
              <a:rPr lang="en-US" dirty="0">
                <a:latin typeface="Calibri" panose="020F0502020204030204" pitchFamily="34" charset="0"/>
                <a:cs typeface="Calibri" panose="020F0502020204030204" pitchFamily="34" charset="0"/>
              </a:rPr>
              <a:t>Gums inflamed</a:t>
            </a:r>
          </a:p>
          <a:p>
            <a:r>
              <a:rPr lang="en-US" dirty="0">
                <a:latin typeface="Calibri" panose="020F0502020204030204" pitchFamily="34" charset="0"/>
                <a:cs typeface="Calibri" panose="020F0502020204030204" pitchFamily="34" charset="0"/>
              </a:rPr>
              <a:t>No eye doctor for year</a:t>
            </a:r>
          </a:p>
          <a:p>
            <a:r>
              <a:rPr lang="en-US" dirty="0">
                <a:latin typeface="Calibri" panose="020F0502020204030204" pitchFamily="34" charset="0"/>
                <a:cs typeface="Calibri" panose="020F0502020204030204" pitchFamily="34" charset="0"/>
              </a:rPr>
              <a:t>Both feet hurt at night</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5" name="Picture 4" descr="Business woman raising arm">
            <a:extLst>
              <a:ext uri="{FF2B5EF4-FFF2-40B4-BE49-F238E27FC236}">
                <a16:creationId xmlns:a16="http://schemas.microsoft.com/office/drawing/2014/main" id="{B03B2EFC-A304-4904-A137-3BA56CB01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927689" y="1824831"/>
            <a:ext cx="2126822" cy="3886200"/>
          </a:xfrm>
          <a:prstGeom prst="rect">
            <a:avLst/>
          </a:prstGeom>
        </p:spPr>
      </p:pic>
    </p:spTree>
    <p:custDataLst>
      <p:tags r:id="rId1"/>
    </p:custDataLst>
    <p:extLst>
      <p:ext uri="{BB962C8B-B14F-4D97-AF65-F5344CB8AC3E}">
        <p14:creationId xmlns:p14="http://schemas.microsoft.com/office/powerpoint/2010/main" val="183681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Priming insulin </a:t>
            </a:r>
          </a:p>
        </p:txBody>
      </p:sp>
      <p:sp>
        <p:nvSpPr>
          <p:cNvPr id="3" name="Content Placeholder 2"/>
          <p:cNvSpPr>
            <a:spLocks noGrp="1"/>
          </p:cNvSpPr>
          <p:nvPr>
            <p:ph idx="1"/>
          </p:nvPr>
        </p:nvSpPr>
        <p:spPr>
          <a:xfrm>
            <a:off x="431271" y="1524000"/>
            <a:ext cx="6629400" cy="4724400"/>
          </a:xfrm>
        </p:spPr>
        <p:txBody>
          <a:bodyPr>
            <a:normAutofit fontScale="85000" lnSpcReduction="20000"/>
          </a:bodyPr>
          <a:lstStyle/>
          <a:p>
            <a:r>
              <a:rPr lang="en-US" sz="3200" dirty="0">
                <a:solidFill>
                  <a:srgbClr val="000000"/>
                </a:solidFill>
              </a:rPr>
              <a:t>Pens should be primed before every use to get air bubbles out </a:t>
            </a:r>
          </a:p>
          <a:p>
            <a:r>
              <a:rPr lang="en-US" dirty="0">
                <a:solidFill>
                  <a:srgbClr val="000000"/>
                </a:solidFill>
              </a:rPr>
              <a:t>Hold vertically with needle at the top</a:t>
            </a:r>
          </a:p>
          <a:p>
            <a:r>
              <a:rPr lang="en-US" dirty="0">
                <a:solidFill>
                  <a:srgbClr val="000000"/>
                </a:solidFill>
              </a:rPr>
              <a:t>Turn dial to 2 units</a:t>
            </a:r>
          </a:p>
          <a:p>
            <a:r>
              <a:rPr lang="en-US" dirty="0">
                <a:solidFill>
                  <a:srgbClr val="000000"/>
                </a:solidFill>
              </a:rPr>
              <a:t>Push plunger</a:t>
            </a:r>
          </a:p>
          <a:p>
            <a:r>
              <a:rPr lang="en-US" dirty="0">
                <a:solidFill>
                  <a:srgbClr val="000000"/>
                </a:solidFill>
              </a:rPr>
              <a:t>Repeat until insulin comes out of the top</a:t>
            </a:r>
          </a:p>
          <a:p>
            <a:r>
              <a:rPr lang="en-US" dirty="0">
                <a:solidFill>
                  <a:srgbClr val="000000"/>
                </a:solidFill>
              </a:rPr>
              <a:t>May have to do multiple times for a new pen</a:t>
            </a:r>
          </a:p>
          <a:p>
            <a:r>
              <a:rPr lang="en-US" dirty="0">
                <a:solidFill>
                  <a:srgbClr val="000000"/>
                </a:solidFill>
              </a:rPr>
              <a:t>This will ensure all air is out and that pen needle works</a:t>
            </a:r>
          </a:p>
          <a:p>
            <a:r>
              <a:rPr lang="en-US" dirty="0">
                <a:solidFill>
                  <a:srgbClr val="000000"/>
                </a:solidFill>
              </a:rPr>
              <a:t>Do this every time an insulin pen injection is given </a:t>
            </a:r>
          </a:p>
          <a:p>
            <a:endParaRPr lang="en-US" dirty="0"/>
          </a:p>
        </p:txBody>
      </p:sp>
      <p:sp>
        <p:nvSpPr>
          <p:cNvPr id="4" name="Text Placeholder 3"/>
          <p:cNvSpPr>
            <a:spLocks noGrp="1"/>
          </p:cNvSpPr>
          <p:nvPr>
            <p:ph type="body" sz="quarter" idx="10"/>
          </p:nvPr>
        </p:nvSpPr>
        <p:spPr/>
        <p:txBody>
          <a:bodyPr/>
          <a:lstStyle/>
          <a:p>
            <a:endParaRPr lang="en-US" dirty="0"/>
          </a:p>
        </p:txBody>
      </p:sp>
      <p:pic>
        <p:nvPicPr>
          <p:cNvPr id="5" name="Picture 4"/>
          <p:cNvPicPr>
            <a:picLocks noChangeAspect="1"/>
          </p:cNvPicPr>
          <p:nvPr/>
        </p:nvPicPr>
        <p:blipFill>
          <a:blip r:embed="rId3"/>
          <a:stretch>
            <a:fillRect/>
          </a:stretch>
        </p:blipFill>
        <p:spPr>
          <a:xfrm>
            <a:off x="7060671" y="1524000"/>
            <a:ext cx="1536728" cy="2723631"/>
          </a:xfrm>
          <a:prstGeom prst="rect">
            <a:avLst/>
          </a:prstGeom>
        </p:spPr>
      </p:pic>
    </p:spTree>
    <p:extLst>
      <p:ext uri="{BB962C8B-B14F-4D97-AF65-F5344CB8AC3E}">
        <p14:creationId xmlns:p14="http://schemas.microsoft.com/office/powerpoint/2010/main" val="30149447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3BB5F-AA1B-D8B9-3213-E782C8C959B1}"/>
              </a:ext>
            </a:extLst>
          </p:cNvPr>
          <p:cNvSpPr>
            <a:spLocks noGrp="1"/>
          </p:cNvSpPr>
          <p:nvPr>
            <p:ph type="title"/>
          </p:nvPr>
        </p:nvSpPr>
        <p:spPr/>
        <p:txBody>
          <a:bodyPr/>
          <a:lstStyle/>
          <a:p>
            <a:r>
              <a:rPr lang="en-US" dirty="0"/>
              <a:t>Storage Options</a:t>
            </a:r>
          </a:p>
        </p:txBody>
      </p:sp>
      <p:pic>
        <p:nvPicPr>
          <p:cNvPr id="7" name="Content Placeholder 6">
            <a:extLst>
              <a:ext uri="{FF2B5EF4-FFF2-40B4-BE49-F238E27FC236}">
                <a16:creationId xmlns:a16="http://schemas.microsoft.com/office/drawing/2014/main" id="{E33FC355-E476-15EF-BF90-40358DCC5C19}"/>
              </a:ext>
            </a:extLst>
          </p:cNvPr>
          <p:cNvPicPr>
            <a:picLocks noGrp="1" noChangeAspect="1"/>
          </p:cNvPicPr>
          <p:nvPr>
            <p:ph sz="quarter" idx="1"/>
          </p:nvPr>
        </p:nvPicPr>
        <p:blipFill>
          <a:blip r:embed="rId3"/>
          <a:stretch>
            <a:fillRect/>
          </a:stretch>
        </p:blipFill>
        <p:spPr>
          <a:xfrm>
            <a:off x="5257800" y="1371600"/>
            <a:ext cx="2198489" cy="4937125"/>
          </a:xfrm>
        </p:spPr>
      </p:pic>
      <p:pic>
        <p:nvPicPr>
          <p:cNvPr id="5" name="Picture 4">
            <a:extLst>
              <a:ext uri="{FF2B5EF4-FFF2-40B4-BE49-F238E27FC236}">
                <a16:creationId xmlns:a16="http://schemas.microsoft.com/office/drawing/2014/main" id="{BBDAB6EB-E63E-3C61-E3B5-E827D3E9FACD}"/>
              </a:ext>
            </a:extLst>
          </p:cNvPr>
          <p:cNvPicPr>
            <a:picLocks noChangeAspect="1"/>
          </p:cNvPicPr>
          <p:nvPr/>
        </p:nvPicPr>
        <p:blipFill>
          <a:blip r:embed="rId4"/>
          <a:stretch>
            <a:fillRect/>
          </a:stretch>
        </p:blipFill>
        <p:spPr>
          <a:xfrm>
            <a:off x="484909" y="1600200"/>
            <a:ext cx="3562980" cy="4352925"/>
          </a:xfrm>
          <a:prstGeom prst="rect">
            <a:avLst/>
          </a:prstGeom>
        </p:spPr>
      </p:pic>
      <p:sp>
        <p:nvSpPr>
          <p:cNvPr id="3" name="Rectangle 2">
            <a:extLst>
              <a:ext uri="{FF2B5EF4-FFF2-40B4-BE49-F238E27FC236}">
                <a16:creationId xmlns:a16="http://schemas.microsoft.com/office/drawing/2014/main" id="{E87CC8E4-0E50-47EC-6FE9-8FC22B3A9E6E}"/>
              </a:ext>
            </a:extLst>
          </p:cNvPr>
          <p:cNvSpPr/>
          <p:nvPr/>
        </p:nvSpPr>
        <p:spPr>
          <a:xfrm>
            <a:off x="1828800" y="2590800"/>
            <a:ext cx="762000" cy="4572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D5D0C19-AB89-9042-0C6D-A0FE3587096E}"/>
              </a:ext>
            </a:extLst>
          </p:cNvPr>
          <p:cNvSpPr/>
          <p:nvPr/>
        </p:nvSpPr>
        <p:spPr>
          <a:xfrm>
            <a:off x="2590800" y="2895600"/>
            <a:ext cx="762000" cy="4572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3E85C91-4CA3-7D49-6421-DE284E4C8FEF}"/>
              </a:ext>
            </a:extLst>
          </p:cNvPr>
          <p:cNvSpPr/>
          <p:nvPr/>
        </p:nvSpPr>
        <p:spPr>
          <a:xfrm>
            <a:off x="6248400" y="3581400"/>
            <a:ext cx="533400" cy="381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5077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9C815-C31B-EEA6-F731-AE6D6FC55021}"/>
              </a:ext>
            </a:extLst>
          </p:cNvPr>
          <p:cNvSpPr>
            <a:spLocks noGrp="1"/>
          </p:cNvSpPr>
          <p:nvPr>
            <p:ph type="title"/>
          </p:nvPr>
        </p:nvSpPr>
        <p:spPr>
          <a:xfrm>
            <a:off x="457200" y="152400"/>
            <a:ext cx="8229600" cy="1219200"/>
          </a:xfrm>
        </p:spPr>
        <p:txBody>
          <a:bodyPr>
            <a:normAutofit fontScale="90000"/>
          </a:bodyPr>
          <a:lstStyle/>
          <a:p>
            <a:r>
              <a:rPr lang="en-US" dirty="0"/>
              <a:t>Insulin Storage and Expiration Cheat Sheet Available</a:t>
            </a:r>
          </a:p>
        </p:txBody>
      </p:sp>
      <p:pic>
        <p:nvPicPr>
          <p:cNvPr id="5" name="Content Placeholder 4">
            <a:extLst>
              <a:ext uri="{FF2B5EF4-FFF2-40B4-BE49-F238E27FC236}">
                <a16:creationId xmlns:a16="http://schemas.microsoft.com/office/drawing/2014/main" id="{C5DD915D-0428-4A0A-56F1-C6C70CCE2EE9}"/>
              </a:ext>
            </a:extLst>
          </p:cNvPr>
          <p:cNvPicPr>
            <a:picLocks noGrp="1" noChangeAspect="1"/>
          </p:cNvPicPr>
          <p:nvPr>
            <p:ph sz="quarter" idx="1"/>
          </p:nvPr>
        </p:nvPicPr>
        <p:blipFill>
          <a:blip r:embed="rId3"/>
          <a:stretch>
            <a:fillRect/>
          </a:stretch>
        </p:blipFill>
        <p:spPr>
          <a:xfrm>
            <a:off x="1031641" y="1353178"/>
            <a:ext cx="7080717" cy="5410200"/>
          </a:xfrm>
        </p:spPr>
      </p:pic>
    </p:spTree>
    <p:extLst>
      <p:ext uri="{BB962C8B-B14F-4D97-AF65-F5344CB8AC3E}">
        <p14:creationId xmlns:p14="http://schemas.microsoft.com/office/powerpoint/2010/main" val="3066557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Side Effects of Insulin</a:t>
            </a:r>
          </a:p>
        </p:txBody>
      </p:sp>
      <p:sp>
        <p:nvSpPr>
          <p:cNvPr id="4" name="Text Placeholder 3"/>
          <p:cNvSpPr>
            <a:spLocks noGrp="1"/>
          </p:cNvSpPr>
          <p:nvPr>
            <p:ph type="body" sz="quarter" idx="10"/>
          </p:nvPr>
        </p:nvSpPr>
        <p:spPr>
          <a:xfrm>
            <a:off x="381317" y="6029325"/>
            <a:ext cx="4828800" cy="285750"/>
          </a:xfrm>
        </p:spPr>
        <p:txBody>
          <a:bodyPr>
            <a:normAutofit fontScale="25000" lnSpcReduction="20000"/>
          </a:bodyPr>
          <a:lstStyle/>
          <a:p>
            <a:pPr lvl="0"/>
            <a:r>
              <a:rPr lang="en-US" sz="3700" dirty="0">
                <a:solidFill>
                  <a:srgbClr val="000000"/>
                </a:solidFill>
              </a:rPr>
              <a:t>Dang DK. Taking medication. In: Cornell S et al, eds. The art and science of diabetes self-management education desk reference. 4th ed. </a:t>
            </a:r>
          </a:p>
          <a:p>
            <a:endParaRPr lang="en-US" dirty="0"/>
          </a:p>
        </p:txBody>
      </p:sp>
      <p:sp>
        <p:nvSpPr>
          <p:cNvPr id="13" name="Rounded Rectangle 12"/>
          <p:cNvSpPr/>
          <p:nvPr/>
        </p:nvSpPr>
        <p:spPr>
          <a:xfrm>
            <a:off x="609600" y="1989836"/>
            <a:ext cx="3695700" cy="990600"/>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400" dirty="0">
                <a:solidFill>
                  <a:srgbClr val="000000"/>
                </a:solidFill>
              </a:rPr>
              <a:t>Weight Gain</a:t>
            </a:r>
          </a:p>
        </p:txBody>
      </p:sp>
      <p:sp>
        <p:nvSpPr>
          <p:cNvPr id="14" name="Rounded Rectangle 13"/>
          <p:cNvSpPr/>
          <p:nvPr/>
        </p:nvSpPr>
        <p:spPr>
          <a:xfrm>
            <a:off x="4692961" y="1995580"/>
            <a:ext cx="3695700" cy="984856"/>
          </a:xfrm>
          <a:prstGeom prst="roundRect">
            <a:avLst/>
          </a:prstGeom>
          <a:solidFill>
            <a:schemeClr val="accent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400" dirty="0">
                <a:solidFill>
                  <a:srgbClr val="000000"/>
                </a:solidFill>
              </a:rPr>
              <a:t>Lipodystrophy/</a:t>
            </a:r>
          </a:p>
          <a:p>
            <a:pPr algn="ctr" fontAlgn="base">
              <a:spcBef>
                <a:spcPct val="0"/>
              </a:spcBef>
              <a:spcAft>
                <a:spcPct val="0"/>
              </a:spcAft>
            </a:pPr>
            <a:r>
              <a:rPr lang="en-US" sz="2400" dirty="0" err="1">
                <a:solidFill>
                  <a:srgbClr val="000000"/>
                </a:solidFill>
              </a:rPr>
              <a:t>Lipohypertrophy</a:t>
            </a:r>
            <a:r>
              <a:rPr lang="en-US" sz="2400" dirty="0">
                <a:solidFill>
                  <a:srgbClr val="FFFFFF"/>
                </a:solidFill>
              </a:rPr>
              <a:t> </a:t>
            </a:r>
          </a:p>
        </p:txBody>
      </p:sp>
      <p:sp>
        <p:nvSpPr>
          <p:cNvPr id="15" name="Rounded Rectangle 14"/>
          <p:cNvSpPr/>
          <p:nvPr/>
        </p:nvSpPr>
        <p:spPr>
          <a:xfrm>
            <a:off x="225840" y="3905591"/>
            <a:ext cx="3695700" cy="828677"/>
          </a:xfrm>
          <a:prstGeom prst="roundRect">
            <a:avLst/>
          </a:prstGeom>
          <a:solidFill>
            <a:schemeClr val="bg2">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400" dirty="0">
                <a:solidFill>
                  <a:srgbClr val="000000"/>
                </a:solidFill>
              </a:rPr>
              <a:t>Hypoglycemia</a:t>
            </a:r>
          </a:p>
        </p:txBody>
      </p:sp>
      <p:sp>
        <p:nvSpPr>
          <p:cNvPr id="6" name="Text Placeholder 5"/>
          <p:cNvSpPr txBox="1">
            <a:spLocks/>
          </p:cNvSpPr>
          <p:nvPr/>
        </p:nvSpPr>
        <p:spPr>
          <a:xfrm>
            <a:off x="1239716" y="5457825"/>
            <a:ext cx="3429000" cy="285750"/>
          </a:xfrm>
          <a:prstGeom prst="rect">
            <a:avLst/>
          </a:prstGeom>
        </p:spPr>
        <p:txBody>
          <a:bodyPr/>
          <a:lstStyle>
            <a:lvl1pPr marL="285750" indent="-285750" algn="l" rtl="0" eaLnBrk="0" fontAlgn="base" hangingPunct="0">
              <a:spcBef>
                <a:spcPct val="20000"/>
              </a:spcBef>
              <a:spcAft>
                <a:spcPct val="0"/>
              </a:spcAft>
              <a:buClr>
                <a:schemeClr val="tx2"/>
              </a:buClr>
              <a:buFont typeface="Wingdings" panose="05000000000000000000" pitchFamily="2" charset="2"/>
              <a:buChar char="§"/>
              <a:defRPr>
                <a:solidFill>
                  <a:schemeClr val="tx2"/>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2pPr>
            <a:lvl3pPr marL="11430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3pPr>
            <a:lvl4pPr marL="16002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4pPr>
            <a:lvl5pPr marL="20574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5pPr>
            <a:lvl6pPr marL="2514600" indent="-228600" algn="l" rtl="0" fontAlgn="base">
              <a:spcBef>
                <a:spcPct val="20000"/>
              </a:spcBef>
              <a:spcAft>
                <a:spcPct val="0"/>
              </a:spcAft>
              <a:buChar char="»"/>
              <a:defRPr>
                <a:solidFill>
                  <a:srgbClr val="06323A"/>
                </a:solidFill>
                <a:latin typeface="+mn-lt"/>
                <a:ea typeface="+mn-ea"/>
              </a:defRPr>
            </a:lvl6pPr>
            <a:lvl7pPr marL="2971800" indent="-228600" algn="l" rtl="0" fontAlgn="base">
              <a:spcBef>
                <a:spcPct val="20000"/>
              </a:spcBef>
              <a:spcAft>
                <a:spcPct val="0"/>
              </a:spcAft>
              <a:buChar char="»"/>
              <a:defRPr>
                <a:solidFill>
                  <a:srgbClr val="06323A"/>
                </a:solidFill>
                <a:latin typeface="+mn-lt"/>
                <a:ea typeface="+mn-ea"/>
              </a:defRPr>
            </a:lvl7pPr>
            <a:lvl8pPr marL="3429000" indent="-228600" algn="l" rtl="0" fontAlgn="base">
              <a:spcBef>
                <a:spcPct val="20000"/>
              </a:spcBef>
              <a:spcAft>
                <a:spcPct val="0"/>
              </a:spcAft>
              <a:buChar char="»"/>
              <a:defRPr>
                <a:solidFill>
                  <a:srgbClr val="06323A"/>
                </a:solidFill>
                <a:latin typeface="+mn-lt"/>
                <a:ea typeface="+mn-ea"/>
              </a:defRPr>
            </a:lvl8pPr>
            <a:lvl9pPr marL="3886200" indent="-228600" algn="l" rtl="0" fontAlgn="base">
              <a:spcBef>
                <a:spcPct val="20000"/>
              </a:spcBef>
              <a:spcAft>
                <a:spcPct val="0"/>
              </a:spcAft>
              <a:buChar char="»"/>
              <a:defRPr>
                <a:solidFill>
                  <a:srgbClr val="06323A"/>
                </a:solidFill>
                <a:latin typeface="+mn-lt"/>
                <a:ea typeface="+mn-ea"/>
              </a:defRPr>
            </a:lvl9pPr>
          </a:lstStyle>
          <a:p>
            <a:pPr>
              <a:buClr>
                <a:srgbClr val="0F0A37"/>
              </a:buClr>
            </a:pPr>
            <a:endParaRPr lang="en-US" sz="900" kern="0" dirty="0">
              <a:solidFill>
                <a:srgbClr val="0F0A37"/>
              </a:solidFill>
            </a:endParaRPr>
          </a:p>
        </p:txBody>
      </p:sp>
      <p:pic>
        <p:nvPicPr>
          <p:cNvPr id="3" name="Picture 2">
            <a:extLst>
              <a:ext uri="{FF2B5EF4-FFF2-40B4-BE49-F238E27FC236}">
                <a16:creationId xmlns:a16="http://schemas.microsoft.com/office/drawing/2014/main" id="{72429EA4-5ECF-0E9A-6190-C1488A82AB35}"/>
              </a:ext>
            </a:extLst>
          </p:cNvPr>
          <p:cNvPicPr>
            <a:picLocks noChangeAspect="1"/>
          </p:cNvPicPr>
          <p:nvPr/>
        </p:nvPicPr>
        <p:blipFill>
          <a:blip r:embed="rId4"/>
          <a:stretch>
            <a:fillRect/>
          </a:stretch>
        </p:blipFill>
        <p:spPr>
          <a:xfrm>
            <a:off x="3931931" y="3354306"/>
            <a:ext cx="5212069" cy="2647310"/>
          </a:xfrm>
          <a:prstGeom prst="rect">
            <a:avLst/>
          </a:prstGeom>
        </p:spPr>
      </p:pic>
    </p:spTree>
    <p:custDataLst>
      <p:tags r:id="rId1"/>
    </p:custDataLst>
    <p:extLst>
      <p:ext uri="{BB962C8B-B14F-4D97-AF65-F5344CB8AC3E}">
        <p14:creationId xmlns:p14="http://schemas.microsoft.com/office/powerpoint/2010/main" val="282238982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86BBE8-F656-43B7-BC94-2EDDD157DA66}"/>
              </a:ext>
            </a:extLst>
          </p:cNvPr>
          <p:cNvPicPr>
            <a:picLocks noChangeAspect="1"/>
          </p:cNvPicPr>
          <p:nvPr/>
        </p:nvPicPr>
        <p:blipFill>
          <a:blip r:embed="rId4"/>
          <a:stretch>
            <a:fillRect/>
          </a:stretch>
        </p:blipFill>
        <p:spPr>
          <a:xfrm>
            <a:off x="180652" y="3041183"/>
            <a:ext cx="3018157" cy="3628975"/>
          </a:xfrm>
          <a:prstGeom prst="rect">
            <a:avLst/>
          </a:prstGeom>
        </p:spPr>
      </p:pic>
      <p:sp>
        <p:nvSpPr>
          <p:cNvPr id="149506" name="Rectangle 2"/>
          <p:cNvSpPr>
            <a:spLocks noGrp="1" noChangeArrowheads="1"/>
          </p:cNvSpPr>
          <p:nvPr>
            <p:ph type="title"/>
          </p:nvPr>
        </p:nvSpPr>
        <p:spPr/>
        <p:txBody>
          <a:bodyPr/>
          <a:lstStyle/>
          <a:p>
            <a:pPr eaLnBrk="1" hangingPunct="1"/>
            <a:r>
              <a:rPr lang="en-US" sz="3600"/>
              <a:t>Sharps Disposal: Product and Info</a:t>
            </a:r>
          </a:p>
        </p:txBody>
      </p:sp>
      <p:sp>
        <p:nvSpPr>
          <p:cNvPr id="120835" name="Rectangle 3"/>
          <p:cNvSpPr>
            <a:spLocks noGrp="1" noChangeArrowheads="1"/>
          </p:cNvSpPr>
          <p:nvPr>
            <p:ph idx="1"/>
          </p:nvPr>
        </p:nvSpPr>
        <p:spPr>
          <a:xfrm>
            <a:off x="5181600" y="1333500"/>
            <a:ext cx="3291600" cy="4191000"/>
          </a:xfrm>
        </p:spPr>
        <p:txBody>
          <a:bodyPr>
            <a:normAutofit fontScale="92500" lnSpcReduction="20000"/>
          </a:bodyPr>
          <a:lstStyle/>
          <a:p>
            <a:pPr>
              <a:defRPr/>
            </a:pPr>
            <a:r>
              <a:rPr lang="en-US" dirty="0"/>
              <a:t>Search for household hazardous waste listing for your city or county. </a:t>
            </a:r>
          </a:p>
          <a:p>
            <a:pPr>
              <a:defRPr/>
            </a:pPr>
            <a:r>
              <a:rPr lang="en-US" dirty="0"/>
              <a:t>Call 1-800-CLEANUP (1-800-253-2687) </a:t>
            </a:r>
          </a:p>
          <a:p>
            <a:pPr marL="0" indent="0">
              <a:buNone/>
              <a:defRPr/>
            </a:pPr>
            <a:br>
              <a:rPr lang="en-US" sz="2400" dirty="0"/>
            </a:br>
            <a:endParaRPr lang="en-US" dirty="0"/>
          </a:p>
        </p:txBody>
      </p:sp>
      <p:pic>
        <p:nvPicPr>
          <p:cNvPr id="149508" name="Picture 4" descr="Disposal by Mai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0137" y="1369213"/>
            <a:ext cx="2192042" cy="297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See the source image">
            <a:extLst>
              <a:ext uri="{FF2B5EF4-FFF2-40B4-BE49-F238E27FC236}">
                <a16:creationId xmlns:a16="http://schemas.microsoft.com/office/drawing/2014/main" id="{658DD3D8-6608-4B67-A6ED-B151CD72C6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6158" y="4452932"/>
            <a:ext cx="1428757" cy="214313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9601296-9DEB-23DA-AC89-910B43DB53D7}"/>
              </a:ext>
            </a:extLst>
          </p:cNvPr>
          <p:cNvSpPr/>
          <p:nvPr/>
        </p:nvSpPr>
        <p:spPr>
          <a:xfrm>
            <a:off x="457200" y="3886200"/>
            <a:ext cx="1066800" cy="6858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A6D519E0-F5FC-5110-F79E-7A04E3921C0B}"/>
              </a:ext>
            </a:extLst>
          </p:cNvPr>
          <p:cNvSpPr/>
          <p:nvPr/>
        </p:nvSpPr>
        <p:spPr>
          <a:xfrm>
            <a:off x="2590800" y="1447800"/>
            <a:ext cx="1066800" cy="28194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53717777"/>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Polling Question 1 </a:t>
            </a:r>
          </a:p>
        </p:txBody>
      </p:sp>
      <p:sp>
        <p:nvSpPr>
          <p:cNvPr id="3" name="Content Placeholder 2"/>
          <p:cNvSpPr>
            <a:spLocks noGrp="1"/>
          </p:cNvSpPr>
          <p:nvPr>
            <p:ph sz="quarter" idx="1"/>
          </p:nvPr>
        </p:nvSpPr>
        <p:spPr/>
        <p:txBody>
          <a:bodyPr/>
          <a:lstStyle/>
          <a:p>
            <a:r>
              <a:rPr lang="en-US" dirty="0"/>
              <a:t>After how many days should an open vial of insulin </a:t>
            </a:r>
            <a:r>
              <a:rPr lang="en-US" dirty="0" err="1"/>
              <a:t>degludec</a:t>
            </a:r>
            <a:r>
              <a:rPr lang="en-US" dirty="0"/>
              <a:t> be discarded? </a:t>
            </a:r>
          </a:p>
          <a:p>
            <a:pPr marL="514350" indent="-514350">
              <a:buFont typeface="+mj-lt"/>
              <a:buAutoNum type="alphaUcPeriod"/>
            </a:pPr>
            <a:r>
              <a:rPr lang="en-US" dirty="0"/>
              <a:t>28 days</a:t>
            </a:r>
          </a:p>
          <a:p>
            <a:pPr marL="514350" indent="-514350">
              <a:buFont typeface="+mj-lt"/>
              <a:buAutoNum type="alphaUcPeriod"/>
            </a:pPr>
            <a:r>
              <a:rPr lang="en-US" dirty="0"/>
              <a:t>30 days</a:t>
            </a:r>
          </a:p>
          <a:p>
            <a:pPr marL="514350" indent="-514350">
              <a:buFont typeface="+mj-lt"/>
              <a:buAutoNum type="alphaUcPeriod"/>
            </a:pPr>
            <a:r>
              <a:rPr lang="en-US" dirty="0"/>
              <a:t>42 days</a:t>
            </a:r>
          </a:p>
          <a:p>
            <a:pPr marL="514350" indent="-514350">
              <a:buFont typeface="+mj-lt"/>
              <a:buAutoNum type="alphaUcPeriod"/>
            </a:pPr>
            <a:r>
              <a:rPr lang="en-US" dirty="0"/>
              <a:t>56 days</a:t>
            </a:r>
          </a:p>
        </p:txBody>
      </p:sp>
      <p:sp>
        <p:nvSpPr>
          <p:cNvPr id="4" name="Flowchart: Terminator 3">
            <a:extLst>
              <a:ext uri="{FF2B5EF4-FFF2-40B4-BE49-F238E27FC236}">
                <a16:creationId xmlns:a16="http://schemas.microsoft.com/office/drawing/2014/main" id="{964D492D-0752-46E6-92B7-D687D1F4F0F2}"/>
              </a:ext>
            </a:extLst>
          </p:cNvPr>
          <p:cNvSpPr/>
          <p:nvPr/>
        </p:nvSpPr>
        <p:spPr>
          <a:xfrm>
            <a:off x="609600" y="4038600"/>
            <a:ext cx="1905000" cy="6096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extLst>
      <p:ext uri="{BB962C8B-B14F-4D97-AF65-F5344CB8AC3E}">
        <p14:creationId xmlns:p14="http://schemas.microsoft.com/office/powerpoint/2010/main" val="2341236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p:spPr>
        <p:txBody>
          <a:bodyPr anchor="ctr">
            <a:normAutofit/>
          </a:bodyPr>
          <a:lstStyle/>
          <a:p>
            <a:pPr>
              <a:lnSpc>
                <a:spcPct val="90000"/>
              </a:lnSpc>
            </a:pPr>
            <a:r>
              <a:rPr lang="en-US" sz="4100"/>
              <a:t>Question Time</a:t>
            </a:r>
          </a:p>
        </p:txBody>
      </p:sp>
      <p:pic>
        <p:nvPicPr>
          <p:cNvPr id="5" name="Picture 4" descr="White and yellow flowers">
            <a:extLst>
              <a:ext uri="{FF2B5EF4-FFF2-40B4-BE49-F238E27FC236}">
                <a16:creationId xmlns:a16="http://schemas.microsoft.com/office/drawing/2014/main" id="{2F51FF56-3FB7-45D4-BEEC-A2BE5FFD57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331" b="15932"/>
          <a:stretch/>
        </p:blipFill>
        <p:spPr>
          <a:xfrm>
            <a:off x="457200" y="1905000"/>
            <a:ext cx="8229600" cy="4270248"/>
          </a:xfrm>
          <a:prstGeom prst="rect">
            <a:avLst/>
          </a:prstGeom>
          <a:noFill/>
          <a:ln>
            <a:noFill/>
          </a:ln>
          <a:effectLst/>
        </p:spPr>
      </p:pic>
      <p:sp>
        <p:nvSpPr>
          <p:cNvPr id="3" name="Content Placeholder 2"/>
          <p:cNvSpPr>
            <a:spLocks noGrp="1"/>
          </p:cNvSpPr>
          <p:nvPr>
            <p:ph type="body" sz="half" idx="2"/>
          </p:nvPr>
        </p:nvSpPr>
        <p:spPr>
          <a:xfrm>
            <a:off x="457200" y="1219200"/>
            <a:ext cx="8229600" cy="533400"/>
          </a:xfrm>
        </p:spPr>
        <p:txBody>
          <a:bodyPr anchor="ctr">
            <a:normAutofit/>
          </a:bodyPr>
          <a:lstStyle/>
          <a:p>
            <a:pPr>
              <a:lnSpc>
                <a:spcPct val="90000"/>
              </a:lnSpc>
            </a:pPr>
            <a:r>
              <a:rPr lang="en-US" dirty="0"/>
              <a:t>Break for Questions</a:t>
            </a:r>
            <a:endParaRPr lang="en-US"/>
          </a:p>
        </p:txBody>
      </p:sp>
    </p:spTree>
    <p:extLst>
      <p:ext uri="{BB962C8B-B14F-4D97-AF65-F5344CB8AC3E}">
        <p14:creationId xmlns:p14="http://schemas.microsoft.com/office/powerpoint/2010/main" val="420827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0F977-5A4D-465A-A871-783F4779BF98}"/>
              </a:ext>
            </a:extLst>
          </p:cNvPr>
          <p:cNvSpPr>
            <a:spLocks noGrp="1"/>
          </p:cNvSpPr>
          <p:nvPr>
            <p:ph type="ctrTitle"/>
          </p:nvPr>
        </p:nvSpPr>
        <p:spPr/>
        <p:txBody>
          <a:bodyPr/>
          <a:lstStyle/>
          <a:p>
            <a:r>
              <a:rPr lang="en-US" dirty="0"/>
              <a:t>How to Dose Insulin</a:t>
            </a:r>
          </a:p>
        </p:txBody>
      </p:sp>
      <p:sp>
        <p:nvSpPr>
          <p:cNvPr id="3" name="Subtitle 2">
            <a:extLst>
              <a:ext uri="{FF2B5EF4-FFF2-40B4-BE49-F238E27FC236}">
                <a16:creationId xmlns:a16="http://schemas.microsoft.com/office/drawing/2014/main" id="{9CFCD21F-AF43-4D00-809E-9CE460F4B83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2176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1 Diabetes (T1D)</a:t>
            </a:r>
          </a:p>
        </p:txBody>
      </p:sp>
      <p:sp>
        <p:nvSpPr>
          <p:cNvPr id="3" name="Content Placeholder 2"/>
          <p:cNvSpPr>
            <a:spLocks noGrp="1"/>
          </p:cNvSpPr>
          <p:nvPr>
            <p:ph idx="1"/>
          </p:nvPr>
        </p:nvSpPr>
        <p:spPr>
          <a:xfrm>
            <a:off x="475735" y="1371600"/>
            <a:ext cx="8534400" cy="4114800"/>
          </a:xfrm>
        </p:spPr>
        <p:txBody>
          <a:bodyPr/>
          <a:lstStyle/>
          <a:p>
            <a:r>
              <a:rPr lang="en-US" dirty="0">
                <a:solidFill>
                  <a:srgbClr val="000000"/>
                </a:solidFill>
              </a:rPr>
              <a:t>Absolute deficiency in endogenous insulin</a:t>
            </a:r>
          </a:p>
          <a:p>
            <a:r>
              <a:rPr lang="en-US" dirty="0">
                <a:solidFill>
                  <a:srgbClr val="000000"/>
                </a:solidFill>
              </a:rPr>
              <a:t>Exogenous insulin is required</a:t>
            </a:r>
          </a:p>
          <a:p>
            <a:r>
              <a:rPr lang="en-US" dirty="0">
                <a:solidFill>
                  <a:srgbClr val="000000"/>
                </a:solidFill>
              </a:rPr>
              <a:t>The regimen should include:</a:t>
            </a:r>
          </a:p>
        </p:txBody>
      </p:sp>
      <p:sp>
        <p:nvSpPr>
          <p:cNvPr id="10" name="Text Placeholder 9"/>
          <p:cNvSpPr>
            <a:spLocks noGrp="1"/>
          </p:cNvSpPr>
          <p:nvPr>
            <p:ph type="body" sz="quarter" idx="10"/>
          </p:nvPr>
        </p:nvSpPr>
        <p:spPr/>
        <p:txBody>
          <a:bodyPr/>
          <a:lstStyle/>
          <a:p>
            <a:endParaRPr lang="en-US"/>
          </a:p>
        </p:txBody>
      </p:sp>
      <p:sp>
        <p:nvSpPr>
          <p:cNvPr id="5" name="Rectangle 4"/>
          <p:cNvSpPr/>
          <p:nvPr/>
        </p:nvSpPr>
        <p:spPr bwMode="auto">
          <a:xfrm>
            <a:off x="2409092" y="3873012"/>
            <a:ext cx="1397978" cy="1099038"/>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Arial" charset="0"/>
            </a:endParaRPr>
          </a:p>
        </p:txBody>
      </p:sp>
      <p:sp>
        <p:nvSpPr>
          <p:cNvPr id="6" name="Rectangle 5"/>
          <p:cNvSpPr/>
          <p:nvPr/>
        </p:nvSpPr>
        <p:spPr bwMode="auto">
          <a:xfrm>
            <a:off x="4369779" y="3873012"/>
            <a:ext cx="1217734" cy="1099038"/>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Arial" charset="0"/>
            </a:endParaRPr>
          </a:p>
        </p:txBody>
      </p:sp>
      <p:sp>
        <p:nvSpPr>
          <p:cNvPr id="7" name="TextBox 6"/>
          <p:cNvSpPr txBox="1"/>
          <p:nvPr/>
        </p:nvSpPr>
        <p:spPr>
          <a:xfrm>
            <a:off x="2610216" y="4020098"/>
            <a:ext cx="1196854" cy="830997"/>
          </a:xfrm>
          <a:prstGeom prst="rect">
            <a:avLst/>
          </a:prstGeom>
          <a:noFill/>
        </p:spPr>
        <p:txBody>
          <a:bodyPr wrap="square" rtlCol="0">
            <a:spAutoFit/>
          </a:bodyPr>
          <a:lstStyle/>
          <a:p>
            <a:pPr algn="ctr" fontAlgn="base">
              <a:spcBef>
                <a:spcPct val="0"/>
              </a:spcBef>
              <a:spcAft>
                <a:spcPct val="0"/>
              </a:spcAft>
            </a:pPr>
            <a:r>
              <a:rPr lang="en-US" dirty="0">
                <a:solidFill>
                  <a:srgbClr val="000000"/>
                </a:solidFill>
                <a:latin typeface="+mn-lt"/>
              </a:rPr>
              <a:t>Basal</a:t>
            </a:r>
          </a:p>
          <a:p>
            <a:pPr algn="ctr" fontAlgn="base">
              <a:spcBef>
                <a:spcPct val="0"/>
              </a:spcBef>
              <a:spcAft>
                <a:spcPct val="0"/>
              </a:spcAft>
            </a:pPr>
            <a:r>
              <a:rPr lang="en-US" dirty="0">
                <a:solidFill>
                  <a:srgbClr val="000000"/>
                </a:solidFill>
                <a:latin typeface="+mn-lt"/>
              </a:rPr>
              <a:t>Insulin</a:t>
            </a:r>
          </a:p>
        </p:txBody>
      </p:sp>
      <p:sp>
        <p:nvSpPr>
          <p:cNvPr id="8" name="TextBox 7"/>
          <p:cNvSpPr txBox="1"/>
          <p:nvPr/>
        </p:nvSpPr>
        <p:spPr>
          <a:xfrm>
            <a:off x="4369780" y="4020098"/>
            <a:ext cx="1286975" cy="646331"/>
          </a:xfrm>
          <a:prstGeom prst="rect">
            <a:avLst/>
          </a:prstGeom>
          <a:noFill/>
        </p:spPr>
        <p:txBody>
          <a:bodyPr wrap="square" rtlCol="0">
            <a:spAutoFit/>
          </a:bodyPr>
          <a:lstStyle/>
          <a:p>
            <a:pPr algn="ctr" fontAlgn="base">
              <a:spcBef>
                <a:spcPct val="0"/>
              </a:spcBef>
              <a:spcAft>
                <a:spcPct val="0"/>
              </a:spcAft>
            </a:pPr>
            <a:r>
              <a:rPr lang="en-US" dirty="0">
                <a:solidFill>
                  <a:srgbClr val="000000"/>
                </a:solidFill>
                <a:latin typeface="+mn-lt"/>
              </a:rPr>
              <a:t>Bolus Insulin</a:t>
            </a:r>
          </a:p>
        </p:txBody>
      </p:sp>
      <p:sp>
        <p:nvSpPr>
          <p:cNvPr id="9" name="TextBox 8"/>
          <p:cNvSpPr txBox="1"/>
          <p:nvPr/>
        </p:nvSpPr>
        <p:spPr>
          <a:xfrm>
            <a:off x="3912577" y="4191700"/>
            <a:ext cx="402248" cy="369332"/>
          </a:xfrm>
          <a:prstGeom prst="rect">
            <a:avLst/>
          </a:prstGeom>
          <a:noFill/>
        </p:spPr>
        <p:txBody>
          <a:bodyPr wrap="square" rtlCol="0">
            <a:spAutoFit/>
          </a:bodyPr>
          <a:lstStyle/>
          <a:p>
            <a:pPr fontAlgn="base">
              <a:spcBef>
                <a:spcPct val="0"/>
              </a:spcBef>
              <a:spcAft>
                <a:spcPct val="0"/>
              </a:spcAft>
            </a:pPr>
            <a:r>
              <a:rPr lang="en-US" dirty="0">
                <a:solidFill>
                  <a:srgbClr val="000000"/>
                </a:solidFill>
                <a:latin typeface="+mn-lt"/>
              </a:rPr>
              <a:t>+</a:t>
            </a:r>
          </a:p>
        </p:txBody>
      </p:sp>
    </p:spTree>
    <p:extLst>
      <p:ext uri="{BB962C8B-B14F-4D97-AF65-F5344CB8AC3E}">
        <p14:creationId xmlns:p14="http://schemas.microsoft.com/office/powerpoint/2010/main" val="292694834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Dose Insulin? T1D </a:t>
            </a:r>
          </a:p>
        </p:txBody>
      </p:sp>
      <p:sp>
        <p:nvSpPr>
          <p:cNvPr id="3" name="Content Placeholder 2"/>
          <p:cNvSpPr>
            <a:spLocks noGrp="1"/>
          </p:cNvSpPr>
          <p:nvPr>
            <p:ph idx="1"/>
          </p:nvPr>
        </p:nvSpPr>
        <p:spPr>
          <a:xfrm>
            <a:off x="304800" y="1295400"/>
            <a:ext cx="8534400" cy="4114800"/>
          </a:xfrm>
        </p:spPr>
        <p:txBody>
          <a:bodyPr/>
          <a:lstStyle/>
          <a:p>
            <a:r>
              <a:rPr lang="en-US" dirty="0">
                <a:solidFill>
                  <a:srgbClr val="000000"/>
                </a:solidFill>
              </a:rPr>
              <a:t>Newly diagnosed T1D</a:t>
            </a:r>
          </a:p>
          <a:p>
            <a:pPr lvl="1"/>
            <a:r>
              <a:rPr lang="en-US" dirty="0">
                <a:solidFill>
                  <a:srgbClr val="000000"/>
                </a:solidFill>
              </a:rPr>
              <a:t>Total insulin dose: 0.5-1.0 units/kg/day</a:t>
            </a:r>
          </a:p>
          <a:p>
            <a:pPr lvl="1"/>
            <a:r>
              <a:rPr lang="en-US" dirty="0">
                <a:solidFill>
                  <a:srgbClr val="000000"/>
                </a:solidFill>
              </a:rPr>
              <a:t>50% basal</a:t>
            </a:r>
          </a:p>
          <a:p>
            <a:pPr lvl="1"/>
            <a:r>
              <a:rPr lang="en-US" dirty="0">
                <a:solidFill>
                  <a:srgbClr val="000000"/>
                </a:solidFill>
              </a:rPr>
              <a:t>50% bolus</a:t>
            </a:r>
          </a:p>
          <a:p>
            <a:r>
              <a:rPr lang="en-US" dirty="0">
                <a:solidFill>
                  <a:srgbClr val="000000"/>
                </a:solidFill>
              </a:rPr>
              <a:t>Bolus can initially start with set doses or calculations can be used to determine initial carbohydrate ratio and correction factor</a:t>
            </a:r>
          </a:p>
        </p:txBody>
      </p:sp>
      <p:sp>
        <p:nvSpPr>
          <p:cNvPr id="4" name="Text Placeholder 3"/>
          <p:cNvSpPr>
            <a:spLocks noGrp="1"/>
          </p:cNvSpPr>
          <p:nvPr>
            <p:ph type="body" sz="quarter" idx="10"/>
          </p:nvPr>
        </p:nvSpPr>
        <p:spPr/>
        <p:txBody>
          <a:bodyPr/>
          <a:lstStyle/>
          <a:p>
            <a:pPr lvl="0"/>
            <a:r>
              <a:rPr lang="en-US" sz="800" dirty="0" err="1">
                <a:solidFill>
                  <a:srgbClr val="000000"/>
                </a:solidFill>
              </a:rPr>
              <a:t>Pamagluapatai</a:t>
            </a:r>
            <a:r>
              <a:rPr lang="en-US" sz="800" dirty="0">
                <a:solidFill>
                  <a:srgbClr val="000000"/>
                </a:solidFill>
              </a:rPr>
              <a:t> LG et al. In: Cornell S et al., </a:t>
            </a:r>
            <a:r>
              <a:rPr lang="en-US" sz="800" dirty="0" err="1">
                <a:solidFill>
                  <a:srgbClr val="000000"/>
                </a:solidFill>
              </a:rPr>
              <a:t>Pharmacolotherapy</a:t>
            </a:r>
            <a:r>
              <a:rPr lang="en-US" sz="800" dirty="0">
                <a:solidFill>
                  <a:srgbClr val="000000"/>
                </a:solidFill>
              </a:rPr>
              <a:t> for Glucose Management. The art and science of diabetes self-management education desk reference. 5th ed. </a:t>
            </a:r>
          </a:p>
        </p:txBody>
      </p:sp>
    </p:spTree>
    <p:extLst>
      <p:ext uri="{BB962C8B-B14F-4D97-AF65-F5344CB8AC3E}">
        <p14:creationId xmlns:p14="http://schemas.microsoft.com/office/powerpoint/2010/main" val="1754418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1026"/>
          <p:cNvSpPr>
            <a:spLocks noGrp="1" noChangeArrowheads="1"/>
          </p:cNvSpPr>
          <p:nvPr>
            <p:ph type="title"/>
          </p:nvPr>
        </p:nvSpPr>
        <p:spPr/>
        <p:txBody>
          <a:bodyPr>
            <a:normAutofit/>
          </a:bodyPr>
          <a:lstStyle/>
          <a:p>
            <a:pPr eaLnBrk="1" hangingPunct="1">
              <a:defRPr/>
            </a:pPr>
            <a:r>
              <a:rPr lang="en-US" sz="4800" dirty="0"/>
              <a:t>ABC’s of Diabetes  </a:t>
            </a:r>
          </a:p>
        </p:txBody>
      </p:sp>
      <p:sp>
        <p:nvSpPr>
          <p:cNvPr id="1724419" name="Rectangle 1027"/>
          <p:cNvSpPr>
            <a:spLocks noGrp="1" noChangeArrowheads="1"/>
          </p:cNvSpPr>
          <p:nvPr>
            <p:ph type="body" idx="1"/>
          </p:nvPr>
        </p:nvSpPr>
        <p:spPr>
          <a:xfrm>
            <a:off x="482600" y="1295400"/>
            <a:ext cx="6882263" cy="5410200"/>
          </a:xfrm>
        </p:spPr>
        <p:txBody>
          <a:bodyPr>
            <a:normAutofit/>
          </a:bodyPr>
          <a:lstStyle/>
          <a:p>
            <a:pPr eaLnBrk="1" hangingPunct="1">
              <a:lnSpc>
                <a:spcPct val="110000"/>
              </a:lnSpc>
              <a:defRPr/>
            </a:pPr>
            <a:r>
              <a:rPr lang="en-US" sz="3600" dirty="0">
                <a:solidFill>
                  <a:srgbClr val="0070C0"/>
                </a:solidFill>
              </a:rPr>
              <a:t>A</a:t>
            </a:r>
            <a:r>
              <a:rPr lang="en-US" sz="3000" dirty="0"/>
              <a:t>1c less than 7% (individualize)</a:t>
            </a:r>
          </a:p>
          <a:p>
            <a:pPr lvl="1" eaLnBrk="1" hangingPunct="1">
              <a:lnSpc>
                <a:spcPct val="110000"/>
              </a:lnSpc>
              <a:defRPr/>
            </a:pPr>
            <a:r>
              <a:rPr lang="en-US" sz="2401" dirty="0"/>
              <a:t>Pre-meal BG 80-130</a:t>
            </a:r>
          </a:p>
          <a:p>
            <a:pPr lvl="1" eaLnBrk="1" hangingPunct="1">
              <a:lnSpc>
                <a:spcPct val="110000"/>
              </a:lnSpc>
              <a:defRPr/>
            </a:pPr>
            <a:r>
              <a:rPr lang="en-US" sz="2401" dirty="0"/>
              <a:t>Post meal BG &lt;180</a:t>
            </a:r>
          </a:p>
          <a:p>
            <a:pPr lvl="1" eaLnBrk="1" hangingPunct="1">
              <a:lnSpc>
                <a:spcPct val="110000"/>
              </a:lnSpc>
              <a:defRPr/>
            </a:pPr>
            <a:r>
              <a:rPr lang="en-US" sz="2401" dirty="0"/>
              <a:t>AGP - Time in Range (70-180) 70% of time</a:t>
            </a:r>
          </a:p>
          <a:p>
            <a:pPr eaLnBrk="1" hangingPunct="1">
              <a:lnSpc>
                <a:spcPct val="110000"/>
              </a:lnSpc>
              <a:defRPr/>
            </a:pPr>
            <a:r>
              <a:rPr lang="en-US" sz="3600" dirty="0">
                <a:solidFill>
                  <a:srgbClr val="0070C0"/>
                </a:solidFill>
              </a:rPr>
              <a:t>B</a:t>
            </a:r>
            <a:r>
              <a:rPr lang="en-US" sz="3000" dirty="0"/>
              <a:t>lood Pressure &lt; 130/80</a:t>
            </a:r>
          </a:p>
          <a:p>
            <a:pPr eaLnBrk="1" hangingPunct="1">
              <a:lnSpc>
                <a:spcPct val="110000"/>
              </a:lnSpc>
              <a:defRPr/>
            </a:pPr>
            <a:r>
              <a:rPr lang="en-US" sz="3600" dirty="0">
                <a:solidFill>
                  <a:srgbClr val="0070C0"/>
                </a:solidFill>
              </a:rPr>
              <a:t>C</a:t>
            </a:r>
            <a:r>
              <a:rPr lang="en-US" sz="3000" dirty="0"/>
              <a:t>holesterol </a:t>
            </a:r>
          </a:p>
          <a:p>
            <a:pPr lvl="1" eaLnBrk="1" hangingPunct="1">
              <a:lnSpc>
                <a:spcPct val="110000"/>
              </a:lnSpc>
              <a:defRPr/>
            </a:pPr>
            <a:r>
              <a:rPr lang="en-US" sz="2401" dirty="0"/>
              <a:t>Statin therapy based on age &amp; risk status</a:t>
            </a:r>
          </a:p>
          <a:p>
            <a:pPr lvl="1" eaLnBrk="1" hangingPunct="1">
              <a:lnSpc>
                <a:spcPct val="110000"/>
              </a:lnSpc>
              <a:defRPr/>
            </a:pPr>
            <a:r>
              <a:rPr lang="en-US" sz="2401" dirty="0"/>
              <a:t>If 40+ with ASCVD Risk, decrease 50%, LDL &lt;70</a:t>
            </a:r>
          </a:p>
          <a:p>
            <a:pPr lvl="1" eaLnBrk="1" hangingPunct="1">
              <a:lnSpc>
                <a:spcPct val="110000"/>
              </a:lnSpc>
              <a:defRPr/>
            </a:pPr>
            <a:r>
              <a:rPr lang="en-US" sz="2401" dirty="0"/>
              <a:t>If 40+ with ASCVD, decrease 50%, LDL &lt;55</a:t>
            </a:r>
          </a:p>
          <a:p>
            <a:pPr marL="0" indent="0">
              <a:buNone/>
              <a:defRPr/>
            </a:pPr>
            <a:endParaRPr lang="en-US" i="1" dirty="0">
              <a:solidFill>
                <a:schemeClr val="accent1">
                  <a:lumMod val="40000"/>
                  <a:lumOff val="60000"/>
                </a:schemeClr>
              </a:solidFill>
            </a:endParaRPr>
          </a:p>
        </p:txBody>
      </p:sp>
      <p:pic>
        <p:nvPicPr>
          <p:cNvPr id="3" name="Picture 2" descr="Portrait of two women smiling">
            <a:extLst>
              <a:ext uri="{FF2B5EF4-FFF2-40B4-BE49-F238E27FC236}">
                <a16:creationId xmlns:a16="http://schemas.microsoft.com/office/drawing/2014/main" id="{5A6F7CF8-9EC9-50C9-FD62-88F6A5DFDE1A}"/>
              </a:ext>
            </a:extLst>
          </p:cNvPr>
          <p:cNvPicPr>
            <a:picLocks noChangeAspect="1"/>
          </p:cNvPicPr>
          <p:nvPr/>
        </p:nvPicPr>
        <p:blipFill>
          <a:blip r:embed="rId4"/>
          <a:stretch>
            <a:fillRect/>
          </a:stretch>
        </p:blipFill>
        <p:spPr>
          <a:xfrm>
            <a:off x="6677669" y="1893814"/>
            <a:ext cx="2118198" cy="1693856"/>
          </a:xfrm>
          <a:prstGeom prst="rect">
            <a:avLst/>
          </a:prstGeom>
        </p:spPr>
      </p:pic>
    </p:spTree>
    <p:custDataLst>
      <p:tags r:id="rId1"/>
    </p:custDataLst>
    <p:extLst>
      <p:ext uri="{BB962C8B-B14F-4D97-AF65-F5344CB8AC3E}">
        <p14:creationId xmlns:p14="http://schemas.microsoft.com/office/powerpoint/2010/main" val="1592268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Choice of Basal Insulin</a:t>
            </a:r>
          </a:p>
        </p:txBody>
      </p:sp>
      <p:graphicFrame>
        <p:nvGraphicFramePr>
          <p:cNvPr id="4" name="Content Placeholder 3"/>
          <p:cNvGraphicFramePr>
            <a:graphicFrameLocks noGrp="1"/>
          </p:cNvGraphicFramePr>
          <p:nvPr>
            <p:ph idx="1"/>
          </p:nvPr>
        </p:nvGraphicFramePr>
        <p:xfrm>
          <a:off x="1610595" y="1961218"/>
          <a:ext cx="5869781" cy="3117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410817" y="5266588"/>
            <a:ext cx="6563282" cy="346216"/>
          </a:xfrm>
          <a:prstGeom prst="rect">
            <a:avLst/>
          </a:prstGeom>
        </p:spPr>
        <p:txBody>
          <a:bodyPr wrap="square" lIns="68549" tIns="34274" rIns="68549" bIns="34274">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Gill Sans MT"/>
                <a:ea typeface="+mn-ea"/>
                <a:cs typeface="+mn-cs"/>
              </a:rPr>
              <a:t>1. Shortest duration, </a:t>
            </a:r>
            <a:r>
              <a:rPr kumimoji="0" lang="en-US" sz="1800" b="0" i="0" u="none" strike="noStrike" kern="1200" cap="none" spc="0" normalizeH="0" baseline="0" noProof="0" dirty="0">
                <a:ln>
                  <a:noFill/>
                </a:ln>
                <a:solidFill>
                  <a:srgbClr val="92D050"/>
                </a:solidFill>
                <a:effectLst/>
                <a:uLnTx/>
                <a:uFillTx/>
                <a:latin typeface="Gill Sans MT"/>
                <a:ea typeface="+mn-ea"/>
                <a:cs typeface="+mn-cs"/>
              </a:rPr>
              <a:t>2. Medium duration, </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3. Longest duration</a:t>
            </a:r>
          </a:p>
        </p:txBody>
      </p:sp>
      <p:sp>
        <p:nvSpPr>
          <p:cNvPr id="3" name="TextBox 2"/>
          <p:cNvSpPr txBox="1"/>
          <p:nvPr/>
        </p:nvSpPr>
        <p:spPr>
          <a:xfrm>
            <a:off x="3740729" y="2114552"/>
            <a:ext cx="467591" cy="427813"/>
          </a:xfrm>
          <a:prstGeom prst="rect">
            <a:avLst/>
          </a:prstGeom>
          <a:noFill/>
        </p:spPr>
        <p:txBody>
          <a:bodyPr wrap="square" lIns="57916" tIns="28958" rIns="57916" bIns="2895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Gill Sans MT"/>
                <a:ea typeface="+mn-ea"/>
                <a:cs typeface="+mn-cs"/>
              </a:rPr>
              <a:t>1.</a:t>
            </a:r>
          </a:p>
        </p:txBody>
      </p:sp>
      <p:sp>
        <p:nvSpPr>
          <p:cNvPr id="6" name="TextBox 5"/>
          <p:cNvSpPr txBox="1"/>
          <p:nvPr/>
        </p:nvSpPr>
        <p:spPr>
          <a:xfrm>
            <a:off x="2779570" y="3305840"/>
            <a:ext cx="467591" cy="427813"/>
          </a:xfrm>
          <a:prstGeom prst="rect">
            <a:avLst/>
          </a:prstGeom>
          <a:noFill/>
        </p:spPr>
        <p:txBody>
          <a:bodyPr wrap="square" lIns="57916" tIns="28958" rIns="57916" bIns="2895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92D050"/>
                </a:solidFill>
                <a:effectLst/>
                <a:uLnTx/>
                <a:uFillTx/>
                <a:latin typeface="Gill Sans MT"/>
                <a:ea typeface="+mn-ea"/>
                <a:cs typeface="+mn-cs"/>
              </a:rPr>
              <a:t>2.</a:t>
            </a:r>
          </a:p>
        </p:txBody>
      </p:sp>
      <p:sp>
        <p:nvSpPr>
          <p:cNvPr id="7" name="TextBox 6"/>
          <p:cNvSpPr txBox="1"/>
          <p:nvPr/>
        </p:nvSpPr>
        <p:spPr>
          <a:xfrm>
            <a:off x="2027842" y="4405757"/>
            <a:ext cx="423576" cy="427813"/>
          </a:xfrm>
          <a:prstGeom prst="rect">
            <a:avLst/>
          </a:prstGeom>
          <a:noFill/>
        </p:spPr>
        <p:txBody>
          <a:bodyPr wrap="square" lIns="57916" tIns="28958" rIns="57916" bIns="2895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3.</a:t>
            </a:r>
          </a:p>
        </p:txBody>
      </p:sp>
      <p:pic>
        <p:nvPicPr>
          <p:cNvPr id="8" name="Picture 4" descr="C:\Users\disaacs\AppData\Local\Microsoft\Windows\INetCache\IE\BQMI4GWZ\choicegif_2014101709340798[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3072" y="1865742"/>
            <a:ext cx="1402860" cy="2508277"/>
          </a:xfrm>
          <a:prstGeom prst="rect">
            <a:avLst/>
          </a:prstGeom>
          <a:noFill/>
          <a:extLst>
            <a:ext uri="{909E8E84-426E-40DD-AFC4-6F175D3DCCD1}">
              <a14:hiddenFill xmlns:a14="http://schemas.microsoft.com/office/drawing/2010/main">
                <a:solidFill>
                  <a:srgbClr val="FFFFFF"/>
                </a:solidFill>
              </a14:hiddenFill>
            </a:ext>
          </a:extLst>
        </p:spPr>
      </p:pic>
      <p:sp>
        <p:nvSpPr>
          <p:cNvPr id="9" name="Left Arrow 8"/>
          <p:cNvSpPr/>
          <p:nvPr/>
        </p:nvSpPr>
        <p:spPr>
          <a:xfrm>
            <a:off x="5716799" y="1897743"/>
            <a:ext cx="1257300" cy="109603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p:nvSpPr>
          <p:cNvPr id="10" name="TextBox 9"/>
          <p:cNvSpPr txBox="1"/>
          <p:nvPr/>
        </p:nvSpPr>
        <p:spPr>
          <a:xfrm>
            <a:off x="5956391" y="2149532"/>
            <a:ext cx="934641"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Gill Sans MT"/>
                <a:ea typeface="+mn-ea"/>
                <a:cs typeface="+mn-cs"/>
              </a:rPr>
              <a:t>Lowest Cost</a:t>
            </a:r>
          </a:p>
        </p:txBody>
      </p:sp>
    </p:spTree>
    <p:extLst>
      <p:ext uri="{BB962C8B-B14F-4D97-AF65-F5344CB8AC3E}">
        <p14:creationId xmlns:p14="http://schemas.microsoft.com/office/powerpoint/2010/main" val="550854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98B3F-C325-F68F-7390-8C2A5E8C6DE2}"/>
              </a:ext>
            </a:extLst>
          </p:cNvPr>
          <p:cNvSpPr>
            <a:spLocks noGrp="1"/>
          </p:cNvSpPr>
          <p:nvPr>
            <p:ph type="title"/>
          </p:nvPr>
        </p:nvSpPr>
        <p:spPr/>
        <p:txBody>
          <a:bodyPr/>
          <a:lstStyle/>
          <a:p>
            <a:r>
              <a:rPr lang="en-US" dirty="0"/>
              <a:t>Weekly Insulin </a:t>
            </a:r>
          </a:p>
        </p:txBody>
      </p:sp>
      <p:sp>
        <p:nvSpPr>
          <p:cNvPr id="3" name="Content Placeholder 2">
            <a:extLst>
              <a:ext uri="{FF2B5EF4-FFF2-40B4-BE49-F238E27FC236}">
                <a16:creationId xmlns:a16="http://schemas.microsoft.com/office/drawing/2014/main" id="{1BFDBFCF-AEC7-577F-8415-7C13260A68E9}"/>
              </a:ext>
            </a:extLst>
          </p:cNvPr>
          <p:cNvSpPr>
            <a:spLocks noGrp="1"/>
          </p:cNvSpPr>
          <p:nvPr>
            <p:ph sz="quarter" idx="1"/>
          </p:nvPr>
        </p:nvSpPr>
        <p:spPr/>
        <p:txBody>
          <a:bodyPr/>
          <a:lstStyle/>
          <a:p>
            <a:r>
              <a:rPr lang="en-US" i="0" dirty="0" err="1">
                <a:solidFill>
                  <a:srgbClr val="1D2228"/>
                </a:solidFill>
                <a:effectLst/>
                <a:latin typeface="YahooSans VF"/>
              </a:rPr>
              <a:t>Awiqli</a:t>
            </a:r>
            <a:r>
              <a:rPr lang="en-US" i="0" dirty="0">
                <a:solidFill>
                  <a:srgbClr val="1D2228"/>
                </a:solidFill>
                <a:effectLst/>
                <a:latin typeface="YahooSans VF"/>
              </a:rPr>
              <a:t>® (once-weekly basal insulin </a:t>
            </a:r>
            <a:r>
              <a:rPr lang="en-US" i="0" dirty="0" err="1">
                <a:solidFill>
                  <a:srgbClr val="1D2228"/>
                </a:solidFill>
                <a:effectLst/>
                <a:latin typeface="YahooSans VF"/>
              </a:rPr>
              <a:t>icodec</a:t>
            </a:r>
            <a:r>
              <a:rPr lang="en-US" i="0" dirty="0">
                <a:solidFill>
                  <a:srgbClr val="1D2228"/>
                </a:solidFill>
                <a:effectLst/>
                <a:latin typeface="YahooSans VF"/>
              </a:rPr>
              <a:t>) approved for use in the EU</a:t>
            </a:r>
          </a:p>
          <a:p>
            <a:r>
              <a:rPr lang="en-US" dirty="0">
                <a:solidFill>
                  <a:srgbClr val="1D2228"/>
                </a:solidFill>
                <a:latin typeface="YahooSans VF"/>
              </a:rPr>
              <a:t>Anticipated US approval in the near future</a:t>
            </a:r>
          </a:p>
          <a:p>
            <a:r>
              <a:rPr lang="en-US" i="0" dirty="0">
                <a:solidFill>
                  <a:srgbClr val="1D2228"/>
                </a:solidFill>
                <a:effectLst/>
                <a:latin typeface="YahooSans VF"/>
              </a:rPr>
              <a:t>Half-life: 196 hours ~8 days</a:t>
            </a:r>
          </a:p>
          <a:p>
            <a:r>
              <a:rPr lang="en-US" dirty="0">
                <a:solidFill>
                  <a:srgbClr val="1D2228"/>
                </a:solidFill>
                <a:latin typeface="YahooSans VF"/>
              </a:rPr>
              <a:t>U700 insulin, 3mL pen = 2100 units/pen</a:t>
            </a:r>
          </a:p>
          <a:p>
            <a:r>
              <a:rPr lang="en-US" dirty="0">
                <a:solidFill>
                  <a:srgbClr val="1D2228"/>
                </a:solidFill>
                <a:latin typeface="YahooSans VF"/>
              </a:rPr>
              <a:t>70 units </a:t>
            </a:r>
            <a:r>
              <a:rPr lang="en-US" dirty="0" err="1">
                <a:solidFill>
                  <a:srgbClr val="1D2228"/>
                </a:solidFill>
                <a:latin typeface="YahooSans VF"/>
              </a:rPr>
              <a:t>icodec</a:t>
            </a:r>
            <a:r>
              <a:rPr lang="en-US" dirty="0">
                <a:solidFill>
                  <a:srgbClr val="1D2228"/>
                </a:solidFill>
                <a:latin typeface="YahooSans VF"/>
              </a:rPr>
              <a:t> weekly = 10 units glargine daily </a:t>
            </a:r>
          </a:p>
          <a:p>
            <a:endParaRPr lang="en-US" dirty="0"/>
          </a:p>
        </p:txBody>
      </p:sp>
      <p:sp>
        <p:nvSpPr>
          <p:cNvPr id="4" name="TextBox 3">
            <a:extLst>
              <a:ext uri="{FF2B5EF4-FFF2-40B4-BE49-F238E27FC236}">
                <a16:creationId xmlns:a16="http://schemas.microsoft.com/office/drawing/2014/main" id="{68F04632-0483-F8DF-7841-C8BE1B4B5912}"/>
              </a:ext>
            </a:extLst>
          </p:cNvPr>
          <p:cNvSpPr txBox="1"/>
          <p:nvPr/>
        </p:nvSpPr>
        <p:spPr>
          <a:xfrm>
            <a:off x="152400" y="6172200"/>
            <a:ext cx="8763000" cy="461665"/>
          </a:xfrm>
          <a:prstGeom prst="rect">
            <a:avLst/>
          </a:prstGeom>
          <a:noFill/>
        </p:spPr>
        <p:txBody>
          <a:bodyPr wrap="square" rtlCol="0">
            <a:spAutoFit/>
          </a:bodyPr>
          <a:lstStyle/>
          <a:p>
            <a:r>
              <a:rPr lang="en-US" sz="1200" b="0" i="0" dirty="0">
                <a:solidFill>
                  <a:srgbClr val="212121"/>
                </a:solidFill>
                <a:effectLst/>
                <a:latin typeface="BlinkMacSystemFont"/>
              </a:rPr>
              <a:t>Rosenstock J, et al. Weekly </a:t>
            </a:r>
            <a:r>
              <a:rPr lang="en-US" sz="1200" b="0" i="0" dirty="0" err="1">
                <a:solidFill>
                  <a:srgbClr val="212121"/>
                </a:solidFill>
                <a:effectLst/>
                <a:latin typeface="BlinkMacSystemFont"/>
              </a:rPr>
              <a:t>Icodec</a:t>
            </a:r>
            <a:r>
              <a:rPr lang="en-US" sz="1200" b="0" i="0" dirty="0">
                <a:solidFill>
                  <a:srgbClr val="212121"/>
                </a:solidFill>
                <a:effectLst/>
                <a:latin typeface="BlinkMacSystemFont"/>
              </a:rPr>
              <a:t> versus Daily Glargine U100 in Type 2 Diabetes without Previous Insulin. N Engl J Med. 2023 Jul 27;389(4):297-308.</a:t>
            </a:r>
            <a:endParaRPr lang="en-US" sz="1200" dirty="0"/>
          </a:p>
        </p:txBody>
      </p:sp>
    </p:spTree>
    <p:extLst>
      <p:ext uri="{BB962C8B-B14F-4D97-AF65-F5344CB8AC3E}">
        <p14:creationId xmlns:p14="http://schemas.microsoft.com/office/powerpoint/2010/main" val="214351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7D9DF-4146-01D6-1D0C-7EA800AB5787}"/>
              </a:ext>
            </a:extLst>
          </p:cNvPr>
          <p:cNvSpPr>
            <a:spLocks noGrp="1"/>
          </p:cNvSpPr>
          <p:nvPr>
            <p:ph type="title"/>
          </p:nvPr>
        </p:nvSpPr>
        <p:spPr/>
        <p:txBody>
          <a:bodyPr/>
          <a:lstStyle/>
          <a:p>
            <a:r>
              <a:rPr lang="en-US" dirty="0"/>
              <a:t>Glargine vs. </a:t>
            </a:r>
            <a:r>
              <a:rPr lang="en-US" dirty="0" err="1"/>
              <a:t>Icodec</a:t>
            </a:r>
            <a:r>
              <a:rPr lang="en-US" dirty="0"/>
              <a:t> in T2D</a:t>
            </a:r>
          </a:p>
        </p:txBody>
      </p:sp>
      <p:sp>
        <p:nvSpPr>
          <p:cNvPr id="3" name="Content Placeholder 2">
            <a:extLst>
              <a:ext uri="{FF2B5EF4-FFF2-40B4-BE49-F238E27FC236}">
                <a16:creationId xmlns:a16="http://schemas.microsoft.com/office/drawing/2014/main" id="{FF150733-B6F5-3ADE-C13A-14BA72B63DCE}"/>
              </a:ext>
            </a:extLst>
          </p:cNvPr>
          <p:cNvSpPr>
            <a:spLocks noGrp="1"/>
          </p:cNvSpPr>
          <p:nvPr>
            <p:ph sz="quarter" idx="1"/>
          </p:nvPr>
        </p:nvSpPr>
        <p:spPr>
          <a:xfrm>
            <a:off x="6934200" y="1219200"/>
            <a:ext cx="2019300" cy="4937760"/>
          </a:xfrm>
        </p:spPr>
        <p:txBody>
          <a:bodyPr>
            <a:normAutofit lnSpcReduction="10000"/>
          </a:bodyPr>
          <a:lstStyle/>
          <a:p>
            <a:r>
              <a:rPr lang="en-US" sz="2400" dirty="0"/>
              <a:t>492 pts in each group </a:t>
            </a:r>
          </a:p>
          <a:p>
            <a:endParaRPr lang="en-US" sz="2400" dirty="0"/>
          </a:p>
          <a:p>
            <a:r>
              <a:rPr lang="en-US" sz="2400" dirty="0"/>
              <a:t>Primary outcome: change in A1C</a:t>
            </a:r>
          </a:p>
          <a:p>
            <a:endParaRPr lang="en-US" sz="2400" dirty="0"/>
          </a:p>
          <a:p>
            <a:r>
              <a:rPr lang="en-US" sz="2400" dirty="0"/>
              <a:t>Conclusion: glycemic control better with </a:t>
            </a:r>
            <a:r>
              <a:rPr lang="en-US" sz="2400" dirty="0" err="1"/>
              <a:t>icodec</a:t>
            </a:r>
            <a:endParaRPr lang="en-US" sz="2400" dirty="0"/>
          </a:p>
        </p:txBody>
      </p:sp>
      <p:pic>
        <p:nvPicPr>
          <p:cNvPr id="4" name="Picture 3">
            <a:extLst>
              <a:ext uri="{FF2B5EF4-FFF2-40B4-BE49-F238E27FC236}">
                <a16:creationId xmlns:a16="http://schemas.microsoft.com/office/drawing/2014/main" id="{9C3F3800-979E-B601-3D8B-7004EA18BB7B}"/>
              </a:ext>
            </a:extLst>
          </p:cNvPr>
          <p:cNvPicPr>
            <a:picLocks noChangeAspect="1"/>
          </p:cNvPicPr>
          <p:nvPr/>
        </p:nvPicPr>
        <p:blipFill>
          <a:blip r:embed="rId3"/>
          <a:stretch>
            <a:fillRect/>
          </a:stretch>
        </p:blipFill>
        <p:spPr>
          <a:xfrm>
            <a:off x="186018" y="1134035"/>
            <a:ext cx="6858000" cy="5457109"/>
          </a:xfrm>
          <a:prstGeom prst="rect">
            <a:avLst/>
          </a:prstGeom>
        </p:spPr>
      </p:pic>
      <p:sp>
        <p:nvSpPr>
          <p:cNvPr id="5" name="TextBox 4">
            <a:extLst>
              <a:ext uri="{FF2B5EF4-FFF2-40B4-BE49-F238E27FC236}">
                <a16:creationId xmlns:a16="http://schemas.microsoft.com/office/drawing/2014/main" id="{C8F15560-8F83-A401-F6CD-5D489EA2E35F}"/>
              </a:ext>
            </a:extLst>
          </p:cNvPr>
          <p:cNvSpPr txBox="1"/>
          <p:nvPr/>
        </p:nvSpPr>
        <p:spPr>
          <a:xfrm>
            <a:off x="190500" y="6396335"/>
            <a:ext cx="8763000" cy="461665"/>
          </a:xfrm>
          <a:prstGeom prst="rect">
            <a:avLst/>
          </a:prstGeom>
          <a:noFill/>
        </p:spPr>
        <p:txBody>
          <a:bodyPr wrap="square" rtlCol="0">
            <a:spAutoFit/>
          </a:bodyPr>
          <a:lstStyle/>
          <a:p>
            <a:r>
              <a:rPr lang="en-US" sz="1200" b="0" i="0" dirty="0">
                <a:solidFill>
                  <a:srgbClr val="212121"/>
                </a:solidFill>
                <a:effectLst/>
                <a:latin typeface="BlinkMacSystemFont"/>
              </a:rPr>
              <a:t>Rosenstock J, et al. Weekly </a:t>
            </a:r>
            <a:r>
              <a:rPr lang="en-US" sz="1200" b="0" i="0" dirty="0" err="1">
                <a:solidFill>
                  <a:srgbClr val="212121"/>
                </a:solidFill>
                <a:effectLst/>
                <a:latin typeface="BlinkMacSystemFont"/>
              </a:rPr>
              <a:t>Icodec</a:t>
            </a:r>
            <a:r>
              <a:rPr lang="en-US" sz="1200" b="0" i="0" dirty="0">
                <a:solidFill>
                  <a:srgbClr val="212121"/>
                </a:solidFill>
                <a:effectLst/>
                <a:latin typeface="BlinkMacSystemFont"/>
              </a:rPr>
              <a:t> versus Daily Glargine U100 in Type 2 Diabetes without Previous Insulin. N Engl J Med. 2023 Jul 27;389(4):297-308.</a:t>
            </a:r>
            <a:endParaRPr lang="en-US" sz="1200" dirty="0"/>
          </a:p>
        </p:txBody>
      </p:sp>
    </p:spTree>
    <p:extLst>
      <p:ext uri="{BB962C8B-B14F-4D97-AF65-F5344CB8AC3E}">
        <p14:creationId xmlns:p14="http://schemas.microsoft.com/office/powerpoint/2010/main" val="102746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Choice of Bolus Insulin</a:t>
            </a:r>
          </a:p>
        </p:txBody>
      </p:sp>
      <p:graphicFrame>
        <p:nvGraphicFramePr>
          <p:cNvPr id="4" name="Content Placeholder 3"/>
          <p:cNvGraphicFramePr>
            <a:graphicFrameLocks noGrp="1"/>
          </p:cNvGraphicFramePr>
          <p:nvPr>
            <p:ph idx="1"/>
          </p:nvPr>
        </p:nvGraphicFramePr>
        <p:xfrm>
          <a:off x="304800" y="2171700"/>
          <a:ext cx="8534400" cy="3086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 Placeholder 10"/>
          <p:cNvSpPr>
            <a:spLocks noGrp="1"/>
          </p:cNvSpPr>
          <p:nvPr>
            <p:ph type="body" sz="quarter" idx="10"/>
          </p:nvPr>
        </p:nvSpPr>
        <p:spPr/>
        <p:txBody>
          <a:bodyPr/>
          <a:lstStyle/>
          <a:p>
            <a:endParaRPr lang="en-US"/>
          </a:p>
        </p:txBody>
      </p:sp>
      <p:sp>
        <p:nvSpPr>
          <p:cNvPr id="5" name="Rectangle 4"/>
          <p:cNvSpPr/>
          <p:nvPr/>
        </p:nvSpPr>
        <p:spPr>
          <a:xfrm>
            <a:off x="1188758" y="5382768"/>
            <a:ext cx="5103936" cy="346216"/>
          </a:xfrm>
          <a:prstGeom prst="rect">
            <a:avLst/>
          </a:prstGeom>
        </p:spPr>
        <p:txBody>
          <a:bodyPr wrap="square" lIns="68549" tIns="34274" rIns="68549" bIns="34274">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Gill Sans MT"/>
                <a:ea typeface="+mn-ea"/>
                <a:cs typeface="+mn-cs"/>
              </a:rPr>
              <a:t>1. Slowest, </a:t>
            </a:r>
            <a:r>
              <a:rPr kumimoji="0" lang="en-US" sz="1800" b="0" i="0" u="none" strike="noStrike" kern="1200" cap="none" spc="0" normalizeH="0" baseline="0" noProof="0" dirty="0">
                <a:ln>
                  <a:noFill/>
                </a:ln>
                <a:solidFill>
                  <a:srgbClr val="92D050"/>
                </a:solidFill>
                <a:effectLst/>
                <a:uLnTx/>
                <a:uFillTx/>
                <a:latin typeface="Gill Sans MT"/>
                <a:ea typeface="+mn-ea"/>
                <a:cs typeface="+mn-cs"/>
              </a:rPr>
              <a:t>2. Medium,</a:t>
            </a:r>
            <a:r>
              <a:rPr kumimoji="0" lang="en-US" sz="1800" b="0" i="0" u="none" strike="noStrike" kern="1200" cap="none" spc="0" normalizeH="0" baseline="0" noProof="0" dirty="0">
                <a:ln>
                  <a:noFill/>
                </a:ln>
                <a:solidFill>
                  <a:srgbClr val="7030A0"/>
                </a:solidFill>
                <a:effectLst/>
                <a:uLnTx/>
                <a:uFillTx/>
                <a:latin typeface="Gill Sans MT"/>
                <a:ea typeface="+mn-ea"/>
                <a:cs typeface="+mn-cs"/>
              </a:rPr>
              <a:t> 3. Quickest</a:t>
            </a:r>
          </a:p>
        </p:txBody>
      </p:sp>
      <p:sp>
        <p:nvSpPr>
          <p:cNvPr id="3" name="TextBox 2"/>
          <p:cNvSpPr txBox="1"/>
          <p:nvPr/>
        </p:nvSpPr>
        <p:spPr>
          <a:xfrm>
            <a:off x="3506932" y="2380365"/>
            <a:ext cx="467591" cy="427813"/>
          </a:xfrm>
          <a:prstGeom prst="rect">
            <a:avLst/>
          </a:prstGeom>
          <a:noFill/>
        </p:spPr>
        <p:txBody>
          <a:bodyPr wrap="square" lIns="57916" tIns="28958" rIns="57916" bIns="2895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Gill Sans MT"/>
                <a:ea typeface="+mn-ea"/>
                <a:cs typeface="+mn-cs"/>
              </a:rPr>
              <a:t>1.</a:t>
            </a:r>
          </a:p>
        </p:txBody>
      </p:sp>
      <p:sp>
        <p:nvSpPr>
          <p:cNvPr id="6" name="TextBox 5"/>
          <p:cNvSpPr txBox="1"/>
          <p:nvPr/>
        </p:nvSpPr>
        <p:spPr>
          <a:xfrm>
            <a:off x="2045056" y="3445831"/>
            <a:ext cx="467591" cy="427813"/>
          </a:xfrm>
          <a:prstGeom prst="rect">
            <a:avLst/>
          </a:prstGeom>
          <a:noFill/>
        </p:spPr>
        <p:txBody>
          <a:bodyPr wrap="square" lIns="57916" tIns="28958" rIns="57916" bIns="2895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92D050"/>
                </a:solidFill>
                <a:effectLst/>
                <a:uLnTx/>
                <a:uFillTx/>
                <a:latin typeface="Gill Sans MT"/>
                <a:ea typeface="+mn-ea"/>
                <a:cs typeface="+mn-cs"/>
              </a:rPr>
              <a:t>2.</a:t>
            </a:r>
          </a:p>
        </p:txBody>
      </p:sp>
      <p:sp>
        <p:nvSpPr>
          <p:cNvPr id="7" name="TextBox 6"/>
          <p:cNvSpPr txBox="1"/>
          <p:nvPr/>
        </p:nvSpPr>
        <p:spPr>
          <a:xfrm>
            <a:off x="1391478" y="4549154"/>
            <a:ext cx="385672" cy="427813"/>
          </a:xfrm>
          <a:prstGeom prst="rect">
            <a:avLst/>
          </a:prstGeom>
          <a:noFill/>
        </p:spPr>
        <p:txBody>
          <a:bodyPr wrap="square" lIns="57916" tIns="28958" rIns="57916" bIns="2895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Gill Sans MT"/>
                <a:ea typeface="+mn-ea"/>
                <a:cs typeface="+mn-cs"/>
              </a:rPr>
              <a:t>3.</a:t>
            </a:r>
          </a:p>
        </p:txBody>
      </p:sp>
      <p:pic>
        <p:nvPicPr>
          <p:cNvPr id="8" name="Picture 4" descr="C:\Users\disaacs\AppData\Local\Microsoft\Windows\INetCache\IE\BQMI4GWZ\choicegif_2014101709340798[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2639" y="2095894"/>
            <a:ext cx="1319349" cy="2358961"/>
          </a:xfrm>
          <a:prstGeom prst="rect">
            <a:avLst/>
          </a:prstGeom>
          <a:noFill/>
          <a:extLst>
            <a:ext uri="{909E8E84-426E-40DD-AFC4-6F175D3DCCD1}">
              <a14:hiddenFill xmlns:a14="http://schemas.microsoft.com/office/drawing/2010/main">
                <a:solidFill>
                  <a:srgbClr val="FFFFFF"/>
                </a:solidFill>
              </a14:hiddenFill>
            </a:ext>
          </a:extLst>
        </p:spPr>
      </p:pic>
      <p:sp>
        <p:nvSpPr>
          <p:cNvPr id="9" name="Left Arrow 8"/>
          <p:cNvSpPr/>
          <p:nvPr/>
        </p:nvSpPr>
        <p:spPr>
          <a:xfrm>
            <a:off x="5716799" y="1897743"/>
            <a:ext cx="1257300" cy="109603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p:nvSpPr>
          <p:cNvPr id="10" name="TextBox 9"/>
          <p:cNvSpPr txBox="1"/>
          <p:nvPr/>
        </p:nvSpPr>
        <p:spPr>
          <a:xfrm>
            <a:off x="5976269" y="2175979"/>
            <a:ext cx="934641"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Gill Sans MT"/>
                <a:ea typeface="+mn-ea"/>
                <a:cs typeface="+mn-cs"/>
              </a:rPr>
              <a:t>Lowest Cost</a:t>
            </a:r>
          </a:p>
        </p:txBody>
      </p:sp>
    </p:spTree>
    <p:extLst>
      <p:ext uri="{BB962C8B-B14F-4D97-AF65-F5344CB8AC3E}">
        <p14:creationId xmlns:p14="http://schemas.microsoft.com/office/powerpoint/2010/main" val="196746321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04800" y="4604850"/>
            <a:ext cx="8534400" cy="857250"/>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a:solidFill>
                <a:srgbClr val="000000"/>
              </a:solidFill>
              <a:latin typeface="Arial"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dirty="0"/>
              <a:t>T1D: Insulin Dosing Regimens</a:t>
            </a:r>
          </a:p>
        </p:txBody>
      </p:sp>
      <p:graphicFrame>
        <p:nvGraphicFramePr>
          <p:cNvPr id="5" name="Group 54"/>
          <p:cNvGraphicFramePr>
            <a:graphicFrameLocks noGrp="1"/>
          </p:cNvGraphicFramePr>
          <p:nvPr>
            <p:ph idx="1"/>
          </p:nvPr>
        </p:nvGraphicFramePr>
        <p:xfrm>
          <a:off x="304801" y="2171702"/>
          <a:ext cx="8534401" cy="2371949"/>
        </p:xfrm>
        <a:graphic>
          <a:graphicData uri="http://schemas.openxmlformats.org/drawingml/2006/table">
            <a:tbl>
              <a:tblPr/>
              <a:tblGrid>
                <a:gridCol w="1596000">
                  <a:extLst>
                    <a:ext uri="{9D8B030D-6E8A-4147-A177-3AD203B41FA5}">
                      <a16:colId xmlns:a16="http://schemas.microsoft.com/office/drawing/2014/main" val="20000"/>
                    </a:ext>
                  </a:extLst>
                </a:gridCol>
                <a:gridCol w="1756800">
                  <a:extLst>
                    <a:ext uri="{9D8B030D-6E8A-4147-A177-3AD203B41FA5}">
                      <a16:colId xmlns:a16="http://schemas.microsoft.com/office/drawing/2014/main" val="20001"/>
                    </a:ext>
                  </a:extLst>
                </a:gridCol>
                <a:gridCol w="1771200">
                  <a:extLst>
                    <a:ext uri="{9D8B030D-6E8A-4147-A177-3AD203B41FA5}">
                      <a16:colId xmlns:a16="http://schemas.microsoft.com/office/drawing/2014/main" val="20002"/>
                    </a:ext>
                  </a:extLst>
                </a:gridCol>
                <a:gridCol w="1958400">
                  <a:extLst>
                    <a:ext uri="{9D8B030D-6E8A-4147-A177-3AD203B41FA5}">
                      <a16:colId xmlns:a16="http://schemas.microsoft.com/office/drawing/2014/main" val="20003"/>
                    </a:ext>
                  </a:extLst>
                </a:gridCol>
                <a:gridCol w="1452001">
                  <a:extLst>
                    <a:ext uri="{9D8B030D-6E8A-4147-A177-3AD203B41FA5}">
                      <a16:colId xmlns:a16="http://schemas.microsoft.com/office/drawing/2014/main" val="20004"/>
                    </a:ext>
                  </a:extLst>
                </a:gridCol>
              </a:tblGrid>
              <a:tr h="62066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Time of Insulin Administration</a:t>
                      </a:r>
                    </a:p>
                  </a:txBody>
                  <a:tcPr marL="90631" marR="90631"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Before</a:t>
                      </a:r>
                    </a:p>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breakfast</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Before lunch</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Before</a:t>
                      </a:r>
                    </a:p>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dinner</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Bedtime</a:t>
                      </a:r>
                    </a:p>
                  </a:txBody>
                  <a:tcPr marL="90631" marR="90631"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0431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800" b="0" i="0" u="none" strike="noStrike" cap="none" normalizeH="0" baseline="0" dirty="0">
                          <a:ln>
                            <a:noFill/>
                          </a:ln>
                          <a:solidFill>
                            <a:srgbClr val="000000"/>
                          </a:solidFill>
                          <a:effectLst/>
                          <a:latin typeface="+mn-lt"/>
                        </a:rPr>
                        <a:t>Method</a:t>
                      </a:r>
                      <a:r>
                        <a:rPr kumimoji="0" lang="en-US" sz="1900" b="0" i="0" u="none" strike="noStrike" cap="none" normalizeH="0" baseline="0" dirty="0">
                          <a:ln>
                            <a:noFill/>
                          </a:ln>
                          <a:solidFill>
                            <a:srgbClr val="000000"/>
                          </a:solidFill>
                          <a:effectLst/>
                          <a:latin typeface="+mn-lt"/>
                        </a:rPr>
                        <a:t> 1</a:t>
                      </a:r>
                    </a:p>
                  </a:txBody>
                  <a:tcPr marL="90631" marR="90631"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Intermediate: Regular (2/3 TDD)</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2:1 ratio</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endParaRPr kumimoji="0" lang="en-US" sz="1500" b="0" i="0" u="none" strike="noStrike" cap="none" normalizeH="0" baseline="0" dirty="0">
                        <a:ln>
                          <a:noFill/>
                        </a:ln>
                        <a:solidFill>
                          <a:srgbClr val="000000"/>
                        </a:solidFill>
                        <a:effectLst/>
                        <a:latin typeface="+mn-lt"/>
                      </a:endParaRP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Intermediate: Regular (1/3 TDD)</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2:1 ratio</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endParaRPr kumimoji="0" lang="en-US" sz="1500" b="0" i="0" u="none" strike="noStrike" cap="none" normalizeH="0" baseline="0">
                        <a:ln>
                          <a:noFill/>
                        </a:ln>
                        <a:solidFill>
                          <a:srgbClr val="000000"/>
                        </a:solidFill>
                        <a:effectLst/>
                        <a:latin typeface="+mn-lt"/>
                      </a:endParaRPr>
                    </a:p>
                  </a:txBody>
                  <a:tcPr marL="90631" marR="90631"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4697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800" b="0" i="0" u="none" strike="noStrike" cap="none" normalizeH="0" baseline="0" dirty="0">
                          <a:ln>
                            <a:noFill/>
                          </a:ln>
                          <a:solidFill>
                            <a:srgbClr val="000000"/>
                          </a:solidFill>
                          <a:effectLst/>
                          <a:latin typeface="+mn-lt"/>
                        </a:rPr>
                        <a:t>Method 2</a:t>
                      </a:r>
                    </a:p>
                  </a:txBody>
                  <a:tcPr marL="90631" marR="90631"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Regular/ analog </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(1/2 TDD ÷ by 3)</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Regular/ analog</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(1/2 TDD ÷ by 3)</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Regular/ analog</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(1/2 TDD ÷ by 3)</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Long-acting </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(1/2 TDD)</a:t>
                      </a:r>
                    </a:p>
                  </a:txBody>
                  <a:tcPr marL="90631" marR="90631"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 name="TextBox 2"/>
          <p:cNvSpPr txBox="1"/>
          <p:nvPr/>
        </p:nvSpPr>
        <p:spPr>
          <a:xfrm>
            <a:off x="304800" y="4692302"/>
            <a:ext cx="8534400" cy="584775"/>
          </a:xfrm>
          <a:prstGeom prst="rect">
            <a:avLst/>
          </a:prstGeom>
          <a:noFill/>
        </p:spPr>
        <p:txBody>
          <a:bodyPr wrap="square" rtlCol="0">
            <a:spAutoFit/>
          </a:bodyPr>
          <a:lstStyle/>
          <a:p>
            <a:r>
              <a:rPr lang="en-US" sz="1600" dirty="0">
                <a:solidFill>
                  <a:srgbClr val="000000"/>
                </a:solidFill>
                <a:latin typeface="+mn-lt"/>
              </a:rPr>
              <a:t>***These are starting regimens and are adjusted based on ability to carbohydrate count and glycemic management as determined by A1C, BGM and/or CGM</a:t>
            </a:r>
          </a:p>
        </p:txBody>
      </p:sp>
    </p:spTree>
    <p:extLst>
      <p:ext uri="{BB962C8B-B14F-4D97-AF65-F5344CB8AC3E}">
        <p14:creationId xmlns:p14="http://schemas.microsoft.com/office/powerpoint/2010/main" val="215932030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641" y="1614635"/>
            <a:ext cx="4952999" cy="3645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6324600" y="1913840"/>
            <a:ext cx="2286000" cy="2886759"/>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Arial" charset="0"/>
            </a:endParaRPr>
          </a:p>
        </p:txBody>
      </p:sp>
      <p:sp>
        <p:nvSpPr>
          <p:cNvPr id="2" name="Title 1"/>
          <p:cNvSpPr>
            <a:spLocks noGrp="1"/>
          </p:cNvSpPr>
          <p:nvPr>
            <p:ph type="title"/>
          </p:nvPr>
        </p:nvSpPr>
        <p:spPr>
          <a:xfrm>
            <a:off x="457200" y="152399"/>
            <a:ext cx="8229600" cy="1445599"/>
          </a:xfrm>
        </p:spPr>
        <p:txBody>
          <a:bodyPr>
            <a:noAutofit/>
          </a:bodyPr>
          <a:lstStyle/>
          <a:p>
            <a:r>
              <a:rPr lang="en-US" dirty="0"/>
              <a:t>Intermediate-acting Insulin + Regular Insulin or Insulin Analog</a:t>
            </a:r>
          </a:p>
        </p:txBody>
      </p:sp>
      <p:sp>
        <p:nvSpPr>
          <p:cNvPr id="4" name="Text Placeholder 3"/>
          <p:cNvSpPr>
            <a:spLocks noGrp="1"/>
          </p:cNvSpPr>
          <p:nvPr>
            <p:ph type="body" sz="quarter" idx="10"/>
          </p:nvPr>
        </p:nvSpPr>
        <p:spPr>
          <a:xfrm>
            <a:off x="195632" y="6477000"/>
            <a:ext cx="5715000" cy="381000"/>
          </a:xfrm>
        </p:spPr>
        <p:txBody>
          <a:bodyPr>
            <a:normAutofit/>
          </a:bodyPr>
          <a:lstStyle/>
          <a:p>
            <a:pPr lvl="0"/>
            <a:r>
              <a:rPr lang="en-US" dirty="0" err="1">
                <a:solidFill>
                  <a:srgbClr val="000000"/>
                </a:solidFill>
              </a:rPr>
              <a:t>Dipiro</a:t>
            </a:r>
            <a:r>
              <a:rPr lang="en-US" dirty="0">
                <a:solidFill>
                  <a:srgbClr val="000000"/>
                </a:solidFill>
              </a:rPr>
              <a:t> JT et al, eds. Pharmacotherapy: a pathophysiologic approach. 11</a:t>
            </a:r>
            <a:r>
              <a:rPr lang="en-US" baseline="30000" dirty="0">
                <a:solidFill>
                  <a:srgbClr val="000000"/>
                </a:solidFill>
              </a:rPr>
              <a:t>th</a:t>
            </a:r>
            <a:r>
              <a:rPr lang="en-US" dirty="0">
                <a:solidFill>
                  <a:srgbClr val="000000"/>
                </a:solidFill>
              </a:rPr>
              <a:t> ed. 2020.</a:t>
            </a:r>
          </a:p>
          <a:p>
            <a:endParaRPr lang="en-US" dirty="0"/>
          </a:p>
        </p:txBody>
      </p:sp>
      <p:sp>
        <p:nvSpPr>
          <p:cNvPr id="6" name="TextBox 5"/>
          <p:cNvSpPr txBox="1"/>
          <p:nvPr/>
        </p:nvSpPr>
        <p:spPr>
          <a:xfrm>
            <a:off x="6400800" y="2018391"/>
            <a:ext cx="2286000" cy="2677656"/>
          </a:xfrm>
          <a:prstGeom prst="rect">
            <a:avLst/>
          </a:prstGeom>
          <a:noFill/>
        </p:spPr>
        <p:txBody>
          <a:bodyPr wrap="square" rtlCol="0">
            <a:spAutoFit/>
          </a:bodyPr>
          <a:lstStyle/>
          <a:p>
            <a:pPr algn="ctr" fontAlgn="base">
              <a:spcBef>
                <a:spcPct val="0"/>
              </a:spcBef>
              <a:spcAft>
                <a:spcPct val="0"/>
              </a:spcAft>
            </a:pPr>
            <a:r>
              <a:rPr lang="en-US" dirty="0">
                <a:solidFill>
                  <a:srgbClr val="000000"/>
                </a:solidFill>
                <a:latin typeface="+mn-lt"/>
              </a:rPr>
              <a:t>Intermediate insulin serves as basal while</a:t>
            </a:r>
          </a:p>
          <a:p>
            <a:pPr algn="ctr" fontAlgn="base">
              <a:spcBef>
                <a:spcPct val="0"/>
              </a:spcBef>
              <a:spcAft>
                <a:spcPct val="0"/>
              </a:spcAft>
            </a:pPr>
            <a:r>
              <a:rPr lang="en-US" dirty="0">
                <a:solidFill>
                  <a:srgbClr val="000000"/>
                </a:solidFill>
                <a:latin typeface="+mn-lt"/>
              </a:rPr>
              <a:t>regular or insulin analog serves as bolus</a:t>
            </a:r>
          </a:p>
        </p:txBody>
      </p:sp>
      <p:sp>
        <p:nvSpPr>
          <p:cNvPr id="3" name="TextBox 2">
            <a:extLst>
              <a:ext uri="{FF2B5EF4-FFF2-40B4-BE49-F238E27FC236}">
                <a16:creationId xmlns:a16="http://schemas.microsoft.com/office/drawing/2014/main" id="{14C4C995-F77B-4F24-8464-06248570C643}"/>
              </a:ext>
            </a:extLst>
          </p:cNvPr>
          <p:cNvSpPr txBox="1"/>
          <p:nvPr/>
        </p:nvSpPr>
        <p:spPr>
          <a:xfrm>
            <a:off x="361274" y="5269971"/>
            <a:ext cx="4952999" cy="1015663"/>
          </a:xfrm>
          <a:prstGeom prst="rect">
            <a:avLst/>
          </a:prstGeom>
          <a:noFill/>
        </p:spPr>
        <p:txBody>
          <a:bodyPr wrap="square" rtlCol="0">
            <a:spAutoFit/>
          </a:bodyPr>
          <a:lstStyle/>
          <a:p>
            <a:r>
              <a:rPr lang="en-US" sz="2000" dirty="0"/>
              <a:t>Regular insulin: Novolin R, Humulin R</a:t>
            </a:r>
          </a:p>
          <a:p>
            <a:r>
              <a:rPr lang="en-US" sz="2000" dirty="0"/>
              <a:t>Intermediate insulin: Novolin N, Humulin N</a:t>
            </a:r>
          </a:p>
          <a:p>
            <a:r>
              <a:rPr lang="en-US" sz="2000" dirty="0"/>
              <a:t>Insulin analogue: </a:t>
            </a:r>
            <a:r>
              <a:rPr lang="en-US" sz="2000" dirty="0" err="1"/>
              <a:t>aspart</a:t>
            </a:r>
            <a:r>
              <a:rPr lang="en-US" sz="2000" dirty="0"/>
              <a:t>, lispro, </a:t>
            </a:r>
            <a:r>
              <a:rPr lang="en-US" sz="2000" dirty="0" err="1"/>
              <a:t>glulisine</a:t>
            </a:r>
            <a:endParaRPr lang="en-US" sz="2000" dirty="0"/>
          </a:p>
        </p:txBody>
      </p:sp>
    </p:spTree>
    <p:extLst>
      <p:ext uri="{BB962C8B-B14F-4D97-AF65-F5344CB8AC3E}">
        <p14:creationId xmlns:p14="http://schemas.microsoft.com/office/powerpoint/2010/main" val="345747871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759981" y="1719264"/>
            <a:ext cx="1714500" cy="2928936"/>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Arial" charset="0"/>
            </a:endParaRPr>
          </a:p>
        </p:txBody>
      </p:sp>
      <p:sp>
        <p:nvSpPr>
          <p:cNvPr id="2" name="Title 1"/>
          <p:cNvSpPr>
            <a:spLocks noGrp="1"/>
          </p:cNvSpPr>
          <p:nvPr>
            <p:ph type="title"/>
          </p:nvPr>
        </p:nvSpPr>
        <p:spPr>
          <a:xfrm>
            <a:off x="266700" y="523819"/>
            <a:ext cx="8610600" cy="971550"/>
          </a:xfrm>
        </p:spPr>
        <p:txBody>
          <a:bodyPr>
            <a:normAutofit fontScale="90000"/>
          </a:bodyPr>
          <a:lstStyle/>
          <a:p>
            <a:r>
              <a:rPr lang="en-US" dirty="0"/>
              <a:t>Long-acting Insulin with Insulin analog</a:t>
            </a:r>
          </a:p>
        </p:txBody>
      </p:sp>
      <p:sp>
        <p:nvSpPr>
          <p:cNvPr id="4" name="Text Placeholder 3"/>
          <p:cNvSpPr>
            <a:spLocks noGrp="1"/>
          </p:cNvSpPr>
          <p:nvPr>
            <p:ph type="body" sz="quarter" idx="10"/>
          </p:nvPr>
        </p:nvSpPr>
        <p:spPr/>
        <p:txBody>
          <a:bodyPr/>
          <a:lstStyle/>
          <a:p>
            <a:pPr lvl="0"/>
            <a:r>
              <a:rPr lang="en-US" sz="800" dirty="0" err="1">
                <a:solidFill>
                  <a:srgbClr val="000000"/>
                </a:solidFill>
              </a:rPr>
              <a:t>Dipiro</a:t>
            </a:r>
            <a:r>
              <a:rPr lang="en-US" sz="800" dirty="0">
                <a:solidFill>
                  <a:srgbClr val="000000"/>
                </a:solidFill>
              </a:rPr>
              <a:t> JT et al, eds. Pharmacotherapy: a pathophysiologic approach. 11</a:t>
            </a:r>
            <a:r>
              <a:rPr lang="en-US" sz="800" baseline="30000" dirty="0">
                <a:solidFill>
                  <a:srgbClr val="000000"/>
                </a:solidFill>
              </a:rPr>
              <a:t>th</a:t>
            </a:r>
            <a:r>
              <a:rPr lang="en-US" sz="800" dirty="0">
                <a:solidFill>
                  <a:srgbClr val="000000"/>
                </a:solidFill>
              </a:rPr>
              <a:t> ed. 2020.</a:t>
            </a:r>
          </a:p>
        </p:txBody>
      </p:sp>
      <p:sp>
        <p:nvSpPr>
          <p:cNvPr id="5" name="TextBox 4"/>
          <p:cNvSpPr txBox="1"/>
          <p:nvPr/>
        </p:nvSpPr>
        <p:spPr>
          <a:xfrm>
            <a:off x="6776457" y="1654039"/>
            <a:ext cx="1714500" cy="1200329"/>
          </a:xfrm>
          <a:prstGeom prst="rect">
            <a:avLst/>
          </a:prstGeom>
          <a:noFill/>
        </p:spPr>
        <p:txBody>
          <a:bodyPr wrap="square" rtlCol="0">
            <a:spAutoFit/>
          </a:bodyPr>
          <a:lstStyle/>
          <a:p>
            <a:pPr algn="ctr" fontAlgn="base">
              <a:spcBef>
                <a:spcPct val="0"/>
              </a:spcBef>
              <a:spcAft>
                <a:spcPct val="0"/>
              </a:spcAft>
            </a:pPr>
            <a:r>
              <a:rPr lang="en-US" dirty="0">
                <a:solidFill>
                  <a:srgbClr val="000000"/>
                </a:solidFill>
                <a:latin typeface="+mn-lt"/>
              </a:rPr>
              <a:t>Long-acting serves as basal</a:t>
            </a:r>
          </a:p>
          <a:p>
            <a:pPr algn="ctr" fontAlgn="base">
              <a:spcBef>
                <a:spcPct val="0"/>
              </a:spcBef>
              <a:spcAft>
                <a:spcPct val="0"/>
              </a:spcAft>
            </a:pPr>
            <a:r>
              <a:rPr lang="en-US" dirty="0">
                <a:solidFill>
                  <a:srgbClr val="000000"/>
                </a:solidFill>
                <a:latin typeface="+mn-lt"/>
              </a:rPr>
              <a:t>insulin analog serves as bolus</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918" y="1686990"/>
            <a:ext cx="6451063" cy="5018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006170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Carbohydrate Ratio	</a:t>
            </a:r>
          </a:p>
        </p:txBody>
      </p:sp>
      <p:sp>
        <p:nvSpPr>
          <p:cNvPr id="3" name="Content Placeholder 2"/>
          <p:cNvSpPr>
            <a:spLocks noGrp="1"/>
          </p:cNvSpPr>
          <p:nvPr>
            <p:ph idx="1"/>
          </p:nvPr>
        </p:nvSpPr>
        <p:spPr/>
        <p:txBody>
          <a:bodyPr/>
          <a:lstStyle/>
          <a:p>
            <a:r>
              <a:rPr lang="en-US" dirty="0">
                <a:solidFill>
                  <a:srgbClr val="000000"/>
                </a:solidFill>
              </a:rPr>
              <a:t>Insulin to carbohydrate ratio (ICR)</a:t>
            </a:r>
          </a:p>
          <a:p>
            <a:pPr lvl="1"/>
            <a:r>
              <a:rPr lang="en-US" dirty="0">
                <a:solidFill>
                  <a:srgbClr val="000000"/>
                </a:solidFill>
              </a:rPr>
              <a:t>1 unit of insulin is expected to cover X grams of carbohydrates</a:t>
            </a:r>
          </a:p>
          <a:p>
            <a:pPr lvl="1"/>
            <a:endParaRPr lang="en-US" dirty="0">
              <a:solidFill>
                <a:srgbClr val="000000"/>
              </a:solidFill>
            </a:endParaRPr>
          </a:p>
          <a:p>
            <a:r>
              <a:rPr lang="en-US" dirty="0">
                <a:solidFill>
                  <a:srgbClr val="000000"/>
                </a:solidFill>
              </a:rPr>
              <a:t>Rule of 450 or 500 can be used</a:t>
            </a:r>
          </a:p>
          <a:p>
            <a:pPr lvl="1"/>
            <a:r>
              <a:rPr lang="en-US" dirty="0">
                <a:solidFill>
                  <a:srgbClr val="000000"/>
                </a:solidFill>
              </a:rPr>
              <a:t>500/TDD = estimated carbohydrate ratio</a:t>
            </a:r>
          </a:p>
          <a:p>
            <a:pPr lvl="1"/>
            <a:endParaRPr lang="en-US" dirty="0"/>
          </a:p>
          <a:p>
            <a:endParaRPr lang="en-US" dirty="0"/>
          </a:p>
          <a:p>
            <a:endParaRPr lang="en-US" dirty="0"/>
          </a:p>
          <a:p>
            <a:pPr marL="0" indent="0">
              <a:buNone/>
            </a:pPr>
            <a:endParaRPr lang="en-US" dirty="0"/>
          </a:p>
        </p:txBody>
      </p:sp>
      <p:sp>
        <p:nvSpPr>
          <p:cNvPr id="5" name="Text Placeholder 3"/>
          <p:cNvSpPr>
            <a:spLocks noGrp="1"/>
          </p:cNvSpPr>
          <p:nvPr>
            <p:ph type="body" sz="quarter" idx="10"/>
          </p:nvPr>
        </p:nvSpPr>
        <p:spPr>
          <a:xfrm>
            <a:off x="311888" y="6334125"/>
            <a:ext cx="5203200" cy="285750"/>
          </a:xfrm>
        </p:spPr>
        <p:txBody>
          <a:bodyPr/>
          <a:lstStyle/>
          <a:p>
            <a:pPr lvl="0"/>
            <a:r>
              <a:rPr lang="en-US" sz="800" dirty="0">
                <a:solidFill>
                  <a:srgbClr val="000000"/>
                </a:solidFill>
              </a:rPr>
              <a:t>Trujillo J et al. Diabetes mellitus. In: </a:t>
            </a:r>
            <a:r>
              <a:rPr lang="en-US" sz="800" dirty="0" err="1">
                <a:solidFill>
                  <a:srgbClr val="000000"/>
                </a:solidFill>
              </a:rPr>
              <a:t>Dipiro</a:t>
            </a:r>
            <a:r>
              <a:rPr lang="en-US" sz="800" dirty="0">
                <a:solidFill>
                  <a:srgbClr val="000000"/>
                </a:solidFill>
              </a:rPr>
              <a:t> JT et al., eds. Pharmacotherapy: a pathophysiologic approach. 11</a:t>
            </a:r>
            <a:r>
              <a:rPr lang="en-US" sz="800" baseline="30000" dirty="0">
                <a:solidFill>
                  <a:srgbClr val="000000"/>
                </a:solidFill>
              </a:rPr>
              <a:t>th</a:t>
            </a:r>
            <a:r>
              <a:rPr lang="en-US" sz="800" dirty="0">
                <a:solidFill>
                  <a:srgbClr val="000000"/>
                </a:solidFill>
              </a:rPr>
              <a:t> ed. </a:t>
            </a:r>
          </a:p>
        </p:txBody>
      </p:sp>
    </p:spTree>
    <p:extLst>
      <p:ext uri="{BB962C8B-B14F-4D97-AF65-F5344CB8AC3E}">
        <p14:creationId xmlns:p14="http://schemas.microsoft.com/office/powerpoint/2010/main" val="161759768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Correction Factor </a:t>
            </a:r>
          </a:p>
        </p:txBody>
      </p:sp>
      <p:sp>
        <p:nvSpPr>
          <p:cNvPr id="3" name="Content Placeholder 2"/>
          <p:cNvSpPr>
            <a:spLocks noGrp="1"/>
          </p:cNvSpPr>
          <p:nvPr>
            <p:ph idx="1"/>
          </p:nvPr>
        </p:nvSpPr>
        <p:spPr/>
        <p:txBody>
          <a:bodyPr/>
          <a:lstStyle/>
          <a:p>
            <a:r>
              <a:rPr lang="en-US" dirty="0">
                <a:solidFill>
                  <a:srgbClr val="000000"/>
                </a:solidFill>
              </a:rPr>
              <a:t>Insulin correction factor (ICF)</a:t>
            </a:r>
          </a:p>
          <a:p>
            <a:pPr lvl="1"/>
            <a:r>
              <a:rPr lang="en-US" dirty="0">
                <a:solidFill>
                  <a:srgbClr val="000000"/>
                </a:solidFill>
              </a:rPr>
              <a:t>Often returned to as insulin sensitivity</a:t>
            </a:r>
          </a:p>
          <a:p>
            <a:pPr lvl="1"/>
            <a:r>
              <a:rPr lang="en-US" dirty="0">
                <a:solidFill>
                  <a:srgbClr val="000000"/>
                </a:solidFill>
              </a:rPr>
              <a:t>1 unit of insulin is expected to lower glucose by Y points</a:t>
            </a:r>
          </a:p>
          <a:p>
            <a:r>
              <a:rPr lang="en-US" dirty="0">
                <a:solidFill>
                  <a:srgbClr val="000000"/>
                </a:solidFill>
              </a:rPr>
              <a:t>Rule of 1700 or 1800 can be used</a:t>
            </a:r>
          </a:p>
          <a:p>
            <a:pPr lvl="1"/>
            <a:r>
              <a:rPr lang="en-US" dirty="0">
                <a:solidFill>
                  <a:srgbClr val="000000"/>
                </a:solidFill>
              </a:rPr>
              <a:t>1700/TDD = estimated ICF</a:t>
            </a:r>
          </a:p>
          <a:p>
            <a:r>
              <a:rPr lang="en-US" dirty="0">
                <a:solidFill>
                  <a:srgbClr val="000000"/>
                </a:solidFill>
              </a:rPr>
              <a:t>For regular insulin, the rule of 1500 is typically used</a:t>
            </a:r>
          </a:p>
        </p:txBody>
      </p:sp>
      <p:sp>
        <p:nvSpPr>
          <p:cNvPr id="5" name="Text Placeholder 3"/>
          <p:cNvSpPr>
            <a:spLocks noGrp="1"/>
          </p:cNvSpPr>
          <p:nvPr>
            <p:ph type="body" sz="quarter" idx="10"/>
          </p:nvPr>
        </p:nvSpPr>
        <p:spPr>
          <a:xfrm>
            <a:off x="304800" y="5600700"/>
            <a:ext cx="5152800" cy="285750"/>
          </a:xfrm>
        </p:spPr>
        <p:txBody>
          <a:bodyPr/>
          <a:lstStyle/>
          <a:p>
            <a:pPr lvl="0"/>
            <a:r>
              <a:rPr lang="en-US" sz="800" dirty="0">
                <a:solidFill>
                  <a:srgbClr val="000000"/>
                </a:solidFill>
              </a:rPr>
              <a:t>Trujillo J et al. Diabetes mellitus. In: </a:t>
            </a:r>
            <a:r>
              <a:rPr lang="en-US" sz="800" dirty="0" err="1">
                <a:solidFill>
                  <a:srgbClr val="000000"/>
                </a:solidFill>
              </a:rPr>
              <a:t>Dipiro</a:t>
            </a:r>
            <a:r>
              <a:rPr lang="en-US" sz="800" dirty="0">
                <a:solidFill>
                  <a:srgbClr val="000000"/>
                </a:solidFill>
              </a:rPr>
              <a:t> JT et al., eds. Pharmacotherapy: a pathophysiologic approach. 11</a:t>
            </a:r>
            <a:r>
              <a:rPr lang="en-US" sz="800" baseline="30000" dirty="0">
                <a:solidFill>
                  <a:srgbClr val="000000"/>
                </a:solidFill>
              </a:rPr>
              <a:t>th</a:t>
            </a:r>
            <a:r>
              <a:rPr lang="en-US" sz="800" dirty="0">
                <a:solidFill>
                  <a:srgbClr val="000000"/>
                </a:solidFill>
              </a:rPr>
              <a:t> ed. </a:t>
            </a:r>
          </a:p>
        </p:txBody>
      </p:sp>
    </p:spTree>
    <p:extLst>
      <p:ext uri="{BB962C8B-B14F-4D97-AF65-F5344CB8AC3E}">
        <p14:creationId xmlns:p14="http://schemas.microsoft.com/office/powerpoint/2010/main" val="282767441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Example: Meet Austin</a:t>
            </a:r>
          </a:p>
        </p:txBody>
      </p:sp>
      <p:sp>
        <p:nvSpPr>
          <p:cNvPr id="3" name="Content Placeholder 2"/>
          <p:cNvSpPr>
            <a:spLocks noGrp="1"/>
          </p:cNvSpPr>
          <p:nvPr>
            <p:ph idx="1"/>
          </p:nvPr>
        </p:nvSpPr>
        <p:spPr/>
        <p:txBody>
          <a:bodyPr>
            <a:normAutofit fontScale="92500" lnSpcReduction="20000"/>
          </a:bodyPr>
          <a:lstStyle/>
          <a:p>
            <a:r>
              <a:rPr lang="en-US" dirty="0">
                <a:solidFill>
                  <a:srgbClr val="000000"/>
                </a:solidFill>
              </a:rPr>
              <a:t>Austin is a 12-year-old newly diagnosed with T1D, he weighs 40kg</a:t>
            </a:r>
          </a:p>
          <a:p>
            <a:r>
              <a:rPr lang="en-US" dirty="0">
                <a:solidFill>
                  <a:srgbClr val="000000"/>
                </a:solidFill>
              </a:rPr>
              <a:t>He is started on 0.5 units/kg/day of total insulin</a:t>
            </a:r>
          </a:p>
          <a:p>
            <a:pPr lvl="1"/>
            <a:r>
              <a:rPr lang="en-US" dirty="0">
                <a:solidFill>
                  <a:srgbClr val="000000"/>
                </a:solidFill>
              </a:rPr>
              <a:t>40*0.5=20 units</a:t>
            </a:r>
          </a:p>
          <a:p>
            <a:pPr lvl="1"/>
            <a:r>
              <a:rPr lang="en-US" dirty="0">
                <a:solidFill>
                  <a:srgbClr val="000000"/>
                </a:solidFill>
              </a:rPr>
              <a:t>50% basal=10 units</a:t>
            </a:r>
          </a:p>
          <a:p>
            <a:pPr lvl="1"/>
            <a:r>
              <a:rPr lang="en-US" dirty="0">
                <a:solidFill>
                  <a:srgbClr val="000000"/>
                </a:solidFill>
              </a:rPr>
              <a:t>50% bolus=10 units</a:t>
            </a:r>
          </a:p>
          <a:p>
            <a:r>
              <a:rPr lang="en-US" dirty="0">
                <a:solidFill>
                  <a:srgbClr val="000000"/>
                </a:solidFill>
              </a:rPr>
              <a:t>Austin is prescribed 10 units of long-acting insulin and 3 units of rapid-acting insulin at meals</a:t>
            </a:r>
          </a:p>
          <a:p>
            <a:r>
              <a:rPr lang="en-US" dirty="0">
                <a:solidFill>
                  <a:srgbClr val="000000"/>
                </a:solidFill>
              </a:rPr>
              <a:t>The insulin doses will be adjusted based on glucose data</a:t>
            </a:r>
          </a:p>
        </p:txBody>
      </p:sp>
      <p:sp>
        <p:nvSpPr>
          <p:cNvPr id="5" name="Text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644022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56E587-2394-9DE5-841F-F5BF41FE7506}"/>
              </a:ext>
            </a:extLst>
          </p:cNvPr>
          <p:cNvSpPr>
            <a:spLocks noGrp="1"/>
          </p:cNvSpPr>
          <p:nvPr>
            <p:ph type="title"/>
          </p:nvPr>
        </p:nvSpPr>
        <p:spPr>
          <a:xfrm>
            <a:off x="457200" y="228600"/>
            <a:ext cx="8229600" cy="914400"/>
          </a:xfrm>
        </p:spPr>
        <p:txBody>
          <a:bodyPr anchor="b">
            <a:normAutofit/>
          </a:bodyPr>
          <a:lstStyle/>
          <a:p>
            <a:r>
              <a:rPr lang="en-US" dirty="0"/>
              <a:t>Assessment and Treatment Plan</a:t>
            </a:r>
          </a:p>
        </p:txBody>
      </p:sp>
      <p:sp>
        <p:nvSpPr>
          <p:cNvPr id="6" name="Content Placeholder 5">
            <a:extLst>
              <a:ext uri="{FF2B5EF4-FFF2-40B4-BE49-F238E27FC236}">
                <a16:creationId xmlns:a16="http://schemas.microsoft.com/office/drawing/2014/main" id="{D60BFB18-7EA7-7E18-301A-7B542FF64F6F}"/>
              </a:ext>
            </a:extLst>
          </p:cNvPr>
          <p:cNvSpPr>
            <a:spLocks noGrp="1"/>
          </p:cNvSpPr>
          <p:nvPr>
            <p:ph sz="quarter" idx="1"/>
          </p:nvPr>
        </p:nvSpPr>
        <p:spPr>
          <a:xfrm>
            <a:off x="4876800" y="1295400"/>
            <a:ext cx="4041648" cy="4937760"/>
          </a:xfrm>
        </p:spPr>
        <p:txBody>
          <a:bodyPr>
            <a:normAutofit/>
          </a:bodyPr>
          <a:lstStyle/>
          <a:p>
            <a:pPr marL="0" indent="0">
              <a:lnSpc>
                <a:spcPct val="90000"/>
              </a:lnSpc>
              <a:buNone/>
            </a:pPr>
            <a:r>
              <a:rPr lang="en-US" sz="2000" b="1" dirty="0"/>
              <a:t>Therapeutic treatment plans </a:t>
            </a:r>
          </a:p>
          <a:p>
            <a:pPr marL="0" indent="0">
              <a:lnSpc>
                <a:spcPct val="90000"/>
              </a:lnSpc>
              <a:buNone/>
            </a:pPr>
            <a:r>
              <a:rPr lang="en-US" sz="2000" dirty="0"/>
              <a:t> • Lifestyle management </a:t>
            </a:r>
          </a:p>
          <a:p>
            <a:pPr marL="0" indent="0">
              <a:lnSpc>
                <a:spcPct val="90000"/>
              </a:lnSpc>
              <a:buNone/>
            </a:pPr>
            <a:r>
              <a:rPr lang="en-US" sz="2000" dirty="0"/>
              <a:t> • Pharmacologic therapy: glucose lowering </a:t>
            </a:r>
          </a:p>
          <a:p>
            <a:pPr marL="0" indent="0">
              <a:lnSpc>
                <a:spcPct val="90000"/>
              </a:lnSpc>
              <a:buNone/>
            </a:pPr>
            <a:r>
              <a:rPr lang="en-US" sz="2000" dirty="0"/>
              <a:t> • Pharmacologic therapy: cardiovascular and kidney disease risk factors </a:t>
            </a:r>
          </a:p>
          <a:p>
            <a:pPr marL="0" indent="0">
              <a:lnSpc>
                <a:spcPct val="90000"/>
              </a:lnSpc>
              <a:buNone/>
            </a:pPr>
            <a:r>
              <a:rPr lang="en-US" sz="2000" dirty="0"/>
              <a:t> • Weight management with pharmacotherapy or metabolic surgery, as appropriate </a:t>
            </a:r>
          </a:p>
          <a:p>
            <a:pPr marL="0" indent="0">
              <a:lnSpc>
                <a:spcPct val="90000"/>
              </a:lnSpc>
              <a:buNone/>
            </a:pPr>
            <a:r>
              <a:rPr lang="en-US" sz="2000" dirty="0"/>
              <a:t> • Use of glucose monitoring and insulin delivery devices </a:t>
            </a:r>
          </a:p>
          <a:p>
            <a:pPr marL="0" indent="0">
              <a:lnSpc>
                <a:spcPct val="90000"/>
              </a:lnSpc>
              <a:buNone/>
            </a:pPr>
            <a:r>
              <a:rPr lang="en-US" sz="2000" dirty="0"/>
              <a:t> • Referral to diabetes education, behavioral health, and medical specialists </a:t>
            </a:r>
          </a:p>
          <a:p>
            <a:pPr>
              <a:lnSpc>
                <a:spcPct val="90000"/>
              </a:lnSpc>
            </a:pPr>
            <a:endParaRPr lang="en-US" sz="2000" dirty="0"/>
          </a:p>
        </p:txBody>
      </p:sp>
      <p:graphicFrame>
        <p:nvGraphicFramePr>
          <p:cNvPr id="8" name="Content Placeholder 4">
            <a:extLst>
              <a:ext uri="{FF2B5EF4-FFF2-40B4-BE49-F238E27FC236}">
                <a16:creationId xmlns:a16="http://schemas.microsoft.com/office/drawing/2014/main" id="{22A8B61B-7858-8CEE-5E61-26F5825C5949}"/>
              </a:ext>
            </a:extLst>
          </p:cNvPr>
          <p:cNvGraphicFramePr>
            <a:graphicFrameLocks noGrp="1"/>
          </p:cNvGraphicFramePr>
          <p:nvPr>
            <p:ph sz="quarter" idx="2"/>
          </p:nvPr>
        </p:nvGraphicFramePr>
        <p:xfrm>
          <a:off x="457200" y="1100295"/>
          <a:ext cx="4041648" cy="493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F4F98506-EB4B-F758-07CF-C5170B299DA0}"/>
              </a:ext>
            </a:extLst>
          </p:cNvPr>
          <p:cNvPicPr>
            <a:picLocks noChangeAspect="1"/>
          </p:cNvPicPr>
          <p:nvPr/>
        </p:nvPicPr>
        <p:blipFill>
          <a:blip r:embed="rId7"/>
          <a:stretch>
            <a:fillRect/>
          </a:stretch>
        </p:blipFill>
        <p:spPr>
          <a:xfrm>
            <a:off x="532521" y="6173853"/>
            <a:ext cx="3582281" cy="527681"/>
          </a:xfrm>
          <a:prstGeom prst="rect">
            <a:avLst/>
          </a:prstGeom>
        </p:spPr>
      </p:pic>
    </p:spTree>
    <p:extLst>
      <p:ext uri="{BB962C8B-B14F-4D97-AF65-F5344CB8AC3E}">
        <p14:creationId xmlns:p14="http://schemas.microsoft.com/office/powerpoint/2010/main" val="989980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nchor="b">
            <a:normAutofit/>
          </a:bodyPr>
          <a:lstStyle/>
          <a:p>
            <a:r>
              <a:rPr lang="en-US" dirty="0"/>
              <a:t>Austin Calculation cont’d</a:t>
            </a:r>
          </a:p>
        </p:txBody>
      </p:sp>
      <p:sp>
        <p:nvSpPr>
          <p:cNvPr id="3" name="Content Placeholder 2"/>
          <p:cNvSpPr>
            <a:spLocks noGrp="1"/>
          </p:cNvSpPr>
          <p:nvPr>
            <p:ph type="body" sz="half" idx="1"/>
          </p:nvPr>
        </p:nvSpPr>
        <p:spPr>
          <a:xfrm>
            <a:off x="455613" y="1598613"/>
            <a:ext cx="4037012" cy="4497387"/>
          </a:xfrm>
        </p:spPr>
        <p:txBody>
          <a:bodyPr>
            <a:normAutofit/>
          </a:bodyPr>
          <a:lstStyle/>
          <a:p>
            <a:r>
              <a:rPr lang="en-US" dirty="0"/>
              <a:t>Austin is ready for carbohydrate counting</a:t>
            </a:r>
          </a:p>
          <a:p>
            <a:endParaRPr lang="en-US" dirty="0"/>
          </a:p>
          <a:p>
            <a:r>
              <a:rPr lang="en-US" dirty="0"/>
              <a:t>Based on the rule of 500 and rule of 1700, what should his ICR and ICF be? </a:t>
            </a:r>
          </a:p>
        </p:txBody>
      </p:sp>
      <p:pic>
        <p:nvPicPr>
          <p:cNvPr id="6" name="Picture 5" descr="Colored beads on a skewer">
            <a:extLst>
              <a:ext uri="{FF2B5EF4-FFF2-40B4-BE49-F238E27FC236}">
                <a16:creationId xmlns:a16="http://schemas.microsoft.com/office/drawing/2014/main" id="{6FEF7A9F-40EC-44D0-853A-66B914F5EC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704" r="17378" b="-1"/>
          <a:stretch/>
        </p:blipFill>
        <p:spPr>
          <a:xfrm>
            <a:off x="4645025" y="1598613"/>
            <a:ext cx="4037013" cy="4497387"/>
          </a:xfrm>
          <a:prstGeom prst="rect">
            <a:avLst/>
          </a:prstGeom>
          <a:noFill/>
        </p:spPr>
      </p:pic>
    </p:spTree>
    <p:extLst>
      <p:ext uri="{BB962C8B-B14F-4D97-AF65-F5344CB8AC3E}">
        <p14:creationId xmlns:p14="http://schemas.microsoft.com/office/powerpoint/2010/main" val="395349098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2 </a:t>
            </a:r>
          </a:p>
        </p:txBody>
      </p:sp>
      <p:sp>
        <p:nvSpPr>
          <p:cNvPr id="3" name="Content Placeholder 2"/>
          <p:cNvSpPr>
            <a:spLocks noGrp="1"/>
          </p:cNvSpPr>
          <p:nvPr>
            <p:ph sz="quarter" idx="1"/>
          </p:nvPr>
        </p:nvSpPr>
        <p:spPr/>
        <p:txBody>
          <a:bodyPr/>
          <a:lstStyle/>
          <a:p>
            <a:r>
              <a:rPr lang="en-US" dirty="0"/>
              <a:t>Based on the rule of 500 and rule of 1700, what should Austin’s ICR and ICF be? (TDD=20 units/day)</a:t>
            </a:r>
          </a:p>
          <a:p>
            <a:pPr marL="514350" indent="-514350">
              <a:buFont typeface="+mj-lt"/>
              <a:buAutoNum type="alphaUcPeriod"/>
            </a:pPr>
            <a:r>
              <a:rPr lang="en-US" dirty="0"/>
              <a:t>ICR=25, ISF=85</a:t>
            </a:r>
          </a:p>
          <a:p>
            <a:pPr marL="514350" indent="-514350">
              <a:buFont typeface="+mj-lt"/>
              <a:buAutoNum type="alphaUcPeriod"/>
            </a:pPr>
            <a:r>
              <a:rPr lang="en-US" dirty="0"/>
              <a:t>ICR=20, ISF=60</a:t>
            </a:r>
          </a:p>
          <a:p>
            <a:pPr marL="514350" indent="-514350">
              <a:buFont typeface="+mj-lt"/>
              <a:buAutoNum type="alphaUcPeriod"/>
            </a:pPr>
            <a:r>
              <a:rPr lang="en-US" dirty="0"/>
              <a:t>ICR=15, ISF=50</a:t>
            </a:r>
          </a:p>
          <a:p>
            <a:pPr marL="514350" indent="-514350">
              <a:buFont typeface="+mj-lt"/>
              <a:buAutoNum type="alphaUcPeriod"/>
            </a:pPr>
            <a:r>
              <a:rPr lang="en-US" dirty="0"/>
              <a:t>ICR=30, ISF=75</a:t>
            </a:r>
          </a:p>
          <a:p>
            <a:pPr marL="514350" indent="-514350">
              <a:buFont typeface="+mj-lt"/>
              <a:buAutoNum type="alphaUcPeriod"/>
            </a:pPr>
            <a:r>
              <a:rPr lang="en-US" dirty="0"/>
              <a:t>I am not sure</a:t>
            </a:r>
          </a:p>
          <a:p>
            <a:endParaRPr lang="en-US" dirty="0"/>
          </a:p>
          <a:p>
            <a:endParaRPr lang="en-US" dirty="0"/>
          </a:p>
          <a:p>
            <a:endParaRPr lang="en-US" dirty="0"/>
          </a:p>
        </p:txBody>
      </p:sp>
      <p:sp>
        <p:nvSpPr>
          <p:cNvPr id="4" name="Flowchart: Terminator 3">
            <a:extLst>
              <a:ext uri="{FF2B5EF4-FFF2-40B4-BE49-F238E27FC236}">
                <a16:creationId xmlns:a16="http://schemas.microsoft.com/office/drawing/2014/main" id="{4ACDBC8E-F0F9-4031-AB86-8BD942F7FA37}"/>
              </a:ext>
            </a:extLst>
          </p:cNvPr>
          <p:cNvSpPr/>
          <p:nvPr/>
        </p:nvSpPr>
        <p:spPr>
          <a:xfrm>
            <a:off x="495300" y="2743200"/>
            <a:ext cx="3352800" cy="5334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extLst>
      <p:ext uri="{BB962C8B-B14F-4D97-AF65-F5344CB8AC3E}">
        <p14:creationId xmlns:p14="http://schemas.microsoft.com/office/powerpoint/2010/main" val="409663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Answer and Explanation</a:t>
            </a:r>
          </a:p>
        </p:txBody>
      </p:sp>
      <p:sp>
        <p:nvSpPr>
          <p:cNvPr id="3" name="Content Placeholder 2"/>
          <p:cNvSpPr>
            <a:spLocks noGrp="1"/>
          </p:cNvSpPr>
          <p:nvPr>
            <p:ph idx="1"/>
          </p:nvPr>
        </p:nvSpPr>
        <p:spPr>
          <a:xfrm>
            <a:off x="304800" y="1371600"/>
            <a:ext cx="8534400" cy="4495800"/>
          </a:xfrm>
        </p:spPr>
        <p:txBody>
          <a:bodyPr>
            <a:normAutofit fontScale="92500" lnSpcReduction="10000"/>
          </a:bodyPr>
          <a:lstStyle/>
          <a:p>
            <a:r>
              <a:rPr lang="en-US" dirty="0">
                <a:solidFill>
                  <a:srgbClr val="000000"/>
                </a:solidFill>
              </a:rPr>
              <a:t>ICR=500/20=25</a:t>
            </a:r>
          </a:p>
          <a:p>
            <a:pPr lvl="1"/>
            <a:r>
              <a:rPr lang="en-US" dirty="0">
                <a:solidFill>
                  <a:srgbClr val="000000"/>
                </a:solidFill>
              </a:rPr>
              <a:t>This means that 1 unit of insulin covers 25 grams of carbohydrate</a:t>
            </a:r>
          </a:p>
          <a:p>
            <a:pPr lvl="1"/>
            <a:r>
              <a:rPr lang="en-US" dirty="0">
                <a:solidFill>
                  <a:srgbClr val="000000"/>
                </a:solidFill>
              </a:rPr>
              <a:t>If Austin eats 50 grams of carbohydrate, he should inject 2 units</a:t>
            </a:r>
          </a:p>
          <a:p>
            <a:r>
              <a:rPr lang="en-US" dirty="0">
                <a:solidFill>
                  <a:srgbClr val="000000"/>
                </a:solidFill>
              </a:rPr>
              <a:t>ISF=1700/20=85</a:t>
            </a:r>
          </a:p>
          <a:p>
            <a:pPr lvl="1"/>
            <a:r>
              <a:rPr lang="en-US" dirty="0">
                <a:solidFill>
                  <a:srgbClr val="000000"/>
                </a:solidFill>
              </a:rPr>
              <a:t>This means that 1 unit of insulin is expected to lower glucose by 85 mg/</a:t>
            </a:r>
            <a:r>
              <a:rPr lang="en-US" dirty="0" err="1">
                <a:solidFill>
                  <a:srgbClr val="000000"/>
                </a:solidFill>
              </a:rPr>
              <a:t>dL</a:t>
            </a:r>
            <a:endParaRPr lang="en-US" dirty="0">
              <a:solidFill>
                <a:srgbClr val="000000"/>
              </a:solidFill>
            </a:endParaRPr>
          </a:p>
          <a:p>
            <a:pPr lvl="1"/>
            <a:r>
              <a:rPr lang="en-US" dirty="0">
                <a:solidFill>
                  <a:srgbClr val="000000"/>
                </a:solidFill>
              </a:rPr>
              <a:t>Austin’s glucose target is 100</a:t>
            </a:r>
          </a:p>
          <a:p>
            <a:pPr lvl="1"/>
            <a:r>
              <a:rPr lang="en-US" dirty="0">
                <a:solidFill>
                  <a:srgbClr val="000000"/>
                </a:solidFill>
              </a:rPr>
              <a:t>If his current glucose is 185, he should take 1 extra unit of insulin</a:t>
            </a:r>
          </a:p>
        </p:txBody>
      </p:sp>
      <p:sp>
        <p:nvSpPr>
          <p:cNvPr id="5" name="Text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14149440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defRPr/>
            </a:pPr>
            <a:r>
              <a:rPr lang="en-US" dirty="0"/>
              <a:t>Correction Scale 1 </a:t>
            </a:r>
            <a:br>
              <a:rPr lang="en-US" dirty="0"/>
            </a:br>
            <a:r>
              <a:rPr lang="en-US" sz="1800" dirty="0"/>
              <a:t>Rapid/Fast Acting Insulin  (1 unit:50 mg/dl&gt;150)</a:t>
            </a:r>
            <a:endParaRPr lang="en-US" dirty="0"/>
          </a:p>
        </p:txBody>
      </p:sp>
      <p:graphicFrame>
        <p:nvGraphicFramePr>
          <p:cNvPr id="1776666" name="Rectangle 26"/>
          <p:cNvGraphicFramePr>
            <a:graphicFrameLocks noGrp="1"/>
          </p:cNvGraphicFramePr>
          <p:nvPr>
            <p:ph idx="1"/>
          </p:nvPr>
        </p:nvGraphicFramePr>
        <p:xfrm>
          <a:off x="609600" y="1676400"/>
          <a:ext cx="7772400" cy="4724400"/>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Less than 70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Subtract 1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  70-150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0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151-200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a:ln>
                            <a:noFill/>
                          </a:ln>
                          <a:solidFill>
                            <a:schemeClr val="tx1"/>
                          </a:solidFill>
                          <a:effectLst/>
                          <a:latin typeface="Tahoma" pitchFamily="34" charset="0"/>
                        </a:rPr>
                        <a:t>1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201-250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a:ln>
                            <a:noFill/>
                          </a:ln>
                          <a:solidFill>
                            <a:schemeClr val="tx1"/>
                          </a:solidFill>
                          <a:effectLst/>
                          <a:latin typeface="Tahoma" pitchFamily="34" charset="0"/>
                        </a:rPr>
                        <a:t>2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251-300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a:ln>
                            <a:noFill/>
                          </a:ln>
                          <a:solidFill>
                            <a:schemeClr val="tx1"/>
                          </a:solidFill>
                          <a:effectLst/>
                          <a:latin typeface="Tahoma" pitchFamily="34" charset="0"/>
                        </a:rPr>
                        <a:t>3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301-350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a:ln>
                            <a:noFill/>
                          </a:ln>
                          <a:solidFill>
                            <a:schemeClr val="tx1"/>
                          </a:solidFill>
                          <a:effectLst/>
                          <a:latin typeface="Tahoma" pitchFamily="34" charset="0"/>
                        </a:rPr>
                        <a:t>4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351-400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5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ustDataLst>
      <p:tags r:id="rId1"/>
    </p:custDataLst>
    <p:extLst>
      <p:ext uri="{BB962C8B-B14F-4D97-AF65-F5344CB8AC3E}">
        <p14:creationId xmlns:p14="http://schemas.microsoft.com/office/powerpoint/2010/main" val="423573423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defRPr/>
            </a:pPr>
            <a:r>
              <a:rPr lang="en-US" dirty="0"/>
              <a:t>Correction Scale 2</a:t>
            </a:r>
            <a:br>
              <a:rPr lang="en-US" dirty="0"/>
            </a:br>
            <a:r>
              <a:rPr lang="en-US" sz="1800" dirty="0"/>
              <a:t>Rapid/Fast Acting Insulin  (2 units:50 mg/dl&gt;150)</a:t>
            </a:r>
            <a:endParaRPr lang="en-US" dirty="0"/>
          </a:p>
        </p:txBody>
      </p:sp>
      <p:graphicFrame>
        <p:nvGraphicFramePr>
          <p:cNvPr id="1776666" name="Rectangle 26"/>
          <p:cNvGraphicFramePr>
            <a:graphicFrameLocks noGrp="1"/>
          </p:cNvGraphicFramePr>
          <p:nvPr>
            <p:ph idx="1"/>
          </p:nvPr>
        </p:nvGraphicFramePr>
        <p:xfrm>
          <a:off x="609600" y="1676400"/>
          <a:ext cx="7772400" cy="4724400"/>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Less than 70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Subtract 1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  70-150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0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151-200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2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201-250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4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251-300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6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301-350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8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351-400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10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ustDataLst>
      <p:tags r:id="rId1"/>
    </p:custDataLst>
    <p:extLst>
      <p:ext uri="{BB962C8B-B14F-4D97-AF65-F5344CB8AC3E}">
        <p14:creationId xmlns:p14="http://schemas.microsoft.com/office/powerpoint/2010/main" val="289331355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3 	</a:t>
            </a:r>
          </a:p>
        </p:txBody>
      </p:sp>
      <p:sp>
        <p:nvSpPr>
          <p:cNvPr id="3" name="Content Placeholder 2"/>
          <p:cNvSpPr>
            <a:spLocks noGrp="1"/>
          </p:cNvSpPr>
          <p:nvPr>
            <p:ph sz="quarter" idx="1"/>
          </p:nvPr>
        </p:nvSpPr>
        <p:spPr>
          <a:xfrm>
            <a:off x="533400" y="1371600"/>
            <a:ext cx="6654430" cy="3949711"/>
          </a:xfrm>
        </p:spPr>
        <p:txBody>
          <a:bodyPr>
            <a:normAutofit/>
          </a:bodyPr>
          <a:lstStyle/>
          <a:p>
            <a:r>
              <a:rPr lang="en-US" sz="3000" dirty="0"/>
              <a:t>How much insulin does a person with type 1 diabetes need a day?</a:t>
            </a:r>
          </a:p>
          <a:p>
            <a:pPr marL="591509" lvl="1" indent="-385767">
              <a:buAutoNum type="alphaLcPeriod"/>
            </a:pPr>
            <a:r>
              <a:rPr lang="en-US" sz="3000" dirty="0"/>
              <a:t>1 to 2 units/kg per day</a:t>
            </a:r>
          </a:p>
          <a:p>
            <a:pPr marL="591509" lvl="1" indent="-385767">
              <a:buAutoNum type="alphaLcPeriod"/>
            </a:pPr>
            <a:r>
              <a:rPr lang="en-US" sz="3000" dirty="0"/>
              <a:t>No more than 0.5 units/kg per day</a:t>
            </a:r>
          </a:p>
          <a:p>
            <a:pPr marL="591509" lvl="1" indent="-385767">
              <a:buAutoNum type="alphaLcPeriod"/>
            </a:pPr>
            <a:r>
              <a:rPr lang="en-US" sz="3000" dirty="0"/>
              <a:t>5 to 10 units/kg per day</a:t>
            </a:r>
          </a:p>
          <a:p>
            <a:pPr marL="591509" lvl="1" indent="-385767">
              <a:buAutoNum type="alphaLcPeriod"/>
            </a:pPr>
            <a:r>
              <a:rPr lang="en-US" sz="3000" dirty="0"/>
              <a:t>0.5 to 1 units/kg per day</a:t>
            </a:r>
            <a:endParaRPr lang="en-US" sz="2700" dirty="0"/>
          </a:p>
        </p:txBody>
      </p:sp>
      <p:sp>
        <p:nvSpPr>
          <p:cNvPr id="5" name="Flowchart: Terminator 4">
            <a:extLst>
              <a:ext uri="{FF2B5EF4-FFF2-40B4-BE49-F238E27FC236}">
                <a16:creationId xmlns:a16="http://schemas.microsoft.com/office/drawing/2014/main" id="{74E49E69-9ECC-41EB-B37C-A39062D43202}"/>
              </a:ext>
            </a:extLst>
          </p:cNvPr>
          <p:cNvSpPr/>
          <p:nvPr/>
        </p:nvSpPr>
        <p:spPr>
          <a:xfrm>
            <a:off x="685800" y="3886200"/>
            <a:ext cx="5715000" cy="6858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350">
              <a:ln w="12700">
                <a:solidFill>
                  <a:prstClr val="black"/>
                </a:solidFill>
              </a:ln>
              <a:solidFill>
                <a:prstClr val="white"/>
              </a:solidFill>
              <a:latin typeface="Gill Sans MT"/>
            </a:endParaRPr>
          </a:p>
        </p:txBody>
      </p:sp>
      <p:pic>
        <p:nvPicPr>
          <p:cNvPr id="6" name="Picture 5">
            <a:extLst>
              <a:ext uri="{FF2B5EF4-FFF2-40B4-BE49-F238E27FC236}">
                <a16:creationId xmlns:a16="http://schemas.microsoft.com/office/drawing/2014/main" id="{94731FDE-8B9B-4DA2-A4F7-AD3ED8861D68}"/>
              </a:ext>
            </a:extLst>
          </p:cNvPr>
          <p:cNvPicPr>
            <a:picLocks noChangeAspect="1"/>
          </p:cNvPicPr>
          <p:nvPr/>
        </p:nvPicPr>
        <p:blipFill>
          <a:blip r:embed="rId4"/>
          <a:stretch>
            <a:fillRect/>
          </a:stretch>
        </p:blipFill>
        <p:spPr>
          <a:xfrm>
            <a:off x="6753465" y="4812689"/>
            <a:ext cx="1094899" cy="1085209"/>
          </a:xfrm>
          <a:prstGeom prst="rect">
            <a:avLst/>
          </a:prstGeom>
        </p:spPr>
      </p:pic>
    </p:spTree>
    <p:custDataLst>
      <p:tags r:id="rId1"/>
    </p:custDataLst>
    <p:extLst>
      <p:ext uri="{BB962C8B-B14F-4D97-AF65-F5344CB8AC3E}">
        <p14:creationId xmlns:p14="http://schemas.microsoft.com/office/powerpoint/2010/main" val="4293354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753144" y="1505874"/>
            <a:ext cx="3590257" cy="2246769"/>
          </a:xfrm>
          <a:prstGeom prst="rect">
            <a:avLst/>
          </a:prstGeom>
        </p:spPr>
      </p:pic>
      <p:sp>
        <p:nvSpPr>
          <p:cNvPr id="4" name="Title 3"/>
          <p:cNvSpPr>
            <a:spLocks noGrp="1"/>
          </p:cNvSpPr>
          <p:nvPr>
            <p:ph type="title"/>
          </p:nvPr>
        </p:nvSpPr>
        <p:spPr>
          <a:xfrm>
            <a:off x="457200" y="152400"/>
            <a:ext cx="8229600" cy="1219200"/>
          </a:xfrm>
        </p:spPr>
        <p:txBody>
          <a:bodyPr>
            <a:normAutofit/>
          </a:bodyPr>
          <a:lstStyle/>
          <a:p>
            <a:r>
              <a:rPr lang="en-US" dirty="0"/>
              <a:t>Inhaled Insulin  </a:t>
            </a:r>
          </a:p>
        </p:txBody>
      </p:sp>
      <p:pic>
        <p:nvPicPr>
          <p:cNvPr id="5" name="Picture 4"/>
          <p:cNvPicPr>
            <a:picLocks noChangeAspect="1"/>
          </p:cNvPicPr>
          <p:nvPr/>
        </p:nvPicPr>
        <p:blipFill>
          <a:blip r:embed="rId5"/>
          <a:stretch>
            <a:fillRect/>
          </a:stretch>
        </p:blipFill>
        <p:spPr>
          <a:xfrm>
            <a:off x="4343401" y="4519082"/>
            <a:ext cx="4343399" cy="2170569"/>
          </a:xfrm>
          <a:prstGeom prst="rect">
            <a:avLst/>
          </a:prstGeom>
        </p:spPr>
      </p:pic>
      <p:sp>
        <p:nvSpPr>
          <p:cNvPr id="6" name="TextBox 5"/>
          <p:cNvSpPr txBox="1"/>
          <p:nvPr/>
        </p:nvSpPr>
        <p:spPr>
          <a:xfrm>
            <a:off x="228600" y="3886917"/>
            <a:ext cx="4343400" cy="2246769"/>
          </a:xfrm>
          <a:prstGeom prst="rect">
            <a:avLst/>
          </a:prstGeom>
          <a:noFill/>
        </p:spPr>
        <p:txBody>
          <a:bodyPr wrap="square" rtlCol="0">
            <a:spAutoFit/>
          </a:bodyPr>
          <a:lstStyle/>
          <a:p>
            <a:pPr marL="457200" indent="-457200">
              <a:buFont typeface="Arial" panose="020B0604020202020204" pitchFamily="34" charset="0"/>
              <a:buChar char="•"/>
            </a:pPr>
            <a:r>
              <a:rPr lang="en-US" sz="2800" b="1" dirty="0">
                <a:solidFill>
                  <a:srgbClr val="C00000"/>
                </a:solidFill>
                <a:latin typeface="Calibri" panose="020F0502020204030204" pitchFamily="34" charset="0"/>
                <a:cs typeface="Calibri" panose="020F0502020204030204" pitchFamily="34" charset="0"/>
              </a:rPr>
              <a:t>FDA approved for adults over 18yo</a:t>
            </a:r>
          </a:p>
          <a:p>
            <a:pPr marL="457200" indent="-457200">
              <a:buFont typeface="Arial" panose="020B0604020202020204" pitchFamily="34" charset="0"/>
              <a:buChar char="•"/>
            </a:pPr>
            <a:r>
              <a:rPr lang="en-US" sz="2800" b="1" dirty="0">
                <a:solidFill>
                  <a:srgbClr val="C00000"/>
                </a:solidFill>
                <a:latin typeface="Calibri" panose="020F0502020204030204" pitchFamily="34" charset="0"/>
                <a:cs typeface="Calibri" panose="020F0502020204030204" pitchFamily="34" charset="0"/>
              </a:rPr>
              <a:t>Not indicated for pregnancy, while breastfeeding</a:t>
            </a:r>
          </a:p>
        </p:txBody>
      </p:sp>
      <p:graphicFrame>
        <p:nvGraphicFramePr>
          <p:cNvPr id="2" name="Table 1">
            <a:extLst>
              <a:ext uri="{FF2B5EF4-FFF2-40B4-BE49-F238E27FC236}">
                <a16:creationId xmlns:a16="http://schemas.microsoft.com/office/drawing/2014/main" id="{8D607882-B63E-4E49-AEB5-6ADD2B4CCAA1}"/>
              </a:ext>
            </a:extLst>
          </p:cNvPr>
          <p:cNvGraphicFramePr>
            <a:graphicFrameLocks noGrp="1"/>
          </p:cNvGraphicFramePr>
          <p:nvPr/>
        </p:nvGraphicFramePr>
        <p:xfrm>
          <a:off x="4724400" y="1482655"/>
          <a:ext cx="3733800" cy="2865120"/>
        </p:xfrm>
        <a:graphic>
          <a:graphicData uri="http://schemas.openxmlformats.org/drawingml/2006/table">
            <a:tbl>
              <a:tblPr firstRow="1" bandRow="1">
                <a:tableStyleId>{5C22544A-7EE6-4342-B048-85BDC9FD1C3A}</a:tableStyleId>
              </a:tblPr>
              <a:tblGrid>
                <a:gridCol w="1866900">
                  <a:extLst>
                    <a:ext uri="{9D8B030D-6E8A-4147-A177-3AD203B41FA5}">
                      <a16:colId xmlns:a16="http://schemas.microsoft.com/office/drawing/2014/main" val="1460974093"/>
                    </a:ext>
                  </a:extLst>
                </a:gridCol>
                <a:gridCol w="1866900">
                  <a:extLst>
                    <a:ext uri="{9D8B030D-6E8A-4147-A177-3AD203B41FA5}">
                      <a16:colId xmlns:a16="http://schemas.microsoft.com/office/drawing/2014/main" val="489663895"/>
                    </a:ext>
                  </a:extLst>
                </a:gridCol>
              </a:tblGrid>
              <a:tr h="370840">
                <a:tc>
                  <a:txBody>
                    <a:bodyPr/>
                    <a:lstStyle/>
                    <a:p>
                      <a:r>
                        <a:rPr lang="en-US" dirty="0"/>
                        <a:t>Injected Meal Time Dose</a:t>
                      </a:r>
                    </a:p>
                  </a:txBody>
                  <a:tcPr/>
                </a:tc>
                <a:tc>
                  <a:txBody>
                    <a:bodyPr/>
                    <a:lstStyle/>
                    <a:p>
                      <a:r>
                        <a:rPr lang="en-US" dirty="0"/>
                        <a:t>Inhaled</a:t>
                      </a:r>
                      <a:r>
                        <a:rPr lang="en-US" baseline="0" dirty="0"/>
                        <a:t> Insulin Dose</a:t>
                      </a:r>
                      <a:endParaRPr lang="en-US" dirty="0"/>
                    </a:p>
                  </a:txBody>
                  <a:tcPr/>
                </a:tc>
                <a:extLst>
                  <a:ext uri="{0D108BD9-81ED-4DB2-BD59-A6C34878D82A}">
                    <a16:rowId xmlns:a16="http://schemas.microsoft.com/office/drawing/2014/main" val="214108743"/>
                  </a:ext>
                </a:extLst>
              </a:tr>
              <a:tr h="370840">
                <a:tc>
                  <a:txBody>
                    <a:bodyPr/>
                    <a:lstStyle/>
                    <a:p>
                      <a:r>
                        <a:rPr lang="en-US" dirty="0"/>
                        <a:t>Up to 4 units</a:t>
                      </a:r>
                    </a:p>
                  </a:txBody>
                  <a:tcPr/>
                </a:tc>
                <a:tc>
                  <a:txBody>
                    <a:bodyPr/>
                    <a:lstStyle/>
                    <a:p>
                      <a:r>
                        <a:rPr lang="en-US" dirty="0"/>
                        <a:t>4 units</a:t>
                      </a:r>
                    </a:p>
                  </a:txBody>
                  <a:tcPr/>
                </a:tc>
                <a:extLst>
                  <a:ext uri="{0D108BD9-81ED-4DB2-BD59-A6C34878D82A}">
                    <a16:rowId xmlns:a16="http://schemas.microsoft.com/office/drawing/2014/main" val="2586995865"/>
                  </a:ext>
                </a:extLst>
              </a:tr>
              <a:tr h="370840">
                <a:tc>
                  <a:txBody>
                    <a:bodyPr/>
                    <a:lstStyle/>
                    <a:p>
                      <a:r>
                        <a:rPr lang="en-US" dirty="0"/>
                        <a:t>5-8 units</a:t>
                      </a:r>
                    </a:p>
                  </a:txBody>
                  <a:tcPr/>
                </a:tc>
                <a:tc>
                  <a:txBody>
                    <a:bodyPr/>
                    <a:lstStyle/>
                    <a:p>
                      <a:r>
                        <a:rPr lang="en-US" dirty="0"/>
                        <a:t>8 units</a:t>
                      </a:r>
                    </a:p>
                  </a:txBody>
                  <a:tcPr/>
                </a:tc>
                <a:extLst>
                  <a:ext uri="{0D108BD9-81ED-4DB2-BD59-A6C34878D82A}">
                    <a16:rowId xmlns:a16="http://schemas.microsoft.com/office/drawing/2014/main" val="646283286"/>
                  </a:ext>
                </a:extLst>
              </a:tr>
              <a:tr h="370840">
                <a:tc>
                  <a:txBody>
                    <a:bodyPr/>
                    <a:lstStyle/>
                    <a:p>
                      <a:r>
                        <a:rPr lang="en-US" dirty="0"/>
                        <a:t>9-12 units</a:t>
                      </a:r>
                    </a:p>
                  </a:txBody>
                  <a:tcPr/>
                </a:tc>
                <a:tc>
                  <a:txBody>
                    <a:bodyPr/>
                    <a:lstStyle/>
                    <a:p>
                      <a:r>
                        <a:rPr lang="en-US" dirty="0"/>
                        <a:t>12 units</a:t>
                      </a:r>
                    </a:p>
                  </a:txBody>
                  <a:tcPr/>
                </a:tc>
                <a:extLst>
                  <a:ext uri="{0D108BD9-81ED-4DB2-BD59-A6C34878D82A}">
                    <a16:rowId xmlns:a16="http://schemas.microsoft.com/office/drawing/2014/main" val="2000118248"/>
                  </a:ext>
                </a:extLst>
              </a:tr>
              <a:tr h="370840">
                <a:tc>
                  <a:txBody>
                    <a:bodyPr/>
                    <a:lstStyle/>
                    <a:p>
                      <a:r>
                        <a:rPr lang="en-US" dirty="0"/>
                        <a:t>12-16 units</a:t>
                      </a:r>
                    </a:p>
                  </a:txBody>
                  <a:tcPr/>
                </a:tc>
                <a:tc>
                  <a:txBody>
                    <a:bodyPr/>
                    <a:lstStyle/>
                    <a:p>
                      <a:r>
                        <a:rPr lang="en-US" dirty="0"/>
                        <a:t>16 units</a:t>
                      </a:r>
                    </a:p>
                  </a:txBody>
                  <a:tcPr/>
                </a:tc>
                <a:extLst>
                  <a:ext uri="{0D108BD9-81ED-4DB2-BD59-A6C34878D82A}">
                    <a16:rowId xmlns:a16="http://schemas.microsoft.com/office/drawing/2014/main" val="1519131034"/>
                  </a:ext>
                </a:extLst>
              </a:tr>
              <a:tr h="370840">
                <a:tc>
                  <a:txBody>
                    <a:bodyPr/>
                    <a:lstStyle/>
                    <a:p>
                      <a:r>
                        <a:rPr lang="en-US" dirty="0"/>
                        <a:t>17-20 units</a:t>
                      </a:r>
                    </a:p>
                  </a:txBody>
                  <a:tcPr/>
                </a:tc>
                <a:tc>
                  <a:txBody>
                    <a:bodyPr/>
                    <a:lstStyle/>
                    <a:p>
                      <a:r>
                        <a:rPr lang="en-US" dirty="0"/>
                        <a:t>20</a:t>
                      </a:r>
                      <a:r>
                        <a:rPr lang="en-US" baseline="0" dirty="0"/>
                        <a:t> units</a:t>
                      </a:r>
                      <a:endParaRPr lang="en-US" dirty="0"/>
                    </a:p>
                  </a:txBody>
                  <a:tcPr/>
                </a:tc>
                <a:extLst>
                  <a:ext uri="{0D108BD9-81ED-4DB2-BD59-A6C34878D82A}">
                    <a16:rowId xmlns:a16="http://schemas.microsoft.com/office/drawing/2014/main" val="300348131"/>
                  </a:ext>
                </a:extLst>
              </a:tr>
              <a:tr h="370840">
                <a:tc>
                  <a:txBody>
                    <a:bodyPr/>
                    <a:lstStyle/>
                    <a:p>
                      <a:r>
                        <a:rPr lang="en-US" dirty="0"/>
                        <a:t>21-24 units</a:t>
                      </a:r>
                    </a:p>
                  </a:txBody>
                  <a:tcPr/>
                </a:tc>
                <a:tc>
                  <a:txBody>
                    <a:bodyPr/>
                    <a:lstStyle/>
                    <a:p>
                      <a:r>
                        <a:rPr lang="en-US" dirty="0"/>
                        <a:t>24 units</a:t>
                      </a:r>
                    </a:p>
                  </a:txBody>
                  <a:tcPr/>
                </a:tc>
                <a:extLst>
                  <a:ext uri="{0D108BD9-81ED-4DB2-BD59-A6C34878D82A}">
                    <a16:rowId xmlns:a16="http://schemas.microsoft.com/office/drawing/2014/main" val="693332839"/>
                  </a:ext>
                </a:extLst>
              </a:tr>
            </a:tbl>
          </a:graphicData>
        </a:graphic>
      </p:graphicFrame>
    </p:spTree>
    <p:custDataLst>
      <p:tags r:id="rId1"/>
    </p:custDataLst>
    <p:extLst>
      <p:ext uri="{BB962C8B-B14F-4D97-AF65-F5344CB8AC3E}">
        <p14:creationId xmlns:p14="http://schemas.microsoft.com/office/powerpoint/2010/main" val="4116167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Inhaled Insulin </a:t>
            </a:r>
          </a:p>
        </p:txBody>
      </p:sp>
      <p:pic>
        <p:nvPicPr>
          <p:cNvPr id="4" name="Content Placeholder 3"/>
          <p:cNvPicPr>
            <a:picLocks noGrp="1" noChangeAspect="1"/>
          </p:cNvPicPr>
          <p:nvPr>
            <p:ph sz="quarter" idx="1"/>
          </p:nvPr>
        </p:nvPicPr>
        <p:blipFill>
          <a:blip r:embed="rId4"/>
          <a:stretch>
            <a:fillRect/>
          </a:stretch>
        </p:blipFill>
        <p:spPr>
          <a:xfrm>
            <a:off x="411872" y="1143000"/>
            <a:ext cx="5370867" cy="4096193"/>
          </a:xfrm>
          <a:prstGeom prst="rect">
            <a:avLst/>
          </a:prstGeom>
        </p:spPr>
      </p:pic>
      <p:pic>
        <p:nvPicPr>
          <p:cNvPr id="3" name="Picture 2"/>
          <p:cNvPicPr>
            <a:picLocks noChangeAspect="1"/>
          </p:cNvPicPr>
          <p:nvPr/>
        </p:nvPicPr>
        <p:blipFill>
          <a:blip r:embed="rId5"/>
          <a:stretch>
            <a:fillRect/>
          </a:stretch>
        </p:blipFill>
        <p:spPr>
          <a:xfrm flipH="1">
            <a:off x="5828067" y="1354468"/>
            <a:ext cx="2872790" cy="2074532"/>
          </a:xfrm>
          <a:prstGeom prst="rect">
            <a:avLst/>
          </a:prstGeom>
        </p:spPr>
      </p:pic>
      <p:pic>
        <p:nvPicPr>
          <p:cNvPr id="10" name="Picture 9">
            <a:extLst>
              <a:ext uri="{FF2B5EF4-FFF2-40B4-BE49-F238E27FC236}">
                <a16:creationId xmlns:a16="http://schemas.microsoft.com/office/drawing/2014/main" id="{0D330913-3246-45EC-8D05-BDDD4A3D49CC}"/>
              </a:ext>
            </a:extLst>
          </p:cNvPr>
          <p:cNvPicPr>
            <a:picLocks noChangeAspect="1"/>
          </p:cNvPicPr>
          <p:nvPr/>
        </p:nvPicPr>
        <p:blipFill>
          <a:blip r:embed="rId6"/>
          <a:stretch>
            <a:fillRect/>
          </a:stretch>
        </p:blipFill>
        <p:spPr>
          <a:xfrm>
            <a:off x="685800" y="5067300"/>
            <a:ext cx="6419850" cy="1638300"/>
          </a:xfrm>
          <a:prstGeom prst="rect">
            <a:avLst/>
          </a:prstGeom>
        </p:spPr>
      </p:pic>
      <p:sp>
        <p:nvSpPr>
          <p:cNvPr id="5" name="Rectangle 4">
            <a:extLst>
              <a:ext uri="{FF2B5EF4-FFF2-40B4-BE49-F238E27FC236}">
                <a16:creationId xmlns:a16="http://schemas.microsoft.com/office/drawing/2014/main" id="{7FE36103-39F1-F6B5-175E-7CEF901FE022}"/>
              </a:ext>
            </a:extLst>
          </p:cNvPr>
          <p:cNvSpPr/>
          <p:nvPr/>
        </p:nvSpPr>
        <p:spPr>
          <a:xfrm>
            <a:off x="457200" y="1219200"/>
            <a:ext cx="3200400" cy="39960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9165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FEF50-D568-4F31-B6FA-5F29E53775EF}"/>
              </a:ext>
            </a:extLst>
          </p:cNvPr>
          <p:cNvSpPr>
            <a:spLocks noGrp="1"/>
          </p:cNvSpPr>
          <p:nvPr>
            <p:ph type="title"/>
          </p:nvPr>
        </p:nvSpPr>
        <p:spPr/>
        <p:txBody>
          <a:bodyPr/>
          <a:lstStyle/>
          <a:p>
            <a:r>
              <a:rPr lang="en-US" dirty="0"/>
              <a:t>Inhaled Insulin Storage</a:t>
            </a:r>
          </a:p>
        </p:txBody>
      </p:sp>
      <p:sp>
        <p:nvSpPr>
          <p:cNvPr id="3" name="Content Placeholder 2">
            <a:extLst>
              <a:ext uri="{FF2B5EF4-FFF2-40B4-BE49-F238E27FC236}">
                <a16:creationId xmlns:a16="http://schemas.microsoft.com/office/drawing/2014/main" id="{6B5C0F92-8E1C-4360-9958-C58306F6D7E0}"/>
              </a:ext>
            </a:extLst>
          </p:cNvPr>
          <p:cNvSpPr>
            <a:spLocks noGrp="1"/>
          </p:cNvSpPr>
          <p:nvPr>
            <p:ph sz="quarter" idx="1"/>
          </p:nvPr>
        </p:nvSpPr>
        <p:spPr/>
        <p:txBody>
          <a:bodyPr/>
          <a:lstStyle/>
          <a:p>
            <a:r>
              <a:rPr lang="en-US" dirty="0"/>
              <a:t>Opened inhaler: use in 15 days</a:t>
            </a:r>
          </a:p>
          <a:p>
            <a:r>
              <a:rPr lang="en-US" dirty="0"/>
              <a:t>Sealed foil packages: refrigerate until expiration date on package</a:t>
            </a:r>
          </a:p>
          <a:p>
            <a:r>
              <a:rPr lang="en-US" dirty="0"/>
              <a:t>Sealed blister card strips: room temp-use within 10 days, fridge-30 days</a:t>
            </a:r>
          </a:p>
          <a:p>
            <a:r>
              <a:rPr lang="en-US" dirty="0"/>
              <a:t>Opened strips: room temperature, use within 3 days</a:t>
            </a:r>
          </a:p>
          <a:p>
            <a:r>
              <a:rPr lang="en-US" dirty="0"/>
              <a:t>Before using, inhaler and strips should be at room temperature for at least 10 minutes </a:t>
            </a:r>
          </a:p>
        </p:txBody>
      </p:sp>
      <p:sp>
        <p:nvSpPr>
          <p:cNvPr id="6" name="TextBox 5">
            <a:extLst>
              <a:ext uri="{FF2B5EF4-FFF2-40B4-BE49-F238E27FC236}">
                <a16:creationId xmlns:a16="http://schemas.microsoft.com/office/drawing/2014/main" id="{D181D73F-1F36-462F-B8EB-AF5ED2FCFCA6}"/>
              </a:ext>
            </a:extLst>
          </p:cNvPr>
          <p:cNvSpPr txBox="1"/>
          <p:nvPr/>
        </p:nvSpPr>
        <p:spPr>
          <a:xfrm>
            <a:off x="304800" y="6553200"/>
            <a:ext cx="6400800" cy="276999"/>
          </a:xfrm>
          <a:prstGeom prst="rect">
            <a:avLst/>
          </a:prstGeom>
          <a:noFill/>
        </p:spPr>
        <p:txBody>
          <a:bodyPr wrap="square" rtlCol="0">
            <a:spAutoFit/>
          </a:bodyPr>
          <a:lstStyle/>
          <a:p>
            <a:r>
              <a:rPr lang="en-US" sz="1200" dirty="0"/>
              <a:t>https://afrezza.com/wp-content/uploads/2020/01/Afrezza-Storage-and-Handling-Guide.pdf</a:t>
            </a:r>
          </a:p>
        </p:txBody>
      </p:sp>
    </p:spTree>
    <p:extLst>
      <p:ext uri="{BB962C8B-B14F-4D97-AF65-F5344CB8AC3E}">
        <p14:creationId xmlns:p14="http://schemas.microsoft.com/office/powerpoint/2010/main" val="1410867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534400" cy="990600"/>
          </a:xfrm>
        </p:spPr>
        <p:txBody>
          <a:bodyPr>
            <a:normAutofit fontScale="90000"/>
          </a:bodyPr>
          <a:lstStyle/>
          <a:p>
            <a:r>
              <a:rPr lang="en-US" dirty="0"/>
              <a:t>Inhaled Insulin Dosing and Counseling</a:t>
            </a:r>
          </a:p>
        </p:txBody>
      </p:sp>
      <p:sp>
        <p:nvSpPr>
          <p:cNvPr id="3" name="Content Placeholder 2"/>
          <p:cNvSpPr>
            <a:spLocks noGrp="1"/>
          </p:cNvSpPr>
          <p:nvPr>
            <p:ph sz="quarter" idx="1"/>
          </p:nvPr>
        </p:nvSpPr>
        <p:spPr>
          <a:xfrm>
            <a:off x="457200" y="1295400"/>
            <a:ext cx="8229600" cy="4267200"/>
          </a:xfrm>
        </p:spPr>
        <p:txBody>
          <a:bodyPr>
            <a:normAutofit fontScale="92500"/>
          </a:bodyPr>
          <a:lstStyle/>
          <a:p>
            <a:r>
              <a:rPr lang="en-US" dirty="0"/>
              <a:t>Bolus insulin – inhaled before meals</a:t>
            </a:r>
          </a:p>
          <a:p>
            <a:r>
              <a:rPr lang="en-US" dirty="0"/>
              <a:t>Dosing: 4, 8 and 12 unit cartridges</a:t>
            </a:r>
          </a:p>
          <a:p>
            <a:r>
              <a:rPr lang="en-US" dirty="0"/>
              <a:t>Lung function test before start </a:t>
            </a:r>
            <a:r>
              <a:rPr lang="en-US" sz="2400" dirty="0"/>
              <a:t>(FEV1)</a:t>
            </a:r>
          </a:p>
          <a:p>
            <a:pPr lvl="1"/>
            <a:r>
              <a:rPr lang="en-US" dirty="0"/>
              <a:t>Not for pts w/ chronic lung issues</a:t>
            </a:r>
          </a:p>
          <a:p>
            <a:pPr lvl="2"/>
            <a:r>
              <a:rPr lang="en-US" dirty="0"/>
              <a:t>Asthma, COPD, history of lung cancer, smoking within past 6 months</a:t>
            </a:r>
          </a:p>
          <a:p>
            <a:pPr lvl="2"/>
            <a:r>
              <a:rPr lang="en-US" dirty="0"/>
              <a:t>Can cause acute bronchospasm – Black box warning</a:t>
            </a:r>
          </a:p>
          <a:p>
            <a:r>
              <a:rPr lang="en-US" dirty="0"/>
              <a:t>Side effects: </a:t>
            </a:r>
          </a:p>
          <a:p>
            <a:pPr lvl="1"/>
            <a:r>
              <a:rPr lang="en-US" dirty="0"/>
              <a:t>Sore throat, cough</a:t>
            </a:r>
          </a:p>
          <a:p>
            <a:pPr lvl="1"/>
            <a:r>
              <a:rPr lang="en-US" dirty="0"/>
              <a:t>Less hypoglycemia than injected insulin</a:t>
            </a:r>
          </a:p>
        </p:txBody>
      </p:sp>
    </p:spTree>
    <p:custDataLst>
      <p:tags r:id="rId1"/>
    </p:custDataLst>
    <p:extLst>
      <p:ext uri="{BB962C8B-B14F-4D97-AF65-F5344CB8AC3E}">
        <p14:creationId xmlns:p14="http://schemas.microsoft.com/office/powerpoint/2010/main" val="288251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5202" name="Rectangle 2"/>
          <p:cNvSpPr>
            <a:spLocks noGrp="1" noChangeArrowheads="1"/>
          </p:cNvSpPr>
          <p:nvPr>
            <p:ph type="title"/>
          </p:nvPr>
        </p:nvSpPr>
        <p:spPr>
          <a:xfrm>
            <a:off x="455616" y="273049"/>
            <a:ext cx="8226425" cy="1325563"/>
          </a:xfrm>
        </p:spPr>
        <p:txBody>
          <a:bodyPr anchor="b">
            <a:normAutofit fontScale="90000"/>
          </a:bodyPr>
          <a:lstStyle/>
          <a:p>
            <a:pPr eaLnBrk="1" hangingPunct="1">
              <a:defRPr/>
            </a:pPr>
            <a:r>
              <a:rPr lang="en-US" dirty="0"/>
              <a:t>Advocating for Best Health for people with Diabetes</a:t>
            </a:r>
          </a:p>
        </p:txBody>
      </p:sp>
      <p:sp>
        <p:nvSpPr>
          <p:cNvPr id="1715203" name="Rectangle 3"/>
          <p:cNvSpPr>
            <a:spLocks noGrp="1" noChangeArrowheads="1"/>
          </p:cNvSpPr>
          <p:nvPr>
            <p:ph type="body" sz="half" idx="1"/>
          </p:nvPr>
        </p:nvSpPr>
        <p:spPr>
          <a:xfrm>
            <a:off x="573088" y="1752600"/>
            <a:ext cx="4037012" cy="5029199"/>
          </a:xfrm>
        </p:spPr>
        <p:txBody>
          <a:bodyPr>
            <a:normAutofit fontScale="77500" lnSpcReduction="20000"/>
          </a:bodyPr>
          <a:lstStyle/>
          <a:p>
            <a:pPr eaLnBrk="1" hangingPunct="1">
              <a:lnSpc>
                <a:spcPct val="120000"/>
              </a:lnSpc>
              <a:defRPr/>
            </a:pPr>
            <a:r>
              <a:rPr lang="en-US" sz="3100" dirty="0"/>
              <a:t>Modifiable</a:t>
            </a:r>
          </a:p>
          <a:p>
            <a:pPr lvl="1" eaLnBrk="1" hangingPunct="1">
              <a:lnSpc>
                <a:spcPct val="120000"/>
              </a:lnSpc>
              <a:defRPr/>
            </a:pPr>
            <a:r>
              <a:rPr lang="en-US" sz="3100" dirty="0"/>
              <a:t>Sleep</a:t>
            </a:r>
          </a:p>
          <a:p>
            <a:pPr lvl="1" eaLnBrk="1" hangingPunct="1">
              <a:lnSpc>
                <a:spcPct val="120000"/>
              </a:lnSpc>
              <a:defRPr/>
            </a:pPr>
            <a:r>
              <a:rPr lang="en-US" sz="3100" dirty="0"/>
              <a:t>Activity</a:t>
            </a:r>
          </a:p>
          <a:p>
            <a:pPr lvl="1" eaLnBrk="1" hangingPunct="1">
              <a:lnSpc>
                <a:spcPct val="120000"/>
              </a:lnSpc>
              <a:defRPr/>
            </a:pPr>
            <a:r>
              <a:rPr lang="en-US" sz="3100" dirty="0"/>
              <a:t>Smoking</a:t>
            </a:r>
          </a:p>
          <a:p>
            <a:pPr lvl="1" eaLnBrk="1" hangingPunct="1">
              <a:lnSpc>
                <a:spcPct val="120000"/>
              </a:lnSpc>
              <a:defRPr/>
            </a:pPr>
            <a:r>
              <a:rPr lang="en-US" sz="3100" dirty="0"/>
              <a:t>Dietary Habits</a:t>
            </a:r>
          </a:p>
          <a:p>
            <a:pPr lvl="1" eaLnBrk="1" hangingPunct="1">
              <a:lnSpc>
                <a:spcPct val="120000"/>
              </a:lnSpc>
              <a:defRPr/>
            </a:pPr>
            <a:r>
              <a:rPr lang="en-US" sz="3100" dirty="0"/>
              <a:t>Glucose</a:t>
            </a:r>
          </a:p>
          <a:p>
            <a:pPr lvl="1">
              <a:lnSpc>
                <a:spcPct val="120000"/>
              </a:lnSpc>
              <a:defRPr/>
            </a:pPr>
            <a:r>
              <a:rPr lang="en-US" sz="3100" dirty="0"/>
              <a:t>Blood Pressure</a:t>
            </a:r>
          </a:p>
          <a:p>
            <a:pPr lvl="1">
              <a:lnSpc>
                <a:spcPct val="120000"/>
              </a:lnSpc>
              <a:defRPr/>
            </a:pPr>
            <a:r>
              <a:rPr lang="en-US" sz="3100" dirty="0"/>
              <a:t>Lipids</a:t>
            </a:r>
          </a:p>
          <a:p>
            <a:pPr lvl="1" eaLnBrk="1" hangingPunct="1">
              <a:lnSpc>
                <a:spcPct val="120000"/>
              </a:lnSpc>
              <a:defRPr/>
            </a:pPr>
            <a:r>
              <a:rPr lang="en-US" sz="3100" dirty="0"/>
              <a:t>Oral Care</a:t>
            </a:r>
          </a:p>
          <a:p>
            <a:pPr lvl="1" eaLnBrk="1" hangingPunct="1">
              <a:lnSpc>
                <a:spcPct val="120000"/>
              </a:lnSpc>
              <a:defRPr/>
            </a:pPr>
            <a:r>
              <a:rPr lang="en-US" sz="3100" dirty="0"/>
              <a:t>Immunizations</a:t>
            </a:r>
          </a:p>
          <a:p>
            <a:pPr lvl="1" eaLnBrk="1" hangingPunct="1">
              <a:lnSpc>
                <a:spcPct val="120000"/>
              </a:lnSpc>
              <a:defRPr/>
            </a:pPr>
            <a:r>
              <a:rPr lang="en-US" sz="3100" dirty="0"/>
              <a:t>Psychosocial care</a:t>
            </a:r>
          </a:p>
        </p:txBody>
      </p:sp>
      <p:pic>
        <p:nvPicPr>
          <p:cNvPr id="3" name="Picture 2">
            <a:extLst>
              <a:ext uri="{FF2B5EF4-FFF2-40B4-BE49-F238E27FC236}">
                <a16:creationId xmlns:a16="http://schemas.microsoft.com/office/drawing/2014/main" id="{F0370592-E096-4395-B1CB-10414F53FF29}"/>
              </a:ext>
            </a:extLst>
          </p:cNvPr>
          <p:cNvPicPr>
            <a:picLocks noChangeAspect="1"/>
          </p:cNvPicPr>
          <p:nvPr/>
        </p:nvPicPr>
        <p:blipFill>
          <a:blip r:embed="rId4"/>
          <a:stretch>
            <a:fillRect/>
          </a:stretch>
        </p:blipFill>
        <p:spPr>
          <a:xfrm>
            <a:off x="4953000" y="1966569"/>
            <a:ext cx="3072792" cy="2757831"/>
          </a:xfrm>
          <a:prstGeom prst="rect">
            <a:avLst/>
          </a:prstGeom>
          <a:noFill/>
        </p:spPr>
      </p:pic>
      <p:sp>
        <p:nvSpPr>
          <p:cNvPr id="2" name="Content Placeholder 1">
            <a:extLst>
              <a:ext uri="{FF2B5EF4-FFF2-40B4-BE49-F238E27FC236}">
                <a16:creationId xmlns:a16="http://schemas.microsoft.com/office/drawing/2014/main" id="{30D844C1-4660-431D-91A5-DE67DF87F0A2}"/>
              </a:ext>
            </a:extLst>
          </p:cNvPr>
          <p:cNvSpPr>
            <a:spLocks noGrp="1"/>
          </p:cNvSpPr>
          <p:nvPr>
            <p:ph sz="quarter" idx="3"/>
          </p:nvPr>
        </p:nvSpPr>
        <p:spPr>
          <a:xfrm>
            <a:off x="4724400" y="4724400"/>
            <a:ext cx="4037013" cy="1676406"/>
          </a:xfrm>
        </p:spPr>
        <p:txBody>
          <a:bodyPr>
            <a:normAutofit/>
          </a:bodyPr>
          <a:lstStyle/>
          <a:p>
            <a:r>
              <a:rPr lang="en-US" sz="2800" dirty="0"/>
              <a:t>Make small, achievable goals. We are in this for the long run.</a:t>
            </a:r>
          </a:p>
        </p:txBody>
      </p:sp>
    </p:spTree>
    <p:custDataLst>
      <p:tags r:id="rId1"/>
    </p:custDataLst>
    <p:extLst>
      <p:ext uri="{BB962C8B-B14F-4D97-AF65-F5344CB8AC3E}">
        <p14:creationId xmlns:p14="http://schemas.microsoft.com/office/powerpoint/2010/main" val="195451109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a:t>Bolus Insulin Timing</a:t>
            </a:r>
          </a:p>
        </p:txBody>
      </p:sp>
      <p:sp>
        <p:nvSpPr>
          <p:cNvPr id="1408003" name="Rectangle 3"/>
          <p:cNvSpPr>
            <a:spLocks noGrp="1" noChangeArrowheads="1"/>
          </p:cNvSpPr>
          <p:nvPr>
            <p:ph sz="quarter" idx="1"/>
          </p:nvPr>
        </p:nvSpPr>
        <p:spPr>
          <a:xfrm>
            <a:off x="457200" y="1295400"/>
            <a:ext cx="7010400" cy="4937760"/>
          </a:xfrm>
        </p:spPr>
        <p:txBody>
          <a:bodyPr>
            <a:normAutofit lnSpcReduction="10000"/>
          </a:bodyPr>
          <a:lstStyle/>
          <a:p>
            <a:pPr eaLnBrk="1" hangingPunct="1">
              <a:lnSpc>
                <a:spcPct val="90000"/>
              </a:lnSpc>
              <a:defRPr/>
            </a:pPr>
            <a:r>
              <a:rPr lang="en-US" sz="4000" dirty="0"/>
              <a:t>How is the effectiveness of bolus insulin determined?</a:t>
            </a:r>
          </a:p>
          <a:p>
            <a:pPr lvl="1" eaLnBrk="1" hangingPunct="1">
              <a:lnSpc>
                <a:spcPct val="90000"/>
              </a:lnSpc>
              <a:defRPr/>
            </a:pPr>
            <a:r>
              <a:rPr lang="en-US" sz="3200" dirty="0"/>
              <a:t>1-2 hours post meal </a:t>
            </a:r>
          </a:p>
          <a:p>
            <a:pPr lvl="1" eaLnBrk="1" hangingPunct="1">
              <a:lnSpc>
                <a:spcPct val="90000"/>
              </a:lnSpc>
              <a:defRPr/>
            </a:pPr>
            <a:r>
              <a:rPr lang="en-US" sz="3200" dirty="0"/>
              <a:t>Before next meal blood glucose</a:t>
            </a:r>
          </a:p>
          <a:p>
            <a:pPr lvl="1" eaLnBrk="1" hangingPunct="1">
              <a:lnSpc>
                <a:spcPct val="90000"/>
              </a:lnSpc>
              <a:buFont typeface="Wingdings" pitchFamily="2" charset="2"/>
              <a:buNone/>
              <a:defRPr/>
            </a:pPr>
            <a:endParaRPr lang="en-US" sz="3200" dirty="0"/>
          </a:p>
          <a:p>
            <a:pPr eaLnBrk="1" hangingPunct="1">
              <a:lnSpc>
                <a:spcPct val="90000"/>
              </a:lnSpc>
              <a:defRPr/>
            </a:pPr>
            <a:r>
              <a:rPr lang="en-US" sz="4000" dirty="0"/>
              <a:t>Glucose goals may be modified by HCP/</a:t>
            </a:r>
            <a:r>
              <a:rPr lang="en-US" sz="4000" dirty="0" err="1"/>
              <a:t>pt</a:t>
            </a:r>
            <a:endParaRPr lang="en-US" sz="4000" dirty="0"/>
          </a:p>
          <a:p>
            <a:pPr lvl="1" eaLnBrk="1" hangingPunct="1">
              <a:lnSpc>
                <a:spcPct val="90000"/>
              </a:lnSpc>
              <a:defRPr/>
            </a:pPr>
            <a:r>
              <a:rPr lang="en-US" sz="3200" dirty="0"/>
              <a:t>1-2 hours peak post meal  &lt;180 (ADA)</a:t>
            </a:r>
          </a:p>
          <a:p>
            <a:pPr lvl="1" eaLnBrk="1" hangingPunct="1">
              <a:lnSpc>
                <a:spcPct val="90000"/>
              </a:lnSpc>
              <a:defRPr/>
            </a:pPr>
            <a:r>
              <a:rPr lang="en-US" sz="3200" dirty="0"/>
              <a:t>2 hour post meal &lt;140 (AACE)</a:t>
            </a:r>
          </a:p>
          <a:p>
            <a:pPr lvl="1" eaLnBrk="1" hangingPunct="1">
              <a:lnSpc>
                <a:spcPct val="90000"/>
              </a:lnSpc>
              <a:defRPr/>
            </a:pPr>
            <a:r>
              <a:rPr lang="en-US" sz="3200" dirty="0"/>
              <a:t>Before next meal  80 - 130</a:t>
            </a:r>
            <a:endParaRPr lang="en-US" dirty="0"/>
          </a:p>
        </p:txBody>
      </p:sp>
      <p:pic>
        <p:nvPicPr>
          <p:cNvPr id="2" name="Picture 1" descr="Clipart - Question Gir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0" y="304800"/>
            <a:ext cx="2057400" cy="2327737"/>
          </a:xfrm>
          <a:prstGeom prst="rect">
            <a:avLst/>
          </a:prstGeom>
        </p:spPr>
      </p:pic>
    </p:spTree>
    <p:custDataLst>
      <p:tags r:id="rId1"/>
    </p:custDataLst>
    <p:extLst>
      <p:ext uri="{BB962C8B-B14F-4D97-AF65-F5344CB8AC3E}">
        <p14:creationId xmlns:p14="http://schemas.microsoft.com/office/powerpoint/2010/main" val="525017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5330"/>
            <a:ext cx="8229600" cy="990600"/>
          </a:xfrm>
        </p:spPr>
        <p:txBody>
          <a:bodyPr/>
          <a:lstStyle/>
          <a:p>
            <a:r>
              <a:rPr lang="en-US" dirty="0"/>
              <a:t>Poll Question 5</a:t>
            </a:r>
          </a:p>
        </p:txBody>
      </p:sp>
      <p:sp>
        <p:nvSpPr>
          <p:cNvPr id="3" name="Content Placeholder 2"/>
          <p:cNvSpPr>
            <a:spLocks noGrp="1"/>
          </p:cNvSpPr>
          <p:nvPr>
            <p:ph sz="quarter" idx="1"/>
          </p:nvPr>
        </p:nvSpPr>
        <p:spPr>
          <a:xfrm>
            <a:off x="457200" y="1219200"/>
            <a:ext cx="8229600" cy="4937760"/>
          </a:xfrm>
        </p:spPr>
        <p:txBody>
          <a:bodyPr/>
          <a:lstStyle/>
          <a:p>
            <a:r>
              <a:rPr lang="en-US" sz="3600" dirty="0"/>
              <a:t>Mary takes 4 units of insulin lispro (Humalog) before breakfast.  Which BG result reflects that the dose was the right dose?</a:t>
            </a:r>
          </a:p>
          <a:p>
            <a:pPr marL="514350" indent="-514350">
              <a:buFont typeface="+mj-lt"/>
              <a:buAutoNum type="arabicPeriod"/>
            </a:pPr>
            <a:r>
              <a:rPr lang="en-US" sz="3600" dirty="0"/>
              <a:t>Before breakfast BG of 97</a:t>
            </a:r>
          </a:p>
          <a:p>
            <a:pPr marL="514350" indent="-514350">
              <a:buFont typeface="+mj-lt"/>
              <a:buAutoNum type="arabicPeriod"/>
            </a:pPr>
            <a:r>
              <a:rPr lang="en-US" sz="3600" dirty="0"/>
              <a:t>1 hour post lunch BG of 160</a:t>
            </a:r>
          </a:p>
          <a:p>
            <a:pPr marL="514350" indent="-514350">
              <a:buFont typeface="+mj-lt"/>
              <a:buAutoNum type="arabicPeriod"/>
            </a:pPr>
            <a:r>
              <a:rPr lang="en-US" sz="3600" dirty="0"/>
              <a:t>Before lunch BG of 87</a:t>
            </a:r>
          </a:p>
          <a:p>
            <a:pPr marL="514350" indent="-514350">
              <a:buFont typeface="+mj-lt"/>
              <a:buAutoNum type="arabicPeriod"/>
            </a:pPr>
            <a:r>
              <a:rPr lang="en-US" sz="3600" dirty="0"/>
              <a:t>2 hour post breakfast BG of 185</a:t>
            </a:r>
          </a:p>
          <a:p>
            <a:endParaRPr lang="en-US" dirty="0"/>
          </a:p>
        </p:txBody>
      </p:sp>
      <p:pic>
        <p:nvPicPr>
          <p:cNvPr id="4" name="Picture 3"/>
          <p:cNvPicPr>
            <a:picLocks noChangeAspect="1"/>
          </p:cNvPicPr>
          <p:nvPr/>
        </p:nvPicPr>
        <p:blipFill>
          <a:blip r:embed="rId4"/>
          <a:stretch>
            <a:fillRect/>
          </a:stretch>
        </p:blipFill>
        <p:spPr>
          <a:xfrm>
            <a:off x="7620000" y="381000"/>
            <a:ext cx="1261311" cy="1295401"/>
          </a:xfrm>
          <a:prstGeom prst="rect">
            <a:avLst/>
          </a:prstGeom>
        </p:spPr>
      </p:pic>
      <p:sp>
        <p:nvSpPr>
          <p:cNvPr id="5" name="Flowchart: Terminator 4">
            <a:extLst>
              <a:ext uri="{FF2B5EF4-FFF2-40B4-BE49-F238E27FC236}">
                <a16:creationId xmlns:a16="http://schemas.microsoft.com/office/drawing/2014/main" id="{E0184DB5-DE63-4DAE-A33E-65C532E2F71C}"/>
              </a:ext>
            </a:extLst>
          </p:cNvPr>
          <p:cNvSpPr/>
          <p:nvPr/>
        </p:nvSpPr>
        <p:spPr>
          <a:xfrm>
            <a:off x="476250" y="4648200"/>
            <a:ext cx="6477000" cy="6858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12700">
                <a:solidFill>
                  <a:schemeClr val="tx1"/>
                </a:solidFill>
              </a:ln>
              <a:solidFill>
                <a:srgbClr val="7030A0"/>
              </a:solidFill>
            </a:endParaRPr>
          </a:p>
        </p:txBody>
      </p:sp>
    </p:spTree>
    <p:custDataLst>
      <p:tags r:id="rId1"/>
    </p:custDataLst>
    <p:extLst>
      <p:ext uri="{BB962C8B-B14F-4D97-AF65-F5344CB8AC3E}">
        <p14:creationId xmlns:p14="http://schemas.microsoft.com/office/powerpoint/2010/main" val="170131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39A47-9069-47D7-AC61-3C94DD8586FD}"/>
              </a:ext>
            </a:extLst>
          </p:cNvPr>
          <p:cNvSpPr>
            <a:spLocks noGrp="1"/>
          </p:cNvSpPr>
          <p:nvPr>
            <p:ph type="title"/>
          </p:nvPr>
        </p:nvSpPr>
        <p:spPr/>
        <p:txBody>
          <a:bodyPr/>
          <a:lstStyle/>
          <a:p>
            <a:r>
              <a:rPr lang="en-US" dirty="0"/>
              <a:t>Stretch Break and Questions: -)</a:t>
            </a:r>
          </a:p>
        </p:txBody>
      </p:sp>
      <p:pic>
        <p:nvPicPr>
          <p:cNvPr id="5" name="Content Placeholder 4" descr="Woman doing yoga at beach">
            <a:extLst>
              <a:ext uri="{FF2B5EF4-FFF2-40B4-BE49-F238E27FC236}">
                <a16:creationId xmlns:a16="http://schemas.microsoft.com/office/drawing/2014/main" id="{D2CBC87A-9F49-4D7E-A126-A2DFAF878F66}"/>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871434" y="1219200"/>
            <a:ext cx="7401132" cy="4937125"/>
          </a:xfrm>
        </p:spPr>
      </p:pic>
    </p:spTree>
    <p:extLst>
      <p:ext uri="{BB962C8B-B14F-4D97-AF65-F5344CB8AC3E}">
        <p14:creationId xmlns:p14="http://schemas.microsoft.com/office/powerpoint/2010/main" val="416217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4EF62-D56F-440E-844B-C21BDA93DA90}"/>
              </a:ext>
            </a:extLst>
          </p:cNvPr>
          <p:cNvSpPr>
            <a:spLocks noGrp="1"/>
          </p:cNvSpPr>
          <p:nvPr>
            <p:ph type="ctrTitle"/>
          </p:nvPr>
        </p:nvSpPr>
        <p:spPr/>
        <p:txBody>
          <a:bodyPr/>
          <a:lstStyle/>
          <a:p>
            <a:r>
              <a:rPr lang="en-US" dirty="0"/>
              <a:t>U500 Insulin</a:t>
            </a:r>
          </a:p>
        </p:txBody>
      </p:sp>
      <p:sp>
        <p:nvSpPr>
          <p:cNvPr id="3" name="Subtitle 2">
            <a:extLst>
              <a:ext uri="{FF2B5EF4-FFF2-40B4-BE49-F238E27FC236}">
                <a16:creationId xmlns:a16="http://schemas.microsoft.com/office/drawing/2014/main" id="{43F29855-5603-4908-944F-1DE3235D452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1865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7381"/>
            <a:ext cx="8305800" cy="855617"/>
          </a:xfrm>
        </p:spPr>
        <p:txBody>
          <a:bodyPr>
            <a:normAutofit/>
          </a:bodyPr>
          <a:lstStyle/>
          <a:p>
            <a:r>
              <a:rPr lang="en-US" dirty="0"/>
              <a:t>More than 200 units a day?</a:t>
            </a:r>
          </a:p>
        </p:txBody>
      </p:sp>
      <p:graphicFrame>
        <p:nvGraphicFramePr>
          <p:cNvPr id="6" name="Content Placeholder 4">
            <a:extLst>
              <a:ext uri="{FF2B5EF4-FFF2-40B4-BE49-F238E27FC236}">
                <a16:creationId xmlns:a16="http://schemas.microsoft.com/office/drawing/2014/main" id="{1BFCBF15-96E8-44D4-AA1F-7B3B32CF012F}"/>
              </a:ext>
            </a:extLst>
          </p:cNvPr>
          <p:cNvGraphicFramePr>
            <a:graphicFrameLocks/>
          </p:cNvGraphicFramePr>
          <p:nvPr>
            <p:extLst>
              <p:ext uri="{D42A27DB-BD31-4B8C-83A1-F6EECF244321}">
                <p14:modId xmlns:p14="http://schemas.microsoft.com/office/powerpoint/2010/main" val="2633658552"/>
              </p:ext>
            </p:extLst>
          </p:nvPr>
        </p:nvGraphicFramePr>
        <p:xfrm>
          <a:off x="164124" y="2602401"/>
          <a:ext cx="8815752" cy="2007743"/>
        </p:xfrm>
        <a:graphic>
          <a:graphicData uri="http://schemas.openxmlformats.org/drawingml/2006/table">
            <a:tbl>
              <a:tblPr firstRow="1" firstCol="1" bandRow="1">
                <a:tableStyleId>{5C22544A-7EE6-4342-B048-85BDC9FD1C3A}</a:tableStyleId>
              </a:tblPr>
              <a:tblGrid>
                <a:gridCol w="1131276">
                  <a:extLst>
                    <a:ext uri="{9D8B030D-6E8A-4147-A177-3AD203B41FA5}">
                      <a16:colId xmlns:a16="http://schemas.microsoft.com/office/drawing/2014/main" val="20000"/>
                    </a:ext>
                  </a:extLst>
                </a:gridCol>
                <a:gridCol w="1436076">
                  <a:extLst>
                    <a:ext uri="{9D8B030D-6E8A-4147-A177-3AD203B41FA5}">
                      <a16:colId xmlns:a16="http://schemas.microsoft.com/office/drawing/2014/main" val="20001"/>
                    </a:ext>
                  </a:extLst>
                </a:gridCol>
                <a:gridCol w="821931">
                  <a:extLst>
                    <a:ext uri="{9D8B030D-6E8A-4147-A177-3AD203B41FA5}">
                      <a16:colId xmlns:a16="http://schemas.microsoft.com/office/drawing/2014/main" val="20002"/>
                    </a:ext>
                  </a:extLst>
                </a:gridCol>
                <a:gridCol w="1250057">
                  <a:extLst>
                    <a:ext uri="{9D8B030D-6E8A-4147-A177-3AD203B41FA5}">
                      <a16:colId xmlns:a16="http://schemas.microsoft.com/office/drawing/2014/main" val="20003"/>
                    </a:ext>
                  </a:extLst>
                </a:gridCol>
                <a:gridCol w="827311">
                  <a:extLst>
                    <a:ext uri="{9D8B030D-6E8A-4147-A177-3AD203B41FA5}">
                      <a16:colId xmlns:a16="http://schemas.microsoft.com/office/drawing/2014/main" val="20004"/>
                    </a:ext>
                  </a:extLst>
                </a:gridCol>
                <a:gridCol w="1084891">
                  <a:extLst>
                    <a:ext uri="{9D8B030D-6E8A-4147-A177-3AD203B41FA5}">
                      <a16:colId xmlns:a16="http://schemas.microsoft.com/office/drawing/2014/main" val="20005"/>
                    </a:ext>
                  </a:extLst>
                </a:gridCol>
                <a:gridCol w="1121210">
                  <a:extLst>
                    <a:ext uri="{9D8B030D-6E8A-4147-A177-3AD203B41FA5}">
                      <a16:colId xmlns:a16="http://schemas.microsoft.com/office/drawing/2014/main" val="20006"/>
                    </a:ext>
                  </a:extLst>
                </a:gridCol>
                <a:gridCol w="1143000">
                  <a:extLst>
                    <a:ext uri="{9D8B030D-6E8A-4147-A177-3AD203B41FA5}">
                      <a16:colId xmlns:a16="http://schemas.microsoft.com/office/drawing/2014/main" val="20007"/>
                    </a:ext>
                  </a:extLst>
                </a:gridCol>
              </a:tblGrid>
              <a:tr h="533400">
                <a:tc>
                  <a:txBody>
                    <a:bodyPr/>
                    <a:lstStyle/>
                    <a:p>
                      <a:pPr marL="0" marR="0">
                        <a:lnSpc>
                          <a:spcPct val="107000"/>
                        </a:lnSpc>
                        <a:spcBef>
                          <a:spcPts val="0"/>
                        </a:spcBef>
                        <a:spcAft>
                          <a:spcPts val="0"/>
                        </a:spcAft>
                      </a:pPr>
                      <a:r>
                        <a:rPr lang="en-US" sz="1300" cap="all" dirty="0">
                          <a:effectLst/>
                          <a:latin typeface="Calibri" panose="020F0502020204030204" pitchFamily="34" charset="0"/>
                          <a:ea typeface="Calibri" panose="020F0502020204030204" pitchFamily="34" charset="0"/>
                          <a:cs typeface="Calibri" panose="020F0502020204030204" pitchFamily="34" charset="0"/>
                        </a:rPr>
                        <a:t>Drug</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300" cap="all" dirty="0">
                          <a:effectLst/>
                          <a:latin typeface="Calibri" panose="020F0502020204030204" pitchFamily="34" charset="0"/>
                          <a:ea typeface="Calibri" panose="020F0502020204030204" pitchFamily="34" charset="0"/>
                          <a:cs typeface="Calibri" panose="020F0502020204030204" pitchFamily="34" charset="0"/>
                        </a:rPr>
                        <a:t>Name</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Availability</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Pen</a:t>
                      </a:r>
                      <a:endParaRPr lang="en-US" sz="13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Units</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dirty="0">
                          <a:effectLst/>
                          <a:latin typeface="Calibri" panose="020F0502020204030204" pitchFamily="34" charset="0"/>
                          <a:ea typeface="Calibri" panose="020F0502020204030204" pitchFamily="34" charset="0"/>
                          <a:cs typeface="Calibri" panose="020F0502020204030204" pitchFamily="34" charset="0"/>
                        </a:rPr>
                        <a:t>Expiration</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Onset</a:t>
                      </a:r>
                      <a:endParaRPr lang="en-US" sz="13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Peak Effect</a:t>
                      </a:r>
                      <a:endParaRPr lang="en-US" sz="13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Duration of Action</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Clinical Pearls</a:t>
                      </a:r>
                      <a:endParaRPr lang="en-US" sz="13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00"/>
                  </a:ext>
                </a:extLst>
              </a:tr>
              <a:tr h="1182299">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Insulin human regular (humulin R U500)</a:t>
                      </a:r>
                      <a:endParaRPr lang="en-US" sz="13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 </a:t>
                      </a:r>
                      <a:endParaRPr lang="en-US" sz="13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 </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Pen, Vial</a:t>
                      </a:r>
                    </a:p>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 </a:t>
                      </a:r>
                    </a:p>
                  </a:txBody>
                  <a:tcPr marL="68580" marR="68580" marT="0" marB="0"/>
                </a:tc>
                <a:tc>
                  <a:txBody>
                    <a:bodyPr/>
                    <a:lstStyle/>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5 unit</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Vial: 40 days</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Pen: 28 days</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0.25-0.5 hours</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4-8 hr</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13-24 hr </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This insulin</a:t>
                      </a:r>
                      <a:r>
                        <a:rPr lang="en-US" sz="1300" baseline="0" dirty="0">
                          <a:effectLst/>
                          <a:latin typeface="Calibri" panose="020F0502020204030204" pitchFamily="34" charset="0"/>
                          <a:ea typeface="Calibri" panose="020F0502020204030204" pitchFamily="34" charset="0"/>
                          <a:cs typeface="Calibri" panose="020F0502020204030204" pitchFamily="34" charset="0"/>
                        </a:rPr>
                        <a:t> is 5 time as concentrated. If using a vial, use the special U500 syringe. </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01"/>
                  </a:ext>
                </a:extLst>
              </a:tr>
            </a:tbl>
          </a:graphicData>
        </a:graphic>
      </p:graphicFrame>
      <p:sp>
        <p:nvSpPr>
          <p:cNvPr id="7" name="Text Placeholder 3">
            <a:extLst>
              <a:ext uri="{FF2B5EF4-FFF2-40B4-BE49-F238E27FC236}">
                <a16:creationId xmlns:a16="http://schemas.microsoft.com/office/drawing/2014/main" id="{C47192DB-10B7-4CBD-B577-ECDAC2ECCC0C}"/>
              </a:ext>
            </a:extLst>
          </p:cNvPr>
          <p:cNvSpPr txBox="1">
            <a:spLocks/>
          </p:cNvSpPr>
          <p:nvPr/>
        </p:nvSpPr>
        <p:spPr bwMode="auto">
          <a:xfrm>
            <a:off x="320749" y="6228589"/>
            <a:ext cx="63246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spcBef>
                <a:spcPct val="20000"/>
              </a:spcBef>
              <a:spcAft>
                <a:spcPct val="0"/>
              </a:spcAft>
              <a:buClr>
                <a:schemeClr val="tx2"/>
              </a:buClr>
              <a:buFont typeface="Wingdings" panose="05000000000000000000" pitchFamily="2" charset="2"/>
              <a:buNone/>
              <a:defRPr sz="1200" i="1">
                <a:solidFill>
                  <a:schemeClr val="tx2"/>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2pPr>
            <a:lvl3pPr marL="11430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3pPr>
            <a:lvl4pPr marL="16002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4pPr>
            <a:lvl5pPr marL="20574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5pPr>
            <a:lvl6pPr marL="2514600" indent="-228600" algn="l" rtl="0" fontAlgn="base">
              <a:spcBef>
                <a:spcPct val="20000"/>
              </a:spcBef>
              <a:spcAft>
                <a:spcPct val="0"/>
              </a:spcAft>
              <a:buChar char="»"/>
              <a:defRPr>
                <a:solidFill>
                  <a:srgbClr val="06323A"/>
                </a:solidFill>
                <a:latin typeface="+mn-lt"/>
                <a:ea typeface="+mn-ea"/>
              </a:defRPr>
            </a:lvl6pPr>
            <a:lvl7pPr marL="2971800" indent="-228600" algn="l" rtl="0" fontAlgn="base">
              <a:spcBef>
                <a:spcPct val="20000"/>
              </a:spcBef>
              <a:spcAft>
                <a:spcPct val="0"/>
              </a:spcAft>
              <a:buChar char="»"/>
              <a:defRPr>
                <a:solidFill>
                  <a:srgbClr val="06323A"/>
                </a:solidFill>
                <a:latin typeface="+mn-lt"/>
                <a:ea typeface="+mn-ea"/>
              </a:defRPr>
            </a:lvl7pPr>
            <a:lvl8pPr marL="3429000" indent="-228600" algn="l" rtl="0" fontAlgn="base">
              <a:spcBef>
                <a:spcPct val="20000"/>
              </a:spcBef>
              <a:spcAft>
                <a:spcPct val="0"/>
              </a:spcAft>
              <a:buChar char="»"/>
              <a:defRPr>
                <a:solidFill>
                  <a:srgbClr val="06323A"/>
                </a:solidFill>
                <a:latin typeface="+mn-lt"/>
                <a:ea typeface="+mn-ea"/>
              </a:defRPr>
            </a:lvl8pPr>
            <a:lvl9pPr marL="3886200" indent="-228600" algn="l" rtl="0" fontAlgn="base">
              <a:spcBef>
                <a:spcPct val="20000"/>
              </a:spcBef>
              <a:spcAft>
                <a:spcPct val="0"/>
              </a:spcAft>
              <a:buChar char="»"/>
              <a:defRPr>
                <a:solidFill>
                  <a:srgbClr val="06323A"/>
                </a:solidFill>
                <a:latin typeface="+mn-lt"/>
                <a:ea typeface="+mn-ea"/>
              </a:defRPr>
            </a:lvl9pPr>
          </a:lstStyle>
          <a:p>
            <a:r>
              <a:rPr lang="en-US" kern="0" dirty="0" err="1"/>
              <a:t>DailyMed</a:t>
            </a:r>
            <a:r>
              <a:rPr lang="en-US" kern="0" dirty="0"/>
              <a:t>: </a:t>
            </a:r>
            <a:r>
              <a:rPr lang="en-US" kern="0" dirty="0">
                <a:hlinkClick r:id="rId3"/>
              </a:rPr>
              <a:t>https://dailymed.nlm.nih.gov/dailymed/index.cfm</a:t>
            </a:r>
            <a:endParaRPr lang="en-US" kern="0" dirty="0"/>
          </a:p>
          <a:p>
            <a:r>
              <a:rPr lang="en-US" kern="0" dirty="0" err="1"/>
              <a:t>Stahnke</a:t>
            </a:r>
            <a:r>
              <a:rPr lang="en-US" kern="0" dirty="0"/>
              <a:t> AM et al. ADCES in Practice. March, 2020. </a:t>
            </a:r>
            <a:r>
              <a:rPr lang="en-US" i="0" u="sng" kern="0" dirty="0">
                <a:hlinkClick r:id="rId4"/>
              </a:rPr>
              <a:t>https://doi.org/10.1177/2633559X20896414</a:t>
            </a:r>
            <a:endParaRPr lang="en-US" kern="0" dirty="0"/>
          </a:p>
        </p:txBody>
      </p:sp>
    </p:spTree>
    <p:custDataLst>
      <p:tags r:id="rId1"/>
    </p:custDataLst>
    <p:extLst>
      <p:ext uri="{BB962C8B-B14F-4D97-AF65-F5344CB8AC3E}">
        <p14:creationId xmlns:p14="http://schemas.microsoft.com/office/powerpoint/2010/main" val="339254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Switching to u500 insulin</a:t>
            </a:r>
          </a:p>
        </p:txBody>
      </p:sp>
      <p:sp>
        <p:nvSpPr>
          <p:cNvPr id="3" name="Content Placeholder 2"/>
          <p:cNvSpPr>
            <a:spLocks noGrp="1"/>
          </p:cNvSpPr>
          <p:nvPr>
            <p:ph idx="1"/>
          </p:nvPr>
        </p:nvSpPr>
        <p:spPr>
          <a:xfrm>
            <a:off x="341870" y="1371600"/>
            <a:ext cx="8534400" cy="4572000"/>
          </a:xfrm>
        </p:spPr>
        <p:txBody>
          <a:bodyPr>
            <a:normAutofit fontScale="92500" lnSpcReduction="10000"/>
          </a:bodyPr>
          <a:lstStyle/>
          <a:p>
            <a:pPr>
              <a:lnSpc>
                <a:spcPct val="110000"/>
              </a:lnSpc>
            </a:pPr>
            <a:r>
              <a:rPr lang="en-US" dirty="0">
                <a:solidFill>
                  <a:srgbClr val="000000"/>
                </a:solidFill>
              </a:rPr>
              <a:t>Typically reserved for people requiring insulin &gt;200 units/day </a:t>
            </a:r>
          </a:p>
          <a:p>
            <a:pPr>
              <a:lnSpc>
                <a:spcPct val="110000"/>
              </a:lnSpc>
            </a:pPr>
            <a:r>
              <a:rPr lang="en-US" dirty="0">
                <a:solidFill>
                  <a:srgbClr val="000000"/>
                </a:solidFill>
              </a:rPr>
              <a:t>U500 acts like an intermediate acting insulin but replaces both the basal and bolus doses</a:t>
            </a:r>
          </a:p>
          <a:p>
            <a:pPr lvl="1">
              <a:lnSpc>
                <a:spcPct val="110000"/>
              </a:lnSpc>
            </a:pPr>
            <a:r>
              <a:rPr lang="en-US" dirty="0">
                <a:solidFill>
                  <a:srgbClr val="000000"/>
                </a:solidFill>
              </a:rPr>
              <a:t>If A1C&lt; 8%, recommend to reduce TDD by 10-20%</a:t>
            </a:r>
          </a:p>
          <a:p>
            <a:pPr lvl="1">
              <a:lnSpc>
                <a:spcPct val="110000"/>
              </a:lnSpc>
            </a:pPr>
            <a:r>
              <a:rPr lang="en-US" dirty="0">
                <a:solidFill>
                  <a:srgbClr val="000000"/>
                </a:solidFill>
              </a:rPr>
              <a:t>If A1C≥ 8%, consider 1:1 conversion </a:t>
            </a:r>
          </a:p>
          <a:p>
            <a:pPr>
              <a:lnSpc>
                <a:spcPct val="110000"/>
              </a:lnSpc>
            </a:pPr>
            <a:r>
              <a:rPr lang="en-US" dirty="0">
                <a:solidFill>
                  <a:srgbClr val="000000"/>
                </a:solidFill>
              </a:rPr>
              <a:t>Typically dosed 2-3 times daily </a:t>
            </a:r>
          </a:p>
          <a:p>
            <a:pPr>
              <a:lnSpc>
                <a:spcPct val="110000"/>
              </a:lnSpc>
            </a:pPr>
            <a:r>
              <a:rPr lang="en-US" dirty="0">
                <a:solidFill>
                  <a:srgbClr val="000000"/>
                </a:solidFill>
              </a:rPr>
              <a:t>It should be taken 30 minutes prior to meals</a:t>
            </a:r>
          </a:p>
          <a:p>
            <a:pPr>
              <a:lnSpc>
                <a:spcPct val="110000"/>
              </a:lnSpc>
            </a:pPr>
            <a:r>
              <a:rPr lang="en-US" dirty="0">
                <a:solidFill>
                  <a:srgbClr val="000000"/>
                </a:solidFill>
              </a:rPr>
              <a:t>Often initiated as a 60/40 or 40/30/30 split </a:t>
            </a:r>
          </a:p>
          <a:p>
            <a:endParaRPr lang="en-US" dirty="0"/>
          </a:p>
        </p:txBody>
      </p:sp>
      <p:sp>
        <p:nvSpPr>
          <p:cNvPr id="4" name="Text Placeholder 3"/>
          <p:cNvSpPr>
            <a:spLocks noGrp="1"/>
          </p:cNvSpPr>
          <p:nvPr>
            <p:ph type="body" sz="quarter" idx="10"/>
          </p:nvPr>
        </p:nvSpPr>
        <p:spPr/>
        <p:txBody>
          <a:bodyPr/>
          <a:lstStyle/>
          <a:p>
            <a:r>
              <a:rPr lang="en-US" dirty="0"/>
              <a:t>Reid TS, et al. </a:t>
            </a:r>
            <a:r>
              <a:rPr lang="en-US" dirty="0">
                <a:ea typeface="ヒラギノ角ゴ Pro W3" charset="0"/>
                <a:cs typeface="ヒラギノ角ゴ Pro W3" charset="0"/>
              </a:rPr>
              <a:t>Postgrad Med</a:t>
            </a:r>
            <a:r>
              <a:rPr lang="en-US" i="0" dirty="0">
                <a:ea typeface="ヒラギノ角ゴ Pro W3" charset="0"/>
                <a:cs typeface="ヒラギノ角ゴ Pro W3" charset="0"/>
              </a:rPr>
              <a:t>. 2017;129(5):554-562. </a:t>
            </a:r>
            <a:endParaRPr lang="en-US" dirty="0"/>
          </a:p>
          <a:p>
            <a:endParaRPr lang="en-US" dirty="0"/>
          </a:p>
        </p:txBody>
      </p:sp>
    </p:spTree>
    <p:extLst>
      <p:ext uri="{BB962C8B-B14F-4D97-AF65-F5344CB8AC3E}">
        <p14:creationId xmlns:p14="http://schemas.microsoft.com/office/powerpoint/2010/main" val="61681149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U500 example </a:t>
            </a:r>
          </a:p>
        </p:txBody>
      </p:sp>
      <p:sp>
        <p:nvSpPr>
          <p:cNvPr id="3" name="Content Placeholder 2"/>
          <p:cNvSpPr>
            <a:spLocks noGrp="1"/>
          </p:cNvSpPr>
          <p:nvPr>
            <p:ph idx="1"/>
          </p:nvPr>
        </p:nvSpPr>
        <p:spPr>
          <a:xfrm>
            <a:off x="304800" y="1295400"/>
            <a:ext cx="8534400" cy="4572000"/>
          </a:xfrm>
        </p:spPr>
        <p:txBody>
          <a:bodyPr>
            <a:normAutofit lnSpcReduction="10000"/>
          </a:bodyPr>
          <a:lstStyle/>
          <a:p>
            <a:r>
              <a:rPr lang="en-US" sz="2400" dirty="0"/>
              <a:t>A woman with obesity, T2D, and insulin resistance takes insulin glargine 120 units BID and insulin </a:t>
            </a:r>
            <a:r>
              <a:rPr lang="en-US" sz="2400" dirty="0" err="1"/>
              <a:t>aspart</a:t>
            </a:r>
            <a:r>
              <a:rPr lang="en-US" sz="2400" dirty="0"/>
              <a:t> 60 units TID </a:t>
            </a:r>
            <a:r>
              <a:rPr lang="en-US" sz="2400" dirty="0" err="1"/>
              <a:t>a.c.</a:t>
            </a:r>
            <a:r>
              <a:rPr lang="en-US" sz="2400" dirty="0"/>
              <a:t> Her most recent A1C=9%. How would she switch to U500? </a:t>
            </a:r>
          </a:p>
          <a:p>
            <a:pPr lvl="1"/>
            <a:r>
              <a:rPr lang="en-US" sz="2400" dirty="0"/>
              <a:t>1:1 conversion since A1C </a:t>
            </a:r>
            <a:r>
              <a:rPr lang="en-US" sz="2400" u="sng" dirty="0"/>
              <a:t>&gt; </a:t>
            </a:r>
            <a:r>
              <a:rPr lang="en-US" sz="2400" dirty="0"/>
              <a:t>8%</a:t>
            </a:r>
          </a:p>
          <a:p>
            <a:pPr lvl="1"/>
            <a:r>
              <a:rPr lang="en-US" sz="2400" dirty="0"/>
              <a:t>TDD=180+240=420 units split as 40/30/30</a:t>
            </a:r>
          </a:p>
          <a:p>
            <a:r>
              <a:rPr lang="en-US" sz="2400" dirty="0"/>
              <a:t>New Dose: </a:t>
            </a:r>
          </a:p>
          <a:p>
            <a:pPr lvl="1"/>
            <a:r>
              <a:rPr lang="en-US" sz="2400" dirty="0"/>
              <a:t>U500 165 units QAM, 125 units at lunch, 125 units at dinner</a:t>
            </a:r>
          </a:p>
          <a:p>
            <a:pPr lvl="1"/>
            <a:r>
              <a:rPr lang="en-US" sz="2400" dirty="0"/>
              <a:t>Must round to nearest 5 unit increment</a:t>
            </a:r>
          </a:p>
          <a:p>
            <a:pPr lvl="1"/>
            <a:r>
              <a:rPr lang="en-US" sz="2400" dirty="0"/>
              <a:t>Inject 30 minutes before each meal</a:t>
            </a:r>
          </a:p>
          <a:p>
            <a:pPr lvl="1"/>
            <a:r>
              <a:rPr lang="en-US" sz="2400" dirty="0"/>
              <a:t>Use U500 syringe or U500 pen</a:t>
            </a:r>
          </a:p>
          <a:p>
            <a:pPr lvl="1"/>
            <a:r>
              <a:rPr lang="en-US" sz="2400" dirty="0"/>
              <a:t>Do not use U100 syringes!</a:t>
            </a:r>
          </a:p>
          <a:p>
            <a:endParaRPr lang="en-US" dirty="0"/>
          </a:p>
        </p:txBody>
      </p:sp>
      <p:sp>
        <p:nvSpPr>
          <p:cNvPr id="4" name="Text Placeholder 3"/>
          <p:cNvSpPr>
            <a:spLocks noGrp="1"/>
          </p:cNvSpPr>
          <p:nvPr>
            <p:ph type="body" sz="quarter" idx="10"/>
          </p:nvPr>
        </p:nvSpPr>
        <p:spPr/>
        <p:txBody>
          <a:bodyPr/>
          <a:lstStyle/>
          <a:p>
            <a:r>
              <a:rPr lang="en-US" dirty="0"/>
              <a:t>Reid TS, et al. </a:t>
            </a:r>
            <a:r>
              <a:rPr lang="en-US" dirty="0">
                <a:ea typeface="ヒラギノ角ゴ Pro W3" charset="0"/>
                <a:cs typeface="ヒラギノ角ゴ Pro W3" charset="0"/>
              </a:rPr>
              <a:t>Postgrad Med</a:t>
            </a:r>
            <a:r>
              <a:rPr lang="en-US" i="0" dirty="0">
                <a:ea typeface="ヒラギノ角ゴ Pro W3" charset="0"/>
                <a:cs typeface="ヒラギノ角ゴ Pro W3" charset="0"/>
              </a:rPr>
              <a:t>. 2017;129(5):554-562. </a:t>
            </a:r>
            <a:endParaRPr lang="en-US" dirty="0"/>
          </a:p>
          <a:p>
            <a:endParaRPr lang="en-US" dirty="0"/>
          </a:p>
        </p:txBody>
      </p:sp>
      <p:pic>
        <p:nvPicPr>
          <p:cNvPr id="5" name="Picture 4">
            <a:extLst>
              <a:ext uri="{FF2B5EF4-FFF2-40B4-BE49-F238E27FC236}">
                <a16:creationId xmlns:a16="http://schemas.microsoft.com/office/drawing/2014/main" id="{BFCE646F-C877-40E9-A86E-0191A91F78E1}"/>
              </a:ext>
            </a:extLst>
          </p:cNvPr>
          <p:cNvPicPr>
            <a:picLocks noChangeAspect="1"/>
          </p:cNvPicPr>
          <p:nvPr/>
        </p:nvPicPr>
        <p:blipFill>
          <a:blip r:embed="rId2"/>
          <a:stretch>
            <a:fillRect/>
          </a:stretch>
        </p:blipFill>
        <p:spPr>
          <a:xfrm>
            <a:off x="4495800" y="5182054"/>
            <a:ext cx="4475546" cy="1546200"/>
          </a:xfrm>
          <a:prstGeom prst="rect">
            <a:avLst/>
          </a:prstGeom>
        </p:spPr>
      </p:pic>
    </p:spTree>
    <p:extLst>
      <p:ext uri="{BB962C8B-B14F-4D97-AF65-F5344CB8AC3E}">
        <p14:creationId xmlns:p14="http://schemas.microsoft.com/office/powerpoint/2010/main" val="328082507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0F35-4F7B-4DE3-9A94-9D0245E680D8}"/>
              </a:ext>
            </a:extLst>
          </p:cNvPr>
          <p:cNvSpPr>
            <a:spLocks noGrp="1"/>
          </p:cNvSpPr>
          <p:nvPr>
            <p:ph type="ctrTitle"/>
          </p:nvPr>
        </p:nvSpPr>
        <p:spPr/>
        <p:txBody>
          <a:bodyPr/>
          <a:lstStyle/>
          <a:p>
            <a:r>
              <a:rPr lang="en-US" dirty="0"/>
              <a:t>Barriers to Insulin Use</a:t>
            </a:r>
          </a:p>
        </p:txBody>
      </p:sp>
      <p:sp>
        <p:nvSpPr>
          <p:cNvPr id="3" name="Subtitle 2">
            <a:extLst>
              <a:ext uri="{FF2B5EF4-FFF2-40B4-BE49-F238E27FC236}">
                <a16:creationId xmlns:a16="http://schemas.microsoft.com/office/drawing/2014/main" id="{0AE4F09E-824C-4D01-B8BA-4ABF6E13678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3075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6</a:t>
            </a:r>
          </a:p>
        </p:txBody>
      </p:sp>
      <p:sp>
        <p:nvSpPr>
          <p:cNvPr id="3" name="Content Placeholder 2"/>
          <p:cNvSpPr>
            <a:spLocks noGrp="1"/>
          </p:cNvSpPr>
          <p:nvPr>
            <p:ph sz="quarter" idx="1"/>
          </p:nvPr>
        </p:nvSpPr>
        <p:spPr>
          <a:xfrm>
            <a:off x="152400" y="1219200"/>
            <a:ext cx="6781800" cy="5334000"/>
          </a:xfrm>
        </p:spPr>
        <p:txBody>
          <a:bodyPr>
            <a:normAutofit fontScale="92500" lnSpcReduction="20000"/>
          </a:bodyPr>
          <a:lstStyle/>
          <a:p>
            <a:r>
              <a:rPr lang="en-US" sz="3600" dirty="0"/>
              <a:t>AJ tells you she doesn't want to start on insulin. What is your best response?</a:t>
            </a:r>
          </a:p>
          <a:p>
            <a:pPr marL="274320" lvl="1" indent="0">
              <a:buNone/>
            </a:pPr>
            <a:r>
              <a:rPr lang="en-US" sz="3200" dirty="0"/>
              <a:t>a. The needles are so small, you won’t even feel it.</a:t>
            </a:r>
          </a:p>
          <a:p>
            <a:pPr marL="274320" lvl="1" indent="0">
              <a:buNone/>
            </a:pPr>
            <a:r>
              <a:rPr lang="en-US" sz="3200" dirty="0"/>
              <a:t>b. Lots of people are afraid of insulin.</a:t>
            </a:r>
          </a:p>
          <a:p>
            <a:pPr marL="274320" lvl="1" indent="0">
              <a:buNone/>
            </a:pPr>
            <a:r>
              <a:rPr lang="en-US" sz="3200" dirty="0"/>
              <a:t>c. It sounds like you are refusing to take insulin?</a:t>
            </a:r>
          </a:p>
          <a:p>
            <a:pPr marL="274320" lvl="1" indent="0">
              <a:buNone/>
            </a:pPr>
            <a:r>
              <a:rPr lang="en-US" sz="3200" dirty="0"/>
              <a:t>d. I’m sorry, but there is a doctors' order to start insulin.</a:t>
            </a:r>
          </a:p>
          <a:p>
            <a:pPr marL="274320" lvl="1" indent="0">
              <a:buNone/>
            </a:pPr>
            <a:r>
              <a:rPr lang="en-US" sz="3200" dirty="0"/>
              <a:t>e. What concerns do you have about taking insulin? </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1371600"/>
            <a:ext cx="1869818" cy="1854038"/>
          </a:xfrm>
          <a:prstGeom prst="rect">
            <a:avLst/>
          </a:prstGeom>
        </p:spPr>
      </p:pic>
      <p:sp>
        <p:nvSpPr>
          <p:cNvPr id="5" name="Flowchart: Terminator 4">
            <a:extLst>
              <a:ext uri="{FF2B5EF4-FFF2-40B4-BE49-F238E27FC236}">
                <a16:creationId xmlns:a16="http://schemas.microsoft.com/office/drawing/2014/main" id="{E209DE7F-9240-4252-ADDB-03EF4AB47D5C}"/>
              </a:ext>
            </a:extLst>
          </p:cNvPr>
          <p:cNvSpPr/>
          <p:nvPr/>
        </p:nvSpPr>
        <p:spPr>
          <a:xfrm>
            <a:off x="76200" y="5334000"/>
            <a:ext cx="6400800" cy="8382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custDataLst>
      <p:tags r:id="rId1"/>
    </p:custDataLst>
    <p:extLst>
      <p:ext uri="{BB962C8B-B14F-4D97-AF65-F5344CB8AC3E}">
        <p14:creationId xmlns:p14="http://schemas.microsoft.com/office/powerpoint/2010/main" val="237993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026"/>
          <p:cNvSpPr>
            <a:spLocks noGrp="1" noChangeArrowheads="1"/>
          </p:cNvSpPr>
          <p:nvPr>
            <p:ph type="title"/>
          </p:nvPr>
        </p:nvSpPr>
        <p:spPr/>
        <p:txBody>
          <a:bodyPr>
            <a:normAutofit fontScale="90000"/>
          </a:bodyPr>
          <a:lstStyle/>
          <a:p>
            <a:pPr eaLnBrk="1" hangingPunct="1"/>
            <a:r>
              <a:rPr lang="en-US" dirty="0"/>
              <a:t>Psychological Insulin Resistance (PIR)</a:t>
            </a:r>
          </a:p>
        </p:txBody>
      </p:sp>
      <p:sp>
        <p:nvSpPr>
          <p:cNvPr id="1755139" name="Rectangle 1027"/>
          <p:cNvSpPr>
            <a:spLocks noGrp="1" noChangeArrowheads="1"/>
          </p:cNvSpPr>
          <p:nvPr>
            <p:ph type="body" sz="half" idx="1"/>
          </p:nvPr>
        </p:nvSpPr>
        <p:spPr>
          <a:xfrm>
            <a:off x="228600" y="1524000"/>
            <a:ext cx="6477000" cy="5181600"/>
          </a:xfrm>
        </p:spPr>
        <p:txBody>
          <a:bodyPr>
            <a:normAutofit lnSpcReduction="10000"/>
          </a:bodyPr>
          <a:lstStyle/>
          <a:p>
            <a:pPr eaLnBrk="1" hangingPunct="1">
              <a:defRPr/>
            </a:pPr>
            <a:r>
              <a:rPr lang="en-US" dirty="0"/>
              <a:t>50% of providers in study threatened pts “with the needle”.</a:t>
            </a:r>
          </a:p>
          <a:p>
            <a:pPr eaLnBrk="1" hangingPunct="1">
              <a:defRPr/>
            </a:pPr>
            <a:r>
              <a:rPr lang="en-US" dirty="0"/>
              <a:t>Less than 50% of providers realized insulins’ positive effect on type 2 DM</a:t>
            </a:r>
          </a:p>
          <a:p>
            <a:pPr eaLnBrk="1" hangingPunct="1">
              <a:defRPr/>
            </a:pPr>
            <a:r>
              <a:rPr lang="en-US" dirty="0"/>
              <a:t>Most pts don’t believe that insulin would “better help them manage their diabetes”.</a:t>
            </a:r>
          </a:p>
          <a:p>
            <a:pPr eaLnBrk="1" hangingPunct="1">
              <a:defRPr/>
            </a:pPr>
            <a:r>
              <a:rPr lang="en-US" dirty="0"/>
              <a:t>Solutions: Find the root of PIR and address it</a:t>
            </a:r>
            <a:endParaRPr lang="en-US" sz="2400" dirty="0"/>
          </a:p>
          <a:p>
            <a:pPr algn="r" eaLnBrk="1" hangingPunct="1">
              <a:buFont typeface="Wingdings" pitchFamily="2" charset="2"/>
              <a:buNone/>
              <a:defRPr/>
            </a:pPr>
            <a:r>
              <a:rPr lang="en-US" sz="2000" i="1" dirty="0"/>
              <a:t>Diabetes Attitudes, Wishes, Needs Study - Rubin</a:t>
            </a:r>
          </a:p>
        </p:txBody>
      </p:sp>
      <p:pic>
        <p:nvPicPr>
          <p:cNvPr id="1755140" name="MPj04071720000[1].jpg">
            <a:hlinkClick r:id="" action="ppaction://media"/>
          </p:cNvPr>
          <p:cNvPicPr>
            <a:picLocks noGrp="1" noRot="1" noChangeAspect="1" noChangeArrowheads="1"/>
          </p:cNvPicPr>
          <p:nvPr>
            <p:ph type="media" sz="half" idx="2"/>
            <a:videoFile r:link="rId2"/>
          </p:nvPr>
        </p:nvPicPr>
        <p:blipFill>
          <a:blip r:embed="rId5">
            <a:extLst>
              <a:ext uri="{28A0092B-C50C-407E-A947-70E740481C1C}">
                <a14:useLocalDpi xmlns:a14="http://schemas.microsoft.com/office/drawing/2010/main" val="0"/>
              </a:ext>
            </a:extLst>
          </a:blip>
          <a:srcRect/>
          <a:stretch>
            <a:fillRect/>
          </a:stretch>
        </p:blipFill>
        <p:spPr>
          <a:xfrm>
            <a:off x="6604865" y="2057400"/>
            <a:ext cx="2081935" cy="2603228"/>
          </a:xfrm>
        </p:spPr>
      </p:pic>
    </p:spTree>
    <p:custDataLst>
      <p:tags r:id="rId1"/>
    </p:custDataLst>
    <p:extLst>
      <p:ext uri="{BB962C8B-B14F-4D97-AF65-F5344CB8AC3E}">
        <p14:creationId xmlns:p14="http://schemas.microsoft.com/office/powerpoint/2010/main" val="29913469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55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5140"/>
                                        </p:tgtEl>
                                      </p:cBhvr>
                                    </p:cmd>
                                  </p:childTnLst>
                                </p:cTn>
                              </p:par>
                            </p:childTnLst>
                          </p:cTn>
                        </p:par>
                      </p:childTnLst>
                    </p:cTn>
                  </p:par>
                </p:childTnLst>
              </p:cTn>
              <p:nextCondLst>
                <p:cond evt="onClick" delay="0">
                  <p:tgtEl>
                    <p:spTgt spid="1755140"/>
                  </p:tgtEl>
                </p:cond>
              </p:nextCondLst>
            </p:seq>
            <p:video>
              <p:cMediaNode>
                <p:cTn id="7" fill="hold" display="0">
                  <p:stCondLst>
                    <p:cond delay="indefinite"/>
                  </p:stCondLst>
                  <p:endCondLst>
                    <p:cond evt="onNext" delay="0">
                      <p:tgtEl>
                        <p:sldTgt/>
                      </p:tgtEl>
                    </p:cond>
                    <p:cond evt="onPrev" delay="0">
                      <p:tgtEl>
                        <p:sldTgt/>
                      </p:tgtEl>
                    </p:cond>
                  </p:endCondLst>
                </p:cTn>
                <p:tgtEl>
                  <p:spTgt spid="1755140"/>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82486-8127-4FC0-878A-A8AD050418D1}"/>
              </a:ext>
            </a:extLst>
          </p:cNvPr>
          <p:cNvSpPr>
            <a:spLocks noGrp="1"/>
          </p:cNvSpPr>
          <p:nvPr>
            <p:ph type="title"/>
          </p:nvPr>
        </p:nvSpPr>
        <p:spPr/>
        <p:txBody>
          <a:bodyPr/>
          <a:lstStyle/>
          <a:p>
            <a:r>
              <a:rPr lang="en-US" dirty="0"/>
              <a:t>Diabetes is a long path</a:t>
            </a:r>
          </a:p>
        </p:txBody>
      </p:sp>
      <p:pic>
        <p:nvPicPr>
          <p:cNvPr id="4" name="Content Placeholder 3">
            <a:extLst>
              <a:ext uri="{FF2B5EF4-FFF2-40B4-BE49-F238E27FC236}">
                <a16:creationId xmlns:a16="http://schemas.microsoft.com/office/drawing/2014/main" id="{AC9AD316-CEA6-4BF7-9F01-DA3A18FF8E0B}"/>
              </a:ext>
            </a:extLst>
          </p:cNvPr>
          <p:cNvPicPr>
            <a:picLocks noGrp="1" noChangeAspect="1"/>
          </p:cNvPicPr>
          <p:nvPr>
            <p:ph sz="quarter" idx="1"/>
          </p:nvPr>
        </p:nvPicPr>
        <p:blipFill>
          <a:blip r:embed="rId2"/>
          <a:stretch>
            <a:fillRect/>
          </a:stretch>
        </p:blipFill>
        <p:spPr>
          <a:xfrm>
            <a:off x="817635" y="1219200"/>
            <a:ext cx="7508730" cy="4937125"/>
          </a:xfrm>
          <a:prstGeom prst="rect">
            <a:avLst/>
          </a:prstGeom>
        </p:spPr>
      </p:pic>
      <p:sp>
        <p:nvSpPr>
          <p:cNvPr id="5" name="TextBox 4">
            <a:extLst>
              <a:ext uri="{FF2B5EF4-FFF2-40B4-BE49-F238E27FC236}">
                <a16:creationId xmlns:a16="http://schemas.microsoft.com/office/drawing/2014/main" id="{A31E1F61-A1EF-4577-BD41-F2862855CF65}"/>
              </a:ext>
            </a:extLst>
          </p:cNvPr>
          <p:cNvSpPr txBox="1"/>
          <p:nvPr/>
        </p:nvSpPr>
        <p:spPr>
          <a:xfrm>
            <a:off x="817635" y="6150114"/>
            <a:ext cx="7508730" cy="707886"/>
          </a:xfrm>
          <a:prstGeom prst="rect">
            <a:avLst/>
          </a:prstGeom>
          <a:solidFill>
            <a:schemeClr val="accent4">
              <a:lumMod val="40000"/>
              <a:lumOff val="60000"/>
            </a:schemeClr>
          </a:solidFill>
        </p:spPr>
        <p:txBody>
          <a:bodyPr wrap="square" rtlCol="0">
            <a:spAutoFit/>
          </a:bodyPr>
          <a:lstStyle/>
          <a:p>
            <a:pPr algn="ctr"/>
            <a:r>
              <a:rPr lang="en-US" sz="2000" dirty="0">
                <a:solidFill>
                  <a:srgbClr val="7030A0"/>
                </a:solidFill>
                <a:latin typeface="Arial Black" panose="020B0A04020102020204" pitchFamily="34" charset="0"/>
              </a:rPr>
              <a:t>Get at least 7 hours of sleep a night – Check for sleep apnea</a:t>
            </a:r>
          </a:p>
        </p:txBody>
      </p:sp>
    </p:spTree>
    <p:extLst>
      <p:ext uri="{BB962C8B-B14F-4D97-AF65-F5344CB8AC3E}">
        <p14:creationId xmlns:p14="http://schemas.microsoft.com/office/powerpoint/2010/main" val="280424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a:xfrm>
            <a:off x="304800" y="129540"/>
            <a:ext cx="8229600" cy="990600"/>
          </a:xfrm>
        </p:spPr>
        <p:txBody>
          <a:bodyPr>
            <a:noAutofit/>
          </a:bodyPr>
          <a:lstStyle/>
          <a:p>
            <a:r>
              <a:rPr lang="en-US" sz="3600" dirty="0"/>
              <a:t>Needle Size often a Barrier: Size Matters</a:t>
            </a:r>
          </a:p>
        </p:txBody>
      </p:sp>
      <p:sp>
        <p:nvSpPr>
          <p:cNvPr id="197635" name="Text Placeholder 2"/>
          <p:cNvSpPr>
            <a:spLocks noGrp="1"/>
          </p:cNvSpPr>
          <p:nvPr>
            <p:ph sz="quarter" idx="1"/>
          </p:nvPr>
        </p:nvSpPr>
        <p:spPr>
          <a:xfrm>
            <a:off x="457200" y="1447800"/>
            <a:ext cx="7620000" cy="4785360"/>
          </a:xfrm>
        </p:spPr>
        <p:txBody>
          <a:bodyPr>
            <a:normAutofit/>
          </a:bodyPr>
          <a:lstStyle/>
          <a:p>
            <a:r>
              <a:rPr lang="en-US" dirty="0"/>
              <a:t>Use shortest needles – 4 mm</a:t>
            </a:r>
          </a:p>
          <a:p>
            <a:r>
              <a:rPr lang="en-US" dirty="0"/>
              <a:t>Effective for almost ALL patients</a:t>
            </a:r>
          </a:p>
          <a:p>
            <a:r>
              <a:rPr lang="en-US" dirty="0"/>
              <a:t>Keeps it </a:t>
            </a:r>
            <a:r>
              <a:rPr lang="en-US" dirty="0" err="1"/>
              <a:t>subq</a:t>
            </a:r>
            <a:endParaRPr lang="en-US" dirty="0"/>
          </a:p>
          <a:p>
            <a:r>
              <a:rPr lang="en-US" dirty="0"/>
              <a:t>If thin, inject at angle</a:t>
            </a:r>
          </a:p>
          <a:p>
            <a:r>
              <a:rPr lang="en-US" dirty="0"/>
              <a:t>To avoid leakage, count to 10 before withdrawing needle</a:t>
            </a:r>
          </a:p>
          <a:p>
            <a:r>
              <a:rPr lang="en-US" dirty="0"/>
              <a:t>For needle phobias, consider insulin pumps, patches, </a:t>
            </a:r>
            <a:r>
              <a:rPr lang="en-US" dirty="0" err="1"/>
              <a:t>iport</a:t>
            </a:r>
            <a:r>
              <a:rPr lang="en-US" dirty="0"/>
              <a:t>, and inhaled insulin</a:t>
            </a:r>
          </a:p>
          <a:p>
            <a:endParaRPr lang="en-US" dirty="0"/>
          </a:p>
          <a:p>
            <a:endParaRPr lang="en-US" dirty="0"/>
          </a:p>
        </p:txBody>
      </p:sp>
      <p:pic>
        <p:nvPicPr>
          <p:cNvPr id="2" name="Picture 1"/>
          <p:cNvPicPr>
            <a:picLocks noChangeAspect="1"/>
          </p:cNvPicPr>
          <p:nvPr/>
        </p:nvPicPr>
        <p:blipFill>
          <a:blip r:embed="rId3"/>
          <a:stretch>
            <a:fillRect/>
          </a:stretch>
        </p:blipFill>
        <p:spPr>
          <a:xfrm>
            <a:off x="5638800" y="2438400"/>
            <a:ext cx="3048000" cy="1126108"/>
          </a:xfrm>
          <a:prstGeom prst="rect">
            <a:avLst/>
          </a:prstGeom>
        </p:spPr>
      </p:pic>
    </p:spTree>
    <p:custDataLst>
      <p:tags r:id="rId1"/>
    </p:custDataLst>
    <p:extLst>
      <p:ext uri="{BB962C8B-B14F-4D97-AF65-F5344CB8AC3E}">
        <p14:creationId xmlns:p14="http://schemas.microsoft.com/office/powerpoint/2010/main" val="426357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81D98-B729-4297-9F49-E21FBF79CB03}"/>
              </a:ext>
            </a:extLst>
          </p:cNvPr>
          <p:cNvSpPr>
            <a:spLocks noGrp="1"/>
          </p:cNvSpPr>
          <p:nvPr>
            <p:ph type="ctrTitle"/>
          </p:nvPr>
        </p:nvSpPr>
        <p:spPr/>
        <p:txBody>
          <a:bodyPr/>
          <a:lstStyle/>
          <a:p>
            <a:r>
              <a:rPr lang="en-US" dirty="0"/>
              <a:t>How </a:t>
            </a:r>
            <a:r>
              <a:rPr lang="en-US" dirty="0" err="1"/>
              <a:t>To’s</a:t>
            </a:r>
            <a:r>
              <a:rPr lang="en-US" dirty="0"/>
              <a:t> of Adding Insulin in Type 2 DM</a:t>
            </a:r>
          </a:p>
        </p:txBody>
      </p:sp>
      <p:sp>
        <p:nvSpPr>
          <p:cNvPr id="3" name="Subtitle 2">
            <a:extLst>
              <a:ext uri="{FF2B5EF4-FFF2-40B4-BE49-F238E27FC236}">
                <a16:creationId xmlns:a16="http://schemas.microsoft.com/office/drawing/2014/main" id="{D20457D9-9CEC-4554-8F3E-D5D8539256E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54112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29D52-6F39-431B-9705-8387501F54C3}"/>
              </a:ext>
            </a:extLst>
          </p:cNvPr>
          <p:cNvSpPr>
            <a:spLocks noGrp="1"/>
          </p:cNvSpPr>
          <p:nvPr>
            <p:ph type="title"/>
          </p:nvPr>
        </p:nvSpPr>
        <p:spPr>
          <a:xfrm>
            <a:off x="430576" y="152400"/>
            <a:ext cx="8229600" cy="990600"/>
          </a:xfrm>
        </p:spPr>
        <p:txBody>
          <a:bodyPr>
            <a:noAutofit/>
          </a:bodyPr>
          <a:lstStyle/>
          <a:p>
            <a:r>
              <a:rPr lang="en-US" sz="3600" dirty="0"/>
              <a:t>Injectable Therapy for Type 2 Diabetes</a:t>
            </a:r>
          </a:p>
        </p:txBody>
      </p:sp>
      <p:sp>
        <p:nvSpPr>
          <p:cNvPr id="3" name="Content Placeholder 2">
            <a:extLst>
              <a:ext uri="{FF2B5EF4-FFF2-40B4-BE49-F238E27FC236}">
                <a16:creationId xmlns:a16="http://schemas.microsoft.com/office/drawing/2014/main" id="{94851F29-8B9A-4795-8DE5-812A4D948E15}"/>
              </a:ext>
            </a:extLst>
          </p:cNvPr>
          <p:cNvSpPr>
            <a:spLocks noGrp="1"/>
          </p:cNvSpPr>
          <p:nvPr>
            <p:ph sz="quarter" idx="1"/>
          </p:nvPr>
        </p:nvSpPr>
        <p:spPr>
          <a:xfrm>
            <a:off x="304800" y="1143000"/>
            <a:ext cx="6172200" cy="5943600"/>
          </a:xfrm>
        </p:spPr>
        <p:txBody>
          <a:bodyPr>
            <a:normAutofit fontScale="62500" lnSpcReduction="20000"/>
          </a:bodyPr>
          <a:lstStyle/>
          <a:p>
            <a:pPr>
              <a:lnSpc>
                <a:spcPct val="120000"/>
              </a:lnSpc>
            </a:pPr>
            <a:r>
              <a:rPr lang="en-US" sz="4000" dirty="0"/>
              <a:t>Use GLP-1 RA as first injectable when possible</a:t>
            </a:r>
          </a:p>
          <a:p>
            <a:pPr>
              <a:lnSpc>
                <a:spcPct val="120000"/>
              </a:lnSpc>
            </a:pPr>
            <a:r>
              <a:rPr lang="en-US" sz="4000" dirty="0"/>
              <a:t>Start basal insulin 10 units or 0.1 to 0.2 units/kg day</a:t>
            </a:r>
          </a:p>
          <a:p>
            <a:pPr>
              <a:lnSpc>
                <a:spcPct val="120000"/>
              </a:lnSpc>
            </a:pPr>
            <a:r>
              <a:rPr lang="en-US" sz="4000" dirty="0"/>
              <a:t>Titrate up 2 units every 3-4 days, until FBG at goal</a:t>
            </a:r>
          </a:p>
          <a:p>
            <a:pPr>
              <a:lnSpc>
                <a:spcPct val="120000"/>
              </a:lnSpc>
            </a:pPr>
            <a:r>
              <a:rPr lang="en-US" sz="4000" dirty="0"/>
              <a:t>If hypo, decrease insulin 20% or 4 units</a:t>
            </a:r>
          </a:p>
          <a:p>
            <a:pPr>
              <a:lnSpc>
                <a:spcPct val="120000"/>
              </a:lnSpc>
            </a:pPr>
            <a:r>
              <a:rPr lang="en-US" sz="4000" dirty="0"/>
              <a:t>If basal insulin is &gt;0.5 unit/kg day, add bolus insulin (avoid </a:t>
            </a:r>
            <a:r>
              <a:rPr lang="en-US" sz="4000" dirty="0" err="1"/>
              <a:t>overbasalization</a:t>
            </a:r>
            <a:r>
              <a:rPr lang="en-US" sz="4000" dirty="0"/>
              <a:t>)</a:t>
            </a:r>
          </a:p>
          <a:p>
            <a:pPr>
              <a:lnSpc>
                <a:spcPct val="120000"/>
              </a:lnSpc>
            </a:pPr>
            <a:r>
              <a:rPr lang="en-US" sz="4000" dirty="0"/>
              <a:t>Adding bolus</a:t>
            </a:r>
          </a:p>
          <a:p>
            <a:pPr lvl="1">
              <a:lnSpc>
                <a:spcPct val="120000"/>
              </a:lnSpc>
            </a:pPr>
            <a:r>
              <a:rPr lang="en-US" sz="3400" dirty="0"/>
              <a:t>Start with 4 units bolus at largest meal or </a:t>
            </a:r>
          </a:p>
          <a:p>
            <a:pPr lvl="1">
              <a:lnSpc>
                <a:spcPct val="120000"/>
              </a:lnSpc>
            </a:pPr>
            <a:r>
              <a:rPr lang="en-US" sz="3400" dirty="0"/>
              <a:t>Start 1-2 injections with 10% of basal or</a:t>
            </a:r>
          </a:p>
          <a:p>
            <a:pPr lvl="1">
              <a:lnSpc>
                <a:spcPct val="120000"/>
              </a:lnSpc>
            </a:pPr>
            <a:r>
              <a:rPr lang="en-US" sz="3400" dirty="0"/>
              <a:t>Switch to 70/30 twice or three times daily</a:t>
            </a:r>
            <a:r>
              <a:rPr lang="en-US" sz="3200" dirty="0"/>
              <a:t>.</a:t>
            </a:r>
          </a:p>
        </p:txBody>
      </p:sp>
      <p:pic>
        <p:nvPicPr>
          <p:cNvPr id="4" name="Picture 3">
            <a:extLst>
              <a:ext uri="{FF2B5EF4-FFF2-40B4-BE49-F238E27FC236}">
                <a16:creationId xmlns:a16="http://schemas.microsoft.com/office/drawing/2014/main" id="{21B1464B-3869-4952-AE39-523CAEEA6DD7}"/>
              </a:ext>
            </a:extLst>
          </p:cNvPr>
          <p:cNvPicPr>
            <a:picLocks noChangeAspect="1"/>
          </p:cNvPicPr>
          <p:nvPr/>
        </p:nvPicPr>
        <p:blipFill>
          <a:blip r:embed="rId2"/>
          <a:stretch>
            <a:fillRect/>
          </a:stretch>
        </p:blipFill>
        <p:spPr>
          <a:xfrm>
            <a:off x="6733037" y="1381313"/>
            <a:ext cx="2009766" cy="4100512"/>
          </a:xfrm>
          <a:prstGeom prst="rect">
            <a:avLst/>
          </a:prstGeom>
        </p:spPr>
      </p:pic>
    </p:spTree>
    <p:extLst>
      <p:ext uri="{BB962C8B-B14F-4D97-AF65-F5344CB8AC3E}">
        <p14:creationId xmlns:p14="http://schemas.microsoft.com/office/powerpoint/2010/main" val="362499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b">
            <a:normAutofit/>
          </a:bodyPr>
          <a:lstStyle/>
          <a:p>
            <a:r>
              <a:rPr lang="en-US" sz="4100"/>
              <a:t>Intensifying Injectable Footnotes 9.2</a:t>
            </a:r>
          </a:p>
        </p:txBody>
      </p:sp>
      <p:sp>
        <p:nvSpPr>
          <p:cNvPr id="3" name="Content Placeholder 2"/>
          <p:cNvSpPr>
            <a:spLocks noGrp="1"/>
          </p:cNvSpPr>
          <p:nvPr>
            <p:ph sz="quarter" idx="1"/>
          </p:nvPr>
        </p:nvSpPr>
        <p:spPr>
          <a:xfrm>
            <a:off x="304800" y="1219200"/>
            <a:ext cx="6172200" cy="5791200"/>
          </a:xfrm>
        </p:spPr>
        <p:txBody>
          <a:bodyPr>
            <a:normAutofit fontScale="92500" lnSpcReduction="10000"/>
          </a:bodyPr>
          <a:lstStyle/>
          <a:p>
            <a:pPr>
              <a:lnSpc>
                <a:spcPct val="110000"/>
              </a:lnSpc>
            </a:pPr>
            <a:r>
              <a:rPr lang="en-US" sz="2400" dirty="0"/>
              <a:t>Consider insulin as the first injectable if evidence of ongoing catabolism A1C levels (&gt;10%) or BG levels ≥300mg/dL or a diagnosis of type 1 diabetes is a possibility.</a:t>
            </a:r>
          </a:p>
          <a:p>
            <a:pPr lvl="0">
              <a:lnSpc>
                <a:spcPct val="110000"/>
              </a:lnSpc>
            </a:pPr>
            <a:r>
              <a:rPr lang="en-US" sz="2400" dirty="0"/>
              <a:t>For those on GLP-1RA and basal insulin combination, consider using a fixed-ratio combination product (</a:t>
            </a:r>
            <a:r>
              <a:rPr lang="en-US" sz="2400" dirty="0" err="1"/>
              <a:t>iDegLira</a:t>
            </a:r>
            <a:r>
              <a:rPr lang="en-US" sz="2400" dirty="0"/>
              <a:t> or </a:t>
            </a:r>
            <a:r>
              <a:rPr lang="en-US" sz="2400" dirty="0" err="1"/>
              <a:t>iGlarLixi</a:t>
            </a:r>
            <a:r>
              <a:rPr lang="en-US" sz="2400" dirty="0"/>
              <a:t>).</a:t>
            </a:r>
          </a:p>
          <a:p>
            <a:pPr lvl="0">
              <a:lnSpc>
                <a:spcPct val="110000"/>
              </a:lnSpc>
            </a:pPr>
            <a:r>
              <a:rPr lang="en-US" sz="2400" dirty="0"/>
              <a:t>Consider switching from evening NPH to a basal analog if there is hypoglycemia and/or the individual frequently forgets to administer NPH in the evening. In this case, an AM dose of a long-acting basal insulin could be a better choice.</a:t>
            </a:r>
          </a:p>
          <a:p>
            <a:pPr lvl="0">
              <a:lnSpc>
                <a:spcPct val="110000"/>
              </a:lnSpc>
            </a:pPr>
            <a:r>
              <a:rPr lang="en-US" sz="2400" dirty="0"/>
              <a:t>If adding prandial insulin to NPH, consider initiation of a self-mixed or premixed insulin regimen to decrease number of injections.</a:t>
            </a:r>
          </a:p>
        </p:txBody>
      </p:sp>
      <p:pic>
        <p:nvPicPr>
          <p:cNvPr id="12" name="Picture 11">
            <a:extLst>
              <a:ext uri="{FF2B5EF4-FFF2-40B4-BE49-F238E27FC236}">
                <a16:creationId xmlns:a16="http://schemas.microsoft.com/office/drawing/2014/main" id="{DC519EE8-0621-484C-B58F-606DDEBBB07F}"/>
              </a:ext>
            </a:extLst>
          </p:cNvPr>
          <p:cNvPicPr>
            <a:picLocks noChangeAspect="1"/>
          </p:cNvPicPr>
          <p:nvPr/>
        </p:nvPicPr>
        <p:blipFill>
          <a:blip r:embed="rId2"/>
          <a:stretch>
            <a:fillRect/>
          </a:stretch>
        </p:blipFill>
        <p:spPr>
          <a:xfrm>
            <a:off x="6572250" y="1252151"/>
            <a:ext cx="2114550" cy="3973495"/>
          </a:xfrm>
          <a:prstGeom prst="rect">
            <a:avLst/>
          </a:prstGeom>
        </p:spPr>
      </p:pic>
    </p:spTree>
    <p:extLst>
      <p:ext uri="{BB962C8B-B14F-4D97-AF65-F5344CB8AC3E}">
        <p14:creationId xmlns:p14="http://schemas.microsoft.com/office/powerpoint/2010/main" val="411696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lstStyle/>
          <a:p>
            <a:endParaRPr lang="en-US"/>
          </a:p>
        </p:txBody>
      </p:sp>
      <p:pic>
        <p:nvPicPr>
          <p:cNvPr id="4" name="Picture 3">
            <a:extLst>
              <a:ext uri="{FF2B5EF4-FFF2-40B4-BE49-F238E27FC236}">
                <a16:creationId xmlns:a16="http://schemas.microsoft.com/office/drawing/2014/main" id="{8D25B04A-2AA3-EF4A-BFF3-39FB7BCE76D1}"/>
              </a:ext>
            </a:extLst>
          </p:cNvPr>
          <p:cNvPicPr>
            <a:picLocks noChangeAspect="1"/>
          </p:cNvPicPr>
          <p:nvPr/>
        </p:nvPicPr>
        <p:blipFill>
          <a:blip r:embed="rId2"/>
          <a:stretch>
            <a:fillRect/>
          </a:stretch>
        </p:blipFill>
        <p:spPr>
          <a:xfrm>
            <a:off x="202831" y="152400"/>
            <a:ext cx="8738338" cy="5852160"/>
          </a:xfrm>
          <a:prstGeom prst="rect">
            <a:avLst/>
          </a:prstGeom>
        </p:spPr>
      </p:pic>
    </p:spTree>
    <p:extLst>
      <p:ext uri="{BB962C8B-B14F-4D97-AF65-F5344CB8AC3E}">
        <p14:creationId xmlns:p14="http://schemas.microsoft.com/office/powerpoint/2010/main" val="67515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487AFA-840F-4D13-995F-FDD9E87406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5791200"/>
            <a:ext cx="1712913" cy="474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a:extLst>
              <a:ext uri="{FF2B5EF4-FFF2-40B4-BE49-F238E27FC236}">
                <a16:creationId xmlns:a16="http://schemas.microsoft.com/office/drawing/2014/main" id="{3DF21B5A-5F90-44DE-B0E7-BFDA3CF21A5A}"/>
              </a:ext>
            </a:extLst>
          </p:cNvPr>
          <p:cNvSpPr/>
          <p:nvPr/>
        </p:nvSpPr>
        <p:spPr>
          <a:xfrm>
            <a:off x="1905000" y="35807"/>
            <a:ext cx="3724096" cy="369332"/>
          </a:xfrm>
          <a:prstGeom prst="rect">
            <a:avLst/>
          </a:prstGeom>
        </p:spPr>
        <p:txBody>
          <a:bodyPr wrap="none">
            <a:spAutoFit/>
          </a:bodyPr>
          <a:lstStyle/>
          <a:p>
            <a:r>
              <a:rPr lang="en-US" dirty="0"/>
              <a:t>Intensifying to injectable therapies.</a:t>
            </a:r>
          </a:p>
        </p:txBody>
      </p:sp>
      <p:pic>
        <p:nvPicPr>
          <p:cNvPr id="4" name="Picture 3">
            <a:extLst>
              <a:ext uri="{FF2B5EF4-FFF2-40B4-BE49-F238E27FC236}">
                <a16:creationId xmlns:a16="http://schemas.microsoft.com/office/drawing/2014/main" id="{32A14266-E917-F0F8-1A25-ABF576495868}"/>
              </a:ext>
            </a:extLst>
          </p:cNvPr>
          <p:cNvPicPr>
            <a:picLocks noChangeAspect="1"/>
          </p:cNvPicPr>
          <p:nvPr/>
        </p:nvPicPr>
        <p:blipFill>
          <a:blip r:embed="rId5"/>
          <a:stretch>
            <a:fillRect/>
          </a:stretch>
        </p:blipFill>
        <p:spPr>
          <a:xfrm>
            <a:off x="77107" y="0"/>
            <a:ext cx="8989785" cy="6858000"/>
          </a:xfrm>
          <a:prstGeom prst="rect">
            <a:avLst/>
          </a:prstGeom>
        </p:spPr>
      </p:pic>
      <p:pic>
        <p:nvPicPr>
          <p:cNvPr id="6" name="Picture 5">
            <a:extLst>
              <a:ext uri="{FF2B5EF4-FFF2-40B4-BE49-F238E27FC236}">
                <a16:creationId xmlns:a16="http://schemas.microsoft.com/office/drawing/2014/main" id="{A1A3B97C-1FC3-A2A3-D26F-3F7CBE77DE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6293" y="6045199"/>
            <a:ext cx="1653220" cy="441326"/>
          </a:xfrm>
          <a:prstGeom prst="rect">
            <a:avLst/>
          </a:prstGeom>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extLst>
      <p:ext uri="{BB962C8B-B14F-4D97-AF65-F5344CB8AC3E}">
        <p14:creationId xmlns:p14="http://schemas.microsoft.com/office/powerpoint/2010/main" val="939205958"/>
      </p:ext>
    </p:extLst>
  </p:cSld>
  <p:clrMapOvr>
    <a:masterClrMapping/>
  </p:clrMapOvr>
  <p:transition spd="slow">
    <p:wipe dir="d"/>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3C674-4889-5242-C590-E3AA7A0C9E1B}"/>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58A5066E-DBB4-E5E3-5536-B9D7FBAAF825}"/>
              </a:ext>
            </a:extLst>
          </p:cNvPr>
          <p:cNvPicPr>
            <a:picLocks noChangeAspect="1"/>
          </p:cNvPicPr>
          <p:nvPr/>
        </p:nvPicPr>
        <p:blipFill>
          <a:blip r:embed="rId2"/>
          <a:stretch>
            <a:fillRect/>
          </a:stretch>
        </p:blipFill>
        <p:spPr>
          <a:xfrm>
            <a:off x="76200" y="1121229"/>
            <a:ext cx="9144000" cy="4954970"/>
          </a:xfrm>
          <a:prstGeom prst="rect">
            <a:avLst/>
          </a:prstGeom>
        </p:spPr>
      </p:pic>
      <p:pic>
        <p:nvPicPr>
          <p:cNvPr id="5" name="Picture 4">
            <a:extLst>
              <a:ext uri="{FF2B5EF4-FFF2-40B4-BE49-F238E27FC236}">
                <a16:creationId xmlns:a16="http://schemas.microsoft.com/office/drawing/2014/main" id="{5B67AE5A-8B6F-3C0E-A20A-EF5F5A6146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6247951"/>
            <a:ext cx="1653220" cy="441326"/>
          </a:xfrm>
          <a:prstGeom prst="rect">
            <a:avLst/>
          </a:prstGeom>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6">
            <a:extLst>
              <a:ext uri="{FF2B5EF4-FFF2-40B4-BE49-F238E27FC236}">
                <a16:creationId xmlns:a16="http://schemas.microsoft.com/office/drawing/2014/main" id="{AEFA26E9-A32B-43D7-E09B-66CE3C8DA0D3}"/>
              </a:ext>
            </a:extLst>
          </p:cNvPr>
          <p:cNvPicPr>
            <a:picLocks noChangeAspect="1"/>
          </p:cNvPicPr>
          <p:nvPr/>
        </p:nvPicPr>
        <p:blipFill>
          <a:blip r:embed="rId4"/>
          <a:stretch>
            <a:fillRect/>
          </a:stretch>
        </p:blipFill>
        <p:spPr>
          <a:xfrm>
            <a:off x="457200" y="273898"/>
            <a:ext cx="7772400" cy="823803"/>
          </a:xfrm>
          <a:prstGeom prst="rect">
            <a:avLst/>
          </a:prstGeom>
        </p:spPr>
      </p:pic>
      <p:sp>
        <p:nvSpPr>
          <p:cNvPr id="3" name="5-Point Star 1">
            <a:extLst>
              <a:ext uri="{FF2B5EF4-FFF2-40B4-BE49-F238E27FC236}">
                <a16:creationId xmlns:a16="http://schemas.microsoft.com/office/drawing/2014/main" id="{8EE63C6B-F74A-A6A2-052D-4B6A88EDC3F7}"/>
              </a:ext>
            </a:extLst>
          </p:cNvPr>
          <p:cNvSpPr/>
          <p:nvPr/>
        </p:nvSpPr>
        <p:spPr>
          <a:xfrm>
            <a:off x="7760810" y="986617"/>
            <a:ext cx="762000" cy="76762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1869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2F99C-119C-78B1-3087-73242037DCC9}"/>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1846FFE2-802A-8D40-C25E-A13684EBC5FF}"/>
              </a:ext>
            </a:extLst>
          </p:cNvPr>
          <p:cNvPicPr>
            <a:picLocks noChangeAspect="1"/>
          </p:cNvPicPr>
          <p:nvPr/>
        </p:nvPicPr>
        <p:blipFill>
          <a:blip r:embed="rId2"/>
          <a:stretch>
            <a:fillRect/>
          </a:stretch>
        </p:blipFill>
        <p:spPr>
          <a:xfrm>
            <a:off x="496348" y="76200"/>
            <a:ext cx="8151303" cy="6705600"/>
          </a:xfrm>
          <a:prstGeom prst="rect">
            <a:avLst/>
          </a:prstGeom>
        </p:spPr>
      </p:pic>
      <p:pic>
        <p:nvPicPr>
          <p:cNvPr id="7" name="Picture 6">
            <a:extLst>
              <a:ext uri="{FF2B5EF4-FFF2-40B4-BE49-F238E27FC236}">
                <a16:creationId xmlns:a16="http://schemas.microsoft.com/office/drawing/2014/main" id="{347D797B-D858-994B-0C2D-B79A3A3BC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9117" y="2438400"/>
            <a:ext cx="1653220" cy="441326"/>
          </a:xfrm>
          <a:prstGeom prst="rect">
            <a:avLst/>
          </a:prstGeom>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8">
            <a:extLst>
              <a:ext uri="{FF2B5EF4-FFF2-40B4-BE49-F238E27FC236}">
                <a16:creationId xmlns:a16="http://schemas.microsoft.com/office/drawing/2014/main" id="{836FDA17-A1B8-A57C-3AAD-A8FA2FE847B9}"/>
              </a:ext>
            </a:extLst>
          </p:cNvPr>
          <p:cNvPicPr>
            <a:picLocks noChangeAspect="1"/>
          </p:cNvPicPr>
          <p:nvPr/>
        </p:nvPicPr>
        <p:blipFill>
          <a:blip r:embed="rId4"/>
          <a:stretch>
            <a:fillRect/>
          </a:stretch>
        </p:blipFill>
        <p:spPr>
          <a:xfrm>
            <a:off x="152400" y="2317061"/>
            <a:ext cx="3329420" cy="352888"/>
          </a:xfrm>
          <a:prstGeom prst="rect">
            <a:avLst/>
          </a:prstGeom>
        </p:spPr>
      </p:pic>
    </p:spTree>
    <p:extLst>
      <p:ext uri="{BB962C8B-B14F-4D97-AF65-F5344CB8AC3E}">
        <p14:creationId xmlns:p14="http://schemas.microsoft.com/office/powerpoint/2010/main" val="3680576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Jenny </a:t>
            </a:r>
          </a:p>
        </p:txBody>
      </p:sp>
      <p:sp>
        <p:nvSpPr>
          <p:cNvPr id="3" name="Content Placeholder 2"/>
          <p:cNvSpPr>
            <a:spLocks noGrp="1"/>
          </p:cNvSpPr>
          <p:nvPr>
            <p:ph idx="1"/>
          </p:nvPr>
        </p:nvSpPr>
        <p:spPr>
          <a:xfrm>
            <a:off x="428368" y="1371600"/>
            <a:ext cx="8534400" cy="4114800"/>
          </a:xfrm>
        </p:spPr>
        <p:txBody>
          <a:bodyPr>
            <a:normAutofit fontScale="92500" lnSpcReduction="10000"/>
          </a:bodyPr>
          <a:lstStyle/>
          <a:p>
            <a:pPr marL="0" indent="0">
              <a:buNone/>
            </a:pPr>
            <a:r>
              <a:rPr lang="en-US" dirty="0">
                <a:solidFill>
                  <a:srgbClr val="000000"/>
                </a:solidFill>
              </a:rPr>
              <a:t>Jenny is a 50-year-old woman that takes insulin glargine 100 units daily, glipizide 10mg BID, metformin 1000mg BID, and </a:t>
            </a:r>
            <a:r>
              <a:rPr lang="en-US" dirty="0" err="1">
                <a:solidFill>
                  <a:srgbClr val="000000"/>
                </a:solidFill>
              </a:rPr>
              <a:t>linagliptin</a:t>
            </a:r>
            <a:r>
              <a:rPr lang="en-US" dirty="0">
                <a:solidFill>
                  <a:srgbClr val="000000"/>
                </a:solidFill>
              </a:rPr>
              <a:t> 5mg daily. A1C is 9.3%. She weighs 110kg.  She checks glucose in the AM only and reports it’s 90-130mg/</a:t>
            </a:r>
            <a:r>
              <a:rPr lang="en-US" dirty="0" err="1">
                <a:solidFill>
                  <a:srgbClr val="000000"/>
                </a:solidFill>
              </a:rPr>
              <a:t>dL</a:t>
            </a:r>
            <a:r>
              <a:rPr lang="en-US" dirty="0">
                <a:solidFill>
                  <a:srgbClr val="000000"/>
                </a:solidFill>
              </a:rPr>
              <a:t>.  Her </a:t>
            </a:r>
            <a:r>
              <a:rPr lang="en-US" dirty="0" err="1">
                <a:solidFill>
                  <a:srgbClr val="000000"/>
                </a:solidFill>
              </a:rPr>
              <a:t>eGFR</a:t>
            </a:r>
            <a:r>
              <a:rPr lang="en-US" dirty="0">
                <a:solidFill>
                  <a:srgbClr val="000000"/>
                </a:solidFill>
              </a:rPr>
              <a:t> is 70. She previously had UTI’s with </a:t>
            </a:r>
            <a:r>
              <a:rPr lang="en-US" dirty="0" err="1">
                <a:solidFill>
                  <a:srgbClr val="000000"/>
                </a:solidFill>
              </a:rPr>
              <a:t>empagliflozin</a:t>
            </a:r>
            <a:r>
              <a:rPr lang="en-US" dirty="0">
                <a:solidFill>
                  <a:srgbClr val="000000"/>
                </a:solidFill>
              </a:rPr>
              <a:t>. </a:t>
            </a:r>
          </a:p>
          <a:p>
            <a:pPr marL="0" indent="0" algn="ctr">
              <a:buNone/>
            </a:pPr>
            <a:endParaRPr lang="en-US" b="1" dirty="0">
              <a:solidFill>
                <a:srgbClr val="000000"/>
              </a:solidFill>
            </a:endParaRPr>
          </a:p>
          <a:p>
            <a:pPr marL="0" indent="0" algn="ctr">
              <a:buNone/>
            </a:pPr>
            <a:r>
              <a:rPr lang="en-US" b="1" dirty="0">
                <a:solidFill>
                  <a:srgbClr val="000000"/>
                </a:solidFill>
              </a:rPr>
              <a:t>What is the best recommendation to adjust this regimen? </a:t>
            </a:r>
          </a:p>
          <a:p>
            <a:endParaRPr lang="en-US" dirty="0"/>
          </a:p>
          <a:p>
            <a:endParaRPr lang="en-US" dirty="0"/>
          </a:p>
        </p:txBody>
      </p:sp>
      <p:sp>
        <p:nvSpPr>
          <p:cNvPr id="5" name="Text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1408178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Thinking about the choices</a:t>
            </a:r>
          </a:p>
        </p:txBody>
      </p:sp>
      <p:sp>
        <p:nvSpPr>
          <p:cNvPr id="3" name="Content Placeholder 2"/>
          <p:cNvSpPr>
            <a:spLocks noGrp="1"/>
          </p:cNvSpPr>
          <p:nvPr>
            <p:ph idx="1"/>
          </p:nvPr>
        </p:nvSpPr>
        <p:spPr>
          <a:xfrm>
            <a:off x="304800" y="1371600"/>
            <a:ext cx="5257800" cy="4953000"/>
          </a:xfrm>
        </p:spPr>
        <p:txBody>
          <a:bodyPr>
            <a:normAutofit/>
          </a:bodyPr>
          <a:lstStyle/>
          <a:p>
            <a:r>
              <a:rPr lang="en-US" dirty="0">
                <a:solidFill>
                  <a:srgbClr val="000000"/>
                </a:solidFill>
              </a:rPr>
              <a:t>Continue glargine? </a:t>
            </a:r>
          </a:p>
          <a:p>
            <a:r>
              <a:rPr lang="en-US" dirty="0">
                <a:solidFill>
                  <a:srgbClr val="000000"/>
                </a:solidFill>
              </a:rPr>
              <a:t>Continue glipizide? </a:t>
            </a:r>
          </a:p>
          <a:p>
            <a:r>
              <a:rPr lang="en-US" dirty="0">
                <a:solidFill>
                  <a:srgbClr val="000000"/>
                </a:solidFill>
              </a:rPr>
              <a:t>Continue </a:t>
            </a:r>
            <a:r>
              <a:rPr lang="en-US" dirty="0" err="1">
                <a:solidFill>
                  <a:srgbClr val="000000"/>
                </a:solidFill>
              </a:rPr>
              <a:t>linagliptin</a:t>
            </a:r>
            <a:r>
              <a:rPr lang="en-US" dirty="0">
                <a:solidFill>
                  <a:srgbClr val="000000"/>
                </a:solidFill>
              </a:rPr>
              <a:t>? </a:t>
            </a:r>
          </a:p>
          <a:p>
            <a:r>
              <a:rPr lang="en-US" dirty="0">
                <a:solidFill>
                  <a:srgbClr val="000000"/>
                </a:solidFill>
              </a:rPr>
              <a:t>Add GLP-1 agonist?</a:t>
            </a:r>
          </a:p>
          <a:p>
            <a:r>
              <a:rPr lang="en-US" dirty="0">
                <a:solidFill>
                  <a:srgbClr val="000000"/>
                </a:solidFill>
              </a:rPr>
              <a:t>Switch to combination GLP1 receptor agonist /insulin injectable? </a:t>
            </a:r>
          </a:p>
          <a:p>
            <a:r>
              <a:rPr lang="en-US" dirty="0">
                <a:solidFill>
                  <a:srgbClr val="000000"/>
                </a:solidFill>
              </a:rPr>
              <a:t>Add prandial insulin? </a:t>
            </a:r>
          </a:p>
          <a:p>
            <a:r>
              <a:rPr lang="en-US" dirty="0">
                <a:solidFill>
                  <a:srgbClr val="000000"/>
                </a:solidFill>
              </a:rPr>
              <a:t>Add SGLT-2 inhibitor? </a:t>
            </a:r>
          </a:p>
          <a:p>
            <a:endParaRPr lang="en-US" dirty="0"/>
          </a:p>
          <a:p>
            <a:endParaRPr lang="en-US" dirty="0"/>
          </a:p>
        </p:txBody>
      </p:sp>
      <p:sp>
        <p:nvSpPr>
          <p:cNvPr id="4" name="Text Placeholder 3"/>
          <p:cNvSpPr>
            <a:spLocks noGrp="1"/>
          </p:cNvSpPr>
          <p:nvPr>
            <p:ph type="body" sz="quarter" idx="10"/>
          </p:nvPr>
        </p:nvSpPr>
        <p:spPr/>
        <p:txBody>
          <a:bodyPr/>
          <a:lstStyle/>
          <a:p>
            <a:endParaRPr lang="en-US"/>
          </a:p>
        </p:txBody>
      </p:sp>
      <p:pic>
        <p:nvPicPr>
          <p:cNvPr id="8" name="Picture 7">
            <a:extLst>
              <a:ext uri="{FF2B5EF4-FFF2-40B4-BE49-F238E27FC236}">
                <a16:creationId xmlns:a16="http://schemas.microsoft.com/office/drawing/2014/main" id="{53ED5939-7666-4F9D-A521-E64B1E58186B}"/>
              </a:ext>
            </a:extLst>
          </p:cNvPr>
          <p:cNvPicPr>
            <a:picLocks noChangeAspect="1"/>
          </p:cNvPicPr>
          <p:nvPr/>
        </p:nvPicPr>
        <p:blipFill>
          <a:blip r:embed="rId3"/>
          <a:stretch>
            <a:fillRect/>
          </a:stretch>
        </p:blipFill>
        <p:spPr>
          <a:xfrm>
            <a:off x="6000460" y="1357184"/>
            <a:ext cx="2690459" cy="4507642"/>
          </a:xfrm>
          <a:prstGeom prst="rect">
            <a:avLst/>
          </a:prstGeom>
        </p:spPr>
      </p:pic>
    </p:spTree>
    <p:extLst>
      <p:ext uri="{BB962C8B-B14F-4D97-AF65-F5344CB8AC3E}">
        <p14:creationId xmlns:p14="http://schemas.microsoft.com/office/powerpoint/2010/main" val="2134224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547DE-D2A2-4A41-AD8D-F306BA451246}"/>
              </a:ext>
            </a:extLst>
          </p:cNvPr>
          <p:cNvSpPr>
            <a:spLocks noGrp="1"/>
          </p:cNvSpPr>
          <p:nvPr>
            <p:ph type="title"/>
          </p:nvPr>
        </p:nvSpPr>
        <p:spPr>
          <a:xfrm>
            <a:off x="455613" y="273050"/>
            <a:ext cx="8226425" cy="869950"/>
          </a:xfrm>
        </p:spPr>
        <p:txBody>
          <a:bodyPr anchor="b">
            <a:normAutofit/>
          </a:bodyPr>
          <a:lstStyle/>
          <a:p>
            <a:r>
              <a:rPr lang="en-US" dirty="0"/>
              <a:t>Obstructive Sleep Apnea - OSA</a:t>
            </a:r>
          </a:p>
        </p:txBody>
      </p:sp>
      <p:sp>
        <p:nvSpPr>
          <p:cNvPr id="3" name="Content Placeholder 2">
            <a:extLst>
              <a:ext uri="{FF2B5EF4-FFF2-40B4-BE49-F238E27FC236}">
                <a16:creationId xmlns:a16="http://schemas.microsoft.com/office/drawing/2014/main" id="{3C28820B-4433-4E0C-8894-13BD14DA137E}"/>
              </a:ext>
            </a:extLst>
          </p:cNvPr>
          <p:cNvSpPr>
            <a:spLocks noGrp="1"/>
          </p:cNvSpPr>
          <p:nvPr>
            <p:ph type="body" sz="half" idx="1"/>
          </p:nvPr>
        </p:nvSpPr>
        <p:spPr>
          <a:xfrm>
            <a:off x="455612" y="1295401"/>
            <a:ext cx="4842996" cy="5562600"/>
          </a:xfrm>
        </p:spPr>
        <p:txBody>
          <a:bodyPr>
            <a:normAutofit fontScale="92500" lnSpcReduction="10000"/>
          </a:bodyPr>
          <a:lstStyle/>
          <a:p>
            <a:pPr>
              <a:lnSpc>
                <a:spcPct val="110000"/>
              </a:lnSpc>
            </a:pPr>
            <a:r>
              <a:rPr lang="en-US" sz="2600" dirty="0"/>
              <a:t>OSA affects ~25% of people with type 2 </a:t>
            </a:r>
          </a:p>
          <a:p>
            <a:pPr lvl="1">
              <a:lnSpc>
                <a:spcPct val="110000"/>
              </a:lnSpc>
            </a:pPr>
            <a:r>
              <a:rPr lang="en-US" dirty="0"/>
              <a:t>Up to 60% of those with type 2 have disordered sleep</a:t>
            </a:r>
          </a:p>
          <a:p>
            <a:pPr>
              <a:lnSpc>
                <a:spcPct val="110000"/>
              </a:lnSpc>
            </a:pPr>
            <a:r>
              <a:rPr lang="en-US" sz="2600" dirty="0"/>
              <a:t>Associated with increased CVD risk</a:t>
            </a:r>
          </a:p>
          <a:p>
            <a:pPr>
              <a:lnSpc>
                <a:spcPct val="110000"/>
              </a:lnSpc>
            </a:pPr>
            <a:r>
              <a:rPr lang="en-US" sz="2600" dirty="0"/>
              <a:t> Signs include excessive daytime sleepiness, snoring and witnessed apnea</a:t>
            </a:r>
          </a:p>
          <a:p>
            <a:pPr>
              <a:lnSpc>
                <a:spcPct val="110000"/>
              </a:lnSpc>
            </a:pPr>
            <a:r>
              <a:rPr lang="en-US" sz="2600" dirty="0"/>
              <a:t>Treatment:</a:t>
            </a:r>
          </a:p>
          <a:p>
            <a:pPr lvl="1">
              <a:lnSpc>
                <a:spcPct val="110000"/>
              </a:lnSpc>
            </a:pPr>
            <a:r>
              <a:rPr lang="en-US" dirty="0"/>
              <a:t>Lifestyle modification</a:t>
            </a:r>
          </a:p>
          <a:p>
            <a:pPr lvl="1">
              <a:lnSpc>
                <a:spcPct val="110000"/>
              </a:lnSpc>
            </a:pPr>
            <a:r>
              <a:rPr lang="en-US" dirty="0"/>
              <a:t>Continuous positive oral airway pressure and devices</a:t>
            </a:r>
          </a:p>
          <a:p>
            <a:pPr lvl="1">
              <a:lnSpc>
                <a:spcPct val="110000"/>
              </a:lnSpc>
            </a:pPr>
            <a:r>
              <a:rPr lang="en-US" dirty="0"/>
              <a:t>Surgery </a:t>
            </a:r>
          </a:p>
          <a:p>
            <a:pPr>
              <a:lnSpc>
                <a:spcPct val="90000"/>
              </a:lnSpc>
            </a:pPr>
            <a:endParaRPr lang="en-US" sz="2200" dirty="0"/>
          </a:p>
        </p:txBody>
      </p:sp>
      <p:pic>
        <p:nvPicPr>
          <p:cNvPr id="4" name="Picture 3">
            <a:extLst>
              <a:ext uri="{FF2B5EF4-FFF2-40B4-BE49-F238E27FC236}">
                <a16:creationId xmlns:a16="http://schemas.microsoft.com/office/drawing/2014/main" id="{2B0EC200-C58C-4B8D-A6CE-82FD538B6496}"/>
              </a:ext>
            </a:extLst>
          </p:cNvPr>
          <p:cNvPicPr>
            <a:picLocks noChangeAspect="1"/>
          </p:cNvPicPr>
          <p:nvPr/>
        </p:nvPicPr>
        <p:blipFill>
          <a:blip r:embed="rId2"/>
          <a:stretch>
            <a:fillRect/>
          </a:stretch>
        </p:blipFill>
        <p:spPr>
          <a:xfrm>
            <a:off x="5298608" y="1598613"/>
            <a:ext cx="3383430" cy="3354387"/>
          </a:xfrm>
          <a:prstGeom prst="rect">
            <a:avLst/>
          </a:prstGeom>
          <a:noFill/>
        </p:spPr>
      </p:pic>
      <p:pic>
        <p:nvPicPr>
          <p:cNvPr id="5" name="Picture 4">
            <a:extLst>
              <a:ext uri="{FF2B5EF4-FFF2-40B4-BE49-F238E27FC236}">
                <a16:creationId xmlns:a16="http://schemas.microsoft.com/office/drawing/2014/main" id="{85B19FB2-2AFC-4879-95A5-29C8083EECDD}"/>
              </a:ext>
            </a:extLst>
          </p:cNvPr>
          <p:cNvPicPr>
            <a:picLocks noChangeAspect="1"/>
          </p:cNvPicPr>
          <p:nvPr/>
        </p:nvPicPr>
        <p:blipFill>
          <a:blip r:embed="rId3"/>
          <a:stretch>
            <a:fillRect/>
          </a:stretch>
        </p:blipFill>
        <p:spPr>
          <a:xfrm>
            <a:off x="5298608" y="6172200"/>
            <a:ext cx="3582281" cy="527681"/>
          </a:xfrm>
          <a:prstGeom prst="rect">
            <a:avLst/>
          </a:prstGeom>
        </p:spPr>
      </p:pic>
    </p:spTree>
    <p:extLst>
      <p:ext uri="{BB962C8B-B14F-4D97-AF65-F5344CB8AC3E}">
        <p14:creationId xmlns:p14="http://schemas.microsoft.com/office/powerpoint/2010/main" val="9489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Piecing it Together </a:t>
            </a:r>
          </a:p>
        </p:txBody>
      </p:sp>
      <p:sp>
        <p:nvSpPr>
          <p:cNvPr id="3" name="Content Placeholder 2"/>
          <p:cNvSpPr>
            <a:spLocks noGrp="1"/>
          </p:cNvSpPr>
          <p:nvPr>
            <p:ph idx="1"/>
          </p:nvPr>
        </p:nvSpPr>
        <p:spPr>
          <a:xfrm>
            <a:off x="304800" y="1371600"/>
            <a:ext cx="8534400" cy="4495800"/>
          </a:xfrm>
        </p:spPr>
        <p:txBody>
          <a:bodyPr>
            <a:normAutofit fontScale="85000" lnSpcReduction="10000"/>
          </a:bodyPr>
          <a:lstStyle/>
          <a:p>
            <a:r>
              <a:rPr lang="en-US" dirty="0">
                <a:solidFill>
                  <a:srgbClr val="000000"/>
                </a:solidFill>
              </a:rPr>
              <a:t>New Regimen:</a:t>
            </a:r>
          </a:p>
          <a:p>
            <a:pPr lvl="1"/>
            <a:r>
              <a:rPr lang="en-US" dirty="0">
                <a:solidFill>
                  <a:srgbClr val="000000"/>
                </a:solidFill>
              </a:rPr>
              <a:t>Insulin glargine 80 units once daily (20% reduction)</a:t>
            </a:r>
          </a:p>
          <a:p>
            <a:r>
              <a:rPr lang="en-US" dirty="0" err="1">
                <a:solidFill>
                  <a:srgbClr val="000000"/>
                </a:solidFill>
              </a:rPr>
              <a:t>Semaglutide</a:t>
            </a:r>
            <a:r>
              <a:rPr lang="en-US" dirty="0">
                <a:solidFill>
                  <a:srgbClr val="000000"/>
                </a:solidFill>
              </a:rPr>
              <a:t> 0.25mg weekly, titrated up to 2mg weekly</a:t>
            </a:r>
          </a:p>
          <a:p>
            <a:r>
              <a:rPr lang="en-US" dirty="0">
                <a:solidFill>
                  <a:srgbClr val="000000"/>
                </a:solidFill>
              </a:rPr>
              <a:t>Stop </a:t>
            </a:r>
            <a:r>
              <a:rPr lang="en-US" dirty="0" err="1">
                <a:solidFill>
                  <a:srgbClr val="000000"/>
                </a:solidFill>
              </a:rPr>
              <a:t>linagliptin</a:t>
            </a:r>
            <a:endParaRPr lang="en-US" dirty="0">
              <a:solidFill>
                <a:srgbClr val="000000"/>
              </a:solidFill>
            </a:endParaRPr>
          </a:p>
          <a:p>
            <a:r>
              <a:rPr lang="en-US" dirty="0">
                <a:solidFill>
                  <a:srgbClr val="000000"/>
                </a:solidFill>
              </a:rPr>
              <a:t>Continue glipizide (for now)</a:t>
            </a:r>
          </a:p>
          <a:p>
            <a:r>
              <a:rPr lang="en-US" dirty="0">
                <a:solidFill>
                  <a:srgbClr val="000000"/>
                </a:solidFill>
              </a:rPr>
              <a:t>Next step could be to retry SGLT2i with counseling on how to avoid UTIs </a:t>
            </a:r>
          </a:p>
          <a:p>
            <a:r>
              <a:rPr lang="en-US" dirty="0">
                <a:solidFill>
                  <a:srgbClr val="000000"/>
                </a:solidFill>
              </a:rPr>
              <a:t>Or replacing glipizide with prandial insulin with largest meal</a:t>
            </a:r>
          </a:p>
          <a:p>
            <a:r>
              <a:rPr lang="en-US" dirty="0">
                <a:solidFill>
                  <a:srgbClr val="000000"/>
                </a:solidFill>
              </a:rPr>
              <a:t>CGM!</a:t>
            </a:r>
          </a:p>
          <a:p>
            <a:endParaRPr lang="en-US" dirty="0"/>
          </a:p>
        </p:txBody>
      </p:sp>
      <p:sp>
        <p:nvSpPr>
          <p:cNvPr id="5" name="Text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24399328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E939E-5AEB-4BAB-906F-3E661831E151}"/>
              </a:ext>
            </a:extLst>
          </p:cNvPr>
          <p:cNvSpPr>
            <a:spLocks noGrp="1"/>
          </p:cNvSpPr>
          <p:nvPr>
            <p:ph type="ctrTitle"/>
          </p:nvPr>
        </p:nvSpPr>
        <p:spPr/>
        <p:txBody>
          <a:bodyPr/>
          <a:lstStyle/>
          <a:p>
            <a:r>
              <a:rPr lang="en-US" dirty="0"/>
              <a:t>Switching Insulin </a:t>
            </a:r>
          </a:p>
        </p:txBody>
      </p:sp>
      <p:sp>
        <p:nvSpPr>
          <p:cNvPr id="3" name="Subtitle 2">
            <a:extLst>
              <a:ext uri="{FF2B5EF4-FFF2-40B4-BE49-F238E27FC236}">
                <a16:creationId xmlns:a16="http://schemas.microsoft.com/office/drawing/2014/main" id="{3035BEB4-D4B4-487E-A98D-F6A348698FA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53651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Switch Basal Insulin </a:t>
            </a:r>
          </a:p>
        </p:txBody>
      </p:sp>
      <p:sp>
        <p:nvSpPr>
          <p:cNvPr id="6" name="Content Placeholder 5"/>
          <p:cNvSpPr>
            <a:spLocks noGrp="1"/>
          </p:cNvSpPr>
          <p:nvPr>
            <p:ph idx="1"/>
          </p:nvPr>
        </p:nvSpPr>
        <p:spPr>
          <a:xfrm>
            <a:off x="304800" y="1219200"/>
            <a:ext cx="8534400" cy="5105400"/>
          </a:xfrm>
        </p:spPr>
        <p:txBody>
          <a:bodyPr>
            <a:normAutofit fontScale="92500"/>
          </a:bodyPr>
          <a:lstStyle/>
          <a:p>
            <a:r>
              <a:rPr lang="en-US" sz="2400" dirty="0"/>
              <a:t>When going from twice daily basal insulin to once daily, reduce dose by 20%</a:t>
            </a:r>
          </a:p>
          <a:p>
            <a:pPr lvl="1"/>
            <a:r>
              <a:rPr lang="en-US" sz="2400" dirty="0"/>
              <a:t>Examples: </a:t>
            </a:r>
          </a:p>
          <a:p>
            <a:pPr lvl="2"/>
            <a:r>
              <a:rPr lang="en-US" sz="2400" dirty="0"/>
              <a:t>Insulin NPH BID to insulin glargine daily </a:t>
            </a:r>
          </a:p>
          <a:p>
            <a:pPr lvl="2"/>
            <a:r>
              <a:rPr lang="en-US" sz="2400" dirty="0"/>
              <a:t>Insulin </a:t>
            </a:r>
            <a:r>
              <a:rPr lang="en-US" sz="2400" dirty="0" err="1"/>
              <a:t>detemir</a:t>
            </a:r>
            <a:r>
              <a:rPr lang="en-US" sz="2400" dirty="0"/>
              <a:t> BID to insulin </a:t>
            </a:r>
            <a:r>
              <a:rPr lang="en-US" sz="2400" dirty="0" err="1"/>
              <a:t>degludec</a:t>
            </a:r>
            <a:r>
              <a:rPr lang="en-US" sz="2400" dirty="0"/>
              <a:t> daily </a:t>
            </a:r>
          </a:p>
          <a:p>
            <a:r>
              <a:rPr lang="en-US" sz="2400" dirty="0"/>
              <a:t>When switching between once daily, a unit per unit conversion is okay</a:t>
            </a:r>
          </a:p>
          <a:p>
            <a:r>
              <a:rPr lang="en-US" sz="2400" dirty="0"/>
              <a:t>Long-acting to glargine U300 often requires higher doses (10 to 18%) but start with a unit to unit conversion </a:t>
            </a:r>
          </a:p>
          <a:p>
            <a:r>
              <a:rPr lang="en-US" sz="2400" dirty="0"/>
              <a:t>When switching from glargine U300 to another long-acting insulin, reduce dose by 20%</a:t>
            </a:r>
          </a:p>
          <a:p>
            <a:r>
              <a:rPr lang="en-US" sz="2400" dirty="0"/>
              <a:t>Need to use clinical judgement</a:t>
            </a:r>
          </a:p>
          <a:p>
            <a:pPr lvl="1"/>
            <a:r>
              <a:rPr lang="en-US" sz="2400" dirty="0"/>
              <a:t>For example, if A1C, FBG, and pre-meal BG are all above target, then may not be necessary to reduce basal insulin dose</a:t>
            </a:r>
          </a:p>
          <a:p>
            <a:endParaRPr lang="en-US" dirty="0"/>
          </a:p>
        </p:txBody>
      </p:sp>
      <p:sp>
        <p:nvSpPr>
          <p:cNvPr id="3" name="Text Placeholder 2"/>
          <p:cNvSpPr>
            <a:spLocks noGrp="1"/>
          </p:cNvSpPr>
          <p:nvPr>
            <p:ph type="body" sz="quarter" idx="10"/>
          </p:nvPr>
        </p:nvSpPr>
        <p:spPr/>
        <p:txBody>
          <a:bodyPr/>
          <a:lstStyle/>
          <a:p>
            <a:r>
              <a:rPr lang="en-US" dirty="0"/>
              <a:t>Clinical Resource. Pharmacist’s Letter/Prescriber’s Letter. August 2019.</a:t>
            </a:r>
          </a:p>
          <a:p>
            <a:endParaRPr lang="en-US" dirty="0"/>
          </a:p>
        </p:txBody>
      </p:sp>
    </p:spTree>
    <p:extLst>
      <p:ext uri="{BB962C8B-B14F-4D97-AF65-F5344CB8AC3E}">
        <p14:creationId xmlns:p14="http://schemas.microsoft.com/office/powerpoint/2010/main" val="227963285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Poll 7 - Making the switch: Meet Joan</a:t>
            </a:r>
          </a:p>
        </p:txBody>
      </p:sp>
      <p:sp>
        <p:nvSpPr>
          <p:cNvPr id="3" name="Content Placeholder 2"/>
          <p:cNvSpPr>
            <a:spLocks noGrp="1"/>
          </p:cNvSpPr>
          <p:nvPr>
            <p:ph idx="1"/>
          </p:nvPr>
        </p:nvSpPr>
        <p:spPr>
          <a:xfrm>
            <a:off x="381000" y="1295400"/>
            <a:ext cx="6096000" cy="5181600"/>
          </a:xfrm>
        </p:spPr>
        <p:txBody>
          <a:bodyPr>
            <a:normAutofit fontScale="92500" lnSpcReduction="20000"/>
          </a:bodyPr>
          <a:lstStyle/>
          <a:p>
            <a:pPr marL="0" indent="0">
              <a:buNone/>
            </a:pPr>
            <a:r>
              <a:rPr lang="en-US" dirty="0">
                <a:solidFill>
                  <a:srgbClr val="000000"/>
                </a:solidFill>
              </a:rPr>
              <a:t>Joan is taking insulin glargine 30 units twice daily. Her insurance formulary wants her to switch to insulin </a:t>
            </a:r>
            <a:r>
              <a:rPr lang="en-US" dirty="0" err="1">
                <a:solidFill>
                  <a:srgbClr val="000000"/>
                </a:solidFill>
              </a:rPr>
              <a:t>degludec</a:t>
            </a:r>
            <a:r>
              <a:rPr lang="en-US" dirty="0">
                <a:solidFill>
                  <a:srgbClr val="000000"/>
                </a:solidFill>
              </a:rPr>
              <a:t>. Her current A1C is 6.9%. What is the best dose recommendation? </a:t>
            </a:r>
          </a:p>
          <a:p>
            <a:pPr marL="0" indent="0">
              <a:buNone/>
            </a:pPr>
            <a:endParaRPr lang="en-US" dirty="0">
              <a:solidFill>
                <a:srgbClr val="000000"/>
              </a:solidFill>
            </a:endParaRPr>
          </a:p>
          <a:p>
            <a:pPr marL="800100" lvl="1" indent="-342900">
              <a:lnSpc>
                <a:spcPct val="120000"/>
              </a:lnSpc>
              <a:buFont typeface="+mj-lt"/>
              <a:buAutoNum type="alphaUcPeriod"/>
            </a:pPr>
            <a:r>
              <a:rPr lang="en-US" dirty="0">
                <a:solidFill>
                  <a:srgbClr val="000000"/>
                </a:solidFill>
              </a:rPr>
              <a:t>Insulin </a:t>
            </a:r>
            <a:r>
              <a:rPr lang="en-US" dirty="0" err="1">
                <a:solidFill>
                  <a:srgbClr val="000000"/>
                </a:solidFill>
              </a:rPr>
              <a:t>degludec</a:t>
            </a:r>
            <a:r>
              <a:rPr lang="en-US" dirty="0">
                <a:solidFill>
                  <a:srgbClr val="000000"/>
                </a:solidFill>
              </a:rPr>
              <a:t> 30 units twice daily </a:t>
            </a:r>
          </a:p>
          <a:p>
            <a:pPr marL="800100" lvl="1" indent="-342900">
              <a:lnSpc>
                <a:spcPct val="120000"/>
              </a:lnSpc>
              <a:buFont typeface="+mj-lt"/>
              <a:buAutoNum type="alphaUcPeriod"/>
            </a:pPr>
            <a:r>
              <a:rPr lang="en-US" dirty="0">
                <a:solidFill>
                  <a:srgbClr val="000000"/>
                </a:solidFill>
              </a:rPr>
              <a:t>Insulin </a:t>
            </a:r>
            <a:r>
              <a:rPr lang="en-US" dirty="0" err="1">
                <a:solidFill>
                  <a:srgbClr val="000000"/>
                </a:solidFill>
              </a:rPr>
              <a:t>degludec</a:t>
            </a:r>
            <a:r>
              <a:rPr lang="en-US" dirty="0">
                <a:solidFill>
                  <a:srgbClr val="000000"/>
                </a:solidFill>
              </a:rPr>
              <a:t> 60 units once daily</a:t>
            </a:r>
          </a:p>
          <a:p>
            <a:pPr marL="800100" lvl="1" indent="-342900">
              <a:lnSpc>
                <a:spcPct val="120000"/>
              </a:lnSpc>
              <a:buFont typeface="+mj-lt"/>
              <a:buAutoNum type="alphaUcPeriod"/>
            </a:pPr>
            <a:r>
              <a:rPr lang="en-US" dirty="0">
                <a:solidFill>
                  <a:srgbClr val="000000"/>
                </a:solidFill>
              </a:rPr>
              <a:t>Do not switch since her A1C is well-controlled and get a prior authorization to continue with insulin glargine</a:t>
            </a:r>
          </a:p>
          <a:p>
            <a:pPr marL="800100" lvl="1" indent="-342900">
              <a:lnSpc>
                <a:spcPct val="120000"/>
              </a:lnSpc>
              <a:buFont typeface="+mj-lt"/>
              <a:buAutoNum type="alphaUcPeriod"/>
            </a:pPr>
            <a:r>
              <a:rPr lang="en-US" dirty="0">
                <a:solidFill>
                  <a:srgbClr val="000000"/>
                </a:solidFill>
              </a:rPr>
              <a:t>Insulin </a:t>
            </a:r>
            <a:r>
              <a:rPr lang="en-US" dirty="0" err="1">
                <a:solidFill>
                  <a:srgbClr val="000000"/>
                </a:solidFill>
              </a:rPr>
              <a:t>degludec</a:t>
            </a:r>
            <a:r>
              <a:rPr lang="en-US" dirty="0">
                <a:solidFill>
                  <a:srgbClr val="000000"/>
                </a:solidFill>
              </a:rPr>
              <a:t> 48 units once daily </a:t>
            </a:r>
          </a:p>
        </p:txBody>
      </p:sp>
      <p:pic>
        <p:nvPicPr>
          <p:cNvPr id="6" name="Picture 5" descr="Businesswoman pointing up">
            <a:extLst>
              <a:ext uri="{FF2B5EF4-FFF2-40B4-BE49-F238E27FC236}">
                <a16:creationId xmlns:a16="http://schemas.microsoft.com/office/drawing/2014/main" id="{0B449682-B34E-49EB-8D94-323F16A383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248400" y="1295400"/>
            <a:ext cx="2323521" cy="4800600"/>
          </a:xfrm>
          <a:prstGeom prst="rect">
            <a:avLst/>
          </a:prstGeom>
        </p:spPr>
      </p:pic>
      <p:sp>
        <p:nvSpPr>
          <p:cNvPr id="4" name="Oval 3">
            <a:extLst>
              <a:ext uri="{FF2B5EF4-FFF2-40B4-BE49-F238E27FC236}">
                <a16:creationId xmlns:a16="http://schemas.microsoft.com/office/drawing/2014/main" id="{B416CEF8-E126-412C-B98E-82142C161244}"/>
              </a:ext>
            </a:extLst>
          </p:cNvPr>
          <p:cNvSpPr/>
          <p:nvPr/>
        </p:nvSpPr>
        <p:spPr>
          <a:xfrm>
            <a:off x="790575" y="6001578"/>
            <a:ext cx="5105400" cy="685800"/>
          </a:xfrm>
          <a:prstGeom prst="ellipse">
            <a:avLst/>
          </a:prstGeom>
          <a:noFill/>
          <a:ln w="38100">
            <a:solidFill>
              <a:srgbClr val="7030A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30162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68381"/>
            <a:ext cx="8223073" cy="971550"/>
          </a:xfrm>
        </p:spPr>
        <p:txBody>
          <a:bodyPr/>
          <a:lstStyle/>
          <a:p>
            <a:r>
              <a:rPr lang="en-US" dirty="0"/>
              <a:t>Switching Meal time Insulin </a:t>
            </a:r>
          </a:p>
        </p:txBody>
      </p:sp>
      <p:sp>
        <p:nvSpPr>
          <p:cNvPr id="3" name="Content Placeholder 2"/>
          <p:cNvSpPr>
            <a:spLocks noGrp="1"/>
          </p:cNvSpPr>
          <p:nvPr>
            <p:ph idx="1"/>
          </p:nvPr>
        </p:nvSpPr>
        <p:spPr>
          <a:xfrm>
            <a:off x="145873" y="1443878"/>
            <a:ext cx="8534400" cy="4114800"/>
          </a:xfrm>
        </p:spPr>
        <p:txBody>
          <a:bodyPr/>
          <a:lstStyle/>
          <a:p>
            <a:r>
              <a:rPr lang="en-US" dirty="0">
                <a:solidFill>
                  <a:srgbClr val="000000"/>
                </a:solidFill>
              </a:rPr>
              <a:t>This is a 1:1 conversion when switching between regular insulin, </a:t>
            </a:r>
            <a:r>
              <a:rPr lang="en-US" dirty="0" err="1">
                <a:solidFill>
                  <a:srgbClr val="000000"/>
                </a:solidFill>
              </a:rPr>
              <a:t>aspart</a:t>
            </a:r>
            <a:r>
              <a:rPr lang="en-US" dirty="0">
                <a:solidFill>
                  <a:srgbClr val="000000"/>
                </a:solidFill>
              </a:rPr>
              <a:t>, </a:t>
            </a:r>
            <a:r>
              <a:rPr lang="en-US" dirty="0" err="1">
                <a:solidFill>
                  <a:srgbClr val="000000"/>
                </a:solidFill>
              </a:rPr>
              <a:t>lispro</a:t>
            </a:r>
            <a:r>
              <a:rPr lang="en-US" dirty="0">
                <a:solidFill>
                  <a:srgbClr val="000000"/>
                </a:solidFill>
              </a:rPr>
              <a:t>, and </a:t>
            </a:r>
            <a:r>
              <a:rPr lang="en-US" dirty="0" err="1">
                <a:solidFill>
                  <a:srgbClr val="000000"/>
                </a:solidFill>
              </a:rPr>
              <a:t>glulisine</a:t>
            </a:r>
            <a:r>
              <a:rPr lang="en-US" dirty="0">
                <a:solidFill>
                  <a:srgbClr val="000000"/>
                </a:solidFill>
              </a:rPr>
              <a:t> including </a:t>
            </a:r>
            <a:r>
              <a:rPr lang="en-US" dirty="0" err="1">
                <a:solidFill>
                  <a:srgbClr val="000000"/>
                </a:solidFill>
              </a:rPr>
              <a:t>Fiasp</a:t>
            </a:r>
            <a:r>
              <a:rPr lang="en-US" baseline="30000" dirty="0">
                <a:solidFill>
                  <a:srgbClr val="000000"/>
                </a:solidFill>
              </a:rPr>
              <a:t>®</a:t>
            </a:r>
            <a:r>
              <a:rPr lang="en-US" dirty="0">
                <a:solidFill>
                  <a:srgbClr val="000000"/>
                </a:solidFill>
              </a:rPr>
              <a:t> and </a:t>
            </a:r>
            <a:r>
              <a:rPr lang="en-US" dirty="0" err="1">
                <a:solidFill>
                  <a:srgbClr val="000000"/>
                </a:solidFill>
              </a:rPr>
              <a:t>Lyumjev</a:t>
            </a:r>
            <a:r>
              <a:rPr lang="en-US" baseline="30000" dirty="0">
                <a:solidFill>
                  <a:srgbClr val="000000"/>
                </a:solidFill>
              </a:rPr>
              <a:t>™. </a:t>
            </a:r>
          </a:p>
          <a:p>
            <a:r>
              <a:rPr lang="en-US" dirty="0">
                <a:solidFill>
                  <a:srgbClr val="000000"/>
                </a:solidFill>
              </a:rPr>
              <a:t>The exception is when switching to </a:t>
            </a:r>
            <a:r>
              <a:rPr lang="en-US" dirty="0" err="1">
                <a:solidFill>
                  <a:srgbClr val="000000"/>
                </a:solidFill>
              </a:rPr>
              <a:t>Afrezza</a:t>
            </a:r>
            <a:endParaRPr lang="en-US" dirty="0">
              <a:solidFill>
                <a:srgbClr val="000000"/>
              </a:solidFill>
            </a:endParaRPr>
          </a:p>
          <a:p>
            <a:endParaRPr lang="en-US" dirty="0"/>
          </a:p>
        </p:txBody>
      </p:sp>
      <p:sp>
        <p:nvSpPr>
          <p:cNvPr id="4" name="Text Placeholder 3"/>
          <p:cNvSpPr>
            <a:spLocks noGrp="1"/>
          </p:cNvSpPr>
          <p:nvPr>
            <p:ph type="body" sz="quarter" idx="10"/>
          </p:nvPr>
        </p:nvSpPr>
        <p:spPr>
          <a:xfrm>
            <a:off x="304800" y="6446744"/>
            <a:ext cx="5190565" cy="285750"/>
          </a:xfrm>
        </p:spPr>
        <p:txBody>
          <a:bodyPr>
            <a:normAutofit fontScale="25000" lnSpcReduction="20000"/>
          </a:bodyPr>
          <a:lstStyle/>
          <a:p>
            <a:r>
              <a:rPr lang="en-US" sz="3700" dirty="0"/>
              <a:t>Clinical Resource. Pharmacist’s Letter/Prescriber’s Letter. August 2019.</a:t>
            </a:r>
          </a:p>
          <a:p>
            <a:r>
              <a:rPr lang="en-US" sz="3700" dirty="0" err="1"/>
              <a:t>Afrezza</a:t>
            </a:r>
            <a:r>
              <a:rPr lang="en-US" sz="3700" dirty="0"/>
              <a:t> (package insert) 2019. </a:t>
            </a:r>
          </a:p>
          <a:p>
            <a:endParaRPr lang="en-US" dirty="0"/>
          </a:p>
        </p:txBody>
      </p:sp>
      <p:graphicFrame>
        <p:nvGraphicFramePr>
          <p:cNvPr id="6" name="Content Placeholder 4">
            <a:extLst>
              <a:ext uri="{FF2B5EF4-FFF2-40B4-BE49-F238E27FC236}">
                <a16:creationId xmlns:a16="http://schemas.microsoft.com/office/drawing/2014/main" id="{24458F0D-3FEE-4C4A-BAB0-2C4A37B87391}"/>
              </a:ext>
            </a:extLst>
          </p:cNvPr>
          <p:cNvGraphicFramePr>
            <a:graphicFrameLocks/>
          </p:cNvGraphicFramePr>
          <p:nvPr/>
        </p:nvGraphicFramePr>
        <p:xfrm>
          <a:off x="1888354" y="3733800"/>
          <a:ext cx="5367292" cy="2571751"/>
        </p:xfrm>
        <a:graphic>
          <a:graphicData uri="http://schemas.openxmlformats.org/drawingml/2006/table">
            <a:tbl>
              <a:tblPr firstRow="1" bandRow="1">
                <a:tableStyleId>{5C22544A-7EE6-4342-B048-85BDC9FD1C3A}</a:tableStyleId>
              </a:tblPr>
              <a:tblGrid>
                <a:gridCol w="2812582">
                  <a:extLst>
                    <a:ext uri="{9D8B030D-6E8A-4147-A177-3AD203B41FA5}">
                      <a16:colId xmlns:a16="http://schemas.microsoft.com/office/drawing/2014/main" val="20000"/>
                    </a:ext>
                  </a:extLst>
                </a:gridCol>
                <a:gridCol w="2554710">
                  <a:extLst>
                    <a:ext uri="{9D8B030D-6E8A-4147-A177-3AD203B41FA5}">
                      <a16:colId xmlns:a16="http://schemas.microsoft.com/office/drawing/2014/main" val="20001"/>
                    </a:ext>
                  </a:extLst>
                </a:gridCol>
              </a:tblGrid>
              <a:tr h="367393">
                <a:tc>
                  <a:txBody>
                    <a:bodyPr/>
                    <a:lstStyle/>
                    <a:p>
                      <a:pPr algn="ctr"/>
                      <a:r>
                        <a:rPr lang="en-US" sz="1400" dirty="0">
                          <a:solidFill>
                            <a:srgbClr val="000000"/>
                          </a:solidFill>
                        </a:rPr>
                        <a:t>Injected Meal Time Dose</a:t>
                      </a:r>
                    </a:p>
                  </a:txBody>
                  <a:tcPr/>
                </a:tc>
                <a:tc>
                  <a:txBody>
                    <a:bodyPr/>
                    <a:lstStyle/>
                    <a:p>
                      <a:pPr algn="ctr"/>
                      <a:r>
                        <a:rPr lang="en-US" sz="1400" dirty="0">
                          <a:solidFill>
                            <a:srgbClr val="000000"/>
                          </a:solidFill>
                        </a:rPr>
                        <a:t>Inhaled</a:t>
                      </a:r>
                      <a:r>
                        <a:rPr lang="en-US" sz="1400" baseline="0" dirty="0">
                          <a:solidFill>
                            <a:srgbClr val="000000"/>
                          </a:solidFill>
                        </a:rPr>
                        <a:t> Insulin Dose</a:t>
                      </a:r>
                      <a:endParaRPr lang="en-US" sz="1400" dirty="0">
                        <a:solidFill>
                          <a:srgbClr val="000000"/>
                        </a:solidFill>
                      </a:endParaRPr>
                    </a:p>
                  </a:txBody>
                  <a:tcPr/>
                </a:tc>
                <a:extLst>
                  <a:ext uri="{0D108BD9-81ED-4DB2-BD59-A6C34878D82A}">
                    <a16:rowId xmlns:a16="http://schemas.microsoft.com/office/drawing/2014/main" val="10000"/>
                  </a:ext>
                </a:extLst>
              </a:tr>
              <a:tr h="367393">
                <a:tc>
                  <a:txBody>
                    <a:bodyPr/>
                    <a:lstStyle/>
                    <a:p>
                      <a:pPr algn="ctr"/>
                      <a:r>
                        <a:rPr lang="en-US" sz="1400" dirty="0">
                          <a:solidFill>
                            <a:srgbClr val="000000"/>
                          </a:solidFill>
                        </a:rPr>
                        <a:t>Up to 4 units</a:t>
                      </a:r>
                    </a:p>
                  </a:txBody>
                  <a:tcPr/>
                </a:tc>
                <a:tc>
                  <a:txBody>
                    <a:bodyPr/>
                    <a:lstStyle/>
                    <a:p>
                      <a:pPr algn="ctr"/>
                      <a:r>
                        <a:rPr lang="en-US" sz="1400" dirty="0">
                          <a:solidFill>
                            <a:srgbClr val="000000"/>
                          </a:solidFill>
                        </a:rPr>
                        <a:t>4 units</a:t>
                      </a:r>
                    </a:p>
                  </a:txBody>
                  <a:tcPr/>
                </a:tc>
                <a:extLst>
                  <a:ext uri="{0D108BD9-81ED-4DB2-BD59-A6C34878D82A}">
                    <a16:rowId xmlns:a16="http://schemas.microsoft.com/office/drawing/2014/main" val="10001"/>
                  </a:ext>
                </a:extLst>
              </a:tr>
              <a:tr h="367393">
                <a:tc>
                  <a:txBody>
                    <a:bodyPr/>
                    <a:lstStyle/>
                    <a:p>
                      <a:pPr algn="ctr"/>
                      <a:r>
                        <a:rPr lang="en-US" sz="1400" dirty="0">
                          <a:solidFill>
                            <a:srgbClr val="000000"/>
                          </a:solidFill>
                        </a:rPr>
                        <a:t>5-8 units</a:t>
                      </a:r>
                    </a:p>
                  </a:txBody>
                  <a:tcPr/>
                </a:tc>
                <a:tc>
                  <a:txBody>
                    <a:bodyPr/>
                    <a:lstStyle/>
                    <a:p>
                      <a:pPr algn="ctr"/>
                      <a:r>
                        <a:rPr lang="en-US" sz="1400" dirty="0">
                          <a:solidFill>
                            <a:srgbClr val="000000"/>
                          </a:solidFill>
                        </a:rPr>
                        <a:t>8 units</a:t>
                      </a:r>
                    </a:p>
                  </a:txBody>
                  <a:tcPr/>
                </a:tc>
                <a:extLst>
                  <a:ext uri="{0D108BD9-81ED-4DB2-BD59-A6C34878D82A}">
                    <a16:rowId xmlns:a16="http://schemas.microsoft.com/office/drawing/2014/main" val="10002"/>
                  </a:ext>
                </a:extLst>
              </a:tr>
              <a:tr h="367393">
                <a:tc>
                  <a:txBody>
                    <a:bodyPr/>
                    <a:lstStyle/>
                    <a:p>
                      <a:pPr algn="ctr"/>
                      <a:r>
                        <a:rPr lang="en-US" sz="1400" dirty="0">
                          <a:solidFill>
                            <a:srgbClr val="000000"/>
                          </a:solidFill>
                        </a:rPr>
                        <a:t>9-12 units</a:t>
                      </a:r>
                    </a:p>
                  </a:txBody>
                  <a:tcPr/>
                </a:tc>
                <a:tc>
                  <a:txBody>
                    <a:bodyPr/>
                    <a:lstStyle/>
                    <a:p>
                      <a:pPr algn="ctr"/>
                      <a:r>
                        <a:rPr lang="en-US" sz="1400" dirty="0">
                          <a:solidFill>
                            <a:srgbClr val="000000"/>
                          </a:solidFill>
                        </a:rPr>
                        <a:t>12 units</a:t>
                      </a:r>
                    </a:p>
                  </a:txBody>
                  <a:tcPr/>
                </a:tc>
                <a:extLst>
                  <a:ext uri="{0D108BD9-81ED-4DB2-BD59-A6C34878D82A}">
                    <a16:rowId xmlns:a16="http://schemas.microsoft.com/office/drawing/2014/main" val="10003"/>
                  </a:ext>
                </a:extLst>
              </a:tr>
              <a:tr h="367393">
                <a:tc>
                  <a:txBody>
                    <a:bodyPr/>
                    <a:lstStyle/>
                    <a:p>
                      <a:pPr algn="ctr"/>
                      <a:r>
                        <a:rPr lang="en-US" sz="1400" dirty="0">
                          <a:solidFill>
                            <a:srgbClr val="000000"/>
                          </a:solidFill>
                        </a:rPr>
                        <a:t>12-16 units</a:t>
                      </a:r>
                    </a:p>
                  </a:txBody>
                  <a:tcPr/>
                </a:tc>
                <a:tc>
                  <a:txBody>
                    <a:bodyPr/>
                    <a:lstStyle/>
                    <a:p>
                      <a:pPr algn="ctr"/>
                      <a:r>
                        <a:rPr lang="en-US" sz="1400" dirty="0">
                          <a:solidFill>
                            <a:srgbClr val="000000"/>
                          </a:solidFill>
                        </a:rPr>
                        <a:t>16 units</a:t>
                      </a:r>
                    </a:p>
                  </a:txBody>
                  <a:tcPr/>
                </a:tc>
                <a:extLst>
                  <a:ext uri="{0D108BD9-81ED-4DB2-BD59-A6C34878D82A}">
                    <a16:rowId xmlns:a16="http://schemas.microsoft.com/office/drawing/2014/main" val="10004"/>
                  </a:ext>
                </a:extLst>
              </a:tr>
              <a:tr h="367393">
                <a:tc>
                  <a:txBody>
                    <a:bodyPr/>
                    <a:lstStyle/>
                    <a:p>
                      <a:pPr algn="ctr"/>
                      <a:r>
                        <a:rPr lang="en-US" sz="1400" dirty="0">
                          <a:solidFill>
                            <a:srgbClr val="000000"/>
                          </a:solidFill>
                        </a:rPr>
                        <a:t>17-20 units</a:t>
                      </a:r>
                    </a:p>
                  </a:txBody>
                  <a:tcPr/>
                </a:tc>
                <a:tc>
                  <a:txBody>
                    <a:bodyPr/>
                    <a:lstStyle/>
                    <a:p>
                      <a:pPr algn="ctr"/>
                      <a:r>
                        <a:rPr lang="en-US" sz="1400" dirty="0">
                          <a:solidFill>
                            <a:srgbClr val="000000"/>
                          </a:solidFill>
                        </a:rPr>
                        <a:t>20</a:t>
                      </a:r>
                      <a:r>
                        <a:rPr lang="en-US" sz="1400" baseline="0" dirty="0">
                          <a:solidFill>
                            <a:srgbClr val="000000"/>
                          </a:solidFill>
                        </a:rPr>
                        <a:t> units</a:t>
                      </a:r>
                      <a:endParaRPr lang="en-US" sz="1400" dirty="0">
                        <a:solidFill>
                          <a:srgbClr val="000000"/>
                        </a:solidFill>
                      </a:endParaRPr>
                    </a:p>
                  </a:txBody>
                  <a:tcPr/>
                </a:tc>
                <a:extLst>
                  <a:ext uri="{0D108BD9-81ED-4DB2-BD59-A6C34878D82A}">
                    <a16:rowId xmlns:a16="http://schemas.microsoft.com/office/drawing/2014/main" val="10005"/>
                  </a:ext>
                </a:extLst>
              </a:tr>
              <a:tr h="367393">
                <a:tc>
                  <a:txBody>
                    <a:bodyPr/>
                    <a:lstStyle/>
                    <a:p>
                      <a:pPr algn="ctr"/>
                      <a:r>
                        <a:rPr lang="en-US" sz="1400" dirty="0">
                          <a:solidFill>
                            <a:srgbClr val="000000"/>
                          </a:solidFill>
                        </a:rPr>
                        <a:t>21-24 units</a:t>
                      </a:r>
                    </a:p>
                  </a:txBody>
                  <a:tcPr/>
                </a:tc>
                <a:tc>
                  <a:txBody>
                    <a:bodyPr/>
                    <a:lstStyle/>
                    <a:p>
                      <a:pPr algn="ctr"/>
                      <a:r>
                        <a:rPr lang="en-US" sz="1400" dirty="0">
                          <a:solidFill>
                            <a:srgbClr val="000000"/>
                          </a:solidFill>
                        </a:rPr>
                        <a:t>24 units</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60956860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B5BA3-D61D-446F-9C9D-9158C5B462A2}"/>
              </a:ext>
            </a:extLst>
          </p:cNvPr>
          <p:cNvSpPr>
            <a:spLocks noGrp="1"/>
          </p:cNvSpPr>
          <p:nvPr>
            <p:ph type="title"/>
          </p:nvPr>
        </p:nvSpPr>
        <p:spPr/>
        <p:txBody>
          <a:bodyPr/>
          <a:lstStyle/>
          <a:p>
            <a:r>
              <a:rPr lang="en-US" dirty="0"/>
              <a:t>Poll 8. Patient Case: </a:t>
            </a:r>
            <a:r>
              <a:rPr lang="en-US" dirty="0" err="1"/>
              <a:t>Lumy</a:t>
            </a:r>
            <a:endParaRPr lang="en-US" dirty="0"/>
          </a:p>
        </p:txBody>
      </p:sp>
      <p:sp>
        <p:nvSpPr>
          <p:cNvPr id="3" name="Content Placeholder 2">
            <a:extLst>
              <a:ext uri="{FF2B5EF4-FFF2-40B4-BE49-F238E27FC236}">
                <a16:creationId xmlns:a16="http://schemas.microsoft.com/office/drawing/2014/main" id="{9BA0096A-B20F-4478-89BC-53146420E635}"/>
              </a:ext>
            </a:extLst>
          </p:cNvPr>
          <p:cNvSpPr>
            <a:spLocks noGrp="1"/>
          </p:cNvSpPr>
          <p:nvPr>
            <p:ph sz="quarter" idx="1"/>
          </p:nvPr>
        </p:nvSpPr>
        <p:spPr/>
        <p:txBody>
          <a:bodyPr>
            <a:normAutofit lnSpcReduction="10000"/>
          </a:bodyPr>
          <a:lstStyle/>
          <a:p>
            <a:r>
              <a:rPr lang="en-US" dirty="0" err="1"/>
              <a:t>Lumy’s</a:t>
            </a:r>
            <a:r>
              <a:rPr lang="en-US" dirty="0"/>
              <a:t> insurance formulary changed from insulin lispro to insulin </a:t>
            </a:r>
            <a:r>
              <a:rPr lang="en-US" dirty="0" err="1"/>
              <a:t>aspart</a:t>
            </a:r>
            <a:r>
              <a:rPr lang="en-US" dirty="0"/>
              <a:t>. </a:t>
            </a:r>
          </a:p>
          <a:p>
            <a:r>
              <a:rPr lang="en-US" dirty="0"/>
              <a:t>She was following an insulin to carbohydrate ratio of 1:12 and a correction factor of 1:50. </a:t>
            </a:r>
          </a:p>
          <a:p>
            <a:r>
              <a:rPr lang="en-US" dirty="0"/>
              <a:t>How should she dose insulin </a:t>
            </a:r>
            <a:r>
              <a:rPr lang="en-US" dirty="0" err="1"/>
              <a:t>aspart</a:t>
            </a:r>
            <a:r>
              <a:rPr lang="en-US" dirty="0"/>
              <a:t> when she switches? </a:t>
            </a:r>
          </a:p>
          <a:p>
            <a:pPr marL="788670" lvl="1" indent="-514350">
              <a:buFont typeface="+mj-lt"/>
              <a:buAutoNum type="alphaUcPeriod"/>
            </a:pPr>
            <a:r>
              <a:rPr lang="en-US" dirty="0"/>
              <a:t>Reduce all doses by 10%</a:t>
            </a:r>
          </a:p>
          <a:p>
            <a:pPr marL="788670" lvl="1" indent="-514350">
              <a:buFont typeface="+mj-lt"/>
              <a:buAutoNum type="alphaUcPeriod"/>
            </a:pPr>
            <a:r>
              <a:rPr lang="en-US" dirty="0"/>
              <a:t>Increase all doses by 10%</a:t>
            </a:r>
          </a:p>
          <a:p>
            <a:pPr marL="788670" lvl="1" indent="-514350">
              <a:buFont typeface="+mj-lt"/>
              <a:buAutoNum type="alphaUcPeriod"/>
            </a:pPr>
            <a:r>
              <a:rPr lang="en-US" dirty="0"/>
              <a:t>Same dosing</a:t>
            </a:r>
          </a:p>
          <a:p>
            <a:pPr marL="788670" lvl="1" indent="-514350">
              <a:buFont typeface="+mj-lt"/>
              <a:buAutoNum type="alphaUcPeriod"/>
            </a:pPr>
            <a:r>
              <a:rPr lang="en-US" dirty="0"/>
              <a:t>Submit prior authorization so she doesn’t change insulin</a:t>
            </a:r>
          </a:p>
        </p:txBody>
      </p:sp>
      <p:sp>
        <p:nvSpPr>
          <p:cNvPr id="4" name="Oval 3">
            <a:extLst>
              <a:ext uri="{FF2B5EF4-FFF2-40B4-BE49-F238E27FC236}">
                <a16:creationId xmlns:a16="http://schemas.microsoft.com/office/drawing/2014/main" id="{57AD3094-8AD9-4C6D-A7E4-D3EA593FEE2C}"/>
              </a:ext>
            </a:extLst>
          </p:cNvPr>
          <p:cNvSpPr/>
          <p:nvPr/>
        </p:nvSpPr>
        <p:spPr>
          <a:xfrm>
            <a:off x="838200" y="4876800"/>
            <a:ext cx="2895600" cy="609600"/>
          </a:xfrm>
          <a:prstGeom prst="ellipse">
            <a:avLst/>
          </a:prstGeom>
          <a:noFill/>
          <a:ln w="38100">
            <a:solidFill>
              <a:srgbClr val="7030A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2100473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AEBB5-B60A-4E7D-83FC-FEDCD6A49EED}"/>
              </a:ext>
            </a:extLst>
          </p:cNvPr>
          <p:cNvSpPr>
            <a:spLocks noGrp="1"/>
          </p:cNvSpPr>
          <p:nvPr>
            <p:ph type="ctrTitle"/>
          </p:nvPr>
        </p:nvSpPr>
        <p:spPr/>
        <p:txBody>
          <a:bodyPr/>
          <a:lstStyle/>
          <a:p>
            <a:r>
              <a:rPr lang="en-US" dirty="0"/>
              <a:t>Insulin Pattern Management</a:t>
            </a:r>
          </a:p>
        </p:txBody>
      </p:sp>
      <p:sp>
        <p:nvSpPr>
          <p:cNvPr id="3" name="Subtitle 2">
            <a:extLst>
              <a:ext uri="{FF2B5EF4-FFF2-40B4-BE49-F238E27FC236}">
                <a16:creationId xmlns:a16="http://schemas.microsoft.com/office/drawing/2014/main" id="{ABC6CA89-CB84-414E-8B78-11F05F2B7B6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4559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Pattern Management –AKA	</a:t>
            </a:r>
          </a:p>
        </p:txBody>
      </p:sp>
      <p:sp>
        <p:nvSpPr>
          <p:cNvPr id="3" name="Content Placeholder 2"/>
          <p:cNvSpPr>
            <a:spLocks noGrp="1"/>
          </p:cNvSpPr>
          <p:nvPr>
            <p:ph sz="quarter" idx="1"/>
          </p:nvPr>
        </p:nvSpPr>
        <p:spPr>
          <a:xfrm>
            <a:off x="457200" y="1219200"/>
            <a:ext cx="2819400" cy="4937760"/>
          </a:xfrm>
        </p:spPr>
        <p:txBody>
          <a:bodyPr>
            <a:normAutofit/>
          </a:bodyPr>
          <a:lstStyle/>
          <a:p>
            <a:pPr marL="0" indent="0">
              <a:buNone/>
            </a:pPr>
            <a:r>
              <a:rPr lang="en-US" sz="5400" dirty="0"/>
              <a:t>How to think </a:t>
            </a:r>
            <a:br>
              <a:rPr lang="en-US" sz="5400" dirty="0"/>
            </a:br>
            <a:r>
              <a:rPr lang="en-US" sz="5400" dirty="0"/>
              <a:t>like a pancreas</a:t>
            </a:r>
            <a:endParaRPr lang="en-US" dirty="0"/>
          </a:p>
        </p:txBody>
      </p:sp>
      <p:pic>
        <p:nvPicPr>
          <p:cNvPr id="5" name="Picture 4"/>
          <p:cNvPicPr>
            <a:picLocks noChangeAspect="1"/>
          </p:cNvPicPr>
          <p:nvPr/>
        </p:nvPicPr>
        <p:blipFill>
          <a:blip r:embed="rId3"/>
          <a:stretch>
            <a:fillRect/>
          </a:stretch>
        </p:blipFill>
        <p:spPr>
          <a:xfrm flipH="1">
            <a:off x="3505200" y="2133600"/>
            <a:ext cx="3043796" cy="4110418"/>
          </a:xfrm>
          <a:prstGeom prst="rect">
            <a:avLst/>
          </a:prstGeom>
        </p:spPr>
      </p:pic>
      <p:pic>
        <p:nvPicPr>
          <p:cNvPr id="6" name="Picture 5"/>
          <p:cNvPicPr>
            <a:picLocks noChangeAspect="1"/>
          </p:cNvPicPr>
          <p:nvPr/>
        </p:nvPicPr>
        <p:blipFill>
          <a:blip r:embed="rId4"/>
          <a:stretch>
            <a:fillRect/>
          </a:stretch>
        </p:blipFill>
        <p:spPr>
          <a:xfrm rot="20462378">
            <a:off x="5551772" y="1597733"/>
            <a:ext cx="2808098" cy="1809402"/>
          </a:xfrm>
          <a:prstGeom prst="rect">
            <a:avLst/>
          </a:prstGeom>
        </p:spPr>
      </p:pic>
    </p:spTree>
    <p:custDataLst>
      <p:tags r:id="rId1"/>
    </p:custDataLst>
    <p:extLst>
      <p:ext uri="{BB962C8B-B14F-4D97-AF65-F5344CB8AC3E}">
        <p14:creationId xmlns:p14="http://schemas.microsoft.com/office/powerpoint/2010/main" val="202079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the numbers mean?</a:t>
            </a:r>
          </a:p>
        </p:txBody>
      </p:sp>
      <p:sp>
        <p:nvSpPr>
          <p:cNvPr id="3" name="Content Placeholder 2"/>
          <p:cNvSpPr>
            <a:spLocks noGrp="1"/>
          </p:cNvSpPr>
          <p:nvPr>
            <p:ph idx="1"/>
          </p:nvPr>
        </p:nvSpPr>
        <p:spPr/>
        <p:txBody>
          <a:bodyPr/>
          <a:lstStyle/>
          <a:p>
            <a:pPr marL="0" indent="0">
              <a:buNone/>
            </a:pPr>
            <a:r>
              <a:rPr lang="en-US" dirty="0"/>
              <a:t>It’s like a BIG puzzle!</a:t>
            </a:r>
          </a:p>
        </p:txBody>
      </p:sp>
      <p:sp>
        <p:nvSpPr>
          <p:cNvPr id="4" name="AutoShape 2" descr="Background jigsaw puzzle Royalty Free Vector Image"/>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Hand Holding Piece Of Jigsaw Puzzle With Word DIABETES INSULIN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9214" y="2381251"/>
            <a:ext cx="3749895" cy="270695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locking the puzzle of caring for the patient with diabetes mellitus/cardiometabolic health condi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676" y="2149329"/>
            <a:ext cx="4162474" cy="4083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16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75"/>
          <p:cNvSpPr txBox="1">
            <a:spLocks noGrp="1"/>
          </p:cNvSpPr>
          <p:nvPr>
            <p:ph type="title"/>
          </p:nvPr>
        </p:nvSpPr>
        <p:spPr>
          <a:prstGeom prst="rect">
            <a:avLst/>
          </a:prstGeom>
          <a:noFill/>
          <a:ln>
            <a:noFill/>
          </a:ln>
        </p:spPr>
        <p:txBody>
          <a:bodyPr spcFirstLastPara="1" vert="horz" wrap="square" lIns="64281" tIns="32131" rIns="64281" bIns="32131" anchor="ctr" anchorCtr="0">
            <a:noAutofit/>
          </a:bodyPr>
          <a:lstStyle/>
          <a:p>
            <a:pPr algn="ctr">
              <a:lnSpc>
                <a:spcPct val="90000"/>
              </a:lnSpc>
              <a:spcBef>
                <a:spcPts val="0"/>
              </a:spcBef>
              <a:buClr>
                <a:schemeClr val="dk1"/>
              </a:buClr>
              <a:buSzPts val="4400"/>
            </a:pPr>
            <a:r>
              <a:rPr lang="en-US" dirty="0">
                <a:solidFill>
                  <a:schemeClr val="tx1"/>
                </a:solidFill>
              </a:rPr>
              <a:t>At Least 42 Factors Affect Glucose!</a:t>
            </a:r>
            <a:endParaRPr dirty="0">
              <a:solidFill>
                <a:schemeClr val="tx1"/>
              </a:solidFill>
            </a:endParaRPr>
          </a:p>
        </p:txBody>
      </p:sp>
      <p:sp>
        <p:nvSpPr>
          <p:cNvPr id="453" name="Google Shape;453;p75"/>
          <p:cNvSpPr txBox="1"/>
          <p:nvPr/>
        </p:nvSpPr>
        <p:spPr>
          <a:xfrm>
            <a:off x="216576" y="5600701"/>
            <a:ext cx="3722370" cy="265583"/>
          </a:xfrm>
          <a:prstGeom prst="rect">
            <a:avLst/>
          </a:prstGeom>
          <a:noFill/>
          <a:ln>
            <a:noFill/>
          </a:ln>
        </p:spPr>
        <p:txBody>
          <a:bodyPr spcFirstLastPara="1" wrap="square" lIns="64281" tIns="32131" rIns="64281" bIns="32131" anchor="t" anchorCtr="0">
            <a:noAutofit/>
          </a:bodyPr>
          <a:lstStyle/>
          <a:p>
            <a:pPr>
              <a:buClr>
                <a:srgbClr val="000000"/>
              </a:buClr>
              <a:buFont typeface="Arial"/>
              <a:buNone/>
            </a:pPr>
            <a:r>
              <a:rPr lang="en-US" sz="800" kern="0" dirty="0">
                <a:latin typeface="Calibri" panose="020F0502020204030204" pitchFamily="34" charset="0"/>
                <a:ea typeface="Calibri"/>
                <a:cs typeface="Calibri" panose="020F0502020204030204" pitchFamily="34" charset="0"/>
                <a:sym typeface="Calibri"/>
              </a:rPr>
              <a:t>Adapted from Brown A. </a:t>
            </a:r>
            <a:r>
              <a:rPr lang="en-US" sz="800" kern="0" dirty="0" err="1">
                <a:latin typeface="Calibri" panose="020F0502020204030204" pitchFamily="34" charset="0"/>
                <a:ea typeface="Calibri"/>
                <a:cs typeface="Calibri" panose="020F0502020204030204" pitchFamily="34" charset="0"/>
                <a:sym typeface="Calibri"/>
              </a:rPr>
              <a:t>DiaTribe</a:t>
            </a:r>
            <a:r>
              <a:rPr lang="en-US" sz="800" kern="0" dirty="0">
                <a:latin typeface="Calibri" panose="020F0502020204030204" pitchFamily="34" charset="0"/>
                <a:ea typeface="Calibri"/>
                <a:cs typeface="Calibri" panose="020F0502020204030204" pitchFamily="34" charset="0"/>
                <a:sym typeface="Calibri"/>
              </a:rPr>
              <a:t> Learn: Making sense of diabetes... diatribe.org/42factors</a:t>
            </a:r>
            <a:endParaRPr sz="800" kern="0" dirty="0">
              <a:latin typeface="Calibri" panose="020F0502020204030204" pitchFamily="34" charset="0"/>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30FB22EF-E6A8-489A-B09D-6981C2E8E27B}"/>
              </a:ext>
            </a:extLst>
          </p:cNvPr>
          <p:cNvSpPr/>
          <p:nvPr/>
        </p:nvSpPr>
        <p:spPr>
          <a:xfrm>
            <a:off x="67453" y="2869056"/>
            <a:ext cx="1345287" cy="2308734"/>
          </a:xfrm>
          <a:prstGeom prst="roundRect">
            <a:avLst/>
          </a:prstGeom>
          <a:ln>
            <a:solidFill>
              <a:srgbClr val="2F528F"/>
            </a:solidFill>
          </a:ln>
        </p:spPr>
        <p:style>
          <a:lnRef idx="2">
            <a:schemeClr val="accent1"/>
          </a:lnRef>
          <a:fillRef idx="1">
            <a:schemeClr val="lt1"/>
          </a:fillRef>
          <a:effectRef idx="0">
            <a:schemeClr val="accent1"/>
          </a:effectRef>
          <a:fontRef idx="minor">
            <a:schemeClr val="dk1"/>
          </a:fontRef>
        </p:style>
        <p:txBody>
          <a:bodyPr lIns="76197" tIns="38098" rIns="76197" bIns="38098" numCol="1" rtlCol="0" anchor="ctr"/>
          <a:lstStyle/>
          <a:p>
            <a:pPr marL="241106" indent="-241106">
              <a:buClr>
                <a:srgbClr val="000000"/>
              </a:buClr>
              <a:buFont typeface="+mj-lt"/>
              <a:buAutoNum type="arabicPeriod"/>
            </a:pPr>
            <a:r>
              <a:rPr lang="en-US" sz="1000" b="1" kern="0" dirty="0">
                <a:solidFill>
                  <a:srgbClr val="C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Carbo-hydrate quantity</a:t>
            </a:r>
          </a:p>
          <a:p>
            <a:pPr marL="241106" indent="-241106">
              <a:buClr>
                <a:srgbClr val="000000"/>
              </a:buClr>
              <a:buFont typeface="+mj-lt"/>
              <a:buAutoNum type="arabicPeriod"/>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Carbo-hydrate type</a:t>
            </a:r>
          </a:p>
          <a:p>
            <a:pPr marL="241106" indent="-241106">
              <a:buClr>
                <a:srgbClr val="000000"/>
              </a:buClr>
              <a:buFont typeface="+mj-lt"/>
              <a:buAutoNum type="arabicPeriod"/>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Fat</a:t>
            </a:r>
          </a:p>
          <a:p>
            <a:pPr marL="241106" indent="-241106">
              <a:buClr>
                <a:srgbClr val="000000"/>
              </a:buClr>
              <a:buFont typeface="+mj-lt"/>
              <a:buAutoNum type="arabicPeriod"/>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Protein</a:t>
            </a:r>
          </a:p>
          <a:p>
            <a:pPr marL="241106" indent="-241106">
              <a:buClr>
                <a:srgbClr val="000000"/>
              </a:buClr>
              <a:buFont typeface="+mj-lt"/>
              <a:buAutoNum type="arabicPeriod"/>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Caffeine</a:t>
            </a:r>
          </a:p>
          <a:p>
            <a:pPr marL="241106" indent="-241106">
              <a:buClr>
                <a:srgbClr val="000000"/>
              </a:buClr>
              <a:buFont typeface="+mj-lt"/>
              <a:buAutoNum type="arabicPeriod"/>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Alcohol</a:t>
            </a:r>
          </a:p>
          <a:p>
            <a:pPr marL="241106" indent="-241106">
              <a:buClr>
                <a:srgbClr val="000000"/>
              </a:buClr>
              <a:buFont typeface="+mj-lt"/>
              <a:buAutoNum type="arabicPeriod"/>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Meal timing</a:t>
            </a:r>
          </a:p>
          <a:p>
            <a:pPr marL="241106" indent="-241106">
              <a:buClr>
                <a:srgbClr val="000000"/>
              </a:buClr>
              <a:buFont typeface="+mj-lt"/>
              <a:buAutoNum type="arabicPeriod"/>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Dehydration</a:t>
            </a:r>
          </a:p>
          <a:p>
            <a:pPr marL="241106" indent="-241106">
              <a:buClr>
                <a:srgbClr val="000000"/>
              </a:buClr>
              <a:buFont typeface="+mj-lt"/>
              <a:buAutoNum type="arabicPeriod"/>
            </a:pPr>
            <a:r>
              <a:rPr lang="en-US" sz="1000" b="1" kern="0" dirty="0">
                <a:solidFill>
                  <a:srgbClr val="0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Personal microbiome</a:t>
            </a:r>
          </a:p>
        </p:txBody>
      </p:sp>
      <p:sp>
        <p:nvSpPr>
          <p:cNvPr id="15" name="Rectangle: Rounded Corners 14">
            <a:extLst>
              <a:ext uri="{FF2B5EF4-FFF2-40B4-BE49-F238E27FC236}">
                <a16:creationId xmlns:a16="http://schemas.microsoft.com/office/drawing/2014/main" id="{7223FD70-95BE-440F-A125-784C068C1F6F}"/>
              </a:ext>
            </a:extLst>
          </p:cNvPr>
          <p:cNvSpPr/>
          <p:nvPr/>
        </p:nvSpPr>
        <p:spPr>
          <a:xfrm>
            <a:off x="1412740" y="2988346"/>
            <a:ext cx="1398195" cy="1583655"/>
          </a:xfrm>
          <a:prstGeom prst="roundRect">
            <a:avLst/>
          </a:prstGeom>
          <a:ln>
            <a:solidFill>
              <a:srgbClr val="4A6FBE"/>
            </a:solidFill>
          </a:ln>
        </p:spPr>
        <p:style>
          <a:lnRef idx="2">
            <a:schemeClr val="accent1"/>
          </a:lnRef>
          <a:fillRef idx="1">
            <a:schemeClr val="lt1"/>
          </a:fillRef>
          <a:effectRef idx="0">
            <a:schemeClr val="accent1"/>
          </a:effectRef>
          <a:fontRef idx="minor">
            <a:schemeClr val="dk1"/>
          </a:fontRef>
        </p:style>
        <p:txBody>
          <a:bodyPr lIns="76197" tIns="38098" rIns="76197" bIns="38098" rtlCol="0" anchor="ctr"/>
          <a:lstStyle/>
          <a:p>
            <a:pPr marL="241106" indent="-241106">
              <a:buClr>
                <a:srgbClr val="000000"/>
              </a:buClr>
              <a:buFont typeface="+mj-lt"/>
              <a:buAutoNum type="arabicPeriod" startAt="10"/>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Dose</a:t>
            </a:r>
          </a:p>
          <a:p>
            <a:pPr marL="241106" indent="-241106">
              <a:buClr>
                <a:srgbClr val="000000"/>
              </a:buClr>
              <a:buFont typeface="+mj-lt"/>
              <a:buAutoNum type="arabicPeriod" startAt="1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Timing</a:t>
            </a:r>
          </a:p>
          <a:p>
            <a:pPr marL="241106" indent="-241106">
              <a:buClr>
                <a:srgbClr val="000000"/>
              </a:buClr>
              <a:buFont typeface="+mj-lt"/>
              <a:buAutoNum type="arabicPeriod" startAt="1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Inter-actions</a:t>
            </a:r>
          </a:p>
          <a:p>
            <a:pPr marL="241106" indent="-241106">
              <a:buClr>
                <a:srgbClr val="000000"/>
              </a:buClr>
              <a:buFont typeface="+mj-lt"/>
              <a:buAutoNum type="arabicPeriod" startAt="1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Steroid administration</a:t>
            </a:r>
          </a:p>
          <a:p>
            <a:pPr marL="241106" indent="-241106">
              <a:buClr>
                <a:srgbClr val="000000"/>
              </a:buClr>
              <a:buFont typeface="+mj-lt"/>
              <a:buAutoNum type="arabicPeriod" startAt="1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Niacin (vitamin B3)</a:t>
            </a:r>
          </a:p>
        </p:txBody>
      </p:sp>
      <p:sp>
        <p:nvSpPr>
          <p:cNvPr id="16" name="Rectangle: Rounded Corners 15">
            <a:extLst>
              <a:ext uri="{FF2B5EF4-FFF2-40B4-BE49-F238E27FC236}">
                <a16:creationId xmlns:a16="http://schemas.microsoft.com/office/drawing/2014/main" id="{6331E394-954E-4B3F-B477-23C980570FA2}"/>
              </a:ext>
            </a:extLst>
          </p:cNvPr>
          <p:cNvSpPr/>
          <p:nvPr/>
        </p:nvSpPr>
        <p:spPr>
          <a:xfrm>
            <a:off x="2810933" y="2988346"/>
            <a:ext cx="1431682" cy="1583654"/>
          </a:xfrm>
          <a:prstGeom prst="roundRect">
            <a:avLst/>
          </a:prstGeom>
          <a:ln>
            <a:solidFill>
              <a:srgbClr val="8298CE"/>
            </a:solidFill>
          </a:ln>
        </p:spPr>
        <p:style>
          <a:lnRef idx="2">
            <a:schemeClr val="accent1"/>
          </a:lnRef>
          <a:fillRef idx="1">
            <a:schemeClr val="lt1"/>
          </a:fillRef>
          <a:effectRef idx="0">
            <a:schemeClr val="accent1"/>
          </a:effectRef>
          <a:fontRef idx="minor">
            <a:schemeClr val="dk1"/>
          </a:fontRef>
        </p:style>
        <p:txBody>
          <a:bodyPr lIns="76197" tIns="38098" rIns="76197" bIns="38098" rtlCol="0" anchor="ctr"/>
          <a:lstStyle/>
          <a:p>
            <a:pPr marL="241106" indent="-241106">
              <a:buClr>
                <a:srgbClr val="000000"/>
              </a:buClr>
              <a:buFont typeface="+mj-lt"/>
              <a:buAutoNum type="arabicPeriod" startAt="15"/>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Light exercise</a:t>
            </a:r>
          </a:p>
          <a:p>
            <a:pPr marL="241106" indent="-241106">
              <a:buClr>
                <a:srgbClr val="000000"/>
              </a:buClr>
              <a:buFont typeface="+mj-lt"/>
              <a:buAutoNum type="arabicPeriod" startAt="15"/>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C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High/ moderate exercise</a:t>
            </a:r>
          </a:p>
          <a:p>
            <a:pPr marL="241106" indent="-241106">
              <a:buClr>
                <a:srgbClr val="000000"/>
              </a:buClr>
              <a:buFont typeface="+mj-lt"/>
              <a:buAutoNum type="arabicPeriod" startAt="15"/>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Level of fitness/training</a:t>
            </a:r>
          </a:p>
          <a:p>
            <a:pPr marL="241106" indent="-241106">
              <a:buClr>
                <a:srgbClr val="000000"/>
              </a:buClr>
              <a:buFont typeface="+mj-lt"/>
              <a:buAutoNum type="arabicPeriod" startAt="15"/>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Time of day</a:t>
            </a:r>
          </a:p>
          <a:p>
            <a:pPr marL="241106" indent="-241106">
              <a:buClr>
                <a:srgbClr val="000000"/>
              </a:buClr>
              <a:buFont typeface="+mj-lt"/>
              <a:buAutoNum type="arabicPeriod" startAt="15"/>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Food and insulin timing</a:t>
            </a:r>
          </a:p>
        </p:txBody>
      </p:sp>
      <p:sp>
        <p:nvSpPr>
          <p:cNvPr id="17" name="Rectangle: Rounded Corners 16">
            <a:extLst>
              <a:ext uri="{FF2B5EF4-FFF2-40B4-BE49-F238E27FC236}">
                <a16:creationId xmlns:a16="http://schemas.microsoft.com/office/drawing/2014/main" id="{BE82F98D-A645-4424-91A9-77ED1721CD2F}"/>
              </a:ext>
            </a:extLst>
          </p:cNvPr>
          <p:cNvSpPr/>
          <p:nvPr/>
        </p:nvSpPr>
        <p:spPr>
          <a:xfrm>
            <a:off x="4242619" y="2949028"/>
            <a:ext cx="1929586" cy="2579282"/>
          </a:xfrm>
          <a:prstGeom prst="roundRect">
            <a:avLst/>
          </a:prstGeom>
          <a:ln>
            <a:solidFill>
              <a:srgbClr val="B8C2E1"/>
            </a:solidFill>
          </a:ln>
        </p:spPr>
        <p:style>
          <a:lnRef idx="2">
            <a:schemeClr val="accent1"/>
          </a:lnRef>
          <a:fillRef idx="1">
            <a:schemeClr val="lt1"/>
          </a:fillRef>
          <a:effectRef idx="0">
            <a:schemeClr val="accent1"/>
          </a:effectRef>
          <a:fontRef idx="minor">
            <a:schemeClr val="dk1"/>
          </a:fontRef>
        </p:style>
        <p:txBody>
          <a:bodyPr lIns="76197" tIns="38098" rIns="76197" bIns="38098" numCol="1" rtlCol="0" anchor="ctr"/>
          <a:lstStyle/>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b="1" kern="0" dirty="0">
                <a:solidFill>
                  <a:srgbClr val="0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Insufficient sleep</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Stress and illness</a:t>
            </a:r>
          </a:p>
          <a:p>
            <a:pPr marL="241106" indent="-241106">
              <a:buClr>
                <a:srgbClr val="000000"/>
              </a:buClr>
              <a:buFont typeface="+mj-lt"/>
              <a:buAutoNum type="arabicPeriod" startAt="2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0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Recent hypoglycemia</a:t>
            </a:r>
          </a:p>
          <a:p>
            <a:pPr marL="241106" indent="-241106">
              <a:buClr>
                <a:srgbClr val="000000"/>
              </a:buClr>
              <a:buFont typeface="+mj-lt"/>
              <a:buAutoNum type="arabicPeriod" startAt="20"/>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C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During-sleep blood sugars</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Dawn phenomenon</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Infusion set issues</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Scar tissue and lipodystrophy</a:t>
            </a:r>
          </a:p>
          <a:p>
            <a:pPr marL="241106" indent="-241106">
              <a:buClr>
                <a:srgbClr val="000000"/>
              </a:buClr>
              <a:buFont typeface="+mj-lt"/>
              <a:buAutoNum type="arabicPeriod" startAt="2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Intramuscular insulin delivery</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Allergies</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A higher glucose level</a:t>
            </a:r>
          </a:p>
          <a:p>
            <a:pPr marL="241106" indent="-241106">
              <a:buClr>
                <a:srgbClr val="000000"/>
              </a:buClr>
              <a:buFont typeface="+mj-lt"/>
              <a:buAutoNum type="arabicPeriod" startAt="2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Menstruation</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 Puberty</a:t>
            </a:r>
          </a:p>
          <a:p>
            <a:pPr marL="241106" indent="-241106">
              <a:buClr>
                <a:srgbClr val="000000"/>
              </a:buClr>
              <a:buFont typeface="+mj-lt"/>
              <a:buAutoNum type="arabicPeriod" startAt="2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Celiac disease</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Smoking</a:t>
            </a:r>
          </a:p>
        </p:txBody>
      </p:sp>
      <p:sp>
        <p:nvSpPr>
          <p:cNvPr id="18" name="Rectangle: Rounded Corners 17">
            <a:extLst>
              <a:ext uri="{FF2B5EF4-FFF2-40B4-BE49-F238E27FC236}">
                <a16:creationId xmlns:a16="http://schemas.microsoft.com/office/drawing/2014/main" id="{9FFC3C10-8A7D-4614-BA05-F0B185AD81BD}"/>
              </a:ext>
            </a:extLst>
          </p:cNvPr>
          <p:cNvSpPr/>
          <p:nvPr/>
        </p:nvSpPr>
        <p:spPr>
          <a:xfrm>
            <a:off x="6179821" y="2988347"/>
            <a:ext cx="1305934" cy="1297902"/>
          </a:xfrm>
          <a:prstGeom prst="roundRect">
            <a:avLst/>
          </a:prstGeom>
          <a:ln>
            <a:solidFill>
              <a:srgbClr val="8298CE"/>
            </a:solidFill>
          </a:ln>
        </p:spPr>
        <p:style>
          <a:lnRef idx="2">
            <a:schemeClr val="accent1"/>
          </a:lnRef>
          <a:fillRef idx="1">
            <a:schemeClr val="lt1"/>
          </a:fillRef>
          <a:effectRef idx="0">
            <a:schemeClr val="accent1"/>
          </a:effectRef>
          <a:fontRef idx="minor">
            <a:schemeClr val="dk1"/>
          </a:fontRef>
        </p:style>
        <p:txBody>
          <a:bodyPr lIns="76197" tIns="38098" rIns="76197" bIns="38098" rtlCol="0" anchor="ctr"/>
          <a:lstStyle/>
          <a:p>
            <a:pPr marL="241106" indent="-241106">
              <a:buClr>
                <a:srgbClr val="000000"/>
              </a:buClr>
              <a:buFont typeface="+mj-lt"/>
              <a:buAutoNum type="arabicPeriod" startAt="34"/>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Expired insulin</a:t>
            </a:r>
          </a:p>
          <a:p>
            <a:pPr marL="241106" indent="-241106">
              <a:buClr>
                <a:srgbClr val="000000"/>
              </a:buClr>
              <a:buFont typeface="+mj-lt"/>
              <a:buAutoNum type="arabicPeriod" startAt="34"/>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Inaccurate BG reading</a:t>
            </a:r>
          </a:p>
          <a:p>
            <a:pPr marL="241106" indent="-241106">
              <a:buClr>
                <a:srgbClr val="000000"/>
              </a:buClr>
              <a:buFont typeface="+mj-lt"/>
              <a:buAutoNum type="arabicPeriod" startAt="34"/>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Outside temperature</a:t>
            </a:r>
          </a:p>
          <a:p>
            <a:pPr marL="241106" indent="-241106">
              <a:buClr>
                <a:srgbClr val="000000"/>
              </a:buClr>
              <a:buFont typeface="+mj-lt"/>
              <a:buAutoNum type="arabicPeriod" startAt="34"/>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Sunburn</a:t>
            </a:r>
          </a:p>
          <a:p>
            <a:pPr marL="241106" indent="-241106">
              <a:buClr>
                <a:srgbClr val="000000"/>
              </a:buClr>
              <a:buFont typeface="+mj-lt"/>
              <a:buAutoNum type="arabicPeriod" startAt="34"/>
            </a:pPr>
            <a:r>
              <a:rPr lang="en-US" sz="1000" b="1" kern="0" dirty="0">
                <a:solidFill>
                  <a:srgbClr val="0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Altitude</a:t>
            </a:r>
          </a:p>
        </p:txBody>
      </p:sp>
      <p:sp>
        <p:nvSpPr>
          <p:cNvPr id="19" name="Rectangle: Rounded Corners 18">
            <a:extLst>
              <a:ext uri="{FF2B5EF4-FFF2-40B4-BE49-F238E27FC236}">
                <a16:creationId xmlns:a16="http://schemas.microsoft.com/office/drawing/2014/main" id="{E31190FB-FA86-4983-86C6-54355E7C2A06}"/>
              </a:ext>
            </a:extLst>
          </p:cNvPr>
          <p:cNvSpPr/>
          <p:nvPr/>
        </p:nvSpPr>
        <p:spPr>
          <a:xfrm>
            <a:off x="7493378" y="2988346"/>
            <a:ext cx="1508703" cy="1583655"/>
          </a:xfrm>
          <a:prstGeom prst="roundRect">
            <a:avLst/>
          </a:prstGeom>
          <a:ln>
            <a:solidFill>
              <a:srgbClr val="4A6FBE"/>
            </a:solidFill>
          </a:ln>
        </p:spPr>
        <p:style>
          <a:lnRef idx="2">
            <a:schemeClr val="accent1"/>
          </a:lnRef>
          <a:fillRef idx="1">
            <a:schemeClr val="lt1"/>
          </a:fillRef>
          <a:effectRef idx="0">
            <a:schemeClr val="accent1"/>
          </a:effectRef>
          <a:fontRef idx="minor">
            <a:schemeClr val="dk1"/>
          </a:fontRef>
        </p:style>
        <p:txBody>
          <a:bodyPr lIns="76197" tIns="38098" rIns="76197" bIns="38098" rtlCol="0" anchor="ctr"/>
          <a:lstStyle/>
          <a:p>
            <a:pPr marL="241106" indent="-241106">
              <a:buClr>
                <a:srgbClr val="000000"/>
              </a:buClr>
              <a:buFont typeface="+mj-lt"/>
              <a:buAutoNum type="arabicPeriod" startAt="39"/>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Frequency of glucose checks</a:t>
            </a:r>
          </a:p>
          <a:p>
            <a:pPr marL="241106" indent="-241106">
              <a:buClr>
                <a:srgbClr val="000000"/>
              </a:buClr>
              <a:buFont typeface="+mj-lt"/>
              <a:buAutoNum type="arabicPeriod" startAt="39"/>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b="1" kern="0" dirty="0">
                <a:solidFill>
                  <a:srgbClr val="0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Default options and choices</a:t>
            </a:r>
          </a:p>
          <a:p>
            <a:pPr marL="241106" indent="-241106">
              <a:buClr>
                <a:srgbClr val="000000"/>
              </a:buClr>
              <a:buFont typeface="+mj-lt"/>
              <a:buAutoNum type="arabicPeriod" startAt="39"/>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b="1" kern="0" dirty="0">
                <a:solidFill>
                  <a:srgbClr val="0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Decision-making biases</a:t>
            </a:r>
          </a:p>
          <a:p>
            <a:pPr marL="241106" indent="-241106">
              <a:buClr>
                <a:srgbClr val="000000"/>
              </a:buClr>
              <a:buFont typeface="+mj-lt"/>
              <a:buAutoNum type="arabicPeriod" startAt="39"/>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b="1" kern="0" dirty="0">
                <a:solidFill>
                  <a:srgbClr val="0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Family relationships and social pressures</a:t>
            </a:r>
          </a:p>
        </p:txBody>
      </p:sp>
      <p:graphicFrame>
        <p:nvGraphicFramePr>
          <p:cNvPr id="8" name="Diagram 7">
            <a:extLst>
              <a:ext uri="{FF2B5EF4-FFF2-40B4-BE49-F238E27FC236}">
                <a16:creationId xmlns:a16="http://schemas.microsoft.com/office/drawing/2014/main" id="{53E3D3FF-8238-4233-B918-B18045769FF9}"/>
              </a:ext>
            </a:extLst>
          </p:cNvPr>
          <p:cNvGraphicFramePr/>
          <p:nvPr/>
        </p:nvGraphicFramePr>
        <p:xfrm>
          <a:off x="4" y="2039102"/>
          <a:ext cx="9144000" cy="6665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Arrow: Down 9">
            <a:extLst>
              <a:ext uri="{FF2B5EF4-FFF2-40B4-BE49-F238E27FC236}">
                <a16:creationId xmlns:a16="http://schemas.microsoft.com/office/drawing/2014/main" id="{2C890AAC-905D-495E-B5C1-C72D4BE3B145}"/>
              </a:ext>
            </a:extLst>
          </p:cNvPr>
          <p:cNvSpPr/>
          <p:nvPr/>
        </p:nvSpPr>
        <p:spPr>
          <a:xfrm>
            <a:off x="628651" y="2705696"/>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
        <p:nvSpPr>
          <p:cNvPr id="23" name="Arrow: Down 22">
            <a:extLst>
              <a:ext uri="{FF2B5EF4-FFF2-40B4-BE49-F238E27FC236}">
                <a16:creationId xmlns:a16="http://schemas.microsoft.com/office/drawing/2014/main" id="{6C4B6A36-4CA2-4AC5-9DD7-34A7E916162F}"/>
              </a:ext>
            </a:extLst>
          </p:cNvPr>
          <p:cNvSpPr/>
          <p:nvPr/>
        </p:nvSpPr>
        <p:spPr>
          <a:xfrm>
            <a:off x="1961557" y="2740663"/>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
        <p:nvSpPr>
          <p:cNvPr id="24" name="Arrow: Down 23">
            <a:extLst>
              <a:ext uri="{FF2B5EF4-FFF2-40B4-BE49-F238E27FC236}">
                <a16:creationId xmlns:a16="http://schemas.microsoft.com/office/drawing/2014/main" id="{D146F7C0-1259-4214-8CDE-4B0DCD94787D}"/>
              </a:ext>
            </a:extLst>
          </p:cNvPr>
          <p:cNvSpPr/>
          <p:nvPr/>
        </p:nvSpPr>
        <p:spPr>
          <a:xfrm>
            <a:off x="3458527" y="2740663"/>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
        <p:nvSpPr>
          <p:cNvPr id="25" name="Arrow: Down 24">
            <a:extLst>
              <a:ext uri="{FF2B5EF4-FFF2-40B4-BE49-F238E27FC236}">
                <a16:creationId xmlns:a16="http://schemas.microsoft.com/office/drawing/2014/main" id="{1F2F1D12-63AE-434F-A0EE-EB67F4F1D222}"/>
              </a:ext>
            </a:extLst>
          </p:cNvPr>
          <p:cNvSpPr/>
          <p:nvPr/>
        </p:nvSpPr>
        <p:spPr>
          <a:xfrm>
            <a:off x="5091207" y="2705822"/>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
        <p:nvSpPr>
          <p:cNvPr id="26" name="Arrow: Down 25">
            <a:extLst>
              <a:ext uri="{FF2B5EF4-FFF2-40B4-BE49-F238E27FC236}">
                <a16:creationId xmlns:a16="http://schemas.microsoft.com/office/drawing/2014/main" id="{6645C741-796F-4D58-B4EC-A0EBF873280D}"/>
              </a:ext>
            </a:extLst>
          </p:cNvPr>
          <p:cNvSpPr/>
          <p:nvPr/>
        </p:nvSpPr>
        <p:spPr>
          <a:xfrm>
            <a:off x="6716583" y="2739024"/>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
        <p:nvSpPr>
          <p:cNvPr id="27" name="Arrow: Down 26">
            <a:extLst>
              <a:ext uri="{FF2B5EF4-FFF2-40B4-BE49-F238E27FC236}">
                <a16:creationId xmlns:a16="http://schemas.microsoft.com/office/drawing/2014/main" id="{9FE668C6-1BFE-4682-9855-55A7FF7DEDCA}"/>
              </a:ext>
            </a:extLst>
          </p:cNvPr>
          <p:cNvSpPr/>
          <p:nvPr/>
        </p:nvSpPr>
        <p:spPr>
          <a:xfrm>
            <a:off x="8126192" y="2739024"/>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Tree>
    <p:extLst>
      <p:ext uri="{BB962C8B-B14F-4D97-AF65-F5344CB8AC3E}">
        <p14:creationId xmlns:p14="http://schemas.microsoft.com/office/powerpoint/2010/main" val="363855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066800"/>
          </a:xfrm>
        </p:spPr>
        <p:txBody>
          <a:bodyPr>
            <a:normAutofit/>
          </a:bodyPr>
          <a:lstStyle/>
          <a:p>
            <a:r>
              <a:rPr lang="en-US" dirty="0"/>
              <a:t>Where are we on this continuum?</a:t>
            </a:r>
          </a:p>
        </p:txBody>
      </p:sp>
      <p:sp>
        <p:nvSpPr>
          <p:cNvPr id="3" name="Content Placeholder 2"/>
          <p:cNvSpPr>
            <a:spLocks noGrp="1"/>
          </p:cNvSpPr>
          <p:nvPr>
            <p:ph sz="quarter" idx="1"/>
          </p:nvPr>
        </p:nvSpPr>
        <p:spPr/>
        <p:txBody>
          <a:bodyPr/>
          <a:lstStyle/>
          <a:p>
            <a:endParaRPr lang="en-US" dirty="0"/>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943" y="1752600"/>
            <a:ext cx="2971800" cy="1828800"/>
          </a:xfrm>
          <a:prstGeom prst="rect">
            <a:avLst/>
          </a:prstGeom>
        </p:spPr>
      </p:pic>
      <p:pic>
        <p:nvPicPr>
          <p:cNvPr id="7" name="Picture 6"/>
          <p:cNvPicPr>
            <a:picLocks noChangeAspect="1"/>
          </p:cNvPicPr>
          <p:nvPr/>
        </p:nvPicPr>
        <p:blipFill>
          <a:blip r:embed="rId3"/>
          <a:stretch>
            <a:fillRect/>
          </a:stretch>
        </p:blipFill>
        <p:spPr>
          <a:xfrm>
            <a:off x="7019925" y="3429663"/>
            <a:ext cx="1666875" cy="2743200"/>
          </a:xfrm>
          <a:prstGeom prst="rect">
            <a:avLst/>
          </a:prstGeom>
        </p:spPr>
      </p:pic>
      <p:cxnSp>
        <p:nvCxnSpPr>
          <p:cNvPr id="9" name="Connector: Curved 8"/>
          <p:cNvCxnSpPr/>
          <p:nvPr/>
        </p:nvCxnSpPr>
        <p:spPr>
          <a:xfrm>
            <a:off x="2895600" y="2971800"/>
            <a:ext cx="3810000" cy="2743200"/>
          </a:xfrm>
          <a:prstGeom prst="curvedConnector3">
            <a:avLst/>
          </a:prstGeom>
          <a:ln>
            <a:headEnd type="triangle"/>
            <a:tailEnd type="triangle"/>
          </a:ln>
        </p:spPr>
        <p:style>
          <a:lnRef idx="3">
            <a:schemeClr val="dk1"/>
          </a:lnRef>
          <a:fillRef idx="0">
            <a:schemeClr val="dk1"/>
          </a:fillRef>
          <a:effectRef idx="2">
            <a:schemeClr val="dk1"/>
          </a:effectRef>
          <a:fontRef idx="minor">
            <a:schemeClr val="tx1"/>
          </a:fontRef>
        </p:style>
      </p:cxnSp>
      <p:sp>
        <p:nvSpPr>
          <p:cNvPr id="4" name="TextBox 3"/>
          <p:cNvSpPr txBox="1"/>
          <p:nvPr/>
        </p:nvSpPr>
        <p:spPr>
          <a:xfrm>
            <a:off x="685800" y="5486400"/>
            <a:ext cx="3810000" cy="830997"/>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Only about 50% of us are meeting activity goals</a:t>
            </a:r>
          </a:p>
        </p:txBody>
      </p:sp>
    </p:spTree>
    <p:extLst>
      <p:ext uri="{BB962C8B-B14F-4D97-AF65-F5344CB8AC3E}">
        <p14:creationId xmlns:p14="http://schemas.microsoft.com/office/powerpoint/2010/main" val="272477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9</a:t>
            </a:r>
          </a:p>
        </p:txBody>
      </p:sp>
      <p:sp>
        <p:nvSpPr>
          <p:cNvPr id="3" name="Content Placeholder 2"/>
          <p:cNvSpPr>
            <a:spLocks noGrp="1"/>
          </p:cNvSpPr>
          <p:nvPr>
            <p:ph sz="quarter" idx="1"/>
          </p:nvPr>
        </p:nvSpPr>
        <p:spPr/>
        <p:txBody>
          <a:bodyPr/>
          <a:lstStyle/>
          <a:p>
            <a:r>
              <a:rPr lang="en-US" sz="4000" dirty="0"/>
              <a:t>When looking at glucose patterns, which problem do you fix first?</a:t>
            </a:r>
          </a:p>
          <a:p>
            <a:pPr marL="274320" lvl="1" indent="0">
              <a:buNone/>
            </a:pPr>
            <a:r>
              <a:rPr lang="en-US" sz="4000" dirty="0"/>
              <a:t>a. Hyperglycemia</a:t>
            </a:r>
          </a:p>
          <a:p>
            <a:pPr marL="274320" lvl="1" indent="0">
              <a:buNone/>
            </a:pPr>
            <a:r>
              <a:rPr lang="en-US" sz="4000" dirty="0"/>
              <a:t>b. Hypoglycemia</a:t>
            </a:r>
          </a:p>
          <a:p>
            <a:pPr marL="274320" lvl="1" indent="0">
              <a:buNone/>
            </a:pPr>
            <a:r>
              <a:rPr lang="en-US" sz="4000" dirty="0"/>
              <a:t>c. Non-compliance</a:t>
            </a:r>
          </a:p>
          <a:p>
            <a:pPr marL="274320" lvl="1" indent="0">
              <a:buNone/>
            </a:pPr>
            <a:r>
              <a:rPr lang="en-US" sz="4000" dirty="0"/>
              <a:t>d. Legible writing</a:t>
            </a:r>
          </a:p>
          <a:p>
            <a:pPr marL="274320" lvl="1" indent="0">
              <a:buNone/>
            </a:pPr>
            <a:endParaRPr lang="en-US" dirty="0"/>
          </a:p>
        </p:txBody>
      </p:sp>
      <p:pic>
        <p:nvPicPr>
          <p:cNvPr id="5" name="Picture 4"/>
          <p:cNvPicPr>
            <a:picLocks noChangeAspect="1"/>
          </p:cNvPicPr>
          <p:nvPr/>
        </p:nvPicPr>
        <p:blipFill>
          <a:blip r:embed="rId3"/>
          <a:stretch>
            <a:fillRect/>
          </a:stretch>
        </p:blipFill>
        <p:spPr>
          <a:xfrm>
            <a:off x="6096002" y="2895602"/>
            <a:ext cx="1761897" cy="1743607"/>
          </a:xfrm>
          <a:prstGeom prst="rect">
            <a:avLst/>
          </a:prstGeom>
        </p:spPr>
      </p:pic>
      <p:sp>
        <p:nvSpPr>
          <p:cNvPr id="6" name="Flowchart: Terminator 5">
            <a:extLst>
              <a:ext uri="{FF2B5EF4-FFF2-40B4-BE49-F238E27FC236}">
                <a16:creationId xmlns:a16="http://schemas.microsoft.com/office/drawing/2014/main" id="{DA1EDF76-F8A9-4BFD-AF0E-0C177BD3248E}"/>
              </a:ext>
            </a:extLst>
          </p:cNvPr>
          <p:cNvSpPr/>
          <p:nvPr/>
        </p:nvSpPr>
        <p:spPr>
          <a:xfrm>
            <a:off x="397933" y="3276600"/>
            <a:ext cx="4174067" cy="728397"/>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solidFill>
                <a:srgbClr val="7030A0"/>
              </a:solidFill>
            </a:endParaRPr>
          </a:p>
        </p:txBody>
      </p:sp>
    </p:spTree>
    <p:custDataLst>
      <p:tags r:id="rId1"/>
    </p:custDataLst>
    <p:extLst>
      <p:ext uri="{BB962C8B-B14F-4D97-AF65-F5344CB8AC3E}">
        <p14:creationId xmlns:p14="http://schemas.microsoft.com/office/powerpoint/2010/main" val="3899485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a:bodyPr>
          <a:lstStyle/>
          <a:p>
            <a:pPr eaLnBrk="1" hangingPunct="1"/>
            <a:r>
              <a:rPr lang="en-US" sz="4900"/>
              <a:t>Pattern Management</a:t>
            </a:r>
            <a:endParaRPr lang="en-US"/>
          </a:p>
        </p:txBody>
      </p:sp>
      <p:sp>
        <p:nvSpPr>
          <p:cNvPr id="1427459" name="Rectangle 3"/>
          <p:cNvSpPr>
            <a:spLocks noGrp="1" noChangeArrowheads="1"/>
          </p:cNvSpPr>
          <p:nvPr>
            <p:ph sz="quarter" idx="1"/>
          </p:nvPr>
        </p:nvSpPr>
        <p:spPr/>
        <p:txBody>
          <a:bodyPr>
            <a:normAutofit/>
          </a:bodyPr>
          <a:lstStyle/>
          <a:p>
            <a:pPr eaLnBrk="1" hangingPunct="1">
              <a:defRPr/>
            </a:pPr>
            <a:r>
              <a:rPr lang="en-US" sz="4000" dirty="0"/>
              <a:t>Safety 1st!! - Evaluate 3 day patterns</a:t>
            </a:r>
          </a:p>
          <a:p>
            <a:pPr eaLnBrk="1" hangingPunct="1">
              <a:defRPr/>
            </a:pPr>
            <a:r>
              <a:rPr lang="en-US" sz="4000" b="1" dirty="0"/>
              <a:t>Hypo:</a:t>
            </a:r>
            <a:r>
              <a:rPr lang="en-US" sz="4000" dirty="0"/>
              <a:t> </a:t>
            </a:r>
            <a:r>
              <a:rPr lang="en-US" sz="4000" dirty="0" err="1"/>
              <a:t>eval</a:t>
            </a:r>
            <a:r>
              <a:rPr lang="en-US" sz="4000" dirty="0"/>
              <a:t> 1st and fix: </a:t>
            </a:r>
          </a:p>
          <a:p>
            <a:pPr lvl="1" eaLnBrk="1" hangingPunct="1">
              <a:defRPr/>
            </a:pPr>
            <a:r>
              <a:rPr lang="en-US" sz="3200" dirty="0"/>
              <a:t>If possible, decrease medication dose</a:t>
            </a:r>
          </a:p>
          <a:p>
            <a:pPr lvl="1" eaLnBrk="1" hangingPunct="1">
              <a:defRPr/>
            </a:pPr>
            <a:r>
              <a:rPr lang="en-US" sz="3200" dirty="0"/>
              <a:t>Timing of meals, exercise, medications</a:t>
            </a:r>
          </a:p>
          <a:p>
            <a:pPr eaLnBrk="1" hangingPunct="1">
              <a:defRPr/>
            </a:pPr>
            <a:r>
              <a:rPr lang="en-US" sz="4000" b="1" dirty="0"/>
              <a:t>Hyperglycemia: </a:t>
            </a:r>
            <a:r>
              <a:rPr lang="en-US" sz="4000" dirty="0"/>
              <a:t>evaluate 2nd</a:t>
            </a:r>
            <a:endParaRPr lang="en-US" sz="2800" dirty="0">
              <a:solidFill>
                <a:srgbClr val="DC0081"/>
              </a:solidFill>
            </a:endParaRPr>
          </a:p>
          <a:p>
            <a:pPr lvl="1" eaLnBrk="1" hangingPunct="1">
              <a:defRPr/>
            </a:pPr>
            <a:r>
              <a:rPr lang="en-US" sz="3200" dirty="0"/>
              <a:t>Identify patterns</a:t>
            </a:r>
          </a:p>
          <a:p>
            <a:pPr lvl="1" eaLnBrk="1" hangingPunct="1">
              <a:defRPr/>
            </a:pPr>
            <a:r>
              <a:rPr lang="en-US" sz="3200" dirty="0"/>
              <a:t>Before increase insulin, make sure not missing something (carbs, exercise, omission)</a:t>
            </a:r>
          </a:p>
        </p:txBody>
      </p:sp>
      <p:pic>
        <p:nvPicPr>
          <p:cNvPr id="1427460" name="Picture 4" descr="j027704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3429002"/>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3033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27460"/>
                                        </p:tgtEl>
                                        <p:attrNameLst>
                                          <p:attrName>style.visibility</p:attrName>
                                        </p:attrNameLst>
                                      </p:cBhvr>
                                      <p:to>
                                        <p:strVal val="visible"/>
                                      </p:to>
                                    </p:set>
                                    <p:anim calcmode="lin" valueType="num">
                                      <p:cBhvr additive="base">
                                        <p:cTn id="43" dur="500" fill="hold"/>
                                        <p:tgtEl>
                                          <p:spTgt spid="1427460"/>
                                        </p:tgtEl>
                                        <p:attrNameLst>
                                          <p:attrName>ppt_x</p:attrName>
                                        </p:attrNameLst>
                                      </p:cBhvr>
                                      <p:tavLst>
                                        <p:tav tm="0">
                                          <p:val>
                                            <p:strVal val="#ppt_x"/>
                                          </p:val>
                                        </p:tav>
                                        <p:tav tm="100000">
                                          <p:val>
                                            <p:strVal val="#ppt_x"/>
                                          </p:val>
                                        </p:tav>
                                      </p:tavLst>
                                    </p:anim>
                                    <p:anim calcmode="lin" valueType="num">
                                      <p:cBhvr additive="base">
                                        <p:cTn id="44"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General Rules with Basal Bolus</a:t>
            </a:r>
          </a:p>
        </p:txBody>
      </p:sp>
      <p:sp>
        <p:nvSpPr>
          <p:cNvPr id="4" name="Text Placeholder 3"/>
          <p:cNvSpPr>
            <a:spLocks noGrp="1"/>
          </p:cNvSpPr>
          <p:nvPr>
            <p:ph sz="quarter" idx="1"/>
          </p:nvPr>
        </p:nvSpPr>
        <p:spPr/>
        <p:txBody>
          <a:bodyPr/>
          <a:lstStyle/>
          <a:p>
            <a:r>
              <a:rPr lang="en-US" dirty="0"/>
              <a:t>Optimize basal dose</a:t>
            </a:r>
          </a:p>
          <a:p>
            <a:pPr lvl="1"/>
            <a:r>
              <a:rPr lang="en-US" dirty="0"/>
              <a:t>Stay within 30mg/dL when not eating</a:t>
            </a:r>
          </a:p>
          <a:p>
            <a:pPr lvl="1"/>
            <a:r>
              <a:rPr lang="en-US" dirty="0"/>
              <a:t>Stay within 50mg/dL after a meal</a:t>
            </a:r>
          </a:p>
          <a:p>
            <a:pPr lvl="1"/>
            <a:endParaRPr lang="en-US" dirty="0"/>
          </a:p>
          <a:p>
            <a:endParaRPr lang="en-US" dirty="0"/>
          </a:p>
        </p:txBody>
      </p:sp>
      <p:graphicFrame>
        <p:nvGraphicFramePr>
          <p:cNvPr id="5" name="Diagram 4"/>
          <p:cNvGraphicFramePr/>
          <p:nvPr>
            <p:extLst>
              <p:ext uri="{D42A27DB-BD31-4B8C-83A1-F6EECF244321}">
                <p14:modId xmlns:p14="http://schemas.microsoft.com/office/powerpoint/2010/main" val="1895372676"/>
              </p:ext>
            </p:extLst>
          </p:nvPr>
        </p:nvGraphicFramePr>
        <p:xfrm>
          <a:off x="1524000" y="2350502"/>
          <a:ext cx="6553200" cy="4937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237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0273"/>
            <a:ext cx="8229600" cy="1177636"/>
          </a:xfrm>
        </p:spPr>
        <p:txBody>
          <a:bodyPr>
            <a:normAutofit fontScale="90000"/>
          </a:bodyPr>
          <a:lstStyle/>
          <a:p>
            <a:r>
              <a:rPr lang="en-US" dirty="0"/>
              <a:t>Adjusting Insulin doses in a Basal/Bolus regimen (T1DM &amp; T2DM)</a:t>
            </a:r>
          </a:p>
        </p:txBody>
      </p:sp>
      <p:graphicFrame>
        <p:nvGraphicFramePr>
          <p:cNvPr id="5" name="Content Placeholder 4"/>
          <p:cNvGraphicFramePr>
            <a:graphicFrameLocks noGrp="1"/>
          </p:cNvGraphicFramePr>
          <p:nvPr>
            <p:ph sz="quarter" idx="1"/>
          </p:nvPr>
        </p:nvGraphicFramePr>
        <p:xfrm>
          <a:off x="459085" y="2597727"/>
          <a:ext cx="8229022" cy="1930399"/>
        </p:xfrm>
        <a:graphic>
          <a:graphicData uri="http://schemas.openxmlformats.org/drawingml/2006/table">
            <a:tbl>
              <a:tblPr firstRow="1" bandRow="1">
                <a:tableStyleId>{5C22544A-7EE6-4342-B048-85BDC9FD1C3A}</a:tableStyleId>
              </a:tblPr>
              <a:tblGrid>
                <a:gridCol w="4114511">
                  <a:extLst>
                    <a:ext uri="{9D8B030D-6E8A-4147-A177-3AD203B41FA5}">
                      <a16:colId xmlns:a16="http://schemas.microsoft.com/office/drawing/2014/main" val="20000"/>
                    </a:ext>
                  </a:extLst>
                </a:gridCol>
                <a:gridCol w="4114511">
                  <a:extLst>
                    <a:ext uri="{9D8B030D-6E8A-4147-A177-3AD203B41FA5}">
                      <a16:colId xmlns:a16="http://schemas.microsoft.com/office/drawing/2014/main" val="20001"/>
                    </a:ext>
                  </a:extLst>
                </a:gridCol>
              </a:tblGrid>
              <a:tr h="337127">
                <a:tc>
                  <a:txBody>
                    <a:bodyPr/>
                    <a:lstStyle/>
                    <a:p>
                      <a:r>
                        <a:rPr lang="en-US" sz="1600" dirty="0"/>
                        <a:t>Out of Range Glucose</a:t>
                      </a:r>
                    </a:p>
                  </a:txBody>
                  <a:tcPr marL="83127" marR="83127" marT="41564" marB="41564"/>
                </a:tc>
                <a:tc>
                  <a:txBody>
                    <a:bodyPr/>
                    <a:lstStyle/>
                    <a:p>
                      <a:r>
                        <a:rPr lang="en-US" sz="1600" dirty="0"/>
                        <a:t>Insulin to Adjust</a:t>
                      </a:r>
                    </a:p>
                  </a:txBody>
                  <a:tcPr marL="83127" marR="83127" marT="41564" marB="41564"/>
                </a:tc>
                <a:extLst>
                  <a:ext uri="{0D108BD9-81ED-4DB2-BD59-A6C34878D82A}">
                    <a16:rowId xmlns:a16="http://schemas.microsoft.com/office/drawing/2014/main" val="10000"/>
                  </a:ext>
                </a:extLst>
              </a:tr>
              <a:tr h="337127">
                <a:tc>
                  <a:txBody>
                    <a:bodyPr/>
                    <a:lstStyle/>
                    <a:p>
                      <a:r>
                        <a:rPr lang="en-US" sz="1600" dirty="0"/>
                        <a:t>Fasting</a:t>
                      </a:r>
                    </a:p>
                  </a:txBody>
                  <a:tcPr marL="83127" marR="83127" marT="41564" marB="41564"/>
                </a:tc>
                <a:tc>
                  <a:txBody>
                    <a:bodyPr/>
                    <a:lstStyle/>
                    <a:p>
                      <a:r>
                        <a:rPr lang="en-US" sz="1600" dirty="0"/>
                        <a:t>Long acting insulin or evening NPH</a:t>
                      </a:r>
                    </a:p>
                  </a:txBody>
                  <a:tcPr marL="83127" marR="83127" marT="41564" marB="41564"/>
                </a:tc>
                <a:extLst>
                  <a:ext uri="{0D108BD9-81ED-4DB2-BD59-A6C34878D82A}">
                    <a16:rowId xmlns:a16="http://schemas.microsoft.com/office/drawing/2014/main" val="10001"/>
                  </a:ext>
                </a:extLst>
              </a:tr>
              <a:tr h="337127">
                <a:tc>
                  <a:txBody>
                    <a:bodyPr/>
                    <a:lstStyle/>
                    <a:p>
                      <a:r>
                        <a:rPr lang="en-US" sz="1600" dirty="0"/>
                        <a:t>Post-breakfast/pre-lunch</a:t>
                      </a:r>
                    </a:p>
                  </a:txBody>
                  <a:tcPr marL="83127" marR="83127" marT="41564" marB="41564"/>
                </a:tc>
                <a:tc>
                  <a:txBody>
                    <a:bodyPr/>
                    <a:lstStyle/>
                    <a:p>
                      <a:r>
                        <a:rPr lang="en-US" sz="1600" dirty="0"/>
                        <a:t>Pre-breakfast rapid/regular</a:t>
                      </a:r>
                      <a:r>
                        <a:rPr lang="en-US" sz="1600" baseline="0" dirty="0"/>
                        <a:t> insulin</a:t>
                      </a:r>
                      <a:endParaRPr lang="en-US" sz="1600" dirty="0"/>
                    </a:p>
                  </a:txBody>
                  <a:tcPr marL="83127" marR="83127" marT="41564" marB="41564"/>
                </a:tc>
                <a:extLst>
                  <a:ext uri="{0D108BD9-81ED-4DB2-BD59-A6C34878D82A}">
                    <a16:rowId xmlns:a16="http://schemas.microsoft.com/office/drawing/2014/main" val="10002"/>
                  </a:ext>
                </a:extLst>
              </a:tr>
              <a:tr h="581891">
                <a:tc>
                  <a:txBody>
                    <a:bodyPr/>
                    <a:lstStyle/>
                    <a:p>
                      <a:r>
                        <a:rPr lang="en-US" sz="1600" dirty="0"/>
                        <a:t>Post lunch/pre-dinner</a:t>
                      </a:r>
                    </a:p>
                  </a:txBody>
                  <a:tcPr marL="83127" marR="83127" marT="41564" marB="41564"/>
                </a:tc>
                <a:tc>
                  <a:txBody>
                    <a:bodyPr/>
                    <a:lstStyle/>
                    <a:p>
                      <a:r>
                        <a:rPr lang="en-US" sz="1600" dirty="0"/>
                        <a:t>Pre-lunch rapid/regular insulin or morning NPH</a:t>
                      </a:r>
                    </a:p>
                  </a:txBody>
                  <a:tcPr marL="83127" marR="83127" marT="41564" marB="41564"/>
                </a:tc>
                <a:extLst>
                  <a:ext uri="{0D108BD9-81ED-4DB2-BD59-A6C34878D82A}">
                    <a16:rowId xmlns:a16="http://schemas.microsoft.com/office/drawing/2014/main" val="10003"/>
                  </a:ext>
                </a:extLst>
              </a:tr>
              <a:tr h="337127">
                <a:tc>
                  <a:txBody>
                    <a:bodyPr/>
                    <a:lstStyle/>
                    <a:p>
                      <a:r>
                        <a:rPr lang="en-US" sz="1600" dirty="0"/>
                        <a:t>Post-dinner/before bedtime</a:t>
                      </a:r>
                    </a:p>
                  </a:txBody>
                  <a:tcPr marL="83127" marR="83127" marT="41564" marB="41564"/>
                </a:tc>
                <a:tc>
                  <a:txBody>
                    <a:bodyPr/>
                    <a:lstStyle/>
                    <a:p>
                      <a:r>
                        <a:rPr lang="en-US" sz="1600" dirty="0"/>
                        <a:t>Pre-dinner rapid/regular insulin </a:t>
                      </a:r>
                    </a:p>
                  </a:txBody>
                  <a:tcPr marL="83127" marR="83127" marT="41564" marB="41564"/>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839808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a:extLst>
              <a:ext uri="{FF2B5EF4-FFF2-40B4-BE49-F238E27FC236}">
                <a16:creationId xmlns:a16="http://schemas.microsoft.com/office/drawing/2014/main" id="{DDC4AF1F-20EF-1BE3-9FEC-711BC9F18D0B}"/>
              </a:ext>
            </a:extLst>
          </p:cNvPr>
          <p:cNvSpPr>
            <a:spLocks noGrp="1"/>
          </p:cNvSpPr>
          <p:nvPr>
            <p:ph type="title" idx="4294967295"/>
          </p:nvPr>
        </p:nvSpPr>
        <p:spPr>
          <a:xfrm>
            <a:off x="228600" y="374533"/>
            <a:ext cx="7886700" cy="994172"/>
          </a:xfrm>
          <a:prstGeom prst="rect">
            <a:avLst/>
          </a:prstGeom>
        </p:spPr>
        <p:txBody>
          <a:bodyPr/>
          <a:lstStyle/>
          <a:p>
            <a:r>
              <a:rPr lang="en-US" altLang="en-US" dirty="0"/>
              <a:t>                               </a:t>
            </a:r>
          </a:p>
        </p:txBody>
      </p:sp>
      <p:sp>
        <p:nvSpPr>
          <p:cNvPr id="3" name="Text Placeholder 2">
            <a:extLst>
              <a:ext uri="{FF2B5EF4-FFF2-40B4-BE49-F238E27FC236}">
                <a16:creationId xmlns:a16="http://schemas.microsoft.com/office/drawing/2014/main" id="{9B78A35B-C094-CCA9-B698-23232CC4F11C}"/>
              </a:ext>
            </a:extLst>
          </p:cNvPr>
          <p:cNvSpPr>
            <a:spLocks noGrp="1"/>
          </p:cNvSpPr>
          <p:nvPr>
            <p:ph sz="half" idx="4294967295"/>
          </p:nvPr>
        </p:nvSpPr>
        <p:spPr>
          <a:xfrm>
            <a:off x="461004" y="1717532"/>
            <a:ext cx="4339596" cy="4683268"/>
          </a:xfrm>
          <a:prstGeom prst="rect">
            <a:avLst/>
          </a:prstGeom>
        </p:spPr>
        <p:txBody>
          <a:bodyPr>
            <a:normAutofit fontScale="92500" lnSpcReduction="10000"/>
          </a:bodyPr>
          <a:lstStyle/>
          <a:p>
            <a:pPr marL="256931" indent="-256931">
              <a:defRPr/>
            </a:pPr>
            <a:r>
              <a:rPr lang="en-US" sz="2400" dirty="0"/>
              <a:t>Start by asking the person what they’ve experienced and noticed with their glucose patterns</a:t>
            </a:r>
          </a:p>
          <a:p>
            <a:pPr marL="256931" indent="-256931">
              <a:defRPr/>
            </a:pPr>
            <a:r>
              <a:rPr lang="en-US" sz="2400" dirty="0"/>
              <a:t>Avoid judgment</a:t>
            </a:r>
          </a:p>
          <a:p>
            <a:pPr marL="256931" indent="-256931">
              <a:defRPr/>
            </a:pPr>
            <a:r>
              <a:rPr lang="en-US" sz="2400" dirty="0"/>
              <a:t>Learn from 1 time episodes, but make changes based on patterns</a:t>
            </a:r>
          </a:p>
          <a:p>
            <a:pPr marL="256931" indent="-256931">
              <a:defRPr/>
            </a:pPr>
            <a:r>
              <a:rPr lang="en-US" sz="2400" dirty="0"/>
              <a:t>Fix lows first but some amount is expected (&lt;1-4%) and if you remove all lows, you may end up with too many highs</a:t>
            </a:r>
          </a:p>
          <a:p>
            <a:pPr marL="256931" indent="-256931">
              <a:defRPr/>
            </a:pPr>
            <a:r>
              <a:rPr lang="en-US" sz="2400" dirty="0"/>
              <a:t>If it’s not making sense, dig deeper (ex. missed doses, rationing, injection technique, food insecurity, </a:t>
            </a:r>
            <a:r>
              <a:rPr lang="en-US" sz="2400" dirty="0" err="1"/>
              <a:t>etc</a:t>
            </a:r>
            <a:r>
              <a:rPr lang="en-US" sz="2400" dirty="0"/>
              <a:t>)</a:t>
            </a:r>
          </a:p>
          <a:p>
            <a:pPr marL="256931" indent="-256931">
              <a:defRPr/>
            </a:pPr>
            <a:endParaRPr lang="en-US" sz="1499" dirty="0"/>
          </a:p>
          <a:p>
            <a:pPr marL="256931" indent="-256931">
              <a:defRPr/>
            </a:pPr>
            <a:endParaRPr lang="en-US" sz="1499" dirty="0"/>
          </a:p>
          <a:p>
            <a:pPr>
              <a:defRPr/>
            </a:pPr>
            <a:endParaRPr lang="en-US" sz="1499" dirty="0"/>
          </a:p>
        </p:txBody>
      </p:sp>
      <p:graphicFrame>
        <p:nvGraphicFramePr>
          <p:cNvPr id="4" name="Diagram 3">
            <a:extLst>
              <a:ext uri="{FF2B5EF4-FFF2-40B4-BE49-F238E27FC236}">
                <a16:creationId xmlns:a16="http://schemas.microsoft.com/office/drawing/2014/main" id="{3E80624F-E6EE-C217-7F16-9229D645040F}"/>
              </a:ext>
            </a:extLst>
          </p:cNvPr>
          <p:cNvGraphicFramePr/>
          <p:nvPr/>
        </p:nvGraphicFramePr>
        <p:xfrm>
          <a:off x="4648131" y="1600200"/>
          <a:ext cx="4034864" cy="38517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ubtitle 2">
            <a:extLst>
              <a:ext uri="{FF2B5EF4-FFF2-40B4-BE49-F238E27FC236}">
                <a16:creationId xmlns:a16="http://schemas.microsoft.com/office/drawing/2014/main" id="{5DCCA79C-2A30-7F54-0485-B6A7A7E8E750}"/>
              </a:ext>
            </a:extLst>
          </p:cNvPr>
          <p:cNvSpPr txBox="1">
            <a:spLocks/>
          </p:cNvSpPr>
          <p:nvPr/>
        </p:nvSpPr>
        <p:spPr>
          <a:xfrm>
            <a:off x="525206" y="580477"/>
            <a:ext cx="8591900" cy="58228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kern="1200" dirty="0" smtClean="0">
                <a:solidFill>
                  <a:srgbClr val="5C2D8B"/>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300" dirty="0">
                <a:solidFill>
                  <a:schemeClr val="bg1"/>
                </a:solidFill>
              </a:rPr>
              <a:t>Tips for Data Interpretation </a:t>
            </a:r>
          </a:p>
        </p:txBody>
      </p:sp>
    </p:spTree>
    <p:extLst>
      <p:ext uri="{BB962C8B-B14F-4D97-AF65-F5344CB8AC3E}">
        <p14:creationId xmlns:p14="http://schemas.microsoft.com/office/powerpoint/2010/main" val="82730551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Meal Time Data Review</a:t>
            </a:r>
          </a:p>
        </p:txBody>
      </p:sp>
      <p:sp>
        <p:nvSpPr>
          <p:cNvPr id="3" name="Content Placeholder 2"/>
          <p:cNvSpPr>
            <a:spLocks noGrp="1"/>
          </p:cNvSpPr>
          <p:nvPr>
            <p:ph idx="1"/>
          </p:nvPr>
        </p:nvSpPr>
        <p:spPr>
          <a:xfrm>
            <a:off x="228600" y="1249535"/>
            <a:ext cx="8763000" cy="3740727"/>
          </a:xfrm>
        </p:spPr>
        <p:txBody>
          <a:bodyPr/>
          <a:lstStyle/>
          <a:p>
            <a:r>
              <a:rPr lang="en-US" dirty="0"/>
              <a:t>Glucose data before and after breakfast, lunch and dinner</a:t>
            </a:r>
          </a:p>
          <a:p>
            <a:r>
              <a:rPr lang="en-US" dirty="0"/>
              <a:t>Ideally, 2 hour post-meal should not rise above 180mg/dL or 50mg/dL from the pre-meal start </a:t>
            </a:r>
          </a:p>
          <a:p>
            <a:r>
              <a:rPr lang="en-US" dirty="0"/>
              <a:t>By 4-5 hours, glucose should return to pre-meal level</a:t>
            </a:r>
          </a:p>
        </p:txBody>
      </p:sp>
      <p:sp>
        <p:nvSpPr>
          <p:cNvPr id="4" name="Text Placeholder 3"/>
          <p:cNvSpPr>
            <a:spLocks noGrp="1"/>
          </p:cNvSpPr>
          <p:nvPr>
            <p:ph type="body" sz="quarter" idx="10"/>
          </p:nvPr>
        </p:nvSpPr>
        <p:spPr/>
        <p:txBody>
          <a:bodyPr/>
          <a:lstStyle/>
          <a:p>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63220"/>
            <a:ext cx="7064451" cy="1775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072848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a:t>Bolus Pattern Management</a:t>
            </a:r>
          </a:p>
        </p:txBody>
      </p:sp>
      <p:sp>
        <p:nvSpPr>
          <p:cNvPr id="3" name="Content Placeholder 2"/>
          <p:cNvSpPr>
            <a:spLocks noGrp="1"/>
          </p:cNvSpPr>
          <p:nvPr>
            <p:ph sz="quarter" idx="1"/>
          </p:nvPr>
        </p:nvSpPr>
        <p:spPr>
          <a:xfrm>
            <a:off x="457200" y="1420091"/>
            <a:ext cx="4045527" cy="4488873"/>
          </a:xfrm>
        </p:spPr>
        <p:txBody>
          <a:bodyPr>
            <a:normAutofit fontScale="85000" lnSpcReduction="10000"/>
          </a:bodyPr>
          <a:lstStyle/>
          <a:p>
            <a:pPr>
              <a:defRPr/>
            </a:pPr>
            <a:r>
              <a:rPr lang="en-US" dirty="0"/>
              <a:t>Does glucose go low after a correction dose? </a:t>
            </a:r>
          </a:p>
          <a:p>
            <a:pPr lvl="1">
              <a:defRPr/>
            </a:pPr>
            <a:r>
              <a:rPr lang="en-US" dirty="0"/>
              <a:t>May need a higher sensitivity</a:t>
            </a:r>
          </a:p>
          <a:p>
            <a:pPr lvl="1">
              <a:defRPr/>
            </a:pPr>
            <a:r>
              <a:rPr lang="en-US" dirty="0"/>
              <a:t>Ex. 1:60 instead of 1:50</a:t>
            </a:r>
          </a:p>
          <a:p>
            <a:pPr>
              <a:defRPr/>
            </a:pPr>
            <a:r>
              <a:rPr lang="en-US" dirty="0"/>
              <a:t>Does glucose remain high after a correction dose? </a:t>
            </a:r>
          </a:p>
          <a:p>
            <a:pPr lvl="1">
              <a:defRPr/>
            </a:pPr>
            <a:r>
              <a:rPr lang="en-US" dirty="0"/>
              <a:t>May need a lower sensitivity</a:t>
            </a:r>
          </a:p>
          <a:p>
            <a:pPr lvl="1">
              <a:defRPr/>
            </a:pPr>
            <a:r>
              <a:rPr lang="en-US" dirty="0"/>
              <a:t>Ex. 1:40 instead of 1:50</a:t>
            </a:r>
          </a:p>
          <a:p>
            <a:pPr>
              <a:defRPr/>
            </a:pPr>
            <a:r>
              <a:rPr lang="en-US" dirty="0"/>
              <a:t>Often people are more sensitive overnight (less insulin needed)</a:t>
            </a:r>
          </a:p>
          <a:p>
            <a:pPr lvl="1">
              <a:defRPr/>
            </a:pPr>
            <a:endParaRPr lang="en-US" dirty="0"/>
          </a:p>
          <a:p>
            <a:pPr lvl="1">
              <a:defRPr/>
            </a:pPr>
            <a:endParaRPr lang="en-US" dirty="0"/>
          </a:p>
          <a:p>
            <a:pPr>
              <a:defRPr/>
            </a:pPr>
            <a:endParaRPr lang="en-US" dirty="0"/>
          </a:p>
        </p:txBody>
      </p:sp>
      <p:sp>
        <p:nvSpPr>
          <p:cNvPr id="4" name="Content Placeholder 3"/>
          <p:cNvSpPr>
            <a:spLocks noGrp="1"/>
          </p:cNvSpPr>
          <p:nvPr>
            <p:ph sz="half" idx="4294967295"/>
          </p:nvPr>
        </p:nvSpPr>
        <p:spPr>
          <a:xfrm>
            <a:off x="4869284" y="1489364"/>
            <a:ext cx="3792682" cy="3955761"/>
          </a:xfrm>
        </p:spPr>
        <p:txBody>
          <a:bodyPr>
            <a:normAutofit fontScale="70000" lnSpcReduction="20000"/>
          </a:bodyPr>
          <a:lstStyle/>
          <a:p>
            <a:pPr>
              <a:defRPr/>
            </a:pPr>
            <a:r>
              <a:rPr lang="en-US" dirty="0"/>
              <a:t>Does the person spike high after eating?</a:t>
            </a:r>
          </a:p>
          <a:p>
            <a:pPr lvl="1">
              <a:defRPr/>
            </a:pPr>
            <a:r>
              <a:rPr lang="en-US" dirty="0"/>
              <a:t>Is the person </a:t>
            </a:r>
            <a:r>
              <a:rPr lang="en-US" dirty="0" err="1"/>
              <a:t>bolusing</a:t>
            </a:r>
            <a:r>
              <a:rPr lang="en-US" dirty="0"/>
              <a:t> BEFORE the meal</a:t>
            </a:r>
          </a:p>
          <a:p>
            <a:pPr lvl="1">
              <a:defRPr/>
            </a:pPr>
            <a:r>
              <a:rPr lang="en-US" dirty="0"/>
              <a:t>Counting carbs correctly? </a:t>
            </a:r>
          </a:p>
          <a:p>
            <a:pPr lvl="1">
              <a:defRPr/>
            </a:pPr>
            <a:r>
              <a:rPr lang="en-US" dirty="0"/>
              <a:t>May need a more intensive carb ratio</a:t>
            </a:r>
          </a:p>
          <a:p>
            <a:pPr lvl="1">
              <a:defRPr/>
            </a:pPr>
            <a:r>
              <a:rPr lang="en-US" dirty="0"/>
              <a:t>Ex. 1:6 instead of 1:8</a:t>
            </a:r>
          </a:p>
          <a:p>
            <a:pPr>
              <a:defRPr/>
            </a:pPr>
            <a:r>
              <a:rPr lang="en-US" dirty="0"/>
              <a:t>Does the person go low after eating? </a:t>
            </a:r>
          </a:p>
          <a:p>
            <a:pPr lvl="1">
              <a:defRPr/>
            </a:pPr>
            <a:r>
              <a:rPr lang="en-US" dirty="0"/>
              <a:t>Counting carbs correctly? </a:t>
            </a:r>
          </a:p>
          <a:p>
            <a:pPr lvl="1">
              <a:defRPr/>
            </a:pPr>
            <a:r>
              <a:rPr lang="en-US" dirty="0"/>
              <a:t>May need a less intensive carb ratio</a:t>
            </a:r>
          </a:p>
          <a:p>
            <a:pPr lvl="1">
              <a:defRPr/>
            </a:pPr>
            <a:r>
              <a:rPr lang="en-US" dirty="0"/>
              <a:t>Ex. 1:10 instead of 1:8</a:t>
            </a:r>
          </a:p>
          <a:p>
            <a:pPr>
              <a:defRPr/>
            </a:pPr>
            <a:endParaRPr lang="en-US" dirty="0"/>
          </a:p>
        </p:txBody>
      </p:sp>
      <p:sp>
        <p:nvSpPr>
          <p:cNvPr id="2" name="TextBox 1"/>
          <p:cNvSpPr txBox="1"/>
          <p:nvPr/>
        </p:nvSpPr>
        <p:spPr>
          <a:xfrm>
            <a:off x="193627" y="5927150"/>
            <a:ext cx="6345621" cy="342711"/>
          </a:xfrm>
          <a:prstGeom prst="rect">
            <a:avLst/>
          </a:prstGeom>
          <a:noFill/>
        </p:spPr>
        <p:txBody>
          <a:bodyPr wrap="square" lIns="62345" tIns="31173" rIns="62345" bIns="31173" rtlCol="0">
            <a:spAutoFit/>
          </a:bodyPr>
          <a:lstStyle/>
          <a:p>
            <a:pPr algn="ctr" fontAlgn="base">
              <a:spcBef>
                <a:spcPct val="0"/>
              </a:spcBef>
              <a:spcAft>
                <a:spcPct val="0"/>
              </a:spcAft>
            </a:pPr>
            <a:r>
              <a:rPr lang="en-US" sz="1818" dirty="0">
                <a:solidFill>
                  <a:srgbClr val="1A1051"/>
                </a:solidFill>
              </a:rPr>
              <a:t>Adjustments typically made 10-20% at a time</a:t>
            </a:r>
          </a:p>
        </p:txBody>
      </p:sp>
    </p:spTree>
    <p:extLst>
      <p:ext uri="{BB962C8B-B14F-4D97-AF65-F5344CB8AC3E}">
        <p14:creationId xmlns:p14="http://schemas.microsoft.com/office/powerpoint/2010/main" val="283332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Checking the Sensitivity</a:t>
            </a:r>
          </a:p>
        </p:txBody>
      </p:sp>
      <p:sp>
        <p:nvSpPr>
          <p:cNvPr id="3" name="Content Placeholder 2"/>
          <p:cNvSpPr>
            <a:spLocks noGrp="1"/>
          </p:cNvSpPr>
          <p:nvPr>
            <p:ph sz="quarter" idx="1"/>
          </p:nvPr>
        </p:nvSpPr>
        <p:spPr/>
        <p:txBody>
          <a:bodyPr/>
          <a:lstStyle/>
          <a:p>
            <a:r>
              <a:rPr lang="en-US" dirty="0"/>
              <a:t>TDD=49 units</a:t>
            </a:r>
          </a:p>
          <a:p>
            <a:pPr marL="0" indent="0">
              <a:buNone/>
            </a:pPr>
            <a:endParaRPr lang="en-US" dirty="0"/>
          </a:p>
          <a:p>
            <a:r>
              <a:rPr lang="en-US" dirty="0"/>
              <a:t>Rule of 1700</a:t>
            </a:r>
          </a:p>
          <a:p>
            <a:pPr lvl="1"/>
            <a:r>
              <a:rPr lang="en-US" dirty="0"/>
              <a:t>1700/49=35</a:t>
            </a:r>
          </a:p>
          <a:p>
            <a:pPr lvl="1"/>
            <a:endParaRPr lang="en-US" dirty="0"/>
          </a:p>
          <a:p>
            <a:r>
              <a:rPr lang="en-US" dirty="0"/>
              <a:t>Current sensitivity is 40</a:t>
            </a: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9818" y="1979502"/>
            <a:ext cx="2980135" cy="74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7281" y="3013364"/>
            <a:ext cx="3305175" cy="1177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54182" y="5022273"/>
            <a:ext cx="7205771" cy="646331"/>
          </a:xfrm>
          <a:prstGeom prst="rect">
            <a:avLst/>
          </a:prstGeom>
          <a:noFill/>
        </p:spPr>
        <p:txBody>
          <a:bodyPr wrap="square" rtlCol="0">
            <a:spAutoFit/>
          </a:bodyPr>
          <a:lstStyle/>
          <a:p>
            <a:r>
              <a:rPr lang="en-US" dirty="0"/>
              <a:t>The calculation is slightly different from the current sensitivity. Look at the glucose data to determine if the sensitivity should be decreased. </a:t>
            </a:r>
          </a:p>
        </p:txBody>
      </p:sp>
    </p:spTree>
    <p:extLst>
      <p:ext uri="{BB962C8B-B14F-4D97-AF65-F5344CB8AC3E}">
        <p14:creationId xmlns:p14="http://schemas.microsoft.com/office/powerpoint/2010/main" val="3923936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Checking the Carb Ratio</a:t>
            </a:r>
          </a:p>
        </p:txBody>
      </p:sp>
      <p:sp>
        <p:nvSpPr>
          <p:cNvPr id="3" name="Content Placeholder 2"/>
          <p:cNvSpPr>
            <a:spLocks noGrp="1"/>
          </p:cNvSpPr>
          <p:nvPr>
            <p:ph sz="quarter" idx="1"/>
          </p:nvPr>
        </p:nvSpPr>
        <p:spPr/>
        <p:txBody>
          <a:bodyPr/>
          <a:lstStyle/>
          <a:p>
            <a:r>
              <a:rPr lang="en-US" dirty="0"/>
              <a:t>TDD=49 units</a:t>
            </a:r>
          </a:p>
          <a:p>
            <a:r>
              <a:rPr lang="en-US" dirty="0"/>
              <a:t>Rule of 450</a:t>
            </a:r>
          </a:p>
          <a:p>
            <a:pPr lvl="1"/>
            <a:r>
              <a:rPr lang="en-US" dirty="0"/>
              <a:t>450/49=12.9</a:t>
            </a:r>
          </a:p>
          <a:p>
            <a:pPr marL="266010" lvl="1" indent="0">
              <a:buNone/>
            </a:pPr>
            <a:endParaRPr lang="en-US" dirty="0"/>
          </a:p>
          <a:p>
            <a:r>
              <a:rPr lang="en-US" dirty="0"/>
              <a:t>Current carb ratio is 15</a:t>
            </a: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9818" y="1979502"/>
            <a:ext cx="2980135" cy="74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7298" y="3082637"/>
            <a:ext cx="3305175" cy="1177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75812" y="5091546"/>
            <a:ext cx="6858000" cy="646331"/>
          </a:xfrm>
          <a:prstGeom prst="rect">
            <a:avLst/>
          </a:prstGeom>
          <a:noFill/>
        </p:spPr>
        <p:txBody>
          <a:bodyPr wrap="square" rtlCol="0">
            <a:spAutoFit/>
          </a:bodyPr>
          <a:lstStyle/>
          <a:p>
            <a:r>
              <a:rPr lang="en-US" dirty="0"/>
              <a:t>The calculation is different from the current carb ratio. Look at the glucose data to determine if the carb ratio should be decreased. </a:t>
            </a:r>
          </a:p>
        </p:txBody>
      </p:sp>
    </p:spTree>
    <p:extLst>
      <p:ext uri="{BB962C8B-B14F-4D97-AF65-F5344CB8AC3E}">
        <p14:creationId xmlns:p14="http://schemas.microsoft.com/office/powerpoint/2010/main" val="1597161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DE27D-13F7-40CF-2DCE-B4EF5BC172C2}"/>
              </a:ext>
            </a:extLst>
          </p:cNvPr>
          <p:cNvSpPr>
            <a:spLocks noGrp="1"/>
          </p:cNvSpPr>
          <p:nvPr>
            <p:ph type="title"/>
          </p:nvPr>
        </p:nvSpPr>
        <p:spPr/>
        <p:txBody>
          <a:bodyPr/>
          <a:lstStyle/>
          <a:p>
            <a:r>
              <a:rPr lang="en-US" dirty="0"/>
              <a:t>Basal Insulin Review </a:t>
            </a:r>
          </a:p>
        </p:txBody>
      </p:sp>
      <p:sp>
        <p:nvSpPr>
          <p:cNvPr id="3" name="Content Placeholder 2">
            <a:extLst>
              <a:ext uri="{FF2B5EF4-FFF2-40B4-BE49-F238E27FC236}">
                <a16:creationId xmlns:a16="http://schemas.microsoft.com/office/drawing/2014/main" id="{6ED2F67A-263C-85ED-0E06-C5AD9178B70E}"/>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289FDCFC-2889-591E-90FD-748BC5E48441}"/>
              </a:ext>
            </a:extLst>
          </p:cNvPr>
          <p:cNvPicPr>
            <a:picLocks noChangeAspect="1"/>
          </p:cNvPicPr>
          <p:nvPr/>
        </p:nvPicPr>
        <p:blipFill>
          <a:blip r:embed="rId2"/>
          <a:stretch>
            <a:fillRect/>
          </a:stretch>
        </p:blipFill>
        <p:spPr>
          <a:xfrm>
            <a:off x="466164" y="1371600"/>
            <a:ext cx="7839635" cy="2288170"/>
          </a:xfrm>
          <a:prstGeom prst="rect">
            <a:avLst/>
          </a:prstGeom>
        </p:spPr>
      </p:pic>
      <p:pic>
        <p:nvPicPr>
          <p:cNvPr id="7" name="Picture 6">
            <a:extLst>
              <a:ext uri="{FF2B5EF4-FFF2-40B4-BE49-F238E27FC236}">
                <a16:creationId xmlns:a16="http://schemas.microsoft.com/office/drawing/2014/main" id="{7D6A22D4-2C3D-397F-4B28-2D2CB0C62E75}"/>
              </a:ext>
            </a:extLst>
          </p:cNvPr>
          <p:cNvPicPr>
            <a:picLocks noChangeAspect="1"/>
          </p:cNvPicPr>
          <p:nvPr/>
        </p:nvPicPr>
        <p:blipFill>
          <a:blip r:embed="rId3"/>
          <a:stretch>
            <a:fillRect/>
          </a:stretch>
        </p:blipFill>
        <p:spPr>
          <a:xfrm>
            <a:off x="1170062" y="3812170"/>
            <a:ext cx="5783574" cy="2741030"/>
          </a:xfrm>
          <a:prstGeom prst="rect">
            <a:avLst/>
          </a:prstGeom>
        </p:spPr>
      </p:pic>
    </p:spTree>
    <p:extLst>
      <p:ext uri="{BB962C8B-B14F-4D97-AF65-F5344CB8AC3E}">
        <p14:creationId xmlns:p14="http://schemas.microsoft.com/office/powerpoint/2010/main" val="278585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Benefits of Exercise and Diabetes</a:t>
            </a:r>
          </a:p>
        </p:txBody>
      </p:sp>
      <p:sp>
        <p:nvSpPr>
          <p:cNvPr id="3" name="Content Placeholder 2"/>
          <p:cNvSpPr>
            <a:spLocks noGrp="1"/>
          </p:cNvSpPr>
          <p:nvPr>
            <p:ph sz="quarter" idx="1"/>
          </p:nvPr>
        </p:nvSpPr>
        <p:spPr>
          <a:xfrm>
            <a:off x="457200" y="1219200"/>
            <a:ext cx="8229600" cy="5486400"/>
          </a:xfrm>
        </p:spPr>
        <p:txBody>
          <a:bodyPr>
            <a:normAutofit/>
          </a:bodyPr>
          <a:lstStyle/>
          <a:p>
            <a:r>
              <a:rPr lang="en-US" dirty="0"/>
              <a:t>Increase muscle glucose uptake 5-fold</a:t>
            </a:r>
          </a:p>
          <a:p>
            <a:r>
              <a:rPr lang="en-US" dirty="0"/>
              <a:t>Glucose uptake remains elevated for 24 - 48 hours (depending on exercise duration)</a:t>
            </a:r>
          </a:p>
          <a:p>
            <a:r>
              <a:rPr lang="en-US" dirty="0"/>
              <a:t>Increases insulin sensitivity in muscle, fat, liver.</a:t>
            </a:r>
          </a:p>
          <a:p>
            <a:r>
              <a:rPr lang="en-US" dirty="0"/>
              <a:t>Reduce CV Risk factors (BP, cholesterol, A1c)</a:t>
            </a:r>
          </a:p>
          <a:p>
            <a:r>
              <a:rPr lang="en-US" dirty="0"/>
              <a:t>Maintain </a:t>
            </a:r>
            <a:r>
              <a:rPr lang="en-US" dirty="0" err="1"/>
              <a:t>wt</a:t>
            </a:r>
            <a:r>
              <a:rPr lang="en-US" dirty="0"/>
              <a:t> loss</a:t>
            </a:r>
          </a:p>
          <a:p>
            <a:r>
              <a:rPr lang="en-US" dirty="0"/>
              <a:t>Contribute to well being</a:t>
            </a:r>
          </a:p>
          <a:p>
            <a:r>
              <a:rPr lang="en-US" dirty="0"/>
              <a:t>Muscle strength</a:t>
            </a:r>
          </a:p>
          <a:p>
            <a:r>
              <a:rPr lang="en-US" dirty="0"/>
              <a:t>Better physical mobility</a:t>
            </a:r>
          </a:p>
          <a:p>
            <a:pPr marL="0" inden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4138754"/>
            <a:ext cx="2402114" cy="2362200"/>
          </a:xfrm>
          <a:prstGeom prst="rect">
            <a:avLst/>
          </a:prstGeom>
        </p:spPr>
      </p:pic>
      <p:pic>
        <p:nvPicPr>
          <p:cNvPr id="5" name="Picture 4">
            <a:extLst>
              <a:ext uri="{FF2B5EF4-FFF2-40B4-BE49-F238E27FC236}">
                <a16:creationId xmlns:a16="http://schemas.microsoft.com/office/drawing/2014/main" id="{C7268A31-B789-783D-797A-203204050683}"/>
              </a:ext>
            </a:extLst>
          </p:cNvPr>
          <p:cNvPicPr>
            <a:picLocks noChangeAspect="1"/>
          </p:cNvPicPr>
          <p:nvPr/>
        </p:nvPicPr>
        <p:blipFill>
          <a:blip r:embed="rId4"/>
          <a:stretch>
            <a:fillRect/>
          </a:stretch>
        </p:blipFill>
        <p:spPr>
          <a:xfrm>
            <a:off x="609600" y="6172484"/>
            <a:ext cx="4461977" cy="609316"/>
          </a:xfrm>
          <a:prstGeom prst="rect">
            <a:avLst/>
          </a:prstGeom>
        </p:spPr>
      </p:pic>
    </p:spTree>
    <p:custDataLst>
      <p:tags r:id="rId1"/>
    </p:custDataLst>
    <p:extLst>
      <p:ext uri="{BB962C8B-B14F-4D97-AF65-F5344CB8AC3E}">
        <p14:creationId xmlns:p14="http://schemas.microsoft.com/office/powerpoint/2010/main" val="1076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Larry  Poll Question 12</a:t>
            </a:r>
          </a:p>
        </p:txBody>
      </p:sp>
      <p:sp>
        <p:nvSpPr>
          <p:cNvPr id="3" name="Content Placeholder 2"/>
          <p:cNvSpPr>
            <a:spLocks noGrp="1"/>
          </p:cNvSpPr>
          <p:nvPr>
            <p:ph idx="1"/>
          </p:nvPr>
        </p:nvSpPr>
        <p:spPr>
          <a:xfrm>
            <a:off x="609600" y="1219200"/>
            <a:ext cx="7980218" cy="5410200"/>
          </a:xfrm>
        </p:spPr>
        <p:txBody>
          <a:bodyPr>
            <a:normAutofit/>
          </a:bodyPr>
          <a:lstStyle/>
          <a:p>
            <a:pPr marL="0" indent="0">
              <a:buNone/>
            </a:pPr>
            <a:r>
              <a:rPr lang="en-US" sz="2000" dirty="0"/>
              <a:t>Larry takes metformin 1000mg BID, insulin glargine 50 units once daily, </a:t>
            </a:r>
            <a:r>
              <a:rPr lang="en-US" sz="2000" dirty="0" err="1"/>
              <a:t>empagliflozin</a:t>
            </a:r>
            <a:r>
              <a:rPr lang="en-US" sz="2000" dirty="0"/>
              <a:t> 10mg daily. His A1C is 7.8%. He weighs 90kg. FBG averages 100mg/dL. 2 </a:t>
            </a:r>
            <a:r>
              <a:rPr lang="en-US" sz="2000" dirty="0" err="1"/>
              <a:t>hr</a:t>
            </a:r>
            <a:r>
              <a:rPr lang="en-US" sz="2000" dirty="0"/>
              <a:t> PP breakfast=190mg/dL, 2 </a:t>
            </a:r>
            <a:r>
              <a:rPr lang="en-US" sz="2000" dirty="0" err="1"/>
              <a:t>hr</a:t>
            </a:r>
            <a:r>
              <a:rPr lang="en-US" sz="2000" dirty="0"/>
              <a:t> PP lunch=210mg/dL, and 2 </a:t>
            </a:r>
            <a:r>
              <a:rPr lang="en-US" sz="2000" dirty="0" err="1"/>
              <a:t>hr</a:t>
            </a:r>
            <a:r>
              <a:rPr lang="en-US" sz="2000" dirty="0"/>
              <a:t> PP dinner is 240mg/dL. What is the best recommendation for an agent to add to the regimen to achieve A1C target? </a:t>
            </a:r>
          </a:p>
          <a:p>
            <a:pPr marL="0" indent="0">
              <a:buNone/>
            </a:pPr>
            <a:endParaRPr lang="en-US" sz="2000" dirty="0"/>
          </a:p>
          <a:p>
            <a:pPr marL="600081" lvl="1" indent="-257178">
              <a:buFont typeface="+mj-lt"/>
              <a:buAutoNum type="alphaUcPeriod"/>
            </a:pPr>
            <a:r>
              <a:rPr lang="en-US" sz="2000" dirty="0"/>
              <a:t>Initiate insulin </a:t>
            </a:r>
            <a:r>
              <a:rPr lang="en-US" sz="2000" dirty="0" err="1"/>
              <a:t>aspart</a:t>
            </a:r>
            <a:r>
              <a:rPr lang="en-US" sz="2000" dirty="0"/>
              <a:t> 5 units at dinner, decrease insulin glargine to 45 units daily </a:t>
            </a:r>
          </a:p>
          <a:p>
            <a:pPr marL="600081" lvl="1" indent="-257178">
              <a:buFont typeface="+mj-lt"/>
              <a:buAutoNum type="alphaUcPeriod"/>
            </a:pPr>
            <a:r>
              <a:rPr lang="en-US" sz="2000" dirty="0"/>
              <a:t>Initiate insulin </a:t>
            </a:r>
            <a:r>
              <a:rPr lang="en-US" sz="2000" dirty="0" err="1"/>
              <a:t>aspart</a:t>
            </a:r>
            <a:r>
              <a:rPr lang="en-US" sz="2000" dirty="0"/>
              <a:t> 5 units with all meals, decrease insulin glargine to 35 units daily </a:t>
            </a:r>
          </a:p>
          <a:p>
            <a:pPr marL="600081" lvl="1" indent="-257178">
              <a:buFont typeface="+mj-lt"/>
              <a:buAutoNum type="alphaUcPeriod"/>
            </a:pPr>
            <a:r>
              <a:rPr lang="en-US" sz="2000" dirty="0"/>
              <a:t>Initiate insulin </a:t>
            </a:r>
            <a:r>
              <a:rPr lang="en-US" sz="2000" dirty="0" err="1"/>
              <a:t>aspart</a:t>
            </a:r>
            <a:r>
              <a:rPr lang="en-US" sz="2000" dirty="0"/>
              <a:t> 5 units at dinner, continue insulin glargine 50 units daily </a:t>
            </a:r>
          </a:p>
          <a:p>
            <a:pPr marL="600081" lvl="1" indent="-257178">
              <a:buFont typeface="+mj-lt"/>
              <a:buAutoNum type="alphaUcPeriod"/>
            </a:pPr>
            <a:r>
              <a:rPr lang="en-US" sz="2000" dirty="0"/>
              <a:t>Initiate </a:t>
            </a:r>
            <a:r>
              <a:rPr lang="en-US" sz="2000" dirty="0" err="1"/>
              <a:t>tirzepatide</a:t>
            </a:r>
            <a:r>
              <a:rPr lang="en-US" sz="2000" dirty="0"/>
              <a:t> 2.5mg weekly, decrease insulin glargine to 45 units daily </a:t>
            </a:r>
            <a:endParaRPr lang="en-US" sz="1400" dirty="0"/>
          </a:p>
        </p:txBody>
      </p:sp>
      <p:sp>
        <p:nvSpPr>
          <p:cNvPr id="5" name="Text Placeholder 4"/>
          <p:cNvSpPr>
            <a:spLocks noGrp="1"/>
          </p:cNvSpPr>
          <p:nvPr>
            <p:ph type="body" sz="quarter" idx="10"/>
          </p:nvPr>
        </p:nvSpPr>
        <p:spPr/>
        <p:txBody>
          <a:bodyPr/>
          <a:lstStyle/>
          <a:p>
            <a:endParaRPr lang="en-US"/>
          </a:p>
        </p:txBody>
      </p:sp>
      <p:sp>
        <p:nvSpPr>
          <p:cNvPr id="6" name="Oval 5">
            <a:extLst>
              <a:ext uri="{FF2B5EF4-FFF2-40B4-BE49-F238E27FC236}">
                <a16:creationId xmlns:a16="http://schemas.microsoft.com/office/drawing/2014/main" id="{75B24382-287E-4A67-9027-890480E1F64D}"/>
              </a:ext>
            </a:extLst>
          </p:cNvPr>
          <p:cNvSpPr/>
          <p:nvPr/>
        </p:nvSpPr>
        <p:spPr>
          <a:xfrm>
            <a:off x="668482" y="5105400"/>
            <a:ext cx="7980218" cy="876300"/>
          </a:xfrm>
          <a:prstGeom prst="ellipse">
            <a:avLst/>
          </a:prstGeom>
          <a:noFill/>
          <a:ln w="38100">
            <a:solidFill>
              <a:srgbClr val="7030A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68690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sz="quarter" idx="1"/>
          </p:nvPr>
        </p:nvSpPr>
        <p:spPr>
          <a:xfrm>
            <a:off x="457200" y="1524000"/>
            <a:ext cx="8458200" cy="4937760"/>
          </a:xfrm>
        </p:spPr>
        <p:txBody>
          <a:bodyPr>
            <a:normAutofit fontScale="85000" lnSpcReduction="20000"/>
          </a:bodyPr>
          <a:lstStyle/>
          <a:p>
            <a:r>
              <a:rPr lang="en-US" dirty="0"/>
              <a:t>Many different types of insulin</a:t>
            </a:r>
          </a:p>
          <a:p>
            <a:r>
              <a:rPr lang="en-US" dirty="0"/>
              <a:t>Basal + bolus needed for T1DM</a:t>
            </a:r>
          </a:p>
          <a:p>
            <a:r>
              <a:rPr lang="en-US" dirty="0"/>
              <a:t>Weight based dosing and rules of 1700/1800 and 500/450 can be used to calculate correction factor and carb ratio</a:t>
            </a:r>
          </a:p>
          <a:p>
            <a:r>
              <a:rPr lang="en-US" dirty="0"/>
              <a:t>GLP1 agonist preferred 1</a:t>
            </a:r>
            <a:r>
              <a:rPr lang="en-US" baseline="30000" dirty="0"/>
              <a:t>st</a:t>
            </a:r>
            <a:r>
              <a:rPr lang="en-US" dirty="0"/>
              <a:t> injectable in T2DM</a:t>
            </a:r>
          </a:p>
          <a:p>
            <a:r>
              <a:rPr lang="en-US" dirty="0"/>
              <a:t>Avoid </a:t>
            </a:r>
            <a:r>
              <a:rPr lang="en-US" dirty="0" err="1"/>
              <a:t>overbasalization</a:t>
            </a:r>
            <a:r>
              <a:rPr lang="en-US" dirty="0"/>
              <a:t>, if taking more than 0.5unit/kg/day, think about GLP1 agonist +/- prandial insulin</a:t>
            </a:r>
          </a:p>
          <a:p>
            <a:r>
              <a:rPr lang="en-US" dirty="0"/>
              <a:t>Counsel patients on injection site technique, administration and storage</a:t>
            </a:r>
          </a:p>
          <a:p>
            <a:r>
              <a:rPr lang="en-US" dirty="0"/>
              <a:t>Fine tune insulin settings based on BGM and CGM data</a:t>
            </a:r>
          </a:p>
          <a:p>
            <a:endParaRPr lang="en-US" dirty="0"/>
          </a:p>
          <a:p>
            <a:endParaRPr lang="en-US" dirty="0"/>
          </a:p>
        </p:txBody>
      </p:sp>
    </p:spTree>
    <p:extLst>
      <p:ext uri="{BB962C8B-B14F-4D97-AF65-F5344CB8AC3E}">
        <p14:creationId xmlns:p14="http://schemas.microsoft.com/office/powerpoint/2010/main" val="379325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 &amp; A </a:t>
            </a:r>
          </a:p>
        </p:txBody>
      </p:sp>
      <p:pic>
        <p:nvPicPr>
          <p:cNvPr id="5" name="Content Placeholder 4" descr="City lights focused in magnifying glass">
            <a:extLst>
              <a:ext uri="{FF2B5EF4-FFF2-40B4-BE49-F238E27FC236}">
                <a16:creationId xmlns:a16="http://schemas.microsoft.com/office/drawing/2014/main" id="{ED1E166C-15B1-44CC-B55B-3D96B8F8DD79}"/>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868252" y="1219200"/>
            <a:ext cx="7407495" cy="4937125"/>
          </a:xfrm>
        </p:spPr>
      </p:pic>
    </p:spTree>
    <p:extLst>
      <p:ext uri="{BB962C8B-B14F-4D97-AF65-F5344CB8AC3E}">
        <p14:creationId xmlns:p14="http://schemas.microsoft.com/office/powerpoint/2010/main" val="281201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A0796-4088-4DB2-B8D0-B8DAB9522333}"/>
              </a:ext>
            </a:extLst>
          </p:cNvPr>
          <p:cNvSpPr>
            <a:spLocks noGrp="1"/>
          </p:cNvSpPr>
          <p:nvPr>
            <p:ph type="title"/>
          </p:nvPr>
        </p:nvSpPr>
        <p:spPr>
          <a:xfrm>
            <a:off x="457200" y="228600"/>
            <a:ext cx="8229600" cy="914400"/>
          </a:xfrm>
        </p:spPr>
        <p:txBody>
          <a:bodyPr anchor="b">
            <a:normAutofit/>
          </a:bodyPr>
          <a:lstStyle/>
          <a:p>
            <a:r>
              <a:rPr lang="en-US" dirty="0"/>
              <a:t>Questions and Lunch </a:t>
            </a:r>
          </a:p>
        </p:txBody>
      </p:sp>
      <p:pic>
        <p:nvPicPr>
          <p:cNvPr id="6" name="Content Placeholder 5" descr="School lunch tray with milk, sandwich, and apple held by a young student">
            <a:extLst>
              <a:ext uri="{FF2B5EF4-FFF2-40B4-BE49-F238E27FC236}">
                <a16:creationId xmlns:a16="http://schemas.microsoft.com/office/drawing/2014/main" id="{199CC7D2-3F0F-4F07-B412-708E59907F68}"/>
              </a:ext>
            </a:extLst>
          </p:cNvPr>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l="21546" r="21567" b="2"/>
          <a:stretch/>
        </p:blipFill>
        <p:spPr>
          <a:xfrm>
            <a:off x="457200" y="1219200"/>
            <a:ext cx="4041648" cy="4937760"/>
          </a:xfrm>
          <a:noFill/>
        </p:spPr>
      </p:pic>
      <p:sp>
        <p:nvSpPr>
          <p:cNvPr id="11" name="Content Placeholder 3">
            <a:extLst>
              <a:ext uri="{FF2B5EF4-FFF2-40B4-BE49-F238E27FC236}">
                <a16:creationId xmlns:a16="http://schemas.microsoft.com/office/drawing/2014/main" id="{F5EE46C2-0F3E-9B25-AD85-42D9882530F8}"/>
              </a:ext>
            </a:extLst>
          </p:cNvPr>
          <p:cNvSpPr>
            <a:spLocks noGrp="1"/>
          </p:cNvSpPr>
          <p:nvPr>
            <p:ph sz="quarter" idx="2"/>
          </p:nvPr>
        </p:nvSpPr>
        <p:spPr>
          <a:xfrm>
            <a:off x="4632198" y="1216152"/>
            <a:ext cx="4041648" cy="4937760"/>
          </a:xfrm>
        </p:spPr>
        <p:txBody>
          <a:bodyPr/>
          <a:lstStyle/>
          <a:p>
            <a:r>
              <a:rPr lang="en-US" dirty="0"/>
              <a:t>Class starts again at 1:00 pm</a:t>
            </a:r>
          </a:p>
          <a:p>
            <a:endParaRPr lang="en-US" dirty="0"/>
          </a:p>
          <a:p>
            <a:r>
              <a:rPr lang="en-US" dirty="0"/>
              <a:t>Thank you</a:t>
            </a:r>
          </a:p>
        </p:txBody>
      </p:sp>
    </p:spTree>
    <p:extLst>
      <p:ext uri="{BB962C8B-B14F-4D97-AF65-F5344CB8AC3E}">
        <p14:creationId xmlns:p14="http://schemas.microsoft.com/office/powerpoint/2010/main" val="87391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decreases:</a:t>
            </a:r>
          </a:p>
        </p:txBody>
      </p:sp>
      <p:sp>
        <p:nvSpPr>
          <p:cNvPr id="3" name="Content Placeholder 2"/>
          <p:cNvSpPr>
            <a:spLocks noGrp="1"/>
          </p:cNvSpPr>
          <p:nvPr>
            <p:ph sz="quarter" idx="1"/>
          </p:nvPr>
        </p:nvSpPr>
        <p:spPr/>
        <p:txBody>
          <a:bodyPr>
            <a:normAutofit/>
          </a:bodyPr>
          <a:lstStyle/>
          <a:p>
            <a:r>
              <a:rPr lang="en-US" dirty="0"/>
              <a:t>Sleep apnea</a:t>
            </a:r>
          </a:p>
          <a:p>
            <a:r>
              <a:rPr lang="en-US" dirty="0"/>
              <a:t>Diabetic kidney disease, retinopathy</a:t>
            </a:r>
          </a:p>
          <a:p>
            <a:r>
              <a:rPr lang="en-US" dirty="0"/>
              <a:t>Depression</a:t>
            </a:r>
          </a:p>
          <a:p>
            <a:r>
              <a:rPr lang="en-US" dirty="0"/>
              <a:t>Sexual dysfunction</a:t>
            </a:r>
          </a:p>
          <a:p>
            <a:r>
              <a:rPr lang="en-US" dirty="0"/>
              <a:t>Urinary incontinence</a:t>
            </a:r>
          </a:p>
          <a:p>
            <a:r>
              <a:rPr lang="en-US" dirty="0"/>
              <a:t>Knee pain</a:t>
            </a:r>
          </a:p>
          <a:p>
            <a:r>
              <a:rPr lang="en-US" dirty="0"/>
              <a:t>Need for medications</a:t>
            </a:r>
          </a:p>
          <a:p>
            <a:r>
              <a:rPr lang="en-US" dirty="0"/>
              <a:t>Health care costs</a:t>
            </a:r>
          </a:p>
          <a:p>
            <a:endParaRPr lang="en-US" dirty="0"/>
          </a:p>
          <a:p>
            <a:endParaRPr lang="en-US" dirty="0"/>
          </a:p>
          <a:p>
            <a:pPr marL="0" indent="0">
              <a:buNone/>
            </a:pPr>
            <a:endParaRPr lang="en-US" dirty="0"/>
          </a:p>
        </p:txBody>
      </p:sp>
      <p:pic>
        <p:nvPicPr>
          <p:cNvPr id="5" name="Picture 4"/>
          <p:cNvPicPr>
            <a:picLocks noChangeAspect="1"/>
          </p:cNvPicPr>
          <p:nvPr/>
        </p:nvPicPr>
        <p:blipFill>
          <a:blip r:embed="rId3"/>
          <a:stretch>
            <a:fillRect/>
          </a:stretch>
        </p:blipFill>
        <p:spPr>
          <a:xfrm>
            <a:off x="4957779" y="2590800"/>
            <a:ext cx="3698844" cy="2466636"/>
          </a:xfrm>
          <a:prstGeom prst="rect">
            <a:avLst/>
          </a:prstGeom>
        </p:spPr>
      </p:pic>
      <p:pic>
        <p:nvPicPr>
          <p:cNvPr id="4" name="Picture 3">
            <a:extLst>
              <a:ext uri="{FF2B5EF4-FFF2-40B4-BE49-F238E27FC236}">
                <a16:creationId xmlns:a16="http://schemas.microsoft.com/office/drawing/2014/main" id="{D9C93A9E-9C3E-5B8B-1BF0-2EFCE9240C3D}"/>
              </a:ext>
            </a:extLst>
          </p:cNvPr>
          <p:cNvPicPr>
            <a:picLocks noChangeAspect="1"/>
          </p:cNvPicPr>
          <p:nvPr/>
        </p:nvPicPr>
        <p:blipFill>
          <a:blip r:embed="rId4"/>
          <a:stretch>
            <a:fillRect/>
          </a:stretch>
        </p:blipFill>
        <p:spPr>
          <a:xfrm>
            <a:off x="4576213" y="6170973"/>
            <a:ext cx="4461977" cy="609316"/>
          </a:xfrm>
          <a:prstGeom prst="rect">
            <a:avLst/>
          </a:prstGeom>
        </p:spPr>
      </p:pic>
    </p:spTree>
    <p:custDataLst>
      <p:tags r:id="rId1"/>
    </p:custDataLst>
    <p:extLst>
      <p:ext uri="{BB962C8B-B14F-4D97-AF65-F5344CB8AC3E}">
        <p14:creationId xmlns:p14="http://schemas.microsoft.com/office/powerpoint/2010/main" val="3577583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5490" name="Rectangle 2"/>
          <p:cNvSpPr>
            <a:spLocks noGrp="1" noChangeArrowheads="1"/>
          </p:cNvSpPr>
          <p:nvPr>
            <p:ph type="title"/>
          </p:nvPr>
        </p:nvSpPr>
        <p:spPr>
          <a:xfrm>
            <a:off x="305989" y="155302"/>
            <a:ext cx="8595641" cy="877018"/>
          </a:xfrm>
        </p:spPr>
        <p:txBody>
          <a:bodyPr>
            <a:normAutofit fontScale="90000"/>
          </a:bodyPr>
          <a:lstStyle/>
          <a:p>
            <a:pPr algn="ctr" eaLnBrk="1" hangingPunct="1">
              <a:defRPr/>
            </a:pPr>
            <a:r>
              <a:rPr lang="en-US" sz="5900" dirty="0"/>
              <a:t>Welcome Everyone</a:t>
            </a:r>
            <a:endParaRPr lang="en-US" dirty="0"/>
          </a:p>
        </p:txBody>
      </p:sp>
      <p:sp>
        <p:nvSpPr>
          <p:cNvPr id="1215491" name="Rectangle 3"/>
          <p:cNvSpPr>
            <a:spLocks noGrp="1" noChangeArrowheads="1"/>
          </p:cNvSpPr>
          <p:nvPr>
            <p:ph type="body" sz="half" idx="4294967295"/>
          </p:nvPr>
        </p:nvSpPr>
        <p:spPr>
          <a:xfrm>
            <a:off x="815059" y="4248844"/>
            <a:ext cx="7742482" cy="2389566"/>
          </a:xfrm>
          <a:solidFill>
            <a:schemeClr val="bg1"/>
          </a:solidFill>
        </p:spPr>
        <p:txBody>
          <a:bodyPr>
            <a:normAutofit/>
          </a:bodyPr>
          <a:lstStyle/>
          <a:p>
            <a:pPr marL="0" indent="0" algn="ctr" eaLnBrk="1" hangingPunct="1">
              <a:lnSpc>
                <a:spcPct val="120000"/>
              </a:lnSpc>
              <a:buNone/>
              <a:defRPr/>
            </a:pPr>
            <a:r>
              <a:rPr lang="en-US" sz="3200" b="1" dirty="0">
                <a:solidFill>
                  <a:srgbClr val="5E3886"/>
                </a:solidFill>
              </a:rPr>
              <a:t>Good Morning and Welcome.  </a:t>
            </a:r>
          </a:p>
          <a:p>
            <a:pPr marL="0" indent="0" algn="ctr" eaLnBrk="1" hangingPunct="1">
              <a:lnSpc>
                <a:spcPct val="120000"/>
              </a:lnSpc>
              <a:buNone/>
              <a:defRPr/>
            </a:pPr>
            <a:r>
              <a:rPr lang="en-US" sz="1800" dirty="0"/>
              <a:t>Grab your coffee, tea or other beverage, a healthy snack and get comfy.</a:t>
            </a:r>
          </a:p>
          <a:p>
            <a:pPr marL="0" indent="0" algn="ctr" eaLnBrk="1" hangingPunct="1">
              <a:lnSpc>
                <a:spcPct val="120000"/>
              </a:lnSpc>
              <a:buNone/>
              <a:defRPr/>
            </a:pPr>
            <a:r>
              <a:rPr lang="en-US" sz="1800" dirty="0"/>
              <a:t>We will start promptly at 8:00 AM Pacific Time.</a:t>
            </a:r>
          </a:p>
          <a:p>
            <a:pPr marL="0" indent="0" algn="ctr" eaLnBrk="1" hangingPunct="1">
              <a:lnSpc>
                <a:spcPct val="120000"/>
              </a:lnSpc>
              <a:buNone/>
              <a:defRPr/>
            </a:pPr>
            <a:r>
              <a:rPr lang="en-US" sz="1800" dirty="0"/>
              <a:t>If you are having any technical difficulty, please chat with Bryanna or Brent at </a:t>
            </a:r>
            <a:r>
              <a:rPr lang="en-US" sz="1800" b="1" dirty="0">
                <a:hlinkClick r:id="rId4"/>
              </a:rPr>
              <a:t>www.DiabetesEd.net</a:t>
            </a:r>
            <a:r>
              <a:rPr lang="en-US" sz="1800" b="1" dirty="0"/>
              <a:t> </a:t>
            </a:r>
            <a:r>
              <a:rPr lang="en-US" sz="1800" dirty="0"/>
              <a:t>or call 530 / 893-8635 or email at info@diabetesed.net</a:t>
            </a:r>
          </a:p>
          <a:p>
            <a:pPr marL="0" indent="0" eaLnBrk="1" hangingPunct="1">
              <a:buNone/>
              <a:defRPr/>
            </a:pPr>
            <a:endParaRPr lang="en-US" sz="1800" dirty="0"/>
          </a:p>
        </p:txBody>
      </p:sp>
      <p:pic>
        <p:nvPicPr>
          <p:cNvPr id="2" name="Picture 1">
            <a:extLst>
              <a:ext uri="{FF2B5EF4-FFF2-40B4-BE49-F238E27FC236}">
                <a16:creationId xmlns:a16="http://schemas.microsoft.com/office/drawing/2014/main" id="{1DFAEABB-ECEC-79D3-3BEB-ADDFE73E16B6}"/>
              </a:ext>
            </a:extLst>
          </p:cNvPr>
          <p:cNvPicPr>
            <a:picLocks noChangeAspect="1"/>
          </p:cNvPicPr>
          <p:nvPr/>
        </p:nvPicPr>
        <p:blipFill>
          <a:blip r:embed="rId5"/>
          <a:stretch>
            <a:fillRect/>
          </a:stretch>
        </p:blipFill>
        <p:spPr>
          <a:xfrm>
            <a:off x="116555" y="1166364"/>
            <a:ext cx="8910889" cy="3082480"/>
          </a:xfrm>
          <a:prstGeom prst="rect">
            <a:avLst/>
          </a:prstGeom>
        </p:spPr>
      </p:pic>
      <p:sp>
        <p:nvSpPr>
          <p:cNvPr id="3" name="TextBox 2">
            <a:extLst>
              <a:ext uri="{FF2B5EF4-FFF2-40B4-BE49-F238E27FC236}">
                <a16:creationId xmlns:a16="http://schemas.microsoft.com/office/drawing/2014/main" id="{6DCB0F57-EE73-D274-A401-6FEF62236407}"/>
              </a:ext>
            </a:extLst>
          </p:cNvPr>
          <p:cNvSpPr txBox="1"/>
          <p:nvPr/>
        </p:nvSpPr>
        <p:spPr>
          <a:xfrm>
            <a:off x="4114800" y="2717652"/>
            <a:ext cx="4804415" cy="1569660"/>
          </a:xfrm>
          <a:prstGeom prst="rect">
            <a:avLst/>
          </a:prstGeom>
          <a:solidFill>
            <a:schemeClr val="bg1"/>
          </a:solidFill>
        </p:spPr>
        <p:txBody>
          <a:bodyPr wrap="square" rtlCol="0">
            <a:spAutoFit/>
          </a:bodyPr>
          <a:lstStyle/>
          <a:p>
            <a:r>
              <a:rPr lang="en-US" dirty="0">
                <a:solidFill>
                  <a:srgbClr val="0070C0"/>
                </a:solidFill>
                <a:latin typeface="Calibri" panose="020F0502020204030204" pitchFamily="34" charset="0"/>
                <a:ea typeface="Calibri" panose="020F0502020204030204" pitchFamily="34" charset="0"/>
                <a:cs typeface="Calibri" panose="020F0502020204030204" pitchFamily="34" charset="0"/>
              </a:rPr>
              <a:t>Quick request: </a:t>
            </a:r>
          </a:p>
          <a:p>
            <a:pPr algn="ctr"/>
            <a:r>
              <a:rPr lang="en-US" dirty="0">
                <a:solidFill>
                  <a:srgbClr val="0070C0"/>
                </a:solidFill>
                <a:latin typeface="Calibri" panose="020F0502020204030204" pitchFamily="34" charset="0"/>
                <a:ea typeface="Calibri" panose="020F0502020204030204" pitchFamily="34" charset="0"/>
                <a:cs typeface="Calibri" panose="020F0502020204030204" pitchFamily="34" charset="0"/>
              </a:rPr>
              <a:t>- Please share your biggest takeaway(s) from yesterday's program in the chat.</a:t>
            </a:r>
          </a:p>
        </p:txBody>
      </p:sp>
    </p:spTree>
    <p:custDataLst>
      <p:tags r:id="rId1"/>
    </p:custDataLst>
    <p:extLst>
      <p:ext uri="{BB962C8B-B14F-4D97-AF65-F5344CB8AC3E}">
        <p14:creationId xmlns:p14="http://schemas.microsoft.com/office/powerpoint/2010/main" val="400081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grpId="0" nodeType="withEffect">
                                  <p:stCondLst>
                                    <p:cond delay="0"/>
                                  </p:stCondLst>
                                  <p:childTnLst>
                                    <p:animEffect transition="out" filter="fade">
                                      <p:cBhvr>
                                        <p:cTn id="6" dur="500"/>
                                        <p:tgtEl>
                                          <p:spTgt spid="1215490"/>
                                        </p:tgtEl>
                                      </p:cBhvr>
                                    </p:animEffect>
                                    <p:animScale>
                                      <p:cBhvr>
                                        <p:cTn id="7" dur="250" autoRev="1" fill="hold"/>
                                        <p:tgtEl>
                                          <p:spTgt spid="121549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549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3586" name="Picture 2" descr="smoking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057400"/>
            <a:ext cx="262413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5" name="Text Box 3"/>
          <p:cNvSpPr txBox="1">
            <a:spLocks noChangeArrowheads="1"/>
          </p:cNvSpPr>
          <p:nvPr/>
        </p:nvSpPr>
        <p:spPr bwMode="auto">
          <a:xfrm>
            <a:off x="3962400" y="2057400"/>
            <a:ext cx="4648200" cy="375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Char char="•"/>
              <a:tabLst/>
              <a:defRPr/>
            </a:pPr>
            <a:r>
              <a:rPr kumimoji="0" lang="en-US" sz="2800" b="1" i="0" u="none" strike="noStrike" kern="1200" cap="none" spc="0" normalizeH="0" baseline="0" noProof="0" dirty="0">
                <a:ln>
                  <a:noFill/>
                </a:ln>
                <a:solidFill>
                  <a:prstClr val="black"/>
                </a:solidFill>
                <a:effectLst/>
                <a:uLnTx/>
                <a:uFillTx/>
                <a:latin typeface="Trebuchet MS" pitchFamily="34" charset="0"/>
                <a:ea typeface="+mn-ea"/>
                <a:cs typeface="Arial" pitchFamily="34" charset="0"/>
              </a:rPr>
              <a:t>Ask at every visit</a:t>
            </a:r>
          </a:p>
          <a:p>
            <a:pPr marL="0" marR="0" lvl="0" indent="0" algn="l" defTabSz="914400" rtl="0" eaLnBrk="0" fontAlgn="auto" latinLnBrk="0" hangingPunct="0">
              <a:lnSpc>
                <a:spcPct val="100000"/>
              </a:lnSpc>
              <a:spcBef>
                <a:spcPct val="50000"/>
              </a:spcBef>
              <a:spcAft>
                <a:spcPts val="0"/>
              </a:spcAft>
              <a:buClrTx/>
              <a:buSzTx/>
              <a:buFontTx/>
              <a:buChar char="•"/>
              <a:tabLst/>
              <a:defRPr/>
            </a:pPr>
            <a:r>
              <a:rPr kumimoji="0" lang="en-US" sz="2800" b="1" i="0" u="none" strike="noStrike" kern="1200" cap="none" spc="0" normalizeH="0" baseline="0" noProof="0" dirty="0">
                <a:ln>
                  <a:noFill/>
                </a:ln>
                <a:solidFill>
                  <a:prstClr val="black"/>
                </a:solidFill>
                <a:effectLst/>
                <a:uLnTx/>
                <a:uFillTx/>
                <a:latin typeface="Trebuchet MS" pitchFamily="34" charset="0"/>
                <a:ea typeface="+mn-ea"/>
                <a:cs typeface="Arial" pitchFamily="34" charset="0"/>
              </a:rPr>
              <a:t>Assess</a:t>
            </a:r>
          </a:p>
          <a:p>
            <a:pPr marL="0" marR="0" lvl="0" indent="0" algn="l" defTabSz="914400" rtl="0" eaLnBrk="0" fontAlgn="auto" latinLnBrk="0" hangingPunct="0">
              <a:lnSpc>
                <a:spcPct val="100000"/>
              </a:lnSpc>
              <a:spcBef>
                <a:spcPct val="50000"/>
              </a:spcBef>
              <a:spcAft>
                <a:spcPts val="0"/>
              </a:spcAft>
              <a:buClrTx/>
              <a:buSzTx/>
              <a:buFontTx/>
              <a:buChar char="•"/>
              <a:tabLst/>
              <a:defRPr/>
            </a:pPr>
            <a:r>
              <a:rPr kumimoji="0" lang="en-US" sz="2800" b="1" i="0" u="none" strike="noStrike" kern="1200" cap="none" spc="0" normalizeH="0" baseline="0" noProof="0" dirty="0">
                <a:ln>
                  <a:noFill/>
                </a:ln>
                <a:solidFill>
                  <a:prstClr val="black"/>
                </a:solidFill>
                <a:effectLst/>
                <a:uLnTx/>
                <a:uFillTx/>
                <a:latin typeface="Trebuchet MS" pitchFamily="34" charset="0"/>
                <a:ea typeface="+mn-ea"/>
                <a:cs typeface="Arial" pitchFamily="34" charset="0"/>
              </a:rPr>
              <a:t>Advise</a:t>
            </a:r>
          </a:p>
          <a:p>
            <a:pPr marL="0" marR="0" lvl="0" indent="0" algn="l" defTabSz="914400" rtl="0" eaLnBrk="0" fontAlgn="auto" latinLnBrk="0" hangingPunct="0">
              <a:lnSpc>
                <a:spcPct val="100000"/>
              </a:lnSpc>
              <a:spcBef>
                <a:spcPct val="50000"/>
              </a:spcBef>
              <a:spcAft>
                <a:spcPts val="0"/>
              </a:spcAft>
              <a:buClrTx/>
              <a:buSzTx/>
              <a:buFontTx/>
              <a:buChar char="•"/>
              <a:tabLst/>
              <a:defRPr/>
            </a:pPr>
            <a:r>
              <a:rPr kumimoji="0" lang="en-US" sz="2800" b="1" i="0" u="none" strike="noStrike" kern="1200" cap="none" spc="0" normalizeH="0" baseline="0" noProof="0" dirty="0">
                <a:ln>
                  <a:noFill/>
                </a:ln>
                <a:solidFill>
                  <a:prstClr val="black"/>
                </a:solidFill>
                <a:effectLst/>
                <a:uLnTx/>
                <a:uFillTx/>
                <a:latin typeface="Trebuchet MS" pitchFamily="34" charset="0"/>
                <a:ea typeface="+mn-ea"/>
                <a:cs typeface="Arial" pitchFamily="34" charset="0"/>
              </a:rPr>
              <a:t>Assist with stop smoking </a:t>
            </a:r>
          </a:p>
          <a:p>
            <a:pPr marL="0" marR="0" lvl="0" indent="0" algn="l" defTabSz="914400" rtl="0" eaLnBrk="0" fontAlgn="auto" latinLnBrk="0" hangingPunct="0">
              <a:lnSpc>
                <a:spcPct val="100000"/>
              </a:lnSpc>
              <a:spcBef>
                <a:spcPct val="50000"/>
              </a:spcBef>
              <a:spcAft>
                <a:spcPts val="0"/>
              </a:spcAft>
              <a:buClrTx/>
              <a:buSzTx/>
              <a:buFontTx/>
              <a:buChar char="•"/>
              <a:tabLst/>
              <a:defRPr/>
            </a:pPr>
            <a:r>
              <a:rPr kumimoji="0" lang="en-US" sz="2800" b="1" i="0" u="none" strike="noStrike" kern="1200" cap="none" spc="0" normalizeH="0" baseline="0" noProof="0" dirty="0">
                <a:ln>
                  <a:noFill/>
                </a:ln>
                <a:solidFill>
                  <a:prstClr val="black"/>
                </a:solidFill>
                <a:effectLst/>
                <a:uLnTx/>
                <a:uFillTx/>
                <a:latin typeface="Trebuchet MS" pitchFamily="34" charset="0"/>
                <a:ea typeface="+mn-ea"/>
                <a:cs typeface="Arial" pitchFamily="34" charset="0"/>
              </a:rPr>
              <a:t>Arrange for referrals</a:t>
            </a:r>
          </a:p>
          <a:p>
            <a:pPr marL="0" marR="0" lvl="0" indent="0" algn="l" defTabSz="914400" rtl="0" eaLnBrk="0" fontAlgn="auto" latinLnBrk="0" hangingPunct="0">
              <a:lnSpc>
                <a:spcPct val="100000"/>
              </a:lnSpc>
              <a:spcBef>
                <a:spcPct val="50000"/>
              </a:spcBef>
              <a:spcAft>
                <a:spcPts val="0"/>
              </a:spcAft>
              <a:buClrTx/>
              <a:buSzTx/>
              <a:buFontTx/>
              <a:buChar char="•"/>
              <a:tabLst/>
              <a:defRPr/>
            </a:pPr>
            <a:r>
              <a:rPr kumimoji="0" lang="en-US" sz="2800" b="1" i="0" u="none" strike="noStrike" kern="1200" cap="none" spc="0" normalizeH="0" baseline="0" noProof="0" dirty="0">
                <a:ln>
                  <a:noFill/>
                </a:ln>
                <a:solidFill>
                  <a:prstClr val="black"/>
                </a:solidFill>
                <a:effectLst/>
                <a:uLnTx/>
                <a:uFillTx/>
                <a:latin typeface="Trebuchet MS" pitchFamily="34" charset="0"/>
                <a:ea typeface="+mn-ea"/>
                <a:cs typeface="Arial" pitchFamily="34" charset="0"/>
              </a:rPr>
              <a:t>Organize your clinic</a:t>
            </a:r>
          </a:p>
        </p:txBody>
      </p:sp>
      <p:sp>
        <p:nvSpPr>
          <p:cNvPr id="1603588" name="Rectangle 4"/>
          <p:cNvSpPr>
            <a:spLocks noChangeArrowheads="1"/>
          </p:cNvSpPr>
          <p:nvPr/>
        </p:nvSpPr>
        <p:spPr bwMode="auto">
          <a:xfrm>
            <a:off x="762000" y="228600"/>
            <a:ext cx="7848600" cy="838200"/>
          </a:xfrm>
          <a:prstGeom prst="rect">
            <a:avLst/>
          </a:prstGeom>
          <a:noFill/>
          <a:ln w="12700">
            <a:noFill/>
            <a:miter lim="800000"/>
            <a:headEnd/>
            <a:tailEnd/>
          </a:ln>
          <a:effectLst/>
        </p:spPr>
        <p:txBody>
          <a:bodyPr lIns="90477" tIns="44445" rIns="90477" bIns="44445"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B292CA"/>
                </a:solidFill>
                <a:effectLst>
                  <a:outerShdw blurRad="38100" dist="38100" dir="2700000" algn="tl">
                    <a:srgbClr val="000000"/>
                  </a:outerShdw>
                </a:effectLst>
                <a:uLnTx/>
                <a:uFillTx/>
                <a:latin typeface="Gill Sans MT"/>
                <a:ea typeface="+mn-ea"/>
                <a:cs typeface="+mn-cs"/>
              </a:rPr>
              <a:t>Smoking and Diabetes  </a:t>
            </a:r>
            <a:endParaRPr kumimoji="0" lang="en-US" sz="4000" b="0" i="0" u="none" strike="noStrike" kern="1200" cap="none" spc="0" normalizeH="0" baseline="0" noProof="0" dirty="0">
              <a:ln>
                <a:noFill/>
              </a:ln>
              <a:solidFill>
                <a:srgbClr val="B292CA"/>
              </a:solidFill>
              <a:effectLst>
                <a:outerShdw blurRad="38100" dist="38100" dir="2700000" algn="tl">
                  <a:srgbClr val="000000"/>
                </a:outerShdw>
              </a:effectLst>
              <a:uLnTx/>
              <a:uFillTx/>
              <a:latin typeface="Gill Sans MT"/>
              <a:ea typeface="+mn-ea"/>
              <a:cs typeface="+mn-cs"/>
              <a:sym typeface="Monotype Sorts" pitchFamily="2" charset="2"/>
            </a:endParaRPr>
          </a:p>
        </p:txBody>
      </p:sp>
      <p:sp>
        <p:nvSpPr>
          <p:cNvPr id="82949" name="Text Box 5"/>
          <p:cNvSpPr txBox="1">
            <a:spLocks noChangeArrowheads="1"/>
          </p:cNvSpPr>
          <p:nvPr/>
        </p:nvSpPr>
        <p:spPr bwMode="auto">
          <a:xfrm>
            <a:off x="457200" y="1219200"/>
            <a:ext cx="8305800" cy="584775"/>
          </a:xfrm>
          <a:prstGeom prst="rect">
            <a:avLst/>
          </a:prstGeom>
          <a:noFill/>
          <a:ln w="12700">
            <a:noFill/>
            <a:miter lim="800000"/>
            <a:headEnd/>
            <a:tailEnd/>
          </a:ln>
        </p:spPr>
        <p:txBody>
          <a:bodyP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rebuchet MS" pitchFamily="34" charset="0"/>
                <a:ea typeface="+mn-ea"/>
                <a:cs typeface="+mn-cs"/>
              </a:rPr>
              <a:t>Smoking increases risk of diabetes 30%</a:t>
            </a:r>
          </a:p>
        </p:txBody>
      </p:sp>
      <p:sp>
        <p:nvSpPr>
          <p:cNvPr id="2" name="Title 1"/>
          <p:cNvSpPr>
            <a:spLocks noGrp="1"/>
          </p:cNvSpPr>
          <p:nvPr>
            <p:ph type="title"/>
          </p:nvPr>
        </p:nvSpPr>
        <p:spPr/>
        <p:txBody>
          <a:bodyPr/>
          <a:lstStyle/>
          <a:p>
            <a:r>
              <a:rPr lang="en-US" dirty="0"/>
              <a:t>Smoking and Diabetes</a:t>
            </a:r>
          </a:p>
        </p:txBody>
      </p:sp>
    </p:spTree>
    <p:custDataLst>
      <p:tags r:id="rId1"/>
    </p:custDataLst>
    <p:extLst>
      <p:ext uri="{BB962C8B-B14F-4D97-AF65-F5344CB8AC3E}">
        <p14:creationId xmlns:p14="http://schemas.microsoft.com/office/powerpoint/2010/main" val="79726205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603586"/>
                                        </p:tgtEl>
                                        <p:attrNameLst>
                                          <p:attrName>style.visibility</p:attrName>
                                        </p:attrNameLst>
                                      </p:cBhvr>
                                      <p:to>
                                        <p:strVal val="visible"/>
                                      </p:to>
                                    </p:set>
                                    <p:anim calcmode="lin" valueType="num">
                                      <p:cBhvr additive="base">
                                        <p:cTn id="7" dur="5000" fill="hold"/>
                                        <p:tgtEl>
                                          <p:spTgt spid="1603586"/>
                                        </p:tgtEl>
                                        <p:attrNameLst>
                                          <p:attrName>ppt_x</p:attrName>
                                        </p:attrNameLst>
                                      </p:cBhvr>
                                      <p:tavLst>
                                        <p:tav tm="0">
                                          <p:val>
                                            <p:strVal val="#ppt_x"/>
                                          </p:val>
                                        </p:tav>
                                        <p:tav tm="100000">
                                          <p:val>
                                            <p:strVal val="#ppt_x"/>
                                          </p:val>
                                        </p:tav>
                                      </p:tavLst>
                                    </p:anim>
                                    <p:anim calcmode="lin" valueType="num">
                                      <p:cBhvr additive="base">
                                        <p:cTn id="8" dur="5000" fill="hold"/>
                                        <p:tgtEl>
                                          <p:spTgt spid="160358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431800" y="62293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 name="Title 1"/>
          <p:cNvSpPr>
            <a:spLocks noGrp="1"/>
          </p:cNvSpPr>
          <p:nvPr>
            <p:ph type="title"/>
          </p:nvPr>
        </p:nvSpPr>
        <p:spPr>
          <a:xfrm>
            <a:off x="228600" y="105321"/>
            <a:ext cx="8534400" cy="1113880"/>
          </a:xfrm>
        </p:spPr>
        <p:txBody>
          <a:bodyPr>
            <a:noAutofit/>
          </a:bodyPr>
          <a:lstStyle/>
          <a:p>
            <a:pPr algn="ctr"/>
            <a:r>
              <a:rPr lang="en-US" sz="2800" dirty="0"/>
              <a:t>Goals of Medical Nutrition Therapy – ADA</a:t>
            </a:r>
            <a:br>
              <a:rPr lang="en-US" sz="2800" dirty="0"/>
            </a:br>
            <a:r>
              <a:rPr lang="en-US" sz="2400" dirty="0"/>
              <a:t>Promote and support </a:t>
            </a:r>
            <a:r>
              <a:rPr lang="en-US" sz="2400" i="1" dirty="0"/>
              <a:t>Individualized</a:t>
            </a:r>
            <a:r>
              <a:rPr lang="en-US" sz="2400" dirty="0"/>
              <a:t> healthful eating patterns</a:t>
            </a:r>
            <a:endParaRPr lang="en-US" sz="2800" dirty="0"/>
          </a:p>
        </p:txBody>
      </p:sp>
      <p:graphicFrame>
        <p:nvGraphicFramePr>
          <p:cNvPr id="3" name="Table 2">
            <a:extLst>
              <a:ext uri="{FF2B5EF4-FFF2-40B4-BE49-F238E27FC236}">
                <a16:creationId xmlns:a16="http://schemas.microsoft.com/office/drawing/2014/main" id="{69A81483-0ECB-2A2D-7249-BC425980BB59}"/>
              </a:ext>
            </a:extLst>
          </p:cNvPr>
          <p:cNvGraphicFramePr>
            <a:graphicFrameLocks noGrp="1"/>
          </p:cNvGraphicFramePr>
          <p:nvPr/>
        </p:nvGraphicFramePr>
        <p:xfrm>
          <a:off x="395357" y="1319566"/>
          <a:ext cx="8394264" cy="5360358"/>
        </p:xfrm>
        <a:graphic>
          <a:graphicData uri="http://schemas.openxmlformats.org/drawingml/2006/table">
            <a:tbl>
              <a:tblPr firstRow="1" bandRow="1">
                <a:tableStyleId>{5C22544A-7EE6-4342-B048-85BDC9FD1C3A}</a:tableStyleId>
              </a:tblPr>
              <a:tblGrid>
                <a:gridCol w="4197132">
                  <a:extLst>
                    <a:ext uri="{9D8B030D-6E8A-4147-A177-3AD203B41FA5}">
                      <a16:colId xmlns:a16="http://schemas.microsoft.com/office/drawing/2014/main" val="1459707398"/>
                    </a:ext>
                  </a:extLst>
                </a:gridCol>
                <a:gridCol w="4197132">
                  <a:extLst>
                    <a:ext uri="{9D8B030D-6E8A-4147-A177-3AD203B41FA5}">
                      <a16:colId xmlns:a16="http://schemas.microsoft.com/office/drawing/2014/main" val="545322425"/>
                    </a:ext>
                  </a:extLst>
                </a:gridCol>
              </a:tblGrid>
              <a:tr h="3094031">
                <a:tc>
                  <a:txBody>
                    <a:bodyPr/>
                    <a:lstStyle/>
                    <a:p>
                      <a:pPr eaLnBrk="1" hangingPunct="1">
                        <a:defRPr/>
                      </a:pPr>
                      <a:r>
                        <a:rPr lang="en-US" sz="2000" dirty="0">
                          <a:solidFill>
                            <a:schemeClr val="tx1"/>
                          </a:solidFill>
                          <a:latin typeface="Calibri" panose="020F0502020204030204" pitchFamily="34" charset="0"/>
                          <a:cs typeface="Calibri" panose="020F0502020204030204" pitchFamily="34" charset="0"/>
                        </a:rPr>
                        <a:t>1. Support healthful eating patterns</a:t>
                      </a:r>
                    </a:p>
                    <a:p>
                      <a:pPr marL="342900" indent="-342900" eaLnBrk="1" hangingPunct="1">
                        <a:buFont typeface="Arial" panose="020B0604020202020204" pitchFamily="34" charset="0"/>
                        <a:buChar char="•"/>
                        <a:defRPr/>
                      </a:pPr>
                      <a:r>
                        <a:rPr lang="en-US" sz="2000" b="0" dirty="0">
                          <a:solidFill>
                            <a:schemeClr val="tx1"/>
                          </a:solidFill>
                          <a:latin typeface="Calibri" panose="020F0502020204030204" pitchFamily="34" charset="0"/>
                          <a:cs typeface="Calibri" panose="020F0502020204030204" pitchFamily="34" charset="0"/>
                        </a:rPr>
                        <a:t>Emphasize eating a variety of nutrient dense foods in appropriate portions to:</a:t>
                      </a:r>
                    </a:p>
                    <a:p>
                      <a:pPr marL="800100" lvl="1" indent="-342900" eaLnBrk="1" hangingPunct="1">
                        <a:buFont typeface="Arial" panose="020B0604020202020204" pitchFamily="34" charset="0"/>
                        <a:buChar char="•"/>
                        <a:defRPr/>
                      </a:pPr>
                      <a:r>
                        <a:rPr lang="en-US" sz="2000" b="0" dirty="0">
                          <a:solidFill>
                            <a:schemeClr val="tx1"/>
                          </a:solidFill>
                          <a:latin typeface="Calibri" panose="020F0502020204030204" pitchFamily="34" charset="0"/>
                          <a:cs typeface="Calibri" panose="020F0502020204030204" pitchFamily="34" charset="0"/>
                        </a:rPr>
                        <a:t>Attain individualized BP, glycemic and lipid goals</a:t>
                      </a:r>
                    </a:p>
                    <a:p>
                      <a:pPr marL="800100" lvl="1" indent="-342900" eaLnBrk="1" hangingPunct="1">
                        <a:buFont typeface="Arial" panose="020B0604020202020204" pitchFamily="34" charset="0"/>
                        <a:buChar char="•"/>
                        <a:defRPr/>
                      </a:pPr>
                      <a:r>
                        <a:rPr lang="en-US" sz="2000" b="0" dirty="0">
                          <a:solidFill>
                            <a:schemeClr val="tx1"/>
                          </a:solidFill>
                          <a:latin typeface="Calibri" panose="020F0502020204030204" pitchFamily="34" charset="0"/>
                          <a:cs typeface="Calibri" panose="020F0502020204030204" pitchFamily="34" charset="0"/>
                        </a:rPr>
                        <a:t>Attain and maintain body </a:t>
                      </a:r>
                      <a:r>
                        <a:rPr lang="en-US" sz="2000" b="0" dirty="0" err="1">
                          <a:solidFill>
                            <a:schemeClr val="tx1"/>
                          </a:solidFill>
                          <a:latin typeface="Calibri" panose="020F0502020204030204" pitchFamily="34" charset="0"/>
                          <a:cs typeface="Calibri" panose="020F0502020204030204" pitchFamily="34" charset="0"/>
                        </a:rPr>
                        <a:t>wt</a:t>
                      </a:r>
                      <a:r>
                        <a:rPr lang="en-US" sz="2000" b="0" dirty="0">
                          <a:solidFill>
                            <a:schemeClr val="tx1"/>
                          </a:solidFill>
                          <a:latin typeface="Calibri" panose="020F0502020204030204" pitchFamily="34" charset="0"/>
                          <a:cs typeface="Calibri" panose="020F0502020204030204" pitchFamily="34" charset="0"/>
                        </a:rPr>
                        <a:t> goals</a:t>
                      </a:r>
                    </a:p>
                    <a:p>
                      <a:pPr marL="800100" lvl="1" indent="-342900" eaLnBrk="1" hangingPunct="1">
                        <a:buFont typeface="Arial" panose="020B0604020202020204" pitchFamily="34" charset="0"/>
                        <a:buChar char="•"/>
                        <a:defRPr/>
                      </a:pPr>
                      <a:r>
                        <a:rPr lang="en-US" sz="2000" b="0" dirty="0">
                          <a:solidFill>
                            <a:schemeClr val="tx1"/>
                          </a:solidFill>
                          <a:latin typeface="Calibri" panose="020F0502020204030204" pitchFamily="34" charset="0"/>
                          <a:cs typeface="Calibri" panose="020F0502020204030204" pitchFamily="34" charset="0"/>
                        </a:rPr>
                        <a:t>Delay and/or prevent complications</a:t>
                      </a:r>
                    </a:p>
                  </a:txBody>
                  <a:tcPr>
                    <a:solidFill>
                      <a:schemeClr val="bg1">
                        <a:lumMod val="95000"/>
                      </a:schemeClr>
                    </a:solidFill>
                  </a:tcPr>
                </a:tc>
                <a:tc>
                  <a:txBody>
                    <a:bodyPr/>
                    <a:lstStyle/>
                    <a:p>
                      <a:pPr marL="0" indent="0"/>
                      <a:r>
                        <a:rPr lang="en-US" sz="2000" dirty="0">
                          <a:solidFill>
                            <a:schemeClr val="tx1"/>
                          </a:solidFill>
                          <a:latin typeface="Calibri" panose="020F0502020204030204" pitchFamily="34" charset="0"/>
                          <a:cs typeface="Calibri" panose="020F0502020204030204" pitchFamily="34" charset="0"/>
                        </a:rPr>
                        <a:t>2. Individualize nutrition care based on: </a:t>
                      </a:r>
                    </a:p>
                    <a:p>
                      <a:pPr marL="344488" lvl="0" indent="-342900">
                        <a:buFont typeface="Arial" panose="020B0604020202020204" pitchFamily="34" charset="0"/>
                        <a:buChar char="•"/>
                      </a:pPr>
                      <a:r>
                        <a:rPr lang="en-US" sz="2000" b="0" dirty="0">
                          <a:solidFill>
                            <a:schemeClr val="tx1"/>
                          </a:solidFill>
                          <a:latin typeface="Calibri" panose="020F0502020204030204" pitchFamily="34" charset="0"/>
                          <a:cs typeface="Calibri" panose="020F0502020204030204" pitchFamily="34" charset="0"/>
                        </a:rPr>
                        <a:t>Personal and cultural preferences </a:t>
                      </a:r>
                    </a:p>
                    <a:p>
                      <a:pPr marL="344488" lvl="0" indent="-342900">
                        <a:buFont typeface="Arial" panose="020B0604020202020204" pitchFamily="34" charset="0"/>
                        <a:buChar char="•"/>
                      </a:pPr>
                      <a:r>
                        <a:rPr lang="en-US" sz="2000" b="0" dirty="0">
                          <a:solidFill>
                            <a:schemeClr val="tx1"/>
                          </a:solidFill>
                          <a:latin typeface="Calibri" panose="020F0502020204030204" pitchFamily="34" charset="0"/>
                          <a:cs typeface="Calibri" panose="020F0502020204030204" pitchFamily="34" charset="0"/>
                        </a:rPr>
                        <a:t>Health literacy and numeracy </a:t>
                      </a:r>
                    </a:p>
                    <a:p>
                      <a:pPr marL="344488" lvl="0" indent="-342900">
                        <a:buFont typeface="Arial" panose="020B0604020202020204" pitchFamily="34" charset="0"/>
                        <a:buChar char="•"/>
                      </a:pPr>
                      <a:r>
                        <a:rPr lang="en-US" sz="2000" b="0" dirty="0">
                          <a:solidFill>
                            <a:schemeClr val="tx1"/>
                          </a:solidFill>
                          <a:latin typeface="Calibri" panose="020F0502020204030204" pitchFamily="34" charset="0"/>
                          <a:cs typeface="Calibri" panose="020F0502020204030204" pitchFamily="34" charset="0"/>
                        </a:rPr>
                        <a:t>Access to healthful foods</a:t>
                      </a:r>
                    </a:p>
                    <a:p>
                      <a:pPr marL="344488" lvl="0" indent="-342900">
                        <a:buFont typeface="Arial" panose="020B0604020202020204" pitchFamily="34" charset="0"/>
                        <a:buChar char="•"/>
                      </a:pPr>
                      <a:r>
                        <a:rPr lang="en-US" sz="2000" b="0" dirty="0">
                          <a:solidFill>
                            <a:schemeClr val="tx1"/>
                          </a:solidFill>
                          <a:latin typeface="Calibri" panose="020F0502020204030204" pitchFamily="34" charset="0"/>
                          <a:cs typeface="Calibri" panose="020F0502020204030204" pitchFamily="34" charset="0"/>
                        </a:rPr>
                        <a:t>Willingness and ability to make behavioral changes </a:t>
                      </a:r>
                    </a:p>
                    <a:p>
                      <a:pPr marL="344488" lvl="0" indent="-342900">
                        <a:buFont typeface="Arial" panose="020B0604020202020204" pitchFamily="34" charset="0"/>
                        <a:buChar char="•"/>
                      </a:pPr>
                      <a:r>
                        <a:rPr lang="en-US" sz="2000" b="0" dirty="0">
                          <a:solidFill>
                            <a:schemeClr val="tx1"/>
                          </a:solidFill>
                          <a:latin typeface="Calibri" panose="020F0502020204030204" pitchFamily="34" charset="0"/>
                          <a:cs typeface="Calibri" panose="020F0502020204030204" pitchFamily="34" charset="0"/>
                        </a:rPr>
                        <a:t>Barriers to Change</a:t>
                      </a:r>
                    </a:p>
                    <a:p>
                      <a:endParaRPr lang="en-US" sz="2000" dirty="0">
                        <a:solidFill>
                          <a:schemeClr val="tx1"/>
                        </a:solidFill>
                        <a:latin typeface="Calibri" panose="020F0502020204030204" pitchFamily="34" charset="0"/>
                        <a:cs typeface="Calibri" panose="020F0502020204030204" pitchFamily="34" charset="0"/>
                      </a:endParaRPr>
                    </a:p>
                  </a:txBody>
                  <a:tcPr>
                    <a:solidFill>
                      <a:schemeClr val="bg1">
                        <a:lumMod val="95000"/>
                      </a:schemeClr>
                    </a:solidFill>
                  </a:tcPr>
                </a:tc>
                <a:extLst>
                  <a:ext uri="{0D108BD9-81ED-4DB2-BD59-A6C34878D82A}">
                    <a16:rowId xmlns:a16="http://schemas.microsoft.com/office/drawing/2014/main" val="2618131358"/>
                  </a:ext>
                </a:extLst>
              </a:tr>
              <a:tr h="2220918">
                <a:tc>
                  <a:txBody>
                    <a:bodyPr/>
                    <a:lstStyle/>
                    <a:p>
                      <a:pPr eaLnBrk="1" hangingPunct="1">
                        <a:defRPr/>
                      </a:pPr>
                      <a:r>
                        <a:rPr lang="en-US" sz="2000" b="1" i="0" dirty="0">
                          <a:solidFill>
                            <a:srgbClr val="7030A0"/>
                          </a:solidFill>
                          <a:latin typeface="Calibri" panose="020F0502020204030204" pitchFamily="34" charset="0"/>
                          <a:cs typeface="Calibri" panose="020F0502020204030204" pitchFamily="34" charset="0"/>
                        </a:rPr>
                        <a:t>3. Maintain pleasure of eating. </a:t>
                      </a:r>
                      <a:br>
                        <a:rPr lang="en-US" sz="2000" b="1" i="0" dirty="0">
                          <a:solidFill>
                            <a:srgbClr val="7030A0"/>
                          </a:solidFill>
                          <a:latin typeface="Calibri" panose="020F0502020204030204" pitchFamily="34" charset="0"/>
                          <a:cs typeface="Calibri" panose="020F0502020204030204" pitchFamily="34" charset="0"/>
                        </a:rPr>
                      </a:br>
                      <a:r>
                        <a:rPr lang="en-US" sz="2000" b="0" i="0" dirty="0">
                          <a:solidFill>
                            <a:srgbClr val="7030A0"/>
                          </a:solidFill>
                          <a:latin typeface="Calibri" panose="020F0502020204030204" pitchFamily="34" charset="0"/>
                          <a:cs typeface="Calibri" panose="020F0502020204030204" pitchFamily="34" charset="0"/>
                        </a:rPr>
                        <a:t>Provide positive, nonjudgmental messages about food</a:t>
                      </a:r>
                    </a:p>
                    <a:p>
                      <a:pPr marL="342900" indent="-342900" eaLnBrk="1" hangingPunct="1">
                        <a:buFont typeface="Arial" panose="020B0604020202020204" pitchFamily="34" charset="0"/>
                        <a:buChar char="•"/>
                        <a:defRPr/>
                      </a:pPr>
                      <a:r>
                        <a:rPr lang="en-US" sz="2000" b="0" i="0" dirty="0">
                          <a:solidFill>
                            <a:srgbClr val="7030A0"/>
                          </a:solidFill>
                          <a:latin typeface="Calibri" panose="020F0502020204030204" pitchFamily="34" charset="0"/>
                          <a:cs typeface="Calibri" panose="020F0502020204030204" pitchFamily="34" charset="0"/>
                        </a:rPr>
                        <a:t>Limit food choices only when backed by science</a:t>
                      </a:r>
                    </a:p>
                    <a:p>
                      <a:endParaRPr lang="en-US" sz="2000" dirty="0">
                        <a:solidFill>
                          <a:schemeClr val="tx1"/>
                        </a:solidFill>
                        <a:latin typeface="Calibri" panose="020F0502020204030204" pitchFamily="34" charset="0"/>
                        <a:cs typeface="Calibri" panose="020F0502020204030204" pitchFamily="34" charset="0"/>
                      </a:endParaRP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Calibri" panose="020F0502020204030204" pitchFamily="34" charset="0"/>
                          <a:cs typeface="Calibri" panose="020F0502020204030204" pitchFamily="34" charset="0"/>
                        </a:rPr>
                        <a:t>4. Provide practical tools for day-to-day healthy meal planning</a:t>
                      </a:r>
                    </a:p>
                    <a:p>
                      <a:endParaRPr lang="en-US" sz="2000" dirty="0">
                        <a:solidFill>
                          <a:schemeClr val="tx1"/>
                        </a:solidFill>
                        <a:latin typeface="Calibri" panose="020F0502020204030204" pitchFamily="34" charset="0"/>
                        <a:cs typeface="Calibri" panose="020F0502020204030204" pitchFamily="34" charset="0"/>
                      </a:endParaRPr>
                    </a:p>
                  </a:txBody>
                  <a:tcPr>
                    <a:solidFill>
                      <a:schemeClr val="bg1">
                        <a:lumMod val="95000"/>
                      </a:schemeClr>
                    </a:solidFill>
                  </a:tcPr>
                </a:tc>
                <a:extLst>
                  <a:ext uri="{0D108BD9-81ED-4DB2-BD59-A6C34878D82A}">
                    <a16:rowId xmlns:a16="http://schemas.microsoft.com/office/drawing/2014/main" val="1739152291"/>
                  </a:ext>
                </a:extLst>
              </a:tr>
            </a:tbl>
          </a:graphicData>
        </a:graphic>
      </p:graphicFrame>
      <p:pic>
        <p:nvPicPr>
          <p:cNvPr id="4" name="Picture 3">
            <a:extLst>
              <a:ext uri="{FF2B5EF4-FFF2-40B4-BE49-F238E27FC236}">
                <a16:creationId xmlns:a16="http://schemas.microsoft.com/office/drawing/2014/main" id="{0A3F5F58-C9F4-7666-313A-1E1DBE44B39D}"/>
              </a:ext>
            </a:extLst>
          </p:cNvPr>
          <p:cNvPicPr>
            <a:picLocks noChangeAspect="1"/>
          </p:cNvPicPr>
          <p:nvPr/>
        </p:nvPicPr>
        <p:blipFill>
          <a:blip r:embed="rId4"/>
          <a:stretch>
            <a:fillRect/>
          </a:stretch>
        </p:blipFill>
        <p:spPr>
          <a:xfrm>
            <a:off x="4576213" y="6170973"/>
            <a:ext cx="4461977" cy="609316"/>
          </a:xfrm>
          <a:prstGeom prst="rect">
            <a:avLst/>
          </a:prstGeom>
        </p:spPr>
      </p:pic>
    </p:spTree>
    <p:custDataLst>
      <p:tags r:id="rId1"/>
    </p:custDataLst>
    <p:extLst>
      <p:ext uri="{BB962C8B-B14F-4D97-AF65-F5344CB8AC3E}">
        <p14:creationId xmlns:p14="http://schemas.microsoft.com/office/powerpoint/2010/main" val="397209476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a:t>Plate example</a:t>
            </a:r>
          </a:p>
        </p:txBody>
      </p:sp>
      <p:sp>
        <p:nvSpPr>
          <p:cNvPr id="3" name="Content Placeholder 2"/>
          <p:cNvSpPr>
            <a:spLocks noGrp="1"/>
          </p:cNvSpPr>
          <p:nvPr>
            <p:ph sz="quarter" idx="1"/>
          </p:nvPr>
        </p:nvSpPr>
        <p:spPr/>
        <p:txBody>
          <a:bodyPr/>
          <a:lstStyle/>
          <a:p>
            <a:endParaRPr lang="en-US"/>
          </a:p>
        </p:txBody>
      </p:sp>
      <p:pic>
        <p:nvPicPr>
          <p:cNvPr id="73730" name="Picture 2" descr="http://2.bp.blogspot.com/_J0EEixf3ntI/TVDDYxzw4GI/AAAAAAAAAVc/Bp8Xq9FGRAg/s1600/obesity-wallPoster-spa-9_Page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90600"/>
            <a:ext cx="8248650" cy="5334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C2BB3D8-824E-4144-86BB-D1DD4803F983}"/>
              </a:ext>
            </a:extLst>
          </p:cNvPr>
          <p:cNvPicPr>
            <a:picLocks noChangeAspect="1"/>
          </p:cNvPicPr>
          <p:nvPr/>
        </p:nvPicPr>
        <p:blipFill>
          <a:blip r:embed="rId5"/>
          <a:stretch>
            <a:fillRect/>
          </a:stretch>
        </p:blipFill>
        <p:spPr>
          <a:xfrm>
            <a:off x="160283" y="120556"/>
            <a:ext cx="8545567" cy="6758054"/>
          </a:xfrm>
          <a:prstGeom prst="rect">
            <a:avLst/>
          </a:prstGeom>
        </p:spPr>
      </p:pic>
      <p:pic>
        <p:nvPicPr>
          <p:cNvPr id="6" name="Picture 5">
            <a:extLst>
              <a:ext uri="{FF2B5EF4-FFF2-40B4-BE49-F238E27FC236}">
                <a16:creationId xmlns:a16="http://schemas.microsoft.com/office/drawing/2014/main" id="{8D74142C-5E57-4862-99F5-B55C44F279B4}"/>
              </a:ext>
            </a:extLst>
          </p:cNvPr>
          <p:cNvPicPr>
            <a:picLocks noChangeAspect="1"/>
          </p:cNvPicPr>
          <p:nvPr/>
        </p:nvPicPr>
        <p:blipFill>
          <a:blip r:embed="rId6"/>
          <a:stretch>
            <a:fillRect/>
          </a:stretch>
        </p:blipFill>
        <p:spPr>
          <a:xfrm>
            <a:off x="187828" y="990600"/>
            <a:ext cx="8977887" cy="5649389"/>
          </a:xfrm>
          <a:prstGeom prst="rect">
            <a:avLst/>
          </a:prstGeom>
        </p:spPr>
      </p:pic>
      <p:pic>
        <p:nvPicPr>
          <p:cNvPr id="8" name="Picture 7">
            <a:extLst>
              <a:ext uri="{FF2B5EF4-FFF2-40B4-BE49-F238E27FC236}">
                <a16:creationId xmlns:a16="http://schemas.microsoft.com/office/drawing/2014/main" id="{43C9C2B7-BBA7-4437-BFCA-2F812CEBC0CB}"/>
              </a:ext>
            </a:extLst>
          </p:cNvPr>
          <p:cNvPicPr>
            <a:picLocks noChangeAspect="1"/>
          </p:cNvPicPr>
          <p:nvPr/>
        </p:nvPicPr>
        <p:blipFill>
          <a:blip r:embed="rId7"/>
          <a:stretch>
            <a:fillRect/>
          </a:stretch>
        </p:blipFill>
        <p:spPr>
          <a:xfrm>
            <a:off x="163083" y="986492"/>
            <a:ext cx="8793089" cy="5778315"/>
          </a:xfrm>
          <a:prstGeom prst="rect">
            <a:avLst/>
          </a:prstGeom>
        </p:spPr>
      </p:pic>
      <p:pic>
        <p:nvPicPr>
          <p:cNvPr id="10" name="Picture 9">
            <a:extLst>
              <a:ext uri="{FF2B5EF4-FFF2-40B4-BE49-F238E27FC236}">
                <a16:creationId xmlns:a16="http://schemas.microsoft.com/office/drawing/2014/main" id="{1A58CFF4-0664-4A0F-95C6-75B4BC0D6568}"/>
              </a:ext>
            </a:extLst>
          </p:cNvPr>
          <p:cNvPicPr>
            <a:picLocks noChangeAspect="1"/>
          </p:cNvPicPr>
          <p:nvPr/>
        </p:nvPicPr>
        <p:blipFill>
          <a:blip r:embed="rId8"/>
          <a:stretch>
            <a:fillRect/>
          </a:stretch>
        </p:blipFill>
        <p:spPr>
          <a:xfrm>
            <a:off x="187828" y="1022444"/>
            <a:ext cx="8603751" cy="5658917"/>
          </a:xfrm>
          <a:prstGeom prst="rect">
            <a:avLst/>
          </a:prstGeom>
        </p:spPr>
      </p:pic>
    </p:spTree>
    <p:custDataLst>
      <p:tags r:id="rId1"/>
    </p:custDataLst>
    <p:extLst>
      <p:ext uri="{BB962C8B-B14F-4D97-AF65-F5344CB8AC3E}">
        <p14:creationId xmlns:p14="http://schemas.microsoft.com/office/powerpoint/2010/main" val="2649639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553268" y="303125"/>
            <a:ext cx="8209731" cy="1068475"/>
          </a:xfrm>
        </p:spPr>
        <p:txBody>
          <a:bodyPr/>
          <a:lstStyle/>
          <a:p>
            <a:pPr eaLnBrk="1" hangingPunct="1"/>
            <a:r>
              <a:rPr lang="en-US" sz="5200" dirty="0"/>
              <a:t>EV asks why the weight gain?</a:t>
            </a:r>
            <a:endParaRPr lang="en-US" sz="4000" dirty="0"/>
          </a:p>
        </p:txBody>
      </p:sp>
      <p:sp>
        <p:nvSpPr>
          <p:cNvPr id="1025027" name="Rectangle 3"/>
          <p:cNvSpPr>
            <a:spLocks noGrp="1" noChangeArrowheads="1"/>
          </p:cNvSpPr>
          <p:nvPr>
            <p:ph type="body" sz="half" idx="1"/>
          </p:nvPr>
        </p:nvSpPr>
        <p:spPr>
          <a:xfrm>
            <a:off x="3733799" y="1447800"/>
            <a:ext cx="5029200" cy="5257800"/>
          </a:xfrm>
        </p:spPr>
        <p:txBody>
          <a:bodyPr>
            <a:normAutofit/>
          </a:bodyPr>
          <a:lstStyle/>
          <a:p>
            <a:pPr eaLnBrk="1" hangingPunct="1">
              <a:defRPr/>
            </a:pPr>
            <a:r>
              <a:rPr lang="en-US" sz="2800" dirty="0"/>
              <a:t>Fluid retention - diabetes doubles risk for Congestive Heart Failure (CHF). Check lower extremities.</a:t>
            </a:r>
          </a:p>
          <a:p>
            <a:pPr eaLnBrk="1" hangingPunct="1">
              <a:defRPr/>
            </a:pPr>
            <a:r>
              <a:rPr lang="en-US" sz="2800" dirty="0"/>
              <a:t>Inaccurate nutrition knowledge</a:t>
            </a:r>
          </a:p>
          <a:p>
            <a:pPr eaLnBrk="1" hangingPunct="1">
              <a:defRPr/>
            </a:pPr>
            <a:r>
              <a:rPr lang="en-US" sz="2800" dirty="0"/>
              <a:t>Actos and Avandia, (TZD’s) associated with edema</a:t>
            </a:r>
          </a:p>
          <a:p>
            <a:pPr eaLnBrk="1" hangingPunct="1">
              <a:defRPr/>
            </a:pPr>
            <a:r>
              <a:rPr lang="en-US" sz="2800" dirty="0"/>
              <a:t>Blood sugars improving</a:t>
            </a:r>
          </a:p>
          <a:p>
            <a:pPr eaLnBrk="1" hangingPunct="1">
              <a:defRPr/>
            </a:pPr>
            <a:r>
              <a:rPr lang="en-US" sz="2800" dirty="0"/>
              <a:t>Thyroid disease under treated</a:t>
            </a:r>
          </a:p>
          <a:p>
            <a:pPr eaLnBrk="1" hangingPunct="1">
              <a:defRPr/>
            </a:pPr>
            <a:r>
              <a:rPr lang="en-US" sz="2800" dirty="0"/>
              <a:t>Novel Antipsychotics</a:t>
            </a:r>
          </a:p>
          <a:p>
            <a:pPr eaLnBrk="1" hangingPunct="1">
              <a:defRPr/>
            </a:pPr>
            <a:r>
              <a:rPr lang="en-US" sz="2800" dirty="0"/>
              <a:t>Depression / Increased intake</a:t>
            </a:r>
          </a:p>
        </p:txBody>
      </p:sp>
      <p:pic>
        <p:nvPicPr>
          <p:cNvPr id="25604" name="Picture 5" descr="MCj0378935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843" y="1752600"/>
            <a:ext cx="2954338"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44239906"/>
      </p:ext>
    </p:extLst>
  </p:cSld>
  <p:clrMapOvr>
    <a:masterClrMapping/>
  </p:clrMapOvr>
  <p:transition>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Poll question 13  </a:t>
            </a:r>
          </a:p>
        </p:txBody>
      </p:sp>
      <p:sp>
        <p:nvSpPr>
          <p:cNvPr id="6" name="Content Placeholder 5"/>
          <p:cNvSpPr>
            <a:spLocks noGrp="1"/>
          </p:cNvSpPr>
          <p:nvPr>
            <p:ph sz="quarter" idx="1"/>
          </p:nvPr>
        </p:nvSpPr>
        <p:spPr>
          <a:xfrm>
            <a:off x="457200" y="1219200"/>
            <a:ext cx="6172200" cy="5562600"/>
          </a:xfrm>
        </p:spPr>
        <p:txBody>
          <a:bodyPr>
            <a:normAutofit fontScale="92500"/>
          </a:bodyPr>
          <a:lstStyle/>
          <a:p>
            <a:r>
              <a:rPr lang="en-US" dirty="0"/>
              <a:t>Which of the following is a true statement?</a:t>
            </a:r>
          </a:p>
          <a:p>
            <a:pPr marL="514350" indent="-514350">
              <a:buAutoNum type="alphaLcPeriod"/>
            </a:pPr>
            <a:r>
              <a:rPr lang="en-US" dirty="0"/>
              <a:t>Atypical antipsychotics are contraindicated for people with diabetes and thyroid disease.</a:t>
            </a:r>
          </a:p>
          <a:p>
            <a:pPr marL="514350" indent="-514350">
              <a:buAutoNum type="alphaLcPeriod"/>
            </a:pPr>
            <a:r>
              <a:rPr lang="en-US" dirty="0"/>
              <a:t>Hypothyroidism is more common than hyperthyroidism.</a:t>
            </a:r>
          </a:p>
          <a:p>
            <a:pPr marL="514350" indent="-514350">
              <a:buAutoNum type="alphaLcPeriod"/>
            </a:pPr>
            <a:r>
              <a:rPr lang="en-US" dirty="0"/>
              <a:t>Hyperthyroidism can be associated with weight gain or weight loss.</a:t>
            </a:r>
          </a:p>
          <a:p>
            <a:pPr marL="514350" indent="-514350">
              <a:buAutoNum type="alphaLcPeriod"/>
            </a:pPr>
            <a:r>
              <a:rPr lang="en-US" dirty="0"/>
              <a:t>Hypothyroidism causes LDLs to decrease.</a:t>
            </a:r>
          </a:p>
        </p:txBody>
      </p:sp>
      <p:pic>
        <p:nvPicPr>
          <p:cNvPr id="7" name="Picture 6"/>
          <p:cNvPicPr>
            <a:picLocks noChangeAspect="1"/>
          </p:cNvPicPr>
          <p:nvPr/>
        </p:nvPicPr>
        <p:blipFill>
          <a:blip r:embed="rId2"/>
          <a:stretch>
            <a:fillRect/>
          </a:stretch>
        </p:blipFill>
        <p:spPr>
          <a:xfrm>
            <a:off x="6629400" y="1676400"/>
            <a:ext cx="1819275" cy="2514600"/>
          </a:xfrm>
          <a:prstGeom prst="rect">
            <a:avLst/>
          </a:prstGeom>
        </p:spPr>
      </p:pic>
      <p:sp>
        <p:nvSpPr>
          <p:cNvPr id="8" name="Oval 7">
            <a:extLst>
              <a:ext uri="{FF2B5EF4-FFF2-40B4-BE49-F238E27FC236}">
                <a16:creationId xmlns:a16="http://schemas.microsoft.com/office/drawing/2014/main" id="{B8CE9BDA-7632-4719-BF24-285A47B0966C}"/>
              </a:ext>
            </a:extLst>
          </p:cNvPr>
          <p:cNvSpPr/>
          <p:nvPr/>
        </p:nvSpPr>
        <p:spPr>
          <a:xfrm>
            <a:off x="381000" y="3657600"/>
            <a:ext cx="6248400" cy="1104900"/>
          </a:xfrm>
          <a:prstGeom prst="ellipse">
            <a:avLst/>
          </a:prstGeom>
          <a:noFill/>
          <a:ln w="38100">
            <a:solidFill>
              <a:srgbClr val="7030A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3954683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7391400" y="1295400"/>
            <a:ext cx="1689685" cy="2200275"/>
          </a:xfrm>
          <a:prstGeom prst="rect">
            <a:avLst/>
          </a:prstGeom>
        </p:spPr>
      </p:pic>
      <p:sp>
        <p:nvSpPr>
          <p:cNvPr id="27650" name="Rectangle 2"/>
          <p:cNvSpPr>
            <a:spLocks noGrp="1" noChangeArrowheads="1"/>
          </p:cNvSpPr>
          <p:nvPr>
            <p:ph type="title"/>
          </p:nvPr>
        </p:nvSpPr>
        <p:spPr>
          <a:xfrm>
            <a:off x="457200" y="381000"/>
            <a:ext cx="8458200" cy="914400"/>
          </a:xfrm>
        </p:spPr>
        <p:txBody>
          <a:bodyPr/>
          <a:lstStyle/>
          <a:p>
            <a:pPr eaLnBrk="1" hangingPunct="1"/>
            <a:r>
              <a:rPr lang="en-US" sz="4000" dirty="0"/>
              <a:t>Thyroid Disease and Diabetes</a:t>
            </a:r>
          </a:p>
        </p:txBody>
      </p:sp>
      <p:sp>
        <p:nvSpPr>
          <p:cNvPr id="1028099" name="Rectangle 3"/>
          <p:cNvSpPr>
            <a:spLocks noGrp="1" noChangeArrowheads="1"/>
          </p:cNvSpPr>
          <p:nvPr>
            <p:ph type="body" idx="1"/>
          </p:nvPr>
        </p:nvSpPr>
        <p:spPr>
          <a:xfrm>
            <a:off x="457200" y="1371600"/>
            <a:ext cx="7162800" cy="5486400"/>
          </a:xfrm>
        </p:spPr>
        <p:txBody>
          <a:bodyPr>
            <a:normAutofit fontScale="92500" lnSpcReduction="10000"/>
          </a:bodyPr>
          <a:lstStyle/>
          <a:p>
            <a:pPr eaLnBrk="1" hangingPunct="1">
              <a:defRPr/>
            </a:pPr>
            <a:r>
              <a:rPr lang="en-US" sz="2600" dirty="0">
                <a:solidFill>
                  <a:srgbClr val="0070C0"/>
                </a:solidFill>
              </a:rPr>
              <a:t>15 to 30% of people w/ diabetes &amp; their siblings or parents are likely to develop thyroid disease</a:t>
            </a:r>
          </a:p>
          <a:p>
            <a:r>
              <a:rPr lang="en-US" sz="2600" dirty="0"/>
              <a:t>Up to 60 percent of those with thyroid disease are unaware of their condition.</a:t>
            </a:r>
          </a:p>
          <a:p>
            <a:r>
              <a:rPr lang="en-US" sz="2600" dirty="0"/>
              <a:t>Women are 5-8x’s more likely than men to have thyroid problems.</a:t>
            </a:r>
          </a:p>
          <a:p>
            <a:pPr eaLnBrk="1" hangingPunct="1">
              <a:defRPr/>
            </a:pPr>
            <a:r>
              <a:rPr lang="en-US" sz="2600" dirty="0"/>
              <a:t>Check TSH on Type 1 &amp; 2 annually or if indicated.</a:t>
            </a:r>
          </a:p>
          <a:p>
            <a:pPr>
              <a:defRPr/>
            </a:pPr>
            <a:r>
              <a:rPr lang="en-US" sz="2800" dirty="0"/>
              <a:t>Hashimoto’s thyroiditis – autoimmune thyroid</a:t>
            </a:r>
          </a:p>
          <a:p>
            <a:pPr lvl="1">
              <a:defRPr/>
            </a:pPr>
            <a:r>
              <a:rPr lang="en-US" sz="2800" dirty="0"/>
              <a:t>most common cause of hypothyroidism w/ dm </a:t>
            </a:r>
          </a:p>
          <a:p>
            <a:pPr lvl="1">
              <a:defRPr/>
            </a:pPr>
            <a:r>
              <a:rPr lang="en-US" sz="3000" dirty="0"/>
              <a:t>Associated with:</a:t>
            </a:r>
          </a:p>
          <a:p>
            <a:pPr lvl="2">
              <a:defRPr/>
            </a:pPr>
            <a:r>
              <a:rPr lang="en-US" sz="2400" dirty="0"/>
              <a:t>Elevated cholesterol levels</a:t>
            </a:r>
          </a:p>
          <a:p>
            <a:pPr lvl="2">
              <a:defRPr/>
            </a:pPr>
            <a:r>
              <a:rPr lang="en-US" sz="2400" dirty="0"/>
              <a:t>Increased risk of CV disease</a:t>
            </a:r>
          </a:p>
          <a:p>
            <a:pPr lvl="2">
              <a:defRPr/>
            </a:pPr>
            <a:r>
              <a:rPr lang="en-US" sz="2400" dirty="0"/>
              <a:t>Weight gain</a:t>
            </a:r>
          </a:p>
          <a:p>
            <a:pPr algn="r">
              <a:buNone/>
              <a:defRPr/>
            </a:pPr>
            <a:r>
              <a:rPr lang="en-US" sz="1500" i="1" dirty="0"/>
              <a:t>AACE Website</a:t>
            </a:r>
          </a:p>
          <a:p>
            <a:pPr algn="r" eaLnBrk="1" hangingPunct="1">
              <a:buFont typeface="Wingdings" panose="05000000000000000000" pitchFamily="2" charset="2"/>
              <a:buNone/>
              <a:defRPr/>
            </a:pPr>
            <a:endParaRPr lang="en-US" sz="1800" i="1" dirty="0"/>
          </a:p>
        </p:txBody>
      </p:sp>
    </p:spTree>
    <p:custDataLst>
      <p:tags r:id="rId1"/>
    </p:custDataLst>
    <p:extLst>
      <p:ext uri="{BB962C8B-B14F-4D97-AF65-F5344CB8AC3E}">
        <p14:creationId xmlns:p14="http://schemas.microsoft.com/office/powerpoint/2010/main" val="118098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4800" y="228600"/>
            <a:ext cx="8585771" cy="1143000"/>
          </a:xfrm>
        </p:spPr>
        <p:txBody>
          <a:bodyPr/>
          <a:lstStyle/>
          <a:p>
            <a:pPr eaLnBrk="1" hangingPunct="1"/>
            <a:r>
              <a:rPr lang="en-US" dirty="0"/>
              <a:t>Thyroid &amp; TSH* Levels</a:t>
            </a:r>
          </a:p>
        </p:txBody>
      </p:sp>
      <p:sp>
        <p:nvSpPr>
          <p:cNvPr id="998403" name="Rectangle 3"/>
          <p:cNvSpPr>
            <a:spLocks noGrp="1" noChangeArrowheads="1"/>
          </p:cNvSpPr>
          <p:nvPr>
            <p:ph type="body" idx="1"/>
          </p:nvPr>
        </p:nvSpPr>
        <p:spPr>
          <a:xfrm>
            <a:off x="3125890" y="1600200"/>
            <a:ext cx="5943600" cy="5029200"/>
          </a:xfrm>
        </p:spPr>
        <p:txBody>
          <a:bodyPr>
            <a:normAutofit fontScale="77500" lnSpcReduction="20000"/>
          </a:bodyPr>
          <a:lstStyle/>
          <a:p>
            <a:pPr eaLnBrk="1" hangingPunct="1">
              <a:lnSpc>
                <a:spcPct val="110000"/>
              </a:lnSpc>
              <a:defRPr/>
            </a:pPr>
            <a:r>
              <a:rPr lang="en-US" sz="2800" dirty="0"/>
              <a:t>*</a:t>
            </a:r>
            <a:r>
              <a:rPr lang="en-US" dirty="0"/>
              <a:t>Thyroid Stimulating Hormone - secreted by pituitary gland</a:t>
            </a:r>
          </a:p>
          <a:p>
            <a:pPr lvl="1" eaLnBrk="1" hangingPunct="1">
              <a:lnSpc>
                <a:spcPct val="110000"/>
              </a:lnSpc>
              <a:defRPr/>
            </a:pPr>
            <a:r>
              <a:rPr lang="en-US" sz="3200" dirty="0"/>
              <a:t>controls thyroid hormone </a:t>
            </a:r>
            <a:r>
              <a:rPr lang="en-US" sz="3200" dirty="0" err="1"/>
              <a:t>thyroxine</a:t>
            </a:r>
            <a:r>
              <a:rPr lang="en-US" sz="3200" dirty="0"/>
              <a:t> production</a:t>
            </a:r>
          </a:p>
          <a:p>
            <a:pPr lvl="1" eaLnBrk="1" hangingPunct="1">
              <a:lnSpc>
                <a:spcPct val="110000"/>
              </a:lnSpc>
              <a:defRPr/>
            </a:pPr>
            <a:r>
              <a:rPr lang="en-US" sz="3200" dirty="0"/>
              <a:t>first and best test</a:t>
            </a:r>
          </a:p>
          <a:p>
            <a:pPr lvl="1" eaLnBrk="1" hangingPunct="1">
              <a:lnSpc>
                <a:spcPct val="110000"/>
              </a:lnSpc>
              <a:defRPr/>
            </a:pPr>
            <a:r>
              <a:rPr lang="en-US" sz="3200" dirty="0"/>
              <a:t>TSH Norm = up to 4.5 </a:t>
            </a:r>
            <a:r>
              <a:rPr lang="en-US" sz="3200" dirty="0" err="1"/>
              <a:t>mIU</a:t>
            </a:r>
            <a:r>
              <a:rPr lang="en-US" sz="3200" dirty="0"/>
              <a:t>/mL</a:t>
            </a:r>
          </a:p>
          <a:p>
            <a:pPr lvl="1" eaLnBrk="1" hangingPunct="1">
              <a:lnSpc>
                <a:spcPct val="110000"/>
              </a:lnSpc>
              <a:defRPr/>
            </a:pPr>
            <a:r>
              <a:rPr lang="en-US" sz="3200" dirty="0"/>
              <a:t>Treatment based on TSH plus symptoms. </a:t>
            </a:r>
          </a:p>
          <a:p>
            <a:pPr lvl="2" eaLnBrk="1" hangingPunct="1">
              <a:lnSpc>
                <a:spcPct val="110000"/>
              </a:lnSpc>
              <a:defRPr/>
            </a:pPr>
            <a:r>
              <a:rPr lang="en-US" sz="3200" dirty="0"/>
              <a:t>4.5 – 10 based on risk, s/s</a:t>
            </a:r>
          </a:p>
          <a:p>
            <a:pPr lvl="2" eaLnBrk="1" hangingPunct="1">
              <a:lnSpc>
                <a:spcPct val="110000"/>
              </a:lnSpc>
              <a:defRPr/>
            </a:pPr>
            <a:r>
              <a:rPr lang="en-US" sz="3200" dirty="0"/>
              <a:t>10 or more = treat  </a:t>
            </a:r>
          </a:p>
          <a:p>
            <a:pPr lvl="1" eaLnBrk="1" hangingPunct="1">
              <a:lnSpc>
                <a:spcPct val="110000"/>
              </a:lnSpc>
              <a:defRPr/>
            </a:pPr>
            <a:r>
              <a:rPr lang="en-US" sz="3200" dirty="0"/>
              <a:t>Lower = hyperthyroidism</a:t>
            </a:r>
          </a:p>
          <a:p>
            <a:pPr lvl="1" eaLnBrk="1" hangingPunct="1">
              <a:lnSpc>
                <a:spcPct val="110000"/>
              </a:lnSpc>
              <a:defRPr/>
            </a:pPr>
            <a:r>
              <a:rPr lang="en-US" sz="3200" dirty="0"/>
              <a:t>Higher = hypothyroidism</a:t>
            </a:r>
            <a:r>
              <a:rPr lang="en-US" sz="2000" i="1" dirty="0"/>
              <a:t>–  </a:t>
            </a:r>
            <a:endParaRPr lang="en-US" sz="1800" i="1" dirty="0"/>
          </a:p>
        </p:txBody>
      </p:sp>
      <p:pic>
        <p:nvPicPr>
          <p:cNvPr id="29700" name="Picture 5" descr="imbala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752600"/>
            <a:ext cx="2614613"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7200" y="5486400"/>
            <a:ext cx="1676400" cy="707886"/>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AACE Guidelines</a:t>
            </a:r>
          </a:p>
        </p:txBody>
      </p:sp>
    </p:spTree>
    <p:custDataLst>
      <p:tags r:id="rId1"/>
    </p:custDataLst>
    <p:extLst>
      <p:ext uri="{BB962C8B-B14F-4D97-AF65-F5344CB8AC3E}">
        <p14:creationId xmlns:p14="http://schemas.microsoft.com/office/powerpoint/2010/main" val="162625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3"/>
          <a:stretch>
            <a:fillRect/>
          </a:stretch>
        </p:blipFill>
        <p:spPr>
          <a:xfrm>
            <a:off x="304800" y="190816"/>
            <a:ext cx="4734851" cy="6667184"/>
          </a:xfrm>
          <a:prstGeom prst="rect">
            <a:avLst/>
          </a:prstGeom>
        </p:spPr>
      </p:pic>
      <p:sp>
        <p:nvSpPr>
          <p:cNvPr id="3" name="Rectangle 2"/>
          <p:cNvSpPr/>
          <p:nvPr/>
        </p:nvSpPr>
        <p:spPr>
          <a:xfrm>
            <a:off x="5154706" y="366623"/>
            <a:ext cx="3962400" cy="6124754"/>
          </a:xfrm>
          <a:prstGeom prst="rect">
            <a:avLst/>
          </a:prstGeom>
        </p:spPr>
        <p:txBody>
          <a:bodyPr wrap="square">
            <a:spAutoFit/>
          </a:bodyPr>
          <a:lstStyle/>
          <a:p>
            <a:r>
              <a:rPr lang="en-US" sz="2800" dirty="0">
                <a:latin typeface="Calibri" panose="020F0502020204030204" pitchFamily="34" charset="0"/>
                <a:cs typeface="Calibri" panose="020F0502020204030204" pitchFamily="34" charset="0"/>
              </a:rPr>
              <a:t>A TSH above 10 </a:t>
            </a:r>
            <a:r>
              <a:rPr lang="en-US" sz="2800" dirty="0" err="1">
                <a:latin typeface="Calibri" panose="020F0502020204030204" pitchFamily="34" charset="0"/>
                <a:cs typeface="Calibri" panose="020F0502020204030204" pitchFamily="34" charset="0"/>
              </a:rPr>
              <a:t>mIU</a:t>
            </a:r>
            <a:r>
              <a:rPr lang="en-US" sz="2800" dirty="0">
                <a:latin typeface="Calibri" panose="020F0502020204030204" pitchFamily="34" charset="0"/>
                <a:cs typeface="Calibri" panose="020F0502020204030204" pitchFamily="34" charset="0"/>
              </a:rPr>
              <a:t>/L, </a:t>
            </a:r>
          </a:p>
          <a:p>
            <a:r>
              <a:rPr lang="en-US" sz="2800" dirty="0">
                <a:latin typeface="Calibri" panose="020F0502020204030204" pitchFamily="34" charset="0"/>
                <a:cs typeface="Calibri" panose="020F0502020204030204" pitchFamily="34" charset="0"/>
              </a:rPr>
              <a:t>in combination with </a:t>
            </a:r>
          </a:p>
          <a:p>
            <a:r>
              <a:rPr lang="en-US" sz="2800" dirty="0">
                <a:latin typeface="Calibri" panose="020F0502020204030204" pitchFamily="34" charset="0"/>
                <a:cs typeface="Calibri" panose="020F0502020204030204" pitchFamily="34" charset="0"/>
              </a:rPr>
              <a:t>a subnormal free T4 characterizes overt hypothyroidism.</a:t>
            </a:r>
          </a:p>
          <a:p>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If TSH in range, but person is symptomatic,</a:t>
            </a:r>
          </a:p>
          <a:p>
            <a:r>
              <a:rPr lang="en-US" sz="2800" dirty="0">
                <a:latin typeface="Calibri" panose="020F0502020204030204" pitchFamily="34" charset="0"/>
                <a:cs typeface="Calibri" panose="020F0502020204030204" pitchFamily="34" charset="0"/>
              </a:rPr>
              <a:t>Check for thyroid peroxidase </a:t>
            </a:r>
            <a:r>
              <a:rPr lang="en-US" sz="2800" dirty="0" err="1">
                <a:latin typeface="Calibri" panose="020F0502020204030204" pitchFamily="34" charset="0"/>
                <a:cs typeface="Calibri" panose="020F0502020204030204" pitchFamily="34" charset="0"/>
              </a:rPr>
              <a:t>atb</a:t>
            </a:r>
            <a:r>
              <a:rPr lang="en-US" sz="2800" dirty="0">
                <a:latin typeface="Calibri" panose="020F0502020204030204" pitchFamily="34" charset="0"/>
                <a:cs typeface="Calibri" panose="020F0502020204030204" pitchFamily="34" charset="0"/>
              </a:rPr>
              <a:t> or TPO antibodies</a:t>
            </a:r>
          </a:p>
          <a:p>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A low TSH indicates hyperthyroidism (0.1 </a:t>
            </a:r>
            <a:r>
              <a:rPr lang="en-US" sz="2800" dirty="0" err="1">
                <a:latin typeface="Calibri" panose="020F0502020204030204" pitchFamily="34" charset="0"/>
                <a:cs typeface="Calibri" panose="020F0502020204030204" pitchFamily="34" charset="0"/>
              </a:rPr>
              <a:t>ish</a:t>
            </a:r>
            <a:r>
              <a:rPr lang="en-US" sz="2800" dirty="0">
                <a:latin typeface="Calibri" panose="020F0502020204030204" pitchFamily="34" charset="0"/>
                <a:cs typeface="Calibri" panose="020F0502020204030204" pitchFamily="34" charset="0"/>
              </a:rPr>
              <a:t>)</a:t>
            </a:r>
          </a:p>
        </p:txBody>
      </p:sp>
    </p:spTree>
    <p:custDataLst>
      <p:tags r:id="rId1"/>
    </p:custDataLst>
    <p:extLst>
      <p:ext uri="{BB962C8B-B14F-4D97-AF65-F5344CB8AC3E}">
        <p14:creationId xmlns:p14="http://schemas.microsoft.com/office/powerpoint/2010/main" val="226686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059AF-C92C-4617-B826-52CE7A8390CD}"/>
              </a:ext>
            </a:extLst>
          </p:cNvPr>
          <p:cNvSpPr>
            <a:spLocks noGrp="1"/>
          </p:cNvSpPr>
          <p:nvPr>
            <p:ph type="title"/>
          </p:nvPr>
        </p:nvSpPr>
        <p:spPr/>
        <p:txBody>
          <a:bodyPr/>
          <a:lstStyle/>
          <a:p>
            <a:r>
              <a:rPr lang="en-US" dirty="0"/>
              <a:t>Collaborative Action Plan</a:t>
            </a:r>
          </a:p>
        </p:txBody>
      </p:sp>
      <p:sp>
        <p:nvSpPr>
          <p:cNvPr id="3" name="Content Placeholder 2">
            <a:extLst>
              <a:ext uri="{FF2B5EF4-FFF2-40B4-BE49-F238E27FC236}">
                <a16:creationId xmlns:a16="http://schemas.microsoft.com/office/drawing/2014/main" id="{924CB0C1-B1F1-4688-AA2A-025985A3140E}"/>
              </a:ext>
            </a:extLst>
          </p:cNvPr>
          <p:cNvSpPr>
            <a:spLocks noGrp="1"/>
          </p:cNvSpPr>
          <p:nvPr>
            <p:ph sz="quarter" idx="1"/>
          </p:nvPr>
        </p:nvSpPr>
        <p:spPr>
          <a:xfrm>
            <a:off x="457200" y="1219200"/>
            <a:ext cx="5105400" cy="5715000"/>
          </a:xfrm>
        </p:spPr>
        <p:txBody>
          <a:bodyPr>
            <a:normAutofit fontScale="77500" lnSpcReduction="20000"/>
          </a:bodyPr>
          <a:lstStyle/>
          <a:p>
            <a:pPr>
              <a:lnSpc>
                <a:spcPct val="120000"/>
              </a:lnSpc>
            </a:pPr>
            <a:r>
              <a:rPr lang="en-US" dirty="0"/>
              <a:t>Increase semaglutide to 1.0mg</a:t>
            </a:r>
          </a:p>
          <a:p>
            <a:pPr>
              <a:lnSpc>
                <a:spcPct val="120000"/>
              </a:lnSpc>
            </a:pPr>
            <a:r>
              <a:rPr lang="en-US" dirty="0"/>
              <a:t>Decrease </a:t>
            </a:r>
            <a:r>
              <a:rPr lang="en-US" dirty="0" err="1"/>
              <a:t>basaglar</a:t>
            </a:r>
            <a:r>
              <a:rPr lang="en-US" dirty="0"/>
              <a:t> by 10 units</a:t>
            </a:r>
          </a:p>
          <a:p>
            <a:pPr>
              <a:lnSpc>
                <a:spcPct val="120000"/>
              </a:lnSpc>
            </a:pPr>
            <a:r>
              <a:rPr lang="en-US" dirty="0"/>
              <a:t>Stop sitagliptin</a:t>
            </a:r>
          </a:p>
          <a:p>
            <a:pPr>
              <a:lnSpc>
                <a:spcPct val="120000"/>
              </a:lnSpc>
            </a:pPr>
            <a:r>
              <a:rPr lang="en-US" dirty="0">
                <a:solidFill>
                  <a:srgbClr val="0070C0"/>
                </a:solidFill>
              </a:rPr>
              <a:t>Continue pioglitazone (Actos)</a:t>
            </a:r>
          </a:p>
          <a:p>
            <a:pPr>
              <a:lnSpc>
                <a:spcPct val="120000"/>
              </a:lnSpc>
            </a:pPr>
            <a:r>
              <a:rPr lang="en-US" dirty="0"/>
              <a:t>Walk after lunch during work week</a:t>
            </a:r>
          </a:p>
          <a:p>
            <a:pPr>
              <a:lnSpc>
                <a:spcPct val="120000"/>
              </a:lnSpc>
            </a:pPr>
            <a:r>
              <a:rPr lang="en-US" dirty="0"/>
              <a:t>Restart levothyroxine, Re-Check TSH - Re-evaluate in 4 weeks.</a:t>
            </a:r>
          </a:p>
          <a:p>
            <a:pPr>
              <a:lnSpc>
                <a:spcPct val="120000"/>
              </a:lnSpc>
            </a:pPr>
            <a:r>
              <a:rPr lang="en-US" dirty="0"/>
              <a:t>Eat one serving of veggie a day and decrease meat intake to 4 nights a week.</a:t>
            </a:r>
          </a:p>
          <a:p>
            <a:pPr>
              <a:lnSpc>
                <a:spcPct val="120000"/>
              </a:lnSpc>
            </a:pPr>
            <a:r>
              <a:rPr lang="en-US" dirty="0"/>
              <a:t>Meet with RD/RDN</a:t>
            </a:r>
          </a:p>
          <a:p>
            <a:pPr>
              <a:lnSpc>
                <a:spcPct val="120000"/>
              </a:lnSpc>
            </a:pPr>
            <a:r>
              <a:rPr lang="en-US" dirty="0"/>
              <a:t>Check BG a few times a week before bed (in addition to am)</a:t>
            </a:r>
          </a:p>
        </p:txBody>
      </p:sp>
      <p:pic>
        <p:nvPicPr>
          <p:cNvPr id="6" name="Picture 5" descr="Business woman writing on notepad">
            <a:extLst>
              <a:ext uri="{FF2B5EF4-FFF2-40B4-BE49-F238E27FC236}">
                <a16:creationId xmlns:a16="http://schemas.microsoft.com/office/drawing/2014/main" id="{F4FCA794-20BF-453F-A83C-630EB852CA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7082" y="1247715"/>
            <a:ext cx="1562793" cy="4533900"/>
          </a:xfrm>
          <a:prstGeom prst="rect">
            <a:avLst/>
          </a:prstGeom>
        </p:spPr>
      </p:pic>
      <p:sp>
        <p:nvSpPr>
          <p:cNvPr id="5" name="TextBox 4">
            <a:extLst>
              <a:ext uri="{FF2B5EF4-FFF2-40B4-BE49-F238E27FC236}">
                <a16:creationId xmlns:a16="http://schemas.microsoft.com/office/drawing/2014/main" id="{539A7709-A8AD-BDB7-A054-97FAE1B8A9BB}"/>
              </a:ext>
            </a:extLst>
          </p:cNvPr>
          <p:cNvSpPr txBox="1"/>
          <p:nvPr/>
        </p:nvSpPr>
        <p:spPr>
          <a:xfrm>
            <a:off x="6629400" y="1247715"/>
            <a:ext cx="2189695" cy="4524315"/>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Labs</a:t>
            </a:r>
          </a:p>
          <a:p>
            <a:r>
              <a:rPr lang="en-US" dirty="0">
                <a:latin typeface="Calibri" panose="020F0502020204030204" pitchFamily="34" charset="0"/>
                <a:cs typeface="Calibri" panose="020F0502020204030204" pitchFamily="34" charset="0"/>
              </a:rPr>
              <a:t>A1C – 8.3%</a:t>
            </a:r>
          </a:p>
          <a:p>
            <a:r>
              <a:rPr lang="en-US" dirty="0">
                <a:latin typeface="Calibri" panose="020F0502020204030204" pitchFamily="34" charset="0"/>
                <a:cs typeface="Calibri" panose="020F0502020204030204" pitchFamily="34" charset="0"/>
              </a:rPr>
              <a:t>UACR 26  GFR &gt;60</a:t>
            </a:r>
          </a:p>
          <a:p>
            <a:r>
              <a:rPr lang="en-US" dirty="0">
                <a:latin typeface="Calibri" panose="020F0502020204030204" pitchFamily="34" charset="0"/>
                <a:cs typeface="Calibri" panose="020F0502020204030204" pitchFamily="34" charset="0"/>
              </a:rPr>
              <a:t>TSH 10.6</a:t>
            </a:r>
          </a:p>
          <a:p>
            <a:r>
              <a:rPr lang="en-US" dirty="0">
                <a:latin typeface="Calibri" panose="020F0502020204030204" pitchFamily="34" charset="0"/>
                <a:cs typeface="Calibri" panose="020F0502020204030204" pitchFamily="34" charset="0"/>
              </a:rPr>
              <a:t>LDL 98 mg/dl, Trig 158</a:t>
            </a:r>
          </a:p>
          <a:p>
            <a:r>
              <a:rPr lang="en-US" dirty="0">
                <a:solidFill>
                  <a:srgbClr val="C00000"/>
                </a:solidFill>
                <a:latin typeface="Calibri" panose="020F0502020204030204" pitchFamily="34" charset="0"/>
                <a:cs typeface="Calibri" panose="020F0502020204030204" pitchFamily="34" charset="0"/>
              </a:rPr>
              <a:t>ALT 85 IU/L,  AST 90 IU/L</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174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92E47-2DCF-4F1A-BCDE-D5DFCC9CB417}"/>
              </a:ext>
            </a:extLst>
          </p:cNvPr>
          <p:cNvSpPr>
            <a:spLocks noGrp="1"/>
          </p:cNvSpPr>
          <p:nvPr>
            <p:ph type="title"/>
          </p:nvPr>
        </p:nvSpPr>
        <p:spPr/>
        <p:txBody>
          <a:bodyPr>
            <a:normAutofit/>
          </a:bodyPr>
          <a:lstStyle/>
          <a:p>
            <a:r>
              <a:rPr lang="en-US" i="1" dirty="0"/>
              <a:t>Non-Alcoholic</a:t>
            </a:r>
            <a:r>
              <a:rPr lang="en-US" dirty="0"/>
              <a:t> Steatosis Disease</a:t>
            </a:r>
          </a:p>
        </p:txBody>
      </p:sp>
      <p:pic>
        <p:nvPicPr>
          <p:cNvPr id="5" name="Content Placeholder 4" descr="Stethoscope on white background">
            <a:extLst>
              <a:ext uri="{FF2B5EF4-FFF2-40B4-BE49-F238E27FC236}">
                <a16:creationId xmlns:a16="http://schemas.microsoft.com/office/drawing/2014/main" id="{6FD52F8D-163B-4B3D-880B-734272B9A23A}"/>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5188643" y="2118954"/>
            <a:ext cx="3726757" cy="2467521"/>
          </a:xfrm>
        </p:spPr>
      </p:pic>
      <p:sp>
        <p:nvSpPr>
          <p:cNvPr id="6" name="TextBox 5">
            <a:extLst>
              <a:ext uri="{FF2B5EF4-FFF2-40B4-BE49-F238E27FC236}">
                <a16:creationId xmlns:a16="http://schemas.microsoft.com/office/drawing/2014/main" id="{9D4FB1F3-7E32-4866-AF5B-1EAD378FE199}"/>
              </a:ext>
            </a:extLst>
          </p:cNvPr>
          <p:cNvSpPr txBox="1"/>
          <p:nvPr/>
        </p:nvSpPr>
        <p:spPr>
          <a:xfrm>
            <a:off x="466165" y="1230419"/>
            <a:ext cx="8220635" cy="461665"/>
          </a:xfrm>
          <a:prstGeom prst="rect">
            <a:avLst/>
          </a:prstGeom>
          <a:solidFill>
            <a:srgbClr val="CCECFF"/>
          </a:solidFill>
        </p:spPr>
        <p:txBody>
          <a:bodyPr wrap="square">
            <a:spAutoFit/>
          </a:bodyPr>
          <a:lstStyle/>
          <a:p>
            <a:pPr algn="ctr"/>
            <a:r>
              <a:rPr lang="en-US" dirty="0">
                <a:latin typeface="Calibri" panose="020F0502020204030204" pitchFamily="34" charset="0"/>
                <a:cs typeface="Calibri" panose="020F0502020204030204" pitchFamily="34" charset="0"/>
              </a:rPr>
              <a:t>NAFLD is when fat reaches 5% of the liver's weight</a:t>
            </a:r>
          </a:p>
        </p:txBody>
      </p:sp>
      <p:sp>
        <p:nvSpPr>
          <p:cNvPr id="7" name="TextBox 6">
            <a:extLst>
              <a:ext uri="{FF2B5EF4-FFF2-40B4-BE49-F238E27FC236}">
                <a16:creationId xmlns:a16="http://schemas.microsoft.com/office/drawing/2014/main" id="{F291EB04-B8A5-1C52-074D-6890680E6465}"/>
              </a:ext>
            </a:extLst>
          </p:cNvPr>
          <p:cNvSpPr txBox="1"/>
          <p:nvPr/>
        </p:nvSpPr>
        <p:spPr>
          <a:xfrm>
            <a:off x="466165" y="1692084"/>
            <a:ext cx="4572000" cy="4154984"/>
          </a:xfrm>
          <a:prstGeom prst="rect">
            <a:avLst/>
          </a:prstGeom>
          <a:noFill/>
        </p:spPr>
        <p:txBody>
          <a:bodyPr wrap="square">
            <a:spAutoFit/>
          </a:bodyPr>
          <a:lstStyle/>
          <a:p>
            <a:r>
              <a:rPr lang="en-US"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Without consumption of significant amounts of alcohol defined as:</a:t>
            </a:r>
          </a:p>
          <a:p>
            <a:pPr marL="342900" indent="-342900">
              <a:buFont typeface="Arial" panose="020B0604020202020204" pitchFamily="34" charset="0"/>
              <a:buChar char="•"/>
            </a:pPr>
            <a:r>
              <a:rPr lang="en-US" dirty="0">
                <a:solidFill>
                  <a:srgbClr val="383636"/>
                </a:solidFill>
                <a:latin typeface="Calibri" panose="020F0502020204030204" pitchFamily="34" charset="0"/>
                <a:ea typeface="Calibri" panose="020F0502020204030204" pitchFamily="34" charset="0"/>
                <a:cs typeface="Calibri" panose="020F0502020204030204" pitchFamily="34" charset="0"/>
              </a:rPr>
              <a:t>I</a:t>
            </a:r>
            <a:r>
              <a:rPr lang="en-US"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ngestion of less tha</a:t>
            </a:r>
            <a:r>
              <a:rPr lang="en-US" dirty="0">
                <a:solidFill>
                  <a:srgbClr val="383636"/>
                </a:solidFill>
                <a:latin typeface="Calibri" panose="020F0502020204030204" pitchFamily="34" charset="0"/>
                <a:ea typeface="Calibri" panose="020F0502020204030204" pitchFamily="34" charset="0"/>
                <a:cs typeface="Calibri" panose="020F0502020204030204" pitchFamily="34" charset="0"/>
              </a:rPr>
              <a:t>n </a:t>
            </a:r>
            <a:r>
              <a:rPr lang="en-US"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21 standard drinks per week in men and </a:t>
            </a:r>
          </a:p>
          <a:p>
            <a:pPr marL="342900" indent="-342900">
              <a:buFont typeface="Arial" panose="020B0604020202020204" pitchFamily="34" charset="0"/>
              <a:buChar char="•"/>
            </a:pPr>
            <a:r>
              <a:rPr lang="en-US" dirty="0">
                <a:solidFill>
                  <a:srgbClr val="383636"/>
                </a:solidFill>
                <a:latin typeface="Calibri" panose="020F0502020204030204" pitchFamily="34" charset="0"/>
                <a:ea typeface="Calibri" panose="020F0502020204030204" pitchFamily="34" charset="0"/>
                <a:cs typeface="Calibri" panose="020F0502020204030204" pitchFamily="34" charset="0"/>
              </a:rPr>
              <a:t>Less than </a:t>
            </a:r>
            <a:r>
              <a:rPr lang="en-US"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14 standard drinks per week in women </a:t>
            </a:r>
          </a:p>
          <a:p>
            <a:r>
              <a:rPr lang="en-US"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over a 2-year period preceding evaluation) or the presence of other secondary causes of Steatosis disease.</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DC6ADB2C-544F-1166-6B85-308C5054A618}"/>
              </a:ext>
            </a:extLst>
          </p:cNvPr>
          <p:cNvSpPr txBox="1"/>
          <p:nvPr/>
        </p:nvSpPr>
        <p:spPr>
          <a:xfrm>
            <a:off x="5299494" y="3845249"/>
            <a:ext cx="3581400" cy="1938992"/>
          </a:xfrm>
          <a:prstGeom prst="rect">
            <a:avLst/>
          </a:prstGeom>
          <a:noFill/>
        </p:spPr>
        <p:txBody>
          <a:bodyPr wrap="square" rtlCol="0">
            <a:spAutoFit/>
          </a:bodyPr>
          <a:lstStyle/>
          <a:p>
            <a:pPr algn="ctr"/>
            <a:r>
              <a:rPr lang="en-US"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Non-Alcoholic Fatty Liver Disease (NAFLD)</a:t>
            </a:r>
          </a:p>
          <a:p>
            <a:pPr algn="ctr"/>
            <a:r>
              <a:rPr lang="en-US"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Metabolic dysfunction–associated </a:t>
            </a:r>
            <a:r>
              <a:rPr lang="en-US" dirty="0" err="1">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steatotic</a:t>
            </a:r>
            <a:r>
              <a:rPr lang="en-US"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 liver disease (MAFLD)</a:t>
            </a:r>
          </a:p>
        </p:txBody>
      </p:sp>
      <p:pic>
        <p:nvPicPr>
          <p:cNvPr id="4" name="Picture 3">
            <a:extLst>
              <a:ext uri="{FF2B5EF4-FFF2-40B4-BE49-F238E27FC236}">
                <a16:creationId xmlns:a16="http://schemas.microsoft.com/office/drawing/2014/main" id="{D4C5A1C3-A0D9-0A08-27DA-0377F7B6DD4A}"/>
              </a:ext>
            </a:extLst>
          </p:cNvPr>
          <p:cNvPicPr>
            <a:picLocks noChangeAspect="1"/>
          </p:cNvPicPr>
          <p:nvPr/>
        </p:nvPicPr>
        <p:blipFill>
          <a:blip r:embed="rId3"/>
          <a:stretch>
            <a:fillRect/>
          </a:stretch>
        </p:blipFill>
        <p:spPr>
          <a:xfrm>
            <a:off x="532521" y="6173853"/>
            <a:ext cx="3582281" cy="527681"/>
          </a:xfrm>
          <a:prstGeom prst="rect">
            <a:avLst/>
          </a:prstGeom>
        </p:spPr>
      </p:pic>
    </p:spTree>
    <p:extLst>
      <p:ext uri="{BB962C8B-B14F-4D97-AF65-F5344CB8AC3E}">
        <p14:creationId xmlns:p14="http://schemas.microsoft.com/office/powerpoint/2010/main" val="176248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5CF0D-755C-43FD-8A4D-6EC666C3A540}"/>
              </a:ext>
            </a:extLst>
          </p:cNvPr>
          <p:cNvSpPr>
            <a:spLocks noGrp="1"/>
          </p:cNvSpPr>
          <p:nvPr>
            <p:ph type="title"/>
          </p:nvPr>
        </p:nvSpPr>
        <p:spPr>
          <a:xfrm>
            <a:off x="6324600" y="304800"/>
            <a:ext cx="2514600" cy="2895600"/>
          </a:xfrm>
        </p:spPr>
        <p:txBody>
          <a:bodyPr>
            <a:noAutofit/>
          </a:bodyPr>
          <a:lstStyle/>
          <a:p>
            <a:r>
              <a:rPr lang="en-US" sz="3600" dirty="0"/>
              <a:t>Virtual Course Schedule – Day 2</a:t>
            </a:r>
            <a:br>
              <a:rPr lang="en-US" sz="3600" dirty="0"/>
            </a:br>
            <a:r>
              <a:rPr lang="en-US" sz="3600" dirty="0"/>
              <a:t>April 18</a:t>
            </a:r>
          </a:p>
        </p:txBody>
      </p:sp>
      <p:sp>
        <p:nvSpPr>
          <p:cNvPr id="4" name="TextBox 3">
            <a:extLst>
              <a:ext uri="{FF2B5EF4-FFF2-40B4-BE49-F238E27FC236}">
                <a16:creationId xmlns:a16="http://schemas.microsoft.com/office/drawing/2014/main" id="{FFFDF107-8C09-453D-B55A-9D7CC914053F}"/>
              </a:ext>
            </a:extLst>
          </p:cNvPr>
          <p:cNvSpPr txBox="1"/>
          <p:nvPr/>
        </p:nvSpPr>
        <p:spPr>
          <a:xfrm>
            <a:off x="457200" y="1144480"/>
            <a:ext cx="8229600" cy="461665"/>
          </a:xfrm>
          <a:prstGeom prst="rect">
            <a:avLst/>
          </a:prstGeom>
          <a:noFill/>
        </p:spPr>
        <p:txBody>
          <a:bodyPr wrap="square">
            <a:spAutoFit/>
          </a:bodyPr>
          <a:lstStyle/>
          <a:p>
            <a:pPr algn="l"/>
            <a:r>
              <a:rPr lang="en-US" sz="2400" b="0" i="0" dirty="0">
                <a:solidFill>
                  <a:srgbClr val="000000"/>
                </a:solidFill>
                <a:effectLst/>
                <a:latin typeface="Calibri" panose="020F0502020204030204" pitchFamily="34" charset="0"/>
                <a:cs typeface="Calibri" panose="020F0502020204030204" pitchFamily="34" charset="0"/>
              </a:rPr>
              <a:t> </a:t>
            </a:r>
          </a:p>
        </p:txBody>
      </p:sp>
      <p:pic>
        <p:nvPicPr>
          <p:cNvPr id="6" name="Picture 5">
            <a:extLst>
              <a:ext uri="{FF2B5EF4-FFF2-40B4-BE49-F238E27FC236}">
                <a16:creationId xmlns:a16="http://schemas.microsoft.com/office/drawing/2014/main" id="{9428260C-1671-77FB-5B2E-0B94545117BC}"/>
              </a:ext>
            </a:extLst>
          </p:cNvPr>
          <p:cNvPicPr>
            <a:picLocks noChangeAspect="1"/>
          </p:cNvPicPr>
          <p:nvPr/>
        </p:nvPicPr>
        <p:blipFill>
          <a:blip r:embed="rId2"/>
          <a:stretch>
            <a:fillRect/>
          </a:stretch>
        </p:blipFill>
        <p:spPr>
          <a:xfrm>
            <a:off x="457200" y="30707"/>
            <a:ext cx="5481515" cy="6723229"/>
          </a:xfrm>
          <a:prstGeom prst="rect">
            <a:avLst/>
          </a:prstGeom>
        </p:spPr>
      </p:pic>
      <p:sp>
        <p:nvSpPr>
          <p:cNvPr id="3" name="TextBox 2">
            <a:extLst>
              <a:ext uri="{FF2B5EF4-FFF2-40B4-BE49-F238E27FC236}">
                <a16:creationId xmlns:a16="http://schemas.microsoft.com/office/drawing/2014/main" id="{16C5D068-5401-99D5-3B52-EF04C03EED4F}"/>
              </a:ext>
            </a:extLst>
          </p:cNvPr>
          <p:cNvSpPr txBox="1"/>
          <p:nvPr/>
        </p:nvSpPr>
        <p:spPr>
          <a:xfrm>
            <a:off x="4324978" y="3441680"/>
            <a:ext cx="4495800" cy="3416320"/>
          </a:xfrm>
          <a:prstGeom prst="rect">
            <a:avLst/>
          </a:prstGeom>
          <a:noFill/>
        </p:spPr>
        <p:txBody>
          <a:bodyPr wrap="square" rtlCol="0">
            <a:spAutoFit/>
          </a:bodyPr>
          <a:lstStyle/>
          <a:p>
            <a:r>
              <a:rPr lang="en-US" dirty="0">
                <a:solidFill>
                  <a:srgbClr val="0070C0"/>
                </a:solidFill>
                <a:latin typeface="Calibri" panose="020F0502020204030204" pitchFamily="34" charset="0"/>
                <a:ea typeface="Calibri" panose="020F0502020204030204" pitchFamily="34" charset="0"/>
                <a:cs typeface="Calibri" panose="020F0502020204030204" pitchFamily="34" charset="0"/>
              </a:rPr>
              <a:t>Schedule Update:</a:t>
            </a:r>
          </a:p>
          <a:p>
            <a:r>
              <a:rPr lang="en-US" dirty="0">
                <a:solidFill>
                  <a:srgbClr val="0070C0"/>
                </a:solidFill>
                <a:latin typeface="Calibri" panose="020F0502020204030204" pitchFamily="34" charset="0"/>
                <a:ea typeface="Calibri" panose="020F0502020204030204" pitchFamily="34" charset="0"/>
                <a:cs typeface="Calibri" panose="020F0502020204030204" pitchFamily="34" charset="0"/>
              </a:rPr>
              <a:t>- Coach Bev will be kicking off the morning with Diabetes Interview.</a:t>
            </a:r>
          </a:p>
          <a:p>
            <a:r>
              <a:rPr lang="en-US" dirty="0">
                <a:solidFill>
                  <a:srgbClr val="0070C0"/>
                </a:solidFill>
                <a:latin typeface="Calibri" panose="020F0502020204030204" pitchFamily="34" charset="0"/>
                <a:ea typeface="Calibri" panose="020F0502020204030204" pitchFamily="34" charset="0"/>
                <a:cs typeface="Calibri" panose="020F0502020204030204" pitchFamily="34" charset="0"/>
              </a:rPr>
              <a:t>- Please share your biggest takeaway(s) from yesterdays program in the chat.</a:t>
            </a:r>
          </a:p>
          <a:p>
            <a:r>
              <a:rPr lang="en-US" dirty="0">
                <a:solidFill>
                  <a:srgbClr val="0070C0"/>
                </a:solidFill>
                <a:latin typeface="Calibri" panose="020F0502020204030204" pitchFamily="34" charset="0"/>
                <a:ea typeface="Calibri" panose="020F0502020204030204" pitchFamily="34" charset="0"/>
                <a:cs typeface="Calibri" panose="020F0502020204030204" pitchFamily="34" charset="0"/>
              </a:rPr>
              <a:t>- Please send any questions to info@diabetesed.net.</a:t>
            </a:r>
          </a:p>
          <a:p>
            <a:endParaRPr lang="en-US"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52746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1A58C2-F454-305C-2AAC-F678868521A5}"/>
              </a:ext>
            </a:extLst>
          </p:cNvPr>
          <p:cNvPicPr>
            <a:picLocks noChangeAspect="1"/>
          </p:cNvPicPr>
          <p:nvPr/>
        </p:nvPicPr>
        <p:blipFill>
          <a:blip r:embed="rId2"/>
          <a:stretch>
            <a:fillRect/>
          </a:stretch>
        </p:blipFill>
        <p:spPr>
          <a:xfrm>
            <a:off x="198371" y="0"/>
            <a:ext cx="8747258" cy="6191646"/>
          </a:xfrm>
          <a:prstGeom prst="rect">
            <a:avLst/>
          </a:prstGeom>
        </p:spPr>
      </p:pic>
    </p:spTree>
    <p:extLst>
      <p:ext uri="{BB962C8B-B14F-4D97-AF65-F5344CB8AC3E}">
        <p14:creationId xmlns:p14="http://schemas.microsoft.com/office/powerpoint/2010/main" val="3356048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56A40-A2DD-14D8-67C6-D6039ED4194B}"/>
              </a:ext>
            </a:extLst>
          </p:cNvPr>
          <p:cNvSpPr>
            <a:spLocks noGrp="1"/>
          </p:cNvSpPr>
          <p:nvPr>
            <p:ph type="title"/>
          </p:nvPr>
        </p:nvSpPr>
        <p:spPr>
          <a:xfrm>
            <a:off x="533400" y="202350"/>
            <a:ext cx="8229600" cy="963006"/>
          </a:xfrm>
        </p:spPr>
        <p:txBody>
          <a:bodyPr>
            <a:normAutofit fontScale="90000"/>
          </a:bodyPr>
          <a:lstStyle/>
          <a:p>
            <a:r>
              <a:rPr lang="en-US" dirty="0"/>
              <a:t>Fatty Liver Disease &amp; Steatohepatitis</a:t>
            </a:r>
          </a:p>
        </p:txBody>
      </p:sp>
      <p:sp>
        <p:nvSpPr>
          <p:cNvPr id="3" name="Content Placeholder 2">
            <a:extLst>
              <a:ext uri="{FF2B5EF4-FFF2-40B4-BE49-F238E27FC236}">
                <a16:creationId xmlns:a16="http://schemas.microsoft.com/office/drawing/2014/main" id="{E49DEA41-AC74-B3D0-940F-FA9C492E1DBA}"/>
              </a:ext>
            </a:extLst>
          </p:cNvPr>
          <p:cNvSpPr>
            <a:spLocks noGrp="1"/>
          </p:cNvSpPr>
          <p:nvPr>
            <p:ph sz="quarter" idx="1"/>
          </p:nvPr>
        </p:nvSpPr>
        <p:spPr>
          <a:xfrm>
            <a:off x="452887" y="1165356"/>
            <a:ext cx="5147813" cy="4930644"/>
          </a:xfrm>
        </p:spPr>
        <p:txBody>
          <a:bodyPr>
            <a:noAutofit/>
          </a:bodyPr>
          <a:lstStyle/>
          <a:p>
            <a:pPr marL="274320" lvl="1" indent="0">
              <a:buNone/>
            </a:pPr>
            <a:r>
              <a:rPr lang="en-US" sz="2800" dirty="0">
                <a:solidFill>
                  <a:srgbClr val="383636"/>
                </a:solidFill>
                <a:ea typeface="Calibri" panose="020F0502020204030204" pitchFamily="34" charset="0"/>
                <a:cs typeface="Calibri" panose="020F0502020204030204" pitchFamily="34" charset="0"/>
              </a:rPr>
              <a:t>Adults with type 2 diabetes</a:t>
            </a:r>
            <a:r>
              <a:rPr lang="en-US" sz="2000" dirty="0">
                <a:solidFill>
                  <a:srgbClr val="383636"/>
                </a:solidFill>
                <a:ea typeface="Calibri" panose="020F0502020204030204" pitchFamily="34" charset="0"/>
                <a:cs typeface="Calibri" panose="020F0502020204030204" pitchFamily="34" charset="0"/>
              </a:rPr>
              <a:t>.</a:t>
            </a:r>
            <a:endParaRPr lang="en-US" sz="2000" dirty="0">
              <a:ea typeface="Calibri" panose="020F0502020204030204" pitchFamily="34" charset="0"/>
              <a:cs typeface="Calibri" panose="020F0502020204030204" pitchFamily="34" charset="0"/>
            </a:endParaRPr>
          </a:p>
          <a:p>
            <a:pPr lvl="1"/>
            <a:r>
              <a:rPr lang="en-US" sz="2400" dirty="0">
                <a:solidFill>
                  <a:srgbClr val="383636"/>
                </a:solidFill>
                <a:ea typeface="Calibri" panose="020F0502020204030204" pitchFamily="34" charset="0"/>
                <a:cs typeface="Calibri" panose="020F0502020204030204" pitchFamily="34" charset="0"/>
              </a:rPr>
              <a:t>NAFLD is prevalent in &gt;70%</a:t>
            </a:r>
          </a:p>
          <a:p>
            <a:pPr lvl="2"/>
            <a:r>
              <a:rPr lang="en-US" sz="2400" dirty="0">
                <a:solidFill>
                  <a:srgbClr val="383636"/>
                </a:solidFill>
                <a:ea typeface="Calibri" panose="020F0502020204030204" pitchFamily="34" charset="0"/>
                <a:cs typeface="Calibri" panose="020F0502020204030204" pitchFamily="34" charset="0"/>
              </a:rPr>
              <a:t>Of those 50% have NASH*</a:t>
            </a:r>
          </a:p>
          <a:p>
            <a:pPr lvl="2"/>
            <a:r>
              <a:rPr lang="en-US" sz="2400" dirty="0">
                <a:solidFill>
                  <a:srgbClr val="383636"/>
                </a:solidFill>
                <a:ea typeface="Calibri" panose="020F0502020204030204" pitchFamily="34" charset="0"/>
                <a:cs typeface="Calibri" panose="020F0502020204030204" pitchFamily="34" charset="0"/>
              </a:rPr>
              <a:t>12-20% have fibrosis</a:t>
            </a:r>
          </a:p>
          <a:p>
            <a:pPr lvl="2"/>
            <a:endParaRPr lang="en-US" sz="2400" dirty="0">
              <a:solidFill>
                <a:srgbClr val="383636"/>
              </a:solidFill>
              <a:ea typeface="Calibri" panose="020F0502020204030204" pitchFamily="34" charset="0"/>
              <a:cs typeface="Calibri" panose="020F0502020204030204" pitchFamily="34" charset="0"/>
            </a:endParaRPr>
          </a:p>
          <a:p>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Associated with :</a:t>
            </a:r>
          </a:p>
          <a:p>
            <a:pPr marL="257180" indent="-257180">
              <a:buFontTx/>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Increased BMI (30+)</a:t>
            </a:r>
          </a:p>
          <a:p>
            <a:pPr marL="257180" indent="-257180">
              <a:buFontTx/>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Cardiometabolic risk factors</a:t>
            </a:r>
          </a:p>
          <a:p>
            <a:pPr marL="257180" indent="-257180">
              <a:buFontTx/>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Over 50 </a:t>
            </a:r>
            <a:r>
              <a:rPr lang="en-US"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yrs</a:t>
            </a:r>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57180" indent="-257180">
              <a:buFontTx/>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*ALT &amp; AST 30 units/L +</a:t>
            </a:r>
          </a:p>
          <a:p>
            <a:pPr marL="257180" indent="-257180">
              <a:buFontTx/>
              <a:buChar char="-"/>
            </a:pPr>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B2F270E2-9C00-6F6C-D670-47959785CFDA}"/>
              </a:ext>
            </a:extLst>
          </p:cNvPr>
          <p:cNvSpPr txBox="1"/>
          <p:nvPr/>
        </p:nvSpPr>
        <p:spPr>
          <a:xfrm>
            <a:off x="5600700" y="3543304"/>
            <a:ext cx="2057400" cy="369204"/>
          </a:xfrm>
          <a:prstGeom prst="rect">
            <a:avLst/>
          </a:prstGeom>
          <a:noFill/>
        </p:spPr>
        <p:txBody>
          <a:bodyPr wrap="square" rtlCol="0">
            <a:spAutoFit/>
          </a:bodyPr>
          <a:lstStyle/>
          <a:p>
            <a:r>
              <a:rPr lang="en-US" sz="1799" dirty="0"/>
              <a:t> </a:t>
            </a:r>
          </a:p>
        </p:txBody>
      </p:sp>
      <p:pic>
        <p:nvPicPr>
          <p:cNvPr id="5" name="Picture 4" descr="Healthcare technician reading CT scan">
            <a:extLst>
              <a:ext uri="{FF2B5EF4-FFF2-40B4-BE49-F238E27FC236}">
                <a16:creationId xmlns:a16="http://schemas.microsoft.com/office/drawing/2014/main" id="{5D5D6E57-5E90-EA84-3AF1-4D3D8F29A2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4775" y="1414361"/>
            <a:ext cx="2696111" cy="1797060"/>
          </a:xfrm>
          <a:prstGeom prst="rect">
            <a:avLst/>
          </a:prstGeom>
        </p:spPr>
      </p:pic>
      <p:sp>
        <p:nvSpPr>
          <p:cNvPr id="10" name="TextBox 9">
            <a:extLst>
              <a:ext uri="{FF2B5EF4-FFF2-40B4-BE49-F238E27FC236}">
                <a16:creationId xmlns:a16="http://schemas.microsoft.com/office/drawing/2014/main" id="{8A4D5029-7127-1751-441D-F1FB987DCDE5}"/>
              </a:ext>
            </a:extLst>
          </p:cNvPr>
          <p:cNvSpPr txBox="1"/>
          <p:nvPr/>
        </p:nvSpPr>
        <p:spPr>
          <a:xfrm>
            <a:off x="1752600" y="1538686"/>
            <a:ext cx="7315200" cy="461665"/>
          </a:xfrm>
          <a:prstGeom prst="rect">
            <a:avLst/>
          </a:prstGeom>
          <a:noFill/>
        </p:spPr>
        <p:txBody>
          <a:bodyPr wrap="square">
            <a:spAutoFit/>
          </a:bodyPr>
          <a:lstStyle/>
          <a:p>
            <a:pPr lvl="8" algn="ctr"/>
            <a:r>
              <a:rPr lang="en-US" sz="2400" dirty="0">
                <a:latin typeface="Calibri" panose="020F0502020204030204" pitchFamily="34" charset="0"/>
                <a:cs typeface="Calibri" panose="020F0502020204030204" pitchFamily="34" charset="0"/>
              </a:rPr>
              <a:t> *</a:t>
            </a:r>
            <a:endParaRPr lang="en-US" sz="800" dirty="0">
              <a:solidFill>
                <a:srgbClr val="383636"/>
              </a:solidFill>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9EA3F195-B379-A66B-A37F-4831656D8E50}"/>
              </a:ext>
            </a:extLst>
          </p:cNvPr>
          <p:cNvSpPr txBox="1"/>
          <p:nvPr/>
        </p:nvSpPr>
        <p:spPr>
          <a:xfrm>
            <a:off x="5410200" y="3312343"/>
            <a:ext cx="3429000" cy="830997"/>
          </a:xfrm>
          <a:prstGeom prst="rect">
            <a:avLst/>
          </a:prstGeom>
          <a:noFill/>
        </p:spPr>
        <p:txBody>
          <a:bodyPr wrap="square">
            <a:spAutoFit/>
          </a:bodyPr>
          <a:lstStyle/>
          <a:p>
            <a:r>
              <a:rPr lang="en-US" dirty="0">
                <a:latin typeface="Calibri" panose="020F0502020204030204" pitchFamily="34" charset="0"/>
                <a:ea typeface="Calibri" panose="020F0502020204030204" pitchFamily="34" charset="0"/>
                <a:cs typeface="Calibri" panose="020F0502020204030204" pitchFamily="34" charset="0"/>
              </a:rPr>
              <a:t>*Non-Alcoholic Steatohepatitis (NASH)</a:t>
            </a:r>
          </a:p>
        </p:txBody>
      </p:sp>
      <p:sp>
        <p:nvSpPr>
          <p:cNvPr id="14" name="TextBox 13">
            <a:extLst>
              <a:ext uri="{FF2B5EF4-FFF2-40B4-BE49-F238E27FC236}">
                <a16:creationId xmlns:a16="http://schemas.microsoft.com/office/drawing/2014/main" id="{AAC88B66-38E2-49B9-D5DD-29E835454D2D}"/>
              </a:ext>
            </a:extLst>
          </p:cNvPr>
          <p:cNvSpPr txBox="1"/>
          <p:nvPr/>
        </p:nvSpPr>
        <p:spPr>
          <a:xfrm>
            <a:off x="5029199" y="4244262"/>
            <a:ext cx="4114801" cy="2308324"/>
          </a:xfrm>
          <a:prstGeom prst="rect">
            <a:avLst/>
          </a:prstGeom>
          <a:noFill/>
        </p:spPr>
        <p:txBody>
          <a:bodyPr wrap="square">
            <a:spAutoFit/>
          </a:bodyPr>
          <a:lstStyle/>
          <a:p>
            <a:r>
              <a:rPr lang="en-US" sz="2400" b="1" dirty="0">
                <a:latin typeface="Calibri" panose="020F0502020204030204" pitchFamily="34" charset="0"/>
                <a:cs typeface="Calibri" panose="020F0502020204030204" pitchFamily="34" charset="0"/>
              </a:rPr>
              <a:t>*ALT &amp; AST</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(Eval if more if 30+ for 6 </a:t>
            </a:r>
            <a:r>
              <a:rPr lang="en-US" sz="2400" dirty="0" err="1">
                <a:latin typeface="Calibri" panose="020F0502020204030204" pitchFamily="34" charset="0"/>
                <a:cs typeface="Calibri" panose="020F0502020204030204" pitchFamily="34" charset="0"/>
              </a:rPr>
              <a:t>mo’s</a:t>
            </a:r>
            <a:r>
              <a:rPr lang="en-US" sz="2400" dirty="0">
                <a:latin typeface="Calibri" panose="020F0502020204030204" pitchFamily="34" charset="0"/>
                <a:cs typeface="Calibri" panose="020F0502020204030204" pitchFamily="34" charset="0"/>
              </a:rPr>
              <a:t> - ADA)</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Gastroenterologist norm</a:t>
            </a:r>
          </a:p>
          <a:p>
            <a:r>
              <a:rPr lang="en-US" dirty="0">
                <a:solidFill>
                  <a:srgbClr val="0070C0"/>
                </a:solidFill>
                <a:latin typeface="Calibri" panose="020F0502020204030204" pitchFamily="34" charset="0"/>
                <a:cs typeface="Calibri" panose="020F0502020204030204" pitchFamily="34" charset="0"/>
              </a:rPr>
              <a:t>        </a:t>
            </a:r>
            <a:r>
              <a:rPr lang="en-US" sz="2400" dirty="0">
                <a:solidFill>
                  <a:srgbClr val="0070C0"/>
                </a:solidFill>
                <a:latin typeface="Calibri" panose="020F0502020204030204" pitchFamily="34" charset="0"/>
                <a:cs typeface="Calibri" panose="020F0502020204030204" pitchFamily="34" charset="0"/>
              </a:rPr>
              <a:t>ALT 29-33 men</a:t>
            </a:r>
          </a:p>
          <a:p>
            <a:r>
              <a:rPr lang="en-US" sz="2400" dirty="0">
                <a:solidFill>
                  <a:srgbClr val="0070C0"/>
                </a:solidFill>
                <a:latin typeface="Calibri" panose="020F0502020204030204" pitchFamily="34" charset="0"/>
                <a:cs typeface="Calibri" panose="020F0502020204030204" pitchFamily="34" charset="0"/>
              </a:rPr>
              <a:t>         ALT 19-25 women </a:t>
            </a:r>
          </a:p>
        </p:txBody>
      </p:sp>
      <p:pic>
        <p:nvPicPr>
          <p:cNvPr id="16" name="Picture 15">
            <a:extLst>
              <a:ext uri="{FF2B5EF4-FFF2-40B4-BE49-F238E27FC236}">
                <a16:creationId xmlns:a16="http://schemas.microsoft.com/office/drawing/2014/main" id="{61F3A41C-82F2-7CCA-EBCF-110D81D348C2}"/>
              </a:ext>
            </a:extLst>
          </p:cNvPr>
          <p:cNvPicPr>
            <a:picLocks noChangeAspect="1"/>
          </p:cNvPicPr>
          <p:nvPr/>
        </p:nvPicPr>
        <p:blipFill>
          <a:blip r:embed="rId3"/>
          <a:stretch>
            <a:fillRect/>
          </a:stretch>
        </p:blipFill>
        <p:spPr>
          <a:xfrm>
            <a:off x="532521" y="6173853"/>
            <a:ext cx="3582281" cy="527681"/>
          </a:xfrm>
          <a:prstGeom prst="rect">
            <a:avLst/>
          </a:prstGeom>
        </p:spPr>
      </p:pic>
    </p:spTree>
    <p:extLst>
      <p:ext uri="{BB962C8B-B14F-4D97-AF65-F5344CB8AC3E}">
        <p14:creationId xmlns:p14="http://schemas.microsoft.com/office/powerpoint/2010/main" val="3267506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86700" cy="990600"/>
          </a:xfrm>
        </p:spPr>
        <p:txBody>
          <a:bodyPr>
            <a:normAutofit/>
          </a:bodyPr>
          <a:lstStyle/>
          <a:p>
            <a:r>
              <a:rPr lang="en-US" dirty="0"/>
              <a:t>Natural History of NAFLD to NASH</a:t>
            </a:r>
          </a:p>
        </p:txBody>
      </p:sp>
      <p:pic>
        <p:nvPicPr>
          <p:cNvPr id="13314"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09600" y="1437239"/>
            <a:ext cx="4674079" cy="3096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9BAC0762-A95D-4A70-89AF-6607C4C5D992}"/>
              </a:ext>
            </a:extLst>
          </p:cNvPr>
          <p:cNvSpPr txBox="1"/>
          <p:nvPr/>
        </p:nvSpPr>
        <p:spPr>
          <a:xfrm>
            <a:off x="203439" y="4751856"/>
            <a:ext cx="5486400" cy="83099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NASH – Non-Alcoholic Steatohepatitis</a:t>
            </a:r>
          </a:p>
          <a:p>
            <a:r>
              <a:rPr lang="en-US" dirty="0">
                <a:latin typeface="Calibri" panose="020F0502020204030204" pitchFamily="34" charset="0"/>
                <a:cs typeface="Calibri" panose="020F0502020204030204" pitchFamily="34" charset="0"/>
              </a:rPr>
              <a:t>MASH – Metabolic Assoc Steatohepatitis</a:t>
            </a:r>
          </a:p>
        </p:txBody>
      </p:sp>
      <p:pic>
        <p:nvPicPr>
          <p:cNvPr id="5" name="Picture 4">
            <a:extLst>
              <a:ext uri="{FF2B5EF4-FFF2-40B4-BE49-F238E27FC236}">
                <a16:creationId xmlns:a16="http://schemas.microsoft.com/office/drawing/2014/main" id="{11D05F3D-857C-4C1A-A329-1BC6803F645D}"/>
              </a:ext>
            </a:extLst>
          </p:cNvPr>
          <p:cNvPicPr>
            <a:picLocks noChangeAspect="1"/>
          </p:cNvPicPr>
          <p:nvPr/>
        </p:nvPicPr>
        <p:blipFill>
          <a:blip r:embed="rId6"/>
          <a:stretch>
            <a:fillRect/>
          </a:stretch>
        </p:blipFill>
        <p:spPr>
          <a:xfrm>
            <a:off x="5440864" y="1443335"/>
            <a:ext cx="3378495" cy="4724400"/>
          </a:xfrm>
          <a:prstGeom prst="rect">
            <a:avLst/>
          </a:prstGeom>
        </p:spPr>
      </p:pic>
      <p:sp>
        <p:nvSpPr>
          <p:cNvPr id="8" name="TextBox 7">
            <a:extLst>
              <a:ext uri="{FF2B5EF4-FFF2-40B4-BE49-F238E27FC236}">
                <a16:creationId xmlns:a16="http://schemas.microsoft.com/office/drawing/2014/main" id="{6E998137-286D-4605-871E-2B3CA87E9D2D}"/>
              </a:ext>
            </a:extLst>
          </p:cNvPr>
          <p:cNvSpPr txBox="1"/>
          <p:nvPr/>
        </p:nvSpPr>
        <p:spPr>
          <a:xfrm>
            <a:off x="680656" y="5976371"/>
            <a:ext cx="6044962" cy="646331"/>
          </a:xfrm>
          <a:prstGeom prst="rect">
            <a:avLst/>
          </a:prstGeom>
          <a:noFill/>
        </p:spPr>
        <p:txBody>
          <a:bodyPr wrap="square">
            <a:spAutoFit/>
          </a:bodyPr>
          <a:lstStyle/>
          <a:p>
            <a:r>
              <a:rPr lang="en-US" sz="1800" dirty="0">
                <a:latin typeface="Calibri" panose="020F0502020204030204" pitchFamily="34" charset="0"/>
                <a:cs typeface="Calibri" panose="020F0502020204030204" pitchFamily="34" charset="0"/>
              </a:rPr>
              <a:t>https://liverfoundation.org/wp-content/uploads/2020/11/StagesFibrosis.jpg</a:t>
            </a:r>
          </a:p>
        </p:txBody>
      </p:sp>
    </p:spTree>
    <p:custDataLst>
      <p:tags r:id="rId1"/>
    </p:custDataLst>
    <p:extLst>
      <p:ext uri="{BB962C8B-B14F-4D97-AF65-F5344CB8AC3E}">
        <p14:creationId xmlns:p14="http://schemas.microsoft.com/office/powerpoint/2010/main" val="2935469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FD303-42B2-48DF-AF28-BDDA714BD383}"/>
              </a:ext>
            </a:extLst>
          </p:cNvPr>
          <p:cNvSpPr>
            <a:spLocks noGrp="1"/>
          </p:cNvSpPr>
          <p:nvPr>
            <p:ph type="title"/>
          </p:nvPr>
        </p:nvSpPr>
        <p:spPr/>
        <p:txBody>
          <a:bodyPr/>
          <a:lstStyle/>
          <a:p>
            <a:r>
              <a:rPr lang="en-US" dirty="0"/>
              <a:t>Stages of Liver Failure</a:t>
            </a:r>
          </a:p>
        </p:txBody>
      </p:sp>
      <p:sp>
        <p:nvSpPr>
          <p:cNvPr id="3" name="Content Placeholder 2">
            <a:extLst>
              <a:ext uri="{FF2B5EF4-FFF2-40B4-BE49-F238E27FC236}">
                <a16:creationId xmlns:a16="http://schemas.microsoft.com/office/drawing/2014/main" id="{08F59FB5-1048-472E-90C8-7F62FE824ACC}"/>
              </a:ext>
            </a:extLst>
          </p:cNvPr>
          <p:cNvSpPr>
            <a:spLocks noGrp="1"/>
          </p:cNvSpPr>
          <p:nvPr>
            <p:ph sz="quarter" idx="1"/>
          </p:nvPr>
        </p:nvSpPr>
        <p:spPr/>
        <p:txBody>
          <a:bodyPr>
            <a:normAutofit fontScale="92500" lnSpcReduction="10000"/>
          </a:bodyPr>
          <a:lstStyle/>
          <a:p>
            <a:r>
              <a:rPr lang="en-US" dirty="0"/>
              <a:t>NAFLD – nonalcoholic fatty liver disease</a:t>
            </a:r>
          </a:p>
          <a:p>
            <a:pPr lvl="1"/>
            <a:r>
              <a:rPr lang="en-US" sz="2800" dirty="0"/>
              <a:t>NAFL – simple fatty liver, doesn’t usually progress to cause liver damage</a:t>
            </a:r>
          </a:p>
          <a:p>
            <a:pPr lvl="1"/>
            <a:r>
              <a:rPr lang="en-US" dirty="0"/>
              <a:t>NASH or </a:t>
            </a:r>
            <a:r>
              <a:rPr lang="en-US" dirty="0">
                <a:highlight>
                  <a:srgbClr val="FFFF00"/>
                </a:highlight>
              </a:rPr>
              <a:t>MASH</a:t>
            </a:r>
            <a:r>
              <a:rPr lang="en-US" dirty="0"/>
              <a:t> nonalcoholic / metabolic steatohepatitis</a:t>
            </a:r>
          </a:p>
          <a:p>
            <a:pPr lvl="2"/>
            <a:r>
              <a:rPr lang="en-US" sz="2800" dirty="0"/>
              <a:t>Liver inflammation and cell damage. </a:t>
            </a:r>
          </a:p>
          <a:p>
            <a:pPr lvl="2"/>
            <a:r>
              <a:rPr lang="en-US" sz="2800" dirty="0"/>
              <a:t>Can cause fibrosis, scarring</a:t>
            </a:r>
          </a:p>
          <a:p>
            <a:pPr lvl="2"/>
            <a:r>
              <a:rPr lang="en-US" sz="3200" dirty="0">
                <a:solidFill>
                  <a:schemeClr val="accent2">
                    <a:lumMod val="50000"/>
                  </a:schemeClr>
                </a:solidFill>
              </a:rPr>
              <a:t>Leading cause of hepatocellular carcinoma and liver transplants (ADA)</a:t>
            </a:r>
          </a:p>
          <a:p>
            <a:r>
              <a:rPr lang="en-US" dirty="0"/>
              <a:t>Cirrhosis – degeneration of cells, inflammation, fibrous thickening </a:t>
            </a:r>
          </a:p>
          <a:p>
            <a:r>
              <a:rPr lang="en-US" dirty="0"/>
              <a:t>End-stage liver disease &amp; Liver Cancer</a:t>
            </a:r>
          </a:p>
        </p:txBody>
      </p:sp>
      <p:sp>
        <p:nvSpPr>
          <p:cNvPr id="7" name="TextBox 6">
            <a:extLst>
              <a:ext uri="{FF2B5EF4-FFF2-40B4-BE49-F238E27FC236}">
                <a16:creationId xmlns:a16="http://schemas.microsoft.com/office/drawing/2014/main" id="{2C7C73DD-41B0-4A79-A25C-BF978477E1EB}"/>
              </a:ext>
            </a:extLst>
          </p:cNvPr>
          <p:cNvSpPr txBox="1"/>
          <p:nvPr/>
        </p:nvSpPr>
        <p:spPr>
          <a:xfrm>
            <a:off x="485775" y="5997714"/>
            <a:ext cx="8534400" cy="707886"/>
          </a:xfrm>
          <a:prstGeom prst="rect">
            <a:avLst/>
          </a:prstGeom>
          <a:noFill/>
        </p:spPr>
        <p:txBody>
          <a:bodyPr wrap="square">
            <a:spAutoFit/>
          </a:bodyPr>
          <a:lstStyle/>
          <a:p>
            <a:r>
              <a:rPr lang="en-US" sz="2000" dirty="0">
                <a:latin typeface="Calibri" panose="020F0502020204030204" pitchFamily="34" charset="0"/>
                <a:cs typeface="Calibri" panose="020F0502020204030204" pitchFamily="34" charset="0"/>
              </a:rPr>
              <a:t>https://liverfoundation.org/for-patients/about-the-liver/the-progression-of-liver-disease/#fibrosis-scarring</a:t>
            </a:r>
          </a:p>
        </p:txBody>
      </p:sp>
    </p:spTree>
    <p:extLst>
      <p:ext uri="{BB962C8B-B14F-4D97-AF65-F5344CB8AC3E}">
        <p14:creationId xmlns:p14="http://schemas.microsoft.com/office/powerpoint/2010/main" val="762716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146D1-E72A-5FDD-831A-9EC908E017EE}"/>
              </a:ext>
            </a:extLst>
          </p:cNvPr>
          <p:cNvSpPr>
            <a:spLocks noGrp="1"/>
          </p:cNvSpPr>
          <p:nvPr>
            <p:ph type="title"/>
          </p:nvPr>
        </p:nvSpPr>
        <p:spPr>
          <a:xfrm>
            <a:off x="457200" y="228599"/>
            <a:ext cx="8229600" cy="1100295"/>
          </a:xfrm>
        </p:spPr>
        <p:txBody>
          <a:bodyPr>
            <a:noAutofit/>
          </a:bodyPr>
          <a:lstStyle/>
          <a:p>
            <a:r>
              <a:rPr lang="en-US" sz="3600" dirty="0"/>
              <a:t>Nonalcoholic Fatty Liver Disease and Nonalcoholic Steatohepatitis Screening</a:t>
            </a:r>
          </a:p>
        </p:txBody>
      </p:sp>
      <p:sp>
        <p:nvSpPr>
          <p:cNvPr id="3" name="Content Placeholder 2">
            <a:extLst>
              <a:ext uri="{FF2B5EF4-FFF2-40B4-BE49-F238E27FC236}">
                <a16:creationId xmlns:a16="http://schemas.microsoft.com/office/drawing/2014/main" id="{BED548B7-CCD3-A660-943C-A09FFF1F3B79}"/>
              </a:ext>
            </a:extLst>
          </p:cNvPr>
          <p:cNvSpPr>
            <a:spLocks noGrp="1"/>
          </p:cNvSpPr>
          <p:nvPr>
            <p:ph sz="quarter" idx="1"/>
          </p:nvPr>
        </p:nvSpPr>
        <p:spPr>
          <a:xfrm>
            <a:off x="4670273" y="1524000"/>
            <a:ext cx="4041648" cy="4800600"/>
          </a:xfrm>
        </p:spPr>
        <p:txBody>
          <a:bodyPr>
            <a:normAutofit fontScale="92500" lnSpcReduction="10000"/>
          </a:bodyPr>
          <a:lstStyle/>
          <a:p>
            <a:pPr>
              <a:lnSpc>
                <a:spcPct val="120000"/>
              </a:lnSpc>
            </a:pPr>
            <a:r>
              <a:rPr lang="en-US" dirty="0"/>
              <a:t>S</a:t>
            </a:r>
            <a:r>
              <a:rPr lang="en-US" sz="3200" dirty="0"/>
              <a:t>creen and provide risk stratification for clinically significant liver fibrosis </a:t>
            </a:r>
            <a:r>
              <a:rPr lang="en-US" dirty="0"/>
              <a:t>using  </a:t>
            </a:r>
          </a:p>
          <a:p>
            <a:pPr>
              <a:lnSpc>
                <a:spcPct val="120000"/>
              </a:lnSpc>
            </a:pPr>
            <a:r>
              <a:rPr lang="en-US" dirty="0"/>
              <a:t>Calculated fibrosis-4 index (FIB-4) (derived from age, ALT, AST, and platelets </a:t>
            </a:r>
          </a:p>
          <a:p>
            <a:pPr>
              <a:lnSpc>
                <a:spcPct val="120000"/>
              </a:lnSpc>
            </a:pPr>
            <a:endParaRPr lang="en-US" dirty="0"/>
          </a:p>
        </p:txBody>
      </p:sp>
      <p:sp>
        <p:nvSpPr>
          <p:cNvPr id="4" name="Content Placeholder 3">
            <a:extLst>
              <a:ext uri="{FF2B5EF4-FFF2-40B4-BE49-F238E27FC236}">
                <a16:creationId xmlns:a16="http://schemas.microsoft.com/office/drawing/2014/main" id="{25A64696-C775-1BDF-BAF6-85BF523BD6EF}"/>
              </a:ext>
            </a:extLst>
          </p:cNvPr>
          <p:cNvSpPr>
            <a:spLocks noGrp="1"/>
          </p:cNvSpPr>
          <p:nvPr>
            <p:ph sz="quarter" idx="2"/>
          </p:nvPr>
        </p:nvSpPr>
        <p:spPr>
          <a:xfrm>
            <a:off x="491532" y="1524000"/>
            <a:ext cx="4041648" cy="4937760"/>
          </a:xfrm>
        </p:spPr>
        <p:txBody>
          <a:bodyPr>
            <a:normAutofit fontScale="92500" lnSpcReduction="10000"/>
          </a:bodyPr>
          <a:lstStyle/>
          <a:p>
            <a:pPr>
              <a:lnSpc>
                <a:spcPct val="120000"/>
              </a:lnSpc>
            </a:pPr>
            <a:r>
              <a:rPr lang="en-US" dirty="0"/>
              <a:t>Screen adults with type 2 diabetes or prediabetes</a:t>
            </a:r>
          </a:p>
          <a:p>
            <a:pPr lvl="1">
              <a:lnSpc>
                <a:spcPct val="120000"/>
              </a:lnSpc>
            </a:pPr>
            <a:r>
              <a:rPr lang="en-US" dirty="0"/>
              <a:t>particularly those with BMI 30 + </a:t>
            </a:r>
          </a:p>
          <a:p>
            <a:pPr lvl="1">
              <a:lnSpc>
                <a:spcPct val="120000"/>
              </a:lnSpc>
            </a:pPr>
            <a:r>
              <a:rPr lang="en-US" dirty="0"/>
              <a:t>cardiometabolic risk factors or established CV disease </a:t>
            </a:r>
          </a:p>
          <a:p>
            <a:pPr lvl="1">
              <a:lnSpc>
                <a:spcPct val="120000"/>
              </a:lnSpc>
            </a:pPr>
            <a:r>
              <a:rPr lang="en-US" dirty="0"/>
              <a:t>even if normal liver enzymes.</a:t>
            </a:r>
          </a:p>
          <a:p>
            <a:pPr lvl="1">
              <a:lnSpc>
                <a:spcPct val="120000"/>
              </a:lnSpc>
            </a:pPr>
            <a:endParaRPr lang="en-US" dirty="0"/>
          </a:p>
          <a:p>
            <a:endParaRPr lang="en-US" dirty="0"/>
          </a:p>
        </p:txBody>
      </p:sp>
      <p:pic>
        <p:nvPicPr>
          <p:cNvPr id="5" name="Picture 4">
            <a:extLst>
              <a:ext uri="{FF2B5EF4-FFF2-40B4-BE49-F238E27FC236}">
                <a16:creationId xmlns:a16="http://schemas.microsoft.com/office/drawing/2014/main" id="{32C4DAE6-6CDE-05B7-138E-3CE011D28748}"/>
              </a:ext>
            </a:extLst>
          </p:cNvPr>
          <p:cNvPicPr>
            <a:picLocks noChangeAspect="1"/>
          </p:cNvPicPr>
          <p:nvPr/>
        </p:nvPicPr>
        <p:blipFill>
          <a:blip r:embed="rId2"/>
          <a:stretch>
            <a:fillRect/>
          </a:stretch>
        </p:blipFill>
        <p:spPr>
          <a:xfrm>
            <a:off x="532521" y="6173853"/>
            <a:ext cx="3582281" cy="527681"/>
          </a:xfrm>
          <a:prstGeom prst="rect">
            <a:avLst/>
          </a:prstGeom>
        </p:spPr>
      </p:pic>
    </p:spTree>
    <p:extLst>
      <p:ext uri="{BB962C8B-B14F-4D97-AF65-F5344CB8AC3E}">
        <p14:creationId xmlns:p14="http://schemas.microsoft.com/office/powerpoint/2010/main" val="1532826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1A666-AC52-9086-4ECA-67036F8FE2B1}"/>
              </a:ext>
            </a:extLst>
          </p:cNvPr>
          <p:cNvSpPr>
            <a:spLocks noGrp="1"/>
          </p:cNvSpPr>
          <p:nvPr>
            <p:ph type="title"/>
          </p:nvPr>
        </p:nvSpPr>
        <p:spPr>
          <a:xfrm>
            <a:off x="457200" y="228600"/>
            <a:ext cx="8229600" cy="838200"/>
          </a:xfrm>
        </p:spPr>
        <p:txBody>
          <a:bodyPr/>
          <a:lstStyle/>
          <a:p>
            <a:r>
              <a:rPr lang="en-US" dirty="0"/>
              <a:t>Screening for NASH – FIB-4</a:t>
            </a:r>
          </a:p>
        </p:txBody>
      </p:sp>
      <p:sp>
        <p:nvSpPr>
          <p:cNvPr id="3" name="Content Placeholder 2">
            <a:extLst>
              <a:ext uri="{FF2B5EF4-FFF2-40B4-BE49-F238E27FC236}">
                <a16:creationId xmlns:a16="http://schemas.microsoft.com/office/drawing/2014/main" id="{7626F470-8E3D-2803-9C97-F46D8841096C}"/>
              </a:ext>
            </a:extLst>
          </p:cNvPr>
          <p:cNvSpPr>
            <a:spLocks noGrp="1"/>
          </p:cNvSpPr>
          <p:nvPr>
            <p:ph sz="quarter" idx="1"/>
          </p:nvPr>
        </p:nvSpPr>
        <p:spPr>
          <a:xfrm>
            <a:off x="460637" y="3485040"/>
            <a:ext cx="4041648" cy="3048000"/>
          </a:xfrm>
        </p:spPr>
        <p:txBody>
          <a:bodyPr>
            <a:normAutofit fontScale="77500" lnSpcReduction="20000"/>
          </a:bodyPr>
          <a:lstStyle/>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The American College of Gastroenterology considers </a:t>
            </a:r>
            <a:r>
              <a:rPr lang="en-US" sz="2600" dirty="0">
                <a:solidFill>
                  <a:srgbClr val="383636"/>
                </a:solidFill>
                <a:ea typeface="Calibri" panose="020F0502020204030204" pitchFamily="34" charset="0"/>
                <a:cs typeface="Calibri" panose="020F0502020204030204" pitchFamily="34" charset="0"/>
              </a:rPr>
              <a:t>Up</a:t>
            </a:r>
            <a:r>
              <a:rPr lang="en-US" sz="2600" b="0" i="0" dirty="0">
                <a:solidFill>
                  <a:srgbClr val="383636"/>
                </a:solidFill>
                <a:effectLst/>
                <a:ea typeface="Calibri" panose="020F0502020204030204" pitchFamily="34" charset="0"/>
                <a:cs typeface="Calibri" panose="020F0502020204030204" pitchFamily="34" charset="0"/>
              </a:rPr>
              <a:t>per limit of normal ALT levels:</a:t>
            </a:r>
          </a:p>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29–33 units/L for males</a:t>
            </a:r>
          </a:p>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19–25 units/L for female individuals </a:t>
            </a:r>
            <a:endParaRPr lang="en-US" sz="2600" dirty="0">
              <a:ea typeface="Calibri" panose="020F0502020204030204" pitchFamily="34" charset="0"/>
              <a:cs typeface="Calibri" panose="020F0502020204030204" pitchFamily="34" charset="0"/>
            </a:endParaRPr>
          </a:p>
          <a:p>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E1A3F56B-CD3D-0407-D9BF-0A0418086DFB}"/>
              </a:ext>
            </a:extLst>
          </p:cNvPr>
          <p:cNvSpPr>
            <a:spLocks noGrp="1"/>
          </p:cNvSpPr>
          <p:nvPr>
            <p:ph sz="quarter" idx="2"/>
          </p:nvPr>
        </p:nvSpPr>
        <p:spPr>
          <a:xfrm>
            <a:off x="4744356" y="1095555"/>
            <a:ext cx="4041648" cy="5565648"/>
          </a:xfrm>
        </p:spPr>
        <p:txBody>
          <a:bodyPr>
            <a:normAutofit fontScale="77500" lnSpcReduction="20000"/>
          </a:bodyPr>
          <a:lstStyle/>
          <a:p>
            <a:pPr marL="0" indent="0">
              <a:lnSpc>
                <a:spcPct val="120000"/>
              </a:lnSpc>
              <a:buNone/>
            </a:pPr>
            <a:r>
              <a:rPr lang="en-US" b="1" i="0" dirty="0">
                <a:solidFill>
                  <a:srgbClr val="383636"/>
                </a:solidFill>
                <a:effectLst/>
                <a:ea typeface="Calibri" panose="020F0502020204030204" pitchFamily="34" charset="0"/>
                <a:cs typeface="Calibri" panose="020F0502020204030204" pitchFamily="34" charset="0"/>
              </a:rPr>
              <a:t>FIB-4 estimates risk of hepatic cirrhosis (age 35+):</a:t>
            </a:r>
          </a:p>
          <a:p>
            <a:pPr>
              <a:lnSpc>
                <a:spcPct val="120000"/>
              </a:lnSpc>
            </a:pPr>
            <a:r>
              <a:rPr lang="en-US" dirty="0">
                <a:solidFill>
                  <a:srgbClr val="383636"/>
                </a:solidFill>
                <a:ea typeface="Calibri" panose="020F0502020204030204" pitchFamily="34" charset="0"/>
                <a:cs typeface="Calibri" panose="020F0502020204030204" pitchFamily="34" charset="0"/>
              </a:rPr>
              <a:t>C</a:t>
            </a:r>
            <a:r>
              <a:rPr lang="en-US" b="0" i="0" dirty="0">
                <a:solidFill>
                  <a:srgbClr val="383636"/>
                </a:solidFill>
                <a:effectLst/>
                <a:ea typeface="Calibri" panose="020F0502020204030204" pitchFamily="34" charset="0"/>
                <a:cs typeface="Calibri" panose="020F0502020204030204" pitchFamily="34" charset="0"/>
              </a:rPr>
              <a:t>alculated by imputing: </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Age </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plasma aminotransferases (AST and ALT)</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and platelet count</a:t>
            </a:r>
          </a:p>
          <a:p>
            <a:pPr>
              <a:lnSpc>
                <a:spcPct val="120000"/>
              </a:lnSpc>
            </a:pPr>
            <a:r>
              <a:rPr lang="en-US" sz="3500" b="0" i="0" dirty="0">
                <a:solidFill>
                  <a:srgbClr val="383636"/>
                </a:solidFill>
                <a:effectLst/>
                <a:ea typeface="Calibri" panose="020F0502020204030204" pitchFamily="34" charset="0"/>
                <a:cs typeface="Calibri" panose="020F0502020204030204" pitchFamily="34" charset="0"/>
              </a:rPr>
              <a:t>FIB-4 Risk Levels</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Lower risk </a:t>
            </a:r>
            <a:r>
              <a:rPr lang="en-US" dirty="0">
                <a:solidFill>
                  <a:srgbClr val="383636"/>
                </a:solidFill>
                <a:ea typeface="Calibri" panose="020F0502020204030204" pitchFamily="34" charset="0"/>
                <a:cs typeface="Calibri" panose="020F0502020204030204" pitchFamily="34" charset="0"/>
              </a:rPr>
              <a:t>is </a:t>
            </a:r>
            <a:r>
              <a:rPr lang="en-US" b="0" i="0" dirty="0">
                <a:solidFill>
                  <a:srgbClr val="383636"/>
                </a:solidFill>
                <a:effectLst/>
                <a:ea typeface="Calibri" panose="020F0502020204030204" pitchFamily="34" charset="0"/>
                <a:cs typeface="Calibri" panose="020F0502020204030204" pitchFamily="34" charset="0"/>
              </a:rPr>
              <a:t>&lt;1.3  </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Intermediate 1.3 to 2.67</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High risk &gt;2.67 </a:t>
            </a:r>
          </a:p>
          <a:p>
            <a:pPr lvl="2">
              <a:lnSpc>
                <a:spcPct val="120000"/>
              </a:lnSpc>
            </a:pPr>
            <a:r>
              <a:rPr lang="en-US" sz="2500" b="0" i="0" dirty="0">
                <a:solidFill>
                  <a:srgbClr val="383636"/>
                </a:solidFill>
                <a:effectLst/>
                <a:ea typeface="Calibri" panose="020F0502020204030204" pitchFamily="34" charset="0"/>
                <a:cs typeface="Calibri" panose="020F0502020204030204" pitchFamily="34" charset="0"/>
              </a:rPr>
              <a:t>considered as having a high probability of advanced fibrosis (F3–F4). </a:t>
            </a:r>
            <a:endParaRPr lang="en-US" sz="2500" dirty="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EEF5F3B2-6D9D-2EC0-5B9A-B5A059C79555}"/>
              </a:ext>
            </a:extLst>
          </p:cNvPr>
          <p:cNvSpPr txBox="1"/>
          <p:nvPr/>
        </p:nvSpPr>
        <p:spPr>
          <a:xfrm>
            <a:off x="457200" y="5524947"/>
            <a:ext cx="3652208" cy="800219"/>
          </a:xfrm>
          <a:prstGeom prst="rect">
            <a:avLst/>
          </a:prstGeom>
          <a:noFill/>
        </p:spPr>
        <p:txBody>
          <a:bodyPr wrap="square" rtlCol="0">
            <a:spAutoFit/>
          </a:bodyPr>
          <a:lstStyle/>
          <a:p>
            <a:endParaRPr lang="en-US" sz="1000" dirty="0">
              <a:latin typeface="Calibri" panose="020F0502020204030204" pitchFamily="34" charset="0"/>
              <a:ea typeface="Calibri" panose="020F0502020204030204" pitchFamily="34" charset="0"/>
              <a:cs typeface="Calibri" panose="020F0502020204030204" pitchFamily="34" charset="0"/>
            </a:endParaRPr>
          </a:p>
          <a:p>
            <a:r>
              <a:rPr lang="en-US" sz="1800"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a:t>
            </a:r>
            <a:r>
              <a:rPr lang="en-US" sz="1800" b="1" i="0" u="sng" dirty="0">
                <a:solidFill>
                  <a:srgbClr val="0F5DB9"/>
                </a:solidFill>
                <a:effectLst/>
                <a:latin typeface="Calibri" panose="020F0502020204030204" pitchFamily="34" charset="0"/>
                <a:ea typeface="Calibri" panose="020F0502020204030204" pitchFamily="34" charset="0"/>
                <a:cs typeface="Calibri" panose="020F0502020204030204" pitchFamily="34" charset="0"/>
                <a:hlinkClick r:id="rId2"/>
              </a:rPr>
              <a:t>mdcalc.com/calc/2200/fibrosis-4-fib-4-index-liver-fibrosis</a:t>
            </a:r>
            <a:r>
              <a:rPr lang="en-US" sz="1800"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0459504B-5372-77F1-1E9F-7BDCFE6C8772}"/>
              </a:ext>
            </a:extLst>
          </p:cNvPr>
          <p:cNvSpPr txBox="1"/>
          <p:nvPr/>
        </p:nvSpPr>
        <p:spPr>
          <a:xfrm>
            <a:off x="6442497" y="6490614"/>
            <a:ext cx="2057400" cy="307777"/>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rPr>
              <a:t>www.DiabetesEd.net</a:t>
            </a:r>
          </a:p>
        </p:txBody>
      </p:sp>
      <p:pic>
        <p:nvPicPr>
          <p:cNvPr id="11" name="Picture 10">
            <a:extLst>
              <a:ext uri="{FF2B5EF4-FFF2-40B4-BE49-F238E27FC236}">
                <a16:creationId xmlns:a16="http://schemas.microsoft.com/office/drawing/2014/main" id="{D9EE2A18-B035-BEA5-70AB-9A9CD9C5F452}"/>
              </a:ext>
            </a:extLst>
          </p:cNvPr>
          <p:cNvPicPr>
            <a:picLocks noChangeAspect="1"/>
          </p:cNvPicPr>
          <p:nvPr/>
        </p:nvPicPr>
        <p:blipFill>
          <a:blip r:embed="rId3"/>
          <a:stretch>
            <a:fillRect/>
          </a:stretch>
        </p:blipFill>
        <p:spPr>
          <a:xfrm>
            <a:off x="462506" y="1134071"/>
            <a:ext cx="4237726" cy="2138231"/>
          </a:xfrm>
          <a:prstGeom prst="rect">
            <a:avLst/>
          </a:prstGeom>
        </p:spPr>
      </p:pic>
    </p:spTree>
    <p:extLst>
      <p:ext uri="{BB962C8B-B14F-4D97-AF65-F5344CB8AC3E}">
        <p14:creationId xmlns:p14="http://schemas.microsoft.com/office/powerpoint/2010/main" val="219786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itle 1">
            <a:extLst>
              <a:ext uri="{FF2B5EF4-FFF2-40B4-BE49-F238E27FC236}">
                <a16:creationId xmlns:a16="http://schemas.microsoft.com/office/drawing/2014/main" id="{A9A26DC0-C2EB-5ABC-CAA4-16E33268EFF7}"/>
              </a:ext>
            </a:extLst>
          </p:cNvPr>
          <p:cNvSpPr>
            <a:spLocks noGrp="1"/>
          </p:cNvSpPr>
          <p:nvPr>
            <p:ph type="title"/>
          </p:nvPr>
        </p:nvSpPr>
        <p:spPr>
          <a:xfrm>
            <a:off x="457200" y="152400"/>
            <a:ext cx="8229600" cy="990600"/>
          </a:xfrm>
        </p:spPr>
        <p:txBody>
          <a:bodyPr/>
          <a:lstStyle/>
          <a:p>
            <a:r>
              <a:rPr lang="en-US" dirty="0"/>
              <a:t>Screening for Fibrosis Risk</a:t>
            </a:r>
          </a:p>
        </p:txBody>
      </p:sp>
      <p:pic>
        <p:nvPicPr>
          <p:cNvPr id="2050" name="Picture 2" descr="A proposed algorithm for risk stratification in individuals with nonalcoholic fatty liver disease (NAFLD) or nonalcoholic steatohepatitis (NASH). NFS, NAFLD fibrosis score created by a group of experts that included American Diabetes Association representatives. Reprinted from Kanwal et al. (64).">
            <a:extLst>
              <a:ext uri="{FF2B5EF4-FFF2-40B4-BE49-F238E27FC236}">
                <a16:creationId xmlns:a16="http://schemas.microsoft.com/office/drawing/2014/main" id="{ABAE77C9-9CBA-4016-8825-D815D22BADCD}"/>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657714" y="1219200"/>
            <a:ext cx="7379392" cy="5257800"/>
          </a:xfrm>
          <a:prstGeom prst="rect">
            <a:avLst/>
          </a:prstGeom>
          <a:solidFill>
            <a:srgbClr val="FFFFFF"/>
          </a:solidFill>
        </p:spPr>
      </p:pic>
      <p:sp>
        <p:nvSpPr>
          <p:cNvPr id="2" name="TextBox 1">
            <a:extLst>
              <a:ext uri="{FF2B5EF4-FFF2-40B4-BE49-F238E27FC236}">
                <a16:creationId xmlns:a16="http://schemas.microsoft.com/office/drawing/2014/main" id="{FB2B8298-0161-387D-44E0-40D7AA1E9D4F}"/>
              </a:ext>
            </a:extLst>
          </p:cNvPr>
          <p:cNvSpPr txBox="1"/>
          <p:nvPr/>
        </p:nvSpPr>
        <p:spPr>
          <a:xfrm>
            <a:off x="685800" y="4495800"/>
            <a:ext cx="2286000" cy="1938992"/>
          </a:xfrm>
          <a:prstGeom prst="rect">
            <a:avLst/>
          </a:prstGeom>
          <a:noFill/>
        </p:spPr>
        <p:txBody>
          <a:bodyPr wrap="square" rtlCol="0">
            <a:spAutoFit/>
          </a:bodyPr>
          <a:lstStyle/>
          <a:p>
            <a:r>
              <a:rPr lang="en-US"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Goal of screening is to identify if on a disease path to cirrhosis</a:t>
            </a:r>
            <a:r>
              <a:rPr lang="en-US" b="1" dirty="0">
                <a:latin typeface="Calibri" panose="020F0502020204030204" pitchFamily="34" charset="0"/>
                <a:ea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44FBC25E-B905-9592-3049-A4C5EC0D9C49}"/>
              </a:ext>
            </a:extLst>
          </p:cNvPr>
          <p:cNvPicPr>
            <a:picLocks noChangeAspect="1"/>
          </p:cNvPicPr>
          <p:nvPr/>
        </p:nvPicPr>
        <p:blipFill>
          <a:blip r:embed="rId3"/>
          <a:stretch>
            <a:fillRect/>
          </a:stretch>
        </p:blipFill>
        <p:spPr>
          <a:xfrm>
            <a:off x="532521" y="6342221"/>
            <a:ext cx="2439279" cy="359313"/>
          </a:xfrm>
          <a:prstGeom prst="rect">
            <a:avLst/>
          </a:prstGeom>
        </p:spPr>
      </p:pic>
    </p:spTree>
    <p:extLst>
      <p:ext uri="{BB962C8B-B14F-4D97-AF65-F5344CB8AC3E}">
        <p14:creationId xmlns:p14="http://schemas.microsoft.com/office/powerpoint/2010/main" val="395421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ABFD9-EAC3-406B-B04A-B9C50A60E661}"/>
              </a:ext>
            </a:extLst>
          </p:cNvPr>
          <p:cNvSpPr>
            <a:spLocks noGrp="1"/>
          </p:cNvSpPr>
          <p:nvPr>
            <p:ph type="title"/>
          </p:nvPr>
        </p:nvSpPr>
        <p:spPr/>
        <p:txBody>
          <a:bodyPr>
            <a:normAutofit/>
          </a:bodyPr>
          <a:lstStyle/>
          <a:p>
            <a:r>
              <a:rPr lang="en-US" dirty="0"/>
              <a:t>Symptoms of Steatosis</a:t>
            </a:r>
          </a:p>
        </p:txBody>
      </p:sp>
      <p:sp>
        <p:nvSpPr>
          <p:cNvPr id="3" name="Content Placeholder 2">
            <a:extLst>
              <a:ext uri="{FF2B5EF4-FFF2-40B4-BE49-F238E27FC236}">
                <a16:creationId xmlns:a16="http://schemas.microsoft.com/office/drawing/2014/main" id="{8CC18FEC-5C82-4310-8393-D575DE8E93F5}"/>
              </a:ext>
            </a:extLst>
          </p:cNvPr>
          <p:cNvSpPr>
            <a:spLocks noGrp="1"/>
          </p:cNvSpPr>
          <p:nvPr>
            <p:ph sz="quarter" idx="1"/>
          </p:nvPr>
        </p:nvSpPr>
        <p:spPr/>
        <p:txBody>
          <a:bodyPr>
            <a:normAutofit fontScale="92500" lnSpcReduction="20000"/>
          </a:bodyPr>
          <a:lstStyle/>
          <a:p>
            <a:pPr marL="0" indent="0">
              <a:buNone/>
            </a:pPr>
            <a:r>
              <a:rPr lang="en-US" dirty="0"/>
              <a:t>If symptoms do appear, they may include:</a:t>
            </a:r>
          </a:p>
          <a:p>
            <a:r>
              <a:rPr lang="en-US" dirty="0"/>
              <a:t>A feeling of fullness in the middle or upper right side of the abdomen</a:t>
            </a:r>
          </a:p>
          <a:p>
            <a:r>
              <a:rPr lang="en-US" dirty="0"/>
              <a:t>Abdominal pain, nausea</a:t>
            </a:r>
          </a:p>
          <a:p>
            <a:r>
              <a:rPr lang="en-US" dirty="0"/>
              <a:t>Loss of appetite or weight loss</a:t>
            </a:r>
          </a:p>
          <a:p>
            <a:r>
              <a:rPr lang="en-US" dirty="0"/>
              <a:t>Weakness</a:t>
            </a:r>
          </a:p>
          <a:p>
            <a:r>
              <a:rPr lang="en-US" dirty="0"/>
              <a:t>Jaundice  </a:t>
            </a:r>
          </a:p>
          <a:p>
            <a:pPr marL="0" indent="0">
              <a:buNone/>
            </a:pPr>
            <a:endParaRPr lang="en-US" dirty="0"/>
          </a:p>
        </p:txBody>
      </p:sp>
      <p:sp>
        <p:nvSpPr>
          <p:cNvPr id="4" name="Content Placeholder 3">
            <a:extLst>
              <a:ext uri="{FF2B5EF4-FFF2-40B4-BE49-F238E27FC236}">
                <a16:creationId xmlns:a16="http://schemas.microsoft.com/office/drawing/2014/main" id="{DE6FECA1-7318-4EAB-A53E-4810AB3922D3}"/>
              </a:ext>
            </a:extLst>
          </p:cNvPr>
          <p:cNvSpPr>
            <a:spLocks noGrp="1"/>
          </p:cNvSpPr>
          <p:nvPr>
            <p:ph sz="quarter" idx="2"/>
          </p:nvPr>
        </p:nvSpPr>
        <p:spPr/>
        <p:txBody>
          <a:bodyPr>
            <a:normAutofit fontScale="92500" lnSpcReduction="20000"/>
          </a:bodyPr>
          <a:lstStyle/>
          <a:p>
            <a:r>
              <a:rPr lang="en-US" dirty="0"/>
              <a:t>Swelling of the abdomen and legs</a:t>
            </a:r>
          </a:p>
          <a:p>
            <a:r>
              <a:rPr lang="en-US" dirty="0"/>
              <a:t>Mental confusion</a:t>
            </a:r>
          </a:p>
          <a:p>
            <a:r>
              <a:rPr lang="en-US" dirty="0"/>
              <a:t>Extreme fatigue or tiredness</a:t>
            </a:r>
          </a:p>
          <a:p>
            <a:r>
              <a:rPr lang="en-US" dirty="0"/>
              <a:t>Signs of advanced disease include:</a:t>
            </a:r>
          </a:p>
          <a:p>
            <a:pPr lvl="1"/>
            <a:r>
              <a:rPr lang="en-US" sz="2900" dirty="0"/>
              <a:t>Portal hypertension, spider angiomas, reddening of palms, declining platelet counts</a:t>
            </a:r>
          </a:p>
          <a:p>
            <a:endParaRPr lang="en-US" dirty="0"/>
          </a:p>
        </p:txBody>
      </p:sp>
      <p:sp>
        <p:nvSpPr>
          <p:cNvPr id="5" name="TextBox 4">
            <a:extLst>
              <a:ext uri="{FF2B5EF4-FFF2-40B4-BE49-F238E27FC236}">
                <a16:creationId xmlns:a16="http://schemas.microsoft.com/office/drawing/2014/main" id="{B73F6189-049A-40EE-9A44-45D6E68973E5}"/>
              </a:ext>
            </a:extLst>
          </p:cNvPr>
          <p:cNvSpPr txBox="1"/>
          <p:nvPr/>
        </p:nvSpPr>
        <p:spPr>
          <a:xfrm>
            <a:off x="6858000" y="5826954"/>
            <a:ext cx="2209800"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Mayo Clinic</a:t>
            </a:r>
          </a:p>
        </p:txBody>
      </p:sp>
      <p:pic>
        <p:nvPicPr>
          <p:cNvPr id="1026" name="Picture 2" descr="Palmar Erythema: What It Is, Causes, Pictures, Treatment">
            <a:extLst>
              <a:ext uri="{FF2B5EF4-FFF2-40B4-BE49-F238E27FC236}">
                <a16:creationId xmlns:a16="http://schemas.microsoft.com/office/drawing/2014/main" id="{8D689A79-E0D3-136F-5917-6998C82664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4889596"/>
            <a:ext cx="1803092" cy="15918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E1330ED-F671-DA8A-BE37-32122D9173ED}"/>
              </a:ext>
            </a:extLst>
          </p:cNvPr>
          <p:cNvSpPr txBox="1"/>
          <p:nvPr/>
        </p:nvSpPr>
        <p:spPr>
          <a:xfrm>
            <a:off x="1752600" y="6519446"/>
            <a:ext cx="4580626" cy="338554"/>
          </a:xfrm>
          <a:prstGeom prst="rect">
            <a:avLst/>
          </a:prstGeom>
          <a:noFill/>
        </p:spPr>
        <p:txBody>
          <a:bodyPr wrap="square">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https://dermcollective.com/palmar-erythema/</a:t>
            </a:r>
          </a:p>
        </p:txBody>
      </p:sp>
    </p:spTree>
    <p:extLst>
      <p:ext uri="{BB962C8B-B14F-4D97-AF65-F5344CB8AC3E}">
        <p14:creationId xmlns:p14="http://schemas.microsoft.com/office/powerpoint/2010/main" val="1492163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0A3F25-8B20-D626-4703-923BF113B6BB}"/>
              </a:ext>
            </a:extLst>
          </p:cNvPr>
          <p:cNvSpPr>
            <a:spLocks noGrp="1"/>
          </p:cNvSpPr>
          <p:nvPr>
            <p:ph type="title"/>
          </p:nvPr>
        </p:nvSpPr>
        <p:spPr>
          <a:xfrm>
            <a:off x="457200" y="228600"/>
            <a:ext cx="8229600" cy="914400"/>
          </a:xfrm>
        </p:spPr>
        <p:txBody>
          <a:bodyPr anchor="b">
            <a:normAutofit fontScale="90000"/>
          </a:bodyPr>
          <a:lstStyle/>
          <a:p>
            <a:pPr>
              <a:lnSpc>
                <a:spcPct val="90000"/>
              </a:lnSpc>
            </a:pPr>
            <a:r>
              <a:rPr lang="en-US" sz="3700" dirty="0">
                <a:effectLst/>
              </a:rPr>
              <a:t>Question: What does a Liver Elastography reveal?</a:t>
            </a:r>
            <a:endParaRPr lang="en-US" sz="3700" dirty="0"/>
          </a:p>
        </p:txBody>
      </p:sp>
      <p:sp>
        <p:nvSpPr>
          <p:cNvPr id="5" name="Content Placeholder 4">
            <a:extLst>
              <a:ext uri="{FF2B5EF4-FFF2-40B4-BE49-F238E27FC236}">
                <a16:creationId xmlns:a16="http://schemas.microsoft.com/office/drawing/2014/main" id="{73A847BB-6DB9-7ACB-C2CF-C4C04F6AE3A7}"/>
              </a:ext>
            </a:extLst>
          </p:cNvPr>
          <p:cNvSpPr>
            <a:spLocks noGrp="1"/>
          </p:cNvSpPr>
          <p:nvPr>
            <p:ph sz="quarter" idx="1"/>
          </p:nvPr>
        </p:nvSpPr>
        <p:spPr>
          <a:xfrm>
            <a:off x="457200" y="1219200"/>
            <a:ext cx="4041648" cy="4937760"/>
          </a:xfrm>
        </p:spPr>
        <p:txBody>
          <a:bodyPr>
            <a:normAutofit/>
          </a:bodyPr>
          <a:lstStyle/>
          <a:p>
            <a:pPr marL="0" marR="0" indent="0">
              <a:spcBef>
                <a:spcPts val="0"/>
              </a:spcBef>
              <a:spcAft>
                <a:spcPts val="600"/>
              </a:spcAft>
              <a:buNone/>
            </a:pPr>
            <a:r>
              <a:rPr lang="en-US" sz="2200" dirty="0">
                <a:effectLst/>
              </a:rPr>
              <a:t>The provider is sending JR for a Liver Elastography or FibroScan test since JR has elevated ALT and AST levels along with an elevated Fib-4 score.  Which of the following are measured during this liver ultrasound procedure?</a:t>
            </a:r>
          </a:p>
          <a:p>
            <a:pPr marL="342900" marR="0" lvl="0" indent="-342900">
              <a:spcBef>
                <a:spcPts val="0"/>
              </a:spcBef>
              <a:spcAft>
                <a:spcPts val="600"/>
              </a:spcAft>
              <a:buFont typeface="+mj-lt"/>
              <a:buAutoNum type="alphaUcPeriod"/>
            </a:pPr>
            <a:r>
              <a:rPr lang="en-US" sz="2200" dirty="0">
                <a:effectLst/>
              </a:rPr>
              <a:t>Liver diameter and density.</a:t>
            </a:r>
          </a:p>
          <a:p>
            <a:pPr marL="342900" marR="0" lvl="0" indent="-342900">
              <a:spcBef>
                <a:spcPts val="0"/>
              </a:spcBef>
              <a:spcAft>
                <a:spcPts val="600"/>
              </a:spcAft>
              <a:buFont typeface="+mj-lt"/>
              <a:buAutoNum type="alphaUcPeriod"/>
            </a:pPr>
            <a:r>
              <a:rPr lang="en-US" sz="2200" dirty="0">
                <a:effectLst/>
              </a:rPr>
              <a:t>Liver scarring and ductal health.</a:t>
            </a:r>
          </a:p>
          <a:p>
            <a:pPr marL="342900" marR="0" lvl="0" indent="-342900">
              <a:spcBef>
                <a:spcPts val="0"/>
              </a:spcBef>
              <a:spcAft>
                <a:spcPts val="600"/>
              </a:spcAft>
              <a:buFont typeface="+mj-lt"/>
              <a:buAutoNum type="alphaUcPeriod"/>
            </a:pPr>
            <a:r>
              <a:rPr lang="en-US" sz="2200" dirty="0">
                <a:effectLst/>
              </a:rPr>
              <a:t>Hepatocyte density and distribution.</a:t>
            </a:r>
          </a:p>
          <a:p>
            <a:pPr marL="342900" marR="0" lvl="0" indent="-342900">
              <a:spcBef>
                <a:spcPts val="0"/>
              </a:spcBef>
              <a:spcAft>
                <a:spcPts val="600"/>
              </a:spcAft>
              <a:buFont typeface="+mj-lt"/>
              <a:buAutoNum type="alphaUcPeriod"/>
            </a:pPr>
            <a:r>
              <a:rPr lang="en-US" sz="2200" dirty="0">
                <a:effectLst/>
              </a:rPr>
              <a:t>Liver stiffness and fat density.</a:t>
            </a:r>
          </a:p>
          <a:p>
            <a:pPr marL="0" marR="0" indent="0">
              <a:lnSpc>
                <a:spcPct val="90000"/>
              </a:lnSpc>
              <a:spcBef>
                <a:spcPts val="0"/>
              </a:spcBef>
              <a:spcAft>
                <a:spcPts val="600"/>
              </a:spcAft>
              <a:buNone/>
            </a:pPr>
            <a:endParaRPr lang="en-US" sz="2200" dirty="0">
              <a:effectLst/>
            </a:endParaRPr>
          </a:p>
        </p:txBody>
      </p:sp>
      <p:pic>
        <p:nvPicPr>
          <p:cNvPr id="7" name="Picture 6" descr="Puzzles in brain">
            <a:extLst>
              <a:ext uri="{FF2B5EF4-FFF2-40B4-BE49-F238E27FC236}">
                <a16:creationId xmlns:a16="http://schemas.microsoft.com/office/drawing/2014/main" id="{2D788CCE-E9A1-3411-7F54-364E97F534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851" r="14512" b="-3"/>
          <a:stretch/>
        </p:blipFill>
        <p:spPr>
          <a:xfrm>
            <a:off x="4632198" y="1216152"/>
            <a:ext cx="4041648" cy="4937760"/>
          </a:xfrm>
          <a:prstGeom prst="rect">
            <a:avLst/>
          </a:prstGeom>
          <a:noFill/>
        </p:spPr>
      </p:pic>
      <p:sp>
        <p:nvSpPr>
          <p:cNvPr id="2" name="Oval 1">
            <a:extLst>
              <a:ext uri="{FF2B5EF4-FFF2-40B4-BE49-F238E27FC236}">
                <a16:creationId xmlns:a16="http://schemas.microsoft.com/office/drawing/2014/main" id="{A509D7CD-38CD-61A6-4F18-4886A617C22E}"/>
              </a:ext>
            </a:extLst>
          </p:cNvPr>
          <p:cNvSpPr/>
          <p:nvPr/>
        </p:nvSpPr>
        <p:spPr>
          <a:xfrm>
            <a:off x="457200" y="5410200"/>
            <a:ext cx="3886200" cy="91440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7389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305800" cy="990600"/>
          </a:xfrm>
        </p:spPr>
        <p:txBody>
          <a:bodyPr/>
          <a:lstStyle/>
          <a:p>
            <a:r>
              <a:rPr lang="en-US" dirty="0"/>
              <a:t>Finding Liver Disease</a:t>
            </a:r>
          </a:p>
        </p:txBody>
      </p:sp>
      <p:sp>
        <p:nvSpPr>
          <p:cNvPr id="3" name="Content Placeholder 2"/>
          <p:cNvSpPr>
            <a:spLocks noGrp="1"/>
          </p:cNvSpPr>
          <p:nvPr>
            <p:ph idx="1"/>
          </p:nvPr>
        </p:nvSpPr>
        <p:spPr>
          <a:xfrm>
            <a:off x="567088" y="1390989"/>
            <a:ext cx="6671912" cy="5390811"/>
          </a:xfrm>
        </p:spPr>
        <p:txBody>
          <a:bodyPr>
            <a:normAutofit/>
          </a:bodyPr>
          <a:lstStyle/>
          <a:p>
            <a:r>
              <a:rPr lang="en-US" sz="2400" dirty="0"/>
              <a:t>Imaging procedures used to diagnose NAFLD include:</a:t>
            </a:r>
          </a:p>
          <a:p>
            <a:pPr lvl="0"/>
            <a:r>
              <a:rPr lang="en-US" sz="2400" b="1" dirty="0"/>
              <a:t>Abdominal ultrasound,</a:t>
            </a:r>
            <a:r>
              <a:rPr lang="en-US" sz="2400" dirty="0"/>
              <a:t> which is often the initial test when liver disease is suspected.</a:t>
            </a:r>
          </a:p>
          <a:p>
            <a:pPr lvl="0"/>
            <a:r>
              <a:rPr lang="en-US" sz="2400" b="1" dirty="0"/>
              <a:t>Transient elastography,</a:t>
            </a:r>
            <a:r>
              <a:rPr lang="en-US" sz="2400" dirty="0"/>
              <a:t> an enhanced form of ultrasound that measures the stiffness of  liver. Liver stiffness indicates fibrosis or scarring.</a:t>
            </a:r>
          </a:p>
          <a:p>
            <a:pPr lvl="0"/>
            <a:r>
              <a:rPr lang="en-US" sz="2400" b="1" dirty="0"/>
              <a:t>Magnetic resonance elastography,</a:t>
            </a:r>
            <a:r>
              <a:rPr lang="en-US" sz="2400" dirty="0"/>
              <a:t> works by combining MRI imaging with sound waves to create a visual map (</a:t>
            </a:r>
            <a:r>
              <a:rPr lang="en-US" sz="2400" dirty="0" err="1"/>
              <a:t>elastogram</a:t>
            </a:r>
            <a:r>
              <a:rPr lang="en-US" sz="2400" dirty="0"/>
              <a:t>) showing the stiffness of body tissues</a:t>
            </a:r>
          </a:p>
          <a:p>
            <a:pPr lvl="0"/>
            <a:r>
              <a:rPr lang="en-US" sz="2400" b="1" dirty="0"/>
              <a:t>Biopsy </a:t>
            </a:r>
            <a:r>
              <a:rPr lang="en-US" sz="2400" dirty="0"/>
              <a:t>by liver specialist confirms definitive diagnosis</a:t>
            </a:r>
          </a:p>
        </p:txBody>
      </p:sp>
      <p:pic>
        <p:nvPicPr>
          <p:cNvPr id="14338" name="Picture 2" descr="C:\Users\bev\AppData\Local\Microsoft\Windows\Temporary Internet Files\Content.IE5\F2D53BLT\MC900365622[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7220552" y="1524000"/>
            <a:ext cx="1650244" cy="1642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B37764B-AAE4-4DE1-85BB-52DD46C2A8DA}"/>
              </a:ext>
            </a:extLst>
          </p:cNvPr>
          <p:cNvSpPr txBox="1"/>
          <p:nvPr/>
        </p:nvSpPr>
        <p:spPr>
          <a:xfrm>
            <a:off x="6949998" y="6284267"/>
            <a:ext cx="2209800"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Mayo Clinic</a:t>
            </a:r>
          </a:p>
        </p:txBody>
      </p:sp>
      <p:sp>
        <p:nvSpPr>
          <p:cNvPr id="5" name="TextBox 4">
            <a:extLst>
              <a:ext uri="{FF2B5EF4-FFF2-40B4-BE49-F238E27FC236}">
                <a16:creationId xmlns:a16="http://schemas.microsoft.com/office/drawing/2014/main" id="{BF4A9945-E437-C6CC-831E-119AE057A121}"/>
              </a:ext>
            </a:extLst>
          </p:cNvPr>
          <p:cNvSpPr txBox="1"/>
          <p:nvPr/>
        </p:nvSpPr>
        <p:spPr>
          <a:xfrm>
            <a:off x="7220551" y="3352800"/>
            <a:ext cx="1923449" cy="1569660"/>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rPr>
              <a:t>Referral to Hepatologist or GI specialist</a:t>
            </a:r>
          </a:p>
        </p:txBody>
      </p:sp>
      <p:pic>
        <p:nvPicPr>
          <p:cNvPr id="6" name="Picture 5">
            <a:extLst>
              <a:ext uri="{FF2B5EF4-FFF2-40B4-BE49-F238E27FC236}">
                <a16:creationId xmlns:a16="http://schemas.microsoft.com/office/drawing/2014/main" id="{E0D2608E-A5F7-8F06-1D40-BD0B378D28EF}"/>
              </a:ext>
            </a:extLst>
          </p:cNvPr>
          <p:cNvPicPr>
            <a:picLocks noChangeAspect="1"/>
          </p:cNvPicPr>
          <p:nvPr/>
        </p:nvPicPr>
        <p:blipFill>
          <a:blip r:embed="rId6"/>
          <a:stretch>
            <a:fillRect/>
          </a:stretch>
        </p:blipFill>
        <p:spPr>
          <a:xfrm>
            <a:off x="5278990" y="6273508"/>
            <a:ext cx="3582281" cy="527681"/>
          </a:xfrm>
          <a:prstGeom prst="rect">
            <a:avLst/>
          </a:prstGeom>
        </p:spPr>
      </p:pic>
    </p:spTree>
    <p:custDataLst>
      <p:tags r:id="rId1"/>
    </p:custDataLst>
    <p:extLst>
      <p:ext uri="{BB962C8B-B14F-4D97-AF65-F5344CB8AC3E}">
        <p14:creationId xmlns:p14="http://schemas.microsoft.com/office/powerpoint/2010/main" val="213979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77CE-27B6-4B62-99B9-80CB6D67E5CE}"/>
              </a:ext>
            </a:extLst>
          </p:cNvPr>
          <p:cNvSpPr>
            <a:spLocks noGrp="1"/>
          </p:cNvSpPr>
          <p:nvPr>
            <p:ph type="title"/>
          </p:nvPr>
        </p:nvSpPr>
        <p:spPr>
          <a:xfrm>
            <a:off x="403480" y="228600"/>
            <a:ext cx="8216646" cy="951609"/>
          </a:xfrm>
        </p:spPr>
        <p:txBody>
          <a:bodyPr anchor="b">
            <a:normAutofit/>
          </a:bodyPr>
          <a:lstStyle/>
          <a:p>
            <a:pPr algn="ctr"/>
            <a:r>
              <a:rPr lang="en-US" dirty="0"/>
              <a:t>We are Here to Help!</a:t>
            </a:r>
          </a:p>
        </p:txBody>
      </p:sp>
      <p:sp>
        <p:nvSpPr>
          <p:cNvPr id="3" name="TextBox 2">
            <a:extLst>
              <a:ext uri="{FF2B5EF4-FFF2-40B4-BE49-F238E27FC236}">
                <a16:creationId xmlns:a16="http://schemas.microsoft.com/office/drawing/2014/main" id="{C7910F69-9F53-44D1-9AF1-8F5A6E0E6477}"/>
              </a:ext>
            </a:extLst>
          </p:cNvPr>
          <p:cNvSpPr txBox="1"/>
          <p:nvPr/>
        </p:nvSpPr>
        <p:spPr>
          <a:xfrm>
            <a:off x="304800" y="3716018"/>
            <a:ext cx="3619500" cy="1508105"/>
          </a:xfrm>
          <a:prstGeom prst="rect">
            <a:avLst/>
          </a:prstGeom>
          <a:noFill/>
        </p:spPr>
        <p:txBody>
          <a:bodyPr wrap="square" rtlCol="0">
            <a:spAutoFit/>
          </a:bodyPr>
          <a:lstStyle/>
          <a:p>
            <a:pPr algn="ctr" defTabSz="685800"/>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Bryanna Sabourin</a:t>
            </a:r>
          </a:p>
          <a:p>
            <a:pPr algn="ctr" defTabSz="685800"/>
            <a:r>
              <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rPr>
              <a:t>Director of Operations </a:t>
            </a:r>
          </a:p>
          <a:p>
            <a:pPr algn="ctr" defTabSz="685800"/>
            <a:r>
              <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rPr>
              <a:t>Certification Pathway Coach &amp;</a:t>
            </a:r>
          </a:p>
          <a:p>
            <a:pPr algn="ctr" defTabSz="685800"/>
            <a:r>
              <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rPr>
              <a:t>Customer Happiness Expert</a:t>
            </a:r>
          </a:p>
        </p:txBody>
      </p:sp>
      <p:sp>
        <p:nvSpPr>
          <p:cNvPr id="13" name="Content Placeholder 12">
            <a:extLst>
              <a:ext uri="{FF2B5EF4-FFF2-40B4-BE49-F238E27FC236}">
                <a16:creationId xmlns:a16="http://schemas.microsoft.com/office/drawing/2014/main" id="{2AE406D0-E60C-4AA8-BB5D-16453AAA7515}"/>
              </a:ext>
            </a:extLst>
          </p:cNvPr>
          <p:cNvSpPr>
            <a:spLocks noGrp="1"/>
          </p:cNvSpPr>
          <p:nvPr>
            <p:ph sz="quarter" idx="2"/>
          </p:nvPr>
        </p:nvSpPr>
        <p:spPr>
          <a:xfrm>
            <a:off x="426926" y="5791200"/>
            <a:ext cx="8216646" cy="1262644"/>
          </a:xfrm>
        </p:spPr>
        <p:txBody>
          <a:bodyPr>
            <a:normAutofit fontScale="77500" lnSpcReduction="20000"/>
          </a:bodyPr>
          <a:lstStyle/>
          <a:p>
            <a:pPr marL="0" indent="0" algn="ctr">
              <a:lnSpc>
                <a:spcPct val="120000"/>
              </a:lnSpc>
              <a:buNone/>
              <a:defRPr/>
            </a:pPr>
            <a:r>
              <a:rPr lang="en-US" sz="3000" dirty="0"/>
              <a:t>If you have questions, you can chat with us at </a:t>
            </a:r>
            <a:r>
              <a:rPr lang="en-US" sz="3000" b="1" dirty="0">
                <a:hlinkClick r:id="rId3"/>
              </a:rPr>
              <a:t>www.DiabetesEd.net</a:t>
            </a:r>
            <a:r>
              <a:rPr lang="en-US" sz="3000" b="1" dirty="0"/>
              <a:t> </a:t>
            </a:r>
            <a:r>
              <a:rPr lang="en-US" sz="3000" dirty="0"/>
              <a:t>or call 530 / 893-8635 or email at info@diabetesed.net</a:t>
            </a:r>
          </a:p>
          <a:p>
            <a:endParaRPr lang="en-US" dirty="0"/>
          </a:p>
        </p:txBody>
      </p:sp>
      <p:pic>
        <p:nvPicPr>
          <p:cNvPr id="6" name="Picture 5" descr="A person sitting at a desk with a computer&#10;&#10;Description automatically generated">
            <a:extLst>
              <a:ext uri="{FF2B5EF4-FFF2-40B4-BE49-F238E27FC236}">
                <a16:creationId xmlns:a16="http://schemas.microsoft.com/office/drawing/2014/main" id="{0922157D-6598-457A-F202-4C8107F9C3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065" y="1371600"/>
            <a:ext cx="3638570" cy="2380665"/>
          </a:xfrm>
          <a:prstGeom prst="rect">
            <a:avLst/>
          </a:prstGeom>
        </p:spPr>
      </p:pic>
      <p:pic>
        <p:nvPicPr>
          <p:cNvPr id="1026" name="Picture 2">
            <a:extLst>
              <a:ext uri="{FF2B5EF4-FFF2-40B4-BE49-F238E27FC236}">
                <a16:creationId xmlns:a16="http://schemas.microsoft.com/office/drawing/2014/main" id="{E2E682E6-0F96-41C1-C197-D9EF8B36C0E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6479" y="1369266"/>
            <a:ext cx="2260141" cy="23467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70BE134-21F3-F566-2006-0591AE011971}"/>
              </a:ext>
            </a:extLst>
          </p:cNvPr>
          <p:cNvSpPr txBox="1"/>
          <p:nvPr/>
        </p:nvSpPr>
        <p:spPr>
          <a:xfrm>
            <a:off x="4876800" y="3735095"/>
            <a:ext cx="3619500" cy="1508105"/>
          </a:xfrm>
          <a:prstGeom prst="rect">
            <a:avLst/>
          </a:prstGeom>
          <a:noFill/>
        </p:spPr>
        <p:txBody>
          <a:bodyPr wrap="square" rtlCol="0">
            <a:spAutoFit/>
          </a:bodyPr>
          <a:lstStyle/>
          <a:p>
            <a:pPr algn="ctr"/>
            <a:r>
              <a:rPr lang="en-US" sz="32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Brent McMenomey </a:t>
            </a:r>
            <a:r>
              <a:rPr lang="en-US" sz="20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Customer Advocate and Brand Ambassador</a:t>
            </a:r>
          </a:p>
          <a:p>
            <a:pPr algn="ctr" defTabSz="685800"/>
            <a:endPar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58879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050C77-26B2-6E88-981D-8ED812E14A07}"/>
              </a:ext>
            </a:extLst>
          </p:cNvPr>
          <p:cNvSpPr>
            <a:spLocks noGrp="1"/>
          </p:cNvSpPr>
          <p:nvPr>
            <p:ph type="title"/>
          </p:nvPr>
        </p:nvSpPr>
        <p:spPr/>
        <p:txBody>
          <a:bodyPr/>
          <a:lstStyle/>
          <a:p>
            <a:r>
              <a:rPr lang="en-US" dirty="0"/>
              <a:t>Steatosis Interventions</a:t>
            </a:r>
          </a:p>
        </p:txBody>
      </p:sp>
      <p:sp>
        <p:nvSpPr>
          <p:cNvPr id="5" name="Content Placeholder 4">
            <a:extLst>
              <a:ext uri="{FF2B5EF4-FFF2-40B4-BE49-F238E27FC236}">
                <a16:creationId xmlns:a16="http://schemas.microsoft.com/office/drawing/2014/main" id="{F9102ADF-A2C2-F4DD-2235-A71CDC9608A4}"/>
              </a:ext>
            </a:extLst>
          </p:cNvPr>
          <p:cNvSpPr>
            <a:spLocks noGrp="1"/>
          </p:cNvSpPr>
          <p:nvPr>
            <p:ph sz="quarter" idx="1"/>
          </p:nvPr>
        </p:nvSpPr>
        <p:spPr/>
        <p:txBody>
          <a:bodyPr/>
          <a:lstStyle/>
          <a:p>
            <a:r>
              <a:rPr lang="en-US" dirty="0"/>
              <a:t>Nutrition</a:t>
            </a:r>
          </a:p>
          <a:p>
            <a:pPr lvl="1"/>
            <a:r>
              <a:rPr lang="en-US" dirty="0"/>
              <a:t>Weight loss goal of 5-10% or more</a:t>
            </a:r>
          </a:p>
          <a:p>
            <a:pPr lvl="1"/>
            <a:r>
              <a:rPr lang="en-US" dirty="0"/>
              <a:t>Mediterranean Diet</a:t>
            </a:r>
          </a:p>
          <a:p>
            <a:pPr lvl="1"/>
            <a:r>
              <a:rPr lang="en-US" dirty="0"/>
              <a:t>Avoid alcohol</a:t>
            </a:r>
          </a:p>
          <a:p>
            <a:pPr lvl="1"/>
            <a:r>
              <a:rPr lang="en-US" dirty="0"/>
              <a:t>Decrease processed foods, meats and sugary foods.</a:t>
            </a:r>
          </a:p>
          <a:p>
            <a:pPr lvl="1"/>
            <a:r>
              <a:rPr lang="en-US" dirty="0"/>
              <a:t>Increase vegetables and other high fiber foods.</a:t>
            </a:r>
          </a:p>
        </p:txBody>
      </p:sp>
      <p:sp>
        <p:nvSpPr>
          <p:cNvPr id="6" name="Content Placeholder 5">
            <a:extLst>
              <a:ext uri="{FF2B5EF4-FFF2-40B4-BE49-F238E27FC236}">
                <a16:creationId xmlns:a16="http://schemas.microsoft.com/office/drawing/2014/main" id="{9A60002F-7640-8D9A-6301-1DFF973DC55D}"/>
              </a:ext>
            </a:extLst>
          </p:cNvPr>
          <p:cNvSpPr>
            <a:spLocks noGrp="1"/>
          </p:cNvSpPr>
          <p:nvPr>
            <p:ph sz="quarter" idx="2"/>
          </p:nvPr>
        </p:nvSpPr>
        <p:spPr/>
        <p:txBody>
          <a:bodyPr/>
          <a:lstStyle/>
          <a:p>
            <a:r>
              <a:rPr lang="en-US" sz="2800" dirty="0"/>
              <a:t>Move more – including aerobic activity and strength training.</a:t>
            </a:r>
          </a:p>
          <a:p>
            <a:r>
              <a:rPr lang="en-US" sz="2800" dirty="0"/>
              <a:t>Close follow-up and ongoing monitoring</a:t>
            </a:r>
          </a:p>
          <a:p>
            <a:r>
              <a:rPr lang="en-US" sz="2800" dirty="0"/>
              <a:t>Can be associated with worsening  renal function</a:t>
            </a:r>
          </a:p>
          <a:p>
            <a:endParaRPr lang="en-US" dirty="0"/>
          </a:p>
        </p:txBody>
      </p:sp>
      <p:pic>
        <p:nvPicPr>
          <p:cNvPr id="2" name="Picture 1">
            <a:extLst>
              <a:ext uri="{FF2B5EF4-FFF2-40B4-BE49-F238E27FC236}">
                <a16:creationId xmlns:a16="http://schemas.microsoft.com/office/drawing/2014/main" id="{DA961BBE-5EA5-59A3-B048-02E86171F21B}"/>
              </a:ext>
            </a:extLst>
          </p:cNvPr>
          <p:cNvPicPr>
            <a:picLocks noChangeAspect="1"/>
          </p:cNvPicPr>
          <p:nvPr/>
        </p:nvPicPr>
        <p:blipFill>
          <a:blip r:embed="rId2"/>
          <a:stretch>
            <a:fillRect/>
          </a:stretch>
        </p:blipFill>
        <p:spPr>
          <a:xfrm>
            <a:off x="532521" y="6173853"/>
            <a:ext cx="3582281" cy="527681"/>
          </a:xfrm>
          <a:prstGeom prst="rect">
            <a:avLst/>
          </a:prstGeom>
        </p:spPr>
      </p:pic>
    </p:spTree>
    <p:extLst>
      <p:ext uri="{BB962C8B-B14F-4D97-AF65-F5344CB8AC3E}">
        <p14:creationId xmlns:p14="http://schemas.microsoft.com/office/powerpoint/2010/main" val="397884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1701D-07AC-41DD-9539-D12FFBE1CAC7}"/>
              </a:ext>
            </a:extLst>
          </p:cNvPr>
          <p:cNvSpPr>
            <a:spLocks noGrp="1"/>
          </p:cNvSpPr>
          <p:nvPr>
            <p:ph type="title"/>
          </p:nvPr>
        </p:nvSpPr>
        <p:spPr>
          <a:xfrm>
            <a:off x="457200" y="228600"/>
            <a:ext cx="8229600" cy="914400"/>
          </a:xfrm>
        </p:spPr>
        <p:txBody>
          <a:bodyPr anchor="b">
            <a:normAutofit fontScale="90000"/>
          </a:bodyPr>
          <a:lstStyle/>
          <a:p>
            <a:r>
              <a:rPr lang="en-US" dirty="0"/>
              <a:t>Other Treatments for NAFLD and NASH</a:t>
            </a:r>
          </a:p>
        </p:txBody>
      </p:sp>
      <p:sp>
        <p:nvSpPr>
          <p:cNvPr id="10" name="Content Placeholder 9">
            <a:extLst>
              <a:ext uri="{FF2B5EF4-FFF2-40B4-BE49-F238E27FC236}">
                <a16:creationId xmlns:a16="http://schemas.microsoft.com/office/drawing/2014/main" id="{3B660FB2-FCC2-BFF5-BF5D-9B53D0F8E86B}"/>
              </a:ext>
            </a:extLst>
          </p:cNvPr>
          <p:cNvSpPr>
            <a:spLocks noGrp="1"/>
          </p:cNvSpPr>
          <p:nvPr>
            <p:ph sz="quarter" idx="1"/>
          </p:nvPr>
        </p:nvSpPr>
        <p:spPr>
          <a:xfrm>
            <a:off x="457200" y="1219200"/>
            <a:ext cx="4721368" cy="5638800"/>
          </a:xfrm>
        </p:spPr>
        <p:txBody>
          <a:bodyPr>
            <a:normAutofit/>
          </a:bodyPr>
          <a:lstStyle/>
          <a:p>
            <a:pPr>
              <a:lnSpc>
                <a:spcPct val="90000"/>
              </a:lnSpc>
            </a:pPr>
            <a:r>
              <a:rPr lang="en-US" sz="2500" dirty="0"/>
              <a:t>Meds that lower glucose, cholesterol and weight</a:t>
            </a:r>
          </a:p>
          <a:p>
            <a:pPr>
              <a:lnSpc>
                <a:spcPct val="90000"/>
              </a:lnSpc>
            </a:pPr>
            <a:r>
              <a:rPr lang="en-US" sz="2500" dirty="0"/>
              <a:t>Bariatric surgery</a:t>
            </a:r>
          </a:p>
          <a:p>
            <a:pPr>
              <a:lnSpc>
                <a:spcPct val="90000"/>
              </a:lnSpc>
            </a:pPr>
            <a:r>
              <a:rPr lang="en-US" sz="2500" dirty="0"/>
              <a:t>Pioglitazone (Actos)</a:t>
            </a:r>
          </a:p>
          <a:p>
            <a:pPr lvl="1">
              <a:lnSpc>
                <a:spcPct val="90000"/>
              </a:lnSpc>
            </a:pPr>
            <a:r>
              <a:rPr lang="en-US" sz="2500" dirty="0"/>
              <a:t>Improves lipid and glucose metabolism</a:t>
            </a:r>
          </a:p>
          <a:p>
            <a:pPr lvl="1">
              <a:lnSpc>
                <a:spcPct val="90000"/>
              </a:lnSpc>
            </a:pPr>
            <a:r>
              <a:rPr lang="en-US" sz="2500" dirty="0"/>
              <a:t>Reverses steatohepatitis in prediabetes/diabetes </a:t>
            </a:r>
          </a:p>
          <a:p>
            <a:pPr lvl="1">
              <a:lnSpc>
                <a:spcPct val="90000"/>
              </a:lnSpc>
            </a:pPr>
            <a:r>
              <a:rPr lang="en-US" sz="2500" dirty="0"/>
              <a:t>Causes 1-2% </a:t>
            </a:r>
            <a:r>
              <a:rPr lang="en-US" sz="2500" dirty="0" err="1"/>
              <a:t>wt</a:t>
            </a:r>
            <a:r>
              <a:rPr lang="en-US" sz="2500" dirty="0"/>
              <a:t> gain at 15 mg</a:t>
            </a:r>
          </a:p>
          <a:p>
            <a:pPr lvl="1">
              <a:lnSpc>
                <a:spcPct val="90000"/>
              </a:lnSpc>
            </a:pPr>
            <a:r>
              <a:rPr lang="en-US" sz="2500" dirty="0"/>
              <a:t>3-5% </a:t>
            </a:r>
            <a:r>
              <a:rPr lang="en-US" sz="2500" dirty="0" err="1"/>
              <a:t>wt</a:t>
            </a:r>
            <a:r>
              <a:rPr lang="en-US" sz="2500" dirty="0"/>
              <a:t> gain at 45 mg</a:t>
            </a:r>
          </a:p>
          <a:p>
            <a:pPr>
              <a:lnSpc>
                <a:spcPct val="90000"/>
              </a:lnSpc>
            </a:pPr>
            <a:r>
              <a:rPr lang="en-US" sz="2500" dirty="0"/>
              <a:t>GLP-1 Receptor Agonists</a:t>
            </a:r>
          </a:p>
          <a:p>
            <a:pPr>
              <a:lnSpc>
                <a:spcPct val="90000"/>
              </a:lnSpc>
            </a:pPr>
            <a:endParaRPr lang="en-US" sz="2500" dirty="0"/>
          </a:p>
        </p:txBody>
      </p:sp>
      <p:pic>
        <p:nvPicPr>
          <p:cNvPr id="4" name="Picture 3" descr="Doctor talking to patient">
            <a:extLst>
              <a:ext uri="{FF2B5EF4-FFF2-40B4-BE49-F238E27FC236}">
                <a16:creationId xmlns:a16="http://schemas.microsoft.com/office/drawing/2014/main" id="{9ED94CA9-7321-0E28-46A0-589CF07D4DD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964" r="34398" b="-3"/>
          <a:stretch/>
        </p:blipFill>
        <p:spPr>
          <a:xfrm>
            <a:off x="5178568" y="1216152"/>
            <a:ext cx="3495277" cy="4270248"/>
          </a:xfrm>
          <a:prstGeom prst="rect">
            <a:avLst/>
          </a:prstGeom>
          <a:noFill/>
        </p:spPr>
      </p:pic>
      <p:sp>
        <p:nvSpPr>
          <p:cNvPr id="3" name="TextBox 2">
            <a:extLst>
              <a:ext uri="{FF2B5EF4-FFF2-40B4-BE49-F238E27FC236}">
                <a16:creationId xmlns:a16="http://schemas.microsoft.com/office/drawing/2014/main" id="{2DC486DF-206A-DD38-B450-6FE206E98C0C}"/>
              </a:ext>
            </a:extLst>
          </p:cNvPr>
          <p:cNvSpPr txBox="1"/>
          <p:nvPr/>
        </p:nvSpPr>
        <p:spPr>
          <a:xfrm>
            <a:off x="5334000" y="5486400"/>
            <a:ext cx="3495277" cy="457200"/>
          </a:xfrm>
          <a:prstGeom prst="rect">
            <a:avLst/>
          </a:prstGeom>
          <a:noFill/>
        </p:spPr>
        <p:txBody>
          <a:bodyPr wrap="square" rtlCol="0">
            <a:spAutoFit/>
          </a:bodyPr>
          <a:lstStyle/>
          <a:p>
            <a:r>
              <a:rPr lang="en-US"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Support lifestyle changes</a:t>
            </a:r>
          </a:p>
        </p:txBody>
      </p:sp>
      <p:pic>
        <p:nvPicPr>
          <p:cNvPr id="5" name="Picture 4">
            <a:extLst>
              <a:ext uri="{FF2B5EF4-FFF2-40B4-BE49-F238E27FC236}">
                <a16:creationId xmlns:a16="http://schemas.microsoft.com/office/drawing/2014/main" id="{6CB1137D-2B41-DDAE-47C0-8A1331C8C0F8}"/>
              </a:ext>
            </a:extLst>
          </p:cNvPr>
          <p:cNvPicPr>
            <a:picLocks noChangeAspect="1"/>
          </p:cNvPicPr>
          <p:nvPr/>
        </p:nvPicPr>
        <p:blipFill>
          <a:blip r:embed="rId3"/>
          <a:stretch>
            <a:fillRect/>
          </a:stretch>
        </p:blipFill>
        <p:spPr>
          <a:xfrm>
            <a:off x="532521" y="6173853"/>
            <a:ext cx="3582281" cy="527681"/>
          </a:xfrm>
          <a:prstGeom prst="rect">
            <a:avLst/>
          </a:prstGeom>
        </p:spPr>
      </p:pic>
    </p:spTree>
    <p:extLst>
      <p:ext uri="{BB962C8B-B14F-4D97-AF65-F5344CB8AC3E}">
        <p14:creationId xmlns:p14="http://schemas.microsoft.com/office/powerpoint/2010/main" val="319080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6F382-46A8-B905-8E3E-ED393A9673FB}"/>
              </a:ext>
            </a:extLst>
          </p:cNvPr>
          <p:cNvSpPr>
            <a:spLocks noGrp="1"/>
          </p:cNvSpPr>
          <p:nvPr>
            <p:ph type="title"/>
          </p:nvPr>
        </p:nvSpPr>
        <p:spPr/>
        <p:txBody>
          <a:bodyPr/>
          <a:lstStyle/>
          <a:p>
            <a:r>
              <a:rPr lang="en-US" dirty="0"/>
              <a:t>Actions To Decrease Steatosis</a:t>
            </a:r>
          </a:p>
        </p:txBody>
      </p:sp>
      <p:sp>
        <p:nvSpPr>
          <p:cNvPr id="3" name="Content Placeholder 2">
            <a:extLst>
              <a:ext uri="{FF2B5EF4-FFF2-40B4-BE49-F238E27FC236}">
                <a16:creationId xmlns:a16="http://schemas.microsoft.com/office/drawing/2014/main" id="{85474B2B-2933-8B64-DF85-015FC13FF2E0}"/>
              </a:ext>
            </a:extLst>
          </p:cNvPr>
          <p:cNvSpPr>
            <a:spLocks noGrp="1"/>
          </p:cNvSpPr>
          <p:nvPr>
            <p:ph sz="quarter" idx="1"/>
          </p:nvPr>
        </p:nvSpPr>
        <p:spPr/>
        <p:txBody>
          <a:bodyPr/>
          <a:lstStyle/>
          <a:p>
            <a:r>
              <a:rPr lang="en-US" dirty="0"/>
              <a:t>Increase activity</a:t>
            </a:r>
          </a:p>
          <a:p>
            <a:pPr lvl="1"/>
            <a:r>
              <a:rPr lang="en-US" dirty="0"/>
              <a:t>Strength training</a:t>
            </a:r>
          </a:p>
          <a:p>
            <a:pPr lvl="1"/>
            <a:r>
              <a:rPr lang="en-US" dirty="0"/>
              <a:t>Yoga or Thai Chi</a:t>
            </a:r>
          </a:p>
          <a:p>
            <a:pPr lvl="1"/>
            <a:r>
              <a:rPr lang="en-US" dirty="0"/>
              <a:t>Walking &amp; aerobics</a:t>
            </a:r>
          </a:p>
          <a:p>
            <a:pPr lvl="1"/>
            <a:endParaRPr lang="en-US" dirty="0"/>
          </a:p>
          <a:p>
            <a:r>
              <a:rPr lang="en-US" dirty="0"/>
              <a:t>Thoughtful eating</a:t>
            </a:r>
          </a:p>
          <a:p>
            <a:pPr lvl="1"/>
            <a:r>
              <a:rPr lang="en-US" dirty="0"/>
              <a:t>More fiber</a:t>
            </a:r>
          </a:p>
          <a:p>
            <a:pPr lvl="1"/>
            <a:r>
              <a:rPr lang="en-US" dirty="0"/>
              <a:t>Less processed foods &amp; less added sugar</a:t>
            </a:r>
          </a:p>
          <a:p>
            <a:pPr lvl="1"/>
            <a:r>
              <a:rPr lang="en-US" dirty="0"/>
              <a:t>Avoid alcohol</a:t>
            </a:r>
          </a:p>
        </p:txBody>
      </p:sp>
      <p:sp>
        <p:nvSpPr>
          <p:cNvPr id="4" name="Content Placeholder 3">
            <a:extLst>
              <a:ext uri="{FF2B5EF4-FFF2-40B4-BE49-F238E27FC236}">
                <a16:creationId xmlns:a16="http://schemas.microsoft.com/office/drawing/2014/main" id="{B780502A-F371-C2EC-5C5A-3EA9417A67C6}"/>
              </a:ext>
            </a:extLst>
          </p:cNvPr>
          <p:cNvSpPr>
            <a:spLocks noGrp="1"/>
          </p:cNvSpPr>
          <p:nvPr>
            <p:ph sz="quarter" idx="2"/>
          </p:nvPr>
        </p:nvSpPr>
        <p:spPr/>
        <p:txBody>
          <a:bodyPr/>
          <a:lstStyle/>
          <a:p>
            <a:r>
              <a:rPr lang="en-US" dirty="0"/>
              <a:t>Treatment</a:t>
            </a:r>
          </a:p>
          <a:p>
            <a:pPr lvl="1"/>
            <a:r>
              <a:rPr lang="en-US" dirty="0"/>
              <a:t>Actos</a:t>
            </a:r>
          </a:p>
          <a:p>
            <a:pPr lvl="1"/>
            <a:r>
              <a:rPr lang="en-US" dirty="0"/>
              <a:t>GLP-1</a:t>
            </a:r>
          </a:p>
          <a:p>
            <a:pPr lvl="1"/>
            <a:r>
              <a:rPr lang="en-US" dirty="0"/>
              <a:t>Statin</a:t>
            </a:r>
          </a:p>
          <a:p>
            <a:pPr lvl="1"/>
            <a:endParaRPr lang="en-US" dirty="0"/>
          </a:p>
          <a:p>
            <a:r>
              <a:rPr lang="en-US" dirty="0"/>
              <a:t>Prevention</a:t>
            </a:r>
          </a:p>
          <a:p>
            <a:pPr lvl="1"/>
            <a:r>
              <a:rPr lang="en-US" dirty="0"/>
              <a:t>Cancer Screenings</a:t>
            </a:r>
          </a:p>
          <a:p>
            <a:pPr lvl="1"/>
            <a:r>
              <a:rPr lang="en-US" dirty="0"/>
              <a:t>Decrease inflammation</a:t>
            </a:r>
          </a:p>
        </p:txBody>
      </p:sp>
      <p:pic>
        <p:nvPicPr>
          <p:cNvPr id="5" name="Picture 4">
            <a:extLst>
              <a:ext uri="{FF2B5EF4-FFF2-40B4-BE49-F238E27FC236}">
                <a16:creationId xmlns:a16="http://schemas.microsoft.com/office/drawing/2014/main" id="{7FC220CF-8A02-0924-9A6F-449A90DAAE63}"/>
              </a:ext>
            </a:extLst>
          </p:cNvPr>
          <p:cNvPicPr>
            <a:picLocks noChangeAspect="1"/>
          </p:cNvPicPr>
          <p:nvPr/>
        </p:nvPicPr>
        <p:blipFill>
          <a:blip r:embed="rId2"/>
          <a:stretch>
            <a:fillRect/>
          </a:stretch>
        </p:blipFill>
        <p:spPr>
          <a:xfrm>
            <a:off x="532521" y="6173853"/>
            <a:ext cx="3582281" cy="527681"/>
          </a:xfrm>
          <a:prstGeom prst="rect">
            <a:avLst/>
          </a:prstGeom>
        </p:spPr>
      </p:pic>
    </p:spTree>
    <p:extLst>
      <p:ext uri="{BB962C8B-B14F-4D97-AF65-F5344CB8AC3E}">
        <p14:creationId xmlns:p14="http://schemas.microsoft.com/office/powerpoint/2010/main" val="353929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67308-CBEE-42C5-CDB3-0E3D6F81179E}"/>
              </a:ext>
            </a:extLst>
          </p:cNvPr>
          <p:cNvSpPr>
            <a:spLocks noGrp="1"/>
          </p:cNvSpPr>
          <p:nvPr>
            <p:ph type="title"/>
          </p:nvPr>
        </p:nvSpPr>
        <p:spPr/>
        <p:txBody>
          <a:bodyPr>
            <a:normAutofit fontScale="90000"/>
          </a:bodyPr>
          <a:lstStyle/>
          <a:p>
            <a:r>
              <a:rPr lang="en-US" dirty="0"/>
              <a:t>NEW Bone Health Recommendations</a:t>
            </a:r>
          </a:p>
        </p:txBody>
      </p:sp>
      <p:sp>
        <p:nvSpPr>
          <p:cNvPr id="3" name="Content Placeholder 2">
            <a:extLst>
              <a:ext uri="{FF2B5EF4-FFF2-40B4-BE49-F238E27FC236}">
                <a16:creationId xmlns:a16="http://schemas.microsoft.com/office/drawing/2014/main" id="{5C6960D2-114A-7093-2032-CDB73DADBC10}"/>
              </a:ext>
            </a:extLst>
          </p:cNvPr>
          <p:cNvSpPr>
            <a:spLocks noGrp="1"/>
          </p:cNvSpPr>
          <p:nvPr>
            <p:ph sz="quarter" idx="1"/>
          </p:nvPr>
        </p:nvSpPr>
        <p:spPr>
          <a:xfrm>
            <a:off x="457200" y="1219200"/>
            <a:ext cx="6400800" cy="5638800"/>
          </a:xfrm>
        </p:spPr>
        <p:txBody>
          <a:bodyPr>
            <a:normAutofit fontScale="92500" lnSpcReduction="20000"/>
          </a:bodyPr>
          <a:lstStyle/>
          <a:p>
            <a:r>
              <a:rPr lang="en-US" dirty="0"/>
              <a:t>Diabetes associated with increased fractures</a:t>
            </a:r>
          </a:p>
          <a:p>
            <a:r>
              <a:rPr lang="en-US" dirty="0"/>
              <a:t>Take preventive action:</a:t>
            </a:r>
          </a:p>
          <a:p>
            <a:pPr lvl="1"/>
            <a:r>
              <a:rPr lang="en-US" dirty="0"/>
              <a:t>For high-risk older adults (aged &gt;65 years) and younger individuals with multiple risk factors.</a:t>
            </a:r>
          </a:p>
          <a:p>
            <a:pPr lvl="2"/>
            <a:r>
              <a:rPr lang="en-US" sz="2400" dirty="0"/>
              <a:t>Monitor bone mineral density using dual-energy X-ray absorptiometry every 2–3 years.</a:t>
            </a:r>
          </a:p>
          <a:p>
            <a:pPr lvl="1"/>
            <a:r>
              <a:rPr lang="en-US" dirty="0"/>
              <a:t>Avoid medications that increase fractures in high risk</a:t>
            </a:r>
          </a:p>
          <a:p>
            <a:pPr lvl="1"/>
            <a:r>
              <a:rPr lang="en-US" dirty="0"/>
              <a:t>Problem solve to prevent falls</a:t>
            </a:r>
          </a:p>
          <a:p>
            <a:pPr lvl="1"/>
            <a:r>
              <a:rPr lang="en-US" dirty="0"/>
              <a:t>Adequate calcium and vita D intake</a:t>
            </a:r>
          </a:p>
          <a:p>
            <a:pPr lvl="1"/>
            <a:r>
              <a:rPr lang="en-US" dirty="0"/>
              <a:t>Consider antiresorptive meds, osteoanabolic agents for those with low bone mineral density score.</a:t>
            </a:r>
          </a:p>
          <a:p>
            <a:pPr marL="274320" lvl="1" indent="0">
              <a:buNone/>
            </a:pPr>
            <a:endParaRPr lang="en-US" dirty="0"/>
          </a:p>
        </p:txBody>
      </p:sp>
      <p:pic>
        <p:nvPicPr>
          <p:cNvPr id="4" name="Picture 3">
            <a:extLst>
              <a:ext uri="{FF2B5EF4-FFF2-40B4-BE49-F238E27FC236}">
                <a16:creationId xmlns:a16="http://schemas.microsoft.com/office/drawing/2014/main" id="{B3EF36E2-EC9D-A9A0-6744-F5CE33C2BB51}"/>
              </a:ext>
            </a:extLst>
          </p:cNvPr>
          <p:cNvPicPr>
            <a:picLocks noChangeAspect="1"/>
          </p:cNvPicPr>
          <p:nvPr/>
        </p:nvPicPr>
        <p:blipFill>
          <a:blip r:embed="rId2"/>
          <a:stretch>
            <a:fillRect/>
          </a:stretch>
        </p:blipFill>
        <p:spPr>
          <a:xfrm>
            <a:off x="438912" y="6405576"/>
            <a:ext cx="4053261" cy="323973"/>
          </a:xfrm>
          <a:prstGeom prst="rect">
            <a:avLst/>
          </a:prstGeom>
        </p:spPr>
      </p:pic>
      <p:pic>
        <p:nvPicPr>
          <p:cNvPr id="6" name="Picture 5">
            <a:extLst>
              <a:ext uri="{FF2B5EF4-FFF2-40B4-BE49-F238E27FC236}">
                <a16:creationId xmlns:a16="http://schemas.microsoft.com/office/drawing/2014/main" id="{4C226493-A0C8-B774-E147-0B87A50B5455}"/>
              </a:ext>
            </a:extLst>
          </p:cNvPr>
          <p:cNvPicPr>
            <a:picLocks noChangeAspect="1"/>
          </p:cNvPicPr>
          <p:nvPr/>
        </p:nvPicPr>
        <p:blipFill>
          <a:blip r:embed="rId3"/>
          <a:stretch>
            <a:fillRect/>
          </a:stretch>
        </p:blipFill>
        <p:spPr>
          <a:xfrm>
            <a:off x="6909338" y="1371600"/>
            <a:ext cx="1777462" cy="2590800"/>
          </a:xfrm>
          <a:prstGeom prst="rect">
            <a:avLst/>
          </a:prstGeom>
        </p:spPr>
      </p:pic>
    </p:spTree>
    <p:extLst>
      <p:ext uri="{BB962C8B-B14F-4D97-AF65-F5344CB8AC3E}">
        <p14:creationId xmlns:p14="http://schemas.microsoft.com/office/powerpoint/2010/main" val="1657530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A38EB-5156-9300-3ADB-B236DCE233A7}"/>
              </a:ext>
            </a:extLst>
          </p:cNvPr>
          <p:cNvSpPr>
            <a:spLocks noGrp="1"/>
          </p:cNvSpPr>
          <p:nvPr>
            <p:ph type="title"/>
          </p:nvPr>
        </p:nvSpPr>
        <p:spPr/>
        <p:txBody>
          <a:bodyPr/>
          <a:lstStyle/>
          <a:p>
            <a:r>
              <a:rPr lang="en-US" dirty="0"/>
              <a:t>Risk Factors for Fracture</a:t>
            </a:r>
          </a:p>
        </p:txBody>
      </p:sp>
      <p:sp>
        <p:nvSpPr>
          <p:cNvPr id="3" name="Content Placeholder 2">
            <a:extLst>
              <a:ext uri="{FF2B5EF4-FFF2-40B4-BE49-F238E27FC236}">
                <a16:creationId xmlns:a16="http://schemas.microsoft.com/office/drawing/2014/main" id="{23EDB7D7-C848-E98D-1571-8CA5E311302A}"/>
              </a:ext>
            </a:extLst>
          </p:cNvPr>
          <p:cNvSpPr>
            <a:spLocks noGrp="1"/>
          </p:cNvSpPr>
          <p:nvPr>
            <p:ph sz="quarter" idx="1"/>
          </p:nvPr>
        </p:nvSpPr>
        <p:spPr/>
        <p:txBody>
          <a:bodyPr>
            <a:normAutofit fontScale="92500" lnSpcReduction="20000"/>
          </a:bodyPr>
          <a:lstStyle/>
          <a:p>
            <a:r>
              <a:rPr lang="en-US" dirty="0"/>
              <a:t>General risk factors</a:t>
            </a:r>
          </a:p>
          <a:p>
            <a:pPr lvl="1"/>
            <a:r>
              <a:rPr lang="en-US" dirty="0"/>
              <a:t>Prior osteoporosis fracture</a:t>
            </a:r>
          </a:p>
          <a:p>
            <a:pPr lvl="1"/>
            <a:r>
              <a:rPr lang="en-US" dirty="0"/>
              <a:t>Age &gt; 65 years</a:t>
            </a:r>
          </a:p>
          <a:p>
            <a:pPr lvl="1"/>
            <a:r>
              <a:rPr lang="en-US" dirty="0"/>
              <a:t>Low BMI</a:t>
            </a:r>
          </a:p>
          <a:p>
            <a:pPr lvl="1"/>
            <a:r>
              <a:rPr lang="en-US" dirty="0"/>
              <a:t>Sex</a:t>
            </a:r>
          </a:p>
          <a:p>
            <a:pPr lvl="1"/>
            <a:r>
              <a:rPr lang="en-US" dirty="0"/>
              <a:t>Malabsorption</a:t>
            </a:r>
          </a:p>
          <a:p>
            <a:pPr lvl="1"/>
            <a:r>
              <a:rPr lang="en-US" dirty="0"/>
              <a:t>Recurrent falls</a:t>
            </a:r>
          </a:p>
          <a:p>
            <a:pPr lvl="1"/>
            <a:r>
              <a:rPr lang="en-US" dirty="0"/>
              <a:t>Glucocorticoid use</a:t>
            </a:r>
          </a:p>
          <a:p>
            <a:pPr lvl="1"/>
            <a:r>
              <a:rPr lang="en-US" dirty="0"/>
              <a:t>Family history</a:t>
            </a:r>
          </a:p>
          <a:p>
            <a:pPr lvl="1"/>
            <a:r>
              <a:rPr lang="en-US" dirty="0"/>
              <a:t>Alcohol /tobacco abuse</a:t>
            </a:r>
          </a:p>
          <a:p>
            <a:pPr lvl="1"/>
            <a:r>
              <a:rPr lang="en-US" dirty="0"/>
              <a:t>Rheumatoid arthritis</a:t>
            </a:r>
          </a:p>
          <a:p>
            <a:pPr lvl="1"/>
            <a:endParaRPr lang="en-US" dirty="0"/>
          </a:p>
        </p:txBody>
      </p:sp>
      <p:sp>
        <p:nvSpPr>
          <p:cNvPr id="4" name="Content Placeholder 3">
            <a:extLst>
              <a:ext uri="{FF2B5EF4-FFF2-40B4-BE49-F238E27FC236}">
                <a16:creationId xmlns:a16="http://schemas.microsoft.com/office/drawing/2014/main" id="{6308FAB7-78AD-7242-7505-06C4055B8D9D}"/>
              </a:ext>
            </a:extLst>
          </p:cNvPr>
          <p:cNvSpPr>
            <a:spLocks noGrp="1"/>
          </p:cNvSpPr>
          <p:nvPr>
            <p:ph sz="quarter" idx="2"/>
          </p:nvPr>
        </p:nvSpPr>
        <p:spPr/>
        <p:txBody>
          <a:bodyPr>
            <a:normAutofit fontScale="92500" lnSpcReduction="20000"/>
          </a:bodyPr>
          <a:lstStyle/>
          <a:p>
            <a:r>
              <a:rPr lang="en-US" dirty="0"/>
              <a:t>Diabetes Specific Risk Factors</a:t>
            </a:r>
          </a:p>
          <a:p>
            <a:pPr lvl="1"/>
            <a:r>
              <a:rPr lang="en-US" dirty="0"/>
              <a:t>Lumbar spine or hip T-score ≤ -2.0</a:t>
            </a:r>
          </a:p>
          <a:p>
            <a:pPr lvl="1"/>
            <a:r>
              <a:rPr lang="en-US" dirty="0"/>
              <a:t>Frequent hypoglycemia</a:t>
            </a:r>
          </a:p>
          <a:p>
            <a:pPr lvl="1"/>
            <a:r>
              <a:rPr lang="en-US" dirty="0"/>
              <a:t>Diabetes &gt;10 years</a:t>
            </a:r>
          </a:p>
          <a:p>
            <a:pPr lvl="1"/>
            <a:r>
              <a:rPr lang="en-US" dirty="0">
                <a:solidFill>
                  <a:srgbClr val="0070C0"/>
                </a:solidFill>
              </a:rPr>
              <a:t>Diabetes meds: TZDs or sulfonylureas, insulin</a:t>
            </a:r>
          </a:p>
          <a:p>
            <a:pPr lvl="1"/>
            <a:r>
              <a:rPr lang="en-US" dirty="0"/>
              <a:t>A1C &gt; 8%</a:t>
            </a:r>
          </a:p>
          <a:p>
            <a:pPr lvl="1"/>
            <a:r>
              <a:rPr lang="en-US" dirty="0"/>
              <a:t>Peripheral autonomic neuropathy</a:t>
            </a:r>
          </a:p>
          <a:p>
            <a:pPr lvl="1"/>
            <a:r>
              <a:rPr lang="en-US" dirty="0"/>
              <a:t>Retinopathy and nephropathy</a:t>
            </a:r>
          </a:p>
        </p:txBody>
      </p:sp>
      <p:pic>
        <p:nvPicPr>
          <p:cNvPr id="5" name="Picture 4">
            <a:extLst>
              <a:ext uri="{FF2B5EF4-FFF2-40B4-BE49-F238E27FC236}">
                <a16:creationId xmlns:a16="http://schemas.microsoft.com/office/drawing/2014/main" id="{0EC34907-55E0-7A24-7B1E-CFEF2ACEDB3A}"/>
              </a:ext>
            </a:extLst>
          </p:cNvPr>
          <p:cNvPicPr>
            <a:picLocks noChangeAspect="1"/>
          </p:cNvPicPr>
          <p:nvPr/>
        </p:nvPicPr>
        <p:blipFill>
          <a:blip r:embed="rId2"/>
          <a:stretch>
            <a:fillRect/>
          </a:stretch>
        </p:blipFill>
        <p:spPr>
          <a:xfrm>
            <a:off x="685800" y="6063775"/>
            <a:ext cx="4053261" cy="323973"/>
          </a:xfrm>
          <a:prstGeom prst="rect">
            <a:avLst/>
          </a:prstGeom>
        </p:spPr>
      </p:pic>
      <p:sp>
        <p:nvSpPr>
          <p:cNvPr id="6" name="TextBox 5">
            <a:extLst>
              <a:ext uri="{FF2B5EF4-FFF2-40B4-BE49-F238E27FC236}">
                <a16:creationId xmlns:a16="http://schemas.microsoft.com/office/drawing/2014/main" id="{0184E1CE-7E15-3D7D-C4D4-41839709DEF6}"/>
              </a:ext>
            </a:extLst>
          </p:cNvPr>
          <p:cNvSpPr txBox="1"/>
          <p:nvPr/>
        </p:nvSpPr>
        <p:spPr>
          <a:xfrm>
            <a:off x="5486400" y="5928278"/>
            <a:ext cx="2971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www. DiabetesEd.net</a:t>
            </a:r>
          </a:p>
        </p:txBody>
      </p:sp>
    </p:spTree>
    <p:extLst>
      <p:ext uri="{BB962C8B-B14F-4D97-AF65-F5344CB8AC3E}">
        <p14:creationId xmlns:p14="http://schemas.microsoft.com/office/powerpoint/2010/main" val="2124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5681B-98DC-40C1-AB36-C08E01255E4A}"/>
              </a:ext>
            </a:extLst>
          </p:cNvPr>
          <p:cNvSpPr>
            <a:spLocks noGrp="1"/>
          </p:cNvSpPr>
          <p:nvPr>
            <p:ph type="title"/>
          </p:nvPr>
        </p:nvSpPr>
        <p:spPr>
          <a:xfrm>
            <a:off x="228600" y="152400"/>
            <a:ext cx="8458200" cy="990600"/>
          </a:xfrm>
        </p:spPr>
        <p:txBody>
          <a:bodyPr>
            <a:normAutofit fontScale="90000"/>
          </a:bodyPr>
          <a:lstStyle/>
          <a:p>
            <a:r>
              <a:rPr lang="en-US" dirty="0"/>
              <a:t>Movement Break – Before </a:t>
            </a:r>
            <a:r>
              <a:rPr lang="en-US" dirty="0" err="1"/>
              <a:t>Microdisease</a:t>
            </a:r>
            <a:endParaRPr lang="en-US" dirty="0"/>
          </a:p>
        </p:txBody>
      </p:sp>
      <p:pic>
        <p:nvPicPr>
          <p:cNvPr id="5" name="Content Placeholder 4" descr="Woman covered in paint">
            <a:extLst>
              <a:ext uri="{FF2B5EF4-FFF2-40B4-BE49-F238E27FC236}">
                <a16:creationId xmlns:a16="http://schemas.microsoft.com/office/drawing/2014/main" id="{E3A96F31-FF5F-49A8-A28B-0371F9EDA429}"/>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869156" y="1219200"/>
            <a:ext cx="7405687" cy="4937125"/>
          </a:xfrm>
        </p:spPr>
      </p:pic>
    </p:spTree>
    <p:extLst>
      <p:ext uri="{BB962C8B-B14F-4D97-AF65-F5344CB8AC3E}">
        <p14:creationId xmlns:p14="http://schemas.microsoft.com/office/powerpoint/2010/main" val="484552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8FBD7-39A9-49A6-8CF2-4627003AD46C}"/>
              </a:ext>
            </a:extLst>
          </p:cNvPr>
          <p:cNvSpPr>
            <a:spLocks noGrp="1"/>
          </p:cNvSpPr>
          <p:nvPr>
            <p:ph type="title"/>
          </p:nvPr>
        </p:nvSpPr>
        <p:spPr/>
        <p:txBody>
          <a:bodyPr>
            <a:normAutofit fontScale="90000"/>
          </a:bodyPr>
          <a:lstStyle/>
          <a:p>
            <a:r>
              <a:rPr lang="en-US" dirty="0"/>
              <a:t>EV Dental, Eye, Kidney and Nerve Care</a:t>
            </a:r>
          </a:p>
        </p:txBody>
      </p:sp>
      <p:pic>
        <p:nvPicPr>
          <p:cNvPr id="5" name="Content Placeholder 4" descr="Doctor holding light">
            <a:extLst>
              <a:ext uri="{FF2B5EF4-FFF2-40B4-BE49-F238E27FC236}">
                <a16:creationId xmlns:a16="http://schemas.microsoft.com/office/drawing/2014/main" id="{7876DD6F-4215-4A54-B858-9A59FC10B792}"/>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869156" y="1219200"/>
            <a:ext cx="7405687" cy="4937125"/>
          </a:xfrm>
        </p:spPr>
      </p:pic>
    </p:spTree>
    <p:extLst>
      <p:ext uri="{BB962C8B-B14F-4D97-AF65-F5344CB8AC3E}">
        <p14:creationId xmlns:p14="http://schemas.microsoft.com/office/powerpoint/2010/main" val="1314921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9968A-378A-4187-AAFA-CA43ACF15D24}"/>
              </a:ext>
            </a:extLst>
          </p:cNvPr>
          <p:cNvSpPr>
            <a:spLocks noGrp="1"/>
          </p:cNvSpPr>
          <p:nvPr>
            <p:ph type="title"/>
          </p:nvPr>
        </p:nvSpPr>
        <p:spPr/>
        <p:txBody>
          <a:bodyPr/>
          <a:lstStyle/>
          <a:p>
            <a:r>
              <a:rPr lang="en-US" dirty="0"/>
              <a:t>Poll Question 14</a:t>
            </a:r>
          </a:p>
        </p:txBody>
      </p:sp>
      <p:sp>
        <p:nvSpPr>
          <p:cNvPr id="3" name="Content Placeholder 2">
            <a:extLst>
              <a:ext uri="{FF2B5EF4-FFF2-40B4-BE49-F238E27FC236}">
                <a16:creationId xmlns:a16="http://schemas.microsoft.com/office/drawing/2014/main" id="{671FFC21-4C61-456C-94C7-BE8D8C5B4A03}"/>
              </a:ext>
            </a:extLst>
          </p:cNvPr>
          <p:cNvSpPr>
            <a:spLocks noGrp="1"/>
          </p:cNvSpPr>
          <p:nvPr>
            <p:ph sz="quarter" idx="1"/>
          </p:nvPr>
        </p:nvSpPr>
        <p:spPr/>
        <p:txBody>
          <a:bodyPr>
            <a:normAutofit fontScale="92500" lnSpcReduction="10000"/>
          </a:bodyPr>
          <a:lstStyle/>
          <a:p>
            <a:r>
              <a:rPr lang="en-US" dirty="0"/>
              <a:t>Diabetes is associated with an increased risk of oral disease. Which of the following statements is true?</a:t>
            </a:r>
          </a:p>
          <a:p>
            <a:pPr marL="514350" indent="-514350">
              <a:buAutoNum type="alphaLcPeriod"/>
            </a:pPr>
            <a:r>
              <a:rPr lang="en-US" dirty="0"/>
              <a:t>Diabetes is associated with decreased saliva production.</a:t>
            </a:r>
          </a:p>
          <a:p>
            <a:pPr marL="514350" indent="-514350">
              <a:buAutoNum type="alphaLcPeriod"/>
            </a:pPr>
            <a:r>
              <a:rPr lang="en-US" dirty="0"/>
              <a:t>People with diabetes benefit from vinegar gargles to decrease bacterial load</a:t>
            </a:r>
          </a:p>
          <a:p>
            <a:pPr marL="514350" indent="-514350">
              <a:buAutoNum type="alphaLcPeriod"/>
            </a:pPr>
            <a:r>
              <a:rPr lang="en-US" dirty="0"/>
              <a:t>People with diabetes are at greater risk for tongue cancer.</a:t>
            </a:r>
          </a:p>
          <a:p>
            <a:pPr marL="514350" indent="-514350">
              <a:buAutoNum type="alphaLcPeriod"/>
            </a:pPr>
            <a:r>
              <a:rPr lang="en-US" dirty="0"/>
              <a:t>Diabetes is associated with increased tonsillitis.</a:t>
            </a:r>
          </a:p>
        </p:txBody>
      </p:sp>
      <p:sp>
        <p:nvSpPr>
          <p:cNvPr id="4" name="Oval 3">
            <a:extLst>
              <a:ext uri="{FF2B5EF4-FFF2-40B4-BE49-F238E27FC236}">
                <a16:creationId xmlns:a16="http://schemas.microsoft.com/office/drawing/2014/main" id="{1C3A0FE3-4717-4D12-A3AD-A7E20E0C8FD5}"/>
              </a:ext>
            </a:extLst>
          </p:cNvPr>
          <p:cNvSpPr/>
          <p:nvPr/>
        </p:nvSpPr>
        <p:spPr>
          <a:xfrm>
            <a:off x="423041" y="2133600"/>
            <a:ext cx="7696200" cy="1371600"/>
          </a:xfrm>
          <a:prstGeom prst="ellipse">
            <a:avLst/>
          </a:prstGeom>
          <a:noFill/>
          <a:ln w="38100">
            <a:solidFill>
              <a:srgbClr val="7030A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5083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0000A-0CE8-4AEA-9552-39BDE488D76D}"/>
              </a:ext>
            </a:extLst>
          </p:cNvPr>
          <p:cNvSpPr>
            <a:spLocks noGrp="1"/>
          </p:cNvSpPr>
          <p:nvPr>
            <p:ph type="title"/>
          </p:nvPr>
        </p:nvSpPr>
        <p:spPr/>
        <p:txBody>
          <a:bodyPr/>
          <a:lstStyle/>
          <a:p>
            <a:r>
              <a:rPr lang="en-US" dirty="0"/>
              <a:t>Periodontal Disease</a:t>
            </a:r>
          </a:p>
        </p:txBody>
      </p:sp>
      <p:sp>
        <p:nvSpPr>
          <p:cNvPr id="3" name="Content Placeholder 2">
            <a:extLst>
              <a:ext uri="{FF2B5EF4-FFF2-40B4-BE49-F238E27FC236}">
                <a16:creationId xmlns:a16="http://schemas.microsoft.com/office/drawing/2014/main" id="{E6416C61-6B27-4E33-B738-31FF9C024F78}"/>
              </a:ext>
            </a:extLst>
          </p:cNvPr>
          <p:cNvSpPr>
            <a:spLocks noGrp="1"/>
          </p:cNvSpPr>
          <p:nvPr>
            <p:ph sz="quarter" idx="1"/>
          </p:nvPr>
        </p:nvSpPr>
        <p:spPr>
          <a:xfrm>
            <a:off x="457200" y="1219200"/>
            <a:ext cx="3886200" cy="5638800"/>
          </a:xfrm>
        </p:spPr>
        <p:txBody>
          <a:bodyPr>
            <a:normAutofit fontScale="85000" lnSpcReduction="10000"/>
          </a:bodyPr>
          <a:lstStyle/>
          <a:p>
            <a:r>
              <a:rPr lang="en-US" dirty="0"/>
              <a:t>More severe and prevalent with diabetes and elevated A1c levels.</a:t>
            </a:r>
          </a:p>
          <a:p>
            <a:pPr lvl="1"/>
            <a:r>
              <a:rPr lang="en-US" dirty="0"/>
              <a:t>periodontal treatment associated with better glycemic control </a:t>
            </a:r>
          </a:p>
          <a:p>
            <a:pPr marL="274320" lvl="1" indent="0">
              <a:buNone/>
            </a:pPr>
            <a:r>
              <a:rPr lang="en-US" dirty="0"/>
              <a:t>	(A1C 8.3% vs. 7.8%)</a:t>
            </a:r>
          </a:p>
          <a:p>
            <a:pPr lvl="1"/>
            <a:r>
              <a:rPr lang="en-US" dirty="0"/>
              <a:t>Benefits lasted for 12 </a:t>
            </a:r>
            <a:r>
              <a:rPr lang="en-US" dirty="0" err="1"/>
              <a:t>mo’s</a:t>
            </a:r>
            <a:endParaRPr lang="en-US" dirty="0"/>
          </a:p>
          <a:p>
            <a:pPr lvl="1"/>
            <a:endParaRPr lang="en-US" dirty="0"/>
          </a:p>
          <a:p>
            <a:r>
              <a:rPr lang="en-US" dirty="0"/>
              <a:t>People with periodontal disease have higher rates of diabetes.</a:t>
            </a:r>
          </a:p>
          <a:p>
            <a:r>
              <a:rPr lang="en-US" dirty="0"/>
              <a:t>Bidirectional</a:t>
            </a:r>
          </a:p>
        </p:txBody>
      </p:sp>
      <p:pic>
        <p:nvPicPr>
          <p:cNvPr id="5" name="Picture 4" descr="Diagram&#10;&#10;Description automatically generated">
            <a:extLst>
              <a:ext uri="{FF2B5EF4-FFF2-40B4-BE49-F238E27FC236}">
                <a16:creationId xmlns:a16="http://schemas.microsoft.com/office/drawing/2014/main" id="{C71A35FD-5103-4EF9-9192-2B3414A89BD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558862" y="1371600"/>
            <a:ext cx="4204138" cy="2743200"/>
          </a:xfrm>
          <a:prstGeom prst="rect">
            <a:avLst/>
          </a:prstGeom>
        </p:spPr>
      </p:pic>
    </p:spTree>
    <p:extLst>
      <p:ext uri="{BB962C8B-B14F-4D97-AF65-F5344CB8AC3E}">
        <p14:creationId xmlns:p14="http://schemas.microsoft.com/office/powerpoint/2010/main" val="405134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a:t>Gingivitis</a:t>
            </a:r>
          </a:p>
        </p:txBody>
      </p:sp>
      <p:pic>
        <p:nvPicPr>
          <p:cNvPr id="167939" name="Picture 2" descr="http://www.yumamall.com/snyder/gingivit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371600"/>
            <a:ext cx="737936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3925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D57F7-AD4D-2A77-2CE2-5635D86EFAB5}"/>
              </a:ext>
            </a:extLst>
          </p:cNvPr>
          <p:cNvSpPr>
            <a:spLocks noGrp="1"/>
          </p:cNvSpPr>
          <p:nvPr>
            <p:ph type="title"/>
          </p:nvPr>
        </p:nvSpPr>
        <p:spPr>
          <a:xfrm>
            <a:off x="457200" y="152400"/>
            <a:ext cx="8229600" cy="1401804"/>
          </a:xfrm>
        </p:spPr>
        <p:txBody>
          <a:bodyPr>
            <a:normAutofit fontScale="90000"/>
          </a:bodyPr>
          <a:lstStyle/>
          <a:p>
            <a:r>
              <a:rPr lang="en-US" dirty="0"/>
              <a:t>For exam, be familiar with content on Cheat Sheets</a:t>
            </a:r>
          </a:p>
        </p:txBody>
      </p:sp>
      <p:pic>
        <p:nvPicPr>
          <p:cNvPr id="6" name="Content Placeholder 5">
            <a:extLst>
              <a:ext uri="{FF2B5EF4-FFF2-40B4-BE49-F238E27FC236}">
                <a16:creationId xmlns:a16="http://schemas.microsoft.com/office/drawing/2014/main" id="{760CFFC6-C15E-A64B-0083-731BCA166B21}"/>
              </a:ext>
            </a:extLst>
          </p:cNvPr>
          <p:cNvPicPr>
            <a:picLocks noGrp="1" noChangeAspect="1"/>
          </p:cNvPicPr>
          <p:nvPr>
            <p:ph sz="quarter" idx="1"/>
          </p:nvPr>
        </p:nvPicPr>
        <p:blipFill>
          <a:blip r:embed="rId2"/>
          <a:stretch>
            <a:fillRect/>
          </a:stretch>
        </p:blipFill>
        <p:spPr>
          <a:xfrm>
            <a:off x="489857" y="1657450"/>
            <a:ext cx="8229600" cy="3232068"/>
          </a:xfrm>
        </p:spPr>
      </p:pic>
      <p:sp>
        <p:nvSpPr>
          <p:cNvPr id="3" name="Text Placeholder 2">
            <a:extLst>
              <a:ext uri="{FF2B5EF4-FFF2-40B4-BE49-F238E27FC236}">
                <a16:creationId xmlns:a16="http://schemas.microsoft.com/office/drawing/2014/main" id="{E7B39DA8-F226-F2B8-1EEC-6A0D70625560}"/>
              </a:ext>
            </a:extLst>
          </p:cNvPr>
          <p:cNvSpPr>
            <a:spLocks noGrp="1"/>
          </p:cNvSpPr>
          <p:nvPr>
            <p:ph type="body" idx="4294967295"/>
          </p:nvPr>
        </p:nvSpPr>
        <p:spPr>
          <a:xfrm>
            <a:off x="5184300" y="1781564"/>
            <a:ext cx="3545205" cy="3667215"/>
          </a:xfrm>
          <a:solidFill>
            <a:srgbClr val="E1CCFC"/>
          </a:solidFill>
        </p:spPr>
        <p:txBody>
          <a:bodyPr>
            <a:normAutofit fontScale="70000" lnSpcReduction="20000"/>
          </a:bodyPr>
          <a:lstStyle/>
          <a:p>
            <a:pPr>
              <a:lnSpc>
                <a:spcPct val="120000"/>
              </a:lnSpc>
            </a:pPr>
            <a:r>
              <a:rPr lang="en-US" dirty="0"/>
              <a:t>For CDCES – be familiar with the action, side effects and monitoring for the main BP meds and lipid meds.</a:t>
            </a:r>
          </a:p>
          <a:p>
            <a:pPr>
              <a:lnSpc>
                <a:spcPct val="120000"/>
              </a:lnSpc>
            </a:pPr>
            <a:r>
              <a:rPr lang="en-US" dirty="0"/>
              <a:t>For BC-ADM, be familiar with list above, plus dosing parameters and be comfortable looking at research results. </a:t>
            </a:r>
          </a:p>
        </p:txBody>
      </p:sp>
      <p:pic>
        <p:nvPicPr>
          <p:cNvPr id="8" name="Picture 7">
            <a:extLst>
              <a:ext uri="{FF2B5EF4-FFF2-40B4-BE49-F238E27FC236}">
                <a16:creationId xmlns:a16="http://schemas.microsoft.com/office/drawing/2014/main" id="{8ED488C9-7CE1-DA9C-6A50-5038D296CA87}"/>
              </a:ext>
            </a:extLst>
          </p:cNvPr>
          <p:cNvPicPr>
            <a:picLocks noChangeAspect="1"/>
          </p:cNvPicPr>
          <p:nvPr/>
        </p:nvPicPr>
        <p:blipFill>
          <a:blip r:embed="rId3"/>
          <a:stretch>
            <a:fillRect/>
          </a:stretch>
        </p:blipFill>
        <p:spPr>
          <a:xfrm>
            <a:off x="305450" y="1657450"/>
            <a:ext cx="4831958" cy="3791330"/>
          </a:xfrm>
          <a:prstGeom prst="rect">
            <a:avLst/>
          </a:prstGeom>
        </p:spPr>
      </p:pic>
    </p:spTree>
    <p:extLst>
      <p:ext uri="{BB962C8B-B14F-4D97-AF65-F5344CB8AC3E}">
        <p14:creationId xmlns:p14="http://schemas.microsoft.com/office/powerpoint/2010/main" val="2710248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anim calcmode="lin" valueType="num">
                                      <p:cBhvr>
                                        <p:cTn id="15" dur="1000" fill="hold"/>
                                        <p:tgtEl>
                                          <p:spTgt spid="3">
                                            <p:bg/>
                                          </p:spTgt>
                                        </p:tgtEl>
                                        <p:attrNameLst>
                                          <p:attrName>ppt_w</p:attrName>
                                        </p:attrNameLst>
                                      </p:cBhvr>
                                      <p:tavLst>
                                        <p:tav tm="0">
                                          <p:val>
                                            <p:fltVal val="0"/>
                                          </p:val>
                                        </p:tav>
                                        <p:tav tm="100000">
                                          <p:val>
                                            <p:strVal val="#ppt_w"/>
                                          </p:val>
                                        </p:tav>
                                      </p:tavLst>
                                    </p:anim>
                                    <p:anim calcmode="lin" valueType="num">
                                      <p:cBhvr>
                                        <p:cTn id="16" dur="1000" fill="hold"/>
                                        <p:tgtEl>
                                          <p:spTgt spid="3">
                                            <p:bg/>
                                          </p:spTgt>
                                        </p:tgtEl>
                                        <p:attrNameLst>
                                          <p:attrName>ppt_h</p:attrName>
                                        </p:attrNameLst>
                                      </p:cBhvr>
                                      <p:tavLst>
                                        <p:tav tm="0">
                                          <p:val>
                                            <p:fltVal val="0"/>
                                          </p:val>
                                        </p:tav>
                                        <p:tav tm="100000">
                                          <p:val>
                                            <p:strVal val="#ppt_h"/>
                                          </p:val>
                                        </p:tav>
                                      </p:tavLst>
                                    </p:anim>
                                    <p:anim calcmode="lin" valueType="num">
                                      <p:cBhvr>
                                        <p:cTn id="17" dur="1000" fill="hold"/>
                                        <p:tgtEl>
                                          <p:spTgt spid="3">
                                            <p:bg/>
                                          </p:spTgt>
                                        </p:tgtEl>
                                        <p:attrNameLst>
                                          <p:attrName>style.rotation</p:attrName>
                                        </p:attrNameLst>
                                      </p:cBhvr>
                                      <p:tavLst>
                                        <p:tav tm="0">
                                          <p:val>
                                            <p:fltVal val="90"/>
                                          </p:val>
                                        </p:tav>
                                        <p:tav tm="100000">
                                          <p:val>
                                            <p:fltVal val="0"/>
                                          </p:val>
                                        </p:tav>
                                      </p:tavLst>
                                    </p:anim>
                                    <p:animEffect transition="in" filter="fade">
                                      <p:cBhvr>
                                        <p:cTn id="18" dur="1000"/>
                                        <p:tgtEl>
                                          <p:spTgt spid="3">
                                            <p:bg/>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p:cTn id="2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p:cTn id="31"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Mild to Severe </a:t>
            </a:r>
            <a:r>
              <a:rPr lang="en-US" dirty="0" err="1"/>
              <a:t>Periodontitis</a:t>
            </a:r>
            <a:endParaRPr lang="en-US" dirty="0"/>
          </a:p>
        </p:txBody>
      </p:sp>
      <p:pic>
        <p:nvPicPr>
          <p:cNvPr id="168963" name="Picture 2" descr="http://www.yumamall.com/snyder/mil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297" y="1295400"/>
            <a:ext cx="424021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4" name="Picture 4" descr="http://www.yumamall.com/snyder/seve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8637" y="3286125"/>
            <a:ext cx="4348163"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1690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228600" y="228600"/>
            <a:ext cx="8534400" cy="914400"/>
          </a:xfrm>
        </p:spPr>
        <p:txBody>
          <a:bodyPr>
            <a:normAutofit fontScale="90000"/>
          </a:bodyPr>
          <a:lstStyle/>
          <a:p>
            <a:pPr>
              <a:defRPr/>
            </a:pPr>
            <a:r>
              <a:rPr lang="en-US" dirty="0"/>
              <a:t>Periodontal disease and Heart Disease</a:t>
            </a:r>
          </a:p>
        </p:txBody>
      </p:sp>
      <p:pic>
        <p:nvPicPr>
          <p:cNvPr id="171011" name="Content Placeholder 3" descr="man-mouth.gif"/>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0" y="2209800"/>
            <a:ext cx="2381250" cy="2667000"/>
          </a:xfrm>
        </p:spPr>
      </p:pic>
      <p:sp>
        <p:nvSpPr>
          <p:cNvPr id="5" name="Content Placeholder 2"/>
          <p:cNvSpPr txBox="1">
            <a:spLocks/>
          </p:cNvSpPr>
          <p:nvPr/>
        </p:nvSpPr>
        <p:spPr bwMode="auto">
          <a:xfrm>
            <a:off x="2362200" y="1295400"/>
            <a:ext cx="6172200" cy="5105400"/>
          </a:xfrm>
          <a:prstGeom prst="rect">
            <a:avLst/>
          </a:prstGeom>
          <a:noFill/>
          <a:ln w="9525">
            <a:noFill/>
            <a:miter lim="800000"/>
            <a:headEnd/>
            <a:tailEnd/>
          </a:ln>
          <a:effectLst/>
        </p:spPr>
        <p:txBody>
          <a:bodyPr/>
          <a:lstStyle/>
          <a:p>
            <a:pPr marL="342900" indent="-342900" eaLnBrk="0" hangingPunct="0">
              <a:spcBef>
                <a:spcPct val="20000"/>
              </a:spcBef>
              <a:buClr>
                <a:schemeClr val="tx2"/>
              </a:buClr>
              <a:buSzPct val="60000"/>
              <a:buFontTx/>
              <a:buBlip>
                <a:blip r:embed="rId4"/>
              </a:buBlip>
              <a:defRPr/>
            </a:pPr>
            <a:r>
              <a:rPr lang="en-US" sz="2800" dirty="0">
                <a:latin typeface="Arial" charset="0"/>
              </a:rPr>
              <a:t>Heart disease link:</a:t>
            </a:r>
          </a:p>
          <a:p>
            <a:pPr marL="800100" lvl="1" indent="-342900" eaLnBrk="0" hangingPunct="0">
              <a:spcBef>
                <a:spcPct val="20000"/>
              </a:spcBef>
              <a:buClr>
                <a:schemeClr val="tx2"/>
              </a:buClr>
              <a:buSzPct val="60000"/>
              <a:buFontTx/>
              <a:buBlip>
                <a:blip r:embed="rId4"/>
              </a:buBlip>
              <a:defRPr/>
            </a:pPr>
            <a:r>
              <a:rPr lang="en-US" sz="2800" dirty="0">
                <a:latin typeface="Arial" charset="0"/>
              </a:rPr>
              <a:t>oral bacteria enter the blood stream, attach to fatty plaques in coronary arteries increasing clot formation</a:t>
            </a:r>
            <a:endParaRPr lang="en-US" sz="2800" kern="0" dirty="0">
              <a:effectLst>
                <a:outerShdw blurRad="38100" dist="38100" dir="2700000" algn="tl">
                  <a:srgbClr val="000000"/>
                </a:outerShdw>
              </a:effectLst>
              <a:latin typeface="Arial" charset="0"/>
            </a:endParaRPr>
          </a:p>
          <a:p>
            <a:pPr marL="800100" lvl="1" indent="-342900" eaLnBrk="0" hangingPunct="0">
              <a:spcBef>
                <a:spcPct val="20000"/>
              </a:spcBef>
              <a:buClr>
                <a:schemeClr val="tx2"/>
              </a:buClr>
              <a:buSzPct val="60000"/>
              <a:buFontTx/>
              <a:buBlip>
                <a:blip r:embed="rId4"/>
              </a:buBlip>
              <a:defRPr/>
            </a:pPr>
            <a:r>
              <a:rPr lang="en-US" sz="2800" dirty="0">
                <a:latin typeface="Arial" charset="0"/>
              </a:rPr>
              <a:t>inflammation increases plaque build up, which may contribute  to arterial inflammation</a:t>
            </a:r>
          </a:p>
          <a:p>
            <a:pPr marL="342900" indent="-342900" eaLnBrk="0" hangingPunct="0">
              <a:spcBef>
                <a:spcPct val="20000"/>
              </a:spcBef>
              <a:buClr>
                <a:schemeClr val="tx2"/>
              </a:buClr>
              <a:buSzPct val="60000"/>
              <a:buFontTx/>
              <a:buBlip>
                <a:blip r:embed="rId4"/>
              </a:buBlip>
              <a:defRPr/>
            </a:pPr>
            <a:r>
              <a:rPr lang="en-US" sz="2800" dirty="0">
                <a:latin typeface="Arial" charset="0"/>
              </a:rPr>
              <a:t>Hyperglycemia  =  Gingivitis = Heart Disease</a:t>
            </a:r>
          </a:p>
          <a:p>
            <a:pPr marL="800100" lvl="1" indent="-342900" eaLnBrk="0" hangingPunct="0">
              <a:spcBef>
                <a:spcPct val="20000"/>
              </a:spcBef>
              <a:buClr>
                <a:schemeClr val="tx2"/>
              </a:buClr>
              <a:buSzPct val="60000"/>
              <a:buFontTx/>
              <a:buBlip>
                <a:blip r:embed="rId4"/>
              </a:buBlip>
              <a:defRPr/>
            </a:pPr>
            <a:endParaRPr lang="en-US" sz="2800" i="1" kern="0" dirty="0">
              <a:solidFill>
                <a:srgbClr val="FFC000"/>
              </a:solidFill>
              <a:effectLst>
                <a:outerShdw blurRad="38100" dist="38100" dir="2700000" algn="tl">
                  <a:srgbClr val="000000"/>
                </a:outerShdw>
              </a:effectLst>
              <a:latin typeface="+mn-lt"/>
              <a:cs typeface="+mn-cs"/>
            </a:endParaRPr>
          </a:p>
        </p:txBody>
      </p:sp>
    </p:spTree>
    <p:custDataLst>
      <p:tags r:id="rId1"/>
    </p:custDataLst>
    <p:extLst>
      <p:ext uri="{BB962C8B-B14F-4D97-AF65-F5344CB8AC3E}">
        <p14:creationId xmlns:p14="http://schemas.microsoft.com/office/powerpoint/2010/main" val="35522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924800" cy="1295400"/>
          </a:xfrm>
        </p:spPr>
        <p:txBody>
          <a:bodyPr>
            <a:normAutofit fontScale="90000"/>
          </a:bodyPr>
          <a:lstStyle/>
          <a:p>
            <a:pPr>
              <a:defRPr/>
            </a:pPr>
            <a:r>
              <a:rPr lang="en-US" dirty="0"/>
              <a:t>Salivary Dysfunction and </a:t>
            </a:r>
            <a:r>
              <a:rPr lang="en-US" dirty="0" err="1"/>
              <a:t>Xerostomia</a:t>
            </a:r>
            <a:r>
              <a:rPr lang="en-US" dirty="0"/>
              <a:t> (dry mouth) in DM</a:t>
            </a:r>
          </a:p>
        </p:txBody>
      </p:sp>
      <p:sp>
        <p:nvSpPr>
          <p:cNvPr id="3" name="Content Placeholder 2"/>
          <p:cNvSpPr>
            <a:spLocks noGrp="1"/>
          </p:cNvSpPr>
          <p:nvPr>
            <p:ph idx="1"/>
          </p:nvPr>
        </p:nvSpPr>
        <p:spPr>
          <a:xfrm>
            <a:off x="457200" y="1676400"/>
            <a:ext cx="8229600" cy="4480560"/>
          </a:xfrm>
        </p:spPr>
        <p:txBody>
          <a:bodyPr/>
          <a:lstStyle/>
          <a:p>
            <a:pPr>
              <a:defRPr/>
            </a:pPr>
            <a:r>
              <a:rPr lang="en-US" dirty="0"/>
              <a:t>Less saliva uptake and excretion = less protection against bacteria</a:t>
            </a:r>
          </a:p>
          <a:p>
            <a:pPr>
              <a:defRPr/>
            </a:pPr>
            <a:r>
              <a:rPr lang="en-US" dirty="0"/>
              <a:t>Hyperglycemia increases glucose levels in saliva, providing medium for bacterial growth- also promotes dry mouth</a:t>
            </a:r>
          </a:p>
          <a:p>
            <a:pPr>
              <a:defRPr/>
            </a:pPr>
            <a:r>
              <a:rPr lang="en-US" dirty="0"/>
              <a:t>Dry mouth increases risk of infection and can alter nutritional intake (due to chewing, swallowing difficulties)</a:t>
            </a:r>
          </a:p>
        </p:txBody>
      </p:sp>
    </p:spTree>
    <p:custDataLst>
      <p:tags r:id="rId1"/>
    </p:custDataLst>
    <p:extLst>
      <p:ext uri="{BB962C8B-B14F-4D97-AF65-F5344CB8AC3E}">
        <p14:creationId xmlns:p14="http://schemas.microsoft.com/office/powerpoint/2010/main" val="4285547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Keeping Oral Healthy</a:t>
            </a:r>
          </a:p>
        </p:txBody>
      </p:sp>
      <p:sp>
        <p:nvSpPr>
          <p:cNvPr id="3" name="Content Placeholder 2"/>
          <p:cNvSpPr>
            <a:spLocks noGrp="1"/>
          </p:cNvSpPr>
          <p:nvPr>
            <p:ph idx="1"/>
          </p:nvPr>
        </p:nvSpPr>
        <p:spPr>
          <a:xfrm>
            <a:off x="457200" y="1219200"/>
            <a:ext cx="6172200" cy="5105400"/>
          </a:xfrm>
        </p:spPr>
        <p:txBody>
          <a:bodyPr>
            <a:normAutofit lnSpcReduction="10000"/>
          </a:bodyPr>
          <a:lstStyle/>
          <a:p>
            <a:pPr>
              <a:lnSpc>
                <a:spcPct val="90000"/>
              </a:lnSpc>
              <a:defRPr/>
            </a:pPr>
            <a:r>
              <a:rPr lang="en-US" dirty="0"/>
              <a:t>Oral disease linked with heart disease</a:t>
            </a:r>
          </a:p>
          <a:p>
            <a:pPr eaLnBrk="1" hangingPunct="1">
              <a:lnSpc>
                <a:spcPct val="90000"/>
              </a:lnSpc>
              <a:defRPr/>
            </a:pPr>
            <a:r>
              <a:rPr lang="en-US" dirty="0"/>
              <a:t>Dental exams (every 6 mo’s)</a:t>
            </a:r>
          </a:p>
          <a:p>
            <a:pPr eaLnBrk="1" hangingPunct="1">
              <a:lnSpc>
                <a:spcPct val="90000"/>
              </a:lnSpc>
              <a:defRPr/>
            </a:pPr>
            <a:r>
              <a:rPr lang="en-US" dirty="0"/>
              <a:t>Metabolic control critical</a:t>
            </a:r>
            <a:endParaRPr lang="en-US" i="1" dirty="0"/>
          </a:p>
          <a:p>
            <a:pPr eaLnBrk="1" hangingPunct="1">
              <a:lnSpc>
                <a:spcPct val="90000"/>
              </a:lnSpc>
              <a:defRPr/>
            </a:pPr>
            <a:r>
              <a:rPr lang="en-US" dirty="0"/>
              <a:t>Quit smoking</a:t>
            </a:r>
          </a:p>
          <a:p>
            <a:pPr eaLnBrk="1" hangingPunct="1">
              <a:lnSpc>
                <a:spcPct val="90000"/>
              </a:lnSpc>
              <a:defRPr/>
            </a:pPr>
            <a:r>
              <a:rPr lang="en-US" dirty="0"/>
              <a:t>Brush twice daily and floss daily. </a:t>
            </a:r>
          </a:p>
          <a:p>
            <a:pPr eaLnBrk="1" hangingPunct="1">
              <a:lnSpc>
                <a:spcPct val="90000"/>
              </a:lnSpc>
              <a:defRPr/>
            </a:pPr>
            <a:r>
              <a:rPr lang="en-US" dirty="0"/>
              <a:t>Help access affordable dental care.</a:t>
            </a:r>
          </a:p>
          <a:p>
            <a:pPr eaLnBrk="1" hangingPunct="1">
              <a:lnSpc>
                <a:spcPct val="90000"/>
              </a:lnSpc>
              <a:defRPr/>
            </a:pPr>
            <a:r>
              <a:rPr lang="en-US" dirty="0"/>
              <a:t>Treat infections with </a:t>
            </a:r>
            <a:r>
              <a:rPr lang="en-US" dirty="0" err="1"/>
              <a:t>ATB’x</a:t>
            </a:r>
            <a:r>
              <a:rPr lang="en-US" dirty="0"/>
              <a:t>, can lower A1c by 1-2%. Lowering BG shortens infection.</a:t>
            </a:r>
          </a:p>
          <a:p>
            <a:pPr>
              <a:defRPr/>
            </a:pPr>
            <a:endParaRPr lang="en-US" dirty="0"/>
          </a:p>
        </p:txBody>
      </p:sp>
      <p:pic>
        <p:nvPicPr>
          <p:cNvPr id="174084" name="Picture 4" descr="C:\Users\Beverly\AppData\Local\Microsoft\Windows\Temporary Internet Files\Content.IE5\1H9VBUQG\MCj0197912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1600200"/>
            <a:ext cx="29654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78981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8930" name="Rectangle 2"/>
          <p:cNvSpPr>
            <a:spLocks noGrp="1" noChangeArrowheads="1"/>
          </p:cNvSpPr>
          <p:nvPr>
            <p:ph type="title"/>
          </p:nvPr>
        </p:nvSpPr>
        <p:spPr/>
        <p:txBody>
          <a:bodyPr>
            <a:normAutofit/>
          </a:bodyPr>
          <a:lstStyle/>
          <a:p>
            <a:pPr eaLnBrk="1" hangingPunct="1">
              <a:defRPr/>
            </a:pPr>
            <a:r>
              <a:rPr lang="en-US"/>
              <a:t>Retinopathy Changes How We See</a:t>
            </a:r>
          </a:p>
        </p:txBody>
      </p:sp>
      <p:pic>
        <p:nvPicPr>
          <p:cNvPr id="972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057400"/>
            <a:ext cx="3810000" cy="318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89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981200"/>
            <a:ext cx="3638550"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Rectangle 5"/>
          <p:cNvSpPr>
            <a:spLocks noChangeArrowheads="1"/>
          </p:cNvSpPr>
          <p:nvPr/>
        </p:nvSpPr>
        <p:spPr bwMode="auto">
          <a:xfrm>
            <a:off x="685800" y="5257800"/>
            <a:ext cx="3429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ts val="500"/>
              </a:spcBef>
              <a:spcAft>
                <a:spcPts val="500"/>
              </a:spcAft>
            </a:pPr>
            <a:r>
              <a:rPr lang="en-US" sz="2400"/>
              <a:t>View of boys by person with normal vision</a:t>
            </a:r>
            <a:endParaRPr lang="en-US" sz="2400">
              <a:latin typeface="Times New Roman" panose="02020603050405020304" pitchFamily="18" charset="0"/>
            </a:endParaRPr>
          </a:p>
        </p:txBody>
      </p:sp>
      <p:sp>
        <p:nvSpPr>
          <p:cNvPr id="97286" name="Rectangle 6"/>
          <p:cNvSpPr>
            <a:spLocks noChangeArrowheads="1"/>
          </p:cNvSpPr>
          <p:nvPr/>
        </p:nvSpPr>
        <p:spPr bwMode="auto">
          <a:xfrm>
            <a:off x="5291138" y="5334000"/>
            <a:ext cx="3852862"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ts val="500"/>
              </a:spcBef>
              <a:spcAft>
                <a:spcPts val="500"/>
              </a:spcAft>
            </a:pPr>
            <a:r>
              <a:rPr lang="en-US" sz="2400"/>
              <a:t>View of boys by person with diabetic retinopathy</a:t>
            </a:r>
            <a:r>
              <a:rPr lang="en-US" sz="2400">
                <a:latin typeface="Times New Roman" panose="02020603050405020304" pitchFamily="18" charset="0"/>
              </a:rPr>
              <a:t>. </a:t>
            </a:r>
          </a:p>
        </p:txBody>
      </p:sp>
    </p:spTree>
    <p:custDataLst>
      <p:tags r:id="rId1"/>
    </p:custDataLst>
    <p:extLst>
      <p:ext uri="{BB962C8B-B14F-4D97-AF65-F5344CB8AC3E}">
        <p14:creationId xmlns:p14="http://schemas.microsoft.com/office/powerpoint/2010/main" val="2414121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788932"/>
                                        </p:tgtEl>
                                        <p:attrNameLst>
                                          <p:attrName>style.visibility</p:attrName>
                                        </p:attrNameLst>
                                      </p:cBhvr>
                                      <p:to>
                                        <p:strVal val="visible"/>
                                      </p:to>
                                    </p:set>
                                    <p:anim calcmode="lin" valueType="num">
                                      <p:cBhvr additive="base">
                                        <p:cTn id="7" dur="2000" fill="hold"/>
                                        <p:tgtEl>
                                          <p:spTgt spid="1788932"/>
                                        </p:tgtEl>
                                        <p:attrNameLst>
                                          <p:attrName>ppt_x</p:attrName>
                                        </p:attrNameLst>
                                      </p:cBhvr>
                                      <p:tavLst>
                                        <p:tav tm="0">
                                          <p:val>
                                            <p:strVal val="0-#ppt_w/2"/>
                                          </p:val>
                                        </p:tav>
                                        <p:tav tm="100000">
                                          <p:val>
                                            <p:strVal val="#ppt_x"/>
                                          </p:val>
                                        </p:tav>
                                      </p:tavLst>
                                    </p:anim>
                                    <p:anim calcmode="lin" valueType="num">
                                      <p:cBhvr additive="base">
                                        <p:cTn id="8" dur="2000" fill="hold"/>
                                        <p:tgtEl>
                                          <p:spTgt spid="17889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33400" y="533400"/>
            <a:ext cx="7162800" cy="5686596"/>
          </a:xfrm>
          <a:prstGeom prst="rect">
            <a:avLst/>
          </a:prstGeom>
        </p:spPr>
      </p:pic>
      <p:sp>
        <p:nvSpPr>
          <p:cNvPr id="3" name="Title 2"/>
          <p:cNvSpPr>
            <a:spLocks noGrp="1"/>
          </p:cNvSpPr>
          <p:nvPr>
            <p:ph type="title"/>
          </p:nvPr>
        </p:nvSpPr>
        <p:spPr>
          <a:xfrm>
            <a:off x="300037" y="228600"/>
            <a:ext cx="8229600" cy="1066800"/>
          </a:xfrm>
        </p:spPr>
        <p:txBody>
          <a:bodyPr>
            <a:normAutofit/>
          </a:bodyPr>
          <a:lstStyle/>
          <a:p>
            <a:r>
              <a:rPr lang="en-US" sz="3200" dirty="0">
                <a:latin typeface="Arial Black" panose="020B0A04020102020204" pitchFamily="34" charset="0"/>
              </a:rPr>
              <a:t>Non - Proliferative to Proliferative Diabetic Retinopathy</a:t>
            </a:r>
            <a:endParaRPr lang="en-US" sz="3200" dirty="0"/>
          </a:p>
        </p:txBody>
      </p:sp>
    </p:spTree>
    <p:custDataLst>
      <p:tags r:id="rId1"/>
    </p:custDataLst>
    <p:extLst>
      <p:ext uri="{BB962C8B-B14F-4D97-AF65-F5344CB8AC3E}">
        <p14:creationId xmlns:p14="http://schemas.microsoft.com/office/powerpoint/2010/main" val="3425597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Question 15	</a:t>
            </a:r>
          </a:p>
        </p:txBody>
      </p:sp>
      <p:sp>
        <p:nvSpPr>
          <p:cNvPr id="3" name="Content Placeholder 2"/>
          <p:cNvSpPr>
            <a:spLocks noGrp="1"/>
          </p:cNvSpPr>
          <p:nvPr>
            <p:ph sz="quarter" idx="1"/>
          </p:nvPr>
        </p:nvSpPr>
        <p:spPr/>
        <p:txBody>
          <a:bodyPr/>
          <a:lstStyle/>
          <a:p>
            <a:r>
              <a:rPr lang="en-US" dirty="0"/>
              <a:t>Which of the following is correct regarding eye screening for people with diabetes?</a:t>
            </a:r>
          </a:p>
          <a:p>
            <a:pPr marL="274320" lvl="1" indent="0">
              <a:buNone/>
            </a:pPr>
            <a:r>
              <a:rPr lang="en-US" dirty="0"/>
              <a:t>A. All people with diabetes must get a complete eye exam every year</a:t>
            </a:r>
          </a:p>
          <a:p>
            <a:pPr marL="274320" lvl="1" indent="0">
              <a:buNone/>
            </a:pPr>
            <a:r>
              <a:rPr lang="en-US" dirty="0"/>
              <a:t>B. All people diagnosed with type 1 and 2 need an immediate eye exam.</a:t>
            </a:r>
          </a:p>
          <a:p>
            <a:pPr marL="274320" lvl="1" indent="0">
              <a:buNone/>
            </a:pPr>
            <a:r>
              <a:rPr lang="en-US" dirty="0"/>
              <a:t>C. All people diagnosed with type 2 need an immediate eye exam.</a:t>
            </a:r>
          </a:p>
          <a:p>
            <a:pPr marL="274320" lvl="1" indent="0">
              <a:buNone/>
            </a:pPr>
            <a:r>
              <a:rPr lang="en-US" dirty="0"/>
              <a:t>D. People with diabetes over </a:t>
            </a:r>
            <a:r>
              <a:rPr lang="en-US" b="1" dirty="0"/>
              <a:t>age</a:t>
            </a:r>
            <a:r>
              <a:rPr lang="en-US" dirty="0"/>
              <a:t> of 60 need an eye exam every 6 months.  </a:t>
            </a:r>
          </a:p>
          <a:p>
            <a:pPr lvl="1"/>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5277335"/>
            <a:ext cx="1609165" cy="962264"/>
          </a:xfrm>
          <a:prstGeom prst="rect">
            <a:avLst/>
          </a:prstGeom>
        </p:spPr>
      </p:pic>
      <p:sp>
        <p:nvSpPr>
          <p:cNvPr id="6" name="Oval 5">
            <a:extLst>
              <a:ext uri="{FF2B5EF4-FFF2-40B4-BE49-F238E27FC236}">
                <a16:creationId xmlns:a16="http://schemas.microsoft.com/office/drawing/2014/main" id="{C6F39ECC-5BEE-4EA9-9F09-5FCC0198C784}"/>
              </a:ext>
            </a:extLst>
          </p:cNvPr>
          <p:cNvSpPr/>
          <p:nvPr/>
        </p:nvSpPr>
        <p:spPr>
          <a:xfrm>
            <a:off x="304799" y="3810000"/>
            <a:ext cx="8009965" cy="1244425"/>
          </a:xfrm>
          <a:prstGeom prst="ellipse">
            <a:avLst/>
          </a:prstGeom>
          <a:noFill/>
          <a:ln w="38100">
            <a:solidFill>
              <a:srgbClr val="7030A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62941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12. Microvascular Complications - Eyes</a:t>
            </a:r>
          </a:p>
        </p:txBody>
      </p:sp>
      <p:sp>
        <p:nvSpPr>
          <p:cNvPr id="3" name="Content Placeholder 2"/>
          <p:cNvSpPr>
            <a:spLocks noGrp="1"/>
          </p:cNvSpPr>
          <p:nvPr>
            <p:ph sz="quarter" idx="1"/>
          </p:nvPr>
        </p:nvSpPr>
        <p:spPr>
          <a:xfrm>
            <a:off x="25706" y="1219200"/>
            <a:ext cx="6638925" cy="5791200"/>
          </a:xfrm>
        </p:spPr>
        <p:txBody>
          <a:bodyPr>
            <a:normAutofit fontScale="77500" lnSpcReduction="20000"/>
          </a:bodyPr>
          <a:lstStyle/>
          <a:p>
            <a:pPr lvl="1">
              <a:lnSpc>
                <a:spcPct val="120000"/>
              </a:lnSpc>
            </a:pPr>
            <a:r>
              <a:rPr lang="en-US" dirty="0"/>
              <a:t>Optimize BG and B/P Control to protect eyes</a:t>
            </a:r>
          </a:p>
          <a:p>
            <a:pPr lvl="1">
              <a:lnSpc>
                <a:spcPct val="120000"/>
              </a:lnSpc>
            </a:pPr>
            <a:r>
              <a:rPr lang="en-US" dirty="0"/>
              <a:t>Screen with initial dilated and comprehensive eye exam by ophthalmologist or optometrist:</a:t>
            </a:r>
          </a:p>
          <a:p>
            <a:pPr lvl="2">
              <a:lnSpc>
                <a:spcPct val="120000"/>
              </a:lnSpc>
            </a:pPr>
            <a:r>
              <a:rPr lang="en-US" sz="2600" dirty="0"/>
              <a:t>Type 2 at diagnosis, then every year*</a:t>
            </a:r>
          </a:p>
          <a:p>
            <a:pPr lvl="2">
              <a:lnSpc>
                <a:spcPct val="120000"/>
              </a:lnSpc>
            </a:pPr>
            <a:r>
              <a:rPr lang="en-US" sz="2600" dirty="0"/>
              <a:t>Type 1 within 5 years of dx, then every year*</a:t>
            </a:r>
          </a:p>
          <a:p>
            <a:pPr lvl="2">
              <a:lnSpc>
                <a:spcPct val="120000"/>
              </a:lnSpc>
            </a:pPr>
            <a:r>
              <a:rPr lang="en-US" sz="2600" dirty="0">
                <a:solidFill>
                  <a:srgbClr val="383636"/>
                </a:solidFill>
                <a:ea typeface="Calibri" panose="020F0502020204030204" pitchFamily="34" charset="0"/>
                <a:cs typeface="Calibri" panose="020F0502020204030204" pitchFamily="34" charset="0"/>
              </a:rPr>
              <a:t>T</a:t>
            </a:r>
            <a:r>
              <a:rPr lang="en-US" sz="2600" b="0" i="0" dirty="0">
                <a:solidFill>
                  <a:srgbClr val="383636"/>
                </a:solidFill>
                <a:effectLst/>
                <a:ea typeface="Calibri" panose="020F0502020204030204" pitchFamily="34" charset="0"/>
                <a:cs typeface="Calibri" panose="020F0502020204030204" pitchFamily="34" charset="0"/>
              </a:rPr>
              <a:t>ype 1 or type 2 diabetes </a:t>
            </a:r>
            <a:r>
              <a:rPr lang="en-US" sz="2600" dirty="0">
                <a:solidFill>
                  <a:srgbClr val="383636"/>
                </a:solidFill>
                <a:ea typeface="Calibri" panose="020F0502020204030204" pitchFamily="34" charset="0"/>
                <a:cs typeface="Calibri" panose="020F0502020204030204" pitchFamily="34" charset="0"/>
              </a:rPr>
              <a:t>need </a:t>
            </a:r>
            <a:r>
              <a:rPr lang="en-US" sz="2600" b="0" i="0" dirty="0">
                <a:solidFill>
                  <a:srgbClr val="383636"/>
                </a:solidFill>
                <a:effectLst/>
                <a:ea typeface="Calibri" panose="020F0502020204030204" pitchFamily="34" charset="0"/>
                <a:cs typeface="Calibri" panose="020F0502020204030204" pitchFamily="34" charset="0"/>
              </a:rPr>
              <a:t>eye exam before pregnancy and </a:t>
            </a:r>
            <a:r>
              <a:rPr lang="en-US" sz="2600" dirty="0">
                <a:solidFill>
                  <a:srgbClr val="383636"/>
                </a:solidFill>
                <a:ea typeface="Calibri" panose="020F0502020204030204" pitchFamily="34" charset="0"/>
                <a:cs typeface="Calibri" panose="020F0502020204030204" pitchFamily="34" charset="0"/>
              </a:rPr>
              <a:t>1</a:t>
            </a:r>
            <a:r>
              <a:rPr lang="en-US" sz="2600" baseline="30000" dirty="0">
                <a:solidFill>
                  <a:srgbClr val="383636"/>
                </a:solidFill>
                <a:ea typeface="Calibri" panose="020F0502020204030204" pitchFamily="34" charset="0"/>
                <a:cs typeface="Calibri" panose="020F0502020204030204" pitchFamily="34" charset="0"/>
              </a:rPr>
              <a:t>st</a:t>
            </a:r>
            <a:r>
              <a:rPr lang="en-US" sz="2600" dirty="0">
                <a:solidFill>
                  <a:srgbClr val="383636"/>
                </a:solidFill>
                <a:ea typeface="Calibri" panose="020F0502020204030204" pitchFamily="34" charset="0"/>
                <a:cs typeface="Calibri" panose="020F0502020204030204" pitchFamily="34" charset="0"/>
              </a:rPr>
              <a:t> </a:t>
            </a:r>
            <a:r>
              <a:rPr lang="en-US" sz="2600" b="0" i="0" dirty="0">
                <a:solidFill>
                  <a:srgbClr val="383636"/>
                </a:solidFill>
                <a:effectLst/>
                <a:ea typeface="Calibri" panose="020F0502020204030204" pitchFamily="34" charset="0"/>
                <a:cs typeface="Calibri" panose="020F0502020204030204" pitchFamily="34" charset="0"/>
              </a:rPr>
              <a:t>trimester. </a:t>
            </a:r>
            <a:r>
              <a:rPr lang="en-US" sz="2600" dirty="0">
                <a:solidFill>
                  <a:srgbClr val="383636"/>
                </a:solidFill>
                <a:ea typeface="Calibri" panose="020F0502020204030204" pitchFamily="34" charset="0"/>
                <a:cs typeface="Calibri" panose="020F0502020204030204" pitchFamily="34" charset="0"/>
              </a:rPr>
              <a:t>M</a:t>
            </a:r>
            <a:r>
              <a:rPr lang="en-US" sz="2600" b="0" i="0" dirty="0">
                <a:solidFill>
                  <a:srgbClr val="383636"/>
                </a:solidFill>
                <a:effectLst/>
                <a:ea typeface="Calibri" panose="020F0502020204030204" pitchFamily="34" charset="0"/>
                <a:cs typeface="Calibri" panose="020F0502020204030204" pitchFamily="34" charset="0"/>
              </a:rPr>
              <a:t>onitor every trimester and for 1 year postpartum as indicated by the degree of retinopathy.</a:t>
            </a:r>
            <a:endParaRPr lang="en-US" sz="2600" dirty="0">
              <a:ea typeface="Calibri" panose="020F0502020204030204" pitchFamily="34" charset="0"/>
              <a:cs typeface="Calibri" panose="020F0502020204030204" pitchFamily="34" charset="0"/>
            </a:endParaRPr>
          </a:p>
          <a:p>
            <a:pPr lvl="2">
              <a:lnSpc>
                <a:spcPct val="120000"/>
              </a:lnSpc>
            </a:pPr>
            <a:r>
              <a:rPr lang="en-US" sz="2600" dirty="0">
                <a:solidFill>
                  <a:srgbClr val="0070C0"/>
                </a:solidFill>
                <a:ea typeface="Calibri" panose="020F0502020204030204" pitchFamily="34" charset="0"/>
                <a:cs typeface="Calibri" panose="020F0502020204030204" pitchFamily="34" charset="0"/>
              </a:rPr>
              <a:t>*I</a:t>
            </a:r>
            <a:r>
              <a:rPr lang="en-US" sz="2600" b="0" i="0" dirty="0">
                <a:solidFill>
                  <a:srgbClr val="0070C0"/>
                </a:solidFill>
                <a:effectLst/>
                <a:ea typeface="Calibri" panose="020F0502020204030204" pitchFamily="34" charset="0"/>
                <a:cs typeface="Calibri" panose="020F0502020204030204" pitchFamily="34" charset="0"/>
              </a:rPr>
              <a:t>f </a:t>
            </a:r>
            <a:r>
              <a:rPr lang="en-US" sz="2600" b="1" i="0" dirty="0">
                <a:solidFill>
                  <a:srgbClr val="0070C0"/>
                </a:solidFill>
                <a:effectLst/>
                <a:ea typeface="Calibri" panose="020F0502020204030204" pitchFamily="34" charset="0"/>
                <a:cs typeface="Calibri" panose="020F0502020204030204" pitchFamily="34" charset="0"/>
              </a:rPr>
              <a:t>no</a:t>
            </a:r>
            <a:r>
              <a:rPr lang="en-US" sz="2600" b="0" i="0" dirty="0">
                <a:solidFill>
                  <a:srgbClr val="0070C0"/>
                </a:solidFill>
                <a:effectLst/>
                <a:ea typeface="Calibri" panose="020F0502020204030204" pitchFamily="34" charset="0"/>
                <a:cs typeface="Calibri" panose="020F0502020204030204" pitchFamily="34" charset="0"/>
              </a:rPr>
              <a:t> evidence of retinopathy </a:t>
            </a:r>
            <a:r>
              <a:rPr lang="en-US" sz="2600" b="1" i="0" dirty="0">
                <a:solidFill>
                  <a:srgbClr val="0070C0"/>
                </a:solidFill>
                <a:effectLst/>
                <a:ea typeface="Calibri" panose="020F0502020204030204" pitchFamily="34" charset="0"/>
                <a:cs typeface="Calibri" panose="020F0502020204030204" pitchFamily="34" charset="0"/>
              </a:rPr>
              <a:t>and</a:t>
            </a:r>
            <a:r>
              <a:rPr lang="en-US" sz="2600" b="0" i="0" dirty="0">
                <a:solidFill>
                  <a:srgbClr val="0070C0"/>
                </a:solidFill>
                <a:effectLst/>
                <a:ea typeface="Calibri" panose="020F0502020204030204" pitchFamily="34" charset="0"/>
                <a:cs typeface="Calibri" panose="020F0502020204030204" pitchFamily="34" charset="0"/>
              </a:rPr>
              <a:t> glycemic indicators within goal range, then screening every 1–2 years may be considered.</a:t>
            </a:r>
            <a:endParaRPr lang="en-US" sz="2600" dirty="0">
              <a:solidFill>
                <a:srgbClr val="0070C0"/>
              </a:solidFill>
              <a:ea typeface="Calibri" panose="020F0502020204030204" pitchFamily="34" charset="0"/>
              <a:cs typeface="Calibri" panose="020F0502020204030204" pitchFamily="34" charset="0"/>
            </a:endParaRPr>
          </a:p>
          <a:p>
            <a:pPr lvl="1">
              <a:lnSpc>
                <a:spcPct val="120000"/>
              </a:lnSpc>
            </a:pPr>
            <a:r>
              <a:rPr lang="en-US" sz="2300" dirty="0"/>
              <a:t>Appropriate to use retinal photography with remote reading or U.S. FDA of approved </a:t>
            </a:r>
            <a:r>
              <a:rPr lang="en-US" sz="2300" dirty="0">
                <a:solidFill>
                  <a:srgbClr val="0070C0"/>
                </a:solidFill>
              </a:rPr>
              <a:t>artificial intelligence algorithms</a:t>
            </a:r>
            <a:r>
              <a:rPr lang="en-US" sz="2300" dirty="0"/>
              <a:t> to improve access to diabetes retinopathy screening.</a:t>
            </a:r>
          </a:p>
          <a:p>
            <a:pPr lvl="1">
              <a:lnSpc>
                <a:spcPct val="120000"/>
              </a:lnSpc>
            </a:pPr>
            <a:r>
              <a:rPr lang="en-US" sz="2300" dirty="0"/>
              <a:t>Promptly refer people with macular edema, severe non-proliferative disease to  trained specialist.</a:t>
            </a:r>
          </a:p>
        </p:txBody>
      </p:sp>
      <p:pic>
        <p:nvPicPr>
          <p:cNvPr id="4" name="Picture 3"/>
          <p:cNvPicPr>
            <a:picLocks noChangeAspect="1"/>
          </p:cNvPicPr>
          <p:nvPr/>
        </p:nvPicPr>
        <p:blipFill>
          <a:blip r:embed="rId3"/>
          <a:stretch>
            <a:fillRect/>
          </a:stretch>
        </p:blipFill>
        <p:spPr>
          <a:xfrm>
            <a:off x="7010400" y="1219200"/>
            <a:ext cx="1990725" cy="1590675"/>
          </a:xfrm>
          <a:prstGeom prst="rect">
            <a:avLst/>
          </a:prstGeom>
        </p:spPr>
      </p:pic>
      <p:pic>
        <p:nvPicPr>
          <p:cNvPr id="5" name="Picture 4">
            <a:extLst>
              <a:ext uri="{FF2B5EF4-FFF2-40B4-BE49-F238E27FC236}">
                <a16:creationId xmlns:a16="http://schemas.microsoft.com/office/drawing/2014/main" id="{2BF33783-5EE9-CB27-2D31-6439E0416ECE}"/>
              </a:ext>
            </a:extLst>
          </p:cNvPr>
          <p:cNvPicPr>
            <a:picLocks noChangeAspect="1"/>
          </p:cNvPicPr>
          <p:nvPr/>
        </p:nvPicPr>
        <p:blipFill>
          <a:blip r:embed="rId4"/>
          <a:stretch>
            <a:fillRect/>
          </a:stretch>
        </p:blipFill>
        <p:spPr>
          <a:xfrm>
            <a:off x="5867400" y="6469300"/>
            <a:ext cx="3028938" cy="236300"/>
          </a:xfrm>
          <a:prstGeom prst="rect">
            <a:avLst/>
          </a:prstGeom>
        </p:spPr>
      </p:pic>
    </p:spTree>
    <p:custDataLst>
      <p:tags r:id="rId1"/>
    </p:custDataLst>
    <p:extLst>
      <p:ext uri="{BB962C8B-B14F-4D97-AF65-F5344CB8AC3E}">
        <p14:creationId xmlns:p14="http://schemas.microsoft.com/office/powerpoint/2010/main" val="228760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9954" name="Rectangle 2"/>
          <p:cNvSpPr>
            <a:spLocks noGrp="1" noChangeArrowheads="1"/>
          </p:cNvSpPr>
          <p:nvPr>
            <p:ph type="title"/>
          </p:nvPr>
        </p:nvSpPr>
        <p:spPr/>
        <p:txBody>
          <a:bodyPr/>
          <a:lstStyle/>
          <a:p>
            <a:pPr eaLnBrk="1" hangingPunct="1">
              <a:defRPr/>
            </a:pPr>
            <a:r>
              <a:rPr lang="en-US"/>
              <a:t>Retinopathy Prevention</a:t>
            </a:r>
          </a:p>
        </p:txBody>
      </p:sp>
      <p:sp>
        <p:nvSpPr>
          <p:cNvPr id="2" name="Content Placeholder 1"/>
          <p:cNvSpPr>
            <a:spLocks noGrp="1"/>
          </p:cNvSpPr>
          <p:nvPr>
            <p:ph sz="half" idx="1"/>
          </p:nvPr>
        </p:nvSpPr>
        <p:spPr>
          <a:xfrm>
            <a:off x="457200" y="1143000"/>
            <a:ext cx="3733800" cy="6096000"/>
          </a:xfrm>
        </p:spPr>
        <p:txBody>
          <a:bodyPr>
            <a:normAutofit fontScale="92500" lnSpcReduction="10000"/>
          </a:bodyPr>
          <a:lstStyle/>
          <a:p>
            <a:pPr>
              <a:lnSpc>
                <a:spcPct val="120000"/>
              </a:lnSpc>
              <a:defRPr/>
            </a:pPr>
            <a:r>
              <a:rPr lang="en-US" sz="3300" dirty="0">
                <a:ea typeface="Calibri" panose="020F0502020204030204" pitchFamily="34" charset="0"/>
                <a:cs typeface="Calibri" panose="020F0502020204030204" pitchFamily="34" charset="0"/>
              </a:rPr>
              <a:t>To reduce the risk or slow the progression of retinopathy</a:t>
            </a:r>
          </a:p>
          <a:p>
            <a:pPr lvl="1">
              <a:lnSpc>
                <a:spcPct val="120000"/>
              </a:lnSpc>
              <a:defRPr/>
            </a:pPr>
            <a:r>
              <a:rPr lang="en-US" sz="3300" dirty="0">
                <a:solidFill>
                  <a:schemeClr val="tx2">
                    <a:lumMod val="50000"/>
                  </a:schemeClr>
                </a:solidFill>
                <a:ea typeface="Calibri" panose="020F0502020204030204" pitchFamily="34" charset="0"/>
                <a:cs typeface="Calibri" panose="020F0502020204030204" pitchFamily="34" charset="0"/>
              </a:rPr>
              <a:t>Optimize glycemia  </a:t>
            </a:r>
          </a:p>
          <a:p>
            <a:pPr lvl="1">
              <a:lnSpc>
                <a:spcPct val="120000"/>
              </a:lnSpc>
              <a:defRPr/>
            </a:pPr>
            <a:r>
              <a:rPr lang="en-US" sz="3300" dirty="0">
                <a:solidFill>
                  <a:schemeClr val="tx2">
                    <a:lumMod val="50000"/>
                  </a:schemeClr>
                </a:solidFill>
                <a:ea typeface="Calibri" panose="020F0502020204030204" pitchFamily="34" charset="0"/>
                <a:cs typeface="Calibri" panose="020F0502020204030204" pitchFamily="34" charset="0"/>
              </a:rPr>
              <a:t>Optimize blood pressure</a:t>
            </a:r>
          </a:p>
          <a:p>
            <a:pPr lvl="1">
              <a:lnSpc>
                <a:spcPct val="120000"/>
              </a:lnSpc>
              <a:defRPr/>
            </a:pPr>
            <a:r>
              <a:rPr lang="en-US" sz="3300" dirty="0">
                <a:solidFill>
                  <a:schemeClr val="tx2">
                    <a:lumMod val="50000"/>
                  </a:schemeClr>
                </a:solidFill>
                <a:ea typeface="Calibri" panose="020F0502020204030204" pitchFamily="34" charset="0"/>
                <a:cs typeface="Calibri" panose="020F0502020204030204" pitchFamily="34" charset="0"/>
              </a:rPr>
              <a:t>Optimize lipids</a:t>
            </a:r>
          </a:p>
          <a:p>
            <a:pPr lvl="2">
              <a:lnSpc>
                <a:spcPct val="120000"/>
              </a:lnSpc>
              <a:defRPr/>
            </a:pPr>
            <a:r>
              <a:rPr lang="en-US" sz="1900" b="0" i="0" dirty="0">
                <a:solidFill>
                  <a:srgbClr val="0070C0"/>
                </a:solidFill>
                <a:effectLst/>
                <a:ea typeface="Calibri" panose="020F0502020204030204" pitchFamily="34" charset="0"/>
                <a:cs typeface="Calibri" panose="020F0502020204030204" pitchFamily="34" charset="0"/>
              </a:rPr>
              <a:t>retinopathy progression may be slowed by the addition of fenofibrate</a:t>
            </a:r>
            <a:endParaRPr lang="en-US" sz="3000" dirty="0">
              <a:solidFill>
                <a:srgbClr val="0070C0"/>
              </a:solidFill>
              <a:ea typeface="Calibri" panose="020F0502020204030204" pitchFamily="34" charset="0"/>
              <a:cs typeface="Calibri" panose="020F0502020204030204" pitchFamily="34" charset="0"/>
            </a:endParaRPr>
          </a:p>
          <a:p>
            <a:pPr marL="274313" lvl="1" indent="0">
              <a:lnSpc>
                <a:spcPct val="120000"/>
              </a:lnSpc>
              <a:buNone/>
              <a:defRPr/>
            </a:pPr>
            <a:r>
              <a:rPr lang="en-US" sz="3300" dirty="0">
                <a:solidFill>
                  <a:schemeClr val="tx2">
                    <a:lumMod val="50000"/>
                  </a:schemeClr>
                </a:solidFill>
                <a:ea typeface="Calibri" panose="020F0502020204030204" pitchFamily="34" charset="0"/>
                <a:cs typeface="Calibri" panose="020F0502020204030204" pitchFamily="34" charset="0"/>
              </a:rPr>
              <a:t>  </a:t>
            </a:r>
          </a:p>
          <a:p>
            <a:pPr>
              <a:defRPr/>
            </a:pPr>
            <a:endParaRPr lang="en-US" sz="3600" dirty="0">
              <a:solidFill>
                <a:schemeClr val="accent5">
                  <a:lumMod val="60000"/>
                  <a:lumOff val="40000"/>
                </a:schemeClr>
              </a:solidFill>
            </a:endParaRPr>
          </a:p>
        </p:txBody>
      </p:sp>
      <p:pic>
        <p:nvPicPr>
          <p:cNvPr id="10138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447800"/>
            <a:ext cx="4267200" cy="3565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96AF374-CE8F-AFCA-8A80-592C5D428195}"/>
              </a:ext>
            </a:extLst>
          </p:cNvPr>
          <p:cNvPicPr>
            <a:picLocks noChangeAspect="1"/>
          </p:cNvPicPr>
          <p:nvPr/>
        </p:nvPicPr>
        <p:blipFill>
          <a:blip r:embed="rId5"/>
          <a:stretch>
            <a:fillRect/>
          </a:stretch>
        </p:blipFill>
        <p:spPr>
          <a:xfrm>
            <a:off x="4495800" y="6115427"/>
            <a:ext cx="4454433" cy="513973"/>
          </a:xfrm>
          <a:prstGeom prst="rect">
            <a:avLst/>
          </a:prstGeom>
        </p:spPr>
      </p:pic>
    </p:spTree>
    <p:custDataLst>
      <p:tags r:id="rId1"/>
    </p:custDataLst>
    <p:extLst>
      <p:ext uri="{BB962C8B-B14F-4D97-AF65-F5344CB8AC3E}">
        <p14:creationId xmlns:p14="http://schemas.microsoft.com/office/powerpoint/2010/main" val="369621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Standard 11 - Chronic Kidney Disease and Risk Management</a:t>
            </a:r>
          </a:p>
        </p:txBody>
      </p:sp>
      <p:sp>
        <p:nvSpPr>
          <p:cNvPr id="3" name="Content Placeholder 2"/>
          <p:cNvSpPr>
            <a:spLocks noGrp="1"/>
          </p:cNvSpPr>
          <p:nvPr>
            <p:ph sz="quarter" idx="1"/>
          </p:nvPr>
        </p:nvSpPr>
        <p:spPr>
          <a:xfrm>
            <a:off x="228600" y="1524000"/>
            <a:ext cx="5562600" cy="4937760"/>
          </a:xfrm>
        </p:spPr>
        <p:txBody>
          <a:bodyPr>
            <a:normAutofit/>
          </a:bodyPr>
          <a:lstStyle/>
          <a:p>
            <a:pPr lvl="1">
              <a:lnSpc>
                <a:spcPct val="110000"/>
              </a:lnSpc>
            </a:pPr>
            <a:r>
              <a:rPr lang="en-US" b="1" dirty="0">
                <a:cs typeface="Calibri" panose="020F0502020204030204" pitchFamily="34" charset="0"/>
              </a:rPr>
              <a:t>Optimize glucose and B/P Control to protect kidneys</a:t>
            </a:r>
          </a:p>
          <a:p>
            <a:pPr lvl="1">
              <a:lnSpc>
                <a:spcPct val="110000"/>
              </a:lnSpc>
            </a:pPr>
            <a:r>
              <a:rPr lang="en-US" dirty="0">
                <a:cs typeface="Calibri" panose="020F0502020204030204" pitchFamily="34" charset="0"/>
              </a:rPr>
              <a:t>Screen Urine Albumin Create ratio (UACR) &amp; GFR</a:t>
            </a:r>
          </a:p>
          <a:p>
            <a:pPr lvl="2">
              <a:lnSpc>
                <a:spcPct val="110000"/>
              </a:lnSpc>
            </a:pPr>
            <a:r>
              <a:rPr lang="en-US" dirty="0">
                <a:cs typeface="Calibri" panose="020F0502020204030204" pitchFamily="34" charset="0"/>
              </a:rPr>
              <a:t>Type 2 at dx then yearly</a:t>
            </a:r>
          </a:p>
          <a:p>
            <a:pPr lvl="2">
              <a:lnSpc>
                <a:spcPct val="110000"/>
              </a:lnSpc>
            </a:pPr>
            <a:r>
              <a:rPr lang="en-US" dirty="0">
                <a:cs typeface="Calibri" panose="020F0502020204030204" pitchFamily="34" charset="0"/>
              </a:rPr>
              <a:t>Type 1 with diabetes for 5 years, then yearly</a:t>
            </a:r>
          </a:p>
          <a:p>
            <a:pPr lvl="2">
              <a:lnSpc>
                <a:spcPct val="110000"/>
              </a:lnSpc>
            </a:pPr>
            <a:r>
              <a:rPr lang="en-US" dirty="0">
                <a:solidFill>
                  <a:srgbClr val="0070C0"/>
                </a:solidFill>
                <a:cs typeface="Calibri" panose="020F0502020204030204" pitchFamily="34" charset="0"/>
              </a:rPr>
              <a:t>If u</a:t>
            </a:r>
            <a:r>
              <a:rPr lang="en-US" b="0" i="0" dirty="0">
                <a:solidFill>
                  <a:srgbClr val="0070C0"/>
                </a:solidFill>
                <a:effectLst/>
                <a:cs typeface="Calibri" panose="020F0502020204030204" pitchFamily="34" charset="0"/>
              </a:rPr>
              <a:t>rinary albumin ≥300 and GFR 30–60 monitor 1-4 times a year to guide therapy. </a:t>
            </a:r>
            <a:endParaRPr lang="en-US" dirty="0">
              <a:solidFill>
                <a:srgbClr val="0070C0"/>
              </a:solidFill>
              <a:cs typeface="Calibri" panose="020F0502020204030204" pitchFamily="34" charset="0"/>
            </a:endParaRPr>
          </a:p>
          <a:p>
            <a:pPr lvl="1"/>
            <a:endParaRPr lang="en-US" dirty="0"/>
          </a:p>
        </p:txBody>
      </p:sp>
      <p:pic>
        <p:nvPicPr>
          <p:cNvPr id="9" name="Picture 8">
            <a:extLst>
              <a:ext uri="{FF2B5EF4-FFF2-40B4-BE49-F238E27FC236}">
                <a16:creationId xmlns:a16="http://schemas.microsoft.com/office/drawing/2014/main" id="{F4A9BB63-6368-AA3B-49A8-AB0C645A8C5F}"/>
              </a:ext>
            </a:extLst>
          </p:cNvPr>
          <p:cNvPicPr>
            <a:picLocks noChangeAspect="1"/>
          </p:cNvPicPr>
          <p:nvPr/>
        </p:nvPicPr>
        <p:blipFill>
          <a:blip r:embed="rId3"/>
          <a:stretch>
            <a:fillRect/>
          </a:stretch>
        </p:blipFill>
        <p:spPr>
          <a:xfrm>
            <a:off x="5987350" y="1524000"/>
            <a:ext cx="2699450" cy="2327837"/>
          </a:xfrm>
          <a:prstGeom prst="rect">
            <a:avLst/>
          </a:prstGeom>
        </p:spPr>
      </p:pic>
      <p:pic>
        <p:nvPicPr>
          <p:cNvPr id="11" name="Picture 10">
            <a:extLst>
              <a:ext uri="{FF2B5EF4-FFF2-40B4-BE49-F238E27FC236}">
                <a16:creationId xmlns:a16="http://schemas.microsoft.com/office/drawing/2014/main" id="{DF6131ED-6357-6EAE-F5A7-C8BD0315BAA4}"/>
              </a:ext>
            </a:extLst>
          </p:cNvPr>
          <p:cNvPicPr>
            <a:picLocks noChangeAspect="1"/>
          </p:cNvPicPr>
          <p:nvPr/>
        </p:nvPicPr>
        <p:blipFill>
          <a:blip r:embed="rId4"/>
          <a:stretch>
            <a:fillRect/>
          </a:stretch>
        </p:blipFill>
        <p:spPr>
          <a:xfrm>
            <a:off x="6013056" y="4046000"/>
            <a:ext cx="2741188" cy="2101353"/>
          </a:xfrm>
          <a:prstGeom prst="rect">
            <a:avLst/>
          </a:prstGeom>
        </p:spPr>
      </p:pic>
      <p:pic>
        <p:nvPicPr>
          <p:cNvPr id="4" name="Picture 3">
            <a:extLst>
              <a:ext uri="{FF2B5EF4-FFF2-40B4-BE49-F238E27FC236}">
                <a16:creationId xmlns:a16="http://schemas.microsoft.com/office/drawing/2014/main" id="{EE2AB38C-8F4D-7254-1CA4-6EAAAE1DE7F1}"/>
              </a:ext>
            </a:extLst>
          </p:cNvPr>
          <p:cNvPicPr>
            <a:picLocks noChangeAspect="1"/>
          </p:cNvPicPr>
          <p:nvPr/>
        </p:nvPicPr>
        <p:blipFill>
          <a:blip r:embed="rId5"/>
          <a:stretch>
            <a:fillRect/>
          </a:stretch>
        </p:blipFill>
        <p:spPr>
          <a:xfrm>
            <a:off x="4572000" y="6306101"/>
            <a:ext cx="4343400" cy="505482"/>
          </a:xfrm>
          <a:prstGeom prst="rect">
            <a:avLst/>
          </a:prstGeom>
        </p:spPr>
      </p:pic>
    </p:spTree>
    <p:custDataLst>
      <p:tags r:id="rId1"/>
    </p:custDataLst>
    <p:extLst>
      <p:ext uri="{BB962C8B-B14F-4D97-AF65-F5344CB8AC3E}">
        <p14:creationId xmlns:p14="http://schemas.microsoft.com/office/powerpoint/2010/main" val="88033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r>
              <a:rPr lang="en-US" sz="3600" dirty="0"/>
              <a:t>Diabetes Interview – From Head to Toe &amp; Microvascular Risk</a:t>
            </a:r>
          </a:p>
        </p:txBody>
      </p:sp>
      <p:sp>
        <p:nvSpPr>
          <p:cNvPr id="10" name="Subtitle 9"/>
          <p:cNvSpPr>
            <a:spLocks noGrp="1"/>
          </p:cNvSpPr>
          <p:nvPr>
            <p:ph type="subTitle" idx="1"/>
          </p:nvPr>
        </p:nvSpPr>
        <p:spPr/>
        <p:txBody>
          <a:bodyPr/>
          <a:lstStyle/>
          <a:p>
            <a:pPr>
              <a:lnSpc>
                <a:spcPts val="2400"/>
              </a:lnSpc>
              <a:spcBef>
                <a:spcPts val="0"/>
              </a:spcBef>
            </a:pPr>
            <a:r>
              <a:rPr lang="en-US" dirty="0"/>
              <a:t>www.DiabetesEd.net</a:t>
            </a:r>
          </a:p>
        </p:txBody>
      </p:sp>
      <p:sp>
        <p:nvSpPr>
          <p:cNvPr id="6" name="Subtitle 9"/>
          <p:cNvSpPr txBox="1">
            <a:spLocks/>
          </p:cNvSpPr>
          <p:nvPr/>
        </p:nvSpPr>
        <p:spPr>
          <a:xfrm>
            <a:off x="1295400" y="5519092"/>
            <a:ext cx="6858000" cy="533400"/>
          </a:xfrm>
          <a:prstGeom prst="rect">
            <a:avLst/>
          </a:prstGeom>
        </p:spPr>
        <p:txBody>
          <a:bodyPr vert="horz">
            <a:noAutofit/>
          </a:bodyPr>
          <a:lstStyle>
            <a:lvl1pPr marL="0" indent="0" algn="r" rtl="0" eaLnBrk="1" latinLnBrk="0" hangingPunct="1">
              <a:spcBef>
                <a:spcPts val="600"/>
              </a:spcBef>
              <a:buClr>
                <a:srgbClr val="86AA2C"/>
              </a:buClr>
              <a:buSzPct val="76000"/>
              <a:buFont typeface="Wingdings 3"/>
              <a:buNone/>
              <a:defRPr kumimoji="0" sz="32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86AA2C"/>
              </a:buClr>
              <a:buSzPct val="76000"/>
              <a:buFont typeface="Wingdings 3"/>
              <a:buNone/>
              <a:defRPr kumimoji="0" sz="26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86AA2C"/>
              </a:buClr>
              <a:buSzPct val="76000"/>
              <a:buFont typeface="Wingdings 3"/>
              <a:buNone/>
              <a:defRPr kumimoji="0" sz="22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86AA2C"/>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86AA2C"/>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fontAlgn="auto">
              <a:lnSpc>
                <a:spcPts val="2400"/>
              </a:lnSpc>
              <a:spcBef>
                <a:spcPts val="0"/>
              </a:spcBef>
              <a:spcAft>
                <a:spcPts val="0"/>
              </a:spcAft>
            </a:pPr>
            <a:r>
              <a:rPr lang="en-US" sz="2400" dirty="0">
                <a:solidFill>
                  <a:prstClr val="black"/>
                </a:solidFill>
              </a:rPr>
              <a:t>Beverly Thomassian, RN, MPH, BC-ADM, CDCES</a:t>
            </a:r>
          </a:p>
          <a:p>
            <a:pPr fontAlgn="auto">
              <a:lnSpc>
                <a:spcPts val="2400"/>
              </a:lnSpc>
              <a:spcBef>
                <a:spcPts val="0"/>
              </a:spcBef>
              <a:spcAft>
                <a:spcPts val="0"/>
              </a:spcAft>
            </a:pPr>
            <a:r>
              <a:rPr lang="en-US" sz="2400" dirty="0">
                <a:solidFill>
                  <a:prstClr val="black"/>
                </a:solidFill>
              </a:rPr>
              <a:t>President, Diabetes Education Services</a:t>
            </a:r>
          </a:p>
        </p:txBody>
      </p:sp>
      <p:pic>
        <p:nvPicPr>
          <p:cNvPr id="3" name="Picture 4" descr="MCj03888480000[1]">
            <a:extLst>
              <a:ext uri="{FF2B5EF4-FFF2-40B4-BE49-F238E27FC236}">
                <a16:creationId xmlns:a16="http://schemas.microsoft.com/office/drawing/2014/main" id="{3F3E4FE4-14A8-262E-E65E-2D197D385A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366341"/>
            <a:ext cx="1402654" cy="248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04D243A-75B1-8637-BE4A-8606EF62EE26}"/>
              </a:ext>
            </a:extLst>
          </p:cNvPr>
          <p:cNvSpPr txBox="1"/>
          <p:nvPr/>
        </p:nvSpPr>
        <p:spPr>
          <a:xfrm>
            <a:off x="2514600" y="805508"/>
            <a:ext cx="4572000" cy="1938992"/>
          </a:xfrm>
          <a:prstGeom prst="rect">
            <a:avLst/>
          </a:prstGeom>
          <a:noFill/>
        </p:spPr>
        <p:txBody>
          <a:bodyPr wrap="square">
            <a:spAutoFit/>
          </a:bodyPr>
          <a:lstStyle/>
          <a:p>
            <a:pPr algn="ctr" eaLnBrk="1" hangingPunct="1">
              <a:buFont typeface="Wingdings" panose="05000000000000000000" pitchFamily="2" charset="2"/>
              <a:buNone/>
              <a:defRPr/>
            </a:pPr>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During interviews, outline strategies to identify previously undiscovered diabetes co-conditions, identify clinical inertia and move to best health.</a:t>
            </a:r>
          </a:p>
        </p:txBody>
      </p:sp>
      <p:pic>
        <p:nvPicPr>
          <p:cNvPr id="8" name="Picture 7">
            <a:extLst>
              <a:ext uri="{FF2B5EF4-FFF2-40B4-BE49-F238E27FC236}">
                <a16:creationId xmlns:a16="http://schemas.microsoft.com/office/drawing/2014/main" id="{6535889B-E1E7-0D0E-4D3E-EAF1F7AA9C2F}"/>
              </a:ext>
            </a:extLst>
          </p:cNvPr>
          <p:cNvPicPr>
            <a:picLocks noChangeAspect="1"/>
          </p:cNvPicPr>
          <p:nvPr/>
        </p:nvPicPr>
        <p:blipFill>
          <a:blip r:embed="rId4"/>
          <a:stretch>
            <a:fillRect/>
          </a:stretch>
        </p:blipFill>
        <p:spPr>
          <a:xfrm>
            <a:off x="1066289" y="5882662"/>
            <a:ext cx="7316221" cy="885949"/>
          </a:xfrm>
          <a:prstGeom prst="rect">
            <a:avLst/>
          </a:prstGeom>
        </p:spPr>
      </p:pic>
    </p:spTree>
    <p:custDataLst>
      <p:tags r:id="rId1"/>
    </p:custDataLst>
    <p:extLst>
      <p:ext uri="{BB962C8B-B14F-4D97-AF65-F5344CB8AC3E}">
        <p14:creationId xmlns:p14="http://schemas.microsoft.com/office/powerpoint/2010/main" val="4031070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5314" name="Rectangle 2"/>
          <p:cNvSpPr>
            <a:spLocks noGrp="1" noChangeArrowheads="1"/>
          </p:cNvSpPr>
          <p:nvPr>
            <p:ph type="title"/>
          </p:nvPr>
        </p:nvSpPr>
        <p:spPr>
          <a:xfrm>
            <a:off x="533400" y="269383"/>
            <a:ext cx="8153400" cy="1143000"/>
          </a:xfrm>
        </p:spPr>
        <p:txBody>
          <a:bodyPr>
            <a:noAutofit/>
          </a:bodyPr>
          <a:lstStyle/>
          <a:p>
            <a:pPr eaLnBrk="1" hangingPunct="1">
              <a:defRPr/>
            </a:pPr>
            <a:r>
              <a:rPr lang="en-US" sz="3600" dirty="0"/>
              <a:t>Definitions of Abnormalities in Albumin Excretion</a:t>
            </a:r>
          </a:p>
        </p:txBody>
      </p:sp>
      <p:sp>
        <p:nvSpPr>
          <p:cNvPr id="139267" name="Rectangle 3"/>
          <p:cNvSpPr>
            <a:spLocks noGrp="1" noChangeArrowheads="1"/>
          </p:cNvSpPr>
          <p:nvPr>
            <p:ph type="body" idx="1"/>
          </p:nvPr>
        </p:nvSpPr>
        <p:spPr>
          <a:xfrm>
            <a:off x="533400" y="1524001"/>
            <a:ext cx="8382000" cy="4876800"/>
          </a:xfrm>
        </p:spPr>
        <p:txBody>
          <a:bodyPr>
            <a:normAutofit/>
          </a:bodyPr>
          <a:lstStyle/>
          <a:p>
            <a:pPr eaLnBrk="1" hangingPunct="1"/>
            <a:r>
              <a:rPr lang="en-US" dirty="0"/>
              <a:t>Urine albumin – creatinine ratio (UACR)</a:t>
            </a:r>
          </a:p>
          <a:p>
            <a:pPr>
              <a:buFont typeface="Wingdings" panose="05000000000000000000" pitchFamily="2" charset="2"/>
              <a:buNone/>
            </a:pPr>
            <a:r>
              <a:rPr lang="en-US" sz="3800" dirty="0"/>
              <a:t>	</a:t>
            </a:r>
            <a:r>
              <a:rPr lang="en-US" sz="2800" u="sng" dirty="0"/>
              <a:t>Category						UACR mg/g  </a:t>
            </a:r>
            <a:endParaRPr lang="en-US" sz="2800" dirty="0"/>
          </a:p>
          <a:p>
            <a:pPr lvl="1"/>
            <a:r>
              <a:rPr lang="en-US" sz="2800" dirty="0"/>
              <a:t>Normal						&lt;30</a:t>
            </a:r>
          </a:p>
          <a:p>
            <a:pPr lvl="1"/>
            <a:r>
              <a:rPr lang="en-US" sz="2800" dirty="0"/>
              <a:t>Moderately increased urinary albumin  	30-299</a:t>
            </a:r>
          </a:p>
          <a:p>
            <a:pPr lvl="1"/>
            <a:r>
              <a:rPr lang="en-US" sz="2800" dirty="0"/>
              <a:t>Severely increased urinary albumin  	&gt;300 </a:t>
            </a:r>
          </a:p>
          <a:p>
            <a:pPr lvl="1" eaLnBrk="1" hangingPunct="1"/>
            <a:r>
              <a:rPr lang="en-US" sz="2400" dirty="0"/>
              <a:t>2</a:t>
            </a:r>
            <a:r>
              <a:rPr lang="en-US" dirty="0"/>
              <a:t> </a:t>
            </a:r>
            <a:r>
              <a:rPr lang="en-US" sz="2400" dirty="0"/>
              <a:t>of 3 tests w/in 3-6 mo abnormal to confirm* </a:t>
            </a:r>
          </a:p>
          <a:p>
            <a:pPr lvl="2">
              <a:lnSpc>
                <a:spcPct val="150000"/>
              </a:lnSpc>
            </a:pPr>
            <a:r>
              <a:rPr lang="en-US" sz="1600" b="0" i="0" dirty="0">
                <a:solidFill>
                  <a:srgbClr val="383636"/>
                </a:solidFill>
                <a:effectLst/>
                <a:latin typeface="Helvetica Neue"/>
              </a:rPr>
              <a:t>*Exercise within 24 h, infection, fever, congestive heart failure, marked hyperglycemia, menstruation, and marked hypertension may elevate UACR independently of kidney damage.</a:t>
            </a:r>
            <a:endParaRPr lang="en-US" sz="2000" dirty="0"/>
          </a:p>
        </p:txBody>
      </p:sp>
      <p:pic>
        <p:nvPicPr>
          <p:cNvPr id="3" name="Picture 2">
            <a:extLst>
              <a:ext uri="{FF2B5EF4-FFF2-40B4-BE49-F238E27FC236}">
                <a16:creationId xmlns:a16="http://schemas.microsoft.com/office/drawing/2014/main" id="{1FE81ABA-28B7-0789-8B45-9F90399D8371}"/>
              </a:ext>
            </a:extLst>
          </p:cNvPr>
          <p:cNvPicPr>
            <a:picLocks noChangeAspect="1"/>
          </p:cNvPicPr>
          <p:nvPr/>
        </p:nvPicPr>
        <p:blipFill>
          <a:blip r:embed="rId4"/>
          <a:stretch>
            <a:fillRect/>
          </a:stretch>
        </p:blipFill>
        <p:spPr>
          <a:xfrm>
            <a:off x="4572000" y="6306101"/>
            <a:ext cx="4343400" cy="505482"/>
          </a:xfrm>
          <a:prstGeom prst="rect">
            <a:avLst/>
          </a:prstGeom>
        </p:spPr>
      </p:pic>
    </p:spTree>
    <p:custDataLst>
      <p:tags r:id="rId1"/>
    </p:custDataLst>
    <p:extLst>
      <p:ext uri="{BB962C8B-B14F-4D97-AF65-F5344CB8AC3E}">
        <p14:creationId xmlns:p14="http://schemas.microsoft.com/office/powerpoint/2010/main" val="2639226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90FA7-8772-59D5-41CE-DF7A24ABCA21}"/>
              </a:ext>
            </a:extLst>
          </p:cNvPr>
          <p:cNvSpPr>
            <a:spLocks noGrp="1"/>
          </p:cNvSpPr>
          <p:nvPr>
            <p:ph type="title"/>
          </p:nvPr>
        </p:nvSpPr>
        <p:spPr/>
        <p:txBody>
          <a:bodyPr/>
          <a:lstStyle/>
          <a:p>
            <a:r>
              <a:rPr lang="en-US" dirty="0"/>
              <a:t>Optimizing Health - Kidney Disease</a:t>
            </a:r>
          </a:p>
        </p:txBody>
      </p:sp>
      <p:sp>
        <p:nvSpPr>
          <p:cNvPr id="3" name="Content Placeholder 2">
            <a:extLst>
              <a:ext uri="{FF2B5EF4-FFF2-40B4-BE49-F238E27FC236}">
                <a16:creationId xmlns:a16="http://schemas.microsoft.com/office/drawing/2014/main" id="{B800833D-6C24-61ED-B2FD-35B4E815E589}"/>
              </a:ext>
            </a:extLst>
          </p:cNvPr>
          <p:cNvSpPr>
            <a:spLocks noGrp="1"/>
          </p:cNvSpPr>
          <p:nvPr>
            <p:ph sz="quarter" idx="1"/>
          </p:nvPr>
        </p:nvSpPr>
        <p:spPr>
          <a:xfrm>
            <a:off x="457200" y="1219199"/>
            <a:ext cx="8229600" cy="5638801"/>
          </a:xfrm>
        </p:spPr>
        <p:txBody>
          <a:bodyPr>
            <a:normAutofit fontScale="70000" lnSpcReduction="20000"/>
          </a:bodyPr>
          <a:lstStyle/>
          <a:p>
            <a:pPr marL="7" indent="0">
              <a:lnSpc>
                <a:spcPct val="120000"/>
              </a:lnSpc>
              <a:buNone/>
            </a:pPr>
            <a:r>
              <a:rPr lang="en-US" sz="4600" dirty="0"/>
              <a:t>Optimize glucose and B/P to protect kidneys</a:t>
            </a:r>
          </a:p>
          <a:p>
            <a:pPr lvl="2">
              <a:lnSpc>
                <a:spcPct val="120000"/>
              </a:lnSpc>
            </a:pPr>
            <a:r>
              <a:rPr lang="en-US" sz="2900" dirty="0"/>
              <a:t>If UACR &gt; 30 mg/g treat hypertension with ACE or ARB, monitor K+</a:t>
            </a:r>
          </a:p>
          <a:p>
            <a:pPr>
              <a:lnSpc>
                <a:spcPct val="120000"/>
              </a:lnSpc>
            </a:pPr>
            <a:r>
              <a:rPr lang="en-US" sz="3600" b="0" i="0" dirty="0">
                <a:solidFill>
                  <a:srgbClr val="383636"/>
                </a:solidFill>
                <a:effectLst/>
                <a:ea typeface="Calibri" panose="020F0502020204030204" pitchFamily="34" charset="0"/>
                <a:cs typeface="Calibri" panose="020F0502020204030204" pitchFamily="34" charset="0"/>
              </a:rPr>
              <a:t>For people with type 2 diabetes and CKD eGFR ≥20 and urinary albumin ≥200 mg/g.</a:t>
            </a:r>
          </a:p>
          <a:p>
            <a:pPr>
              <a:lnSpc>
                <a:spcPct val="120000"/>
              </a:lnSpc>
            </a:pPr>
            <a:r>
              <a:rPr lang="en-US" sz="3600" b="0" i="0" dirty="0">
                <a:solidFill>
                  <a:srgbClr val="383636"/>
                </a:solidFill>
                <a:effectLst/>
                <a:ea typeface="Calibri" panose="020F0502020204030204" pitchFamily="34" charset="0"/>
                <a:cs typeface="Calibri" panose="020F0502020204030204" pitchFamily="34" charset="0"/>
              </a:rPr>
              <a:t>For cardiovascular risk reduction:</a:t>
            </a:r>
          </a:p>
          <a:p>
            <a:pPr lvl="1">
              <a:lnSpc>
                <a:spcPct val="120000"/>
              </a:lnSpc>
            </a:pPr>
            <a:r>
              <a:rPr lang="en-US" sz="3100" b="0" i="0" dirty="0">
                <a:solidFill>
                  <a:srgbClr val="383636"/>
                </a:solidFill>
                <a:effectLst/>
                <a:ea typeface="Calibri" panose="020F0502020204030204" pitchFamily="34" charset="0"/>
                <a:cs typeface="Calibri" panose="020F0502020204030204" pitchFamily="34" charset="0"/>
              </a:rPr>
              <a:t>Use SGLT2 inhibitor (if eGFR is ≥20)</a:t>
            </a:r>
          </a:p>
          <a:p>
            <a:pPr lvl="1">
              <a:lnSpc>
                <a:spcPct val="120000"/>
              </a:lnSpc>
            </a:pPr>
            <a:r>
              <a:rPr lang="en-US" sz="3100" dirty="0">
                <a:solidFill>
                  <a:srgbClr val="383636"/>
                </a:solidFill>
                <a:ea typeface="Calibri" panose="020F0502020204030204" pitchFamily="34" charset="0"/>
                <a:cs typeface="Calibri" panose="020F0502020204030204" pitchFamily="34" charset="0"/>
              </a:rPr>
              <a:t>Use a</a:t>
            </a:r>
            <a:r>
              <a:rPr lang="en-US" sz="3100" b="0" i="0" dirty="0">
                <a:solidFill>
                  <a:srgbClr val="383636"/>
                </a:solidFill>
                <a:effectLst/>
                <a:ea typeface="Calibri" panose="020F0502020204030204" pitchFamily="34" charset="0"/>
                <a:cs typeface="Calibri" panose="020F0502020204030204" pitchFamily="34" charset="0"/>
              </a:rPr>
              <a:t> glucagon-like peptide 1 agonist, </a:t>
            </a:r>
          </a:p>
          <a:p>
            <a:pPr lvl="1">
              <a:lnSpc>
                <a:spcPct val="120000"/>
              </a:lnSpc>
            </a:pPr>
            <a:r>
              <a:rPr lang="en-US" sz="3100" b="0" i="0" dirty="0">
                <a:solidFill>
                  <a:srgbClr val="383636"/>
                </a:solidFill>
                <a:effectLst/>
                <a:ea typeface="Calibri" panose="020F0502020204030204" pitchFamily="34" charset="0"/>
                <a:cs typeface="Calibri" panose="020F0502020204030204" pitchFamily="34" charset="0"/>
              </a:rPr>
              <a:t>or a nonsteroidal mineralocorticoid receptor antagonist (if eGFR is ≥25). </a:t>
            </a:r>
          </a:p>
          <a:p>
            <a:pPr lvl="2">
              <a:lnSpc>
                <a:spcPct val="120000"/>
              </a:lnSpc>
            </a:pPr>
            <a:r>
              <a:rPr lang="en-US" sz="2300" b="0" i="0" dirty="0">
                <a:solidFill>
                  <a:srgbClr val="383636"/>
                </a:solidFill>
                <a:effectLst/>
                <a:ea typeface="Calibri" panose="020F0502020204030204" pitchFamily="34" charset="0"/>
                <a:cs typeface="Calibri" panose="020F0502020204030204" pitchFamily="34" charset="0"/>
              </a:rPr>
              <a:t>Potassium levels should be monitored.</a:t>
            </a:r>
          </a:p>
          <a:p>
            <a:pPr>
              <a:lnSpc>
                <a:spcPct val="120000"/>
              </a:lnSpc>
            </a:pPr>
            <a:r>
              <a:rPr lang="en-US" sz="3600" dirty="0">
                <a:ea typeface="Calibri" panose="020F0502020204030204" pitchFamily="34" charset="0"/>
                <a:cs typeface="Calibri" panose="020F0502020204030204" pitchFamily="34" charset="0"/>
              </a:rPr>
              <a:t>Refer to nephrologist if GFR &lt;30</a:t>
            </a:r>
            <a:endParaRPr lang="en-US" dirty="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B957D108-CC30-2427-7BBD-16B98C273D74}"/>
              </a:ext>
            </a:extLst>
          </p:cNvPr>
          <p:cNvSpPr txBox="1"/>
          <p:nvPr/>
        </p:nvSpPr>
        <p:spPr>
          <a:xfrm>
            <a:off x="436084" y="5830245"/>
            <a:ext cx="4114800" cy="369332"/>
          </a:xfrm>
          <a:prstGeom prst="rect">
            <a:avLst/>
          </a:prstGeom>
          <a:noFill/>
        </p:spPr>
        <p:txBody>
          <a:bodyPr wrap="square" rtlCol="0">
            <a:spAutoFit/>
          </a:bodyPr>
          <a:lstStyle/>
          <a:p>
            <a:r>
              <a:rPr lang="en-US" dirty="0">
                <a:solidFill>
                  <a:srgbClr val="0070C0"/>
                </a:solidFill>
              </a:rPr>
              <a:t>At higher risk of Hypoglycemia</a:t>
            </a:r>
          </a:p>
        </p:txBody>
      </p:sp>
      <p:pic>
        <p:nvPicPr>
          <p:cNvPr id="5" name="Picture 4">
            <a:extLst>
              <a:ext uri="{FF2B5EF4-FFF2-40B4-BE49-F238E27FC236}">
                <a16:creationId xmlns:a16="http://schemas.microsoft.com/office/drawing/2014/main" id="{C6B02267-54B7-85FE-FF3B-A4A91622DFD9}"/>
              </a:ext>
            </a:extLst>
          </p:cNvPr>
          <p:cNvPicPr>
            <a:picLocks noChangeAspect="1"/>
          </p:cNvPicPr>
          <p:nvPr/>
        </p:nvPicPr>
        <p:blipFill>
          <a:blip r:embed="rId2"/>
          <a:stretch>
            <a:fillRect/>
          </a:stretch>
        </p:blipFill>
        <p:spPr>
          <a:xfrm>
            <a:off x="4280132" y="6372911"/>
            <a:ext cx="4427784" cy="332689"/>
          </a:xfrm>
          <a:prstGeom prst="rect">
            <a:avLst/>
          </a:prstGeom>
        </p:spPr>
      </p:pic>
    </p:spTree>
    <p:extLst>
      <p:ext uri="{BB962C8B-B14F-4D97-AF65-F5344CB8AC3E}">
        <p14:creationId xmlns:p14="http://schemas.microsoft.com/office/powerpoint/2010/main" val="617959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059AF-C92C-4617-B826-52CE7A8390CD}"/>
              </a:ext>
            </a:extLst>
          </p:cNvPr>
          <p:cNvSpPr>
            <a:spLocks noGrp="1"/>
          </p:cNvSpPr>
          <p:nvPr>
            <p:ph type="title"/>
          </p:nvPr>
        </p:nvSpPr>
        <p:spPr/>
        <p:txBody>
          <a:bodyPr/>
          <a:lstStyle/>
          <a:p>
            <a:r>
              <a:rPr lang="en-US" dirty="0"/>
              <a:t>Collaborative Action Plan and F/U</a:t>
            </a:r>
          </a:p>
        </p:txBody>
      </p:sp>
      <p:sp>
        <p:nvSpPr>
          <p:cNvPr id="3" name="Content Placeholder 2">
            <a:extLst>
              <a:ext uri="{FF2B5EF4-FFF2-40B4-BE49-F238E27FC236}">
                <a16:creationId xmlns:a16="http://schemas.microsoft.com/office/drawing/2014/main" id="{924CB0C1-B1F1-4688-AA2A-025985A3140E}"/>
              </a:ext>
            </a:extLst>
          </p:cNvPr>
          <p:cNvSpPr>
            <a:spLocks noGrp="1"/>
          </p:cNvSpPr>
          <p:nvPr>
            <p:ph sz="quarter" idx="1"/>
          </p:nvPr>
        </p:nvSpPr>
        <p:spPr>
          <a:xfrm>
            <a:off x="457200" y="1219200"/>
            <a:ext cx="5105400" cy="5715000"/>
          </a:xfrm>
        </p:spPr>
        <p:txBody>
          <a:bodyPr>
            <a:normAutofit/>
          </a:bodyPr>
          <a:lstStyle/>
          <a:p>
            <a:pPr>
              <a:lnSpc>
                <a:spcPct val="120000"/>
              </a:lnSpc>
            </a:pPr>
            <a:r>
              <a:rPr lang="en-US" dirty="0"/>
              <a:t> Make appointment with dentist and eye doctor.</a:t>
            </a:r>
          </a:p>
          <a:p>
            <a:pPr>
              <a:lnSpc>
                <a:spcPct val="120000"/>
              </a:lnSpc>
            </a:pPr>
            <a:r>
              <a:rPr lang="en-US" dirty="0"/>
              <a:t>Brush twice daily and floss daily.</a:t>
            </a:r>
          </a:p>
          <a:p>
            <a:pPr>
              <a:lnSpc>
                <a:spcPct val="120000"/>
              </a:lnSpc>
            </a:pPr>
            <a:r>
              <a:rPr lang="en-US" dirty="0"/>
              <a:t>Need some relief from nerve pain.</a:t>
            </a:r>
          </a:p>
          <a:p>
            <a:pPr>
              <a:lnSpc>
                <a:spcPct val="120000"/>
              </a:lnSpc>
            </a:pPr>
            <a:r>
              <a:rPr lang="en-US" dirty="0"/>
              <a:t>Experiencing vaginal dryness.</a:t>
            </a:r>
          </a:p>
          <a:p>
            <a:pPr>
              <a:lnSpc>
                <a:spcPct val="120000"/>
              </a:lnSpc>
            </a:pPr>
            <a:endParaRPr lang="en-US" dirty="0"/>
          </a:p>
        </p:txBody>
      </p:sp>
      <p:pic>
        <p:nvPicPr>
          <p:cNvPr id="5" name="Picture 4" descr="Business woman finger on forehead">
            <a:extLst>
              <a:ext uri="{FF2B5EF4-FFF2-40B4-BE49-F238E27FC236}">
                <a16:creationId xmlns:a16="http://schemas.microsoft.com/office/drawing/2014/main" id="{73DE6256-6315-4FB6-8CB0-898DA01DB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1162050"/>
            <a:ext cx="1475406" cy="4968707"/>
          </a:xfrm>
          <a:prstGeom prst="rect">
            <a:avLst/>
          </a:prstGeom>
        </p:spPr>
      </p:pic>
    </p:spTree>
    <p:extLst>
      <p:ext uri="{BB962C8B-B14F-4D97-AF65-F5344CB8AC3E}">
        <p14:creationId xmlns:p14="http://schemas.microsoft.com/office/powerpoint/2010/main" val="3203249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Moving on to the Lower Half</a:t>
            </a:r>
          </a:p>
        </p:txBody>
      </p:sp>
      <p:pic>
        <p:nvPicPr>
          <p:cNvPr id="176132" name="Picture 6" descr="C:\Users\Beverly\AppData\Local\Microsoft\Windows\Temporary Internet Files\Content.IE5\QAUCDLZZ\MPj04309090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8825" y="1828801"/>
            <a:ext cx="5086350" cy="3731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21196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419596-ECFB-4910-BF51-0AC84E558DDA}"/>
              </a:ext>
            </a:extLst>
          </p:cNvPr>
          <p:cNvPicPr>
            <a:picLocks noChangeAspect="1"/>
          </p:cNvPicPr>
          <p:nvPr/>
        </p:nvPicPr>
        <p:blipFill>
          <a:blip r:embed="rId3"/>
          <a:stretch>
            <a:fillRect/>
          </a:stretch>
        </p:blipFill>
        <p:spPr>
          <a:xfrm>
            <a:off x="6324600" y="1480785"/>
            <a:ext cx="2627601" cy="1948215"/>
          </a:xfrm>
          <a:prstGeom prst="rect">
            <a:avLst/>
          </a:prstGeom>
        </p:spPr>
      </p:pic>
      <p:sp>
        <p:nvSpPr>
          <p:cNvPr id="1727490" name="Rectangle 2"/>
          <p:cNvSpPr>
            <a:spLocks noGrp="1" noChangeArrowheads="1"/>
          </p:cNvSpPr>
          <p:nvPr>
            <p:ph type="title"/>
          </p:nvPr>
        </p:nvSpPr>
        <p:spPr/>
        <p:txBody>
          <a:bodyPr>
            <a:normAutofit/>
          </a:bodyPr>
          <a:lstStyle/>
          <a:p>
            <a:pPr eaLnBrk="1" hangingPunct="1">
              <a:defRPr/>
            </a:pPr>
            <a:r>
              <a:rPr lang="en-US" dirty="0"/>
              <a:t>Diabetes and Amputations</a:t>
            </a:r>
          </a:p>
        </p:txBody>
      </p:sp>
      <p:pic>
        <p:nvPicPr>
          <p:cNvPr id="38914" name="Picture 2" descr="C:\Users\bev_000\AppData\Local\Microsoft\Windows\Temporary Internet Files\Content.IE5\EFRK1MDT\MP900430466[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3489960"/>
            <a:ext cx="2667000" cy="2667000"/>
          </a:xfrm>
          <a:prstGeom prst="rect">
            <a:avLst/>
          </a:prstGeom>
          <a:noFill/>
          <a:extLst>
            <a:ext uri="{909E8E84-426E-40DD-AFC4-6F175D3DCCD1}">
              <a14:hiddenFill xmlns:a14="http://schemas.microsoft.com/office/drawing/2010/main">
                <a:solidFill>
                  <a:srgbClr val="FFFFFF"/>
                </a:solidFill>
              </a14:hiddenFill>
            </a:ext>
          </a:extLst>
        </p:spPr>
      </p:pic>
      <p:sp>
        <p:nvSpPr>
          <p:cNvPr id="1727491" name="Rectangle 3"/>
          <p:cNvSpPr>
            <a:spLocks noGrp="1" noChangeArrowheads="1"/>
          </p:cNvSpPr>
          <p:nvPr>
            <p:ph type="body" idx="1"/>
          </p:nvPr>
        </p:nvSpPr>
        <p:spPr>
          <a:xfrm>
            <a:off x="439119" y="1219200"/>
            <a:ext cx="5885481" cy="5257800"/>
          </a:xfrm>
        </p:spPr>
        <p:txBody>
          <a:bodyPr>
            <a:normAutofit/>
          </a:bodyPr>
          <a:lstStyle/>
          <a:p>
            <a:pPr eaLnBrk="1" hangingPunct="1"/>
            <a:r>
              <a:rPr lang="en-US" dirty="0"/>
              <a:t>Rate declined 43% - 2000 – 2009</a:t>
            </a:r>
          </a:p>
          <a:p>
            <a:r>
              <a:rPr lang="en-US" dirty="0"/>
              <a:t>Increased 50% from 2009-2015</a:t>
            </a:r>
          </a:p>
          <a:p>
            <a:pPr lvl="1"/>
            <a:r>
              <a:rPr lang="en-US" dirty="0"/>
              <a:t>2.1 per 1000 then up to 4.2 per 1000</a:t>
            </a:r>
          </a:p>
          <a:p>
            <a:pPr lvl="1"/>
            <a:r>
              <a:rPr lang="en-US" dirty="0"/>
              <a:t>Driven by a 62% increase in minor amputations</a:t>
            </a:r>
          </a:p>
          <a:p>
            <a:pPr lvl="1"/>
            <a:r>
              <a:rPr lang="en-US" dirty="0"/>
              <a:t>Highest rates in young and middle age adults (18- 64 years).</a:t>
            </a:r>
          </a:p>
          <a:p>
            <a:pPr eaLnBrk="1" hangingPunct="1"/>
            <a:r>
              <a:rPr lang="en-US" sz="2800" dirty="0"/>
              <a:t>50% of amputations can be avoided through self-care skill education and early intervention</a:t>
            </a:r>
          </a:p>
          <a:p>
            <a:pPr eaLnBrk="1" hangingPunct="1"/>
            <a:endParaRPr lang="en-US" dirty="0"/>
          </a:p>
        </p:txBody>
      </p:sp>
      <p:sp>
        <p:nvSpPr>
          <p:cNvPr id="3" name="TextBox 2">
            <a:extLst>
              <a:ext uri="{FF2B5EF4-FFF2-40B4-BE49-F238E27FC236}">
                <a16:creationId xmlns:a16="http://schemas.microsoft.com/office/drawing/2014/main" id="{A936F352-3528-412F-A66E-CF8534B472DA}"/>
              </a:ext>
            </a:extLst>
          </p:cNvPr>
          <p:cNvSpPr txBox="1"/>
          <p:nvPr/>
        </p:nvSpPr>
        <p:spPr>
          <a:xfrm>
            <a:off x="6677961" y="3397453"/>
            <a:ext cx="2057400" cy="369332"/>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Diabetes Care 2018</a:t>
            </a:r>
          </a:p>
        </p:txBody>
      </p:sp>
    </p:spTree>
    <p:custDataLst>
      <p:tags r:id="rId1"/>
    </p:custDataLst>
    <p:extLst>
      <p:ext uri="{BB962C8B-B14F-4D97-AF65-F5344CB8AC3E}">
        <p14:creationId xmlns:p14="http://schemas.microsoft.com/office/powerpoint/2010/main" val="32780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27491">
                                            <p:txEl>
                                              <p:pRg st="0" end="0"/>
                                            </p:txEl>
                                          </p:spTgt>
                                        </p:tgtEl>
                                        <p:attrNameLst>
                                          <p:attrName>style.visibility</p:attrName>
                                        </p:attrNameLst>
                                      </p:cBhvr>
                                      <p:to>
                                        <p:strVal val="visible"/>
                                      </p:to>
                                    </p:set>
                                    <p:anim calcmode="lin" valueType="num">
                                      <p:cBhvr additive="base">
                                        <p:cTn id="7" dur="2000" fill="hold"/>
                                        <p:tgtEl>
                                          <p:spTgt spid="1727491">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7274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27491">
                                            <p:txEl>
                                              <p:pRg st="1" end="1"/>
                                            </p:txEl>
                                          </p:spTgt>
                                        </p:tgtEl>
                                        <p:attrNameLst>
                                          <p:attrName>style.visibility</p:attrName>
                                        </p:attrNameLst>
                                      </p:cBhvr>
                                      <p:to>
                                        <p:strVal val="visible"/>
                                      </p:to>
                                    </p:set>
                                    <p:anim calcmode="lin" valueType="num">
                                      <p:cBhvr additive="base">
                                        <p:cTn id="13" dur="2000" fill="hold"/>
                                        <p:tgtEl>
                                          <p:spTgt spid="1727491">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7274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27491">
                                            <p:txEl>
                                              <p:pRg st="2" end="2"/>
                                            </p:txEl>
                                          </p:spTgt>
                                        </p:tgtEl>
                                        <p:attrNameLst>
                                          <p:attrName>style.visibility</p:attrName>
                                        </p:attrNameLst>
                                      </p:cBhvr>
                                      <p:to>
                                        <p:strVal val="visible"/>
                                      </p:to>
                                    </p:set>
                                    <p:anim calcmode="lin" valueType="num">
                                      <p:cBhvr additive="base">
                                        <p:cTn id="19" dur="2000" fill="hold"/>
                                        <p:tgtEl>
                                          <p:spTgt spid="1727491">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7274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27491">
                                            <p:txEl>
                                              <p:pRg st="3" end="3"/>
                                            </p:txEl>
                                          </p:spTgt>
                                        </p:tgtEl>
                                        <p:attrNameLst>
                                          <p:attrName>style.visibility</p:attrName>
                                        </p:attrNameLst>
                                      </p:cBhvr>
                                      <p:to>
                                        <p:strVal val="visible"/>
                                      </p:to>
                                    </p:set>
                                    <p:anim calcmode="lin" valueType="num">
                                      <p:cBhvr additive="base">
                                        <p:cTn id="25" dur="2000" fill="hold"/>
                                        <p:tgtEl>
                                          <p:spTgt spid="1727491">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7274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27491">
                                            <p:txEl>
                                              <p:pRg st="4" end="4"/>
                                            </p:txEl>
                                          </p:spTgt>
                                        </p:tgtEl>
                                        <p:attrNameLst>
                                          <p:attrName>style.visibility</p:attrName>
                                        </p:attrNameLst>
                                      </p:cBhvr>
                                      <p:to>
                                        <p:strVal val="visible"/>
                                      </p:to>
                                    </p:set>
                                    <p:anim calcmode="lin" valueType="num">
                                      <p:cBhvr additive="base">
                                        <p:cTn id="31" dur="2000" fill="hold"/>
                                        <p:tgtEl>
                                          <p:spTgt spid="1727491">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7274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iterate type="lt">
                                    <p:tmPct val="0"/>
                                  </p:iterate>
                                  <p:childTnLst>
                                    <p:set>
                                      <p:cBhvr>
                                        <p:cTn id="36" dur="1" fill="hold">
                                          <p:stCondLst>
                                            <p:cond delay="0"/>
                                          </p:stCondLst>
                                        </p:cTn>
                                        <p:tgtEl>
                                          <p:spTgt spid="1727491">
                                            <p:txEl>
                                              <p:pRg st="5" end="5"/>
                                            </p:txEl>
                                          </p:spTgt>
                                        </p:tgtEl>
                                        <p:attrNameLst>
                                          <p:attrName>style.visibility</p:attrName>
                                        </p:attrNameLst>
                                      </p:cBhvr>
                                      <p:to>
                                        <p:strVal val="visible"/>
                                      </p:to>
                                    </p:set>
                                    <p:anim calcmode="lin" valueType="num">
                                      <p:cBhvr additive="base">
                                        <p:cTn id="37" dur="2000" fill="hold"/>
                                        <p:tgtEl>
                                          <p:spTgt spid="1727491">
                                            <p:txEl>
                                              <p:pRg st="5" end="5"/>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72749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16</a:t>
            </a:r>
          </a:p>
        </p:txBody>
      </p:sp>
      <p:sp>
        <p:nvSpPr>
          <p:cNvPr id="3" name="Content Placeholder 2"/>
          <p:cNvSpPr>
            <a:spLocks noGrp="1"/>
          </p:cNvSpPr>
          <p:nvPr>
            <p:ph sz="quarter" idx="1"/>
          </p:nvPr>
        </p:nvSpPr>
        <p:spPr>
          <a:xfrm>
            <a:off x="457200" y="1295400"/>
            <a:ext cx="6915150" cy="5257800"/>
          </a:xfrm>
        </p:spPr>
        <p:txBody>
          <a:bodyPr>
            <a:normAutofit fontScale="85000" lnSpcReduction="20000"/>
          </a:bodyPr>
          <a:lstStyle/>
          <a:p>
            <a:pPr>
              <a:lnSpc>
                <a:spcPct val="120000"/>
              </a:lnSpc>
            </a:pPr>
            <a:r>
              <a:rPr lang="en-US" dirty="0"/>
              <a:t>Which of the following is true about diabetes and lower extremities?</a:t>
            </a:r>
          </a:p>
          <a:p>
            <a:pPr marL="385763" indent="-385763">
              <a:lnSpc>
                <a:spcPct val="120000"/>
              </a:lnSpc>
              <a:buAutoNum type="alphaLcPeriod"/>
            </a:pPr>
            <a:r>
              <a:rPr lang="en-US" dirty="0"/>
              <a:t>Excess hair on the toes indicates compromised circulation.</a:t>
            </a:r>
          </a:p>
          <a:p>
            <a:pPr marL="385763" indent="-385763">
              <a:lnSpc>
                <a:spcPct val="120000"/>
              </a:lnSpc>
              <a:buAutoNum type="alphaLcPeriod"/>
            </a:pPr>
            <a:r>
              <a:rPr lang="en-US" dirty="0"/>
              <a:t>People with diabetes need to inspect lower extremities weekly.</a:t>
            </a:r>
          </a:p>
          <a:p>
            <a:pPr marL="385763" indent="-385763">
              <a:lnSpc>
                <a:spcPct val="120000"/>
              </a:lnSpc>
              <a:buAutoNum type="alphaLcPeriod"/>
            </a:pPr>
            <a:r>
              <a:rPr lang="en-US" dirty="0"/>
              <a:t>People over 65, with high-risk feet, qualify for a pair of custom shoes annually</a:t>
            </a:r>
          </a:p>
          <a:p>
            <a:pPr marL="385763" indent="-385763">
              <a:lnSpc>
                <a:spcPct val="120000"/>
              </a:lnSpc>
              <a:buAutoNum type="alphaLcPeriod"/>
            </a:pPr>
            <a:r>
              <a:rPr lang="en-US" dirty="0"/>
              <a:t>Once a person with diabetes has an amputation, they are not likely to have another.</a:t>
            </a:r>
          </a:p>
        </p:txBody>
      </p:sp>
      <p:pic>
        <p:nvPicPr>
          <p:cNvPr id="4" name="Picture 3">
            <a:extLst>
              <a:ext uri="{FF2B5EF4-FFF2-40B4-BE49-F238E27FC236}">
                <a16:creationId xmlns:a16="http://schemas.microsoft.com/office/drawing/2014/main" id="{CA2A7F11-47C5-4C95-BC82-03142F8FEF06}"/>
              </a:ext>
            </a:extLst>
          </p:cNvPr>
          <p:cNvPicPr>
            <a:picLocks noChangeAspect="1"/>
          </p:cNvPicPr>
          <p:nvPr/>
        </p:nvPicPr>
        <p:blipFill>
          <a:blip r:embed="rId2"/>
          <a:stretch>
            <a:fillRect/>
          </a:stretch>
        </p:blipFill>
        <p:spPr>
          <a:xfrm>
            <a:off x="7086600" y="1943100"/>
            <a:ext cx="1325995" cy="1924979"/>
          </a:xfrm>
          <a:prstGeom prst="rect">
            <a:avLst/>
          </a:prstGeom>
        </p:spPr>
      </p:pic>
      <p:sp>
        <p:nvSpPr>
          <p:cNvPr id="5" name="Oval 4">
            <a:extLst>
              <a:ext uri="{FF2B5EF4-FFF2-40B4-BE49-F238E27FC236}">
                <a16:creationId xmlns:a16="http://schemas.microsoft.com/office/drawing/2014/main" id="{137FB571-073D-4698-AED7-C1996EFDACE8}"/>
              </a:ext>
            </a:extLst>
          </p:cNvPr>
          <p:cNvSpPr/>
          <p:nvPr/>
        </p:nvSpPr>
        <p:spPr>
          <a:xfrm>
            <a:off x="304799" y="3810000"/>
            <a:ext cx="8009965" cy="1244425"/>
          </a:xfrm>
          <a:prstGeom prst="ellipse">
            <a:avLst/>
          </a:prstGeom>
          <a:noFill/>
          <a:ln w="38100">
            <a:solidFill>
              <a:srgbClr val="7030A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275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Lower Extremities</a:t>
            </a:r>
          </a:p>
        </p:txBody>
      </p:sp>
      <p:sp>
        <p:nvSpPr>
          <p:cNvPr id="3" name="Content Placeholder 2"/>
          <p:cNvSpPr>
            <a:spLocks noGrp="1"/>
          </p:cNvSpPr>
          <p:nvPr>
            <p:ph sz="quarter" idx="1"/>
          </p:nvPr>
        </p:nvSpPr>
        <p:spPr/>
        <p:txBody>
          <a:bodyPr>
            <a:normAutofit/>
          </a:bodyPr>
          <a:lstStyle/>
          <a:p>
            <a:r>
              <a:rPr lang="en-US" sz="3000" dirty="0"/>
              <a:t>Lift the Sheets and Look at the Feet</a:t>
            </a:r>
          </a:p>
        </p:txBody>
      </p:sp>
      <p:pic>
        <p:nvPicPr>
          <p:cNvPr id="4" name="Picture 3"/>
          <p:cNvPicPr>
            <a:picLocks noChangeAspect="1"/>
          </p:cNvPicPr>
          <p:nvPr/>
        </p:nvPicPr>
        <p:blipFill>
          <a:blip r:embed="rId4"/>
          <a:stretch>
            <a:fillRect/>
          </a:stretch>
        </p:blipFill>
        <p:spPr>
          <a:xfrm>
            <a:off x="6403700" y="1828800"/>
            <a:ext cx="2446734" cy="1695401"/>
          </a:xfrm>
          <a:prstGeom prst="rect">
            <a:avLst/>
          </a:prstGeom>
        </p:spPr>
      </p:pic>
      <p:pic>
        <p:nvPicPr>
          <p:cNvPr id="5" name="Picture 4"/>
          <p:cNvPicPr>
            <a:picLocks noChangeAspect="1"/>
          </p:cNvPicPr>
          <p:nvPr/>
        </p:nvPicPr>
        <p:blipFill>
          <a:blip r:embed="rId5"/>
          <a:stretch>
            <a:fillRect/>
          </a:stretch>
        </p:blipFill>
        <p:spPr>
          <a:xfrm>
            <a:off x="442762" y="1981200"/>
            <a:ext cx="2800592" cy="2322443"/>
          </a:xfrm>
          <a:prstGeom prst="rect">
            <a:avLst/>
          </a:prstGeom>
        </p:spPr>
      </p:pic>
      <p:pic>
        <p:nvPicPr>
          <p:cNvPr id="6" name="Picture 5"/>
          <p:cNvPicPr>
            <a:picLocks noChangeAspect="1"/>
          </p:cNvPicPr>
          <p:nvPr/>
        </p:nvPicPr>
        <p:blipFill>
          <a:blip r:embed="rId6"/>
          <a:stretch>
            <a:fillRect/>
          </a:stretch>
        </p:blipFill>
        <p:spPr>
          <a:xfrm>
            <a:off x="3423231" y="2743200"/>
            <a:ext cx="2800592" cy="3732132"/>
          </a:xfrm>
          <a:prstGeom prst="rect">
            <a:avLst/>
          </a:prstGeom>
        </p:spPr>
      </p:pic>
      <p:sp>
        <p:nvSpPr>
          <p:cNvPr id="7" name="TextBox 6">
            <a:extLst>
              <a:ext uri="{FF2B5EF4-FFF2-40B4-BE49-F238E27FC236}">
                <a16:creationId xmlns:a16="http://schemas.microsoft.com/office/drawing/2014/main" id="{31053F56-6780-B0DC-5E2F-6D1610497A1A}"/>
              </a:ext>
            </a:extLst>
          </p:cNvPr>
          <p:cNvSpPr txBox="1"/>
          <p:nvPr/>
        </p:nvSpPr>
        <p:spPr>
          <a:xfrm>
            <a:off x="426015" y="4800600"/>
            <a:ext cx="2605238" cy="707886"/>
          </a:xfrm>
          <a:prstGeom prst="rect">
            <a:avLst/>
          </a:prstGeom>
          <a:noFill/>
        </p:spPr>
        <p:txBody>
          <a:bodyPr wrap="square" rtlCol="0">
            <a:spAutoFit/>
          </a:bodyPr>
          <a:lstStyle/>
          <a:p>
            <a:r>
              <a:rPr lang="en-US" sz="4000" dirty="0">
                <a:solidFill>
                  <a:srgbClr val="BF0D88"/>
                </a:solidFill>
                <a:latin typeface="HP Simplified Hans" panose="020B0500000000000000" pitchFamily="34" charset="-122"/>
                <a:ea typeface="HP Simplified Hans" panose="020B0500000000000000" pitchFamily="34" charset="-122"/>
              </a:rPr>
              <a:t>No </a:t>
            </a:r>
            <a:r>
              <a:rPr lang="en-US" sz="4000" dirty="0" err="1">
                <a:solidFill>
                  <a:srgbClr val="BF0D88"/>
                </a:solidFill>
                <a:latin typeface="HP Simplified Hans" panose="020B0500000000000000" pitchFamily="34" charset="-122"/>
                <a:ea typeface="HP Simplified Hans" panose="020B0500000000000000" pitchFamily="34" charset="-122"/>
              </a:rPr>
              <a:t>DeFEET</a:t>
            </a:r>
            <a:endParaRPr lang="en-US" sz="4000" dirty="0">
              <a:solidFill>
                <a:srgbClr val="BF0D88"/>
              </a:solidFill>
              <a:latin typeface="HP Simplified Hans" panose="020B0500000000000000" pitchFamily="34" charset="-122"/>
              <a:ea typeface="HP Simplified Hans" panose="020B0500000000000000" pitchFamily="34" charset="-122"/>
            </a:endParaRPr>
          </a:p>
        </p:txBody>
      </p:sp>
    </p:spTree>
    <p:custDataLst>
      <p:tags r:id="rId1"/>
    </p:custDataLst>
    <p:extLst>
      <p:ext uri="{BB962C8B-B14F-4D97-AF65-F5344CB8AC3E}">
        <p14:creationId xmlns:p14="http://schemas.microsoft.com/office/powerpoint/2010/main" val="1948552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21600000">
                                      <p:cBhvr>
                                        <p:cTn id="27" dur="2000" fill="hold"/>
                                        <p:tgtEl>
                                          <p:spTgt spid="7">
                                            <p:txEl>
                                              <p:pRg st="0" end="0"/>
                                            </p:txEl>
                                          </p:spTgt>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wipe(down)">
                                      <p:cBhvr>
                                        <p:cTn id="32" dur="580">
                                          <p:stCondLst>
                                            <p:cond delay="0"/>
                                          </p:stCondLst>
                                        </p:cTn>
                                        <p:tgtEl>
                                          <p:spTgt spid="7">
                                            <p:txEl>
                                              <p:pRg st="0" end="0"/>
                                            </p:txEl>
                                          </p:spTgt>
                                        </p:tgtEl>
                                      </p:cBhvr>
                                    </p:animEffect>
                                    <p:anim calcmode="lin" valueType="num">
                                      <p:cBhvr>
                                        <p:cTn id="33" dur="1822"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7">
                                            <p:txEl>
                                              <p:pRg st="0" end="0"/>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7">
                                            <p:txEl>
                                              <p:pRg st="0" end="0"/>
                                            </p:txEl>
                                          </p:spTgt>
                                        </p:tgtEl>
                                      </p:cBhvr>
                                      <p:to x="100000" y="60000"/>
                                    </p:animScale>
                                    <p:animScale>
                                      <p:cBhvr>
                                        <p:cTn id="39" dur="166" decel="50000">
                                          <p:stCondLst>
                                            <p:cond delay="676"/>
                                          </p:stCondLst>
                                        </p:cTn>
                                        <p:tgtEl>
                                          <p:spTgt spid="7">
                                            <p:txEl>
                                              <p:pRg st="0" end="0"/>
                                            </p:txEl>
                                          </p:spTgt>
                                        </p:tgtEl>
                                      </p:cBhvr>
                                      <p:to x="100000" y="100000"/>
                                    </p:animScale>
                                    <p:animScale>
                                      <p:cBhvr>
                                        <p:cTn id="40" dur="26">
                                          <p:stCondLst>
                                            <p:cond delay="1312"/>
                                          </p:stCondLst>
                                        </p:cTn>
                                        <p:tgtEl>
                                          <p:spTgt spid="7">
                                            <p:txEl>
                                              <p:pRg st="0" end="0"/>
                                            </p:txEl>
                                          </p:spTgt>
                                        </p:tgtEl>
                                      </p:cBhvr>
                                      <p:to x="100000" y="80000"/>
                                    </p:animScale>
                                    <p:animScale>
                                      <p:cBhvr>
                                        <p:cTn id="41" dur="166" decel="50000">
                                          <p:stCondLst>
                                            <p:cond delay="1338"/>
                                          </p:stCondLst>
                                        </p:cTn>
                                        <p:tgtEl>
                                          <p:spTgt spid="7">
                                            <p:txEl>
                                              <p:pRg st="0" end="0"/>
                                            </p:txEl>
                                          </p:spTgt>
                                        </p:tgtEl>
                                      </p:cBhvr>
                                      <p:to x="100000" y="100000"/>
                                    </p:animScale>
                                    <p:animScale>
                                      <p:cBhvr>
                                        <p:cTn id="42" dur="26">
                                          <p:stCondLst>
                                            <p:cond delay="1642"/>
                                          </p:stCondLst>
                                        </p:cTn>
                                        <p:tgtEl>
                                          <p:spTgt spid="7">
                                            <p:txEl>
                                              <p:pRg st="0" end="0"/>
                                            </p:txEl>
                                          </p:spTgt>
                                        </p:tgtEl>
                                      </p:cBhvr>
                                      <p:to x="100000" y="90000"/>
                                    </p:animScale>
                                    <p:animScale>
                                      <p:cBhvr>
                                        <p:cTn id="43" dur="166" decel="50000">
                                          <p:stCondLst>
                                            <p:cond delay="1668"/>
                                          </p:stCondLst>
                                        </p:cTn>
                                        <p:tgtEl>
                                          <p:spTgt spid="7">
                                            <p:txEl>
                                              <p:pRg st="0" end="0"/>
                                            </p:txEl>
                                          </p:spTgt>
                                        </p:tgtEl>
                                      </p:cBhvr>
                                      <p:to x="100000" y="100000"/>
                                    </p:animScale>
                                    <p:animScale>
                                      <p:cBhvr>
                                        <p:cTn id="44" dur="26">
                                          <p:stCondLst>
                                            <p:cond delay="1808"/>
                                          </p:stCondLst>
                                        </p:cTn>
                                        <p:tgtEl>
                                          <p:spTgt spid="7">
                                            <p:txEl>
                                              <p:pRg st="0" end="0"/>
                                            </p:txEl>
                                          </p:spTgt>
                                        </p:tgtEl>
                                      </p:cBhvr>
                                      <p:to x="100000" y="95000"/>
                                    </p:animScale>
                                    <p:animScale>
                                      <p:cBhvr>
                                        <p:cTn id="45" dur="166" decel="50000">
                                          <p:stCondLst>
                                            <p:cond delay="1834"/>
                                          </p:stCondLst>
                                        </p:cTn>
                                        <p:tgtEl>
                                          <p:spTgt spid="7">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0C6BC-9004-4350-B04D-87B493F2A319}"/>
              </a:ext>
            </a:extLst>
          </p:cNvPr>
          <p:cNvSpPr>
            <a:spLocks noGrp="1"/>
          </p:cNvSpPr>
          <p:nvPr>
            <p:ph type="title"/>
          </p:nvPr>
        </p:nvSpPr>
        <p:spPr/>
        <p:txBody>
          <a:bodyPr/>
          <a:lstStyle/>
          <a:p>
            <a:r>
              <a:rPr lang="en-US" dirty="0"/>
              <a:t>Feet Deserve Special Care</a:t>
            </a:r>
          </a:p>
        </p:txBody>
      </p:sp>
      <p:pic>
        <p:nvPicPr>
          <p:cNvPr id="199683" name="Picture 3" descr="scan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457200" y="1371600"/>
            <a:ext cx="4041775" cy="3628279"/>
          </a:xfrm>
        </p:spPr>
      </p:pic>
      <p:sp>
        <p:nvSpPr>
          <p:cNvPr id="3" name="Content Placeholder 2">
            <a:extLst>
              <a:ext uri="{FF2B5EF4-FFF2-40B4-BE49-F238E27FC236}">
                <a16:creationId xmlns:a16="http://schemas.microsoft.com/office/drawing/2014/main" id="{6F03FBE4-1732-460D-89D7-4ABCC584577C}"/>
              </a:ext>
            </a:extLst>
          </p:cNvPr>
          <p:cNvSpPr>
            <a:spLocks noGrp="1"/>
          </p:cNvSpPr>
          <p:nvPr>
            <p:ph sz="quarter" idx="2"/>
          </p:nvPr>
        </p:nvSpPr>
        <p:spPr/>
        <p:txBody>
          <a:bodyPr/>
          <a:lstStyle/>
          <a:p>
            <a:r>
              <a:rPr lang="en-US" dirty="0"/>
              <a:t>Daily inspection</a:t>
            </a:r>
          </a:p>
          <a:p>
            <a:r>
              <a:rPr lang="en-US" dirty="0"/>
              <a:t>With order from MD and Loss of Protective Sensation (LOPS), Medicare Covers:</a:t>
            </a:r>
          </a:p>
          <a:p>
            <a:pPr lvl="1"/>
            <a:r>
              <a:rPr lang="en-US" dirty="0"/>
              <a:t>Annual custom shoes</a:t>
            </a:r>
          </a:p>
          <a:p>
            <a:pPr lvl="1"/>
            <a:r>
              <a:rPr lang="en-US" dirty="0"/>
              <a:t>3 pairs of orthotic inserts</a:t>
            </a:r>
          </a:p>
        </p:txBody>
      </p:sp>
    </p:spTree>
    <p:custDataLst>
      <p:tags r:id="rId1"/>
    </p:custDataLst>
    <p:extLst>
      <p:ext uri="{BB962C8B-B14F-4D97-AF65-F5344CB8AC3E}">
        <p14:creationId xmlns:p14="http://schemas.microsoft.com/office/powerpoint/2010/main" val="225512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A7718C-082E-9FA3-3BA8-D2020FA8F546}"/>
              </a:ext>
            </a:extLst>
          </p:cNvPr>
          <p:cNvSpPr>
            <a:spLocks noGrp="1"/>
          </p:cNvSpPr>
          <p:nvPr>
            <p:ph type="title"/>
          </p:nvPr>
        </p:nvSpPr>
        <p:spPr/>
        <p:txBody>
          <a:bodyPr/>
          <a:lstStyle/>
          <a:p>
            <a:r>
              <a:rPr lang="en-US" dirty="0"/>
              <a:t>Medicare and Custom Shoes</a:t>
            </a:r>
          </a:p>
        </p:txBody>
      </p:sp>
      <p:sp>
        <p:nvSpPr>
          <p:cNvPr id="5" name="Content Placeholder 4">
            <a:extLst>
              <a:ext uri="{FF2B5EF4-FFF2-40B4-BE49-F238E27FC236}">
                <a16:creationId xmlns:a16="http://schemas.microsoft.com/office/drawing/2014/main" id="{B6800050-9A2B-7B23-C4C6-08DE25A315EB}"/>
              </a:ext>
            </a:extLst>
          </p:cNvPr>
          <p:cNvSpPr>
            <a:spLocks noGrp="1"/>
          </p:cNvSpPr>
          <p:nvPr>
            <p:ph sz="quarter" idx="1"/>
          </p:nvPr>
        </p:nvSpPr>
        <p:spPr/>
        <p:txBody>
          <a:bodyPr>
            <a:normAutofit/>
          </a:bodyPr>
          <a:lstStyle/>
          <a:p>
            <a:pPr algn="l"/>
            <a:r>
              <a:rPr lang="en-US" b="0" i="0" dirty="0">
                <a:solidFill>
                  <a:srgbClr val="404040"/>
                </a:solidFill>
                <a:effectLst/>
                <a:latin typeface="Rubik"/>
              </a:rPr>
              <a:t>The doctor who treats diabetes must certify need for therapeutic shoes or inserts and be a </a:t>
            </a:r>
            <a:r>
              <a:rPr lang="en-US" b="0" i="0" dirty="0" err="1">
                <a:solidFill>
                  <a:srgbClr val="404040"/>
                </a:solidFill>
                <a:effectLst/>
                <a:latin typeface="Rubik"/>
              </a:rPr>
              <a:t>medicare</a:t>
            </a:r>
            <a:r>
              <a:rPr lang="en-US" b="0" i="0" dirty="0">
                <a:solidFill>
                  <a:srgbClr val="404040"/>
                </a:solidFill>
                <a:effectLst/>
                <a:latin typeface="Rubik"/>
              </a:rPr>
              <a:t> provider.</a:t>
            </a:r>
          </a:p>
          <a:p>
            <a:pPr algn="l"/>
            <a:r>
              <a:rPr lang="en-US" b="0" i="0" dirty="0">
                <a:solidFill>
                  <a:srgbClr val="404040"/>
                </a:solidFill>
                <a:effectLst/>
                <a:latin typeface="Rubik"/>
              </a:rPr>
              <a:t>A podiatrist or other qualified doctor must prescribe the shoes or inserts, and </a:t>
            </a:r>
            <a:r>
              <a:rPr lang="en-US" b="0" i="0" dirty="0" err="1">
                <a:solidFill>
                  <a:srgbClr val="404040"/>
                </a:solidFill>
                <a:effectLst/>
                <a:latin typeface="Rubik"/>
              </a:rPr>
              <a:t>ind</a:t>
            </a:r>
            <a:r>
              <a:rPr lang="en-US" b="0" i="0" dirty="0">
                <a:solidFill>
                  <a:srgbClr val="404040"/>
                </a:solidFill>
                <a:effectLst/>
                <a:latin typeface="Rubik"/>
              </a:rPr>
              <a:t> must get the shoes or inserts from one of these:</a:t>
            </a:r>
          </a:p>
          <a:p>
            <a:pPr algn="l">
              <a:buFont typeface="Arial" panose="020B0604020202020204" pitchFamily="34" charset="0"/>
              <a:buChar char="•"/>
            </a:pPr>
            <a:r>
              <a:rPr lang="en-US" b="0" i="0" dirty="0">
                <a:solidFill>
                  <a:srgbClr val="404040"/>
                </a:solidFill>
                <a:effectLst/>
                <a:latin typeface="Rubik"/>
              </a:rPr>
              <a:t>A podiatrist 		A prosthetist</a:t>
            </a:r>
          </a:p>
          <a:p>
            <a:pPr>
              <a:buFont typeface="Arial" panose="020B0604020202020204" pitchFamily="34" charset="0"/>
              <a:buChar char="•"/>
            </a:pPr>
            <a:r>
              <a:rPr lang="en-US" b="0" i="0" dirty="0">
                <a:solidFill>
                  <a:srgbClr val="404040"/>
                </a:solidFill>
                <a:effectLst/>
                <a:latin typeface="Rubik"/>
              </a:rPr>
              <a:t>A </a:t>
            </a:r>
            <a:r>
              <a:rPr lang="en-US" b="0" i="0" dirty="0" err="1">
                <a:solidFill>
                  <a:srgbClr val="404040"/>
                </a:solidFill>
                <a:effectLst/>
                <a:latin typeface="Rubik"/>
              </a:rPr>
              <a:t>pedorthist</a:t>
            </a:r>
            <a:r>
              <a:rPr lang="en-US" b="0" i="0" dirty="0">
                <a:solidFill>
                  <a:srgbClr val="404040"/>
                </a:solidFill>
                <a:effectLst/>
                <a:latin typeface="Rubik"/>
              </a:rPr>
              <a:t>		An orthotist</a:t>
            </a:r>
          </a:p>
          <a:p>
            <a:pPr algn="l">
              <a:buFont typeface="Arial" panose="020B0604020202020204" pitchFamily="34" charset="0"/>
              <a:buChar char="•"/>
            </a:pPr>
            <a:r>
              <a:rPr lang="en-US" b="0" i="0" dirty="0">
                <a:solidFill>
                  <a:srgbClr val="404040"/>
                </a:solidFill>
                <a:effectLst/>
                <a:latin typeface="Rubik"/>
              </a:rPr>
              <a:t>Another qualified individual</a:t>
            </a:r>
          </a:p>
          <a:p>
            <a:pPr algn="l">
              <a:buFont typeface="Arial" panose="020B0604020202020204" pitchFamily="34" charset="0"/>
              <a:buChar char="•"/>
            </a:pPr>
            <a:endParaRPr lang="en-US" b="0" i="0" dirty="0">
              <a:solidFill>
                <a:srgbClr val="404040"/>
              </a:solidFill>
              <a:effectLst/>
              <a:latin typeface="Rubik"/>
            </a:endParaRPr>
          </a:p>
          <a:p>
            <a:endParaRPr lang="en-US" dirty="0"/>
          </a:p>
        </p:txBody>
      </p:sp>
    </p:spTree>
    <p:extLst>
      <p:ext uri="{BB962C8B-B14F-4D97-AF65-F5344CB8AC3E}">
        <p14:creationId xmlns:p14="http://schemas.microsoft.com/office/powerpoint/2010/main" val="1612439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Nerve disease Screening</a:t>
            </a:r>
          </a:p>
        </p:txBody>
      </p:sp>
      <p:sp>
        <p:nvSpPr>
          <p:cNvPr id="3" name="Content Placeholder 2"/>
          <p:cNvSpPr>
            <a:spLocks noGrp="1"/>
          </p:cNvSpPr>
          <p:nvPr>
            <p:ph sz="quarter" idx="1"/>
          </p:nvPr>
        </p:nvSpPr>
        <p:spPr>
          <a:xfrm>
            <a:off x="457200" y="1219200"/>
            <a:ext cx="5562600" cy="5638799"/>
          </a:xfrm>
        </p:spPr>
        <p:txBody>
          <a:bodyPr>
            <a:normAutofit fontScale="92500" lnSpcReduction="20000"/>
          </a:bodyPr>
          <a:lstStyle/>
          <a:p>
            <a:pPr>
              <a:lnSpc>
                <a:spcPct val="110000"/>
              </a:lnSpc>
            </a:pPr>
            <a:r>
              <a:rPr lang="en-US" dirty="0"/>
              <a:t>Screen all people with diabetes for nerve disease using simple tests, such as pinprick, vibration &amp; monofilament sensation.</a:t>
            </a:r>
          </a:p>
          <a:p>
            <a:pPr lvl="2">
              <a:lnSpc>
                <a:spcPct val="110000"/>
              </a:lnSpc>
            </a:pPr>
            <a:r>
              <a:rPr lang="en-US" sz="2800" dirty="0"/>
              <a:t>Type 2 at diagnosis, then annually</a:t>
            </a:r>
          </a:p>
          <a:p>
            <a:pPr lvl="2">
              <a:lnSpc>
                <a:spcPct val="110000"/>
              </a:lnSpc>
            </a:pPr>
            <a:r>
              <a:rPr lang="en-US" sz="2800" dirty="0"/>
              <a:t>Type 1 diabetes at 5 years, then annually</a:t>
            </a:r>
          </a:p>
          <a:p>
            <a:pPr lvl="1">
              <a:lnSpc>
                <a:spcPct val="110000"/>
              </a:lnSpc>
            </a:pPr>
            <a:r>
              <a:rPr lang="en-US" sz="3000" dirty="0"/>
              <a:t>Glycemic management is the main strategy to prevent or delay the development and progression of neuropathy</a:t>
            </a:r>
            <a:r>
              <a:rPr lang="en-US" sz="3000" b="1" dirty="0"/>
              <a:t>.</a:t>
            </a:r>
          </a:p>
          <a:p>
            <a:pPr lvl="1">
              <a:lnSpc>
                <a:spcPct val="110000"/>
              </a:lnSpc>
            </a:pPr>
            <a:r>
              <a:rPr lang="en-US" dirty="0"/>
              <a:t>Assess and treat to reduce pain and symptoms to improve quality of life.</a:t>
            </a:r>
          </a:p>
        </p:txBody>
      </p:sp>
      <p:pic>
        <p:nvPicPr>
          <p:cNvPr id="4" name="Picture 3"/>
          <p:cNvPicPr>
            <a:picLocks noChangeAspect="1"/>
          </p:cNvPicPr>
          <p:nvPr/>
        </p:nvPicPr>
        <p:blipFill>
          <a:blip r:embed="rId3"/>
          <a:stretch>
            <a:fillRect/>
          </a:stretch>
        </p:blipFill>
        <p:spPr>
          <a:xfrm>
            <a:off x="5993673" y="1219201"/>
            <a:ext cx="2373311" cy="1752599"/>
          </a:xfrm>
          <a:prstGeom prst="rect">
            <a:avLst/>
          </a:prstGeom>
        </p:spPr>
      </p:pic>
      <p:pic>
        <p:nvPicPr>
          <p:cNvPr id="5" name="Picture 4">
            <a:extLst>
              <a:ext uri="{FF2B5EF4-FFF2-40B4-BE49-F238E27FC236}">
                <a16:creationId xmlns:a16="http://schemas.microsoft.com/office/drawing/2014/main" id="{038605EA-ADDE-287E-9385-A2A85FFD8FD7}"/>
              </a:ext>
            </a:extLst>
          </p:cNvPr>
          <p:cNvPicPr>
            <a:picLocks noChangeAspect="1"/>
          </p:cNvPicPr>
          <p:nvPr/>
        </p:nvPicPr>
        <p:blipFill>
          <a:blip r:embed="rId4"/>
          <a:stretch>
            <a:fillRect/>
          </a:stretch>
        </p:blipFill>
        <p:spPr>
          <a:xfrm>
            <a:off x="5562599" y="6475911"/>
            <a:ext cx="3311433" cy="382088"/>
          </a:xfrm>
          <a:prstGeom prst="rect">
            <a:avLst/>
          </a:prstGeom>
        </p:spPr>
      </p:pic>
    </p:spTree>
    <p:custDataLst>
      <p:tags r:id="rId1"/>
    </p:custDataLst>
    <p:extLst>
      <p:ext uri="{BB962C8B-B14F-4D97-AF65-F5344CB8AC3E}">
        <p14:creationId xmlns:p14="http://schemas.microsoft.com/office/powerpoint/2010/main" val="152898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1039363" name="Rectangle 3"/>
          <p:cNvSpPr>
            <a:spLocks noGrp="1" noChangeArrowheads="1"/>
          </p:cNvSpPr>
          <p:nvPr>
            <p:ph sz="quarter" idx="1"/>
          </p:nvPr>
        </p:nvSpPr>
        <p:spPr>
          <a:xfrm>
            <a:off x="457200" y="1219200"/>
            <a:ext cx="5181600" cy="4937760"/>
          </a:xfrm>
        </p:spPr>
        <p:txBody>
          <a:bodyPr lIns="90477" tIns="44445" rIns="90477" bIns="44445">
            <a:normAutofit fontScale="92500" lnSpcReduction="10000"/>
          </a:bodyPr>
          <a:lstStyle/>
          <a:p>
            <a:pPr marL="514350" indent="-514350">
              <a:buAutoNum type="arabicPeriod"/>
              <a:defRPr/>
            </a:pPr>
            <a:r>
              <a:rPr lang="en-US" sz="2800" dirty="0"/>
              <a:t>Identify common yet often under diagnosed co-conditions associated with type 1 and type 2 diabetes.</a:t>
            </a:r>
          </a:p>
          <a:p>
            <a:pPr marL="514350" indent="-514350">
              <a:buAutoNum type="arabicPeriod"/>
              <a:defRPr/>
            </a:pPr>
            <a:r>
              <a:rPr lang="en-US" sz="2800" dirty="0"/>
              <a:t>Describe the interrelationship between glucose, inflammation and diabetes complications.</a:t>
            </a:r>
          </a:p>
          <a:p>
            <a:pPr marL="514350" indent="-514350">
              <a:buAutoNum type="arabicPeriod"/>
              <a:defRPr/>
            </a:pPr>
            <a:r>
              <a:rPr lang="en-US" sz="2800" dirty="0"/>
              <a:t>List the elements of a head-to-toe assessment including lower extremity assessment.</a:t>
            </a:r>
          </a:p>
          <a:p>
            <a:pPr marL="514350" indent="-514350">
              <a:buAutoNum type="arabicPeriod"/>
              <a:defRPr/>
            </a:pPr>
            <a:r>
              <a:rPr lang="en-US" sz="2800" dirty="0"/>
              <a:t>Discuss barriers to sexual health and communication strategies.</a:t>
            </a:r>
          </a:p>
          <a:p>
            <a:pPr>
              <a:buNone/>
              <a:defRPr/>
            </a:pPr>
            <a:endParaRPr lang="en-US" sz="2800" dirty="0"/>
          </a:p>
          <a:p>
            <a:pPr eaLnBrk="1" hangingPunct="1">
              <a:buFont typeface="Wingdings" panose="05000000000000000000" pitchFamily="2" charset="2"/>
              <a:buNone/>
              <a:defRPr/>
            </a:pPr>
            <a:endParaRPr lang="en-US" sz="2800" dirty="0">
              <a:effectLst/>
            </a:endParaRPr>
          </a:p>
        </p:txBody>
      </p:sp>
      <p:pic>
        <p:nvPicPr>
          <p:cNvPr id="3" name="Picture 2"/>
          <p:cNvPicPr>
            <a:picLocks noChangeAspect="1"/>
          </p:cNvPicPr>
          <p:nvPr/>
        </p:nvPicPr>
        <p:blipFill>
          <a:blip r:embed="rId4"/>
          <a:stretch>
            <a:fillRect/>
          </a:stretch>
        </p:blipFill>
        <p:spPr>
          <a:xfrm>
            <a:off x="5900737" y="1371600"/>
            <a:ext cx="2786063" cy="1848635"/>
          </a:xfrm>
          <a:prstGeom prst="rect">
            <a:avLst/>
          </a:prstGeom>
        </p:spPr>
      </p:pic>
    </p:spTree>
    <p:custDataLst>
      <p:tags r:id="rId1"/>
    </p:custDataLst>
    <p:extLst>
      <p:ext uri="{BB962C8B-B14F-4D97-AF65-F5344CB8AC3E}">
        <p14:creationId xmlns:p14="http://schemas.microsoft.com/office/powerpoint/2010/main" val="323194660"/>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823EE-CF95-4081-9D6F-CA9821C3FAA0}"/>
              </a:ext>
            </a:extLst>
          </p:cNvPr>
          <p:cNvSpPr>
            <a:spLocks noGrp="1"/>
          </p:cNvSpPr>
          <p:nvPr>
            <p:ph type="title"/>
          </p:nvPr>
        </p:nvSpPr>
        <p:spPr>
          <a:xfrm>
            <a:off x="457200" y="228600"/>
            <a:ext cx="8229600" cy="914400"/>
          </a:xfrm>
        </p:spPr>
        <p:txBody>
          <a:bodyPr anchor="b">
            <a:normAutofit/>
          </a:bodyPr>
          <a:lstStyle/>
          <a:p>
            <a:pPr>
              <a:lnSpc>
                <a:spcPct val="90000"/>
              </a:lnSpc>
            </a:pPr>
            <a:r>
              <a:rPr lang="en-US" sz="3400"/>
              <a:t>Testing for Small and Large Nerve Fiber Loss</a:t>
            </a:r>
          </a:p>
        </p:txBody>
      </p:sp>
      <p:sp>
        <p:nvSpPr>
          <p:cNvPr id="3" name="Content Placeholder 2">
            <a:extLst>
              <a:ext uri="{FF2B5EF4-FFF2-40B4-BE49-F238E27FC236}">
                <a16:creationId xmlns:a16="http://schemas.microsoft.com/office/drawing/2014/main" id="{3053E580-0F10-46E8-BBA0-E2F66BF6FD6E}"/>
              </a:ext>
            </a:extLst>
          </p:cNvPr>
          <p:cNvSpPr>
            <a:spLocks noGrp="1"/>
          </p:cNvSpPr>
          <p:nvPr>
            <p:ph sz="quarter" idx="1"/>
          </p:nvPr>
        </p:nvSpPr>
        <p:spPr>
          <a:xfrm>
            <a:off x="457200" y="1219200"/>
            <a:ext cx="4041648" cy="5638800"/>
          </a:xfrm>
        </p:spPr>
        <p:txBody>
          <a:bodyPr>
            <a:normAutofit/>
          </a:bodyPr>
          <a:lstStyle/>
          <a:p>
            <a:pPr>
              <a:lnSpc>
                <a:spcPct val="90000"/>
              </a:lnSpc>
            </a:pPr>
            <a:r>
              <a:rPr lang="en-US" sz="2700" dirty="0"/>
              <a:t>Test for nerve fiber function and loss of protective sensation: </a:t>
            </a:r>
          </a:p>
          <a:p>
            <a:pPr>
              <a:lnSpc>
                <a:spcPct val="90000"/>
              </a:lnSpc>
              <a:buFont typeface="+mj-lt"/>
              <a:buAutoNum type="arabicPeriod"/>
            </a:pPr>
            <a:r>
              <a:rPr lang="en-US" sz="2700" dirty="0"/>
              <a:t>Small-fiber function: pinprick and temperature sensation.</a:t>
            </a:r>
          </a:p>
          <a:p>
            <a:pPr>
              <a:lnSpc>
                <a:spcPct val="90000"/>
              </a:lnSpc>
              <a:buFont typeface="+mj-lt"/>
              <a:buAutoNum type="arabicPeriod"/>
            </a:pPr>
            <a:r>
              <a:rPr lang="en-US" sz="2700" dirty="0"/>
              <a:t>Large-fiber function: vibration perception and 10-g monofilament.</a:t>
            </a:r>
          </a:p>
          <a:p>
            <a:pPr>
              <a:lnSpc>
                <a:spcPct val="90000"/>
              </a:lnSpc>
              <a:buFont typeface="+mj-lt"/>
              <a:buAutoNum type="arabicPeriod"/>
            </a:pPr>
            <a:r>
              <a:rPr lang="en-US" sz="2700" dirty="0"/>
              <a:t>Protective sensation: </a:t>
            </a:r>
            <a:br>
              <a:rPr lang="en-US" sz="2700" dirty="0"/>
            </a:br>
            <a:r>
              <a:rPr lang="en-US" sz="2700" dirty="0"/>
              <a:t>10-g monofilament.</a:t>
            </a:r>
          </a:p>
          <a:p>
            <a:pPr>
              <a:lnSpc>
                <a:spcPct val="90000"/>
              </a:lnSpc>
            </a:pPr>
            <a:endParaRPr lang="en-US" sz="2700" dirty="0"/>
          </a:p>
        </p:txBody>
      </p:sp>
      <p:pic>
        <p:nvPicPr>
          <p:cNvPr id="5" name="Picture 4" descr="Person tying shoes">
            <a:extLst>
              <a:ext uri="{FF2B5EF4-FFF2-40B4-BE49-F238E27FC236}">
                <a16:creationId xmlns:a16="http://schemas.microsoft.com/office/drawing/2014/main" id="{4FCB5E29-D443-4B5C-9D8C-CD67B73FE9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688" r="13107" b="-2"/>
          <a:stretch/>
        </p:blipFill>
        <p:spPr>
          <a:xfrm>
            <a:off x="4645154" y="1432054"/>
            <a:ext cx="4041648" cy="4937760"/>
          </a:xfrm>
          <a:prstGeom prst="rect">
            <a:avLst/>
          </a:prstGeom>
          <a:noFill/>
        </p:spPr>
      </p:pic>
      <p:sp>
        <p:nvSpPr>
          <p:cNvPr id="4" name="TextBox 3">
            <a:extLst>
              <a:ext uri="{FF2B5EF4-FFF2-40B4-BE49-F238E27FC236}">
                <a16:creationId xmlns:a16="http://schemas.microsoft.com/office/drawing/2014/main" id="{7104767B-9D4F-55BD-0229-918769019978}"/>
              </a:ext>
            </a:extLst>
          </p:cNvPr>
          <p:cNvSpPr txBox="1"/>
          <p:nvPr/>
        </p:nvSpPr>
        <p:spPr>
          <a:xfrm>
            <a:off x="802386" y="5657671"/>
            <a:ext cx="3351276" cy="1015663"/>
          </a:xfrm>
          <a:prstGeom prst="rect">
            <a:avLst/>
          </a:prstGeom>
          <a:noFill/>
        </p:spPr>
        <p:txBody>
          <a:bodyPr wrap="square">
            <a:spAutoFit/>
          </a:bodyPr>
          <a:lstStyle/>
          <a:p>
            <a:r>
              <a:rPr lang="en-US" sz="2000" b="0" i="0" dirty="0">
                <a:solidFill>
                  <a:srgbClr val="0070C0"/>
                </a:solidFill>
                <a:effectLst/>
                <a:latin typeface="Helvetica Neue"/>
              </a:rPr>
              <a:t>Up to 50% of diabet</a:t>
            </a:r>
            <a:r>
              <a:rPr lang="en-US" sz="2000" dirty="0">
                <a:solidFill>
                  <a:srgbClr val="0070C0"/>
                </a:solidFill>
                <a:latin typeface="Helvetica Neue"/>
              </a:rPr>
              <a:t>es</a:t>
            </a:r>
            <a:r>
              <a:rPr lang="en-US" sz="2000" b="0" i="0" dirty="0">
                <a:solidFill>
                  <a:srgbClr val="0070C0"/>
                </a:solidFill>
                <a:effectLst/>
                <a:latin typeface="Helvetica Neue"/>
              </a:rPr>
              <a:t> peripheral neuropathy may be asymptomatic. </a:t>
            </a:r>
            <a:endParaRPr lang="en-US" sz="2000" dirty="0">
              <a:solidFill>
                <a:srgbClr val="0070C0"/>
              </a:solidFill>
            </a:endParaRPr>
          </a:p>
        </p:txBody>
      </p:sp>
      <p:pic>
        <p:nvPicPr>
          <p:cNvPr id="6" name="Picture 5">
            <a:extLst>
              <a:ext uri="{FF2B5EF4-FFF2-40B4-BE49-F238E27FC236}">
                <a16:creationId xmlns:a16="http://schemas.microsoft.com/office/drawing/2014/main" id="{505BF51F-6EDE-4E2F-164F-827C3A40B18C}"/>
              </a:ext>
            </a:extLst>
          </p:cNvPr>
          <p:cNvPicPr>
            <a:picLocks noChangeAspect="1"/>
          </p:cNvPicPr>
          <p:nvPr/>
        </p:nvPicPr>
        <p:blipFill>
          <a:blip r:embed="rId3"/>
          <a:stretch>
            <a:fillRect/>
          </a:stretch>
        </p:blipFill>
        <p:spPr>
          <a:xfrm>
            <a:off x="4729781" y="6362600"/>
            <a:ext cx="3872394" cy="446815"/>
          </a:xfrm>
          <a:prstGeom prst="rect">
            <a:avLst/>
          </a:prstGeom>
        </p:spPr>
      </p:pic>
    </p:spTree>
    <p:extLst>
      <p:ext uri="{BB962C8B-B14F-4D97-AF65-F5344CB8AC3E}">
        <p14:creationId xmlns:p14="http://schemas.microsoft.com/office/powerpoint/2010/main" val="1628261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059A3-A391-BD2D-D357-95F2C5D625B2}"/>
              </a:ext>
            </a:extLst>
          </p:cNvPr>
          <p:cNvSpPr>
            <a:spLocks noGrp="1"/>
          </p:cNvSpPr>
          <p:nvPr>
            <p:ph type="title"/>
          </p:nvPr>
        </p:nvSpPr>
        <p:spPr/>
        <p:txBody>
          <a:bodyPr>
            <a:normAutofit fontScale="90000"/>
          </a:bodyPr>
          <a:lstStyle/>
          <a:p>
            <a:r>
              <a:rPr lang="en-US" dirty="0"/>
              <a:t>Consider Other Causes of Neuropathy</a:t>
            </a:r>
          </a:p>
        </p:txBody>
      </p:sp>
      <p:sp>
        <p:nvSpPr>
          <p:cNvPr id="3" name="Content Placeholder 2">
            <a:extLst>
              <a:ext uri="{FF2B5EF4-FFF2-40B4-BE49-F238E27FC236}">
                <a16:creationId xmlns:a16="http://schemas.microsoft.com/office/drawing/2014/main" id="{CD5AF8F9-AAE2-DC14-4002-17EC4F8D6D38}"/>
              </a:ext>
            </a:extLst>
          </p:cNvPr>
          <p:cNvSpPr>
            <a:spLocks noGrp="1"/>
          </p:cNvSpPr>
          <p:nvPr>
            <p:ph sz="quarter" idx="1"/>
          </p:nvPr>
        </p:nvSpPr>
        <p:spPr/>
        <p:txBody>
          <a:bodyPr>
            <a:normAutofit fontScale="85000" lnSpcReduction="20000"/>
          </a:bodyPr>
          <a:lstStyle/>
          <a:p>
            <a:pPr>
              <a:lnSpc>
                <a:spcPct val="120000"/>
              </a:lnSpc>
            </a:pPr>
            <a:r>
              <a:rPr lang="en-US" b="0" i="0" dirty="0">
                <a:solidFill>
                  <a:srgbClr val="383636"/>
                </a:solidFill>
                <a:effectLst/>
                <a:latin typeface="Helvetica Neue"/>
              </a:rPr>
              <a:t>toxins (e.g., alcohol)</a:t>
            </a:r>
          </a:p>
          <a:p>
            <a:pPr>
              <a:lnSpc>
                <a:spcPct val="120000"/>
              </a:lnSpc>
            </a:pPr>
            <a:r>
              <a:rPr lang="en-US" b="0" i="0" dirty="0">
                <a:solidFill>
                  <a:srgbClr val="383636"/>
                </a:solidFill>
                <a:effectLst/>
                <a:latin typeface="Helvetica Neue"/>
              </a:rPr>
              <a:t>neurotoxic medications (e.g., chemotherapy)</a:t>
            </a:r>
          </a:p>
          <a:p>
            <a:pPr>
              <a:lnSpc>
                <a:spcPct val="120000"/>
              </a:lnSpc>
            </a:pPr>
            <a:r>
              <a:rPr lang="en-US" b="0" i="0" dirty="0">
                <a:solidFill>
                  <a:srgbClr val="383636"/>
                </a:solidFill>
                <a:effectLst/>
                <a:latin typeface="Helvetica Neue"/>
              </a:rPr>
              <a:t>vitamin B12 deficiency</a:t>
            </a:r>
          </a:p>
          <a:p>
            <a:pPr>
              <a:lnSpc>
                <a:spcPct val="120000"/>
              </a:lnSpc>
            </a:pPr>
            <a:r>
              <a:rPr lang="en-US" b="0" i="0" dirty="0">
                <a:solidFill>
                  <a:srgbClr val="383636"/>
                </a:solidFill>
                <a:effectLst/>
                <a:latin typeface="Helvetica Neue"/>
              </a:rPr>
              <a:t>hypothyroidism</a:t>
            </a:r>
          </a:p>
          <a:p>
            <a:pPr>
              <a:lnSpc>
                <a:spcPct val="120000"/>
              </a:lnSpc>
            </a:pPr>
            <a:r>
              <a:rPr lang="en-US" b="0" i="0" dirty="0">
                <a:solidFill>
                  <a:srgbClr val="383636"/>
                </a:solidFill>
                <a:effectLst/>
                <a:latin typeface="Helvetica Neue"/>
              </a:rPr>
              <a:t>renal disease</a:t>
            </a:r>
          </a:p>
          <a:p>
            <a:pPr>
              <a:lnSpc>
                <a:spcPct val="120000"/>
              </a:lnSpc>
            </a:pPr>
            <a:r>
              <a:rPr lang="en-US" b="0" i="0" dirty="0">
                <a:solidFill>
                  <a:srgbClr val="383636"/>
                </a:solidFill>
                <a:effectLst/>
                <a:latin typeface="Helvetica Neue"/>
              </a:rPr>
              <a:t>malignancies (e.g., multiple myeloma, bronchogenic carcinoma) </a:t>
            </a:r>
          </a:p>
          <a:p>
            <a:pPr>
              <a:lnSpc>
                <a:spcPct val="120000"/>
              </a:lnSpc>
            </a:pPr>
            <a:endParaRPr lang="en-US" b="0" i="0" dirty="0">
              <a:solidFill>
                <a:srgbClr val="383636"/>
              </a:solidFill>
              <a:effectLst/>
              <a:latin typeface="Helvetica Neue"/>
            </a:endParaRPr>
          </a:p>
        </p:txBody>
      </p:sp>
      <p:sp>
        <p:nvSpPr>
          <p:cNvPr id="4" name="Content Placeholder 3">
            <a:extLst>
              <a:ext uri="{FF2B5EF4-FFF2-40B4-BE49-F238E27FC236}">
                <a16:creationId xmlns:a16="http://schemas.microsoft.com/office/drawing/2014/main" id="{430328B0-5A26-53AA-3D2F-0C56C4075152}"/>
              </a:ext>
            </a:extLst>
          </p:cNvPr>
          <p:cNvSpPr>
            <a:spLocks noGrp="1"/>
          </p:cNvSpPr>
          <p:nvPr>
            <p:ph sz="quarter" idx="2"/>
          </p:nvPr>
        </p:nvSpPr>
        <p:spPr/>
        <p:txBody>
          <a:bodyPr>
            <a:normAutofit fontScale="85000" lnSpcReduction="20000"/>
          </a:bodyPr>
          <a:lstStyle/>
          <a:p>
            <a:pPr>
              <a:lnSpc>
                <a:spcPct val="120000"/>
              </a:lnSpc>
            </a:pPr>
            <a:r>
              <a:rPr lang="en-US" b="0" i="0" dirty="0">
                <a:solidFill>
                  <a:srgbClr val="383636"/>
                </a:solidFill>
                <a:effectLst/>
                <a:latin typeface="Helvetica Neue"/>
              </a:rPr>
              <a:t>infections (e.g., HIV) </a:t>
            </a:r>
          </a:p>
          <a:p>
            <a:pPr>
              <a:lnSpc>
                <a:spcPct val="120000"/>
              </a:lnSpc>
            </a:pPr>
            <a:r>
              <a:rPr lang="en-US" b="0" i="0" dirty="0">
                <a:solidFill>
                  <a:srgbClr val="383636"/>
                </a:solidFill>
                <a:effectLst/>
                <a:latin typeface="Helvetica Neue"/>
              </a:rPr>
              <a:t>chronic inflammatory demyelinating neuropathy</a:t>
            </a:r>
          </a:p>
          <a:p>
            <a:pPr>
              <a:lnSpc>
                <a:spcPct val="120000"/>
              </a:lnSpc>
            </a:pPr>
            <a:r>
              <a:rPr lang="en-US" b="0" i="0" dirty="0">
                <a:solidFill>
                  <a:srgbClr val="383636"/>
                </a:solidFill>
                <a:effectLst/>
                <a:latin typeface="Helvetica Neue"/>
              </a:rPr>
              <a:t>inherited neuropathies, and vasculitis </a:t>
            </a:r>
            <a:endParaRPr lang="en-US" dirty="0"/>
          </a:p>
          <a:p>
            <a:endParaRPr lang="en-US" dirty="0"/>
          </a:p>
        </p:txBody>
      </p:sp>
      <p:pic>
        <p:nvPicPr>
          <p:cNvPr id="5" name="Picture 4">
            <a:extLst>
              <a:ext uri="{FF2B5EF4-FFF2-40B4-BE49-F238E27FC236}">
                <a16:creationId xmlns:a16="http://schemas.microsoft.com/office/drawing/2014/main" id="{EDD57E36-2F27-9F50-118D-417682A9DE27}"/>
              </a:ext>
            </a:extLst>
          </p:cNvPr>
          <p:cNvPicPr>
            <a:picLocks noChangeAspect="1"/>
          </p:cNvPicPr>
          <p:nvPr/>
        </p:nvPicPr>
        <p:blipFill>
          <a:blip r:embed="rId2"/>
          <a:stretch>
            <a:fillRect/>
          </a:stretch>
        </p:blipFill>
        <p:spPr>
          <a:xfrm>
            <a:off x="685800" y="6261041"/>
            <a:ext cx="3200400" cy="369277"/>
          </a:xfrm>
          <a:prstGeom prst="rect">
            <a:avLst/>
          </a:prstGeom>
        </p:spPr>
      </p:pic>
      <p:pic>
        <p:nvPicPr>
          <p:cNvPr id="7" name="Picture 6" descr="Young woman thinking">
            <a:extLst>
              <a:ext uri="{FF2B5EF4-FFF2-40B4-BE49-F238E27FC236}">
                <a16:creationId xmlns:a16="http://schemas.microsoft.com/office/drawing/2014/main" id="{03695FB2-1CC0-47FA-45A8-28BD2ADA27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6622" y="4207692"/>
            <a:ext cx="3352800" cy="2237987"/>
          </a:xfrm>
          <a:prstGeom prst="rect">
            <a:avLst/>
          </a:prstGeom>
        </p:spPr>
      </p:pic>
    </p:spTree>
    <p:extLst>
      <p:ext uri="{BB962C8B-B14F-4D97-AF65-F5344CB8AC3E}">
        <p14:creationId xmlns:p14="http://schemas.microsoft.com/office/powerpoint/2010/main" val="194444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5586" name="Rectangle 2"/>
          <p:cNvSpPr>
            <a:spLocks noGrp="1" noChangeArrowheads="1"/>
          </p:cNvSpPr>
          <p:nvPr>
            <p:ph type="title"/>
          </p:nvPr>
        </p:nvSpPr>
        <p:spPr>
          <a:xfrm>
            <a:off x="457200" y="274638"/>
            <a:ext cx="8229600" cy="868362"/>
          </a:xfrm>
        </p:spPr>
        <p:txBody>
          <a:bodyPr>
            <a:normAutofit/>
          </a:bodyPr>
          <a:lstStyle/>
          <a:p>
            <a:pPr eaLnBrk="1" hangingPunct="1">
              <a:defRPr/>
            </a:pPr>
            <a:r>
              <a:rPr lang="en-US" sz="4000" dirty="0"/>
              <a:t>Skin Biopsy to Assess Neuropathy</a:t>
            </a:r>
          </a:p>
        </p:txBody>
      </p:sp>
      <p:pic>
        <p:nvPicPr>
          <p:cNvPr id="113667" name="Picture 3" descr="SkinBiopNeurop"/>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658533" y="1176670"/>
            <a:ext cx="4051304" cy="3177026"/>
          </a:xfrm>
        </p:spPr>
      </p:pic>
      <p:pic>
        <p:nvPicPr>
          <p:cNvPr id="113668" name="Picture 4" descr="SkinBiop"/>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492642" y="1174898"/>
            <a:ext cx="4051304" cy="3177026"/>
          </a:xfrm>
        </p:spPr>
      </p:pic>
    </p:spTree>
    <p:custDataLst>
      <p:tags r:id="rId1"/>
    </p:custDataLst>
    <p:extLst>
      <p:ext uri="{BB962C8B-B14F-4D97-AF65-F5344CB8AC3E}">
        <p14:creationId xmlns:p14="http://schemas.microsoft.com/office/powerpoint/2010/main" val="6417499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3634" name="Rectangle 2"/>
          <p:cNvSpPr>
            <a:spLocks noGrp="1" noChangeArrowheads="1"/>
          </p:cNvSpPr>
          <p:nvPr>
            <p:ph type="title"/>
          </p:nvPr>
        </p:nvSpPr>
        <p:spPr>
          <a:xfrm>
            <a:off x="457200" y="228600"/>
            <a:ext cx="8229600" cy="1452563"/>
          </a:xfrm>
        </p:spPr>
        <p:txBody>
          <a:bodyPr>
            <a:normAutofit/>
          </a:bodyPr>
          <a:lstStyle/>
          <a:p>
            <a:pPr eaLnBrk="1" hangingPunct="1">
              <a:defRPr/>
            </a:pPr>
            <a:r>
              <a:rPr lang="en-US" dirty="0"/>
              <a:t>5.07 monofilament delivers 10gms linear pressure</a:t>
            </a:r>
          </a:p>
        </p:txBody>
      </p:sp>
      <p:pic>
        <p:nvPicPr>
          <p:cNvPr id="78851" name="Content Placeholder 2" descr="Foot Exam from Diabetes Care 2008.png"/>
          <p:cNvPicPr>
            <a:picLocks noChangeAspect="1"/>
          </p:cNvPicPr>
          <p:nvPr/>
        </p:nvPicPr>
        <p:blipFill>
          <a:blip r:embed="rId3">
            <a:extLst>
              <a:ext uri="{28A0092B-C50C-407E-A947-70E740481C1C}">
                <a14:useLocalDpi xmlns:a14="http://schemas.microsoft.com/office/drawing/2010/main" val="0"/>
              </a:ext>
            </a:extLst>
          </a:blip>
          <a:srcRect l="13593" t="5405" r="11253" b="43243"/>
          <a:stretch>
            <a:fillRect/>
          </a:stretch>
        </p:blipFill>
        <p:spPr bwMode="auto">
          <a:xfrm>
            <a:off x="914400" y="1681163"/>
            <a:ext cx="5637610" cy="507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Rectangle 4"/>
          <p:cNvSpPr>
            <a:spLocks noChangeArrowheads="1"/>
          </p:cNvSpPr>
          <p:nvPr/>
        </p:nvSpPr>
        <p:spPr bwMode="auto">
          <a:xfrm>
            <a:off x="5410200" y="5715000"/>
            <a:ext cx="351234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1500" b="1" dirty="0"/>
              <a:t>10 Free Monofilaments</a:t>
            </a:r>
          </a:p>
          <a:p>
            <a:pPr algn="ctr"/>
            <a:r>
              <a:rPr lang="en-US" sz="1500" b="1" dirty="0"/>
              <a:t>www.hrsa.gov/hansensdisease/leap</a:t>
            </a:r>
            <a:r>
              <a:rPr lang="en-US" sz="1500" b="1" dirty="0">
                <a:solidFill>
                  <a:schemeClr val="bg1"/>
                </a:solidFill>
              </a:rPr>
              <a:t>/</a:t>
            </a:r>
            <a:endParaRPr lang="en-US" sz="2100" b="1" dirty="0">
              <a:solidFill>
                <a:schemeClr val="bg1"/>
              </a:solidFill>
            </a:endParaRPr>
          </a:p>
        </p:txBody>
      </p:sp>
    </p:spTree>
    <p:custDataLst>
      <p:tags r:id="rId1"/>
    </p:custDataLst>
    <p:extLst>
      <p:ext uri="{BB962C8B-B14F-4D97-AF65-F5344CB8AC3E}">
        <p14:creationId xmlns:p14="http://schemas.microsoft.com/office/powerpoint/2010/main" val="2957391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9922" name="Rectangle 2"/>
          <p:cNvSpPr>
            <a:spLocks noGrp="1" noChangeArrowheads="1"/>
          </p:cNvSpPr>
          <p:nvPr>
            <p:ph type="title"/>
          </p:nvPr>
        </p:nvSpPr>
        <p:spPr>
          <a:xfrm>
            <a:off x="457201" y="362639"/>
            <a:ext cx="8229600" cy="762000"/>
          </a:xfrm>
        </p:spPr>
        <p:txBody>
          <a:bodyPr vert="horz" lIns="90477" tIns="44445" rIns="90477" bIns="44445" anchor="b" anchorCtr="0">
            <a:normAutofit/>
          </a:bodyPr>
          <a:lstStyle/>
          <a:p>
            <a:pPr eaLnBrk="1" hangingPunct="1">
              <a:defRPr/>
            </a:pPr>
            <a:r>
              <a:rPr lang="en-US" dirty="0"/>
              <a:t>Treating Neuropathy</a:t>
            </a:r>
          </a:p>
        </p:txBody>
      </p:sp>
      <p:sp>
        <p:nvSpPr>
          <p:cNvPr id="126979" name="Rectangle 3"/>
          <p:cNvSpPr>
            <a:spLocks noGrp="1" noChangeArrowheads="1"/>
          </p:cNvSpPr>
          <p:nvPr>
            <p:ph type="body" idx="1"/>
          </p:nvPr>
        </p:nvSpPr>
        <p:spPr>
          <a:xfrm>
            <a:off x="457201" y="1219200"/>
            <a:ext cx="5143500" cy="5410200"/>
          </a:xfrm>
        </p:spPr>
        <p:txBody>
          <a:bodyPr vert="horz" lIns="90477" tIns="44445" rIns="90477" bIns="44445">
            <a:normAutofit/>
          </a:bodyPr>
          <a:lstStyle/>
          <a:p>
            <a:pPr eaLnBrk="1" hangingPunct="1"/>
            <a:r>
              <a:rPr lang="en-US" dirty="0"/>
              <a:t>Improve glycemic control</a:t>
            </a:r>
          </a:p>
          <a:p>
            <a:pPr eaLnBrk="1" hangingPunct="1"/>
            <a:r>
              <a:rPr lang="en-US" dirty="0"/>
              <a:t>Control pain</a:t>
            </a:r>
          </a:p>
          <a:p>
            <a:pPr eaLnBrk="1" hangingPunct="1"/>
            <a:r>
              <a:rPr lang="en-US" dirty="0"/>
              <a:t>Relief from depression from chronic pain</a:t>
            </a:r>
          </a:p>
          <a:p>
            <a:pPr lvl="1" eaLnBrk="1" hangingPunct="1"/>
            <a:r>
              <a:rPr lang="en-US" dirty="0"/>
              <a:t>Massage, stretching, </a:t>
            </a:r>
          </a:p>
          <a:p>
            <a:pPr lvl="1" eaLnBrk="1" hangingPunct="1"/>
            <a:r>
              <a:rPr lang="en-US" dirty="0"/>
              <a:t>Pain control clinic,</a:t>
            </a:r>
          </a:p>
          <a:p>
            <a:pPr lvl="1" eaLnBrk="1" hangingPunct="1"/>
            <a:r>
              <a:rPr lang="en-US" dirty="0"/>
              <a:t>Transcutaneous Electrical Nerve Stimulation (TENS)</a:t>
            </a:r>
          </a:p>
          <a:p>
            <a:pPr lvl="1" eaLnBrk="1" hangingPunct="1"/>
            <a:r>
              <a:rPr lang="en-US" dirty="0"/>
              <a:t>Avoid alcohol</a:t>
            </a:r>
          </a:p>
          <a:p>
            <a:pPr lvl="1" eaLnBrk="1" hangingPunct="1"/>
            <a:r>
              <a:rPr lang="en-US" dirty="0"/>
              <a:t>Relaxation exercises....</a:t>
            </a:r>
          </a:p>
          <a:p>
            <a:pPr eaLnBrk="1" hangingPunct="1">
              <a:buFont typeface="Wingdings" panose="05000000000000000000" pitchFamily="2" charset="2"/>
              <a:buNone/>
            </a:pPr>
            <a:endParaRPr lang="en-US" dirty="0"/>
          </a:p>
        </p:txBody>
      </p:sp>
      <p:pic>
        <p:nvPicPr>
          <p:cNvPr id="59395" name="Picture 3" descr="C:\Users\bev_000\AppData\Local\Microsoft\Windows\INetCache\IE\KGG2IXS1\MP90044860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219200"/>
            <a:ext cx="3420533" cy="5130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50082778"/>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E4754-FB5B-452E-84F9-5F1590A41AC6}"/>
              </a:ext>
            </a:extLst>
          </p:cNvPr>
          <p:cNvSpPr>
            <a:spLocks noGrp="1"/>
          </p:cNvSpPr>
          <p:nvPr>
            <p:ph type="title"/>
          </p:nvPr>
        </p:nvSpPr>
        <p:spPr>
          <a:xfrm>
            <a:off x="5867400" y="94981"/>
            <a:ext cx="2971800" cy="1042511"/>
          </a:xfrm>
        </p:spPr>
        <p:txBody>
          <a:bodyPr>
            <a:normAutofit/>
          </a:bodyPr>
          <a:lstStyle/>
          <a:p>
            <a:r>
              <a:rPr lang="en-US" dirty="0"/>
              <a:t>Meds for Neuropathy – Cheat Sheet</a:t>
            </a:r>
          </a:p>
        </p:txBody>
      </p:sp>
      <p:pic>
        <p:nvPicPr>
          <p:cNvPr id="4" name="Picture 3">
            <a:extLst>
              <a:ext uri="{FF2B5EF4-FFF2-40B4-BE49-F238E27FC236}">
                <a16:creationId xmlns:a16="http://schemas.microsoft.com/office/drawing/2014/main" id="{206A6ED2-9753-8D8D-5710-903530430582}"/>
              </a:ext>
            </a:extLst>
          </p:cNvPr>
          <p:cNvPicPr>
            <a:picLocks noChangeAspect="1"/>
          </p:cNvPicPr>
          <p:nvPr/>
        </p:nvPicPr>
        <p:blipFill>
          <a:blip r:embed="rId2"/>
          <a:stretch>
            <a:fillRect/>
          </a:stretch>
        </p:blipFill>
        <p:spPr>
          <a:xfrm>
            <a:off x="152400" y="8206"/>
            <a:ext cx="5715000" cy="6754813"/>
          </a:xfrm>
          <a:prstGeom prst="rect">
            <a:avLst/>
          </a:prstGeom>
        </p:spPr>
      </p:pic>
      <p:sp>
        <p:nvSpPr>
          <p:cNvPr id="3" name="TextBox 2">
            <a:extLst>
              <a:ext uri="{FF2B5EF4-FFF2-40B4-BE49-F238E27FC236}">
                <a16:creationId xmlns:a16="http://schemas.microsoft.com/office/drawing/2014/main" id="{E9D4EAFB-B55B-6A5E-EE83-1F848C58F51E}"/>
              </a:ext>
            </a:extLst>
          </p:cNvPr>
          <p:cNvSpPr txBox="1"/>
          <p:nvPr/>
        </p:nvSpPr>
        <p:spPr>
          <a:xfrm>
            <a:off x="6215957" y="1370632"/>
            <a:ext cx="2507520" cy="2308324"/>
          </a:xfrm>
          <a:prstGeom prst="rect">
            <a:avLst/>
          </a:prstGeom>
          <a:noFill/>
        </p:spPr>
        <p:txBody>
          <a:bodyPr wrap="square" rtlCol="0">
            <a:spAutoFit/>
          </a:bodyPr>
          <a:lstStyle/>
          <a:p>
            <a:r>
              <a:rPr lang="en-US" sz="2400" dirty="0">
                <a:latin typeface="Calibri" panose="020F0502020204030204" pitchFamily="34" charset="0"/>
                <a:ea typeface="Calibri" panose="020F0502020204030204" pitchFamily="34" charset="0"/>
                <a:cs typeface="Calibri" panose="020F0502020204030204" pitchFamily="34" charset="0"/>
              </a:rPr>
              <a:t>Also consider Capsaicin cream 8% patch or</a:t>
            </a:r>
          </a:p>
          <a:p>
            <a:r>
              <a:rPr lang="en-US" sz="2400" dirty="0">
                <a:latin typeface="Calibri" panose="020F0502020204030204" pitchFamily="34" charset="0"/>
                <a:ea typeface="Calibri" panose="020F0502020204030204" pitchFamily="34" charset="0"/>
                <a:cs typeface="Calibri" panose="020F0502020204030204" pitchFamily="34" charset="0"/>
              </a:rPr>
              <a:t>Lidocaine 5% patch</a:t>
            </a:r>
          </a:p>
          <a:p>
            <a:endParaRPr lang="en-US" dirty="0"/>
          </a:p>
        </p:txBody>
      </p:sp>
      <p:pic>
        <p:nvPicPr>
          <p:cNvPr id="5" name="Picture 4">
            <a:extLst>
              <a:ext uri="{FF2B5EF4-FFF2-40B4-BE49-F238E27FC236}">
                <a16:creationId xmlns:a16="http://schemas.microsoft.com/office/drawing/2014/main" id="{46320860-5D78-1368-67C8-849D546EF95E}"/>
              </a:ext>
            </a:extLst>
          </p:cNvPr>
          <p:cNvPicPr>
            <a:picLocks noChangeAspect="1"/>
          </p:cNvPicPr>
          <p:nvPr/>
        </p:nvPicPr>
        <p:blipFill>
          <a:blip r:embed="rId3"/>
          <a:stretch>
            <a:fillRect/>
          </a:stretch>
        </p:blipFill>
        <p:spPr>
          <a:xfrm>
            <a:off x="5880253" y="5791200"/>
            <a:ext cx="3200400" cy="369277"/>
          </a:xfrm>
          <a:prstGeom prst="rect">
            <a:avLst/>
          </a:prstGeom>
        </p:spPr>
      </p:pic>
    </p:spTree>
    <p:extLst>
      <p:ext uri="{BB962C8B-B14F-4D97-AF65-F5344CB8AC3E}">
        <p14:creationId xmlns:p14="http://schemas.microsoft.com/office/powerpoint/2010/main" val="205091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Other strategies to help ease the pain</a:t>
            </a:r>
          </a:p>
        </p:txBody>
      </p:sp>
      <p:sp>
        <p:nvSpPr>
          <p:cNvPr id="3" name="Content Placeholder 2"/>
          <p:cNvSpPr>
            <a:spLocks noGrp="1"/>
          </p:cNvSpPr>
          <p:nvPr>
            <p:ph sz="quarter" idx="1"/>
          </p:nvPr>
        </p:nvSpPr>
        <p:spPr/>
        <p:txBody>
          <a:bodyPr>
            <a:normAutofit fontScale="92500" lnSpcReduction="10000"/>
          </a:bodyPr>
          <a:lstStyle/>
          <a:p>
            <a:r>
              <a:rPr lang="en-US" dirty="0"/>
              <a:t>Music</a:t>
            </a:r>
          </a:p>
          <a:p>
            <a:r>
              <a:rPr lang="en-US" dirty="0"/>
              <a:t>Podcasts</a:t>
            </a:r>
          </a:p>
          <a:p>
            <a:r>
              <a:rPr lang="en-US" dirty="0"/>
              <a:t>Movies</a:t>
            </a:r>
          </a:p>
          <a:p>
            <a:r>
              <a:rPr lang="en-US" dirty="0"/>
              <a:t>Pet’s </a:t>
            </a:r>
          </a:p>
          <a:p>
            <a:r>
              <a:rPr lang="en-US" dirty="0"/>
              <a:t>Massage</a:t>
            </a:r>
          </a:p>
          <a:p>
            <a:r>
              <a:rPr lang="en-US" dirty="0"/>
              <a:t>Touch</a:t>
            </a:r>
          </a:p>
          <a:p>
            <a:r>
              <a:rPr lang="en-US" dirty="0"/>
              <a:t>Topical creams</a:t>
            </a:r>
          </a:p>
          <a:p>
            <a:r>
              <a:rPr lang="en-US" dirty="0"/>
              <a:t>Lidocaine patches</a:t>
            </a:r>
          </a:p>
          <a:p>
            <a:r>
              <a:rPr lang="en-US" dirty="0"/>
              <a:t>Mineral salts baths</a:t>
            </a:r>
          </a:p>
          <a:p>
            <a:r>
              <a:rPr lang="en-US" dirty="0"/>
              <a:t>Neurostimulators </a:t>
            </a:r>
          </a:p>
        </p:txBody>
      </p:sp>
      <p:sp>
        <p:nvSpPr>
          <p:cNvPr id="4" name="Content Placeholder 3"/>
          <p:cNvSpPr>
            <a:spLocks noGrp="1"/>
          </p:cNvSpPr>
          <p:nvPr>
            <p:ph sz="quarter" idx="2"/>
          </p:nvPr>
        </p:nvSpPr>
        <p:spPr>
          <a:xfrm>
            <a:off x="5413248" y="1295400"/>
            <a:ext cx="3352800" cy="4937760"/>
          </a:xfrm>
        </p:spPr>
        <p:txBody>
          <a:bodyPr>
            <a:normAutofit fontScale="92500" lnSpcReduction="10000"/>
          </a:bodyPr>
          <a:lstStyle/>
          <a:p>
            <a:r>
              <a:rPr lang="en-US" dirty="0"/>
              <a:t>Tylenol / Ibuprofen</a:t>
            </a:r>
          </a:p>
          <a:p>
            <a:r>
              <a:rPr lang="en-US" dirty="0" err="1"/>
              <a:t>Earthing</a:t>
            </a:r>
            <a:endParaRPr lang="en-US" dirty="0"/>
          </a:p>
          <a:p>
            <a:r>
              <a:rPr lang="en-US" dirty="0"/>
              <a:t>Sleep</a:t>
            </a:r>
          </a:p>
          <a:p>
            <a:r>
              <a:rPr lang="en-US" dirty="0"/>
              <a:t>Hobbies</a:t>
            </a:r>
          </a:p>
          <a:p>
            <a:r>
              <a:rPr lang="en-US" dirty="0"/>
              <a:t>Aromatherapy</a:t>
            </a:r>
          </a:p>
          <a:p>
            <a:r>
              <a:rPr lang="en-US" dirty="0"/>
              <a:t>Time with special people</a:t>
            </a:r>
          </a:p>
          <a:p>
            <a:r>
              <a:rPr lang="en-US" dirty="0"/>
              <a:t>Work / volunteering</a:t>
            </a:r>
          </a:p>
        </p:txBody>
      </p:sp>
      <p:pic>
        <p:nvPicPr>
          <p:cNvPr id="5" name="Picture 4"/>
          <p:cNvPicPr>
            <a:picLocks noChangeAspect="1"/>
          </p:cNvPicPr>
          <p:nvPr/>
        </p:nvPicPr>
        <p:blipFill>
          <a:blip r:embed="rId3"/>
          <a:stretch>
            <a:fillRect/>
          </a:stretch>
        </p:blipFill>
        <p:spPr>
          <a:xfrm>
            <a:off x="3048000" y="1295400"/>
            <a:ext cx="2164028" cy="2971800"/>
          </a:xfrm>
          <a:prstGeom prst="rect">
            <a:avLst/>
          </a:prstGeom>
        </p:spPr>
      </p:pic>
    </p:spTree>
    <p:extLst>
      <p:ext uri="{BB962C8B-B14F-4D97-AF65-F5344CB8AC3E}">
        <p14:creationId xmlns:p14="http://schemas.microsoft.com/office/powerpoint/2010/main" val="2976005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6538020" y="2667000"/>
            <a:ext cx="2058723" cy="1771650"/>
          </a:xfrm>
          <a:prstGeom prst="rect">
            <a:avLst/>
          </a:prstGeom>
        </p:spPr>
      </p:pic>
      <p:sp>
        <p:nvSpPr>
          <p:cNvPr id="1813506" name="Rectangle 2"/>
          <p:cNvSpPr>
            <a:spLocks noGrp="1" noChangeArrowheads="1"/>
          </p:cNvSpPr>
          <p:nvPr>
            <p:ph type="title"/>
          </p:nvPr>
        </p:nvSpPr>
        <p:spPr/>
        <p:txBody>
          <a:bodyPr>
            <a:normAutofit/>
          </a:bodyPr>
          <a:lstStyle/>
          <a:p>
            <a:pPr eaLnBrk="1" hangingPunct="1">
              <a:defRPr/>
            </a:pPr>
            <a:r>
              <a:rPr lang="en-US" dirty="0"/>
              <a:t>We Can Make A Difference</a:t>
            </a:r>
          </a:p>
        </p:txBody>
      </p:sp>
      <p:sp>
        <p:nvSpPr>
          <p:cNvPr id="1813507" name="Rectangle 3"/>
          <p:cNvSpPr>
            <a:spLocks noGrp="1" noChangeArrowheads="1"/>
          </p:cNvSpPr>
          <p:nvPr>
            <p:ph type="body" idx="1"/>
          </p:nvPr>
        </p:nvSpPr>
        <p:spPr>
          <a:xfrm>
            <a:off x="477253" y="1371600"/>
            <a:ext cx="6060767" cy="5181600"/>
          </a:xfrm>
        </p:spPr>
        <p:txBody>
          <a:bodyPr>
            <a:normAutofit fontScale="92500" lnSpcReduction="10000"/>
          </a:bodyPr>
          <a:lstStyle/>
          <a:p>
            <a:pPr eaLnBrk="1" hangingPunct="1">
              <a:defRPr/>
            </a:pPr>
            <a:r>
              <a:rPr lang="en-US" dirty="0"/>
              <a:t>Assess</a:t>
            </a:r>
          </a:p>
          <a:p>
            <a:pPr lvl="1" eaLnBrk="1" hangingPunct="1">
              <a:defRPr/>
            </a:pPr>
            <a:r>
              <a:rPr lang="en-US" sz="3000" dirty="0"/>
              <a:t>Nail condition, nail care, in between the toes</a:t>
            </a:r>
          </a:p>
          <a:p>
            <a:pPr lvl="1" eaLnBrk="1" hangingPunct="1">
              <a:defRPr/>
            </a:pPr>
            <a:r>
              <a:rPr lang="en-US" sz="3000" dirty="0"/>
              <a:t>Who trims your nails</a:t>
            </a:r>
          </a:p>
          <a:p>
            <a:pPr lvl="1" eaLnBrk="1" hangingPunct="1">
              <a:defRPr/>
            </a:pPr>
            <a:r>
              <a:rPr lang="en-US" sz="3000" dirty="0"/>
              <a:t>Have you ever cut your self?</a:t>
            </a:r>
          </a:p>
          <a:p>
            <a:pPr lvl="1" eaLnBrk="1" hangingPunct="1">
              <a:defRPr/>
            </a:pPr>
            <a:r>
              <a:rPr lang="en-US" sz="3000" dirty="0"/>
              <a:t>Shoes – type and how often</a:t>
            </a:r>
          </a:p>
          <a:p>
            <a:pPr lvl="1" eaLnBrk="1" hangingPunct="1">
              <a:defRPr/>
            </a:pPr>
            <a:r>
              <a:rPr lang="en-US" sz="3000" dirty="0"/>
              <a:t>Socks</a:t>
            </a:r>
          </a:p>
          <a:p>
            <a:pPr lvl="1" eaLnBrk="1" hangingPunct="1">
              <a:defRPr/>
            </a:pPr>
            <a:r>
              <a:rPr lang="en-US" sz="3000" dirty="0"/>
              <a:t>Skin/skin care and vascular health</a:t>
            </a:r>
          </a:p>
          <a:p>
            <a:pPr lvl="1" eaLnBrk="1" hangingPunct="1">
              <a:defRPr/>
            </a:pPr>
            <a:r>
              <a:rPr lang="en-US" sz="3000" dirty="0"/>
              <a:t>Ability to inspect</a:t>
            </a:r>
          </a:p>
          <a:p>
            <a:pPr lvl="1" eaLnBrk="1" hangingPunct="1">
              <a:defRPr/>
            </a:pPr>
            <a:r>
              <a:rPr lang="en-US" sz="3000" dirty="0"/>
              <a:t>Loss of protective sensation</a:t>
            </a:r>
          </a:p>
          <a:p>
            <a:pPr lvl="1" eaLnBrk="1" hangingPunct="1">
              <a:defRPr/>
            </a:pPr>
            <a:r>
              <a:rPr lang="en-US" sz="3000" dirty="0"/>
              <a:t>Nerve pain treatment</a:t>
            </a:r>
            <a:endParaRPr lang="en-US" dirty="0"/>
          </a:p>
        </p:txBody>
      </p:sp>
    </p:spTree>
    <p:custDataLst>
      <p:tags r:id="rId1"/>
    </p:custDataLst>
    <p:extLst>
      <p:ext uri="{BB962C8B-B14F-4D97-AF65-F5344CB8AC3E}">
        <p14:creationId xmlns:p14="http://schemas.microsoft.com/office/powerpoint/2010/main" val="1135820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Lower Extremities</a:t>
            </a:r>
          </a:p>
        </p:txBody>
      </p:sp>
      <p:sp>
        <p:nvSpPr>
          <p:cNvPr id="3" name="Content Placeholder 2"/>
          <p:cNvSpPr>
            <a:spLocks noGrp="1"/>
          </p:cNvSpPr>
          <p:nvPr>
            <p:ph sz="quarter" idx="1"/>
          </p:nvPr>
        </p:nvSpPr>
        <p:spPr>
          <a:xfrm>
            <a:off x="571500" y="1219200"/>
            <a:ext cx="5257800" cy="5181600"/>
          </a:xfrm>
        </p:spPr>
        <p:txBody>
          <a:bodyPr>
            <a:normAutofit lnSpcReduction="10000"/>
          </a:bodyPr>
          <a:lstStyle/>
          <a:p>
            <a:r>
              <a:rPr lang="en-US" b="1" dirty="0"/>
              <a:t>"Every time you see your provider, take off your shoes and socks and show your feet!"</a:t>
            </a:r>
            <a:endParaRPr lang="en-US" dirty="0"/>
          </a:p>
          <a:p>
            <a:r>
              <a:rPr lang="en-US" dirty="0"/>
              <a:t>For those at high risk for foot complications</a:t>
            </a:r>
          </a:p>
          <a:p>
            <a:pPr lvl="1"/>
            <a:r>
              <a:rPr lang="en-US" dirty="0"/>
              <a:t>with loss of protective sensation, foot deformities, or a history of foot ulcers  </a:t>
            </a:r>
          </a:p>
          <a:p>
            <a:r>
              <a:rPr lang="en-US" dirty="0"/>
              <a:t>Everyone else needs a thorough, annual inspection</a:t>
            </a:r>
          </a:p>
        </p:txBody>
      </p:sp>
      <p:pic>
        <p:nvPicPr>
          <p:cNvPr id="4" name="Picture 3"/>
          <p:cNvPicPr>
            <a:picLocks noChangeAspect="1"/>
          </p:cNvPicPr>
          <p:nvPr/>
        </p:nvPicPr>
        <p:blipFill>
          <a:blip r:embed="rId3"/>
          <a:stretch>
            <a:fillRect/>
          </a:stretch>
        </p:blipFill>
        <p:spPr>
          <a:xfrm>
            <a:off x="6172201" y="1714500"/>
            <a:ext cx="2393414" cy="2272991"/>
          </a:xfrm>
          <a:prstGeom prst="rect">
            <a:avLst/>
          </a:prstGeom>
        </p:spPr>
      </p:pic>
    </p:spTree>
    <p:custDataLst>
      <p:tags r:id="rId1"/>
    </p:custDataLst>
    <p:extLst>
      <p:ext uri="{BB962C8B-B14F-4D97-AF65-F5344CB8AC3E}">
        <p14:creationId xmlns:p14="http://schemas.microsoft.com/office/powerpoint/2010/main" val="115269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BFA6AD-BD18-497C-98C9-638B65C90E2E}"/>
              </a:ext>
            </a:extLst>
          </p:cNvPr>
          <p:cNvPicPr>
            <a:picLocks noChangeAspect="1"/>
          </p:cNvPicPr>
          <p:nvPr/>
        </p:nvPicPr>
        <p:blipFill>
          <a:blip r:embed="rId4"/>
          <a:stretch>
            <a:fillRect/>
          </a:stretch>
        </p:blipFill>
        <p:spPr>
          <a:xfrm>
            <a:off x="5791200" y="3077004"/>
            <a:ext cx="3104730" cy="2095500"/>
          </a:xfrm>
          <a:prstGeom prst="rect">
            <a:avLst/>
          </a:prstGeom>
        </p:spPr>
      </p:pic>
      <p:sp>
        <p:nvSpPr>
          <p:cNvPr id="1484802" name="Rectangle 2"/>
          <p:cNvSpPr>
            <a:spLocks noGrp="1" noChangeArrowheads="1"/>
          </p:cNvSpPr>
          <p:nvPr>
            <p:ph type="title"/>
          </p:nvPr>
        </p:nvSpPr>
        <p:spPr>
          <a:xfrm>
            <a:off x="457200" y="191039"/>
            <a:ext cx="8229600" cy="1227456"/>
          </a:xfrm>
        </p:spPr>
        <p:txBody>
          <a:bodyPr>
            <a:normAutofit fontScale="90000"/>
          </a:bodyPr>
          <a:lstStyle/>
          <a:p>
            <a:pPr eaLnBrk="1" hangingPunct="1">
              <a:defRPr/>
            </a:pPr>
            <a:r>
              <a:rPr lang="en-US" dirty="0"/>
              <a:t>“DAN” Diabetic Autonomic Neuropathy  </a:t>
            </a:r>
          </a:p>
        </p:txBody>
      </p:sp>
      <p:sp>
        <p:nvSpPr>
          <p:cNvPr id="1484803" name="Rectangle 3"/>
          <p:cNvSpPr>
            <a:spLocks noGrp="1" noChangeArrowheads="1"/>
          </p:cNvSpPr>
          <p:nvPr>
            <p:ph type="body" idx="1"/>
          </p:nvPr>
        </p:nvSpPr>
        <p:spPr>
          <a:xfrm>
            <a:off x="457200" y="1600200"/>
            <a:ext cx="5334000" cy="4953000"/>
          </a:xfrm>
        </p:spPr>
        <p:txBody>
          <a:bodyPr>
            <a:normAutofit fontScale="77500" lnSpcReduction="20000"/>
          </a:bodyPr>
          <a:lstStyle/>
          <a:p>
            <a:pPr eaLnBrk="1" hangingPunct="1"/>
            <a:r>
              <a:rPr lang="en-US" dirty="0"/>
              <a:t>50% of </a:t>
            </a:r>
            <a:r>
              <a:rPr lang="en-US" dirty="0" err="1"/>
              <a:t>ind’s</a:t>
            </a:r>
            <a:r>
              <a:rPr lang="en-US" dirty="0"/>
              <a:t> with peripheral neuropathy also have DAN</a:t>
            </a:r>
          </a:p>
          <a:p>
            <a:pPr eaLnBrk="1" hangingPunct="1"/>
            <a:r>
              <a:rPr lang="en-US" dirty="0"/>
              <a:t>DAN associated with higher M/M Rates </a:t>
            </a:r>
          </a:p>
          <a:p>
            <a:pPr lvl="1">
              <a:lnSpc>
                <a:spcPct val="120000"/>
              </a:lnSpc>
            </a:pPr>
            <a:r>
              <a:rPr lang="en-US" sz="2800" dirty="0"/>
              <a:t>hypoglycemia unawareness</a:t>
            </a:r>
          </a:p>
          <a:p>
            <a:pPr lvl="1">
              <a:lnSpc>
                <a:spcPct val="120000"/>
              </a:lnSpc>
            </a:pPr>
            <a:r>
              <a:rPr lang="en-US" sz="2800" dirty="0"/>
              <a:t>resting tachycardia, orthostatic hypotension</a:t>
            </a:r>
          </a:p>
          <a:p>
            <a:pPr lvl="1">
              <a:lnSpc>
                <a:spcPct val="120000"/>
              </a:lnSpc>
            </a:pPr>
            <a:r>
              <a:rPr lang="en-US" sz="2800" dirty="0"/>
              <a:t>gastroparesis, constipation, diarrhea, fecal incontinence </a:t>
            </a:r>
          </a:p>
          <a:p>
            <a:pPr lvl="1">
              <a:lnSpc>
                <a:spcPct val="120000"/>
              </a:lnSpc>
            </a:pPr>
            <a:r>
              <a:rPr lang="en-US" sz="2800" dirty="0"/>
              <a:t>neurogenic bladder</a:t>
            </a:r>
          </a:p>
          <a:p>
            <a:pPr lvl="1">
              <a:lnSpc>
                <a:spcPct val="120000"/>
              </a:lnSpc>
            </a:pPr>
            <a:r>
              <a:rPr lang="en-US" sz="2800" dirty="0"/>
              <a:t>sudomotor dysfunction with either increased or decreased sweating</a:t>
            </a:r>
          </a:p>
          <a:p>
            <a:pPr lvl="1">
              <a:lnSpc>
                <a:spcPct val="120000"/>
              </a:lnSpc>
            </a:pPr>
            <a:r>
              <a:rPr lang="en-US" sz="2800" dirty="0"/>
              <a:t>erectile dysfunction</a:t>
            </a:r>
          </a:p>
        </p:txBody>
      </p:sp>
      <p:sp>
        <p:nvSpPr>
          <p:cNvPr id="7" name="Flowchart: Sequential Access Storage 6">
            <a:extLst>
              <a:ext uri="{FF2B5EF4-FFF2-40B4-BE49-F238E27FC236}">
                <a16:creationId xmlns:a16="http://schemas.microsoft.com/office/drawing/2014/main" id="{A2D6BA17-0268-41BB-B49B-E1E8E2086FD0}"/>
              </a:ext>
            </a:extLst>
          </p:cNvPr>
          <p:cNvSpPr/>
          <p:nvPr/>
        </p:nvSpPr>
        <p:spPr>
          <a:xfrm>
            <a:off x="5377920" y="2653062"/>
            <a:ext cx="1819486" cy="1284875"/>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 name="TextBox 7">
            <a:extLst>
              <a:ext uri="{FF2B5EF4-FFF2-40B4-BE49-F238E27FC236}">
                <a16:creationId xmlns:a16="http://schemas.microsoft.com/office/drawing/2014/main" id="{ACB4B13A-4EAC-4BC5-91A4-C21A14E8914F}"/>
              </a:ext>
            </a:extLst>
          </p:cNvPr>
          <p:cNvSpPr txBox="1"/>
          <p:nvPr/>
        </p:nvSpPr>
        <p:spPr>
          <a:xfrm>
            <a:off x="5444595" y="2756890"/>
            <a:ext cx="168613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ill Sans MT"/>
                <a:ea typeface="+mn-ea"/>
                <a:cs typeface="+mn-cs"/>
              </a:rPr>
              <a:t>Who is DAN?</a:t>
            </a:r>
          </a:p>
        </p:txBody>
      </p:sp>
    </p:spTree>
    <p:custDataLst>
      <p:tags r:id="rId1"/>
    </p:custDataLst>
    <p:extLst>
      <p:ext uri="{BB962C8B-B14F-4D97-AF65-F5344CB8AC3E}">
        <p14:creationId xmlns:p14="http://schemas.microsoft.com/office/powerpoint/2010/main" val="3857971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4. Comprehensive Medical Evaluation and Assessment of Comorbidities</a:t>
            </a:r>
          </a:p>
        </p:txBody>
      </p:sp>
      <p:sp>
        <p:nvSpPr>
          <p:cNvPr id="3" name="Content Placeholder 2"/>
          <p:cNvSpPr>
            <a:spLocks noGrp="1"/>
          </p:cNvSpPr>
          <p:nvPr>
            <p:ph sz="quarter" idx="1"/>
          </p:nvPr>
        </p:nvSpPr>
        <p:spPr>
          <a:xfrm>
            <a:off x="457200" y="1219200"/>
            <a:ext cx="6324600" cy="5791200"/>
          </a:xfrm>
        </p:spPr>
        <p:txBody>
          <a:bodyPr>
            <a:normAutofit fontScale="92500" lnSpcReduction="10000"/>
          </a:bodyPr>
          <a:lstStyle/>
          <a:p>
            <a:pPr>
              <a:lnSpc>
                <a:spcPct val="110000"/>
              </a:lnSpc>
            </a:pPr>
            <a:r>
              <a:rPr lang="en-US" sz="3300" dirty="0"/>
              <a:t>Person centered communication, strength-based language, active listening, literacy, quality of life</a:t>
            </a:r>
          </a:p>
          <a:p>
            <a:pPr>
              <a:lnSpc>
                <a:spcPct val="110000"/>
              </a:lnSpc>
            </a:pPr>
            <a:r>
              <a:rPr lang="en-US" sz="3300" dirty="0"/>
              <a:t>It is necessary to take into account all aspects of a person’s life circumstance</a:t>
            </a:r>
          </a:p>
          <a:p>
            <a:pPr>
              <a:lnSpc>
                <a:spcPct val="110000"/>
              </a:lnSpc>
            </a:pPr>
            <a:r>
              <a:rPr lang="en-US" sz="3300" dirty="0"/>
              <a:t>It is important to integrate medical eval, engagement and lifestyle changes</a:t>
            </a:r>
            <a:r>
              <a:rPr lang="en-US" dirty="0"/>
              <a:t>.</a:t>
            </a:r>
          </a:p>
          <a:p>
            <a:pPr>
              <a:lnSpc>
                <a:spcPct val="110000"/>
              </a:lnSpc>
            </a:pPr>
            <a:r>
              <a:rPr lang="en-US" dirty="0"/>
              <a:t>Interdisciplinary teams provide best care</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4132" y="1154723"/>
            <a:ext cx="2146968" cy="1664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C8511F0F-9BA4-C0AE-E28C-612FF4E3A9FC}"/>
              </a:ext>
            </a:extLst>
          </p:cNvPr>
          <p:cNvPicPr>
            <a:picLocks noChangeAspect="1"/>
          </p:cNvPicPr>
          <p:nvPr/>
        </p:nvPicPr>
        <p:blipFill>
          <a:blip r:embed="rId4"/>
          <a:stretch>
            <a:fillRect/>
          </a:stretch>
        </p:blipFill>
        <p:spPr>
          <a:xfrm>
            <a:off x="5029200" y="6362546"/>
            <a:ext cx="3353310" cy="406065"/>
          </a:xfrm>
          <a:prstGeom prst="rect">
            <a:avLst/>
          </a:prstGeom>
        </p:spPr>
      </p:pic>
    </p:spTree>
    <p:custDataLst>
      <p:tags r:id="rId1"/>
    </p:custDataLst>
    <p:extLst>
      <p:ext uri="{BB962C8B-B14F-4D97-AF65-F5344CB8AC3E}">
        <p14:creationId xmlns:p14="http://schemas.microsoft.com/office/powerpoint/2010/main" val="396013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1778" name="Rectangle 2"/>
          <p:cNvSpPr>
            <a:spLocks noGrp="1" noChangeArrowheads="1"/>
          </p:cNvSpPr>
          <p:nvPr>
            <p:ph type="title"/>
          </p:nvPr>
        </p:nvSpPr>
        <p:spPr>
          <a:xfrm>
            <a:off x="485775" y="415992"/>
            <a:ext cx="8172450" cy="955608"/>
          </a:xfrm>
        </p:spPr>
        <p:txBody>
          <a:bodyPr>
            <a:noAutofit/>
          </a:bodyPr>
          <a:lstStyle/>
          <a:p>
            <a:pPr eaLnBrk="1" hangingPunct="1">
              <a:defRPr/>
            </a:pPr>
            <a:r>
              <a:rPr lang="en-US" sz="3600" dirty="0"/>
              <a:t>Sexual Functions as We Age</a:t>
            </a:r>
          </a:p>
        </p:txBody>
      </p:sp>
      <p:sp>
        <p:nvSpPr>
          <p:cNvPr id="121859" name="Rectangle 3"/>
          <p:cNvSpPr>
            <a:spLocks noGrp="1" noChangeArrowheads="1"/>
          </p:cNvSpPr>
          <p:nvPr>
            <p:ph type="body" idx="1"/>
          </p:nvPr>
        </p:nvSpPr>
        <p:spPr>
          <a:xfrm>
            <a:off x="687718" y="1600200"/>
            <a:ext cx="7599032" cy="4171950"/>
          </a:xfrm>
        </p:spPr>
        <p:txBody>
          <a:bodyPr>
            <a:normAutofit/>
          </a:bodyPr>
          <a:lstStyle/>
          <a:p>
            <a:pPr eaLnBrk="1" hangingPunct="1">
              <a:lnSpc>
                <a:spcPct val="90000"/>
              </a:lnSpc>
            </a:pPr>
            <a:r>
              <a:rPr lang="en-US" sz="2700" dirty="0"/>
              <a:t>20-30 years             trice daily</a:t>
            </a:r>
          </a:p>
          <a:p>
            <a:pPr eaLnBrk="1" hangingPunct="1">
              <a:lnSpc>
                <a:spcPct val="90000"/>
              </a:lnSpc>
            </a:pPr>
            <a:r>
              <a:rPr lang="en-US" sz="2700" dirty="0"/>
              <a:t>30-40 years             tri weekly</a:t>
            </a:r>
          </a:p>
          <a:p>
            <a:pPr eaLnBrk="1" hangingPunct="1">
              <a:lnSpc>
                <a:spcPct val="90000"/>
              </a:lnSpc>
            </a:pPr>
            <a:r>
              <a:rPr lang="en-US" sz="2700" dirty="0"/>
              <a:t>40-50 years             try weekly</a:t>
            </a:r>
          </a:p>
          <a:p>
            <a:pPr eaLnBrk="1" hangingPunct="1">
              <a:lnSpc>
                <a:spcPct val="90000"/>
              </a:lnSpc>
            </a:pPr>
            <a:r>
              <a:rPr lang="en-US" sz="2700" dirty="0"/>
              <a:t>50-60 years             try weakly</a:t>
            </a:r>
          </a:p>
          <a:p>
            <a:pPr eaLnBrk="1" hangingPunct="1">
              <a:lnSpc>
                <a:spcPct val="90000"/>
              </a:lnSpc>
            </a:pPr>
            <a:r>
              <a:rPr lang="en-US" sz="2700" dirty="0"/>
              <a:t>60-70 years             try oysters</a:t>
            </a:r>
          </a:p>
          <a:p>
            <a:pPr eaLnBrk="1" hangingPunct="1">
              <a:lnSpc>
                <a:spcPct val="90000"/>
              </a:lnSpc>
            </a:pPr>
            <a:r>
              <a:rPr lang="en-US" sz="2700" dirty="0"/>
              <a:t>70-80 years             try anything</a:t>
            </a:r>
          </a:p>
          <a:p>
            <a:pPr eaLnBrk="1" hangingPunct="1">
              <a:lnSpc>
                <a:spcPct val="90000"/>
              </a:lnSpc>
            </a:pPr>
            <a:r>
              <a:rPr lang="en-US" sz="2700" dirty="0"/>
              <a:t>80-90 years             try to remember</a:t>
            </a:r>
          </a:p>
          <a:p>
            <a:pPr eaLnBrk="1" hangingPunct="1">
              <a:lnSpc>
                <a:spcPct val="90000"/>
              </a:lnSpc>
              <a:buFont typeface="Wingdings" panose="05000000000000000000" pitchFamily="2" charset="2"/>
              <a:buNone/>
            </a:pPr>
            <a:r>
              <a:rPr lang="en-US" sz="2700" dirty="0"/>
              <a:t> </a:t>
            </a:r>
          </a:p>
          <a:p>
            <a:pPr eaLnBrk="1" hangingPunct="1">
              <a:lnSpc>
                <a:spcPct val="90000"/>
              </a:lnSpc>
              <a:buFont typeface="Wingdings" panose="05000000000000000000" pitchFamily="2" charset="2"/>
              <a:buNone/>
            </a:pPr>
            <a:r>
              <a:rPr lang="en-US" sz="1500" dirty="0"/>
              <a:t>A touch of humor from AADE-New Perspectives on Erectile Dysfunction, 1999</a:t>
            </a:r>
            <a:endParaRPr lang="en-US" sz="1200"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3650" y="1943100"/>
            <a:ext cx="1839316" cy="1028700"/>
          </a:xfrm>
          <a:prstGeom prst="rect">
            <a:avLst/>
          </a:prstGeom>
        </p:spPr>
      </p:pic>
    </p:spTree>
    <p:custDataLst>
      <p:tags r:id="rId1"/>
    </p:custDataLst>
    <p:extLst>
      <p:ext uri="{BB962C8B-B14F-4D97-AF65-F5344CB8AC3E}">
        <p14:creationId xmlns:p14="http://schemas.microsoft.com/office/powerpoint/2010/main" val="3267615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404C4-33C3-4009-AE39-A208C691FF61}"/>
              </a:ext>
            </a:extLst>
          </p:cNvPr>
          <p:cNvSpPr>
            <a:spLocks noGrp="1"/>
          </p:cNvSpPr>
          <p:nvPr>
            <p:ph type="title"/>
          </p:nvPr>
        </p:nvSpPr>
        <p:spPr/>
        <p:txBody>
          <a:bodyPr/>
          <a:lstStyle/>
          <a:p>
            <a:r>
              <a:rPr lang="en-US" dirty="0"/>
              <a:t>Asking about sexual health</a:t>
            </a:r>
          </a:p>
        </p:txBody>
      </p:sp>
      <p:sp>
        <p:nvSpPr>
          <p:cNvPr id="3" name="Content Placeholder 2">
            <a:extLst>
              <a:ext uri="{FF2B5EF4-FFF2-40B4-BE49-F238E27FC236}">
                <a16:creationId xmlns:a16="http://schemas.microsoft.com/office/drawing/2014/main" id="{27DA18EA-4F30-4108-BE91-3C9656342F9A}"/>
              </a:ext>
            </a:extLst>
          </p:cNvPr>
          <p:cNvSpPr>
            <a:spLocks noGrp="1"/>
          </p:cNvSpPr>
          <p:nvPr>
            <p:ph sz="quarter" idx="1"/>
          </p:nvPr>
        </p:nvSpPr>
        <p:spPr>
          <a:xfrm>
            <a:off x="457200" y="1219200"/>
            <a:ext cx="5334000" cy="5486400"/>
          </a:xfrm>
        </p:spPr>
        <p:txBody>
          <a:bodyPr>
            <a:normAutofit fontScale="85000" lnSpcReduction="10000"/>
          </a:bodyPr>
          <a:lstStyle/>
          <a:p>
            <a:pPr>
              <a:lnSpc>
                <a:spcPct val="110000"/>
              </a:lnSpc>
            </a:pPr>
            <a:r>
              <a:rPr lang="en-US" dirty="0"/>
              <a:t>“ I’m going to ask you a few questions </a:t>
            </a:r>
            <a:r>
              <a:rPr lang="en-US" i="1" dirty="0"/>
              <a:t>about your sexual health. Since sexual health is very important to overall health, I ask each person these same questions.</a:t>
            </a:r>
            <a:endParaRPr lang="en-US" dirty="0"/>
          </a:p>
          <a:p>
            <a:pPr>
              <a:lnSpc>
                <a:spcPct val="110000"/>
              </a:lnSpc>
            </a:pPr>
            <a:r>
              <a:rPr lang="en-US" dirty="0"/>
              <a:t>Before I begin, </a:t>
            </a:r>
            <a:r>
              <a:rPr lang="en-US" i="1" dirty="0"/>
              <a:t>do you have any questions or sexual concerns you’d like to discuss? </a:t>
            </a:r>
            <a:r>
              <a:rPr lang="en-US" dirty="0"/>
              <a:t>” </a:t>
            </a:r>
          </a:p>
          <a:p>
            <a:pPr>
              <a:lnSpc>
                <a:spcPct val="110000"/>
              </a:lnSpc>
            </a:pPr>
            <a:r>
              <a:rPr lang="en-US" dirty="0"/>
              <a:t>Have you noticed any changes in your sex life over the past year?</a:t>
            </a:r>
          </a:p>
          <a:p>
            <a:pPr lvl="1">
              <a:lnSpc>
                <a:spcPct val="110000"/>
              </a:lnSpc>
            </a:pPr>
            <a:r>
              <a:rPr lang="en-US" dirty="0"/>
              <a:t>Trouble with erection, lowered libido, decreased sensation, painful intercourse or something else?</a:t>
            </a:r>
          </a:p>
        </p:txBody>
      </p:sp>
      <p:pic>
        <p:nvPicPr>
          <p:cNvPr id="5" name="Picture 4">
            <a:extLst>
              <a:ext uri="{FF2B5EF4-FFF2-40B4-BE49-F238E27FC236}">
                <a16:creationId xmlns:a16="http://schemas.microsoft.com/office/drawing/2014/main" id="{67074E71-9757-4C05-8880-4E108BFB123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26046" y="1295400"/>
            <a:ext cx="2660754" cy="2667000"/>
          </a:xfrm>
          <a:prstGeom prst="rect">
            <a:avLst/>
          </a:prstGeom>
        </p:spPr>
      </p:pic>
    </p:spTree>
    <p:extLst>
      <p:ext uri="{BB962C8B-B14F-4D97-AF65-F5344CB8AC3E}">
        <p14:creationId xmlns:p14="http://schemas.microsoft.com/office/powerpoint/2010/main" val="3468828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dirty="0"/>
              <a:t>Improving Sex Life  </a:t>
            </a:r>
          </a:p>
        </p:txBody>
      </p:sp>
      <p:sp>
        <p:nvSpPr>
          <p:cNvPr id="3" name="Content Placeholder 2"/>
          <p:cNvSpPr>
            <a:spLocks noGrp="1"/>
          </p:cNvSpPr>
          <p:nvPr>
            <p:ph sz="quarter" idx="1"/>
          </p:nvPr>
        </p:nvSpPr>
        <p:spPr>
          <a:xfrm>
            <a:off x="5314950" y="1152525"/>
            <a:ext cx="3371850" cy="5562600"/>
          </a:xfrm>
        </p:spPr>
        <p:txBody>
          <a:bodyPr>
            <a:normAutofit fontScale="62500" lnSpcReduction="20000"/>
          </a:bodyPr>
          <a:lstStyle/>
          <a:p>
            <a:pPr marL="0" indent="0">
              <a:buNone/>
              <a:defRPr/>
            </a:pPr>
            <a:r>
              <a:rPr lang="en-US" sz="3800" b="1" dirty="0"/>
              <a:t>Treatment</a:t>
            </a:r>
          </a:p>
          <a:p>
            <a:pPr>
              <a:lnSpc>
                <a:spcPct val="120000"/>
              </a:lnSpc>
              <a:defRPr/>
            </a:pPr>
            <a:r>
              <a:rPr lang="en-US" dirty="0"/>
              <a:t>Lower blood glucose / blood pressure</a:t>
            </a:r>
          </a:p>
          <a:p>
            <a:pPr>
              <a:lnSpc>
                <a:spcPct val="120000"/>
              </a:lnSpc>
              <a:defRPr/>
            </a:pPr>
            <a:r>
              <a:rPr lang="en-US" dirty="0"/>
              <a:t>Treat vaginal infections and UTI’s</a:t>
            </a:r>
          </a:p>
          <a:p>
            <a:pPr>
              <a:lnSpc>
                <a:spcPct val="120000"/>
              </a:lnSpc>
              <a:defRPr/>
            </a:pPr>
            <a:r>
              <a:rPr lang="en-US" dirty="0"/>
              <a:t>Water based lubricants for vaginal dryness</a:t>
            </a:r>
          </a:p>
          <a:p>
            <a:pPr>
              <a:lnSpc>
                <a:spcPct val="120000"/>
              </a:lnSpc>
              <a:defRPr/>
            </a:pPr>
            <a:r>
              <a:rPr lang="en-US" dirty="0"/>
              <a:t>Hormone replacement therapy</a:t>
            </a:r>
          </a:p>
          <a:p>
            <a:pPr>
              <a:lnSpc>
                <a:spcPct val="120000"/>
              </a:lnSpc>
              <a:defRPr/>
            </a:pPr>
            <a:r>
              <a:rPr lang="en-US" dirty="0"/>
              <a:t>Eat to prevent lows during intimacy</a:t>
            </a:r>
          </a:p>
          <a:p>
            <a:pPr>
              <a:lnSpc>
                <a:spcPct val="120000"/>
              </a:lnSpc>
              <a:defRPr/>
            </a:pPr>
            <a:r>
              <a:rPr lang="en-US" dirty="0"/>
              <a:t>Allow time, touching and romance</a:t>
            </a:r>
          </a:p>
        </p:txBody>
      </p:sp>
      <p:sp>
        <p:nvSpPr>
          <p:cNvPr id="4" name="Content Placeholder 3">
            <a:extLst>
              <a:ext uri="{FF2B5EF4-FFF2-40B4-BE49-F238E27FC236}">
                <a16:creationId xmlns:a16="http://schemas.microsoft.com/office/drawing/2014/main" id="{7FA30A8E-6175-4535-B52D-8FF69A940BD9}"/>
              </a:ext>
            </a:extLst>
          </p:cNvPr>
          <p:cNvSpPr>
            <a:spLocks noGrp="1"/>
          </p:cNvSpPr>
          <p:nvPr>
            <p:ph sz="quarter" idx="2"/>
          </p:nvPr>
        </p:nvSpPr>
        <p:spPr>
          <a:xfrm>
            <a:off x="543973" y="1295400"/>
            <a:ext cx="4082796" cy="4419600"/>
          </a:xfrm>
        </p:spPr>
        <p:txBody>
          <a:bodyPr>
            <a:normAutofit fontScale="62500" lnSpcReduction="20000"/>
          </a:bodyPr>
          <a:lstStyle/>
          <a:p>
            <a:pPr marL="0" indent="0">
              <a:lnSpc>
                <a:spcPct val="120000"/>
              </a:lnSpc>
              <a:buNone/>
            </a:pPr>
            <a:r>
              <a:rPr lang="en-US" sz="4500" dirty="0"/>
              <a:t>People with diabetes get more vaginal and bladder infections</a:t>
            </a:r>
          </a:p>
          <a:p>
            <a:pPr>
              <a:lnSpc>
                <a:spcPct val="120000"/>
              </a:lnSpc>
            </a:pPr>
            <a:r>
              <a:rPr lang="en-US" sz="4500" dirty="0"/>
              <a:t>Difficulty achieving orgasm due to neuropathy</a:t>
            </a:r>
          </a:p>
          <a:p>
            <a:pPr>
              <a:lnSpc>
                <a:spcPct val="120000"/>
              </a:lnSpc>
            </a:pPr>
            <a:r>
              <a:rPr lang="en-US" sz="4500" dirty="0"/>
              <a:t>Painful intercourse due to lack of vaginal lubrication</a:t>
            </a:r>
            <a:endParaRPr lang="en-US" sz="1800" dirty="0"/>
          </a:p>
        </p:txBody>
      </p:sp>
      <p:pic>
        <p:nvPicPr>
          <p:cNvPr id="2" name="Picture 1"/>
          <p:cNvPicPr>
            <a:picLocks noChangeAspect="1"/>
          </p:cNvPicPr>
          <p:nvPr/>
        </p:nvPicPr>
        <p:blipFill>
          <a:blip r:embed="rId4"/>
          <a:stretch>
            <a:fillRect/>
          </a:stretch>
        </p:blipFill>
        <p:spPr>
          <a:xfrm>
            <a:off x="914400" y="5479387"/>
            <a:ext cx="2243138" cy="1296591"/>
          </a:xfrm>
          <a:prstGeom prst="rect">
            <a:avLst/>
          </a:prstGeom>
        </p:spPr>
      </p:pic>
      <p:sp>
        <p:nvSpPr>
          <p:cNvPr id="5" name="Rectangle 4">
            <a:extLst>
              <a:ext uri="{FF2B5EF4-FFF2-40B4-BE49-F238E27FC236}">
                <a16:creationId xmlns:a16="http://schemas.microsoft.com/office/drawing/2014/main" id="{E4577C61-624F-4617-BA9F-870956BE7BBA}"/>
              </a:ext>
            </a:extLst>
          </p:cNvPr>
          <p:cNvSpPr/>
          <p:nvPr/>
        </p:nvSpPr>
        <p:spPr>
          <a:xfrm>
            <a:off x="3276600" y="5603212"/>
            <a:ext cx="4572000" cy="1200329"/>
          </a:xfrm>
          <a:prstGeom prst="rect">
            <a:avLst/>
          </a:prstGeom>
        </p:spPr>
        <p:txBody>
          <a:bodyPr>
            <a:spAutoFit/>
          </a:bodyPr>
          <a:lstStyle/>
          <a:p>
            <a:r>
              <a:rPr lang="en-US" i="1" dirty="0">
                <a:solidFill>
                  <a:srgbClr val="0070C0"/>
                </a:solidFill>
                <a:latin typeface="Calibri" panose="020F0502020204030204" pitchFamily="34" charset="0"/>
                <a:cs typeface="Calibri" panose="020F0502020204030204" pitchFamily="34" charset="0"/>
              </a:rPr>
              <a:t>Many people with diabetes have issues with sexual desire, arousal, or orgasm. How about you?”</a:t>
            </a:r>
          </a:p>
        </p:txBody>
      </p:sp>
    </p:spTree>
    <p:custDataLst>
      <p:tags r:id="rId1"/>
    </p:custDataLst>
    <p:extLst>
      <p:ext uri="{BB962C8B-B14F-4D97-AF65-F5344CB8AC3E}">
        <p14:creationId xmlns:p14="http://schemas.microsoft.com/office/powerpoint/2010/main" val="3390217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5826" name="Rectangle 2"/>
          <p:cNvSpPr>
            <a:spLocks noGrp="1" noChangeArrowheads="1"/>
          </p:cNvSpPr>
          <p:nvPr>
            <p:ph type="title"/>
          </p:nvPr>
        </p:nvSpPr>
        <p:spPr>
          <a:xfrm>
            <a:off x="457200" y="228600"/>
            <a:ext cx="8229600" cy="1143000"/>
          </a:xfrm>
        </p:spPr>
        <p:txBody>
          <a:bodyPr>
            <a:normAutofit/>
          </a:bodyPr>
          <a:lstStyle/>
          <a:p>
            <a:pPr eaLnBrk="1" hangingPunct="1">
              <a:defRPr/>
            </a:pPr>
            <a:r>
              <a:rPr lang="en-US" dirty="0"/>
              <a:t>Erectile Dysfunction</a:t>
            </a:r>
            <a:r>
              <a:rPr lang="en-US" sz="3600" dirty="0"/>
              <a:t>	</a:t>
            </a:r>
          </a:p>
        </p:txBody>
      </p:sp>
      <p:sp>
        <p:nvSpPr>
          <p:cNvPr id="122883" name="Rectangle 3"/>
          <p:cNvSpPr>
            <a:spLocks noGrp="1" noChangeArrowheads="1"/>
          </p:cNvSpPr>
          <p:nvPr>
            <p:ph type="body" idx="1"/>
          </p:nvPr>
        </p:nvSpPr>
        <p:spPr>
          <a:xfrm>
            <a:off x="457200" y="1447800"/>
            <a:ext cx="7194014" cy="5410200"/>
          </a:xfrm>
        </p:spPr>
        <p:txBody>
          <a:bodyPr/>
          <a:lstStyle/>
          <a:p>
            <a:pPr eaLnBrk="1" hangingPunct="1"/>
            <a:r>
              <a:rPr lang="en-US" sz="2800" dirty="0"/>
              <a:t>Affects about 50% of men with diabetes </a:t>
            </a:r>
          </a:p>
          <a:p>
            <a:pPr eaLnBrk="1" hangingPunct="1"/>
            <a:r>
              <a:rPr lang="en-US" sz="2800" dirty="0"/>
              <a:t>Loss of erections sufficient for intercourse </a:t>
            </a:r>
          </a:p>
          <a:p>
            <a:pPr eaLnBrk="1" hangingPunct="1"/>
            <a:r>
              <a:rPr lang="en-US" sz="2800" dirty="0"/>
              <a:t>Due to combo of vascular and nerve damage </a:t>
            </a:r>
          </a:p>
          <a:p>
            <a:pPr eaLnBrk="1" hangingPunct="1"/>
            <a:r>
              <a:rPr lang="en-US" sz="2800" dirty="0"/>
              <a:t>Tests: penile tumescence to eval if organic or psychogenic</a:t>
            </a:r>
          </a:p>
          <a:p>
            <a:pPr eaLnBrk="1" hangingPunct="1"/>
            <a:r>
              <a:rPr lang="en-US" sz="2800" dirty="0"/>
              <a:t>Treatment:</a:t>
            </a:r>
          </a:p>
          <a:p>
            <a:pPr lvl="1" eaLnBrk="1" hangingPunct="1"/>
            <a:r>
              <a:rPr lang="en-US" sz="2400" dirty="0"/>
              <a:t>Sildenafil (Viagra), Vardenafil (Levitra), </a:t>
            </a:r>
            <a:r>
              <a:rPr lang="en-US" sz="2400" dirty="0" err="1"/>
              <a:t>Tadalfil</a:t>
            </a:r>
            <a:r>
              <a:rPr lang="en-US" sz="2400" dirty="0"/>
              <a:t> (Cialis)</a:t>
            </a:r>
          </a:p>
          <a:p>
            <a:pPr lvl="2" eaLnBrk="1" hangingPunct="1"/>
            <a:r>
              <a:rPr lang="en-US" sz="2000" dirty="0"/>
              <a:t>Use caution if taking nitrate drugs. Check w/ MD first</a:t>
            </a:r>
          </a:p>
          <a:p>
            <a:pPr lvl="1" eaLnBrk="1" hangingPunct="1"/>
            <a:r>
              <a:rPr lang="en-US" sz="2400" dirty="0"/>
              <a:t>Other meds, vacuum devices, prosthetics</a:t>
            </a:r>
          </a:p>
          <a:p>
            <a:pPr lvl="1" eaLnBrk="1" hangingPunct="1"/>
            <a:r>
              <a:rPr lang="en-US" sz="2400" dirty="0"/>
              <a:t>HRT- testosterone gel, patches, injections, pills</a:t>
            </a:r>
            <a:endParaRPr lang="en-US" sz="2000" dirty="0"/>
          </a:p>
        </p:txBody>
      </p:sp>
      <p:pic>
        <p:nvPicPr>
          <p:cNvPr id="122884" name="Picture 4" descr="qolcdkyl[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9332" y="1485014"/>
            <a:ext cx="173620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42209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124A2-46F9-485A-8FF2-4C57D2135905}"/>
              </a:ext>
            </a:extLst>
          </p:cNvPr>
          <p:cNvSpPr>
            <a:spLocks noGrp="1"/>
          </p:cNvSpPr>
          <p:nvPr>
            <p:ph type="title"/>
          </p:nvPr>
        </p:nvSpPr>
        <p:spPr/>
        <p:txBody>
          <a:bodyPr/>
          <a:lstStyle/>
          <a:p>
            <a:r>
              <a:rPr lang="en-US" dirty="0"/>
              <a:t>Low Testosterone</a:t>
            </a:r>
          </a:p>
        </p:txBody>
      </p:sp>
      <p:sp>
        <p:nvSpPr>
          <p:cNvPr id="3" name="Content Placeholder 2">
            <a:extLst>
              <a:ext uri="{FF2B5EF4-FFF2-40B4-BE49-F238E27FC236}">
                <a16:creationId xmlns:a16="http://schemas.microsoft.com/office/drawing/2014/main" id="{0F5A72C5-7209-485C-BA62-11E81B55D26C}"/>
              </a:ext>
            </a:extLst>
          </p:cNvPr>
          <p:cNvSpPr>
            <a:spLocks noGrp="1"/>
          </p:cNvSpPr>
          <p:nvPr>
            <p:ph sz="quarter" idx="1"/>
          </p:nvPr>
        </p:nvSpPr>
        <p:spPr>
          <a:xfrm>
            <a:off x="457200" y="1219200"/>
            <a:ext cx="5467099" cy="5638800"/>
          </a:xfrm>
        </p:spPr>
        <p:txBody>
          <a:bodyPr>
            <a:normAutofit fontScale="92500" lnSpcReduction="10000"/>
          </a:bodyPr>
          <a:lstStyle/>
          <a:p>
            <a:r>
              <a:rPr lang="en-US" dirty="0"/>
              <a:t>Hypogonadism: loss of sex drive or activity</a:t>
            </a:r>
          </a:p>
          <a:p>
            <a:r>
              <a:rPr lang="en-US" dirty="0"/>
              <a:t>Screening: morning serum levels</a:t>
            </a:r>
          </a:p>
          <a:p>
            <a:r>
              <a:rPr lang="en-US" dirty="0"/>
              <a:t>Mean testosterone levels lower in men with diabetes – also associated with elevated BMI</a:t>
            </a:r>
          </a:p>
          <a:p>
            <a:r>
              <a:rPr lang="en-US" dirty="0"/>
              <a:t>Testosterone replacement therapy can improve:</a:t>
            </a:r>
          </a:p>
          <a:p>
            <a:pPr lvl="1"/>
            <a:r>
              <a:rPr lang="en-US" dirty="0"/>
              <a:t>Sexual function, strength, bone density, mood</a:t>
            </a:r>
          </a:p>
          <a:p>
            <a:pPr lvl="1"/>
            <a:r>
              <a:rPr lang="en-US" dirty="0"/>
              <a:t>Repeat am testosterone level after treatment to eval response</a:t>
            </a:r>
          </a:p>
          <a:p>
            <a:endParaRPr lang="en-US" dirty="0"/>
          </a:p>
        </p:txBody>
      </p:sp>
      <p:pic>
        <p:nvPicPr>
          <p:cNvPr id="5" name="Picture 4">
            <a:extLst>
              <a:ext uri="{FF2B5EF4-FFF2-40B4-BE49-F238E27FC236}">
                <a16:creationId xmlns:a16="http://schemas.microsoft.com/office/drawing/2014/main" id="{B018E53C-34F4-41DB-AE8F-F70B2DD99E27}"/>
              </a:ext>
            </a:extLst>
          </p:cNvPr>
          <p:cNvPicPr>
            <a:picLocks noChangeAspect="1"/>
          </p:cNvPicPr>
          <p:nvPr/>
        </p:nvPicPr>
        <p:blipFill>
          <a:blip r:embed="rId2"/>
          <a:stretch>
            <a:fillRect/>
          </a:stretch>
        </p:blipFill>
        <p:spPr>
          <a:xfrm>
            <a:off x="5790949" y="1143000"/>
            <a:ext cx="2895851" cy="3944454"/>
          </a:xfrm>
          <a:prstGeom prst="rect">
            <a:avLst/>
          </a:prstGeom>
        </p:spPr>
      </p:pic>
      <p:sp>
        <p:nvSpPr>
          <p:cNvPr id="6" name="TextBox 5">
            <a:extLst>
              <a:ext uri="{FF2B5EF4-FFF2-40B4-BE49-F238E27FC236}">
                <a16:creationId xmlns:a16="http://schemas.microsoft.com/office/drawing/2014/main" id="{71FCE26D-D885-0A2C-42FE-5DC7A0336D58}"/>
              </a:ext>
            </a:extLst>
          </p:cNvPr>
          <p:cNvSpPr txBox="1"/>
          <p:nvPr/>
        </p:nvSpPr>
        <p:spPr>
          <a:xfrm>
            <a:off x="6248400" y="3505200"/>
            <a:ext cx="1905000" cy="385465"/>
          </a:xfrm>
          <a:prstGeom prst="rect">
            <a:avLst/>
          </a:prstGeom>
          <a:solidFill>
            <a:schemeClr val="bg1"/>
          </a:solidFill>
        </p:spPr>
        <p:txBody>
          <a:bodyPr wrap="square" rtlCol="0">
            <a:spAutoFit/>
          </a:bodyPr>
          <a:lstStyle/>
          <a:p>
            <a:endParaRPr lang="en-US" dirty="0"/>
          </a:p>
        </p:txBody>
      </p:sp>
      <p:pic>
        <p:nvPicPr>
          <p:cNvPr id="4" name="Picture 3">
            <a:extLst>
              <a:ext uri="{FF2B5EF4-FFF2-40B4-BE49-F238E27FC236}">
                <a16:creationId xmlns:a16="http://schemas.microsoft.com/office/drawing/2014/main" id="{FC6C1603-CA9F-4D68-B4E4-8CAD6A5F30CA}"/>
              </a:ext>
            </a:extLst>
          </p:cNvPr>
          <p:cNvPicPr>
            <a:picLocks noChangeAspect="1"/>
          </p:cNvPicPr>
          <p:nvPr/>
        </p:nvPicPr>
        <p:blipFill>
          <a:blip r:embed="rId3"/>
          <a:stretch>
            <a:fillRect/>
          </a:stretch>
        </p:blipFill>
        <p:spPr>
          <a:xfrm>
            <a:off x="6629400" y="4810915"/>
            <a:ext cx="1736513" cy="1898804"/>
          </a:xfrm>
          <a:prstGeom prst="rect">
            <a:avLst/>
          </a:prstGeom>
        </p:spPr>
      </p:pic>
    </p:spTree>
    <p:extLst>
      <p:ext uri="{BB962C8B-B14F-4D97-AF65-F5344CB8AC3E}">
        <p14:creationId xmlns:p14="http://schemas.microsoft.com/office/powerpoint/2010/main" val="1489843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33374" y="152400"/>
            <a:ext cx="8353425" cy="906462"/>
          </a:xfrm>
        </p:spPr>
        <p:txBody>
          <a:bodyPr/>
          <a:lstStyle/>
          <a:p>
            <a:pPr eaLnBrk="1" hangingPunct="1"/>
            <a:r>
              <a:rPr lang="en-US" sz="4000" dirty="0"/>
              <a:t>EV is feeling Empowered</a:t>
            </a:r>
          </a:p>
        </p:txBody>
      </p:sp>
      <p:sp>
        <p:nvSpPr>
          <p:cNvPr id="1018883" name="Rectangle 3"/>
          <p:cNvSpPr>
            <a:spLocks noGrp="1" noChangeArrowheads="1"/>
          </p:cNvSpPr>
          <p:nvPr>
            <p:ph type="body" idx="1"/>
          </p:nvPr>
        </p:nvSpPr>
        <p:spPr>
          <a:xfrm>
            <a:off x="381000" y="1100931"/>
            <a:ext cx="4800600" cy="5418138"/>
          </a:xfrm>
        </p:spPr>
        <p:txBody>
          <a:bodyPr>
            <a:normAutofit/>
          </a:bodyPr>
          <a:lstStyle/>
          <a:p>
            <a:pPr eaLnBrk="1" hangingPunct="1">
              <a:defRPr/>
            </a:pPr>
            <a:r>
              <a:rPr lang="en-US" sz="2800" dirty="0"/>
              <a:t>Her A1c has dropped, she feels better about herself with healthier eating and increased activity.</a:t>
            </a:r>
          </a:p>
          <a:p>
            <a:pPr eaLnBrk="1" hangingPunct="1">
              <a:defRPr/>
            </a:pPr>
            <a:r>
              <a:rPr lang="en-US" sz="2800" dirty="0"/>
              <a:t>She is back on her thyroid medication and has more energy.</a:t>
            </a:r>
          </a:p>
          <a:p>
            <a:pPr eaLnBrk="1" hangingPunct="1">
              <a:defRPr/>
            </a:pPr>
            <a:r>
              <a:rPr lang="en-US" sz="2800" dirty="0"/>
              <a:t>The pain in her feet is better and she is more hopeful overall!</a:t>
            </a:r>
          </a:p>
        </p:txBody>
      </p:sp>
      <p:pic>
        <p:nvPicPr>
          <p:cNvPr id="5" name="Picture 4" descr="Business woman cheering one hand">
            <a:extLst>
              <a:ext uri="{FF2B5EF4-FFF2-40B4-BE49-F238E27FC236}">
                <a16:creationId xmlns:a16="http://schemas.microsoft.com/office/drawing/2014/main" id="{4679455B-5900-4FFE-9276-16DB1C6629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2163" y="1295400"/>
            <a:ext cx="2147873" cy="5029200"/>
          </a:xfrm>
          <a:prstGeom prst="rect">
            <a:avLst/>
          </a:prstGeom>
        </p:spPr>
      </p:pic>
    </p:spTree>
    <p:custDataLst>
      <p:tags r:id="rId1"/>
    </p:custDataLst>
    <p:extLst>
      <p:ext uri="{BB962C8B-B14F-4D97-AF65-F5344CB8AC3E}">
        <p14:creationId xmlns:p14="http://schemas.microsoft.com/office/powerpoint/2010/main" val="1382866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3826" name="Rectangle 2"/>
          <p:cNvSpPr>
            <a:spLocks noGrp="1" noChangeArrowheads="1"/>
          </p:cNvSpPr>
          <p:nvPr>
            <p:ph type="title"/>
          </p:nvPr>
        </p:nvSpPr>
        <p:spPr/>
        <p:txBody>
          <a:bodyPr>
            <a:normAutofit fontScale="90000"/>
          </a:bodyPr>
          <a:lstStyle/>
          <a:p>
            <a:pPr eaLnBrk="1" hangingPunct="1">
              <a:defRPr/>
            </a:pPr>
            <a:r>
              <a:rPr lang="en-US" dirty="0"/>
              <a:t>The ABC’s of Diabetes Management</a:t>
            </a:r>
          </a:p>
        </p:txBody>
      </p:sp>
      <p:sp>
        <p:nvSpPr>
          <p:cNvPr id="146435" name="Rectangle 3"/>
          <p:cNvSpPr>
            <a:spLocks noGrp="1" noChangeArrowheads="1"/>
          </p:cNvSpPr>
          <p:nvPr>
            <p:ph sz="quarter" idx="1"/>
          </p:nvPr>
        </p:nvSpPr>
        <p:spPr>
          <a:xfrm>
            <a:off x="457200" y="1219200"/>
            <a:ext cx="6896559" cy="5105400"/>
          </a:xfrm>
        </p:spPr>
        <p:txBody>
          <a:bodyPr>
            <a:normAutofit fontScale="92500" lnSpcReduction="20000"/>
          </a:bodyPr>
          <a:lstStyle/>
          <a:p>
            <a:pPr marL="0" indent="0">
              <a:buNone/>
            </a:pPr>
            <a:r>
              <a:rPr lang="en-US" b="1" dirty="0">
                <a:solidFill>
                  <a:srgbClr val="12D903"/>
                </a:solidFill>
              </a:rPr>
              <a:t>A</a:t>
            </a:r>
            <a:r>
              <a:rPr lang="en-US" dirty="0"/>
              <a:t> - A1c less than 7%, TIR 70%</a:t>
            </a:r>
          </a:p>
          <a:p>
            <a:pPr marL="0" indent="0">
              <a:buNone/>
            </a:pPr>
            <a:r>
              <a:rPr lang="en-US" b="1" dirty="0">
                <a:solidFill>
                  <a:srgbClr val="12D903"/>
                </a:solidFill>
              </a:rPr>
              <a:t>B</a:t>
            </a:r>
            <a:r>
              <a:rPr lang="en-US" dirty="0"/>
              <a:t> - Blood pressure &lt; 130/80</a:t>
            </a:r>
          </a:p>
          <a:p>
            <a:pPr marL="0" indent="0">
              <a:buNone/>
            </a:pPr>
            <a:r>
              <a:rPr lang="en-US" b="1" dirty="0">
                <a:solidFill>
                  <a:srgbClr val="12D903"/>
                </a:solidFill>
              </a:rPr>
              <a:t>C</a:t>
            </a:r>
            <a:r>
              <a:rPr lang="en-US" dirty="0"/>
              <a:t> - Cholesterol  </a:t>
            </a:r>
          </a:p>
          <a:p>
            <a:pPr marL="0" indent="0">
              <a:buNone/>
            </a:pPr>
            <a:r>
              <a:rPr lang="en-US" dirty="0"/>
              <a:t>      LDL&lt; 70, HDL &gt; 40, Triglycerides &lt; 150</a:t>
            </a:r>
          </a:p>
          <a:p>
            <a:pPr marL="0" indent="0">
              <a:buNone/>
            </a:pPr>
            <a:r>
              <a:rPr lang="en-US" b="1" dirty="0">
                <a:solidFill>
                  <a:srgbClr val="12D903"/>
                </a:solidFill>
              </a:rPr>
              <a:t>D</a:t>
            </a:r>
            <a:r>
              <a:rPr lang="en-US" dirty="0"/>
              <a:t> - Drugs- Keep list on phone</a:t>
            </a:r>
          </a:p>
          <a:p>
            <a:pPr marL="0" indent="0">
              <a:buNone/>
            </a:pPr>
            <a:r>
              <a:rPr lang="en-US" b="1" dirty="0">
                <a:solidFill>
                  <a:srgbClr val="12D903"/>
                </a:solidFill>
              </a:rPr>
              <a:t>E</a:t>
            </a:r>
            <a:r>
              <a:rPr lang="en-US" dirty="0"/>
              <a:t> - Exercise and Eyes</a:t>
            </a:r>
          </a:p>
          <a:p>
            <a:pPr marL="0" indent="0">
              <a:buNone/>
            </a:pPr>
            <a:r>
              <a:rPr lang="en-US" b="1" dirty="0">
                <a:solidFill>
                  <a:srgbClr val="12D903"/>
                </a:solidFill>
              </a:rPr>
              <a:t>F</a:t>
            </a:r>
            <a:r>
              <a:rPr lang="en-US" dirty="0"/>
              <a:t> - Food and Feet</a:t>
            </a:r>
          </a:p>
          <a:p>
            <a:pPr marL="0" indent="0">
              <a:buNone/>
            </a:pPr>
            <a:r>
              <a:rPr lang="en-US" b="1" dirty="0">
                <a:solidFill>
                  <a:srgbClr val="12D903"/>
                </a:solidFill>
              </a:rPr>
              <a:t>G</a:t>
            </a:r>
            <a:r>
              <a:rPr lang="en-US" dirty="0">
                <a:solidFill>
                  <a:srgbClr val="12D903"/>
                </a:solidFill>
              </a:rPr>
              <a:t> – </a:t>
            </a:r>
            <a:r>
              <a:rPr lang="en-US" dirty="0"/>
              <a:t>Glucose checks and goals </a:t>
            </a:r>
          </a:p>
          <a:p>
            <a:pPr marL="0" indent="0">
              <a:buNone/>
            </a:pPr>
            <a:r>
              <a:rPr lang="en-US" b="1" dirty="0">
                <a:solidFill>
                  <a:srgbClr val="12D903"/>
                </a:solidFill>
              </a:rPr>
              <a:t>H</a:t>
            </a:r>
            <a:r>
              <a:rPr lang="en-US" dirty="0"/>
              <a:t>- Healthy Coping - Hoorah for your hard work!</a:t>
            </a:r>
          </a:p>
          <a:p>
            <a:pPr marL="0" indent="0">
              <a:buNone/>
            </a:pPr>
            <a:r>
              <a:rPr lang="en-US" b="1" dirty="0">
                <a:solidFill>
                  <a:srgbClr val="12D903"/>
                </a:solidFill>
              </a:rPr>
              <a:t>K</a:t>
            </a:r>
            <a:r>
              <a:rPr lang="en-US" dirty="0"/>
              <a:t> – Kidneys – Check UACR &amp; GFR</a:t>
            </a:r>
          </a:p>
        </p:txBody>
      </p:sp>
      <p:pic>
        <p:nvPicPr>
          <p:cNvPr id="3" name="Picture 2">
            <a:extLst>
              <a:ext uri="{FF2B5EF4-FFF2-40B4-BE49-F238E27FC236}">
                <a16:creationId xmlns:a16="http://schemas.microsoft.com/office/drawing/2014/main" id="{03CF0A1E-EAFB-48B8-9A3C-44ADB94F0BD4}"/>
              </a:ext>
            </a:extLst>
          </p:cNvPr>
          <p:cNvPicPr>
            <a:picLocks noChangeAspect="1"/>
          </p:cNvPicPr>
          <p:nvPr/>
        </p:nvPicPr>
        <p:blipFill>
          <a:blip r:embed="rId4"/>
          <a:stretch>
            <a:fillRect/>
          </a:stretch>
        </p:blipFill>
        <p:spPr>
          <a:xfrm>
            <a:off x="6990648" y="1251098"/>
            <a:ext cx="1696152" cy="1557337"/>
          </a:xfrm>
          <a:prstGeom prst="rect">
            <a:avLst/>
          </a:prstGeom>
        </p:spPr>
      </p:pic>
    </p:spTree>
    <p:custDataLst>
      <p:tags r:id="rId1"/>
    </p:custDataLst>
    <p:extLst>
      <p:ext uri="{BB962C8B-B14F-4D97-AF65-F5344CB8AC3E}">
        <p14:creationId xmlns:p14="http://schemas.microsoft.com/office/powerpoint/2010/main" val="3667867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80BE6-4C12-4FA5-A558-F709610E37B7}"/>
              </a:ext>
            </a:extLst>
          </p:cNvPr>
          <p:cNvSpPr>
            <a:spLocks noGrp="1"/>
          </p:cNvSpPr>
          <p:nvPr>
            <p:ph type="title"/>
          </p:nvPr>
        </p:nvSpPr>
        <p:spPr/>
        <p:txBody>
          <a:bodyPr>
            <a:normAutofit/>
          </a:bodyPr>
          <a:lstStyle/>
          <a:p>
            <a:r>
              <a:rPr lang="en-US" sz="4400" dirty="0"/>
              <a:t>Break and Question Time</a:t>
            </a:r>
          </a:p>
        </p:txBody>
      </p:sp>
      <p:sp>
        <p:nvSpPr>
          <p:cNvPr id="3" name="Content Placeholder 2">
            <a:extLst>
              <a:ext uri="{FF2B5EF4-FFF2-40B4-BE49-F238E27FC236}">
                <a16:creationId xmlns:a16="http://schemas.microsoft.com/office/drawing/2014/main" id="{16AF6614-E715-4936-A55E-83B4FD75C79E}"/>
              </a:ext>
            </a:extLst>
          </p:cNvPr>
          <p:cNvSpPr>
            <a:spLocks noGrp="1"/>
          </p:cNvSpPr>
          <p:nvPr>
            <p:ph sz="quarter" idx="1"/>
          </p:nvPr>
        </p:nvSpPr>
        <p:spPr/>
        <p:txBody>
          <a:bodyPr>
            <a:normAutofit fontScale="92500" lnSpcReduction="10000"/>
          </a:bodyPr>
          <a:lstStyle/>
          <a:p>
            <a:r>
              <a:rPr lang="en-US" sz="4000" dirty="0"/>
              <a:t>Energizing Ideas</a:t>
            </a:r>
          </a:p>
          <a:p>
            <a:pPr lvl="1"/>
            <a:r>
              <a:rPr lang="en-US" sz="3200" dirty="0"/>
              <a:t>Dance</a:t>
            </a:r>
          </a:p>
          <a:p>
            <a:pPr lvl="1"/>
            <a:r>
              <a:rPr lang="en-US" sz="3200" dirty="0"/>
              <a:t>Walk outside</a:t>
            </a:r>
          </a:p>
          <a:p>
            <a:pPr lvl="1"/>
            <a:r>
              <a:rPr lang="en-US" sz="3200" dirty="0"/>
              <a:t>Get a nourishing snack</a:t>
            </a:r>
          </a:p>
          <a:p>
            <a:pPr lvl="1"/>
            <a:r>
              <a:rPr lang="en-US" sz="3200" dirty="0"/>
              <a:t>Drink some spa water</a:t>
            </a:r>
          </a:p>
          <a:p>
            <a:pPr lvl="1"/>
            <a:r>
              <a:rPr lang="en-US" sz="3200" dirty="0"/>
              <a:t>Do some jumping jacks</a:t>
            </a:r>
          </a:p>
          <a:p>
            <a:pPr lvl="1"/>
            <a:r>
              <a:rPr lang="en-US" sz="3200" dirty="0"/>
              <a:t>Stretch and Breathe</a:t>
            </a:r>
            <a:endParaRPr lang="en-US" dirty="0"/>
          </a:p>
        </p:txBody>
      </p:sp>
      <p:pic>
        <p:nvPicPr>
          <p:cNvPr id="5" name="Picture 4" descr="Portrait of young woman blowing dandelion flower seeds">
            <a:extLst>
              <a:ext uri="{FF2B5EF4-FFF2-40B4-BE49-F238E27FC236}">
                <a16:creationId xmlns:a16="http://schemas.microsoft.com/office/drawing/2014/main" id="{EE05888F-B059-43F2-96C3-D03BB8B184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5154" y="1905000"/>
            <a:ext cx="4267200" cy="2844800"/>
          </a:xfrm>
          <a:prstGeom prst="rect">
            <a:avLst/>
          </a:prstGeom>
        </p:spPr>
      </p:pic>
    </p:spTree>
    <p:extLst>
      <p:ext uri="{BB962C8B-B14F-4D97-AF65-F5344CB8AC3E}">
        <p14:creationId xmlns:p14="http://schemas.microsoft.com/office/powerpoint/2010/main" val="163385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28600"/>
            <a:ext cx="8229600" cy="914400"/>
          </a:xfrm>
        </p:spPr>
        <p:txBody>
          <a:bodyPr anchor="b">
            <a:normAutofit/>
          </a:bodyPr>
          <a:lstStyle/>
          <a:p>
            <a:pPr>
              <a:lnSpc>
                <a:spcPct val="90000"/>
              </a:lnSpc>
            </a:pPr>
            <a:br>
              <a:rPr lang="en-US" sz="2800"/>
            </a:br>
            <a:r>
              <a:rPr lang="en-US" sz="2800"/>
              <a:t>Insulin – Ultimate Hormone Replacement Therapy</a:t>
            </a:r>
          </a:p>
        </p:txBody>
      </p:sp>
      <p:pic>
        <p:nvPicPr>
          <p:cNvPr id="2" name="Content Placeholder 11">
            <a:extLst>
              <a:ext uri="{FF2B5EF4-FFF2-40B4-BE49-F238E27FC236}">
                <a16:creationId xmlns:a16="http://schemas.microsoft.com/office/drawing/2014/main" id="{5DA4B479-BF62-5D27-4230-0AD52432C2E6}"/>
              </a:ext>
            </a:extLst>
          </p:cNvPr>
          <p:cNvPicPr>
            <a:picLocks noChangeAspect="1"/>
          </p:cNvPicPr>
          <p:nvPr/>
        </p:nvPicPr>
        <p:blipFill rotWithShape="1">
          <a:blip r:embed="rId4"/>
          <a:srcRect l="5725" r="5724" b="-2"/>
          <a:stretch/>
        </p:blipFill>
        <p:spPr>
          <a:xfrm>
            <a:off x="457200" y="1219200"/>
            <a:ext cx="4041648" cy="4937760"/>
          </a:xfrm>
          <a:prstGeom prst="rect">
            <a:avLst/>
          </a:prstGeom>
          <a:noFill/>
        </p:spPr>
      </p:pic>
      <p:sp>
        <p:nvSpPr>
          <p:cNvPr id="11" name="Subtitle 10"/>
          <p:cNvSpPr>
            <a:spLocks noGrp="1"/>
          </p:cNvSpPr>
          <p:nvPr>
            <p:ph sz="quarter" idx="2"/>
          </p:nvPr>
        </p:nvSpPr>
        <p:spPr>
          <a:xfrm>
            <a:off x="4632198" y="1216152"/>
            <a:ext cx="4041648" cy="4937760"/>
          </a:xfrm>
        </p:spPr>
        <p:txBody>
          <a:bodyPr>
            <a:normAutofit/>
          </a:bodyPr>
          <a:lstStyle/>
          <a:p>
            <a:pPr marL="0" lvl="0" indent="0">
              <a:lnSpc>
                <a:spcPct val="90000"/>
              </a:lnSpc>
              <a:spcBef>
                <a:spcPts val="0"/>
              </a:spcBef>
              <a:spcAft>
                <a:spcPts val="600"/>
              </a:spcAft>
              <a:buClr>
                <a:srgbClr val="86AA2C"/>
              </a:buClr>
              <a:buNone/>
            </a:pPr>
            <a:r>
              <a:rPr lang="en-US" sz="2700" dirty="0"/>
              <a:t>Diana Isaacs, PharmD, BCPS, BCACP, CDCES, BC-ADM, FADCES, FCCP</a:t>
            </a:r>
          </a:p>
          <a:p>
            <a:pPr marL="0" lvl="0" indent="0">
              <a:lnSpc>
                <a:spcPct val="90000"/>
              </a:lnSpc>
              <a:spcBef>
                <a:spcPts val="0"/>
              </a:spcBef>
              <a:spcAft>
                <a:spcPts val="600"/>
              </a:spcAft>
              <a:buClr>
                <a:srgbClr val="86AA2C"/>
              </a:buClr>
              <a:buNone/>
            </a:pPr>
            <a:r>
              <a:rPr lang="en-US" sz="2700" dirty="0"/>
              <a:t>Endocrine Clinical Pharmacy Specialist</a:t>
            </a:r>
          </a:p>
          <a:p>
            <a:pPr marL="0" indent="0">
              <a:lnSpc>
                <a:spcPct val="90000"/>
              </a:lnSpc>
              <a:spcBef>
                <a:spcPts val="0"/>
              </a:spcBef>
              <a:spcAft>
                <a:spcPts val="600"/>
              </a:spcAft>
              <a:buNone/>
            </a:pPr>
            <a:r>
              <a:rPr lang="en-US" sz="2700" dirty="0"/>
              <a:t>Co-Director Endocrine Disorders in Pregnancy</a:t>
            </a:r>
          </a:p>
          <a:p>
            <a:pPr marL="0" lvl="0" indent="0">
              <a:lnSpc>
                <a:spcPct val="90000"/>
              </a:lnSpc>
              <a:spcBef>
                <a:spcPts val="0"/>
              </a:spcBef>
              <a:spcAft>
                <a:spcPts val="600"/>
              </a:spcAft>
              <a:buClr>
                <a:srgbClr val="86AA2C"/>
              </a:buClr>
              <a:buNone/>
            </a:pPr>
            <a:r>
              <a:rPr lang="en-US" sz="2700" dirty="0"/>
              <a:t>Cleveland Clinic Diabetes Center</a:t>
            </a:r>
          </a:p>
        </p:txBody>
      </p:sp>
    </p:spTree>
    <p:custDataLst>
      <p:tags r:id="rId1"/>
    </p:custDataLst>
    <p:extLst>
      <p:ext uri="{BB962C8B-B14F-4D97-AF65-F5344CB8AC3E}">
        <p14:creationId xmlns:p14="http://schemas.microsoft.com/office/powerpoint/2010/main" val="230778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E2DACEC0-8884-44DC-9D03-D3E1DEE496F7}"/>
              </a:ext>
            </a:extLst>
          </p:cNvPr>
          <p:cNvSpPr>
            <a:spLocks noGrp="1" noChangeArrowheads="1"/>
          </p:cNvSpPr>
          <p:nvPr>
            <p:ph type="title"/>
          </p:nvPr>
        </p:nvSpPr>
        <p:spPr/>
        <p:txBody>
          <a:bodyPr/>
          <a:lstStyle/>
          <a:p>
            <a:r>
              <a:rPr lang="en-US" altLang="en-US" dirty="0"/>
              <a:t>Disclosures for Dr. Isaacs</a:t>
            </a:r>
          </a:p>
        </p:txBody>
      </p:sp>
      <p:sp>
        <p:nvSpPr>
          <p:cNvPr id="29699" name="Text Placeholder 2">
            <a:extLst>
              <a:ext uri="{FF2B5EF4-FFF2-40B4-BE49-F238E27FC236}">
                <a16:creationId xmlns:a16="http://schemas.microsoft.com/office/drawing/2014/main" id="{D1D7C0CF-3AF6-4D70-85B0-3AC2060BEBF2}"/>
              </a:ext>
            </a:extLst>
          </p:cNvPr>
          <p:cNvSpPr>
            <a:spLocks noGrp="1" noChangeArrowheads="1"/>
          </p:cNvSpPr>
          <p:nvPr>
            <p:ph sz="quarter" idx="1"/>
          </p:nvPr>
        </p:nvSpPr>
        <p:spPr>
          <a:xfrm>
            <a:off x="457630" y="1438314"/>
            <a:ext cx="8228742" cy="4733886"/>
          </a:xfrm>
        </p:spPr>
        <p:txBody>
          <a:bodyPr>
            <a:normAutofit/>
          </a:bodyPr>
          <a:lstStyle/>
          <a:p>
            <a:r>
              <a:rPr lang="en-US" altLang="en-US" dirty="0"/>
              <a:t>Diana Isaacs, PharmD, BCPS, BCACP, CDCES, BC-ADM, FADCES, FCCP declares the following disclosures:</a:t>
            </a:r>
          </a:p>
          <a:p>
            <a:r>
              <a:rPr lang="en-US" altLang="en-US" dirty="0"/>
              <a:t>Speaker: Abbott, Dexcom, Novo Nordisk, </a:t>
            </a:r>
            <a:r>
              <a:rPr lang="en-US" altLang="en-US" dirty="0" err="1"/>
              <a:t>Insulet</a:t>
            </a:r>
            <a:r>
              <a:rPr lang="en-US" altLang="en-US" dirty="0"/>
              <a:t>, Medtronic, Lilly, </a:t>
            </a:r>
            <a:r>
              <a:rPr lang="en-US" altLang="en-US" dirty="0" err="1"/>
              <a:t>Cequr</a:t>
            </a:r>
            <a:r>
              <a:rPr lang="en-US" altLang="en-US" dirty="0"/>
              <a:t>, Sanofi </a:t>
            </a:r>
          </a:p>
          <a:p>
            <a:r>
              <a:rPr lang="en-US" altLang="en-US" dirty="0"/>
              <a:t>Consultant: </a:t>
            </a:r>
            <a:r>
              <a:rPr lang="en-US" altLang="en-US" dirty="0" err="1"/>
              <a:t>Undermyfork</a:t>
            </a:r>
            <a:r>
              <a:rPr lang="en-US" altLang="en-US" dirty="0"/>
              <a:t>, Sequel </a:t>
            </a:r>
          </a:p>
          <a:p>
            <a:r>
              <a:rPr lang="en-US" altLang="en-US" dirty="0"/>
              <a:t>ADCES Board Member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33374" y="152400"/>
            <a:ext cx="8353425" cy="906462"/>
          </a:xfrm>
        </p:spPr>
        <p:txBody>
          <a:bodyPr/>
          <a:lstStyle/>
          <a:p>
            <a:pPr eaLnBrk="1" hangingPunct="1"/>
            <a:r>
              <a:rPr lang="en-US" sz="4000" dirty="0"/>
              <a:t>EV Arrives and Requests Help</a:t>
            </a:r>
          </a:p>
        </p:txBody>
      </p:sp>
      <p:sp>
        <p:nvSpPr>
          <p:cNvPr id="1018883" name="Rectangle 3"/>
          <p:cNvSpPr>
            <a:spLocks noGrp="1" noChangeArrowheads="1"/>
          </p:cNvSpPr>
          <p:nvPr>
            <p:ph type="body" idx="1"/>
          </p:nvPr>
        </p:nvSpPr>
        <p:spPr>
          <a:xfrm>
            <a:off x="304800" y="1058862"/>
            <a:ext cx="4800600" cy="5570538"/>
          </a:xfrm>
        </p:spPr>
        <p:txBody>
          <a:bodyPr>
            <a:normAutofit lnSpcReduction="10000"/>
          </a:bodyPr>
          <a:lstStyle/>
          <a:p>
            <a:pPr eaLnBrk="1" hangingPunct="1">
              <a:defRPr/>
            </a:pPr>
            <a:r>
              <a:rPr lang="en-US" sz="2800" dirty="0"/>
              <a:t>58 </a:t>
            </a:r>
            <a:r>
              <a:rPr lang="en-US" sz="2800" dirty="0" err="1"/>
              <a:t>yr</a:t>
            </a:r>
            <a:r>
              <a:rPr lang="en-US" sz="2800" dirty="0"/>
              <a:t> old complains of 4 </a:t>
            </a:r>
            <a:r>
              <a:rPr lang="en-US" sz="2800" dirty="0" err="1"/>
              <a:t>lb</a:t>
            </a:r>
            <a:r>
              <a:rPr lang="en-US" sz="2800" dirty="0"/>
              <a:t> </a:t>
            </a:r>
            <a:r>
              <a:rPr lang="en-US" sz="2800" dirty="0" err="1"/>
              <a:t>wt</a:t>
            </a:r>
            <a:r>
              <a:rPr lang="en-US" sz="2800" dirty="0"/>
              <a:t> gain for past month. BMI 31, </a:t>
            </a:r>
            <a:r>
              <a:rPr lang="en-US" sz="2800" dirty="0" err="1"/>
              <a:t>wt</a:t>
            </a:r>
            <a:r>
              <a:rPr lang="en-US" sz="2800" dirty="0"/>
              <a:t> 90 kg.  B/P 142/96. A1C 8.3% </a:t>
            </a:r>
          </a:p>
          <a:p>
            <a:pPr eaLnBrk="1" hangingPunct="1">
              <a:defRPr/>
            </a:pPr>
            <a:r>
              <a:rPr lang="en-US" sz="2800" dirty="0"/>
              <a:t>Meds include:</a:t>
            </a:r>
          </a:p>
          <a:p>
            <a:pPr lvl="1" eaLnBrk="1" hangingPunct="1">
              <a:defRPr/>
            </a:pPr>
            <a:r>
              <a:rPr lang="en-US" sz="2800" dirty="0"/>
              <a:t>Sitagliptin, Metformin</a:t>
            </a:r>
          </a:p>
          <a:p>
            <a:pPr lvl="1" eaLnBrk="1" hangingPunct="1">
              <a:defRPr/>
            </a:pPr>
            <a:r>
              <a:rPr lang="en-US" sz="2800" dirty="0"/>
              <a:t>Actos 15mg ac breakfast</a:t>
            </a:r>
          </a:p>
          <a:p>
            <a:pPr lvl="1" eaLnBrk="1" hangingPunct="1">
              <a:defRPr/>
            </a:pPr>
            <a:r>
              <a:rPr lang="en-US" sz="2800" dirty="0" err="1"/>
              <a:t>Basaglar</a:t>
            </a:r>
            <a:r>
              <a:rPr lang="en-US" sz="2800" dirty="0"/>
              <a:t> 58 units</a:t>
            </a:r>
          </a:p>
          <a:p>
            <a:pPr lvl="1" eaLnBrk="1" hangingPunct="1">
              <a:defRPr/>
            </a:pPr>
            <a:r>
              <a:rPr lang="en-US" sz="2800" dirty="0"/>
              <a:t>Semaglutide 0.5mg weekly</a:t>
            </a:r>
          </a:p>
          <a:p>
            <a:pPr lvl="1" eaLnBrk="1" hangingPunct="1">
              <a:defRPr/>
            </a:pPr>
            <a:r>
              <a:rPr lang="en-US" sz="2800" dirty="0"/>
              <a:t>Levothyroxine (ran out)</a:t>
            </a:r>
          </a:p>
          <a:p>
            <a:pPr lvl="1" eaLnBrk="1" hangingPunct="1">
              <a:defRPr/>
            </a:pPr>
            <a:r>
              <a:rPr lang="en-US" sz="2800" dirty="0"/>
              <a:t>Lisinopril 10mg</a:t>
            </a:r>
          </a:p>
          <a:p>
            <a:pPr lvl="1" eaLnBrk="1" hangingPunct="1">
              <a:defRPr/>
            </a:pPr>
            <a:r>
              <a:rPr lang="en-US" sz="2800" dirty="0"/>
              <a:t>Gabapentin 100 mg TID</a:t>
            </a:r>
          </a:p>
        </p:txBody>
      </p:sp>
      <p:sp>
        <p:nvSpPr>
          <p:cNvPr id="2" name="TextBox 1">
            <a:extLst>
              <a:ext uri="{FF2B5EF4-FFF2-40B4-BE49-F238E27FC236}">
                <a16:creationId xmlns:a16="http://schemas.microsoft.com/office/drawing/2014/main" id="{437814C4-8F1C-4213-823D-7401E2692956}"/>
              </a:ext>
            </a:extLst>
          </p:cNvPr>
          <p:cNvSpPr txBox="1"/>
          <p:nvPr/>
        </p:nvSpPr>
        <p:spPr>
          <a:xfrm>
            <a:off x="5429252" y="1058862"/>
            <a:ext cx="3352799" cy="3416320"/>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What story do these meds tell?</a:t>
            </a:r>
          </a:p>
          <a:p>
            <a:r>
              <a:rPr lang="en-US" dirty="0">
                <a:latin typeface="Calibri" panose="020F0502020204030204" pitchFamily="34" charset="0"/>
                <a:cs typeface="Calibri" panose="020F0502020204030204" pitchFamily="34" charset="0"/>
              </a:rPr>
              <a:t>Any med(s) missing?</a:t>
            </a:r>
          </a:p>
          <a:p>
            <a:r>
              <a:rPr lang="en-US" dirty="0">
                <a:latin typeface="Calibri" panose="020F0502020204030204" pitchFamily="34" charset="0"/>
                <a:cs typeface="Calibri" panose="020F0502020204030204" pitchFamily="34" charset="0"/>
              </a:rPr>
              <a:t>Any med needs to be stopped?</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4" name="Picture 3" descr="Business woman shrugging">
            <a:extLst>
              <a:ext uri="{FF2B5EF4-FFF2-40B4-BE49-F238E27FC236}">
                <a16:creationId xmlns:a16="http://schemas.microsoft.com/office/drawing/2014/main" id="{7D4E77C8-490B-4372-86E2-26B83DA32B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2327" y="2662070"/>
            <a:ext cx="2574947" cy="4024480"/>
          </a:xfrm>
          <a:prstGeom prst="rect">
            <a:avLst/>
          </a:prstGeom>
        </p:spPr>
      </p:pic>
    </p:spTree>
    <p:custDataLst>
      <p:tags r:id="rId1"/>
    </p:custDataLst>
    <p:extLst>
      <p:ext uri="{BB962C8B-B14F-4D97-AF65-F5344CB8AC3E}">
        <p14:creationId xmlns:p14="http://schemas.microsoft.com/office/powerpoint/2010/main" val="834299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381000" y="152400"/>
            <a:ext cx="8305800" cy="1371600"/>
          </a:xfrm>
        </p:spPr>
        <p:txBody>
          <a:bodyPr>
            <a:normAutofit fontScale="90000"/>
          </a:bodyPr>
          <a:lstStyle/>
          <a:p>
            <a:pPr eaLnBrk="1" hangingPunct="1"/>
            <a:r>
              <a:rPr lang="en-US" dirty="0"/>
              <a:t>Objectives – Insulin –The Ultimate Hormone Replacement Therapy</a:t>
            </a:r>
          </a:p>
        </p:txBody>
      </p:sp>
      <p:sp>
        <p:nvSpPr>
          <p:cNvPr id="2" name="Content Placeholder 1"/>
          <p:cNvSpPr>
            <a:spLocks noGrp="1"/>
          </p:cNvSpPr>
          <p:nvPr>
            <p:ph sz="quarter" idx="1"/>
          </p:nvPr>
        </p:nvSpPr>
        <p:spPr>
          <a:xfrm>
            <a:off x="228600" y="1752600"/>
            <a:ext cx="8077199" cy="4709158"/>
          </a:xfrm>
        </p:spPr>
        <p:txBody>
          <a:bodyPr>
            <a:normAutofit fontScale="92500" lnSpcReduction="10000"/>
          </a:bodyPr>
          <a:lstStyle/>
          <a:p>
            <a:pPr marL="0" indent="0">
              <a:buNone/>
            </a:pPr>
            <a:r>
              <a:rPr lang="en-US" b="1" dirty="0"/>
              <a:t>Objectives:</a:t>
            </a:r>
          </a:p>
          <a:p>
            <a:pPr lvl="1" eaLnBrk="0" hangingPunct="0">
              <a:buFontTx/>
              <a:buChar char="•"/>
              <a:defRPr/>
            </a:pPr>
            <a:r>
              <a:rPr lang="en-US" sz="3000" dirty="0"/>
              <a:t>Discuss the actions of different insulins</a:t>
            </a:r>
          </a:p>
          <a:p>
            <a:pPr lvl="1" eaLnBrk="0" hangingPunct="0">
              <a:buFontTx/>
              <a:buChar char="•"/>
              <a:defRPr/>
            </a:pPr>
            <a:r>
              <a:rPr lang="en-US" sz="3000" dirty="0"/>
              <a:t>Describe how to use the ADA algorithm for insulin management</a:t>
            </a:r>
          </a:p>
          <a:p>
            <a:pPr lvl="1" eaLnBrk="0" hangingPunct="0">
              <a:buFontTx/>
              <a:buChar char="•"/>
              <a:defRPr/>
            </a:pPr>
            <a:r>
              <a:rPr lang="en-US" sz="3000" dirty="0"/>
              <a:t>Counsel a person with diabetes on safe and effective insulin use</a:t>
            </a:r>
          </a:p>
          <a:p>
            <a:pPr lvl="1" eaLnBrk="0" hangingPunct="0">
              <a:buFontTx/>
              <a:buChar char="•"/>
              <a:defRPr/>
            </a:pPr>
            <a:r>
              <a:rPr lang="en-US" sz="3000" dirty="0"/>
              <a:t>Discuss strategies to determine and fine-tune basal and bolus insulin settings based on glucose pattern management</a:t>
            </a:r>
          </a:p>
          <a:p>
            <a:pPr lvl="1" eaLnBrk="0" hangingPunct="0">
              <a:buFontTx/>
              <a:buChar char="•"/>
              <a:defRPr/>
            </a:pPr>
            <a:r>
              <a:rPr lang="en-US" sz="3000" dirty="0"/>
              <a:t>Describe how insulin settings are used to program insulin pumps and connected insulin pens</a:t>
            </a:r>
          </a:p>
          <a:p>
            <a:pPr lvl="1" eaLnBrk="0" hangingPunct="0">
              <a:buFontTx/>
              <a:buChar char="•"/>
              <a:defRPr/>
            </a:pPr>
            <a:endParaRPr lang="en-US" dirty="0">
              <a:effectLst>
                <a:outerShdw blurRad="38100" dist="38100" dir="2700000" algn="tl">
                  <a:srgbClr val="000000"/>
                </a:outerShdw>
              </a:effectLst>
              <a:latin typeface="Arial" pitchFamily="34" charset="0"/>
            </a:endParaRPr>
          </a:p>
        </p:txBody>
      </p:sp>
    </p:spTree>
    <p:custDataLst>
      <p:tags r:id="rId1"/>
    </p:custDataLst>
    <p:extLst>
      <p:ext uri="{BB962C8B-B14F-4D97-AF65-F5344CB8AC3E}">
        <p14:creationId xmlns:p14="http://schemas.microsoft.com/office/powerpoint/2010/main" val="155828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2" y="1167279"/>
            <a:ext cx="3754431" cy="5489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77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066802"/>
            <a:ext cx="3962400" cy="5589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776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2150" y="1881410"/>
            <a:ext cx="5219700" cy="4061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a:t>Best and Banting – U of Toronto 1921</a:t>
            </a:r>
          </a:p>
        </p:txBody>
      </p:sp>
    </p:spTree>
    <p:custDataLst>
      <p:tags r:id="rId1"/>
    </p:custDataLst>
    <p:extLst>
      <p:ext uri="{BB962C8B-B14F-4D97-AF65-F5344CB8AC3E}">
        <p14:creationId xmlns:p14="http://schemas.microsoft.com/office/powerpoint/2010/main" val="19248200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7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insulin</a:t>
            </a:r>
          </a:p>
        </p:txBody>
      </p:sp>
      <p:sp>
        <p:nvSpPr>
          <p:cNvPr id="3" name="Content Placeholder 2"/>
          <p:cNvSpPr>
            <a:spLocks noGrp="1"/>
          </p:cNvSpPr>
          <p:nvPr>
            <p:ph idx="1"/>
          </p:nvPr>
        </p:nvSpPr>
        <p:spPr>
          <a:xfrm>
            <a:off x="304800" y="1295400"/>
            <a:ext cx="8305800" cy="5181600"/>
          </a:xfrm>
        </p:spPr>
        <p:txBody>
          <a:bodyPr>
            <a:normAutofit/>
          </a:bodyPr>
          <a:lstStyle/>
          <a:p>
            <a:r>
              <a:rPr lang="en-US" sz="2400" dirty="0">
                <a:solidFill>
                  <a:srgbClr val="000000"/>
                </a:solidFill>
              </a:rPr>
              <a:t>Insulin is produced by beta cells in the pancreas</a:t>
            </a:r>
          </a:p>
          <a:p>
            <a:r>
              <a:rPr lang="en-US" sz="2400" dirty="0">
                <a:solidFill>
                  <a:srgbClr val="000000"/>
                </a:solidFill>
              </a:rPr>
              <a:t>Discovered in 1921 by Frederick Banting and his assistant Charles Best from a dog’s pancreas</a:t>
            </a:r>
          </a:p>
          <a:p>
            <a:r>
              <a:rPr lang="en-US" sz="2400" dirty="0">
                <a:solidFill>
                  <a:srgbClr val="000000"/>
                </a:solidFill>
              </a:rPr>
              <a:t>First used in a dog with diabetes and kept him alive for 70 days until they ran out of extract</a:t>
            </a:r>
          </a:p>
          <a:p>
            <a:r>
              <a:rPr lang="en-US" sz="2400" dirty="0">
                <a:solidFill>
                  <a:srgbClr val="000000"/>
                </a:solidFill>
              </a:rPr>
              <a:t>With the help of JB </a:t>
            </a:r>
            <a:r>
              <a:rPr lang="en-US" sz="2400" dirty="0" err="1">
                <a:solidFill>
                  <a:srgbClr val="000000"/>
                </a:solidFill>
              </a:rPr>
              <a:t>Collip</a:t>
            </a:r>
            <a:r>
              <a:rPr lang="en-US" sz="2400" dirty="0">
                <a:solidFill>
                  <a:srgbClr val="000000"/>
                </a:solidFill>
              </a:rPr>
              <a:t> and John Macleod, insulin was derived from the pancreas of cattle and in January 1922, given to a 14-year-old dying from diabetes in a Toronto hospital</a:t>
            </a:r>
          </a:p>
          <a:p>
            <a:r>
              <a:rPr lang="en-US" sz="2400" dirty="0">
                <a:solidFill>
                  <a:srgbClr val="000000"/>
                </a:solidFill>
              </a:rPr>
              <a:t>In 1923, Banting and Macleod received the Nobel Price in Medicine which they shared with Best and </a:t>
            </a:r>
            <a:r>
              <a:rPr lang="en-US" sz="2400" dirty="0" err="1">
                <a:solidFill>
                  <a:srgbClr val="000000"/>
                </a:solidFill>
              </a:rPr>
              <a:t>Collip</a:t>
            </a:r>
            <a:endParaRPr lang="en-US" sz="2400" dirty="0">
              <a:solidFill>
                <a:srgbClr val="000000"/>
              </a:solidFill>
            </a:endParaRPr>
          </a:p>
          <a:p>
            <a:r>
              <a:rPr lang="en-US" sz="2400" dirty="0">
                <a:solidFill>
                  <a:srgbClr val="000000"/>
                </a:solidFill>
              </a:rPr>
              <a:t>Soon after, Eli Lilly started large-scale production of insulin</a:t>
            </a:r>
          </a:p>
          <a:p>
            <a:endParaRPr lang="en-US" sz="1500" dirty="0"/>
          </a:p>
        </p:txBody>
      </p:sp>
      <p:sp>
        <p:nvSpPr>
          <p:cNvPr id="4" name="Text Placeholder 3"/>
          <p:cNvSpPr>
            <a:spLocks noGrp="1"/>
          </p:cNvSpPr>
          <p:nvPr>
            <p:ph type="body" sz="quarter" idx="10"/>
          </p:nvPr>
        </p:nvSpPr>
        <p:spPr/>
        <p:txBody>
          <a:bodyPr/>
          <a:lstStyle/>
          <a:p>
            <a:r>
              <a:rPr lang="en-US" sz="800" dirty="0">
                <a:solidFill>
                  <a:srgbClr val="000000"/>
                </a:solidFill>
              </a:rPr>
              <a:t>ADA. The history of a wonderful thing we call insulin (accessed 2020 Aug 29).</a:t>
            </a:r>
          </a:p>
          <a:p>
            <a:endParaRPr lang="en-US" dirty="0"/>
          </a:p>
        </p:txBody>
      </p:sp>
    </p:spTree>
    <p:custDataLst>
      <p:tags r:id="rId1"/>
    </p:custDataLst>
    <p:extLst>
      <p:ext uri="{BB962C8B-B14F-4D97-AF65-F5344CB8AC3E}">
        <p14:creationId xmlns:p14="http://schemas.microsoft.com/office/powerpoint/2010/main" val="2859982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457200" y="275492"/>
            <a:ext cx="8229600" cy="1096108"/>
          </a:xfrm>
        </p:spPr>
        <p:txBody>
          <a:bodyPr>
            <a:normAutofit fontScale="90000"/>
          </a:bodyPr>
          <a:lstStyle/>
          <a:p>
            <a:br>
              <a:rPr lang="en-US" dirty="0"/>
            </a:br>
            <a:br>
              <a:rPr lang="en-US" dirty="0"/>
            </a:br>
            <a:br>
              <a:rPr lang="en-US" dirty="0"/>
            </a:br>
            <a:br>
              <a:rPr lang="en-US" dirty="0"/>
            </a:br>
            <a:br>
              <a:rPr lang="en-US" dirty="0"/>
            </a:br>
            <a:r>
              <a:rPr lang="en-US" dirty="0"/>
              <a:t>1</a:t>
            </a:r>
            <a:r>
              <a:rPr lang="en-US" baseline="30000" dirty="0"/>
              <a:t>st</a:t>
            </a:r>
            <a:r>
              <a:rPr lang="en-US" dirty="0"/>
              <a:t> </a:t>
            </a:r>
            <a:r>
              <a:rPr lang="en-US" sz="5300" dirty="0"/>
              <a:t>Insulin Available - 1922</a:t>
            </a:r>
            <a:endParaRPr lang="en-US" sz="5300" dirty="0">
              <a:solidFill>
                <a:srgbClr val="F236B8"/>
              </a:solidFill>
            </a:endParaRPr>
          </a:p>
        </p:txBody>
      </p:sp>
      <p:pic>
        <p:nvPicPr>
          <p:cNvPr id="118787" name="Picture 11" descr="http://link.library.utoronto.ca/insulin/images/home-bottl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9925" y="1752600"/>
            <a:ext cx="3228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6" descr="http://api.ning.com/files/9dfKN-UvtVMDTD8DuK*gl6R54bmdDF2b5pYYjXyAhuUHdMG6YuzDegACL373dn-BKViNoFR07AeVML7som0PMr4*fKHCCbds/hommedia3.png?width=48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769126"/>
            <a:ext cx="2819400" cy="417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1330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J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277" y="1299052"/>
            <a:ext cx="4665663" cy="4245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7869" y="1363477"/>
            <a:ext cx="2924585" cy="4235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4"/>
          <p:cNvSpPr txBox="1">
            <a:spLocks noChangeArrowheads="1"/>
          </p:cNvSpPr>
          <p:nvPr/>
        </p:nvSpPr>
        <p:spPr bwMode="auto">
          <a:xfrm>
            <a:off x="422277" y="533400"/>
            <a:ext cx="7197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3600" dirty="0">
                <a:latin typeface="Arial" charset="0"/>
              </a:rPr>
              <a:t>The Miracle of Insulin</a:t>
            </a:r>
            <a:endParaRPr lang="en-US" sz="3600" dirty="0">
              <a:latin typeface="Arial" charset="0"/>
            </a:endParaRPr>
          </a:p>
        </p:txBody>
      </p:sp>
      <p:sp>
        <p:nvSpPr>
          <p:cNvPr id="119813" name="Text Box 5"/>
          <p:cNvSpPr txBox="1">
            <a:spLocks noChangeArrowheads="1"/>
          </p:cNvSpPr>
          <p:nvPr/>
        </p:nvSpPr>
        <p:spPr bwMode="auto">
          <a:xfrm>
            <a:off x="773908" y="5745576"/>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2000" b="1" dirty="0">
                <a:latin typeface="Arial" charset="0"/>
              </a:rPr>
              <a:t>Patient J.L., December 15, 1922</a:t>
            </a:r>
            <a:endParaRPr lang="en-US" sz="2000" b="1" dirty="0">
              <a:latin typeface="Arial" charset="0"/>
            </a:endParaRPr>
          </a:p>
        </p:txBody>
      </p:sp>
      <p:sp>
        <p:nvSpPr>
          <p:cNvPr id="119814" name="Rectangle 6"/>
          <p:cNvSpPr>
            <a:spLocks noChangeArrowheads="1"/>
          </p:cNvSpPr>
          <p:nvPr/>
        </p:nvSpPr>
        <p:spPr bwMode="auto">
          <a:xfrm>
            <a:off x="5715001" y="5597402"/>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da-DK" sz="2000" b="1" dirty="0">
                <a:latin typeface="Arial" charset="0"/>
              </a:rPr>
              <a:t>February 15, 1923</a:t>
            </a:r>
            <a:endParaRPr lang="en-US" sz="2000" b="1" dirty="0">
              <a:latin typeface="Arial" charset="0"/>
            </a:endParaRPr>
          </a:p>
        </p:txBody>
      </p:sp>
      <p:sp>
        <p:nvSpPr>
          <p:cNvPr id="2" name="Title 1"/>
          <p:cNvSpPr>
            <a:spLocks noGrp="1"/>
          </p:cNvSpPr>
          <p:nvPr>
            <p:ph type="title"/>
          </p:nvPr>
        </p:nvSpPr>
        <p:spPr/>
        <p:txBody>
          <a:bodyPr>
            <a:normAutofit/>
          </a:bodyPr>
          <a:lstStyle/>
          <a:p>
            <a:r>
              <a:rPr lang="en-US" sz="5400" dirty="0"/>
              <a:t>Miracle of Insulin</a:t>
            </a:r>
          </a:p>
        </p:txBody>
      </p:sp>
    </p:spTree>
    <p:custDataLst>
      <p:tags r:id="rId1"/>
    </p:custDataLst>
    <p:extLst>
      <p:ext uri="{BB962C8B-B14F-4D97-AF65-F5344CB8AC3E}">
        <p14:creationId xmlns:p14="http://schemas.microsoft.com/office/powerpoint/2010/main" val="12708081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19F0973-8474-4C70-9151-C1B2C85DD28D}"/>
              </a:ext>
            </a:extLst>
          </p:cNvPr>
          <p:cNvPicPr>
            <a:picLocks noGrp="1" noChangeAspect="1"/>
          </p:cNvPicPr>
          <p:nvPr>
            <p:ph sz="quarter" idx="1"/>
          </p:nvPr>
        </p:nvPicPr>
        <p:blipFill>
          <a:blip r:embed="rId3"/>
          <a:stretch>
            <a:fillRect/>
          </a:stretch>
        </p:blipFill>
        <p:spPr>
          <a:xfrm>
            <a:off x="803149" y="0"/>
            <a:ext cx="7537702" cy="6858000"/>
          </a:xfrm>
          <a:prstGeom prst="rect">
            <a:avLst/>
          </a:prstGeom>
        </p:spPr>
      </p:pic>
    </p:spTree>
    <p:extLst>
      <p:ext uri="{BB962C8B-B14F-4D97-AF65-F5344CB8AC3E}">
        <p14:creationId xmlns:p14="http://schemas.microsoft.com/office/powerpoint/2010/main" val="2697830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Freeform 25"/>
          <p:cNvSpPr>
            <a:spLocks/>
          </p:cNvSpPr>
          <p:nvPr/>
        </p:nvSpPr>
        <p:spPr bwMode="auto">
          <a:xfrm>
            <a:off x="1524001" y="2389909"/>
            <a:ext cx="7000523" cy="2632364"/>
          </a:xfrm>
          <a:custGeom>
            <a:avLst/>
            <a:gdLst>
              <a:gd name="T0" fmla="*/ 0 w 4944"/>
              <a:gd name="T1" fmla="*/ 1734 h 1740"/>
              <a:gd name="T2" fmla="*/ 0 w 4944"/>
              <a:gd name="T3" fmla="*/ 1638 h 1740"/>
              <a:gd name="T4" fmla="*/ 294 w 4944"/>
              <a:gd name="T5" fmla="*/ 1638 h 1740"/>
              <a:gd name="T6" fmla="*/ 576 w 4944"/>
              <a:gd name="T7" fmla="*/ 1572 h 1740"/>
              <a:gd name="T8" fmla="*/ 714 w 4944"/>
              <a:gd name="T9" fmla="*/ 1416 h 1740"/>
              <a:gd name="T10" fmla="*/ 786 w 4944"/>
              <a:gd name="T11" fmla="*/ 930 h 1740"/>
              <a:gd name="T12" fmla="*/ 888 w 4944"/>
              <a:gd name="T13" fmla="*/ 0 h 1740"/>
              <a:gd name="T14" fmla="*/ 942 w 4944"/>
              <a:gd name="T15" fmla="*/ 984 h 1740"/>
              <a:gd name="T16" fmla="*/ 1038 w 4944"/>
              <a:gd name="T17" fmla="*/ 1098 h 1740"/>
              <a:gd name="T18" fmla="*/ 1140 w 4944"/>
              <a:gd name="T19" fmla="*/ 1392 h 1740"/>
              <a:gd name="T20" fmla="*/ 1362 w 4944"/>
              <a:gd name="T21" fmla="*/ 1518 h 1740"/>
              <a:gd name="T22" fmla="*/ 1536 w 4944"/>
              <a:gd name="T23" fmla="*/ 1506 h 1740"/>
              <a:gd name="T24" fmla="*/ 1716 w 4944"/>
              <a:gd name="T25" fmla="*/ 594 h 1740"/>
              <a:gd name="T26" fmla="*/ 1776 w 4944"/>
              <a:gd name="T27" fmla="*/ 594 h 1740"/>
              <a:gd name="T28" fmla="*/ 1866 w 4944"/>
              <a:gd name="T29" fmla="*/ 1062 h 1740"/>
              <a:gd name="T30" fmla="*/ 1986 w 4944"/>
              <a:gd name="T31" fmla="*/ 1146 h 1740"/>
              <a:gd name="T32" fmla="*/ 2016 w 4944"/>
              <a:gd name="T33" fmla="*/ 1326 h 1740"/>
              <a:gd name="T34" fmla="*/ 2118 w 4944"/>
              <a:gd name="T35" fmla="*/ 1380 h 1740"/>
              <a:gd name="T36" fmla="*/ 2250 w 4944"/>
              <a:gd name="T37" fmla="*/ 1542 h 1740"/>
              <a:gd name="T38" fmla="*/ 2628 w 4944"/>
              <a:gd name="T39" fmla="*/ 1560 h 1740"/>
              <a:gd name="T40" fmla="*/ 2808 w 4944"/>
              <a:gd name="T41" fmla="*/ 666 h 1740"/>
              <a:gd name="T42" fmla="*/ 2916 w 4944"/>
              <a:gd name="T43" fmla="*/ 660 h 1740"/>
              <a:gd name="T44" fmla="*/ 3060 w 4944"/>
              <a:gd name="T45" fmla="*/ 1110 h 1740"/>
              <a:gd name="T46" fmla="*/ 3312 w 4944"/>
              <a:gd name="T47" fmla="*/ 1404 h 1740"/>
              <a:gd name="T48" fmla="*/ 3762 w 4944"/>
              <a:gd name="T49" fmla="*/ 1542 h 1740"/>
              <a:gd name="T50" fmla="*/ 4182 w 4944"/>
              <a:gd name="T51" fmla="*/ 1608 h 1740"/>
              <a:gd name="T52" fmla="*/ 4536 w 4944"/>
              <a:gd name="T53" fmla="*/ 1638 h 1740"/>
              <a:gd name="T54" fmla="*/ 4890 w 4944"/>
              <a:gd name="T55" fmla="*/ 1536 h 1740"/>
              <a:gd name="T56" fmla="*/ 4944 w 4944"/>
              <a:gd name="T57" fmla="*/ 1638 h 1740"/>
              <a:gd name="T58" fmla="*/ 4938 w 4944"/>
              <a:gd name="T59" fmla="*/ 1740 h 1740"/>
              <a:gd name="T60" fmla="*/ 0 w 4944"/>
              <a:gd name="T61" fmla="*/ 1734 h 17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944"/>
              <a:gd name="T94" fmla="*/ 0 h 1740"/>
              <a:gd name="T95" fmla="*/ 4944 w 4944"/>
              <a:gd name="T96" fmla="*/ 1740 h 17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944" h="1740">
                <a:moveTo>
                  <a:pt x="0" y="1734"/>
                </a:moveTo>
                <a:lnTo>
                  <a:pt x="0" y="1638"/>
                </a:lnTo>
                <a:lnTo>
                  <a:pt x="294" y="1638"/>
                </a:lnTo>
                <a:lnTo>
                  <a:pt x="576" y="1572"/>
                </a:lnTo>
                <a:lnTo>
                  <a:pt x="714" y="1416"/>
                </a:lnTo>
                <a:lnTo>
                  <a:pt x="786" y="930"/>
                </a:lnTo>
                <a:lnTo>
                  <a:pt x="888" y="0"/>
                </a:lnTo>
                <a:lnTo>
                  <a:pt x="942" y="984"/>
                </a:lnTo>
                <a:lnTo>
                  <a:pt x="1038" y="1098"/>
                </a:lnTo>
                <a:lnTo>
                  <a:pt x="1140" y="1392"/>
                </a:lnTo>
                <a:lnTo>
                  <a:pt x="1362" y="1518"/>
                </a:lnTo>
                <a:lnTo>
                  <a:pt x="1536" y="1506"/>
                </a:lnTo>
                <a:lnTo>
                  <a:pt x="1716" y="594"/>
                </a:lnTo>
                <a:lnTo>
                  <a:pt x="1776" y="594"/>
                </a:lnTo>
                <a:lnTo>
                  <a:pt x="1866" y="1062"/>
                </a:lnTo>
                <a:lnTo>
                  <a:pt x="1986" y="1146"/>
                </a:lnTo>
                <a:lnTo>
                  <a:pt x="2016" y="1326"/>
                </a:lnTo>
                <a:lnTo>
                  <a:pt x="2118" y="1380"/>
                </a:lnTo>
                <a:lnTo>
                  <a:pt x="2250" y="1542"/>
                </a:lnTo>
                <a:lnTo>
                  <a:pt x="2628" y="1560"/>
                </a:lnTo>
                <a:lnTo>
                  <a:pt x="2808" y="666"/>
                </a:lnTo>
                <a:lnTo>
                  <a:pt x="2916" y="660"/>
                </a:lnTo>
                <a:lnTo>
                  <a:pt x="3060" y="1110"/>
                </a:lnTo>
                <a:lnTo>
                  <a:pt x="3312" y="1404"/>
                </a:lnTo>
                <a:lnTo>
                  <a:pt x="3762" y="1542"/>
                </a:lnTo>
                <a:lnTo>
                  <a:pt x="4182" y="1608"/>
                </a:lnTo>
                <a:lnTo>
                  <a:pt x="4536" y="1638"/>
                </a:lnTo>
                <a:lnTo>
                  <a:pt x="4890" y="1536"/>
                </a:lnTo>
                <a:lnTo>
                  <a:pt x="4944" y="1638"/>
                </a:lnTo>
                <a:lnTo>
                  <a:pt x="4938" y="1740"/>
                </a:lnTo>
                <a:lnTo>
                  <a:pt x="0" y="1734"/>
                </a:lnTo>
                <a:close/>
              </a:path>
            </a:pathLst>
          </a:custGeom>
          <a:solidFill>
            <a:schemeClr val="hlink"/>
          </a:solidFill>
          <a:ln w="4826">
            <a:solidFill>
              <a:schemeClr val="hlink"/>
            </a:solidFill>
            <a:round/>
            <a:headEnd/>
            <a:tailEnd/>
          </a:ln>
        </p:spPr>
        <p:txBody>
          <a:bodyPr anchor="ct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237570" name="Rectangle 2"/>
          <p:cNvSpPr>
            <a:spLocks noGrp="1" noChangeArrowheads="1"/>
          </p:cNvSpPr>
          <p:nvPr>
            <p:ph type="title"/>
          </p:nvPr>
        </p:nvSpPr>
        <p:spPr>
          <a:xfrm>
            <a:off x="457200" y="450272"/>
            <a:ext cx="8229600" cy="1108363"/>
          </a:xfrm>
        </p:spPr>
        <p:txBody>
          <a:bodyPr vert="horz" lIns="82262" tIns="40409" rIns="82262" bIns="40409" anchor="b" anchorCtr="0">
            <a:normAutofit fontScale="90000"/>
          </a:bodyPr>
          <a:lstStyle/>
          <a:p>
            <a:pPr algn="ctr"/>
            <a:r>
              <a:rPr lang="en-US" altLang="en-US" b="1" dirty="0"/>
              <a:t>Physiologic Insulin Release:</a:t>
            </a:r>
            <a:br>
              <a:rPr lang="en-US" altLang="en-US" sz="2909" b="1" dirty="0"/>
            </a:br>
            <a:r>
              <a:rPr lang="en-US" altLang="en-US" sz="2909" dirty="0"/>
              <a:t> </a:t>
            </a:r>
            <a:r>
              <a:rPr lang="en-US" altLang="en-US" sz="3273" dirty="0"/>
              <a:t>Individuals without diabetes</a:t>
            </a:r>
          </a:p>
        </p:txBody>
      </p:sp>
      <p:sp>
        <p:nvSpPr>
          <p:cNvPr id="93189" name="Line 3"/>
          <p:cNvSpPr>
            <a:spLocks noChangeShapeType="1"/>
          </p:cNvSpPr>
          <p:nvPr/>
        </p:nvSpPr>
        <p:spPr bwMode="auto">
          <a:xfrm>
            <a:off x="649111" y="4537364"/>
            <a:ext cx="2635956"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0" name="Line 6"/>
          <p:cNvSpPr>
            <a:spLocks noChangeShapeType="1"/>
          </p:cNvSpPr>
          <p:nvPr/>
        </p:nvSpPr>
        <p:spPr bwMode="auto">
          <a:xfrm>
            <a:off x="3222978" y="4537364"/>
            <a:ext cx="1349022"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1" name="Freeform 7"/>
          <p:cNvSpPr>
            <a:spLocks/>
          </p:cNvSpPr>
          <p:nvPr/>
        </p:nvSpPr>
        <p:spPr bwMode="auto">
          <a:xfrm>
            <a:off x="3623735" y="3013363"/>
            <a:ext cx="382412" cy="1525444"/>
          </a:xfrm>
          <a:custGeom>
            <a:avLst/>
            <a:gdLst>
              <a:gd name="T0" fmla="*/ 0 w 241"/>
              <a:gd name="T1" fmla="*/ 1056 h 1057"/>
              <a:gd name="T2" fmla="*/ 240 w 241"/>
              <a:gd name="T3" fmla="*/ 0 h 1057"/>
              <a:gd name="T4" fmla="*/ 0 60000 65536"/>
              <a:gd name="T5" fmla="*/ 0 60000 65536"/>
              <a:gd name="T6" fmla="*/ 0 w 241"/>
              <a:gd name="T7" fmla="*/ 0 h 1057"/>
              <a:gd name="T8" fmla="*/ 241 w 241"/>
              <a:gd name="T9" fmla="*/ 1057 h 1057"/>
            </a:gdLst>
            <a:ahLst/>
            <a:cxnLst>
              <a:cxn ang="T4">
                <a:pos x="T0" y="T1"/>
              </a:cxn>
              <a:cxn ang="T5">
                <a:pos x="T2" y="T3"/>
              </a:cxn>
            </a:cxnLst>
            <a:rect l="T6" t="T7" r="T8" b="T9"/>
            <a:pathLst>
              <a:path w="241" h="1057">
                <a:moveTo>
                  <a:pt x="0" y="1056"/>
                </a:moveTo>
                <a:lnTo>
                  <a:pt x="240" y="0"/>
                </a:lnTo>
              </a:path>
            </a:pathLst>
          </a:custGeom>
          <a:noFill/>
          <a:ln w="762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192" name="Freeform 8"/>
          <p:cNvSpPr>
            <a:spLocks/>
          </p:cNvSpPr>
          <p:nvPr/>
        </p:nvSpPr>
        <p:spPr bwMode="auto">
          <a:xfrm>
            <a:off x="5249334" y="3221182"/>
            <a:ext cx="338667" cy="1317625"/>
          </a:xfrm>
          <a:custGeom>
            <a:avLst/>
            <a:gdLst>
              <a:gd name="T0" fmla="*/ 0 w 241"/>
              <a:gd name="T1" fmla="*/ 1056 h 1057"/>
              <a:gd name="T2" fmla="*/ 240 w 241"/>
              <a:gd name="T3" fmla="*/ 0 h 1057"/>
              <a:gd name="T4" fmla="*/ 0 60000 65536"/>
              <a:gd name="T5" fmla="*/ 0 60000 65536"/>
              <a:gd name="T6" fmla="*/ 0 w 241"/>
              <a:gd name="T7" fmla="*/ 0 h 1057"/>
              <a:gd name="T8" fmla="*/ 241 w 241"/>
              <a:gd name="T9" fmla="*/ 1057 h 1057"/>
            </a:gdLst>
            <a:ahLst/>
            <a:cxnLst>
              <a:cxn ang="T4">
                <a:pos x="T0" y="T1"/>
              </a:cxn>
              <a:cxn ang="T5">
                <a:pos x="T2" y="T3"/>
              </a:cxn>
            </a:cxnLst>
            <a:rect l="T6" t="T7" r="T8" b="T9"/>
            <a:pathLst>
              <a:path w="241" h="1057">
                <a:moveTo>
                  <a:pt x="0" y="1056"/>
                </a:moveTo>
                <a:lnTo>
                  <a:pt x="240" y="0"/>
                </a:lnTo>
              </a:path>
            </a:pathLst>
          </a:custGeom>
          <a:noFill/>
          <a:ln w="762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193" name="Freeform 9"/>
          <p:cNvSpPr>
            <a:spLocks/>
          </p:cNvSpPr>
          <p:nvPr/>
        </p:nvSpPr>
        <p:spPr bwMode="auto">
          <a:xfrm>
            <a:off x="4030133" y="3013364"/>
            <a:ext cx="383822" cy="1490807"/>
          </a:xfrm>
          <a:custGeom>
            <a:avLst/>
            <a:gdLst>
              <a:gd name="T0" fmla="*/ 0 w 241"/>
              <a:gd name="T1" fmla="*/ 0 h 1033"/>
              <a:gd name="T2" fmla="*/ 240 w 241"/>
              <a:gd name="T3" fmla="*/ 1032 h 1033"/>
              <a:gd name="T4" fmla="*/ 0 60000 65536"/>
              <a:gd name="T5" fmla="*/ 0 60000 65536"/>
              <a:gd name="T6" fmla="*/ 0 w 241"/>
              <a:gd name="T7" fmla="*/ 0 h 1033"/>
              <a:gd name="T8" fmla="*/ 241 w 241"/>
              <a:gd name="T9" fmla="*/ 1033 h 1033"/>
            </a:gdLst>
            <a:ahLst/>
            <a:cxnLst>
              <a:cxn ang="T4">
                <a:pos x="T0" y="T1"/>
              </a:cxn>
              <a:cxn ang="T5">
                <a:pos x="T2" y="T3"/>
              </a:cxn>
            </a:cxnLst>
            <a:rect l="T6" t="T7" r="T8" b="T9"/>
            <a:pathLst>
              <a:path w="241" h="1033">
                <a:moveTo>
                  <a:pt x="0" y="0"/>
                </a:moveTo>
                <a:lnTo>
                  <a:pt x="240" y="1032"/>
                </a:lnTo>
              </a:path>
            </a:pathLst>
          </a:custGeom>
          <a:noFill/>
          <a:ln w="7620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194" name="Line 10"/>
          <p:cNvSpPr>
            <a:spLocks noChangeShapeType="1"/>
          </p:cNvSpPr>
          <p:nvPr/>
        </p:nvSpPr>
        <p:spPr bwMode="auto">
          <a:xfrm>
            <a:off x="4572001" y="4537364"/>
            <a:ext cx="1693333"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5" name="Freeform 11"/>
          <p:cNvSpPr>
            <a:spLocks/>
          </p:cNvSpPr>
          <p:nvPr/>
        </p:nvSpPr>
        <p:spPr bwMode="auto">
          <a:xfrm>
            <a:off x="5588001" y="3221182"/>
            <a:ext cx="474133" cy="1316182"/>
          </a:xfrm>
          <a:custGeom>
            <a:avLst/>
            <a:gdLst>
              <a:gd name="T0" fmla="*/ 0 w 241"/>
              <a:gd name="T1" fmla="*/ 0 h 1033"/>
              <a:gd name="T2" fmla="*/ 240 w 241"/>
              <a:gd name="T3" fmla="*/ 1032 h 1033"/>
              <a:gd name="T4" fmla="*/ 0 60000 65536"/>
              <a:gd name="T5" fmla="*/ 0 60000 65536"/>
              <a:gd name="T6" fmla="*/ 0 w 241"/>
              <a:gd name="T7" fmla="*/ 0 h 1033"/>
              <a:gd name="T8" fmla="*/ 241 w 241"/>
              <a:gd name="T9" fmla="*/ 1033 h 1033"/>
            </a:gdLst>
            <a:ahLst/>
            <a:cxnLst>
              <a:cxn ang="T4">
                <a:pos x="T0" y="T1"/>
              </a:cxn>
              <a:cxn ang="T5">
                <a:pos x="T2" y="T3"/>
              </a:cxn>
            </a:cxnLst>
            <a:rect l="T6" t="T7" r="T8" b="T9"/>
            <a:pathLst>
              <a:path w="241" h="1033">
                <a:moveTo>
                  <a:pt x="0" y="0"/>
                </a:moveTo>
                <a:lnTo>
                  <a:pt x="240" y="1032"/>
                </a:lnTo>
              </a:path>
            </a:pathLst>
          </a:custGeom>
          <a:noFill/>
          <a:ln w="7620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196" name="Line 12"/>
          <p:cNvSpPr>
            <a:spLocks noChangeShapeType="1"/>
          </p:cNvSpPr>
          <p:nvPr/>
        </p:nvSpPr>
        <p:spPr bwMode="auto">
          <a:xfrm>
            <a:off x="6265334" y="4537364"/>
            <a:ext cx="2370667"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8" name="Line 14"/>
          <p:cNvSpPr>
            <a:spLocks noChangeShapeType="1"/>
          </p:cNvSpPr>
          <p:nvPr/>
        </p:nvSpPr>
        <p:spPr bwMode="auto">
          <a:xfrm>
            <a:off x="548924" y="5160818"/>
            <a:ext cx="818303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9" name="Rectangle 15"/>
          <p:cNvSpPr>
            <a:spLocks noChangeArrowheads="1"/>
          </p:cNvSpPr>
          <p:nvPr/>
        </p:nvSpPr>
        <p:spPr bwMode="auto">
          <a:xfrm>
            <a:off x="1981200" y="5160819"/>
            <a:ext cx="914400" cy="41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2262" tIns="40409" rIns="82262" bIns="40409">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a:solidFill>
                  <a:schemeClr val="tx1"/>
                </a:solidFill>
                <a:latin typeface="Arial" pitchFamily="34" charset="0"/>
              </a:rPr>
              <a:t>Meal</a:t>
            </a:r>
            <a:endParaRPr lang="en-US" altLang="en-US" sz="1818">
              <a:solidFill>
                <a:schemeClr val="tx1"/>
              </a:solidFill>
              <a:latin typeface="Arial" pitchFamily="34" charset="0"/>
            </a:endParaRPr>
          </a:p>
        </p:txBody>
      </p:sp>
      <p:sp>
        <p:nvSpPr>
          <p:cNvPr id="93200" name="Rectangle 16"/>
          <p:cNvSpPr>
            <a:spLocks noChangeArrowheads="1"/>
          </p:cNvSpPr>
          <p:nvPr/>
        </p:nvSpPr>
        <p:spPr bwMode="auto">
          <a:xfrm>
            <a:off x="3759200" y="5160819"/>
            <a:ext cx="842434" cy="41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2262" tIns="40409" rIns="82262" bIns="40409">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a:solidFill>
                  <a:schemeClr val="tx1"/>
                </a:solidFill>
                <a:latin typeface="Arial" pitchFamily="34" charset="0"/>
              </a:rPr>
              <a:t>Meal</a:t>
            </a:r>
            <a:endParaRPr lang="en-US" altLang="en-US" sz="1818">
              <a:solidFill>
                <a:schemeClr val="tx1"/>
              </a:solidFill>
              <a:latin typeface="Arial" pitchFamily="34" charset="0"/>
            </a:endParaRPr>
          </a:p>
        </p:txBody>
      </p:sp>
      <p:sp>
        <p:nvSpPr>
          <p:cNvPr id="93201" name="Rectangle 17"/>
          <p:cNvSpPr>
            <a:spLocks noChangeArrowheads="1"/>
          </p:cNvSpPr>
          <p:nvPr/>
        </p:nvSpPr>
        <p:spPr bwMode="auto">
          <a:xfrm>
            <a:off x="5384800" y="5160819"/>
            <a:ext cx="908756" cy="41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2262" tIns="40409" rIns="82262" bIns="40409">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a:solidFill>
                  <a:schemeClr val="tx1"/>
                </a:solidFill>
                <a:latin typeface="Arial" pitchFamily="34" charset="0"/>
              </a:rPr>
              <a:t>Meal</a:t>
            </a:r>
          </a:p>
        </p:txBody>
      </p:sp>
      <p:sp>
        <p:nvSpPr>
          <p:cNvPr id="93204" name="Line 20"/>
          <p:cNvSpPr>
            <a:spLocks noChangeShapeType="1"/>
          </p:cNvSpPr>
          <p:nvPr/>
        </p:nvSpPr>
        <p:spPr bwMode="auto">
          <a:xfrm>
            <a:off x="1371600" y="2805545"/>
            <a:ext cx="838200" cy="762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205" name="Line 21"/>
          <p:cNvSpPr>
            <a:spLocks noChangeShapeType="1"/>
          </p:cNvSpPr>
          <p:nvPr/>
        </p:nvSpPr>
        <p:spPr bwMode="auto">
          <a:xfrm>
            <a:off x="3149600" y="2805545"/>
            <a:ext cx="609600" cy="55418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206" name="Line 22"/>
          <p:cNvSpPr>
            <a:spLocks noChangeShapeType="1"/>
          </p:cNvSpPr>
          <p:nvPr/>
        </p:nvSpPr>
        <p:spPr bwMode="auto">
          <a:xfrm>
            <a:off x="4504267" y="2874818"/>
            <a:ext cx="838200" cy="762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207" name="AutoShape 23"/>
          <p:cNvSpPr>
            <a:spLocks noChangeArrowheads="1"/>
          </p:cNvSpPr>
          <p:nvPr/>
        </p:nvSpPr>
        <p:spPr bwMode="auto">
          <a:xfrm>
            <a:off x="8094133" y="4675909"/>
            <a:ext cx="609600" cy="277091"/>
          </a:xfrm>
          <a:custGeom>
            <a:avLst/>
            <a:gdLst>
              <a:gd name="T0" fmla="*/ 489871 w 21600"/>
              <a:gd name="T1" fmla="*/ 0 h 21600"/>
              <a:gd name="T2" fmla="*/ 293910 w 21600"/>
              <a:gd name="T3" fmla="*/ 101600 h 21600"/>
              <a:gd name="T4" fmla="*/ 0 w 21600"/>
              <a:gd name="T5" fmla="*/ 254014 h 21600"/>
              <a:gd name="T6" fmla="*/ 293910 w 21600"/>
              <a:gd name="T7" fmla="*/ 304800 h 21600"/>
              <a:gd name="T8" fmla="*/ 587820 w 21600"/>
              <a:gd name="T9" fmla="*/ 211667 h 21600"/>
              <a:gd name="T10" fmla="*/ 685800 w 21600"/>
              <a:gd name="T11" fmla="*/ 101600 h 21600"/>
              <a:gd name="T12" fmla="*/ 3 60000 65536"/>
              <a:gd name="T13" fmla="*/ 2 60000 65536"/>
              <a:gd name="T14" fmla="*/ 2 60000 65536"/>
              <a:gd name="T15" fmla="*/ 1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tx1"/>
          </a:solidFill>
          <a:ln w="12700">
            <a:solidFill>
              <a:schemeClr val="tx1"/>
            </a:solidFill>
            <a:miter lim="800000"/>
            <a:headEnd/>
            <a:tailEnd/>
          </a:ln>
        </p:spPr>
        <p:txBody>
          <a:bodyPr wrap="none" anchor="ct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209" name="Text Box 28"/>
          <p:cNvSpPr txBox="1">
            <a:spLocks noChangeArrowheads="1"/>
          </p:cNvSpPr>
          <p:nvPr/>
        </p:nvSpPr>
        <p:spPr bwMode="auto">
          <a:xfrm>
            <a:off x="2540000" y="5853547"/>
            <a:ext cx="4639412" cy="428131"/>
          </a:xfrm>
          <a:prstGeom prst="rect">
            <a:avLst/>
          </a:prstGeom>
          <a:solidFill>
            <a:srgbClr val="000000"/>
          </a:solidFill>
          <a:ln w="12700">
            <a:solidFill>
              <a:schemeClr val="hlink"/>
            </a:solidFill>
            <a:miter lim="800000"/>
            <a:headEnd/>
            <a:tailEnd/>
          </a:ln>
        </p:spPr>
        <p:txBody>
          <a:bodyPr wrap="none">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dirty="0">
                <a:solidFill>
                  <a:schemeClr val="bg2"/>
                </a:solidFill>
                <a:latin typeface="Arial" pitchFamily="34" charset="0"/>
              </a:rPr>
              <a:t>Blood glucose– goes up after eating</a:t>
            </a:r>
          </a:p>
        </p:txBody>
      </p:sp>
      <p:sp>
        <p:nvSpPr>
          <p:cNvPr id="93210" name="Line 31"/>
          <p:cNvSpPr>
            <a:spLocks noChangeShapeType="1"/>
          </p:cNvSpPr>
          <p:nvPr/>
        </p:nvSpPr>
        <p:spPr bwMode="auto">
          <a:xfrm>
            <a:off x="5342467" y="2389911"/>
            <a:ext cx="47413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11" name="Text Box 33"/>
          <p:cNvSpPr txBox="1">
            <a:spLocks noChangeArrowheads="1"/>
          </p:cNvSpPr>
          <p:nvPr/>
        </p:nvSpPr>
        <p:spPr bwMode="auto">
          <a:xfrm>
            <a:off x="6062134" y="2265754"/>
            <a:ext cx="1939955" cy="763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dirty="0">
                <a:solidFill>
                  <a:schemeClr val="tx1"/>
                </a:solidFill>
                <a:latin typeface="Arial" pitchFamily="34" charset="0"/>
              </a:rPr>
              <a:t>Insulin</a:t>
            </a:r>
          </a:p>
          <a:p>
            <a:r>
              <a:rPr lang="en-US" altLang="en-US" sz="2182" dirty="0">
                <a:solidFill>
                  <a:schemeClr val="tx1"/>
                </a:solidFill>
                <a:latin typeface="Arial" pitchFamily="34" charset="0"/>
              </a:rPr>
              <a:t>Blood glucose</a:t>
            </a:r>
          </a:p>
        </p:txBody>
      </p:sp>
      <p:sp>
        <p:nvSpPr>
          <p:cNvPr id="93212" name="Line 34"/>
          <p:cNvSpPr>
            <a:spLocks noChangeShapeType="1"/>
          </p:cNvSpPr>
          <p:nvPr/>
        </p:nvSpPr>
        <p:spPr bwMode="auto">
          <a:xfrm>
            <a:off x="5477933" y="2667000"/>
            <a:ext cx="338667" cy="0"/>
          </a:xfrm>
          <a:prstGeom prst="line">
            <a:avLst/>
          </a:prstGeom>
          <a:noFill/>
          <a:ln w="762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13" name="Text Box 35"/>
          <p:cNvSpPr txBox="1">
            <a:spLocks noChangeArrowheads="1"/>
          </p:cNvSpPr>
          <p:nvPr/>
        </p:nvSpPr>
        <p:spPr bwMode="auto">
          <a:xfrm>
            <a:off x="6305925" y="3978744"/>
            <a:ext cx="1754006" cy="428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dirty="0">
                <a:solidFill>
                  <a:schemeClr val="tx1"/>
                </a:solidFill>
                <a:latin typeface="Arial" pitchFamily="34" charset="0"/>
              </a:rPr>
              <a:t>Basal insulin</a:t>
            </a:r>
          </a:p>
        </p:txBody>
      </p:sp>
      <p:sp>
        <p:nvSpPr>
          <p:cNvPr id="93214" name="Line 36"/>
          <p:cNvSpPr>
            <a:spLocks noChangeShapeType="1"/>
          </p:cNvSpPr>
          <p:nvPr/>
        </p:nvSpPr>
        <p:spPr bwMode="auto">
          <a:xfrm flipH="1" flipV="1">
            <a:off x="2810934" y="4329545"/>
            <a:ext cx="1151467" cy="1524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93215" name="Group 31"/>
          <p:cNvGrpSpPr>
            <a:grpSpLocks/>
          </p:cNvGrpSpPr>
          <p:nvPr/>
        </p:nvGrpSpPr>
        <p:grpSpPr bwMode="auto">
          <a:xfrm>
            <a:off x="2404534" y="2528455"/>
            <a:ext cx="843844" cy="1939636"/>
            <a:chOff x="1682" y="1632"/>
            <a:chExt cx="598" cy="1344"/>
          </a:xfrm>
        </p:grpSpPr>
        <p:sp>
          <p:nvSpPr>
            <p:cNvPr id="93216" name="Freeform 5"/>
            <p:cNvSpPr>
              <a:spLocks/>
            </p:cNvSpPr>
            <p:nvPr/>
          </p:nvSpPr>
          <p:spPr bwMode="auto">
            <a:xfrm>
              <a:off x="1944" y="1632"/>
              <a:ext cx="336" cy="1344"/>
            </a:xfrm>
            <a:custGeom>
              <a:avLst/>
              <a:gdLst>
                <a:gd name="T0" fmla="*/ 0 w 289"/>
                <a:gd name="T1" fmla="*/ 0 h 1033"/>
                <a:gd name="T2" fmla="*/ 288 w 289"/>
                <a:gd name="T3" fmla="*/ 1032 h 1033"/>
                <a:gd name="T4" fmla="*/ 0 60000 65536"/>
                <a:gd name="T5" fmla="*/ 0 60000 65536"/>
                <a:gd name="T6" fmla="*/ 0 w 289"/>
                <a:gd name="T7" fmla="*/ 0 h 1033"/>
                <a:gd name="T8" fmla="*/ 289 w 289"/>
                <a:gd name="T9" fmla="*/ 1033 h 1033"/>
              </a:gdLst>
              <a:ahLst/>
              <a:cxnLst>
                <a:cxn ang="T4">
                  <a:pos x="T0" y="T1"/>
                </a:cxn>
                <a:cxn ang="T5">
                  <a:pos x="T2" y="T3"/>
                </a:cxn>
              </a:cxnLst>
              <a:rect l="T6" t="T7" r="T8" b="T9"/>
              <a:pathLst>
                <a:path w="289" h="1033">
                  <a:moveTo>
                    <a:pt x="0" y="0"/>
                  </a:moveTo>
                  <a:lnTo>
                    <a:pt x="288" y="1032"/>
                  </a:lnTo>
                </a:path>
              </a:pathLst>
            </a:custGeom>
            <a:noFill/>
            <a:ln w="7620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217" name="Freeform 4"/>
            <p:cNvSpPr>
              <a:spLocks/>
            </p:cNvSpPr>
            <p:nvPr/>
          </p:nvSpPr>
          <p:spPr bwMode="auto">
            <a:xfrm>
              <a:off x="1682" y="1632"/>
              <a:ext cx="270" cy="1297"/>
            </a:xfrm>
            <a:custGeom>
              <a:avLst/>
              <a:gdLst>
                <a:gd name="T0" fmla="*/ 0 w 241"/>
                <a:gd name="T1" fmla="*/ 1056 h 1057"/>
                <a:gd name="T2" fmla="*/ 240 w 241"/>
                <a:gd name="T3" fmla="*/ 0 h 1057"/>
                <a:gd name="T4" fmla="*/ 0 60000 65536"/>
                <a:gd name="T5" fmla="*/ 0 60000 65536"/>
                <a:gd name="T6" fmla="*/ 0 w 241"/>
                <a:gd name="T7" fmla="*/ 0 h 1057"/>
                <a:gd name="T8" fmla="*/ 241 w 241"/>
                <a:gd name="T9" fmla="*/ 1057 h 1057"/>
              </a:gdLst>
              <a:ahLst/>
              <a:cxnLst>
                <a:cxn ang="T4">
                  <a:pos x="T0" y="T1"/>
                </a:cxn>
                <a:cxn ang="T5">
                  <a:pos x="T2" y="T3"/>
                </a:cxn>
              </a:cxnLst>
              <a:rect l="T6" t="T7" r="T8" b="T9"/>
              <a:pathLst>
                <a:path w="241" h="1057">
                  <a:moveTo>
                    <a:pt x="0" y="1056"/>
                  </a:moveTo>
                  <a:lnTo>
                    <a:pt x="240" y="0"/>
                  </a:lnTo>
                </a:path>
              </a:pathLst>
            </a:custGeom>
            <a:solidFill>
              <a:schemeClr val="tx2"/>
            </a:solidFill>
            <a:ln w="76200" cap="rnd">
              <a:solidFill>
                <a:schemeClr val="tx1"/>
              </a:solidFill>
              <a:round/>
              <a:headEnd/>
              <a:tailEnd/>
            </a:ln>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grpSp>
    </p:spTree>
    <p:extLst>
      <p:ext uri="{BB962C8B-B14F-4D97-AF65-F5344CB8AC3E}">
        <p14:creationId xmlns:p14="http://schemas.microsoft.com/office/powerpoint/2010/main" val="1449685081"/>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Physiologic Insulin at Meals</a:t>
            </a:r>
          </a:p>
        </p:txBody>
      </p:sp>
      <p:sp>
        <p:nvSpPr>
          <p:cNvPr id="3" name="Content Placeholder 2"/>
          <p:cNvSpPr>
            <a:spLocks noGrp="1"/>
          </p:cNvSpPr>
          <p:nvPr>
            <p:ph idx="1"/>
          </p:nvPr>
        </p:nvSpPr>
        <p:spPr>
          <a:xfrm>
            <a:off x="304800" y="1752600"/>
            <a:ext cx="6248400" cy="4114800"/>
          </a:xfrm>
        </p:spPr>
        <p:txBody>
          <a:bodyPr>
            <a:normAutofit/>
          </a:bodyPr>
          <a:lstStyle/>
          <a:p>
            <a:r>
              <a:rPr lang="en-US" b="1" dirty="0">
                <a:solidFill>
                  <a:srgbClr val="000000"/>
                </a:solidFill>
              </a:rPr>
              <a:t>1</a:t>
            </a:r>
            <a:r>
              <a:rPr lang="en-US" b="1" baseline="30000" dirty="0">
                <a:solidFill>
                  <a:srgbClr val="000000"/>
                </a:solidFill>
              </a:rPr>
              <a:t>st</a:t>
            </a:r>
            <a:r>
              <a:rPr lang="en-US" b="1" dirty="0">
                <a:solidFill>
                  <a:srgbClr val="000000"/>
                </a:solidFill>
              </a:rPr>
              <a:t> phase: </a:t>
            </a:r>
            <a:r>
              <a:rPr lang="en-US" dirty="0">
                <a:solidFill>
                  <a:srgbClr val="000000"/>
                </a:solidFill>
              </a:rPr>
              <a:t>peak 1-2 minutes, duration 10 minutes, suppresses hepatic glucose production</a:t>
            </a:r>
          </a:p>
          <a:p>
            <a:endParaRPr lang="en-US" dirty="0">
              <a:solidFill>
                <a:srgbClr val="000000"/>
              </a:solidFill>
            </a:endParaRPr>
          </a:p>
          <a:p>
            <a:r>
              <a:rPr lang="en-US" b="1" dirty="0">
                <a:solidFill>
                  <a:srgbClr val="000000"/>
                </a:solidFill>
              </a:rPr>
              <a:t>2</a:t>
            </a:r>
            <a:r>
              <a:rPr lang="en-US" b="1" baseline="30000" dirty="0">
                <a:solidFill>
                  <a:srgbClr val="000000"/>
                </a:solidFill>
              </a:rPr>
              <a:t>nd</a:t>
            </a:r>
            <a:r>
              <a:rPr lang="en-US" b="1" dirty="0">
                <a:solidFill>
                  <a:srgbClr val="000000"/>
                </a:solidFill>
              </a:rPr>
              <a:t> phase:  </a:t>
            </a:r>
            <a:r>
              <a:rPr lang="en-US" dirty="0">
                <a:solidFill>
                  <a:srgbClr val="000000"/>
                </a:solidFill>
              </a:rPr>
              <a:t>duration 1-2 hours</a:t>
            </a:r>
          </a:p>
          <a:p>
            <a:endParaRPr lang="en-US" dirty="0"/>
          </a:p>
        </p:txBody>
      </p:sp>
      <p:sp>
        <p:nvSpPr>
          <p:cNvPr id="4" name="Text Placeholder 3"/>
          <p:cNvSpPr>
            <a:spLocks noGrp="1"/>
          </p:cNvSpPr>
          <p:nvPr>
            <p:ph type="body" sz="quarter" idx="10"/>
          </p:nvPr>
        </p:nvSpPr>
        <p:spPr/>
        <p:txBody>
          <a:bodyPr/>
          <a:lstStyle/>
          <a:p>
            <a:r>
              <a:rPr lang="en-US" sz="800" dirty="0">
                <a:solidFill>
                  <a:srgbClr val="000000"/>
                </a:solidFill>
              </a:rPr>
              <a:t>Freeman JS. J Am Osteopath Assoc. 2009;109:26-36. </a:t>
            </a:r>
          </a:p>
        </p:txBody>
      </p:sp>
      <p:sp>
        <p:nvSpPr>
          <p:cNvPr id="6" name="TextBox 5"/>
          <p:cNvSpPr txBox="1"/>
          <p:nvPr/>
        </p:nvSpPr>
        <p:spPr>
          <a:xfrm>
            <a:off x="6477000" y="2086518"/>
            <a:ext cx="2239925" cy="2646812"/>
          </a:xfrm>
          <a:prstGeom prst="rect">
            <a:avLst/>
          </a:prstGeom>
          <a:noFill/>
        </p:spPr>
        <p:txBody>
          <a:bodyPr wrap="square" lIns="60895" tIns="30447" rIns="60895" bIns="30447" rtlCol="0">
            <a:spAutoFit/>
          </a:bodyPr>
          <a:lstStyle/>
          <a:p>
            <a:pPr algn="ctr" fontAlgn="base">
              <a:spcBef>
                <a:spcPct val="0"/>
              </a:spcBef>
              <a:spcAft>
                <a:spcPct val="0"/>
              </a:spcAft>
            </a:pPr>
            <a:r>
              <a:rPr lang="en-US" b="1" dirty="0">
                <a:solidFill>
                  <a:srgbClr val="000000"/>
                </a:solidFill>
                <a:latin typeface="+mn-lt"/>
              </a:rPr>
              <a:t>The perfect insulin would be fast enough to match the absorption of carbohydrates</a:t>
            </a:r>
          </a:p>
        </p:txBody>
      </p:sp>
      <p:sp>
        <p:nvSpPr>
          <p:cNvPr id="5" name="Rounded Rectangle 4"/>
          <p:cNvSpPr/>
          <p:nvPr/>
        </p:nvSpPr>
        <p:spPr>
          <a:xfrm>
            <a:off x="6301562" y="1447800"/>
            <a:ext cx="2590800" cy="4189382"/>
          </a:xfrm>
          <a:prstGeom prst="roundRect">
            <a:avLst/>
          </a:prstGeom>
          <a:solidFill>
            <a:srgbClr val="7030A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lIns="60895" tIns="30447" rIns="60895" bIns="30447" rtlCol="0" anchor="ctr"/>
          <a:lstStyle/>
          <a:p>
            <a:pPr algn="ctr" fontAlgn="base">
              <a:spcBef>
                <a:spcPct val="0"/>
              </a:spcBef>
              <a:spcAft>
                <a:spcPct val="0"/>
              </a:spcAft>
            </a:pPr>
            <a:endParaRPr lang="en-US" dirty="0">
              <a:solidFill>
                <a:srgbClr val="FFFFFF"/>
              </a:solidFill>
            </a:endParaRPr>
          </a:p>
        </p:txBody>
      </p:sp>
    </p:spTree>
    <p:extLst>
      <p:ext uri="{BB962C8B-B14F-4D97-AF65-F5344CB8AC3E}">
        <p14:creationId xmlns:p14="http://schemas.microsoft.com/office/powerpoint/2010/main" val="3788761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E5B31-1029-4B17-A69C-20DC705059B2}"/>
              </a:ext>
            </a:extLst>
          </p:cNvPr>
          <p:cNvSpPr>
            <a:spLocks noGrp="1"/>
          </p:cNvSpPr>
          <p:nvPr>
            <p:ph type="title"/>
          </p:nvPr>
        </p:nvSpPr>
        <p:spPr/>
        <p:txBody>
          <a:bodyPr/>
          <a:lstStyle/>
          <a:p>
            <a:r>
              <a:rPr lang="en-US" dirty="0"/>
              <a:t>Insulin Overview</a:t>
            </a:r>
          </a:p>
        </p:txBody>
      </p:sp>
      <p:sp>
        <p:nvSpPr>
          <p:cNvPr id="3" name="Content Placeholder 2">
            <a:extLst>
              <a:ext uri="{FF2B5EF4-FFF2-40B4-BE49-F238E27FC236}">
                <a16:creationId xmlns:a16="http://schemas.microsoft.com/office/drawing/2014/main" id="{CB38BE90-165B-4F8C-BF95-E03EFB661D1C}"/>
              </a:ext>
            </a:extLst>
          </p:cNvPr>
          <p:cNvSpPr>
            <a:spLocks noGrp="1"/>
          </p:cNvSpPr>
          <p:nvPr>
            <p:ph idx="1"/>
          </p:nvPr>
        </p:nvSpPr>
        <p:spPr/>
        <p:txBody>
          <a:bodyPr>
            <a:normAutofit lnSpcReduction="10000"/>
          </a:bodyPr>
          <a:lstStyle/>
          <a:p>
            <a:r>
              <a:rPr lang="en-US" dirty="0">
                <a:solidFill>
                  <a:srgbClr val="000000"/>
                </a:solidFill>
              </a:rPr>
              <a:t>None of the commercially available insulins are as fast as true physiologic insulin</a:t>
            </a:r>
          </a:p>
          <a:p>
            <a:r>
              <a:rPr lang="en-US" dirty="0">
                <a:solidFill>
                  <a:srgbClr val="000000"/>
                </a:solidFill>
              </a:rPr>
              <a:t>Almost all insulin is injected (SC or IV) with 1 inhaled option</a:t>
            </a:r>
          </a:p>
          <a:p>
            <a:r>
              <a:rPr lang="en-US" dirty="0">
                <a:solidFill>
                  <a:srgbClr val="000000"/>
                </a:solidFill>
              </a:rPr>
              <a:t>All people with T1D require basal + bolus insulin or insulin pump therapy</a:t>
            </a:r>
          </a:p>
          <a:p>
            <a:r>
              <a:rPr lang="en-US" dirty="0">
                <a:solidFill>
                  <a:srgbClr val="000000"/>
                </a:solidFill>
              </a:rPr>
              <a:t>Many people with T2D require insulin due to the progressive nature of the condition</a:t>
            </a:r>
          </a:p>
          <a:p>
            <a:endParaRPr lang="en-US" dirty="0"/>
          </a:p>
        </p:txBody>
      </p:sp>
      <p:sp>
        <p:nvSpPr>
          <p:cNvPr id="4" name="Text Placeholder 3">
            <a:extLst>
              <a:ext uri="{FF2B5EF4-FFF2-40B4-BE49-F238E27FC236}">
                <a16:creationId xmlns:a16="http://schemas.microsoft.com/office/drawing/2014/main" id="{587003D7-83F9-497D-A2EF-E83CB8464011}"/>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92423263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Basal aka “Background” Insulin  </a:t>
            </a:r>
          </a:p>
        </p:txBody>
      </p:sp>
      <p:sp>
        <p:nvSpPr>
          <p:cNvPr id="3" name="Content Placeholder 2"/>
          <p:cNvSpPr>
            <a:spLocks noGrp="1"/>
          </p:cNvSpPr>
          <p:nvPr>
            <p:ph idx="1"/>
          </p:nvPr>
        </p:nvSpPr>
        <p:spPr>
          <a:xfrm>
            <a:off x="304800" y="1208470"/>
            <a:ext cx="8534400" cy="4470840"/>
          </a:xfrm>
        </p:spPr>
        <p:txBody>
          <a:bodyPr/>
          <a:lstStyle/>
          <a:p>
            <a:r>
              <a:rPr lang="en-US" sz="1800" dirty="0">
                <a:solidFill>
                  <a:srgbClr val="000000"/>
                </a:solidFill>
              </a:rPr>
              <a:t>The liver plays a major role in maintaining glucose levels by regulating the process of gluconeogenesis and glycogenolysis </a:t>
            </a:r>
          </a:p>
          <a:p>
            <a:r>
              <a:rPr lang="en-US" sz="1800" dirty="0">
                <a:solidFill>
                  <a:srgbClr val="000000"/>
                </a:solidFill>
              </a:rPr>
              <a:t>Excessive hepatic glucose release leads to hyperglycemia</a:t>
            </a:r>
          </a:p>
          <a:p>
            <a:r>
              <a:rPr lang="en-US" sz="1800" dirty="0">
                <a:solidFill>
                  <a:srgbClr val="000000"/>
                </a:solidFill>
              </a:rPr>
              <a:t>In a person without diabetes, there is a low level of insulin to keep glucose homeostasis from glucose produced by the liver (</a:t>
            </a:r>
            <a:r>
              <a:rPr lang="en-US" sz="1800" b="1" dirty="0">
                <a:solidFill>
                  <a:srgbClr val="000000"/>
                </a:solidFill>
              </a:rPr>
              <a:t>basal insulin</a:t>
            </a:r>
            <a:r>
              <a:rPr lang="en-US" sz="1800" dirty="0">
                <a:solidFill>
                  <a:srgbClr val="000000"/>
                </a:solidFill>
              </a:rPr>
              <a:t>)</a:t>
            </a:r>
          </a:p>
          <a:p>
            <a:r>
              <a:rPr lang="en-US" sz="1800" dirty="0">
                <a:solidFill>
                  <a:srgbClr val="000000"/>
                </a:solidFill>
              </a:rPr>
              <a:t>People with type 1 diabetes lack the ability to produce insulin to counteract the liver’s effects </a:t>
            </a:r>
          </a:p>
          <a:p>
            <a:r>
              <a:rPr lang="en-US" sz="1800" dirty="0">
                <a:solidFill>
                  <a:srgbClr val="000000"/>
                </a:solidFill>
              </a:rPr>
              <a:t>In people with type 2 diabetes, there may not be enough insulin due to insulin resistance</a:t>
            </a:r>
          </a:p>
          <a:p>
            <a:r>
              <a:rPr lang="en-US" sz="1800" dirty="0">
                <a:solidFill>
                  <a:srgbClr val="000000"/>
                </a:solidFill>
              </a:rPr>
              <a:t>Long-acting insulins or intermediate-acting insulins serve as a basal or “background insulin”</a:t>
            </a:r>
          </a:p>
          <a:p>
            <a:r>
              <a:rPr lang="en-US" sz="1800" dirty="0">
                <a:solidFill>
                  <a:srgbClr val="000000"/>
                </a:solidFill>
              </a:rPr>
              <a:t>In an insulin pump, a regular or rapid-acting insulin can be given continuously to serve as the basal</a:t>
            </a:r>
          </a:p>
          <a:p>
            <a:endParaRPr lang="en-US" dirty="0"/>
          </a:p>
        </p:txBody>
      </p:sp>
      <p:sp>
        <p:nvSpPr>
          <p:cNvPr id="4" name="Text Placeholder 3"/>
          <p:cNvSpPr>
            <a:spLocks noGrp="1"/>
          </p:cNvSpPr>
          <p:nvPr>
            <p:ph type="body" sz="quarter" idx="10"/>
          </p:nvPr>
        </p:nvSpPr>
        <p:spPr/>
        <p:txBody>
          <a:bodyPr/>
          <a:lstStyle/>
          <a:p>
            <a:r>
              <a:rPr lang="en-US" sz="800" dirty="0" err="1">
                <a:solidFill>
                  <a:srgbClr val="000000"/>
                </a:solidFill>
              </a:rPr>
              <a:t>Sharabi</a:t>
            </a:r>
            <a:r>
              <a:rPr lang="en-US" sz="800" dirty="0">
                <a:solidFill>
                  <a:srgbClr val="000000"/>
                </a:solidFill>
              </a:rPr>
              <a:t> K et al. </a:t>
            </a:r>
            <a:r>
              <a:rPr lang="en-US" sz="800" dirty="0" err="1">
                <a:solidFill>
                  <a:srgbClr val="000000"/>
                </a:solidFill>
              </a:rPr>
              <a:t>Mol</a:t>
            </a:r>
            <a:r>
              <a:rPr lang="en-US" sz="800" dirty="0">
                <a:solidFill>
                  <a:srgbClr val="000000"/>
                </a:solidFill>
              </a:rPr>
              <a:t> Aspects Med. 2015; 46:21-22.</a:t>
            </a:r>
          </a:p>
        </p:txBody>
      </p:sp>
      <p:sp>
        <p:nvSpPr>
          <p:cNvPr id="5" name="Rectangle 4"/>
          <p:cNvSpPr/>
          <p:nvPr/>
        </p:nvSpPr>
        <p:spPr bwMode="auto">
          <a:xfrm>
            <a:off x="1497330" y="5486400"/>
            <a:ext cx="6134100" cy="51435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a:r>
              <a:rPr lang="en-US" sz="1500" dirty="0">
                <a:solidFill>
                  <a:srgbClr val="000000"/>
                </a:solidFill>
                <a:latin typeface="+mn-lt"/>
              </a:rPr>
              <a:t>Everyone with T1D need basal insulin and many with T2D may need it</a:t>
            </a:r>
          </a:p>
        </p:txBody>
      </p:sp>
    </p:spTree>
    <p:extLst>
      <p:ext uri="{BB962C8B-B14F-4D97-AF65-F5344CB8AC3E}">
        <p14:creationId xmlns:p14="http://schemas.microsoft.com/office/powerpoint/2010/main" val="348103412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_ENCODE_TYPE" val="0"/>
  <p:tag name="ART_ENCODE_INDEX" val="1"/>
  <p:tag name="ARTICULATE_PRESENTER_VERSION" val="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GUID" val="7354c8a3-c3c1-4b50-aea2-395c7b8c64eb"/>
  <p:tag name="AUDIO_ID" val="1289"/>
  <p:tag name="ELAPSEDTIME" val="60.4"/>
  <p:tag name="ANNOTATION_TYPE_1" val="2"/>
  <p:tag name="ANNOTATION_START_1" val="3.7"/>
  <p:tag name="ANNOTATION_END_1" val="3.7"/>
  <p:tag name="ANNOTATION_TOP_1" val="-36.5"/>
  <p:tag name="ANNOTATION_LEFT_1" val="-36.6"/>
  <p:tag name="ANNOTATION_WIDTH_1" val="649.3"/>
  <p:tag name="ANNOTATION_HEIGHT_1" val="505.1"/>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7"/>
  <p:tag name="ANNOTATION_TOP_2" val="57.7"/>
  <p:tag name="ANNOTATION_LEFT_2" val="17.6"/>
  <p:tag name="ANNOTATION_WIDTH_2" val="340.8"/>
  <p:tag name="ANNOTATION_HEIGHT_2" val="306.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COUNT" val="2"/>
  <p:tag name="ARTICULATE_SLIDE_NAV" val="39"/>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UDIO_ID" val="942"/>
  <p:tag name="ELAPSEDTIME" val="81.4"/>
  <p:tag name="ANNOTATION_TYPE_1" val="0"/>
  <p:tag name="ANNOTATION_START_1" val="20.6"/>
  <p:tag name="ANNOTATION_END_1" val="49.5"/>
  <p:tag name="ANNOTATION_TOP_1" val="226.5"/>
  <p:tag name="ANNOTATION_LEFT_1" val="207.4"/>
  <p:tag name="ANNOTATION_WIDTH_1" val="89.9"/>
  <p:tag name="ANNOTATION_HEIGHT_1" val="8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49.5"/>
  <p:tag name="ANNOTATION_TOP_2" val="142.8"/>
  <p:tag name="ANNOTATION_LEFT_2" val="263.7"/>
  <p:tag name="ANNOTATION_WIDTH_2" val="89.9"/>
  <p:tag name="ANNOTATION_HEIGHT_2" val="8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COUNT" val="2"/>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UDIO_ID" val="945"/>
  <p:tag name="TIMELINE" val="32.9"/>
  <p:tag name="ELAPSEDTIME" val="85.5"/>
  <p:tag name="ANNOTATION_TYPE_1" val="2"/>
  <p:tag name="ANNOTATION_START_1" val="29.4"/>
  <p:tag name="ANNOTATION_END_1" val="29.4"/>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9.4"/>
  <p:tag name="ANNOTATION_END_2" val="36.7"/>
  <p:tag name="ANNOTATION_TOP_2" val="173.9"/>
  <p:tag name="ANNOTATION_LEFT_2" val="40.8"/>
  <p:tag name="ANNOTATION_WIDTH_2" val="501.1"/>
  <p:tag name="ANNOTATION_HEIGHT_2" val="47.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6.7"/>
  <p:tag name="ANNOTATION_END_3" val="36.7"/>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6.7"/>
  <p:tag name="ANNOTATION_END_4" val="64.6"/>
  <p:tag name="ANNOTATION_TOP_4" val="224.7"/>
  <p:tag name="ANNOTATION_LEFT_4" val="52.7"/>
  <p:tag name="ANNOTATION_WIDTH_4" val="483.1"/>
  <p:tag name="ANNOTATION_HEIGHT_4" val="98.0"/>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4.6"/>
  <p:tag name="ANNOTATION_END_5" val="64.6"/>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4.6"/>
  <p:tag name="ANNOTATION_TOP_6" val="320.9"/>
  <p:tag name="ANNOTATION_LEFT_6" val="37.2"/>
  <p:tag name="ANNOTATION_WIDTH_6" val="487.9"/>
  <p:tag name="ANNOTATION_HEIGHT_6" val="63.3"/>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UDIO_ID" val="918"/>
  <p:tag name="ELAPSEDTIME" val="151.5"/>
  <p:tag name="ANNOTATION_TYPE_1" val="2"/>
  <p:tag name="ANNOTATION_START_1" val="26.0"/>
  <p:tag name="ANNOTATION_END_1" val="2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6.0"/>
  <p:tag name="ANNOTATION_END_2" val="56.5"/>
  <p:tag name="ANNOTATION_TOP_2" val="187.0"/>
  <p:tag name="ANNOTATION_LEFT_2" val="211.0"/>
  <p:tag name="ANNOTATION_WIDTH_2" val="311.7"/>
  <p:tag name="ANNOTATION_HEIGHT_2" val="83.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6.5"/>
  <p:tag name="ANNOTATION_END_3" val="56.5"/>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56.5"/>
  <p:tag name="ANNOTATION_END_4" val="99.2"/>
  <p:tag name="ANNOTATION_TOP_4" val="272.5"/>
  <p:tag name="ANNOTATION_LEFT_4" val="240.9"/>
  <p:tag name="ANNOTATION_WIDTH_4" val="288.9"/>
  <p:tag name="ANNOTATION_HEIGHT_4" val="71.7"/>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9.2"/>
  <p:tag name="ANNOTATION_END_5" val="102.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2.5"/>
  <p:tag name="ANNOTATION_END_6" val="102.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02.5"/>
  <p:tag name="ANNOTATION_END_7" val="132.4"/>
  <p:tag name="ANNOTATION_TOP_7" val="299.4"/>
  <p:tag name="ANNOTATION_LEFT_7" val="243.3"/>
  <p:tag name="ANNOTATION_WIDTH_7" val="284.1"/>
  <p:tag name="ANNOTATION_HEIGHT_7" val="43.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32.4"/>
  <p:tag name="ANNOTATION_END_8" val="132.4"/>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32.4"/>
  <p:tag name="ANNOTATION_TOP_9" val="262.9"/>
  <p:tag name="ANNOTATION_LEFT_9" val="242.7"/>
  <p:tag name="ANNOTATION_WIDTH_9" val="296.7"/>
  <p:tag name="ANNOTATION_HEIGHT_9" val="38.8"/>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UDIO_ID" val="1264"/>
  <p:tag name="ELAPSEDTIME" val="46.9"/>
  <p:tag name="ANNOTATION_COUNT" val="0"/>
  <p:tag name="ARTICULATE_SLIDE_NAV" val="73"/>
  <p:tag name="ARTICULATE_SLIDE_GUID" val="89e40410-0032-4085-8cae-f5e56c4f1e85"/>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r7dfV6De_files\slide0001_image001.png"/>
</p:tagLst>
</file>

<file path=ppt/tags/tag23.xml><?xml version="1.0" encoding="utf-8"?>
<p:tagLst xmlns:a="http://schemas.openxmlformats.org/drawingml/2006/main" xmlns:r="http://schemas.openxmlformats.org/officeDocument/2006/relationships" xmlns:p="http://schemas.openxmlformats.org/presentationml/2006/main">
  <p:tag name="AUDIO_ID" val="1253"/>
  <p:tag name="ELAPSEDTIME" val="80.1"/>
  <p:tag name="ANNOTATION_TYPE_1" val="0"/>
  <p:tag name="ANNOTATION_START_1" val="25.0"/>
  <p:tag name="ANNOTATION_END_1" val="38.7"/>
  <p:tag name="ANNOTATION_TOP_1" val="171.0"/>
  <p:tag name="ANNOTATION_LEFT_1" val="67.4"/>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8.7"/>
  <p:tag name="ANNOTATION_END_2" val="42.9"/>
  <p:tag name="ANNOTATION_TOP_2" val="236.1"/>
  <p:tag name="ANNOTATION_LEFT_2" val="61.6"/>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2.9"/>
  <p:tag name="ANNOTATION_END_3" val="47.7"/>
  <p:tag name="ANNOTATION_TOP_3" val="302.6"/>
  <p:tag name="ANNOTATION_LEFT_3" val="60.8"/>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7.7"/>
  <p:tag name="ANNOTATION_END_4" val="63.5"/>
  <p:tag name="ANNOTATION_TOP_4" val="350.1"/>
  <p:tag name="ANNOTATION_LEFT_4" val="107.7"/>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63.5"/>
  <p:tag name="ANNOTATION_TOP_5" val="370.6"/>
  <p:tag name="ANNOTATION_LEFT_5" val="112.1"/>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70"/>
  <p:tag name="ARTICULATE_SLIDE_GUID" val="0a9edb25-57be-406c-bb6f-e5bb99fd9895"/>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UDIO_ID" val="624"/>
  <p:tag name="ELAPSEDTIME" val="120.7"/>
  <p:tag name="ANNOTATION_TYPE_1" val="2"/>
  <p:tag name="ANNOTATION_START_1" val="9.9"/>
  <p:tag name="ANNOTATION_END_1" val="9.9"/>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9.9"/>
  <p:tag name="ANNOTATION_END_2" val="20.3"/>
  <p:tag name="ANNOTATION_TOP_2" val="113.8"/>
  <p:tag name="ANNOTATION_LEFT_2" val="46.2"/>
  <p:tag name="ANNOTATION_WIDTH_2" val="441.9"/>
  <p:tag name="ANNOTATION_HEIGHT_2" val="46.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0.3"/>
  <p:tag name="ANNOTATION_END_3" val="23.4"/>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3.4"/>
  <p:tag name="ANNOTATION_END_4" val="23.4"/>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23.4"/>
  <p:tag name="ANNOTATION_END_5" val="35.0"/>
  <p:tag name="ANNOTATION_TOP_5" val="162.1"/>
  <p:tag name="ANNOTATION_LEFT_5" val="40.2"/>
  <p:tag name="ANNOTATION_WIDTH_5" val="452.3"/>
  <p:tag name="ANNOTATION_HEIGHT_5" val="37.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35.0"/>
  <p:tag name="ANNOTATION_END_6" val="39.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0"/>
  <p:tag name="ANNOTATION_START_7" val="39.3"/>
  <p:tag name="ANNOTATION_END_7" val="42.9"/>
  <p:tag name="ANNOTATION_TOP_7" val="215.6"/>
  <p:tag name="ANNOTATION_LEFT_7" val="56.6"/>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42.9"/>
  <p:tag name="ANNOTATION_END_8" val="56.7"/>
  <p:tag name="ANNOTATION_TOP_8" val="252.1"/>
  <p:tag name="ANNOTATION_LEFT_8" val="33.5"/>
  <p:tag name="ANNOTATION_WIDTH_8" val="111.8"/>
  <p:tag name="ANNOTATION_HEIGHT_8" val="111.5"/>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56.7"/>
  <p:tag name="ANNOTATION_END_9" val="79.2"/>
  <p:tag name="ANNOTATION_TOP_9" val="284.0"/>
  <p:tag name="ANNOTATION_LEFT_9" val="46.2"/>
  <p:tag name="ANNOTATION_WIDTH_9" val="111.8"/>
  <p:tag name="ANNOTATION_HEIGHT_9" val="111.5"/>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79.2"/>
  <p:tag name="ANNOTATION_END_10" val="95.3"/>
  <p:tag name="ANNOTATION_TOP_10" val="322.0"/>
  <p:tag name="ANNOTATION_LEFT_10" val="39.5"/>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95.3"/>
  <p:tag name="ANNOTATION_TOP_11" val="360.6"/>
  <p:tag name="ANNOTATION_LEFT_11" val="44.0"/>
  <p:tag name="ANNOTATION_WIDTH_11" val="111.8"/>
  <p:tag name="ANNOTATION_HEIGHT_11" val="111.5"/>
  <p:tag name="ANNOTATION_ANIMATION_11" val="3"/>
  <p:tag name="ANNOTATION_ROTATION_11" val="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COUNT" val="11"/>
  <p:tag name="ARTICULATE_SLIDE_GUID" val="3c20a3a5-d26f-418c-a4f1-42a01ade60c1"/>
  <p:tag name="ARTICULATE_SLIDE_NAV" val="6"/>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NNOTATION_TYPE_1" val="0"/>
  <p:tag name="ANNOTATION_START_1" val="16.9"/>
  <p:tag name="ANNOTATION_END_1" val="27.4"/>
  <p:tag name="ANNOTATION_TOP_1" val="139.8"/>
  <p:tag name="ANNOTATION_LEFT_1" val="34.2"/>
  <p:tag name="ANNOTATION_WIDTH_1" val="89.9"/>
  <p:tag name="ANNOTATION_HEIGHT_1" val="8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7.4"/>
  <p:tag name="ANNOTATION_END_2" val="36.5"/>
  <p:tag name="ANNOTATION_TOP_2" val="249.2"/>
  <p:tag name="ANNOTATION_LEFT_2" val="19.8"/>
  <p:tag name="ANNOTATION_WIDTH_2" val="89.9"/>
  <p:tag name="ANNOTATION_HEIGHT_2" val="8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6.5"/>
  <p:tag name="ANNOTATION_TOP_3" val="360.9"/>
  <p:tag name="ANNOTATION_LEFT_3" val="30.6"/>
  <p:tag name="ANNOTATION_WIDTH_3" val="89.9"/>
  <p:tag name="ANNOTATION_HEIGHT_3" val="8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UDIO_ID" val="946"/>
  <p:tag name="ELAPSEDTIME" val="34.8"/>
  <p:tag name="ANNOTATION_COUNT" val="0"/>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UDIO_ID" val="938"/>
  <p:tag name="ELAPSEDTIME" val="190.8"/>
  <p:tag name="ANNOTATION_TYPE_1" val="2"/>
  <p:tag name="ANNOTATION_START_1" val="13.8"/>
  <p:tag name="ANNOTATION_END_1" val="13.8"/>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8"/>
  <p:tag name="ANNOTATION_END_2" val="27.1"/>
  <p:tag name="ANNOTATION_TOP_2" val="78.9"/>
  <p:tag name="ANNOTATION_LEFT_2" val="19.2"/>
  <p:tag name="ANNOTATION_WIDTH_2" val="339.2"/>
  <p:tag name="ANNOTATION_HEIGHT_2" val="136.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1"/>
  <p:tag name="ANNOTATION_END_3" val="27.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7.1"/>
  <p:tag name="ANNOTATION_END_4" val="59.7"/>
  <p:tag name="ANNOTATION_TOP_4" val="189.4"/>
  <p:tag name="ANNOTATION_LEFT_4" val="25.8"/>
  <p:tag name="ANNOTATION_WIDTH_4" val="327.9"/>
  <p:tag name="ANNOTATION_HEIGHT_4" val="232.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7"/>
  <p:tag name="ANNOTATION_END_5" val="90.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0.5"/>
  <p:tag name="ANNOTATION_END_6" val="90.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0.5"/>
  <p:tag name="ANNOTATION_END_7" val="100.5"/>
  <p:tag name="ANNOTATION_TOP_7" val="207.9"/>
  <p:tag name="ANNOTATION_LEFT_7" val="42.0"/>
  <p:tag name="ANNOTATION_WIDTH_7" val="309.9"/>
  <p:tag name="ANNOTATION_HEIGHT_7" val="40.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0.5"/>
  <p:tag name="ANNOTATION_END_8" val="100.5"/>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00.5"/>
  <p:tag name="ANNOTATION_END_9" val="121.4"/>
  <p:tag name="ANNOTATION_TOP_9" val="247.4"/>
  <p:tag name="ANNOTATION_LEFT_9" val="31.2"/>
  <p:tag name="ANNOTATION_WIDTH_9" val="308.7"/>
  <p:tag name="ANNOTATION_HEIGHT_9" val="34.7"/>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21.4"/>
  <p:tag name="ANNOTATION_END_10" val="121.4"/>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21.4"/>
  <p:tag name="ANNOTATION_END_11" val="147.8"/>
  <p:tag name="ANNOTATION_TOP_11" val="283.8"/>
  <p:tag name="ANNOTATION_LEFT_11" val="45.0"/>
  <p:tag name="ANNOTATION_WIDTH_11" val="280.5"/>
  <p:tag name="ANNOTATION_HEIGHT_11" val="26.9"/>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47.8"/>
  <p:tag name="ANNOTATION_END_12" val="147.8"/>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147.8"/>
  <p:tag name="ANNOTATION_END_13" val="172.5"/>
  <p:tag name="ANNOTATION_TOP_13" val="309.5"/>
  <p:tag name="ANNOTATION_LEFT_13" val="27.0"/>
  <p:tag name="ANNOTATION_WIDTH_13" val="370.4"/>
  <p:tag name="ANNOTATION_HEIGHT_13" val="102.8"/>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172.5"/>
  <p:tag name="ANNOTATION_END_14" val="172.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72.5"/>
  <p:tag name="ANNOTATION_END_15" val="177.8"/>
  <p:tag name="ANNOTATION_TOP_15" val="246.8"/>
  <p:tag name="ANNOTATION_LEFT_15" val="43.8"/>
  <p:tag name="ANNOTATION_WIDTH_15" val="288.9"/>
  <p:tag name="ANNOTATION_HEIGHT_15" val="24.5"/>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77.8"/>
  <p:tag name="ANNOTATION_END_16" val="177.8"/>
  <p:tag name="ANNOTATION_TOP_16" val="-29.9"/>
  <p:tag name="ANNOTATION_LEFT_16" val="-30.0"/>
  <p:tag name="ANNOTATION_WIDTH_16" val="635.9"/>
  <p:tag name="ANNOTATION_HEIGHT_16" val="491.8"/>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8"/>
  <p:tag name="ANNOTATION_TOP_17" val="348.9"/>
  <p:tag name="ANNOTATION_LEFT_17" val="30.6"/>
  <p:tag name="ANNOTATION_WIDTH_17" val="327.9"/>
  <p:tag name="ANNOTATION_HEIGHT_17" val="22.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COUNT" val="17"/>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DELIMITERS" val="3.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DELIMITERS" val="3.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UDIO_ID" val="938"/>
  <p:tag name="ELAPSEDTIME" val="190.8"/>
  <p:tag name="ANNOTATION_TYPE_1" val="2"/>
  <p:tag name="ANNOTATION_START_1" val="13.8"/>
  <p:tag name="ANNOTATION_END_1" val="13.8"/>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8"/>
  <p:tag name="ANNOTATION_END_2" val="27.1"/>
  <p:tag name="ANNOTATION_TOP_2" val="78.9"/>
  <p:tag name="ANNOTATION_LEFT_2" val="19.2"/>
  <p:tag name="ANNOTATION_WIDTH_2" val="339.2"/>
  <p:tag name="ANNOTATION_HEIGHT_2" val="136.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1"/>
  <p:tag name="ANNOTATION_END_3" val="27.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7.1"/>
  <p:tag name="ANNOTATION_END_4" val="59.7"/>
  <p:tag name="ANNOTATION_TOP_4" val="189.4"/>
  <p:tag name="ANNOTATION_LEFT_4" val="25.8"/>
  <p:tag name="ANNOTATION_WIDTH_4" val="327.9"/>
  <p:tag name="ANNOTATION_HEIGHT_4" val="232.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7"/>
  <p:tag name="ANNOTATION_END_5" val="90.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0.5"/>
  <p:tag name="ANNOTATION_END_6" val="90.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0.5"/>
  <p:tag name="ANNOTATION_END_7" val="100.5"/>
  <p:tag name="ANNOTATION_TOP_7" val="207.9"/>
  <p:tag name="ANNOTATION_LEFT_7" val="42.0"/>
  <p:tag name="ANNOTATION_WIDTH_7" val="309.9"/>
  <p:tag name="ANNOTATION_HEIGHT_7" val="40.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0.5"/>
  <p:tag name="ANNOTATION_END_8" val="100.5"/>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00.5"/>
  <p:tag name="ANNOTATION_END_9" val="121.4"/>
  <p:tag name="ANNOTATION_TOP_9" val="247.4"/>
  <p:tag name="ANNOTATION_LEFT_9" val="31.2"/>
  <p:tag name="ANNOTATION_WIDTH_9" val="308.7"/>
  <p:tag name="ANNOTATION_HEIGHT_9" val="34.7"/>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21.4"/>
  <p:tag name="ANNOTATION_END_10" val="121.4"/>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21.4"/>
  <p:tag name="ANNOTATION_END_11" val="147.8"/>
  <p:tag name="ANNOTATION_TOP_11" val="283.8"/>
  <p:tag name="ANNOTATION_LEFT_11" val="45.0"/>
  <p:tag name="ANNOTATION_WIDTH_11" val="280.5"/>
  <p:tag name="ANNOTATION_HEIGHT_11" val="26.9"/>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47.8"/>
  <p:tag name="ANNOTATION_END_12" val="147.8"/>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147.8"/>
  <p:tag name="ANNOTATION_END_13" val="172.5"/>
  <p:tag name="ANNOTATION_TOP_13" val="309.5"/>
  <p:tag name="ANNOTATION_LEFT_13" val="27.0"/>
  <p:tag name="ANNOTATION_WIDTH_13" val="370.4"/>
  <p:tag name="ANNOTATION_HEIGHT_13" val="102.8"/>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172.5"/>
  <p:tag name="ANNOTATION_END_14" val="172.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72.5"/>
  <p:tag name="ANNOTATION_END_15" val="177.8"/>
  <p:tag name="ANNOTATION_TOP_15" val="246.8"/>
  <p:tag name="ANNOTATION_LEFT_15" val="43.8"/>
  <p:tag name="ANNOTATION_WIDTH_15" val="288.9"/>
  <p:tag name="ANNOTATION_HEIGHT_15" val="24.5"/>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77.8"/>
  <p:tag name="ANNOTATION_END_16" val="177.8"/>
  <p:tag name="ANNOTATION_TOP_16" val="-29.9"/>
  <p:tag name="ANNOTATION_LEFT_16" val="-30.0"/>
  <p:tag name="ANNOTATION_WIDTH_16" val="635.9"/>
  <p:tag name="ANNOTATION_HEIGHT_16" val="491.8"/>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8"/>
  <p:tag name="ANNOTATION_TOP_17" val="348.9"/>
  <p:tag name="ANNOTATION_LEFT_17" val="30.6"/>
  <p:tag name="ANNOTATION_WIDTH_17" val="327.9"/>
  <p:tag name="ANNOTATION_HEIGHT_17" val="22.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COUNT" val="17"/>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UDIO_ID" val="938"/>
  <p:tag name="ELAPSEDTIME" val="190.8"/>
  <p:tag name="ANNOTATION_TYPE_1" val="2"/>
  <p:tag name="ANNOTATION_START_1" val="13.8"/>
  <p:tag name="ANNOTATION_END_1" val="13.8"/>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8"/>
  <p:tag name="ANNOTATION_END_2" val="27.1"/>
  <p:tag name="ANNOTATION_TOP_2" val="78.9"/>
  <p:tag name="ANNOTATION_LEFT_2" val="19.2"/>
  <p:tag name="ANNOTATION_WIDTH_2" val="339.2"/>
  <p:tag name="ANNOTATION_HEIGHT_2" val="136.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1"/>
  <p:tag name="ANNOTATION_END_3" val="27.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7.1"/>
  <p:tag name="ANNOTATION_END_4" val="59.7"/>
  <p:tag name="ANNOTATION_TOP_4" val="189.4"/>
  <p:tag name="ANNOTATION_LEFT_4" val="25.8"/>
  <p:tag name="ANNOTATION_WIDTH_4" val="327.9"/>
  <p:tag name="ANNOTATION_HEIGHT_4" val="232.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7"/>
  <p:tag name="ANNOTATION_END_5" val="90.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0.5"/>
  <p:tag name="ANNOTATION_END_6" val="90.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0.5"/>
  <p:tag name="ANNOTATION_END_7" val="100.5"/>
  <p:tag name="ANNOTATION_TOP_7" val="207.9"/>
  <p:tag name="ANNOTATION_LEFT_7" val="42.0"/>
  <p:tag name="ANNOTATION_WIDTH_7" val="309.9"/>
  <p:tag name="ANNOTATION_HEIGHT_7" val="40.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0.5"/>
  <p:tag name="ANNOTATION_END_8" val="100.5"/>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00.5"/>
  <p:tag name="ANNOTATION_END_9" val="121.4"/>
  <p:tag name="ANNOTATION_TOP_9" val="247.4"/>
  <p:tag name="ANNOTATION_LEFT_9" val="31.2"/>
  <p:tag name="ANNOTATION_WIDTH_9" val="308.7"/>
  <p:tag name="ANNOTATION_HEIGHT_9" val="34.7"/>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21.4"/>
  <p:tag name="ANNOTATION_END_10" val="121.4"/>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21.4"/>
  <p:tag name="ANNOTATION_END_11" val="147.8"/>
  <p:tag name="ANNOTATION_TOP_11" val="283.8"/>
  <p:tag name="ANNOTATION_LEFT_11" val="45.0"/>
  <p:tag name="ANNOTATION_WIDTH_11" val="280.5"/>
  <p:tag name="ANNOTATION_HEIGHT_11" val="26.9"/>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47.8"/>
  <p:tag name="ANNOTATION_END_12" val="147.8"/>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147.8"/>
  <p:tag name="ANNOTATION_END_13" val="172.5"/>
  <p:tag name="ANNOTATION_TOP_13" val="309.5"/>
  <p:tag name="ANNOTATION_LEFT_13" val="27.0"/>
  <p:tag name="ANNOTATION_WIDTH_13" val="370.4"/>
  <p:tag name="ANNOTATION_HEIGHT_13" val="102.8"/>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172.5"/>
  <p:tag name="ANNOTATION_END_14" val="172.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72.5"/>
  <p:tag name="ANNOTATION_END_15" val="177.8"/>
  <p:tag name="ANNOTATION_TOP_15" val="246.8"/>
  <p:tag name="ANNOTATION_LEFT_15" val="43.8"/>
  <p:tag name="ANNOTATION_WIDTH_15" val="288.9"/>
  <p:tag name="ANNOTATION_HEIGHT_15" val="24.5"/>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77.8"/>
  <p:tag name="ANNOTATION_END_16" val="177.8"/>
  <p:tag name="ANNOTATION_TOP_16" val="-29.9"/>
  <p:tag name="ANNOTATION_LEFT_16" val="-30.0"/>
  <p:tag name="ANNOTATION_WIDTH_16" val="635.9"/>
  <p:tag name="ANNOTATION_HEIGHT_16" val="491.8"/>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8"/>
  <p:tag name="ANNOTATION_TOP_17" val="348.9"/>
  <p:tag name="ANNOTATION_LEFT_17" val="30.6"/>
  <p:tag name="ANNOTATION_WIDTH_17" val="327.9"/>
  <p:tag name="ANNOTATION_HEIGHT_17" val="22.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COUNT" val="17"/>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UDIO_ID" val="938"/>
  <p:tag name="ELAPSEDTIME" val="190.8"/>
  <p:tag name="ANNOTATION_TYPE_1" val="2"/>
  <p:tag name="ANNOTATION_START_1" val="13.8"/>
  <p:tag name="ANNOTATION_END_1" val="13.8"/>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8"/>
  <p:tag name="ANNOTATION_END_2" val="27.1"/>
  <p:tag name="ANNOTATION_TOP_2" val="78.9"/>
  <p:tag name="ANNOTATION_LEFT_2" val="19.2"/>
  <p:tag name="ANNOTATION_WIDTH_2" val="339.2"/>
  <p:tag name="ANNOTATION_HEIGHT_2" val="136.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1"/>
  <p:tag name="ANNOTATION_END_3" val="27.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7.1"/>
  <p:tag name="ANNOTATION_END_4" val="59.7"/>
  <p:tag name="ANNOTATION_TOP_4" val="189.4"/>
  <p:tag name="ANNOTATION_LEFT_4" val="25.8"/>
  <p:tag name="ANNOTATION_WIDTH_4" val="327.9"/>
  <p:tag name="ANNOTATION_HEIGHT_4" val="232.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7"/>
  <p:tag name="ANNOTATION_END_5" val="90.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0.5"/>
  <p:tag name="ANNOTATION_END_6" val="90.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0.5"/>
  <p:tag name="ANNOTATION_END_7" val="100.5"/>
  <p:tag name="ANNOTATION_TOP_7" val="207.9"/>
  <p:tag name="ANNOTATION_LEFT_7" val="42.0"/>
  <p:tag name="ANNOTATION_WIDTH_7" val="309.9"/>
  <p:tag name="ANNOTATION_HEIGHT_7" val="40.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0.5"/>
  <p:tag name="ANNOTATION_END_8" val="100.5"/>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00.5"/>
  <p:tag name="ANNOTATION_END_9" val="121.4"/>
  <p:tag name="ANNOTATION_TOP_9" val="247.4"/>
  <p:tag name="ANNOTATION_LEFT_9" val="31.2"/>
  <p:tag name="ANNOTATION_WIDTH_9" val="308.7"/>
  <p:tag name="ANNOTATION_HEIGHT_9" val="34.7"/>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21.4"/>
  <p:tag name="ANNOTATION_END_10" val="121.4"/>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21.4"/>
  <p:tag name="ANNOTATION_END_11" val="147.8"/>
  <p:tag name="ANNOTATION_TOP_11" val="283.8"/>
  <p:tag name="ANNOTATION_LEFT_11" val="45.0"/>
  <p:tag name="ANNOTATION_WIDTH_11" val="280.5"/>
  <p:tag name="ANNOTATION_HEIGHT_11" val="26.9"/>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47.8"/>
  <p:tag name="ANNOTATION_END_12" val="147.8"/>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147.8"/>
  <p:tag name="ANNOTATION_END_13" val="172.5"/>
  <p:tag name="ANNOTATION_TOP_13" val="309.5"/>
  <p:tag name="ANNOTATION_LEFT_13" val="27.0"/>
  <p:tag name="ANNOTATION_WIDTH_13" val="370.4"/>
  <p:tag name="ANNOTATION_HEIGHT_13" val="102.8"/>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172.5"/>
  <p:tag name="ANNOTATION_END_14" val="172.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72.5"/>
  <p:tag name="ANNOTATION_END_15" val="177.8"/>
  <p:tag name="ANNOTATION_TOP_15" val="246.8"/>
  <p:tag name="ANNOTATION_LEFT_15" val="43.8"/>
  <p:tag name="ANNOTATION_WIDTH_15" val="288.9"/>
  <p:tag name="ANNOTATION_HEIGHT_15" val="24.5"/>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77.8"/>
  <p:tag name="ANNOTATION_END_16" val="177.8"/>
  <p:tag name="ANNOTATION_TOP_16" val="-29.9"/>
  <p:tag name="ANNOTATION_LEFT_16" val="-30.0"/>
  <p:tag name="ANNOTATION_WIDTH_16" val="635.9"/>
  <p:tag name="ANNOTATION_HEIGHT_16" val="491.8"/>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8"/>
  <p:tag name="ANNOTATION_TOP_17" val="348.9"/>
  <p:tag name="ANNOTATION_LEFT_17" val="30.6"/>
  <p:tag name="ANNOTATION_WIDTH_17" val="327.9"/>
  <p:tag name="ANNOTATION_HEIGHT_17" val="22.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COUNT" val="17"/>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17577</TotalTime>
  <Words>11433</Words>
  <Application>Microsoft Office PowerPoint</Application>
  <PresentationFormat>On-screen Show (4:3)</PresentationFormat>
  <Paragraphs>1559</Paragraphs>
  <Slides>183</Slides>
  <Notes>94</Notes>
  <HiddenSlides>0</HiddenSlides>
  <MMClips>1</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183</vt:i4>
      </vt:variant>
    </vt:vector>
  </HeadingPairs>
  <TitlesOfParts>
    <vt:vector size="202" baseType="lpstr">
      <vt:lpstr>HP Simplified Hans</vt:lpstr>
      <vt:lpstr>ＭＳ Ｐゴシック</vt:lpstr>
      <vt:lpstr>Arial</vt:lpstr>
      <vt:lpstr>Arial Black</vt:lpstr>
      <vt:lpstr>BlinkMacSystemFont</vt:lpstr>
      <vt:lpstr>Calibri</vt:lpstr>
      <vt:lpstr>Gill Sans MT</vt:lpstr>
      <vt:lpstr>Helvetica Neue</vt:lpstr>
      <vt:lpstr>Rubik</vt:lpstr>
      <vt:lpstr>Tahoma</vt:lpstr>
      <vt:lpstr>Times</vt:lpstr>
      <vt:lpstr>Times New Roman</vt:lpstr>
      <vt:lpstr>Trebuchet MS</vt:lpstr>
      <vt:lpstr>Wingdings</vt:lpstr>
      <vt:lpstr>Wingdings 3</vt:lpstr>
      <vt:lpstr>YahooSans VF</vt:lpstr>
      <vt:lpstr>ヒラギノ角ゴ Pro W3</vt:lpstr>
      <vt:lpstr>1_Origin</vt:lpstr>
      <vt:lpstr>2_Origin</vt:lpstr>
      <vt:lpstr> Virtual DiabetesEd Specialist Training Conference – Day 2  </vt:lpstr>
      <vt:lpstr>Welcome Everyone</vt:lpstr>
      <vt:lpstr>Virtual Course Schedule – Day 2 April 18</vt:lpstr>
      <vt:lpstr>We are Here to Help!</vt:lpstr>
      <vt:lpstr>For exam, be familiar with content on Cheat Sheets</vt:lpstr>
      <vt:lpstr>Diabetes Interview – From Head to Toe &amp; Microvascular Risk</vt:lpstr>
      <vt:lpstr>Objectives</vt:lpstr>
      <vt:lpstr>4. Comprehensive Medical Evaluation and Assessment of Comorbidities</vt:lpstr>
      <vt:lpstr>EV Arrives and Requests Help</vt:lpstr>
      <vt:lpstr>EV Arrives and Requests Help</vt:lpstr>
      <vt:lpstr>EV is Gaining Weight and is Tired</vt:lpstr>
      <vt:lpstr>ABC’s of Diabetes  </vt:lpstr>
      <vt:lpstr>Assessment and Treatment Plan</vt:lpstr>
      <vt:lpstr>Advocating for Best Health for people with Diabetes</vt:lpstr>
      <vt:lpstr>Diabetes is a long path</vt:lpstr>
      <vt:lpstr>Obstructive Sleep Apnea - OSA</vt:lpstr>
      <vt:lpstr>Where are we on this continuum?</vt:lpstr>
      <vt:lpstr>Benefits of Exercise and Diabetes</vt:lpstr>
      <vt:lpstr>Exercise decreases:</vt:lpstr>
      <vt:lpstr>Smoking and Diabetes</vt:lpstr>
      <vt:lpstr>Goals of Medical Nutrition Therapy – ADA Promote and support Individualized healthful eating patterns</vt:lpstr>
      <vt:lpstr>Plate example</vt:lpstr>
      <vt:lpstr>EV asks why the weight gain?</vt:lpstr>
      <vt:lpstr>Poll question 13  </vt:lpstr>
      <vt:lpstr>Thyroid Disease and Diabetes</vt:lpstr>
      <vt:lpstr>Thyroid &amp; TSH* Levels</vt:lpstr>
      <vt:lpstr>PowerPoint Presentation</vt:lpstr>
      <vt:lpstr>Collaborative Action Plan</vt:lpstr>
      <vt:lpstr>Non-Alcoholic Steatosis Disease</vt:lpstr>
      <vt:lpstr>PowerPoint Presentation</vt:lpstr>
      <vt:lpstr>Fatty Liver Disease &amp; Steatohepatitis</vt:lpstr>
      <vt:lpstr>Natural History of NAFLD to NASH</vt:lpstr>
      <vt:lpstr>Stages of Liver Failure</vt:lpstr>
      <vt:lpstr>Nonalcoholic Fatty Liver Disease and Nonalcoholic Steatohepatitis Screening</vt:lpstr>
      <vt:lpstr>Screening for NASH – FIB-4</vt:lpstr>
      <vt:lpstr>Screening for Fibrosis Risk</vt:lpstr>
      <vt:lpstr>Symptoms of Steatosis</vt:lpstr>
      <vt:lpstr>Question: What does a Liver Elastography reveal?</vt:lpstr>
      <vt:lpstr>Finding Liver Disease</vt:lpstr>
      <vt:lpstr>Steatosis Interventions</vt:lpstr>
      <vt:lpstr>Other Treatments for NAFLD and NASH</vt:lpstr>
      <vt:lpstr>Actions To Decrease Steatosis</vt:lpstr>
      <vt:lpstr>NEW Bone Health Recommendations</vt:lpstr>
      <vt:lpstr>Risk Factors for Fracture</vt:lpstr>
      <vt:lpstr>Movement Break – Before Microdisease</vt:lpstr>
      <vt:lpstr>EV Dental, Eye, Kidney and Nerve Care</vt:lpstr>
      <vt:lpstr>Poll Question 14</vt:lpstr>
      <vt:lpstr>Periodontal Disease</vt:lpstr>
      <vt:lpstr>Gingivitis</vt:lpstr>
      <vt:lpstr>Mild to Severe Periodontitis</vt:lpstr>
      <vt:lpstr>Periodontal disease and Heart Disease</vt:lpstr>
      <vt:lpstr>Salivary Dysfunction and Xerostomia (dry mouth) in DM</vt:lpstr>
      <vt:lpstr>Keeping Oral Healthy</vt:lpstr>
      <vt:lpstr>Retinopathy Changes How We See</vt:lpstr>
      <vt:lpstr>Non - Proliferative to Proliferative Diabetic Retinopathy</vt:lpstr>
      <vt:lpstr>Quick Question 15 </vt:lpstr>
      <vt:lpstr>12. Microvascular Complications - Eyes</vt:lpstr>
      <vt:lpstr>Retinopathy Prevention</vt:lpstr>
      <vt:lpstr>Standard 11 - Chronic Kidney Disease and Risk Management</vt:lpstr>
      <vt:lpstr>Definitions of Abnormalities in Albumin Excretion</vt:lpstr>
      <vt:lpstr>Optimizing Health - Kidney Disease</vt:lpstr>
      <vt:lpstr>Collaborative Action Plan and F/U</vt:lpstr>
      <vt:lpstr>Moving on to the Lower Half</vt:lpstr>
      <vt:lpstr>Diabetes and Amputations</vt:lpstr>
      <vt:lpstr>Poll Question 16</vt:lpstr>
      <vt:lpstr>Lower Extremities</vt:lpstr>
      <vt:lpstr>Feet Deserve Special Care</vt:lpstr>
      <vt:lpstr>Medicare and Custom Shoes</vt:lpstr>
      <vt:lpstr>Nerve disease Screening</vt:lpstr>
      <vt:lpstr>Testing for Small and Large Nerve Fiber Loss</vt:lpstr>
      <vt:lpstr>Consider Other Causes of Neuropathy</vt:lpstr>
      <vt:lpstr>Skin Biopsy to Assess Neuropathy</vt:lpstr>
      <vt:lpstr>5.07 monofilament delivers 10gms linear pressure</vt:lpstr>
      <vt:lpstr>Treating Neuropathy</vt:lpstr>
      <vt:lpstr>Meds for Neuropathy – Cheat Sheet</vt:lpstr>
      <vt:lpstr>Other strategies to help ease the pain</vt:lpstr>
      <vt:lpstr>We Can Make A Difference</vt:lpstr>
      <vt:lpstr>Lower Extremities</vt:lpstr>
      <vt:lpstr>“DAN” Diabetic Autonomic Neuropathy  </vt:lpstr>
      <vt:lpstr>Sexual Functions as We Age</vt:lpstr>
      <vt:lpstr>Asking about sexual health</vt:lpstr>
      <vt:lpstr>Improving Sex Life  </vt:lpstr>
      <vt:lpstr>Erectile Dysfunction </vt:lpstr>
      <vt:lpstr>Low Testosterone</vt:lpstr>
      <vt:lpstr>EV is feeling Empowered</vt:lpstr>
      <vt:lpstr>The ABC’s of Diabetes Management</vt:lpstr>
      <vt:lpstr>Break and Question Time</vt:lpstr>
      <vt:lpstr> Insulin – Ultimate Hormone Replacement Therapy</vt:lpstr>
      <vt:lpstr>Disclosures for Dr. Isaacs</vt:lpstr>
      <vt:lpstr>Objectives – Insulin –The Ultimate Hormone Replacement Therapy</vt:lpstr>
      <vt:lpstr>Best and Banting – U of Toronto 1921</vt:lpstr>
      <vt:lpstr>History of insulin</vt:lpstr>
      <vt:lpstr>     1st Insulin Available - 1922</vt:lpstr>
      <vt:lpstr>Miracle of Insulin</vt:lpstr>
      <vt:lpstr>PowerPoint Presentation</vt:lpstr>
      <vt:lpstr>Physiologic Insulin Release:  Individuals without diabetes</vt:lpstr>
      <vt:lpstr>Physiologic Insulin at Meals</vt:lpstr>
      <vt:lpstr>Insulin Overview</vt:lpstr>
      <vt:lpstr>Basal aka “Background” Insulin  </vt:lpstr>
      <vt:lpstr>Bolus Insulin</vt:lpstr>
      <vt:lpstr>PowerPoint Presentation</vt:lpstr>
      <vt:lpstr>Insulin Profiles</vt:lpstr>
      <vt:lpstr>Insulin Concentration</vt:lpstr>
      <vt:lpstr>Concentrated and Inhaled Insulin</vt:lpstr>
      <vt:lpstr>Follow-On Insulin</vt:lpstr>
      <vt:lpstr>Generic Insulins</vt:lpstr>
      <vt:lpstr>Which Insulin is Interchangeable with Lantus (Insulin glargine U100)? </vt:lpstr>
      <vt:lpstr>Insulin Injection Sites</vt:lpstr>
      <vt:lpstr>Insulin Key Counseling Points</vt:lpstr>
      <vt:lpstr>Priming insulin </vt:lpstr>
      <vt:lpstr>Storage Options</vt:lpstr>
      <vt:lpstr>Insulin Storage and Expiration Cheat Sheet Available</vt:lpstr>
      <vt:lpstr>Side Effects of Insulin</vt:lpstr>
      <vt:lpstr>Sharps Disposal: Product and Info</vt:lpstr>
      <vt:lpstr>Polling Question 1 </vt:lpstr>
      <vt:lpstr>Question Time</vt:lpstr>
      <vt:lpstr>How to Dose Insulin</vt:lpstr>
      <vt:lpstr>Type 1 Diabetes (T1D)</vt:lpstr>
      <vt:lpstr>How to Dose Insulin? T1D </vt:lpstr>
      <vt:lpstr>Choice of Basal Insulin</vt:lpstr>
      <vt:lpstr>Weekly Insulin </vt:lpstr>
      <vt:lpstr>Glargine vs. Icodec in T2D</vt:lpstr>
      <vt:lpstr>Choice of Bolus Insulin</vt:lpstr>
      <vt:lpstr>T1D: Insulin Dosing Regimens</vt:lpstr>
      <vt:lpstr>Intermediate-acting Insulin + Regular Insulin or Insulin Analog</vt:lpstr>
      <vt:lpstr>Long-acting Insulin with Insulin analog</vt:lpstr>
      <vt:lpstr>Carbohydrate Ratio </vt:lpstr>
      <vt:lpstr>Correction Factor </vt:lpstr>
      <vt:lpstr>An Example: Meet Austin</vt:lpstr>
      <vt:lpstr>Austin Calculation cont’d</vt:lpstr>
      <vt:lpstr>Poll Question 2 </vt:lpstr>
      <vt:lpstr>Answer and Explanation</vt:lpstr>
      <vt:lpstr>Correction Scale 1  Rapid/Fast Acting Insulin  (1 unit:50 mg/dl&gt;150)</vt:lpstr>
      <vt:lpstr>Correction Scale 2 Rapid/Fast Acting Insulin  (2 units:50 mg/dl&gt;150)</vt:lpstr>
      <vt:lpstr>Poll Question 3  </vt:lpstr>
      <vt:lpstr>Inhaled Insulin  </vt:lpstr>
      <vt:lpstr>Inhaled Insulin </vt:lpstr>
      <vt:lpstr>Inhaled Insulin Storage</vt:lpstr>
      <vt:lpstr>Inhaled Insulin Dosing and Counseling</vt:lpstr>
      <vt:lpstr>Bolus Insulin Timing</vt:lpstr>
      <vt:lpstr>Poll Question 5</vt:lpstr>
      <vt:lpstr>Stretch Break and Questions: -)</vt:lpstr>
      <vt:lpstr>U500 Insulin</vt:lpstr>
      <vt:lpstr>More than 200 units a day?</vt:lpstr>
      <vt:lpstr>Switching to u500 insulin</vt:lpstr>
      <vt:lpstr>U500 example </vt:lpstr>
      <vt:lpstr>Barriers to Insulin Use</vt:lpstr>
      <vt:lpstr>Poll Question 6</vt:lpstr>
      <vt:lpstr>Psychological Insulin Resistance (PIR)</vt:lpstr>
      <vt:lpstr>Needle Size often a Barrier: Size Matters</vt:lpstr>
      <vt:lpstr>How To’s of Adding Insulin in Type 2 DM</vt:lpstr>
      <vt:lpstr>Injectable Therapy for Type 2 Diabetes</vt:lpstr>
      <vt:lpstr>Intensifying Injectable Footnotes 9.2</vt:lpstr>
      <vt:lpstr>PowerPoint Presentation</vt:lpstr>
      <vt:lpstr>PowerPoint Presentation</vt:lpstr>
      <vt:lpstr>PowerPoint Presentation</vt:lpstr>
      <vt:lpstr>PowerPoint Presentation</vt:lpstr>
      <vt:lpstr>Case Study: Jenny </vt:lpstr>
      <vt:lpstr>Thinking about the choices</vt:lpstr>
      <vt:lpstr>Piecing it Together </vt:lpstr>
      <vt:lpstr>Switching Insulin </vt:lpstr>
      <vt:lpstr>How to Switch Basal Insulin </vt:lpstr>
      <vt:lpstr>Poll 7 - Making the switch: Meet Joan</vt:lpstr>
      <vt:lpstr>Switching Meal time Insulin </vt:lpstr>
      <vt:lpstr>Poll 8. Patient Case: Lumy</vt:lpstr>
      <vt:lpstr>Insulin Pattern Management</vt:lpstr>
      <vt:lpstr>Pattern Management –AKA </vt:lpstr>
      <vt:lpstr>What do the numbers mean?</vt:lpstr>
      <vt:lpstr>At Least 42 Factors Affect Glucose!</vt:lpstr>
      <vt:lpstr>Poll Question 9</vt:lpstr>
      <vt:lpstr>Pattern Management</vt:lpstr>
      <vt:lpstr>General Rules with Basal Bolus</vt:lpstr>
      <vt:lpstr>Adjusting Insulin doses in a Basal/Bolus regimen (T1DM &amp; T2DM)</vt:lpstr>
      <vt:lpstr>                               </vt:lpstr>
      <vt:lpstr>Meal Time Data Review</vt:lpstr>
      <vt:lpstr>Bolus Pattern Management</vt:lpstr>
      <vt:lpstr>Checking the Sensitivity</vt:lpstr>
      <vt:lpstr>Checking the Carb Ratio</vt:lpstr>
      <vt:lpstr>Basal Insulin Review </vt:lpstr>
      <vt:lpstr>Case Study: Larry  Poll Question 12</vt:lpstr>
      <vt:lpstr>Summary</vt:lpstr>
      <vt:lpstr>Q &amp; A </vt:lpstr>
      <vt:lpstr>Questions and Lunch </vt:lpstr>
    </vt:vector>
  </TitlesOfParts>
  <Company>USC Department of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Activity Prescription: latest in Research</dc:title>
  <dc:creator>Evelyne Fleury-Milfort</dc:creator>
  <cp:lastModifiedBy>Beverly Thomassian</cp:lastModifiedBy>
  <cp:revision>642</cp:revision>
  <cp:lastPrinted>2011-05-24T01:20:26Z</cp:lastPrinted>
  <dcterms:created xsi:type="dcterms:W3CDTF">2003-08-14T00:43:49Z</dcterms:created>
  <dcterms:modified xsi:type="dcterms:W3CDTF">2024-04-23T17:26:13Z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Go To Cancer and Diabetes 2011</vt:lpwstr>
  </property>
  <property fmtid="{D5CDD505-2E9C-101B-9397-08002B2CF9AE}" pid="4" name="ArticulateGUID">
    <vt:lpwstr>F4AF5269-8A60-4A7B-A404-C73166435D1A</vt:lpwstr>
  </property>
  <property fmtid="{D5CDD505-2E9C-101B-9397-08002B2CF9AE}" pid="5" name="ArticulateProjectFull">
    <vt:lpwstr>C:\Documents and Settings\All Users\Documents\bevs stuff\Cancer and Diabetes 2011.ppta</vt:lpwstr>
  </property>
</Properties>
</file>