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4.xml" ContentType="application/vnd.openxmlformats-officedocument.presentationml.comments+xml"/>
  <Override PartName="/ppt/notesSlides/notesSlide18.xml" ContentType="application/vnd.openxmlformats-officedocument.presentationml.notesSlide+xml"/>
  <Override PartName="/ppt/comments/comment5.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6.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7.xml" ContentType="application/vnd.openxmlformats-officedocument.presentationml.comments+xml"/>
  <Override PartName="/ppt/notesSlides/notesSlide25.xml" ContentType="application/vnd.openxmlformats-officedocument.presentationml.notesSlide+xml"/>
  <Override PartName="/ppt/comments/comment8.xml" ContentType="application/vnd.openxmlformats-officedocument.presentationml.comments+xml"/>
  <Override PartName="/ppt/notesSlides/notesSlide26.xml" ContentType="application/vnd.openxmlformats-officedocument.presentationml.notesSlide+xml"/>
  <Override PartName="/ppt/comments/comment9.xml" ContentType="application/vnd.openxmlformats-officedocument.presentationml.comments+xml"/>
  <Override PartName="/ppt/notesSlides/notesSlide27.xml" ContentType="application/vnd.openxmlformats-officedocument.presentationml.notesSlide+xml"/>
  <Override PartName="/ppt/comments/comment10.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1.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2.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3.xml" ContentType="application/vnd.openxmlformats-officedocument.presentationml.comments+xml"/>
  <Override PartName="/ppt/notesSlides/notesSlide34.xml" ContentType="application/vnd.openxmlformats-officedocument.presentationml.notesSlide+xml"/>
  <Override PartName="/ppt/comments/comment14.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comment15.xml" ContentType="application/vnd.openxmlformats-officedocument.presentationml.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comments/comment16.xml" ContentType="application/vnd.openxmlformats-officedocument.presentationml.comments+xml"/>
  <Override PartName="/ppt/notesSlides/notesSlide112.xml" ContentType="application/vnd.openxmlformats-officedocument.presentationml.notesSlide+xml"/>
  <Override PartName="/ppt/comments/comment17.xml" ContentType="application/vnd.openxmlformats-officedocument.presentationml.comment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comments/comment18.xml" ContentType="application/vnd.openxmlformats-officedocument.presentationml.comments+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comments/comment19.xml" ContentType="application/vnd.openxmlformats-officedocument.presentationml.comments+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comments/comment20.xml" ContentType="application/vnd.openxmlformats-officedocument.presentationml.comments+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comments/comment21.xml" ContentType="application/vnd.openxmlformats-officedocument.presentationml.comments+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comments/comment22.xml" ContentType="application/vnd.openxmlformats-officedocument.presentationml.comments+xml"/>
  <Override PartName="/ppt/notesSlides/notesSlide20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72" r:id="rId2"/>
  </p:sldMasterIdLst>
  <p:notesMasterIdLst>
    <p:notesMasterId r:id="rId208"/>
  </p:notesMasterIdLst>
  <p:sldIdLst>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3" r:id="rId106"/>
    <p:sldId id="362"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465"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 id="433" r:id="rId178"/>
    <p:sldId id="434" r:id="rId179"/>
    <p:sldId id="435" r:id="rId180"/>
    <p:sldId id="436" r:id="rId181"/>
    <p:sldId id="437" r:id="rId182"/>
    <p:sldId id="438" r:id="rId183"/>
    <p:sldId id="439" r:id="rId184"/>
    <p:sldId id="440" r:id="rId185"/>
    <p:sldId id="441" r:id="rId186"/>
    <p:sldId id="442" r:id="rId187"/>
    <p:sldId id="443" r:id="rId188"/>
    <p:sldId id="46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258" r:id="rId207"/>
  </p:sldIdLst>
  <p:sldSz cx="12192000" cy="6858000"/>
  <p:notesSz cx="7010400" cy="9296400"/>
  <p:embeddedFontLst>
    <p:embeddedFont>
      <p:font typeface="Cambria" panose="02040503050406030204" pitchFamily="18" charset="0"/>
      <p:regular r:id="rId209"/>
      <p:bold r:id="rId210"/>
      <p:italic r:id="rId211"/>
      <p:boldItalic r:id="rId212"/>
    </p:embeddedFont>
    <p:embeddedFont>
      <p:font typeface="Georgia" panose="02040502050405020303" pitchFamily="18" charset="0"/>
      <p:regular r:id="rId213"/>
      <p:bold r:id="rId214"/>
      <p:italic r:id="rId215"/>
      <p:boldItalic r:id="rId216"/>
    </p:embeddedFont>
    <p:embeddedFont>
      <p:font typeface="Helvetica Neue" panose="020B0604020202020204" charset="0"/>
      <p:regular r:id="rId217"/>
      <p:bold r:id="rId218"/>
      <p:italic r:id="rId219"/>
      <p:boldItalic r:id="rId220"/>
    </p:embeddedFont>
    <p:embeddedFont>
      <p:font typeface="Lato" panose="020F0502020204030203" pitchFamily="34" charset="0"/>
      <p:regular r:id="rId221"/>
      <p:bold r:id="rId222"/>
      <p:italic r:id="rId223"/>
      <p:boldItalic r:id="rId224"/>
    </p:embeddedFont>
    <p:embeddedFont>
      <p:font typeface="Montserrat" panose="00000500000000000000" pitchFamily="2" charset="0"/>
      <p:regular r:id="rId225"/>
      <p:bold r:id="rId226"/>
      <p:italic r:id="rId227"/>
      <p:boldItalic r:id="rId228"/>
    </p:embeddedFont>
    <p:embeddedFont>
      <p:font typeface="Montserrat Light" panose="00000400000000000000" pitchFamily="2" charset="0"/>
      <p:regular r:id="rId229"/>
      <p:bold r:id="rId230"/>
      <p:italic r:id="rId231"/>
      <p:boldItalic r:id="rId232"/>
    </p:embeddedFont>
    <p:embeddedFont>
      <p:font typeface="Nunito" pitchFamily="2" charset="0"/>
      <p:regular r:id="rId233"/>
      <p:bold r:id="rId234"/>
      <p:italic r:id="rId235"/>
      <p:boldItalic r:id="rId236"/>
    </p:embeddedFont>
    <p:embeddedFont>
      <p:font typeface="Oi" panose="020B0604020202020204" charset="0"/>
      <p:regular r:id="rId237"/>
    </p:embeddedFont>
    <p:embeddedFont>
      <p:font typeface="Open Sans" panose="020B0606030504020204" pitchFamily="34" charset="0"/>
      <p:regular r:id="rId238"/>
      <p:bold r:id="rId239"/>
      <p:italic r:id="rId240"/>
      <p:boldItalic r:id="rId241"/>
    </p:embeddedFont>
    <p:embeddedFont>
      <p:font typeface="Proxima Nova" panose="020B0604020202020204" charset="0"/>
      <p:regular r:id="rId242"/>
      <p:bold r:id="rId243"/>
      <p:italic r:id="rId244"/>
      <p:boldItalic r:id="rId245"/>
    </p:embeddedFont>
    <p:embeddedFont>
      <p:font typeface="Raleway" pitchFamily="2" charset="0"/>
      <p:regular r:id="rId246"/>
      <p:bold r:id="rId247"/>
      <p:italic r:id="rId248"/>
      <p:boldItalic r:id="rId2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3" roundtripDataSignature="AMtx7mjIWvKqEb1dYpjnk9vW9XdRPePDM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Jones" initials="" lastIdx="2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B44A0D-34CF-4B85-82A4-69C58D2BE413}" v="4" dt="2024-09-15T12:59:25.158"/>
  </p1510:revLst>
</p1510:revInfo>
</file>

<file path=ppt/tableStyles.xml><?xml version="1.0" encoding="utf-8"?>
<a:tblStyleLst xmlns:a="http://schemas.openxmlformats.org/drawingml/2006/main" def="{D5AFD7B6-3BC7-4155-8968-61804B9E7C4C}">
  <a:tblStyle styleId="{D5AFD7B6-3BC7-4155-8968-61804B9E7C4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0F0"/>
          </a:solidFill>
        </a:fill>
      </a:tcStyle>
    </a:wholeTbl>
    <a:band1H>
      <a:tcTxStyle/>
      <a:tcStyle>
        <a:tcBdr/>
        <a:fill>
          <a:solidFill>
            <a:srgbClr val="E0E0E0"/>
          </a:solidFill>
        </a:fill>
      </a:tcStyle>
    </a:band1H>
    <a:band2H>
      <a:tcTxStyle/>
      <a:tcStyle>
        <a:tcBdr/>
      </a:tcStyle>
    </a:band2H>
    <a:band1V>
      <a:tcTxStyle/>
      <a:tcStyle>
        <a:tcBdr/>
        <a:fill>
          <a:solidFill>
            <a:srgbClr val="E0E0E0"/>
          </a:solidFill>
        </a:fill>
      </a:tcStyle>
    </a:band1V>
    <a:band2V>
      <a:tcTxStyle/>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88B986B7-4679-4C52-936B-8F2572A46FBB}"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804E385-702F-4BFD-B1C4-7A3124F3DE63}"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384" y="60"/>
      </p:cViewPr>
      <p:guideLst>
        <p:guide orient="horz" pos="2160"/>
        <p:guide pos="3840"/>
      </p:guideLst>
    </p:cSldViewPr>
  </p:slideViewPr>
  <p:notesTextViewPr>
    <p:cViewPr>
      <p:scale>
        <a:sx n="1" d="1"/>
        <a:sy n="1" d="1"/>
      </p:scale>
      <p:origin x="0" y="0"/>
    </p:cViewPr>
  </p:notesTextViewPr>
  <p:sorterViewPr>
    <p:cViewPr>
      <p:scale>
        <a:sx n="200" d="100"/>
        <a:sy n="200" d="100"/>
      </p:scale>
      <p:origin x="0" y="-22878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font" Target="fonts/font18.fntdata"/><Relationship Id="rId247" Type="http://schemas.openxmlformats.org/officeDocument/2006/relationships/font" Target="fonts/font39.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font" Target="fonts/font8.fntdata"/><Relationship Id="rId237" Type="http://schemas.openxmlformats.org/officeDocument/2006/relationships/font" Target="fonts/font29.fntdata"/><Relationship Id="rId258" Type="http://schemas.openxmlformats.org/officeDocument/2006/relationships/tableStyles" Target="tableStyle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font" Target="fonts/font19.fntdata"/><Relationship Id="rId248" Type="http://schemas.openxmlformats.org/officeDocument/2006/relationships/font" Target="fonts/font40.fntdata"/><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font" Target="fonts/font9.fntdata"/><Relationship Id="rId6" Type="http://schemas.openxmlformats.org/officeDocument/2006/relationships/slide" Target="slides/slide4.xml"/><Relationship Id="rId238" Type="http://schemas.openxmlformats.org/officeDocument/2006/relationships/font" Target="fonts/font30.fntdata"/><Relationship Id="rId259" Type="http://schemas.microsoft.com/office/2016/11/relationships/changesInfo" Target="changesInfos/changesInfo1.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font" Target="fonts/font20.fntdata"/><Relationship Id="rId249" Type="http://schemas.openxmlformats.org/officeDocument/2006/relationships/font" Target="fonts/font41.fntdata"/><Relationship Id="rId13" Type="http://schemas.openxmlformats.org/officeDocument/2006/relationships/slide" Target="slides/slide11.xml"/><Relationship Id="rId109" Type="http://schemas.openxmlformats.org/officeDocument/2006/relationships/slide" Target="slides/slide107.xml"/><Relationship Id="rId260" Type="http://schemas.microsoft.com/office/2015/10/relationships/revisionInfo" Target="revisionInfo.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font" Target="fonts/font10.fntdata"/><Relationship Id="rId239" Type="http://schemas.openxmlformats.org/officeDocument/2006/relationships/font" Target="fonts/font31.fntdata"/><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notesMaster" Target="notesMasters/notesMaster1.xml"/><Relationship Id="rId229" Type="http://schemas.openxmlformats.org/officeDocument/2006/relationships/font" Target="fonts/font21.fntdata"/><Relationship Id="rId240" Type="http://schemas.openxmlformats.org/officeDocument/2006/relationships/font" Target="fonts/font32.fntdata"/><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font" Target="fonts/font11.fntdata"/><Relationship Id="rId230" Type="http://schemas.openxmlformats.org/officeDocument/2006/relationships/font" Target="fonts/font22.fntdata"/><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font" Target="fonts/font1.fntdata"/><Relationship Id="rId220" Type="http://schemas.openxmlformats.org/officeDocument/2006/relationships/font" Target="fonts/font12.fntdata"/><Relationship Id="rId241" Type="http://schemas.openxmlformats.org/officeDocument/2006/relationships/font" Target="fonts/font33.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font" Target="fonts/font2.fntdata"/><Relationship Id="rId26" Type="http://schemas.openxmlformats.org/officeDocument/2006/relationships/slide" Target="slides/slide24.xml"/><Relationship Id="rId231" Type="http://schemas.openxmlformats.org/officeDocument/2006/relationships/font" Target="fonts/font23.fntdata"/><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font" Target="fonts/font13.fntdata"/><Relationship Id="rId242" Type="http://schemas.openxmlformats.org/officeDocument/2006/relationships/font" Target="fonts/font34.fntdata"/><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font" Target="fonts/font3.fntdata"/><Relationship Id="rId232" Type="http://schemas.openxmlformats.org/officeDocument/2006/relationships/font" Target="fonts/font24.fntdata"/><Relationship Id="rId253" Type="http://customschemas.google.com/relationships/presentationmetadata" Target="meta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font" Target="fonts/font14.fntdata"/><Relationship Id="rId243" Type="http://schemas.openxmlformats.org/officeDocument/2006/relationships/font" Target="fonts/font35.fntdata"/><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font" Target="fonts/font4.fntdata"/><Relationship Id="rId233" Type="http://schemas.openxmlformats.org/officeDocument/2006/relationships/font" Target="fonts/font25.fntdata"/><Relationship Id="rId254" Type="http://schemas.openxmlformats.org/officeDocument/2006/relationships/commentAuthors" Target="commentAuthors.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font" Target="fonts/font15.fntdata"/><Relationship Id="rId244" Type="http://schemas.openxmlformats.org/officeDocument/2006/relationships/font" Target="fonts/font36.fntdata"/><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font" Target="fonts/font5.fntdata"/><Relationship Id="rId234" Type="http://schemas.openxmlformats.org/officeDocument/2006/relationships/font" Target="fonts/font26.fntdata"/><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presProps" Target="presProps.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font" Target="fonts/font16.fntdata"/><Relationship Id="rId245" Type="http://schemas.openxmlformats.org/officeDocument/2006/relationships/font" Target="fonts/font37.fntdata"/><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font" Target="fonts/font6.fntdata"/><Relationship Id="rId235" Type="http://schemas.openxmlformats.org/officeDocument/2006/relationships/font" Target="fonts/font27.fntdata"/><Relationship Id="rId256" Type="http://schemas.openxmlformats.org/officeDocument/2006/relationships/viewProps" Target="viewProps.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font" Target="fonts/font17.fntdata"/><Relationship Id="rId246" Type="http://schemas.openxmlformats.org/officeDocument/2006/relationships/font" Target="fonts/font38.fntdata"/><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font" Target="fonts/font7.fntdata"/><Relationship Id="rId236" Type="http://schemas.openxmlformats.org/officeDocument/2006/relationships/font" Target="fonts/font28.fntdata"/><Relationship Id="rId25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erly Thomassian" userId="a7e8311c0d2c4024" providerId="LiveId" clId="{B0B44A0D-34CF-4B85-82A4-69C58D2BE413}"/>
    <pc:docChg chg="undo custSel addSld delSld modSld sldOrd delMainMaster">
      <pc:chgData name="Beverly Thomassian" userId="a7e8311c0d2c4024" providerId="LiveId" clId="{B0B44A0D-34CF-4B85-82A4-69C58D2BE413}" dt="2024-09-15T13:51:46.434" v="3264" actId="207"/>
      <pc:docMkLst>
        <pc:docMk/>
      </pc:docMkLst>
      <pc:sldChg chg="del">
        <pc:chgData name="Beverly Thomassian" userId="a7e8311c0d2c4024" providerId="LiveId" clId="{B0B44A0D-34CF-4B85-82A4-69C58D2BE413}" dt="2024-09-15T08:02:35.139" v="650" actId="2696"/>
        <pc:sldMkLst>
          <pc:docMk/>
          <pc:sldMk cId="0" sldId="256"/>
        </pc:sldMkLst>
      </pc:sldChg>
      <pc:sldChg chg="del">
        <pc:chgData name="Beverly Thomassian" userId="a7e8311c0d2c4024" providerId="LiveId" clId="{B0B44A0D-34CF-4B85-82A4-69C58D2BE413}" dt="2024-09-15T08:02:38.429" v="651" actId="2696"/>
        <pc:sldMkLst>
          <pc:docMk/>
          <pc:sldMk cId="0" sldId="257"/>
        </pc:sldMkLst>
      </pc:sldChg>
      <pc:sldChg chg="modSp del mod">
        <pc:chgData name="Beverly Thomassian" userId="a7e8311c0d2c4024" providerId="LiveId" clId="{B0B44A0D-34CF-4B85-82A4-69C58D2BE413}" dt="2024-09-15T08:07:34.692" v="673" actId="27636"/>
        <pc:sldMkLst>
          <pc:docMk/>
          <pc:sldMk cId="4133669291" sldId="258"/>
        </pc:sldMkLst>
        <pc:spChg chg="mod">
          <ac:chgData name="Beverly Thomassian" userId="a7e8311c0d2c4024" providerId="LiveId" clId="{B0B44A0D-34CF-4B85-82A4-69C58D2BE413}" dt="2024-09-15T08:07:34.692" v="673" actId="27636"/>
          <ac:spMkLst>
            <pc:docMk/>
            <pc:sldMk cId="4133669291" sldId="258"/>
            <ac:spMk id="229" creationId="{00000000-0000-0000-0000-000000000000}"/>
          </ac:spMkLst>
        </pc:spChg>
        <pc:spChg chg="mod">
          <ac:chgData name="Beverly Thomassian" userId="a7e8311c0d2c4024" providerId="LiveId" clId="{B0B44A0D-34CF-4B85-82A4-69C58D2BE413}" dt="2024-09-15T08:02:46.616" v="663" actId="20577"/>
          <ac:spMkLst>
            <pc:docMk/>
            <pc:sldMk cId="4133669291" sldId="258"/>
            <ac:spMk id="230" creationId="{00000000-0000-0000-0000-000000000000}"/>
          </ac:spMkLst>
        </pc:spChg>
      </pc:sldChg>
      <pc:sldChg chg="modSp mod">
        <pc:chgData name="Beverly Thomassian" userId="a7e8311c0d2c4024" providerId="LiveId" clId="{B0B44A0D-34CF-4B85-82A4-69C58D2BE413}" dt="2024-09-15T12:47:22.499" v="692"/>
        <pc:sldMkLst>
          <pc:docMk/>
          <pc:sldMk cId="0" sldId="259"/>
        </pc:sldMkLst>
        <pc:spChg chg="mod">
          <ac:chgData name="Beverly Thomassian" userId="a7e8311c0d2c4024" providerId="LiveId" clId="{B0B44A0D-34CF-4B85-82A4-69C58D2BE413}" dt="2024-09-15T12:47:22.499" v="692"/>
          <ac:spMkLst>
            <pc:docMk/>
            <pc:sldMk cId="0" sldId="259"/>
            <ac:spMk id="241" creationId="{00000000-0000-0000-0000-000000000000}"/>
          </ac:spMkLst>
        </pc:spChg>
      </pc:sldChg>
      <pc:sldChg chg="modSp mod">
        <pc:chgData name="Beverly Thomassian" userId="a7e8311c0d2c4024" providerId="LiveId" clId="{B0B44A0D-34CF-4B85-82A4-69C58D2BE413}" dt="2024-09-15T06:18:37.735" v="6" actId="207"/>
        <pc:sldMkLst>
          <pc:docMk/>
          <pc:sldMk cId="0" sldId="260"/>
        </pc:sldMkLst>
        <pc:spChg chg="mod">
          <ac:chgData name="Beverly Thomassian" userId="a7e8311c0d2c4024" providerId="LiveId" clId="{B0B44A0D-34CF-4B85-82A4-69C58D2BE413}" dt="2024-09-15T06:18:37.735" v="6" actId="207"/>
          <ac:spMkLst>
            <pc:docMk/>
            <pc:sldMk cId="0" sldId="260"/>
            <ac:spMk id="248" creationId="{00000000-0000-0000-0000-000000000000}"/>
          </ac:spMkLst>
        </pc:spChg>
      </pc:sldChg>
      <pc:sldChg chg="modSp mod">
        <pc:chgData name="Beverly Thomassian" userId="a7e8311c0d2c4024" providerId="LiveId" clId="{B0B44A0D-34CF-4B85-82A4-69C58D2BE413}" dt="2024-09-15T06:20:33.299" v="13" actId="207"/>
        <pc:sldMkLst>
          <pc:docMk/>
          <pc:sldMk cId="0" sldId="267"/>
        </pc:sldMkLst>
        <pc:spChg chg="mod">
          <ac:chgData name="Beverly Thomassian" userId="a7e8311c0d2c4024" providerId="LiveId" clId="{B0B44A0D-34CF-4B85-82A4-69C58D2BE413}" dt="2024-09-15T06:20:33.299" v="13" actId="207"/>
          <ac:spMkLst>
            <pc:docMk/>
            <pc:sldMk cId="0" sldId="267"/>
            <ac:spMk id="304" creationId="{00000000-0000-0000-0000-000000000000}"/>
          </ac:spMkLst>
        </pc:spChg>
      </pc:sldChg>
      <pc:sldChg chg="modSp mod">
        <pc:chgData name="Beverly Thomassian" userId="a7e8311c0d2c4024" providerId="LiveId" clId="{B0B44A0D-34CF-4B85-82A4-69C58D2BE413}" dt="2024-09-15T06:21:50.710" v="18" actId="1076"/>
        <pc:sldMkLst>
          <pc:docMk/>
          <pc:sldMk cId="0" sldId="275"/>
        </pc:sldMkLst>
        <pc:spChg chg="mod">
          <ac:chgData name="Beverly Thomassian" userId="a7e8311c0d2c4024" providerId="LiveId" clId="{B0B44A0D-34CF-4B85-82A4-69C58D2BE413}" dt="2024-09-15T06:21:50.710" v="18" actId="1076"/>
          <ac:spMkLst>
            <pc:docMk/>
            <pc:sldMk cId="0" sldId="275"/>
            <ac:spMk id="373" creationId="{00000000-0000-0000-0000-000000000000}"/>
          </ac:spMkLst>
        </pc:spChg>
      </pc:sldChg>
      <pc:sldChg chg="modSp mod">
        <pc:chgData name="Beverly Thomassian" userId="a7e8311c0d2c4024" providerId="LiveId" clId="{B0B44A0D-34CF-4B85-82A4-69C58D2BE413}" dt="2024-09-15T06:23:15.237" v="54" actId="207"/>
        <pc:sldMkLst>
          <pc:docMk/>
          <pc:sldMk cId="0" sldId="276"/>
        </pc:sldMkLst>
        <pc:spChg chg="mod">
          <ac:chgData name="Beverly Thomassian" userId="a7e8311c0d2c4024" providerId="LiveId" clId="{B0B44A0D-34CF-4B85-82A4-69C58D2BE413}" dt="2024-09-15T06:23:15.237" v="54" actId="207"/>
          <ac:spMkLst>
            <pc:docMk/>
            <pc:sldMk cId="0" sldId="276"/>
            <ac:spMk id="380" creationId="{00000000-0000-0000-0000-000000000000}"/>
          </ac:spMkLst>
        </pc:spChg>
      </pc:sldChg>
      <pc:sldChg chg="modSp mod">
        <pc:chgData name="Beverly Thomassian" userId="a7e8311c0d2c4024" providerId="LiveId" clId="{B0B44A0D-34CF-4B85-82A4-69C58D2BE413}" dt="2024-09-15T06:25:08.540" v="80" actId="207"/>
        <pc:sldMkLst>
          <pc:docMk/>
          <pc:sldMk cId="0" sldId="278"/>
        </pc:sldMkLst>
        <pc:graphicFrameChg chg="modGraphic">
          <ac:chgData name="Beverly Thomassian" userId="a7e8311c0d2c4024" providerId="LiveId" clId="{B0B44A0D-34CF-4B85-82A4-69C58D2BE413}" dt="2024-09-15T06:25:08.540" v="80" actId="207"/>
          <ac:graphicFrameMkLst>
            <pc:docMk/>
            <pc:sldMk cId="0" sldId="278"/>
            <ac:graphicFrameMk id="406" creationId="{00000000-0000-0000-0000-000000000000}"/>
          </ac:graphicFrameMkLst>
        </pc:graphicFrameChg>
      </pc:sldChg>
      <pc:sldChg chg="modSp mod">
        <pc:chgData name="Beverly Thomassian" userId="a7e8311c0d2c4024" providerId="LiveId" clId="{B0B44A0D-34CF-4B85-82A4-69C58D2BE413}" dt="2024-09-15T06:27:00.606" v="106" actId="207"/>
        <pc:sldMkLst>
          <pc:docMk/>
          <pc:sldMk cId="0" sldId="280"/>
        </pc:sldMkLst>
        <pc:spChg chg="mod">
          <ac:chgData name="Beverly Thomassian" userId="a7e8311c0d2c4024" providerId="LiveId" clId="{B0B44A0D-34CF-4B85-82A4-69C58D2BE413}" dt="2024-09-15T06:27:00.606" v="106" actId="207"/>
          <ac:spMkLst>
            <pc:docMk/>
            <pc:sldMk cId="0" sldId="280"/>
            <ac:spMk id="420" creationId="{00000000-0000-0000-0000-000000000000}"/>
          </ac:spMkLst>
        </pc:spChg>
      </pc:sldChg>
      <pc:sldChg chg="modSp mod">
        <pc:chgData name="Beverly Thomassian" userId="a7e8311c0d2c4024" providerId="LiveId" clId="{B0B44A0D-34CF-4B85-82A4-69C58D2BE413}" dt="2024-09-15T08:01:50.925" v="616" actId="207"/>
        <pc:sldMkLst>
          <pc:docMk/>
          <pc:sldMk cId="0" sldId="281"/>
        </pc:sldMkLst>
        <pc:spChg chg="mod">
          <ac:chgData name="Beverly Thomassian" userId="a7e8311c0d2c4024" providerId="LiveId" clId="{B0B44A0D-34CF-4B85-82A4-69C58D2BE413}" dt="2024-09-15T08:01:50.925" v="616" actId="207"/>
          <ac:spMkLst>
            <pc:docMk/>
            <pc:sldMk cId="0" sldId="281"/>
            <ac:spMk id="427" creationId="{00000000-0000-0000-0000-000000000000}"/>
          </ac:spMkLst>
        </pc:spChg>
      </pc:sldChg>
      <pc:sldChg chg="modSp mod">
        <pc:chgData name="Beverly Thomassian" userId="a7e8311c0d2c4024" providerId="LiveId" clId="{B0B44A0D-34CF-4B85-82A4-69C58D2BE413}" dt="2024-09-15T13:25:11.031" v="3093" actId="207"/>
        <pc:sldMkLst>
          <pc:docMk/>
          <pc:sldMk cId="0" sldId="287"/>
        </pc:sldMkLst>
        <pc:spChg chg="mod">
          <ac:chgData name="Beverly Thomassian" userId="a7e8311c0d2c4024" providerId="LiveId" clId="{B0B44A0D-34CF-4B85-82A4-69C58D2BE413}" dt="2024-09-15T13:22:39.491" v="3027" actId="20577"/>
          <ac:spMkLst>
            <pc:docMk/>
            <pc:sldMk cId="0" sldId="287"/>
            <ac:spMk id="468" creationId="{00000000-0000-0000-0000-000000000000}"/>
          </ac:spMkLst>
        </pc:spChg>
        <pc:spChg chg="mod">
          <ac:chgData name="Beverly Thomassian" userId="a7e8311c0d2c4024" providerId="LiveId" clId="{B0B44A0D-34CF-4B85-82A4-69C58D2BE413}" dt="2024-09-15T13:25:11.031" v="3093" actId="207"/>
          <ac:spMkLst>
            <pc:docMk/>
            <pc:sldMk cId="0" sldId="287"/>
            <ac:spMk id="469" creationId="{00000000-0000-0000-0000-000000000000}"/>
          </ac:spMkLst>
        </pc:spChg>
        <pc:spChg chg="mod">
          <ac:chgData name="Beverly Thomassian" userId="a7e8311c0d2c4024" providerId="LiveId" clId="{B0B44A0D-34CF-4B85-82A4-69C58D2BE413}" dt="2024-09-15T13:24:38.747" v="3030" actId="1076"/>
          <ac:spMkLst>
            <pc:docMk/>
            <pc:sldMk cId="0" sldId="287"/>
            <ac:spMk id="470" creationId="{00000000-0000-0000-0000-000000000000}"/>
          </ac:spMkLst>
        </pc:spChg>
      </pc:sldChg>
      <pc:sldChg chg="modSp mod">
        <pc:chgData name="Beverly Thomassian" userId="a7e8311c0d2c4024" providerId="LiveId" clId="{B0B44A0D-34CF-4B85-82A4-69C58D2BE413}" dt="2024-09-15T08:01:01.713" v="605" actId="207"/>
        <pc:sldMkLst>
          <pc:docMk/>
          <pc:sldMk cId="0" sldId="290"/>
        </pc:sldMkLst>
        <pc:spChg chg="mod">
          <ac:chgData name="Beverly Thomassian" userId="a7e8311c0d2c4024" providerId="LiveId" clId="{B0B44A0D-34CF-4B85-82A4-69C58D2BE413}" dt="2024-09-15T06:31:05.547" v="236" actId="207"/>
          <ac:spMkLst>
            <pc:docMk/>
            <pc:sldMk cId="0" sldId="290"/>
            <ac:spMk id="506" creationId="{00000000-0000-0000-0000-000000000000}"/>
          </ac:spMkLst>
        </pc:spChg>
        <pc:spChg chg="mod">
          <ac:chgData name="Beverly Thomassian" userId="a7e8311c0d2c4024" providerId="LiveId" clId="{B0B44A0D-34CF-4B85-82A4-69C58D2BE413}" dt="2024-09-15T08:01:01.713" v="605" actId="207"/>
          <ac:spMkLst>
            <pc:docMk/>
            <pc:sldMk cId="0" sldId="290"/>
            <ac:spMk id="507" creationId="{00000000-0000-0000-0000-000000000000}"/>
          </ac:spMkLst>
        </pc:spChg>
        <pc:picChg chg="mod">
          <ac:chgData name="Beverly Thomassian" userId="a7e8311c0d2c4024" providerId="LiveId" clId="{B0B44A0D-34CF-4B85-82A4-69C58D2BE413}" dt="2024-09-15T08:00:57.415" v="604" actId="14100"/>
          <ac:picMkLst>
            <pc:docMk/>
            <pc:sldMk cId="0" sldId="290"/>
            <ac:picMk id="508" creationId="{00000000-0000-0000-0000-000000000000}"/>
          </ac:picMkLst>
        </pc:picChg>
      </pc:sldChg>
      <pc:sldChg chg="modSp mod">
        <pc:chgData name="Beverly Thomassian" userId="a7e8311c0d2c4024" providerId="LiveId" clId="{B0B44A0D-34CF-4B85-82A4-69C58D2BE413}" dt="2024-09-15T06:32:21.435" v="276" actId="207"/>
        <pc:sldMkLst>
          <pc:docMk/>
          <pc:sldMk cId="0" sldId="291"/>
        </pc:sldMkLst>
        <pc:spChg chg="mod">
          <ac:chgData name="Beverly Thomassian" userId="a7e8311c0d2c4024" providerId="LiveId" clId="{B0B44A0D-34CF-4B85-82A4-69C58D2BE413}" dt="2024-09-15T06:32:21.435" v="276" actId="207"/>
          <ac:spMkLst>
            <pc:docMk/>
            <pc:sldMk cId="0" sldId="291"/>
            <ac:spMk id="515" creationId="{00000000-0000-0000-0000-000000000000}"/>
          </ac:spMkLst>
        </pc:spChg>
        <pc:spChg chg="mod">
          <ac:chgData name="Beverly Thomassian" userId="a7e8311c0d2c4024" providerId="LiveId" clId="{B0B44A0D-34CF-4B85-82A4-69C58D2BE413}" dt="2024-09-15T06:31:36.061" v="249" actId="207"/>
          <ac:spMkLst>
            <pc:docMk/>
            <pc:sldMk cId="0" sldId="291"/>
            <ac:spMk id="517" creationId="{00000000-0000-0000-0000-000000000000}"/>
          </ac:spMkLst>
        </pc:spChg>
      </pc:sldChg>
      <pc:sldChg chg="modSp mod">
        <pc:chgData name="Beverly Thomassian" userId="a7e8311c0d2c4024" providerId="LiveId" clId="{B0B44A0D-34CF-4B85-82A4-69C58D2BE413}" dt="2024-09-15T13:26:01.241" v="3110" actId="207"/>
        <pc:sldMkLst>
          <pc:docMk/>
          <pc:sldMk cId="0" sldId="292"/>
        </pc:sldMkLst>
        <pc:spChg chg="mod">
          <ac:chgData name="Beverly Thomassian" userId="a7e8311c0d2c4024" providerId="LiveId" clId="{B0B44A0D-34CF-4B85-82A4-69C58D2BE413}" dt="2024-09-15T13:26:01.241" v="3110" actId="207"/>
          <ac:spMkLst>
            <pc:docMk/>
            <pc:sldMk cId="0" sldId="292"/>
            <ac:spMk id="525" creationId="{00000000-0000-0000-0000-000000000000}"/>
          </ac:spMkLst>
        </pc:spChg>
      </pc:sldChg>
      <pc:sldChg chg="modSp mod">
        <pc:chgData name="Beverly Thomassian" userId="a7e8311c0d2c4024" providerId="LiveId" clId="{B0B44A0D-34CF-4B85-82A4-69C58D2BE413}" dt="2024-09-15T06:36:16.046" v="314" actId="207"/>
        <pc:sldMkLst>
          <pc:docMk/>
          <pc:sldMk cId="0" sldId="293"/>
        </pc:sldMkLst>
        <pc:spChg chg="mod">
          <ac:chgData name="Beverly Thomassian" userId="a7e8311c0d2c4024" providerId="LiveId" clId="{B0B44A0D-34CF-4B85-82A4-69C58D2BE413}" dt="2024-09-15T06:36:16.046" v="314" actId="207"/>
          <ac:spMkLst>
            <pc:docMk/>
            <pc:sldMk cId="0" sldId="293"/>
            <ac:spMk id="536" creationId="{00000000-0000-0000-0000-000000000000}"/>
          </ac:spMkLst>
        </pc:spChg>
      </pc:sldChg>
      <pc:sldChg chg="modSp mod">
        <pc:chgData name="Beverly Thomassian" userId="a7e8311c0d2c4024" providerId="LiveId" clId="{B0B44A0D-34CF-4B85-82A4-69C58D2BE413}" dt="2024-09-15T08:09:16.318" v="689" actId="207"/>
        <pc:sldMkLst>
          <pc:docMk/>
          <pc:sldMk cId="0" sldId="296"/>
        </pc:sldMkLst>
        <pc:spChg chg="mod">
          <ac:chgData name="Beverly Thomassian" userId="a7e8311c0d2c4024" providerId="LiveId" clId="{B0B44A0D-34CF-4B85-82A4-69C58D2BE413}" dt="2024-09-15T08:09:16.318" v="689" actId="207"/>
          <ac:spMkLst>
            <pc:docMk/>
            <pc:sldMk cId="0" sldId="296"/>
            <ac:spMk id="562" creationId="{00000000-0000-0000-0000-000000000000}"/>
          </ac:spMkLst>
        </pc:spChg>
      </pc:sldChg>
      <pc:sldChg chg="modSp mod">
        <pc:chgData name="Beverly Thomassian" userId="a7e8311c0d2c4024" providerId="LiveId" clId="{B0B44A0D-34CF-4B85-82A4-69C58D2BE413}" dt="2024-09-15T08:07:34.830" v="675" actId="27636"/>
        <pc:sldMkLst>
          <pc:docMk/>
          <pc:sldMk cId="0" sldId="305"/>
        </pc:sldMkLst>
        <pc:spChg chg="mod">
          <ac:chgData name="Beverly Thomassian" userId="a7e8311c0d2c4024" providerId="LiveId" clId="{B0B44A0D-34CF-4B85-82A4-69C58D2BE413}" dt="2024-09-15T08:07:34.830" v="675" actId="27636"/>
          <ac:spMkLst>
            <pc:docMk/>
            <pc:sldMk cId="0" sldId="305"/>
            <ac:spMk id="635" creationId="{00000000-0000-0000-0000-000000000000}"/>
          </ac:spMkLst>
        </pc:spChg>
      </pc:sldChg>
      <pc:sldChg chg="modSp mod">
        <pc:chgData name="Beverly Thomassian" userId="a7e8311c0d2c4024" providerId="LiveId" clId="{B0B44A0D-34CF-4B85-82A4-69C58D2BE413}" dt="2024-09-15T06:39:24.805" v="327" actId="1036"/>
        <pc:sldMkLst>
          <pc:docMk/>
          <pc:sldMk cId="0" sldId="308"/>
        </pc:sldMkLst>
        <pc:picChg chg="mod">
          <ac:chgData name="Beverly Thomassian" userId="a7e8311c0d2c4024" providerId="LiveId" clId="{B0B44A0D-34CF-4B85-82A4-69C58D2BE413}" dt="2024-09-15T06:39:24.805" v="327" actId="1036"/>
          <ac:picMkLst>
            <pc:docMk/>
            <pc:sldMk cId="0" sldId="308"/>
            <ac:picMk id="657" creationId="{00000000-0000-0000-0000-000000000000}"/>
          </ac:picMkLst>
        </pc:picChg>
      </pc:sldChg>
      <pc:sldChg chg="modSp mod">
        <pc:chgData name="Beverly Thomassian" userId="a7e8311c0d2c4024" providerId="LiveId" clId="{B0B44A0D-34CF-4B85-82A4-69C58D2BE413}" dt="2024-09-15T06:39:55.691" v="360" actId="207"/>
        <pc:sldMkLst>
          <pc:docMk/>
          <pc:sldMk cId="0" sldId="309"/>
        </pc:sldMkLst>
        <pc:spChg chg="mod">
          <ac:chgData name="Beverly Thomassian" userId="a7e8311c0d2c4024" providerId="LiveId" clId="{B0B44A0D-34CF-4B85-82A4-69C58D2BE413}" dt="2024-09-15T06:39:55.691" v="360" actId="207"/>
          <ac:spMkLst>
            <pc:docMk/>
            <pc:sldMk cId="0" sldId="309"/>
            <ac:spMk id="664" creationId="{00000000-0000-0000-0000-000000000000}"/>
          </ac:spMkLst>
        </pc:spChg>
      </pc:sldChg>
      <pc:sldChg chg="add del mod modShow">
        <pc:chgData name="Beverly Thomassian" userId="a7e8311c0d2c4024" providerId="LiveId" clId="{B0B44A0D-34CF-4B85-82A4-69C58D2BE413}" dt="2024-09-15T13:27:07.212" v="3113" actId="729"/>
        <pc:sldMkLst>
          <pc:docMk/>
          <pc:sldMk cId="0" sldId="323"/>
        </pc:sldMkLst>
      </pc:sldChg>
      <pc:sldChg chg="modSp mod">
        <pc:chgData name="Beverly Thomassian" userId="a7e8311c0d2c4024" providerId="LiveId" clId="{B0B44A0D-34CF-4B85-82A4-69C58D2BE413}" dt="2024-09-15T06:42:28.047" v="379" actId="207"/>
        <pc:sldMkLst>
          <pc:docMk/>
          <pc:sldMk cId="0" sldId="330"/>
        </pc:sldMkLst>
        <pc:spChg chg="mod">
          <ac:chgData name="Beverly Thomassian" userId="a7e8311c0d2c4024" providerId="LiveId" clId="{B0B44A0D-34CF-4B85-82A4-69C58D2BE413}" dt="2024-09-15T06:42:28.047" v="379" actId="207"/>
          <ac:spMkLst>
            <pc:docMk/>
            <pc:sldMk cId="0" sldId="330"/>
            <ac:spMk id="844" creationId="{00000000-0000-0000-0000-000000000000}"/>
          </ac:spMkLst>
        </pc:spChg>
      </pc:sldChg>
      <pc:sldChg chg="modSp mod">
        <pc:chgData name="Beverly Thomassian" userId="a7e8311c0d2c4024" providerId="LiveId" clId="{B0B44A0D-34CF-4B85-82A4-69C58D2BE413}" dt="2024-09-15T13:27:41.487" v="3136" actId="20577"/>
        <pc:sldMkLst>
          <pc:docMk/>
          <pc:sldMk cId="0" sldId="331"/>
        </pc:sldMkLst>
        <pc:spChg chg="mod">
          <ac:chgData name="Beverly Thomassian" userId="a7e8311c0d2c4024" providerId="LiveId" clId="{B0B44A0D-34CF-4B85-82A4-69C58D2BE413}" dt="2024-09-15T13:27:41.487" v="3136" actId="20577"/>
          <ac:spMkLst>
            <pc:docMk/>
            <pc:sldMk cId="0" sldId="331"/>
            <ac:spMk id="854" creationId="{00000000-0000-0000-0000-000000000000}"/>
          </ac:spMkLst>
        </pc:spChg>
      </pc:sldChg>
      <pc:sldChg chg="modSp mod">
        <pc:chgData name="Beverly Thomassian" userId="a7e8311c0d2c4024" providerId="LiveId" clId="{B0B44A0D-34CF-4B85-82A4-69C58D2BE413}" dt="2024-09-15T08:07:34.911" v="676" actId="27636"/>
        <pc:sldMkLst>
          <pc:docMk/>
          <pc:sldMk cId="0" sldId="339"/>
        </pc:sldMkLst>
        <pc:spChg chg="mod">
          <ac:chgData name="Beverly Thomassian" userId="a7e8311c0d2c4024" providerId="LiveId" clId="{B0B44A0D-34CF-4B85-82A4-69C58D2BE413}" dt="2024-09-15T08:07:34.911" v="676" actId="27636"/>
          <ac:spMkLst>
            <pc:docMk/>
            <pc:sldMk cId="0" sldId="339"/>
            <ac:spMk id="927" creationId="{00000000-0000-0000-0000-000000000000}"/>
          </ac:spMkLst>
        </pc:spChg>
      </pc:sldChg>
      <pc:sldChg chg="modSp mod">
        <pc:chgData name="Beverly Thomassian" userId="a7e8311c0d2c4024" providerId="LiveId" clId="{B0B44A0D-34CF-4B85-82A4-69C58D2BE413}" dt="2024-09-15T08:07:34.981" v="677" actId="27636"/>
        <pc:sldMkLst>
          <pc:docMk/>
          <pc:sldMk cId="0" sldId="359"/>
        </pc:sldMkLst>
        <pc:spChg chg="mod">
          <ac:chgData name="Beverly Thomassian" userId="a7e8311c0d2c4024" providerId="LiveId" clId="{B0B44A0D-34CF-4B85-82A4-69C58D2BE413}" dt="2024-09-15T08:07:34.981" v="677" actId="27636"/>
          <ac:spMkLst>
            <pc:docMk/>
            <pc:sldMk cId="0" sldId="359"/>
            <ac:spMk id="1096" creationId="{00000000-0000-0000-0000-000000000000}"/>
          </ac:spMkLst>
        </pc:spChg>
      </pc:sldChg>
      <pc:sldChg chg="addSp delSp modSp mod ord">
        <pc:chgData name="Beverly Thomassian" userId="a7e8311c0d2c4024" providerId="LiveId" clId="{B0B44A0D-34CF-4B85-82A4-69C58D2BE413}" dt="2024-09-15T13:17:22.827" v="2979" actId="207"/>
        <pc:sldMkLst>
          <pc:docMk/>
          <pc:sldMk cId="0" sldId="363"/>
        </pc:sldMkLst>
        <pc:spChg chg="add del mod">
          <ac:chgData name="Beverly Thomassian" userId="a7e8311c0d2c4024" providerId="LiveId" clId="{B0B44A0D-34CF-4B85-82A4-69C58D2BE413}" dt="2024-09-15T13:10:29.124" v="2350" actId="21"/>
          <ac:spMkLst>
            <pc:docMk/>
            <pc:sldMk cId="0" sldId="363"/>
            <ac:spMk id="3" creationId="{96987CC1-5D4A-A29D-127A-99D2F27CB9E9}"/>
          </ac:spMkLst>
        </pc:spChg>
        <pc:spChg chg="mod">
          <ac:chgData name="Beverly Thomassian" userId="a7e8311c0d2c4024" providerId="LiveId" clId="{B0B44A0D-34CF-4B85-82A4-69C58D2BE413}" dt="2024-09-15T13:17:22.827" v="2979" actId="207"/>
          <ac:spMkLst>
            <pc:docMk/>
            <pc:sldMk cId="0" sldId="363"/>
            <ac:spMk id="1127" creationId="{00000000-0000-0000-0000-000000000000}"/>
          </ac:spMkLst>
        </pc:spChg>
        <pc:spChg chg="add del mod">
          <ac:chgData name="Beverly Thomassian" userId="a7e8311c0d2c4024" providerId="LiveId" clId="{B0B44A0D-34CF-4B85-82A4-69C58D2BE413}" dt="2024-09-15T13:17:07.197" v="2962" actId="20577"/>
          <ac:spMkLst>
            <pc:docMk/>
            <pc:sldMk cId="0" sldId="363"/>
            <ac:spMk id="1128" creationId="{00000000-0000-0000-0000-000000000000}"/>
          </ac:spMkLst>
        </pc:spChg>
        <pc:spChg chg="mod">
          <ac:chgData name="Beverly Thomassian" userId="a7e8311c0d2c4024" providerId="LiveId" clId="{B0B44A0D-34CF-4B85-82A4-69C58D2BE413}" dt="2024-09-15T13:17:15.131" v="2963" actId="1076"/>
          <ac:spMkLst>
            <pc:docMk/>
            <pc:sldMk cId="0" sldId="363"/>
            <ac:spMk id="1129" creationId="{00000000-0000-0000-0000-000000000000}"/>
          </ac:spMkLst>
        </pc:spChg>
      </pc:sldChg>
      <pc:sldChg chg="modSp mod">
        <pc:chgData name="Beverly Thomassian" userId="a7e8311c0d2c4024" providerId="LiveId" clId="{B0B44A0D-34CF-4B85-82A4-69C58D2BE413}" dt="2024-09-15T08:07:35.024" v="678" actId="27636"/>
        <pc:sldMkLst>
          <pc:docMk/>
          <pc:sldMk cId="0" sldId="369"/>
        </pc:sldMkLst>
        <pc:spChg chg="mod">
          <ac:chgData name="Beverly Thomassian" userId="a7e8311c0d2c4024" providerId="LiveId" clId="{B0B44A0D-34CF-4B85-82A4-69C58D2BE413}" dt="2024-09-15T08:07:35.024" v="678" actId="27636"/>
          <ac:spMkLst>
            <pc:docMk/>
            <pc:sldMk cId="0" sldId="369"/>
            <ac:spMk id="1180" creationId="{00000000-0000-0000-0000-000000000000}"/>
          </ac:spMkLst>
        </pc:spChg>
      </pc:sldChg>
      <pc:sldChg chg="modSp mod">
        <pc:chgData name="Beverly Thomassian" userId="a7e8311c0d2c4024" providerId="LiveId" clId="{B0B44A0D-34CF-4B85-82A4-69C58D2BE413}" dt="2024-09-15T08:07:35.053" v="679" actId="27636"/>
        <pc:sldMkLst>
          <pc:docMk/>
          <pc:sldMk cId="0" sldId="370"/>
        </pc:sldMkLst>
        <pc:spChg chg="mod">
          <ac:chgData name="Beverly Thomassian" userId="a7e8311c0d2c4024" providerId="LiveId" clId="{B0B44A0D-34CF-4B85-82A4-69C58D2BE413}" dt="2024-09-15T08:07:35.053" v="679" actId="27636"/>
          <ac:spMkLst>
            <pc:docMk/>
            <pc:sldMk cId="0" sldId="370"/>
            <ac:spMk id="1187" creationId="{00000000-0000-0000-0000-000000000000}"/>
          </ac:spMkLst>
        </pc:spChg>
      </pc:sldChg>
      <pc:sldChg chg="modSp mod">
        <pc:chgData name="Beverly Thomassian" userId="a7e8311c0d2c4024" providerId="LiveId" clId="{B0B44A0D-34CF-4B85-82A4-69C58D2BE413}" dt="2024-09-15T13:31:11.400" v="3262" actId="1076"/>
        <pc:sldMkLst>
          <pc:docMk/>
          <pc:sldMk cId="0" sldId="372"/>
        </pc:sldMkLst>
        <pc:spChg chg="mod">
          <ac:chgData name="Beverly Thomassian" userId="a7e8311c0d2c4024" providerId="LiveId" clId="{B0B44A0D-34CF-4B85-82A4-69C58D2BE413}" dt="2024-09-15T13:31:05.362" v="3261" actId="5793"/>
          <ac:spMkLst>
            <pc:docMk/>
            <pc:sldMk cId="0" sldId="372"/>
            <ac:spMk id="1203" creationId="{00000000-0000-0000-0000-000000000000}"/>
          </ac:spMkLst>
        </pc:spChg>
        <pc:picChg chg="mod">
          <ac:chgData name="Beverly Thomassian" userId="a7e8311c0d2c4024" providerId="LiveId" clId="{B0B44A0D-34CF-4B85-82A4-69C58D2BE413}" dt="2024-09-15T13:31:11.400" v="3262" actId="1076"/>
          <ac:picMkLst>
            <pc:docMk/>
            <pc:sldMk cId="0" sldId="372"/>
            <ac:picMk id="1201" creationId="{00000000-0000-0000-0000-000000000000}"/>
          </ac:picMkLst>
        </pc:picChg>
      </pc:sldChg>
      <pc:sldChg chg="modSp mod">
        <pc:chgData name="Beverly Thomassian" userId="a7e8311c0d2c4024" providerId="LiveId" clId="{B0B44A0D-34CF-4B85-82A4-69C58D2BE413}" dt="2024-09-15T06:50:21.473" v="456" actId="27636"/>
        <pc:sldMkLst>
          <pc:docMk/>
          <pc:sldMk cId="0" sldId="394"/>
        </pc:sldMkLst>
        <pc:spChg chg="mod">
          <ac:chgData name="Beverly Thomassian" userId="a7e8311c0d2c4024" providerId="LiveId" clId="{B0B44A0D-34CF-4B85-82A4-69C58D2BE413}" dt="2024-09-15T06:50:21.473" v="456" actId="27636"/>
          <ac:spMkLst>
            <pc:docMk/>
            <pc:sldMk cId="0" sldId="394"/>
            <ac:spMk id="1375" creationId="{00000000-0000-0000-0000-000000000000}"/>
          </ac:spMkLst>
        </pc:spChg>
      </pc:sldChg>
      <pc:sldChg chg="modSp mod">
        <pc:chgData name="Beverly Thomassian" userId="a7e8311c0d2c4024" providerId="LiveId" clId="{B0B44A0D-34CF-4B85-82A4-69C58D2BE413}" dt="2024-09-15T06:50:54.481" v="457" actId="403"/>
        <pc:sldMkLst>
          <pc:docMk/>
          <pc:sldMk cId="0" sldId="399"/>
        </pc:sldMkLst>
        <pc:spChg chg="mod">
          <ac:chgData name="Beverly Thomassian" userId="a7e8311c0d2c4024" providerId="LiveId" clId="{B0B44A0D-34CF-4B85-82A4-69C58D2BE413}" dt="2024-09-15T06:50:54.481" v="457" actId="403"/>
          <ac:spMkLst>
            <pc:docMk/>
            <pc:sldMk cId="0" sldId="399"/>
            <ac:spMk id="1419" creationId="{00000000-0000-0000-0000-000000000000}"/>
          </ac:spMkLst>
        </pc:spChg>
      </pc:sldChg>
      <pc:sldChg chg="modSp mod">
        <pc:chgData name="Beverly Thomassian" userId="a7e8311c0d2c4024" providerId="LiveId" clId="{B0B44A0D-34CF-4B85-82A4-69C58D2BE413}" dt="2024-09-15T08:07:35.194" v="680" actId="27636"/>
        <pc:sldMkLst>
          <pc:docMk/>
          <pc:sldMk cId="0" sldId="423"/>
        </pc:sldMkLst>
        <pc:spChg chg="mod">
          <ac:chgData name="Beverly Thomassian" userId="a7e8311c0d2c4024" providerId="LiveId" clId="{B0B44A0D-34CF-4B85-82A4-69C58D2BE413}" dt="2024-09-15T08:07:35.194" v="680" actId="27636"/>
          <ac:spMkLst>
            <pc:docMk/>
            <pc:sldMk cId="0" sldId="423"/>
            <ac:spMk id="1643" creationId="{00000000-0000-0000-0000-000000000000}"/>
          </ac:spMkLst>
        </pc:spChg>
      </pc:sldChg>
      <pc:sldChg chg="modSp mod">
        <pc:chgData name="Beverly Thomassian" userId="a7e8311c0d2c4024" providerId="LiveId" clId="{B0B44A0D-34CF-4B85-82A4-69C58D2BE413}" dt="2024-09-15T13:33:28.752" v="3263" actId="207"/>
        <pc:sldMkLst>
          <pc:docMk/>
          <pc:sldMk cId="0" sldId="425"/>
        </pc:sldMkLst>
        <pc:spChg chg="mod">
          <ac:chgData name="Beverly Thomassian" userId="a7e8311c0d2c4024" providerId="LiveId" clId="{B0B44A0D-34CF-4B85-82A4-69C58D2BE413}" dt="2024-09-15T13:33:28.752" v="3263" actId="207"/>
          <ac:spMkLst>
            <pc:docMk/>
            <pc:sldMk cId="0" sldId="425"/>
            <ac:spMk id="1661" creationId="{00000000-0000-0000-0000-000000000000}"/>
          </ac:spMkLst>
        </pc:spChg>
      </pc:sldChg>
      <pc:sldChg chg="add del">
        <pc:chgData name="Beverly Thomassian" userId="a7e8311c0d2c4024" providerId="LiveId" clId="{B0B44A0D-34CF-4B85-82A4-69C58D2BE413}" dt="2024-09-15T08:07:26.329" v="671" actId="2696"/>
        <pc:sldMkLst>
          <pc:docMk/>
          <pc:sldMk cId="0" sldId="461"/>
        </pc:sldMkLst>
      </pc:sldChg>
      <pc:sldChg chg="new del">
        <pc:chgData name="Beverly Thomassian" userId="a7e8311c0d2c4024" providerId="LiveId" clId="{B0B44A0D-34CF-4B85-82A4-69C58D2BE413}" dt="2024-09-15T13:20:34.262" v="2994" actId="2696"/>
        <pc:sldMkLst>
          <pc:docMk/>
          <pc:sldMk cId="3754563705" sldId="461"/>
        </pc:sldMkLst>
      </pc:sldChg>
      <pc:sldChg chg="addSp delSp modSp new del mod modClrScheme chgLayout">
        <pc:chgData name="Beverly Thomassian" userId="a7e8311c0d2c4024" providerId="LiveId" clId="{B0B44A0D-34CF-4B85-82A4-69C58D2BE413}" dt="2024-09-15T12:48:43.608" v="696" actId="2696"/>
        <pc:sldMkLst>
          <pc:docMk/>
          <pc:sldMk cId="1354714793" sldId="462"/>
        </pc:sldMkLst>
        <pc:spChg chg="del mod ord">
          <ac:chgData name="Beverly Thomassian" userId="a7e8311c0d2c4024" providerId="LiveId" clId="{B0B44A0D-34CF-4B85-82A4-69C58D2BE413}" dt="2024-09-15T12:48:32.403" v="694" actId="700"/>
          <ac:spMkLst>
            <pc:docMk/>
            <pc:sldMk cId="1354714793" sldId="462"/>
            <ac:spMk id="2" creationId="{86EF0A18-01CA-564B-479A-645454A4509B}"/>
          </ac:spMkLst>
        </pc:spChg>
        <pc:spChg chg="del mod ord">
          <ac:chgData name="Beverly Thomassian" userId="a7e8311c0d2c4024" providerId="LiveId" clId="{B0B44A0D-34CF-4B85-82A4-69C58D2BE413}" dt="2024-09-15T12:48:32.403" v="694" actId="700"/>
          <ac:spMkLst>
            <pc:docMk/>
            <pc:sldMk cId="1354714793" sldId="462"/>
            <ac:spMk id="3" creationId="{EF4E46FF-E8E1-993D-C7B9-260CD0C2A7E5}"/>
          </ac:spMkLst>
        </pc:spChg>
        <pc:spChg chg="del">
          <ac:chgData name="Beverly Thomassian" userId="a7e8311c0d2c4024" providerId="LiveId" clId="{B0B44A0D-34CF-4B85-82A4-69C58D2BE413}" dt="2024-09-15T12:48:32.403" v="694" actId="700"/>
          <ac:spMkLst>
            <pc:docMk/>
            <pc:sldMk cId="1354714793" sldId="462"/>
            <ac:spMk id="4" creationId="{6202C5DA-C276-189B-B823-CC41DEAB9D34}"/>
          </ac:spMkLst>
        </pc:spChg>
        <pc:spChg chg="add mod ord">
          <ac:chgData name="Beverly Thomassian" userId="a7e8311c0d2c4024" providerId="LiveId" clId="{B0B44A0D-34CF-4B85-82A4-69C58D2BE413}" dt="2024-09-15T12:48:32.403" v="694" actId="700"/>
          <ac:spMkLst>
            <pc:docMk/>
            <pc:sldMk cId="1354714793" sldId="462"/>
            <ac:spMk id="5" creationId="{FC992488-BAEC-E0F5-A579-DF15591FEF59}"/>
          </ac:spMkLst>
        </pc:spChg>
        <pc:spChg chg="add mod ord">
          <ac:chgData name="Beverly Thomassian" userId="a7e8311c0d2c4024" providerId="LiveId" clId="{B0B44A0D-34CF-4B85-82A4-69C58D2BE413}" dt="2024-09-15T12:48:32.403" v="694" actId="700"/>
          <ac:spMkLst>
            <pc:docMk/>
            <pc:sldMk cId="1354714793" sldId="462"/>
            <ac:spMk id="6" creationId="{94307B69-49F4-28D0-4145-650E32007B83}"/>
          </ac:spMkLst>
        </pc:spChg>
      </pc:sldChg>
      <pc:sldChg chg="addSp delSp modSp add mod">
        <pc:chgData name="Beverly Thomassian" userId="a7e8311c0d2c4024" providerId="LiveId" clId="{B0B44A0D-34CF-4B85-82A4-69C58D2BE413}" dt="2024-09-15T13:51:46.434" v="3264" actId="207"/>
        <pc:sldMkLst>
          <pc:docMk/>
          <pc:sldMk cId="1846113480" sldId="463"/>
        </pc:sldMkLst>
        <pc:spChg chg="add mod">
          <ac:chgData name="Beverly Thomassian" userId="a7e8311c0d2c4024" providerId="LiveId" clId="{B0B44A0D-34CF-4B85-82A4-69C58D2BE413}" dt="2024-09-15T12:56:13.585" v="1234" actId="20577"/>
          <ac:spMkLst>
            <pc:docMk/>
            <pc:sldMk cId="1846113480" sldId="463"/>
            <ac:spMk id="3" creationId="{E7CA3B9A-FBEA-BDC4-C6A8-4C822BC59B32}"/>
          </ac:spMkLst>
        </pc:spChg>
        <pc:spChg chg="add mod">
          <ac:chgData name="Beverly Thomassian" userId="a7e8311c0d2c4024" providerId="LiveId" clId="{B0B44A0D-34CF-4B85-82A4-69C58D2BE413}" dt="2024-09-15T12:57:46.331" v="1426" actId="20577"/>
          <ac:spMkLst>
            <pc:docMk/>
            <pc:sldMk cId="1846113480" sldId="463"/>
            <ac:spMk id="5" creationId="{10E8E765-7903-AFA6-61C2-4D0BD77C7A4E}"/>
          </ac:spMkLst>
        </pc:spChg>
        <pc:spChg chg="del">
          <ac:chgData name="Beverly Thomassian" userId="a7e8311c0d2c4024" providerId="LiveId" clId="{B0B44A0D-34CF-4B85-82A4-69C58D2BE413}" dt="2024-09-15T12:48:50.157" v="697" actId="21"/>
          <ac:spMkLst>
            <pc:docMk/>
            <pc:sldMk cId="1846113480" sldId="463"/>
            <ac:spMk id="1807" creationId="{00000000-0000-0000-0000-000000000000}"/>
          </ac:spMkLst>
        </pc:spChg>
        <pc:spChg chg="del">
          <ac:chgData name="Beverly Thomassian" userId="a7e8311c0d2c4024" providerId="LiveId" clId="{B0B44A0D-34CF-4B85-82A4-69C58D2BE413}" dt="2024-09-15T12:48:59.569" v="698" actId="21"/>
          <ac:spMkLst>
            <pc:docMk/>
            <pc:sldMk cId="1846113480" sldId="463"/>
            <ac:spMk id="1808" creationId="{00000000-0000-0000-0000-000000000000}"/>
          </ac:spMkLst>
        </pc:spChg>
        <pc:spChg chg="mod">
          <ac:chgData name="Beverly Thomassian" userId="a7e8311c0d2c4024" providerId="LiveId" clId="{B0B44A0D-34CF-4B85-82A4-69C58D2BE413}" dt="2024-09-15T13:51:46.434" v="3264" actId="207"/>
          <ac:spMkLst>
            <pc:docMk/>
            <pc:sldMk cId="1846113480" sldId="463"/>
            <ac:spMk id="1809" creationId="{00000000-0000-0000-0000-000000000000}"/>
          </ac:spMkLst>
        </pc:spChg>
      </pc:sldChg>
      <pc:sldChg chg="new del">
        <pc:chgData name="Beverly Thomassian" userId="a7e8311c0d2c4024" providerId="LiveId" clId="{B0B44A0D-34CF-4B85-82A4-69C58D2BE413}" dt="2024-09-15T12:59:28.826" v="1429" actId="2696"/>
        <pc:sldMkLst>
          <pc:docMk/>
          <pc:sldMk cId="1079798510" sldId="464"/>
        </pc:sldMkLst>
      </pc:sldChg>
      <pc:sldChg chg="addSp modSp add mod modClrScheme chgLayout">
        <pc:chgData name="Beverly Thomassian" userId="a7e8311c0d2c4024" providerId="LiveId" clId="{B0B44A0D-34CF-4B85-82A4-69C58D2BE413}" dt="2024-09-15T13:18:05.691" v="2993" actId="20577"/>
        <pc:sldMkLst>
          <pc:docMk/>
          <pc:sldMk cId="110953355" sldId="465"/>
        </pc:sldMkLst>
        <pc:spChg chg="add mod ord">
          <ac:chgData name="Beverly Thomassian" userId="a7e8311c0d2c4024" providerId="LiveId" clId="{B0B44A0D-34CF-4B85-82A4-69C58D2BE413}" dt="2024-09-15T13:07:32.997" v="2339" actId="14100"/>
          <ac:spMkLst>
            <pc:docMk/>
            <pc:sldMk cId="110953355" sldId="465"/>
            <ac:spMk id="2" creationId="{5E50C675-D79F-0A34-9F56-50BDDEFF61BD}"/>
          </ac:spMkLst>
        </pc:spChg>
        <pc:spChg chg="mod ord">
          <ac:chgData name="Beverly Thomassian" userId="a7e8311c0d2c4024" providerId="LiveId" clId="{B0B44A0D-34CF-4B85-82A4-69C58D2BE413}" dt="2024-09-15T13:18:05.691" v="2993" actId="20577"/>
          <ac:spMkLst>
            <pc:docMk/>
            <pc:sldMk cId="110953355" sldId="465"/>
            <ac:spMk id="1285" creationId="{00000000-0000-0000-0000-000000000000}"/>
          </ac:spMkLst>
        </pc:spChg>
        <pc:spChg chg="mod ord">
          <ac:chgData name="Beverly Thomassian" userId="a7e8311c0d2c4024" providerId="LiveId" clId="{B0B44A0D-34CF-4B85-82A4-69C58D2BE413}" dt="2024-09-15T13:07:46.273" v="2345" actId="27636"/>
          <ac:spMkLst>
            <pc:docMk/>
            <pc:sldMk cId="110953355" sldId="465"/>
            <ac:spMk id="1286" creationId="{00000000-0000-0000-0000-000000000000}"/>
          </ac:spMkLst>
        </pc:spChg>
      </pc:sldChg>
      <pc:sldMasterChg chg="del delSldLayout">
        <pc:chgData name="Beverly Thomassian" userId="a7e8311c0d2c4024" providerId="LiveId" clId="{B0B44A0D-34CF-4B85-82A4-69C58D2BE413}" dt="2024-09-15T08:02:51.187" v="664" actId="2696"/>
        <pc:sldMasterMkLst>
          <pc:docMk/>
          <pc:sldMasterMk cId="0" sldId="2147483648"/>
        </pc:sldMasterMkLst>
        <pc:sldLayoutChg chg="del">
          <pc:chgData name="Beverly Thomassian" userId="a7e8311c0d2c4024" providerId="LiveId" clId="{B0B44A0D-34CF-4B85-82A4-69C58D2BE413}" dt="2024-09-15T08:02:35.139" v="650" actId="2696"/>
          <pc:sldLayoutMkLst>
            <pc:docMk/>
            <pc:sldMasterMk cId="0" sldId="2147483648"/>
            <pc:sldLayoutMk cId="0" sldId="2147483649"/>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50"/>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51"/>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52"/>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53"/>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54"/>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55"/>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56"/>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57"/>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58"/>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59"/>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60"/>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61"/>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62"/>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63"/>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64"/>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65"/>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66"/>
          </pc:sldLayoutMkLst>
        </pc:sldLayoutChg>
        <pc:sldLayoutChg chg="del">
          <pc:chgData name="Beverly Thomassian" userId="a7e8311c0d2c4024" providerId="LiveId" clId="{B0B44A0D-34CF-4B85-82A4-69C58D2BE413}" dt="2024-09-15T08:02:51.187" v="664" actId="2696"/>
          <pc:sldLayoutMkLst>
            <pc:docMk/>
            <pc:sldMasterMk cId="0" sldId="2147483648"/>
            <pc:sldLayoutMk cId="0" sldId="214748366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barChart>
        <c:barDir val="col"/>
        <c:grouping val="percentStacked"/>
        <c:varyColors val="0"/>
        <c:ser>
          <c:idx val="0"/>
          <c:order val="0"/>
          <c:tx>
            <c:strRef>
              <c:f>Sheet1!$B$1</c:f>
              <c:strCache>
                <c:ptCount val="1"/>
                <c:pt idx="0">
                  <c:v>Saturated</c:v>
                </c:pt>
              </c:strCache>
            </c:strRef>
          </c:tx>
          <c:spPr>
            <a:solidFill>
              <a:schemeClr val="accent6">
                <a:shade val="65000"/>
              </a:schemeClr>
            </a:solidFill>
            <a:ln w="6350" cap="flat" cmpd="sng" algn="ctr">
              <a:solidFill>
                <a:schemeClr val="accent6">
                  <a:shade val="65000"/>
                  <a:shade val="50000"/>
                </a:schemeClr>
              </a:solidFill>
              <a:prstDash val="solid"/>
              <a:round/>
            </a:ln>
            <a:effectLst/>
          </c:spPr>
          <c:invertIfNegative val="0"/>
          <c:cat>
            <c:strRef>
              <c:f>Sheet1!$A$2:$A$5</c:f>
              <c:strCache>
                <c:ptCount val="4"/>
                <c:pt idx="0">
                  <c:v>Chicken </c:v>
                </c:pt>
                <c:pt idx="1">
                  <c:v>Olives</c:v>
                </c:pt>
                <c:pt idx="2">
                  <c:v>Peanuts</c:v>
                </c:pt>
                <c:pt idx="3">
                  <c:v>Soybean Oil</c:v>
                </c:pt>
              </c:strCache>
            </c:strRef>
          </c:cat>
          <c:val>
            <c:numRef>
              <c:f>Sheet1!$B$2:$B$5</c:f>
              <c:numCache>
                <c:formatCode>General</c:formatCode>
                <c:ptCount val="4"/>
                <c:pt idx="0">
                  <c:v>31.1</c:v>
                </c:pt>
                <c:pt idx="1">
                  <c:v>15.8</c:v>
                </c:pt>
                <c:pt idx="2">
                  <c:v>14.5</c:v>
                </c:pt>
                <c:pt idx="3">
                  <c:v>16.2</c:v>
                </c:pt>
              </c:numCache>
            </c:numRef>
          </c:val>
          <c:extLst>
            <c:ext xmlns:c16="http://schemas.microsoft.com/office/drawing/2014/chart" uri="{C3380CC4-5D6E-409C-BE32-E72D297353CC}">
              <c16:uniqueId val="{00000000-251B-4B32-A500-0C26478B57EA}"/>
            </c:ext>
          </c:extLst>
        </c:ser>
        <c:ser>
          <c:idx val="1"/>
          <c:order val="1"/>
          <c:tx>
            <c:strRef>
              <c:f>Sheet1!$C$1</c:f>
              <c:strCache>
                <c:ptCount val="1"/>
                <c:pt idx="0">
                  <c:v>Monounsaturated</c:v>
                </c:pt>
              </c:strCache>
            </c:strRef>
          </c:tx>
          <c:spPr>
            <a:solidFill>
              <a:schemeClr val="accent6"/>
            </a:solidFill>
            <a:ln w="6350" cap="flat" cmpd="sng" algn="ctr">
              <a:solidFill>
                <a:schemeClr val="accent6">
                  <a:shade val="50000"/>
                </a:schemeClr>
              </a:solidFill>
              <a:prstDash val="solid"/>
              <a:round/>
            </a:ln>
            <a:effectLst/>
          </c:spPr>
          <c:invertIfNegative val="0"/>
          <c:cat>
            <c:strRef>
              <c:f>Sheet1!$A$2:$A$5</c:f>
              <c:strCache>
                <c:ptCount val="4"/>
                <c:pt idx="0">
                  <c:v>Chicken </c:v>
                </c:pt>
                <c:pt idx="1">
                  <c:v>Olives</c:v>
                </c:pt>
                <c:pt idx="2">
                  <c:v>Peanuts</c:v>
                </c:pt>
                <c:pt idx="3">
                  <c:v>Soybean Oil</c:v>
                </c:pt>
              </c:strCache>
            </c:strRef>
          </c:cat>
          <c:val>
            <c:numRef>
              <c:f>Sheet1!$C$2:$C$5</c:f>
              <c:numCache>
                <c:formatCode>General</c:formatCode>
                <c:ptCount val="4"/>
                <c:pt idx="0">
                  <c:v>46.8</c:v>
                </c:pt>
                <c:pt idx="1">
                  <c:v>73.7</c:v>
                </c:pt>
                <c:pt idx="2">
                  <c:v>51.9</c:v>
                </c:pt>
                <c:pt idx="3">
                  <c:v>23.8</c:v>
                </c:pt>
              </c:numCache>
            </c:numRef>
          </c:val>
          <c:extLst>
            <c:ext xmlns:c16="http://schemas.microsoft.com/office/drawing/2014/chart" uri="{C3380CC4-5D6E-409C-BE32-E72D297353CC}">
              <c16:uniqueId val="{00000001-251B-4B32-A500-0C26478B57EA}"/>
            </c:ext>
          </c:extLst>
        </c:ser>
        <c:ser>
          <c:idx val="2"/>
          <c:order val="2"/>
          <c:tx>
            <c:strRef>
              <c:f>Sheet1!$D$1</c:f>
              <c:strCache>
                <c:ptCount val="1"/>
                <c:pt idx="0">
                  <c:v>Polyunsaturated</c:v>
                </c:pt>
              </c:strCache>
            </c:strRef>
          </c:tx>
          <c:spPr>
            <a:solidFill>
              <a:schemeClr val="accent6">
                <a:tint val="65000"/>
              </a:schemeClr>
            </a:solidFill>
            <a:ln w="6350" cap="flat" cmpd="sng" algn="ctr">
              <a:solidFill>
                <a:schemeClr val="accent6">
                  <a:tint val="65000"/>
                  <a:shade val="50000"/>
                </a:schemeClr>
              </a:solidFill>
              <a:prstDash val="solid"/>
              <a:round/>
            </a:ln>
            <a:effectLst/>
          </c:spPr>
          <c:invertIfNegative val="0"/>
          <c:cat>
            <c:strRef>
              <c:f>Sheet1!$A$2:$A$5</c:f>
              <c:strCache>
                <c:ptCount val="4"/>
                <c:pt idx="0">
                  <c:v>Chicken </c:v>
                </c:pt>
                <c:pt idx="1">
                  <c:v>Olives</c:v>
                </c:pt>
                <c:pt idx="2">
                  <c:v>Peanuts</c:v>
                </c:pt>
                <c:pt idx="3">
                  <c:v>Soybean Oil</c:v>
                </c:pt>
              </c:strCache>
            </c:strRef>
          </c:cat>
          <c:val>
            <c:numRef>
              <c:f>Sheet1!$D$2:$D$5</c:f>
              <c:numCache>
                <c:formatCode>General</c:formatCode>
                <c:ptCount val="4"/>
                <c:pt idx="0">
                  <c:v>22.1</c:v>
                </c:pt>
                <c:pt idx="1">
                  <c:v>10.5</c:v>
                </c:pt>
                <c:pt idx="2">
                  <c:v>33.6</c:v>
                </c:pt>
                <c:pt idx="3">
                  <c:v>60</c:v>
                </c:pt>
              </c:numCache>
            </c:numRef>
          </c:val>
          <c:extLst>
            <c:ext xmlns:c16="http://schemas.microsoft.com/office/drawing/2014/chart" uri="{C3380CC4-5D6E-409C-BE32-E72D297353CC}">
              <c16:uniqueId val="{00000002-251B-4B32-A500-0C26478B57EA}"/>
            </c:ext>
          </c:extLst>
        </c:ser>
        <c:dLbls>
          <c:showLegendKey val="0"/>
          <c:showVal val="0"/>
          <c:showCatName val="0"/>
          <c:showSerName val="0"/>
          <c:showPercent val="0"/>
          <c:showBubbleSize val="0"/>
        </c:dLbls>
        <c:gapWidth val="150"/>
        <c:overlap val="100"/>
        <c:axId val="722446168"/>
        <c:axId val="722436552"/>
      </c:barChart>
      <c:catAx>
        <c:axId val="722446168"/>
        <c:scaling>
          <c:orientation val="minMax"/>
        </c:scaling>
        <c:delete val="0"/>
        <c:axPos val="b"/>
        <c:numFmt formatCode="General" sourceLinked="0"/>
        <c:majorTickMark val="out"/>
        <c:minorTickMark val="none"/>
        <c:tickLblPos val="nextTo"/>
        <c:spPr>
          <a:noFill/>
          <a:ln w="6350" cap="flat" cmpd="sng" algn="ctr">
            <a:solidFill>
              <a:schemeClr val="dk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crossAx val="722436552"/>
        <c:crosses val="autoZero"/>
        <c:auto val="1"/>
        <c:lblAlgn val="ctr"/>
        <c:lblOffset val="100"/>
        <c:noMultiLvlLbl val="0"/>
      </c:catAx>
      <c:valAx>
        <c:axId val="722436552"/>
        <c:scaling>
          <c:orientation val="minMax"/>
        </c:scaling>
        <c:delete val="0"/>
        <c:axPos val="l"/>
        <c:majorGridlines>
          <c:spPr>
            <a:ln w="6350" cap="flat" cmpd="sng" algn="ctr">
              <a:solidFill>
                <a:schemeClr val="dk1">
                  <a:tint val="75000"/>
                </a:schemeClr>
              </a:solidFill>
              <a:prstDash val="solid"/>
              <a:round/>
            </a:ln>
            <a:effectLst/>
          </c:spPr>
        </c:majorGridlines>
        <c:numFmt formatCode="0%" sourceLinked="1"/>
        <c:majorTickMark val="out"/>
        <c:minorTickMark val="none"/>
        <c:tickLblPos val="nextTo"/>
        <c:spPr>
          <a:noFill/>
          <a:ln w="6350" cap="flat" cmpd="sng" algn="ctr">
            <a:solidFill>
              <a:schemeClr val="dk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crossAx val="722446168"/>
        <c:crosses val="autoZero"/>
        <c:crossBetween val="between"/>
      </c:valAx>
      <c:spPr>
        <a:solidFill>
          <a:schemeClr val="dk1">
            <a:tint val="20000"/>
          </a:schemeClr>
        </a:solid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6350" cap="flat" cmpd="sng" algn="ctr">
      <a:solidFill>
        <a:schemeClr val="dk1">
          <a:tint val="75000"/>
        </a:schemeClr>
      </a:solidFill>
      <a:prstDash val="solid"/>
      <a:round/>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134">
  <cs:axisTitle>
    <cs:lnRef idx="0"/>
    <cs:fillRef idx="0"/>
    <cs:effectRef idx="0"/>
    <cs:fontRef idx="minor">
      <a:schemeClr val="dk1"/>
    </cs:fontRef>
    <cs:defRPr sz="1000" b="1" kern="1200"/>
  </cs:axisTitle>
  <cs:categoryAxis>
    <cs:lnRef idx="1">
      <a:schemeClr val="dk1">
        <a:tint val="75000"/>
      </a:schemeClr>
    </cs:lnRef>
    <cs:fillRef idx="0"/>
    <cs:effectRef idx="0"/>
    <cs:fontRef idx="minor">
      <a:schemeClr val="dk1"/>
    </cs:fontRef>
    <cs:spPr>
      <a:ln>
        <a:round/>
      </a:ln>
    </cs:spPr>
    <cs:defRPr sz="1000" kern="1200"/>
  </cs:categoryAxis>
  <cs:chartArea>
    <cs:lnRef idx="1">
      <a:schemeClr val="dk1">
        <a:tint val="75000"/>
      </a:schemeClr>
    </cs:lnRef>
    <cs:fillRef idx="1">
      <a:schemeClr val="lt1"/>
    </cs:fillRef>
    <cs:effectRef idx="0"/>
    <cs:fontRef idx="minor">
      <a:schemeClr val="dk1"/>
    </cs:fontRef>
    <cs:spPr>
      <a:ln>
        <a:round/>
      </a:ln>
    </cs:spPr>
    <cs:defRPr sz="1000" kern="1200"/>
  </cs:chartArea>
  <cs:dataLabel>
    <cs:lnRef idx="0"/>
    <cs:fillRef idx="0"/>
    <cs:effectRef idx="0"/>
    <cs:fontRef idx="minor">
      <a:schemeClr val="dk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cs:styleClr val="auto">
        <a:shade val="50000"/>
      </cs:styleClr>
    </cs:lnRef>
    <cs:fillRef idx="1">
      <cs:styleClr val="auto"/>
    </cs:fillRef>
    <cs:effectRef idx="0"/>
    <cs:fontRef idx="minor">
      <a:schemeClr val="dk1"/>
    </cs:fontRef>
    <cs:spPr>
      <a:ln>
        <a:round/>
      </a:ln>
    </cs:spPr>
  </cs:dataPoint>
  <cs:dataPoint3D>
    <cs:lnRef idx="1">
      <cs:styleClr val="auto">
        <a:shade val="50000"/>
      </cs:styleClr>
    </cs:lnRef>
    <cs:fillRef idx="1">
      <cs:styleClr val="auto"/>
    </cs:fillRef>
    <cs:effectRef idx="0"/>
    <cs:fontRef idx="minor">
      <a:schemeClr val="dk1"/>
    </cs:fontRef>
    <cs:spPr>
      <a:ln>
        <a:round/>
      </a:ln>
    </cs:spPr>
  </cs:dataPoint3D>
  <cs:dataPointLine>
    <cs:lnRef idx="1">
      <cs:styleClr val="auto"/>
    </cs:lnRef>
    <cs:lineWidthScale>5</cs:lineWidthScale>
    <cs:fillRef idx="0"/>
    <cs:effectRef idx="0"/>
    <cs:fontRef idx="minor">
      <a:schemeClr val="dk1"/>
    </cs:fontRef>
    <cs:spPr>
      <a:ln cap="rnd">
        <a:round/>
      </a:ln>
    </cs:spPr>
  </cs:dataPointLine>
  <cs:dataPointMarker>
    <cs:lnRef idx="1">
      <cs:styleClr val="auto"/>
    </cs:lnRef>
    <cs:fillRef idx="1">
      <cs:styleClr val="auto"/>
    </cs:fillRef>
    <cs:effectRef idx="0"/>
    <cs:fontRef idx="minor">
      <a:schemeClr val="dk1"/>
    </cs:fontRef>
    <cs:spPr>
      <a:ln>
        <a:round/>
      </a:ln>
    </cs:spPr>
  </cs:dataPointMarker>
  <cs:dataPointMarkerLayout/>
  <cs:dataPointWireframe>
    <cs:lnRef idx="1">
      <cs:styleClr val="auto"/>
    </cs:lnRef>
    <cs:fillRef idx="0"/>
    <cs:effectRef idx="0"/>
    <cs:fontRef idx="minor">
      <a:schemeClr val="dk1"/>
    </cs:fontRef>
    <cs:spPr>
      <a:ln>
        <a:round/>
      </a:ln>
    </cs:spPr>
  </cs:dataPointWireframe>
  <cs:dataTable>
    <cs:lnRef idx="1">
      <a:schemeClr val="dk1">
        <a:tint val="75000"/>
      </a:schemeClr>
    </cs:lnRef>
    <cs:fillRef idx="0"/>
    <cs:effectRef idx="0"/>
    <cs:fontRef idx="minor">
      <a:schemeClr val="dk1"/>
    </cs:fontRef>
    <cs:spPr>
      <a:ln>
        <a:round/>
      </a:ln>
    </cs:spPr>
    <cs:defRPr sz="1000" kern="1200"/>
  </cs:dataTable>
  <cs:downBar>
    <cs:lnRef idx="1">
      <a:schemeClr val="dk1"/>
    </cs:lnRef>
    <cs:fillRef idx="1">
      <a:schemeClr val="dk1">
        <a:tint val="95000"/>
      </a:schemeClr>
    </cs:fillRef>
    <cs:effectRef idx="0"/>
    <cs:fontRef idx="minor">
      <a:schemeClr val="dk1"/>
    </cs:fontRef>
    <cs:spPr>
      <a:ln>
        <a:round/>
      </a:ln>
    </cs:spPr>
  </cs:downBar>
  <cs:dropLine>
    <cs:lnRef idx="1">
      <a:schemeClr val="dk1"/>
    </cs:lnRef>
    <cs:fillRef idx="0"/>
    <cs:effectRef idx="0"/>
    <cs:fontRef idx="minor">
      <a:schemeClr val="dk1"/>
    </cs:fontRef>
    <cs:spPr>
      <a:ln>
        <a:round/>
      </a:ln>
    </cs:spPr>
  </cs:dropLine>
  <cs:errorBar>
    <cs:lnRef idx="1">
      <a:schemeClr val="dk1"/>
    </cs:lnRef>
    <cs:fillRef idx="1">
      <a:schemeClr val="dk1"/>
    </cs:fillRef>
    <cs:effectRef idx="0"/>
    <cs:fontRef idx="minor">
      <a:schemeClr val="dk1"/>
    </cs:fontRef>
    <cs:spPr>
      <a:ln>
        <a:round/>
      </a:ln>
    </cs:spPr>
  </cs:errorBar>
  <cs:floor>
    <cs:lnRef idx="1">
      <a:schemeClr val="dk1">
        <a:tint val="75000"/>
      </a:schemeClr>
    </cs:lnRef>
    <cs:fillRef idx="1">
      <a:schemeClr val="dk1">
        <a:tint val="20000"/>
      </a:schemeClr>
    </cs:fillRef>
    <cs:effectRef idx="0"/>
    <cs:fontRef idx="minor">
      <a:schemeClr val="dk1"/>
    </cs:fontRef>
    <cs:spPr>
      <a:ln>
        <a:round/>
      </a:ln>
    </cs:spPr>
  </cs:floor>
  <cs:gridlineMajor>
    <cs:lnRef idx="1">
      <a:schemeClr val="dk1">
        <a:tint val="75000"/>
      </a:schemeClr>
    </cs:lnRef>
    <cs:fillRef idx="0"/>
    <cs:effectRef idx="0"/>
    <cs:fontRef idx="minor">
      <a:schemeClr val="dk1"/>
    </cs:fontRef>
    <cs:spPr>
      <a:ln>
        <a:round/>
      </a:ln>
    </cs:spPr>
  </cs:gridlineMajor>
  <cs:gridlineMinor>
    <cs:lnRef idx="1">
      <a:schemeClr val="dk1">
        <a:tint val="50000"/>
      </a:schemeClr>
    </cs:lnRef>
    <cs:fillRef idx="0"/>
    <cs:effectRef idx="0"/>
    <cs:fontRef idx="minor">
      <a:schemeClr val="dk1"/>
    </cs:fontRef>
    <cs:spPr>
      <a:ln>
        <a:round/>
      </a:ln>
    </cs:spPr>
  </cs:gridlineMinor>
  <cs:hiLoLine>
    <cs:lnRef idx="1">
      <a:schemeClr val="dk1"/>
    </cs:lnRef>
    <cs:fillRef idx="0"/>
    <cs:effectRef idx="0"/>
    <cs:fontRef idx="minor">
      <a:schemeClr val="dk1"/>
    </cs:fontRef>
    <cs:spPr>
      <a:ln>
        <a:round/>
      </a:ln>
    </cs:spPr>
  </cs:hiLoLine>
  <cs:leaderLine>
    <cs:lnRef idx="1">
      <a:schemeClr val="dk1"/>
    </cs:lnRef>
    <cs:fillRef idx="0"/>
    <cs:effectRef idx="0"/>
    <cs:fontRef idx="minor">
      <a:schemeClr val="dk1"/>
    </cs:fontRef>
    <cs:spPr>
      <a:ln>
        <a:round/>
      </a:ln>
    </cs:spPr>
  </cs:leaderLine>
  <cs:legend>
    <cs:lnRef idx="0"/>
    <cs:fillRef idx="0"/>
    <cs:effectRef idx="0"/>
    <cs:fontRef idx="minor">
      <a:schemeClr val="dk1"/>
    </cs:fontRef>
    <cs:defRPr sz="1000" kern="1200"/>
  </cs:legend>
  <cs:plotArea>
    <cs:lnRef idx="0"/>
    <cs:fillRef idx="1">
      <a:schemeClr val="dk1">
        <a:tint val="20000"/>
      </a:schemeClr>
    </cs:fillRef>
    <cs:effectRef idx="0"/>
    <cs:fontRef idx="minor">
      <a:schemeClr val="dk1"/>
    </cs:fontRef>
  </cs:plotArea>
  <cs:plotArea3D>
    <cs:lnRef idx="0"/>
    <cs:fillRef idx="0"/>
    <cs:effectRef idx="0"/>
    <cs:fontRef idx="minor">
      <a:schemeClr val="dk1"/>
    </cs:fontRef>
  </cs:plotArea3D>
  <cs:seriesAxis>
    <cs:lnRef idx="1">
      <a:schemeClr val="dk1">
        <a:tint val="75000"/>
      </a:schemeClr>
    </cs:lnRef>
    <cs:fillRef idx="0"/>
    <cs:effectRef idx="0"/>
    <cs:fontRef idx="minor">
      <a:schemeClr val="dk1"/>
    </cs:fontRef>
    <cs:spPr>
      <a:ln>
        <a:round/>
      </a:ln>
    </cs:spPr>
    <cs:defRPr sz="1000" kern="1200"/>
  </cs:seriesAxis>
  <cs:seriesLine>
    <cs:lnRef idx="1">
      <a:schemeClr val="dk1"/>
    </cs:lnRef>
    <cs:fillRef idx="0"/>
    <cs:effectRef idx="0"/>
    <cs:fontRef idx="minor">
      <a:schemeClr val="dk1"/>
    </cs:fontRef>
    <cs:spPr>
      <a:ln>
        <a:round/>
      </a:ln>
    </cs:spPr>
  </cs:seriesLine>
  <cs:title>
    <cs:lnRef idx="0"/>
    <cs:fillRef idx="0"/>
    <cs:effectRef idx="0"/>
    <cs:fontRef idx="minor">
      <a:schemeClr val="dk1"/>
    </cs:fontRef>
    <cs:defRPr sz="1800" b="1" kern="1200"/>
  </cs:title>
  <cs:trendline>
    <cs:lnRef idx="1">
      <a:schemeClr val="dk1"/>
    </cs:lnRef>
    <cs:fillRef idx="0"/>
    <cs:effectRef idx="0"/>
    <cs:fontRef idx="minor">
      <a:schemeClr val="dk1"/>
    </cs:fontRef>
    <cs:spPr>
      <a:ln cap="rnd">
        <a:round/>
      </a:ln>
    </cs:spPr>
  </cs:trendline>
  <cs:trendlineLabel>
    <cs:lnRef idx="0"/>
    <cs:fillRef idx="0"/>
    <cs:effectRef idx="0"/>
    <cs:fontRef idx="minor">
      <a:schemeClr val="dk1"/>
    </cs:fontRef>
    <cs:defRPr sz="1000" kern="1200"/>
  </cs:trendlineLabel>
  <cs:upBar>
    <cs:lnRef idx="1">
      <a:schemeClr val="dk1"/>
    </cs:lnRef>
    <cs:fillRef idx="1">
      <a:schemeClr val="lt1"/>
    </cs:fillRef>
    <cs:effectRef idx="0"/>
    <cs:fontRef idx="minor">
      <a:schemeClr val="dk1"/>
    </cs:fontRef>
    <cs:spPr>
      <a:ln>
        <a:round/>
      </a:ln>
    </cs:spPr>
  </cs:upBar>
  <cs:valueAxis>
    <cs:lnRef idx="1">
      <a:schemeClr val="dk1">
        <a:tint val="75000"/>
      </a:schemeClr>
    </cs:lnRef>
    <cs:fillRef idx="0"/>
    <cs:effectRef idx="0"/>
    <cs:fontRef idx="minor">
      <a:schemeClr val="dk1"/>
    </cs:fontRef>
    <cs:spPr>
      <a:ln>
        <a:round/>
      </a:ln>
    </cs:spPr>
    <cs:defRPr sz="1000" kern="1200"/>
  </cs:valueAxis>
  <cs:wall>
    <cs:lnRef idx="0"/>
    <cs:fillRef idx="1">
      <a:schemeClr val="dk1">
        <a:tint val="20000"/>
      </a:schemeClr>
    </cs:fillRef>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0" dt="2024-09-10T22:27:01.435" idx="2">
    <p:pos x="6000" y="0"/>
    <p:text>added an intro slide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zwUm-4"/>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0" dt="2024-09-11T00:20:37.660" idx="11">
    <p:pos x="6000" y="0"/>
    <p:text>added this: x = honoring my hunger and eating consistently</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K1VApc"/>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0" dt="2024-09-11T00:36:39.410" idx="12">
    <p:pos x="6000" y="0"/>
    <p:text>for this one i changed the answer, but will also "teach to the test" and note that they will recommend 7-10% reduction in body weight which would be answer A</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K1VApg"/>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0" dt="2024-09-11T00:43:05.901" idx="13">
    <p:pos x="6000" y="0"/>
    <p:text>added this slide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K1VApk"/>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0" dt="2024-09-11T01:01:13.708" idx="14">
    <p:pos x="6000" y="0"/>
    <p:text>added this slide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K1VApo"/>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0" dt="2024-09-11T01:01:22.165" idx="15">
    <p:pos x="6000" y="0"/>
    <p:text>added this slide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K1VAps"/>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0" dt="2024-09-11T16:18:30.572" idx="17">
    <p:pos x="528" y="1072"/>
    <p:text>added this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0DAGlA"/>
      </p:ext>
    </p:extLst>
  </p:cm>
  <p:cm authorId="0" dt="2024-09-11T16:18:57.171" idx="16">
    <p:pos x="528" y="230"/>
    <p:text>changed from high intensity sweeteners to non-nutritive sweetners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0DAGlE"/>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0" dt="2024-09-13T16:56:36.494" idx="18">
    <p:pos x="6000" y="0"/>
    <p:text>I can touch on this but not as much detail as previous speaker notes. if bev can also add this to her slides that would be great to go more into insulin dosing.</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TY_pBQ"/>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0" dt="2024-09-13T19:02:43.921" idx="19">
    <p:pos x="528" y="1150"/>
    <p:text>Jess will look into this. Not sure if this is pediatric assn rec @jessicamjones@gmail.com
_Assigned to jessicamjones@gmail.com_</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TZB7GQ"/>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0" dt="2024-09-13T19:14:33.149" idx="20">
    <p:pos x="6000" y="0"/>
    <p:text>added slides 151-156</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TZB7GY"/>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0" dt="2024-09-13T19:15:58.439" idx="21">
    <p:pos x="4635" y="2446"/>
    <p:text>added my book here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TZB7Gc"/>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4-09-10T22:39:03.959" idx="3">
    <p:pos x="6000" y="0"/>
    <p:text>added this slide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zwUm-8"/>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0" dt="2024-09-13T19:16:13.591" idx="22">
    <p:pos x="6000" y="0"/>
    <p:text>added slides 179-183</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TZB7Gg"/>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0" dt="2024-09-11T16:33:22.727" idx="23">
    <p:pos x="6000" y="0"/>
    <p:text>deleted mealtime insulin slides as beverly will be covering this part (from my undertanding)</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0DAGlI"/>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0" dt="2024-09-13T19:14:02.678" idx="24">
    <p:pos x="6000" y="0"/>
    <p:text>deleted slides about exercise and insulin hormone response. better for beverly</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TZB7GU"/>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4-09-10T22:40:51.324" idx="4">
    <p:pos x="528" y="1149"/>
    <p:text>updated website as link was dead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zzhumk"/>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4-09-13T16:05:09.686" idx="5">
    <p:pos x="6000" y="0"/>
    <p:text>added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TY_pAw"/>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4-09-13T16:05:15.714" idx="6">
    <p:pos x="528" y="230"/>
    <p:text>added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TY_pA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4-09-13T16:05:38.759" idx="7">
    <p:pos x="528" y="1149"/>
    <p:text>edited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TY_pBE"/>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0" dt="2024-09-11T00:14:48.344" idx="8">
    <p:pos x="6000" y="0"/>
    <p:text>consolidated this w the following slide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K1VApU"/>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0" dt="2024-09-11T00:09:00.083" idx="9">
    <p:pos x="6000" y="0"/>
    <p:text>added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K1VApQ"/>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0" dt="2024-09-11T00:17:52.686" idx="10">
    <p:pos x="6000" y="0"/>
    <p:text>added this slide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VK1VAp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c.gov/prediabetes/risktest/index.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cdc.gov/diabetes-prevention/lifestyle-change-program/ndpp-medicare-program.html" TargetMode="Externa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care.diabetesjournals.org/content/42/5/731%23ref-314" TargetMode="External"/><Relationship Id="rId2" Type="http://schemas.openxmlformats.org/officeDocument/2006/relationships/slide" Target="../slides/slide92.xml"/><Relationship Id="rId1" Type="http://schemas.openxmlformats.org/officeDocument/2006/relationships/notesMaster" Target="../notesMasters/notesMaster1.xml"/><Relationship Id="rId6" Type="http://schemas.openxmlformats.org/officeDocument/2006/relationships/hyperlink" Target="https://care.diabetesjournals.org/content/42/5/731%23ref-317" TargetMode="External"/><Relationship Id="rId5" Type="http://schemas.openxmlformats.org/officeDocument/2006/relationships/hyperlink" Target="https://care.diabetesjournals.org/content/42/5/731%23ref-316" TargetMode="External"/><Relationship Id="rId4" Type="http://schemas.openxmlformats.org/officeDocument/2006/relationships/hyperlink" Target="https://care.diabetesjournals.org/content/42/5/731%23ref-315"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care.diabetesjournals.org/content/42/5/731%23ref-256" TargetMode="External"/><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hyperlink" Target="https://care.diabetesjournals.org/content/42/5/731%23ref-257" TargetMode="Externa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care.diabetesjournals.org/content/42/5/731%23ref-256" TargetMode="External"/><Relationship Id="rId2" Type="http://schemas.openxmlformats.org/officeDocument/2006/relationships/slide" Target="../slides/slide98.xml"/><Relationship Id="rId1" Type="http://schemas.openxmlformats.org/officeDocument/2006/relationships/notesMaster" Target="../notesMasters/notesMaster1.xml"/><Relationship Id="rId4" Type="http://schemas.openxmlformats.org/officeDocument/2006/relationships/hyperlink" Target="https://care.diabetesjournals.org/content/42/5/731%23ref-257" TargetMode="Externa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5" name="Google Shape;235;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t>There are DPP programs all over the united states. To find a program near you, I’ve included these web-links. </a:t>
            </a:r>
            <a:endParaRPr/>
          </a:p>
          <a:p>
            <a:pPr marL="0" lvl="0" indent="0" algn="l" rtl="0">
              <a:spcBef>
                <a:spcPts val="0"/>
              </a:spcBef>
              <a:spcAft>
                <a:spcPts val="0"/>
              </a:spcAft>
              <a:buNone/>
            </a:pPr>
            <a:r>
              <a:rPr lang="en-US" sz="1200"/>
              <a:t>________________________</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Eligibility criteria:</a:t>
            </a:r>
            <a:endParaRPr/>
          </a:p>
          <a:p>
            <a:pPr marL="0" marR="0" lvl="0" indent="0" algn="l" rtl="0">
              <a:lnSpc>
                <a:spcPct val="100000"/>
              </a:lnSpc>
              <a:spcBef>
                <a:spcPts val="0"/>
              </a:spcBef>
              <a:spcAft>
                <a:spcPts val="0"/>
              </a:spcAft>
              <a:buClr>
                <a:schemeClr val="dk1"/>
              </a:buClr>
              <a:buSzPts val="1200"/>
              <a:buFont typeface="Calibri"/>
              <a:buNone/>
            </a:pPr>
            <a:r>
              <a:rPr lang="en-US"/>
              <a:t>Regular programs: </a:t>
            </a:r>
            <a:r>
              <a:rPr lang="en-US" sz="1200"/>
              <a:t>Eligibility: BMI ≥ 25, at risk for diabetes based on laboratory testing, previous dx of GDM, or a positive risk test</a:t>
            </a:r>
            <a:endParaRPr/>
          </a:p>
          <a:p>
            <a:pPr marL="0" marR="0" lvl="0" indent="0" algn="l" rtl="0">
              <a:lnSpc>
                <a:spcPct val="100000"/>
              </a:lnSpc>
              <a:spcBef>
                <a:spcPts val="0"/>
              </a:spcBef>
              <a:spcAft>
                <a:spcPts val="0"/>
              </a:spcAft>
              <a:buClr>
                <a:schemeClr val="dk1"/>
              </a:buClr>
              <a:buSzPts val="1200"/>
              <a:buFont typeface="Calibri"/>
              <a:buNone/>
            </a:pPr>
            <a:r>
              <a:rPr lang="en-US"/>
              <a:t>Medicare: </a:t>
            </a:r>
            <a:r>
              <a:rPr lang="en-US" sz="1200"/>
              <a:t>Eligibility: BMI greater than 25 (or &gt;= 23 for Asians) and laboratory testing consistent with prediabetes in the last 1 year</a:t>
            </a:r>
            <a:endParaRPr/>
          </a:p>
          <a:p>
            <a:pPr marL="0" lvl="0" indent="0" algn="l" rtl="0">
              <a:spcBef>
                <a:spcPts val="0"/>
              </a:spcBef>
              <a:spcAft>
                <a:spcPts val="0"/>
              </a:spcAft>
              <a:buNone/>
            </a:pPr>
            <a:endParaRPr/>
          </a:p>
          <a:p>
            <a:pPr marL="0" lvl="0" indent="0" algn="l" rtl="0">
              <a:lnSpc>
                <a:spcPct val="140000"/>
              </a:lnSpc>
              <a:spcBef>
                <a:spcPts val="1400"/>
              </a:spcBef>
              <a:spcAft>
                <a:spcPts val="0"/>
              </a:spcAft>
              <a:buClr>
                <a:schemeClr val="dk1"/>
              </a:buClr>
              <a:buSzPts val="1100"/>
              <a:buFont typeface="Arial"/>
              <a:buNone/>
            </a:pPr>
            <a:r>
              <a:rPr lang="en-US" sz="1300">
                <a:solidFill>
                  <a:srgbClr val="1C1D1F"/>
                </a:solidFill>
                <a:highlight>
                  <a:srgbClr val="FFFFFF"/>
                </a:highlight>
                <a:latin typeface="Arial"/>
                <a:ea typeface="Arial"/>
                <a:cs typeface="Arial"/>
                <a:sym typeface="Arial"/>
              </a:rPr>
              <a:t>To participate, you must meet ALL 4 of these requirements:</a:t>
            </a:r>
            <a:endParaRPr sz="1300">
              <a:solidFill>
                <a:srgbClr val="1C1D1F"/>
              </a:solidFill>
              <a:highlight>
                <a:srgbClr val="FFFFFF"/>
              </a:highlight>
              <a:latin typeface="Arial"/>
              <a:ea typeface="Arial"/>
              <a:cs typeface="Arial"/>
              <a:sym typeface="Arial"/>
            </a:endParaRPr>
          </a:p>
          <a:p>
            <a:pPr marL="457200" lvl="0" indent="-314325" algn="l" rtl="0">
              <a:lnSpc>
                <a:spcPct val="115000"/>
              </a:lnSpc>
              <a:spcBef>
                <a:spcPts val="400"/>
              </a:spcBef>
              <a:spcAft>
                <a:spcPts val="0"/>
              </a:spcAft>
              <a:buClr>
                <a:srgbClr val="1C1D1F"/>
              </a:buClr>
              <a:buSzPts val="1350"/>
              <a:buFont typeface="Nunito"/>
              <a:buAutoNum type="arabicPeriod"/>
            </a:pPr>
            <a:r>
              <a:rPr lang="en-US" sz="1350">
                <a:solidFill>
                  <a:srgbClr val="1C1D1F"/>
                </a:solidFill>
                <a:highlight>
                  <a:srgbClr val="FFFFFF"/>
                </a:highlight>
                <a:latin typeface="Nunito"/>
                <a:ea typeface="Nunito"/>
                <a:cs typeface="Nunito"/>
                <a:sym typeface="Nunito"/>
              </a:rPr>
              <a:t>Be 18 years or older.</a:t>
            </a:r>
            <a:endParaRPr sz="1350">
              <a:solidFill>
                <a:srgbClr val="1C1D1F"/>
              </a:solidFill>
              <a:highlight>
                <a:srgbClr val="FFFFFF"/>
              </a:highlight>
              <a:latin typeface="Nunito"/>
              <a:ea typeface="Nunito"/>
              <a:cs typeface="Nunito"/>
              <a:sym typeface="Nunito"/>
            </a:endParaRPr>
          </a:p>
          <a:p>
            <a:pPr marL="457200" lvl="0" indent="-314325" algn="l" rtl="0">
              <a:lnSpc>
                <a:spcPct val="115000"/>
              </a:lnSpc>
              <a:spcBef>
                <a:spcPts val="0"/>
              </a:spcBef>
              <a:spcAft>
                <a:spcPts val="0"/>
              </a:spcAft>
              <a:buClr>
                <a:srgbClr val="1C1D1F"/>
              </a:buClr>
              <a:buSzPts val="1350"/>
              <a:buFont typeface="Nunito"/>
              <a:buAutoNum type="arabicPeriod"/>
            </a:pPr>
            <a:r>
              <a:rPr lang="en-US" sz="1350">
                <a:solidFill>
                  <a:srgbClr val="1C1D1F"/>
                </a:solidFill>
                <a:highlight>
                  <a:srgbClr val="FFFFFF"/>
                </a:highlight>
                <a:latin typeface="Nunito"/>
                <a:ea typeface="Nunito"/>
                <a:cs typeface="Nunito"/>
                <a:sym typeface="Nunito"/>
              </a:rPr>
              <a:t>Have a body mass index (BMI) of 25 or higher (23 or higher if you're an Asian American person).</a:t>
            </a:r>
            <a:endParaRPr sz="1350">
              <a:solidFill>
                <a:srgbClr val="1C1D1F"/>
              </a:solidFill>
              <a:highlight>
                <a:srgbClr val="FFFFFF"/>
              </a:highlight>
              <a:latin typeface="Nunito"/>
              <a:ea typeface="Nunito"/>
              <a:cs typeface="Nunito"/>
              <a:sym typeface="Nunito"/>
            </a:endParaRPr>
          </a:p>
          <a:p>
            <a:pPr marL="457200" lvl="0" indent="-314325" algn="l" rtl="0">
              <a:lnSpc>
                <a:spcPct val="115000"/>
              </a:lnSpc>
              <a:spcBef>
                <a:spcPts val="0"/>
              </a:spcBef>
              <a:spcAft>
                <a:spcPts val="0"/>
              </a:spcAft>
              <a:buClr>
                <a:srgbClr val="1C1D1F"/>
              </a:buClr>
              <a:buSzPts val="1350"/>
              <a:buFont typeface="Nunito"/>
              <a:buAutoNum type="arabicPeriod"/>
            </a:pPr>
            <a:r>
              <a:rPr lang="en-US" sz="1350">
                <a:solidFill>
                  <a:srgbClr val="1C1D1F"/>
                </a:solidFill>
                <a:highlight>
                  <a:srgbClr val="FFFFFF"/>
                </a:highlight>
                <a:latin typeface="Nunito"/>
                <a:ea typeface="Nunito"/>
                <a:cs typeface="Nunito"/>
                <a:sym typeface="Nunito"/>
              </a:rPr>
              <a:t>Not be previously diagnosed with type 1 or type 2 diabetes.</a:t>
            </a:r>
            <a:endParaRPr sz="1350">
              <a:solidFill>
                <a:srgbClr val="1C1D1F"/>
              </a:solidFill>
              <a:highlight>
                <a:srgbClr val="FFFFFF"/>
              </a:highlight>
              <a:latin typeface="Nunito"/>
              <a:ea typeface="Nunito"/>
              <a:cs typeface="Nunito"/>
              <a:sym typeface="Nunito"/>
            </a:endParaRPr>
          </a:p>
          <a:p>
            <a:pPr marL="457200" lvl="0" indent="-314325" algn="l" rtl="0">
              <a:lnSpc>
                <a:spcPct val="115000"/>
              </a:lnSpc>
              <a:spcBef>
                <a:spcPts val="0"/>
              </a:spcBef>
              <a:spcAft>
                <a:spcPts val="0"/>
              </a:spcAft>
              <a:buClr>
                <a:srgbClr val="1C1D1F"/>
              </a:buClr>
              <a:buSzPts val="1350"/>
              <a:buFont typeface="Nunito"/>
              <a:buAutoNum type="arabicPeriod"/>
            </a:pPr>
            <a:r>
              <a:rPr lang="en-US" sz="1350">
                <a:solidFill>
                  <a:srgbClr val="1C1D1F"/>
                </a:solidFill>
                <a:highlight>
                  <a:srgbClr val="FFFFFF"/>
                </a:highlight>
                <a:latin typeface="Nunito"/>
                <a:ea typeface="Nunito"/>
                <a:cs typeface="Nunito"/>
                <a:sym typeface="Nunito"/>
              </a:rPr>
              <a:t>Not be pregnant.</a:t>
            </a:r>
            <a:endParaRPr sz="1350">
              <a:solidFill>
                <a:srgbClr val="1C1D1F"/>
              </a:solidFill>
              <a:highlight>
                <a:srgbClr val="FFFFFF"/>
              </a:highlight>
              <a:latin typeface="Nunito"/>
              <a:ea typeface="Nunito"/>
              <a:cs typeface="Nunito"/>
              <a:sym typeface="Nunito"/>
            </a:endParaRPr>
          </a:p>
          <a:p>
            <a:pPr marL="0" lvl="0" indent="0" algn="l" rtl="0">
              <a:lnSpc>
                <a:spcPct val="140000"/>
              </a:lnSpc>
              <a:spcBef>
                <a:spcPts val="2400"/>
              </a:spcBef>
              <a:spcAft>
                <a:spcPts val="0"/>
              </a:spcAft>
              <a:buClr>
                <a:schemeClr val="dk1"/>
              </a:buClr>
              <a:buSzPts val="1100"/>
              <a:buFont typeface="Arial"/>
              <a:buNone/>
            </a:pPr>
            <a:r>
              <a:rPr lang="en-US" sz="1300">
                <a:solidFill>
                  <a:srgbClr val="1C1D1F"/>
                </a:solidFill>
                <a:highlight>
                  <a:srgbClr val="FFFFFF"/>
                </a:highlight>
                <a:latin typeface="Arial"/>
                <a:ea typeface="Arial"/>
                <a:cs typeface="Arial"/>
                <a:sym typeface="Arial"/>
              </a:rPr>
              <a:t>You'll also need to meet 1 of these requirements:</a:t>
            </a:r>
            <a:endParaRPr sz="1300">
              <a:solidFill>
                <a:srgbClr val="1C1D1F"/>
              </a:solidFill>
              <a:highlight>
                <a:srgbClr val="FFFFFF"/>
              </a:highlight>
              <a:latin typeface="Arial"/>
              <a:ea typeface="Arial"/>
              <a:cs typeface="Arial"/>
              <a:sym typeface="Arial"/>
            </a:endParaRPr>
          </a:p>
          <a:p>
            <a:pPr marL="0" lvl="0" indent="0" algn="l" rtl="0">
              <a:lnSpc>
                <a:spcPct val="115000"/>
              </a:lnSpc>
              <a:spcBef>
                <a:spcPts val="400"/>
              </a:spcBef>
              <a:spcAft>
                <a:spcPts val="0"/>
              </a:spcAft>
              <a:buClr>
                <a:schemeClr val="dk1"/>
              </a:buClr>
              <a:buSzPts val="1100"/>
              <a:buFont typeface="Arial"/>
              <a:buNone/>
            </a:pPr>
            <a:r>
              <a:rPr lang="en-US" sz="1350">
                <a:solidFill>
                  <a:srgbClr val="1C1D1F"/>
                </a:solidFill>
                <a:highlight>
                  <a:srgbClr val="FFFFFF"/>
                </a:highlight>
                <a:latin typeface="Nunito"/>
                <a:ea typeface="Nunito"/>
                <a:cs typeface="Nunito"/>
                <a:sym typeface="Nunito"/>
              </a:rPr>
              <a:t>1. Had a blood test result in the prediabetes range within the past year (includes any of these tests and results):</a:t>
            </a:r>
            <a:endParaRPr sz="1350">
              <a:solidFill>
                <a:srgbClr val="1C1D1F"/>
              </a:solidFill>
              <a:highlight>
                <a:srgbClr val="FFFFFF"/>
              </a:highlight>
              <a:latin typeface="Nunito"/>
              <a:ea typeface="Nunito"/>
              <a:cs typeface="Nunito"/>
              <a:sym typeface="Nunito"/>
            </a:endParaRPr>
          </a:p>
          <a:p>
            <a:pPr marL="457200" lvl="0" indent="-314325" algn="l" rtl="0">
              <a:lnSpc>
                <a:spcPct val="115000"/>
              </a:lnSpc>
              <a:spcBef>
                <a:spcPts val="1200"/>
              </a:spcBef>
              <a:spcAft>
                <a:spcPts val="0"/>
              </a:spcAft>
              <a:buClr>
                <a:srgbClr val="1C1D1F"/>
              </a:buClr>
              <a:buSzPts val="1350"/>
              <a:buFont typeface="Nunito"/>
              <a:buChar char="●"/>
            </a:pPr>
            <a:r>
              <a:rPr lang="en-US" sz="1350">
                <a:solidFill>
                  <a:srgbClr val="1C1D1F"/>
                </a:solidFill>
                <a:highlight>
                  <a:srgbClr val="FFFFFF"/>
                </a:highlight>
                <a:latin typeface="Nunito"/>
                <a:ea typeface="Nunito"/>
                <a:cs typeface="Nunito"/>
                <a:sym typeface="Nunito"/>
              </a:rPr>
              <a:t>Hemoglobin A1C: 5.7%–6.4%</a:t>
            </a:r>
            <a:endParaRPr sz="1350">
              <a:solidFill>
                <a:srgbClr val="1C1D1F"/>
              </a:solidFill>
              <a:highlight>
                <a:srgbClr val="FFFFFF"/>
              </a:highlight>
              <a:latin typeface="Nunito"/>
              <a:ea typeface="Nunito"/>
              <a:cs typeface="Nunito"/>
              <a:sym typeface="Nunito"/>
            </a:endParaRPr>
          </a:p>
          <a:p>
            <a:pPr marL="457200" lvl="0" indent="-314325" algn="l" rtl="0">
              <a:lnSpc>
                <a:spcPct val="115000"/>
              </a:lnSpc>
              <a:spcBef>
                <a:spcPts val="0"/>
              </a:spcBef>
              <a:spcAft>
                <a:spcPts val="0"/>
              </a:spcAft>
              <a:buClr>
                <a:srgbClr val="1C1D1F"/>
              </a:buClr>
              <a:buSzPts val="1350"/>
              <a:buFont typeface="Nunito"/>
              <a:buChar char="●"/>
            </a:pPr>
            <a:r>
              <a:rPr lang="en-US" sz="1350">
                <a:solidFill>
                  <a:srgbClr val="1C1D1F"/>
                </a:solidFill>
                <a:highlight>
                  <a:srgbClr val="FFFFFF"/>
                </a:highlight>
                <a:latin typeface="Nunito"/>
                <a:ea typeface="Nunito"/>
                <a:cs typeface="Nunito"/>
                <a:sym typeface="Nunito"/>
              </a:rPr>
              <a:t>Fasting plasma glucose: 100–125 mg/dL</a:t>
            </a:r>
            <a:endParaRPr sz="1350">
              <a:solidFill>
                <a:srgbClr val="1C1D1F"/>
              </a:solidFill>
              <a:highlight>
                <a:srgbClr val="FFFFFF"/>
              </a:highlight>
              <a:latin typeface="Nunito"/>
              <a:ea typeface="Nunito"/>
              <a:cs typeface="Nunito"/>
              <a:sym typeface="Nunito"/>
            </a:endParaRPr>
          </a:p>
          <a:p>
            <a:pPr marL="457200" lvl="0" indent="-314325" algn="l" rtl="0">
              <a:lnSpc>
                <a:spcPct val="115000"/>
              </a:lnSpc>
              <a:spcBef>
                <a:spcPts val="0"/>
              </a:spcBef>
              <a:spcAft>
                <a:spcPts val="0"/>
              </a:spcAft>
              <a:buClr>
                <a:srgbClr val="1C1D1F"/>
              </a:buClr>
              <a:buSzPts val="1350"/>
              <a:buFont typeface="Nunito"/>
              <a:buChar char="●"/>
            </a:pPr>
            <a:r>
              <a:rPr lang="en-US" sz="1350">
                <a:solidFill>
                  <a:srgbClr val="1C1D1F"/>
                </a:solidFill>
                <a:highlight>
                  <a:srgbClr val="FFFFFF"/>
                </a:highlight>
                <a:latin typeface="Nunito"/>
                <a:ea typeface="Nunito"/>
                <a:cs typeface="Nunito"/>
                <a:sym typeface="Nunito"/>
              </a:rPr>
              <a:t>2-hour plasma glucose (after a 75g glucose load): 140–199 mg/dL.</a:t>
            </a:r>
            <a:endParaRPr sz="1350">
              <a:solidFill>
                <a:srgbClr val="1C1D1F"/>
              </a:solidFill>
              <a:highlight>
                <a:srgbClr val="FFFFFF"/>
              </a:highlight>
              <a:latin typeface="Nunito"/>
              <a:ea typeface="Nunito"/>
              <a:cs typeface="Nunito"/>
              <a:sym typeface="Nunito"/>
            </a:endParaRPr>
          </a:p>
          <a:p>
            <a:pPr marL="0" lvl="0" indent="0" algn="l" rtl="0">
              <a:lnSpc>
                <a:spcPct val="115000"/>
              </a:lnSpc>
              <a:spcBef>
                <a:spcPts val="2400"/>
              </a:spcBef>
              <a:spcAft>
                <a:spcPts val="0"/>
              </a:spcAft>
              <a:buClr>
                <a:schemeClr val="dk1"/>
              </a:buClr>
              <a:buSzPts val="1100"/>
              <a:buFont typeface="Arial"/>
              <a:buNone/>
            </a:pPr>
            <a:r>
              <a:rPr lang="en-US" sz="1350">
                <a:solidFill>
                  <a:srgbClr val="1C1D1F"/>
                </a:solidFill>
                <a:highlight>
                  <a:srgbClr val="FFFFFF"/>
                </a:highlight>
                <a:latin typeface="Nunito"/>
                <a:ea typeface="Nunito"/>
                <a:cs typeface="Nunito"/>
                <a:sym typeface="Nunito"/>
              </a:rPr>
              <a:t>2. Be previously diagnosed with gestational diabetes (diabetes during pregnancy).</a:t>
            </a:r>
            <a:endParaRPr sz="1350">
              <a:solidFill>
                <a:srgbClr val="1C1D1F"/>
              </a:solidFill>
              <a:highlight>
                <a:srgbClr val="FFFFFF"/>
              </a:highlight>
              <a:latin typeface="Nunito"/>
              <a:ea typeface="Nunito"/>
              <a:cs typeface="Nunito"/>
              <a:sym typeface="Nunito"/>
            </a:endParaRPr>
          </a:p>
          <a:p>
            <a:pPr marL="0" lvl="0" indent="0" algn="l" rtl="0">
              <a:lnSpc>
                <a:spcPct val="115000"/>
              </a:lnSpc>
              <a:spcBef>
                <a:spcPts val="1200"/>
              </a:spcBef>
              <a:spcAft>
                <a:spcPts val="0"/>
              </a:spcAft>
              <a:buClr>
                <a:schemeClr val="dk1"/>
              </a:buClr>
              <a:buSzPts val="1100"/>
              <a:buFont typeface="Arial"/>
              <a:buNone/>
            </a:pPr>
            <a:r>
              <a:rPr lang="en-US" sz="1350">
                <a:solidFill>
                  <a:srgbClr val="1C1D1F"/>
                </a:solidFill>
                <a:highlight>
                  <a:srgbClr val="FFFFFF"/>
                </a:highlight>
                <a:latin typeface="Nunito"/>
                <a:ea typeface="Nunito"/>
                <a:cs typeface="Nunito"/>
                <a:sym typeface="Nunito"/>
              </a:rPr>
              <a:t>3. Received a high-risk result (score of 5 or higher) on the </a:t>
            </a:r>
            <a:r>
              <a:rPr lang="en-US" sz="1350" u="sng">
                <a:solidFill>
                  <a:schemeClr val="hlink"/>
                </a:solidFill>
                <a:highlight>
                  <a:srgbClr val="FFFFFF"/>
                </a:highlight>
                <a:latin typeface="Nunito"/>
                <a:ea typeface="Nunito"/>
                <a:cs typeface="Nunito"/>
                <a:sym typeface="Nunito"/>
                <a:hlinkClick r:id="rId3"/>
              </a:rPr>
              <a:t>Prediabetes Risk Test</a:t>
            </a:r>
            <a:r>
              <a:rPr lang="en-US" sz="1350">
                <a:solidFill>
                  <a:srgbClr val="1C1D1F"/>
                </a:solidFill>
                <a:highlight>
                  <a:srgbClr val="FFFFFF"/>
                </a:highlight>
                <a:latin typeface="Nunito"/>
                <a:ea typeface="Nunito"/>
                <a:cs typeface="Nunito"/>
                <a:sym typeface="Nunito"/>
              </a:rPr>
              <a:t>.</a:t>
            </a:r>
            <a:endParaRPr sz="1350">
              <a:solidFill>
                <a:srgbClr val="1C1D1F"/>
              </a:solidFill>
              <a:highlight>
                <a:srgbClr val="FFFFFF"/>
              </a:highlight>
              <a:latin typeface="Nunito"/>
              <a:ea typeface="Nunito"/>
              <a:cs typeface="Nunito"/>
              <a:sym typeface="Nunito"/>
            </a:endParaRPr>
          </a:p>
          <a:p>
            <a:pPr marL="0" lvl="0" indent="0" algn="l" rtl="0">
              <a:lnSpc>
                <a:spcPct val="115000"/>
              </a:lnSpc>
              <a:spcBef>
                <a:spcPts val="1200"/>
              </a:spcBef>
              <a:spcAft>
                <a:spcPts val="0"/>
              </a:spcAft>
              <a:buClr>
                <a:schemeClr val="dk1"/>
              </a:buClr>
              <a:buSzPts val="1100"/>
              <a:buFont typeface="Arial"/>
              <a:buNone/>
            </a:pPr>
            <a:r>
              <a:rPr lang="en-US" sz="1350">
                <a:solidFill>
                  <a:srgbClr val="1C1D1F"/>
                </a:solidFill>
                <a:highlight>
                  <a:srgbClr val="FFFFFF"/>
                </a:highlight>
                <a:latin typeface="Nunito"/>
                <a:ea typeface="Nunito"/>
                <a:cs typeface="Nunito"/>
                <a:sym typeface="Nunito"/>
              </a:rPr>
              <a:t>If you're enrolling in the Medicare Diabetes Prevention Program, different criteria apply. </a:t>
            </a:r>
            <a:r>
              <a:rPr lang="en-US" sz="1350" u="sng">
                <a:solidFill>
                  <a:schemeClr val="hlink"/>
                </a:solidFill>
                <a:highlight>
                  <a:srgbClr val="FFFFFF"/>
                </a:highlight>
                <a:latin typeface="Nunito"/>
                <a:ea typeface="Nunito"/>
                <a:cs typeface="Nunito"/>
                <a:sym typeface="Nunito"/>
                <a:hlinkClick r:id="rId4"/>
              </a:rPr>
              <a:t>Find them here.</a:t>
            </a:r>
            <a:endParaRPr sz="1350" u="sng">
              <a:solidFill>
                <a:schemeClr val="hlink"/>
              </a:solidFill>
              <a:highlight>
                <a:srgbClr val="FFFFFF"/>
              </a:highlight>
              <a:latin typeface="Nunito"/>
              <a:ea typeface="Nunito"/>
              <a:cs typeface="Nunito"/>
              <a:sym typeface="Nunito"/>
            </a:endParaRPr>
          </a:p>
          <a:p>
            <a:pPr marL="0" lvl="0" indent="0" algn="l" rtl="0">
              <a:spcBef>
                <a:spcPts val="1200"/>
              </a:spcBef>
              <a:spcAft>
                <a:spcPts val="0"/>
              </a:spcAft>
              <a:buNone/>
            </a:pPr>
            <a:r>
              <a:rPr lang="en-US"/>
              <a:t>https://www.cdc.gov/diabetes-prevention/about-prediabetes-type-2/index.html</a:t>
            </a:r>
            <a:endParaRPr/>
          </a:p>
        </p:txBody>
      </p:sp>
      <p:sp>
        <p:nvSpPr>
          <p:cNvPr id="310" name="Google Shape;310;p1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9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3" name="Google Shape;1083;p9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3300"/>
              <a:t>For the majority of people who choose to drink alcohol in moderation, it does not need to be discouraged. </a:t>
            </a:r>
            <a:endParaRPr/>
          </a:p>
          <a:p>
            <a:pPr marL="0" lvl="0" indent="0" algn="l" rtl="0">
              <a:spcBef>
                <a:spcPts val="0"/>
              </a:spcBef>
              <a:spcAft>
                <a:spcPts val="0"/>
              </a:spcAft>
              <a:buNone/>
            </a:pPr>
            <a:endParaRPr sz="3300"/>
          </a:p>
          <a:p>
            <a:pPr marL="0" lvl="0" indent="0" algn="l" rtl="0">
              <a:spcBef>
                <a:spcPts val="0"/>
              </a:spcBef>
              <a:spcAft>
                <a:spcPts val="0"/>
              </a:spcAft>
              <a:buNone/>
            </a:pPr>
            <a:r>
              <a:rPr lang="en-US" sz="3300"/>
              <a:t>Moderate alcohol consumption has no significant acute effect on glucose and insulin concentrations. </a:t>
            </a:r>
            <a:endParaRPr/>
          </a:p>
          <a:p>
            <a:pPr marL="0" lvl="0" indent="0" algn="l" rtl="0">
              <a:spcBef>
                <a:spcPts val="0"/>
              </a:spcBef>
              <a:spcAft>
                <a:spcPts val="0"/>
              </a:spcAft>
              <a:buNone/>
            </a:pPr>
            <a:endParaRPr sz="3300"/>
          </a:p>
          <a:p>
            <a:pPr marL="0" lvl="0" indent="0" algn="l" rtl="0">
              <a:spcBef>
                <a:spcPts val="0"/>
              </a:spcBef>
              <a:spcAft>
                <a:spcPts val="0"/>
              </a:spcAft>
              <a:buNone/>
            </a:pPr>
            <a:r>
              <a:rPr lang="en-US" sz="3300"/>
              <a:t>The recommendation is to limit intake to:</a:t>
            </a:r>
            <a:endParaRPr/>
          </a:p>
          <a:p>
            <a:pPr marL="457200" lvl="1" indent="0" algn="l" rtl="0">
              <a:spcBef>
                <a:spcPts val="0"/>
              </a:spcBef>
              <a:spcAft>
                <a:spcPts val="0"/>
              </a:spcAft>
              <a:buNone/>
            </a:pPr>
            <a:r>
              <a:rPr lang="en-US" sz="2900"/>
              <a:t>1 drink or less per day for women</a:t>
            </a:r>
            <a:endParaRPr/>
          </a:p>
          <a:p>
            <a:pPr marL="457200" lvl="1" indent="0" algn="l" rtl="0">
              <a:spcBef>
                <a:spcPts val="0"/>
              </a:spcBef>
              <a:spcAft>
                <a:spcPts val="0"/>
              </a:spcAft>
              <a:buNone/>
            </a:pPr>
            <a:r>
              <a:rPr lang="en-US" sz="2900"/>
              <a:t>2 drinks or less per day for men</a:t>
            </a:r>
            <a:endParaRPr/>
          </a:p>
          <a:p>
            <a:pPr marL="457200" lvl="1" indent="0" algn="l" rtl="0">
              <a:spcBef>
                <a:spcPts val="0"/>
              </a:spcBef>
              <a:spcAft>
                <a:spcPts val="0"/>
              </a:spcAft>
              <a:buNone/>
            </a:pPr>
            <a:endParaRPr sz="2900"/>
          </a:p>
          <a:p>
            <a:pPr marL="0" lvl="0" indent="0" algn="l" rtl="0">
              <a:spcBef>
                <a:spcPts val="0"/>
              </a:spcBef>
              <a:spcAft>
                <a:spcPts val="0"/>
              </a:spcAft>
              <a:buNone/>
            </a:pPr>
            <a:r>
              <a:rPr lang="en-US"/>
              <a:t>Obviously, some individuals should abstain from alcohol consumption including</a:t>
            </a:r>
            <a:endParaRPr/>
          </a:p>
          <a:p>
            <a:pPr marL="0" lvl="0" indent="0" algn="l" rtl="0">
              <a:spcBef>
                <a:spcPts val="0"/>
              </a:spcBef>
              <a:spcAft>
                <a:spcPts val="0"/>
              </a:spcAft>
              <a:buNone/>
            </a:pPr>
            <a:r>
              <a:rPr lang="en-US"/>
              <a:t>	Individuals with a history of alcohol abuse</a:t>
            </a:r>
            <a:endParaRPr/>
          </a:p>
          <a:p>
            <a:pPr marL="0" lvl="0" indent="0" algn="l" rtl="0">
              <a:spcBef>
                <a:spcPts val="0"/>
              </a:spcBef>
              <a:spcAft>
                <a:spcPts val="0"/>
              </a:spcAft>
              <a:buNone/>
            </a:pPr>
            <a:r>
              <a:rPr lang="en-US"/>
              <a:t>	Women during pregnancy </a:t>
            </a:r>
            <a:endParaRPr/>
          </a:p>
          <a:p>
            <a:pPr marL="0" lvl="0" indent="0" algn="l" rtl="0">
              <a:spcBef>
                <a:spcPts val="0"/>
              </a:spcBef>
              <a:spcAft>
                <a:spcPts val="0"/>
              </a:spcAft>
              <a:buNone/>
            </a:pPr>
            <a:r>
              <a:rPr lang="en-US"/>
              <a:t>	Individuals with certain medical problems ((like liver disease pancreatitis, advanced neuropathy, severe hypertriglyceridemia (&gt;500))</a:t>
            </a:r>
            <a:endParaRPr/>
          </a:p>
          <a:p>
            <a:pPr marL="0" lvl="0" indent="0" algn="l" rtl="0">
              <a:spcBef>
                <a:spcPts val="0"/>
              </a:spcBef>
              <a:spcAft>
                <a:spcPts val="0"/>
              </a:spcAft>
              <a:buNone/>
            </a:pPr>
            <a:endParaRPr/>
          </a:p>
          <a:p>
            <a:pPr marL="0" lvl="0" indent="0" algn="l" rtl="0">
              <a:spcBef>
                <a:spcPts val="0"/>
              </a:spcBef>
              <a:spcAft>
                <a:spcPts val="0"/>
              </a:spcAft>
              <a:buNone/>
            </a:pPr>
            <a:r>
              <a:rPr lang="en-US"/>
              <a:t>__________________________________________</a:t>
            </a:r>
            <a:endParaRPr/>
          </a:p>
          <a:p>
            <a:pPr marL="0" marR="0" lvl="0" indent="0" algn="l" rtl="0">
              <a:lnSpc>
                <a:spcPct val="100000"/>
              </a:lnSpc>
              <a:spcBef>
                <a:spcPts val="0"/>
              </a:spcBef>
              <a:spcAft>
                <a:spcPts val="0"/>
              </a:spcAft>
              <a:buClr>
                <a:schemeClr val="dk1"/>
              </a:buClr>
              <a:buSzPts val="1200"/>
              <a:buFont typeface="Calibri"/>
              <a:buNone/>
            </a:pPr>
            <a:r>
              <a:rPr lang="en-US" sz="1200"/>
              <a:t>Big book p 460 </a:t>
            </a:r>
            <a:endParaRPr/>
          </a:p>
          <a:p>
            <a:pPr marL="0" lvl="0" indent="0" algn="l" rtl="0">
              <a:spcBef>
                <a:spcPts val="0"/>
              </a:spcBef>
              <a:spcAft>
                <a:spcPts val="0"/>
              </a:spcAft>
              <a:buNone/>
            </a:pPr>
            <a:endParaRPr/>
          </a:p>
        </p:txBody>
      </p:sp>
      <p:sp>
        <p:nvSpPr>
          <p:cNvPr id="1084" name="Google Shape;1084;p9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9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p9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None/>
            </a:pPr>
            <a:r>
              <a:rPr lang="en-US" sz="3200"/>
              <a:t>A drink is defined as </a:t>
            </a:r>
            <a:endParaRPr/>
          </a:p>
          <a:p>
            <a:pPr marL="457200" lvl="1" indent="0" algn="l" rtl="0">
              <a:lnSpc>
                <a:spcPct val="100000"/>
              </a:lnSpc>
              <a:spcBef>
                <a:spcPts val="0"/>
              </a:spcBef>
              <a:spcAft>
                <a:spcPts val="0"/>
              </a:spcAft>
              <a:buNone/>
            </a:pPr>
            <a:r>
              <a:rPr lang="en-US" sz="2800"/>
              <a:t>5 ounces of wine</a:t>
            </a:r>
            <a:endParaRPr/>
          </a:p>
          <a:p>
            <a:pPr marL="457200" lvl="1" indent="0" algn="l" rtl="0">
              <a:lnSpc>
                <a:spcPct val="100000"/>
              </a:lnSpc>
              <a:spcBef>
                <a:spcPts val="0"/>
              </a:spcBef>
              <a:spcAft>
                <a:spcPts val="0"/>
              </a:spcAft>
              <a:buNone/>
            </a:pPr>
            <a:r>
              <a:rPr lang="en-US" sz="2800"/>
              <a:t>12 ounces of beer</a:t>
            </a:r>
            <a:endParaRPr/>
          </a:p>
          <a:p>
            <a:pPr marL="457200" lvl="1" indent="0" algn="l" rtl="0">
              <a:lnSpc>
                <a:spcPct val="100000"/>
              </a:lnSpc>
              <a:spcBef>
                <a:spcPts val="0"/>
              </a:spcBef>
              <a:spcAft>
                <a:spcPts val="0"/>
              </a:spcAft>
              <a:buNone/>
            </a:pPr>
            <a:r>
              <a:rPr lang="en-US" sz="2800"/>
              <a:t>1½ ounces of a hard alcohol</a:t>
            </a:r>
            <a:endParaRPr/>
          </a:p>
          <a:p>
            <a:pPr marL="0" lvl="0" indent="0" algn="l" rtl="0">
              <a:lnSpc>
                <a:spcPct val="100000"/>
              </a:lnSpc>
              <a:spcBef>
                <a:spcPts val="0"/>
              </a:spcBef>
              <a:spcAft>
                <a:spcPts val="0"/>
              </a:spcAft>
              <a:buNone/>
            </a:pPr>
            <a:r>
              <a:rPr lang="en-US" sz="3200"/>
              <a:t>1 drink has approximately ~15 grams of alcohol</a:t>
            </a:r>
            <a:endParaRPr/>
          </a:p>
          <a:p>
            <a:pPr marL="0" lvl="0" indent="0" algn="l" rtl="0">
              <a:lnSpc>
                <a:spcPct val="100000"/>
              </a:lnSpc>
              <a:spcBef>
                <a:spcPts val="0"/>
              </a:spcBef>
              <a:spcAft>
                <a:spcPts val="0"/>
              </a:spcAft>
              <a:buNone/>
            </a:pPr>
            <a:r>
              <a:rPr lang="en-US" sz="3200"/>
              <a:t>1 gram of alcohol provides 7 calories</a:t>
            </a:r>
            <a:endParaRPr/>
          </a:p>
          <a:p>
            <a:pPr marL="0" lvl="0" indent="0" algn="l" rtl="0">
              <a:lnSpc>
                <a:spcPct val="100000"/>
              </a:lnSpc>
              <a:spcBef>
                <a:spcPts val="0"/>
              </a:spcBef>
              <a:spcAft>
                <a:spcPts val="0"/>
              </a:spcAft>
              <a:buNone/>
            </a:pPr>
            <a:r>
              <a:rPr lang="en-US" sz="3200"/>
              <a:t>So if someone is interested in weight loss, alcohol intake may be something to look at more closely </a:t>
            </a:r>
            <a:endParaRPr/>
          </a:p>
        </p:txBody>
      </p:sp>
      <p:sp>
        <p:nvSpPr>
          <p:cNvPr id="1093" name="Google Shape;1093;p9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9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0" name="Google Shape;1100;p9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None/>
            </a:pPr>
            <a:r>
              <a:rPr lang="en-US" sz="3600"/>
              <a:t>Where alcohol can contribute to hyperglycemia is:</a:t>
            </a:r>
            <a:endParaRPr/>
          </a:p>
          <a:p>
            <a:pPr marL="571500" lvl="0" indent="-571500" algn="l" rtl="0">
              <a:lnSpc>
                <a:spcPct val="100000"/>
              </a:lnSpc>
              <a:spcBef>
                <a:spcPts val="0"/>
              </a:spcBef>
              <a:spcAft>
                <a:spcPts val="0"/>
              </a:spcAft>
              <a:buClr>
                <a:schemeClr val="dk1"/>
              </a:buClr>
              <a:buSzPts val="3600"/>
              <a:buFont typeface="Calibri"/>
              <a:buChar char="-"/>
            </a:pPr>
            <a:r>
              <a:rPr lang="en-US" sz="3600"/>
              <a:t>Drinks that also contain carbohydrate</a:t>
            </a:r>
            <a:endParaRPr/>
          </a:p>
          <a:p>
            <a:pPr marL="571500" lvl="0" indent="-571500" algn="l" rtl="0">
              <a:lnSpc>
                <a:spcPct val="100000"/>
              </a:lnSpc>
              <a:spcBef>
                <a:spcPts val="0"/>
              </a:spcBef>
              <a:spcAft>
                <a:spcPts val="0"/>
              </a:spcAft>
              <a:buClr>
                <a:schemeClr val="dk1"/>
              </a:buClr>
              <a:buSzPts val="3200"/>
              <a:buFont typeface="Calibri"/>
              <a:buChar char="-"/>
            </a:pPr>
            <a:r>
              <a:rPr lang="en-US" sz="3200"/>
              <a:t>Consistently having 3+ drinks/day can contribute to hyperglycemia</a:t>
            </a:r>
            <a:endParaRPr/>
          </a:p>
        </p:txBody>
      </p:sp>
      <p:sp>
        <p:nvSpPr>
          <p:cNvPr id="1101" name="Google Shape;1101;p9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9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0" name="Google Shape;1110;p9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1028700" lvl="1" indent="-571500" algn="l" rtl="0">
              <a:lnSpc>
                <a:spcPct val="100000"/>
              </a:lnSpc>
              <a:spcBef>
                <a:spcPts val="0"/>
              </a:spcBef>
              <a:spcAft>
                <a:spcPts val="0"/>
              </a:spcAft>
              <a:buClr>
                <a:schemeClr val="dk1"/>
              </a:buClr>
              <a:buSzPts val="3600"/>
              <a:buFont typeface="Calibri"/>
              <a:buChar char="-"/>
            </a:pPr>
            <a:r>
              <a:rPr lang="en-US" sz="3600"/>
              <a:t>In individuals using insulin or insulin secretagogues, there may also be a risk of hypoglycemia. This is because as alcohol is cleaned up by the liver, there is less glucose being released by the liver into the blood. </a:t>
            </a:r>
            <a:endParaRPr sz="3200"/>
          </a:p>
          <a:p>
            <a:pPr marL="1371600" lvl="2" indent="-457200" algn="l" rtl="0">
              <a:lnSpc>
                <a:spcPct val="100000"/>
              </a:lnSpc>
              <a:spcBef>
                <a:spcPts val="0"/>
              </a:spcBef>
              <a:spcAft>
                <a:spcPts val="0"/>
              </a:spcAft>
              <a:buClr>
                <a:schemeClr val="dk1"/>
              </a:buClr>
              <a:buSzPts val="2800"/>
              <a:buFont typeface="Calibri"/>
              <a:buChar char="-"/>
            </a:pPr>
            <a:r>
              <a:rPr lang="en-US" sz="2800"/>
              <a:t>A possible way to reduce the risk is to have an individuals consume a carbohydrate containing snack with alcohol.</a:t>
            </a:r>
            <a:endParaRPr/>
          </a:p>
        </p:txBody>
      </p:sp>
      <p:sp>
        <p:nvSpPr>
          <p:cNvPr id="1111" name="Google Shape;1111;p9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9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4" name="Google Shape;1124;p9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25" name="Google Shape;1125;p9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p9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19" name="Google Shape;1119;p9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9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2" name="Google Shape;1132;p9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33" name="Google Shape;1133;p9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10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p10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40" name="Google Shape;1140;p10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10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p10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t>
            </a:r>
            <a:endParaRPr/>
          </a:p>
        </p:txBody>
      </p:sp>
      <p:sp>
        <p:nvSpPr>
          <p:cNvPr id="1151" name="Google Shape;1151;p10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10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p10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 youth with T1D specifically, we aim to avoid food restriction or forcing the child to eat to regulate blood sugars.</a:t>
            </a:r>
            <a:endParaRPr/>
          </a:p>
          <a:p>
            <a:pPr marL="0" marR="0" lvl="0" indent="0" algn="l" rtl="0">
              <a:lnSpc>
                <a:spcPct val="100000"/>
              </a:lnSpc>
              <a:spcBef>
                <a:spcPts val="0"/>
              </a:spcBef>
              <a:spcAft>
                <a:spcPts val="0"/>
              </a:spcAft>
              <a:buClr>
                <a:schemeClr val="dk1"/>
              </a:buClr>
              <a:buSzPts val="1200"/>
              <a:buFont typeface="Calibri"/>
              <a:buNone/>
            </a:pPr>
            <a:r>
              <a:rPr lang="en-US"/>
              <a:t>The focus is often on mastering the use of insulin to achieve blood sugar targets.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Personally, when I’m working with kids with type 1 diabetes, I aim to normalize their eating experience as much as possible while simultaneously encouraging healthful food choices. </a:t>
            </a:r>
            <a:endParaRPr/>
          </a:p>
        </p:txBody>
      </p:sp>
      <p:sp>
        <p:nvSpPr>
          <p:cNvPr id="1159" name="Google Shape;1159;p10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Alright, now lets review the goals of MNT for those living with diabetes</a:t>
            </a:r>
            <a:endParaRPr/>
          </a:p>
          <a:p>
            <a:pPr marL="0" lvl="0" indent="0" algn="l" rtl="0">
              <a:spcBef>
                <a:spcPts val="0"/>
              </a:spcBef>
              <a:spcAft>
                <a:spcPts val="0"/>
              </a:spcAft>
              <a:buNone/>
            </a:pPr>
            <a:endParaRPr/>
          </a:p>
          <a:p>
            <a:pPr marL="0" lvl="0" indent="0" algn="l" rtl="0">
              <a:spcBef>
                <a:spcPts val="0"/>
              </a:spcBef>
              <a:spcAft>
                <a:spcPts val="0"/>
              </a:spcAft>
              <a:buNone/>
            </a:pPr>
            <a:r>
              <a:rPr lang="en-US"/>
              <a:t>The first goal for MNT for people with diabetes is to promote healthy eating patterns to improve health, ultimately, with the goal of delaying or preventing complications from diabetes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Standards pg: S64</a:t>
            </a:r>
            <a:endParaRPr/>
          </a:p>
        </p:txBody>
      </p:sp>
      <p:sp>
        <p:nvSpPr>
          <p:cNvPr id="318" name="Google Shape;318;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10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7" name="Google Shape;1167;p10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None/>
            </a:pPr>
            <a:r>
              <a:rPr lang="en-US" sz="1200"/>
              <a:t>Again for T1D…</a:t>
            </a:r>
            <a:endParaRPr/>
          </a:p>
          <a:p>
            <a:pPr marL="0" lvl="0" indent="0" algn="l" rtl="0">
              <a:lnSpc>
                <a:spcPct val="100000"/>
              </a:lnSpc>
              <a:spcBef>
                <a:spcPts val="0"/>
              </a:spcBef>
              <a:spcAft>
                <a:spcPts val="0"/>
              </a:spcAft>
              <a:buNone/>
            </a:pPr>
            <a:r>
              <a:rPr lang="en-US" sz="1200"/>
              <a:t>For those on fixed insulin program, focus on consistent carb intake to keep blood sugars safely balanced.</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sz="1200"/>
              <a:t>For those on flexible insulin program, we educate on carb counting and matching insulin to intake. If it is possible and appropriate for the child and family, I consider this to be the gold standard. This really supports normalcy with eating because it allows the family to navigate proper dosing of insulin in any food situation.</a:t>
            </a:r>
            <a:endParaRPr/>
          </a:p>
        </p:txBody>
      </p:sp>
      <p:sp>
        <p:nvSpPr>
          <p:cNvPr id="1168" name="Google Shape;1168;p10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10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5" name="Google Shape;1175;p10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I want to talk a little more about flexible insulin therapy and type 1 diabetes…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Historically, the focus in type 1 diabetes has been to count carbs and match insulin to carb intake only, without considering the other macronutrients. However, since the 2022 Standards it has been recommend that those on flexible insulin therapy receive education on how carbohydrates, fat, and protein impact blood sugar. The standards acknowledge that high fat and/or high protein meals may impact the post prandial glucose response in a significant way and require more insulin.</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US" sz="1200" b="0">
                <a:solidFill>
                  <a:schemeClr val="dk1"/>
                </a:solidFill>
                <a:latin typeface="Calibri"/>
                <a:ea typeface="Calibri"/>
                <a:cs typeface="Calibri"/>
                <a:sym typeface="Calibri"/>
              </a:rPr>
              <a:t>I want to briefly review some of the thoughts behind how fat and protein impact blood sugar and then talk about strategies to deal with it when counseling individuals with type 1 diabetes.</a:t>
            </a:r>
            <a:endParaRPr/>
          </a:p>
          <a:p>
            <a:pPr marL="0" lvl="0" indent="0" algn="l" rtl="0">
              <a:spcBef>
                <a:spcPts val="0"/>
              </a:spcBef>
              <a:spcAft>
                <a:spcPts val="0"/>
              </a:spcAft>
              <a:buNone/>
            </a:pPr>
            <a:endParaRPr sz="1200" b="0">
              <a:solidFill>
                <a:schemeClr val="dk1"/>
              </a:solidFill>
              <a:latin typeface="Calibri"/>
              <a:ea typeface="Calibri"/>
              <a:cs typeface="Calibri"/>
              <a:sym typeface="Calibri"/>
            </a:endParaRPr>
          </a:p>
          <a:p>
            <a:pPr marL="0" lvl="0" indent="0" algn="l" rtl="0">
              <a:spcBef>
                <a:spcPts val="0"/>
              </a:spcBef>
              <a:spcAft>
                <a:spcPts val="0"/>
              </a:spcAft>
              <a:buNone/>
            </a:pPr>
            <a:r>
              <a:rPr lang="en-US" sz="1200" b="0">
                <a:solidFill>
                  <a:schemeClr val="dk1"/>
                </a:solidFill>
                <a:latin typeface="Calibri"/>
                <a:ea typeface="Calibri"/>
                <a:cs typeface="Calibri"/>
                <a:sym typeface="Calibri"/>
              </a:rPr>
              <a:t>Lets talk about fat, first:</a:t>
            </a:r>
            <a:endParaRPr/>
          </a:p>
          <a:p>
            <a:pPr marL="0" lvl="0" indent="0" algn="l" rtl="0">
              <a:spcBef>
                <a:spcPts val="0"/>
              </a:spcBef>
              <a:spcAft>
                <a:spcPts val="0"/>
              </a:spcAft>
              <a:buNone/>
            </a:pPr>
            <a:endParaRPr sz="1200" b="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Fat is very slow to digest relative to carbohydrate alone. When mixed with carb, it may delay the digestion and absorption of the carb to glucose. Also, free-fatty acids may induce insulin resistance, ultimately leading the person with diabetes to need more insulin. There might also be more gluconeogenesis later (and if you’re not remembering from biochemistry, I’ll remind you that gluconeogenesis is when the liver makes glucose from other sources)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Because of these factors, when research looks at the blood sugar levels in someone with diabetes following a meal higher fat meal, it was noted that:</a:t>
            </a:r>
            <a:endParaRPr/>
          </a:p>
          <a:p>
            <a:pPr marL="628650" lvl="1" indent="-171450" algn="l" rtl="0">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Blood sugars are reduced in the first 2–3 h</a:t>
            </a:r>
            <a:endParaRPr/>
          </a:p>
          <a:p>
            <a:pPr marL="628650" lvl="1" indent="-9525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Then this is often followed by: Hyperglycemia, which occurs later in the post-prandial period and can last for several hours, some research shows as long as 5-8 hours afterwards.</a:t>
            </a:r>
            <a:endParaRPr/>
          </a:p>
          <a:p>
            <a:pPr marL="628650" lvl="1" indent="-9525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The impact appears to be dose dependent; so more dietary fat = more hyperglycemia later.</a:t>
            </a:r>
            <a:endParaRPr/>
          </a:p>
          <a:p>
            <a:pPr marL="457200" lvl="1" indent="0" algn="l" rtl="0">
              <a:spcBef>
                <a:spcPts val="0"/>
              </a:spcBef>
              <a:spcAft>
                <a:spcPts val="0"/>
              </a:spcAft>
              <a:buNone/>
            </a:pP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Lets now talk about protein:</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After protein is digested and absorbed into the body, the amino acids can be converted into glucose. This takes some time to occur, so we may see a rise in glucose levels later in the post-prandial period. In fact, the research looking at this shows that blood glucose levels may rise between 100 minutes and 4 hours after the meal.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extent to which this occurs appears to depend on the amount of protein consumed. More protein means more of a rise later-on. The effect also changes depending on how much carb is consumed with the protein.</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 that’s some of the science behind fat and protein metabolism. While the research providing us with this information is strong, and the standards recommend that we educate on this topic, they also note that more research is needed. There is no consensus on optimal dosing strategies to address this.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If you do some reading online, there are a multitude of strategies that you may see, but none have been formally endorsed by ADA.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At our clinic, we do our best to address this issue despite the lack of formal advice. In counseling people with type 1 diabetes: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I always start by learning about how the person with diabetes eats. This helps to steer the conversation. Our discussion varies depending on whether the person follows a diet that is more balanced with carb/fat/protein vs if someone follows a lower carb diet.</a:t>
            </a:r>
            <a:endParaRPr/>
          </a:p>
          <a:p>
            <a:pPr marL="457200" lvl="1" indent="0" algn="l" rtl="0">
              <a:spcBef>
                <a:spcPts val="0"/>
              </a:spcBef>
              <a:spcAft>
                <a:spcPts val="0"/>
              </a:spcAft>
              <a:buNone/>
            </a:pPr>
            <a:r>
              <a:rPr lang="en-US" sz="1200">
                <a:solidFill>
                  <a:schemeClr val="dk1"/>
                </a:solidFill>
                <a:latin typeface="Calibri"/>
                <a:ea typeface="Calibri"/>
                <a:cs typeface="Calibri"/>
                <a:sym typeface="Calibri"/>
              </a:rPr>
              <a:t>For the person who follows a more balanced diet, my strategy is to:</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Educate and focus on carbohydrate counting, using a ICR, and dosing accordingly. This will work for the majority of meals. </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After that… then we talk fat and protein.</a:t>
            </a:r>
            <a:endParaRPr/>
          </a:p>
          <a:p>
            <a:pPr marL="1143000" lvl="2" indent="-228600" algn="l" rtl="0">
              <a:spcBef>
                <a:spcPts val="0"/>
              </a:spcBef>
              <a:spcAft>
                <a:spcPts val="0"/>
              </a:spcAft>
              <a:buClr>
                <a:schemeClr val="dk1"/>
              </a:buClr>
              <a:buSzPts val="1200"/>
              <a:buFont typeface="Calibri"/>
              <a:buAutoNum type="arabicParenR"/>
            </a:pPr>
            <a:r>
              <a:rPr lang="en-US" sz="1200">
                <a:solidFill>
                  <a:schemeClr val="dk1"/>
                </a:solidFill>
                <a:latin typeface="Calibri"/>
                <a:ea typeface="Calibri"/>
                <a:cs typeface="Calibri"/>
                <a:sym typeface="Calibri"/>
              </a:rPr>
              <a:t>I acknowledge that fat and protein do impact blood sugar</a:t>
            </a:r>
            <a:endParaRPr/>
          </a:p>
          <a:p>
            <a:pPr marL="1143000" lvl="2" indent="-228600" algn="l" rtl="0">
              <a:spcBef>
                <a:spcPts val="0"/>
              </a:spcBef>
              <a:spcAft>
                <a:spcPts val="0"/>
              </a:spcAft>
              <a:buClr>
                <a:schemeClr val="dk1"/>
              </a:buClr>
              <a:buSzPts val="1200"/>
              <a:buFont typeface="Calibri"/>
              <a:buAutoNum type="arabicParenR"/>
            </a:pPr>
            <a:r>
              <a:rPr lang="en-US" sz="1200">
                <a:solidFill>
                  <a:schemeClr val="dk1"/>
                </a:solidFill>
                <a:latin typeface="Calibri"/>
                <a:ea typeface="Calibri"/>
                <a:cs typeface="Calibri"/>
                <a:sym typeface="Calibri"/>
              </a:rPr>
              <a:t>I then go through examples of high fat and high protein meals that might cause this. Examples might include foods like pizza, fried chicken or steak with mashed potatoes and gravy, or a burger with fries and a milk shake, etc. </a:t>
            </a:r>
            <a:endParaRPr/>
          </a:p>
          <a:p>
            <a:pPr marL="1143000" lvl="2" indent="-15240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914400" marR="0" lvl="2"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At this point we go through practical advice about how to approach these meals. </a:t>
            </a:r>
            <a:endParaRPr/>
          </a:p>
          <a:p>
            <a:pPr marL="914400" marR="0" lvl="2"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914400" marR="0" lvl="2"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3) The person with diabetes can split doses for meals like this; basically, count the carbs and determine the dose for the carbs. Then, administer the insulin with special consideration to timing.</a:t>
            </a:r>
            <a:endParaRPr/>
          </a:p>
          <a:p>
            <a:pPr marL="1371600" lvl="3" indent="0" algn="l" rtl="0">
              <a:spcBef>
                <a:spcPts val="0"/>
              </a:spcBef>
              <a:spcAft>
                <a:spcPts val="0"/>
              </a:spcAft>
              <a:buNone/>
            </a:pPr>
            <a:r>
              <a:rPr lang="en-US" sz="1200">
                <a:solidFill>
                  <a:schemeClr val="dk1"/>
                </a:solidFill>
                <a:latin typeface="Calibri"/>
                <a:ea typeface="Calibri"/>
                <a:cs typeface="Calibri"/>
                <a:sym typeface="Calibri"/>
              </a:rPr>
              <a:t>MDI: half at start of meal, half 1 hour later</a:t>
            </a:r>
            <a:endParaRPr/>
          </a:p>
          <a:p>
            <a:pPr marL="1371600" lvl="3" indent="0" algn="l" rtl="0">
              <a:spcBef>
                <a:spcPts val="0"/>
              </a:spcBef>
              <a:spcAft>
                <a:spcPts val="0"/>
              </a:spcAft>
              <a:buNone/>
            </a:pPr>
            <a:r>
              <a:rPr lang="en-US" sz="1200">
                <a:solidFill>
                  <a:schemeClr val="dk1"/>
                </a:solidFill>
                <a:latin typeface="Calibri"/>
                <a:ea typeface="Calibri"/>
                <a:cs typeface="Calibri"/>
                <a:sym typeface="Calibri"/>
              </a:rPr>
              <a:t>Pump: extended doses with ~50/50 split over 1-2.5 hours</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4) Encourage monitoring glucose levels in the hours after the meal; administer a correction dose of insulin if needed.</a:t>
            </a:r>
            <a:endParaRPr/>
          </a:p>
          <a:p>
            <a:pPr marL="914400" lvl="2" indent="0" algn="l" rtl="0">
              <a:spcBef>
                <a:spcPts val="0"/>
              </a:spcBef>
              <a:spcAft>
                <a:spcPts val="0"/>
              </a:spcAft>
              <a:buNone/>
            </a:pPr>
            <a:endParaRPr sz="1200">
              <a:solidFill>
                <a:schemeClr val="dk1"/>
              </a:solidFill>
              <a:latin typeface="Calibri"/>
              <a:ea typeface="Calibri"/>
              <a:cs typeface="Calibri"/>
              <a:sym typeface="Calibri"/>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We use this particular strategy of correcting after the fact because much of the available research on other strategies, where additional insulin is taken earlier, shows more hypoglycemia. Plus, the calculations can also be complicated.</a:t>
            </a:r>
            <a:endParaRPr/>
          </a:p>
          <a:p>
            <a:pPr marL="914400" lvl="2" indent="0" algn="l" rtl="0">
              <a:spcBef>
                <a:spcPts val="0"/>
              </a:spcBef>
              <a:spcAft>
                <a:spcPts val="0"/>
              </a:spcAft>
              <a:buNone/>
            </a:pPr>
            <a:endParaRPr sz="1200">
              <a:solidFill>
                <a:schemeClr val="dk1"/>
              </a:solidFill>
              <a:latin typeface="Calibri"/>
              <a:ea typeface="Calibri"/>
              <a:cs typeface="Calibri"/>
              <a:sym typeface="Calibri"/>
            </a:endParaRPr>
          </a:p>
          <a:p>
            <a:pPr marL="457200" lvl="1" indent="0" algn="l" rtl="0">
              <a:spcBef>
                <a:spcPts val="0"/>
              </a:spcBef>
              <a:spcAft>
                <a:spcPts val="0"/>
              </a:spcAft>
              <a:buNone/>
            </a:pPr>
            <a:r>
              <a:rPr lang="en-US" sz="1200">
                <a:solidFill>
                  <a:schemeClr val="dk1"/>
                </a:solidFill>
                <a:latin typeface="Calibri"/>
                <a:ea typeface="Calibri"/>
                <a:cs typeface="Calibri"/>
                <a:sym typeface="Calibri"/>
              </a:rPr>
              <a:t>For individuals following low carb diets, other strategies may be necessary. </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I’ve found more of these individuals’ dose their insulin from “experience” rather than using a strategy that involves carb counting or use of an ICR. They also may benefit from dosing later – like at the start of the meal or a little after. </a:t>
            </a:r>
            <a:endParaRPr/>
          </a:p>
          <a:p>
            <a:pPr marL="0" lvl="0" indent="0" algn="l" rtl="0">
              <a:spcBef>
                <a:spcPts val="0"/>
              </a:spcBef>
              <a:spcAft>
                <a:spcPts val="0"/>
              </a:spcAft>
              <a:buNone/>
            </a:pPr>
            <a:endParaRPr/>
          </a:p>
        </p:txBody>
      </p:sp>
      <p:sp>
        <p:nvSpPr>
          <p:cNvPr id="1176" name="Google Shape;1176;p10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10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3" name="Google Shape;1183;p10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3300" u="sng"/>
              <a:t>For kids with T2D, youth and family</a:t>
            </a:r>
            <a:r>
              <a:rPr lang="en-US" sz="3300"/>
              <a:t> must prioritize lifestyle modifications. Other recommendations are to f</a:t>
            </a:r>
            <a:r>
              <a:rPr lang="en-US" sz="2400"/>
              <a:t>ocus on nutrient dense, high-quality foods, decrease calorie-dense, nutrient-poor foods - particularly sugar sweetened beverages.</a:t>
            </a:r>
            <a:endParaRPr/>
          </a:p>
          <a:p>
            <a:pPr marL="0" lvl="0" indent="0" algn="l" rtl="0">
              <a:spcBef>
                <a:spcPts val="0"/>
              </a:spcBef>
              <a:spcAft>
                <a:spcPts val="0"/>
              </a:spcAft>
              <a:buNone/>
            </a:pPr>
            <a:endParaRPr/>
          </a:p>
          <a:p>
            <a:pPr marL="0" lvl="0" indent="0" algn="l" rtl="0">
              <a:spcBef>
                <a:spcPts val="0"/>
              </a:spcBef>
              <a:spcAft>
                <a:spcPts val="0"/>
              </a:spcAft>
              <a:buNone/>
            </a:pPr>
            <a:r>
              <a:rPr lang="en-US"/>
              <a:t>As we discussed with weight before, it’s important to be considerate and compassionate. When discussing weight with kids who are in their formative years, this is especially true. </a:t>
            </a:r>
            <a:endParaRPr/>
          </a:p>
          <a:p>
            <a:pPr marL="0" lvl="0" indent="0" algn="l" rtl="0">
              <a:spcBef>
                <a:spcPts val="0"/>
              </a:spcBef>
              <a:spcAft>
                <a:spcPts val="0"/>
              </a:spcAft>
              <a:buNone/>
            </a:pPr>
            <a:endParaRPr/>
          </a:p>
          <a:p>
            <a:pPr marL="0" lvl="0" indent="0" algn="l" rtl="0">
              <a:spcBef>
                <a:spcPts val="0"/>
              </a:spcBef>
              <a:spcAft>
                <a:spcPts val="0"/>
              </a:spcAft>
              <a:buNone/>
            </a:pPr>
            <a:r>
              <a:rPr lang="en-US"/>
              <a:t>We generally use behavioral strategies rather than talking weight loss directly. </a:t>
            </a:r>
            <a:endParaRPr/>
          </a:p>
          <a:p>
            <a:pPr marL="0" lvl="0" indent="0" algn="l" rtl="0">
              <a:spcBef>
                <a:spcPts val="0"/>
              </a:spcBef>
              <a:spcAft>
                <a:spcPts val="0"/>
              </a:spcAft>
              <a:buNone/>
            </a:pPr>
            <a:endParaRPr/>
          </a:p>
          <a:p>
            <a:pPr marL="0" lvl="0" indent="0" algn="l" rtl="0">
              <a:spcBef>
                <a:spcPts val="0"/>
              </a:spcBef>
              <a:spcAft>
                <a:spcPts val="0"/>
              </a:spcAft>
              <a:buNone/>
            </a:pPr>
            <a:r>
              <a:rPr lang="en-US"/>
              <a:t>Examples of these include:</a:t>
            </a:r>
            <a:endParaRPr/>
          </a:p>
          <a:p>
            <a:pPr marL="0" lvl="0" indent="0" algn="l" rtl="0">
              <a:spcBef>
                <a:spcPts val="0"/>
              </a:spcBef>
              <a:spcAft>
                <a:spcPts val="0"/>
              </a:spcAft>
              <a:buNone/>
            </a:pPr>
            <a:r>
              <a:rPr lang="en-US"/>
              <a:t>- portion management by eating to appetite rather than cleaning plates</a:t>
            </a:r>
            <a:endParaRPr/>
          </a:p>
          <a:p>
            <a:pPr marL="0" lvl="0" indent="0" algn="l" rtl="0">
              <a:spcBef>
                <a:spcPts val="0"/>
              </a:spcBef>
              <a:spcAft>
                <a:spcPts val="0"/>
              </a:spcAft>
              <a:buNone/>
            </a:pPr>
            <a:r>
              <a:rPr lang="en-US"/>
              <a:t>- avoid distractions while eating (like tv, phone, computer) to support kiddos in paying attention to appetite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Standards p S219</a:t>
            </a:r>
            <a:endParaRPr/>
          </a:p>
          <a:p>
            <a:pPr marL="0" lvl="0" indent="0" algn="l" rtl="0">
              <a:spcBef>
                <a:spcPts val="0"/>
              </a:spcBef>
              <a:spcAft>
                <a:spcPts val="0"/>
              </a:spcAft>
              <a:buNone/>
            </a:pPr>
            <a:endParaRPr/>
          </a:p>
          <a:p>
            <a:pPr marL="0" lvl="0" indent="0" algn="l" rtl="0">
              <a:spcBef>
                <a:spcPts val="0"/>
              </a:spcBef>
              <a:spcAft>
                <a:spcPts val="0"/>
              </a:spcAft>
              <a:buNone/>
            </a:pPr>
            <a:r>
              <a:rPr lang="en-US"/>
              <a:t>	</a:t>
            </a:r>
            <a:endParaRPr/>
          </a:p>
        </p:txBody>
      </p:sp>
      <p:sp>
        <p:nvSpPr>
          <p:cNvPr id="1184" name="Google Shape;1184;p10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p10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0" name="Google Shape;1190;p10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If lipids are abnormal in kids with diabetes, initial therapy should consist of medical nutrition therapy to swap saturated to more healthful fat sources, and lower simple sugars. These recommendations can support healthy growth and development </a:t>
            </a:r>
            <a:endParaRPr/>
          </a:p>
        </p:txBody>
      </p:sp>
      <p:sp>
        <p:nvSpPr>
          <p:cNvPr id="1191" name="Google Shape;1191;p10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10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8" name="Google Shape;1198;p10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If lipids are abnormal in kids with diabetes, initial therapy should consist of medical nutrition therapy to swap saturated to more healthful fat sources, and lower simple sugars. These recommendations can support healthy growth and development </a:t>
            </a:r>
            <a:endParaRPr/>
          </a:p>
        </p:txBody>
      </p:sp>
      <p:sp>
        <p:nvSpPr>
          <p:cNvPr id="1199" name="Google Shape;1199;p10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10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p10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For women with diabetes in pregnancy or GDM, the focus is to incorporate enough calories for appropriate weight gain, minimize blood glucose excursions, and ensure safe nutrition.</a:t>
            </a:r>
            <a:endParaRPr/>
          </a:p>
          <a:p>
            <a:pPr marL="0" lvl="0" indent="0" algn="l" rtl="0">
              <a:spcBef>
                <a:spcPts val="0"/>
              </a:spcBef>
              <a:spcAft>
                <a:spcPts val="0"/>
              </a:spcAft>
              <a:buNone/>
            </a:pPr>
            <a:endParaRPr/>
          </a:p>
          <a:p>
            <a:pPr marL="0" lvl="0" indent="0" algn="l" rtl="0">
              <a:spcBef>
                <a:spcPts val="0"/>
              </a:spcBef>
              <a:spcAft>
                <a:spcPts val="0"/>
              </a:spcAft>
              <a:buNone/>
            </a:pPr>
            <a:r>
              <a:rPr lang="en-US"/>
              <a:t>______________________________</a:t>
            </a:r>
            <a:endParaRPr/>
          </a:p>
          <a:p>
            <a:pPr marL="0" lvl="0" indent="0" algn="l" rtl="0">
              <a:spcBef>
                <a:spcPts val="0"/>
              </a:spcBef>
              <a:spcAft>
                <a:spcPts val="0"/>
              </a:spcAft>
              <a:buNone/>
            </a:pPr>
            <a:endParaRPr/>
          </a:p>
          <a:p>
            <a:pPr marL="0" lvl="0" indent="0" algn="l" rtl="0">
              <a:spcBef>
                <a:spcPts val="0"/>
              </a:spcBef>
              <a:spcAft>
                <a:spcPts val="0"/>
              </a:spcAft>
              <a:buNone/>
            </a:pPr>
            <a:r>
              <a:rPr lang="en-US"/>
              <a:t>Diabetes in pregnancy = Women with preexisting diabetes (type 1 or type 2) </a:t>
            </a:r>
            <a:endParaRPr/>
          </a:p>
          <a:p>
            <a:pPr marL="0" lvl="0" indent="0" algn="l" rtl="0">
              <a:spcBef>
                <a:spcPts val="0"/>
              </a:spcBef>
              <a:spcAft>
                <a:spcPts val="0"/>
              </a:spcAft>
              <a:buNone/>
            </a:pPr>
            <a:r>
              <a:rPr lang="en-US"/>
              <a:t>Gestational diabetes mellitus is diabetes diagnosed in the second or third trimester of pregnancy (hyperglycemia noted in the first trimester is NOT GDM)</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Sate nutrition:</a:t>
            </a:r>
            <a:endParaRPr/>
          </a:p>
          <a:p>
            <a:pPr marL="0" lvl="0" indent="0" algn="l" rtl="0">
              <a:lnSpc>
                <a:spcPct val="110000"/>
              </a:lnSpc>
              <a:spcBef>
                <a:spcPts val="0"/>
              </a:spcBef>
              <a:spcAft>
                <a:spcPts val="0"/>
              </a:spcAft>
              <a:buNone/>
            </a:pPr>
            <a:r>
              <a:rPr lang="en-US" sz="1200"/>
              <a:t>Nonnutritive sweeteners in moderation </a:t>
            </a:r>
            <a:endParaRPr/>
          </a:p>
          <a:p>
            <a:pPr marL="0" lvl="0" indent="0" algn="l" rtl="0">
              <a:lnSpc>
                <a:spcPct val="110000"/>
              </a:lnSpc>
              <a:spcBef>
                <a:spcPts val="0"/>
              </a:spcBef>
              <a:spcAft>
                <a:spcPts val="0"/>
              </a:spcAft>
              <a:buNone/>
            </a:pPr>
            <a:r>
              <a:rPr lang="en-US" sz="1200"/>
              <a:t>No alcohol </a:t>
            </a:r>
            <a:endParaRPr/>
          </a:p>
          <a:p>
            <a:pPr marL="0" lvl="0" indent="0" algn="l" rtl="0">
              <a:lnSpc>
                <a:spcPct val="110000"/>
              </a:lnSpc>
              <a:spcBef>
                <a:spcPts val="0"/>
              </a:spcBef>
              <a:spcAft>
                <a:spcPts val="0"/>
              </a:spcAft>
              <a:buNone/>
            </a:pPr>
            <a:r>
              <a:rPr lang="en-US" sz="1200"/>
              <a:t>No mercury-contaminated fish (shark, swordfish, king mackerel, others)</a:t>
            </a:r>
            <a:endParaRPr/>
          </a:p>
          <a:p>
            <a:pPr marL="0" lvl="0" indent="0" algn="l" rtl="0">
              <a:lnSpc>
                <a:spcPct val="110000"/>
              </a:lnSpc>
              <a:spcBef>
                <a:spcPts val="0"/>
              </a:spcBef>
              <a:spcAft>
                <a:spcPts val="0"/>
              </a:spcAft>
              <a:buNone/>
            </a:pPr>
            <a:r>
              <a:rPr lang="en-US" sz="1200"/>
              <a:t>Avoid deli meat/hot dogs, soft cheese, meat spreads, smoked seafood, raw or unpasteurized milk (risk of Listeriosis)</a:t>
            </a:r>
            <a:endParaRPr/>
          </a:p>
          <a:p>
            <a:pPr marL="0" lvl="0" indent="0" algn="l" rtl="0">
              <a:lnSpc>
                <a:spcPct val="110000"/>
              </a:lnSpc>
              <a:spcBef>
                <a:spcPts val="0"/>
              </a:spcBef>
              <a:spcAft>
                <a:spcPts val="0"/>
              </a:spcAft>
              <a:buNone/>
            </a:pPr>
            <a:r>
              <a:rPr lang="en-US" sz="1200"/>
              <a:t>Avoid raw or undercooked eggs, poultry, meat, and unpasteurized milk or juice (risk of Salmonella)</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Stds S204</a:t>
            </a:r>
            <a:endParaRPr/>
          </a:p>
          <a:p>
            <a:pPr marL="0" lvl="0" indent="0" algn="l" rtl="0">
              <a:spcBef>
                <a:spcPts val="0"/>
              </a:spcBef>
              <a:spcAft>
                <a:spcPts val="0"/>
              </a:spcAft>
              <a:buNone/>
            </a:pPr>
            <a:endParaRPr/>
          </a:p>
        </p:txBody>
      </p:sp>
      <p:sp>
        <p:nvSpPr>
          <p:cNvPr id="1207" name="Google Shape;1207;p10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10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4" name="Google Shape;1214;p10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For women with diabetes in pregnancy or GDM, the focus is to incorporate enough calories for appropriate weight gain, minimize blood glucose excursions, and ensure safe nutrition.</a:t>
            </a:r>
            <a:endParaRPr/>
          </a:p>
          <a:p>
            <a:pPr marL="0" lvl="0" indent="0" algn="l" rtl="0">
              <a:spcBef>
                <a:spcPts val="0"/>
              </a:spcBef>
              <a:spcAft>
                <a:spcPts val="0"/>
              </a:spcAft>
              <a:buNone/>
            </a:pPr>
            <a:endParaRPr/>
          </a:p>
          <a:p>
            <a:pPr marL="0" lvl="0" indent="0" algn="l" rtl="0">
              <a:spcBef>
                <a:spcPts val="0"/>
              </a:spcBef>
              <a:spcAft>
                <a:spcPts val="0"/>
              </a:spcAft>
              <a:buNone/>
            </a:pPr>
            <a:r>
              <a:rPr lang="en-US"/>
              <a:t>______________________________</a:t>
            </a:r>
            <a:endParaRPr/>
          </a:p>
          <a:p>
            <a:pPr marL="0" lvl="0" indent="0" algn="l" rtl="0">
              <a:spcBef>
                <a:spcPts val="0"/>
              </a:spcBef>
              <a:spcAft>
                <a:spcPts val="0"/>
              </a:spcAft>
              <a:buNone/>
            </a:pPr>
            <a:endParaRPr/>
          </a:p>
          <a:p>
            <a:pPr marL="0" lvl="0" indent="0" algn="l" rtl="0">
              <a:spcBef>
                <a:spcPts val="0"/>
              </a:spcBef>
              <a:spcAft>
                <a:spcPts val="0"/>
              </a:spcAft>
              <a:buNone/>
            </a:pPr>
            <a:r>
              <a:rPr lang="en-US"/>
              <a:t>Diabetes in pregnancy = Women with preexisting diabetes (type 1 or type 2) </a:t>
            </a:r>
            <a:endParaRPr/>
          </a:p>
          <a:p>
            <a:pPr marL="0" lvl="0" indent="0" algn="l" rtl="0">
              <a:spcBef>
                <a:spcPts val="0"/>
              </a:spcBef>
              <a:spcAft>
                <a:spcPts val="0"/>
              </a:spcAft>
              <a:buNone/>
            </a:pPr>
            <a:r>
              <a:rPr lang="en-US"/>
              <a:t>Gestational diabetes mellitus is diabetes diagnosed in the second or third trimester of pregnancy (hyperglycemia noted in the first trimester is NOT GDM)</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Sate nutrition:</a:t>
            </a:r>
            <a:endParaRPr/>
          </a:p>
          <a:p>
            <a:pPr marL="0" lvl="0" indent="0" algn="l" rtl="0">
              <a:lnSpc>
                <a:spcPct val="110000"/>
              </a:lnSpc>
              <a:spcBef>
                <a:spcPts val="0"/>
              </a:spcBef>
              <a:spcAft>
                <a:spcPts val="0"/>
              </a:spcAft>
              <a:buNone/>
            </a:pPr>
            <a:r>
              <a:rPr lang="en-US" sz="1200"/>
              <a:t>Nonnutritive sweeteners in moderation </a:t>
            </a:r>
            <a:endParaRPr/>
          </a:p>
          <a:p>
            <a:pPr marL="0" lvl="0" indent="0" algn="l" rtl="0">
              <a:lnSpc>
                <a:spcPct val="110000"/>
              </a:lnSpc>
              <a:spcBef>
                <a:spcPts val="0"/>
              </a:spcBef>
              <a:spcAft>
                <a:spcPts val="0"/>
              </a:spcAft>
              <a:buNone/>
            </a:pPr>
            <a:r>
              <a:rPr lang="en-US" sz="1200"/>
              <a:t>No alcohol </a:t>
            </a:r>
            <a:endParaRPr/>
          </a:p>
          <a:p>
            <a:pPr marL="0" lvl="0" indent="0" algn="l" rtl="0">
              <a:lnSpc>
                <a:spcPct val="110000"/>
              </a:lnSpc>
              <a:spcBef>
                <a:spcPts val="0"/>
              </a:spcBef>
              <a:spcAft>
                <a:spcPts val="0"/>
              </a:spcAft>
              <a:buNone/>
            </a:pPr>
            <a:r>
              <a:rPr lang="en-US" sz="1200"/>
              <a:t>No mercury-contaminated fish (shark, swordfish, king mackerel, others)</a:t>
            </a:r>
            <a:endParaRPr/>
          </a:p>
          <a:p>
            <a:pPr marL="0" lvl="0" indent="0" algn="l" rtl="0">
              <a:lnSpc>
                <a:spcPct val="110000"/>
              </a:lnSpc>
              <a:spcBef>
                <a:spcPts val="0"/>
              </a:spcBef>
              <a:spcAft>
                <a:spcPts val="0"/>
              </a:spcAft>
              <a:buNone/>
            </a:pPr>
            <a:r>
              <a:rPr lang="en-US" sz="1200"/>
              <a:t>Avoid deli meat/hot dogs, soft cheese, meat spreads, smoked seafood, raw or unpasteurized milk (risk of Listeriosis)</a:t>
            </a:r>
            <a:endParaRPr/>
          </a:p>
          <a:p>
            <a:pPr marL="0" lvl="0" indent="0" algn="l" rtl="0">
              <a:lnSpc>
                <a:spcPct val="110000"/>
              </a:lnSpc>
              <a:spcBef>
                <a:spcPts val="0"/>
              </a:spcBef>
              <a:spcAft>
                <a:spcPts val="0"/>
              </a:spcAft>
              <a:buNone/>
            </a:pPr>
            <a:r>
              <a:rPr lang="en-US" sz="1200"/>
              <a:t>Avoid raw or undercooked eggs, poultry, meat, and unpasteurized milk or juice (risk of Salmonella)</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Stds S204</a:t>
            </a:r>
            <a:endParaRPr/>
          </a:p>
          <a:p>
            <a:pPr marL="0" lvl="0" indent="0" algn="l" rtl="0">
              <a:spcBef>
                <a:spcPts val="0"/>
              </a:spcBef>
              <a:spcAft>
                <a:spcPts val="0"/>
              </a:spcAft>
              <a:buNone/>
            </a:pPr>
            <a:endParaRPr/>
          </a:p>
        </p:txBody>
      </p:sp>
      <p:sp>
        <p:nvSpPr>
          <p:cNvPr id="1215" name="Google Shape;1215;p10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1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2" name="Google Shape;1222;p11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This table shows the recommended weight gain for women in pregnancy. Remember that weight loss is not recommended in pregnancy for women of any starting BMI. There is very little data on weight recommendations for women with BMI &gt;35.</a:t>
            </a:r>
            <a:endParaRPr/>
          </a:p>
          <a:p>
            <a:pPr marL="0" lvl="0" indent="0" algn="l" rtl="0">
              <a:spcBef>
                <a:spcPts val="0"/>
              </a:spcBef>
              <a:spcAft>
                <a:spcPts val="0"/>
              </a:spcAft>
              <a:buNone/>
            </a:pPr>
            <a:endParaRPr/>
          </a:p>
          <a:p>
            <a:pPr marL="0" lvl="0" indent="0" algn="l" rtl="0">
              <a:spcBef>
                <a:spcPts val="0"/>
              </a:spcBef>
              <a:spcAft>
                <a:spcPts val="0"/>
              </a:spcAft>
              <a:buNone/>
            </a:pPr>
            <a:r>
              <a:rPr lang="en-US"/>
              <a:t>____________________</a:t>
            </a:r>
            <a:endParaRPr/>
          </a:p>
          <a:p>
            <a:pPr marL="0" lvl="0" indent="0" algn="l" rtl="0">
              <a:spcBef>
                <a:spcPts val="0"/>
              </a:spcBef>
              <a:spcAft>
                <a:spcPts val="0"/>
              </a:spcAft>
              <a:buNone/>
            </a:pPr>
            <a:endParaRPr/>
          </a:p>
          <a:p>
            <a:pPr marL="0" lvl="0" indent="0" algn="l" rtl="0">
              <a:spcBef>
                <a:spcPts val="0"/>
              </a:spcBef>
              <a:spcAft>
                <a:spcPts val="0"/>
              </a:spcAft>
              <a:buNone/>
            </a:pPr>
            <a:r>
              <a:rPr lang="en-US"/>
              <a:t>S2</a:t>
            </a:r>
            <a:endParaRPr/>
          </a:p>
          <a:p>
            <a:pPr marL="0" lvl="0" indent="0" algn="l" rtl="0">
              <a:spcBef>
                <a:spcPts val="0"/>
              </a:spcBef>
              <a:spcAft>
                <a:spcPts val="0"/>
              </a:spcAft>
              <a:buNone/>
            </a:pPr>
            <a:r>
              <a:rPr lang="en-US"/>
              <a:t>P 749 of the big book</a:t>
            </a:r>
            <a:endParaRPr/>
          </a:p>
        </p:txBody>
      </p:sp>
      <p:sp>
        <p:nvSpPr>
          <p:cNvPr id="1223" name="Google Shape;1223;p11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1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0" name="Google Shape;1230;p11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Dietary reference intakes recommend the following for women in pregnancy:</a:t>
            </a:r>
            <a:endParaRPr/>
          </a:p>
          <a:p>
            <a:pPr marL="0" lvl="0" indent="0" algn="l" rtl="0">
              <a:spcBef>
                <a:spcPts val="0"/>
              </a:spcBef>
              <a:spcAft>
                <a:spcPts val="0"/>
              </a:spcAft>
              <a:buNone/>
            </a:pPr>
            <a:endParaRPr/>
          </a:p>
          <a:p>
            <a:pPr marL="0" lvl="0" indent="0" algn="l" rtl="0">
              <a:spcBef>
                <a:spcPts val="0"/>
              </a:spcBef>
              <a:spcAft>
                <a:spcPts val="0"/>
              </a:spcAft>
              <a:buNone/>
            </a:pPr>
            <a:r>
              <a:rPr lang="en-US" b="1"/>
              <a:t>Carbohydrates: </a:t>
            </a:r>
            <a:r>
              <a:rPr lang="en-US"/>
              <a:t>175g per day to support mom’s brain and fetal growth. Glucose is transported across the placenta and is the preferred fuel sources over amino acids and free fatty acids. </a:t>
            </a:r>
            <a:endParaRPr/>
          </a:p>
          <a:p>
            <a:pPr marL="0" lvl="0" indent="0" algn="l" rtl="0">
              <a:spcBef>
                <a:spcPts val="0"/>
              </a:spcBef>
              <a:spcAft>
                <a:spcPts val="0"/>
              </a:spcAft>
              <a:buNone/>
            </a:pPr>
            <a:r>
              <a:rPr lang="en-US"/>
              <a:t>- Low and very low carb diets are not recommended for pregnant women</a:t>
            </a:r>
            <a:endParaRPr/>
          </a:p>
          <a:p>
            <a:pPr marL="0" lvl="0" indent="0" algn="l" rtl="0">
              <a:spcBef>
                <a:spcPts val="0"/>
              </a:spcBef>
              <a:spcAft>
                <a:spcPts val="0"/>
              </a:spcAft>
              <a:buNone/>
            </a:pPr>
            <a:endParaRPr/>
          </a:p>
          <a:p>
            <a:pPr marL="0" lvl="0" indent="0" algn="l" rtl="0">
              <a:spcBef>
                <a:spcPts val="0"/>
              </a:spcBef>
              <a:spcAft>
                <a:spcPts val="0"/>
              </a:spcAft>
              <a:buNone/>
            </a:pPr>
            <a:r>
              <a:rPr lang="en-US" b="1"/>
              <a:t>Protein: </a:t>
            </a:r>
            <a:r>
              <a:rPr lang="en-US"/>
              <a:t>Recommendation for protein is at 1.1 grams per kilogram per day (about 25 grams extra per day for singleton gestation) in a pregnant woman</a:t>
            </a:r>
            <a:endParaRPr/>
          </a:p>
          <a:p>
            <a:pPr marL="0" lvl="0" indent="0" algn="l" rtl="0">
              <a:spcBef>
                <a:spcPts val="0"/>
              </a:spcBef>
              <a:spcAft>
                <a:spcPts val="0"/>
              </a:spcAft>
              <a:buNone/>
            </a:pPr>
            <a:endParaRPr/>
          </a:p>
          <a:p>
            <a:pPr marL="0" lvl="0" indent="0" algn="l" rtl="0">
              <a:spcBef>
                <a:spcPts val="0"/>
              </a:spcBef>
              <a:spcAft>
                <a:spcPts val="0"/>
              </a:spcAft>
              <a:buNone/>
            </a:pPr>
            <a:r>
              <a:rPr lang="en-US" b="1"/>
              <a:t>Fiber: </a:t>
            </a:r>
            <a:r>
              <a:rPr lang="en-US" b="0"/>
              <a:t>Aim for</a:t>
            </a:r>
            <a:r>
              <a:rPr lang="en-US"/>
              <a:t> 28 grams of fiber per day</a:t>
            </a:r>
            <a:endParaRPr/>
          </a:p>
          <a:p>
            <a:pPr marL="0" lvl="0" indent="0" algn="l" rtl="0">
              <a:spcBef>
                <a:spcPts val="0"/>
              </a:spcBef>
              <a:spcAft>
                <a:spcPts val="0"/>
              </a:spcAft>
              <a:buNone/>
            </a:pPr>
            <a:endParaRPr/>
          </a:p>
          <a:p>
            <a:pPr marL="0" lvl="0" indent="0" algn="l" rtl="0">
              <a:spcBef>
                <a:spcPts val="0"/>
              </a:spcBef>
              <a:spcAft>
                <a:spcPts val="0"/>
              </a:spcAft>
              <a:buNone/>
            </a:pPr>
            <a:r>
              <a:rPr lang="en-US" b="1"/>
              <a:t>Other Keys:</a:t>
            </a:r>
            <a:endParaRPr/>
          </a:p>
          <a:p>
            <a:pPr marL="0" lvl="0" indent="0" algn="l" rtl="0">
              <a:spcBef>
                <a:spcPts val="0"/>
              </a:spcBef>
              <a:spcAft>
                <a:spcPts val="0"/>
              </a:spcAft>
              <a:buNone/>
            </a:pPr>
            <a:r>
              <a:rPr lang="en-US"/>
              <a:t>- Simple carbohydrates will result in higher post meal excursions so minimize.</a:t>
            </a:r>
            <a:endParaRPr/>
          </a:p>
          <a:p>
            <a:pPr marL="0" lvl="0" indent="0" algn="l" rtl="0">
              <a:spcBef>
                <a:spcPts val="0"/>
              </a:spcBef>
              <a:spcAft>
                <a:spcPts val="0"/>
              </a:spcAft>
              <a:buNone/>
            </a:pPr>
            <a:r>
              <a:rPr lang="en-US"/>
              <a:t>- Emphasize those heart healthy fats and decrease the saturated and trans fats</a:t>
            </a:r>
            <a:endParaRPr/>
          </a:p>
          <a:p>
            <a:pPr marL="0" lvl="0" indent="0" algn="l" rtl="0">
              <a:spcBef>
                <a:spcPts val="0"/>
              </a:spcBef>
              <a:spcAft>
                <a:spcPts val="0"/>
              </a:spcAft>
              <a:buNone/>
            </a:pPr>
            <a:r>
              <a:rPr lang="en-US"/>
              <a:t>- Ultimately, trying to get enough calories and carbs to promote appropriate weight gain and avoid maternal starvation ketosis.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_______________________________</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P 749 big book / stds 237</a:t>
            </a:r>
            <a:endParaRPr/>
          </a:p>
          <a:p>
            <a:pPr marL="0" lvl="0" indent="0" algn="l" rtl="0">
              <a:spcBef>
                <a:spcPts val="0"/>
              </a:spcBef>
              <a:spcAft>
                <a:spcPts val="0"/>
              </a:spcAft>
              <a:buNone/>
            </a:pPr>
            <a:endParaRPr/>
          </a:p>
        </p:txBody>
      </p:sp>
      <p:sp>
        <p:nvSpPr>
          <p:cNvPr id="1231" name="Google Shape;1231;p11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1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8" name="Google Shape;1238;p1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Celiac is a disorder where the immune system causes destruction of the vili in the small intestines after exposure to gluten.</a:t>
            </a:r>
            <a:endParaRPr/>
          </a:p>
          <a:p>
            <a:pPr marL="0" marR="0" lvl="0" indent="0" algn="l" rtl="0">
              <a:lnSpc>
                <a:spcPct val="100000"/>
              </a:lnSpc>
              <a:spcBef>
                <a:spcPts val="0"/>
              </a:spcBef>
              <a:spcAft>
                <a:spcPts val="0"/>
              </a:spcAft>
              <a:buClr>
                <a:schemeClr val="dk1"/>
              </a:buClr>
              <a:buSzPts val="1200"/>
              <a:buFont typeface="Calibri"/>
              <a:buNone/>
            </a:pPr>
            <a:r>
              <a:rPr lang="en-US" sz="1200"/>
              <a:t>It is more common in people who live with type 1 diabetes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________</a:t>
            </a:r>
            <a:endParaRPr/>
          </a:p>
          <a:p>
            <a:pPr marL="0" lvl="0" indent="0" algn="l" rtl="0">
              <a:spcBef>
                <a:spcPts val="0"/>
              </a:spcBef>
              <a:spcAft>
                <a:spcPts val="0"/>
              </a:spcAft>
              <a:buNone/>
            </a:pPr>
            <a:endParaRPr/>
          </a:p>
          <a:p>
            <a:pPr marL="0" lvl="0" indent="0" algn="l" rtl="0">
              <a:spcBef>
                <a:spcPts val="0"/>
              </a:spcBef>
              <a:spcAft>
                <a:spcPts val="0"/>
              </a:spcAft>
              <a:buNone/>
            </a:pPr>
            <a:r>
              <a:rPr lang="en-US"/>
              <a:t>Big book 164 / 2022 Stds s215</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39" name="Google Shape;1239;p1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So we want to supporting healthful eating patterns, but we want to be considerate of the needs of the individual.</a:t>
            </a:r>
            <a:endParaRPr/>
          </a:p>
          <a:p>
            <a:pPr marL="0" lvl="0" indent="0" algn="l" rtl="0">
              <a:spcBef>
                <a:spcPts val="0"/>
              </a:spcBef>
              <a:spcAft>
                <a:spcPts val="0"/>
              </a:spcAft>
              <a:buNone/>
            </a:pPr>
            <a:endParaRPr/>
          </a:p>
          <a:p>
            <a:pPr marL="0" lvl="0" indent="0" algn="l" rtl="0">
              <a:spcBef>
                <a:spcPts val="0"/>
              </a:spcBef>
              <a:spcAft>
                <a:spcPts val="0"/>
              </a:spcAft>
              <a:buNone/>
            </a:pPr>
            <a:r>
              <a:rPr lang="en-US"/>
              <a:t>As a dietitian I often get requests for a list of yes and no foods – someone comes in and says, you know, “just give me a list of foods I can eat and foods I can’t eat” </a:t>
            </a:r>
            <a:endParaRPr/>
          </a:p>
          <a:p>
            <a:pPr marL="0" lvl="0" indent="0" algn="l" rtl="0">
              <a:spcBef>
                <a:spcPts val="0"/>
              </a:spcBef>
              <a:spcAft>
                <a:spcPts val="0"/>
              </a:spcAft>
              <a:buNone/>
            </a:pPr>
            <a:r>
              <a:rPr lang="en-US"/>
              <a:t>I must say, this is one of my least favorite requests. I try to avoid giving out a one-sized fits all list like this – rather, it’s important to work with each individual to understand food preferences,  health goals, and more – prior to providing recommendations.</a:t>
            </a:r>
            <a:endParaRPr/>
          </a:p>
          <a:p>
            <a:pPr marL="0" lvl="0" indent="0" algn="l" rtl="0">
              <a:spcBef>
                <a:spcPts val="0"/>
              </a:spcBef>
              <a:spcAft>
                <a:spcPts val="0"/>
              </a:spcAft>
              <a:buNone/>
            </a:pPr>
            <a:endParaRPr/>
          </a:p>
          <a:p>
            <a:pPr marL="0" lvl="0" indent="0" algn="l" rtl="0">
              <a:spcBef>
                <a:spcPts val="0"/>
              </a:spcBef>
              <a:spcAft>
                <a:spcPts val="0"/>
              </a:spcAft>
              <a:buNone/>
            </a:pPr>
            <a:r>
              <a:rPr lang="en-US"/>
              <a:t>Remember that on day one, one of  Bev’s diabingo questions asked us to enter 3 healthy foods, and while there was overlap almost no answer was exactly the same. That is because we each come to the table with our own opinions, experiences, and biases. It’s important to try to leave those at the door when you’re counseling on nutrition and focus on the individual’s needs. </a:t>
            </a:r>
            <a:endParaRPr/>
          </a:p>
          <a:p>
            <a:pPr marL="0" lvl="0" indent="0" algn="l" rtl="0">
              <a:spcBef>
                <a:spcPts val="0"/>
              </a:spcBef>
              <a:spcAft>
                <a:spcPts val="0"/>
              </a:spcAft>
              <a:buNone/>
            </a:pPr>
            <a:endParaRPr/>
          </a:p>
          <a:p>
            <a:pPr marL="0" lvl="0" indent="0" algn="l" rtl="0">
              <a:spcBef>
                <a:spcPts val="0"/>
              </a:spcBef>
              <a:spcAft>
                <a:spcPts val="0"/>
              </a:spcAft>
              <a:buNone/>
            </a:pPr>
            <a:r>
              <a:rPr lang="en-US"/>
              <a:t>S64</a:t>
            </a:r>
            <a:endParaRPr/>
          </a:p>
        </p:txBody>
      </p:sp>
      <p:sp>
        <p:nvSpPr>
          <p:cNvPr id="326" name="Google Shape;326;p1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p1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7" name="Google Shape;1247;p11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When to screen:</a:t>
            </a:r>
            <a:endParaRPr/>
          </a:p>
          <a:p>
            <a:pPr marL="0" marR="0" lvl="0" indent="0" algn="l" rtl="0">
              <a:lnSpc>
                <a:spcPct val="100000"/>
              </a:lnSpc>
              <a:spcBef>
                <a:spcPts val="0"/>
              </a:spcBef>
              <a:spcAft>
                <a:spcPts val="0"/>
              </a:spcAft>
              <a:buClr>
                <a:schemeClr val="dk1"/>
              </a:buClr>
              <a:buSzPts val="1200"/>
              <a:buFont typeface="Calibri"/>
              <a:buNone/>
            </a:pPr>
            <a:r>
              <a:rPr lang="en-US" sz="1200"/>
              <a:t>In pediatrics within 2 years of type 1 diagnosis and again about 5 years after diagnosis, or sooner if symptoms present. </a:t>
            </a:r>
            <a:endParaRPr/>
          </a:p>
          <a:p>
            <a:pPr marL="0" marR="0" lvl="0" indent="0" algn="l" rtl="0">
              <a:lnSpc>
                <a:spcPct val="100000"/>
              </a:lnSpc>
              <a:spcBef>
                <a:spcPts val="0"/>
              </a:spcBef>
              <a:spcAft>
                <a:spcPts val="0"/>
              </a:spcAft>
              <a:buClr>
                <a:schemeClr val="dk1"/>
              </a:buClr>
              <a:buSzPts val="1200"/>
              <a:buFont typeface="Calibri"/>
              <a:buNone/>
            </a:pPr>
            <a:r>
              <a:rPr lang="en-US" sz="1200"/>
              <a:t>In adults with type 1 diabetes if signs of symptoms present. </a:t>
            </a:r>
            <a:endParaRPr sz="1200"/>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While some people with celiac can be asymptomatic, symptoms include abdominal pain, diarrhea, and malabsorption. It is also associated with osteoporosis, and iron deficiency.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________</a:t>
            </a:r>
            <a:endParaRPr/>
          </a:p>
          <a:p>
            <a:pPr marL="0" lvl="0" indent="0" algn="l" rtl="0">
              <a:spcBef>
                <a:spcPts val="0"/>
              </a:spcBef>
              <a:spcAft>
                <a:spcPts val="0"/>
              </a:spcAft>
              <a:buNone/>
            </a:pPr>
            <a:endParaRPr/>
          </a:p>
          <a:p>
            <a:pPr marL="0" lvl="0" indent="0" algn="l" rtl="0">
              <a:spcBef>
                <a:spcPts val="0"/>
              </a:spcBef>
              <a:spcAft>
                <a:spcPts val="0"/>
              </a:spcAft>
              <a:buNone/>
            </a:pPr>
            <a:r>
              <a:rPr lang="en-US"/>
              <a:t>Big book 164 / 2022 Stds s215</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48" name="Google Shape;1248;p11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1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4" name="Google Shape;1254;p11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Diagnosis of celiac is done via blood tests looking for antibodies and a biopsy of the small intestine. </a:t>
            </a:r>
            <a:endParaRPr/>
          </a:p>
          <a:p>
            <a:pPr marL="0" lvl="0" indent="0" algn="l" rtl="0">
              <a:spcBef>
                <a:spcPts val="611"/>
              </a:spcBef>
              <a:spcAft>
                <a:spcPts val="0"/>
              </a:spcAft>
              <a:buNone/>
            </a:pPr>
            <a:endParaRPr/>
          </a:p>
          <a:p>
            <a:pPr marL="0" lvl="0" indent="0" algn="l" rtl="0">
              <a:spcBef>
                <a:spcPts val="611"/>
              </a:spcBef>
              <a:spcAft>
                <a:spcPts val="0"/>
              </a:spcAft>
              <a:buNone/>
            </a:pPr>
            <a:r>
              <a:rPr lang="en-US"/>
              <a:t>screen by measuring IgA tissue transglutaminase antibodies</a:t>
            </a:r>
            <a:endParaRPr/>
          </a:p>
          <a:p>
            <a:pPr marL="457200" lvl="1" indent="0" algn="l" rtl="0">
              <a:spcBef>
                <a:spcPts val="611"/>
              </a:spcBef>
              <a:spcAft>
                <a:spcPts val="0"/>
              </a:spcAft>
              <a:buNone/>
            </a:pPr>
            <a:r>
              <a:rPr lang="en-US"/>
              <a:t>About 3% of people are deficient in IgA so if that’s the case, we can measure </a:t>
            </a:r>
            <a:r>
              <a:rPr lang="en-US">
                <a:highlight>
                  <a:srgbClr val="FFFF00"/>
                </a:highlight>
              </a:rPr>
              <a:t>IgG tissue transglutaminase antibodies or IgG deaminated gladin peptide antibodies.</a:t>
            </a:r>
            <a:endParaRPr/>
          </a:p>
          <a:p>
            <a:pPr marL="457200" lvl="1" indent="0" algn="l" rtl="0">
              <a:spcBef>
                <a:spcPts val="611"/>
              </a:spcBef>
              <a:spcAft>
                <a:spcPts val="0"/>
              </a:spcAft>
              <a:buNone/>
            </a:pPr>
            <a:endParaRPr/>
          </a:p>
          <a:p>
            <a:pPr marL="0" lvl="0" indent="0" algn="l" rtl="0">
              <a:spcBef>
                <a:spcPts val="611"/>
              </a:spcBef>
              <a:spcAft>
                <a:spcPts val="0"/>
              </a:spcAft>
              <a:buNone/>
            </a:pPr>
            <a:r>
              <a:rPr lang="en-US"/>
              <a:t>.</a:t>
            </a:r>
            <a:endParaRPr/>
          </a:p>
          <a:p>
            <a:pPr marL="0" lvl="0" indent="0" algn="l" rtl="0">
              <a:spcBef>
                <a:spcPts val="0"/>
              </a:spcBef>
              <a:spcAft>
                <a:spcPts val="0"/>
              </a:spcAft>
              <a:buNone/>
            </a:pPr>
            <a:r>
              <a:rPr lang="en-US"/>
              <a:t>_____</a:t>
            </a:r>
            <a:endParaRPr/>
          </a:p>
          <a:p>
            <a:pPr marL="0" lvl="0" indent="0" algn="l" rtl="0">
              <a:spcBef>
                <a:spcPts val="0"/>
              </a:spcBef>
              <a:spcAft>
                <a:spcPts val="0"/>
              </a:spcAft>
              <a:buNone/>
            </a:pPr>
            <a:endParaRPr/>
          </a:p>
          <a:p>
            <a:pPr marL="0" lvl="0" indent="0" algn="l" rtl="0">
              <a:spcBef>
                <a:spcPts val="0"/>
              </a:spcBef>
              <a:spcAft>
                <a:spcPts val="0"/>
              </a:spcAft>
              <a:buNone/>
            </a:pPr>
            <a:r>
              <a:rPr lang="en-US"/>
              <a:t>2022 Stds S215</a:t>
            </a:r>
            <a:endParaRPr/>
          </a:p>
          <a:p>
            <a:pPr marL="0" lvl="0" indent="0" algn="l" rtl="0">
              <a:spcBef>
                <a:spcPts val="0"/>
              </a:spcBef>
              <a:spcAft>
                <a:spcPts val="0"/>
              </a:spcAft>
              <a:buNone/>
            </a:pPr>
            <a:endParaRPr/>
          </a:p>
        </p:txBody>
      </p:sp>
      <p:sp>
        <p:nvSpPr>
          <p:cNvPr id="1255" name="Google Shape;1255;p11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p1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2" name="Google Shape;1262;p1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None/>
            </a:pPr>
            <a:r>
              <a:rPr lang="en-US" sz="3200"/>
              <a:t>Someone who is positive for celiac should be referred to a dietitian for food selection and label reading, as treatment for celiac disease is a lifetime gluten-free diet.</a:t>
            </a:r>
            <a:endParaRPr/>
          </a:p>
          <a:p>
            <a:pPr marL="457200" lvl="1" indent="0" algn="l" rtl="0">
              <a:lnSpc>
                <a:spcPct val="100000"/>
              </a:lnSpc>
              <a:spcBef>
                <a:spcPts val="0"/>
              </a:spcBef>
              <a:spcAft>
                <a:spcPts val="0"/>
              </a:spcAft>
              <a:buNone/>
            </a:pPr>
            <a:r>
              <a:rPr lang="en-US" sz="3000"/>
              <a:t>That means eliminate all wheat and the related grains of rye, barley and triticale (</a:t>
            </a:r>
            <a:r>
              <a:rPr lang="en-US" sz="4400"/>
              <a:t>tri·tuh·kay·lee), which is a hybrid of wheat and rye. </a:t>
            </a:r>
            <a:endParaRPr sz="3000"/>
          </a:p>
          <a:p>
            <a:pPr marL="457200" lvl="1" indent="0" algn="l" rtl="0">
              <a:lnSpc>
                <a:spcPct val="100000"/>
              </a:lnSpc>
              <a:spcBef>
                <a:spcPts val="0"/>
              </a:spcBef>
              <a:spcAft>
                <a:spcPts val="0"/>
              </a:spcAft>
              <a:buNone/>
            </a:pPr>
            <a:r>
              <a:rPr lang="en-US" sz="3000"/>
              <a:t>We want to be cautious with oats – which are naturally gluten free but may be contaminated </a:t>
            </a:r>
            <a:endParaRPr/>
          </a:p>
          <a:p>
            <a:pPr marL="457200" lvl="1" indent="0" algn="l" rtl="0">
              <a:lnSpc>
                <a:spcPct val="100000"/>
              </a:lnSpc>
              <a:spcBef>
                <a:spcPts val="0"/>
              </a:spcBef>
              <a:spcAft>
                <a:spcPts val="0"/>
              </a:spcAft>
              <a:buNone/>
            </a:pPr>
            <a:endParaRPr sz="3000">
              <a:highlight>
                <a:srgbClr val="FFFF00"/>
              </a:highlight>
            </a:endParaRPr>
          </a:p>
          <a:p>
            <a:pPr marL="457200" lvl="1" indent="0" algn="l" rtl="0">
              <a:lnSpc>
                <a:spcPct val="100000"/>
              </a:lnSpc>
              <a:spcBef>
                <a:spcPts val="0"/>
              </a:spcBef>
              <a:spcAft>
                <a:spcPts val="0"/>
              </a:spcAft>
              <a:buNone/>
            </a:pPr>
            <a:r>
              <a:rPr lang="en-US" sz="3000">
                <a:highlight>
                  <a:srgbClr val="FFFF00"/>
                </a:highlight>
              </a:rPr>
              <a:t>A tip is to remember “BROW” – Barley, Rye, (some) Oats, Wheat</a:t>
            </a:r>
            <a:endParaRPr/>
          </a:p>
          <a:p>
            <a:pPr marL="0" lvl="0" indent="0" algn="l" rtl="0">
              <a:lnSpc>
                <a:spcPct val="100000"/>
              </a:lnSpc>
              <a:spcBef>
                <a:spcPts val="0"/>
              </a:spcBef>
              <a:spcAft>
                <a:spcPts val="0"/>
              </a:spcAft>
              <a:buNone/>
            </a:pPr>
            <a:endParaRPr sz="3200"/>
          </a:p>
          <a:p>
            <a:pPr marL="0" lvl="0" indent="0" algn="l" rtl="0">
              <a:lnSpc>
                <a:spcPct val="100000"/>
              </a:lnSpc>
              <a:spcBef>
                <a:spcPts val="0"/>
              </a:spcBef>
              <a:spcAft>
                <a:spcPts val="0"/>
              </a:spcAft>
              <a:buNone/>
            </a:pPr>
            <a:r>
              <a:rPr lang="en-US" sz="3200"/>
              <a:t>2022 - S215</a:t>
            </a:r>
            <a:endParaRPr/>
          </a:p>
        </p:txBody>
      </p:sp>
      <p:sp>
        <p:nvSpPr>
          <p:cNvPr id="1263" name="Google Shape;1263;p1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p1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1" name="Google Shape;1271;p1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Here is a list of gluten free grains and starches for you to reference.</a:t>
            </a:r>
            <a:endParaRPr/>
          </a:p>
        </p:txBody>
      </p:sp>
      <p:sp>
        <p:nvSpPr>
          <p:cNvPr id="1272" name="Google Shape;1272;p1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1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2" name="Google Shape;1282;p1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Prevalence of disordered eating patterns is estimated to be between 18-40% in people with diabetes.</a:t>
            </a:r>
            <a:endParaRPr/>
          </a:p>
          <a:p>
            <a:pPr marL="0" lvl="0" indent="0" algn="l" rtl="0">
              <a:spcBef>
                <a:spcPts val="0"/>
              </a:spcBef>
              <a:spcAft>
                <a:spcPts val="0"/>
              </a:spcAft>
              <a:buNone/>
            </a:pPr>
            <a:r>
              <a:rPr lang="en-US"/>
              <a:t>The most commonly reported disordered eating behaviors are different depending on the type of diabetes:</a:t>
            </a:r>
            <a:endParaRPr/>
          </a:p>
          <a:p>
            <a:pPr marL="0" lvl="0" indent="0" algn="l" rtl="0">
              <a:spcBef>
                <a:spcPts val="0"/>
              </a:spcBef>
              <a:spcAft>
                <a:spcPts val="0"/>
              </a:spcAft>
              <a:buNone/>
            </a:pPr>
            <a:endParaRPr/>
          </a:p>
          <a:p>
            <a:pPr marL="457200" lvl="1" indent="0" algn="l" rtl="0">
              <a:spcBef>
                <a:spcPts val="0"/>
              </a:spcBef>
              <a:spcAft>
                <a:spcPts val="0"/>
              </a:spcAft>
              <a:buNone/>
            </a:pPr>
            <a:r>
              <a:rPr lang="en-US"/>
              <a:t>T1D: Insulin omission causing loss of glucose/calories via the urine.</a:t>
            </a:r>
            <a:endParaRPr/>
          </a:p>
          <a:p>
            <a:pPr marL="457200" marR="0" lvl="1" indent="0" algn="l" rtl="0">
              <a:lnSpc>
                <a:spcPct val="100000"/>
              </a:lnSpc>
              <a:spcBef>
                <a:spcPts val="0"/>
              </a:spcBef>
              <a:spcAft>
                <a:spcPts val="0"/>
              </a:spcAft>
              <a:buClr>
                <a:schemeClr val="dk1"/>
              </a:buClr>
              <a:buSzPts val="1200"/>
              <a:buFont typeface="Calibri"/>
              <a:buNone/>
            </a:pPr>
            <a:r>
              <a:rPr lang="en-US"/>
              <a:t>T2D: Binging (excessive intake with sense of loss of control). In those treated with insulin, omission is also common</a:t>
            </a:r>
            <a:endParaRPr/>
          </a:p>
          <a:p>
            <a:pPr marL="457200" marR="0" lvl="1" indent="0" algn="l" rtl="0">
              <a:lnSpc>
                <a:spcPct val="100000"/>
              </a:lnSpc>
              <a:spcBef>
                <a:spcPts val="0"/>
              </a:spcBef>
              <a:spcAft>
                <a:spcPts val="0"/>
              </a:spcAft>
              <a:buClr>
                <a:schemeClr val="dk1"/>
              </a:buClr>
              <a:buSzPts val="1200"/>
              <a:buFont typeface="Calibri"/>
              <a:buNone/>
            </a:pPr>
            <a:endParaRPr/>
          </a:p>
          <a:p>
            <a:pPr marL="457200" marR="0" lvl="1" indent="0" algn="l" rtl="0">
              <a:lnSpc>
                <a:spcPct val="100000"/>
              </a:lnSpc>
              <a:spcBef>
                <a:spcPts val="0"/>
              </a:spcBef>
              <a:spcAft>
                <a:spcPts val="0"/>
              </a:spcAft>
              <a:buClr>
                <a:schemeClr val="dk1"/>
              </a:buClr>
              <a:buSzPts val="1200"/>
              <a:buFont typeface="Calibri"/>
              <a:buNone/>
            </a:pPr>
            <a:r>
              <a:rPr lang="en-US"/>
              <a:t>2022 Standards S73</a:t>
            </a:r>
            <a:endParaRPr/>
          </a:p>
          <a:p>
            <a:pPr marL="457200" marR="0" lvl="1"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283" name="Google Shape;1283;p1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1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2" name="Google Shape;1282;p1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Prevalence of disordered eating patterns is estimated to be between 18-40% in people with diabetes.</a:t>
            </a:r>
            <a:endParaRPr/>
          </a:p>
          <a:p>
            <a:pPr marL="0" lvl="0" indent="0" algn="l" rtl="0">
              <a:spcBef>
                <a:spcPts val="0"/>
              </a:spcBef>
              <a:spcAft>
                <a:spcPts val="0"/>
              </a:spcAft>
              <a:buNone/>
            </a:pPr>
            <a:r>
              <a:rPr lang="en-US"/>
              <a:t>The most commonly reported disordered eating behaviors are different depending on the type of diabetes:</a:t>
            </a:r>
            <a:endParaRPr/>
          </a:p>
          <a:p>
            <a:pPr marL="0" lvl="0" indent="0" algn="l" rtl="0">
              <a:spcBef>
                <a:spcPts val="0"/>
              </a:spcBef>
              <a:spcAft>
                <a:spcPts val="0"/>
              </a:spcAft>
              <a:buNone/>
            </a:pPr>
            <a:endParaRPr/>
          </a:p>
          <a:p>
            <a:pPr marL="457200" lvl="1" indent="0" algn="l" rtl="0">
              <a:spcBef>
                <a:spcPts val="0"/>
              </a:spcBef>
              <a:spcAft>
                <a:spcPts val="0"/>
              </a:spcAft>
              <a:buNone/>
            </a:pPr>
            <a:r>
              <a:rPr lang="en-US"/>
              <a:t>T1D: Insulin omission causing loss of glucose/calories via the urine.</a:t>
            </a:r>
            <a:endParaRPr/>
          </a:p>
          <a:p>
            <a:pPr marL="457200" marR="0" lvl="1" indent="0" algn="l" rtl="0">
              <a:lnSpc>
                <a:spcPct val="100000"/>
              </a:lnSpc>
              <a:spcBef>
                <a:spcPts val="0"/>
              </a:spcBef>
              <a:spcAft>
                <a:spcPts val="0"/>
              </a:spcAft>
              <a:buClr>
                <a:schemeClr val="dk1"/>
              </a:buClr>
              <a:buSzPts val="1200"/>
              <a:buFont typeface="Calibri"/>
              <a:buNone/>
            </a:pPr>
            <a:r>
              <a:rPr lang="en-US"/>
              <a:t>T2D: Binging (excessive intake with sense of loss of control). In those treated with insulin, omission is also common</a:t>
            </a:r>
            <a:endParaRPr/>
          </a:p>
          <a:p>
            <a:pPr marL="457200" marR="0" lvl="1" indent="0" algn="l" rtl="0">
              <a:lnSpc>
                <a:spcPct val="100000"/>
              </a:lnSpc>
              <a:spcBef>
                <a:spcPts val="0"/>
              </a:spcBef>
              <a:spcAft>
                <a:spcPts val="0"/>
              </a:spcAft>
              <a:buClr>
                <a:schemeClr val="dk1"/>
              </a:buClr>
              <a:buSzPts val="1200"/>
              <a:buFont typeface="Calibri"/>
              <a:buNone/>
            </a:pPr>
            <a:endParaRPr/>
          </a:p>
          <a:p>
            <a:pPr marL="457200" marR="0" lvl="1" indent="0" algn="l" rtl="0">
              <a:lnSpc>
                <a:spcPct val="100000"/>
              </a:lnSpc>
              <a:spcBef>
                <a:spcPts val="0"/>
              </a:spcBef>
              <a:spcAft>
                <a:spcPts val="0"/>
              </a:spcAft>
              <a:buClr>
                <a:schemeClr val="dk1"/>
              </a:buClr>
              <a:buSzPts val="1200"/>
              <a:buFont typeface="Calibri"/>
              <a:buNone/>
            </a:pPr>
            <a:r>
              <a:rPr lang="en-US"/>
              <a:t>2022 Standards S73</a:t>
            </a:r>
            <a:endParaRPr/>
          </a:p>
          <a:p>
            <a:pPr marL="457200" marR="0" lvl="1"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283" name="Google Shape;1283;p1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125</a:t>
            </a:fld>
            <a:endParaRPr/>
          </a:p>
        </p:txBody>
      </p:sp>
    </p:spTree>
    <p:extLst>
      <p:ext uri="{BB962C8B-B14F-4D97-AF65-F5344CB8AC3E}">
        <p14:creationId xmlns:p14="http://schemas.microsoft.com/office/powerpoint/2010/main" val="10217277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1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9" name="Google Shape;1289;p11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There are a variety of tools to screen for disordered eating patterns in diabetes; they include “Diabetes Eating Problem Survey” the Eating Disorder Inventory 3, which has been modified for use in people with type 1 diabetes. There is also another that I like called SEEDS that stands for screen for early eating disorder signs. </a:t>
            </a:r>
            <a:endParaRPr/>
          </a:p>
          <a:p>
            <a:pPr marL="0" lvl="0" indent="0" algn="l" rtl="0">
              <a:spcBef>
                <a:spcPts val="0"/>
              </a:spcBef>
              <a:spcAft>
                <a:spcPts val="0"/>
              </a:spcAft>
              <a:buNone/>
            </a:pPr>
            <a:endParaRPr/>
          </a:p>
          <a:p>
            <a:pPr marL="0" lvl="0" indent="0" algn="l" rtl="0">
              <a:spcBef>
                <a:spcPts val="0"/>
              </a:spcBef>
              <a:spcAft>
                <a:spcPts val="0"/>
              </a:spcAft>
              <a:buNone/>
            </a:pPr>
            <a:r>
              <a:rPr lang="en-US"/>
              <a:t>Multidisciplinary team approach to treatment is a standard of care</a:t>
            </a:r>
            <a:endParaRPr/>
          </a:p>
          <a:p>
            <a:pPr marL="0" lvl="0" indent="0" algn="l" rtl="0">
              <a:spcBef>
                <a:spcPts val="0"/>
              </a:spcBef>
              <a:spcAft>
                <a:spcPts val="0"/>
              </a:spcAft>
              <a:buNone/>
            </a:pPr>
            <a:endParaRPr/>
          </a:p>
        </p:txBody>
      </p:sp>
      <p:sp>
        <p:nvSpPr>
          <p:cNvPr id="1290" name="Google Shape;1290;p11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p1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8" name="Google Shape;1298;p11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None/>
            </a:pPr>
            <a:r>
              <a:rPr lang="en-US"/>
              <a:t>Here are some definitions of disordered eating patterns.</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Note that diabulimia is not recognized by the DSM. You may have heard of it though, and can be quite dangerous. This is where a person with diabetes omits insulin, which causes elevated glucose levels, and the spilling of glucose and calories into the urine. This leads to an increased risk hospitalization from DKA and chronic complications. </a:t>
            </a:r>
            <a:endParaRPr/>
          </a:p>
          <a:p>
            <a:pPr marL="0" lvl="0" indent="0" algn="l" rtl="0">
              <a:spcBef>
                <a:spcPts val="0"/>
              </a:spcBef>
              <a:spcAft>
                <a:spcPts val="0"/>
              </a:spcAft>
              <a:buNone/>
            </a:pPr>
            <a:endParaRPr/>
          </a:p>
        </p:txBody>
      </p:sp>
      <p:sp>
        <p:nvSpPr>
          <p:cNvPr id="1299" name="Google Shape;1299;p11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1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5" name="Google Shape;1305;p12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06" name="Google Shape;1306;p12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p1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1" name="Google Shape;1311;p12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Answer B</a:t>
            </a:r>
            <a:endParaRPr/>
          </a:p>
        </p:txBody>
      </p:sp>
      <p:sp>
        <p:nvSpPr>
          <p:cNvPr id="1312" name="Google Shape;1312;p12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Another goal is to support individuals in maintaining the pleasure of eating.</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SO HARD – I’m sure we all know this - there is so much judgement, shame, and guilt around food. This is especially true in the world of diabetes. As educators we have tremendous potential improve upon this by trying to be thoughtful with our language. A simple example is trying to avoid labeling foods as “good” or “bad” - rather, try using verbiage like “more nutritious” or that food “has less vitamins and minerals.” Avoid use of words like “cheat day” – the word cheat automatically has a negative connotation and people with diabetes are going to have days where their eating pattern is more nourishing and days where it is less, just like every other person. </a:t>
            </a:r>
            <a:endParaRPr/>
          </a:p>
          <a:p>
            <a:pPr marL="0" lvl="0" indent="0" algn="l" rtl="0">
              <a:spcBef>
                <a:spcPts val="0"/>
              </a:spcBef>
              <a:spcAft>
                <a:spcPts val="0"/>
              </a:spcAft>
              <a:buNone/>
            </a:pPr>
            <a:endParaRPr/>
          </a:p>
          <a:p>
            <a:pPr marL="0" lvl="0" indent="0" algn="l" rtl="0">
              <a:spcBef>
                <a:spcPts val="0"/>
              </a:spcBef>
              <a:spcAft>
                <a:spcPts val="0"/>
              </a:spcAft>
              <a:buNone/>
            </a:pPr>
            <a:r>
              <a:rPr lang="en-US"/>
              <a:t>Further, we are encouraged avoid making recommendations that limit food choices unless the scientific evidence to do so is clear. </a:t>
            </a:r>
            <a:endParaRPr/>
          </a:p>
          <a:p>
            <a:pPr marL="0" lvl="0" indent="0" algn="l" rtl="0">
              <a:spcBef>
                <a:spcPts val="0"/>
              </a:spcBef>
              <a:spcAft>
                <a:spcPts val="0"/>
              </a:spcAft>
              <a:buNone/>
            </a:pPr>
            <a:r>
              <a:rPr lang="en-US"/>
              <a:t>One thing I have found helpful is to focus on incorporating more fiber and vitamin and mineral rich foods, rather than pushing individuals to limit foods. Often, as people fill up on nutritious food and feel more satisfied, then eating smaller amounts of foods that are less nutrient dense becomes much easier. </a:t>
            </a:r>
            <a:endParaRPr/>
          </a:p>
          <a:p>
            <a:pPr marL="0" lvl="0" indent="0" algn="l" rtl="0">
              <a:spcBef>
                <a:spcPts val="0"/>
              </a:spcBef>
              <a:spcAft>
                <a:spcPts val="0"/>
              </a:spcAft>
              <a:buNone/>
            </a:pPr>
            <a:endParaRPr/>
          </a:p>
          <a:p>
            <a:pPr marL="0" lvl="0" indent="0" algn="l" rtl="0">
              <a:spcBef>
                <a:spcPts val="0"/>
              </a:spcBef>
              <a:spcAft>
                <a:spcPts val="0"/>
              </a:spcAft>
              <a:buNone/>
            </a:pPr>
            <a:r>
              <a:rPr lang="en-US"/>
              <a:t>And then lastly, always remember to provide practical advice. </a:t>
            </a:r>
            <a:endParaRPr/>
          </a:p>
          <a:p>
            <a:pPr marL="0" lvl="0" indent="0" algn="l" rtl="0">
              <a:spcBef>
                <a:spcPts val="0"/>
              </a:spcBef>
              <a:spcAft>
                <a:spcPts val="0"/>
              </a:spcAft>
              <a:buNone/>
            </a:pPr>
            <a:r>
              <a:rPr lang="en-US"/>
              <a:t>An easy way to do this is to always ask yourself, “would I be willing to do this or make this change” if the answer is no, it’s likely that the recommendation you’re making is not practical. </a:t>
            </a:r>
            <a:endParaRPr/>
          </a:p>
          <a:p>
            <a:pPr marL="0" lvl="0" indent="0" algn="l" rtl="0">
              <a:spcBef>
                <a:spcPts val="0"/>
              </a:spcBef>
              <a:spcAft>
                <a:spcPts val="0"/>
              </a:spcAft>
              <a:buNone/>
            </a:pPr>
            <a:endParaRPr/>
          </a:p>
          <a:p>
            <a:pPr marL="0" lvl="0" indent="0" algn="l" rtl="0">
              <a:spcBef>
                <a:spcPts val="0"/>
              </a:spcBef>
              <a:spcAft>
                <a:spcPts val="0"/>
              </a:spcAft>
              <a:buNone/>
            </a:pPr>
            <a:r>
              <a:rPr lang="en-US"/>
              <a:t>S64</a:t>
            </a:r>
            <a:endParaRPr/>
          </a:p>
        </p:txBody>
      </p:sp>
      <p:sp>
        <p:nvSpPr>
          <p:cNvPr id="334" name="Google Shape;334;p1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p1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9" name="Google Shape;1319;p12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Answer D</a:t>
            </a:r>
            <a:endParaRPr/>
          </a:p>
        </p:txBody>
      </p:sp>
      <p:sp>
        <p:nvSpPr>
          <p:cNvPr id="1320" name="Google Shape;1320;p12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p1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7" name="Google Shape;1327;p12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28" name="Google Shape;1328;p12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p1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7" name="Google Shape;1337;p12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a:solidFill>
                  <a:schemeClr val="dk1"/>
                </a:solidFill>
              </a:rPr>
              <a:t>Based on traditional eating in countries boarding the Mediterranean Sea</a:t>
            </a:r>
            <a:endParaRPr/>
          </a:p>
          <a:p>
            <a:pPr marL="0" lvl="0" indent="0" algn="l" rtl="0">
              <a:spcBef>
                <a:spcPts val="0"/>
              </a:spcBef>
              <a:spcAft>
                <a:spcPts val="0"/>
              </a:spcAft>
              <a:buNone/>
            </a:pPr>
            <a:endParaRPr/>
          </a:p>
          <a:p>
            <a:pPr marL="0" lvl="0" indent="0" algn="l" rtl="0">
              <a:spcBef>
                <a:spcPts val="0"/>
              </a:spcBef>
              <a:spcAft>
                <a:spcPts val="0"/>
              </a:spcAft>
              <a:buNone/>
            </a:pPr>
            <a:r>
              <a:rPr lang="en-US" sz="1200" b="0" i="0" u="none" strike="noStrike">
                <a:solidFill>
                  <a:srgbClr val="000000"/>
                </a:solidFill>
                <a:latin typeface="Calibri"/>
                <a:ea typeface="Calibri"/>
                <a:cs typeface="Calibri"/>
                <a:sym typeface="Calibri"/>
              </a:rPr>
              <a:t>Mediterranean </a:t>
            </a:r>
            <a:endParaRPr/>
          </a:p>
          <a:p>
            <a:pPr marL="0" lvl="0" indent="0" algn="l" rtl="0">
              <a:spcBef>
                <a:spcPts val="0"/>
              </a:spcBef>
              <a:spcAft>
                <a:spcPts val="0"/>
              </a:spcAft>
              <a:buNone/>
            </a:pPr>
            <a:r>
              <a:rPr lang="en-US" sz="1200" b="0" i="0" u="none" strike="noStrike">
                <a:solidFill>
                  <a:srgbClr val="000000"/>
                </a:solidFill>
                <a:latin typeface="Calibri"/>
                <a:ea typeface="Calibri"/>
                <a:cs typeface="Calibri"/>
                <a:sym typeface="Calibri"/>
              </a:rPr>
              <a:t>Encouraged foods: </a:t>
            </a:r>
            <a:endParaRPr sz="1200" b="0" i="0" u="none" strike="noStrike">
              <a:latin typeface="Arial"/>
              <a:ea typeface="Arial"/>
              <a:cs typeface="Arial"/>
              <a:sym typeface="Arial"/>
            </a:endParaRPr>
          </a:p>
          <a:p>
            <a:pPr marL="283464" lvl="0" indent="-283464" algn="l" rtl="0">
              <a:spcBef>
                <a:spcPts val="0"/>
              </a:spcBef>
              <a:spcAft>
                <a:spcPts val="0"/>
              </a:spcAft>
              <a:buNone/>
            </a:pPr>
            <a:r>
              <a:rPr lang="en-US" sz="1200" b="0" i="0" u="none" strike="noStrike">
                <a:solidFill>
                  <a:srgbClr val="000000"/>
                </a:solidFill>
                <a:latin typeface="Calibri"/>
                <a:ea typeface="Calibri"/>
                <a:cs typeface="Calibri"/>
                <a:sym typeface="Calibri"/>
              </a:rPr>
              <a:t>Plant-based foods, fish and shellfish, olive oil as main sources of culinary fat, some dairy (mainly cheese and yogurt)</a:t>
            </a:r>
            <a:endParaRPr sz="1200" b="0" i="0" u="none" strike="noStrike">
              <a:latin typeface="Arial"/>
              <a:ea typeface="Arial"/>
              <a:cs typeface="Arial"/>
              <a:sym typeface="Arial"/>
            </a:endParaRPr>
          </a:p>
          <a:p>
            <a:pPr marL="0" lvl="0" indent="0" algn="l" rtl="0">
              <a:spcBef>
                <a:spcPts val="0"/>
              </a:spcBef>
              <a:spcAft>
                <a:spcPts val="0"/>
              </a:spcAft>
              <a:buNone/>
            </a:pPr>
            <a:r>
              <a:rPr lang="en-US" sz="1200" b="0" i="0" u="none" strike="noStrike">
                <a:solidFill>
                  <a:srgbClr val="000000"/>
                </a:solidFill>
                <a:latin typeface="Calibri"/>
                <a:ea typeface="Calibri"/>
                <a:cs typeface="Calibri"/>
                <a:sym typeface="Calibri"/>
              </a:rPr>
              <a:t>Limitations: &lt;4 eggs per week, minimal red meat, wine in low to moderate amounts, rare use of concentrated sugars or honey</a:t>
            </a:r>
            <a:endParaRPr sz="1200" b="0" i="0" u="none" strike="noStrike">
              <a:latin typeface="Arial"/>
              <a:ea typeface="Arial"/>
              <a:cs typeface="Arial"/>
              <a:sym typeface="Arial"/>
            </a:endParaRPr>
          </a:p>
          <a:p>
            <a:pPr marL="283464" lvl="0" indent="-283464" algn="l" rtl="0">
              <a:spcBef>
                <a:spcPts val="0"/>
              </a:spcBef>
              <a:spcAft>
                <a:spcPts val="0"/>
              </a:spcAft>
              <a:buNone/>
            </a:pPr>
            <a:r>
              <a:rPr lang="en-US" sz="1200" b="0" i="0" u="none" strike="noStrike">
                <a:solidFill>
                  <a:srgbClr val="000000"/>
                </a:solidFill>
                <a:latin typeface="Calibri"/>
                <a:ea typeface="Calibri"/>
                <a:cs typeface="Calibri"/>
                <a:sym typeface="Calibri"/>
              </a:rPr>
              <a:t>Current literature shows this eating plan Improves CVD risk factors</a:t>
            </a:r>
            <a:endParaRPr sz="1200" b="0" i="0" u="none" strike="noStrike">
              <a:latin typeface="Arial"/>
              <a:ea typeface="Arial"/>
              <a:cs typeface="Arial"/>
              <a:sym typeface="Arial"/>
            </a:endParaRPr>
          </a:p>
          <a:p>
            <a:pPr marL="283464" lvl="0" indent="-283464" algn="l" rtl="0">
              <a:spcBef>
                <a:spcPts val="0"/>
              </a:spcBef>
              <a:spcAft>
                <a:spcPts val="0"/>
              </a:spcAft>
              <a:buNone/>
            </a:pPr>
            <a:r>
              <a:rPr lang="en-US" sz="1200" b="0" i="0" u="none" strike="noStrike">
                <a:solidFill>
                  <a:srgbClr val="000000"/>
                </a:solidFill>
                <a:latin typeface="Calibri"/>
                <a:ea typeface="Calibri"/>
                <a:cs typeface="Calibri"/>
                <a:sym typeface="Calibri"/>
              </a:rPr>
              <a:t>Energy restricted version of this meal plan can improve weight and glycemia</a:t>
            </a:r>
            <a:endParaRPr/>
          </a:p>
          <a:p>
            <a:pPr marL="0" lvl="0" indent="0" algn="l" rtl="0">
              <a:spcBef>
                <a:spcPts val="0"/>
              </a:spcBef>
              <a:spcAft>
                <a:spcPts val="0"/>
              </a:spcAft>
              <a:buNone/>
            </a:pPr>
            <a:endParaRPr/>
          </a:p>
        </p:txBody>
      </p:sp>
      <p:sp>
        <p:nvSpPr>
          <p:cNvPr id="1338" name="Google Shape;1338;p12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p1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4" name="Google Shape;1344;p12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b="0" i="1" u="none" strike="noStrike">
                <a:solidFill>
                  <a:srgbClr val="000000"/>
                </a:solidFill>
                <a:latin typeface="Calibri"/>
                <a:ea typeface="Calibri"/>
                <a:cs typeface="Calibri"/>
                <a:sym typeface="Calibri"/>
              </a:rPr>
              <a:t>Dietary Approaches to Stop Hypertension</a:t>
            </a:r>
            <a:endParaRPr/>
          </a:p>
          <a:p>
            <a:pPr marL="0" lvl="0" indent="0" algn="l" rtl="0">
              <a:spcBef>
                <a:spcPts val="0"/>
              </a:spcBef>
              <a:spcAft>
                <a:spcPts val="0"/>
              </a:spcAft>
              <a:buNone/>
            </a:pPr>
            <a:endParaRPr sz="1200" b="0" i="0" u="none" strike="noStrike">
              <a:latin typeface="Arial"/>
              <a:ea typeface="Arial"/>
              <a:cs typeface="Arial"/>
              <a:sym typeface="Arial"/>
            </a:endParaRPr>
          </a:p>
          <a:p>
            <a:pPr marL="0" lvl="0" indent="0" algn="l" rtl="0">
              <a:spcBef>
                <a:spcPts val="0"/>
              </a:spcBef>
              <a:spcAft>
                <a:spcPts val="0"/>
              </a:spcAft>
              <a:buNone/>
            </a:pPr>
            <a:r>
              <a:rPr lang="en-US" sz="1200" b="0" i="0" u="none" strike="noStrike">
                <a:solidFill>
                  <a:srgbClr val="000000"/>
                </a:solidFill>
                <a:latin typeface="Calibri"/>
                <a:ea typeface="Calibri"/>
                <a:cs typeface="Calibri"/>
                <a:sym typeface="Calibri"/>
              </a:rPr>
              <a:t>Encouraged foods: Fruits and veg (8-10 servings/day), whole grains (6-8 servings/day), low-fat dairy (2-3 servings/day), poultry and fish (6 servings/week), nuts and seeds (4-5 servings/week)</a:t>
            </a:r>
            <a:endParaRPr sz="1200" b="0" i="0" u="none" strike="noStrike">
              <a:latin typeface="Arial"/>
              <a:ea typeface="Arial"/>
              <a:cs typeface="Arial"/>
              <a:sym typeface="Arial"/>
            </a:endParaRPr>
          </a:p>
          <a:p>
            <a:pPr marL="0" lvl="0" indent="0" algn="l" rtl="0">
              <a:spcBef>
                <a:spcPts val="0"/>
              </a:spcBef>
              <a:spcAft>
                <a:spcPts val="0"/>
              </a:spcAft>
              <a:buNone/>
            </a:pPr>
            <a:r>
              <a:rPr lang="en-US" sz="1200" b="0" i="0" u="none" strike="noStrike">
                <a:solidFill>
                  <a:srgbClr val="000000"/>
                </a:solidFill>
                <a:latin typeface="Calibri"/>
                <a:ea typeface="Calibri"/>
                <a:cs typeface="Calibri"/>
                <a:sym typeface="Calibri"/>
              </a:rPr>
              <a:t>Limitations: Red meat, sweets and sugar-containing beverages, processed foods, excessive alcohol consumption</a:t>
            </a:r>
            <a:endParaRPr sz="1200" b="0" i="0" u="none" strike="noStrike">
              <a:solidFill>
                <a:schemeClr val="dk1"/>
              </a:solidFill>
              <a:latin typeface="Arial"/>
              <a:ea typeface="Arial"/>
              <a:cs typeface="Arial"/>
              <a:sym typeface="Arial"/>
            </a:endParaRPr>
          </a:p>
          <a:p>
            <a:pPr marL="0" lvl="0" indent="0" algn="l" rtl="0">
              <a:spcBef>
                <a:spcPts val="0"/>
              </a:spcBef>
              <a:spcAft>
                <a:spcPts val="0"/>
              </a:spcAft>
              <a:buNone/>
            </a:pPr>
            <a:r>
              <a:rPr lang="en-US" sz="1200" b="0" i="0" u="none" strike="noStrike">
                <a:solidFill>
                  <a:srgbClr val="000000"/>
                </a:solidFill>
                <a:latin typeface="Calibri"/>
                <a:ea typeface="Calibri"/>
                <a:cs typeface="Calibri"/>
                <a:sym typeface="Calibri"/>
              </a:rPr>
              <a:t>Current Literature shows this eating plan Improves BP and reduces risk for CVD in people w/o diabetes</a:t>
            </a:r>
            <a:endParaRPr sz="1200" b="0" i="0" u="none" strike="noStrike">
              <a:latin typeface="Arial"/>
              <a:ea typeface="Arial"/>
              <a:cs typeface="Arial"/>
              <a:sym typeface="Arial"/>
            </a:endParaRPr>
          </a:p>
          <a:p>
            <a:pPr marL="283464" lvl="0" indent="-283464" algn="l" rtl="0">
              <a:spcBef>
                <a:spcPts val="0"/>
              </a:spcBef>
              <a:spcAft>
                <a:spcPts val="0"/>
              </a:spcAft>
              <a:buNone/>
            </a:pPr>
            <a:r>
              <a:rPr lang="en-US" sz="1200" b="0" i="0" u="none" strike="noStrike">
                <a:solidFill>
                  <a:srgbClr val="000000"/>
                </a:solidFill>
                <a:latin typeface="Calibri"/>
                <a:ea typeface="Calibri"/>
                <a:cs typeface="Calibri"/>
                <a:sym typeface="Calibri"/>
              </a:rPr>
              <a:t>Limited evidence exists for people with diabetes but “one would expect similar results”</a:t>
            </a:r>
            <a:endParaRPr sz="1200" b="0" i="0" u="none" strike="noStrike">
              <a:latin typeface="Arial"/>
              <a:ea typeface="Arial"/>
              <a:cs typeface="Arial"/>
              <a:sym typeface="Arial"/>
            </a:endParaRPr>
          </a:p>
          <a:p>
            <a:pPr marL="0" lvl="0" indent="0" algn="l" rtl="0">
              <a:spcBef>
                <a:spcPts val="0"/>
              </a:spcBef>
              <a:spcAft>
                <a:spcPts val="0"/>
              </a:spcAft>
              <a:buNone/>
            </a:pPr>
            <a:endParaRPr/>
          </a:p>
        </p:txBody>
      </p:sp>
      <p:sp>
        <p:nvSpPr>
          <p:cNvPr id="1345" name="Google Shape;1345;p12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p12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51" name="Google Shape;1351;p1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p1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7" name="Google Shape;1357;p12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285750" lvl="0" indent="-285750" algn="l" rtl="0">
              <a:spcBef>
                <a:spcPts val="0"/>
              </a:spcBef>
              <a:spcAft>
                <a:spcPts val="0"/>
              </a:spcAft>
              <a:buClr>
                <a:schemeClr val="dk1"/>
              </a:buClr>
              <a:buSzPts val="1200"/>
              <a:buFont typeface="Arial"/>
              <a:buChar char="•"/>
            </a:pPr>
            <a:r>
              <a:rPr lang="en-US" sz="1200" b="0">
                <a:solidFill>
                  <a:schemeClr val="dk1"/>
                </a:solidFill>
              </a:rPr>
              <a:t>Alternate-day fasting (restrict ~500 kcals on alternating days with usual intake the other days)</a:t>
            </a:r>
            <a:endParaRPr sz="1200" b="0">
              <a:solidFill>
                <a:schemeClr val="dk1"/>
              </a:solidFill>
            </a:endParaRPr>
          </a:p>
          <a:p>
            <a:pPr marL="285750" lvl="0" indent="-285750" algn="l" rtl="0">
              <a:spcBef>
                <a:spcPts val="0"/>
              </a:spcBef>
              <a:spcAft>
                <a:spcPts val="0"/>
              </a:spcAft>
              <a:buClr>
                <a:schemeClr val="dk1"/>
              </a:buClr>
              <a:buSzPts val="1200"/>
              <a:buFont typeface="Arial"/>
              <a:buChar char="•"/>
            </a:pPr>
            <a:r>
              <a:rPr lang="en-US" sz="1200" b="0">
                <a:solidFill>
                  <a:schemeClr val="dk1"/>
                </a:solidFill>
              </a:rPr>
              <a:t>5:2 diet (restriction of ~500 kcals 2x per week with usual intake the other days)</a:t>
            </a:r>
            <a:endParaRPr sz="1200" b="0">
              <a:solidFill>
                <a:schemeClr val="dk1"/>
              </a:solidFill>
            </a:endParaRPr>
          </a:p>
          <a:p>
            <a:pPr marL="285750" lvl="0" indent="-285750" algn="l" rtl="0">
              <a:spcBef>
                <a:spcPts val="0"/>
              </a:spcBef>
              <a:spcAft>
                <a:spcPts val="0"/>
              </a:spcAft>
              <a:buClr>
                <a:schemeClr val="dk1"/>
              </a:buClr>
              <a:buSzPts val="1200"/>
              <a:buFont typeface="Arial"/>
              <a:buChar char="•"/>
            </a:pPr>
            <a:r>
              <a:rPr lang="en-US" sz="1200" b="0">
                <a:solidFill>
                  <a:schemeClr val="dk1"/>
                </a:solidFill>
              </a:rPr>
              <a:t>Time-restricted eating (daily restriction during window of time – typically 8-15 hours)</a:t>
            </a:r>
            <a:endParaRPr/>
          </a:p>
          <a:p>
            <a:pPr marL="285750" lvl="0" indent="-209550" algn="l" rtl="0">
              <a:spcBef>
                <a:spcPts val="0"/>
              </a:spcBef>
              <a:spcAft>
                <a:spcPts val="0"/>
              </a:spcAft>
              <a:buClr>
                <a:schemeClr val="dk1"/>
              </a:buClr>
              <a:buSzPts val="1200"/>
              <a:buFont typeface="Arial"/>
              <a:buNone/>
            </a:pPr>
            <a:endParaRPr sz="1200" b="0">
              <a:solidFill>
                <a:schemeClr val="dk1"/>
              </a:solidFill>
            </a:endParaRPr>
          </a:p>
          <a:p>
            <a:pPr marL="0" lvl="0" indent="0" algn="l" rtl="0">
              <a:spcBef>
                <a:spcPts val="0"/>
              </a:spcBef>
              <a:spcAft>
                <a:spcPts val="0"/>
              </a:spcAft>
              <a:buClr>
                <a:schemeClr val="dk1"/>
              </a:buClr>
              <a:buSzPts val="1200"/>
              <a:buFont typeface="Arial"/>
              <a:buNone/>
            </a:pPr>
            <a:r>
              <a:rPr lang="en-US" sz="1200" b="0">
                <a:solidFill>
                  <a:schemeClr val="dk1"/>
                </a:solidFill>
              </a:rPr>
              <a:t>Shown to support mild to moderate weight loss of 3-8% overbaseline during short periods of time</a:t>
            </a:r>
            <a:endParaRPr/>
          </a:p>
          <a:p>
            <a:pPr marL="0" lvl="0" indent="0" algn="l" rtl="0">
              <a:spcBef>
                <a:spcPts val="0"/>
              </a:spcBef>
              <a:spcAft>
                <a:spcPts val="0"/>
              </a:spcAft>
              <a:buClr>
                <a:schemeClr val="dk1"/>
              </a:buClr>
              <a:buSzPts val="1200"/>
              <a:buFont typeface="Arial"/>
              <a:buNone/>
            </a:pPr>
            <a:r>
              <a:rPr lang="en-US" sz="1200" b="0">
                <a:solidFill>
                  <a:schemeClr val="dk1"/>
                </a:solidFill>
              </a:rPr>
              <a:t>No difference in weight loss when compared to continuous calorie restriction. </a:t>
            </a:r>
            <a:endParaRPr sz="1200" b="0">
              <a:solidFill>
                <a:schemeClr val="dk1"/>
              </a:solidFill>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a:t>From standards of care:  People with diabetes who are on insulin and/or secretagogues should be medically monitored during the fasting period (163).</a:t>
            </a:r>
            <a:endParaRPr/>
          </a:p>
          <a:p>
            <a:pPr marL="0" lvl="0" indent="0" algn="l" rtl="0">
              <a:spcBef>
                <a:spcPts val="0"/>
              </a:spcBef>
              <a:spcAft>
                <a:spcPts val="0"/>
              </a:spcAft>
              <a:buNone/>
            </a:pPr>
            <a:endParaRPr/>
          </a:p>
        </p:txBody>
      </p:sp>
      <p:sp>
        <p:nvSpPr>
          <p:cNvPr id="1358" name="Google Shape;1358;p12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p1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4" name="Google Shape;1364;p12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Chrononutrition is a growing and emerging specialty in the field of nutrition and biology that tries to understand how the timing of food ingestion affects metabolic health (168). Glucose metabolism follows a circadian rhythm through diurnal variation of glucose tolerance, peaking during daylight hours when food is consumed. Some preliminary studies show cardiometabolic benefits when food is consumed earlier (169). Similarly, circadian disruptions found in shift workers increase risk of type 2 diabetes (170). Although more research needs to be done, this evolving area of research may show promise to improve glucose regulation.</a:t>
            </a:r>
            <a:endParaRPr/>
          </a:p>
        </p:txBody>
      </p:sp>
      <p:sp>
        <p:nvSpPr>
          <p:cNvPr id="1365" name="Google Shape;1365;p12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1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1" name="Google Shape;1371;p12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Lipid management</a:t>
            </a:r>
            <a:endParaRPr/>
          </a:p>
          <a:p>
            <a:pPr marL="0" lvl="0" indent="0" algn="l" rtl="0">
              <a:spcBef>
                <a:spcPts val="0"/>
              </a:spcBef>
              <a:spcAft>
                <a:spcPts val="0"/>
              </a:spcAft>
              <a:buNone/>
            </a:pPr>
            <a:endParaRPr/>
          </a:p>
          <a:p>
            <a:pPr marL="0" lvl="0" indent="0" algn="l" rtl="0">
              <a:spcBef>
                <a:spcPts val="0"/>
              </a:spcBef>
              <a:spcAft>
                <a:spcPts val="0"/>
              </a:spcAft>
              <a:buNone/>
            </a:pPr>
            <a:r>
              <a:rPr lang="en-US"/>
              <a:t>The Mediterranean diet or DASH diet are thought to be beneficial because they reduce saturated/trans fat, increase fiber. These eating plans increase</a:t>
            </a:r>
            <a:r>
              <a:rPr lang="en-US" sz="1200"/>
              <a:t> fruits, vegetables, whole grains, nuts, seeds, fish while lowering red and processed meats and processed foods. </a:t>
            </a:r>
            <a:endParaRPr sz="1200"/>
          </a:p>
          <a:p>
            <a:pPr marL="0" lvl="0" indent="0" algn="l" rtl="0">
              <a:spcBef>
                <a:spcPts val="0"/>
              </a:spcBef>
              <a:spcAft>
                <a:spcPts val="0"/>
              </a:spcAft>
              <a:buNone/>
            </a:pPr>
            <a:endParaRPr/>
          </a:p>
          <a:p>
            <a:pPr marL="0" lvl="0" indent="0" algn="l" rtl="0">
              <a:spcBef>
                <a:spcPts val="0"/>
              </a:spcBef>
              <a:spcAft>
                <a:spcPts val="0"/>
              </a:spcAft>
              <a:buNone/>
            </a:pPr>
            <a:r>
              <a:rPr lang="en-US"/>
              <a:t>Among people with type 2 diabetes and overweight or obesity who have inadequate glycemic, blood pressure, and lipid management and/or other obesityrelated metabolic complications, modest and sustained weight loss (3–7% of body weight) improves glycemia, blood pressure, and lipids and may reduce the need for disease-specific medications (7–9,40). In people at risk, 3–7% weight loss reduces progression to diabetes (2,7,8,41,42). Greater weight loss may produce additional benefits (20,21). Mounting data have shown that &gt;10% body weight loss usually confers greater benefits on glycemia and possibly diabetes remission and improves other metabolic comorbidities, including cardiovascular outcomes, nonalcoholic steatohepatitis, nonalcoholic fatty liver disease, adipose tissue inflammation, and sleep apnea, as well as physical comorbidities and quality of life (6,20, 21,30,41,43–52). - Jess from ADA S146</a:t>
            </a:r>
            <a:endParaRPr/>
          </a:p>
          <a:p>
            <a:pPr marL="0" lvl="0" indent="0" algn="l" rtl="0">
              <a:spcBef>
                <a:spcPts val="0"/>
              </a:spcBef>
              <a:spcAft>
                <a:spcPts val="0"/>
              </a:spcAft>
              <a:buNone/>
            </a:pPr>
            <a:endParaRPr/>
          </a:p>
          <a:p>
            <a:pPr marL="174708" lvl="0" indent="-174708" algn="l" rtl="0">
              <a:spcBef>
                <a:spcPts val="0"/>
              </a:spcBef>
              <a:spcAft>
                <a:spcPts val="0"/>
              </a:spcAft>
              <a:buClr>
                <a:schemeClr val="dk1"/>
              </a:buClr>
              <a:buSzPts val="1200"/>
              <a:buFont typeface="Calibri"/>
              <a:buChar char="-"/>
            </a:pPr>
            <a:r>
              <a:rPr lang="en-US"/>
              <a:t>______________</a:t>
            </a:r>
            <a:endParaRPr/>
          </a:p>
          <a:p>
            <a:pPr marL="174708" lvl="0" indent="-174708" algn="l" rtl="0">
              <a:spcBef>
                <a:spcPts val="0"/>
              </a:spcBef>
              <a:spcAft>
                <a:spcPts val="0"/>
              </a:spcAft>
              <a:buClr>
                <a:schemeClr val="dk1"/>
              </a:buClr>
              <a:buSzPts val="1200"/>
              <a:buFont typeface="Calibri"/>
              <a:buChar char="-"/>
            </a:pPr>
            <a:r>
              <a:rPr lang="en-US"/>
              <a:t>______________</a:t>
            </a:r>
            <a:endParaRPr/>
          </a:p>
          <a:p>
            <a:pPr marL="174708" lvl="0" indent="-98508" algn="l" rtl="0">
              <a:spcBef>
                <a:spcPts val="0"/>
              </a:spcBef>
              <a:spcAft>
                <a:spcPts val="0"/>
              </a:spcAft>
              <a:buClr>
                <a:schemeClr val="dk1"/>
              </a:buClr>
              <a:buSzPts val="1200"/>
              <a:buFont typeface="Calibri"/>
              <a:buNone/>
            </a:pPr>
            <a:endParaRPr/>
          </a:p>
          <a:p>
            <a:pPr marL="283464" lvl="0" indent="-283464" algn="l" rtl="0">
              <a:spcBef>
                <a:spcPts val="0"/>
              </a:spcBef>
              <a:spcAft>
                <a:spcPts val="0"/>
              </a:spcAft>
              <a:buNone/>
            </a:pPr>
            <a:endParaRPr sz="1800" b="0" i="0" u="none" strike="noStrike">
              <a:solidFill>
                <a:srgbClr val="000000"/>
              </a:solidFill>
              <a:latin typeface="Calibri"/>
              <a:ea typeface="Calibri"/>
              <a:cs typeface="Calibri"/>
              <a:sym typeface="Calibri"/>
            </a:endParaRPr>
          </a:p>
          <a:p>
            <a:pPr marL="283464" lvl="0" indent="-283464" algn="l" rtl="0">
              <a:spcBef>
                <a:spcPts val="0"/>
              </a:spcBef>
              <a:spcAft>
                <a:spcPts val="0"/>
              </a:spcAft>
              <a:buNone/>
            </a:pPr>
            <a:endParaRPr sz="1800" b="0" i="0" u="none" strike="noStrike">
              <a:latin typeface="Arial"/>
              <a:ea typeface="Arial"/>
              <a:cs typeface="Arial"/>
              <a:sym typeface="Arial"/>
            </a:endParaRPr>
          </a:p>
          <a:p>
            <a:pPr marL="283464" lvl="0" indent="-283464" algn="l" rtl="0">
              <a:spcBef>
                <a:spcPts val="0"/>
              </a:spcBef>
              <a:spcAft>
                <a:spcPts val="0"/>
              </a:spcAft>
              <a:buNone/>
            </a:pPr>
            <a:r>
              <a:rPr lang="en-US" sz="1800" b="0" i="0" u="none" strike="noStrike">
                <a:latin typeface="Arial"/>
                <a:ea typeface="Arial"/>
                <a:cs typeface="Arial"/>
                <a:sym typeface="Arial"/>
              </a:rPr>
              <a:t>2022 Standards S151</a:t>
            </a:r>
            <a:endParaRPr/>
          </a:p>
          <a:p>
            <a:pPr marL="174708" lvl="0" indent="-98508" algn="l" rtl="0">
              <a:spcBef>
                <a:spcPts val="0"/>
              </a:spcBef>
              <a:spcAft>
                <a:spcPts val="0"/>
              </a:spcAft>
              <a:buClr>
                <a:schemeClr val="dk1"/>
              </a:buClr>
              <a:buSzPts val="1200"/>
              <a:buFont typeface="Calibri"/>
              <a:buNone/>
            </a:pPr>
            <a:endParaRPr/>
          </a:p>
        </p:txBody>
      </p:sp>
      <p:sp>
        <p:nvSpPr>
          <p:cNvPr id="1372" name="Google Shape;1372;p12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1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9" name="Google Shape;1379;p13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Hypertension</a:t>
            </a:r>
            <a:endParaRPr/>
          </a:p>
          <a:p>
            <a:pPr marL="0" lvl="0" indent="0" algn="l" rtl="0">
              <a:spcBef>
                <a:spcPts val="0"/>
              </a:spcBef>
              <a:spcAft>
                <a:spcPts val="0"/>
              </a:spcAft>
              <a:buNone/>
            </a:pPr>
            <a:endParaRPr/>
          </a:p>
          <a:p>
            <a:pPr marL="0" lvl="0" indent="0" algn="l" rtl="0">
              <a:spcBef>
                <a:spcPts val="0"/>
              </a:spcBef>
              <a:spcAft>
                <a:spcPts val="0"/>
              </a:spcAft>
              <a:buNone/>
            </a:pPr>
            <a:r>
              <a:rPr lang="en-US"/>
              <a:t>Weight loss has the most significant impact. Adding exercise, then restricting salt, and alcohol moderation are also beneficial.</a:t>
            </a:r>
            <a:endParaRPr/>
          </a:p>
          <a:p>
            <a:pPr marL="0" lvl="0" indent="0" algn="l" rtl="0">
              <a:spcBef>
                <a:spcPts val="0"/>
              </a:spcBef>
              <a:spcAft>
                <a:spcPts val="0"/>
              </a:spcAft>
              <a:buNone/>
            </a:pPr>
            <a:endParaRPr/>
          </a:p>
          <a:p>
            <a:pPr marL="0" lvl="0" indent="0" algn="l" rtl="0">
              <a:spcBef>
                <a:spcPts val="0"/>
              </a:spcBef>
              <a:spcAft>
                <a:spcPts val="0"/>
              </a:spcAft>
              <a:buNone/>
            </a:pPr>
            <a:r>
              <a:rPr lang="en-US"/>
              <a:t>________</a:t>
            </a:r>
            <a:endParaRPr/>
          </a:p>
          <a:p>
            <a:pPr marL="0" lvl="0" indent="0" algn="l" rtl="0">
              <a:spcBef>
                <a:spcPts val="0"/>
              </a:spcBef>
              <a:spcAft>
                <a:spcPts val="0"/>
              </a:spcAft>
              <a:buNone/>
            </a:pPr>
            <a:endParaRPr/>
          </a:p>
          <a:p>
            <a:pPr marL="0" lvl="0" indent="0" algn="l" rtl="0">
              <a:spcBef>
                <a:spcPts val="0"/>
              </a:spcBef>
              <a:spcAft>
                <a:spcPts val="0"/>
              </a:spcAft>
              <a:buNone/>
            </a:pPr>
            <a:r>
              <a:rPr lang="en-US"/>
              <a:t>DASH </a:t>
            </a:r>
            <a:endParaRPr/>
          </a:p>
          <a:p>
            <a:pPr marL="0" lvl="0" indent="0" algn="l" rtl="0">
              <a:spcBef>
                <a:spcPts val="0"/>
              </a:spcBef>
              <a:spcAft>
                <a:spcPts val="0"/>
              </a:spcAft>
              <a:buNone/>
            </a:pPr>
            <a:r>
              <a:rPr lang="en-US"/>
              <a:t>8-10 servings of fruits and vegetables</a:t>
            </a:r>
            <a:endParaRPr/>
          </a:p>
          <a:p>
            <a:pPr marL="0" lvl="0" indent="0" algn="l" rtl="0">
              <a:spcBef>
                <a:spcPts val="0"/>
              </a:spcBef>
              <a:spcAft>
                <a:spcPts val="0"/>
              </a:spcAft>
              <a:buNone/>
            </a:pPr>
            <a:r>
              <a:rPr lang="en-US"/>
              <a:t>Low fat dairy (2-3 servings per day)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2022 Standard S148</a:t>
            </a:r>
            <a:endParaRPr/>
          </a:p>
        </p:txBody>
      </p:sp>
      <p:sp>
        <p:nvSpPr>
          <p:cNvPr id="1380" name="Google Shape;1380;p13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7" name="Google Shape;1387;p13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None/>
            </a:pPr>
            <a:r>
              <a:rPr lang="en-US" sz="3200"/>
              <a:t>Gastroparesis: a form of autonomic neuropathy that delays emptying of the stomach.</a:t>
            </a:r>
            <a:endParaRPr/>
          </a:p>
          <a:p>
            <a:pPr marL="0" lvl="0" indent="0" algn="l" rtl="0">
              <a:lnSpc>
                <a:spcPct val="100000"/>
              </a:lnSpc>
              <a:spcBef>
                <a:spcPts val="0"/>
              </a:spcBef>
              <a:spcAft>
                <a:spcPts val="0"/>
              </a:spcAft>
              <a:buNone/>
            </a:pPr>
            <a:endParaRPr sz="3200"/>
          </a:p>
          <a:p>
            <a:pPr marL="0" lvl="0" indent="0" algn="l" rtl="0">
              <a:lnSpc>
                <a:spcPct val="100000"/>
              </a:lnSpc>
              <a:spcBef>
                <a:spcPts val="0"/>
              </a:spcBef>
              <a:spcAft>
                <a:spcPts val="0"/>
              </a:spcAft>
              <a:buNone/>
            </a:pPr>
            <a:r>
              <a:rPr lang="en-US" sz="2800"/>
              <a:t>Symptoms include nausea, vomiting, fullness with little food, bloating, and low appetite.</a:t>
            </a:r>
            <a:endParaRPr/>
          </a:p>
          <a:p>
            <a:pPr marL="0" lvl="0" indent="0" algn="l" rtl="0">
              <a:lnSpc>
                <a:spcPct val="100000"/>
              </a:lnSpc>
              <a:spcBef>
                <a:spcPts val="0"/>
              </a:spcBef>
              <a:spcAft>
                <a:spcPts val="0"/>
              </a:spcAft>
              <a:buNone/>
            </a:pPr>
            <a:endParaRPr sz="2800"/>
          </a:p>
          <a:p>
            <a:pPr marL="0" lvl="0" indent="0" algn="l" rtl="0">
              <a:lnSpc>
                <a:spcPct val="100000"/>
              </a:lnSpc>
              <a:spcBef>
                <a:spcPts val="0"/>
              </a:spcBef>
              <a:spcAft>
                <a:spcPts val="0"/>
              </a:spcAft>
              <a:buNone/>
            </a:pPr>
            <a:r>
              <a:rPr lang="en-US" sz="2800"/>
              <a:t>Unpredictable movement of food thru GI can cause erratic BGs</a:t>
            </a:r>
            <a:endParaRPr/>
          </a:p>
          <a:p>
            <a:pPr marL="0" lvl="0" indent="0" algn="l" rtl="0">
              <a:lnSpc>
                <a:spcPct val="100000"/>
              </a:lnSpc>
              <a:spcBef>
                <a:spcPts val="0"/>
              </a:spcBef>
              <a:spcAft>
                <a:spcPts val="0"/>
              </a:spcAft>
              <a:buNone/>
            </a:pPr>
            <a:endParaRPr sz="2800"/>
          </a:p>
          <a:p>
            <a:pPr marL="0" lvl="0" indent="0" algn="l" rtl="0">
              <a:lnSpc>
                <a:spcPct val="100000"/>
              </a:lnSpc>
              <a:spcBef>
                <a:spcPts val="0"/>
              </a:spcBef>
              <a:spcAft>
                <a:spcPts val="0"/>
              </a:spcAft>
              <a:buNone/>
            </a:pPr>
            <a:r>
              <a:rPr lang="en-US" sz="2800"/>
              <a:t>Timing of insulin delivery is important; hypo can result if insulin is given and gastric emptying is delayed</a:t>
            </a:r>
            <a:endParaRPr/>
          </a:p>
          <a:p>
            <a:pPr marL="0" lvl="0" indent="0" algn="l" rtl="0">
              <a:spcBef>
                <a:spcPts val="0"/>
              </a:spcBef>
              <a:spcAft>
                <a:spcPts val="0"/>
              </a:spcAft>
              <a:buNone/>
            </a:pPr>
            <a:endParaRPr/>
          </a:p>
        </p:txBody>
      </p:sp>
      <p:sp>
        <p:nvSpPr>
          <p:cNvPr id="1388" name="Google Shape;1388;p13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There is strong evidence showing the value of MNT.  In fact, research shows that MNT provided by a dietitian can assist those with diabetes in improving A1C. </a:t>
            </a:r>
            <a:endParaRPr/>
          </a:p>
          <a:p>
            <a:pPr marL="0" lvl="0" indent="0" algn="l" rtl="0">
              <a:spcBef>
                <a:spcPts val="0"/>
              </a:spcBef>
              <a:spcAft>
                <a:spcPts val="0"/>
              </a:spcAft>
              <a:buNone/>
            </a:pPr>
            <a:r>
              <a:rPr lang="en-US"/>
              <a:t>And, ongoing nutrition education can assist with maintenance of that A1C improvement.</a:t>
            </a:r>
            <a:endParaRPr/>
          </a:p>
          <a:p>
            <a:pPr marL="0" marR="0" lvl="0" indent="0" algn="l" rtl="0">
              <a:lnSpc>
                <a:spcPct val="100000"/>
              </a:lnSpc>
              <a:spcBef>
                <a:spcPts val="0"/>
              </a:spcBef>
              <a:spcAft>
                <a:spcPts val="0"/>
              </a:spcAft>
              <a:buClr>
                <a:schemeClr val="dk1"/>
              </a:buClr>
              <a:buSzPts val="1200"/>
              <a:buFont typeface="Calibri"/>
              <a:buNone/>
            </a:pPr>
            <a:endParaRPr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b="0" i="0">
                <a:solidFill>
                  <a:srgbClr val="000000"/>
                </a:solidFill>
                <a:latin typeface="Arial"/>
                <a:ea typeface="Arial"/>
                <a:cs typeface="Arial"/>
                <a:sym typeface="Arial"/>
              </a:rPr>
              <a:t>These A1C improvements can translate to a reduction in diabetes comorbidities, which improves quality of life, and may decrease need for medications and healthcare costs. So in addition to improved quality of life for people with diabetes, MNT may also lead to a reduction in the use of health services and costs.</a:t>
            </a:r>
            <a:endParaRPr/>
          </a:p>
          <a:p>
            <a:pPr marL="0" lvl="0" indent="0" algn="l" rtl="0">
              <a:spcBef>
                <a:spcPts val="0"/>
              </a:spcBef>
              <a:spcAft>
                <a:spcPts val="0"/>
              </a:spcAft>
              <a:buNone/>
            </a:pPr>
            <a:endParaRPr/>
          </a:p>
          <a:p>
            <a:pPr marL="0" lvl="0" indent="0" algn="l" rtl="0">
              <a:spcBef>
                <a:spcPts val="0"/>
              </a:spcBef>
              <a:spcAft>
                <a:spcPts val="0"/>
              </a:spcAft>
              <a:buNone/>
            </a:pPr>
            <a:r>
              <a:rPr lang="en-US"/>
              <a:t>Because of this, current recommendations state that “All providers should refer people with diabetes for individualized MNT… at diagnosis and as needed throughout the lifespan. </a:t>
            </a:r>
            <a:endParaRPr/>
          </a:p>
          <a:p>
            <a:pPr marL="0" lvl="0" indent="0" algn="l" rtl="0">
              <a:spcBef>
                <a:spcPts val="0"/>
              </a:spcBef>
              <a:spcAft>
                <a:spcPts val="0"/>
              </a:spcAft>
              <a:buNone/>
            </a:pPr>
            <a:endParaRPr/>
          </a:p>
          <a:p>
            <a:pPr marL="0" lvl="0" indent="0" algn="l" rtl="0">
              <a:spcBef>
                <a:spcPts val="0"/>
              </a:spcBef>
              <a:spcAft>
                <a:spcPts val="0"/>
              </a:spcAft>
              <a:buNone/>
            </a:pPr>
            <a:r>
              <a:rPr lang="en-US"/>
              <a:t>S64</a:t>
            </a:r>
            <a:endParaRPr/>
          </a:p>
          <a:p>
            <a:pPr marL="0" lvl="0" indent="0" algn="l" rtl="0">
              <a:spcBef>
                <a:spcPts val="0"/>
              </a:spcBef>
              <a:spcAft>
                <a:spcPts val="0"/>
              </a:spcAft>
              <a:buNone/>
            </a:pPr>
            <a:endParaRPr/>
          </a:p>
          <a:p>
            <a:pPr marL="0" lvl="0" indent="0" algn="l" rtl="0">
              <a:spcBef>
                <a:spcPts val="0"/>
              </a:spcBef>
              <a:spcAft>
                <a:spcPts val="0"/>
              </a:spcAft>
              <a:buNone/>
            </a:pPr>
            <a:r>
              <a:rPr lang="en-US"/>
              <a:t>_______________________________________________</a:t>
            </a:r>
            <a:endParaRPr/>
          </a:p>
          <a:p>
            <a:pPr marL="0" lvl="0" indent="0" algn="l" rtl="0">
              <a:spcBef>
                <a:spcPts val="0"/>
              </a:spcBef>
              <a:spcAft>
                <a:spcPts val="0"/>
              </a:spcAft>
              <a:buNone/>
            </a:pPr>
            <a:r>
              <a:rPr lang="en-US"/>
              <a:t>_______________________________________________</a:t>
            </a:r>
            <a:endParaRPr/>
          </a:p>
          <a:p>
            <a:pPr marL="0" lvl="0" indent="0" algn="l" rtl="0">
              <a:spcBef>
                <a:spcPts val="0"/>
              </a:spcBef>
              <a:spcAft>
                <a:spcPts val="0"/>
              </a:spcAft>
              <a:buNone/>
            </a:pPr>
            <a:r>
              <a:rPr lang="en-US"/>
              <a:t>The evidence in support of this is:</a:t>
            </a:r>
            <a:endParaRPr/>
          </a:p>
          <a:p>
            <a:pPr marL="0" lvl="0" indent="0" algn="l" rtl="0">
              <a:spcBef>
                <a:spcPts val="0"/>
              </a:spcBef>
              <a:spcAft>
                <a:spcPts val="0"/>
              </a:spcAft>
              <a:buNone/>
            </a:pPr>
            <a:endParaRPr/>
          </a:p>
          <a:p>
            <a:pPr marL="0" lvl="0" indent="0" algn="l" rtl="0">
              <a:spcBef>
                <a:spcPts val="0"/>
              </a:spcBef>
              <a:spcAft>
                <a:spcPts val="0"/>
              </a:spcAft>
              <a:buNone/>
            </a:pPr>
            <a:r>
              <a:rPr lang="en-US" b="0" i="0">
                <a:solidFill>
                  <a:srgbClr val="000000"/>
                </a:solidFill>
                <a:latin typeface="Arial"/>
                <a:ea typeface="Arial"/>
                <a:cs typeface="Arial"/>
                <a:sym typeface="Arial"/>
              </a:rPr>
              <a:t>In people with type 1 diabetes, several studies have reported that MNT contributed to signiﬁcantly decreased A1c levels. At 6 months, individualized MNT using carbohydrate counting</a:t>
            </a:r>
            <a:endParaRPr/>
          </a:p>
          <a:p>
            <a:pPr marL="0" lvl="0" indent="0" algn="l" rtl="0">
              <a:spcBef>
                <a:spcPts val="0"/>
              </a:spcBef>
              <a:spcAft>
                <a:spcPts val="0"/>
              </a:spcAft>
              <a:buNone/>
            </a:pPr>
            <a:r>
              <a:rPr lang="en-US" b="0" i="0">
                <a:solidFill>
                  <a:srgbClr val="000000"/>
                </a:solidFill>
                <a:latin typeface="Arial"/>
                <a:ea typeface="Arial"/>
                <a:cs typeface="Arial"/>
                <a:sym typeface="Arial"/>
              </a:rPr>
              <a:t>to determine premeal insulin doses assisted in decreasing baseline mean A1C levels by 1.0% and 1.9%. An initial series of RDN encounters (4 to 6;total encounter time of 4 to 6 hours) with regular continued RDN encounters were reported. Ongoing MNT support provided by RDNs resulted in maintenance of the reduced HbA1c levels at 1 year, and in the large Diabetes Control and Complications Trial (DCCT) assisted in maintaining the mean HbA1C level at 6.9% in the intensive treatment arm throughout the 6.5 years of the trial. </a:t>
            </a:r>
            <a:endParaRPr/>
          </a:p>
          <a:p>
            <a:pPr marL="0" lvl="0" indent="0" algn="l" rtl="0">
              <a:spcBef>
                <a:spcPts val="0"/>
              </a:spcBef>
              <a:spcAft>
                <a:spcPts val="0"/>
              </a:spcAft>
              <a:buNone/>
            </a:pPr>
            <a:endParaRPr/>
          </a:p>
          <a:p>
            <a:pPr marL="0" lvl="0" indent="0" algn="l" rtl="0">
              <a:spcBef>
                <a:spcPts val="0"/>
              </a:spcBef>
              <a:spcAft>
                <a:spcPts val="0"/>
              </a:spcAft>
              <a:buNone/>
            </a:pPr>
            <a:r>
              <a:rPr lang="en-US"/>
              <a:t>Studies in persons with type 2 diabetes who received MNT for 3 months, show an absolute decrease in A1C that is up to 2.0%. Longer-term studies show that the A1C improvement is maintained with ongoing support from the dietitian; at one year out, </a:t>
            </a:r>
            <a:r>
              <a:rPr lang="en-US" b="0" i="0">
                <a:solidFill>
                  <a:srgbClr val="000000"/>
                </a:solidFill>
                <a:latin typeface="Arial"/>
                <a:ea typeface="Arial"/>
                <a:cs typeface="Arial"/>
                <a:sym typeface="Arial"/>
              </a:rPr>
              <a:t>decreases in A1C ranged from 0.6% to 1.8%.</a:t>
            </a:r>
            <a:endParaRPr/>
          </a:p>
          <a:p>
            <a:pPr marL="0" lvl="0" indent="0" algn="l" rtl="0">
              <a:spcBef>
                <a:spcPts val="0"/>
              </a:spcBef>
              <a:spcAft>
                <a:spcPts val="0"/>
              </a:spcAft>
              <a:buNone/>
            </a:pPr>
            <a:r>
              <a:rPr lang="en-US" b="0" i="0">
                <a:solidFill>
                  <a:srgbClr val="000000"/>
                </a:solidFill>
                <a:latin typeface="Arial"/>
                <a:ea typeface="Arial"/>
                <a:cs typeface="Arial"/>
                <a:sym typeface="Arial"/>
              </a:rPr>
              <a:t>I’d also like to note that although MNT interventions were effective throughout the disease process, the decrease in HbA1c was the largest in studies in which participants were newly diagnosed with type 2 diabetes. </a:t>
            </a:r>
            <a:endParaRPr/>
          </a:p>
          <a:p>
            <a:pPr marL="0" lvl="0" indent="0" algn="l" rtl="0">
              <a:spcBef>
                <a:spcPts val="0"/>
              </a:spcBef>
              <a:spcAft>
                <a:spcPts val="0"/>
              </a:spcAft>
              <a:buNone/>
            </a:pPr>
            <a:endParaRPr b="0" i="0">
              <a:solidFill>
                <a:srgbClr val="000000"/>
              </a:solidFill>
              <a:latin typeface="Arial"/>
              <a:ea typeface="Arial"/>
              <a:cs typeface="Arial"/>
              <a:sym typeface="Arial"/>
            </a:endParaRPr>
          </a:p>
          <a:p>
            <a:pPr marL="0" lvl="0" indent="0" algn="l" rtl="0">
              <a:spcBef>
                <a:spcPts val="0"/>
              </a:spcBef>
              <a:spcAft>
                <a:spcPts val="0"/>
              </a:spcAft>
              <a:buNone/>
            </a:pPr>
            <a:endParaRPr b="0" i="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342" name="Google Shape;342;p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1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6" name="Google Shape;1396;p13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Most nutrition therapy recommendations for gastroparesis are based on the knowledge of the pathophysiology and clinical judgement due to limited research- there are almost no clinical trial results to determine the success of any nutritional intervention for gastroparesis.</a:t>
            </a:r>
            <a:endParaRPr/>
          </a:p>
          <a:p>
            <a:pPr marL="0" lvl="0" indent="0" algn="l" rtl="0">
              <a:spcBef>
                <a:spcPts val="0"/>
              </a:spcBef>
              <a:spcAft>
                <a:spcPts val="0"/>
              </a:spcAft>
              <a:buNone/>
            </a:pPr>
            <a:endParaRPr/>
          </a:p>
          <a:p>
            <a:pPr marL="0" lvl="0" indent="0" algn="l" rtl="0">
              <a:spcBef>
                <a:spcPts val="0"/>
              </a:spcBef>
              <a:spcAft>
                <a:spcPts val="0"/>
              </a:spcAft>
              <a:buNone/>
            </a:pPr>
            <a:r>
              <a:rPr lang="en-US"/>
              <a:t>The advice focuses on selecting foods that are easy to digest or modifying foods so that they digest easier and faster. This minimizes symptoms.</a:t>
            </a:r>
            <a:endParaRPr/>
          </a:p>
          <a:p>
            <a:pPr marL="0" lvl="0" indent="0" algn="l" rtl="0">
              <a:spcBef>
                <a:spcPts val="0"/>
              </a:spcBef>
              <a:spcAft>
                <a:spcPts val="0"/>
              </a:spcAft>
              <a:buNone/>
            </a:pPr>
            <a:endParaRPr/>
          </a:p>
          <a:p>
            <a:pPr marL="0" lvl="0" indent="0" algn="l" rtl="0">
              <a:spcBef>
                <a:spcPts val="0"/>
              </a:spcBef>
              <a:spcAft>
                <a:spcPts val="0"/>
              </a:spcAft>
              <a:buNone/>
            </a:pPr>
            <a:r>
              <a:rPr lang="en-US"/>
              <a:t>Lowering fiber intake can be helpful. We need to consider fat intake more closely because it is a good source of calories and some people with gastroparesis struggle with intake. Liquid fat may be more tolerable</a:t>
            </a:r>
            <a:endParaRPr/>
          </a:p>
          <a:p>
            <a:pPr marL="0" lvl="0" indent="0" algn="l" rtl="0">
              <a:spcBef>
                <a:spcPts val="0"/>
              </a:spcBef>
              <a:spcAft>
                <a:spcPts val="0"/>
              </a:spcAft>
              <a:buNone/>
            </a:pPr>
            <a:endParaRPr/>
          </a:p>
          <a:p>
            <a:pPr marL="0" lvl="0" indent="0" algn="l" rtl="0">
              <a:spcBef>
                <a:spcPts val="0"/>
              </a:spcBef>
              <a:spcAft>
                <a:spcPts val="0"/>
              </a:spcAft>
              <a:buNone/>
            </a:pPr>
            <a:r>
              <a:rPr lang="en-US"/>
              <a:t>____________________________________</a:t>
            </a:r>
            <a:endParaRPr/>
          </a:p>
          <a:p>
            <a:pPr marL="0" lvl="0" indent="0" algn="l" rtl="0">
              <a:spcBef>
                <a:spcPts val="0"/>
              </a:spcBef>
              <a:spcAft>
                <a:spcPts val="0"/>
              </a:spcAft>
              <a:buNone/>
            </a:pPr>
            <a:r>
              <a:rPr lang="en-US"/>
              <a:t>_____________________________________</a:t>
            </a:r>
            <a:endParaRPr/>
          </a:p>
          <a:p>
            <a:pPr marL="0" marR="0" lvl="0" indent="0" algn="l" rtl="0">
              <a:lnSpc>
                <a:spcPct val="100000"/>
              </a:lnSpc>
              <a:spcBef>
                <a:spcPts val="0"/>
              </a:spcBef>
              <a:spcAft>
                <a:spcPts val="0"/>
              </a:spcAft>
              <a:buClr>
                <a:schemeClr val="dk1"/>
              </a:buClr>
              <a:buSzPts val="1200"/>
              <a:buFont typeface="Calibri"/>
              <a:buNone/>
            </a:pPr>
            <a:r>
              <a:rPr lang="en-US"/>
              <a:t>Big book 165 / 2022 Standards 190</a:t>
            </a:r>
            <a:endParaRPr/>
          </a:p>
          <a:p>
            <a:pPr marL="0" lvl="0" indent="0" algn="l" rtl="0">
              <a:spcBef>
                <a:spcPts val="0"/>
              </a:spcBef>
              <a:spcAft>
                <a:spcPts val="0"/>
              </a:spcAft>
              <a:buNone/>
            </a:pPr>
            <a:endParaRPr/>
          </a:p>
        </p:txBody>
      </p:sp>
      <p:sp>
        <p:nvSpPr>
          <p:cNvPr id="1397" name="Google Shape;1397;p13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p1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5" name="Google Shape;1405;p13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lvl="1" indent="0" algn="l" rtl="0">
              <a:spcBef>
                <a:spcPts val="0"/>
              </a:spcBef>
              <a:spcAft>
                <a:spcPts val="0"/>
              </a:spcAft>
              <a:buNone/>
            </a:pPr>
            <a:r>
              <a:rPr lang="en-US"/>
              <a:t>Those with gastroparesis may need supplementation if their intake is low. Small frequent meals can help, as can having liquid or pureed calories. You can puree just about anything – we have a gentleman with gastroparesis that, every year, purees thanksgiving dinner and loves it! </a:t>
            </a:r>
            <a:endParaRPr/>
          </a:p>
          <a:p>
            <a:pPr marL="457200" lvl="1" indent="0" algn="l" rtl="0">
              <a:spcBef>
                <a:spcPts val="0"/>
              </a:spcBef>
              <a:spcAft>
                <a:spcPts val="0"/>
              </a:spcAft>
              <a:buNone/>
            </a:pPr>
            <a:endParaRPr/>
          </a:p>
          <a:p>
            <a:pPr marL="457200" lvl="1" indent="0" algn="l" rtl="0">
              <a:spcBef>
                <a:spcPts val="0"/>
              </a:spcBef>
              <a:spcAft>
                <a:spcPts val="0"/>
              </a:spcAft>
              <a:buNone/>
            </a:pPr>
            <a:r>
              <a:rPr lang="en-US"/>
              <a:t>Stabilizing glucose levels is particularly important because gastroparesis is exacerbated with wide swings in blood sugars, particularly with BG readings above 240 mg/dl which impairs emptying</a:t>
            </a:r>
            <a:endParaRPr/>
          </a:p>
          <a:p>
            <a:pPr marL="0" lvl="0" indent="0" algn="l" rtl="0">
              <a:spcBef>
                <a:spcPts val="0"/>
              </a:spcBef>
              <a:spcAft>
                <a:spcPts val="0"/>
              </a:spcAft>
              <a:buNone/>
            </a:pPr>
            <a:endParaRPr/>
          </a:p>
        </p:txBody>
      </p:sp>
      <p:sp>
        <p:nvSpPr>
          <p:cNvPr id="1406" name="Google Shape;1406;p13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p1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4" name="Google Shape;1414;p13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Nonalcoholic fatty liver disease includes a range of liver conditions</a:t>
            </a:r>
            <a:endParaRPr/>
          </a:p>
          <a:p>
            <a:pPr marL="0" lvl="0" indent="0" algn="l" rtl="0">
              <a:spcBef>
                <a:spcPts val="0"/>
              </a:spcBef>
              <a:spcAft>
                <a:spcPts val="0"/>
              </a:spcAft>
              <a:buNone/>
            </a:pPr>
            <a:r>
              <a:rPr lang="en-US"/>
              <a:t>Studies estimate it is prevalent in &gt;70% of people with T2DM</a:t>
            </a:r>
            <a:endParaRPr/>
          </a:p>
          <a:p>
            <a:pPr marL="0" lvl="0" indent="0" algn="l" rtl="0">
              <a:spcBef>
                <a:spcPts val="0"/>
              </a:spcBef>
              <a:spcAft>
                <a:spcPts val="0"/>
              </a:spcAft>
              <a:buNone/>
            </a:pPr>
            <a:r>
              <a:rPr lang="en-US"/>
              <a:t>Nutrition-Related Management</a:t>
            </a:r>
            <a:endParaRPr/>
          </a:p>
          <a:p>
            <a:pPr marL="457200" lvl="1" indent="0" algn="l" rtl="0">
              <a:spcBef>
                <a:spcPts val="0"/>
              </a:spcBef>
              <a:spcAft>
                <a:spcPts val="0"/>
              </a:spcAft>
              <a:buNone/>
            </a:pPr>
            <a:r>
              <a:rPr lang="en-US"/>
              <a:t>Weight loss of ≥5%, preferably ≥10% to improve liver histology, although more weight loss is needed to impact fibrosis</a:t>
            </a:r>
            <a:endParaRPr/>
          </a:p>
          <a:p>
            <a:pPr marL="0" lvl="0" indent="0" algn="l" rtl="0">
              <a:spcBef>
                <a:spcPts val="0"/>
              </a:spcBef>
              <a:spcAft>
                <a:spcPts val="0"/>
              </a:spcAft>
              <a:buNone/>
            </a:pPr>
            <a:endParaRPr/>
          </a:p>
        </p:txBody>
      </p:sp>
      <p:sp>
        <p:nvSpPr>
          <p:cNvPr id="1415" name="Google Shape;1415;p13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p1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2" name="Google Shape;1422;p13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23" name="Google Shape;1423;p13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1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8" name="Google Shape;1428;p13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glucose can be absorbed directly through oral tissue</a:t>
            </a:r>
            <a:endParaRPr/>
          </a:p>
        </p:txBody>
      </p:sp>
      <p:sp>
        <p:nvSpPr>
          <p:cNvPr id="1429" name="Google Shape;1429;p13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p1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6" name="Google Shape;1436;p13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37" name="Google Shape;1437;p13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p1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7" name="Google Shape;1447;p13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48" name="Google Shape;1448;p13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p1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7" name="Google Shape;1457;p13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When working on meal planning, strategies for carbohydrate management may vary depending on the medication therapy being used. When selecting a strategy, it’s important to consider numeracy and food literacy level. </a:t>
            </a:r>
            <a:endParaRPr/>
          </a:p>
          <a:p>
            <a:pPr marL="0" lvl="0" indent="0" algn="l" rtl="0">
              <a:spcBef>
                <a:spcPts val="0"/>
              </a:spcBef>
              <a:spcAft>
                <a:spcPts val="0"/>
              </a:spcAft>
              <a:buNone/>
            </a:pPr>
            <a:endParaRPr/>
          </a:p>
          <a:p>
            <a:pPr marL="0" lvl="0" indent="0" algn="l" rtl="0">
              <a:spcBef>
                <a:spcPts val="0"/>
              </a:spcBef>
              <a:spcAft>
                <a:spcPts val="0"/>
              </a:spcAft>
              <a:buNone/>
            </a:pPr>
            <a:r>
              <a:rPr lang="en-US"/>
              <a:t>For example, if someone is not using medications to manage glucose levels then the plate method may be a very effective education tool.</a:t>
            </a:r>
            <a:endParaRPr/>
          </a:p>
          <a:p>
            <a:pPr marL="0" lvl="0" indent="0" algn="l" rtl="0">
              <a:spcBef>
                <a:spcPts val="0"/>
              </a:spcBef>
              <a:spcAft>
                <a:spcPts val="0"/>
              </a:spcAft>
              <a:buNone/>
            </a:pPr>
            <a:r>
              <a:rPr lang="en-US"/>
              <a:t>This, compared to someone who is using multiple daily injections of insulin and his or her meal time doses are flexible. In this case, carbohydrate counting and using an ICR may be an excellent strategy. With new AID systems, precise counting may be less important. </a:t>
            </a:r>
            <a:endParaRPr/>
          </a:p>
          <a:p>
            <a:pPr marL="0" lvl="0" indent="0" algn="l" rtl="0">
              <a:spcBef>
                <a:spcPts val="0"/>
              </a:spcBef>
              <a:spcAft>
                <a:spcPts val="0"/>
              </a:spcAft>
              <a:buNone/>
            </a:pPr>
            <a:endParaRPr/>
          </a:p>
          <a:p>
            <a:pPr marL="0" lvl="0" indent="0" algn="l" rtl="0">
              <a:spcBef>
                <a:spcPts val="0"/>
              </a:spcBef>
              <a:spcAft>
                <a:spcPts val="0"/>
              </a:spcAft>
              <a:buNone/>
            </a:pPr>
            <a:r>
              <a:rPr lang="en-US"/>
              <a:t>We are going to first focus on strategies that are likely more effective for those on oral medications, secretagogues, or fixed doses of insulin.</a:t>
            </a:r>
            <a:endParaRPr/>
          </a:p>
          <a:p>
            <a:pPr marL="0" lvl="0" indent="0" algn="l" rtl="0">
              <a:spcBef>
                <a:spcPts val="0"/>
              </a:spcBef>
              <a:spcAft>
                <a:spcPts val="0"/>
              </a:spcAft>
              <a:buNone/>
            </a:pPr>
            <a:endParaRPr/>
          </a:p>
          <a:p>
            <a:pPr marL="0" lvl="0" indent="0" algn="l" rtl="0">
              <a:spcBef>
                <a:spcPts val="0"/>
              </a:spcBef>
              <a:spcAft>
                <a:spcPts val="0"/>
              </a:spcAft>
              <a:buNone/>
            </a:pPr>
            <a:r>
              <a:rPr lang="en-US"/>
              <a:t>S66</a:t>
            </a:r>
            <a:endParaRPr/>
          </a:p>
          <a:p>
            <a:pPr marL="0" lvl="0" indent="0" algn="l" rtl="0">
              <a:spcBef>
                <a:spcPts val="0"/>
              </a:spcBef>
              <a:spcAft>
                <a:spcPts val="0"/>
              </a:spcAft>
              <a:buNone/>
            </a:pPr>
            <a:endParaRPr/>
          </a:p>
        </p:txBody>
      </p:sp>
      <p:sp>
        <p:nvSpPr>
          <p:cNvPr id="1458" name="Google Shape;1458;p13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p1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5" name="Google Shape;1465;p14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I love, love, love using my plate. It is so beautifully simple and there is so much that can be drawn from it. It’s very visual for individuals with limited literacy.  </a:t>
            </a:r>
            <a:endParaRPr/>
          </a:p>
          <a:p>
            <a:pPr marL="0" lvl="0" indent="0" algn="l" rtl="0">
              <a:spcBef>
                <a:spcPts val="0"/>
              </a:spcBef>
              <a:spcAft>
                <a:spcPts val="0"/>
              </a:spcAft>
              <a:buNone/>
            </a:pPr>
            <a:endParaRPr/>
          </a:p>
          <a:p>
            <a:pPr marL="0" lvl="0" indent="0" algn="l" rtl="0">
              <a:spcBef>
                <a:spcPts val="0"/>
              </a:spcBef>
              <a:spcAft>
                <a:spcPts val="0"/>
              </a:spcAft>
              <a:buNone/>
            </a:pPr>
            <a:r>
              <a:rPr lang="en-US"/>
              <a:t>Myplate starts by emphasizing portion sizes – like filling half the plate with fruits and vegetables. The majority of folks aren’t getting enough – I am a firm believer that that simple change can improve health. </a:t>
            </a:r>
            <a:endParaRPr/>
          </a:p>
        </p:txBody>
      </p:sp>
      <p:sp>
        <p:nvSpPr>
          <p:cNvPr id="1466" name="Google Shape;1466;p14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p1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3" name="Google Shape;1473;p14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10000"/>
              </a:lnSpc>
              <a:spcBef>
                <a:spcPts val="0"/>
              </a:spcBef>
              <a:spcAft>
                <a:spcPts val="0"/>
              </a:spcAft>
              <a:buNone/>
            </a:pPr>
            <a:r>
              <a:rPr lang="en-US"/>
              <a:t>There are a couple different alternatives to my plate</a:t>
            </a:r>
            <a:endParaRPr/>
          </a:p>
          <a:p>
            <a:pPr marL="0" lvl="0" indent="0" algn="l" rtl="0">
              <a:lnSpc>
                <a:spcPct val="110000"/>
              </a:lnSpc>
              <a:spcBef>
                <a:spcPts val="0"/>
              </a:spcBef>
              <a:spcAft>
                <a:spcPts val="0"/>
              </a:spcAft>
              <a:buNone/>
            </a:pPr>
            <a:r>
              <a:rPr lang="en-US"/>
              <a:t>The Harvard School of Public Health provides an alternative version of MyPlate called the “Healthy Eating Plate”</a:t>
            </a:r>
            <a:endParaRPr/>
          </a:p>
          <a:p>
            <a:pPr marL="0" lvl="0" indent="0" algn="l" rtl="0">
              <a:lnSpc>
                <a:spcPct val="110000"/>
              </a:lnSpc>
              <a:spcBef>
                <a:spcPts val="0"/>
              </a:spcBef>
              <a:spcAft>
                <a:spcPts val="0"/>
              </a:spcAft>
              <a:buNone/>
            </a:pPr>
            <a:r>
              <a:rPr lang="en-US"/>
              <a:t>The Healthy Eating Plate has key differences:</a:t>
            </a:r>
            <a:endParaRPr/>
          </a:p>
          <a:p>
            <a:pPr marL="457200" lvl="1" indent="0" algn="l" rtl="0">
              <a:lnSpc>
                <a:spcPct val="110000"/>
              </a:lnSpc>
              <a:spcBef>
                <a:spcPts val="0"/>
              </a:spcBef>
              <a:spcAft>
                <a:spcPts val="0"/>
              </a:spcAft>
              <a:buNone/>
            </a:pPr>
            <a:r>
              <a:rPr lang="en-US"/>
              <a:t>- Replaces milk with water, coffee, or tea</a:t>
            </a:r>
            <a:endParaRPr/>
          </a:p>
          <a:p>
            <a:pPr marL="457200" lvl="1" indent="0" algn="l" rtl="0">
              <a:lnSpc>
                <a:spcPct val="110000"/>
              </a:lnSpc>
              <a:spcBef>
                <a:spcPts val="0"/>
              </a:spcBef>
              <a:spcAft>
                <a:spcPts val="0"/>
              </a:spcAft>
              <a:buNone/>
            </a:pPr>
            <a:r>
              <a:rPr lang="en-US"/>
              <a:t>- Emphasizes healthy oils, a variety of fruits and vegetables, whole and intact grains rather than refined options</a:t>
            </a:r>
            <a:endParaRPr/>
          </a:p>
          <a:p>
            <a:pPr marL="457200" lvl="1" indent="0" algn="l" rtl="0">
              <a:lnSpc>
                <a:spcPct val="110000"/>
              </a:lnSpc>
              <a:spcBef>
                <a:spcPts val="0"/>
              </a:spcBef>
              <a:spcAft>
                <a:spcPts val="0"/>
              </a:spcAft>
              <a:buNone/>
            </a:pPr>
            <a:r>
              <a:rPr lang="en-US"/>
              <a:t>- protein sources other than red or processed meats which helps lower saturated fat</a:t>
            </a:r>
            <a:endParaRPr/>
          </a:p>
          <a:p>
            <a:pPr marL="628650" lvl="1" indent="-171450" algn="l" rtl="0">
              <a:lnSpc>
                <a:spcPct val="110000"/>
              </a:lnSpc>
              <a:spcBef>
                <a:spcPts val="0"/>
              </a:spcBef>
              <a:spcAft>
                <a:spcPts val="0"/>
              </a:spcAft>
              <a:buClr>
                <a:schemeClr val="dk1"/>
              </a:buClr>
              <a:buSzPts val="1200"/>
              <a:buFont typeface="Calibri"/>
              <a:buChar char="-"/>
            </a:pPr>
            <a:r>
              <a:rPr lang="en-US"/>
              <a:t>Provides examples of foods within each category</a:t>
            </a:r>
            <a:endParaRPr/>
          </a:p>
          <a:p>
            <a:pPr marL="0" lvl="0" indent="0" algn="l" rtl="0">
              <a:lnSpc>
                <a:spcPct val="110000"/>
              </a:lnSpc>
              <a:spcBef>
                <a:spcPts val="0"/>
              </a:spcBef>
              <a:spcAft>
                <a:spcPts val="0"/>
              </a:spcAft>
              <a:buNone/>
            </a:pPr>
            <a:endParaRPr/>
          </a:p>
          <a:p>
            <a:pPr marL="0" lvl="0" indent="0" algn="l" rtl="0">
              <a:lnSpc>
                <a:spcPct val="110000"/>
              </a:lnSpc>
              <a:spcBef>
                <a:spcPts val="0"/>
              </a:spcBef>
              <a:spcAft>
                <a:spcPts val="0"/>
              </a:spcAft>
              <a:buNone/>
            </a:pPr>
            <a:endParaRPr/>
          </a:p>
          <a:p>
            <a:pPr marL="0" lvl="0" indent="0" algn="l" rtl="0">
              <a:spcBef>
                <a:spcPts val="0"/>
              </a:spcBef>
              <a:spcAft>
                <a:spcPts val="0"/>
              </a:spcAft>
              <a:buNone/>
            </a:pPr>
            <a:r>
              <a:rPr lang="en-US"/>
              <a:t>Another version that's may be a better fit is ADA's Diabetes plate method. Again, it swaps milk for water or other drinks without added sugar. </a:t>
            </a:r>
            <a:endParaRPr/>
          </a:p>
          <a:p>
            <a:pPr marL="0" lvl="0" indent="0" algn="l" rtl="0">
              <a:spcBef>
                <a:spcPts val="0"/>
              </a:spcBef>
              <a:spcAft>
                <a:spcPts val="0"/>
              </a:spcAft>
              <a:buNone/>
            </a:pPr>
            <a:r>
              <a:rPr lang="en-US"/>
              <a:t>A great resources is ADA's cooking and nutrition site called food hub - I've included the link for you - it has visuals of healthy plates and lots of recipes. </a:t>
            </a:r>
            <a:endParaRPr/>
          </a:p>
          <a:p>
            <a:pPr marL="0" lvl="0" indent="0" algn="l" rtl="0">
              <a:lnSpc>
                <a:spcPct val="110000"/>
              </a:lnSpc>
              <a:spcBef>
                <a:spcPts val="0"/>
              </a:spcBef>
              <a:spcAft>
                <a:spcPts val="0"/>
              </a:spcAft>
              <a:buNone/>
            </a:pPr>
            <a:endParaRPr/>
          </a:p>
          <a:p>
            <a:pPr marL="0" lvl="0" indent="0" algn="l" rtl="0">
              <a:spcBef>
                <a:spcPts val="0"/>
              </a:spcBef>
              <a:spcAft>
                <a:spcPts val="0"/>
              </a:spcAft>
              <a:buNone/>
            </a:pPr>
            <a:endParaRPr/>
          </a:p>
        </p:txBody>
      </p:sp>
      <p:sp>
        <p:nvSpPr>
          <p:cNvPr id="1474" name="Google Shape;1474;p14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Next we will talk about nutrition therapy for weight management in those at risk for developing diabetes and in those who live with diabetes</a:t>
            </a:r>
            <a:endParaRPr/>
          </a:p>
        </p:txBody>
      </p:sp>
      <p:sp>
        <p:nvSpPr>
          <p:cNvPr id="352" name="Google Shape;352;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2fff9dd52d9_0_106: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3" name="Google Shape;1483;g2fff9dd52d9_0_106: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10000"/>
              </a:lnSpc>
              <a:spcBef>
                <a:spcPts val="0"/>
              </a:spcBef>
              <a:spcAft>
                <a:spcPts val="0"/>
              </a:spcAft>
              <a:buNone/>
            </a:pPr>
            <a:r>
              <a:rPr lang="en-US"/>
              <a:t>There are a couple different alternatives to my plate</a:t>
            </a:r>
            <a:endParaRPr/>
          </a:p>
          <a:p>
            <a:pPr marL="0" lvl="0" indent="0" algn="l" rtl="0">
              <a:lnSpc>
                <a:spcPct val="110000"/>
              </a:lnSpc>
              <a:spcBef>
                <a:spcPts val="0"/>
              </a:spcBef>
              <a:spcAft>
                <a:spcPts val="0"/>
              </a:spcAft>
              <a:buNone/>
            </a:pPr>
            <a:r>
              <a:rPr lang="en-US"/>
              <a:t>The Harvard School of Public Health provides an alternative version of MyPlate called the “Healthy Eating Plate”</a:t>
            </a:r>
            <a:endParaRPr/>
          </a:p>
          <a:p>
            <a:pPr marL="0" lvl="0" indent="0" algn="l" rtl="0">
              <a:lnSpc>
                <a:spcPct val="110000"/>
              </a:lnSpc>
              <a:spcBef>
                <a:spcPts val="0"/>
              </a:spcBef>
              <a:spcAft>
                <a:spcPts val="0"/>
              </a:spcAft>
              <a:buNone/>
            </a:pPr>
            <a:r>
              <a:rPr lang="en-US"/>
              <a:t>The Healthy Eating Plate has key differences:</a:t>
            </a:r>
            <a:endParaRPr/>
          </a:p>
          <a:p>
            <a:pPr marL="457200" lvl="1" indent="0" algn="l" rtl="0">
              <a:lnSpc>
                <a:spcPct val="110000"/>
              </a:lnSpc>
              <a:spcBef>
                <a:spcPts val="0"/>
              </a:spcBef>
              <a:spcAft>
                <a:spcPts val="0"/>
              </a:spcAft>
              <a:buNone/>
            </a:pPr>
            <a:r>
              <a:rPr lang="en-US"/>
              <a:t>- Replaces milk with water, coffee, or tea</a:t>
            </a:r>
            <a:endParaRPr/>
          </a:p>
          <a:p>
            <a:pPr marL="457200" lvl="1" indent="0" algn="l" rtl="0">
              <a:lnSpc>
                <a:spcPct val="110000"/>
              </a:lnSpc>
              <a:spcBef>
                <a:spcPts val="0"/>
              </a:spcBef>
              <a:spcAft>
                <a:spcPts val="0"/>
              </a:spcAft>
              <a:buNone/>
            </a:pPr>
            <a:r>
              <a:rPr lang="en-US"/>
              <a:t>- Emphasizes healthy oils, a variety of fruits and vegetables, whole and intact grains rather than refined options</a:t>
            </a:r>
            <a:endParaRPr/>
          </a:p>
          <a:p>
            <a:pPr marL="457200" lvl="1" indent="0" algn="l" rtl="0">
              <a:lnSpc>
                <a:spcPct val="110000"/>
              </a:lnSpc>
              <a:spcBef>
                <a:spcPts val="0"/>
              </a:spcBef>
              <a:spcAft>
                <a:spcPts val="0"/>
              </a:spcAft>
              <a:buNone/>
            </a:pPr>
            <a:r>
              <a:rPr lang="en-US"/>
              <a:t>- protein sources other than red or processed meats which helps lower saturated fat</a:t>
            </a:r>
            <a:endParaRPr/>
          </a:p>
          <a:p>
            <a:pPr marL="628650" lvl="1" indent="-171450" algn="l" rtl="0">
              <a:lnSpc>
                <a:spcPct val="110000"/>
              </a:lnSpc>
              <a:spcBef>
                <a:spcPts val="0"/>
              </a:spcBef>
              <a:spcAft>
                <a:spcPts val="0"/>
              </a:spcAft>
              <a:buClr>
                <a:schemeClr val="dk1"/>
              </a:buClr>
              <a:buSzPts val="1200"/>
              <a:buFont typeface="Calibri"/>
              <a:buChar char="-"/>
            </a:pPr>
            <a:r>
              <a:rPr lang="en-US"/>
              <a:t>Provides examples of foods within each category</a:t>
            </a:r>
            <a:endParaRPr/>
          </a:p>
          <a:p>
            <a:pPr marL="0" lvl="0" indent="0" algn="l" rtl="0">
              <a:lnSpc>
                <a:spcPct val="110000"/>
              </a:lnSpc>
              <a:spcBef>
                <a:spcPts val="0"/>
              </a:spcBef>
              <a:spcAft>
                <a:spcPts val="0"/>
              </a:spcAft>
              <a:buNone/>
            </a:pPr>
            <a:endParaRPr/>
          </a:p>
          <a:p>
            <a:pPr marL="0" lvl="0" indent="0" algn="l" rtl="0">
              <a:lnSpc>
                <a:spcPct val="110000"/>
              </a:lnSpc>
              <a:spcBef>
                <a:spcPts val="0"/>
              </a:spcBef>
              <a:spcAft>
                <a:spcPts val="0"/>
              </a:spcAft>
              <a:buNone/>
            </a:pPr>
            <a:endParaRPr/>
          </a:p>
          <a:p>
            <a:pPr marL="0" lvl="0" indent="0" algn="l" rtl="0">
              <a:spcBef>
                <a:spcPts val="0"/>
              </a:spcBef>
              <a:spcAft>
                <a:spcPts val="0"/>
              </a:spcAft>
              <a:buNone/>
            </a:pPr>
            <a:r>
              <a:rPr lang="en-US"/>
              <a:t>Another version that's may be a better fit is ADA's Diabetes plate method. Again, it swaps milk for water or other drinks without added sugar. </a:t>
            </a:r>
            <a:endParaRPr/>
          </a:p>
          <a:p>
            <a:pPr marL="0" lvl="0" indent="0" algn="l" rtl="0">
              <a:spcBef>
                <a:spcPts val="0"/>
              </a:spcBef>
              <a:spcAft>
                <a:spcPts val="0"/>
              </a:spcAft>
              <a:buNone/>
            </a:pPr>
            <a:r>
              <a:rPr lang="en-US"/>
              <a:t>A great resources is ADA's cooking and nutrition site called food hub - I've included the link for you - it has visuals of healthy plates and lots of recipes. </a:t>
            </a:r>
            <a:endParaRPr/>
          </a:p>
          <a:p>
            <a:pPr marL="0" lvl="0" indent="0" algn="l" rtl="0">
              <a:lnSpc>
                <a:spcPct val="110000"/>
              </a:lnSpc>
              <a:spcBef>
                <a:spcPts val="0"/>
              </a:spcBef>
              <a:spcAft>
                <a:spcPts val="0"/>
              </a:spcAft>
              <a:buNone/>
            </a:pPr>
            <a:endParaRPr/>
          </a:p>
          <a:p>
            <a:pPr marL="0" lvl="0" indent="0" algn="l" rtl="0">
              <a:spcBef>
                <a:spcPts val="0"/>
              </a:spcBef>
              <a:spcAft>
                <a:spcPts val="0"/>
              </a:spcAft>
              <a:buNone/>
            </a:pPr>
            <a:endParaRPr/>
          </a:p>
        </p:txBody>
      </p:sp>
      <p:sp>
        <p:nvSpPr>
          <p:cNvPr id="1484" name="Google Shape;1484;g2fff9dd52d9_0_106: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2fff9dd52d9_0_138: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0" name="Google Shape;1490;g2fff9dd52d9_0_13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10000"/>
              </a:lnSpc>
              <a:spcBef>
                <a:spcPts val="0"/>
              </a:spcBef>
              <a:spcAft>
                <a:spcPts val="0"/>
              </a:spcAft>
              <a:buNone/>
            </a:pPr>
            <a:r>
              <a:rPr lang="en-US"/>
              <a:t>There are a couple different alternatives to my plate</a:t>
            </a:r>
            <a:endParaRPr/>
          </a:p>
          <a:p>
            <a:pPr marL="0" lvl="0" indent="0" algn="l" rtl="0">
              <a:lnSpc>
                <a:spcPct val="110000"/>
              </a:lnSpc>
              <a:spcBef>
                <a:spcPts val="0"/>
              </a:spcBef>
              <a:spcAft>
                <a:spcPts val="0"/>
              </a:spcAft>
              <a:buNone/>
            </a:pPr>
            <a:r>
              <a:rPr lang="en-US"/>
              <a:t>The Harvard School of Public Health provides an alternative version of MyPlate called the “Healthy Eating Plate”</a:t>
            </a:r>
            <a:endParaRPr/>
          </a:p>
          <a:p>
            <a:pPr marL="0" lvl="0" indent="0" algn="l" rtl="0">
              <a:lnSpc>
                <a:spcPct val="110000"/>
              </a:lnSpc>
              <a:spcBef>
                <a:spcPts val="0"/>
              </a:spcBef>
              <a:spcAft>
                <a:spcPts val="0"/>
              </a:spcAft>
              <a:buNone/>
            </a:pPr>
            <a:r>
              <a:rPr lang="en-US"/>
              <a:t>The Healthy Eating Plate has key differences:</a:t>
            </a:r>
            <a:endParaRPr/>
          </a:p>
          <a:p>
            <a:pPr marL="457200" lvl="1" indent="0" algn="l" rtl="0">
              <a:lnSpc>
                <a:spcPct val="110000"/>
              </a:lnSpc>
              <a:spcBef>
                <a:spcPts val="0"/>
              </a:spcBef>
              <a:spcAft>
                <a:spcPts val="0"/>
              </a:spcAft>
              <a:buNone/>
            </a:pPr>
            <a:r>
              <a:rPr lang="en-US"/>
              <a:t>- Replaces milk with water, coffee, or tea</a:t>
            </a:r>
            <a:endParaRPr/>
          </a:p>
          <a:p>
            <a:pPr marL="457200" lvl="1" indent="0" algn="l" rtl="0">
              <a:lnSpc>
                <a:spcPct val="110000"/>
              </a:lnSpc>
              <a:spcBef>
                <a:spcPts val="0"/>
              </a:spcBef>
              <a:spcAft>
                <a:spcPts val="0"/>
              </a:spcAft>
              <a:buNone/>
            </a:pPr>
            <a:r>
              <a:rPr lang="en-US"/>
              <a:t>- Emphasizes healthy oils, a variety of fruits and vegetables, whole and intact grains rather than refined options</a:t>
            </a:r>
            <a:endParaRPr/>
          </a:p>
          <a:p>
            <a:pPr marL="457200" lvl="1" indent="0" algn="l" rtl="0">
              <a:lnSpc>
                <a:spcPct val="110000"/>
              </a:lnSpc>
              <a:spcBef>
                <a:spcPts val="0"/>
              </a:spcBef>
              <a:spcAft>
                <a:spcPts val="0"/>
              </a:spcAft>
              <a:buNone/>
            </a:pPr>
            <a:r>
              <a:rPr lang="en-US"/>
              <a:t>- protein sources other than red or processed meats which helps lower saturated fat</a:t>
            </a:r>
            <a:endParaRPr/>
          </a:p>
          <a:p>
            <a:pPr marL="628650" lvl="1" indent="-171450" algn="l" rtl="0">
              <a:lnSpc>
                <a:spcPct val="110000"/>
              </a:lnSpc>
              <a:spcBef>
                <a:spcPts val="0"/>
              </a:spcBef>
              <a:spcAft>
                <a:spcPts val="0"/>
              </a:spcAft>
              <a:buClr>
                <a:schemeClr val="dk1"/>
              </a:buClr>
              <a:buSzPts val="1200"/>
              <a:buFont typeface="Calibri"/>
              <a:buChar char="-"/>
            </a:pPr>
            <a:r>
              <a:rPr lang="en-US"/>
              <a:t>Provides examples of foods within each category</a:t>
            </a:r>
            <a:endParaRPr/>
          </a:p>
          <a:p>
            <a:pPr marL="0" lvl="0" indent="0" algn="l" rtl="0">
              <a:lnSpc>
                <a:spcPct val="110000"/>
              </a:lnSpc>
              <a:spcBef>
                <a:spcPts val="0"/>
              </a:spcBef>
              <a:spcAft>
                <a:spcPts val="0"/>
              </a:spcAft>
              <a:buNone/>
            </a:pPr>
            <a:endParaRPr/>
          </a:p>
          <a:p>
            <a:pPr marL="0" lvl="0" indent="0" algn="l" rtl="0">
              <a:lnSpc>
                <a:spcPct val="110000"/>
              </a:lnSpc>
              <a:spcBef>
                <a:spcPts val="0"/>
              </a:spcBef>
              <a:spcAft>
                <a:spcPts val="0"/>
              </a:spcAft>
              <a:buNone/>
            </a:pPr>
            <a:endParaRPr/>
          </a:p>
          <a:p>
            <a:pPr marL="0" lvl="0" indent="0" algn="l" rtl="0">
              <a:spcBef>
                <a:spcPts val="0"/>
              </a:spcBef>
              <a:spcAft>
                <a:spcPts val="0"/>
              </a:spcAft>
              <a:buNone/>
            </a:pPr>
            <a:r>
              <a:rPr lang="en-US"/>
              <a:t>Another version that's may be a better fit is ADA's Diabetes plate method. Again, it swaps milk for water or other drinks without added sugar. </a:t>
            </a:r>
            <a:endParaRPr/>
          </a:p>
          <a:p>
            <a:pPr marL="0" lvl="0" indent="0" algn="l" rtl="0">
              <a:spcBef>
                <a:spcPts val="0"/>
              </a:spcBef>
              <a:spcAft>
                <a:spcPts val="0"/>
              </a:spcAft>
              <a:buNone/>
            </a:pPr>
            <a:r>
              <a:rPr lang="en-US"/>
              <a:t>A great resources is ADA's cooking and nutrition site called food hub - I've included the link for you - it has visuals of healthy plates and lots of recipes. </a:t>
            </a:r>
            <a:endParaRPr/>
          </a:p>
          <a:p>
            <a:pPr marL="0" lvl="0" indent="0" algn="l" rtl="0">
              <a:lnSpc>
                <a:spcPct val="110000"/>
              </a:lnSpc>
              <a:spcBef>
                <a:spcPts val="0"/>
              </a:spcBef>
              <a:spcAft>
                <a:spcPts val="0"/>
              </a:spcAft>
              <a:buNone/>
            </a:pPr>
            <a:endParaRPr/>
          </a:p>
          <a:p>
            <a:pPr marL="0" lvl="0" indent="0" algn="l" rtl="0">
              <a:spcBef>
                <a:spcPts val="0"/>
              </a:spcBef>
              <a:spcAft>
                <a:spcPts val="0"/>
              </a:spcAft>
              <a:buNone/>
            </a:pPr>
            <a:endParaRPr/>
          </a:p>
        </p:txBody>
      </p:sp>
      <p:sp>
        <p:nvSpPr>
          <p:cNvPr id="1491" name="Google Shape;1491;g2fff9dd52d9_0_138: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2fff9dd52d9_0_153: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7" name="Google Shape;1497;g2fff9dd52d9_0_153: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10000"/>
              </a:lnSpc>
              <a:spcBef>
                <a:spcPts val="0"/>
              </a:spcBef>
              <a:spcAft>
                <a:spcPts val="0"/>
              </a:spcAft>
              <a:buNone/>
            </a:pPr>
            <a:r>
              <a:rPr lang="en-US"/>
              <a:t>There are a couple different alternatives to my plate</a:t>
            </a:r>
            <a:endParaRPr/>
          </a:p>
          <a:p>
            <a:pPr marL="0" lvl="0" indent="0" algn="l" rtl="0">
              <a:lnSpc>
                <a:spcPct val="110000"/>
              </a:lnSpc>
              <a:spcBef>
                <a:spcPts val="0"/>
              </a:spcBef>
              <a:spcAft>
                <a:spcPts val="0"/>
              </a:spcAft>
              <a:buNone/>
            </a:pPr>
            <a:r>
              <a:rPr lang="en-US"/>
              <a:t>The Harvard School of Public Health provides an alternative version of MyPlate called the “Healthy Eating Plate”</a:t>
            </a:r>
            <a:endParaRPr/>
          </a:p>
          <a:p>
            <a:pPr marL="0" lvl="0" indent="0" algn="l" rtl="0">
              <a:lnSpc>
                <a:spcPct val="110000"/>
              </a:lnSpc>
              <a:spcBef>
                <a:spcPts val="0"/>
              </a:spcBef>
              <a:spcAft>
                <a:spcPts val="0"/>
              </a:spcAft>
              <a:buNone/>
            </a:pPr>
            <a:r>
              <a:rPr lang="en-US"/>
              <a:t>The Healthy Eating Plate has key differences:</a:t>
            </a:r>
            <a:endParaRPr/>
          </a:p>
          <a:p>
            <a:pPr marL="457200" lvl="1" indent="0" algn="l" rtl="0">
              <a:lnSpc>
                <a:spcPct val="110000"/>
              </a:lnSpc>
              <a:spcBef>
                <a:spcPts val="0"/>
              </a:spcBef>
              <a:spcAft>
                <a:spcPts val="0"/>
              </a:spcAft>
              <a:buNone/>
            </a:pPr>
            <a:r>
              <a:rPr lang="en-US"/>
              <a:t>- Replaces milk with water, coffee, or tea</a:t>
            </a:r>
            <a:endParaRPr/>
          </a:p>
          <a:p>
            <a:pPr marL="457200" lvl="1" indent="0" algn="l" rtl="0">
              <a:lnSpc>
                <a:spcPct val="110000"/>
              </a:lnSpc>
              <a:spcBef>
                <a:spcPts val="0"/>
              </a:spcBef>
              <a:spcAft>
                <a:spcPts val="0"/>
              </a:spcAft>
              <a:buNone/>
            </a:pPr>
            <a:r>
              <a:rPr lang="en-US"/>
              <a:t>- Emphasizes healthy oils, a variety of fruits and vegetables, whole and intact grains rather than refined options</a:t>
            </a:r>
            <a:endParaRPr/>
          </a:p>
          <a:p>
            <a:pPr marL="457200" lvl="1" indent="0" algn="l" rtl="0">
              <a:lnSpc>
                <a:spcPct val="110000"/>
              </a:lnSpc>
              <a:spcBef>
                <a:spcPts val="0"/>
              </a:spcBef>
              <a:spcAft>
                <a:spcPts val="0"/>
              </a:spcAft>
              <a:buNone/>
            </a:pPr>
            <a:r>
              <a:rPr lang="en-US"/>
              <a:t>- protein sources other than red or processed meats which helps lower saturated fat</a:t>
            </a:r>
            <a:endParaRPr/>
          </a:p>
          <a:p>
            <a:pPr marL="628650" lvl="1" indent="-171450" algn="l" rtl="0">
              <a:lnSpc>
                <a:spcPct val="110000"/>
              </a:lnSpc>
              <a:spcBef>
                <a:spcPts val="0"/>
              </a:spcBef>
              <a:spcAft>
                <a:spcPts val="0"/>
              </a:spcAft>
              <a:buClr>
                <a:schemeClr val="dk1"/>
              </a:buClr>
              <a:buSzPts val="1200"/>
              <a:buFont typeface="Calibri"/>
              <a:buChar char="-"/>
            </a:pPr>
            <a:r>
              <a:rPr lang="en-US"/>
              <a:t>Provides examples of foods within each category</a:t>
            </a:r>
            <a:endParaRPr/>
          </a:p>
          <a:p>
            <a:pPr marL="0" lvl="0" indent="0" algn="l" rtl="0">
              <a:lnSpc>
                <a:spcPct val="110000"/>
              </a:lnSpc>
              <a:spcBef>
                <a:spcPts val="0"/>
              </a:spcBef>
              <a:spcAft>
                <a:spcPts val="0"/>
              </a:spcAft>
              <a:buNone/>
            </a:pPr>
            <a:endParaRPr/>
          </a:p>
          <a:p>
            <a:pPr marL="0" lvl="0" indent="0" algn="l" rtl="0">
              <a:lnSpc>
                <a:spcPct val="110000"/>
              </a:lnSpc>
              <a:spcBef>
                <a:spcPts val="0"/>
              </a:spcBef>
              <a:spcAft>
                <a:spcPts val="0"/>
              </a:spcAft>
              <a:buNone/>
            </a:pPr>
            <a:endParaRPr/>
          </a:p>
          <a:p>
            <a:pPr marL="0" lvl="0" indent="0" algn="l" rtl="0">
              <a:spcBef>
                <a:spcPts val="0"/>
              </a:spcBef>
              <a:spcAft>
                <a:spcPts val="0"/>
              </a:spcAft>
              <a:buNone/>
            </a:pPr>
            <a:r>
              <a:rPr lang="en-US"/>
              <a:t>Another version that's may be a better fit is ADA's Diabetes plate method. Again, it swaps milk for water or other drinks without added sugar. </a:t>
            </a:r>
            <a:endParaRPr/>
          </a:p>
          <a:p>
            <a:pPr marL="0" lvl="0" indent="0" algn="l" rtl="0">
              <a:spcBef>
                <a:spcPts val="0"/>
              </a:spcBef>
              <a:spcAft>
                <a:spcPts val="0"/>
              </a:spcAft>
              <a:buNone/>
            </a:pPr>
            <a:r>
              <a:rPr lang="en-US"/>
              <a:t>A great resources is ADA's cooking and nutrition site called food hub - I've included the link for you - it has visuals of healthy plates and lots of recipes. </a:t>
            </a:r>
            <a:endParaRPr/>
          </a:p>
          <a:p>
            <a:pPr marL="0" lvl="0" indent="0" algn="l" rtl="0">
              <a:lnSpc>
                <a:spcPct val="110000"/>
              </a:lnSpc>
              <a:spcBef>
                <a:spcPts val="0"/>
              </a:spcBef>
              <a:spcAft>
                <a:spcPts val="0"/>
              </a:spcAft>
              <a:buNone/>
            </a:pPr>
            <a:endParaRPr/>
          </a:p>
          <a:p>
            <a:pPr marL="0" lvl="0" indent="0" algn="l" rtl="0">
              <a:spcBef>
                <a:spcPts val="0"/>
              </a:spcBef>
              <a:spcAft>
                <a:spcPts val="0"/>
              </a:spcAft>
              <a:buNone/>
            </a:pPr>
            <a:endParaRPr/>
          </a:p>
        </p:txBody>
      </p:sp>
      <p:sp>
        <p:nvSpPr>
          <p:cNvPr id="1498" name="Google Shape;1498;g2fff9dd52d9_0_153: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2fff9dd52d9_0_129: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4" name="Google Shape;1504;g2fff9dd52d9_0_12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10000"/>
              </a:lnSpc>
              <a:spcBef>
                <a:spcPts val="0"/>
              </a:spcBef>
              <a:spcAft>
                <a:spcPts val="0"/>
              </a:spcAft>
              <a:buNone/>
            </a:pPr>
            <a:r>
              <a:rPr lang="en-US"/>
              <a:t>There are a couple different alternatives to my plate</a:t>
            </a:r>
            <a:endParaRPr/>
          </a:p>
          <a:p>
            <a:pPr marL="0" lvl="0" indent="0" algn="l" rtl="0">
              <a:lnSpc>
                <a:spcPct val="110000"/>
              </a:lnSpc>
              <a:spcBef>
                <a:spcPts val="0"/>
              </a:spcBef>
              <a:spcAft>
                <a:spcPts val="0"/>
              </a:spcAft>
              <a:buNone/>
            </a:pPr>
            <a:r>
              <a:rPr lang="en-US"/>
              <a:t>The Harvard School of Public Health provides an alternative version of MyPlate called the “Healthy Eating Plate”</a:t>
            </a:r>
            <a:endParaRPr/>
          </a:p>
          <a:p>
            <a:pPr marL="0" lvl="0" indent="0" algn="l" rtl="0">
              <a:lnSpc>
                <a:spcPct val="110000"/>
              </a:lnSpc>
              <a:spcBef>
                <a:spcPts val="0"/>
              </a:spcBef>
              <a:spcAft>
                <a:spcPts val="0"/>
              </a:spcAft>
              <a:buNone/>
            </a:pPr>
            <a:r>
              <a:rPr lang="en-US"/>
              <a:t>The Healthy Eating Plate has key differences:</a:t>
            </a:r>
            <a:endParaRPr/>
          </a:p>
          <a:p>
            <a:pPr marL="457200" lvl="1" indent="0" algn="l" rtl="0">
              <a:lnSpc>
                <a:spcPct val="110000"/>
              </a:lnSpc>
              <a:spcBef>
                <a:spcPts val="0"/>
              </a:spcBef>
              <a:spcAft>
                <a:spcPts val="0"/>
              </a:spcAft>
              <a:buNone/>
            </a:pPr>
            <a:r>
              <a:rPr lang="en-US"/>
              <a:t>- Replaces milk with water, coffee, or tea</a:t>
            </a:r>
            <a:endParaRPr/>
          </a:p>
          <a:p>
            <a:pPr marL="457200" lvl="1" indent="0" algn="l" rtl="0">
              <a:lnSpc>
                <a:spcPct val="110000"/>
              </a:lnSpc>
              <a:spcBef>
                <a:spcPts val="0"/>
              </a:spcBef>
              <a:spcAft>
                <a:spcPts val="0"/>
              </a:spcAft>
              <a:buNone/>
            </a:pPr>
            <a:r>
              <a:rPr lang="en-US"/>
              <a:t>- Emphasizes healthy oils, a variety of fruits and vegetables, whole and intact grains rather than refined options</a:t>
            </a:r>
            <a:endParaRPr/>
          </a:p>
          <a:p>
            <a:pPr marL="457200" lvl="1" indent="0" algn="l" rtl="0">
              <a:lnSpc>
                <a:spcPct val="110000"/>
              </a:lnSpc>
              <a:spcBef>
                <a:spcPts val="0"/>
              </a:spcBef>
              <a:spcAft>
                <a:spcPts val="0"/>
              </a:spcAft>
              <a:buNone/>
            </a:pPr>
            <a:r>
              <a:rPr lang="en-US"/>
              <a:t>- protein sources other than red or processed meats which helps lower saturated fat</a:t>
            </a:r>
            <a:endParaRPr/>
          </a:p>
          <a:p>
            <a:pPr marL="628650" lvl="1" indent="-171450" algn="l" rtl="0">
              <a:lnSpc>
                <a:spcPct val="110000"/>
              </a:lnSpc>
              <a:spcBef>
                <a:spcPts val="0"/>
              </a:spcBef>
              <a:spcAft>
                <a:spcPts val="0"/>
              </a:spcAft>
              <a:buClr>
                <a:schemeClr val="dk1"/>
              </a:buClr>
              <a:buSzPts val="1200"/>
              <a:buFont typeface="Calibri"/>
              <a:buChar char="-"/>
            </a:pPr>
            <a:r>
              <a:rPr lang="en-US"/>
              <a:t>Provides examples of foods within each category</a:t>
            </a:r>
            <a:endParaRPr/>
          </a:p>
          <a:p>
            <a:pPr marL="0" lvl="0" indent="0" algn="l" rtl="0">
              <a:lnSpc>
                <a:spcPct val="110000"/>
              </a:lnSpc>
              <a:spcBef>
                <a:spcPts val="0"/>
              </a:spcBef>
              <a:spcAft>
                <a:spcPts val="0"/>
              </a:spcAft>
              <a:buNone/>
            </a:pPr>
            <a:endParaRPr/>
          </a:p>
          <a:p>
            <a:pPr marL="0" lvl="0" indent="0" algn="l" rtl="0">
              <a:lnSpc>
                <a:spcPct val="110000"/>
              </a:lnSpc>
              <a:spcBef>
                <a:spcPts val="0"/>
              </a:spcBef>
              <a:spcAft>
                <a:spcPts val="0"/>
              </a:spcAft>
              <a:buNone/>
            </a:pPr>
            <a:endParaRPr/>
          </a:p>
          <a:p>
            <a:pPr marL="0" lvl="0" indent="0" algn="l" rtl="0">
              <a:spcBef>
                <a:spcPts val="0"/>
              </a:spcBef>
              <a:spcAft>
                <a:spcPts val="0"/>
              </a:spcAft>
              <a:buNone/>
            </a:pPr>
            <a:r>
              <a:rPr lang="en-US"/>
              <a:t>Another version that's may be a better fit is ADA's Diabetes plate method. Again, it swaps milk for water or other drinks without added sugar. </a:t>
            </a:r>
            <a:endParaRPr/>
          </a:p>
          <a:p>
            <a:pPr marL="0" lvl="0" indent="0" algn="l" rtl="0">
              <a:spcBef>
                <a:spcPts val="0"/>
              </a:spcBef>
              <a:spcAft>
                <a:spcPts val="0"/>
              </a:spcAft>
              <a:buNone/>
            </a:pPr>
            <a:r>
              <a:rPr lang="en-US"/>
              <a:t>A great resources is ADA's cooking and nutrition site called food hub - I've included the link for you - it has visuals of healthy plates and lots of recipes. </a:t>
            </a:r>
            <a:endParaRPr/>
          </a:p>
          <a:p>
            <a:pPr marL="0" lvl="0" indent="0" algn="l" rtl="0">
              <a:lnSpc>
                <a:spcPct val="110000"/>
              </a:lnSpc>
              <a:spcBef>
                <a:spcPts val="0"/>
              </a:spcBef>
              <a:spcAft>
                <a:spcPts val="0"/>
              </a:spcAft>
              <a:buNone/>
            </a:pPr>
            <a:endParaRPr/>
          </a:p>
          <a:p>
            <a:pPr marL="0" lvl="0" indent="0" algn="l" rtl="0">
              <a:spcBef>
                <a:spcPts val="0"/>
              </a:spcBef>
              <a:spcAft>
                <a:spcPts val="0"/>
              </a:spcAft>
              <a:buNone/>
            </a:pPr>
            <a:endParaRPr/>
          </a:p>
        </p:txBody>
      </p:sp>
      <p:sp>
        <p:nvSpPr>
          <p:cNvPr id="1505" name="Google Shape;1505;g2fff9dd52d9_0_129: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153</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2fff9dd52d9_0_118: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2" name="Google Shape;1512;g2fff9dd52d9_0_11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10000"/>
              </a:lnSpc>
              <a:spcBef>
                <a:spcPts val="0"/>
              </a:spcBef>
              <a:spcAft>
                <a:spcPts val="0"/>
              </a:spcAft>
              <a:buNone/>
            </a:pPr>
            <a:r>
              <a:rPr lang="en-US"/>
              <a:t>There are a couple different alternatives to my plate</a:t>
            </a:r>
            <a:endParaRPr/>
          </a:p>
          <a:p>
            <a:pPr marL="0" lvl="0" indent="0" algn="l" rtl="0">
              <a:lnSpc>
                <a:spcPct val="110000"/>
              </a:lnSpc>
              <a:spcBef>
                <a:spcPts val="0"/>
              </a:spcBef>
              <a:spcAft>
                <a:spcPts val="0"/>
              </a:spcAft>
              <a:buNone/>
            </a:pPr>
            <a:r>
              <a:rPr lang="en-US"/>
              <a:t>The Harvard School of Public Health provides an alternative version of MyPlate called the “Healthy Eating Plate”</a:t>
            </a:r>
            <a:endParaRPr/>
          </a:p>
          <a:p>
            <a:pPr marL="0" lvl="0" indent="0" algn="l" rtl="0">
              <a:lnSpc>
                <a:spcPct val="110000"/>
              </a:lnSpc>
              <a:spcBef>
                <a:spcPts val="0"/>
              </a:spcBef>
              <a:spcAft>
                <a:spcPts val="0"/>
              </a:spcAft>
              <a:buNone/>
            </a:pPr>
            <a:r>
              <a:rPr lang="en-US"/>
              <a:t>The Healthy Eating Plate has key differences:</a:t>
            </a:r>
            <a:endParaRPr/>
          </a:p>
          <a:p>
            <a:pPr marL="457200" lvl="1" indent="0" algn="l" rtl="0">
              <a:lnSpc>
                <a:spcPct val="110000"/>
              </a:lnSpc>
              <a:spcBef>
                <a:spcPts val="0"/>
              </a:spcBef>
              <a:spcAft>
                <a:spcPts val="0"/>
              </a:spcAft>
              <a:buNone/>
            </a:pPr>
            <a:r>
              <a:rPr lang="en-US"/>
              <a:t>- Replaces milk with water, coffee, or tea</a:t>
            </a:r>
            <a:endParaRPr/>
          </a:p>
          <a:p>
            <a:pPr marL="457200" lvl="1" indent="0" algn="l" rtl="0">
              <a:lnSpc>
                <a:spcPct val="110000"/>
              </a:lnSpc>
              <a:spcBef>
                <a:spcPts val="0"/>
              </a:spcBef>
              <a:spcAft>
                <a:spcPts val="0"/>
              </a:spcAft>
              <a:buNone/>
            </a:pPr>
            <a:r>
              <a:rPr lang="en-US"/>
              <a:t>- Emphasizes healthy oils, a variety of fruits and vegetables, whole and intact grains rather than refined options</a:t>
            </a:r>
            <a:endParaRPr/>
          </a:p>
          <a:p>
            <a:pPr marL="457200" lvl="1" indent="0" algn="l" rtl="0">
              <a:lnSpc>
                <a:spcPct val="110000"/>
              </a:lnSpc>
              <a:spcBef>
                <a:spcPts val="0"/>
              </a:spcBef>
              <a:spcAft>
                <a:spcPts val="0"/>
              </a:spcAft>
              <a:buNone/>
            </a:pPr>
            <a:r>
              <a:rPr lang="en-US"/>
              <a:t>- protein sources other than red or processed meats which helps lower saturated fat</a:t>
            </a:r>
            <a:endParaRPr/>
          </a:p>
          <a:p>
            <a:pPr marL="628650" lvl="1" indent="-171450" algn="l" rtl="0">
              <a:lnSpc>
                <a:spcPct val="110000"/>
              </a:lnSpc>
              <a:spcBef>
                <a:spcPts val="0"/>
              </a:spcBef>
              <a:spcAft>
                <a:spcPts val="0"/>
              </a:spcAft>
              <a:buClr>
                <a:schemeClr val="dk1"/>
              </a:buClr>
              <a:buSzPts val="1200"/>
              <a:buFont typeface="Calibri"/>
              <a:buChar char="-"/>
            </a:pPr>
            <a:r>
              <a:rPr lang="en-US"/>
              <a:t>Provides examples of foods within each category</a:t>
            </a:r>
            <a:endParaRPr/>
          </a:p>
          <a:p>
            <a:pPr marL="0" lvl="0" indent="0" algn="l" rtl="0">
              <a:lnSpc>
                <a:spcPct val="110000"/>
              </a:lnSpc>
              <a:spcBef>
                <a:spcPts val="0"/>
              </a:spcBef>
              <a:spcAft>
                <a:spcPts val="0"/>
              </a:spcAft>
              <a:buNone/>
            </a:pPr>
            <a:endParaRPr/>
          </a:p>
          <a:p>
            <a:pPr marL="0" lvl="0" indent="0" algn="l" rtl="0">
              <a:lnSpc>
                <a:spcPct val="110000"/>
              </a:lnSpc>
              <a:spcBef>
                <a:spcPts val="0"/>
              </a:spcBef>
              <a:spcAft>
                <a:spcPts val="0"/>
              </a:spcAft>
              <a:buNone/>
            </a:pPr>
            <a:endParaRPr/>
          </a:p>
          <a:p>
            <a:pPr marL="0" lvl="0" indent="0" algn="l" rtl="0">
              <a:spcBef>
                <a:spcPts val="0"/>
              </a:spcBef>
              <a:spcAft>
                <a:spcPts val="0"/>
              </a:spcAft>
              <a:buNone/>
            </a:pPr>
            <a:r>
              <a:rPr lang="en-US"/>
              <a:t>Another version that's may be a better fit is ADA's Diabetes plate method. Again, it swaps milk for water or other drinks without added sugar. </a:t>
            </a:r>
            <a:endParaRPr/>
          </a:p>
          <a:p>
            <a:pPr marL="0" lvl="0" indent="0" algn="l" rtl="0">
              <a:spcBef>
                <a:spcPts val="0"/>
              </a:spcBef>
              <a:spcAft>
                <a:spcPts val="0"/>
              </a:spcAft>
              <a:buNone/>
            </a:pPr>
            <a:r>
              <a:rPr lang="en-US"/>
              <a:t>A great resources is ADA's cooking and nutrition site called food hub - I've included the link for you - it has visuals of healthy plates and lots of recipes. </a:t>
            </a:r>
            <a:endParaRPr/>
          </a:p>
          <a:p>
            <a:pPr marL="0" lvl="0" indent="0" algn="l" rtl="0">
              <a:lnSpc>
                <a:spcPct val="110000"/>
              </a:lnSpc>
              <a:spcBef>
                <a:spcPts val="0"/>
              </a:spcBef>
              <a:spcAft>
                <a:spcPts val="0"/>
              </a:spcAft>
              <a:buNone/>
            </a:pPr>
            <a:endParaRPr/>
          </a:p>
          <a:p>
            <a:pPr marL="0" lvl="0" indent="0" algn="l" rtl="0">
              <a:spcBef>
                <a:spcPts val="0"/>
              </a:spcBef>
              <a:spcAft>
                <a:spcPts val="0"/>
              </a:spcAft>
              <a:buNone/>
            </a:pPr>
            <a:endParaRPr/>
          </a:p>
        </p:txBody>
      </p:sp>
      <p:sp>
        <p:nvSpPr>
          <p:cNvPr id="1513" name="Google Shape;1513;g2fff9dd52d9_0_118: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p1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0" name="Google Shape;1520;p14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Exchange lists were developed years ago to help standardize meals for people with diabetes. In the original exchange-list system the diet is divided into six major categories, but it has since been expanded upon. Today there are multiple versions of the exchange list available.</a:t>
            </a:r>
            <a:endParaRPr/>
          </a:p>
          <a:p>
            <a:pPr marL="0" lvl="0" indent="0" algn="l" rtl="0">
              <a:spcBef>
                <a:spcPts val="0"/>
              </a:spcBef>
              <a:spcAft>
                <a:spcPts val="0"/>
              </a:spcAft>
              <a:buNone/>
            </a:pPr>
            <a:endParaRPr/>
          </a:p>
          <a:p>
            <a:pPr marL="0" lvl="0" indent="0" algn="l" rtl="0">
              <a:spcBef>
                <a:spcPts val="0"/>
              </a:spcBef>
              <a:spcAft>
                <a:spcPts val="0"/>
              </a:spcAft>
              <a:buNone/>
            </a:pPr>
            <a:r>
              <a:rPr lang="en-US"/>
              <a:t>The system groups like foods with similar energy and macronutrient content. Each food serving is known as an exchange and can be swapped or “exchanged” for another food within the same group. </a:t>
            </a:r>
            <a:endParaRPr/>
          </a:p>
          <a:p>
            <a:pPr marL="0" lvl="0" indent="0" algn="l" rtl="0">
              <a:spcBef>
                <a:spcPts val="0"/>
              </a:spcBef>
              <a:spcAft>
                <a:spcPts val="0"/>
              </a:spcAft>
              <a:buNone/>
            </a:pPr>
            <a:r>
              <a:rPr lang="en-US"/>
              <a:t>An individual may count the number of food exchanges in each category at each meal. It can help with carbohydrate counting</a:t>
            </a:r>
            <a:endParaRPr/>
          </a:p>
        </p:txBody>
      </p:sp>
      <p:sp>
        <p:nvSpPr>
          <p:cNvPr id="1521" name="Google Shape;1521;p14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p1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4" name="Google Shape;1534;p14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There are some advantages and disadvantages.</a:t>
            </a:r>
            <a:endParaRPr/>
          </a:p>
          <a:p>
            <a:pPr marL="0" lvl="0" indent="0" algn="l" rtl="0">
              <a:spcBef>
                <a:spcPts val="0"/>
              </a:spcBef>
              <a:spcAft>
                <a:spcPts val="0"/>
              </a:spcAft>
              <a:buNone/>
            </a:pPr>
            <a:endParaRPr/>
          </a:p>
        </p:txBody>
      </p:sp>
      <p:sp>
        <p:nvSpPr>
          <p:cNvPr id="1535" name="Google Shape;1535;p14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p1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1" name="Google Shape;1551;p14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 Exchange groups may include:</a:t>
            </a:r>
            <a:endParaRPr/>
          </a:p>
          <a:p>
            <a:pPr marL="0" lvl="0" indent="0" algn="l" rtl="0">
              <a:spcBef>
                <a:spcPts val="0"/>
              </a:spcBef>
              <a:spcAft>
                <a:spcPts val="0"/>
              </a:spcAft>
              <a:buNone/>
            </a:pPr>
            <a:endParaRPr/>
          </a:p>
          <a:p>
            <a:pPr marL="0" lvl="0" indent="0" algn="l" rtl="0">
              <a:spcBef>
                <a:spcPts val="0"/>
              </a:spcBef>
              <a:spcAft>
                <a:spcPts val="0"/>
              </a:spcAft>
              <a:buNone/>
            </a:pPr>
            <a:r>
              <a:rPr lang="en-US"/>
              <a:t>Starch (may be referred to as bread/cereal)</a:t>
            </a:r>
            <a:endParaRPr/>
          </a:p>
          <a:p>
            <a:pPr marL="0" lvl="0" indent="0" algn="l" rtl="0">
              <a:spcBef>
                <a:spcPts val="0"/>
              </a:spcBef>
              <a:spcAft>
                <a:spcPts val="0"/>
              </a:spcAft>
              <a:buNone/>
            </a:pPr>
            <a:r>
              <a:rPr lang="en-US"/>
              <a:t>Fruit</a:t>
            </a:r>
            <a:endParaRPr/>
          </a:p>
          <a:p>
            <a:pPr marL="0" lvl="0" indent="0" algn="l" rtl="0">
              <a:spcBef>
                <a:spcPts val="0"/>
              </a:spcBef>
              <a:spcAft>
                <a:spcPts val="0"/>
              </a:spcAft>
              <a:buNone/>
            </a:pPr>
            <a:r>
              <a:rPr lang="en-US"/>
              <a:t>Milk or dairy</a:t>
            </a:r>
            <a:endParaRPr/>
          </a:p>
          <a:p>
            <a:pPr marL="0" lvl="0" indent="0" algn="l" rtl="0">
              <a:spcBef>
                <a:spcPts val="0"/>
              </a:spcBef>
              <a:spcAft>
                <a:spcPts val="0"/>
              </a:spcAft>
              <a:buNone/>
            </a:pPr>
            <a:r>
              <a:rPr lang="en-US"/>
              <a:t>Sweets / desserts</a:t>
            </a:r>
            <a:endParaRPr/>
          </a:p>
          <a:p>
            <a:pPr marL="0" lvl="0" indent="0" algn="l" rtl="0">
              <a:spcBef>
                <a:spcPts val="0"/>
              </a:spcBef>
              <a:spcAft>
                <a:spcPts val="0"/>
              </a:spcAft>
              <a:buNone/>
            </a:pPr>
            <a:r>
              <a:rPr lang="en-US"/>
              <a:t>Veggies</a:t>
            </a:r>
            <a:endParaRPr/>
          </a:p>
          <a:p>
            <a:pPr marL="0" marR="0" lvl="0" indent="0" algn="l" rtl="0">
              <a:lnSpc>
                <a:spcPct val="100000"/>
              </a:lnSpc>
              <a:spcBef>
                <a:spcPts val="0"/>
              </a:spcBef>
              <a:spcAft>
                <a:spcPts val="0"/>
              </a:spcAft>
              <a:buClr>
                <a:schemeClr val="dk1"/>
              </a:buClr>
              <a:buSzPts val="1200"/>
              <a:buFont typeface="Calibri"/>
              <a:buNone/>
            </a:pPr>
            <a:r>
              <a:rPr lang="en-US"/>
              <a:t>Meat / meat substitutes, may be referred to as protein</a:t>
            </a:r>
            <a:endParaRPr/>
          </a:p>
          <a:p>
            <a:pPr marL="0" lvl="0" indent="0" algn="l" rtl="0">
              <a:spcBef>
                <a:spcPts val="0"/>
              </a:spcBef>
              <a:spcAft>
                <a:spcPts val="0"/>
              </a:spcAft>
              <a:buNone/>
            </a:pPr>
            <a:r>
              <a:rPr lang="en-US"/>
              <a:t>Fat (sometimes called fats/oils)</a:t>
            </a:r>
            <a:endParaRPr/>
          </a:p>
          <a:p>
            <a:pPr marL="0" lvl="0" indent="0" algn="l" rtl="0">
              <a:spcBef>
                <a:spcPts val="0"/>
              </a:spcBef>
              <a:spcAft>
                <a:spcPts val="0"/>
              </a:spcAft>
              <a:buNone/>
            </a:pPr>
            <a:r>
              <a:rPr lang="en-US"/>
              <a:t>Free foods – in the portion sizes described they are generally omitted from calculations since they don’t include significant amounts of macronutrients and usually have &lt;15-20 kcals per serving. However, individuals may be cautioned to limit their intake to no more than 3 servings through the day because they can add up both from a calorie perspective and for their impact on blood glucose </a:t>
            </a:r>
            <a:endParaRPr/>
          </a:p>
          <a:p>
            <a:pPr marL="0" lvl="0" indent="0" algn="l" rtl="0">
              <a:spcBef>
                <a:spcPts val="0"/>
              </a:spcBef>
              <a:spcAft>
                <a:spcPts val="0"/>
              </a:spcAft>
              <a:buNone/>
            </a:pPr>
            <a:endParaRPr/>
          </a:p>
        </p:txBody>
      </p:sp>
      <p:sp>
        <p:nvSpPr>
          <p:cNvPr id="1552" name="Google Shape;1552;p14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1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p14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&lt;&lt;Review how to read the table&gt;&gt;</a:t>
            </a:r>
            <a:endParaRPr/>
          </a:p>
          <a:p>
            <a:pPr marL="0" marR="0" lvl="0" indent="0" algn="l" rtl="0">
              <a:lnSpc>
                <a:spcPct val="100000"/>
              </a:lnSpc>
              <a:spcBef>
                <a:spcPts val="0"/>
              </a:spcBef>
              <a:spcAft>
                <a:spcPts val="0"/>
              </a:spcAft>
              <a:buClr>
                <a:schemeClr val="dk1"/>
              </a:buClr>
              <a:buSzPts val="1200"/>
              <a:buFont typeface="Calibri"/>
              <a:buNone/>
            </a:pPr>
            <a:r>
              <a:rPr lang="en-US"/>
              <a:t>- Notice that each exchange group here has 15g of carb per serving, with the exception of milk which has 12g</a:t>
            </a:r>
            <a:endParaRPr/>
          </a:p>
          <a:p>
            <a:pPr marL="0" lvl="0" indent="0" algn="l" rtl="0">
              <a:spcBef>
                <a:spcPts val="0"/>
              </a:spcBef>
              <a:spcAft>
                <a:spcPts val="0"/>
              </a:spcAft>
              <a:buNone/>
            </a:pPr>
            <a:endParaRPr/>
          </a:p>
          <a:p>
            <a:pPr marL="0" lvl="0" indent="0" algn="l" rtl="0">
              <a:spcBef>
                <a:spcPts val="0"/>
              </a:spcBef>
              <a:spcAft>
                <a:spcPts val="0"/>
              </a:spcAft>
              <a:buNone/>
            </a:pPr>
            <a:r>
              <a:rPr lang="en-US"/>
              <a:t>On the exam, exchanges may come up. So aim to understand how many carbs are in each exchange.</a:t>
            </a:r>
            <a:endParaRPr/>
          </a:p>
          <a:p>
            <a:pPr marL="0" marR="0" lvl="0" indent="0" algn="l" rtl="0">
              <a:lnSpc>
                <a:spcPct val="100000"/>
              </a:lnSpc>
              <a:spcBef>
                <a:spcPts val="0"/>
              </a:spcBef>
              <a:spcAft>
                <a:spcPts val="0"/>
              </a:spcAft>
              <a:buClr>
                <a:schemeClr val="dk1"/>
              </a:buClr>
              <a:buSzPts val="1200"/>
              <a:buFont typeface="Calibri"/>
              <a:buNone/>
            </a:pPr>
            <a:r>
              <a:rPr lang="en-US"/>
              <a:t>Someone is eating 2/3 cup of rice, 1.25 cups strawberrys, and 3 oz of fish. How many carbs are in the meal.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__________________</a:t>
            </a:r>
            <a:endParaRPr/>
          </a:p>
          <a:p>
            <a:pPr marL="0" lvl="0" indent="0" algn="l" rtl="0">
              <a:spcBef>
                <a:spcPts val="0"/>
              </a:spcBef>
              <a:spcAft>
                <a:spcPts val="0"/>
              </a:spcAft>
              <a:buNone/>
            </a:pPr>
            <a:r>
              <a:rPr lang="en-US"/>
              <a:t>_________________</a:t>
            </a:r>
            <a:endParaRPr/>
          </a:p>
          <a:p>
            <a:pPr marL="0" lvl="0" indent="0" algn="l" rtl="0">
              <a:spcBef>
                <a:spcPts val="0"/>
              </a:spcBef>
              <a:spcAft>
                <a:spcPts val="0"/>
              </a:spcAft>
              <a:buNone/>
            </a:pPr>
            <a:endParaRPr/>
          </a:p>
          <a:p>
            <a:pPr marL="0" lvl="0" indent="0" algn="l" rtl="0">
              <a:spcBef>
                <a:spcPts val="0"/>
              </a:spcBef>
              <a:spcAft>
                <a:spcPts val="0"/>
              </a:spcAft>
              <a:buNone/>
            </a:pPr>
            <a:r>
              <a:rPr lang="en-US"/>
              <a:t>Sweets / desserts = combination food</a:t>
            </a:r>
            <a:endParaRPr/>
          </a:p>
          <a:p>
            <a:pPr marL="0" lvl="0" indent="0" algn="l" rtl="0">
              <a:spcBef>
                <a:spcPts val="0"/>
              </a:spcBef>
              <a:spcAft>
                <a:spcPts val="0"/>
              </a:spcAft>
              <a:buNone/>
            </a:pPr>
            <a:r>
              <a:rPr lang="en-US"/>
              <a:t>Granola 1 starch, 1 fat</a:t>
            </a:r>
            <a:endParaRPr/>
          </a:p>
          <a:p>
            <a:pPr marL="0" lvl="0" indent="0" algn="l" rtl="0">
              <a:spcBef>
                <a:spcPts val="0"/>
              </a:spcBef>
              <a:spcAft>
                <a:spcPts val="0"/>
              </a:spcAft>
              <a:buNone/>
            </a:pPr>
            <a:r>
              <a:rPr lang="en-US"/>
              <a:t>1 small granola bar  1 starch 1 fat</a:t>
            </a:r>
            <a:endParaRPr/>
          </a:p>
          <a:p>
            <a:pPr marL="0" lvl="0" indent="0" algn="l" rtl="0">
              <a:spcBef>
                <a:spcPts val="0"/>
              </a:spcBef>
              <a:spcAft>
                <a:spcPts val="0"/>
              </a:spcAft>
              <a:buNone/>
            </a:pPr>
            <a:r>
              <a:rPr lang="en-US"/>
              <a:t>Frozen yogurt  1 starch</a:t>
            </a:r>
            <a:endParaRPr/>
          </a:p>
          <a:p>
            <a:pPr marL="0" lvl="0" indent="0" algn="l" rtl="0">
              <a:spcBef>
                <a:spcPts val="0"/>
              </a:spcBef>
              <a:spcAft>
                <a:spcPts val="0"/>
              </a:spcAft>
              <a:buNone/>
            </a:pPr>
            <a:r>
              <a:rPr lang="en-US"/>
              <a:t>Ice c cream 1 starch, 2 fats</a:t>
            </a:r>
            <a:endParaRPr/>
          </a:p>
        </p:txBody>
      </p:sp>
      <p:sp>
        <p:nvSpPr>
          <p:cNvPr id="1568" name="Google Shape;1568;p14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p1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8" name="Google Shape;1578;p14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And here are the vegetables, protein groups, fat, and the free group. I also want to mention that not all free foods are actually free. It depends on the serving size consumed. </a:t>
            </a:r>
            <a:endParaRPr/>
          </a:p>
        </p:txBody>
      </p:sp>
      <p:sp>
        <p:nvSpPr>
          <p:cNvPr id="1579" name="Google Shape;1579;p14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fff9dd52d9_0_0: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2fff9dd52d9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Now that we’ve spent that time discussing diabetes and weight with a focus on weight </a:t>
            </a:r>
            <a:r>
              <a:rPr lang="en-US" b="1"/>
              <a:t>loss</a:t>
            </a:r>
            <a:r>
              <a:rPr lang="en-US"/>
              <a:t>, I want to take a minute to talk about weight from another angle. </a:t>
            </a:r>
            <a:endParaRPr/>
          </a:p>
          <a:p>
            <a:pPr marL="0" lvl="0" indent="0" algn="l" rtl="0">
              <a:spcBef>
                <a:spcPts val="0"/>
              </a:spcBef>
              <a:spcAft>
                <a:spcPts val="0"/>
              </a:spcAft>
              <a:buNone/>
            </a:pPr>
            <a:endParaRPr b="0" i="0">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200"/>
              <a:buFont typeface="Raleway"/>
              <a:buNone/>
            </a:pPr>
            <a:r>
              <a:rPr lang="en-US" b="0" i="0">
                <a:solidFill>
                  <a:srgbClr val="000000"/>
                </a:solidFill>
                <a:latin typeface="Raleway"/>
                <a:ea typeface="Raleway"/>
                <a:cs typeface="Raleway"/>
                <a:sym typeface="Raleway"/>
              </a:rPr>
              <a:t>We want to realize that weight is not the only indicator of health and not every person with diabetes will need or want to lose weight.</a:t>
            </a:r>
            <a:endParaRPr/>
          </a:p>
          <a:p>
            <a:pPr marL="0" marR="0" lvl="0" indent="0" algn="l" rtl="0">
              <a:lnSpc>
                <a:spcPct val="100000"/>
              </a:lnSpc>
              <a:spcBef>
                <a:spcPts val="0"/>
              </a:spcBef>
              <a:spcAft>
                <a:spcPts val="0"/>
              </a:spcAft>
              <a:buClr>
                <a:schemeClr val="dk1"/>
              </a:buClr>
              <a:buSzPts val="1200"/>
              <a:buFont typeface="Calibri"/>
              <a:buNone/>
            </a:pPr>
            <a:endParaRPr b="0" i="0">
              <a:solidFill>
                <a:srgbClr val="000000"/>
              </a:solidFill>
              <a:latin typeface="Raleway"/>
              <a:ea typeface="Raleway"/>
              <a:cs typeface="Raleway"/>
              <a:sym typeface="Raleway"/>
            </a:endParaRPr>
          </a:p>
          <a:p>
            <a:pPr marL="0" lvl="0" indent="0" algn="l" rtl="0">
              <a:spcBef>
                <a:spcPts val="0"/>
              </a:spcBef>
              <a:spcAft>
                <a:spcPts val="0"/>
              </a:spcAft>
              <a:buNone/>
            </a:pPr>
            <a:r>
              <a:rPr lang="en-US" b="0" i="0">
                <a:solidFill>
                  <a:srgbClr val="000000"/>
                </a:solidFill>
                <a:latin typeface="Raleway"/>
                <a:ea typeface="Raleway"/>
                <a:cs typeface="Raleway"/>
                <a:sym typeface="Raleway"/>
              </a:rPr>
              <a:t>And so, providing weight-inclusive care focuses on establishing self-care behaviors rather than promoting restriction or endorsing unsustainable eating or exercise patterns as a way to “get healthy.” As many of you know there is significant stigma and blame around weight, particularly in the diabetes world. This can be a significant emotional and mental burden for the person with diabetes. </a:t>
            </a:r>
            <a:endParaRPr/>
          </a:p>
          <a:p>
            <a:pPr marL="0" lvl="0" indent="0" algn="l" rtl="0">
              <a:spcBef>
                <a:spcPts val="0"/>
              </a:spcBef>
              <a:spcAft>
                <a:spcPts val="0"/>
              </a:spcAft>
              <a:buNone/>
            </a:pPr>
            <a:endParaRPr b="0" i="0">
              <a:solidFill>
                <a:srgbClr val="000000"/>
              </a:solidFill>
              <a:latin typeface="Raleway"/>
              <a:ea typeface="Raleway"/>
              <a:cs typeface="Raleway"/>
              <a:sym typeface="Raleway"/>
            </a:endParaRPr>
          </a:p>
          <a:p>
            <a:pPr marL="0" lvl="0" indent="0" algn="l" rtl="0">
              <a:spcBef>
                <a:spcPts val="0"/>
              </a:spcBef>
              <a:spcAft>
                <a:spcPts val="0"/>
              </a:spcAft>
              <a:buNone/>
            </a:pPr>
            <a:r>
              <a:rPr lang="en-US" b="0" i="0">
                <a:solidFill>
                  <a:srgbClr val="000000"/>
                </a:solidFill>
                <a:latin typeface="Raleway"/>
                <a:ea typeface="Raleway"/>
                <a:cs typeface="Raleway"/>
                <a:sym typeface="Raleway"/>
              </a:rPr>
              <a:t>As diabetes experts, our job is to advocate and support the person with diabetes in a way that feels right for that individual… and mental wellbeing is a big piece of this. With such, weight loss may not be a goal for every individual who lives with diabetes.</a:t>
            </a:r>
            <a:endParaRPr/>
          </a:p>
          <a:p>
            <a:pPr marL="0" lvl="0" indent="0" algn="l" rtl="0">
              <a:spcBef>
                <a:spcPts val="0"/>
              </a:spcBef>
              <a:spcAft>
                <a:spcPts val="0"/>
              </a:spcAft>
              <a:buNone/>
            </a:pPr>
            <a:endParaRPr b="0" i="0">
              <a:solidFill>
                <a:srgbClr val="000000"/>
              </a:solidFill>
              <a:latin typeface="Raleway"/>
              <a:ea typeface="Raleway"/>
              <a:cs typeface="Raleway"/>
              <a:sym typeface="Raleway"/>
            </a:endParaRPr>
          </a:p>
          <a:p>
            <a:pPr marL="0" lvl="0" indent="0" algn="l" rtl="0">
              <a:spcBef>
                <a:spcPts val="0"/>
              </a:spcBef>
              <a:spcAft>
                <a:spcPts val="0"/>
              </a:spcAft>
              <a:buNone/>
            </a:pPr>
            <a:endParaRPr b="0" i="0">
              <a:solidFill>
                <a:srgbClr val="000000"/>
              </a:solidFill>
              <a:latin typeface="Raleway"/>
              <a:ea typeface="Raleway"/>
              <a:cs typeface="Raleway"/>
              <a:sym typeface="Raleway"/>
            </a:endParaRPr>
          </a:p>
          <a:p>
            <a:pPr marL="0" lvl="0" indent="0" algn="l" rtl="0">
              <a:spcBef>
                <a:spcPts val="0"/>
              </a:spcBef>
              <a:spcAft>
                <a:spcPts val="0"/>
              </a:spcAft>
              <a:buNone/>
            </a:pPr>
            <a:endParaRPr/>
          </a:p>
        </p:txBody>
      </p:sp>
      <p:sp>
        <p:nvSpPr>
          <p:cNvPr id="363" name="Google Shape;363;g2fff9dd52d9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1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9" name="Google Shape;1589;p14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 next couple of slides provide general guidance on serving sizes within each exchange group. For instance, with fresh fruit, 1 small piece is generally 1 carbohydrate exchange. </a:t>
            </a:r>
            <a:endParaRPr/>
          </a:p>
          <a:p>
            <a:pPr marL="0" lvl="0" indent="0" algn="l" rtl="0">
              <a:spcBef>
                <a:spcPts val="0"/>
              </a:spcBef>
              <a:spcAft>
                <a:spcPts val="0"/>
              </a:spcAft>
              <a:buNone/>
            </a:pPr>
            <a:endParaRPr/>
          </a:p>
          <a:p>
            <a:pPr marL="0" lvl="0" indent="0" algn="l" rtl="0">
              <a:spcBef>
                <a:spcPts val="0"/>
              </a:spcBef>
              <a:spcAft>
                <a:spcPts val="0"/>
              </a:spcAft>
              <a:buNone/>
            </a:pPr>
            <a:r>
              <a:rPr lang="en-US"/>
              <a:t>I encourage you to spend some time on starches, fruit, dairy, and the sweets  (the carb foods) to be aware of the general measures for each of these categories. There are a few benefits of doing so:</a:t>
            </a:r>
            <a:endParaRPr/>
          </a:p>
          <a:p>
            <a:pPr marL="0" lvl="0" indent="0" algn="l" rtl="0">
              <a:spcBef>
                <a:spcPts val="0"/>
              </a:spcBef>
              <a:spcAft>
                <a:spcPts val="0"/>
              </a:spcAft>
              <a:buNone/>
            </a:pPr>
            <a:r>
              <a:rPr lang="en-US"/>
              <a:t>-  that if you’re preparing for the exam, test you’ll able to do the carb counts in any questions</a:t>
            </a:r>
            <a:endParaRPr/>
          </a:p>
          <a:p>
            <a:pPr marL="0" lvl="0" indent="0" algn="l" rtl="0">
              <a:spcBef>
                <a:spcPts val="0"/>
              </a:spcBef>
              <a:spcAft>
                <a:spcPts val="0"/>
              </a:spcAft>
              <a:buNone/>
            </a:pPr>
            <a:r>
              <a:rPr lang="en-US"/>
              <a:t>- Good to have a baseline knowledge about carb containing foods and their amounts to help you teach this to a person with diabetes or assess someone’s ability to carb count. </a:t>
            </a:r>
            <a:endParaRPr/>
          </a:p>
        </p:txBody>
      </p:sp>
      <p:sp>
        <p:nvSpPr>
          <p:cNvPr id="1590" name="Google Shape;1590;p14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1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7" name="Google Shape;1597;p14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98" name="Google Shape;1598;p14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p1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5" name="Google Shape;1605;p14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06" name="Google Shape;1606;p14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1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3" name="Google Shape;1613;p15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14" name="Google Shape;1614;p15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1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1" name="Google Shape;1621;p15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Next, we are going to review carb counting… </a:t>
            </a:r>
            <a:endParaRPr/>
          </a:p>
          <a:p>
            <a:pPr marL="0" lvl="0" indent="0" algn="l" rtl="0">
              <a:spcBef>
                <a:spcPts val="0"/>
              </a:spcBef>
              <a:spcAft>
                <a:spcPts val="0"/>
              </a:spcAft>
              <a:buNone/>
            </a:pPr>
            <a:r>
              <a:rPr lang="en-US"/>
              <a:t>Carb counting may be something to do with some clients.  Remember that carbohydrates do have the most significant impact on blood glucose levels, so being aware of carb counts may benefit some persons with diabetes. </a:t>
            </a:r>
            <a:endParaRPr/>
          </a:p>
          <a:p>
            <a:pPr marL="0" lvl="0" indent="0" algn="l" rtl="0">
              <a:spcBef>
                <a:spcPts val="0"/>
              </a:spcBef>
              <a:spcAft>
                <a:spcPts val="0"/>
              </a:spcAft>
              <a:buNone/>
            </a:pPr>
            <a:endParaRPr/>
          </a:p>
          <a:p>
            <a:pPr marL="0" lvl="0" indent="0" algn="l" rtl="0">
              <a:spcBef>
                <a:spcPts val="0"/>
              </a:spcBef>
              <a:spcAft>
                <a:spcPts val="0"/>
              </a:spcAft>
              <a:buNone/>
            </a:pPr>
            <a:r>
              <a:rPr lang="en-US"/>
              <a:t>Here are the steps to carb count…</a:t>
            </a:r>
            <a:endParaRPr/>
          </a:p>
          <a:p>
            <a:pPr marL="914400" lvl="1" indent="-457200" algn="l" rtl="0">
              <a:lnSpc>
                <a:spcPct val="110000"/>
              </a:lnSpc>
              <a:spcBef>
                <a:spcPts val="0"/>
              </a:spcBef>
              <a:spcAft>
                <a:spcPts val="0"/>
              </a:spcAft>
              <a:buClr>
                <a:schemeClr val="dk1"/>
              </a:buClr>
              <a:buSzPts val="2800"/>
              <a:buFont typeface="Calibri"/>
              <a:buAutoNum type="arabicPeriod"/>
            </a:pPr>
            <a:r>
              <a:rPr lang="en-US" sz="2800"/>
              <a:t>Look at the serving size</a:t>
            </a:r>
            <a:endParaRPr/>
          </a:p>
          <a:p>
            <a:pPr marL="914400" lvl="1" indent="-457200" algn="l" rtl="0">
              <a:lnSpc>
                <a:spcPct val="110000"/>
              </a:lnSpc>
              <a:spcBef>
                <a:spcPts val="0"/>
              </a:spcBef>
              <a:spcAft>
                <a:spcPts val="0"/>
              </a:spcAft>
              <a:buClr>
                <a:schemeClr val="dk1"/>
              </a:buClr>
              <a:buSzPts val="2800"/>
              <a:buFont typeface="Calibri"/>
              <a:buAutoNum type="arabicPeriod"/>
            </a:pPr>
            <a:r>
              <a:rPr lang="en-US" sz="2800"/>
              <a:t>Look at “Total Carbohydrates” </a:t>
            </a:r>
            <a:endParaRPr/>
          </a:p>
          <a:p>
            <a:pPr marL="1371600" marR="0" lvl="2" indent="-457200" algn="l" rtl="0">
              <a:lnSpc>
                <a:spcPct val="110000"/>
              </a:lnSpc>
              <a:spcBef>
                <a:spcPts val="0"/>
              </a:spcBef>
              <a:spcAft>
                <a:spcPts val="0"/>
              </a:spcAft>
              <a:buClr>
                <a:schemeClr val="dk1"/>
              </a:buClr>
              <a:buSzPts val="2800"/>
              <a:buFont typeface="Calibri"/>
              <a:buAutoNum type="arabicPeriod"/>
            </a:pPr>
            <a:r>
              <a:rPr lang="en-US" sz="2800"/>
              <a:t>Consider subtracting ½ of sugar alcohols and fiber content</a:t>
            </a:r>
            <a:endParaRPr/>
          </a:p>
          <a:p>
            <a:pPr marL="914400" lvl="1" indent="-457200" algn="l" rtl="0">
              <a:lnSpc>
                <a:spcPct val="110000"/>
              </a:lnSpc>
              <a:spcBef>
                <a:spcPts val="0"/>
              </a:spcBef>
              <a:spcAft>
                <a:spcPts val="0"/>
              </a:spcAft>
              <a:buClr>
                <a:schemeClr val="dk1"/>
              </a:buClr>
              <a:buSzPts val="2800"/>
              <a:buFont typeface="Calibri"/>
              <a:buAutoNum type="arabicPeriod"/>
            </a:pPr>
            <a:r>
              <a:rPr lang="en-US" sz="2800"/>
              <a:t>Adjust the count depending on the number of servings that will be eaten</a:t>
            </a:r>
            <a:endParaRPr/>
          </a:p>
          <a:p>
            <a:pPr marL="914400" lvl="1" indent="-457200" algn="l" rtl="0">
              <a:lnSpc>
                <a:spcPct val="110000"/>
              </a:lnSpc>
              <a:spcBef>
                <a:spcPts val="0"/>
              </a:spcBef>
              <a:spcAft>
                <a:spcPts val="0"/>
              </a:spcAft>
              <a:buClr>
                <a:schemeClr val="dk1"/>
              </a:buClr>
              <a:buSzPts val="2800"/>
              <a:buFont typeface="Calibri"/>
              <a:buAutoNum type="arabicPeriod"/>
            </a:pPr>
            <a:r>
              <a:rPr lang="en-US" sz="2800"/>
              <a:t>Total the carbs for all items in the snack/meal</a:t>
            </a:r>
            <a:endParaRPr/>
          </a:p>
          <a:p>
            <a:pPr marL="0" lvl="0" indent="0" algn="l" rtl="0">
              <a:spcBef>
                <a:spcPts val="0"/>
              </a:spcBef>
              <a:spcAft>
                <a:spcPts val="0"/>
              </a:spcAft>
              <a:buNone/>
            </a:pPr>
            <a:endParaRPr/>
          </a:p>
        </p:txBody>
      </p:sp>
      <p:sp>
        <p:nvSpPr>
          <p:cNvPr id="1622" name="Google Shape;1622;p15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p1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1" name="Google Shape;1631;p15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32" name="Google Shape;1632;p15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p1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9" name="Google Shape;1639;p15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40" name="Google Shape;1640;p15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166</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p1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8" name="Google Shape;1648;p15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49" name="Google Shape;1649;p15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167</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p1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7" name="Google Shape;1657;p15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58" name="Google Shape;1658;p15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168</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56:notes"/>
          <p:cNvSpPr txBox="1">
            <a:spLocks noGrp="1"/>
          </p:cNvSpPr>
          <p:nvPr>
            <p:ph type="sldNum" idx="12"/>
          </p:nvPr>
        </p:nvSpPr>
        <p:spPr>
          <a:xfrm>
            <a:off x="4058812" y="8977439"/>
            <a:ext cx="3105775" cy="472235"/>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169</a:t>
            </a:fld>
            <a:endParaRPr/>
          </a:p>
        </p:txBody>
      </p:sp>
      <p:sp>
        <p:nvSpPr>
          <p:cNvPr id="1664" name="Google Shape;1664;p156: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5" name="Google Shape;1665;p156:notes"/>
          <p:cNvSpPr txBox="1">
            <a:spLocks noGrp="1"/>
          </p:cNvSpPr>
          <p:nvPr>
            <p:ph type="body" idx="1"/>
          </p:nvPr>
        </p:nvSpPr>
        <p:spPr>
          <a:xfrm>
            <a:off x="715979" y="4488720"/>
            <a:ext cx="5734230" cy="4253436"/>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Lets talk a minute about foods scales - food scales can be a great tool for someone with diabetes who carb counts.</a:t>
            </a:r>
            <a:endParaRPr/>
          </a:p>
          <a:p>
            <a:pPr marL="0" lvl="0" indent="0" algn="l" rtl="0">
              <a:spcBef>
                <a:spcPts val="0"/>
              </a:spcBef>
              <a:spcAft>
                <a:spcPts val="0"/>
              </a:spcAft>
              <a:buNone/>
            </a:pPr>
            <a:endParaRPr/>
          </a:p>
          <a:p>
            <a:pPr marL="0" lvl="0" indent="0" algn="l" rtl="0">
              <a:spcBef>
                <a:spcPts val="0"/>
              </a:spcBef>
              <a:spcAft>
                <a:spcPts val="0"/>
              </a:spcAft>
              <a:buNone/>
            </a:pPr>
            <a:r>
              <a:rPr lang="en-US"/>
              <a:t>For this label... (ADVANCE)</a:t>
            </a:r>
            <a:endParaRPr/>
          </a:p>
          <a:p>
            <a:pPr marL="0" lvl="0" indent="0" algn="l" rtl="0">
              <a:spcBef>
                <a:spcPts val="0"/>
              </a:spcBef>
              <a:spcAft>
                <a:spcPts val="0"/>
              </a:spcAft>
              <a:buNone/>
            </a:pPr>
            <a:endParaRPr/>
          </a:p>
          <a:p>
            <a:pPr marL="0" lvl="0" indent="0" algn="l" rtl="0">
              <a:spcBef>
                <a:spcPts val="0"/>
              </a:spcBef>
              <a:spcAft>
                <a:spcPts val="0"/>
              </a:spcAft>
              <a:buNone/>
            </a:pPr>
            <a:r>
              <a:rPr lang="en-US"/>
              <a:t>We have 26 grams carb (ADVANCE) in 1 cup of cereal.</a:t>
            </a:r>
            <a:endParaRPr/>
          </a:p>
          <a:p>
            <a:pPr marL="0" lvl="0" indent="0" algn="l" rtl="0">
              <a:spcBef>
                <a:spcPts val="0"/>
              </a:spcBef>
              <a:spcAft>
                <a:spcPts val="0"/>
              </a:spcAft>
              <a:buNone/>
            </a:pPr>
            <a:endParaRPr/>
          </a:p>
          <a:p>
            <a:pPr marL="0" lvl="0" indent="0" algn="l" rtl="0">
              <a:spcBef>
                <a:spcPts val="0"/>
              </a:spcBef>
              <a:spcAft>
                <a:spcPts val="0"/>
              </a:spcAft>
              <a:buNone/>
            </a:pPr>
            <a:r>
              <a:rPr lang="en-US"/>
              <a:t>The 1 cup measure at the top of the label is for convenience only.</a:t>
            </a:r>
            <a:endParaRPr/>
          </a:p>
          <a:p>
            <a:pPr marL="0" lvl="0" indent="0" algn="l" rtl="0">
              <a:spcBef>
                <a:spcPts val="0"/>
              </a:spcBef>
              <a:spcAft>
                <a:spcPts val="0"/>
              </a:spcAft>
              <a:buNone/>
            </a:pPr>
            <a:r>
              <a:rPr lang="en-US"/>
              <a:t>The nutrition facts for a food are based on the weight of 1 serving of the food, which is found in parentheses next to that 1 cup measurement (in this case its 31g).</a:t>
            </a:r>
            <a:endParaRPr/>
          </a:p>
          <a:p>
            <a:pPr marL="0" lvl="0" indent="0" algn="l" rtl="0">
              <a:spcBef>
                <a:spcPts val="0"/>
              </a:spcBef>
              <a:spcAft>
                <a:spcPts val="0"/>
              </a:spcAft>
              <a:buNone/>
            </a:pPr>
            <a:endParaRPr/>
          </a:p>
          <a:p>
            <a:pPr marL="0" lvl="0" indent="0" algn="l" rtl="0">
              <a:spcBef>
                <a:spcPts val="0"/>
              </a:spcBef>
              <a:spcAft>
                <a:spcPts val="0"/>
              </a:spcAft>
              <a:buNone/>
            </a:pPr>
            <a:r>
              <a:rPr lang="en-US"/>
              <a:t>This can get tricky…think about when you first open the box of cereal when the pieces are whole vs at the very end, when the pieces are crumbled. You can fit a lot more of those crumbles into a measuring cup, and thus get a lot more carb in your 1 cup. </a:t>
            </a:r>
            <a:endParaRPr/>
          </a:p>
          <a:p>
            <a:pPr marL="0" lvl="0" indent="0" algn="l" rtl="0">
              <a:spcBef>
                <a:spcPts val="0"/>
              </a:spcBef>
              <a:spcAft>
                <a:spcPts val="0"/>
              </a:spcAft>
              <a:buNone/>
            </a:pPr>
            <a:r>
              <a:rPr lang="en-US"/>
              <a:t>If a PWD is calculating an insulin dose based on that incorrect carb count, the dose is likely to be incorrect. </a:t>
            </a:r>
            <a:endParaRPr/>
          </a:p>
          <a:p>
            <a:pPr marL="0" lvl="0" indent="0" algn="l" rtl="0">
              <a:spcBef>
                <a:spcPts val="0"/>
              </a:spcBef>
              <a:spcAft>
                <a:spcPts val="0"/>
              </a:spcAft>
              <a:buNone/>
            </a:pPr>
            <a:endParaRPr/>
          </a:p>
          <a:p>
            <a:pPr marL="0" lvl="0" indent="0" algn="l" rtl="0">
              <a:spcBef>
                <a:spcPts val="0"/>
              </a:spcBef>
              <a:spcAft>
                <a:spcPts val="0"/>
              </a:spcAft>
              <a:buNone/>
            </a:pPr>
            <a:r>
              <a:rPr lang="en-US"/>
              <a:t>Another tricky point is counting the carbs in fruit or other foods without labels. How does one really count the carbs in those items, aside from memorizing a list of estimates? there can be a big difference between a small banana and a large banana.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endParaRPr/>
          </a:p>
        </p:txBody>
      </p:sp>
      <p:sp>
        <p:nvSpPr>
          <p:cNvPr id="370" name="Google Shape;370;p2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p1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3" name="Google Shape;1673;p15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So without further ado, I want to introduce smart food scales. </a:t>
            </a:r>
            <a:endParaRPr/>
          </a:p>
          <a:p>
            <a:pPr marL="0" lvl="0" indent="0" algn="l" rtl="0">
              <a:spcBef>
                <a:spcPts val="0"/>
              </a:spcBef>
              <a:spcAft>
                <a:spcPts val="0"/>
              </a:spcAft>
              <a:buNone/>
            </a:pPr>
            <a:r>
              <a:rPr lang="en-US"/>
              <a:t>These are so cool! ((Describe))</a:t>
            </a:r>
            <a:endParaRPr/>
          </a:p>
          <a:p>
            <a:pPr marL="0" lvl="0" indent="0" algn="l" rtl="0">
              <a:spcBef>
                <a:spcPts val="0"/>
              </a:spcBef>
              <a:spcAft>
                <a:spcPts val="0"/>
              </a:spcAft>
              <a:buNone/>
            </a:pPr>
            <a:endParaRPr/>
          </a:p>
          <a:p>
            <a:pPr marL="0" lvl="0" indent="0" algn="l" rtl="0">
              <a:spcBef>
                <a:spcPts val="0"/>
              </a:spcBef>
              <a:spcAft>
                <a:spcPts val="0"/>
              </a:spcAft>
              <a:buNone/>
            </a:pPr>
            <a:r>
              <a:rPr lang="en-US"/>
              <a:t>Available on Amazon and bed bath and beyond</a:t>
            </a:r>
            <a:endParaRPr/>
          </a:p>
        </p:txBody>
      </p:sp>
      <p:sp>
        <p:nvSpPr>
          <p:cNvPr id="1674" name="Google Shape;1674;p15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p1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5" name="Google Shape;1685;p15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So that is some of the information on the various diets and techniques you can use to teach people with diabetes about healthy eating.</a:t>
            </a:r>
            <a:endParaRPr/>
          </a:p>
        </p:txBody>
      </p:sp>
      <p:sp>
        <p:nvSpPr>
          <p:cNvPr id="1686" name="Google Shape;1686;p15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171</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p15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93" name="Google Shape;1693;p1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99" name="Google Shape;1699;p1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1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6" name="Google Shape;1706;p16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07" name="Google Shape;1707;p16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174</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p1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4" name="Google Shape;1714;p16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endParaRPr/>
          </a:p>
        </p:txBody>
      </p:sp>
      <p:sp>
        <p:nvSpPr>
          <p:cNvPr id="1715" name="Google Shape;1715;p16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175</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p1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1" name="Google Shape;1721;p16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22" name="Google Shape;1722;p16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176</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2fff9dd52d9_0_204: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0" name="Google Shape;1730;g2fff9dd52d9_0_204: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100">
                <a:latin typeface="Arial"/>
                <a:ea typeface="Arial"/>
                <a:cs typeface="Arial"/>
                <a:sym typeface="Arial"/>
              </a:rPr>
              <a:t>The concept of cultural humility was developed by Dr. Melanie Tervalon and Dr. Jann Murray-García in 1998. They introduced it in their influential paper titled </a:t>
            </a:r>
            <a:r>
              <a:rPr lang="en-US" sz="1100" i="1">
                <a:latin typeface="Arial"/>
                <a:ea typeface="Arial"/>
                <a:cs typeface="Arial"/>
                <a:sym typeface="Arial"/>
              </a:rPr>
              <a:t>"Cultural Humility Versus Cultural Competence: A Critical Distinction in Defining Physician Training Outcomes in Multicultural Education."</a:t>
            </a:r>
            <a:r>
              <a:rPr lang="en-US" sz="1100">
                <a:latin typeface="Arial"/>
                <a:ea typeface="Arial"/>
                <a:cs typeface="Arial"/>
                <a:sym typeface="Arial"/>
              </a:rPr>
              <a:t> Their work emphasized the importance of a lifelong commitment to self-evaluation and self-critique, recognizing and addressing power imbalances, and developing mutually beneficial partnerships with communities. This concept has since been widely adopted in various fields, including healthcare, education, and social work, as a more dynamic and relational approach to cultural awareness and sensitivity.</a:t>
            </a:r>
            <a:endParaRPr/>
          </a:p>
        </p:txBody>
      </p:sp>
      <p:sp>
        <p:nvSpPr>
          <p:cNvPr id="1731" name="Google Shape;1731;g2fff9dd52d9_0_204: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177</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g2fff9dd52d9_0_196: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7" name="Google Shape;1737;g2fff9dd52d9_0_196: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400"/>
              <a:t>So today is all about Medical nutrition therapy.</a:t>
            </a:r>
            <a:endParaRPr/>
          </a:p>
          <a:p>
            <a:pPr marL="0" marR="0" lvl="0" indent="0" algn="l" rtl="0">
              <a:lnSpc>
                <a:spcPct val="100000"/>
              </a:lnSpc>
              <a:spcBef>
                <a:spcPts val="0"/>
              </a:spcBef>
              <a:spcAft>
                <a:spcPts val="0"/>
              </a:spcAft>
              <a:buClr>
                <a:schemeClr val="dk1"/>
              </a:buClr>
              <a:buSzPts val="1400"/>
              <a:buFont typeface="Calibri"/>
              <a:buNone/>
            </a:pPr>
            <a:endParaRPr sz="1400"/>
          </a:p>
          <a:p>
            <a:pPr marL="0" marR="0" lvl="0" indent="0" algn="l" rtl="0">
              <a:lnSpc>
                <a:spcPct val="100000"/>
              </a:lnSpc>
              <a:spcBef>
                <a:spcPts val="0"/>
              </a:spcBef>
              <a:spcAft>
                <a:spcPts val="0"/>
              </a:spcAft>
              <a:buClr>
                <a:schemeClr val="dk1"/>
              </a:buClr>
              <a:buSzPts val="1400"/>
              <a:buFont typeface="Calibri"/>
              <a:buNone/>
            </a:pPr>
            <a:r>
              <a:rPr lang="en-US" sz="1400"/>
              <a:t>Medical Nutrition Therapy (MNT) is nutrition based treatment for a condi</a:t>
            </a:r>
            <a:r>
              <a:rPr lang="en-US" sz="1200"/>
              <a:t>tion. It should be evidence based. While MNT is typically provided by and can be billed for when provided by a dietitian, all diabetes care and education specialists must be ready to apply the principles of MNT when working with those who live with diabetes.</a:t>
            </a:r>
            <a:endParaRPr sz="1200"/>
          </a:p>
          <a:p>
            <a:pPr marL="0" lvl="0" indent="0" algn="l" rtl="0">
              <a:spcBef>
                <a:spcPts val="0"/>
              </a:spcBef>
              <a:spcAft>
                <a:spcPts val="0"/>
              </a:spcAft>
              <a:buNone/>
            </a:pPr>
            <a:endParaRPr/>
          </a:p>
        </p:txBody>
      </p:sp>
      <p:sp>
        <p:nvSpPr>
          <p:cNvPr id="1738" name="Google Shape;1738;g2fff9dd52d9_0_196: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178</a:t>
            </a:fld>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2fff9dd52d9_0_175: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5" name="Google Shape;1745;g2fff9dd52d9_0_175: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400"/>
              <a:t>So today is all about Medical nutrition therapy.</a:t>
            </a:r>
            <a:endParaRPr/>
          </a:p>
          <a:p>
            <a:pPr marL="0" marR="0" lvl="0" indent="0" algn="l" rtl="0">
              <a:lnSpc>
                <a:spcPct val="100000"/>
              </a:lnSpc>
              <a:spcBef>
                <a:spcPts val="0"/>
              </a:spcBef>
              <a:spcAft>
                <a:spcPts val="0"/>
              </a:spcAft>
              <a:buClr>
                <a:schemeClr val="dk1"/>
              </a:buClr>
              <a:buSzPts val="1400"/>
              <a:buFont typeface="Calibri"/>
              <a:buNone/>
            </a:pPr>
            <a:endParaRPr sz="1400"/>
          </a:p>
          <a:p>
            <a:pPr marL="0" marR="0" lvl="0" indent="0" algn="l" rtl="0">
              <a:lnSpc>
                <a:spcPct val="100000"/>
              </a:lnSpc>
              <a:spcBef>
                <a:spcPts val="0"/>
              </a:spcBef>
              <a:spcAft>
                <a:spcPts val="0"/>
              </a:spcAft>
              <a:buClr>
                <a:schemeClr val="dk1"/>
              </a:buClr>
              <a:buSzPts val="1400"/>
              <a:buFont typeface="Calibri"/>
              <a:buNone/>
            </a:pPr>
            <a:r>
              <a:rPr lang="en-US" sz="1400"/>
              <a:t>Medical Nutrition Therapy (MNT) is nutrition based treatment for a condi</a:t>
            </a:r>
            <a:r>
              <a:rPr lang="en-US" sz="1200"/>
              <a:t>tion. It should be evidence based. While MNT is typically provided by and can be billed for when provided by a dietitian, all diabetes care and education specialists must be ready to apply the principles of MNT when working with those who live with diabetes.</a:t>
            </a:r>
            <a:endParaRPr sz="1200"/>
          </a:p>
          <a:p>
            <a:pPr marL="0" lvl="0" indent="0" algn="l" rtl="0">
              <a:spcBef>
                <a:spcPts val="0"/>
              </a:spcBef>
              <a:spcAft>
                <a:spcPts val="0"/>
              </a:spcAft>
              <a:buNone/>
            </a:pPr>
            <a:endParaRPr/>
          </a:p>
        </p:txBody>
      </p:sp>
      <p:sp>
        <p:nvSpPr>
          <p:cNvPr id="1746" name="Google Shape;1746;g2fff9dd52d9_0_175: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fff9dd52d9_0_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2fff9dd52d9_0_1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b="1" dirty="0">
                <a:latin typeface="Arial"/>
                <a:ea typeface="Arial"/>
                <a:cs typeface="Arial"/>
                <a:sym typeface="Arial"/>
              </a:rPr>
              <a:t>Talking Points:</a:t>
            </a:r>
            <a:endParaRPr sz="1100" b="1"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en-US" sz="1100" dirty="0">
                <a:latin typeface="Arial"/>
                <a:ea typeface="Arial"/>
                <a:cs typeface="Arial"/>
                <a:sym typeface="Arial"/>
              </a:rPr>
              <a:t>Highlight the historical context, emphasizing that HAES® was born out of the civil rights movement.</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Discuss the evolution of HAES® as a response to weight-based oppression in healthcare.</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Mention that HAES® principles guide a non-weight-centric approach to healthcare, ensuring all bodies receive compassionate care.</a:t>
            </a:r>
            <a:endParaRPr sz="1100" dirty="0">
              <a:latin typeface="Arial"/>
              <a:ea typeface="Arial"/>
              <a:cs typeface="Arial"/>
              <a:sym typeface="Arial"/>
            </a:endParaRPr>
          </a:p>
          <a:p>
            <a:pPr marL="0" lvl="0" indent="0" algn="l" rtl="0">
              <a:spcBef>
                <a:spcPts val="1200"/>
              </a:spcBef>
              <a:spcAft>
                <a:spcPts val="0"/>
              </a:spcAft>
              <a:buNone/>
            </a:pPr>
            <a:endParaRPr dirty="0"/>
          </a:p>
        </p:txBody>
      </p:sp>
      <p:sp>
        <p:nvSpPr>
          <p:cNvPr id="377" name="Google Shape;377;g2fff9dd52d9_0_19: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2fff9dd52d9_0_187: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2" name="Google Shape;1752;g2fff9dd52d9_0_187: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400"/>
              <a:t>So today is all about Medical nutrition therapy.</a:t>
            </a:r>
            <a:endParaRPr/>
          </a:p>
          <a:p>
            <a:pPr marL="0" marR="0" lvl="0" indent="0" algn="l" rtl="0">
              <a:lnSpc>
                <a:spcPct val="100000"/>
              </a:lnSpc>
              <a:spcBef>
                <a:spcPts val="0"/>
              </a:spcBef>
              <a:spcAft>
                <a:spcPts val="0"/>
              </a:spcAft>
              <a:buClr>
                <a:schemeClr val="dk1"/>
              </a:buClr>
              <a:buSzPts val="1400"/>
              <a:buFont typeface="Calibri"/>
              <a:buNone/>
            </a:pPr>
            <a:endParaRPr sz="1400"/>
          </a:p>
          <a:p>
            <a:pPr marL="0" marR="0" lvl="0" indent="0" algn="l" rtl="0">
              <a:lnSpc>
                <a:spcPct val="100000"/>
              </a:lnSpc>
              <a:spcBef>
                <a:spcPts val="0"/>
              </a:spcBef>
              <a:spcAft>
                <a:spcPts val="0"/>
              </a:spcAft>
              <a:buClr>
                <a:schemeClr val="dk1"/>
              </a:buClr>
              <a:buSzPts val="1400"/>
              <a:buFont typeface="Calibri"/>
              <a:buNone/>
            </a:pPr>
            <a:r>
              <a:rPr lang="en-US" sz="1400"/>
              <a:t>Medical Nutrition Therapy (MNT) is nutrition based treatment for a condi</a:t>
            </a:r>
            <a:r>
              <a:rPr lang="en-US" sz="1200"/>
              <a:t>tion. It should be evidence based. While MNT is typically provided by and can be billed for when provided by a dietitian, all diabetes care and education specialists must be ready to apply the principles of MNT when working with those who live with diabetes.</a:t>
            </a:r>
            <a:endParaRPr sz="1200"/>
          </a:p>
          <a:p>
            <a:pPr marL="0" lvl="0" indent="0" algn="l" rtl="0">
              <a:spcBef>
                <a:spcPts val="0"/>
              </a:spcBef>
              <a:spcAft>
                <a:spcPts val="0"/>
              </a:spcAft>
              <a:buNone/>
            </a:pPr>
            <a:endParaRPr/>
          </a:p>
        </p:txBody>
      </p:sp>
      <p:sp>
        <p:nvSpPr>
          <p:cNvPr id="1753" name="Google Shape;1753;g2fff9dd52d9_0_187: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180</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2fff9dd52d9_0_220: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9" name="Google Shape;1759;g2fff9dd52d9_0_22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457200" lvl="0" indent="-298450" algn="l" rtl="0">
              <a:lnSpc>
                <a:spcPct val="115000"/>
              </a:lnSpc>
              <a:spcBef>
                <a:spcPts val="1200"/>
              </a:spcBef>
              <a:spcAft>
                <a:spcPts val="0"/>
              </a:spcAft>
              <a:buClr>
                <a:schemeClr val="dk1"/>
              </a:buClr>
              <a:buSzPts val="1100"/>
              <a:buChar char="●"/>
            </a:pPr>
            <a:r>
              <a:rPr lang="en-US" sz="1100" b="1">
                <a:latin typeface="Arial"/>
                <a:ea typeface="Arial"/>
                <a:cs typeface="Arial"/>
                <a:sym typeface="Arial"/>
              </a:rPr>
              <a:t>Connecting SDOH to Patient Outcomes</a:t>
            </a:r>
            <a:r>
              <a:rPr lang="en-US" sz="1100">
                <a:latin typeface="Arial"/>
                <a:ea typeface="Arial"/>
                <a:cs typeface="Arial"/>
                <a:sym typeface="Arial"/>
              </a:rPr>
              <a:t>: Emphasize how SDOH directly affect patients' ability to follow MNT recommendations, adhere to medication, and access ongoing diabetes care.</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Role of RDs and RNs</a:t>
            </a:r>
            <a:r>
              <a:rPr lang="en-US" sz="1100">
                <a:latin typeface="Arial"/>
                <a:ea typeface="Arial"/>
                <a:cs typeface="Arial"/>
                <a:sym typeface="Arial"/>
              </a:rPr>
              <a:t>: Discuss the importance of RDs and RNs recognizing and addressing SDOH when creating personalized MNT plans. Highlight the need to consider factors like food insecurity, transportation, and financial barriers when counseling patients.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Practical Strategies</a:t>
            </a:r>
            <a:r>
              <a:rPr lang="en-US" sz="1100">
                <a:latin typeface="Arial"/>
                <a:ea typeface="Arial"/>
                <a:cs typeface="Arial"/>
                <a:sym typeface="Arial"/>
              </a:rPr>
              <a:t>: Share strategies for incorporating SDOH into diabetes care, such as connecting patients with community resources, advocating for policy changes, and using culturally sensitive communication to better meet the needs of diverse populations.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Holistic Approach</a:t>
            </a:r>
            <a:r>
              <a:rPr lang="en-US" sz="1100">
                <a:latin typeface="Arial"/>
                <a:ea typeface="Arial"/>
                <a:cs typeface="Arial"/>
                <a:sym typeface="Arial"/>
              </a:rPr>
              <a:t>: Encourage viewing the patient as a whole, considering how their environment and social context influence their health behaviors and outcomes.</a:t>
            </a:r>
            <a:endParaRPr sz="1100">
              <a:latin typeface="Arial"/>
              <a:ea typeface="Arial"/>
              <a:cs typeface="Arial"/>
              <a:sym typeface="Arial"/>
            </a:endParaRPr>
          </a:p>
          <a:p>
            <a:pPr marL="0" lvl="0" indent="0" algn="l" rtl="0">
              <a:spcBef>
                <a:spcPts val="1200"/>
              </a:spcBef>
              <a:spcAft>
                <a:spcPts val="0"/>
              </a:spcAft>
              <a:buNone/>
            </a:pPr>
            <a:endParaRPr sz="1400"/>
          </a:p>
        </p:txBody>
      </p:sp>
      <p:sp>
        <p:nvSpPr>
          <p:cNvPr id="1760" name="Google Shape;1760;g2fff9dd52d9_0_22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181</a:t>
            </a:fl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p18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6" name="Google Shape;1766;p18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67" name="Google Shape;1767;p18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182</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p1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7" name="Google Shape;1777;p18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Summary 1 in the the standards of care is about improving care and promoting health in populations. One of the areas they look at is food insecurity – they reference that between 2005-2014, over 18% of Americans reported food insecurity and that the rate is slightly higher in people with diabetes.</a:t>
            </a:r>
            <a:endParaRPr/>
          </a:p>
          <a:p>
            <a:pPr marL="0" lvl="0" indent="0" algn="l" rtl="0">
              <a:spcBef>
                <a:spcPts val="0"/>
              </a:spcBef>
              <a:spcAft>
                <a:spcPts val="0"/>
              </a:spcAft>
              <a:buNone/>
            </a:pPr>
            <a:endParaRPr/>
          </a:p>
          <a:p>
            <a:pPr marL="0" lvl="0" indent="0" algn="l" rtl="0">
              <a:spcBef>
                <a:spcPts val="0"/>
              </a:spcBef>
              <a:spcAft>
                <a:spcPts val="0"/>
              </a:spcAft>
              <a:buNone/>
            </a:pPr>
            <a:r>
              <a:rPr lang="en-US"/>
              <a:t>That’s a lot- it’s 1 in 5. So for many of us, we are going to be working with those that are food insecure. </a:t>
            </a:r>
            <a:endParaRPr/>
          </a:p>
          <a:p>
            <a:pPr marL="0" lvl="0" indent="0" algn="l" rtl="0">
              <a:spcBef>
                <a:spcPts val="0"/>
              </a:spcBef>
              <a:spcAft>
                <a:spcPts val="0"/>
              </a:spcAft>
              <a:buNone/>
            </a:pPr>
            <a:endParaRPr/>
          </a:p>
          <a:p>
            <a:pPr marL="0" lvl="0" indent="0" algn="l" rtl="0">
              <a:spcBef>
                <a:spcPts val="0"/>
              </a:spcBef>
              <a:spcAft>
                <a:spcPts val="0"/>
              </a:spcAft>
              <a:buNone/>
            </a:pPr>
            <a:r>
              <a:rPr lang="en-US"/>
              <a:t>Also of note, food insecurity is associated with lower engagement in the self-care behaviors and med use, depression, diabetes distress, and worse glycemic control relative to those who have food security. People are more at risk for both uncontrolled hyperglycemia (consumption of inexpensive carb desne foods, financial contraints with obtaining medication) and severe hypoglycemia (in those on insulin or sulfonyureas where carb intake is inconsistent)</a:t>
            </a:r>
            <a:endParaRPr/>
          </a:p>
          <a:p>
            <a:pPr marL="0" lvl="0" indent="0" algn="l" rtl="0">
              <a:spcBef>
                <a:spcPts val="0"/>
              </a:spcBef>
              <a:spcAft>
                <a:spcPts val="0"/>
              </a:spcAft>
              <a:buNone/>
            </a:pPr>
            <a:endParaRPr/>
          </a:p>
          <a:p>
            <a:pPr marL="0" lvl="0" indent="0" algn="l" rtl="0">
              <a:spcBef>
                <a:spcPts val="0"/>
              </a:spcBef>
              <a:spcAft>
                <a:spcPts val="0"/>
              </a:spcAft>
              <a:buNone/>
            </a:pPr>
            <a:r>
              <a:rPr lang="en-US"/>
              <a:t>You can assess the risk for food insecurity with this two item screening tool – ask the following questions….</a:t>
            </a:r>
            <a:endParaRPr/>
          </a:p>
        </p:txBody>
      </p:sp>
      <p:sp>
        <p:nvSpPr>
          <p:cNvPr id="1778" name="Google Shape;1778;p18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183</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p18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5" name="Google Shape;1785;p18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Summary 1 in the the standards of care is about improving care and promoting health in populations. One of the areas they look at is food insecurity – they reference that between 2005-2014, over 18% of Americans reported food insecurity and that the rate is slightly higher in people with diabetes.</a:t>
            </a:r>
            <a:endParaRPr/>
          </a:p>
          <a:p>
            <a:pPr marL="0" lvl="0" indent="0" algn="l" rtl="0">
              <a:spcBef>
                <a:spcPts val="0"/>
              </a:spcBef>
              <a:spcAft>
                <a:spcPts val="0"/>
              </a:spcAft>
              <a:buNone/>
            </a:pPr>
            <a:endParaRPr/>
          </a:p>
          <a:p>
            <a:pPr marL="0" lvl="0" indent="0" algn="l" rtl="0">
              <a:spcBef>
                <a:spcPts val="0"/>
              </a:spcBef>
              <a:spcAft>
                <a:spcPts val="0"/>
              </a:spcAft>
              <a:buNone/>
            </a:pPr>
            <a:r>
              <a:rPr lang="en-US"/>
              <a:t>That’s a lot- it’s 1 in 5. So for many of us, we are going to be working with those that are food insecure. </a:t>
            </a:r>
            <a:endParaRPr/>
          </a:p>
          <a:p>
            <a:pPr marL="0" lvl="0" indent="0" algn="l" rtl="0">
              <a:spcBef>
                <a:spcPts val="0"/>
              </a:spcBef>
              <a:spcAft>
                <a:spcPts val="0"/>
              </a:spcAft>
              <a:buNone/>
            </a:pPr>
            <a:endParaRPr/>
          </a:p>
          <a:p>
            <a:pPr marL="0" lvl="0" indent="0" algn="l" rtl="0">
              <a:spcBef>
                <a:spcPts val="0"/>
              </a:spcBef>
              <a:spcAft>
                <a:spcPts val="0"/>
              </a:spcAft>
              <a:buNone/>
            </a:pPr>
            <a:r>
              <a:rPr lang="en-US"/>
              <a:t>Also of note, food insecurity is associated with lower engagement in the self-care behaviors and med use, depression, diabetes distress, and worse glycemic control relative to those who have food security. People are more at risk for both uncontrolled hyperglycemia (consumption of inexpensive carb desne foods, financial contraints with obtaining medication) and severe hypoglycemia (in those on insulin or sulfonyureas where carb intake is inconsistent)</a:t>
            </a:r>
            <a:endParaRPr/>
          </a:p>
          <a:p>
            <a:pPr marL="0" lvl="0" indent="0" algn="l" rtl="0">
              <a:spcBef>
                <a:spcPts val="0"/>
              </a:spcBef>
              <a:spcAft>
                <a:spcPts val="0"/>
              </a:spcAft>
              <a:buNone/>
            </a:pPr>
            <a:endParaRPr/>
          </a:p>
          <a:p>
            <a:pPr marL="0" lvl="0" indent="0" algn="l" rtl="0">
              <a:spcBef>
                <a:spcPts val="0"/>
              </a:spcBef>
              <a:spcAft>
                <a:spcPts val="0"/>
              </a:spcAft>
              <a:buNone/>
            </a:pPr>
            <a:r>
              <a:rPr lang="en-US"/>
              <a:t>You can assess the risk for food insecurity with this two item screening tool – ask the following questions….</a:t>
            </a:r>
            <a:endParaRPr/>
          </a:p>
        </p:txBody>
      </p:sp>
      <p:sp>
        <p:nvSpPr>
          <p:cNvPr id="1786" name="Google Shape;1786;p18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184</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p1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3" name="Google Shape;1793;p18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Remember that healthy eating doesn’t need to be expensive, and it is often cheaper when done at home compared to eating out:</a:t>
            </a:r>
            <a:endParaRPr/>
          </a:p>
          <a:p>
            <a:pPr marL="457200" lvl="1" indent="0" algn="l" rtl="0">
              <a:spcBef>
                <a:spcPts val="0"/>
              </a:spcBef>
              <a:spcAft>
                <a:spcPts val="0"/>
              </a:spcAft>
              <a:buNone/>
            </a:pPr>
            <a:r>
              <a:rPr lang="en-US" b="1"/>
              <a:t>Frozen or canned fruits and vegetables </a:t>
            </a:r>
            <a:r>
              <a:rPr lang="en-US"/>
              <a:t>– on canned items you can teach people to look for those with less added sugar/sodium and also teach them to rinse</a:t>
            </a:r>
            <a:endParaRPr/>
          </a:p>
          <a:p>
            <a:pPr marL="457200" lvl="1" indent="0" algn="l" rtl="0">
              <a:spcBef>
                <a:spcPts val="0"/>
              </a:spcBef>
              <a:spcAft>
                <a:spcPts val="0"/>
              </a:spcAft>
              <a:buNone/>
            </a:pPr>
            <a:r>
              <a:rPr lang="en-US" b="1"/>
              <a:t>Low-cost proteins</a:t>
            </a:r>
            <a:r>
              <a:rPr lang="en-US"/>
              <a:t> include beans, peas, lentils, canned tuna, eggs</a:t>
            </a:r>
            <a:endParaRPr/>
          </a:p>
          <a:p>
            <a:pPr marL="457200" lvl="1" indent="0" algn="l" rtl="0">
              <a:spcBef>
                <a:spcPts val="0"/>
              </a:spcBef>
              <a:spcAft>
                <a:spcPts val="0"/>
              </a:spcAft>
              <a:buNone/>
            </a:pPr>
            <a:r>
              <a:rPr lang="en-US" b="1"/>
              <a:t>Grains like brown rice and oatmeal </a:t>
            </a:r>
            <a:r>
              <a:rPr lang="en-US"/>
              <a:t>are often more affordable</a:t>
            </a:r>
            <a:endParaRPr/>
          </a:p>
          <a:p>
            <a:pPr marL="0" lvl="0" indent="0" algn="l" rtl="0">
              <a:spcBef>
                <a:spcPts val="0"/>
              </a:spcBef>
              <a:spcAft>
                <a:spcPts val="0"/>
              </a:spcAft>
              <a:buNone/>
            </a:pPr>
            <a:endParaRPr/>
          </a:p>
        </p:txBody>
      </p:sp>
      <p:sp>
        <p:nvSpPr>
          <p:cNvPr id="1794" name="Google Shape;1794;p18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185</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p18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4" name="Google Shape;1804;p18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05" name="Google Shape;1805;p18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186</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p18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4" name="Google Shape;1804;p18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05" name="Google Shape;1805;p18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187</a:t>
            </a:fld>
            <a:endParaRPr/>
          </a:p>
        </p:txBody>
      </p:sp>
    </p:spTree>
    <p:extLst>
      <p:ext uri="{BB962C8B-B14F-4D97-AF65-F5344CB8AC3E}">
        <p14:creationId xmlns:p14="http://schemas.microsoft.com/office/powerpoint/2010/main" val="277672031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p1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2" name="Google Shape;1812;p18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13" name="Google Shape;1813;p18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188</a:t>
            </a:fld>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Google Shape;1821;p18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2" name="Google Shape;1822;p18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23" name="Google Shape;1823;p18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fe59854467_1_0: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2fe59854467_1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84" name="Google Shape;384;g2fe59854467_1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19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2" name="Google Shape;1832;p19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33" name="Google Shape;1833;p19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p1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2" name="Google Shape;1842;p19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3600"/>
              <a:buFont typeface="Calibri"/>
              <a:buNone/>
            </a:pPr>
            <a:r>
              <a:rPr lang="en-US" sz="3600"/>
              <a:t>Aerobic or cardio is continuous, dynamic exercise that uses large muscle groups and requires aerobic metabolic pathway to get energy. </a:t>
            </a:r>
            <a:endParaRPr/>
          </a:p>
          <a:p>
            <a:pPr marL="457200" lvl="1" indent="0" algn="l" rtl="0">
              <a:spcBef>
                <a:spcPts val="0"/>
              </a:spcBef>
              <a:spcAft>
                <a:spcPts val="0"/>
              </a:spcAft>
              <a:buNone/>
            </a:pPr>
            <a:r>
              <a:rPr lang="en-US" sz="3200"/>
              <a:t>Typically these types of activity have the greatest acute impact on BG. </a:t>
            </a:r>
            <a:endParaRPr/>
          </a:p>
          <a:p>
            <a:pPr marL="457200" lvl="1" indent="0" algn="l" rtl="0">
              <a:spcBef>
                <a:spcPts val="0"/>
              </a:spcBef>
              <a:spcAft>
                <a:spcPts val="0"/>
              </a:spcAft>
              <a:buNone/>
            </a:pPr>
            <a:r>
              <a:rPr lang="en-US" sz="3200"/>
              <a:t>It is the more traditionally prescribed activity for people with diabetes. </a:t>
            </a:r>
            <a:endParaRPr/>
          </a:p>
          <a:p>
            <a:pPr marL="457200" lvl="1" indent="0" algn="l" rtl="0">
              <a:spcBef>
                <a:spcPts val="0"/>
              </a:spcBef>
              <a:spcAft>
                <a:spcPts val="0"/>
              </a:spcAft>
              <a:buNone/>
            </a:pPr>
            <a:r>
              <a:rPr lang="en-US" sz="3200"/>
              <a:t>Examples: walking, biking, dancing, swimming</a:t>
            </a:r>
            <a:endParaRPr/>
          </a:p>
          <a:p>
            <a:pPr marL="457200" lvl="1" indent="0" algn="l" rtl="0">
              <a:spcBef>
                <a:spcPts val="0"/>
              </a:spcBef>
              <a:spcAft>
                <a:spcPts val="0"/>
              </a:spcAft>
              <a:buNone/>
            </a:pPr>
            <a:r>
              <a:rPr lang="en-US" sz="3200"/>
              <a:t>The recommended type of aerobic activity should be largely based on preference, and safety should also be considered</a:t>
            </a:r>
            <a:endParaRPr/>
          </a:p>
          <a:p>
            <a:pPr marL="0" lvl="0" indent="0" algn="l" rtl="0">
              <a:spcBef>
                <a:spcPts val="0"/>
              </a:spcBef>
              <a:spcAft>
                <a:spcPts val="0"/>
              </a:spcAft>
              <a:buNone/>
            </a:pPr>
            <a:endParaRPr sz="3600"/>
          </a:p>
        </p:txBody>
      </p:sp>
      <p:sp>
        <p:nvSpPr>
          <p:cNvPr id="1843" name="Google Shape;1843;p19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19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19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BG improves for 2-72 hours after aerobic activity; thus need to do it regularly to maintain improved BGs</a:t>
            </a:r>
            <a:endParaRPr/>
          </a:p>
          <a:p>
            <a:pPr marL="0" lvl="0" indent="0" algn="l" rtl="0">
              <a:spcBef>
                <a:spcPts val="0"/>
              </a:spcBef>
              <a:spcAft>
                <a:spcPts val="0"/>
              </a:spcAft>
              <a:buNone/>
            </a:pPr>
            <a:endParaRPr/>
          </a:p>
          <a:p>
            <a:pPr marL="0" lvl="0" indent="0" algn="l" rtl="0">
              <a:spcBef>
                <a:spcPts val="0"/>
              </a:spcBef>
              <a:spcAft>
                <a:spcPts val="0"/>
              </a:spcAft>
              <a:buNone/>
            </a:pPr>
            <a:r>
              <a:rPr lang="en-US"/>
              <a:t>Cardiovascular exercise after eating can lower the rise in BG levels that occurs after eating </a:t>
            </a:r>
            <a:endParaRPr/>
          </a:p>
          <a:p>
            <a:pPr marL="0" lvl="0" indent="0" algn="l" rtl="0">
              <a:spcBef>
                <a:spcPts val="0"/>
              </a:spcBef>
              <a:spcAft>
                <a:spcPts val="0"/>
              </a:spcAft>
              <a:buNone/>
            </a:pPr>
            <a:endParaRPr/>
          </a:p>
          <a:p>
            <a:pPr marL="0" lvl="0" indent="0" algn="l" rtl="0">
              <a:spcBef>
                <a:spcPts val="0"/>
              </a:spcBef>
              <a:spcAft>
                <a:spcPts val="0"/>
              </a:spcAft>
              <a:buNone/>
            </a:pPr>
            <a:r>
              <a:rPr lang="en-US"/>
              <a:t>For those on insulin:</a:t>
            </a:r>
            <a:endParaRPr/>
          </a:p>
          <a:p>
            <a:pPr marL="457200" lvl="1" indent="0" algn="l" rtl="0">
              <a:spcBef>
                <a:spcPts val="0"/>
              </a:spcBef>
              <a:spcAft>
                <a:spcPts val="0"/>
              </a:spcAft>
              <a:buNone/>
            </a:pPr>
            <a:r>
              <a:rPr lang="en-US"/>
              <a:t>Aerobic exercise will decrease insulin requirements, and so balancing insulin/food may become difficult. The risk for hypo may increase.</a:t>
            </a:r>
            <a:endParaRPr/>
          </a:p>
          <a:p>
            <a:pPr marL="0" lvl="0" indent="0" algn="l" rtl="0">
              <a:spcBef>
                <a:spcPts val="0"/>
              </a:spcBef>
              <a:spcAft>
                <a:spcPts val="0"/>
              </a:spcAft>
              <a:buNone/>
            </a:pPr>
            <a:endParaRPr/>
          </a:p>
        </p:txBody>
      </p:sp>
      <p:sp>
        <p:nvSpPr>
          <p:cNvPr id="1850" name="Google Shape;1850;p19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p19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7" name="Google Shape;1857;p19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Resistance training is also important - It increases strength, endurance, and burns calories.</a:t>
            </a:r>
            <a:endParaRPr/>
          </a:p>
          <a:p>
            <a:pPr marL="0" lvl="0" indent="0" algn="l" rtl="0">
              <a:spcBef>
                <a:spcPts val="0"/>
              </a:spcBef>
              <a:spcAft>
                <a:spcPts val="0"/>
              </a:spcAft>
              <a:buNone/>
            </a:pPr>
            <a:r>
              <a:rPr lang="en-US"/>
              <a:t>It can also hep to maintain independence in performing the daily activities of living and reduce the possibility of injury.</a:t>
            </a:r>
            <a:endParaRPr/>
          </a:p>
        </p:txBody>
      </p:sp>
      <p:sp>
        <p:nvSpPr>
          <p:cNvPr id="1858" name="Google Shape;1858;p19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p19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5" name="Google Shape;1865;p19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sz="3600"/>
          </a:p>
          <a:p>
            <a:pPr marL="0" lvl="0" indent="0" algn="l" rtl="0">
              <a:spcBef>
                <a:spcPts val="0"/>
              </a:spcBef>
              <a:spcAft>
                <a:spcPts val="0"/>
              </a:spcAft>
              <a:buNone/>
            </a:pPr>
            <a:r>
              <a:rPr lang="en-US" sz="3600"/>
              <a:t>Resistance training may improve glycemic levels more than aerobic activity in T2D</a:t>
            </a:r>
            <a:endParaRPr/>
          </a:p>
          <a:p>
            <a:pPr marL="0" lvl="0" indent="0" algn="l" rtl="0">
              <a:spcBef>
                <a:spcPts val="0"/>
              </a:spcBef>
              <a:spcAft>
                <a:spcPts val="0"/>
              </a:spcAft>
              <a:buNone/>
            </a:pPr>
            <a:endParaRPr sz="3600"/>
          </a:p>
          <a:p>
            <a:pPr marL="0" lvl="0" indent="0" algn="l" rtl="0">
              <a:spcBef>
                <a:spcPts val="0"/>
              </a:spcBef>
              <a:spcAft>
                <a:spcPts val="0"/>
              </a:spcAft>
              <a:buNone/>
            </a:pPr>
            <a:r>
              <a:rPr lang="en-US" sz="3200"/>
              <a:t>Best results come from mix of resistance and aerobic training.</a:t>
            </a:r>
            <a:endParaRPr/>
          </a:p>
          <a:p>
            <a:pPr marL="0" lvl="0" indent="0" algn="l" rtl="0">
              <a:spcBef>
                <a:spcPts val="0"/>
              </a:spcBef>
              <a:spcAft>
                <a:spcPts val="0"/>
              </a:spcAft>
              <a:buNone/>
            </a:pPr>
            <a:r>
              <a:rPr lang="en-US"/>
              <a:t>Before starting resistance training, it is advised that individuals receive instruction on proper technique to ensure exercise is done safely. </a:t>
            </a:r>
            <a:endParaRPr/>
          </a:p>
        </p:txBody>
      </p:sp>
      <p:sp>
        <p:nvSpPr>
          <p:cNvPr id="1866" name="Google Shape;1866;p19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p19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3" name="Google Shape;1873;p19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3600"/>
              <a:t>Other benefits of resistance training: </a:t>
            </a:r>
            <a:endParaRPr/>
          </a:p>
          <a:p>
            <a:pPr marL="0" lvl="0" indent="0" algn="l" rtl="0">
              <a:spcBef>
                <a:spcPts val="0"/>
              </a:spcBef>
              <a:spcAft>
                <a:spcPts val="0"/>
              </a:spcAft>
              <a:buNone/>
            </a:pPr>
            <a:endParaRPr sz="3600"/>
          </a:p>
          <a:p>
            <a:pPr marL="0" lvl="0" indent="0" algn="l" rtl="0">
              <a:spcBef>
                <a:spcPts val="0"/>
              </a:spcBef>
              <a:spcAft>
                <a:spcPts val="0"/>
              </a:spcAft>
              <a:buNone/>
            </a:pPr>
            <a:r>
              <a:rPr lang="en-US" sz="3600"/>
              <a:t>Are that it is key for older adults for maintaining independence</a:t>
            </a:r>
            <a:endParaRPr/>
          </a:p>
          <a:p>
            <a:pPr marL="457200" lvl="1" indent="0" algn="l" rtl="0">
              <a:spcBef>
                <a:spcPts val="0"/>
              </a:spcBef>
              <a:spcAft>
                <a:spcPts val="0"/>
              </a:spcAft>
              <a:buNone/>
            </a:pPr>
            <a:r>
              <a:rPr lang="en-US" sz="3200"/>
              <a:t>Improved strength/balance reduces fall risk</a:t>
            </a:r>
            <a:endParaRPr/>
          </a:p>
          <a:p>
            <a:pPr marL="457200" lvl="1" indent="0" algn="l" rtl="0">
              <a:spcBef>
                <a:spcPts val="0"/>
              </a:spcBef>
              <a:spcAft>
                <a:spcPts val="0"/>
              </a:spcAft>
              <a:buNone/>
            </a:pPr>
            <a:r>
              <a:rPr lang="en-US" sz="3200"/>
              <a:t>Increases mobility</a:t>
            </a:r>
            <a:endParaRPr/>
          </a:p>
          <a:p>
            <a:pPr marL="0" lvl="0" indent="0" algn="l" rtl="0">
              <a:spcBef>
                <a:spcPts val="0"/>
              </a:spcBef>
              <a:spcAft>
                <a:spcPts val="0"/>
              </a:spcAft>
              <a:buNone/>
            </a:pPr>
            <a:endParaRPr sz="3600"/>
          </a:p>
          <a:p>
            <a:pPr marL="0" lvl="0" indent="0" algn="l" rtl="0">
              <a:spcBef>
                <a:spcPts val="0"/>
              </a:spcBef>
              <a:spcAft>
                <a:spcPts val="0"/>
              </a:spcAft>
              <a:buNone/>
            </a:pPr>
            <a:r>
              <a:rPr lang="en-US" sz="3600"/>
              <a:t>Resistance training may weaken the exercise related decrease in BGs during and after exercise</a:t>
            </a:r>
            <a:endParaRPr/>
          </a:p>
          <a:p>
            <a:pPr marL="457200" lvl="1" indent="0" algn="l" rtl="0">
              <a:spcBef>
                <a:spcPts val="0"/>
              </a:spcBef>
              <a:spcAft>
                <a:spcPts val="0"/>
              </a:spcAft>
              <a:buNone/>
            </a:pPr>
            <a:r>
              <a:rPr lang="en-US" sz="3200"/>
              <a:t>So, thinking about our special populations:</a:t>
            </a:r>
            <a:endParaRPr/>
          </a:p>
          <a:p>
            <a:pPr marL="457200" lvl="1" indent="0" algn="l" rtl="0">
              <a:spcBef>
                <a:spcPts val="0"/>
              </a:spcBef>
              <a:spcAft>
                <a:spcPts val="0"/>
              </a:spcAft>
              <a:buNone/>
            </a:pPr>
            <a:r>
              <a:rPr lang="en-US" sz="3200"/>
              <a:t>In T1D or those on insulin try complete resistance training 1</a:t>
            </a:r>
            <a:r>
              <a:rPr lang="en-US" sz="3200" baseline="30000"/>
              <a:t>st</a:t>
            </a:r>
            <a:r>
              <a:rPr lang="en-US" sz="3200"/>
              <a:t>, aerobic training 2</a:t>
            </a:r>
            <a:r>
              <a:rPr lang="en-US" sz="3200" baseline="30000"/>
              <a:t>nd  </a:t>
            </a:r>
            <a:r>
              <a:rPr lang="en-US" sz="3200"/>
              <a:t>to improve glycemic stability and decrease post exercise hypo</a:t>
            </a:r>
            <a:endParaRPr/>
          </a:p>
          <a:p>
            <a:pPr marL="0" lvl="0" indent="0" algn="l" rtl="0">
              <a:spcBef>
                <a:spcPts val="0"/>
              </a:spcBef>
              <a:spcAft>
                <a:spcPts val="0"/>
              </a:spcAft>
              <a:buNone/>
            </a:pPr>
            <a:endParaRPr/>
          </a:p>
        </p:txBody>
      </p:sp>
      <p:sp>
        <p:nvSpPr>
          <p:cNvPr id="1874" name="Google Shape;1874;p19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p19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0" name="Google Shape;1880;p19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And then we have flexibility training, which helps to support movement through a more complete range of motion</a:t>
            </a:r>
            <a:endParaRPr/>
          </a:p>
        </p:txBody>
      </p:sp>
      <p:sp>
        <p:nvSpPr>
          <p:cNvPr id="1881" name="Google Shape;1881;p19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p1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8" name="Google Shape;1888;p19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3600"/>
              <a:t>The benefits of flexibility training are less established than other exercise types</a:t>
            </a:r>
            <a:endParaRPr/>
          </a:p>
          <a:p>
            <a:pPr marL="0" lvl="0" indent="0" algn="l" rtl="0">
              <a:spcBef>
                <a:spcPts val="0"/>
              </a:spcBef>
              <a:spcAft>
                <a:spcPts val="0"/>
              </a:spcAft>
              <a:buNone/>
            </a:pPr>
            <a:r>
              <a:rPr lang="en-US" sz="3200"/>
              <a:t>The good news is that m</a:t>
            </a:r>
            <a:r>
              <a:rPr lang="en-US" sz="3600"/>
              <a:t>inimal precautions needed with this type of activity – so these can be used by individuals of all skill levels and ages. </a:t>
            </a:r>
            <a:endParaRPr/>
          </a:p>
          <a:p>
            <a:pPr marL="457200" lvl="1" indent="0" algn="l" rtl="0">
              <a:spcBef>
                <a:spcPts val="0"/>
              </a:spcBef>
              <a:spcAft>
                <a:spcPts val="0"/>
              </a:spcAft>
              <a:buNone/>
            </a:pPr>
            <a:r>
              <a:rPr lang="en-US" sz="3200"/>
              <a:t>Flexibility programs may provide introduction to a more physically active life for those who are deconditioned</a:t>
            </a:r>
            <a:endParaRPr/>
          </a:p>
          <a:p>
            <a:pPr marL="0" lvl="0" indent="0" algn="l" rtl="0">
              <a:spcBef>
                <a:spcPts val="0"/>
              </a:spcBef>
              <a:spcAft>
                <a:spcPts val="0"/>
              </a:spcAft>
              <a:buNone/>
            </a:pPr>
            <a:endParaRPr/>
          </a:p>
        </p:txBody>
      </p:sp>
      <p:sp>
        <p:nvSpPr>
          <p:cNvPr id="1889" name="Google Shape;1889;p19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p19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6" name="Google Shape;1896;p19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3400"/>
              <a:t>Long-periods of sedentary activity (regardless of physical activity) may be associated with the onset of T2D.</a:t>
            </a:r>
            <a:endParaRPr/>
          </a:p>
          <a:p>
            <a:pPr marL="0" lvl="0" indent="0" algn="l" rtl="0">
              <a:spcBef>
                <a:spcPts val="0"/>
              </a:spcBef>
              <a:spcAft>
                <a:spcPts val="0"/>
              </a:spcAft>
              <a:buNone/>
            </a:pPr>
            <a:endParaRPr sz="3400"/>
          </a:p>
          <a:p>
            <a:pPr marL="0" lvl="0" indent="0" algn="l" rtl="0">
              <a:spcBef>
                <a:spcPts val="0"/>
              </a:spcBef>
              <a:spcAft>
                <a:spcPts val="0"/>
              </a:spcAft>
              <a:buNone/>
            </a:pPr>
            <a:r>
              <a:rPr lang="en-US" sz="3200"/>
              <a:t>When working with clients, try to encourage breaks in sedentary activity every 30 minutes - it may ↓ postprandial glucose and insulin levels</a:t>
            </a:r>
            <a:endParaRPr/>
          </a:p>
          <a:p>
            <a:pPr marL="0" lvl="0" indent="0" algn="l" rtl="0">
              <a:spcBef>
                <a:spcPts val="0"/>
              </a:spcBef>
              <a:spcAft>
                <a:spcPts val="0"/>
              </a:spcAft>
              <a:buNone/>
            </a:pPr>
            <a:endParaRPr sz="3200"/>
          </a:p>
          <a:p>
            <a:pPr marL="0" lvl="0" indent="0" algn="l" rtl="0">
              <a:spcBef>
                <a:spcPts val="0"/>
              </a:spcBef>
              <a:spcAft>
                <a:spcPts val="0"/>
              </a:spcAft>
              <a:buNone/>
            </a:pPr>
            <a:r>
              <a:rPr lang="en-US" sz="3200"/>
              <a:t>I think this is so powerful….. Break up TV at commercial breaks, I have been trying to do a pushup between every client that I see, etc. </a:t>
            </a:r>
            <a:endParaRPr/>
          </a:p>
          <a:p>
            <a:pPr marL="457200" lvl="1" indent="0" algn="l" rtl="0">
              <a:spcBef>
                <a:spcPts val="0"/>
              </a:spcBef>
              <a:spcAft>
                <a:spcPts val="0"/>
              </a:spcAft>
              <a:buNone/>
            </a:pPr>
            <a:endParaRPr sz="3200"/>
          </a:p>
          <a:p>
            <a:pPr marL="0" lvl="0" indent="0" algn="l" rtl="0">
              <a:spcBef>
                <a:spcPts val="0"/>
              </a:spcBef>
              <a:spcAft>
                <a:spcPts val="0"/>
              </a:spcAft>
              <a:buNone/>
            </a:pPr>
            <a:r>
              <a:rPr lang="en-US" sz="3400"/>
              <a:t>Small increases in activity may reduce mortality from all causes and improve insulin resistance/BG, BP, and BMI</a:t>
            </a:r>
            <a:endParaRPr/>
          </a:p>
          <a:p>
            <a:pPr marL="0" lvl="0" indent="0" algn="l" rtl="0">
              <a:spcBef>
                <a:spcPts val="0"/>
              </a:spcBef>
              <a:spcAft>
                <a:spcPts val="0"/>
              </a:spcAft>
              <a:buNone/>
            </a:pPr>
            <a:endParaRPr/>
          </a:p>
        </p:txBody>
      </p:sp>
      <p:sp>
        <p:nvSpPr>
          <p:cNvPr id="1897" name="Google Shape;1897;p19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p19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4" name="Google Shape;1904;p19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So now that we reviewed the types of exercise, lets touch on the goals for activity for various populations</a:t>
            </a:r>
            <a:endParaRPr/>
          </a:p>
        </p:txBody>
      </p:sp>
      <p:sp>
        <p:nvSpPr>
          <p:cNvPr id="1905" name="Google Shape;1905;p19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None/>
            </a:pPr>
            <a:r>
              <a:rPr lang="en-US"/>
              <a:t>I want to start off by acknowledging that nutrition and healthy eating can be complicated. </a:t>
            </a:r>
            <a:endParaRPr/>
          </a:p>
          <a:p>
            <a:pPr marL="0" lvl="0" indent="0" algn="l" rtl="0">
              <a:lnSpc>
                <a:spcPct val="100000"/>
              </a:lnSpc>
              <a:spcBef>
                <a:spcPts val="0"/>
              </a:spcBef>
              <a:spcAft>
                <a:spcPts val="0"/>
              </a:spcAft>
              <a:buNone/>
            </a:pPr>
            <a:r>
              <a:rPr lang="en-US"/>
              <a:t>Our food choices are heavily influenced by many variables including: </a:t>
            </a:r>
            <a:endParaRPr/>
          </a:p>
          <a:p>
            <a:pPr marL="457200" lvl="1" indent="0" algn="l" rtl="0">
              <a:lnSpc>
                <a:spcPct val="100000"/>
              </a:lnSpc>
              <a:spcBef>
                <a:spcPts val="0"/>
              </a:spcBef>
              <a:spcAft>
                <a:spcPts val="0"/>
              </a:spcAft>
              <a:buNone/>
            </a:pPr>
            <a:r>
              <a:rPr lang="en-US"/>
              <a:t>Emotions, Traditions, Family and cultural eating patterns, Health beliefs, Food preferences, availability, and affordability </a:t>
            </a:r>
            <a:endParaRPr/>
          </a:p>
          <a:p>
            <a:pPr marL="457200" lvl="1" indent="0" algn="l" rtl="0">
              <a:lnSpc>
                <a:spcPct val="100000"/>
              </a:lnSpc>
              <a:spcBef>
                <a:spcPts val="0"/>
              </a:spcBef>
              <a:spcAft>
                <a:spcPts val="0"/>
              </a:spcAft>
              <a:buNone/>
            </a:pPr>
            <a:endParaRPr/>
          </a:p>
          <a:p>
            <a:pPr marL="0" lvl="0" indent="0" algn="l" rtl="0">
              <a:spcBef>
                <a:spcPts val="0"/>
              </a:spcBef>
              <a:spcAft>
                <a:spcPts val="0"/>
              </a:spcAft>
              <a:buNone/>
            </a:pPr>
            <a:r>
              <a:rPr lang="en-US"/>
              <a:t>So if you’ve ever been overwhelmed in trying to eat more healthfully yourself or struggled to teach someone else about healthy eating then you’re not alone. </a:t>
            </a:r>
            <a:endParaRPr/>
          </a:p>
          <a:p>
            <a:pPr marL="0" lvl="0" indent="0" algn="l" rtl="0">
              <a:spcBef>
                <a:spcPts val="0"/>
              </a:spcBef>
              <a:spcAft>
                <a:spcPts val="0"/>
              </a:spcAft>
              <a:buNone/>
            </a:pPr>
            <a:r>
              <a:rPr lang="en-US"/>
              <a:t>Many clinicians consider healthy eating to be the most challenging of the Self-Care Behaviors to implement successfully.</a:t>
            </a:r>
            <a:endParaRPr/>
          </a:p>
          <a:p>
            <a:pPr marL="0" lvl="0" indent="0" algn="l" rtl="0">
              <a:spcBef>
                <a:spcPts val="0"/>
              </a:spcBef>
              <a:spcAft>
                <a:spcPts val="0"/>
              </a:spcAft>
              <a:buNone/>
            </a:pPr>
            <a:endParaRPr/>
          </a:p>
          <a:p>
            <a:pPr marL="0" lvl="0" indent="0" algn="l" rtl="0">
              <a:spcBef>
                <a:spcPts val="0"/>
              </a:spcBef>
              <a:spcAft>
                <a:spcPts val="0"/>
              </a:spcAft>
              <a:buNone/>
            </a:pPr>
            <a:r>
              <a:rPr lang="en-US"/>
              <a:t>My hope today is to provide more clarity on current nutrition recommendations to both prepare you for the exam, if that’s something you’re planning to take, and also increase your confidence in teaching others about healthy eating. </a:t>
            </a:r>
            <a:endParaRPr/>
          </a:p>
          <a:p>
            <a:pPr marL="0" lvl="0" indent="0" algn="l" rtl="0">
              <a:spcBef>
                <a:spcPts val="0"/>
              </a:spcBef>
              <a:spcAft>
                <a:spcPts val="0"/>
              </a:spcAft>
              <a:buNone/>
            </a:pPr>
            <a:endParaRPr/>
          </a:p>
        </p:txBody>
      </p:sp>
      <p:sp>
        <p:nvSpPr>
          <p:cNvPr id="245" name="Google Shape;245;p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fff9dd52d9_0_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2fff9dd52d9_0_53: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It has been shown, and I think we are all familiar, that an increase in BMI is generally associated with an increase in the prevalence of insulin resistance and type 2 diabetes, as well as other chronic health conditions.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here is a table with a refresher for BMI classifications.</a:t>
            </a:r>
            <a:endParaRPr/>
          </a:p>
        </p:txBody>
      </p:sp>
      <p:sp>
        <p:nvSpPr>
          <p:cNvPr id="403" name="Google Shape;403;g2fff9dd52d9_0_53: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p20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4" name="Google Shape;1914;p20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For kiddos,</a:t>
            </a:r>
            <a:endParaRPr/>
          </a:p>
          <a:p>
            <a:pPr marL="0" lvl="0" indent="0" algn="l" rtl="0">
              <a:spcBef>
                <a:spcPts val="0"/>
              </a:spcBef>
              <a:spcAft>
                <a:spcPts val="0"/>
              </a:spcAft>
              <a:buNone/>
            </a:pPr>
            <a:r>
              <a:rPr lang="en-US"/>
              <a:t>The goal is to reach 60 minutes of moderate or higher intensity activity each day </a:t>
            </a:r>
            <a:endParaRPr/>
          </a:p>
          <a:p>
            <a:pPr marL="0" lvl="0" indent="0" algn="l" rtl="0">
              <a:spcBef>
                <a:spcPts val="0"/>
              </a:spcBef>
              <a:spcAft>
                <a:spcPts val="0"/>
              </a:spcAft>
              <a:buNone/>
            </a:pPr>
            <a:r>
              <a:rPr lang="en-US"/>
              <a:t>And resistance training several times per week. </a:t>
            </a:r>
            <a:endParaRPr/>
          </a:p>
          <a:p>
            <a:pPr marL="0" lvl="0" indent="0" algn="l" rtl="0">
              <a:spcBef>
                <a:spcPts val="0"/>
              </a:spcBef>
              <a:spcAft>
                <a:spcPts val="0"/>
              </a:spcAft>
              <a:buNone/>
            </a:pPr>
            <a:endParaRPr/>
          </a:p>
        </p:txBody>
      </p:sp>
      <p:sp>
        <p:nvSpPr>
          <p:cNvPr id="1915" name="Google Shape;1915;p20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200</a:t>
            </a:fld>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0"/>
        <p:cNvGrpSpPr/>
        <p:nvPr/>
      </p:nvGrpSpPr>
      <p:grpSpPr>
        <a:xfrm>
          <a:off x="0" y="0"/>
          <a:ext cx="0" cy="0"/>
          <a:chOff x="0" y="0"/>
          <a:chExt cx="0" cy="0"/>
        </a:xfrm>
      </p:grpSpPr>
      <p:sp>
        <p:nvSpPr>
          <p:cNvPr id="1921" name="Google Shape;1921;p20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2" name="Google Shape;1922;p20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If you have a client using insulin, educate on strategies to prevent hypo before, during, and after exercise. Consider:</a:t>
            </a:r>
            <a:endParaRPr/>
          </a:p>
          <a:p>
            <a:pPr marL="457200" lvl="1" indent="0" algn="l" rtl="0">
              <a:spcBef>
                <a:spcPts val="0"/>
              </a:spcBef>
              <a:spcAft>
                <a:spcPts val="0"/>
              </a:spcAft>
              <a:buNone/>
            </a:pPr>
            <a:r>
              <a:rPr lang="en-US"/>
              <a:t>- Lowering meal or snack time insulin before exercise</a:t>
            </a:r>
            <a:endParaRPr/>
          </a:p>
          <a:p>
            <a:pPr marL="457200" lvl="1" indent="0" algn="l" rtl="0">
              <a:spcBef>
                <a:spcPts val="0"/>
              </a:spcBef>
              <a:spcAft>
                <a:spcPts val="0"/>
              </a:spcAft>
              <a:buNone/>
            </a:pPr>
            <a:r>
              <a:rPr lang="en-US"/>
              <a:t>- Reducing other insulin doses – because of how long the impact of exercise can last. </a:t>
            </a:r>
            <a:endParaRPr/>
          </a:p>
          <a:p>
            <a:pPr marL="457200" lvl="1" indent="0" algn="l" rtl="0">
              <a:spcBef>
                <a:spcPts val="0"/>
              </a:spcBef>
              <a:spcAft>
                <a:spcPts val="0"/>
              </a:spcAft>
              <a:buNone/>
            </a:pPr>
            <a:r>
              <a:rPr lang="en-US"/>
              <a:t>- Increasing carb intake</a:t>
            </a:r>
            <a:endParaRPr/>
          </a:p>
          <a:p>
            <a:pPr marL="457200" lvl="1" indent="0" algn="l" rtl="0">
              <a:spcBef>
                <a:spcPts val="0"/>
              </a:spcBef>
              <a:spcAft>
                <a:spcPts val="0"/>
              </a:spcAft>
              <a:buNone/>
            </a:pPr>
            <a:r>
              <a:rPr lang="en-US"/>
              <a:t>- Eating a bedtime snack</a:t>
            </a:r>
            <a:endParaRPr/>
          </a:p>
          <a:p>
            <a:pPr marL="0" lvl="0" indent="0" algn="l" rtl="0">
              <a:spcBef>
                <a:spcPts val="0"/>
              </a:spcBef>
              <a:spcAft>
                <a:spcPts val="0"/>
              </a:spcAft>
              <a:buNone/>
            </a:pPr>
            <a:endParaRPr/>
          </a:p>
        </p:txBody>
      </p:sp>
      <p:sp>
        <p:nvSpPr>
          <p:cNvPr id="1923" name="Google Shape;1923;p20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201</a:t>
            </a:fld>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p20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9" name="Google Shape;1929;p20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Exercise Goals for adults with prediabetes.</a:t>
            </a:r>
            <a:endParaRPr/>
          </a:p>
          <a:p>
            <a:pPr marL="457200" lvl="1" indent="0" algn="l" rtl="0">
              <a:spcBef>
                <a:spcPts val="0"/>
              </a:spcBef>
              <a:spcAft>
                <a:spcPts val="0"/>
              </a:spcAft>
              <a:buNone/>
            </a:pPr>
            <a:r>
              <a:rPr lang="en-US"/>
              <a:t>- Increase moderate-intensity physical activity to at least 150 minutes/week</a:t>
            </a:r>
            <a:endParaRPr/>
          </a:p>
          <a:p>
            <a:pPr marL="457200" lvl="1" indent="0" algn="l" rtl="0">
              <a:spcBef>
                <a:spcPts val="0"/>
              </a:spcBef>
              <a:spcAft>
                <a:spcPts val="0"/>
              </a:spcAft>
              <a:buNone/>
            </a:pPr>
            <a:r>
              <a:rPr lang="en-US"/>
              <a:t>Example: brisk walking</a:t>
            </a:r>
            <a:endParaRPr/>
          </a:p>
          <a:p>
            <a:pPr marL="457200" lvl="1" indent="0" algn="l" rtl="0">
              <a:spcBef>
                <a:spcPts val="0"/>
              </a:spcBef>
              <a:spcAft>
                <a:spcPts val="0"/>
              </a:spcAft>
              <a:buNone/>
            </a:pPr>
            <a:r>
              <a:rPr lang="en-US"/>
              <a:t>May include resistance training</a:t>
            </a:r>
            <a:endParaRPr/>
          </a:p>
          <a:p>
            <a:pPr marL="457200" lvl="1" indent="0" algn="l" rtl="0">
              <a:spcBef>
                <a:spcPts val="0"/>
              </a:spcBef>
              <a:spcAft>
                <a:spcPts val="0"/>
              </a:spcAft>
              <a:buNone/>
            </a:pPr>
            <a:r>
              <a:rPr lang="en-US"/>
              <a:t>Break-up sedentary time – this is associated with moderately lower postprandial glucose levels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Although weight loss is the most important factor to reduce the risk of incident diabetes, in the DPP we saw that achieving the behavioral goal of 150 minutes of physical activity per week reduced the incidence of type 2 diabetes dramatically, even without weight loss. </a:t>
            </a:r>
            <a:endParaRPr/>
          </a:p>
          <a:p>
            <a:pPr marL="0" lvl="0" indent="0" algn="l" rtl="0">
              <a:spcBef>
                <a:spcPts val="0"/>
              </a:spcBef>
              <a:spcAft>
                <a:spcPts val="0"/>
              </a:spcAft>
              <a:buNone/>
            </a:pPr>
            <a:endParaRPr/>
          </a:p>
        </p:txBody>
      </p:sp>
      <p:sp>
        <p:nvSpPr>
          <p:cNvPr id="1930" name="Google Shape;1930;p20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4"/>
        <p:cNvGrpSpPr/>
        <p:nvPr/>
      </p:nvGrpSpPr>
      <p:grpSpPr>
        <a:xfrm>
          <a:off x="0" y="0"/>
          <a:ext cx="0" cy="0"/>
          <a:chOff x="0" y="0"/>
          <a:chExt cx="0" cy="0"/>
        </a:xfrm>
      </p:grpSpPr>
      <p:sp>
        <p:nvSpPr>
          <p:cNvPr id="1935" name="Google Shape;1935;p20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6" name="Google Shape;1936;p20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3600"/>
              <a:t>Recommendations For Adults with diabetes</a:t>
            </a:r>
            <a:endParaRPr/>
          </a:p>
          <a:p>
            <a:pPr marL="457200" lvl="1" indent="0" algn="l" rtl="0">
              <a:spcBef>
                <a:spcPts val="0"/>
              </a:spcBef>
              <a:spcAft>
                <a:spcPts val="0"/>
              </a:spcAft>
              <a:buNone/>
            </a:pPr>
            <a:r>
              <a:rPr lang="en-US" sz="3200"/>
              <a:t>A minimum of 150-300 min/wk. at moderate intensity</a:t>
            </a:r>
            <a:endParaRPr/>
          </a:p>
          <a:p>
            <a:pPr marL="0" lvl="0" indent="0" algn="l" rtl="0">
              <a:spcBef>
                <a:spcPts val="0"/>
              </a:spcBef>
              <a:spcAft>
                <a:spcPts val="0"/>
              </a:spcAft>
              <a:buNone/>
            </a:pPr>
            <a:endParaRPr/>
          </a:p>
          <a:p>
            <a:pPr marL="0" lvl="0" indent="0" algn="l" rtl="0">
              <a:spcBef>
                <a:spcPts val="0"/>
              </a:spcBef>
              <a:spcAft>
                <a:spcPts val="0"/>
              </a:spcAft>
              <a:buNone/>
            </a:pPr>
            <a:r>
              <a:rPr lang="en-US"/>
              <a:t>Federal guidelines state that it’s ok to get all the recommended aerobic exercise in one day (“weekend warrior”). This is for the general population. </a:t>
            </a:r>
            <a:endParaRPr/>
          </a:p>
          <a:p>
            <a:pPr marL="0" lvl="0" indent="0" algn="l" rtl="0">
              <a:spcBef>
                <a:spcPts val="0"/>
              </a:spcBef>
              <a:spcAft>
                <a:spcPts val="0"/>
              </a:spcAft>
              <a:buNone/>
            </a:pPr>
            <a:endParaRPr/>
          </a:p>
          <a:p>
            <a:pPr marL="0" lvl="0" indent="0" algn="l" rtl="0">
              <a:spcBef>
                <a:spcPts val="0"/>
              </a:spcBef>
              <a:spcAft>
                <a:spcPts val="0"/>
              </a:spcAft>
              <a:buNone/>
            </a:pPr>
            <a:r>
              <a:rPr lang="en-US"/>
              <a:t>For the person with diabetes, more benefit is obtained if exercise is spaced throughout the week. For people with diabetes, recommendation is to not go more than 2 consecutive days without aerobic activity because of the transient nature of improvements in insulin sensitivity that occur with aerobic exercise…</a:t>
            </a:r>
            <a:endParaRPr/>
          </a:p>
          <a:p>
            <a:pPr marL="0" lvl="0" indent="0" algn="l" rtl="0">
              <a:spcBef>
                <a:spcPts val="0"/>
              </a:spcBef>
              <a:spcAft>
                <a:spcPts val="0"/>
              </a:spcAft>
              <a:buNone/>
            </a:pPr>
            <a:r>
              <a:rPr lang="en-US"/>
              <a:t>___________________</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2022 standard</a:t>
            </a:r>
            <a:endParaRPr/>
          </a:p>
          <a:p>
            <a:pPr marL="0" lvl="0" indent="0" algn="l" rtl="0">
              <a:spcBef>
                <a:spcPts val="0"/>
              </a:spcBef>
              <a:spcAft>
                <a:spcPts val="0"/>
              </a:spcAft>
              <a:buNone/>
            </a:pPr>
            <a:r>
              <a:rPr lang="en-US"/>
              <a:t>S67</a:t>
            </a:r>
            <a:endParaRPr/>
          </a:p>
          <a:p>
            <a:pPr marL="0" lvl="0" indent="0" algn="l" rtl="0">
              <a:spcBef>
                <a:spcPts val="0"/>
              </a:spcBef>
              <a:spcAft>
                <a:spcPts val="0"/>
              </a:spcAft>
              <a:buNone/>
            </a:pPr>
            <a:r>
              <a:rPr lang="en-US"/>
              <a:t>S198</a:t>
            </a:r>
            <a:endParaRPr/>
          </a:p>
        </p:txBody>
      </p:sp>
      <p:sp>
        <p:nvSpPr>
          <p:cNvPr id="1937" name="Google Shape;1937;p20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p20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3" name="Google Shape;1943;p20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Also in adults with diabetes…</a:t>
            </a:r>
            <a:endParaRPr/>
          </a:p>
          <a:p>
            <a:pPr marL="0" lvl="0" indent="0" algn="l" rtl="0">
              <a:spcBef>
                <a:spcPts val="0"/>
              </a:spcBef>
              <a:spcAft>
                <a:spcPts val="0"/>
              </a:spcAft>
              <a:buNone/>
            </a:pPr>
            <a:r>
              <a:rPr lang="en-US"/>
              <a:t>Remember to aim to reduce sedentary time by interrupting sitting</a:t>
            </a:r>
            <a:endParaRPr/>
          </a:p>
          <a:p>
            <a:pPr marL="0" lvl="0" indent="0" algn="l" rtl="0">
              <a:spcBef>
                <a:spcPts val="0"/>
              </a:spcBef>
              <a:spcAft>
                <a:spcPts val="0"/>
              </a:spcAft>
              <a:buNone/>
            </a:pPr>
            <a:endParaRPr/>
          </a:p>
          <a:p>
            <a:pPr marL="0" lvl="0" indent="0" algn="l" rtl="0">
              <a:spcBef>
                <a:spcPts val="0"/>
              </a:spcBef>
              <a:spcAft>
                <a:spcPts val="0"/>
              </a:spcAft>
              <a:buNone/>
            </a:pPr>
            <a:r>
              <a:rPr lang="en-US"/>
              <a:t>Flexibility training is also recommended for older adults.</a:t>
            </a:r>
            <a:endParaRPr/>
          </a:p>
        </p:txBody>
      </p:sp>
      <p:sp>
        <p:nvSpPr>
          <p:cNvPr id="1944" name="Google Shape;1944;p20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204</a:t>
            </a:fld>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3: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6" name="Google Shape;226;p3:notes"/>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p>
            <a:pPr marL="0" marR="0" lvl="0" indent="0" algn="l" rtl="0">
              <a:lnSpc>
                <a:spcPct val="100000"/>
              </a:lnSpc>
              <a:spcBef>
                <a:spcPts val="0"/>
              </a:spcBef>
              <a:spcAft>
                <a:spcPts val="0"/>
              </a:spcAft>
              <a:buClr>
                <a:srgbClr val="000000"/>
              </a:buClr>
              <a:buSzPts val="1300"/>
              <a:buFont typeface="Times New Roman"/>
              <a:buNone/>
            </a:pPr>
            <a:r>
              <a:rPr lang="en-US" sz="1300" b="0" i="0" u="none" strike="noStrike" cap="none">
                <a:solidFill>
                  <a:srgbClr val="000000"/>
                </a:solidFill>
                <a:latin typeface="Times New Roman"/>
                <a:ea typeface="Times New Roman"/>
                <a:cs typeface="Times New Roman"/>
                <a:sym typeface="Times New Roman"/>
              </a:rPr>
              <a:t>Diabetes Educational Services© (530) 893 - 8635 </a:t>
            </a:r>
            <a:endParaRPr/>
          </a:p>
        </p:txBody>
      </p:sp>
      <p:sp>
        <p:nvSpPr>
          <p:cNvPr id="227" name="Google Shape;227;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300"/>
              <a:buFont typeface="Times New Roman"/>
              <a:buNone/>
            </a:pPr>
            <a:fld id="{00000000-1234-1234-1234-123412341234}" type="slidenum">
              <a:rPr lang="en-US" sz="1300" b="0" i="0" u="none" strike="noStrike" cap="none">
                <a:solidFill>
                  <a:srgbClr val="000000"/>
                </a:solidFill>
                <a:latin typeface="Times New Roman"/>
                <a:ea typeface="Times New Roman"/>
                <a:cs typeface="Times New Roman"/>
                <a:sym typeface="Times New Roman"/>
              </a:rPr>
              <a:t>205</a:t>
            </a:fld>
            <a:endParaRPr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863572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fff9dd52d9_0_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fff9dd52d9_0_63: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It has been shown, and I think we are all familiar, that an increase in BMI is generally associated with an increase in the prevalence of insulin resistance and type 2 diabetes, as well as other chronic health conditions.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here is a table with a refresher for BMI classifications.</a:t>
            </a:r>
            <a:endParaRPr/>
          </a:p>
        </p:txBody>
      </p:sp>
      <p:sp>
        <p:nvSpPr>
          <p:cNvPr id="410" name="Google Shape;410;g2fff9dd52d9_0_63: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It has been shown, and I think we are all familiar, that an increase in BMI is generally associated with an increase in the prevalence of insulin resistance and type 2 diabetes, as well as other chronic health conditions.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here is a table with a refresher for BMI classifications.</a:t>
            </a:r>
            <a:endParaRPr/>
          </a:p>
        </p:txBody>
      </p:sp>
      <p:sp>
        <p:nvSpPr>
          <p:cNvPr id="417" name="Google Shape;417;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fff9dd52d9_0_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2fff9dd52d9_0_6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It has been shown, and I think we are all familiar, that an increase in BMI is generally associated with an increase in the prevalence of insulin resistance and type 2 diabetes, as well as other chronic health conditions.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here is a table with a refresher for BMI classifications.</a:t>
            </a:r>
            <a:endParaRPr/>
          </a:p>
        </p:txBody>
      </p:sp>
      <p:sp>
        <p:nvSpPr>
          <p:cNvPr id="425" name="Google Shape;425;g2fff9dd52d9_0_69: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2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So, a few things to consider:</a:t>
            </a:r>
            <a:endParaRPr/>
          </a:p>
          <a:p>
            <a:pPr marL="0" lvl="0" indent="0" algn="l" rtl="0">
              <a:spcBef>
                <a:spcPts val="0"/>
              </a:spcBef>
              <a:spcAft>
                <a:spcPts val="0"/>
              </a:spcAft>
              <a:buNone/>
            </a:pPr>
            <a:r>
              <a:rPr lang="en-US"/>
              <a:t>When it comes to taking weight, work to be respectful of your client’s wishes.</a:t>
            </a:r>
            <a:endParaRPr/>
          </a:p>
          <a:p>
            <a:pPr marL="0" lvl="0" indent="0" algn="l" rtl="0">
              <a:spcBef>
                <a:spcPts val="0"/>
              </a:spcBef>
              <a:spcAft>
                <a:spcPts val="0"/>
              </a:spcAft>
              <a:buNone/>
            </a:pPr>
            <a:r>
              <a:rPr lang="en-US"/>
              <a:t>Weighing may be declined by someone, and that’s ok. We will review the ADA standards on taking weight on the next slide, but until we do that, ask yourself: if you didn’t weigh a person, how much would it really influence your appointments and care plan?</a:t>
            </a:r>
            <a:endParaRPr/>
          </a:p>
          <a:p>
            <a:pPr marL="628650" lvl="1" indent="-171450" algn="l" rtl="0">
              <a:spcBef>
                <a:spcPts val="0"/>
              </a:spcBef>
              <a:spcAft>
                <a:spcPts val="0"/>
              </a:spcAft>
              <a:buClr>
                <a:schemeClr val="dk1"/>
              </a:buClr>
              <a:buSzPts val="1200"/>
              <a:buFont typeface="Calibri"/>
              <a:buChar char="-"/>
            </a:pPr>
            <a:r>
              <a:rPr lang="en-US"/>
              <a:t>I work with several individuals who do not want to be weighed. We have a note in their chart so our staff is aware. The reality is, this doesn’t influence our care plan. We have very similar conversations to any other visit – I encourage selection of nutrient dense foods to fuel the body. We might discuss movement for benefits like stress management, improved glycose levels, and improved energy.</a:t>
            </a:r>
            <a:endParaRPr/>
          </a:p>
          <a:p>
            <a:pPr marL="628650" lvl="1" indent="-95250" algn="l" rtl="0">
              <a:spcBef>
                <a:spcPts val="0"/>
              </a:spcBef>
              <a:spcAft>
                <a:spcPts val="0"/>
              </a:spcAft>
              <a:buClr>
                <a:schemeClr val="dk1"/>
              </a:buClr>
              <a:buSzPts val="1200"/>
              <a:buFont typeface="Calibri"/>
              <a:buNone/>
            </a:pPr>
            <a:endParaRPr/>
          </a:p>
          <a:p>
            <a:pPr marL="171450" lvl="0" indent="-171450" algn="l" rtl="0">
              <a:spcBef>
                <a:spcPts val="0"/>
              </a:spcBef>
              <a:spcAft>
                <a:spcPts val="0"/>
              </a:spcAft>
              <a:buClr>
                <a:schemeClr val="dk1"/>
              </a:buClr>
              <a:buSzPts val="1200"/>
              <a:buFont typeface="Calibri"/>
              <a:buChar char="-"/>
            </a:pPr>
            <a:r>
              <a:rPr lang="en-US"/>
              <a:t>I also want to encourage you to situate scales in private areas. Weight is it’s own bit of protected health information and needs to be treated as such. </a:t>
            </a:r>
            <a:endParaRPr/>
          </a:p>
          <a:p>
            <a:pPr marL="171450" lvl="0" indent="-171450" algn="l" rtl="0">
              <a:spcBef>
                <a:spcPts val="0"/>
              </a:spcBef>
              <a:spcAft>
                <a:spcPts val="0"/>
              </a:spcAft>
              <a:buClr>
                <a:schemeClr val="dk1"/>
              </a:buClr>
              <a:buSzPts val="1200"/>
              <a:buFont typeface="Calibri"/>
              <a:buChar char="-"/>
            </a:pPr>
            <a:r>
              <a:rPr lang="en-US"/>
              <a:t>And always, measure weight in a non-judgmental way using appropriate neutral language</a:t>
            </a:r>
            <a:endParaRPr/>
          </a:p>
          <a:p>
            <a:pPr marL="171450" lvl="0" indent="-95250" algn="l" rtl="0">
              <a:spcBef>
                <a:spcPts val="0"/>
              </a:spcBef>
              <a:spcAft>
                <a:spcPts val="0"/>
              </a:spcAft>
              <a:buClr>
                <a:schemeClr val="dk1"/>
              </a:buClr>
              <a:buSzPts val="1200"/>
              <a:buFont typeface="Calibri"/>
              <a:buNone/>
            </a:pPr>
            <a:endParaRPr/>
          </a:p>
        </p:txBody>
      </p:sp>
      <p:sp>
        <p:nvSpPr>
          <p:cNvPr id="432" name="Google Shape;432;p2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Font typeface="Arial"/>
              <a:buNone/>
            </a:pPr>
            <a:r>
              <a:rPr lang="en-US"/>
              <a:t>Never assume that weight loss is a goal for a client. Always ask, as not all individuals will desire weight loss. There are a variety of ways to ask this question. In our clinic, we ask “are you comfortable with your current weight?” to help understand this.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In general, I also believe that it is a good practice is to avoid commenting on how someone looks, particularly as it relates to weight – for instance, avoid saying “oh wow, you look good today! Did you lose weight?” – first, we don’t know the full story behind weight loss. I’ve got a client right now who has a history of disordered eating patterns, and stress in her life has triggered some of those challenges to reemerge. She has lost weight, but it’s unintentional and she is concerned. I’ve got another individual who lost weight prior to receiving a diagnosis of cancer. Neither of these individuals want to be congratulated for weight loss. Also, I'm always aware that commenting on someone’s weight sets a precedent that it’s something I’m noticing; that is not the impression I want to give. I want my clients to know that their wellbeing is my priority, regardless of the numbers on the scale.</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So, instead, consider more weight neutral messages that celebrate things that are unrelated to weight. Even if a client has decreased their weight and you notice, perhaps, greet them by saying something like “I’m so happy you made it in to see me today. I’m really looking forward to hearing about how you’re doing.” OR “I know you’re busy and appreciate that you prioritized our appointment today. It’s so good to see you.” – both of these message suggests that you value them as a person, regardless of weight.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If someone does say they’ve lost weight and they’re glad, try shifting the conversation to focus on behaviors that are supporting weight loss rather than the number on the scale. Try asking what strategies the person has been using to achieve weight loss and reinforce healthful behaviors.</a:t>
            </a:r>
            <a:endParaRPr/>
          </a:p>
          <a:p>
            <a:pPr marL="0" lvl="0" indent="0" algn="l" rtl="0">
              <a:spcBef>
                <a:spcPts val="0"/>
              </a:spcBef>
              <a:spcAft>
                <a:spcPts val="0"/>
              </a:spcAft>
              <a:buClr>
                <a:schemeClr val="dk1"/>
              </a:buClr>
              <a:buFont typeface="Arial"/>
              <a:buNone/>
            </a:pPr>
            <a:r>
              <a:rPr lang="en-US"/>
              <a:t>An example of that may be it is consistent use of their weight loss medication OR maybe it is regular activity OR focusing on smaller portions and more nutrient dense foods.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endParaRPr sz="3200"/>
          </a:p>
        </p:txBody>
      </p:sp>
      <p:sp>
        <p:nvSpPr>
          <p:cNvPr id="439" name="Google Shape;439;p1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fe59854467_0_48: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2fe59854467_0_4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6" name="Google Shape;446;g2fe59854467_0_48: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2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So when setting goals with a client, remember that goals don’t always need to be weight oriented. Weight is not the only indicator of health or success. There are many others, like:</a:t>
            </a:r>
            <a:endParaRPr/>
          </a:p>
          <a:p>
            <a:pPr marL="171450" lvl="0" indent="-171450" algn="l" rtl="0">
              <a:spcBef>
                <a:spcPts val="0"/>
              </a:spcBef>
              <a:spcAft>
                <a:spcPts val="0"/>
              </a:spcAft>
              <a:buClr>
                <a:schemeClr val="dk1"/>
              </a:buClr>
              <a:buSzPts val="1200"/>
              <a:buFont typeface="Calibri"/>
              <a:buChar char="-"/>
            </a:pPr>
            <a:r>
              <a:rPr lang="en-US"/>
              <a:t>How someone is feeling or</a:t>
            </a:r>
            <a:endParaRPr/>
          </a:p>
          <a:p>
            <a:pPr marL="171450" lvl="0" indent="-171450" algn="l" rtl="0">
              <a:spcBef>
                <a:spcPts val="0"/>
              </a:spcBef>
              <a:spcAft>
                <a:spcPts val="0"/>
              </a:spcAft>
              <a:buClr>
                <a:schemeClr val="dk1"/>
              </a:buClr>
              <a:buSzPts val="1200"/>
              <a:buFont typeface="Calibri"/>
              <a:buChar char="-"/>
            </a:pPr>
            <a:r>
              <a:rPr lang="en-US"/>
              <a:t>more objective things like the number of times a week someone is incorporating movement, or the frequency that they're swapping fruit for a bag of chips as a snack</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a:t>Here you can see some examples of goals that are weight neutral.</a:t>
            </a:r>
            <a:endParaRPr/>
          </a:p>
          <a:p>
            <a:pPr marL="0" lvl="0" indent="0" algn="l" rtl="0">
              <a:spcBef>
                <a:spcPts val="0"/>
              </a:spcBef>
              <a:spcAft>
                <a:spcPts val="0"/>
              </a:spcAft>
              <a:buNone/>
            </a:pPr>
            <a:endParaRPr/>
          </a:p>
        </p:txBody>
      </p:sp>
      <p:sp>
        <p:nvSpPr>
          <p:cNvPr id="453" name="Google Shape;453;p2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2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Lets do a quick knowledge check.</a:t>
            </a:r>
            <a:endParaRPr/>
          </a:p>
        </p:txBody>
      </p:sp>
      <p:sp>
        <p:nvSpPr>
          <p:cNvPr id="460" name="Google Shape;460;p2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2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Joe is 5’9” and weighs 202 lbs. (BMI 29.8). He was just diagnosed with prediabetes with an A1C at 6.3%. He does not want to start medication. What is his best option?</a:t>
            </a:r>
            <a:endParaRPr/>
          </a:p>
          <a:p>
            <a:pPr marL="1428750" lvl="2" indent="-514350" algn="l" rtl="0">
              <a:lnSpc>
                <a:spcPct val="100000"/>
              </a:lnSpc>
              <a:spcBef>
                <a:spcPts val="0"/>
              </a:spcBef>
              <a:spcAft>
                <a:spcPts val="0"/>
              </a:spcAft>
              <a:buClr>
                <a:schemeClr val="dk1"/>
              </a:buClr>
              <a:buSzPts val="3200"/>
              <a:buFont typeface="Calibri"/>
              <a:buAutoNum type="alphaUcPeriod"/>
            </a:pPr>
            <a:r>
              <a:rPr lang="en-US" sz="3200"/>
              <a:t>Lose 10-15 lbs. </a:t>
            </a:r>
            <a:endParaRPr/>
          </a:p>
          <a:p>
            <a:pPr marL="1428750" lvl="2" indent="-514350" algn="l" rtl="0">
              <a:lnSpc>
                <a:spcPct val="100000"/>
              </a:lnSpc>
              <a:spcBef>
                <a:spcPts val="0"/>
              </a:spcBef>
              <a:spcAft>
                <a:spcPts val="0"/>
              </a:spcAft>
              <a:buClr>
                <a:schemeClr val="dk1"/>
              </a:buClr>
              <a:buSzPts val="3200"/>
              <a:buFont typeface="Calibri"/>
              <a:buAutoNum type="alphaUcPeriod"/>
            </a:pPr>
            <a:r>
              <a:rPr lang="en-US" sz="3200"/>
              <a:t>Lose 14-20 lbs.</a:t>
            </a:r>
            <a:endParaRPr/>
          </a:p>
          <a:p>
            <a:pPr marL="1428750" lvl="2" indent="-514350" algn="l" rtl="0">
              <a:lnSpc>
                <a:spcPct val="100000"/>
              </a:lnSpc>
              <a:spcBef>
                <a:spcPts val="0"/>
              </a:spcBef>
              <a:spcAft>
                <a:spcPts val="0"/>
              </a:spcAft>
              <a:buClr>
                <a:schemeClr val="dk1"/>
              </a:buClr>
              <a:buSzPts val="3200"/>
              <a:buFont typeface="Calibri"/>
              <a:buAutoNum type="alphaUcPeriod"/>
            </a:pPr>
            <a:r>
              <a:rPr lang="en-US" sz="3200"/>
              <a:t>Decrease his fat intake by 5-10%</a:t>
            </a:r>
            <a:endParaRPr/>
          </a:p>
          <a:p>
            <a:pPr marL="1428750" lvl="2" indent="-514350" algn="l" rtl="0">
              <a:lnSpc>
                <a:spcPct val="100000"/>
              </a:lnSpc>
              <a:spcBef>
                <a:spcPts val="0"/>
              </a:spcBef>
              <a:spcAft>
                <a:spcPts val="0"/>
              </a:spcAft>
              <a:buClr>
                <a:schemeClr val="dk1"/>
              </a:buClr>
              <a:buSzPts val="3200"/>
              <a:buFont typeface="Calibri"/>
              <a:buAutoNum type="alphaUcPeriod"/>
            </a:pPr>
            <a:r>
              <a:rPr lang="en-US" sz="3200"/>
              <a:t>Reconsider medications and try Metformin</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a:p>
            <a:pPr marL="174708" lvl="0" indent="-174708" algn="l" rtl="0">
              <a:spcBef>
                <a:spcPts val="0"/>
              </a:spcBef>
              <a:spcAft>
                <a:spcPts val="0"/>
              </a:spcAft>
              <a:buClr>
                <a:schemeClr val="dk1"/>
              </a:buClr>
              <a:buSzPts val="1200"/>
              <a:buFont typeface="Calibri"/>
              <a:buChar char="-"/>
            </a:pPr>
            <a:r>
              <a:rPr lang="en-US"/>
              <a:t>D – No, remember that care should be patient-centered; Joe doesn’t want to start medication so D should be out. Further, results from the DPP show us that lifestyle adjustments is nearly twice as effective as medications in preventing diabetes. </a:t>
            </a:r>
            <a:endParaRPr/>
          </a:p>
          <a:p>
            <a:pPr marL="174708" lvl="0" indent="-98508" algn="l" rtl="0">
              <a:spcBef>
                <a:spcPts val="0"/>
              </a:spcBef>
              <a:spcAft>
                <a:spcPts val="0"/>
              </a:spcAft>
              <a:buClr>
                <a:schemeClr val="dk1"/>
              </a:buClr>
              <a:buSzPts val="1200"/>
              <a:buFont typeface="Calibri"/>
              <a:buNone/>
            </a:pPr>
            <a:endParaRPr/>
          </a:p>
          <a:p>
            <a:pPr marL="174708" lvl="0" indent="-174708" algn="l" rtl="0">
              <a:spcBef>
                <a:spcPts val="0"/>
              </a:spcBef>
              <a:spcAft>
                <a:spcPts val="0"/>
              </a:spcAft>
              <a:buClr>
                <a:schemeClr val="dk1"/>
              </a:buClr>
              <a:buSzPts val="1200"/>
              <a:buFont typeface="Calibri"/>
              <a:buChar char="-"/>
            </a:pPr>
            <a:r>
              <a:rPr lang="en-US"/>
              <a:t>C – Yes dietary improvements are helpful, but remember a variety of eating patterns may be appropriate. </a:t>
            </a:r>
            <a:endParaRPr/>
          </a:p>
          <a:p>
            <a:pPr marL="174708" lvl="0" indent="-98508" algn="l" rtl="0">
              <a:spcBef>
                <a:spcPts val="0"/>
              </a:spcBef>
              <a:spcAft>
                <a:spcPts val="0"/>
              </a:spcAft>
              <a:buClr>
                <a:schemeClr val="dk1"/>
              </a:buClr>
              <a:buSzPts val="1200"/>
              <a:buFont typeface="Calibri"/>
              <a:buNone/>
            </a:pPr>
            <a:endParaRPr/>
          </a:p>
          <a:p>
            <a:pPr marL="174708" lvl="0" indent="-174708" algn="l" rtl="0">
              <a:spcBef>
                <a:spcPts val="0"/>
              </a:spcBef>
              <a:spcAft>
                <a:spcPts val="0"/>
              </a:spcAft>
              <a:buClr>
                <a:schemeClr val="dk1"/>
              </a:buClr>
              <a:buSzPts val="1200"/>
              <a:buFont typeface="Calibri"/>
              <a:buChar char="-"/>
            </a:pPr>
            <a:r>
              <a:rPr lang="en-US"/>
              <a:t>A and B – The key for prevention of diabetes is thought to be weight loss of 7-10%; do the math you end up with answer B. </a:t>
            </a:r>
            <a:endParaRPr/>
          </a:p>
          <a:p>
            <a:pPr marL="174708" lvl="0" indent="-98508"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66" name="Google Shape;466;p2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8934ca8d56_0_0: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28934ca8d56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None/>
            </a:pPr>
            <a:r>
              <a:rPr lang="en-US"/>
              <a:t>I want to start off by acknowledging that nutrition and healthy eating can be complicated. </a:t>
            </a:r>
            <a:endParaRPr/>
          </a:p>
          <a:p>
            <a:pPr marL="0" lvl="0" indent="0" algn="l" rtl="0">
              <a:lnSpc>
                <a:spcPct val="100000"/>
              </a:lnSpc>
              <a:spcBef>
                <a:spcPts val="0"/>
              </a:spcBef>
              <a:spcAft>
                <a:spcPts val="0"/>
              </a:spcAft>
              <a:buNone/>
            </a:pPr>
            <a:r>
              <a:rPr lang="en-US"/>
              <a:t>Our food choices are heavily influenced by many variables including: </a:t>
            </a:r>
            <a:endParaRPr/>
          </a:p>
          <a:p>
            <a:pPr marL="457200" lvl="1" indent="0" algn="l" rtl="0">
              <a:lnSpc>
                <a:spcPct val="100000"/>
              </a:lnSpc>
              <a:spcBef>
                <a:spcPts val="0"/>
              </a:spcBef>
              <a:spcAft>
                <a:spcPts val="0"/>
              </a:spcAft>
              <a:buNone/>
            </a:pPr>
            <a:r>
              <a:rPr lang="en-US"/>
              <a:t>Emotions, Traditions, Family and cultural eating patterns, Health beliefs, Food preferences, availability, and affordability </a:t>
            </a:r>
            <a:endParaRPr/>
          </a:p>
          <a:p>
            <a:pPr marL="457200" lvl="1" indent="0" algn="l" rtl="0">
              <a:lnSpc>
                <a:spcPct val="100000"/>
              </a:lnSpc>
              <a:spcBef>
                <a:spcPts val="0"/>
              </a:spcBef>
              <a:spcAft>
                <a:spcPts val="0"/>
              </a:spcAft>
              <a:buNone/>
            </a:pPr>
            <a:endParaRPr/>
          </a:p>
          <a:p>
            <a:pPr marL="0" lvl="0" indent="0" algn="l" rtl="0">
              <a:spcBef>
                <a:spcPts val="0"/>
              </a:spcBef>
              <a:spcAft>
                <a:spcPts val="0"/>
              </a:spcAft>
              <a:buNone/>
            </a:pPr>
            <a:r>
              <a:rPr lang="en-US"/>
              <a:t>So if you’ve ever been overwhelmed in trying to eat more healthfully yourself or struggled to teach someone else about healthy eating then you’re not alone. </a:t>
            </a:r>
            <a:endParaRPr/>
          </a:p>
          <a:p>
            <a:pPr marL="0" lvl="0" indent="0" algn="l" rtl="0">
              <a:spcBef>
                <a:spcPts val="0"/>
              </a:spcBef>
              <a:spcAft>
                <a:spcPts val="0"/>
              </a:spcAft>
              <a:buNone/>
            </a:pPr>
            <a:r>
              <a:rPr lang="en-US"/>
              <a:t>Many clinicians consider healthy eating to be the most challenging of the Self-Care Behaviors to implement successfully.</a:t>
            </a:r>
            <a:endParaRPr/>
          </a:p>
          <a:p>
            <a:pPr marL="0" lvl="0" indent="0" algn="l" rtl="0">
              <a:spcBef>
                <a:spcPts val="0"/>
              </a:spcBef>
              <a:spcAft>
                <a:spcPts val="0"/>
              </a:spcAft>
              <a:buNone/>
            </a:pPr>
            <a:endParaRPr/>
          </a:p>
          <a:p>
            <a:pPr marL="0" lvl="0" indent="0" algn="l" rtl="0">
              <a:spcBef>
                <a:spcPts val="0"/>
              </a:spcBef>
              <a:spcAft>
                <a:spcPts val="0"/>
              </a:spcAft>
              <a:buNone/>
            </a:pPr>
            <a:r>
              <a:rPr lang="en-US"/>
              <a:t>My hope today is to provide more clarity on current nutrition recommendations to both prepare you for the exam, if that’s something you’re planning to take, and also increase your confidence in teaching others about healthy eating. </a:t>
            </a:r>
            <a:endParaRPr/>
          </a:p>
          <a:p>
            <a:pPr marL="0" lvl="0" indent="0" algn="l" rtl="0">
              <a:spcBef>
                <a:spcPts val="0"/>
              </a:spcBef>
              <a:spcAft>
                <a:spcPts val="0"/>
              </a:spcAft>
              <a:buNone/>
            </a:pPr>
            <a:endParaRPr/>
          </a:p>
        </p:txBody>
      </p:sp>
      <p:sp>
        <p:nvSpPr>
          <p:cNvPr id="253" name="Google Shape;253;g28934ca8d56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2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Next we are going to transition to talk about healthy eating patterns and macronutrients</a:t>
            </a:r>
            <a:endParaRPr/>
          </a:p>
        </p:txBody>
      </p:sp>
      <p:sp>
        <p:nvSpPr>
          <p:cNvPr id="474" name="Google Shape;474;p2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2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Font typeface="Arial"/>
              <a:buNone/>
            </a:pPr>
            <a:r>
              <a:rPr lang="en-US"/>
              <a:t>what do we movie about this? majority of food is consumed later in the day! </a:t>
            </a:r>
            <a:r>
              <a:rPr lang="en-US" sz="3600" b="1">
                <a:solidFill>
                  <a:srgbClr val="1A9988"/>
                </a:solidFill>
                <a:latin typeface="Lato"/>
                <a:ea typeface="Lato"/>
                <a:cs typeface="Lato"/>
                <a:sym typeface="Lato"/>
              </a:rPr>
              <a:t>65-70% of energy intake past late afternoon </a:t>
            </a:r>
            <a:r>
              <a:rPr lang="en-US"/>
              <a:t>Research about circadian rhythm and glycemic control. https://www.ncbi.nlm.nih.gov/pmc/articles/PMC9919634/</a:t>
            </a:r>
            <a:endParaRPr/>
          </a:p>
          <a:p>
            <a:pPr marL="0" lvl="0" indent="0" algn="l" rtl="0">
              <a:spcBef>
                <a:spcPts val="0"/>
              </a:spcBef>
              <a:spcAft>
                <a:spcPts val="0"/>
              </a:spcAft>
              <a:buNone/>
            </a:pPr>
            <a:endParaRPr/>
          </a:p>
        </p:txBody>
      </p:sp>
      <p:sp>
        <p:nvSpPr>
          <p:cNvPr id="485" name="Google Shape;485;p2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fe59854467_1_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2fe59854467_1_4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03" name="Google Shape;503;g2fe59854467_1_4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fe59854467_1_7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2fe59854467_1_7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12" name="Google Shape;512;g2fe59854467_1_78: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fe59854467_1_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2fe59854467_1_8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21" name="Google Shape;521;g2fe59854467_1_88: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fe59854467_0_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2fe59854467_0_54: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 current consensus report from ADA on Nutrition Therapy for Adults </a:t>
            </a:r>
            <a:r>
              <a:rPr lang="en-US" b="0" i="0">
                <a:solidFill>
                  <a:srgbClr val="000000"/>
                </a:solidFill>
                <a:latin typeface="Open Sans"/>
                <a:ea typeface="Open Sans"/>
                <a:cs typeface="Open Sans"/>
                <a:sym typeface="Open Sans"/>
              </a:rPr>
              <a:t>states that there is not an ideal percentage of calories from carbohydrate, protein, and fat for people with diabetes or those at risk for diabetes. Therefore, macronutrient distribution should be based on an individualized assessment of someone’s current eating patterns, preferences, and metabolic goals.</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a:t>ADA's statement concludes that a variety of eating patterns are acceptable for the management of diabetes. It’s not a one size fits all approach. A variety of nutrition therapy interventions are reported to be effective. </a:t>
            </a:r>
            <a:endParaRPr/>
          </a:p>
          <a:p>
            <a:pPr marL="0" lvl="0" indent="0" algn="l" rtl="0">
              <a:spcBef>
                <a:spcPts val="0"/>
              </a:spcBef>
              <a:spcAft>
                <a:spcPts val="0"/>
              </a:spcAft>
              <a:buNone/>
            </a:pPr>
            <a:endParaRPr/>
          </a:p>
          <a:p>
            <a:pPr marL="0" lvl="0" indent="0" algn="l" rtl="0">
              <a:spcBef>
                <a:spcPts val="0"/>
              </a:spcBef>
              <a:spcAft>
                <a:spcPts val="0"/>
              </a:spcAft>
              <a:buNone/>
            </a:pPr>
            <a:r>
              <a:rPr lang="en-US"/>
              <a:t>In general, a healthful eating pattern consists of a variety of vegetables, fruits, grains, low fat dairy, and a variety of proteins. In doing this we limit processed foods that contain trans/saturated fat, added sugars, and sodium. </a:t>
            </a:r>
            <a:endParaRPr/>
          </a:p>
          <a:p>
            <a:pPr marL="0" lvl="0" indent="0" algn="l" rtl="0">
              <a:spcBef>
                <a:spcPts val="0"/>
              </a:spcBef>
              <a:spcAft>
                <a:spcPts val="0"/>
              </a:spcAft>
              <a:buNone/>
            </a:pPr>
            <a:endParaRPr/>
          </a:p>
        </p:txBody>
      </p:sp>
      <p:sp>
        <p:nvSpPr>
          <p:cNvPr id="533" name="Google Shape;533;g2fe59854467_0_54: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2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 first macronutrient we will talk about is carbohydrates. </a:t>
            </a:r>
            <a:endParaRPr/>
          </a:p>
        </p:txBody>
      </p:sp>
      <p:sp>
        <p:nvSpPr>
          <p:cNvPr id="540" name="Google Shape;540;p2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3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0" i="0">
                <a:solidFill>
                  <a:srgbClr val="000000"/>
                </a:solidFill>
              </a:rPr>
              <a:t>Current evidence is inconclusive on the ideal amount of carbohydrate intake per day</a:t>
            </a:r>
            <a:endParaRPr/>
          </a:p>
          <a:p>
            <a:pPr marL="465887" lvl="1" indent="0" algn="l" rtl="0">
              <a:spcBef>
                <a:spcPts val="0"/>
              </a:spcBef>
              <a:spcAft>
                <a:spcPts val="0"/>
              </a:spcAft>
              <a:buNone/>
            </a:pPr>
            <a:r>
              <a:rPr lang="en-US">
                <a:solidFill>
                  <a:srgbClr val="000000"/>
                </a:solidFill>
              </a:rPr>
              <a:t>Recommended dietary allowance is 130 g/day in people without diabetes. </a:t>
            </a:r>
            <a:r>
              <a:rPr lang="en-US"/>
              <a:t>This value is based on the amount of sugar and starch that is required to provide the brain with an adequate supply of glucose.</a:t>
            </a:r>
            <a:endParaRPr/>
          </a:p>
          <a:p>
            <a:pPr marL="457200" lvl="1" indent="0" algn="l" rtl="0">
              <a:spcBef>
                <a:spcPts val="0"/>
              </a:spcBef>
              <a:spcAft>
                <a:spcPts val="0"/>
              </a:spcAft>
              <a:buNone/>
            </a:pPr>
            <a:r>
              <a:rPr lang="en-US">
                <a:solidFill>
                  <a:srgbClr val="000000"/>
                </a:solidFill>
              </a:rPr>
              <a:t>This can be fulfilled via diet but it doesn’t have to be. That glucose can be made through the body’s metabolic processes like gluconeogenesis. </a:t>
            </a:r>
            <a:endParaRPr/>
          </a:p>
          <a:p>
            <a:pPr marL="457200" lvl="1"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US">
                <a:solidFill>
                  <a:srgbClr val="000000"/>
                </a:solidFill>
              </a:rPr>
              <a:t>That said, when it comes to blood sugar regulation, the amount of carb eaten at a meal is one of the primary dietary influences on postprandial blood glucose levels. Generally, the more carbs someone eats the higher the blood sugar will go. Less carbs means a lesser degree of rise in the blood sugar. However, the type of carb, how its prepared, the other nutrients it’s consumed with, will also have an impact. </a:t>
            </a:r>
            <a:endParaRPr/>
          </a:p>
          <a:p>
            <a:pPr marL="0" lvl="0" indent="0" algn="l" rtl="0">
              <a:spcBef>
                <a:spcPts val="0"/>
              </a:spcBef>
              <a:spcAft>
                <a:spcPts val="0"/>
              </a:spcAft>
              <a:buNone/>
            </a:pPr>
            <a:r>
              <a:rPr lang="en-US">
                <a:solidFill>
                  <a:srgbClr val="000000"/>
                </a:solidFill>
              </a:rPr>
              <a:t>_____________</a:t>
            </a:r>
            <a:endParaRPr/>
          </a:p>
          <a:p>
            <a:pPr marL="0" lvl="0" indent="0" algn="l" rtl="0">
              <a:spcBef>
                <a:spcPts val="0"/>
              </a:spcBef>
              <a:spcAft>
                <a:spcPts val="0"/>
              </a:spcAft>
              <a:buNone/>
            </a:pPr>
            <a:r>
              <a:rPr lang="en-US">
                <a:solidFill>
                  <a:srgbClr val="000000"/>
                </a:solidFill>
              </a:rPr>
              <a:t>_____________</a:t>
            </a:r>
            <a:endParaRPr/>
          </a:p>
          <a:p>
            <a:pPr marL="0" lvl="0" indent="0" algn="l" rtl="0">
              <a:spcBef>
                <a:spcPts val="0"/>
              </a:spcBef>
              <a:spcAft>
                <a:spcPts val="0"/>
              </a:spcAft>
              <a:buNone/>
            </a:pPr>
            <a:r>
              <a:rPr lang="en-US">
                <a:solidFill>
                  <a:srgbClr val="000000"/>
                </a:solidFill>
              </a:rPr>
              <a:t>ADA consensus statement p 733</a:t>
            </a:r>
            <a:endParaRPr/>
          </a:p>
        </p:txBody>
      </p:sp>
      <p:sp>
        <p:nvSpPr>
          <p:cNvPr id="551" name="Google Shape;551;p3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3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solidFill>
                  <a:srgbClr val="000000"/>
                </a:solidFill>
              </a:rPr>
              <a:t>Because of this, reducing overall carbohydrate intake for individuals with diabetes has demonstrated the most evidence for improving glycemia, particularly in improving the post prandial glucose response. </a:t>
            </a:r>
            <a:endParaRPr/>
          </a:p>
          <a:p>
            <a:pPr marL="0" lvl="0" indent="0" algn="l" rtl="0">
              <a:spcBef>
                <a:spcPts val="0"/>
              </a:spcBef>
              <a:spcAft>
                <a:spcPts val="0"/>
              </a:spcAft>
              <a:buNone/>
            </a:pPr>
            <a:endParaRPr/>
          </a:p>
          <a:p>
            <a:pPr marL="0" lvl="0" indent="0" algn="l" rtl="0">
              <a:spcBef>
                <a:spcPts val="0"/>
              </a:spcBef>
              <a:spcAft>
                <a:spcPts val="0"/>
              </a:spcAft>
              <a:buNone/>
            </a:pPr>
            <a:r>
              <a:rPr lang="en-US"/>
              <a:t>However, efforts to modify habitual eating patterns are often unsuccessful in the long-term. People generally go back to their usual macronutrient distribution. Thus, while reducing overall carbohydrate intake may improve glycemia, it is recommended to individualize meal plans with a macronutrient distribution that is more consistent with personal preference and usual intake. This can increase the likelihood for long-term maintenance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(stds of care p s65</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59" name="Google Shape;559;p3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3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Encourage individuals to focus on selecting nutrient dense carbs with fiber, vitamins, and minerals to maximize health. </a:t>
            </a:r>
            <a:endParaRPr/>
          </a:p>
          <a:p>
            <a:pPr marL="0" lvl="0" indent="0" algn="l" rtl="0">
              <a:spcBef>
                <a:spcPts val="0"/>
              </a:spcBef>
              <a:spcAft>
                <a:spcPts val="0"/>
              </a:spcAft>
              <a:buNone/>
            </a:pPr>
            <a:r>
              <a:rPr lang="en-US"/>
              <a:t>For example, if someone really loves bread – can you get them to transition from white bread to whole wheat.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S65</a:t>
            </a:r>
            <a:endParaRPr/>
          </a:p>
        </p:txBody>
      </p:sp>
      <p:sp>
        <p:nvSpPr>
          <p:cNvPr id="567" name="Google Shape;567;p3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400"/>
              <a:t>So today is all about Medical nutrition therapy.</a:t>
            </a:r>
            <a:endParaRPr/>
          </a:p>
          <a:p>
            <a:pPr marL="0" marR="0" lvl="0" indent="0" algn="l" rtl="0">
              <a:lnSpc>
                <a:spcPct val="100000"/>
              </a:lnSpc>
              <a:spcBef>
                <a:spcPts val="0"/>
              </a:spcBef>
              <a:spcAft>
                <a:spcPts val="0"/>
              </a:spcAft>
              <a:buClr>
                <a:schemeClr val="dk1"/>
              </a:buClr>
              <a:buSzPts val="1400"/>
              <a:buFont typeface="Calibri"/>
              <a:buNone/>
            </a:pPr>
            <a:endParaRPr sz="1400"/>
          </a:p>
          <a:p>
            <a:pPr marL="0" marR="0" lvl="0" indent="0" algn="l" rtl="0">
              <a:lnSpc>
                <a:spcPct val="100000"/>
              </a:lnSpc>
              <a:spcBef>
                <a:spcPts val="0"/>
              </a:spcBef>
              <a:spcAft>
                <a:spcPts val="0"/>
              </a:spcAft>
              <a:buClr>
                <a:schemeClr val="dk1"/>
              </a:buClr>
              <a:buSzPts val="1400"/>
              <a:buFont typeface="Calibri"/>
              <a:buNone/>
            </a:pPr>
            <a:r>
              <a:rPr lang="en-US" sz="1400"/>
              <a:t>Medical Nutrition Therapy (MNT) is nutrition based treatment for a condi</a:t>
            </a:r>
            <a:r>
              <a:rPr lang="en-US" sz="1200"/>
              <a:t>tion. It should be evidence based. While MNT is typically provided by and can be billed for when provided by a dietitian, all diabetes care and education specialists must be ready to apply the principles of MNT when working with those who live with diabetes.</a:t>
            </a:r>
            <a:endParaRPr sz="1200"/>
          </a:p>
          <a:p>
            <a:pPr marL="0" lvl="0" indent="0" algn="l" rtl="0">
              <a:spcBef>
                <a:spcPts val="0"/>
              </a:spcBef>
              <a:spcAft>
                <a:spcPts val="0"/>
              </a:spcAft>
              <a:buNone/>
            </a:pPr>
            <a:endParaRPr/>
          </a:p>
        </p:txBody>
      </p:sp>
      <p:sp>
        <p:nvSpPr>
          <p:cNvPr id="261" name="Google Shape;261;p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3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Lets talk about carbohydrates a little further. We are going to break carbs into 3 groups: sugars, starch, and fiber.</a:t>
            </a:r>
            <a:endParaRPr/>
          </a:p>
          <a:p>
            <a:pPr marL="0" lvl="0" indent="0" algn="l" rtl="0">
              <a:spcBef>
                <a:spcPts val="0"/>
              </a:spcBef>
              <a:spcAft>
                <a:spcPts val="0"/>
              </a:spcAft>
              <a:buNone/>
            </a:pPr>
            <a:r>
              <a:rPr lang="en-US"/>
              <a:t>Sugars, as many of you know, are a subgroup of carbohydrates. There are several types of sugars. For example:</a:t>
            </a:r>
            <a:endParaRPr/>
          </a:p>
          <a:p>
            <a:pPr marL="0" lvl="0" indent="0" algn="l" rtl="0">
              <a:spcBef>
                <a:spcPts val="0"/>
              </a:spcBef>
              <a:spcAft>
                <a:spcPts val="0"/>
              </a:spcAft>
              <a:buNone/>
            </a:pPr>
            <a:endParaRPr/>
          </a:p>
          <a:p>
            <a:pPr marL="0" lvl="0" indent="0" algn="l" rtl="0">
              <a:spcBef>
                <a:spcPts val="0"/>
              </a:spcBef>
              <a:spcAft>
                <a:spcPts val="0"/>
              </a:spcAft>
              <a:buNone/>
            </a:pPr>
            <a:r>
              <a:rPr lang="en-US"/>
              <a:t>Glucose. When eaten alone, glucose has the highest glycemic peak compared to other sugars. This is in part because glucose is the type of sugar that circulates in our blood, so digestion time is minimal. It can move through the digestive process and absorb into the blood rapidly.</a:t>
            </a:r>
            <a:endParaRPr/>
          </a:p>
          <a:p>
            <a:pPr marL="0" lvl="0" indent="0" algn="l" rtl="0">
              <a:spcBef>
                <a:spcPts val="0"/>
              </a:spcBef>
              <a:spcAft>
                <a:spcPts val="0"/>
              </a:spcAft>
              <a:buNone/>
            </a:pPr>
            <a:endParaRPr/>
          </a:p>
          <a:p>
            <a:pPr marL="0" lvl="0" indent="0" algn="l" rtl="0">
              <a:spcBef>
                <a:spcPts val="0"/>
              </a:spcBef>
              <a:spcAft>
                <a:spcPts val="0"/>
              </a:spcAft>
              <a:buNone/>
            </a:pPr>
            <a:r>
              <a:rPr lang="en-US"/>
              <a:t>Fructose – a type of sugar that is </a:t>
            </a:r>
            <a:r>
              <a:rPr lang="en-US" sz="1200"/>
              <a:t>metabolized mostly in the liver and then it goes to replenish liver glycogen &amp; for triglyceride synthesis. This means it will have a lesser acute impact on blood glucose when compared to other sugars. </a:t>
            </a:r>
            <a:endParaRPr/>
          </a:p>
          <a:p>
            <a:pPr marL="0" lvl="0" indent="0" algn="l" rtl="0">
              <a:spcBef>
                <a:spcPts val="0"/>
              </a:spcBef>
              <a:spcAft>
                <a:spcPts val="0"/>
              </a:spcAft>
              <a:buNone/>
            </a:pPr>
            <a:endParaRPr/>
          </a:p>
          <a:p>
            <a:pPr marL="0" lvl="0" indent="0" algn="l" rtl="0">
              <a:spcBef>
                <a:spcPts val="0"/>
              </a:spcBef>
              <a:spcAft>
                <a:spcPts val="0"/>
              </a:spcAft>
              <a:buNone/>
            </a:pPr>
            <a:r>
              <a:rPr lang="en-US"/>
              <a:t>Sucrose – a single sucrose is composed of a glucose and a fructose bound together. When digested it breaks into glucose and fructose, and then these are metabolized individually. While the glucose will go directly into the blood, the fructose is metabolized by the liver into glucose, glycogen, and triglycerides. Again, a lesser amount of fructose will enter into general circulation.</a:t>
            </a:r>
            <a:endParaRPr/>
          </a:p>
        </p:txBody>
      </p:sp>
      <p:sp>
        <p:nvSpPr>
          <p:cNvPr id="576" name="Google Shape;576;p3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3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None/>
            </a:pPr>
            <a:r>
              <a:rPr lang="en-US" sz="1800" b="0" i="0" u="none" strike="noStrike">
                <a:solidFill>
                  <a:srgbClr val="000000"/>
                </a:solidFill>
                <a:latin typeface="Raleway"/>
                <a:ea typeface="Raleway"/>
                <a:cs typeface="Raleway"/>
                <a:sym typeface="Raleway"/>
              </a:rPr>
              <a:t>Although fructose may not raise blood sugar as much as other sugars, excessive consumption is not recommended. This is because high amounts of it can negatively impact lipid levels and may increase the risk of non-alcoholic fatty liver disease </a:t>
            </a:r>
            <a:endParaRPr/>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r>
              <a:rPr lang="en-US" b="0" i="0">
                <a:solidFill>
                  <a:srgbClr val="202124"/>
                </a:solidFill>
                <a:latin typeface="Arial"/>
                <a:ea typeface="Arial"/>
                <a:cs typeface="Arial"/>
                <a:sym typeface="Arial"/>
              </a:rPr>
              <a:t>The sugars in agave syrup comprise around </a:t>
            </a:r>
            <a:r>
              <a:rPr lang="en-US" b="0" i="0">
                <a:solidFill>
                  <a:srgbClr val="040C28"/>
                </a:solidFill>
                <a:latin typeface="Arial"/>
                <a:ea typeface="Arial"/>
                <a:cs typeface="Arial"/>
                <a:sym typeface="Arial"/>
              </a:rPr>
              <a:t>80%</a:t>
            </a:r>
            <a:r>
              <a:rPr lang="en-US" b="0" i="0">
                <a:solidFill>
                  <a:srgbClr val="202124"/>
                </a:solidFill>
                <a:latin typeface="Arial"/>
                <a:ea typeface="Arial"/>
                <a:cs typeface="Arial"/>
                <a:sym typeface="Arial"/>
              </a:rPr>
              <a:t> fructose and 20% glucose. Due to its high fructose concentration, it may have less of an impact on blood glucose levels plus fructose is sweeter than sucrose so people may not use as much, but because of the potential impact on lipids it is not recommended. </a:t>
            </a:r>
            <a:endParaRPr/>
          </a:p>
          <a:p>
            <a:pPr marL="0" lvl="0" indent="0" algn="l" rtl="0">
              <a:lnSpc>
                <a:spcPct val="100000"/>
              </a:lnSpc>
              <a:spcBef>
                <a:spcPts val="0"/>
              </a:spcBef>
              <a:spcAft>
                <a:spcPts val="0"/>
              </a:spcAft>
              <a:buNone/>
            </a:pPr>
            <a:endParaRPr b="0" i="0">
              <a:solidFill>
                <a:srgbClr val="202124"/>
              </a:solidFill>
              <a:latin typeface="Arial"/>
              <a:ea typeface="Arial"/>
              <a:cs typeface="Arial"/>
              <a:sym typeface="Arial"/>
            </a:endParaRPr>
          </a:p>
          <a:p>
            <a:pPr marL="0" lvl="0" indent="0" algn="l" rtl="0">
              <a:lnSpc>
                <a:spcPct val="100000"/>
              </a:lnSpc>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P 456</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84" name="Google Shape;584;p3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3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When it comes to fructose in fruit, two review studies conducted in persons with diabetes showed that naturally existing “free fructose” like that found in fruit, may result in more optimal glycemic control compared to isocaloric intake of sucrose or starch, and its not likely to have detrimental effects on triglycerides. This is assuming it is not consumed in excessive amounts, which was defined as &gt;12% of energy intake. For most people, fructose intake typically accounts for about 3-4% energy intake. </a:t>
            </a:r>
            <a:endParaRPr/>
          </a:p>
          <a:p>
            <a:pPr marL="0" lvl="0" indent="0" algn="l" rtl="0">
              <a:spcBef>
                <a:spcPts val="0"/>
              </a:spcBef>
              <a:spcAft>
                <a:spcPts val="0"/>
              </a:spcAft>
              <a:buNone/>
            </a:pPr>
            <a:endParaRPr/>
          </a:p>
          <a:p>
            <a:pPr marL="0" lvl="0" indent="0" algn="l" rtl="0">
              <a:spcBef>
                <a:spcPts val="0"/>
              </a:spcBef>
              <a:spcAft>
                <a:spcPts val="0"/>
              </a:spcAft>
              <a:buNone/>
            </a:pPr>
            <a:r>
              <a:rPr lang="en-US"/>
              <a:t>As a dietitian, I do encouraged people with diabetes to eat fruit. Fruit is a nutrition powerhouse, filled with vitamins, minerals, fiber, and other good things our bodies need. Encouraging fruit is a great way to help displace other more processed foods like cookies or chips that may contain more saturated fat and sodium and less fiber and micronutrients. </a:t>
            </a:r>
            <a:endParaRPr/>
          </a:p>
          <a:p>
            <a:pPr marL="0" lvl="0" indent="0" algn="l" rtl="0">
              <a:spcBef>
                <a:spcPts val="0"/>
              </a:spcBef>
              <a:spcAft>
                <a:spcPts val="0"/>
              </a:spcAft>
              <a:buNone/>
            </a:pPr>
            <a:r>
              <a:rPr lang="en-US"/>
              <a:t>I always educate that it will cause blood glucose levels to rise. But again, so would many other snacks and fruits overall nutrition profile is excellent. I encourage a few pieces of fruit per day. I recommend that they are spread out through the day rather than eating them all at once. That the fruit be whole, rather than blended or dried, to maximize satiety and assist with glucose response. You can also try to have fruit with a protein or a heart healthy fat, like low-fat/low sugar Greek yogurt, cottage cheese, or nut butter , which as we will discuss later can help slow digestion/absorption so it doesn’t raise blood sugar as quickly.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________</a:t>
            </a:r>
            <a:endParaRPr/>
          </a:p>
          <a:p>
            <a:pPr marL="0" lvl="0" indent="0" algn="l" rtl="0">
              <a:spcBef>
                <a:spcPts val="0"/>
              </a:spcBef>
              <a:spcAft>
                <a:spcPts val="0"/>
              </a:spcAft>
              <a:buNone/>
            </a:pPr>
            <a:r>
              <a:rPr lang="en-US"/>
              <a:t>________</a:t>
            </a:r>
            <a:endParaRPr/>
          </a:p>
          <a:p>
            <a:pPr marL="0" lvl="0" indent="0" algn="l" rtl="0">
              <a:spcBef>
                <a:spcPts val="0"/>
              </a:spcBef>
              <a:spcAft>
                <a:spcPts val="0"/>
              </a:spcAft>
              <a:buNone/>
            </a:pPr>
            <a:endParaRPr/>
          </a:p>
          <a:p>
            <a:pPr marL="0" lvl="0" indent="0" algn="l" rtl="0">
              <a:spcBef>
                <a:spcPts val="0"/>
              </a:spcBef>
              <a:spcAft>
                <a:spcPts val="0"/>
              </a:spcAft>
              <a:buNone/>
            </a:pPr>
            <a:r>
              <a:rPr lang="en-US"/>
              <a:t>P 456</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(if it’s not consumed in excessive amounts)</a:t>
            </a:r>
            <a:endParaRPr/>
          </a:p>
          <a:p>
            <a:pPr marL="0" lvl="0" indent="0" algn="l" rtl="0">
              <a:spcBef>
                <a:spcPts val="0"/>
              </a:spcBef>
              <a:spcAft>
                <a:spcPts val="0"/>
              </a:spcAft>
              <a:buNone/>
            </a:pPr>
            <a:r>
              <a:rPr lang="en-US"/>
              <a:t>Excessive amounts = &gt;12% of energy intake; in most people it typically accounts for 3-4% of energy intake</a:t>
            </a:r>
            <a:endParaRPr/>
          </a:p>
        </p:txBody>
      </p:sp>
      <p:sp>
        <p:nvSpPr>
          <p:cNvPr id="593" name="Google Shape;593;p3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3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01" name="Google Shape;601;p3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3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08" name="Google Shape;608;p3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3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Lets now turn our attention to sugar sweetened beverages. Interestingly, about 25% of sugar in the American pattern comes from regular soft drinks. I don’t think this will be a surprise to anyone but </a:t>
            </a:r>
            <a:r>
              <a:rPr lang="en-US" b="0" i="0">
                <a:solidFill>
                  <a:srgbClr val="000000"/>
                </a:solidFill>
                <a:latin typeface="Open Sans"/>
                <a:ea typeface="Open Sans"/>
                <a:cs typeface="Open Sans"/>
                <a:sym typeface="Open Sans"/>
              </a:rPr>
              <a:t>both people with and without diabetes should be encouraged to replace SSBs with water as often as possible.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Meta analysis studies have shown that individuals with prediabetes who consume at least 1 serving of SSB per day had a 26% greater risk of developing diabetes. </a:t>
            </a:r>
            <a:r>
              <a:rPr lang="en-US" b="0" i="0">
                <a:solidFill>
                  <a:srgbClr val="000000"/>
                </a:solidFill>
                <a:latin typeface="Open Sans"/>
                <a:ea typeface="Open Sans"/>
                <a:cs typeface="Open Sans"/>
                <a:sym typeface="Open Sans"/>
              </a:rPr>
              <a:t>Another meta-analysis showed consumption of regular soda increased risk of developing type 2 diabetes by 13%. </a:t>
            </a:r>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Conversely, replacing SSBs with an equal amount water has shown to reduce the risk of type 2 diabetes and other chronic health conditions. </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ADA consensus statement</a:t>
            </a:r>
            <a:endParaRPr/>
          </a:p>
        </p:txBody>
      </p:sp>
      <p:sp>
        <p:nvSpPr>
          <p:cNvPr id="616" name="Google Shape;616;p3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3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While we are discussing sugar, I want to take a minute to discuss hypoglycemia treatment. </a:t>
            </a:r>
            <a:endParaRPr/>
          </a:p>
          <a:p>
            <a:pPr marL="0" marR="0" lvl="0" indent="0" algn="l" rtl="0">
              <a:lnSpc>
                <a:spcPct val="100000"/>
              </a:lnSpc>
              <a:spcBef>
                <a:spcPts val="0"/>
              </a:spcBef>
              <a:spcAft>
                <a:spcPts val="0"/>
              </a:spcAft>
              <a:buClr>
                <a:schemeClr val="dk1"/>
              </a:buClr>
              <a:buSzPts val="1200"/>
              <a:buFont typeface="Calibri"/>
              <a:buNone/>
            </a:pPr>
            <a:r>
              <a:rPr lang="en-US"/>
              <a:t>ADA recommends treatment of low blood sugar less than 70 by using 15-20 grams of sucrose or glucose in the form of glucose tablets, liquid, or gel. This is recommended OVER fruit snacks or juice. That’s not to say that a person having a low blood sugar couldn’t use juice if that’s what was available, but glucose products are preferred. Remember, glucose is the type of sugar that circulates in the blood, so its digestion and absorption is quick.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As for protein and fat, we will discuss them a little further in a bit, but protein and fat can delay the absorption of carbohydrate based foods, so using a treatment with protein and fat may delay the blood sugar increase that we are trying to achieve. This means avoiding foods like peanut butter sandwich, milk, chocolate, or ice cream during a low.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a:t>I encourage everyone to prioritize education on hypoglycemia treatment, when it is appropriate. If a person with diabetes is using a medication that may lead to hypoglycemia, then discussion of this topic is critical. I find in my practice, that it’s not uncommon for persons to be started on insulin, or oral agents that can cause hypo, without receiving education on low blood sugar treatment. Also teach individuals to carry appropriate treatment at all times….</a:t>
            </a:r>
            <a:endParaRPr/>
          </a:p>
          <a:p>
            <a:pPr marL="0" lvl="0" indent="0" algn="l" rtl="0">
              <a:spcBef>
                <a:spcPts val="0"/>
              </a:spcBef>
              <a:spcAft>
                <a:spcPts val="0"/>
              </a:spcAft>
              <a:buNone/>
            </a:pPr>
            <a:endParaRPr/>
          </a:p>
          <a:p>
            <a:pPr marL="0" lvl="0" indent="0" algn="l" rtl="0">
              <a:spcBef>
                <a:spcPts val="0"/>
              </a:spcBef>
              <a:spcAft>
                <a:spcPts val="0"/>
              </a:spcAft>
              <a:buNone/>
            </a:pPr>
            <a:r>
              <a:rPr lang="en-US"/>
              <a:t>S90</a:t>
            </a:r>
            <a:endParaRPr/>
          </a:p>
        </p:txBody>
      </p:sp>
      <p:sp>
        <p:nvSpPr>
          <p:cNvPr id="624" name="Google Shape;624;p3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4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0" i="0">
                <a:solidFill>
                  <a:srgbClr val="333333"/>
                </a:solidFill>
                <a:latin typeface="Georgia"/>
                <a:ea typeface="Georgia"/>
                <a:cs typeface="Georgia"/>
                <a:sym typeface="Georgia"/>
              </a:rPr>
              <a:t>High-intensity sweeteners are considered food additives. They are ingredients used to sweeten and enhance the flavor of foods. </a:t>
            </a:r>
            <a:endParaRPr/>
          </a:p>
          <a:p>
            <a:pPr marL="0" lvl="0" indent="0" algn="l" rtl="0">
              <a:spcBef>
                <a:spcPts val="0"/>
              </a:spcBef>
              <a:spcAft>
                <a:spcPts val="0"/>
              </a:spcAft>
              <a:buNone/>
            </a:pPr>
            <a:endParaRPr b="0" i="0">
              <a:solidFill>
                <a:srgbClr val="333333"/>
              </a:solidFill>
              <a:latin typeface="Georgia"/>
              <a:ea typeface="Georgia"/>
              <a:cs typeface="Georgia"/>
              <a:sym typeface="Georgia"/>
            </a:endParaRPr>
          </a:p>
          <a:p>
            <a:pPr marL="0" lvl="0" indent="0" algn="l" rtl="0">
              <a:spcBef>
                <a:spcPts val="0"/>
              </a:spcBef>
              <a:spcAft>
                <a:spcPts val="0"/>
              </a:spcAft>
              <a:buNone/>
            </a:pPr>
            <a:r>
              <a:rPr lang="en-US" b="0" i="0">
                <a:solidFill>
                  <a:srgbClr val="333333"/>
                </a:solidFill>
                <a:latin typeface="Georgia"/>
                <a:ea typeface="Georgia"/>
                <a:cs typeface="Georgia"/>
                <a:sym typeface="Georgia"/>
              </a:rPr>
              <a:t>People may choose to use high-intensity sweeteners in place of sugar for a number of reasons. A popular one is that these do not contribute calories or at least provide a very limited number of calories to the diet. Another is that high-intensity sweeteners generally will not raise blood sugar levels.</a:t>
            </a:r>
            <a:endParaRPr/>
          </a:p>
          <a:p>
            <a:pPr marL="0" lvl="0" indent="0" algn="l" rtl="0">
              <a:spcBef>
                <a:spcPts val="0"/>
              </a:spcBef>
              <a:spcAft>
                <a:spcPts val="0"/>
              </a:spcAft>
              <a:buNone/>
            </a:pPr>
            <a:endParaRPr b="0" i="0">
              <a:solidFill>
                <a:srgbClr val="333333"/>
              </a:solidFill>
              <a:latin typeface="Georgia"/>
              <a:ea typeface="Georgia"/>
              <a:cs typeface="Georgia"/>
              <a:sym typeface="Georgia"/>
            </a:endParaRPr>
          </a:p>
          <a:p>
            <a:pPr marL="0" lvl="0" indent="0" algn="l" rtl="0">
              <a:spcBef>
                <a:spcPts val="0"/>
              </a:spcBef>
              <a:spcAft>
                <a:spcPts val="0"/>
              </a:spcAft>
              <a:buNone/>
            </a:pPr>
            <a:r>
              <a:rPr lang="en-US" b="0" i="0">
                <a:solidFill>
                  <a:srgbClr val="333333"/>
                </a:solidFill>
                <a:latin typeface="Georgia"/>
                <a:ea typeface="Georgia"/>
                <a:cs typeface="Georgia"/>
                <a:sym typeface="Georgia"/>
              </a:rPr>
              <a:t>_______________</a:t>
            </a:r>
            <a:endParaRPr/>
          </a:p>
          <a:p>
            <a:pPr marL="0" lvl="0" indent="0" algn="l" rtl="0">
              <a:spcBef>
                <a:spcPts val="0"/>
              </a:spcBef>
              <a:spcAft>
                <a:spcPts val="0"/>
              </a:spcAft>
              <a:buNone/>
            </a:pPr>
            <a:r>
              <a:rPr lang="en-US" b="0" i="0">
                <a:solidFill>
                  <a:srgbClr val="333333"/>
                </a:solidFill>
                <a:latin typeface="Georgia"/>
                <a:ea typeface="Georgia"/>
                <a:cs typeface="Georgia"/>
                <a:sym typeface="Georgia"/>
              </a:rPr>
              <a:t>FDAs website</a:t>
            </a:r>
            <a:endParaRPr/>
          </a:p>
        </p:txBody>
      </p:sp>
      <p:sp>
        <p:nvSpPr>
          <p:cNvPr id="632" name="Google Shape;632;p4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4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800" b="0" i="0" u="none" strike="noStrike">
                <a:solidFill>
                  <a:srgbClr val="000000"/>
                </a:solidFill>
                <a:latin typeface="Raleway"/>
                <a:ea typeface="Raleway"/>
                <a:cs typeface="Raleway"/>
                <a:sym typeface="Raleway"/>
              </a:rPr>
              <a:t>International Agency for Research on Cancer and a WHO Expert committee on food additives labeled aspartame as possibly carcinogenic to humans</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sz="1800" b="0" i="0" u="none" strike="noStrike">
                <a:solidFill>
                  <a:srgbClr val="000000"/>
                </a:solidFill>
                <a:latin typeface="Raleway"/>
                <a:ea typeface="Raleway"/>
                <a:cs typeface="Raleway"/>
                <a:sym typeface="Raleway"/>
              </a:rPr>
              <a:t>FDA replied, stating that there were shortcomings in the research used to make this statement.</a:t>
            </a:r>
            <a:endParaRPr/>
          </a:p>
          <a:p>
            <a:pPr marL="0" lvl="0" indent="0" algn="l" rtl="0">
              <a:spcBef>
                <a:spcPts val="0"/>
              </a:spcBef>
              <a:spcAft>
                <a:spcPts val="0"/>
              </a:spcAft>
              <a:buNone/>
            </a:pPr>
            <a:endParaRPr sz="1800" b="0" i="0" u="none" strike="noStrike">
              <a:solidFill>
                <a:srgbClr val="000000"/>
              </a:solidFill>
              <a:latin typeface="Raleway"/>
              <a:ea typeface="Raleway"/>
              <a:cs typeface="Raleway"/>
              <a:sym typeface="Raleway"/>
            </a:endParaRPr>
          </a:p>
          <a:p>
            <a:pPr marL="0" lvl="0" indent="0" algn="l" rtl="0">
              <a:spcBef>
                <a:spcPts val="0"/>
              </a:spcBef>
              <a:spcAft>
                <a:spcPts val="0"/>
              </a:spcAft>
              <a:buNone/>
            </a:pPr>
            <a:r>
              <a:rPr lang="en-US" sz="1800" b="0" i="0" u="none" strike="noStrike">
                <a:solidFill>
                  <a:srgbClr val="000000"/>
                </a:solidFill>
                <a:latin typeface="Raleway"/>
                <a:ea typeface="Raleway"/>
                <a:cs typeface="Raleway"/>
                <a:sym typeface="Raleway"/>
              </a:rPr>
              <a:t>FDA states no safety concerns for aspartame when used in approved conditions. The accpetable daily intake (ADI) = 50 mg/kg/body weight per day. For 150 lb person, that’s about 17 diet sodas a day. </a:t>
            </a:r>
            <a:endParaRPr/>
          </a:p>
        </p:txBody>
      </p:sp>
      <p:sp>
        <p:nvSpPr>
          <p:cNvPr id="639" name="Google Shape;639;p4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4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There are 6 high intensity sweeteners approved by the FDA. There are three that are generally recognized as safe or “grass” – that is stevia and monk fruit.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FDAs website</a:t>
            </a:r>
            <a:endParaRPr/>
          </a:p>
        </p:txBody>
      </p:sp>
      <p:sp>
        <p:nvSpPr>
          <p:cNvPr id="646" name="Google Shape;646;p4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Lets jump in by reviewing the goals of MNT - first, for people with PREDIABETES</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arenR"/>
            </a:pPr>
            <a:r>
              <a:rPr lang="en-US"/>
              <a:t>The primary goal of MNT for those living with prediabetes is to reduce the risk of developing diabetes and cardiovascular disease. This is done by providing education and supporting individuals in implementing lifestyle change.</a:t>
            </a:r>
            <a:endParaRPr/>
          </a:p>
          <a:p>
            <a:pPr marL="228600" lvl="0" indent="-15240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The standards recommended that a person with prediabetes gets referred into a program to provide support in making these lifestyle adjustments. That could be a diabetes prevention program or an individualized medical nutrition therapy program. </a:t>
            </a:r>
            <a:endParaRPr/>
          </a:p>
        </p:txBody>
      </p:sp>
      <p:sp>
        <p:nvSpPr>
          <p:cNvPr id="269" name="Google Shape;269;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4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54" name="Google Shape;654;p4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4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0" i="0">
                <a:solidFill>
                  <a:srgbClr val="000000"/>
                </a:solidFill>
                <a:latin typeface="Open Sans"/>
                <a:ea typeface="Open Sans"/>
                <a:cs typeface="Open Sans"/>
                <a:sym typeface="Open Sans"/>
              </a:rPr>
              <a:t>The thought is that replacing added sugars with sugar substitutes could decrease daily intake of carbohydrates and calories, which could possibly lead to a beneficial affect on glucose levels, weight, and cardiometabolic health.</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However, an advisory committee from the American Heart Association that was supported by ADA concluded that there is not enough evidence to determine whether sugar substitutes definitely lead to these benefits.</a:t>
            </a:r>
            <a:endParaRPr/>
          </a:p>
        </p:txBody>
      </p:sp>
      <p:sp>
        <p:nvSpPr>
          <p:cNvPr id="661" name="Google Shape;661;p4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p4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0" i="0">
                <a:solidFill>
                  <a:srgbClr val="000000"/>
                </a:solidFill>
                <a:latin typeface="Open Sans"/>
                <a:ea typeface="Open Sans"/>
                <a:cs typeface="Open Sans"/>
                <a:sym typeface="Open Sans"/>
              </a:rPr>
              <a:t>Sugar alcohols represent another category of sweeteners used in sugar-free foods. They aren’t completely digested by the body so they provider fewer calories and a lesser rise in blood sugar compared to the same amount of sugar.</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200"/>
              <a:buFont typeface="Open Sans"/>
              <a:buNone/>
            </a:pPr>
            <a:r>
              <a:rPr lang="en-US" b="0" i="0">
                <a:solidFill>
                  <a:srgbClr val="000000"/>
                </a:solidFill>
                <a:latin typeface="Open Sans"/>
                <a:ea typeface="Open Sans"/>
                <a:cs typeface="Open Sans"/>
                <a:sym typeface="Open Sans"/>
              </a:rPr>
              <a:t>Different sugar alcohols contribute different amounts of calories, but all have fewer calories than sugar. On average, they contain half the calories of sugar. However, some have as few as 0.2 calories per gram while others are as high as 3 calories per gram. That said, they are not as sweet as sugar so a larger amount of them may be required to match the degree of sweetness of sugar. This may bring the calorie content of a food with sugar alcohols to a level that is similar to a food sweetened with sugar.</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200"/>
              <a:buFont typeface="Open Sans"/>
              <a:buNone/>
            </a:pPr>
            <a:r>
              <a:rPr lang="en-US" b="0" i="0">
                <a:solidFill>
                  <a:srgbClr val="000000"/>
                </a:solidFill>
                <a:latin typeface="Open Sans"/>
                <a:ea typeface="Open Sans"/>
                <a:cs typeface="Open Sans"/>
                <a:sym typeface="Open Sans"/>
              </a:rPr>
              <a:t>I want to highlight Erythritol – a sugar alcohol that contributes close to 0 calories per gram and has essentially no impact on blood glucose. Although Erythritol and other sugar alcohols are generally thought to be safe, an NIH funded research group recently found an association between </a:t>
            </a:r>
            <a:r>
              <a:rPr lang="en-US" b="0" i="0">
                <a:solidFill>
                  <a:srgbClr val="444444"/>
                </a:solidFill>
                <a:latin typeface="Oi"/>
                <a:ea typeface="Oi"/>
                <a:cs typeface="Oi"/>
                <a:sym typeface="Oi"/>
              </a:rPr>
              <a:t>higher blood levels of erythritol and an increased risk of heart attack and stroke. The results highlight the need for further study of erythritol’s long-term risks for cardiovascular health.</a:t>
            </a:r>
            <a:endParaRPr b="0" i="0">
              <a:solidFill>
                <a:srgbClr val="000000"/>
              </a:solidFill>
              <a:latin typeface="Open Sans"/>
              <a:ea typeface="Open Sans"/>
              <a:cs typeface="Open Sans"/>
              <a:sym typeface="Open Sans"/>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The other notable concern with sugar alcohols is their potential to cause gastrointestinal effects in sensitive individuals. Because they’re not fully absorbed, some people note bloating and diarrhea. </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___________</a:t>
            </a:r>
            <a:endParaRPr/>
          </a:p>
          <a:p>
            <a:pPr marL="0" lvl="0" indent="0" algn="l" rtl="0">
              <a:spcBef>
                <a:spcPts val="0"/>
              </a:spcBef>
              <a:spcAft>
                <a:spcPts val="0"/>
              </a:spcAft>
              <a:buNone/>
            </a:pPr>
            <a:r>
              <a:rPr lang="en-US" b="0" i="0">
                <a:solidFill>
                  <a:srgbClr val="444444"/>
                </a:solidFill>
                <a:latin typeface="Oi"/>
                <a:ea typeface="Oi"/>
                <a:cs typeface="Oi"/>
                <a:sym typeface="Oi"/>
              </a:rPr>
              <a:t>So, they exposed human platelets, which control blood clotting, to erythritol. Doing so increased the platelets’ sensitivity to blood clotting signals. Increasing blood erythritol levels also sped up blood clot formation and artery blockage in mice.</a:t>
            </a:r>
            <a:endParaRPr/>
          </a:p>
        </p:txBody>
      </p:sp>
      <p:sp>
        <p:nvSpPr>
          <p:cNvPr id="668" name="Google Shape;668;p4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4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0" i="0">
                <a:solidFill>
                  <a:srgbClr val="000000"/>
                </a:solidFill>
                <a:latin typeface="Open Sans"/>
                <a:ea typeface="Open Sans"/>
                <a:cs typeface="Open Sans"/>
                <a:sym typeface="Open Sans"/>
              </a:rPr>
              <a:t>Currently, there is little research on the potential benefits of sugar alcohols for people with diabetes and little </a:t>
            </a:r>
            <a:r>
              <a:rPr lang="en-US">
                <a:solidFill>
                  <a:srgbClr val="000000"/>
                </a:solidFill>
                <a:latin typeface="Open Sans"/>
                <a:ea typeface="Open Sans"/>
                <a:cs typeface="Open Sans"/>
                <a:sym typeface="Open Sans"/>
              </a:rPr>
              <a:t>evidence that they improve long-term blood sugar levels or weight. </a:t>
            </a:r>
            <a:endParaRPr/>
          </a:p>
          <a:p>
            <a:pPr marL="0" lvl="0" indent="0" algn="l" rtl="0">
              <a:spcBef>
                <a:spcPts val="0"/>
              </a:spcBef>
              <a:spcAft>
                <a:spcPts val="0"/>
              </a:spcAft>
              <a:buNone/>
            </a:pPr>
            <a:endParaRPr>
              <a:solidFill>
                <a:srgbClr val="000000"/>
              </a:solidFill>
              <a:latin typeface="Open Sans"/>
              <a:ea typeface="Open Sans"/>
              <a:cs typeface="Open Sans"/>
              <a:sym typeface="Open Sans"/>
            </a:endParaRPr>
          </a:p>
          <a:p>
            <a:pPr marL="0" lvl="0" indent="0" algn="l" rtl="0">
              <a:spcBef>
                <a:spcPts val="0"/>
              </a:spcBef>
              <a:spcAft>
                <a:spcPts val="0"/>
              </a:spcAft>
              <a:buNone/>
            </a:pPr>
            <a:r>
              <a:rPr lang="en-US">
                <a:solidFill>
                  <a:srgbClr val="000000"/>
                </a:solidFill>
                <a:latin typeface="Open Sans"/>
                <a:ea typeface="Open Sans"/>
                <a:cs typeface="Open Sans"/>
                <a:sym typeface="Open Sans"/>
              </a:rPr>
              <a:t>We will talk about carb counting more later, but for now I want to mention that a good rule of thumb is that if you’re teaching someone to carb count, consider </a:t>
            </a:r>
            <a:r>
              <a:rPr lang="en-US" sz="1200"/>
              <a:t>subtract ½ the grams of of sugar alcohol from the grams of total carb </a:t>
            </a:r>
            <a:endParaRPr>
              <a:solidFill>
                <a:srgbClr val="000000"/>
              </a:solidFill>
              <a:latin typeface="Open Sans"/>
              <a:ea typeface="Open Sans"/>
              <a:cs typeface="Open Sans"/>
              <a:sym typeface="Open Sans"/>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p:txBody>
      </p:sp>
      <p:sp>
        <p:nvSpPr>
          <p:cNvPr id="675" name="Google Shape;675;p4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p4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Here is a label for you to check out – notice that the serving size is the same in both the regular and sugar free brown mix.</a:t>
            </a:r>
            <a:endParaRPr/>
          </a:p>
          <a:p>
            <a:pPr marL="0" lvl="0" indent="0" algn="l" rtl="0">
              <a:spcBef>
                <a:spcPts val="0"/>
              </a:spcBef>
              <a:spcAft>
                <a:spcPts val="0"/>
              </a:spcAft>
              <a:buNone/>
            </a:pPr>
            <a:r>
              <a:rPr lang="en-US"/>
              <a:t>The calorie content is very similar</a:t>
            </a:r>
            <a:endParaRPr/>
          </a:p>
          <a:p>
            <a:pPr marL="0" lvl="0" indent="0" algn="l" rtl="0">
              <a:spcBef>
                <a:spcPts val="0"/>
              </a:spcBef>
              <a:spcAft>
                <a:spcPts val="0"/>
              </a:spcAft>
              <a:buNone/>
            </a:pPr>
            <a:r>
              <a:rPr lang="en-US"/>
              <a:t>The total carbohydrates is also similar</a:t>
            </a:r>
            <a:endParaRPr/>
          </a:p>
          <a:p>
            <a:pPr marL="0" lvl="0" indent="0" algn="l" rtl="0">
              <a:spcBef>
                <a:spcPts val="0"/>
              </a:spcBef>
              <a:spcAft>
                <a:spcPts val="0"/>
              </a:spcAft>
              <a:buNone/>
            </a:pPr>
            <a:endParaRPr/>
          </a:p>
        </p:txBody>
      </p:sp>
      <p:sp>
        <p:nvSpPr>
          <p:cNvPr id="685" name="Google Shape;685;p4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4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98" name="Google Shape;698;p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4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0" i="0">
                <a:solidFill>
                  <a:srgbClr val="666666"/>
                </a:solidFill>
                <a:latin typeface="Raleway"/>
                <a:ea typeface="Raleway"/>
                <a:cs typeface="Raleway"/>
                <a:sym typeface="Raleway"/>
              </a:rPr>
              <a:t>Next we will talk about starch, another type of carbohydrate. </a:t>
            </a:r>
            <a:endParaRPr/>
          </a:p>
          <a:p>
            <a:pPr marL="0" lvl="0" indent="0" algn="l" rtl="0">
              <a:spcBef>
                <a:spcPts val="0"/>
              </a:spcBef>
              <a:spcAft>
                <a:spcPts val="0"/>
              </a:spcAft>
              <a:buNone/>
            </a:pPr>
            <a:endParaRPr b="0" i="0">
              <a:solidFill>
                <a:srgbClr val="666666"/>
              </a:solidFill>
              <a:latin typeface="Raleway"/>
              <a:ea typeface="Raleway"/>
              <a:cs typeface="Raleway"/>
              <a:sym typeface="Raleway"/>
            </a:endParaRPr>
          </a:p>
          <a:p>
            <a:pPr marL="0" lvl="0" indent="0" algn="l" rtl="0">
              <a:spcBef>
                <a:spcPts val="0"/>
              </a:spcBef>
              <a:spcAft>
                <a:spcPts val="0"/>
              </a:spcAft>
              <a:buNone/>
            </a:pPr>
            <a:r>
              <a:rPr lang="en-US" b="0" i="0">
                <a:solidFill>
                  <a:srgbClr val="666666"/>
                </a:solidFill>
                <a:latin typeface="Raleway"/>
                <a:ea typeface="Raleway"/>
                <a:cs typeface="Raleway"/>
                <a:sym typeface="Raleway"/>
              </a:rPr>
              <a:t>The digestive tract is efficient in breaking starch into glucose. How quickly that happens can depend on many variables like the type or structure of the starch, how it’s processed or cooked, and other macronutrients that are consumed around the same time. </a:t>
            </a:r>
            <a:endParaRPr/>
          </a:p>
          <a:p>
            <a:pPr marL="0" lvl="0" indent="0" algn="l" rtl="0">
              <a:spcBef>
                <a:spcPts val="0"/>
              </a:spcBef>
              <a:spcAft>
                <a:spcPts val="0"/>
              </a:spcAft>
              <a:buNone/>
            </a:pPr>
            <a:endParaRPr b="0" i="0">
              <a:solidFill>
                <a:srgbClr val="666666"/>
              </a:solidFill>
              <a:latin typeface="Raleway"/>
              <a:ea typeface="Raleway"/>
              <a:cs typeface="Raleway"/>
              <a:sym typeface="Raleway"/>
            </a:endParaRPr>
          </a:p>
          <a:p>
            <a:pPr marL="0" lvl="0" indent="0" algn="l" rtl="0">
              <a:spcBef>
                <a:spcPts val="0"/>
              </a:spcBef>
              <a:spcAft>
                <a:spcPts val="0"/>
              </a:spcAft>
              <a:buNone/>
            </a:pPr>
            <a:r>
              <a:rPr lang="en-US" b="0" i="0">
                <a:solidFill>
                  <a:srgbClr val="666666"/>
                </a:solidFill>
                <a:latin typeface="Raleway"/>
                <a:ea typeface="Raleway"/>
                <a:cs typeface="Raleway"/>
                <a:sym typeface="Raleway"/>
              </a:rPr>
              <a:t>I don’t teach people to avoid starch. Rather, I focus on incorporating high fiber starch, consideration of portion size, and how to balance the starch with other nutrients to improve after meal glucose levels</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p:txBody>
      </p:sp>
      <p:sp>
        <p:nvSpPr>
          <p:cNvPr id="705" name="Google Shape;705;p4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5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0" i="0">
                <a:solidFill>
                  <a:srgbClr val="231F20"/>
                </a:solidFill>
                <a:latin typeface="Proxima Nova"/>
                <a:ea typeface="Proxima Nova"/>
                <a:cs typeface="Proxima Nova"/>
                <a:sym typeface="Proxima Nova"/>
              </a:rPr>
              <a:t>Starch is a long strand of glucose units bound together. There are two types: amylose and amylopectin.</a:t>
            </a:r>
            <a:endParaRPr/>
          </a:p>
          <a:p>
            <a:pPr marL="0" lvl="0" indent="0" algn="l" rtl="0">
              <a:spcBef>
                <a:spcPts val="0"/>
              </a:spcBef>
              <a:spcAft>
                <a:spcPts val="0"/>
              </a:spcAft>
              <a:buNone/>
            </a:pPr>
            <a:endParaRPr b="0" i="0">
              <a:solidFill>
                <a:srgbClr val="231F20"/>
              </a:solidFill>
              <a:latin typeface="Proxima Nova"/>
              <a:ea typeface="Proxima Nova"/>
              <a:cs typeface="Proxima Nova"/>
              <a:sym typeface="Proxima Nova"/>
            </a:endParaRPr>
          </a:p>
          <a:p>
            <a:pPr marL="0" lvl="0" indent="0" algn="l" rtl="0">
              <a:spcBef>
                <a:spcPts val="0"/>
              </a:spcBef>
              <a:spcAft>
                <a:spcPts val="0"/>
              </a:spcAft>
              <a:buNone/>
            </a:pPr>
            <a:r>
              <a:rPr lang="en-US" sz="1800" b="0" i="0" u="none" strike="noStrike">
                <a:solidFill>
                  <a:srgbClr val="000000"/>
                </a:solidFill>
                <a:latin typeface="Raleway"/>
                <a:ea typeface="Raleway"/>
                <a:cs typeface="Raleway"/>
                <a:sym typeface="Raleway"/>
              </a:rPr>
              <a:t>Because of amylose's chemical structure, it is harder to digest and it contains more resistent starch which is a type of fiber. Resistant starch is a portion of starch that cannot be digested by amylases in the small intestine and passes to the colon to be fermented by gut bacteria.</a:t>
            </a:r>
            <a:r>
              <a:rPr lang="en-US"/>
              <a:t> </a:t>
            </a:r>
            <a:endParaRPr b="0" i="0">
              <a:solidFill>
                <a:srgbClr val="231F20"/>
              </a:solidFill>
              <a:latin typeface="Proxima Nova"/>
              <a:ea typeface="Proxima Nova"/>
              <a:cs typeface="Proxima Nova"/>
              <a:sym typeface="Proxima Nova"/>
            </a:endParaRPr>
          </a:p>
          <a:p>
            <a:pPr marL="0" lvl="0" indent="0" algn="l" rtl="0">
              <a:spcBef>
                <a:spcPts val="0"/>
              </a:spcBef>
              <a:spcAft>
                <a:spcPts val="0"/>
              </a:spcAft>
              <a:buNone/>
            </a:pPr>
            <a:endParaRPr b="0" i="0">
              <a:solidFill>
                <a:srgbClr val="231F20"/>
              </a:solidFill>
              <a:latin typeface="Proxima Nova"/>
              <a:ea typeface="Proxima Nova"/>
              <a:cs typeface="Proxima Nova"/>
              <a:sym typeface="Proxima Nova"/>
            </a:endParaRPr>
          </a:p>
          <a:p>
            <a:pPr marL="0" lvl="0" indent="0" algn="l" rtl="0">
              <a:spcBef>
                <a:spcPts val="0"/>
              </a:spcBef>
              <a:spcAft>
                <a:spcPts val="0"/>
              </a:spcAft>
              <a:buNone/>
            </a:pPr>
            <a:r>
              <a:rPr lang="en-US" sz="1800" b="0" i="0" u="none" strike="noStrike">
                <a:solidFill>
                  <a:srgbClr val="000000"/>
                </a:solidFill>
                <a:latin typeface="Raleway"/>
                <a:ea typeface="Raleway"/>
                <a:cs typeface="Raleway"/>
                <a:sym typeface="Raleway"/>
              </a:rPr>
              <a:t>Studies have suggested that resistant starch can help with weight loss and benefit heart health. It may also improve blood sugar levels, insulin sensitivity, and digestive health. This means that starches with more amylose and less amylopectin will have a lesser impact on blood glucose levels. Examples of starches with more: long-grain rice, beans, lentils vs. short-grain rice, potato</a:t>
            </a:r>
            <a:endParaRPr/>
          </a:p>
          <a:p>
            <a:pPr marL="0" lvl="0" indent="0" algn="l" rtl="0">
              <a:spcBef>
                <a:spcPts val="0"/>
              </a:spcBef>
              <a:spcAft>
                <a:spcPts val="0"/>
              </a:spcAft>
              <a:buNone/>
            </a:pPr>
            <a:endParaRPr sz="1800" b="0" i="0" u="none" strike="noStrike">
              <a:solidFill>
                <a:srgbClr val="000000"/>
              </a:solidFill>
              <a:latin typeface="Raleway"/>
              <a:ea typeface="Raleway"/>
              <a:cs typeface="Raleway"/>
              <a:sym typeface="Raleway"/>
            </a:endParaRPr>
          </a:p>
          <a:p>
            <a:pPr marL="0" lvl="0" indent="0" algn="l" rtl="0">
              <a:spcBef>
                <a:spcPts val="0"/>
              </a:spcBef>
              <a:spcAft>
                <a:spcPts val="0"/>
              </a:spcAft>
              <a:buNone/>
            </a:pPr>
            <a:r>
              <a:rPr lang="en-US" sz="1800" b="0" i="0" u="none" strike="noStrike">
                <a:solidFill>
                  <a:srgbClr val="000000"/>
                </a:solidFill>
                <a:latin typeface="Raleway"/>
                <a:ea typeface="Raleway"/>
                <a:cs typeface="Raleway"/>
                <a:sym typeface="Raleway"/>
              </a:rPr>
              <a:t>There are different types of resistant starch. Another type is retrograded starch, where the cooking then cooling process actually allows more resistant starch to form. </a:t>
            </a:r>
            <a:r>
              <a:rPr lang="en-US"/>
              <a:t> </a:t>
            </a:r>
            <a:endParaRPr/>
          </a:p>
          <a:p>
            <a:pPr marL="0" lvl="0" indent="0" algn="l" rtl="0">
              <a:spcBef>
                <a:spcPts val="0"/>
              </a:spcBef>
              <a:spcAft>
                <a:spcPts val="0"/>
              </a:spcAft>
              <a:buNone/>
            </a:pPr>
            <a:endParaRPr b="0" i="0">
              <a:solidFill>
                <a:srgbClr val="231F20"/>
              </a:solidFill>
              <a:latin typeface="Proxima Nova"/>
              <a:ea typeface="Proxima Nova"/>
              <a:cs typeface="Proxima Nova"/>
              <a:sym typeface="Proxima Nova"/>
            </a:endParaRPr>
          </a:p>
          <a:p>
            <a:pPr marL="0" lvl="0" indent="0" algn="l" rtl="0">
              <a:spcBef>
                <a:spcPts val="0"/>
              </a:spcBef>
              <a:spcAft>
                <a:spcPts val="0"/>
              </a:spcAft>
              <a:buNone/>
            </a:pPr>
            <a:r>
              <a:rPr lang="en-US" sz="1800" b="0" i="0" u="none" strike="noStrike">
                <a:solidFill>
                  <a:srgbClr val="000000"/>
                </a:solidFill>
                <a:latin typeface="Raleway"/>
                <a:ea typeface="Raleway"/>
                <a:cs typeface="Raleway"/>
                <a:sym typeface="Raleway"/>
              </a:rPr>
              <a:t>To make that practical, you can recommend cooking starches like rice, potatoes, beans, and pasta a day in advance and cooling them in the refrigerator overnight. It’s ok to reheat the starch before eating. Reheating doesn’t destroy the resistant starch that’s created</a:t>
            </a:r>
            <a:r>
              <a:rPr lang="en-US"/>
              <a:t> </a:t>
            </a:r>
            <a:endParaRPr b="0" i="0">
              <a:solidFill>
                <a:srgbClr val="231F20"/>
              </a:solidFill>
              <a:latin typeface="Proxima Nova"/>
              <a:ea typeface="Proxima Nova"/>
              <a:cs typeface="Proxima Nova"/>
              <a:sym typeface="Proxima Nova"/>
            </a:endParaRPr>
          </a:p>
        </p:txBody>
      </p:sp>
      <p:sp>
        <p:nvSpPr>
          <p:cNvPr id="713" name="Google Shape;713;p5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5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666666"/>
              </a:buClr>
              <a:buSzPts val="1200"/>
              <a:buFont typeface="Raleway"/>
              <a:buNone/>
            </a:pPr>
            <a:r>
              <a:rPr lang="en-US" b="0" i="0">
                <a:solidFill>
                  <a:srgbClr val="666666"/>
                </a:solidFill>
                <a:latin typeface="Raleway"/>
                <a:ea typeface="Raleway"/>
                <a:cs typeface="Raleway"/>
                <a:sym typeface="Raleway"/>
              </a:rPr>
              <a:t>An example of how the structure of a starch can impact the glycemic effect of the starch is with ripeness in fruit – a good example we could use is a banana. </a:t>
            </a:r>
            <a:r>
              <a:rPr lang="en-US" b="0" i="0">
                <a:solidFill>
                  <a:srgbClr val="231F20"/>
                </a:solidFill>
                <a:latin typeface="Proxima Nova"/>
                <a:ea typeface="Proxima Nova"/>
                <a:cs typeface="Proxima Nova"/>
                <a:sym typeface="Proxima Nova"/>
              </a:rPr>
              <a:t>As a banana ripens, the resistant starch converts to sugar. This gives the ripe banana more sweet taste, and may influence the speed of the post-prandial blood sugar rise. For this reason, I’ve worked with clients who have said that they’ve been told to has eat green bananas. Remember that Medical Nutrition Therapy needs to be practical and person-centered. Whenever someone says this to me, I always ask whether they like green bananas. If the answer is no, then we’ve found our answer on whether bananas are best green or should be eaten yellow.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24" name="Google Shape;724;p5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5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i="0">
                <a:solidFill>
                  <a:schemeClr val="dk1"/>
                </a:solidFill>
                <a:latin typeface="Calibri"/>
                <a:ea typeface="Calibri"/>
                <a:cs typeface="Calibri"/>
                <a:sym typeface="Calibri"/>
              </a:rPr>
              <a:t>Al dente pasta may also impact blood sugar more slowly compared to pasta that’s been cooked longer. </a:t>
            </a:r>
            <a:r>
              <a:rPr lang="en-US" sz="1200" b="0" i="0">
                <a:solidFill>
                  <a:schemeClr val="dk1"/>
                </a:solidFill>
                <a:latin typeface="Calibri"/>
                <a:ea typeface="Calibri"/>
                <a:cs typeface="Calibri"/>
                <a:sym typeface="Calibri"/>
              </a:rPr>
              <a:t>T</a:t>
            </a:r>
            <a:r>
              <a:rPr lang="en-US" sz="1200"/>
              <a:t>he more water-logged its molecules become, making it easier for the body to break it down to glucose</a:t>
            </a:r>
            <a:endParaRPr/>
          </a:p>
          <a:p>
            <a:pPr marL="0" lvl="0" indent="0" algn="l" rtl="0">
              <a:spcBef>
                <a:spcPts val="0"/>
              </a:spcBef>
              <a:spcAft>
                <a:spcPts val="0"/>
              </a:spcAft>
              <a:buNone/>
            </a:pPr>
            <a:endParaRPr b="0" i="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732" name="Google Shape;732;p5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Diabetes prevention programs are based on strong research that shows that lifestyle changes are effective in delaying and potentially preventing type 2 diabetes. </a:t>
            </a:r>
            <a:endParaRPr/>
          </a:p>
          <a:p>
            <a:pPr marL="0" lvl="0" indent="0" algn="l" rtl="0">
              <a:spcBef>
                <a:spcPts val="0"/>
              </a:spcBef>
              <a:spcAft>
                <a:spcPts val="0"/>
              </a:spcAft>
              <a:buNone/>
            </a:pPr>
            <a:endParaRPr/>
          </a:p>
          <a:p>
            <a:pPr marL="0" lvl="0" indent="0" algn="l" rtl="0">
              <a:spcBef>
                <a:spcPts val="0"/>
              </a:spcBef>
              <a:spcAft>
                <a:spcPts val="0"/>
              </a:spcAft>
              <a:buNone/>
            </a:pPr>
            <a:r>
              <a:rPr lang="en-US"/>
              <a:t>The </a:t>
            </a:r>
            <a:r>
              <a:rPr lang="en-US">
                <a:solidFill>
                  <a:srgbClr val="000000"/>
                </a:solidFill>
                <a:latin typeface="Helvetica Neue"/>
                <a:ea typeface="Helvetica Neue"/>
                <a:cs typeface="Helvetica Neue"/>
                <a:sym typeface="Helvetica Neue"/>
              </a:rPr>
              <a:t>diabetes prevention program research group randomly assigned approximately 3200 participants with prediabetes who were living with overweight or obesity into one of three groups: </a:t>
            </a:r>
            <a:endParaRPr/>
          </a:p>
          <a:p>
            <a:pPr marL="273385" lvl="0" indent="-232943" algn="l" rtl="0">
              <a:spcBef>
                <a:spcPts val="0"/>
              </a:spcBef>
              <a:spcAft>
                <a:spcPts val="0"/>
              </a:spcAft>
              <a:buClr>
                <a:srgbClr val="000000"/>
              </a:buClr>
              <a:buSzPts val="1200"/>
              <a:buFont typeface="Helvetica Neue"/>
              <a:buAutoNum type="arabicPeriod"/>
            </a:pPr>
            <a:r>
              <a:rPr lang="en-US">
                <a:solidFill>
                  <a:srgbClr val="000000"/>
                </a:solidFill>
                <a:latin typeface="Helvetica Neue"/>
                <a:ea typeface="Helvetica Neue"/>
                <a:cs typeface="Helvetica Neue"/>
                <a:sym typeface="Helvetica Neue"/>
              </a:rPr>
              <a:t>lifestyle intervention aimed at modest weight loss through diet and exercise</a:t>
            </a:r>
            <a:endParaRPr/>
          </a:p>
          <a:p>
            <a:pPr marL="273385" lvl="0" indent="-232943" algn="l" rtl="0">
              <a:spcBef>
                <a:spcPts val="0"/>
              </a:spcBef>
              <a:spcAft>
                <a:spcPts val="0"/>
              </a:spcAft>
              <a:buClr>
                <a:srgbClr val="000000"/>
              </a:buClr>
              <a:buSzPts val="1200"/>
              <a:buFont typeface="Helvetica Neue"/>
              <a:buAutoNum type="arabicPeriod"/>
            </a:pPr>
            <a:r>
              <a:rPr lang="en-US">
                <a:solidFill>
                  <a:srgbClr val="000000"/>
                </a:solidFill>
                <a:latin typeface="Helvetica Neue"/>
                <a:ea typeface="Helvetica Neue"/>
                <a:cs typeface="Helvetica Neue"/>
                <a:sym typeface="Helvetica Neue"/>
              </a:rPr>
              <a:t>treatment with generic metformin or </a:t>
            </a:r>
            <a:endParaRPr/>
          </a:p>
          <a:p>
            <a:pPr marL="273385" lvl="0" indent="-232943" algn="l" rtl="0">
              <a:spcBef>
                <a:spcPts val="0"/>
              </a:spcBef>
              <a:spcAft>
                <a:spcPts val="0"/>
              </a:spcAft>
              <a:buClr>
                <a:srgbClr val="000000"/>
              </a:buClr>
              <a:buSzPts val="1200"/>
              <a:buFont typeface="Helvetica Neue"/>
              <a:buAutoNum type="arabicPeriod"/>
            </a:pPr>
            <a:r>
              <a:rPr lang="en-US">
                <a:solidFill>
                  <a:srgbClr val="000000"/>
                </a:solidFill>
                <a:latin typeface="Helvetica Neue"/>
                <a:ea typeface="Helvetica Neue"/>
                <a:cs typeface="Helvetica Neue"/>
                <a:sym typeface="Helvetica Neue"/>
              </a:rPr>
              <a:t>a placebo control group</a:t>
            </a:r>
            <a:endParaRPr/>
          </a:p>
          <a:p>
            <a:pPr marL="40442" lvl="0" indent="0" algn="l" rtl="0">
              <a:spcBef>
                <a:spcPts val="0"/>
              </a:spcBef>
              <a:spcAft>
                <a:spcPts val="0"/>
              </a:spcAft>
              <a:buNone/>
            </a:pPr>
            <a:endParaRPr>
              <a:solidFill>
                <a:srgbClr val="000000"/>
              </a:solidFill>
              <a:latin typeface="Helvetica Neue"/>
              <a:ea typeface="Helvetica Neue"/>
              <a:cs typeface="Helvetica Neue"/>
              <a:sym typeface="Helvetica Neue"/>
            </a:endParaRPr>
          </a:p>
          <a:p>
            <a:pPr marL="40442" lvl="0" indent="0" algn="l" rtl="0">
              <a:spcBef>
                <a:spcPts val="0"/>
              </a:spcBef>
              <a:spcAft>
                <a:spcPts val="0"/>
              </a:spcAft>
              <a:buNone/>
            </a:pPr>
            <a:r>
              <a:rPr lang="en-US">
                <a:solidFill>
                  <a:srgbClr val="000000"/>
                </a:solidFill>
                <a:latin typeface="Helvetica Neue"/>
                <a:ea typeface="Helvetica Neue"/>
                <a:cs typeface="Helvetica Neue"/>
                <a:sym typeface="Helvetica Neue"/>
              </a:rPr>
              <a:t>The findings were published in the Lancet in 2002. They showed that over 3 years, when compared to placebo, that:</a:t>
            </a:r>
            <a:endParaRPr/>
          </a:p>
          <a:p>
            <a:pPr marL="211892" lvl="0" indent="-171450" algn="l" rtl="0">
              <a:spcBef>
                <a:spcPts val="0"/>
              </a:spcBef>
              <a:spcAft>
                <a:spcPts val="0"/>
              </a:spcAft>
              <a:buClr>
                <a:srgbClr val="000000"/>
              </a:buClr>
              <a:buSzPts val="1200"/>
              <a:buFont typeface="Helvetica Neue"/>
              <a:buChar char="-"/>
            </a:pPr>
            <a:r>
              <a:rPr lang="en-US">
                <a:solidFill>
                  <a:srgbClr val="000000"/>
                </a:solidFill>
                <a:latin typeface="Helvetica Neue"/>
                <a:ea typeface="Helvetica Neue"/>
                <a:cs typeface="Helvetica Neue"/>
                <a:sym typeface="Helvetica Neue"/>
              </a:rPr>
              <a:t>lifestyle intervention reduced the conversion rate to diabetes by 58% and </a:t>
            </a:r>
            <a:endParaRPr/>
          </a:p>
          <a:p>
            <a:pPr marL="211892" lvl="0" indent="-171450" algn="l" rtl="0">
              <a:spcBef>
                <a:spcPts val="0"/>
              </a:spcBef>
              <a:spcAft>
                <a:spcPts val="0"/>
              </a:spcAft>
              <a:buClr>
                <a:srgbClr val="000000"/>
              </a:buClr>
              <a:buSzPts val="1200"/>
              <a:buFont typeface="Helvetica Neue"/>
              <a:buChar char="-"/>
            </a:pPr>
            <a:r>
              <a:rPr lang="en-US">
                <a:solidFill>
                  <a:srgbClr val="000000"/>
                </a:solidFill>
                <a:latin typeface="Helvetica Neue"/>
                <a:ea typeface="Helvetica Neue"/>
                <a:cs typeface="Helvetica Neue"/>
                <a:sym typeface="Helvetica Neue"/>
              </a:rPr>
              <a:t>metformin reduced the rate of conversion to diabetes by 31%</a:t>
            </a:r>
            <a:endParaRPr/>
          </a:p>
          <a:p>
            <a:pPr marL="40442" lvl="0" indent="0" algn="l" rtl="0">
              <a:spcBef>
                <a:spcPts val="0"/>
              </a:spcBef>
              <a:spcAft>
                <a:spcPts val="0"/>
              </a:spcAft>
              <a:buClr>
                <a:schemeClr val="dk1"/>
              </a:buClr>
              <a:buSzPts val="1200"/>
              <a:buFont typeface="Calibri"/>
              <a:buNone/>
            </a:pPr>
            <a:endParaRPr>
              <a:solidFill>
                <a:srgbClr val="000000"/>
              </a:solidFill>
              <a:latin typeface="Helvetica Neue"/>
              <a:ea typeface="Helvetica Neue"/>
              <a:cs typeface="Helvetica Neue"/>
              <a:sym typeface="Helvetica Neue"/>
            </a:endParaRPr>
          </a:p>
          <a:p>
            <a:pPr marL="40442" lvl="0" indent="0" algn="l" rtl="0">
              <a:spcBef>
                <a:spcPts val="0"/>
              </a:spcBef>
              <a:spcAft>
                <a:spcPts val="0"/>
              </a:spcAft>
              <a:buNone/>
            </a:pPr>
            <a:r>
              <a:rPr lang="en-US">
                <a:solidFill>
                  <a:srgbClr val="000000"/>
                </a:solidFill>
                <a:latin typeface="Helvetica Neue"/>
                <a:ea typeface="Helvetica Neue"/>
                <a:cs typeface="Helvetica Neue"/>
                <a:sym typeface="Helvetica Neue"/>
              </a:rPr>
              <a:t>A follow up study at 10 years continued to show significant benefit of making lifestyle changes.</a:t>
            </a:r>
            <a:endParaRPr/>
          </a:p>
          <a:p>
            <a:pPr marL="40442" marR="0" lvl="0" indent="0" algn="l" rtl="0">
              <a:lnSpc>
                <a:spcPct val="100000"/>
              </a:lnSpc>
              <a:spcBef>
                <a:spcPts val="0"/>
              </a:spcBef>
              <a:spcAft>
                <a:spcPts val="0"/>
              </a:spcAft>
              <a:buClr>
                <a:srgbClr val="000000"/>
              </a:buClr>
              <a:buSzPts val="1200"/>
              <a:buFont typeface="Helvetica Neue"/>
              <a:buNone/>
            </a:pPr>
            <a:r>
              <a:rPr lang="en-US">
                <a:solidFill>
                  <a:srgbClr val="000000"/>
                </a:solidFill>
                <a:latin typeface="Helvetica Neue"/>
                <a:ea typeface="Helvetica Neue"/>
                <a:cs typeface="Helvetica Neue"/>
                <a:sym typeface="Helvetica Neue"/>
              </a:rPr>
              <a:t>Not only did lifestyle intervention lead to substantial health benefits, it also resulted in savings in health care costs. The net 10-year cost of the program was thought to be quite modest.</a:t>
            </a:r>
            <a:endParaRPr/>
          </a:p>
          <a:p>
            <a:pPr marL="40442" lvl="0" indent="0" algn="l" rtl="0">
              <a:spcBef>
                <a:spcPts val="0"/>
              </a:spcBef>
              <a:spcAft>
                <a:spcPts val="0"/>
              </a:spcAft>
              <a:buNone/>
            </a:pPr>
            <a:r>
              <a:rPr lang="en-US">
                <a:solidFill>
                  <a:srgbClr val="000000"/>
                </a:solidFill>
                <a:latin typeface="Helvetica Neue"/>
                <a:ea typeface="Helvetica Neue"/>
                <a:cs typeface="Helvetica Neue"/>
                <a:sym typeface="Helvetica Neue"/>
              </a:rPr>
              <a:t>________________________________________________________________________________________</a:t>
            </a:r>
            <a:endParaRPr/>
          </a:p>
          <a:p>
            <a:pPr marL="0" lvl="0" indent="0" algn="l" rtl="0">
              <a:spcBef>
                <a:spcPts val="0"/>
              </a:spcBef>
              <a:spcAft>
                <a:spcPts val="0"/>
              </a:spcAft>
              <a:buNone/>
            </a:pPr>
            <a:endParaRPr/>
          </a:p>
          <a:p>
            <a:pPr marL="0" lvl="0" indent="0" algn="l" rtl="0">
              <a:spcBef>
                <a:spcPts val="0"/>
              </a:spcBef>
              <a:spcAft>
                <a:spcPts val="0"/>
              </a:spcAft>
              <a:buNone/>
            </a:pPr>
            <a:r>
              <a:rPr lang="en-US"/>
              <a:t>ORIGINAL PARAGRAPH</a:t>
            </a:r>
            <a:endParaRPr/>
          </a:p>
          <a:p>
            <a:pPr marL="40442" lvl="0" indent="0" algn="l" rtl="0">
              <a:spcBef>
                <a:spcPts val="0"/>
              </a:spcBef>
              <a:spcAft>
                <a:spcPts val="0"/>
              </a:spcAft>
              <a:buNone/>
            </a:pPr>
            <a:r>
              <a:rPr lang="en-US">
                <a:solidFill>
                  <a:srgbClr val="000000"/>
                </a:solidFill>
                <a:latin typeface="Helvetica Neue"/>
                <a:ea typeface="Helvetica Neue"/>
                <a:cs typeface="Helvetica Neue"/>
                <a:sym typeface="Helvetica Neue"/>
              </a:rPr>
              <a:t>The DPP was a comparative effectiveness trial involving 3234 overweight or obese adults with impaired glucose tolerance (prediabetes). Forty-five percent of the participants belonged to racial or ethnic minority groups that have an increased risk of type 2 diabetes. Participants were assigned to receive one of three interventions: lifestyle intervention aimed at modest weight loss through diet and exercise, treatment with generic metformin, or a placebo control. DPP findings published in 2002 indicated that, relative to placebo, lifestyle intervention and metformin reduced the rate of conversion to diabetes by 58% and 31%, respectively, over 3 years.1 Subgroup analyses showed that lifestyle intervention was effective in both sexes, across all racial and ethnic groups, and in people with a genetic predisposition to diabetes. Lifestyle intervention worked best in participants 60 years of age or older, a group in which metformin did not provide a significant benefit. Metformin worked well among younger participants and was particularly effective in women with a history of gestational diabetes. Most DPP participants (88%) enrolled in the DPPOS, in which continued follow-up demonstrated that the 10-year risk reduction for type 2 diabetes was 31% for lifestyle intervention and 18% for metformin.</a:t>
            </a:r>
            <a:endParaRPr/>
          </a:p>
          <a:p>
            <a:pPr marL="40442" lvl="0" indent="0" algn="l" rtl="0">
              <a:spcBef>
                <a:spcPts val="0"/>
              </a:spcBef>
              <a:spcAft>
                <a:spcPts val="0"/>
              </a:spcAft>
              <a:buNone/>
            </a:pPr>
            <a:endParaRPr>
              <a:solidFill>
                <a:srgbClr val="000000"/>
              </a:solidFill>
              <a:latin typeface="Helvetica Neue"/>
              <a:ea typeface="Helvetica Neue"/>
              <a:cs typeface="Helvetica Neue"/>
              <a:sym typeface="Helvetica Neue"/>
            </a:endParaRPr>
          </a:p>
          <a:p>
            <a:pPr marL="40442" lvl="0" indent="0" algn="l" rtl="0">
              <a:spcBef>
                <a:spcPts val="0"/>
              </a:spcBef>
              <a:spcAft>
                <a:spcPts val="0"/>
              </a:spcAft>
              <a:buNone/>
            </a:pPr>
            <a:r>
              <a:rPr lang="en-US">
                <a:solidFill>
                  <a:srgbClr val="000000"/>
                </a:solidFill>
                <a:latin typeface="Helvetica Neue"/>
                <a:ea typeface="Helvetica Neue"/>
                <a:cs typeface="Helvetica Neue"/>
                <a:sym typeface="Helvetica Neue"/>
              </a:rPr>
              <a:t>Beyond reducing diabetes risk, lifestyle intervention led to substantial health benefits and health care cost savings. Even though these interventions were initially delivered by highly trained professionals who conducted individual sessions, the net 10-year cost was quite modest; although metformin conferred fewer benefits and prevented fewer cases of diabetes, thanks to its lower cost it yielded net savings.</a:t>
            </a:r>
            <a:endParaRPr/>
          </a:p>
          <a:p>
            <a:pPr marL="0" lvl="0" indent="0" algn="l" rtl="0">
              <a:spcBef>
                <a:spcPts val="0"/>
              </a:spcBef>
              <a:spcAft>
                <a:spcPts val="0"/>
              </a:spcAft>
              <a:buNone/>
            </a:pPr>
            <a:endParaRPr/>
          </a:p>
        </p:txBody>
      </p:sp>
      <p:sp>
        <p:nvSpPr>
          <p:cNvPr id="277" name="Google Shape;277;p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5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Now lets talk about fiber. </a:t>
            </a:r>
            <a:endParaRPr/>
          </a:p>
          <a:p>
            <a:pPr marL="0" marR="0" lvl="0" indent="0" algn="l" rtl="0">
              <a:lnSpc>
                <a:spcPct val="100000"/>
              </a:lnSpc>
              <a:spcBef>
                <a:spcPts val="0"/>
              </a:spcBef>
              <a:spcAft>
                <a:spcPts val="0"/>
              </a:spcAft>
              <a:buClr>
                <a:schemeClr val="dk1"/>
              </a:buClr>
              <a:buSzPts val="1200"/>
              <a:buFont typeface="Calibri"/>
              <a:buNone/>
            </a:pPr>
            <a:r>
              <a:rPr lang="en-US" sz="1200"/>
              <a:t>fiber is a type of carbohydrate that passes through the body largely undigested, thus it contributes less glucose to the postprandial rise relative to the other types of carbohydrates</a:t>
            </a:r>
            <a:endParaRPr/>
          </a:p>
          <a:p>
            <a:pPr marL="0" lvl="0" indent="0" algn="l" rtl="0">
              <a:spcBef>
                <a:spcPts val="0"/>
              </a:spcBef>
              <a:spcAft>
                <a:spcPts val="0"/>
              </a:spcAft>
              <a:buNone/>
            </a:pPr>
            <a:endParaRPr/>
          </a:p>
          <a:p>
            <a:pPr marL="0" lvl="0" indent="0" algn="l" rtl="0">
              <a:spcBef>
                <a:spcPts val="0"/>
              </a:spcBef>
              <a:spcAft>
                <a:spcPts val="0"/>
              </a:spcAft>
              <a:buNone/>
            </a:pPr>
            <a:r>
              <a:rPr lang="en-US"/>
              <a:t>The benefits of fiber are vast:</a:t>
            </a:r>
            <a:endParaRPr/>
          </a:p>
          <a:p>
            <a:pPr marL="171450" lvl="0" indent="-171450" algn="l" rtl="0">
              <a:spcBef>
                <a:spcPts val="0"/>
              </a:spcBef>
              <a:spcAft>
                <a:spcPts val="0"/>
              </a:spcAft>
              <a:buClr>
                <a:schemeClr val="dk1"/>
              </a:buClr>
              <a:buSzPts val="1200"/>
              <a:buFont typeface="Calibri"/>
              <a:buChar char="-"/>
            </a:pPr>
            <a:r>
              <a:rPr lang="en-US"/>
              <a:t>Help with weight management</a:t>
            </a:r>
            <a:endParaRPr/>
          </a:p>
          <a:p>
            <a:pPr marL="171450" lvl="0" indent="-171450" algn="l" rtl="0">
              <a:spcBef>
                <a:spcPts val="0"/>
              </a:spcBef>
              <a:spcAft>
                <a:spcPts val="0"/>
              </a:spcAft>
              <a:buClr>
                <a:schemeClr val="dk1"/>
              </a:buClr>
              <a:buSzPts val="1200"/>
              <a:buFont typeface="Calibri"/>
              <a:buChar char="-"/>
            </a:pPr>
            <a:r>
              <a:rPr lang="en-US"/>
              <a:t>Reduce cholesterol and improve heart health</a:t>
            </a:r>
            <a:endParaRPr/>
          </a:p>
          <a:p>
            <a:pPr marL="171450" lvl="0" indent="-171450" algn="l" rtl="0">
              <a:spcBef>
                <a:spcPts val="0"/>
              </a:spcBef>
              <a:spcAft>
                <a:spcPts val="0"/>
              </a:spcAft>
              <a:buClr>
                <a:schemeClr val="dk1"/>
              </a:buClr>
              <a:buSzPts val="1200"/>
              <a:buFont typeface="Calibri"/>
              <a:buChar char="-"/>
            </a:pPr>
            <a:r>
              <a:rPr lang="en-US"/>
              <a:t>Support a healthy intestinal tract and prevent constipation</a:t>
            </a:r>
            <a:endParaRPr/>
          </a:p>
          <a:p>
            <a:pPr marL="171450" lvl="0" indent="-171450" algn="l" rtl="0">
              <a:spcBef>
                <a:spcPts val="0"/>
              </a:spcBef>
              <a:spcAft>
                <a:spcPts val="0"/>
              </a:spcAft>
              <a:buClr>
                <a:schemeClr val="dk1"/>
              </a:buClr>
              <a:buSzPts val="1200"/>
              <a:buFont typeface="Calibri"/>
              <a:buChar char="-"/>
            </a:pPr>
            <a:r>
              <a:rPr lang="en-US"/>
              <a:t>Consumption may help with blood sugar management</a:t>
            </a:r>
            <a:endParaRPr/>
          </a:p>
          <a:p>
            <a:pPr marL="171450" lvl="0" indent="-9525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a:t>Regular intake of fiber is associated with lower all cause mortality in people with diabetes</a:t>
            </a:r>
            <a:endParaRPr/>
          </a:p>
          <a:p>
            <a:pPr marL="171450" lvl="0" indent="-95250" algn="l" rtl="0">
              <a:spcBef>
                <a:spcPts val="0"/>
              </a:spcBef>
              <a:spcAft>
                <a:spcPts val="0"/>
              </a:spcAft>
              <a:buClr>
                <a:schemeClr val="dk1"/>
              </a:buClr>
              <a:buSzPts val="1200"/>
              <a:buFont typeface="Calibri"/>
              <a:buNone/>
            </a:pPr>
            <a:endParaRPr/>
          </a:p>
        </p:txBody>
      </p:sp>
      <p:sp>
        <p:nvSpPr>
          <p:cNvPr id="740" name="Google Shape;740;p5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5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800" b="0" i="0" u="none" strike="noStrike">
                <a:solidFill>
                  <a:srgbClr val="000000"/>
                </a:solidFill>
                <a:latin typeface="Raleway"/>
                <a:ea typeface="Raleway"/>
                <a:cs typeface="Raleway"/>
                <a:sym typeface="Raleway"/>
              </a:rPr>
              <a:t>Intrinsic fibers are found in fruits, vegetables, nuts, seeds, whole grains. </a:t>
            </a:r>
            <a:r>
              <a:rPr lang="en-US"/>
              <a:t>These foods are often colorful. For example, sources are fruits, vegetables, legumes, whole grains, nuts and seeds, and more. Notice that fiber is found in foods that are also rich with vitamins and minerals.</a:t>
            </a:r>
            <a:endParaRPr/>
          </a:p>
          <a:p>
            <a:pPr marL="0" lvl="0" indent="0" algn="l" rtl="0">
              <a:spcBef>
                <a:spcPts val="0"/>
              </a:spcBef>
              <a:spcAft>
                <a:spcPts val="0"/>
              </a:spcAft>
              <a:buNone/>
            </a:pPr>
            <a:r>
              <a:rPr lang="en-US" sz="1200" b="0" i="0" u="none" strike="noStrike">
                <a:solidFill>
                  <a:srgbClr val="000000"/>
                </a:solidFill>
                <a:latin typeface="Raleway"/>
                <a:ea typeface="Raleway"/>
                <a:cs typeface="Raleway"/>
                <a:sym typeface="Raleway"/>
              </a:rPr>
              <a:t>There are also isolated and synthetic fibers that are approved by the FDA to be added to foods. These foods may not have the nutrient density that the intrinsic fibers have.</a:t>
            </a:r>
            <a:endParaRPr/>
          </a:p>
          <a:p>
            <a:pPr marL="0" lvl="0" indent="0" algn="l" rtl="0">
              <a:spcBef>
                <a:spcPts val="0"/>
              </a:spcBef>
              <a:spcAft>
                <a:spcPts val="0"/>
              </a:spcAft>
              <a:buNone/>
            </a:pPr>
            <a:endParaRPr/>
          </a:p>
          <a:p>
            <a:pPr marL="0" lvl="0" indent="0" algn="l" rtl="0">
              <a:spcBef>
                <a:spcPts val="0"/>
              </a:spcBef>
              <a:spcAft>
                <a:spcPts val="0"/>
              </a:spcAft>
              <a:buNone/>
            </a:pPr>
            <a:r>
              <a:rPr lang="en-US"/>
              <a:t>The goal for intake of fiber is 14grams per every 1000 calories. Unfortunately, the typical American gets only about 15grams per day total.</a:t>
            </a:r>
            <a:endParaRPr/>
          </a:p>
          <a:p>
            <a:pPr marL="0" lvl="0" indent="0" algn="l" rtl="0">
              <a:spcBef>
                <a:spcPts val="0"/>
              </a:spcBef>
              <a:spcAft>
                <a:spcPts val="0"/>
              </a:spcAft>
              <a:buNone/>
            </a:pPr>
            <a:r>
              <a:rPr lang="en-US" sz="1200">
                <a:solidFill>
                  <a:srgbClr val="000000"/>
                </a:solidFill>
              </a:rPr>
              <a:t>Studies show improved glycemia with ~44-50 grams/day however this may be difficult due to palatability and GI side effects</a:t>
            </a:r>
            <a:endParaRPr sz="12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S66</a:t>
            </a:r>
            <a:endParaRPr/>
          </a:p>
        </p:txBody>
      </p:sp>
      <p:sp>
        <p:nvSpPr>
          <p:cNvPr id="748" name="Google Shape;748;p5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p5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Here are a few tips to support a person in increasing their fiber intake. </a:t>
            </a:r>
            <a:endParaRPr/>
          </a:p>
          <a:p>
            <a:pPr marL="0" lvl="0" indent="0" algn="l" rtl="0">
              <a:spcBef>
                <a:spcPts val="0"/>
              </a:spcBef>
              <a:spcAft>
                <a:spcPts val="0"/>
              </a:spcAft>
              <a:buNone/>
            </a:pPr>
            <a:endParaRPr/>
          </a:p>
          <a:p>
            <a:pPr marL="0" lvl="0" indent="0" algn="l" rtl="0">
              <a:spcBef>
                <a:spcPts val="0"/>
              </a:spcBef>
              <a:spcAft>
                <a:spcPts val="0"/>
              </a:spcAft>
              <a:buNone/>
            </a:pPr>
            <a:r>
              <a:rPr lang="en-US"/>
              <a:t>READ THE EXAMPLES</a:t>
            </a:r>
            <a:endParaRPr/>
          </a:p>
        </p:txBody>
      </p:sp>
      <p:sp>
        <p:nvSpPr>
          <p:cNvPr id="756" name="Google Shape;756;p5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5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b="0" i="0">
                <a:solidFill>
                  <a:srgbClr val="000000"/>
                </a:solidFill>
              </a:rPr>
              <a:t>Since fiber is a type of carbohydrate that the body can’t digest, it does not affect blood sugar levels like other carbs.</a:t>
            </a:r>
            <a:endParaRPr/>
          </a:p>
          <a:p>
            <a:pPr marL="0" lvl="0" indent="0" algn="l" rtl="0">
              <a:spcBef>
                <a:spcPts val="0"/>
              </a:spcBef>
              <a:spcAft>
                <a:spcPts val="0"/>
              </a:spcAft>
              <a:buNone/>
            </a:pPr>
            <a:r>
              <a:rPr lang="en-US" sz="1200" b="0" i="0">
                <a:solidFill>
                  <a:srgbClr val="000000"/>
                </a:solidFill>
              </a:rPr>
              <a:t>On Nutrition Facts food labels, the grams of dietary fiber are already included in the total carbohydrate.</a:t>
            </a:r>
            <a:endParaRPr/>
          </a:p>
          <a:p>
            <a:pPr marL="0" lvl="0" indent="0" algn="l" rtl="0">
              <a:spcBef>
                <a:spcPts val="0"/>
              </a:spcBef>
              <a:spcAft>
                <a:spcPts val="0"/>
              </a:spcAft>
              <a:buNone/>
            </a:pPr>
            <a:r>
              <a:rPr lang="en-US" sz="1200" b="0" i="0">
                <a:solidFill>
                  <a:srgbClr val="000000"/>
                </a:solidFill>
              </a:rPr>
              <a:t>Consider subtracting the grams of fiber from the total carbohydrate.</a:t>
            </a:r>
            <a:endParaRPr/>
          </a:p>
          <a:p>
            <a:pPr marL="0" lvl="0" indent="0" algn="l" rtl="0">
              <a:spcBef>
                <a:spcPts val="0"/>
              </a:spcBef>
              <a:spcAft>
                <a:spcPts val="0"/>
              </a:spcAft>
              <a:buNone/>
            </a:pPr>
            <a:endParaRPr sz="1200" b="0" i="0">
              <a:solidFill>
                <a:srgbClr val="000000"/>
              </a:solidFill>
            </a:endParaRPr>
          </a:p>
          <a:p>
            <a:pPr marL="0" lvl="0" indent="0" algn="l" rtl="0">
              <a:spcBef>
                <a:spcPts val="0"/>
              </a:spcBef>
              <a:spcAft>
                <a:spcPts val="0"/>
              </a:spcAft>
              <a:buNone/>
            </a:pPr>
            <a:r>
              <a:rPr lang="en-US" sz="1200" b="0" i="0">
                <a:solidFill>
                  <a:srgbClr val="000000"/>
                </a:solidFill>
              </a:rPr>
              <a:t>I don’t teach everyone this: I consider numeracy level and fiber intake. Especially knowing that the average American eats an average of less than 15 grams per day, in many people that are carb counting, the amount of fiber consumed may be negligible. However, I may in individuals who eat a more plant-forward diet or those who eat a lot of beans and lentils. </a:t>
            </a:r>
            <a:endParaRPr sz="1200"/>
          </a:p>
          <a:p>
            <a:pPr marL="0" lvl="0" indent="0" algn="l" rtl="0">
              <a:spcBef>
                <a:spcPts val="0"/>
              </a:spcBef>
              <a:spcAft>
                <a:spcPts val="0"/>
              </a:spcAft>
              <a:buNone/>
            </a:pPr>
            <a:endParaRPr/>
          </a:p>
        </p:txBody>
      </p:sp>
      <p:sp>
        <p:nvSpPr>
          <p:cNvPr id="764" name="Google Shape;764;p5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p5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72" name="Google Shape;772;p5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p5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78" name="Google Shape;778;p5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5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Correct answer: B</a:t>
            </a:r>
            <a:endParaRPr/>
          </a:p>
          <a:p>
            <a:pPr marL="0" lvl="0" indent="0" algn="l" rtl="0">
              <a:spcBef>
                <a:spcPts val="0"/>
              </a:spcBef>
              <a:spcAft>
                <a:spcPts val="0"/>
              </a:spcAft>
              <a:buNone/>
            </a:pPr>
            <a:endParaRPr/>
          </a:p>
          <a:p>
            <a:pPr marL="0" lvl="0" indent="0" algn="l" rtl="0">
              <a:spcBef>
                <a:spcPts val="0"/>
              </a:spcBef>
              <a:spcAft>
                <a:spcPts val="0"/>
              </a:spcAft>
              <a:buNone/>
            </a:pPr>
            <a:r>
              <a:rPr lang="en-US"/>
              <a:t>Remember, for the use of carbs in treating lows, ADA recommends 15-20g of sucrose or glucose in the form of tablets, liquid, or gel, rather than fruit snacks or juice. </a:t>
            </a:r>
            <a:endParaRPr/>
          </a:p>
          <a:p>
            <a:pPr marL="0" lvl="0" indent="0" algn="l" rtl="0">
              <a:spcBef>
                <a:spcPts val="0"/>
              </a:spcBef>
              <a:spcAft>
                <a:spcPts val="0"/>
              </a:spcAft>
              <a:buNone/>
            </a:pPr>
            <a:r>
              <a:rPr lang="en-US"/>
              <a:t>The blood glucose level should be rechecked in 15 minutes; if still low, retreat until reaching &gt;70 mg/dl</a:t>
            </a:r>
            <a:endParaRPr/>
          </a:p>
        </p:txBody>
      </p:sp>
      <p:sp>
        <p:nvSpPr>
          <p:cNvPr id="786" name="Google Shape;786;p5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6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94" name="Google Shape;794;p6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p6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04" name="Google Shape;804;p6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6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Here is a list of protein sources.</a:t>
            </a:r>
            <a:endParaRPr/>
          </a:p>
          <a:p>
            <a:pPr marL="0" marR="0" lvl="0" indent="0" algn="l" rtl="0">
              <a:lnSpc>
                <a:spcPct val="100000"/>
              </a:lnSpc>
              <a:spcBef>
                <a:spcPts val="0"/>
              </a:spcBef>
              <a:spcAft>
                <a:spcPts val="0"/>
              </a:spcAft>
              <a:buClr>
                <a:schemeClr val="dk1"/>
              </a:buClr>
              <a:buSzPts val="1200"/>
              <a:buFont typeface="Calibri"/>
              <a:buNone/>
            </a:pPr>
            <a:r>
              <a:rPr lang="en-US"/>
              <a:t>Just take a second to notice how many foods have protein. </a:t>
            </a:r>
            <a:endParaRPr/>
          </a:p>
          <a:p>
            <a:pPr marL="0" lvl="0" indent="0" algn="l" rtl="0">
              <a:spcBef>
                <a:spcPts val="0"/>
              </a:spcBef>
              <a:spcAft>
                <a:spcPts val="0"/>
              </a:spcAft>
              <a:buNone/>
            </a:pPr>
            <a:r>
              <a:rPr lang="en-US"/>
              <a:t>Protein has many roles in the human body, from helping to repair and build body tissue to assisting with fluid balance. It’s also a nutrient that helps us feel satisfied when eating.  </a:t>
            </a:r>
            <a:endParaRPr/>
          </a:p>
          <a:p>
            <a:pPr marL="0" lvl="0" indent="0" algn="l" rtl="0">
              <a:spcBef>
                <a:spcPts val="0"/>
              </a:spcBef>
              <a:spcAft>
                <a:spcPts val="0"/>
              </a:spcAft>
              <a:buNone/>
            </a:pPr>
            <a:endParaRPr/>
          </a:p>
        </p:txBody>
      </p:sp>
      <p:sp>
        <p:nvSpPr>
          <p:cNvPr id="814" name="Google Shape;814;p6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 focus of Lifestyle intervention in the Diabetes Prevention Program was to increase physical activity and decrease calorie intake, with weight loss in mind. Specifically, participants in the lifestyle group were asked to</a:t>
            </a:r>
            <a:endParaRPr/>
          </a:p>
          <a:p>
            <a:pPr marL="228600" lvl="0" indent="-152400" algn="l" rtl="0">
              <a:spcBef>
                <a:spcPts val="0"/>
              </a:spcBef>
              <a:spcAft>
                <a:spcPts val="0"/>
              </a:spcAft>
              <a:buClr>
                <a:schemeClr val="dk1"/>
              </a:buClr>
              <a:buSzPts val="1200"/>
              <a:buFont typeface="Calibri"/>
              <a:buNone/>
            </a:pPr>
            <a:endParaRPr/>
          </a:p>
          <a:p>
            <a:pPr marL="228600" lvl="0" indent="-228600" algn="l" rtl="0">
              <a:spcBef>
                <a:spcPts val="0"/>
              </a:spcBef>
              <a:spcAft>
                <a:spcPts val="0"/>
              </a:spcAft>
              <a:buClr>
                <a:schemeClr val="dk1"/>
              </a:buClr>
              <a:buSzPts val="1200"/>
              <a:buFont typeface="Calibri"/>
              <a:buAutoNum type="arabicPeriod"/>
            </a:pPr>
            <a:r>
              <a:rPr lang="en-US"/>
              <a:t>Increase physical activity to 150 minutes per week. The intensity of the activity was equivalent to brisk walking. </a:t>
            </a:r>
            <a:endParaRPr/>
          </a:p>
          <a:p>
            <a:pPr marL="685800" lvl="1" indent="-228600" algn="l" rtl="0">
              <a:spcBef>
                <a:spcPts val="0"/>
              </a:spcBef>
              <a:spcAft>
                <a:spcPts val="0"/>
              </a:spcAft>
              <a:buClr>
                <a:schemeClr val="dk1"/>
              </a:buClr>
              <a:buSzPts val="1200"/>
              <a:buFont typeface="Calibri"/>
              <a:buAutoNum type="arabicPeriod"/>
            </a:pPr>
            <a:r>
              <a:rPr lang="en-US"/>
              <a:t>Including resistance training is also thought to be beneficial, as is reducing long periods of sedentary time. </a:t>
            </a:r>
            <a:endParaRPr/>
          </a:p>
          <a:p>
            <a:pPr marL="0" lvl="0" indent="0" algn="l" rtl="0">
              <a:spcBef>
                <a:spcPts val="0"/>
              </a:spcBef>
              <a:spcAft>
                <a:spcPts val="0"/>
              </a:spcAft>
              <a:buClr>
                <a:schemeClr val="dk1"/>
              </a:buClr>
              <a:buSzPts val="1200"/>
              <a:buFont typeface="Calibri"/>
              <a:buNone/>
            </a:pPr>
            <a:endParaRPr/>
          </a:p>
          <a:p>
            <a:pPr marL="228600" lvl="0" indent="-228600" algn="l" rtl="0">
              <a:spcBef>
                <a:spcPts val="0"/>
              </a:spcBef>
              <a:spcAft>
                <a:spcPts val="0"/>
              </a:spcAft>
              <a:buClr>
                <a:schemeClr val="dk1"/>
              </a:buClr>
              <a:buSzPts val="1200"/>
              <a:buFont typeface="Calibri"/>
              <a:buAutoNum type="arabicPeriod"/>
            </a:pPr>
            <a:r>
              <a:rPr lang="en-US"/>
              <a:t>Dietary changes </a:t>
            </a:r>
            <a:endParaRPr/>
          </a:p>
          <a:p>
            <a:pPr marL="628650" lvl="1" indent="-171450" algn="l" rtl="0">
              <a:spcBef>
                <a:spcPts val="0"/>
              </a:spcBef>
              <a:spcAft>
                <a:spcPts val="0"/>
              </a:spcAft>
              <a:buClr>
                <a:schemeClr val="dk1"/>
              </a:buClr>
              <a:buSzPts val="1200"/>
              <a:buFont typeface="Calibri"/>
              <a:buChar char="-"/>
            </a:pPr>
            <a:r>
              <a:rPr lang="en-US"/>
              <a:t>The DPP used fat and calorie restriction - Calorie goals were calculated by estimating daily calories needed to maintain initial weight and then subtracting 500-1000 calories with the aim of losing 1-2 lbs per week.  </a:t>
            </a:r>
            <a:endParaRPr/>
          </a:p>
          <a:p>
            <a:pPr marL="628650" lvl="1" indent="-171450" algn="l" rtl="0">
              <a:spcBef>
                <a:spcPts val="0"/>
              </a:spcBef>
              <a:spcAft>
                <a:spcPts val="0"/>
              </a:spcAft>
              <a:buClr>
                <a:schemeClr val="dk1"/>
              </a:buClr>
              <a:buSzPts val="1200"/>
              <a:buFont typeface="Calibri"/>
              <a:buChar char="-"/>
            </a:pPr>
            <a:r>
              <a:rPr lang="en-US"/>
              <a:t>While the program initially used fat and calorie restriction, I want to mention that the current evidence shows there are a variety of eating patterns that may be appropriate for people with prediabetes; what's more important is calorie reduction and overall quality of diet. Reducing a specific macronutrient is thought to be less important. </a:t>
            </a:r>
            <a:endParaRPr/>
          </a:p>
          <a:p>
            <a:pPr marL="628650" lvl="1" indent="-9525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a:t>3. The trial also focused on sustained weight loss of 7% of initial body weight. 7% was selected as a target in the study because it was thought to be feasible to achieve and maintain. Longer term data revealed greater prevention of diabetes at about 7-10% of weight loss relative to starting body weight. </a:t>
            </a:r>
            <a:endParaRPr/>
          </a:p>
          <a:p>
            <a:pPr marL="0" lvl="0" indent="0" algn="l" rtl="0">
              <a:spcBef>
                <a:spcPts val="0"/>
              </a:spcBef>
              <a:spcAft>
                <a:spcPts val="0"/>
              </a:spcAft>
              <a:buNone/>
            </a:pPr>
            <a:endParaRPr/>
          </a:p>
          <a:p>
            <a:pPr marL="0" lvl="0" indent="0" algn="l" rtl="0">
              <a:spcBef>
                <a:spcPts val="0"/>
              </a:spcBef>
              <a:spcAft>
                <a:spcPts val="0"/>
              </a:spcAft>
              <a:buNone/>
            </a:pPr>
            <a:r>
              <a:rPr lang="en-US"/>
              <a:t>- Weight loss was the most significant factor in reducing risk of developing diabetes but the exercise behavioral goal was also impactful. Adding 150 minutes a week independently reduced the risk of converting to diabetes by 44%. </a:t>
            </a:r>
            <a:endParaRPr/>
          </a:p>
          <a:p>
            <a:pPr marL="0" lvl="0" indent="0" algn="l" rtl="0">
              <a:spcBef>
                <a:spcPts val="0"/>
              </a:spcBef>
              <a:spcAft>
                <a:spcPts val="0"/>
              </a:spcAft>
              <a:buNone/>
            </a:pPr>
            <a:endParaRPr/>
          </a:p>
        </p:txBody>
      </p:sp>
      <p:sp>
        <p:nvSpPr>
          <p:cNvPr id="286" name="Google Shape;286;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6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Because protein is found in so many foods, most Americans get more than the Recommended Dietary Allowance.</a:t>
            </a:r>
            <a:endParaRPr/>
          </a:p>
          <a:p>
            <a:pPr marL="0" lvl="0" indent="0" algn="l" rtl="0">
              <a:spcBef>
                <a:spcPts val="0"/>
              </a:spcBef>
              <a:spcAft>
                <a:spcPts val="0"/>
              </a:spcAft>
              <a:buNone/>
            </a:pPr>
            <a:endParaRPr/>
          </a:p>
          <a:p>
            <a:pPr marL="0" lvl="0" indent="0" algn="l" rtl="0">
              <a:spcBef>
                <a:spcPts val="0"/>
              </a:spcBef>
              <a:spcAft>
                <a:spcPts val="0"/>
              </a:spcAft>
              <a:buNone/>
            </a:pPr>
            <a:r>
              <a:rPr lang="en-US"/>
              <a:t>Where the RDA is 0.8 grams of protein per kilogram of body weight per day, actual intake in the US is more like 1-1.5 grams per kg of body weight per day. Currently there is no evidence that adjusting the actual intake closer to the RDA will improve health.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__________________________________________________</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Standards of care p s66</a:t>
            </a:r>
            <a:endParaRPr/>
          </a:p>
          <a:p>
            <a:pPr marL="0" lvl="0" indent="0" algn="l" rtl="0">
              <a:spcBef>
                <a:spcPts val="0"/>
              </a:spcBef>
              <a:spcAft>
                <a:spcPts val="0"/>
              </a:spcAft>
              <a:buNone/>
            </a:pPr>
            <a:endParaRPr/>
          </a:p>
        </p:txBody>
      </p:sp>
      <p:sp>
        <p:nvSpPr>
          <p:cNvPr id="822" name="Google Shape;822;p6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p6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Similar to carbs, research to determine an ideal amount of protein to optimize glucose control is inconclusive.</a:t>
            </a:r>
            <a:endParaRPr/>
          </a:p>
          <a:p>
            <a:pPr marL="0" lvl="0" indent="0" algn="l" rtl="0">
              <a:spcBef>
                <a:spcPts val="0"/>
              </a:spcBef>
              <a:spcAft>
                <a:spcPts val="0"/>
              </a:spcAft>
              <a:buNone/>
            </a:pPr>
            <a:endParaRPr/>
          </a:p>
          <a:p>
            <a:pPr marL="0" lvl="0" indent="0" algn="l" rtl="0">
              <a:spcBef>
                <a:spcPts val="0"/>
              </a:spcBef>
              <a:spcAft>
                <a:spcPts val="0"/>
              </a:spcAft>
              <a:buNone/>
            </a:pPr>
            <a:r>
              <a:rPr lang="en-US"/>
              <a:t>However, there is some research that shows higher protein eating plans have allowed for successful glucose management in type 2 diabetes and can help people to feel more satisfied when eating (20-30% of kcal from protein).</a:t>
            </a:r>
            <a:endParaRPr/>
          </a:p>
          <a:p>
            <a:pPr marL="0" lvl="0" indent="0" algn="l" rtl="0">
              <a:spcBef>
                <a:spcPts val="0"/>
              </a:spcBef>
              <a:spcAft>
                <a:spcPts val="0"/>
              </a:spcAft>
              <a:buNone/>
            </a:pPr>
            <a:endParaRPr/>
          </a:p>
          <a:p>
            <a:pPr marL="0" lvl="0" indent="0" algn="l" rtl="0">
              <a:spcBef>
                <a:spcPts val="0"/>
              </a:spcBef>
              <a:spcAft>
                <a:spcPts val="0"/>
              </a:spcAft>
              <a:buNone/>
            </a:pPr>
            <a:r>
              <a:rPr lang="en-US" sz="1800" b="0" i="0" u="none" strike="noStrike">
                <a:solidFill>
                  <a:srgbClr val="000000"/>
                </a:solidFill>
                <a:latin typeface="Raleway"/>
                <a:ea typeface="Raleway"/>
                <a:cs typeface="Raleway"/>
                <a:sym typeface="Raleway"/>
              </a:rPr>
              <a:t>This may have to do with the fact that protein intake has been linked with release of GLP-1 hormone in the gut. GLP-1 = enhanced satiety and reduced energy intake, also helps to stimulate insulin secretion (i.e., to act as an incretin hormone) and to inhibit glucagon secretion</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Overall though, protein goals should be individualized based on current eating patterns. </a:t>
            </a:r>
            <a:endParaRPr/>
          </a:p>
          <a:p>
            <a:pPr marL="0" lvl="0" indent="0" algn="l" rtl="0">
              <a:spcBef>
                <a:spcPts val="0"/>
              </a:spcBef>
              <a:spcAft>
                <a:spcPts val="0"/>
              </a:spcAft>
              <a:buNone/>
            </a:pPr>
            <a:endParaRPr/>
          </a:p>
          <a:p>
            <a:pPr marL="0" lvl="0" indent="0" algn="l" rtl="0">
              <a:spcBef>
                <a:spcPts val="0"/>
              </a:spcBef>
              <a:spcAft>
                <a:spcPts val="0"/>
              </a:spcAft>
              <a:buNone/>
            </a:pPr>
            <a:r>
              <a:rPr lang="en-US"/>
              <a:t>s66</a:t>
            </a:r>
            <a:endParaRPr/>
          </a:p>
        </p:txBody>
      </p:sp>
      <p:sp>
        <p:nvSpPr>
          <p:cNvPr id="833" name="Google Shape;833;p6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6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Historically, low-protein eating plans were recommended for those with diabetic kidney disease, where there was with albuminurea or a reduction in GFR</a:t>
            </a:r>
            <a:endParaRPr/>
          </a:p>
          <a:p>
            <a:pPr marL="0" lvl="0" indent="0" algn="l" rtl="0">
              <a:spcBef>
                <a:spcPts val="0"/>
              </a:spcBef>
              <a:spcAft>
                <a:spcPts val="0"/>
              </a:spcAft>
              <a:buNone/>
            </a:pPr>
            <a:endParaRPr/>
          </a:p>
          <a:p>
            <a:pPr marL="0" lvl="0" indent="0" algn="l" rtl="0">
              <a:spcBef>
                <a:spcPts val="0"/>
              </a:spcBef>
              <a:spcAft>
                <a:spcPts val="0"/>
              </a:spcAft>
              <a:buNone/>
            </a:pPr>
            <a:r>
              <a:rPr lang="en-US"/>
              <a:t>However, at this time, current recommendation is to keep intake around the current RDA of 0.8 grams of protein per kg body weight for people with CKD stage 3 or 4</a:t>
            </a:r>
            <a:endParaRPr/>
          </a:p>
          <a:p>
            <a:pPr marL="0" lvl="0" indent="0" algn="l" rtl="0">
              <a:spcBef>
                <a:spcPts val="0"/>
              </a:spcBef>
              <a:spcAft>
                <a:spcPts val="0"/>
              </a:spcAft>
              <a:buNone/>
            </a:pPr>
            <a:endParaRPr/>
          </a:p>
          <a:p>
            <a:pPr marL="171450" marR="0" lvl="0" indent="-171450" algn="l" rtl="0">
              <a:lnSpc>
                <a:spcPct val="100000"/>
              </a:lnSpc>
              <a:spcBef>
                <a:spcPts val="0"/>
              </a:spcBef>
              <a:spcAft>
                <a:spcPts val="0"/>
              </a:spcAft>
              <a:buClr>
                <a:schemeClr val="dk1"/>
              </a:buClr>
              <a:buSzPts val="1200"/>
              <a:buFont typeface="Calibri"/>
              <a:buChar char="-"/>
            </a:pPr>
            <a:r>
              <a:rPr lang="en-US"/>
              <a:t>Higher levels of dietary protein intake (&gt;1.3g of protein per kg body weight per day) are associated with increased albuminuria and a more rapid rate of decline in kidney function. </a:t>
            </a:r>
            <a:endParaRPr/>
          </a:p>
          <a:p>
            <a:pPr marL="171450" marR="0" lvl="0" indent="-95250" algn="l" rtl="0">
              <a:lnSpc>
                <a:spcPct val="100000"/>
              </a:lnSpc>
              <a:spcBef>
                <a:spcPts val="0"/>
              </a:spcBef>
              <a:spcAft>
                <a:spcPts val="0"/>
              </a:spcAft>
              <a:buClr>
                <a:schemeClr val="dk1"/>
              </a:buClr>
              <a:buSzPts val="1200"/>
              <a:buFont typeface="Calibri"/>
              <a:buNone/>
            </a:pPr>
            <a:endParaRPr/>
          </a:p>
          <a:p>
            <a:pPr marL="171450" marR="0" lvl="0" indent="-171450" algn="l" rtl="0">
              <a:lnSpc>
                <a:spcPct val="100000"/>
              </a:lnSpc>
              <a:spcBef>
                <a:spcPts val="0"/>
              </a:spcBef>
              <a:spcAft>
                <a:spcPts val="0"/>
              </a:spcAft>
              <a:buClr>
                <a:schemeClr val="dk1"/>
              </a:buClr>
              <a:buSzPts val="1200"/>
              <a:buFont typeface="Calibri"/>
              <a:buChar char="-"/>
            </a:pPr>
            <a:r>
              <a:rPr lang="en-US"/>
              <a:t>Evidence suggests that lowering intake beyond this level may not improve glucose levels, reduce CV risk, or alter the course of GFR decline BUT, it could increase the chance of malnutrition.</a:t>
            </a:r>
            <a:endParaRPr/>
          </a:p>
          <a:p>
            <a:pPr marL="171450" marR="0" lvl="0" indent="-9525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S179</a:t>
            </a:r>
            <a:endParaRPr/>
          </a:p>
        </p:txBody>
      </p:sp>
      <p:sp>
        <p:nvSpPr>
          <p:cNvPr id="842" name="Google Shape;842;p6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p6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3600"/>
              <a:t>For persons with diabetes on dialysis, </a:t>
            </a:r>
            <a:r>
              <a:rPr lang="en-US" sz="3200"/>
              <a:t>malnutrition is common, so consider intake higher than 0.8g protein/kg body weight/day to reduce risk of malnutrition</a:t>
            </a:r>
            <a:endParaRPr/>
          </a:p>
          <a:p>
            <a:pPr marL="0" lvl="0" indent="0" algn="l" rtl="0">
              <a:spcBef>
                <a:spcPts val="0"/>
              </a:spcBef>
              <a:spcAft>
                <a:spcPts val="0"/>
              </a:spcAft>
              <a:buNone/>
            </a:pPr>
            <a:endParaRPr/>
          </a:p>
          <a:p>
            <a:pPr marL="0" lvl="0" indent="0" algn="l" rtl="0">
              <a:spcBef>
                <a:spcPts val="0"/>
              </a:spcBef>
              <a:spcAft>
                <a:spcPts val="0"/>
              </a:spcAft>
              <a:buNone/>
            </a:pPr>
            <a:r>
              <a:rPr lang="en-US"/>
              <a:t>S176 </a:t>
            </a:r>
            <a:endParaRPr/>
          </a:p>
        </p:txBody>
      </p:sp>
      <p:sp>
        <p:nvSpPr>
          <p:cNvPr id="851" name="Google Shape;851;p6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6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lvl="1" indent="0" algn="l" rtl="0">
              <a:lnSpc>
                <a:spcPct val="100000"/>
              </a:lnSpc>
              <a:spcBef>
                <a:spcPts val="0"/>
              </a:spcBef>
              <a:spcAft>
                <a:spcPts val="0"/>
              </a:spcAft>
              <a:buNone/>
            </a:pPr>
            <a:r>
              <a:rPr lang="en-US"/>
              <a:t>Fun fact on protein:</a:t>
            </a:r>
            <a:endParaRPr/>
          </a:p>
          <a:p>
            <a:pPr marL="457200" lvl="1" indent="0" algn="l" rtl="0">
              <a:lnSpc>
                <a:spcPct val="100000"/>
              </a:lnSpc>
              <a:spcBef>
                <a:spcPts val="0"/>
              </a:spcBef>
              <a:spcAft>
                <a:spcPts val="0"/>
              </a:spcAft>
              <a:buNone/>
            </a:pPr>
            <a:endParaRPr/>
          </a:p>
          <a:p>
            <a:pPr marL="457200" lvl="1" indent="0" algn="l" rtl="0">
              <a:lnSpc>
                <a:spcPct val="100000"/>
              </a:lnSpc>
              <a:spcBef>
                <a:spcPts val="0"/>
              </a:spcBef>
              <a:spcAft>
                <a:spcPts val="0"/>
              </a:spcAft>
              <a:buNone/>
            </a:pPr>
            <a:r>
              <a:rPr lang="en-US"/>
              <a:t>Protein intake can enhance or increase insulin response to dietary carbohydrates in Type 2 diabetes. Therefore, the use of carbohydrate sources high in protein to treat/prevent hypoglycemia should be avoided due to the potential concurrent rise in endogenous insulin </a:t>
            </a:r>
            <a:endParaRPr/>
          </a:p>
          <a:p>
            <a:pPr marL="457200" lvl="1" indent="0" algn="l" rtl="0">
              <a:lnSpc>
                <a:spcPct val="100000"/>
              </a:lnSpc>
              <a:spcBef>
                <a:spcPts val="0"/>
              </a:spcBef>
              <a:spcAft>
                <a:spcPts val="0"/>
              </a:spcAft>
              <a:buNone/>
            </a:pPr>
            <a:endParaRPr/>
          </a:p>
          <a:p>
            <a:pPr marL="457200" lvl="1" indent="0" algn="l" rtl="0">
              <a:lnSpc>
                <a:spcPct val="100000"/>
              </a:lnSpc>
              <a:spcBef>
                <a:spcPts val="0"/>
              </a:spcBef>
              <a:spcAft>
                <a:spcPts val="0"/>
              </a:spcAft>
              <a:buNone/>
            </a:pPr>
            <a:r>
              <a:rPr lang="en-US"/>
              <a:t>Examples of foods to be avoided include: milk, nuts, and peanut butter</a:t>
            </a:r>
            <a:endParaRPr/>
          </a:p>
          <a:p>
            <a:pPr marL="457200" lvl="1" indent="0" algn="l" rtl="0">
              <a:lnSpc>
                <a:spcPct val="100000"/>
              </a:lnSpc>
              <a:spcBef>
                <a:spcPts val="0"/>
              </a:spcBef>
              <a:spcAft>
                <a:spcPts val="0"/>
              </a:spcAft>
              <a:buNone/>
            </a:pPr>
            <a:endParaRPr/>
          </a:p>
          <a:p>
            <a:pPr marL="457200" lvl="1" indent="0" algn="l" rtl="0">
              <a:lnSpc>
                <a:spcPct val="100000"/>
              </a:lnSpc>
              <a:spcBef>
                <a:spcPts val="0"/>
              </a:spcBef>
              <a:spcAft>
                <a:spcPts val="0"/>
              </a:spcAft>
              <a:buNone/>
            </a:pPr>
            <a:r>
              <a:rPr lang="en-US"/>
              <a:t>Remember that this is not as relevant for those with type 1 diabetes who don’t have endogenous insulin production. Although protein may still delay digestion, so generally more pure carbohydrate choices are recommended. </a:t>
            </a:r>
            <a:endParaRPr/>
          </a:p>
          <a:p>
            <a:pPr marL="457200" lvl="1" indent="0" algn="l" rtl="0">
              <a:lnSpc>
                <a:spcPct val="100000"/>
              </a:lnSpc>
              <a:spcBef>
                <a:spcPts val="0"/>
              </a:spcBef>
              <a:spcAft>
                <a:spcPts val="0"/>
              </a:spcAft>
              <a:buNone/>
            </a:pPr>
            <a:endParaRPr/>
          </a:p>
          <a:p>
            <a:pPr marL="0" lvl="0" indent="0" algn="l" rtl="0">
              <a:spcBef>
                <a:spcPts val="0"/>
              </a:spcBef>
              <a:spcAft>
                <a:spcPts val="0"/>
              </a:spcAft>
              <a:buNone/>
            </a:pPr>
            <a:endParaRPr/>
          </a:p>
        </p:txBody>
      </p:sp>
      <p:sp>
        <p:nvSpPr>
          <p:cNvPr id="860" name="Google Shape;860;p6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6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lvl="1" indent="0" algn="l" rtl="0">
              <a:lnSpc>
                <a:spcPct val="100000"/>
              </a:lnSpc>
              <a:spcBef>
                <a:spcPts val="0"/>
              </a:spcBef>
              <a:spcAft>
                <a:spcPts val="0"/>
              </a:spcAft>
              <a:buNone/>
            </a:pPr>
            <a:r>
              <a:rPr lang="en-US"/>
              <a:t>Another interesting piece on protein:</a:t>
            </a:r>
            <a:endParaRPr/>
          </a:p>
          <a:p>
            <a:pPr marL="457200" lvl="1" indent="0" algn="l" rtl="0">
              <a:lnSpc>
                <a:spcPct val="100000"/>
              </a:lnSpc>
              <a:spcBef>
                <a:spcPts val="0"/>
              </a:spcBef>
              <a:spcAft>
                <a:spcPts val="0"/>
              </a:spcAft>
              <a:buNone/>
            </a:pPr>
            <a:endParaRPr/>
          </a:p>
          <a:p>
            <a:pPr marL="465887" lvl="1" indent="0" algn="l" rtl="0">
              <a:spcBef>
                <a:spcPts val="0"/>
              </a:spcBef>
              <a:spcAft>
                <a:spcPts val="0"/>
              </a:spcAft>
              <a:buNone/>
            </a:pPr>
            <a:r>
              <a:rPr lang="en-US"/>
              <a:t>Multiple randomized cross over studies have shown that when eating a meal, the order that macronutrients are consumed can impact post-prandial glucose response. Eating protein and non starchy vegetables first, then carbohydrates last may significantly lower postprandial  glucose and insulin levels in people with type 2 diabetes. This was in comparison to eating carbohydrates first or together with non-starchy vegetables and protein (eg a sandwich) at the same time.</a:t>
            </a:r>
            <a:endParaRPr/>
          </a:p>
          <a:p>
            <a:pPr marL="465887" lvl="1" indent="0" algn="l" rtl="0">
              <a:spcBef>
                <a:spcPts val="0"/>
              </a:spcBef>
              <a:spcAft>
                <a:spcPts val="0"/>
              </a:spcAft>
              <a:buNone/>
            </a:pPr>
            <a:endParaRPr/>
          </a:p>
          <a:p>
            <a:pPr marL="465887" marR="0" lvl="1" indent="0" algn="l" rtl="0">
              <a:lnSpc>
                <a:spcPct val="100000"/>
              </a:lnSpc>
              <a:spcBef>
                <a:spcPts val="0"/>
              </a:spcBef>
              <a:spcAft>
                <a:spcPts val="0"/>
              </a:spcAft>
              <a:buClr>
                <a:srgbClr val="000000"/>
              </a:buClr>
              <a:buSzPts val="1200"/>
              <a:buFont typeface="Open Sans"/>
              <a:buNone/>
            </a:pPr>
            <a:r>
              <a:rPr lang="en-US" b="0" i="0">
                <a:solidFill>
                  <a:srgbClr val="000000"/>
                </a:solidFill>
                <a:latin typeface="Open Sans"/>
                <a:ea typeface="Open Sans"/>
                <a:cs typeface="Open Sans"/>
                <a:sym typeface="Open Sans"/>
              </a:rPr>
              <a:t>The thought is that eating the protein or vegetable first may increase </a:t>
            </a:r>
            <a:r>
              <a:rPr lang="en-US" b="0" i="0">
                <a:solidFill>
                  <a:srgbClr val="212121"/>
                </a:solidFill>
                <a:latin typeface="Cambria"/>
                <a:ea typeface="Cambria"/>
                <a:cs typeface="Cambria"/>
                <a:sym typeface="Cambria"/>
              </a:rPr>
              <a:t>GLP-1 secretion and delay gastric emptying which leads to a reduction in blood sugar excursions. Research has suggested that the benefit may be quite significant. </a:t>
            </a:r>
            <a:endParaRPr/>
          </a:p>
          <a:p>
            <a:pPr marL="465887" lvl="1" indent="0" algn="l" rtl="0">
              <a:spcBef>
                <a:spcPts val="0"/>
              </a:spcBef>
              <a:spcAft>
                <a:spcPts val="0"/>
              </a:spcAft>
              <a:buNone/>
            </a:pPr>
            <a:endParaRPr/>
          </a:p>
          <a:p>
            <a:pPr marL="465887" lvl="1" indent="0" algn="l" rtl="0">
              <a:spcBef>
                <a:spcPts val="0"/>
              </a:spcBef>
              <a:spcAft>
                <a:spcPts val="0"/>
              </a:spcAft>
              <a:buNone/>
            </a:pPr>
            <a:r>
              <a:rPr lang="en-US"/>
              <a:t>I like to provide patients with this tip; although it may not always be practical particularly with mixed meals</a:t>
            </a:r>
            <a:endParaRPr/>
          </a:p>
          <a:p>
            <a:pPr marL="465887" lvl="1" indent="0" algn="l" rtl="0">
              <a:spcBef>
                <a:spcPts val="0"/>
              </a:spcBef>
              <a:spcAft>
                <a:spcPts val="0"/>
              </a:spcAft>
              <a:buNone/>
            </a:pPr>
            <a:endParaRPr/>
          </a:p>
          <a:p>
            <a:pPr marL="0" lvl="0" indent="0" algn="l" rtl="0">
              <a:spcBef>
                <a:spcPts val="0"/>
              </a:spcBef>
              <a:spcAft>
                <a:spcPts val="0"/>
              </a:spcAft>
              <a:buNone/>
            </a:pPr>
            <a:endParaRPr/>
          </a:p>
        </p:txBody>
      </p:sp>
      <p:sp>
        <p:nvSpPr>
          <p:cNvPr id="871" name="Google Shape;871;p6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6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9" name="Google Shape;879;p6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7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None/>
            </a:pPr>
            <a:r>
              <a:rPr lang="en-US" sz="1200"/>
              <a:t>Dietary fat is needed for absorption of fat-soluble vitamins, function of nerves and brain, and healthy skin and body cells. </a:t>
            </a:r>
            <a:endParaRPr/>
          </a:p>
          <a:p>
            <a:pPr marL="0" lvl="0" indent="0" algn="l" rtl="0">
              <a:spcBef>
                <a:spcPts val="0"/>
              </a:spcBef>
              <a:spcAft>
                <a:spcPts val="0"/>
              </a:spcAft>
              <a:buNone/>
            </a:pPr>
            <a:endParaRPr/>
          </a:p>
        </p:txBody>
      </p:sp>
      <p:sp>
        <p:nvSpPr>
          <p:cNvPr id="890" name="Google Shape;890;p7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7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7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None/>
            </a:pPr>
            <a:r>
              <a:rPr lang="en-US" sz="3200"/>
              <a:t>Again, similar to protein and carbs, evidence suggests there is not an ideal percentage of calories from fat for people at risk for or living with diabetes.</a:t>
            </a:r>
            <a:endParaRPr/>
          </a:p>
          <a:p>
            <a:pPr marL="0" lvl="0" indent="0" algn="l" rtl="0">
              <a:lnSpc>
                <a:spcPct val="100000"/>
              </a:lnSpc>
              <a:spcBef>
                <a:spcPts val="0"/>
              </a:spcBef>
              <a:spcAft>
                <a:spcPts val="0"/>
              </a:spcAft>
              <a:buNone/>
            </a:pPr>
            <a:r>
              <a:rPr lang="en-US" sz="3200"/>
              <a:t>The type of fat consumed is more important than total fat when looking at metabolic goals and CVD risk</a:t>
            </a:r>
            <a:endParaRPr/>
          </a:p>
          <a:p>
            <a:pPr marL="457200" lvl="1" indent="0" algn="l" rtl="0">
              <a:lnSpc>
                <a:spcPct val="100000"/>
              </a:lnSpc>
              <a:spcBef>
                <a:spcPts val="0"/>
              </a:spcBef>
              <a:spcAft>
                <a:spcPts val="0"/>
              </a:spcAft>
              <a:buNone/>
            </a:pPr>
            <a:endParaRPr/>
          </a:p>
          <a:p>
            <a:pPr marL="457200" lvl="1" indent="0" algn="l" rtl="0">
              <a:lnSpc>
                <a:spcPct val="100000"/>
              </a:lnSpc>
              <a:spcBef>
                <a:spcPts val="0"/>
              </a:spcBef>
              <a:spcAft>
                <a:spcPts val="0"/>
              </a:spcAft>
              <a:buNone/>
            </a:pPr>
            <a:endParaRPr/>
          </a:p>
          <a:p>
            <a:pPr marL="457200" lvl="1" indent="0" algn="l" rtl="0">
              <a:lnSpc>
                <a:spcPct val="100000"/>
              </a:lnSpc>
              <a:spcBef>
                <a:spcPts val="0"/>
              </a:spcBef>
              <a:spcAft>
                <a:spcPts val="0"/>
              </a:spcAft>
              <a:buNone/>
            </a:pPr>
            <a:r>
              <a:rPr lang="en-US"/>
              <a:t>_____________________</a:t>
            </a:r>
            <a:endParaRPr/>
          </a:p>
          <a:p>
            <a:pPr marL="457200" lvl="1" indent="0" algn="l" rtl="0">
              <a:lnSpc>
                <a:spcPct val="100000"/>
              </a:lnSpc>
              <a:spcBef>
                <a:spcPts val="0"/>
              </a:spcBef>
              <a:spcAft>
                <a:spcPts val="0"/>
              </a:spcAft>
              <a:buNone/>
            </a:pPr>
            <a:r>
              <a:rPr lang="en-US"/>
              <a:t>_____________________</a:t>
            </a:r>
            <a:endParaRPr/>
          </a:p>
          <a:p>
            <a:pPr marL="0" lvl="0" indent="0" algn="l" rtl="0">
              <a:spcBef>
                <a:spcPts val="0"/>
              </a:spcBef>
              <a:spcAft>
                <a:spcPts val="0"/>
              </a:spcAft>
              <a:buNone/>
            </a:pPr>
            <a:endParaRPr/>
          </a:p>
          <a:p>
            <a:pPr marL="0" lvl="0" indent="0" algn="l" rtl="0">
              <a:spcBef>
                <a:spcPts val="0"/>
              </a:spcBef>
              <a:spcAft>
                <a:spcPts val="0"/>
              </a:spcAft>
              <a:buNone/>
            </a:pPr>
            <a:r>
              <a:rPr lang="en-US"/>
              <a:t>S66-67</a:t>
            </a:r>
            <a:endParaRPr/>
          </a:p>
        </p:txBody>
      </p:sp>
      <p:sp>
        <p:nvSpPr>
          <p:cNvPr id="898" name="Google Shape;898;p7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p7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So lets talk about the different types of fats. Saturated fat is first.</a:t>
            </a:r>
            <a:endParaRPr/>
          </a:p>
          <a:p>
            <a:pPr marL="0" lvl="0" indent="0" algn="l" rtl="0">
              <a:spcBef>
                <a:spcPts val="0"/>
              </a:spcBef>
              <a:spcAft>
                <a:spcPts val="0"/>
              </a:spcAft>
              <a:buNone/>
            </a:pPr>
            <a:r>
              <a:rPr lang="en-US"/>
              <a:t>Sources of it are red meat, chicken skin and there is some in the flesh as well, whole fat dairy, lard, and some tropical oils. Processed foods may contain them, as well.</a:t>
            </a:r>
            <a:endParaRPr/>
          </a:p>
        </p:txBody>
      </p:sp>
      <p:sp>
        <p:nvSpPr>
          <p:cNvPr id="906" name="Google Shape;906;p7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8934ca8d56_0_7: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28934ca8d56_0_7: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a:t>In the original Diabetes Prevention Program (DPP) study, researchers found that people at high risk for diabetes were able to lower their chances of getting the disease by 58% if they followed an intensive lifestyle program, and by 31% if they took the medication metformin, compared to those who didn’t receive any special treatment. To see if these benefits lasted over time, researchers followed up with participants for about 10 years. Nearly 90% of the original participants continued to be monitored. During this time, all the groups—those who were originally in the lifestyle program, the metformin group, and the placebo group—were offered lifestyle support, and those on metformin continued taking the medication.</a:t>
            </a:r>
            <a:endParaRPr sz="1100"/>
          </a:p>
          <a:p>
            <a:pPr marL="0" lvl="0" indent="0" algn="l" rtl="0">
              <a:lnSpc>
                <a:spcPct val="115000"/>
              </a:lnSpc>
              <a:spcBef>
                <a:spcPts val="1200"/>
              </a:spcBef>
              <a:spcAft>
                <a:spcPts val="0"/>
              </a:spcAft>
              <a:buClr>
                <a:schemeClr val="dk1"/>
              </a:buClr>
              <a:buSzPts val="1100"/>
              <a:buFont typeface="Arial"/>
              <a:buNone/>
            </a:pPr>
            <a:r>
              <a:rPr lang="en-US" sz="1100"/>
              <a:t>Over the 10 years, people in the lifestyle group initially lost an average of about 7% of their body weight but gained some of it back, maintaining an average weight loss of around 2%. Despite this partial weight regain, the lifestyle group still had the lowest overall rate of developing diabetes, with a 34% lower risk compared to the placebo group. The metformin group also had a reduced risk, by 18%, though it wasn’t as strong as the lifestyle group. What’s particularly interesting is that even though the differences in diabetes rates among the groups began to even out over time, the lifestyle group continued to show the greatest long-term benefit in preventing or delaying diabetes. This suggests that making sustainable lifestyle changes can have lasting effects on your health, even years down the road, regardless of whether all the initial weight loss is maintained.</a:t>
            </a:r>
            <a:endParaRPr sz="1100"/>
          </a:p>
          <a:p>
            <a:pPr marL="0" lvl="0" indent="0" algn="l" rtl="0">
              <a:lnSpc>
                <a:spcPct val="110000"/>
              </a:lnSpc>
              <a:spcBef>
                <a:spcPts val="1200"/>
              </a:spcBef>
              <a:spcAft>
                <a:spcPts val="0"/>
              </a:spcAft>
              <a:buNone/>
            </a:pPr>
            <a:r>
              <a:rPr lang="en-US" sz="1100"/>
              <a:t>https://www.ncbi.nlm.nih.gov/pmc/articles/PMC3135022/</a:t>
            </a:r>
            <a:endParaRPr sz="1100"/>
          </a:p>
        </p:txBody>
      </p:sp>
      <p:sp>
        <p:nvSpPr>
          <p:cNvPr id="294" name="Google Shape;294;g28934ca8d56_0_7: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7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3" name="Google Shape;913;p7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 consensus from ADA is to limit calories from saturated fat by substituting for other types of more healthful fats.</a:t>
            </a:r>
            <a:endParaRPr/>
          </a:p>
          <a:p>
            <a:pPr marL="0" lvl="0" indent="0" algn="l" rtl="0">
              <a:spcBef>
                <a:spcPts val="0"/>
              </a:spcBef>
              <a:spcAft>
                <a:spcPts val="0"/>
              </a:spcAft>
              <a:buNone/>
            </a:pPr>
            <a:endParaRPr/>
          </a:p>
          <a:p>
            <a:pPr marL="0" lvl="0" indent="0" algn="l" rtl="0">
              <a:spcBef>
                <a:spcPts val="0"/>
              </a:spcBef>
              <a:spcAft>
                <a:spcPts val="0"/>
              </a:spcAft>
              <a:buNone/>
            </a:pPr>
            <a:r>
              <a:rPr lang="en-US"/>
              <a:t>Doing so can improve total and LDL cholesterol without negatively influencing triglycerides and HDL cholesterol.</a:t>
            </a:r>
            <a:endParaRPr/>
          </a:p>
          <a:p>
            <a:pPr marL="0" lvl="0" indent="0" algn="l" rtl="0">
              <a:spcBef>
                <a:spcPts val="0"/>
              </a:spcBef>
              <a:spcAft>
                <a:spcPts val="0"/>
              </a:spcAft>
              <a:buNone/>
            </a:pPr>
            <a:endParaRPr/>
          </a:p>
          <a:p>
            <a:pPr marL="0" lvl="0" indent="0" algn="l" rtl="0">
              <a:spcBef>
                <a:spcPts val="0"/>
              </a:spcBef>
              <a:spcAft>
                <a:spcPts val="0"/>
              </a:spcAft>
              <a:buNone/>
            </a:pPr>
            <a:r>
              <a:rPr lang="en-US"/>
              <a:t>Interestingly, epidemiological data and clinical trials have suggested that chronic intake of higher levels of total dietary fat, particularly saturated fat, may be associated with insulin resistance. Studies showing reduction in saturated fat have indicated that it may improve insulin sensitivity, even without energy restriction.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____________________________</a:t>
            </a:r>
            <a:endParaRPr/>
          </a:p>
          <a:p>
            <a:pPr marL="0" lvl="0" indent="0" algn="l" rtl="0">
              <a:spcBef>
                <a:spcPts val="0"/>
              </a:spcBef>
              <a:spcAft>
                <a:spcPts val="0"/>
              </a:spcAft>
              <a:buNone/>
            </a:pPr>
            <a:r>
              <a:rPr lang="en-US"/>
              <a:t>______________________________</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ADA consensus statement – section on preventing complications</a:t>
            </a:r>
            <a:endParaRPr/>
          </a:p>
        </p:txBody>
      </p:sp>
      <p:sp>
        <p:nvSpPr>
          <p:cNvPr id="914" name="Google Shape;914;p7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p7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10000"/>
              </a:lnSpc>
              <a:spcBef>
                <a:spcPts val="0"/>
              </a:spcBef>
              <a:spcAft>
                <a:spcPts val="0"/>
              </a:spcAft>
              <a:buNone/>
            </a:pPr>
            <a:r>
              <a:rPr lang="en-US" sz="1200"/>
              <a:t>Trans fat, as you know, is also considered an unhealthy fat. </a:t>
            </a:r>
            <a:endParaRPr/>
          </a:p>
          <a:p>
            <a:pPr marL="0" lvl="0" indent="0" algn="l" rtl="0">
              <a:lnSpc>
                <a:spcPct val="110000"/>
              </a:lnSpc>
              <a:spcBef>
                <a:spcPts val="0"/>
              </a:spcBef>
              <a:spcAft>
                <a:spcPts val="0"/>
              </a:spcAft>
              <a:buNone/>
            </a:pPr>
            <a:endParaRPr sz="1200"/>
          </a:p>
          <a:p>
            <a:pPr marL="0" lvl="0" indent="0" algn="l" rtl="0">
              <a:lnSpc>
                <a:spcPct val="110000"/>
              </a:lnSpc>
              <a:spcBef>
                <a:spcPts val="0"/>
              </a:spcBef>
              <a:spcAft>
                <a:spcPts val="0"/>
              </a:spcAft>
              <a:buNone/>
            </a:pPr>
            <a:r>
              <a:rPr lang="en-US" sz="1200"/>
              <a:t>Recommendations are to avoid trans fat due to its association with all cause mortality and coronary heart disease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_____________</a:t>
            </a:r>
            <a:endParaRPr/>
          </a:p>
          <a:p>
            <a:pPr marL="0" lvl="0" indent="0" algn="l" rtl="0">
              <a:spcBef>
                <a:spcPts val="0"/>
              </a:spcBef>
              <a:spcAft>
                <a:spcPts val="0"/>
              </a:spcAft>
              <a:buNone/>
            </a:pPr>
            <a:r>
              <a:rPr lang="en-US"/>
              <a:t>_____________</a:t>
            </a:r>
            <a:endParaRPr/>
          </a:p>
          <a:p>
            <a:pPr marL="0" lvl="0" indent="0" algn="l" rtl="0">
              <a:spcBef>
                <a:spcPts val="0"/>
              </a:spcBef>
              <a:spcAft>
                <a:spcPts val="0"/>
              </a:spcAft>
              <a:buNone/>
            </a:pPr>
            <a:r>
              <a:rPr lang="en-US"/>
              <a:t>CHD = coronary heart disease</a:t>
            </a:r>
            <a:endParaRPr/>
          </a:p>
        </p:txBody>
      </p:sp>
      <p:sp>
        <p:nvSpPr>
          <p:cNvPr id="924" name="Google Shape;924;p7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7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7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333333"/>
              </a:buClr>
              <a:buSzPts val="1200"/>
              <a:buFont typeface="Georgia"/>
              <a:buNone/>
            </a:pPr>
            <a:r>
              <a:rPr lang="en-US" b="0" i="0">
                <a:solidFill>
                  <a:srgbClr val="333333"/>
                </a:solidFill>
                <a:latin typeface="Georgia"/>
                <a:ea typeface="Georgia"/>
                <a:cs typeface="Georgia"/>
                <a:sym typeface="Georgia"/>
              </a:rPr>
              <a:t>Trans fat is a type of fat that is formulated from a process called hydrogenation or partial hydrogenation where manufacturers add hydrogen to vegetable oil to turn the liquid fat into a sold</a:t>
            </a:r>
            <a:endParaRPr/>
          </a:p>
          <a:p>
            <a:pPr marL="0" marR="0" lvl="0" indent="0" algn="l" rtl="0">
              <a:lnSpc>
                <a:spcPct val="100000"/>
              </a:lnSpc>
              <a:spcBef>
                <a:spcPts val="0"/>
              </a:spcBef>
              <a:spcAft>
                <a:spcPts val="0"/>
              </a:spcAft>
              <a:buClr>
                <a:srgbClr val="333333"/>
              </a:buClr>
              <a:buSzPts val="1200"/>
              <a:buFont typeface="Georgia"/>
              <a:buNone/>
            </a:pPr>
            <a:r>
              <a:rPr lang="en-US" b="0" i="0">
                <a:solidFill>
                  <a:srgbClr val="333333"/>
                </a:solidFill>
                <a:latin typeface="Georgia"/>
                <a:ea typeface="Georgia"/>
                <a:cs typeface="Georgia"/>
                <a:sym typeface="Georgia"/>
              </a:rPr>
              <a:t>The process increases shelf life and flavor stability of food</a:t>
            </a:r>
            <a:endParaRPr/>
          </a:p>
          <a:p>
            <a:pPr marL="0" marR="0" lvl="0" indent="0" algn="l" rtl="0">
              <a:lnSpc>
                <a:spcPct val="100000"/>
              </a:lnSpc>
              <a:spcBef>
                <a:spcPts val="0"/>
              </a:spcBef>
              <a:spcAft>
                <a:spcPts val="0"/>
              </a:spcAft>
              <a:buClr>
                <a:schemeClr val="dk1"/>
              </a:buClr>
              <a:buSzPts val="1200"/>
              <a:buFont typeface="Calibri"/>
              <a:buNone/>
            </a:pPr>
            <a:endParaRPr b="0" i="0">
              <a:solidFill>
                <a:srgbClr val="333333"/>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ts val="1200"/>
              <a:buFont typeface="Calibri"/>
              <a:buNone/>
            </a:pPr>
            <a:endParaRPr b="0" i="0">
              <a:solidFill>
                <a:srgbClr val="333333"/>
              </a:solidFill>
              <a:latin typeface="Georgia"/>
              <a:ea typeface="Georgia"/>
              <a:cs typeface="Georgia"/>
              <a:sym typeface="Georgia"/>
            </a:endParaRPr>
          </a:p>
        </p:txBody>
      </p:sp>
      <p:sp>
        <p:nvSpPr>
          <p:cNvPr id="932" name="Google Shape;932;p7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p7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10000"/>
              </a:lnSpc>
              <a:spcBef>
                <a:spcPts val="0"/>
              </a:spcBef>
              <a:spcAft>
                <a:spcPts val="0"/>
              </a:spcAft>
              <a:buNone/>
            </a:pPr>
            <a:r>
              <a:rPr lang="en-US"/>
              <a:t>The FDA has taken steps to remove artificial trans fats from processed foods.</a:t>
            </a:r>
            <a:endParaRPr/>
          </a:p>
          <a:p>
            <a:pPr marL="457200" lvl="1" indent="0" algn="l" rtl="0">
              <a:lnSpc>
                <a:spcPct val="110000"/>
              </a:lnSpc>
              <a:spcBef>
                <a:spcPts val="0"/>
              </a:spcBef>
              <a:spcAft>
                <a:spcPts val="0"/>
              </a:spcAft>
              <a:buNone/>
            </a:pPr>
            <a:r>
              <a:rPr lang="en-US"/>
              <a:t>In 2015 the FDA determined that partially hydrogenated oils are not generally recognized as safe.</a:t>
            </a:r>
            <a:endParaRPr/>
          </a:p>
          <a:p>
            <a:pPr marL="457200" lvl="1" indent="0" algn="l" rtl="0">
              <a:lnSpc>
                <a:spcPct val="110000"/>
              </a:lnSpc>
              <a:spcBef>
                <a:spcPts val="0"/>
              </a:spcBef>
              <a:spcAft>
                <a:spcPts val="0"/>
              </a:spcAft>
              <a:buNone/>
            </a:pPr>
            <a:r>
              <a:rPr lang="en-US"/>
              <a:t>Food manufacturers were allowed time to reformulate foods and move foods already produced through distribution</a:t>
            </a:r>
            <a:endParaRPr/>
          </a:p>
          <a:p>
            <a:pPr marL="457200" lvl="1" indent="0" algn="l" rtl="0">
              <a:lnSpc>
                <a:spcPct val="100000"/>
              </a:lnSpc>
              <a:spcBef>
                <a:spcPts val="0"/>
              </a:spcBef>
              <a:spcAft>
                <a:spcPts val="0"/>
              </a:spcAft>
              <a:buNone/>
            </a:pPr>
            <a:r>
              <a:rPr lang="en-US" sz="1200"/>
              <a:t>The compliance date to move these foods through distribution was January 1, 2021 for food manufacturers who had petitioned for an extension.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For the most part, trans fats is now minimized in our diet. Although, </a:t>
            </a:r>
            <a:r>
              <a:rPr lang="en-US" b="0" i="1">
                <a:solidFill>
                  <a:srgbClr val="333333"/>
                </a:solidFill>
                <a:latin typeface="Georgia"/>
                <a:ea typeface="Georgia"/>
                <a:cs typeface="Georgia"/>
                <a:sym typeface="Georgia"/>
              </a:rPr>
              <a:t>trans</a:t>
            </a:r>
            <a:r>
              <a:rPr lang="en-US" b="0" i="0">
                <a:solidFill>
                  <a:srgbClr val="333333"/>
                </a:solidFill>
                <a:latin typeface="Georgia"/>
                <a:ea typeface="Georgia"/>
                <a:cs typeface="Georgia"/>
                <a:sym typeface="Georgia"/>
              </a:rPr>
              <a:t> fat occurs naturally in small amounts in meat and dairy products and is present at very low levels in oils.</a:t>
            </a:r>
            <a:endParaRPr/>
          </a:p>
          <a:p>
            <a:pPr marL="0" lvl="0" indent="0" algn="l" rtl="0">
              <a:spcBef>
                <a:spcPts val="0"/>
              </a:spcBef>
              <a:spcAft>
                <a:spcPts val="0"/>
              </a:spcAft>
              <a:buNone/>
            </a:pPr>
            <a:r>
              <a:rPr lang="en-US"/>
              <a:t>_____</a:t>
            </a:r>
            <a:endParaRPr/>
          </a:p>
          <a:p>
            <a:pPr marL="0" lvl="0" indent="0" algn="l" rtl="0">
              <a:spcBef>
                <a:spcPts val="0"/>
              </a:spcBef>
              <a:spcAft>
                <a:spcPts val="0"/>
              </a:spcAft>
              <a:buNone/>
            </a:pPr>
            <a:endParaRPr/>
          </a:p>
          <a:p>
            <a:pPr marL="0" lvl="0" indent="0" algn="l" rtl="0">
              <a:spcBef>
                <a:spcPts val="0"/>
              </a:spcBef>
              <a:spcAft>
                <a:spcPts val="0"/>
              </a:spcAft>
              <a:buNone/>
            </a:pPr>
            <a:r>
              <a:rPr lang="en-US" b="0" i="0">
                <a:solidFill>
                  <a:srgbClr val="363636"/>
                </a:solidFill>
                <a:latin typeface="Lato"/>
                <a:ea typeface="Lato"/>
                <a:cs typeface="Lato"/>
                <a:sym typeface="Lato"/>
              </a:rPr>
              <a:t>While often used interchangeably, PHOs are a </a:t>
            </a:r>
            <a:r>
              <a:rPr lang="en-US" b="0" i="1">
                <a:solidFill>
                  <a:srgbClr val="363636"/>
                </a:solidFill>
                <a:latin typeface="Lato"/>
                <a:ea typeface="Lato"/>
                <a:cs typeface="Lato"/>
                <a:sym typeface="Lato"/>
              </a:rPr>
              <a:t>type</a:t>
            </a:r>
            <a:r>
              <a:rPr lang="en-US" b="0" i="0">
                <a:solidFill>
                  <a:srgbClr val="363636"/>
                </a:solidFill>
                <a:latin typeface="Lato"/>
                <a:ea typeface="Lato"/>
                <a:cs typeface="Lato"/>
                <a:sym typeface="Lato"/>
              </a:rPr>
              <a:t> of trans fat and are created by heating oil in the presence of hydrogen. PHOs are the largest source of trans fats in most people’s diet.</a:t>
            </a:r>
            <a:endParaRPr/>
          </a:p>
        </p:txBody>
      </p:sp>
      <p:sp>
        <p:nvSpPr>
          <p:cNvPr id="940" name="Google Shape;940;p7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7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7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up we have the fats that are described as being healthy  - eating patterns rich in these can improve glycemic control and lipid levels.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Monounsaturated fats are found in</a:t>
            </a:r>
            <a:endParaRPr/>
          </a:p>
          <a:p>
            <a:pPr marL="0" marR="0" lvl="0" indent="0" algn="l" rtl="0">
              <a:lnSpc>
                <a:spcPct val="107000"/>
              </a:lnSpc>
              <a:spcBef>
                <a:spcPts val="0"/>
              </a:spcBef>
              <a:spcAft>
                <a:spcPts val="0"/>
              </a:spcAft>
              <a:buNone/>
            </a:pPr>
            <a:r>
              <a:rPr lang="en-US" sz="1200" b="0">
                <a:solidFill>
                  <a:schemeClr val="dk1"/>
                </a:solidFill>
              </a:rPr>
              <a:t>Foods like avocado, edamame, olives, nuts and</a:t>
            </a:r>
            <a:endParaRPr/>
          </a:p>
          <a:p>
            <a:pPr marL="0" marR="0" lvl="0" indent="0" algn="l" rtl="0">
              <a:lnSpc>
                <a:spcPct val="107000"/>
              </a:lnSpc>
              <a:spcBef>
                <a:spcPts val="0"/>
              </a:spcBef>
              <a:spcAft>
                <a:spcPts val="0"/>
              </a:spcAft>
              <a:buNone/>
            </a:pPr>
            <a:r>
              <a:rPr lang="en-US" sz="1200" b="0">
                <a:solidFill>
                  <a:schemeClr val="dk1"/>
                </a:solidFill>
              </a:rPr>
              <a:t>Oils like avocado, olive, peanut, canola</a:t>
            </a:r>
            <a:endParaRPr/>
          </a:p>
          <a:p>
            <a:pPr marL="0" marR="0" lvl="0" indent="0" algn="l" rtl="0">
              <a:lnSpc>
                <a:spcPct val="107000"/>
              </a:lnSpc>
              <a:spcBef>
                <a:spcPts val="0"/>
              </a:spcBef>
              <a:spcAft>
                <a:spcPts val="0"/>
              </a:spcAft>
              <a:buNone/>
            </a:pPr>
            <a:endParaRPr sz="1200" b="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US" sz="1200" b="0">
                <a:solidFill>
                  <a:schemeClr val="dk1"/>
                </a:solidFill>
                <a:latin typeface="Calibri"/>
                <a:ea typeface="Calibri"/>
                <a:cs typeface="Calibri"/>
                <a:sym typeface="Calibri"/>
              </a:rPr>
              <a:t>Polyunsaturated fats are found in</a:t>
            </a:r>
            <a:endParaRPr/>
          </a:p>
          <a:p>
            <a:pPr marL="0" marR="0" lvl="0" indent="0" algn="l" rtl="0">
              <a:lnSpc>
                <a:spcPct val="107000"/>
              </a:lnSpc>
              <a:spcBef>
                <a:spcPts val="0"/>
              </a:spcBef>
              <a:spcAft>
                <a:spcPts val="0"/>
              </a:spcAft>
              <a:buNone/>
            </a:pPr>
            <a:r>
              <a:rPr lang="en-US" sz="1200" b="0">
                <a:solidFill>
                  <a:schemeClr val="dk1"/>
                </a:solidFill>
              </a:rPr>
              <a:t>Foods like Walnuts, seeds, and fish and</a:t>
            </a:r>
            <a:endParaRPr/>
          </a:p>
          <a:p>
            <a:pPr marL="0" marR="0" lvl="0" indent="0" algn="l" rtl="0">
              <a:lnSpc>
                <a:spcPct val="107000"/>
              </a:lnSpc>
              <a:spcBef>
                <a:spcPts val="0"/>
              </a:spcBef>
              <a:spcAft>
                <a:spcPts val="0"/>
              </a:spcAft>
              <a:buNone/>
            </a:pPr>
            <a:r>
              <a:rPr lang="en-US" sz="1200" b="0">
                <a:solidFill>
                  <a:schemeClr val="dk1"/>
                </a:solidFill>
              </a:rPr>
              <a:t>Oils: corn, soybean, safflower, sesame</a:t>
            </a:r>
            <a:endParaRPr sz="1200" b="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200" b="0">
              <a:solidFill>
                <a:schemeClr val="dk1"/>
              </a:solidFill>
              <a:latin typeface="Calibri"/>
              <a:ea typeface="Calibri"/>
              <a:cs typeface="Calibri"/>
              <a:sym typeface="Calibri"/>
            </a:endParaRPr>
          </a:p>
        </p:txBody>
      </p:sp>
      <p:sp>
        <p:nvSpPr>
          <p:cNvPr id="947" name="Google Shape;947;p7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7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5" name="Google Shape;955;p7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0" i="0">
                <a:solidFill>
                  <a:srgbClr val="000000"/>
                </a:solidFill>
                <a:latin typeface="Open Sans"/>
                <a:ea typeface="Open Sans"/>
                <a:cs typeface="Open Sans"/>
                <a:sym typeface="Open Sans"/>
              </a:rPr>
              <a:t>As is recommended for the general public, an increase in foods containing the long-chain, omega-3 fatty acids EPA and DHA, like what is found in fatty fish, is recommended for individuals with diabetes. Consumption is beneficial for prevention of heart disease.</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For people following a vegetarian or vegan eating pattern, where they may not be eating fatty fish, the body can get p</a:t>
            </a:r>
            <a:r>
              <a:rPr lang="en-US" b="0" i="0">
                <a:solidFill>
                  <a:srgbClr val="4A4A4A"/>
                </a:solidFill>
                <a:latin typeface="Open Sans"/>
                <a:ea typeface="Open Sans"/>
                <a:cs typeface="Open Sans"/>
                <a:sym typeface="Open Sans"/>
              </a:rPr>
              <a:t>lant-derived omega-3s from alpha-linolenic acid (ALA). The body can then convert ALA into DHA and EPA. </a:t>
            </a:r>
            <a:endParaRPr/>
          </a:p>
          <a:p>
            <a:pPr marL="0" lvl="0" indent="0" algn="l" rtl="0">
              <a:spcBef>
                <a:spcPts val="0"/>
              </a:spcBef>
              <a:spcAft>
                <a:spcPts val="0"/>
              </a:spcAft>
              <a:buNone/>
            </a:pPr>
            <a:endParaRPr b="0" i="0">
              <a:solidFill>
                <a:srgbClr val="4A4A4A"/>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ALA is found in plant foods such as flax, walnuts, and soy. </a:t>
            </a:r>
            <a:endParaRPr/>
          </a:p>
          <a:p>
            <a:pPr marL="0" lvl="0" indent="0" algn="l" rtl="0">
              <a:spcBef>
                <a:spcPts val="0"/>
              </a:spcBef>
              <a:spcAft>
                <a:spcPts val="0"/>
              </a:spcAft>
              <a:buNone/>
            </a:pPr>
            <a:endParaRPr/>
          </a:p>
          <a:p>
            <a:pPr marL="0" lvl="0" indent="0" algn="l" rtl="0">
              <a:spcBef>
                <a:spcPts val="0"/>
              </a:spcBef>
              <a:spcAft>
                <a:spcPts val="0"/>
              </a:spcAft>
              <a:buNone/>
            </a:pPr>
            <a:r>
              <a:rPr lang="en-US"/>
              <a:t>______________</a:t>
            </a:r>
            <a:endParaRPr/>
          </a:p>
          <a:p>
            <a:pPr marL="0" lvl="0" indent="0" algn="l" rtl="0">
              <a:spcBef>
                <a:spcPts val="0"/>
              </a:spcBef>
              <a:spcAft>
                <a:spcPts val="0"/>
              </a:spcAft>
              <a:buNone/>
            </a:pPr>
            <a:r>
              <a:rPr lang="en-US"/>
              <a:t>______________</a:t>
            </a:r>
            <a:endParaRPr/>
          </a:p>
          <a:p>
            <a:pPr marL="0" lvl="0" indent="0" algn="l" rtl="0">
              <a:spcBef>
                <a:spcPts val="0"/>
              </a:spcBef>
              <a:spcAft>
                <a:spcPts val="0"/>
              </a:spcAft>
              <a:buNone/>
            </a:pPr>
            <a:r>
              <a:rPr lang="en-US"/>
              <a:t>Omega 3s:</a:t>
            </a:r>
            <a:endParaRPr/>
          </a:p>
          <a:p>
            <a:pPr marL="0" lvl="0" indent="0" algn="l" rtl="0">
              <a:spcBef>
                <a:spcPts val="0"/>
              </a:spcBef>
              <a:spcAft>
                <a:spcPts val="0"/>
              </a:spcAft>
              <a:buNone/>
            </a:pPr>
            <a:r>
              <a:rPr lang="en-US" b="0" i="0">
                <a:solidFill>
                  <a:srgbClr val="4A4A4A"/>
                </a:solidFill>
                <a:latin typeface="Open Sans"/>
                <a:ea typeface="Open Sans"/>
                <a:cs typeface="Open Sans"/>
                <a:sym typeface="Open Sans"/>
              </a:rPr>
              <a:t>DHA = docosahexaenoic acid (DHA)   which is important for brain health—</a:t>
            </a:r>
            <a:endParaRPr/>
          </a:p>
          <a:p>
            <a:pPr marL="0" lvl="0" indent="0" algn="l" rtl="0">
              <a:spcBef>
                <a:spcPts val="0"/>
              </a:spcBef>
              <a:spcAft>
                <a:spcPts val="0"/>
              </a:spcAft>
              <a:buNone/>
            </a:pPr>
            <a:r>
              <a:rPr lang="en-US" b="0" i="0">
                <a:solidFill>
                  <a:srgbClr val="4A4A4A"/>
                </a:solidFill>
                <a:latin typeface="Open Sans"/>
                <a:ea typeface="Open Sans"/>
                <a:cs typeface="Open Sans"/>
                <a:sym typeface="Open Sans"/>
              </a:rPr>
              <a:t>EPA = eicosapentaenoic acid </a:t>
            </a:r>
            <a:endParaRPr/>
          </a:p>
          <a:p>
            <a:pPr marL="0" lvl="0" indent="0" algn="l" rtl="0">
              <a:spcBef>
                <a:spcPts val="0"/>
              </a:spcBef>
              <a:spcAft>
                <a:spcPts val="0"/>
              </a:spcAft>
              <a:buNone/>
            </a:pPr>
            <a:r>
              <a:rPr lang="en-US" b="0" i="0">
                <a:solidFill>
                  <a:srgbClr val="4A4A4A"/>
                </a:solidFill>
                <a:latin typeface="Open Sans"/>
                <a:ea typeface="Open Sans"/>
                <a:cs typeface="Open Sans"/>
                <a:sym typeface="Open Sans"/>
              </a:rPr>
              <a:t>ALA = </a:t>
            </a:r>
            <a:r>
              <a:rPr lang="en-US" b="0" i="0">
                <a:solidFill>
                  <a:srgbClr val="000000"/>
                </a:solidFill>
                <a:latin typeface="Open Sans"/>
                <a:ea typeface="Open Sans"/>
                <a:cs typeface="Open Sans"/>
                <a:sym typeface="Open Sans"/>
              </a:rPr>
              <a:t>α-linoleic acid (ALA)</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Recommended by the ADA consensus</a:t>
            </a:r>
            <a:endParaRPr/>
          </a:p>
        </p:txBody>
      </p:sp>
      <p:sp>
        <p:nvSpPr>
          <p:cNvPr id="956" name="Google Shape;956;p7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7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p7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0" i="0">
                <a:solidFill>
                  <a:srgbClr val="000000"/>
                </a:solidFill>
                <a:latin typeface="Open Sans"/>
                <a:ea typeface="Open Sans"/>
                <a:cs typeface="Open Sans"/>
                <a:sym typeface="Open Sans"/>
              </a:rPr>
              <a:t>When it comes to supplementation, evidence is not conclusive on recommending EPA and DHA supplements for people with diabetes in the prevention or treatment of cardiovascular events. </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However, these supplements may have utility in people who require triglyceride reduction.</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Encourage people to find these in foods rather than supplementation. </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_____________________________________</a:t>
            </a:r>
            <a:endParaRPr/>
          </a:p>
          <a:p>
            <a:pPr marL="0" marR="0" lvl="0" indent="0" algn="l" rtl="0">
              <a:lnSpc>
                <a:spcPct val="100000"/>
              </a:lnSpc>
              <a:spcBef>
                <a:spcPts val="0"/>
              </a:spcBef>
              <a:spcAft>
                <a:spcPts val="0"/>
              </a:spcAft>
              <a:buClr>
                <a:srgbClr val="000000"/>
              </a:buClr>
              <a:buSzPts val="1200"/>
              <a:buFont typeface="Open Sans"/>
              <a:buNone/>
            </a:pPr>
            <a:r>
              <a:rPr lang="en-US" b="0" i="0">
                <a:solidFill>
                  <a:srgbClr val="000000"/>
                </a:solidFill>
                <a:latin typeface="Open Sans"/>
                <a:ea typeface="Open Sans"/>
                <a:cs typeface="Open Sans"/>
                <a:sym typeface="Open Sans"/>
              </a:rPr>
              <a:t>ADA Consensus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In the most recent ASCEND trial, supplementation of omega-3 fatty acids compared to placebo did not lead to cardiovascular benefit in people with diabetes without evidence of CVD </a:t>
            </a:r>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(A Study of Cardiovascular Events iN Diabetes) </a:t>
            </a:r>
            <a:endParaRPr/>
          </a:p>
          <a:p>
            <a:pPr marL="0" lvl="0" indent="0" algn="l" rtl="0">
              <a:spcBef>
                <a:spcPts val="0"/>
              </a:spcBef>
              <a:spcAft>
                <a:spcPts val="0"/>
              </a:spcAft>
              <a:buNone/>
            </a:pPr>
            <a:endParaRPr/>
          </a:p>
        </p:txBody>
      </p:sp>
      <p:sp>
        <p:nvSpPr>
          <p:cNvPr id="964" name="Google Shape;964;p7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1" name="Google Shape;971;p8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72" name="Google Shape;972;p8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8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p8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78" name="Google Shape;978;p8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p8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86" name="Google Shape;986;p8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Based on other trials, a variety of eating patterns may be appropriate for individuals with prediabetes including the mediterranean, low carb, DASH, vegetarian, plant-based.</a:t>
            </a:r>
            <a:endParaRPr/>
          </a:p>
          <a:p>
            <a:pPr marL="0" lvl="0" indent="0" algn="l" rtl="0">
              <a:spcBef>
                <a:spcPts val="0"/>
              </a:spcBef>
              <a:spcAft>
                <a:spcPts val="0"/>
              </a:spcAft>
              <a:buNone/>
            </a:pPr>
            <a:endParaRPr/>
          </a:p>
          <a:p>
            <a:pPr marL="0" lvl="0" indent="0" algn="l" rtl="0">
              <a:spcBef>
                <a:spcPts val="0"/>
              </a:spcBef>
              <a:spcAft>
                <a:spcPts val="0"/>
              </a:spcAft>
              <a:buNone/>
            </a:pPr>
            <a:r>
              <a:rPr lang="en-US"/>
              <a:t>Overall quality of food (as measured by Healthy eating index or the alternative healthy eating index or DASH score) with an emphasis on whole grains, legumes, nuts, fruits, and vegetables with minimal refined and processed foods is also associated with a lower risk of type 2 diabetes.</a:t>
            </a:r>
            <a:endParaRPr/>
          </a:p>
        </p:txBody>
      </p:sp>
      <p:sp>
        <p:nvSpPr>
          <p:cNvPr id="302" name="Google Shape;302;p1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8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p8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 </a:t>
            </a:r>
            <a:endParaRPr/>
          </a:p>
        </p:txBody>
      </p:sp>
      <p:sp>
        <p:nvSpPr>
          <p:cNvPr id="993" name="Google Shape;993;p8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8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01" name="Google Shape;1001;p8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8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p8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For sodium,</a:t>
            </a:r>
            <a:r>
              <a:rPr lang="en-US" b="0" i="0">
                <a:solidFill>
                  <a:schemeClr val="dk1"/>
                </a:solidFill>
                <a:latin typeface="Calibri"/>
                <a:ea typeface="Calibri"/>
                <a:cs typeface="Calibri"/>
                <a:sym typeface="Calibri"/>
              </a:rPr>
              <a:t> m</a:t>
            </a:r>
            <a:r>
              <a:rPr lang="en-US" b="0" i="0">
                <a:solidFill>
                  <a:srgbClr val="000000"/>
                </a:solidFill>
                <a:latin typeface="Open Sans"/>
                <a:ea typeface="Open Sans"/>
                <a:cs typeface="Open Sans"/>
                <a:sym typeface="Open Sans"/>
              </a:rPr>
              <a:t>ost agree that intake in the US, which is typically  &gt;3,500 mg per day, should be reduced. Reducing it to the general recommendation of &lt;2,300 mg/day demonstrates beneficial effects on blood pressure. Further reduction warrants caution. </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Sodium intake goals that are significantly lower than 2,300 mg/day should only be considered only on an individual basis.</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__________________________________________________________________</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Some studies measuring urine sodium excretion in people with type 1 (</a:t>
            </a:r>
            <a:r>
              <a:rPr lang="en-US" b="1" i="0" u="sng" strike="noStrike">
                <a:solidFill>
                  <a:srgbClr val="296C96"/>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313</a:t>
            </a:r>
            <a:r>
              <a:rPr lang="en-US" b="0" i="0">
                <a:solidFill>
                  <a:srgbClr val="000000"/>
                </a:solidFill>
                <a:latin typeface="Open Sans"/>
                <a:ea typeface="Open Sans"/>
                <a:cs typeface="Open Sans"/>
                <a:sym typeface="Open Sans"/>
              </a:rPr>
              <a:t>) and type 2 (</a:t>
            </a:r>
            <a:r>
              <a:rPr lang="en-US" b="1" i="0" u="sng" strike="noStrike">
                <a:solidFill>
                  <a:srgbClr val="296C96"/>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314</a:t>
            </a:r>
            <a:r>
              <a:rPr lang="en-US" b="0" i="0">
                <a:solidFill>
                  <a:srgbClr val="000000"/>
                </a:solidFill>
                <a:latin typeface="Open Sans"/>
                <a:ea typeface="Open Sans"/>
                <a:cs typeface="Open Sans"/>
                <a:sym typeface="Open Sans"/>
              </a:rPr>
              <a:t>) diabetes have shown increased mortality associated with the lowest sodium intakes. A secondary analysis of data from the Ongoing Telmisartan Alone and in Combination With Ramipril Global Endpoint Trial (ONTARGET) suggests sodium excretions &lt;3 g/day and &gt;7 g/day were both associated with increased mortality in people with type 2 diabetes (</a:t>
            </a:r>
            <a:r>
              <a:rPr lang="en-US" b="1" i="0" u="sng" strike="noStrike">
                <a:solidFill>
                  <a:srgbClr val="296C96"/>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315</a:t>
            </a:r>
            <a:r>
              <a:rPr lang="en-US" b="0" i="0">
                <a:solidFill>
                  <a:srgbClr val="000000"/>
                </a:solidFill>
                <a:latin typeface="Open Sans"/>
                <a:ea typeface="Open Sans"/>
                <a:cs typeface="Open Sans"/>
                <a:sym typeface="Open Sans"/>
              </a:rPr>
              <a:t>), leading to continued controversy over the potential benefits versus harms of lowering sodium intake below the general recommendation. In the absence of clear scientific evidence for benefit in people with combined diabetes and hypertension (</a:t>
            </a:r>
            <a:r>
              <a:rPr lang="en-US" b="1" i="0" u="sng" strike="noStrike">
                <a:solidFill>
                  <a:srgbClr val="296C96"/>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313</a:t>
            </a:r>
            <a:r>
              <a:rPr lang="en-US" b="0" i="0">
                <a:solidFill>
                  <a:srgbClr val="000000"/>
                </a:solidFill>
                <a:latin typeface="Open Sans"/>
                <a:ea typeface="Open Sans"/>
                <a:cs typeface="Open Sans"/>
                <a:sym typeface="Open Sans"/>
              </a:rPr>
              <a:t>,</a:t>
            </a:r>
            <a:r>
              <a:rPr lang="en-US" b="1" i="0" u="sng" strike="noStrike">
                <a:solidFill>
                  <a:srgbClr val="296C96"/>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314</a:t>
            </a:r>
            <a:r>
              <a:rPr lang="en-US" b="0" i="0">
                <a:solidFill>
                  <a:srgbClr val="000000"/>
                </a:solidFill>
                <a:latin typeface="Open Sans"/>
                <a:ea typeface="Open Sans"/>
                <a:cs typeface="Open Sans"/>
                <a:sym typeface="Open Sans"/>
              </a:rPr>
              <a:t>), sodium intake goals that are significantly lower than 2,300 mg/day should be considered only on an individual basis. When individualizing sodium intake recommendations, careful consideration must be given to issues such as food preference, palatability, availability, and additional cost of fresh or specialty low-sodium products (</a:t>
            </a:r>
            <a:r>
              <a:rPr lang="en-US" b="1" i="0" u="sng" strike="noStrike">
                <a:solidFill>
                  <a:srgbClr val="296C96"/>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316</a:t>
            </a:r>
            <a:r>
              <a:rPr lang="en-US" b="0" i="0">
                <a:solidFill>
                  <a:srgbClr val="000000"/>
                </a:solidFill>
                <a:latin typeface="Open Sans"/>
                <a:ea typeface="Open Sans"/>
                <a:cs typeface="Open Sans"/>
                <a:sym typeface="Open Sans"/>
              </a:rPr>
              <a:t>).</a:t>
            </a:r>
            <a:endParaRPr/>
          </a:p>
        </p:txBody>
      </p:sp>
      <p:sp>
        <p:nvSpPr>
          <p:cNvPr id="1011" name="Google Shape;1011;p8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p8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In both men and women with t1d or t2d, age specific fracture risk is greater by 34% compared to those without diabetes.</a:t>
            </a:r>
            <a:endParaRPr/>
          </a:p>
          <a:p>
            <a:pPr marL="0" lvl="0" indent="0" algn="l" rtl="0">
              <a:spcBef>
                <a:spcPts val="0"/>
              </a:spcBef>
              <a:spcAft>
                <a:spcPts val="0"/>
              </a:spcAft>
              <a:buNone/>
            </a:pPr>
            <a:endParaRPr/>
          </a:p>
          <a:p>
            <a:pPr marL="0" lvl="0" indent="0" algn="l" rtl="0">
              <a:spcBef>
                <a:spcPts val="0"/>
              </a:spcBef>
              <a:spcAft>
                <a:spcPts val="0"/>
              </a:spcAft>
              <a:buNone/>
            </a:pPr>
            <a:r>
              <a:rPr lang="en-US"/>
              <a:t>Intake of calcium should reflect age-specific recommendations, same as those in the general population, and it can be obtained through the diet or with supplementation.</a:t>
            </a:r>
            <a:endParaRPr/>
          </a:p>
          <a:p>
            <a:pPr marL="0" lvl="0" indent="0" algn="l" rtl="0">
              <a:spcBef>
                <a:spcPts val="0"/>
              </a:spcBef>
              <a:spcAft>
                <a:spcPts val="0"/>
              </a:spcAft>
              <a:buNone/>
            </a:pPr>
            <a:endParaRPr/>
          </a:p>
          <a:p>
            <a:pPr marL="0" lvl="0" indent="0" algn="l" rtl="0">
              <a:spcBef>
                <a:spcPts val="0"/>
              </a:spcBef>
              <a:spcAft>
                <a:spcPts val="0"/>
              </a:spcAft>
              <a:buNone/>
            </a:pPr>
            <a:r>
              <a:rPr lang="en-US"/>
              <a:t>The optimal level of vitamin D is controversial, although serum levels of &gt;20 ng/mL is thought to be sufficient. However, because is a risk factor for fractures some guidelines suggest that &gt;30 ng/mL.</a:t>
            </a:r>
            <a:endParaRPr/>
          </a:p>
          <a:p>
            <a:pPr marL="0" lvl="0" indent="0" algn="l" rtl="0">
              <a:spcBef>
                <a:spcPts val="0"/>
              </a:spcBef>
              <a:spcAft>
                <a:spcPts val="0"/>
              </a:spcAft>
              <a:buNone/>
            </a:pPr>
            <a:endParaRPr/>
          </a:p>
        </p:txBody>
      </p:sp>
      <p:sp>
        <p:nvSpPr>
          <p:cNvPr id="1027" name="Google Shape;1027;p8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8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8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0" i="0">
                <a:solidFill>
                  <a:srgbClr val="000000"/>
                </a:solidFill>
                <a:latin typeface="Open Sans"/>
                <a:ea typeface="Open Sans"/>
                <a:cs typeface="Open Sans"/>
                <a:sym typeface="Open Sans"/>
              </a:rPr>
              <a:t>Teach those with diabetes to eat their vitamins and minerals in their foods. </a:t>
            </a:r>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Unless there is a specific deficiency noted, Scientific evidence does not support the use of vitamins or minerals supplements in people with diabetes or prediabetes.</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_________________</a:t>
            </a:r>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________________</a:t>
            </a:r>
            <a:endParaRPr/>
          </a:p>
          <a:p>
            <a:pPr marL="0" marR="0" lvl="0" indent="0" algn="l" rtl="0">
              <a:lnSpc>
                <a:spcPct val="100000"/>
              </a:lnSpc>
              <a:spcBef>
                <a:spcPts val="0"/>
              </a:spcBef>
              <a:spcAft>
                <a:spcPts val="0"/>
              </a:spcAft>
              <a:buClr>
                <a:srgbClr val="000000"/>
              </a:buClr>
              <a:buSzPts val="1200"/>
              <a:buFont typeface="Open Sans"/>
              <a:buNone/>
            </a:pPr>
            <a:r>
              <a:rPr lang="en-US" b="0" i="0">
                <a:solidFill>
                  <a:srgbClr val="000000"/>
                </a:solidFill>
                <a:latin typeface="Open Sans"/>
                <a:ea typeface="Open Sans"/>
                <a:cs typeface="Open Sans"/>
                <a:sym typeface="Open Sans"/>
              </a:rPr>
              <a:t>Current Consensus Statement</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p:txBody>
      </p:sp>
      <p:sp>
        <p:nvSpPr>
          <p:cNvPr id="1034" name="Google Shape;1034;p8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p8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0" i="0">
                <a:solidFill>
                  <a:srgbClr val="000000"/>
                </a:solidFill>
                <a:latin typeface="Open Sans"/>
                <a:ea typeface="Open Sans"/>
                <a:cs typeface="Open Sans"/>
                <a:sym typeface="Open Sans"/>
              </a:rPr>
              <a:t>That said, there are certain groups that you can see here that may need a multivitamin supplement</a:t>
            </a:r>
            <a:endParaRPr b="0" i="0">
              <a:solidFill>
                <a:srgbClr val="000000"/>
              </a:solidFill>
              <a:latin typeface="Open Sans"/>
              <a:ea typeface="Open Sans"/>
              <a:cs typeface="Open Sans"/>
              <a:sym typeface="Open Sans"/>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endParaRPr/>
          </a:p>
        </p:txBody>
      </p:sp>
      <p:sp>
        <p:nvSpPr>
          <p:cNvPr id="1042" name="Google Shape;1042;p8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8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p8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000000"/>
              </a:buClr>
              <a:buSzPts val="1200"/>
              <a:buFont typeface="Open Sans"/>
              <a:buNone/>
            </a:pPr>
            <a:r>
              <a:rPr lang="en-US" b="0" i="0">
                <a:solidFill>
                  <a:srgbClr val="000000"/>
                </a:solidFill>
                <a:latin typeface="Open Sans"/>
                <a:ea typeface="Open Sans"/>
                <a:cs typeface="Open Sans"/>
                <a:sym typeface="Open Sans"/>
              </a:rPr>
              <a:t>Long term metformin use may be associated with vitamin B12 deficiency. B12 deficiency can lead to anemia and peripheral neuropathy</a:t>
            </a:r>
            <a:endParaRPr/>
          </a:p>
          <a:p>
            <a:pPr marL="0" marR="0" lvl="0" indent="0" algn="l" rtl="0">
              <a:lnSpc>
                <a:spcPct val="100000"/>
              </a:lnSpc>
              <a:spcBef>
                <a:spcPts val="0"/>
              </a:spcBef>
              <a:spcAft>
                <a:spcPts val="0"/>
              </a:spcAft>
              <a:buClr>
                <a:schemeClr val="dk1"/>
              </a:buClr>
              <a:buSzPts val="1200"/>
              <a:buFont typeface="Calibri"/>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200"/>
              <a:buFont typeface="Open Sans"/>
              <a:buNone/>
            </a:pPr>
            <a:r>
              <a:rPr lang="en-US" b="0" i="0">
                <a:solidFill>
                  <a:srgbClr val="000000"/>
                </a:solidFill>
                <a:latin typeface="Open Sans"/>
                <a:ea typeface="Open Sans"/>
                <a:cs typeface="Open Sans"/>
                <a:sym typeface="Open Sans"/>
              </a:rPr>
              <a:t>The cause of deficiency in people taking metformin is unknown. Some research may suggest malabsorption caused by metformin. </a:t>
            </a:r>
            <a:endParaRPr/>
          </a:p>
          <a:p>
            <a:pPr marL="0" marR="0" lvl="0" indent="0" algn="l" rtl="0">
              <a:lnSpc>
                <a:spcPct val="100000"/>
              </a:lnSpc>
              <a:spcBef>
                <a:spcPts val="0"/>
              </a:spcBef>
              <a:spcAft>
                <a:spcPts val="0"/>
              </a:spcAft>
              <a:buClr>
                <a:srgbClr val="000000"/>
              </a:buClr>
              <a:buSzPts val="1200"/>
              <a:buFont typeface="Open Sans"/>
              <a:buNone/>
            </a:pPr>
            <a:r>
              <a:rPr lang="en-US" b="0" i="0">
                <a:solidFill>
                  <a:srgbClr val="000000"/>
                </a:solidFill>
                <a:latin typeface="Open Sans"/>
                <a:ea typeface="Open Sans"/>
                <a:cs typeface="Open Sans"/>
                <a:sym typeface="Open Sans"/>
              </a:rPr>
              <a:t>If deficient, B12 injections or high-dose oral supplementation may be effective treatment. More research is needed in this area.</a:t>
            </a:r>
            <a:endParaRPr/>
          </a:p>
          <a:p>
            <a:pPr marL="0" lvl="0" indent="0" algn="l" rtl="0">
              <a:spcBef>
                <a:spcPts val="0"/>
              </a:spcBef>
              <a:spcAft>
                <a:spcPts val="0"/>
              </a:spcAft>
              <a:buNone/>
            </a:pPr>
            <a:endParaRPr/>
          </a:p>
          <a:p>
            <a:pPr marL="0" lvl="0" indent="0" algn="l" rtl="0">
              <a:spcBef>
                <a:spcPts val="0"/>
              </a:spcBef>
              <a:spcAft>
                <a:spcPts val="0"/>
              </a:spcAft>
              <a:buNone/>
            </a:pPr>
            <a:r>
              <a:rPr lang="en-US"/>
              <a:t>________________________</a:t>
            </a:r>
            <a:endParaRPr/>
          </a:p>
          <a:p>
            <a:pPr marL="0" marR="0" lvl="0" indent="0" algn="l" rtl="0">
              <a:lnSpc>
                <a:spcPct val="100000"/>
              </a:lnSpc>
              <a:spcBef>
                <a:spcPts val="0"/>
              </a:spcBef>
              <a:spcAft>
                <a:spcPts val="0"/>
              </a:spcAft>
              <a:buClr>
                <a:srgbClr val="000000"/>
              </a:buClr>
              <a:buSzPts val="1200"/>
              <a:buFont typeface="Open Sans"/>
              <a:buNone/>
            </a:pPr>
            <a:r>
              <a:rPr lang="en-US" b="0" i="0">
                <a:solidFill>
                  <a:srgbClr val="000000"/>
                </a:solidFill>
                <a:latin typeface="Open Sans"/>
                <a:ea typeface="Open Sans"/>
                <a:cs typeface="Open Sans"/>
                <a:sym typeface="Open Sans"/>
              </a:rPr>
              <a:t>(((( B12 deficiency can lead to anemia and peripheral neuropathy)))))</a:t>
            </a:r>
            <a:endParaRPr/>
          </a:p>
          <a:p>
            <a:pPr marL="0" lvl="0" indent="0" algn="l" rtl="0">
              <a:spcBef>
                <a:spcPts val="0"/>
              </a:spcBef>
              <a:spcAft>
                <a:spcPts val="0"/>
              </a:spcAft>
              <a:buNone/>
            </a:pPr>
            <a:endParaRPr/>
          </a:p>
          <a:p>
            <a:pPr marL="0" lvl="0" indent="0" algn="l" rtl="0">
              <a:spcBef>
                <a:spcPts val="0"/>
              </a:spcBef>
              <a:spcAft>
                <a:spcPts val="0"/>
              </a:spcAft>
              <a:buNone/>
            </a:pPr>
            <a:r>
              <a:rPr lang="en-US"/>
              <a:t>S42</a:t>
            </a:r>
            <a:endParaRPr/>
          </a:p>
        </p:txBody>
      </p:sp>
      <p:sp>
        <p:nvSpPr>
          <p:cNvPr id="1050" name="Google Shape;1050;p8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9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p9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0" i="0">
                <a:solidFill>
                  <a:srgbClr val="000000"/>
                </a:solidFill>
                <a:latin typeface="Open Sans"/>
                <a:ea typeface="Open Sans"/>
                <a:cs typeface="Open Sans"/>
                <a:sym typeface="Open Sans"/>
              </a:rPr>
              <a:t>As for antioxidant supplements: Antioxidant supplementation is not recommended due to long-term safety concerns.</a:t>
            </a:r>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And routine use of herbal supplements is generally not recommended either</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This is because, as already mentioned, nutritional supplements and herbal products are not standardized or regulated (</a:t>
            </a:r>
            <a:r>
              <a:rPr lang="en-US" b="1" i="0" u="sng" strike="noStrike">
                <a:solidFill>
                  <a:srgbClr val="296C96"/>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255</a:t>
            </a:r>
            <a:r>
              <a:rPr lang="en-US" b="0" i="0">
                <a:solidFill>
                  <a:srgbClr val="000000"/>
                </a:solidFill>
                <a:latin typeface="Open Sans"/>
                <a:ea typeface="Open Sans"/>
                <a:cs typeface="Open Sans"/>
                <a:sym typeface="Open Sans"/>
              </a:rPr>
              <a:t>,</a:t>
            </a:r>
            <a:r>
              <a:rPr lang="en-US" b="1" i="0" u="sng" strike="noStrike">
                <a:solidFill>
                  <a:srgbClr val="296C96"/>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256</a:t>
            </a:r>
            <a:r>
              <a:rPr lang="en-US" b="0" i="0">
                <a:solidFill>
                  <a:srgbClr val="000000"/>
                </a:solidFill>
                <a:latin typeface="Open Sans"/>
                <a:ea typeface="Open Sans"/>
                <a:cs typeface="Open Sans"/>
                <a:sym typeface="Open Sans"/>
              </a:rPr>
              <a:t>). </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As health care providers, we are encouraged to ask about the use of supplements and herbal products, and discuss the potential benefit of these products weighed against the cost and possible adverse effects and drug interactions.</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p:txBody>
      </p:sp>
      <p:sp>
        <p:nvSpPr>
          <p:cNvPr id="1058" name="Google Shape;1058;p9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5" name="Google Shape;1065;p9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0" i="0">
                <a:solidFill>
                  <a:srgbClr val="000000"/>
                </a:solidFill>
                <a:latin typeface="Open Sans"/>
                <a:ea typeface="Open Sans"/>
                <a:cs typeface="Open Sans"/>
                <a:sym typeface="Open Sans"/>
              </a:rPr>
              <a:t>Bev has a great handout to help you learn more about these supplements and where current literature stands.</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Here it is – you can find it on your website, it was adapted from the Cleveland clinic. </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_________________</a:t>
            </a:r>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The consensus from ADA is to consider that nutritional supplements and herbal products are not standardized or regulated (</a:t>
            </a:r>
            <a:r>
              <a:rPr lang="en-US" b="1" i="0" u="sng" strike="noStrike">
                <a:solidFill>
                  <a:srgbClr val="296C96"/>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255</a:t>
            </a:r>
            <a:r>
              <a:rPr lang="en-US" b="0" i="0">
                <a:solidFill>
                  <a:srgbClr val="000000"/>
                </a:solidFill>
                <a:latin typeface="Open Sans"/>
                <a:ea typeface="Open Sans"/>
                <a:cs typeface="Open Sans"/>
                <a:sym typeface="Open Sans"/>
              </a:rPr>
              <a:t>,</a:t>
            </a:r>
            <a:r>
              <a:rPr lang="en-US" b="1" i="0" u="sng" strike="noStrike">
                <a:solidFill>
                  <a:srgbClr val="296C96"/>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256</a:t>
            </a:r>
            <a:r>
              <a:rPr lang="en-US" b="0" i="0">
                <a:solidFill>
                  <a:srgbClr val="000000"/>
                </a:solidFill>
                <a:latin typeface="Open Sans"/>
                <a:ea typeface="Open Sans"/>
                <a:cs typeface="Open Sans"/>
                <a:sym typeface="Open Sans"/>
              </a:rPr>
              <a:t>). </a:t>
            </a:r>
            <a:endParaRPr/>
          </a:p>
          <a:p>
            <a:pPr marL="0" lvl="0" indent="0" algn="l" rtl="0">
              <a:spcBef>
                <a:spcPts val="0"/>
              </a:spcBef>
              <a:spcAft>
                <a:spcPts val="0"/>
              </a:spcAft>
              <a:buNone/>
            </a:pPr>
            <a:r>
              <a:rPr lang="en-US" b="0" i="0">
                <a:solidFill>
                  <a:srgbClr val="000000"/>
                </a:solidFill>
                <a:latin typeface="Open Sans"/>
                <a:ea typeface="Open Sans"/>
                <a:cs typeface="Open Sans"/>
                <a:sym typeface="Open Sans"/>
              </a:rPr>
              <a:t>As health care providers, we are encouraged to ask about the use of supplements and herbal products, and discuss the potential benefit of these products weighed against the cost and possible adverse effects and drug interactions. The variability of herbal and micronutrient supplements makes research in this area challenging and makes it difficult to conclude effectiveness. To date, there is limited evidence supporting the addition of herbal supplements to manage glycemia.</a:t>
            </a:r>
            <a:endParaRPr/>
          </a:p>
          <a:p>
            <a:pPr marL="0" lvl="0" indent="0" algn="l" rtl="0">
              <a:spcBef>
                <a:spcPts val="0"/>
              </a:spcBef>
              <a:spcAft>
                <a:spcPts val="0"/>
              </a:spcAft>
              <a:buNone/>
            </a:pPr>
            <a:endParaRPr/>
          </a:p>
        </p:txBody>
      </p:sp>
      <p:sp>
        <p:nvSpPr>
          <p:cNvPr id="1066" name="Google Shape;1066;p9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9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3" name="Google Shape;1073;p9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74" name="Google Shape;1074;p9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9"/>
        <p:cNvGrpSpPr/>
        <p:nvPr/>
      </p:nvGrpSpPr>
      <p:grpSpPr>
        <a:xfrm>
          <a:off x="0" y="0"/>
          <a:ext cx="0" cy="0"/>
          <a:chOff x="0" y="0"/>
          <a:chExt cx="0" cy="0"/>
        </a:xfrm>
      </p:grpSpPr>
      <p:sp>
        <p:nvSpPr>
          <p:cNvPr id="110" name="Google Shape;110;p2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2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12" name="Google Shape;112;p2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1"/>
        <p:cNvGrpSpPr/>
        <p:nvPr/>
      </p:nvGrpSpPr>
      <p:grpSpPr>
        <a:xfrm>
          <a:off x="0" y="0"/>
          <a:ext cx="0" cy="0"/>
          <a:chOff x="0" y="0"/>
          <a:chExt cx="0" cy="0"/>
        </a:xfrm>
      </p:grpSpPr>
      <p:sp>
        <p:nvSpPr>
          <p:cNvPr id="172" name="Google Shape;172;p2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2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2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2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6"/>
        <p:cNvGrpSpPr/>
        <p:nvPr/>
      </p:nvGrpSpPr>
      <p:grpSpPr>
        <a:xfrm>
          <a:off x="0" y="0"/>
          <a:ext cx="0" cy="0"/>
          <a:chOff x="0" y="0"/>
          <a:chExt cx="0" cy="0"/>
        </a:xfrm>
      </p:grpSpPr>
      <p:sp>
        <p:nvSpPr>
          <p:cNvPr id="177" name="Google Shape;177;p2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2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79" name="Google Shape;179;p2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0" name="Google Shape;180;p2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3"/>
        <p:cNvGrpSpPr/>
        <p:nvPr/>
      </p:nvGrpSpPr>
      <p:grpSpPr>
        <a:xfrm>
          <a:off x="0" y="0"/>
          <a:ext cx="0" cy="0"/>
          <a:chOff x="0" y="0"/>
          <a:chExt cx="0" cy="0"/>
        </a:xfrm>
      </p:grpSpPr>
      <p:sp>
        <p:nvSpPr>
          <p:cNvPr id="184" name="Google Shape;184;p2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237"/>
          <p:cNvSpPr>
            <a:spLocks noGrp="1"/>
          </p:cNvSpPr>
          <p:nvPr>
            <p:ph type="pic" idx="2"/>
          </p:nvPr>
        </p:nvSpPr>
        <p:spPr>
          <a:xfrm>
            <a:off x="5183188" y="987425"/>
            <a:ext cx="6172200" cy="4873625"/>
          </a:xfrm>
          <a:prstGeom prst="rect">
            <a:avLst/>
          </a:prstGeom>
          <a:noFill/>
          <a:ln>
            <a:noFill/>
          </a:ln>
        </p:spPr>
      </p:sp>
      <p:sp>
        <p:nvSpPr>
          <p:cNvPr id="186" name="Google Shape;186;p2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7" name="Google Shape;187;p2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2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2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0"/>
        <p:cNvGrpSpPr/>
        <p:nvPr/>
      </p:nvGrpSpPr>
      <p:grpSpPr>
        <a:xfrm>
          <a:off x="0" y="0"/>
          <a:ext cx="0" cy="0"/>
          <a:chOff x="0" y="0"/>
          <a:chExt cx="0" cy="0"/>
        </a:xfrm>
      </p:grpSpPr>
      <p:sp>
        <p:nvSpPr>
          <p:cNvPr id="191" name="Google Shape;191;p2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2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2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6"/>
        <p:cNvGrpSpPr/>
        <p:nvPr/>
      </p:nvGrpSpPr>
      <p:grpSpPr>
        <a:xfrm>
          <a:off x="0" y="0"/>
          <a:ext cx="0" cy="0"/>
          <a:chOff x="0" y="0"/>
          <a:chExt cx="0" cy="0"/>
        </a:xfrm>
      </p:grpSpPr>
      <p:sp>
        <p:nvSpPr>
          <p:cNvPr id="197" name="Google Shape;197;p2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2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2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5"/>
        <p:cNvGrpSpPr/>
        <p:nvPr/>
      </p:nvGrpSpPr>
      <p:grpSpPr>
        <a:xfrm>
          <a:off x="0" y="0"/>
          <a:ext cx="0" cy="0"/>
          <a:chOff x="0" y="0"/>
          <a:chExt cx="0" cy="0"/>
        </a:xfrm>
      </p:grpSpPr>
      <p:sp>
        <p:nvSpPr>
          <p:cNvPr id="116" name="Google Shape;116;p2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18" name="Google Shape;118;p2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1"/>
        <p:cNvGrpSpPr/>
        <p:nvPr/>
      </p:nvGrpSpPr>
      <p:grpSpPr>
        <a:xfrm>
          <a:off x="0" y="0"/>
          <a:ext cx="0" cy="0"/>
          <a:chOff x="0" y="0"/>
          <a:chExt cx="0" cy="0"/>
        </a:xfrm>
      </p:grpSpPr>
      <p:sp>
        <p:nvSpPr>
          <p:cNvPr id="122" name="Google Shape;122;p2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2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24" name="Google Shape;124;p2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3"/>
        <p:cNvGrpSpPr/>
        <p:nvPr/>
      </p:nvGrpSpPr>
      <p:grpSpPr>
        <a:xfrm>
          <a:off x="0" y="0"/>
          <a:ext cx="0" cy="0"/>
          <a:chOff x="0" y="0"/>
          <a:chExt cx="0" cy="0"/>
        </a:xfrm>
      </p:grpSpPr>
      <p:sp>
        <p:nvSpPr>
          <p:cNvPr id="134" name="Google Shape;134;p2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2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9"/>
        <p:cNvGrpSpPr/>
        <p:nvPr/>
      </p:nvGrpSpPr>
      <p:grpSpPr>
        <a:xfrm>
          <a:off x="0" y="0"/>
          <a:ext cx="0" cy="0"/>
          <a:chOff x="0" y="0"/>
          <a:chExt cx="0" cy="0"/>
        </a:xfrm>
      </p:grpSpPr>
      <p:sp>
        <p:nvSpPr>
          <p:cNvPr id="140" name="Google Shape;140;p2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2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2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2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6"/>
        <p:cNvGrpSpPr/>
        <p:nvPr/>
      </p:nvGrpSpPr>
      <p:grpSpPr>
        <a:xfrm>
          <a:off x="0" y="0"/>
          <a:ext cx="0" cy="0"/>
          <a:chOff x="0" y="0"/>
          <a:chExt cx="0" cy="0"/>
        </a:xfrm>
      </p:grpSpPr>
      <p:sp>
        <p:nvSpPr>
          <p:cNvPr id="147" name="Google Shape;147;p2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9" name="Google Shape;149;p2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1" name="Google Shape;151;p2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2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5"/>
        <p:cNvGrpSpPr/>
        <p:nvPr/>
      </p:nvGrpSpPr>
      <p:grpSpPr>
        <a:xfrm>
          <a:off x="0" y="0"/>
          <a:ext cx="0" cy="0"/>
          <a:chOff x="0" y="0"/>
          <a:chExt cx="0" cy="0"/>
        </a:xfrm>
      </p:grpSpPr>
      <p:sp>
        <p:nvSpPr>
          <p:cNvPr id="156" name="Google Shape;156;p2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9"/>
        <p:cNvGrpSpPr/>
        <p:nvPr/>
      </p:nvGrpSpPr>
      <p:grpSpPr>
        <a:xfrm>
          <a:off x="0" y="0"/>
          <a:ext cx="0" cy="0"/>
          <a:chOff x="0" y="0"/>
          <a:chExt cx="0" cy="0"/>
        </a:xfrm>
      </p:grpSpPr>
      <p:sp>
        <p:nvSpPr>
          <p:cNvPr id="160" name="Google Shape;160;p2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2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2" name="Google Shape;162;p2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2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5"/>
        <p:cNvGrpSpPr/>
        <p:nvPr/>
      </p:nvGrpSpPr>
      <p:grpSpPr>
        <a:xfrm>
          <a:off x="0" y="0"/>
          <a:ext cx="0" cy="0"/>
          <a:chOff x="0" y="0"/>
          <a:chExt cx="0" cy="0"/>
        </a:xfrm>
      </p:grpSpPr>
      <p:sp>
        <p:nvSpPr>
          <p:cNvPr id="166" name="Google Shape;166;p2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2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8" name="Google Shape;168;p2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2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3"/>
        <p:cNvGrpSpPr/>
        <p:nvPr/>
      </p:nvGrpSpPr>
      <p:grpSpPr>
        <a:xfrm>
          <a:off x="0" y="0"/>
          <a:ext cx="0" cy="0"/>
          <a:chOff x="0" y="0"/>
          <a:chExt cx="0" cy="0"/>
        </a:xfrm>
      </p:grpSpPr>
      <p:sp>
        <p:nvSpPr>
          <p:cNvPr id="104" name="Google Shape;104;p2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5" name="Google Shape;105;p2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06" name="Google Shape;106;p2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7" name="Google Shape;107;p2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8" name="Google Shape;108;p2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Google Shape;128;p2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9" name="Google Shape;129;p2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2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p2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2" name="Google Shape;132;p2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dc.gov/diabetes-prevention/lifestyle-change-program/find-a-program.html"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omments" Target="../comments/comment3.xml"/><Relationship Id="rId5" Type="http://schemas.openxmlformats.org/officeDocument/2006/relationships/image" Target="../media/image2.png"/><Relationship Id="rId4" Type="http://schemas.openxmlformats.org/officeDocument/2006/relationships/hyperlink" Target="https://innovation.cms.gov/innovation-models/medicare-diabetes-prevention-program/mdpp-map"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0.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10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2.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jpg"/></Relationships>
</file>

<file path=ppt/slides/_rels/slide10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09.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11.xml"/><Relationship Id="rId1" Type="http://schemas.openxmlformats.org/officeDocument/2006/relationships/slideLayout" Target="../slideLayouts/slideLayout4.xml"/><Relationship Id="rId4" Type="http://schemas.openxmlformats.org/officeDocument/2006/relationships/comments" Target="../comments/comment16.xml"/></Relationships>
</file>

<file path=ppt/slides/_rels/slide112.xml.rels><?xml version="1.0" encoding="UTF-8" standalone="yes"?>
<Relationships xmlns="http://schemas.openxmlformats.org/package/2006/relationships"><Relationship Id="rId3" Type="http://schemas.openxmlformats.org/officeDocument/2006/relationships/comments" Target="../comments/comment17.xml"/><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9.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39.xml"/><Relationship Id="rId1" Type="http://schemas.openxmlformats.org/officeDocument/2006/relationships/slideLayout" Target="../slideLayouts/slideLayout4.xml"/><Relationship Id="rId5" Type="http://schemas.openxmlformats.org/officeDocument/2006/relationships/hyperlink" Target="https://creativecommons.org/licenses/by-nc-nd/3.0/" TargetMode="External"/><Relationship Id="rId4" Type="http://schemas.openxmlformats.org/officeDocument/2006/relationships/hyperlink" Target="https://learn.e-limu.org/topic/view/?&amp;t=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40.xml"/><Relationship Id="rId1" Type="http://schemas.openxmlformats.org/officeDocument/2006/relationships/slideLayout" Target="../slideLayouts/slideLayout4.xml"/><Relationship Id="rId5" Type="http://schemas.openxmlformats.org/officeDocument/2006/relationships/hyperlink" Target="https://creativecommons.org/licenses/by-nc-nd/3.0/" TargetMode="External"/><Relationship Id="rId4" Type="http://schemas.openxmlformats.org/officeDocument/2006/relationships/hyperlink" Target="https://learn.e-limu.org/topic/view/?&amp;t=4"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41.xml"/><Relationship Id="rId1" Type="http://schemas.openxmlformats.org/officeDocument/2006/relationships/slideLayout" Target="../slideLayouts/slideLayout4.xml"/><Relationship Id="rId5" Type="http://schemas.openxmlformats.org/officeDocument/2006/relationships/hyperlink" Target="https://creativecommons.org/licenses/by-nc-nd/3.0/" TargetMode="External"/><Relationship Id="rId4" Type="http://schemas.openxmlformats.org/officeDocument/2006/relationships/hyperlink" Target="https://learn.e-limu.org/topic/view/?&amp;t=4"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s://learn.e-limu.org/topic/view/?&amp;t=4" TargetMode="External"/><Relationship Id="rId2" Type="http://schemas.openxmlformats.org/officeDocument/2006/relationships/notesSlide" Target="../notesSlides/notesSlide142.xml"/><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gfar.net/news/brazil-s-dietary-guidelines-eat-real-food-together"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6.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9.xml"/><Relationship Id="rId1" Type="http://schemas.openxmlformats.org/officeDocument/2006/relationships/slideLayout" Target="../slideLayouts/slideLayout4.xml"/><Relationship Id="rId5" Type="http://schemas.openxmlformats.org/officeDocument/2006/relationships/comments" Target="../comments/comment18.xml"/><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0.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1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1.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1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2.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1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3.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1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55.xml"/><Relationship Id="rId1" Type="http://schemas.openxmlformats.org/officeDocument/2006/relationships/slideLayout" Target="../slideLayouts/slideLayout4.xml"/><Relationship Id="rId4" Type="http://schemas.openxmlformats.org/officeDocument/2006/relationships/image" Target="../media/image98.jpg"/></Relationships>
</file>

<file path=ppt/slides/_rels/slide15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56.xml"/><Relationship Id="rId1" Type="http://schemas.openxmlformats.org/officeDocument/2006/relationships/slideLayout" Target="../slideLayouts/slideLayout6.xml"/><Relationship Id="rId4" Type="http://schemas.openxmlformats.org/officeDocument/2006/relationships/image" Target="../media/image98.jpg"/></Relationships>
</file>

<file path=ppt/slides/_rels/slide157.xml.rels><?xml version="1.0" encoding="UTF-8" standalone="yes"?>
<Relationships xmlns="http://schemas.openxmlformats.org/package/2006/relationships"><Relationship Id="rId8" Type="http://schemas.openxmlformats.org/officeDocument/2006/relationships/image" Target="../media/image104.gif"/><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57.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1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8.xml"/><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99.png"/></Relationships>
</file>

<file path=ppt/slides/_rels/slide1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9.xml"/><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image" Target="../media/image104.gif"/><Relationship Id="rId4" Type="http://schemas.openxmlformats.org/officeDocument/2006/relationships/image" Target="../media/image10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0.xm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1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1.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62.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162.xml"/><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1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3.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1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4.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66.xml"/><Relationship Id="rId1" Type="http://schemas.openxmlformats.org/officeDocument/2006/relationships/slideLayout" Target="../slideLayouts/slideLayout4.xml"/><Relationship Id="rId5" Type="http://schemas.openxmlformats.org/officeDocument/2006/relationships/comments" Target="../comments/comment19.xml"/><Relationship Id="rId4" Type="http://schemas.openxmlformats.org/officeDocument/2006/relationships/image" Target="../media/image111.jpg"/></Relationships>
</file>

<file path=ppt/slides/_rels/slide16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67.xml"/><Relationship Id="rId1" Type="http://schemas.openxmlformats.org/officeDocument/2006/relationships/slideLayout" Target="../slideLayouts/slideLayout4.xml"/><Relationship Id="rId4" Type="http://schemas.openxmlformats.org/officeDocument/2006/relationships/image" Target="../media/image113.jp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0.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3.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6.xm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177.xml.rels><?xml version="1.0" encoding="UTF-8" standalone="yes"?>
<Relationships xmlns="http://schemas.openxmlformats.org/package/2006/relationships"><Relationship Id="rId3" Type="http://schemas.openxmlformats.org/officeDocument/2006/relationships/comments" Target="../comments/comment20.xml"/><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hyperlink" Target="https://www.diversifydietetics.org" TargetMode="External"/><Relationship Id="rId7" Type="http://schemas.openxmlformats.org/officeDocument/2006/relationships/hyperlink" Target="https://academylogin.org/saml/SAML/SSOService?SAMLRequest=fZLBbtswDIZfxdDdVmwnaS3EAdwGxQKkqxGnO%252BxSMDKTCLAlT5Sb9u0nO93aHZbrD5LfB5ILgrbpRNG7k97irx7JBetVzl5SADkHSMOszmbhNMkmIdzss7C%252Bne7rqZzP5mnNgh9oSRmdsySasGBN1ONakwPtfDRJ0jCOw2Syi%252Bdiloh0Gt3G2U8WrDxFaXBj58m5jgTnhYQa2%252FeNOSodGXvkgxnnVfG44VX1VKF9VRJZ8GCsxNE3ZwdoCAduCUTqFXPmbO%252BD0hpnpGnulK6VPuast1oYIEVCQ4sknBTDYOG1xf5SROLbbleG5VO1Y0FBhHbwuzea%252BhbtB%252F55u%252Fk0Pp%252FPEYKz6nhynTWjdOWl7xCk0XyLEr1TRSYCOr2x4K1tNIlx4deNug99tlwM1WLcq%252F3Sf70d%252Fsiz5RXVBf8y%252BwLqxHc%252FbL0qTaPk%252B7DpFtz%252FWXEUj4mqw8NYKnpNHUp1UOh%252Fo2gac763Hot%252FL8WXF%252By%252FH7f8DQ%253D%253D&amp;RelayState=%5B%22http%253A%252F%252Fwww.eatrightpro.org%252Fcareer%252Facademy-groups%252Fmember-interest-groups%22%252C%22http%253A%252F%252Fwww.eatrightpro.org%252Fcareer%252Facademy-groups%252Fmember-interest-groups%22%5D&amp;SigAlg=http%253A%252F%252Fwww.w3.org%252F2001%252F04%252Fxmldsig-more%2523rsa-sha256&amp;Signature=bnOmiLs%252B166965nL4PxG4zmcnKoZVcOFx8kOfIyIhQeqIytFT6yFD9TtsgnpRZOplBJbgclDpSBYGEd%252FkWJoo8rd0skm3m7a%252F1iQkwblvP7s8fci5vvqhk3EEcrah8Ct8uuu1Ci2Zn7GKeM0XOmkjxqEDMxJIvo%252FyzxHMszIRKLlmSuaUFGstZ594j8CrBnt1gKOAhWfnvhBVocX7abWcp%252FH9EZtNjzBA%252FFc5%252BwB867Vf281k02%252FSzemhN8wEagm6DY859%252FEYSMEdQzYxJnymOpSPulU51R1t7XPoEsOaZ%252FKWURhpRg0eu%252F09Su08hMBhZpHJYK5%252FMfKyPEAyHXsdQ%253D%253D" TargetMode="External"/><Relationship Id="rId2" Type="http://schemas.openxmlformats.org/officeDocument/2006/relationships/notesSlide" Target="../notesSlides/notesSlide180.xml"/><Relationship Id="rId1" Type="http://schemas.openxmlformats.org/officeDocument/2006/relationships/slideLayout" Target="../slideLayouts/slideLayout4.xml"/><Relationship Id="rId6" Type="http://schemas.openxmlformats.org/officeDocument/2006/relationships/hyperlink" Target="https://www.instagram.com/bipoc.eatingdisorders/?hl=en" TargetMode="External"/><Relationship Id="rId5" Type="http://schemas.openxmlformats.org/officeDocument/2006/relationships/hyperlink" Target="https://www.culinarynutritioncollaborative.com/events" TargetMode="External"/><Relationship Id="rId4" Type="http://schemas.openxmlformats.org/officeDocument/2006/relationships/hyperlink" Target="https://www.eatwellexchange.org" TargetMode="Externa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comments" Target="../comments/comment21.xml"/></Relationships>
</file>

<file path=ppt/slides/_rels/slide18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83.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84.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hyperlink" Target="https://www.ag.ndsu.edu/foodpreservation/freezing" TargetMode="External"/><Relationship Id="rId7" Type="http://schemas.openxmlformats.org/officeDocument/2006/relationships/hyperlink" Target="https://creativecommons.org/licenses/by-nc-nd/3.0/" TargetMode="External"/><Relationship Id="rId2" Type="http://schemas.openxmlformats.org/officeDocument/2006/relationships/notesSlide" Target="../notesSlides/notesSlide185.xml"/><Relationship Id="rId1" Type="http://schemas.openxmlformats.org/officeDocument/2006/relationships/slideLayout" Target="../slideLayouts/slideLayout4.xml"/><Relationship Id="rId6" Type="http://schemas.openxmlformats.org/officeDocument/2006/relationships/hyperlink" Target="https://gasztroeden.blog.hu/2015/05/06/a_10_legjobb_fozesi_praktika" TargetMode="External"/><Relationship Id="rId5" Type="http://schemas.openxmlformats.org/officeDocument/2006/relationships/image" Target="../media/image119.jpg"/><Relationship Id="rId4" Type="http://schemas.openxmlformats.org/officeDocument/2006/relationships/hyperlink" Target="https://creativecommons.org/licenses/by-nc-sa/3.0/" TargetMode="Externa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92.xml"/><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93.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94.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96.xml"/><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97.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98.xml"/><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00.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3" Type="http://schemas.openxmlformats.org/officeDocument/2006/relationships/comments" Target="../comments/comment22.xml"/><Relationship Id="rId2" Type="http://schemas.openxmlformats.org/officeDocument/2006/relationships/notesSlide" Target="../notesSlides/notesSlide204.xml"/><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3" Type="http://schemas.openxmlformats.org/officeDocument/2006/relationships/hyperlink" Target="mailto:Info@diabetesed.net" TargetMode="External"/><Relationship Id="rId2" Type="http://schemas.openxmlformats.org/officeDocument/2006/relationships/notesSlide" Target="../notesSlides/notesSlide205.xml"/><Relationship Id="rId1" Type="http://schemas.openxmlformats.org/officeDocument/2006/relationships/slideLayout" Target="../slideLayouts/slideLayout5.xml"/><Relationship Id="rId4" Type="http://schemas.openxmlformats.org/officeDocument/2006/relationships/image" Target="../media/image13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comments" Target="../comments/commen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comments" Target="../comments/comment15.xml"/><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s://clamorworld.com/heres-how-you-can-keep-check-on-protein-intake/" TargetMode="External"/><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hyperlink" Target="https://www.tasnimnews.com/en/news/2020/07/13/2305993/meat-eating-boosts-muscle-health-better-than-plant-based-diet-study" TargetMode="External"/><Relationship Id="rId5" Type="http://schemas.openxmlformats.org/officeDocument/2006/relationships/image" Target="../media/image37.jpg"/><Relationship Id="rId4" Type="http://schemas.openxmlformats.org/officeDocument/2006/relationships/hyperlink" Target="https://creativecommons.org/licenses/by/3.0/"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www.tasnimnews.com/en/news/2020/07/13/2305993/meat-eating-boosts-muscle-health-better-than-plant-based-diet-study"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www.tasnimnews.com/en/news/2020/07/13/2305993/meat-eating-boosts-muscle-health-better-than-plant-based-diet-study"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www.tasnimnews.com/en/news/2020/07/13/2305993/meat-eating-boosts-muscle-health-better-than-plant-based-diet-study"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hyperlink" Target="https://creativecommons.org/licenses/by-nc/3.0/" TargetMode="External"/><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hyperlink" Target="https://pngimg.com/download/12731" TargetMode="External"/><Relationship Id="rId5" Type="http://schemas.openxmlformats.org/officeDocument/2006/relationships/image" Target="../media/image40.png"/><Relationship Id="rId4" Type="http://schemas.openxmlformats.org/officeDocument/2006/relationships/image" Target="../media/image39.jpg"/></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6"/>
        <p:cNvGrpSpPr/>
        <p:nvPr/>
      </p:nvGrpSpPr>
      <p:grpSpPr>
        <a:xfrm>
          <a:off x="0" y="0"/>
          <a:ext cx="0" cy="0"/>
          <a:chOff x="0" y="0"/>
          <a:chExt cx="0" cy="0"/>
        </a:xfrm>
      </p:grpSpPr>
      <p:sp>
        <p:nvSpPr>
          <p:cNvPr id="237" name="Google Shape;237;p4"/>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8" name="Google Shape;238;p4" descr="A picture containing food, several, plastic, arranged&#10;&#10;Description automatically generated"/>
          <p:cNvPicPr preferRelativeResize="0"/>
          <p:nvPr/>
        </p:nvPicPr>
        <p:blipFill rotWithShape="1">
          <a:blip r:embed="rId3">
            <a:alphaModFix amt="35000"/>
          </a:blip>
          <a:srcRect b="15730"/>
          <a:stretch/>
        </p:blipFill>
        <p:spPr>
          <a:xfrm>
            <a:off x="20" y="1"/>
            <a:ext cx="12191980" cy="7181087"/>
          </a:xfrm>
          <a:prstGeom prst="rect">
            <a:avLst/>
          </a:prstGeom>
          <a:noFill/>
          <a:ln>
            <a:noFill/>
          </a:ln>
        </p:spPr>
      </p:pic>
      <p:sp>
        <p:nvSpPr>
          <p:cNvPr id="239" name="Google Shape;239;p4"/>
          <p:cNvSpPr txBox="1">
            <a:spLocks noGrp="1"/>
          </p:cNvSpPr>
          <p:nvPr>
            <p:ph type="title"/>
          </p:nvPr>
        </p:nvSpPr>
        <p:spPr>
          <a:xfrm>
            <a:off x="406400" y="2131724"/>
            <a:ext cx="4083120" cy="4726276"/>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rgbClr val="FFFFFF"/>
              </a:buClr>
              <a:buSzPct val="100000"/>
              <a:buFont typeface="Calibri"/>
              <a:buNone/>
            </a:pPr>
            <a:r>
              <a:rPr lang="en-US" sz="6000">
                <a:solidFill>
                  <a:srgbClr val="FFFFFF"/>
                </a:solidFill>
              </a:rPr>
              <a:t>MEDICAL NUTRITION THERAPY</a:t>
            </a:r>
            <a:br>
              <a:rPr lang="en-US" sz="6000">
                <a:solidFill>
                  <a:srgbClr val="FFFFFF"/>
                </a:solidFill>
              </a:rPr>
            </a:br>
            <a:br>
              <a:rPr lang="en-US" sz="6000">
                <a:solidFill>
                  <a:srgbClr val="FFFFFF"/>
                </a:solidFill>
              </a:rPr>
            </a:br>
            <a:br>
              <a:rPr lang="en-US" sz="6000">
                <a:solidFill>
                  <a:srgbClr val="FFFFFF"/>
                </a:solidFill>
              </a:rPr>
            </a:br>
            <a:endParaRPr sz="6000">
              <a:solidFill>
                <a:srgbClr val="FFFFFF"/>
              </a:solidFill>
            </a:endParaRPr>
          </a:p>
        </p:txBody>
      </p:sp>
      <p:cxnSp>
        <p:nvCxnSpPr>
          <p:cNvPr id="240" name="Google Shape;240;p4"/>
          <p:cNvCxnSpPr/>
          <p:nvPr/>
        </p:nvCxnSpPr>
        <p:spPr>
          <a:xfrm>
            <a:off x="4653372" y="2286000"/>
            <a:ext cx="0" cy="2286000"/>
          </a:xfrm>
          <a:prstGeom prst="straightConnector1">
            <a:avLst/>
          </a:prstGeom>
          <a:noFill/>
          <a:ln w="15875" cap="flat" cmpd="sng">
            <a:solidFill>
              <a:srgbClr val="FFFFFF"/>
            </a:solidFill>
            <a:prstDash val="solid"/>
            <a:miter lim="800000"/>
            <a:headEnd type="none" w="sm" len="sm"/>
            <a:tailEnd type="none" w="sm" len="sm"/>
          </a:ln>
        </p:spPr>
      </p:cxnSp>
      <p:sp>
        <p:nvSpPr>
          <p:cNvPr id="241" name="Google Shape;241;p4"/>
          <p:cNvSpPr txBox="1">
            <a:spLocks noGrp="1"/>
          </p:cNvSpPr>
          <p:nvPr>
            <p:ph type="body" idx="1"/>
          </p:nvPr>
        </p:nvSpPr>
        <p:spPr>
          <a:xfrm>
            <a:off x="4981078" y="1065862"/>
            <a:ext cx="6990337" cy="47262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None/>
            </a:pPr>
            <a:r>
              <a:rPr lang="en-US" sz="4000" dirty="0">
                <a:solidFill>
                  <a:srgbClr val="FFFFFF"/>
                </a:solidFill>
              </a:rPr>
              <a:t>Jessica Jones, MS, RDN, CDCES</a:t>
            </a:r>
          </a:p>
          <a:p>
            <a:pPr marL="0" lvl="0" indent="0" algn="l" rtl="0">
              <a:lnSpc>
                <a:spcPct val="90000"/>
              </a:lnSpc>
              <a:spcBef>
                <a:spcPts val="0"/>
              </a:spcBef>
              <a:spcAft>
                <a:spcPts val="0"/>
              </a:spcAft>
              <a:buClr>
                <a:schemeClr val="lt1"/>
              </a:buClr>
              <a:buSzPts val="3200"/>
              <a:buNone/>
            </a:pPr>
            <a:r>
              <a:rPr lang="en-US" sz="4000" dirty="0"/>
              <a:t>Co-Founder and CEO of Diabetes Digital</a:t>
            </a:r>
            <a:endParaRPr sz="40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1"/>
          <p:cNvSpPr txBox="1">
            <a:spLocks noGrp="1"/>
          </p:cNvSpPr>
          <p:nvPr>
            <p:ph type="title"/>
          </p:nvPr>
        </p:nvSpPr>
        <p:spPr>
          <a:xfrm>
            <a:off x="838199" y="365125"/>
            <a:ext cx="10636405"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The Power of Prevention</a:t>
            </a:r>
            <a:endParaRPr/>
          </a:p>
        </p:txBody>
      </p:sp>
      <p:sp>
        <p:nvSpPr>
          <p:cNvPr id="313" name="Google Shape;313;p11"/>
          <p:cNvSpPr txBox="1">
            <a:spLocks noGrp="1"/>
          </p:cNvSpPr>
          <p:nvPr>
            <p:ph type="body" idx="1"/>
          </p:nvPr>
        </p:nvSpPr>
        <p:spPr>
          <a:xfrm>
            <a:off x="838200" y="1825624"/>
            <a:ext cx="10515600" cy="457517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Char char="•"/>
            </a:pPr>
            <a:r>
              <a:rPr lang="en-US" sz="3600"/>
              <a:t>Find a DPP in your community:</a:t>
            </a:r>
            <a:endParaRPr/>
          </a:p>
          <a:p>
            <a:pPr marL="685800" lvl="1" indent="-228600" algn="l" rtl="0">
              <a:lnSpc>
                <a:spcPct val="90000"/>
              </a:lnSpc>
              <a:spcBef>
                <a:spcPts val="500"/>
              </a:spcBef>
              <a:spcAft>
                <a:spcPts val="0"/>
              </a:spcAft>
              <a:buClr>
                <a:schemeClr val="dk1"/>
              </a:buClr>
              <a:buSzPts val="3200"/>
              <a:buChar char="•"/>
            </a:pPr>
            <a:r>
              <a:rPr lang="en-US" sz="3200"/>
              <a:t>CDC-recognized DPP Lifestyle Change programs:</a:t>
            </a:r>
            <a:endParaRPr/>
          </a:p>
          <a:p>
            <a:pPr marL="1143000" lvl="2" indent="-228600" algn="l" rtl="0">
              <a:lnSpc>
                <a:spcPct val="90000"/>
              </a:lnSpc>
              <a:spcBef>
                <a:spcPts val="500"/>
              </a:spcBef>
              <a:spcAft>
                <a:spcPts val="0"/>
              </a:spcAft>
              <a:buClr>
                <a:schemeClr val="dk1"/>
              </a:buClr>
              <a:buSzPts val="2400"/>
              <a:buChar char="•"/>
            </a:pPr>
            <a:r>
              <a:rPr lang="en-US" sz="2400" u="sng">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https://www.cdc.gov/diabetes-prevention/lifestyle-change-program/find-a-program.html</a:t>
            </a:r>
            <a:endParaRPr sz="2400"/>
          </a:p>
          <a:p>
            <a:pPr marL="685800" lvl="1" indent="-228600" algn="l" rtl="0">
              <a:lnSpc>
                <a:spcPct val="90000"/>
              </a:lnSpc>
              <a:spcBef>
                <a:spcPts val="500"/>
              </a:spcBef>
              <a:spcAft>
                <a:spcPts val="0"/>
              </a:spcAft>
              <a:buClr>
                <a:schemeClr val="dk1"/>
              </a:buClr>
              <a:buSzPts val="3200"/>
              <a:buChar char="•"/>
            </a:pPr>
            <a:r>
              <a:rPr lang="en-US" sz="3200"/>
              <a:t>Medicare-enrolled CDC-recognized programs:</a:t>
            </a:r>
            <a:endParaRPr/>
          </a:p>
          <a:p>
            <a:pPr marL="1143000" lvl="2" indent="-228600" algn="l" rtl="0">
              <a:lnSpc>
                <a:spcPct val="90000"/>
              </a:lnSpc>
              <a:spcBef>
                <a:spcPts val="500"/>
              </a:spcBef>
              <a:spcAft>
                <a:spcPts val="0"/>
              </a:spcAft>
              <a:buClr>
                <a:schemeClr val="dk1"/>
              </a:buClr>
              <a:buSzPts val="2400"/>
              <a:buChar char="•"/>
            </a:pPr>
            <a:r>
              <a:rPr lang="en-US" sz="2400" u="sng">
                <a:solidFill>
                  <a:schemeClr val="hlink"/>
                </a:solidFill>
                <a:hlinkClick r:id="rId4"/>
              </a:rPr>
              <a:t>https://innovation.cms.gov/innovation-models/medicare-diabetes-prevention-program/mdpp-map</a:t>
            </a:r>
            <a:endParaRPr sz="2400"/>
          </a:p>
          <a:p>
            <a:pPr marL="457200" lvl="1" indent="0" algn="l" rtl="0">
              <a:lnSpc>
                <a:spcPct val="90000"/>
              </a:lnSpc>
              <a:spcBef>
                <a:spcPts val="500"/>
              </a:spcBef>
              <a:spcAft>
                <a:spcPts val="0"/>
              </a:spcAft>
              <a:buClr>
                <a:schemeClr val="dk1"/>
              </a:buClr>
              <a:buSzPts val="2400"/>
              <a:buNone/>
            </a:pPr>
            <a:endParaRPr/>
          </a:p>
        </p:txBody>
      </p:sp>
      <p:pic>
        <p:nvPicPr>
          <p:cNvPr id="314" name="Google Shape;314;p11"/>
          <p:cNvPicPr preferRelativeResize="0"/>
          <p:nvPr/>
        </p:nvPicPr>
        <p:blipFill rotWithShape="1">
          <a:blip r:embed="rId5">
            <a:alphaModFix/>
          </a:blip>
          <a:srcRect/>
          <a:stretch/>
        </p:blipFill>
        <p:spPr>
          <a:xfrm rot="10800000">
            <a:off x="0" y="5815516"/>
            <a:ext cx="12192000" cy="3958921"/>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93"/>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Alcohol &amp; Glycemia</a:t>
            </a:r>
            <a:endParaRPr/>
          </a:p>
        </p:txBody>
      </p:sp>
      <p:sp>
        <p:nvSpPr>
          <p:cNvPr id="1087" name="Google Shape;1087;p9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Moderate consumption has minimal acute or long-term effect on glucose and insulin concentrations</a:t>
            </a:r>
            <a:endParaRPr/>
          </a:p>
          <a:p>
            <a:pPr marL="228600" lvl="0" indent="-228600" algn="l" rtl="0">
              <a:lnSpc>
                <a:spcPct val="100000"/>
              </a:lnSpc>
              <a:spcBef>
                <a:spcPts val="1000"/>
              </a:spcBef>
              <a:spcAft>
                <a:spcPts val="0"/>
              </a:spcAft>
              <a:buClr>
                <a:schemeClr val="dk1"/>
              </a:buClr>
              <a:buSzPts val="3200"/>
              <a:buChar char="•"/>
            </a:pPr>
            <a:r>
              <a:rPr lang="en-US" sz="3200"/>
              <a:t>Limit intake to:</a:t>
            </a:r>
            <a:endParaRPr/>
          </a:p>
          <a:p>
            <a:pPr marL="685800" lvl="1" indent="-228600" algn="l" rtl="0">
              <a:lnSpc>
                <a:spcPct val="100000"/>
              </a:lnSpc>
              <a:spcBef>
                <a:spcPts val="500"/>
              </a:spcBef>
              <a:spcAft>
                <a:spcPts val="0"/>
              </a:spcAft>
              <a:buClr>
                <a:schemeClr val="dk1"/>
              </a:buClr>
              <a:buSzPts val="2800"/>
              <a:buChar char="•"/>
            </a:pPr>
            <a:r>
              <a:rPr lang="en-US" sz="2800"/>
              <a:t>1 drink or less per day for women</a:t>
            </a:r>
            <a:endParaRPr/>
          </a:p>
          <a:p>
            <a:pPr marL="685800" lvl="1" indent="-228600" algn="l" rtl="0">
              <a:lnSpc>
                <a:spcPct val="100000"/>
              </a:lnSpc>
              <a:spcBef>
                <a:spcPts val="500"/>
              </a:spcBef>
              <a:spcAft>
                <a:spcPts val="0"/>
              </a:spcAft>
              <a:buClr>
                <a:schemeClr val="dk1"/>
              </a:buClr>
              <a:buSzPts val="2800"/>
              <a:buChar char="•"/>
            </a:pPr>
            <a:r>
              <a:rPr lang="en-US" sz="2800"/>
              <a:t>2 drinks or less per day for men</a:t>
            </a:r>
            <a:endParaRPr/>
          </a:p>
          <a:p>
            <a:pPr marL="685800" lvl="1" indent="-76200" algn="l" rtl="0">
              <a:lnSpc>
                <a:spcPct val="90000"/>
              </a:lnSpc>
              <a:spcBef>
                <a:spcPts val="500"/>
              </a:spcBef>
              <a:spcAft>
                <a:spcPts val="0"/>
              </a:spcAft>
              <a:buClr>
                <a:schemeClr val="dk1"/>
              </a:buClr>
              <a:buSzPts val="24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1088" name="Google Shape;1088;p93" descr="A picture containing cup, table, glass, food&#10;&#10;Description automatically generated"/>
          <p:cNvPicPr preferRelativeResize="0"/>
          <p:nvPr/>
        </p:nvPicPr>
        <p:blipFill rotWithShape="1">
          <a:blip r:embed="rId3">
            <a:alphaModFix/>
          </a:blip>
          <a:srcRect/>
          <a:stretch/>
        </p:blipFill>
        <p:spPr>
          <a:xfrm>
            <a:off x="7024341" y="3754403"/>
            <a:ext cx="2159677" cy="2422559"/>
          </a:xfrm>
          <a:prstGeom prst="rect">
            <a:avLst/>
          </a:prstGeom>
          <a:noFill/>
          <a:ln>
            <a:noFill/>
          </a:ln>
        </p:spPr>
      </p:pic>
      <p:pic>
        <p:nvPicPr>
          <p:cNvPr id="1089" name="Google Shape;1089;p93" descr="A couple of glasses of beer&#10;&#10;Description automatically generated with low confidence"/>
          <p:cNvPicPr preferRelativeResize="0"/>
          <p:nvPr/>
        </p:nvPicPr>
        <p:blipFill rotWithShape="1">
          <a:blip r:embed="rId4">
            <a:alphaModFix/>
          </a:blip>
          <a:srcRect/>
          <a:stretch/>
        </p:blipFill>
        <p:spPr>
          <a:xfrm>
            <a:off x="9542833" y="3754402"/>
            <a:ext cx="1907360" cy="2422559"/>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94"/>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Alcohol &amp; Glycemia</a:t>
            </a:r>
            <a:endParaRPr/>
          </a:p>
        </p:txBody>
      </p:sp>
      <p:sp>
        <p:nvSpPr>
          <p:cNvPr id="1096" name="Google Shape;1096;p94"/>
          <p:cNvSpPr txBox="1">
            <a:spLocks noGrp="1"/>
          </p:cNvSpPr>
          <p:nvPr>
            <p:ph type="body" idx="1"/>
          </p:nvPr>
        </p:nvSpPr>
        <p:spPr>
          <a:xfrm>
            <a:off x="838200" y="1825625"/>
            <a:ext cx="7603800" cy="44187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What is a drink?</a:t>
            </a:r>
            <a:endParaRPr/>
          </a:p>
          <a:p>
            <a:pPr marL="685800" lvl="1" indent="-228600" algn="l" rtl="0">
              <a:lnSpc>
                <a:spcPct val="100000"/>
              </a:lnSpc>
              <a:spcBef>
                <a:spcPts val="500"/>
              </a:spcBef>
              <a:spcAft>
                <a:spcPts val="0"/>
              </a:spcAft>
              <a:buClr>
                <a:schemeClr val="dk1"/>
              </a:buClr>
              <a:buSzPts val="2800"/>
              <a:buChar char="•"/>
            </a:pPr>
            <a:r>
              <a:rPr lang="en-US" sz="2800"/>
              <a:t>5 ounces of wine</a:t>
            </a:r>
            <a:endParaRPr/>
          </a:p>
          <a:p>
            <a:pPr marL="685800" lvl="1" indent="-228600" algn="l" rtl="0">
              <a:lnSpc>
                <a:spcPct val="100000"/>
              </a:lnSpc>
              <a:spcBef>
                <a:spcPts val="500"/>
              </a:spcBef>
              <a:spcAft>
                <a:spcPts val="0"/>
              </a:spcAft>
              <a:buClr>
                <a:schemeClr val="dk1"/>
              </a:buClr>
              <a:buSzPts val="2800"/>
              <a:buChar char="•"/>
            </a:pPr>
            <a:r>
              <a:rPr lang="en-US" sz="2800"/>
              <a:t>12 ounces of beer</a:t>
            </a:r>
            <a:endParaRPr/>
          </a:p>
          <a:p>
            <a:pPr marL="685800" lvl="1" indent="-228600" algn="l" rtl="0">
              <a:lnSpc>
                <a:spcPct val="100000"/>
              </a:lnSpc>
              <a:spcBef>
                <a:spcPts val="500"/>
              </a:spcBef>
              <a:spcAft>
                <a:spcPts val="0"/>
              </a:spcAft>
              <a:buClr>
                <a:schemeClr val="dk1"/>
              </a:buClr>
              <a:buSzPts val="2800"/>
              <a:buChar char="•"/>
            </a:pPr>
            <a:r>
              <a:rPr lang="en-US" sz="2800"/>
              <a:t>1½ ounces of a hard alcohol</a:t>
            </a:r>
            <a:endParaRPr/>
          </a:p>
          <a:p>
            <a:pPr marL="228600" lvl="0" indent="-228600" algn="l" rtl="0">
              <a:lnSpc>
                <a:spcPct val="100000"/>
              </a:lnSpc>
              <a:spcBef>
                <a:spcPts val="1000"/>
              </a:spcBef>
              <a:spcAft>
                <a:spcPts val="0"/>
              </a:spcAft>
              <a:buClr>
                <a:schemeClr val="dk1"/>
              </a:buClr>
              <a:buSzPts val="3200"/>
              <a:buChar char="•"/>
            </a:pPr>
            <a:r>
              <a:rPr lang="en-US" sz="3200"/>
              <a:t>1 drink has approximately ~15 grams of alcohol</a:t>
            </a:r>
            <a:endParaRPr/>
          </a:p>
          <a:p>
            <a:pPr marL="228600" lvl="0" indent="-228600" algn="l" rtl="0">
              <a:lnSpc>
                <a:spcPct val="100000"/>
              </a:lnSpc>
              <a:spcBef>
                <a:spcPts val="1000"/>
              </a:spcBef>
              <a:spcAft>
                <a:spcPts val="0"/>
              </a:spcAft>
              <a:buClr>
                <a:schemeClr val="dk1"/>
              </a:buClr>
              <a:buSzPts val="3200"/>
              <a:buChar char="•"/>
            </a:pPr>
            <a:r>
              <a:rPr lang="en-US" sz="3200"/>
              <a:t>1 gram of alcohol = 7 calories</a:t>
            </a:r>
            <a:endParaRPr/>
          </a:p>
          <a:p>
            <a:pPr marL="685800" lvl="1" indent="-228600" algn="l" rtl="0">
              <a:lnSpc>
                <a:spcPct val="100000"/>
              </a:lnSpc>
              <a:spcBef>
                <a:spcPts val="500"/>
              </a:spcBef>
              <a:spcAft>
                <a:spcPts val="0"/>
              </a:spcAft>
              <a:buClr>
                <a:schemeClr val="dk1"/>
              </a:buClr>
              <a:buSzPts val="2800"/>
              <a:buChar char="•"/>
            </a:pPr>
            <a:r>
              <a:rPr lang="en-US" sz="2800"/>
              <a:t>Consider when discussing wt. management</a:t>
            </a:r>
            <a:endParaRPr/>
          </a:p>
          <a:p>
            <a:pPr marL="228600" lvl="0" indent="-50800" algn="l" rtl="0">
              <a:lnSpc>
                <a:spcPct val="90000"/>
              </a:lnSpc>
              <a:spcBef>
                <a:spcPts val="1000"/>
              </a:spcBef>
              <a:spcAft>
                <a:spcPts val="0"/>
              </a:spcAft>
              <a:buClr>
                <a:schemeClr val="dk1"/>
              </a:buClr>
              <a:buSzPts val="2800"/>
              <a:buNone/>
            </a:pPr>
            <a:endParaRPr/>
          </a:p>
        </p:txBody>
      </p:sp>
      <p:pic>
        <p:nvPicPr>
          <p:cNvPr id="1097" name="Google Shape;1097;p94" descr="A picture containing container, indoor, glass&#10;&#10;Description automatically generated"/>
          <p:cNvPicPr preferRelativeResize="0"/>
          <p:nvPr/>
        </p:nvPicPr>
        <p:blipFill rotWithShape="1">
          <a:blip r:embed="rId3">
            <a:alphaModFix/>
          </a:blip>
          <a:srcRect/>
          <a:stretch/>
        </p:blipFill>
        <p:spPr>
          <a:xfrm>
            <a:off x="8442003" y="1306963"/>
            <a:ext cx="5147256" cy="5167312"/>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1103" name="Google Shape;1103;p95" descr="A picture containing indoor, beverage, alcohol, fruit drink&#10;&#10;Description automatically generated"/>
          <p:cNvPicPr preferRelativeResize="0"/>
          <p:nvPr/>
        </p:nvPicPr>
        <p:blipFill rotWithShape="1">
          <a:blip r:embed="rId3">
            <a:alphaModFix/>
          </a:blip>
          <a:srcRect/>
          <a:stretch/>
        </p:blipFill>
        <p:spPr>
          <a:xfrm>
            <a:off x="5090278" y="4001294"/>
            <a:ext cx="2179886" cy="2755232"/>
          </a:xfrm>
          <a:prstGeom prst="rect">
            <a:avLst/>
          </a:prstGeom>
          <a:noFill/>
          <a:ln>
            <a:noFill/>
          </a:ln>
        </p:spPr>
      </p:pic>
      <p:pic>
        <p:nvPicPr>
          <p:cNvPr id="1104" name="Google Shape;1104;p95" descr="Two glasses of red wine&#10;&#10;Description automatically generated with medium confidence"/>
          <p:cNvPicPr preferRelativeResize="0"/>
          <p:nvPr/>
        </p:nvPicPr>
        <p:blipFill rotWithShape="1">
          <a:blip r:embed="rId4">
            <a:alphaModFix/>
          </a:blip>
          <a:srcRect/>
          <a:stretch/>
        </p:blipFill>
        <p:spPr>
          <a:xfrm>
            <a:off x="8139615" y="3575093"/>
            <a:ext cx="4413584" cy="2942389"/>
          </a:xfrm>
          <a:prstGeom prst="rect">
            <a:avLst/>
          </a:prstGeom>
          <a:noFill/>
          <a:ln>
            <a:noFill/>
          </a:ln>
        </p:spPr>
      </p:pic>
      <p:sp>
        <p:nvSpPr>
          <p:cNvPr id="1105" name="Google Shape;1105;p95"/>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Alcohol &amp; Glycemia</a:t>
            </a:r>
            <a:endParaRPr/>
          </a:p>
        </p:txBody>
      </p:sp>
      <p:sp>
        <p:nvSpPr>
          <p:cNvPr id="1106" name="Google Shape;1106;p9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600"/>
              <a:buChar char="•"/>
            </a:pPr>
            <a:r>
              <a:rPr lang="en-US" sz="3600"/>
              <a:t>Risk of hyperglycemia:</a:t>
            </a:r>
            <a:endParaRPr/>
          </a:p>
          <a:p>
            <a:pPr marL="685800" lvl="1" indent="-228600" algn="l" rtl="0">
              <a:lnSpc>
                <a:spcPct val="100000"/>
              </a:lnSpc>
              <a:spcBef>
                <a:spcPts val="500"/>
              </a:spcBef>
              <a:spcAft>
                <a:spcPts val="0"/>
              </a:spcAft>
              <a:buClr>
                <a:schemeClr val="dk1"/>
              </a:buClr>
              <a:buSzPts val="3200"/>
              <a:buChar char="•"/>
            </a:pPr>
            <a:r>
              <a:rPr lang="en-US" sz="3200"/>
              <a:t>Consistently having 3+ drinks/day can contribute to hyperglycemia</a:t>
            </a:r>
            <a:endParaRPr/>
          </a:p>
          <a:p>
            <a:pPr marL="685800" lvl="1" indent="-228600" algn="l" rtl="0">
              <a:lnSpc>
                <a:spcPct val="100000"/>
              </a:lnSpc>
              <a:spcBef>
                <a:spcPts val="500"/>
              </a:spcBef>
              <a:spcAft>
                <a:spcPts val="0"/>
              </a:spcAft>
              <a:buClr>
                <a:schemeClr val="dk1"/>
              </a:buClr>
              <a:buSzPts val="3200"/>
              <a:buChar char="•"/>
            </a:pPr>
            <a:r>
              <a:rPr lang="en-US" sz="3200"/>
              <a:t>Carb consumed with alcohol (e.g. mixed drink, beer, wine) may acutely raise BG</a:t>
            </a:r>
            <a:endParaRPr/>
          </a:p>
        </p:txBody>
      </p:sp>
      <p:pic>
        <p:nvPicPr>
          <p:cNvPr id="1107" name="Google Shape;1107;p95" descr="A picture containing cup, table, glass, food&#10;&#10;Description automatically generated"/>
          <p:cNvPicPr preferRelativeResize="0"/>
          <p:nvPr/>
        </p:nvPicPr>
        <p:blipFill rotWithShape="1">
          <a:blip r:embed="rId5">
            <a:alphaModFix/>
          </a:blip>
          <a:srcRect/>
          <a:stretch/>
        </p:blipFill>
        <p:spPr>
          <a:xfrm>
            <a:off x="7059984" y="4511032"/>
            <a:ext cx="1894566" cy="2125178"/>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96"/>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Alcohol &amp; Glycemia</a:t>
            </a:r>
            <a:endParaRPr/>
          </a:p>
        </p:txBody>
      </p:sp>
      <p:sp>
        <p:nvSpPr>
          <p:cNvPr id="1114" name="Google Shape;1114;p96"/>
          <p:cNvSpPr txBox="1">
            <a:spLocks noGrp="1"/>
          </p:cNvSpPr>
          <p:nvPr>
            <p:ph type="body" idx="1"/>
          </p:nvPr>
        </p:nvSpPr>
        <p:spPr>
          <a:xfrm>
            <a:off x="838200" y="1825625"/>
            <a:ext cx="841682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600"/>
              <a:buChar char="•"/>
            </a:pPr>
            <a:r>
              <a:rPr lang="en-US" sz="3600"/>
              <a:t>Risk of hypoglycemia:</a:t>
            </a:r>
            <a:endParaRPr/>
          </a:p>
          <a:p>
            <a:pPr marL="685800" lvl="1" indent="-228600" algn="l" rtl="0">
              <a:lnSpc>
                <a:spcPct val="100000"/>
              </a:lnSpc>
              <a:spcBef>
                <a:spcPts val="500"/>
              </a:spcBef>
              <a:spcAft>
                <a:spcPts val="0"/>
              </a:spcAft>
              <a:buClr>
                <a:schemeClr val="dk1"/>
              </a:buClr>
              <a:buSzPts val="3200"/>
              <a:buChar char="•"/>
            </a:pPr>
            <a:r>
              <a:rPr lang="en-US" sz="3200"/>
              <a:t>Individuals using insulin or insulin secretagogues are at risk for hypoglycemia following consumption </a:t>
            </a:r>
            <a:endParaRPr/>
          </a:p>
          <a:p>
            <a:pPr marL="1143000" lvl="2" indent="-228600" algn="l" rtl="0">
              <a:lnSpc>
                <a:spcPct val="100000"/>
              </a:lnSpc>
              <a:spcBef>
                <a:spcPts val="500"/>
              </a:spcBef>
              <a:spcAft>
                <a:spcPts val="0"/>
              </a:spcAft>
              <a:buClr>
                <a:schemeClr val="dk1"/>
              </a:buClr>
              <a:buSzPts val="2800"/>
              <a:buChar char="•"/>
            </a:pPr>
            <a:r>
              <a:rPr lang="en-US" sz="2800"/>
              <a:t>Evening drinking may increase the risk of nocturnal/fasting hypo</a:t>
            </a:r>
            <a:endParaRPr/>
          </a:p>
          <a:p>
            <a:pPr marL="685800" lvl="1" indent="-228600" algn="l" rtl="0">
              <a:lnSpc>
                <a:spcPct val="100000"/>
              </a:lnSpc>
              <a:spcBef>
                <a:spcPts val="500"/>
              </a:spcBef>
              <a:spcAft>
                <a:spcPts val="0"/>
              </a:spcAft>
              <a:buClr>
                <a:schemeClr val="dk1"/>
              </a:buClr>
              <a:buSzPts val="3200"/>
              <a:buChar char="•"/>
            </a:pPr>
            <a:r>
              <a:rPr lang="en-US" sz="3200"/>
              <a:t>Individuals may consume food with alcohol to reduce the risk </a:t>
            </a:r>
            <a:endParaRPr/>
          </a:p>
          <a:p>
            <a:pPr marL="228600" lvl="0" indent="-50800" algn="l" rtl="0">
              <a:lnSpc>
                <a:spcPct val="90000"/>
              </a:lnSpc>
              <a:spcBef>
                <a:spcPts val="1000"/>
              </a:spcBef>
              <a:spcAft>
                <a:spcPts val="0"/>
              </a:spcAft>
              <a:buClr>
                <a:schemeClr val="dk1"/>
              </a:buClr>
              <a:buSzPts val="2800"/>
              <a:buNone/>
            </a:pPr>
            <a:endParaRPr/>
          </a:p>
        </p:txBody>
      </p:sp>
      <p:pic>
        <p:nvPicPr>
          <p:cNvPr id="1115" name="Google Shape;1115;p96" descr="A picture containing bottle, food, beverage, alcohol&#10;&#10;Description automatically generated"/>
          <p:cNvPicPr preferRelativeResize="0"/>
          <p:nvPr/>
        </p:nvPicPr>
        <p:blipFill rotWithShape="1">
          <a:blip r:embed="rId3">
            <a:alphaModFix/>
          </a:blip>
          <a:srcRect/>
          <a:stretch/>
        </p:blipFill>
        <p:spPr>
          <a:xfrm>
            <a:off x="8741664" y="1690687"/>
            <a:ext cx="3450335" cy="5167311"/>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98"/>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Knowledge Check – </a:t>
            </a:r>
            <a:r>
              <a:rPr lang="en-US" dirty="0">
                <a:solidFill>
                  <a:srgbClr val="FF0000"/>
                </a:solidFill>
              </a:rPr>
              <a:t>Bev updated</a:t>
            </a:r>
            <a:endParaRPr dirty="0">
              <a:solidFill>
                <a:srgbClr val="FF0000"/>
              </a:solidFill>
            </a:endParaRPr>
          </a:p>
        </p:txBody>
      </p:sp>
      <p:sp>
        <p:nvSpPr>
          <p:cNvPr id="1128" name="Google Shape;1128;p9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dk1"/>
              </a:buClr>
              <a:buSzPts val="2800"/>
              <a:buNone/>
            </a:pPr>
            <a:r>
              <a:rPr lang="en-US" sz="3200" dirty="0"/>
              <a:t>Chris has had T1D for 30 years. They use Multiple Daily Injections and wear a CGM. They are out celebrating and have 4 rum and cokes and appetizers. They take insulin for carbs. When they get home, the CGM shows a glucose at 162 mg/dl. What advice would you give?</a:t>
            </a:r>
            <a:endParaRPr sz="3200" dirty="0"/>
          </a:p>
          <a:p>
            <a:pPr marL="1066800" lvl="1" indent="-457200" algn="l" rtl="0">
              <a:lnSpc>
                <a:spcPct val="120000"/>
              </a:lnSpc>
              <a:spcBef>
                <a:spcPts val="500"/>
              </a:spcBef>
              <a:spcAft>
                <a:spcPts val="0"/>
              </a:spcAft>
              <a:buClr>
                <a:schemeClr val="dk1"/>
              </a:buClr>
              <a:buSzPts val="2400"/>
              <a:buAutoNum type="alphaUcPeriod"/>
            </a:pPr>
            <a:r>
              <a:rPr lang="en-US" sz="3200" dirty="0"/>
              <a:t>The ADA recommends limiting alcohol to no more than 2 drinks a day.</a:t>
            </a:r>
          </a:p>
          <a:p>
            <a:pPr marL="1066800" lvl="1" indent="-457200" algn="l" rtl="0">
              <a:lnSpc>
                <a:spcPct val="120000"/>
              </a:lnSpc>
              <a:spcBef>
                <a:spcPts val="500"/>
              </a:spcBef>
              <a:spcAft>
                <a:spcPts val="0"/>
              </a:spcAft>
              <a:buClr>
                <a:schemeClr val="dk1"/>
              </a:buClr>
              <a:buSzPts val="2400"/>
              <a:buAutoNum type="alphaUcPeriod"/>
            </a:pPr>
            <a:r>
              <a:rPr lang="en-US" sz="3200" dirty="0"/>
              <a:t>Have you ever wondered if you are drinking too much alcohol?</a:t>
            </a:r>
          </a:p>
          <a:p>
            <a:pPr marL="1066800" lvl="1" indent="-457200" algn="l" rtl="0">
              <a:lnSpc>
                <a:spcPct val="120000"/>
              </a:lnSpc>
              <a:spcBef>
                <a:spcPts val="500"/>
              </a:spcBef>
              <a:spcAft>
                <a:spcPts val="0"/>
              </a:spcAft>
              <a:buClr>
                <a:schemeClr val="dk1"/>
              </a:buClr>
              <a:buSzPts val="2400"/>
              <a:buAutoNum type="alphaUcPeriod"/>
            </a:pPr>
            <a:r>
              <a:rPr lang="en-US" sz="3200" dirty="0"/>
              <a:t>Make sure they have glucagon rescue medication by their bed.</a:t>
            </a:r>
          </a:p>
          <a:p>
            <a:pPr marL="1066800" lvl="1" indent="-457200" algn="l" rtl="0">
              <a:lnSpc>
                <a:spcPct val="120000"/>
              </a:lnSpc>
              <a:spcBef>
                <a:spcPts val="500"/>
              </a:spcBef>
              <a:spcAft>
                <a:spcPts val="0"/>
              </a:spcAft>
              <a:buClr>
                <a:schemeClr val="dk1"/>
              </a:buClr>
              <a:buSzPts val="2400"/>
              <a:buAutoNum type="alphaUcPeriod"/>
            </a:pPr>
            <a:r>
              <a:rPr lang="en-US" sz="3200" dirty="0"/>
              <a:t>Investigate how they would usually handle this situation,</a:t>
            </a:r>
          </a:p>
          <a:p>
            <a:pPr marL="1066800" lvl="1" indent="-457200" algn="l" rtl="0">
              <a:lnSpc>
                <a:spcPct val="90000"/>
              </a:lnSpc>
              <a:spcBef>
                <a:spcPts val="500"/>
              </a:spcBef>
              <a:spcAft>
                <a:spcPts val="0"/>
              </a:spcAft>
              <a:buClr>
                <a:schemeClr val="dk1"/>
              </a:buClr>
              <a:buSzPts val="2400"/>
              <a:buAutoNum type="alphaUcPeriod"/>
            </a:pPr>
            <a:endParaRPr lang="en-US" sz="3200" dirty="0"/>
          </a:p>
          <a:p>
            <a:pPr marL="1066800" lvl="1" indent="-457200" algn="l" rtl="0">
              <a:lnSpc>
                <a:spcPct val="90000"/>
              </a:lnSpc>
              <a:spcBef>
                <a:spcPts val="500"/>
              </a:spcBef>
              <a:spcAft>
                <a:spcPts val="0"/>
              </a:spcAft>
              <a:buClr>
                <a:schemeClr val="dk1"/>
              </a:buClr>
              <a:buSzPts val="2400"/>
              <a:buAutoNum type="alphaUcPeriod"/>
            </a:pPr>
            <a:endParaRPr lang="en-US" sz="3200" dirty="0"/>
          </a:p>
          <a:p>
            <a:pPr marL="1066800" lvl="1" indent="-457200" algn="l" rtl="0">
              <a:lnSpc>
                <a:spcPct val="90000"/>
              </a:lnSpc>
              <a:spcBef>
                <a:spcPts val="500"/>
              </a:spcBef>
              <a:spcAft>
                <a:spcPts val="0"/>
              </a:spcAft>
              <a:buClr>
                <a:schemeClr val="dk1"/>
              </a:buClr>
              <a:buSzPts val="2400"/>
              <a:buAutoNum type="alphaUcPeriod"/>
            </a:pPr>
            <a:endParaRPr dirty="0"/>
          </a:p>
        </p:txBody>
      </p:sp>
      <p:sp>
        <p:nvSpPr>
          <p:cNvPr id="1129" name="Google Shape;1129;p98"/>
          <p:cNvSpPr/>
          <p:nvPr/>
        </p:nvSpPr>
        <p:spPr>
          <a:xfrm>
            <a:off x="668382" y="5161165"/>
            <a:ext cx="10855235" cy="818288"/>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9"/>
                                        </p:tgtEl>
                                        <p:attrNameLst>
                                          <p:attrName>style.visibility</p:attrName>
                                        </p:attrNameLst>
                                      </p:cBhvr>
                                      <p:to>
                                        <p:strVal val="visible"/>
                                      </p:to>
                                    </p:set>
                                    <p:animEffect transition="in" filter="fade">
                                      <p:cBhvr>
                                        <p:cTn id="7" dur="500"/>
                                        <p:tgtEl>
                                          <p:spTgt spid="1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pic>
        <p:nvPicPr>
          <p:cNvPr id="1121" name="Google Shape;1121;p97"/>
          <p:cNvPicPr preferRelativeResize="0"/>
          <p:nvPr/>
        </p:nvPicPr>
        <p:blipFill rotWithShape="1">
          <a:blip r:embed="rId3">
            <a:alphaModFix/>
          </a:blip>
          <a:srcRect/>
          <a:stretch/>
        </p:blipFill>
        <p:spPr>
          <a:xfrm>
            <a:off x="0" y="-635000"/>
            <a:ext cx="12192000" cy="9896640"/>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99"/>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Macronutrients: Final Thoughts</a:t>
            </a:r>
            <a:endParaRPr/>
          </a:p>
        </p:txBody>
      </p:sp>
      <p:sp>
        <p:nvSpPr>
          <p:cNvPr id="1136" name="Google Shape;1136;p9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514350" lvl="0" indent="-514350" algn="l" rtl="0">
              <a:lnSpc>
                <a:spcPct val="100000"/>
              </a:lnSpc>
              <a:spcBef>
                <a:spcPts val="0"/>
              </a:spcBef>
              <a:spcAft>
                <a:spcPts val="0"/>
              </a:spcAft>
              <a:buClr>
                <a:schemeClr val="dk1"/>
              </a:buClr>
              <a:buSzPts val="2800"/>
              <a:buAutoNum type="arabicPeriod"/>
            </a:pPr>
            <a:r>
              <a:rPr lang="en-US"/>
              <a:t>“People eat foods, not nutrients, and nutrient recommendations need to be applied to what people eat.”</a:t>
            </a:r>
            <a:endParaRPr/>
          </a:p>
          <a:p>
            <a:pPr marL="514350" lvl="0" indent="-514350" algn="l" rtl="0">
              <a:lnSpc>
                <a:spcPct val="100000"/>
              </a:lnSpc>
              <a:spcBef>
                <a:spcPts val="1000"/>
              </a:spcBef>
              <a:spcAft>
                <a:spcPts val="0"/>
              </a:spcAft>
              <a:buClr>
                <a:schemeClr val="dk1"/>
              </a:buClr>
              <a:buSzPts val="2800"/>
              <a:buAutoNum type="arabicPeriod"/>
            </a:pPr>
            <a:r>
              <a:rPr lang="en-US"/>
              <a:t>Macros vary in quality, not all within the group are interchangeable</a:t>
            </a:r>
            <a:endParaRPr/>
          </a:p>
          <a:p>
            <a:pPr marL="971550" lvl="1" indent="-514350" algn="l" rtl="0">
              <a:lnSpc>
                <a:spcPct val="100000"/>
              </a:lnSpc>
              <a:spcBef>
                <a:spcPts val="500"/>
              </a:spcBef>
              <a:spcAft>
                <a:spcPts val="0"/>
              </a:spcAft>
              <a:buClr>
                <a:schemeClr val="dk1"/>
              </a:buClr>
              <a:buSzPts val="2400"/>
              <a:buAutoNum type="arabicPeriod"/>
            </a:pPr>
            <a:r>
              <a:rPr lang="en-US"/>
              <a:t>E.g. Carbs include legumes, whole grains, and fruits – this is the same category as candy and refined grains, yet the health impact of these is not the same </a:t>
            </a:r>
            <a:endParaRPr/>
          </a:p>
          <a:p>
            <a:pPr marL="685800" lvl="1" indent="-76200" algn="l" rtl="0">
              <a:lnSpc>
                <a:spcPct val="90000"/>
              </a:lnSpc>
              <a:spcBef>
                <a:spcPts val="500"/>
              </a:spcBef>
              <a:spcAft>
                <a:spcPts val="0"/>
              </a:spcAft>
              <a:buClr>
                <a:schemeClr val="dk1"/>
              </a:buClr>
              <a:buSzPts val="2400"/>
              <a:buNone/>
            </a:pP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1"/>
        <p:cNvGrpSpPr/>
        <p:nvPr/>
      </p:nvGrpSpPr>
      <p:grpSpPr>
        <a:xfrm>
          <a:off x="0" y="0"/>
          <a:ext cx="0" cy="0"/>
          <a:chOff x="0" y="0"/>
          <a:chExt cx="0" cy="0"/>
        </a:xfrm>
      </p:grpSpPr>
      <p:sp>
        <p:nvSpPr>
          <p:cNvPr id="1142" name="Google Shape;1142;p10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43" name="Google Shape;1143;p100" descr="A table full of food&#10;&#10;Description automatically generated with low confidence"/>
          <p:cNvPicPr preferRelativeResize="0"/>
          <p:nvPr/>
        </p:nvPicPr>
        <p:blipFill rotWithShape="1">
          <a:blip r:embed="rId3">
            <a:alphaModFix/>
          </a:blip>
          <a:srcRect/>
          <a:stretch/>
        </p:blipFill>
        <p:spPr>
          <a:xfrm>
            <a:off x="20" y="10"/>
            <a:ext cx="12191981" cy="6857990"/>
          </a:xfrm>
          <a:prstGeom prst="rect">
            <a:avLst/>
          </a:prstGeom>
          <a:noFill/>
          <a:ln>
            <a:noFill/>
          </a:ln>
        </p:spPr>
      </p:pic>
      <p:sp>
        <p:nvSpPr>
          <p:cNvPr id="1144" name="Google Shape;1144;p100"/>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5" name="Google Shape;1145;p100"/>
          <p:cNvSpPr txBox="1">
            <a:spLocks noGrp="1"/>
          </p:cNvSpPr>
          <p:nvPr>
            <p:ph type="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Calibri"/>
              <a:buNone/>
            </a:pPr>
            <a:r>
              <a:rPr lang="en-US" sz="6600"/>
              <a:t>Nutrition Interventions for Special Populations</a:t>
            </a:r>
            <a:endParaRPr/>
          </a:p>
        </p:txBody>
      </p:sp>
      <p:sp>
        <p:nvSpPr>
          <p:cNvPr id="1146" name="Google Shape;1146;p100"/>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7" name="Google Shape;1147;p100"/>
          <p:cNvSpPr txBox="1">
            <a:spLocks noGrp="1"/>
          </p:cNvSpPr>
          <p:nvPr>
            <p:ph type="body" idx="1"/>
          </p:nvPr>
        </p:nvSpPr>
        <p:spPr>
          <a:xfrm>
            <a:off x="404553" y="5624945"/>
            <a:ext cx="9078562" cy="592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None/>
            </a:pPr>
            <a:r>
              <a:rPr lang="en-US">
                <a:solidFill>
                  <a:schemeClr val="lt1"/>
                </a:solidFill>
              </a:rPr>
              <a:t>Youth, Pregnancy, Celiac Disease, and Eating Disorders</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01"/>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t>Youth with Diabetes</a:t>
            </a:r>
            <a:endParaRPr/>
          </a:p>
        </p:txBody>
      </p:sp>
      <p:sp>
        <p:nvSpPr>
          <p:cNvPr id="1154" name="Google Shape;1154;p101"/>
          <p:cNvSpPr txBox="1">
            <a:spLocks noGrp="1"/>
          </p:cNvSpPr>
          <p:nvPr>
            <p:ph type="body" idx="1"/>
          </p:nvPr>
        </p:nvSpPr>
        <p:spPr>
          <a:xfrm>
            <a:off x="838200" y="1825625"/>
            <a:ext cx="7597462" cy="4407750"/>
          </a:xfrm>
          <a:prstGeom prst="rect">
            <a:avLst/>
          </a:prstGeom>
          <a:noFill/>
          <a:ln>
            <a:noFill/>
          </a:ln>
        </p:spPr>
        <p:txBody>
          <a:bodyPr spcFirstLastPara="1" wrap="square" lIns="91425" tIns="45700" rIns="91425" bIns="45700" anchor="t" anchorCtr="0">
            <a:normAutofit fontScale="92500" lnSpcReduction="10000"/>
          </a:bodyPr>
          <a:lstStyle/>
          <a:p>
            <a:pPr marL="228600" lvl="0" indent="-234950" algn="l" rtl="0">
              <a:lnSpc>
                <a:spcPct val="100000"/>
              </a:lnSpc>
              <a:spcBef>
                <a:spcPts val="0"/>
              </a:spcBef>
              <a:spcAft>
                <a:spcPts val="0"/>
              </a:spcAft>
              <a:buClr>
                <a:schemeClr val="dk1"/>
              </a:buClr>
              <a:buSzPct val="100000"/>
              <a:buChar char="•"/>
            </a:pPr>
            <a:r>
              <a:rPr lang="en-US" sz="4000"/>
              <a:t>Key concepts for youth with all types of diabetes</a:t>
            </a:r>
            <a:endParaRPr/>
          </a:p>
          <a:p>
            <a:pPr marL="685800" lvl="1" indent="-228600" algn="l" rtl="0">
              <a:lnSpc>
                <a:spcPct val="100000"/>
              </a:lnSpc>
              <a:spcBef>
                <a:spcPts val="500"/>
              </a:spcBef>
              <a:spcAft>
                <a:spcPts val="0"/>
              </a:spcAft>
              <a:buClr>
                <a:schemeClr val="dk1"/>
              </a:buClr>
              <a:buSzPct val="100000"/>
              <a:buChar char="•"/>
            </a:pPr>
            <a:r>
              <a:rPr lang="en-US" sz="3600"/>
              <a:t>Meet energy requirements for growth and activity</a:t>
            </a:r>
            <a:endParaRPr/>
          </a:p>
          <a:p>
            <a:pPr marL="685800" lvl="1" indent="-228600" algn="l" rtl="0">
              <a:lnSpc>
                <a:spcPct val="100000"/>
              </a:lnSpc>
              <a:spcBef>
                <a:spcPts val="500"/>
              </a:spcBef>
              <a:spcAft>
                <a:spcPts val="0"/>
              </a:spcAft>
              <a:buClr>
                <a:schemeClr val="dk1"/>
              </a:buClr>
              <a:buSzPct val="100000"/>
              <a:buChar char="•"/>
            </a:pPr>
            <a:r>
              <a:rPr lang="en-US" sz="3600"/>
              <a:t>Use </a:t>
            </a:r>
            <a:r>
              <a:rPr lang="en-US" sz="3600" i="1"/>
              <a:t>food plan </a:t>
            </a:r>
            <a:r>
              <a:rPr lang="en-US" sz="3600"/>
              <a:t>or </a:t>
            </a:r>
            <a:r>
              <a:rPr lang="en-US" sz="3600" i="1"/>
              <a:t>meal plan </a:t>
            </a:r>
            <a:r>
              <a:rPr lang="en-US" sz="3600"/>
              <a:t>not </a:t>
            </a:r>
            <a:r>
              <a:rPr lang="en-US" sz="3600" i="1"/>
              <a:t>diet</a:t>
            </a:r>
            <a:endParaRPr/>
          </a:p>
          <a:p>
            <a:pPr marL="685800" lvl="1" indent="-228600" algn="l" rtl="0">
              <a:lnSpc>
                <a:spcPct val="100000"/>
              </a:lnSpc>
              <a:spcBef>
                <a:spcPts val="500"/>
              </a:spcBef>
              <a:spcAft>
                <a:spcPts val="0"/>
              </a:spcAft>
              <a:buClr>
                <a:schemeClr val="dk1"/>
              </a:buClr>
              <a:buSzPct val="100000"/>
              <a:buChar char="•"/>
            </a:pPr>
            <a:r>
              <a:rPr lang="en-US" sz="3600"/>
              <a:t>Engage the child or adolescent in planning, shopping, and preparing healthy foods for the </a:t>
            </a:r>
            <a:r>
              <a:rPr lang="en-US" sz="3600" u="sng"/>
              <a:t>entire family</a:t>
            </a:r>
            <a:endParaRPr sz="3600"/>
          </a:p>
          <a:p>
            <a:pPr marL="228600" lvl="0" indent="-64135" algn="l" rtl="0">
              <a:lnSpc>
                <a:spcPct val="90000"/>
              </a:lnSpc>
              <a:spcBef>
                <a:spcPts val="1000"/>
              </a:spcBef>
              <a:spcAft>
                <a:spcPts val="0"/>
              </a:spcAft>
              <a:buClr>
                <a:schemeClr val="dk1"/>
              </a:buClr>
              <a:buSzPct val="100000"/>
              <a:buNone/>
            </a:pPr>
            <a:endParaRPr/>
          </a:p>
        </p:txBody>
      </p:sp>
      <p:pic>
        <p:nvPicPr>
          <p:cNvPr id="1155" name="Google Shape;1155;p101" descr="A picture containing table, person, food, plate&#10;&#10;Description automatically generated"/>
          <p:cNvPicPr preferRelativeResize="0"/>
          <p:nvPr/>
        </p:nvPicPr>
        <p:blipFill rotWithShape="1">
          <a:blip r:embed="rId3">
            <a:alphaModFix/>
          </a:blip>
          <a:srcRect/>
          <a:stretch/>
        </p:blipFill>
        <p:spPr>
          <a:xfrm rot="-5400000">
            <a:off x="7063955" y="1500497"/>
            <a:ext cx="6873241" cy="3872248"/>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pic>
        <p:nvPicPr>
          <p:cNvPr id="1161" name="Google Shape;1161;p102" descr="A picture containing person, indoor, holding&#10;&#10;Description automatically generated"/>
          <p:cNvPicPr preferRelativeResize="0"/>
          <p:nvPr/>
        </p:nvPicPr>
        <p:blipFill rotWithShape="1">
          <a:blip r:embed="rId3">
            <a:alphaModFix/>
          </a:blip>
          <a:srcRect/>
          <a:stretch/>
        </p:blipFill>
        <p:spPr>
          <a:xfrm>
            <a:off x="8461829" y="2021958"/>
            <a:ext cx="7254063" cy="4836042"/>
          </a:xfrm>
          <a:prstGeom prst="rect">
            <a:avLst/>
          </a:prstGeom>
          <a:blipFill rotWithShape="1">
            <a:blip r:embed="rId4">
              <a:alphaModFix/>
            </a:blip>
            <a:tile tx="0" ty="0" sx="100000" sy="100000" flip="none" algn="tl"/>
          </a:blipFill>
          <a:ln>
            <a:noFill/>
          </a:ln>
        </p:spPr>
      </p:pic>
      <p:sp>
        <p:nvSpPr>
          <p:cNvPr id="1162" name="Google Shape;1162;p102"/>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t>Youth with T1D</a:t>
            </a:r>
            <a:endParaRPr/>
          </a:p>
        </p:txBody>
      </p:sp>
      <p:sp>
        <p:nvSpPr>
          <p:cNvPr id="1163" name="Google Shape;1163;p102"/>
          <p:cNvSpPr txBox="1">
            <a:spLocks noGrp="1"/>
          </p:cNvSpPr>
          <p:nvPr>
            <p:ph type="body" idx="1"/>
          </p:nvPr>
        </p:nvSpPr>
        <p:spPr>
          <a:xfrm>
            <a:off x="838200" y="1825625"/>
            <a:ext cx="7623629"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600"/>
              <a:buChar char="•"/>
            </a:pPr>
            <a:r>
              <a:rPr lang="en-US" sz="3600"/>
              <a:t>Balance carb intake and insulin</a:t>
            </a:r>
            <a:endParaRPr/>
          </a:p>
          <a:p>
            <a:pPr marL="685800" lvl="1" indent="-228600" algn="l" rtl="0">
              <a:lnSpc>
                <a:spcPct val="100000"/>
              </a:lnSpc>
              <a:spcBef>
                <a:spcPts val="500"/>
              </a:spcBef>
              <a:spcAft>
                <a:spcPts val="0"/>
              </a:spcAft>
              <a:buClr>
                <a:schemeClr val="dk1"/>
              </a:buClr>
              <a:buSzPts val="3200"/>
              <a:buChar char="•"/>
            </a:pPr>
            <a:r>
              <a:rPr lang="en-US" sz="3200"/>
              <a:t>Educate on impact of high-fat/protein</a:t>
            </a:r>
            <a:endParaRPr/>
          </a:p>
          <a:p>
            <a:pPr marL="228600" lvl="0" indent="-228600" algn="l" rtl="0">
              <a:lnSpc>
                <a:spcPct val="100000"/>
              </a:lnSpc>
              <a:spcBef>
                <a:spcPts val="1000"/>
              </a:spcBef>
              <a:spcAft>
                <a:spcPts val="0"/>
              </a:spcAft>
              <a:buClr>
                <a:schemeClr val="dk1"/>
              </a:buClr>
              <a:buSzPts val="3600"/>
              <a:buChar char="•"/>
            </a:pPr>
            <a:r>
              <a:rPr lang="en-US" sz="3600"/>
              <a:t>Integrate insulin regimen into lifestyle</a:t>
            </a:r>
            <a:endParaRPr/>
          </a:p>
          <a:p>
            <a:pPr marL="228600" lvl="0" indent="-228600" algn="l" rtl="0">
              <a:lnSpc>
                <a:spcPct val="100000"/>
              </a:lnSpc>
              <a:spcBef>
                <a:spcPts val="1000"/>
              </a:spcBef>
              <a:spcAft>
                <a:spcPts val="0"/>
              </a:spcAft>
              <a:buClr>
                <a:schemeClr val="dk1"/>
              </a:buClr>
              <a:buSzPts val="3600"/>
              <a:buChar char="•"/>
            </a:pPr>
            <a:r>
              <a:rPr lang="en-US" sz="3600"/>
              <a:t>Avoid withholding food to prevent hyperglycemia or having a child eat without an appetite to avoid hypoglycemia</a:t>
            </a:r>
            <a:endParaRPr/>
          </a:p>
          <a:p>
            <a:pPr marL="457200" lvl="1" indent="0" algn="l" rtl="0">
              <a:lnSpc>
                <a:spcPct val="90000"/>
              </a:lnSpc>
              <a:spcBef>
                <a:spcPts val="500"/>
              </a:spcBef>
              <a:spcAft>
                <a:spcPts val="0"/>
              </a:spcAft>
              <a:buClr>
                <a:schemeClr val="dk1"/>
              </a:buClr>
              <a:buSzPts val="2400"/>
              <a:buNone/>
            </a:pPr>
            <a:endParaRPr/>
          </a:p>
          <a:p>
            <a:pPr marL="228600" lvl="0" indent="-508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sp>
        <p:nvSpPr>
          <p:cNvPr id="1164" name="Google Shape;1164;p102"/>
          <p:cNvSpPr txBox="1"/>
          <p:nvPr/>
        </p:nvSpPr>
        <p:spPr>
          <a:xfrm>
            <a:off x="16246549" y="-1977656"/>
            <a:ext cx="18473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2"/>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Goals of MNT for All Persons With Diabetes</a:t>
            </a:r>
            <a:endParaRPr/>
          </a:p>
        </p:txBody>
      </p:sp>
      <p:sp>
        <p:nvSpPr>
          <p:cNvPr id="321" name="Google Shape;321;p12"/>
          <p:cNvSpPr txBox="1">
            <a:spLocks noGrp="1"/>
          </p:cNvSpPr>
          <p:nvPr>
            <p:ph type="body" idx="1"/>
          </p:nvPr>
        </p:nvSpPr>
        <p:spPr>
          <a:xfrm>
            <a:off x="838200" y="1690688"/>
            <a:ext cx="10515600" cy="4486275"/>
          </a:xfrm>
          <a:prstGeom prst="rect">
            <a:avLst/>
          </a:prstGeom>
          <a:noFill/>
          <a:ln>
            <a:noFill/>
          </a:ln>
        </p:spPr>
        <p:txBody>
          <a:bodyPr spcFirstLastPara="1" wrap="square" lIns="91425" tIns="45700" rIns="91425" bIns="45700" anchor="t" anchorCtr="0">
            <a:normAutofit/>
          </a:bodyPr>
          <a:lstStyle/>
          <a:p>
            <a:pPr marL="512763" lvl="0" indent="-512763" algn="l" rtl="0">
              <a:lnSpc>
                <a:spcPct val="100000"/>
              </a:lnSpc>
              <a:spcBef>
                <a:spcPts val="0"/>
              </a:spcBef>
              <a:spcAft>
                <a:spcPts val="0"/>
              </a:spcAft>
              <a:buClr>
                <a:schemeClr val="dk1"/>
              </a:buClr>
              <a:buSzPts val="3600"/>
              <a:buFont typeface="Calibri"/>
              <a:buAutoNum type="arabicPeriod"/>
            </a:pPr>
            <a:r>
              <a:rPr lang="en-US" sz="3600"/>
              <a:t>Promote/support healthful eating patterns, emphasizing a variety of nutrient dense foods in appropriate portion sizes, to improve overall health and:</a:t>
            </a:r>
            <a:endParaRPr/>
          </a:p>
          <a:p>
            <a:pPr marL="1143000" lvl="2" indent="-228600" algn="l" rtl="0">
              <a:lnSpc>
                <a:spcPct val="100000"/>
              </a:lnSpc>
              <a:spcBef>
                <a:spcPts val="500"/>
              </a:spcBef>
              <a:spcAft>
                <a:spcPts val="0"/>
              </a:spcAft>
              <a:buClr>
                <a:schemeClr val="dk1"/>
              </a:buClr>
              <a:buSzPts val="3200"/>
              <a:buChar char="•"/>
            </a:pPr>
            <a:r>
              <a:rPr lang="en-US" sz="3200"/>
              <a:t>Achieve </a:t>
            </a:r>
            <a:r>
              <a:rPr lang="en-US" sz="3200" u="sng"/>
              <a:t>individualized</a:t>
            </a:r>
            <a:r>
              <a:rPr lang="en-US" sz="3200"/>
              <a:t> glycemic, blood pressure, and lipid goals, achieve/maintain body weight goals, delay/prevent complications of diabetes</a:t>
            </a:r>
            <a:endParaRPr/>
          </a:p>
          <a:p>
            <a:pPr marL="0" lvl="0" indent="0" algn="l" rtl="0">
              <a:lnSpc>
                <a:spcPct val="90000"/>
              </a:lnSpc>
              <a:spcBef>
                <a:spcPts val="1000"/>
              </a:spcBef>
              <a:spcAft>
                <a:spcPts val="0"/>
              </a:spcAft>
              <a:buClr>
                <a:schemeClr val="dk1"/>
              </a:buClr>
              <a:buSzPts val="2800"/>
              <a:buNone/>
            </a:pPr>
            <a:endParaRPr/>
          </a:p>
        </p:txBody>
      </p:sp>
      <p:pic>
        <p:nvPicPr>
          <p:cNvPr id="322" name="Google Shape;322;p12"/>
          <p:cNvPicPr preferRelativeResize="0"/>
          <p:nvPr/>
        </p:nvPicPr>
        <p:blipFill rotWithShape="1">
          <a:blip r:embed="rId3">
            <a:alphaModFix/>
          </a:blip>
          <a:srcRect/>
          <a:stretch/>
        </p:blipFill>
        <p:spPr>
          <a:xfrm rot="10800000">
            <a:off x="0" y="5770911"/>
            <a:ext cx="12192000" cy="3958921"/>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103"/>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t>Youth with T1D</a:t>
            </a:r>
            <a:endParaRPr/>
          </a:p>
        </p:txBody>
      </p:sp>
      <p:sp>
        <p:nvSpPr>
          <p:cNvPr id="1171" name="Google Shape;1171;p103"/>
          <p:cNvSpPr txBox="1">
            <a:spLocks noGrp="1"/>
          </p:cNvSpPr>
          <p:nvPr>
            <p:ph type="body" idx="1"/>
          </p:nvPr>
        </p:nvSpPr>
        <p:spPr>
          <a:xfrm>
            <a:off x="838200" y="1825625"/>
            <a:ext cx="759329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600"/>
              <a:buChar char="•"/>
            </a:pPr>
            <a:r>
              <a:rPr lang="en-US" sz="3600"/>
              <a:t>For those on fixed insulin program, focus on consistent carb intake considering timing and amount</a:t>
            </a:r>
            <a:endParaRPr/>
          </a:p>
          <a:p>
            <a:pPr marL="228600" lvl="0" indent="-228600" algn="l" rtl="0">
              <a:lnSpc>
                <a:spcPct val="100000"/>
              </a:lnSpc>
              <a:spcBef>
                <a:spcPts val="1000"/>
              </a:spcBef>
              <a:spcAft>
                <a:spcPts val="0"/>
              </a:spcAft>
              <a:buClr>
                <a:schemeClr val="dk1"/>
              </a:buClr>
              <a:buSzPts val="3600"/>
              <a:buChar char="•"/>
            </a:pPr>
            <a:r>
              <a:rPr lang="en-US" sz="3600"/>
              <a:t>For those on flexible insulin program, provide education on carb estimating/counting </a:t>
            </a:r>
            <a:endParaRPr/>
          </a:p>
          <a:p>
            <a:pPr marL="0" lvl="0" indent="0" algn="l" rtl="0">
              <a:lnSpc>
                <a:spcPct val="10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1172" name="Google Shape;1172;p103"/>
          <p:cNvPicPr preferRelativeResize="0"/>
          <p:nvPr/>
        </p:nvPicPr>
        <p:blipFill rotWithShape="1">
          <a:blip r:embed="rId3">
            <a:alphaModFix/>
          </a:blip>
          <a:srcRect/>
          <a:stretch/>
        </p:blipFill>
        <p:spPr>
          <a:xfrm>
            <a:off x="8637142" y="1600200"/>
            <a:ext cx="3159176" cy="4749509"/>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pic>
        <p:nvPicPr>
          <p:cNvPr id="1178" name="Google Shape;1178;p104" descr="A slice of pizza&#10;&#10;Description automatically generated with medium confidence"/>
          <p:cNvPicPr preferRelativeResize="0"/>
          <p:nvPr/>
        </p:nvPicPr>
        <p:blipFill rotWithShape="1">
          <a:blip r:embed="rId3">
            <a:alphaModFix/>
          </a:blip>
          <a:srcRect/>
          <a:stretch/>
        </p:blipFill>
        <p:spPr>
          <a:xfrm rot="5400000">
            <a:off x="8078862" y="2389601"/>
            <a:ext cx="4176757" cy="3666744"/>
          </a:xfrm>
          <a:prstGeom prst="rect">
            <a:avLst/>
          </a:prstGeom>
          <a:noFill/>
          <a:ln>
            <a:noFill/>
          </a:ln>
        </p:spPr>
      </p:pic>
      <p:sp>
        <p:nvSpPr>
          <p:cNvPr id="1179" name="Google Shape;1179;p104"/>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T1D &amp; Flexible Insulin Therapy</a:t>
            </a:r>
            <a:endParaRPr/>
          </a:p>
        </p:txBody>
      </p:sp>
      <p:sp>
        <p:nvSpPr>
          <p:cNvPr id="1180" name="Google Shape;1180;p104"/>
          <p:cNvSpPr txBox="1">
            <a:spLocks noGrp="1"/>
          </p:cNvSpPr>
          <p:nvPr>
            <p:ph type="body" idx="1"/>
          </p:nvPr>
        </p:nvSpPr>
        <p:spPr>
          <a:xfrm>
            <a:off x="838200" y="1825625"/>
            <a:ext cx="839086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3000"/>
              <a:buChar char="•"/>
            </a:pPr>
            <a:r>
              <a:rPr lang="en-US" sz="3000"/>
              <a:t>In a mixed meal (carb + high in fat/protein), insulin need is not based on carb alone</a:t>
            </a:r>
            <a:endParaRPr/>
          </a:p>
          <a:p>
            <a:pPr marL="685800" lvl="1" indent="-228600" algn="l" rtl="0">
              <a:lnSpc>
                <a:spcPct val="90000"/>
              </a:lnSpc>
              <a:spcBef>
                <a:spcPts val="500"/>
              </a:spcBef>
              <a:spcAft>
                <a:spcPts val="0"/>
              </a:spcAft>
              <a:buClr>
                <a:schemeClr val="dk1"/>
              </a:buClr>
              <a:buSzPts val="2800"/>
              <a:buChar char="•"/>
            </a:pPr>
            <a:r>
              <a:rPr lang="en-US" sz="2800"/>
              <a:t>Consider the glycemic impact of fat and protein, too</a:t>
            </a:r>
            <a:endParaRPr/>
          </a:p>
          <a:p>
            <a:pPr marL="228600" lvl="0" indent="-228600" algn="l" rtl="0">
              <a:lnSpc>
                <a:spcPct val="90000"/>
              </a:lnSpc>
              <a:spcBef>
                <a:spcPts val="1000"/>
              </a:spcBef>
              <a:spcAft>
                <a:spcPts val="0"/>
              </a:spcAft>
              <a:buClr>
                <a:schemeClr val="dk1"/>
              </a:buClr>
              <a:buSzPts val="3000"/>
              <a:buChar char="•"/>
            </a:pPr>
            <a:r>
              <a:rPr lang="en-US" sz="3000"/>
              <a:t>Relative to a lower fat/protein meal, high-fat and high-protein meals may require:</a:t>
            </a:r>
            <a:endParaRPr/>
          </a:p>
          <a:p>
            <a:pPr marL="685800" lvl="1" indent="-228600" algn="l" rtl="0">
              <a:lnSpc>
                <a:spcPct val="90000"/>
              </a:lnSpc>
              <a:spcBef>
                <a:spcPts val="500"/>
              </a:spcBef>
              <a:spcAft>
                <a:spcPts val="0"/>
              </a:spcAft>
              <a:buClr>
                <a:schemeClr val="dk1"/>
              </a:buClr>
              <a:buSzPts val="2800"/>
              <a:buChar char="•"/>
            </a:pPr>
            <a:r>
              <a:rPr lang="en-US" sz="2800"/>
              <a:t>More insulin </a:t>
            </a:r>
            <a:endParaRPr/>
          </a:p>
          <a:p>
            <a:pPr marL="685800" lvl="1" indent="-228600" algn="l" rtl="0">
              <a:lnSpc>
                <a:spcPct val="90000"/>
              </a:lnSpc>
              <a:spcBef>
                <a:spcPts val="500"/>
              </a:spcBef>
              <a:spcAft>
                <a:spcPts val="0"/>
              </a:spcAft>
              <a:buClr>
                <a:schemeClr val="dk1"/>
              </a:buClr>
              <a:buSzPts val="2800"/>
              <a:buChar char="•"/>
            </a:pPr>
            <a:r>
              <a:rPr lang="en-US" sz="2800"/>
              <a:t>A different approach to insulin timing </a:t>
            </a:r>
            <a:endParaRPr/>
          </a:p>
          <a:p>
            <a:pPr marL="228600" lvl="0" indent="-228600" algn="l" rtl="0">
              <a:lnSpc>
                <a:spcPct val="90000"/>
              </a:lnSpc>
              <a:spcBef>
                <a:spcPts val="1000"/>
              </a:spcBef>
              <a:spcAft>
                <a:spcPts val="0"/>
              </a:spcAft>
              <a:buClr>
                <a:schemeClr val="dk1"/>
              </a:buClr>
              <a:buSzPts val="3000"/>
              <a:buChar char="•"/>
            </a:pPr>
            <a:r>
              <a:rPr lang="en-US" sz="3000"/>
              <a:t>More research is needed to determine optimal insulin dose and delivery strategy</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105"/>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t>Youth with T2D</a:t>
            </a:r>
            <a:endParaRPr/>
          </a:p>
        </p:txBody>
      </p:sp>
      <p:sp>
        <p:nvSpPr>
          <p:cNvPr id="1187" name="Google Shape;1187;p10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10000"/>
              </a:lnSpc>
              <a:spcBef>
                <a:spcPts val="0"/>
              </a:spcBef>
              <a:spcAft>
                <a:spcPts val="0"/>
              </a:spcAft>
              <a:buClr>
                <a:schemeClr val="dk1"/>
              </a:buClr>
              <a:buSzPts val="3600"/>
              <a:buChar char="•"/>
            </a:pPr>
            <a:r>
              <a:rPr lang="en-US" sz="3600" u="sng"/>
              <a:t>Youth and family</a:t>
            </a:r>
            <a:r>
              <a:rPr lang="en-US" sz="3600"/>
              <a:t> must prioritize lifestyle modifications </a:t>
            </a:r>
            <a:endParaRPr/>
          </a:p>
          <a:p>
            <a:pPr marL="685800" lvl="1" indent="-228600" algn="l" rtl="0">
              <a:lnSpc>
                <a:spcPct val="110000"/>
              </a:lnSpc>
              <a:spcBef>
                <a:spcPts val="500"/>
              </a:spcBef>
              <a:spcAft>
                <a:spcPts val="0"/>
              </a:spcAft>
              <a:buClr>
                <a:schemeClr val="dk1"/>
              </a:buClr>
              <a:buSzPts val="3200"/>
              <a:buChar char="•"/>
            </a:pPr>
            <a:r>
              <a:rPr lang="en-US" sz="3200"/>
              <a:t>Dietary recommendations:</a:t>
            </a:r>
            <a:endParaRPr/>
          </a:p>
          <a:p>
            <a:pPr marL="1143000" lvl="2" indent="-228600" algn="l" rtl="0">
              <a:lnSpc>
                <a:spcPct val="110000"/>
              </a:lnSpc>
              <a:spcBef>
                <a:spcPts val="500"/>
              </a:spcBef>
              <a:spcAft>
                <a:spcPts val="0"/>
              </a:spcAft>
              <a:buClr>
                <a:schemeClr val="dk1"/>
              </a:buClr>
              <a:buSzPts val="3000"/>
              <a:buChar char="•"/>
            </a:pPr>
            <a:r>
              <a:rPr lang="en-US" sz="3000"/>
              <a:t>Focus on nutrient dense, high quality foods / decrease calorie-dense, nutrient-poor foods (particularly SSBs)</a:t>
            </a:r>
            <a:endParaRPr/>
          </a:p>
          <a:p>
            <a:pPr marL="685800" lvl="1" indent="-228600" algn="l" rtl="0">
              <a:lnSpc>
                <a:spcPct val="110000"/>
              </a:lnSpc>
              <a:spcBef>
                <a:spcPts val="500"/>
              </a:spcBef>
              <a:spcAft>
                <a:spcPts val="0"/>
              </a:spcAft>
              <a:buClr>
                <a:schemeClr val="dk1"/>
              </a:buClr>
              <a:buSzPts val="3200"/>
              <a:buChar char="•"/>
            </a:pPr>
            <a:r>
              <a:rPr lang="en-US" sz="3200"/>
              <a:t>Increase exercise</a:t>
            </a:r>
            <a:endParaRPr/>
          </a:p>
          <a:p>
            <a:pPr marL="685800" lvl="1" indent="-228600" algn="l" rtl="0">
              <a:lnSpc>
                <a:spcPct val="110000"/>
              </a:lnSpc>
              <a:spcBef>
                <a:spcPts val="500"/>
              </a:spcBef>
              <a:spcAft>
                <a:spcPts val="0"/>
              </a:spcAft>
              <a:buClr>
                <a:schemeClr val="dk1"/>
              </a:buClr>
              <a:buSzPts val="3200"/>
              <a:buChar char="•"/>
            </a:pPr>
            <a:r>
              <a:rPr lang="en-US" sz="3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Aim for sustainable 7-10% decrease in excess weight for youth with overweight/obesity</a:t>
            </a:r>
            <a:endParaRPr/>
          </a:p>
          <a:p>
            <a:pPr marL="685800" lvl="1" indent="-25400" algn="l" rtl="0">
              <a:lnSpc>
                <a:spcPct val="110000"/>
              </a:lnSpc>
              <a:spcBef>
                <a:spcPts val="500"/>
              </a:spcBef>
              <a:spcAft>
                <a:spcPts val="0"/>
              </a:spcAft>
              <a:buClr>
                <a:schemeClr val="dk1"/>
              </a:buClr>
              <a:buSzPts val="3200"/>
              <a:buNone/>
            </a:pPr>
            <a:endParaRPr sz="3200"/>
          </a:p>
          <a:p>
            <a:pPr marL="914400" lvl="2" indent="0" algn="l" rtl="0">
              <a:lnSpc>
                <a:spcPct val="90000"/>
              </a:lnSpc>
              <a:spcBef>
                <a:spcPts val="500"/>
              </a:spcBef>
              <a:spcAft>
                <a:spcPts val="0"/>
              </a:spcAft>
              <a:buClr>
                <a:schemeClr val="dk1"/>
              </a:buClr>
              <a:buSzPts val="2400"/>
              <a:buNone/>
            </a:pPr>
            <a:endParaRPr sz="2400"/>
          </a:p>
          <a:p>
            <a:pPr marL="457200" lvl="1" indent="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a:p>
            <a:pPr marL="457200" lvl="1" indent="0" algn="l" rtl="0">
              <a:lnSpc>
                <a:spcPct val="90000"/>
              </a:lnSpc>
              <a:spcBef>
                <a:spcPts val="500"/>
              </a:spcBef>
              <a:spcAft>
                <a:spcPts val="0"/>
              </a:spcAft>
              <a:buClr>
                <a:schemeClr val="dk1"/>
              </a:buClr>
              <a:buSzPts val="2400"/>
              <a:buNone/>
            </a:pP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pic>
        <p:nvPicPr>
          <p:cNvPr id="1193" name="Google Shape;1193;p106" descr="A picture containing food, indoor, vegetable, arranged&#10;&#10;Description automatically generated"/>
          <p:cNvPicPr preferRelativeResize="0"/>
          <p:nvPr/>
        </p:nvPicPr>
        <p:blipFill rotWithShape="1">
          <a:blip r:embed="rId3">
            <a:alphaModFix/>
          </a:blip>
          <a:srcRect/>
          <a:stretch/>
        </p:blipFill>
        <p:spPr>
          <a:xfrm>
            <a:off x="8919486" y="1690688"/>
            <a:ext cx="3272514" cy="2736036"/>
          </a:xfrm>
          <a:prstGeom prst="rect">
            <a:avLst/>
          </a:prstGeom>
          <a:noFill/>
          <a:ln>
            <a:noFill/>
          </a:ln>
        </p:spPr>
      </p:pic>
      <p:sp>
        <p:nvSpPr>
          <p:cNvPr id="1194" name="Google Shape;1194;p106"/>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Youth with T2D</a:t>
            </a:r>
            <a:endParaRPr/>
          </a:p>
        </p:txBody>
      </p:sp>
      <p:sp>
        <p:nvSpPr>
          <p:cNvPr id="1195" name="Google Shape;1195;p106"/>
          <p:cNvSpPr txBox="1">
            <a:spLocks noGrp="1"/>
          </p:cNvSpPr>
          <p:nvPr>
            <p:ph type="body" idx="1"/>
          </p:nvPr>
        </p:nvSpPr>
        <p:spPr>
          <a:xfrm>
            <a:off x="838199" y="1825625"/>
            <a:ext cx="9475381"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a:t>With dyslipidemia, use MNT to support:</a:t>
            </a:r>
            <a:endParaRPr/>
          </a:p>
          <a:p>
            <a:pPr marL="685800" lvl="1" indent="-228600" algn="l" rtl="0">
              <a:lnSpc>
                <a:spcPct val="90000"/>
              </a:lnSpc>
              <a:spcBef>
                <a:spcPts val="500"/>
              </a:spcBef>
              <a:spcAft>
                <a:spcPts val="0"/>
              </a:spcAft>
              <a:buClr>
                <a:schemeClr val="dk1"/>
              </a:buClr>
              <a:buSzPts val="2800"/>
              <a:buChar char="•"/>
            </a:pPr>
            <a:r>
              <a:rPr lang="en-US" sz="2800"/>
              <a:t>Limit calories from fat: 25-30%</a:t>
            </a:r>
            <a:endParaRPr/>
          </a:p>
          <a:p>
            <a:pPr marL="685800" lvl="1" indent="-228600" algn="l" rtl="0">
              <a:lnSpc>
                <a:spcPct val="90000"/>
              </a:lnSpc>
              <a:spcBef>
                <a:spcPts val="500"/>
              </a:spcBef>
              <a:spcAft>
                <a:spcPts val="0"/>
              </a:spcAft>
              <a:buClr>
                <a:schemeClr val="dk1"/>
              </a:buClr>
              <a:buSzPts val="2800"/>
              <a:buChar char="•"/>
            </a:pPr>
            <a:r>
              <a:rPr lang="en-US" sz="2800"/>
              <a:t>Limit calories from saturated fat: &lt;7%</a:t>
            </a:r>
            <a:endParaRPr/>
          </a:p>
          <a:p>
            <a:pPr marL="685800" lvl="1" indent="-228600" algn="l" rtl="0">
              <a:lnSpc>
                <a:spcPct val="90000"/>
              </a:lnSpc>
              <a:spcBef>
                <a:spcPts val="500"/>
              </a:spcBef>
              <a:spcAft>
                <a:spcPts val="0"/>
              </a:spcAft>
              <a:buClr>
                <a:schemeClr val="dk1"/>
              </a:buClr>
              <a:buSzPts val="2800"/>
              <a:buChar char="•"/>
            </a:pPr>
            <a:r>
              <a:rPr lang="en-US" sz="2800"/>
              <a:t>Limit cholesterol: &lt;200 mg/day</a:t>
            </a:r>
            <a:endParaRPr/>
          </a:p>
          <a:p>
            <a:pPr marL="685800" lvl="1" indent="-228600" algn="l" rtl="0">
              <a:lnSpc>
                <a:spcPct val="90000"/>
              </a:lnSpc>
              <a:spcBef>
                <a:spcPts val="500"/>
              </a:spcBef>
              <a:spcAft>
                <a:spcPts val="0"/>
              </a:spcAft>
              <a:buClr>
                <a:schemeClr val="dk1"/>
              </a:buClr>
              <a:buSzPts val="2800"/>
              <a:buChar char="•"/>
            </a:pPr>
            <a:r>
              <a:rPr lang="en-US" sz="2800"/>
              <a:t>Avoid trans fat</a:t>
            </a:r>
            <a:endParaRPr/>
          </a:p>
          <a:p>
            <a:pPr marL="685800" lvl="1" indent="-228600" algn="l" rtl="0">
              <a:lnSpc>
                <a:spcPct val="90000"/>
              </a:lnSpc>
              <a:spcBef>
                <a:spcPts val="500"/>
              </a:spcBef>
              <a:spcAft>
                <a:spcPts val="0"/>
              </a:spcAft>
              <a:buClr>
                <a:schemeClr val="dk1"/>
              </a:buClr>
              <a:buSzPts val="2800"/>
              <a:buChar char="•"/>
            </a:pPr>
            <a:r>
              <a:rPr lang="en-US" sz="2800"/>
              <a:t>Aim for ~10% of calories from monounsaturated fat</a:t>
            </a:r>
            <a:endParaRPr/>
          </a:p>
          <a:p>
            <a:pPr marL="685800" lvl="1" indent="-228600" algn="l" rtl="0">
              <a:lnSpc>
                <a:spcPct val="90000"/>
              </a:lnSpc>
              <a:spcBef>
                <a:spcPts val="500"/>
              </a:spcBef>
              <a:spcAft>
                <a:spcPts val="0"/>
              </a:spcAft>
              <a:buClr>
                <a:schemeClr val="dk1"/>
              </a:buClr>
              <a:buSzPts val="2800"/>
              <a:buChar char="•"/>
            </a:pPr>
            <a:r>
              <a:rPr lang="en-US" sz="2800"/>
              <a:t>For elevated triglycerides: ↓ simple sugar, ↑ omega-3s </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pic>
        <p:nvPicPr>
          <p:cNvPr id="1201" name="Google Shape;1201;p107" descr="A picture containing food, indoor, vegetable, arranged&#10;&#10;Description automatically generated"/>
          <p:cNvPicPr preferRelativeResize="0"/>
          <p:nvPr/>
        </p:nvPicPr>
        <p:blipFill rotWithShape="1">
          <a:blip r:embed="rId3">
            <a:alphaModFix/>
          </a:blip>
          <a:srcRect/>
          <a:stretch/>
        </p:blipFill>
        <p:spPr>
          <a:xfrm>
            <a:off x="8404984" y="3335535"/>
            <a:ext cx="3272514" cy="2736036"/>
          </a:xfrm>
          <a:prstGeom prst="rect">
            <a:avLst/>
          </a:prstGeom>
          <a:noFill/>
          <a:ln>
            <a:noFill/>
          </a:ln>
        </p:spPr>
      </p:pic>
      <p:sp>
        <p:nvSpPr>
          <p:cNvPr id="1202" name="Google Shape;1202;p107"/>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Youth with T2D</a:t>
            </a:r>
            <a:endParaRPr dirty="0"/>
          </a:p>
        </p:txBody>
      </p:sp>
      <p:sp>
        <p:nvSpPr>
          <p:cNvPr id="1203" name="Google Shape;1203;p107"/>
          <p:cNvSpPr txBox="1">
            <a:spLocks noGrp="1"/>
          </p:cNvSpPr>
          <p:nvPr>
            <p:ph type="body" idx="1"/>
          </p:nvPr>
        </p:nvSpPr>
        <p:spPr>
          <a:xfrm>
            <a:off x="838199" y="1825625"/>
            <a:ext cx="9475381"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3200"/>
              <a:buChar char="•"/>
            </a:pPr>
            <a:r>
              <a:rPr lang="en-US" sz="3200" dirty="0"/>
              <a:t>Assess for </a:t>
            </a:r>
            <a:r>
              <a:rPr lang="en-US" sz="3200" dirty="0">
                <a:solidFill>
                  <a:srgbClr val="FF0000"/>
                </a:solidFill>
              </a:rPr>
              <a:t>steatosis / MASLD*</a:t>
            </a:r>
            <a:endParaRPr dirty="0">
              <a:solidFill>
                <a:srgbClr val="FF0000"/>
              </a:solidFill>
            </a:endParaRPr>
          </a:p>
          <a:p>
            <a:pPr marL="228600" lvl="0" indent="-228600" algn="l" rtl="0">
              <a:lnSpc>
                <a:spcPct val="90000"/>
              </a:lnSpc>
              <a:spcBef>
                <a:spcPts val="1000"/>
              </a:spcBef>
              <a:spcAft>
                <a:spcPts val="0"/>
              </a:spcAft>
              <a:buClr>
                <a:schemeClr val="dk1"/>
              </a:buClr>
              <a:buSzPts val="3200"/>
              <a:buChar char="•"/>
            </a:pPr>
            <a:r>
              <a:rPr lang="en-US" sz="3200" dirty="0"/>
              <a:t>With overweight/obesity: aim for 7-10% weight loss</a:t>
            </a:r>
            <a:endParaRPr dirty="0"/>
          </a:p>
          <a:p>
            <a:pPr marL="228600" lvl="0" indent="-228600" algn="l" rtl="0">
              <a:lnSpc>
                <a:spcPct val="90000"/>
              </a:lnSpc>
              <a:spcBef>
                <a:spcPts val="1000"/>
              </a:spcBef>
              <a:spcAft>
                <a:spcPts val="0"/>
              </a:spcAft>
              <a:buClr>
                <a:schemeClr val="dk1"/>
              </a:buClr>
              <a:buSzPts val="3200"/>
              <a:buChar char="•"/>
            </a:pPr>
            <a:r>
              <a:rPr lang="en-US" sz="3200" dirty="0"/>
              <a:t>With nephropathy: protein intake at the                            RDA of 0.85-1.2 g/kg/day (based on age) </a:t>
            </a:r>
          </a:p>
          <a:p>
            <a:pPr marL="228600" lvl="0" indent="-228600" algn="l" rtl="0">
              <a:lnSpc>
                <a:spcPct val="90000"/>
              </a:lnSpc>
              <a:spcBef>
                <a:spcPts val="1000"/>
              </a:spcBef>
              <a:spcAft>
                <a:spcPts val="0"/>
              </a:spcAft>
              <a:buClr>
                <a:schemeClr val="dk1"/>
              </a:buClr>
              <a:buSzPts val="3200"/>
              <a:buChar char="•"/>
            </a:pPr>
            <a:endParaRPr lang="en-US" sz="3200" dirty="0"/>
          </a:p>
          <a:p>
            <a:pPr marL="0" lvl="0" indent="0" algn="l" rtl="0">
              <a:lnSpc>
                <a:spcPct val="90000"/>
              </a:lnSpc>
              <a:spcBef>
                <a:spcPts val="1000"/>
              </a:spcBef>
              <a:spcAft>
                <a:spcPts val="0"/>
              </a:spcAft>
              <a:buClr>
                <a:schemeClr val="dk1"/>
              </a:buClr>
              <a:buSzPts val="3200"/>
              <a:buNone/>
            </a:pPr>
            <a:endParaRPr lang="en-US" sz="3200" dirty="0"/>
          </a:p>
          <a:p>
            <a:pPr marL="0" lvl="0" indent="0" algn="l" rtl="0">
              <a:lnSpc>
                <a:spcPct val="90000"/>
              </a:lnSpc>
              <a:spcBef>
                <a:spcPts val="1000"/>
              </a:spcBef>
              <a:spcAft>
                <a:spcPts val="0"/>
              </a:spcAft>
              <a:buClr>
                <a:schemeClr val="dk1"/>
              </a:buClr>
              <a:buSzPts val="3200"/>
              <a:buNone/>
            </a:pPr>
            <a:endParaRPr lang="en-US" sz="3200" dirty="0"/>
          </a:p>
          <a:p>
            <a:pPr marL="0" lvl="0" indent="0" algn="l" rtl="0">
              <a:lnSpc>
                <a:spcPct val="90000"/>
              </a:lnSpc>
              <a:spcBef>
                <a:spcPts val="1000"/>
              </a:spcBef>
              <a:spcAft>
                <a:spcPts val="0"/>
              </a:spcAft>
              <a:buClr>
                <a:schemeClr val="dk1"/>
              </a:buClr>
              <a:buSzPts val="3200"/>
              <a:buNone/>
            </a:pPr>
            <a:r>
              <a:rPr lang="en-US" sz="3200" dirty="0"/>
              <a:t>*metabolic associated Steatotic liver disease</a:t>
            </a:r>
            <a:endParaRPr sz="28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108"/>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t>Pregnancy</a:t>
            </a:r>
            <a:endParaRPr/>
          </a:p>
        </p:txBody>
      </p:sp>
      <p:sp>
        <p:nvSpPr>
          <p:cNvPr id="1210" name="Google Shape;1210;p108"/>
          <p:cNvSpPr txBox="1">
            <a:spLocks noGrp="1"/>
          </p:cNvSpPr>
          <p:nvPr>
            <p:ph type="body" idx="1"/>
          </p:nvPr>
        </p:nvSpPr>
        <p:spPr>
          <a:xfrm>
            <a:off x="838201" y="1825625"/>
            <a:ext cx="670882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dk1"/>
              </a:buClr>
              <a:buSzPts val="3600"/>
              <a:buChar char="•"/>
            </a:pPr>
            <a:r>
              <a:rPr lang="en-US" sz="3600"/>
              <a:t>With pre-existing diabetes planning pregnancy, refer to RDN</a:t>
            </a:r>
            <a:endParaRPr/>
          </a:p>
          <a:p>
            <a:pPr marL="228600" lvl="0" indent="-228600" algn="l" rtl="0">
              <a:lnSpc>
                <a:spcPct val="110000"/>
              </a:lnSpc>
              <a:spcBef>
                <a:spcPts val="1000"/>
              </a:spcBef>
              <a:spcAft>
                <a:spcPts val="0"/>
              </a:spcAft>
              <a:buClr>
                <a:schemeClr val="dk1"/>
              </a:buClr>
              <a:buSzPts val="3600"/>
              <a:buChar char="•"/>
            </a:pPr>
            <a:r>
              <a:rPr lang="en-US" sz="3600"/>
              <a:t>Prenatal vitamins:</a:t>
            </a:r>
            <a:endParaRPr/>
          </a:p>
          <a:p>
            <a:pPr marL="685800" lvl="1" indent="-228600" algn="l" rtl="0">
              <a:lnSpc>
                <a:spcPct val="110000"/>
              </a:lnSpc>
              <a:spcBef>
                <a:spcPts val="500"/>
              </a:spcBef>
              <a:spcAft>
                <a:spcPts val="0"/>
              </a:spcAft>
              <a:buClr>
                <a:schemeClr val="dk1"/>
              </a:buClr>
              <a:buSzPts val="2800"/>
              <a:buChar char="•"/>
            </a:pPr>
            <a:r>
              <a:rPr lang="en-US" sz="2800"/>
              <a:t>At least 400 µg folic acid</a:t>
            </a:r>
            <a:endParaRPr/>
          </a:p>
          <a:p>
            <a:pPr marL="685800" lvl="1" indent="-228600" algn="l" rtl="0">
              <a:lnSpc>
                <a:spcPct val="110000"/>
              </a:lnSpc>
              <a:spcBef>
                <a:spcPts val="500"/>
              </a:spcBef>
              <a:spcAft>
                <a:spcPts val="0"/>
              </a:spcAft>
              <a:buClr>
                <a:schemeClr val="dk1"/>
              </a:buClr>
              <a:buSzPts val="2800"/>
              <a:buChar char="•"/>
            </a:pPr>
            <a:r>
              <a:rPr lang="en-US" sz="2800"/>
              <a:t>150 mg potassium iodide</a:t>
            </a: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1211" name="Google Shape;1211;p108" descr="A picture containing person, person, indoor&#10;&#10;Description automatically generated"/>
          <p:cNvPicPr preferRelativeResize="0"/>
          <p:nvPr/>
        </p:nvPicPr>
        <p:blipFill rotWithShape="1">
          <a:blip r:embed="rId3">
            <a:alphaModFix/>
          </a:blip>
          <a:srcRect/>
          <a:stretch/>
        </p:blipFill>
        <p:spPr>
          <a:xfrm>
            <a:off x="7965423" y="2172494"/>
            <a:ext cx="3265714" cy="36576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109"/>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t>Pregnancy</a:t>
            </a:r>
            <a:endParaRPr/>
          </a:p>
        </p:txBody>
      </p:sp>
      <p:sp>
        <p:nvSpPr>
          <p:cNvPr id="1218" name="Google Shape;1218;p109"/>
          <p:cNvSpPr txBox="1">
            <a:spLocks noGrp="1"/>
          </p:cNvSpPr>
          <p:nvPr>
            <p:ph type="body" idx="1"/>
          </p:nvPr>
        </p:nvSpPr>
        <p:spPr>
          <a:xfrm>
            <a:off x="838201" y="1825625"/>
            <a:ext cx="7127222" cy="4351338"/>
          </a:xfrm>
          <a:prstGeom prst="rect">
            <a:avLst/>
          </a:prstGeom>
          <a:noFill/>
          <a:ln>
            <a:noFill/>
          </a:ln>
        </p:spPr>
        <p:txBody>
          <a:bodyPr spcFirstLastPara="1" wrap="square" lIns="91425" tIns="45700" rIns="91425" bIns="45700" anchor="t" anchorCtr="0">
            <a:normAutofit/>
          </a:bodyPr>
          <a:lstStyle/>
          <a:p>
            <a:pPr marL="228600" lvl="0" indent="-245745" algn="l" rtl="0">
              <a:lnSpc>
                <a:spcPct val="110000"/>
              </a:lnSpc>
              <a:spcBef>
                <a:spcPts val="0"/>
              </a:spcBef>
              <a:spcAft>
                <a:spcPts val="0"/>
              </a:spcAft>
              <a:buClr>
                <a:schemeClr val="dk1"/>
              </a:buClr>
              <a:buSzPts val="3600"/>
              <a:buChar char="•"/>
            </a:pPr>
            <a:r>
              <a:rPr lang="en-US" sz="3600"/>
              <a:t>For women with diabetes in pregnancy or GDM, focus on:</a:t>
            </a:r>
            <a:endParaRPr/>
          </a:p>
          <a:p>
            <a:pPr marL="685800" lvl="1" indent="-243840" algn="l" rtl="0">
              <a:lnSpc>
                <a:spcPct val="110000"/>
              </a:lnSpc>
              <a:spcBef>
                <a:spcPts val="500"/>
              </a:spcBef>
              <a:spcAft>
                <a:spcPts val="0"/>
              </a:spcAft>
              <a:buClr>
                <a:schemeClr val="dk1"/>
              </a:buClr>
              <a:buSzPts val="3200"/>
              <a:buChar char="•"/>
            </a:pPr>
            <a:r>
              <a:rPr lang="en-US" sz="3200"/>
              <a:t>Adequate calories for appropriate weight gain (weight loss not recommended)</a:t>
            </a:r>
            <a:endParaRPr/>
          </a:p>
          <a:p>
            <a:pPr marL="685800" lvl="1" indent="-243840" algn="l" rtl="0">
              <a:lnSpc>
                <a:spcPct val="110000"/>
              </a:lnSpc>
              <a:spcBef>
                <a:spcPts val="500"/>
              </a:spcBef>
              <a:spcAft>
                <a:spcPts val="0"/>
              </a:spcAft>
              <a:buClr>
                <a:schemeClr val="dk1"/>
              </a:buClr>
              <a:buSzPts val="3200"/>
              <a:buChar char="•"/>
            </a:pPr>
            <a:r>
              <a:rPr lang="en-US" sz="3200"/>
              <a:t>Minimize blood glucose excursions </a:t>
            </a:r>
            <a:endParaRPr/>
          </a:p>
          <a:p>
            <a:pPr marL="685800" lvl="1" indent="-243840" algn="l" rtl="0">
              <a:lnSpc>
                <a:spcPct val="110000"/>
              </a:lnSpc>
              <a:spcBef>
                <a:spcPts val="500"/>
              </a:spcBef>
              <a:spcAft>
                <a:spcPts val="0"/>
              </a:spcAft>
              <a:buClr>
                <a:schemeClr val="dk1"/>
              </a:buClr>
              <a:buSzPts val="3200"/>
              <a:buChar char="•"/>
            </a:pPr>
            <a:r>
              <a:rPr lang="en-US" sz="3200"/>
              <a:t>Ensure nutrient-dense, safe nutrition</a:t>
            </a:r>
            <a:endParaRPr/>
          </a:p>
        </p:txBody>
      </p:sp>
      <p:pic>
        <p:nvPicPr>
          <p:cNvPr id="1219" name="Google Shape;1219;p109" descr="A picture containing person, person, indoor&#10;&#10;Description automatically generated"/>
          <p:cNvPicPr preferRelativeResize="0"/>
          <p:nvPr/>
        </p:nvPicPr>
        <p:blipFill rotWithShape="1">
          <a:blip r:embed="rId3">
            <a:alphaModFix/>
          </a:blip>
          <a:srcRect/>
          <a:stretch/>
        </p:blipFill>
        <p:spPr>
          <a:xfrm>
            <a:off x="7965423" y="2172494"/>
            <a:ext cx="3265714" cy="36576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10"/>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Pre-pregnancy BMI and Weight Gain</a:t>
            </a:r>
            <a:endParaRPr/>
          </a:p>
        </p:txBody>
      </p:sp>
      <p:graphicFrame>
        <p:nvGraphicFramePr>
          <p:cNvPr id="1226" name="Google Shape;1226;p110"/>
          <p:cNvGraphicFramePr/>
          <p:nvPr/>
        </p:nvGraphicFramePr>
        <p:xfrm>
          <a:off x="985837" y="1894564"/>
          <a:ext cx="10220325" cy="3706374"/>
        </p:xfrm>
        <a:graphic>
          <a:graphicData uri="http://schemas.openxmlformats.org/drawingml/2006/table">
            <a:tbl>
              <a:tblPr firstRow="1" firstCol="1" bandRow="1">
                <a:noFill/>
                <a:tableStyleId>{D5AFD7B6-3BC7-4155-8968-61804B9E7C4C}</a:tableStyleId>
              </a:tblPr>
              <a:tblGrid>
                <a:gridCol w="5033025">
                  <a:extLst>
                    <a:ext uri="{9D8B030D-6E8A-4147-A177-3AD203B41FA5}">
                      <a16:colId xmlns:a16="http://schemas.microsoft.com/office/drawing/2014/main" val="20000"/>
                    </a:ext>
                  </a:extLst>
                </a:gridCol>
                <a:gridCol w="5187300">
                  <a:extLst>
                    <a:ext uri="{9D8B030D-6E8A-4147-A177-3AD203B41FA5}">
                      <a16:colId xmlns:a16="http://schemas.microsoft.com/office/drawing/2014/main" val="20001"/>
                    </a:ext>
                  </a:extLst>
                </a:gridCol>
              </a:tblGrid>
              <a:tr h="703375">
                <a:tc>
                  <a:txBody>
                    <a:bodyPr/>
                    <a:lstStyle/>
                    <a:p>
                      <a:pPr marL="0" marR="0" lvl="0" indent="0" algn="ctr" rtl="0">
                        <a:lnSpc>
                          <a:spcPct val="107000"/>
                        </a:lnSpc>
                        <a:spcBef>
                          <a:spcPts val="0"/>
                        </a:spcBef>
                        <a:spcAft>
                          <a:spcPts val="0"/>
                        </a:spcAft>
                        <a:buNone/>
                      </a:pPr>
                      <a:r>
                        <a:rPr lang="en-US" sz="2800" b="1">
                          <a:solidFill>
                            <a:schemeClr val="dk1"/>
                          </a:solidFill>
                        </a:rPr>
                        <a:t>Weight-for-Height Category</a:t>
                      </a:r>
                      <a:endParaRPr sz="2800" b="1">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2800" b="1">
                          <a:solidFill>
                            <a:schemeClr val="dk1"/>
                          </a:solidFill>
                        </a:rPr>
                        <a:t>Recommended Total Weight Gain</a:t>
                      </a:r>
                      <a:endParaRPr/>
                    </a:p>
                    <a:p>
                      <a:pPr marL="0" marR="0" lvl="0" indent="0" algn="ctr" rtl="0">
                        <a:lnSpc>
                          <a:spcPct val="107000"/>
                        </a:lnSpc>
                        <a:spcBef>
                          <a:spcPts val="0"/>
                        </a:spcBef>
                        <a:spcAft>
                          <a:spcPts val="0"/>
                        </a:spcAft>
                        <a:buNone/>
                      </a:pPr>
                      <a:r>
                        <a:rPr lang="en-US" sz="2800" b="1">
                          <a:solidFill>
                            <a:schemeClr val="dk1"/>
                          </a:solidFill>
                          <a:latin typeface="Calibri"/>
                          <a:ea typeface="Calibri"/>
                          <a:cs typeface="Calibri"/>
                          <a:sym typeface="Calibri"/>
                        </a:rPr>
                        <a:t>(Singleton Gestation)</a:t>
                      </a: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703375">
                <a:tc>
                  <a:txBody>
                    <a:bodyPr/>
                    <a:lstStyle/>
                    <a:p>
                      <a:pPr marL="0" marR="0" lvl="0" indent="0" algn="l" rtl="0">
                        <a:lnSpc>
                          <a:spcPct val="107000"/>
                        </a:lnSpc>
                        <a:spcBef>
                          <a:spcPts val="0"/>
                        </a:spcBef>
                        <a:spcAft>
                          <a:spcPts val="0"/>
                        </a:spcAft>
                        <a:buNone/>
                      </a:pPr>
                      <a:r>
                        <a:rPr lang="en-US" sz="2700" b="0">
                          <a:solidFill>
                            <a:schemeClr val="dk1"/>
                          </a:solidFill>
                        </a:rPr>
                        <a:t>With Underweight (BMI ≤18.5)</a:t>
                      </a:r>
                      <a:endParaRPr sz="2700" b="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2800" b="0">
                          <a:solidFill>
                            <a:schemeClr val="dk1"/>
                          </a:solidFill>
                        </a:rPr>
                        <a:t>28-40 lbs</a:t>
                      </a:r>
                      <a:endParaRPr sz="2800" b="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03375">
                <a:tc>
                  <a:txBody>
                    <a:bodyPr/>
                    <a:lstStyle/>
                    <a:p>
                      <a:pPr marL="0" marR="0" lvl="0" indent="0" algn="l" rtl="0">
                        <a:lnSpc>
                          <a:spcPct val="107000"/>
                        </a:lnSpc>
                        <a:spcBef>
                          <a:spcPts val="0"/>
                        </a:spcBef>
                        <a:spcAft>
                          <a:spcPts val="0"/>
                        </a:spcAft>
                        <a:buNone/>
                      </a:pPr>
                      <a:r>
                        <a:rPr lang="en-US" sz="2700" b="0">
                          <a:solidFill>
                            <a:schemeClr val="dk1"/>
                          </a:solidFill>
                        </a:rPr>
                        <a:t>Healthy Weight (BMI 18.6 – 24.9)</a:t>
                      </a:r>
                      <a:endParaRPr sz="2700" b="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2800" b="0">
                          <a:solidFill>
                            <a:schemeClr val="dk1"/>
                          </a:solidFill>
                        </a:rPr>
                        <a:t>25-35 lbs</a:t>
                      </a:r>
                      <a:endParaRPr sz="2800" b="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03375">
                <a:tc>
                  <a:txBody>
                    <a:bodyPr/>
                    <a:lstStyle/>
                    <a:p>
                      <a:pPr marL="0" marR="0" lvl="0" indent="0" algn="l" rtl="0">
                        <a:lnSpc>
                          <a:spcPct val="107000"/>
                        </a:lnSpc>
                        <a:spcBef>
                          <a:spcPts val="0"/>
                        </a:spcBef>
                        <a:spcAft>
                          <a:spcPts val="0"/>
                        </a:spcAft>
                        <a:buNone/>
                      </a:pPr>
                      <a:r>
                        <a:rPr lang="en-US" sz="2700" b="0">
                          <a:solidFill>
                            <a:schemeClr val="dk1"/>
                          </a:solidFill>
                        </a:rPr>
                        <a:t>With Overweight (BMI 25.0 – 29.9)</a:t>
                      </a:r>
                      <a:endParaRPr sz="2700" b="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2800" b="0">
                          <a:solidFill>
                            <a:schemeClr val="dk1"/>
                          </a:solidFill>
                        </a:rPr>
                        <a:t>15-25 lbs</a:t>
                      </a:r>
                      <a:endParaRPr sz="2800" b="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703375">
                <a:tc>
                  <a:txBody>
                    <a:bodyPr/>
                    <a:lstStyle/>
                    <a:p>
                      <a:pPr marL="0" marR="0" lvl="0" indent="0" algn="l" rtl="0">
                        <a:lnSpc>
                          <a:spcPct val="107000"/>
                        </a:lnSpc>
                        <a:spcBef>
                          <a:spcPts val="0"/>
                        </a:spcBef>
                        <a:spcAft>
                          <a:spcPts val="0"/>
                        </a:spcAft>
                        <a:buNone/>
                      </a:pPr>
                      <a:r>
                        <a:rPr lang="en-US" sz="2700" b="0">
                          <a:solidFill>
                            <a:schemeClr val="dk1"/>
                          </a:solidFill>
                        </a:rPr>
                        <a:t>With Obesity (BMI ≥ 30)</a:t>
                      </a:r>
                      <a:endParaRPr sz="2700" b="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2800" b="0">
                          <a:solidFill>
                            <a:schemeClr val="dk1"/>
                          </a:solidFill>
                        </a:rPr>
                        <a:t>11-20 lbs</a:t>
                      </a:r>
                      <a:endParaRPr sz="2800" b="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1227" name="Google Shape;1227;p110"/>
          <p:cNvSpPr txBox="1"/>
          <p:nvPr/>
        </p:nvSpPr>
        <p:spPr>
          <a:xfrm>
            <a:off x="0" y="6387859"/>
            <a:ext cx="12192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Moore Simas, T. A., Waring, M. E., Sullivan, G. M., Liao, X., Rosal, M. C., Hardy, J. R., &amp; Berry Jr, R. E. (2013). Institute of Medicine 2009 gestational weight gain guideline knowledge: Survey of obstetrics/gynecology and family medicine residents of the United States. </a:t>
            </a:r>
            <a:r>
              <a:rPr lang="en-US" sz="1200" i="1">
                <a:solidFill>
                  <a:schemeClr val="dk1"/>
                </a:solidFill>
                <a:latin typeface="Times New Roman"/>
                <a:ea typeface="Times New Roman"/>
                <a:cs typeface="Times New Roman"/>
                <a:sym typeface="Times New Roman"/>
              </a:rPr>
              <a:t>Birth</a:t>
            </a:r>
            <a:r>
              <a:rPr lang="en-US" sz="1200">
                <a:solidFill>
                  <a:schemeClr val="dk1"/>
                </a:solidFill>
                <a:latin typeface="Times New Roman"/>
                <a:ea typeface="Times New Roman"/>
                <a:cs typeface="Times New Roman"/>
                <a:sym typeface="Times New Roman"/>
              </a:rPr>
              <a:t>, </a:t>
            </a:r>
            <a:r>
              <a:rPr lang="en-US" sz="1200" i="1">
                <a:solidFill>
                  <a:schemeClr val="dk1"/>
                </a:solidFill>
                <a:latin typeface="Times New Roman"/>
                <a:ea typeface="Times New Roman"/>
                <a:cs typeface="Times New Roman"/>
                <a:sym typeface="Times New Roman"/>
              </a:rPr>
              <a:t>40</a:t>
            </a:r>
            <a:r>
              <a:rPr lang="en-US" sz="1200">
                <a:solidFill>
                  <a:schemeClr val="dk1"/>
                </a:solidFill>
                <a:latin typeface="Times New Roman"/>
                <a:ea typeface="Times New Roman"/>
                <a:cs typeface="Times New Roman"/>
                <a:sym typeface="Times New Roman"/>
              </a:rPr>
              <a:t>(4), 237–246. https://doi.org/10.1111/birt.12061 </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111"/>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DRIs and Pregnancy</a:t>
            </a:r>
            <a:endParaRPr/>
          </a:p>
        </p:txBody>
      </p:sp>
      <p:sp>
        <p:nvSpPr>
          <p:cNvPr id="1234" name="Google Shape;1234;p111"/>
          <p:cNvSpPr txBox="1">
            <a:spLocks noGrp="1"/>
          </p:cNvSpPr>
          <p:nvPr>
            <p:ph type="body" idx="1"/>
          </p:nvPr>
        </p:nvSpPr>
        <p:spPr>
          <a:xfrm>
            <a:off x="838199" y="1825625"/>
            <a:ext cx="7592579"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000"/>
              <a:buChar char="•"/>
            </a:pPr>
            <a:r>
              <a:rPr lang="en-US" sz="3000"/>
              <a:t>For pregnant women, dietary reference intake recommend a minimum of:</a:t>
            </a:r>
            <a:endParaRPr/>
          </a:p>
          <a:p>
            <a:pPr marL="685800" lvl="1" indent="-228600" algn="l" rtl="0">
              <a:lnSpc>
                <a:spcPct val="90000"/>
              </a:lnSpc>
              <a:spcBef>
                <a:spcPts val="500"/>
              </a:spcBef>
              <a:spcAft>
                <a:spcPts val="0"/>
              </a:spcAft>
              <a:buClr>
                <a:schemeClr val="dk1"/>
              </a:buClr>
              <a:buSzPts val="3000"/>
              <a:buChar char="•"/>
            </a:pPr>
            <a:r>
              <a:rPr lang="en-US" sz="3000"/>
              <a:t>175 grams/day of carbohydrates</a:t>
            </a:r>
            <a:endParaRPr/>
          </a:p>
          <a:p>
            <a:pPr marL="685800" lvl="1" indent="-228600" algn="l" rtl="0">
              <a:lnSpc>
                <a:spcPct val="90000"/>
              </a:lnSpc>
              <a:spcBef>
                <a:spcPts val="500"/>
              </a:spcBef>
              <a:spcAft>
                <a:spcPts val="0"/>
              </a:spcAft>
              <a:buClr>
                <a:schemeClr val="dk1"/>
              </a:buClr>
              <a:buSzPts val="3000"/>
              <a:buChar char="•"/>
            </a:pPr>
            <a:r>
              <a:rPr lang="en-US" sz="3000"/>
              <a:t>71 grams/day of protein</a:t>
            </a:r>
            <a:endParaRPr/>
          </a:p>
          <a:p>
            <a:pPr marL="685800" lvl="1" indent="-228600" algn="l" rtl="0">
              <a:lnSpc>
                <a:spcPct val="90000"/>
              </a:lnSpc>
              <a:spcBef>
                <a:spcPts val="500"/>
              </a:spcBef>
              <a:spcAft>
                <a:spcPts val="0"/>
              </a:spcAft>
              <a:buClr>
                <a:schemeClr val="dk1"/>
              </a:buClr>
              <a:buSzPts val="3000"/>
              <a:buChar char="•"/>
            </a:pPr>
            <a:r>
              <a:rPr lang="en-US" sz="3000"/>
              <a:t>28 grams/day of fiber</a:t>
            </a:r>
            <a:endParaRPr/>
          </a:p>
          <a:p>
            <a:pPr marL="228600" lvl="0" indent="-228600" algn="l" rtl="0">
              <a:lnSpc>
                <a:spcPct val="90000"/>
              </a:lnSpc>
              <a:spcBef>
                <a:spcPts val="1000"/>
              </a:spcBef>
              <a:spcAft>
                <a:spcPts val="0"/>
              </a:spcAft>
              <a:buClr>
                <a:schemeClr val="dk1"/>
              </a:buClr>
              <a:buSzPts val="3000"/>
              <a:buChar char="•"/>
            </a:pPr>
            <a:r>
              <a:rPr lang="en-US" sz="3000"/>
              <a:t>Amount/type of carb will impact postprandial glucose levels</a:t>
            </a:r>
            <a:endParaRPr/>
          </a:p>
          <a:p>
            <a:pPr marL="228600" lvl="0" indent="-228600" algn="l" rtl="0">
              <a:lnSpc>
                <a:spcPct val="90000"/>
              </a:lnSpc>
              <a:spcBef>
                <a:spcPts val="1000"/>
              </a:spcBef>
              <a:spcAft>
                <a:spcPts val="0"/>
              </a:spcAft>
              <a:buClr>
                <a:schemeClr val="dk1"/>
              </a:buClr>
              <a:buSzPts val="3000"/>
              <a:buChar char="•"/>
            </a:pPr>
            <a:r>
              <a:rPr lang="en-US" sz="3000"/>
              <a:t>Emphasize mono- and polyunsaturated fats</a:t>
            </a:r>
            <a:endParaRPr/>
          </a:p>
        </p:txBody>
      </p:sp>
      <p:pic>
        <p:nvPicPr>
          <p:cNvPr id="1235" name="Google Shape;1235;p111" descr="pregnanacy_3453430"/>
          <p:cNvPicPr preferRelativeResize="0"/>
          <p:nvPr/>
        </p:nvPicPr>
        <p:blipFill rotWithShape="1">
          <a:blip r:embed="rId3">
            <a:alphaModFix/>
          </a:blip>
          <a:srcRect/>
          <a:stretch/>
        </p:blipFill>
        <p:spPr>
          <a:xfrm>
            <a:off x="8631044" y="1"/>
            <a:ext cx="3560956" cy="68580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112"/>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t>Celiac Disease</a:t>
            </a:r>
            <a:endParaRPr/>
          </a:p>
        </p:txBody>
      </p:sp>
      <p:sp>
        <p:nvSpPr>
          <p:cNvPr id="1242" name="Google Shape;1242;p112"/>
          <p:cNvSpPr txBox="1">
            <a:spLocks noGrp="1"/>
          </p:cNvSpPr>
          <p:nvPr>
            <p:ph type="body" idx="1"/>
          </p:nvPr>
        </p:nvSpPr>
        <p:spPr>
          <a:xfrm>
            <a:off x="838200" y="1825625"/>
            <a:ext cx="7592579"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Immune-mediated disorder where destruction of the small intestine villi occurs following exposure to gluten</a:t>
            </a:r>
            <a:endParaRPr sz="2800"/>
          </a:p>
          <a:p>
            <a:pPr marL="228600" lvl="0" indent="-228600" algn="l" rtl="0">
              <a:lnSpc>
                <a:spcPct val="100000"/>
              </a:lnSpc>
              <a:spcBef>
                <a:spcPts val="1000"/>
              </a:spcBef>
              <a:spcAft>
                <a:spcPts val="0"/>
              </a:spcAft>
              <a:buClr>
                <a:schemeClr val="dk1"/>
              </a:buClr>
              <a:buSzPts val="3200"/>
              <a:buChar char="•"/>
            </a:pPr>
            <a:r>
              <a:rPr lang="en-US" sz="3200"/>
              <a:t>Occurs more often in people with T1D</a:t>
            </a:r>
            <a:endParaRPr/>
          </a:p>
          <a:p>
            <a:pPr marL="685800" lvl="1" indent="-228600" algn="l" rtl="0">
              <a:lnSpc>
                <a:spcPct val="100000"/>
              </a:lnSpc>
              <a:spcBef>
                <a:spcPts val="500"/>
              </a:spcBef>
              <a:spcAft>
                <a:spcPts val="0"/>
              </a:spcAft>
              <a:buClr>
                <a:schemeClr val="dk1"/>
              </a:buClr>
              <a:buSzPts val="2800"/>
              <a:buChar char="•"/>
            </a:pPr>
            <a:r>
              <a:rPr lang="en-US" sz="2800"/>
              <a:t>1%-16% of individuals compared to 0.3%-1% in general population</a:t>
            </a:r>
            <a:endParaRPr/>
          </a:p>
        </p:txBody>
      </p:sp>
      <p:pic>
        <p:nvPicPr>
          <p:cNvPr id="1243" name="Google Shape;1243;p112"/>
          <p:cNvPicPr preferRelativeResize="0"/>
          <p:nvPr/>
        </p:nvPicPr>
        <p:blipFill rotWithShape="1">
          <a:blip r:embed="rId3">
            <a:alphaModFix/>
          </a:blip>
          <a:srcRect/>
          <a:stretch/>
        </p:blipFill>
        <p:spPr>
          <a:xfrm>
            <a:off x="8607037" y="531343"/>
            <a:ext cx="3164438" cy="3521713"/>
          </a:xfrm>
          <a:prstGeom prst="rect">
            <a:avLst/>
          </a:prstGeom>
          <a:noFill/>
          <a:ln>
            <a:noFill/>
          </a:ln>
        </p:spPr>
      </p:pic>
      <p:pic>
        <p:nvPicPr>
          <p:cNvPr id="1244" name="Google Shape;1244;p112"/>
          <p:cNvPicPr preferRelativeResize="0"/>
          <p:nvPr/>
        </p:nvPicPr>
        <p:blipFill rotWithShape="1">
          <a:blip r:embed="rId4">
            <a:alphaModFix/>
          </a:blip>
          <a:srcRect/>
          <a:stretch/>
        </p:blipFill>
        <p:spPr>
          <a:xfrm>
            <a:off x="8518849" y="4196631"/>
            <a:ext cx="3489649" cy="23894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3"/>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Goals of MNT for All Persons With Diabetes</a:t>
            </a:r>
            <a:endParaRPr/>
          </a:p>
        </p:txBody>
      </p:sp>
      <p:sp>
        <p:nvSpPr>
          <p:cNvPr id="329" name="Google Shape;32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600"/>
              <a:buNone/>
            </a:pPr>
            <a:r>
              <a:rPr lang="en-US" sz="3600"/>
              <a:t>2.  Address individual nutritional needs based on:</a:t>
            </a:r>
            <a:endParaRPr/>
          </a:p>
          <a:p>
            <a:pPr marL="1143000" lvl="2" indent="-228600" algn="l" rtl="0">
              <a:lnSpc>
                <a:spcPct val="100000"/>
              </a:lnSpc>
              <a:spcBef>
                <a:spcPts val="500"/>
              </a:spcBef>
              <a:spcAft>
                <a:spcPts val="0"/>
              </a:spcAft>
              <a:buClr>
                <a:schemeClr val="dk1"/>
              </a:buClr>
              <a:buSzPts val="3200"/>
              <a:buChar char="•"/>
            </a:pPr>
            <a:r>
              <a:rPr lang="en-US" sz="3200"/>
              <a:t>Personal and cultural food preferences</a:t>
            </a:r>
            <a:endParaRPr/>
          </a:p>
          <a:p>
            <a:pPr marL="1143000" lvl="2" indent="-228600" algn="l" rtl="0">
              <a:lnSpc>
                <a:spcPct val="100000"/>
              </a:lnSpc>
              <a:spcBef>
                <a:spcPts val="500"/>
              </a:spcBef>
              <a:spcAft>
                <a:spcPts val="0"/>
              </a:spcAft>
              <a:buClr>
                <a:schemeClr val="dk1"/>
              </a:buClr>
              <a:buSzPts val="3200"/>
              <a:buChar char="•"/>
            </a:pPr>
            <a:r>
              <a:rPr lang="en-US" sz="3200"/>
              <a:t>Health literacy and numeracy</a:t>
            </a:r>
            <a:endParaRPr/>
          </a:p>
          <a:p>
            <a:pPr marL="1143000" lvl="2" indent="-228600" algn="l" rtl="0">
              <a:lnSpc>
                <a:spcPct val="100000"/>
              </a:lnSpc>
              <a:spcBef>
                <a:spcPts val="500"/>
              </a:spcBef>
              <a:spcAft>
                <a:spcPts val="0"/>
              </a:spcAft>
              <a:buClr>
                <a:schemeClr val="dk1"/>
              </a:buClr>
              <a:buSzPts val="3200"/>
              <a:buChar char="•"/>
            </a:pPr>
            <a:r>
              <a:rPr lang="en-US" sz="3200"/>
              <a:t>Access to healthful food choices</a:t>
            </a:r>
            <a:endParaRPr/>
          </a:p>
          <a:p>
            <a:pPr marL="1143000" lvl="2" indent="-228600" algn="l" rtl="0">
              <a:lnSpc>
                <a:spcPct val="100000"/>
              </a:lnSpc>
              <a:spcBef>
                <a:spcPts val="500"/>
              </a:spcBef>
              <a:spcAft>
                <a:spcPts val="0"/>
              </a:spcAft>
              <a:buClr>
                <a:schemeClr val="dk1"/>
              </a:buClr>
              <a:buSzPts val="3200"/>
              <a:buChar char="•"/>
            </a:pPr>
            <a:r>
              <a:rPr lang="en-US" sz="3200"/>
              <a:t>Willingness and ability to make changes</a:t>
            </a:r>
            <a:endParaRPr/>
          </a:p>
          <a:p>
            <a:pPr marL="1143000" lvl="2" indent="-228600" algn="l" rtl="0">
              <a:lnSpc>
                <a:spcPct val="100000"/>
              </a:lnSpc>
              <a:spcBef>
                <a:spcPts val="500"/>
              </a:spcBef>
              <a:spcAft>
                <a:spcPts val="0"/>
              </a:spcAft>
              <a:buClr>
                <a:schemeClr val="dk1"/>
              </a:buClr>
              <a:buSzPts val="3200"/>
              <a:buChar char="•"/>
            </a:pPr>
            <a:r>
              <a:rPr lang="en-US" sz="3200"/>
              <a:t>Barriers to change</a:t>
            </a:r>
            <a:endParaRPr/>
          </a:p>
        </p:txBody>
      </p:sp>
      <p:pic>
        <p:nvPicPr>
          <p:cNvPr id="330" name="Google Shape;330;p13"/>
          <p:cNvPicPr preferRelativeResize="0"/>
          <p:nvPr/>
        </p:nvPicPr>
        <p:blipFill rotWithShape="1">
          <a:blip r:embed="rId3">
            <a:alphaModFix/>
          </a:blip>
          <a:srcRect/>
          <a:stretch/>
        </p:blipFill>
        <p:spPr>
          <a:xfrm rot="10800000">
            <a:off x="0" y="5770911"/>
            <a:ext cx="12192000" cy="3958921"/>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113"/>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t>Celiac Disease</a:t>
            </a:r>
            <a:endParaRPr/>
          </a:p>
        </p:txBody>
      </p:sp>
      <p:graphicFrame>
        <p:nvGraphicFramePr>
          <p:cNvPr id="1251" name="Google Shape;1251;p113"/>
          <p:cNvGraphicFramePr/>
          <p:nvPr/>
        </p:nvGraphicFramePr>
        <p:xfrm>
          <a:off x="838200" y="1825624"/>
          <a:ext cx="10426700" cy="4371975"/>
        </p:xfrm>
        <a:graphic>
          <a:graphicData uri="http://schemas.openxmlformats.org/drawingml/2006/table">
            <a:tbl>
              <a:tblPr firstRow="1" bandRow="1">
                <a:noFill/>
                <a:tableStyleId>{0804E385-702F-4BFD-B1C4-7A3124F3DE63}</a:tableStyleId>
              </a:tblPr>
              <a:tblGrid>
                <a:gridCol w="5213350">
                  <a:extLst>
                    <a:ext uri="{9D8B030D-6E8A-4147-A177-3AD203B41FA5}">
                      <a16:colId xmlns:a16="http://schemas.microsoft.com/office/drawing/2014/main" val="20000"/>
                    </a:ext>
                  </a:extLst>
                </a:gridCol>
                <a:gridCol w="5213350">
                  <a:extLst>
                    <a:ext uri="{9D8B030D-6E8A-4147-A177-3AD203B41FA5}">
                      <a16:colId xmlns:a16="http://schemas.microsoft.com/office/drawing/2014/main" val="20001"/>
                    </a:ext>
                  </a:extLst>
                </a:gridCol>
              </a:tblGrid>
              <a:tr h="558825">
                <a:tc gridSpan="2">
                  <a:txBody>
                    <a:bodyPr/>
                    <a:lstStyle/>
                    <a:p>
                      <a:pPr marL="0" marR="0" lvl="0" indent="0" algn="ctr" rtl="0">
                        <a:spcBef>
                          <a:spcPts val="0"/>
                        </a:spcBef>
                        <a:spcAft>
                          <a:spcPts val="0"/>
                        </a:spcAft>
                        <a:buNone/>
                      </a:pPr>
                      <a:r>
                        <a:rPr lang="en-US" sz="2800"/>
                        <a:t>When to Screen for Celiac Disease</a:t>
                      </a:r>
                      <a:endParaRPr sz="2800"/>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558825">
                <a:tc>
                  <a:txBody>
                    <a:bodyPr/>
                    <a:lstStyle/>
                    <a:p>
                      <a:pPr marL="0" marR="0" lvl="0" indent="0" algn="ctr" rtl="0">
                        <a:spcBef>
                          <a:spcPts val="0"/>
                        </a:spcBef>
                        <a:spcAft>
                          <a:spcPts val="0"/>
                        </a:spcAft>
                        <a:buNone/>
                      </a:pPr>
                      <a:r>
                        <a:rPr lang="en-US" sz="2800"/>
                        <a:t>Pediatrics with T1D</a:t>
                      </a:r>
                      <a:endParaRPr/>
                    </a:p>
                  </a:txBody>
                  <a:tcPr marL="91450" marR="91450" marT="45725" marB="45725"/>
                </a:tc>
                <a:tc>
                  <a:txBody>
                    <a:bodyPr/>
                    <a:lstStyle/>
                    <a:p>
                      <a:pPr marL="0" marR="0" lvl="0" indent="0" algn="ctr" rtl="0">
                        <a:spcBef>
                          <a:spcPts val="0"/>
                        </a:spcBef>
                        <a:spcAft>
                          <a:spcPts val="0"/>
                        </a:spcAft>
                        <a:buNone/>
                      </a:pPr>
                      <a:r>
                        <a:rPr lang="en-US" sz="2800"/>
                        <a:t>Adults with T1D</a:t>
                      </a:r>
                      <a:endParaRPr sz="2800"/>
                    </a:p>
                  </a:txBody>
                  <a:tcPr marL="91450" marR="91450" marT="45725" marB="45725"/>
                </a:tc>
                <a:extLst>
                  <a:ext uri="{0D108BD9-81ED-4DB2-BD59-A6C34878D82A}">
                    <a16:rowId xmlns:a16="http://schemas.microsoft.com/office/drawing/2014/main" val="10001"/>
                  </a:ext>
                </a:extLst>
              </a:tr>
              <a:tr h="3254325">
                <a:tc>
                  <a:txBody>
                    <a:bodyPr/>
                    <a:lstStyle/>
                    <a:p>
                      <a:pPr marL="342900" marR="0" lvl="0" indent="-342900" algn="l" rtl="0">
                        <a:spcBef>
                          <a:spcPts val="0"/>
                        </a:spcBef>
                        <a:spcAft>
                          <a:spcPts val="0"/>
                        </a:spcAft>
                        <a:buClr>
                          <a:schemeClr val="dk1"/>
                        </a:buClr>
                        <a:buSzPts val="2400"/>
                        <a:buFont typeface="Arial"/>
                        <a:buChar char="•"/>
                      </a:pPr>
                      <a:r>
                        <a:rPr lang="en-US" sz="2400"/>
                        <a:t>Within 2 years of diagnosis</a:t>
                      </a:r>
                      <a:endParaRPr sz="2400"/>
                    </a:p>
                    <a:p>
                      <a:pPr marL="342900" marR="0" lvl="0" indent="-342900" algn="l" rtl="0">
                        <a:spcBef>
                          <a:spcPts val="0"/>
                        </a:spcBef>
                        <a:spcAft>
                          <a:spcPts val="0"/>
                        </a:spcAft>
                        <a:buClr>
                          <a:schemeClr val="dk1"/>
                        </a:buClr>
                        <a:buSzPts val="2400"/>
                        <a:buFont typeface="Arial"/>
                        <a:buChar char="•"/>
                      </a:pPr>
                      <a:r>
                        <a:rPr lang="en-US" sz="2400"/>
                        <a:t>Again 5 years after diagnosis or sooner if symptoms present</a:t>
                      </a:r>
                      <a:endParaRPr/>
                    </a:p>
                  </a:txBody>
                  <a:tcPr marL="91450" marR="91450" marT="45725" marB="45725"/>
                </a:tc>
                <a:tc>
                  <a:txBody>
                    <a:bodyPr/>
                    <a:lstStyle/>
                    <a:p>
                      <a:pPr marL="0" marR="0" lvl="0" indent="0" algn="l" rtl="0">
                        <a:spcBef>
                          <a:spcPts val="0"/>
                        </a:spcBef>
                        <a:spcAft>
                          <a:spcPts val="0"/>
                        </a:spcAft>
                        <a:buNone/>
                      </a:pPr>
                      <a:r>
                        <a:rPr lang="en-US" sz="2400"/>
                        <a:t>With suggestive</a:t>
                      </a:r>
                      <a:endParaRPr/>
                    </a:p>
                    <a:p>
                      <a:pPr marL="285750" marR="0" lvl="0" indent="-285750" algn="l" rtl="0">
                        <a:spcBef>
                          <a:spcPts val="0"/>
                        </a:spcBef>
                        <a:spcAft>
                          <a:spcPts val="0"/>
                        </a:spcAft>
                        <a:buClr>
                          <a:schemeClr val="dk1"/>
                        </a:buClr>
                        <a:buSzPts val="2400"/>
                        <a:buFont typeface="Arial"/>
                        <a:buChar char="•"/>
                      </a:pPr>
                      <a:r>
                        <a:rPr lang="en-US" sz="2400"/>
                        <a:t>GI symptoms (diarrhea, malabsorption, abdominal pain)</a:t>
                      </a:r>
                      <a:endParaRPr/>
                    </a:p>
                    <a:p>
                      <a:pPr marL="285750" marR="0" lvl="0" indent="-285750" algn="l" rtl="0">
                        <a:spcBef>
                          <a:spcPts val="0"/>
                        </a:spcBef>
                        <a:spcAft>
                          <a:spcPts val="0"/>
                        </a:spcAft>
                        <a:buClr>
                          <a:schemeClr val="dk1"/>
                        </a:buClr>
                        <a:buSzPts val="2400"/>
                        <a:buFont typeface="Arial"/>
                        <a:buChar char="•"/>
                      </a:pPr>
                      <a:r>
                        <a:rPr lang="en-US" sz="2400"/>
                        <a:t>Signs (Osteoporosis, vitamin deficiency, iron deficiency anemia)</a:t>
                      </a:r>
                      <a:endParaRPr/>
                    </a:p>
                    <a:p>
                      <a:pPr marL="0" marR="0" lvl="0" indent="0" algn="l" rtl="0">
                        <a:spcBef>
                          <a:spcPts val="0"/>
                        </a:spcBef>
                        <a:spcAft>
                          <a:spcPts val="0"/>
                        </a:spcAft>
                        <a:buClr>
                          <a:schemeClr val="dk1"/>
                        </a:buClr>
                        <a:buSzPts val="2400"/>
                        <a:buFont typeface="Arial"/>
                        <a:buNone/>
                      </a:pPr>
                      <a:endParaRPr sz="2400"/>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114"/>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t>Celiac Disease</a:t>
            </a:r>
            <a:endParaRPr/>
          </a:p>
        </p:txBody>
      </p:sp>
      <p:sp>
        <p:nvSpPr>
          <p:cNvPr id="1258" name="Google Shape;1258;p1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600"/>
              <a:buChar char="•"/>
            </a:pPr>
            <a:r>
              <a:rPr lang="en-US" sz="3600"/>
              <a:t>Diagnosis via blood tests and a small intestine biopsy</a:t>
            </a:r>
            <a:endParaRPr/>
          </a:p>
          <a:p>
            <a:pPr marL="685800" lvl="1" indent="-228600" algn="l" rtl="0">
              <a:lnSpc>
                <a:spcPct val="100000"/>
              </a:lnSpc>
              <a:spcBef>
                <a:spcPts val="1100"/>
              </a:spcBef>
              <a:spcAft>
                <a:spcPts val="0"/>
              </a:spcAft>
              <a:buClr>
                <a:schemeClr val="dk1"/>
              </a:buClr>
              <a:buSzPts val="3000"/>
              <a:buChar char="•"/>
            </a:pPr>
            <a:r>
              <a:rPr lang="en-US" sz="3000"/>
              <a:t>Screen for celiac by testing IgA if person with T1D has suggestive symptoms or signs:</a:t>
            </a:r>
            <a:endParaRPr/>
          </a:p>
          <a:p>
            <a:pPr marL="1143000" lvl="2" indent="-228600" algn="l" rtl="0">
              <a:lnSpc>
                <a:spcPct val="100000"/>
              </a:lnSpc>
              <a:spcBef>
                <a:spcPts val="1100"/>
              </a:spcBef>
              <a:spcAft>
                <a:spcPts val="0"/>
              </a:spcAft>
              <a:buClr>
                <a:schemeClr val="dk1"/>
              </a:buClr>
              <a:buSzPts val="3000"/>
              <a:buChar char="•"/>
            </a:pPr>
            <a:r>
              <a:rPr lang="en-US" sz="3000"/>
              <a:t>If normal serum IgA, measure IgA-tTG antibodies</a:t>
            </a:r>
            <a:endParaRPr/>
          </a:p>
          <a:p>
            <a:pPr marL="1143000" lvl="2" indent="-228600" algn="l" rtl="0">
              <a:lnSpc>
                <a:spcPct val="100000"/>
              </a:lnSpc>
              <a:spcBef>
                <a:spcPts val="1100"/>
              </a:spcBef>
              <a:spcAft>
                <a:spcPts val="0"/>
              </a:spcAft>
              <a:buClr>
                <a:schemeClr val="dk1"/>
              </a:buClr>
              <a:buSzPts val="3000"/>
              <a:buChar char="•"/>
            </a:pPr>
            <a:r>
              <a:rPr lang="en-US" sz="3000"/>
              <a:t>If IgA deficient, measure IgG tTg and IgG DGA</a:t>
            </a:r>
            <a:endParaRPr/>
          </a:p>
          <a:p>
            <a:pPr marL="914400" lvl="2" indent="0" algn="l" rtl="0">
              <a:lnSpc>
                <a:spcPct val="100000"/>
              </a:lnSpc>
              <a:spcBef>
                <a:spcPts val="1100"/>
              </a:spcBef>
              <a:spcAft>
                <a:spcPts val="0"/>
              </a:spcAft>
              <a:buClr>
                <a:schemeClr val="dk1"/>
              </a:buClr>
              <a:buSzPts val="2800"/>
              <a:buNone/>
            </a:pPr>
            <a:endParaRPr sz="2800">
              <a:highlight>
                <a:srgbClr val="FFFF00"/>
              </a:highlight>
            </a:endParaRPr>
          </a:p>
          <a:p>
            <a:pPr marL="228600" lvl="0" indent="-50800" algn="l" rtl="0">
              <a:lnSpc>
                <a:spcPct val="90000"/>
              </a:lnSpc>
              <a:spcBef>
                <a:spcPts val="1600"/>
              </a:spcBef>
              <a:spcAft>
                <a:spcPts val="0"/>
              </a:spcAft>
              <a:buClr>
                <a:schemeClr val="dk1"/>
              </a:buClr>
              <a:buSzPts val="2800"/>
              <a:buNone/>
            </a:pPr>
            <a:endParaRPr/>
          </a:p>
        </p:txBody>
      </p:sp>
      <p:sp>
        <p:nvSpPr>
          <p:cNvPr id="1259" name="Google Shape;1259;p114"/>
          <p:cNvSpPr txBox="1"/>
          <p:nvPr/>
        </p:nvSpPr>
        <p:spPr>
          <a:xfrm>
            <a:off x="6767307" y="4976634"/>
            <a:ext cx="4869646" cy="156966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IgA: immunoglobulin A</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IgG: immunoglobulin G</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tTG: tissue transglutaminase</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DGA: deaminated gliadin antibodies</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115"/>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t>Celiac Disease</a:t>
            </a:r>
            <a:endParaRPr/>
          </a:p>
        </p:txBody>
      </p:sp>
      <p:sp>
        <p:nvSpPr>
          <p:cNvPr id="1266" name="Google Shape;1266;p115"/>
          <p:cNvSpPr txBox="1">
            <a:spLocks noGrp="1"/>
          </p:cNvSpPr>
          <p:nvPr>
            <p:ph type="body" idx="1"/>
          </p:nvPr>
        </p:nvSpPr>
        <p:spPr>
          <a:xfrm>
            <a:off x="838200" y="1825625"/>
            <a:ext cx="10515600" cy="4564024"/>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Treatment for celiac disease is a lifetime gluten-free diet</a:t>
            </a:r>
            <a:endParaRPr/>
          </a:p>
          <a:p>
            <a:pPr marL="685800" lvl="1" indent="-228600" algn="l" rtl="0">
              <a:lnSpc>
                <a:spcPct val="100000"/>
              </a:lnSpc>
              <a:spcBef>
                <a:spcPts val="500"/>
              </a:spcBef>
              <a:spcAft>
                <a:spcPts val="0"/>
              </a:spcAft>
              <a:buClr>
                <a:schemeClr val="dk1"/>
              </a:buClr>
              <a:buSzPts val="3200"/>
              <a:buChar char="•"/>
            </a:pPr>
            <a:r>
              <a:rPr lang="en-US" sz="3200"/>
              <a:t>Eliminate all wheat (including durum, semolina, spelt, and farro) and the related grains of rye, barley, and triticale. </a:t>
            </a:r>
            <a:endParaRPr/>
          </a:p>
          <a:p>
            <a:pPr marL="685800" lvl="1" indent="-228600" algn="l" rtl="0">
              <a:lnSpc>
                <a:spcPct val="100000"/>
              </a:lnSpc>
              <a:spcBef>
                <a:spcPts val="500"/>
              </a:spcBef>
              <a:spcAft>
                <a:spcPts val="0"/>
              </a:spcAft>
              <a:buClr>
                <a:schemeClr val="dk1"/>
              </a:buClr>
              <a:buSzPts val="3200"/>
              <a:buChar char="•"/>
            </a:pPr>
            <a:r>
              <a:rPr lang="en-US" sz="3200"/>
              <a:t>Caution with oats – may be contaminated with wheat</a:t>
            </a:r>
            <a:endParaRPr/>
          </a:p>
          <a:p>
            <a:pPr marL="685800" lvl="1" indent="-228600" algn="l" rtl="0">
              <a:lnSpc>
                <a:spcPct val="100000"/>
              </a:lnSpc>
              <a:spcBef>
                <a:spcPts val="500"/>
              </a:spcBef>
              <a:spcAft>
                <a:spcPts val="0"/>
              </a:spcAft>
              <a:buClr>
                <a:schemeClr val="dk1"/>
              </a:buClr>
              <a:buSzPts val="3200"/>
              <a:buChar char="•"/>
            </a:pPr>
            <a:r>
              <a:rPr lang="en-US" sz="3200"/>
              <a:t>Remember “BROW” – Barley, Rye, (some) Oats, Wheat</a:t>
            </a:r>
            <a:endParaRPr/>
          </a:p>
          <a:p>
            <a:pPr marL="228600" lvl="0" indent="-228600" algn="l" rtl="0">
              <a:lnSpc>
                <a:spcPct val="100000"/>
              </a:lnSpc>
              <a:spcBef>
                <a:spcPts val="1000"/>
              </a:spcBef>
              <a:spcAft>
                <a:spcPts val="0"/>
              </a:spcAft>
              <a:buClr>
                <a:schemeClr val="dk1"/>
              </a:buClr>
              <a:buSzPts val="3200"/>
              <a:buChar char="•"/>
            </a:pPr>
            <a:r>
              <a:rPr lang="en-US" sz="3200"/>
              <a:t>Refer to a dietitian for help with food selection/label reading</a:t>
            </a:r>
            <a:endParaRPr/>
          </a:p>
        </p:txBody>
      </p:sp>
      <p:sp>
        <p:nvSpPr>
          <p:cNvPr id="1267" name="Google Shape;1267;p115"/>
          <p:cNvSpPr/>
          <p:nvPr/>
        </p:nvSpPr>
        <p:spPr>
          <a:xfrm>
            <a:off x="11353800" y="6037447"/>
            <a:ext cx="602166" cy="624469"/>
          </a:xfrm>
          <a:prstGeom prst="star5">
            <a:avLst>
              <a:gd name="adj" fmla="val 19098"/>
              <a:gd name="hf" fmla="val 105146"/>
              <a:gd name="vf" fmla="val 110557"/>
            </a:avLst>
          </a:prstGeom>
          <a:solidFill>
            <a:srgbClr val="92D05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68" name="Google Shape;1268;p115" descr="A field of wheat&#10;&#10;Description automatically generated with medium confidence"/>
          <p:cNvPicPr preferRelativeResize="0"/>
          <p:nvPr/>
        </p:nvPicPr>
        <p:blipFill rotWithShape="1">
          <a:blip r:embed="rId3">
            <a:alphaModFix/>
          </a:blip>
          <a:srcRect/>
          <a:stretch/>
        </p:blipFill>
        <p:spPr>
          <a:xfrm>
            <a:off x="0" y="5623560"/>
            <a:ext cx="12192000" cy="6037447"/>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pic>
        <p:nvPicPr>
          <p:cNvPr id="1274" name="Google Shape;1274;p116" descr="A pile of popcorn&#10;&#10;Description automatically generated with low confidence"/>
          <p:cNvPicPr preferRelativeResize="0"/>
          <p:nvPr/>
        </p:nvPicPr>
        <p:blipFill rotWithShape="1">
          <a:blip r:embed="rId3">
            <a:alphaModFix/>
          </a:blip>
          <a:srcRect/>
          <a:stretch/>
        </p:blipFill>
        <p:spPr>
          <a:xfrm rot="-9303925">
            <a:off x="25734" y="4681361"/>
            <a:ext cx="6964046" cy="4626117"/>
          </a:xfrm>
          <a:prstGeom prst="rect">
            <a:avLst/>
          </a:prstGeom>
          <a:noFill/>
          <a:ln>
            <a:noFill/>
          </a:ln>
        </p:spPr>
      </p:pic>
      <p:sp>
        <p:nvSpPr>
          <p:cNvPr id="1275" name="Google Shape;1275;p116"/>
          <p:cNvSpPr txBox="1">
            <a:spLocks noGrp="1"/>
          </p:cNvSpPr>
          <p:nvPr>
            <p:ph type="title"/>
          </p:nvPr>
        </p:nvSpPr>
        <p:spPr>
          <a:xfrm>
            <a:off x="839788"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t>Nutrition Interventions: Celiac Disease</a:t>
            </a:r>
            <a:endParaRPr/>
          </a:p>
        </p:txBody>
      </p:sp>
      <p:sp>
        <p:nvSpPr>
          <p:cNvPr id="1276" name="Google Shape;1276;p116"/>
          <p:cNvSpPr txBox="1">
            <a:spLocks noGrp="1"/>
          </p:cNvSpPr>
          <p:nvPr>
            <p:ph type="body" idx="1"/>
          </p:nvPr>
        </p:nvSpPr>
        <p:spPr>
          <a:xfrm>
            <a:off x="836612" y="1455038"/>
            <a:ext cx="10512424"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None/>
            </a:pPr>
            <a:r>
              <a:rPr lang="en-US" sz="3200" b="0"/>
              <a:t>Gluten Free Whole Grains &amp; Starches include:</a:t>
            </a:r>
            <a:endParaRPr/>
          </a:p>
        </p:txBody>
      </p:sp>
      <p:pic>
        <p:nvPicPr>
          <p:cNvPr id="1277" name="Google Shape;1277;p116" descr="A pile of popcorn&#10;&#10;Description automatically generated with low confidence"/>
          <p:cNvPicPr preferRelativeResize="0"/>
          <p:nvPr/>
        </p:nvPicPr>
        <p:blipFill rotWithShape="1">
          <a:blip r:embed="rId3">
            <a:alphaModFix/>
          </a:blip>
          <a:srcRect/>
          <a:stretch/>
        </p:blipFill>
        <p:spPr>
          <a:xfrm rot="-9303925">
            <a:off x="6578819" y="4681362"/>
            <a:ext cx="6964046" cy="4626117"/>
          </a:xfrm>
          <a:prstGeom prst="rect">
            <a:avLst/>
          </a:prstGeom>
          <a:noFill/>
          <a:ln>
            <a:noFill/>
          </a:ln>
        </p:spPr>
      </p:pic>
      <p:sp>
        <p:nvSpPr>
          <p:cNvPr id="1278" name="Google Shape;1278;p116"/>
          <p:cNvSpPr txBox="1">
            <a:spLocks noGrp="1"/>
          </p:cNvSpPr>
          <p:nvPr>
            <p:ph type="body" idx="2"/>
          </p:nvPr>
        </p:nvSpPr>
        <p:spPr>
          <a:xfrm>
            <a:off x="839788" y="2367148"/>
            <a:ext cx="10515600" cy="3935730"/>
          </a:xfrm>
          <a:prstGeom prst="rect">
            <a:avLst/>
          </a:prstGeom>
          <a:noFill/>
          <a:ln>
            <a:noFill/>
          </a:ln>
        </p:spPr>
        <p:txBody>
          <a:bodyPr spcFirstLastPara="1" wrap="square" lIns="91425" tIns="45700" rIns="91425" bIns="45700" anchor="t" anchorCtr="0">
            <a:normAutofit fontScale="85000" lnSpcReduction="20000"/>
          </a:bodyPr>
          <a:lstStyle/>
          <a:p>
            <a:pPr marL="685800" lvl="1" indent="-228600" algn="l" rtl="0">
              <a:lnSpc>
                <a:spcPct val="90000"/>
              </a:lnSpc>
              <a:spcBef>
                <a:spcPts val="0"/>
              </a:spcBef>
              <a:spcAft>
                <a:spcPts val="0"/>
              </a:spcAft>
              <a:buClr>
                <a:schemeClr val="dk1"/>
              </a:buClr>
              <a:buSzPct val="100000"/>
              <a:buChar char="•"/>
            </a:pPr>
            <a:r>
              <a:rPr lang="en-US" sz="3000"/>
              <a:t>Quinoa</a:t>
            </a:r>
            <a:endParaRPr/>
          </a:p>
          <a:p>
            <a:pPr marL="685800" lvl="1" indent="-228600" algn="l" rtl="0">
              <a:lnSpc>
                <a:spcPct val="90000"/>
              </a:lnSpc>
              <a:spcBef>
                <a:spcPts val="500"/>
              </a:spcBef>
              <a:spcAft>
                <a:spcPts val="0"/>
              </a:spcAft>
              <a:buClr>
                <a:schemeClr val="dk1"/>
              </a:buClr>
              <a:buSzPct val="100000"/>
              <a:buChar char="•"/>
            </a:pPr>
            <a:r>
              <a:rPr lang="en-US" sz="3000"/>
              <a:t>Potatoes</a:t>
            </a:r>
            <a:endParaRPr/>
          </a:p>
          <a:p>
            <a:pPr marL="685800" lvl="1" indent="-228600" algn="l" rtl="0">
              <a:lnSpc>
                <a:spcPct val="90000"/>
              </a:lnSpc>
              <a:spcBef>
                <a:spcPts val="500"/>
              </a:spcBef>
              <a:spcAft>
                <a:spcPts val="0"/>
              </a:spcAft>
              <a:buClr>
                <a:schemeClr val="dk1"/>
              </a:buClr>
              <a:buSzPct val="100000"/>
              <a:buChar char="•"/>
            </a:pPr>
            <a:r>
              <a:rPr lang="en-US" sz="3000"/>
              <a:t>Beans &amp; Peas</a:t>
            </a:r>
            <a:endParaRPr/>
          </a:p>
          <a:p>
            <a:pPr marL="685800" lvl="1" indent="-228600" algn="l" rtl="0">
              <a:lnSpc>
                <a:spcPct val="90000"/>
              </a:lnSpc>
              <a:spcBef>
                <a:spcPts val="500"/>
              </a:spcBef>
              <a:spcAft>
                <a:spcPts val="0"/>
              </a:spcAft>
              <a:buClr>
                <a:schemeClr val="dk1"/>
              </a:buClr>
              <a:buSzPct val="100000"/>
              <a:buChar char="•"/>
            </a:pPr>
            <a:r>
              <a:rPr lang="en-US" sz="3000"/>
              <a:t>Cassava</a:t>
            </a:r>
            <a:endParaRPr/>
          </a:p>
          <a:p>
            <a:pPr marL="685800" lvl="1" indent="-228600" algn="l" rtl="0">
              <a:lnSpc>
                <a:spcPct val="90000"/>
              </a:lnSpc>
              <a:spcBef>
                <a:spcPts val="500"/>
              </a:spcBef>
              <a:spcAft>
                <a:spcPts val="0"/>
              </a:spcAft>
              <a:buClr>
                <a:schemeClr val="dk1"/>
              </a:buClr>
              <a:buSzPct val="100000"/>
              <a:buChar char="•"/>
            </a:pPr>
            <a:r>
              <a:rPr lang="en-US" sz="3000"/>
              <a:t>Corn</a:t>
            </a:r>
            <a:endParaRPr/>
          </a:p>
          <a:p>
            <a:pPr marL="685800" lvl="1" indent="-228600" algn="l" rtl="0">
              <a:lnSpc>
                <a:spcPct val="90000"/>
              </a:lnSpc>
              <a:spcBef>
                <a:spcPts val="500"/>
              </a:spcBef>
              <a:spcAft>
                <a:spcPts val="0"/>
              </a:spcAft>
              <a:buClr>
                <a:schemeClr val="dk1"/>
              </a:buClr>
              <a:buSzPct val="100000"/>
              <a:buChar char="•"/>
            </a:pPr>
            <a:r>
              <a:rPr lang="en-US" sz="3000"/>
              <a:t>Oats*</a:t>
            </a:r>
            <a:endParaRPr/>
          </a:p>
          <a:p>
            <a:pPr marL="685800" lvl="1" indent="-228600" algn="l" rtl="0">
              <a:lnSpc>
                <a:spcPct val="90000"/>
              </a:lnSpc>
              <a:spcBef>
                <a:spcPts val="500"/>
              </a:spcBef>
              <a:spcAft>
                <a:spcPts val="0"/>
              </a:spcAft>
              <a:buClr>
                <a:schemeClr val="dk1"/>
              </a:buClr>
              <a:buSzPct val="100000"/>
              <a:buChar char="•"/>
            </a:pPr>
            <a:r>
              <a:rPr lang="en-US" sz="3000"/>
              <a:t>Flax</a:t>
            </a:r>
            <a:endParaRPr/>
          </a:p>
          <a:p>
            <a:pPr marL="685800" lvl="1" indent="-228600" algn="l" rtl="0">
              <a:lnSpc>
                <a:spcPct val="90000"/>
              </a:lnSpc>
              <a:spcBef>
                <a:spcPts val="500"/>
              </a:spcBef>
              <a:spcAft>
                <a:spcPts val="0"/>
              </a:spcAft>
              <a:buClr>
                <a:schemeClr val="dk1"/>
              </a:buClr>
              <a:buSzPct val="100000"/>
              <a:buChar char="•"/>
            </a:pPr>
            <a:r>
              <a:rPr lang="en-US" sz="3000"/>
              <a:t>Amaranth</a:t>
            </a:r>
            <a:endParaRPr/>
          </a:p>
          <a:p>
            <a:pPr marL="457200" lvl="1" indent="0" algn="l" rtl="0">
              <a:lnSpc>
                <a:spcPct val="90000"/>
              </a:lnSpc>
              <a:spcBef>
                <a:spcPts val="500"/>
              </a:spcBef>
              <a:spcAft>
                <a:spcPts val="0"/>
              </a:spcAft>
              <a:buClr>
                <a:schemeClr val="dk1"/>
              </a:buClr>
              <a:buSzPct val="100000"/>
              <a:buNone/>
            </a:pPr>
            <a:endParaRPr sz="2600" i="1"/>
          </a:p>
          <a:p>
            <a:pPr marL="457200" lvl="1" indent="0" algn="l" rtl="0">
              <a:lnSpc>
                <a:spcPct val="90000"/>
              </a:lnSpc>
              <a:spcBef>
                <a:spcPts val="500"/>
              </a:spcBef>
              <a:spcAft>
                <a:spcPts val="0"/>
              </a:spcAft>
              <a:buClr>
                <a:schemeClr val="dk1"/>
              </a:buClr>
              <a:buSzPct val="100000"/>
              <a:buNone/>
            </a:pPr>
            <a:r>
              <a:rPr lang="en-US" sz="2800" i="1"/>
              <a:t>*Oats are inherently gluten-free may be contaminated with wheat during growing or processing.</a:t>
            </a:r>
            <a:endParaRPr sz="2800"/>
          </a:p>
          <a:p>
            <a:pPr marL="685800" lvl="1" indent="-99059" algn="l" rtl="0">
              <a:lnSpc>
                <a:spcPct val="90000"/>
              </a:lnSpc>
              <a:spcBef>
                <a:spcPts val="500"/>
              </a:spcBef>
              <a:spcAft>
                <a:spcPts val="0"/>
              </a:spcAft>
              <a:buClr>
                <a:schemeClr val="dk1"/>
              </a:buClr>
              <a:buSzPct val="100000"/>
              <a:buNone/>
            </a:pPr>
            <a:endParaRPr/>
          </a:p>
        </p:txBody>
      </p:sp>
      <p:sp>
        <p:nvSpPr>
          <p:cNvPr id="1279" name="Google Shape;1279;p116"/>
          <p:cNvSpPr txBox="1">
            <a:spLocks noGrp="1"/>
          </p:cNvSpPr>
          <p:nvPr>
            <p:ph type="body" idx="4"/>
          </p:nvPr>
        </p:nvSpPr>
        <p:spPr>
          <a:xfrm>
            <a:off x="5394323" y="2367147"/>
            <a:ext cx="5954713" cy="3038796"/>
          </a:xfrm>
          <a:prstGeom prst="rect">
            <a:avLst/>
          </a:prstGeom>
          <a:noFill/>
          <a:ln>
            <a:noFill/>
          </a:ln>
        </p:spPr>
        <p:txBody>
          <a:bodyPr spcFirstLastPara="1" wrap="square" lIns="91425" tIns="45700" rIns="91425" bIns="45700" anchor="t" anchorCtr="0">
            <a:normAutofit fontScale="85000" lnSpcReduction="20000"/>
          </a:bodyPr>
          <a:lstStyle/>
          <a:p>
            <a:pPr marL="685800" lvl="1" indent="-228600" algn="l" rtl="0">
              <a:lnSpc>
                <a:spcPct val="90000"/>
              </a:lnSpc>
              <a:spcBef>
                <a:spcPts val="0"/>
              </a:spcBef>
              <a:spcAft>
                <a:spcPts val="0"/>
              </a:spcAft>
              <a:buClr>
                <a:schemeClr val="dk1"/>
              </a:buClr>
              <a:buSzPct val="100000"/>
              <a:buChar char="•"/>
            </a:pPr>
            <a:r>
              <a:rPr lang="en-US" sz="3000"/>
              <a:t>Millet</a:t>
            </a:r>
            <a:endParaRPr/>
          </a:p>
          <a:p>
            <a:pPr marL="685800" lvl="1" indent="-228600" algn="l" rtl="0">
              <a:lnSpc>
                <a:spcPct val="90000"/>
              </a:lnSpc>
              <a:spcBef>
                <a:spcPts val="500"/>
              </a:spcBef>
              <a:spcAft>
                <a:spcPts val="0"/>
              </a:spcAft>
              <a:buClr>
                <a:schemeClr val="dk1"/>
              </a:buClr>
              <a:buSzPct val="100000"/>
              <a:buChar char="•"/>
            </a:pPr>
            <a:r>
              <a:rPr lang="en-US" sz="3000"/>
              <a:t>Rice</a:t>
            </a:r>
            <a:endParaRPr/>
          </a:p>
          <a:p>
            <a:pPr marL="685800" lvl="1" indent="-228600" algn="l" rtl="0">
              <a:lnSpc>
                <a:spcPct val="90000"/>
              </a:lnSpc>
              <a:spcBef>
                <a:spcPts val="500"/>
              </a:spcBef>
              <a:spcAft>
                <a:spcPts val="0"/>
              </a:spcAft>
              <a:buClr>
                <a:schemeClr val="dk1"/>
              </a:buClr>
              <a:buSzPct val="100000"/>
              <a:buChar char="•"/>
            </a:pPr>
            <a:r>
              <a:rPr lang="en-US" sz="3000"/>
              <a:t>Wild rice</a:t>
            </a:r>
            <a:endParaRPr/>
          </a:p>
          <a:p>
            <a:pPr marL="685800" lvl="1" indent="-228600" algn="l" rtl="0">
              <a:lnSpc>
                <a:spcPct val="90000"/>
              </a:lnSpc>
              <a:spcBef>
                <a:spcPts val="500"/>
              </a:spcBef>
              <a:spcAft>
                <a:spcPts val="0"/>
              </a:spcAft>
              <a:buClr>
                <a:schemeClr val="dk1"/>
              </a:buClr>
              <a:buSzPct val="100000"/>
              <a:buChar char="•"/>
            </a:pPr>
            <a:r>
              <a:rPr lang="en-US" sz="3000"/>
              <a:t>Buckwheat</a:t>
            </a:r>
            <a:endParaRPr/>
          </a:p>
          <a:p>
            <a:pPr marL="685800" lvl="1" indent="-228600" algn="l" rtl="0">
              <a:lnSpc>
                <a:spcPct val="90000"/>
              </a:lnSpc>
              <a:spcBef>
                <a:spcPts val="500"/>
              </a:spcBef>
              <a:spcAft>
                <a:spcPts val="0"/>
              </a:spcAft>
              <a:buClr>
                <a:schemeClr val="dk1"/>
              </a:buClr>
              <a:buSzPct val="100000"/>
              <a:buChar char="•"/>
            </a:pPr>
            <a:r>
              <a:rPr lang="en-US" sz="3000"/>
              <a:t>Job’s Tears (Hato Mugi)</a:t>
            </a:r>
            <a:endParaRPr/>
          </a:p>
          <a:p>
            <a:pPr marL="685800" lvl="1" indent="-228600" algn="l" rtl="0">
              <a:lnSpc>
                <a:spcPct val="90000"/>
              </a:lnSpc>
              <a:spcBef>
                <a:spcPts val="500"/>
              </a:spcBef>
              <a:spcAft>
                <a:spcPts val="0"/>
              </a:spcAft>
              <a:buClr>
                <a:schemeClr val="dk1"/>
              </a:buClr>
              <a:buSzPct val="100000"/>
              <a:buChar char="•"/>
            </a:pPr>
            <a:r>
              <a:rPr lang="en-US" sz="3000"/>
              <a:t>Montina (Indian rice grass)</a:t>
            </a:r>
            <a:endParaRPr/>
          </a:p>
          <a:p>
            <a:pPr marL="685800" lvl="1" indent="-228600" algn="l" rtl="0">
              <a:lnSpc>
                <a:spcPct val="90000"/>
              </a:lnSpc>
              <a:spcBef>
                <a:spcPts val="500"/>
              </a:spcBef>
              <a:spcAft>
                <a:spcPts val="0"/>
              </a:spcAft>
              <a:buClr>
                <a:schemeClr val="dk1"/>
              </a:buClr>
              <a:buSzPct val="100000"/>
              <a:buChar char="•"/>
            </a:pPr>
            <a:r>
              <a:rPr lang="en-US" sz="3000"/>
              <a:t>Sorghum</a:t>
            </a:r>
            <a:endParaRPr/>
          </a:p>
          <a:p>
            <a:pPr marL="685800" lvl="1" indent="-228600" algn="l" rtl="0">
              <a:lnSpc>
                <a:spcPct val="90000"/>
              </a:lnSpc>
              <a:spcBef>
                <a:spcPts val="500"/>
              </a:spcBef>
              <a:spcAft>
                <a:spcPts val="0"/>
              </a:spcAft>
              <a:buClr>
                <a:schemeClr val="dk1"/>
              </a:buClr>
              <a:buSzPct val="100000"/>
              <a:buChar char="•"/>
            </a:pPr>
            <a:r>
              <a:rPr lang="en-US" sz="3000"/>
              <a:t>Teff</a:t>
            </a:r>
            <a:endParaRPr/>
          </a:p>
          <a:p>
            <a:pPr marL="457200" lvl="1" indent="0" algn="l" rtl="0">
              <a:lnSpc>
                <a:spcPct val="90000"/>
              </a:lnSpc>
              <a:spcBef>
                <a:spcPts val="500"/>
              </a:spcBef>
              <a:spcAft>
                <a:spcPts val="0"/>
              </a:spcAft>
              <a:buClr>
                <a:schemeClr val="dk1"/>
              </a:buClr>
              <a:buSzPct val="100000"/>
              <a:buNone/>
            </a:pPr>
            <a:endParaRPr sz="2800"/>
          </a:p>
          <a:p>
            <a:pPr marL="457200" lvl="1" indent="0" algn="l" rtl="0">
              <a:lnSpc>
                <a:spcPct val="90000"/>
              </a:lnSpc>
              <a:spcBef>
                <a:spcPts val="500"/>
              </a:spcBef>
              <a:spcAft>
                <a:spcPts val="0"/>
              </a:spcAft>
              <a:buClr>
                <a:schemeClr val="dk1"/>
              </a:buClr>
              <a:buSzPct val="100000"/>
              <a:buNone/>
            </a:pP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117"/>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t>Disordered Eating Patterns</a:t>
            </a:r>
            <a:endParaRPr/>
          </a:p>
        </p:txBody>
      </p:sp>
      <p:sp>
        <p:nvSpPr>
          <p:cNvPr id="1286" name="Google Shape;1286;p117"/>
          <p:cNvSpPr txBox="1">
            <a:spLocks noGrp="1"/>
          </p:cNvSpPr>
          <p:nvPr>
            <p:ph type="body" idx="1"/>
          </p:nvPr>
        </p:nvSpPr>
        <p:spPr>
          <a:xfrm>
            <a:off x="838200" y="1825624"/>
            <a:ext cx="10515600" cy="4394871"/>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dk1"/>
              </a:buClr>
              <a:buSzPts val="3200"/>
              <a:buChar char="•"/>
            </a:pPr>
            <a:r>
              <a:rPr lang="en-US" sz="3200"/>
              <a:t>Estimated prevalence of disordered eating behavior and eating disorders varies in people with diabetes</a:t>
            </a:r>
            <a:endParaRPr/>
          </a:p>
          <a:p>
            <a:pPr marL="228600" lvl="0" indent="-228600" algn="l" rtl="0">
              <a:lnSpc>
                <a:spcPct val="110000"/>
              </a:lnSpc>
              <a:spcBef>
                <a:spcPts val="1000"/>
              </a:spcBef>
              <a:spcAft>
                <a:spcPts val="0"/>
              </a:spcAft>
              <a:buClr>
                <a:schemeClr val="dk1"/>
              </a:buClr>
              <a:buSzPts val="3200"/>
              <a:buChar char="•"/>
            </a:pPr>
            <a:r>
              <a:rPr lang="en-US" sz="3200"/>
              <a:t>Most reported disordered eating behaviors: </a:t>
            </a:r>
            <a:endParaRPr/>
          </a:p>
          <a:p>
            <a:pPr marL="685800" lvl="1" indent="-228600" algn="l" rtl="0">
              <a:lnSpc>
                <a:spcPct val="110000"/>
              </a:lnSpc>
              <a:spcBef>
                <a:spcPts val="500"/>
              </a:spcBef>
              <a:spcAft>
                <a:spcPts val="0"/>
              </a:spcAft>
              <a:buClr>
                <a:schemeClr val="dk1"/>
              </a:buClr>
              <a:buSzPts val="3200"/>
              <a:buChar char="•"/>
            </a:pPr>
            <a:r>
              <a:rPr lang="en-US" sz="3200"/>
              <a:t>T1D: insulin omission causing loss of glucose/calories via the urine </a:t>
            </a:r>
            <a:endParaRPr/>
          </a:p>
          <a:p>
            <a:pPr marL="685800" lvl="1" indent="-228600" algn="l" rtl="0">
              <a:lnSpc>
                <a:spcPct val="110000"/>
              </a:lnSpc>
              <a:spcBef>
                <a:spcPts val="500"/>
              </a:spcBef>
              <a:spcAft>
                <a:spcPts val="0"/>
              </a:spcAft>
              <a:buClr>
                <a:schemeClr val="dk1"/>
              </a:buClr>
              <a:buSzPts val="3200"/>
              <a:buChar char="•"/>
            </a:pPr>
            <a:r>
              <a:rPr lang="en-US" sz="3200"/>
              <a:t>T2D: bingeing (excessive intake with sense of loss of control) </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117"/>
          <p:cNvSpPr txBox="1">
            <a:spLocks noGrp="1"/>
          </p:cNvSpPr>
          <p:nvPr>
            <p:ph type="title"/>
          </p:nvPr>
        </p:nvSpPr>
        <p:spPr>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dirty="0">
                <a:solidFill>
                  <a:srgbClr val="FF0000"/>
                </a:solidFill>
              </a:rPr>
              <a:t>Disordered Eating Patterns – Case Study Added by Bev</a:t>
            </a:r>
            <a:endParaRPr dirty="0">
              <a:solidFill>
                <a:srgbClr val="FF0000"/>
              </a:solidFill>
            </a:endParaRPr>
          </a:p>
        </p:txBody>
      </p:sp>
      <p:sp>
        <p:nvSpPr>
          <p:cNvPr id="1286" name="Google Shape;1286;p117"/>
          <p:cNvSpPr txBox="1">
            <a:spLocks noGrp="1"/>
          </p:cNvSpPr>
          <p:nvPr>
            <p:ph type="body" idx="1"/>
          </p:nvPr>
        </p:nvSpPr>
        <p:spPr>
          <a:xfrm>
            <a:off x="838200" y="1825624"/>
            <a:ext cx="4670146" cy="4736109"/>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20000"/>
              </a:lnSpc>
              <a:spcBef>
                <a:spcPts val="0"/>
              </a:spcBef>
              <a:spcAft>
                <a:spcPts val="0"/>
              </a:spcAft>
              <a:buClr>
                <a:schemeClr val="dk1"/>
              </a:buClr>
              <a:buSzPts val="3200"/>
              <a:buChar char="•"/>
            </a:pPr>
            <a:r>
              <a:rPr lang="en-US" dirty="0"/>
              <a:t>MR is a 59 year old living with diabetes who shares that their provider keeps telling them to lose weight.  MR is trying to eat less and decrease portions, but then they get “so hungry, they end up bingeing on ice cream or other treats.  Then, their blood glucose levels go up and they feel really bad about themselves”. </a:t>
            </a:r>
          </a:p>
          <a:p>
            <a:pPr marL="0" lvl="0" indent="0" algn="l" rtl="0">
              <a:lnSpc>
                <a:spcPct val="110000"/>
              </a:lnSpc>
              <a:spcBef>
                <a:spcPts val="0"/>
              </a:spcBef>
              <a:spcAft>
                <a:spcPts val="0"/>
              </a:spcAft>
              <a:buClr>
                <a:schemeClr val="dk1"/>
              </a:buClr>
              <a:buSzPts val="3200"/>
              <a:buNone/>
            </a:pPr>
            <a:endParaRPr dirty="0"/>
          </a:p>
        </p:txBody>
      </p:sp>
      <p:sp>
        <p:nvSpPr>
          <p:cNvPr id="2" name="Text Placeholder 1">
            <a:extLst>
              <a:ext uri="{FF2B5EF4-FFF2-40B4-BE49-F238E27FC236}">
                <a16:creationId xmlns:a16="http://schemas.microsoft.com/office/drawing/2014/main" id="{5E50C675-D79F-0A34-9F56-50BDDEFF61BD}"/>
              </a:ext>
            </a:extLst>
          </p:cNvPr>
          <p:cNvSpPr>
            <a:spLocks noGrp="1"/>
          </p:cNvSpPr>
          <p:nvPr>
            <p:ph type="body" idx="2"/>
          </p:nvPr>
        </p:nvSpPr>
        <p:spPr>
          <a:xfrm>
            <a:off x="6971386" y="1825625"/>
            <a:ext cx="4382414" cy="4351338"/>
          </a:xfrm>
        </p:spPr>
        <p:txBody>
          <a:bodyPr/>
          <a:lstStyle/>
          <a:p>
            <a:r>
              <a:rPr lang="en-US" dirty="0"/>
              <a:t>What is your first reaction when you hear MR’s story?</a:t>
            </a:r>
          </a:p>
          <a:p>
            <a:r>
              <a:rPr lang="en-US" dirty="0"/>
              <a:t>How would you approach this honest sharing by MR in a way that helps move MR toward healing?</a:t>
            </a:r>
          </a:p>
          <a:p>
            <a:r>
              <a:rPr lang="en-US" dirty="0"/>
              <a:t>What you want to consider any referrals?</a:t>
            </a:r>
          </a:p>
        </p:txBody>
      </p:sp>
    </p:spTree>
    <p:extLst>
      <p:ext uri="{BB962C8B-B14F-4D97-AF65-F5344CB8AC3E}">
        <p14:creationId xmlns:p14="http://schemas.microsoft.com/office/powerpoint/2010/main" val="1109533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1"/>
        <p:cNvGrpSpPr/>
        <p:nvPr/>
      </p:nvGrpSpPr>
      <p:grpSpPr>
        <a:xfrm>
          <a:off x="0" y="0"/>
          <a:ext cx="0" cy="0"/>
          <a:chOff x="0" y="0"/>
          <a:chExt cx="0" cy="0"/>
        </a:xfrm>
      </p:grpSpPr>
      <p:sp>
        <p:nvSpPr>
          <p:cNvPr id="1292" name="Google Shape;1292;p118"/>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3" name="Google Shape;1293;p118"/>
          <p:cNvSpPr txBox="1">
            <a:spLocks noGrp="1"/>
          </p:cNvSpPr>
          <p:nvPr>
            <p:ph type="title"/>
          </p:nvPr>
        </p:nvSpPr>
        <p:spPr>
          <a:xfrm>
            <a:off x="838200" y="365125"/>
            <a:ext cx="10515600" cy="130644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Disordered Eating Patterns</a:t>
            </a:r>
            <a:endParaRPr/>
          </a:p>
        </p:txBody>
      </p:sp>
      <p:sp>
        <p:nvSpPr>
          <p:cNvPr id="1294" name="Google Shape;1294;p118"/>
          <p:cNvSpPr txBox="1">
            <a:spLocks noGrp="1"/>
          </p:cNvSpPr>
          <p:nvPr>
            <p:ph type="body" idx="1"/>
          </p:nvPr>
        </p:nvSpPr>
        <p:spPr>
          <a:xfrm>
            <a:off x="838198" y="1825625"/>
            <a:ext cx="10054591" cy="430346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a:t>Screen for it along with regular medical care</a:t>
            </a:r>
            <a:endParaRPr/>
          </a:p>
          <a:p>
            <a:pPr marL="685800" lvl="1" indent="-228600" algn="l" rtl="0">
              <a:lnSpc>
                <a:spcPct val="90000"/>
              </a:lnSpc>
              <a:spcBef>
                <a:spcPts val="500"/>
              </a:spcBef>
              <a:spcAft>
                <a:spcPts val="0"/>
              </a:spcAft>
              <a:buClr>
                <a:schemeClr val="dk1"/>
              </a:buClr>
              <a:buSzPts val="2800"/>
              <a:buChar char="•"/>
            </a:pPr>
            <a:r>
              <a:rPr lang="en-US" sz="2800"/>
              <a:t>Especially if patterns when hyperglycemia and weight loss are unexplained</a:t>
            </a:r>
            <a:endParaRPr/>
          </a:p>
          <a:p>
            <a:pPr marL="228600" lvl="0" indent="-228600" algn="l" rtl="0">
              <a:lnSpc>
                <a:spcPct val="90000"/>
              </a:lnSpc>
              <a:spcBef>
                <a:spcPts val="1000"/>
              </a:spcBef>
              <a:spcAft>
                <a:spcPts val="0"/>
              </a:spcAft>
              <a:buClr>
                <a:schemeClr val="dk1"/>
              </a:buClr>
              <a:buSzPts val="3200"/>
              <a:buChar char="•"/>
            </a:pPr>
            <a:r>
              <a:rPr lang="en-US" sz="3200"/>
              <a:t>Multidisciplinary team approach to                          treatment is a standard of care</a:t>
            </a:r>
            <a:endParaRPr/>
          </a:p>
          <a:p>
            <a:pPr marL="685800" lvl="1" indent="-228600" algn="l" rtl="0">
              <a:lnSpc>
                <a:spcPct val="90000"/>
              </a:lnSpc>
              <a:spcBef>
                <a:spcPts val="500"/>
              </a:spcBef>
              <a:spcAft>
                <a:spcPts val="0"/>
              </a:spcAft>
              <a:buClr>
                <a:schemeClr val="dk1"/>
              </a:buClr>
              <a:buSzPts val="3200"/>
              <a:buChar char="•"/>
            </a:pPr>
            <a:r>
              <a:rPr lang="en-US" sz="3200"/>
              <a:t>Early referral to mental health                          professional</a:t>
            </a:r>
            <a:endParaRPr/>
          </a:p>
          <a:p>
            <a:pPr marL="228600" lvl="0" indent="-101600" algn="l" rtl="0">
              <a:lnSpc>
                <a:spcPct val="90000"/>
              </a:lnSpc>
              <a:spcBef>
                <a:spcPts val="1000"/>
              </a:spcBef>
              <a:spcAft>
                <a:spcPts val="0"/>
              </a:spcAft>
              <a:buClr>
                <a:schemeClr val="dk1"/>
              </a:buClr>
              <a:buSzPts val="2000"/>
              <a:buNone/>
            </a:pPr>
            <a:endParaRPr sz="2000"/>
          </a:p>
        </p:txBody>
      </p:sp>
      <p:pic>
        <p:nvPicPr>
          <p:cNvPr id="1295" name="Google Shape;1295;p118" descr="A couple of women sitting at a table&#10;&#10;Description automatically generated with low confidence"/>
          <p:cNvPicPr preferRelativeResize="0"/>
          <p:nvPr/>
        </p:nvPicPr>
        <p:blipFill rotWithShape="1">
          <a:blip r:embed="rId3">
            <a:alphaModFix/>
          </a:blip>
          <a:srcRect r="2510" b="-2"/>
          <a:stretch/>
        </p:blipFill>
        <p:spPr>
          <a:xfrm>
            <a:off x="7804975" y="3571119"/>
            <a:ext cx="3735895" cy="255797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119"/>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Disordered Eating Patterns</a:t>
            </a:r>
            <a:endParaRPr/>
          </a:p>
        </p:txBody>
      </p:sp>
      <p:sp>
        <p:nvSpPr>
          <p:cNvPr id="1302" name="Google Shape;1302;p119"/>
          <p:cNvSpPr txBox="1">
            <a:spLocks noGrp="1"/>
          </p:cNvSpPr>
          <p:nvPr>
            <p:ph type="body" idx="1"/>
          </p:nvPr>
        </p:nvSpPr>
        <p:spPr>
          <a:xfrm>
            <a:off x="838199" y="1825625"/>
            <a:ext cx="10714463" cy="4355042"/>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Anorexia nervosa: restricted energy intake relative to need</a:t>
            </a:r>
            <a:endParaRPr/>
          </a:p>
          <a:p>
            <a:pPr marL="685800" lvl="1" indent="-228600" algn="l" rtl="0">
              <a:lnSpc>
                <a:spcPct val="100000"/>
              </a:lnSpc>
              <a:spcBef>
                <a:spcPts val="500"/>
              </a:spcBef>
              <a:spcAft>
                <a:spcPts val="0"/>
              </a:spcAft>
              <a:buClr>
                <a:schemeClr val="dk1"/>
              </a:buClr>
              <a:buSzPts val="2600"/>
              <a:buChar char="•"/>
            </a:pPr>
            <a:r>
              <a:rPr lang="en-US" sz="2600"/>
              <a:t>Marked by low body weight, fear of weight gain, and disturbance in the way in which one’s body weight or shape is experienced</a:t>
            </a:r>
            <a:endParaRPr/>
          </a:p>
          <a:p>
            <a:pPr marL="228600" lvl="0" indent="-228600" algn="l" rtl="0">
              <a:lnSpc>
                <a:spcPct val="100000"/>
              </a:lnSpc>
              <a:spcBef>
                <a:spcPts val="1000"/>
              </a:spcBef>
              <a:spcAft>
                <a:spcPts val="0"/>
              </a:spcAft>
              <a:buClr>
                <a:schemeClr val="dk1"/>
              </a:buClr>
              <a:buSzPts val="2800"/>
              <a:buChar char="•"/>
            </a:pPr>
            <a:r>
              <a:rPr lang="en-US"/>
              <a:t>Bulimia nervosa: recurring binge eating and compensatory behavior</a:t>
            </a:r>
            <a:endParaRPr/>
          </a:p>
          <a:p>
            <a:pPr marL="685800" lvl="1" indent="-228600" algn="l" rtl="0">
              <a:lnSpc>
                <a:spcPct val="100000"/>
              </a:lnSpc>
              <a:spcBef>
                <a:spcPts val="500"/>
              </a:spcBef>
              <a:spcAft>
                <a:spcPts val="0"/>
              </a:spcAft>
              <a:buClr>
                <a:schemeClr val="dk1"/>
              </a:buClr>
              <a:buSzPts val="2600"/>
              <a:buChar char="•"/>
            </a:pPr>
            <a:r>
              <a:rPr lang="en-US" sz="2600"/>
              <a:t>Binging characterized by a sense of a lack in control. </a:t>
            </a:r>
            <a:endParaRPr/>
          </a:p>
          <a:p>
            <a:pPr marL="685800" lvl="1" indent="-228600" algn="l" rtl="0">
              <a:lnSpc>
                <a:spcPct val="100000"/>
              </a:lnSpc>
              <a:spcBef>
                <a:spcPts val="500"/>
              </a:spcBef>
              <a:spcAft>
                <a:spcPts val="0"/>
              </a:spcAft>
              <a:buClr>
                <a:schemeClr val="dk1"/>
              </a:buClr>
              <a:buSzPts val="2600"/>
              <a:buChar char="•"/>
            </a:pPr>
            <a:r>
              <a:rPr lang="en-US" sz="2600"/>
              <a:t>Compensatory behaviors vary</a:t>
            </a:r>
            <a:endParaRPr/>
          </a:p>
          <a:p>
            <a:pPr marL="228600" lvl="0" indent="-228600" algn="l" rtl="0">
              <a:lnSpc>
                <a:spcPct val="100000"/>
              </a:lnSpc>
              <a:spcBef>
                <a:spcPts val="1000"/>
              </a:spcBef>
              <a:spcAft>
                <a:spcPts val="0"/>
              </a:spcAft>
              <a:buClr>
                <a:schemeClr val="dk1"/>
              </a:buClr>
              <a:buSzPts val="2800"/>
              <a:buChar char="•"/>
            </a:pPr>
            <a:r>
              <a:rPr lang="en-US"/>
              <a:t>Diabulimia (unofficial diagnostic term): reduction/omission of insulin doses </a:t>
            </a:r>
            <a:endParaRPr/>
          </a:p>
          <a:p>
            <a:pPr marL="685800" lvl="1" indent="-228600" algn="l" rtl="0">
              <a:lnSpc>
                <a:spcPct val="100000"/>
              </a:lnSpc>
              <a:spcBef>
                <a:spcPts val="500"/>
              </a:spcBef>
              <a:spcAft>
                <a:spcPts val="0"/>
              </a:spcAft>
              <a:buClr>
                <a:schemeClr val="dk1"/>
              </a:buClr>
              <a:buSzPts val="2600"/>
              <a:buChar char="•"/>
            </a:pPr>
            <a:r>
              <a:rPr lang="en-US" sz="2600"/>
              <a:t>This causes hyperglycemia and loss of glucose calories through the urine.</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308" name="Google Shape;1308;p120"/>
          <p:cNvPicPr preferRelativeResize="0"/>
          <p:nvPr/>
        </p:nvPicPr>
        <p:blipFill rotWithShape="1">
          <a:blip r:embed="rId3">
            <a:alphaModFix/>
          </a:blip>
          <a:srcRect/>
          <a:stretch/>
        </p:blipFill>
        <p:spPr>
          <a:xfrm>
            <a:off x="0" y="-635000"/>
            <a:ext cx="12192000" cy="9896640"/>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121"/>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Knowledge Check</a:t>
            </a:r>
            <a:endParaRPr/>
          </a:p>
        </p:txBody>
      </p:sp>
      <p:sp>
        <p:nvSpPr>
          <p:cNvPr id="1315" name="Google Shape;1315;p121"/>
          <p:cNvSpPr txBox="1">
            <a:spLocks noGrp="1"/>
          </p:cNvSpPr>
          <p:nvPr>
            <p:ph type="body" idx="1"/>
          </p:nvPr>
        </p:nvSpPr>
        <p:spPr>
          <a:xfrm>
            <a:off x="838200" y="1690688"/>
            <a:ext cx="10515600" cy="448627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chemeClr val="dk1"/>
              </a:buClr>
              <a:buSzPts val="3600"/>
              <a:buNone/>
            </a:pPr>
            <a:r>
              <a:rPr lang="en-US" sz="3600"/>
              <a:t>Sara has just been diagnosed with gestational diabetes.  Her current weight is 176 lbs. and her pre-pregnancy BMI was 28. What is the total recommended weight gain for Sara’s pregnancy?</a:t>
            </a:r>
            <a:endParaRPr/>
          </a:p>
          <a:p>
            <a:pPr marL="971550" lvl="1" indent="-514350" algn="l" rtl="0">
              <a:lnSpc>
                <a:spcPct val="100000"/>
              </a:lnSpc>
              <a:spcBef>
                <a:spcPts val="500"/>
              </a:spcBef>
              <a:spcAft>
                <a:spcPts val="0"/>
              </a:spcAft>
              <a:buClr>
                <a:schemeClr val="dk1"/>
              </a:buClr>
              <a:buSzPts val="3600"/>
              <a:buFont typeface="Calibri"/>
              <a:buAutoNum type="alphaUcPeriod"/>
            </a:pPr>
            <a:r>
              <a:rPr lang="en-US" sz="3600"/>
              <a:t>15 pounds</a:t>
            </a:r>
            <a:endParaRPr/>
          </a:p>
          <a:p>
            <a:pPr marL="971550" lvl="1" indent="-514350" algn="l" rtl="0">
              <a:lnSpc>
                <a:spcPct val="100000"/>
              </a:lnSpc>
              <a:spcBef>
                <a:spcPts val="500"/>
              </a:spcBef>
              <a:spcAft>
                <a:spcPts val="0"/>
              </a:spcAft>
              <a:buClr>
                <a:schemeClr val="dk1"/>
              </a:buClr>
              <a:buSzPts val="3600"/>
              <a:buFont typeface="Calibri"/>
              <a:buAutoNum type="alphaUcPeriod"/>
            </a:pPr>
            <a:r>
              <a:rPr lang="en-US" sz="3600"/>
              <a:t>15-25 pounds</a:t>
            </a:r>
            <a:endParaRPr/>
          </a:p>
          <a:p>
            <a:pPr marL="971550" lvl="1" indent="-514350" algn="l" rtl="0">
              <a:lnSpc>
                <a:spcPct val="100000"/>
              </a:lnSpc>
              <a:spcBef>
                <a:spcPts val="500"/>
              </a:spcBef>
              <a:spcAft>
                <a:spcPts val="0"/>
              </a:spcAft>
              <a:buClr>
                <a:schemeClr val="dk1"/>
              </a:buClr>
              <a:buSzPts val="3600"/>
              <a:buFont typeface="Calibri"/>
              <a:buAutoNum type="alphaUcPeriod"/>
            </a:pPr>
            <a:r>
              <a:rPr lang="en-US" sz="3600"/>
              <a:t>25-35 pounds</a:t>
            </a:r>
            <a:endParaRPr/>
          </a:p>
          <a:p>
            <a:pPr marL="971550" lvl="1" indent="-514350" algn="l" rtl="0">
              <a:lnSpc>
                <a:spcPct val="100000"/>
              </a:lnSpc>
              <a:spcBef>
                <a:spcPts val="500"/>
              </a:spcBef>
              <a:spcAft>
                <a:spcPts val="0"/>
              </a:spcAft>
              <a:buClr>
                <a:schemeClr val="dk1"/>
              </a:buClr>
              <a:buSzPts val="3600"/>
              <a:buFont typeface="Calibri"/>
              <a:buAutoNum type="alphaUcPeriod"/>
            </a:pPr>
            <a:r>
              <a:rPr lang="en-US" sz="3600"/>
              <a:t>28-40 pounds</a:t>
            </a:r>
            <a:endParaRPr/>
          </a:p>
        </p:txBody>
      </p:sp>
      <p:sp>
        <p:nvSpPr>
          <p:cNvPr id="1316" name="Google Shape;1316;p121"/>
          <p:cNvSpPr/>
          <p:nvPr/>
        </p:nvSpPr>
        <p:spPr>
          <a:xfrm>
            <a:off x="999067" y="4153958"/>
            <a:ext cx="3911600" cy="812799"/>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6"/>
                                        </p:tgtEl>
                                        <p:attrNameLst>
                                          <p:attrName>style.visibility</p:attrName>
                                        </p:attrNameLst>
                                      </p:cBhvr>
                                      <p:to>
                                        <p:strVal val="visible"/>
                                      </p:to>
                                    </p:set>
                                    <p:animEffect transition="in" filter="fade">
                                      <p:cBhvr>
                                        <p:cTn id="7" dur="500"/>
                                        <p:tgtEl>
                                          <p:spTgt spid="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4"/>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Goals of MNT for All Persons With Diabetes</a:t>
            </a:r>
            <a:endParaRPr/>
          </a:p>
        </p:txBody>
      </p:sp>
      <p:sp>
        <p:nvSpPr>
          <p:cNvPr id="337" name="Google Shape;337;p14"/>
          <p:cNvSpPr txBox="1">
            <a:spLocks noGrp="1"/>
          </p:cNvSpPr>
          <p:nvPr>
            <p:ph type="body" idx="1"/>
          </p:nvPr>
        </p:nvSpPr>
        <p:spPr>
          <a:xfrm>
            <a:off x="838200" y="1825626"/>
            <a:ext cx="10515600" cy="3945286"/>
          </a:xfrm>
          <a:prstGeom prst="rect">
            <a:avLst/>
          </a:prstGeom>
          <a:noFill/>
          <a:ln>
            <a:noFill/>
          </a:ln>
        </p:spPr>
        <p:txBody>
          <a:bodyPr spcFirstLastPara="1" wrap="square" lIns="91425" tIns="45700" rIns="91425" bIns="45700" anchor="t" anchorCtr="0">
            <a:normAutofit lnSpcReduction="10000"/>
          </a:bodyPr>
          <a:lstStyle/>
          <a:p>
            <a:pPr marL="514350" lvl="0" indent="-514350" algn="l" rtl="0">
              <a:lnSpc>
                <a:spcPct val="100000"/>
              </a:lnSpc>
              <a:spcBef>
                <a:spcPts val="0"/>
              </a:spcBef>
              <a:spcAft>
                <a:spcPts val="0"/>
              </a:spcAft>
              <a:buClr>
                <a:schemeClr val="dk1"/>
              </a:buClr>
              <a:buSzPts val="3600"/>
              <a:buAutoNum type="arabicPeriod" startAt="3"/>
            </a:pPr>
            <a:r>
              <a:rPr lang="en-US" sz="3600"/>
              <a:t>Maintain the pleasure of eating by:</a:t>
            </a:r>
            <a:endParaRPr/>
          </a:p>
          <a:p>
            <a:pPr marL="1143000" lvl="2" indent="-228600" algn="l" rtl="0">
              <a:lnSpc>
                <a:spcPct val="100000"/>
              </a:lnSpc>
              <a:spcBef>
                <a:spcPts val="500"/>
              </a:spcBef>
              <a:spcAft>
                <a:spcPts val="0"/>
              </a:spcAft>
              <a:buClr>
                <a:schemeClr val="dk1"/>
              </a:buClr>
              <a:buSzPts val="3200"/>
              <a:buChar char="•"/>
            </a:pPr>
            <a:r>
              <a:rPr lang="en-US" sz="3200"/>
              <a:t>Providing positive/nonjudgmental messages about food choices</a:t>
            </a:r>
            <a:endParaRPr/>
          </a:p>
          <a:p>
            <a:pPr marL="1143000" lvl="2" indent="-228600" algn="l" rtl="0">
              <a:lnSpc>
                <a:spcPct val="100000"/>
              </a:lnSpc>
              <a:spcBef>
                <a:spcPts val="500"/>
              </a:spcBef>
              <a:spcAft>
                <a:spcPts val="0"/>
              </a:spcAft>
              <a:buClr>
                <a:schemeClr val="dk1"/>
              </a:buClr>
              <a:buSzPts val="3200"/>
              <a:buChar char="•"/>
            </a:pPr>
            <a:r>
              <a:rPr lang="en-US" sz="3200"/>
              <a:t>Limiting food choices only when evidence-based</a:t>
            </a:r>
            <a:endParaRPr/>
          </a:p>
          <a:p>
            <a:pPr marL="514350" lvl="0" indent="-514350" algn="l" rtl="0">
              <a:lnSpc>
                <a:spcPct val="100000"/>
              </a:lnSpc>
              <a:spcBef>
                <a:spcPts val="1000"/>
              </a:spcBef>
              <a:spcAft>
                <a:spcPts val="0"/>
              </a:spcAft>
              <a:buClr>
                <a:schemeClr val="dk1"/>
              </a:buClr>
              <a:buSzPts val="3600"/>
              <a:buAutoNum type="arabicPeriod" startAt="3"/>
            </a:pPr>
            <a:r>
              <a:rPr lang="en-US" sz="3600"/>
              <a:t>Provide practical tools for day-to-day meal planning and healthful eating patterns (rather than focusing on individual macros, micros, or single foods)</a:t>
            </a:r>
            <a:endParaRPr/>
          </a:p>
        </p:txBody>
      </p:sp>
      <p:pic>
        <p:nvPicPr>
          <p:cNvPr id="338" name="Google Shape;338;p14"/>
          <p:cNvPicPr preferRelativeResize="0"/>
          <p:nvPr/>
        </p:nvPicPr>
        <p:blipFill rotWithShape="1">
          <a:blip r:embed="rId3">
            <a:alphaModFix/>
          </a:blip>
          <a:srcRect/>
          <a:stretch/>
        </p:blipFill>
        <p:spPr>
          <a:xfrm rot="10800000">
            <a:off x="0" y="5770911"/>
            <a:ext cx="12192000" cy="3958921"/>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122"/>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Knowledge Check</a:t>
            </a:r>
            <a:endParaRPr/>
          </a:p>
        </p:txBody>
      </p:sp>
      <p:sp>
        <p:nvSpPr>
          <p:cNvPr id="1323" name="Google Shape;1323;p122"/>
          <p:cNvSpPr txBox="1">
            <a:spLocks noGrp="1"/>
          </p:cNvSpPr>
          <p:nvPr>
            <p:ph type="body" idx="1"/>
          </p:nvPr>
        </p:nvSpPr>
        <p:spPr>
          <a:xfrm>
            <a:off x="838200" y="1690688"/>
            <a:ext cx="10515600" cy="448627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200"/>
              <a:buNone/>
            </a:pPr>
            <a:r>
              <a:rPr lang="en-US" sz="3200"/>
              <a:t>What are the nutrient goals for pregnant women?</a:t>
            </a:r>
            <a:endParaRPr/>
          </a:p>
          <a:p>
            <a:pPr marL="971550" lvl="1" indent="-514350" algn="l" rtl="0">
              <a:lnSpc>
                <a:spcPct val="100000"/>
              </a:lnSpc>
              <a:spcBef>
                <a:spcPts val="500"/>
              </a:spcBef>
              <a:spcAft>
                <a:spcPts val="0"/>
              </a:spcAft>
              <a:buClr>
                <a:schemeClr val="dk1"/>
              </a:buClr>
              <a:buSzPts val="2800"/>
              <a:buFont typeface="Calibri"/>
              <a:buAutoNum type="alphaUcPeriod"/>
            </a:pPr>
            <a:r>
              <a:rPr lang="en-US" sz="2800"/>
              <a:t>130 grams of carbohydrate/day, 71 grams of protein/day, 14 grams of fiber/day</a:t>
            </a:r>
            <a:endParaRPr/>
          </a:p>
          <a:p>
            <a:pPr marL="971550" lvl="1" indent="-514350" algn="l" rtl="0">
              <a:lnSpc>
                <a:spcPct val="100000"/>
              </a:lnSpc>
              <a:spcBef>
                <a:spcPts val="500"/>
              </a:spcBef>
              <a:spcAft>
                <a:spcPts val="0"/>
              </a:spcAft>
              <a:buClr>
                <a:schemeClr val="dk1"/>
              </a:buClr>
              <a:buSzPts val="2800"/>
              <a:buFont typeface="Calibri"/>
              <a:buAutoNum type="alphaUcPeriod"/>
            </a:pPr>
            <a:r>
              <a:rPr lang="en-US" sz="2800"/>
              <a:t>130 grams of carbohydrate/day, 90 grams of protein/day, 28 grams of fiber/day</a:t>
            </a:r>
            <a:endParaRPr/>
          </a:p>
          <a:p>
            <a:pPr marL="971550" lvl="1" indent="-514350" algn="l" rtl="0">
              <a:lnSpc>
                <a:spcPct val="100000"/>
              </a:lnSpc>
              <a:spcBef>
                <a:spcPts val="500"/>
              </a:spcBef>
              <a:spcAft>
                <a:spcPts val="0"/>
              </a:spcAft>
              <a:buClr>
                <a:schemeClr val="dk1"/>
              </a:buClr>
              <a:buSzPts val="2800"/>
              <a:buFont typeface="Calibri"/>
              <a:buAutoNum type="alphaUcPeriod"/>
            </a:pPr>
            <a:r>
              <a:rPr lang="en-US" sz="2800"/>
              <a:t>175 grams of carbohydrate/day, 90 grams of protein/day, 14 grams of fiber/day</a:t>
            </a:r>
            <a:endParaRPr/>
          </a:p>
          <a:p>
            <a:pPr marL="971550" lvl="1" indent="-514350" algn="l" rtl="0">
              <a:lnSpc>
                <a:spcPct val="100000"/>
              </a:lnSpc>
              <a:spcBef>
                <a:spcPts val="500"/>
              </a:spcBef>
              <a:spcAft>
                <a:spcPts val="0"/>
              </a:spcAft>
              <a:buClr>
                <a:schemeClr val="dk1"/>
              </a:buClr>
              <a:buSzPts val="2800"/>
              <a:buFont typeface="Calibri"/>
              <a:buAutoNum type="alphaUcPeriod"/>
            </a:pPr>
            <a:r>
              <a:rPr lang="en-US" sz="2800"/>
              <a:t>175 grams of carbohydrate/day, 71 grams of protein/day, 28 grams of fiber/day</a:t>
            </a:r>
            <a:endParaRPr/>
          </a:p>
        </p:txBody>
      </p:sp>
      <p:sp>
        <p:nvSpPr>
          <p:cNvPr id="1324" name="Google Shape;1324;p122"/>
          <p:cNvSpPr/>
          <p:nvPr/>
        </p:nvSpPr>
        <p:spPr>
          <a:xfrm>
            <a:off x="389467" y="4775201"/>
            <a:ext cx="11413066" cy="1444096"/>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4"/>
                                        </p:tgtEl>
                                        <p:attrNameLst>
                                          <p:attrName>style.visibility</p:attrName>
                                        </p:attrNameLst>
                                      </p:cBhvr>
                                      <p:to>
                                        <p:strVal val="visible"/>
                                      </p:to>
                                    </p:set>
                                    <p:animEffect transition="in" filter="fade">
                                      <p:cBhvr>
                                        <p:cTn id="7" dur="500"/>
                                        <p:tgtEl>
                                          <p:spTgt spid="1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29"/>
        <p:cNvGrpSpPr/>
        <p:nvPr/>
      </p:nvGrpSpPr>
      <p:grpSpPr>
        <a:xfrm>
          <a:off x="0" y="0"/>
          <a:ext cx="0" cy="0"/>
          <a:chOff x="0" y="0"/>
          <a:chExt cx="0" cy="0"/>
        </a:xfrm>
      </p:grpSpPr>
      <p:sp>
        <p:nvSpPr>
          <p:cNvPr id="1330" name="Google Shape;1330;p123"/>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31" name="Google Shape;1331;p123" descr="A picture containing food, vegetable, fruit, container&#10;&#10;Description automatically generated"/>
          <p:cNvPicPr preferRelativeResize="0"/>
          <p:nvPr/>
        </p:nvPicPr>
        <p:blipFill rotWithShape="1">
          <a:blip r:embed="rId3">
            <a:alphaModFix/>
          </a:blip>
          <a:srcRect t="25348" r="9091"/>
          <a:stretch/>
        </p:blipFill>
        <p:spPr>
          <a:xfrm>
            <a:off x="20" y="10"/>
            <a:ext cx="12191981" cy="6857990"/>
          </a:xfrm>
          <a:prstGeom prst="rect">
            <a:avLst/>
          </a:prstGeom>
          <a:noFill/>
          <a:ln>
            <a:noFill/>
          </a:ln>
        </p:spPr>
      </p:pic>
      <p:sp>
        <p:nvSpPr>
          <p:cNvPr id="1332" name="Google Shape;1332;p123"/>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3" name="Google Shape;1333;p123"/>
          <p:cNvSpPr txBox="1">
            <a:spLocks noGrp="1"/>
          </p:cNvSpPr>
          <p:nvPr>
            <p:ph type="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100"/>
              <a:buFont typeface="Calibri"/>
              <a:buNone/>
            </a:pPr>
            <a:r>
              <a:rPr lang="en-US" sz="5100"/>
              <a:t>Nutrition to Support the Management of Diabetes Complications &amp; Comorbidities</a:t>
            </a:r>
            <a:endParaRPr/>
          </a:p>
        </p:txBody>
      </p:sp>
      <p:sp>
        <p:nvSpPr>
          <p:cNvPr id="1334" name="Google Shape;1334;p123"/>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Google Shape;1340;p124"/>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Mediterranean Eating Pattern</a:t>
            </a:r>
            <a:endParaRPr/>
          </a:p>
        </p:txBody>
      </p:sp>
      <p:graphicFrame>
        <p:nvGraphicFramePr>
          <p:cNvPr id="1341" name="Google Shape;1341;p124"/>
          <p:cNvGraphicFramePr/>
          <p:nvPr/>
        </p:nvGraphicFramePr>
        <p:xfrm>
          <a:off x="954741" y="1871329"/>
          <a:ext cx="10399075" cy="4312670"/>
        </p:xfrm>
        <a:graphic>
          <a:graphicData uri="http://schemas.openxmlformats.org/drawingml/2006/table">
            <a:tbl>
              <a:tblPr firstRow="1" bandRow="1">
                <a:noFill/>
                <a:tableStyleId>{0804E385-702F-4BFD-B1C4-7A3124F3DE63}</a:tableStyleId>
              </a:tblPr>
              <a:tblGrid>
                <a:gridCol w="1990175">
                  <a:extLst>
                    <a:ext uri="{9D8B030D-6E8A-4147-A177-3AD203B41FA5}">
                      <a16:colId xmlns:a16="http://schemas.microsoft.com/office/drawing/2014/main" val="20000"/>
                    </a:ext>
                  </a:extLst>
                </a:gridCol>
                <a:gridCol w="8408900">
                  <a:extLst>
                    <a:ext uri="{9D8B030D-6E8A-4147-A177-3AD203B41FA5}">
                      <a16:colId xmlns:a16="http://schemas.microsoft.com/office/drawing/2014/main" val="20001"/>
                    </a:ext>
                  </a:extLst>
                </a:gridCol>
              </a:tblGrid>
              <a:tr h="2542500">
                <a:tc>
                  <a:txBody>
                    <a:bodyPr/>
                    <a:lstStyle/>
                    <a:p>
                      <a:pPr marL="0" marR="0" lvl="0" indent="0" algn="ctr" rtl="0">
                        <a:spcBef>
                          <a:spcPts val="0"/>
                        </a:spcBef>
                        <a:spcAft>
                          <a:spcPts val="0"/>
                        </a:spcAft>
                        <a:buClr>
                          <a:schemeClr val="dk1"/>
                        </a:buClr>
                        <a:buSzPts val="2800"/>
                        <a:buFont typeface="Arial"/>
                        <a:buNone/>
                      </a:pPr>
                      <a:r>
                        <a:rPr lang="en-US" sz="2800" b="0">
                          <a:solidFill>
                            <a:schemeClr val="dk1"/>
                          </a:solidFill>
                        </a:rPr>
                        <a:t>Description &amp; Notes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457200" marR="0" lvl="0" indent="-457200" algn="l" rtl="0">
                        <a:spcBef>
                          <a:spcPts val="0"/>
                        </a:spcBef>
                        <a:spcAft>
                          <a:spcPts val="0"/>
                        </a:spcAft>
                        <a:buClr>
                          <a:schemeClr val="dk1"/>
                        </a:buClr>
                        <a:buSzPts val="2800"/>
                        <a:buFont typeface="Arial"/>
                        <a:buChar char="•"/>
                      </a:pPr>
                      <a:r>
                        <a:rPr lang="en-US" sz="2800" b="0">
                          <a:solidFill>
                            <a:schemeClr val="dk1"/>
                          </a:solidFill>
                        </a:rPr>
                        <a:t>Encourages plant-based foods, fish and shellfish, some dairy. Olive oil is primary fat source.</a:t>
                      </a:r>
                      <a:endParaRPr/>
                    </a:p>
                    <a:p>
                      <a:pPr marL="457200" marR="0" lvl="0" indent="-457200" algn="l" rtl="0">
                        <a:spcBef>
                          <a:spcPts val="0"/>
                        </a:spcBef>
                        <a:spcAft>
                          <a:spcPts val="0"/>
                        </a:spcAft>
                        <a:buClr>
                          <a:schemeClr val="dk1"/>
                        </a:buClr>
                        <a:buSzPts val="2800"/>
                        <a:buFont typeface="Arial"/>
                        <a:buChar char="•"/>
                      </a:pPr>
                      <a:r>
                        <a:rPr lang="en-US" sz="2800" b="0">
                          <a:solidFill>
                            <a:schemeClr val="dk1"/>
                          </a:solidFill>
                        </a:rPr>
                        <a:t>Limitations:</a:t>
                      </a:r>
                      <a:endParaRPr/>
                    </a:p>
                    <a:p>
                      <a:pPr marL="914400" marR="0" lvl="1" indent="-457200" algn="l" rtl="0">
                        <a:spcBef>
                          <a:spcPts val="0"/>
                        </a:spcBef>
                        <a:spcAft>
                          <a:spcPts val="0"/>
                        </a:spcAft>
                        <a:buClr>
                          <a:schemeClr val="dk1"/>
                        </a:buClr>
                        <a:buSzPts val="2800"/>
                        <a:buFont typeface="Arial"/>
                        <a:buChar char="•"/>
                      </a:pPr>
                      <a:r>
                        <a:rPr lang="en-US" sz="2800" b="0" u="none" strike="noStrike" cap="none">
                          <a:solidFill>
                            <a:schemeClr val="dk1"/>
                          </a:solidFill>
                        </a:rPr>
                        <a:t>Moderate number of eggs, minimal red meat, wine in low to moderate amount, rare use of concentrated sugars or honey.</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660900">
                <a:tc>
                  <a:txBody>
                    <a:bodyPr/>
                    <a:lstStyle/>
                    <a:p>
                      <a:pPr marL="0" marR="0" lvl="0" indent="0" algn="ctr" rtl="0">
                        <a:spcBef>
                          <a:spcPts val="0"/>
                        </a:spcBef>
                        <a:spcAft>
                          <a:spcPts val="0"/>
                        </a:spcAft>
                        <a:buNone/>
                      </a:pPr>
                      <a:r>
                        <a:rPr lang="en-US" sz="2800"/>
                        <a:t>Current Literature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spcBef>
                          <a:spcPts val="0"/>
                        </a:spcBef>
                        <a:spcAft>
                          <a:spcPts val="0"/>
                        </a:spcAft>
                        <a:buClr>
                          <a:schemeClr val="dk1"/>
                        </a:buClr>
                        <a:buSzPts val="2800"/>
                        <a:buFont typeface="Arial"/>
                        <a:buChar char="•"/>
                      </a:pPr>
                      <a:r>
                        <a:rPr lang="en-US" sz="2800" b="0">
                          <a:solidFill>
                            <a:schemeClr val="dk1"/>
                          </a:solidFill>
                        </a:rPr>
                        <a:t>Improves CVD risk factors</a:t>
                      </a:r>
                      <a:endParaRPr/>
                    </a:p>
                    <a:p>
                      <a:pPr marL="285750" marR="0" lvl="0" indent="-285750" algn="l" rtl="0">
                        <a:spcBef>
                          <a:spcPts val="0"/>
                        </a:spcBef>
                        <a:spcAft>
                          <a:spcPts val="0"/>
                        </a:spcAft>
                        <a:buClr>
                          <a:schemeClr val="dk1"/>
                        </a:buClr>
                        <a:buSzPts val="2800"/>
                        <a:buFont typeface="Arial"/>
                        <a:buChar char="•"/>
                      </a:pPr>
                      <a:r>
                        <a:rPr lang="en-US" sz="2800" b="0">
                          <a:solidFill>
                            <a:schemeClr val="dk1"/>
                          </a:solidFill>
                        </a:rPr>
                        <a:t>Energy restricted version of these meal plans can improve weight and glycemia</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125"/>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DASH Eating Pattern</a:t>
            </a:r>
            <a:endParaRPr/>
          </a:p>
        </p:txBody>
      </p:sp>
      <p:graphicFrame>
        <p:nvGraphicFramePr>
          <p:cNvPr id="1348" name="Google Shape;1348;p125"/>
          <p:cNvGraphicFramePr/>
          <p:nvPr/>
        </p:nvGraphicFramePr>
        <p:xfrm>
          <a:off x="838200" y="1835814"/>
          <a:ext cx="10515600" cy="4937780"/>
        </p:xfrm>
        <a:graphic>
          <a:graphicData uri="http://schemas.openxmlformats.org/drawingml/2006/table">
            <a:tbl>
              <a:tblPr firstRow="1" bandRow="1">
                <a:noFill/>
                <a:tableStyleId>{0804E385-702F-4BFD-B1C4-7A3124F3DE63}</a:tableStyleId>
              </a:tblPr>
              <a:tblGrid>
                <a:gridCol w="2012475">
                  <a:extLst>
                    <a:ext uri="{9D8B030D-6E8A-4147-A177-3AD203B41FA5}">
                      <a16:colId xmlns:a16="http://schemas.microsoft.com/office/drawing/2014/main" val="20000"/>
                    </a:ext>
                  </a:extLst>
                </a:gridCol>
                <a:gridCol w="8503125">
                  <a:extLst>
                    <a:ext uri="{9D8B030D-6E8A-4147-A177-3AD203B41FA5}">
                      <a16:colId xmlns:a16="http://schemas.microsoft.com/office/drawing/2014/main" val="20001"/>
                    </a:ext>
                  </a:extLst>
                </a:gridCol>
              </a:tblGrid>
              <a:tr h="3112025">
                <a:tc>
                  <a:txBody>
                    <a:bodyPr/>
                    <a:lstStyle/>
                    <a:p>
                      <a:pPr marL="0" marR="0" lvl="0" indent="0" algn="ctr" rtl="0">
                        <a:spcBef>
                          <a:spcPts val="0"/>
                        </a:spcBef>
                        <a:spcAft>
                          <a:spcPts val="0"/>
                        </a:spcAft>
                        <a:buClr>
                          <a:schemeClr val="dk1"/>
                        </a:buClr>
                        <a:buSzPts val="2800"/>
                        <a:buFont typeface="Arial"/>
                        <a:buNone/>
                      </a:pPr>
                      <a:r>
                        <a:rPr lang="en-US" sz="2800" b="0">
                          <a:solidFill>
                            <a:schemeClr val="dk1"/>
                          </a:solidFill>
                        </a:rPr>
                        <a:t>Description &amp; Notes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600"/>
                        <a:buFont typeface="Arial"/>
                        <a:buNone/>
                      </a:pPr>
                      <a:r>
                        <a:rPr lang="en-US" sz="2600" b="0" i="1">
                          <a:solidFill>
                            <a:schemeClr val="dk1"/>
                          </a:solidFill>
                        </a:rPr>
                        <a:t>Dietary Approaches to Stop Hypertension</a:t>
                      </a:r>
                      <a:endParaRPr/>
                    </a:p>
                    <a:p>
                      <a:pPr marL="0" marR="0" lvl="0" indent="0" algn="l" rtl="0">
                        <a:spcBef>
                          <a:spcPts val="0"/>
                        </a:spcBef>
                        <a:spcAft>
                          <a:spcPts val="0"/>
                        </a:spcAft>
                        <a:buClr>
                          <a:schemeClr val="dk1"/>
                        </a:buClr>
                        <a:buSzPts val="2600"/>
                        <a:buFont typeface="Arial"/>
                        <a:buNone/>
                      </a:pPr>
                      <a:r>
                        <a:rPr lang="en-US" sz="2600" b="0" i="0">
                          <a:solidFill>
                            <a:schemeClr val="dk1"/>
                          </a:solidFill>
                        </a:rPr>
                        <a:t>Encouraged foods: </a:t>
                      </a:r>
                      <a:endParaRPr/>
                    </a:p>
                    <a:p>
                      <a:pPr marL="457200" marR="0" lvl="0" indent="-457200" algn="l" rtl="0">
                        <a:spcBef>
                          <a:spcPts val="0"/>
                        </a:spcBef>
                        <a:spcAft>
                          <a:spcPts val="0"/>
                        </a:spcAft>
                        <a:buClr>
                          <a:schemeClr val="dk1"/>
                        </a:buClr>
                        <a:buSzPts val="2600"/>
                        <a:buFont typeface="Arial"/>
                        <a:buChar char="•"/>
                      </a:pPr>
                      <a:r>
                        <a:rPr lang="en-US" sz="2600" b="0" i="0">
                          <a:solidFill>
                            <a:schemeClr val="dk1"/>
                          </a:solidFill>
                        </a:rPr>
                        <a:t>Fruits &amp; Veg (8-10 servings/day), whole grains (6-8 servings/day), low-fat dairy (2-3 servings/day), poultry &amp; fish (6 servings/week), nuts &amp; seeds (4-5 servings/week)</a:t>
                      </a:r>
                      <a:endParaRPr/>
                    </a:p>
                    <a:p>
                      <a:pPr marL="457200" marR="0" lvl="0" indent="-457200" algn="l" rtl="0">
                        <a:spcBef>
                          <a:spcPts val="0"/>
                        </a:spcBef>
                        <a:spcAft>
                          <a:spcPts val="0"/>
                        </a:spcAft>
                        <a:buClr>
                          <a:schemeClr val="dk1"/>
                        </a:buClr>
                        <a:buSzPts val="2600"/>
                        <a:buFont typeface="Arial"/>
                        <a:buChar char="•"/>
                      </a:pPr>
                      <a:r>
                        <a:rPr lang="en-US" sz="2600" b="0">
                          <a:solidFill>
                            <a:schemeClr val="dk1"/>
                          </a:solidFill>
                        </a:rPr>
                        <a:t>Limitations:</a:t>
                      </a:r>
                      <a:endParaRPr/>
                    </a:p>
                    <a:p>
                      <a:pPr marL="914400" marR="0" lvl="1" indent="-457200" algn="l" rtl="0">
                        <a:spcBef>
                          <a:spcPts val="0"/>
                        </a:spcBef>
                        <a:spcAft>
                          <a:spcPts val="0"/>
                        </a:spcAft>
                        <a:buClr>
                          <a:schemeClr val="dk1"/>
                        </a:buClr>
                        <a:buSzPts val="2600"/>
                        <a:buFont typeface="Arial"/>
                        <a:buChar char="•"/>
                      </a:pPr>
                      <a:r>
                        <a:rPr lang="en-US" sz="2600" b="0" u="none" strike="noStrike" cap="none">
                          <a:solidFill>
                            <a:schemeClr val="dk1"/>
                          </a:solidFill>
                        </a:rPr>
                        <a:t>Red meat, sweets, sugar-containing, processed food, excessive alcohol consumption</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395700">
                <a:tc>
                  <a:txBody>
                    <a:bodyPr/>
                    <a:lstStyle/>
                    <a:p>
                      <a:pPr marL="0" marR="0" lvl="0" indent="0" algn="ctr" rtl="0">
                        <a:spcBef>
                          <a:spcPts val="0"/>
                        </a:spcBef>
                        <a:spcAft>
                          <a:spcPts val="0"/>
                        </a:spcAft>
                        <a:buNone/>
                      </a:pPr>
                      <a:r>
                        <a:rPr lang="en-US" sz="2800"/>
                        <a:t>Current Literature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spcBef>
                          <a:spcPts val="0"/>
                        </a:spcBef>
                        <a:spcAft>
                          <a:spcPts val="0"/>
                        </a:spcAft>
                        <a:buClr>
                          <a:schemeClr val="dk1"/>
                        </a:buClr>
                        <a:buSzPts val="2600"/>
                        <a:buFont typeface="Arial"/>
                        <a:buChar char="•"/>
                      </a:pPr>
                      <a:r>
                        <a:rPr lang="en-US" sz="2600" b="0">
                          <a:solidFill>
                            <a:schemeClr val="dk1"/>
                          </a:solidFill>
                        </a:rPr>
                        <a:t>Improves BP and reduces risk for CVD in people w/o diabetes</a:t>
                      </a:r>
                      <a:endParaRPr/>
                    </a:p>
                    <a:p>
                      <a:pPr marL="285750" marR="0" lvl="0" indent="-285750" algn="l" rtl="0">
                        <a:spcBef>
                          <a:spcPts val="0"/>
                        </a:spcBef>
                        <a:spcAft>
                          <a:spcPts val="0"/>
                        </a:spcAft>
                        <a:buClr>
                          <a:schemeClr val="dk1"/>
                        </a:buClr>
                        <a:buSzPts val="2600"/>
                        <a:buFont typeface="Arial"/>
                        <a:buChar char="•"/>
                      </a:pPr>
                      <a:r>
                        <a:rPr lang="en-US" sz="2600" b="0">
                          <a:solidFill>
                            <a:schemeClr val="dk1"/>
                          </a:solidFill>
                        </a:rPr>
                        <a:t>Limited evidence exists for people with diabetes but ”one would expect similar results”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126"/>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Plant-Based Eating Pattern</a:t>
            </a:r>
            <a:endParaRPr/>
          </a:p>
        </p:txBody>
      </p:sp>
      <p:graphicFrame>
        <p:nvGraphicFramePr>
          <p:cNvPr id="1354" name="Google Shape;1354;p126"/>
          <p:cNvGraphicFramePr/>
          <p:nvPr/>
        </p:nvGraphicFramePr>
        <p:xfrm>
          <a:off x="954741" y="1883479"/>
          <a:ext cx="10399075" cy="4351325"/>
        </p:xfrm>
        <a:graphic>
          <a:graphicData uri="http://schemas.openxmlformats.org/drawingml/2006/table">
            <a:tbl>
              <a:tblPr firstRow="1" bandRow="1">
                <a:noFill/>
                <a:tableStyleId>{0804E385-702F-4BFD-B1C4-7A3124F3DE63}</a:tableStyleId>
              </a:tblPr>
              <a:tblGrid>
                <a:gridCol w="1976725">
                  <a:extLst>
                    <a:ext uri="{9D8B030D-6E8A-4147-A177-3AD203B41FA5}">
                      <a16:colId xmlns:a16="http://schemas.microsoft.com/office/drawing/2014/main" val="20000"/>
                    </a:ext>
                  </a:extLst>
                </a:gridCol>
                <a:gridCol w="8422350">
                  <a:extLst>
                    <a:ext uri="{9D8B030D-6E8A-4147-A177-3AD203B41FA5}">
                      <a16:colId xmlns:a16="http://schemas.microsoft.com/office/drawing/2014/main" val="20001"/>
                    </a:ext>
                  </a:extLst>
                </a:gridCol>
              </a:tblGrid>
              <a:tr h="2559600">
                <a:tc>
                  <a:txBody>
                    <a:bodyPr/>
                    <a:lstStyle/>
                    <a:p>
                      <a:pPr marL="0" marR="0" lvl="0" indent="0" algn="ctr" rtl="0">
                        <a:spcBef>
                          <a:spcPts val="0"/>
                        </a:spcBef>
                        <a:spcAft>
                          <a:spcPts val="0"/>
                        </a:spcAft>
                        <a:buNone/>
                      </a:pPr>
                      <a:r>
                        <a:rPr lang="en-US" sz="2800" b="0">
                          <a:solidFill>
                            <a:schemeClr val="dk1"/>
                          </a:solidFill>
                        </a:rPr>
                        <a:t>Description &amp; Notes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spcBef>
                          <a:spcPts val="0"/>
                        </a:spcBef>
                        <a:spcAft>
                          <a:spcPts val="0"/>
                        </a:spcAft>
                        <a:buClr>
                          <a:schemeClr val="dk1"/>
                        </a:buClr>
                        <a:buSzPts val="2800"/>
                        <a:buFont typeface="Arial"/>
                        <a:buChar char="•"/>
                      </a:pPr>
                      <a:r>
                        <a:rPr lang="en-US" sz="2800" b="0">
                          <a:solidFill>
                            <a:schemeClr val="dk1"/>
                          </a:solidFill>
                        </a:rPr>
                        <a:t>Limited/no flesh foods; may allow egg and/or dairy</a:t>
                      </a:r>
                      <a:endParaRPr/>
                    </a:p>
                    <a:p>
                      <a:pPr marL="285750" marR="0" lvl="0" indent="-285750" algn="l" rtl="0">
                        <a:spcBef>
                          <a:spcPts val="0"/>
                        </a:spcBef>
                        <a:spcAft>
                          <a:spcPts val="0"/>
                        </a:spcAft>
                        <a:buClr>
                          <a:schemeClr val="dk1"/>
                        </a:buClr>
                        <a:buSzPts val="2800"/>
                        <a:buFont typeface="Arial"/>
                        <a:buChar char="•"/>
                      </a:pPr>
                      <a:r>
                        <a:rPr lang="en-US" sz="2800" b="0">
                          <a:solidFill>
                            <a:schemeClr val="dk1"/>
                          </a:solidFill>
                        </a:rPr>
                        <a:t>Associated with lower intake of saturated fat and cholesterol</a:t>
                      </a:r>
                      <a:endParaRPr/>
                    </a:p>
                    <a:p>
                      <a:pPr marL="285750" marR="0" lvl="0" indent="-107950" algn="l" rtl="0">
                        <a:spcBef>
                          <a:spcPts val="0"/>
                        </a:spcBef>
                        <a:spcAft>
                          <a:spcPts val="0"/>
                        </a:spcAft>
                        <a:buClr>
                          <a:schemeClr val="dk1"/>
                        </a:buClr>
                        <a:buSzPts val="2800"/>
                        <a:buFont typeface="Arial"/>
                        <a:buNone/>
                      </a:pPr>
                      <a:endParaRPr sz="2800" b="0">
                        <a:solidFill>
                          <a:schemeClr val="dk1"/>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791725">
                <a:tc>
                  <a:txBody>
                    <a:bodyPr/>
                    <a:lstStyle/>
                    <a:p>
                      <a:pPr marL="0" marR="0" lvl="0" indent="0" algn="ctr" rtl="0">
                        <a:spcBef>
                          <a:spcPts val="0"/>
                        </a:spcBef>
                        <a:spcAft>
                          <a:spcPts val="0"/>
                        </a:spcAft>
                        <a:buNone/>
                      </a:pPr>
                      <a:r>
                        <a:rPr lang="en-US" sz="2800"/>
                        <a:t>Current Literature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spcBef>
                          <a:spcPts val="0"/>
                        </a:spcBef>
                        <a:spcAft>
                          <a:spcPts val="0"/>
                        </a:spcAft>
                        <a:buClr>
                          <a:schemeClr val="dk1"/>
                        </a:buClr>
                        <a:buSzPts val="2800"/>
                        <a:buFont typeface="Arial"/>
                        <a:buChar char="•"/>
                      </a:pPr>
                      <a:r>
                        <a:rPr lang="en-US" sz="2800" b="0">
                          <a:solidFill>
                            <a:schemeClr val="dk1"/>
                          </a:solidFill>
                        </a:rPr>
                        <a:t>Energy restricted version of these meal plans can improve CVD risk factors, weight, and glycemia</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p127"/>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Intermittent Fasting &amp; Time Restricted Eating</a:t>
            </a:r>
            <a:endParaRPr/>
          </a:p>
        </p:txBody>
      </p:sp>
      <p:graphicFrame>
        <p:nvGraphicFramePr>
          <p:cNvPr id="1361" name="Google Shape;1361;p127"/>
          <p:cNvGraphicFramePr/>
          <p:nvPr/>
        </p:nvGraphicFramePr>
        <p:xfrm>
          <a:off x="896470" y="1871131"/>
          <a:ext cx="10399075" cy="4621745"/>
        </p:xfrm>
        <a:graphic>
          <a:graphicData uri="http://schemas.openxmlformats.org/drawingml/2006/table">
            <a:tbl>
              <a:tblPr firstRow="1" bandRow="1">
                <a:noFill/>
                <a:tableStyleId>{0804E385-702F-4BFD-B1C4-7A3124F3DE63}</a:tableStyleId>
              </a:tblPr>
              <a:tblGrid>
                <a:gridCol w="1976725">
                  <a:extLst>
                    <a:ext uri="{9D8B030D-6E8A-4147-A177-3AD203B41FA5}">
                      <a16:colId xmlns:a16="http://schemas.microsoft.com/office/drawing/2014/main" val="20000"/>
                    </a:ext>
                  </a:extLst>
                </a:gridCol>
                <a:gridCol w="8422350">
                  <a:extLst>
                    <a:ext uri="{9D8B030D-6E8A-4147-A177-3AD203B41FA5}">
                      <a16:colId xmlns:a16="http://schemas.microsoft.com/office/drawing/2014/main" val="20001"/>
                    </a:ext>
                  </a:extLst>
                </a:gridCol>
              </a:tblGrid>
              <a:tr h="1969975">
                <a:tc>
                  <a:txBody>
                    <a:bodyPr/>
                    <a:lstStyle/>
                    <a:p>
                      <a:pPr marL="0" marR="0" lvl="0" indent="0" algn="ctr" rtl="0">
                        <a:spcBef>
                          <a:spcPts val="0"/>
                        </a:spcBef>
                        <a:spcAft>
                          <a:spcPts val="0"/>
                        </a:spcAft>
                        <a:buNone/>
                      </a:pPr>
                      <a:r>
                        <a:rPr lang="en-US" sz="2800" b="0">
                          <a:solidFill>
                            <a:schemeClr val="dk1"/>
                          </a:solidFill>
                        </a:rPr>
                        <a:t>Description &amp; Notes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spcBef>
                          <a:spcPts val="0"/>
                        </a:spcBef>
                        <a:spcAft>
                          <a:spcPts val="0"/>
                        </a:spcAft>
                        <a:buClr>
                          <a:schemeClr val="dk1"/>
                        </a:buClr>
                        <a:buSzPts val="2800"/>
                        <a:buFont typeface="Arial"/>
                        <a:buChar char="•"/>
                      </a:pPr>
                      <a:r>
                        <a:rPr lang="en-US" sz="2800" b="0">
                          <a:solidFill>
                            <a:schemeClr val="dk1"/>
                          </a:solidFill>
                        </a:rPr>
                        <a:t>Alternate-day fasting</a:t>
                      </a:r>
                      <a:endParaRPr/>
                    </a:p>
                    <a:p>
                      <a:pPr marL="285750" marR="0" lvl="0" indent="-285750" algn="l" rtl="0">
                        <a:spcBef>
                          <a:spcPts val="0"/>
                        </a:spcBef>
                        <a:spcAft>
                          <a:spcPts val="0"/>
                        </a:spcAft>
                        <a:buClr>
                          <a:schemeClr val="dk1"/>
                        </a:buClr>
                        <a:buSzPts val="2800"/>
                        <a:buFont typeface="Arial"/>
                        <a:buChar char="•"/>
                      </a:pPr>
                      <a:r>
                        <a:rPr lang="en-US" sz="2800" b="0">
                          <a:solidFill>
                            <a:schemeClr val="dk1"/>
                          </a:solidFill>
                        </a:rPr>
                        <a:t>5:2 diet </a:t>
                      </a:r>
                      <a:endParaRPr/>
                    </a:p>
                    <a:p>
                      <a:pPr marL="285750" marR="0" lvl="0" indent="-285750" algn="l" rtl="0">
                        <a:spcBef>
                          <a:spcPts val="0"/>
                        </a:spcBef>
                        <a:spcAft>
                          <a:spcPts val="0"/>
                        </a:spcAft>
                        <a:buClr>
                          <a:schemeClr val="dk1"/>
                        </a:buClr>
                        <a:buSzPts val="2800"/>
                        <a:buFont typeface="Arial"/>
                        <a:buChar char="•"/>
                      </a:pPr>
                      <a:r>
                        <a:rPr lang="en-US" sz="2800" b="0">
                          <a:solidFill>
                            <a:schemeClr val="dk1"/>
                          </a:solidFill>
                        </a:rPr>
                        <a:t>Time-restricted eating</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791725">
                <a:tc>
                  <a:txBody>
                    <a:bodyPr/>
                    <a:lstStyle/>
                    <a:p>
                      <a:pPr marL="0" marR="0" lvl="0" indent="0" algn="ctr" rtl="0">
                        <a:spcBef>
                          <a:spcPts val="0"/>
                        </a:spcBef>
                        <a:spcAft>
                          <a:spcPts val="0"/>
                        </a:spcAft>
                        <a:buNone/>
                      </a:pPr>
                      <a:r>
                        <a:rPr lang="en-US" sz="2800"/>
                        <a:t>Current Literature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spcBef>
                          <a:spcPts val="0"/>
                        </a:spcBef>
                        <a:spcAft>
                          <a:spcPts val="0"/>
                        </a:spcAft>
                        <a:buClr>
                          <a:schemeClr val="dk1"/>
                        </a:buClr>
                        <a:buSzPts val="2800"/>
                        <a:buFont typeface="Arial"/>
                        <a:buChar char="•"/>
                      </a:pPr>
                      <a:r>
                        <a:rPr lang="en-US" sz="2800" b="0">
                          <a:solidFill>
                            <a:schemeClr val="dk1"/>
                          </a:solidFill>
                        </a:rPr>
                        <a:t>Results in mild to moderate weight loss over short durations</a:t>
                      </a:r>
                      <a:endParaRPr/>
                    </a:p>
                    <a:p>
                      <a:pPr marL="285750" marR="0" lvl="0" indent="-285750" algn="l" rtl="0">
                        <a:spcBef>
                          <a:spcPts val="0"/>
                        </a:spcBef>
                        <a:spcAft>
                          <a:spcPts val="0"/>
                        </a:spcAft>
                        <a:buClr>
                          <a:schemeClr val="dk1"/>
                        </a:buClr>
                        <a:buSzPts val="2800"/>
                        <a:buFont typeface="Arial"/>
                        <a:buChar char="•"/>
                      </a:pPr>
                      <a:r>
                        <a:rPr lang="en-US" sz="2800" b="0">
                          <a:solidFill>
                            <a:schemeClr val="dk1"/>
                          </a:solidFill>
                        </a:rPr>
                        <a:t>No difference vs. continuous calorie restriction</a:t>
                      </a:r>
                      <a:endParaRPr/>
                    </a:p>
                    <a:p>
                      <a:pPr marL="285750" marR="0" lvl="0" indent="-285750" algn="l" rtl="0">
                        <a:spcBef>
                          <a:spcPts val="0"/>
                        </a:spcBef>
                        <a:spcAft>
                          <a:spcPts val="0"/>
                        </a:spcAft>
                        <a:buClr>
                          <a:schemeClr val="dk1"/>
                        </a:buClr>
                        <a:buSzPts val="2800"/>
                        <a:buFont typeface="Arial"/>
                        <a:buChar char="•"/>
                      </a:pPr>
                      <a:r>
                        <a:rPr lang="en-US" sz="2800" b="0">
                          <a:solidFill>
                            <a:schemeClr val="dk1"/>
                          </a:solidFill>
                        </a:rPr>
                        <a:t>Time restricted eating may be easier to follow due to ease, no need to count calories, sustainability</a:t>
                      </a:r>
                      <a:endParaRPr/>
                    </a:p>
                    <a:p>
                      <a:pPr marL="285750" marR="0" lvl="0" indent="-107950" algn="l" rtl="0">
                        <a:spcBef>
                          <a:spcPts val="0"/>
                        </a:spcBef>
                        <a:spcAft>
                          <a:spcPts val="0"/>
                        </a:spcAft>
                        <a:buClr>
                          <a:schemeClr val="dk1"/>
                        </a:buClr>
                        <a:buSzPts val="2800"/>
                        <a:buFont typeface="Arial"/>
                        <a:buNone/>
                      </a:pPr>
                      <a:endParaRPr sz="2800" b="0">
                        <a:solidFill>
                          <a:schemeClr val="dk1"/>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Google Shape;1367;p128"/>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Other Eating Patterns/Plans</a:t>
            </a:r>
            <a:endParaRPr/>
          </a:p>
        </p:txBody>
      </p:sp>
      <p:graphicFrame>
        <p:nvGraphicFramePr>
          <p:cNvPr id="1368" name="Google Shape;1368;p128"/>
          <p:cNvGraphicFramePr/>
          <p:nvPr/>
        </p:nvGraphicFramePr>
        <p:xfrm>
          <a:off x="896470" y="1871131"/>
          <a:ext cx="10399075" cy="4195025"/>
        </p:xfrm>
        <a:graphic>
          <a:graphicData uri="http://schemas.openxmlformats.org/drawingml/2006/table">
            <a:tbl>
              <a:tblPr firstRow="1" bandRow="1">
                <a:noFill/>
                <a:tableStyleId>{0804E385-702F-4BFD-B1C4-7A3124F3DE63}</a:tableStyleId>
              </a:tblPr>
              <a:tblGrid>
                <a:gridCol w="2548200">
                  <a:extLst>
                    <a:ext uri="{9D8B030D-6E8A-4147-A177-3AD203B41FA5}">
                      <a16:colId xmlns:a16="http://schemas.microsoft.com/office/drawing/2014/main" val="20000"/>
                    </a:ext>
                  </a:extLst>
                </a:gridCol>
                <a:gridCol w="7850875">
                  <a:extLst>
                    <a:ext uri="{9D8B030D-6E8A-4147-A177-3AD203B41FA5}">
                      <a16:colId xmlns:a16="http://schemas.microsoft.com/office/drawing/2014/main" val="20001"/>
                    </a:ext>
                  </a:extLst>
                </a:gridCol>
              </a:tblGrid>
              <a:tr h="1969975">
                <a:tc>
                  <a:txBody>
                    <a:bodyPr/>
                    <a:lstStyle/>
                    <a:p>
                      <a:pPr marL="0" marR="0" lvl="0" indent="0" algn="ctr" rtl="0">
                        <a:spcBef>
                          <a:spcPts val="0"/>
                        </a:spcBef>
                        <a:spcAft>
                          <a:spcPts val="0"/>
                        </a:spcAft>
                        <a:buNone/>
                      </a:pPr>
                      <a:r>
                        <a:rPr lang="en-US" sz="2800" b="0">
                          <a:solidFill>
                            <a:schemeClr val="dk1"/>
                          </a:solidFill>
                        </a:rPr>
                        <a:t>Partial/Total Meal Replacements</a:t>
                      </a:r>
                      <a:endParaRPr sz="2800" b="0">
                        <a:solidFill>
                          <a:schemeClr val="dk1"/>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spcBef>
                          <a:spcPts val="0"/>
                        </a:spcBef>
                        <a:spcAft>
                          <a:spcPts val="0"/>
                        </a:spcAft>
                        <a:buClr>
                          <a:schemeClr val="dk1"/>
                        </a:buClr>
                        <a:buSzPts val="2800"/>
                        <a:buFont typeface="Arial"/>
                        <a:buChar char="•"/>
                      </a:pPr>
                      <a:r>
                        <a:rPr lang="en-US" sz="2800" b="0">
                          <a:solidFill>
                            <a:schemeClr val="dk1"/>
                          </a:solidFill>
                        </a:rPr>
                        <a:t>Bars, shakes, soups with set macros/micros</a:t>
                      </a:r>
                      <a:endParaRPr/>
                    </a:p>
                    <a:p>
                      <a:pPr marL="285750" marR="0" lvl="0" indent="-285750" algn="l" rtl="0">
                        <a:spcBef>
                          <a:spcPts val="0"/>
                        </a:spcBef>
                        <a:spcAft>
                          <a:spcPts val="0"/>
                        </a:spcAft>
                        <a:buClr>
                          <a:schemeClr val="dk1"/>
                        </a:buClr>
                        <a:buSzPts val="2800"/>
                        <a:buFont typeface="Arial"/>
                        <a:buChar char="•"/>
                      </a:pPr>
                      <a:r>
                        <a:rPr lang="en-US" sz="2800" b="0">
                          <a:solidFill>
                            <a:schemeClr val="dk1"/>
                          </a:solidFill>
                        </a:rPr>
                        <a:t>Shown to improve nutrient quality and glucose control</a:t>
                      </a:r>
                      <a:endParaRPr/>
                    </a:p>
                    <a:p>
                      <a:pPr marL="285750" marR="0" lvl="0" indent="-285750" algn="l" rtl="0">
                        <a:spcBef>
                          <a:spcPts val="0"/>
                        </a:spcBef>
                        <a:spcAft>
                          <a:spcPts val="0"/>
                        </a:spcAft>
                        <a:buClr>
                          <a:schemeClr val="dk1"/>
                        </a:buClr>
                        <a:buSzPts val="2800"/>
                        <a:buFont typeface="Arial"/>
                        <a:buChar char="•"/>
                      </a:pPr>
                      <a:r>
                        <a:rPr lang="en-US" sz="2800" b="0">
                          <a:solidFill>
                            <a:schemeClr val="dk1"/>
                          </a:solidFill>
                        </a:rPr>
                        <a:t>Effective short-term strategy for weight loss</a:t>
                      </a:r>
                      <a:endParaRPr sz="2800" b="0">
                        <a:solidFill>
                          <a:schemeClr val="dk1"/>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791725">
                <a:tc>
                  <a:txBody>
                    <a:bodyPr/>
                    <a:lstStyle/>
                    <a:p>
                      <a:pPr marL="0" marR="0" lvl="0" indent="0" algn="ctr" rtl="0">
                        <a:spcBef>
                          <a:spcPts val="0"/>
                        </a:spcBef>
                        <a:spcAft>
                          <a:spcPts val="0"/>
                        </a:spcAft>
                        <a:buNone/>
                      </a:pPr>
                      <a:r>
                        <a:rPr lang="en-US" sz="2800"/>
                        <a:t>Chrononutrition</a:t>
                      </a:r>
                      <a:endParaRPr sz="28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spcBef>
                          <a:spcPts val="0"/>
                        </a:spcBef>
                        <a:spcAft>
                          <a:spcPts val="0"/>
                        </a:spcAft>
                        <a:buClr>
                          <a:schemeClr val="dk1"/>
                        </a:buClr>
                        <a:buSzPts val="2800"/>
                        <a:buFont typeface="Arial"/>
                        <a:buChar char="•"/>
                      </a:pPr>
                      <a:r>
                        <a:rPr lang="en-US" sz="2800" b="0">
                          <a:solidFill>
                            <a:schemeClr val="dk1"/>
                          </a:solidFill>
                        </a:rPr>
                        <a:t>Growing specialty </a:t>
                      </a:r>
                      <a:endParaRPr/>
                    </a:p>
                    <a:p>
                      <a:pPr marL="285750" marR="0" lvl="0" indent="-285750" algn="l" rtl="0">
                        <a:spcBef>
                          <a:spcPts val="0"/>
                        </a:spcBef>
                        <a:spcAft>
                          <a:spcPts val="0"/>
                        </a:spcAft>
                        <a:buClr>
                          <a:schemeClr val="dk1"/>
                        </a:buClr>
                        <a:buSzPts val="2800"/>
                        <a:buFont typeface="Arial"/>
                        <a:buChar char="•"/>
                      </a:pPr>
                      <a:r>
                        <a:rPr lang="en-US" sz="2800" b="0">
                          <a:solidFill>
                            <a:schemeClr val="dk1"/>
                          </a:solidFill>
                        </a:rPr>
                        <a:t>Aims to understand how timing of nutrition impacts metabolic health</a:t>
                      </a:r>
                      <a:endParaRPr/>
                    </a:p>
                    <a:p>
                      <a:pPr marL="285750" marR="0" lvl="0" indent="-285750" algn="l" rtl="0">
                        <a:spcBef>
                          <a:spcPts val="0"/>
                        </a:spcBef>
                        <a:spcAft>
                          <a:spcPts val="0"/>
                        </a:spcAft>
                        <a:buClr>
                          <a:schemeClr val="dk1"/>
                        </a:buClr>
                        <a:buSzPts val="2800"/>
                        <a:buFont typeface="Arial"/>
                        <a:buChar char="•"/>
                      </a:pPr>
                      <a:r>
                        <a:rPr lang="en-US" sz="2800" b="0">
                          <a:solidFill>
                            <a:schemeClr val="dk1"/>
                          </a:solidFill>
                        </a:rPr>
                        <a:t>Early studies indicate benefit of eating earlier</a:t>
                      </a:r>
                      <a:endParaRPr sz="2800" b="0">
                        <a:solidFill>
                          <a:schemeClr val="dk1"/>
                        </a:solidFill>
                      </a:endParaRPr>
                    </a:p>
                    <a:p>
                      <a:pPr marL="285750" marR="0" lvl="0" indent="-107950" algn="l" rtl="0">
                        <a:spcBef>
                          <a:spcPts val="0"/>
                        </a:spcBef>
                        <a:spcAft>
                          <a:spcPts val="0"/>
                        </a:spcAft>
                        <a:buClr>
                          <a:schemeClr val="dk1"/>
                        </a:buClr>
                        <a:buSzPts val="2800"/>
                        <a:buFont typeface="Arial"/>
                        <a:buNone/>
                      </a:pPr>
                      <a:endParaRPr sz="2800" b="0">
                        <a:solidFill>
                          <a:schemeClr val="dk1"/>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129"/>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Nutrition for Lipid Management</a:t>
            </a:r>
            <a:endParaRPr dirty="0"/>
          </a:p>
        </p:txBody>
      </p:sp>
      <p:sp>
        <p:nvSpPr>
          <p:cNvPr id="1375" name="Google Shape;1375;p129"/>
          <p:cNvSpPr txBox="1">
            <a:spLocks noGrp="1"/>
          </p:cNvSpPr>
          <p:nvPr>
            <p:ph type="body" idx="1"/>
          </p:nvPr>
        </p:nvSpPr>
        <p:spPr>
          <a:xfrm>
            <a:off x="838200" y="1690688"/>
            <a:ext cx="10307596" cy="4884679"/>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110000"/>
              </a:lnSpc>
              <a:spcBef>
                <a:spcPts val="0"/>
              </a:spcBef>
              <a:spcAft>
                <a:spcPts val="0"/>
              </a:spcAft>
              <a:buClr>
                <a:schemeClr val="dk1"/>
              </a:buClr>
              <a:buSzPts val="3600"/>
              <a:buChar char="•"/>
            </a:pPr>
            <a:r>
              <a:rPr lang="en-US" sz="3600" dirty="0"/>
              <a:t>Per ADA: Consider a calorie-restriction for weight loss in people </a:t>
            </a:r>
            <a:r>
              <a:rPr lang="en-US" sz="3600" dirty="0">
                <a:solidFill>
                  <a:srgbClr val="FF0000"/>
                </a:solidFill>
              </a:rPr>
              <a:t>with BMI of 25 or more</a:t>
            </a:r>
          </a:p>
          <a:p>
            <a:pPr marL="228600" lvl="0" indent="-228600" algn="l" rtl="0">
              <a:lnSpc>
                <a:spcPct val="110000"/>
              </a:lnSpc>
              <a:spcBef>
                <a:spcPts val="0"/>
              </a:spcBef>
              <a:spcAft>
                <a:spcPts val="0"/>
              </a:spcAft>
              <a:buClr>
                <a:schemeClr val="dk1"/>
              </a:buClr>
              <a:buSzPts val="3600"/>
              <a:buChar char="•"/>
            </a:pPr>
            <a:r>
              <a:rPr lang="en-US" sz="3600" dirty="0"/>
              <a:t>Mediterranean-style or DASH eating pattern</a:t>
            </a:r>
            <a:endParaRPr dirty="0"/>
          </a:p>
          <a:p>
            <a:pPr marL="228600" lvl="0" indent="-228600" algn="l" rtl="0">
              <a:lnSpc>
                <a:spcPct val="110000"/>
              </a:lnSpc>
              <a:spcBef>
                <a:spcPts val="1000"/>
              </a:spcBef>
              <a:spcAft>
                <a:spcPts val="0"/>
              </a:spcAft>
              <a:buClr>
                <a:schemeClr val="dk1"/>
              </a:buClr>
              <a:buSzPts val="3600"/>
              <a:buChar char="•"/>
            </a:pPr>
            <a:r>
              <a:rPr lang="en-US" sz="3600" dirty="0"/>
              <a:t>Reduce saturated and trans fat, increase omega-3 fatty acids</a:t>
            </a:r>
            <a:endParaRPr dirty="0"/>
          </a:p>
          <a:p>
            <a:pPr marL="228600" lvl="0" indent="-228600" algn="l" rtl="0">
              <a:lnSpc>
                <a:spcPct val="110000"/>
              </a:lnSpc>
              <a:spcBef>
                <a:spcPts val="1000"/>
              </a:spcBef>
              <a:spcAft>
                <a:spcPts val="0"/>
              </a:spcAft>
              <a:buClr>
                <a:schemeClr val="dk1"/>
              </a:buClr>
              <a:buSzPts val="3600"/>
              <a:buChar char="•"/>
            </a:pPr>
            <a:r>
              <a:rPr lang="en-US" sz="3600" dirty="0"/>
              <a:t>Increase fiber</a:t>
            </a:r>
            <a:endParaRPr dirty="0"/>
          </a:p>
          <a:p>
            <a:pPr marL="228600" lvl="0" indent="-228600" algn="l" rtl="0">
              <a:lnSpc>
                <a:spcPct val="110000"/>
              </a:lnSpc>
              <a:spcBef>
                <a:spcPts val="1000"/>
              </a:spcBef>
              <a:spcAft>
                <a:spcPts val="0"/>
              </a:spcAft>
              <a:buClr>
                <a:schemeClr val="dk1"/>
              </a:buClr>
              <a:buSzPts val="3600"/>
              <a:buChar char="•"/>
            </a:pPr>
            <a:r>
              <a:rPr lang="en-US" sz="3600" dirty="0"/>
              <a:t>Increase plant stanols/sterols</a:t>
            </a:r>
            <a:endParaRPr dirty="0"/>
          </a:p>
          <a:p>
            <a:pPr marL="228600" lvl="0" indent="-228600" algn="l" rtl="0">
              <a:lnSpc>
                <a:spcPct val="110000"/>
              </a:lnSpc>
              <a:spcBef>
                <a:spcPts val="1000"/>
              </a:spcBef>
              <a:spcAft>
                <a:spcPts val="0"/>
              </a:spcAft>
              <a:buClr>
                <a:schemeClr val="dk1"/>
              </a:buClr>
              <a:buSzPts val="3600"/>
              <a:buChar char="•"/>
            </a:pPr>
            <a:r>
              <a:rPr lang="en-US" sz="3600" dirty="0"/>
              <a:t>Add physical activity </a:t>
            </a:r>
            <a:endParaRPr dirty="0"/>
          </a:p>
        </p:txBody>
      </p:sp>
      <p:pic>
        <p:nvPicPr>
          <p:cNvPr id="1376" name="Google Shape;1376;p129" descr="A picture containing text&#10;&#10;Description automatically generated"/>
          <p:cNvPicPr preferRelativeResize="0"/>
          <p:nvPr/>
        </p:nvPicPr>
        <p:blipFill rotWithShape="1">
          <a:blip r:embed="rId3">
            <a:alphaModFix/>
          </a:blip>
          <a:srcRect/>
          <a:stretch/>
        </p:blipFill>
        <p:spPr>
          <a:xfrm>
            <a:off x="6892288" y="3890342"/>
            <a:ext cx="4189109" cy="2433108"/>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pic>
        <p:nvPicPr>
          <p:cNvPr id="1382" name="Google Shape;1382;p130" descr="A picture containing food, plate, fruit, indoor&#10;&#10;Description automatically generated"/>
          <p:cNvPicPr preferRelativeResize="0"/>
          <p:nvPr/>
        </p:nvPicPr>
        <p:blipFill rotWithShape="1">
          <a:blip r:embed="rId3">
            <a:alphaModFix/>
          </a:blip>
          <a:srcRect/>
          <a:stretch/>
        </p:blipFill>
        <p:spPr>
          <a:xfrm>
            <a:off x="0" y="3691467"/>
            <a:ext cx="13285852" cy="8583556"/>
          </a:xfrm>
          <a:prstGeom prst="rect">
            <a:avLst/>
          </a:prstGeom>
          <a:noFill/>
          <a:ln>
            <a:noFill/>
          </a:ln>
        </p:spPr>
      </p:pic>
      <p:sp>
        <p:nvSpPr>
          <p:cNvPr id="1383" name="Google Shape;1383;p130"/>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Nutrition for Hypertension</a:t>
            </a:r>
            <a:endParaRPr/>
          </a:p>
        </p:txBody>
      </p:sp>
      <p:sp>
        <p:nvSpPr>
          <p:cNvPr id="1384" name="Google Shape;1384;p1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a:t>Managing HTN reduces rate of micro/macrovascular complications</a:t>
            </a:r>
            <a:endParaRPr/>
          </a:p>
          <a:p>
            <a:pPr marL="228600" lvl="0" indent="-228600" algn="l" rtl="0">
              <a:lnSpc>
                <a:spcPct val="90000"/>
              </a:lnSpc>
              <a:spcBef>
                <a:spcPts val="1000"/>
              </a:spcBef>
              <a:spcAft>
                <a:spcPts val="0"/>
              </a:spcAft>
              <a:buClr>
                <a:schemeClr val="dk1"/>
              </a:buClr>
              <a:buSzPts val="3200"/>
              <a:buChar char="•"/>
            </a:pPr>
            <a:r>
              <a:rPr lang="en-US" sz="3200"/>
              <a:t>For individuals with BP &gt;120/80 mmHg, focus on:</a:t>
            </a:r>
            <a:endParaRPr/>
          </a:p>
          <a:p>
            <a:pPr marL="685800" lvl="1" indent="-228600" algn="l" rtl="0">
              <a:lnSpc>
                <a:spcPct val="90000"/>
              </a:lnSpc>
              <a:spcBef>
                <a:spcPts val="500"/>
              </a:spcBef>
              <a:spcAft>
                <a:spcPts val="0"/>
              </a:spcAft>
              <a:buClr>
                <a:schemeClr val="dk1"/>
              </a:buClr>
              <a:buSzPts val="2800"/>
              <a:buChar char="•"/>
            </a:pPr>
            <a:r>
              <a:rPr lang="en-US" sz="2800"/>
              <a:t>ADA: Weight loss</a:t>
            </a:r>
            <a:endParaRPr/>
          </a:p>
          <a:p>
            <a:pPr marL="685800" lvl="1" indent="-228600" algn="l" rtl="0">
              <a:lnSpc>
                <a:spcPct val="90000"/>
              </a:lnSpc>
              <a:spcBef>
                <a:spcPts val="500"/>
              </a:spcBef>
              <a:spcAft>
                <a:spcPts val="0"/>
              </a:spcAft>
              <a:buClr>
                <a:schemeClr val="dk1"/>
              </a:buClr>
              <a:buSzPts val="2800"/>
              <a:buChar char="•"/>
            </a:pPr>
            <a:r>
              <a:rPr lang="en-US" sz="2800"/>
              <a:t>Increase physical activity</a:t>
            </a:r>
            <a:endParaRPr/>
          </a:p>
          <a:p>
            <a:pPr marL="685800" lvl="1" indent="-228600" algn="l" rtl="0">
              <a:lnSpc>
                <a:spcPct val="90000"/>
              </a:lnSpc>
              <a:spcBef>
                <a:spcPts val="500"/>
              </a:spcBef>
              <a:spcAft>
                <a:spcPts val="0"/>
              </a:spcAft>
              <a:buClr>
                <a:schemeClr val="dk1"/>
              </a:buClr>
              <a:buSzPts val="2800"/>
              <a:buChar char="•"/>
            </a:pPr>
            <a:r>
              <a:rPr lang="en-US" sz="2800"/>
              <a:t>Try DASH diet for healthy eating</a:t>
            </a:r>
            <a:endParaRPr/>
          </a:p>
          <a:p>
            <a:pPr marL="685800" lvl="1" indent="-228600" algn="l" rtl="0">
              <a:lnSpc>
                <a:spcPct val="90000"/>
              </a:lnSpc>
              <a:spcBef>
                <a:spcPts val="500"/>
              </a:spcBef>
              <a:spcAft>
                <a:spcPts val="0"/>
              </a:spcAft>
              <a:buClr>
                <a:schemeClr val="dk1"/>
              </a:buClr>
              <a:buSzPts val="2800"/>
              <a:buChar char="•"/>
            </a:pPr>
            <a:r>
              <a:rPr lang="en-US" sz="2800"/>
              <a:t>Sodium restriction (~2300 mg/day)</a:t>
            </a:r>
            <a:endParaRPr/>
          </a:p>
          <a:p>
            <a:pPr marL="685800" lvl="1" indent="-228600" algn="l" rtl="0">
              <a:lnSpc>
                <a:spcPct val="90000"/>
              </a:lnSpc>
              <a:spcBef>
                <a:spcPts val="500"/>
              </a:spcBef>
              <a:spcAft>
                <a:spcPts val="0"/>
              </a:spcAft>
              <a:buClr>
                <a:schemeClr val="dk1"/>
              </a:buClr>
              <a:buSzPts val="2800"/>
              <a:buChar char="•"/>
            </a:pPr>
            <a:r>
              <a:rPr lang="en-US" sz="2800"/>
              <a:t>Avoid excessive alcohol consumption</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pic>
        <p:nvPicPr>
          <p:cNvPr id="1390" name="Google Shape;1390;p131"/>
          <p:cNvPicPr preferRelativeResize="0"/>
          <p:nvPr/>
        </p:nvPicPr>
        <p:blipFill rotWithShape="1">
          <a:blip r:embed="rId3">
            <a:alphaModFix/>
          </a:blip>
          <a:srcRect/>
          <a:stretch/>
        </p:blipFill>
        <p:spPr>
          <a:xfrm>
            <a:off x="7618032" y="1690688"/>
            <a:ext cx="5300133" cy="5795962"/>
          </a:xfrm>
          <a:prstGeom prst="rect">
            <a:avLst/>
          </a:prstGeom>
          <a:noFill/>
          <a:ln>
            <a:noFill/>
          </a:ln>
        </p:spPr>
      </p:pic>
      <p:sp>
        <p:nvSpPr>
          <p:cNvPr id="1391" name="Google Shape;1391;p131"/>
          <p:cNvSpPr txBox="1"/>
          <p:nvPr/>
        </p:nvSpPr>
        <p:spPr>
          <a:xfrm>
            <a:off x="10882312" y="7486650"/>
            <a:ext cx="26193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BY-NC-ND</a:t>
            </a:r>
            <a:endParaRPr sz="900">
              <a:solidFill>
                <a:schemeClr val="dk1"/>
              </a:solidFill>
              <a:latin typeface="Calibri"/>
              <a:ea typeface="Calibri"/>
              <a:cs typeface="Calibri"/>
              <a:sym typeface="Calibri"/>
            </a:endParaRPr>
          </a:p>
        </p:txBody>
      </p:sp>
      <p:sp>
        <p:nvSpPr>
          <p:cNvPr id="1392" name="Google Shape;1392;p131"/>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Nutrition for Gastroparesis	</a:t>
            </a:r>
            <a:endParaRPr/>
          </a:p>
        </p:txBody>
      </p:sp>
      <p:sp>
        <p:nvSpPr>
          <p:cNvPr id="1393" name="Google Shape;1393;p131"/>
          <p:cNvSpPr txBox="1">
            <a:spLocks noGrp="1"/>
          </p:cNvSpPr>
          <p:nvPr>
            <p:ph type="body" idx="1"/>
          </p:nvPr>
        </p:nvSpPr>
        <p:spPr>
          <a:xfrm>
            <a:off x="838199" y="1825625"/>
            <a:ext cx="837353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Gastroparesis: a form of autonomic neuropathy that delays emptying of the stomach</a:t>
            </a:r>
            <a:endParaRPr/>
          </a:p>
          <a:p>
            <a:pPr marL="685800" lvl="1" indent="-228600" algn="l" rtl="0">
              <a:lnSpc>
                <a:spcPct val="100000"/>
              </a:lnSpc>
              <a:spcBef>
                <a:spcPts val="500"/>
              </a:spcBef>
              <a:spcAft>
                <a:spcPts val="0"/>
              </a:spcAft>
              <a:buClr>
                <a:schemeClr val="dk1"/>
              </a:buClr>
              <a:buSzPts val="2800"/>
              <a:buChar char="•"/>
            </a:pPr>
            <a:r>
              <a:rPr lang="en-US" sz="2800"/>
              <a:t>Symptoms: nausea, vomiting, fullness with little food, bloating, and low appetite.</a:t>
            </a:r>
            <a:endParaRPr/>
          </a:p>
          <a:p>
            <a:pPr marL="685800" lvl="1" indent="-228600" algn="l" rtl="0">
              <a:lnSpc>
                <a:spcPct val="100000"/>
              </a:lnSpc>
              <a:spcBef>
                <a:spcPts val="500"/>
              </a:spcBef>
              <a:spcAft>
                <a:spcPts val="0"/>
              </a:spcAft>
              <a:buClr>
                <a:schemeClr val="dk1"/>
              </a:buClr>
              <a:buSzPts val="2800"/>
              <a:buChar char="•"/>
            </a:pPr>
            <a:r>
              <a:rPr lang="en-US" sz="2800"/>
              <a:t>Unpredictable movement of food thru GI can cause erratic BGs</a:t>
            </a:r>
            <a:endParaRPr/>
          </a:p>
          <a:p>
            <a:pPr marL="685800" lvl="1" indent="-228600" algn="l" rtl="0">
              <a:lnSpc>
                <a:spcPct val="100000"/>
              </a:lnSpc>
              <a:spcBef>
                <a:spcPts val="500"/>
              </a:spcBef>
              <a:spcAft>
                <a:spcPts val="0"/>
              </a:spcAft>
              <a:buClr>
                <a:schemeClr val="dk1"/>
              </a:buClr>
              <a:buSzPts val="2800"/>
              <a:buChar char="•"/>
            </a:pPr>
            <a:r>
              <a:rPr lang="en-US" sz="2800"/>
              <a:t>Timing of insulin delivery is important; hypo can result if insulin is given and gastric emptying is delayed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5"/>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Benefit of MNT for Those With Diabetes</a:t>
            </a:r>
            <a:endParaRPr/>
          </a:p>
        </p:txBody>
      </p:sp>
      <p:sp>
        <p:nvSpPr>
          <p:cNvPr id="345" name="Google Shape;345;p15"/>
          <p:cNvSpPr txBox="1">
            <a:spLocks noGrp="1"/>
          </p:cNvSpPr>
          <p:nvPr>
            <p:ph type="body" idx="1"/>
          </p:nvPr>
        </p:nvSpPr>
        <p:spPr>
          <a:xfrm>
            <a:off x="838200" y="1687513"/>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0" lvl="0" indent="0" algn="l" rtl="0">
              <a:lnSpc>
                <a:spcPct val="100000"/>
              </a:lnSpc>
              <a:spcBef>
                <a:spcPts val="1000"/>
              </a:spcBef>
              <a:spcAft>
                <a:spcPts val="0"/>
              </a:spcAft>
              <a:buClr>
                <a:schemeClr val="dk1"/>
              </a:buClr>
              <a:buSzPts val="2800"/>
              <a:buNone/>
            </a:pPr>
            <a:endParaRPr/>
          </a:p>
          <a:p>
            <a:pPr marL="0" lvl="0" indent="0" algn="l" rtl="0">
              <a:lnSpc>
                <a:spcPct val="100000"/>
              </a:lnSpc>
              <a:spcBef>
                <a:spcPts val="1000"/>
              </a:spcBef>
              <a:spcAft>
                <a:spcPts val="0"/>
              </a:spcAft>
              <a:buClr>
                <a:schemeClr val="dk1"/>
              </a:buClr>
              <a:buSzPts val="2800"/>
              <a:buNone/>
            </a:pPr>
            <a:endParaRPr/>
          </a:p>
          <a:p>
            <a:pPr marL="228600" lvl="0" indent="-228600" algn="l" rtl="0">
              <a:lnSpc>
                <a:spcPct val="100000"/>
              </a:lnSpc>
              <a:spcBef>
                <a:spcPts val="1000"/>
              </a:spcBef>
              <a:spcAft>
                <a:spcPts val="0"/>
              </a:spcAft>
              <a:buClr>
                <a:schemeClr val="dk1"/>
              </a:buClr>
              <a:buSzPts val="2800"/>
              <a:buChar char="•"/>
            </a:pPr>
            <a:r>
              <a:rPr lang="en-US"/>
              <a:t>Refer people with diabetes to RDN at dx and as needed</a:t>
            </a:r>
            <a:endParaRPr/>
          </a:p>
          <a:p>
            <a:pPr marL="685800" lvl="1" indent="-228600" algn="l" rtl="0">
              <a:lnSpc>
                <a:spcPct val="100000"/>
              </a:lnSpc>
              <a:spcBef>
                <a:spcPts val="500"/>
              </a:spcBef>
              <a:spcAft>
                <a:spcPts val="0"/>
              </a:spcAft>
              <a:buClr>
                <a:schemeClr val="dk1"/>
              </a:buClr>
              <a:buSzPts val="2400"/>
              <a:buChar char="•"/>
            </a:pPr>
            <a:r>
              <a:rPr lang="en-US"/>
              <a:t>Sustained A1C improvement with ongoing support from RD/RDN</a:t>
            </a:r>
            <a:endParaRPr/>
          </a:p>
          <a:p>
            <a:pPr marL="685800" lvl="1" indent="-228600" algn="l" rtl="0">
              <a:lnSpc>
                <a:spcPct val="100000"/>
              </a:lnSpc>
              <a:spcBef>
                <a:spcPts val="500"/>
              </a:spcBef>
              <a:spcAft>
                <a:spcPts val="0"/>
              </a:spcAft>
              <a:buClr>
                <a:schemeClr val="dk1"/>
              </a:buClr>
              <a:buSzPts val="2400"/>
              <a:buChar char="•"/>
            </a:pPr>
            <a:r>
              <a:rPr lang="en-US"/>
              <a:t>MNT is cost-effective</a:t>
            </a:r>
            <a:endParaRPr/>
          </a:p>
        </p:txBody>
      </p:sp>
      <p:graphicFrame>
        <p:nvGraphicFramePr>
          <p:cNvPr id="346" name="Google Shape;346;p15"/>
          <p:cNvGraphicFramePr/>
          <p:nvPr/>
        </p:nvGraphicFramePr>
        <p:xfrm>
          <a:off x="1918993" y="1862610"/>
          <a:ext cx="8217475" cy="1566375"/>
        </p:xfrm>
        <a:graphic>
          <a:graphicData uri="http://schemas.openxmlformats.org/drawingml/2006/table">
            <a:tbl>
              <a:tblPr firstRow="1" firstCol="1" bandRow="1">
                <a:noFill/>
                <a:tableStyleId>{D5AFD7B6-3BC7-4155-8968-61804B9E7C4C}</a:tableStyleId>
              </a:tblPr>
              <a:tblGrid>
                <a:gridCol w="4181450">
                  <a:extLst>
                    <a:ext uri="{9D8B030D-6E8A-4147-A177-3AD203B41FA5}">
                      <a16:colId xmlns:a16="http://schemas.microsoft.com/office/drawing/2014/main" val="20000"/>
                    </a:ext>
                  </a:extLst>
                </a:gridCol>
                <a:gridCol w="4036025">
                  <a:extLst>
                    <a:ext uri="{9D8B030D-6E8A-4147-A177-3AD203B41FA5}">
                      <a16:colId xmlns:a16="http://schemas.microsoft.com/office/drawing/2014/main" val="20001"/>
                    </a:ext>
                  </a:extLst>
                </a:gridCol>
              </a:tblGrid>
              <a:tr h="604025">
                <a:tc gridSpan="2">
                  <a:txBody>
                    <a:bodyPr/>
                    <a:lstStyle/>
                    <a:p>
                      <a:pPr marL="0" marR="0" lvl="0" indent="0" algn="ctr" rtl="0">
                        <a:lnSpc>
                          <a:spcPct val="107000"/>
                        </a:lnSpc>
                        <a:spcBef>
                          <a:spcPts val="0"/>
                        </a:spcBef>
                        <a:spcAft>
                          <a:spcPts val="0"/>
                        </a:spcAft>
                        <a:buNone/>
                      </a:pPr>
                      <a:r>
                        <a:rPr lang="en-US" sz="2800" b="1" u="none" strike="noStrike" cap="none">
                          <a:solidFill>
                            <a:schemeClr val="dk1"/>
                          </a:solidFill>
                        </a:rPr>
                        <a:t>Decrease in A1C After 3-6 Months of Receiving MNT</a:t>
                      </a:r>
                      <a:endParaRPr sz="28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81175">
                <a:tc>
                  <a:txBody>
                    <a:bodyPr/>
                    <a:lstStyle/>
                    <a:p>
                      <a:pPr marL="0" marR="0" lvl="0" indent="0" algn="ctr" rtl="0">
                        <a:lnSpc>
                          <a:spcPct val="107000"/>
                        </a:lnSpc>
                        <a:spcBef>
                          <a:spcPts val="0"/>
                        </a:spcBef>
                        <a:spcAft>
                          <a:spcPts val="0"/>
                        </a:spcAft>
                        <a:buNone/>
                      </a:pPr>
                      <a:r>
                        <a:rPr lang="en-US" sz="2800" b="0" u="none" strike="noStrike" cap="none">
                          <a:solidFill>
                            <a:schemeClr val="dk1"/>
                          </a:solidFill>
                        </a:rPr>
                        <a:t>Type 1 Diabetes</a:t>
                      </a:r>
                      <a:endParaRPr sz="2800" b="0"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800" b="0" u="none" strike="noStrike" cap="none">
                          <a:solidFill>
                            <a:schemeClr val="dk1"/>
                          </a:solidFill>
                        </a:rPr>
                        <a:t>1.0% - 1.9%</a:t>
                      </a:r>
                      <a:endParaRPr sz="2800" b="0"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81175">
                <a:tc>
                  <a:txBody>
                    <a:bodyPr/>
                    <a:lstStyle/>
                    <a:p>
                      <a:pPr marL="0" marR="0" lvl="0" indent="0" algn="ctr" rtl="0">
                        <a:lnSpc>
                          <a:spcPct val="107000"/>
                        </a:lnSpc>
                        <a:spcBef>
                          <a:spcPts val="0"/>
                        </a:spcBef>
                        <a:spcAft>
                          <a:spcPts val="0"/>
                        </a:spcAft>
                        <a:buNone/>
                      </a:pPr>
                      <a:r>
                        <a:rPr lang="en-US" sz="2800" b="0" u="none" strike="noStrike" cap="none">
                          <a:solidFill>
                            <a:schemeClr val="dk1"/>
                          </a:solidFill>
                        </a:rPr>
                        <a:t>Type 2 Diabetes</a:t>
                      </a:r>
                      <a:endParaRPr sz="2800" b="0"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800" b="0" u="none" strike="noStrike" cap="none">
                          <a:solidFill>
                            <a:schemeClr val="dk1"/>
                          </a:solidFill>
                        </a:rPr>
                        <a:t>0.3% - 2.0%</a:t>
                      </a:r>
                      <a:endParaRPr sz="2800" b="0"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347" name="Google Shape;347;p15"/>
          <p:cNvPicPr preferRelativeResize="0"/>
          <p:nvPr/>
        </p:nvPicPr>
        <p:blipFill rotWithShape="1">
          <a:blip r:embed="rId3">
            <a:alphaModFix/>
          </a:blip>
          <a:srcRect/>
          <a:stretch/>
        </p:blipFill>
        <p:spPr>
          <a:xfrm rot="10800000">
            <a:off x="0" y="5894683"/>
            <a:ext cx="12192000" cy="3958921"/>
          </a:xfrm>
          <a:prstGeom prst="rect">
            <a:avLst/>
          </a:prstGeom>
          <a:noFill/>
          <a:ln>
            <a:noFill/>
          </a:ln>
        </p:spPr>
      </p:pic>
      <p:sp>
        <p:nvSpPr>
          <p:cNvPr id="348" name="Google Shape;348;p15"/>
          <p:cNvSpPr txBox="1"/>
          <p:nvPr/>
        </p:nvSpPr>
        <p:spPr>
          <a:xfrm>
            <a:off x="0" y="5248352"/>
            <a:ext cx="1219200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Franz, M. J., MacLeod, J., Evert, A., Brown, C., Gradwell, E., Handu, D., Reppert, A., &amp; Robinson, M. (2017). Academy of Nutrition and Dietetics Nutrition practice guideline for type 1 and type 2 diabetes in adults: Systematic review of evidence for medical nutrition therapy effectiveness and recommendations for integration into the Nutrition Care Process. </a:t>
            </a:r>
            <a:r>
              <a:rPr lang="en-US" sz="1200" i="1">
                <a:solidFill>
                  <a:schemeClr val="dk1"/>
                </a:solidFill>
                <a:latin typeface="Times New Roman"/>
                <a:ea typeface="Times New Roman"/>
                <a:cs typeface="Times New Roman"/>
                <a:sym typeface="Times New Roman"/>
              </a:rPr>
              <a:t>Journal of the Academy of Nutrition and Dietetics</a:t>
            </a:r>
            <a:r>
              <a:rPr lang="en-US" sz="1200">
                <a:solidFill>
                  <a:schemeClr val="dk1"/>
                </a:solidFill>
                <a:latin typeface="Times New Roman"/>
                <a:ea typeface="Times New Roman"/>
                <a:cs typeface="Times New Roman"/>
                <a:sym typeface="Times New Roman"/>
              </a:rPr>
              <a:t>, </a:t>
            </a:r>
            <a:r>
              <a:rPr lang="en-US" sz="1200" i="1">
                <a:solidFill>
                  <a:schemeClr val="dk1"/>
                </a:solidFill>
                <a:latin typeface="Times New Roman"/>
                <a:ea typeface="Times New Roman"/>
                <a:cs typeface="Times New Roman"/>
                <a:sym typeface="Times New Roman"/>
              </a:rPr>
              <a:t>117</a:t>
            </a:r>
            <a:r>
              <a:rPr lang="en-US" sz="1200">
                <a:solidFill>
                  <a:schemeClr val="dk1"/>
                </a:solidFill>
                <a:latin typeface="Times New Roman"/>
                <a:ea typeface="Times New Roman"/>
                <a:cs typeface="Times New Roman"/>
                <a:sym typeface="Times New Roman"/>
              </a:rPr>
              <a:t>(10), 1659–1679. https://doi.org/10.1016/j.jand.2017.03.022 </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pic>
        <p:nvPicPr>
          <p:cNvPr id="1399" name="Google Shape;1399;p132"/>
          <p:cNvPicPr preferRelativeResize="0"/>
          <p:nvPr/>
        </p:nvPicPr>
        <p:blipFill rotWithShape="1">
          <a:blip r:embed="rId3">
            <a:alphaModFix/>
          </a:blip>
          <a:srcRect/>
          <a:stretch/>
        </p:blipFill>
        <p:spPr>
          <a:xfrm>
            <a:off x="7618032" y="1690688"/>
            <a:ext cx="5300133" cy="5795962"/>
          </a:xfrm>
          <a:prstGeom prst="rect">
            <a:avLst/>
          </a:prstGeom>
          <a:noFill/>
          <a:ln>
            <a:noFill/>
          </a:ln>
        </p:spPr>
      </p:pic>
      <p:sp>
        <p:nvSpPr>
          <p:cNvPr id="1400" name="Google Shape;1400;p132"/>
          <p:cNvSpPr txBox="1"/>
          <p:nvPr/>
        </p:nvSpPr>
        <p:spPr>
          <a:xfrm>
            <a:off x="10882312" y="7486650"/>
            <a:ext cx="26193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BY-NC-ND</a:t>
            </a:r>
            <a:endParaRPr sz="900">
              <a:solidFill>
                <a:schemeClr val="dk1"/>
              </a:solidFill>
              <a:latin typeface="Calibri"/>
              <a:ea typeface="Calibri"/>
              <a:cs typeface="Calibri"/>
              <a:sym typeface="Calibri"/>
            </a:endParaRPr>
          </a:p>
        </p:txBody>
      </p:sp>
      <p:sp>
        <p:nvSpPr>
          <p:cNvPr id="1401" name="Google Shape;1401;p132"/>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Nutrition for Gastroparesis	</a:t>
            </a:r>
            <a:endParaRPr/>
          </a:p>
        </p:txBody>
      </p:sp>
      <p:sp>
        <p:nvSpPr>
          <p:cNvPr id="1402" name="Google Shape;1402;p132"/>
          <p:cNvSpPr txBox="1">
            <a:spLocks noGrp="1"/>
          </p:cNvSpPr>
          <p:nvPr>
            <p:ph type="body" idx="1"/>
          </p:nvPr>
        </p:nvSpPr>
        <p:spPr>
          <a:xfrm>
            <a:off x="838201" y="1690688"/>
            <a:ext cx="8508999" cy="4802187"/>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00000"/>
              </a:lnSpc>
              <a:spcBef>
                <a:spcPts val="0"/>
              </a:spcBef>
              <a:spcAft>
                <a:spcPts val="0"/>
              </a:spcAft>
              <a:buClr>
                <a:schemeClr val="dk1"/>
              </a:buClr>
              <a:buSzPct val="100000"/>
              <a:buChar char="•"/>
            </a:pPr>
            <a:r>
              <a:rPr lang="en-US" sz="3600"/>
              <a:t>Dietary changes are a high priority in treatment</a:t>
            </a:r>
            <a:endParaRPr/>
          </a:p>
          <a:p>
            <a:pPr marL="228600" lvl="0" indent="-228600" algn="l" rtl="0">
              <a:lnSpc>
                <a:spcPct val="100000"/>
              </a:lnSpc>
              <a:spcBef>
                <a:spcPts val="1000"/>
              </a:spcBef>
              <a:spcAft>
                <a:spcPts val="0"/>
              </a:spcAft>
              <a:buClr>
                <a:schemeClr val="dk1"/>
              </a:buClr>
              <a:buSzPct val="100000"/>
              <a:buChar char="•"/>
            </a:pPr>
            <a:r>
              <a:rPr lang="en-US" sz="3600"/>
              <a:t>Consider the following dietary modifications:</a:t>
            </a:r>
            <a:endParaRPr/>
          </a:p>
          <a:p>
            <a:pPr marL="685800" lvl="1" indent="-228600" algn="l" rtl="0">
              <a:lnSpc>
                <a:spcPct val="100000"/>
              </a:lnSpc>
              <a:spcBef>
                <a:spcPts val="500"/>
              </a:spcBef>
              <a:spcAft>
                <a:spcPts val="0"/>
              </a:spcAft>
              <a:buClr>
                <a:schemeClr val="dk1"/>
              </a:buClr>
              <a:buSzPct val="100000"/>
              <a:buChar char="•"/>
            </a:pPr>
            <a:r>
              <a:rPr lang="en-US" sz="3600"/>
              <a:t>Decrease fiber (may lead to bezoar formation)</a:t>
            </a:r>
            <a:endParaRPr/>
          </a:p>
          <a:p>
            <a:pPr marL="685800" lvl="1" indent="-228600" algn="l" rtl="0">
              <a:lnSpc>
                <a:spcPct val="100000"/>
              </a:lnSpc>
              <a:spcBef>
                <a:spcPts val="500"/>
              </a:spcBef>
              <a:spcAft>
                <a:spcPts val="0"/>
              </a:spcAft>
              <a:buClr>
                <a:schemeClr val="dk1"/>
              </a:buClr>
              <a:buSzPct val="100000"/>
              <a:buChar char="•"/>
            </a:pPr>
            <a:r>
              <a:rPr lang="en-US" sz="3600"/>
              <a:t>Evaluate fat intake</a:t>
            </a:r>
            <a:endParaRPr/>
          </a:p>
          <a:p>
            <a:pPr marL="1143000" lvl="2" indent="-228600" algn="l" rtl="0">
              <a:lnSpc>
                <a:spcPct val="100000"/>
              </a:lnSpc>
              <a:spcBef>
                <a:spcPts val="500"/>
              </a:spcBef>
              <a:spcAft>
                <a:spcPts val="0"/>
              </a:spcAft>
              <a:buClr>
                <a:schemeClr val="dk1"/>
              </a:buClr>
              <a:buSzPct val="100000"/>
              <a:buChar char="•"/>
            </a:pPr>
            <a:r>
              <a:rPr lang="en-US" sz="3200"/>
              <a:t>Fat is a good/high source of calories so limit only after other measures are exhausted</a:t>
            </a:r>
            <a:endParaRPr/>
          </a:p>
          <a:p>
            <a:pPr marL="1143000" lvl="2" indent="-228600" algn="l" rtl="0">
              <a:lnSpc>
                <a:spcPct val="100000"/>
              </a:lnSpc>
              <a:spcBef>
                <a:spcPts val="500"/>
              </a:spcBef>
              <a:spcAft>
                <a:spcPts val="0"/>
              </a:spcAft>
              <a:buClr>
                <a:schemeClr val="dk1"/>
              </a:buClr>
              <a:buSzPct val="100000"/>
              <a:buChar char="•"/>
            </a:pPr>
            <a:r>
              <a:rPr lang="en-US" sz="3200"/>
              <a:t>Liquid fats may be tolerated better</a:t>
            </a:r>
            <a:endParaRPr/>
          </a:p>
          <a:p>
            <a:pPr marL="457200" lvl="1" indent="0" algn="l" rtl="0">
              <a:lnSpc>
                <a:spcPct val="90000"/>
              </a:lnSpc>
              <a:spcBef>
                <a:spcPts val="500"/>
              </a:spcBef>
              <a:spcAft>
                <a:spcPts val="0"/>
              </a:spcAft>
              <a:buClr>
                <a:schemeClr val="dk1"/>
              </a:buClr>
              <a:buSzPct val="100000"/>
              <a:buNone/>
            </a:pPr>
            <a:endParaRPr/>
          </a:p>
          <a:p>
            <a:pPr marL="685800" lvl="1" indent="-87630" algn="l" rtl="0">
              <a:lnSpc>
                <a:spcPct val="90000"/>
              </a:lnSpc>
              <a:spcBef>
                <a:spcPts val="500"/>
              </a:spcBef>
              <a:spcAft>
                <a:spcPts val="0"/>
              </a:spcAft>
              <a:buClr>
                <a:schemeClr val="dk1"/>
              </a:buClr>
              <a:buSzPct val="100000"/>
              <a:buNone/>
            </a:pPr>
            <a:endParaRPr/>
          </a:p>
          <a:p>
            <a:pPr marL="685800" lvl="1" indent="-87630" algn="l" rtl="0">
              <a:lnSpc>
                <a:spcPct val="90000"/>
              </a:lnSpc>
              <a:spcBef>
                <a:spcPts val="500"/>
              </a:spcBef>
              <a:spcAft>
                <a:spcPts val="0"/>
              </a:spcAft>
              <a:buClr>
                <a:schemeClr val="dk1"/>
              </a:buClr>
              <a:buSzPct val="100000"/>
              <a:buNone/>
            </a:pPr>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pic>
        <p:nvPicPr>
          <p:cNvPr id="1408" name="Google Shape;1408;p133"/>
          <p:cNvPicPr preferRelativeResize="0"/>
          <p:nvPr/>
        </p:nvPicPr>
        <p:blipFill rotWithShape="1">
          <a:blip r:embed="rId3">
            <a:alphaModFix/>
          </a:blip>
          <a:srcRect/>
          <a:stretch/>
        </p:blipFill>
        <p:spPr>
          <a:xfrm>
            <a:off x="7618032" y="1690688"/>
            <a:ext cx="5300133" cy="5795962"/>
          </a:xfrm>
          <a:prstGeom prst="rect">
            <a:avLst/>
          </a:prstGeom>
          <a:noFill/>
          <a:ln>
            <a:noFill/>
          </a:ln>
        </p:spPr>
      </p:pic>
      <p:sp>
        <p:nvSpPr>
          <p:cNvPr id="1409" name="Google Shape;1409;p133"/>
          <p:cNvSpPr txBox="1"/>
          <p:nvPr/>
        </p:nvSpPr>
        <p:spPr>
          <a:xfrm>
            <a:off x="10882312" y="7486650"/>
            <a:ext cx="26193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BY-NC-ND</a:t>
            </a:r>
            <a:endParaRPr sz="900">
              <a:solidFill>
                <a:schemeClr val="dk1"/>
              </a:solidFill>
              <a:latin typeface="Calibri"/>
              <a:ea typeface="Calibri"/>
              <a:cs typeface="Calibri"/>
              <a:sym typeface="Calibri"/>
            </a:endParaRPr>
          </a:p>
        </p:txBody>
      </p:sp>
      <p:sp>
        <p:nvSpPr>
          <p:cNvPr id="1410" name="Google Shape;1410;p133"/>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Nutrition for Gastroparesis</a:t>
            </a:r>
            <a:endParaRPr/>
          </a:p>
        </p:txBody>
      </p:sp>
      <p:sp>
        <p:nvSpPr>
          <p:cNvPr id="1411" name="Google Shape;1411;p133"/>
          <p:cNvSpPr txBox="1">
            <a:spLocks noGrp="1"/>
          </p:cNvSpPr>
          <p:nvPr>
            <p:ph type="body" idx="1"/>
          </p:nvPr>
        </p:nvSpPr>
        <p:spPr>
          <a:xfrm>
            <a:off x="838200" y="1825625"/>
            <a:ext cx="10044112"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600"/>
              <a:buChar char="•"/>
            </a:pPr>
            <a:r>
              <a:rPr lang="en-US" sz="3600"/>
              <a:t>Consider dietary modifications:</a:t>
            </a:r>
            <a:endParaRPr/>
          </a:p>
          <a:p>
            <a:pPr marL="685800" lvl="1" indent="-228600" algn="l" rtl="0">
              <a:lnSpc>
                <a:spcPct val="100000"/>
              </a:lnSpc>
              <a:spcBef>
                <a:spcPts val="500"/>
              </a:spcBef>
              <a:spcAft>
                <a:spcPts val="0"/>
              </a:spcAft>
              <a:buClr>
                <a:schemeClr val="dk1"/>
              </a:buClr>
              <a:buSzPts val="3200"/>
              <a:buChar char="•"/>
            </a:pPr>
            <a:r>
              <a:rPr lang="en-US" sz="3200"/>
              <a:t>Multi supplement if intake is insufficient</a:t>
            </a:r>
            <a:endParaRPr/>
          </a:p>
          <a:p>
            <a:pPr marL="685800" lvl="1" indent="-228600" algn="l" rtl="0">
              <a:lnSpc>
                <a:spcPct val="100000"/>
              </a:lnSpc>
              <a:spcBef>
                <a:spcPts val="500"/>
              </a:spcBef>
              <a:spcAft>
                <a:spcPts val="0"/>
              </a:spcAft>
              <a:buClr>
                <a:schemeClr val="dk1"/>
              </a:buClr>
              <a:buSzPts val="3200"/>
              <a:buChar char="•"/>
            </a:pPr>
            <a:r>
              <a:rPr lang="en-US" sz="3200"/>
              <a:t>Small and frequent meals</a:t>
            </a:r>
            <a:endParaRPr/>
          </a:p>
          <a:p>
            <a:pPr marL="685800" lvl="1" indent="-228600" algn="l" rtl="0">
              <a:lnSpc>
                <a:spcPct val="100000"/>
              </a:lnSpc>
              <a:spcBef>
                <a:spcPts val="500"/>
              </a:spcBef>
              <a:spcAft>
                <a:spcPts val="0"/>
              </a:spcAft>
              <a:buClr>
                <a:schemeClr val="dk1"/>
              </a:buClr>
              <a:buSzPts val="3200"/>
              <a:buChar char="•"/>
            </a:pPr>
            <a:r>
              <a:rPr lang="en-US" sz="3200"/>
              <a:t>Liquid/pureed calories </a:t>
            </a:r>
            <a:endParaRPr/>
          </a:p>
          <a:p>
            <a:pPr marL="1143000" lvl="2" indent="-228600" algn="l" rtl="0">
              <a:lnSpc>
                <a:spcPct val="100000"/>
              </a:lnSpc>
              <a:spcBef>
                <a:spcPts val="500"/>
              </a:spcBef>
              <a:spcAft>
                <a:spcPts val="0"/>
              </a:spcAft>
              <a:buClr>
                <a:schemeClr val="dk1"/>
              </a:buClr>
              <a:buSzPts val="2800"/>
              <a:buChar char="•"/>
            </a:pPr>
            <a:r>
              <a:rPr lang="en-US" sz="2800"/>
              <a:t>May need to try liquid calories later in the day</a:t>
            </a:r>
            <a:endParaRPr/>
          </a:p>
          <a:p>
            <a:pPr marL="685800" lvl="1" indent="-228600" algn="l" rtl="0">
              <a:lnSpc>
                <a:spcPct val="100000"/>
              </a:lnSpc>
              <a:spcBef>
                <a:spcPts val="500"/>
              </a:spcBef>
              <a:spcAft>
                <a:spcPts val="0"/>
              </a:spcAft>
              <a:buClr>
                <a:schemeClr val="dk1"/>
              </a:buClr>
              <a:buSzPts val="3200"/>
              <a:buChar char="•"/>
            </a:pPr>
            <a:r>
              <a:rPr lang="en-US" sz="3200"/>
              <a:t>Chew foods well</a:t>
            </a:r>
            <a:endParaRPr/>
          </a:p>
          <a:p>
            <a:pPr marL="685800" lvl="1" indent="-228600" algn="l" rtl="0">
              <a:lnSpc>
                <a:spcPct val="100000"/>
              </a:lnSpc>
              <a:spcBef>
                <a:spcPts val="500"/>
              </a:spcBef>
              <a:spcAft>
                <a:spcPts val="0"/>
              </a:spcAft>
              <a:buClr>
                <a:schemeClr val="dk1"/>
              </a:buClr>
              <a:buSzPts val="3200"/>
              <a:buChar char="•"/>
            </a:pPr>
            <a:r>
              <a:rPr lang="en-US" sz="3200"/>
              <a:t>Sit up for 1-2 hours after eating</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134"/>
          <p:cNvSpPr txBox="1"/>
          <p:nvPr/>
        </p:nvSpPr>
        <p:spPr>
          <a:xfrm>
            <a:off x="10882312" y="7486650"/>
            <a:ext cx="26193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BY-NC-ND</a:t>
            </a:r>
            <a:endParaRPr sz="900">
              <a:solidFill>
                <a:schemeClr val="dk1"/>
              </a:solidFill>
              <a:latin typeface="Calibri"/>
              <a:ea typeface="Calibri"/>
              <a:cs typeface="Calibri"/>
              <a:sym typeface="Calibri"/>
            </a:endParaRPr>
          </a:p>
        </p:txBody>
      </p:sp>
      <p:sp>
        <p:nvSpPr>
          <p:cNvPr id="1418" name="Google Shape;1418;p134"/>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Nutrition for NAFLD</a:t>
            </a:r>
            <a:endParaRPr/>
          </a:p>
        </p:txBody>
      </p:sp>
      <p:sp>
        <p:nvSpPr>
          <p:cNvPr id="1419" name="Google Shape;1419;p134"/>
          <p:cNvSpPr txBox="1">
            <a:spLocks noGrp="1"/>
          </p:cNvSpPr>
          <p:nvPr>
            <p:ph type="body" idx="1"/>
          </p:nvPr>
        </p:nvSpPr>
        <p:spPr>
          <a:xfrm>
            <a:off x="838200" y="1825625"/>
            <a:ext cx="10044112"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3200" dirty="0"/>
              <a:t>Nonalcoholic fatty liver disease includes a range of liver conditions</a:t>
            </a:r>
            <a:endParaRPr sz="3200" dirty="0"/>
          </a:p>
          <a:p>
            <a:pPr marL="228600" lvl="0" indent="-228600" algn="l" rtl="0">
              <a:lnSpc>
                <a:spcPct val="90000"/>
              </a:lnSpc>
              <a:spcBef>
                <a:spcPts val="1000"/>
              </a:spcBef>
              <a:spcAft>
                <a:spcPts val="0"/>
              </a:spcAft>
              <a:buClr>
                <a:schemeClr val="dk1"/>
              </a:buClr>
              <a:buSzPts val="2800"/>
              <a:buChar char="•"/>
            </a:pPr>
            <a:r>
              <a:rPr lang="en-US" sz="3200" dirty="0"/>
              <a:t>Studies estimate it is prevalent in &gt;70% of people with T2DM</a:t>
            </a:r>
            <a:endParaRPr sz="3200" dirty="0"/>
          </a:p>
          <a:p>
            <a:pPr marL="228600" lvl="0" indent="-228600" algn="l" rtl="0">
              <a:lnSpc>
                <a:spcPct val="90000"/>
              </a:lnSpc>
              <a:spcBef>
                <a:spcPts val="1000"/>
              </a:spcBef>
              <a:spcAft>
                <a:spcPts val="0"/>
              </a:spcAft>
              <a:buClr>
                <a:schemeClr val="dk1"/>
              </a:buClr>
              <a:buSzPts val="2800"/>
              <a:buChar char="•"/>
            </a:pPr>
            <a:r>
              <a:rPr lang="en-US" sz="3200" dirty="0"/>
              <a:t>Nutrition-Related Management</a:t>
            </a:r>
            <a:endParaRPr sz="3200" dirty="0"/>
          </a:p>
          <a:p>
            <a:pPr marL="685800" lvl="1" indent="-228600" algn="l" rtl="0">
              <a:lnSpc>
                <a:spcPct val="90000"/>
              </a:lnSpc>
              <a:spcBef>
                <a:spcPts val="500"/>
              </a:spcBef>
              <a:spcAft>
                <a:spcPts val="0"/>
              </a:spcAft>
              <a:buClr>
                <a:schemeClr val="dk1"/>
              </a:buClr>
              <a:buSzPts val="2400"/>
              <a:buChar char="•"/>
            </a:pPr>
            <a:r>
              <a:rPr lang="en-US" sz="2800" dirty="0"/>
              <a:t>Reduce calories and add exercise for weight loss of ≥5%, preferably ≥10% to improve liver histology</a:t>
            </a:r>
            <a:endParaRPr sz="2800" dirty="0"/>
          </a:p>
          <a:p>
            <a:pPr marL="685800" lvl="1" indent="-228600" algn="l" rtl="0">
              <a:lnSpc>
                <a:spcPct val="90000"/>
              </a:lnSpc>
              <a:spcBef>
                <a:spcPts val="500"/>
              </a:spcBef>
              <a:spcAft>
                <a:spcPts val="0"/>
              </a:spcAft>
              <a:buClr>
                <a:schemeClr val="dk1"/>
              </a:buClr>
              <a:buSzPts val="2400"/>
              <a:buChar char="•"/>
            </a:pPr>
            <a:r>
              <a:rPr lang="en-US" sz="2800" dirty="0"/>
              <a:t>Limit saturated fat, sugar, starch, and sugar</a:t>
            </a:r>
            <a:endParaRPr sz="2800" dirty="0"/>
          </a:p>
          <a:p>
            <a:pPr marL="685800" lvl="1" indent="-228600" algn="l" rtl="0">
              <a:lnSpc>
                <a:spcPct val="90000"/>
              </a:lnSpc>
              <a:spcBef>
                <a:spcPts val="500"/>
              </a:spcBef>
              <a:spcAft>
                <a:spcPts val="0"/>
              </a:spcAft>
              <a:buClr>
                <a:schemeClr val="dk1"/>
              </a:buClr>
              <a:buSzPts val="2400"/>
              <a:buChar char="•"/>
            </a:pPr>
            <a:r>
              <a:rPr lang="en-US" sz="2800" dirty="0"/>
              <a:t>Mediterranean diet has best evidence </a:t>
            </a:r>
            <a:endParaRPr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pic>
        <p:nvPicPr>
          <p:cNvPr id="1425" name="Google Shape;1425;p135"/>
          <p:cNvPicPr preferRelativeResize="0"/>
          <p:nvPr/>
        </p:nvPicPr>
        <p:blipFill rotWithShape="1">
          <a:blip r:embed="rId3">
            <a:alphaModFix/>
          </a:blip>
          <a:srcRect/>
          <a:stretch/>
        </p:blipFill>
        <p:spPr>
          <a:xfrm>
            <a:off x="0" y="-635000"/>
            <a:ext cx="12192000" cy="9896640"/>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136"/>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Knowledge Check</a:t>
            </a:r>
            <a:endParaRPr/>
          </a:p>
        </p:txBody>
      </p:sp>
      <p:sp>
        <p:nvSpPr>
          <p:cNvPr id="1432" name="Google Shape;1432;p1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800"/>
              <a:buNone/>
            </a:pPr>
            <a:r>
              <a:rPr lang="en-US"/>
              <a:t>Jane has type 1 diabetes and was recently diagnosed with gastroparesis.  She is a runner and has not been able to exercise recently due to nausea, vomiting, bloating, and intestinal pain.  She experiences lows about 3 times a week. What hypoglycemia treatment should she use?</a:t>
            </a:r>
            <a:endParaRPr/>
          </a:p>
          <a:p>
            <a:pPr marL="788670" lvl="1" indent="-514350" algn="l" rtl="0">
              <a:lnSpc>
                <a:spcPct val="100000"/>
              </a:lnSpc>
              <a:spcBef>
                <a:spcPts val="500"/>
              </a:spcBef>
              <a:spcAft>
                <a:spcPts val="0"/>
              </a:spcAft>
              <a:buClr>
                <a:schemeClr val="dk1"/>
              </a:buClr>
              <a:buSzPts val="2800"/>
              <a:buFont typeface="Calibri"/>
              <a:buAutoNum type="alphaUcPeriod"/>
            </a:pPr>
            <a:r>
              <a:rPr lang="en-US" sz="2800"/>
              <a:t>Juice</a:t>
            </a:r>
            <a:endParaRPr/>
          </a:p>
          <a:p>
            <a:pPr marL="788670" lvl="1" indent="-514350" algn="l" rtl="0">
              <a:lnSpc>
                <a:spcPct val="100000"/>
              </a:lnSpc>
              <a:spcBef>
                <a:spcPts val="500"/>
              </a:spcBef>
              <a:spcAft>
                <a:spcPts val="0"/>
              </a:spcAft>
              <a:buClr>
                <a:schemeClr val="dk1"/>
              </a:buClr>
              <a:buSzPts val="2800"/>
              <a:buFont typeface="Calibri"/>
              <a:buAutoNum type="alphaUcPeriod"/>
            </a:pPr>
            <a:r>
              <a:rPr lang="en-US" sz="2800"/>
              <a:t>Fruit</a:t>
            </a:r>
            <a:endParaRPr/>
          </a:p>
          <a:p>
            <a:pPr marL="788670" lvl="1" indent="-514350" algn="l" rtl="0">
              <a:lnSpc>
                <a:spcPct val="100000"/>
              </a:lnSpc>
              <a:spcBef>
                <a:spcPts val="500"/>
              </a:spcBef>
              <a:spcAft>
                <a:spcPts val="0"/>
              </a:spcAft>
              <a:buClr>
                <a:schemeClr val="dk1"/>
              </a:buClr>
              <a:buSzPts val="2800"/>
              <a:buFont typeface="Calibri"/>
              <a:buAutoNum type="alphaUcPeriod"/>
            </a:pPr>
            <a:r>
              <a:rPr lang="en-US" sz="2800"/>
              <a:t>Glucose tablets or gels</a:t>
            </a:r>
            <a:endParaRPr/>
          </a:p>
          <a:p>
            <a:pPr marL="788670" lvl="1" indent="-514350" algn="l" rtl="0">
              <a:lnSpc>
                <a:spcPct val="100000"/>
              </a:lnSpc>
              <a:spcBef>
                <a:spcPts val="500"/>
              </a:spcBef>
              <a:spcAft>
                <a:spcPts val="0"/>
              </a:spcAft>
              <a:buClr>
                <a:schemeClr val="dk1"/>
              </a:buClr>
              <a:buSzPts val="2800"/>
              <a:buFont typeface="Calibri"/>
              <a:buAutoNum type="alphaUcPeriod"/>
            </a:pPr>
            <a:r>
              <a:rPr lang="en-US" sz="2800"/>
              <a:t>Peanut butter crackers</a:t>
            </a:r>
            <a:endParaRPr/>
          </a:p>
          <a:p>
            <a:pPr marL="0" lvl="0" indent="0" algn="l" rtl="0">
              <a:lnSpc>
                <a:spcPct val="90000"/>
              </a:lnSpc>
              <a:spcBef>
                <a:spcPts val="1000"/>
              </a:spcBef>
              <a:spcAft>
                <a:spcPts val="0"/>
              </a:spcAft>
              <a:buClr>
                <a:schemeClr val="dk1"/>
              </a:buClr>
              <a:buSzPts val="2800"/>
              <a:buNone/>
            </a:pPr>
            <a:endParaRPr/>
          </a:p>
        </p:txBody>
      </p:sp>
      <p:sp>
        <p:nvSpPr>
          <p:cNvPr id="1433" name="Google Shape;1433;p136"/>
          <p:cNvSpPr/>
          <p:nvPr/>
        </p:nvSpPr>
        <p:spPr>
          <a:xfrm>
            <a:off x="575733" y="4910668"/>
            <a:ext cx="5503333" cy="7112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
                                        </p:tgtEl>
                                        <p:attrNameLst>
                                          <p:attrName>style.visibility</p:attrName>
                                        </p:attrNameLst>
                                      </p:cBhvr>
                                      <p:to>
                                        <p:strVal val="visible"/>
                                      </p:to>
                                    </p:set>
                                    <p:animEffect transition="in" filter="fade">
                                      <p:cBhvr>
                                        <p:cTn id="7" dur="500"/>
                                        <p:tgtEl>
                                          <p:spTgt spid="1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38"/>
        <p:cNvGrpSpPr/>
        <p:nvPr/>
      </p:nvGrpSpPr>
      <p:grpSpPr>
        <a:xfrm>
          <a:off x="0" y="0"/>
          <a:ext cx="0" cy="0"/>
          <a:chOff x="0" y="0"/>
          <a:chExt cx="0" cy="0"/>
        </a:xfrm>
      </p:grpSpPr>
      <p:sp>
        <p:nvSpPr>
          <p:cNvPr id="1439" name="Google Shape;1439;p137"/>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40" name="Google Shape;1440;p137" descr="A group of people eating at a table&#10;&#10;Description automatically generated with low confidence"/>
          <p:cNvPicPr preferRelativeResize="0"/>
          <p:nvPr/>
        </p:nvPicPr>
        <p:blipFill rotWithShape="1">
          <a:blip r:embed="rId3">
            <a:alphaModFix/>
          </a:blip>
          <a:srcRect l="3284" t="14772" r="5807"/>
          <a:stretch/>
        </p:blipFill>
        <p:spPr>
          <a:xfrm>
            <a:off x="20" y="10"/>
            <a:ext cx="12191981" cy="6857990"/>
          </a:xfrm>
          <a:prstGeom prst="rect">
            <a:avLst/>
          </a:prstGeom>
          <a:noFill/>
          <a:ln>
            <a:noFill/>
          </a:ln>
        </p:spPr>
      </p:pic>
      <p:sp>
        <p:nvSpPr>
          <p:cNvPr id="1441" name="Google Shape;1441;p137"/>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2" name="Google Shape;1442;p137"/>
          <p:cNvSpPr txBox="1">
            <a:spLocks noGrp="1"/>
          </p:cNvSpPr>
          <p:nvPr>
            <p:ph type="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100"/>
              <a:buFont typeface="Calibri"/>
              <a:buNone/>
            </a:pPr>
            <a:r>
              <a:rPr lang="en-US" sz="6100"/>
              <a:t>Dietary Approaches for Diabetes Management</a:t>
            </a:r>
            <a:endParaRPr/>
          </a:p>
        </p:txBody>
      </p:sp>
      <p:sp>
        <p:nvSpPr>
          <p:cNvPr id="1443" name="Google Shape;1443;p137"/>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4" name="Google Shape;1444;p137"/>
          <p:cNvSpPr txBox="1"/>
          <p:nvPr/>
        </p:nvSpPr>
        <p:spPr>
          <a:xfrm>
            <a:off x="10005184" y="6657945"/>
            <a:ext cx="2186817"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700" u="sng">
                <a:solidFill>
                  <a:srgbClr val="FFFF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700">
                <a:solidFill>
                  <a:srgbClr val="FFFFFF"/>
                </a:solidFill>
                <a:latin typeface="Calibri"/>
                <a:ea typeface="Calibri"/>
                <a:cs typeface="Calibri"/>
                <a:sym typeface="Calibri"/>
              </a:rPr>
              <a:t> by Unknown Author is licensed under </a:t>
            </a:r>
            <a:r>
              <a:rPr lang="en-US" sz="700" u="sng">
                <a:solidFill>
                  <a:srgbClr val="FFFF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a:t>
            </a:r>
            <a:endParaRPr sz="700">
              <a:solidFill>
                <a:srgbClr val="FFFFFF"/>
              </a:solidFill>
              <a:latin typeface="Calibri"/>
              <a:ea typeface="Calibri"/>
              <a:cs typeface="Calibri"/>
              <a:sym typeface="Calibri"/>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pic>
        <p:nvPicPr>
          <p:cNvPr id="1450" name="Google Shape;1450;p138"/>
          <p:cNvPicPr preferRelativeResize="0"/>
          <p:nvPr/>
        </p:nvPicPr>
        <p:blipFill rotWithShape="1">
          <a:blip r:embed="rId3">
            <a:alphaModFix/>
          </a:blip>
          <a:srcRect/>
          <a:stretch/>
        </p:blipFill>
        <p:spPr>
          <a:xfrm>
            <a:off x="6351517" y="2430817"/>
            <a:ext cx="2184816" cy="1800672"/>
          </a:xfrm>
          <a:prstGeom prst="rect">
            <a:avLst/>
          </a:prstGeom>
          <a:noFill/>
          <a:ln>
            <a:noFill/>
          </a:ln>
        </p:spPr>
      </p:pic>
      <p:sp>
        <p:nvSpPr>
          <p:cNvPr id="1451" name="Google Shape;1451;p138"/>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Dietary Approaches</a:t>
            </a:r>
            <a:endParaRPr/>
          </a:p>
        </p:txBody>
      </p:sp>
      <p:sp>
        <p:nvSpPr>
          <p:cNvPr id="1452" name="Google Shape;1452;p138"/>
          <p:cNvSpPr txBox="1">
            <a:spLocks noGrp="1"/>
          </p:cNvSpPr>
          <p:nvPr>
            <p:ph type="body" idx="1"/>
          </p:nvPr>
        </p:nvSpPr>
        <p:spPr>
          <a:xfrm>
            <a:off x="838200" y="1825625"/>
            <a:ext cx="590882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600"/>
              <a:buChar char="•"/>
            </a:pPr>
            <a:r>
              <a:rPr lang="en-US" sz="3600"/>
              <a:t>Practical tool(s) to develop healthy eating patterns</a:t>
            </a:r>
            <a:endParaRPr/>
          </a:p>
          <a:p>
            <a:pPr marL="685800" lvl="1" indent="-228600" algn="l" rtl="0">
              <a:lnSpc>
                <a:spcPct val="100000"/>
              </a:lnSpc>
              <a:spcBef>
                <a:spcPts val="500"/>
              </a:spcBef>
              <a:spcAft>
                <a:spcPts val="0"/>
              </a:spcAft>
              <a:buClr>
                <a:schemeClr val="dk1"/>
              </a:buClr>
              <a:buSzPts val="3200"/>
              <a:buChar char="•"/>
            </a:pPr>
            <a:r>
              <a:rPr lang="en-US" sz="3200"/>
              <a:t>Plate Method</a:t>
            </a:r>
            <a:endParaRPr/>
          </a:p>
          <a:p>
            <a:pPr marL="685800" lvl="1" indent="-228600" algn="l" rtl="0">
              <a:lnSpc>
                <a:spcPct val="100000"/>
              </a:lnSpc>
              <a:spcBef>
                <a:spcPts val="500"/>
              </a:spcBef>
              <a:spcAft>
                <a:spcPts val="0"/>
              </a:spcAft>
              <a:buClr>
                <a:schemeClr val="dk1"/>
              </a:buClr>
              <a:buSzPts val="3200"/>
              <a:buChar char="•"/>
            </a:pPr>
            <a:r>
              <a:rPr lang="en-US" sz="3200"/>
              <a:t>Carbohydrate exchanges</a:t>
            </a:r>
            <a:endParaRPr/>
          </a:p>
          <a:p>
            <a:pPr marL="685800" lvl="1" indent="-228600" algn="l" rtl="0">
              <a:lnSpc>
                <a:spcPct val="100000"/>
              </a:lnSpc>
              <a:spcBef>
                <a:spcPts val="500"/>
              </a:spcBef>
              <a:spcAft>
                <a:spcPts val="0"/>
              </a:spcAft>
              <a:buClr>
                <a:schemeClr val="dk1"/>
              </a:buClr>
              <a:buSzPts val="3200"/>
              <a:buChar char="•"/>
            </a:pPr>
            <a:r>
              <a:rPr lang="en-US" sz="3200"/>
              <a:t>Carbohydrate Counting</a:t>
            </a:r>
            <a:endParaRPr/>
          </a:p>
        </p:txBody>
      </p:sp>
      <p:pic>
        <p:nvPicPr>
          <p:cNvPr id="1453" name="Google Shape;1453;p138"/>
          <p:cNvPicPr preferRelativeResize="0"/>
          <p:nvPr/>
        </p:nvPicPr>
        <p:blipFill rotWithShape="1">
          <a:blip r:embed="rId4">
            <a:alphaModFix/>
          </a:blip>
          <a:srcRect/>
          <a:stretch/>
        </p:blipFill>
        <p:spPr>
          <a:xfrm>
            <a:off x="7991836" y="1772967"/>
            <a:ext cx="2873256" cy="3589215"/>
          </a:xfrm>
          <a:prstGeom prst="rect">
            <a:avLst/>
          </a:prstGeom>
          <a:noFill/>
          <a:ln>
            <a:noFill/>
          </a:ln>
        </p:spPr>
      </p:pic>
      <p:pic>
        <p:nvPicPr>
          <p:cNvPr id="1454" name="Google Shape;1454;p138"/>
          <p:cNvPicPr preferRelativeResize="0"/>
          <p:nvPr/>
        </p:nvPicPr>
        <p:blipFill rotWithShape="1">
          <a:blip r:embed="rId5">
            <a:alphaModFix/>
          </a:blip>
          <a:srcRect/>
          <a:stretch/>
        </p:blipFill>
        <p:spPr>
          <a:xfrm>
            <a:off x="6747023" y="4231489"/>
            <a:ext cx="2489626" cy="2261386"/>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p139"/>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00"/>
              <a:buFont typeface="Calibri"/>
              <a:buNone/>
            </a:pPr>
            <a:r>
              <a:rPr lang="en-US" sz="4200"/>
              <a:t>Dietary Approaches</a:t>
            </a:r>
            <a:endParaRPr/>
          </a:p>
        </p:txBody>
      </p:sp>
      <p:graphicFrame>
        <p:nvGraphicFramePr>
          <p:cNvPr id="1461" name="Google Shape;1461;p139"/>
          <p:cNvGraphicFramePr/>
          <p:nvPr/>
        </p:nvGraphicFramePr>
        <p:xfrm>
          <a:off x="810928" y="1690688"/>
          <a:ext cx="10515600" cy="4720792"/>
        </p:xfrm>
        <a:graphic>
          <a:graphicData uri="http://schemas.openxmlformats.org/drawingml/2006/table">
            <a:tbl>
              <a:tblPr firstRow="1" firstCol="1" bandRow="1">
                <a:noFill/>
                <a:tableStyleId>{D5AFD7B6-3BC7-4155-8968-61804B9E7C4C}</a:tableStyleId>
              </a:tblPr>
              <a:tblGrid>
                <a:gridCol w="4378025">
                  <a:extLst>
                    <a:ext uri="{9D8B030D-6E8A-4147-A177-3AD203B41FA5}">
                      <a16:colId xmlns:a16="http://schemas.microsoft.com/office/drawing/2014/main" val="20000"/>
                    </a:ext>
                  </a:extLst>
                </a:gridCol>
                <a:gridCol w="6137575">
                  <a:extLst>
                    <a:ext uri="{9D8B030D-6E8A-4147-A177-3AD203B41FA5}">
                      <a16:colId xmlns:a16="http://schemas.microsoft.com/office/drawing/2014/main" val="20001"/>
                    </a:ext>
                  </a:extLst>
                </a:gridCol>
              </a:tblGrid>
              <a:tr h="570750">
                <a:tc>
                  <a:txBody>
                    <a:bodyPr/>
                    <a:lstStyle/>
                    <a:p>
                      <a:pPr marL="0" marR="0" lvl="0" indent="0" algn="ctr" rtl="0">
                        <a:lnSpc>
                          <a:spcPct val="107000"/>
                        </a:lnSpc>
                        <a:spcBef>
                          <a:spcPts val="0"/>
                        </a:spcBef>
                        <a:spcAft>
                          <a:spcPts val="0"/>
                        </a:spcAft>
                        <a:buNone/>
                      </a:pPr>
                      <a:r>
                        <a:rPr lang="en-US" sz="2400" b="1">
                          <a:solidFill>
                            <a:schemeClr val="dk1"/>
                          </a:solidFill>
                          <a:latin typeface="Calibri"/>
                          <a:ea typeface="Calibri"/>
                          <a:cs typeface="Calibri"/>
                          <a:sym typeface="Calibri"/>
                        </a:rPr>
                        <a:t>Therapy</a:t>
                      </a:r>
                      <a:endParaRPr sz="2400" b="1">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400" b="1">
                          <a:solidFill>
                            <a:schemeClr val="dk1"/>
                          </a:solidFill>
                          <a:latin typeface="Calibri"/>
                          <a:ea typeface="Calibri"/>
                          <a:cs typeface="Calibri"/>
                          <a:sym typeface="Calibri"/>
                        </a:rPr>
                        <a:t>Dietary Approach</a:t>
                      </a:r>
                      <a:endParaRPr sz="2400" b="1">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348050">
                <a:tc>
                  <a:txBody>
                    <a:bodyPr/>
                    <a:lstStyle/>
                    <a:p>
                      <a:pPr marL="0" marR="0" lvl="0" indent="0" algn="l" rtl="0">
                        <a:lnSpc>
                          <a:spcPct val="107000"/>
                        </a:lnSpc>
                        <a:spcBef>
                          <a:spcPts val="0"/>
                        </a:spcBef>
                        <a:spcAft>
                          <a:spcPts val="0"/>
                        </a:spcAft>
                        <a:buNone/>
                      </a:pPr>
                      <a:r>
                        <a:rPr lang="en-US" sz="2400" b="0">
                          <a:solidFill>
                            <a:schemeClr val="dk1"/>
                          </a:solidFill>
                          <a:latin typeface="Calibri"/>
                          <a:ea typeface="Calibri"/>
                          <a:cs typeface="Calibri"/>
                          <a:sym typeface="Calibri"/>
                        </a:rPr>
                        <a:t>Nutrition therapy only or on meds excluding insulin or insulin secretagogues</a:t>
                      </a:r>
                      <a:endParaRPr sz="2400" b="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a:solidFill>
                            <a:schemeClr val="dk1"/>
                          </a:solidFill>
                          <a:latin typeface="Calibri"/>
                          <a:ea typeface="Calibri"/>
                          <a:cs typeface="Calibri"/>
                          <a:sym typeface="Calibri"/>
                        </a:rPr>
                        <a:t>Consider </a:t>
                      </a:r>
                      <a:r>
                        <a:rPr lang="en-US" sz="2400" b="0" i="0">
                          <a:solidFill>
                            <a:schemeClr val="dk1"/>
                          </a:solidFill>
                          <a:latin typeface="Calibri"/>
                          <a:ea typeface="Calibri"/>
                          <a:cs typeface="Calibri"/>
                          <a:sym typeface="Calibri"/>
                        </a:rPr>
                        <a:t>reducing overall carb intake, portion sizes, plate method, or food exchange lists</a:t>
                      </a:r>
                      <a:endParaRPr sz="2400" b="0" i="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504475">
                <a:tc>
                  <a:txBody>
                    <a:bodyPr/>
                    <a:lstStyle/>
                    <a:p>
                      <a:pPr marL="0" marR="0" lvl="0" indent="0" algn="l" rtl="0">
                        <a:lnSpc>
                          <a:spcPct val="107000"/>
                        </a:lnSpc>
                        <a:spcBef>
                          <a:spcPts val="0"/>
                        </a:spcBef>
                        <a:spcAft>
                          <a:spcPts val="0"/>
                        </a:spcAft>
                        <a:buNone/>
                      </a:pPr>
                      <a:r>
                        <a:rPr lang="en-US" sz="2400" b="0">
                          <a:solidFill>
                            <a:schemeClr val="dk1"/>
                          </a:solidFill>
                          <a:latin typeface="Calibri"/>
                          <a:ea typeface="Calibri"/>
                          <a:cs typeface="Calibri"/>
                          <a:sym typeface="Calibri"/>
                        </a:rPr>
                        <a:t>Fixed insulin doses or insulin secretagogues</a:t>
                      </a:r>
                      <a:endParaRPr sz="2400" b="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a:solidFill>
                            <a:schemeClr val="dk1"/>
                          </a:solidFill>
                          <a:latin typeface="Calibri"/>
                          <a:ea typeface="Calibri"/>
                          <a:cs typeface="Calibri"/>
                          <a:sym typeface="Calibri"/>
                        </a:rPr>
                        <a:t>Educate on carbohydrate consistency with respect to time and amount. Consider tools like c</a:t>
                      </a:r>
                      <a:r>
                        <a:rPr lang="en-US" sz="2400" b="0" i="0">
                          <a:solidFill>
                            <a:schemeClr val="dk1"/>
                          </a:solidFill>
                          <a:latin typeface="Calibri"/>
                          <a:ea typeface="Calibri"/>
                          <a:cs typeface="Calibri"/>
                          <a:sym typeface="Calibri"/>
                        </a:rPr>
                        <a:t>arbohydrate counting or choices, plate method, simplified meal plan, or food exchange lists</a:t>
                      </a:r>
                      <a:endParaRPr sz="2400" b="0" i="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862575">
                <a:tc>
                  <a:txBody>
                    <a:bodyPr/>
                    <a:lstStyle/>
                    <a:p>
                      <a:pPr marL="0" marR="0" lvl="0" indent="0" algn="l" rtl="0">
                        <a:lnSpc>
                          <a:spcPct val="107000"/>
                        </a:lnSpc>
                        <a:spcBef>
                          <a:spcPts val="0"/>
                        </a:spcBef>
                        <a:spcAft>
                          <a:spcPts val="0"/>
                        </a:spcAft>
                        <a:buNone/>
                      </a:pPr>
                      <a:r>
                        <a:rPr lang="en-US" sz="2400" b="0">
                          <a:solidFill>
                            <a:schemeClr val="dk1"/>
                          </a:solidFill>
                          <a:latin typeface="Calibri"/>
                          <a:ea typeface="Calibri"/>
                          <a:cs typeface="Calibri"/>
                          <a:sym typeface="Calibri"/>
                        </a:rPr>
                        <a:t>Flexible insulin therapy</a:t>
                      </a:r>
                      <a:endParaRPr sz="2400" b="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a:solidFill>
                            <a:schemeClr val="dk1"/>
                          </a:solidFill>
                          <a:latin typeface="Calibri"/>
                          <a:ea typeface="Calibri"/>
                          <a:cs typeface="Calibri"/>
                          <a:sym typeface="Calibri"/>
                        </a:rPr>
                        <a:t>Educate on carbohydrate counting and using an insulin-to-carb ratio</a:t>
                      </a:r>
                      <a:endParaRPr sz="2400" b="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462" name="Google Shape;1462;p139"/>
          <p:cNvSpPr/>
          <p:nvPr/>
        </p:nvSpPr>
        <p:spPr>
          <a:xfrm>
            <a:off x="512956" y="2263699"/>
            <a:ext cx="11008485" cy="3367668"/>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fade">
                                      <p:cBhvr>
                                        <p:cTn id="7" dur="500"/>
                                        <p:tgtEl>
                                          <p:spTgt spid="1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140"/>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Plate Method</a:t>
            </a:r>
            <a:endParaRPr/>
          </a:p>
        </p:txBody>
      </p:sp>
      <p:sp>
        <p:nvSpPr>
          <p:cNvPr id="1469" name="Google Shape;1469;p140"/>
          <p:cNvSpPr txBox="1">
            <a:spLocks noGrp="1"/>
          </p:cNvSpPr>
          <p:nvPr>
            <p:ph type="body" idx="1"/>
          </p:nvPr>
        </p:nvSpPr>
        <p:spPr>
          <a:xfrm>
            <a:off x="838200" y="1825625"/>
            <a:ext cx="1017920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MyPlate introduces simple nutrition</a:t>
            </a:r>
            <a:endParaRPr/>
          </a:p>
          <a:p>
            <a:pPr marL="685800" lvl="1" indent="-228600" algn="l" rtl="0">
              <a:lnSpc>
                <a:spcPct val="100000"/>
              </a:lnSpc>
              <a:spcBef>
                <a:spcPts val="500"/>
              </a:spcBef>
              <a:spcAft>
                <a:spcPts val="0"/>
              </a:spcAft>
              <a:buClr>
                <a:schemeClr val="dk1"/>
              </a:buClr>
              <a:buSzPts val="2800"/>
              <a:buChar char="•"/>
            </a:pPr>
            <a:r>
              <a:rPr lang="en-US" sz="2800"/>
              <a:t>Emphasizes portion control and healthy food choices</a:t>
            </a:r>
            <a:endParaRPr/>
          </a:p>
          <a:p>
            <a:pPr marL="685800" lvl="1" indent="-228600" algn="l" rtl="0">
              <a:lnSpc>
                <a:spcPct val="100000"/>
              </a:lnSpc>
              <a:spcBef>
                <a:spcPts val="500"/>
              </a:spcBef>
              <a:spcAft>
                <a:spcPts val="0"/>
              </a:spcAft>
              <a:buClr>
                <a:schemeClr val="dk1"/>
              </a:buClr>
              <a:buSzPts val="2800"/>
              <a:buChar char="•"/>
            </a:pPr>
            <a:r>
              <a:rPr lang="en-US" sz="2800"/>
              <a:t>Using a small plate and filling ½ plate with fruits and veg helps with calorie management </a:t>
            </a:r>
            <a:endParaRPr/>
          </a:p>
          <a:p>
            <a:pPr marL="685800" lvl="1" indent="-228600" algn="l" rtl="0">
              <a:lnSpc>
                <a:spcPct val="100000"/>
              </a:lnSpc>
              <a:spcBef>
                <a:spcPts val="500"/>
              </a:spcBef>
              <a:spcAft>
                <a:spcPts val="0"/>
              </a:spcAft>
              <a:buClr>
                <a:schemeClr val="dk1"/>
              </a:buClr>
              <a:buSzPts val="2800"/>
              <a:buChar char="•"/>
            </a:pPr>
            <a:r>
              <a:rPr lang="en-US" sz="2800"/>
              <a:t>Consider using with: </a:t>
            </a:r>
            <a:endParaRPr/>
          </a:p>
          <a:p>
            <a:pPr marL="1143000" lvl="2" indent="-228600" algn="l" rtl="0">
              <a:lnSpc>
                <a:spcPct val="100000"/>
              </a:lnSpc>
              <a:spcBef>
                <a:spcPts val="500"/>
              </a:spcBef>
              <a:spcAft>
                <a:spcPts val="0"/>
              </a:spcAft>
              <a:buClr>
                <a:schemeClr val="dk1"/>
              </a:buClr>
              <a:buSzPts val="2600"/>
              <a:buChar char="•"/>
            </a:pPr>
            <a:r>
              <a:rPr lang="en-US" sz="2600"/>
              <a:t>Individuals with T2D not on insulin</a:t>
            </a:r>
            <a:endParaRPr/>
          </a:p>
          <a:p>
            <a:pPr marL="1143000" lvl="2" indent="-228600" algn="l" rtl="0">
              <a:lnSpc>
                <a:spcPct val="100000"/>
              </a:lnSpc>
              <a:spcBef>
                <a:spcPts val="500"/>
              </a:spcBef>
              <a:spcAft>
                <a:spcPts val="0"/>
              </a:spcAft>
              <a:buClr>
                <a:schemeClr val="dk1"/>
              </a:buClr>
              <a:buSzPts val="2600"/>
              <a:buChar char="•"/>
            </a:pPr>
            <a:r>
              <a:rPr lang="en-US" sz="2600"/>
              <a:t>Those with limited health literacy or numeracy</a:t>
            </a:r>
            <a:endParaRPr/>
          </a:p>
          <a:p>
            <a:pPr marL="1143000" lvl="2" indent="-228600" algn="l" rtl="0">
              <a:lnSpc>
                <a:spcPct val="100000"/>
              </a:lnSpc>
              <a:spcBef>
                <a:spcPts val="500"/>
              </a:spcBef>
              <a:spcAft>
                <a:spcPts val="0"/>
              </a:spcAft>
              <a:buClr>
                <a:schemeClr val="dk1"/>
              </a:buClr>
              <a:buSzPts val="2600"/>
              <a:buChar char="•"/>
            </a:pPr>
            <a:r>
              <a:rPr lang="en-US" sz="2600"/>
              <a:t>Older adults prone to hypoglycemia</a:t>
            </a:r>
            <a:endParaRPr/>
          </a:p>
          <a:p>
            <a:pPr marL="457200" lvl="1" indent="0" algn="l" rtl="0">
              <a:lnSpc>
                <a:spcPct val="90000"/>
              </a:lnSpc>
              <a:spcBef>
                <a:spcPts val="500"/>
              </a:spcBef>
              <a:spcAft>
                <a:spcPts val="0"/>
              </a:spcAft>
              <a:buClr>
                <a:schemeClr val="dk1"/>
              </a:buClr>
              <a:buSzPts val="24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1470" name="Google Shape;1470;p140"/>
          <p:cNvPicPr preferRelativeResize="0"/>
          <p:nvPr/>
        </p:nvPicPr>
        <p:blipFill rotWithShape="1">
          <a:blip r:embed="rId3">
            <a:alphaModFix/>
          </a:blip>
          <a:srcRect/>
          <a:stretch/>
        </p:blipFill>
        <p:spPr>
          <a:xfrm>
            <a:off x="8498347" y="3594662"/>
            <a:ext cx="2991488" cy="2717238"/>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5"/>
        <p:cNvGrpSpPr/>
        <p:nvPr/>
      </p:nvGrpSpPr>
      <p:grpSpPr>
        <a:xfrm>
          <a:off x="0" y="0"/>
          <a:ext cx="0" cy="0"/>
          <a:chOff x="0" y="0"/>
          <a:chExt cx="0" cy="0"/>
        </a:xfrm>
      </p:grpSpPr>
      <p:sp>
        <p:nvSpPr>
          <p:cNvPr id="1476" name="Google Shape;1476;p141"/>
          <p:cNvSpPr/>
          <p:nvPr/>
        </p:nvSpPr>
        <p:spPr>
          <a:xfrm>
            <a:off x="-1"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7" name="Google Shape;1477;p141"/>
          <p:cNvSpPr txBox="1">
            <a:spLocks noGrp="1"/>
          </p:cNvSpPr>
          <p:nvPr>
            <p:ph type="title"/>
          </p:nvPr>
        </p:nvSpPr>
        <p:spPr>
          <a:xfrm>
            <a:off x="838200" y="365125"/>
            <a:ext cx="10515600" cy="130644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Plate Method Alternatives</a:t>
            </a:r>
            <a:endParaRPr/>
          </a:p>
        </p:txBody>
      </p:sp>
      <p:sp>
        <p:nvSpPr>
          <p:cNvPr id="1478" name="Google Shape;1478;p141"/>
          <p:cNvSpPr txBox="1">
            <a:spLocks noGrp="1"/>
          </p:cNvSpPr>
          <p:nvPr>
            <p:ph type="body" idx="1"/>
          </p:nvPr>
        </p:nvSpPr>
        <p:spPr>
          <a:xfrm>
            <a:off x="838198" y="1825624"/>
            <a:ext cx="10343150" cy="484949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400"/>
              <a:buChar char="•"/>
            </a:pPr>
            <a:r>
              <a:rPr lang="en-US" sz="3400"/>
              <a:t>Harvard School of Public Health alternative =“Healthy Eating Plate”</a:t>
            </a:r>
            <a:endParaRPr/>
          </a:p>
          <a:p>
            <a:pPr marL="685800" lvl="1" indent="-228600" algn="l" rtl="0">
              <a:lnSpc>
                <a:spcPct val="90000"/>
              </a:lnSpc>
              <a:spcBef>
                <a:spcPts val="500"/>
              </a:spcBef>
              <a:spcAft>
                <a:spcPts val="0"/>
              </a:spcAft>
              <a:buClr>
                <a:schemeClr val="dk1"/>
              </a:buClr>
              <a:buSzPts val="2800"/>
              <a:buChar char="•"/>
            </a:pPr>
            <a:r>
              <a:rPr lang="en-US" sz="2800"/>
              <a:t>Visit www.hsph.harvard.edu/nutritionsource</a:t>
            </a:r>
            <a:endParaRPr/>
          </a:p>
          <a:p>
            <a:pPr marL="228600" lvl="0" indent="-228600" algn="l" rtl="0">
              <a:lnSpc>
                <a:spcPct val="90000"/>
              </a:lnSpc>
              <a:spcBef>
                <a:spcPts val="1000"/>
              </a:spcBef>
              <a:spcAft>
                <a:spcPts val="0"/>
              </a:spcAft>
              <a:buClr>
                <a:schemeClr val="dk1"/>
              </a:buClr>
              <a:buSzPts val="3400"/>
              <a:buChar char="•"/>
            </a:pPr>
            <a:r>
              <a:rPr lang="en-US" sz="3400"/>
              <a:t>ADA alternative = “Diabetes Plate                             Method”</a:t>
            </a:r>
            <a:endParaRPr/>
          </a:p>
          <a:p>
            <a:pPr marL="685800" lvl="1" indent="-228600" algn="l" rtl="0">
              <a:lnSpc>
                <a:spcPct val="90000"/>
              </a:lnSpc>
              <a:spcBef>
                <a:spcPts val="500"/>
              </a:spcBef>
              <a:spcAft>
                <a:spcPts val="0"/>
              </a:spcAft>
              <a:buClr>
                <a:schemeClr val="dk1"/>
              </a:buClr>
              <a:buSzPts val="2800"/>
              <a:buChar char="•"/>
            </a:pPr>
            <a:r>
              <a:rPr lang="en-US" sz="2800"/>
              <a:t>Visit diabetesfoodhub.org</a:t>
            </a:r>
            <a:endParaRPr sz="1600"/>
          </a:p>
          <a:p>
            <a:pPr marL="228600" lvl="0" indent="-10160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p:txBody>
      </p:sp>
      <p:pic>
        <p:nvPicPr>
          <p:cNvPr id="1479" name="Google Shape;1479;p141"/>
          <p:cNvPicPr preferRelativeResize="0"/>
          <p:nvPr/>
        </p:nvPicPr>
        <p:blipFill rotWithShape="1">
          <a:blip r:embed="rId3">
            <a:alphaModFix/>
          </a:blip>
          <a:srcRect t="1348" r="2" b="12255"/>
          <a:stretch/>
        </p:blipFill>
        <p:spPr>
          <a:xfrm>
            <a:off x="7613613" y="3763238"/>
            <a:ext cx="3948734" cy="2703700"/>
          </a:xfrm>
          <a:prstGeom prst="rect">
            <a:avLst/>
          </a:prstGeom>
          <a:noFill/>
          <a:ln>
            <a:noFill/>
          </a:ln>
        </p:spPr>
      </p:pic>
      <p:pic>
        <p:nvPicPr>
          <p:cNvPr id="1480" name="Google Shape;1480;p141"/>
          <p:cNvPicPr preferRelativeResize="0"/>
          <p:nvPr/>
        </p:nvPicPr>
        <p:blipFill rotWithShape="1">
          <a:blip r:embed="rId4">
            <a:alphaModFix/>
          </a:blip>
          <a:srcRect/>
          <a:stretch/>
        </p:blipFill>
        <p:spPr>
          <a:xfrm rot="-5400000">
            <a:off x="3086736" y="3017852"/>
            <a:ext cx="1451616" cy="586291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3"/>
        <p:cNvGrpSpPr/>
        <p:nvPr/>
      </p:nvGrpSpPr>
      <p:grpSpPr>
        <a:xfrm>
          <a:off x="0" y="0"/>
          <a:ext cx="0" cy="0"/>
          <a:chOff x="0" y="0"/>
          <a:chExt cx="0" cy="0"/>
        </a:xfrm>
      </p:grpSpPr>
      <p:sp>
        <p:nvSpPr>
          <p:cNvPr id="354" name="Google Shape;354;p16"/>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5" name="Google Shape;355;p16" descr="A picture containing food, fruit, vegetable, different&#10;&#10;Description automatically generated"/>
          <p:cNvPicPr preferRelativeResize="0"/>
          <p:nvPr/>
        </p:nvPicPr>
        <p:blipFill rotWithShape="1">
          <a:blip r:embed="rId3">
            <a:alphaModFix/>
          </a:blip>
          <a:srcRect l="3284" t="23391" r="5807"/>
          <a:stretch/>
        </p:blipFill>
        <p:spPr>
          <a:xfrm>
            <a:off x="20" y="10"/>
            <a:ext cx="12191980" cy="6857990"/>
          </a:xfrm>
          <a:prstGeom prst="rect">
            <a:avLst/>
          </a:prstGeom>
          <a:noFill/>
          <a:ln>
            <a:noFill/>
          </a:ln>
        </p:spPr>
      </p:pic>
      <p:sp>
        <p:nvSpPr>
          <p:cNvPr id="356" name="Google Shape;356;p16"/>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7" name="Google Shape;357;p16"/>
          <p:cNvSpPr txBox="1">
            <a:spLocks noGrp="1"/>
          </p:cNvSpPr>
          <p:nvPr>
            <p:ph type="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Calibri"/>
              <a:buNone/>
            </a:pPr>
            <a:r>
              <a:rPr lang="en-US" sz="6600"/>
              <a:t>Let’s Talk About Weight</a:t>
            </a:r>
            <a:endParaRPr/>
          </a:p>
        </p:txBody>
      </p:sp>
      <p:sp>
        <p:nvSpPr>
          <p:cNvPr id="358" name="Google Shape;358;p16"/>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9" name="Google Shape;359;p16"/>
          <p:cNvSpPr txBox="1">
            <a:spLocks noGrp="1"/>
          </p:cNvSpPr>
          <p:nvPr>
            <p:ph type="body" idx="1"/>
          </p:nvPr>
        </p:nvSpPr>
        <p:spPr>
          <a:xfrm>
            <a:off x="404553" y="5624945"/>
            <a:ext cx="9078562" cy="592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None/>
            </a:pPr>
            <a:r>
              <a:rPr lang="en-US">
                <a:solidFill>
                  <a:schemeClr val="lt1"/>
                </a:solidFill>
              </a:rPr>
              <a:t>In Those at Risk for Diabetes and Those Living with Diabetes</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5"/>
        <p:cNvGrpSpPr/>
        <p:nvPr/>
      </p:nvGrpSpPr>
      <p:grpSpPr>
        <a:xfrm>
          <a:off x="0" y="0"/>
          <a:ext cx="0" cy="0"/>
          <a:chOff x="0" y="0"/>
          <a:chExt cx="0" cy="0"/>
        </a:xfrm>
      </p:grpSpPr>
      <p:pic>
        <p:nvPicPr>
          <p:cNvPr id="1486" name="Google Shape;1486;g2fff9dd52d9_0_106"/>
          <p:cNvPicPr preferRelativeResize="0"/>
          <p:nvPr/>
        </p:nvPicPr>
        <p:blipFill>
          <a:blip r:embed="rId3">
            <a:alphaModFix/>
          </a:blip>
          <a:stretch>
            <a:fillRect/>
          </a:stretch>
        </p:blipFill>
        <p:spPr>
          <a:xfrm>
            <a:off x="6819875" y="92775"/>
            <a:ext cx="5129254" cy="6409500"/>
          </a:xfrm>
          <a:prstGeom prst="rect">
            <a:avLst/>
          </a:prstGeom>
          <a:noFill/>
          <a:ln>
            <a:noFill/>
          </a:ln>
        </p:spPr>
      </p:pic>
      <p:pic>
        <p:nvPicPr>
          <p:cNvPr id="1487" name="Google Shape;1487;g2fff9dd52d9_0_106"/>
          <p:cNvPicPr preferRelativeResize="0"/>
          <p:nvPr/>
        </p:nvPicPr>
        <p:blipFill>
          <a:blip r:embed="rId4">
            <a:alphaModFix/>
          </a:blip>
          <a:stretch>
            <a:fillRect/>
          </a:stretch>
        </p:blipFill>
        <p:spPr>
          <a:xfrm>
            <a:off x="165825" y="92775"/>
            <a:ext cx="6409500" cy="640950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2"/>
        <p:cNvGrpSpPr/>
        <p:nvPr/>
      </p:nvGrpSpPr>
      <p:grpSpPr>
        <a:xfrm>
          <a:off x="0" y="0"/>
          <a:ext cx="0" cy="0"/>
          <a:chOff x="0" y="0"/>
          <a:chExt cx="0" cy="0"/>
        </a:xfrm>
      </p:grpSpPr>
      <p:pic>
        <p:nvPicPr>
          <p:cNvPr id="1493" name="Google Shape;1493;g2fff9dd52d9_0_138"/>
          <p:cNvPicPr preferRelativeResize="0"/>
          <p:nvPr/>
        </p:nvPicPr>
        <p:blipFill>
          <a:blip r:embed="rId3">
            <a:alphaModFix/>
          </a:blip>
          <a:stretch>
            <a:fillRect/>
          </a:stretch>
        </p:blipFill>
        <p:spPr>
          <a:xfrm>
            <a:off x="156275" y="705294"/>
            <a:ext cx="5278077" cy="5301859"/>
          </a:xfrm>
          <a:prstGeom prst="rect">
            <a:avLst/>
          </a:prstGeom>
          <a:noFill/>
          <a:ln>
            <a:noFill/>
          </a:ln>
        </p:spPr>
      </p:pic>
      <p:pic>
        <p:nvPicPr>
          <p:cNvPr id="1494" name="Google Shape;1494;g2fff9dd52d9_0_138"/>
          <p:cNvPicPr preferRelativeResize="0"/>
          <p:nvPr/>
        </p:nvPicPr>
        <p:blipFill>
          <a:blip r:embed="rId4">
            <a:alphaModFix/>
          </a:blip>
          <a:stretch>
            <a:fillRect/>
          </a:stretch>
        </p:blipFill>
        <p:spPr>
          <a:xfrm>
            <a:off x="6449794" y="705275"/>
            <a:ext cx="5414731" cy="544745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9"/>
        <p:cNvGrpSpPr/>
        <p:nvPr/>
      </p:nvGrpSpPr>
      <p:grpSpPr>
        <a:xfrm>
          <a:off x="0" y="0"/>
          <a:ext cx="0" cy="0"/>
          <a:chOff x="0" y="0"/>
          <a:chExt cx="0" cy="0"/>
        </a:xfrm>
      </p:grpSpPr>
      <p:pic>
        <p:nvPicPr>
          <p:cNvPr id="1500" name="Google Shape;1500;g2fff9dd52d9_0_153"/>
          <p:cNvPicPr preferRelativeResize="0"/>
          <p:nvPr/>
        </p:nvPicPr>
        <p:blipFill>
          <a:blip r:embed="rId3">
            <a:alphaModFix/>
          </a:blip>
          <a:stretch>
            <a:fillRect/>
          </a:stretch>
        </p:blipFill>
        <p:spPr>
          <a:xfrm>
            <a:off x="473450" y="634875"/>
            <a:ext cx="5556668" cy="5488700"/>
          </a:xfrm>
          <a:prstGeom prst="rect">
            <a:avLst/>
          </a:prstGeom>
          <a:noFill/>
          <a:ln>
            <a:noFill/>
          </a:ln>
        </p:spPr>
      </p:pic>
      <p:pic>
        <p:nvPicPr>
          <p:cNvPr id="1501" name="Google Shape;1501;g2fff9dd52d9_0_153"/>
          <p:cNvPicPr preferRelativeResize="0"/>
          <p:nvPr/>
        </p:nvPicPr>
        <p:blipFill>
          <a:blip r:embed="rId4">
            <a:alphaModFix/>
          </a:blip>
          <a:stretch>
            <a:fillRect/>
          </a:stretch>
        </p:blipFill>
        <p:spPr>
          <a:xfrm>
            <a:off x="6309375" y="630875"/>
            <a:ext cx="5505450" cy="548869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6"/>
        <p:cNvGrpSpPr/>
        <p:nvPr/>
      </p:nvGrpSpPr>
      <p:grpSpPr>
        <a:xfrm>
          <a:off x="0" y="0"/>
          <a:ext cx="0" cy="0"/>
          <a:chOff x="0" y="0"/>
          <a:chExt cx="0" cy="0"/>
        </a:xfrm>
      </p:grpSpPr>
      <p:sp>
        <p:nvSpPr>
          <p:cNvPr id="1507" name="Google Shape;1507;g2fff9dd52d9_0_129"/>
          <p:cNvSpPr txBox="1">
            <a:spLocks noGrp="1"/>
          </p:cNvSpPr>
          <p:nvPr>
            <p:ph type="title"/>
          </p:nvPr>
        </p:nvSpPr>
        <p:spPr>
          <a:xfrm>
            <a:off x="838200" y="365125"/>
            <a:ext cx="10515600" cy="13065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Helping Patients Meal Planning</a:t>
            </a:r>
            <a:endParaRPr/>
          </a:p>
        </p:txBody>
      </p:sp>
      <p:pic>
        <p:nvPicPr>
          <p:cNvPr id="1508" name="Google Shape;1508;g2fff9dd52d9_0_129"/>
          <p:cNvPicPr preferRelativeResize="0"/>
          <p:nvPr/>
        </p:nvPicPr>
        <p:blipFill>
          <a:blip r:embed="rId3">
            <a:alphaModFix/>
          </a:blip>
          <a:stretch>
            <a:fillRect/>
          </a:stretch>
        </p:blipFill>
        <p:spPr>
          <a:xfrm>
            <a:off x="2261600" y="1845425"/>
            <a:ext cx="3762750" cy="4881574"/>
          </a:xfrm>
          <a:prstGeom prst="rect">
            <a:avLst/>
          </a:prstGeom>
          <a:noFill/>
          <a:ln>
            <a:noFill/>
          </a:ln>
        </p:spPr>
      </p:pic>
      <p:pic>
        <p:nvPicPr>
          <p:cNvPr id="1509" name="Google Shape;1509;g2fff9dd52d9_0_129"/>
          <p:cNvPicPr preferRelativeResize="0"/>
          <p:nvPr/>
        </p:nvPicPr>
        <p:blipFill>
          <a:blip r:embed="rId4">
            <a:alphaModFix/>
          </a:blip>
          <a:stretch>
            <a:fillRect/>
          </a:stretch>
        </p:blipFill>
        <p:spPr>
          <a:xfrm>
            <a:off x="6294500" y="1845425"/>
            <a:ext cx="3742541" cy="4881575"/>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4"/>
        <p:cNvGrpSpPr/>
        <p:nvPr/>
      </p:nvGrpSpPr>
      <p:grpSpPr>
        <a:xfrm>
          <a:off x="0" y="0"/>
          <a:ext cx="0" cy="0"/>
          <a:chOff x="0" y="0"/>
          <a:chExt cx="0" cy="0"/>
        </a:xfrm>
      </p:grpSpPr>
      <p:pic>
        <p:nvPicPr>
          <p:cNvPr id="1515" name="Google Shape;1515;g2fff9dd52d9_0_118"/>
          <p:cNvPicPr preferRelativeResize="0"/>
          <p:nvPr/>
        </p:nvPicPr>
        <p:blipFill rotWithShape="1">
          <a:blip r:embed="rId3">
            <a:alphaModFix/>
          </a:blip>
          <a:srcRect t="23135" b="59328"/>
          <a:stretch/>
        </p:blipFill>
        <p:spPr>
          <a:xfrm>
            <a:off x="585249" y="2963474"/>
            <a:ext cx="6670825" cy="1515600"/>
          </a:xfrm>
          <a:prstGeom prst="rect">
            <a:avLst/>
          </a:prstGeom>
          <a:noFill/>
          <a:ln>
            <a:noFill/>
          </a:ln>
        </p:spPr>
      </p:pic>
      <p:sp>
        <p:nvSpPr>
          <p:cNvPr id="1516" name="Google Shape;1516;g2fff9dd52d9_0_118"/>
          <p:cNvSpPr txBox="1">
            <a:spLocks noGrp="1"/>
          </p:cNvSpPr>
          <p:nvPr>
            <p:ph type="title"/>
          </p:nvPr>
        </p:nvSpPr>
        <p:spPr>
          <a:xfrm>
            <a:off x="838200" y="365125"/>
            <a:ext cx="10515600" cy="13065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Tool: The Hunger-Fullness Scale</a:t>
            </a:r>
            <a:endParaRPr/>
          </a:p>
        </p:txBody>
      </p:sp>
      <p:pic>
        <p:nvPicPr>
          <p:cNvPr id="1517" name="Google Shape;1517;g2fff9dd52d9_0_118"/>
          <p:cNvPicPr preferRelativeResize="0"/>
          <p:nvPr/>
        </p:nvPicPr>
        <p:blipFill rotWithShape="1">
          <a:blip r:embed="rId3">
            <a:alphaModFix/>
          </a:blip>
          <a:srcRect t="41117"/>
          <a:stretch/>
        </p:blipFill>
        <p:spPr>
          <a:xfrm>
            <a:off x="7350575" y="2268875"/>
            <a:ext cx="4598600" cy="3508223"/>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Google Shape;1523;p142"/>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Exchanges</a:t>
            </a:r>
            <a:endParaRPr/>
          </a:p>
        </p:txBody>
      </p:sp>
      <p:sp>
        <p:nvSpPr>
          <p:cNvPr id="1524" name="Google Shape;1524;p1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The exchange system groups like foods that have similar nutritional value (specifically macronutrient and caloric value) into exchanges that can be swapped for another</a:t>
            </a:r>
            <a:endParaRPr/>
          </a:p>
          <a:p>
            <a:pPr marL="685800" lvl="1" indent="-228600" algn="l" rtl="0">
              <a:lnSpc>
                <a:spcPct val="100000"/>
              </a:lnSpc>
              <a:spcBef>
                <a:spcPts val="500"/>
              </a:spcBef>
              <a:spcAft>
                <a:spcPts val="0"/>
              </a:spcAft>
              <a:buClr>
                <a:schemeClr val="dk1"/>
              </a:buClr>
              <a:buSzPts val="2800"/>
              <a:buChar char="•"/>
            </a:pPr>
            <a:r>
              <a:rPr lang="en-US" sz="2800"/>
              <a:t>Example: the “starch” category has food items in predetermined servings that are ~80 kcals, ~15g of carb, and ~3g protein</a:t>
            </a:r>
            <a:endParaRPr/>
          </a:p>
          <a:p>
            <a:pPr marL="228600" lvl="0" indent="-228600" algn="l" rtl="0">
              <a:lnSpc>
                <a:spcPct val="100000"/>
              </a:lnSpc>
              <a:spcBef>
                <a:spcPts val="1000"/>
              </a:spcBef>
              <a:spcAft>
                <a:spcPts val="0"/>
              </a:spcAft>
              <a:buClr>
                <a:schemeClr val="dk1"/>
              </a:buClr>
              <a:buSzPts val="3200"/>
              <a:buChar char="•"/>
            </a:pPr>
            <a:r>
              <a:rPr lang="en-US" sz="3200"/>
              <a:t>An individual may count the number of food exchanges in each category at each meal/thru the day</a:t>
            </a:r>
            <a:endParaRPr/>
          </a:p>
        </p:txBody>
      </p:sp>
      <p:pic>
        <p:nvPicPr>
          <p:cNvPr id="1525" name="Google Shape;1525;p142" descr="A group of green apples&#10;&#10;Description automatically generated"/>
          <p:cNvPicPr preferRelativeResize="0"/>
          <p:nvPr/>
        </p:nvPicPr>
        <p:blipFill rotWithShape="1">
          <a:blip r:embed="rId3">
            <a:alphaModFix/>
          </a:blip>
          <a:srcRect/>
          <a:stretch/>
        </p:blipFill>
        <p:spPr>
          <a:xfrm rot="-5400000">
            <a:off x="282418" y="5444715"/>
            <a:ext cx="1117658" cy="1682495"/>
          </a:xfrm>
          <a:prstGeom prst="rect">
            <a:avLst/>
          </a:prstGeom>
          <a:noFill/>
          <a:ln>
            <a:noFill/>
          </a:ln>
        </p:spPr>
      </p:pic>
      <p:pic>
        <p:nvPicPr>
          <p:cNvPr id="1526" name="Google Shape;1526;p142" descr="A group of donuts with sprinkles&#10;&#10;Description automatically generated with low confidence"/>
          <p:cNvPicPr preferRelativeResize="0"/>
          <p:nvPr/>
        </p:nvPicPr>
        <p:blipFill rotWithShape="1">
          <a:blip r:embed="rId4">
            <a:alphaModFix/>
          </a:blip>
          <a:srcRect/>
          <a:stretch/>
        </p:blipFill>
        <p:spPr>
          <a:xfrm>
            <a:off x="1682495" y="5727133"/>
            <a:ext cx="2032000" cy="1016000"/>
          </a:xfrm>
          <a:prstGeom prst="rect">
            <a:avLst/>
          </a:prstGeom>
          <a:noFill/>
          <a:ln>
            <a:noFill/>
          </a:ln>
        </p:spPr>
      </p:pic>
      <p:pic>
        <p:nvPicPr>
          <p:cNvPr id="1527" name="Google Shape;1527;p142" descr="A group of green apples&#10;&#10;Description automatically generated"/>
          <p:cNvPicPr preferRelativeResize="0"/>
          <p:nvPr/>
        </p:nvPicPr>
        <p:blipFill rotWithShape="1">
          <a:blip r:embed="rId3">
            <a:alphaModFix/>
          </a:blip>
          <a:srcRect/>
          <a:stretch/>
        </p:blipFill>
        <p:spPr>
          <a:xfrm rot="-5400000">
            <a:off x="3993867" y="5444714"/>
            <a:ext cx="1117658" cy="1682495"/>
          </a:xfrm>
          <a:prstGeom prst="rect">
            <a:avLst/>
          </a:prstGeom>
          <a:noFill/>
          <a:ln>
            <a:noFill/>
          </a:ln>
        </p:spPr>
      </p:pic>
      <p:pic>
        <p:nvPicPr>
          <p:cNvPr id="1528" name="Google Shape;1528;p142" descr="A group of donuts with sprinkles&#10;&#10;Description automatically generated with low confidence"/>
          <p:cNvPicPr preferRelativeResize="0"/>
          <p:nvPr/>
        </p:nvPicPr>
        <p:blipFill rotWithShape="1">
          <a:blip r:embed="rId4">
            <a:alphaModFix/>
          </a:blip>
          <a:srcRect/>
          <a:stretch/>
        </p:blipFill>
        <p:spPr>
          <a:xfrm>
            <a:off x="5393944" y="5777961"/>
            <a:ext cx="2032000" cy="1016000"/>
          </a:xfrm>
          <a:prstGeom prst="rect">
            <a:avLst/>
          </a:prstGeom>
          <a:noFill/>
          <a:ln>
            <a:noFill/>
          </a:ln>
        </p:spPr>
      </p:pic>
      <p:pic>
        <p:nvPicPr>
          <p:cNvPr id="1529" name="Google Shape;1529;p142" descr="A group of green apples&#10;&#10;Description automatically generated"/>
          <p:cNvPicPr preferRelativeResize="0"/>
          <p:nvPr/>
        </p:nvPicPr>
        <p:blipFill rotWithShape="1">
          <a:blip r:embed="rId3">
            <a:alphaModFix/>
          </a:blip>
          <a:srcRect/>
          <a:stretch/>
        </p:blipFill>
        <p:spPr>
          <a:xfrm rot="-5400000">
            <a:off x="7655532" y="5444714"/>
            <a:ext cx="1117658" cy="1682495"/>
          </a:xfrm>
          <a:prstGeom prst="rect">
            <a:avLst/>
          </a:prstGeom>
          <a:noFill/>
          <a:ln>
            <a:noFill/>
          </a:ln>
        </p:spPr>
      </p:pic>
      <p:pic>
        <p:nvPicPr>
          <p:cNvPr id="1530" name="Google Shape;1530;p142" descr="A group of donuts with sprinkles&#10;&#10;Description automatically generated with low confidence"/>
          <p:cNvPicPr preferRelativeResize="0"/>
          <p:nvPr/>
        </p:nvPicPr>
        <p:blipFill rotWithShape="1">
          <a:blip r:embed="rId4">
            <a:alphaModFix/>
          </a:blip>
          <a:srcRect/>
          <a:stretch/>
        </p:blipFill>
        <p:spPr>
          <a:xfrm>
            <a:off x="9055609" y="5777961"/>
            <a:ext cx="2032000" cy="1016000"/>
          </a:xfrm>
          <a:prstGeom prst="rect">
            <a:avLst/>
          </a:prstGeom>
          <a:noFill/>
          <a:ln>
            <a:noFill/>
          </a:ln>
        </p:spPr>
      </p:pic>
      <p:pic>
        <p:nvPicPr>
          <p:cNvPr id="1531" name="Google Shape;1531;p142" descr="A group of green apples&#10;&#10;Description automatically generated"/>
          <p:cNvPicPr preferRelativeResize="0"/>
          <p:nvPr/>
        </p:nvPicPr>
        <p:blipFill rotWithShape="1">
          <a:blip r:embed="rId3">
            <a:alphaModFix/>
          </a:blip>
          <a:srcRect/>
          <a:stretch/>
        </p:blipFill>
        <p:spPr>
          <a:xfrm rot="-5400000">
            <a:off x="11370028" y="5495543"/>
            <a:ext cx="1117658" cy="1682495"/>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Google Shape;1537;p143"/>
          <p:cNvSpPr txBox="1">
            <a:spLocks noGrp="1"/>
          </p:cNvSpPr>
          <p:nvPr>
            <p:ph type="title"/>
          </p:nvPr>
        </p:nvSpPr>
        <p:spPr>
          <a:xfrm>
            <a:off x="839788"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Exchanges</a:t>
            </a:r>
            <a:endParaRPr/>
          </a:p>
        </p:txBody>
      </p:sp>
      <p:sp>
        <p:nvSpPr>
          <p:cNvPr id="1538" name="Google Shape;1538;p1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None/>
            </a:pPr>
            <a:r>
              <a:rPr lang="en-US" sz="3200" b="0"/>
              <a:t>Advantages</a:t>
            </a:r>
            <a:endParaRPr/>
          </a:p>
        </p:txBody>
      </p:sp>
      <p:sp>
        <p:nvSpPr>
          <p:cNvPr id="1539" name="Google Shape;1539;p143"/>
          <p:cNvSpPr txBox="1">
            <a:spLocks noGrp="1"/>
          </p:cNvSpPr>
          <p:nvPr>
            <p:ph type="body" idx="2"/>
          </p:nvPr>
        </p:nvSpPr>
        <p:spPr>
          <a:xfrm>
            <a:off x="712694" y="2505075"/>
            <a:ext cx="5284881" cy="3684588"/>
          </a:xfrm>
          <a:prstGeom prst="rect">
            <a:avLst/>
          </a:prstGeom>
          <a:noFill/>
          <a:ln>
            <a:noFill/>
          </a:ln>
        </p:spPr>
        <p:txBody>
          <a:bodyPr spcFirstLastPara="1" wrap="square" lIns="91425" tIns="45700" rIns="91425" bIns="45700" anchor="t" anchorCtr="0">
            <a:normAutofit/>
          </a:bodyPr>
          <a:lstStyle/>
          <a:p>
            <a:pPr marL="685800" lvl="1" indent="-228600" algn="l" rtl="0">
              <a:lnSpc>
                <a:spcPct val="100000"/>
              </a:lnSpc>
              <a:spcBef>
                <a:spcPts val="0"/>
              </a:spcBef>
              <a:spcAft>
                <a:spcPts val="0"/>
              </a:spcAft>
              <a:buClr>
                <a:schemeClr val="dk1"/>
              </a:buClr>
              <a:buSzPts val="2800"/>
              <a:buChar char="•"/>
            </a:pPr>
            <a:r>
              <a:rPr lang="en-US" sz="2800"/>
              <a:t>Allows for flexibility and personalization</a:t>
            </a:r>
            <a:endParaRPr/>
          </a:p>
          <a:p>
            <a:pPr marL="685800" lvl="1" indent="-228600" algn="l" rtl="0">
              <a:lnSpc>
                <a:spcPct val="100000"/>
              </a:lnSpc>
              <a:spcBef>
                <a:spcPts val="500"/>
              </a:spcBef>
              <a:spcAft>
                <a:spcPts val="0"/>
              </a:spcAft>
              <a:buClr>
                <a:schemeClr val="dk1"/>
              </a:buClr>
              <a:buSzPts val="2800"/>
              <a:buChar char="•"/>
            </a:pPr>
            <a:r>
              <a:rPr lang="en-US" sz="2800"/>
              <a:t>Encourages consistency in the timing and amounts at meals and snacks</a:t>
            </a:r>
            <a:endParaRPr/>
          </a:p>
          <a:p>
            <a:pPr marL="228600" lvl="0" indent="-50800" algn="l" rtl="0">
              <a:lnSpc>
                <a:spcPct val="90000"/>
              </a:lnSpc>
              <a:spcBef>
                <a:spcPts val="1000"/>
              </a:spcBef>
              <a:spcAft>
                <a:spcPts val="0"/>
              </a:spcAft>
              <a:buClr>
                <a:schemeClr val="dk1"/>
              </a:buClr>
              <a:buSzPts val="2800"/>
              <a:buNone/>
            </a:pPr>
            <a:endParaRPr/>
          </a:p>
        </p:txBody>
      </p:sp>
      <p:sp>
        <p:nvSpPr>
          <p:cNvPr id="1540" name="Google Shape;1540;p1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None/>
            </a:pPr>
            <a:r>
              <a:rPr lang="en-US" sz="3200" b="0"/>
              <a:t>Disadvantages</a:t>
            </a:r>
            <a:endParaRPr/>
          </a:p>
        </p:txBody>
      </p:sp>
      <p:sp>
        <p:nvSpPr>
          <p:cNvPr id="1541" name="Google Shape;1541;p143"/>
          <p:cNvSpPr txBox="1">
            <a:spLocks noGrp="1"/>
          </p:cNvSpPr>
          <p:nvPr>
            <p:ph type="body" idx="4"/>
          </p:nvPr>
        </p:nvSpPr>
        <p:spPr>
          <a:xfrm>
            <a:off x="6019801" y="2505075"/>
            <a:ext cx="5867399" cy="3684588"/>
          </a:xfrm>
          <a:prstGeom prst="rect">
            <a:avLst/>
          </a:prstGeom>
          <a:noFill/>
          <a:ln>
            <a:noFill/>
          </a:ln>
        </p:spPr>
        <p:txBody>
          <a:bodyPr spcFirstLastPara="1" wrap="square" lIns="91425" tIns="45700" rIns="91425" bIns="45700" anchor="t" anchorCtr="0">
            <a:normAutofit/>
          </a:bodyPr>
          <a:lstStyle/>
          <a:p>
            <a:pPr marL="685800" lvl="1" indent="-228600" algn="l" rtl="0">
              <a:lnSpc>
                <a:spcPct val="100000"/>
              </a:lnSpc>
              <a:spcBef>
                <a:spcPts val="0"/>
              </a:spcBef>
              <a:spcAft>
                <a:spcPts val="0"/>
              </a:spcAft>
              <a:buClr>
                <a:schemeClr val="dk1"/>
              </a:buClr>
              <a:buSzPts val="2900"/>
              <a:buChar char="•"/>
            </a:pPr>
            <a:r>
              <a:rPr lang="en-US" sz="2900"/>
              <a:t>Requires learning how to fit unlisted foods into the plan (especially today with so many food choices)</a:t>
            </a:r>
            <a:endParaRPr/>
          </a:p>
          <a:p>
            <a:pPr marL="685800" lvl="1" indent="-228600" algn="l" rtl="0">
              <a:lnSpc>
                <a:spcPct val="100000"/>
              </a:lnSpc>
              <a:spcBef>
                <a:spcPts val="500"/>
              </a:spcBef>
              <a:spcAft>
                <a:spcPts val="0"/>
              </a:spcAft>
              <a:buClr>
                <a:schemeClr val="dk1"/>
              </a:buClr>
              <a:buSzPts val="2900"/>
              <a:buChar char="•"/>
            </a:pPr>
            <a:r>
              <a:rPr lang="en-US" sz="2900"/>
              <a:t>Less attention given to micronutrient content</a:t>
            </a:r>
            <a:endParaRPr/>
          </a:p>
          <a:p>
            <a:pPr marL="228600" lvl="0" indent="-50800" algn="l" rtl="0">
              <a:lnSpc>
                <a:spcPct val="90000"/>
              </a:lnSpc>
              <a:spcBef>
                <a:spcPts val="1000"/>
              </a:spcBef>
              <a:spcAft>
                <a:spcPts val="0"/>
              </a:spcAft>
              <a:buClr>
                <a:schemeClr val="dk1"/>
              </a:buClr>
              <a:buSzPts val="2800"/>
              <a:buNone/>
            </a:pPr>
            <a:endParaRPr/>
          </a:p>
        </p:txBody>
      </p:sp>
      <p:pic>
        <p:nvPicPr>
          <p:cNvPr id="1542" name="Google Shape;1542;p143" descr="A group of green apples&#10;&#10;Description automatically generated"/>
          <p:cNvPicPr preferRelativeResize="0"/>
          <p:nvPr/>
        </p:nvPicPr>
        <p:blipFill rotWithShape="1">
          <a:blip r:embed="rId3">
            <a:alphaModFix/>
          </a:blip>
          <a:srcRect/>
          <a:stretch/>
        </p:blipFill>
        <p:spPr>
          <a:xfrm rot="-5400000">
            <a:off x="282418" y="5444715"/>
            <a:ext cx="1117658" cy="1682495"/>
          </a:xfrm>
          <a:prstGeom prst="rect">
            <a:avLst/>
          </a:prstGeom>
          <a:noFill/>
          <a:ln>
            <a:noFill/>
          </a:ln>
        </p:spPr>
      </p:pic>
      <p:pic>
        <p:nvPicPr>
          <p:cNvPr id="1543" name="Google Shape;1543;p143" descr="A group of donuts with sprinkles&#10;&#10;Description automatically generated with low confidence"/>
          <p:cNvPicPr preferRelativeResize="0"/>
          <p:nvPr/>
        </p:nvPicPr>
        <p:blipFill rotWithShape="1">
          <a:blip r:embed="rId4">
            <a:alphaModFix/>
          </a:blip>
          <a:srcRect/>
          <a:stretch/>
        </p:blipFill>
        <p:spPr>
          <a:xfrm>
            <a:off x="1682495" y="5727133"/>
            <a:ext cx="2032000" cy="1016000"/>
          </a:xfrm>
          <a:prstGeom prst="rect">
            <a:avLst/>
          </a:prstGeom>
          <a:noFill/>
          <a:ln>
            <a:noFill/>
          </a:ln>
        </p:spPr>
      </p:pic>
      <p:pic>
        <p:nvPicPr>
          <p:cNvPr id="1544" name="Google Shape;1544;p143" descr="A group of green apples&#10;&#10;Description automatically generated"/>
          <p:cNvPicPr preferRelativeResize="0"/>
          <p:nvPr/>
        </p:nvPicPr>
        <p:blipFill rotWithShape="1">
          <a:blip r:embed="rId3">
            <a:alphaModFix/>
          </a:blip>
          <a:srcRect/>
          <a:stretch/>
        </p:blipFill>
        <p:spPr>
          <a:xfrm rot="-5400000">
            <a:off x="3993867" y="5444714"/>
            <a:ext cx="1117658" cy="1682495"/>
          </a:xfrm>
          <a:prstGeom prst="rect">
            <a:avLst/>
          </a:prstGeom>
          <a:noFill/>
          <a:ln>
            <a:noFill/>
          </a:ln>
        </p:spPr>
      </p:pic>
      <p:pic>
        <p:nvPicPr>
          <p:cNvPr id="1545" name="Google Shape;1545;p143" descr="A group of donuts with sprinkles&#10;&#10;Description automatically generated with low confidence"/>
          <p:cNvPicPr preferRelativeResize="0"/>
          <p:nvPr/>
        </p:nvPicPr>
        <p:blipFill rotWithShape="1">
          <a:blip r:embed="rId4">
            <a:alphaModFix/>
          </a:blip>
          <a:srcRect/>
          <a:stretch/>
        </p:blipFill>
        <p:spPr>
          <a:xfrm>
            <a:off x="5393944" y="5777961"/>
            <a:ext cx="2032000" cy="1016000"/>
          </a:xfrm>
          <a:prstGeom prst="rect">
            <a:avLst/>
          </a:prstGeom>
          <a:noFill/>
          <a:ln>
            <a:noFill/>
          </a:ln>
        </p:spPr>
      </p:pic>
      <p:pic>
        <p:nvPicPr>
          <p:cNvPr id="1546" name="Google Shape;1546;p143" descr="A group of green apples&#10;&#10;Description automatically generated"/>
          <p:cNvPicPr preferRelativeResize="0"/>
          <p:nvPr/>
        </p:nvPicPr>
        <p:blipFill rotWithShape="1">
          <a:blip r:embed="rId3">
            <a:alphaModFix/>
          </a:blip>
          <a:srcRect/>
          <a:stretch/>
        </p:blipFill>
        <p:spPr>
          <a:xfrm rot="-5400000">
            <a:off x="7655532" y="5444714"/>
            <a:ext cx="1117658" cy="1682495"/>
          </a:xfrm>
          <a:prstGeom prst="rect">
            <a:avLst/>
          </a:prstGeom>
          <a:noFill/>
          <a:ln>
            <a:noFill/>
          </a:ln>
        </p:spPr>
      </p:pic>
      <p:pic>
        <p:nvPicPr>
          <p:cNvPr id="1547" name="Google Shape;1547;p143" descr="A group of donuts with sprinkles&#10;&#10;Description automatically generated with low confidence"/>
          <p:cNvPicPr preferRelativeResize="0"/>
          <p:nvPr/>
        </p:nvPicPr>
        <p:blipFill rotWithShape="1">
          <a:blip r:embed="rId4">
            <a:alphaModFix/>
          </a:blip>
          <a:srcRect/>
          <a:stretch/>
        </p:blipFill>
        <p:spPr>
          <a:xfrm>
            <a:off x="9055609" y="5777961"/>
            <a:ext cx="2032000" cy="1016000"/>
          </a:xfrm>
          <a:prstGeom prst="rect">
            <a:avLst/>
          </a:prstGeom>
          <a:noFill/>
          <a:ln>
            <a:noFill/>
          </a:ln>
        </p:spPr>
      </p:pic>
      <p:pic>
        <p:nvPicPr>
          <p:cNvPr id="1548" name="Google Shape;1548;p143" descr="A group of green apples&#10;&#10;Description automatically generated"/>
          <p:cNvPicPr preferRelativeResize="0"/>
          <p:nvPr/>
        </p:nvPicPr>
        <p:blipFill rotWithShape="1">
          <a:blip r:embed="rId3">
            <a:alphaModFix/>
          </a:blip>
          <a:srcRect/>
          <a:stretch/>
        </p:blipFill>
        <p:spPr>
          <a:xfrm rot="-5400000">
            <a:off x="11370028" y="5495543"/>
            <a:ext cx="1117658" cy="1682495"/>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144"/>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Exchanges</a:t>
            </a:r>
            <a:endParaRPr/>
          </a:p>
        </p:txBody>
      </p:sp>
      <p:sp>
        <p:nvSpPr>
          <p:cNvPr id="1555" name="Google Shape;1555;p144"/>
          <p:cNvSpPr txBox="1">
            <a:spLocks noGrp="1"/>
          </p:cNvSpPr>
          <p:nvPr>
            <p:ph type="body" idx="1"/>
          </p:nvPr>
        </p:nvSpPr>
        <p:spPr>
          <a:xfrm>
            <a:off x="838199" y="1825625"/>
            <a:ext cx="8205439"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600"/>
              <a:buChar char="•"/>
            </a:pPr>
            <a:r>
              <a:rPr lang="en-US" sz="3600"/>
              <a:t>Categories within the exchange system</a:t>
            </a:r>
            <a:endParaRPr/>
          </a:p>
          <a:p>
            <a:pPr marL="685800" lvl="1" indent="-196850" algn="l" rtl="0">
              <a:lnSpc>
                <a:spcPct val="100000"/>
              </a:lnSpc>
              <a:spcBef>
                <a:spcPts val="500"/>
              </a:spcBef>
              <a:spcAft>
                <a:spcPts val="0"/>
              </a:spcAft>
              <a:buClr>
                <a:schemeClr val="dk1"/>
              </a:buClr>
              <a:buSzPts val="500"/>
              <a:buNone/>
            </a:pPr>
            <a:endParaRPr sz="500"/>
          </a:p>
          <a:p>
            <a:pPr marL="685800" lvl="1" indent="-228600" algn="l" rtl="0">
              <a:lnSpc>
                <a:spcPct val="100000"/>
              </a:lnSpc>
              <a:spcBef>
                <a:spcPts val="500"/>
              </a:spcBef>
              <a:spcAft>
                <a:spcPts val="0"/>
              </a:spcAft>
              <a:buClr>
                <a:schemeClr val="dk1"/>
              </a:buClr>
              <a:buSzPts val="3200"/>
              <a:buChar char="•"/>
            </a:pPr>
            <a:r>
              <a:rPr lang="en-US" sz="3200"/>
              <a:t>Starch</a:t>
            </a:r>
            <a:endParaRPr/>
          </a:p>
          <a:p>
            <a:pPr marL="685800" lvl="1" indent="-165100" algn="l" rtl="0">
              <a:lnSpc>
                <a:spcPct val="100000"/>
              </a:lnSpc>
              <a:spcBef>
                <a:spcPts val="500"/>
              </a:spcBef>
              <a:spcAft>
                <a:spcPts val="0"/>
              </a:spcAft>
              <a:buClr>
                <a:schemeClr val="dk1"/>
              </a:buClr>
              <a:buSzPts val="1000"/>
              <a:buNone/>
            </a:pPr>
            <a:endParaRPr sz="1000"/>
          </a:p>
          <a:p>
            <a:pPr marL="685800" lvl="1" indent="-228600" algn="l" rtl="0">
              <a:lnSpc>
                <a:spcPct val="100000"/>
              </a:lnSpc>
              <a:spcBef>
                <a:spcPts val="500"/>
              </a:spcBef>
              <a:spcAft>
                <a:spcPts val="0"/>
              </a:spcAft>
              <a:buClr>
                <a:schemeClr val="dk1"/>
              </a:buClr>
              <a:buSzPts val="3200"/>
              <a:buChar char="•"/>
            </a:pPr>
            <a:r>
              <a:rPr lang="en-US" sz="3200"/>
              <a:t>Fruit </a:t>
            </a:r>
            <a:endParaRPr/>
          </a:p>
          <a:p>
            <a:pPr marL="685800" lvl="1" indent="-165100" algn="l" rtl="0">
              <a:lnSpc>
                <a:spcPct val="100000"/>
              </a:lnSpc>
              <a:spcBef>
                <a:spcPts val="500"/>
              </a:spcBef>
              <a:spcAft>
                <a:spcPts val="0"/>
              </a:spcAft>
              <a:buClr>
                <a:schemeClr val="dk1"/>
              </a:buClr>
              <a:buSzPts val="1000"/>
              <a:buNone/>
            </a:pPr>
            <a:endParaRPr sz="1000"/>
          </a:p>
          <a:p>
            <a:pPr marL="685800" lvl="1" indent="-228600" algn="l" rtl="0">
              <a:lnSpc>
                <a:spcPct val="100000"/>
              </a:lnSpc>
              <a:spcBef>
                <a:spcPts val="500"/>
              </a:spcBef>
              <a:spcAft>
                <a:spcPts val="0"/>
              </a:spcAft>
              <a:buClr>
                <a:schemeClr val="dk1"/>
              </a:buClr>
              <a:buSzPts val="3200"/>
              <a:buChar char="•"/>
            </a:pPr>
            <a:r>
              <a:rPr lang="en-US" sz="3200"/>
              <a:t>Dairy / Milk </a:t>
            </a:r>
            <a:endParaRPr/>
          </a:p>
          <a:p>
            <a:pPr marL="685800" lvl="1" indent="-165100" algn="l" rtl="0">
              <a:lnSpc>
                <a:spcPct val="100000"/>
              </a:lnSpc>
              <a:spcBef>
                <a:spcPts val="500"/>
              </a:spcBef>
              <a:spcAft>
                <a:spcPts val="0"/>
              </a:spcAft>
              <a:buClr>
                <a:schemeClr val="dk1"/>
              </a:buClr>
              <a:buSzPts val="1000"/>
              <a:buNone/>
            </a:pPr>
            <a:endParaRPr sz="1000"/>
          </a:p>
          <a:p>
            <a:pPr marL="685800" lvl="1" indent="-228600" algn="l" rtl="0">
              <a:lnSpc>
                <a:spcPct val="100000"/>
              </a:lnSpc>
              <a:spcBef>
                <a:spcPts val="500"/>
              </a:spcBef>
              <a:spcAft>
                <a:spcPts val="0"/>
              </a:spcAft>
              <a:buClr>
                <a:schemeClr val="dk1"/>
              </a:buClr>
              <a:buSzPts val="3200"/>
              <a:buChar char="•"/>
            </a:pPr>
            <a:r>
              <a:rPr lang="en-US" sz="3200"/>
              <a:t>Sweets/ Dessert </a:t>
            </a:r>
            <a:endParaRPr/>
          </a:p>
          <a:p>
            <a:pPr marL="685800" lvl="1" indent="-76200" algn="l" rtl="0">
              <a:lnSpc>
                <a:spcPct val="90000"/>
              </a:lnSpc>
              <a:spcBef>
                <a:spcPts val="500"/>
              </a:spcBef>
              <a:spcAft>
                <a:spcPts val="0"/>
              </a:spcAft>
              <a:buClr>
                <a:schemeClr val="dk1"/>
              </a:buClr>
              <a:buSzPts val="24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1556" name="Google Shape;1556;p144"/>
          <p:cNvSpPr txBox="1">
            <a:spLocks noGrp="1"/>
          </p:cNvSpPr>
          <p:nvPr>
            <p:ph type="body" idx="2"/>
          </p:nvPr>
        </p:nvSpPr>
        <p:spPr>
          <a:xfrm>
            <a:off x="6172200" y="1929161"/>
            <a:ext cx="5181600" cy="4247802"/>
          </a:xfrm>
          <a:prstGeom prst="rect">
            <a:avLst/>
          </a:prstGeom>
          <a:noFill/>
          <a:ln>
            <a:noFill/>
          </a:ln>
        </p:spPr>
        <p:txBody>
          <a:bodyPr spcFirstLastPara="1" wrap="square" lIns="91425" tIns="45700" rIns="91425" bIns="45700" anchor="t" anchorCtr="0">
            <a:normAutofit/>
          </a:bodyPr>
          <a:lstStyle/>
          <a:p>
            <a:pPr marL="685800" lvl="1" indent="-50800" algn="l" rtl="0">
              <a:lnSpc>
                <a:spcPct val="100000"/>
              </a:lnSpc>
              <a:spcBef>
                <a:spcPts val="0"/>
              </a:spcBef>
              <a:spcAft>
                <a:spcPts val="0"/>
              </a:spcAft>
              <a:buClr>
                <a:schemeClr val="dk1"/>
              </a:buClr>
              <a:buSzPts val="2800"/>
              <a:buNone/>
            </a:pPr>
            <a:endParaRPr sz="2800"/>
          </a:p>
          <a:p>
            <a:pPr marL="685800" lvl="1" indent="-196850" algn="l" rtl="0">
              <a:lnSpc>
                <a:spcPct val="100000"/>
              </a:lnSpc>
              <a:spcBef>
                <a:spcPts val="500"/>
              </a:spcBef>
              <a:spcAft>
                <a:spcPts val="0"/>
              </a:spcAft>
              <a:buClr>
                <a:schemeClr val="dk1"/>
              </a:buClr>
              <a:buSzPts val="500"/>
              <a:buNone/>
            </a:pPr>
            <a:endParaRPr sz="500"/>
          </a:p>
          <a:p>
            <a:pPr marL="685800" lvl="1" indent="-228600" algn="l" rtl="0">
              <a:lnSpc>
                <a:spcPct val="100000"/>
              </a:lnSpc>
              <a:spcBef>
                <a:spcPts val="500"/>
              </a:spcBef>
              <a:spcAft>
                <a:spcPts val="0"/>
              </a:spcAft>
              <a:buClr>
                <a:schemeClr val="dk1"/>
              </a:buClr>
              <a:buSzPts val="3200"/>
              <a:buChar char="•"/>
            </a:pPr>
            <a:r>
              <a:rPr lang="en-US" sz="3200"/>
              <a:t>Vegetable</a:t>
            </a:r>
            <a:endParaRPr/>
          </a:p>
          <a:p>
            <a:pPr marL="685800" lvl="1" indent="-165100" algn="l" rtl="0">
              <a:lnSpc>
                <a:spcPct val="100000"/>
              </a:lnSpc>
              <a:spcBef>
                <a:spcPts val="500"/>
              </a:spcBef>
              <a:spcAft>
                <a:spcPts val="0"/>
              </a:spcAft>
              <a:buClr>
                <a:schemeClr val="dk1"/>
              </a:buClr>
              <a:buSzPts val="1000"/>
              <a:buNone/>
            </a:pPr>
            <a:endParaRPr sz="1000"/>
          </a:p>
          <a:p>
            <a:pPr marL="685800" lvl="1" indent="-228600" algn="l" rtl="0">
              <a:lnSpc>
                <a:spcPct val="100000"/>
              </a:lnSpc>
              <a:spcBef>
                <a:spcPts val="500"/>
              </a:spcBef>
              <a:spcAft>
                <a:spcPts val="0"/>
              </a:spcAft>
              <a:buClr>
                <a:schemeClr val="dk1"/>
              </a:buClr>
              <a:buSzPts val="3200"/>
              <a:buChar char="•"/>
            </a:pPr>
            <a:r>
              <a:rPr lang="en-US" sz="3200"/>
              <a:t>Meat / Protein </a:t>
            </a:r>
            <a:endParaRPr/>
          </a:p>
          <a:p>
            <a:pPr marL="685800" lvl="1" indent="-165100" algn="l" rtl="0">
              <a:lnSpc>
                <a:spcPct val="100000"/>
              </a:lnSpc>
              <a:spcBef>
                <a:spcPts val="500"/>
              </a:spcBef>
              <a:spcAft>
                <a:spcPts val="0"/>
              </a:spcAft>
              <a:buClr>
                <a:schemeClr val="dk1"/>
              </a:buClr>
              <a:buSzPts val="1000"/>
              <a:buNone/>
            </a:pPr>
            <a:endParaRPr sz="1000"/>
          </a:p>
          <a:p>
            <a:pPr marL="685800" lvl="1" indent="-228600" algn="l" rtl="0">
              <a:lnSpc>
                <a:spcPct val="100000"/>
              </a:lnSpc>
              <a:spcBef>
                <a:spcPts val="500"/>
              </a:spcBef>
              <a:spcAft>
                <a:spcPts val="0"/>
              </a:spcAft>
              <a:buClr>
                <a:schemeClr val="dk1"/>
              </a:buClr>
              <a:buSzPts val="3200"/>
              <a:buChar char="•"/>
            </a:pPr>
            <a:r>
              <a:rPr lang="en-US" sz="3200"/>
              <a:t>Fats</a:t>
            </a:r>
            <a:endParaRPr/>
          </a:p>
          <a:p>
            <a:pPr marL="685800" lvl="1" indent="-165100" algn="l" rtl="0">
              <a:lnSpc>
                <a:spcPct val="100000"/>
              </a:lnSpc>
              <a:spcBef>
                <a:spcPts val="500"/>
              </a:spcBef>
              <a:spcAft>
                <a:spcPts val="0"/>
              </a:spcAft>
              <a:buClr>
                <a:schemeClr val="dk1"/>
              </a:buClr>
              <a:buSzPts val="1000"/>
              <a:buNone/>
            </a:pPr>
            <a:endParaRPr sz="1000"/>
          </a:p>
          <a:p>
            <a:pPr marL="685800" lvl="1" indent="-228600" algn="l" rtl="0">
              <a:lnSpc>
                <a:spcPct val="100000"/>
              </a:lnSpc>
              <a:spcBef>
                <a:spcPts val="500"/>
              </a:spcBef>
              <a:spcAft>
                <a:spcPts val="0"/>
              </a:spcAft>
              <a:buClr>
                <a:schemeClr val="dk1"/>
              </a:buClr>
              <a:buSzPts val="3200"/>
              <a:buChar char="•"/>
            </a:pPr>
            <a:r>
              <a:rPr lang="en-US" sz="3200"/>
              <a:t>“Free”</a:t>
            </a:r>
            <a:endParaRPr/>
          </a:p>
          <a:p>
            <a:pPr marL="228600" lvl="0" indent="-50800" algn="l" rtl="0">
              <a:lnSpc>
                <a:spcPct val="90000"/>
              </a:lnSpc>
              <a:spcBef>
                <a:spcPts val="1000"/>
              </a:spcBef>
              <a:spcAft>
                <a:spcPts val="0"/>
              </a:spcAft>
              <a:buClr>
                <a:schemeClr val="dk1"/>
              </a:buClr>
              <a:buSzPts val="2800"/>
              <a:buNone/>
            </a:pPr>
            <a:endParaRPr/>
          </a:p>
        </p:txBody>
      </p:sp>
      <p:pic>
        <p:nvPicPr>
          <p:cNvPr id="1557" name="Google Shape;1557;p144" descr="j0215783"/>
          <p:cNvPicPr preferRelativeResize="0"/>
          <p:nvPr/>
        </p:nvPicPr>
        <p:blipFill rotWithShape="1">
          <a:blip r:embed="rId3">
            <a:alphaModFix/>
          </a:blip>
          <a:srcRect/>
          <a:stretch/>
        </p:blipFill>
        <p:spPr>
          <a:xfrm>
            <a:off x="2811338" y="2416629"/>
            <a:ext cx="849296" cy="781317"/>
          </a:xfrm>
          <a:prstGeom prst="rect">
            <a:avLst/>
          </a:prstGeom>
          <a:noFill/>
          <a:ln>
            <a:noFill/>
          </a:ln>
        </p:spPr>
      </p:pic>
      <p:pic>
        <p:nvPicPr>
          <p:cNvPr id="1558" name="Google Shape;1558;p144" descr="j0352066"/>
          <p:cNvPicPr preferRelativeResize="0"/>
          <p:nvPr/>
        </p:nvPicPr>
        <p:blipFill rotWithShape="1">
          <a:blip r:embed="rId4">
            <a:alphaModFix/>
          </a:blip>
          <a:srcRect/>
          <a:stretch/>
        </p:blipFill>
        <p:spPr>
          <a:xfrm>
            <a:off x="2645244" y="3270606"/>
            <a:ext cx="693093" cy="636801"/>
          </a:xfrm>
          <a:prstGeom prst="rect">
            <a:avLst/>
          </a:prstGeom>
          <a:noFill/>
          <a:ln>
            <a:noFill/>
          </a:ln>
        </p:spPr>
      </p:pic>
      <p:pic>
        <p:nvPicPr>
          <p:cNvPr id="1559" name="Google Shape;1559;p144" descr="MCj03000750000[1]"/>
          <p:cNvPicPr preferRelativeResize="0"/>
          <p:nvPr/>
        </p:nvPicPr>
        <p:blipFill rotWithShape="1">
          <a:blip r:embed="rId5">
            <a:alphaModFix/>
          </a:blip>
          <a:srcRect/>
          <a:stretch/>
        </p:blipFill>
        <p:spPr>
          <a:xfrm>
            <a:off x="3765137" y="4001294"/>
            <a:ext cx="545606" cy="796746"/>
          </a:xfrm>
          <a:prstGeom prst="rect">
            <a:avLst/>
          </a:prstGeom>
          <a:noFill/>
          <a:ln>
            <a:noFill/>
          </a:ln>
        </p:spPr>
      </p:pic>
      <p:pic>
        <p:nvPicPr>
          <p:cNvPr id="1560" name="Google Shape;1560;p144" descr="j0290270"/>
          <p:cNvPicPr preferRelativeResize="0"/>
          <p:nvPr/>
        </p:nvPicPr>
        <p:blipFill rotWithShape="1">
          <a:blip r:embed="rId6">
            <a:alphaModFix/>
          </a:blip>
          <a:srcRect/>
          <a:stretch/>
        </p:blipFill>
        <p:spPr>
          <a:xfrm flipH="1">
            <a:off x="4536155" y="4798040"/>
            <a:ext cx="760524" cy="941769"/>
          </a:xfrm>
          <a:prstGeom prst="rect">
            <a:avLst/>
          </a:prstGeom>
          <a:noFill/>
          <a:ln>
            <a:noFill/>
          </a:ln>
        </p:spPr>
      </p:pic>
      <p:pic>
        <p:nvPicPr>
          <p:cNvPr id="1561" name="Google Shape;1561;p144" descr="fd00888_"/>
          <p:cNvPicPr preferRelativeResize="0"/>
          <p:nvPr/>
        </p:nvPicPr>
        <p:blipFill rotWithShape="1">
          <a:blip r:embed="rId7">
            <a:alphaModFix/>
          </a:blip>
          <a:srcRect/>
          <a:stretch/>
        </p:blipFill>
        <p:spPr>
          <a:xfrm>
            <a:off x="8764842" y="2416629"/>
            <a:ext cx="781914" cy="853977"/>
          </a:xfrm>
          <a:prstGeom prst="rect">
            <a:avLst/>
          </a:prstGeom>
          <a:noFill/>
          <a:ln>
            <a:noFill/>
          </a:ln>
        </p:spPr>
      </p:pic>
      <p:pic>
        <p:nvPicPr>
          <p:cNvPr id="1562" name="Google Shape;1562;p144" descr="j0174014"/>
          <p:cNvPicPr preferRelativeResize="0"/>
          <p:nvPr/>
        </p:nvPicPr>
        <p:blipFill rotWithShape="1">
          <a:blip r:embed="rId8">
            <a:alphaModFix/>
          </a:blip>
          <a:srcRect/>
          <a:stretch/>
        </p:blipFill>
        <p:spPr>
          <a:xfrm>
            <a:off x="9583880" y="3021350"/>
            <a:ext cx="1070680" cy="979944"/>
          </a:xfrm>
          <a:prstGeom prst="rect">
            <a:avLst/>
          </a:prstGeom>
          <a:noFill/>
          <a:ln>
            <a:noFill/>
          </a:ln>
        </p:spPr>
      </p:pic>
      <p:pic>
        <p:nvPicPr>
          <p:cNvPr id="1563" name="Google Shape;1563;p144" descr="j0290264"/>
          <p:cNvPicPr preferRelativeResize="0"/>
          <p:nvPr/>
        </p:nvPicPr>
        <p:blipFill rotWithShape="1">
          <a:blip r:embed="rId9">
            <a:alphaModFix/>
          </a:blip>
          <a:srcRect/>
          <a:stretch/>
        </p:blipFill>
        <p:spPr>
          <a:xfrm>
            <a:off x="7720404" y="3834747"/>
            <a:ext cx="777111" cy="963293"/>
          </a:xfrm>
          <a:prstGeom prst="rect">
            <a:avLst/>
          </a:prstGeom>
          <a:noFill/>
          <a:ln>
            <a:noFill/>
          </a:ln>
        </p:spPr>
      </p:pic>
      <p:pic>
        <p:nvPicPr>
          <p:cNvPr id="1564" name="Google Shape;1564;p144"/>
          <p:cNvPicPr preferRelativeResize="0"/>
          <p:nvPr/>
        </p:nvPicPr>
        <p:blipFill rotWithShape="1">
          <a:blip r:embed="rId10">
            <a:alphaModFix/>
          </a:blip>
          <a:srcRect/>
          <a:stretch/>
        </p:blipFill>
        <p:spPr>
          <a:xfrm>
            <a:off x="8196953" y="4781571"/>
            <a:ext cx="797682" cy="789242"/>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graphicFrame>
        <p:nvGraphicFramePr>
          <p:cNvPr id="1570" name="Google Shape;1570;p145"/>
          <p:cNvGraphicFramePr/>
          <p:nvPr/>
        </p:nvGraphicFramePr>
        <p:xfrm>
          <a:off x="298947" y="234730"/>
          <a:ext cx="11713600" cy="6399198"/>
        </p:xfrm>
        <a:graphic>
          <a:graphicData uri="http://schemas.openxmlformats.org/drawingml/2006/table">
            <a:tbl>
              <a:tblPr firstRow="1" bandRow="1">
                <a:noFill/>
                <a:tableStyleId>{0804E385-702F-4BFD-B1C4-7A3124F3DE63}</a:tableStyleId>
              </a:tblPr>
              <a:tblGrid>
                <a:gridCol w="780650">
                  <a:extLst>
                    <a:ext uri="{9D8B030D-6E8A-4147-A177-3AD203B41FA5}">
                      <a16:colId xmlns:a16="http://schemas.microsoft.com/office/drawing/2014/main" val="20000"/>
                    </a:ext>
                  </a:extLst>
                </a:gridCol>
                <a:gridCol w="1592475">
                  <a:extLst>
                    <a:ext uri="{9D8B030D-6E8A-4147-A177-3AD203B41FA5}">
                      <a16:colId xmlns:a16="http://schemas.microsoft.com/office/drawing/2014/main" val="20001"/>
                    </a:ext>
                  </a:extLst>
                </a:gridCol>
                <a:gridCol w="903425">
                  <a:extLst>
                    <a:ext uri="{9D8B030D-6E8A-4147-A177-3AD203B41FA5}">
                      <a16:colId xmlns:a16="http://schemas.microsoft.com/office/drawing/2014/main" val="20002"/>
                    </a:ext>
                  </a:extLst>
                </a:gridCol>
                <a:gridCol w="1091375">
                  <a:extLst>
                    <a:ext uri="{9D8B030D-6E8A-4147-A177-3AD203B41FA5}">
                      <a16:colId xmlns:a16="http://schemas.microsoft.com/office/drawing/2014/main" val="20003"/>
                    </a:ext>
                  </a:extLst>
                </a:gridCol>
                <a:gridCol w="1070225">
                  <a:extLst>
                    <a:ext uri="{9D8B030D-6E8A-4147-A177-3AD203B41FA5}">
                      <a16:colId xmlns:a16="http://schemas.microsoft.com/office/drawing/2014/main" val="20004"/>
                    </a:ext>
                  </a:extLst>
                </a:gridCol>
                <a:gridCol w="1194625">
                  <a:extLst>
                    <a:ext uri="{9D8B030D-6E8A-4147-A177-3AD203B41FA5}">
                      <a16:colId xmlns:a16="http://schemas.microsoft.com/office/drawing/2014/main" val="20005"/>
                    </a:ext>
                  </a:extLst>
                </a:gridCol>
                <a:gridCol w="5080825">
                  <a:extLst>
                    <a:ext uri="{9D8B030D-6E8A-4147-A177-3AD203B41FA5}">
                      <a16:colId xmlns:a16="http://schemas.microsoft.com/office/drawing/2014/main" val="20006"/>
                    </a:ext>
                  </a:extLst>
                </a:gridCol>
              </a:tblGrid>
              <a:tr h="498175">
                <a:tc>
                  <a:txBody>
                    <a:bodyPr/>
                    <a:lstStyle/>
                    <a:p>
                      <a:pPr marL="0" marR="0" lvl="0" indent="0" algn="l" rtl="0">
                        <a:spcBef>
                          <a:spcPts val="0"/>
                        </a:spcBef>
                        <a:spcAft>
                          <a:spcPts val="0"/>
                        </a:spcAft>
                        <a:buNone/>
                      </a:pPr>
                      <a:endParaRPr sz="2400">
                        <a:latin typeface="Arial"/>
                        <a:ea typeface="Arial"/>
                        <a:cs typeface="Arial"/>
                        <a:sym typeface="Arial"/>
                      </a:endParaRPr>
                    </a:p>
                  </a:txBody>
                  <a:tcPr marL="127575" marR="127575" marT="45725" marB="45725"/>
                </a:tc>
                <a:tc>
                  <a:txBody>
                    <a:bodyPr/>
                    <a:lstStyle/>
                    <a:p>
                      <a:pPr marL="0" marR="0" lvl="0" indent="0" algn="ctr" rtl="0">
                        <a:lnSpc>
                          <a:spcPct val="100000"/>
                        </a:lnSpc>
                        <a:spcBef>
                          <a:spcPts val="0"/>
                        </a:spcBef>
                        <a:spcAft>
                          <a:spcPts val="0"/>
                        </a:spcAft>
                        <a:buClr>
                          <a:schemeClr val="dk1"/>
                        </a:buClr>
                        <a:buSzPts val="2600"/>
                        <a:buFont typeface="Calibri"/>
                        <a:buNone/>
                      </a:pPr>
                      <a:r>
                        <a:rPr lang="en-US" sz="2600" b="1"/>
                        <a:t>Exchange</a:t>
                      </a:r>
                      <a:endParaRPr sz="2600" b="1">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600" b="1"/>
                        <a:t>Carb</a:t>
                      </a:r>
                      <a:endParaRPr sz="2600" b="1">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600" b="1"/>
                        <a:t>Prot</a:t>
                      </a:r>
                      <a:endParaRPr sz="2600" b="1">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600" b="1"/>
                        <a:t>Fat</a:t>
                      </a:r>
                      <a:endParaRPr sz="2600" b="1">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600" b="1"/>
                        <a:t>Cals</a:t>
                      </a:r>
                      <a:endParaRPr sz="2600" b="1">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600" b="1"/>
                        <a:t>Examples</a:t>
                      </a:r>
                      <a:endParaRPr sz="2600" b="1">
                        <a:latin typeface="Arial"/>
                        <a:ea typeface="Arial"/>
                        <a:cs typeface="Arial"/>
                        <a:sym typeface="Arial"/>
                      </a:endParaRPr>
                    </a:p>
                  </a:txBody>
                  <a:tcPr marL="127575" marR="127575" marT="45725" marB="45725" anchor="ctr" anchorCtr="1"/>
                </a:tc>
                <a:extLst>
                  <a:ext uri="{0D108BD9-81ED-4DB2-BD59-A6C34878D82A}">
                    <a16:rowId xmlns:a16="http://schemas.microsoft.com/office/drawing/2014/main" val="10000"/>
                  </a:ext>
                </a:extLst>
              </a:tr>
              <a:tr h="1295225">
                <a:tc>
                  <a:txBody>
                    <a:bodyPr/>
                    <a:lstStyle/>
                    <a:p>
                      <a:pPr marL="0" marR="0" lvl="0" indent="0" algn="l" rtl="0">
                        <a:spcBef>
                          <a:spcPts val="0"/>
                        </a:spcBef>
                        <a:spcAft>
                          <a:spcPts val="0"/>
                        </a:spcAft>
                        <a:buNone/>
                      </a:pPr>
                      <a:endParaRPr sz="2400">
                        <a:latin typeface="Arial"/>
                        <a:ea typeface="Arial"/>
                        <a:cs typeface="Arial"/>
                        <a:sym typeface="Arial"/>
                      </a:endParaRPr>
                    </a:p>
                  </a:txBody>
                  <a:tcPr marL="127575" marR="127575" marT="45725" marB="45725"/>
                </a:tc>
                <a:tc>
                  <a:txBody>
                    <a:bodyPr/>
                    <a:lstStyle/>
                    <a:p>
                      <a:pPr marL="0" marR="0" lvl="0" indent="0" algn="ctr" rtl="0">
                        <a:spcBef>
                          <a:spcPts val="0"/>
                        </a:spcBef>
                        <a:spcAft>
                          <a:spcPts val="0"/>
                        </a:spcAft>
                        <a:buNone/>
                      </a:pPr>
                      <a:r>
                        <a:rPr lang="en-US" sz="2500" b="0"/>
                        <a:t>Starch</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500" b="0"/>
                        <a:t>15</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500" b="0"/>
                        <a:t>3</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500" b="0"/>
                        <a:t>0-1</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500" b="0"/>
                        <a:t>80</a:t>
                      </a:r>
                      <a:endParaRPr sz="2500" b="0">
                        <a:latin typeface="Arial"/>
                        <a:ea typeface="Arial"/>
                        <a:cs typeface="Arial"/>
                        <a:sym typeface="Arial"/>
                      </a:endParaRPr>
                    </a:p>
                  </a:txBody>
                  <a:tcPr marL="127575" marR="127575" marT="45725" marB="45725" anchor="ctr" anchorCtr="1"/>
                </a:tc>
                <a:tc>
                  <a:txBody>
                    <a:bodyPr/>
                    <a:lstStyle/>
                    <a:p>
                      <a:pPr marL="0" marR="0" lvl="0" indent="0" algn="ctr" rtl="0">
                        <a:lnSpc>
                          <a:spcPct val="100000"/>
                        </a:lnSpc>
                        <a:spcBef>
                          <a:spcPts val="0"/>
                        </a:spcBef>
                        <a:spcAft>
                          <a:spcPts val="0"/>
                        </a:spcAft>
                        <a:buClr>
                          <a:schemeClr val="dk1"/>
                        </a:buClr>
                        <a:buSzPts val="2400"/>
                        <a:buFont typeface="Calibri"/>
                        <a:buNone/>
                      </a:pPr>
                      <a:r>
                        <a:rPr lang="en-US" sz="2400" b="0"/>
                        <a:t>⅓ cup beans, lentils, peas, rice,                      </a:t>
                      </a:r>
                      <a:r>
                        <a:rPr lang="en-US" sz="2320" b="0"/>
                        <a:t>½ cup cooked cereal, corn, potato, pasta</a:t>
                      </a:r>
                      <a:r>
                        <a:rPr lang="en-US" sz="2250" b="0"/>
                        <a:t>                    </a:t>
                      </a:r>
                      <a:r>
                        <a:rPr lang="en-US" sz="2400" b="0"/>
                        <a:t>1 oz. bread (1 slice) or bagel (½),          ½ english muffin</a:t>
                      </a:r>
                      <a:endParaRPr sz="2400" b="0">
                        <a:latin typeface="Arial"/>
                        <a:ea typeface="Arial"/>
                        <a:cs typeface="Arial"/>
                        <a:sym typeface="Arial"/>
                      </a:endParaRPr>
                    </a:p>
                  </a:txBody>
                  <a:tcPr marL="127575" marR="127575" marT="45725" marB="45725" anchor="ctr" anchorCtr="1"/>
                </a:tc>
                <a:extLst>
                  <a:ext uri="{0D108BD9-81ED-4DB2-BD59-A6C34878D82A}">
                    <a16:rowId xmlns:a16="http://schemas.microsoft.com/office/drawing/2014/main" val="10001"/>
                  </a:ext>
                </a:extLst>
              </a:tr>
              <a:tr h="1693750">
                <a:tc>
                  <a:txBody>
                    <a:bodyPr/>
                    <a:lstStyle/>
                    <a:p>
                      <a:pPr marL="0" marR="0" lvl="0" indent="0" algn="l" rtl="0">
                        <a:spcBef>
                          <a:spcPts val="0"/>
                        </a:spcBef>
                        <a:spcAft>
                          <a:spcPts val="0"/>
                        </a:spcAft>
                        <a:buNone/>
                      </a:pPr>
                      <a:endParaRPr sz="2400">
                        <a:latin typeface="Arial"/>
                        <a:ea typeface="Arial"/>
                        <a:cs typeface="Arial"/>
                        <a:sym typeface="Arial"/>
                      </a:endParaRPr>
                    </a:p>
                  </a:txBody>
                  <a:tcPr marL="127575" marR="127575" marT="45725" marB="45725"/>
                </a:tc>
                <a:tc>
                  <a:txBody>
                    <a:bodyPr/>
                    <a:lstStyle/>
                    <a:p>
                      <a:pPr marL="0" marR="0" lvl="0" indent="0" algn="ctr" rtl="0">
                        <a:spcBef>
                          <a:spcPts val="0"/>
                        </a:spcBef>
                        <a:spcAft>
                          <a:spcPts val="0"/>
                        </a:spcAft>
                        <a:buNone/>
                      </a:pPr>
                      <a:r>
                        <a:rPr lang="en-US" sz="2500" b="0"/>
                        <a:t>Fruit</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500" b="0"/>
                        <a:t>15</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500" b="0"/>
                        <a:t>0</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500" b="0"/>
                        <a:t>0</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500" b="0"/>
                        <a:t>60</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400" b="0"/>
                        <a:t>1 small apple or kiwi, ½ large banana,        1¼ cup whole strawberries, 1 cup raspberries, ¾ cup blackberries,                       ½ (most) to ⅓ (grape, cran) cup juice  </a:t>
                      </a:r>
                      <a:endParaRPr sz="2400" b="0">
                        <a:latin typeface="Arial"/>
                        <a:ea typeface="Arial"/>
                        <a:cs typeface="Arial"/>
                        <a:sym typeface="Arial"/>
                      </a:endParaRPr>
                    </a:p>
                  </a:txBody>
                  <a:tcPr marL="127575" marR="127575" marT="45725" marB="45725" anchor="ctr" anchorCtr="1"/>
                </a:tc>
                <a:extLst>
                  <a:ext uri="{0D108BD9-81ED-4DB2-BD59-A6C34878D82A}">
                    <a16:rowId xmlns:a16="http://schemas.microsoft.com/office/drawing/2014/main" val="10002"/>
                  </a:ext>
                </a:extLst>
              </a:tr>
              <a:tr h="971225">
                <a:tc>
                  <a:txBody>
                    <a:bodyPr/>
                    <a:lstStyle/>
                    <a:p>
                      <a:pPr marL="0" marR="0" lvl="0" indent="0" algn="l" rtl="0">
                        <a:spcBef>
                          <a:spcPts val="0"/>
                        </a:spcBef>
                        <a:spcAft>
                          <a:spcPts val="0"/>
                        </a:spcAft>
                        <a:buNone/>
                      </a:pPr>
                      <a:endParaRPr sz="2400"/>
                    </a:p>
                    <a:p>
                      <a:pPr marL="0" marR="0" lvl="0" indent="0" algn="l" rtl="0">
                        <a:spcBef>
                          <a:spcPts val="0"/>
                        </a:spcBef>
                        <a:spcAft>
                          <a:spcPts val="0"/>
                        </a:spcAft>
                        <a:buNone/>
                      </a:pPr>
                      <a:endParaRPr sz="2400">
                        <a:latin typeface="Arial"/>
                        <a:ea typeface="Arial"/>
                        <a:cs typeface="Arial"/>
                        <a:sym typeface="Arial"/>
                      </a:endParaRPr>
                    </a:p>
                  </a:txBody>
                  <a:tcPr marL="127575" marR="127575" marT="45725" marB="45725"/>
                </a:tc>
                <a:tc>
                  <a:txBody>
                    <a:bodyPr/>
                    <a:lstStyle/>
                    <a:p>
                      <a:pPr marL="0" marR="0" lvl="0" indent="0" algn="ctr" rtl="0">
                        <a:spcBef>
                          <a:spcPts val="0"/>
                        </a:spcBef>
                        <a:spcAft>
                          <a:spcPts val="0"/>
                        </a:spcAft>
                        <a:buNone/>
                      </a:pPr>
                      <a:r>
                        <a:rPr lang="en-US" sz="2500" b="0"/>
                        <a:t>Dairy / Milk</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500" b="0"/>
                        <a:t>12</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500" b="0"/>
                        <a:t>8</a:t>
                      </a:r>
                      <a:endParaRPr sz="2500" b="0">
                        <a:latin typeface="Arial"/>
                        <a:ea typeface="Arial"/>
                        <a:cs typeface="Arial"/>
                        <a:sym typeface="Arial"/>
                      </a:endParaRPr>
                    </a:p>
                  </a:txBody>
                  <a:tcPr marL="127575" marR="127575" marT="45725" marB="45725" anchor="ctr" anchorCtr="1"/>
                </a:tc>
                <a:tc>
                  <a:txBody>
                    <a:bodyPr/>
                    <a:lstStyle/>
                    <a:p>
                      <a:pPr marL="0" marR="0" lvl="0" indent="0" algn="ctr" rtl="0">
                        <a:lnSpc>
                          <a:spcPct val="100000"/>
                        </a:lnSpc>
                        <a:spcBef>
                          <a:spcPts val="0"/>
                        </a:spcBef>
                        <a:spcAft>
                          <a:spcPts val="0"/>
                        </a:spcAft>
                        <a:buClr>
                          <a:schemeClr val="dk1"/>
                        </a:buClr>
                        <a:buSzPts val="2500"/>
                        <a:buFont typeface="Calibri"/>
                        <a:buNone/>
                      </a:pPr>
                      <a:r>
                        <a:rPr lang="en-US" sz="2500" b="0"/>
                        <a:t>0-8</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500" b="0"/>
                        <a:t>90-120</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400" b="0"/>
                        <a:t>1 cup milk, 8 oz. plain yogurt             (any fat content)</a:t>
                      </a:r>
                      <a:endParaRPr/>
                    </a:p>
                  </a:txBody>
                  <a:tcPr marL="127575" marR="127575" marT="45725" marB="45725" anchor="ctr" anchorCtr="1"/>
                </a:tc>
                <a:extLst>
                  <a:ext uri="{0D108BD9-81ED-4DB2-BD59-A6C34878D82A}">
                    <a16:rowId xmlns:a16="http://schemas.microsoft.com/office/drawing/2014/main" val="10003"/>
                  </a:ext>
                </a:extLst>
              </a:tr>
              <a:tr h="1693750">
                <a:tc>
                  <a:txBody>
                    <a:bodyPr/>
                    <a:lstStyle/>
                    <a:p>
                      <a:pPr marL="0" marR="0" lvl="0" indent="0" algn="l" rtl="0">
                        <a:spcBef>
                          <a:spcPts val="0"/>
                        </a:spcBef>
                        <a:spcAft>
                          <a:spcPts val="0"/>
                        </a:spcAft>
                        <a:buNone/>
                      </a:pPr>
                      <a:endParaRPr sz="2400">
                        <a:latin typeface="Arial"/>
                        <a:ea typeface="Arial"/>
                        <a:cs typeface="Arial"/>
                        <a:sym typeface="Arial"/>
                      </a:endParaRPr>
                    </a:p>
                  </a:txBody>
                  <a:tcPr marL="127575" marR="127575" marT="45725" marB="45725"/>
                </a:tc>
                <a:tc>
                  <a:txBody>
                    <a:bodyPr/>
                    <a:lstStyle/>
                    <a:p>
                      <a:pPr marL="0" marR="0" lvl="0" indent="0" algn="ctr" rtl="0">
                        <a:spcBef>
                          <a:spcPts val="0"/>
                        </a:spcBef>
                        <a:spcAft>
                          <a:spcPts val="0"/>
                        </a:spcAft>
                        <a:buNone/>
                      </a:pPr>
                      <a:r>
                        <a:rPr lang="en-US" sz="2500" b="0"/>
                        <a:t>Sweets/ Desserts</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500" b="0"/>
                        <a:t>15</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500" b="0"/>
                        <a:t>Varies</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500" b="0"/>
                        <a:t>Varies</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500" b="0"/>
                        <a:t>Varies</a:t>
                      </a:r>
                      <a:endParaRPr sz="2500" b="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400" b="0">
                          <a:latin typeface="Calibri"/>
                          <a:ea typeface="Calibri"/>
                          <a:cs typeface="Calibri"/>
                          <a:sym typeface="Calibri"/>
                        </a:rPr>
                        <a:t>¼ cup granola, 1 small granola bar,      ½ cup frozen fruit yogurt,                      ½ cup ice cream (any flavor)</a:t>
                      </a:r>
                      <a:endParaRPr/>
                    </a:p>
                  </a:txBody>
                  <a:tcPr marL="127575" marR="127575" marT="45725" marB="45725" anchor="ctr" anchorCtr="1"/>
                </a:tc>
                <a:extLst>
                  <a:ext uri="{0D108BD9-81ED-4DB2-BD59-A6C34878D82A}">
                    <a16:rowId xmlns:a16="http://schemas.microsoft.com/office/drawing/2014/main" val="10004"/>
                  </a:ext>
                </a:extLst>
              </a:tr>
            </a:tbl>
          </a:graphicData>
        </a:graphic>
      </p:graphicFrame>
      <p:pic>
        <p:nvPicPr>
          <p:cNvPr id="1571" name="Google Shape;1571;p145" descr="j0352066"/>
          <p:cNvPicPr preferRelativeResize="0"/>
          <p:nvPr/>
        </p:nvPicPr>
        <p:blipFill rotWithShape="1">
          <a:blip r:embed="rId3">
            <a:alphaModFix/>
          </a:blip>
          <a:srcRect/>
          <a:stretch/>
        </p:blipFill>
        <p:spPr>
          <a:xfrm>
            <a:off x="204246" y="2668102"/>
            <a:ext cx="976881" cy="897540"/>
          </a:xfrm>
          <a:prstGeom prst="rect">
            <a:avLst/>
          </a:prstGeom>
          <a:noFill/>
          <a:ln>
            <a:noFill/>
          </a:ln>
        </p:spPr>
      </p:pic>
      <p:pic>
        <p:nvPicPr>
          <p:cNvPr id="1572" name="Google Shape;1572;p145" descr="j0215783"/>
          <p:cNvPicPr preferRelativeResize="0"/>
          <p:nvPr/>
        </p:nvPicPr>
        <p:blipFill rotWithShape="1">
          <a:blip r:embed="rId4">
            <a:alphaModFix/>
          </a:blip>
          <a:srcRect/>
          <a:stretch/>
        </p:blipFill>
        <p:spPr>
          <a:xfrm>
            <a:off x="204246" y="822440"/>
            <a:ext cx="1204847" cy="1108409"/>
          </a:xfrm>
          <a:prstGeom prst="rect">
            <a:avLst/>
          </a:prstGeom>
          <a:noFill/>
          <a:ln>
            <a:noFill/>
          </a:ln>
        </p:spPr>
      </p:pic>
      <p:pic>
        <p:nvPicPr>
          <p:cNvPr id="1573" name="Google Shape;1573;p145" descr="MCj03000750000[1]"/>
          <p:cNvPicPr preferRelativeResize="0"/>
          <p:nvPr/>
        </p:nvPicPr>
        <p:blipFill rotWithShape="1">
          <a:blip r:embed="rId5">
            <a:alphaModFix/>
          </a:blip>
          <a:srcRect/>
          <a:stretch/>
        </p:blipFill>
        <p:spPr>
          <a:xfrm>
            <a:off x="377031" y="3981389"/>
            <a:ext cx="614630" cy="897541"/>
          </a:xfrm>
          <a:prstGeom prst="rect">
            <a:avLst/>
          </a:prstGeom>
          <a:noFill/>
          <a:ln>
            <a:noFill/>
          </a:ln>
        </p:spPr>
      </p:pic>
      <p:pic>
        <p:nvPicPr>
          <p:cNvPr id="1574" name="Google Shape;1574;p145" descr="j0290270"/>
          <p:cNvPicPr preferRelativeResize="0"/>
          <p:nvPr/>
        </p:nvPicPr>
        <p:blipFill rotWithShape="1">
          <a:blip r:embed="rId6">
            <a:alphaModFix/>
          </a:blip>
          <a:srcRect/>
          <a:stretch/>
        </p:blipFill>
        <p:spPr>
          <a:xfrm flipH="1">
            <a:off x="359123" y="5235194"/>
            <a:ext cx="895094" cy="1108409"/>
          </a:xfrm>
          <a:prstGeom prst="rect">
            <a:avLst/>
          </a:prstGeom>
          <a:noFill/>
          <a:ln>
            <a:noFill/>
          </a:ln>
        </p:spPr>
      </p:pic>
      <p:sp>
        <p:nvSpPr>
          <p:cNvPr id="1575" name="Google Shape;1575;p145"/>
          <p:cNvSpPr/>
          <p:nvPr/>
        </p:nvSpPr>
        <p:spPr>
          <a:xfrm>
            <a:off x="2435208" y="101455"/>
            <a:ext cx="1394459" cy="6655085"/>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5"/>
                                        </p:tgtEl>
                                        <p:attrNameLst>
                                          <p:attrName>style.visibility</p:attrName>
                                        </p:attrNameLst>
                                      </p:cBhvr>
                                      <p:to>
                                        <p:strVal val="visible"/>
                                      </p:to>
                                    </p:set>
                                    <p:animEffect transition="in" filter="fade">
                                      <p:cBhvr>
                                        <p:cTn id="7" dur="500"/>
                                        <p:tgtEl>
                                          <p:spTgt spid="1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graphicFrame>
        <p:nvGraphicFramePr>
          <p:cNvPr id="1581" name="Google Shape;1581;p146"/>
          <p:cNvGraphicFramePr/>
          <p:nvPr/>
        </p:nvGraphicFramePr>
        <p:xfrm>
          <a:off x="380722" y="171399"/>
          <a:ext cx="11430550" cy="6586360"/>
        </p:xfrm>
        <a:graphic>
          <a:graphicData uri="http://schemas.openxmlformats.org/drawingml/2006/table">
            <a:tbl>
              <a:tblPr firstRow="1" bandRow="1">
                <a:noFill/>
                <a:tableStyleId>{0804E385-702F-4BFD-B1C4-7A3124F3DE63}</a:tableStyleId>
              </a:tblPr>
              <a:tblGrid>
                <a:gridCol w="11350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001925">
                  <a:extLst>
                    <a:ext uri="{9D8B030D-6E8A-4147-A177-3AD203B41FA5}">
                      <a16:colId xmlns:a16="http://schemas.microsoft.com/office/drawing/2014/main" val="20002"/>
                    </a:ext>
                  </a:extLst>
                </a:gridCol>
                <a:gridCol w="93725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1257300">
                  <a:extLst>
                    <a:ext uri="{9D8B030D-6E8A-4147-A177-3AD203B41FA5}">
                      <a16:colId xmlns:a16="http://schemas.microsoft.com/office/drawing/2014/main" val="20005"/>
                    </a:ext>
                  </a:extLst>
                </a:gridCol>
                <a:gridCol w="4584475">
                  <a:extLst>
                    <a:ext uri="{9D8B030D-6E8A-4147-A177-3AD203B41FA5}">
                      <a16:colId xmlns:a16="http://schemas.microsoft.com/office/drawing/2014/main" val="20006"/>
                    </a:ext>
                  </a:extLst>
                </a:gridCol>
              </a:tblGrid>
              <a:tr h="568100">
                <a:tc>
                  <a:txBody>
                    <a:bodyPr/>
                    <a:lstStyle/>
                    <a:p>
                      <a:pPr marL="0" marR="0" lvl="0" indent="0" algn="l" rtl="0">
                        <a:spcBef>
                          <a:spcPts val="0"/>
                        </a:spcBef>
                        <a:spcAft>
                          <a:spcPts val="0"/>
                        </a:spcAft>
                        <a:buNone/>
                      </a:pPr>
                      <a:endParaRPr sz="2400">
                        <a:latin typeface="Arial"/>
                        <a:ea typeface="Arial"/>
                        <a:cs typeface="Arial"/>
                        <a:sym typeface="Arial"/>
                      </a:endParaRPr>
                    </a:p>
                  </a:txBody>
                  <a:tcPr marL="127575" marR="127575" marT="45725" marB="45725"/>
                </a:tc>
                <a:tc>
                  <a:txBody>
                    <a:bodyPr/>
                    <a:lstStyle/>
                    <a:p>
                      <a:pPr marL="0" marR="0" lvl="0" indent="0" algn="ctr" rtl="0">
                        <a:lnSpc>
                          <a:spcPct val="100000"/>
                        </a:lnSpc>
                        <a:spcBef>
                          <a:spcPts val="0"/>
                        </a:spcBef>
                        <a:spcAft>
                          <a:spcPts val="0"/>
                        </a:spcAft>
                        <a:buClr>
                          <a:schemeClr val="dk1"/>
                        </a:buClr>
                        <a:buSzPts val="2600"/>
                        <a:buFont typeface="Calibri"/>
                        <a:buNone/>
                      </a:pPr>
                      <a:r>
                        <a:rPr lang="en-US" sz="2600"/>
                        <a:t>Exchange</a:t>
                      </a:r>
                      <a:endParaRPr sz="260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600"/>
                        <a:t>Carb</a:t>
                      </a:r>
                      <a:endParaRPr sz="260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600"/>
                        <a:t>Prot</a:t>
                      </a:r>
                      <a:endParaRPr sz="260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600"/>
                        <a:t>Fat</a:t>
                      </a:r>
                      <a:endParaRPr sz="260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600"/>
                        <a:t>Cals</a:t>
                      </a:r>
                      <a:endParaRPr sz="2600">
                        <a:latin typeface="Arial"/>
                        <a:ea typeface="Arial"/>
                        <a:cs typeface="Arial"/>
                        <a:sym typeface="Arial"/>
                      </a:endParaRPr>
                    </a:p>
                  </a:txBody>
                  <a:tcPr marL="127575" marR="127575" marT="45725" marB="45725" anchor="ctr" anchorCtr="1"/>
                </a:tc>
                <a:tc>
                  <a:txBody>
                    <a:bodyPr/>
                    <a:lstStyle/>
                    <a:p>
                      <a:pPr marL="0" marR="0" lvl="0" indent="0" algn="ctr" rtl="0">
                        <a:spcBef>
                          <a:spcPts val="0"/>
                        </a:spcBef>
                        <a:spcAft>
                          <a:spcPts val="0"/>
                        </a:spcAft>
                        <a:buNone/>
                      </a:pPr>
                      <a:r>
                        <a:rPr lang="en-US" sz="2600"/>
                        <a:t>Examples</a:t>
                      </a:r>
                      <a:endParaRPr sz="2600">
                        <a:latin typeface="Arial"/>
                        <a:ea typeface="Arial"/>
                        <a:cs typeface="Arial"/>
                        <a:sym typeface="Arial"/>
                      </a:endParaRPr>
                    </a:p>
                  </a:txBody>
                  <a:tcPr marL="127575" marR="127575" marT="45725" marB="45725" anchor="ctr" anchorCtr="1"/>
                </a:tc>
                <a:extLst>
                  <a:ext uri="{0D108BD9-81ED-4DB2-BD59-A6C34878D82A}">
                    <a16:rowId xmlns:a16="http://schemas.microsoft.com/office/drawing/2014/main" val="10000"/>
                  </a:ext>
                </a:extLst>
              </a:tr>
              <a:tr h="1420050">
                <a:tc>
                  <a:txBody>
                    <a:bodyPr/>
                    <a:lstStyle/>
                    <a:p>
                      <a:pPr marL="0" marR="0" lvl="0" indent="0" algn="l" rtl="0">
                        <a:spcBef>
                          <a:spcPts val="0"/>
                        </a:spcBef>
                        <a:spcAft>
                          <a:spcPts val="0"/>
                        </a:spcAft>
                        <a:buNone/>
                      </a:pPr>
                      <a:endParaRPr sz="2400">
                        <a:latin typeface="Arial"/>
                        <a:ea typeface="Arial"/>
                        <a:cs typeface="Arial"/>
                        <a:sym typeface="Arial"/>
                      </a:endParaRPr>
                    </a:p>
                  </a:txBody>
                  <a:tcPr marL="127575" marR="127575" marT="45725" marB="45725"/>
                </a:tc>
                <a:tc>
                  <a:txBody>
                    <a:bodyPr/>
                    <a:lstStyle/>
                    <a:p>
                      <a:pPr marL="0" marR="0" lvl="0" indent="0" algn="ctr" rtl="0">
                        <a:spcBef>
                          <a:spcPts val="0"/>
                        </a:spcBef>
                        <a:spcAft>
                          <a:spcPts val="0"/>
                        </a:spcAft>
                        <a:buNone/>
                      </a:pPr>
                      <a:r>
                        <a:rPr lang="en-US" sz="2600">
                          <a:latin typeface="Calibri"/>
                          <a:ea typeface="Calibri"/>
                          <a:cs typeface="Calibri"/>
                          <a:sym typeface="Calibri"/>
                        </a:rPr>
                        <a:t>Veggies</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5</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2</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0</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25</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1 cup raw vegetables,                       ½ cup cooked vegetables of vegetable juice</a:t>
                      </a:r>
                      <a:endParaRPr/>
                    </a:p>
                  </a:txBody>
                  <a:tcPr marL="121925" marR="121925" marT="45725" marB="45725" anchor="ctr" anchorCtr="1"/>
                </a:tc>
                <a:extLst>
                  <a:ext uri="{0D108BD9-81ED-4DB2-BD59-A6C34878D82A}">
                    <a16:rowId xmlns:a16="http://schemas.microsoft.com/office/drawing/2014/main" val="10001"/>
                  </a:ext>
                </a:extLst>
              </a:tr>
              <a:tr h="1856975">
                <a:tc>
                  <a:txBody>
                    <a:bodyPr/>
                    <a:lstStyle/>
                    <a:p>
                      <a:pPr marL="0" marR="0" lvl="0" indent="0" algn="l" rtl="0">
                        <a:spcBef>
                          <a:spcPts val="0"/>
                        </a:spcBef>
                        <a:spcAft>
                          <a:spcPts val="0"/>
                        </a:spcAft>
                        <a:buNone/>
                      </a:pPr>
                      <a:endParaRPr sz="2400">
                        <a:latin typeface="Arial"/>
                        <a:ea typeface="Arial"/>
                        <a:cs typeface="Arial"/>
                        <a:sym typeface="Arial"/>
                      </a:endParaRPr>
                    </a:p>
                  </a:txBody>
                  <a:tcPr marL="127575" marR="127575" marT="45725" marB="45725"/>
                </a:tc>
                <a:tc>
                  <a:txBody>
                    <a:bodyPr/>
                    <a:lstStyle/>
                    <a:p>
                      <a:pPr marL="0" marR="0" lvl="0" indent="0" algn="ctr" rtl="0">
                        <a:spcBef>
                          <a:spcPts val="0"/>
                        </a:spcBef>
                        <a:spcAft>
                          <a:spcPts val="0"/>
                        </a:spcAft>
                        <a:buNone/>
                      </a:pPr>
                      <a:r>
                        <a:rPr lang="en-US" sz="2600">
                          <a:latin typeface="Calibri"/>
                          <a:ea typeface="Calibri"/>
                          <a:cs typeface="Calibri"/>
                          <a:sym typeface="Calibri"/>
                        </a:rPr>
                        <a:t>Meat / Protein</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0</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7</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1-8</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35-100</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1 oz. fish, chicken, beef, pork or cheese, ½ cup tofu, 1 egg </a:t>
                      </a:r>
                      <a:endParaRPr/>
                    </a:p>
                  </a:txBody>
                  <a:tcPr marL="121925" marR="121925" marT="45725" marB="45725" anchor="ctr" anchorCtr="1"/>
                </a:tc>
                <a:extLst>
                  <a:ext uri="{0D108BD9-81ED-4DB2-BD59-A6C34878D82A}">
                    <a16:rowId xmlns:a16="http://schemas.microsoft.com/office/drawing/2014/main" val="10002"/>
                  </a:ext>
                </a:extLst>
              </a:tr>
              <a:tr h="1064825">
                <a:tc>
                  <a:txBody>
                    <a:bodyPr/>
                    <a:lstStyle/>
                    <a:p>
                      <a:pPr marL="0" marR="0" lvl="0" indent="0" algn="l" rtl="0">
                        <a:spcBef>
                          <a:spcPts val="0"/>
                        </a:spcBef>
                        <a:spcAft>
                          <a:spcPts val="0"/>
                        </a:spcAft>
                        <a:buNone/>
                      </a:pPr>
                      <a:endParaRPr sz="2400"/>
                    </a:p>
                    <a:p>
                      <a:pPr marL="0" marR="0" lvl="0" indent="0" algn="l" rtl="0">
                        <a:spcBef>
                          <a:spcPts val="0"/>
                        </a:spcBef>
                        <a:spcAft>
                          <a:spcPts val="0"/>
                        </a:spcAft>
                        <a:buNone/>
                      </a:pPr>
                      <a:endParaRPr sz="2400">
                        <a:latin typeface="Arial"/>
                        <a:ea typeface="Arial"/>
                        <a:cs typeface="Arial"/>
                        <a:sym typeface="Arial"/>
                      </a:endParaRPr>
                    </a:p>
                  </a:txBody>
                  <a:tcPr marL="127575" marR="127575" marT="45725" marB="45725"/>
                </a:tc>
                <a:tc>
                  <a:txBody>
                    <a:bodyPr/>
                    <a:lstStyle/>
                    <a:p>
                      <a:pPr marL="0" marR="0" lvl="0" indent="0" algn="ctr" rtl="0">
                        <a:spcBef>
                          <a:spcPts val="0"/>
                        </a:spcBef>
                        <a:spcAft>
                          <a:spcPts val="0"/>
                        </a:spcAft>
                        <a:buNone/>
                      </a:pPr>
                      <a:r>
                        <a:rPr lang="en-US" sz="2600">
                          <a:latin typeface="Calibri"/>
                          <a:ea typeface="Calibri"/>
                          <a:cs typeface="Calibri"/>
                          <a:sym typeface="Calibri"/>
                        </a:rPr>
                        <a:t>Fat</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0</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0</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5</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45</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1 tsp. oil, butter, or mayo,             6 almonds, 2 whole walnuts</a:t>
                      </a:r>
                      <a:endParaRPr/>
                    </a:p>
                  </a:txBody>
                  <a:tcPr marL="121925" marR="121925" marT="45725" marB="45725" anchor="ctr" anchorCtr="1"/>
                </a:tc>
                <a:extLst>
                  <a:ext uri="{0D108BD9-81ED-4DB2-BD59-A6C34878D82A}">
                    <a16:rowId xmlns:a16="http://schemas.microsoft.com/office/drawing/2014/main" val="10003"/>
                  </a:ext>
                </a:extLst>
              </a:tr>
              <a:tr h="1447250">
                <a:tc>
                  <a:txBody>
                    <a:bodyPr/>
                    <a:lstStyle/>
                    <a:p>
                      <a:pPr marL="0" marR="0" lvl="0" indent="0" algn="l" rtl="0">
                        <a:spcBef>
                          <a:spcPts val="0"/>
                        </a:spcBef>
                        <a:spcAft>
                          <a:spcPts val="0"/>
                        </a:spcAft>
                        <a:buNone/>
                      </a:pPr>
                      <a:endParaRPr sz="2400">
                        <a:latin typeface="Arial"/>
                        <a:ea typeface="Arial"/>
                        <a:cs typeface="Arial"/>
                        <a:sym typeface="Arial"/>
                      </a:endParaRPr>
                    </a:p>
                  </a:txBody>
                  <a:tcPr marL="127575" marR="127575" marT="45725" marB="45725"/>
                </a:tc>
                <a:tc>
                  <a:txBody>
                    <a:bodyPr/>
                    <a:lstStyle/>
                    <a:p>
                      <a:pPr marL="0" marR="0" lvl="0" indent="0" algn="ctr" rtl="0">
                        <a:spcBef>
                          <a:spcPts val="0"/>
                        </a:spcBef>
                        <a:spcAft>
                          <a:spcPts val="0"/>
                        </a:spcAft>
                        <a:buNone/>
                      </a:pPr>
                      <a:r>
                        <a:rPr lang="en-US" sz="2600">
                          <a:latin typeface="Calibri"/>
                          <a:ea typeface="Calibri"/>
                          <a:cs typeface="Calibri"/>
                          <a:sym typeface="Calibri"/>
                        </a:rPr>
                        <a:t>Free</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0-5</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0</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0</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0-25</a:t>
                      </a:r>
                      <a:endParaRPr/>
                    </a:p>
                  </a:txBody>
                  <a:tcPr marL="121925" marR="121925" marT="45725" marB="45725" anchor="ctr" anchorCtr="1"/>
                </a:tc>
                <a:tc>
                  <a:txBody>
                    <a:bodyPr/>
                    <a:lstStyle/>
                    <a:p>
                      <a:pPr marL="0" marR="0" lvl="0" indent="0" algn="ctr" rtl="0">
                        <a:spcBef>
                          <a:spcPts val="0"/>
                        </a:spcBef>
                        <a:spcAft>
                          <a:spcPts val="0"/>
                        </a:spcAft>
                        <a:buNone/>
                      </a:pPr>
                      <a:r>
                        <a:rPr lang="en-US" sz="2600">
                          <a:latin typeface="Calibri"/>
                          <a:ea typeface="Calibri"/>
                          <a:cs typeface="Calibri"/>
                          <a:sym typeface="Calibri"/>
                        </a:rPr>
                        <a:t>Sugar free gelatin, 1 tbsp catsup                        2 tsp sugar free jam,  1-2 tbsp sugar free syrup,                  coffee, tea, spices</a:t>
                      </a:r>
                      <a:endParaRPr/>
                    </a:p>
                  </a:txBody>
                  <a:tcPr marL="121925" marR="121925" marT="45725" marB="45725" anchor="ctr" anchorCtr="1"/>
                </a:tc>
                <a:extLst>
                  <a:ext uri="{0D108BD9-81ED-4DB2-BD59-A6C34878D82A}">
                    <a16:rowId xmlns:a16="http://schemas.microsoft.com/office/drawing/2014/main" val="10004"/>
                  </a:ext>
                </a:extLst>
              </a:tr>
            </a:tbl>
          </a:graphicData>
        </a:graphic>
      </p:graphicFrame>
      <p:pic>
        <p:nvPicPr>
          <p:cNvPr id="1582" name="Google Shape;1582;p146" descr="j0290264"/>
          <p:cNvPicPr preferRelativeResize="0"/>
          <p:nvPr/>
        </p:nvPicPr>
        <p:blipFill rotWithShape="1">
          <a:blip r:embed="rId3">
            <a:alphaModFix/>
          </a:blip>
          <a:srcRect/>
          <a:stretch/>
        </p:blipFill>
        <p:spPr>
          <a:xfrm>
            <a:off x="380722" y="3863248"/>
            <a:ext cx="1303699" cy="1616044"/>
          </a:xfrm>
          <a:prstGeom prst="rect">
            <a:avLst/>
          </a:prstGeom>
          <a:noFill/>
          <a:ln>
            <a:noFill/>
          </a:ln>
        </p:spPr>
      </p:pic>
      <p:pic>
        <p:nvPicPr>
          <p:cNvPr id="1583" name="Google Shape;1583;p146" descr="fd00888_"/>
          <p:cNvPicPr preferRelativeResize="0"/>
          <p:nvPr/>
        </p:nvPicPr>
        <p:blipFill rotWithShape="1">
          <a:blip r:embed="rId4">
            <a:alphaModFix/>
          </a:blip>
          <a:srcRect/>
          <a:stretch/>
        </p:blipFill>
        <p:spPr>
          <a:xfrm>
            <a:off x="320541" y="862423"/>
            <a:ext cx="1170844" cy="1278752"/>
          </a:xfrm>
          <a:prstGeom prst="rect">
            <a:avLst/>
          </a:prstGeom>
          <a:noFill/>
          <a:ln>
            <a:noFill/>
          </a:ln>
        </p:spPr>
      </p:pic>
      <p:pic>
        <p:nvPicPr>
          <p:cNvPr id="1584" name="Google Shape;1584;p146" descr="j0174014"/>
          <p:cNvPicPr preferRelativeResize="0"/>
          <p:nvPr/>
        </p:nvPicPr>
        <p:blipFill rotWithShape="1">
          <a:blip r:embed="rId5">
            <a:alphaModFix/>
          </a:blip>
          <a:srcRect/>
          <a:stretch/>
        </p:blipFill>
        <p:spPr>
          <a:xfrm>
            <a:off x="279601" y="2394695"/>
            <a:ext cx="1505940" cy="1378317"/>
          </a:xfrm>
          <a:prstGeom prst="rect">
            <a:avLst/>
          </a:prstGeom>
          <a:noFill/>
          <a:ln>
            <a:noFill/>
          </a:ln>
        </p:spPr>
      </p:pic>
      <p:pic>
        <p:nvPicPr>
          <p:cNvPr id="1585" name="Google Shape;1585;p146"/>
          <p:cNvPicPr preferRelativeResize="0"/>
          <p:nvPr/>
        </p:nvPicPr>
        <p:blipFill rotWithShape="1">
          <a:blip r:embed="rId6">
            <a:alphaModFix/>
          </a:blip>
          <a:srcRect/>
          <a:stretch/>
        </p:blipFill>
        <p:spPr>
          <a:xfrm>
            <a:off x="321692" y="5376175"/>
            <a:ext cx="1252051" cy="1238803"/>
          </a:xfrm>
          <a:prstGeom prst="rect">
            <a:avLst/>
          </a:prstGeom>
          <a:noFill/>
          <a:ln>
            <a:noFill/>
          </a:ln>
        </p:spPr>
      </p:pic>
      <p:sp>
        <p:nvSpPr>
          <p:cNvPr id="1586" name="Google Shape;1586;p146"/>
          <p:cNvSpPr/>
          <p:nvPr/>
        </p:nvSpPr>
        <p:spPr>
          <a:xfrm>
            <a:off x="2911089" y="100264"/>
            <a:ext cx="1394459" cy="6655085"/>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6"/>
                                        </p:tgtEl>
                                        <p:attrNameLst>
                                          <p:attrName>style.visibility</p:attrName>
                                        </p:attrNameLst>
                                      </p:cBhvr>
                                      <p:to>
                                        <p:strVal val="visible"/>
                                      </p:to>
                                    </p:set>
                                    <p:animEffect transition="in" filter="fade">
                                      <p:cBhvr>
                                        <p:cTn id="7" dur="500"/>
                                        <p:tgtEl>
                                          <p:spTgt spid="1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2fff9dd52d9_0_0"/>
          <p:cNvSpPr txBox="1">
            <a:spLocks noGrp="1"/>
          </p:cNvSpPr>
          <p:nvPr>
            <p:ph type="title"/>
          </p:nvPr>
        </p:nvSpPr>
        <p:spPr>
          <a:xfrm>
            <a:off x="838200" y="365125"/>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Rethinking Weight and Health</a:t>
            </a:r>
            <a:endParaRPr/>
          </a:p>
        </p:txBody>
      </p:sp>
      <p:pic>
        <p:nvPicPr>
          <p:cNvPr id="366" name="Google Shape;366;g2fff9dd52d9_0_0"/>
          <p:cNvPicPr preferRelativeResize="0">
            <a:picLocks noGrp="1"/>
          </p:cNvPicPr>
          <p:nvPr>
            <p:ph type="body" idx="1"/>
          </p:nvPr>
        </p:nvPicPr>
        <p:blipFill rotWithShape="1">
          <a:blip r:embed="rId3">
            <a:alphaModFix/>
          </a:blip>
          <a:srcRect l="-68668" r="-68692"/>
          <a:stretch/>
        </p:blipFill>
        <p:spPr>
          <a:xfrm>
            <a:off x="838200" y="1825625"/>
            <a:ext cx="10515600" cy="4351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graphicFrame>
        <p:nvGraphicFramePr>
          <p:cNvPr id="1592" name="Google Shape;1592;p147"/>
          <p:cNvGraphicFramePr/>
          <p:nvPr/>
        </p:nvGraphicFramePr>
        <p:xfrm>
          <a:off x="392430" y="877420"/>
          <a:ext cx="11445025" cy="5401185"/>
        </p:xfrm>
        <a:graphic>
          <a:graphicData uri="http://schemas.openxmlformats.org/drawingml/2006/table">
            <a:tbl>
              <a:tblPr firstRow="1" bandRow="1">
                <a:noFill/>
                <a:tableStyleId>{0804E385-702F-4BFD-B1C4-7A3124F3DE63}</a:tableStyleId>
              </a:tblPr>
              <a:tblGrid>
                <a:gridCol w="2667000">
                  <a:extLst>
                    <a:ext uri="{9D8B030D-6E8A-4147-A177-3AD203B41FA5}">
                      <a16:colId xmlns:a16="http://schemas.microsoft.com/office/drawing/2014/main" val="20000"/>
                    </a:ext>
                  </a:extLst>
                </a:gridCol>
                <a:gridCol w="2043500">
                  <a:extLst>
                    <a:ext uri="{9D8B030D-6E8A-4147-A177-3AD203B41FA5}">
                      <a16:colId xmlns:a16="http://schemas.microsoft.com/office/drawing/2014/main" val="20001"/>
                    </a:ext>
                  </a:extLst>
                </a:gridCol>
                <a:gridCol w="4501275">
                  <a:extLst>
                    <a:ext uri="{9D8B030D-6E8A-4147-A177-3AD203B41FA5}">
                      <a16:colId xmlns:a16="http://schemas.microsoft.com/office/drawing/2014/main" val="20002"/>
                    </a:ext>
                  </a:extLst>
                </a:gridCol>
                <a:gridCol w="2233250">
                  <a:extLst>
                    <a:ext uri="{9D8B030D-6E8A-4147-A177-3AD203B41FA5}">
                      <a16:colId xmlns:a16="http://schemas.microsoft.com/office/drawing/2014/main" val="20003"/>
                    </a:ext>
                  </a:extLst>
                </a:gridCol>
              </a:tblGrid>
              <a:tr h="884975">
                <a:tc gridSpan="4">
                  <a:txBody>
                    <a:bodyPr/>
                    <a:lstStyle/>
                    <a:p>
                      <a:pPr marL="0" marR="0" lvl="0" indent="0" algn="ctr" rtl="0">
                        <a:spcBef>
                          <a:spcPts val="0"/>
                        </a:spcBef>
                        <a:spcAft>
                          <a:spcPts val="0"/>
                        </a:spcAft>
                        <a:buNone/>
                      </a:pPr>
                      <a:r>
                        <a:rPr lang="en-US" sz="4400" u="sng">
                          <a:solidFill>
                            <a:schemeClr val="lt1"/>
                          </a:solidFill>
                        </a:rPr>
                        <a:t>General Rules</a:t>
                      </a:r>
                      <a:r>
                        <a:rPr lang="en-US" sz="4400" u="none">
                          <a:solidFill>
                            <a:schemeClr val="lt1"/>
                          </a:solidFill>
                        </a:rPr>
                        <a:t> for</a:t>
                      </a:r>
                      <a:r>
                        <a:rPr lang="en-US" sz="4400">
                          <a:solidFill>
                            <a:schemeClr val="lt1"/>
                          </a:solidFill>
                        </a:rPr>
                        <a:t> Serving Sizes</a:t>
                      </a:r>
                      <a:endParaRPr sz="4400">
                        <a:solidFill>
                          <a:schemeClr val="lt1"/>
                        </a:solidFill>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endParaRPr sz="2800" b="1"/>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b="1"/>
                        <a:t>Exchange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b="1"/>
                        <a:t>Category</a:t>
                      </a:r>
                      <a:endParaRPr sz="2800" b="1"/>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b="1"/>
                        <a:t>Measure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70850">
                <a:tc rowSpan="3">
                  <a:txBody>
                    <a:bodyPr/>
                    <a:lstStyle/>
                    <a:p>
                      <a:pPr marL="0" marR="0" lvl="0" indent="0" algn="l" rtl="0">
                        <a:spcBef>
                          <a:spcPts val="0"/>
                        </a:spcBef>
                        <a:spcAft>
                          <a:spcPts val="0"/>
                        </a:spcAft>
                        <a:buNone/>
                      </a:pPr>
                      <a:endParaRPr sz="2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3">
                  <a:txBody>
                    <a:bodyPr/>
                    <a:lstStyle/>
                    <a:p>
                      <a:pPr marL="0" marR="0" lvl="0" indent="0" algn="l" rtl="0">
                        <a:spcBef>
                          <a:spcPts val="0"/>
                        </a:spcBef>
                        <a:spcAft>
                          <a:spcPts val="0"/>
                        </a:spcAft>
                        <a:buNone/>
                      </a:pPr>
                      <a:r>
                        <a:rPr lang="en-US" sz="2800"/>
                        <a:t>Starch</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a:t>Beans/Lentils/Peas/Rice</a:t>
                      </a:r>
                      <a:endParaRPr sz="2800"/>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a:t>⅓ cup </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085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2800"/>
                        <a:t>Cooked Cereals/Pasta/Potato</a:t>
                      </a:r>
                      <a:endParaRPr sz="1800"/>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a:t>½ cup</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7085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2800"/>
                        <a:t>Bread Products</a:t>
                      </a:r>
                      <a:endParaRPr sz="1800"/>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a:t>1 ounce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70850">
                <a:tc gridSpan="4">
                  <a:txBody>
                    <a:bodyPr/>
                    <a:lstStyle/>
                    <a:p>
                      <a:pPr marL="0" marR="0" lvl="0" indent="0" algn="l" rtl="0">
                        <a:spcBef>
                          <a:spcPts val="0"/>
                        </a:spcBef>
                        <a:spcAft>
                          <a:spcPts val="0"/>
                        </a:spcAft>
                        <a:buNone/>
                      </a:pPr>
                      <a:endParaRPr sz="1800"/>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70850">
                <a:tc rowSpan="4">
                  <a:txBody>
                    <a:bodyPr/>
                    <a:lstStyle/>
                    <a:p>
                      <a:pPr marL="0" marR="0" lvl="0" indent="0" algn="l" rtl="0">
                        <a:spcBef>
                          <a:spcPts val="0"/>
                        </a:spcBef>
                        <a:spcAft>
                          <a:spcPts val="0"/>
                        </a:spcAft>
                        <a:buNone/>
                      </a:pPr>
                      <a:endParaRPr sz="2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4">
                  <a:txBody>
                    <a:bodyPr/>
                    <a:lstStyle/>
                    <a:p>
                      <a:pPr marL="0" marR="0" lvl="0" indent="0" algn="l" rtl="0">
                        <a:spcBef>
                          <a:spcPts val="0"/>
                        </a:spcBef>
                        <a:spcAft>
                          <a:spcPts val="0"/>
                        </a:spcAft>
                        <a:buNone/>
                      </a:pPr>
                      <a:r>
                        <a:rPr lang="en-US" sz="2800"/>
                        <a:t>Fruit</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a:t>Fresh</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a:t>1 small piece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7085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2800"/>
                        <a:t>Dried</a:t>
                      </a:r>
                      <a:endParaRPr sz="1800"/>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a:t>¼ cup</a:t>
                      </a:r>
                      <a:endParaRPr sz="2800"/>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7085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2800"/>
                        <a:t>Juice/Canned/Applesauce</a:t>
                      </a:r>
                      <a:endParaRPr sz="1800"/>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a:t>½ cup</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37085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2800"/>
                        <a:t>Cubed Melon</a:t>
                      </a:r>
                      <a:endParaRPr sz="1800"/>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a:t>1 cup</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pic>
        <p:nvPicPr>
          <p:cNvPr id="1593" name="Google Shape;1593;p147" descr="j0215783"/>
          <p:cNvPicPr preferRelativeResize="0"/>
          <p:nvPr/>
        </p:nvPicPr>
        <p:blipFill rotWithShape="1">
          <a:blip r:embed="rId3">
            <a:alphaModFix/>
          </a:blip>
          <a:srcRect/>
          <a:stretch/>
        </p:blipFill>
        <p:spPr>
          <a:xfrm>
            <a:off x="654361" y="1765158"/>
            <a:ext cx="2496274" cy="2029975"/>
          </a:xfrm>
          <a:prstGeom prst="rect">
            <a:avLst/>
          </a:prstGeom>
          <a:noFill/>
          <a:ln>
            <a:noFill/>
          </a:ln>
        </p:spPr>
      </p:pic>
      <p:pic>
        <p:nvPicPr>
          <p:cNvPr id="1594" name="Google Shape;1594;p147" descr="j0352066"/>
          <p:cNvPicPr preferRelativeResize="0"/>
          <p:nvPr/>
        </p:nvPicPr>
        <p:blipFill rotWithShape="1">
          <a:blip r:embed="rId4">
            <a:alphaModFix/>
          </a:blip>
          <a:srcRect/>
          <a:stretch/>
        </p:blipFill>
        <p:spPr>
          <a:xfrm>
            <a:off x="757231" y="4277751"/>
            <a:ext cx="1946989" cy="178885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graphicFrame>
        <p:nvGraphicFramePr>
          <p:cNvPr id="1600" name="Google Shape;1600;p148"/>
          <p:cNvGraphicFramePr/>
          <p:nvPr/>
        </p:nvGraphicFramePr>
        <p:xfrm>
          <a:off x="381000" y="913877"/>
          <a:ext cx="11430000" cy="5030335"/>
        </p:xfrm>
        <a:graphic>
          <a:graphicData uri="http://schemas.openxmlformats.org/drawingml/2006/table">
            <a:tbl>
              <a:tblPr firstRow="1" bandRow="1">
                <a:noFill/>
                <a:tableStyleId>{0804E385-702F-4BFD-B1C4-7A3124F3DE63}</a:tableStyleId>
              </a:tblPr>
              <a:tblGrid>
                <a:gridCol w="2667000">
                  <a:extLst>
                    <a:ext uri="{9D8B030D-6E8A-4147-A177-3AD203B41FA5}">
                      <a16:colId xmlns:a16="http://schemas.microsoft.com/office/drawing/2014/main" val="20000"/>
                    </a:ext>
                  </a:extLst>
                </a:gridCol>
                <a:gridCol w="2379775">
                  <a:extLst>
                    <a:ext uri="{9D8B030D-6E8A-4147-A177-3AD203B41FA5}">
                      <a16:colId xmlns:a16="http://schemas.microsoft.com/office/drawing/2014/main" val="20001"/>
                    </a:ext>
                  </a:extLst>
                </a:gridCol>
                <a:gridCol w="3956250">
                  <a:extLst>
                    <a:ext uri="{9D8B030D-6E8A-4147-A177-3AD203B41FA5}">
                      <a16:colId xmlns:a16="http://schemas.microsoft.com/office/drawing/2014/main" val="20002"/>
                    </a:ext>
                  </a:extLst>
                </a:gridCol>
                <a:gridCol w="2426975">
                  <a:extLst>
                    <a:ext uri="{9D8B030D-6E8A-4147-A177-3AD203B41FA5}">
                      <a16:colId xmlns:a16="http://schemas.microsoft.com/office/drawing/2014/main" val="20003"/>
                    </a:ext>
                  </a:extLst>
                </a:gridCol>
              </a:tblGrid>
              <a:tr h="884975">
                <a:tc gridSpan="4">
                  <a:txBody>
                    <a:bodyPr/>
                    <a:lstStyle/>
                    <a:p>
                      <a:pPr marL="0" marR="0" lvl="0" indent="0" algn="ctr" rtl="0">
                        <a:spcBef>
                          <a:spcPts val="0"/>
                        </a:spcBef>
                        <a:spcAft>
                          <a:spcPts val="0"/>
                        </a:spcAft>
                        <a:buNone/>
                      </a:pPr>
                      <a:r>
                        <a:rPr lang="en-US" sz="4400" u="sng">
                          <a:solidFill>
                            <a:schemeClr val="lt1"/>
                          </a:solidFill>
                        </a:rPr>
                        <a:t>General Rules</a:t>
                      </a:r>
                      <a:r>
                        <a:rPr lang="en-US" sz="4400" u="none">
                          <a:solidFill>
                            <a:schemeClr val="lt1"/>
                          </a:solidFill>
                        </a:rPr>
                        <a:t> for</a:t>
                      </a:r>
                      <a:r>
                        <a:rPr lang="en-US" sz="4400">
                          <a:solidFill>
                            <a:schemeClr val="lt1"/>
                          </a:solidFill>
                        </a:rPr>
                        <a:t> Serving Sizes</a:t>
                      </a:r>
                      <a:endParaRPr sz="4400">
                        <a:solidFill>
                          <a:schemeClr val="lt1"/>
                        </a:solidFill>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endParaRPr sz="2800" b="1"/>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b="1"/>
                        <a:t>Exchange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b="1"/>
                        <a:t>Category</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b="1"/>
                        <a:t>Measure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70850">
                <a:tc rowSpan="3">
                  <a:txBody>
                    <a:bodyPr/>
                    <a:lstStyle/>
                    <a:p>
                      <a:pPr marL="0" marR="0" lvl="0" indent="0" algn="l" rtl="0">
                        <a:spcBef>
                          <a:spcPts val="0"/>
                        </a:spcBef>
                        <a:spcAft>
                          <a:spcPts val="0"/>
                        </a:spcAft>
                        <a:buNone/>
                      </a:pPr>
                      <a:endParaRPr sz="2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3">
                  <a:txBody>
                    <a:bodyPr/>
                    <a:lstStyle/>
                    <a:p>
                      <a:pPr marL="0" marR="0" lvl="0" indent="0" algn="l" rtl="0">
                        <a:spcBef>
                          <a:spcPts val="0"/>
                        </a:spcBef>
                        <a:spcAft>
                          <a:spcPts val="0"/>
                        </a:spcAft>
                        <a:buNone/>
                      </a:pPr>
                      <a:r>
                        <a:rPr lang="en-US" sz="2800"/>
                        <a:t>Dairy / Milk</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a:t>Skim, 1%, 2%, Whole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a:t>1 cup</a:t>
                      </a:r>
                      <a:endParaRPr sz="2800"/>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085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2800"/>
                        <a:t>Ice Cream</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a:t>½ cup</a:t>
                      </a:r>
                      <a:endParaRPr sz="2800"/>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7085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2800"/>
                        <a:t>Yogurt</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a:t>1 cup</a:t>
                      </a:r>
                      <a:endParaRPr sz="2800"/>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70850">
                <a:tc gridSpan="4">
                  <a:txBody>
                    <a:bodyPr/>
                    <a:lstStyle/>
                    <a:p>
                      <a:pPr marL="0" marR="0" lvl="0" indent="0" algn="l" rtl="0">
                        <a:spcBef>
                          <a:spcPts val="0"/>
                        </a:spcBef>
                        <a:spcAft>
                          <a:spcPts val="0"/>
                        </a:spcAft>
                        <a:buNone/>
                      </a:pPr>
                      <a:endParaRPr sz="2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70850">
                <a:tc rowSpan="3">
                  <a:txBody>
                    <a:bodyPr/>
                    <a:lstStyle/>
                    <a:p>
                      <a:pPr marL="0" marR="0" lvl="0" indent="0" algn="l" rtl="0">
                        <a:spcBef>
                          <a:spcPts val="0"/>
                        </a:spcBef>
                        <a:spcAft>
                          <a:spcPts val="0"/>
                        </a:spcAft>
                        <a:buNone/>
                      </a:pPr>
                      <a:endParaRPr sz="2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3">
                  <a:txBody>
                    <a:bodyPr/>
                    <a:lstStyle/>
                    <a:p>
                      <a:pPr marL="0" marR="0" lvl="0" indent="0" algn="l" rtl="0">
                        <a:spcBef>
                          <a:spcPts val="0"/>
                        </a:spcBef>
                        <a:spcAft>
                          <a:spcPts val="0"/>
                        </a:spcAft>
                        <a:buNone/>
                      </a:pPr>
                      <a:r>
                        <a:rPr lang="en-US" sz="2800"/>
                        <a:t>Sweets / Desserts</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a:t>Cookies</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a:t>1 small (1¾”) </a:t>
                      </a:r>
                      <a:endParaRPr sz="2800"/>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7085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2800"/>
                        <a:t>Granola</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a:t>¼ cup</a:t>
                      </a:r>
                      <a:endParaRPr sz="2800"/>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7085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2800"/>
                        <a:t>Cake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800"/>
                        <a:t>1½” square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pic>
        <p:nvPicPr>
          <p:cNvPr id="1601" name="Google Shape;1601;p148" descr="MCj03000750000[1]"/>
          <p:cNvPicPr preferRelativeResize="0"/>
          <p:nvPr/>
        </p:nvPicPr>
        <p:blipFill rotWithShape="1">
          <a:blip r:embed="rId3">
            <a:alphaModFix/>
          </a:blip>
          <a:srcRect/>
          <a:stretch/>
        </p:blipFill>
        <p:spPr>
          <a:xfrm>
            <a:off x="1014295" y="2016871"/>
            <a:ext cx="1399114" cy="2043118"/>
          </a:xfrm>
          <a:prstGeom prst="rect">
            <a:avLst/>
          </a:prstGeom>
          <a:noFill/>
          <a:ln>
            <a:noFill/>
          </a:ln>
        </p:spPr>
      </p:pic>
      <p:pic>
        <p:nvPicPr>
          <p:cNvPr id="1602" name="Google Shape;1602;p148" descr="j0290270"/>
          <p:cNvPicPr preferRelativeResize="0"/>
          <p:nvPr/>
        </p:nvPicPr>
        <p:blipFill rotWithShape="1">
          <a:blip r:embed="rId4">
            <a:alphaModFix/>
          </a:blip>
          <a:srcRect/>
          <a:stretch/>
        </p:blipFill>
        <p:spPr>
          <a:xfrm flipH="1">
            <a:off x="1014295" y="4149527"/>
            <a:ext cx="1798832" cy="222752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graphicFrame>
        <p:nvGraphicFramePr>
          <p:cNvPr id="1608" name="Google Shape;1608;p149"/>
          <p:cNvGraphicFramePr/>
          <p:nvPr/>
        </p:nvGraphicFramePr>
        <p:xfrm>
          <a:off x="387531" y="1007201"/>
          <a:ext cx="11430000" cy="5030335"/>
        </p:xfrm>
        <a:graphic>
          <a:graphicData uri="http://schemas.openxmlformats.org/drawingml/2006/table">
            <a:tbl>
              <a:tblPr firstRow="1" bandRow="1">
                <a:noFill/>
                <a:tableStyleId>{0804E385-702F-4BFD-B1C4-7A3124F3DE63}</a:tableStyleId>
              </a:tblPr>
              <a:tblGrid>
                <a:gridCol w="2667000">
                  <a:extLst>
                    <a:ext uri="{9D8B030D-6E8A-4147-A177-3AD203B41FA5}">
                      <a16:colId xmlns:a16="http://schemas.microsoft.com/office/drawing/2014/main" val="20000"/>
                    </a:ext>
                  </a:extLst>
                </a:gridCol>
                <a:gridCol w="2379775">
                  <a:extLst>
                    <a:ext uri="{9D8B030D-6E8A-4147-A177-3AD203B41FA5}">
                      <a16:colId xmlns:a16="http://schemas.microsoft.com/office/drawing/2014/main" val="20001"/>
                    </a:ext>
                  </a:extLst>
                </a:gridCol>
                <a:gridCol w="4149975">
                  <a:extLst>
                    <a:ext uri="{9D8B030D-6E8A-4147-A177-3AD203B41FA5}">
                      <a16:colId xmlns:a16="http://schemas.microsoft.com/office/drawing/2014/main" val="20002"/>
                    </a:ext>
                  </a:extLst>
                </a:gridCol>
                <a:gridCol w="2233250">
                  <a:extLst>
                    <a:ext uri="{9D8B030D-6E8A-4147-A177-3AD203B41FA5}">
                      <a16:colId xmlns:a16="http://schemas.microsoft.com/office/drawing/2014/main" val="20003"/>
                    </a:ext>
                  </a:extLst>
                </a:gridCol>
              </a:tblGrid>
              <a:tr h="884975">
                <a:tc gridSpan="4">
                  <a:txBody>
                    <a:bodyPr/>
                    <a:lstStyle/>
                    <a:p>
                      <a:pPr marL="0" marR="0" lvl="0" indent="0" algn="ctr" rtl="0">
                        <a:spcBef>
                          <a:spcPts val="0"/>
                        </a:spcBef>
                        <a:spcAft>
                          <a:spcPts val="0"/>
                        </a:spcAft>
                        <a:buNone/>
                      </a:pPr>
                      <a:r>
                        <a:rPr lang="en-US" sz="4400" u="sng">
                          <a:solidFill>
                            <a:schemeClr val="lt1"/>
                          </a:solidFill>
                        </a:rPr>
                        <a:t>General Rules</a:t>
                      </a:r>
                      <a:r>
                        <a:rPr lang="en-US" sz="4400" u="none">
                          <a:solidFill>
                            <a:schemeClr val="lt1"/>
                          </a:solidFill>
                        </a:rPr>
                        <a:t> for</a:t>
                      </a:r>
                      <a:r>
                        <a:rPr lang="en-US" sz="4400">
                          <a:solidFill>
                            <a:schemeClr val="lt1"/>
                          </a:solidFill>
                        </a:rPr>
                        <a:t> Serving Sizes</a:t>
                      </a:r>
                      <a:endParaRPr sz="4400">
                        <a:solidFill>
                          <a:schemeClr val="lt1"/>
                        </a:solidFill>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endParaRPr sz="2800" b="1"/>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a:t>Exchange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a:t>Category</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a:t>Measure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70850">
                <a:tc rowSpan="3">
                  <a:txBody>
                    <a:bodyPr/>
                    <a:lstStyle/>
                    <a:p>
                      <a:pPr marL="0" marR="0" lvl="0" indent="0" algn="ctr" rtl="0">
                        <a:spcBef>
                          <a:spcPts val="0"/>
                        </a:spcBef>
                        <a:spcAft>
                          <a:spcPts val="0"/>
                        </a:spcAft>
                        <a:buNone/>
                      </a:pPr>
                      <a:endParaRPr sz="2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3">
                  <a:txBody>
                    <a:bodyPr/>
                    <a:lstStyle/>
                    <a:p>
                      <a:pPr marL="0" marR="0" lvl="0" indent="0" algn="ctr" rtl="0">
                        <a:spcBef>
                          <a:spcPts val="0"/>
                        </a:spcBef>
                        <a:spcAft>
                          <a:spcPts val="0"/>
                        </a:spcAft>
                        <a:buNone/>
                      </a:pPr>
                      <a:r>
                        <a:rPr lang="en-US" sz="2800"/>
                        <a:t>Vegetables</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t>Raw</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t>1 cup</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0850">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en-US" sz="2800"/>
                        <a:t>Cooked</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t>½ cup</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70850">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en-US" sz="2800"/>
                        <a:t>Juice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t>½ cup</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70850">
                <a:tc gridSpan="4">
                  <a:txBody>
                    <a:bodyPr/>
                    <a:lstStyle/>
                    <a:p>
                      <a:pPr marL="0" marR="0" lvl="0" indent="0" algn="ctr" rtl="0">
                        <a:spcBef>
                          <a:spcPts val="0"/>
                        </a:spcBef>
                        <a:spcAft>
                          <a:spcPts val="0"/>
                        </a:spcAft>
                        <a:buNone/>
                      </a:pPr>
                      <a:endParaRPr sz="2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70850">
                <a:tc rowSpan="3">
                  <a:txBody>
                    <a:bodyPr/>
                    <a:lstStyle/>
                    <a:p>
                      <a:pPr marL="0" marR="0" lvl="0" indent="0" algn="ctr" rtl="0">
                        <a:spcBef>
                          <a:spcPts val="0"/>
                        </a:spcBef>
                        <a:spcAft>
                          <a:spcPts val="0"/>
                        </a:spcAft>
                        <a:buNone/>
                      </a:pPr>
                      <a:endParaRPr sz="2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3">
                  <a:txBody>
                    <a:bodyPr/>
                    <a:lstStyle/>
                    <a:p>
                      <a:pPr marL="0" marR="0" lvl="0" indent="0" algn="ctr" rtl="0">
                        <a:spcBef>
                          <a:spcPts val="0"/>
                        </a:spcBef>
                        <a:spcAft>
                          <a:spcPts val="0"/>
                        </a:spcAft>
                        <a:buNone/>
                      </a:pPr>
                      <a:r>
                        <a:rPr lang="en-US" sz="2800"/>
                        <a:t>Protein</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t>Meats/Chicken/Fish</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t>1 ounce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70850">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en-US" sz="2800"/>
                        <a:t>Cheese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t>1 ounce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70850">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en-US" sz="2800"/>
                        <a:t>Egg</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t>1</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pic>
        <p:nvPicPr>
          <p:cNvPr id="1609" name="Google Shape;1609;p149" descr="j0174014"/>
          <p:cNvPicPr preferRelativeResize="0"/>
          <p:nvPr/>
        </p:nvPicPr>
        <p:blipFill rotWithShape="1">
          <a:blip r:embed="rId3">
            <a:alphaModFix/>
          </a:blip>
          <a:srcRect/>
          <a:stretch/>
        </p:blipFill>
        <p:spPr>
          <a:xfrm>
            <a:off x="791702" y="4197025"/>
            <a:ext cx="2059244" cy="1884730"/>
          </a:xfrm>
          <a:prstGeom prst="rect">
            <a:avLst/>
          </a:prstGeom>
          <a:noFill/>
          <a:ln>
            <a:noFill/>
          </a:ln>
        </p:spPr>
      </p:pic>
      <p:pic>
        <p:nvPicPr>
          <p:cNvPr id="1610" name="Google Shape;1610;p149" descr="fd00888_"/>
          <p:cNvPicPr preferRelativeResize="0"/>
          <p:nvPr/>
        </p:nvPicPr>
        <p:blipFill rotWithShape="1">
          <a:blip r:embed="rId4">
            <a:alphaModFix/>
          </a:blip>
          <a:srcRect/>
          <a:stretch/>
        </p:blipFill>
        <p:spPr>
          <a:xfrm>
            <a:off x="791702" y="2024336"/>
            <a:ext cx="1706778" cy="18640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graphicFrame>
        <p:nvGraphicFramePr>
          <p:cNvPr id="1616" name="Google Shape;1616;p150"/>
          <p:cNvGraphicFramePr/>
          <p:nvPr/>
        </p:nvGraphicFramePr>
        <p:xfrm>
          <a:off x="381000" y="783687"/>
          <a:ext cx="11430000" cy="5030335"/>
        </p:xfrm>
        <a:graphic>
          <a:graphicData uri="http://schemas.openxmlformats.org/drawingml/2006/table">
            <a:tbl>
              <a:tblPr firstRow="1" bandRow="1">
                <a:noFill/>
                <a:tableStyleId>{0804E385-702F-4BFD-B1C4-7A3124F3DE63}</a:tableStyleId>
              </a:tblPr>
              <a:tblGrid>
                <a:gridCol w="2667000">
                  <a:extLst>
                    <a:ext uri="{9D8B030D-6E8A-4147-A177-3AD203B41FA5}">
                      <a16:colId xmlns:a16="http://schemas.microsoft.com/office/drawing/2014/main" val="20000"/>
                    </a:ext>
                  </a:extLst>
                </a:gridCol>
                <a:gridCol w="2379775">
                  <a:extLst>
                    <a:ext uri="{9D8B030D-6E8A-4147-A177-3AD203B41FA5}">
                      <a16:colId xmlns:a16="http://schemas.microsoft.com/office/drawing/2014/main" val="20001"/>
                    </a:ext>
                  </a:extLst>
                </a:gridCol>
                <a:gridCol w="4255475">
                  <a:extLst>
                    <a:ext uri="{9D8B030D-6E8A-4147-A177-3AD203B41FA5}">
                      <a16:colId xmlns:a16="http://schemas.microsoft.com/office/drawing/2014/main" val="20002"/>
                    </a:ext>
                  </a:extLst>
                </a:gridCol>
                <a:gridCol w="2127750">
                  <a:extLst>
                    <a:ext uri="{9D8B030D-6E8A-4147-A177-3AD203B41FA5}">
                      <a16:colId xmlns:a16="http://schemas.microsoft.com/office/drawing/2014/main" val="20003"/>
                    </a:ext>
                  </a:extLst>
                </a:gridCol>
              </a:tblGrid>
              <a:tr h="884975">
                <a:tc gridSpan="4">
                  <a:txBody>
                    <a:bodyPr/>
                    <a:lstStyle/>
                    <a:p>
                      <a:pPr marL="0" marR="0" lvl="0" indent="0" algn="ctr" rtl="0">
                        <a:spcBef>
                          <a:spcPts val="0"/>
                        </a:spcBef>
                        <a:spcAft>
                          <a:spcPts val="0"/>
                        </a:spcAft>
                        <a:buNone/>
                      </a:pPr>
                      <a:r>
                        <a:rPr lang="en-US" sz="4400" u="sng">
                          <a:solidFill>
                            <a:schemeClr val="lt1"/>
                          </a:solidFill>
                        </a:rPr>
                        <a:t>General Rules</a:t>
                      </a:r>
                      <a:r>
                        <a:rPr lang="en-US" sz="4400" u="none">
                          <a:solidFill>
                            <a:schemeClr val="lt1"/>
                          </a:solidFill>
                        </a:rPr>
                        <a:t> for</a:t>
                      </a:r>
                      <a:r>
                        <a:rPr lang="en-US" sz="4400">
                          <a:solidFill>
                            <a:schemeClr val="lt1"/>
                          </a:solidFill>
                        </a:rPr>
                        <a:t> Serving Sizes</a:t>
                      </a:r>
                      <a:endParaRPr sz="4400">
                        <a:solidFill>
                          <a:schemeClr val="lt1"/>
                        </a:solidFill>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endParaRPr sz="2800" b="1"/>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a:t>Exchange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a:t>Category</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a:t>Measure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70850">
                <a:tc rowSpan="3">
                  <a:txBody>
                    <a:bodyPr/>
                    <a:lstStyle/>
                    <a:p>
                      <a:pPr marL="0" marR="0" lvl="0" indent="0" algn="ctr" rtl="0">
                        <a:spcBef>
                          <a:spcPts val="0"/>
                        </a:spcBef>
                        <a:spcAft>
                          <a:spcPts val="0"/>
                        </a:spcAft>
                        <a:buNone/>
                      </a:pPr>
                      <a:endParaRPr sz="2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3">
                  <a:txBody>
                    <a:bodyPr/>
                    <a:lstStyle/>
                    <a:p>
                      <a:pPr marL="0" marR="0" lvl="0" indent="0" algn="ctr" rtl="0">
                        <a:spcBef>
                          <a:spcPts val="0"/>
                        </a:spcBef>
                        <a:spcAft>
                          <a:spcPts val="0"/>
                        </a:spcAft>
                        <a:buNone/>
                      </a:pPr>
                      <a:r>
                        <a:rPr lang="en-US" sz="2800"/>
                        <a:t>Fat</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t>Avocado</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t>1/8 whole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0850">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en-US" sz="2800"/>
                        <a:t>Butter/Margarine/Oil/Mayo</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t>1 tsp</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70850">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en-US" sz="2800"/>
                        <a:t>Nuts/Seeds</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t>1 tbsp</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endParaRPr sz="2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800"/>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800"/>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800"/>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70850">
                <a:tc rowSpan="3">
                  <a:txBody>
                    <a:bodyPr/>
                    <a:lstStyle/>
                    <a:p>
                      <a:pPr marL="0" marR="0" lvl="0" indent="0" algn="ctr" rtl="0">
                        <a:spcBef>
                          <a:spcPts val="0"/>
                        </a:spcBef>
                        <a:spcAft>
                          <a:spcPts val="0"/>
                        </a:spcAft>
                        <a:buNone/>
                      </a:pPr>
                      <a:endParaRPr sz="2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3">
                  <a:txBody>
                    <a:bodyPr/>
                    <a:lstStyle/>
                    <a:p>
                      <a:pPr marL="0" marR="0" lvl="0" indent="0" algn="ctr" rtl="0">
                        <a:spcBef>
                          <a:spcPts val="0"/>
                        </a:spcBef>
                        <a:spcAft>
                          <a:spcPts val="0"/>
                        </a:spcAft>
                        <a:buNone/>
                      </a:pPr>
                      <a:r>
                        <a:rPr lang="en-US" sz="2800"/>
                        <a:t>Free</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t>Coffee, tea</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t>Unlimited</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70850">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en-US" sz="2800"/>
                        <a:t>SF Syrup</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t>1-2 tbsp</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70850">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en-US" sz="2800"/>
                        <a:t>SF Jam/Jelly</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t>2 tsp</a:t>
                      </a:r>
                      <a:endParaRPr/>
                    </a:p>
                  </a:txBody>
                  <a:tcPr marL="91450" marR="91450" marT="45725" marB="45725"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pic>
        <p:nvPicPr>
          <p:cNvPr id="1617" name="Google Shape;1617;p150" descr="j0290264"/>
          <p:cNvPicPr preferRelativeResize="0"/>
          <p:nvPr/>
        </p:nvPicPr>
        <p:blipFill rotWithShape="1">
          <a:blip r:embed="rId3">
            <a:alphaModFix/>
          </a:blip>
          <a:srcRect/>
          <a:stretch/>
        </p:blipFill>
        <p:spPr>
          <a:xfrm>
            <a:off x="743372" y="1814379"/>
            <a:ext cx="1835998" cy="2275873"/>
          </a:xfrm>
          <a:prstGeom prst="rect">
            <a:avLst/>
          </a:prstGeom>
          <a:noFill/>
          <a:ln>
            <a:noFill/>
          </a:ln>
        </p:spPr>
      </p:pic>
      <p:pic>
        <p:nvPicPr>
          <p:cNvPr id="1618" name="Google Shape;1618;p150"/>
          <p:cNvPicPr preferRelativeResize="0"/>
          <p:nvPr/>
        </p:nvPicPr>
        <p:blipFill rotWithShape="1">
          <a:blip r:embed="rId4">
            <a:alphaModFix/>
          </a:blip>
          <a:srcRect/>
          <a:stretch/>
        </p:blipFill>
        <p:spPr>
          <a:xfrm>
            <a:off x="834812" y="4188436"/>
            <a:ext cx="1954275" cy="19335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151"/>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Carbohydrate Counting</a:t>
            </a:r>
            <a:endParaRPr/>
          </a:p>
        </p:txBody>
      </p:sp>
      <p:sp>
        <p:nvSpPr>
          <p:cNvPr id="1625" name="Google Shape;1625;p151"/>
          <p:cNvSpPr txBox="1">
            <a:spLocks noGrp="1"/>
          </p:cNvSpPr>
          <p:nvPr>
            <p:ph type="body" idx="1"/>
          </p:nvPr>
        </p:nvSpPr>
        <p:spPr>
          <a:xfrm>
            <a:off x="421990" y="1690688"/>
            <a:ext cx="7629190" cy="5002858"/>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dk1"/>
              </a:buClr>
              <a:buSzPts val="2800"/>
              <a:buChar char="•"/>
            </a:pPr>
            <a:r>
              <a:rPr lang="en-US"/>
              <a:t>Reading nutrition facts to carb count</a:t>
            </a:r>
            <a:endParaRPr/>
          </a:p>
          <a:p>
            <a:pPr marL="914400" lvl="1" indent="-457200" algn="l" rtl="0">
              <a:lnSpc>
                <a:spcPct val="110000"/>
              </a:lnSpc>
              <a:spcBef>
                <a:spcPts val="500"/>
              </a:spcBef>
              <a:spcAft>
                <a:spcPts val="0"/>
              </a:spcAft>
              <a:buClr>
                <a:schemeClr val="dk1"/>
              </a:buClr>
              <a:buSzPts val="2800"/>
              <a:buFont typeface="Calibri"/>
              <a:buAutoNum type="arabicPeriod"/>
            </a:pPr>
            <a:r>
              <a:rPr lang="en-US" sz="2800"/>
              <a:t>Look at the serving size</a:t>
            </a:r>
            <a:endParaRPr/>
          </a:p>
          <a:p>
            <a:pPr marL="914400" lvl="1" indent="-457200" algn="l" rtl="0">
              <a:lnSpc>
                <a:spcPct val="110000"/>
              </a:lnSpc>
              <a:spcBef>
                <a:spcPts val="500"/>
              </a:spcBef>
              <a:spcAft>
                <a:spcPts val="0"/>
              </a:spcAft>
              <a:buClr>
                <a:schemeClr val="dk1"/>
              </a:buClr>
              <a:buSzPts val="2800"/>
              <a:buFont typeface="Calibri"/>
              <a:buAutoNum type="arabicPeriod"/>
            </a:pPr>
            <a:r>
              <a:rPr lang="en-US" sz="2800"/>
              <a:t>Look at “Total Carbohydrates” </a:t>
            </a:r>
            <a:endParaRPr/>
          </a:p>
          <a:p>
            <a:pPr marL="1143000" lvl="2" indent="-228600" algn="l" rtl="0">
              <a:lnSpc>
                <a:spcPct val="110000"/>
              </a:lnSpc>
              <a:spcBef>
                <a:spcPts val="500"/>
              </a:spcBef>
              <a:spcAft>
                <a:spcPts val="0"/>
              </a:spcAft>
              <a:buClr>
                <a:schemeClr val="dk1"/>
              </a:buClr>
              <a:buSzPts val="2400"/>
              <a:buChar char="•"/>
            </a:pPr>
            <a:r>
              <a:rPr lang="en-US" sz="2400"/>
              <a:t>Consider subtracting ½ of sugar alcohols and fiber content</a:t>
            </a:r>
            <a:endParaRPr/>
          </a:p>
          <a:p>
            <a:pPr marL="914400" lvl="1" indent="-457200" algn="l" rtl="0">
              <a:lnSpc>
                <a:spcPct val="110000"/>
              </a:lnSpc>
              <a:spcBef>
                <a:spcPts val="500"/>
              </a:spcBef>
              <a:spcAft>
                <a:spcPts val="0"/>
              </a:spcAft>
              <a:buClr>
                <a:schemeClr val="dk1"/>
              </a:buClr>
              <a:buSzPts val="2800"/>
              <a:buFont typeface="Calibri"/>
              <a:buAutoNum type="arabicPeriod"/>
            </a:pPr>
            <a:r>
              <a:rPr lang="en-US" sz="2800"/>
              <a:t>Adjust the count depending on the number of servings that will be eaten</a:t>
            </a:r>
            <a:endParaRPr/>
          </a:p>
          <a:p>
            <a:pPr marL="914400" lvl="1" indent="-457200" algn="l" rtl="0">
              <a:lnSpc>
                <a:spcPct val="110000"/>
              </a:lnSpc>
              <a:spcBef>
                <a:spcPts val="500"/>
              </a:spcBef>
              <a:spcAft>
                <a:spcPts val="0"/>
              </a:spcAft>
              <a:buClr>
                <a:schemeClr val="dk1"/>
              </a:buClr>
              <a:buSzPts val="2800"/>
              <a:buFont typeface="Calibri"/>
              <a:buAutoNum type="arabicPeriod"/>
            </a:pPr>
            <a:r>
              <a:rPr lang="en-US" sz="2800"/>
              <a:t>Total the carbs for all items in the snack/meal</a:t>
            </a:r>
            <a:endParaRPr/>
          </a:p>
          <a:p>
            <a:pPr marL="914400" lvl="1" indent="-279400" algn="l" rtl="0">
              <a:lnSpc>
                <a:spcPct val="110000"/>
              </a:lnSpc>
              <a:spcBef>
                <a:spcPts val="500"/>
              </a:spcBef>
              <a:spcAft>
                <a:spcPts val="0"/>
              </a:spcAft>
              <a:buClr>
                <a:schemeClr val="dk1"/>
              </a:buClr>
              <a:buSzPts val="2800"/>
              <a:buFont typeface="Calibri"/>
              <a:buNone/>
            </a:pPr>
            <a:endParaRPr sz="2800"/>
          </a:p>
        </p:txBody>
      </p:sp>
      <p:pic>
        <p:nvPicPr>
          <p:cNvPr id="1626" name="Google Shape;1626;p151"/>
          <p:cNvPicPr preferRelativeResize="0"/>
          <p:nvPr/>
        </p:nvPicPr>
        <p:blipFill rotWithShape="1">
          <a:blip r:embed="rId3">
            <a:alphaModFix/>
          </a:blip>
          <a:srcRect/>
          <a:stretch/>
        </p:blipFill>
        <p:spPr>
          <a:xfrm>
            <a:off x="8220684" y="1690688"/>
            <a:ext cx="3929399" cy="7504599"/>
          </a:xfrm>
          <a:prstGeom prst="rect">
            <a:avLst/>
          </a:prstGeom>
          <a:noFill/>
          <a:ln>
            <a:noFill/>
          </a:ln>
        </p:spPr>
      </p:pic>
      <p:sp>
        <p:nvSpPr>
          <p:cNvPr id="1627" name="Google Shape;1627;p151"/>
          <p:cNvSpPr/>
          <p:nvPr/>
        </p:nvSpPr>
        <p:spPr>
          <a:xfrm>
            <a:off x="7881136" y="2410616"/>
            <a:ext cx="4336026" cy="530942"/>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28" name="Google Shape;1628;p151"/>
          <p:cNvSpPr/>
          <p:nvPr/>
        </p:nvSpPr>
        <p:spPr>
          <a:xfrm>
            <a:off x="7739467" y="5237939"/>
            <a:ext cx="3651857" cy="1455607"/>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7"/>
                                        </p:tgtEl>
                                        <p:attrNameLst>
                                          <p:attrName>style.visibility</p:attrName>
                                        </p:attrNameLst>
                                      </p:cBhvr>
                                      <p:to>
                                        <p:strVal val="visible"/>
                                      </p:to>
                                    </p:set>
                                    <p:animEffect transition="in" filter="fade">
                                      <p:cBhvr>
                                        <p:cTn id="7" dur="500"/>
                                        <p:tgtEl>
                                          <p:spTgt spid="16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28"/>
                                        </p:tgtEl>
                                        <p:attrNameLst>
                                          <p:attrName>style.visibility</p:attrName>
                                        </p:attrNameLst>
                                      </p:cBhvr>
                                      <p:to>
                                        <p:strVal val="visible"/>
                                      </p:to>
                                    </p:set>
                                    <p:animEffect transition="in" filter="fade">
                                      <p:cBhvr>
                                        <p:cTn id="11" dur="600"/>
                                        <p:tgtEl>
                                          <p:spTgt spid="1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152"/>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Carbohydrate Counting</a:t>
            </a:r>
            <a:endParaRPr/>
          </a:p>
        </p:txBody>
      </p:sp>
      <p:sp>
        <p:nvSpPr>
          <p:cNvPr id="1635" name="Google Shape;1635;p152"/>
          <p:cNvSpPr txBox="1">
            <a:spLocks noGrp="1"/>
          </p:cNvSpPr>
          <p:nvPr>
            <p:ph type="body" idx="1"/>
          </p:nvPr>
        </p:nvSpPr>
        <p:spPr>
          <a:xfrm>
            <a:off x="758283" y="1825624"/>
            <a:ext cx="7393258" cy="457517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Things to consider:</a:t>
            </a:r>
            <a:endParaRPr/>
          </a:p>
          <a:p>
            <a:pPr marL="685800" lvl="1" indent="-228600" algn="l" rtl="0">
              <a:lnSpc>
                <a:spcPct val="100000"/>
              </a:lnSpc>
              <a:spcBef>
                <a:spcPts val="500"/>
              </a:spcBef>
              <a:spcAft>
                <a:spcPts val="0"/>
              </a:spcAft>
              <a:buClr>
                <a:schemeClr val="dk1"/>
              </a:buClr>
              <a:buSzPts val="3200"/>
              <a:buChar char="•"/>
            </a:pPr>
            <a:r>
              <a:rPr lang="en-US" sz="3200"/>
              <a:t>Will simpler portion guidelines suffice?</a:t>
            </a:r>
            <a:endParaRPr/>
          </a:p>
          <a:p>
            <a:pPr marL="685800" lvl="1" indent="-228600" algn="l" rtl="0">
              <a:lnSpc>
                <a:spcPct val="100000"/>
              </a:lnSpc>
              <a:spcBef>
                <a:spcPts val="500"/>
              </a:spcBef>
              <a:spcAft>
                <a:spcPts val="0"/>
              </a:spcAft>
              <a:buClr>
                <a:schemeClr val="dk1"/>
              </a:buClr>
              <a:buSzPts val="3200"/>
              <a:buChar char="•"/>
            </a:pPr>
            <a:r>
              <a:rPr lang="en-US" sz="3200"/>
              <a:t>Does the PWD have measuring tools?</a:t>
            </a:r>
            <a:endParaRPr/>
          </a:p>
          <a:p>
            <a:pPr marL="685800" lvl="1" indent="-228600" algn="l" rtl="0">
              <a:lnSpc>
                <a:spcPct val="100000"/>
              </a:lnSpc>
              <a:spcBef>
                <a:spcPts val="500"/>
              </a:spcBef>
              <a:spcAft>
                <a:spcPts val="0"/>
              </a:spcAft>
              <a:buClr>
                <a:schemeClr val="dk1"/>
              </a:buClr>
              <a:buSzPts val="3200"/>
              <a:buChar char="•"/>
            </a:pPr>
            <a:r>
              <a:rPr lang="en-US" sz="3200"/>
              <a:t>Does the PWD feel comfortable doing the math?</a:t>
            </a:r>
            <a:endParaRPr/>
          </a:p>
          <a:p>
            <a:pPr marL="685800" lvl="1" indent="-228600" algn="l" rtl="0">
              <a:lnSpc>
                <a:spcPct val="100000"/>
              </a:lnSpc>
              <a:spcBef>
                <a:spcPts val="500"/>
              </a:spcBef>
              <a:spcAft>
                <a:spcPts val="0"/>
              </a:spcAft>
              <a:buClr>
                <a:schemeClr val="dk1"/>
              </a:buClr>
              <a:buSzPts val="3200"/>
              <a:buChar char="•"/>
            </a:pPr>
            <a:r>
              <a:rPr lang="en-US" sz="3200"/>
              <a:t>Is the PWD motivated to learn carb counting?</a:t>
            </a:r>
            <a:endParaRPr/>
          </a:p>
          <a:p>
            <a:pPr marL="685800" lvl="1" indent="-76200" algn="l" rtl="0">
              <a:lnSpc>
                <a:spcPct val="90000"/>
              </a:lnSpc>
              <a:spcBef>
                <a:spcPts val="500"/>
              </a:spcBef>
              <a:spcAft>
                <a:spcPts val="0"/>
              </a:spcAft>
              <a:buClr>
                <a:schemeClr val="dk1"/>
              </a:buClr>
              <a:buSzPts val="2400"/>
              <a:buNone/>
            </a:pPr>
            <a:endParaRPr/>
          </a:p>
        </p:txBody>
      </p:sp>
      <p:pic>
        <p:nvPicPr>
          <p:cNvPr id="1636" name="Google Shape;1636;p152"/>
          <p:cNvPicPr preferRelativeResize="0"/>
          <p:nvPr/>
        </p:nvPicPr>
        <p:blipFill rotWithShape="1">
          <a:blip r:embed="rId3">
            <a:alphaModFix/>
          </a:blip>
          <a:srcRect/>
          <a:stretch/>
        </p:blipFill>
        <p:spPr>
          <a:xfrm>
            <a:off x="8255727" y="190587"/>
            <a:ext cx="3391258" cy="6476825"/>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p153"/>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Tips for Carb Counting</a:t>
            </a:r>
            <a:endParaRPr/>
          </a:p>
        </p:txBody>
      </p:sp>
      <p:sp>
        <p:nvSpPr>
          <p:cNvPr id="1643" name="Google Shape;1643;p153"/>
          <p:cNvSpPr txBox="1">
            <a:spLocks noGrp="1"/>
          </p:cNvSpPr>
          <p:nvPr>
            <p:ph type="body" idx="1"/>
          </p:nvPr>
        </p:nvSpPr>
        <p:spPr>
          <a:xfrm>
            <a:off x="838200" y="1690700"/>
            <a:ext cx="6610200" cy="4531800"/>
          </a:xfrm>
          <a:prstGeom prst="rect">
            <a:avLst/>
          </a:prstGeom>
          <a:noFill/>
          <a:ln>
            <a:noFill/>
          </a:ln>
        </p:spPr>
        <p:txBody>
          <a:bodyPr spcFirstLastPara="1" wrap="square" lIns="91425" tIns="45700" rIns="91425" bIns="45700" anchor="t" anchorCtr="0">
            <a:normAutofit lnSpcReduction="10000"/>
          </a:bodyPr>
          <a:lstStyle/>
          <a:p>
            <a:pPr marL="228600" lvl="0" indent="-213359" algn="l" rtl="0">
              <a:lnSpc>
                <a:spcPct val="110000"/>
              </a:lnSpc>
              <a:spcBef>
                <a:spcPts val="0"/>
              </a:spcBef>
              <a:spcAft>
                <a:spcPts val="0"/>
              </a:spcAft>
              <a:buClr>
                <a:schemeClr val="dk1"/>
              </a:buClr>
              <a:buSzPct val="100000"/>
              <a:buChar char="•"/>
            </a:pPr>
            <a:r>
              <a:rPr lang="en-US" sz="3200"/>
              <a:t>Understanding and teaching carb counting:</a:t>
            </a:r>
            <a:endParaRPr/>
          </a:p>
          <a:p>
            <a:pPr marL="685800" lvl="1" indent="-215265" algn="l" rtl="0">
              <a:lnSpc>
                <a:spcPct val="110000"/>
              </a:lnSpc>
              <a:spcBef>
                <a:spcPts val="500"/>
              </a:spcBef>
              <a:spcAft>
                <a:spcPts val="0"/>
              </a:spcAft>
              <a:buClr>
                <a:schemeClr val="dk1"/>
              </a:buClr>
              <a:buSzPct val="100000"/>
              <a:buChar char="•"/>
            </a:pPr>
            <a:r>
              <a:rPr lang="en-US" sz="2800"/>
              <a:t>Practice carb counting your own meals!</a:t>
            </a:r>
            <a:endParaRPr/>
          </a:p>
          <a:p>
            <a:pPr marL="685800" lvl="1" indent="-215265" algn="l" rtl="0">
              <a:lnSpc>
                <a:spcPct val="110000"/>
              </a:lnSpc>
              <a:spcBef>
                <a:spcPts val="500"/>
              </a:spcBef>
              <a:spcAft>
                <a:spcPts val="0"/>
              </a:spcAft>
              <a:buClr>
                <a:schemeClr val="dk1"/>
              </a:buClr>
              <a:buSzPct val="100000"/>
              <a:buChar char="•"/>
            </a:pPr>
            <a:r>
              <a:rPr lang="en-US" sz="2800"/>
              <a:t>Keep foods in your office for practice</a:t>
            </a:r>
            <a:endParaRPr/>
          </a:p>
          <a:p>
            <a:pPr marL="685800" lvl="1" indent="-215265" algn="l" rtl="0">
              <a:lnSpc>
                <a:spcPct val="110000"/>
              </a:lnSpc>
              <a:spcBef>
                <a:spcPts val="500"/>
              </a:spcBef>
              <a:spcAft>
                <a:spcPts val="0"/>
              </a:spcAft>
              <a:buClr>
                <a:schemeClr val="dk1"/>
              </a:buClr>
              <a:buSzPct val="100000"/>
              <a:buChar char="•"/>
            </a:pPr>
            <a:r>
              <a:rPr lang="en-US" sz="2800"/>
              <a:t>Encourage the PWD to bring in familiar foods into the office to practice with you</a:t>
            </a:r>
            <a:endParaRPr/>
          </a:p>
          <a:p>
            <a:pPr marL="685800" lvl="1" indent="-215265" algn="l" rtl="0">
              <a:lnSpc>
                <a:spcPct val="110000"/>
              </a:lnSpc>
              <a:spcBef>
                <a:spcPts val="500"/>
              </a:spcBef>
              <a:spcAft>
                <a:spcPts val="0"/>
              </a:spcAft>
              <a:buClr>
                <a:schemeClr val="dk1"/>
              </a:buClr>
              <a:buSzPct val="100000"/>
              <a:buChar char="•"/>
            </a:pPr>
            <a:r>
              <a:rPr lang="en-US" sz="2800"/>
              <a:t>Encourage a “cheat sheet” with counts for regularly consumed foods</a:t>
            </a:r>
            <a:endParaRPr/>
          </a:p>
          <a:p>
            <a:pPr marL="457200" lvl="1" indent="0" algn="l" rtl="0">
              <a:lnSpc>
                <a:spcPct val="90000"/>
              </a:lnSpc>
              <a:spcBef>
                <a:spcPts val="500"/>
              </a:spcBef>
              <a:spcAft>
                <a:spcPts val="0"/>
              </a:spcAft>
              <a:buClr>
                <a:schemeClr val="dk1"/>
              </a:buClr>
              <a:buSzPct val="100000"/>
              <a:buNone/>
            </a:pPr>
            <a:endParaRPr/>
          </a:p>
          <a:p>
            <a:pPr marL="457200" lvl="1" indent="0" algn="l" rtl="0">
              <a:lnSpc>
                <a:spcPct val="90000"/>
              </a:lnSpc>
              <a:spcBef>
                <a:spcPts val="500"/>
              </a:spcBef>
              <a:spcAft>
                <a:spcPts val="0"/>
              </a:spcAft>
              <a:buClr>
                <a:schemeClr val="dk1"/>
              </a:buClr>
              <a:buSzPct val="100000"/>
              <a:buNone/>
            </a:pPr>
            <a:endParaRPr/>
          </a:p>
        </p:txBody>
      </p:sp>
      <p:pic>
        <p:nvPicPr>
          <p:cNvPr id="1644" name="Google Shape;1644;p153" descr="Practical Carbohydrate Counting - A How-to-Teach Guide for Health Professionals ebook by Hope S. Warshaw, R.D.,Karen M. Bolderman, R.D."/>
          <p:cNvPicPr preferRelativeResize="0"/>
          <p:nvPr/>
        </p:nvPicPr>
        <p:blipFill rotWithShape="1">
          <a:blip r:embed="rId3">
            <a:alphaModFix/>
          </a:blip>
          <a:srcRect t="11730"/>
          <a:stretch/>
        </p:blipFill>
        <p:spPr>
          <a:xfrm>
            <a:off x="8630700" y="1842651"/>
            <a:ext cx="3362325" cy="4531675"/>
          </a:xfrm>
          <a:prstGeom prst="rect">
            <a:avLst/>
          </a:prstGeom>
          <a:noFill/>
          <a:ln>
            <a:noFill/>
          </a:ln>
          <a:effectLst>
            <a:outerShdw blurRad="292100" dist="139700" dir="2700000" algn="tl" rotWithShape="0">
              <a:srgbClr val="333333">
                <a:alpha val="64705"/>
              </a:srgbClr>
            </a:outerShdw>
          </a:effectLst>
        </p:spPr>
      </p:pic>
      <p:pic>
        <p:nvPicPr>
          <p:cNvPr id="1645" name="Google Shape;1645;p153"/>
          <p:cNvPicPr preferRelativeResize="0"/>
          <p:nvPr/>
        </p:nvPicPr>
        <p:blipFill>
          <a:blip r:embed="rId4">
            <a:alphaModFix/>
          </a:blip>
          <a:stretch>
            <a:fillRect/>
          </a:stretch>
        </p:blipFill>
        <p:spPr>
          <a:xfrm>
            <a:off x="7359225" y="3883763"/>
            <a:ext cx="1752600" cy="2600325"/>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pic>
        <p:nvPicPr>
          <p:cNvPr id="1651" name="Google Shape;1651;p154" descr="A picture containing indoor, bowl, pan, tableware&#10;&#10;Description automatically generated"/>
          <p:cNvPicPr preferRelativeResize="0"/>
          <p:nvPr/>
        </p:nvPicPr>
        <p:blipFill rotWithShape="1">
          <a:blip r:embed="rId3">
            <a:alphaModFix/>
          </a:blip>
          <a:srcRect/>
          <a:stretch/>
        </p:blipFill>
        <p:spPr>
          <a:xfrm>
            <a:off x="8709102" y="3635262"/>
            <a:ext cx="3138479" cy="2048271"/>
          </a:xfrm>
          <a:prstGeom prst="rect">
            <a:avLst/>
          </a:prstGeom>
          <a:noFill/>
          <a:ln>
            <a:noFill/>
          </a:ln>
        </p:spPr>
      </p:pic>
      <p:sp>
        <p:nvSpPr>
          <p:cNvPr id="1652" name="Google Shape;1652;p154"/>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Tips for Carb Counting</a:t>
            </a:r>
            <a:endParaRPr/>
          </a:p>
        </p:txBody>
      </p:sp>
      <p:sp>
        <p:nvSpPr>
          <p:cNvPr id="1653" name="Google Shape;1653;p154"/>
          <p:cNvSpPr txBox="1">
            <a:spLocks noGrp="1"/>
          </p:cNvSpPr>
          <p:nvPr>
            <p:ph type="body" idx="1"/>
          </p:nvPr>
        </p:nvSpPr>
        <p:spPr>
          <a:xfrm>
            <a:off x="838200" y="1690688"/>
            <a:ext cx="7870902" cy="4802187"/>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dk1"/>
              </a:buClr>
              <a:buSzPts val="3200"/>
              <a:buChar char="•"/>
            </a:pPr>
            <a:r>
              <a:rPr lang="en-US" sz="3200"/>
              <a:t>Understanding and teaching carb counting:</a:t>
            </a:r>
            <a:endParaRPr/>
          </a:p>
          <a:p>
            <a:pPr marL="685800" lvl="1" indent="-228600" algn="l" rtl="0">
              <a:lnSpc>
                <a:spcPct val="110000"/>
              </a:lnSpc>
              <a:spcBef>
                <a:spcPts val="500"/>
              </a:spcBef>
              <a:spcAft>
                <a:spcPts val="0"/>
              </a:spcAft>
              <a:buClr>
                <a:schemeClr val="dk1"/>
              </a:buClr>
              <a:buSzPts val="2800"/>
              <a:buChar char="•"/>
            </a:pPr>
            <a:r>
              <a:rPr lang="en-US" sz="2800"/>
              <a:t>Buy measuring cups/spoons at the dollar store</a:t>
            </a:r>
            <a:endParaRPr/>
          </a:p>
          <a:p>
            <a:pPr marL="685800" lvl="1" indent="-228600" algn="l" rtl="0">
              <a:lnSpc>
                <a:spcPct val="110000"/>
              </a:lnSpc>
              <a:spcBef>
                <a:spcPts val="500"/>
              </a:spcBef>
              <a:spcAft>
                <a:spcPts val="0"/>
              </a:spcAft>
              <a:buClr>
                <a:schemeClr val="dk1"/>
              </a:buClr>
              <a:buSzPts val="2800"/>
              <a:buChar char="•"/>
            </a:pPr>
            <a:r>
              <a:rPr lang="en-US" sz="2800"/>
              <a:t>Watch/share online tutorials on fractions </a:t>
            </a:r>
            <a:endParaRPr/>
          </a:p>
          <a:p>
            <a:pPr marL="685800" lvl="1" indent="-228600" algn="l" rtl="0">
              <a:lnSpc>
                <a:spcPct val="110000"/>
              </a:lnSpc>
              <a:spcBef>
                <a:spcPts val="500"/>
              </a:spcBef>
              <a:spcAft>
                <a:spcPts val="0"/>
              </a:spcAft>
              <a:buClr>
                <a:schemeClr val="dk1"/>
              </a:buClr>
              <a:buSzPts val="2800"/>
              <a:buChar char="•"/>
            </a:pPr>
            <a:r>
              <a:rPr lang="en-US" sz="2800"/>
              <a:t>Encourage a calculator for math </a:t>
            </a:r>
            <a:endParaRPr/>
          </a:p>
          <a:p>
            <a:pPr marL="685800" lvl="1" indent="-228600" algn="l" rtl="0">
              <a:lnSpc>
                <a:spcPct val="110000"/>
              </a:lnSpc>
              <a:spcBef>
                <a:spcPts val="500"/>
              </a:spcBef>
              <a:spcAft>
                <a:spcPts val="0"/>
              </a:spcAft>
              <a:buClr>
                <a:schemeClr val="dk1"/>
              </a:buClr>
              <a:buSzPts val="2800"/>
              <a:buChar char="•"/>
            </a:pPr>
            <a:r>
              <a:rPr lang="en-US" sz="2800"/>
              <a:t>Encourage the PWD practice/record using food logs; review logs prior to moving on to more complicated topics like using an ICR</a:t>
            </a:r>
            <a:endParaRPr/>
          </a:p>
          <a:p>
            <a:pPr marL="685800" lvl="1" indent="-228600" algn="l" rtl="0">
              <a:lnSpc>
                <a:spcPct val="110000"/>
              </a:lnSpc>
              <a:spcBef>
                <a:spcPts val="500"/>
              </a:spcBef>
              <a:spcAft>
                <a:spcPts val="0"/>
              </a:spcAft>
              <a:buClr>
                <a:schemeClr val="dk1"/>
              </a:buClr>
              <a:buSzPts val="2800"/>
              <a:buChar char="•"/>
            </a:pPr>
            <a:r>
              <a:rPr lang="en-US" sz="2800"/>
              <a:t>Encourage books, phone apps, and carb counting sheets for assistance</a:t>
            </a:r>
            <a:endParaRPr/>
          </a:p>
          <a:p>
            <a:pPr marL="457200" lvl="1" indent="0" algn="l" rtl="0">
              <a:lnSpc>
                <a:spcPct val="11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p:txBody>
      </p:sp>
      <p:pic>
        <p:nvPicPr>
          <p:cNvPr id="1654" name="Google Shape;1654;p154" descr="Graphical user interface&#10;&#10;Description automatically generated"/>
          <p:cNvPicPr preferRelativeResize="0"/>
          <p:nvPr/>
        </p:nvPicPr>
        <p:blipFill rotWithShape="1">
          <a:blip r:embed="rId4">
            <a:alphaModFix/>
          </a:blip>
          <a:srcRect/>
          <a:stretch/>
        </p:blipFill>
        <p:spPr>
          <a:xfrm>
            <a:off x="8976889" y="2307748"/>
            <a:ext cx="2644698" cy="1327514"/>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659"/>
        <p:cNvGrpSpPr/>
        <p:nvPr/>
      </p:nvGrpSpPr>
      <p:grpSpPr>
        <a:xfrm>
          <a:off x="0" y="0"/>
          <a:ext cx="0" cy="0"/>
          <a:chOff x="0" y="0"/>
          <a:chExt cx="0" cy="0"/>
        </a:xfrm>
      </p:grpSpPr>
      <p:sp>
        <p:nvSpPr>
          <p:cNvPr id="1660" name="Google Shape;1660;p155"/>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Tools for Carbohydrate Counting</a:t>
            </a:r>
            <a:endParaRPr/>
          </a:p>
        </p:txBody>
      </p:sp>
      <p:sp>
        <p:nvSpPr>
          <p:cNvPr id="1661" name="Google Shape;1661;p155"/>
          <p:cNvSpPr txBox="1">
            <a:spLocks noGrp="1"/>
          </p:cNvSpPr>
          <p:nvPr>
            <p:ph type="body" idx="1"/>
          </p:nvPr>
        </p:nvSpPr>
        <p:spPr>
          <a:xfrm>
            <a:off x="838200" y="1825625"/>
            <a:ext cx="10515600" cy="4741430"/>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ts val="3400"/>
              <a:buChar char="•"/>
            </a:pPr>
            <a:r>
              <a:rPr lang="en-US" sz="3400" dirty="0"/>
              <a:t>Resources for carbohydrate counting:</a:t>
            </a:r>
            <a:r>
              <a:rPr lang="en-US" dirty="0"/>
              <a:t>	</a:t>
            </a:r>
            <a:endParaRPr dirty="0"/>
          </a:p>
          <a:p>
            <a:pPr marL="685800" lvl="1" indent="-228600" algn="l" rtl="0">
              <a:lnSpc>
                <a:spcPct val="100000"/>
              </a:lnSpc>
              <a:spcBef>
                <a:spcPts val="500"/>
              </a:spcBef>
              <a:spcAft>
                <a:spcPts val="0"/>
              </a:spcAft>
              <a:buClr>
                <a:schemeClr val="dk1"/>
              </a:buClr>
              <a:buSzPts val="3200"/>
              <a:buChar char="•"/>
            </a:pPr>
            <a:r>
              <a:rPr lang="en-US" sz="3200" dirty="0"/>
              <a:t>Calorie King (book, website, smartphone app for iOS and Android – available in English &amp; Spanish)</a:t>
            </a:r>
            <a:endParaRPr dirty="0"/>
          </a:p>
          <a:p>
            <a:pPr marL="685800" lvl="1" indent="-228600" algn="l" rtl="0">
              <a:lnSpc>
                <a:spcPct val="100000"/>
              </a:lnSpc>
              <a:spcBef>
                <a:spcPts val="500"/>
              </a:spcBef>
              <a:spcAft>
                <a:spcPts val="0"/>
              </a:spcAft>
              <a:buClr>
                <a:schemeClr val="dk1"/>
              </a:buClr>
              <a:buSzPts val="3200"/>
              <a:buChar char="•"/>
            </a:pPr>
            <a:r>
              <a:rPr lang="en-US" sz="3200" dirty="0"/>
              <a:t>Diabetes Tracker (app $)</a:t>
            </a:r>
            <a:endParaRPr dirty="0"/>
          </a:p>
          <a:p>
            <a:pPr marL="685800" lvl="1" indent="-228600" algn="l" rtl="0">
              <a:lnSpc>
                <a:spcPct val="100000"/>
              </a:lnSpc>
              <a:spcBef>
                <a:spcPts val="500"/>
              </a:spcBef>
              <a:spcAft>
                <a:spcPts val="0"/>
              </a:spcAft>
              <a:buClr>
                <a:schemeClr val="dk1"/>
              </a:buClr>
              <a:buSzPts val="3200"/>
              <a:buChar char="•"/>
            </a:pPr>
            <a:r>
              <a:rPr lang="en-US" sz="3200" dirty="0"/>
              <a:t>MyFitnessPal (smartphone application for iOS and Android)</a:t>
            </a:r>
          </a:p>
          <a:p>
            <a:pPr marL="685800" lvl="1" indent="-228600" algn="l" rtl="0">
              <a:lnSpc>
                <a:spcPct val="100000"/>
              </a:lnSpc>
              <a:spcBef>
                <a:spcPts val="500"/>
              </a:spcBef>
              <a:spcAft>
                <a:spcPts val="0"/>
              </a:spcAft>
              <a:buClr>
                <a:schemeClr val="dk1"/>
              </a:buClr>
              <a:buSzPts val="3200"/>
              <a:buChar char="•"/>
            </a:pPr>
            <a:r>
              <a:rPr lang="en-US" sz="3200" dirty="0" err="1">
                <a:solidFill>
                  <a:srgbClr val="FF0000"/>
                </a:solidFill>
              </a:rPr>
              <a:t>UnderMyFork</a:t>
            </a:r>
            <a:r>
              <a:rPr lang="en-US" sz="3200" dirty="0">
                <a:solidFill>
                  <a:srgbClr val="FF0000"/>
                </a:solidFill>
              </a:rPr>
              <a:t> (app) Take photo of food to get nutrition info</a:t>
            </a:r>
            <a:endParaRPr dirty="0">
              <a:solidFill>
                <a:srgbClr val="FF0000"/>
              </a:solidFill>
            </a:endParaRPr>
          </a:p>
          <a:p>
            <a:pPr marL="685800" lvl="1" indent="-228600" algn="l" rtl="0">
              <a:lnSpc>
                <a:spcPct val="100000"/>
              </a:lnSpc>
              <a:spcBef>
                <a:spcPts val="500"/>
              </a:spcBef>
              <a:spcAft>
                <a:spcPts val="0"/>
              </a:spcAft>
              <a:buClr>
                <a:schemeClr val="dk1"/>
              </a:buClr>
              <a:buSzPts val="3200"/>
              <a:buChar char="•"/>
            </a:pPr>
            <a:r>
              <a:rPr lang="en-US" sz="3200" dirty="0"/>
              <a:t>Nutrition.gov (website)</a:t>
            </a:r>
            <a:endParaRPr dirty="0"/>
          </a:p>
          <a:p>
            <a:pPr marL="685800" lvl="1" indent="-228600" algn="l" rtl="0">
              <a:lnSpc>
                <a:spcPct val="100000"/>
              </a:lnSpc>
              <a:spcBef>
                <a:spcPts val="500"/>
              </a:spcBef>
              <a:spcAft>
                <a:spcPts val="0"/>
              </a:spcAft>
              <a:buClr>
                <a:schemeClr val="dk1"/>
              </a:buClr>
              <a:buSzPts val="3200"/>
              <a:buChar char="•"/>
            </a:pPr>
            <a:r>
              <a:rPr lang="en-US" sz="3200" dirty="0"/>
              <a:t>Smart food scales</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pic>
        <p:nvPicPr>
          <p:cNvPr id="1667" name="Google Shape;1667;p156"/>
          <p:cNvPicPr preferRelativeResize="0"/>
          <p:nvPr/>
        </p:nvPicPr>
        <p:blipFill rotWithShape="1">
          <a:blip r:embed="rId3">
            <a:alphaModFix/>
          </a:blip>
          <a:srcRect b="16666"/>
          <a:stretch/>
        </p:blipFill>
        <p:spPr>
          <a:xfrm>
            <a:off x="4316922" y="282812"/>
            <a:ext cx="3857145" cy="4721678"/>
          </a:xfrm>
          <a:prstGeom prst="rect">
            <a:avLst/>
          </a:prstGeom>
          <a:noFill/>
          <a:ln>
            <a:noFill/>
          </a:ln>
        </p:spPr>
      </p:pic>
      <p:sp>
        <p:nvSpPr>
          <p:cNvPr id="1668" name="Google Shape;1668;p156"/>
          <p:cNvSpPr txBox="1"/>
          <p:nvPr/>
        </p:nvSpPr>
        <p:spPr>
          <a:xfrm>
            <a:off x="594731" y="5004493"/>
            <a:ext cx="11002538" cy="1384995"/>
          </a:xfrm>
          <a:prstGeom prst="rect">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NOTE: The 1 cup measure as the serving size is for convenience only! All information provided by the Nutrition Facts label is based on the weight (the information in parentheses) of the food serving</a:t>
            </a:r>
            <a:r>
              <a:rPr lang="en-US" sz="2600" b="1">
                <a:solidFill>
                  <a:schemeClr val="dk1"/>
                </a:solidFill>
                <a:latin typeface="Arial"/>
                <a:ea typeface="Arial"/>
                <a:cs typeface="Arial"/>
                <a:sym typeface="Arial"/>
              </a:rPr>
              <a:t>.</a:t>
            </a:r>
            <a:endParaRPr/>
          </a:p>
        </p:txBody>
      </p:sp>
      <p:sp>
        <p:nvSpPr>
          <p:cNvPr id="1669" name="Google Shape;1669;p156"/>
          <p:cNvSpPr/>
          <p:nvPr/>
        </p:nvSpPr>
        <p:spPr>
          <a:xfrm>
            <a:off x="6245495" y="999887"/>
            <a:ext cx="2159400" cy="60960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0" name="Google Shape;1670;p156"/>
          <p:cNvSpPr/>
          <p:nvPr/>
        </p:nvSpPr>
        <p:spPr>
          <a:xfrm>
            <a:off x="3787095" y="3545761"/>
            <a:ext cx="2910600" cy="73440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0"/>
                                        </p:tgtEl>
                                        <p:attrNameLst>
                                          <p:attrName>style.visibility</p:attrName>
                                        </p:attrNameLst>
                                      </p:cBhvr>
                                      <p:to>
                                        <p:strVal val="visible"/>
                                      </p:to>
                                    </p:set>
                                    <p:animEffect transition="in" filter="fade">
                                      <p:cBhvr>
                                        <p:cTn id="7" dur="2000"/>
                                        <p:tgtEl>
                                          <p:spTgt spid="16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9"/>
                                        </p:tgtEl>
                                        <p:attrNameLst>
                                          <p:attrName>style.visibility</p:attrName>
                                        </p:attrNameLst>
                                      </p:cBhvr>
                                      <p:to>
                                        <p:strVal val="visible"/>
                                      </p:to>
                                    </p:set>
                                    <p:animEffect transition="in" filter="fade">
                                      <p:cBhvr>
                                        <p:cTn id="12" dur="2000"/>
                                        <p:tgtEl>
                                          <p:spTgt spid="1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2"/>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Introduction to Health at Every Size (HAES®)</a:t>
            </a:r>
            <a:endParaRPr/>
          </a:p>
        </p:txBody>
      </p:sp>
      <p:sp>
        <p:nvSpPr>
          <p:cNvPr id="373" name="Google Shape;373;p22"/>
          <p:cNvSpPr txBox="1">
            <a:spLocks noGrp="1"/>
          </p:cNvSpPr>
          <p:nvPr>
            <p:ph type="body" idx="1"/>
          </p:nvPr>
        </p:nvSpPr>
        <p:spPr>
          <a:xfrm>
            <a:off x="838200" y="1628113"/>
            <a:ext cx="10515600" cy="46128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US" sz="2600" b="1" dirty="0"/>
              <a:t>HAES® Overview</a:t>
            </a:r>
            <a:endParaRPr sz="2600" b="1" dirty="0"/>
          </a:p>
          <a:p>
            <a:pPr marL="457200" lvl="0" indent="-393700" algn="l" rtl="0">
              <a:lnSpc>
                <a:spcPct val="115000"/>
              </a:lnSpc>
              <a:spcBef>
                <a:spcPts val="1200"/>
              </a:spcBef>
              <a:spcAft>
                <a:spcPts val="0"/>
              </a:spcAft>
              <a:buSzPts val="2600"/>
              <a:buFont typeface="Calibri"/>
              <a:buChar char="●"/>
            </a:pPr>
            <a:r>
              <a:rPr lang="en-US" sz="2600" dirty="0"/>
              <a:t>Developed in the late 1990s, rooted in the civil rights movements of the 1960s.</a:t>
            </a:r>
            <a:endParaRPr sz="2600" dirty="0"/>
          </a:p>
          <a:p>
            <a:pPr marL="457200" lvl="0" indent="-393700" algn="l" rtl="0">
              <a:lnSpc>
                <a:spcPct val="115000"/>
              </a:lnSpc>
              <a:spcBef>
                <a:spcPts val="0"/>
              </a:spcBef>
              <a:spcAft>
                <a:spcPts val="0"/>
              </a:spcAft>
              <a:buSzPts val="2600"/>
              <a:buFont typeface="Calibri"/>
              <a:buChar char="●"/>
            </a:pPr>
            <a:r>
              <a:rPr lang="en-US" sz="2600" dirty="0"/>
              <a:t>Focuses on providing equitable healthcare without centering </a:t>
            </a:r>
            <a:r>
              <a:rPr lang="en-US" sz="2600" dirty="0">
                <a:solidFill>
                  <a:srgbClr val="FF0000"/>
                </a:solidFill>
              </a:rPr>
              <a:t>on </a:t>
            </a:r>
            <a:r>
              <a:rPr lang="en-US" sz="2600" dirty="0"/>
              <a:t>weight loss.</a:t>
            </a:r>
            <a:endParaRPr sz="2600" dirty="0"/>
          </a:p>
          <a:p>
            <a:pPr marL="457200" lvl="0" indent="-393700" algn="l" rtl="0">
              <a:lnSpc>
                <a:spcPct val="115000"/>
              </a:lnSpc>
              <a:spcBef>
                <a:spcPts val="0"/>
              </a:spcBef>
              <a:spcAft>
                <a:spcPts val="0"/>
              </a:spcAft>
              <a:buSzPts val="2600"/>
              <a:buFont typeface="Calibri"/>
              <a:buChar char="●"/>
            </a:pPr>
            <a:r>
              <a:rPr lang="en-US" sz="2600" dirty="0"/>
              <a:t>Aims to challenge weight-based oppression and promote compassionate care for all body sizes.</a:t>
            </a:r>
            <a:endParaRPr sz="2600" dirty="0"/>
          </a:p>
          <a:p>
            <a:pPr marL="457200" lvl="0" indent="-393700" algn="l" rtl="0">
              <a:lnSpc>
                <a:spcPct val="115000"/>
              </a:lnSpc>
              <a:spcBef>
                <a:spcPts val="0"/>
              </a:spcBef>
              <a:spcAft>
                <a:spcPts val="0"/>
              </a:spcAft>
              <a:buSzPts val="2600"/>
              <a:buFont typeface="Calibri"/>
              <a:buChar char="●"/>
            </a:pPr>
            <a:r>
              <a:rPr lang="en-US" sz="2600" dirty="0"/>
              <a:t>Healthcare as a Human Right:</a:t>
            </a:r>
            <a:r>
              <a:rPr lang="en-US" sz="2600" b="1" dirty="0"/>
              <a:t> </a:t>
            </a:r>
            <a:r>
              <a:rPr lang="en-US" sz="2600" dirty="0"/>
              <a:t>Everyone, regardless of size, deserves access to comprehensive and compassionate healthcare.</a:t>
            </a:r>
            <a:endParaRPr sz="2600" dirty="0"/>
          </a:p>
          <a:p>
            <a:pPr marL="457200" lvl="0" indent="-393700" algn="l" rtl="0">
              <a:lnSpc>
                <a:spcPct val="115000"/>
              </a:lnSpc>
              <a:spcBef>
                <a:spcPts val="0"/>
              </a:spcBef>
              <a:spcAft>
                <a:spcPts val="0"/>
              </a:spcAft>
              <a:buSzPts val="2600"/>
              <a:buChar char="●"/>
            </a:pPr>
            <a:r>
              <a:rPr lang="en-US" sz="2600" dirty="0"/>
              <a:t>Rejecting weight-based discrimination and ensuring care for all body sizes.</a:t>
            </a:r>
            <a:endParaRPr sz="2600" dirty="0"/>
          </a:p>
          <a:p>
            <a:pPr marL="0" lvl="0" indent="0" algn="l" rtl="0">
              <a:lnSpc>
                <a:spcPct val="115000"/>
              </a:lnSpc>
              <a:spcBef>
                <a:spcPts val="1200"/>
              </a:spcBef>
              <a:spcAft>
                <a:spcPts val="1200"/>
              </a:spcAft>
              <a:buNone/>
            </a:pPr>
            <a:endParaRPr sz="2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sp>
        <p:nvSpPr>
          <p:cNvPr id="1676" name="Google Shape;1676;p157"/>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Tools for Carbohydrate Counting</a:t>
            </a:r>
            <a:endParaRPr/>
          </a:p>
        </p:txBody>
      </p:sp>
      <p:sp>
        <p:nvSpPr>
          <p:cNvPr id="1677" name="Google Shape;1677;p1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Smart food scales can be purchased to do the math</a:t>
            </a:r>
            <a:endParaRPr/>
          </a:p>
        </p:txBody>
      </p:sp>
      <p:grpSp>
        <p:nvGrpSpPr>
          <p:cNvPr id="1678" name="Google Shape;1678;p157"/>
          <p:cNvGrpSpPr/>
          <p:nvPr/>
        </p:nvGrpSpPr>
        <p:grpSpPr>
          <a:xfrm>
            <a:off x="838200" y="2406316"/>
            <a:ext cx="4850331" cy="3904880"/>
            <a:chOff x="421125" y="1479176"/>
            <a:chExt cx="6003123" cy="4875524"/>
          </a:xfrm>
        </p:grpSpPr>
        <p:pic>
          <p:nvPicPr>
            <p:cNvPr id="1679" name="Google Shape;1679;p157" descr="http://ecx.images-amazon.com/images/I/411Q2VE6PWL.jpg"/>
            <p:cNvPicPr preferRelativeResize="0"/>
            <p:nvPr/>
          </p:nvPicPr>
          <p:blipFill rotWithShape="1">
            <a:blip r:embed="rId3">
              <a:alphaModFix/>
            </a:blip>
            <a:srcRect/>
            <a:stretch/>
          </p:blipFill>
          <p:spPr>
            <a:xfrm>
              <a:off x="1677925" y="1479176"/>
              <a:ext cx="2512665" cy="4001059"/>
            </a:xfrm>
            <a:prstGeom prst="rect">
              <a:avLst/>
            </a:prstGeom>
            <a:noFill/>
            <a:ln>
              <a:noFill/>
            </a:ln>
            <a:effectLst>
              <a:outerShdw blurRad="292100" dist="139700" dir="2700000" algn="tl" rotWithShape="0">
                <a:srgbClr val="333333">
                  <a:alpha val="64705"/>
                </a:srgbClr>
              </a:outerShdw>
            </a:effectLst>
          </p:spPr>
        </p:pic>
        <p:sp>
          <p:nvSpPr>
            <p:cNvPr id="1680" name="Google Shape;1680;p157"/>
            <p:cNvSpPr txBox="1"/>
            <p:nvPr/>
          </p:nvSpPr>
          <p:spPr>
            <a:xfrm>
              <a:off x="421125" y="5701422"/>
              <a:ext cx="6003123" cy="6532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Kitrics Nutritional Scale</a:t>
              </a:r>
              <a:endParaRPr/>
            </a:p>
          </p:txBody>
        </p:sp>
      </p:grpSp>
      <p:pic>
        <p:nvPicPr>
          <p:cNvPr id="1681" name="Google Shape;1681;p157"/>
          <p:cNvPicPr preferRelativeResize="0"/>
          <p:nvPr/>
        </p:nvPicPr>
        <p:blipFill rotWithShape="1">
          <a:blip r:embed="rId4">
            <a:alphaModFix/>
          </a:blip>
          <a:srcRect/>
          <a:stretch/>
        </p:blipFill>
        <p:spPr>
          <a:xfrm>
            <a:off x="6711666" y="2698897"/>
            <a:ext cx="3976735" cy="2604793"/>
          </a:xfrm>
          <a:prstGeom prst="rect">
            <a:avLst/>
          </a:prstGeom>
          <a:noFill/>
          <a:ln>
            <a:noFill/>
          </a:ln>
        </p:spPr>
      </p:pic>
      <p:sp>
        <p:nvSpPr>
          <p:cNvPr id="1682" name="Google Shape;1682;p157"/>
          <p:cNvSpPr txBox="1"/>
          <p:nvPr/>
        </p:nvSpPr>
        <p:spPr>
          <a:xfrm>
            <a:off x="5956834" y="5787976"/>
            <a:ext cx="54864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Perfect Portions Scale</a:t>
            </a:r>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1688" name="Google Shape;1688;p158"/>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Case Study: Patient L.J.</a:t>
            </a:r>
            <a:endParaRPr/>
          </a:p>
        </p:txBody>
      </p:sp>
      <p:sp>
        <p:nvSpPr>
          <p:cNvPr id="1689" name="Google Shape;1689;p158"/>
          <p:cNvSpPr txBox="1">
            <a:spLocks noGrp="1"/>
          </p:cNvSpPr>
          <p:nvPr>
            <p:ph type="body" idx="1"/>
          </p:nvPr>
        </p:nvSpPr>
        <p:spPr>
          <a:xfrm>
            <a:off x="838199" y="1825625"/>
            <a:ext cx="610048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dk1"/>
              </a:buClr>
              <a:buSzPts val="2800"/>
              <a:buChar char="•"/>
            </a:pPr>
            <a:r>
              <a:rPr lang="en-US"/>
              <a:t>L.J. is a 43 year old female dx with T2DM 8 days ago</a:t>
            </a:r>
            <a:endParaRPr/>
          </a:p>
          <a:p>
            <a:pPr marL="228600" lvl="0" indent="-228600" algn="l" rtl="0">
              <a:lnSpc>
                <a:spcPct val="110000"/>
              </a:lnSpc>
              <a:spcBef>
                <a:spcPts val="1000"/>
              </a:spcBef>
              <a:spcAft>
                <a:spcPts val="0"/>
              </a:spcAft>
              <a:buClr>
                <a:schemeClr val="dk1"/>
              </a:buClr>
              <a:buSzPts val="2800"/>
              <a:buChar char="•"/>
            </a:pPr>
            <a:r>
              <a:rPr lang="en-US"/>
              <a:t>At dx, her PCP started her on the following medications:</a:t>
            </a:r>
            <a:endParaRPr/>
          </a:p>
          <a:p>
            <a:pPr marL="685800" lvl="1" indent="-228600" algn="l" rtl="0">
              <a:lnSpc>
                <a:spcPct val="110000"/>
              </a:lnSpc>
              <a:spcBef>
                <a:spcPts val="500"/>
              </a:spcBef>
              <a:spcAft>
                <a:spcPts val="0"/>
              </a:spcAft>
              <a:buClr>
                <a:schemeClr val="dk1"/>
              </a:buClr>
              <a:buSzPts val="2400"/>
              <a:buChar char="•"/>
            </a:pPr>
            <a:r>
              <a:rPr lang="en-US"/>
              <a:t>Metformin: 1000 mg BID</a:t>
            </a:r>
            <a:endParaRPr/>
          </a:p>
          <a:p>
            <a:pPr marL="685800" lvl="1" indent="-228600" algn="l" rtl="0">
              <a:lnSpc>
                <a:spcPct val="110000"/>
              </a:lnSpc>
              <a:spcBef>
                <a:spcPts val="500"/>
              </a:spcBef>
              <a:spcAft>
                <a:spcPts val="0"/>
              </a:spcAft>
              <a:buClr>
                <a:schemeClr val="dk1"/>
              </a:buClr>
              <a:buSzPts val="2400"/>
              <a:buChar char="•"/>
            </a:pPr>
            <a:r>
              <a:rPr lang="en-US"/>
              <a:t>Crestor: 10 mg per day</a:t>
            </a:r>
            <a:endParaRPr/>
          </a:p>
          <a:p>
            <a:pPr marL="685800" lvl="1" indent="-228600" algn="l" rtl="0">
              <a:lnSpc>
                <a:spcPct val="110000"/>
              </a:lnSpc>
              <a:spcBef>
                <a:spcPts val="500"/>
              </a:spcBef>
              <a:spcAft>
                <a:spcPts val="0"/>
              </a:spcAft>
              <a:buClr>
                <a:schemeClr val="dk1"/>
              </a:buClr>
              <a:buSzPts val="2400"/>
              <a:buChar char="•"/>
            </a:pPr>
            <a:r>
              <a:rPr lang="en-US"/>
              <a:t>Amlodipine: 5 mg per day</a:t>
            </a:r>
            <a:endParaRPr/>
          </a:p>
          <a:p>
            <a:pPr marL="0" lvl="0" indent="0" algn="l" rtl="0">
              <a:lnSpc>
                <a:spcPct val="11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graphicFrame>
        <p:nvGraphicFramePr>
          <p:cNvPr id="1690" name="Google Shape;1690;p158"/>
          <p:cNvGraphicFramePr/>
          <p:nvPr/>
        </p:nvGraphicFramePr>
        <p:xfrm>
          <a:off x="6248400" y="1901546"/>
          <a:ext cx="5541825" cy="4199400"/>
        </p:xfrm>
        <a:graphic>
          <a:graphicData uri="http://schemas.openxmlformats.org/drawingml/2006/table">
            <a:tbl>
              <a:tblPr firstRow="1" bandRow="1">
                <a:noFill/>
                <a:tableStyleId>{0804E385-702F-4BFD-B1C4-7A3124F3DE63}</a:tableStyleId>
              </a:tblPr>
              <a:tblGrid>
                <a:gridCol w="3309550">
                  <a:extLst>
                    <a:ext uri="{9D8B030D-6E8A-4147-A177-3AD203B41FA5}">
                      <a16:colId xmlns:a16="http://schemas.microsoft.com/office/drawing/2014/main" val="20000"/>
                    </a:ext>
                  </a:extLst>
                </a:gridCol>
                <a:gridCol w="2232275">
                  <a:extLst>
                    <a:ext uri="{9D8B030D-6E8A-4147-A177-3AD203B41FA5}">
                      <a16:colId xmlns:a16="http://schemas.microsoft.com/office/drawing/2014/main" val="20001"/>
                    </a:ext>
                  </a:extLst>
                </a:gridCol>
              </a:tblGrid>
              <a:tr h="524925">
                <a:tc gridSpan="2">
                  <a:txBody>
                    <a:bodyPr/>
                    <a:lstStyle/>
                    <a:p>
                      <a:pPr marL="0" marR="0" lvl="0" indent="0" algn="ctr" rtl="0">
                        <a:spcBef>
                          <a:spcPts val="0"/>
                        </a:spcBef>
                        <a:spcAft>
                          <a:spcPts val="0"/>
                        </a:spcAft>
                        <a:buNone/>
                      </a:pPr>
                      <a:r>
                        <a:rPr lang="en-US" sz="2600" b="0">
                          <a:solidFill>
                            <a:schemeClr val="dk1"/>
                          </a:solidFill>
                        </a:rPr>
                        <a:t>Lab Work / Vitals at Dx</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524925">
                <a:tc>
                  <a:txBody>
                    <a:bodyPr/>
                    <a:lstStyle/>
                    <a:p>
                      <a:pPr marL="0" marR="0" lvl="0" indent="0" algn="l" rtl="0">
                        <a:spcBef>
                          <a:spcPts val="0"/>
                        </a:spcBef>
                        <a:spcAft>
                          <a:spcPts val="0"/>
                        </a:spcAft>
                        <a:buNone/>
                      </a:pPr>
                      <a:r>
                        <a:rPr lang="en-US" sz="2600" b="0">
                          <a:solidFill>
                            <a:schemeClr val="dk1"/>
                          </a:solidFill>
                        </a:rPr>
                        <a:t>BMI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600" b="0">
                          <a:solidFill>
                            <a:schemeClr val="dk1"/>
                          </a:solidFill>
                        </a:rPr>
                        <a:t>29.6 kg/m</a:t>
                      </a:r>
                      <a:r>
                        <a:rPr lang="en-US" sz="2600" b="0" baseline="30000">
                          <a:solidFill>
                            <a:schemeClr val="dk1"/>
                          </a:solidFill>
                        </a:rPr>
                        <a:t>2</a:t>
                      </a:r>
                      <a:endParaRPr sz="2600" b="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24925">
                <a:tc>
                  <a:txBody>
                    <a:bodyPr/>
                    <a:lstStyle/>
                    <a:p>
                      <a:pPr marL="0" marR="0" lvl="0" indent="0" algn="l" rtl="0">
                        <a:spcBef>
                          <a:spcPts val="0"/>
                        </a:spcBef>
                        <a:spcAft>
                          <a:spcPts val="0"/>
                        </a:spcAft>
                        <a:buNone/>
                      </a:pPr>
                      <a:r>
                        <a:rPr lang="en-US" sz="2600"/>
                        <a:t>A1C</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600"/>
                        <a:t>6.9%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24925">
                <a:tc>
                  <a:txBody>
                    <a:bodyPr/>
                    <a:lstStyle/>
                    <a:p>
                      <a:pPr marL="0" marR="0" lvl="0" indent="0" algn="l" rtl="0">
                        <a:spcBef>
                          <a:spcPts val="0"/>
                        </a:spcBef>
                        <a:spcAft>
                          <a:spcPts val="0"/>
                        </a:spcAft>
                        <a:buNone/>
                      </a:pPr>
                      <a:r>
                        <a:rPr lang="en-US" sz="2600"/>
                        <a:t>Total Cholesterol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600"/>
                        <a:t>198 mg/dL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24925">
                <a:tc>
                  <a:txBody>
                    <a:bodyPr/>
                    <a:lstStyle/>
                    <a:p>
                      <a:pPr marL="0" marR="0" lvl="0" indent="0" algn="l" rtl="0">
                        <a:spcBef>
                          <a:spcPts val="0"/>
                        </a:spcBef>
                        <a:spcAft>
                          <a:spcPts val="0"/>
                        </a:spcAft>
                        <a:buNone/>
                      </a:pPr>
                      <a:r>
                        <a:rPr lang="en-US" sz="2600"/>
                        <a:t>LDL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600"/>
                        <a:t>127 mg/dL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524925">
                <a:tc>
                  <a:txBody>
                    <a:bodyPr/>
                    <a:lstStyle/>
                    <a:p>
                      <a:pPr marL="0" marR="0" lvl="0" indent="0" algn="l" rtl="0">
                        <a:spcBef>
                          <a:spcPts val="0"/>
                        </a:spcBef>
                        <a:spcAft>
                          <a:spcPts val="0"/>
                        </a:spcAft>
                        <a:buNone/>
                      </a:pPr>
                      <a:r>
                        <a:rPr lang="en-US" sz="2600"/>
                        <a:t>HDL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600"/>
                        <a:t>36 mg/dL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524925">
                <a:tc>
                  <a:txBody>
                    <a:bodyPr/>
                    <a:lstStyle/>
                    <a:p>
                      <a:pPr marL="0" marR="0" lvl="0" indent="0" algn="l" rtl="0">
                        <a:spcBef>
                          <a:spcPts val="0"/>
                        </a:spcBef>
                        <a:spcAft>
                          <a:spcPts val="0"/>
                        </a:spcAft>
                        <a:buNone/>
                      </a:pPr>
                      <a:r>
                        <a:rPr lang="en-US" sz="2600"/>
                        <a:t>Triglycerides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600"/>
                        <a:t>207 mg/dL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524925">
                <a:tc>
                  <a:txBody>
                    <a:bodyPr/>
                    <a:lstStyle/>
                    <a:p>
                      <a:pPr marL="0" marR="0" lvl="0" indent="0" algn="l" rtl="0">
                        <a:spcBef>
                          <a:spcPts val="0"/>
                        </a:spcBef>
                        <a:spcAft>
                          <a:spcPts val="0"/>
                        </a:spcAft>
                        <a:buNone/>
                      </a:pPr>
                      <a:r>
                        <a:rPr lang="en-US" sz="2600"/>
                        <a:t>BP</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600"/>
                        <a:t>148/90 mm Hg</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159"/>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Case Study: Patient L.J.</a:t>
            </a:r>
            <a:endParaRPr/>
          </a:p>
        </p:txBody>
      </p:sp>
      <p:sp>
        <p:nvSpPr>
          <p:cNvPr id="1696" name="Google Shape;1696;p159"/>
          <p:cNvSpPr txBox="1">
            <a:spLocks noGrp="1"/>
          </p:cNvSpPr>
          <p:nvPr>
            <p:ph type="body" idx="1"/>
          </p:nvPr>
        </p:nvSpPr>
        <p:spPr>
          <a:xfrm>
            <a:off x="838200" y="1825625"/>
            <a:ext cx="11049000" cy="435133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0000"/>
              </a:lnSpc>
              <a:spcBef>
                <a:spcPts val="0"/>
              </a:spcBef>
              <a:spcAft>
                <a:spcPts val="0"/>
              </a:spcAft>
              <a:buClr>
                <a:schemeClr val="dk1"/>
              </a:buClr>
              <a:buSzPct val="100000"/>
              <a:buNone/>
            </a:pPr>
            <a:r>
              <a:rPr lang="en-US" sz="3000"/>
              <a:t>Other important considerations:</a:t>
            </a:r>
            <a:endParaRPr/>
          </a:p>
          <a:p>
            <a:pPr marL="228600" lvl="0" indent="-228600" algn="l" rtl="0">
              <a:lnSpc>
                <a:spcPct val="110000"/>
              </a:lnSpc>
              <a:spcBef>
                <a:spcPts val="1000"/>
              </a:spcBef>
              <a:spcAft>
                <a:spcPts val="0"/>
              </a:spcAft>
              <a:buClr>
                <a:schemeClr val="dk1"/>
              </a:buClr>
              <a:buSzPct val="100000"/>
              <a:buChar char="•"/>
            </a:pPr>
            <a:r>
              <a:rPr lang="en-US" sz="3000"/>
              <a:t>Eager to making dietary changes; would really like guidance on what types of foods to eat more/less of</a:t>
            </a:r>
            <a:endParaRPr/>
          </a:p>
          <a:p>
            <a:pPr marL="228600" lvl="0" indent="-228600" algn="l" rtl="0">
              <a:lnSpc>
                <a:spcPct val="110000"/>
              </a:lnSpc>
              <a:spcBef>
                <a:spcPts val="1000"/>
              </a:spcBef>
              <a:spcAft>
                <a:spcPts val="0"/>
              </a:spcAft>
              <a:buClr>
                <a:schemeClr val="dk1"/>
              </a:buClr>
              <a:buSzPct val="100000"/>
              <a:buChar char="•"/>
            </a:pPr>
            <a:r>
              <a:rPr lang="en-US" sz="3000"/>
              <a:t>Has a family hx of CVD</a:t>
            </a:r>
            <a:endParaRPr/>
          </a:p>
          <a:p>
            <a:pPr marL="228600" lvl="0" indent="-228600" algn="l" rtl="0">
              <a:lnSpc>
                <a:spcPct val="110000"/>
              </a:lnSpc>
              <a:spcBef>
                <a:spcPts val="1000"/>
              </a:spcBef>
              <a:spcAft>
                <a:spcPts val="0"/>
              </a:spcAft>
              <a:buClr>
                <a:schemeClr val="dk1"/>
              </a:buClr>
              <a:buSzPct val="100000"/>
              <a:buChar char="•"/>
            </a:pPr>
            <a:r>
              <a:rPr lang="en-US" sz="3000"/>
              <a:t>Has a strong family support system</a:t>
            </a:r>
            <a:endParaRPr/>
          </a:p>
          <a:p>
            <a:pPr marL="228600" lvl="0" indent="-228600" algn="l" rtl="0">
              <a:lnSpc>
                <a:spcPct val="110000"/>
              </a:lnSpc>
              <a:spcBef>
                <a:spcPts val="1000"/>
              </a:spcBef>
              <a:spcAft>
                <a:spcPts val="0"/>
              </a:spcAft>
              <a:buClr>
                <a:schemeClr val="dk1"/>
              </a:buClr>
              <a:buSzPct val="100000"/>
              <a:buChar char="•"/>
            </a:pPr>
            <a:r>
              <a:rPr lang="en-US" sz="3000"/>
              <a:t>Enjoys a variety of foods, cooking with her family, and her husband’s                                                                                                                    favorite dishes are chicken mole and pollo verde</a:t>
            </a:r>
            <a:endParaRPr sz="3000"/>
          </a:p>
          <a:p>
            <a:pPr marL="228600" lvl="0" indent="-228600" algn="l" rtl="0">
              <a:lnSpc>
                <a:spcPct val="110000"/>
              </a:lnSpc>
              <a:spcBef>
                <a:spcPts val="1000"/>
              </a:spcBef>
              <a:spcAft>
                <a:spcPts val="0"/>
              </a:spcAft>
              <a:buClr>
                <a:schemeClr val="dk1"/>
              </a:buClr>
              <a:buSzPct val="100000"/>
              <a:buChar char="•"/>
            </a:pPr>
            <a:r>
              <a:rPr lang="en-US" sz="3000"/>
              <a:t>Would like to increase the nutritious foods in her children’s diet, as well.</a:t>
            </a:r>
            <a:endParaRPr/>
          </a:p>
          <a:p>
            <a:pPr marL="0" lvl="0" indent="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Google Shape;1701;p160"/>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DASH Eating Pattern</a:t>
            </a:r>
            <a:endParaRPr/>
          </a:p>
        </p:txBody>
      </p:sp>
      <p:sp>
        <p:nvSpPr>
          <p:cNvPr id="1702" name="Google Shape;1702;p1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000"/>
              <a:buChar char="•"/>
            </a:pPr>
            <a:r>
              <a:rPr lang="en-US" sz="3000"/>
              <a:t>Addresses elevated blood pressure and other CV risk factors</a:t>
            </a:r>
            <a:endParaRPr/>
          </a:p>
          <a:p>
            <a:pPr marL="228600" lvl="0" indent="-228600" algn="l" rtl="0">
              <a:lnSpc>
                <a:spcPct val="90000"/>
              </a:lnSpc>
              <a:spcBef>
                <a:spcPts val="1000"/>
              </a:spcBef>
              <a:spcAft>
                <a:spcPts val="0"/>
              </a:spcAft>
              <a:buClr>
                <a:schemeClr val="dk1"/>
              </a:buClr>
              <a:buSzPts val="3000"/>
              <a:buChar char="•"/>
            </a:pPr>
            <a:r>
              <a:rPr lang="en-US" sz="3000"/>
              <a:t>Incorporates chicken, where plant-based eating would minimize fleshy foods</a:t>
            </a:r>
            <a:endParaRPr/>
          </a:p>
        </p:txBody>
      </p:sp>
      <p:pic>
        <p:nvPicPr>
          <p:cNvPr id="1703" name="Google Shape;1703;p160"/>
          <p:cNvPicPr preferRelativeResize="0"/>
          <p:nvPr/>
        </p:nvPicPr>
        <p:blipFill rotWithShape="1">
          <a:blip r:embed="rId3">
            <a:alphaModFix/>
          </a:blip>
          <a:srcRect/>
          <a:stretch/>
        </p:blipFill>
        <p:spPr>
          <a:xfrm rot="10800000">
            <a:off x="0" y="4878539"/>
            <a:ext cx="12192000" cy="3958921"/>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161"/>
          <p:cNvSpPr txBox="1">
            <a:spLocks noGrp="1"/>
          </p:cNvSpPr>
          <p:nvPr>
            <p:ph type="title"/>
          </p:nvPr>
        </p:nvSpPr>
        <p:spPr>
          <a:xfrm>
            <a:off x="838200" y="365126"/>
            <a:ext cx="10515600" cy="67990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Case Study: Patient C.S.</a:t>
            </a:r>
            <a:endParaRPr/>
          </a:p>
        </p:txBody>
      </p:sp>
      <p:sp>
        <p:nvSpPr>
          <p:cNvPr id="1710" name="Google Shape;1710;p161"/>
          <p:cNvSpPr txBox="1">
            <a:spLocks noGrp="1"/>
          </p:cNvSpPr>
          <p:nvPr>
            <p:ph type="body" idx="1"/>
          </p:nvPr>
        </p:nvSpPr>
        <p:spPr>
          <a:xfrm>
            <a:off x="838200" y="1246735"/>
            <a:ext cx="10515600" cy="535939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10000"/>
              </a:lnSpc>
              <a:spcBef>
                <a:spcPts val="0"/>
              </a:spcBef>
              <a:spcAft>
                <a:spcPts val="0"/>
              </a:spcAft>
              <a:buClr>
                <a:schemeClr val="dk1"/>
              </a:buClr>
              <a:buSzPts val="2800"/>
              <a:buChar char="•"/>
            </a:pPr>
            <a:r>
              <a:rPr lang="en-US"/>
              <a:t>C.S. is a 68 year old male dx with with T2DM 13 years ago</a:t>
            </a:r>
            <a:endParaRPr/>
          </a:p>
          <a:p>
            <a:pPr marL="228600" lvl="0" indent="-228600" algn="l" rtl="0">
              <a:lnSpc>
                <a:spcPct val="110000"/>
              </a:lnSpc>
              <a:spcBef>
                <a:spcPts val="1000"/>
              </a:spcBef>
              <a:spcAft>
                <a:spcPts val="0"/>
              </a:spcAft>
              <a:buClr>
                <a:schemeClr val="dk1"/>
              </a:buClr>
              <a:buSzPts val="2800"/>
              <a:buChar char="•"/>
            </a:pPr>
            <a:r>
              <a:rPr lang="en-US"/>
              <a:t>Current medications: </a:t>
            </a:r>
            <a:endParaRPr/>
          </a:p>
          <a:p>
            <a:pPr marL="685800" lvl="1" indent="-228600" algn="l" rtl="0">
              <a:lnSpc>
                <a:spcPct val="110000"/>
              </a:lnSpc>
              <a:spcBef>
                <a:spcPts val="500"/>
              </a:spcBef>
              <a:spcAft>
                <a:spcPts val="0"/>
              </a:spcAft>
              <a:buClr>
                <a:schemeClr val="dk1"/>
              </a:buClr>
              <a:buSzPts val="2400"/>
              <a:buChar char="•"/>
            </a:pPr>
            <a:r>
              <a:rPr lang="en-US"/>
              <a:t>30u Lantus QHS</a:t>
            </a:r>
            <a:endParaRPr/>
          </a:p>
          <a:p>
            <a:pPr marL="685800" lvl="1" indent="-228600" algn="l" rtl="0">
              <a:lnSpc>
                <a:spcPct val="110000"/>
              </a:lnSpc>
              <a:spcBef>
                <a:spcPts val="500"/>
              </a:spcBef>
              <a:spcAft>
                <a:spcPts val="0"/>
              </a:spcAft>
              <a:buClr>
                <a:schemeClr val="dk1"/>
              </a:buClr>
              <a:buSzPts val="2400"/>
              <a:buChar char="•"/>
            </a:pPr>
            <a:r>
              <a:rPr lang="en-US"/>
              <a:t>10u Novolog TID before B, L, D</a:t>
            </a:r>
            <a:endParaRPr/>
          </a:p>
          <a:p>
            <a:pPr marL="685800" lvl="1" indent="-228600" algn="l" rtl="0">
              <a:lnSpc>
                <a:spcPct val="110000"/>
              </a:lnSpc>
              <a:spcBef>
                <a:spcPts val="500"/>
              </a:spcBef>
              <a:spcAft>
                <a:spcPts val="0"/>
              </a:spcAft>
              <a:buClr>
                <a:schemeClr val="dk1"/>
              </a:buClr>
              <a:buSzPts val="2400"/>
              <a:buChar char="•"/>
            </a:pPr>
            <a:r>
              <a:rPr lang="en-US"/>
              <a:t>1000 mg Metformin XR BID</a:t>
            </a:r>
            <a:endParaRPr/>
          </a:p>
          <a:p>
            <a:pPr marL="685800" lvl="1" indent="-228600" algn="l" rtl="0">
              <a:lnSpc>
                <a:spcPct val="110000"/>
              </a:lnSpc>
              <a:spcBef>
                <a:spcPts val="500"/>
              </a:spcBef>
              <a:spcAft>
                <a:spcPts val="0"/>
              </a:spcAft>
              <a:buClr>
                <a:schemeClr val="dk1"/>
              </a:buClr>
              <a:buSzPts val="2400"/>
              <a:buChar char="•"/>
            </a:pPr>
            <a:r>
              <a:rPr lang="en-US"/>
              <a:t>Lipitor 20 mg/day</a:t>
            </a:r>
            <a:endParaRPr/>
          </a:p>
          <a:p>
            <a:pPr marL="685800" lvl="1" indent="-228600" algn="l" rtl="0">
              <a:lnSpc>
                <a:spcPct val="110000"/>
              </a:lnSpc>
              <a:spcBef>
                <a:spcPts val="500"/>
              </a:spcBef>
              <a:spcAft>
                <a:spcPts val="0"/>
              </a:spcAft>
              <a:buClr>
                <a:schemeClr val="dk1"/>
              </a:buClr>
              <a:buSzPts val="2400"/>
              <a:buChar char="•"/>
            </a:pPr>
            <a:r>
              <a:rPr lang="en-US"/>
              <a:t>Lisinopril 10 mg/day</a:t>
            </a:r>
            <a:endParaRPr/>
          </a:p>
          <a:p>
            <a:pPr marL="228600" lvl="0" indent="-228600" algn="l" rtl="0">
              <a:lnSpc>
                <a:spcPct val="110000"/>
              </a:lnSpc>
              <a:spcBef>
                <a:spcPts val="1000"/>
              </a:spcBef>
              <a:spcAft>
                <a:spcPts val="0"/>
              </a:spcAft>
              <a:buClr>
                <a:schemeClr val="dk1"/>
              </a:buClr>
              <a:buSzPts val="2800"/>
              <a:buChar char="•"/>
            </a:pPr>
            <a:r>
              <a:rPr lang="en-US"/>
              <a:t>Other important considerations:</a:t>
            </a:r>
            <a:endParaRPr/>
          </a:p>
          <a:p>
            <a:pPr marL="685800" lvl="1" indent="-228600" algn="l" rtl="0">
              <a:lnSpc>
                <a:spcPct val="110000"/>
              </a:lnSpc>
              <a:spcBef>
                <a:spcPts val="500"/>
              </a:spcBef>
              <a:spcAft>
                <a:spcPts val="0"/>
              </a:spcAft>
              <a:buClr>
                <a:schemeClr val="dk1"/>
              </a:buClr>
              <a:buSzPts val="2400"/>
              <a:buChar char="•"/>
            </a:pPr>
            <a:r>
              <a:rPr lang="en-US"/>
              <a:t>Low health numeracy</a:t>
            </a:r>
            <a:endParaRPr/>
          </a:p>
          <a:p>
            <a:pPr marL="685800" lvl="1" indent="-228600" algn="l" rtl="0">
              <a:lnSpc>
                <a:spcPct val="110000"/>
              </a:lnSpc>
              <a:spcBef>
                <a:spcPts val="500"/>
              </a:spcBef>
              <a:spcAft>
                <a:spcPts val="0"/>
              </a:spcAft>
              <a:buClr>
                <a:schemeClr val="dk1"/>
              </a:buClr>
              <a:buSzPts val="2400"/>
              <a:buChar char="•"/>
            </a:pPr>
            <a:r>
              <a:rPr lang="en-US"/>
              <a:t>Has hypoglycemia unawareness</a:t>
            </a:r>
            <a:endParaRPr/>
          </a:p>
          <a:p>
            <a:pPr marL="685800" lvl="1" indent="-228600" algn="l" rtl="0">
              <a:lnSpc>
                <a:spcPct val="110000"/>
              </a:lnSpc>
              <a:spcBef>
                <a:spcPts val="500"/>
              </a:spcBef>
              <a:spcAft>
                <a:spcPts val="0"/>
              </a:spcAft>
              <a:buClr>
                <a:schemeClr val="dk1"/>
              </a:buClr>
              <a:buSzPts val="2400"/>
              <a:buChar char="•"/>
            </a:pPr>
            <a:r>
              <a:rPr lang="en-US"/>
              <a:t>Lives alone</a:t>
            </a:r>
            <a:endParaRPr/>
          </a:p>
        </p:txBody>
      </p:sp>
      <p:graphicFrame>
        <p:nvGraphicFramePr>
          <p:cNvPr id="1711" name="Google Shape;1711;p161"/>
          <p:cNvGraphicFramePr/>
          <p:nvPr/>
        </p:nvGraphicFramePr>
        <p:xfrm>
          <a:off x="6522854" y="1856040"/>
          <a:ext cx="4830925" cy="4291600"/>
        </p:xfrm>
        <a:graphic>
          <a:graphicData uri="http://schemas.openxmlformats.org/drawingml/2006/table">
            <a:tbl>
              <a:tblPr firstRow="1" bandRow="1">
                <a:noFill/>
                <a:tableStyleId>{0804E385-702F-4BFD-B1C4-7A3124F3DE63}</a:tableStyleId>
              </a:tblPr>
              <a:tblGrid>
                <a:gridCol w="2510300">
                  <a:extLst>
                    <a:ext uri="{9D8B030D-6E8A-4147-A177-3AD203B41FA5}">
                      <a16:colId xmlns:a16="http://schemas.microsoft.com/office/drawing/2014/main" val="20000"/>
                    </a:ext>
                  </a:extLst>
                </a:gridCol>
                <a:gridCol w="2320625">
                  <a:extLst>
                    <a:ext uri="{9D8B030D-6E8A-4147-A177-3AD203B41FA5}">
                      <a16:colId xmlns:a16="http://schemas.microsoft.com/office/drawing/2014/main" val="20001"/>
                    </a:ext>
                  </a:extLst>
                </a:gridCol>
              </a:tblGrid>
              <a:tr h="536450">
                <a:tc gridSpan="2">
                  <a:txBody>
                    <a:bodyPr/>
                    <a:lstStyle/>
                    <a:p>
                      <a:pPr marL="0" marR="0" lvl="0" indent="0" algn="ctr" rtl="0">
                        <a:spcBef>
                          <a:spcPts val="0"/>
                        </a:spcBef>
                        <a:spcAft>
                          <a:spcPts val="0"/>
                        </a:spcAft>
                        <a:buNone/>
                      </a:pPr>
                      <a:r>
                        <a:rPr lang="en-US" sz="2600" b="0">
                          <a:solidFill>
                            <a:schemeClr val="dk1"/>
                          </a:solidFill>
                        </a:rPr>
                        <a:t>Most Recent Lab Work / Vitals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536450">
                <a:tc>
                  <a:txBody>
                    <a:bodyPr/>
                    <a:lstStyle/>
                    <a:p>
                      <a:pPr marL="0" marR="0" lvl="0" indent="0" algn="l" rtl="0">
                        <a:spcBef>
                          <a:spcPts val="0"/>
                        </a:spcBef>
                        <a:spcAft>
                          <a:spcPts val="0"/>
                        </a:spcAft>
                        <a:buNone/>
                      </a:pPr>
                      <a:r>
                        <a:rPr lang="en-US" sz="2600" b="0">
                          <a:solidFill>
                            <a:schemeClr val="dk1"/>
                          </a:solidFill>
                        </a:rPr>
                        <a:t>BMI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600" b="0">
                          <a:solidFill>
                            <a:schemeClr val="dk1"/>
                          </a:solidFill>
                        </a:rPr>
                        <a:t>35.2 kg/m</a:t>
                      </a:r>
                      <a:r>
                        <a:rPr lang="en-US" sz="2600" b="0" baseline="30000">
                          <a:solidFill>
                            <a:schemeClr val="dk1"/>
                          </a:solidFill>
                        </a:rPr>
                        <a:t>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36450">
                <a:tc>
                  <a:txBody>
                    <a:bodyPr/>
                    <a:lstStyle/>
                    <a:p>
                      <a:pPr marL="0" marR="0" lvl="0" indent="0" algn="l" rtl="0">
                        <a:spcBef>
                          <a:spcPts val="0"/>
                        </a:spcBef>
                        <a:spcAft>
                          <a:spcPts val="0"/>
                        </a:spcAft>
                        <a:buNone/>
                      </a:pPr>
                      <a:r>
                        <a:rPr lang="en-US" sz="2600"/>
                        <a:t>A1C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600"/>
                        <a:t>7.9%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36450">
                <a:tc>
                  <a:txBody>
                    <a:bodyPr/>
                    <a:lstStyle/>
                    <a:p>
                      <a:pPr marL="0" marR="0" lvl="0" indent="0" algn="l" rtl="0">
                        <a:spcBef>
                          <a:spcPts val="0"/>
                        </a:spcBef>
                        <a:spcAft>
                          <a:spcPts val="0"/>
                        </a:spcAft>
                        <a:buNone/>
                      </a:pPr>
                      <a:r>
                        <a:rPr lang="en-US" sz="2600"/>
                        <a:t>Total Cholesterol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600"/>
                        <a:t>176 mg/dL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36450">
                <a:tc>
                  <a:txBody>
                    <a:bodyPr/>
                    <a:lstStyle/>
                    <a:p>
                      <a:pPr marL="0" marR="0" lvl="0" indent="0" algn="l" rtl="0">
                        <a:spcBef>
                          <a:spcPts val="0"/>
                        </a:spcBef>
                        <a:spcAft>
                          <a:spcPts val="0"/>
                        </a:spcAft>
                        <a:buNone/>
                      </a:pPr>
                      <a:r>
                        <a:rPr lang="en-US" sz="2600"/>
                        <a:t>LDL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600"/>
                        <a:buFont typeface="Calibri"/>
                        <a:buNone/>
                      </a:pPr>
                      <a:r>
                        <a:rPr lang="en-US" sz="2600"/>
                        <a:t>103 mg/dL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536450">
                <a:tc>
                  <a:txBody>
                    <a:bodyPr/>
                    <a:lstStyle/>
                    <a:p>
                      <a:pPr marL="0" marR="0" lvl="0" indent="0" algn="l" rtl="0">
                        <a:spcBef>
                          <a:spcPts val="0"/>
                        </a:spcBef>
                        <a:spcAft>
                          <a:spcPts val="0"/>
                        </a:spcAft>
                        <a:buNone/>
                      </a:pPr>
                      <a:r>
                        <a:rPr lang="en-US" sz="2600"/>
                        <a:t>HDL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600"/>
                        <a:buFont typeface="Calibri"/>
                        <a:buNone/>
                      </a:pPr>
                      <a:r>
                        <a:rPr lang="en-US" sz="2600"/>
                        <a:t>49 mg/dL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536450">
                <a:tc>
                  <a:txBody>
                    <a:bodyPr/>
                    <a:lstStyle/>
                    <a:p>
                      <a:pPr marL="0" marR="0" lvl="0" indent="0" algn="l" rtl="0">
                        <a:spcBef>
                          <a:spcPts val="0"/>
                        </a:spcBef>
                        <a:spcAft>
                          <a:spcPts val="0"/>
                        </a:spcAft>
                        <a:buNone/>
                      </a:pPr>
                      <a:r>
                        <a:rPr lang="en-US" sz="2600"/>
                        <a:t>Triglycerides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600"/>
                        <a:buFont typeface="Calibri"/>
                        <a:buNone/>
                      </a:pPr>
                      <a:r>
                        <a:rPr lang="en-US" sz="2600"/>
                        <a:t>122 mg/dL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536450">
                <a:tc>
                  <a:txBody>
                    <a:bodyPr/>
                    <a:lstStyle/>
                    <a:p>
                      <a:pPr marL="0" marR="0" lvl="0" indent="0" algn="l" rtl="0">
                        <a:spcBef>
                          <a:spcPts val="0"/>
                        </a:spcBef>
                        <a:spcAft>
                          <a:spcPts val="0"/>
                        </a:spcAft>
                        <a:buNone/>
                      </a:pPr>
                      <a:r>
                        <a:rPr lang="en-US" sz="2600"/>
                        <a:t>BP</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600"/>
                        <a:t>128/82 mm Hg</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sp>
        <p:nvSpPr>
          <p:cNvPr id="1717" name="Google Shape;1717;p162"/>
          <p:cNvSpPr txBox="1">
            <a:spLocks noGrp="1"/>
          </p:cNvSpPr>
          <p:nvPr>
            <p:ph type="body" idx="1"/>
          </p:nvPr>
        </p:nvSpPr>
        <p:spPr>
          <a:xfrm>
            <a:off x="765628" y="573768"/>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4000"/>
              <a:buNone/>
            </a:pPr>
            <a:r>
              <a:rPr lang="en-US" sz="4000"/>
              <a:t>C.S.’s Dietary Recall</a:t>
            </a:r>
            <a:endParaRPr/>
          </a:p>
          <a:p>
            <a:pPr marL="228600" lvl="0" indent="-228600" algn="l" rtl="0">
              <a:lnSpc>
                <a:spcPct val="90000"/>
              </a:lnSpc>
              <a:spcBef>
                <a:spcPts val="1000"/>
              </a:spcBef>
              <a:spcAft>
                <a:spcPts val="0"/>
              </a:spcAft>
              <a:buClr>
                <a:schemeClr val="dk1"/>
              </a:buClr>
              <a:buSzPts val="2800"/>
              <a:buNone/>
            </a:pPr>
            <a:endParaRPr/>
          </a:p>
        </p:txBody>
      </p:sp>
      <p:graphicFrame>
        <p:nvGraphicFramePr>
          <p:cNvPr id="1718" name="Google Shape;1718;p162"/>
          <p:cNvGraphicFramePr/>
          <p:nvPr/>
        </p:nvGraphicFramePr>
        <p:xfrm>
          <a:off x="0" y="1155094"/>
          <a:ext cx="12192000" cy="5426385"/>
        </p:xfrm>
        <a:graphic>
          <a:graphicData uri="http://schemas.openxmlformats.org/drawingml/2006/table">
            <a:tbl>
              <a:tblPr firstRow="1" bandRow="1">
                <a:noFill/>
                <a:tableStyleId>{0804E385-702F-4BFD-B1C4-7A3124F3DE63}</a:tableStyleId>
              </a:tblPr>
              <a:tblGrid>
                <a:gridCol w="2019050">
                  <a:extLst>
                    <a:ext uri="{9D8B030D-6E8A-4147-A177-3AD203B41FA5}">
                      <a16:colId xmlns:a16="http://schemas.microsoft.com/office/drawing/2014/main" val="20000"/>
                    </a:ext>
                  </a:extLst>
                </a:gridCol>
                <a:gridCol w="8445100">
                  <a:extLst>
                    <a:ext uri="{9D8B030D-6E8A-4147-A177-3AD203B41FA5}">
                      <a16:colId xmlns:a16="http://schemas.microsoft.com/office/drawing/2014/main" val="20001"/>
                    </a:ext>
                  </a:extLst>
                </a:gridCol>
                <a:gridCol w="1727850">
                  <a:extLst>
                    <a:ext uri="{9D8B030D-6E8A-4147-A177-3AD203B41FA5}">
                      <a16:colId xmlns:a16="http://schemas.microsoft.com/office/drawing/2014/main" val="20002"/>
                    </a:ext>
                  </a:extLst>
                </a:gridCol>
              </a:tblGrid>
              <a:tr h="589625">
                <a:tc>
                  <a:txBody>
                    <a:bodyPr/>
                    <a:lstStyle/>
                    <a:p>
                      <a:pPr marL="0" marR="0" lvl="0" indent="0" algn="ctr" rtl="0">
                        <a:spcBef>
                          <a:spcPts val="0"/>
                        </a:spcBef>
                        <a:spcAft>
                          <a:spcPts val="0"/>
                        </a:spcAft>
                        <a:buNone/>
                      </a:pPr>
                      <a:r>
                        <a:rPr lang="en-US" sz="2600" b="0" i="0" u="none">
                          <a:latin typeface="Arial"/>
                          <a:ea typeface="Arial"/>
                          <a:cs typeface="Arial"/>
                          <a:sym typeface="Arial"/>
                        </a:rPr>
                        <a:t>Fasting BG </a:t>
                      </a:r>
                      <a:endParaRPr/>
                    </a:p>
                  </a:txBody>
                  <a:tcPr marL="91450" marR="91450" marT="45725" marB="45725"/>
                </a:tc>
                <a:tc>
                  <a:txBody>
                    <a:bodyPr/>
                    <a:lstStyle/>
                    <a:p>
                      <a:pPr marL="0" marR="0" lvl="0" indent="0" algn="ctr" rtl="0">
                        <a:spcBef>
                          <a:spcPts val="0"/>
                        </a:spcBef>
                        <a:spcAft>
                          <a:spcPts val="0"/>
                        </a:spcAft>
                        <a:buNone/>
                      </a:pPr>
                      <a:r>
                        <a:rPr lang="en-US" sz="2600" b="0" i="0" u="none">
                          <a:latin typeface="Arial"/>
                          <a:ea typeface="Arial"/>
                          <a:cs typeface="Arial"/>
                          <a:sym typeface="Arial"/>
                        </a:rPr>
                        <a:t>Breakfast Meal </a:t>
                      </a:r>
                      <a:endParaRPr/>
                    </a:p>
                  </a:txBody>
                  <a:tcPr marL="91450" marR="91450" marT="45725" marB="45725"/>
                </a:tc>
                <a:tc>
                  <a:txBody>
                    <a:bodyPr/>
                    <a:lstStyle/>
                    <a:p>
                      <a:pPr marL="0" marR="0" lvl="0" indent="0" algn="ctr" rtl="0">
                        <a:spcBef>
                          <a:spcPts val="0"/>
                        </a:spcBef>
                        <a:spcAft>
                          <a:spcPts val="0"/>
                        </a:spcAft>
                        <a:buNone/>
                      </a:pPr>
                      <a:r>
                        <a:rPr lang="en-US" sz="2600" b="0" i="0" u="none">
                          <a:latin typeface="Arial"/>
                          <a:ea typeface="Arial"/>
                          <a:cs typeface="Arial"/>
                          <a:sym typeface="Arial"/>
                        </a:rPr>
                        <a:t>2 Hrs PP</a:t>
                      </a:r>
                      <a:endParaRPr/>
                    </a:p>
                  </a:txBody>
                  <a:tcPr marL="91450" marR="91450" marT="45725" marB="45725"/>
                </a:tc>
                <a:extLst>
                  <a:ext uri="{0D108BD9-81ED-4DB2-BD59-A6C34878D82A}">
                    <a16:rowId xmlns:a16="http://schemas.microsoft.com/office/drawing/2014/main" val="10000"/>
                  </a:ext>
                </a:extLst>
              </a:tr>
              <a:tr h="954425">
                <a:tc>
                  <a:txBody>
                    <a:bodyPr/>
                    <a:lstStyle/>
                    <a:p>
                      <a:pPr marL="0" marR="0" lvl="0" indent="0" algn="ctr" rtl="0">
                        <a:spcBef>
                          <a:spcPts val="0"/>
                        </a:spcBef>
                        <a:spcAft>
                          <a:spcPts val="0"/>
                        </a:spcAft>
                        <a:buNone/>
                      </a:pPr>
                      <a:r>
                        <a:rPr lang="en-US" sz="2600" b="0" i="0" u="none">
                          <a:latin typeface="Arial"/>
                          <a:ea typeface="Arial"/>
                          <a:cs typeface="Arial"/>
                          <a:sym typeface="Arial"/>
                        </a:rPr>
                        <a:t>102</a:t>
                      </a:r>
                      <a:endParaRPr/>
                    </a:p>
                  </a:txBody>
                  <a:tcPr marL="91450" marR="91450" marT="45725" marB="45725"/>
                </a:tc>
                <a:tc>
                  <a:txBody>
                    <a:bodyPr/>
                    <a:lstStyle/>
                    <a:p>
                      <a:pPr marL="0" marR="0" lvl="0" indent="0" algn="ctr" rtl="0">
                        <a:spcBef>
                          <a:spcPts val="0"/>
                        </a:spcBef>
                        <a:spcAft>
                          <a:spcPts val="0"/>
                        </a:spcAft>
                        <a:buNone/>
                      </a:pPr>
                      <a:r>
                        <a:rPr lang="en-US" sz="2600" b="0" i="0" u="none">
                          <a:latin typeface="Arial"/>
                          <a:ea typeface="Arial"/>
                          <a:cs typeface="Arial"/>
                          <a:sym typeface="Arial"/>
                        </a:rPr>
                        <a:t>2 eggs scrambled with ½ cup beans and fajita vegetables, ½ large banana, 1 cup milk</a:t>
                      </a:r>
                      <a:endParaRPr sz="2600" b="0" i="0" u="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en-US" sz="2600" b="0" i="0" u="none">
                          <a:latin typeface="Arial"/>
                          <a:ea typeface="Arial"/>
                          <a:cs typeface="Arial"/>
                          <a:sym typeface="Arial"/>
                        </a:rPr>
                        <a:t>172</a:t>
                      </a:r>
                      <a:endParaRPr/>
                    </a:p>
                  </a:txBody>
                  <a:tcPr marL="91450" marR="91450" marT="45725" marB="45725"/>
                </a:tc>
                <a:extLst>
                  <a:ext uri="{0D108BD9-81ED-4DB2-BD59-A6C34878D82A}">
                    <a16:rowId xmlns:a16="http://schemas.microsoft.com/office/drawing/2014/main" val="10001"/>
                  </a:ext>
                </a:extLst>
              </a:tr>
              <a:tr h="523400">
                <a:tc>
                  <a:txBody>
                    <a:bodyPr/>
                    <a:lstStyle/>
                    <a:p>
                      <a:pPr marL="0" marR="0" lvl="0" indent="0" algn="ctr" rtl="0">
                        <a:spcBef>
                          <a:spcPts val="0"/>
                        </a:spcBef>
                        <a:spcAft>
                          <a:spcPts val="0"/>
                        </a:spcAft>
                        <a:buNone/>
                      </a:pPr>
                      <a:r>
                        <a:rPr lang="en-US" sz="2600" b="0" i="0" u="none">
                          <a:latin typeface="Arial"/>
                          <a:ea typeface="Arial"/>
                          <a:cs typeface="Arial"/>
                          <a:sym typeface="Arial"/>
                        </a:rPr>
                        <a:t>-</a:t>
                      </a:r>
                      <a:endParaRPr/>
                    </a:p>
                  </a:txBody>
                  <a:tcPr marL="91450" marR="91450" marT="45725" marB="45725"/>
                </a:tc>
                <a:tc>
                  <a:txBody>
                    <a:bodyPr/>
                    <a:lstStyle/>
                    <a:p>
                      <a:pPr marL="0" marR="0" lvl="0" indent="0" algn="ctr" rtl="0">
                        <a:spcBef>
                          <a:spcPts val="0"/>
                        </a:spcBef>
                        <a:spcAft>
                          <a:spcPts val="0"/>
                        </a:spcAft>
                        <a:buNone/>
                      </a:pPr>
                      <a:r>
                        <a:rPr lang="en-US" sz="2600" b="0" i="0" u="none">
                          <a:latin typeface="Arial"/>
                          <a:ea typeface="Arial"/>
                          <a:cs typeface="Arial"/>
                          <a:sym typeface="Arial"/>
                        </a:rPr>
                        <a:t>2 eggs, 4 pieces turkey bacon, 2 slices bacon, water </a:t>
                      </a:r>
                      <a:endParaRPr sz="2600" b="0" i="0" u="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en-US" sz="2600" b="0" i="0" u="none">
                          <a:latin typeface="Arial"/>
                          <a:ea typeface="Arial"/>
                          <a:cs typeface="Arial"/>
                          <a:sym typeface="Arial"/>
                        </a:rPr>
                        <a:t>58</a:t>
                      </a:r>
                      <a:endParaRPr/>
                    </a:p>
                  </a:txBody>
                  <a:tcPr marL="91450" marR="91450" marT="45725" marB="45725"/>
                </a:tc>
                <a:extLst>
                  <a:ext uri="{0D108BD9-81ED-4DB2-BD59-A6C34878D82A}">
                    <a16:rowId xmlns:a16="http://schemas.microsoft.com/office/drawing/2014/main" val="10002"/>
                  </a:ext>
                </a:extLst>
              </a:tr>
              <a:tr h="663050">
                <a:tc>
                  <a:txBody>
                    <a:bodyPr/>
                    <a:lstStyle/>
                    <a:p>
                      <a:pPr marL="0" marR="0" lvl="0" indent="0" algn="ctr" rtl="0">
                        <a:spcBef>
                          <a:spcPts val="0"/>
                        </a:spcBef>
                        <a:spcAft>
                          <a:spcPts val="0"/>
                        </a:spcAft>
                        <a:buNone/>
                      </a:pPr>
                      <a:r>
                        <a:rPr lang="en-US" sz="2600" b="0" i="0" u="none">
                          <a:latin typeface="Arial"/>
                          <a:ea typeface="Arial"/>
                          <a:cs typeface="Arial"/>
                          <a:sym typeface="Arial"/>
                        </a:rPr>
                        <a:t>117</a:t>
                      </a:r>
                      <a:endParaRPr/>
                    </a:p>
                  </a:txBody>
                  <a:tcPr marL="91450" marR="91450" marT="45725" marB="45725"/>
                </a:tc>
                <a:tc>
                  <a:txBody>
                    <a:bodyPr/>
                    <a:lstStyle/>
                    <a:p>
                      <a:pPr marL="0" marR="0" lvl="0" indent="0" algn="ctr" rtl="0">
                        <a:spcBef>
                          <a:spcPts val="0"/>
                        </a:spcBef>
                        <a:spcAft>
                          <a:spcPts val="0"/>
                        </a:spcAft>
                        <a:buNone/>
                      </a:pPr>
                      <a:r>
                        <a:rPr lang="en-US" sz="2600" b="0" i="0" u="none">
                          <a:latin typeface="Arial"/>
                          <a:ea typeface="Arial"/>
                          <a:cs typeface="Arial"/>
                          <a:sym typeface="Arial"/>
                        </a:rPr>
                        <a:t>1 cup cooked oatmeal, 1 large banana 1 cup milk, 1 hardboiled egg </a:t>
                      </a:r>
                      <a:endParaRPr sz="2600" b="0" i="0" u="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en-US" sz="2600" b="0" i="0" u="none">
                          <a:latin typeface="Arial"/>
                          <a:ea typeface="Arial"/>
                          <a:cs typeface="Arial"/>
                          <a:sym typeface="Arial"/>
                        </a:rPr>
                        <a:t>199</a:t>
                      </a:r>
                      <a:endParaRPr/>
                    </a:p>
                  </a:txBody>
                  <a:tcPr marL="91450" marR="91450" marT="45725" marB="45725"/>
                </a:tc>
                <a:extLst>
                  <a:ext uri="{0D108BD9-81ED-4DB2-BD59-A6C34878D82A}">
                    <a16:rowId xmlns:a16="http://schemas.microsoft.com/office/drawing/2014/main" val="10003"/>
                  </a:ext>
                </a:extLst>
              </a:tr>
              <a:tr h="544275">
                <a:tc>
                  <a:txBody>
                    <a:bodyPr/>
                    <a:lstStyle/>
                    <a:p>
                      <a:pPr marL="0" marR="0" lvl="0" indent="0" algn="ctr" rtl="0">
                        <a:spcBef>
                          <a:spcPts val="0"/>
                        </a:spcBef>
                        <a:spcAft>
                          <a:spcPts val="0"/>
                        </a:spcAft>
                        <a:buNone/>
                      </a:pPr>
                      <a:r>
                        <a:rPr lang="en-US" sz="2600" b="0" i="0" u="none">
                          <a:latin typeface="Arial"/>
                          <a:ea typeface="Arial"/>
                          <a:cs typeface="Arial"/>
                          <a:sym typeface="Arial"/>
                        </a:rPr>
                        <a:t>108</a:t>
                      </a:r>
                      <a:endParaRPr/>
                    </a:p>
                  </a:txBody>
                  <a:tcPr marL="91450" marR="91450" marT="45725" marB="45725"/>
                </a:tc>
                <a:tc>
                  <a:txBody>
                    <a:bodyPr/>
                    <a:lstStyle/>
                    <a:p>
                      <a:pPr marL="0" marR="0" lvl="0" indent="0" algn="ctr" rtl="0">
                        <a:spcBef>
                          <a:spcPts val="0"/>
                        </a:spcBef>
                        <a:spcAft>
                          <a:spcPts val="0"/>
                        </a:spcAft>
                        <a:buNone/>
                      </a:pPr>
                      <a:r>
                        <a:rPr lang="en-US" sz="2600" b="0" i="0" u="none">
                          <a:latin typeface="Arial"/>
                          <a:ea typeface="Arial"/>
                          <a:cs typeface="Arial"/>
                          <a:sym typeface="Arial"/>
                        </a:rPr>
                        <a:t>Large Carmel Macchiato and breakfast sandwich</a:t>
                      </a:r>
                      <a:endParaRPr sz="2600" b="0" i="0" u="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en-US" sz="2600" b="0" i="0" u="none">
                          <a:latin typeface="Arial"/>
                          <a:ea typeface="Arial"/>
                          <a:cs typeface="Arial"/>
                          <a:sym typeface="Arial"/>
                        </a:rPr>
                        <a:t>257</a:t>
                      </a:r>
                      <a:endParaRPr/>
                    </a:p>
                  </a:txBody>
                  <a:tcPr marL="91450" marR="91450" marT="45725" marB="45725"/>
                </a:tc>
                <a:extLst>
                  <a:ext uri="{0D108BD9-81ED-4DB2-BD59-A6C34878D82A}">
                    <a16:rowId xmlns:a16="http://schemas.microsoft.com/office/drawing/2014/main" val="10004"/>
                  </a:ext>
                </a:extLst>
              </a:tr>
              <a:tr h="523400">
                <a:tc>
                  <a:txBody>
                    <a:bodyPr/>
                    <a:lstStyle/>
                    <a:p>
                      <a:pPr marL="0" marR="0" lvl="0" indent="0" algn="ctr" rtl="0">
                        <a:spcBef>
                          <a:spcPts val="0"/>
                        </a:spcBef>
                        <a:spcAft>
                          <a:spcPts val="0"/>
                        </a:spcAft>
                        <a:buNone/>
                      </a:pPr>
                      <a:r>
                        <a:rPr lang="en-US" sz="2600" b="0" i="0" u="none">
                          <a:latin typeface="Arial"/>
                          <a:ea typeface="Arial"/>
                          <a:cs typeface="Arial"/>
                          <a:sym typeface="Arial"/>
                        </a:rPr>
                        <a:t>130</a:t>
                      </a:r>
                      <a:endParaRPr/>
                    </a:p>
                  </a:txBody>
                  <a:tcPr marL="91450" marR="91450" marT="45725" marB="45725"/>
                </a:tc>
                <a:tc>
                  <a:txBody>
                    <a:bodyPr/>
                    <a:lstStyle/>
                    <a:p>
                      <a:pPr marL="0" marR="0" lvl="0" indent="0" algn="ctr" rtl="0">
                        <a:spcBef>
                          <a:spcPts val="0"/>
                        </a:spcBef>
                        <a:spcAft>
                          <a:spcPts val="0"/>
                        </a:spcAft>
                        <a:buNone/>
                      </a:pPr>
                      <a:r>
                        <a:rPr lang="en-US" sz="2600" b="0" i="0" u="none">
                          <a:latin typeface="Arial"/>
                          <a:ea typeface="Arial"/>
                          <a:cs typeface="Arial"/>
                          <a:sym typeface="Arial"/>
                        </a:rPr>
                        <a:t> 1 cup granola, 1.5 cups milk </a:t>
                      </a:r>
                      <a:endParaRPr sz="2600" b="0" i="0" u="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en-US" sz="2600" b="0" i="0" u="none">
                          <a:latin typeface="Arial"/>
                          <a:ea typeface="Arial"/>
                          <a:cs typeface="Arial"/>
                          <a:sym typeface="Arial"/>
                        </a:rPr>
                        <a:t>223</a:t>
                      </a:r>
                      <a:endParaRPr/>
                    </a:p>
                  </a:txBody>
                  <a:tcPr marL="91450" marR="91450" marT="45725" marB="45725"/>
                </a:tc>
                <a:extLst>
                  <a:ext uri="{0D108BD9-81ED-4DB2-BD59-A6C34878D82A}">
                    <a16:rowId xmlns:a16="http://schemas.microsoft.com/office/drawing/2014/main" val="10005"/>
                  </a:ext>
                </a:extLst>
              </a:tr>
              <a:tr h="637750">
                <a:tc>
                  <a:txBody>
                    <a:bodyPr/>
                    <a:lstStyle/>
                    <a:p>
                      <a:pPr marL="0" marR="0" lvl="0" indent="0" algn="ctr" rtl="0">
                        <a:spcBef>
                          <a:spcPts val="0"/>
                        </a:spcBef>
                        <a:spcAft>
                          <a:spcPts val="0"/>
                        </a:spcAft>
                        <a:buNone/>
                      </a:pPr>
                      <a:r>
                        <a:rPr lang="en-US" sz="2600" b="0" i="0" u="none">
                          <a:latin typeface="Arial"/>
                          <a:ea typeface="Arial"/>
                          <a:cs typeface="Arial"/>
                          <a:sym typeface="Arial"/>
                        </a:rPr>
                        <a:t>-</a:t>
                      </a:r>
                      <a:endParaRPr/>
                    </a:p>
                  </a:txBody>
                  <a:tcPr marL="91450" marR="91450" marT="45725" marB="45725"/>
                </a:tc>
                <a:tc>
                  <a:txBody>
                    <a:bodyPr/>
                    <a:lstStyle/>
                    <a:p>
                      <a:pPr marL="0" marR="0" lvl="0" indent="0" algn="ctr" rtl="0">
                        <a:spcBef>
                          <a:spcPts val="0"/>
                        </a:spcBef>
                        <a:spcAft>
                          <a:spcPts val="0"/>
                        </a:spcAft>
                        <a:buNone/>
                      </a:pPr>
                      <a:r>
                        <a:rPr lang="en-US" sz="2600" b="0" i="0" u="none">
                          <a:latin typeface="Arial"/>
                          <a:ea typeface="Arial"/>
                          <a:cs typeface="Arial"/>
                          <a:sym typeface="Arial"/>
                        </a:rPr>
                        <a:t>4 corn tortillas, 2 scrambled eggs w/ potatos, peppers, and onions </a:t>
                      </a:r>
                      <a:endParaRPr sz="2600" b="0" i="0" u="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en-US" sz="2600" b="0" i="0" u="none">
                          <a:latin typeface="Arial"/>
                          <a:ea typeface="Arial"/>
                          <a:cs typeface="Arial"/>
                          <a:sym typeface="Arial"/>
                        </a:rPr>
                        <a:t>200</a:t>
                      </a:r>
                      <a:endParaRPr/>
                    </a:p>
                  </a:txBody>
                  <a:tcPr marL="91450" marR="91450" marT="45725" marB="45725"/>
                </a:tc>
                <a:extLst>
                  <a:ext uri="{0D108BD9-81ED-4DB2-BD59-A6C34878D82A}">
                    <a16:rowId xmlns:a16="http://schemas.microsoft.com/office/drawing/2014/main" val="10006"/>
                  </a:ext>
                </a:extLst>
              </a:tr>
              <a:tr h="523400">
                <a:tc>
                  <a:txBody>
                    <a:bodyPr/>
                    <a:lstStyle/>
                    <a:p>
                      <a:pPr marL="0" marR="0" lvl="0" indent="0" algn="ctr" rtl="0">
                        <a:spcBef>
                          <a:spcPts val="0"/>
                        </a:spcBef>
                        <a:spcAft>
                          <a:spcPts val="0"/>
                        </a:spcAft>
                        <a:buNone/>
                      </a:pPr>
                      <a:r>
                        <a:rPr lang="en-US" sz="2600" b="0" i="0" u="none">
                          <a:latin typeface="Arial"/>
                          <a:ea typeface="Arial"/>
                          <a:cs typeface="Arial"/>
                          <a:sym typeface="Arial"/>
                        </a:rPr>
                        <a:t>140</a:t>
                      </a:r>
                      <a:endParaRPr/>
                    </a:p>
                  </a:txBody>
                  <a:tcPr marL="91450" marR="91450" marT="45725" marB="45725"/>
                </a:tc>
                <a:tc>
                  <a:txBody>
                    <a:bodyPr/>
                    <a:lstStyle/>
                    <a:p>
                      <a:pPr marL="0" marR="0" lvl="0" indent="0" algn="ctr" rtl="0">
                        <a:spcBef>
                          <a:spcPts val="0"/>
                        </a:spcBef>
                        <a:spcAft>
                          <a:spcPts val="0"/>
                        </a:spcAft>
                        <a:buNone/>
                      </a:pPr>
                      <a:r>
                        <a:rPr lang="en-US" sz="2600" b="0" i="0" u="none">
                          <a:latin typeface="Arial"/>
                          <a:ea typeface="Arial"/>
                          <a:cs typeface="Arial"/>
                          <a:sym typeface="Arial"/>
                        </a:rPr>
                        <a:t>1 large banana with peanut butter, water </a:t>
                      </a:r>
                      <a:endParaRPr sz="2600" b="0" i="0" u="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en-US" sz="2600" b="0" i="0" u="none">
                          <a:latin typeface="Arial"/>
                          <a:ea typeface="Arial"/>
                          <a:cs typeface="Arial"/>
                          <a:sym typeface="Arial"/>
                        </a:rPr>
                        <a:t>165</a:t>
                      </a:r>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pic>
        <p:nvPicPr>
          <p:cNvPr id="1724" name="Google Shape;1724;p163"/>
          <p:cNvPicPr preferRelativeResize="0"/>
          <p:nvPr/>
        </p:nvPicPr>
        <p:blipFill rotWithShape="1">
          <a:blip r:embed="rId3">
            <a:alphaModFix/>
          </a:blip>
          <a:srcRect/>
          <a:stretch/>
        </p:blipFill>
        <p:spPr>
          <a:xfrm>
            <a:off x="8727919" y="3864300"/>
            <a:ext cx="3464081" cy="2855012"/>
          </a:xfrm>
          <a:prstGeom prst="rect">
            <a:avLst/>
          </a:prstGeom>
          <a:noFill/>
          <a:ln>
            <a:noFill/>
          </a:ln>
        </p:spPr>
      </p:pic>
      <p:sp>
        <p:nvSpPr>
          <p:cNvPr id="1725" name="Google Shape;1725;p163"/>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ADA’s Plate Method</a:t>
            </a:r>
            <a:endParaRPr/>
          </a:p>
        </p:txBody>
      </p:sp>
      <p:sp>
        <p:nvSpPr>
          <p:cNvPr id="1726" name="Google Shape;1726;p163"/>
          <p:cNvSpPr txBox="1">
            <a:spLocks noGrp="1"/>
          </p:cNvSpPr>
          <p:nvPr>
            <p:ph type="body" idx="1"/>
          </p:nvPr>
        </p:nvSpPr>
        <p:spPr>
          <a:xfrm>
            <a:off x="838200" y="1794802"/>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Encourages consistent carbohydrate intake to help balance fixed insulin dosages</a:t>
            </a:r>
            <a:endParaRPr/>
          </a:p>
          <a:p>
            <a:pPr marL="228600" lvl="0" indent="-228600" algn="l" rtl="0">
              <a:lnSpc>
                <a:spcPct val="100000"/>
              </a:lnSpc>
              <a:spcBef>
                <a:spcPts val="1000"/>
              </a:spcBef>
              <a:spcAft>
                <a:spcPts val="0"/>
              </a:spcAft>
              <a:buClr>
                <a:schemeClr val="dk1"/>
              </a:buClr>
              <a:buSzPts val="3200"/>
              <a:buChar char="•"/>
            </a:pPr>
            <a:r>
              <a:rPr lang="en-US" sz="3200"/>
              <a:t>Balance carbohydrates with protein/veg</a:t>
            </a:r>
            <a:endParaRPr/>
          </a:p>
          <a:p>
            <a:pPr marL="228600" lvl="0" indent="-228600" algn="l" rtl="0">
              <a:lnSpc>
                <a:spcPct val="100000"/>
              </a:lnSpc>
              <a:spcBef>
                <a:spcPts val="1000"/>
              </a:spcBef>
              <a:spcAft>
                <a:spcPts val="0"/>
              </a:spcAft>
              <a:buClr>
                <a:schemeClr val="dk1"/>
              </a:buClr>
              <a:buSzPts val="3200"/>
              <a:buChar char="•"/>
            </a:pPr>
            <a:r>
              <a:rPr lang="en-US" sz="3200"/>
              <a:t>Simple and avoids complicated math</a:t>
            </a:r>
            <a:endParaRPr/>
          </a:p>
          <a:p>
            <a:pPr marL="0" lvl="0" indent="0" algn="l" rtl="0">
              <a:lnSpc>
                <a:spcPct val="90000"/>
              </a:lnSpc>
              <a:spcBef>
                <a:spcPts val="1000"/>
              </a:spcBef>
              <a:spcAft>
                <a:spcPts val="0"/>
              </a:spcAft>
              <a:buClr>
                <a:schemeClr val="dk1"/>
              </a:buClr>
              <a:buSzPts val="2800"/>
              <a:buNone/>
            </a:pPr>
            <a:endParaRPr/>
          </a:p>
        </p:txBody>
      </p:sp>
      <p:pic>
        <p:nvPicPr>
          <p:cNvPr id="1727" name="Google Shape;1727;p163"/>
          <p:cNvPicPr preferRelativeResize="0"/>
          <p:nvPr/>
        </p:nvPicPr>
        <p:blipFill rotWithShape="1">
          <a:blip r:embed="rId4">
            <a:alphaModFix/>
          </a:blip>
          <a:srcRect/>
          <a:stretch/>
        </p:blipFill>
        <p:spPr>
          <a:xfrm rot="-5400000">
            <a:off x="4170769" y="2291174"/>
            <a:ext cx="1709075" cy="6902765"/>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g2fff9dd52d9_0_204"/>
          <p:cNvSpPr txBox="1">
            <a:spLocks noGrp="1"/>
          </p:cNvSpPr>
          <p:nvPr>
            <p:ph type="title"/>
          </p:nvPr>
        </p:nvSpPr>
        <p:spPr>
          <a:xfrm>
            <a:off x="838200" y="365125"/>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Cultural Humility </a:t>
            </a:r>
            <a:endParaRPr/>
          </a:p>
        </p:txBody>
      </p:sp>
      <p:sp>
        <p:nvSpPr>
          <p:cNvPr id="1734" name="Google Shape;1734;g2fff9dd52d9_0_204"/>
          <p:cNvSpPr txBox="1">
            <a:spLocks noGrp="1"/>
          </p:cNvSpPr>
          <p:nvPr>
            <p:ph type="body" idx="1"/>
          </p:nvPr>
        </p:nvSpPr>
        <p:spPr>
          <a:xfrm>
            <a:off x="838200" y="1847050"/>
            <a:ext cx="10515600" cy="4351200"/>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1000"/>
              </a:spcBef>
              <a:spcAft>
                <a:spcPts val="0"/>
              </a:spcAft>
              <a:buClr>
                <a:schemeClr val="dk1"/>
              </a:buClr>
              <a:buSzPts val="2800"/>
              <a:buNone/>
            </a:pPr>
            <a:r>
              <a:rPr lang="en-US" sz="3000"/>
              <a:t>Cultural humility is a lifelong process of self-reflection and self-critique, whereby individuals continuously learn about and respect different cultures, recognizing and challenging their own biases, assumptions, and power imbalances. It involves approaching every cultural encounter with openness, humility, and a commitment to understanding the unique experiences and perspectives of others. Unlike cultural competence, which implies a mastery of knowledge about other cultures, cultural humility emphasizes the ongoing process of learning and the importance of building respectful, equitable relationships.</a:t>
            </a:r>
            <a:endParaRPr sz="300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Google Shape;1740;g2fff9dd52d9_0_196"/>
          <p:cNvSpPr txBox="1">
            <a:spLocks noGrp="1"/>
          </p:cNvSpPr>
          <p:nvPr>
            <p:ph type="title"/>
          </p:nvPr>
        </p:nvSpPr>
        <p:spPr>
          <a:xfrm>
            <a:off x="838200" y="365125"/>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Cultural Humility </a:t>
            </a:r>
            <a:endParaRPr/>
          </a:p>
        </p:txBody>
      </p:sp>
      <p:sp>
        <p:nvSpPr>
          <p:cNvPr id="1741" name="Google Shape;1741;g2fff9dd52d9_0_196"/>
          <p:cNvSpPr txBox="1">
            <a:spLocks noGrp="1"/>
          </p:cNvSpPr>
          <p:nvPr>
            <p:ph type="body" idx="1"/>
          </p:nvPr>
        </p:nvSpPr>
        <p:spPr>
          <a:xfrm>
            <a:off x="838200" y="2243025"/>
            <a:ext cx="10515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1000"/>
              </a:spcBef>
              <a:spcAft>
                <a:spcPts val="0"/>
              </a:spcAft>
              <a:buClr>
                <a:schemeClr val="dk1"/>
              </a:buClr>
              <a:buSzPts val="2800"/>
              <a:buNone/>
            </a:pPr>
            <a:r>
              <a:rPr lang="en-US" sz="4000" i="1"/>
              <a:t>“...eliminates the need for a complete mastery of every group’s health beliefs... because the patient, in the ideal scenario, is encouraged to communicate how little or how much culture has to do with that particular clinical encounter.”</a:t>
            </a:r>
            <a:endParaRPr sz="4000"/>
          </a:p>
        </p:txBody>
      </p:sp>
      <p:sp>
        <p:nvSpPr>
          <p:cNvPr id="1742" name="Google Shape;1742;g2fff9dd52d9_0_196"/>
          <p:cNvSpPr txBox="1"/>
          <p:nvPr/>
        </p:nvSpPr>
        <p:spPr>
          <a:xfrm>
            <a:off x="192650" y="5847700"/>
            <a:ext cx="119010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US"/>
              <a:t>Tervalon, M., &amp; Murray-García, J. (1998). Cultural humility versus cultural competence: a critical distinction in defining physician training outcomes in multicultural education. Journal of Health Care for the Poor and Underserved, 9(2), 117–125.</a:t>
            </a:r>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1748" name="Google Shape;1748;g2fff9dd52d9_0_175"/>
          <p:cNvSpPr txBox="1">
            <a:spLocks noGrp="1"/>
          </p:cNvSpPr>
          <p:nvPr>
            <p:ph type="title"/>
          </p:nvPr>
        </p:nvSpPr>
        <p:spPr>
          <a:xfrm>
            <a:off x="838200" y="365125"/>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Cultural Humility in Practice </a:t>
            </a:r>
            <a:endParaRPr/>
          </a:p>
        </p:txBody>
      </p:sp>
      <p:sp>
        <p:nvSpPr>
          <p:cNvPr id="1749" name="Google Shape;1749;g2fff9dd52d9_0_175"/>
          <p:cNvSpPr txBox="1"/>
          <p:nvPr/>
        </p:nvSpPr>
        <p:spPr>
          <a:xfrm>
            <a:off x="838200" y="1856525"/>
            <a:ext cx="10345800" cy="4363800"/>
          </a:xfrm>
          <a:prstGeom prst="rect">
            <a:avLst/>
          </a:prstGeom>
          <a:noFill/>
          <a:ln>
            <a:noFill/>
          </a:ln>
        </p:spPr>
        <p:txBody>
          <a:bodyPr spcFirstLastPara="1" wrap="square" lIns="91425" tIns="91425" rIns="91425" bIns="91425" anchor="t" anchorCtr="0">
            <a:spAutoFit/>
          </a:bodyPr>
          <a:lstStyle/>
          <a:p>
            <a:pPr marL="457200" lvl="0" indent="-419100" algn="l" rtl="0">
              <a:lnSpc>
                <a:spcPct val="115000"/>
              </a:lnSpc>
              <a:spcBef>
                <a:spcPts val="120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Your patient is the expert of themselves and their cultural identities</a:t>
            </a:r>
            <a:endParaRPr sz="3000">
              <a:solidFill>
                <a:schemeClr val="dk1"/>
              </a:solidFill>
              <a:latin typeface="Calibri"/>
              <a:ea typeface="Calibri"/>
              <a:cs typeface="Calibri"/>
              <a:sym typeface="Calibri"/>
            </a:endParaRPr>
          </a:p>
          <a:p>
            <a:pPr marL="457200" lvl="0" indent="-419100" algn="l" rtl="0">
              <a:lnSpc>
                <a:spcPct val="115000"/>
              </a:lnSpc>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Prioritize listening, connecting, and learning</a:t>
            </a:r>
            <a:endParaRPr sz="3000">
              <a:solidFill>
                <a:schemeClr val="dk1"/>
              </a:solidFill>
              <a:latin typeface="Calibri"/>
              <a:ea typeface="Calibri"/>
              <a:cs typeface="Calibri"/>
              <a:sym typeface="Calibri"/>
            </a:endParaRPr>
          </a:p>
          <a:p>
            <a:pPr marL="457200" lvl="0" indent="-419100" algn="l" rtl="0">
              <a:lnSpc>
                <a:spcPct val="115000"/>
              </a:lnSpc>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Respect your patient as an individual</a:t>
            </a:r>
            <a:endParaRPr sz="3000">
              <a:solidFill>
                <a:schemeClr val="dk1"/>
              </a:solidFill>
              <a:latin typeface="Calibri"/>
              <a:ea typeface="Calibri"/>
              <a:cs typeface="Calibri"/>
              <a:sym typeface="Calibri"/>
            </a:endParaRPr>
          </a:p>
          <a:p>
            <a:pPr marL="457200" lvl="0" indent="-419100" algn="l" rtl="0">
              <a:lnSpc>
                <a:spcPct val="115000"/>
              </a:lnSpc>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Incorporate preferences, culture and boundaries</a:t>
            </a:r>
            <a:endParaRPr sz="3000">
              <a:solidFill>
                <a:schemeClr val="dk1"/>
              </a:solidFill>
              <a:latin typeface="Calibri"/>
              <a:ea typeface="Calibri"/>
              <a:cs typeface="Calibri"/>
              <a:sym typeface="Calibri"/>
            </a:endParaRPr>
          </a:p>
          <a:p>
            <a:pPr marL="457200" lvl="0" indent="-419100" algn="l" rtl="0">
              <a:lnSpc>
                <a:spcPct val="115000"/>
              </a:lnSpc>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Always involved patient in decision making</a:t>
            </a:r>
            <a:endParaRPr sz="3000">
              <a:solidFill>
                <a:schemeClr val="dk1"/>
              </a:solidFill>
              <a:latin typeface="Calibri"/>
              <a:ea typeface="Calibri"/>
              <a:cs typeface="Calibri"/>
              <a:sym typeface="Calibri"/>
            </a:endParaRPr>
          </a:p>
          <a:p>
            <a:pPr marL="457200" lvl="0" indent="-419100" algn="l" rtl="0">
              <a:lnSpc>
                <a:spcPct val="115000"/>
              </a:lnSpc>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Educate yourself on historical realities and injustices that shape today</a:t>
            </a:r>
            <a:endParaRPr sz="30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2fff9dd52d9_0_19"/>
          <p:cNvSpPr txBox="1">
            <a:spLocks noGrp="1"/>
          </p:cNvSpPr>
          <p:nvPr>
            <p:ph type="title"/>
          </p:nvPr>
        </p:nvSpPr>
        <p:spPr>
          <a:xfrm>
            <a:off x="838200" y="365125"/>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How HAES® Affects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Health</a:t>
            </a:r>
            <a:endParaRPr/>
          </a:p>
        </p:txBody>
      </p:sp>
      <p:sp>
        <p:nvSpPr>
          <p:cNvPr id="380" name="Google Shape;380;g2fff9dd52d9_0_19"/>
          <p:cNvSpPr txBox="1">
            <a:spLocks noGrp="1"/>
          </p:cNvSpPr>
          <p:nvPr>
            <p:ph type="body" idx="1"/>
          </p:nvPr>
        </p:nvSpPr>
        <p:spPr>
          <a:xfrm>
            <a:off x="838200" y="1825624"/>
            <a:ext cx="10515600" cy="4612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2000" b="1" dirty="0"/>
              <a:t>Sustainability of Healthy Behaviors</a:t>
            </a:r>
            <a:endParaRPr sz="2000" b="1" dirty="0"/>
          </a:p>
          <a:p>
            <a:pPr marL="457200" lvl="0" indent="-355600" algn="l" rtl="0">
              <a:lnSpc>
                <a:spcPct val="115000"/>
              </a:lnSpc>
              <a:spcBef>
                <a:spcPts val="1200"/>
              </a:spcBef>
              <a:spcAft>
                <a:spcPts val="0"/>
              </a:spcAft>
              <a:buSzPts val="2000"/>
              <a:buFont typeface="Calibri"/>
              <a:buChar char="●"/>
            </a:pPr>
            <a:r>
              <a:rPr lang="en-US" sz="2000" dirty="0"/>
              <a:t>Intentional weight loss is often unsustainable, with most dieters regaining more weight than they lose, leading to weight cycling. Repeated dieting can lower resting metabolic rate, making weight regain more likely. Weight cycling is linked to higher risks of hypertension, insulin resistance, and hyperlipidemia.</a:t>
            </a:r>
            <a:endParaRPr sz="2000" dirty="0"/>
          </a:p>
          <a:p>
            <a:pPr marL="0" lvl="0" indent="0" algn="l" rtl="0">
              <a:lnSpc>
                <a:spcPct val="115000"/>
              </a:lnSpc>
              <a:spcBef>
                <a:spcPts val="1200"/>
              </a:spcBef>
              <a:spcAft>
                <a:spcPts val="0"/>
              </a:spcAft>
              <a:buNone/>
            </a:pPr>
            <a:r>
              <a:rPr lang="en-US" sz="2000" b="1" dirty="0"/>
              <a:t>Health Beyond Weight</a:t>
            </a:r>
            <a:endParaRPr sz="2000" b="1" dirty="0"/>
          </a:p>
          <a:p>
            <a:pPr marL="457200" lvl="0" indent="-355600" algn="l" rtl="0">
              <a:lnSpc>
                <a:spcPct val="115000"/>
              </a:lnSpc>
              <a:spcBef>
                <a:spcPts val="1200"/>
              </a:spcBef>
              <a:spcAft>
                <a:spcPts val="0"/>
              </a:spcAft>
              <a:buSzPts val="2000"/>
              <a:buFont typeface="Calibri"/>
              <a:buChar char="●"/>
            </a:pPr>
            <a:r>
              <a:rPr lang="en-US" sz="2000" dirty="0"/>
              <a:t>Health can improve through behaviors like balanced eating, regular physical activity, and stress management, regardless of weight changes.</a:t>
            </a:r>
            <a:endParaRPr sz="2000" dirty="0"/>
          </a:p>
          <a:p>
            <a:pPr marL="0" lvl="0" indent="0" algn="l" rtl="0">
              <a:lnSpc>
                <a:spcPct val="115000"/>
              </a:lnSpc>
              <a:spcBef>
                <a:spcPts val="1200"/>
              </a:spcBef>
              <a:spcAft>
                <a:spcPts val="0"/>
              </a:spcAft>
              <a:buNone/>
            </a:pPr>
            <a:r>
              <a:rPr lang="en-US" sz="2000" b="1" dirty="0"/>
              <a:t>Reducing Health Risks</a:t>
            </a:r>
            <a:endParaRPr sz="2000" b="1" dirty="0"/>
          </a:p>
          <a:p>
            <a:pPr marL="457200" lvl="0" indent="-355600" algn="l" rtl="0">
              <a:lnSpc>
                <a:spcPct val="115000"/>
              </a:lnSpc>
              <a:spcBef>
                <a:spcPts val="1200"/>
              </a:spcBef>
              <a:spcAft>
                <a:spcPts val="0"/>
              </a:spcAft>
              <a:buSzPts val="2000"/>
              <a:buFont typeface="Calibri"/>
              <a:buChar char="●"/>
            </a:pPr>
            <a:r>
              <a:rPr lang="en-US" sz="2000" dirty="0"/>
              <a:t>Adopting HAES®-aligned practices can reduce risks associated with chronic diseases, independent of weight loss.</a:t>
            </a:r>
            <a:r>
              <a:rPr lang="en-US" sz="2000" b="1" dirty="0"/>
              <a:t>      </a:t>
            </a:r>
            <a:r>
              <a:rPr lang="en-US" sz="2000" b="1" dirty="0">
                <a:solidFill>
                  <a:srgbClr val="FF0000"/>
                </a:solidFill>
              </a:rPr>
              <a:t>Reference?</a:t>
            </a:r>
            <a:endParaRPr sz="20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5" name="Google Shape;1755;g2fff9dd52d9_0_187"/>
          <p:cNvSpPr txBox="1">
            <a:spLocks noGrp="1"/>
          </p:cNvSpPr>
          <p:nvPr>
            <p:ph type="title"/>
          </p:nvPr>
        </p:nvSpPr>
        <p:spPr>
          <a:xfrm>
            <a:off x="838200" y="365125"/>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Resources for Professional Development</a:t>
            </a:r>
            <a:endParaRPr/>
          </a:p>
        </p:txBody>
      </p:sp>
      <p:sp>
        <p:nvSpPr>
          <p:cNvPr id="1756" name="Google Shape;1756;g2fff9dd52d9_0_187"/>
          <p:cNvSpPr txBox="1"/>
          <p:nvPr/>
        </p:nvSpPr>
        <p:spPr>
          <a:xfrm>
            <a:off x="838200" y="1856525"/>
            <a:ext cx="10345800" cy="4377600"/>
          </a:xfrm>
          <a:prstGeom prst="rect">
            <a:avLst/>
          </a:prstGeom>
          <a:noFill/>
          <a:ln>
            <a:noFill/>
          </a:ln>
        </p:spPr>
        <p:txBody>
          <a:bodyPr spcFirstLastPara="1" wrap="square" lIns="91425" tIns="91425" rIns="91425" bIns="91425" anchor="t" anchorCtr="0">
            <a:spAutoFit/>
          </a:bodyPr>
          <a:lstStyle/>
          <a:p>
            <a:pPr marL="457200" lvl="0" indent="-381000" algn="l" rtl="0">
              <a:lnSpc>
                <a:spcPct val="115000"/>
              </a:lnSpc>
              <a:spcBef>
                <a:spcPts val="1200"/>
              </a:spcBef>
              <a:spcAft>
                <a:spcPts val="0"/>
              </a:spcAft>
              <a:buClr>
                <a:schemeClr val="dk1"/>
              </a:buClr>
              <a:buSzPts val="2400"/>
              <a:buFont typeface="Calibri"/>
              <a:buChar char="●"/>
            </a:pPr>
            <a:r>
              <a:rPr lang="en-US" sz="24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Diversify Dietetics</a:t>
            </a:r>
            <a:r>
              <a:rPr lang="en-US" sz="2400" u="sng">
                <a:solidFill>
                  <a:schemeClr val="dk1"/>
                </a:solidFill>
                <a:latin typeface="Calibri"/>
                <a:ea typeface="Calibri"/>
                <a:cs typeface="Calibri"/>
                <a:sym typeface="Calibri"/>
              </a:rPr>
              <a:t> - https://www.diversifydietetics.org/ddwebinars</a:t>
            </a:r>
            <a:endParaRPr sz="2400" u="sng">
              <a:solidFill>
                <a:schemeClr val="dk1"/>
              </a:solidFill>
              <a:latin typeface="Calibri"/>
              <a:ea typeface="Calibri"/>
              <a:cs typeface="Calibri"/>
              <a:sym typeface="Calibri"/>
            </a:endParaRPr>
          </a:p>
          <a:p>
            <a:pPr marL="457200" lvl="0" indent="-381000" algn="l" rtl="0">
              <a:lnSpc>
                <a:spcPct val="115000"/>
              </a:lnSpc>
              <a:spcBef>
                <a:spcPts val="0"/>
              </a:spcBef>
              <a:spcAft>
                <a:spcPts val="0"/>
              </a:spcAft>
              <a:buClr>
                <a:schemeClr val="dk1"/>
              </a:buClr>
              <a:buSzPts val="2400"/>
              <a:buFont typeface="Calibri"/>
              <a:buChar char="●"/>
            </a:pPr>
            <a:r>
              <a:rPr lang="en-US" sz="24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EatWell Exchange</a:t>
            </a:r>
            <a:endParaRPr sz="2400" u="sng">
              <a:solidFill>
                <a:schemeClr val="dk1"/>
              </a:solidFill>
              <a:latin typeface="Calibri"/>
              <a:ea typeface="Calibri"/>
              <a:cs typeface="Calibri"/>
              <a:sym typeface="Calibri"/>
            </a:endParaRPr>
          </a:p>
          <a:p>
            <a:pPr marL="457200" lvl="0" indent="-381000" algn="l"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Culinary Nutrition Collaborative-</a:t>
            </a:r>
            <a:r>
              <a:rPr lang="en-US" sz="2400">
                <a:solidFill>
                  <a:schemeClr val="dk1"/>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24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Global Cuisine Series</a:t>
            </a:r>
            <a:endParaRPr sz="2400" u="sng">
              <a:solidFill>
                <a:schemeClr val="dk1"/>
              </a:solidFill>
              <a:latin typeface="Calibri"/>
              <a:ea typeface="Calibri"/>
              <a:cs typeface="Calibri"/>
              <a:sym typeface="Calibri"/>
            </a:endParaRPr>
          </a:p>
          <a:p>
            <a:pPr marL="457200" lvl="0" indent="-381000" algn="l" rtl="0">
              <a:lnSpc>
                <a:spcPct val="115000"/>
              </a:lnSpc>
              <a:spcBef>
                <a:spcPts val="0"/>
              </a:spcBef>
              <a:spcAft>
                <a:spcPts val="0"/>
              </a:spcAft>
              <a:buClr>
                <a:schemeClr val="dk1"/>
              </a:buClr>
              <a:buSzPts val="2400"/>
              <a:buFont typeface="Calibri"/>
              <a:buChar char="●"/>
            </a:pPr>
            <a:r>
              <a:rPr lang="en-US" sz="24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BIPOC Eating Disorder Conference</a:t>
            </a:r>
            <a:endParaRPr sz="2400" u="sng">
              <a:solidFill>
                <a:schemeClr val="dk1"/>
              </a:solidFill>
              <a:latin typeface="Calibri"/>
              <a:ea typeface="Calibri"/>
              <a:cs typeface="Calibri"/>
              <a:sym typeface="Calibri"/>
            </a:endParaRPr>
          </a:p>
          <a:p>
            <a:pPr marL="457200" lvl="0" indent="-381000" algn="l" rtl="0">
              <a:lnSpc>
                <a:spcPct val="115000"/>
              </a:lnSpc>
              <a:spcBef>
                <a:spcPts val="0"/>
              </a:spcBef>
              <a:spcAft>
                <a:spcPts val="0"/>
              </a:spcAft>
              <a:buClr>
                <a:schemeClr val="dk1"/>
              </a:buClr>
              <a:buSzPts val="2400"/>
              <a:buFont typeface="Calibri"/>
              <a:buChar char="●"/>
            </a:pPr>
            <a:r>
              <a:rPr lang="en-US" sz="24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Academy of Nutrition and Dietetics Member Interest Groups</a:t>
            </a:r>
            <a:endParaRPr sz="2400" u="sng">
              <a:solidFill>
                <a:schemeClr val="dk1"/>
              </a:solidFill>
              <a:latin typeface="Calibri"/>
              <a:ea typeface="Calibri"/>
              <a:cs typeface="Calibri"/>
              <a:sym typeface="Calibri"/>
            </a:endParaRPr>
          </a:p>
          <a:p>
            <a:pPr marL="914400" lvl="1" indent="-381000" algn="l" rtl="0">
              <a:lnSpc>
                <a:spcPct val="115000"/>
              </a:lnSpc>
              <a:spcBef>
                <a:spcPts val="0"/>
              </a:spcBef>
              <a:spcAft>
                <a:spcPts val="0"/>
              </a:spcAft>
              <a:buClr>
                <a:schemeClr val="dk1"/>
              </a:buClr>
              <a:buSzPts val="2400"/>
              <a:buFont typeface="Calibri"/>
              <a:buAutoNum type="alphaLcPeriod"/>
            </a:pPr>
            <a:r>
              <a:rPr lang="en-US" sz="2400">
                <a:solidFill>
                  <a:schemeClr val="dk1"/>
                </a:solidFill>
                <a:latin typeface="Calibri"/>
                <a:ea typeface="Calibri"/>
                <a:cs typeface="Calibri"/>
                <a:sym typeface="Calibri"/>
              </a:rPr>
              <a:t>National Organization of Blacks in Nutrition and Dietetics (NOBIDAN)</a:t>
            </a:r>
            <a:endParaRPr sz="2400">
              <a:solidFill>
                <a:schemeClr val="dk1"/>
              </a:solidFill>
              <a:latin typeface="Calibri"/>
              <a:ea typeface="Calibri"/>
              <a:cs typeface="Calibri"/>
              <a:sym typeface="Calibri"/>
            </a:endParaRPr>
          </a:p>
          <a:p>
            <a:pPr marL="914400" lvl="1" indent="-381000" algn="l" rtl="0">
              <a:lnSpc>
                <a:spcPct val="115000"/>
              </a:lnSpc>
              <a:spcBef>
                <a:spcPts val="0"/>
              </a:spcBef>
              <a:spcAft>
                <a:spcPts val="0"/>
              </a:spcAft>
              <a:buClr>
                <a:schemeClr val="dk1"/>
              </a:buClr>
              <a:buSzPts val="2400"/>
              <a:buFont typeface="Calibri"/>
              <a:buAutoNum type="alphaLcPeriod"/>
            </a:pPr>
            <a:r>
              <a:rPr lang="en-US" sz="2400">
                <a:solidFill>
                  <a:schemeClr val="dk1"/>
                </a:solidFill>
                <a:latin typeface="Calibri"/>
                <a:ea typeface="Calibri"/>
                <a:cs typeface="Calibri"/>
                <a:sym typeface="Calibri"/>
              </a:rPr>
              <a:t>Latino and Hispanics in Nutrition and Dietetics (LAHIDAN)</a:t>
            </a:r>
            <a:endParaRPr sz="2400">
              <a:solidFill>
                <a:schemeClr val="dk1"/>
              </a:solidFill>
              <a:latin typeface="Calibri"/>
              <a:ea typeface="Calibri"/>
              <a:cs typeface="Calibri"/>
              <a:sym typeface="Calibri"/>
            </a:endParaRPr>
          </a:p>
          <a:p>
            <a:pPr marL="914400" lvl="1" indent="-381000" algn="l" rtl="0">
              <a:lnSpc>
                <a:spcPct val="115000"/>
              </a:lnSpc>
              <a:spcBef>
                <a:spcPts val="0"/>
              </a:spcBef>
              <a:spcAft>
                <a:spcPts val="0"/>
              </a:spcAft>
              <a:buClr>
                <a:schemeClr val="dk1"/>
              </a:buClr>
              <a:buSzPts val="2400"/>
              <a:buFont typeface="Calibri"/>
              <a:buAutoNum type="alphaLcPeriod"/>
            </a:pPr>
            <a:r>
              <a:rPr lang="en-US" sz="2400">
                <a:solidFill>
                  <a:schemeClr val="dk1"/>
                </a:solidFill>
                <a:latin typeface="Calibri"/>
                <a:ea typeface="Calibri"/>
                <a:cs typeface="Calibri"/>
                <a:sym typeface="Calibri"/>
              </a:rPr>
              <a:t>Asian Americans and Pacific Islanders (AAPI)</a:t>
            </a:r>
            <a:endParaRPr sz="2400">
              <a:solidFill>
                <a:schemeClr val="dk1"/>
              </a:solidFill>
              <a:latin typeface="Calibri"/>
              <a:ea typeface="Calibri"/>
              <a:cs typeface="Calibri"/>
              <a:sym typeface="Calibri"/>
            </a:endParaRPr>
          </a:p>
          <a:p>
            <a:pPr marL="914400" lvl="1" indent="-381000" algn="l" rtl="0">
              <a:lnSpc>
                <a:spcPct val="115000"/>
              </a:lnSpc>
              <a:spcBef>
                <a:spcPts val="0"/>
              </a:spcBef>
              <a:spcAft>
                <a:spcPts val="0"/>
              </a:spcAft>
              <a:buClr>
                <a:schemeClr val="dk1"/>
              </a:buClr>
              <a:buSzPts val="2400"/>
              <a:buFont typeface="Calibri"/>
              <a:buAutoNum type="alphaLcPeriod"/>
            </a:pPr>
            <a:r>
              <a:rPr lang="en-US" sz="2400">
                <a:solidFill>
                  <a:schemeClr val="dk1"/>
                </a:solidFill>
                <a:latin typeface="Calibri"/>
                <a:ea typeface="Calibri"/>
                <a:cs typeface="Calibri"/>
                <a:sym typeface="Calibri"/>
              </a:rPr>
              <a:t>Cultures of Gender and Age (COGA)</a:t>
            </a:r>
            <a:endParaRPr sz="2400">
              <a:solidFill>
                <a:schemeClr val="dk1"/>
              </a:solidFill>
              <a:latin typeface="Calibri"/>
              <a:ea typeface="Calibri"/>
              <a:cs typeface="Calibri"/>
              <a:sym typeface="Calibri"/>
            </a:endParaRPr>
          </a:p>
          <a:p>
            <a:pPr marL="914400" lvl="1" indent="-381000" algn="l" rtl="0">
              <a:lnSpc>
                <a:spcPct val="115000"/>
              </a:lnSpc>
              <a:spcBef>
                <a:spcPts val="0"/>
              </a:spcBef>
              <a:spcAft>
                <a:spcPts val="0"/>
              </a:spcAft>
              <a:buClr>
                <a:schemeClr val="dk1"/>
              </a:buClr>
              <a:buSzPts val="2400"/>
              <a:buFont typeface="Calibri"/>
              <a:buAutoNum type="alphaLcPeriod"/>
            </a:pPr>
            <a:r>
              <a:rPr lang="en-US" sz="2400">
                <a:solidFill>
                  <a:schemeClr val="dk1"/>
                </a:solidFill>
                <a:latin typeface="Calibri"/>
                <a:ea typeface="Calibri"/>
                <a:cs typeface="Calibri"/>
                <a:sym typeface="Calibri"/>
              </a:rPr>
              <a:t>Disabilities MIG</a:t>
            </a:r>
            <a:endParaRPr sz="2400">
              <a:solidFill>
                <a:schemeClr val="dk1"/>
              </a:solidFill>
              <a:latin typeface="Calibri"/>
              <a:ea typeface="Calibri"/>
              <a:cs typeface="Calibri"/>
              <a:sym typeface="Calibri"/>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2" name="Google Shape;1762;g2fff9dd52d9_0_220"/>
          <p:cNvSpPr txBox="1">
            <a:spLocks noGrp="1"/>
          </p:cNvSpPr>
          <p:nvPr>
            <p:ph type="title"/>
          </p:nvPr>
        </p:nvSpPr>
        <p:spPr>
          <a:xfrm>
            <a:off x="838200" y="365125"/>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Social Determinants of Health (SDOH)</a:t>
            </a:r>
            <a:endParaRPr/>
          </a:p>
        </p:txBody>
      </p:sp>
      <p:sp>
        <p:nvSpPr>
          <p:cNvPr id="1763" name="Google Shape;1763;g2fff9dd52d9_0_220"/>
          <p:cNvSpPr txBox="1"/>
          <p:nvPr/>
        </p:nvSpPr>
        <p:spPr>
          <a:xfrm>
            <a:off x="838200" y="1567550"/>
            <a:ext cx="10345800" cy="523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endParaRPr sz="1800" b="1">
              <a:solidFill>
                <a:schemeClr val="dk1"/>
              </a:solidFill>
              <a:latin typeface="Calibri"/>
              <a:ea typeface="Calibri"/>
              <a:cs typeface="Calibri"/>
              <a:sym typeface="Calibri"/>
            </a:endParaRPr>
          </a:p>
          <a:p>
            <a:pPr marL="457200" lvl="0" indent="-342900" algn="l" rtl="0">
              <a:lnSpc>
                <a:spcPct val="115000"/>
              </a:lnSpc>
              <a:spcBef>
                <a:spcPts val="1200"/>
              </a:spcBef>
              <a:spcAft>
                <a:spcPts val="0"/>
              </a:spcAft>
              <a:buClr>
                <a:schemeClr val="dk1"/>
              </a:buClr>
              <a:buSzPts val="1800"/>
              <a:buChar char="●"/>
            </a:pPr>
            <a:r>
              <a:rPr lang="en-US" sz="1800" b="1">
                <a:solidFill>
                  <a:schemeClr val="dk1"/>
                </a:solidFill>
                <a:latin typeface="Calibri"/>
                <a:ea typeface="Calibri"/>
                <a:cs typeface="Calibri"/>
                <a:sym typeface="Calibri"/>
              </a:rPr>
              <a:t>Understanding SDOH</a:t>
            </a:r>
            <a:r>
              <a:rPr lang="en-US" sz="1800">
                <a:solidFill>
                  <a:schemeClr val="dk1"/>
                </a:solidFill>
                <a:latin typeface="Calibri"/>
                <a:ea typeface="Calibri"/>
                <a:cs typeface="Calibri"/>
                <a:sym typeface="Calibri"/>
              </a:rPr>
              <a:t>: Social determinants of health are the conditions in which people are born, grow, live, work, and age, which can significantly influence health outcomes.</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Char char="●"/>
            </a:pPr>
            <a:r>
              <a:rPr lang="en-US" sz="1800" b="1">
                <a:solidFill>
                  <a:schemeClr val="dk1"/>
                </a:solidFill>
                <a:latin typeface="Calibri"/>
                <a:ea typeface="Calibri"/>
                <a:cs typeface="Calibri"/>
                <a:sym typeface="Calibri"/>
              </a:rPr>
              <a:t>Impact on Diabetes Management</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marL="914400" lvl="1" indent="-342900" algn="l" rtl="0">
              <a:lnSpc>
                <a:spcPct val="115000"/>
              </a:lnSpc>
              <a:spcBef>
                <a:spcPts val="0"/>
              </a:spcBef>
              <a:spcAft>
                <a:spcPts val="0"/>
              </a:spcAft>
              <a:buClr>
                <a:schemeClr val="dk1"/>
              </a:buClr>
              <a:buSzPts val="1800"/>
              <a:buChar char="○"/>
            </a:pPr>
            <a:r>
              <a:rPr lang="en-US" sz="1800" b="1">
                <a:solidFill>
                  <a:schemeClr val="dk1"/>
                </a:solidFill>
                <a:latin typeface="Calibri"/>
                <a:ea typeface="Calibri"/>
                <a:cs typeface="Calibri"/>
                <a:sym typeface="Calibri"/>
              </a:rPr>
              <a:t>Food Access: </a:t>
            </a:r>
            <a:r>
              <a:rPr lang="en-US" sz="1800">
                <a:solidFill>
                  <a:schemeClr val="dk1"/>
                </a:solidFill>
                <a:latin typeface="Calibri"/>
                <a:ea typeface="Calibri"/>
                <a:cs typeface="Calibri"/>
                <a:sym typeface="Calibri"/>
              </a:rPr>
              <a:t>Economic stability and neighborhood environments impact the availability and affordability of healthy food options.</a:t>
            </a:r>
            <a:endParaRPr sz="1800">
              <a:solidFill>
                <a:schemeClr val="dk1"/>
              </a:solidFill>
              <a:latin typeface="Calibri"/>
              <a:ea typeface="Calibri"/>
              <a:cs typeface="Calibri"/>
              <a:sym typeface="Calibri"/>
            </a:endParaRPr>
          </a:p>
          <a:p>
            <a:pPr marL="914400" lvl="1" indent="-342900" algn="l" rtl="0">
              <a:lnSpc>
                <a:spcPct val="115000"/>
              </a:lnSpc>
              <a:spcBef>
                <a:spcPts val="0"/>
              </a:spcBef>
              <a:spcAft>
                <a:spcPts val="0"/>
              </a:spcAft>
              <a:buClr>
                <a:schemeClr val="dk1"/>
              </a:buClr>
              <a:buSzPts val="1800"/>
              <a:buChar char="○"/>
            </a:pPr>
            <a:r>
              <a:rPr lang="en-US" sz="1800" b="1">
                <a:solidFill>
                  <a:schemeClr val="dk1"/>
                </a:solidFill>
                <a:latin typeface="Calibri"/>
                <a:ea typeface="Calibri"/>
                <a:cs typeface="Calibri"/>
                <a:sym typeface="Calibri"/>
              </a:rPr>
              <a:t>Healthcare Access and Quality</a:t>
            </a:r>
            <a:r>
              <a:rPr lang="en-US" sz="1800">
                <a:solidFill>
                  <a:schemeClr val="dk1"/>
                </a:solidFill>
                <a:latin typeface="Calibri"/>
                <a:ea typeface="Calibri"/>
                <a:cs typeface="Calibri"/>
                <a:sym typeface="Calibri"/>
              </a:rPr>
              <a:t>: Disparities in healthcare access and quality can lead to delayed diagnosis, inadequate treatment, and poor management of diabetes.</a:t>
            </a:r>
            <a:endParaRPr sz="1800">
              <a:solidFill>
                <a:schemeClr val="dk1"/>
              </a:solidFill>
              <a:latin typeface="Calibri"/>
              <a:ea typeface="Calibri"/>
              <a:cs typeface="Calibri"/>
              <a:sym typeface="Calibri"/>
            </a:endParaRPr>
          </a:p>
          <a:p>
            <a:pPr marL="914400" lvl="1" indent="-342900" algn="l" rtl="0">
              <a:lnSpc>
                <a:spcPct val="115000"/>
              </a:lnSpc>
              <a:spcBef>
                <a:spcPts val="0"/>
              </a:spcBef>
              <a:spcAft>
                <a:spcPts val="0"/>
              </a:spcAft>
              <a:buClr>
                <a:schemeClr val="dk1"/>
              </a:buClr>
              <a:buSzPts val="1800"/>
              <a:buChar char="○"/>
            </a:pPr>
            <a:r>
              <a:rPr lang="en-US" sz="1800" b="1">
                <a:solidFill>
                  <a:schemeClr val="dk1"/>
                </a:solidFill>
                <a:latin typeface="Calibri"/>
                <a:ea typeface="Calibri"/>
                <a:cs typeface="Calibri"/>
                <a:sym typeface="Calibri"/>
              </a:rPr>
              <a:t>Education and Health Literacy</a:t>
            </a:r>
            <a:r>
              <a:rPr lang="en-US" sz="1800">
                <a:solidFill>
                  <a:schemeClr val="dk1"/>
                </a:solidFill>
                <a:latin typeface="Calibri"/>
                <a:ea typeface="Calibri"/>
                <a:cs typeface="Calibri"/>
                <a:sym typeface="Calibri"/>
              </a:rPr>
              <a:t>: Patients with higher levels of education and health literacy are better equipped to manage their diabetes effectively.</a:t>
            </a:r>
            <a:endParaRPr sz="1800">
              <a:solidFill>
                <a:schemeClr val="dk1"/>
              </a:solidFill>
              <a:latin typeface="Calibri"/>
              <a:ea typeface="Calibri"/>
              <a:cs typeface="Calibri"/>
              <a:sym typeface="Calibri"/>
            </a:endParaRPr>
          </a:p>
          <a:p>
            <a:pPr marL="914400" lvl="1" indent="-342900" algn="l" rtl="0">
              <a:lnSpc>
                <a:spcPct val="115000"/>
              </a:lnSpc>
              <a:spcBef>
                <a:spcPts val="0"/>
              </a:spcBef>
              <a:spcAft>
                <a:spcPts val="0"/>
              </a:spcAft>
              <a:buClr>
                <a:schemeClr val="dk1"/>
              </a:buClr>
              <a:buSzPts val="1800"/>
              <a:buChar char="○"/>
            </a:pPr>
            <a:r>
              <a:rPr lang="en-US" sz="1800" b="1">
                <a:solidFill>
                  <a:schemeClr val="dk1"/>
                </a:solidFill>
                <a:latin typeface="Calibri"/>
                <a:ea typeface="Calibri"/>
                <a:cs typeface="Calibri"/>
                <a:sym typeface="Calibri"/>
              </a:rPr>
              <a:t>Social Support Networks</a:t>
            </a:r>
            <a:r>
              <a:rPr lang="en-US" sz="1800">
                <a:solidFill>
                  <a:schemeClr val="dk1"/>
                </a:solidFill>
                <a:latin typeface="Calibri"/>
                <a:ea typeface="Calibri"/>
                <a:cs typeface="Calibri"/>
                <a:sym typeface="Calibri"/>
              </a:rPr>
              <a:t>: Strong social connections can enhance self-care behaviors and provide emotional support for diabetes management.</a:t>
            </a:r>
            <a:endParaRPr sz="1800">
              <a:solidFill>
                <a:schemeClr val="dk1"/>
              </a:solidFill>
              <a:latin typeface="Calibri"/>
              <a:ea typeface="Calibri"/>
              <a:cs typeface="Calibri"/>
              <a:sym typeface="Calibri"/>
            </a:endParaRPr>
          </a:p>
          <a:p>
            <a:pPr marL="914400" lvl="1" indent="-342900" algn="l" rtl="0">
              <a:lnSpc>
                <a:spcPct val="115000"/>
              </a:lnSpc>
              <a:spcBef>
                <a:spcPts val="0"/>
              </a:spcBef>
              <a:spcAft>
                <a:spcPts val="0"/>
              </a:spcAft>
              <a:buClr>
                <a:schemeClr val="dk1"/>
              </a:buClr>
              <a:buSzPts val="1800"/>
              <a:buChar char="○"/>
            </a:pPr>
            <a:r>
              <a:rPr lang="en-US" sz="1800" b="1">
                <a:solidFill>
                  <a:schemeClr val="dk1"/>
                </a:solidFill>
                <a:latin typeface="Calibri"/>
                <a:ea typeface="Calibri"/>
                <a:cs typeface="Calibri"/>
                <a:sym typeface="Calibri"/>
              </a:rPr>
              <a:t>Economic Stability</a:t>
            </a:r>
            <a:r>
              <a:rPr lang="en-US" sz="1800">
                <a:solidFill>
                  <a:schemeClr val="dk1"/>
                </a:solidFill>
                <a:latin typeface="Calibri"/>
                <a:ea typeface="Calibri"/>
                <a:cs typeface="Calibri"/>
                <a:sym typeface="Calibri"/>
              </a:rPr>
              <a:t>: Financial resources affect a patient’s ability to afford medications, regular healthcare visits, and healthy foods, all of which are crucial for managing diabetes.</a:t>
            </a:r>
            <a:endParaRPr sz="1800">
              <a:solidFill>
                <a:schemeClr val="dk1"/>
              </a:solidFill>
              <a:latin typeface="Calibri"/>
              <a:ea typeface="Calibri"/>
              <a:cs typeface="Calibri"/>
              <a:sym typeface="Calibri"/>
            </a:endParaRPr>
          </a:p>
          <a:p>
            <a:pPr marL="0" lvl="0" indent="0" algn="l" rtl="0">
              <a:lnSpc>
                <a:spcPct val="115000"/>
              </a:lnSpc>
              <a:spcBef>
                <a:spcPts val="1200"/>
              </a:spcBef>
              <a:spcAft>
                <a:spcPts val="120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68"/>
        <p:cNvGrpSpPr/>
        <p:nvPr/>
      </p:nvGrpSpPr>
      <p:grpSpPr>
        <a:xfrm>
          <a:off x="0" y="0"/>
          <a:ext cx="0" cy="0"/>
          <a:chOff x="0" y="0"/>
          <a:chExt cx="0" cy="0"/>
        </a:xfrm>
      </p:grpSpPr>
      <p:sp>
        <p:nvSpPr>
          <p:cNvPr id="1769" name="Google Shape;1769;p183"/>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70" name="Google Shape;1770;p183" descr="A plate with a piece of food on it&#10;&#10;Description automatically generated with low confidence"/>
          <p:cNvPicPr preferRelativeResize="0"/>
          <p:nvPr/>
        </p:nvPicPr>
        <p:blipFill rotWithShape="1">
          <a:blip r:embed="rId3">
            <a:alphaModFix/>
          </a:blip>
          <a:srcRect t="15413"/>
          <a:stretch/>
        </p:blipFill>
        <p:spPr>
          <a:xfrm>
            <a:off x="20" y="10"/>
            <a:ext cx="12191981" cy="6857990"/>
          </a:xfrm>
          <a:prstGeom prst="rect">
            <a:avLst/>
          </a:prstGeom>
          <a:noFill/>
          <a:ln>
            <a:noFill/>
          </a:ln>
        </p:spPr>
      </p:pic>
      <p:sp>
        <p:nvSpPr>
          <p:cNvPr id="1771" name="Google Shape;1771;p183"/>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2" name="Google Shape;1772;p183"/>
          <p:cNvSpPr txBox="1">
            <a:spLocks noGrp="1"/>
          </p:cNvSpPr>
          <p:nvPr>
            <p:ph type="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Calibri"/>
              <a:buNone/>
            </a:pPr>
            <a:r>
              <a:rPr lang="en-US" sz="6600"/>
              <a:t>Food Insecurity</a:t>
            </a:r>
            <a:endParaRPr/>
          </a:p>
        </p:txBody>
      </p:sp>
      <p:sp>
        <p:nvSpPr>
          <p:cNvPr id="1773" name="Google Shape;1773;p183"/>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4" name="Google Shape;1774;p183"/>
          <p:cNvSpPr txBox="1">
            <a:spLocks noGrp="1"/>
          </p:cNvSpPr>
          <p:nvPr>
            <p:ph type="body" idx="1"/>
          </p:nvPr>
        </p:nvSpPr>
        <p:spPr>
          <a:xfrm>
            <a:off x="404553" y="5624945"/>
            <a:ext cx="9078562" cy="592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None/>
            </a:pPr>
            <a:endParaRPr>
              <a:solidFill>
                <a:schemeClr val="lt1"/>
              </a:solidFil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pic>
        <p:nvPicPr>
          <p:cNvPr id="1780" name="Google Shape;1780;p184" descr="Logo, company name&#10;&#10;Description automatically generated"/>
          <p:cNvPicPr preferRelativeResize="0"/>
          <p:nvPr/>
        </p:nvPicPr>
        <p:blipFill rotWithShape="1">
          <a:blip r:embed="rId3">
            <a:alphaModFix/>
          </a:blip>
          <a:srcRect/>
          <a:stretch/>
        </p:blipFill>
        <p:spPr>
          <a:xfrm>
            <a:off x="7889359" y="1825625"/>
            <a:ext cx="3950973" cy="3950973"/>
          </a:xfrm>
          <a:prstGeom prst="rect">
            <a:avLst/>
          </a:prstGeom>
          <a:noFill/>
          <a:ln>
            <a:noFill/>
          </a:ln>
        </p:spPr>
      </p:pic>
      <p:sp>
        <p:nvSpPr>
          <p:cNvPr id="1781" name="Google Shape;1781;p184"/>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Food Insecurity: Defined</a:t>
            </a:r>
            <a:endParaRPr/>
          </a:p>
        </p:txBody>
      </p:sp>
      <p:sp>
        <p:nvSpPr>
          <p:cNvPr id="1782" name="Google Shape;1782;p184"/>
          <p:cNvSpPr txBox="1">
            <a:spLocks noGrp="1"/>
          </p:cNvSpPr>
          <p:nvPr>
            <p:ph type="body" idx="1"/>
          </p:nvPr>
        </p:nvSpPr>
        <p:spPr>
          <a:xfrm>
            <a:off x="838200" y="1825625"/>
            <a:ext cx="8070112"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Unreliable availability of nutritious food and inability to consistently obtain nutritious food</a:t>
            </a:r>
            <a:endParaRPr/>
          </a:p>
          <a:p>
            <a:pPr marL="228600" lvl="0" indent="-228600" algn="l" rtl="0">
              <a:lnSpc>
                <a:spcPct val="90000"/>
              </a:lnSpc>
              <a:spcBef>
                <a:spcPts val="1000"/>
              </a:spcBef>
              <a:spcAft>
                <a:spcPts val="0"/>
              </a:spcAft>
              <a:buClr>
                <a:schemeClr val="dk1"/>
              </a:buClr>
              <a:buSzPts val="2800"/>
              <a:buChar char="•"/>
            </a:pPr>
            <a:r>
              <a:rPr lang="en-US"/>
              <a:t>Lack of consistent access to enough food for an active, healthy life</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787"/>
        <p:cNvGrpSpPr/>
        <p:nvPr/>
      </p:nvGrpSpPr>
      <p:grpSpPr>
        <a:xfrm>
          <a:off x="0" y="0"/>
          <a:ext cx="0" cy="0"/>
          <a:chOff x="0" y="0"/>
          <a:chExt cx="0" cy="0"/>
        </a:xfrm>
      </p:grpSpPr>
      <p:pic>
        <p:nvPicPr>
          <p:cNvPr id="1788" name="Google Shape;1788;p185" descr="Logo, company name&#10;&#10;Description automatically generated"/>
          <p:cNvPicPr preferRelativeResize="0"/>
          <p:nvPr/>
        </p:nvPicPr>
        <p:blipFill rotWithShape="1">
          <a:blip r:embed="rId3">
            <a:alphaModFix/>
          </a:blip>
          <a:srcRect/>
          <a:stretch/>
        </p:blipFill>
        <p:spPr>
          <a:xfrm>
            <a:off x="7889359" y="1825625"/>
            <a:ext cx="3950973" cy="3950973"/>
          </a:xfrm>
          <a:prstGeom prst="rect">
            <a:avLst/>
          </a:prstGeom>
          <a:noFill/>
          <a:ln>
            <a:noFill/>
          </a:ln>
        </p:spPr>
      </p:pic>
      <p:sp>
        <p:nvSpPr>
          <p:cNvPr id="1789" name="Google Shape;1789;p185"/>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Food Insecurity: Screening</a:t>
            </a:r>
            <a:endParaRPr/>
          </a:p>
        </p:txBody>
      </p:sp>
      <p:sp>
        <p:nvSpPr>
          <p:cNvPr id="1790" name="Google Shape;1790;p185"/>
          <p:cNvSpPr txBox="1">
            <a:spLocks noGrp="1"/>
          </p:cNvSpPr>
          <p:nvPr>
            <p:ph type="body" idx="1"/>
          </p:nvPr>
        </p:nvSpPr>
        <p:spPr>
          <a:xfrm>
            <a:off x="838200" y="1825625"/>
            <a:ext cx="8070112"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Assess food insecurity with two questions:</a:t>
            </a:r>
            <a:endParaRPr/>
          </a:p>
          <a:p>
            <a:pPr marL="914400" lvl="1" indent="-457200" algn="l" rtl="0">
              <a:lnSpc>
                <a:spcPct val="90000"/>
              </a:lnSpc>
              <a:spcBef>
                <a:spcPts val="500"/>
              </a:spcBef>
              <a:spcAft>
                <a:spcPts val="0"/>
              </a:spcAft>
              <a:buClr>
                <a:schemeClr val="dk1"/>
              </a:buClr>
              <a:buSzPts val="2400"/>
              <a:buFont typeface="Calibri"/>
              <a:buAutoNum type="arabicPeriod"/>
            </a:pPr>
            <a:r>
              <a:rPr lang="en-US"/>
              <a:t>“Within the past 12 months, we worried whether our food would run out before we got money to buy more.”</a:t>
            </a:r>
            <a:endParaRPr/>
          </a:p>
          <a:p>
            <a:pPr marL="914400" lvl="1" indent="-457200" algn="l" rtl="0">
              <a:lnSpc>
                <a:spcPct val="90000"/>
              </a:lnSpc>
              <a:spcBef>
                <a:spcPts val="500"/>
              </a:spcBef>
              <a:spcAft>
                <a:spcPts val="0"/>
              </a:spcAft>
              <a:buClr>
                <a:schemeClr val="dk1"/>
              </a:buClr>
              <a:buSzPts val="2400"/>
              <a:buFont typeface="Calibri"/>
              <a:buAutoNum type="arabicPeriod"/>
            </a:pPr>
            <a:r>
              <a:rPr lang="en-US"/>
              <a:t>Within the past 12 months the food we bought just didn’t last, and we didn’t have the money to get more.”</a:t>
            </a:r>
            <a:endParaRPr/>
          </a:p>
          <a:p>
            <a:pPr marL="228600" lvl="0" indent="-228600" algn="l" rtl="0">
              <a:lnSpc>
                <a:spcPct val="90000"/>
              </a:lnSpc>
              <a:spcBef>
                <a:spcPts val="1000"/>
              </a:spcBef>
              <a:spcAft>
                <a:spcPts val="0"/>
              </a:spcAft>
              <a:buClr>
                <a:schemeClr val="dk1"/>
              </a:buClr>
              <a:buSzPts val="2800"/>
              <a:buChar char="•"/>
            </a:pPr>
            <a:r>
              <a:rPr lang="en-US"/>
              <a:t>Answers and their corresponding risk:</a:t>
            </a:r>
            <a:endParaRPr/>
          </a:p>
          <a:p>
            <a:pPr marL="685800" lvl="1" indent="-228600" algn="l" rtl="0">
              <a:lnSpc>
                <a:spcPct val="90000"/>
              </a:lnSpc>
              <a:spcBef>
                <a:spcPts val="500"/>
              </a:spcBef>
              <a:spcAft>
                <a:spcPts val="0"/>
              </a:spcAft>
              <a:buClr>
                <a:schemeClr val="dk1"/>
              </a:buClr>
              <a:buSzPts val="2400"/>
              <a:buChar char="•"/>
            </a:pPr>
            <a:r>
              <a:rPr lang="en-US"/>
              <a:t>Never true: not at risk</a:t>
            </a:r>
            <a:endParaRPr/>
          </a:p>
          <a:p>
            <a:pPr marL="685800" lvl="1" indent="-228600" algn="l" rtl="0">
              <a:lnSpc>
                <a:spcPct val="90000"/>
              </a:lnSpc>
              <a:spcBef>
                <a:spcPts val="500"/>
              </a:spcBef>
              <a:spcAft>
                <a:spcPts val="0"/>
              </a:spcAft>
              <a:buClr>
                <a:schemeClr val="dk1"/>
              </a:buClr>
              <a:buSzPts val="2400"/>
              <a:buChar char="•"/>
            </a:pPr>
            <a:r>
              <a:rPr lang="en-US"/>
              <a:t>Sometimes true: at risk</a:t>
            </a:r>
            <a:endParaRPr/>
          </a:p>
          <a:p>
            <a:pPr marL="685800" lvl="1" indent="-228600" algn="l" rtl="0">
              <a:lnSpc>
                <a:spcPct val="90000"/>
              </a:lnSpc>
              <a:spcBef>
                <a:spcPts val="500"/>
              </a:spcBef>
              <a:spcAft>
                <a:spcPts val="0"/>
              </a:spcAft>
              <a:buClr>
                <a:schemeClr val="dk1"/>
              </a:buClr>
              <a:buSzPts val="2400"/>
              <a:buChar char="•"/>
            </a:pPr>
            <a:r>
              <a:rPr lang="en-US"/>
              <a:t>Often true: at risk</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sp>
        <p:nvSpPr>
          <p:cNvPr id="1796" name="Google Shape;1796;p186"/>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Food Insecurity: Providing Support </a:t>
            </a:r>
            <a:endParaRPr/>
          </a:p>
        </p:txBody>
      </p:sp>
      <p:sp>
        <p:nvSpPr>
          <p:cNvPr id="1797" name="Google Shape;1797;p1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a:t>Refer to food programs when possible</a:t>
            </a:r>
            <a:endParaRPr/>
          </a:p>
          <a:p>
            <a:pPr marL="228600" lvl="0" indent="-228600" algn="l" rtl="0">
              <a:lnSpc>
                <a:spcPct val="90000"/>
              </a:lnSpc>
              <a:spcBef>
                <a:spcPts val="1000"/>
              </a:spcBef>
              <a:spcAft>
                <a:spcPts val="0"/>
              </a:spcAft>
              <a:buClr>
                <a:schemeClr val="dk1"/>
              </a:buClr>
              <a:buSzPts val="3200"/>
              <a:buChar char="•"/>
            </a:pPr>
            <a:r>
              <a:rPr lang="en-US" sz="3200"/>
              <a:t>Educate on:</a:t>
            </a:r>
            <a:endParaRPr/>
          </a:p>
          <a:p>
            <a:pPr marL="685800" lvl="1" indent="-228600" algn="l" rtl="0">
              <a:lnSpc>
                <a:spcPct val="90000"/>
              </a:lnSpc>
              <a:spcBef>
                <a:spcPts val="500"/>
              </a:spcBef>
              <a:spcAft>
                <a:spcPts val="0"/>
              </a:spcAft>
              <a:buClr>
                <a:schemeClr val="dk1"/>
              </a:buClr>
              <a:buSzPts val="2800"/>
              <a:buChar char="•"/>
            </a:pPr>
            <a:r>
              <a:rPr lang="en-US" sz="2800"/>
              <a:t>Planning meals</a:t>
            </a:r>
            <a:endParaRPr/>
          </a:p>
          <a:p>
            <a:pPr marL="685800" lvl="1" indent="-228600" algn="l" rtl="0">
              <a:lnSpc>
                <a:spcPct val="90000"/>
              </a:lnSpc>
              <a:spcBef>
                <a:spcPts val="500"/>
              </a:spcBef>
              <a:spcAft>
                <a:spcPts val="0"/>
              </a:spcAft>
              <a:buClr>
                <a:schemeClr val="dk1"/>
              </a:buClr>
              <a:buSzPts val="2800"/>
              <a:buChar char="•"/>
            </a:pPr>
            <a:r>
              <a:rPr lang="en-US" sz="2800"/>
              <a:t>Shopping with in season produce, frozen or canned fruits and vegetables, low-cost proteins (beans, peas, lentils, canned tuna, eggs), grains like brown rice and oatmeal are often more affordable</a:t>
            </a:r>
            <a:endParaRPr/>
          </a:p>
          <a:p>
            <a:pPr marL="228600" lvl="0" indent="-228600" algn="l" rtl="0">
              <a:lnSpc>
                <a:spcPct val="90000"/>
              </a:lnSpc>
              <a:spcBef>
                <a:spcPts val="1000"/>
              </a:spcBef>
              <a:spcAft>
                <a:spcPts val="0"/>
              </a:spcAft>
              <a:buClr>
                <a:schemeClr val="dk1"/>
              </a:buClr>
              <a:buSzPts val="3200"/>
              <a:buChar char="•"/>
            </a:pPr>
            <a:r>
              <a:rPr lang="en-US" sz="3200"/>
              <a:t>Remember: eating out is often more expensive than nutrient dense home prepped options!</a:t>
            </a:r>
            <a:endParaRPr/>
          </a:p>
        </p:txBody>
      </p:sp>
      <p:sp>
        <p:nvSpPr>
          <p:cNvPr id="1798" name="Google Shape;1798;p186"/>
          <p:cNvSpPr/>
          <p:nvPr/>
        </p:nvSpPr>
        <p:spPr>
          <a:xfrm>
            <a:off x="643750" y="8630269"/>
            <a:ext cx="4572000" cy="4572000"/>
          </a:xfrm>
          <a:prstGeom prst="rect">
            <a:avLst/>
          </a:prstGeom>
          <a:solidFill>
            <a:srgbClr val="FFFFFF"/>
          </a:solidFill>
          <a:ln>
            <a:noFill/>
          </a:ln>
        </p:spPr>
        <p:txBody>
          <a:bodyPr/>
          <a:lstStyle/>
          <a:p>
            <a:endParaRPr lang="en-US"/>
          </a:p>
        </p:txBody>
      </p:sp>
      <p:sp>
        <p:nvSpPr>
          <p:cNvPr id="1799" name="Google Shape;1799;p186"/>
          <p:cNvSpPr txBox="1"/>
          <p:nvPr/>
        </p:nvSpPr>
        <p:spPr>
          <a:xfrm>
            <a:off x="620000" y="11898113"/>
            <a:ext cx="48000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BY-SA-NC</a:t>
            </a:r>
            <a:endParaRPr sz="900">
              <a:solidFill>
                <a:schemeClr val="dk1"/>
              </a:solidFill>
              <a:latin typeface="Calibri"/>
              <a:ea typeface="Calibri"/>
              <a:cs typeface="Calibri"/>
              <a:sym typeface="Calibri"/>
            </a:endParaRPr>
          </a:p>
        </p:txBody>
      </p:sp>
      <p:pic>
        <p:nvPicPr>
          <p:cNvPr id="1800" name="Google Shape;1800;p186" descr="A picture containing food, vegetable, fruit, dish&#10;&#10;Description automatically generated"/>
          <p:cNvPicPr preferRelativeResize="0"/>
          <p:nvPr/>
        </p:nvPicPr>
        <p:blipFill rotWithShape="1">
          <a:blip r:embed="rId5">
            <a:alphaModFix/>
          </a:blip>
          <a:srcRect/>
          <a:stretch/>
        </p:blipFill>
        <p:spPr>
          <a:xfrm>
            <a:off x="0" y="5995159"/>
            <a:ext cx="12192000" cy="8290560"/>
          </a:xfrm>
          <a:prstGeom prst="rect">
            <a:avLst/>
          </a:prstGeom>
          <a:noFill/>
          <a:ln>
            <a:noFill/>
          </a:ln>
        </p:spPr>
      </p:pic>
      <p:sp>
        <p:nvSpPr>
          <p:cNvPr id="1801" name="Google Shape;1801;p186"/>
          <p:cNvSpPr txBox="1"/>
          <p:nvPr/>
        </p:nvSpPr>
        <p:spPr>
          <a:xfrm>
            <a:off x="0" y="12994387"/>
            <a:ext cx="121920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CC BY-NC-ND</a:t>
            </a:r>
            <a:endParaRPr sz="900">
              <a:solidFill>
                <a:schemeClr val="dk1"/>
              </a:solidFill>
              <a:latin typeface="Calibri"/>
              <a:ea typeface="Calibri"/>
              <a:cs typeface="Calibri"/>
              <a:sym typeface="Calibri"/>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sp>
        <p:nvSpPr>
          <p:cNvPr id="1807" name="Google Shape;1807;p18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t>Breakfast at Home</a:t>
            </a:r>
            <a:endParaRPr/>
          </a:p>
          <a:p>
            <a:pPr marL="0" lvl="0" indent="0" algn="l" rtl="0">
              <a:lnSpc>
                <a:spcPct val="90000"/>
              </a:lnSpc>
              <a:spcBef>
                <a:spcPts val="1000"/>
              </a:spcBef>
              <a:spcAft>
                <a:spcPts val="0"/>
              </a:spcAft>
              <a:buClr>
                <a:schemeClr val="dk1"/>
              </a:buClr>
              <a:buSzPts val="2800"/>
              <a:buNone/>
            </a:pPr>
            <a:r>
              <a:rPr lang="en-US"/>
              <a:t>Bottle of water (16 oz)	$0.21</a:t>
            </a:r>
            <a:endParaRPr/>
          </a:p>
          <a:p>
            <a:pPr marL="0" lvl="0" indent="0" algn="l" rtl="0">
              <a:lnSpc>
                <a:spcPct val="90000"/>
              </a:lnSpc>
              <a:spcBef>
                <a:spcPts val="1000"/>
              </a:spcBef>
              <a:spcAft>
                <a:spcPts val="0"/>
              </a:spcAft>
              <a:buClr>
                <a:schemeClr val="dk1"/>
              </a:buClr>
              <a:buSzPts val="2800"/>
              <a:buNone/>
            </a:pPr>
            <a:r>
              <a:rPr lang="en-US"/>
              <a:t>2 eggs 			$0.45</a:t>
            </a:r>
            <a:endParaRPr/>
          </a:p>
          <a:p>
            <a:pPr marL="0" lvl="0" indent="0" algn="l" rtl="0">
              <a:lnSpc>
                <a:spcPct val="90000"/>
              </a:lnSpc>
              <a:spcBef>
                <a:spcPts val="1000"/>
              </a:spcBef>
              <a:spcAft>
                <a:spcPts val="0"/>
              </a:spcAft>
              <a:buClr>
                <a:schemeClr val="dk1"/>
              </a:buClr>
              <a:buSzPts val="2800"/>
              <a:buNone/>
            </a:pPr>
            <a:r>
              <a:rPr lang="en-US"/>
              <a:t>½ banana 			$0.13</a:t>
            </a:r>
            <a:endParaRPr/>
          </a:p>
          <a:p>
            <a:pPr marL="0" lvl="0" indent="0" algn="l" rtl="0">
              <a:lnSpc>
                <a:spcPct val="90000"/>
              </a:lnSpc>
              <a:spcBef>
                <a:spcPts val="1000"/>
              </a:spcBef>
              <a:spcAft>
                <a:spcPts val="0"/>
              </a:spcAft>
              <a:buClr>
                <a:schemeClr val="dk1"/>
              </a:buClr>
              <a:buSzPts val="2800"/>
              <a:buNone/>
            </a:pPr>
            <a:r>
              <a:rPr lang="en-US"/>
              <a:t>½ cup dry oatmeal		</a:t>
            </a:r>
            <a:r>
              <a:rPr lang="en-US" u="sng"/>
              <a:t>$0.18</a:t>
            </a:r>
            <a:endParaRPr/>
          </a:p>
          <a:p>
            <a:pPr marL="0" lvl="0" indent="0" algn="l" rtl="0">
              <a:lnSpc>
                <a:spcPct val="90000"/>
              </a:lnSpc>
              <a:spcBef>
                <a:spcPts val="1000"/>
              </a:spcBef>
              <a:spcAft>
                <a:spcPts val="0"/>
              </a:spcAft>
              <a:buClr>
                <a:schemeClr val="dk1"/>
              </a:buClr>
              <a:buSzPts val="2800"/>
              <a:buNone/>
            </a:pPr>
            <a:r>
              <a:rPr lang="en-US" b="1"/>
              <a:t>Total				$0.97</a:t>
            </a:r>
            <a:endParaRPr/>
          </a:p>
        </p:txBody>
      </p:sp>
      <p:sp>
        <p:nvSpPr>
          <p:cNvPr id="1808" name="Google Shape;1808;p18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t>Fast Food Breakfast</a:t>
            </a:r>
            <a:endParaRPr/>
          </a:p>
          <a:p>
            <a:pPr marL="0" lvl="0" indent="0" algn="l" rtl="0">
              <a:lnSpc>
                <a:spcPct val="90000"/>
              </a:lnSpc>
              <a:spcBef>
                <a:spcPts val="1000"/>
              </a:spcBef>
              <a:spcAft>
                <a:spcPts val="0"/>
              </a:spcAft>
              <a:buClr>
                <a:schemeClr val="dk1"/>
              </a:buClr>
              <a:buSzPts val="2800"/>
              <a:buNone/>
            </a:pPr>
            <a:r>
              <a:rPr lang="en-US"/>
              <a:t>Sausage Egg Sandwich	$5.15</a:t>
            </a:r>
            <a:endParaRPr/>
          </a:p>
          <a:p>
            <a:pPr marL="0" lvl="0" indent="0" algn="l" rtl="0">
              <a:lnSpc>
                <a:spcPct val="90000"/>
              </a:lnSpc>
              <a:spcBef>
                <a:spcPts val="1000"/>
              </a:spcBef>
              <a:spcAft>
                <a:spcPts val="0"/>
              </a:spcAft>
              <a:buClr>
                <a:schemeClr val="dk1"/>
              </a:buClr>
              <a:buSzPts val="2800"/>
              <a:buNone/>
            </a:pPr>
            <a:r>
              <a:rPr lang="en-US"/>
              <a:t>Hash brown			$3.01</a:t>
            </a:r>
            <a:endParaRPr/>
          </a:p>
          <a:p>
            <a:pPr marL="0" lvl="0" indent="0" algn="l" rtl="0">
              <a:lnSpc>
                <a:spcPct val="90000"/>
              </a:lnSpc>
              <a:spcBef>
                <a:spcPts val="1000"/>
              </a:spcBef>
              <a:spcAft>
                <a:spcPts val="0"/>
              </a:spcAft>
              <a:buClr>
                <a:schemeClr val="dk1"/>
              </a:buClr>
              <a:buSzPts val="2800"/>
              <a:buNone/>
            </a:pPr>
            <a:r>
              <a:rPr lang="en-US"/>
              <a:t>Orange Juice		</a:t>
            </a:r>
            <a:r>
              <a:rPr lang="en-US" u="sng"/>
              <a:t>$2.75</a:t>
            </a:r>
            <a:endParaRPr/>
          </a:p>
          <a:p>
            <a:pPr marL="0" lvl="0" indent="0" algn="l" rtl="0">
              <a:lnSpc>
                <a:spcPct val="90000"/>
              </a:lnSpc>
              <a:spcBef>
                <a:spcPts val="1000"/>
              </a:spcBef>
              <a:spcAft>
                <a:spcPts val="0"/>
              </a:spcAft>
              <a:buClr>
                <a:schemeClr val="dk1"/>
              </a:buClr>
              <a:buSzPts val="2800"/>
              <a:buNone/>
            </a:pPr>
            <a:r>
              <a:rPr lang="en-US" b="1"/>
              <a:t>Total				$10.91</a:t>
            </a:r>
            <a:endParaRPr/>
          </a:p>
        </p:txBody>
      </p:sp>
      <p:sp>
        <p:nvSpPr>
          <p:cNvPr id="1809" name="Google Shape;1809;p187"/>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Healthy Eating on a Budget</a:t>
            </a:r>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sp>
        <p:nvSpPr>
          <p:cNvPr id="1809" name="Google Shape;1809;p187"/>
          <p:cNvSpPr txBox="1">
            <a:spLocks noGrp="1"/>
          </p:cNvSpPr>
          <p:nvPr>
            <p:ph type="title"/>
          </p:nvPr>
        </p:nvSpPr>
        <p:spPr>
          <a:xfrm>
            <a:off x="838200" y="365126"/>
            <a:ext cx="10515600" cy="1127176"/>
          </a:xfrm>
          <a:prstGeom prst="rect">
            <a:avLst/>
          </a:prstGeom>
          <a:solidFill>
            <a:srgbClr val="7FB0A8"/>
          </a:solid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dirty="0">
                <a:solidFill>
                  <a:srgbClr val="FF0000"/>
                </a:solidFill>
              </a:rPr>
              <a:t>Healthy Eating on a Budget – How would you approach this?</a:t>
            </a:r>
            <a:endParaRPr dirty="0">
              <a:solidFill>
                <a:srgbClr val="FF0000"/>
              </a:solidFill>
            </a:endParaRPr>
          </a:p>
        </p:txBody>
      </p:sp>
      <p:sp>
        <p:nvSpPr>
          <p:cNvPr id="3" name="Text Placeholder 2">
            <a:extLst>
              <a:ext uri="{FF2B5EF4-FFF2-40B4-BE49-F238E27FC236}">
                <a16:creationId xmlns:a16="http://schemas.microsoft.com/office/drawing/2014/main" id="{E7CA3B9A-FBEA-BDC4-C6A8-4C822BC59B32}"/>
              </a:ext>
            </a:extLst>
          </p:cNvPr>
          <p:cNvSpPr>
            <a:spLocks noGrp="1" noRot="1" noMove="1" noResize="1" noEditPoints="1" noAdjustHandles="1" noChangeArrowheads="1" noChangeShapeType="1"/>
          </p:cNvSpPr>
          <p:nvPr>
            <p:ph type="body" idx="1"/>
          </p:nvPr>
        </p:nvSpPr>
        <p:spPr/>
        <p:txBody>
          <a:bodyPr>
            <a:normAutofit fontScale="92500" lnSpcReduction="20000"/>
          </a:bodyPr>
          <a:lstStyle/>
          <a:p>
            <a:pPr>
              <a:lnSpc>
                <a:spcPct val="110000"/>
              </a:lnSpc>
            </a:pPr>
            <a:r>
              <a:rPr lang="en-US" dirty="0"/>
              <a:t>A 21-year-old Latino/Latinx college student is newly diagnosed with type 2 diabetes. Mom had GDM. Since leaving home and living in an apartment with roommates, they have been eating more fast foods and processed foods because they are “cheaper”. </a:t>
            </a:r>
          </a:p>
          <a:p>
            <a:pPr>
              <a:lnSpc>
                <a:spcPct val="110000"/>
              </a:lnSpc>
            </a:pPr>
            <a:r>
              <a:rPr lang="en-US" dirty="0"/>
              <a:t>Their A1C is 9.3%, BMI 29.3 and LDL is 119 mg/dL. BP is 118/76.</a:t>
            </a:r>
          </a:p>
        </p:txBody>
      </p:sp>
      <p:sp>
        <p:nvSpPr>
          <p:cNvPr id="5" name="Text Placeholder 4">
            <a:extLst>
              <a:ext uri="{FF2B5EF4-FFF2-40B4-BE49-F238E27FC236}">
                <a16:creationId xmlns:a16="http://schemas.microsoft.com/office/drawing/2014/main" id="{10E8E765-7903-AFA6-61C2-4D0BD77C7A4E}"/>
              </a:ext>
            </a:extLst>
          </p:cNvPr>
          <p:cNvSpPr>
            <a:spLocks noGrp="1"/>
          </p:cNvSpPr>
          <p:nvPr>
            <p:ph type="body" idx="2"/>
          </p:nvPr>
        </p:nvSpPr>
        <p:spPr/>
        <p:txBody>
          <a:bodyPr/>
          <a:lstStyle/>
          <a:p>
            <a:r>
              <a:rPr lang="en-US" dirty="0"/>
              <a:t>What questions would you ask regarding nutrition and health?</a:t>
            </a:r>
          </a:p>
          <a:p>
            <a:r>
              <a:rPr lang="en-US" dirty="0"/>
              <a:t>What would be the end goal of this visit?</a:t>
            </a:r>
          </a:p>
        </p:txBody>
      </p:sp>
    </p:spTree>
    <p:extLst>
      <p:ext uri="{BB962C8B-B14F-4D97-AF65-F5344CB8AC3E}">
        <p14:creationId xmlns:p14="http://schemas.microsoft.com/office/powerpoint/2010/main" val="184611348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14"/>
        <p:cNvGrpSpPr/>
        <p:nvPr/>
      </p:nvGrpSpPr>
      <p:grpSpPr>
        <a:xfrm>
          <a:off x="0" y="0"/>
          <a:ext cx="0" cy="0"/>
          <a:chOff x="0" y="0"/>
          <a:chExt cx="0" cy="0"/>
        </a:xfrm>
      </p:grpSpPr>
      <p:sp>
        <p:nvSpPr>
          <p:cNvPr id="1815" name="Google Shape;1815;p188"/>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16" name="Google Shape;1816;p188" descr="A picture containing sky, outdoor, ground, person&#10;&#10;Description automatically generated"/>
          <p:cNvPicPr preferRelativeResize="0">
            <a:picLocks noGrp="1"/>
          </p:cNvPicPr>
          <p:nvPr>
            <p:ph type="body" idx="4294967295"/>
          </p:nvPr>
        </p:nvPicPr>
        <p:blipFill rotWithShape="1">
          <a:blip r:embed="rId3">
            <a:alphaModFix/>
          </a:blip>
          <a:srcRect l="9091" t="21189" b="1915"/>
          <a:stretch/>
        </p:blipFill>
        <p:spPr>
          <a:xfrm>
            <a:off x="20" y="10"/>
            <a:ext cx="12191981" cy="6857990"/>
          </a:xfrm>
          <a:prstGeom prst="rect">
            <a:avLst/>
          </a:prstGeom>
          <a:noFill/>
          <a:ln>
            <a:noFill/>
          </a:ln>
        </p:spPr>
      </p:pic>
      <p:sp>
        <p:nvSpPr>
          <p:cNvPr id="1817" name="Google Shape;1817;p188"/>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8" name="Google Shape;1818;p188"/>
          <p:cNvSpPr txBox="1">
            <a:spLocks noGrp="1"/>
          </p:cNvSpPr>
          <p:nvPr>
            <p:ph type="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Calibri"/>
              <a:buNone/>
            </a:pPr>
            <a:r>
              <a:rPr lang="en-US" sz="6600" b="1"/>
              <a:t>Stand up &amp; Stretch!</a:t>
            </a:r>
            <a:endParaRPr/>
          </a:p>
        </p:txBody>
      </p:sp>
      <p:sp>
        <p:nvSpPr>
          <p:cNvPr id="1819" name="Google Shape;1819;p188"/>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24"/>
        <p:cNvGrpSpPr/>
        <p:nvPr/>
      </p:nvGrpSpPr>
      <p:grpSpPr>
        <a:xfrm>
          <a:off x="0" y="0"/>
          <a:ext cx="0" cy="0"/>
          <a:chOff x="0" y="0"/>
          <a:chExt cx="0" cy="0"/>
        </a:xfrm>
      </p:grpSpPr>
      <p:sp>
        <p:nvSpPr>
          <p:cNvPr id="1825" name="Google Shape;1825;p189"/>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26" name="Google Shape;1826;p189"/>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827" name="Google Shape;1827;p189" descr="A picture containing person, young&#10;&#10;Description automatically generated"/>
          <p:cNvPicPr preferRelativeResize="0"/>
          <p:nvPr/>
        </p:nvPicPr>
        <p:blipFill rotWithShape="1">
          <a:blip r:embed="rId3">
            <a:alphaModFix amt="50000"/>
          </a:blip>
          <a:srcRect t="15730"/>
          <a:stretch/>
        </p:blipFill>
        <p:spPr>
          <a:xfrm>
            <a:off x="20" y="1"/>
            <a:ext cx="12191980" cy="6857999"/>
          </a:xfrm>
          <a:prstGeom prst="rect">
            <a:avLst/>
          </a:prstGeom>
          <a:noFill/>
          <a:ln>
            <a:noFill/>
          </a:ln>
        </p:spPr>
      </p:pic>
      <p:sp>
        <p:nvSpPr>
          <p:cNvPr id="1828" name="Google Shape;1828;p189"/>
          <p:cNvSpPr txBox="1">
            <a:spLocks noGrp="1"/>
          </p:cNvSpPr>
          <p:nvPr>
            <p:ph type="ctrTitle"/>
          </p:nvPr>
        </p:nvSpPr>
        <p:spPr>
          <a:xfrm>
            <a:off x="4399381" y="1200152"/>
            <a:ext cx="6897171" cy="44576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8000"/>
              <a:buFont typeface="Calibri"/>
              <a:buNone/>
            </a:pPr>
            <a:r>
              <a:rPr lang="en-US" sz="8000" b="1">
                <a:solidFill>
                  <a:srgbClr val="FFFFFF"/>
                </a:solidFill>
              </a:rPr>
              <a:t>Activity, Movement, &amp; Exercise</a:t>
            </a:r>
            <a:endParaRPr/>
          </a:p>
        </p:txBody>
      </p:sp>
      <p:sp>
        <p:nvSpPr>
          <p:cNvPr id="1829" name="Google Shape;1829;p189"/>
          <p:cNvSpPr/>
          <p:nvPr/>
        </p:nvSpPr>
        <p:spPr>
          <a:xfrm>
            <a:off x="4059936" y="2286000"/>
            <a:ext cx="27432" cy="228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2fe59854467_1_0"/>
          <p:cNvSpPr txBox="1">
            <a:spLocks noGrp="1"/>
          </p:cNvSpPr>
          <p:nvPr>
            <p:ph type="title"/>
          </p:nvPr>
        </p:nvSpPr>
        <p:spPr>
          <a:xfrm>
            <a:off x="838200" y="365125"/>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Restrictive Eating Cycle</a:t>
            </a:r>
            <a:endParaRPr/>
          </a:p>
        </p:txBody>
      </p:sp>
      <p:sp>
        <p:nvSpPr>
          <p:cNvPr id="387" name="Google Shape;387;g2fe59854467_1_0"/>
          <p:cNvSpPr txBox="1">
            <a:spLocks noGrp="1"/>
          </p:cNvSpPr>
          <p:nvPr>
            <p:ph type="body" idx="1"/>
          </p:nvPr>
        </p:nvSpPr>
        <p:spPr>
          <a:xfrm>
            <a:off x="-949725" y="1204449"/>
            <a:ext cx="10515600" cy="4612800"/>
          </a:xfrm>
          <a:prstGeom prst="rect">
            <a:avLst/>
          </a:prstGeom>
          <a:noFill/>
          <a:ln>
            <a:noFill/>
          </a:ln>
        </p:spPr>
        <p:txBody>
          <a:bodyPr spcFirstLastPara="1" wrap="square" lIns="91425" tIns="45700" rIns="91425" bIns="45700" anchor="t" anchorCtr="0">
            <a:noAutofit/>
          </a:bodyPr>
          <a:lstStyle/>
          <a:p>
            <a:pPr marL="228600" lvl="0" indent="0" algn="l" rtl="0">
              <a:lnSpc>
                <a:spcPct val="115000"/>
              </a:lnSpc>
              <a:spcBef>
                <a:spcPts val="0"/>
              </a:spcBef>
              <a:spcAft>
                <a:spcPts val="0"/>
              </a:spcAft>
              <a:buNone/>
            </a:pPr>
            <a:endParaRPr sz="1500"/>
          </a:p>
          <a:p>
            <a:pPr marL="228600" lvl="0" indent="0" algn="l" rtl="0">
              <a:lnSpc>
                <a:spcPct val="115000"/>
              </a:lnSpc>
              <a:spcBef>
                <a:spcPts val="0"/>
              </a:spcBef>
              <a:spcAft>
                <a:spcPts val="0"/>
              </a:spcAft>
              <a:buNone/>
            </a:pPr>
            <a:endParaRPr sz="1500"/>
          </a:p>
          <a:p>
            <a:pPr marL="228600" lvl="0" indent="0" algn="l" rtl="0">
              <a:lnSpc>
                <a:spcPct val="90000"/>
              </a:lnSpc>
              <a:spcBef>
                <a:spcPts val="0"/>
              </a:spcBef>
              <a:spcAft>
                <a:spcPts val="0"/>
              </a:spcAft>
              <a:buNone/>
            </a:pPr>
            <a:endParaRPr sz="1500"/>
          </a:p>
        </p:txBody>
      </p:sp>
      <p:sp>
        <p:nvSpPr>
          <p:cNvPr id="388" name="Google Shape;388;g2fe59854467_1_0"/>
          <p:cNvSpPr txBox="1"/>
          <p:nvPr/>
        </p:nvSpPr>
        <p:spPr>
          <a:xfrm>
            <a:off x="457197" y="1806506"/>
            <a:ext cx="10740900" cy="1121700"/>
          </a:xfrm>
          <a:prstGeom prst="rect">
            <a:avLst/>
          </a:prstGeom>
          <a:noFill/>
          <a:ln>
            <a:noFill/>
          </a:ln>
        </p:spPr>
        <p:txBody>
          <a:bodyPr spcFirstLastPara="1" wrap="square" lIns="50800" tIns="50800" rIns="50800" bIns="50800" anchor="t" anchorCtr="0">
            <a:noAutofit/>
          </a:bodyPr>
          <a:lstStyle/>
          <a:p>
            <a:pPr marL="457200" lvl="0" indent="0" algn="l" rtl="0">
              <a:spcBef>
                <a:spcPts val="0"/>
              </a:spcBef>
              <a:spcAft>
                <a:spcPts val="0"/>
              </a:spcAft>
              <a:buNone/>
            </a:pPr>
            <a:r>
              <a:rPr lang="en-US" sz="3000">
                <a:solidFill>
                  <a:srgbClr val="202124"/>
                </a:solidFill>
                <a:highlight>
                  <a:srgbClr val="FFFFFF"/>
                </a:highlight>
                <a:latin typeface="Calibri"/>
                <a:ea typeface="Calibri"/>
                <a:cs typeface="Calibri"/>
                <a:sym typeface="Calibri"/>
              </a:rPr>
              <a:t>The restrict-binge cycle starts in </a:t>
            </a:r>
            <a:r>
              <a:rPr lang="en-US" sz="3000" b="1">
                <a:solidFill>
                  <a:srgbClr val="202124"/>
                </a:solidFill>
                <a:latin typeface="Calibri"/>
                <a:ea typeface="Calibri"/>
                <a:cs typeface="Calibri"/>
                <a:sym typeface="Calibri"/>
              </a:rPr>
              <a:t>an attempt to control weight or “improve your health” by restricting food intake</a:t>
            </a:r>
            <a:r>
              <a:rPr lang="en-US" sz="3000">
                <a:solidFill>
                  <a:srgbClr val="202124"/>
                </a:solidFill>
                <a:highlight>
                  <a:srgbClr val="FFFFFF"/>
                </a:highlight>
                <a:latin typeface="Calibri"/>
                <a:ea typeface="Calibri"/>
                <a:cs typeface="Calibri"/>
                <a:sym typeface="Calibri"/>
              </a:rPr>
              <a:t>. </a:t>
            </a:r>
            <a:endParaRPr sz="3000" b="1">
              <a:solidFill>
                <a:srgbClr val="212121"/>
              </a:solidFill>
              <a:latin typeface="Calibri"/>
              <a:ea typeface="Calibri"/>
              <a:cs typeface="Calibri"/>
              <a:sym typeface="Calibri"/>
            </a:endParaRPr>
          </a:p>
        </p:txBody>
      </p:sp>
      <p:sp>
        <p:nvSpPr>
          <p:cNvPr id="389" name="Google Shape;389;g2fe59854467_1_0"/>
          <p:cNvSpPr/>
          <p:nvPr/>
        </p:nvSpPr>
        <p:spPr>
          <a:xfrm>
            <a:off x="4262148" y="3548410"/>
            <a:ext cx="2336700" cy="2136600"/>
          </a:xfrm>
          <a:prstGeom prst="ellipse">
            <a:avLst/>
          </a:prstGeom>
          <a:solidFill>
            <a:srgbClr val="7FB0A8"/>
          </a:solidFill>
          <a:ln w="9525" cap="flat" cmpd="sng">
            <a:solidFill>
              <a:srgbClr val="B1D45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solidFill>
                <a:schemeClr val="dk1"/>
              </a:solidFill>
            </a:endParaRPr>
          </a:p>
        </p:txBody>
      </p:sp>
      <p:sp>
        <p:nvSpPr>
          <p:cNvPr id="390" name="Google Shape;390;g2fe59854467_1_0"/>
          <p:cNvSpPr txBox="1"/>
          <p:nvPr/>
        </p:nvSpPr>
        <p:spPr>
          <a:xfrm>
            <a:off x="4167552" y="2881975"/>
            <a:ext cx="2721900" cy="646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US" sz="1500" b="1">
                <a:solidFill>
                  <a:schemeClr val="dk1"/>
                </a:solidFill>
                <a:latin typeface="Montserrat"/>
                <a:ea typeface="Montserrat"/>
                <a:cs typeface="Montserrat"/>
                <a:sym typeface="Montserrat"/>
              </a:rPr>
              <a:t>Desire to </a:t>
            </a:r>
            <a:endParaRPr sz="1500" b="1">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US" sz="1500" b="1">
                <a:solidFill>
                  <a:schemeClr val="dk1"/>
                </a:solidFill>
                <a:latin typeface="Montserrat"/>
                <a:ea typeface="Montserrat"/>
                <a:cs typeface="Montserrat"/>
                <a:sym typeface="Montserrat"/>
              </a:rPr>
              <a:t>lose weight</a:t>
            </a:r>
            <a:endParaRPr sz="1500">
              <a:solidFill>
                <a:schemeClr val="dk1"/>
              </a:solidFill>
            </a:endParaRPr>
          </a:p>
        </p:txBody>
      </p:sp>
      <p:sp>
        <p:nvSpPr>
          <p:cNvPr id="391" name="Google Shape;391;g2fe59854467_1_0"/>
          <p:cNvSpPr txBox="1"/>
          <p:nvPr/>
        </p:nvSpPr>
        <p:spPr>
          <a:xfrm>
            <a:off x="6735761" y="4055044"/>
            <a:ext cx="2336700" cy="646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US" sz="1500" b="1">
                <a:solidFill>
                  <a:schemeClr val="dk1"/>
                </a:solidFill>
                <a:latin typeface="Montserrat"/>
                <a:ea typeface="Montserrat"/>
                <a:cs typeface="Montserrat"/>
                <a:sym typeface="Montserrat"/>
              </a:rPr>
              <a:t>Restrictive </a:t>
            </a:r>
            <a:endParaRPr sz="1500" b="1">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US" sz="1500" b="1">
                <a:solidFill>
                  <a:schemeClr val="dk1"/>
                </a:solidFill>
                <a:latin typeface="Montserrat"/>
                <a:ea typeface="Montserrat"/>
                <a:cs typeface="Montserrat"/>
                <a:sym typeface="Montserrat"/>
              </a:rPr>
              <a:t>dieting</a:t>
            </a:r>
            <a:endParaRPr sz="1500">
              <a:solidFill>
                <a:schemeClr val="dk1"/>
              </a:solidFill>
            </a:endParaRPr>
          </a:p>
        </p:txBody>
      </p:sp>
      <p:sp>
        <p:nvSpPr>
          <p:cNvPr id="392" name="Google Shape;392;g2fe59854467_1_0"/>
          <p:cNvSpPr txBox="1"/>
          <p:nvPr/>
        </p:nvSpPr>
        <p:spPr>
          <a:xfrm>
            <a:off x="5821151" y="5573375"/>
            <a:ext cx="2336700" cy="877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US" sz="1500" b="1">
                <a:solidFill>
                  <a:schemeClr val="dk1"/>
                </a:solidFill>
                <a:latin typeface="Montserrat"/>
                <a:ea typeface="Montserrat"/>
                <a:cs typeface="Montserrat"/>
                <a:sym typeface="Montserrat"/>
              </a:rPr>
              <a:t>Feelings of hunger and cravings</a:t>
            </a:r>
            <a:endParaRPr sz="1500">
              <a:solidFill>
                <a:schemeClr val="dk1"/>
              </a:solidFill>
            </a:endParaRPr>
          </a:p>
        </p:txBody>
      </p:sp>
      <p:sp>
        <p:nvSpPr>
          <p:cNvPr id="393" name="Google Shape;393;g2fe59854467_1_0"/>
          <p:cNvSpPr txBox="1"/>
          <p:nvPr/>
        </p:nvSpPr>
        <p:spPr>
          <a:xfrm>
            <a:off x="3546386" y="5863628"/>
            <a:ext cx="1523400" cy="646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US" sz="1500" b="1">
                <a:solidFill>
                  <a:schemeClr val="dk1"/>
                </a:solidFill>
                <a:latin typeface="Montserrat"/>
                <a:ea typeface="Montserrat"/>
                <a:cs typeface="Montserrat"/>
                <a:sym typeface="Montserrat"/>
              </a:rPr>
              <a:t>Binge eating</a:t>
            </a:r>
            <a:endParaRPr sz="1500">
              <a:solidFill>
                <a:schemeClr val="dk1"/>
              </a:solidFill>
            </a:endParaRPr>
          </a:p>
        </p:txBody>
      </p:sp>
      <p:sp>
        <p:nvSpPr>
          <p:cNvPr id="394" name="Google Shape;394;g2fe59854467_1_0"/>
          <p:cNvSpPr txBox="1"/>
          <p:nvPr/>
        </p:nvSpPr>
        <p:spPr>
          <a:xfrm>
            <a:off x="2032942" y="4336913"/>
            <a:ext cx="2336700" cy="877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US" sz="1500" b="1">
                <a:solidFill>
                  <a:schemeClr val="dk1"/>
                </a:solidFill>
                <a:latin typeface="Montserrat"/>
                <a:ea typeface="Montserrat"/>
                <a:cs typeface="Montserrat"/>
                <a:sym typeface="Montserrat"/>
              </a:rPr>
              <a:t>Feelings of shame, guilt, anxiety</a:t>
            </a:r>
            <a:endParaRPr sz="1500">
              <a:solidFill>
                <a:schemeClr val="dk1"/>
              </a:solidFill>
            </a:endParaRPr>
          </a:p>
        </p:txBody>
      </p:sp>
      <p:sp>
        <p:nvSpPr>
          <p:cNvPr id="395" name="Google Shape;395;g2fe59854467_1_0"/>
          <p:cNvSpPr/>
          <p:nvPr/>
        </p:nvSpPr>
        <p:spPr>
          <a:xfrm rot="3181344">
            <a:off x="6671191" y="3463372"/>
            <a:ext cx="542641" cy="420755"/>
          </a:xfrm>
          <a:prstGeom prst="notchedRightArrow">
            <a:avLst>
              <a:gd name="adj1" fmla="val 50000"/>
              <a:gd name="adj2" fmla="val 50000"/>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solidFill>
                <a:schemeClr val="dk1"/>
              </a:solidFill>
            </a:endParaRPr>
          </a:p>
        </p:txBody>
      </p:sp>
      <p:sp>
        <p:nvSpPr>
          <p:cNvPr id="396" name="Google Shape;396;g2fe59854467_1_0"/>
          <p:cNvSpPr/>
          <p:nvPr/>
        </p:nvSpPr>
        <p:spPr>
          <a:xfrm rot="7012051">
            <a:off x="7222837" y="5020192"/>
            <a:ext cx="533712" cy="426952"/>
          </a:xfrm>
          <a:prstGeom prst="notchedRightArrow">
            <a:avLst>
              <a:gd name="adj1" fmla="val 50000"/>
              <a:gd name="adj2" fmla="val 50000"/>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solidFill>
                <a:schemeClr val="dk1"/>
              </a:solidFill>
            </a:endParaRPr>
          </a:p>
        </p:txBody>
      </p:sp>
      <p:sp>
        <p:nvSpPr>
          <p:cNvPr id="397" name="Google Shape;397;g2fe59854467_1_0"/>
          <p:cNvSpPr/>
          <p:nvPr/>
        </p:nvSpPr>
        <p:spPr>
          <a:xfrm rot="10800000">
            <a:off x="5235844" y="5946695"/>
            <a:ext cx="585300" cy="387600"/>
          </a:xfrm>
          <a:prstGeom prst="notchedRightArrow">
            <a:avLst>
              <a:gd name="adj1" fmla="val 50000"/>
              <a:gd name="adj2" fmla="val 50000"/>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solidFill>
                <a:schemeClr val="dk1"/>
              </a:solidFill>
            </a:endParaRPr>
          </a:p>
        </p:txBody>
      </p:sp>
      <p:sp>
        <p:nvSpPr>
          <p:cNvPr id="398" name="Google Shape;398;g2fe59854467_1_0"/>
          <p:cNvSpPr/>
          <p:nvPr/>
        </p:nvSpPr>
        <p:spPr>
          <a:xfrm rot="-7996421">
            <a:off x="3263485" y="5330906"/>
            <a:ext cx="549247" cy="415920"/>
          </a:xfrm>
          <a:prstGeom prst="notchedRightArrow">
            <a:avLst>
              <a:gd name="adj1" fmla="val 50000"/>
              <a:gd name="adj2" fmla="val 50000"/>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solidFill>
                <a:schemeClr val="dk1"/>
              </a:solidFill>
            </a:endParaRPr>
          </a:p>
        </p:txBody>
      </p:sp>
      <p:sp>
        <p:nvSpPr>
          <p:cNvPr id="399" name="Google Shape;399;g2fe59854467_1_0"/>
          <p:cNvSpPr/>
          <p:nvPr/>
        </p:nvSpPr>
        <p:spPr>
          <a:xfrm rot="-2504033">
            <a:off x="3584569" y="3527407"/>
            <a:ext cx="554778" cy="411774"/>
          </a:xfrm>
          <a:prstGeom prst="notchedRightArrow">
            <a:avLst>
              <a:gd name="adj1" fmla="val 50000"/>
              <a:gd name="adj2" fmla="val 50000"/>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solidFill>
                <a:schemeClr val="dk1"/>
              </a:solidFil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34"/>
        <p:cNvGrpSpPr/>
        <p:nvPr/>
      </p:nvGrpSpPr>
      <p:grpSpPr>
        <a:xfrm>
          <a:off x="0" y="0"/>
          <a:ext cx="0" cy="0"/>
          <a:chOff x="0" y="0"/>
          <a:chExt cx="0" cy="0"/>
        </a:xfrm>
      </p:grpSpPr>
      <p:pic>
        <p:nvPicPr>
          <p:cNvPr id="1835" name="Google Shape;1835;p190" descr="Woman Walking on Pathway Under The Sun · Free Stock Photo"/>
          <p:cNvPicPr preferRelativeResize="0"/>
          <p:nvPr/>
        </p:nvPicPr>
        <p:blipFill rotWithShape="1">
          <a:blip r:embed="rId3">
            <a:alphaModFix/>
          </a:blip>
          <a:srcRect t="5311" b="10419"/>
          <a:stretch/>
        </p:blipFill>
        <p:spPr>
          <a:xfrm>
            <a:off x="20" y="10"/>
            <a:ext cx="12191980" cy="6857990"/>
          </a:xfrm>
          <a:prstGeom prst="rect">
            <a:avLst/>
          </a:prstGeom>
          <a:noFill/>
          <a:ln>
            <a:noFill/>
          </a:ln>
        </p:spPr>
      </p:pic>
      <p:sp>
        <p:nvSpPr>
          <p:cNvPr id="1836" name="Google Shape;1836;p190"/>
          <p:cNvSpPr/>
          <p:nvPr/>
        </p:nvSpPr>
        <p:spPr>
          <a:xfrm>
            <a:off x="-1" y="4892040"/>
            <a:ext cx="12191999" cy="1965960"/>
          </a:xfrm>
          <a:prstGeom prst="rect">
            <a:avLst/>
          </a:prstGeom>
          <a:solidFill>
            <a:schemeClr val="dk1">
              <a:alpha val="7176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7" name="Google Shape;1837;p190"/>
          <p:cNvSpPr txBox="1">
            <a:spLocks noGrp="1"/>
          </p:cNvSpPr>
          <p:nvPr>
            <p:ph type="title"/>
          </p:nvPr>
        </p:nvSpPr>
        <p:spPr>
          <a:xfrm>
            <a:off x="969264" y="5154168"/>
            <a:ext cx="6973204" cy="12618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EFEFE"/>
              </a:buClr>
              <a:buSzPts val="4100"/>
              <a:buFont typeface="Calibri"/>
              <a:buNone/>
            </a:pPr>
            <a:r>
              <a:rPr lang="en-US" sz="4100">
                <a:solidFill>
                  <a:srgbClr val="FEFEFE"/>
                </a:solidFill>
              </a:rPr>
              <a:t>Types &amp; Benefits of Exercise</a:t>
            </a:r>
            <a:endParaRPr/>
          </a:p>
        </p:txBody>
      </p:sp>
      <p:sp>
        <p:nvSpPr>
          <p:cNvPr id="1838" name="Google Shape;1838;p190"/>
          <p:cNvSpPr txBox="1">
            <a:spLocks noGrp="1"/>
          </p:cNvSpPr>
          <p:nvPr>
            <p:ph type="body" idx="1"/>
          </p:nvPr>
        </p:nvSpPr>
        <p:spPr>
          <a:xfrm>
            <a:off x="8458200" y="5154168"/>
            <a:ext cx="2892986" cy="12618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2400"/>
              <a:buNone/>
            </a:pPr>
            <a:r>
              <a:rPr lang="en-US" b="1">
                <a:solidFill>
                  <a:schemeClr val="lt2"/>
                </a:solidFill>
              </a:rPr>
              <a:t>Aerobic, Resistance Training, and Flexibility</a:t>
            </a:r>
            <a:endParaRPr/>
          </a:p>
        </p:txBody>
      </p:sp>
      <p:cxnSp>
        <p:nvCxnSpPr>
          <p:cNvPr id="1839" name="Google Shape;1839;p190"/>
          <p:cNvCxnSpPr/>
          <p:nvPr/>
        </p:nvCxnSpPr>
        <p:spPr>
          <a:xfrm rot="10800000">
            <a:off x="8138160" y="5325066"/>
            <a:ext cx="0" cy="914400"/>
          </a:xfrm>
          <a:prstGeom prst="straightConnector1">
            <a:avLst/>
          </a:prstGeom>
          <a:noFill/>
          <a:ln w="19050" cap="flat" cmpd="sng">
            <a:solidFill>
              <a:srgbClr val="FEFEFE"/>
            </a:solidFill>
            <a:prstDash val="solid"/>
            <a:miter lim="800000"/>
            <a:headEnd type="none" w="sm" len="sm"/>
            <a:tailEnd type="none" w="sm" len="sm"/>
          </a:ln>
        </p:spPr>
      </p:cxn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p191"/>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Types of Exercise: Aerobic Activity</a:t>
            </a:r>
            <a:endParaRPr/>
          </a:p>
        </p:txBody>
      </p:sp>
      <p:sp>
        <p:nvSpPr>
          <p:cNvPr id="1846" name="Google Shape;1846;p19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Char char="•"/>
            </a:pPr>
            <a:r>
              <a:rPr lang="en-US" sz="3600"/>
              <a:t>Aerobic, also called “Cardio”</a:t>
            </a:r>
            <a:endParaRPr/>
          </a:p>
          <a:p>
            <a:pPr marL="685800" lvl="1" indent="-228600" algn="l" rtl="0">
              <a:lnSpc>
                <a:spcPct val="90000"/>
              </a:lnSpc>
              <a:spcBef>
                <a:spcPts val="500"/>
              </a:spcBef>
              <a:spcAft>
                <a:spcPts val="0"/>
              </a:spcAft>
              <a:buClr>
                <a:schemeClr val="dk1"/>
              </a:buClr>
              <a:buSzPts val="3200"/>
              <a:buChar char="•"/>
            </a:pPr>
            <a:r>
              <a:rPr lang="en-US" sz="3200"/>
              <a:t>Repeated/continuous movement of the same large muscle groups </a:t>
            </a:r>
            <a:endParaRPr/>
          </a:p>
          <a:p>
            <a:pPr marL="685800" lvl="1" indent="-228600" algn="l" rtl="0">
              <a:lnSpc>
                <a:spcPct val="90000"/>
              </a:lnSpc>
              <a:spcBef>
                <a:spcPts val="500"/>
              </a:spcBef>
              <a:spcAft>
                <a:spcPts val="0"/>
              </a:spcAft>
              <a:buClr>
                <a:schemeClr val="dk1"/>
              </a:buClr>
              <a:buSzPts val="3200"/>
              <a:buChar char="•"/>
            </a:pPr>
            <a:r>
              <a:rPr lang="en-US" sz="3200"/>
              <a:t>Typically have the greatest acute impact on BG</a:t>
            </a:r>
            <a:endParaRPr/>
          </a:p>
          <a:p>
            <a:pPr marL="685800" lvl="1" indent="-228600" algn="l" rtl="0">
              <a:lnSpc>
                <a:spcPct val="90000"/>
              </a:lnSpc>
              <a:spcBef>
                <a:spcPts val="500"/>
              </a:spcBef>
              <a:spcAft>
                <a:spcPts val="0"/>
              </a:spcAft>
              <a:buClr>
                <a:schemeClr val="dk1"/>
              </a:buClr>
              <a:buSzPts val="3200"/>
              <a:buChar char="•"/>
            </a:pPr>
            <a:r>
              <a:rPr lang="en-US" sz="3200"/>
              <a:t>Examples: walking, biking, dancing, swimming</a:t>
            </a:r>
            <a:endParaRPr/>
          </a:p>
          <a:p>
            <a:pPr marL="228600" lvl="0" indent="-228600" algn="l" rtl="0">
              <a:lnSpc>
                <a:spcPct val="90000"/>
              </a:lnSpc>
              <a:spcBef>
                <a:spcPts val="1000"/>
              </a:spcBef>
              <a:spcAft>
                <a:spcPts val="0"/>
              </a:spcAft>
              <a:buClr>
                <a:schemeClr val="dk1"/>
              </a:buClr>
              <a:buSzPts val="3600"/>
              <a:buChar char="•"/>
            </a:pPr>
            <a:r>
              <a:rPr lang="en-US" sz="3600"/>
              <a:t>Studies show benefit of walking 10,000 steps a day</a:t>
            </a:r>
            <a:endParaRPr/>
          </a:p>
          <a:p>
            <a:pPr marL="685800" lvl="1" indent="-228600" algn="l" rtl="0">
              <a:lnSpc>
                <a:spcPct val="90000"/>
              </a:lnSpc>
              <a:spcBef>
                <a:spcPts val="500"/>
              </a:spcBef>
              <a:spcAft>
                <a:spcPts val="0"/>
              </a:spcAft>
              <a:buClr>
                <a:schemeClr val="dk1"/>
              </a:buClr>
              <a:buSzPts val="3200"/>
              <a:buChar char="•"/>
            </a:pPr>
            <a:r>
              <a:rPr lang="en-US" sz="3200"/>
              <a:t>2,000 steps = 1 mile</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p192"/>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Impact of Aerobic Activity on DM </a:t>
            </a:r>
            <a:endParaRPr/>
          </a:p>
        </p:txBody>
      </p:sp>
      <p:sp>
        <p:nvSpPr>
          <p:cNvPr id="1853" name="Google Shape;1853;p192"/>
          <p:cNvSpPr txBox="1">
            <a:spLocks noGrp="1"/>
          </p:cNvSpPr>
          <p:nvPr>
            <p:ph type="body" idx="1"/>
          </p:nvPr>
        </p:nvSpPr>
        <p:spPr>
          <a:xfrm>
            <a:off x="838200" y="1825625"/>
            <a:ext cx="54102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3600"/>
              <a:buChar char="•"/>
            </a:pPr>
            <a:r>
              <a:rPr lang="en-US" sz="3600"/>
              <a:t>BG improves for 2-72 hours after aerobic activity; thus need to do it regularly to maintain improved BGs</a:t>
            </a:r>
            <a:endParaRPr/>
          </a:p>
          <a:p>
            <a:pPr marL="228600" lvl="0" indent="-228600" algn="l" rtl="0">
              <a:lnSpc>
                <a:spcPct val="90000"/>
              </a:lnSpc>
              <a:spcBef>
                <a:spcPts val="1000"/>
              </a:spcBef>
              <a:spcAft>
                <a:spcPts val="0"/>
              </a:spcAft>
              <a:buClr>
                <a:schemeClr val="dk1"/>
              </a:buClr>
              <a:buSzPts val="3600"/>
              <a:buChar char="•"/>
            </a:pPr>
            <a:r>
              <a:rPr lang="en-US" sz="3600"/>
              <a:t>Postprandial exercise can prevent/reduce the rise in BG levels that occurs after eating </a:t>
            </a:r>
            <a:endParaRPr/>
          </a:p>
          <a:p>
            <a:pPr marL="0" lvl="0" indent="0" algn="l" rtl="0">
              <a:lnSpc>
                <a:spcPct val="90000"/>
              </a:lnSpc>
              <a:spcBef>
                <a:spcPts val="1000"/>
              </a:spcBef>
              <a:spcAft>
                <a:spcPts val="0"/>
              </a:spcAft>
              <a:buClr>
                <a:schemeClr val="dk1"/>
              </a:buClr>
              <a:buSzPts val="2800"/>
              <a:buNone/>
            </a:pPr>
            <a:endParaRPr/>
          </a:p>
        </p:txBody>
      </p:sp>
      <p:pic>
        <p:nvPicPr>
          <p:cNvPr id="1854" name="Google Shape;1854;p192" descr="Free picture: older woman, walking"/>
          <p:cNvPicPr preferRelativeResize="0"/>
          <p:nvPr/>
        </p:nvPicPr>
        <p:blipFill rotWithShape="1">
          <a:blip r:embed="rId3">
            <a:alphaModFix/>
          </a:blip>
          <a:srcRect/>
          <a:stretch/>
        </p:blipFill>
        <p:spPr>
          <a:xfrm>
            <a:off x="6439139" y="2369217"/>
            <a:ext cx="4914661" cy="3264154"/>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Google Shape;1860;p193"/>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Types of Exercise: Resistance Training</a:t>
            </a:r>
            <a:endParaRPr/>
          </a:p>
        </p:txBody>
      </p:sp>
      <p:sp>
        <p:nvSpPr>
          <p:cNvPr id="1861" name="Google Shape;1861;p193"/>
          <p:cNvSpPr txBox="1">
            <a:spLocks noGrp="1"/>
          </p:cNvSpPr>
          <p:nvPr>
            <p:ph type="body" idx="1"/>
          </p:nvPr>
        </p:nvSpPr>
        <p:spPr>
          <a:xfrm>
            <a:off x="838199" y="1825625"/>
            <a:ext cx="6794501"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Char char="•"/>
            </a:pPr>
            <a:r>
              <a:rPr lang="en-US" sz="3600"/>
              <a:t>Use of muscular strength to move a weight or work against a resistive load</a:t>
            </a:r>
            <a:endParaRPr/>
          </a:p>
          <a:p>
            <a:pPr marL="228600" lvl="0" indent="-228600" algn="l" rtl="0">
              <a:lnSpc>
                <a:spcPct val="90000"/>
              </a:lnSpc>
              <a:spcBef>
                <a:spcPts val="1000"/>
              </a:spcBef>
              <a:spcAft>
                <a:spcPts val="0"/>
              </a:spcAft>
              <a:buClr>
                <a:schemeClr val="dk1"/>
              </a:buClr>
              <a:buSzPts val="3600"/>
              <a:buChar char="•"/>
            </a:pPr>
            <a:r>
              <a:rPr lang="en-US" sz="3600"/>
              <a:t>Increases strength, endurance, and overall calories burned in a day</a:t>
            </a:r>
            <a:endParaRPr/>
          </a:p>
          <a:p>
            <a:pPr marL="228600" lvl="0" indent="-228600" algn="l" rtl="0">
              <a:lnSpc>
                <a:spcPct val="90000"/>
              </a:lnSpc>
              <a:spcBef>
                <a:spcPts val="1000"/>
              </a:spcBef>
              <a:spcAft>
                <a:spcPts val="0"/>
              </a:spcAft>
              <a:buClr>
                <a:schemeClr val="dk1"/>
              </a:buClr>
              <a:buSzPts val="3600"/>
              <a:buChar char="•"/>
            </a:pPr>
            <a:r>
              <a:rPr lang="en-US" sz="3600"/>
              <a:t>Example: weightlifting, sprinting</a:t>
            </a:r>
            <a:endParaRPr/>
          </a:p>
          <a:p>
            <a:pPr marL="228600" lvl="0" indent="-50800" algn="l" rtl="0">
              <a:lnSpc>
                <a:spcPct val="90000"/>
              </a:lnSpc>
              <a:spcBef>
                <a:spcPts val="1000"/>
              </a:spcBef>
              <a:spcAft>
                <a:spcPts val="0"/>
              </a:spcAft>
              <a:buClr>
                <a:schemeClr val="dk1"/>
              </a:buClr>
              <a:buSzPts val="2800"/>
              <a:buNone/>
            </a:pPr>
            <a:endParaRPr/>
          </a:p>
        </p:txBody>
      </p:sp>
      <p:pic>
        <p:nvPicPr>
          <p:cNvPr id="1862" name="Google Shape;1862;p193" descr="Young Woman Exercising Free Stock Photo - Public Domain Pictures"/>
          <p:cNvPicPr preferRelativeResize="0"/>
          <p:nvPr/>
        </p:nvPicPr>
        <p:blipFill rotWithShape="1">
          <a:blip r:embed="rId3">
            <a:alphaModFix/>
          </a:blip>
          <a:srcRect/>
          <a:stretch/>
        </p:blipFill>
        <p:spPr>
          <a:xfrm>
            <a:off x="7734300" y="1899206"/>
            <a:ext cx="4075509" cy="4958794"/>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pic>
        <p:nvPicPr>
          <p:cNvPr id="1868" name="Google Shape;1868;p194" descr="Strong Muscular Man Doing Push Ups on Isolated White Background - High Quality Free Stock Images"/>
          <p:cNvPicPr preferRelativeResize="0"/>
          <p:nvPr/>
        </p:nvPicPr>
        <p:blipFill rotWithShape="1">
          <a:blip r:embed="rId3">
            <a:alphaModFix/>
          </a:blip>
          <a:srcRect/>
          <a:stretch/>
        </p:blipFill>
        <p:spPr>
          <a:xfrm>
            <a:off x="1698625" y="2175931"/>
            <a:ext cx="8794750" cy="5863167"/>
          </a:xfrm>
          <a:prstGeom prst="rect">
            <a:avLst/>
          </a:prstGeom>
          <a:noFill/>
          <a:ln>
            <a:noFill/>
          </a:ln>
        </p:spPr>
      </p:pic>
      <p:sp>
        <p:nvSpPr>
          <p:cNvPr id="1869" name="Google Shape;1869;p194"/>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Impact of Resistance Training on DM </a:t>
            </a:r>
            <a:endParaRPr/>
          </a:p>
        </p:txBody>
      </p:sp>
      <p:sp>
        <p:nvSpPr>
          <p:cNvPr id="1870" name="Google Shape;1870;p19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Char char="•"/>
            </a:pPr>
            <a:r>
              <a:rPr lang="en-US" sz="3600"/>
              <a:t>Resistance training may improve glycemic levels more than aerobic activity in T2D</a:t>
            </a:r>
            <a:endParaRPr/>
          </a:p>
          <a:p>
            <a:pPr marL="685800" lvl="1" indent="-228600" algn="l" rtl="0">
              <a:lnSpc>
                <a:spcPct val="90000"/>
              </a:lnSpc>
              <a:spcBef>
                <a:spcPts val="500"/>
              </a:spcBef>
              <a:spcAft>
                <a:spcPts val="0"/>
              </a:spcAft>
              <a:buClr>
                <a:schemeClr val="dk1"/>
              </a:buClr>
              <a:buSzPts val="3200"/>
              <a:buChar char="•"/>
            </a:pPr>
            <a:r>
              <a:rPr lang="en-US" sz="3200"/>
              <a:t>Best results come from mix of resistance and aerobic </a:t>
            </a:r>
            <a:endParaRPr/>
          </a:p>
          <a:p>
            <a:pPr marL="685800" lvl="1" indent="-228600" algn="l" rtl="0">
              <a:lnSpc>
                <a:spcPct val="90000"/>
              </a:lnSpc>
              <a:spcBef>
                <a:spcPts val="500"/>
              </a:spcBef>
              <a:spcAft>
                <a:spcPts val="0"/>
              </a:spcAft>
              <a:buClr>
                <a:schemeClr val="dk1"/>
              </a:buClr>
              <a:buSzPts val="3200"/>
              <a:buChar char="•"/>
            </a:pPr>
            <a:r>
              <a:rPr lang="en-US" sz="3200"/>
              <a:t>Results are less clear for individuals with T1D</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1876" name="Google Shape;1876;p195"/>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Impact of Resistance Training on DM </a:t>
            </a:r>
            <a:endParaRPr/>
          </a:p>
        </p:txBody>
      </p:sp>
      <p:sp>
        <p:nvSpPr>
          <p:cNvPr id="1877" name="Google Shape;1877;p19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Char char="•"/>
            </a:pPr>
            <a:r>
              <a:rPr lang="en-US" sz="3600"/>
              <a:t>Resistance exercise may weaken the exercise related decrease in BGs during and after exercise</a:t>
            </a:r>
            <a:endParaRPr/>
          </a:p>
          <a:p>
            <a:pPr marL="685800" lvl="1" indent="-228600" algn="l" rtl="0">
              <a:lnSpc>
                <a:spcPct val="90000"/>
              </a:lnSpc>
              <a:spcBef>
                <a:spcPts val="500"/>
              </a:spcBef>
              <a:spcAft>
                <a:spcPts val="0"/>
              </a:spcAft>
              <a:buClr>
                <a:schemeClr val="dk1"/>
              </a:buClr>
              <a:buSzPts val="3200"/>
              <a:buChar char="•"/>
            </a:pPr>
            <a:r>
              <a:rPr lang="en-US" sz="3200"/>
              <a:t>In T1D: complete resistance training 1</a:t>
            </a:r>
            <a:r>
              <a:rPr lang="en-US" sz="3200" baseline="30000"/>
              <a:t>st</a:t>
            </a:r>
            <a:r>
              <a:rPr lang="en-US" sz="3200"/>
              <a:t>, aerobic training 2</a:t>
            </a:r>
            <a:r>
              <a:rPr lang="en-US" sz="3200" baseline="30000"/>
              <a:t>nd  </a:t>
            </a:r>
            <a:r>
              <a:rPr lang="en-US" sz="3200"/>
              <a:t>to ↑ glycemic stability ↓ post exercise hypo</a:t>
            </a:r>
            <a:endParaRPr/>
          </a:p>
          <a:p>
            <a:pPr marL="228600" lvl="0" indent="-228600" algn="l" rtl="0">
              <a:lnSpc>
                <a:spcPct val="90000"/>
              </a:lnSpc>
              <a:spcBef>
                <a:spcPts val="1000"/>
              </a:spcBef>
              <a:spcAft>
                <a:spcPts val="0"/>
              </a:spcAft>
              <a:buClr>
                <a:schemeClr val="dk1"/>
              </a:buClr>
              <a:buSzPts val="3600"/>
              <a:buChar char="•"/>
            </a:pPr>
            <a:r>
              <a:rPr lang="en-US" sz="3600"/>
              <a:t>Key for older adults for maintaining independence</a:t>
            </a:r>
            <a:endParaRPr/>
          </a:p>
          <a:p>
            <a:pPr marL="685800" lvl="1" indent="-228600" algn="l" rtl="0">
              <a:lnSpc>
                <a:spcPct val="90000"/>
              </a:lnSpc>
              <a:spcBef>
                <a:spcPts val="500"/>
              </a:spcBef>
              <a:spcAft>
                <a:spcPts val="0"/>
              </a:spcAft>
              <a:buClr>
                <a:schemeClr val="dk1"/>
              </a:buClr>
              <a:buSzPts val="3200"/>
              <a:buChar char="•"/>
            </a:pPr>
            <a:r>
              <a:rPr lang="en-US" sz="3200"/>
              <a:t>Improved strength/balance reduces fall risk</a:t>
            </a:r>
            <a:endParaRPr/>
          </a:p>
          <a:p>
            <a:pPr marL="685800" lvl="1" indent="-228600" algn="l" rtl="0">
              <a:lnSpc>
                <a:spcPct val="90000"/>
              </a:lnSpc>
              <a:spcBef>
                <a:spcPts val="500"/>
              </a:spcBef>
              <a:spcAft>
                <a:spcPts val="0"/>
              </a:spcAft>
              <a:buClr>
                <a:schemeClr val="dk1"/>
              </a:buClr>
              <a:buSzPts val="3200"/>
              <a:buChar char="•"/>
            </a:pPr>
            <a:r>
              <a:rPr lang="en-US" sz="3200"/>
              <a:t>Increases mobility</a:t>
            </a:r>
            <a:endParaRPr/>
          </a:p>
          <a:p>
            <a:pPr marL="685800" lvl="1" indent="-76200" algn="l" rtl="0">
              <a:lnSpc>
                <a:spcPct val="90000"/>
              </a:lnSpc>
              <a:spcBef>
                <a:spcPts val="500"/>
              </a:spcBef>
              <a:spcAft>
                <a:spcPts val="0"/>
              </a:spcAft>
              <a:buClr>
                <a:schemeClr val="dk1"/>
              </a:buClr>
              <a:buSzPts val="2400"/>
              <a:buNone/>
            </a:pPr>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882"/>
        <p:cNvGrpSpPr/>
        <p:nvPr/>
      </p:nvGrpSpPr>
      <p:grpSpPr>
        <a:xfrm>
          <a:off x="0" y="0"/>
          <a:ext cx="0" cy="0"/>
          <a:chOff x="0" y="0"/>
          <a:chExt cx="0" cy="0"/>
        </a:xfrm>
      </p:grpSpPr>
      <p:sp>
        <p:nvSpPr>
          <p:cNvPr id="1883" name="Google Shape;1883;p196"/>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Types of Exercise: Flexibility	</a:t>
            </a:r>
            <a:endParaRPr/>
          </a:p>
        </p:txBody>
      </p:sp>
      <p:sp>
        <p:nvSpPr>
          <p:cNvPr id="1884" name="Google Shape;1884;p196"/>
          <p:cNvSpPr txBox="1">
            <a:spLocks noGrp="1"/>
          </p:cNvSpPr>
          <p:nvPr>
            <p:ph type="body" idx="1"/>
          </p:nvPr>
        </p:nvSpPr>
        <p:spPr>
          <a:xfrm>
            <a:off x="838199" y="1825625"/>
            <a:ext cx="5664201"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Char char="•"/>
            </a:pPr>
            <a:r>
              <a:rPr lang="en-US" sz="3600"/>
              <a:t>Flexibility (stretching / postural):</a:t>
            </a:r>
            <a:endParaRPr/>
          </a:p>
          <a:p>
            <a:pPr marL="685800" lvl="1" indent="-228600" algn="l" rtl="0">
              <a:lnSpc>
                <a:spcPct val="90000"/>
              </a:lnSpc>
              <a:spcBef>
                <a:spcPts val="500"/>
              </a:spcBef>
              <a:spcAft>
                <a:spcPts val="0"/>
              </a:spcAft>
              <a:buClr>
                <a:schemeClr val="dk1"/>
              </a:buClr>
              <a:buSzPts val="3200"/>
              <a:buChar char="•"/>
            </a:pPr>
            <a:r>
              <a:rPr lang="en-US" sz="3200"/>
              <a:t>The ability to move a joint through complete range of motion</a:t>
            </a:r>
            <a:endParaRPr/>
          </a:p>
          <a:p>
            <a:pPr marL="685800" lvl="1" indent="-228600" algn="l" rtl="0">
              <a:lnSpc>
                <a:spcPct val="90000"/>
              </a:lnSpc>
              <a:spcBef>
                <a:spcPts val="500"/>
              </a:spcBef>
              <a:spcAft>
                <a:spcPts val="0"/>
              </a:spcAft>
              <a:buClr>
                <a:schemeClr val="dk1"/>
              </a:buClr>
              <a:buSzPts val="3200"/>
              <a:buChar char="•"/>
            </a:pPr>
            <a:r>
              <a:rPr lang="en-US" sz="3200"/>
              <a:t>Examples: Yoga, tai chi, or other with balance, agility, coordination</a:t>
            </a:r>
            <a:endParaRPr/>
          </a:p>
          <a:p>
            <a:pPr marL="457200" lvl="1" indent="0" algn="l" rtl="0">
              <a:lnSpc>
                <a:spcPct val="90000"/>
              </a:lnSpc>
              <a:spcBef>
                <a:spcPts val="500"/>
              </a:spcBef>
              <a:spcAft>
                <a:spcPts val="0"/>
              </a:spcAft>
              <a:buClr>
                <a:schemeClr val="dk1"/>
              </a:buClr>
              <a:buSzPts val="3200"/>
              <a:buNone/>
            </a:pPr>
            <a:endParaRPr sz="3200"/>
          </a:p>
          <a:p>
            <a:pPr marL="228600" lvl="0" indent="-50800" algn="l" rtl="0">
              <a:lnSpc>
                <a:spcPct val="90000"/>
              </a:lnSpc>
              <a:spcBef>
                <a:spcPts val="1000"/>
              </a:spcBef>
              <a:spcAft>
                <a:spcPts val="0"/>
              </a:spcAft>
              <a:buClr>
                <a:schemeClr val="dk1"/>
              </a:buClr>
              <a:buSzPts val="2800"/>
              <a:buNone/>
            </a:pPr>
            <a:endParaRPr/>
          </a:p>
        </p:txBody>
      </p:sp>
      <p:pic>
        <p:nvPicPr>
          <p:cNvPr id="1885" name="Google Shape;1885;p196" descr="El secreto para hacer bien una postura de yoga - MAD4YOGA"/>
          <p:cNvPicPr preferRelativeResize="0"/>
          <p:nvPr/>
        </p:nvPicPr>
        <p:blipFill rotWithShape="1">
          <a:blip r:embed="rId3">
            <a:alphaModFix/>
          </a:blip>
          <a:srcRect/>
          <a:stretch/>
        </p:blipFill>
        <p:spPr>
          <a:xfrm>
            <a:off x="6903323" y="1950797"/>
            <a:ext cx="4450477" cy="3921365"/>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pic>
        <p:nvPicPr>
          <p:cNvPr id="1891" name="Google Shape;1891;p197" descr="Home - High Quality Free Stock Images"/>
          <p:cNvPicPr preferRelativeResize="0"/>
          <p:nvPr/>
        </p:nvPicPr>
        <p:blipFill rotWithShape="1">
          <a:blip r:embed="rId3">
            <a:alphaModFix/>
          </a:blip>
          <a:srcRect/>
          <a:stretch/>
        </p:blipFill>
        <p:spPr>
          <a:xfrm>
            <a:off x="7717098" y="2148718"/>
            <a:ext cx="4052792" cy="2758561"/>
          </a:xfrm>
          <a:prstGeom prst="rect">
            <a:avLst/>
          </a:prstGeom>
          <a:noFill/>
          <a:ln>
            <a:noFill/>
          </a:ln>
        </p:spPr>
      </p:pic>
      <p:sp>
        <p:nvSpPr>
          <p:cNvPr id="1892" name="Google Shape;1892;p197"/>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Impact of Flexibility Training on DM </a:t>
            </a:r>
            <a:endParaRPr/>
          </a:p>
        </p:txBody>
      </p:sp>
      <p:sp>
        <p:nvSpPr>
          <p:cNvPr id="1893" name="Google Shape;1893;p197"/>
          <p:cNvSpPr txBox="1">
            <a:spLocks noGrp="1"/>
          </p:cNvSpPr>
          <p:nvPr>
            <p:ph type="body" idx="1"/>
          </p:nvPr>
        </p:nvSpPr>
        <p:spPr>
          <a:xfrm>
            <a:off x="838200" y="1825625"/>
            <a:ext cx="7503160" cy="438890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3600"/>
              <a:buChar char="•"/>
            </a:pPr>
            <a:r>
              <a:rPr lang="en-US" sz="3600"/>
              <a:t>Benefits less established than other exercise types</a:t>
            </a:r>
            <a:endParaRPr/>
          </a:p>
          <a:p>
            <a:pPr marL="685800" lvl="1" indent="-228600" algn="l" rtl="0">
              <a:lnSpc>
                <a:spcPct val="90000"/>
              </a:lnSpc>
              <a:spcBef>
                <a:spcPts val="500"/>
              </a:spcBef>
              <a:spcAft>
                <a:spcPts val="0"/>
              </a:spcAft>
              <a:buClr>
                <a:schemeClr val="dk1"/>
              </a:buClr>
              <a:buSzPts val="3200"/>
              <a:buChar char="•"/>
            </a:pPr>
            <a:r>
              <a:rPr lang="en-US" sz="3200"/>
              <a:t>Yoga and tai chi </a:t>
            </a:r>
            <a:r>
              <a:rPr lang="en-US" sz="3200" u="sng"/>
              <a:t>may</a:t>
            </a:r>
            <a:r>
              <a:rPr lang="en-US" sz="3200"/>
              <a:t> improve glucose and lipid levels, body comp, neuropathic symptoms, and quality of life</a:t>
            </a:r>
            <a:endParaRPr/>
          </a:p>
          <a:p>
            <a:pPr marL="685800" lvl="1" indent="-228600" algn="l" rtl="0">
              <a:lnSpc>
                <a:spcPct val="90000"/>
              </a:lnSpc>
              <a:spcBef>
                <a:spcPts val="500"/>
              </a:spcBef>
              <a:spcAft>
                <a:spcPts val="0"/>
              </a:spcAft>
              <a:buClr>
                <a:schemeClr val="dk1"/>
              </a:buClr>
              <a:buSzPts val="3200"/>
              <a:buChar char="•"/>
            </a:pPr>
            <a:r>
              <a:rPr lang="en-US" sz="3200"/>
              <a:t>May help prevent falls</a:t>
            </a:r>
            <a:endParaRPr/>
          </a:p>
          <a:p>
            <a:pPr marL="228600" lvl="0" indent="-228600" algn="l" rtl="0">
              <a:lnSpc>
                <a:spcPct val="90000"/>
              </a:lnSpc>
              <a:spcBef>
                <a:spcPts val="1000"/>
              </a:spcBef>
              <a:spcAft>
                <a:spcPts val="0"/>
              </a:spcAft>
              <a:buClr>
                <a:schemeClr val="dk1"/>
              </a:buClr>
              <a:buSzPts val="3600"/>
              <a:buChar char="•"/>
            </a:pPr>
            <a:r>
              <a:rPr lang="en-US" sz="3600"/>
              <a:t>Minimal precautions needed with this type of activity</a:t>
            </a:r>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898"/>
        <p:cNvGrpSpPr/>
        <p:nvPr/>
      </p:nvGrpSpPr>
      <p:grpSpPr>
        <a:xfrm>
          <a:off x="0" y="0"/>
          <a:ext cx="0" cy="0"/>
          <a:chOff x="0" y="0"/>
          <a:chExt cx="0" cy="0"/>
        </a:xfrm>
      </p:grpSpPr>
      <p:pic>
        <p:nvPicPr>
          <p:cNvPr id="1899" name="Google Shape;1899;p198" descr="ERGO is a Smart Standing Desk | Gadgetsin"/>
          <p:cNvPicPr preferRelativeResize="0"/>
          <p:nvPr/>
        </p:nvPicPr>
        <p:blipFill rotWithShape="1">
          <a:blip r:embed="rId3">
            <a:alphaModFix/>
          </a:blip>
          <a:srcRect/>
          <a:stretch/>
        </p:blipFill>
        <p:spPr>
          <a:xfrm>
            <a:off x="5956300" y="1825625"/>
            <a:ext cx="6235700" cy="4157133"/>
          </a:xfrm>
          <a:prstGeom prst="rect">
            <a:avLst/>
          </a:prstGeom>
          <a:noFill/>
          <a:ln>
            <a:noFill/>
          </a:ln>
        </p:spPr>
      </p:pic>
      <p:sp>
        <p:nvSpPr>
          <p:cNvPr id="1900" name="Google Shape;1900;p198"/>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Sedentary Time: The benefit of Reducing It</a:t>
            </a:r>
            <a:endParaRPr/>
          </a:p>
        </p:txBody>
      </p:sp>
      <p:sp>
        <p:nvSpPr>
          <p:cNvPr id="1901" name="Google Shape;1901;p198"/>
          <p:cNvSpPr txBox="1">
            <a:spLocks noGrp="1"/>
          </p:cNvSpPr>
          <p:nvPr>
            <p:ph type="body" idx="1"/>
          </p:nvPr>
        </p:nvSpPr>
        <p:spPr>
          <a:xfrm>
            <a:off x="838200" y="1825625"/>
            <a:ext cx="8318500" cy="4508268"/>
          </a:xfrm>
          <a:prstGeom prst="rect">
            <a:avLst/>
          </a:prstGeom>
          <a:solidFill>
            <a:schemeClr val="lt1"/>
          </a:solid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400"/>
              <a:buChar char="•"/>
            </a:pPr>
            <a:r>
              <a:rPr lang="en-US" sz="3400"/>
              <a:t>Long-periods of sedentary activity (regardless of physical activity) may be associated with the onset of T2D.</a:t>
            </a:r>
            <a:endParaRPr/>
          </a:p>
          <a:p>
            <a:pPr marL="685800" lvl="1" indent="-228600" algn="l" rtl="0">
              <a:lnSpc>
                <a:spcPct val="90000"/>
              </a:lnSpc>
              <a:spcBef>
                <a:spcPts val="500"/>
              </a:spcBef>
              <a:spcAft>
                <a:spcPts val="0"/>
              </a:spcAft>
              <a:buClr>
                <a:schemeClr val="dk1"/>
              </a:buClr>
              <a:buSzPts val="3200"/>
              <a:buChar char="•"/>
            </a:pPr>
            <a:r>
              <a:rPr lang="en-US" sz="3200"/>
              <a:t>Encourage breaks in sedentary activity every 30 minutes </a:t>
            </a:r>
            <a:endParaRPr/>
          </a:p>
          <a:p>
            <a:pPr marL="685800" lvl="1" indent="-228600" algn="l" rtl="0">
              <a:lnSpc>
                <a:spcPct val="90000"/>
              </a:lnSpc>
              <a:spcBef>
                <a:spcPts val="500"/>
              </a:spcBef>
              <a:spcAft>
                <a:spcPts val="0"/>
              </a:spcAft>
              <a:buClr>
                <a:schemeClr val="dk1"/>
              </a:buClr>
              <a:buSzPts val="3200"/>
              <a:buChar char="•"/>
            </a:pPr>
            <a:r>
              <a:rPr lang="en-US" sz="3200"/>
              <a:t>Small increases in activity may reduce mortality from all causes and improve insulin resistance/BG, BP, and BMI</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06"/>
        <p:cNvGrpSpPr/>
        <p:nvPr/>
      </p:nvGrpSpPr>
      <p:grpSpPr>
        <a:xfrm>
          <a:off x="0" y="0"/>
          <a:ext cx="0" cy="0"/>
          <a:chOff x="0" y="0"/>
          <a:chExt cx="0" cy="0"/>
        </a:xfrm>
      </p:grpSpPr>
      <p:pic>
        <p:nvPicPr>
          <p:cNvPr id="1907" name="Google Shape;1907;p199" descr="Oregon Age-Friendly Summit offers new ideas for livable communities | KBOO"/>
          <p:cNvPicPr preferRelativeResize="0"/>
          <p:nvPr/>
        </p:nvPicPr>
        <p:blipFill rotWithShape="1">
          <a:blip r:embed="rId3">
            <a:alphaModFix/>
          </a:blip>
          <a:srcRect t="8517" b="7214"/>
          <a:stretch/>
        </p:blipFill>
        <p:spPr>
          <a:xfrm>
            <a:off x="20" y="1"/>
            <a:ext cx="12191980" cy="6857999"/>
          </a:xfrm>
          <a:prstGeom prst="rect">
            <a:avLst/>
          </a:prstGeom>
          <a:noFill/>
          <a:ln>
            <a:noFill/>
          </a:ln>
        </p:spPr>
      </p:pic>
      <p:sp>
        <p:nvSpPr>
          <p:cNvPr id="1908" name="Google Shape;1908;p199"/>
          <p:cNvSpPr/>
          <p:nvPr/>
        </p:nvSpPr>
        <p:spPr>
          <a:xfrm>
            <a:off x="-1" y="4892040"/>
            <a:ext cx="12191999" cy="1965960"/>
          </a:xfrm>
          <a:prstGeom prst="rect">
            <a:avLst/>
          </a:prstGeom>
          <a:solidFill>
            <a:schemeClr val="dk1">
              <a:alpha val="7176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09" name="Google Shape;1909;p199"/>
          <p:cNvSpPr txBox="1">
            <a:spLocks noGrp="1"/>
          </p:cNvSpPr>
          <p:nvPr>
            <p:ph type="title"/>
          </p:nvPr>
        </p:nvSpPr>
        <p:spPr>
          <a:xfrm>
            <a:off x="969264" y="5154168"/>
            <a:ext cx="6973204" cy="12618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EFEFE"/>
              </a:buClr>
              <a:buSzPts val="4100"/>
              <a:buFont typeface="Calibri"/>
              <a:buNone/>
            </a:pPr>
            <a:r>
              <a:rPr lang="en-US" sz="4100" b="1">
                <a:solidFill>
                  <a:srgbClr val="FEFEFE"/>
                </a:solidFill>
              </a:rPr>
              <a:t>Exercise Goals for Various Populations</a:t>
            </a:r>
            <a:endParaRPr/>
          </a:p>
        </p:txBody>
      </p:sp>
      <p:cxnSp>
        <p:nvCxnSpPr>
          <p:cNvPr id="1910" name="Google Shape;1910;p199"/>
          <p:cNvCxnSpPr/>
          <p:nvPr/>
        </p:nvCxnSpPr>
        <p:spPr>
          <a:xfrm rot="10800000">
            <a:off x="8138160" y="5325066"/>
            <a:ext cx="0" cy="914400"/>
          </a:xfrm>
          <a:prstGeom prst="straightConnector1">
            <a:avLst/>
          </a:prstGeom>
          <a:noFill/>
          <a:ln w="19050" cap="flat" cmpd="sng">
            <a:solidFill>
              <a:srgbClr val="FEFEFE"/>
            </a:solidFill>
            <a:prstDash val="solid"/>
            <a:miter lim="800000"/>
            <a:headEnd type="none" w="sm" len="sm"/>
            <a:tailEnd type="none" w="sm" len="sm"/>
          </a:ln>
        </p:spPr>
      </p:cxnSp>
      <p:sp>
        <p:nvSpPr>
          <p:cNvPr id="1911" name="Google Shape;1911;p199"/>
          <p:cNvSpPr txBox="1">
            <a:spLocks noGrp="1"/>
          </p:cNvSpPr>
          <p:nvPr>
            <p:ph type="body" idx="1"/>
          </p:nvPr>
        </p:nvSpPr>
        <p:spPr>
          <a:xfrm>
            <a:off x="8458200" y="5154168"/>
            <a:ext cx="2892986" cy="12618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2400"/>
              <a:buNone/>
            </a:pPr>
            <a:r>
              <a:rPr lang="en-US" b="1">
                <a:solidFill>
                  <a:schemeClr val="lt2"/>
                </a:solidFill>
              </a:rPr>
              <a:t>Children, Adults, and Older Adults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5"/>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Allow Me to Introduce Myself</a:t>
            </a:r>
            <a:endParaRPr dirty="0"/>
          </a:p>
        </p:txBody>
      </p:sp>
      <p:sp>
        <p:nvSpPr>
          <p:cNvPr id="248" name="Google Shape;248;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317500" algn="l" rtl="0">
              <a:lnSpc>
                <a:spcPct val="100000"/>
              </a:lnSpc>
              <a:spcBef>
                <a:spcPts val="1000"/>
              </a:spcBef>
              <a:spcAft>
                <a:spcPts val="0"/>
              </a:spcAft>
              <a:buSzPts val="3200"/>
              <a:buChar char="•"/>
            </a:pPr>
            <a:r>
              <a:rPr lang="en-US" sz="3200" dirty="0"/>
              <a:t>I am a Registered Dietitian, CDCES &amp; Co-Founder and CEO of Diabetes Digital–insurance-based group practice providing 1:1 nutrition counseling for people with DM &amp; </a:t>
            </a:r>
            <a:r>
              <a:rPr lang="en-US" sz="3200" dirty="0" err="1"/>
              <a:t>PreDM</a:t>
            </a:r>
            <a:endParaRPr sz="3200" dirty="0"/>
          </a:p>
          <a:p>
            <a:pPr marL="228600" lvl="0" indent="-228600" algn="l" rtl="0">
              <a:lnSpc>
                <a:spcPct val="100000"/>
              </a:lnSpc>
              <a:spcBef>
                <a:spcPts val="1000"/>
              </a:spcBef>
              <a:spcAft>
                <a:spcPts val="0"/>
              </a:spcAft>
              <a:buSzPts val="3200"/>
              <a:buChar char="•"/>
            </a:pPr>
            <a:r>
              <a:rPr lang="en-US" sz="3200" dirty="0"/>
              <a:t> Worked in many institutions from NYC Dept of Health to University of California San Francisco to Private Practice</a:t>
            </a:r>
            <a:endParaRPr sz="3200" dirty="0"/>
          </a:p>
          <a:p>
            <a:pPr marL="228600" lvl="0" indent="-228600" algn="l" rtl="0">
              <a:lnSpc>
                <a:spcPct val="100000"/>
              </a:lnSpc>
              <a:spcBef>
                <a:spcPts val="1000"/>
              </a:spcBef>
              <a:spcAft>
                <a:spcPts val="0"/>
              </a:spcAft>
              <a:buSzPts val="3200"/>
              <a:buChar char="•"/>
            </a:pPr>
            <a:r>
              <a:rPr lang="en-US" sz="3200" dirty="0"/>
              <a:t>Values: Culturally Humble, Accessibility, Weight Inclusivity, Promoting </a:t>
            </a:r>
            <a:r>
              <a:rPr lang="en-US" sz="3200" dirty="0">
                <a:solidFill>
                  <a:srgbClr val="FF0000"/>
                </a:solidFill>
              </a:rPr>
              <a:t>a XXXX  </a:t>
            </a:r>
            <a:r>
              <a:rPr lang="en-US" sz="3200" dirty="0"/>
              <a:t>Relationship with Food</a:t>
            </a:r>
            <a:endParaRPr sz="3200" dirty="0"/>
          </a:p>
        </p:txBody>
      </p:sp>
      <p:pic>
        <p:nvPicPr>
          <p:cNvPr id="249" name="Google Shape;249;p5"/>
          <p:cNvPicPr preferRelativeResize="0"/>
          <p:nvPr/>
        </p:nvPicPr>
        <p:blipFill rotWithShape="1">
          <a:blip r:embed="rId3">
            <a:alphaModFix/>
          </a:blip>
          <a:srcRect/>
          <a:stretch/>
        </p:blipFill>
        <p:spPr>
          <a:xfrm>
            <a:off x="0" y="5644156"/>
            <a:ext cx="12192000" cy="395892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2fff9dd52d9_0_53"/>
          <p:cNvSpPr txBox="1">
            <a:spLocks noGrp="1"/>
          </p:cNvSpPr>
          <p:nvPr>
            <p:ph type="title"/>
          </p:nvPr>
        </p:nvSpPr>
        <p:spPr>
          <a:xfrm>
            <a:off x="838200" y="365125"/>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How Does this Compare to the 2024 ADA Standards of Care?</a:t>
            </a:r>
            <a:endParaRPr/>
          </a:p>
        </p:txBody>
      </p:sp>
      <p:graphicFrame>
        <p:nvGraphicFramePr>
          <p:cNvPr id="406" name="Google Shape;406;g2fff9dd52d9_0_53"/>
          <p:cNvGraphicFramePr/>
          <p:nvPr>
            <p:extLst>
              <p:ext uri="{D42A27DB-BD31-4B8C-83A1-F6EECF244321}">
                <p14:modId xmlns:p14="http://schemas.microsoft.com/office/powerpoint/2010/main" val="2442568447"/>
              </p:ext>
            </p:extLst>
          </p:nvPr>
        </p:nvGraphicFramePr>
        <p:xfrm>
          <a:off x="838200" y="1926200"/>
          <a:ext cx="10515575" cy="4531579"/>
        </p:xfrm>
        <a:graphic>
          <a:graphicData uri="http://schemas.openxmlformats.org/drawingml/2006/table">
            <a:tbl>
              <a:tblPr>
                <a:noFill/>
                <a:tableStyleId>{88B986B7-4679-4C52-936B-8F2572A46FBB}</a:tableStyleId>
              </a:tblPr>
              <a:tblGrid>
                <a:gridCol w="1328125">
                  <a:extLst>
                    <a:ext uri="{9D8B030D-6E8A-4147-A177-3AD203B41FA5}">
                      <a16:colId xmlns:a16="http://schemas.microsoft.com/office/drawing/2014/main" val="20000"/>
                    </a:ext>
                  </a:extLst>
                </a:gridCol>
                <a:gridCol w="4686975">
                  <a:extLst>
                    <a:ext uri="{9D8B030D-6E8A-4147-A177-3AD203B41FA5}">
                      <a16:colId xmlns:a16="http://schemas.microsoft.com/office/drawing/2014/main" val="20001"/>
                    </a:ext>
                  </a:extLst>
                </a:gridCol>
                <a:gridCol w="4500475">
                  <a:extLst>
                    <a:ext uri="{9D8B030D-6E8A-4147-A177-3AD203B41FA5}">
                      <a16:colId xmlns:a16="http://schemas.microsoft.com/office/drawing/2014/main" val="20002"/>
                    </a:ext>
                  </a:extLst>
                </a:gridCol>
              </a:tblGrid>
              <a:tr h="308350">
                <a:tc>
                  <a:txBody>
                    <a:bodyPr/>
                    <a:lstStyle/>
                    <a:p>
                      <a:pPr marL="0" lvl="0" indent="0" algn="l" rtl="0">
                        <a:spcBef>
                          <a:spcPts val="0"/>
                        </a:spcBef>
                        <a:spcAft>
                          <a:spcPts val="0"/>
                        </a:spcAft>
                        <a:buNone/>
                      </a:pPr>
                      <a:endParaRPr sz="1300"/>
                    </a:p>
                  </a:txBody>
                  <a:tcPr marL="91425" marR="91425" marT="91425" marB="91425"/>
                </a:tc>
                <a:tc>
                  <a:txBody>
                    <a:bodyPr/>
                    <a:lstStyle/>
                    <a:p>
                      <a:pPr marL="0" lvl="0" indent="0" algn="l" rtl="0">
                        <a:spcBef>
                          <a:spcPts val="0"/>
                        </a:spcBef>
                        <a:spcAft>
                          <a:spcPts val="0"/>
                        </a:spcAft>
                        <a:buNone/>
                      </a:pPr>
                      <a:r>
                        <a:rPr lang="en-US" sz="1300" b="1"/>
                        <a:t>HAES</a:t>
                      </a:r>
                      <a:endParaRPr sz="1300" b="1"/>
                    </a:p>
                  </a:txBody>
                  <a:tcPr marL="91425" marR="91425" marT="91425" marB="91425"/>
                </a:tc>
                <a:tc>
                  <a:txBody>
                    <a:bodyPr/>
                    <a:lstStyle/>
                    <a:p>
                      <a:pPr marL="0" lvl="0" indent="0" algn="l" rtl="0">
                        <a:spcBef>
                          <a:spcPts val="0"/>
                        </a:spcBef>
                        <a:spcAft>
                          <a:spcPts val="0"/>
                        </a:spcAft>
                        <a:buNone/>
                      </a:pPr>
                      <a:r>
                        <a:rPr lang="en-US" sz="1300" b="1"/>
                        <a:t>ADA</a:t>
                      </a:r>
                      <a:endParaRPr sz="1300" b="1"/>
                    </a:p>
                  </a:txBody>
                  <a:tcPr marL="91425" marR="91425" marT="91425" marB="91425"/>
                </a:tc>
                <a:extLst>
                  <a:ext uri="{0D108BD9-81ED-4DB2-BD59-A6C34878D82A}">
                    <a16:rowId xmlns:a16="http://schemas.microsoft.com/office/drawing/2014/main" val="10000"/>
                  </a:ext>
                </a:extLst>
              </a:tr>
              <a:tr h="1317425">
                <a:tc>
                  <a:txBody>
                    <a:bodyPr/>
                    <a:lstStyle/>
                    <a:p>
                      <a:pPr marL="0" lvl="0" indent="0" algn="l" rtl="0">
                        <a:spcBef>
                          <a:spcPts val="0"/>
                        </a:spcBef>
                        <a:spcAft>
                          <a:spcPts val="0"/>
                        </a:spcAft>
                        <a:buNone/>
                      </a:pPr>
                      <a:r>
                        <a:rPr lang="en-US" sz="1300" b="1"/>
                        <a:t>Focus on Weight</a:t>
                      </a:r>
                      <a:endParaRPr sz="1300" b="1"/>
                    </a:p>
                  </a:txBody>
                  <a:tcPr marL="91425" marR="91425" marT="91425" marB="91425"/>
                </a:tc>
                <a:tc>
                  <a:txBody>
                    <a:bodyPr/>
                    <a:lstStyle/>
                    <a:p>
                      <a:pPr marL="0" lvl="0" indent="0" algn="l" rtl="0">
                        <a:lnSpc>
                          <a:spcPct val="115000"/>
                        </a:lnSpc>
                        <a:spcBef>
                          <a:spcPts val="1200"/>
                        </a:spcBef>
                        <a:spcAft>
                          <a:spcPts val="1200"/>
                        </a:spcAft>
                        <a:buNone/>
                      </a:pPr>
                      <a:r>
                        <a:rPr lang="en-US" sz="1300">
                          <a:solidFill>
                            <a:schemeClr val="dk1"/>
                          </a:solidFill>
                        </a:rPr>
                        <a:t>Emphasizes that health can be achieved at any size, discouraging intentional weight loss as a primary goal. It promotes body diversity and challenges the societal focus on thinness.</a:t>
                      </a:r>
                      <a:endParaRPr sz="1300"/>
                    </a:p>
                  </a:txBody>
                  <a:tcPr marL="91425" marR="91425" marT="91425" marB="91425"/>
                </a:tc>
                <a:tc>
                  <a:txBody>
                    <a:bodyPr/>
                    <a:lstStyle/>
                    <a:p>
                      <a:pPr marL="0" lvl="0" indent="0" algn="l" rtl="0">
                        <a:lnSpc>
                          <a:spcPct val="115000"/>
                        </a:lnSpc>
                        <a:spcBef>
                          <a:spcPts val="1200"/>
                        </a:spcBef>
                        <a:spcAft>
                          <a:spcPts val="1200"/>
                        </a:spcAft>
                        <a:buNone/>
                      </a:pPr>
                      <a:r>
                        <a:rPr lang="en-US" sz="1300">
                          <a:solidFill>
                            <a:schemeClr val="dk1"/>
                          </a:solidFill>
                        </a:rPr>
                        <a:t>While the ADA does not solely focus on weight loss, it acknowledges weight management as an important factor in diabetes care. The 2024 Standards recommend weight loss for “overweight” or “obese” individuals as a means to improve glycemic control, blood pressure, and lipid levels.</a:t>
                      </a:r>
                      <a:endParaRPr sz="1300"/>
                    </a:p>
                  </a:txBody>
                  <a:tcPr marL="91425" marR="91425" marT="91425" marB="91425"/>
                </a:tc>
                <a:extLst>
                  <a:ext uri="{0D108BD9-81ED-4DB2-BD59-A6C34878D82A}">
                    <a16:rowId xmlns:a16="http://schemas.microsoft.com/office/drawing/2014/main" val="10001"/>
                  </a:ext>
                </a:extLst>
              </a:tr>
              <a:tr h="1147175">
                <a:tc>
                  <a:txBody>
                    <a:bodyPr/>
                    <a:lstStyle/>
                    <a:p>
                      <a:pPr marL="0" lvl="0" indent="0" algn="l" rtl="0">
                        <a:spcBef>
                          <a:spcPts val="0"/>
                        </a:spcBef>
                        <a:spcAft>
                          <a:spcPts val="0"/>
                        </a:spcAft>
                        <a:buNone/>
                      </a:pPr>
                      <a:r>
                        <a:rPr lang="en-US" sz="1300" b="1"/>
                        <a:t>Health Goals</a:t>
                      </a:r>
                      <a:endParaRPr sz="1300" b="1"/>
                    </a:p>
                  </a:txBody>
                  <a:tcPr marL="91425" marR="91425" marT="91425" marB="91425"/>
                </a:tc>
                <a:tc>
                  <a:txBody>
                    <a:bodyPr/>
                    <a:lstStyle/>
                    <a:p>
                      <a:pPr marL="0" lvl="0" indent="0" algn="l" rtl="0">
                        <a:lnSpc>
                          <a:spcPct val="115000"/>
                        </a:lnSpc>
                        <a:spcBef>
                          <a:spcPts val="1200"/>
                        </a:spcBef>
                        <a:spcAft>
                          <a:spcPts val="1200"/>
                        </a:spcAft>
                        <a:buNone/>
                      </a:pPr>
                      <a:r>
                        <a:rPr lang="en-US" sz="1300" dirty="0">
                          <a:solidFill>
                            <a:schemeClr val="dk1"/>
                          </a:solidFill>
                        </a:rPr>
                        <a:t>Prioritizes overall well-being, mental health, and sustainable behaviors, such as intuitive eating and enjoyable physical activity, over weight loss. HAES® argues that these behaviors can lead to improved health outcomes regardless of changes in weight.</a:t>
                      </a:r>
                      <a:endParaRPr sz="1300" dirty="0"/>
                    </a:p>
                  </a:txBody>
                  <a:tcPr marL="91425" marR="91425" marT="91425" marB="91425"/>
                </a:tc>
                <a:tc>
                  <a:txBody>
                    <a:bodyPr/>
                    <a:lstStyle/>
                    <a:p>
                      <a:pPr marL="0" lvl="0" indent="0" algn="l" rtl="0">
                        <a:lnSpc>
                          <a:spcPct val="115000"/>
                        </a:lnSpc>
                        <a:spcBef>
                          <a:spcPts val="1200"/>
                        </a:spcBef>
                        <a:spcAft>
                          <a:spcPts val="1200"/>
                        </a:spcAft>
                        <a:buNone/>
                      </a:pPr>
                      <a:r>
                        <a:rPr lang="en-US" sz="1300">
                          <a:solidFill>
                            <a:schemeClr val="dk1"/>
                          </a:solidFill>
                        </a:rPr>
                        <a:t>The ADA Standards focus on managing diabetes and preventing complications. While it does promote lifestyle changes, such as diet and exercise, these recommendations are often tied to achieving and maintaining weight loss to improve metabolic health.</a:t>
                      </a:r>
                      <a:endParaRPr sz="1300"/>
                    </a:p>
                  </a:txBody>
                  <a:tcPr marL="91425" marR="91425" marT="91425" marB="91425"/>
                </a:tc>
                <a:extLst>
                  <a:ext uri="{0D108BD9-81ED-4DB2-BD59-A6C34878D82A}">
                    <a16:rowId xmlns:a16="http://schemas.microsoft.com/office/drawing/2014/main" val="10002"/>
                  </a:ext>
                </a:extLst>
              </a:tr>
              <a:tr h="1317425">
                <a:tc>
                  <a:txBody>
                    <a:bodyPr/>
                    <a:lstStyle/>
                    <a:p>
                      <a:pPr marL="0" lvl="0" indent="0" algn="l" rtl="0">
                        <a:spcBef>
                          <a:spcPts val="0"/>
                        </a:spcBef>
                        <a:spcAft>
                          <a:spcPts val="0"/>
                        </a:spcAft>
                        <a:buNone/>
                      </a:pPr>
                      <a:r>
                        <a:rPr lang="en-US" sz="1300" b="1"/>
                        <a:t>Approach to Treatment</a:t>
                      </a:r>
                      <a:endParaRPr sz="1300" b="1"/>
                    </a:p>
                  </a:txBody>
                  <a:tcPr marL="91425" marR="91425" marT="91425" marB="91425"/>
                </a:tc>
                <a:tc>
                  <a:txBody>
                    <a:bodyPr/>
                    <a:lstStyle/>
                    <a:p>
                      <a:pPr marL="0" lvl="0" indent="0" algn="l" rtl="0">
                        <a:lnSpc>
                          <a:spcPct val="115000"/>
                        </a:lnSpc>
                        <a:spcBef>
                          <a:spcPts val="1200"/>
                        </a:spcBef>
                        <a:spcAft>
                          <a:spcPts val="1200"/>
                        </a:spcAft>
                        <a:buNone/>
                      </a:pPr>
                      <a:r>
                        <a:rPr lang="en-US" sz="1300" dirty="0">
                          <a:solidFill>
                            <a:schemeClr val="dk1"/>
                          </a:solidFill>
                        </a:rPr>
                        <a:t>Advocates for a </a:t>
                      </a:r>
                      <a:r>
                        <a:rPr lang="en-US" sz="1300" dirty="0">
                          <a:solidFill>
                            <a:srgbClr val="FF0000"/>
                          </a:solidFill>
                        </a:rPr>
                        <a:t>person</a:t>
                      </a:r>
                      <a:r>
                        <a:rPr lang="en-US" sz="1300" dirty="0">
                          <a:solidFill>
                            <a:schemeClr val="dk1"/>
                          </a:solidFill>
                        </a:rPr>
                        <a:t>-centered approach that respects </a:t>
                      </a:r>
                      <a:r>
                        <a:rPr lang="en-US" sz="1300" dirty="0">
                          <a:solidFill>
                            <a:srgbClr val="FF0000"/>
                          </a:solidFill>
                        </a:rPr>
                        <a:t>individual </a:t>
                      </a:r>
                      <a:r>
                        <a:rPr lang="en-US" sz="1300" dirty="0">
                          <a:solidFill>
                            <a:schemeClr val="dk1"/>
                          </a:solidFill>
                        </a:rPr>
                        <a:t>autonomy and informed consent, without emphasizing weight loss. It calls for compassionate care free from weight bias and discrimination.</a:t>
                      </a:r>
                      <a:endParaRPr sz="1300" dirty="0"/>
                    </a:p>
                  </a:txBody>
                  <a:tcPr marL="91425" marR="91425" marT="91425" marB="91425"/>
                </a:tc>
                <a:tc>
                  <a:txBody>
                    <a:bodyPr/>
                    <a:lstStyle/>
                    <a:p>
                      <a:pPr marL="0" lvl="0" indent="0" algn="l" rtl="0">
                        <a:lnSpc>
                          <a:spcPct val="115000"/>
                        </a:lnSpc>
                        <a:spcBef>
                          <a:spcPts val="1200"/>
                        </a:spcBef>
                        <a:spcAft>
                          <a:spcPts val="1200"/>
                        </a:spcAft>
                        <a:buNone/>
                      </a:pPr>
                      <a:r>
                        <a:rPr lang="en-US" sz="1300" dirty="0">
                          <a:solidFill>
                            <a:schemeClr val="dk1"/>
                          </a:solidFill>
                        </a:rPr>
                        <a:t>The ADA Standards provide evidence-based guidelines for managing diabetes, including the use of medications, monitoring blood glucose, and lifestyle interventions. Weight management is recommended as part of a comprehensive treatment plan for people with diabetes or at risk for diabetes.</a:t>
                      </a:r>
                      <a:endParaRPr sz="1300" dirty="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916"/>
        <p:cNvGrpSpPr/>
        <p:nvPr/>
      </p:nvGrpSpPr>
      <p:grpSpPr>
        <a:xfrm>
          <a:off x="0" y="0"/>
          <a:ext cx="0" cy="0"/>
          <a:chOff x="0" y="0"/>
          <a:chExt cx="0" cy="0"/>
        </a:xfrm>
      </p:grpSpPr>
      <p:sp>
        <p:nvSpPr>
          <p:cNvPr id="1917" name="Google Shape;1917;p200"/>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Exercise: All Children</a:t>
            </a:r>
            <a:endParaRPr/>
          </a:p>
        </p:txBody>
      </p:sp>
      <p:sp>
        <p:nvSpPr>
          <p:cNvPr id="1918" name="Google Shape;1918;p200"/>
          <p:cNvSpPr txBox="1">
            <a:spLocks noGrp="1"/>
          </p:cNvSpPr>
          <p:nvPr>
            <p:ph type="body" idx="1"/>
          </p:nvPr>
        </p:nvSpPr>
        <p:spPr>
          <a:xfrm>
            <a:off x="838200" y="1825625"/>
            <a:ext cx="1022604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a:t>Exercise Goals:</a:t>
            </a:r>
            <a:endParaRPr/>
          </a:p>
          <a:p>
            <a:pPr marL="685800" lvl="1" indent="-228600" algn="l" rtl="0">
              <a:lnSpc>
                <a:spcPct val="90000"/>
              </a:lnSpc>
              <a:spcBef>
                <a:spcPts val="500"/>
              </a:spcBef>
              <a:spcAft>
                <a:spcPts val="0"/>
              </a:spcAft>
              <a:buClr>
                <a:schemeClr val="dk1"/>
              </a:buClr>
              <a:buSzPts val="2800"/>
              <a:buChar char="•"/>
            </a:pPr>
            <a:r>
              <a:rPr lang="en-US" sz="2800"/>
              <a:t>Aerobic: 60 minutes of moderate to                                        vigorous-intensity activity daily</a:t>
            </a:r>
            <a:endParaRPr/>
          </a:p>
          <a:p>
            <a:pPr marL="685800" lvl="1" indent="-228600" algn="l" rtl="0">
              <a:lnSpc>
                <a:spcPct val="90000"/>
              </a:lnSpc>
              <a:spcBef>
                <a:spcPts val="500"/>
              </a:spcBef>
              <a:spcAft>
                <a:spcPts val="0"/>
              </a:spcAft>
              <a:buClr>
                <a:schemeClr val="dk1"/>
              </a:buClr>
              <a:buSzPts val="2800"/>
              <a:buChar char="•"/>
            </a:pPr>
            <a:r>
              <a:rPr lang="en-US" sz="2800"/>
              <a:t>Resistance training: at least 3                                                          days/week</a:t>
            </a:r>
            <a:endParaRPr/>
          </a:p>
          <a:p>
            <a:pPr marL="228600" lvl="0" indent="-228600" algn="l" rtl="0">
              <a:lnSpc>
                <a:spcPct val="90000"/>
              </a:lnSpc>
              <a:spcBef>
                <a:spcPts val="1000"/>
              </a:spcBef>
              <a:spcAft>
                <a:spcPts val="0"/>
              </a:spcAft>
              <a:buClr>
                <a:schemeClr val="dk1"/>
              </a:buClr>
              <a:buSzPts val="3200"/>
              <a:buChar char="•"/>
            </a:pPr>
            <a:r>
              <a:rPr lang="en-US" sz="3200"/>
              <a:t>Other considerations if using insulin</a:t>
            </a:r>
            <a:endParaRPr/>
          </a:p>
          <a:p>
            <a:pPr marL="685800" lvl="1" indent="-228600" algn="l" rtl="0">
              <a:lnSpc>
                <a:spcPct val="90000"/>
              </a:lnSpc>
              <a:spcBef>
                <a:spcPts val="500"/>
              </a:spcBef>
              <a:spcAft>
                <a:spcPts val="0"/>
              </a:spcAft>
              <a:buClr>
                <a:schemeClr val="dk1"/>
              </a:buClr>
              <a:buSzPts val="2800"/>
              <a:buChar char="•"/>
            </a:pPr>
            <a:r>
              <a:rPr lang="en-US" sz="2800"/>
              <a:t>Due to risk of hypo, advise frequent glucose monitoring before, during, and after. Use CGM when possible</a:t>
            </a:r>
            <a:endParaRPr/>
          </a:p>
          <a:p>
            <a:pPr marL="685800" lvl="1" indent="-228600" algn="l" rtl="0">
              <a:lnSpc>
                <a:spcPct val="90000"/>
              </a:lnSpc>
              <a:spcBef>
                <a:spcPts val="500"/>
              </a:spcBef>
              <a:spcAft>
                <a:spcPts val="0"/>
              </a:spcAft>
              <a:buClr>
                <a:schemeClr val="dk1"/>
              </a:buClr>
              <a:buSzPts val="2800"/>
              <a:buChar char="•"/>
            </a:pPr>
            <a:r>
              <a:rPr lang="en-US" sz="2800"/>
              <a:t>Educate on targets, management of blood sugars including hypo</a:t>
            </a:r>
            <a:endParaRPr/>
          </a:p>
          <a:p>
            <a:pPr marL="0" lvl="0" indent="0" algn="l" rtl="0">
              <a:lnSpc>
                <a:spcPct val="90000"/>
              </a:lnSpc>
              <a:spcBef>
                <a:spcPts val="1000"/>
              </a:spcBef>
              <a:spcAft>
                <a:spcPts val="0"/>
              </a:spcAft>
              <a:buClr>
                <a:schemeClr val="dk1"/>
              </a:buClr>
              <a:buSzPts val="2800"/>
              <a:buNone/>
            </a:pPr>
            <a:endParaRPr/>
          </a:p>
        </p:txBody>
      </p:sp>
      <p:pic>
        <p:nvPicPr>
          <p:cNvPr id="1919" name="Google Shape;1919;p200"/>
          <p:cNvPicPr preferRelativeResize="0"/>
          <p:nvPr/>
        </p:nvPicPr>
        <p:blipFill rotWithShape="1">
          <a:blip r:embed="rId3">
            <a:alphaModFix/>
          </a:blip>
          <a:srcRect/>
          <a:stretch/>
        </p:blipFill>
        <p:spPr>
          <a:xfrm>
            <a:off x="7443219" y="1825625"/>
            <a:ext cx="3621021" cy="2406653"/>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924"/>
        <p:cNvGrpSpPr/>
        <p:nvPr/>
      </p:nvGrpSpPr>
      <p:grpSpPr>
        <a:xfrm>
          <a:off x="0" y="0"/>
          <a:ext cx="0" cy="0"/>
          <a:chOff x="0" y="0"/>
          <a:chExt cx="0" cy="0"/>
        </a:xfrm>
      </p:grpSpPr>
      <p:sp>
        <p:nvSpPr>
          <p:cNvPr id="1925" name="Google Shape;1925;p201"/>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Exercise: Children with T1DM</a:t>
            </a:r>
            <a:endParaRPr/>
          </a:p>
        </p:txBody>
      </p:sp>
      <p:sp>
        <p:nvSpPr>
          <p:cNvPr id="1926" name="Google Shape;1926;p20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If using insulin, educate on strategies to prevent hypo before, during, and after exercise. Consider:</a:t>
            </a:r>
            <a:endParaRPr/>
          </a:p>
          <a:p>
            <a:pPr marL="685800" lvl="1" indent="-228600" algn="l" rtl="0">
              <a:lnSpc>
                <a:spcPct val="90000"/>
              </a:lnSpc>
              <a:spcBef>
                <a:spcPts val="500"/>
              </a:spcBef>
              <a:spcAft>
                <a:spcPts val="0"/>
              </a:spcAft>
              <a:buClr>
                <a:schemeClr val="dk1"/>
              </a:buClr>
              <a:buSzPts val="2400"/>
              <a:buChar char="•"/>
            </a:pPr>
            <a:r>
              <a:rPr lang="en-US"/>
              <a:t>Lowering meal or snack time insulin before exercise</a:t>
            </a:r>
            <a:endParaRPr/>
          </a:p>
          <a:p>
            <a:pPr marL="685800" lvl="1" indent="-228600" algn="l" rtl="0">
              <a:lnSpc>
                <a:spcPct val="90000"/>
              </a:lnSpc>
              <a:spcBef>
                <a:spcPts val="500"/>
              </a:spcBef>
              <a:spcAft>
                <a:spcPts val="0"/>
              </a:spcAft>
              <a:buClr>
                <a:schemeClr val="dk1"/>
              </a:buClr>
              <a:buSzPts val="2400"/>
              <a:buChar char="•"/>
            </a:pPr>
            <a:r>
              <a:rPr lang="en-US"/>
              <a:t>Reducing basal insulin</a:t>
            </a:r>
            <a:endParaRPr/>
          </a:p>
          <a:p>
            <a:pPr marL="685800" lvl="1" indent="-228600" algn="l" rtl="0">
              <a:lnSpc>
                <a:spcPct val="90000"/>
              </a:lnSpc>
              <a:spcBef>
                <a:spcPts val="500"/>
              </a:spcBef>
              <a:spcAft>
                <a:spcPts val="0"/>
              </a:spcAft>
              <a:buClr>
                <a:schemeClr val="dk1"/>
              </a:buClr>
              <a:buSzPts val="2400"/>
              <a:buChar char="•"/>
            </a:pPr>
            <a:r>
              <a:rPr lang="en-US"/>
              <a:t>Increasing carb intake</a:t>
            </a:r>
            <a:endParaRPr/>
          </a:p>
          <a:p>
            <a:pPr marL="685800" lvl="1" indent="-228600" algn="l" rtl="0">
              <a:lnSpc>
                <a:spcPct val="90000"/>
              </a:lnSpc>
              <a:spcBef>
                <a:spcPts val="500"/>
              </a:spcBef>
              <a:spcAft>
                <a:spcPts val="0"/>
              </a:spcAft>
              <a:buClr>
                <a:schemeClr val="dk1"/>
              </a:buClr>
              <a:buSzPts val="2400"/>
              <a:buChar char="•"/>
            </a:pPr>
            <a:r>
              <a:rPr lang="en-US"/>
              <a:t>Eating a bedtime snack</a:t>
            </a:r>
            <a:endParaRPr/>
          </a:p>
          <a:p>
            <a:pPr marL="228600" lvl="0" indent="-228600" algn="l" rtl="0">
              <a:lnSpc>
                <a:spcPct val="90000"/>
              </a:lnSpc>
              <a:spcBef>
                <a:spcPts val="1000"/>
              </a:spcBef>
              <a:spcAft>
                <a:spcPts val="0"/>
              </a:spcAft>
              <a:buClr>
                <a:schemeClr val="dk1"/>
              </a:buClr>
              <a:buSzPts val="2800"/>
              <a:buChar char="•"/>
            </a:pPr>
            <a:r>
              <a:rPr lang="en-US"/>
              <a:t>Some of these recommendations may be helpful for kids with T2DM on insulin, as well.</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931"/>
        <p:cNvGrpSpPr/>
        <p:nvPr/>
      </p:nvGrpSpPr>
      <p:grpSpPr>
        <a:xfrm>
          <a:off x="0" y="0"/>
          <a:ext cx="0" cy="0"/>
          <a:chOff x="0" y="0"/>
          <a:chExt cx="0" cy="0"/>
        </a:xfrm>
      </p:grpSpPr>
      <p:sp>
        <p:nvSpPr>
          <p:cNvPr id="1932" name="Google Shape;1932;p202"/>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Exercise: Adults with Prediabetes</a:t>
            </a:r>
            <a:endParaRPr/>
          </a:p>
        </p:txBody>
      </p:sp>
      <p:sp>
        <p:nvSpPr>
          <p:cNvPr id="1933" name="Google Shape;1933;p20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a:t>Exercise Goals:</a:t>
            </a:r>
            <a:endParaRPr/>
          </a:p>
          <a:p>
            <a:pPr marL="685800" lvl="1" indent="-228600" algn="l" rtl="0">
              <a:lnSpc>
                <a:spcPct val="90000"/>
              </a:lnSpc>
              <a:spcBef>
                <a:spcPts val="500"/>
              </a:spcBef>
              <a:spcAft>
                <a:spcPts val="0"/>
              </a:spcAft>
              <a:buClr>
                <a:schemeClr val="dk1"/>
              </a:buClr>
              <a:buSzPts val="2800"/>
              <a:buChar char="•"/>
            </a:pPr>
            <a:r>
              <a:rPr lang="en-US" sz="2800"/>
              <a:t>Increase moderate-intensity physical activity to at least 150 minutes/week</a:t>
            </a:r>
            <a:endParaRPr/>
          </a:p>
          <a:p>
            <a:pPr marL="1143000" lvl="2" indent="-228600" algn="l" rtl="0">
              <a:lnSpc>
                <a:spcPct val="90000"/>
              </a:lnSpc>
              <a:spcBef>
                <a:spcPts val="500"/>
              </a:spcBef>
              <a:spcAft>
                <a:spcPts val="0"/>
              </a:spcAft>
              <a:buClr>
                <a:schemeClr val="dk1"/>
              </a:buClr>
              <a:buSzPts val="2400"/>
              <a:buChar char="•"/>
            </a:pPr>
            <a:r>
              <a:rPr lang="en-US" sz="2400"/>
              <a:t>Example: brisk walking</a:t>
            </a:r>
            <a:endParaRPr/>
          </a:p>
          <a:p>
            <a:pPr marL="1143000" lvl="2" indent="-228600" algn="l" rtl="0">
              <a:lnSpc>
                <a:spcPct val="90000"/>
              </a:lnSpc>
              <a:spcBef>
                <a:spcPts val="500"/>
              </a:spcBef>
              <a:spcAft>
                <a:spcPts val="0"/>
              </a:spcAft>
              <a:buClr>
                <a:schemeClr val="dk1"/>
              </a:buClr>
              <a:buSzPts val="2400"/>
              <a:buChar char="•"/>
            </a:pPr>
            <a:r>
              <a:rPr lang="en-US" sz="2400"/>
              <a:t>May include resistance training</a:t>
            </a:r>
            <a:endParaRPr/>
          </a:p>
          <a:p>
            <a:pPr marL="685800" lvl="1" indent="-228600" algn="l" rtl="0">
              <a:lnSpc>
                <a:spcPct val="90000"/>
              </a:lnSpc>
              <a:spcBef>
                <a:spcPts val="500"/>
              </a:spcBef>
              <a:spcAft>
                <a:spcPts val="0"/>
              </a:spcAft>
              <a:buClr>
                <a:schemeClr val="dk1"/>
              </a:buClr>
              <a:buSzPts val="2800"/>
              <a:buChar char="•"/>
            </a:pPr>
            <a:r>
              <a:rPr lang="en-US" sz="2800"/>
              <a:t>Break-up sedentary time </a:t>
            </a:r>
            <a:endParaRPr/>
          </a:p>
          <a:p>
            <a:pPr marL="228600" lvl="0" indent="-228600" algn="l" rtl="0">
              <a:lnSpc>
                <a:spcPct val="90000"/>
              </a:lnSpc>
              <a:spcBef>
                <a:spcPts val="1000"/>
              </a:spcBef>
              <a:spcAft>
                <a:spcPts val="0"/>
              </a:spcAft>
              <a:buClr>
                <a:schemeClr val="dk1"/>
              </a:buClr>
              <a:buSzPts val="3200"/>
              <a:buChar char="•"/>
            </a:pPr>
            <a:r>
              <a:rPr lang="en-US" sz="3200"/>
              <a:t>Achieving the behavioral goal of 150 minutes of physical activity per week reduces the incidence of type 2 diabetes by 44% (even w/o weight loss!)</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sp>
        <p:nvSpPr>
          <p:cNvPr id="1939" name="Google Shape;1939;p203"/>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Exercise: Adults with T1 or T2 Diabetes</a:t>
            </a:r>
            <a:endParaRPr/>
          </a:p>
        </p:txBody>
      </p:sp>
      <p:sp>
        <p:nvSpPr>
          <p:cNvPr id="1940" name="Google Shape;1940;p20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a:t>Exercise Goals:</a:t>
            </a:r>
            <a:endParaRPr/>
          </a:p>
          <a:p>
            <a:pPr marL="685800" lvl="1" indent="-228600" algn="l" rtl="0">
              <a:lnSpc>
                <a:spcPct val="90000"/>
              </a:lnSpc>
              <a:spcBef>
                <a:spcPts val="500"/>
              </a:spcBef>
              <a:spcAft>
                <a:spcPts val="0"/>
              </a:spcAft>
              <a:buClr>
                <a:schemeClr val="dk1"/>
              </a:buClr>
              <a:buSzPts val="3200"/>
              <a:buChar char="•"/>
            </a:pPr>
            <a:r>
              <a:rPr lang="en-US" sz="3200"/>
              <a:t>Aerobic: ≥150 minutes/week of moderate to vigorous-intensity activity</a:t>
            </a:r>
            <a:endParaRPr/>
          </a:p>
          <a:p>
            <a:pPr marL="1143000" lvl="2" indent="-228600" algn="l" rtl="0">
              <a:lnSpc>
                <a:spcPct val="90000"/>
              </a:lnSpc>
              <a:spcBef>
                <a:spcPts val="500"/>
              </a:spcBef>
              <a:spcAft>
                <a:spcPts val="0"/>
              </a:spcAft>
              <a:buClr>
                <a:schemeClr val="dk1"/>
              </a:buClr>
              <a:buSzPts val="2800"/>
              <a:buChar char="•"/>
            </a:pPr>
            <a:r>
              <a:rPr lang="en-US" sz="2800"/>
              <a:t>Tips: spread over 3 or more days/week with no more than 2 consecutive days w/o activity</a:t>
            </a:r>
            <a:endParaRPr/>
          </a:p>
          <a:p>
            <a:pPr marL="1143000" lvl="2" indent="-228600" algn="l" rtl="0">
              <a:lnSpc>
                <a:spcPct val="90000"/>
              </a:lnSpc>
              <a:spcBef>
                <a:spcPts val="500"/>
              </a:spcBef>
              <a:spcAft>
                <a:spcPts val="0"/>
              </a:spcAft>
              <a:buClr>
                <a:schemeClr val="dk1"/>
              </a:buClr>
              <a:buSzPts val="2800"/>
              <a:buChar char="•"/>
            </a:pPr>
            <a:r>
              <a:rPr lang="en-US" sz="2800"/>
              <a:t>For those who achieve weight loss goals, long-term maintenance is supported by 200-300 minutes/week </a:t>
            </a:r>
            <a:endParaRPr/>
          </a:p>
          <a:p>
            <a:pPr marL="685800" lvl="1" indent="-228600" algn="l" rtl="0">
              <a:lnSpc>
                <a:spcPct val="90000"/>
              </a:lnSpc>
              <a:spcBef>
                <a:spcPts val="500"/>
              </a:spcBef>
              <a:spcAft>
                <a:spcPts val="0"/>
              </a:spcAft>
              <a:buClr>
                <a:schemeClr val="dk1"/>
              </a:buClr>
              <a:buSzPts val="3200"/>
              <a:buChar char="•"/>
            </a:pPr>
            <a:r>
              <a:rPr lang="en-US" sz="3200"/>
              <a:t>Resistance exercise: 2-3 sessions/week on nonconsecutive days</a:t>
            </a:r>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sp>
        <p:nvSpPr>
          <p:cNvPr id="1946" name="Google Shape;1946;p204"/>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Exercise: Adults with T1 or T2 Diabetes</a:t>
            </a:r>
            <a:endParaRPr/>
          </a:p>
        </p:txBody>
      </p:sp>
      <p:sp>
        <p:nvSpPr>
          <p:cNvPr id="1947" name="Google Shape;1947;p20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a:t>Exercise Goals:</a:t>
            </a:r>
            <a:endParaRPr/>
          </a:p>
          <a:p>
            <a:pPr marL="685800" lvl="1" indent="-228600" algn="l" rtl="0">
              <a:lnSpc>
                <a:spcPct val="90000"/>
              </a:lnSpc>
              <a:spcBef>
                <a:spcPts val="500"/>
              </a:spcBef>
              <a:spcAft>
                <a:spcPts val="0"/>
              </a:spcAft>
              <a:buClr>
                <a:schemeClr val="dk1"/>
              </a:buClr>
              <a:buSzPts val="3200"/>
              <a:buChar char="•"/>
            </a:pPr>
            <a:r>
              <a:rPr lang="en-US" sz="3200"/>
              <a:t>Sedentary Time: All adults, particularly those with T2DM, should reduce sedentary time</a:t>
            </a:r>
            <a:endParaRPr/>
          </a:p>
          <a:p>
            <a:pPr marL="1143000" lvl="2" indent="-228600" algn="l" rtl="0">
              <a:lnSpc>
                <a:spcPct val="90000"/>
              </a:lnSpc>
              <a:spcBef>
                <a:spcPts val="500"/>
              </a:spcBef>
              <a:spcAft>
                <a:spcPts val="0"/>
              </a:spcAft>
              <a:buClr>
                <a:schemeClr val="dk1"/>
              </a:buClr>
              <a:buSzPts val="2800"/>
              <a:buChar char="•"/>
            </a:pPr>
            <a:r>
              <a:rPr lang="en-US" sz="2800"/>
              <a:t>Interrupt sitting every 30 minutes</a:t>
            </a:r>
            <a:endParaRPr/>
          </a:p>
          <a:p>
            <a:pPr marL="685800" lvl="1" indent="-228600" algn="l" rtl="0">
              <a:lnSpc>
                <a:spcPct val="90000"/>
              </a:lnSpc>
              <a:spcBef>
                <a:spcPts val="500"/>
              </a:spcBef>
              <a:spcAft>
                <a:spcPts val="0"/>
              </a:spcAft>
              <a:buClr>
                <a:schemeClr val="dk1"/>
              </a:buClr>
              <a:buSzPts val="3200"/>
              <a:buChar char="•"/>
            </a:pPr>
            <a:r>
              <a:rPr lang="en-US" sz="3200"/>
              <a:t>Flexibility and balance training: recommended 2-3x per week for older adults</a:t>
            </a:r>
            <a:endParaRPr/>
          </a:p>
          <a:p>
            <a:pPr marL="0" lvl="0" indent="0" algn="l" rtl="0">
              <a:lnSpc>
                <a:spcPct val="90000"/>
              </a:lnSpc>
              <a:spcBef>
                <a:spcPts val="1000"/>
              </a:spcBef>
              <a:spcAft>
                <a:spcPts val="0"/>
              </a:spcAft>
              <a:buClr>
                <a:schemeClr val="dk1"/>
              </a:buClr>
              <a:buSzPts val="3600"/>
              <a:buNone/>
            </a:pPr>
            <a:endParaRPr sz="3600"/>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
          <p:cNvSpPr txBox="1">
            <a:spLocks noGrp="1"/>
          </p:cNvSpPr>
          <p:nvPr>
            <p:ph type="title"/>
          </p:nvPr>
        </p:nvSpPr>
        <p:spPr>
          <a:xfrm>
            <a:off x="609600" y="228600"/>
            <a:ext cx="10972800" cy="914400"/>
          </a:xfrm>
          <a:prstGeom prst="rect">
            <a:avLst/>
          </a:prstGeom>
          <a:solidFill>
            <a:srgbClr val="5E3886"/>
          </a:solid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ct val="100000"/>
              <a:buFont typeface="Calibri"/>
              <a:buNone/>
            </a:pPr>
            <a:r>
              <a:rPr lang="en-US" sz="6000" dirty="0">
                <a:solidFill>
                  <a:schemeClr val="bg1"/>
                </a:solidFill>
              </a:rPr>
              <a:t>Thank You – Questions?</a:t>
            </a:r>
            <a:endParaRPr dirty="0">
              <a:solidFill>
                <a:schemeClr val="bg1"/>
              </a:solidFill>
            </a:endParaRPr>
          </a:p>
        </p:txBody>
      </p:sp>
      <p:sp>
        <p:nvSpPr>
          <p:cNvPr id="230" name="Google Shape;230;p3"/>
          <p:cNvSpPr txBox="1">
            <a:spLocks noGrp="1"/>
          </p:cNvSpPr>
          <p:nvPr>
            <p:ph type="body" idx="2"/>
          </p:nvPr>
        </p:nvSpPr>
        <p:spPr>
          <a:xfrm>
            <a:off x="4601497" y="1341494"/>
            <a:ext cx="6341805" cy="4812417"/>
          </a:xfrm>
          <a:prstGeom prst="rect">
            <a:avLst/>
          </a:prstGeom>
          <a:noFill/>
          <a:ln>
            <a:noFill/>
          </a:ln>
        </p:spPr>
        <p:txBody>
          <a:bodyPr spcFirstLastPara="1" wrap="square" lIns="91425" tIns="45700" rIns="91425" bIns="45700" anchor="t" anchorCtr="0">
            <a:normAutofit/>
          </a:bodyPr>
          <a:lstStyle/>
          <a:p>
            <a:pPr marL="274320" lvl="0" indent="-274320" algn="l" rtl="0">
              <a:spcBef>
                <a:spcPts val="0"/>
              </a:spcBef>
              <a:spcAft>
                <a:spcPts val="0"/>
              </a:spcAft>
              <a:buSzPts val="2432"/>
              <a:buChar char="🞂"/>
            </a:pPr>
            <a:r>
              <a:rPr lang="en-US" sz="3200" dirty="0"/>
              <a:t>Thanks for joining us!</a:t>
            </a:r>
            <a:endParaRPr dirty="0"/>
          </a:p>
          <a:p>
            <a:pPr marL="274320" lvl="0" indent="-274320" algn="l" rtl="0">
              <a:spcBef>
                <a:spcPts val="600"/>
              </a:spcBef>
              <a:spcAft>
                <a:spcPts val="0"/>
              </a:spcAft>
              <a:buSzPts val="2432"/>
              <a:buChar char="🞂"/>
            </a:pPr>
            <a:r>
              <a:rPr lang="en-US" sz="3200" dirty="0"/>
              <a:t>Questions?</a:t>
            </a:r>
            <a:endParaRPr dirty="0"/>
          </a:p>
          <a:p>
            <a:pPr marL="274320" lvl="0" indent="-274320" algn="l" rtl="0">
              <a:spcBef>
                <a:spcPts val="600"/>
              </a:spcBef>
              <a:spcAft>
                <a:spcPts val="0"/>
              </a:spcAft>
              <a:buSzPts val="2432"/>
              <a:buChar char="🞂"/>
            </a:pPr>
            <a:r>
              <a:rPr lang="en-US" sz="3200" u="sng" dirty="0">
                <a:solidFill>
                  <a:schemeClr val="hlink"/>
                </a:solidFill>
                <a:hlinkClick r:id="rId3"/>
              </a:rPr>
              <a:t>Info@diabetesed.net</a:t>
            </a:r>
            <a:endParaRPr sz="3200" dirty="0"/>
          </a:p>
          <a:p>
            <a:pPr marL="274320" lvl="0" indent="-274320" algn="l" rtl="0">
              <a:spcBef>
                <a:spcPts val="600"/>
              </a:spcBef>
              <a:spcAft>
                <a:spcPts val="0"/>
              </a:spcAft>
              <a:buSzPts val="2432"/>
              <a:buChar char="🞂"/>
            </a:pPr>
            <a:r>
              <a:rPr lang="en-US" sz="3200" dirty="0"/>
              <a:t>Call us at 530-893-8635</a:t>
            </a:r>
            <a:endParaRPr dirty="0"/>
          </a:p>
          <a:p>
            <a:pPr marL="274320" lvl="0" indent="-274320" algn="l" rtl="0">
              <a:spcBef>
                <a:spcPts val="600"/>
              </a:spcBef>
              <a:spcAft>
                <a:spcPts val="0"/>
              </a:spcAft>
              <a:buSzPts val="2432"/>
              <a:buChar char="🞂"/>
            </a:pPr>
            <a:r>
              <a:rPr lang="en-US" sz="3200" dirty="0"/>
              <a:t>www.DiabetesEd.net</a:t>
            </a:r>
            <a:endParaRPr sz="3200" dirty="0"/>
          </a:p>
        </p:txBody>
      </p:sp>
      <p:pic>
        <p:nvPicPr>
          <p:cNvPr id="231" name="Google Shape;231;p3"/>
          <p:cNvPicPr preferRelativeResize="0"/>
          <p:nvPr/>
        </p:nvPicPr>
        <p:blipFill rotWithShape="1">
          <a:blip r:embed="rId4">
            <a:alphaModFix/>
          </a:blip>
          <a:srcRect/>
          <a:stretch/>
        </p:blipFill>
        <p:spPr>
          <a:xfrm>
            <a:off x="963563" y="1341495"/>
            <a:ext cx="3401960" cy="5102941"/>
          </a:xfrm>
          <a:prstGeom prst="rect">
            <a:avLst/>
          </a:prstGeom>
          <a:noFill/>
          <a:ln>
            <a:noFill/>
          </a:ln>
        </p:spPr>
      </p:pic>
    </p:spTree>
    <p:extLst>
      <p:ext uri="{BB962C8B-B14F-4D97-AF65-F5344CB8AC3E}">
        <p14:creationId xmlns:p14="http://schemas.microsoft.com/office/powerpoint/2010/main" val="413366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fff9dd52d9_0_63"/>
          <p:cNvSpPr txBox="1">
            <a:spLocks noGrp="1"/>
          </p:cNvSpPr>
          <p:nvPr>
            <p:ph type="title"/>
          </p:nvPr>
        </p:nvSpPr>
        <p:spPr>
          <a:xfrm>
            <a:off x="838200" y="365125"/>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How Does this Compare to the 2024 ADA Standards of Care?</a:t>
            </a:r>
            <a:endParaRPr/>
          </a:p>
        </p:txBody>
      </p:sp>
      <p:graphicFrame>
        <p:nvGraphicFramePr>
          <p:cNvPr id="413" name="Google Shape;413;g2fff9dd52d9_0_63"/>
          <p:cNvGraphicFramePr/>
          <p:nvPr/>
        </p:nvGraphicFramePr>
        <p:xfrm>
          <a:off x="838200" y="1926200"/>
          <a:ext cx="10515575" cy="3894620"/>
        </p:xfrm>
        <a:graphic>
          <a:graphicData uri="http://schemas.openxmlformats.org/drawingml/2006/table">
            <a:tbl>
              <a:tblPr>
                <a:noFill/>
                <a:tableStyleId>{88B986B7-4679-4C52-936B-8F2572A46FBB}</a:tableStyleId>
              </a:tblPr>
              <a:tblGrid>
                <a:gridCol w="1092675">
                  <a:extLst>
                    <a:ext uri="{9D8B030D-6E8A-4147-A177-3AD203B41FA5}">
                      <a16:colId xmlns:a16="http://schemas.microsoft.com/office/drawing/2014/main" val="20000"/>
                    </a:ext>
                  </a:extLst>
                </a:gridCol>
                <a:gridCol w="4922425">
                  <a:extLst>
                    <a:ext uri="{9D8B030D-6E8A-4147-A177-3AD203B41FA5}">
                      <a16:colId xmlns:a16="http://schemas.microsoft.com/office/drawing/2014/main" val="20001"/>
                    </a:ext>
                  </a:extLst>
                </a:gridCol>
                <a:gridCol w="4500475">
                  <a:extLst>
                    <a:ext uri="{9D8B030D-6E8A-4147-A177-3AD203B41FA5}">
                      <a16:colId xmlns:a16="http://schemas.microsoft.com/office/drawing/2014/main" val="20002"/>
                    </a:ext>
                  </a:extLst>
                </a:gridCol>
              </a:tblGrid>
              <a:tr h="308350">
                <a:tc>
                  <a:txBody>
                    <a:bodyPr/>
                    <a:lstStyle/>
                    <a:p>
                      <a:pPr marL="0" lvl="0" indent="0" algn="l" rtl="0">
                        <a:spcBef>
                          <a:spcPts val="0"/>
                        </a:spcBef>
                        <a:spcAft>
                          <a:spcPts val="0"/>
                        </a:spcAft>
                        <a:buNone/>
                      </a:pPr>
                      <a:endParaRPr sz="1300"/>
                    </a:p>
                  </a:txBody>
                  <a:tcPr marL="91425" marR="91425" marT="91425" marB="91425"/>
                </a:tc>
                <a:tc>
                  <a:txBody>
                    <a:bodyPr/>
                    <a:lstStyle/>
                    <a:p>
                      <a:pPr marL="0" lvl="0" indent="0" algn="l" rtl="0">
                        <a:spcBef>
                          <a:spcPts val="0"/>
                        </a:spcBef>
                        <a:spcAft>
                          <a:spcPts val="0"/>
                        </a:spcAft>
                        <a:buNone/>
                      </a:pPr>
                      <a:r>
                        <a:rPr lang="en-US" sz="1300" b="1"/>
                        <a:t>HAES</a:t>
                      </a:r>
                      <a:endParaRPr sz="1300" b="1"/>
                    </a:p>
                  </a:txBody>
                  <a:tcPr marL="91425" marR="91425" marT="91425" marB="91425"/>
                </a:tc>
                <a:tc>
                  <a:txBody>
                    <a:bodyPr/>
                    <a:lstStyle/>
                    <a:p>
                      <a:pPr marL="0" lvl="0" indent="0" algn="l" rtl="0">
                        <a:spcBef>
                          <a:spcPts val="0"/>
                        </a:spcBef>
                        <a:spcAft>
                          <a:spcPts val="0"/>
                        </a:spcAft>
                        <a:buNone/>
                      </a:pPr>
                      <a:r>
                        <a:rPr lang="en-US" sz="1300" b="1"/>
                        <a:t>ADA</a:t>
                      </a:r>
                      <a:endParaRPr sz="1300" b="1"/>
                    </a:p>
                  </a:txBody>
                  <a:tcPr marL="91425" marR="91425" marT="91425" marB="91425"/>
                </a:tc>
                <a:extLst>
                  <a:ext uri="{0D108BD9-81ED-4DB2-BD59-A6C34878D82A}">
                    <a16:rowId xmlns:a16="http://schemas.microsoft.com/office/drawing/2014/main" val="10000"/>
                  </a:ext>
                </a:extLst>
              </a:tr>
              <a:tr h="1317425">
                <a:tc>
                  <a:txBody>
                    <a:bodyPr/>
                    <a:lstStyle/>
                    <a:p>
                      <a:pPr marL="0" lvl="0" indent="0" algn="l" rtl="0">
                        <a:lnSpc>
                          <a:spcPct val="115000"/>
                        </a:lnSpc>
                        <a:spcBef>
                          <a:spcPts val="1400"/>
                        </a:spcBef>
                        <a:spcAft>
                          <a:spcPts val="400"/>
                        </a:spcAft>
                        <a:buClr>
                          <a:schemeClr val="dk1"/>
                        </a:buClr>
                        <a:buSzPts val="1100"/>
                        <a:buFont typeface="Arial"/>
                        <a:buNone/>
                      </a:pPr>
                      <a:r>
                        <a:rPr lang="en-US" b="1">
                          <a:solidFill>
                            <a:schemeClr val="dk1"/>
                          </a:solidFill>
                        </a:rPr>
                        <a:t>Social Justice and Equity</a:t>
                      </a:r>
                      <a:endParaRPr/>
                    </a:p>
                  </a:txBody>
                  <a:tcPr marL="91425" marR="91425" marT="91425" marB="91425"/>
                </a:tc>
                <a:tc>
                  <a:txBody>
                    <a:bodyPr/>
                    <a:lstStyle/>
                    <a:p>
                      <a:pPr marL="0" lvl="0" indent="0" algn="l" rtl="0">
                        <a:lnSpc>
                          <a:spcPct val="115000"/>
                        </a:lnSpc>
                        <a:spcBef>
                          <a:spcPts val="1200"/>
                        </a:spcBef>
                        <a:spcAft>
                          <a:spcPts val="1200"/>
                        </a:spcAft>
                        <a:buNone/>
                      </a:pPr>
                      <a:r>
                        <a:rPr lang="en-US">
                          <a:solidFill>
                            <a:schemeClr val="dk1"/>
                          </a:solidFill>
                        </a:rPr>
                        <a:t>Strongly rooted in social justice, HAES® addresses the broader social determinants of health, such as access to healthcare, food security, and environmental factors. It seeks to dismantle systemic biases, including anti-fat bias and racism, that affect health outcomes.</a:t>
                      </a:r>
                      <a:endParaRPr sz="1300"/>
                    </a:p>
                  </a:txBody>
                  <a:tcPr marL="91425" marR="91425" marT="91425" marB="91425"/>
                </a:tc>
                <a:tc>
                  <a:txBody>
                    <a:bodyPr/>
                    <a:lstStyle/>
                    <a:p>
                      <a:pPr marL="0" lvl="0" indent="0" algn="l" rtl="0">
                        <a:lnSpc>
                          <a:spcPct val="115000"/>
                        </a:lnSpc>
                        <a:spcBef>
                          <a:spcPts val="1200"/>
                        </a:spcBef>
                        <a:spcAft>
                          <a:spcPts val="1200"/>
                        </a:spcAft>
                        <a:buNone/>
                      </a:pPr>
                      <a:r>
                        <a:rPr lang="en-US">
                          <a:solidFill>
                            <a:schemeClr val="dk1"/>
                          </a:solidFill>
                        </a:rPr>
                        <a:t>The ADA acknowledges disparities in diabetes care and outcomes, particularly among racial and ethnic minorities, and emphasizes the need for culturally competent care. However, it does not specifically address weight bias or promote a framework that explicitly challenges systemic oppression as HAES® does.</a:t>
                      </a:r>
                      <a:endParaRPr/>
                    </a:p>
                  </a:txBody>
                  <a:tcPr marL="91425" marR="91425" marT="91425" marB="91425"/>
                </a:tc>
                <a:extLst>
                  <a:ext uri="{0D108BD9-81ED-4DB2-BD59-A6C34878D82A}">
                    <a16:rowId xmlns:a16="http://schemas.microsoft.com/office/drawing/2014/main" val="10001"/>
                  </a:ext>
                </a:extLst>
              </a:tr>
              <a:tr h="1147175">
                <a:tc>
                  <a:txBody>
                    <a:bodyPr/>
                    <a:lstStyle/>
                    <a:p>
                      <a:pPr marL="0" lvl="0" indent="0" algn="l" rtl="0">
                        <a:lnSpc>
                          <a:spcPct val="115000"/>
                        </a:lnSpc>
                        <a:spcBef>
                          <a:spcPts val="1400"/>
                        </a:spcBef>
                        <a:spcAft>
                          <a:spcPts val="400"/>
                        </a:spcAft>
                        <a:buClr>
                          <a:schemeClr val="dk1"/>
                        </a:buClr>
                        <a:buSzPts val="1100"/>
                        <a:buFont typeface="Arial"/>
                        <a:buNone/>
                      </a:pPr>
                      <a:r>
                        <a:rPr lang="en-US" b="1">
                          <a:solidFill>
                            <a:schemeClr val="dk1"/>
                          </a:solidFill>
                        </a:rPr>
                        <a:t>Research and Evidence</a:t>
                      </a:r>
                      <a:endParaRPr/>
                    </a:p>
                  </a:txBody>
                  <a:tcPr marL="91425" marR="91425" marT="91425" marB="91425"/>
                </a:tc>
                <a:tc>
                  <a:txBody>
                    <a:bodyPr/>
                    <a:lstStyle/>
                    <a:p>
                      <a:pPr marL="0" lvl="0" indent="0" algn="l" rtl="0">
                        <a:lnSpc>
                          <a:spcPct val="115000"/>
                        </a:lnSpc>
                        <a:spcBef>
                          <a:spcPts val="1200"/>
                        </a:spcBef>
                        <a:spcAft>
                          <a:spcPts val="1200"/>
                        </a:spcAft>
                        <a:buNone/>
                      </a:pPr>
                      <a:r>
                        <a:rPr lang="en-US">
                          <a:solidFill>
                            <a:schemeClr val="dk1"/>
                          </a:solidFill>
                        </a:rPr>
                        <a:t>Questions the validity of much of the research linking weight and health, arguing that many studies are biased due to weight-centric assumptions. HAES® advocates for a broader interpretation of health data that includes social and psychological factors.</a:t>
                      </a:r>
                      <a:endParaRPr sz="1300"/>
                    </a:p>
                  </a:txBody>
                  <a:tcPr marL="91425" marR="91425" marT="91425" marB="91425"/>
                </a:tc>
                <a:tc>
                  <a:txBody>
                    <a:bodyPr/>
                    <a:lstStyle/>
                    <a:p>
                      <a:pPr marL="0" lvl="0" indent="0" algn="l" rtl="0">
                        <a:lnSpc>
                          <a:spcPct val="115000"/>
                        </a:lnSpc>
                        <a:spcBef>
                          <a:spcPts val="1200"/>
                        </a:spcBef>
                        <a:spcAft>
                          <a:spcPts val="1200"/>
                        </a:spcAft>
                        <a:buNone/>
                      </a:pPr>
                      <a:r>
                        <a:rPr lang="en-US">
                          <a:solidFill>
                            <a:schemeClr val="dk1"/>
                          </a:solidFill>
                        </a:rPr>
                        <a:t>Bases its recommendations on a large body of clinical research, which often includes studies showing that weight loss can improve various health markers. The ADA uses this evidence to support its guidelines for diabetes management, including weight management as a key component.</a:t>
                      </a:r>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7"/>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Calibri"/>
              <a:buNone/>
            </a:pPr>
            <a:r>
              <a:rPr lang="en-US"/>
              <a:t>ADA Weight Recommendations &amp; Guidelines</a:t>
            </a:r>
            <a:endParaRPr/>
          </a:p>
        </p:txBody>
      </p:sp>
      <p:sp>
        <p:nvSpPr>
          <p:cNvPr id="420" name="Google Shape;420;p17"/>
          <p:cNvSpPr txBox="1">
            <a:spLocks noGrp="1"/>
          </p:cNvSpPr>
          <p:nvPr>
            <p:ph type="body" idx="1"/>
          </p:nvPr>
        </p:nvSpPr>
        <p:spPr>
          <a:xfrm>
            <a:off x="838200" y="1825624"/>
            <a:ext cx="10515600" cy="1473600"/>
          </a:xfrm>
          <a:prstGeom prst="rect">
            <a:avLst/>
          </a:prstGeom>
          <a:noFill/>
          <a:ln>
            <a:noFill/>
          </a:ln>
        </p:spPr>
        <p:txBody>
          <a:bodyPr spcFirstLastPara="1" wrap="square" lIns="91425" tIns="45700" rIns="91425" bIns="45700" anchor="t" anchorCtr="0">
            <a:noAutofit/>
          </a:bodyPr>
          <a:lstStyle/>
          <a:p>
            <a:pPr marL="228600" lvl="0" indent="-212090" algn="l" rtl="0">
              <a:lnSpc>
                <a:spcPct val="80000"/>
              </a:lnSpc>
              <a:spcBef>
                <a:spcPts val="0"/>
              </a:spcBef>
              <a:spcAft>
                <a:spcPts val="0"/>
              </a:spcAft>
              <a:buClr>
                <a:schemeClr val="dk1"/>
              </a:buClr>
              <a:buSzPts val="2460"/>
              <a:buChar char="•"/>
            </a:pPr>
            <a:r>
              <a:rPr lang="en-US" sz="2460" dirty="0"/>
              <a:t>Leans on studies that suggest an increasing BMI is associated with an increasing prevalence of </a:t>
            </a:r>
            <a:r>
              <a:rPr lang="en-US" sz="246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insulin</a:t>
            </a:r>
            <a:r>
              <a:rPr lang="en-US" sz="2460" dirty="0"/>
              <a:t> resistance/DM, hypertension, and dyslipidemia. </a:t>
            </a:r>
            <a:r>
              <a:rPr lang="en-US" sz="2460" b="1" dirty="0"/>
              <a:t>These studies suggest that a 7-10% reduction in body weight can improve these markers.</a:t>
            </a:r>
            <a:endParaRPr sz="2460" b="1" dirty="0"/>
          </a:p>
          <a:p>
            <a:pPr marL="0" lvl="0" indent="0" algn="l" rtl="0">
              <a:lnSpc>
                <a:spcPct val="80000"/>
              </a:lnSpc>
              <a:spcBef>
                <a:spcPts val="0"/>
              </a:spcBef>
              <a:spcAft>
                <a:spcPts val="0"/>
              </a:spcAft>
              <a:buNone/>
            </a:pPr>
            <a:endParaRPr sz="2460" dirty="0"/>
          </a:p>
          <a:p>
            <a:pPr marL="228600" lvl="0" indent="-55879" algn="l" rtl="0">
              <a:lnSpc>
                <a:spcPct val="80000"/>
              </a:lnSpc>
              <a:spcBef>
                <a:spcPts val="1000"/>
              </a:spcBef>
              <a:spcAft>
                <a:spcPts val="0"/>
              </a:spcAft>
              <a:buClr>
                <a:schemeClr val="dk1"/>
              </a:buClr>
              <a:buSzPts val="1280"/>
              <a:buNone/>
            </a:pPr>
            <a:endParaRPr sz="1580" dirty="0"/>
          </a:p>
          <a:p>
            <a:pPr marL="228600" lvl="0" indent="-55879" algn="l" rtl="0">
              <a:lnSpc>
                <a:spcPct val="80000"/>
              </a:lnSpc>
              <a:spcBef>
                <a:spcPts val="1000"/>
              </a:spcBef>
              <a:spcAft>
                <a:spcPts val="0"/>
              </a:spcAft>
              <a:buClr>
                <a:schemeClr val="dk1"/>
              </a:buClr>
              <a:buSzPts val="1280"/>
              <a:buNone/>
            </a:pPr>
            <a:endParaRPr sz="1580" dirty="0"/>
          </a:p>
          <a:p>
            <a:pPr marL="228600" lvl="0" indent="-55879" algn="l" rtl="0">
              <a:lnSpc>
                <a:spcPct val="80000"/>
              </a:lnSpc>
              <a:spcBef>
                <a:spcPts val="1000"/>
              </a:spcBef>
              <a:spcAft>
                <a:spcPts val="0"/>
              </a:spcAft>
              <a:buClr>
                <a:schemeClr val="dk1"/>
              </a:buClr>
              <a:buSzPts val="1280"/>
              <a:buNone/>
            </a:pPr>
            <a:endParaRPr sz="1580" dirty="0"/>
          </a:p>
          <a:p>
            <a:pPr marL="228600" lvl="0" indent="-55879" algn="l" rtl="0">
              <a:lnSpc>
                <a:spcPct val="80000"/>
              </a:lnSpc>
              <a:spcBef>
                <a:spcPts val="1000"/>
              </a:spcBef>
              <a:spcAft>
                <a:spcPts val="0"/>
              </a:spcAft>
              <a:buClr>
                <a:schemeClr val="dk1"/>
              </a:buClr>
              <a:buSzPts val="1280"/>
              <a:buNone/>
            </a:pPr>
            <a:endParaRPr sz="1580" dirty="0"/>
          </a:p>
          <a:p>
            <a:pPr marL="228600" lvl="0" indent="-55879" algn="l" rtl="0">
              <a:lnSpc>
                <a:spcPct val="80000"/>
              </a:lnSpc>
              <a:spcBef>
                <a:spcPts val="1000"/>
              </a:spcBef>
              <a:spcAft>
                <a:spcPts val="0"/>
              </a:spcAft>
              <a:buClr>
                <a:schemeClr val="dk1"/>
              </a:buClr>
              <a:buSzPts val="1280"/>
              <a:buNone/>
            </a:pPr>
            <a:endParaRPr sz="1580" dirty="0"/>
          </a:p>
          <a:p>
            <a:pPr marL="228600" lvl="0" indent="-55879" algn="l" rtl="0">
              <a:lnSpc>
                <a:spcPct val="80000"/>
              </a:lnSpc>
              <a:spcBef>
                <a:spcPts val="1000"/>
              </a:spcBef>
              <a:spcAft>
                <a:spcPts val="0"/>
              </a:spcAft>
              <a:buClr>
                <a:schemeClr val="dk1"/>
              </a:buClr>
              <a:buSzPts val="1280"/>
              <a:buNone/>
            </a:pPr>
            <a:endParaRPr sz="1580" dirty="0"/>
          </a:p>
          <a:p>
            <a:pPr marL="228600" lvl="0" indent="-55879" algn="l" rtl="0">
              <a:lnSpc>
                <a:spcPct val="80000"/>
              </a:lnSpc>
              <a:spcBef>
                <a:spcPts val="1000"/>
              </a:spcBef>
              <a:spcAft>
                <a:spcPts val="0"/>
              </a:spcAft>
              <a:buClr>
                <a:schemeClr val="dk1"/>
              </a:buClr>
              <a:buSzPts val="1280"/>
              <a:buNone/>
            </a:pPr>
            <a:endParaRPr sz="1580" dirty="0"/>
          </a:p>
          <a:p>
            <a:pPr marL="0" lvl="0" indent="0" algn="l" rtl="0">
              <a:lnSpc>
                <a:spcPct val="80000"/>
              </a:lnSpc>
              <a:spcBef>
                <a:spcPts val="0"/>
              </a:spcBef>
              <a:spcAft>
                <a:spcPts val="0"/>
              </a:spcAft>
              <a:buSzPts val="440"/>
              <a:buNone/>
            </a:pPr>
            <a:endParaRPr sz="1580" dirty="0"/>
          </a:p>
          <a:p>
            <a:pPr marL="0" lvl="0" indent="0" algn="l" rtl="0">
              <a:lnSpc>
                <a:spcPct val="80000"/>
              </a:lnSpc>
              <a:spcBef>
                <a:spcPts val="0"/>
              </a:spcBef>
              <a:spcAft>
                <a:spcPts val="0"/>
              </a:spcAft>
              <a:buSzPts val="440"/>
              <a:buNone/>
            </a:pPr>
            <a:endParaRPr sz="1580" dirty="0"/>
          </a:p>
          <a:p>
            <a:pPr marL="457200" lvl="0" indent="-384810" algn="l" rtl="0">
              <a:lnSpc>
                <a:spcPct val="80000"/>
              </a:lnSpc>
              <a:spcBef>
                <a:spcPts val="0"/>
              </a:spcBef>
              <a:spcAft>
                <a:spcPts val="0"/>
              </a:spcAft>
              <a:buSzPts val="2460"/>
              <a:buChar char="•"/>
            </a:pPr>
            <a:r>
              <a:rPr lang="en-US" sz="2460" dirty="0"/>
              <a:t>*Please note that these </a:t>
            </a:r>
            <a:r>
              <a:rPr lang="en-US" sz="2460" dirty="0">
                <a:solidFill>
                  <a:srgbClr val="FF0000"/>
                </a:solidFill>
              </a:rPr>
              <a:t>classification</a:t>
            </a:r>
            <a:r>
              <a:rPr lang="en-US" sz="2460" dirty="0"/>
              <a:t> terms can be stigmatizing to people in larger bodies. Preferred terms:  “higher weight” and “larger body”</a:t>
            </a:r>
            <a:endParaRPr sz="1420" dirty="0"/>
          </a:p>
        </p:txBody>
      </p:sp>
      <p:graphicFrame>
        <p:nvGraphicFramePr>
          <p:cNvPr id="421" name="Google Shape;421;p17"/>
          <p:cNvGraphicFramePr/>
          <p:nvPr/>
        </p:nvGraphicFramePr>
        <p:xfrm>
          <a:off x="1162821" y="3213810"/>
          <a:ext cx="9199750" cy="2683625"/>
        </p:xfrm>
        <a:graphic>
          <a:graphicData uri="http://schemas.openxmlformats.org/drawingml/2006/table">
            <a:tbl>
              <a:tblPr firstRow="1" bandRow="1">
                <a:noFill/>
                <a:tableStyleId>{0804E385-702F-4BFD-B1C4-7A3124F3DE63}</a:tableStyleId>
              </a:tblPr>
              <a:tblGrid>
                <a:gridCol w="4599875">
                  <a:extLst>
                    <a:ext uri="{9D8B030D-6E8A-4147-A177-3AD203B41FA5}">
                      <a16:colId xmlns:a16="http://schemas.microsoft.com/office/drawing/2014/main" val="20000"/>
                    </a:ext>
                  </a:extLst>
                </a:gridCol>
                <a:gridCol w="4599875">
                  <a:extLst>
                    <a:ext uri="{9D8B030D-6E8A-4147-A177-3AD203B41FA5}">
                      <a16:colId xmlns:a16="http://schemas.microsoft.com/office/drawing/2014/main" val="20001"/>
                    </a:ext>
                  </a:extLst>
                </a:gridCol>
              </a:tblGrid>
              <a:tr h="536725">
                <a:tc>
                  <a:txBody>
                    <a:bodyPr/>
                    <a:lstStyle/>
                    <a:p>
                      <a:pPr marL="0" marR="0" lvl="0" indent="0" algn="ctr" rtl="0">
                        <a:spcBef>
                          <a:spcPts val="0"/>
                        </a:spcBef>
                        <a:spcAft>
                          <a:spcPts val="0"/>
                        </a:spcAft>
                        <a:buNone/>
                      </a:pPr>
                      <a:r>
                        <a:rPr lang="en-US" sz="2600" u="none" strike="noStrike" cap="none">
                          <a:solidFill>
                            <a:schemeClr val="dk1"/>
                          </a:solidFill>
                        </a:rPr>
                        <a:t>Classification*</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600" u="none" strike="noStrike" cap="none">
                          <a:solidFill>
                            <a:schemeClr val="dk1"/>
                          </a:solidFill>
                        </a:rPr>
                        <a:t>Body Mass Index (BMI), kg/m</a:t>
                      </a:r>
                      <a:r>
                        <a:rPr lang="en-US" sz="2600" u="none" strike="noStrike" cap="none" baseline="30000">
                          <a:solidFill>
                            <a:schemeClr val="dk1"/>
                          </a:solidFill>
                        </a:rPr>
                        <a:t>2</a:t>
                      </a:r>
                      <a:endParaRPr sz="2600" u="none" strike="noStrike" cap="none">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36725">
                <a:tc>
                  <a:txBody>
                    <a:bodyPr/>
                    <a:lstStyle/>
                    <a:p>
                      <a:pPr marL="0" marR="0" lvl="0" indent="0" algn="ctr" rtl="0">
                        <a:spcBef>
                          <a:spcPts val="0"/>
                        </a:spcBef>
                        <a:spcAft>
                          <a:spcPts val="0"/>
                        </a:spcAft>
                        <a:buNone/>
                      </a:pPr>
                      <a:r>
                        <a:rPr lang="en-US" sz="2600"/>
                        <a:t>“</a:t>
                      </a:r>
                      <a:r>
                        <a:rPr lang="en-US" sz="2600" u="none" strike="noStrike" cap="none"/>
                        <a:t>Underweight</a:t>
                      </a:r>
                      <a:r>
                        <a:rPr lang="en-US" sz="2600"/>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600" u="none" strike="noStrike" cap="none"/>
                        <a:t>&lt;18.5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36725">
                <a:tc>
                  <a:txBody>
                    <a:bodyPr/>
                    <a:lstStyle/>
                    <a:p>
                      <a:pPr marL="0" marR="0" lvl="0" indent="0" algn="ctr" rtl="0">
                        <a:spcBef>
                          <a:spcPts val="0"/>
                        </a:spcBef>
                        <a:spcAft>
                          <a:spcPts val="0"/>
                        </a:spcAft>
                        <a:buNone/>
                      </a:pPr>
                      <a:r>
                        <a:rPr lang="en-US" sz="2600"/>
                        <a:t>“</a:t>
                      </a:r>
                      <a:r>
                        <a:rPr lang="en-US" sz="2600" u="none" strike="noStrike" cap="none"/>
                        <a:t>Healthy Weight</a:t>
                      </a:r>
                      <a:r>
                        <a:rPr lang="en-US" sz="2600"/>
                        <a:t>”</a:t>
                      </a:r>
                      <a:r>
                        <a:rPr lang="en-US" sz="2600" u="none" strike="noStrike" cap="none"/>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600" u="none" strike="noStrike" cap="none"/>
                        <a:t>18.5 – 24.9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36725">
                <a:tc>
                  <a:txBody>
                    <a:bodyPr/>
                    <a:lstStyle/>
                    <a:p>
                      <a:pPr marL="0" marR="0" lvl="0" indent="0" algn="ctr" rtl="0">
                        <a:spcBef>
                          <a:spcPts val="0"/>
                        </a:spcBef>
                        <a:spcAft>
                          <a:spcPts val="0"/>
                        </a:spcAft>
                        <a:buNone/>
                      </a:pPr>
                      <a:r>
                        <a:rPr lang="en-US" sz="2600"/>
                        <a:t>“</a:t>
                      </a:r>
                      <a:r>
                        <a:rPr lang="en-US" sz="2600" u="none" strike="noStrike" cap="none"/>
                        <a:t>Overweight</a:t>
                      </a:r>
                      <a:r>
                        <a:rPr lang="en-US" sz="2600"/>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600" u="none" strike="noStrike" cap="none"/>
                        <a:t>25 – 29.9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36725">
                <a:tc>
                  <a:txBody>
                    <a:bodyPr/>
                    <a:lstStyle/>
                    <a:p>
                      <a:pPr marL="0" marR="0" lvl="0" indent="0" algn="ctr" rtl="0">
                        <a:spcBef>
                          <a:spcPts val="0"/>
                        </a:spcBef>
                        <a:spcAft>
                          <a:spcPts val="0"/>
                        </a:spcAft>
                        <a:buNone/>
                      </a:pPr>
                      <a:r>
                        <a:rPr lang="en-US" sz="2600"/>
                        <a:t>“</a:t>
                      </a:r>
                      <a:r>
                        <a:rPr lang="en-US" sz="2600" u="none" strike="noStrike" cap="none"/>
                        <a:t>Obesity</a:t>
                      </a:r>
                      <a:r>
                        <a:rPr lang="en-US" sz="2600"/>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600" u="none" strike="noStrike" cap="none"/>
                        <a:t>&gt; 30</a:t>
                      </a:r>
                      <a:endParaRPr sz="2600" u="none" strike="noStrike" cap="none" baseline="300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2fff9dd52d9_0_69"/>
          <p:cNvSpPr txBox="1">
            <a:spLocks noGrp="1"/>
          </p:cNvSpPr>
          <p:nvPr>
            <p:ph type="title"/>
          </p:nvPr>
        </p:nvSpPr>
        <p:spPr>
          <a:xfrm>
            <a:off x="838200" y="365125"/>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Overview of 2024 </a:t>
            </a:r>
            <a:r>
              <a:rPr lang="en-US" dirty="0">
                <a:solidFill>
                  <a:srgbClr val="FF0000"/>
                </a:solidFill>
              </a:rPr>
              <a:t>ADA Standards Weight Recommendations</a:t>
            </a:r>
            <a:endParaRPr dirty="0">
              <a:solidFill>
                <a:srgbClr val="FF0000"/>
              </a:solidFill>
            </a:endParaRPr>
          </a:p>
        </p:txBody>
      </p:sp>
      <p:sp>
        <p:nvSpPr>
          <p:cNvPr id="428" name="Google Shape;428;g2fff9dd52d9_0_69"/>
          <p:cNvSpPr txBox="1"/>
          <p:nvPr/>
        </p:nvSpPr>
        <p:spPr>
          <a:xfrm>
            <a:off x="838200" y="1819400"/>
            <a:ext cx="10613100" cy="5587500"/>
          </a:xfrm>
          <a:prstGeom prst="rect">
            <a:avLst/>
          </a:prstGeom>
          <a:noFill/>
          <a:ln>
            <a:noFill/>
          </a:ln>
        </p:spPr>
        <p:txBody>
          <a:bodyPr spcFirstLastPara="1" wrap="square" lIns="91425" tIns="91425" rIns="91425" bIns="91425" anchor="t" anchorCtr="0">
            <a:spAutoFit/>
          </a:bodyPr>
          <a:lstStyle/>
          <a:p>
            <a:pPr marL="457200" lvl="0" indent="-419100" algn="l" rtl="0">
              <a:lnSpc>
                <a:spcPct val="90000"/>
              </a:lnSpc>
              <a:spcBef>
                <a:spcPts val="0"/>
              </a:spcBef>
              <a:spcAft>
                <a:spcPts val="0"/>
              </a:spcAft>
              <a:buClr>
                <a:schemeClr val="dk1"/>
              </a:buClr>
              <a:buSzPts val="3000"/>
              <a:buFont typeface="Calibri"/>
              <a:buChar char="●"/>
            </a:pPr>
            <a:r>
              <a:rPr lang="en-US" sz="3000" dirty="0">
                <a:solidFill>
                  <a:schemeClr val="dk1"/>
                </a:solidFill>
                <a:latin typeface="Calibri"/>
                <a:ea typeface="Calibri"/>
                <a:cs typeface="Calibri"/>
                <a:sym typeface="Calibri"/>
              </a:rPr>
              <a:t>Nutrition, physical activity, and behavioral therapy to achieve and maintain a ≥5% weight loss are recommended for people with diabetes and overweight or obesity.</a:t>
            </a:r>
            <a:endParaRPr sz="3000" dirty="0">
              <a:solidFill>
                <a:schemeClr val="dk1"/>
              </a:solidFill>
              <a:latin typeface="Calibri"/>
              <a:ea typeface="Calibri"/>
              <a:cs typeface="Calibri"/>
              <a:sym typeface="Calibri"/>
            </a:endParaRPr>
          </a:p>
          <a:p>
            <a:pPr marL="457200" lvl="0" indent="-419100" algn="l" rtl="0">
              <a:lnSpc>
                <a:spcPct val="90000"/>
              </a:lnSpc>
              <a:spcBef>
                <a:spcPts val="0"/>
              </a:spcBef>
              <a:spcAft>
                <a:spcPts val="0"/>
              </a:spcAft>
              <a:buClr>
                <a:schemeClr val="dk1"/>
              </a:buClr>
              <a:buSzPts val="3000"/>
              <a:buFont typeface="Calibri"/>
              <a:buChar char="●"/>
            </a:pPr>
            <a:r>
              <a:rPr lang="en-US" sz="3000" dirty="0">
                <a:solidFill>
                  <a:schemeClr val="dk1"/>
                </a:solidFill>
                <a:latin typeface="Calibri"/>
                <a:ea typeface="Calibri"/>
                <a:cs typeface="Calibri"/>
                <a:sym typeface="Calibri"/>
              </a:rPr>
              <a:t>Frequent counseling (≥16 sessions in 6 months) focusing on nutrition, exercise, and behavior strategies to achieve a 500-750 kcal/day energy deficit is beneficial and recommended if available.</a:t>
            </a:r>
            <a:endParaRPr sz="3000" dirty="0">
              <a:solidFill>
                <a:schemeClr val="dk1"/>
              </a:solidFill>
              <a:latin typeface="Calibri"/>
              <a:ea typeface="Calibri"/>
              <a:cs typeface="Calibri"/>
              <a:sym typeface="Calibri"/>
            </a:endParaRPr>
          </a:p>
          <a:p>
            <a:pPr marL="457200" lvl="0" indent="-419100" algn="l" rtl="0">
              <a:lnSpc>
                <a:spcPct val="90000"/>
              </a:lnSpc>
              <a:spcBef>
                <a:spcPts val="0"/>
              </a:spcBef>
              <a:spcAft>
                <a:spcPts val="0"/>
              </a:spcAft>
              <a:buClr>
                <a:schemeClr val="dk1"/>
              </a:buClr>
              <a:buSzPts val="3000"/>
              <a:buFont typeface="Calibri"/>
              <a:buChar char="●"/>
            </a:pPr>
            <a:r>
              <a:rPr lang="en-US" sz="3000" dirty="0">
                <a:solidFill>
                  <a:schemeClr val="dk1"/>
                </a:solidFill>
                <a:latin typeface="Calibri"/>
                <a:ea typeface="Calibri"/>
                <a:cs typeface="Calibri"/>
                <a:sym typeface="Calibri"/>
              </a:rPr>
              <a:t>Long-term support (≥1 year) is advised for those meeting weight loss goals, offering monthly support, body weight monitoring, self-monitoring strategies, and regular physical activity (200-300 minutes/week).</a:t>
            </a:r>
            <a:endParaRPr sz="3000" dirty="0">
              <a:solidFill>
                <a:schemeClr val="dk1"/>
              </a:solidFill>
              <a:latin typeface="Calibri"/>
              <a:ea typeface="Calibri"/>
              <a:cs typeface="Calibri"/>
              <a:sym typeface="Calibri"/>
            </a:endParaRPr>
          </a:p>
          <a:p>
            <a:pPr marL="228600" lvl="0" indent="0" algn="l" rtl="0">
              <a:lnSpc>
                <a:spcPct val="90000"/>
              </a:lnSpc>
              <a:spcBef>
                <a:spcPts val="0"/>
              </a:spcBef>
              <a:spcAft>
                <a:spcPts val="0"/>
              </a:spcAft>
              <a:buNone/>
            </a:pPr>
            <a:endParaRPr sz="3000" dirty="0">
              <a:solidFill>
                <a:schemeClr val="dk1"/>
              </a:solidFill>
              <a:latin typeface="Calibri"/>
              <a:ea typeface="Calibri"/>
              <a:cs typeface="Calibri"/>
              <a:sym typeface="Calibri"/>
            </a:endParaRPr>
          </a:p>
          <a:p>
            <a:pPr marL="228600" lvl="0" indent="0" algn="l" rtl="0">
              <a:lnSpc>
                <a:spcPct val="90000"/>
              </a:lnSpc>
              <a:spcBef>
                <a:spcPts val="0"/>
              </a:spcBef>
              <a:spcAft>
                <a:spcPts val="0"/>
              </a:spcAft>
              <a:buNone/>
            </a:pPr>
            <a:endParaRPr sz="3000" dirty="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3"/>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Do We Need to Weigh Clients?</a:t>
            </a:r>
            <a:endParaRPr/>
          </a:p>
        </p:txBody>
      </p:sp>
      <p:sp>
        <p:nvSpPr>
          <p:cNvPr id="435" name="Google Shape;435;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54000" algn="l" rtl="0">
              <a:spcBef>
                <a:spcPts val="0"/>
              </a:spcBef>
              <a:spcAft>
                <a:spcPts val="0"/>
              </a:spcAft>
              <a:buSzPts val="2200"/>
              <a:buChar char="•"/>
            </a:pPr>
            <a:r>
              <a:rPr lang="en-US" sz="2200"/>
              <a:t>ADA Standards:</a:t>
            </a:r>
            <a:endParaRPr sz="2200"/>
          </a:p>
          <a:p>
            <a:pPr marL="685800" lvl="1" indent="-254000" algn="l" rtl="0">
              <a:lnSpc>
                <a:spcPct val="120000"/>
              </a:lnSpc>
              <a:spcBef>
                <a:spcPts val="1000"/>
              </a:spcBef>
              <a:spcAft>
                <a:spcPts val="0"/>
              </a:spcAft>
              <a:buClr>
                <a:schemeClr val="dk1"/>
              </a:buClr>
              <a:buSzPts val="2200"/>
              <a:buChar char="•"/>
            </a:pPr>
            <a:r>
              <a:rPr lang="en-US" sz="2200"/>
              <a:t>Calculate BMI and document in medical record at medical annual visit</a:t>
            </a:r>
            <a:endParaRPr sz="2200"/>
          </a:p>
          <a:p>
            <a:pPr marL="228600" lvl="0" indent="-195580" algn="l" rtl="0">
              <a:lnSpc>
                <a:spcPct val="120000"/>
              </a:lnSpc>
              <a:spcBef>
                <a:spcPts val="1000"/>
              </a:spcBef>
              <a:spcAft>
                <a:spcPts val="0"/>
              </a:spcAft>
              <a:buClr>
                <a:schemeClr val="dk1"/>
              </a:buClr>
              <a:buSzPts val="2200"/>
              <a:buChar char="•"/>
            </a:pPr>
            <a:r>
              <a:rPr lang="en-US" sz="2200"/>
              <a:t>If weighing is questioned or refused: </a:t>
            </a:r>
            <a:endParaRPr sz="2200"/>
          </a:p>
          <a:p>
            <a:pPr marL="685800" lvl="1" indent="-195580" algn="l" rtl="0">
              <a:lnSpc>
                <a:spcPct val="120000"/>
              </a:lnSpc>
              <a:spcBef>
                <a:spcPts val="500"/>
              </a:spcBef>
              <a:spcAft>
                <a:spcPts val="0"/>
              </a:spcAft>
              <a:buClr>
                <a:schemeClr val="dk1"/>
              </a:buClr>
              <a:buSzPts val="2200"/>
              <a:buChar char="•"/>
            </a:pPr>
            <a:r>
              <a:rPr lang="en-US" sz="2200"/>
              <a:t>Be mindful of possible prior stigmatizing experiences</a:t>
            </a:r>
            <a:endParaRPr sz="2200"/>
          </a:p>
          <a:p>
            <a:pPr marL="685800" lvl="1" indent="-195580" algn="l" rtl="0">
              <a:lnSpc>
                <a:spcPct val="120000"/>
              </a:lnSpc>
              <a:spcBef>
                <a:spcPts val="500"/>
              </a:spcBef>
              <a:spcAft>
                <a:spcPts val="0"/>
              </a:spcAft>
              <a:buClr>
                <a:schemeClr val="dk1"/>
              </a:buClr>
              <a:buSzPts val="2200"/>
              <a:buChar char="•"/>
            </a:pPr>
            <a:r>
              <a:rPr lang="en-US" sz="2200"/>
              <a:t>Consider the value of weight monitoring</a:t>
            </a:r>
            <a:endParaRPr sz="2200"/>
          </a:p>
          <a:p>
            <a:pPr marL="228600" lvl="0" indent="-195580" algn="l" rtl="0">
              <a:lnSpc>
                <a:spcPct val="120000"/>
              </a:lnSpc>
              <a:spcBef>
                <a:spcPts val="1000"/>
              </a:spcBef>
              <a:spcAft>
                <a:spcPts val="0"/>
              </a:spcAft>
              <a:buClr>
                <a:schemeClr val="dk1"/>
              </a:buClr>
              <a:buSzPts val="2200"/>
              <a:buChar char="•"/>
            </a:pPr>
            <a:r>
              <a:rPr lang="en-US" sz="2200"/>
              <a:t>Situate scales in a private area or room</a:t>
            </a:r>
            <a:endParaRPr sz="2200"/>
          </a:p>
          <a:p>
            <a:pPr marL="228600" lvl="0" indent="-195580" algn="l" rtl="0">
              <a:lnSpc>
                <a:spcPct val="120000"/>
              </a:lnSpc>
              <a:spcBef>
                <a:spcPts val="1000"/>
              </a:spcBef>
              <a:spcAft>
                <a:spcPts val="0"/>
              </a:spcAft>
              <a:buClr>
                <a:schemeClr val="dk1"/>
              </a:buClr>
              <a:buSzPts val="2200"/>
              <a:buChar char="•"/>
            </a:pPr>
            <a:r>
              <a:rPr lang="en-US" sz="2200"/>
              <a:t>Measure and report weight non-judgmentally</a:t>
            </a:r>
            <a:endParaRPr sz="2200"/>
          </a:p>
          <a:p>
            <a:pPr marL="228600" lvl="0" indent="-195580" algn="l" rtl="0">
              <a:lnSpc>
                <a:spcPct val="120000"/>
              </a:lnSpc>
              <a:spcBef>
                <a:spcPts val="1000"/>
              </a:spcBef>
              <a:spcAft>
                <a:spcPts val="0"/>
              </a:spcAft>
              <a:buClr>
                <a:schemeClr val="dk1"/>
              </a:buClr>
              <a:buSzPts val="2200"/>
              <a:buChar char="•"/>
            </a:pPr>
            <a:r>
              <a:rPr lang="en-US" sz="2200"/>
              <a:t>Take care to regard weight and BMI as sensitive health information </a:t>
            </a:r>
            <a:endParaRPr sz="2200"/>
          </a:p>
          <a:p>
            <a:pPr marL="228600" lvl="0" indent="-254000" algn="l" rtl="0">
              <a:lnSpc>
                <a:spcPct val="120000"/>
              </a:lnSpc>
              <a:spcBef>
                <a:spcPts val="0"/>
              </a:spcBef>
              <a:spcAft>
                <a:spcPts val="0"/>
              </a:spcAft>
              <a:buSzPts val="2200"/>
              <a:buChar char="•"/>
            </a:pPr>
            <a:r>
              <a:rPr lang="en-US" sz="2200"/>
              <a:t>Use non-judgmental language</a:t>
            </a:r>
            <a:endParaRPr sz="2200"/>
          </a:p>
          <a:p>
            <a:pPr marL="228600" lvl="0" indent="-77470" algn="l" rtl="0">
              <a:lnSpc>
                <a:spcPct val="90000"/>
              </a:lnSpc>
              <a:spcBef>
                <a:spcPts val="1000"/>
              </a:spcBef>
              <a:spcAft>
                <a:spcPts val="0"/>
              </a:spcAft>
              <a:buClr>
                <a:schemeClr val="dk1"/>
              </a:buClr>
              <a:buSzPts val="2800"/>
              <a:buNone/>
            </a:pPr>
            <a:endParaRPr sz="2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19"/>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How Can We Help Our Clients?</a:t>
            </a:r>
            <a:endParaRPr/>
          </a:p>
        </p:txBody>
      </p:sp>
      <p:sp>
        <p:nvSpPr>
          <p:cNvPr id="442" name="Google Shape;442;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336550" algn="l" rtl="0">
              <a:lnSpc>
                <a:spcPct val="115000"/>
              </a:lnSpc>
              <a:spcBef>
                <a:spcPts val="0"/>
              </a:spcBef>
              <a:spcAft>
                <a:spcPts val="0"/>
              </a:spcAft>
              <a:buSzPts val="3500"/>
              <a:buChar char="•"/>
            </a:pPr>
            <a:r>
              <a:rPr lang="en-US" sz="3500"/>
              <a:t>Don’t assume weight loss is a goal. If weight loss is a goal, ask “what benefits do you hope weight loss will bring?”</a:t>
            </a:r>
            <a:endParaRPr sz="3500"/>
          </a:p>
          <a:p>
            <a:pPr marL="228600" lvl="0" indent="-336550" algn="l" rtl="0">
              <a:lnSpc>
                <a:spcPct val="115000"/>
              </a:lnSpc>
              <a:spcBef>
                <a:spcPts val="0"/>
              </a:spcBef>
              <a:spcAft>
                <a:spcPts val="0"/>
              </a:spcAft>
              <a:buSzPts val="3500"/>
              <a:buChar char="•"/>
            </a:pPr>
            <a:r>
              <a:rPr lang="en-US" sz="3500"/>
              <a:t>Ask about their goals: “If weight weren’t a concern, what would healthy eating look like for you?”</a:t>
            </a:r>
            <a:endParaRPr sz="3500"/>
          </a:p>
          <a:p>
            <a:pPr marL="228600" lvl="0" indent="-336550" algn="l" rtl="0">
              <a:lnSpc>
                <a:spcPct val="115000"/>
              </a:lnSpc>
              <a:spcBef>
                <a:spcPts val="0"/>
              </a:spcBef>
              <a:spcAft>
                <a:spcPts val="0"/>
              </a:spcAft>
              <a:buSzPts val="3500"/>
              <a:buChar char="•"/>
            </a:pPr>
            <a:r>
              <a:rPr lang="en-US" sz="3500"/>
              <a:t>Be compassionate and listen to lived experience</a:t>
            </a:r>
            <a:endParaRPr sz="3500"/>
          </a:p>
          <a:p>
            <a:pPr marL="228600" lvl="0" indent="-336550" algn="l" rtl="0">
              <a:lnSpc>
                <a:spcPct val="115000"/>
              </a:lnSpc>
              <a:spcBef>
                <a:spcPts val="0"/>
              </a:spcBef>
              <a:spcAft>
                <a:spcPts val="0"/>
              </a:spcAft>
              <a:buSzPts val="3500"/>
              <a:buChar char="•"/>
            </a:pPr>
            <a:r>
              <a:rPr lang="en-US" sz="3500"/>
              <a:t>Also note that patient has autonomy over their life</a:t>
            </a:r>
            <a:endParaRPr sz="3500"/>
          </a:p>
          <a:p>
            <a:pPr marL="228600" lvl="0" indent="0" algn="l" rtl="0">
              <a:lnSpc>
                <a:spcPct val="115000"/>
              </a:lnSpc>
              <a:spcBef>
                <a:spcPts val="0"/>
              </a:spcBef>
              <a:spcAft>
                <a:spcPts val="0"/>
              </a:spcAft>
              <a:buNone/>
            </a:pPr>
            <a:endParaRPr sz="3500"/>
          </a:p>
          <a:p>
            <a:pPr marL="0" lvl="0" indent="0" algn="l" rtl="0">
              <a:lnSpc>
                <a:spcPct val="90000"/>
              </a:lnSpc>
              <a:spcBef>
                <a:spcPts val="0"/>
              </a:spcBef>
              <a:spcAft>
                <a:spcPts val="0"/>
              </a:spcAft>
              <a:buNone/>
            </a:pPr>
            <a:endParaRPr sz="35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fe59854467_0_48"/>
          <p:cNvSpPr txBox="1">
            <a:spLocks noGrp="1"/>
          </p:cNvSpPr>
          <p:nvPr>
            <p:ph type="title"/>
          </p:nvPr>
        </p:nvSpPr>
        <p:spPr>
          <a:xfrm>
            <a:off x="838200" y="365125"/>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HAES®-Aligned Approach To Helping Our Clients</a:t>
            </a:r>
            <a:endParaRPr/>
          </a:p>
        </p:txBody>
      </p:sp>
      <p:sp>
        <p:nvSpPr>
          <p:cNvPr id="449" name="Google Shape;449;g2fe59854467_0_4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lvl="0" indent="-304800" algn="l" rtl="0">
              <a:lnSpc>
                <a:spcPct val="115000"/>
              </a:lnSpc>
              <a:spcBef>
                <a:spcPts val="0"/>
              </a:spcBef>
              <a:spcAft>
                <a:spcPts val="0"/>
              </a:spcAft>
              <a:buSzPts val="3000"/>
              <a:buChar char="•"/>
            </a:pPr>
            <a:r>
              <a:rPr lang="en-US" sz="3000"/>
              <a:t>Nourish, Don’t Restrict</a:t>
            </a:r>
            <a:endParaRPr sz="3000"/>
          </a:p>
          <a:p>
            <a:pPr marL="685800" lvl="1" indent="-304800" algn="l" rtl="0">
              <a:lnSpc>
                <a:spcPct val="115000"/>
              </a:lnSpc>
              <a:spcBef>
                <a:spcPts val="0"/>
              </a:spcBef>
              <a:spcAft>
                <a:spcPts val="0"/>
              </a:spcAft>
              <a:buSzPts val="3000"/>
              <a:buChar char="•"/>
            </a:pPr>
            <a:r>
              <a:rPr lang="en-US" sz="3000"/>
              <a:t>Encourage a variety of nourishing foods without targeting specific calorie deficits.</a:t>
            </a:r>
            <a:endParaRPr sz="3000"/>
          </a:p>
          <a:p>
            <a:pPr marL="685800" lvl="1" indent="-304800" algn="l" rtl="0">
              <a:lnSpc>
                <a:spcPct val="115000"/>
              </a:lnSpc>
              <a:spcBef>
                <a:spcPts val="0"/>
              </a:spcBef>
              <a:spcAft>
                <a:spcPts val="0"/>
              </a:spcAft>
              <a:buSzPts val="3000"/>
              <a:buChar char="•"/>
            </a:pPr>
            <a:r>
              <a:rPr lang="en-US" sz="3000"/>
              <a:t>Use the My Plate method as a place to start</a:t>
            </a:r>
            <a:endParaRPr sz="3000"/>
          </a:p>
          <a:p>
            <a:pPr marL="228600" lvl="0" indent="-304800" algn="l" rtl="0">
              <a:lnSpc>
                <a:spcPct val="115000"/>
              </a:lnSpc>
              <a:spcBef>
                <a:spcPts val="0"/>
              </a:spcBef>
              <a:spcAft>
                <a:spcPts val="0"/>
              </a:spcAft>
              <a:buSzPts val="3000"/>
              <a:buChar char="•"/>
            </a:pPr>
            <a:r>
              <a:rPr lang="en-US" sz="3000"/>
              <a:t>Focus on balanced nutrition, regular physical activity, and stress management rather than a number on the scale as a goal.</a:t>
            </a:r>
            <a:endParaRPr sz="3000"/>
          </a:p>
          <a:p>
            <a:pPr marL="228600" lvl="0" indent="-304800" algn="l" rtl="0">
              <a:lnSpc>
                <a:spcPct val="115000"/>
              </a:lnSpc>
              <a:spcBef>
                <a:spcPts val="0"/>
              </a:spcBef>
              <a:spcAft>
                <a:spcPts val="0"/>
              </a:spcAft>
              <a:buSzPts val="3000"/>
              <a:buChar char="•"/>
            </a:pPr>
            <a:r>
              <a:rPr lang="en-US" sz="3000"/>
              <a:t>Emphasize health-promoting habits through regular, behavior-focused counseling rather than weight as a primary outcome.</a:t>
            </a:r>
            <a:endParaRPr sz="3000"/>
          </a:p>
          <a:p>
            <a:pPr marL="228600" lvl="0" indent="0" algn="l" rtl="0">
              <a:lnSpc>
                <a:spcPct val="115000"/>
              </a:lnSpc>
              <a:spcBef>
                <a:spcPts val="0"/>
              </a:spcBef>
              <a:spcAft>
                <a:spcPts val="0"/>
              </a:spcAft>
              <a:buNone/>
            </a:pPr>
            <a:endParaRPr sz="3000"/>
          </a:p>
          <a:p>
            <a:pPr marL="0" lvl="0" indent="0" algn="l" rtl="0">
              <a:lnSpc>
                <a:spcPct val="90000"/>
              </a:lnSpc>
              <a:spcBef>
                <a:spcPts val="0"/>
              </a:spcBef>
              <a:spcAft>
                <a:spcPts val="0"/>
              </a:spcAft>
              <a:buNone/>
            </a:pPr>
            <a:endParaRPr sz="3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6"/>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Setting Goals with a Weight-Inclusive Approach</a:t>
            </a:r>
            <a:endParaRPr/>
          </a:p>
        </p:txBody>
      </p:sp>
      <p:sp>
        <p:nvSpPr>
          <p:cNvPr id="456" name="Google Shape;456;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dirty="0"/>
              <a:t>I will continue to care for my body by doing [x].</a:t>
            </a:r>
            <a:endParaRPr dirty="0"/>
          </a:p>
          <a:p>
            <a:pPr marL="685800" lvl="1" indent="-228600" algn="l" rtl="0">
              <a:lnSpc>
                <a:spcPct val="90000"/>
              </a:lnSpc>
              <a:spcBef>
                <a:spcPts val="500"/>
              </a:spcBef>
              <a:spcAft>
                <a:spcPts val="0"/>
              </a:spcAft>
              <a:buClr>
                <a:schemeClr val="dk1"/>
              </a:buClr>
              <a:buSzPts val="2800"/>
              <a:buChar char="•"/>
            </a:pPr>
            <a:r>
              <a:rPr lang="en-US" sz="2800" dirty="0"/>
              <a:t>x = walking 10 minutes after lunch each day</a:t>
            </a:r>
            <a:endParaRPr dirty="0"/>
          </a:p>
          <a:p>
            <a:pPr marL="685800" lvl="1" indent="-228600" algn="l" rtl="0">
              <a:lnSpc>
                <a:spcPct val="90000"/>
              </a:lnSpc>
              <a:spcBef>
                <a:spcPts val="500"/>
              </a:spcBef>
              <a:spcAft>
                <a:spcPts val="0"/>
              </a:spcAft>
              <a:buClr>
                <a:schemeClr val="dk1"/>
              </a:buClr>
              <a:buSzPts val="2800"/>
              <a:buChar char="•"/>
            </a:pPr>
            <a:r>
              <a:rPr lang="en-US" sz="2800" dirty="0"/>
              <a:t>x = having a vegetable with dinner every night</a:t>
            </a:r>
            <a:endParaRPr sz="2800" dirty="0"/>
          </a:p>
          <a:p>
            <a:pPr marL="685800" lvl="1" indent="-228600" algn="l" rtl="0">
              <a:lnSpc>
                <a:spcPct val="90000"/>
              </a:lnSpc>
              <a:spcBef>
                <a:spcPts val="500"/>
              </a:spcBef>
              <a:spcAft>
                <a:spcPts val="0"/>
              </a:spcAft>
              <a:buSzPts val="2800"/>
              <a:buChar char="•"/>
            </a:pPr>
            <a:r>
              <a:rPr lang="en-US" sz="2800" dirty="0"/>
              <a:t>x = honoring my hunger and eating consistently </a:t>
            </a:r>
            <a:endParaRPr sz="2800" dirty="0"/>
          </a:p>
          <a:p>
            <a:pPr marL="685800" lvl="1" indent="-228600" algn="l" rtl="0">
              <a:lnSpc>
                <a:spcPct val="90000"/>
              </a:lnSpc>
              <a:spcBef>
                <a:spcPts val="500"/>
              </a:spcBef>
              <a:spcAft>
                <a:spcPts val="0"/>
              </a:spcAft>
              <a:buSzPts val="2800"/>
              <a:buChar char="•"/>
            </a:pPr>
            <a:r>
              <a:rPr lang="en-US" sz="2800" dirty="0"/>
              <a:t>x = keeping all my appointments with my therapist</a:t>
            </a:r>
            <a:endParaRPr dirty="0"/>
          </a:p>
          <a:p>
            <a:pPr marL="685800" lvl="1" indent="-228600" algn="l" rtl="0">
              <a:lnSpc>
                <a:spcPct val="90000"/>
              </a:lnSpc>
              <a:spcBef>
                <a:spcPts val="500"/>
              </a:spcBef>
              <a:spcAft>
                <a:spcPts val="0"/>
              </a:spcAft>
              <a:buClr>
                <a:schemeClr val="dk1"/>
              </a:buClr>
              <a:buSzPts val="2800"/>
              <a:buChar char="•"/>
            </a:pPr>
            <a:r>
              <a:rPr lang="en-US" sz="2800" dirty="0"/>
              <a:t>x = getting 7-8 hours of sleep each night</a:t>
            </a:r>
            <a:endParaRPr dirty="0"/>
          </a:p>
          <a:p>
            <a:pPr marL="685800" lvl="1" indent="-228600" algn="l" rtl="0">
              <a:lnSpc>
                <a:spcPct val="90000"/>
              </a:lnSpc>
              <a:spcBef>
                <a:spcPts val="500"/>
              </a:spcBef>
              <a:spcAft>
                <a:spcPts val="0"/>
              </a:spcAft>
              <a:buClr>
                <a:schemeClr val="dk1"/>
              </a:buClr>
              <a:buSzPts val="2800"/>
              <a:buChar char="•"/>
            </a:pPr>
            <a:r>
              <a:rPr lang="en-US" sz="2800" dirty="0"/>
              <a:t>x = checking my blood sugar every morning</a:t>
            </a:r>
            <a:endParaRPr dirty="0"/>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20"/>
          <p:cNvPicPr preferRelativeResize="0"/>
          <p:nvPr/>
        </p:nvPicPr>
        <p:blipFill rotWithShape="1">
          <a:blip r:embed="rId3">
            <a:alphaModFix/>
          </a:blip>
          <a:srcRect/>
          <a:stretch/>
        </p:blipFill>
        <p:spPr>
          <a:xfrm>
            <a:off x="0" y="-635000"/>
            <a:ext cx="12192000" cy="9896640"/>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1"/>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Review Question</a:t>
            </a:r>
            <a:endParaRPr dirty="0"/>
          </a:p>
        </p:txBody>
      </p:sp>
      <p:sp>
        <p:nvSpPr>
          <p:cNvPr id="469" name="Google Shape;469;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Clr>
                <a:schemeClr val="dk1"/>
              </a:buClr>
              <a:buSzPts val="3600"/>
              <a:buNone/>
            </a:pPr>
            <a:r>
              <a:rPr lang="en-US" sz="3600" dirty="0"/>
              <a:t>Joe is 5’9” and weighs 202 lbs. (BMI 29.8). He was just diagnosed with prediabetes with an A1C at 6.3%. He does not want to start medication. What is his best option?</a:t>
            </a:r>
            <a:endParaRPr dirty="0"/>
          </a:p>
          <a:p>
            <a:pPr marL="1428750" lvl="2" indent="-514350" algn="l" rtl="0">
              <a:lnSpc>
                <a:spcPct val="100000"/>
              </a:lnSpc>
              <a:spcBef>
                <a:spcPts val="500"/>
              </a:spcBef>
              <a:spcAft>
                <a:spcPts val="0"/>
              </a:spcAft>
              <a:buClr>
                <a:schemeClr val="dk1"/>
              </a:buClr>
              <a:buSzPts val="3200"/>
              <a:buFont typeface="Calibri"/>
              <a:buAutoNum type="alphaUcPeriod"/>
            </a:pPr>
            <a:r>
              <a:rPr lang="en-US" sz="3200" dirty="0"/>
              <a:t>Lose 14-20 </a:t>
            </a:r>
            <a:r>
              <a:rPr lang="en-US" sz="3200" dirty="0" err="1"/>
              <a:t>lbs</a:t>
            </a:r>
            <a:r>
              <a:rPr lang="en-US" sz="3200" dirty="0"/>
              <a:t>  - </a:t>
            </a:r>
            <a:r>
              <a:rPr lang="en-US" sz="3200" dirty="0">
                <a:solidFill>
                  <a:srgbClr val="FF0000"/>
                </a:solidFill>
              </a:rPr>
              <a:t>A is best answer, </a:t>
            </a:r>
            <a:r>
              <a:rPr lang="en-US" sz="3200" dirty="0" err="1">
                <a:solidFill>
                  <a:srgbClr val="FF0000"/>
                </a:solidFill>
              </a:rPr>
              <a:t>cuz</a:t>
            </a:r>
            <a:r>
              <a:rPr lang="en-US" sz="3200" dirty="0">
                <a:solidFill>
                  <a:srgbClr val="FF0000"/>
                </a:solidFill>
              </a:rPr>
              <a:t> needs to lose 7-10%</a:t>
            </a:r>
            <a:endParaRPr dirty="0">
              <a:solidFill>
                <a:srgbClr val="FF0000"/>
              </a:solidFill>
            </a:endParaRPr>
          </a:p>
          <a:p>
            <a:pPr marL="1428750" lvl="2" indent="-514350" algn="l" rtl="0">
              <a:lnSpc>
                <a:spcPct val="100000"/>
              </a:lnSpc>
              <a:spcBef>
                <a:spcPts val="500"/>
              </a:spcBef>
              <a:spcAft>
                <a:spcPts val="0"/>
              </a:spcAft>
              <a:buClr>
                <a:schemeClr val="dk1"/>
              </a:buClr>
              <a:buSzPts val="3200"/>
              <a:buFont typeface="Calibri"/>
              <a:buAutoNum type="alphaUcPeriod"/>
            </a:pPr>
            <a:r>
              <a:rPr lang="en-US" sz="3200" dirty="0"/>
              <a:t>Focus on a nutrient rich eating pattern, increased physical activity, and reduced </a:t>
            </a:r>
            <a:r>
              <a:rPr lang="en-US" sz="3200" dirty="0">
                <a:solidFill>
                  <a:srgbClr val="FF0000"/>
                </a:solidFill>
              </a:rPr>
              <a:t>stress</a:t>
            </a:r>
            <a:endParaRPr dirty="0">
              <a:solidFill>
                <a:srgbClr val="FF0000"/>
              </a:solidFill>
            </a:endParaRPr>
          </a:p>
          <a:p>
            <a:pPr marL="1428750" lvl="2" indent="-514350" algn="l" rtl="0">
              <a:lnSpc>
                <a:spcPct val="100000"/>
              </a:lnSpc>
              <a:spcBef>
                <a:spcPts val="500"/>
              </a:spcBef>
              <a:spcAft>
                <a:spcPts val="0"/>
              </a:spcAft>
              <a:buClr>
                <a:schemeClr val="dk1"/>
              </a:buClr>
              <a:buSzPts val="3200"/>
              <a:buFont typeface="Calibri"/>
              <a:buAutoNum type="alphaUcPeriod"/>
            </a:pPr>
            <a:r>
              <a:rPr lang="en-US" sz="3200" dirty="0"/>
              <a:t>Decrease his fat intake by 5-10%</a:t>
            </a:r>
            <a:endParaRPr dirty="0"/>
          </a:p>
          <a:p>
            <a:pPr marL="1428750" lvl="2" indent="-514350" algn="l" rtl="0">
              <a:lnSpc>
                <a:spcPct val="100000"/>
              </a:lnSpc>
              <a:spcBef>
                <a:spcPts val="500"/>
              </a:spcBef>
              <a:spcAft>
                <a:spcPts val="0"/>
              </a:spcAft>
              <a:buClr>
                <a:schemeClr val="dk1"/>
              </a:buClr>
              <a:buSzPts val="3200"/>
              <a:buFont typeface="Calibri"/>
              <a:buAutoNum type="alphaUcPeriod"/>
            </a:pPr>
            <a:r>
              <a:rPr lang="en-US" sz="3200" dirty="0"/>
              <a:t>Reconsider medications and try Metformin</a:t>
            </a:r>
            <a:endParaRPr dirty="0"/>
          </a:p>
        </p:txBody>
      </p:sp>
      <p:sp>
        <p:nvSpPr>
          <p:cNvPr id="470" name="Google Shape;470;p21"/>
          <p:cNvSpPr/>
          <p:nvPr/>
        </p:nvSpPr>
        <p:spPr>
          <a:xfrm>
            <a:off x="1362428" y="3313786"/>
            <a:ext cx="3824049" cy="755374"/>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animEffect transition="in" filter="fade">
                                      <p:cBhvr>
                                        <p:cTn id="7" dur="5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28934ca8d56_0_0"/>
          <p:cNvSpPr txBox="1">
            <a:spLocks noGrp="1"/>
          </p:cNvSpPr>
          <p:nvPr>
            <p:ph type="title"/>
          </p:nvPr>
        </p:nvSpPr>
        <p:spPr>
          <a:xfrm>
            <a:off x="838200" y="365125"/>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Healthy Eating</a:t>
            </a:r>
            <a:endParaRPr/>
          </a:p>
        </p:txBody>
      </p:sp>
      <p:sp>
        <p:nvSpPr>
          <p:cNvPr id="256" name="Google Shape;256;g28934ca8d56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Healthy Eating involves behaviors and decisions on what, when, and how much to eat </a:t>
            </a:r>
            <a:endParaRPr/>
          </a:p>
          <a:p>
            <a:pPr marL="228600" lvl="0" indent="-228600" algn="l" rtl="0">
              <a:lnSpc>
                <a:spcPct val="100000"/>
              </a:lnSpc>
              <a:spcBef>
                <a:spcPts val="1000"/>
              </a:spcBef>
              <a:spcAft>
                <a:spcPts val="0"/>
              </a:spcAft>
              <a:buClr>
                <a:schemeClr val="dk1"/>
              </a:buClr>
              <a:buSzPts val="3200"/>
              <a:buChar char="•"/>
            </a:pPr>
            <a:r>
              <a:rPr lang="en-US" sz="3200"/>
              <a:t>Influences on healthy eating are complex and numerous</a:t>
            </a:r>
            <a:endParaRPr/>
          </a:p>
          <a:p>
            <a:pPr marL="228600" lvl="0" indent="-228600" algn="l" rtl="0">
              <a:lnSpc>
                <a:spcPct val="100000"/>
              </a:lnSpc>
              <a:spcBef>
                <a:spcPts val="1000"/>
              </a:spcBef>
              <a:spcAft>
                <a:spcPts val="0"/>
              </a:spcAft>
              <a:buClr>
                <a:schemeClr val="dk1"/>
              </a:buClr>
              <a:buSzPts val="3200"/>
              <a:buChar char="•"/>
            </a:pPr>
            <a:r>
              <a:rPr lang="en-US" sz="3200"/>
              <a:t>Many clinicians consider healthy eating to be the most challenging of the AADE7 Self-Care Behaviors to implement successfully</a:t>
            </a:r>
            <a:endParaRPr/>
          </a:p>
        </p:txBody>
      </p:sp>
      <p:pic>
        <p:nvPicPr>
          <p:cNvPr id="257" name="Google Shape;257;g28934ca8d56_0_0"/>
          <p:cNvPicPr preferRelativeResize="0"/>
          <p:nvPr/>
        </p:nvPicPr>
        <p:blipFill rotWithShape="1">
          <a:blip r:embed="rId3">
            <a:alphaModFix/>
          </a:blip>
          <a:srcRect/>
          <a:stretch/>
        </p:blipFill>
        <p:spPr>
          <a:xfrm>
            <a:off x="0" y="5644156"/>
            <a:ext cx="12192000" cy="395892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5"/>
        <p:cNvGrpSpPr/>
        <p:nvPr/>
      </p:nvGrpSpPr>
      <p:grpSpPr>
        <a:xfrm>
          <a:off x="0" y="0"/>
          <a:ext cx="0" cy="0"/>
          <a:chOff x="0" y="0"/>
          <a:chExt cx="0" cy="0"/>
        </a:xfrm>
      </p:grpSpPr>
      <p:sp>
        <p:nvSpPr>
          <p:cNvPr id="476" name="Google Shape;476;p27"/>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7" name="Google Shape;477;p27" descr="A picture containing food, fruit, vegetable, different&#10;&#10;Description automatically generated"/>
          <p:cNvPicPr preferRelativeResize="0"/>
          <p:nvPr/>
        </p:nvPicPr>
        <p:blipFill rotWithShape="1">
          <a:blip r:embed="rId3">
            <a:alphaModFix/>
          </a:blip>
          <a:srcRect t="16044"/>
          <a:stretch/>
        </p:blipFill>
        <p:spPr>
          <a:xfrm>
            <a:off x="20" y="10"/>
            <a:ext cx="12191980" cy="6857990"/>
          </a:xfrm>
          <a:prstGeom prst="rect">
            <a:avLst/>
          </a:prstGeom>
          <a:noFill/>
          <a:ln>
            <a:noFill/>
          </a:ln>
        </p:spPr>
      </p:pic>
      <p:sp>
        <p:nvSpPr>
          <p:cNvPr id="478" name="Google Shape;478;p27"/>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9" name="Google Shape;479;p27"/>
          <p:cNvSpPr txBox="1">
            <a:spLocks noGrp="1"/>
          </p:cNvSpPr>
          <p:nvPr>
            <p:ph type="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Calibri"/>
              <a:buNone/>
            </a:pPr>
            <a:r>
              <a:rPr lang="en-US" sz="6600"/>
              <a:t>Healthy Eating Patterns &amp; Macronutrients</a:t>
            </a:r>
            <a:endParaRPr/>
          </a:p>
        </p:txBody>
      </p:sp>
      <p:sp>
        <p:nvSpPr>
          <p:cNvPr id="480" name="Google Shape;480;p27"/>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1" name="Google Shape;481;p27"/>
          <p:cNvSpPr txBox="1">
            <a:spLocks noGrp="1"/>
          </p:cNvSpPr>
          <p:nvPr>
            <p:ph type="body" idx="1"/>
          </p:nvPr>
        </p:nvSpPr>
        <p:spPr>
          <a:xfrm>
            <a:off x="404553" y="5624945"/>
            <a:ext cx="9078562" cy="592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None/>
            </a:pPr>
            <a:r>
              <a:rPr lang="en-US">
                <a:solidFill>
                  <a:schemeClr val="lt1"/>
                </a:solidFill>
              </a:rPr>
              <a:t>Carbohydrates, Protein, &amp; Fat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8"/>
          <p:cNvSpPr/>
          <p:nvPr/>
        </p:nvSpPr>
        <p:spPr>
          <a:xfrm>
            <a:off x="-3708774" y="10388167"/>
            <a:ext cx="5812800" cy="2312700"/>
          </a:xfrm>
          <a:prstGeom prst="rect">
            <a:avLst/>
          </a:prstGeom>
          <a:noFill/>
          <a:ln>
            <a:noFill/>
          </a:ln>
        </p:spPr>
        <p:txBody>
          <a:bodyPr spcFirstLastPara="1" wrap="square" lIns="48750" tIns="48750" rIns="48750" bIns="48750" anchor="ctr" anchorCtr="0">
            <a:noAutofit/>
          </a:bodyPr>
          <a:lstStyle/>
          <a:p>
            <a:pPr marL="0" marR="0" lvl="0" indent="0" algn="ctr" rtl="0">
              <a:lnSpc>
                <a:spcPct val="120000"/>
              </a:lnSpc>
              <a:spcBef>
                <a:spcPts val="0"/>
              </a:spcBef>
              <a:spcAft>
                <a:spcPts val="0"/>
              </a:spcAft>
              <a:buClr>
                <a:srgbClr val="5E5E5E"/>
              </a:buClr>
              <a:buSzPts val="3000"/>
              <a:buFont typeface="Montserrat Light"/>
              <a:buNone/>
            </a:pPr>
            <a:endParaRPr sz="3000" b="0" i="0" u="none" strike="noStrike" cap="none">
              <a:solidFill>
                <a:srgbClr val="5E5E5E"/>
              </a:solidFill>
              <a:latin typeface="Montserrat Light"/>
              <a:ea typeface="Montserrat Light"/>
              <a:cs typeface="Montserrat Light"/>
              <a:sym typeface="Montserrat Light"/>
            </a:endParaRPr>
          </a:p>
        </p:txBody>
      </p:sp>
      <p:sp>
        <p:nvSpPr>
          <p:cNvPr id="488" name="Google Shape;488;p28"/>
          <p:cNvSpPr/>
          <p:nvPr/>
        </p:nvSpPr>
        <p:spPr>
          <a:xfrm>
            <a:off x="938672" y="2278693"/>
            <a:ext cx="396900" cy="307500"/>
          </a:xfrm>
          <a:prstGeom prst="rect">
            <a:avLst/>
          </a:prstGeom>
          <a:solidFill>
            <a:srgbClr val="8C3A22"/>
          </a:solidFill>
          <a:ln w="9525" cap="flat" cmpd="sng">
            <a:solidFill>
              <a:srgbClr val="8C3A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Calibri"/>
              <a:ea typeface="Calibri"/>
              <a:cs typeface="Calibri"/>
              <a:sym typeface="Calibri"/>
            </a:endParaRPr>
          </a:p>
        </p:txBody>
      </p:sp>
      <p:sp>
        <p:nvSpPr>
          <p:cNvPr id="489" name="Google Shape;489;p28"/>
          <p:cNvSpPr/>
          <p:nvPr/>
        </p:nvSpPr>
        <p:spPr>
          <a:xfrm>
            <a:off x="938672" y="2789374"/>
            <a:ext cx="396900" cy="307500"/>
          </a:xfrm>
          <a:prstGeom prst="rect">
            <a:avLst/>
          </a:prstGeom>
          <a:solidFill>
            <a:srgbClr val="EAD3C1"/>
          </a:solidFill>
          <a:ln w="9525" cap="flat" cmpd="sng">
            <a:solidFill>
              <a:srgbClr val="EAD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Calibri"/>
              <a:ea typeface="Calibri"/>
              <a:cs typeface="Calibri"/>
              <a:sym typeface="Calibri"/>
            </a:endParaRPr>
          </a:p>
        </p:txBody>
      </p:sp>
      <p:sp>
        <p:nvSpPr>
          <p:cNvPr id="490" name="Google Shape;490;p28"/>
          <p:cNvSpPr/>
          <p:nvPr/>
        </p:nvSpPr>
        <p:spPr>
          <a:xfrm>
            <a:off x="938672" y="3367186"/>
            <a:ext cx="396900" cy="307500"/>
          </a:xfrm>
          <a:prstGeom prst="rect">
            <a:avLst/>
          </a:prstGeom>
          <a:solidFill>
            <a:srgbClr val="EEECE1"/>
          </a:solidFill>
          <a:ln w="9525" cap="flat" cmpd="sng">
            <a:solidFill>
              <a:srgbClr val="EEECE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Calibri"/>
              <a:ea typeface="Calibri"/>
              <a:cs typeface="Calibri"/>
              <a:sym typeface="Calibri"/>
            </a:endParaRPr>
          </a:p>
        </p:txBody>
      </p:sp>
      <p:sp>
        <p:nvSpPr>
          <p:cNvPr id="491" name="Google Shape;491;p28"/>
          <p:cNvSpPr/>
          <p:nvPr/>
        </p:nvSpPr>
        <p:spPr>
          <a:xfrm>
            <a:off x="891047" y="4110573"/>
            <a:ext cx="396900" cy="307500"/>
          </a:xfrm>
          <a:prstGeom prst="rect">
            <a:avLst/>
          </a:prstGeom>
          <a:solidFill>
            <a:srgbClr val="1A9988"/>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Calibri"/>
              <a:ea typeface="Calibri"/>
              <a:cs typeface="Calibri"/>
              <a:sym typeface="Calibri"/>
            </a:endParaRPr>
          </a:p>
        </p:txBody>
      </p:sp>
      <p:sp>
        <p:nvSpPr>
          <p:cNvPr id="492" name="Google Shape;492;p28"/>
          <p:cNvSpPr/>
          <p:nvPr/>
        </p:nvSpPr>
        <p:spPr>
          <a:xfrm>
            <a:off x="891047" y="4681560"/>
            <a:ext cx="396900" cy="307500"/>
          </a:xfrm>
          <a:prstGeom prst="rect">
            <a:avLst/>
          </a:prstGeom>
          <a:solidFill>
            <a:srgbClr val="D18F6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Calibri"/>
              <a:ea typeface="Calibri"/>
              <a:cs typeface="Calibri"/>
              <a:sym typeface="Calibri"/>
            </a:endParaRPr>
          </a:p>
        </p:txBody>
      </p:sp>
      <p:sp>
        <p:nvSpPr>
          <p:cNvPr id="493" name="Google Shape;493;p28"/>
          <p:cNvSpPr txBox="1"/>
          <p:nvPr/>
        </p:nvSpPr>
        <p:spPr>
          <a:xfrm>
            <a:off x="1764323" y="2052800"/>
            <a:ext cx="4422300" cy="5694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US" sz="2500" b="1">
                <a:solidFill>
                  <a:srgbClr val="000000"/>
                </a:solidFill>
                <a:latin typeface="Calibri"/>
                <a:ea typeface="Calibri"/>
                <a:cs typeface="Calibri"/>
                <a:sym typeface="Calibri"/>
              </a:rPr>
              <a:t>Breakfast: </a:t>
            </a:r>
            <a:r>
              <a:rPr lang="en-US" sz="2500">
                <a:solidFill>
                  <a:srgbClr val="000000"/>
                </a:solidFill>
                <a:latin typeface="Calibri"/>
                <a:ea typeface="Calibri"/>
                <a:cs typeface="Calibri"/>
                <a:sym typeface="Calibri"/>
              </a:rPr>
              <a:t>Skipped or just coffee</a:t>
            </a:r>
            <a:endParaRPr sz="2500">
              <a:solidFill>
                <a:srgbClr val="000000"/>
              </a:solidFill>
              <a:latin typeface="Calibri"/>
              <a:ea typeface="Calibri"/>
              <a:cs typeface="Calibri"/>
              <a:sym typeface="Calibri"/>
            </a:endParaRPr>
          </a:p>
        </p:txBody>
      </p:sp>
      <p:sp>
        <p:nvSpPr>
          <p:cNvPr id="494" name="Google Shape;494;p28"/>
          <p:cNvSpPr txBox="1"/>
          <p:nvPr/>
        </p:nvSpPr>
        <p:spPr>
          <a:xfrm>
            <a:off x="1764322" y="2557100"/>
            <a:ext cx="7203600" cy="5694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US" sz="2500" b="1">
                <a:solidFill>
                  <a:srgbClr val="000000"/>
                </a:solidFill>
                <a:latin typeface="Calibri"/>
                <a:ea typeface="Calibri"/>
                <a:cs typeface="Calibri"/>
                <a:sym typeface="Calibri"/>
              </a:rPr>
              <a:t>Lunch:</a:t>
            </a:r>
            <a:r>
              <a:rPr lang="en-US" sz="2500">
                <a:solidFill>
                  <a:srgbClr val="000000"/>
                </a:solidFill>
                <a:latin typeface="Calibri"/>
                <a:ea typeface="Calibri"/>
                <a:cs typeface="Calibri"/>
                <a:sym typeface="Calibri"/>
              </a:rPr>
              <a:t> Salad, low or no carbs, diet soda</a:t>
            </a:r>
            <a:endParaRPr sz="2500">
              <a:solidFill>
                <a:srgbClr val="000000"/>
              </a:solidFill>
              <a:latin typeface="Calibri"/>
              <a:ea typeface="Calibri"/>
              <a:cs typeface="Calibri"/>
              <a:sym typeface="Calibri"/>
            </a:endParaRPr>
          </a:p>
        </p:txBody>
      </p:sp>
      <p:sp>
        <p:nvSpPr>
          <p:cNvPr id="495" name="Google Shape;495;p28"/>
          <p:cNvSpPr txBox="1"/>
          <p:nvPr/>
        </p:nvSpPr>
        <p:spPr>
          <a:xfrm>
            <a:off x="1764325" y="3061400"/>
            <a:ext cx="8727600" cy="10314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US" sz="2500" b="1">
                <a:solidFill>
                  <a:srgbClr val="000000"/>
                </a:solidFill>
                <a:latin typeface="Calibri"/>
                <a:ea typeface="Calibri"/>
                <a:cs typeface="Calibri"/>
                <a:sym typeface="Calibri"/>
              </a:rPr>
              <a:t>Afternoon snack: </a:t>
            </a:r>
            <a:r>
              <a:rPr lang="en-US" sz="2500">
                <a:solidFill>
                  <a:srgbClr val="000000"/>
                </a:solidFill>
                <a:latin typeface="Calibri"/>
                <a:ea typeface="Calibri"/>
                <a:cs typeface="Calibri"/>
                <a:sym typeface="Calibri"/>
              </a:rPr>
              <a:t>fruit, veggies and hummus, yogurt, granola, candy</a:t>
            </a:r>
            <a:endParaRPr sz="2500">
              <a:solidFill>
                <a:srgbClr val="000000"/>
              </a:solidFill>
              <a:latin typeface="Calibri"/>
              <a:ea typeface="Calibri"/>
              <a:cs typeface="Calibri"/>
              <a:sym typeface="Calibri"/>
            </a:endParaRPr>
          </a:p>
        </p:txBody>
      </p:sp>
      <p:sp>
        <p:nvSpPr>
          <p:cNvPr id="496" name="Google Shape;496;p28"/>
          <p:cNvSpPr txBox="1"/>
          <p:nvPr/>
        </p:nvSpPr>
        <p:spPr>
          <a:xfrm>
            <a:off x="1764323" y="3935000"/>
            <a:ext cx="8051100" cy="5694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US" sz="2500" b="1">
                <a:solidFill>
                  <a:srgbClr val="000000"/>
                </a:solidFill>
                <a:latin typeface="Calibri"/>
                <a:ea typeface="Calibri"/>
                <a:cs typeface="Calibri"/>
                <a:sym typeface="Calibri"/>
              </a:rPr>
              <a:t>Dinner: </a:t>
            </a:r>
            <a:r>
              <a:rPr lang="en-US" sz="2500">
                <a:solidFill>
                  <a:srgbClr val="000000"/>
                </a:solidFill>
                <a:latin typeface="Calibri"/>
                <a:ea typeface="Calibri"/>
                <a:cs typeface="Calibri"/>
                <a:sym typeface="Calibri"/>
              </a:rPr>
              <a:t>Pizza, burger and fries, takeout</a:t>
            </a:r>
            <a:endParaRPr sz="2500">
              <a:solidFill>
                <a:srgbClr val="000000"/>
              </a:solidFill>
              <a:latin typeface="Calibri"/>
              <a:ea typeface="Calibri"/>
              <a:cs typeface="Calibri"/>
              <a:sym typeface="Calibri"/>
            </a:endParaRPr>
          </a:p>
        </p:txBody>
      </p:sp>
      <p:sp>
        <p:nvSpPr>
          <p:cNvPr id="497" name="Google Shape;497;p28"/>
          <p:cNvSpPr txBox="1"/>
          <p:nvPr/>
        </p:nvSpPr>
        <p:spPr>
          <a:xfrm>
            <a:off x="1764328" y="4439300"/>
            <a:ext cx="5403600" cy="10314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US" sz="2500" b="1">
                <a:solidFill>
                  <a:srgbClr val="000000"/>
                </a:solidFill>
                <a:latin typeface="Calibri"/>
                <a:ea typeface="Calibri"/>
                <a:cs typeface="Calibri"/>
                <a:sym typeface="Calibri"/>
              </a:rPr>
              <a:t>Evening snack: </a:t>
            </a:r>
            <a:r>
              <a:rPr lang="en-US" sz="2500">
                <a:solidFill>
                  <a:srgbClr val="000000"/>
                </a:solidFill>
                <a:latin typeface="Calibri"/>
                <a:ea typeface="Calibri"/>
                <a:cs typeface="Calibri"/>
                <a:sym typeface="Calibri"/>
              </a:rPr>
              <a:t>Cookies, ice cream, chips, cereal, sweets, crackers</a:t>
            </a:r>
            <a:endParaRPr sz="2500">
              <a:solidFill>
                <a:srgbClr val="000000"/>
              </a:solidFill>
              <a:latin typeface="Calibri"/>
              <a:ea typeface="Calibri"/>
              <a:cs typeface="Calibri"/>
              <a:sym typeface="Calibri"/>
            </a:endParaRPr>
          </a:p>
        </p:txBody>
      </p:sp>
      <p:sp>
        <p:nvSpPr>
          <p:cNvPr id="498" name="Google Shape;498;p28"/>
          <p:cNvSpPr txBox="1">
            <a:spLocks noGrp="1"/>
          </p:cNvSpPr>
          <p:nvPr>
            <p:ph type="title"/>
          </p:nvPr>
        </p:nvSpPr>
        <p:spPr>
          <a:xfrm>
            <a:off x="838200" y="500062"/>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Common Eating Pattern</a:t>
            </a:r>
            <a:endParaRPr/>
          </a:p>
        </p:txBody>
      </p:sp>
      <p:pic>
        <p:nvPicPr>
          <p:cNvPr id="499" name="Google Shape;499;p28"/>
          <p:cNvPicPr preferRelativeResize="0"/>
          <p:nvPr/>
        </p:nvPicPr>
        <p:blipFill>
          <a:blip r:embed="rId3">
            <a:alphaModFix/>
          </a:blip>
          <a:stretch>
            <a:fillRect/>
          </a:stretch>
        </p:blipFill>
        <p:spPr>
          <a:xfrm>
            <a:off x="7980203" y="4028600"/>
            <a:ext cx="3073951" cy="2048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2fe59854467_1_40"/>
          <p:cNvSpPr/>
          <p:nvPr/>
        </p:nvSpPr>
        <p:spPr>
          <a:xfrm>
            <a:off x="-3708774" y="10388167"/>
            <a:ext cx="5812800" cy="2312700"/>
          </a:xfrm>
          <a:prstGeom prst="rect">
            <a:avLst/>
          </a:prstGeom>
          <a:noFill/>
          <a:ln>
            <a:noFill/>
          </a:ln>
        </p:spPr>
        <p:txBody>
          <a:bodyPr spcFirstLastPara="1" wrap="square" lIns="48750" tIns="48750" rIns="48750" bIns="48750" anchor="ctr" anchorCtr="0">
            <a:noAutofit/>
          </a:bodyPr>
          <a:lstStyle/>
          <a:p>
            <a:pPr marL="0" marR="0" lvl="0" indent="0" algn="ctr" rtl="0">
              <a:lnSpc>
                <a:spcPct val="120000"/>
              </a:lnSpc>
              <a:spcBef>
                <a:spcPts val="0"/>
              </a:spcBef>
              <a:spcAft>
                <a:spcPts val="0"/>
              </a:spcAft>
              <a:buClr>
                <a:srgbClr val="5E5E5E"/>
              </a:buClr>
              <a:buSzPts val="3000"/>
              <a:buFont typeface="Montserrat Light"/>
              <a:buNone/>
            </a:pPr>
            <a:endParaRPr sz="3000" b="0" i="0" u="none" strike="noStrike" cap="none">
              <a:solidFill>
                <a:srgbClr val="5E5E5E"/>
              </a:solidFill>
              <a:latin typeface="Montserrat Light"/>
              <a:ea typeface="Montserrat Light"/>
              <a:cs typeface="Montserrat Light"/>
              <a:sym typeface="Montserrat Light"/>
            </a:endParaRPr>
          </a:p>
        </p:txBody>
      </p:sp>
      <p:sp>
        <p:nvSpPr>
          <p:cNvPr id="506" name="Google Shape;506;g2fe59854467_1_40"/>
          <p:cNvSpPr txBox="1">
            <a:spLocks noGrp="1"/>
          </p:cNvSpPr>
          <p:nvPr>
            <p:ph type="title"/>
          </p:nvPr>
        </p:nvSpPr>
        <p:spPr>
          <a:xfrm>
            <a:off x="838200" y="500062"/>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Why This </a:t>
            </a:r>
            <a:r>
              <a:rPr lang="en-US" dirty="0">
                <a:solidFill>
                  <a:srgbClr val="FF0000"/>
                </a:solidFill>
              </a:rPr>
              <a:t>Common</a:t>
            </a:r>
            <a:r>
              <a:rPr lang="en-US" dirty="0"/>
              <a:t> Eating Pattern Can Be Physiologically Challenging</a:t>
            </a:r>
            <a:endParaRPr dirty="0"/>
          </a:p>
        </p:txBody>
      </p:sp>
      <p:sp>
        <p:nvSpPr>
          <p:cNvPr id="507" name="Google Shape;507;g2fe59854467_1_40"/>
          <p:cNvSpPr txBox="1"/>
          <p:nvPr/>
        </p:nvSpPr>
        <p:spPr>
          <a:xfrm>
            <a:off x="881374" y="2062000"/>
            <a:ext cx="6616705" cy="4616618"/>
          </a:xfrm>
          <a:prstGeom prst="rect">
            <a:avLst/>
          </a:prstGeom>
          <a:noFill/>
          <a:ln>
            <a:noFill/>
          </a:ln>
        </p:spPr>
        <p:txBody>
          <a:bodyPr spcFirstLastPara="1" wrap="square" lIns="91425" tIns="91425" rIns="91425" bIns="91425" anchor="t" anchorCtr="0">
            <a:spAutoFit/>
          </a:bodyPr>
          <a:lstStyle/>
          <a:p>
            <a:pPr marL="457200" lvl="0" indent="-419100" algn="l" rtl="0">
              <a:lnSpc>
                <a:spcPct val="120000"/>
              </a:lnSpc>
              <a:spcBef>
                <a:spcPts val="0"/>
              </a:spcBef>
              <a:spcAft>
                <a:spcPts val="0"/>
              </a:spcAft>
              <a:buSzPts val="3000"/>
              <a:buFont typeface="Calibri"/>
              <a:buChar char="●"/>
            </a:pPr>
            <a:r>
              <a:rPr lang="en-US" sz="3000" dirty="0">
                <a:latin typeface="Calibri"/>
                <a:ea typeface="Calibri"/>
                <a:cs typeface="Calibri"/>
                <a:sym typeface="Calibri"/>
              </a:rPr>
              <a:t>By 3pm, blood </a:t>
            </a:r>
            <a:r>
              <a:rPr lang="en-US" sz="3000" dirty="0">
                <a:solidFill>
                  <a:srgbClr val="FF0000"/>
                </a:solidFill>
                <a:latin typeface="Calibri"/>
                <a:ea typeface="Calibri"/>
                <a:cs typeface="Calibri"/>
                <a:sym typeface="Calibri"/>
              </a:rPr>
              <a:t>glucose</a:t>
            </a:r>
            <a:r>
              <a:rPr lang="en-US" sz="3000" dirty="0">
                <a:latin typeface="Calibri"/>
                <a:ea typeface="Calibri"/>
                <a:cs typeface="Calibri"/>
                <a:sym typeface="Calibri"/>
              </a:rPr>
              <a:t> levels </a:t>
            </a:r>
            <a:r>
              <a:rPr lang="en-US" sz="3000" dirty="0">
                <a:solidFill>
                  <a:srgbClr val="FF0000"/>
                </a:solidFill>
                <a:latin typeface="Calibri"/>
                <a:ea typeface="Calibri"/>
                <a:cs typeface="Calibri"/>
                <a:sym typeface="Calibri"/>
              </a:rPr>
              <a:t>dropping</a:t>
            </a:r>
            <a:endParaRPr sz="3000" dirty="0">
              <a:solidFill>
                <a:srgbClr val="FF0000"/>
              </a:solidFill>
              <a:latin typeface="Calibri"/>
              <a:ea typeface="Calibri"/>
              <a:cs typeface="Calibri"/>
              <a:sym typeface="Calibri"/>
            </a:endParaRPr>
          </a:p>
          <a:p>
            <a:pPr marL="457200" lvl="0" indent="-419100" algn="l" rtl="0">
              <a:lnSpc>
                <a:spcPct val="120000"/>
              </a:lnSpc>
              <a:spcBef>
                <a:spcPts val="0"/>
              </a:spcBef>
              <a:spcAft>
                <a:spcPts val="0"/>
              </a:spcAft>
              <a:buSzPts val="3000"/>
              <a:buFont typeface="Calibri"/>
              <a:buChar char="●"/>
            </a:pPr>
            <a:r>
              <a:rPr lang="en-US" sz="3000" dirty="0">
                <a:latin typeface="Calibri"/>
                <a:ea typeface="Calibri"/>
                <a:cs typeface="Calibri"/>
                <a:sym typeface="Calibri"/>
              </a:rPr>
              <a:t>Feel hangry (hungry + angry)</a:t>
            </a:r>
            <a:endParaRPr sz="3000" dirty="0">
              <a:latin typeface="Calibri"/>
              <a:ea typeface="Calibri"/>
              <a:cs typeface="Calibri"/>
              <a:sym typeface="Calibri"/>
            </a:endParaRPr>
          </a:p>
          <a:p>
            <a:pPr marL="457200" lvl="0" indent="-419100" algn="l" rtl="0">
              <a:lnSpc>
                <a:spcPct val="120000"/>
              </a:lnSpc>
              <a:spcBef>
                <a:spcPts val="0"/>
              </a:spcBef>
              <a:spcAft>
                <a:spcPts val="0"/>
              </a:spcAft>
              <a:buSzPts val="3000"/>
              <a:buFont typeface="Calibri"/>
              <a:buChar char="●"/>
            </a:pPr>
            <a:r>
              <a:rPr lang="en-US" sz="3000" dirty="0">
                <a:latin typeface="Calibri"/>
                <a:ea typeface="Calibri"/>
                <a:cs typeface="Calibri"/>
                <a:sym typeface="Calibri"/>
              </a:rPr>
              <a:t>Brain seeks quick energy from high carb/calorie foods</a:t>
            </a:r>
            <a:endParaRPr sz="3000" dirty="0">
              <a:latin typeface="Calibri"/>
              <a:ea typeface="Calibri"/>
              <a:cs typeface="Calibri"/>
              <a:sym typeface="Calibri"/>
            </a:endParaRPr>
          </a:p>
          <a:p>
            <a:pPr marL="457200" lvl="0" indent="-419100" algn="l" rtl="0">
              <a:lnSpc>
                <a:spcPct val="120000"/>
              </a:lnSpc>
              <a:spcBef>
                <a:spcPts val="0"/>
              </a:spcBef>
              <a:spcAft>
                <a:spcPts val="0"/>
              </a:spcAft>
              <a:buSzPts val="3000"/>
              <a:buFont typeface="Calibri"/>
              <a:buChar char="●"/>
            </a:pPr>
            <a:r>
              <a:rPr lang="en-US" sz="3000" dirty="0">
                <a:latin typeface="Calibri"/>
                <a:ea typeface="Calibri"/>
                <a:cs typeface="Calibri"/>
                <a:sym typeface="Calibri"/>
              </a:rPr>
              <a:t>Eat to the point of being over full</a:t>
            </a:r>
            <a:endParaRPr sz="3000" dirty="0">
              <a:latin typeface="Calibri"/>
              <a:ea typeface="Calibri"/>
              <a:cs typeface="Calibri"/>
              <a:sym typeface="Calibri"/>
            </a:endParaRPr>
          </a:p>
          <a:p>
            <a:pPr marL="457200" lvl="0" indent="-419100" algn="l" rtl="0">
              <a:lnSpc>
                <a:spcPct val="120000"/>
              </a:lnSpc>
              <a:spcBef>
                <a:spcPts val="0"/>
              </a:spcBef>
              <a:spcAft>
                <a:spcPts val="0"/>
              </a:spcAft>
              <a:buSzPts val="3000"/>
              <a:buFont typeface="Calibri"/>
              <a:buChar char="●"/>
            </a:pPr>
            <a:r>
              <a:rPr lang="en-US" sz="3000" dirty="0">
                <a:latin typeface="Calibri"/>
                <a:ea typeface="Calibri"/>
                <a:cs typeface="Calibri"/>
                <a:sym typeface="Calibri"/>
              </a:rPr>
              <a:t>Blood </a:t>
            </a:r>
            <a:r>
              <a:rPr lang="en-US" sz="3000" dirty="0">
                <a:solidFill>
                  <a:srgbClr val="FF0000"/>
                </a:solidFill>
                <a:latin typeface="Calibri"/>
                <a:ea typeface="Calibri"/>
                <a:cs typeface="Calibri"/>
                <a:sym typeface="Calibri"/>
              </a:rPr>
              <a:t>glucose</a:t>
            </a:r>
            <a:r>
              <a:rPr lang="en-US" sz="3000" dirty="0">
                <a:latin typeface="Calibri"/>
                <a:ea typeface="Calibri"/>
                <a:cs typeface="Calibri"/>
                <a:sym typeface="Calibri"/>
              </a:rPr>
              <a:t> levels rise</a:t>
            </a:r>
            <a:endParaRPr sz="3000" dirty="0">
              <a:latin typeface="Calibri"/>
              <a:ea typeface="Calibri"/>
              <a:cs typeface="Calibri"/>
              <a:sym typeface="Calibri"/>
            </a:endParaRPr>
          </a:p>
          <a:p>
            <a:pPr marL="457200" lvl="0" indent="-419100" algn="l" rtl="0">
              <a:lnSpc>
                <a:spcPct val="120000"/>
              </a:lnSpc>
              <a:spcBef>
                <a:spcPts val="0"/>
              </a:spcBef>
              <a:spcAft>
                <a:spcPts val="0"/>
              </a:spcAft>
              <a:buSzPts val="3000"/>
              <a:buFont typeface="Calibri"/>
              <a:buChar char="●"/>
            </a:pPr>
            <a:r>
              <a:rPr lang="en-US" sz="3000" dirty="0">
                <a:solidFill>
                  <a:srgbClr val="FF0000"/>
                </a:solidFill>
                <a:latin typeface="Calibri"/>
                <a:ea typeface="Calibri"/>
                <a:cs typeface="Calibri"/>
                <a:sym typeface="Calibri"/>
              </a:rPr>
              <a:t>Elevated postprandial and fasting glucose levels</a:t>
            </a:r>
            <a:endParaRPr sz="3000" dirty="0">
              <a:solidFill>
                <a:srgbClr val="FF0000"/>
              </a:solidFill>
              <a:latin typeface="Calibri"/>
              <a:ea typeface="Calibri"/>
              <a:cs typeface="Calibri"/>
              <a:sym typeface="Calibri"/>
            </a:endParaRPr>
          </a:p>
        </p:txBody>
      </p:sp>
      <p:pic>
        <p:nvPicPr>
          <p:cNvPr id="508" name="Google Shape;508;g2fe59854467_1_40"/>
          <p:cNvPicPr preferRelativeResize="0"/>
          <p:nvPr/>
        </p:nvPicPr>
        <p:blipFill>
          <a:blip r:embed="rId3">
            <a:alphaModFix/>
          </a:blip>
          <a:stretch>
            <a:fillRect/>
          </a:stretch>
        </p:blipFill>
        <p:spPr>
          <a:xfrm>
            <a:off x="7719934" y="2062001"/>
            <a:ext cx="3791808" cy="259244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fe59854467_1_78"/>
          <p:cNvSpPr/>
          <p:nvPr/>
        </p:nvSpPr>
        <p:spPr>
          <a:xfrm>
            <a:off x="-3708774" y="10388167"/>
            <a:ext cx="5812800" cy="2312700"/>
          </a:xfrm>
          <a:prstGeom prst="rect">
            <a:avLst/>
          </a:prstGeom>
          <a:noFill/>
          <a:ln>
            <a:noFill/>
          </a:ln>
        </p:spPr>
        <p:txBody>
          <a:bodyPr spcFirstLastPara="1" wrap="square" lIns="48750" tIns="48750" rIns="48750" bIns="48750" anchor="ctr" anchorCtr="0">
            <a:noAutofit/>
          </a:bodyPr>
          <a:lstStyle/>
          <a:p>
            <a:pPr marL="0" marR="0" lvl="0" indent="0" algn="ctr" rtl="0">
              <a:lnSpc>
                <a:spcPct val="120000"/>
              </a:lnSpc>
              <a:spcBef>
                <a:spcPts val="0"/>
              </a:spcBef>
              <a:spcAft>
                <a:spcPts val="0"/>
              </a:spcAft>
              <a:buClr>
                <a:srgbClr val="5E5E5E"/>
              </a:buClr>
              <a:buSzPts val="3000"/>
              <a:buFont typeface="Montserrat Light"/>
              <a:buNone/>
            </a:pPr>
            <a:endParaRPr sz="3000" b="0" i="0" u="none" strike="noStrike" cap="none">
              <a:solidFill>
                <a:srgbClr val="5E5E5E"/>
              </a:solidFill>
              <a:latin typeface="Montserrat Light"/>
              <a:ea typeface="Montserrat Light"/>
              <a:cs typeface="Montserrat Light"/>
              <a:sym typeface="Montserrat Light"/>
            </a:endParaRPr>
          </a:p>
        </p:txBody>
      </p:sp>
      <p:sp>
        <p:nvSpPr>
          <p:cNvPr id="515" name="Google Shape;515;g2fe59854467_1_78"/>
          <p:cNvSpPr txBox="1">
            <a:spLocks noGrp="1"/>
          </p:cNvSpPr>
          <p:nvPr>
            <p:ph type="title"/>
          </p:nvPr>
        </p:nvSpPr>
        <p:spPr>
          <a:xfrm>
            <a:off x="838200" y="500062"/>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Instead of this </a:t>
            </a:r>
            <a:r>
              <a:rPr lang="en-US" dirty="0">
                <a:solidFill>
                  <a:srgbClr val="FF0000"/>
                </a:solidFill>
              </a:rPr>
              <a:t>approach </a:t>
            </a:r>
            <a:r>
              <a:rPr lang="en-US" dirty="0"/>
              <a:t>…</a:t>
            </a:r>
            <a:endParaRPr dirty="0"/>
          </a:p>
        </p:txBody>
      </p:sp>
      <p:sp>
        <p:nvSpPr>
          <p:cNvPr id="516" name="Google Shape;516;g2fe59854467_1_78"/>
          <p:cNvSpPr/>
          <p:nvPr/>
        </p:nvSpPr>
        <p:spPr>
          <a:xfrm>
            <a:off x="2504325" y="4779652"/>
            <a:ext cx="7828614" cy="2078470"/>
          </a:xfrm>
          <a:custGeom>
            <a:avLst/>
            <a:gdLst/>
            <a:ahLst/>
            <a:cxnLst/>
            <a:rect l="l" t="t" r="r" b="b"/>
            <a:pathLst>
              <a:path w="941222" h="375514" extrusionOk="0">
                <a:moveTo>
                  <a:pt x="0" y="24384"/>
                </a:moveTo>
                <a:lnTo>
                  <a:pt x="181416" y="375514"/>
                </a:lnTo>
                <a:lnTo>
                  <a:pt x="376488" y="18532"/>
                </a:lnTo>
                <a:lnTo>
                  <a:pt x="570585" y="366735"/>
                </a:lnTo>
                <a:lnTo>
                  <a:pt x="742248" y="0"/>
                </a:lnTo>
                <a:lnTo>
                  <a:pt x="941222" y="353080"/>
                </a:lnTo>
              </a:path>
            </a:pathLst>
          </a:custGeom>
          <a:noFill/>
          <a:ln w="38100" cap="flat" cmpd="sng">
            <a:solidFill>
              <a:srgbClr val="000000"/>
            </a:solidFill>
            <a:prstDash val="solid"/>
            <a:round/>
            <a:headEnd type="none" w="med" len="med"/>
            <a:tailEnd type="none" w="med" len="med"/>
          </a:ln>
        </p:spPr>
        <p:txBody>
          <a:bodyPr/>
          <a:lstStyle/>
          <a:p>
            <a:endParaRPr lang="en-US"/>
          </a:p>
        </p:txBody>
      </p:sp>
      <p:sp>
        <p:nvSpPr>
          <p:cNvPr id="517" name="Google Shape;517;g2fe59854467_1_78"/>
          <p:cNvSpPr txBox="1"/>
          <p:nvPr/>
        </p:nvSpPr>
        <p:spPr>
          <a:xfrm>
            <a:off x="838200" y="1935900"/>
            <a:ext cx="10470300" cy="2843825"/>
          </a:xfrm>
          <a:prstGeom prst="rect">
            <a:avLst/>
          </a:prstGeom>
          <a:noFill/>
          <a:ln>
            <a:noFill/>
          </a:ln>
        </p:spPr>
        <p:txBody>
          <a:bodyPr spcFirstLastPara="1" wrap="square" lIns="91425" tIns="91425" rIns="91425" bIns="91425" anchor="t" anchorCtr="0">
            <a:spAutoFit/>
          </a:bodyPr>
          <a:lstStyle/>
          <a:p>
            <a:pPr marL="457200" lvl="0" indent="-457200" algn="l" rtl="0">
              <a:lnSpc>
                <a:spcPct val="120000"/>
              </a:lnSpc>
              <a:spcBef>
                <a:spcPts val="0"/>
              </a:spcBef>
              <a:spcAft>
                <a:spcPts val="0"/>
              </a:spcAft>
              <a:buSzPts val="3600"/>
              <a:buFont typeface="Calibri"/>
              <a:buChar char="●"/>
            </a:pPr>
            <a:r>
              <a:rPr lang="en-US" sz="3600" dirty="0">
                <a:latin typeface="Calibri"/>
                <a:ea typeface="Calibri"/>
                <a:cs typeface="Calibri"/>
                <a:sym typeface="Calibri"/>
              </a:rPr>
              <a:t>S</a:t>
            </a:r>
            <a:r>
              <a:rPr lang="en-US" sz="3600" dirty="0">
                <a:solidFill>
                  <a:srgbClr val="000000"/>
                </a:solidFill>
                <a:latin typeface="Calibri"/>
                <a:ea typeface="Calibri"/>
                <a:cs typeface="Calibri"/>
                <a:sym typeface="Calibri"/>
              </a:rPr>
              <a:t>harp drops in blood </a:t>
            </a:r>
            <a:r>
              <a:rPr lang="en-US" sz="3600" dirty="0">
                <a:solidFill>
                  <a:srgbClr val="FF0000"/>
                </a:solidFill>
                <a:latin typeface="Calibri"/>
                <a:ea typeface="Calibri"/>
                <a:cs typeface="Calibri"/>
                <a:sym typeface="Calibri"/>
              </a:rPr>
              <a:t>glucose</a:t>
            </a:r>
            <a:r>
              <a:rPr lang="en-US" sz="3600" dirty="0">
                <a:solidFill>
                  <a:srgbClr val="000000"/>
                </a:solidFill>
                <a:latin typeface="Calibri"/>
                <a:ea typeface="Calibri"/>
                <a:cs typeface="Calibri"/>
                <a:sym typeface="Calibri"/>
              </a:rPr>
              <a:t> from under-eating early in the day can cause intense hunger and eating past point of fullness and </a:t>
            </a:r>
            <a:r>
              <a:rPr lang="en-US" sz="3600" dirty="0">
                <a:latin typeface="Calibri"/>
                <a:ea typeface="Calibri"/>
                <a:cs typeface="Calibri"/>
                <a:sym typeface="Calibri"/>
              </a:rPr>
              <a:t>inconsistent</a:t>
            </a:r>
            <a:r>
              <a:rPr lang="en-US" sz="3600" dirty="0">
                <a:solidFill>
                  <a:srgbClr val="000000"/>
                </a:solidFill>
                <a:latin typeface="Calibri"/>
                <a:ea typeface="Calibri"/>
                <a:cs typeface="Calibri"/>
                <a:sym typeface="Calibri"/>
              </a:rPr>
              <a:t> blood glucose levels above target</a:t>
            </a:r>
            <a:endParaRPr sz="3600" dirty="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2fe59854467_1_88"/>
          <p:cNvSpPr/>
          <p:nvPr/>
        </p:nvSpPr>
        <p:spPr>
          <a:xfrm>
            <a:off x="-3708774" y="10388167"/>
            <a:ext cx="5812800" cy="2312700"/>
          </a:xfrm>
          <a:prstGeom prst="rect">
            <a:avLst/>
          </a:prstGeom>
          <a:noFill/>
          <a:ln>
            <a:noFill/>
          </a:ln>
        </p:spPr>
        <p:txBody>
          <a:bodyPr spcFirstLastPara="1" wrap="square" lIns="48750" tIns="48750" rIns="48750" bIns="48750" anchor="ctr" anchorCtr="0">
            <a:noAutofit/>
          </a:bodyPr>
          <a:lstStyle/>
          <a:p>
            <a:pPr marL="0" marR="0" lvl="0" indent="0" algn="ctr" rtl="0">
              <a:lnSpc>
                <a:spcPct val="120000"/>
              </a:lnSpc>
              <a:spcBef>
                <a:spcPts val="0"/>
              </a:spcBef>
              <a:spcAft>
                <a:spcPts val="0"/>
              </a:spcAft>
              <a:buClr>
                <a:srgbClr val="5E5E5E"/>
              </a:buClr>
              <a:buSzPts val="3000"/>
              <a:buFont typeface="Montserrat Light"/>
              <a:buNone/>
            </a:pPr>
            <a:endParaRPr sz="3000" b="0" i="0" u="none" strike="noStrike" cap="none">
              <a:solidFill>
                <a:srgbClr val="5E5E5E"/>
              </a:solidFill>
              <a:latin typeface="Montserrat Light"/>
              <a:ea typeface="Montserrat Light"/>
              <a:cs typeface="Montserrat Light"/>
              <a:sym typeface="Montserrat Light"/>
            </a:endParaRPr>
          </a:p>
        </p:txBody>
      </p:sp>
      <p:sp>
        <p:nvSpPr>
          <p:cNvPr id="524" name="Google Shape;524;g2fe59854467_1_88"/>
          <p:cNvSpPr txBox="1">
            <a:spLocks noGrp="1"/>
          </p:cNvSpPr>
          <p:nvPr>
            <p:ph type="title"/>
          </p:nvPr>
        </p:nvSpPr>
        <p:spPr>
          <a:xfrm>
            <a:off x="838200" y="500062"/>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We want this…</a:t>
            </a:r>
            <a:endParaRPr/>
          </a:p>
        </p:txBody>
      </p:sp>
      <p:sp>
        <p:nvSpPr>
          <p:cNvPr id="525" name="Google Shape;525;g2fe59854467_1_88"/>
          <p:cNvSpPr txBox="1"/>
          <p:nvPr/>
        </p:nvSpPr>
        <p:spPr>
          <a:xfrm>
            <a:off x="838200" y="1935900"/>
            <a:ext cx="10470300" cy="3305490"/>
          </a:xfrm>
          <a:prstGeom prst="rect">
            <a:avLst/>
          </a:prstGeom>
          <a:noFill/>
          <a:ln>
            <a:noFill/>
          </a:ln>
        </p:spPr>
        <p:txBody>
          <a:bodyPr spcFirstLastPara="1" wrap="square" lIns="91425" tIns="91425" rIns="91425" bIns="91425" anchor="t" anchorCtr="0">
            <a:spAutoFit/>
          </a:bodyPr>
          <a:lstStyle/>
          <a:p>
            <a:pPr marL="457200" lvl="0" indent="-457200" algn="l" rtl="0">
              <a:lnSpc>
                <a:spcPct val="120000"/>
              </a:lnSpc>
              <a:spcBef>
                <a:spcPts val="0"/>
              </a:spcBef>
              <a:spcAft>
                <a:spcPts val="0"/>
              </a:spcAft>
              <a:buSzPts val="3600"/>
              <a:buFont typeface="Calibri"/>
              <a:buChar char="●"/>
            </a:pPr>
            <a:r>
              <a:rPr lang="en-US" sz="3600" dirty="0">
                <a:latin typeface="Calibri"/>
                <a:ea typeface="Calibri"/>
                <a:cs typeface="Calibri"/>
                <a:sym typeface="Calibri"/>
              </a:rPr>
              <a:t>Slight dips in blood </a:t>
            </a:r>
            <a:r>
              <a:rPr lang="en-US" sz="3600" dirty="0">
                <a:solidFill>
                  <a:srgbClr val="FF0000"/>
                </a:solidFill>
                <a:latin typeface="Calibri"/>
                <a:ea typeface="Calibri"/>
                <a:cs typeface="Calibri"/>
                <a:sym typeface="Calibri"/>
              </a:rPr>
              <a:t>glucose </a:t>
            </a:r>
            <a:r>
              <a:rPr lang="en-US" sz="3600" dirty="0">
                <a:latin typeface="Calibri"/>
                <a:ea typeface="Calibri"/>
                <a:cs typeface="Calibri"/>
                <a:sym typeface="Calibri"/>
              </a:rPr>
              <a:t>gently signal it’s time to eat </a:t>
            </a:r>
            <a:endParaRPr sz="3600" dirty="0">
              <a:latin typeface="Calibri"/>
              <a:ea typeface="Calibri"/>
              <a:cs typeface="Calibri"/>
              <a:sym typeface="Calibri"/>
            </a:endParaRPr>
          </a:p>
          <a:p>
            <a:pPr marL="457200" lvl="0" indent="-457200" algn="l" rtl="0">
              <a:lnSpc>
                <a:spcPct val="120000"/>
              </a:lnSpc>
              <a:spcBef>
                <a:spcPts val="0"/>
              </a:spcBef>
              <a:spcAft>
                <a:spcPts val="0"/>
              </a:spcAft>
              <a:buClr>
                <a:schemeClr val="dk1"/>
              </a:buClr>
              <a:buSzPts val="3600"/>
              <a:buFont typeface="Calibri"/>
              <a:buChar char="●"/>
            </a:pPr>
            <a:r>
              <a:rPr lang="en-US" sz="3600" dirty="0">
                <a:solidFill>
                  <a:schemeClr val="dk1"/>
                </a:solidFill>
                <a:latin typeface="Calibri"/>
                <a:ea typeface="Calibri"/>
                <a:cs typeface="Calibri"/>
                <a:sym typeface="Calibri"/>
              </a:rPr>
              <a:t>Eat adequate and consistently, including </a:t>
            </a:r>
            <a:r>
              <a:rPr lang="en-US" sz="3600" dirty="0">
                <a:solidFill>
                  <a:srgbClr val="FF0000"/>
                </a:solidFill>
                <a:latin typeface="Calibri"/>
                <a:ea typeface="Calibri"/>
                <a:cs typeface="Calibri"/>
                <a:sym typeface="Calibri"/>
              </a:rPr>
              <a:t>all?</a:t>
            </a:r>
            <a:r>
              <a:rPr lang="en-US" sz="3600" dirty="0">
                <a:solidFill>
                  <a:schemeClr val="dk1"/>
                </a:solidFill>
                <a:latin typeface="Calibri"/>
                <a:ea typeface="Calibri"/>
                <a:cs typeface="Calibri"/>
                <a:sym typeface="Calibri"/>
              </a:rPr>
              <a:t> food groups at each meal</a:t>
            </a:r>
            <a:endParaRPr sz="3600" dirty="0">
              <a:solidFill>
                <a:schemeClr val="dk1"/>
              </a:solidFill>
              <a:latin typeface="Calibri"/>
              <a:ea typeface="Calibri"/>
              <a:cs typeface="Calibri"/>
              <a:sym typeface="Calibri"/>
            </a:endParaRPr>
          </a:p>
          <a:p>
            <a:pPr marL="0" lvl="0" indent="0" algn="l" rtl="0">
              <a:lnSpc>
                <a:spcPct val="120000"/>
              </a:lnSpc>
              <a:spcBef>
                <a:spcPts val="0"/>
              </a:spcBef>
              <a:spcAft>
                <a:spcPts val="0"/>
              </a:spcAft>
              <a:buNone/>
            </a:pPr>
            <a:endParaRPr sz="2500" dirty="0">
              <a:latin typeface="Calibri"/>
              <a:ea typeface="Calibri"/>
              <a:cs typeface="Calibri"/>
              <a:sym typeface="Calibri"/>
            </a:endParaRPr>
          </a:p>
        </p:txBody>
      </p:sp>
      <p:sp>
        <p:nvSpPr>
          <p:cNvPr id="526" name="Google Shape;526;g2fe59854467_1_88"/>
          <p:cNvSpPr/>
          <p:nvPr/>
        </p:nvSpPr>
        <p:spPr>
          <a:xfrm>
            <a:off x="838199" y="4500300"/>
            <a:ext cx="11041645" cy="1088296"/>
          </a:xfrm>
          <a:custGeom>
            <a:avLst/>
            <a:gdLst/>
            <a:ahLst/>
            <a:cxnLst/>
            <a:rect l="l" t="t" r="r" b="b"/>
            <a:pathLst>
              <a:path w="906353" h="96673" extrusionOk="0">
                <a:moveTo>
                  <a:pt x="0" y="96602"/>
                </a:moveTo>
                <a:cubicBezTo>
                  <a:pt x="21783" y="82622"/>
                  <a:pt x="83556" y="14347"/>
                  <a:pt x="130698" y="12721"/>
                </a:cubicBezTo>
                <a:cubicBezTo>
                  <a:pt x="177840" y="11095"/>
                  <a:pt x="235061" y="85548"/>
                  <a:pt x="282854" y="86848"/>
                </a:cubicBezTo>
                <a:cubicBezTo>
                  <a:pt x="330647" y="88149"/>
                  <a:pt x="369824" y="19874"/>
                  <a:pt x="417454" y="20524"/>
                </a:cubicBezTo>
                <a:cubicBezTo>
                  <a:pt x="465084" y="21174"/>
                  <a:pt x="518729" y="94164"/>
                  <a:pt x="568635" y="90750"/>
                </a:cubicBezTo>
                <a:cubicBezTo>
                  <a:pt x="618541" y="87336"/>
                  <a:pt x="664220" y="691"/>
                  <a:pt x="716889" y="41"/>
                </a:cubicBezTo>
                <a:cubicBezTo>
                  <a:pt x="769558" y="-609"/>
                  <a:pt x="853114" y="70917"/>
                  <a:pt x="884651" y="86848"/>
                </a:cubicBezTo>
                <a:cubicBezTo>
                  <a:pt x="916188" y="102779"/>
                  <a:pt x="902533" y="94164"/>
                  <a:pt x="906109" y="95627"/>
                </a:cubicBezTo>
              </a:path>
            </a:pathLst>
          </a:custGeom>
          <a:noFill/>
          <a:ln w="38100" cap="flat" cmpd="sng">
            <a:solidFill>
              <a:srgbClr val="000000"/>
            </a:solidFill>
            <a:prstDash val="solid"/>
            <a:round/>
            <a:headEnd type="none" w="med" len="med"/>
            <a:tailEnd type="none" w="med" len="med"/>
          </a:ln>
        </p:spPr>
        <p:txBody>
          <a:bodyPr/>
          <a:lstStyle/>
          <a:p>
            <a:endParaRPr lang="en-US"/>
          </a:p>
        </p:txBody>
      </p:sp>
      <p:sp>
        <p:nvSpPr>
          <p:cNvPr id="527" name="Google Shape;527;g2fe59854467_1_88"/>
          <p:cNvSpPr txBox="1"/>
          <p:nvPr/>
        </p:nvSpPr>
        <p:spPr>
          <a:xfrm>
            <a:off x="2104033" y="4937700"/>
            <a:ext cx="825000" cy="13392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US" sz="7500" b="1">
                <a:solidFill>
                  <a:srgbClr val="8C3A22"/>
                </a:solidFill>
                <a:latin typeface="Montserrat"/>
                <a:ea typeface="Montserrat"/>
                <a:cs typeface="Montserrat"/>
                <a:sym typeface="Montserrat"/>
              </a:rPr>
              <a:t>B</a:t>
            </a:r>
            <a:endParaRPr/>
          </a:p>
        </p:txBody>
      </p:sp>
      <p:sp>
        <p:nvSpPr>
          <p:cNvPr id="528" name="Google Shape;528;g2fe59854467_1_88"/>
          <p:cNvSpPr txBox="1"/>
          <p:nvPr/>
        </p:nvSpPr>
        <p:spPr>
          <a:xfrm>
            <a:off x="5537807" y="4985325"/>
            <a:ext cx="928800" cy="13392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US" sz="7500" b="1">
                <a:solidFill>
                  <a:srgbClr val="8C3A22"/>
                </a:solidFill>
                <a:latin typeface="Montserrat"/>
                <a:ea typeface="Montserrat"/>
                <a:cs typeface="Montserrat"/>
                <a:sym typeface="Montserrat"/>
              </a:rPr>
              <a:t>L</a:t>
            </a:r>
            <a:endParaRPr/>
          </a:p>
        </p:txBody>
      </p:sp>
      <p:sp>
        <p:nvSpPr>
          <p:cNvPr id="529" name="Google Shape;529;g2fe59854467_1_88"/>
          <p:cNvSpPr txBox="1"/>
          <p:nvPr/>
        </p:nvSpPr>
        <p:spPr>
          <a:xfrm>
            <a:off x="9162156" y="4831053"/>
            <a:ext cx="928800" cy="13392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US" sz="7500" b="1">
                <a:solidFill>
                  <a:srgbClr val="8C3A22"/>
                </a:solidFill>
                <a:latin typeface="Montserrat"/>
                <a:ea typeface="Montserrat"/>
                <a:cs typeface="Montserrat"/>
                <a:sym typeface="Montserrat"/>
              </a:rPr>
              <a:t>D</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2fe59854467_0_54"/>
          <p:cNvSpPr txBox="1">
            <a:spLocks noGrp="1"/>
          </p:cNvSpPr>
          <p:nvPr>
            <p:ph type="title"/>
          </p:nvPr>
        </p:nvSpPr>
        <p:spPr>
          <a:xfrm>
            <a:off x="838200" y="500062"/>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Healthy Eating Patterns</a:t>
            </a:r>
            <a:endParaRPr/>
          </a:p>
        </p:txBody>
      </p:sp>
      <p:sp>
        <p:nvSpPr>
          <p:cNvPr id="536" name="Google Shape;536;g2fe59854467_0_5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dirty="0"/>
              <a:t>Consensus Recommendation: There is no ideal percentage of calories from carb, protein, and fat for people with diabetes.</a:t>
            </a:r>
            <a:endParaRPr dirty="0"/>
          </a:p>
          <a:p>
            <a:pPr marL="228600" lvl="0" indent="-228600" algn="l" rtl="0">
              <a:lnSpc>
                <a:spcPct val="100000"/>
              </a:lnSpc>
              <a:spcBef>
                <a:spcPts val="1000"/>
              </a:spcBef>
              <a:spcAft>
                <a:spcPts val="0"/>
              </a:spcAft>
              <a:buClr>
                <a:schemeClr val="dk1"/>
              </a:buClr>
              <a:buSzPts val="3200"/>
              <a:buChar char="•"/>
            </a:pPr>
            <a:r>
              <a:rPr lang="en-US" sz="3200" dirty="0"/>
              <a:t>A healthy eating pattern </a:t>
            </a:r>
            <a:r>
              <a:rPr lang="en-US" sz="3200" dirty="0">
                <a:solidFill>
                  <a:srgbClr val="FF0000"/>
                </a:solidFill>
              </a:rPr>
              <a:t>includes:</a:t>
            </a:r>
            <a:endParaRPr dirty="0">
              <a:solidFill>
                <a:srgbClr val="FF0000"/>
              </a:solidFill>
            </a:endParaRPr>
          </a:p>
          <a:p>
            <a:pPr marL="914400" lvl="1" indent="-457200" algn="l" rtl="0">
              <a:lnSpc>
                <a:spcPct val="100000"/>
              </a:lnSpc>
              <a:spcBef>
                <a:spcPts val="500"/>
              </a:spcBef>
              <a:spcAft>
                <a:spcPts val="0"/>
              </a:spcAft>
              <a:buClr>
                <a:schemeClr val="dk1"/>
              </a:buClr>
              <a:buSzPts val="2800"/>
              <a:buFont typeface="Calibri"/>
              <a:buAutoNum type="arabicPeriod"/>
            </a:pPr>
            <a:r>
              <a:rPr lang="en-US" sz="2800" dirty="0"/>
              <a:t>↑ non-starchy vegetables, whole fruit and grains, legumes, nuts, seeds, low-fat diary</a:t>
            </a:r>
            <a:endParaRPr dirty="0"/>
          </a:p>
          <a:p>
            <a:pPr marL="914400" lvl="1" indent="-457200" algn="l" rtl="0">
              <a:lnSpc>
                <a:spcPct val="100000"/>
              </a:lnSpc>
              <a:spcBef>
                <a:spcPts val="500"/>
              </a:spcBef>
              <a:spcAft>
                <a:spcPts val="0"/>
              </a:spcAft>
              <a:buClr>
                <a:schemeClr val="dk1"/>
              </a:buClr>
              <a:buSzPts val="2800"/>
              <a:buFont typeface="Calibri"/>
              <a:buAutoNum type="arabicPeriod"/>
            </a:pPr>
            <a:r>
              <a:rPr lang="en-US" sz="2800" dirty="0"/>
              <a:t>↓meat, SSBs, sweets, refined grains, </a:t>
            </a:r>
            <a:r>
              <a:rPr lang="en-US" sz="2800" dirty="0">
                <a:solidFill>
                  <a:srgbClr val="FF0000"/>
                </a:solidFill>
              </a:rPr>
              <a:t>ultra processed </a:t>
            </a:r>
            <a:r>
              <a:rPr lang="en-US" sz="2800" dirty="0"/>
              <a:t>foods</a:t>
            </a:r>
            <a:endParaRPr dirty="0"/>
          </a:p>
          <a:p>
            <a:pPr marL="228600" lvl="0" indent="-228600" algn="l" rtl="0">
              <a:lnSpc>
                <a:spcPct val="100000"/>
              </a:lnSpc>
              <a:spcBef>
                <a:spcPts val="1000"/>
              </a:spcBef>
              <a:spcAft>
                <a:spcPts val="0"/>
              </a:spcAft>
              <a:buClr>
                <a:schemeClr val="dk1"/>
              </a:buClr>
              <a:buSzPts val="3200"/>
              <a:buChar char="•"/>
            </a:pPr>
            <a:r>
              <a:rPr lang="en-US" sz="3200" dirty="0"/>
              <a:t>This </a:t>
            </a:r>
            <a:r>
              <a:rPr lang="en-US" sz="3200" dirty="0">
                <a:solidFill>
                  <a:srgbClr val="FF0000"/>
                </a:solidFill>
              </a:rPr>
              <a:t>eating</a:t>
            </a:r>
            <a:r>
              <a:rPr lang="en-US" sz="3200" dirty="0"/>
              <a:t> </a:t>
            </a:r>
            <a:r>
              <a:rPr lang="en-US" sz="3200" dirty="0">
                <a:solidFill>
                  <a:srgbClr val="FF0000"/>
                </a:solidFill>
              </a:rPr>
              <a:t>approach</a:t>
            </a:r>
            <a:r>
              <a:rPr lang="en-US" sz="3200" dirty="0"/>
              <a:t> limits saturated and trans fats, added sugar, and sodium. </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1"/>
        <p:cNvGrpSpPr/>
        <p:nvPr/>
      </p:nvGrpSpPr>
      <p:grpSpPr>
        <a:xfrm>
          <a:off x="0" y="0"/>
          <a:ext cx="0" cy="0"/>
          <a:chOff x="0" y="0"/>
          <a:chExt cx="0" cy="0"/>
        </a:xfrm>
      </p:grpSpPr>
      <p:sp>
        <p:nvSpPr>
          <p:cNvPr id="542" name="Google Shape;542;p29"/>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3" name="Google Shape;543;p29" descr="A picture containing food&#10;&#10;Description automatically generated"/>
          <p:cNvPicPr preferRelativeResize="0"/>
          <p:nvPr/>
        </p:nvPicPr>
        <p:blipFill rotWithShape="1">
          <a:blip r:embed="rId3">
            <a:alphaModFix/>
          </a:blip>
          <a:srcRect t="15730"/>
          <a:stretch/>
        </p:blipFill>
        <p:spPr>
          <a:xfrm>
            <a:off x="20" y="10"/>
            <a:ext cx="12191981" cy="6857990"/>
          </a:xfrm>
          <a:prstGeom prst="rect">
            <a:avLst/>
          </a:prstGeom>
          <a:noFill/>
          <a:ln>
            <a:noFill/>
          </a:ln>
        </p:spPr>
      </p:pic>
      <p:sp>
        <p:nvSpPr>
          <p:cNvPr id="544" name="Google Shape;544;p29"/>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29"/>
          <p:cNvSpPr txBox="1">
            <a:spLocks noGrp="1"/>
          </p:cNvSpPr>
          <p:nvPr>
            <p:ph type="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Calibri"/>
              <a:buNone/>
            </a:pPr>
            <a:r>
              <a:rPr lang="en-US" sz="6600"/>
              <a:t>Carbohydrates &amp; Sweeteners</a:t>
            </a:r>
            <a:endParaRPr/>
          </a:p>
        </p:txBody>
      </p:sp>
      <p:sp>
        <p:nvSpPr>
          <p:cNvPr id="546" name="Google Shape;546;p29"/>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7" name="Google Shape;547;p29"/>
          <p:cNvSpPr txBox="1">
            <a:spLocks noGrp="1"/>
          </p:cNvSpPr>
          <p:nvPr>
            <p:ph type="body" idx="1"/>
          </p:nvPr>
        </p:nvSpPr>
        <p:spPr>
          <a:xfrm>
            <a:off x="404553" y="5624945"/>
            <a:ext cx="9078562" cy="592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None/>
            </a:pPr>
            <a:r>
              <a:rPr lang="en-US">
                <a:solidFill>
                  <a:schemeClr val="lt1"/>
                </a:solidFill>
              </a:rPr>
              <a:t>Sugars, High Intensity Sweeteners, Sugar Alcohols, Starch, &amp; Fiber</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30"/>
          <p:cNvPicPr preferRelativeResize="0"/>
          <p:nvPr/>
        </p:nvPicPr>
        <p:blipFill rotWithShape="1">
          <a:blip r:embed="rId3">
            <a:alphaModFix/>
          </a:blip>
          <a:srcRect/>
          <a:stretch/>
        </p:blipFill>
        <p:spPr>
          <a:xfrm>
            <a:off x="7787149" y="2414706"/>
            <a:ext cx="4404851" cy="2854996"/>
          </a:xfrm>
          <a:prstGeom prst="rect">
            <a:avLst/>
          </a:prstGeom>
          <a:noFill/>
          <a:ln>
            <a:noFill/>
          </a:ln>
        </p:spPr>
      </p:pic>
      <p:sp>
        <p:nvSpPr>
          <p:cNvPr id="554" name="Google Shape;554;p30"/>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Carbohydrates</a:t>
            </a:r>
            <a:endParaRPr/>
          </a:p>
        </p:txBody>
      </p:sp>
      <p:sp>
        <p:nvSpPr>
          <p:cNvPr id="555" name="Google Shape;555;p30"/>
          <p:cNvSpPr txBox="1">
            <a:spLocks noGrp="1"/>
          </p:cNvSpPr>
          <p:nvPr>
            <p:ph type="body" idx="1"/>
          </p:nvPr>
        </p:nvSpPr>
        <p:spPr>
          <a:xfrm>
            <a:off x="838199" y="1825625"/>
            <a:ext cx="7907595"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110000"/>
              </a:lnSpc>
              <a:spcBef>
                <a:spcPts val="0"/>
              </a:spcBef>
              <a:spcAft>
                <a:spcPts val="0"/>
              </a:spcAft>
              <a:buClr>
                <a:srgbClr val="000000"/>
              </a:buClr>
              <a:buSzPct val="100000"/>
              <a:buChar char="•"/>
            </a:pPr>
            <a:r>
              <a:rPr lang="en-US" sz="3600" b="0" i="0">
                <a:solidFill>
                  <a:srgbClr val="000000"/>
                </a:solidFill>
              </a:rPr>
              <a:t>Inconclusive evidence for ideal amount of carbohydrate per day</a:t>
            </a:r>
            <a:endParaRPr/>
          </a:p>
          <a:p>
            <a:pPr marL="685800" lvl="1" indent="-228600" algn="l" rtl="0">
              <a:lnSpc>
                <a:spcPct val="110000"/>
              </a:lnSpc>
              <a:spcBef>
                <a:spcPts val="500"/>
              </a:spcBef>
              <a:spcAft>
                <a:spcPts val="0"/>
              </a:spcAft>
              <a:buClr>
                <a:srgbClr val="000000"/>
              </a:buClr>
              <a:buSzPct val="100000"/>
              <a:buChar char="•"/>
            </a:pPr>
            <a:r>
              <a:rPr lang="en-US" sz="3200">
                <a:solidFill>
                  <a:srgbClr val="000000"/>
                </a:solidFill>
              </a:rPr>
              <a:t>RDA is 130 g/day in people w/o diabetes. This can be fulfilled via intake or by body’s metabolic processes</a:t>
            </a:r>
            <a:endParaRPr/>
          </a:p>
          <a:p>
            <a:pPr marL="228600" lvl="0" indent="-228600" algn="l" rtl="0">
              <a:lnSpc>
                <a:spcPct val="110000"/>
              </a:lnSpc>
              <a:spcBef>
                <a:spcPts val="1000"/>
              </a:spcBef>
              <a:spcAft>
                <a:spcPts val="0"/>
              </a:spcAft>
              <a:buClr>
                <a:srgbClr val="000000"/>
              </a:buClr>
              <a:buSzPct val="100000"/>
              <a:buChar char="•"/>
            </a:pPr>
            <a:r>
              <a:rPr lang="en-US" sz="3600">
                <a:solidFill>
                  <a:srgbClr val="000000"/>
                </a:solidFill>
              </a:rPr>
              <a:t>Amount of carb eaten is main dietary influence on postprandial BG </a:t>
            </a:r>
            <a:endParaRPr/>
          </a:p>
          <a:p>
            <a:pPr marL="685800" lvl="1" indent="-228600" algn="l" rtl="0">
              <a:lnSpc>
                <a:spcPct val="110000"/>
              </a:lnSpc>
              <a:spcBef>
                <a:spcPts val="500"/>
              </a:spcBef>
              <a:spcAft>
                <a:spcPts val="0"/>
              </a:spcAft>
              <a:buClr>
                <a:srgbClr val="000000"/>
              </a:buClr>
              <a:buSzPct val="100000"/>
              <a:buChar char="•"/>
            </a:pPr>
            <a:r>
              <a:rPr lang="en-US" sz="3200">
                <a:solidFill>
                  <a:srgbClr val="000000"/>
                </a:solidFill>
              </a:rPr>
              <a:t>Type/quality of carb makes a difference</a:t>
            </a:r>
            <a:endParaRPr sz="2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31"/>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Carbohydrates</a:t>
            </a:r>
            <a:endParaRPr/>
          </a:p>
        </p:txBody>
      </p:sp>
      <p:sp>
        <p:nvSpPr>
          <p:cNvPr id="562" name="Google Shape;562;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rgbClr val="000000"/>
              </a:buClr>
              <a:buSzPts val="3200"/>
              <a:buChar char="•"/>
            </a:pPr>
            <a:r>
              <a:rPr lang="en-US" sz="3200" dirty="0">
                <a:solidFill>
                  <a:srgbClr val="000000"/>
                </a:solidFill>
              </a:rPr>
              <a:t>Reducing overall carbohydrate intake for individuals with diabetes shows evidence for improving glycemia</a:t>
            </a:r>
            <a:endParaRPr dirty="0"/>
          </a:p>
          <a:p>
            <a:pPr marL="685800" lvl="1" indent="-228600" algn="l" rtl="0">
              <a:lnSpc>
                <a:spcPct val="120000"/>
              </a:lnSpc>
              <a:spcBef>
                <a:spcPts val="500"/>
              </a:spcBef>
              <a:spcAft>
                <a:spcPts val="0"/>
              </a:spcAft>
              <a:buClr>
                <a:srgbClr val="000000"/>
              </a:buClr>
              <a:buSzPts val="2800"/>
              <a:buChar char="•"/>
            </a:pPr>
            <a:r>
              <a:rPr lang="en-US" sz="2800" dirty="0">
                <a:solidFill>
                  <a:srgbClr val="000000"/>
                </a:solidFill>
              </a:rPr>
              <a:t>Low and very low carb diets lower A1C in short-term only; difficult to sustain macronutrient distribution changes long-term</a:t>
            </a:r>
            <a:endParaRPr dirty="0"/>
          </a:p>
          <a:p>
            <a:pPr marL="685800" lvl="1" indent="-228600" algn="l" rtl="0">
              <a:lnSpc>
                <a:spcPct val="120000"/>
              </a:lnSpc>
              <a:spcBef>
                <a:spcPts val="500"/>
              </a:spcBef>
              <a:spcAft>
                <a:spcPts val="0"/>
              </a:spcAft>
              <a:buClr>
                <a:srgbClr val="000000"/>
              </a:buClr>
              <a:buSzPts val="2800"/>
              <a:buChar char="•"/>
            </a:pPr>
            <a:r>
              <a:rPr lang="en-US" sz="2800" dirty="0">
                <a:solidFill>
                  <a:srgbClr val="000000"/>
                </a:solidFill>
              </a:rPr>
              <a:t>Most PWD report moderate carb intake (</a:t>
            </a:r>
            <a:r>
              <a:rPr lang="en-US" sz="2800" dirty="0">
                <a:solidFill>
                  <a:schemeClr val="tx1"/>
                </a:solidFill>
              </a:rPr>
              <a:t>44-46%</a:t>
            </a:r>
            <a:r>
              <a:rPr lang="en-US" sz="2800" dirty="0">
                <a:solidFill>
                  <a:srgbClr val="000000"/>
                </a:solidFill>
              </a:rPr>
              <a:t> of total calories)</a:t>
            </a:r>
            <a:endParaRPr dirty="0"/>
          </a:p>
          <a:p>
            <a:pPr marL="685800" lvl="1" indent="-50800" algn="l" rtl="0">
              <a:lnSpc>
                <a:spcPct val="120000"/>
              </a:lnSpc>
              <a:spcBef>
                <a:spcPts val="500"/>
              </a:spcBef>
              <a:spcAft>
                <a:spcPts val="0"/>
              </a:spcAft>
              <a:buClr>
                <a:schemeClr val="dk1"/>
              </a:buClr>
              <a:buSzPts val="2800"/>
              <a:buNone/>
            </a:pPr>
            <a:endParaRPr sz="2800" dirty="0">
              <a:solidFill>
                <a:srgbClr val="000000"/>
              </a:solidFill>
            </a:endParaRPr>
          </a:p>
          <a:p>
            <a:pPr marL="685800" lvl="1" indent="-228600" algn="l" rtl="0">
              <a:lnSpc>
                <a:spcPct val="90000"/>
              </a:lnSpc>
              <a:spcBef>
                <a:spcPts val="500"/>
              </a:spcBef>
              <a:spcAft>
                <a:spcPts val="0"/>
              </a:spcAft>
              <a:buClr>
                <a:schemeClr val="dk1"/>
              </a:buClr>
              <a:buSzPts val="2400"/>
              <a:buNone/>
            </a:pPr>
            <a:endParaRPr dirty="0">
              <a:solidFill>
                <a:srgbClr val="000000"/>
              </a:solidFill>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2800"/>
              <a:buNone/>
            </a:pPr>
            <a:endParaRPr dirty="0"/>
          </a:p>
        </p:txBody>
      </p:sp>
      <p:pic>
        <p:nvPicPr>
          <p:cNvPr id="563" name="Google Shape;563;p31" descr="A picture containing food, bread&#10;&#10;Description automatically generated"/>
          <p:cNvPicPr preferRelativeResize="0"/>
          <p:nvPr/>
        </p:nvPicPr>
        <p:blipFill rotWithShape="1">
          <a:blip r:embed="rId3">
            <a:alphaModFix/>
          </a:blip>
          <a:srcRect/>
          <a:stretch/>
        </p:blipFill>
        <p:spPr>
          <a:xfrm>
            <a:off x="0" y="5034596"/>
            <a:ext cx="12192000" cy="562384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32"/>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Carbohydrates</a:t>
            </a:r>
            <a:endParaRPr/>
          </a:p>
        </p:txBody>
      </p:sp>
      <p:sp>
        <p:nvSpPr>
          <p:cNvPr id="570" name="Google Shape;570;p32"/>
          <p:cNvSpPr txBox="1">
            <a:spLocks noGrp="1"/>
          </p:cNvSpPr>
          <p:nvPr>
            <p:ph type="body" idx="1"/>
          </p:nvPr>
        </p:nvSpPr>
        <p:spPr>
          <a:xfrm>
            <a:off x="838200" y="1825625"/>
            <a:ext cx="10592517"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rgbClr val="000000"/>
              </a:buClr>
              <a:buSzPts val="3600"/>
              <a:buChar char="•"/>
            </a:pPr>
            <a:r>
              <a:rPr lang="en-US" sz="3600">
                <a:solidFill>
                  <a:srgbClr val="000000"/>
                </a:solidFill>
              </a:rPr>
              <a:t>Focus on the “quality of carbohydrate foods selected” </a:t>
            </a:r>
            <a:endParaRPr/>
          </a:p>
          <a:p>
            <a:pPr marL="685800" lvl="1" indent="-228600" algn="l" rtl="0">
              <a:lnSpc>
                <a:spcPct val="120000"/>
              </a:lnSpc>
              <a:spcBef>
                <a:spcPts val="500"/>
              </a:spcBef>
              <a:spcAft>
                <a:spcPts val="0"/>
              </a:spcAft>
              <a:buClr>
                <a:srgbClr val="000000"/>
              </a:buClr>
              <a:buSzPts val="3200"/>
              <a:buChar char="•"/>
            </a:pPr>
            <a:r>
              <a:rPr lang="en-US" sz="3200">
                <a:solidFill>
                  <a:srgbClr val="000000"/>
                </a:solidFill>
              </a:rPr>
              <a:t>Nutrient dense carbs with dietary fiber, vitamins, and minerals</a:t>
            </a:r>
            <a:endParaRPr/>
          </a:p>
          <a:p>
            <a:pPr marL="685800" lvl="1" indent="-228600" algn="l" rtl="0">
              <a:lnSpc>
                <a:spcPct val="120000"/>
              </a:lnSpc>
              <a:spcBef>
                <a:spcPts val="500"/>
              </a:spcBef>
              <a:spcAft>
                <a:spcPts val="0"/>
              </a:spcAft>
              <a:buClr>
                <a:srgbClr val="000000"/>
              </a:buClr>
              <a:buSzPts val="3200"/>
              <a:buChar char="•"/>
            </a:pPr>
            <a:r>
              <a:rPr lang="en-US" sz="3200">
                <a:solidFill>
                  <a:srgbClr val="000000"/>
                </a:solidFill>
              </a:rPr>
              <a:t>Low in added sugars, fats, and sodium</a:t>
            </a:r>
            <a:endParaRPr/>
          </a:p>
          <a:p>
            <a:pPr marL="685800" lvl="1" indent="-228600" algn="l" rtl="0">
              <a:lnSpc>
                <a:spcPct val="120000"/>
              </a:lnSpc>
              <a:spcBef>
                <a:spcPts val="500"/>
              </a:spcBef>
              <a:spcAft>
                <a:spcPts val="0"/>
              </a:spcAft>
              <a:buClr>
                <a:srgbClr val="000000"/>
              </a:buClr>
              <a:buSzPts val="3200"/>
              <a:buChar char="•"/>
            </a:pPr>
            <a:r>
              <a:rPr lang="en-US" sz="3200">
                <a:solidFill>
                  <a:srgbClr val="000000"/>
                </a:solidFill>
              </a:rPr>
              <a:t>Minimally processed</a:t>
            </a:r>
            <a:endParaRPr/>
          </a:p>
          <a:p>
            <a:pPr marL="228600" lvl="0" indent="-228600" algn="l" rtl="0">
              <a:lnSpc>
                <a:spcPct val="90000"/>
              </a:lnSpc>
              <a:spcBef>
                <a:spcPts val="1000"/>
              </a:spcBef>
              <a:spcAft>
                <a:spcPts val="0"/>
              </a:spcAft>
              <a:buClr>
                <a:schemeClr val="dk1"/>
              </a:buClr>
              <a:buSzPts val="2800"/>
              <a:buNone/>
            </a:pPr>
            <a:endParaRPr/>
          </a:p>
        </p:txBody>
      </p:sp>
      <p:pic>
        <p:nvPicPr>
          <p:cNvPr id="571" name="Google Shape;571;p32"/>
          <p:cNvPicPr preferRelativeResize="0"/>
          <p:nvPr/>
        </p:nvPicPr>
        <p:blipFill rotWithShape="1">
          <a:blip r:embed="rId3">
            <a:alphaModFix/>
          </a:blip>
          <a:srcRect l="50000"/>
          <a:stretch/>
        </p:blipFill>
        <p:spPr>
          <a:xfrm>
            <a:off x="6912864" y="4339941"/>
            <a:ext cx="2812436" cy="2518059"/>
          </a:xfrm>
          <a:prstGeom prst="rect">
            <a:avLst/>
          </a:prstGeom>
          <a:noFill/>
          <a:ln>
            <a:noFill/>
          </a:ln>
        </p:spPr>
      </p:pic>
      <p:pic>
        <p:nvPicPr>
          <p:cNvPr id="572" name="Google Shape;572;p32"/>
          <p:cNvPicPr preferRelativeResize="0"/>
          <p:nvPr/>
        </p:nvPicPr>
        <p:blipFill rotWithShape="1">
          <a:blip r:embed="rId4">
            <a:alphaModFix/>
          </a:blip>
          <a:srcRect r="51315"/>
          <a:stretch/>
        </p:blipFill>
        <p:spPr>
          <a:xfrm flipH="1">
            <a:off x="8483600" y="3315059"/>
            <a:ext cx="3674938" cy="354294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6"/>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Healthy Eating</a:t>
            </a:r>
            <a:endParaRPr/>
          </a:p>
        </p:txBody>
      </p:sp>
      <p:sp>
        <p:nvSpPr>
          <p:cNvPr id="264" name="Google Shape;264;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Medical Nutrition Therapy (MNT)</a:t>
            </a:r>
            <a:endParaRPr/>
          </a:p>
          <a:p>
            <a:pPr marL="685800" lvl="1" indent="-228600" algn="l" rtl="0">
              <a:lnSpc>
                <a:spcPct val="100000"/>
              </a:lnSpc>
              <a:spcBef>
                <a:spcPts val="500"/>
              </a:spcBef>
              <a:spcAft>
                <a:spcPts val="0"/>
              </a:spcAft>
              <a:buClr>
                <a:schemeClr val="dk1"/>
              </a:buClr>
              <a:buSzPts val="3000"/>
              <a:buChar char="•"/>
            </a:pPr>
            <a:r>
              <a:rPr lang="en-US" sz="3000"/>
              <a:t>Evidence-based treatment of a condition through the modification of nutrient or whole-food intake</a:t>
            </a:r>
            <a:endParaRPr/>
          </a:p>
          <a:p>
            <a:pPr marL="685800" lvl="1" indent="-228600" algn="l" rtl="0">
              <a:lnSpc>
                <a:spcPct val="100000"/>
              </a:lnSpc>
              <a:spcBef>
                <a:spcPts val="500"/>
              </a:spcBef>
              <a:spcAft>
                <a:spcPts val="0"/>
              </a:spcAft>
              <a:buClr>
                <a:schemeClr val="dk1"/>
              </a:buClr>
              <a:buSzPts val="3000"/>
              <a:buChar char="•"/>
            </a:pPr>
            <a:r>
              <a:rPr lang="en-US" sz="3000"/>
              <a:t>Often provided by a RD/RDN or similarly qualified professional</a:t>
            </a:r>
            <a:endParaRPr/>
          </a:p>
          <a:p>
            <a:pPr marL="685800" lvl="1" indent="-228600" algn="l" rtl="0">
              <a:lnSpc>
                <a:spcPct val="100000"/>
              </a:lnSpc>
              <a:spcBef>
                <a:spcPts val="500"/>
              </a:spcBef>
              <a:spcAft>
                <a:spcPts val="0"/>
              </a:spcAft>
              <a:buClr>
                <a:schemeClr val="dk1"/>
              </a:buClr>
              <a:buSzPts val="3000"/>
              <a:buChar char="•"/>
            </a:pPr>
            <a:r>
              <a:rPr lang="en-US" sz="3000"/>
              <a:t>All diabetes care and education specialists must be ready and able to apply the principles of MNT!</a:t>
            </a:r>
            <a:endParaRPr/>
          </a:p>
          <a:p>
            <a:pPr marL="228600" lvl="0" indent="-50800" algn="l" rtl="0">
              <a:lnSpc>
                <a:spcPct val="90000"/>
              </a:lnSpc>
              <a:spcBef>
                <a:spcPts val="1000"/>
              </a:spcBef>
              <a:spcAft>
                <a:spcPts val="0"/>
              </a:spcAft>
              <a:buClr>
                <a:schemeClr val="dk1"/>
              </a:buClr>
              <a:buSzPts val="2800"/>
              <a:buNone/>
            </a:pPr>
            <a:endParaRPr/>
          </a:p>
        </p:txBody>
      </p:sp>
      <p:pic>
        <p:nvPicPr>
          <p:cNvPr id="265" name="Google Shape;265;p6"/>
          <p:cNvPicPr preferRelativeResize="0"/>
          <p:nvPr/>
        </p:nvPicPr>
        <p:blipFill rotWithShape="1">
          <a:blip r:embed="rId3">
            <a:alphaModFix/>
          </a:blip>
          <a:srcRect/>
          <a:stretch/>
        </p:blipFill>
        <p:spPr>
          <a:xfrm>
            <a:off x="0" y="5644156"/>
            <a:ext cx="12192000" cy="395892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33"/>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Sugars</a:t>
            </a:r>
            <a:endParaRPr/>
          </a:p>
        </p:txBody>
      </p:sp>
      <p:sp>
        <p:nvSpPr>
          <p:cNvPr id="579" name="Google Shape;579;p33"/>
          <p:cNvSpPr txBox="1">
            <a:spLocks noGrp="1"/>
          </p:cNvSpPr>
          <p:nvPr>
            <p:ph type="body" idx="1"/>
          </p:nvPr>
        </p:nvSpPr>
        <p:spPr>
          <a:xfrm>
            <a:off x="838200" y="1690688"/>
            <a:ext cx="10858500" cy="4288081"/>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dk1"/>
              </a:buClr>
              <a:buSzPts val="3200"/>
              <a:buChar char="•"/>
            </a:pPr>
            <a:r>
              <a:rPr lang="en-US" sz="3200"/>
              <a:t>Types:  glucose, fructose, sucrose (glucose + fructose), and others</a:t>
            </a:r>
            <a:endParaRPr/>
          </a:p>
          <a:p>
            <a:pPr marL="685800" lvl="1" indent="-228600" algn="l" rtl="0">
              <a:lnSpc>
                <a:spcPct val="110000"/>
              </a:lnSpc>
              <a:spcBef>
                <a:spcPts val="500"/>
              </a:spcBef>
              <a:spcAft>
                <a:spcPts val="0"/>
              </a:spcAft>
              <a:buClr>
                <a:schemeClr val="dk1"/>
              </a:buClr>
              <a:buSzPts val="2800"/>
              <a:buChar char="•"/>
            </a:pPr>
            <a:r>
              <a:rPr lang="en-US" sz="2800"/>
              <a:t>Glucose: If eaten alone, has highest glycemic peak relative to other sugars</a:t>
            </a:r>
            <a:endParaRPr/>
          </a:p>
          <a:p>
            <a:pPr marL="685800" lvl="1" indent="-228600" algn="l" rtl="0">
              <a:lnSpc>
                <a:spcPct val="110000"/>
              </a:lnSpc>
              <a:spcBef>
                <a:spcPts val="500"/>
              </a:spcBef>
              <a:spcAft>
                <a:spcPts val="0"/>
              </a:spcAft>
              <a:buClr>
                <a:schemeClr val="dk1"/>
              </a:buClr>
              <a:buSzPts val="2800"/>
              <a:buChar char="•"/>
            </a:pPr>
            <a:r>
              <a:rPr lang="en-US" sz="2800"/>
              <a:t>Fructose: metabolized mostly in the liver;  goes to replenish liver glycogen &amp; triglyceride synthesis so it has less acute impact on BG</a:t>
            </a:r>
            <a:endParaRPr/>
          </a:p>
          <a:p>
            <a:pPr marL="685800" lvl="1" indent="-228600" algn="l" rtl="0">
              <a:lnSpc>
                <a:spcPct val="110000"/>
              </a:lnSpc>
              <a:spcBef>
                <a:spcPts val="500"/>
              </a:spcBef>
              <a:spcAft>
                <a:spcPts val="0"/>
              </a:spcAft>
              <a:buClr>
                <a:schemeClr val="dk1"/>
              </a:buClr>
              <a:buSzPts val="2800"/>
              <a:buChar char="•"/>
            </a:pPr>
            <a:r>
              <a:rPr lang="en-US" sz="2800"/>
              <a:t>Sucrose: Broken into 50% glucose and 50% fructose</a:t>
            </a:r>
            <a:endParaRPr/>
          </a:p>
        </p:txBody>
      </p:sp>
      <p:pic>
        <p:nvPicPr>
          <p:cNvPr id="580" name="Google Shape;580;p33" descr="A picture containing food, plate, bowl, table&#10;&#10;Description automatically generated"/>
          <p:cNvPicPr preferRelativeResize="0"/>
          <p:nvPr/>
        </p:nvPicPr>
        <p:blipFill rotWithShape="1">
          <a:blip r:embed="rId3">
            <a:alphaModFix/>
          </a:blip>
          <a:srcRect/>
          <a:stretch/>
        </p:blipFill>
        <p:spPr>
          <a:xfrm>
            <a:off x="0" y="5897222"/>
            <a:ext cx="12192000" cy="757121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4"/>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Fructose as a Sweetener</a:t>
            </a:r>
            <a:endParaRPr/>
          </a:p>
        </p:txBody>
      </p:sp>
      <p:sp>
        <p:nvSpPr>
          <p:cNvPr id="587" name="Google Shape;587;p34"/>
          <p:cNvSpPr txBox="1">
            <a:spLocks noGrp="1"/>
          </p:cNvSpPr>
          <p:nvPr>
            <p:ph type="body" idx="1"/>
          </p:nvPr>
        </p:nvSpPr>
        <p:spPr>
          <a:xfrm>
            <a:off x="838201" y="1973635"/>
            <a:ext cx="6996508" cy="420332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600"/>
              <a:buChar char="•"/>
            </a:pPr>
            <a:r>
              <a:rPr lang="en-US" sz="3600"/>
              <a:t>Lower postprandial response compared to other sweeteners </a:t>
            </a:r>
            <a:endParaRPr/>
          </a:p>
          <a:p>
            <a:pPr marL="228600" lvl="0" indent="-228600" algn="l" rtl="0">
              <a:lnSpc>
                <a:spcPct val="100000"/>
              </a:lnSpc>
              <a:spcBef>
                <a:spcPts val="1000"/>
              </a:spcBef>
              <a:spcAft>
                <a:spcPts val="0"/>
              </a:spcAft>
              <a:buClr>
                <a:schemeClr val="dk1"/>
              </a:buClr>
              <a:buSzPts val="3600"/>
              <a:buChar char="•"/>
            </a:pPr>
            <a:r>
              <a:rPr lang="en-US" sz="3600"/>
              <a:t>Not recommended as a sweetening agent because it may adversely affect lipids</a:t>
            </a:r>
            <a:endParaRPr/>
          </a:p>
        </p:txBody>
      </p:sp>
      <p:pic>
        <p:nvPicPr>
          <p:cNvPr id="588" name="Google Shape;588;p34"/>
          <p:cNvPicPr preferRelativeResize="0"/>
          <p:nvPr/>
        </p:nvPicPr>
        <p:blipFill rotWithShape="1">
          <a:blip r:embed="rId3">
            <a:alphaModFix/>
          </a:blip>
          <a:srcRect/>
          <a:stretch/>
        </p:blipFill>
        <p:spPr>
          <a:xfrm rot="5400000">
            <a:off x="4635909" y="1001289"/>
            <a:ext cx="10058400" cy="5053781"/>
          </a:xfrm>
          <a:prstGeom prst="rect">
            <a:avLst/>
          </a:prstGeom>
          <a:noFill/>
          <a:ln>
            <a:noFill/>
          </a:ln>
        </p:spPr>
      </p:pic>
      <p:sp>
        <p:nvSpPr>
          <p:cNvPr id="589" name="Google Shape;589;p34"/>
          <p:cNvSpPr txBox="1"/>
          <p:nvPr/>
        </p:nvSpPr>
        <p:spPr>
          <a:xfrm>
            <a:off x="0" y="6211669"/>
            <a:ext cx="1219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Franz, M. J., MacLeod, J., Evert, A., Brown, C., Gradwell, E., Handu, D., Reppert, A., &amp; Robinson, M. (2017). Academy of Nutrition and Dietetics Nutrition practice guideline for type 1 and type 2 diabetes in adults: Systematic review of evidence for medical nutrition therapy effectiveness and recommendations for integration into the Nutrition Care Process. </a:t>
            </a:r>
            <a:r>
              <a:rPr lang="en-US" sz="1200" i="1">
                <a:solidFill>
                  <a:schemeClr val="dk1"/>
                </a:solidFill>
                <a:latin typeface="Times New Roman"/>
                <a:ea typeface="Times New Roman"/>
                <a:cs typeface="Times New Roman"/>
                <a:sym typeface="Times New Roman"/>
              </a:rPr>
              <a:t>Journal of the Academy of Nutrition and Dietetics</a:t>
            </a:r>
            <a:r>
              <a:rPr lang="en-US" sz="1200">
                <a:solidFill>
                  <a:schemeClr val="dk1"/>
                </a:solidFill>
                <a:latin typeface="Times New Roman"/>
                <a:ea typeface="Times New Roman"/>
                <a:cs typeface="Times New Roman"/>
                <a:sym typeface="Times New Roman"/>
              </a:rPr>
              <a:t>, </a:t>
            </a:r>
            <a:r>
              <a:rPr lang="en-US" sz="1200" i="1">
                <a:solidFill>
                  <a:schemeClr val="dk1"/>
                </a:solidFill>
                <a:latin typeface="Times New Roman"/>
                <a:ea typeface="Times New Roman"/>
                <a:cs typeface="Times New Roman"/>
                <a:sym typeface="Times New Roman"/>
              </a:rPr>
              <a:t>117</a:t>
            </a:r>
            <a:r>
              <a:rPr lang="en-US" sz="1200">
                <a:solidFill>
                  <a:schemeClr val="dk1"/>
                </a:solidFill>
                <a:latin typeface="Times New Roman"/>
                <a:ea typeface="Times New Roman"/>
                <a:cs typeface="Times New Roman"/>
                <a:sym typeface="Times New Roman"/>
              </a:rPr>
              <a:t>(10), 1659–1679. https://doi.org/10.1016/j.jand.2017.03.022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35"/>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Fructose in Fruit </a:t>
            </a:r>
            <a:endParaRPr/>
          </a:p>
        </p:txBody>
      </p:sp>
      <p:sp>
        <p:nvSpPr>
          <p:cNvPr id="596" name="Google Shape;596;p35"/>
          <p:cNvSpPr txBox="1">
            <a:spLocks noGrp="1"/>
          </p:cNvSpPr>
          <p:nvPr>
            <p:ph type="body" idx="1"/>
          </p:nvPr>
        </p:nvSpPr>
        <p:spPr>
          <a:xfrm>
            <a:off x="838200" y="1790700"/>
            <a:ext cx="10515600" cy="4386263"/>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600"/>
              <a:buChar char="•"/>
            </a:pPr>
            <a:r>
              <a:rPr lang="en-US" sz="3600"/>
              <a:t>No reason to avoid naturally occurring fructose in fruits and vegetables</a:t>
            </a:r>
            <a:endParaRPr/>
          </a:p>
          <a:p>
            <a:pPr marL="685800" lvl="1" indent="-228600" algn="l" rtl="0">
              <a:lnSpc>
                <a:spcPct val="100000"/>
              </a:lnSpc>
              <a:spcBef>
                <a:spcPts val="500"/>
              </a:spcBef>
              <a:spcAft>
                <a:spcPts val="0"/>
              </a:spcAft>
              <a:buClr>
                <a:schemeClr val="dk1"/>
              </a:buClr>
              <a:buSzPts val="3200"/>
              <a:buChar char="•"/>
            </a:pPr>
            <a:r>
              <a:rPr lang="en-US" sz="3200"/>
              <a:t>“Free fructose” in fruit may result in better glycemic control compared with isocaloric intake of sucrose or starch and is not likely to have detrimental effects on triglycerides</a:t>
            </a:r>
            <a:endParaRPr/>
          </a:p>
        </p:txBody>
      </p:sp>
      <p:pic>
        <p:nvPicPr>
          <p:cNvPr id="597" name="Google Shape;597;p35" descr="A picture containing food, many, oranges, orange&#10;&#10;Description automatically generated"/>
          <p:cNvPicPr preferRelativeResize="0"/>
          <p:nvPr/>
        </p:nvPicPr>
        <p:blipFill rotWithShape="1">
          <a:blip r:embed="rId3">
            <a:alphaModFix/>
          </a:blip>
          <a:srcRect/>
          <a:stretch/>
        </p:blipFill>
        <p:spPr>
          <a:xfrm>
            <a:off x="0" y="5394166"/>
            <a:ext cx="12192000" cy="807522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36"/>
          <p:cNvSpPr txBox="1">
            <a:spLocks noGrp="1"/>
          </p:cNvSpPr>
          <p:nvPr>
            <p:ph type="body" idx="1"/>
          </p:nvPr>
        </p:nvSpPr>
        <p:spPr>
          <a:xfrm>
            <a:off x="838200" y="1825625"/>
            <a:ext cx="10815084" cy="4351338"/>
          </a:xfrm>
          <a:prstGeom prst="rect">
            <a:avLst/>
          </a:prstGeom>
          <a:solidFill>
            <a:schemeClr val="lt1"/>
          </a:solid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ct val="100000"/>
              <a:buChar char="•"/>
            </a:pPr>
            <a:r>
              <a:rPr lang="en-US" sz="3200"/>
              <a:t>A type of sugar that is GRAS by the FDA</a:t>
            </a:r>
            <a:endParaRPr/>
          </a:p>
          <a:p>
            <a:pPr marL="685800" lvl="1" indent="-228600" algn="l" rtl="0">
              <a:lnSpc>
                <a:spcPct val="90000"/>
              </a:lnSpc>
              <a:spcBef>
                <a:spcPts val="500"/>
              </a:spcBef>
              <a:spcAft>
                <a:spcPts val="0"/>
              </a:spcAft>
              <a:buClr>
                <a:schemeClr val="dk1"/>
              </a:buClr>
              <a:buSzPct val="100000"/>
              <a:buChar char="•"/>
            </a:pPr>
            <a:r>
              <a:rPr lang="en-US" sz="2800"/>
              <a:t>Small amounts naturally in</a:t>
            </a:r>
            <a:r>
              <a:rPr lang="en-US" sz="2800" i="0"/>
              <a:t> wheat and some fruits; can be manufactured</a:t>
            </a:r>
            <a:endParaRPr/>
          </a:p>
          <a:p>
            <a:pPr marL="685800" lvl="1" indent="-228600" algn="l" rtl="0">
              <a:lnSpc>
                <a:spcPct val="90000"/>
              </a:lnSpc>
              <a:spcBef>
                <a:spcPts val="500"/>
              </a:spcBef>
              <a:spcAft>
                <a:spcPts val="0"/>
              </a:spcAft>
              <a:buClr>
                <a:schemeClr val="dk1"/>
              </a:buClr>
              <a:buSzPct val="100000"/>
              <a:buChar char="•"/>
            </a:pPr>
            <a:r>
              <a:rPr lang="en-US" sz="2800"/>
              <a:t>~70% as sweet as table sugar </a:t>
            </a:r>
            <a:endParaRPr/>
          </a:p>
          <a:p>
            <a:pPr marL="685800" lvl="1" indent="-228600" algn="l" rtl="0">
              <a:lnSpc>
                <a:spcPct val="90000"/>
              </a:lnSpc>
              <a:spcBef>
                <a:spcPts val="500"/>
              </a:spcBef>
              <a:spcAft>
                <a:spcPts val="0"/>
              </a:spcAft>
              <a:buClr>
                <a:schemeClr val="dk1"/>
              </a:buClr>
              <a:buSzPct val="100000"/>
              <a:buChar char="•"/>
            </a:pPr>
            <a:r>
              <a:rPr lang="en-US" sz="2800" i="0"/>
              <a:t>Contributes few calories, produces negligible increases in blood glucose and insulin levels, does not promote dental decay</a:t>
            </a:r>
            <a:endParaRPr sz="2800"/>
          </a:p>
          <a:p>
            <a:pPr marL="228600" lvl="0" indent="-228600" algn="l" rtl="0">
              <a:lnSpc>
                <a:spcPct val="90000"/>
              </a:lnSpc>
              <a:spcBef>
                <a:spcPts val="1000"/>
              </a:spcBef>
              <a:spcAft>
                <a:spcPts val="0"/>
              </a:spcAft>
              <a:buClr>
                <a:schemeClr val="dk1"/>
              </a:buClr>
              <a:buSzPct val="100000"/>
              <a:buChar char="•"/>
            </a:pPr>
            <a:r>
              <a:rPr lang="en-US" sz="3200"/>
              <a:t>Labeling for allulose:</a:t>
            </a:r>
            <a:endParaRPr/>
          </a:p>
          <a:p>
            <a:pPr marL="685800" lvl="1" indent="-228600" algn="l" rtl="0">
              <a:lnSpc>
                <a:spcPct val="90000"/>
              </a:lnSpc>
              <a:spcBef>
                <a:spcPts val="500"/>
              </a:spcBef>
              <a:spcAft>
                <a:spcPts val="0"/>
              </a:spcAft>
              <a:buClr>
                <a:schemeClr val="dk1"/>
              </a:buClr>
              <a:buSzPct val="100000"/>
              <a:buChar char="•"/>
            </a:pPr>
            <a:r>
              <a:rPr lang="en-US" sz="2800" u="sng"/>
              <a:t>Not</a:t>
            </a:r>
            <a:r>
              <a:rPr lang="en-US" sz="2800"/>
              <a:t> included in “Total Sugars” or ”Added Sugars”</a:t>
            </a:r>
            <a:endParaRPr/>
          </a:p>
          <a:p>
            <a:pPr marL="685800" lvl="1" indent="-228600" algn="l" rtl="0">
              <a:lnSpc>
                <a:spcPct val="90000"/>
              </a:lnSpc>
              <a:spcBef>
                <a:spcPts val="500"/>
              </a:spcBef>
              <a:spcAft>
                <a:spcPts val="0"/>
              </a:spcAft>
              <a:buClr>
                <a:schemeClr val="dk1"/>
              </a:buClr>
              <a:buSzPct val="100000"/>
              <a:buChar char="•"/>
            </a:pPr>
            <a:r>
              <a:rPr lang="en-US" sz="2800" u="sng"/>
              <a:t>Included</a:t>
            </a:r>
            <a:r>
              <a:rPr lang="en-US" sz="2800"/>
              <a:t> in Total Carbohydrates</a:t>
            </a:r>
            <a:endParaRPr/>
          </a:p>
          <a:p>
            <a:pPr marL="685800" lvl="1" indent="-228600" algn="l" rtl="0">
              <a:lnSpc>
                <a:spcPct val="90000"/>
              </a:lnSpc>
              <a:spcBef>
                <a:spcPts val="500"/>
              </a:spcBef>
              <a:spcAft>
                <a:spcPts val="0"/>
              </a:spcAft>
              <a:buClr>
                <a:schemeClr val="dk1"/>
              </a:buClr>
              <a:buSzPct val="100000"/>
              <a:buChar char="•"/>
            </a:pPr>
            <a:r>
              <a:rPr lang="en-US" sz="2800"/>
              <a:t>Calories calculated with 0.4 kcals/gram</a:t>
            </a:r>
            <a:endParaRPr/>
          </a:p>
          <a:p>
            <a:pPr marL="685800" lvl="1" indent="-228600" algn="l" rtl="0">
              <a:lnSpc>
                <a:spcPct val="90000"/>
              </a:lnSpc>
              <a:spcBef>
                <a:spcPts val="500"/>
              </a:spcBef>
              <a:spcAft>
                <a:spcPts val="0"/>
              </a:spcAft>
              <a:buClr>
                <a:schemeClr val="dk1"/>
              </a:buClr>
              <a:buSzPct val="100000"/>
              <a:buChar char="•"/>
            </a:pPr>
            <a:r>
              <a:rPr lang="en-US" sz="2800"/>
              <a:t>Must be in ingredient list</a:t>
            </a:r>
            <a:endParaRPr/>
          </a:p>
          <a:p>
            <a:pPr marL="685800" lvl="1" indent="-87630" algn="l" rtl="0">
              <a:lnSpc>
                <a:spcPct val="90000"/>
              </a:lnSpc>
              <a:spcBef>
                <a:spcPts val="500"/>
              </a:spcBef>
              <a:spcAft>
                <a:spcPts val="0"/>
              </a:spcAft>
              <a:buClr>
                <a:schemeClr val="dk1"/>
              </a:buClr>
              <a:buSzPct val="100000"/>
              <a:buNone/>
            </a:pPr>
            <a:endParaRPr/>
          </a:p>
        </p:txBody>
      </p:sp>
      <p:sp>
        <p:nvSpPr>
          <p:cNvPr id="604" name="Google Shape;604;p36"/>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 Unique Sugar: Allulose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9"/>
        <p:cNvGrpSpPr/>
        <p:nvPr/>
      </p:nvGrpSpPr>
      <p:grpSpPr>
        <a:xfrm>
          <a:off x="0" y="0"/>
          <a:ext cx="0" cy="0"/>
          <a:chOff x="0" y="0"/>
          <a:chExt cx="0" cy="0"/>
        </a:xfrm>
      </p:grpSpPr>
      <p:sp>
        <p:nvSpPr>
          <p:cNvPr id="610" name="Google Shape;610;p37"/>
          <p:cNvSpPr/>
          <p:nvPr/>
        </p:nvSpPr>
        <p:spPr>
          <a:xfrm>
            <a:off x="1280484" y="311374"/>
            <a:ext cx="4332300" cy="6179700"/>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1" name="Google Shape;611;p37" descr="A close-up of a nutrition label&#10;&#10;Description automatically generated"/>
          <p:cNvPicPr preferRelativeResize="0"/>
          <p:nvPr/>
        </p:nvPicPr>
        <p:blipFill rotWithShape="1">
          <a:blip r:embed="rId3">
            <a:alphaModFix/>
          </a:blip>
          <a:srcRect/>
          <a:stretch/>
        </p:blipFill>
        <p:spPr>
          <a:xfrm>
            <a:off x="6511403" y="173761"/>
            <a:ext cx="3490188" cy="6454916"/>
          </a:xfrm>
          <a:prstGeom prst="rect">
            <a:avLst/>
          </a:prstGeom>
          <a:noFill/>
          <a:ln>
            <a:noFill/>
          </a:ln>
        </p:spPr>
      </p:pic>
      <p:sp>
        <p:nvSpPr>
          <p:cNvPr id="612" name="Google Shape;612;p37"/>
          <p:cNvSpPr txBox="1">
            <a:spLocks noGrp="1"/>
          </p:cNvSpPr>
          <p:nvPr>
            <p:ph type="title"/>
          </p:nvPr>
        </p:nvSpPr>
        <p:spPr>
          <a:xfrm>
            <a:off x="1686550" y="742876"/>
            <a:ext cx="3476700" cy="4962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800"/>
              <a:buFont typeface="Calibri"/>
              <a:buNone/>
            </a:pPr>
            <a:r>
              <a:rPr lang="en-US" sz="4800">
                <a:solidFill>
                  <a:srgbClr val="FFFFFF"/>
                </a:solidFill>
                <a:latin typeface="Calibri"/>
                <a:ea typeface="Calibri"/>
                <a:cs typeface="Calibri"/>
                <a:sym typeface="Calibri"/>
              </a:rPr>
              <a:t>A Unique Sugar: Allulose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38"/>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Sugar Sweetened Beverages (SSBs)</a:t>
            </a:r>
            <a:endParaRPr/>
          </a:p>
        </p:txBody>
      </p:sp>
      <p:sp>
        <p:nvSpPr>
          <p:cNvPr id="619" name="Google Shape;619;p38"/>
          <p:cNvSpPr txBox="1">
            <a:spLocks noGrp="1"/>
          </p:cNvSpPr>
          <p:nvPr>
            <p:ph type="body" idx="1"/>
          </p:nvPr>
        </p:nvSpPr>
        <p:spPr>
          <a:xfrm>
            <a:off x="838199" y="1825625"/>
            <a:ext cx="10515599"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General population: SSBs should be avoided to ↓risk of type 2 diabetes, heart disease, weight gain, non-alcoholic liver disease, and tooth decay.</a:t>
            </a:r>
            <a:endParaRPr/>
          </a:p>
          <a:p>
            <a:pPr marL="228600" lvl="0" indent="-228600" algn="l" rtl="0">
              <a:lnSpc>
                <a:spcPct val="100000"/>
              </a:lnSpc>
              <a:spcBef>
                <a:spcPts val="1000"/>
              </a:spcBef>
              <a:spcAft>
                <a:spcPts val="0"/>
              </a:spcAft>
              <a:buClr>
                <a:schemeClr val="dk1"/>
              </a:buClr>
              <a:buSzPts val="3200"/>
              <a:buChar char="•"/>
            </a:pPr>
            <a:r>
              <a:rPr lang="en-US" sz="3200"/>
              <a:t>In people with and without diabetes: replace SSBs with water as often as possible.</a:t>
            </a:r>
            <a:endParaRPr/>
          </a:p>
          <a:p>
            <a:pPr marL="685800" lvl="1" indent="-228600" algn="l" rtl="0">
              <a:lnSpc>
                <a:spcPct val="100000"/>
              </a:lnSpc>
              <a:spcBef>
                <a:spcPts val="500"/>
              </a:spcBef>
              <a:spcAft>
                <a:spcPts val="0"/>
              </a:spcAft>
              <a:buClr>
                <a:schemeClr val="dk1"/>
              </a:buClr>
              <a:buSzPts val="2800"/>
              <a:buChar char="•"/>
            </a:pPr>
            <a:r>
              <a:rPr lang="en-US" sz="2800"/>
              <a:t>Helps ↓ calorie intake. </a:t>
            </a:r>
            <a:endParaRPr/>
          </a:p>
          <a:p>
            <a:pPr marL="685800" lvl="1" indent="-7620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p:txBody>
      </p:sp>
      <p:pic>
        <p:nvPicPr>
          <p:cNvPr id="620" name="Google Shape;620;p38" descr="A picture containing cup, beverage, glass&#10;&#10;Description automatically generated"/>
          <p:cNvPicPr preferRelativeResize="0"/>
          <p:nvPr/>
        </p:nvPicPr>
        <p:blipFill rotWithShape="1">
          <a:blip r:embed="rId3">
            <a:alphaModFix/>
          </a:blip>
          <a:srcRect/>
          <a:stretch/>
        </p:blipFill>
        <p:spPr>
          <a:xfrm>
            <a:off x="-2" y="5163478"/>
            <a:ext cx="12192000" cy="540199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39"/>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Hypoglycemia Treatment</a:t>
            </a:r>
            <a:endParaRPr/>
          </a:p>
        </p:txBody>
      </p:sp>
      <p:sp>
        <p:nvSpPr>
          <p:cNvPr id="627" name="Google Shape;627;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a:t>Treat hypoglycemia with 15g fast-acting carbs if glucose level reaches &lt;70 mg/dl</a:t>
            </a:r>
            <a:endParaRPr/>
          </a:p>
          <a:p>
            <a:pPr marL="685800" lvl="1" indent="-228600" algn="l" rtl="0">
              <a:lnSpc>
                <a:spcPct val="90000"/>
              </a:lnSpc>
              <a:spcBef>
                <a:spcPts val="500"/>
              </a:spcBef>
              <a:spcAft>
                <a:spcPts val="0"/>
              </a:spcAft>
              <a:buClr>
                <a:schemeClr val="dk1"/>
              </a:buClr>
              <a:buSzPts val="2800"/>
              <a:buChar char="•"/>
            </a:pPr>
            <a:r>
              <a:rPr lang="en-US" sz="2800"/>
              <a:t>Best option: pure glucose</a:t>
            </a:r>
            <a:endParaRPr/>
          </a:p>
          <a:p>
            <a:pPr marL="685800" lvl="1" indent="-228600" algn="l" rtl="0">
              <a:lnSpc>
                <a:spcPct val="90000"/>
              </a:lnSpc>
              <a:spcBef>
                <a:spcPts val="500"/>
              </a:spcBef>
              <a:spcAft>
                <a:spcPts val="0"/>
              </a:spcAft>
              <a:buClr>
                <a:schemeClr val="dk1"/>
              </a:buClr>
              <a:buSzPts val="2800"/>
              <a:buChar char="•"/>
            </a:pPr>
            <a:r>
              <a:rPr lang="en-US" sz="2800"/>
              <a:t>Other options: glucose-containing carbs</a:t>
            </a:r>
            <a:endParaRPr/>
          </a:p>
          <a:p>
            <a:pPr marL="685800" lvl="1" indent="-228600" algn="l" rtl="0">
              <a:lnSpc>
                <a:spcPct val="90000"/>
              </a:lnSpc>
              <a:spcBef>
                <a:spcPts val="500"/>
              </a:spcBef>
              <a:spcAft>
                <a:spcPts val="0"/>
              </a:spcAft>
              <a:buClr>
                <a:schemeClr val="dk1"/>
              </a:buClr>
              <a:buSzPts val="2800"/>
              <a:buChar char="•"/>
            </a:pPr>
            <a:r>
              <a:rPr lang="en-US" sz="2800"/>
              <a:t>Do NOT select foods with fat or protein</a:t>
            </a:r>
            <a:endParaRPr/>
          </a:p>
          <a:p>
            <a:pPr marL="228600" lvl="0" indent="-228600" algn="l" rtl="0">
              <a:lnSpc>
                <a:spcPct val="90000"/>
              </a:lnSpc>
              <a:spcBef>
                <a:spcPts val="1000"/>
              </a:spcBef>
              <a:spcAft>
                <a:spcPts val="0"/>
              </a:spcAft>
              <a:buClr>
                <a:schemeClr val="dk1"/>
              </a:buClr>
              <a:buSzPts val="3200"/>
              <a:buChar char="•"/>
            </a:pPr>
            <a:r>
              <a:rPr lang="en-US" sz="3200"/>
              <a:t>Recheck 15 minutes later; retreat if still low</a:t>
            </a:r>
            <a:endParaRPr/>
          </a:p>
          <a:p>
            <a:pPr marL="228600" lvl="0" indent="-228600" algn="l" rtl="0">
              <a:lnSpc>
                <a:spcPct val="90000"/>
              </a:lnSpc>
              <a:spcBef>
                <a:spcPts val="1000"/>
              </a:spcBef>
              <a:spcAft>
                <a:spcPts val="0"/>
              </a:spcAft>
              <a:buClr>
                <a:schemeClr val="dk1"/>
              </a:buClr>
              <a:buSzPts val="3200"/>
              <a:buChar char="•"/>
            </a:pPr>
            <a:r>
              <a:rPr lang="en-US" sz="3200"/>
              <a:t>If on AID system, consider less treatment (5-10g)</a:t>
            </a:r>
            <a:endParaRPr sz="1200"/>
          </a:p>
        </p:txBody>
      </p:sp>
      <p:pic>
        <p:nvPicPr>
          <p:cNvPr id="628" name="Google Shape;628;p39" descr="A picture containing vessel, bottle&#10;&#10;Description automatically generated"/>
          <p:cNvPicPr preferRelativeResize="0"/>
          <p:nvPr/>
        </p:nvPicPr>
        <p:blipFill rotWithShape="1">
          <a:blip r:embed="rId3">
            <a:alphaModFix/>
          </a:blip>
          <a:srcRect/>
          <a:stretch/>
        </p:blipFill>
        <p:spPr>
          <a:xfrm>
            <a:off x="9569351" y="2975252"/>
            <a:ext cx="1784449" cy="184947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40"/>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Non-Nutritive</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Sweeteners</a:t>
            </a:r>
            <a:endParaRPr/>
          </a:p>
        </p:txBody>
      </p:sp>
      <p:sp>
        <p:nvSpPr>
          <p:cNvPr id="635" name="Google Shape;635;p40"/>
          <p:cNvSpPr txBox="1">
            <a:spLocks noGrp="1"/>
          </p:cNvSpPr>
          <p:nvPr>
            <p:ph type="body" idx="1"/>
          </p:nvPr>
        </p:nvSpPr>
        <p:spPr>
          <a:xfrm>
            <a:off x="838200" y="1702383"/>
            <a:ext cx="10515600" cy="4587314"/>
          </a:xfrm>
          <a:prstGeom prst="rect">
            <a:avLst/>
          </a:prstGeom>
          <a:noFill/>
          <a:ln>
            <a:noFill/>
          </a:ln>
        </p:spPr>
        <p:txBody>
          <a:bodyPr spcFirstLastPara="1" wrap="square" lIns="91425" tIns="45700" rIns="91425" bIns="45700" anchor="t" anchorCtr="0">
            <a:normAutofit/>
          </a:bodyPr>
          <a:lstStyle/>
          <a:p>
            <a:pPr marL="228600" lvl="0" indent="-198120" algn="l" rtl="0">
              <a:lnSpc>
                <a:spcPct val="100000"/>
              </a:lnSpc>
              <a:spcBef>
                <a:spcPts val="0"/>
              </a:spcBef>
              <a:spcAft>
                <a:spcPts val="0"/>
              </a:spcAft>
              <a:buClr>
                <a:schemeClr val="dk1"/>
              </a:buClr>
              <a:buSzPct val="100000"/>
              <a:buChar char="•"/>
            </a:pPr>
            <a:r>
              <a:rPr lang="en-US" sz="3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Also known as High Intensity Sweeteners</a:t>
            </a:r>
            <a:r>
              <a:rPr lang="en-US" sz="3200"/>
              <a:t> &amp; Artificial Sweetners</a:t>
            </a:r>
            <a:endParaRPr sz="3200"/>
          </a:p>
          <a:p>
            <a:pPr marL="228600" lvl="0" indent="-198120" algn="l" rtl="0">
              <a:lnSpc>
                <a:spcPct val="100000"/>
              </a:lnSpc>
              <a:spcBef>
                <a:spcPts val="0"/>
              </a:spcBef>
              <a:spcAft>
                <a:spcPts val="0"/>
              </a:spcAft>
              <a:buClr>
                <a:schemeClr val="dk1"/>
              </a:buClr>
              <a:buSzPct val="100000"/>
              <a:buChar char="•"/>
            </a:pPr>
            <a:r>
              <a:rPr lang="en-US" sz="3200"/>
              <a:t>Ingredients used to sweeten and enhance the flavor of foods</a:t>
            </a:r>
            <a:endParaRPr/>
          </a:p>
          <a:p>
            <a:pPr marL="228600" lvl="0" indent="-198120" algn="l" rtl="0">
              <a:lnSpc>
                <a:spcPct val="100000"/>
              </a:lnSpc>
              <a:spcBef>
                <a:spcPts val="1000"/>
              </a:spcBef>
              <a:spcAft>
                <a:spcPts val="0"/>
              </a:spcAft>
              <a:buClr>
                <a:schemeClr val="dk1"/>
              </a:buClr>
              <a:buSzPct val="100000"/>
              <a:buChar char="•"/>
            </a:pPr>
            <a:r>
              <a:rPr lang="en-US" sz="3200"/>
              <a:t>FDA approved for consumption by the general public and PWD</a:t>
            </a:r>
            <a:endParaRPr/>
          </a:p>
          <a:p>
            <a:pPr marL="228600" lvl="0" indent="-198120" algn="l" rtl="0">
              <a:lnSpc>
                <a:spcPct val="100000"/>
              </a:lnSpc>
              <a:spcBef>
                <a:spcPts val="1000"/>
              </a:spcBef>
              <a:spcAft>
                <a:spcPts val="0"/>
              </a:spcAft>
              <a:buClr>
                <a:schemeClr val="dk1"/>
              </a:buClr>
              <a:buSzPct val="100000"/>
              <a:buChar char="•"/>
            </a:pPr>
            <a:r>
              <a:rPr lang="en-US" sz="3200"/>
              <a:t>Safety is a source of concern and confusion for the public</a:t>
            </a:r>
            <a:endParaRPr/>
          </a:p>
          <a:p>
            <a:pPr marL="228600" lvl="0" indent="-198120" algn="l" rtl="0">
              <a:lnSpc>
                <a:spcPct val="100000"/>
              </a:lnSpc>
              <a:spcBef>
                <a:spcPts val="1000"/>
              </a:spcBef>
              <a:spcAft>
                <a:spcPts val="0"/>
              </a:spcAft>
              <a:buClr>
                <a:schemeClr val="dk1"/>
              </a:buClr>
              <a:buSzPct val="100000"/>
              <a:buChar char="•"/>
            </a:pPr>
            <a:r>
              <a:rPr lang="en-US" sz="3200"/>
              <a:t>Very sweet, so smaller amounts are needed to achieve the same sweetness as sugar in food</a:t>
            </a:r>
            <a:endParaRPr/>
          </a:p>
          <a:p>
            <a:pPr marL="0" lvl="0" indent="0" algn="l" rtl="0">
              <a:lnSpc>
                <a:spcPct val="100000"/>
              </a:lnSpc>
              <a:spcBef>
                <a:spcPts val="1000"/>
              </a:spcBef>
              <a:spcAft>
                <a:spcPts val="0"/>
              </a:spcAft>
              <a:buClr>
                <a:schemeClr val="dk1"/>
              </a:buClr>
              <a:buSzPct val="100000"/>
              <a:buNone/>
            </a:pPr>
            <a:endParaRPr sz="3200"/>
          </a:p>
          <a:p>
            <a:pPr marL="685800" lvl="1" indent="-76200" algn="l" rtl="0">
              <a:lnSpc>
                <a:spcPct val="90000"/>
              </a:lnSpc>
              <a:spcBef>
                <a:spcPts val="500"/>
              </a:spcBef>
              <a:spcAft>
                <a:spcPts val="0"/>
              </a:spcAft>
              <a:buClr>
                <a:schemeClr val="dk1"/>
              </a:buClr>
              <a:buSzPct val="100000"/>
              <a:buNone/>
            </a:pPr>
            <a:endParaRPr/>
          </a:p>
          <a:p>
            <a:pPr marL="457200" lvl="1" indent="0" algn="l" rtl="0">
              <a:lnSpc>
                <a:spcPct val="90000"/>
              </a:lnSpc>
              <a:spcBef>
                <a:spcPts val="500"/>
              </a:spcBef>
              <a:spcAft>
                <a:spcPts val="0"/>
              </a:spcAft>
              <a:buClr>
                <a:schemeClr val="dk1"/>
              </a:buClr>
              <a:buSzPct val="100000"/>
              <a:buNone/>
            </a:pPr>
            <a:endParaRPr/>
          </a:p>
          <a:p>
            <a:pPr marL="457200" lvl="1" indent="0" algn="l" rtl="0">
              <a:lnSpc>
                <a:spcPct val="90000"/>
              </a:lnSpc>
              <a:spcBef>
                <a:spcPts val="500"/>
              </a:spcBef>
              <a:spcAft>
                <a:spcPts val="0"/>
              </a:spcAft>
              <a:buClr>
                <a:schemeClr val="dk1"/>
              </a:buClr>
              <a:buSzPct val="100000"/>
              <a:buNone/>
            </a:pPr>
            <a:endParaRPr/>
          </a:p>
          <a:p>
            <a:pPr marL="457200" lvl="1" indent="0" algn="l" rtl="0">
              <a:lnSpc>
                <a:spcPct val="90000"/>
              </a:lnSpc>
              <a:spcBef>
                <a:spcPts val="500"/>
              </a:spcBef>
              <a:spcAft>
                <a:spcPts val="0"/>
              </a:spcAft>
              <a:buClr>
                <a:schemeClr val="dk1"/>
              </a:buClr>
              <a:buSzPct val="100000"/>
              <a:buNone/>
            </a:pPr>
            <a:endParaRPr/>
          </a:p>
          <a:p>
            <a:pPr marL="228600" lvl="0" indent="-5080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642" name="Google Shape;642;p41" descr="A blue and white text on a page&#10;&#10;Description automatically generated with medium confidence"/>
          <p:cNvPicPr preferRelativeResize="0">
            <a:picLocks noGrp="1"/>
          </p:cNvPicPr>
          <p:nvPr>
            <p:ph type="body" idx="1"/>
          </p:nvPr>
        </p:nvPicPr>
        <p:blipFill rotWithShape="1">
          <a:blip r:embed="rId3">
            <a:alphaModFix/>
          </a:blip>
          <a:srcRect/>
          <a:stretch/>
        </p:blipFill>
        <p:spPr>
          <a:xfrm>
            <a:off x="1135249" y="-111453"/>
            <a:ext cx="10218551" cy="708090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42"/>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Non-Nutritive Sweeteners </a:t>
            </a:r>
            <a:endParaRPr/>
          </a:p>
        </p:txBody>
      </p:sp>
      <p:sp>
        <p:nvSpPr>
          <p:cNvPr id="649" name="Google Shape;649;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Six are approved by the FDA as food additives</a:t>
            </a:r>
            <a:endParaRPr/>
          </a:p>
          <a:p>
            <a:pPr marL="914400" lvl="1" indent="-457200" algn="l" rtl="0">
              <a:lnSpc>
                <a:spcPct val="100000"/>
              </a:lnSpc>
              <a:spcBef>
                <a:spcPts val="500"/>
              </a:spcBef>
              <a:spcAft>
                <a:spcPts val="0"/>
              </a:spcAft>
              <a:buClr>
                <a:schemeClr val="dk1"/>
              </a:buClr>
              <a:buSzPts val="2800"/>
              <a:buFont typeface="Calibri"/>
              <a:buAutoNum type="arabicPeriod"/>
            </a:pPr>
            <a:r>
              <a:rPr lang="en-US" sz="2800"/>
              <a:t>Advantame</a:t>
            </a:r>
            <a:endParaRPr sz="2800"/>
          </a:p>
          <a:p>
            <a:pPr marL="914400" lvl="1" indent="-457200" algn="l" rtl="0">
              <a:lnSpc>
                <a:spcPct val="100000"/>
              </a:lnSpc>
              <a:spcBef>
                <a:spcPts val="500"/>
              </a:spcBef>
              <a:spcAft>
                <a:spcPts val="0"/>
              </a:spcAft>
              <a:buClr>
                <a:schemeClr val="dk1"/>
              </a:buClr>
              <a:buSzPts val="2800"/>
              <a:buFont typeface="Calibri"/>
              <a:buAutoNum type="arabicPeriod"/>
            </a:pPr>
            <a:r>
              <a:rPr lang="en-US" sz="2800"/>
              <a:t>Neotame</a:t>
            </a:r>
            <a:endParaRPr/>
          </a:p>
          <a:p>
            <a:pPr marL="914400" lvl="1" indent="-457200" algn="l" rtl="0">
              <a:lnSpc>
                <a:spcPct val="100000"/>
              </a:lnSpc>
              <a:spcBef>
                <a:spcPts val="500"/>
              </a:spcBef>
              <a:spcAft>
                <a:spcPts val="0"/>
              </a:spcAft>
              <a:buClr>
                <a:schemeClr val="dk1"/>
              </a:buClr>
              <a:buSzPts val="2800"/>
              <a:buFont typeface="Calibri"/>
              <a:buAutoNum type="arabicPeriod"/>
            </a:pPr>
            <a:r>
              <a:rPr lang="en-US" sz="2800"/>
              <a:t>Saccharin</a:t>
            </a:r>
            <a:endParaRPr/>
          </a:p>
          <a:p>
            <a:pPr marL="914400" lvl="1" indent="-457200" algn="l" rtl="0">
              <a:lnSpc>
                <a:spcPct val="100000"/>
              </a:lnSpc>
              <a:spcBef>
                <a:spcPts val="500"/>
              </a:spcBef>
              <a:spcAft>
                <a:spcPts val="0"/>
              </a:spcAft>
              <a:buClr>
                <a:schemeClr val="dk1"/>
              </a:buClr>
              <a:buSzPts val="2800"/>
              <a:buFont typeface="Calibri"/>
              <a:buAutoNum type="arabicPeriod"/>
            </a:pPr>
            <a:r>
              <a:rPr lang="en-US" sz="2800"/>
              <a:t>Sucralose</a:t>
            </a:r>
            <a:endParaRPr/>
          </a:p>
          <a:p>
            <a:pPr marL="914400" lvl="1" indent="-457200" algn="l" rtl="0">
              <a:lnSpc>
                <a:spcPct val="100000"/>
              </a:lnSpc>
              <a:spcBef>
                <a:spcPts val="500"/>
              </a:spcBef>
              <a:spcAft>
                <a:spcPts val="0"/>
              </a:spcAft>
              <a:buClr>
                <a:schemeClr val="dk1"/>
              </a:buClr>
              <a:buSzPts val="2800"/>
              <a:buFont typeface="Calibri"/>
              <a:buAutoNum type="arabicPeriod"/>
            </a:pPr>
            <a:r>
              <a:rPr lang="en-US" sz="2800"/>
              <a:t>Aspartame</a:t>
            </a:r>
            <a:endParaRPr/>
          </a:p>
          <a:p>
            <a:pPr marL="914400" lvl="1" indent="-457200" algn="l" rtl="0">
              <a:lnSpc>
                <a:spcPct val="100000"/>
              </a:lnSpc>
              <a:spcBef>
                <a:spcPts val="500"/>
              </a:spcBef>
              <a:spcAft>
                <a:spcPts val="0"/>
              </a:spcAft>
              <a:buClr>
                <a:schemeClr val="dk1"/>
              </a:buClr>
              <a:buSzPts val="2800"/>
              <a:buFont typeface="Calibri"/>
              <a:buAutoNum type="arabicPeriod"/>
            </a:pPr>
            <a:r>
              <a:rPr lang="en-US" sz="2800"/>
              <a:t>Acesulfame potassium</a:t>
            </a:r>
            <a:endParaRPr/>
          </a:p>
          <a:p>
            <a:pPr marL="228600" lvl="0" indent="-50800" algn="l" rtl="0">
              <a:lnSpc>
                <a:spcPct val="90000"/>
              </a:lnSpc>
              <a:spcBef>
                <a:spcPts val="1000"/>
              </a:spcBef>
              <a:spcAft>
                <a:spcPts val="0"/>
              </a:spcAft>
              <a:buClr>
                <a:schemeClr val="dk1"/>
              </a:buClr>
              <a:buSzPts val="2800"/>
              <a:buNone/>
            </a:pPr>
            <a:endParaRPr/>
          </a:p>
        </p:txBody>
      </p:sp>
      <p:sp>
        <p:nvSpPr>
          <p:cNvPr id="650" name="Google Shape;650;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Plant and fruit-based GRAS Sweeteners</a:t>
            </a:r>
            <a:endParaRPr/>
          </a:p>
          <a:p>
            <a:pPr marL="914400" lvl="1" indent="-457200" algn="l" rtl="0">
              <a:lnSpc>
                <a:spcPct val="100000"/>
              </a:lnSpc>
              <a:spcBef>
                <a:spcPts val="500"/>
              </a:spcBef>
              <a:spcAft>
                <a:spcPts val="0"/>
              </a:spcAft>
              <a:buClr>
                <a:schemeClr val="dk1"/>
              </a:buClr>
              <a:buSzPts val="2800"/>
              <a:buFont typeface="Calibri"/>
              <a:buAutoNum type="arabicPeriod"/>
            </a:pPr>
            <a:r>
              <a:rPr lang="en-US" sz="2800"/>
              <a:t>Thaumatin</a:t>
            </a:r>
            <a:endParaRPr/>
          </a:p>
          <a:p>
            <a:pPr marL="914400" lvl="1" indent="-457200" algn="l" rtl="0">
              <a:lnSpc>
                <a:spcPct val="100000"/>
              </a:lnSpc>
              <a:spcBef>
                <a:spcPts val="500"/>
              </a:spcBef>
              <a:spcAft>
                <a:spcPts val="0"/>
              </a:spcAft>
              <a:buClr>
                <a:schemeClr val="dk1"/>
              </a:buClr>
              <a:buSzPts val="2800"/>
              <a:buFont typeface="Calibri"/>
              <a:buAutoNum type="arabicPeriod"/>
            </a:pPr>
            <a:r>
              <a:rPr lang="en-US" sz="2800"/>
              <a:t>Stevia</a:t>
            </a:r>
            <a:endParaRPr/>
          </a:p>
          <a:p>
            <a:pPr marL="914400" lvl="1" indent="-457200" algn="l" rtl="0">
              <a:lnSpc>
                <a:spcPct val="100000"/>
              </a:lnSpc>
              <a:spcBef>
                <a:spcPts val="500"/>
              </a:spcBef>
              <a:spcAft>
                <a:spcPts val="0"/>
              </a:spcAft>
              <a:buClr>
                <a:schemeClr val="dk1"/>
              </a:buClr>
              <a:buSzPts val="2800"/>
              <a:buFont typeface="Calibri"/>
              <a:buAutoNum type="arabicPeriod"/>
            </a:pPr>
            <a:r>
              <a:rPr lang="en-US" sz="2800"/>
              <a:t>Luo Han Guo (Monk Fruit)</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7"/>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Goals of MNT for All Persons With Diabetes (PWD)</a:t>
            </a:r>
            <a:endParaRPr/>
          </a:p>
        </p:txBody>
      </p:sp>
      <p:sp>
        <p:nvSpPr>
          <p:cNvPr id="272" name="Google Shape;272;p7"/>
          <p:cNvSpPr txBox="1">
            <a:spLocks noGrp="1"/>
          </p:cNvSpPr>
          <p:nvPr>
            <p:ph type="body" idx="1"/>
          </p:nvPr>
        </p:nvSpPr>
        <p:spPr>
          <a:xfrm>
            <a:off x="621792" y="1825625"/>
            <a:ext cx="11082528" cy="4351338"/>
          </a:xfrm>
          <a:prstGeom prst="rect">
            <a:avLst/>
          </a:prstGeom>
          <a:noFill/>
          <a:ln>
            <a:noFill/>
          </a:ln>
        </p:spPr>
        <p:txBody>
          <a:bodyPr spcFirstLastPara="1" wrap="square" lIns="91425" tIns="45700" rIns="91425" bIns="45700" anchor="t" anchorCtr="0">
            <a:normAutofit/>
          </a:bodyPr>
          <a:lstStyle/>
          <a:p>
            <a:pPr marL="514350" lvl="0" indent="-514350" algn="l" rtl="0">
              <a:lnSpc>
                <a:spcPct val="100000"/>
              </a:lnSpc>
              <a:spcBef>
                <a:spcPts val="0"/>
              </a:spcBef>
              <a:spcAft>
                <a:spcPts val="0"/>
              </a:spcAft>
              <a:buClr>
                <a:schemeClr val="dk1"/>
              </a:buClr>
              <a:buSzPts val="3200"/>
              <a:buFont typeface="Calibri"/>
              <a:buAutoNum type="arabicPeriod"/>
            </a:pPr>
            <a:r>
              <a:rPr lang="en-US" sz="3200"/>
              <a:t>Decrease the risk of diabetes and cardiovascular disease with intensive lifestyle modification </a:t>
            </a:r>
            <a:endParaRPr/>
          </a:p>
          <a:p>
            <a:pPr marL="685800" lvl="1" indent="-228600" algn="l" rtl="0">
              <a:lnSpc>
                <a:spcPct val="100000"/>
              </a:lnSpc>
              <a:spcBef>
                <a:spcPts val="500"/>
              </a:spcBef>
              <a:spcAft>
                <a:spcPts val="0"/>
              </a:spcAft>
              <a:buClr>
                <a:schemeClr val="dk1"/>
              </a:buClr>
              <a:buSzPts val="3000"/>
              <a:buChar char="•"/>
            </a:pPr>
            <a:r>
              <a:rPr lang="en-US" sz="3000"/>
              <a:t>Refer those at risk for diabetes to an intensive lifestyle program</a:t>
            </a:r>
            <a:endParaRPr/>
          </a:p>
          <a:p>
            <a:pPr marL="1143000" lvl="2" indent="-228600" algn="l" rtl="0">
              <a:lnSpc>
                <a:spcPct val="100000"/>
              </a:lnSpc>
              <a:spcBef>
                <a:spcPts val="500"/>
              </a:spcBef>
              <a:spcAft>
                <a:spcPts val="0"/>
              </a:spcAft>
              <a:buClr>
                <a:schemeClr val="dk1"/>
              </a:buClr>
              <a:buSzPts val="3000"/>
              <a:buChar char="•"/>
            </a:pPr>
            <a:r>
              <a:rPr lang="en-US" sz="3000"/>
              <a:t>Ex: Diabetes Prevention Program and/or individualized MNT</a:t>
            </a:r>
            <a:endParaRPr/>
          </a:p>
          <a:p>
            <a:pPr marL="685800" lvl="1" indent="-12700" algn="l" rtl="0">
              <a:lnSpc>
                <a:spcPct val="100000"/>
              </a:lnSpc>
              <a:spcBef>
                <a:spcPts val="500"/>
              </a:spcBef>
              <a:spcAft>
                <a:spcPts val="0"/>
              </a:spcAft>
              <a:buClr>
                <a:schemeClr val="dk1"/>
              </a:buClr>
              <a:buSzPts val="3400"/>
              <a:buNone/>
            </a:pPr>
            <a:endParaRPr sz="3400"/>
          </a:p>
        </p:txBody>
      </p:sp>
      <p:pic>
        <p:nvPicPr>
          <p:cNvPr id="273" name="Google Shape;273;p7"/>
          <p:cNvPicPr preferRelativeResize="0"/>
          <p:nvPr/>
        </p:nvPicPr>
        <p:blipFill rotWithShape="1">
          <a:blip r:embed="rId3">
            <a:alphaModFix/>
          </a:blip>
          <a:srcRect/>
          <a:stretch/>
        </p:blipFill>
        <p:spPr>
          <a:xfrm rot="10800000">
            <a:off x="0" y="5808253"/>
            <a:ext cx="12192000" cy="395892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657" name="Google Shape;657;p43"/>
          <p:cNvPicPr preferRelativeResize="0">
            <a:picLocks noGrp="1"/>
          </p:cNvPicPr>
          <p:nvPr>
            <p:ph type="body" idx="1"/>
          </p:nvPr>
        </p:nvPicPr>
        <p:blipFill rotWithShape="1">
          <a:blip r:embed="rId3">
            <a:alphaModFix/>
          </a:blip>
          <a:srcRect/>
          <a:stretch/>
        </p:blipFill>
        <p:spPr>
          <a:xfrm>
            <a:off x="0" y="24939"/>
            <a:ext cx="12192000"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44"/>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Non-Nutritive Sweeteners</a:t>
            </a:r>
            <a:endParaRPr/>
          </a:p>
        </p:txBody>
      </p:sp>
      <p:sp>
        <p:nvSpPr>
          <p:cNvPr id="664" name="Google Shape;664;p44"/>
          <p:cNvSpPr txBox="1">
            <a:spLocks noGrp="1"/>
          </p:cNvSpPr>
          <p:nvPr>
            <p:ph type="body" idx="1"/>
          </p:nvPr>
        </p:nvSpPr>
        <p:spPr>
          <a:xfrm>
            <a:off x="838200" y="1690688"/>
            <a:ext cx="10515600" cy="4486275"/>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600"/>
              <a:buChar char="•"/>
            </a:pPr>
            <a:r>
              <a:rPr lang="en-US" sz="3600" dirty="0"/>
              <a:t>Non-Nutritive Sweeteners contribute no/few calories to the diet and do not raise blood </a:t>
            </a:r>
            <a:r>
              <a:rPr lang="en-US" sz="3600" dirty="0">
                <a:solidFill>
                  <a:srgbClr val="FF0000"/>
                </a:solidFill>
              </a:rPr>
              <a:t>glucose</a:t>
            </a:r>
            <a:r>
              <a:rPr lang="en-US" sz="3600" dirty="0"/>
              <a:t> levels</a:t>
            </a:r>
            <a:endParaRPr sz="3600" dirty="0"/>
          </a:p>
          <a:p>
            <a:pPr marL="1143000" lvl="2" indent="-254000" algn="l" rtl="0">
              <a:lnSpc>
                <a:spcPct val="100000"/>
              </a:lnSpc>
              <a:spcBef>
                <a:spcPts val="500"/>
              </a:spcBef>
              <a:spcAft>
                <a:spcPts val="0"/>
              </a:spcAft>
              <a:buClr>
                <a:srgbClr val="000000"/>
              </a:buClr>
              <a:buSzPts val="3600"/>
              <a:buChar char="•"/>
            </a:pPr>
            <a:r>
              <a:rPr lang="en-US" sz="3600" u="sng" dirty="0">
                <a:solidFill>
                  <a:srgbClr val="000000"/>
                </a:solidFill>
              </a:rPr>
              <a:t>C</a:t>
            </a:r>
            <a:r>
              <a:rPr lang="en-US" sz="3600" b="0" i="0" u="sng" dirty="0">
                <a:solidFill>
                  <a:srgbClr val="000000"/>
                </a:solidFill>
              </a:rPr>
              <a:t>ould</a:t>
            </a:r>
            <a:r>
              <a:rPr lang="en-US" sz="3600" b="0" i="0" dirty="0">
                <a:solidFill>
                  <a:srgbClr val="000000"/>
                </a:solidFill>
              </a:rPr>
              <a:t> reduce overall calorie/carb intake, as long </a:t>
            </a:r>
            <a:r>
              <a:rPr lang="en-US" sz="3600" dirty="0">
                <a:solidFill>
                  <a:srgbClr val="000000"/>
                </a:solidFill>
              </a:rPr>
              <a:t>as</a:t>
            </a:r>
            <a:r>
              <a:rPr lang="en-US" sz="3600" b="0" i="0" dirty="0">
                <a:solidFill>
                  <a:srgbClr val="000000"/>
                </a:solidFill>
              </a:rPr>
              <a:t> there is no compensatory energy increase elsewhere</a:t>
            </a:r>
            <a:endParaRPr sz="3600" dirty="0"/>
          </a:p>
          <a:p>
            <a:pPr marL="1143000" lvl="2" indent="-254000" algn="l" rtl="0">
              <a:lnSpc>
                <a:spcPct val="100000"/>
              </a:lnSpc>
              <a:spcBef>
                <a:spcPts val="500"/>
              </a:spcBef>
              <a:spcAft>
                <a:spcPts val="0"/>
              </a:spcAft>
              <a:buClr>
                <a:srgbClr val="000000"/>
              </a:buClr>
              <a:buSzPts val="3600"/>
              <a:buChar char="•"/>
            </a:pPr>
            <a:r>
              <a:rPr lang="en-US" sz="3600" b="0" i="0" dirty="0">
                <a:solidFill>
                  <a:srgbClr val="000000"/>
                </a:solidFill>
              </a:rPr>
              <a:t>No </a:t>
            </a:r>
            <a:r>
              <a:rPr lang="en-US" sz="3600" dirty="0">
                <a:solidFill>
                  <a:srgbClr val="000000"/>
                </a:solidFill>
              </a:rPr>
              <a:t>reduction to</a:t>
            </a:r>
            <a:r>
              <a:rPr lang="en-US" sz="3600" b="0" i="0" dirty="0">
                <a:solidFill>
                  <a:srgbClr val="000000"/>
                </a:solidFill>
              </a:rPr>
              <a:t> weight without energy restriction</a:t>
            </a:r>
            <a:endParaRPr sz="36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45"/>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Sugar Alcohols</a:t>
            </a:r>
            <a:endParaRPr/>
          </a:p>
        </p:txBody>
      </p:sp>
      <p:sp>
        <p:nvSpPr>
          <p:cNvPr id="671" name="Google Shape;671;p45"/>
          <p:cNvSpPr txBox="1">
            <a:spLocks noGrp="1"/>
          </p:cNvSpPr>
          <p:nvPr>
            <p:ph type="body" idx="1"/>
          </p:nvPr>
        </p:nvSpPr>
        <p:spPr>
          <a:xfrm>
            <a:off x="838199" y="1825624"/>
            <a:ext cx="10621297" cy="4462633"/>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000000"/>
              </a:buClr>
              <a:buSzPts val="3600"/>
              <a:buChar char="•"/>
            </a:pPr>
            <a:r>
              <a:rPr lang="en-US" sz="3600">
                <a:solidFill>
                  <a:srgbClr val="000000"/>
                </a:solidFill>
              </a:rPr>
              <a:t>Another category of sweeteners approved for consumption for general public and PWD</a:t>
            </a:r>
            <a:endParaRPr/>
          </a:p>
          <a:p>
            <a:pPr marL="685800" lvl="1" indent="-228600" algn="l" rtl="0">
              <a:lnSpc>
                <a:spcPct val="100000"/>
              </a:lnSpc>
              <a:spcBef>
                <a:spcPts val="500"/>
              </a:spcBef>
              <a:spcAft>
                <a:spcPts val="0"/>
              </a:spcAft>
              <a:buClr>
                <a:srgbClr val="000000"/>
              </a:buClr>
              <a:buSzPts val="3200"/>
              <a:buChar char="•"/>
            </a:pPr>
            <a:r>
              <a:rPr lang="en-US" sz="3200">
                <a:solidFill>
                  <a:srgbClr val="000000"/>
                </a:solidFill>
              </a:rPr>
              <a:t>Calorie contribution is often similar to sugar</a:t>
            </a:r>
            <a:endParaRPr/>
          </a:p>
          <a:p>
            <a:pPr marL="685800" lvl="1" indent="-228600" algn="l" rtl="0">
              <a:lnSpc>
                <a:spcPct val="100000"/>
              </a:lnSpc>
              <a:spcBef>
                <a:spcPts val="500"/>
              </a:spcBef>
              <a:spcAft>
                <a:spcPts val="0"/>
              </a:spcAft>
              <a:buClr>
                <a:srgbClr val="000000"/>
              </a:buClr>
              <a:buSzPts val="3200"/>
              <a:buChar char="•"/>
            </a:pPr>
            <a:r>
              <a:rPr lang="en-US" sz="3200">
                <a:solidFill>
                  <a:srgbClr val="000000"/>
                </a:solidFill>
              </a:rPr>
              <a:t>Associated with bloating, flatulence, and diarrhea</a:t>
            </a:r>
            <a:endParaRPr/>
          </a:p>
          <a:p>
            <a:pPr marL="228600" lvl="0" indent="-228600" algn="l" rtl="0">
              <a:lnSpc>
                <a:spcPct val="100000"/>
              </a:lnSpc>
              <a:spcBef>
                <a:spcPts val="1000"/>
              </a:spcBef>
              <a:spcAft>
                <a:spcPts val="0"/>
              </a:spcAft>
              <a:buClr>
                <a:schemeClr val="dk1"/>
              </a:buClr>
              <a:buSzPts val="3600"/>
              <a:buChar char="•"/>
            </a:pPr>
            <a:r>
              <a:rPr lang="en-US" sz="3600"/>
              <a:t>Examples: Sorbitol, maltitol, erythritol, isomalt, xylitol, lactitol</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46"/>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Sugar Alcohols</a:t>
            </a:r>
            <a:endParaRPr/>
          </a:p>
        </p:txBody>
      </p:sp>
      <p:sp>
        <p:nvSpPr>
          <p:cNvPr id="678" name="Google Shape;678;p46"/>
          <p:cNvSpPr txBox="1">
            <a:spLocks noGrp="1"/>
          </p:cNvSpPr>
          <p:nvPr>
            <p:ph type="body" idx="1"/>
          </p:nvPr>
        </p:nvSpPr>
        <p:spPr>
          <a:xfrm>
            <a:off x="838200" y="1825624"/>
            <a:ext cx="10681010" cy="4462633"/>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000000"/>
              </a:buClr>
              <a:buSzPts val="3600"/>
              <a:buChar char="•"/>
            </a:pPr>
            <a:r>
              <a:rPr lang="en-US" sz="3600">
                <a:solidFill>
                  <a:srgbClr val="000000"/>
                </a:solidFill>
              </a:rPr>
              <a:t>Little evidence on benefit for people with diabetes</a:t>
            </a:r>
            <a:endParaRPr/>
          </a:p>
          <a:p>
            <a:pPr marL="228600" lvl="0" indent="-228600" algn="l" rtl="0">
              <a:lnSpc>
                <a:spcPct val="100000"/>
              </a:lnSpc>
              <a:spcBef>
                <a:spcPts val="1000"/>
              </a:spcBef>
              <a:spcAft>
                <a:spcPts val="0"/>
              </a:spcAft>
              <a:buClr>
                <a:srgbClr val="000000"/>
              </a:buClr>
              <a:buSzPts val="3600"/>
              <a:buChar char="•"/>
            </a:pPr>
            <a:r>
              <a:rPr lang="en-US" sz="3600">
                <a:solidFill>
                  <a:srgbClr val="000000"/>
                </a:solidFill>
              </a:rPr>
              <a:t>Consumption produces a small rise in blood glucose</a:t>
            </a:r>
            <a:endParaRPr/>
          </a:p>
          <a:p>
            <a:pPr marL="685800" lvl="1" indent="-228600" algn="l" rtl="0">
              <a:lnSpc>
                <a:spcPct val="100000"/>
              </a:lnSpc>
              <a:spcBef>
                <a:spcPts val="500"/>
              </a:spcBef>
              <a:spcAft>
                <a:spcPts val="0"/>
              </a:spcAft>
              <a:buClr>
                <a:srgbClr val="000000"/>
              </a:buClr>
              <a:buSzPts val="3200"/>
              <a:buChar char="•"/>
            </a:pPr>
            <a:r>
              <a:rPr lang="en-US" sz="3200">
                <a:solidFill>
                  <a:srgbClr val="000000"/>
                </a:solidFill>
              </a:rPr>
              <a:t>Postprandial response is lower than with fructose, glucose, or sucrose</a:t>
            </a:r>
            <a:endParaRPr/>
          </a:p>
          <a:p>
            <a:pPr marL="685800" lvl="1" indent="-228600" algn="l" rtl="0">
              <a:lnSpc>
                <a:spcPct val="100000"/>
              </a:lnSpc>
              <a:spcBef>
                <a:spcPts val="500"/>
              </a:spcBef>
              <a:spcAft>
                <a:spcPts val="0"/>
              </a:spcAft>
              <a:buClr>
                <a:schemeClr val="dk1"/>
              </a:buClr>
              <a:buSzPts val="3200"/>
              <a:buChar char="•"/>
            </a:pPr>
            <a:r>
              <a:rPr lang="en-US" sz="3200"/>
              <a:t>To carb count: </a:t>
            </a:r>
            <a:r>
              <a:rPr lang="en-US" sz="3200" u="sng"/>
              <a:t>consider</a:t>
            </a:r>
            <a:r>
              <a:rPr lang="en-US" sz="3200"/>
              <a:t> subtracting ½ of sugar alcohol from total carb grams</a:t>
            </a:r>
            <a:endParaRPr sz="3200">
              <a:solidFill>
                <a:srgbClr val="000000"/>
              </a:solidFill>
            </a:endParaRPr>
          </a:p>
          <a:p>
            <a:pPr marL="685800" lvl="1" indent="-25400" algn="l" rtl="0">
              <a:lnSpc>
                <a:spcPct val="100000"/>
              </a:lnSpc>
              <a:spcBef>
                <a:spcPts val="500"/>
              </a:spcBef>
              <a:spcAft>
                <a:spcPts val="0"/>
              </a:spcAft>
              <a:buClr>
                <a:schemeClr val="dk1"/>
              </a:buClr>
              <a:buSzPts val="3200"/>
              <a:buNone/>
            </a:pPr>
            <a:endParaRPr sz="3200">
              <a:solidFill>
                <a:srgbClr val="000000"/>
              </a:solidFill>
            </a:endParaRPr>
          </a:p>
          <a:p>
            <a:pPr marL="0" lvl="0" indent="0" algn="l" rtl="0">
              <a:lnSpc>
                <a:spcPct val="90000"/>
              </a:lnSpc>
              <a:spcBef>
                <a:spcPts val="1000"/>
              </a:spcBef>
              <a:spcAft>
                <a:spcPts val="0"/>
              </a:spcAft>
              <a:buClr>
                <a:schemeClr val="dk1"/>
              </a:buClr>
              <a:buSzPts val="2800"/>
              <a:buNone/>
            </a:pPr>
            <a:endParaRPr/>
          </a:p>
        </p:txBody>
      </p:sp>
      <p:pic>
        <p:nvPicPr>
          <p:cNvPr id="679" name="Google Shape;679;p46" descr="A group of spoons&#10;&#10;Description automatically generated with medium confidence"/>
          <p:cNvPicPr preferRelativeResize="0"/>
          <p:nvPr/>
        </p:nvPicPr>
        <p:blipFill rotWithShape="1">
          <a:blip r:embed="rId3">
            <a:alphaModFix/>
          </a:blip>
          <a:srcRect/>
          <a:stretch/>
        </p:blipFill>
        <p:spPr>
          <a:xfrm>
            <a:off x="0" y="5270225"/>
            <a:ext cx="4133088" cy="2036064"/>
          </a:xfrm>
          <a:prstGeom prst="rect">
            <a:avLst/>
          </a:prstGeom>
          <a:noFill/>
          <a:ln>
            <a:noFill/>
          </a:ln>
        </p:spPr>
      </p:pic>
      <p:pic>
        <p:nvPicPr>
          <p:cNvPr id="680" name="Google Shape;680;p46" descr="A group of spoons&#10;&#10;Description automatically generated with medium confidence"/>
          <p:cNvPicPr preferRelativeResize="0"/>
          <p:nvPr/>
        </p:nvPicPr>
        <p:blipFill rotWithShape="1">
          <a:blip r:embed="rId3">
            <a:alphaModFix/>
          </a:blip>
          <a:srcRect/>
          <a:stretch/>
        </p:blipFill>
        <p:spPr>
          <a:xfrm>
            <a:off x="4133087" y="5270225"/>
            <a:ext cx="4133088" cy="2036064"/>
          </a:xfrm>
          <a:prstGeom prst="rect">
            <a:avLst/>
          </a:prstGeom>
          <a:noFill/>
          <a:ln>
            <a:noFill/>
          </a:ln>
        </p:spPr>
      </p:pic>
      <p:pic>
        <p:nvPicPr>
          <p:cNvPr id="681" name="Google Shape;681;p46" descr="A group of spoons&#10;&#10;Description automatically generated with medium confidence"/>
          <p:cNvPicPr preferRelativeResize="0"/>
          <p:nvPr/>
        </p:nvPicPr>
        <p:blipFill rotWithShape="1">
          <a:blip r:embed="rId3">
            <a:alphaModFix/>
          </a:blip>
          <a:srcRect/>
          <a:stretch/>
        </p:blipFill>
        <p:spPr>
          <a:xfrm>
            <a:off x="8058914" y="5270225"/>
            <a:ext cx="4133088" cy="203606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47"/>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Sugar Alcohols</a:t>
            </a:r>
            <a:endParaRPr/>
          </a:p>
        </p:txBody>
      </p:sp>
      <p:pic>
        <p:nvPicPr>
          <p:cNvPr id="688" name="Google Shape;688;p47"/>
          <p:cNvPicPr preferRelativeResize="0"/>
          <p:nvPr/>
        </p:nvPicPr>
        <p:blipFill rotWithShape="1">
          <a:blip r:embed="rId3">
            <a:alphaModFix/>
          </a:blip>
          <a:srcRect/>
          <a:stretch/>
        </p:blipFill>
        <p:spPr>
          <a:xfrm>
            <a:off x="5026949" y="1720127"/>
            <a:ext cx="7165051" cy="4966122"/>
          </a:xfrm>
          <a:prstGeom prst="rect">
            <a:avLst/>
          </a:prstGeom>
          <a:noFill/>
          <a:ln>
            <a:noFill/>
          </a:ln>
        </p:spPr>
      </p:pic>
      <p:pic>
        <p:nvPicPr>
          <p:cNvPr id="689" name="Google Shape;689;p47"/>
          <p:cNvPicPr preferRelativeResize="0"/>
          <p:nvPr/>
        </p:nvPicPr>
        <p:blipFill rotWithShape="1">
          <a:blip r:embed="rId4">
            <a:alphaModFix/>
          </a:blip>
          <a:srcRect/>
          <a:stretch/>
        </p:blipFill>
        <p:spPr>
          <a:xfrm>
            <a:off x="1985066" y="1690688"/>
            <a:ext cx="3155646" cy="6579116"/>
          </a:xfrm>
          <a:prstGeom prst="rect">
            <a:avLst/>
          </a:prstGeom>
          <a:noFill/>
          <a:ln>
            <a:noFill/>
          </a:ln>
        </p:spPr>
      </p:pic>
      <p:sp>
        <p:nvSpPr>
          <p:cNvPr id="690" name="Google Shape;690;p47"/>
          <p:cNvSpPr/>
          <p:nvPr/>
        </p:nvSpPr>
        <p:spPr>
          <a:xfrm>
            <a:off x="4938808" y="2212788"/>
            <a:ext cx="3737518" cy="442012"/>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1" name="Google Shape;691;p47"/>
          <p:cNvSpPr/>
          <p:nvPr/>
        </p:nvSpPr>
        <p:spPr>
          <a:xfrm>
            <a:off x="1660636" y="2216214"/>
            <a:ext cx="3514462" cy="355743"/>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2" name="Google Shape;692;p47"/>
          <p:cNvSpPr/>
          <p:nvPr/>
        </p:nvSpPr>
        <p:spPr>
          <a:xfrm>
            <a:off x="4825217" y="5111969"/>
            <a:ext cx="3514461" cy="1456512"/>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3" name="Google Shape;693;p47"/>
          <p:cNvSpPr/>
          <p:nvPr/>
        </p:nvSpPr>
        <p:spPr>
          <a:xfrm>
            <a:off x="1765133" y="2935588"/>
            <a:ext cx="3463730" cy="412749"/>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4" name="Google Shape;694;p47"/>
          <p:cNvSpPr/>
          <p:nvPr/>
        </p:nvSpPr>
        <p:spPr>
          <a:xfrm>
            <a:off x="4919338" y="2914114"/>
            <a:ext cx="3463730" cy="573224"/>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5" name="Google Shape;695;p47"/>
          <p:cNvSpPr/>
          <p:nvPr/>
        </p:nvSpPr>
        <p:spPr>
          <a:xfrm>
            <a:off x="1626251" y="4599017"/>
            <a:ext cx="3514461" cy="406969"/>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1"/>
                                        </p:tgtEl>
                                        <p:attrNameLst>
                                          <p:attrName>style.visibility</p:attrName>
                                        </p:attrNameLst>
                                      </p:cBhvr>
                                      <p:to>
                                        <p:strVal val="visible"/>
                                      </p:to>
                                    </p:set>
                                    <p:animEffect transition="in" filter="fade">
                                      <p:cBhvr>
                                        <p:cTn id="7" dur="500"/>
                                        <p:tgtEl>
                                          <p:spTgt spid="6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0"/>
                                        </p:tgtEl>
                                        <p:attrNameLst>
                                          <p:attrName>style.visibility</p:attrName>
                                        </p:attrNameLst>
                                      </p:cBhvr>
                                      <p:to>
                                        <p:strVal val="visible"/>
                                      </p:to>
                                    </p:set>
                                    <p:animEffect transition="in" filter="fade">
                                      <p:cBhvr>
                                        <p:cTn id="12" dur="500"/>
                                        <p:tgtEl>
                                          <p:spTgt spid="6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3"/>
                                        </p:tgtEl>
                                        <p:attrNameLst>
                                          <p:attrName>style.visibility</p:attrName>
                                        </p:attrNameLst>
                                      </p:cBhvr>
                                      <p:to>
                                        <p:strVal val="visible"/>
                                      </p:to>
                                    </p:set>
                                    <p:animEffect transition="in" filter="fade">
                                      <p:cBhvr>
                                        <p:cTn id="17" dur="500"/>
                                        <p:tgtEl>
                                          <p:spTgt spid="6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4"/>
                                        </p:tgtEl>
                                        <p:attrNameLst>
                                          <p:attrName>style.visibility</p:attrName>
                                        </p:attrNameLst>
                                      </p:cBhvr>
                                      <p:to>
                                        <p:strVal val="visible"/>
                                      </p:to>
                                    </p:set>
                                    <p:animEffect transition="in" filter="fade">
                                      <p:cBhvr>
                                        <p:cTn id="22" dur="500"/>
                                        <p:tgtEl>
                                          <p:spTgt spid="6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5"/>
                                        </p:tgtEl>
                                        <p:attrNameLst>
                                          <p:attrName>style.visibility</p:attrName>
                                        </p:attrNameLst>
                                      </p:cBhvr>
                                      <p:to>
                                        <p:strVal val="visible"/>
                                      </p:to>
                                    </p:set>
                                    <p:animEffect transition="in" filter="fade">
                                      <p:cBhvr>
                                        <p:cTn id="27" dur="500"/>
                                        <p:tgtEl>
                                          <p:spTgt spid="69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92"/>
                                        </p:tgtEl>
                                        <p:attrNameLst>
                                          <p:attrName>style.visibility</p:attrName>
                                        </p:attrNameLst>
                                      </p:cBhvr>
                                      <p:to>
                                        <p:strVal val="visible"/>
                                      </p:to>
                                    </p:set>
                                    <p:animEffect transition="in" filter="fade">
                                      <p:cBhvr>
                                        <p:cTn id="32" dur="500"/>
                                        <p:tgtEl>
                                          <p:spTgt spid="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Char char="•"/>
            </a:pPr>
            <a:r>
              <a:rPr lang="en-US" sz="3600"/>
              <a:t>For both high-intensity sweeteners and sugar alcohols recommend:</a:t>
            </a:r>
            <a:endParaRPr/>
          </a:p>
          <a:p>
            <a:pPr marL="685800" lvl="1" indent="-228600" algn="l" rtl="0">
              <a:lnSpc>
                <a:spcPct val="90000"/>
              </a:lnSpc>
              <a:spcBef>
                <a:spcPts val="500"/>
              </a:spcBef>
              <a:spcAft>
                <a:spcPts val="0"/>
              </a:spcAft>
              <a:buClr>
                <a:schemeClr val="dk1"/>
              </a:buClr>
              <a:buSzPts val="3200"/>
              <a:buChar char="•"/>
            </a:pPr>
            <a:r>
              <a:rPr lang="en-US" sz="3200"/>
              <a:t>Reductions in sugar intake and calories with or without use of nonnutritive sweeteners</a:t>
            </a:r>
            <a:endParaRPr sz="2800"/>
          </a:p>
          <a:p>
            <a:pPr marL="685800" lvl="1" indent="-228600" algn="l" rtl="0">
              <a:lnSpc>
                <a:spcPct val="90000"/>
              </a:lnSpc>
              <a:spcBef>
                <a:spcPts val="500"/>
              </a:spcBef>
              <a:spcAft>
                <a:spcPts val="0"/>
              </a:spcAft>
              <a:buClr>
                <a:schemeClr val="dk1"/>
              </a:buClr>
              <a:buSzPts val="3200"/>
              <a:buChar char="•"/>
            </a:pPr>
            <a:r>
              <a:rPr lang="en-US" sz="3200"/>
              <a:t>Moderation</a:t>
            </a:r>
            <a:endParaRPr/>
          </a:p>
        </p:txBody>
      </p:sp>
      <p:sp>
        <p:nvSpPr>
          <p:cNvPr id="701" name="Google Shape;701;p48"/>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Nonnutritive Sweeteners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9"/>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Starch</a:t>
            </a:r>
            <a:endParaRPr/>
          </a:p>
        </p:txBody>
      </p:sp>
      <p:sp>
        <p:nvSpPr>
          <p:cNvPr id="708" name="Google Shape;708;p49"/>
          <p:cNvSpPr txBox="1">
            <a:spLocks noGrp="1"/>
          </p:cNvSpPr>
          <p:nvPr>
            <p:ph type="body" idx="1"/>
          </p:nvPr>
        </p:nvSpPr>
        <p:spPr>
          <a:xfrm>
            <a:off x="838200" y="1690688"/>
            <a:ext cx="9483090" cy="4723301"/>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The digestive tract is efficient in breaking starches into glucose</a:t>
            </a:r>
            <a:endParaRPr/>
          </a:p>
          <a:p>
            <a:pPr marL="228600" lvl="0" indent="-228600" algn="l" rtl="0">
              <a:lnSpc>
                <a:spcPct val="100000"/>
              </a:lnSpc>
              <a:spcBef>
                <a:spcPts val="1000"/>
              </a:spcBef>
              <a:spcAft>
                <a:spcPts val="0"/>
              </a:spcAft>
              <a:buClr>
                <a:schemeClr val="dk1"/>
              </a:buClr>
              <a:buSzPts val="3200"/>
              <a:buChar char="•"/>
            </a:pPr>
            <a:r>
              <a:rPr lang="en-US" sz="3200"/>
              <a:t>Glycemic effect of a particular starch is determined by:</a:t>
            </a:r>
            <a:endParaRPr/>
          </a:p>
          <a:p>
            <a:pPr marL="685800" lvl="1" indent="-228600" algn="l" rtl="0">
              <a:lnSpc>
                <a:spcPct val="100000"/>
              </a:lnSpc>
              <a:spcBef>
                <a:spcPts val="500"/>
              </a:spcBef>
              <a:spcAft>
                <a:spcPts val="0"/>
              </a:spcAft>
              <a:buClr>
                <a:schemeClr val="dk1"/>
              </a:buClr>
              <a:buSzPts val="3200"/>
              <a:buChar char="•"/>
            </a:pPr>
            <a:r>
              <a:rPr lang="en-US" sz="3200"/>
              <a:t>Type/structure of starch</a:t>
            </a:r>
            <a:endParaRPr/>
          </a:p>
          <a:p>
            <a:pPr marL="685800" lvl="1" indent="-228600" algn="l" rtl="0">
              <a:lnSpc>
                <a:spcPct val="100000"/>
              </a:lnSpc>
              <a:spcBef>
                <a:spcPts val="500"/>
              </a:spcBef>
              <a:spcAft>
                <a:spcPts val="0"/>
              </a:spcAft>
              <a:buClr>
                <a:schemeClr val="dk1"/>
              </a:buClr>
              <a:buSzPts val="3200"/>
              <a:buChar char="•"/>
            </a:pPr>
            <a:r>
              <a:rPr lang="en-US" sz="3200"/>
              <a:t>Types of processing and cooking used</a:t>
            </a:r>
            <a:endParaRPr/>
          </a:p>
          <a:p>
            <a:pPr marL="685800" lvl="1" indent="-228600" algn="l" rtl="0">
              <a:lnSpc>
                <a:spcPct val="100000"/>
              </a:lnSpc>
              <a:spcBef>
                <a:spcPts val="500"/>
              </a:spcBef>
              <a:spcAft>
                <a:spcPts val="0"/>
              </a:spcAft>
              <a:buClr>
                <a:schemeClr val="dk1"/>
              </a:buClr>
              <a:buSzPts val="3200"/>
              <a:buChar char="•"/>
            </a:pPr>
            <a:r>
              <a:rPr lang="en-US" sz="3200"/>
              <a:t>Other macronutrients consumed with the starch</a:t>
            </a:r>
            <a:endParaRPr/>
          </a:p>
          <a:p>
            <a:pPr marL="228600" lvl="0" indent="-228600" algn="l" rtl="0">
              <a:lnSpc>
                <a:spcPct val="100000"/>
              </a:lnSpc>
              <a:spcBef>
                <a:spcPts val="1000"/>
              </a:spcBef>
              <a:spcAft>
                <a:spcPts val="0"/>
              </a:spcAft>
              <a:buClr>
                <a:schemeClr val="dk1"/>
              </a:buClr>
              <a:buSzPts val="3200"/>
              <a:buChar char="•"/>
            </a:pPr>
            <a:r>
              <a:rPr lang="en-US" sz="3200"/>
              <a:t>Focus on starches with fiber, rather than refined/processed grains</a:t>
            </a:r>
            <a:endParaRPr/>
          </a:p>
        </p:txBody>
      </p:sp>
      <p:pic>
        <p:nvPicPr>
          <p:cNvPr id="709" name="Google Shape;709;p49" descr="http://www.writeonnewjersey.com/wp-content/uploads/2011/03/Bean-Varieties.jpg"/>
          <p:cNvPicPr preferRelativeResize="0"/>
          <p:nvPr/>
        </p:nvPicPr>
        <p:blipFill rotWithShape="1">
          <a:blip r:embed="rId3">
            <a:alphaModFix/>
          </a:blip>
          <a:srcRect l="7767" r="6795"/>
          <a:stretch/>
        </p:blipFill>
        <p:spPr>
          <a:xfrm>
            <a:off x="10480704" y="0"/>
            <a:ext cx="4158571"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50"/>
          <p:cNvSpPr txBox="1">
            <a:spLocks noGrp="1"/>
          </p:cNvSpPr>
          <p:nvPr>
            <p:ph type="title"/>
          </p:nvPr>
        </p:nvSpPr>
        <p:spPr>
          <a:xfrm>
            <a:off x="838200" y="365125"/>
            <a:ext cx="10515600" cy="1325563"/>
          </a:xfrm>
          <a:prstGeom prst="rect">
            <a:avLst/>
          </a:prstGeom>
          <a:solidFill>
            <a:srgbClr val="7FB0A8"/>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Impact of Starch on BG</a:t>
            </a:r>
            <a:endParaRPr/>
          </a:p>
        </p:txBody>
      </p:sp>
      <p:sp>
        <p:nvSpPr>
          <p:cNvPr id="716" name="Google Shape;716;p50"/>
          <p:cNvSpPr txBox="1">
            <a:spLocks noGrp="1"/>
          </p:cNvSpPr>
          <p:nvPr>
            <p:ph type="body" idx="1"/>
          </p:nvPr>
        </p:nvSpPr>
        <p:spPr>
          <a:xfrm>
            <a:off x="853882" y="1690688"/>
            <a:ext cx="10515600" cy="472330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a:t>Structure/type of the starch</a:t>
            </a:r>
            <a:endParaRPr/>
          </a:p>
          <a:p>
            <a:pPr marL="685800" lvl="1" indent="-228600" algn="l" rtl="0">
              <a:lnSpc>
                <a:spcPct val="90000"/>
              </a:lnSpc>
              <a:spcBef>
                <a:spcPts val="500"/>
              </a:spcBef>
              <a:spcAft>
                <a:spcPts val="0"/>
              </a:spcAft>
              <a:buClr>
                <a:schemeClr val="dk1"/>
              </a:buClr>
              <a:buSzPts val="2800"/>
              <a:buChar char="•"/>
            </a:pPr>
            <a:r>
              <a:rPr lang="en-US" sz="2800"/>
              <a:t>Amylose vs. amylopectin</a:t>
            </a:r>
            <a:endParaRPr/>
          </a:p>
          <a:p>
            <a:pPr marL="457200" lvl="1" indent="0" algn="l" rtl="0">
              <a:lnSpc>
                <a:spcPct val="90000"/>
              </a:lnSpc>
              <a:spcBef>
                <a:spcPts val="500"/>
              </a:spcBef>
              <a:spcAft>
                <a:spcPts val="0"/>
              </a:spcAft>
              <a:buClr>
                <a:schemeClr val="dk1"/>
              </a:buClr>
              <a:buSzPts val="2400"/>
              <a:buNone/>
            </a:pPr>
            <a:endParaRPr/>
          </a:p>
        </p:txBody>
      </p:sp>
      <p:pic>
        <p:nvPicPr>
          <p:cNvPr id="717" name="Google Shape;717;p50" descr="http://2012books.lardbucket.org/books/an-introduction-to-nutrition/section_08/83d76e165d784a9bc705cc259e416ed9.jpg"/>
          <p:cNvPicPr preferRelativeResize="0"/>
          <p:nvPr/>
        </p:nvPicPr>
        <p:blipFill rotWithShape="1">
          <a:blip r:embed="rId3">
            <a:alphaModFix/>
          </a:blip>
          <a:srcRect l="69171" t="3748" r="1757" b="3349"/>
          <a:stretch/>
        </p:blipFill>
        <p:spPr>
          <a:xfrm>
            <a:off x="2494069" y="2760680"/>
            <a:ext cx="1905813" cy="1987199"/>
          </a:xfrm>
          <a:prstGeom prst="rect">
            <a:avLst/>
          </a:prstGeom>
          <a:noFill/>
          <a:ln>
            <a:noFill/>
          </a:ln>
        </p:spPr>
      </p:pic>
      <p:pic>
        <p:nvPicPr>
          <p:cNvPr id="718" name="Google Shape;718;p50" descr="http://2012books.lardbucket.org/books/an-introduction-to-nutrition/section_08/83d76e165d784a9bc705cc259e416ed9.jpg"/>
          <p:cNvPicPr preferRelativeResize="0"/>
          <p:nvPr/>
        </p:nvPicPr>
        <p:blipFill rotWithShape="1">
          <a:blip r:embed="rId4">
            <a:alphaModFix/>
          </a:blip>
          <a:srcRect l="34204" t="3748" r="28676" b="3349"/>
          <a:stretch/>
        </p:blipFill>
        <p:spPr>
          <a:xfrm>
            <a:off x="7577081" y="3016251"/>
            <a:ext cx="2433541" cy="1987199"/>
          </a:xfrm>
          <a:prstGeom prst="rect">
            <a:avLst/>
          </a:prstGeom>
          <a:noFill/>
          <a:ln>
            <a:noFill/>
          </a:ln>
        </p:spPr>
      </p:pic>
      <p:sp>
        <p:nvSpPr>
          <p:cNvPr id="719" name="Google Shape;719;p50"/>
          <p:cNvSpPr txBox="1"/>
          <p:nvPr/>
        </p:nvSpPr>
        <p:spPr>
          <a:xfrm>
            <a:off x="6640853" y="4747879"/>
            <a:ext cx="4305998" cy="11695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AMYLOPECTIN</a:t>
            </a:r>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Greater impact on glucose levels</a:t>
            </a:r>
            <a:endParaRPr/>
          </a:p>
          <a:p>
            <a:pPr marL="0" marR="0" lvl="0" indent="0" algn="ctr" rtl="0">
              <a:spcBef>
                <a:spcPts val="0"/>
              </a:spcBef>
              <a:spcAft>
                <a:spcPts val="0"/>
              </a:spcAft>
              <a:buNone/>
            </a:pPr>
            <a:r>
              <a:rPr lang="en-US" sz="2200">
                <a:solidFill>
                  <a:schemeClr val="dk1"/>
                </a:solidFill>
                <a:latin typeface="Calibri"/>
                <a:ea typeface="Calibri"/>
                <a:cs typeface="Calibri"/>
                <a:sym typeface="Calibri"/>
              </a:rPr>
              <a:t>Example: Short grain rice, potatoes</a:t>
            </a:r>
            <a:endParaRPr/>
          </a:p>
        </p:txBody>
      </p:sp>
      <p:sp>
        <p:nvSpPr>
          <p:cNvPr id="720" name="Google Shape;720;p50"/>
          <p:cNvSpPr txBox="1"/>
          <p:nvPr/>
        </p:nvSpPr>
        <p:spPr>
          <a:xfrm>
            <a:off x="1137888" y="4747880"/>
            <a:ext cx="4618177" cy="15388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AMYLOSE</a:t>
            </a:r>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More “resistant starch”</a:t>
            </a:r>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Lesser impact on glucose levels</a:t>
            </a:r>
            <a:endParaRPr/>
          </a:p>
          <a:p>
            <a:pPr marL="0" marR="0" lvl="0" indent="0" algn="ctr" rtl="0">
              <a:spcBef>
                <a:spcPts val="0"/>
              </a:spcBef>
              <a:spcAft>
                <a:spcPts val="0"/>
              </a:spcAft>
              <a:buNone/>
            </a:pPr>
            <a:r>
              <a:rPr lang="en-US" sz="2200">
                <a:solidFill>
                  <a:schemeClr val="dk1"/>
                </a:solidFill>
                <a:latin typeface="Calibri"/>
                <a:ea typeface="Calibri"/>
                <a:cs typeface="Calibri"/>
                <a:sym typeface="Calibri"/>
              </a:rPr>
              <a:t>Example: Long grain rice, beans, lentils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
                                        </p:tgtEl>
                                        <p:attrNameLst>
                                          <p:attrName>style.visibility</p:attrName>
                                        </p:attrNameLst>
                                      </p:cBhvr>
                                      <p:to>
                                        <p:strVal val="visible"/>
                                      </p:to>
                                    </p:set>
                                    <p:animEffect transition="in" filter="fade">
                                      <p:cBhvr>
                                        <p:cTn id="7" dur="2000"/>
                                        <p:tgtEl>
                                          <p:spTgt spid="717"/>
                                        </p:tgtEl>
                                      </p:cBhvr>
                                    </p:animEffect>
                                  </p:childTnLst>
                                </p:cTn>
                              </p:par>
                              <p:par>
                                <p:cTn id="8" presetID="10" presetClass="entr" presetSubtype="0" fill="hold" nodeType="withEffect">
                                  <p:stCondLst>
                                    <p:cond delay="0"/>
                                  </p:stCondLst>
                                  <p:childTnLst>
                                    <p:set>
                                      <p:cBhvr>
                                        <p:cTn id="9" dur="1" fill="hold">
                                          <p:stCondLst>
                                            <p:cond delay="0"/>
                                          </p:stCondLst>
                                        </p:cTn>
                                        <p:tgtEl>
                                          <p:spTgt spid="718"/>
                                        </p:tgtEl>
                                        <p:attrNameLst>
                                          <p:attrName>style.visibility</p:attrName>
                                        </p:attrNameLst>
                                      </p:cBhvr>
                                      <p:to>
                                        <p:strVal val="visible"/>
                                      </p:to>
                                    </p:set>
                                    <p:animEffect transition="in" filter="fade">
                                      <p:cBhvr>
                                        <p:cTn id="10" dur="2000"/>
                                        <p:tgtEl>
                                          <p:spTgt spid="718"/>
                                        </p:tgtEl>
                                      </p:cBhvr>
                                    </p:animEffect>
                                  </p:childTnLst>
                                </p:cTn>
                              </p:par>
                              <p:par>
                                <p:cTn id="11" presetID="10" presetClass="entr" presetSubtype="0" fill="hold" nodeType="withEffect">
                                  <p:stCondLst>
                                    <p:cond delay="0"/>
                                  </p:stCondLst>
                                  <p:childTnLst>
                                    <p:set>
                                      <p:cBhvr>
                                        <p:cTn id="12" dur="1" fill="hold">
                                          <p:stCondLst>
                                            <p:cond delay="0"/>
                                          </p:stCondLst>
                                        </p:cTn>
                                        <p:tgtEl>
                                          <p:spTgt spid="719"/>
                                        </p:tgtEl>
                                        <p:attrNameLst>
                                          <p:attrName>style.visibility</p:attrName>
                                        </p:attrNameLst>
                                      </p:cBhvr>
                                      <p:to>
                                        <p:strVal val="visible"/>
                                      </p:to>
                                    </p:set>
                                    <p:animEffect transition="in" filter="fade">
                                      <p:cBhvr>
                                        <p:cTn id="13" dur="2000"/>
                                        <p:tgtEl>
                                          <p:spTgt spid="719"/>
                                        </p:tgtEl>
                                      </p:cBhvr>
                                    </p:animEffect>
                                  </p:childTnLst>
                                </p:cTn>
                              </p:par>
                              <p:par>
                                <p:cTn id="14" presetID="10" presetClass="entr" presetSubtype="0" fill="hold" nodeType="withEffect">
                                  <p:stCondLst>
                                    <p:cond delay="0"/>
                                  </p:stCondLst>
                                  <p:childTnLst>
                                    <p:set>
                                      <p:cBhvr>
                                        <p:cTn id="15" dur="1" fill="hold">
                                          <p:stCondLst>
                                            <p:cond delay="0"/>
                                          </p:stCondLst>
                                        </p:cTn>
                                        <p:tgtEl>
                                          <p:spTgt spid="720"/>
                                        </p:tgtEl>
                                        <p:attrNameLst>
                                          <p:attrName>style.visibility</p:attrName>
                                        </p:attrNameLst>
                                      </p:cBhvr>
                                      <p:to>
                                        <p:strVal val="visible"/>
                                      </p:to>
                                    </p:set>
                                    <p:animEffect transition="in" filter="fade">
                                      <p:cBhvr>
                                        <p:cTn id="16" dur="2000"/>
                                        <p:tgtEl>
                                          <p:spTgt spid="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726" name="Google Shape;726;p51" descr="A bunch of bananas&#10;&#10;Description automatically generated"/>
          <p:cNvPicPr preferRelativeResize="0"/>
          <p:nvPr/>
        </p:nvPicPr>
        <p:blipFill rotWithShape="1">
          <a:blip r:embed="rId3">
            <a:alphaModFix/>
          </a:blip>
          <a:srcRect/>
          <a:stretch/>
        </p:blipFill>
        <p:spPr>
          <a:xfrm>
            <a:off x="6252362" y="2341557"/>
            <a:ext cx="5261487" cy="3505249"/>
          </a:xfrm>
          <a:prstGeom prst="rect">
            <a:avLst/>
          </a:prstGeom>
          <a:noFill/>
          <a:ln>
            <a:noFill/>
          </a:ln>
        </p:spPr>
      </p:pic>
      <p:sp>
        <p:nvSpPr>
          <p:cNvPr id="727" name="Google Shape;727;p51"/>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Impact of Starch on BG</a:t>
            </a:r>
            <a:endParaRPr/>
          </a:p>
        </p:txBody>
      </p:sp>
      <p:sp>
        <p:nvSpPr>
          <p:cNvPr id="728" name="Google Shape;728;p51"/>
          <p:cNvSpPr txBox="1">
            <a:spLocks noGrp="1"/>
          </p:cNvSpPr>
          <p:nvPr>
            <p:ph type="body" idx="1"/>
          </p:nvPr>
        </p:nvSpPr>
        <p:spPr>
          <a:xfrm>
            <a:off x="838200" y="1851045"/>
            <a:ext cx="6196781" cy="4486275"/>
          </a:xfrm>
          <a:prstGeom prst="rect">
            <a:avLst/>
          </a:prstGeom>
          <a:noFill/>
          <a:ln>
            <a:noFill/>
          </a:ln>
        </p:spPr>
        <p:txBody>
          <a:bodyPr spcFirstLastPara="1" wrap="square" lIns="91425" tIns="45700" rIns="91425" bIns="45700" anchor="t" anchorCtr="0">
            <a:normAutofit/>
          </a:bodyPr>
          <a:lstStyle/>
          <a:p>
            <a:pPr marL="228600" lvl="0" indent="-254000" algn="l" rtl="0">
              <a:lnSpc>
                <a:spcPct val="100000"/>
              </a:lnSpc>
              <a:spcBef>
                <a:spcPts val="0"/>
              </a:spcBef>
              <a:spcAft>
                <a:spcPts val="0"/>
              </a:spcAft>
              <a:buClr>
                <a:schemeClr val="dk1"/>
              </a:buClr>
              <a:buSzPts val="4000"/>
              <a:buChar char="•"/>
            </a:pPr>
            <a:r>
              <a:rPr lang="en-US" sz="4000"/>
              <a:t>Structure/type of the starch</a:t>
            </a:r>
            <a:endParaRPr/>
          </a:p>
          <a:p>
            <a:pPr marL="685800" lvl="1" indent="-254000" algn="l" rtl="0">
              <a:lnSpc>
                <a:spcPct val="100000"/>
              </a:lnSpc>
              <a:spcBef>
                <a:spcPts val="500"/>
              </a:spcBef>
              <a:spcAft>
                <a:spcPts val="0"/>
              </a:spcAft>
              <a:buClr>
                <a:schemeClr val="dk1"/>
              </a:buClr>
              <a:buSzPts val="4000"/>
              <a:buChar char="•"/>
            </a:pPr>
            <a:r>
              <a:rPr lang="en-US" sz="4000"/>
              <a:t>Ripeness</a:t>
            </a:r>
            <a:endParaRPr/>
          </a:p>
          <a:p>
            <a:pPr marL="1143000" lvl="2" indent="-228600" algn="l" rtl="0">
              <a:lnSpc>
                <a:spcPct val="100000"/>
              </a:lnSpc>
              <a:spcBef>
                <a:spcPts val="500"/>
              </a:spcBef>
              <a:spcAft>
                <a:spcPts val="0"/>
              </a:spcAft>
              <a:buClr>
                <a:schemeClr val="dk1"/>
              </a:buClr>
              <a:buSzPts val="3600"/>
              <a:buChar char="•"/>
            </a:pPr>
            <a:r>
              <a:rPr lang="en-US" sz="3600"/>
              <a:t>Example: As a banana ripens, resistant starch converts into sugars</a:t>
            </a:r>
            <a:endParaRPr/>
          </a:p>
          <a:p>
            <a:pPr marL="457200" lvl="1" indent="0" algn="l" rtl="0">
              <a:lnSpc>
                <a:spcPct val="90000"/>
              </a:lnSpc>
              <a:spcBef>
                <a:spcPts val="500"/>
              </a:spcBef>
              <a:spcAft>
                <a:spcPts val="0"/>
              </a:spcAft>
              <a:buClr>
                <a:schemeClr val="dk1"/>
              </a:buClr>
              <a:buSzPts val="3200"/>
              <a:buNone/>
            </a:pPr>
            <a:endParaRPr sz="32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52"/>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Impact of Starch on BG</a:t>
            </a:r>
            <a:endParaRPr/>
          </a:p>
        </p:txBody>
      </p:sp>
      <p:sp>
        <p:nvSpPr>
          <p:cNvPr id="735" name="Google Shape;735;p52"/>
          <p:cNvSpPr txBox="1">
            <a:spLocks noGrp="1"/>
          </p:cNvSpPr>
          <p:nvPr>
            <p:ph type="body" idx="1"/>
          </p:nvPr>
        </p:nvSpPr>
        <p:spPr>
          <a:xfrm>
            <a:off x="838199" y="1825625"/>
            <a:ext cx="7524135" cy="466725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Types of processing and cooking used</a:t>
            </a:r>
            <a:endParaRPr/>
          </a:p>
          <a:p>
            <a:pPr marL="685800" lvl="1" indent="-228600" algn="l" rtl="0">
              <a:lnSpc>
                <a:spcPct val="100000"/>
              </a:lnSpc>
              <a:spcBef>
                <a:spcPts val="500"/>
              </a:spcBef>
              <a:spcAft>
                <a:spcPts val="0"/>
              </a:spcAft>
              <a:buClr>
                <a:schemeClr val="dk1"/>
              </a:buClr>
              <a:buSzPts val="3200"/>
              <a:buChar char="•"/>
            </a:pPr>
            <a:r>
              <a:rPr lang="en-US" sz="3200"/>
              <a:t>Cooking method and time </a:t>
            </a:r>
            <a:endParaRPr/>
          </a:p>
          <a:p>
            <a:pPr marL="685800" lvl="1" indent="-228600" algn="l" rtl="0">
              <a:lnSpc>
                <a:spcPct val="100000"/>
              </a:lnSpc>
              <a:spcBef>
                <a:spcPts val="500"/>
              </a:spcBef>
              <a:spcAft>
                <a:spcPts val="0"/>
              </a:spcAft>
              <a:buClr>
                <a:schemeClr val="dk1"/>
              </a:buClr>
              <a:buSzPts val="3200"/>
              <a:buChar char="•"/>
            </a:pPr>
            <a:r>
              <a:rPr lang="en-US" sz="3200"/>
              <a:t>Amount of heat and moisture</a:t>
            </a:r>
            <a:endParaRPr/>
          </a:p>
          <a:p>
            <a:pPr marL="1143000" lvl="2" indent="-228600" algn="l" rtl="0">
              <a:lnSpc>
                <a:spcPct val="100000"/>
              </a:lnSpc>
              <a:spcBef>
                <a:spcPts val="500"/>
              </a:spcBef>
              <a:spcAft>
                <a:spcPts val="0"/>
              </a:spcAft>
              <a:buClr>
                <a:schemeClr val="dk1"/>
              </a:buClr>
              <a:buSzPts val="2800"/>
              <a:buChar char="•"/>
            </a:pPr>
            <a:r>
              <a:rPr lang="en-US" sz="2800"/>
              <a:t>Example: The longer pasta cooks, the more water-logged its molecules become, making it easier for the body to break it down to glucose</a:t>
            </a:r>
            <a:endParaRPr/>
          </a:p>
          <a:p>
            <a:pPr marL="228600" lvl="0" indent="-50800" algn="l" rtl="0">
              <a:lnSpc>
                <a:spcPct val="90000"/>
              </a:lnSpc>
              <a:spcBef>
                <a:spcPts val="1000"/>
              </a:spcBef>
              <a:spcAft>
                <a:spcPts val="0"/>
              </a:spcAft>
              <a:buClr>
                <a:schemeClr val="dk1"/>
              </a:buClr>
              <a:buSzPts val="2800"/>
              <a:buNone/>
            </a:pPr>
            <a:endParaRPr/>
          </a:p>
        </p:txBody>
      </p:sp>
      <p:pic>
        <p:nvPicPr>
          <p:cNvPr id="736" name="Google Shape;736;p52" descr="A close-up of some pasta&#10;&#10;Description automatically generated with low confidence"/>
          <p:cNvPicPr preferRelativeResize="0"/>
          <p:nvPr/>
        </p:nvPicPr>
        <p:blipFill rotWithShape="1">
          <a:blip r:embed="rId3">
            <a:alphaModFix/>
          </a:blip>
          <a:srcRect/>
          <a:stretch/>
        </p:blipFill>
        <p:spPr>
          <a:xfrm rot="-5400000">
            <a:off x="7312895" y="742062"/>
            <a:ext cx="8081809" cy="537387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8"/>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The Power of Prevention</a:t>
            </a:r>
            <a:endParaRPr/>
          </a:p>
        </p:txBody>
      </p:sp>
      <p:sp>
        <p:nvSpPr>
          <p:cNvPr id="280" name="Google Shape;280;p8"/>
          <p:cNvSpPr txBox="1">
            <a:spLocks noGrp="1"/>
          </p:cNvSpPr>
          <p:nvPr>
            <p:ph type="body" idx="1"/>
          </p:nvPr>
        </p:nvSpPr>
        <p:spPr>
          <a:xfrm>
            <a:off x="838199" y="1825625"/>
            <a:ext cx="10747917"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Diabetes Prevention Program (DPP) shows lifestyle changes may reduce risk of incident T2DM by 58% over 3 years</a:t>
            </a:r>
            <a:endParaRPr/>
          </a:p>
          <a:p>
            <a:pPr marL="685800" lvl="1" indent="-228600" algn="l" rtl="0">
              <a:lnSpc>
                <a:spcPct val="100000"/>
              </a:lnSpc>
              <a:spcBef>
                <a:spcPts val="500"/>
              </a:spcBef>
              <a:spcAft>
                <a:spcPts val="0"/>
              </a:spcAft>
              <a:buClr>
                <a:schemeClr val="dk1"/>
              </a:buClr>
              <a:buSzPts val="2800"/>
              <a:buChar char="•"/>
            </a:pPr>
            <a:r>
              <a:rPr lang="en-US" sz="2800"/>
              <a:t>Benefit of lifestyle change is more significant in those over the age of 60 – may decrease risk of T2DM by 71%</a:t>
            </a:r>
            <a:endParaRPr/>
          </a:p>
          <a:p>
            <a:pPr marL="685800" lvl="1" indent="-228600" algn="l" rtl="0">
              <a:lnSpc>
                <a:spcPct val="100000"/>
              </a:lnSpc>
              <a:spcBef>
                <a:spcPts val="500"/>
              </a:spcBef>
              <a:spcAft>
                <a:spcPts val="0"/>
              </a:spcAft>
              <a:buClr>
                <a:schemeClr val="dk1"/>
              </a:buClr>
              <a:buSzPts val="2800"/>
              <a:buChar char="•"/>
            </a:pPr>
            <a:r>
              <a:rPr lang="en-US" sz="2800"/>
              <a:t>Lifestyle intervention was effective in both sexes, across all racial and ethnic groups, and in people predisposed to diabetes </a:t>
            </a:r>
            <a:endParaRPr/>
          </a:p>
          <a:p>
            <a:pPr marL="457200" lvl="1" indent="0" algn="l" rtl="0">
              <a:lnSpc>
                <a:spcPct val="100000"/>
              </a:lnSpc>
              <a:spcBef>
                <a:spcPts val="500"/>
              </a:spcBef>
              <a:spcAft>
                <a:spcPts val="0"/>
              </a:spcAft>
              <a:buClr>
                <a:schemeClr val="dk1"/>
              </a:buClr>
              <a:buSzPts val="2800"/>
              <a:buNone/>
            </a:pPr>
            <a:endParaRPr sz="2800"/>
          </a:p>
        </p:txBody>
      </p:sp>
      <p:pic>
        <p:nvPicPr>
          <p:cNvPr id="281" name="Google Shape;281;p8"/>
          <p:cNvPicPr preferRelativeResize="0"/>
          <p:nvPr/>
        </p:nvPicPr>
        <p:blipFill rotWithShape="1">
          <a:blip r:embed="rId3">
            <a:alphaModFix/>
          </a:blip>
          <a:srcRect/>
          <a:stretch/>
        </p:blipFill>
        <p:spPr>
          <a:xfrm rot="10800000">
            <a:off x="0" y="5815891"/>
            <a:ext cx="12192000" cy="3958921"/>
          </a:xfrm>
          <a:prstGeom prst="rect">
            <a:avLst/>
          </a:prstGeom>
          <a:noFill/>
          <a:ln>
            <a:noFill/>
          </a:ln>
        </p:spPr>
      </p:pic>
      <p:sp>
        <p:nvSpPr>
          <p:cNvPr id="282" name="Google Shape;282;p8"/>
          <p:cNvSpPr txBox="1"/>
          <p:nvPr/>
        </p:nvSpPr>
        <p:spPr>
          <a:xfrm>
            <a:off x="0" y="5354226"/>
            <a:ext cx="12192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dk1"/>
                </a:solidFill>
                <a:latin typeface="Times New Roman"/>
                <a:ea typeface="Times New Roman"/>
                <a:cs typeface="Times New Roman"/>
                <a:sym typeface="Times New Roman"/>
              </a:rPr>
              <a:t>The Diabetes Prevention Program Research Group. (2002). Reduction in the incidence of type 2 diabetes with lifestyle intervention or metformin. </a:t>
            </a:r>
            <a:r>
              <a:rPr lang="en-US" sz="1200" b="0" i="1" u="none" strike="noStrike" cap="none">
                <a:solidFill>
                  <a:schemeClr val="dk1"/>
                </a:solidFill>
                <a:latin typeface="Times New Roman"/>
                <a:ea typeface="Times New Roman"/>
                <a:cs typeface="Times New Roman"/>
                <a:sym typeface="Times New Roman"/>
              </a:rPr>
              <a:t>New England Journal of Medicine</a:t>
            </a:r>
            <a:r>
              <a:rPr lang="en-US" sz="1200" b="0" i="0" u="none" strike="noStrike" cap="none">
                <a:solidFill>
                  <a:schemeClr val="dk1"/>
                </a:solidFill>
                <a:latin typeface="Times New Roman"/>
                <a:ea typeface="Times New Roman"/>
                <a:cs typeface="Times New Roman"/>
                <a:sym typeface="Times New Roman"/>
              </a:rPr>
              <a:t>, </a:t>
            </a:r>
            <a:r>
              <a:rPr lang="en-US" sz="1200" b="0" i="1" u="none" strike="noStrike" cap="none">
                <a:solidFill>
                  <a:schemeClr val="dk1"/>
                </a:solidFill>
                <a:latin typeface="Times New Roman"/>
                <a:ea typeface="Times New Roman"/>
                <a:cs typeface="Times New Roman"/>
                <a:sym typeface="Times New Roman"/>
              </a:rPr>
              <a:t>346</a:t>
            </a:r>
            <a:r>
              <a:rPr lang="en-US" sz="1200" b="0" i="0" u="none" strike="noStrike" cap="none">
                <a:solidFill>
                  <a:schemeClr val="dk1"/>
                </a:solidFill>
                <a:latin typeface="Times New Roman"/>
                <a:ea typeface="Times New Roman"/>
                <a:cs typeface="Times New Roman"/>
                <a:sym typeface="Times New Roman"/>
              </a:rPr>
              <a:t>(6), 393–403. https://doi.org/10.1056/nejmoa012512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pic>
        <p:nvPicPr>
          <p:cNvPr id="742" name="Google Shape;742;p53" descr="A picture containing variety, several&#10;&#10;Description automatically generated"/>
          <p:cNvPicPr preferRelativeResize="0"/>
          <p:nvPr/>
        </p:nvPicPr>
        <p:blipFill rotWithShape="1">
          <a:blip r:embed="rId3">
            <a:alphaModFix/>
          </a:blip>
          <a:srcRect/>
          <a:stretch/>
        </p:blipFill>
        <p:spPr>
          <a:xfrm>
            <a:off x="0" y="4156320"/>
            <a:ext cx="12192000" cy="8553157"/>
          </a:xfrm>
          <a:prstGeom prst="rect">
            <a:avLst/>
          </a:prstGeom>
          <a:noFill/>
          <a:ln>
            <a:noFill/>
          </a:ln>
        </p:spPr>
      </p:pic>
      <p:sp>
        <p:nvSpPr>
          <p:cNvPr id="743" name="Google Shape;743;p53"/>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Fiber</a:t>
            </a:r>
            <a:endParaRPr/>
          </a:p>
        </p:txBody>
      </p:sp>
      <p:sp>
        <p:nvSpPr>
          <p:cNvPr id="744" name="Google Shape;744;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A type of carbohydrate that passes through the body largely undigested, thus contributes minimal glucose to the postprandial rise</a:t>
            </a:r>
            <a:endParaRPr/>
          </a:p>
          <a:p>
            <a:pPr marL="228600" lvl="0" indent="-228600" algn="l" rtl="0">
              <a:lnSpc>
                <a:spcPct val="100000"/>
              </a:lnSpc>
              <a:spcBef>
                <a:spcPts val="1000"/>
              </a:spcBef>
              <a:spcAft>
                <a:spcPts val="0"/>
              </a:spcAft>
              <a:buClr>
                <a:schemeClr val="dk1"/>
              </a:buClr>
              <a:buSzPts val="3200"/>
              <a:buChar char="•"/>
            </a:pPr>
            <a:r>
              <a:rPr lang="en-US" sz="3200"/>
              <a:t>Intake is inversely associated with risk of T2DM</a:t>
            </a:r>
            <a:endParaRPr/>
          </a:p>
          <a:p>
            <a:pPr marL="228600" lvl="0" indent="-228600" algn="l" rtl="0">
              <a:lnSpc>
                <a:spcPct val="100000"/>
              </a:lnSpc>
              <a:spcBef>
                <a:spcPts val="1000"/>
              </a:spcBef>
              <a:spcAft>
                <a:spcPts val="0"/>
              </a:spcAft>
              <a:buClr>
                <a:srgbClr val="000000"/>
              </a:buClr>
              <a:buSzPts val="3200"/>
              <a:buChar char="•"/>
            </a:pPr>
            <a:r>
              <a:rPr lang="en-US" sz="3200" b="0" i="0">
                <a:solidFill>
                  <a:srgbClr val="000000"/>
                </a:solidFill>
              </a:rPr>
              <a:t>Sufficient intake is associated with lower all-cause mortality in people with diabetes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54"/>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Fiber</a:t>
            </a:r>
            <a:endParaRPr/>
          </a:p>
        </p:txBody>
      </p:sp>
      <p:sp>
        <p:nvSpPr>
          <p:cNvPr id="751" name="Google Shape;751;p54"/>
          <p:cNvSpPr txBox="1">
            <a:spLocks noGrp="1"/>
          </p:cNvSpPr>
          <p:nvPr>
            <p:ph type="body" idx="1"/>
          </p:nvPr>
        </p:nvSpPr>
        <p:spPr>
          <a:xfrm>
            <a:off x="838198" y="1662304"/>
            <a:ext cx="9597392" cy="4830571"/>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dk1"/>
              </a:buClr>
              <a:buSzPts val="3400"/>
              <a:buChar char="•"/>
            </a:pPr>
            <a:r>
              <a:rPr lang="en-US" sz="3400"/>
              <a:t>Sources of fiber:</a:t>
            </a:r>
            <a:endParaRPr/>
          </a:p>
          <a:p>
            <a:pPr marL="685800" lvl="1" indent="-228600" algn="l" rtl="0">
              <a:lnSpc>
                <a:spcPct val="110000"/>
              </a:lnSpc>
              <a:spcBef>
                <a:spcPts val="500"/>
              </a:spcBef>
              <a:spcAft>
                <a:spcPts val="0"/>
              </a:spcAft>
              <a:buClr>
                <a:schemeClr val="dk1"/>
              </a:buClr>
              <a:buSzPts val="3000"/>
              <a:buChar char="•"/>
            </a:pPr>
            <a:r>
              <a:rPr lang="en-US" sz="3000"/>
              <a:t>Whole fruits, starchy and non-starchy vegetables, beans, peas, lentils, nuts, seeds, and whole grains</a:t>
            </a:r>
            <a:endParaRPr/>
          </a:p>
          <a:p>
            <a:pPr marL="228600" lvl="0" indent="-228600" algn="l" rtl="0">
              <a:lnSpc>
                <a:spcPct val="100000"/>
              </a:lnSpc>
              <a:spcBef>
                <a:spcPts val="1000"/>
              </a:spcBef>
              <a:spcAft>
                <a:spcPts val="0"/>
              </a:spcAft>
              <a:buClr>
                <a:srgbClr val="000000"/>
              </a:buClr>
              <a:buSzPts val="3400"/>
              <a:buChar char="•"/>
            </a:pPr>
            <a:r>
              <a:rPr lang="en-US" sz="3400">
                <a:solidFill>
                  <a:srgbClr val="000000"/>
                </a:solidFill>
              </a:rPr>
              <a:t>Goal: 14 grams of fiber/1000 kcal</a:t>
            </a:r>
            <a:endParaRPr/>
          </a:p>
          <a:p>
            <a:pPr marL="685800" lvl="1" indent="-228600" algn="l" rtl="0">
              <a:lnSpc>
                <a:spcPct val="100000"/>
              </a:lnSpc>
              <a:spcBef>
                <a:spcPts val="500"/>
              </a:spcBef>
              <a:spcAft>
                <a:spcPts val="0"/>
              </a:spcAft>
              <a:buClr>
                <a:srgbClr val="000000"/>
              </a:buClr>
              <a:buSzPts val="3000"/>
              <a:buChar char="•"/>
            </a:pPr>
            <a:r>
              <a:rPr lang="en-US" sz="3000">
                <a:solidFill>
                  <a:srgbClr val="000000"/>
                </a:solidFill>
              </a:rPr>
              <a:t>Typical American gets ~15 grams/day</a:t>
            </a:r>
            <a:endParaRPr/>
          </a:p>
          <a:p>
            <a:pPr marL="685800" lvl="1" indent="-228600" algn="l" rtl="0">
              <a:lnSpc>
                <a:spcPct val="100000"/>
              </a:lnSpc>
              <a:spcBef>
                <a:spcPts val="500"/>
              </a:spcBef>
              <a:spcAft>
                <a:spcPts val="0"/>
              </a:spcAft>
              <a:buClr>
                <a:srgbClr val="000000"/>
              </a:buClr>
              <a:buSzPts val="3000"/>
              <a:buChar char="•"/>
            </a:pPr>
            <a:r>
              <a:rPr lang="en-US" sz="3000">
                <a:solidFill>
                  <a:srgbClr val="000000"/>
                </a:solidFill>
              </a:rPr>
              <a:t>Improved glycemia with ~44-50 grams/day; may be difficult due to palatability and GI side effects</a:t>
            </a:r>
            <a:endParaRPr sz="3000"/>
          </a:p>
          <a:p>
            <a:pPr marL="228600" lvl="0" indent="-228600" algn="l" rtl="0">
              <a:lnSpc>
                <a:spcPct val="110000"/>
              </a:lnSpc>
              <a:spcBef>
                <a:spcPts val="1000"/>
              </a:spcBef>
              <a:spcAft>
                <a:spcPts val="0"/>
              </a:spcAft>
              <a:buClr>
                <a:srgbClr val="000000"/>
              </a:buClr>
              <a:buSzPts val="3200"/>
              <a:buChar char="•"/>
            </a:pPr>
            <a:r>
              <a:rPr lang="en-US" sz="3200">
                <a:solidFill>
                  <a:srgbClr val="000000"/>
                </a:solidFill>
              </a:rPr>
              <a:t>50% of grain consumption from whole intact grains</a:t>
            </a:r>
            <a:endParaRPr/>
          </a:p>
          <a:p>
            <a:pPr marL="228600" lvl="0" indent="-25400" algn="l" rtl="0">
              <a:lnSpc>
                <a:spcPct val="110000"/>
              </a:lnSpc>
              <a:spcBef>
                <a:spcPts val="1000"/>
              </a:spcBef>
              <a:spcAft>
                <a:spcPts val="0"/>
              </a:spcAft>
              <a:buClr>
                <a:schemeClr val="dk1"/>
              </a:buClr>
              <a:buSzPts val="3200"/>
              <a:buNone/>
            </a:pPr>
            <a:endParaRPr sz="3200"/>
          </a:p>
        </p:txBody>
      </p:sp>
      <p:pic>
        <p:nvPicPr>
          <p:cNvPr id="752" name="Google Shape;752;p54" descr="A picture containing food, vegetable, fruit, sliced&#10;&#10;Description automatically generated"/>
          <p:cNvPicPr preferRelativeResize="0"/>
          <p:nvPr/>
        </p:nvPicPr>
        <p:blipFill rotWithShape="1">
          <a:blip r:embed="rId3">
            <a:alphaModFix/>
          </a:blip>
          <a:srcRect/>
          <a:stretch/>
        </p:blipFill>
        <p:spPr>
          <a:xfrm rot="-5400000">
            <a:off x="9435022" y="1153389"/>
            <a:ext cx="6858002" cy="455122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55"/>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Tips to Increase Fiber</a:t>
            </a:r>
            <a:endParaRPr/>
          </a:p>
        </p:txBody>
      </p:sp>
      <p:sp>
        <p:nvSpPr>
          <p:cNvPr id="759" name="Google Shape;759;p55"/>
          <p:cNvSpPr txBox="1">
            <a:spLocks noGrp="1"/>
          </p:cNvSpPr>
          <p:nvPr>
            <p:ph type="body" idx="1"/>
          </p:nvPr>
        </p:nvSpPr>
        <p:spPr>
          <a:xfrm>
            <a:off x="838200" y="1825625"/>
            <a:ext cx="6950602"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dk1"/>
              </a:buClr>
              <a:buSzPts val="3200"/>
              <a:buChar char="•"/>
            </a:pPr>
            <a:r>
              <a:rPr lang="en-US" sz="3200"/>
              <a:t>Real-world tips to increase fiber:</a:t>
            </a:r>
            <a:endParaRPr/>
          </a:p>
          <a:p>
            <a:pPr marL="685800" lvl="1" indent="-228600" algn="l" rtl="0">
              <a:lnSpc>
                <a:spcPct val="110000"/>
              </a:lnSpc>
              <a:spcBef>
                <a:spcPts val="500"/>
              </a:spcBef>
              <a:spcAft>
                <a:spcPts val="0"/>
              </a:spcAft>
              <a:buClr>
                <a:schemeClr val="dk1"/>
              </a:buClr>
              <a:buSzPts val="2800"/>
              <a:buChar char="•"/>
            </a:pPr>
            <a:r>
              <a:rPr lang="en-US" sz="2800"/>
              <a:t>Eat whole fruit instead of drinking juice</a:t>
            </a:r>
            <a:endParaRPr/>
          </a:p>
          <a:p>
            <a:pPr marL="685800" lvl="1" indent="-228600" algn="l" rtl="0">
              <a:lnSpc>
                <a:spcPct val="110000"/>
              </a:lnSpc>
              <a:spcBef>
                <a:spcPts val="500"/>
              </a:spcBef>
              <a:spcAft>
                <a:spcPts val="0"/>
              </a:spcAft>
              <a:buClr>
                <a:schemeClr val="dk1"/>
              </a:buClr>
              <a:buSzPts val="2800"/>
              <a:buChar char="•"/>
            </a:pPr>
            <a:r>
              <a:rPr lang="en-US" sz="2800"/>
              <a:t>Replace white flour products/rice with brown rice and whole grains</a:t>
            </a:r>
            <a:endParaRPr/>
          </a:p>
          <a:p>
            <a:pPr marL="685800" lvl="1" indent="-228600" algn="l" rtl="0">
              <a:lnSpc>
                <a:spcPct val="110000"/>
              </a:lnSpc>
              <a:spcBef>
                <a:spcPts val="500"/>
              </a:spcBef>
              <a:spcAft>
                <a:spcPts val="0"/>
              </a:spcAft>
              <a:buClr>
                <a:schemeClr val="dk1"/>
              </a:buClr>
              <a:buSzPts val="2800"/>
              <a:buChar char="•"/>
            </a:pPr>
            <a:r>
              <a:rPr lang="en-US" sz="2800"/>
              <a:t>Snack on nuts, seeds, fruit, or vegetables more often</a:t>
            </a:r>
            <a:endParaRPr/>
          </a:p>
          <a:p>
            <a:pPr marL="685800" lvl="1" indent="-228600" algn="l" rtl="0">
              <a:lnSpc>
                <a:spcPct val="110000"/>
              </a:lnSpc>
              <a:spcBef>
                <a:spcPts val="500"/>
              </a:spcBef>
              <a:spcAft>
                <a:spcPts val="0"/>
              </a:spcAft>
              <a:buClr>
                <a:schemeClr val="dk1"/>
              </a:buClr>
              <a:buSzPts val="2800"/>
              <a:buChar char="•"/>
            </a:pPr>
            <a:r>
              <a:rPr lang="en-US" sz="2800"/>
              <a:t>Substitute beans/lentils for meat in a salad, chili, or soup</a:t>
            </a:r>
            <a:endParaRPr/>
          </a:p>
          <a:p>
            <a:pPr marL="0" lvl="0" indent="0" algn="l" rtl="0">
              <a:lnSpc>
                <a:spcPct val="90000"/>
              </a:lnSpc>
              <a:spcBef>
                <a:spcPts val="1000"/>
              </a:spcBef>
              <a:spcAft>
                <a:spcPts val="0"/>
              </a:spcAft>
              <a:buClr>
                <a:schemeClr val="dk1"/>
              </a:buClr>
              <a:buSzPts val="2800"/>
              <a:buNone/>
            </a:pPr>
            <a:endParaRPr/>
          </a:p>
        </p:txBody>
      </p:sp>
      <p:pic>
        <p:nvPicPr>
          <p:cNvPr id="760" name="Google Shape;760;p55"/>
          <p:cNvPicPr preferRelativeResize="0"/>
          <p:nvPr/>
        </p:nvPicPr>
        <p:blipFill rotWithShape="1">
          <a:blip r:embed="rId3">
            <a:alphaModFix/>
          </a:blip>
          <a:srcRect r="40453"/>
          <a:stretch/>
        </p:blipFill>
        <p:spPr>
          <a:xfrm>
            <a:off x="8199788" y="948569"/>
            <a:ext cx="3228657" cy="542217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pic>
        <p:nvPicPr>
          <p:cNvPr id="766" name="Google Shape;766;p56" descr="A group of pears and a pear&#10;&#10;Description automatically generated with medium confidence"/>
          <p:cNvPicPr preferRelativeResize="0"/>
          <p:nvPr/>
        </p:nvPicPr>
        <p:blipFill rotWithShape="1">
          <a:blip r:embed="rId3">
            <a:alphaModFix/>
          </a:blip>
          <a:srcRect/>
          <a:stretch/>
        </p:blipFill>
        <p:spPr>
          <a:xfrm>
            <a:off x="0" y="4962922"/>
            <a:ext cx="12192000" cy="3059906"/>
          </a:xfrm>
          <a:prstGeom prst="rect">
            <a:avLst/>
          </a:prstGeom>
          <a:noFill/>
          <a:ln>
            <a:noFill/>
          </a:ln>
        </p:spPr>
      </p:pic>
      <p:sp>
        <p:nvSpPr>
          <p:cNvPr id="767" name="Google Shape;767;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00"/>
              </a:buClr>
              <a:buSzPts val="3200"/>
              <a:buChar char="•"/>
            </a:pPr>
            <a:r>
              <a:rPr lang="en-US" sz="3200" b="0" i="0">
                <a:solidFill>
                  <a:srgbClr val="000000"/>
                </a:solidFill>
              </a:rPr>
              <a:t>Since fiber is a type of carbohydrate that the body can’t digest, it does not affect blood sugar levels like other carbs.</a:t>
            </a:r>
            <a:endParaRPr/>
          </a:p>
          <a:p>
            <a:pPr marL="228600" lvl="0" indent="-228600" algn="l" rtl="0">
              <a:lnSpc>
                <a:spcPct val="90000"/>
              </a:lnSpc>
              <a:spcBef>
                <a:spcPts val="1000"/>
              </a:spcBef>
              <a:spcAft>
                <a:spcPts val="0"/>
              </a:spcAft>
              <a:buClr>
                <a:srgbClr val="000000"/>
              </a:buClr>
              <a:buSzPts val="3200"/>
              <a:buChar char="•"/>
            </a:pPr>
            <a:r>
              <a:rPr lang="en-US" sz="3200" b="0" i="0">
                <a:solidFill>
                  <a:srgbClr val="000000"/>
                </a:solidFill>
              </a:rPr>
              <a:t>On Nutrition Facts food labels, the grams of dietary fiber are already included in the total carbohydrate.</a:t>
            </a:r>
            <a:endParaRPr/>
          </a:p>
          <a:p>
            <a:pPr marL="228600" lvl="0" indent="-228600" algn="l" rtl="0">
              <a:lnSpc>
                <a:spcPct val="90000"/>
              </a:lnSpc>
              <a:spcBef>
                <a:spcPts val="1000"/>
              </a:spcBef>
              <a:spcAft>
                <a:spcPts val="0"/>
              </a:spcAft>
              <a:buClr>
                <a:srgbClr val="000000"/>
              </a:buClr>
              <a:buSzPts val="3200"/>
              <a:buChar char="•"/>
            </a:pPr>
            <a:r>
              <a:rPr lang="en-US" sz="3200" b="0" i="0">
                <a:solidFill>
                  <a:srgbClr val="000000"/>
                </a:solidFill>
              </a:rPr>
              <a:t>In those who are intensively managed with insulin and carb counting, </a:t>
            </a:r>
            <a:r>
              <a:rPr lang="en-US" sz="3200" b="0" i="0" u="sng">
                <a:solidFill>
                  <a:srgbClr val="000000"/>
                </a:solidFill>
              </a:rPr>
              <a:t>consider</a:t>
            </a:r>
            <a:r>
              <a:rPr lang="en-US" sz="3200" b="0" i="0">
                <a:solidFill>
                  <a:srgbClr val="000000"/>
                </a:solidFill>
              </a:rPr>
              <a:t> subtracting the grams of fiber from the total carbohydrate.</a:t>
            </a:r>
            <a:endParaRPr sz="3200"/>
          </a:p>
        </p:txBody>
      </p:sp>
      <p:sp>
        <p:nvSpPr>
          <p:cNvPr id="768" name="Google Shape;768;p56"/>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Fiber &amp; Carbohydrate Counting</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57"/>
          <p:cNvPicPr preferRelativeResize="0"/>
          <p:nvPr/>
        </p:nvPicPr>
        <p:blipFill rotWithShape="1">
          <a:blip r:embed="rId3">
            <a:alphaModFix/>
          </a:blip>
          <a:srcRect/>
          <a:stretch/>
        </p:blipFill>
        <p:spPr>
          <a:xfrm>
            <a:off x="0" y="-635000"/>
            <a:ext cx="12192000" cy="9896640"/>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779"/>
        <p:cNvGrpSpPr/>
        <p:nvPr/>
      </p:nvGrpSpPr>
      <p:grpSpPr>
        <a:xfrm>
          <a:off x="0" y="0"/>
          <a:ext cx="0" cy="0"/>
          <a:chOff x="0" y="0"/>
          <a:chExt cx="0" cy="0"/>
        </a:xfrm>
      </p:grpSpPr>
      <p:sp>
        <p:nvSpPr>
          <p:cNvPr id="780" name="Google Shape;780;p58"/>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Knowledge Check</a:t>
            </a:r>
            <a:endParaRPr/>
          </a:p>
        </p:txBody>
      </p:sp>
      <p:sp>
        <p:nvSpPr>
          <p:cNvPr id="781" name="Google Shape;781;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chemeClr val="dk1"/>
              </a:buClr>
              <a:buSzPts val="2800"/>
              <a:buNone/>
            </a:pPr>
            <a:r>
              <a:rPr lang="en-US"/>
              <a:t>Which of the following is true about sucrose digestion?</a:t>
            </a:r>
            <a:endParaRPr/>
          </a:p>
          <a:p>
            <a:pPr marL="800100" lvl="0" indent="-628650" algn="l" rtl="0">
              <a:lnSpc>
                <a:spcPct val="100000"/>
              </a:lnSpc>
              <a:spcBef>
                <a:spcPts val="1000"/>
              </a:spcBef>
              <a:spcAft>
                <a:spcPts val="0"/>
              </a:spcAft>
              <a:buClr>
                <a:schemeClr val="dk1"/>
              </a:buClr>
              <a:buSzPts val="2800"/>
              <a:buFont typeface="Calibri"/>
              <a:buAutoNum type="alphaUcPeriod"/>
            </a:pPr>
            <a:r>
              <a:rPr lang="en-US"/>
              <a:t>Sucrose is broken down into glucose &amp; fructose, and the fructose is metabolized almost completely in the liver</a:t>
            </a:r>
            <a:endParaRPr/>
          </a:p>
          <a:p>
            <a:pPr marL="800100" lvl="0" indent="-628650" algn="l" rtl="0">
              <a:lnSpc>
                <a:spcPct val="100000"/>
              </a:lnSpc>
              <a:spcBef>
                <a:spcPts val="1000"/>
              </a:spcBef>
              <a:spcAft>
                <a:spcPts val="0"/>
              </a:spcAft>
              <a:buClr>
                <a:schemeClr val="dk1"/>
              </a:buClr>
              <a:buSzPts val="2800"/>
              <a:buFont typeface="Calibri"/>
              <a:buAutoNum type="alphaUcPeriod"/>
            </a:pPr>
            <a:r>
              <a:rPr lang="en-US"/>
              <a:t>Sucrose is broken down into glucose &amp; maltose, and the glucose is metabolized almost completely in the liver</a:t>
            </a:r>
            <a:endParaRPr/>
          </a:p>
          <a:p>
            <a:pPr marL="800100" lvl="0" indent="-628650" algn="l" rtl="0">
              <a:lnSpc>
                <a:spcPct val="100000"/>
              </a:lnSpc>
              <a:spcBef>
                <a:spcPts val="1000"/>
              </a:spcBef>
              <a:spcAft>
                <a:spcPts val="0"/>
              </a:spcAft>
              <a:buClr>
                <a:schemeClr val="dk1"/>
              </a:buClr>
              <a:buSzPts val="2800"/>
              <a:buFont typeface="Calibri"/>
              <a:buAutoNum type="alphaUcPeriod"/>
            </a:pPr>
            <a:r>
              <a:rPr lang="en-US"/>
              <a:t>Sucrose is broken down into glucose &amp; fructose, and the glucose is metabolized almost completely in the liver</a:t>
            </a:r>
            <a:endParaRPr/>
          </a:p>
          <a:p>
            <a:pPr marL="800100" lvl="0" indent="-628650" algn="l" rtl="0">
              <a:lnSpc>
                <a:spcPct val="100000"/>
              </a:lnSpc>
              <a:spcBef>
                <a:spcPts val="1000"/>
              </a:spcBef>
              <a:spcAft>
                <a:spcPts val="0"/>
              </a:spcAft>
              <a:buClr>
                <a:schemeClr val="dk1"/>
              </a:buClr>
              <a:buSzPts val="2800"/>
              <a:buFont typeface="Calibri"/>
              <a:buAutoNum type="alphaUcPeriod"/>
            </a:pPr>
            <a:r>
              <a:rPr lang="en-US"/>
              <a:t>Sucrose is broken down into glucose &amp; maltose, and the maltose is metabolized almost completely in the liver</a:t>
            </a:r>
            <a:endParaRPr/>
          </a:p>
          <a:p>
            <a:pPr marL="228600" lvl="0" indent="-50800" algn="l" rtl="0">
              <a:lnSpc>
                <a:spcPct val="90000"/>
              </a:lnSpc>
              <a:spcBef>
                <a:spcPts val="1000"/>
              </a:spcBef>
              <a:spcAft>
                <a:spcPts val="0"/>
              </a:spcAft>
              <a:buClr>
                <a:schemeClr val="dk1"/>
              </a:buClr>
              <a:buSzPts val="2800"/>
              <a:buNone/>
            </a:pPr>
            <a:endParaRPr/>
          </a:p>
        </p:txBody>
      </p:sp>
      <p:sp>
        <p:nvSpPr>
          <p:cNvPr id="782" name="Google Shape;782;p58"/>
          <p:cNvSpPr/>
          <p:nvPr/>
        </p:nvSpPr>
        <p:spPr>
          <a:xfrm>
            <a:off x="423333" y="2184400"/>
            <a:ext cx="11430000" cy="1100667"/>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2"/>
                                        </p:tgtEl>
                                        <p:attrNameLst>
                                          <p:attrName>style.visibility</p:attrName>
                                        </p:attrNameLst>
                                      </p:cBhvr>
                                      <p:to>
                                        <p:strVal val="visible"/>
                                      </p:to>
                                    </p:set>
                                    <p:animEffect transition="in" filter="fade">
                                      <p:cBhvr>
                                        <p:cTn id="7" dur="500"/>
                                        <p:tgtEl>
                                          <p:spTgt spid="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59"/>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Knowledge Check</a:t>
            </a:r>
            <a:endParaRPr/>
          </a:p>
        </p:txBody>
      </p:sp>
      <p:sp>
        <p:nvSpPr>
          <p:cNvPr id="789" name="Google Shape;789;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chemeClr val="dk1"/>
              </a:buClr>
              <a:buSzPts val="3200"/>
              <a:buNone/>
            </a:pPr>
            <a:r>
              <a:rPr lang="en-US" sz="3200"/>
              <a:t>Taylor, who has type 1 diabetes, begins experiencing symptoms of hypoglycemia after a long-day of swimming. When she checks, her blood sugar is 63 mg/dl. What should she do?</a:t>
            </a:r>
            <a:endParaRPr/>
          </a:p>
          <a:p>
            <a:pPr marL="971550" lvl="1" indent="-514350" algn="l" rtl="0">
              <a:lnSpc>
                <a:spcPct val="100000"/>
              </a:lnSpc>
              <a:spcBef>
                <a:spcPts val="500"/>
              </a:spcBef>
              <a:spcAft>
                <a:spcPts val="0"/>
              </a:spcAft>
              <a:buClr>
                <a:schemeClr val="dk1"/>
              </a:buClr>
              <a:buSzPts val="2800"/>
              <a:buFont typeface="Calibri"/>
              <a:buAutoNum type="alphaUcPeriod"/>
            </a:pPr>
            <a:r>
              <a:rPr lang="en-US" sz="2800"/>
              <a:t>Drink 8 oz of soda and recheck her glucose level in 15 minutes</a:t>
            </a:r>
            <a:endParaRPr/>
          </a:p>
          <a:p>
            <a:pPr marL="971550" lvl="1" indent="-514350" algn="l" rtl="0">
              <a:lnSpc>
                <a:spcPct val="100000"/>
              </a:lnSpc>
              <a:spcBef>
                <a:spcPts val="500"/>
              </a:spcBef>
              <a:spcAft>
                <a:spcPts val="0"/>
              </a:spcAft>
              <a:buClr>
                <a:schemeClr val="dk1"/>
              </a:buClr>
              <a:buSzPts val="2800"/>
              <a:buFont typeface="Calibri"/>
              <a:buAutoNum type="alphaUcPeriod"/>
            </a:pPr>
            <a:r>
              <a:rPr lang="en-US" sz="2800"/>
              <a:t>Eat 4 glucose tablets and recheck her glucose level in 15 minutes</a:t>
            </a:r>
            <a:endParaRPr/>
          </a:p>
          <a:p>
            <a:pPr marL="971550" lvl="1" indent="-514350" algn="l" rtl="0">
              <a:lnSpc>
                <a:spcPct val="100000"/>
              </a:lnSpc>
              <a:spcBef>
                <a:spcPts val="500"/>
              </a:spcBef>
              <a:spcAft>
                <a:spcPts val="0"/>
              </a:spcAft>
              <a:buClr>
                <a:schemeClr val="dk1"/>
              </a:buClr>
              <a:buSzPts val="2800"/>
              <a:buFont typeface="Calibri"/>
              <a:buAutoNum type="alphaUcPeriod"/>
            </a:pPr>
            <a:r>
              <a:rPr lang="en-US" sz="2800"/>
              <a:t>Drink 15g of liquid glucose and recheck her glucose level in 30 minutes</a:t>
            </a:r>
            <a:endParaRPr/>
          </a:p>
          <a:p>
            <a:pPr marL="971550" lvl="1" indent="-514350" algn="l" rtl="0">
              <a:lnSpc>
                <a:spcPct val="100000"/>
              </a:lnSpc>
              <a:spcBef>
                <a:spcPts val="500"/>
              </a:spcBef>
              <a:spcAft>
                <a:spcPts val="0"/>
              </a:spcAft>
              <a:buClr>
                <a:schemeClr val="dk1"/>
              </a:buClr>
              <a:buSzPts val="2800"/>
              <a:buFont typeface="Calibri"/>
              <a:buAutoNum type="alphaUcPeriod"/>
            </a:pPr>
            <a:r>
              <a:rPr lang="en-US" sz="2800"/>
              <a:t>Eat a piece of fruit and recheck her glucose level in 30 minutes </a:t>
            </a:r>
            <a:endParaRPr/>
          </a:p>
          <a:p>
            <a:pPr marL="457200" lvl="1" indent="0" algn="l" rtl="0">
              <a:lnSpc>
                <a:spcPct val="90000"/>
              </a:lnSpc>
              <a:spcBef>
                <a:spcPts val="500"/>
              </a:spcBef>
              <a:spcAft>
                <a:spcPts val="0"/>
              </a:spcAft>
              <a:buClr>
                <a:schemeClr val="dk1"/>
              </a:buClr>
              <a:buSzPts val="2400"/>
              <a:buNone/>
            </a:pPr>
            <a:endParaRPr/>
          </a:p>
        </p:txBody>
      </p:sp>
      <p:sp>
        <p:nvSpPr>
          <p:cNvPr id="790" name="Google Shape;790;p59"/>
          <p:cNvSpPr/>
          <p:nvPr/>
        </p:nvSpPr>
        <p:spPr>
          <a:xfrm>
            <a:off x="676508" y="3964123"/>
            <a:ext cx="11201400" cy="6604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0"/>
                                        </p:tgtEl>
                                        <p:attrNameLst>
                                          <p:attrName>style.visibility</p:attrName>
                                        </p:attrNameLst>
                                      </p:cBhvr>
                                      <p:to>
                                        <p:strVal val="visible"/>
                                      </p:to>
                                    </p:set>
                                    <p:animEffect transition="in" filter="fade">
                                      <p:cBhvr>
                                        <p:cTn id="7" dur="5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95"/>
        <p:cNvGrpSpPr/>
        <p:nvPr/>
      </p:nvGrpSpPr>
      <p:grpSpPr>
        <a:xfrm>
          <a:off x="0" y="0"/>
          <a:ext cx="0" cy="0"/>
          <a:chOff x="0" y="0"/>
          <a:chExt cx="0" cy="0"/>
        </a:xfrm>
      </p:grpSpPr>
      <p:sp>
        <p:nvSpPr>
          <p:cNvPr id="796" name="Google Shape;796;p6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97" name="Google Shape;797;p60" descr="A picture containing sky, outdoor, ground, person&#10;&#10;Description automatically generated"/>
          <p:cNvPicPr preferRelativeResize="0">
            <a:picLocks noGrp="1"/>
          </p:cNvPicPr>
          <p:nvPr>
            <p:ph type="body" idx="4294967295"/>
          </p:nvPr>
        </p:nvPicPr>
        <p:blipFill rotWithShape="1">
          <a:blip r:embed="rId3">
            <a:alphaModFix/>
          </a:blip>
          <a:srcRect l="9091" t="21189" b="1915"/>
          <a:stretch/>
        </p:blipFill>
        <p:spPr>
          <a:xfrm>
            <a:off x="20" y="10"/>
            <a:ext cx="12191981" cy="6857990"/>
          </a:xfrm>
          <a:prstGeom prst="rect">
            <a:avLst/>
          </a:prstGeom>
          <a:noFill/>
          <a:ln>
            <a:noFill/>
          </a:ln>
        </p:spPr>
      </p:pic>
      <p:sp>
        <p:nvSpPr>
          <p:cNvPr id="798" name="Google Shape;798;p60"/>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9" name="Google Shape;799;p60"/>
          <p:cNvSpPr txBox="1">
            <a:spLocks noGrp="1"/>
          </p:cNvSpPr>
          <p:nvPr>
            <p:ph type="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Calibri"/>
              <a:buNone/>
            </a:pPr>
            <a:r>
              <a:rPr lang="en-US" sz="6600" b="1"/>
              <a:t>Stand up &amp; Stretch!</a:t>
            </a:r>
            <a:endParaRPr/>
          </a:p>
        </p:txBody>
      </p:sp>
      <p:sp>
        <p:nvSpPr>
          <p:cNvPr id="800" name="Google Shape;800;p60"/>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5"/>
        <p:cNvGrpSpPr/>
        <p:nvPr/>
      </p:nvGrpSpPr>
      <p:grpSpPr>
        <a:xfrm>
          <a:off x="0" y="0"/>
          <a:ext cx="0" cy="0"/>
          <a:chOff x="0" y="0"/>
          <a:chExt cx="0" cy="0"/>
        </a:xfrm>
      </p:grpSpPr>
      <p:sp>
        <p:nvSpPr>
          <p:cNvPr id="806" name="Google Shape;806;p6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07" name="Google Shape;807;p61" descr="Brown farm eggs on table"/>
          <p:cNvPicPr preferRelativeResize="0"/>
          <p:nvPr/>
        </p:nvPicPr>
        <p:blipFill rotWithShape="1">
          <a:blip r:embed="rId3">
            <a:alphaModFix/>
          </a:blip>
          <a:srcRect l="3284" t="23391" r="5807"/>
          <a:stretch/>
        </p:blipFill>
        <p:spPr>
          <a:xfrm>
            <a:off x="20" y="10"/>
            <a:ext cx="12191980" cy="6857990"/>
          </a:xfrm>
          <a:prstGeom prst="rect">
            <a:avLst/>
          </a:prstGeom>
          <a:noFill/>
          <a:ln>
            <a:noFill/>
          </a:ln>
        </p:spPr>
      </p:pic>
      <p:sp>
        <p:nvSpPr>
          <p:cNvPr id="808" name="Google Shape;808;p61"/>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9" name="Google Shape;809;p61"/>
          <p:cNvSpPr txBox="1">
            <a:spLocks noGrp="1"/>
          </p:cNvSpPr>
          <p:nvPr>
            <p:ph type="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Calibri"/>
              <a:buNone/>
            </a:pPr>
            <a:r>
              <a:rPr lang="en-US" sz="6600"/>
              <a:t>Protein</a:t>
            </a:r>
            <a:endParaRPr/>
          </a:p>
        </p:txBody>
      </p:sp>
      <p:sp>
        <p:nvSpPr>
          <p:cNvPr id="810" name="Google Shape;810;p61"/>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62"/>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Protein Sources</a:t>
            </a:r>
            <a:endParaRPr/>
          </a:p>
        </p:txBody>
      </p:sp>
      <p:sp>
        <p:nvSpPr>
          <p:cNvPr id="817" name="Google Shape;817;p62"/>
          <p:cNvSpPr txBox="1">
            <a:spLocks noGrp="1"/>
          </p:cNvSpPr>
          <p:nvPr>
            <p:ph type="body" idx="1"/>
          </p:nvPr>
        </p:nvSpPr>
        <p:spPr>
          <a:xfrm>
            <a:off x="838200" y="1934127"/>
            <a:ext cx="10515600" cy="4558748"/>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US"/>
              <a:t>Meat: beef, pork, lamb, veal, etc.</a:t>
            </a:r>
            <a:endParaRPr/>
          </a:p>
          <a:p>
            <a:pPr marL="228600" lvl="0" indent="-228600" algn="l" rtl="0">
              <a:lnSpc>
                <a:spcPct val="90000"/>
              </a:lnSpc>
              <a:spcBef>
                <a:spcPts val="1000"/>
              </a:spcBef>
              <a:spcAft>
                <a:spcPts val="0"/>
              </a:spcAft>
              <a:buClr>
                <a:schemeClr val="dk1"/>
              </a:buClr>
              <a:buSzPct val="100000"/>
              <a:buChar char="•"/>
            </a:pPr>
            <a:r>
              <a:rPr lang="en-US"/>
              <a:t>Plant-based meats</a:t>
            </a:r>
            <a:endParaRPr/>
          </a:p>
          <a:p>
            <a:pPr marL="228600" lvl="0" indent="-228600" algn="l" rtl="0">
              <a:lnSpc>
                <a:spcPct val="90000"/>
              </a:lnSpc>
              <a:spcBef>
                <a:spcPts val="1000"/>
              </a:spcBef>
              <a:spcAft>
                <a:spcPts val="0"/>
              </a:spcAft>
              <a:buClr>
                <a:schemeClr val="dk1"/>
              </a:buClr>
              <a:buSzPct val="100000"/>
              <a:buChar char="•"/>
            </a:pPr>
            <a:r>
              <a:rPr lang="en-US"/>
              <a:t>Poultry: chicken, turkey, duck, emu, goose, bush birds, etc.</a:t>
            </a:r>
            <a:endParaRPr/>
          </a:p>
          <a:p>
            <a:pPr marL="228600" lvl="0" indent="-228600" algn="l" rtl="0">
              <a:lnSpc>
                <a:spcPct val="90000"/>
              </a:lnSpc>
              <a:spcBef>
                <a:spcPts val="1000"/>
              </a:spcBef>
              <a:spcAft>
                <a:spcPts val="0"/>
              </a:spcAft>
              <a:buClr>
                <a:schemeClr val="dk1"/>
              </a:buClr>
              <a:buSzPct val="100000"/>
              <a:buChar char="•"/>
            </a:pPr>
            <a:r>
              <a:rPr lang="en-US"/>
              <a:t>Fish and seafood: fish, prawns, crab, lobster, scallops, etc. </a:t>
            </a:r>
            <a:endParaRPr/>
          </a:p>
          <a:p>
            <a:pPr marL="228600" lvl="0" indent="-228600" algn="l" rtl="0">
              <a:lnSpc>
                <a:spcPct val="90000"/>
              </a:lnSpc>
              <a:spcBef>
                <a:spcPts val="1000"/>
              </a:spcBef>
              <a:spcAft>
                <a:spcPts val="0"/>
              </a:spcAft>
              <a:buClr>
                <a:schemeClr val="dk1"/>
              </a:buClr>
              <a:buSzPct val="100000"/>
              <a:buChar char="•"/>
            </a:pPr>
            <a:r>
              <a:rPr lang="en-US"/>
              <a:t>Eggs</a:t>
            </a:r>
            <a:endParaRPr/>
          </a:p>
          <a:p>
            <a:pPr marL="228600" lvl="0" indent="-228600" algn="l" rtl="0">
              <a:lnSpc>
                <a:spcPct val="90000"/>
              </a:lnSpc>
              <a:spcBef>
                <a:spcPts val="1000"/>
              </a:spcBef>
              <a:spcAft>
                <a:spcPts val="0"/>
              </a:spcAft>
              <a:buClr>
                <a:schemeClr val="dk1"/>
              </a:buClr>
              <a:buSzPct val="100000"/>
              <a:buChar char="•"/>
            </a:pPr>
            <a:r>
              <a:rPr lang="en-US"/>
              <a:t>Dairy products: milk, yogurt, cheese, cottage cheese</a:t>
            </a:r>
            <a:endParaRPr/>
          </a:p>
          <a:p>
            <a:pPr marL="228600" lvl="0" indent="-228600" algn="l" rtl="0">
              <a:lnSpc>
                <a:spcPct val="90000"/>
              </a:lnSpc>
              <a:spcBef>
                <a:spcPts val="1000"/>
              </a:spcBef>
              <a:spcAft>
                <a:spcPts val="0"/>
              </a:spcAft>
              <a:buClr>
                <a:schemeClr val="dk1"/>
              </a:buClr>
              <a:buSzPct val="100000"/>
              <a:buChar char="•"/>
            </a:pPr>
            <a:r>
              <a:rPr lang="en-US"/>
              <a:t>Soy milk  </a:t>
            </a:r>
            <a:endParaRPr/>
          </a:p>
          <a:p>
            <a:pPr marL="228600" lvl="0" indent="-228600" algn="l" rtl="0">
              <a:lnSpc>
                <a:spcPct val="90000"/>
              </a:lnSpc>
              <a:spcBef>
                <a:spcPts val="1000"/>
              </a:spcBef>
              <a:spcAft>
                <a:spcPts val="0"/>
              </a:spcAft>
              <a:buClr>
                <a:schemeClr val="dk1"/>
              </a:buClr>
              <a:buSzPct val="100000"/>
              <a:buChar char="•"/>
            </a:pPr>
            <a:r>
              <a:rPr lang="en-US"/>
              <a:t>Nuts, seeds, nut butters</a:t>
            </a:r>
            <a:endParaRPr/>
          </a:p>
          <a:p>
            <a:pPr marL="228600" lvl="0" indent="-228600" algn="l" rtl="0">
              <a:lnSpc>
                <a:spcPct val="90000"/>
              </a:lnSpc>
              <a:spcBef>
                <a:spcPts val="1000"/>
              </a:spcBef>
              <a:spcAft>
                <a:spcPts val="0"/>
              </a:spcAft>
              <a:buClr>
                <a:schemeClr val="dk1"/>
              </a:buClr>
              <a:buSzPct val="100000"/>
              <a:buChar char="•"/>
            </a:pPr>
            <a:r>
              <a:rPr lang="en-US"/>
              <a:t>Tofu, tempeh, edamame</a:t>
            </a:r>
            <a:endParaRPr/>
          </a:p>
          <a:p>
            <a:pPr marL="228600" lvl="0" indent="-228600" algn="l" rtl="0">
              <a:lnSpc>
                <a:spcPct val="90000"/>
              </a:lnSpc>
              <a:spcBef>
                <a:spcPts val="1000"/>
              </a:spcBef>
              <a:spcAft>
                <a:spcPts val="0"/>
              </a:spcAft>
              <a:buClr>
                <a:schemeClr val="dk1"/>
              </a:buClr>
              <a:buSzPct val="100000"/>
              <a:buChar char="•"/>
            </a:pPr>
            <a:r>
              <a:rPr lang="en-US"/>
              <a:t>Beans, lentils, peas, hummus</a:t>
            </a:r>
            <a:endParaRPr/>
          </a:p>
          <a:p>
            <a:pPr marL="228600" lvl="0" indent="-228600" algn="l" rtl="0">
              <a:lnSpc>
                <a:spcPct val="90000"/>
              </a:lnSpc>
              <a:spcBef>
                <a:spcPts val="1000"/>
              </a:spcBef>
              <a:spcAft>
                <a:spcPts val="0"/>
              </a:spcAft>
              <a:buClr>
                <a:schemeClr val="dk1"/>
              </a:buClr>
              <a:buSzPct val="100000"/>
              <a:buChar char="•"/>
            </a:pPr>
            <a:r>
              <a:rPr lang="en-US"/>
              <a:t>Grains: quinoa, wheat berry, millet, couscous, buckwheat, oatmeal, high protein cereal</a:t>
            </a:r>
            <a:endParaRPr/>
          </a:p>
          <a:p>
            <a:pPr marL="228600" lvl="0" indent="-77470" algn="l" rtl="0">
              <a:lnSpc>
                <a:spcPct val="90000"/>
              </a:lnSpc>
              <a:spcBef>
                <a:spcPts val="1000"/>
              </a:spcBef>
              <a:spcAft>
                <a:spcPts val="0"/>
              </a:spcAft>
              <a:buClr>
                <a:schemeClr val="dk1"/>
              </a:buClr>
              <a:buSzPct val="100000"/>
              <a:buNone/>
            </a:pPr>
            <a:endParaRPr/>
          </a:p>
        </p:txBody>
      </p:sp>
      <p:pic>
        <p:nvPicPr>
          <p:cNvPr id="818" name="Google Shape;818;p62"/>
          <p:cNvPicPr preferRelativeResize="0"/>
          <p:nvPr/>
        </p:nvPicPr>
        <p:blipFill>
          <a:blip r:embed="rId3">
            <a:alphaModFix/>
          </a:blip>
          <a:stretch>
            <a:fillRect/>
          </a:stretch>
        </p:blipFill>
        <p:spPr>
          <a:xfrm>
            <a:off x="8722325" y="2694025"/>
            <a:ext cx="4128424" cy="28176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9"/>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The Power of Prevention</a:t>
            </a:r>
            <a:endParaRPr/>
          </a:p>
        </p:txBody>
      </p:sp>
      <p:sp>
        <p:nvSpPr>
          <p:cNvPr id="289" name="Google Shape;28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110000"/>
              </a:lnSpc>
              <a:spcBef>
                <a:spcPts val="0"/>
              </a:spcBef>
              <a:spcAft>
                <a:spcPts val="0"/>
              </a:spcAft>
              <a:buClr>
                <a:schemeClr val="dk1"/>
              </a:buClr>
              <a:buSzPct val="100000"/>
              <a:buChar char="•"/>
            </a:pPr>
            <a:r>
              <a:rPr lang="en-US" sz="4600"/>
              <a:t>Lifestyle intervention/goals in DPP included:</a:t>
            </a:r>
            <a:endParaRPr/>
          </a:p>
          <a:p>
            <a:pPr marL="685800" lvl="1" indent="-228600" algn="l" rtl="0">
              <a:lnSpc>
                <a:spcPct val="110000"/>
              </a:lnSpc>
              <a:spcBef>
                <a:spcPts val="500"/>
              </a:spcBef>
              <a:spcAft>
                <a:spcPts val="0"/>
              </a:spcAft>
              <a:buClr>
                <a:schemeClr val="dk1"/>
              </a:buClr>
              <a:buSzPct val="100000"/>
              <a:buChar char="•"/>
            </a:pPr>
            <a:r>
              <a:rPr lang="en-US" sz="4300"/>
              <a:t>Increase physical activity: goal of 150 minutes of physical activity per week</a:t>
            </a:r>
            <a:endParaRPr/>
          </a:p>
          <a:p>
            <a:pPr marL="685800" lvl="1" indent="-228600" algn="l" rtl="0">
              <a:lnSpc>
                <a:spcPct val="110000"/>
              </a:lnSpc>
              <a:spcBef>
                <a:spcPts val="500"/>
              </a:spcBef>
              <a:spcAft>
                <a:spcPts val="0"/>
              </a:spcAft>
              <a:buClr>
                <a:schemeClr val="dk1"/>
              </a:buClr>
              <a:buSzPct val="100000"/>
              <a:buChar char="•"/>
            </a:pPr>
            <a:r>
              <a:rPr lang="en-US" sz="4300"/>
              <a:t>Decrease fat and calorie intake* </a:t>
            </a:r>
            <a:endParaRPr/>
          </a:p>
          <a:p>
            <a:pPr marL="685800" lvl="1" indent="-228600" algn="l" rtl="0">
              <a:lnSpc>
                <a:spcPct val="110000"/>
              </a:lnSpc>
              <a:spcBef>
                <a:spcPts val="500"/>
              </a:spcBef>
              <a:spcAft>
                <a:spcPts val="0"/>
              </a:spcAft>
              <a:buClr>
                <a:schemeClr val="dk1"/>
              </a:buClr>
              <a:buSzPct val="100000"/>
              <a:buChar char="•"/>
            </a:pPr>
            <a:r>
              <a:rPr lang="en-US" sz="4300"/>
              <a:t>Decrease weight: sustained loss of 7% of initial body weight</a:t>
            </a:r>
            <a:endParaRPr/>
          </a:p>
          <a:p>
            <a:pPr marL="0" lvl="0" indent="0" algn="l" rtl="0">
              <a:lnSpc>
                <a:spcPct val="110000"/>
              </a:lnSpc>
              <a:spcBef>
                <a:spcPts val="1000"/>
              </a:spcBef>
              <a:spcAft>
                <a:spcPts val="0"/>
              </a:spcAft>
              <a:buClr>
                <a:schemeClr val="dk1"/>
              </a:buClr>
              <a:buSzPct val="100000"/>
              <a:buNone/>
            </a:pPr>
            <a:endParaRPr sz="3200"/>
          </a:p>
          <a:p>
            <a:pPr marL="0" lvl="0" indent="0" algn="l" rtl="0">
              <a:lnSpc>
                <a:spcPct val="110000"/>
              </a:lnSpc>
              <a:spcBef>
                <a:spcPts val="1000"/>
              </a:spcBef>
              <a:spcAft>
                <a:spcPts val="0"/>
              </a:spcAft>
              <a:buClr>
                <a:schemeClr val="dk1"/>
              </a:buClr>
              <a:buSzPct val="100000"/>
              <a:buNone/>
            </a:pPr>
            <a:r>
              <a:rPr lang="en-US" sz="3200"/>
              <a:t>*</a:t>
            </a:r>
            <a:r>
              <a:rPr lang="en-US" sz="3100"/>
              <a:t>DPP initially encouraged a lower fat/calorie eating plan but current data suggests there is no ideal percentage of calories from carbs, protein, and fat to prevent diabetes. A variety of eating patterns may be appropriate. </a:t>
            </a:r>
            <a:endParaRPr/>
          </a:p>
          <a:p>
            <a:pPr marL="0" lvl="0" indent="0" algn="l" rtl="0">
              <a:lnSpc>
                <a:spcPct val="90000"/>
              </a:lnSpc>
              <a:spcBef>
                <a:spcPts val="1000"/>
              </a:spcBef>
              <a:spcAft>
                <a:spcPts val="0"/>
              </a:spcAft>
              <a:buClr>
                <a:schemeClr val="dk1"/>
              </a:buClr>
              <a:buSzPct val="100000"/>
              <a:buNone/>
            </a:pPr>
            <a:endParaRPr/>
          </a:p>
        </p:txBody>
      </p:sp>
      <p:sp>
        <p:nvSpPr>
          <p:cNvPr id="290" name="Google Shape;290;p9"/>
          <p:cNvSpPr txBox="1"/>
          <p:nvPr/>
        </p:nvSpPr>
        <p:spPr>
          <a:xfrm>
            <a:off x="0" y="6406674"/>
            <a:ext cx="1219199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23232"/>
              </a:buClr>
              <a:buSzPts val="1200"/>
              <a:buFont typeface="Times New Roman"/>
              <a:buNone/>
            </a:pPr>
            <a:r>
              <a:rPr lang="en-US" sz="1200" b="0" i="0">
                <a:solidFill>
                  <a:srgbClr val="323232"/>
                </a:solidFill>
                <a:latin typeface="Times New Roman"/>
                <a:ea typeface="Times New Roman"/>
                <a:cs typeface="Times New Roman"/>
                <a:sym typeface="Times New Roman"/>
              </a:rPr>
              <a:t>Diabetes Prevention Program (DPP) Research Group. (2002). The Diabetes Prevention Program (DPP): Description of lifestyle intervention. </a:t>
            </a:r>
            <a:r>
              <a:rPr lang="en-US" sz="1200" b="0" i="1">
                <a:solidFill>
                  <a:srgbClr val="323232"/>
                </a:solidFill>
                <a:latin typeface="Times New Roman"/>
                <a:ea typeface="Times New Roman"/>
                <a:cs typeface="Times New Roman"/>
                <a:sym typeface="Times New Roman"/>
              </a:rPr>
              <a:t>Diabetes Care,</a:t>
            </a:r>
            <a:r>
              <a:rPr lang="en-US" sz="1200" b="0" i="0">
                <a:solidFill>
                  <a:srgbClr val="323232"/>
                </a:solidFill>
                <a:latin typeface="Times New Roman"/>
                <a:ea typeface="Times New Roman"/>
                <a:cs typeface="Times New Roman"/>
                <a:sym typeface="Times New Roman"/>
              </a:rPr>
              <a:t> </a:t>
            </a:r>
            <a:r>
              <a:rPr lang="en-US" sz="1200" b="0" i="1">
                <a:solidFill>
                  <a:srgbClr val="323232"/>
                </a:solidFill>
                <a:latin typeface="Times New Roman"/>
                <a:ea typeface="Times New Roman"/>
                <a:cs typeface="Times New Roman"/>
                <a:sym typeface="Times New Roman"/>
              </a:rPr>
              <a:t>25</a:t>
            </a:r>
            <a:r>
              <a:rPr lang="en-US" sz="1200" b="0" i="0">
                <a:solidFill>
                  <a:srgbClr val="323232"/>
                </a:solidFill>
                <a:latin typeface="Times New Roman"/>
                <a:ea typeface="Times New Roman"/>
                <a:cs typeface="Times New Roman"/>
                <a:sym typeface="Times New Roman"/>
              </a:rPr>
              <a:t>(12), 2165-2171. doi:10.2337/diacare.25.12.2165</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63"/>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Protein</a:t>
            </a:r>
            <a:endParaRPr/>
          </a:p>
        </p:txBody>
      </p:sp>
      <p:sp>
        <p:nvSpPr>
          <p:cNvPr id="825" name="Google Shape;825;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600"/>
              <a:buChar char="•"/>
            </a:pPr>
            <a:r>
              <a:rPr lang="en-US" sz="3600"/>
              <a:t>Recommended vs. Actual Intake</a:t>
            </a:r>
            <a:endParaRPr/>
          </a:p>
          <a:p>
            <a:pPr marL="685800" lvl="1" indent="-228600" algn="l" rtl="0">
              <a:lnSpc>
                <a:spcPct val="100000"/>
              </a:lnSpc>
              <a:spcBef>
                <a:spcPts val="500"/>
              </a:spcBef>
              <a:spcAft>
                <a:spcPts val="0"/>
              </a:spcAft>
              <a:buClr>
                <a:schemeClr val="dk1"/>
              </a:buClr>
              <a:buSzPts val="3200"/>
              <a:buChar char="•"/>
            </a:pPr>
            <a:r>
              <a:rPr lang="en-US" sz="3200"/>
              <a:t>RDA: 0.8 g/kg body weight/day</a:t>
            </a:r>
            <a:endParaRPr/>
          </a:p>
          <a:p>
            <a:pPr marL="685800" lvl="1" indent="-228600" algn="l" rtl="0">
              <a:lnSpc>
                <a:spcPct val="100000"/>
              </a:lnSpc>
              <a:spcBef>
                <a:spcPts val="500"/>
              </a:spcBef>
              <a:spcAft>
                <a:spcPts val="0"/>
              </a:spcAft>
              <a:buClr>
                <a:schemeClr val="dk1"/>
              </a:buClr>
              <a:buSzPts val="3200"/>
              <a:buChar char="•"/>
            </a:pPr>
            <a:r>
              <a:rPr lang="en-US" sz="3200"/>
              <a:t>Most Americans eat 1-1.5 g/kg body weight/day or 15-20% of total calories from protein</a:t>
            </a:r>
            <a:endParaRPr/>
          </a:p>
          <a:p>
            <a:pPr marL="228600" lvl="0" indent="-228600" algn="l" rtl="0">
              <a:lnSpc>
                <a:spcPct val="100000"/>
              </a:lnSpc>
              <a:spcBef>
                <a:spcPts val="1000"/>
              </a:spcBef>
              <a:spcAft>
                <a:spcPts val="0"/>
              </a:spcAft>
              <a:buClr>
                <a:schemeClr val="dk1"/>
              </a:buClr>
              <a:buSzPts val="3600"/>
              <a:buChar char="•"/>
            </a:pPr>
            <a:r>
              <a:rPr lang="en-US" sz="3600"/>
              <a:t>No evidence that adjusting actual intake towards the recommended intake will improve health</a:t>
            </a:r>
            <a:endParaRPr/>
          </a:p>
        </p:txBody>
      </p:sp>
      <p:sp>
        <p:nvSpPr>
          <p:cNvPr id="826" name="Google Shape;826;p63"/>
          <p:cNvSpPr txBox="1"/>
          <p:nvPr/>
        </p:nvSpPr>
        <p:spPr>
          <a:xfrm>
            <a:off x="0" y="8262937"/>
            <a:ext cx="57150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a:t>
            </a:r>
            <a:endParaRPr sz="900">
              <a:solidFill>
                <a:schemeClr val="dk1"/>
              </a:solidFill>
              <a:latin typeface="Calibri"/>
              <a:ea typeface="Calibri"/>
              <a:cs typeface="Calibri"/>
              <a:sym typeface="Calibri"/>
            </a:endParaRPr>
          </a:p>
        </p:txBody>
      </p:sp>
      <p:sp>
        <p:nvSpPr>
          <p:cNvPr id="827" name="Google Shape;827;p63"/>
          <p:cNvSpPr txBox="1"/>
          <p:nvPr/>
        </p:nvSpPr>
        <p:spPr>
          <a:xfrm>
            <a:off x="5898996" y="8394275"/>
            <a:ext cx="6293004"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a:t>
            </a:r>
            <a:endParaRPr sz="900">
              <a:solidFill>
                <a:schemeClr val="dk1"/>
              </a:solidFill>
              <a:latin typeface="Calibri"/>
              <a:ea typeface="Calibri"/>
              <a:cs typeface="Calibri"/>
              <a:sym typeface="Calibri"/>
            </a:endParaRPr>
          </a:p>
        </p:txBody>
      </p:sp>
      <p:pic>
        <p:nvPicPr>
          <p:cNvPr id="828" name="Google Shape;828;p63" descr="A picture containing food, dish, meal, meat&#10;&#10;Description automatically generated"/>
          <p:cNvPicPr preferRelativeResize="0"/>
          <p:nvPr/>
        </p:nvPicPr>
        <p:blipFill rotWithShape="1">
          <a:blip r:embed="rId5">
            <a:alphaModFix/>
          </a:blip>
          <a:srcRect/>
          <a:stretch/>
        </p:blipFill>
        <p:spPr>
          <a:xfrm>
            <a:off x="0" y="5364328"/>
            <a:ext cx="12192000" cy="8488680"/>
          </a:xfrm>
          <a:prstGeom prst="rect">
            <a:avLst/>
          </a:prstGeom>
          <a:noFill/>
          <a:ln>
            <a:noFill/>
          </a:ln>
        </p:spPr>
      </p:pic>
      <p:sp>
        <p:nvSpPr>
          <p:cNvPr id="829" name="Google Shape;829;p63"/>
          <p:cNvSpPr txBox="1"/>
          <p:nvPr/>
        </p:nvSpPr>
        <p:spPr>
          <a:xfrm>
            <a:off x="89210" y="13783009"/>
            <a:ext cx="121920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a:t>
            </a:r>
            <a:endParaRPr sz="900">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64"/>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Protein</a:t>
            </a:r>
            <a:endParaRPr/>
          </a:p>
        </p:txBody>
      </p:sp>
      <p:sp>
        <p:nvSpPr>
          <p:cNvPr id="836" name="Google Shape;836;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Char char="•"/>
            </a:pPr>
            <a:r>
              <a:rPr lang="en-US" sz="3600"/>
              <a:t>Dietary protein in diabetes management:</a:t>
            </a:r>
            <a:endParaRPr/>
          </a:p>
          <a:p>
            <a:pPr marL="685800" lvl="1" indent="-228600" algn="l" rtl="0">
              <a:lnSpc>
                <a:spcPct val="100000"/>
              </a:lnSpc>
              <a:spcBef>
                <a:spcPts val="500"/>
              </a:spcBef>
              <a:spcAft>
                <a:spcPts val="0"/>
              </a:spcAft>
              <a:buClr>
                <a:schemeClr val="dk1"/>
              </a:buClr>
              <a:buSzPts val="3200"/>
              <a:buChar char="•"/>
            </a:pPr>
            <a:r>
              <a:rPr lang="en-US" sz="3200"/>
              <a:t>Inconclusive research regarding the ideal amount of dietary protein to optimize glycemic management or CVD risk</a:t>
            </a:r>
            <a:endParaRPr/>
          </a:p>
          <a:p>
            <a:pPr marL="685800" lvl="1" indent="-228600" algn="l" rtl="0">
              <a:lnSpc>
                <a:spcPct val="100000"/>
              </a:lnSpc>
              <a:spcBef>
                <a:spcPts val="500"/>
              </a:spcBef>
              <a:spcAft>
                <a:spcPts val="0"/>
              </a:spcAft>
              <a:buClr>
                <a:schemeClr val="dk1"/>
              </a:buClr>
              <a:buSzPts val="3200"/>
              <a:buChar char="•"/>
            </a:pPr>
            <a:r>
              <a:rPr lang="en-US" sz="3200"/>
              <a:t>Individualize protein goals based on current eating patterns</a:t>
            </a:r>
            <a:endParaRPr/>
          </a:p>
          <a:p>
            <a:pPr marL="457200" lvl="1" indent="0" algn="l" rtl="0">
              <a:lnSpc>
                <a:spcPct val="90000"/>
              </a:lnSpc>
              <a:spcBef>
                <a:spcPts val="500"/>
              </a:spcBef>
              <a:spcAft>
                <a:spcPts val="0"/>
              </a:spcAft>
              <a:buClr>
                <a:schemeClr val="dk1"/>
              </a:buClr>
              <a:buSzPts val="2400"/>
              <a:buNone/>
            </a:pPr>
            <a:endParaRPr/>
          </a:p>
        </p:txBody>
      </p:sp>
      <p:pic>
        <p:nvPicPr>
          <p:cNvPr id="837" name="Google Shape;837;p64" descr="A picture containing food, dish, meal, meat&#10;&#10;Description automatically generated"/>
          <p:cNvPicPr preferRelativeResize="0"/>
          <p:nvPr/>
        </p:nvPicPr>
        <p:blipFill rotWithShape="1">
          <a:blip r:embed="rId3">
            <a:alphaModFix/>
          </a:blip>
          <a:srcRect/>
          <a:stretch/>
        </p:blipFill>
        <p:spPr>
          <a:xfrm>
            <a:off x="0" y="5364328"/>
            <a:ext cx="12192000" cy="8488680"/>
          </a:xfrm>
          <a:prstGeom prst="rect">
            <a:avLst/>
          </a:prstGeom>
          <a:noFill/>
          <a:ln>
            <a:noFill/>
          </a:ln>
        </p:spPr>
      </p:pic>
      <p:sp>
        <p:nvSpPr>
          <p:cNvPr id="838" name="Google Shape;838;p64"/>
          <p:cNvSpPr txBox="1"/>
          <p:nvPr/>
        </p:nvSpPr>
        <p:spPr>
          <a:xfrm>
            <a:off x="89210" y="13783009"/>
            <a:ext cx="121920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a:t>
            </a:r>
            <a:endParaRPr sz="900">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500"/>
              <a:buChar char="•"/>
            </a:pPr>
            <a:r>
              <a:rPr lang="en-US" sz="3500" dirty="0"/>
              <a:t>Dietary protein in diabetes management for persons with </a:t>
            </a:r>
            <a:r>
              <a:rPr lang="en-US" sz="3500" dirty="0" err="1"/>
              <a:t>nondialysis</a:t>
            </a:r>
            <a:r>
              <a:rPr lang="en-US" sz="3500" dirty="0"/>
              <a:t>-dependent CKD</a:t>
            </a:r>
            <a:endParaRPr dirty="0"/>
          </a:p>
          <a:p>
            <a:pPr marL="685800" lvl="1" indent="-228600" algn="l" rtl="0">
              <a:lnSpc>
                <a:spcPct val="100000"/>
              </a:lnSpc>
              <a:spcBef>
                <a:spcPts val="500"/>
              </a:spcBef>
              <a:spcAft>
                <a:spcPts val="0"/>
              </a:spcAft>
              <a:buClr>
                <a:schemeClr val="dk1"/>
              </a:buClr>
              <a:buSzPts val="3200"/>
              <a:buChar char="•"/>
            </a:pPr>
            <a:r>
              <a:rPr lang="en-US" sz="3200" dirty="0"/>
              <a:t>Intake </a:t>
            </a:r>
            <a:r>
              <a:rPr lang="en-US" sz="3200" dirty="0">
                <a:solidFill>
                  <a:srgbClr val="FF0000"/>
                </a:solidFill>
              </a:rPr>
              <a:t>goal is </a:t>
            </a:r>
            <a:r>
              <a:rPr lang="en-US" sz="3200" dirty="0"/>
              <a:t>0.8g protein/kg body weight/day</a:t>
            </a:r>
            <a:endParaRPr dirty="0"/>
          </a:p>
          <a:p>
            <a:pPr marL="1143000" lvl="2" indent="-228600" algn="l" rtl="0">
              <a:lnSpc>
                <a:spcPct val="100000"/>
              </a:lnSpc>
              <a:spcBef>
                <a:spcPts val="500"/>
              </a:spcBef>
              <a:spcAft>
                <a:spcPts val="0"/>
              </a:spcAft>
              <a:buClr>
                <a:schemeClr val="dk1"/>
              </a:buClr>
              <a:buSzPts val="2800"/>
              <a:buChar char="•"/>
            </a:pPr>
            <a:r>
              <a:rPr lang="en-US" sz="2800" dirty="0"/>
              <a:t>Less doesn’t provide benefit and may increase malnutrition risk</a:t>
            </a:r>
            <a:endParaRPr dirty="0"/>
          </a:p>
          <a:p>
            <a:pPr marL="1143000" lvl="2" indent="-228600" algn="l" rtl="0">
              <a:lnSpc>
                <a:spcPct val="100000"/>
              </a:lnSpc>
              <a:spcBef>
                <a:spcPts val="500"/>
              </a:spcBef>
              <a:spcAft>
                <a:spcPts val="0"/>
              </a:spcAft>
              <a:buClr>
                <a:schemeClr val="dk1"/>
              </a:buClr>
              <a:buSzPts val="2800"/>
              <a:buChar char="•"/>
            </a:pPr>
            <a:r>
              <a:rPr lang="en-US" sz="2800" dirty="0"/>
              <a:t>More is associated with accelerated decline in kidney function</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845" name="Google Shape;845;p65"/>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Protein &amp; CKD</a:t>
            </a:r>
            <a:endParaRPr/>
          </a:p>
        </p:txBody>
      </p:sp>
      <p:pic>
        <p:nvPicPr>
          <p:cNvPr id="846" name="Google Shape;846;p65" descr="A picture containing food, dish, meal, meat&#10;&#10;Description automatically generated"/>
          <p:cNvPicPr preferRelativeResize="0"/>
          <p:nvPr/>
        </p:nvPicPr>
        <p:blipFill rotWithShape="1">
          <a:blip r:embed="rId3">
            <a:alphaModFix/>
          </a:blip>
          <a:srcRect/>
          <a:stretch/>
        </p:blipFill>
        <p:spPr>
          <a:xfrm>
            <a:off x="0" y="5364328"/>
            <a:ext cx="12192000" cy="8488680"/>
          </a:xfrm>
          <a:prstGeom prst="rect">
            <a:avLst/>
          </a:prstGeom>
          <a:noFill/>
          <a:ln>
            <a:noFill/>
          </a:ln>
        </p:spPr>
      </p:pic>
      <p:sp>
        <p:nvSpPr>
          <p:cNvPr id="847" name="Google Shape;847;p65"/>
          <p:cNvSpPr txBox="1"/>
          <p:nvPr/>
        </p:nvSpPr>
        <p:spPr>
          <a:xfrm>
            <a:off x="89210" y="13783009"/>
            <a:ext cx="121920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a:t>
            </a:r>
            <a:endParaRPr sz="9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66"/>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Protein &amp; CKD</a:t>
            </a:r>
            <a:endParaRPr/>
          </a:p>
        </p:txBody>
      </p:sp>
      <p:sp>
        <p:nvSpPr>
          <p:cNvPr id="854" name="Google Shape;854;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Char char="•"/>
            </a:pPr>
            <a:r>
              <a:rPr lang="en-US" sz="3600" dirty="0"/>
              <a:t>For persons with diabetes on dialysis</a:t>
            </a:r>
            <a:endParaRPr dirty="0"/>
          </a:p>
          <a:p>
            <a:pPr marL="685800" lvl="1" indent="-228600" algn="l" rtl="0">
              <a:lnSpc>
                <a:spcPct val="90000"/>
              </a:lnSpc>
              <a:spcBef>
                <a:spcPts val="500"/>
              </a:spcBef>
              <a:spcAft>
                <a:spcPts val="0"/>
              </a:spcAft>
              <a:buClr>
                <a:schemeClr val="dk1"/>
              </a:buClr>
              <a:buSzPts val="3200"/>
              <a:buChar char="•"/>
            </a:pPr>
            <a:r>
              <a:rPr lang="en-US" sz="3200" dirty="0"/>
              <a:t>Malnutrition is common</a:t>
            </a:r>
            <a:endParaRPr dirty="0"/>
          </a:p>
          <a:p>
            <a:pPr marL="685800" lvl="1" indent="-228600" algn="l" rtl="0">
              <a:lnSpc>
                <a:spcPct val="90000"/>
              </a:lnSpc>
              <a:spcBef>
                <a:spcPts val="500"/>
              </a:spcBef>
              <a:spcAft>
                <a:spcPts val="0"/>
              </a:spcAft>
              <a:buClr>
                <a:schemeClr val="dk1"/>
              </a:buClr>
              <a:buSzPts val="3200"/>
              <a:buChar char="•"/>
            </a:pPr>
            <a:r>
              <a:rPr lang="en-US" sz="3200" dirty="0">
                <a:solidFill>
                  <a:srgbClr val="FF0000"/>
                </a:solidFill>
              </a:rPr>
              <a:t>Consider intake higher than 0.8g protein/kg body weight/day to reduce risk of under nourishment</a:t>
            </a:r>
            <a:endParaRPr dirty="0">
              <a:solidFill>
                <a:srgbClr val="FF0000"/>
              </a:solidFill>
            </a:endParaRPr>
          </a:p>
        </p:txBody>
      </p:sp>
      <p:pic>
        <p:nvPicPr>
          <p:cNvPr id="855" name="Google Shape;855;p66" descr="A picture containing food, dish, meal, meat&#10;&#10;Description automatically generated"/>
          <p:cNvPicPr preferRelativeResize="0"/>
          <p:nvPr/>
        </p:nvPicPr>
        <p:blipFill rotWithShape="1">
          <a:blip r:embed="rId3">
            <a:alphaModFix/>
          </a:blip>
          <a:srcRect/>
          <a:stretch/>
        </p:blipFill>
        <p:spPr>
          <a:xfrm>
            <a:off x="0" y="5364328"/>
            <a:ext cx="12192000" cy="8488680"/>
          </a:xfrm>
          <a:prstGeom prst="rect">
            <a:avLst/>
          </a:prstGeom>
          <a:noFill/>
          <a:ln>
            <a:noFill/>
          </a:ln>
        </p:spPr>
      </p:pic>
      <p:sp>
        <p:nvSpPr>
          <p:cNvPr id="856" name="Google Shape;856;p66"/>
          <p:cNvSpPr txBox="1"/>
          <p:nvPr/>
        </p:nvSpPr>
        <p:spPr>
          <a:xfrm>
            <a:off x="89210" y="13783009"/>
            <a:ext cx="121920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a:t>
            </a:r>
            <a:endParaRPr sz="900">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pic>
        <p:nvPicPr>
          <p:cNvPr id="862" name="Google Shape;862;p67" descr="A picture containing cup, table, coffee, food&#10;&#10;Description automatically generated"/>
          <p:cNvPicPr preferRelativeResize="0"/>
          <p:nvPr/>
        </p:nvPicPr>
        <p:blipFill rotWithShape="1">
          <a:blip r:embed="rId3">
            <a:alphaModFix/>
          </a:blip>
          <a:srcRect/>
          <a:stretch/>
        </p:blipFill>
        <p:spPr>
          <a:xfrm>
            <a:off x="8961120" y="3698133"/>
            <a:ext cx="3230880" cy="4853195"/>
          </a:xfrm>
          <a:prstGeom prst="rect">
            <a:avLst/>
          </a:prstGeom>
          <a:noFill/>
          <a:ln>
            <a:noFill/>
          </a:ln>
        </p:spPr>
      </p:pic>
      <p:pic>
        <p:nvPicPr>
          <p:cNvPr id="863" name="Google Shape;863;p67" descr="A pile of peanuts&#10;&#10;Description automatically generated with medium confidence"/>
          <p:cNvPicPr preferRelativeResize="0"/>
          <p:nvPr/>
        </p:nvPicPr>
        <p:blipFill rotWithShape="1">
          <a:blip r:embed="rId4">
            <a:alphaModFix/>
          </a:blip>
          <a:srcRect/>
          <a:stretch/>
        </p:blipFill>
        <p:spPr>
          <a:xfrm>
            <a:off x="0" y="3064297"/>
            <a:ext cx="7196667" cy="4797778"/>
          </a:xfrm>
          <a:prstGeom prst="rect">
            <a:avLst/>
          </a:prstGeom>
          <a:noFill/>
          <a:ln>
            <a:noFill/>
          </a:ln>
        </p:spPr>
      </p:pic>
      <p:sp>
        <p:nvSpPr>
          <p:cNvPr id="864" name="Google Shape;864;p67"/>
          <p:cNvSpPr txBox="1">
            <a:spLocks noGrp="1"/>
          </p:cNvSpPr>
          <p:nvPr>
            <p:ph type="body" idx="1"/>
          </p:nvPr>
        </p:nvSpPr>
        <p:spPr>
          <a:xfrm>
            <a:off x="838200" y="1639680"/>
            <a:ext cx="9423400" cy="4853196"/>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600"/>
              <a:buChar char="•"/>
            </a:pPr>
            <a:r>
              <a:rPr lang="en-US" sz="3600"/>
              <a:t>In someone living with T2DM, protein intake may stimulate the release of insulin</a:t>
            </a:r>
            <a:endParaRPr/>
          </a:p>
          <a:p>
            <a:pPr marL="685800" lvl="1" indent="-228600" algn="l" rtl="0">
              <a:lnSpc>
                <a:spcPct val="100000"/>
              </a:lnSpc>
              <a:spcBef>
                <a:spcPts val="500"/>
              </a:spcBef>
              <a:spcAft>
                <a:spcPts val="0"/>
              </a:spcAft>
              <a:buClr>
                <a:schemeClr val="dk1"/>
              </a:buClr>
              <a:buSzPts val="3200"/>
              <a:buChar char="•"/>
            </a:pPr>
            <a:r>
              <a:rPr lang="en-US" sz="3200"/>
              <a:t>Therefore, use of carb sources high in protein to treat/prevent hypoglycemia should be avoided</a:t>
            </a:r>
            <a:endParaRPr/>
          </a:p>
          <a:p>
            <a:pPr marL="685800" lvl="1" indent="-228600" algn="l" rtl="0">
              <a:lnSpc>
                <a:spcPct val="100000"/>
              </a:lnSpc>
              <a:spcBef>
                <a:spcPts val="500"/>
              </a:spcBef>
              <a:spcAft>
                <a:spcPts val="0"/>
              </a:spcAft>
              <a:buClr>
                <a:schemeClr val="dk1"/>
              </a:buClr>
              <a:buSzPts val="3200"/>
              <a:buChar char="•"/>
            </a:pPr>
            <a:r>
              <a:rPr lang="en-US" sz="3200"/>
              <a:t>Examples of foods to avoid are milk, nuts, peanut butter</a:t>
            </a:r>
            <a:endParaRPr/>
          </a:p>
          <a:p>
            <a:pPr marL="457200" lvl="1" indent="0" algn="l" rtl="0">
              <a:lnSpc>
                <a:spcPct val="100000"/>
              </a:lnSpc>
              <a:spcBef>
                <a:spcPts val="500"/>
              </a:spcBef>
              <a:spcAft>
                <a:spcPts val="0"/>
              </a:spcAft>
              <a:buClr>
                <a:schemeClr val="dk1"/>
              </a:buClr>
              <a:buSzPts val="2400"/>
              <a:buNone/>
            </a:pPr>
            <a:endParaRPr/>
          </a:p>
        </p:txBody>
      </p:sp>
      <p:sp>
        <p:nvSpPr>
          <p:cNvPr id="865" name="Google Shape;865;p67"/>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Protein</a:t>
            </a:r>
            <a:endParaRPr/>
          </a:p>
        </p:txBody>
      </p:sp>
      <p:pic>
        <p:nvPicPr>
          <p:cNvPr id="866" name="Google Shape;866;p67" descr="A glass of water&#10;&#10;Description automatically generated with low confidence"/>
          <p:cNvPicPr preferRelativeResize="0"/>
          <p:nvPr/>
        </p:nvPicPr>
        <p:blipFill rotWithShape="1">
          <a:blip r:embed="rId5">
            <a:alphaModFix/>
          </a:blip>
          <a:srcRect/>
          <a:stretch/>
        </p:blipFill>
        <p:spPr>
          <a:xfrm>
            <a:off x="7196667" y="5381624"/>
            <a:ext cx="1988820" cy="4184247"/>
          </a:xfrm>
          <a:prstGeom prst="rect">
            <a:avLst/>
          </a:prstGeom>
          <a:noFill/>
          <a:ln>
            <a:noFill/>
          </a:ln>
        </p:spPr>
      </p:pic>
      <p:sp>
        <p:nvSpPr>
          <p:cNvPr id="867" name="Google Shape;867;p67"/>
          <p:cNvSpPr txBox="1"/>
          <p:nvPr/>
        </p:nvSpPr>
        <p:spPr>
          <a:xfrm>
            <a:off x="8059199" y="8843934"/>
            <a:ext cx="901921"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CC BY-NC</a:t>
            </a:r>
            <a:endParaRPr sz="9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68"/>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Protein</a:t>
            </a:r>
            <a:endParaRPr/>
          </a:p>
        </p:txBody>
      </p:sp>
      <p:sp>
        <p:nvSpPr>
          <p:cNvPr id="874" name="Google Shape;874;p6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Char char="•"/>
            </a:pPr>
            <a:r>
              <a:rPr lang="en-US" sz="3600"/>
              <a:t>In someone living with T2DM, consuming non-starchy vegetables and protein 5-15 minutes prior to eating carbohydrate foods has been shown to lower postprandial glucose and insulin excursions</a:t>
            </a:r>
            <a:endParaRPr/>
          </a:p>
          <a:p>
            <a:pPr marL="0" lvl="0" indent="0" algn="l" rtl="0">
              <a:lnSpc>
                <a:spcPct val="90000"/>
              </a:lnSpc>
              <a:spcBef>
                <a:spcPts val="1000"/>
              </a:spcBef>
              <a:spcAft>
                <a:spcPts val="0"/>
              </a:spcAft>
              <a:buClr>
                <a:schemeClr val="dk1"/>
              </a:buClr>
              <a:buSzPts val="2800"/>
              <a:buNone/>
            </a:pPr>
            <a:endParaRPr/>
          </a:p>
        </p:txBody>
      </p:sp>
      <p:pic>
        <p:nvPicPr>
          <p:cNvPr id="875" name="Google Shape;875;p68"/>
          <p:cNvPicPr preferRelativeResize="0"/>
          <p:nvPr/>
        </p:nvPicPr>
        <p:blipFill>
          <a:blip r:embed="rId3">
            <a:alphaModFix/>
          </a:blip>
          <a:stretch>
            <a:fillRect/>
          </a:stretch>
        </p:blipFill>
        <p:spPr>
          <a:xfrm>
            <a:off x="132700" y="4138891"/>
            <a:ext cx="12192000" cy="460771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80"/>
        <p:cNvGrpSpPr/>
        <p:nvPr/>
      </p:nvGrpSpPr>
      <p:grpSpPr>
        <a:xfrm>
          <a:off x="0" y="0"/>
          <a:ext cx="0" cy="0"/>
          <a:chOff x="0" y="0"/>
          <a:chExt cx="0" cy="0"/>
        </a:xfrm>
      </p:grpSpPr>
      <p:sp>
        <p:nvSpPr>
          <p:cNvPr id="881" name="Google Shape;881;p69"/>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82" name="Google Shape;882;p69" descr="A group of glass bottles&#10;&#10;Description automatically generated with low confidence"/>
          <p:cNvPicPr preferRelativeResize="0"/>
          <p:nvPr/>
        </p:nvPicPr>
        <p:blipFill rotWithShape="1">
          <a:blip r:embed="rId3">
            <a:alphaModFix/>
          </a:blip>
          <a:srcRect l="4925" t="21929" r="4166"/>
          <a:stretch/>
        </p:blipFill>
        <p:spPr>
          <a:xfrm>
            <a:off x="20" y="10"/>
            <a:ext cx="12191981" cy="6857990"/>
          </a:xfrm>
          <a:prstGeom prst="rect">
            <a:avLst/>
          </a:prstGeom>
          <a:noFill/>
          <a:ln>
            <a:noFill/>
          </a:ln>
        </p:spPr>
      </p:pic>
      <p:sp>
        <p:nvSpPr>
          <p:cNvPr id="883" name="Google Shape;883;p69"/>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4" name="Google Shape;884;p69"/>
          <p:cNvSpPr txBox="1">
            <a:spLocks noGrp="1"/>
          </p:cNvSpPr>
          <p:nvPr>
            <p:ph type="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Calibri"/>
              <a:buNone/>
            </a:pPr>
            <a:r>
              <a:rPr lang="en-US" sz="6600"/>
              <a:t>Fats</a:t>
            </a:r>
            <a:endParaRPr/>
          </a:p>
        </p:txBody>
      </p:sp>
      <p:sp>
        <p:nvSpPr>
          <p:cNvPr id="885" name="Google Shape;885;p69"/>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6" name="Google Shape;886;p69"/>
          <p:cNvSpPr txBox="1">
            <a:spLocks noGrp="1"/>
          </p:cNvSpPr>
          <p:nvPr>
            <p:ph type="body" idx="1"/>
          </p:nvPr>
        </p:nvSpPr>
        <p:spPr>
          <a:xfrm>
            <a:off x="404553" y="5624945"/>
            <a:ext cx="9078562" cy="592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None/>
            </a:pPr>
            <a:r>
              <a:rPr lang="en-US">
                <a:solidFill>
                  <a:schemeClr val="lt1"/>
                </a:solidFill>
              </a:rPr>
              <a:t>Saturated, Trans, and Unsaturated Fats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70"/>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Fats</a:t>
            </a:r>
            <a:endParaRPr/>
          </a:p>
        </p:txBody>
      </p:sp>
      <p:sp>
        <p:nvSpPr>
          <p:cNvPr id="893" name="Google Shape;893;p70"/>
          <p:cNvSpPr txBox="1">
            <a:spLocks noGrp="1"/>
          </p:cNvSpPr>
          <p:nvPr>
            <p:ph type="body" idx="1"/>
          </p:nvPr>
        </p:nvSpPr>
        <p:spPr>
          <a:xfrm>
            <a:off x="838200" y="1825625"/>
            <a:ext cx="8145162"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Sources: a variety of foods including meat, poultry, fish/seafood, eggs, dairy products, nuts and seeds, avocado, butter/oil, processed and fried foods </a:t>
            </a:r>
            <a:endParaRPr/>
          </a:p>
          <a:p>
            <a:pPr marL="228600" lvl="0" indent="-228600" algn="l" rtl="0">
              <a:lnSpc>
                <a:spcPct val="100000"/>
              </a:lnSpc>
              <a:spcBef>
                <a:spcPts val="1000"/>
              </a:spcBef>
              <a:spcAft>
                <a:spcPts val="0"/>
              </a:spcAft>
              <a:buClr>
                <a:schemeClr val="dk1"/>
              </a:buClr>
              <a:buSzPts val="3200"/>
              <a:buChar char="•"/>
            </a:pPr>
            <a:r>
              <a:rPr lang="en-US" sz="3200"/>
              <a:t>Dietary fat is needed for absorption of fat-soluble vitamins (A, D, E, and K), function of nerves and brain, and healthy skin and body cells. </a:t>
            </a:r>
            <a:endParaRPr/>
          </a:p>
          <a:p>
            <a:pPr marL="0" lvl="0" indent="0" algn="l" rtl="0">
              <a:lnSpc>
                <a:spcPct val="90000"/>
              </a:lnSpc>
              <a:spcBef>
                <a:spcPts val="1000"/>
              </a:spcBef>
              <a:spcAft>
                <a:spcPts val="0"/>
              </a:spcAft>
              <a:buClr>
                <a:schemeClr val="dk1"/>
              </a:buClr>
              <a:buSzPts val="2800"/>
              <a:buNone/>
            </a:pPr>
            <a:endParaRPr/>
          </a:p>
        </p:txBody>
      </p:sp>
      <p:pic>
        <p:nvPicPr>
          <p:cNvPr id="894" name="Google Shape;894;p70"/>
          <p:cNvPicPr preferRelativeResize="0"/>
          <p:nvPr/>
        </p:nvPicPr>
        <p:blipFill rotWithShape="1">
          <a:blip r:embed="rId3">
            <a:alphaModFix/>
          </a:blip>
          <a:srcRect/>
          <a:stretch/>
        </p:blipFill>
        <p:spPr>
          <a:xfrm rot="-5400000">
            <a:off x="4659480" y="2142081"/>
            <a:ext cx="12192000" cy="287303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71"/>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Fats </a:t>
            </a:r>
            <a:endParaRPr/>
          </a:p>
        </p:txBody>
      </p:sp>
      <p:sp>
        <p:nvSpPr>
          <p:cNvPr id="901" name="Google Shape;901;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There is not an ideal percentage of calories from fat for people at risk for or living with diabetes</a:t>
            </a:r>
            <a:endParaRPr/>
          </a:p>
          <a:p>
            <a:pPr marL="228600" lvl="0" indent="-228600" algn="l" rtl="0">
              <a:lnSpc>
                <a:spcPct val="100000"/>
              </a:lnSpc>
              <a:spcBef>
                <a:spcPts val="1000"/>
              </a:spcBef>
              <a:spcAft>
                <a:spcPts val="0"/>
              </a:spcAft>
              <a:buClr>
                <a:schemeClr val="dk1"/>
              </a:buClr>
              <a:buSzPts val="3200"/>
              <a:buChar char="•"/>
            </a:pPr>
            <a:r>
              <a:rPr lang="en-US" sz="3200"/>
              <a:t>Type of fat consumed is more important than total fat</a:t>
            </a:r>
            <a:endParaRPr/>
          </a:p>
          <a:p>
            <a:pPr marL="685800" lvl="1" indent="-228600" algn="l" rtl="0">
              <a:lnSpc>
                <a:spcPct val="100000"/>
              </a:lnSpc>
              <a:spcBef>
                <a:spcPts val="500"/>
              </a:spcBef>
              <a:spcAft>
                <a:spcPts val="0"/>
              </a:spcAft>
              <a:buClr>
                <a:schemeClr val="dk1"/>
              </a:buClr>
              <a:buSzPts val="2800"/>
              <a:buChar char="•"/>
            </a:pPr>
            <a:r>
              <a:rPr lang="en-US" sz="2800"/>
              <a:t>Limit intake of saturated fat</a:t>
            </a:r>
            <a:endParaRPr/>
          </a:p>
          <a:p>
            <a:pPr marL="685800" lvl="1" indent="-228600" algn="l" rtl="0">
              <a:lnSpc>
                <a:spcPct val="100000"/>
              </a:lnSpc>
              <a:spcBef>
                <a:spcPts val="500"/>
              </a:spcBef>
              <a:spcAft>
                <a:spcPts val="0"/>
              </a:spcAft>
              <a:buClr>
                <a:schemeClr val="dk1"/>
              </a:buClr>
              <a:buSzPts val="2800"/>
              <a:buChar char="•"/>
            </a:pPr>
            <a:r>
              <a:rPr lang="en-US" sz="2800"/>
              <a:t>Avoid trans fat</a:t>
            </a:r>
            <a:endParaRPr/>
          </a:p>
          <a:p>
            <a:pPr marL="685800" lvl="1" indent="-228600" algn="l" rtl="0">
              <a:lnSpc>
                <a:spcPct val="100000"/>
              </a:lnSpc>
              <a:spcBef>
                <a:spcPts val="500"/>
              </a:spcBef>
              <a:spcAft>
                <a:spcPts val="0"/>
              </a:spcAft>
              <a:buClr>
                <a:schemeClr val="dk1"/>
              </a:buClr>
              <a:buSzPts val="2800"/>
              <a:buChar char="•"/>
            </a:pPr>
            <a:r>
              <a:rPr lang="en-US" sz="2800"/>
              <a:t>Keep cholesterol as “low as possible” w/o compromising diet</a:t>
            </a:r>
            <a:endParaRPr/>
          </a:p>
          <a:p>
            <a:pPr marL="228600" lvl="0" indent="-50800" algn="l" rtl="0">
              <a:lnSpc>
                <a:spcPct val="90000"/>
              </a:lnSpc>
              <a:spcBef>
                <a:spcPts val="1000"/>
              </a:spcBef>
              <a:spcAft>
                <a:spcPts val="0"/>
              </a:spcAft>
              <a:buClr>
                <a:schemeClr val="dk1"/>
              </a:buClr>
              <a:buSzPts val="2800"/>
              <a:buNone/>
            </a:pPr>
            <a:endParaRPr/>
          </a:p>
        </p:txBody>
      </p:sp>
      <p:pic>
        <p:nvPicPr>
          <p:cNvPr id="902" name="Google Shape;902;p71" descr="A picture containing food, table, floor, plate&#10;&#10;Description automatically generated"/>
          <p:cNvPicPr preferRelativeResize="0"/>
          <p:nvPr/>
        </p:nvPicPr>
        <p:blipFill rotWithShape="1">
          <a:blip r:embed="rId3">
            <a:alphaModFix/>
          </a:blip>
          <a:srcRect/>
          <a:stretch/>
        </p:blipFill>
        <p:spPr>
          <a:xfrm rot="10800000">
            <a:off x="0" y="5313002"/>
            <a:ext cx="12192000" cy="813246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72"/>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Saturated Fat </a:t>
            </a:r>
            <a:endParaRPr/>
          </a:p>
        </p:txBody>
      </p:sp>
      <p:sp>
        <p:nvSpPr>
          <p:cNvPr id="909" name="Google Shape;909;p72"/>
          <p:cNvSpPr txBox="1">
            <a:spLocks noGrp="1"/>
          </p:cNvSpPr>
          <p:nvPr>
            <p:ph type="body" idx="1"/>
          </p:nvPr>
        </p:nvSpPr>
        <p:spPr>
          <a:xfrm>
            <a:off x="838200" y="1825625"/>
            <a:ext cx="8220682" cy="435133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00000"/>
              </a:lnSpc>
              <a:spcBef>
                <a:spcPts val="0"/>
              </a:spcBef>
              <a:spcAft>
                <a:spcPts val="0"/>
              </a:spcAft>
              <a:buClr>
                <a:schemeClr val="dk1"/>
              </a:buClr>
              <a:buSzPct val="100000"/>
              <a:buChar char="•"/>
            </a:pPr>
            <a:r>
              <a:rPr lang="en-US" sz="3600"/>
              <a:t> Sometimes Fat (Less Healthy)</a:t>
            </a:r>
            <a:endParaRPr/>
          </a:p>
          <a:p>
            <a:pPr marL="228600" lvl="0" indent="-228600" algn="l" rtl="0">
              <a:lnSpc>
                <a:spcPct val="100000"/>
              </a:lnSpc>
              <a:spcBef>
                <a:spcPts val="1000"/>
              </a:spcBef>
              <a:spcAft>
                <a:spcPts val="0"/>
              </a:spcAft>
              <a:buClr>
                <a:schemeClr val="dk1"/>
              </a:buClr>
              <a:buSzPct val="100000"/>
              <a:buChar char="•"/>
            </a:pPr>
            <a:r>
              <a:rPr lang="en-US" sz="3600"/>
              <a:t>Primary sources of saturated fats include:</a:t>
            </a:r>
            <a:endParaRPr/>
          </a:p>
          <a:p>
            <a:pPr marL="685800" lvl="1" indent="-228600" algn="l" rtl="0">
              <a:lnSpc>
                <a:spcPct val="100000"/>
              </a:lnSpc>
              <a:spcBef>
                <a:spcPts val="500"/>
              </a:spcBef>
              <a:spcAft>
                <a:spcPts val="0"/>
              </a:spcAft>
              <a:buClr>
                <a:schemeClr val="dk1"/>
              </a:buClr>
              <a:buSzPct val="100000"/>
              <a:buChar char="•"/>
            </a:pPr>
            <a:r>
              <a:rPr lang="en-US" sz="3600"/>
              <a:t>Red meat (beef, lamb, pork)</a:t>
            </a:r>
            <a:endParaRPr/>
          </a:p>
          <a:p>
            <a:pPr marL="685800" lvl="1" indent="-228600" algn="l" rtl="0">
              <a:lnSpc>
                <a:spcPct val="100000"/>
              </a:lnSpc>
              <a:spcBef>
                <a:spcPts val="500"/>
              </a:spcBef>
              <a:spcAft>
                <a:spcPts val="0"/>
              </a:spcAft>
              <a:buClr>
                <a:schemeClr val="dk1"/>
              </a:buClr>
              <a:buSzPct val="100000"/>
              <a:buChar char="•"/>
            </a:pPr>
            <a:r>
              <a:rPr lang="en-US" sz="3600"/>
              <a:t>Chicken skin</a:t>
            </a:r>
            <a:endParaRPr/>
          </a:p>
          <a:p>
            <a:pPr marL="685800" lvl="1" indent="-228600" algn="l" rtl="0">
              <a:lnSpc>
                <a:spcPct val="100000"/>
              </a:lnSpc>
              <a:spcBef>
                <a:spcPts val="500"/>
              </a:spcBef>
              <a:spcAft>
                <a:spcPts val="0"/>
              </a:spcAft>
              <a:buClr>
                <a:schemeClr val="dk1"/>
              </a:buClr>
              <a:buSzPct val="100000"/>
              <a:buChar char="•"/>
            </a:pPr>
            <a:r>
              <a:rPr lang="en-US" sz="3600"/>
              <a:t>Whole fat dairy products (milk, cream, and cheese), butter, and ice cream</a:t>
            </a:r>
            <a:endParaRPr/>
          </a:p>
          <a:p>
            <a:pPr marL="685800" lvl="1" indent="-228600" algn="l" rtl="0">
              <a:lnSpc>
                <a:spcPct val="100000"/>
              </a:lnSpc>
              <a:spcBef>
                <a:spcPts val="500"/>
              </a:spcBef>
              <a:spcAft>
                <a:spcPts val="0"/>
              </a:spcAft>
              <a:buClr>
                <a:schemeClr val="dk1"/>
              </a:buClr>
              <a:buSzPct val="100000"/>
              <a:buChar char="•"/>
            </a:pPr>
            <a:r>
              <a:rPr lang="en-US" sz="3600"/>
              <a:t>Lard</a:t>
            </a:r>
            <a:endParaRPr/>
          </a:p>
          <a:p>
            <a:pPr marL="685800" lvl="1" indent="-228600" algn="l" rtl="0">
              <a:lnSpc>
                <a:spcPct val="100000"/>
              </a:lnSpc>
              <a:spcBef>
                <a:spcPts val="500"/>
              </a:spcBef>
              <a:spcAft>
                <a:spcPts val="0"/>
              </a:spcAft>
              <a:buClr>
                <a:schemeClr val="dk1"/>
              </a:buClr>
              <a:buSzPct val="100000"/>
              <a:buChar char="•"/>
            </a:pPr>
            <a:r>
              <a:rPr lang="en-US" sz="3600"/>
              <a:t>Tropical oils like coconut and palm oil</a:t>
            </a:r>
            <a:endParaRPr/>
          </a:p>
          <a:p>
            <a:pPr marL="685800" lvl="1" indent="-228600" algn="l" rtl="0">
              <a:lnSpc>
                <a:spcPct val="100000"/>
              </a:lnSpc>
              <a:spcBef>
                <a:spcPts val="500"/>
              </a:spcBef>
              <a:spcAft>
                <a:spcPts val="0"/>
              </a:spcAft>
              <a:buClr>
                <a:schemeClr val="dk1"/>
              </a:buClr>
              <a:buSzPct val="100000"/>
              <a:buChar char="•"/>
            </a:pPr>
            <a:r>
              <a:rPr lang="en-US" sz="3600"/>
              <a:t>Processed foods</a:t>
            </a:r>
            <a:endParaRPr/>
          </a:p>
        </p:txBody>
      </p:sp>
      <p:pic>
        <p:nvPicPr>
          <p:cNvPr id="910" name="Google Shape;910;p72" descr="A picture containing food&#10;&#10;Description automatically generated"/>
          <p:cNvPicPr preferRelativeResize="0"/>
          <p:nvPr/>
        </p:nvPicPr>
        <p:blipFill rotWithShape="1">
          <a:blip r:embed="rId3">
            <a:alphaModFix/>
          </a:blip>
          <a:srcRect/>
          <a:stretch/>
        </p:blipFill>
        <p:spPr>
          <a:xfrm>
            <a:off x="9355445" y="0"/>
            <a:ext cx="965835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8934ca8d56_0_7"/>
          <p:cNvSpPr txBox="1">
            <a:spLocks noGrp="1"/>
          </p:cNvSpPr>
          <p:nvPr>
            <p:ph type="title"/>
          </p:nvPr>
        </p:nvSpPr>
        <p:spPr>
          <a:xfrm>
            <a:off x="838200" y="365125"/>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Having Said That!</a:t>
            </a:r>
            <a:endParaRPr/>
          </a:p>
        </p:txBody>
      </p:sp>
      <p:sp>
        <p:nvSpPr>
          <p:cNvPr id="297" name="Google Shape;297;g28934ca8d56_0_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lvl="0" indent="-176530" algn="l" rtl="0">
              <a:lnSpc>
                <a:spcPct val="110000"/>
              </a:lnSpc>
              <a:spcBef>
                <a:spcPts val="0"/>
              </a:spcBef>
              <a:spcAft>
                <a:spcPts val="0"/>
              </a:spcAft>
              <a:buClr>
                <a:schemeClr val="dk1"/>
              </a:buClr>
              <a:buSzPts val="2400"/>
              <a:buChar char="•"/>
            </a:pPr>
            <a:r>
              <a:rPr lang="en-US" sz="2400"/>
              <a:t>10-year follow-up of DPP study, many participants regained most of the weight they initially lost </a:t>
            </a:r>
            <a:endParaRPr sz="2400"/>
          </a:p>
          <a:p>
            <a:pPr marL="228600" lvl="0" indent="-176530" algn="l" rtl="0">
              <a:lnSpc>
                <a:spcPct val="110000"/>
              </a:lnSpc>
              <a:spcBef>
                <a:spcPts val="0"/>
              </a:spcBef>
              <a:spcAft>
                <a:spcPts val="0"/>
              </a:spcAft>
              <a:buClr>
                <a:schemeClr val="dk1"/>
              </a:buClr>
              <a:buSzPts val="2400"/>
              <a:buChar char="•"/>
            </a:pPr>
            <a:r>
              <a:rPr lang="en-US" sz="2400"/>
              <a:t> Despite weight regain, participants in the lifestyle intervention group continued to experience a reduced risk of developing type 2 diabetes</a:t>
            </a:r>
            <a:endParaRPr sz="2400"/>
          </a:p>
          <a:p>
            <a:pPr marL="228600" lvl="0" indent="-176530" algn="l" rtl="0">
              <a:lnSpc>
                <a:spcPct val="110000"/>
              </a:lnSpc>
              <a:spcBef>
                <a:spcPts val="0"/>
              </a:spcBef>
              <a:spcAft>
                <a:spcPts val="0"/>
              </a:spcAft>
              <a:buSzPts val="2400"/>
              <a:buChar char="•"/>
            </a:pPr>
            <a:r>
              <a:rPr lang="en-US" sz="2400"/>
              <a:t>Suggests that the benefits observed in the study—such as reduced diabetes risk—were not solely dependent on weight loss </a:t>
            </a:r>
            <a:endParaRPr sz="2400"/>
          </a:p>
          <a:p>
            <a:pPr marL="0" lvl="0" indent="0" algn="l" rtl="0">
              <a:lnSpc>
                <a:spcPct val="110000"/>
              </a:lnSpc>
              <a:spcBef>
                <a:spcPts val="0"/>
              </a:spcBef>
              <a:spcAft>
                <a:spcPts val="0"/>
              </a:spcAft>
              <a:buNone/>
            </a:pPr>
            <a:r>
              <a:rPr lang="en-US" sz="2400"/>
              <a:t>Recap of DPP lifestyle Changes</a:t>
            </a:r>
            <a:endParaRPr sz="2400"/>
          </a:p>
          <a:p>
            <a:pPr marL="685800" lvl="1" indent="-266700" algn="l" rtl="0">
              <a:lnSpc>
                <a:spcPct val="110000"/>
              </a:lnSpc>
              <a:spcBef>
                <a:spcPts val="0"/>
              </a:spcBef>
              <a:spcAft>
                <a:spcPts val="0"/>
              </a:spcAft>
              <a:buSzPts val="2400"/>
              <a:buChar char="•"/>
            </a:pPr>
            <a:r>
              <a:rPr lang="en-US"/>
              <a:t>Increased Physical Activity</a:t>
            </a:r>
            <a:endParaRPr/>
          </a:p>
          <a:p>
            <a:pPr marL="685800" lvl="1" indent="-266700" algn="l" rtl="0">
              <a:lnSpc>
                <a:spcPct val="110000"/>
              </a:lnSpc>
              <a:spcBef>
                <a:spcPts val="0"/>
              </a:spcBef>
              <a:spcAft>
                <a:spcPts val="0"/>
              </a:spcAft>
              <a:buSzPts val="2400"/>
              <a:buChar char="•"/>
            </a:pPr>
            <a:r>
              <a:rPr lang="en-US"/>
              <a:t>Increased Fiber</a:t>
            </a:r>
            <a:endParaRPr/>
          </a:p>
          <a:p>
            <a:pPr marL="685800" lvl="1" indent="-266700" algn="l" rtl="0">
              <a:lnSpc>
                <a:spcPct val="110000"/>
              </a:lnSpc>
              <a:spcBef>
                <a:spcPts val="0"/>
              </a:spcBef>
              <a:spcAft>
                <a:spcPts val="0"/>
              </a:spcAft>
              <a:buSzPts val="2400"/>
              <a:buChar char="•"/>
            </a:pPr>
            <a:r>
              <a:rPr lang="en-US"/>
              <a:t>Increased Fruit</a:t>
            </a:r>
            <a:endParaRPr/>
          </a:p>
          <a:p>
            <a:pPr marL="685800" lvl="1" indent="-266700" algn="l" rtl="0">
              <a:lnSpc>
                <a:spcPct val="110000"/>
              </a:lnSpc>
              <a:spcBef>
                <a:spcPts val="0"/>
              </a:spcBef>
              <a:spcAft>
                <a:spcPts val="0"/>
              </a:spcAft>
              <a:buSzPts val="2400"/>
              <a:buChar char="•"/>
            </a:pPr>
            <a:r>
              <a:rPr lang="en-US"/>
              <a:t>Increased Vegetable Intake</a:t>
            </a:r>
            <a:endParaRPr/>
          </a:p>
          <a:p>
            <a:pPr marL="685800" lvl="0" indent="0" algn="l" rtl="0">
              <a:lnSpc>
                <a:spcPct val="110000"/>
              </a:lnSpc>
              <a:spcBef>
                <a:spcPts val="0"/>
              </a:spcBef>
              <a:spcAft>
                <a:spcPts val="0"/>
              </a:spcAft>
              <a:buNone/>
            </a:pPr>
            <a:endParaRPr sz="2400"/>
          </a:p>
          <a:p>
            <a:pPr marL="0" lvl="0" indent="0" algn="l" rtl="0">
              <a:lnSpc>
                <a:spcPct val="110000"/>
              </a:lnSpc>
              <a:spcBef>
                <a:spcPts val="1000"/>
              </a:spcBef>
              <a:spcAft>
                <a:spcPts val="0"/>
              </a:spcAft>
              <a:buClr>
                <a:schemeClr val="dk1"/>
              </a:buClr>
              <a:buSzPts val="3200"/>
              <a:buNone/>
            </a:pPr>
            <a:endParaRPr sz="2400"/>
          </a:p>
          <a:p>
            <a:pPr marL="0" lvl="0" indent="0" algn="l" rtl="0">
              <a:lnSpc>
                <a:spcPct val="110000"/>
              </a:lnSpc>
              <a:spcBef>
                <a:spcPts val="1000"/>
              </a:spcBef>
              <a:spcAft>
                <a:spcPts val="0"/>
              </a:spcAft>
              <a:buClr>
                <a:schemeClr val="dk1"/>
              </a:buClr>
              <a:buSzPts val="3200"/>
              <a:buNone/>
            </a:pPr>
            <a:endParaRPr sz="2400"/>
          </a:p>
          <a:p>
            <a:pPr marL="0" lvl="0" indent="0" algn="l" rtl="0">
              <a:lnSpc>
                <a:spcPct val="90000"/>
              </a:lnSpc>
              <a:spcBef>
                <a:spcPts val="1000"/>
              </a:spcBef>
              <a:spcAft>
                <a:spcPts val="0"/>
              </a:spcAft>
              <a:buClr>
                <a:schemeClr val="dk1"/>
              </a:buClr>
              <a:buSzPts val="2800"/>
              <a:buNone/>
            </a:pPr>
            <a:endParaRPr sz="2400"/>
          </a:p>
        </p:txBody>
      </p:sp>
      <p:sp>
        <p:nvSpPr>
          <p:cNvPr id="298" name="Google Shape;298;g28934ca8d56_0_7"/>
          <p:cNvSpPr txBox="1"/>
          <p:nvPr/>
        </p:nvSpPr>
        <p:spPr>
          <a:xfrm>
            <a:off x="223550" y="6396949"/>
            <a:ext cx="12192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23232"/>
              </a:buClr>
              <a:buSzPts val="1200"/>
              <a:buFont typeface="Times New Roman"/>
              <a:buNone/>
            </a:pPr>
            <a:r>
              <a:rPr lang="en-US" sz="1100">
                <a:solidFill>
                  <a:srgbClr val="05103E"/>
                </a:solidFill>
                <a:latin typeface="Times New Roman"/>
                <a:ea typeface="Times New Roman"/>
                <a:cs typeface="Times New Roman"/>
                <a:sym typeface="Times New Roman"/>
              </a:rPr>
              <a:t>10-year follow-up of diabetes incidence and weight loss in the Diabetes Prevention Program Outcomes Study. (2009b). </a:t>
            </a:r>
            <a:r>
              <a:rPr lang="en-US" sz="1100" i="1">
                <a:solidFill>
                  <a:srgbClr val="05103E"/>
                </a:solidFill>
                <a:latin typeface="Times New Roman"/>
                <a:ea typeface="Times New Roman"/>
                <a:cs typeface="Times New Roman"/>
                <a:sym typeface="Times New Roman"/>
              </a:rPr>
              <a:t>The Lancet</a:t>
            </a:r>
            <a:r>
              <a:rPr lang="en-US" sz="1100">
                <a:solidFill>
                  <a:srgbClr val="05103E"/>
                </a:solidFill>
                <a:latin typeface="Times New Roman"/>
                <a:ea typeface="Times New Roman"/>
                <a:cs typeface="Times New Roman"/>
                <a:sym typeface="Times New Roman"/>
              </a:rPr>
              <a:t>, </a:t>
            </a:r>
            <a:r>
              <a:rPr lang="en-US" sz="1100" i="1">
                <a:solidFill>
                  <a:srgbClr val="05103E"/>
                </a:solidFill>
                <a:latin typeface="Times New Roman"/>
                <a:ea typeface="Times New Roman"/>
                <a:cs typeface="Times New Roman"/>
                <a:sym typeface="Times New Roman"/>
              </a:rPr>
              <a:t>374</a:t>
            </a:r>
            <a:r>
              <a:rPr lang="en-US" sz="1100">
                <a:solidFill>
                  <a:srgbClr val="05103E"/>
                </a:solidFill>
                <a:latin typeface="Times New Roman"/>
                <a:ea typeface="Times New Roman"/>
                <a:cs typeface="Times New Roman"/>
                <a:sym typeface="Times New Roman"/>
              </a:rPr>
              <a:t>(9702), 1677–1686. https://doi.org/10.1016/s0140-6736(09)61457-4</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916" name="Google Shape;916;p73"/>
          <p:cNvPicPr preferRelativeResize="0"/>
          <p:nvPr/>
        </p:nvPicPr>
        <p:blipFill rotWithShape="1">
          <a:blip r:embed="rId3">
            <a:alphaModFix/>
          </a:blip>
          <a:srcRect/>
          <a:stretch/>
        </p:blipFill>
        <p:spPr>
          <a:xfrm>
            <a:off x="7111376" y="5626913"/>
            <a:ext cx="6235402" cy="2316982"/>
          </a:xfrm>
          <a:prstGeom prst="rect">
            <a:avLst/>
          </a:prstGeom>
          <a:noFill/>
          <a:ln>
            <a:noFill/>
          </a:ln>
        </p:spPr>
      </p:pic>
      <p:sp>
        <p:nvSpPr>
          <p:cNvPr id="917" name="Google Shape;917;p73"/>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Saturated Fat</a:t>
            </a:r>
            <a:endParaRPr/>
          </a:p>
        </p:txBody>
      </p:sp>
      <p:sp>
        <p:nvSpPr>
          <p:cNvPr id="918" name="Google Shape;918;p73"/>
          <p:cNvSpPr txBox="1">
            <a:spLocks noGrp="1"/>
          </p:cNvSpPr>
          <p:nvPr>
            <p:ph type="body" idx="1"/>
          </p:nvPr>
        </p:nvSpPr>
        <p:spPr>
          <a:xfrm>
            <a:off x="838200" y="1859079"/>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600"/>
              <a:buChar char="•"/>
            </a:pPr>
            <a:r>
              <a:rPr lang="en-US" sz="3600"/>
              <a:t>Limit calories from saturated fat</a:t>
            </a:r>
            <a:endParaRPr/>
          </a:p>
          <a:p>
            <a:pPr marL="685800" lvl="1" indent="-228600" algn="l" rtl="0">
              <a:lnSpc>
                <a:spcPct val="100000"/>
              </a:lnSpc>
              <a:spcBef>
                <a:spcPts val="500"/>
              </a:spcBef>
              <a:spcAft>
                <a:spcPts val="0"/>
              </a:spcAft>
              <a:buClr>
                <a:schemeClr val="dk1"/>
              </a:buClr>
              <a:buSzPts val="3200"/>
              <a:buChar char="•"/>
            </a:pPr>
            <a:r>
              <a:rPr lang="en-US" sz="3200"/>
              <a:t>Quality of fat is more important that quantity of fat</a:t>
            </a:r>
            <a:endParaRPr/>
          </a:p>
          <a:p>
            <a:pPr marL="685800" lvl="1" indent="-228600" algn="l" rtl="0">
              <a:lnSpc>
                <a:spcPct val="100000"/>
              </a:lnSpc>
              <a:spcBef>
                <a:spcPts val="500"/>
              </a:spcBef>
              <a:spcAft>
                <a:spcPts val="0"/>
              </a:spcAft>
              <a:buClr>
                <a:schemeClr val="dk1"/>
              </a:buClr>
              <a:buSzPts val="3200"/>
              <a:buChar char="•"/>
            </a:pPr>
            <a:r>
              <a:rPr lang="en-US" sz="3200"/>
              <a:t>Replace saturated with unsaturated fat to reduce total and LDL cholesterol</a:t>
            </a:r>
            <a:endParaRPr/>
          </a:p>
          <a:p>
            <a:pPr marL="685800" lvl="1" indent="-228600" algn="l" rtl="0">
              <a:lnSpc>
                <a:spcPct val="100000"/>
              </a:lnSpc>
              <a:spcBef>
                <a:spcPts val="500"/>
              </a:spcBef>
              <a:spcAft>
                <a:spcPts val="0"/>
              </a:spcAft>
              <a:buClr>
                <a:schemeClr val="dk1"/>
              </a:buClr>
              <a:buSzPts val="3200"/>
              <a:buChar char="•"/>
            </a:pPr>
            <a:r>
              <a:rPr lang="en-US" sz="3200"/>
              <a:t>Replace saturated with unsaturated fat; not refined carb</a:t>
            </a:r>
            <a:endParaRPr/>
          </a:p>
          <a:p>
            <a:pPr marL="1143000" lvl="2" indent="-228600" algn="l" rtl="0">
              <a:lnSpc>
                <a:spcPct val="100000"/>
              </a:lnSpc>
              <a:spcBef>
                <a:spcPts val="500"/>
              </a:spcBef>
              <a:spcAft>
                <a:spcPts val="0"/>
              </a:spcAft>
              <a:buClr>
                <a:schemeClr val="dk1"/>
              </a:buClr>
              <a:buSzPts val="2800"/>
              <a:buChar char="•"/>
            </a:pPr>
            <a:r>
              <a:rPr lang="en-US" sz="2800"/>
              <a:t>This would also reduce total and LDL cholesterol, but may increase triglycerides and reduce HDL</a:t>
            </a:r>
            <a:endParaRPr/>
          </a:p>
        </p:txBody>
      </p:sp>
      <p:pic>
        <p:nvPicPr>
          <p:cNvPr id="919" name="Google Shape;919;p73" descr="A collage of different foods&#10;&#10;Description automatically generated with low confidence"/>
          <p:cNvPicPr preferRelativeResize="0"/>
          <p:nvPr/>
        </p:nvPicPr>
        <p:blipFill rotWithShape="1">
          <a:blip r:embed="rId3">
            <a:alphaModFix/>
          </a:blip>
          <a:srcRect/>
          <a:stretch/>
        </p:blipFill>
        <p:spPr>
          <a:xfrm>
            <a:off x="838200" y="5626913"/>
            <a:ext cx="6529644" cy="2426318"/>
          </a:xfrm>
          <a:prstGeom prst="rect">
            <a:avLst/>
          </a:prstGeom>
          <a:noFill/>
          <a:ln>
            <a:noFill/>
          </a:ln>
        </p:spPr>
      </p:pic>
      <p:pic>
        <p:nvPicPr>
          <p:cNvPr id="920" name="Google Shape;920;p73" descr="A collage of different foods&#10;&#10;Description automatically generated with low confidence"/>
          <p:cNvPicPr preferRelativeResize="0"/>
          <p:nvPr/>
        </p:nvPicPr>
        <p:blipFill rotWithShape="1">
          <a:blip r:embed="rId3">
            <a:alphaModFix/>
          </a:blip>
          <a:srcRect/>
          <a:stretch/>
        </p:blipFill>
        <p:spPr>
          <a:xfrm rot="5400000">
            <a:off x="-2633871" y="8080702"/>
            <a:ext cx="8120671" cy="301752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74"/>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Trans Fat </a:t>
            </a:r>
            <a:endParaRPr/>
          </a:p>
        </p:txBody>
      </p:sp>
      <p:sp>
        <p:nvSpPr>
          <p:cNvPr id="927" name="Google Shape;927;p74"/>
          <p:cNvSpPr txBox="1">
            <a:spLocks noGrp="1"/>
          </p:cNvSpPr>
          <p:nvPr>
            <p:ph type="body" idx="1"/>
          </p:nvPr>
        </p:nvSpPr>
        <p:spPr>
          <a:xfrm>
            <a:off x="838200" y="1825625"/>
            <a:ext cx="8251286"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10000"/>
              </a:lnSpc>
              <a:spcBef>
                <a:spcPts val="0"/>
              </a:spcBef>
              <a:spcAft>
                <a:spcPts val="0"/>
              </a:spcAft>
              <a:buClr>
                <a:schemeClr val="dk1"/>
              </a:buClr>
              <a:buSzPts val="3200"/>
              <a:buChar char="•"/>
            </a:pPr>
            <a:r>
              <a:rPr lang="en-US" sz="3200"/>
              <a:t> Avoid, considered “unhealthy fat”</a:t>
            </a:r>
            <a:endParaRPr/>
          </a:p>
          <a:p>
            <a:pPr marL="228600" lvl="0" indent="-228600" algn="l" rtl="0">
              <a:lnSpc>
                <a:spcPct val="110000"/>
              </a:lnSpc>
              <a:spcBef>
                <a:spcPts val="1000"/>
              </a:spcBef>
              <a:spcAft>
                <a:spcPts val="0"/>
              </a:spcAft>
              <a:buClr>
                <a:schemeClr val="dk1"/>
              </a:buClr>
              <a:buSzPts val="3200"/>
              <a:buChar char="•"/>
            </a:pPr>
            <a:r>
              <a:rPr lang="en-US" sz="3200"/>
              <a:t>Historical sources: processed foods like baked goods, microwave popcorn, frozen pizza, refrigerated dough like biscuits and rolls, fried foods, nondairy coffee creamer</a:t>
            </a:r>
            <a:endParaRPr/>
          </a:p>
          <a:p>
            <a:pPr marL="228600" lvl="0" indent="-228600" algn="l" rtl="0">
              <a:lnSpc>
                <a:spcPct val="110000"/>
              </a:lnSpc>
              <a:spcBef>
                <a:spcPts val="1000"/>
              </a:spcBef>
              <a:spcAft>
                <a:spcPts val="0"/>
              </a:spcAft>
              <a:buClr>
                <a:schemeClr val="dk1"/>
              </a:buClr>
              <a:buSzPts val="3200"/>
              <a:buChar char="•"/>
            </a:pPr>
            <a:r>
              <a:rPr lang="en-US" sz="3200"/>
              <a:t>Trans fat should be avoided; associated with all-cause mortality, total CHD, and CHD mortality.</a:t>
            </a:r>
            <a:endParaRPr/>
          </a:p>
          <a:p>
            <a:pPr marL="228600" lvl="0" indent="-50800" algn="l" rtl="0">
              <a:lnSpc>
                <a:spcPct val="90000"/>
              </a:lnSpc>
              <a:spcBef>
                <a:spcPts val="1000"/>
              </a:spcBef>
              <a:spcAft>
                <a:spcPts val="0"/>
              </a:spcAft>
              <a:buClr>
                <a:schemeClr val="dk1"/>
              </a:buClr>
              <a:buSzPts val="2800"/>
              <a:buNone/>
            </a:pPr>
            <a:endParaRPr/>
          </a:p>
        </p:txBody>
      </p:sp>
      <p:pic>
        <p:nvPicPr>
          <p:cNvPr id="928" name="Google Shape;928;p74" descr="A picture containing doughnut, donut, plain, few&#10;&#10;Description automatically generated"/>
          <p:cNvPicPr preferRelativeResize="0"/>
          <p:nvPr/>
        </p:nvPicPr>
        <p:blipFill rotWithShape="1">
          <a:blip r:embed="rId3">
            <a:alphaModFix/>
          </a:blip>
          <a:srcRect/>
          <a:stretch/>
        </p:blipFill>
        <p:spPr>
          <a:xfrm rot="-5400000">
            <a:off x="8162396" y="1080462"/>
            <a:ext cx="6859191" cy="469826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75"/>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Trans Fat </a:t>
            </a:r>
            <a:endParaRPr/>
          </a:p>
        </p:txBody>
      </p:sp>
      <p:sp>
        <p:nvSpPr>
          <p:cNvPr id="935" name="Google Shape;935;p75"/>
          <p:cNvSpPr txBox="1">
            <a:spLocks noGrp="1"/>
          </p:cNvSpPr>
          <p:nvPr>
            <p:ph type="body" idx="1"/>
          </p:nvPr>
        </p:nvSpPr>
        <p:spPr>
          <a:xfrm>
            <a:off x="838199" y="1825625"/>
            <a:ext cx="7759391" cy="4667250"/>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dk1"/>
              </a:buClr>
              <a:buSzPts val="3200"/>
              <a:buChar char="•"/>
            </a:pPr>
            <a:r>
              <a:rPr lang="en-US" sz="3200"/>
              <a:t>Most trans fat in food is formulated through partial hydrogenation</a:t>
            </a:r>
            <a:endParaRPr/>
          </a:p>
          <a:p>
            <a:pPr marL="685800" lvl="1" indent="-228600" algn="l" rtl="0">
              <a:lnSpc>
                <a:spcPct val="110000"/>
              </a:lnSpc>
              <a:spcBef>
                <a:spcPts val="500"/>
              </a:spcBef>
              <a:spcAft>
                <a:spcPts val="0"/>
              </a:spcAft>
              <a:buClr>
                <a:schemeClr val="dk1"/>
              </a:buClr>
              <a:buSzPts val="2800"/>
              <a:buChar char="•"/>
            </a:pPr>
            <a:r>
              <a:rPr lang="en-US" sz="2800"/>
              <a:t>Manufacturers added hydrogen to vegetable oil, turning the liquid into a solid fat (like shortening or hard margarine)</a:t>
            </a:r>
            <a:endParaRPr/>
          </a:p>
          <a:p>
            <a:pPr marL="685800" lvl="1" indent="-228600" algn="l" rtl="0">
              <a:lnSpc>
                <a:spcPct val="110000"/>
              </a:lnSpc>
              <a:spcBef>
                <a:spcPts val="500"/>
              </a:spcBef>
              <a:spcAft>
                <a:spcPts val="0"/>
              </a:spcAft>
              <a:buClr>
                <a:schemeClr val="dk1"/>
              </a:buClr>
              <a:buSzPts val="2800"/>
              <a:buChar char="•"/>
            </a:pPr>
            <a:r>
              <a:rPr lang="en-US" sz="2800"/>
              <a:t>Process increases the shelf life and flavor stability of foods</a:t>
            </a:r>
            <a:endParaRPr/>
          </a:p>
        </p:txBody>
      </p:sp>
      <p:pic>
        <p:nvPicPr>
          <p:cNvPr id="936" name="Google Shape;936;p75" descr="http://archinspire.com/wp-content/uploads/2009/01/transfat.jpg"/>
          <p:cNvPicPr preferRelativeResize="0"/>
          <p:nvPr/>
        </p:nvPicPr>
        <p:blipFill rotWithShape="1">
          <a:blip r:embed="rId3">
            <a:alphaModFix/>
          </a:blip>
          <a:srcRect t="133"/>
          <a:stretch/>
        </p:blipFill>
        <p:spPr>
          <a:xfrm>
            <a:off x="8699157" y="-467168"/>
            <a:ext cx="4316563" cy="7430098"/>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76"/>
          <p:cNvSpPr txBox="1">
            <a:spLocks noGrp="1"/>
          </p:cNvSpPr>
          <p:nvPr>
            <p:ph type="title"/>
          </p:nvPr>
        </p:nvSpPr>
        <p:spPr>
          <a:xfrm>
            <a:off x="838200" y="365125"/>
            <a:ext cx="10515600" cy="1325700"/>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Trans Fat </a:t>
            </a:r>
            <a:endParaRPr/>
          </a:p>
        </p:txBody>
      </p:sp>
      <p:sp>
        <p:nvSpPr>
          <p:cNvPr id="943" name="Google Shape;943;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00000"/>
              </a:lnSpc>
              <a:spcBef>
                <a:spcPts val="0"/>
              </a:spcBef>
              <a:spcAft>
                <a:spcPts val="0"/>
              </a:spcAft>
              <a:buClr>
                <a:schemeClr val="dk1"/>
              </a:buClr>
              <a:buSzPct val="100000"/>
              <a:buChar char="•"/>
            </a:pPr>
            <a:r>
              <a:rPr lang="en-US" sz="3600"/>
              <a:t>The FDA’s Ban of Partially Hydrogenated Oils (PHOs)</a:t>
            </a:r>
            <a:endParaRPr/>
          </a:p>
          <a:p>
            <a:pPr marL="685800" lvl="1" indent="-228600" algn="l" rtl="0">
              <a:lnSpc>
                <a:spcPct val="100000"/>
              </a:lnSpc>
              <a:spcBef>
                <a:spcPts val="500"/>
              </a:spcBef>
              <a:spcAft>
                <a:spcPts val="0"/>
              </a:spcAft>
              <a:buClr>
                <a:schemeClr val="dk1"/>
              </a:buClr>
              <a:buSzPct val="100000"/>
              <a:buChar char="•"/>
            </a:pPr>
            <a:r>
              <a:rPr lang="en-US" sz="3200"/>
              <a:t>In 2015 the FDA determined that PHOs are not GRAS*</a:t>
            </a:r>
            <a:endParaRPr/>
          </a:p>
          <a:p>
            <a:pPr marL="685800" lvl="1" indent="-228600" algn="l" rtl="0">
              <a:lnSpc>
                <a:spcPct val="100000"/>
              </a:lnSpc>
              <a:spcBef>
                <a:spcPts val="500"/>
              </a:spcBef>
              <a:spcAft>
                <a:spcPts val="0"/>
              </a:spcAft>
              <a:buClr>
                <a:schemeClr val="dk1"/>
              </a:buClr>
              <a:buSzPct val="100000"/>
              <a:buChar char="•"/>
            </a:pPr>
            <a:r>
              <a:rPr lang="en-US" sz="3200"/>
              <a:t>Food manufacturers were allowed time to reformulate foods and move foods already produced through distribution</a:t>
            </a:r>
            <a:endParaRPr/>
          </a:p>
          <a:p>
            <a:pPr marL="685800" lvl="1" indent="-228600" algn="l" rtl="0">
              <a:lnSpc>
                <a:spcPct val="100000"/>
              </a:lnSpc>
              <a:spcBef>
                <a:spcPts val="500"/>
              </a:spcBef>
              <a:spcAft>
                <a:spcPts val="0"/>
              </a:spcAft>
              <a:buClr>
                <a:schemeClr val="dk1"/>
              </a:buClr>
              <a:buSzPct val="100000"/>
              <a:buChar char="•"/>
            </a:pPr>
            <a:r>
              <a:rPr lang="en-US" sz="3200"/>
              <a:t>Compliance date to move these food through distribution was January 1, 2021. </a:t>
            </a:r>
            <a:endParaRPr/>
          </a:p>
          <a:p>
            <a:pPr marL="457200" lvl="1" indent="0" algn="l" rtl="0">
              <a:lnSpc>
                <a:spcPct val="100000"/>
              </a:lnSpc>
              <a:spcBef>
                <a:spcPts val="500"/>
              </a:spcBef>
              <a:spcAft>
                <a:spcPts val="0"/>
              </a:spcAft>
              <a:buClr>
                <a:schemeClr val="dk1"/>
              </a:buClr>
              <a:buSzPct val="100000"/>
              <a:buNone/>
            </a:pPr>
            <a:endParaRPr sz="3200"/>
          </a:p>
          <a:p>
            <a:pPr marL="457200" lvl="1" indent="0" algn="l" rtl="0">
              <a:lnSpc>
                <a:spcPct val="100000"/>
              </a:lnSpc>
              <a:spcBef>
                <a:spcPts val="500"/>
              </a:spcBef>
              <a:spcAft>
                <a:spcPts val="0"/>
              </a:spcAft>
              <a:buClr>
                <a:schemeClr val="dk1"/>
              </a:buClr>
              <a:buSzPct val="100000"/>
              <a:buNone/>
            </a:pPr>
            <a:r>
              <a:rPr lang="en-US" sz="3200"/>
              <a:t>*GRAS: “generally recognized as safe”</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77"/>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Calibri"/>
              <a:buNone/>
            </a:pPr>
            <a:r>
              <a:rPr lang="en-US"/>
              <a:t>Mono and Polyunsaturated Fats </a:t>
            </a:r>
            <a:endParaRPr/>
          </a:p>
        </p:txBody>
      </p:sp>
      <p:sp>
        <p:nvSpPr>
          <p:cNvPr id="950" name="Google Shape;950;p77"/>
          <p:cNvSpPr txBox="1">
            <a:spLocks noGrp="1"/>
          </p:cNvSpPr>
          <p:nvPr>
            <p:ph type="body" idx="1"/>
          </p:nvPr>
        </p:nvSpPr>
        <p:spPr>
          <a:xfrm>
            <a:off x="838199" y="1825625"/>
            <a:ext cx="10692161"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800"/>
              <a:buChar char="•"/>
            </a:pPr>
            <a:r>
              <a:rPr lang="en-US"/>
              <a:t>Always, as these fats have health promoting properties</a:t>
            </a:r>
            <a:endParaRPr/>
          </a:p>
          <a:p>
            <a:pPr marL="228600" lvl="0" indent="-228600" algn="l" rtl="0">
              <a:lnSpc>
                <a:spcPct val="100000"/>
              </a:lnSpc>
              <a:spcBef>
                <a:spcPts val="0"/>
              </a:spcBef>
              <a:spcAft>
                <a:spcPts val="0"/>
              </a:spcAft>
              <a:buClr>
                <a:schemeClr val="dk1"/>
              </a:buClr>
              <a:buSzPts val="2800"/>
              <a:buChar char="•"/>
            </a:pPr>
            <a:r>
              <a:rPr lang="en-US"/>
              <a:t>Eating patterns rich in these can improve glycemic control and blood lipids (Ex: Mediterranean diet)</a:t>
            </a:r>
            <a:endParaRPr/>
          </a:p>
          <a:p>
            <a:pPr marL="0" lvl="0" indent="0" algn="l" rtl="0">
              <a:lnSpc>
                <a:spcPct val="90000"/>
              </a:lnSpc>
              <a:spcBef>
                <a:spcPts val="1000"/>
              </a:spcBef>
              <a:spcAft>
                <a:spcPts val="0"/>
              </a:spcAft>
              <a:buClr>
                <a:schemeClr val="dk1"/>
              </a:buClr>
              <a:buSzPts val="2800"/>
              <a:buNone/>
            </a:pPr>
            <a:endParaRPr/>
          </a:p>
        </p:txBody>
      </p:sp>
      <p:graphicFrame>
        <p:nvGraphicFramePr>
          <p:cNvPr id="951" name="Google Shape;951;p77"/>
          <p:cNvGraphicFramePr/>
          <p:nvPr/>
        </p:nvGraphicFramePr>
        <p:xfrm>
          <a:off x="1246329" y="3257740"/>
          <a:ext cx="9303375" cy="2709125"/>
        </p:xfrm>
        <a:graphic>
          <a:graphicData uri="http://schemas.openxmlformats.org/drawingml/2006/table">
            <a:tbl>
              <a:tblPr firstRow="1" firstCol="1" bandRow="1">
                <a:noFill/>
                <a:tableStyleId>{D5AFD7B6-3BC7-4155-8968-61804B9E7C4C}</a:tableStyleId>
              </a:tblPr>
              <a:tblGrid>
                <a:gridCol w="2597750">
                  <a:extLst>
                    <a:ext uri="{9D8B030D-6E8A-4147-A177-3AD203B41FA5}">
                      <a16:colId xmlns:a16="http://schemas.microsoft.com/office/drawing/2014/main" val="20000"/>
                    </a:ext>
                  </a:extLst>
                </a:gridCol>
                <a:gridCol w="6705625">
                  <a:extLst>
                    <a:ext uri="{9D8B030D-6E8A-4147-A177-3AD203B41FA5}">
                      <a16:colId xmlns:a16="http://schemas.microsoft.com/office/drawing/2014/main" val="20001"/>
                    </a:ext>
                  </a:extLst>
                </a:gridCol>
              </a:tblGrid>
              <a:tr h="515075">
                <a:tc>
                  <a:txBody>
                    <a:bodyPr/>
                    <a:lstStyle/>
                    <a:p>
                      <a:pPr marL="0" marR="0" lvl="0" indent="0" algn="ctr" rtl="0">
                        <a:lnSpc>
                          <a:spcPct val="107000"/>
                        </a:lnSpc>
                        <a:spcBef>
                          <a:spcPts val="0"/>
                        </a:spcBef>
                        <a:spcAft>
                          <a:spcPts val="0"/>
                        </a:spcAft>
                        <a:buNone/>
                      </a:pPr>
                      <a:r>
                        <a:rPr lang="en-US" sz="2400" b="1">
                          <a:solidFill>
                            <a:schemeClr val="dk1"/>
                          </a:solidFill>
                        </a:rPr>
                        <a:t>Type of Fat</a:t>
                      </a:r>
                      <a:endParaRPr sz="2400" b="1">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2400" b="1">
                          <a:solidFill>
                            <a:schemeClr val="dk1"/>
                          </a:solidFill>
                        </a:rPr>
                        <a:t>Sources</a:t>
                      </a:r>
                      <a:endParaRPr sz="2400" b="1">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913900">
                <a:tc>
                  <a:txBody>
                    <a:bodyPr/>
                    <a:lstStyle/>
                    <a:p>
                      <a:pPr marL="0" marR="0" lvl="0" indent="0" algn="l" rtl="0">
                        <a:lnSpc>
                          <a:spcPct val="107000"/>
                        </a:lnSpc>
                        <a:spcBef>
                          <a:spcPts val="0"/>
                        </a:spcBef>
                        <a:spcAft>
                          <a:spcPts val="0"/>
                        </a:spcAft>
                        <a:buNone/>
                      </a:pPr>
                      <a:r>
                        <a:rPr lang="en-US" sz="2400" b="0">
                          <a:solidFill>
                            <a:schemeClr val="dk1"/>
                          </a:solidFill>
                        </a:rPr>
                        <a:t>Monounsaturated</a:t>
                      </a:r>
                      <a:endParaRPr sz="2400" b="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n-US" sz="2400" b="0">
                          <a:solidFill>
                            <a:schemeClr val="dk1"/>
                          </a:solidFill>
                        </a:rPr>
                        <a:t>Foods: avocado, edamame, olives, nuts</a:t>
                      </a:r>
                      <a:endParaRPr/>
                    </a:p>
                    <a:p>
                      <a:pPr marL="0" marR="0" lvl="0" indent="0" algn="l" rtl="0">
                        <a:lnSpc>
                          <a:spcPct val="107000"/>
                        </a:lnSpc>
                        <a:spcBef>
                          <a:spcPts val="0"/>
                        </a:spcBef>
                        <a:spcAft>
                          <a:spcPts val="0"/>
                        </a:spcAft>
                        <a:buNone/>
                      </a:pPr>
                      <a:r>
                        <a:rPr lang="en-US" sz="2400" b="0">
                          <a:solidFill>
                            <a:schemeClr val="dk1"/>
                          </a:solidFill>
                        </a:rPr>
                        <a:t>Oils: avocado, olive, peanut, canola</a:t>
                      </a:r>
                      <a:endParaRPr sz="2400" b="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280150">
                <a:tc>
                  <a:txBody>
                    <a:bodyPr/>
                    <a:lstStyle/>
                    <a:p>
                      <a:pPr marL="0" marR="0" lvl="0" indent="0" algn="l" rtl="0">
                        <a:lnSpc>
                          <a:spcPct val="107000"/>
                        </a:lnSpc>
                        <a:spcBef>
                          <a:spcPts val="0"/>
                        </a:spcBef>
                        <a:spcAft>
                          <a:spcPts val="0"/>
                        </a:spcAft>
                        <a:buNone/>
                      </a:pPr>
                      <a:r>
                        <a:rPr lang="en-US" sz="2400" b="0">
                          <a:solidFill>
                            <a:schemeClr val="dk1"/>
                          </a:solidFill>
                        </a:rPr>
                        <a:t>Polyunsaturated</a:t>
                      </a:r>
                      <a:endParaRPr sz="2400" b="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n-US" sz="2400" b="0">
                          <a:solidFill>
                            <a:schemeClr val="dk1"/>
                          </a:solidFill>
                        </a:rPr>
                        <a:t>Foods: Walnuts, sesame, flax, and sunflower seeds, fish (salmon, albacore tuna)</a:t>
                      </a:r>
                      <a:endParaRPr/>
                    </a:p>
                    <a:p>
                      <a:pPr marL="0" marR="0" lvl="0" indent="0" algn="l" rtl="0">
                        <a:lnSpc>
                          <a:spcPct val="107000"/>
                        </a:lnSpc>
                        <a:spcBef>
                          <a:spcPts val="0"/>
                        </a:spcBef>
                        <a:spcAft>
                          <a:spcPts val="0"/>
                        </a:spcAft>
                        <a:buNone/>
                      </a:pPr>
                      <a:r>
                        <a:rPr lang="en-US" sz="2400" b="0">
                          <a:solidFill>
                            <a:schemeClr val="dk1"/>
                          </a:solidFill>
                        </a:rPr>
                        <a:t>Oils: corn, soybean, safflower, sesame</a:t>
                      </a:r>
                      <a:endParaRPr sz="2400" b="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pic>
        <p:nvPicPr>
          <p:cNvPr id="952" name="Google Shape;952;p77"/>
          <p:cNvPicPr preferRelativeResize="0"/>
          <p:nvPr/>
        </p:nvPicPr>
        <p:blipFill rotWithShape="1">
          <a:blip r:embed="rId3">
            <a:alphaModFix/>
          </a:blip>
          <a:srcRect/>
          <a:stretch/>
        </p:blipFill>
        <p:spPr>
          <a:xfrm>
            <a:off x="-64225" y="6176975"/>
            <a:ext cx="12191999" cy="287303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78"/>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Calibri"/>
              <a:buNone/>
            </a:pPr>
            <a:r>
              <a:rPr lang="en-US"/>
              <a:t>Polyunsaturated Fats </a:t>
            </a:r>
            <a:endParaRPr/>
          </a:p>
        </p:txBody>
      </p:sp>
      <p:sp>
        <p:nvSpPr>
          <p:cNvPr id="959" name="Google Shape;959;p78"/>
          <p:cNvSpPr txBox="1">
            <a:spLocks noGrp="1"/>
          </p:cNvSpPr>
          <p:nvPr>
            <p:ph type="body" idx="1"/>
          </p:nvPr>
        </p:nvSpPr>
        <p:spPr>
          <a:xfrm>
            <a:off x="838200" y="1825625"/>
            <a:ext cx="10515600" cy="4667250"/>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120000"/>
              </a:lnSpc>
              <a:spcBef>
                <a:spcPts val="0"/>
              </a:spcBef>
              <a:spcAft>
                <a:spcPts val="0"/>
              </a:spcAft>
              <a:buClr>
                <a:srgbClr val="000000"/>
              </a:buClr>
              <a:buSzPct val="100000"/>
              <a:buChar char="•"/>
            </a:pPr>
            <a:r>
              <a:rPr lang="en-US" sz="4200">
                <a:solidFill>
                  <a:srgbClr val="000000"/>
                </a:solidFill>
              </a:rPr>
              <a:t>Increasing </a:t>
            </a:r>
            <a:r>
              <a:rPr lang="en-US" sz="4200" b="0" i="0">
                <a:solidFill>
                  <a:srgbClr val="000000"/>
                </a:solidFill>
              </a:rPr>
              <a:t>foods with the long-chain omega-3 fatty acids (EPA and DHA) is recommended for prevention of cardiovascular disease</a:t>
            </a:r>
            <a:endParaRPr/>
          </a:p>
          <a:p>
            <a:pPr marL="685800" lvl="1" indent="-228600" algn="l" rtl="0">
              <a:lnSpc>
                <a:spcPct val="120000"/>
              </a:lnSpc>
              <a:spcBef>
                <a:spcPts val="500"/>
              </a:spcBef>
              <a:spcAft>
                <a:spcPts val="0"/>
              </a:spcAft>
              <a:buClr>
                <a:srgbClr val="000000"/>
              </a:buClr>
              <a:buSzPct val="100000"/>
              <a:buChar char="•"/>
            </a:pPr>
            <a:r>
              <a:rPr lang="en-US" sz="4200">
                <a:solidFill>
                  <a:srgbClr val="000000"/>
                </a:solidFill>
              </a:rPr>
              <a:t>Have two servings of fatty fish per week </a:t>
            </a:r>
            <a:endParaRPr/>
          </a:p>
          <a:p>
            <a:pPr marL="1143000" lvl="2" indent="-228600" algn="l" rtl="0">
              <a:lnSpc>
                <a:spcPct val="120000"/>
              </a:lnSpc>
              <a:spcBef>
                <a:spcPts val="500"/>
              </a:spcBef>
              <a:spcAft>
                <a:spcPts val="0"/>
              </a:spcAft>
              <a:buClr>
                <a:schemeClr val="dk1"/>
              </a:buClr>
              <a:buSzPct val="100000"/>
              <a:buChar char="•"/>
            </a:pPr>
            <a:r>
              <a:rPr lang="en-US" sz="3800"/>
              <a:t>Wild salmon, mackerel, herring, anchovies </a:t>
            </a:r>
            <a:endParaRPr/>
          </a:p>
          <a:p>
            <a:pPr marL="1143000" lvl="2" indent="-228600" algn="l" rtl="0">
              <a:lnSpc>
                <a:spcPct val="120000"/>
              </a:lnSpc>
              <a:spcBef>
                <a:spcPts val="500"/>
              </a:spcBef>
              <a:spcAft>
                <a:spcPts val="0"/>
              </a:spcAft>
              <a:buClr>
                <a:schemeClr val="dk1"/>
              </a:buClr>
              <a:buSzPct val="100000"/>
              <a:buChar char="•"/>
            </a:pPr>
            <a:r>
              <a:rPr lang="en-US" sz="3800"/>
              <a:t>NOT commercially fried fish filets</a:t>
            </a:r>
            <a:endParaRPr/>
          </a:p>
          <a:p>
            <a:pPr marL="685800" lvl="1" indent="-228600" algn="l" rtl="0">
              <a:lnSpc>
                <a:spcPct val="120000"/>
              </a:lnSpc>
              <a:spcBef>
                <a:spcPts val="500"/>
              </a:spcBef>
              <a:spcAft>
                <a:spcPts val="0"/>
              </a:spcAft>
              <a:buClr>
                <a:schemeClr val="dk1"/>
              </a:buClr>
              <a:buSzPct val="100000"/>
              <a:buChar char="•"/>
            </a:pPr>
            <a:r>
              <a:rPr lang="en-US" sz="4200"/>
              <a:t>Plant sources for vegetarian/vegan eating patterns (ALA)</a:t>
            </a:r>
            <a:endParaRPr/>
          </a:p>
          <a:p>
            <a:pPr marL="1143000" lvl="2" indent="-228600" algn="l" rtl="0">
              <a:lnSpc>
                <a:spcPct val="120000"/>
              </a:lnSpc>
              <a:spcBef>
                <a:spcPts val="500"/>
              </a:spcBef>
              <a:spcAft>
                <a:spcPts val="0"/>
              </a:spcAft>
              <a:buClr>
                <a:schemeClr val="dk1"/>
              </a:buClr>
              <a:buSzPct val="100000"/>
              <a:buChar char="•"/>
            </a:pPr>
            <a:r>
              <a:rPr lang="en-US" sz="4200"/>
              <a:t>Ground flaxseed/flax meal, chia seeds, walnuts, soybeans, mung beans, green leafy vegetables, whole grains, and beans</a:t>
            </a:r>
            <a:endParaRPr b="0" i="0">
              <a:solidFill>
                <a:srgbClr val="000000"/>
              </a:solidFill>
              <a:latin typeface="Open Sans"/>
              <a:ea typeface="Open Sans"/>
              <a:cs typeface="Open Sans"/>
              <a:sym typeface="Open Sans"/>
            </a:endParaRPr>
          </a:p>
          <a:p>
            <a:pPr marL="685800" lvl="1" indent="-121919" algn="l" rtl="0">
              <a:lnSpc>
                <a:spcPct val="90000"/>
              </a:lnSpc>
              <a:spcBef>
                <a:spcPts val="500"/>
              </a:spcBef>
              <a:spcAft>
                <a:spcPts val="0"/>
              </a:spcAft>
              <a:buClr>
                <a:schemeClr val="dk1"/>
              </a:buClr>
              <a:buSzPct val="100000"/>
              <a:buNone/>
            </a:pPr>
            <a:endParaRPr/>
          </a:p>
        </p:txBody>
      </p:sp>
      <p:pic>
        <p:nvPicPr>
          <p:cNvPr id="960" name="Google Shape;960;p78"/>
          <p:cNvPicPr preferRelativeResize="0"/>
          <p:nvPr/>
        </p:nvPicPr>
        <p:blipFill rotWithShape="1">
          <a:blip r:embed="rId3">
            <a:alphaModFix/>
          </a:blip>
          <a:srcRect/>
          <a:stretch/>
        </p:blipFill>
        <p:spPr>
          <a:xfrm>
            <a:off x="0" y="5836750"/>
            <a:ext cx="12192000" cy="287303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79"/>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Calibri"/>
              <a:buNone/>
            </a:pPr>
            <a:r>
              <a:rPr lang="en-US"/>
              <a:t>Polyunsaturated Fats</a:t>
            </a:r>
            <a:endParaRPr/>
          </a:p>
        </p:txBody>
      </p:sp>
      <p:sp>
        <p:nvSpPr>
          <p:cNvPr id="967" name="Google Shape;967;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000000"/>
              </a:buClr>
              <a:buSzPts val="3600"/>
              <a:buChar char="•"/>
            </a:pPr>
            <a:r>
              <a:rPr lang="en-US" sz="3600" b="0" i="0">
                <a:solidFill>
                  <a:srgbClr val="000000"/>
                </a:solidFill>
              </a:rPr>
              <a:t>Evidence does not conclusively support recommending omega-3 (EPA and DHA) supplements for all people with diabetes for the prevention or treatment of cardiovascular events</a:t>
            </a:r>
            <a:endParaRPr/>
          </a:p>
        </p:txBody>
      </p:sp>
      <p:pic>
        <p:nvPicPr>
          <p:cNvPr id="968" name="Google Shape;968;p79" descr="A picture containing plate, indoor, set, sliced&#10;&#10;Description automatically generated"/>
          <p:cNvPicPr preferRelativeResize="0"/>
          <p:nvPr/>
        </p:nvPicPr>
        <p:blipFill rotWithShape="1">
          <a:blip r:embed="rId3">
            <a:alphaModFix/>
          </a:blip>
          <a:srcRect/>
          <a:stretch/>
        </p:blipFill>
        <p:spPr>
          <a:xfrm>
            <a:off x="-1352282" y="3699457"/>
            <a:ext cx="14501611" cy="6631837"/>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pic>
        <p:nvPicPr>
          <p:cNvPr id="974" name="Google Shape;974;p80"/>
          <p:cNvPicPr preferRelativeResize="0"/>
          <p:nvPr/>
        </p:nvPicPr>
        <p:blipFill rotWithShape="1">
          <a:blip r:embed="rId3">
            <a:alphaModFix/>
          </a:blip>
          <a:srcRect/>
          <a:stretch/>
        </p:blipFill>
        <p:spPr>
          <a:xfrm>
            <a:off x="0" y="-635000"/>
            <a:ext cx="12192000" cy="9896640"/>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81"/>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Knowledge Check</a:t>
            </a:r>
            <a:endParaRPr/>
          </a:p>
        </p:txBody>
      </p:sp>
      <p:sp>
        <p:nvSpPr>
          <p:cNvPr id="981" name="Google Shape;981;p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600"/>
              <a:buNone/>
            </a:pPr>
            <a:r>
              <a:rPr lang="en-US" sz="3600"/>
              <a:t>Which of the following food items has the highest percentage of saturated fat per ounce?</a:t>
            </a:r>
            <a:endParaRPr/>
          </a:p>
          <a:p>
            <a:pPr marL="914400" lvl="1" indent="-457200" algn="l" rtl="0">
              <a:lnSpc>
                <a:spcPct val="100000"/>
              </a:lnSpc>
              <a:spcBef>
                <a:spcPts val="500"/>
              </a:spcBef>
              <a:spcAft>
                <a:spcPts val="0"/>
              </a:spcAft>
              <a:buClr>
                <a:schemeClr val="dk1"/>
              </a:buClr>
              <a:buSzPts val="3200"/>
              <a:buFont typeface="Calibri"/>
              <a:buAutoNum type="alphaUcPeriod"/>
            </a:pPr>
            <a:r>
              <a:rPr lang="en-US" sz="3200"/>
              <a:t>Chicken</a:t>
            </a:r>
            <a:endParaRPr/>
          </a:p>
          <a:p>
            <a:pPr marL="914400" lvl="1" indent="-457200" algn="l" rtl="0">
              <a:lnSpc>
                <a:spcPct val="100000"/>
              </a:lnSpc>
              <a:spcBef>
                <a:spcPts val="500"/>
              </a:spcBef>
              <a:spcAft>
                <a:spcPts val="0"/>
              </a:spcAft>
              <a:buClr>
                <a:schemeClr val="dk1"/>
              </a:buClr>
              <a:buSzPts val="3200"/>
              <a:buFont typeface="Calibri"/>
              <a:buAutoNum type="alphaUcPeriod"/>
            </a:pPr>
            <a:r>
              <a:rPr lang="en-US" sz="3200"/>
              <a:t>Olives</a:t>
            </a:r>
            <a:endParaRPr/>
          </a:p>
          <a:p>
            <a:pPr marL="914400" lvl="1" indent="-457200" algn="l" rtl="0">
              <a:lnSpc>
                <a:spcPct val="100000"/>
              </a:lnSpc>
              <a:spcBef>
                <a:spcPts val="500"/>
              </a:spcBef>
              <a:spcAft>
                <a:spcPts val="0"/>
              </a:spcAft>
              <a:buClr>
                <a:schemeClr val="dk1"/>
              </a:buClr>
              <a:buSzPts val="3200"/>
              <a:buFont typeface="Calibri"/>
              <a:buAutoNum type="alphaUcPeriod"/>
            </a:pPr>
            <a:r>
              <a:rPr lang="en-US" sz="3200"/>
              <a:t>Peanuts</a:t>
            </a:r>
            <a:endParaRPr/>
          </a:p>
          <a:p>
            <a:pPr marL="914400" lvl="1" indent="-457200" algn="l" rtl="0">
              <a:lnSpc>
                <a:spcPct val="100000"/>
              </a:lnSpc>
              <a:spcBef>
                <a:spcPts val="500"/>
              </a:spcBef>
              <a:spcAft>
                <a:spcPts val="0"/>
              </a:spcAft>
              <a:buClr>
                <a:schemeClr val="dk1"/>
              </a:buClr>
              <a:buSzPts val="3200"/>
              <a:buFont typeface="Calibri"/>
              <a:buAutoNum type="alphaUcPeriod"/>
            </a:pPr>
            <a:r>
              <a:rPr lang="en-US" sz="3200"/>
              <a:t>Soybean oil</a:t>
            </a:r>
            <a:endParaRPr/>
          </a:p>
        </p:txBody>
      </p:sp>
      <p:sp>
        <p:nvSpPr>
          <p:cNvPr id="982" name="Google Shape;982;p81"/>
          <p:cNvSpPr/>
          <p:nvPr/>
        </p:nvSpPr>
        <p:spPr>
          <a:xfrm>
            <a:off x="838200" y="2980266"/>
            <a:ext cx="3048000" cy="6604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2"/>
                                        </p:tgtEl>
                                        <p:attrNameLst>
                                          <p:attrName>style.visibility</p:attrName>
                                        </p:attrNameLst>
                                      </p:cBhvr>
                                      <p:to>
                                        <p:strVal val="visible"/>
                                      </p:to>
                                    </p:set>
                                    <p:animEffect transition="in" filter="fade">
                                      <p:cBhvr>
                                        <p:cTn id="7" dur="500"/>
                                        <p:tgtEl>
                                          <p:spTgt spid="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82"/>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Knowledge Check: Answered</a:t>
            </a:r>
            <a:endParaRPr/>
          </a:p>
        </p:txBody>
      </p:sp>
      <p:graphicFrame>
        <p:nvGraphicFramePr>
          <p:cNvPr id="989" name="Google Shape;989;p82"/>
          <p:cNvGraphicFramePr/>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0"/>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There is No “Prediabe</a:t>
            </a:r>
            <a:r>
              <a:rPr lang="en-US" dirty="0">
                <a:solidFill>
                  <a:srgbClr val="FF0000"/>
                </a:solidFill>
              </a:rPr>
              <a:t>tes</a:t>
            </a:r>
            <a:r>
              <a:rPr lang="en-US" dirty="0"/>
              <a:t> Diet”</a:t>
            </a:r>
            <a:endParaRPr dirty="0"/>
          </a:p>
        </p:txBody>
      </p:sp>
      <p:sp>
        <p:nvSpPr>
          <p:cNvPr id="305" name="Google Shape;305;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92100" algn="l" rtl="0">
              <a:lnSpc>
                <a:spcPct val="110000"/>
              </a:lnSpc>
              <a:spcBef>
                <a:spcPts val="0"/>
              </a:spcBef>
              <a:spcAft>
                <a:spcPts val="0"/>
              </a:spcAft>
              <a:buClr>
                <a:schemeClr val="dk1"/>
              </a:buClr>
              <a:buSzPts val="4600"/>
              <a:buChar char="•"/>
            </a:pPr>
            <a:r>
              <a:rPr lang="en-US" sz="4600"/>
              <a:t>Many eating patterns may be appropriate</a:t>
            </a:r>
            <a:endParaRPr/>
          </a:p>
          <a:p>
            <a:pPr marL="228600" lvl="0" indent="-292100" algn="l" rtl="0">
              <a:lnSpc>
                <a:spcPct val="110000"/>
              </a:lnSpc>
              <a:spcBef>
                <a:spcPts val="1000"/>
              </a:spcBef>
              <a:spcAft>
                <a:spcPts val="0"/>
              </a:spcAft>
              <a:buClr>
                <a:schemeClr val="dk1"/>
              </a:buClr>
              <a:buSzPts val="4600"/>
              <a:buChar char="•"/>
            </a:pPr>
            <a:r>
              <a:rPr lang="en-US" sz="4600"/>
              <a:t>Overall quality of food is associated with lower risk of type 2 diabetes</a:t>
            </a:r>
            <a:endParaRPr/>
          </a:p>
        </p:txBody>
      </p:sp>
      <p:sp>
        <p:nvSpPr>
          <p:cNvPr id="306" name="Google Shape;306;p10"/>
          <p:cNvSpPr txBox="1"/>
          <p:nvPr/>
        </p:nvSpPr>
        <p:spPr>
          <a:xfrm>
            <a:off x="0" y="6406674"/>
            <a:ext cx="1219199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23232"/>
              </a:buClr>
              <a:buSzPts val="1200"/>
              <a:buFont typeface="Times New Roman"/>
              <a:buNone/>
            </a:pPr>
            <a:r>
              <a:rPr lang="en-US" sz="1200" b="0" i="0">
                <a:solidFill>
                  <a:srgbClr val="323232"/>
                </a:solidFill>
                <a:latin typeface="Times New Roman"/>
                <a:ea typeface="Times New Roman"/>
                <a:cs typeface="Times New Roman"/>
                <a:sym typeface="Times New Roman"/>
              </a:rPr>
              <a:t>Diabetes Prevention Program (DPP) Research Group. (2002). The Diabetes Prevention Program (DPP): Description of lifestyle intervention. </a:t>
            </a:r>
            <a:r>
              <a:rPr lang="en-US" sz="1200" b="0" i="1">
                <a:solidFill>
                  <a:srgbClr val="323232"/>
                </a:solidFill>
                <a:latin typeface="Times New Roman"/>
                <a:ea typeface="Times New Roman"/>
                <a:cs typeface="Times New Roman"/>
                <a:sym typeface="Times New Roman"/>
              </a:rPr>
              <a:t>Diabetes Care,</a:t>
            </a:r>
            <a:r>
              <a:rPr lang="en-US" sz="1200" b="0" i="0">
                <a:solidFill>
                  <a:srgbClr val="323232"/>
                </a:solidFill>
                <a:latin typeface="Times New Roman"/>
                <a:ea typeface="Times New Roman"/>
                <a:cs typeface="Times New Roman"/>
                <a:sym typeface="Times New Roman"/>
              </a:rPr>
              <a:t> </a:t>
            </a:r>
            <a:r>
              <a:rPr lang="en-US" sz="1200" b="0" i="1">
                <a:solidFill>
                  <a:srgbClr val="323232"/>
                </a:solidFill>
                <a:latin typeface="Times New Roman"/>
                <a:ea typeface="Times New Roman"/>
                <a:cs typeface="Times New Roman"/>
                <a:sym typeface="Times New Roman"/>
              </a:rPr>
              <a:t>25</a:t>
            </a:r>
            <a:r>
              <a:rPr lang="en-US" sz="1200" b="0" i="0">
                <a:solidFill>
                  <a:srgbClr val="323232"/>
                </a:solidFill>
                <a:latin typeface="Times New Roman"/>
                <a:ea typeface="Times New Roman"/>
                <a:cs typeface="Times New Roman"/>
                <a:sym typeface="Times New Roman"/>
              </a:rPr>
              <a:t>(12), 2165-2171. doi:10.2337/diacare.25.12.2165</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83"/>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Knowledge Check</a:t>
            </a:r>
            <a:endParaRPr/>
          </a:p>
        </p:txBody>
      </p:sp>
      <p:sp>
        <p:nvSpPr>
          <p:cNvPr id="996" name="Google Shape;996;p8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600"/>
              <a:buNone/>
            </a:pPr>
            <a:r>
              <a:rPr lang="en-US" sz="3600"/>
              <a:t>Olive oil and canola oil are good sources of:</a:t>
            </a:r>
            <a:endParaRPr/>
          </a:p>
          <a:p>
            <a:pPr marL="1371600" lvl="0" indent="-625475" algn="l" rtl="0">
              <a:lnSpc>
                <a:spcPct val="100000"/>
              </a:lnSpc>
              <a:spcBef>
                <a:spcPts val="1000"/>
              </a:spcBef>
              <a:spcAft>
                <a:spcPts val="0"/>
              </a:spcAft>
              <a:buClr>
                <a:schemeClr val="dk1"/>
              </a:buClr>
              <a:buSzPts val="3600"/>
              <a:buFont typeface="Calibri"/>
              <a:buAutoNum type="alphaUcPeriod"/>
            </a:pPr>
            <a:r>
              <a:rPr lang="en-US" sz="3600"/>
              <a:t>Monounsaturated fats</a:t>
            </a:r>
            <a:endParaRPr/>
          </a:p>
          <a:p>
            <a:pPr marL="1371600" lvl="0" indent="-625475" algn="l" rtl="0">
              <a:lnSpc>
                <a:spcPct val="100000"/>
              </a:lnSpc>
              <a:spcBef>
                <a:spcPts val="1000"/>
              </a:spcBef>
              <a:spcAft>
                <a:spcPts val="0"/>
              </a:spcAft>
              <a:buClr>
                <a:schemeClr val="dk1"/>
              </a:buClr>
              <a:buSzPts val="3600"/>
              <a:buFont typeface="Calibri"/>
              <a:buAutoNum type="alphaUcPeriod"/>
            </a:pPr>
            <a:r>
              <a:rPr lang="en-US" sz="3600"/>
              <a:t>Polyunsaturated fats</a:t>
            </a:r>
            <a:endParaRPr/>
          </a:p>
          <a:p>
            <a:pPr marL="1371600" lvl="0" indent="-625475" algn="l" rtl="0">
              <a:lnSpc>
                <a:spcPct val="100000"/>
              </a:lnSpc>
              <a:spcBef>
                <a:spcPts val="1000"/>
              </a:spcBef>
              <a:spcAft>
                <a:spcPts val="0"/>
              </a:spcAft>
              <a:buClr>
                <a:schemeClr val="dk1"/>
              </a:buClr>
              <a:buSzPts val="3600"/>
              <a:buFont typeface="Calibri"/>
              <a:buAutoNum type="alphaUcPeriod"/>
            </a:pPr>
            <a:r>
              <a:rPr lang="en-US" sz="3600"/>
              <a:t>Saturated fats</a:t>
            </a:r>
            <a:endParaRPr/>
          </a:p>
          <a:p>
            <a:pPr marL="1371600" lvl="0" indent="-625475" algn="l" rtl="0">
              <a:lnSpc>
                <a:spcPct val="100000"/>
              </a:lnSpc>
              <a:spcBef>
                <a:spcPts val="1000"/>
              </a:spcBef>
              <a:spcAft>
                <a:spcPts val="0"/>
              </a:spcAft>
              <a:buClr>
                <a:schemeClr val="dk1"/>
              </a:buClr>
              <a:buSzPts val="3600"/>
              <a:buFont typeface="Calibri"/>
              <a:buAutoNum type="alphaUcPeriod"/>
            </a:pPr>
            <a:r>
              <a:rPr lang="en-US" sz="3600"/>
              <a:t>Trans fats</a:t>
            </a:r>
            <a:endParaRPr/>
          </a:p>
          <a:p>
            <a:pPr marL="228600" lvl="0" indent="-50800" algn="l" rtl="0">
              <a:lnSpc>
                <a:spcPct val="90000"/>
              </a:lnSpc>
              <a:spcBef>
                <a:spcPts val="1000"/>
              </a:spcBef>
              <a:spcAft>
                <a:spcPts val="0"/>
              </a:spcAft>
              <a:buClr>
                <a:schemeClr val="dk1"/>
              </a:buClr>
              <a:buSzPts val="2800"/>
              <a:buNone/>
            </a:pPr>
            <a:endParaRPr/>
          </a:p>
        </p:txBody>
      </p:sp>
      <p:sp>
        <p:nvSpPr>
          <p:cNvPr id="997" name="Google Shape;997;p83"/>
          <p:cNvSpPr/>
          <p:nvPr/>
        </p:nvSpPr>
        <p:spPr>
          <a:xfrm>
            <a:off x="1049867" y="2438400"/>
            <a:ext cx="6180666" cy="812799"/>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7"/>
                                        </p:tgtEl>
                                        <p:attrNameLst>
                                          <p:attrName>style.visibility</p:attrName>
                                        </p:attrNameLst>
                                      </p:cBhvr>
                                      <p:to>
                                        <p:strVal val="visible"/>
                                      </p:to>
                                    </p:set>
                                    <p:animEffect transition="in" filter="fade">
                                      <p:cBhvr>
                                        <p:cTn id="7" dur="500"/>
                                        <p:tgtEl>
                                          <p:spTgt spid="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02"/>
        <p:cNvGrpSpPr/>
        <p:nvPr/>
      </p:nvGrpSpPr>
      <p:grpSpPr>
        <a:xfrm>
          <a:off x="0" y="0"/>
          <a:ext cx="0" cy="0"/>
          <a:chOff x="0" y="0"/>
          <a:chExt cx="0" cy="0"/>
        </a:xfrm>
      </p:grpSpPr>
      <p:sp>
        <p:nvSpPr>
          <p:cNvPr id="1003" name="Google Shape;1003;p84"/>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04" name="Google Shape;1004;p84" descr="A picture containing accessory, chain&#10;&#10;Description automatically generated"/>
          <p:cNvPicPr preferRelativeResize="0"/>
          <p:nvPr/>
        </p:nvPicPr>
        <p:blipFill rotWithShape="1">
          <a:blip r:embed="rId3">
            <a:alphaModFix/>
          </a:blip>
          <a:srcRect l="9091" t="13383" b="10009"/>
          <a:stretch/>
        </p:blipFill>
        <p:spPr>
          <a:xfrm>
            <a:off x="0" y="0"/>
            <a:ext cx="12192000" cy="6858000"/>
          </a:xfrm>
          <a:prstGeom prst="rect">
            <a:avLst/>
          </a:prstGeom>
          <a:noFill/>
          <a:ln>
            <a:noFill/>
          </a:ln>
        </p:spPr>
      </p:pic>
      <p:sp>
        <p:nvSpPr>
          <p:cNvPr id="1005" name="Google Shape;1005;p84"/>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6" name="Google Shape;1006;p84"/>
          <p:cNvSpPr txBox="1">
            <a:spLocks noGrp="1"/>
          </p:cNvSpPr>
          <p:nvPr>
            <p:ph type="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Calibri"/>
              <a:buNone/>
            </a:pPr>
            <a:r>
              <a:rPr lang="en-US" sz="6600"/>
              <a:t>Micronutrients &amp; Supplements</a:t>
            </a:r>
            <a:endParaRPr/>
          </a:p>
        </p:txBody>
      </p:sp>
      <p:sp>
        <p:nvSpPr>
          <p:cNvPr id="1007" name="Google Shape;1007;p84"/>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85"/>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Sodium</a:t>
            </a:r>
            <a:endParaRPr/>
          </a:p>
        </p:txBody>
      </p:sp>
      <p:sp>
        <p:nvSpPr>
          <p:cNvPr id="1014" name="Google Shape;1014;p8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Limit sodium intake to less than 2300 mg/day</a:t>
            </a:r>
            <a:endParaRPr/>
          </a:p>
          <a:p>
            <a:pPr marL="685800" lvl="1" indent="-228600" algn="l" rtl="0">
              <a:lnSpc>
                <a:spcPct val="100000"/>
              </a:lnSpc>
              <a:spcBef>
                <a:spcPts val="500"/>
              </a:spcBef>
              <a:spcAft>
                <a:spcPts val="0"/>
              </a:spcAft>
              <a:buClr>
                <a:schemeClr val="dk1"/>
              </a:buClr>
              <a:buSzPts val="3000"/>
              <a:buChar char="•"/>
            </a:pPr>
            <a:r>
              <a:rPr lang="en-US" sz="3000"/>
              <a:t>Limit of &lt;1500 mg/day is not recommended</a:t>
            </a:r>
            <a:endParaRPr/>
          </a:p>
          <a:p>
            <a:pPr marL="228600" lvl="0" indent="-228600" algn="l" rtl="0">
              <a:lnSpc>
                <a:spcPct val="100000"/>
              </a:lnSpc>
              <a:spcBef>
                <a:spcPts val="1000"/>
              </a:spcBef>
              <a:spcAft>
                <a:spcPts val="0"/>
              </a:spcAft>
              <a:buClr>
                <a:schemeClr val="dk1"/>
              </a:buClr>
              <a:buSzPts val="3200"/>
              <a:buChar char="•"/>
            </a:pPr>
            <a:r>
              <a:rPr lang="en-US" sz="3200"/>
              <a:t>Sodium recommendations should consider palatability, availability, affordability, and the difficulty of achieving low-sodium recommendations in a nutritionally adequate diet. </a:t>
            </a:r>
            <a:endParaRPr/>
          </a:p>
        </p:txBody>
      </p:sp>
      <p:pic>
        <p:nvPicPr>
          <p:cNvPr id="1015" name="Google Shape;1015;p85" descr="A picture containing indoor, porridge, curd, porcelain&#10;&#10;Description automatically generated"/>
          <p:cNvPicPr preferRelativeResize="0"/>
          <p:nvPr/>
        </p:nvPicPr>
        <p:blipFill rotWithShape="1">
          <a:blip r:embed="rId3">
            <a:alphaModFix/>
          </a:blip>
          <a:srcRect/>
          <a:stretch/>
        </p:blipFill>
        <p:spPr>
          <a:xfrm>
            <a:off x="-602095" y="5640957"/>
            <a:ext cx="1703835" cy="1703835"/>
          </a:xfrm>
          <a:prstGeom prst="rect">
            <a:avLst/>
          </a:prstGeom>
          <a:noFill/>
          <a:ln>
            <a:noFill/>
          </a:ln>
        </p:spPr>
      </p:pic>
      <p:pic>
        <p:nvPicPr>
          <p:cNvPr id="1016" name="Google Shape;1016;p85" descr="A picture containing indoor, porridge, curd, porcelain&#10;&#10;Description automatically generated"/>
          <p:cNvPicPr preferRelativeResize="0"/>
          <p:nvPr/>
        </p:nvPicPr>
        <p:blipFill rotWithShape="1">
          <a:blip r:embed="rId3">
            <a:alphaModFix/>
          </a:blip>
          <a:srcRect/>
          <a:stretch/>
        </p:blipFill>
        <p:spPr>
          <a:xfrm>
            <a:off x="946822" y="5640956"/>
            <a:ext cx="1703835" cy="1703835"/>
          </a:xfrm>
          <a:prstGeom prst="rect">
            <a:avLst/>
          </a:prstGeom>
          <a:noFill/>
          <a:ln>
            <a:noFill/>
          </a:ln>
        </p:spPr>
      </p:pic>
      <p:pic>
        <p:nvPicPr>
          <p:cNvPr id="1017" name="Google Shape;1017;p85" descr="A picture containing indoor, porridge, curd, porcelain&#10;&#10;Description automatically generated"/>
          <p:cNvPicPr preferRelativeResize="0"/>
          <p:nvPr/>
        </p:nvPicPr>
        <p:blipFill rotWithShape="1">
          <a:blip r:embed="rId3">
            <a:alphaModFix/>
          </a:blip>
          <a:srcRect/>
          <a:stretch/>
        </p:blipFill>
        <p:spPr>
          <a:xfrm>
            <a:off x="3967271" y="5640956"/>
            <a:ext cx="1703835" cy="1703835"/>
          </a:xfrm>
          <a:prstGeom prst="rect">
            <a:avLst/>
          </a:prstGeom>
          <a:noFill/>
          <a:ln>
            <a:noFill/>
          </a:ln>
        </p:spPr>
      </p:pic>
      <p:pic>
        <p:nvPicPr>
          <p:cNvPr id="1018" name="Google Shape;1018;p85" descr="A picture containing indoor, porridge, curd, porcelain&#10;&#10;Description automatically generated"/>
          <p:cNvPicPr preferRelativeResize="0"/>
          <p:nvPr/>
        </p:nvPicPr>
        <p:blipFill rotWithShape="1">
          <a:blip r:embed="rId3">
            <a:alphaModFix/>
          </a:blip>
          <a:srcRect/>
          <a:stretch/>
        </p:blipFill>
        <p:spPr>
          <a:xfrm>
            <a:off x="11486679" y="5624386"/>
            <a:ext cx="1703835" cy="1703835"/>
          </a:xfrm>
          <a:prstGeom prst="rect">
            <a:avLst/>
          </a:prstGeom>
          <a:noFill/>
          <a:ln>
            <a:noFill/>
          </a:ln>
        </p:spPr>
      </p:pic>
      <p:pic>
        <p:nvPicPr>
          <p:cNvPr id="1019" name="Google Shape;1019;p85" descr="A picture containing indoor, porridge, curd, porcelain&#10;&#10;Description automatically generated"/>
          <p:cNvPicPr preferRelativeResize="0"/>
          <p:nvPr/>
        </p:nvPicPr>
        <p:blipFill rotWithShape="1">
          <a:blip r:embed="rId3">
            <a:alphaModFix/>
          </a:blip>
          <a:srcRect/>
          <a:stretch/>
        </p:blipFill>
        <p:spPr>
          <a:xfrm>
            <a:off x="5470092" y="5640956"/>
            <a:ext cx="1703835" cy="1703835"/>
          </a:xfrm>
          <a:prstGeom prst="rect">
            <a:avLst/>
          </a:prstGeom>
          <a:noFill/>
          <a:ln>
            <a:noFill/>
          </a:ln>
        </p:spPr>
      </p:pic>
      <p:pic>
        <p:nvPicPr>
          <p:cNvPr id="1020" name="Google Shape;1020;p85" descr="A picture containing indoor, porridge, curd, porcelain&#10;&#10;Description automatically generated"/>
          <p:cNvPicPr preferRelativeResize="0"/>
          <p:nvPr/>
        </p:nvPicPr>
        <p:blipFill rotWithShape="1">
          <a:blip r:embed="rId3">
            <a:alphaModFix/>
          </a:blip>
          <a:srcRect/>
          <a:stretch/>
        </p:blipFill>
        <p:spPr>
          <a:xfrm>
            <a:off x="6963409" y="5640956"/>
            <a:ext cx="1703835" cy="1703835"/>
          </a:xfrm>
          <a:prstGeom prst="rect">
            <a:avLst/>
          </a:prstGeom>
          <a:noFill/>
          <a:ln>
            <a:noFill/>
          </a:ln>
        </p:spPr>
      </p:pic>
      <p:pic>
        <p:nvPicPr>
          <p:cNvPr id="1021" name="Google Shape;1021;p85" descr="A picture containing indoor, porridge, curd, porcelain&#10;&#10;Description automatically generated"/>
          <p:cNvPicPr preferRelativeResize="0"/>
          <p:nvPr/>
        </p:nvPicPr>
        <p:blipFill rotWithShape="1">
          <a:blip r:embed="rId3">
            <a:alphaModFix/>
          </a:blip>
          <a:srcRect/>
          <a:stretch/>
        </p:blipFill>
        <p:spPr>
          <a:xfrm>
            <a:off x="8466230" y="5624388"/>
            <a:ext cx="1703835" cy="1703835"/>
          </a:xfrm>
          <a:prstGeom prst="rect">
            <a:avLst/>
          </a:prstGeom>
          <a:noFill/>
          <a:ln>
            <a:noFill/>
          </a:ln>
        </p:spPr>
      </p:pic>
      <p:pic>
        <p:nvPicPr>
          <p:cNvPr id="1022" name="Google Shape;1022;p85" descr="A picture containing indoor, porridge, curd, porcelain&#10;&#10;Description automatically generated"/>
          <p:cNvPicPr preferRelativeResize="0"/>
          <p:nvPr/>
        </p:nvPicPr>
        <p:blipFill rotWithShape="1">
          <a:blip r:embed="rId3">
            <a:alphaModFix/>
          </a:blip>
          <a:srcRect/>
          <a:stretch/>
        </p:blipFill>
        <p:spPr>
          <a:xfrm>
            <a:off x="9959547" y="5624387"/>
            <a:ext cx="1703835" cy="1703835"/>
          </a:xfrm>
          <a:prstGeom prst="rect">
            <a:avLst/>
          </a:prstGeom>
          <a:noFill/>
          <a:ln>
            <a:noFill/>
          </a:ln>
        </p:spPr>
      </p:pic>
      <p:pic>
        <p:nvPicPr>
          <p:cNvPr id="1023" name="Google Shape;1023;p85" descr="A picture containing indoor, porridge, curd, porcelain&#10;&#10;Description automatically generated"/>
          <p:cNvPicPr preferRelativeResize="0"/>
          <p:nvPr/>
        </p:nvPicPr>
        <p:blipFill rotWithShape="1">
          <a:blip r:embed="rId3">
            <a:alphaModFix/>
          </a:blip>
          <a:srcRect/>
          <a:stretch/>
        </p:blipFill>
        <p:spPr>
          <a:xfrm>
            <a:off x="2449643" y="5624388"/>
            <a:ext cx="1703835" cy="170383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86"/>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Calcium &amp; Vitamin D</a:t>
            </a:r>
            <a:endParaRPr/>
          </a:p>
        </p:txBody>
      </p:sp>
      <p:sp>
        <p:nvSpPr>
          <p:cNvPr id="1030" name="Google Shape;1030;p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Fracture risk is higher in people with diabetes</a:t>
            </a:r>
            <a:endParaRPr/>
          </a:p>
          <a:p>
            <a:pPr marL="228600" lvl="0" indent="-228600" algn="l" rtl="0">
              <a:lnSpc>
                <a:spcPct val="100000"/>
              </a:lnSpc>
              <a:spcBef>
                <a:spcPts val="1000"/>
              </a:spcBef>
              <a:spcAft>
                <a:spcPts val="0"/>
              </a:spcAft>
              <a:buClr>
                <a:schemeClr val="dk1"/>
              </a:buClr>
              <a:buSzPts val="3200"/>
              <a:buChar char="•"/>
            </a:pPr>
            <a:r>
              <a:rPr lang="en-US" sz="3200"/>
              <a:t>Advise those with diabetes on dietary or supplemental intake of intake of Calcium and Vitamin D</a:t>
            </a:r>
            <a:endParaRPr sz="2800"/>
          </a:p>
          <a:p>
            <a:pPr marL="685800" lvl="1" indent="-228600" algn="l" rtl="0">
              <a:lnSpc>
                <a:spcPct val="100000"/>
              </a:lnSpc>
              <a:spcBef>
                <a:spcPts val="500"/>
              </a:spcBef>
              <a:spcAft>
                <a:spcPts val="0"/>
              </a:spcAft>
              <a:buClr>
                <a:schemeClr val="dk1"/>
              </a:buClr>
              <a:buSzPts val="2800"/>
              <a:buChar char="•"/>
            </a:pPr>
            <a:r>
              <a:rPr lang="en-US" sz="2800"/>
              <a:t>Calcium – meet age specific recommendations for intake</a:t>
            </a:r>
            <a:endParaRPr/>
          </a:p>
          <a:p>
            <a:pPr marL="685800" lvl="1" indent="-228600" algn="l" rtl="0">
              <a:lnSpc>
                <a:spcPct val="100000"/>
              </a:lnSpc>
              <a:spcBef>
                <a:spcPts val="500"/>
              </a:spcBef>
              <a:spcAft>
                <a:spcPts val="0"/>
              </a:spcAft>
              <a:buClr>
                <a:schemeClr val="dk1"/>
              </a:buClr>
              <a:buSzPts val="2800"/>
              <a:buChar char="•"/>
            </a:pPr>
            <a:r>
              <a:rPr lang="en-US" sz="2800"/>
              <a:t>Vitamin D – aim for serum levels ≥20 or &gt;30 ng/mL</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87"/>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Micronutrients &amp; Supplements</a:t>
            </a:r>
            <a:endParaRPr/>
          </a:p>
        </p:txBody>
      </p:sp>
      <p:sp>
        <p:nvSpPr>
          <p:cNvPr id="1037" name="Google Shape;1037;p87"/>
          <p:cNvSpPr txBox="1">
            <a:spLocks noGrp="1"/>
          </p:cNvSpPr>
          <p:nvPr>
            <p:ph type="body" idx="1"/>
          </p:nvPr>
        </p:nvSpPr>
        <p:spPr>
          <a:xfrm>
            <a:off x="623970" y="1779726"/>
            <a:ext cx="1086795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Nutrition therapy should include education on how to acquire adequate amounts of vitamins and minerals from food</a:t>
            </a:r>
            <a:endParaRPr/>
          </a:p>
          <a:p>
            <a:pPr marL="228600" lvl="0" indent="-228600" algn="l" rtl="0">
              <a:lnSpc>
                <a:spcPct val="100000"/>
              </a:lnSpc>
              <a:spcBef>
                <a:spcPts val="1000"/>
              </a:spcBef>
              <a:spcAft>
                <a:spcPts val="0"/>
              </a:spcAft>
              <a:buClr>
                <a:schemeClr val="dk1"/>
              </a:buClr>
              <a:buSzPts val="3200"/>
              <a:buChar char="•"/>
            </a:pPr>
            <a:r>
              <a:rPr lang="en-US" sz="3200"/>
              <a:t>Typically, unless deficient, use of herbal, vitamin, or mineral supplementation in those with diabetes is not supported</a:t>
            </a:r>
            <a:endParaRPr/>
          </a:p>
          <a:p>
            <a:pPr marL="0" lvl="0" indent="0" algn="l" rtl="0">
              <a:lnSpc>
                <a:spcPct val="90000"/>
              </a:lnSpc>
              <a:spcBef>
                <a:spcPts val="1000"/>
              </a:spcBef>
              <a:spcAft>
                <a:spcPts val="0"/>
              </a:spcAft>
              <a:buClr>
                <a:schemeClr val="dk1"/>
              </a:buClr>
              <a:buSzPts val="2800"/>
              <a:buNone/>
            </a:pPr>
            <a:endParaRPr/>
          </a:p>
        </p:txBody>
      </p:sp>
      <p:pic>
        <p:nvPicPr>
          <p:cNvPr id="1038" name="Google Shape;1038;p87" descr="A picture containing food, plate, table, fruit&#10;&#10;Description automatically generated"/>
          <p:cNvPicPr preferRelativeResize="0"/>
          <p:nvPr/>
        </p:nvPicPr>
        <p:blipFill rotWithShape="1">
          <a:blip r:embed="rId3">
            <a:alphaModFix/>
          </a:blip>
          <a:srcRect/>
          <a:stretch/>
        </p:blipFill>
        <p:spPr>
          <a:xfrm>
            <a:off x="2897559" y="3210058"/>
            <a:ext cx="6396882" cy="4356277"/>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88"/>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Micronutrients &amp; Supplements</a:t>
            </a:r>
            <a:endParaRPr/>
          </a:p>
        </p:txBody>
      </p:sp>
      <p:sp>
        <p:nvSpPr>
          <p:cNvPr id="1045" name="Google Shape;1045;p88"/>
          <p:cNvSpPr txBox="1">
            <a:spLocks noGrp="1"/>
          </p:cNvSpPr>
          <p:nvPr>
            <p:ph type="body" idx="1"/>
          </p:nvPr>
        </p:nvSpPr>
        <p:spPr>
          <a:xfrm>
            <a:off x="838201" y="1825625"/>
            <a:ext cx="634821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800"/>
              <a:buChar char="•"/>
            </a:pPr>
            <a:r>
              <a:rPr lang="en-US"/>
              <a:t>Select groups with may need a multivitamin supplement</a:t>
            </a:r>
            <a:endParaRPr/>
          </a:p>
          <a:p>
            <a:pPr marL="685800" lvl="1" indent="-228600" algn="l" rtl="0">
              <a:lnSpc>
                <a:spcPct val="100000"/>
              </a:lnSpc>
              <a:spcBef>
                <a:spcPts val="500"/>
              </a:spcBef>
              <a:spcAft>
                <a:spcPts val="0"/>
              </a:spcAft>
              <a:buClr>
                <a:schemeClr val="dk1"/>
              </a:buClr>
              <a:buSzPts val="2800"/>
              <a:buChar char="•"/>
            </a:pPr>
            <a:r>
              <a:rPr lang="en-US" sz="2800"/>
              <a:t>Elderly</a:t>
            </a:r>
            <a:endParaRPr/>
          </a:p>
          <a:p>
            <a:pPr marL="685800" lvl="1" indent="-228600" algn="l" rtl="0">
              <a:lnSpc>
                <a:spcPct val="100000"/>
              </a:lnSpc>
              <a:spcBef>
                <a:spcPts val="500"/>
              </a:spcBef>
              <a:spcAft>
                <a:spcPts val="0"/>
              </a:spcAft>
              <a:buClr>
                <a:schemeClr val="dk1"/>
              </a:buClr>
              <a:buSzPts val="2800"/>
              <a:buChar char="•"/>
            </a:pPr>
            <a:r>
              <a:rPr lang="en-US" sz="2800"/>
              <a:t>Women planning pregnancy, currently pregnant, lactating</a:t>
            </a:r>
            <a:endParaRPr/>
          </a:p>
          <a:p>
            <a:pPr marL="685800" lvl="1" indent="-228600" algn="l" rtl="0">
              <a:lnSpc>
                <a:spcPct val="100000"/>
              </a:lnSpc>
              <a:spcBef>
                <a:spcPts val="500"/>
              </a:spcBef>
              <a:spcAft>
                <a:spcPts val="0"/>
              </a:spcAft>
              <a:buClr>
                <a:schemeClr val="dk1"/>
              </a:buClr>
              <a:buSzPts val="2800"/>
              <a:buChar char="•"/>
            </a:pPr>
            <a:r>
              <a:rPr lang="en-US" sz="2800"/>
              <a:t>Strict vegetarians/vegans</a:t>
            </a:r>
            <a:endParaRPr/>
          </a:p>
          <a:p>
            <a:pPr marL="685800" lvl="1" indent="-228600" algn="l" rtl="0">
              <a:lnSpc>
                <a:spcPct val="100000"/>
              </a:lnSpc>
              <a:spcBef>
                <a:spcPts val="500"/>
              </a:spcBef>
              <a:spcAft>
                <a:spcPts val="0"/>
              </a:spcAft>
              <a:buClr>
                <a:schemeClr val="dk1"/>
              </a:buClr>
              <a:buSzPts val="2800"/>
              <a:buChar char="•"/>
            </a:pPr>
            <a:r>
              <a:rPr lang="en-US" sz="2800"/>
              <a:t>People with celiac disease</a:t>
            </a:r>
            <a:endParaRPr/>
          </a:p>
          <a:p>
            <a:pPr marL="685800" lvl="1" indent="-228600" algn="l" rtl="0">
              <a:lnSpc>
                <a:spcPct val="100000"/>
              </a:lnSpc>
              <a:spcBef>
                <a:spcPts val="500"/>
              </a:spcBef>
              <a:spcAft>
                <a:spcPts val="0"/>
              </a:spcAft>
              <a:buClr>
                <a:schemeClr val="dk1"/>
              </a:buClr>
              <a:buSzPts val="2800"/>
              <a:buChar char="•"/>
            </a:pPr>
            <a:r>
              <a:rPr lang="en-US" sz="2800"/>
              <a:t>Those on calorie or carb-restricted diets</a:t>
            </a:r>
            <a:endParaRPr/>
          </a:p>
          <a:p>
            <a:pPr marL="228600" lvl="0" indent="-50800" algn="l" rtl="0">
              <a:lnSpc>
                <a:spcPct val="90000"/>
              </a:lnSpc>
              <a:spcBef>
                <a:spcPts val="1000"/>
              </a:spcBef>
              <a:spcAft>
                <a:spcPts val="0"/>
              </a:spcAft>
              <a:buClr>
                <a:schemeClr val="dk1"/>
              </a:buClr>
              <a:buSzPts val="2800"/>
              <a:buNone/>
            </a:pPr>
            <a:endParaRPr/>
          </a:p>
        </p:txBody>
      </p:sp>
      <p:pic>
        <p:nvPicPr>
          <p:cNvPr id="1046" name="Google Shape;1046;p88"/>
          <p:cNvPicPr preferRelativeResize="0"/>
          <p:nvPr/>
        </p:nvPicPr>
        <p:blipFill rotWithShape="1">
          <a:blip r:embed="rId3">
            <a:alphaModFix/>
          </a:blip>
          <a:srcRect/>
          <a:stretch/>
        </p:blipFill>
        <p:spPr>
          <a:xfrm>
            <a:off x="6061340" y="1961296"/>
            <a:ext cx="5904954" cy="3100101"/>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89"/>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Micronutrients &amp; Supplements</a:t>
            </a:r>
            <a:endParaRPr/>
          </a:p>
        </p:txBody>
      </p:sp>
      <p:sp>
        <p:nvSpPr>
          <p:cNvPr id="1053" name="Google Shape;1053;p89"/>
          <p:cNvSpPr txBox="1">
            <a:spLocks noGrp="1"/>
          </p:cNvSpPr>
          <p:nvPr>
            <p:ph type="body" idx="1"/>
          </p:nvPr>
        </p:nvSpPr>
        <p:spPr>
          <a:xfrm>
            <a:off x="838199" y="1825625"/>
            <a:ext cx="5819079" cy="450826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Long-term metformin use may be associated with vitamin B12 deficiency </a:t>
            </a:r>
            <a:endParaRPr/>
          </a:p>
          <a:p>
            <a:pPr marL="685800" lvl="1" indent="-228600" algn="l" rtl="0">
              <a:lnSpc>
                <a:spcPct val="100000"/>
              </a:lnSpc>
              <a:spcBef>
                <a:spcPts val="500"/>
              </a:spcBef>
              <a:spcAft>
                <a:spcPts val="0"/>
              </a:spcAft>
              <a:buClr>
                <a:schemeClr val="dk1"/>
              </a:buClr>
              <a:buSzPts val="3000"/>
              <a:buChar char="•"/>
            </a:pPr>
            <a:r>
              <a:rPr lang="en-US" sz="3000"/>
              <a:t>Consider periodic testing of of B12 status if taking Metformin chronically, especially for those with anemia or peripheral neuropathy</a:t>
            </a:r>
            <a:endParaRPr/>
          </a:p>
          <a:p>
            <a:pPr marL="228600" lvl="0" indent="-50800" algn="l" rtl="0">
              <a:lnSpc>
                <a:spcPct val="90000"/>
              </a:lnSpc>
              <a:spcBef>
                <a:spcPts val="1000"/>
              </a:spcBef>
              <a:spcAft>
                <a:spcPts val="0"/>
              </a:spcAft>
              <a:buClr>
                <a:schemeClr val="dk1"/>
              </a:buClr>
              <a:buSzPts val="2800"/>
              <a:buNone/>
            </a:pPr>
            <a:endParaRPr/>
          </a:p>
        </p:txBody>
      </p:sp>
      <p:pic>
        <p:nvPicPr>
          <p:cNvPr id="1054" name="Google Shape;1054;p89"/>
          <p:cNvPicPr preferRelativeResize="0"/>
          <p:nvPr/>
        </p:nvPicPr>
        <p:blipFill rotWithShape="1">
          <a:blip r:embed="rId3">
            <a:alphaModFix/>
          </a:blip>
          <a:srcRect/>
          <a:stretch/>
        </p:blipFill>
        <p:spPr>
          <a:xfrm>
            <a:off x="6572168" y="1961296"/>
            <a:ext cx="5428786" cy="310010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90"/>
          <p:cNvSpPr txBox="1">
            <a:spLocks noGrp="1"/>
          </p:cNvSpPr>
          <p:nvPr>
            <p:ph type="title"/>
          </p:nvPr>
        </p:nvSpPr>
        <p:spPr>
          <a:xfrm>
            <a:off x="838200" y="365125"/>
            <a:ext cx="10515600" cy="1325563"/>
          </a:xfrm>
          <a:prstGeom prst="rect">
            <a:avLst/>
          </a:prstGeom>
          <a:solidFill>
            <a:srgbClr val="7FB0A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Micronutrients &amp; Supplements</a:t>
            </a:r>
            <a:endParaRPr/>
          </a:p>
        </p:txBody>
      </p:sp>
      <p:sp>
        <p:nvSpPr>
          <p:cNvPr id="1061" name="Google Shape;1061;p90"/>
          <p:cNvSpPr txBox="1">
            <a:spLocks noGrp="1"/>
          </p:cNvSpPr>
          <p:nvPr>
            <p:ph type="body" idx="1"/>
          </p:nvPr>
        </p:nvSpPr>
        <p:spPr>
          <a:xfrm>
            <a:off x="838200" y="1825625"/>
            <a:ext cx="10515600" cy="42406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200"/>
              <a:buChar char="•"/>
            </a:pPr>
            <a:r>
              <a:rPr lang="en-US" sz="3200"/>
              <a:t>Ask PWD about supplement use</a:t>
            </a:r>
            <a:endParaRPr/>
          </a:p>
          <a:p>
            <a:pPr marL="228600" lvl="0" indent="-228600" algn="l" rtl="0">
              <a:lnSpc>
                <a:spcPct val="100000"/>
              </a:lnSpc>
              <a:spcBef>
                <a:spcPts val="1000"/>
              </a:spcBef>
              <a:spcAft>
                <a:spcPts val="0"/>
              </a:spcAft>
              <a:buClr>
                <a:schemeClr val="dk1"/>
              </a:buClr>
              <a:buSzPts val="3200"/>
              <a:buChar char="•"/>
            </a:pPr>
            <a:r>
              <a:rPr lang="en-US" sz="3200"/>
              <a:t>Routine supplementation with antioxidants such as vitamins E, C, and carotene is not advised</a:t>
            </a:r>
            <a:endParaRPr/>
          </a:p>
          <a:p>
            <a:pPr marL="228600" lvl="0" indent="-228600" algn="l" rtl="0">
              <a:lnSpc>
                <a:spcPct val="100000"/>
              </a:lnSpc>
              <a:spcBef>
                <a:spcPts val="1000"/>
              </a:spcBef>
              <a:spcAft>
                <a:spcPts val="0"/>
              </a:spcAft>
              <a:buClr>
                <a:schemeClr val="dk1"/>
              </a:buClr>
              <a:buSzPts val="3200"/>
              <a:buChar char="•"/>
            </a:pPr>
            <a:r>
              <a:rPr lang="en-US" sz="3200"/>
              <a:t>Insufficient evidence to support the routine use of most herbal supplements and micronutrients</a:t>
            </a:r>
            <a:endParaRPr/>
          </a:p>
          <a:p>
            <a:pPr marL="685800" lvl="1" indent="-228600" algn="l" rtl="0">
              <a:lnSpc>
                <a:spcPct val="100000"/>
              </a:lnSpc>
              <a:spcBef>
                <a:spcPts val="500"/>
              </a:spcBef>
              <a:spcAft>
                <a:spcPts val="0"/>
              </a:spcAft>
              <a:buClr>
                <a:schemeClr val="dk1"/>
              </a:buClr>
              <a:buSzPts val="2800"/>
              <a:buChar char="•"/>
            </a:pPr>
            <a:r>
              <a:rPr lang="en-US" sz="2800"/>
              <a:t>See Bev’s handout for more information</a:t>
            </a:r>
            <a:endParaRPr/>
          </a:p>
        </p:txBody>
      </p:sp>
      <p:pic>
        <p:nvPicPr>
          <p:cNvPr id="1062" name="Google Shape;1062;p90" descr="A picture containing food, indoor, cluttered, arranged&#10;&#10;Description automatically generated"/>
          <p:cNvPicPr preferRelativeResize="0"/>
          <p:nvPr/>
        </p:nvPicPr>
        <p:blipFill rotWithShape="1">
          <a:blip r:embed="rId3">
            <a:alphaModFix/>
          </a:blip>
          <a:srcRect/>
          <a:stretch/>
        </p:blipFill>
        <p:spPr>
          <a:xfrm rot="10800000">
            <a:off x="0" y="5771057"/>
            <a:ext cx="12192000" cy="809244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7"/>
        <p:cNvGrpSpPr/>
        <p:nvPr/>
      </p:nvGrpSpPr>
      <p:grpSpPr>
        <a:xfrm>
          <a:off x="0" y="0"/>
          <a:ext cx="0" cy="0"/>
          <a:chOff x="0" y="0"/>
          <a:chExt cx="0" cy="0"/>
        </a:xfrm>
      </p:grpSpPr>
      <p:sp>
        <p:nvSpPr>
          <p:cNvPr id="1068" name="Google Shape;1068;p91"/>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9" name="Google Shape;1069;p91"/>
          <p:cNvSpPr txBox="1">
            <a:spLocks noGrp="1"/>
          </p:cNvSpPr>
          <p:nvPr>
            <p:ph type="title"/>
          </p:nvPr>
        </p:nvSpPr>
        <p:spPr>
          <a:xfrm>
            <a:off x="1028700" y="1967266"/>
            <a:ext cx="2628900" cy="25472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100"/>
              <a:buFont typeface="Calibri"/>
              <a:buNone/>
            </a:pPr>
            <a:r>
              <a:rPr lang="en-US" sz="3100">
                <a:solidFill>
                  <a:srgbClr val="FFFFFF"/>
                </a:solidFill>
                <a:latin typeface="Calibri"/>
                <a:ea typeface="Calibri"/>
                <a:cs typeface="Calibri"/>
                <a:sym typeface="Calibri"/>
              </a:rPr>
              <a:t>Micronutrients &amp; Supplements</a:t>
            </a:r>
            <a:endParaRPr/>
          </a:p>
        </p:txBody>
      </p:sp>
      <p:pic>
        <p:nvPicPr>
          <p:cNvPr id="1070" name="Google Shape;1070;p91"/>
          <p:cNvPicPr preferRelativeResize="0"/>
          <p:nvPr/>
        </p:nvPicPr>
        <p:blipFill>
          <a:blip r:embed="rId3">
            <a:alphaModFix/>
          </a:blip>
          <a:stretch>
            <a:fillRect/>
          </a:stretch>
        </p:blipFill>
        <p:spPr>
          <a:xfrm>
            <a:off x="4284675" y="387475"/>
            <a:ext cx="7245401" cy="588085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75"/>
        <p:cNvGrpSpPr/>
        <p:nvPr/>
      </p:nvGrpSpPr>
      <p:grpSpPr>
        <a:xfrm>
          <a:off x="0" y="0"/>
          <a:ext cx="0" cy="0"/>
          <a:chOff x="0" y="0"/>
          <a:chExt cx="0" cy="0"/>
        </a:xfrm>
      </p:grpSpPr>
      <p:sp>
        <p:nvSpPr>
          <p:cNvPr id="1076" name="Google Shape;1076;p92"/>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77" name="Google Shape;1077;p92" descr="A group of glasses with liquid in them&#10;&#10;Description automatically generated with medium confidence"/>
          <p:cNvPicPr preferRelativeResize="0"/>
          <p:nvPr/>
        </p:nvPicPr>
        <p:blipFill rotWithShape="1">
          <a:blip r:embed="rId3">
            <a:alphaModFix/>
          </a:blip>
          <a:srcRect t="15730"/>
          <a:stretch/>
        </p:blipFill>
        <p:spPr>
          <a:xfrm>
            <a:off x="20" y="10"/>
            <a:ext cx="12191981" cy="6857990"/>
          </a:xfrm>
          <a:prstGeom prst="rect">
            <a:avLst/>
          </a:prstGeom>
          <a:noFill/>
          <a:ln>
            <a:noFill/>
          </a:ln>
        </p:spPr>
      </p:pic>
      <p:sp>
        <p:nvSpPr>
          <p:cNvPr id="1078" name="Google Shape;1078;p92"/>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9" name="Google Shape;1079;p92"/>
          <p:cNvSpPr txBox="1">
            <a:spLocks noGrp="1"/>
          </p:cNvSpPr>
          <p:nvPr>
            <p:ph type="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Calibri"/>
              <a:buNone/>
            </a:pPr>
            <a:r>
              <a:rPr lang="en-US" sz="6600"/>
              <a:t>Alcohol &amp; Glycemia</a:t>
            </a:r>
            <a:endParaRPr/>
          </a:p>
        </p:txBody>
      </p:sp>
      <p:sp>
        <p:nvSpPr>
          <p:cNvPr id="1080" name="Google Shape;1080;p92"/>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27409</Words>
  <Application>Microsoft Office PowerPoint</Application>
  <PresentationFormat>Widescreen</PresentationFormat>
  <Paragraphs>2534</Paragraphs>
  <Slides>205</Slides>
  <Notes>205</Notes>
  <HiddenSlides>1</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205</vt:i4>
      </vt:variant>
    </vt:vector>
  </HeadingPairs>
  <TitlesOfParts>
    <vt:vector size="221" baseType="lpstr">
      <vt:lpstr>Helvetica Neue</vt:lpstr>
      <vt:lpstr>Open Sans</vt:lpstr>
      <vt:lpstr>Calibri</vt:lpstr>
      <vt:lpstr>Raleway</vt:lpstr>
      <vt:lpstr>Oi</vt:lpstr>
      <vt:lpstr>Montserrat Light</vt:lpstr>
      <vt:lpstr>Proxima Nova</vt:lpstr>
      <vt:lpstr>Georgia</vt:lpstr>
      <vt:lpstr>Lato</vt:lpstr>
      <vt:lpstr>Arial</vt:lpstr>
      <vt:lpstr>Cambria</vt:lpstr>
      <vt:lpstr>Times New Roman</vt:lpstr>
      <vt:lpstr>Nunito</vt:lpstr>
      <vt:lpstr>Montserrat</vt:lpstr>
      <vt:lpstr>Office Theme</vt:lpstr>
      <vt:lpstr>Office Theme</vt:lpstr>
      <vt:lpstr>MEDICAL NUTRITION THERAPY   </vt:lpstr>
      <vt:lpstr>Allow Me to Introduce Myself</vt:lpstr>
      <vt:lpstr>Healthy Eating</vt:lpstr>
      <vt:lpstr>Healthy Eating</vt:lpstr>
      <vt:lpstr>Goals of MNT for All Persons With Diabetes (PWD)</vt:lpstr>
      <vt:lpstr>The Power of Prevention</vt:lpstr>
      <vt:lpstr>The Power of Prevention</vt:lpstr>
      <vt:lpstr>Having Said That!</vt:lpstr>
      <vt:lpstr>There is No “Prediabetes Diet”</vt:lpstr>
      <vt:lpstr>The Power of Prevention</vt:lpstr>
      <vt:lpstr>Goals of MNT for All Persons With Diabetes</vt:lpstr>
      <vt:lpstr>Goals of MNT for All Persons With Diabetes</vt:lpstr>
      <vt:lpstr>Goals of MNT for All Persons With Diabetes</vt:lpstr>
      <vt:lpstr>Benefit of MNT for Those With Diabetes</vt:lpstr>
      <vt:lpstr>Let’s Talk About Weight</vt:lpstr>
      <vt:lpstr>Rethinking Weight and Health</vt:lpstr>
      <vt:lpstr>Introduction to Health at Every Size (HAES®)</vt:lpstr>
      <vt:lpstr>How HAES® Affects Health</vt:lpstr>
      <vt:lpstr>Restrictive Eating Cycle</vt:lpstr>
      <vt:lpstr>How Does this Compare to the 2024 ADA Standards of Care?</vt:lpstr>
      <vt:lpstr>How Does this Compare to the 2024 ADA Standards of Care?</vt:lpstr>
      <vt:lpstr>ADA Weight Recommendations &amp; Guidelines</vt:lpstr>
      <vt:lpstr>Overview of 2024 ADA Standards Weight Recommendations</vt:lpstr>
      <vt:lpstr>Do We Need to Weigh Clients?</vt:lpstr>
      <vt:lpstr>How Can We Help Our Clients?</vt:lpstr>
      <vt:lpstr>HAES®-Aligned Approach To Helping Our Clients</vt:lpstr>
      <vt:lpstr>Setting Goals with a Weight-Inclusive Approach</vt:lpstr>
      <vt:lpstr>PowerPoint Presentation</vt:lpstr>
      <vt:lpstr>Review Question</vt:lpstr>
      <vt:lpstr>Healthy Eating Patterns &amp; Macronutrients</vt:lpstr>
      <vt:lpstr>Common Eating Pattern</vt:lpstr>
      <vt:lpstr>Why This Common Eating Pattern Can Be Physiologically Challenging</vt:lpstr>
      <vt:lpstr>Instead of this approach …</vt:lpstr>
      <vt:lpstr>We want this…</vt:lpstr>
      <vt:lpstr>Healthy Eating Patterns</vt:lpstr>
      <vt:lpstr>Carbohydrates &amp; Sweeteners</vt:lpstr>
      <vt:lpstr>Carbohydrates</vt:lpstr>
      <vt:lpstr>Carbohydrates</vt:lpstr>
      <vt:lpstr>Carbohydrates</vt:lpstr>
      <vt:lpstr>Sugars</vt:lpstr>
      <vt:lpstr>Fructose as a Sweetener</vt:lpstr>
      <vt:lpstr>Fructose in Fruit </vt:lpstr>
      <vt:lpstr>A Unique Sugar: Allulose</vt:lpstr>
      <vt:lpstr>A Unique Sugar: Allulose</vt:lpstr>
      <vt:lpstr>Sugar Sweetened Beverages (SSBs)</vt:lpstr>
      <vt:lpstr>Hypoglycemia Treatment</vt:lpstr>
      <vt:lpstr>Non-Nutritive Sweeteners</vt:lpstr>
      <vt:lpstr>PowerPoint Presentation</vt:lpstr>
      <vt:lpstr>Non-Nutritive Sweeteners </vt:lpstr>
      <vt:lpstr>PowerPoint Presentation</vt:lpstr>
      <vt:lpstr>Non-Nutritive Sweeteners</vt:lpstr>
      <vt:lpstr>Sugar Alcohols</vt:lpstr>
      <vt:lpstr>Sugar Alcohols</vt:lpstr>
      <vt:lpstr>Sugar Alcohols</vt:lpstr>
      <vt:lpstr>Nonnutritive Sweeteners</vt:lpstr>
      <vt:lpstr>Starch</vt:lpstr>
      <vt:lpstr>Impact of Starch on BG</vt:lpstr>
      <vt:lpstr>Impact of Starch on BG</vt:lpstr>
      <vt:lpstr>Impact of Starch on BG</vt:lpstr>
      <vt:lpstr>Fiber</vt:lpstr>
      <vt:lpstr>Fiber</vt:lpstr>
      <vt:lpstr>Tips to Increase Fiber</vt:lpstr>
      <vt:lpstr>Fiber &amp; Carbohydrate Counting</vt:lpstr>
      <vt:lpstr>PowerPoint Presentation</vt:lpstr>
      <vt:lpstr>Knowledge Check</vt:lpstr>
      <vt:lpstr>Knowledge Check</vt:lpstr>
      <vt:lpstr>Stand up &amp; Stretch!</vt:lpstr>
      <vt:lpstr>Protein</vt:lpstr>
      <vt:lpstr>Protein Sources</vt:lpstr>
      <vt:lpstr>Protein</vt:lpstr>
      <vt:lpstr>Protein</vt:lpstr>
      <vt:lpstr>Protein &amp; CKD</vt:lpstr>
      <vt:lpstr>Protein &amp; CKD</vt:lpstr>
      <vt:lpstr>Protein</vt:lpstr>
      <vt:lpstr>Protein</vt:lpstr>
      <vt:lpstr>Fats</vt:lpstr>
      <vt:lpstr>Fats</vt:lpstr>
      <vt:lpstr>Fats </vt:lpstr>
      <vt:lpstr>Saturated Fat </vt:lpstr>
      <vt:lpstr>Saturated Fat</vt:lpstr>
      <vt:lpstr>Trans Fat </vt:lpstr>
      <vt:lpstr>Trans Fat </vt:lpstr>
      <vt:lpstr>Trans Fat </vt:lpstr>
      <vt:lpstr>Mono and Polyunsaturated Fats </vt:lpstr>
      <vt:lpstr>Polyunsaturated Fats </vt:lpstr>
      <vt:lpstr>Polyunsaturated Fats</vt:lpstr>
      <vt:lpstr>PowerPoint Presentation</vt:lpstr>
      <vt:lpstr>Knowledge Check</vt:lpstr>
      <vt:lpstr>Knowledge Check: Answered</vt:lpstr>
      <vt:lpstr>Knowledge Check</vt:lpstr>
      <vt:lpstr>Micronutrients &amp; Supplements</vt:lpstr>
      <vt:lpstr>Sodium</vt:lpstr>
      <vt:lpstr>Calcium &amp; Vitamin D</vt:lpstr>
      <vt:lpstr>Micronutrients &amp; Supplements</vt:lpstr>
      <vt:lpstr>Micronutrients &amp; Supplements</vt:lpstr>
      <vt:lpstr>Micronutrients &amp; Supplements</vt:lpstr>
      <vt:lpstr>Micronutrients &amp; Supplements</vt:lpstr>
      <vt:lpstr>Micronutrients &amp; Supplements</vt:lpstr>
      <vt:lpstr>Alcohol &amp; Glycemia</vt:lpstr>
      <vt:lpstr>Alcohol &amp; Glycemia</vt:lpstr>
      <vt:lpstr>Alcohol &amp; Glycemia</vt:lpstr>
      <vt:lpstr>Alcohol &amp; Glycemia</vt:lpstr>
      <vt:lpstr>Alcohol &amp; Glycemia</vt:lpstr>
      <vt:lpstr>Knowledge Check – Bev updated</vt:lpstr>
      <vt:lpstr>PowerPoint Presentation</vt:lpstr>
      <vt:lpstr>Macronutrients: Final Thoughts</vt:lpstr>
      <vt:lpstr>Nutrition Interventions for Special Populations</vt:lpstr>
      <vt:lpstr>Youth with Diabetes</vt:lpstr>
      <vt:lpstr>Youth with T1D</vt:lpstr>
      <vt:lpstr>Youth with T1D</vt:lpstr>
      <vt:lpstr>T1D &amp; Flexible Insulin Therapy</vt:lpstr>
      <vt:lpstr>Youth with T2D</vt:lpstr>
      <vt:lpstr>Youth with T2D</vt:lpstr>
      <vt:lpstr>Youth with T2D</vt:lpstr>
      <vt:lpstr>Pregnancy</vt:lpstr>
      <vt:lpstr>Pregnancy</vt:lpstr>
      <vt:lpstr>Pre-pregnancy BMI and Weight Gain</vt:lpstr>
      <vt:lpstr>DRIs and Pregnancy</vt:lpstr>
      <vt:lpstr>Celiac Disease</vt:lpstr>
      <vt:lpstr>Celiac Disease</vt:lpstr>
      <vt:lpstr>Celiac Disease</vt:lpstr>
      <vt:lpstr>Celiac Disease</vt:lpstr>
      <vt:lpstr>Nutrition Interventions: Celiac Disease</vt:lpstr>
      <vt:lpstr>Disordered Eating Patterns</vt:lpstr>
      <vt:lpstr>Disordered Eating Patterns – Case Study Added by Bev</vt:lpstr>
      <vt:lpstr>Disordered Eating Patterns</vt:lpstr>
      <vt:lpstr>Disordered Eating Patterns</vt:lpstr>
      <vt:lpstr>PowerPoint Presentation</vt:lpstr>
      <vt:lpstr>Knowledge Check</vt:lpstr>
      <vt:lpstr>Knowledge Check</vt:lpstr>
      <vt:lpstr>Nutrition to Support the Management of Diabetes Complications &amp; Comorbidities</vt:lpstr>
      <vt:lpstr>Mediterranean Eating Pattern</vt:lpstr>
      <vt:lpstr>DASH Eating Pattern</vt:lpstr>
      <vt:lpstr>Plant-Based Eating Pattern</vt:lpstr>
      <vt:lpstr>Intermittent Fasting &amp; Time Restricted Eating</vt:lpstr>
      <vt:lpstr>Other Eating Patterns/Plans</vt:lpstr>
      <vt:lpstr>Nutrition for Lipid Management</vt:lpstr>
      <vt:lpstr>Nutrition for Hypertension</vt:lpstr>
      <vt:lpstr>Nutrition for Gastroparesis </vt:lpstr>
      <vt:lpstr>Nutrition for Gastroparesis </vt:lpstr>
      <vt:lpstr>Nutrition for Gastroparesis</vt:lpstr>
      <vt:lpstr>Nutrition for NAFLD</vt:lpstr>
      <vt:lpstr>PowerPoint Presentation</vt:lpstr>
      <vt:lpstr>Knowledge Check</vt:lpstr>
      <vt:lpstr>Dietary Approaches for Diabetes Management</vt:lpstr>
      <vt:lpstr>Dietary Approaches</vt:lpstr>
      <vt:lpstr>Dietary Approaches</vt:lpstr>
      <vt:lpstr>Plate Method</vt:lpstr>
      <vt:lpstr>Plate Method Alternatives</vt:lpstr>
      <vt:lpstr>PowerPoint Presentation</vt:lpstr>
      <vt:lpstr>PowerPoint Presentation</vt:lpstr>
      <vt:lpstr>PowerPoint Presentation</vt:lpstr>
      <vt:lpstr>Helping Patients Meal Planning</vt:lpstr>
      <vt:lpstr>Tool: The Hunger-Fullness Scale</vt:lpstr>
      <vt:lpstr>Exchanges</vt:lpstr>
      <vt:lpstr>Exchanges</vt:lpstr>
      <vt:lpstr>Exchanges</vt:lpstr>
      <vt:lpstr>PowerPoint Presentation</vt:lpstr>
      <vt:lpstr>PowerPoint Presentation</vt:lpstr>
      <vt:lpstr>PowerPoint Presentation</vt:lpstr>
      <vt:lpstr>PowerPoint Presentation</vt:lpstr>
      <vt:lpstr>PowerPoint Presentation</vt:lpstr>
      <vt:lpstr>PowerPoint Presentation</vt:lpstr>
      <vt:lpstr>Carbohydrate Counting</vt:lpstr>
      <vt:lpstr>Carbohydrate Counting</vt:lpstr>
      <vt:lpstr>Tips for Carb Counting</vt:lpstr>
      <vt:lpstr>Tips for Carb Counting</vt:lpstr>
      <vt:lpstr>Tools for Carbohydrate Counting</vt:lpstr>
      <vt:lpstr>PowerPoint Presentation</vt:lpstr>
      <vt:lpstr>Tools for Carbohydrate Counting</vt:lpstr>
      <vt:lpstr>Case Study: Patient L.J.</vt:lpstr>
      <vt:lpstr>Case Study: Patient L.J.</vt:lpstr>
      <vt:lpstr>DASH Eating Pattern</vt:lpstr>
      <vt:lpstr>Case Study: Patient C.S.</vt:lpstr>
      <vt:lpstr>PowerPoint Presentation</vt:lpstr>
      <vt:lpstr>ADA’s Plate Method</vt:lpstr>
      <vt:lpstr>Cultural Humility </vt:lpstr>
      <vt:lpstr>Cultural Humility </vt:lpstr>
      <vt:lpstr>Cultural Humility in Practice </vt:lpstr>
      <vt:lpstr>Resources for Professional Development</vt:lpstr>
      <vt:lpstr>Social Determinants of Health (SDOH)</vt:lpstr>
      <vt:lpstr>Food Insecurity</vt:lpstr>
      <vt:lpstr>Food Insecurity: Defined</vt:lpstr>
      <vt:lpstr>Food Insecurity: Screening</vt:lpstr>
      <vt:lpstr>Food Insecurity: Providing Support </vt:lpstr>
      <vt:lpstr>Healthy Eating on a Budget</vt:lpstr>
      <vt:lpstr>Healthy Eating on a Budget – How would you approach this?</vt:lpstr>
      <vt:lpstr>Stand up &amp; Stretch!</vt:lpstr>
      <vt:lpstr>Activity, Movement, &amp; Exercise</vt:lpstr>
      <vt:lpstr>Types &amp; Benefits of Exercise</vt:lpstr>
      <vt:lpstr>Types of Exercise: Aerobic Activity</vt:lpstr>
      <vt:lpstr>Impact of Aerobic Activity on DM </vt:lpstr>
      <vt:lpstr>Types of Exercise: Resistance Training</vt:lpstr>
      <vt:lpstr>Impact of Resistance Training on DM </vt:lpstr>
      <vt:lpstr>Impact of Resistance Training on DM </vt:lpstr>
      <vt:lpstr>Types of Exercise: Flexibility </vt:lpstr>
      <vt:lpstr>Impact of Flexibility Training on DM </vt:lpstr>
      <vt:lpstr>Sedentary Time: The benefit of Reducing It</vt:lpstr>
      <vt:lpstr>Exercise Goals for Various Populations</vt:lpstr>
      <vt:lpstr>Exercise: All Children</vt:lpstr>
      <vt:lpstr>Exercise: Children with T1DM</vt:lpstr>
      <vt:lpstr>Exercise: Adults with Prediabetes</vt:lpstr>
      <vt:lpstr>Exercise: Adults with T1 or T2 Diabetes</vt:lpstr>
      <vt:lpstr>Exercise: Adults with T1 or T2 Diabetes</vt:lpstr>
      <vt:lpstr>Thank You –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Zane Mortensen</dc:creator>
  <cp:lastModifiedBy>Beverly Thomassian</cp:lastModifiedBy>
  <cp:revision>1</cp:revision>
  <dcterms:created xsi:type="dcterms:W3CDTF">2021-04-12T19:22:26Z</dcterms:created>
  <dcterms:modified xsi:type="dcterms:W3CDTF">2024-09-15T13:51:57Z</dcterms:modified>
</cp:coreProperties>
</file>