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4" r:id="rId2"/>
    <p:sldMasterId id="2147483755" r:id="rId3"/>
    <p:sldMasterId id="2147483802" r:id="rId4"/>
    <p:sldMasterId id="2147483816" r:id="rId5"/>
  </p:sldMasterIdLst>
  <p:notesMasterIdLst>
    <p:notesMasterId r:id="rId65"/>
  </p:notesMasterIdLst>
  <p:handoutMasterIdLst>
    <p:handoutMasterId r:id="rId66"/>
  </p:handoutMasterIdLst>
  <p:sldIdLst>
    <p:sldId id="2145707145" r:id="rId6"/>
    <p:sldId id="2141411156" r:id="rId7"/>
    <p:sldId id="2145707007" r:id="rId8"/>
    <p:sldId id="897" r:id="rId9"/>
    <p:sldId id="857" r:id="rId10"/>
    <p:sldId id="3742" r:id="rId11"/>
    <p:sldId id="3743" r:id="rId12"/>
    <p:sldId id="2145707438" r:id="rId13"/>
    <p:sldId id="962" r:id="rId14"/>
    <p:sldId id="963" r:id="rId15"/>
    <p:sldId id="964" r:id="rId16"/>
    <p:sldId id="567" r:id="rId17"/>
    <p:sldId id="3374" r:id="rId18"/>
    <p:sldId id="980" r:id="rId19"/>
    <p:sldId id="779" r:id="rId20"/>
    <p:sldId id="1224" r:id="rId21"/>
    <p:sldId id="2145707439" r:id="rId22"/>
    <p:sldId id="2969" r:id="rId23"/>
    <p:sldId id="2145707436" r:id="rId24"/>
    <p:sldId id="2145707437" r:id="rId25"/>
    <p:sldId id="2141411145" r:id="rId26"/>
    <p:sldId id="2145707443" r:id="rId27"/>
    <p:sldId id="2145707444" r:id="rId28"/>
    <p:sldId id="2145707445" r:id="rId29"/>
    <p:sldId id="2145707446" r:id="rId30"/>
    <p:sldId id="2145707447" r:id="rId31"/>
    <p:sldId id="2145707449" r:id="rId32"/>
    <p:sldId id="2145707450" r:id="rId33"/>
    <p:sldId id="2145707430" r:id="rId34"/>
    <p:sldId id="2145707431" r:id="rId35"/>
    <p:sldId id="2145707433" r:id="rId36"/>
    <p:sldId id="2145707435" r:id="rId37"/>
    <p:sldId id="2145707429" r:id="rId38"/>
    <p:sldId id="3256" r:id="rId39"/>
    <p:sldId id="3747" r:id="rId40"/>
    <p:sldId id="3580" r:id="rId41"/>
    <p:sldId id="3748" r:id="rId42"/>
    <p:sldId id="2145707458" r:id="rId43"/>
    <p:sldId id="2145707451" r:id="rId44"/>
    <p:sldId id="2145707452" r:id="rId45"/>
    <p:sldId id="2145707453" r:id="rId46"/>
    <p:sldId id="2145707454" r:id="rId47"/>
    <p:sldId id="2145707455" r:id="rId48"/>
    <p:sldId id="2145707481" r:id="rId49"/>
    <p:sldId id="2145707459" r:id="rId50"/>
    <p:sldId id="2145707460" r:id="rId51"/>
    <p:sldId id="2145707461" r:id="rId52"/>
    <p:sldId id="2145707462" r:id="rId53"/>
    <p:sldId id="2145707463" r:id="rId54"/>
    <p:sldId id="2145707464" r:id="rId55"/>
    <p:sldId id="2145707465" r:id="rId56"/>
    <p:sldId id="2145707467" r:id="rId57"/>
    <p:sldId id="2145707472" r:id="rId58"/>
    <p:sldId id="2145707473" r:id="rId59"/>
    <p:sldId id="2145707482" r:id="rId60"/>
    <p:sldId id="2145707476" r:id="rId61"/>
    <p:sldId id="2145707477" r:id="rId62"/>
    <p:sldId id="456" r:id="rId63"/>
    <p:sldId id="2145707479" r:id="rId64"/>
  </p:sldIdLst>
  <p:sldSz cx="9144000" cy="6858000" type="screen4x3"/>
  <p:notesSz cx="7010400" cy="9296400"/>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CCECFF"/>
    <a:srgbClr val="5E3886"/>
    <a:srgbClr val="B317AC"/>
    <a:srgbClr val="E3C9D8"/>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90802F-D236-40F4-B43E-F3B55AB162DD}" v="113" dt="2024-09-27T02:06:08.7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53" autoAdjust="0"/>
    <p:restoredTop sz="70539" autoAdjust="0"/>
  </p:normalViewPr>
  <p:slideViewPr>
    <p:cSldViewPr>
      <p:cViewPr varScale="1">
        <p:scale>
          <a:sx n="78" d="100"/>
          <a:sy n="78" d="100"/>
        </p:scale>
        <p:origin x="1434" y="84"/>
      </p:cViewPr>
      <p:guideLst>
        <p:guide orient="horz" pos="2160"/>
        <p:guide pos="2880"/>
      </p:guideLst>
    </p:cSldViewPr>
  </p:slideViewPr>
  <p:outlineViewPr>
    <p:cViewPr>
      <p:scale>
        <a:sx n="33" d="100"/>
        <a:sy n="33" d="100"/>
      </p:scale>
      <p:origin x="0" y="-163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3" d="100"/>
          <a:sy n="83" d="100"/>
        </p:scale>
        <p:origin x="389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74"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erly Thomassian" userId="a7e8311c0d2c4024" providerId="LiveId" clId="{D890802F-D236-40F4-B43E-F3B55AB162DD}"/>
    <pc:docChg chg="undo custSel addSld delSld modSld sldOrd">
      <pc:chgData name="Beverly Thomassian" userId="a7e8311c0d2c4024" providerId="LiveId" clId="{D890802F-D236-40F4-B43E-F3B55AB162DD}" dt="2024-09-27T02:07:32.322" v="344" actId="20577"/>
      <pc:docMkLst>
        <pc:docMk/>
      </pc:docMkLst>
      <pc:sldChg chg="add">
        <pc:chgData name="Beverly Thomassian" userId="a7e8311c0d2c4024" providerId="LiveId" clId="{D890802F-D236-40F4-B43E-F3B55AB162DD}" dt="2024-09-27T02:05:54.636" v="336"/>
        <pc:sldMkLst>
          <pc:docMk/>
          <pc:sldMk cId="3851282848" sldId="352"/>
        </pc:sldMkLst>
      </pc:sldChg>
      <pc:sldChg chg="del">
        <pc:chgData name="Beverly Thomassian" userId="a7e8311c0d2c4024" providerId="LiveId" clId="{D890802F-D236-40F4-B43E-F3B55AB162DD}" dt="2024-09-27T02:05:15.797" v="335" actId="2696"/>
        <pc:sldMkLst>
          <pc:docMk/>
          <pc:sldMk cId="3885738391" sldId="352"/>
        </pc:sldMkLst>
      </pc:sldChg>
      <pc:sldChg chg="del">
        <pc:chgData name="Beverly Thomassian" userId="a7e8311c0d2c4024" providerId="LiveId" clId="{D890802F-D236-40F4-B43E-F3B55AB162DD}" dt="2024-09-27T01:49:52.669" v="14" actId="2696"/>
        <pc:sldMkLst>
          <pc:docMk/>
          <pc:sldMk cId="405230" sldId="553"/>
        </pc:sldMkLst>
      </pc:sldChg>
      <pc:sldChg chg="addSp modSp modAnim">
        <pc:chgData name="Beverly Thomassian" userId="a7e8311c0d2c4024" providerId="LiveId" clId="{D890802F-D236-40F4-B43E-F3B55AB162DD}" dt="2024-09-27T01:48:58.210" v="12"/>
        <pc:sldMkLst>
          <pc:docMk/>
          <pc:sldMk cId="3898367615" sldId="897"/>
        </pc:sldMkLst>
        <pc:picChg chg="add mod">
          <ac:chgData name="Beverly Thomassian" userId="a7e8311c0d2c4024" providerId="LiveId" clId="{D890802F-D236-40F4-B43E-F3B55AB162DD}" dt="2024-09-27T01:48:58.210" v="12"/>
          <ac:picMkLst>
            <pc:docMk/>
            <pc:sldMk cId="3898367615" sldId="897"/>
            <ac:picMk id="26628" creationId="{00000000-0000-0000-0000-000000000000}"/>
          </ac:picMkLst>
        </pc:picChg>
      </pc:sldChg>
      <pc:sldChg chg="del">
        <pc:chgData name="Beverly Thomassian" userId="a7e8311c0d2c4024" providerId="LiveId" clId="{D890802F-D236-40F4-B43E-F3B55AB162DD}" dt="2024-09-27T01:51:12.448" v="21" actId="2696"/>
        <pc:sldMkLst>
          <pc:docMk/>
          <pc:sldMk cId="1009664389" sldId="1634"/>
        </pc:sldMkLst>
      </pc:sldChg>
      <pc:sldChg chg="del">
        <pc:chgData name="Beverly Thomassian" userId="a7e8311c0d2c4024" providerId="LiveId" clId="{D890802F-D236-40F4-B43E-F3B55AB162DD}" dt="2024-09-27T01:49:52.669" v="14" actId="2696"/>
        <pc:sldMkLst>
          <pc:docMk/>
          <pc:sldMk cId="3565413946" sldId="2683"/>
        </pc:sldMkLst>
      </pc:sldChg>
      <pc:sldChg chg="del">
        <pc:chgData name="Beverly Thomassian" userId="a7e8311c0d2c4024" providerId="LiveId" clId="{D890802F-D236-40F4-B43E-F3B55AB162DD}" dt="2024-09-27T01:49:52.669" v="14" actId="2696"/>
        <pc:sldMkLst>
          <pc:docMk/>
          <pc:sldMk cId="1093999644" sldId="2848"/>
        </pc:sldMkLst>
      </pc:sldChg>
      <pc:sldChg chg="del">
        <pc:chgData name="Beverly Thomassian" userId="a7e8311c0d2c4024" providerId="LiveId" clId="{D890802F-D236-40F4-B43E-F3B55AB162DD}" dt="2024-09-27T01:51:15.229" v="22" actId="2696"/>
        <pc:sldMkLst>
          <pc:docMk/>
          <pc:sldMk cId="2463075824" sldId="2925"/>
        </pc:sldMkLst>
      </pc:sldChg>
      <pc:sldChg chg="del">
        <pc:chgData name="Beverly Thomassian" userId="a7e8311c0d2c4024" providerId="LiveId" clId="{D890802F-D236-40F4-B43E-F3B55AB162DD}" dt="2024-09-27T01:51:05.905" v="19" actId="2696"/>
        <pc:sldMkLst>
          <pc:docMk/>
          <pc:sldMk cId="2511840049" sldId="3173"/>
        </pc:sldMkLst>
      </pc:sldChg>
      <pc:sldChg chg="del">
        <pc:chgData name="Beverly Thomassian" userId="a7e8311c0d2c4024" providerId="LiveId" clId="{D890802F-D236-40F4-B43E-F3B55AB162DD}" dt="2024-09-27T01:51:09.853" v="20" actId="2696"/>
        <pc:sldMkLst>
          <pc:docMk/>
          <pc:sldMk cId="3409692660" sldId="3174"/>
        </pc:sldMkLst>
      </pc:sldChg>
      <pc:sldChg chg="del">
        <pc:chgData name="Beverly Thomassian" userId="a7e8311c0d2c4024" providerId="LiveId" clId="{D890802F-D236-40F4-B43E-F3B55AB162DD}" dt="2024-09-27T01:50:43.536" v="18" actId="2696"/>
        <pc:sldMkLst>
          <pc:docMk/>
          <pc:sldMk cId="50444845" sldId="3622"/>
        </pc:sldMkLst>
      </pc:sldChg>
      <pc:sldChg chg="modSp mod">
        <pc:chgData name="Beverly Thomassian" userId="a7e8311c0d2c4024" providerId="LiveId" clId="{D890802F-D236-40F4-B43E-F3B55AB162DD}" dt="2024-09-27T02:07:32.322" v="344" actId="20577"/>
        <pc:sldMkLst>
          <pc:docMk/>
          <pc:sldMk cId="3359759508" sldId="3688"/>
        </pc:sldMkLst>
        <pc:spChg chg="mod">
          <ac:chgData name="Beverly Thomassian" userId="a7e8311c0d2c4024" providerId="LiveId" clId="{D890802F-D236-40F4-B43E-F3B55AB162DD}" dt="2024-09-27T02:07:32.322" v="344" actId="20577"/>
          <ac:spMkLst>
            <pc:docMk/>
            <pc:sldMk cId="3359759508" sldId="3688"/>
            <ac:spMk id="2" creationId="{41269538-7921-444A-B5F3-513527794612}"/>
          </ac:spMkLst>
        </pc:spChg>
      </pc:sldChg>
      <pc:sldChg chg="delSp del modAnim">
        <pc:chgData name="Beverly Thomassian" userId="a7e8311c0d2c4024" providerId="LiveId" clId="{D890802F-D236-40F4-B43E-F3B55AB162DD}" dt="2024-09-27T01:49:02.262" v="13" actId="2696"/>
        <pc:sldMkLst>
          <pc:docMk/>
          <pc:sldMk cId="2880510111" sldId="3703"/>
        </pc:sldMkLst>
        <pc:picChg chg="del">
          <ac:chgData name="Beverly Thomassian" userId="a7e8311c0d2c4024" providerId="LiveId" clId="{D890802F-D236-40F4-B43E-F3B55AB162DD}" dt="2024-09-27T01:48:47.461" v="11" actId="21"/>
          <ac:picMkLst>
            <pc:docMk/>
            <pc:sldMk cId="2880510111" sldId="3703"/>
            <ac:picMk id="26628" creationId="{00000000-0000-0000-0000-000000000000}"/>
          </ac:picMkLst>
        </pc:picChg>
      </pc:sldChg>
      <pc:sldChg chg="add">
        <pc:chgData name="Beverly Thomassian" userId="a7e8311c0d2c4024" providerId="LiveId" clId="{D890802F-D236-40F4-B43E-F3B55AB162DD}" dt="2024-09-27T02:05:54.636" v="336"/>
        <pc:sldMkLst>
          <pc:docMk/>
          <pc:sldMk cId="1098264094" sldId="2141411068"/>
        </pc:sldMkLst>
      </pc:sldChg>
      <pc:sldChg chg="del">
        <pc:chgData name="Beverly Thomassian" userId="a7e8311c0d2c4024" providerId="LiveId" clId="{D890802F-D236-40F4-B43E-F3B55AB162DD}" dt="2024-09-27T02:05:15.797" v="335" actId="2696"/>
        <pc:sldMkLst>
          <pc:docMk/>
          <pc:sldMk cId="2142195954" sldId="2141411068"/>
        </pc:sldMkLst>
      </pc:sldChg>
      <pc:sldChg chg="del">
        <pc:chgData name="Beverly Thomassian" userId="a7e8311c0d2c4024" providerId="LiveId" clId="{D890802F-D236-40F4-B43E-F3B55AB162DD}" dt="2024-09-27T01:50:06.055" v="15" actId="2696"/>
        <pc:sldMkLst>
          <pc:docMk/>
          <pc:sldMk cId="3106491451" sldId="2141411081"/>
        </pc:sldMkLst>
      </pc:sldChg>
      <pc:sldChg chg="ord">
        <pc:chgData name="Beverly Thomassian" userId="a7e8311c0d2c4024" providerId="LiveId" clId="{D890802F-D236-40F4-B43E-F3B55AB162DD}" dt="2024-09-27T02:06:22.042" v="341"/>
        <pc:sldMkLst>
          <pc:docMk/>
          <pc:sldMk cId="3314438525" sldId="2141411145"/>
        </pc:sldMkLst>
      </pc:sldChg>
      <pc:sldChg chg="add">
        <pc:chgData name="Beverly Thomassian" userId="a7e8311c0d2c4024" providerId="LiveId" clId="{D890802F-D236-40F4-B43E-F3B55AB162DD}" dt="2024-09-27T02:06:08.738" v="338"/>
        <pc:sldMkLst>
          <pc:docMk/>
          <pc:sldMk cId="1930532566" sldId="2141411157"/>
        </pc:sldMkLst>
      </pc:sldChg>
      <pc:sldChg chg="del">
        <pc:chgData name="Beverly Thomassian" userId="a7e8311c0d2c4024" providerId="LiveId" clId="{D890802F-D236-40F4-B43E-F3B55AB162DD}" dt="2024-09-27T02:06:01.254" v="337" actId="2696"/>
        <pc:sldMkLst>
          <pc:docMk/>
          <pc:sldMk cId="2875849663" sldId="2141411157"/>
        </pc:sldMkLst>
      </pc:sldChg>
      <pc:sldChg chg="add">
        <pc:chgData name="Beverly Thomassian" userId="a7e8311c0d2c4024" providerId="LiveId" clId="{D890802F-D236-40F4-B43E-F3B55AB162DD}" dt="2024-09-27T02:05:54.636" v="336"/>
        <pc:sldMkLst>
          <pc:docMk/>
          <pc:sldMk cId="2479220318" sldId="2145707003"/>
        </pc:sldMkLst>
      </pc:sldChg>
      <pc:sldChg chg="del">
        <pc:chgData name="Beverly Thomassian" userId="a7e8311c0d2c4024" providerId="LiveId" clId="{D890802F-D236-40F4-B43E-F3B55AB162DD}" dt="2024-09-27T02:05:15.797" v="335" actId="2696"/>
        <pc:sldMkLst>
          <pc:docMk/>
          <pc:sldMk cId="3731016568" sldId="2145707003"/>
        </pc:sldMkLst>
      </pc:sldChg>
      <pc:sldChg chg="modSp mod">
        <pc:chgData name="Beverly Thomassian" userId="a7e8311c0d2c4024" providerId="LiveId" clId="{D890802F-D236-40F4-B43E-F3B55AB162DD}" dt="2024-09-27T01:48:03.824" v="9" actId="403"/>
        <pc:sldMkLst>
          <pc:docMk/>
          <pc:sldMk cId="4253222956" sldId="2145707007"/>
        </pc:sldMkLst>
        <pc:spChg chg="mod">
          <ac:chgData name="Beverly Thomassian" userId="a7e8311c0d2c4024" providerId="LiveId" clId="{D890802F-D236-40F4-B43E-F3B55AB162DD}" dt="2024-09-27T01:48:03.824" v="9" actId="403"/>
          <ac:spMkLst>
            <pc:docMk/>
            <pc:sldMk cId="4253222956" sldId="2145707007"/>
            <ac:spMk id="3" creationId="{00000000-0000-0000-0000-000000000000}"/>
          </ac:spMkLst>
        </pc:spChg>
      </pc:sldChg>
      <pc:sldChg chg="del">
        <pc:chgData name="Beverly Thomassian" userId="a7e8311c0d2c4024" providerId="LiveId" clId="{D890802F-D236-40F4-B43E-F3B55AB162DD}" dt="2024-09-27T01:49:52.669" v="14" actId="2696"/>
        <pc:sldMkLst>
          <pc:docMk/>
          <pc:sldMk cId="1623496207" sldId="2145707143"/>
        </pc:sldMkLst>
      </pc:sldChg>
      <pc:sldChg chg="add">
        <pc:chgData name="Beverly Thomassian" userId="a7e8311c0d2c4024" providerId="LiveId" clId="{D890802F-D236-40F4-B43E-F3B55AB162DD}" dt="2024-09-27T01:55:03.996" v="80"/>
        <pc:sldMkLst>
          <pc:docMk/>
          <pc:sldMk cId="83445838" sldId="2145707206"/>
        </pc:sldMkLst>
      </pc:sldChg>
      <pc:sldChg chg="del">
        <pc:chgData name="Beverly Thomassian" userId="a7e8311c0d2c4024" providerId="LiveId" clId="{D890802F-D236-40F4-B43E-F3B55AB162DD}" dt="2024-09-27T01:54:47.437" v="79" actId="2696"/>
        <pc:sldMkLst>
          <pc:docMk/>
          <pc:sldMk cId="3048965378" sldId="2145707206"/>
        </pc:sldMkLst>
      </pc:sldChg>
      <pc:sldChg chg="del">
        <pc:chgData name="Beverly Thomassian" userId="a7e8311c0d2c4024" providerId="LiveId" clId="{D890802F-D236-40F4-B43E-F3B55AB162DD}" dt="2024-09-27T02:04:22.487" v="334" actId="2696"/>
        <pc:sldMkLst>
          <pc:docMk/>
          <pc:sldMk cId="4254213076" sldId="2145707216"/>
        </pc:sldMkLst>
      </pc:sldChg>
      <pc:sldChg chg="del">
        <pc:chgData name="Beverly Thomassian" userId="a7e8311c0d2c4024" providerId="LiveId" clId="{D890802F-D236-40F4-B43E-F3B55AB162DD}" dt="2024-09-27T01:49:52.669" v="14" actId="2696"/>
        <pc:sldMkLst>
          <pc:docMk/>
          <pc:sldMk cId="3064960929" sldId="2145707424"/>
        </pc:sldMkLst>
      </pc:sldChg>
      <pc:sldChg chg="ord">
        <pc:chgData name="Beverly Thomassian" userId="a7e8311c0d2c4024" providerId="LiveId" clId="{D890802F-D236-40F4-B43E-F3B55AB162DD}" dt="2024-09-27T01:50:28.693" v="17"/>
        <pc:sldMkLst>
          <pc:docMk/>
          <pc:sldMk cId="3385496770" sldId="2145707425"/>
        </pc:sldMkLst>
      </pc:sldChg>
      <pc:sldChg chg="add">
        <pc:chgData name="Beverly Thomassian" userId="a7e8311c0d2c4024" providerId="LiveId" clId="{D890802F-D236-40F4-B43E-F3B55AB162DD}" dt="2024-09-27T01:52:31.380" v="24"/>
        <pc:sldMkLst>
          <pc:docMk/>
          <pc:sldMk cId="2403832559" sldId="2145707427"/>
        </pc:sldMkLst>
      </pc:sldChg>
      <pc:sldChg chg="del">
        <pc:chgData name="Beverly Thomassian" userId="a7e8311c0d2c4024" providerId="LiveId" clId="{D890802F-D236-40F4-B43E-F3B55AB162DD}" dt="2024-09-27T01:51:59.218" v="23" actId="2696"/>
        <pc:sldMkLst>
          <pc:docMk/>
          <pc:sldMk cId="2602625742" sldId="2145707427"/>
        </pc:sldMkLst>
      </pc:sldChg>
      <pc:sldChg chg="del">
        <pc:chgData name="Beverly Thomassian" userId="a7e8311c0d2c4024" providerId="LiveId" clId="{D890802F-D236-40F4-B43E-F3B55AB162DD}" dt="2024-09-27T01:48:30.658" v="10" actId="2696"/>
        <pc:sldMkLst>
          <pc:docMk/>
          <pc:sldMk cId="3159129566" sldId="2145707428"/>
        </pc:sldMkLst>
      </pc:sldChg>
      <pc:sldChg chg="modSp new mod">
        <pc:chgData name="Beverly Thomassian" userId="a7e8311c0d2c4024" providerId="LiveId" clId="{D890802F-D236-40F4-B43E-F3B55AB162DD}" dt="2024-09-27T01:53:52.156" v="78" actId="14100"/>
        <pc:sldMkLst>
          <pc:docMk/>
          <pc:sldMk cId="3523562194" sldId="2145707428"/>
        </pc:sldMkLst>
        <pc:spChg chg="mod">
          <ac:chgData name="Beverly Thomassian" userId="a7e8311c0d2c4024" providerId="LiveId" clId="{D890802F-D236-40F4-B43E-F3B55AB162DD}" dt="2024-09-27T01:53:52.156" v="78" actId="14100"/>
          <ac:spMkLst>
            <pc:docMk/>
            <pc:sldMk cId="3523562194" sldId="2145707428"/>
            <ac:spMk id="2" creationId="{3A0D64B8-D881-3BBC-DB93-D1D6DD1A05BE}"/>
          </ac:spMkLst>
        </pc:spChg>
      </pc:sldChg>
      <pc:sldChg chg="del">
        <pc:chgData name="Beverly Thomassian" userId="a7e8311c0d2c4024" providerId="LiveId" clId="{D890802F-D236-40F4-B43E-F3B55AB162DD}" dt="2024-09-27T01:48:30.658" v="10" actId="2696"/>
        <pc:sldMkLst>
          <pc:docMk/>
          <pc:sldMk cId="296136458" sldId="2145707429"/>
        </pc:sldMkLst>
      </pc:sldChg>
      <pc:sldChg chg="addSp delSp modSp new mod ord">
        <pc:chgData name="Beverly Thomassian" userId="a7e8311c0d2c4024" providerId="LiveId" clId="{D890802F-D236-40F4-B43E-F3B55AB162DD}" dt="2024-09-27T02:06:24.570" v="343"/>
        <pc:sldMkLst>
          <pc:docMk/>
          <pc:sldMk cId="1235612445" sldId="2145707429"/>
        </pc:sldMkLst>
        <pc:spChg chg="mod">
          <ac:chgData name="Beverly Thomassian" userId="a7e8311c0d2c4024" providerId="LiveId" clId="{D890802F-D236-40F4-B43E-F3B55AB162DD}" dt="2024-09-27T01:56:36.871" v="159" actId="27636"/>
          <ac:spMkLst>
            <pc:docMk/>
            <pc:sldMk cId="1235612445" sldId="2145707429"/>
            <ac:spMk id="2" creationId="{D42F2EDD-1386-6016-3750-8A8F2A49B8C2}"/>
          </ac:spMkLst>
        </pc:spChg>
        <pc:spChg chg="del mod">
          <ac:chgData name="Beverly Thomassian" userId="a7e8311c0d2c4024" providerId="LiveId" clId="{D890802F-D236-40F4-B43E-F3B55AB162DD}" dt="2024-09-27T01:59:13.663" v="161" actId="1032"/>
          <ac:spMkLst>
            <pc:docMk/>
            <pc:sldMk cId="1235612445" sldId="2145707429"/>
            <ac:spMk id="3" creationId="{FE781FD2-3189-AF90-F645-16A4B59F046E}"/>
          </ac:spMkLst>
        </pc:spChg>
        <pc:graphicFrameChg chg="add mod modGraphic">
          <ac:chgData name="Beverly Thomassian" userId="a7e8311c0d2c4024" providerId="LiveId" clId="{D890802F-D236-40F4-B43E-F3B55AB162DD}" dt="2024-09-27T02:03:33.889" v="283" actId="1076"/>
          <ac:graphicFrameMkLst>
            <pc:docMk/>
            <pc:sldMk cId="1235612445" sldId="2145707429"/>
            <ac:graphicFrameMk id="4" creationId="{8FC0D84D-6663-458D-48E7-44D12311F8A0}"/>
          </ac:graphicFrameMkLst>
        </pc:graphicFrameChg>
      </pc:sldChg>
      <pc:sldChg chg="modSp new del mod">
        <pc:chgData name="Beverly Thomassian" userId="a7e8311c0d2c4024" providerId="LiveId" clId="{D890802F-D236-40F4-B43E-F3B55AB162DD}" dt="2024-09-27T02:06:13.093" v="339" actId="2696"/>
        <pc:sldMkLst>
          <pc:docMk/>
          <pc:sldMk cId="3496056912" sldId="2145707430"/>
        </pc:sldMkLst>
        <pc:spChg chg="mod">
          <ac:chgData name="Beverly Thomassian" userId="a7e8311c0d2c4024" providerId="LiveId" clId="{D890802F-D236-40F4-B43E-F3B55AB162DD}" dt="2024-09-27T02:04:01.082" v="333" actId="20577"/>
          <ac:spMkLst>
            <pc:docMk/>
            <pc:sldMk cId="3496056912" sldId="2145707430"/>
            <ac:spMk id="2" creationId="{E634A43F-6DFF-9EEC-0C9F-5776057D35AD}"/>
          </ac:spMkLst>
        </pc:spChg>
      </pc:sldChg>
      <pc:sldChg chg="del">
        <pc:chgData name="Beverly Thomassian" userId="a7e8311c0d2c4024" providerId="LiveId" clId="{D890802F-D236-40F4-B43E-F3B55AB162DD}" dt="2024-09-27T01:48:30.658" v="10" actId="2696"/>
        <pc:sldMkLst>
          <pc:docMk/>
          <pc:sldMk cId="3532138439" sldId="2145707430"/>
        </pc:sldMkLst>
      </pc:sldChg>
      <pc:sldChg chg="del">
        <pc:chgData name="Beverly Thomassian" userId="a7e8311c0d2c4024" providerId="LiveId" clId="{D890802F-D236-40F4-B43E-F3B55AB162DD}" dt="2024-09-27T01:48:30.658" v="10" actId="2696"/>
        <pc:sldMkLst>
          <pc:docMk/>
          <pc:sldMk cId="2617161209" sldId="2145707431"/>
        </pc:sldMkLst>
      </pc:sldChg>
      <pc:sldChg chg="del">
        <pc:chgData name="Beverly Thomassian" userId="a7e8311c0d2c4024" providerId="LiveId" clId="{D890802F-D236-40F4-B43E-F3B55AB162DD}" dt="2024-09-27T01:47:13.151" v="2" actId="2696"/>
        <pc:sldMkLst>
          <pc:docMk/>
          <pc:sldMk cId="876181409" sldId="2145707432"/>
        </pc:sldMkLst>
      </pc:sldChg>
      <pc:sldMasterChg chg="delSldLayout">
        <pc:chgData name="Beverly Thomassian" userId="a7e8311c0d2c4024" providerId="LiveId" clId="{D890802F-D236-40F4-B43E-F3B55AB162DD}" dt="2024-09-27T01:49:52.669" v="14" actId="2696"/>
        <pc:sldMasterMkLst>
          <pc:docMk/>
          <pc:sldMasterMk cId="738245219" sldId="2147483714"/>
        </pc:sldMasterMkLst>
        <pc:sldLayoutChg chg="del">
          <pc:chgData name="Beverly Thomassian" userId="a7e8311c0d2c4024" providerId="LiveId" clId="{D890802F-D236-40F4-B43E-F3B55AB162DD}" dt="2024-09-27T01:49:52.669" v="14" actId="2696"/>
          <pc:sldLayoutMkLst>
            <pc:docMk/>
            <pc:sldMasterMk cId="738245219" sldId="2147483714"/>
            <pc:sldLayoutMk cId="3909383120" sldId="2147483918"/>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3.xml.rels><?xml version="1.0" encoding="UTF-8" standalone="yes"?>
<Relationships xmlns="http://schemas.openxmlformats.org/package/2006/relationships"><Relationship Id="rId1" Type="http://schemas.openxmlformats.org/officeDocument/2006/relationships/hyperlink" Target="https://professional.diabetes.org/professional-development/behavioral-mental-health/behavioral-health-toolkit"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1" Type="http://schemas.openxmlformats.org/officeDocument/2006/relationships/hyperlink" Target="https://professional.diabetes.org/professional-development/behavioral-mental-health/behavioral-health-toolkit" TargetMode="Externa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 </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400" b="1" u="sng" dirty="0"/>
            <a:t>Prediabetes</a:t>
          </a:r>
        </a:p>
        <a:p>
          <a:r>
            <a:rPr lang="en-US" sz="2000" b="1" dirty="0"/>
            <a:t>FBG 100-125</a:t>
          </a:r>
        </a:p>
        <a:p>
          <a:r>
            <a:rPr lang="en-US" sz="2000" b="1" dirty="0"/>
            <a:t>Random 140 - 199</a:t>
          </a:r>
        </a:p>
        <a:p>
          <a:r>
            <a:rPr lang="en-US" sz="2000" b="1" dirty="0"/>
            <a:t>A1c ~ 5.7- 6.4% </a:t>
          </a:r>
        </a:p>
        <a:p>
          <a:r>
            <a:rPr lang="en-US" sz="2000" b="1" dirty="0"/>
            <a:t>~ 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a:latin typeface="+mn-lt"/>
            </a:rPr>
            <a:t>D</a:t>
          </a:r>
          <a:r>
            <a:rPr kumimoji="0" lang="en-US" sz="2400" b="1" i="0" u="sng" strike="noStrike" cap="none" spc="0" normalizeH="0" baseline="0" noProof="0" dirty="0" err="1">
              <a:ln/>
              <a:effectLst/>
              <a:uLnTx/>
              <a:uFillTx/>
              <a:latin typeface="+mn-lt"/>
              <a:ea typeface="+mn-ea"/>
              <a:cs typeface="+mn-cs"/>
            </a:rPr>
            <a:t>iabetes</a:t>
          </a:r>
          <a:endParaRPr kumimoji="0" lang="en-US" sz="2400" b="1" i="0" u="sng" strike="noStrike" cap="none" spc="0" normalizeH="0" baseline="0" noProof="0" dirty="0">
            <a:ln/>
            <a:effectLst/>
            <a:uLnTx/>
            <a:uFillTx/>
            <a:latin typeface="+mn-lt"/>
            <a:ea typeface="+mn-ea"/>
            <a:cs typeface="+mn-cs"/>
          </a:endParaRPr>
        </a:p>
        <a:p>
          <a:pPr rtl="0"/>
          <a:r>
            <a:rPr kumimoji="0" lang="en-US" sz="2400" b="1" i="0" u="none" strike="noStrike" cap="none" spc="0" normalizeH="0" baseline="0" noProof="0" dirty="0">
              <a:ln/>
              <a:effectLst/>
              <a:uLnTx/>
              <a:uFillTx/>
              <a:latin typeface="+mn-lt"/>
            </a:rPr>
            <a:t>FBG 126 +</a:t>
          </a:r>
        </a:p>
        <a:p>
          <a:pPr rtl="0"/>
          <a:r>
            <a:rPr kumimoji="0" lang="en-US" sz="2400" b="1" i="0" u="none" strike="noStrike" cap="none" spc="0" normalizeH="0" baseline="0" noProof="0" dirty="0">
              <a:ln/>
              <a:effectLst/>
              <a:uLnTx/>
              <a:uFillTx/>
              <a:latin typeface="+mn-lt"/>
            </a:rPr>
            <a:t>Random 200</a:t>
          </a:r>
          <a:r>
            <a:rPr kumimoji="0" lang="en-US" sz="2400" b="1" i="0" u="none" strike="noStrike" cap="none" spc="0" normalizeH="0" noProof="0" dirty="0">
              <a:ln/>
              <a:effectLst/>
              <a:uLnTx/>
              <a:uFillTx/>
              <a:latin typeface="+mn-lt"/>
            </a:rPr>
            <a:t> +</a:t>
          </a:r>
          <a:endParaRPr kumimoji="0" lang="en-US" sz="2400" b="1" i="0" u="none" strike="noStrike" cap="none" spc="0" normalizeH="0" baseline="0" noProof="0" dirty="0">
            <a:ln/>
            <a:effectLst/>
            <a:uLnTx/>
            <a:uFillTx/>
            <a:latin typeface="+mn-lt"/>
          </a:endParaRPr>
        </a:p>
        <a:p>
          <a:r>
            <a:rPr kumimoji="0" lang="en-US" sz="2400" b="1" i="0" u="none" strike="noStrike" cap="none" spc="0" normalizeH="0" baseline="0" noProof="0" dirty="0">
              <a:ln/>
              <a:effectLst/>
              <a:uLnTx/>
              <a:uFillTx/>
              <a:latin typeface="+mn-lt"/>
            </a:rPr>
            <a:t>A1c</a:t>
          </a:r>
          <a:r>
            <a:rPr kumimoji="0" lang="en-US" sz="2400" b="1" i="0" u="none" strike="noStrike" cap="none" spc="0" normalizeH="0" noProof="0" dirty="0">
              <a:ln/>
              <a:effectLst/>
              <a:uLnTx/>
              <a:uFillTx/>
              <a:latin typeface="+mn-lt"/>
            </a:rPr>
            <a:t> </a:t>
          </a:r>
          <a:r>
            <a:rPr kumimoji="0" lang="en-US" sz="2400" b="1" i="0" u="none" strike="noStrike" cap="none" spc="0" normalizeH="0" baseline="0" noProof="0" dirty="0">
              <a:ln/>
              <a:effectLst/>
              <a:uLnTx/>
              <a:uFillTx/>
              <a:latin typeface="+mn-lt"/>
            </a:rPr>
            <a:t>6.5% or +   </a:t>
          </a:r>
        </a:p>
        <a:p>
          <a:pPr rtl="0"/>
          <a:r>
            <a:rPr lang="en-US" sz="2400" b="1" dirty="0"/>
            <a:t>~ 20% working pancreas</a:t>
          </a: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BC007005-A9D4-4089-B84F-30CB6FAD4296}" type="presOf" srcId="{714289C4-44BF-4423-B73A-D36C7D29CD8B}" destId="{5A6B1BA2-8CEC-4075-979B-58B751678363}" srcOrd="1" destOrd="0" presId="urn:microsoft.com/office/officeart/2005/8/layout/hList7#1"/>
    <dgm:cxn modelId="{D77BB821-B2B8-4F3A-A3A8-8F12C280B973}" type="presOf" srcId="{DAFD5B8F-7307-420F-8AA9-469750D54466}" destId="{4C98858D-9DCD-4D61-A6D2-9C95CB504251}"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213C02F-99EA-4FED-9910-179CC1073C6F}" type="presOf" srcId="{DAFD5B8F-7307-420F-8AA9-469750D54466}" destId="{1DFC81E9-AEE7-4738-A0AB-51EC388659CE}"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D34D8B7D-3FC9-4C08-94E0-65E6895085EA}" type="presOf" srcId="{714289C4-44BF-4423-B73A-D36C7D29CD8B}" destId="{3325B67F-1C1F-4C7F-87F7-63A9F5F04916}" srcOrd="0" destOrd="0" presId="urn:microsoft.com/office/officeart/2005/8/layout/hList7#1"/>
    <dgm:cxn modelId="{D4051B81-E5FE-461D-A5F6-46BF70D49569}" type="presOf" srcId="{53A7C8F1-6573-416B-BAD0-E203C790D54C}" destId="{80C2ACF9-BD38-4248-9C5A-D57702DCA3FA}" srcOrd="1" destOrd="0" presId="urn:microsoft.com/office/officeart/2005/8/layout/hList7#1"/>
    <dgm:cxn modelId="{0B901897-E93F-4C60-96A3-855E9B58D8A1}"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E9253DA4-FC16-4E88-8E92-B3708329FAB7}" type="presOf" srcId="{BDA7D873-F110-416A-8950-D7A412F1A1A1}" destId="{6FCB4B09-5AE8-4BCF-9C2E-5DB02F534E9D}" srcOrd="0" destOrd="0" presId="urn:microsoft.com/office/officeart/2005/8/layout/hList7#1"/>
    <dgm:cxn modelId="{273750FB-060F-477A-97C3-A6F9AACAB93E}" type="presOf" srcId="{53A7C8F1-6573-416B-BAD0-E203C790D54C}" destId="{84406800-1B15-4073-9BE5-7AED3F8CD968}" srcOrd="0" destOrd="0" presId="urn:microsoft.com/office/officeart/2005/8/layout/hList7#1"/>
    <dgm:cxn modelId="{187D95FB-196F-4C24-9CBB-D86D9AA3D3D8}" type="presOf" srcId="{883B5228-B675-48FD-ADE3-882F219A32FD}" destId="{A40BD255-8246-4A86-AC24-6E13AC11D8D0}" srcOrd="0" destOrd="0" presId="urn:microsoft.com/office/officeart/2005/8/layout/hList7#1"/>
    <dgm:cxn modelId="{34388B8C-961B-440E-AB78-C308D1D8FC59}" type="presParOf" srcId="{21B2BCE8-470C-4505-93DC-36DDE14B2DFF}" destId="{D737B785-468C-4A0C-9BAF-B33CE9B38ADA}" srcOrd="0" destOrd="0" presId="urn:microsoft.com/office/officeart/2005/8/layout/hList7#1"/>
    <dgm:cxn modelId="{923BC6E4-9764-4679-A37E-D21A483B358B}" type="presParOf" srcId="{21B2BCE8-470C-4505-93DC-36DDE14B2DFF}" destId="{E3446D0B-132A-4581-B805-7D509ABBE1A9}" srcOrd="1" destOrd="0" presId="urn:microsoft.com/office/officeart/2005/8/layout/hList7#1"/>
    <dgm:cxn modelId="{5C731628-2E68-4F54-AEF2-A47AC16AABFF}" type="presParOf" srcId="{E3446D0B-132A-4581-B805-7D509ABBE1A9}" destId="{F0280A93-2598-4B79-BCF2-5A74016DDAA6}" srcOrd="0" destOrd="0" presId="urn:microsoft.com/office/officeart/2005/8/layout/hList7#1"/>
    <dgm:cxn modelId="{8EA46E92-2C05-42CE-ADEE-8C3E62B3A1F6}" type="presParOf" srcId="{F0280A93-2598-4B79-BCF2-5A74016DDAA6}" destId="{3325B67F-1C1F-4C7F-87F7-63A9F5F04916}" srcOrd="0" destOrd="0" presId="urn:microsoft.com/office/officeart/2005/8/layout/hList7#1"/>
    <dgm:cxn modelId="{C0B1DBA7-E62B-471E-A650-D4EB94638BEB}" type="presParOf" srcId="{F0280A93-2598-4B79-BCF2-5A74016DDAA6}" destId="{5A6B1BA2-8CEC-4075-979B-58B751678363}" srcOrd="1" destOrd="0" presId="urn:microsoft.com/office/officeart/2005/8/layout/hList7#1"/>
    <dgm:cxn modelId="{CFC9082D-D4D0-4DEC-88EC-59E5D3B94177}" type="presParOf" srcId="{F0280A93-2598-4B79-BCF2-5A74016DDAA6}" destId="{E679BF5D-7D68-48F1-9595-1ED90F266B6A}" srcOrd="2" destOrd="0" presId="urn:microsoft.com/office/officeart/2005/8/layout/hList7#1"/>
    <dgm:cxn modelId="{9D117923-15B3-40FB-8168-F2E20A5F015F}" type="presParOf" srcId="{F0280A93-2598-4B79-BCF2-5A74016DDAA6}" destId="{1B13010B-D7B8-48A4-9EA8-0FF90A870D10}" srcOrd="3" destOrd="0" presId="urn:microsoft.com/office/officeart/2005/8/layout/hList7#1"/>
    <dgm:cxn modelId="{A3007A38-262E-4B51-851D-D6D9CDFF6431}" type="presParOf" srcId="{E3446D0B-132A-4581-B805-7D509ABBE1A9}" destId="{A40BD255-8246-4A86-AC24-6E13AC11D8D0}" srcOrd="1" destOrd="0" presId="urn:microsoft.com/office/officeart/2005/8/layout/hList7#1"/>
    <dgm:cxn modelId="{5872D307-5CA3-42D9-B35A-917A2BCF8F51}" type="presParOf" srcId="{E3446D0B-132A-4581-B805-7D509ABBE1A9}" destId="{B4EC43FF-F280-4D81-B573-0BBE26119323}" srcOrd="2" destOrd="0" presId="urn:microsoft.com/office/officeart/2005/8/layout/hList7#1"/>
    <dgm:cxn modelId="{06FBC6B6-B034-4F94-963D-32EDEC81D6F3}" type="presParOf" srcId="{B4EC43FF-F280-4D81-B573-0BBE26119323}" destId="{4C98858D-9DCD-4D61-A6D2-9C95CB504251}" srcOrd="0" destOrd="0" presId="urn:microsoft.com/office/officeart/2005/8/layout/hList7#1"/>
    <dgm:cxn modelId="{F2EC6295-4CB9-4D7A-9805-2D9561395F88}" type="presParOf" srcId="{B4EC43FF-F280-4D81-B573-0BBE26119323}" destId="{1DFC81E9-AEE7-4738-A0AB-51EC388659CE}" srcOrd="1" destOrd="0" presId="urn:microsoft.com/office/officeart/2005/8/layout/hList7#1"/>
    <dgm:cxn modelId="{C1C81B85-2A0E-490E-8E03-CBEA0AB0C684}" type="presParOf" srcId="{B4EC43FF-F280-4D81-B573-0BBE26119323}" destId="{5642C667-2035-465B-88FA-BD5286D1ED4A}" srcOrd="2" destOrd="0" presId="urn:microsoft.com/office/officeart/2005/8/layout/hList7#1"/>
    <dgm:cxn modelId="{B7EC59C7-DAD9-4A1F-B76C-3E1556AA5995}" type="presParOf" srcId="{B4EC43FF-F280-4D81-B573-0BBE26119323}" destId="{3606B1B6-912D-4BB2-940E-606747701328}" srcOrd="3" destOrd="0" presId="urn:microsoft.com/office/officeart/2005/8/layout/hList7#1"/>
    <dgm:cxn modelId="{AFB7FA7F-8FEF-462B-AC38-554F1E8A2963}" type="presParOf" srcId="{E3446D0B-132A-4581-B805-7D509ABBE1A9}" destId="{6FCB4B09-5AE8-4BCF-9C2E-5DB02F534E9D}" srcOrd="3" destOrd="0" presId="urn:microsoft.com/office/officeart/2005/8/layout/hList7#1"/>
    <dgm:cxn modelId="{A91B042B-3875-4CC2-95B5-9B2DB2C61568}" type="presParOf" srcId="{E3446D0B-132A-4581-B805-7D509ABBE1A9}" destId="{552AA70C-A20B-4D1F-9285-6CFC3143FB01}" srcOrd="4" destOrd="0" presId="urn:microsoft.com/office/officeart/2005/8/layout/hList7#1"/>
    <dgm:cxn modelId="{7997DF3D-0E86-4336-812E-ED5DDEBF8718}" type="presParOf" srcId="{552AA70C-A20B-4D1F-9285-6CFC3143FB01}" destId="{84406800-1B15-4073-9BE5-7AED3F8CD968}" srcOrd="0" destOrd="0" presId="urn:microsoft.com/office/officeart/2005/8/layout/hList7#1"/>
    <dgm:cxn modelId="{9DB817EE-71FD-41D5-B380-598F75A99C15}" type="presParOf" srcId="{552AA70C-A20B-4D1F-9285-6CFC3143FB01}" destId="{80C2ACF9-BD38-4248-9C5A-D57702DCA3FA}" srcOrd="1" destOrd="0" presId="urn:microsoft.com/office/officeart/2005/8/layout/hList7#1"/>
    <dgm:cxn modelId="{906C18E9-C042-46B6-9F1D-9497534B6922}" type="presParOf" srcId="{552AA70C-A20B-4D1F-9285-6CFC3143FB01}" destId="{A550690B-CD28-43E2-88E8-918DBD12128C}" srcOrd="2" destOrd="0" presId="urn:microsoft.com/office/officeart/2005/8/layout/hList7#1"/>
    <dgm:cxn modelId="{CB14CC8D-5E02-4C8B-88DF-8275456FF01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106A34C-A6F2-4DAB-ADC5-39536A8999D1}" type="doc">
      <dgm:prSet loTypeId="urn:microsoft.com/office/officeart/2011/layout/HexagonRadial" loCatId="cycle" qsTypeId="urn:microsoft.com/office/officeart/2005/8/quickstyle/simple4" qsCatId="simple" csTypeId="urn:microsoft.com/office/officeart/2005/8/colors/colorful2" csCatId="colorful" phldr="1"/>
      <dgm:spPr/>
      <dgm:t>
        <a:bodyPr/>
        <a:lstStyle/>
        <a:p>
          <a:endParaRPr lang="en-US"/>
        </a:p>
      </dgm:t>
    </dgm:pt>
    <dgm:pt modelId="{53C1F053-34A2-4472-96E6-469A9CE2916E}">
      <dgm:prSet phldrT="[Text]" custT="1"/>
      <dgm:spPr/>
      <dgm:t>
        <a:bodyPr/>
        <a:lstStyle/>
        <a:p>
          <a:r>
            <a:rPr lang="en-US" sz="6600" dirty="0"/>
            <a:t>Ind</a:t>
          </a:r>
        </a:p>
      </dgm:t>
    </dgm:pt>
    <dgm:pt modelId="{C2C12ECC-D01C-4F80-8635-B537E2DE2F34}" type="parTrans" cxnId="{AF1F49A8-413C-4D54-AD7E-2BEEAA1635D5}">
      <dgm:prSet/>
      <dgm:spPr/>
      <dgm:t>
        <a:bodyPr/>
        <a:lstStyle/>
        <a:p>
          <a:endParaRPr lang="en-US"/>
        </a:p>
      </dgm:t>
    </dgm:pt>
    <dgm:pt modelId="{F30F9479-2501-47BA-AF70-2DE05D6FE5BD}" type="sibTrans" cxnId="{AF1F49A8-413C-4D54-AD7E-2BEEAA1635D5}">
      <dgm:prSet/>
      <dgm:spPr/>
      <dgm:t>
        <a:bodyPr/>
        <a:lstStyle/>
        <a:p>
          <a:endParaRPr lang="en-US"/>
        </a:p>
      </dgm:t>
    </dgm:pt>
    <dgm:pt modelId="{C3CF9704-8FA3-4D93-B076-38618995F9E5}">
      <dgm:prSet phldrT="[Text]"/>
      <dgm:spPr/>
      <dgm:t>
        <a:bodyPr/>
        <a:lstStyle/>
        <a:p>
          <a:r>
            <a:rPr lang="en-US" dirty="0"/>
            <a:t>CDCES, BC-ADM</a:t>
          </a:r>
        </a:p>
      </dgm:t>
    </dgm:pt>
    <dgm:pt modelId="{83DC93AE-8F4A-4645-BD7D-FB102FCB26E4}" type="parTrans" cxnId="{A72AEAA2-C939-4C79-BEDB-8372E7719BA0}">
      <dgm:prSet/>
      <dgm:spPr/>
      <dgm:t>
        <a:bodyPr/>
        <a:lstStyle/>
        <a:p>
          <a:endParaRPr lang="en-US"/>
        </a:p>
      </dgm:t>
    </dgm:pt>
    <dgm:pt modelId="{240689B5-4493-45BF-9C1E-1AEC8A76D17D}" type="sibTrans" cxnId="{A72AEAA2-C939-4C79-BEDB-8372E7719BA0}">
      <dgm:prSet/>
      <dgm:spPr/>
      <dgm:t>
        <a:bodyPr/>
        <a:lstStyle/>
        <a:p>
          <a:endParaRPr lang="en-US"/>
        </a:p>
      </dgm:t>
    </dgm:pt>
    <dgm:pt modelId="{75651D40-DE56-4AF4-A804-DC2FD68BE25C}">
      <dgm:prSet phldrT="[Text]"/>
      <dgm:spPr/>
      <dgm:t>
        <a:bodyPr/>
        <a:lstStyle/>
        <a:p>
          <a:r>
            <a:rPr lang="en-US" dirty="0"/>
            <a:t>RDN</a:t>
          </a:r>
        </a:p>
      </dgm:t>
    </dgm:pt>
    <dgm:pt modelId="{315BEEAC-4C18-492B-8943-3DC8A9292C39}" type="parTrans" cxnId="{6E83DB1A-A951-4DD4-8170-B43BD4CB37BA}">
      <dgm:prSet/>
      <dgm:spPr/>
      <dgm:t>
        <a:bodyPr/>
        <a:lstStyle/>
        <a:p>
          <a:endParaRPr lang="en-US"/>
        </a:p>
      </dgm:t>
    </dgm:pt>
    <dgm:pt modelId="{184BD433-7193-4D9B-A3B9-E4FE98B3ECCB}" type="sibTrans" cxnId="{6E83DB1A-A951-4DD4-8170-B43BD4CB37BA}">
      <dgm:prSet/>
      <dgm:spPr/>
      <dgm:t>
        <a:bodyPr/>
        <a:lstStyle/>
        <a:p>
          <a:endParaRPr lang="en-US"/>
        </a:p>
      </dgm:t>
    </dgm:pt>
    <dgm:pt modelId="{DC12789B-99B5-4CBF-A5D4-5F574E8065CB}">
      <dgm:prSet phldrT="[Text]"/>
      <dgm:spPr/>
      <dgm:t>
        <a:bodyPr/>
        <a:lstStyle/>
        <a:p>
          <a:r>
            <a:rPr lang="en-US" dirty="0"/>
            <a:t>Nurse</a:t>
          </a:r>
        </a:p>
      </dgm:t>
    </dgm:pt>
    <dgm:pt modelId="{8BC08C03-31BF-4CBC-896C-B57B41A4AED1}" type="parTrans" cxnId="{690F6366-2FEB-4361-83A4-DA4954C8DF77}">
      <dgm:prSet/>
      <dgm:spPr/>
      <dgm:t>
        <a:bodyPr/>
        <a:lstStyle/>
        <a:p>
          <a:endParaRPr lang="en-US"/>
        </a:p>
      </dgm:t>
    </dgm:pt>
    <dgm:pt modelId="{2130AEFA-7253-4865-AC85-2E8D155AA3DD}" type="sibTrans" cxnId="{690F6366-2FEB-4361-83A4-DA4954C8DF77}">
      <dgm:prSet/>
      <dgm:spPr/>
      <dgm:t>
        <a:bodyPr/>
        <a:lstStyle/>
        <a:p>
          <a:endParaRPr lang="en-US"/>
        </a:p>
      </dgm:t>
    </dgm:pt>
    <dgm:pt modelId="{824FCE4A-D33B-4AF9-820A-3C15E874E35F}">
      <dgm:prSet phldrT="[Text]"/>
      <dgm:spPr/>
      <dgm:t>
        <a:bodyPr/>
        <a:lstStyle/>
        <a:p>
          <a:r>
            <a:rPr lang="en-US" dirty="0"/>
            <a:t>Pharm D</a:t>
          </a:r>
        </a:p>
      </dgm:t>
    </dgm:pt>
    <dgm:pt modelId="{70FDECAF-0479-49E5-9A5A-67F2735091DB}" type="parTrans" cxnId="{C83A44CF-809E-48A6-80FB-60D45D0D0FEA}">
      <dgm:prSet/>
      <dgm:spPr/>
      <dgm:t>
        <a:bodyPr/>
        <a:lstStyle/>
        <a:p>
          <a:endParaRPr lang="en-US"/>
        </a:p>
      </dgm:t>
    </dgm:pt>
    <dgm:pt modelId="{AAF0CA25-3DC1-42EB-914E-439FE0DBC769}" type="sibTrans" cxnId="{C83A44CF-809E-48A6-80FB-60D45D0D0FEA}">
      <dgm:prSet/>
      <dgm:spPr/>
      <dgm:t>
        <a:bodyPr/>
        <a:lstStyle/>
        <a:p>
          <a:endParaRPr lang="en-US"/>
        </a:p>
      </dgm:t>
    </dgm:pt>
    <dgm:pt modelId="{A913A652-2277-4C6D-ABAD-F94D3F4414A3}">
      <dgm:prSet phldrT="[Text]"/>
      <dgm:spPr/>
      <dgm:t>
        <a:bodyPr/>
        <a:lstStyle/>
        <a:p>
          <a:r>
            <a:rPr lang="en-US" dirty="0"/>
            <a:t>MD, PA, NP</a:t>
          </a:r>
        </a:p>
      </dgm:t>
    </dgm:pt>
    <dgm:pt modelId="{C80346FA-0497-44F8-B9C0-41835791020D}" type="parTrans" cxnId="{FA53114B-3CA4-49E9-8ED9-8F38D41F0326}">
      <dgm:prSet/>
      <dgm:spPr/>
      <dgm:t>
        <a:bodyPr/>
        <a:lstStyle/>
        <a:p>
          <a:endParaRPr lang="en-US"/>
        </a:p>
      </dgm:t>
    </dgm:pt>
    <dgm:pt modelId="{B7B44676-9E3A-4446-9F6C-F34F5666FBE8}" type="sibTrans" cxnId="{FA53114B-3CA4-49E9-8ED9-8F38D41F0326}">
      <dgm:prSet/>
      <dgm:spPr/>
      <dgm:t>
        <a:bodyPr/>
        <a:lstStyle/>
        <a:p>
          <a:endParaRPr lang="en-US"/>
        </a:p>
      </dgm:t>
    </dgm:pt>
    <dgm:pt modelId="{F733B693-265E-48D2-B061-5F020C64D146}">
      <dgm:prSet phldrT="[Text]"/>
      <dgm:spPr/>
      <dgm:t>
        <a:bodyPr/>
        <a:lstStyle/>
        <a:p>
          <a:endParaRPr lang="en-US"/>
        </a:p>
      </dgm:t>
    </dgm:pt>
    <dgm:pt modelId="{DF9E19BF-7270-467D-923F-5A5AE1085C1B}" type="parTrans" cxnId="{54D67214-24B2-4D19-A86F-EF663C799A1D}">
      <dgm:prSet/>
      <dgm:spPr/>
      <dgm:t>
        <a:bodyPr/>
        <a:lstStyle/>
        <a:p>
          <a:endParaRPr lang="en-US"/>
        </a:p>
      </dgm:t>
    </dgm:pt>
    <dgm:pt modelId="{6D8CFB77-BA87-4F77-BF00-74731D8D1C22}" type="sibTrans" cxnId="{54D67214-24B2-4D19-A86F-EF663C799A1D}">
      <dgm:prSet/>
      <dgm:spPr/>
      <dgm:t>
        <a:bodyPr/>
        <a:lstStyle/>
        <a:p>
          <a:endParaRPr lang="en-US"/>
        </a:p>
      </dgm:t>
    </dgm:pt>
    <dgm:pt modelId="{577A4959-0E22-4E91-81C0-021750D11E46}">
      <dgm:prSet/>
      <dgm:spPr/>
      <dgm:t>
        <a:bodyPr/>
        <a:lstStyle/>
        <a:p>
          <a:r>
            <a:rPr lang="en-US" dirty="0"/>
            <a:t>MA, NA, CHW</a:t>
          </a:r>
        </a:p>
      </dgm:t>
    </dgm:pt>
    <dgm:pt modelId="{D597D3E9-5B29-489C-9F28-3841D37C404D}" type="parTrans" cxnId="{D7D14BE2-1E13-4B3F-B0F8-3C63E761001A}">
      <dgm:prSet/>
      <dgm:spPr/>
      <dgm:t>
        <a:bodyPr/>
        <a:lstStyle/>
        <a:p>
          <a:endParaRPr lang="en-US"/>
        </a:p>
      </dgm:t>
    </dgm:pt>
    <dgm:pt modelId="{CEF12669-FB62-4C4C-A964-53671C9F0C83}" type="sibTrans" cxnId="{D7D14BE2-1E13-4B3F-B0F8-3C63E761001A}">
      <dgm:prSet/>
      <dgm:spPr/>
      <dgm:t>
        <a:bodyPr/>
        <a:lstStyle/>
        <a:p>
          <a:endParaRPr lang="en-US"/>
        </a:p>
      </dgm:t>
    </dgm:pt>
    <dgm:pt modelId="{24FAC798-5988-4DDA-BF6A-F3A63EDF285B}" type="pres">
      <dgm:prSet presAssocID="{6106A34C-A6F2-4DAB-ADC5-39536A8999D1}" presName="Name0" presStyleCnt="0">
        <dgm:presLayoutVars>
          <dgm:chMax val="1"/>
          <dgm:chPref val="1"/>
          <dgm:dir/>
          <dgm:animOne val="branch"/>
          <dgm:animLvl val="lvl"/>
        </dgm:presLayoutVars>
      </dgm:prSet>
      <dgm:spPr/>
    </dgm:pt>
    <dgm:pt modelId="{50D47D27-C0BC-4FC0-87F1-EB6CE1CFBED8}" type="pres">
      <dgm:prSet presAssocID="{53C1F053-34A2-4472-96E6-469A9CE2916E}" presName="Parent" presStyleLbl="node0" presStyleIdx="0" presStyleCnt="1">
        <dgm:presLayoutVars>
          <dgm:chMax val="6"/>
          <dgm:chPref val="6"/>
        </dgm:presLayoutVars>
      </dgm:prSet>
      <dgm:spPr/>
    </dgm:pt>
    <dgm:pt modelId="{2C285693-40AC-4FA4-90B4-AF57F3F0F3C3}" type="pres">
      <dgm:prSet presAssocID="{C3CF9704-8FA3-4D93-B076-38618995F9E5}" presName="Accent1" presStyleCnt="0"/>
      <dgm:spPr/>
    </dgm:pt>
    <dgm:pt modelId="{ABA67068-6DCF-4E99-A35B-62796A01EB3C}" type="pres">
      <dgm:prSet presAssocID="{C3CF9704-8FA3-4D93-B076-38618995F9E5}" presName="Accent" presStyleLbl="bgShp" presStyleIdx="0" presStyleCnt="6"/>
      <dgm:spPr/>
    </dgm:pt>
    <dgm:pt modelId="{39AE6D8A-E869-46F3-9910-2A536EDED2FF}" type="pres">
      <dgm:prSet presAssocID="{C3CF9704-8FA3-4D93-B076-38618995F9E5}" presName="Child1" presStyleLbl="node1" presStyleIdx="0" presStyleCnt="6" custLinFactNeighborX="-213" custLinFactNeighborY="5309">
        <dgm:presLayoutVars>
          <dgm:chMax val="0"/>
          <dgm:chPref val="0"/>
          <dgm:bulletEnabled val="1"/>
        </dgm:presLayoutVars>
      </dgm:prSet>
      <dgm:spPr/>
    </dgm:pt>
    <dgm:pt modelId="{AAA4F3D7-0877-4025-90B9-54118197DFAF}" type="pres">
      <dgm:prSet presAssocID="{577A4959-0E22-4E91-81C0-021750D11E46}" presName="Accent2" presStyleCnt="0"/>
      <dgm:spPr/>
    </dgm:pt>
    <dgm:pt modelId="{DF3EC17C-6DAB-4D3F-95EC-A9167C6929E0}" type="pres">
      <dgm:prSet presAssocID="{577A4959-0E22-4E91-81C0-021750D11E46}" presName="Accent" presStyleLbl="bgShp" presStyleIdx="1" presStyleCnt="6"/>
      <dgm:spPr/>
    </dgm:pt>
    <dgm:pt modelId="{492C4A3A-3AFA-4023-BA76-F26386EE5795}" type="pres">
      <dgm:prSet presAssocID="{577A4959-0E22-4E91-81C0-021750D11E46}" presName="Child2" presStyleLbl="node1" presStyleIdx="1" presStyleCnt="6">
        <dgm:presLayoutVars>
          <dgm:chMax val="0"/>
          <dgm:chPref val="0"/>
          <dgm:bulletEnabled val="1"/>
        </dgm:presLayoutVars>
      </dgm:prSet>
      <dgm:spPr/>
    </dgm:pt>
    <dgm:pt modelId="{A7EB2B41-6A99-4248-8E0A-08EC9F9CFA6D}" type="pres">
      <dgm:prSet presAssocID="{75651D40-DE56-4AF4-A804-DC2FD68BE25C}" presName="Accent3" presStyleCnt="0"/>
      <dgm:spPr/>
    </dgm:pt>
    <dgm:pt modelId="{C4FC33D6-3357-446D-B03D-EE1B64B770DF}" type="pres">
      <dgm:prSet presAssocID="{75651D40-DE56-4AF4-A804-DC2FD68BE25C}" presName="Accent" presStyleLbl="bgShp" presStyleIdx="2" presStyleCnt="6"/>
      <dgm:spPr/>
    </dgm:pt>
    <dgm:pt modelId="{C82DBCC2-F656-4A03-B5FF-39C34156E91E}" type="pres">
      <dgm:prSet presAssocID="{75651D40-DE56-4AF4-A804-DC2FD68BE25C}" presName="Child3" presStyleLbl="node1" presStyleIdx="2" presStyleCnt="6">
        <dgm:presLayoutVars>
          <dgm:chMax val="0"/>
          <dgm:chPref val="0"/>
          <dgm:bulletEnabled val="1"/>
        </dgm:presLayoutVars>
      </dgm:prSet>
      <dgm:spPr/>
    </dgm:pt>
    <dgm:pt modelId="{92D2FD39-B06F-4C3D-9E91-B8A32A3631FA}" type="pres">
      <dgm:prSet presAssocID="{DC12789B-99B5-4CBF-A5D4-5F574E8065CB}" presName="Accent4" presStyleCnt="0"/>
      <dgm:spPr/>
    </dgm:pt>
    <dgm:pt modelId="{E07EFA01-6A6B-4F9D-AC8F-3D646D8CBEE6}" type="pres">
      <dgm:prSet presAssocID="{DC12789B-99B5-4CBF-A5D4-5F574E8065CB}" presName="Accent" presStyleLbl="bgShp" presStyleIdx="3" presStyleCnt="6"/>
      <dgm:spPr/>
    </dgm:pt>
    <dgm:pt modelId="{19388B45-26E9-477D-984D-0785DC826E20}" type="pres">
      <dgm:prSet presAssocID="{DC12789B-99B5-4CBF-A5D4-5F574E8065CB}" presName="Child4" presStyleLbl="node1" presStyleIdx="3" presStyleCnt="6">
        <dgm:presLayoutVars>
          <dgm:chMax val="0"/>
          <dgm:chPref val="0"/>
          <dgm:bulletEnabled val="1"/>
        </dgm:presLayoutVars>
      </dgm:prSet>
      <dgm:spPr/>
    </dgm:pt>
    <dgm:pt modelId="{8EE00CA2-04B1-42E2-8FE6-CCB80AF80242}" type="pres">
      <dgm:prSet presAssocID="{824FCE4A-D33B-4AF9-820A-3C15E874E35F}" presName="Accent5" presStyleCnt="0"/>
      <dgm:spPr/>
    </dgm:pt>
    <dgm:pt modelId="{83386D39-487A-43E6-B56C-7136EE4E31CD}" type="pres">
      <dgm:prSet presAssocID="{824FCE4A-D33B-4AF9-820A-3C15E874E35F}" presName="Accent" presStyleLbl="bgShp" presStyleIdx="4" presStyleCnt="6"/>
      <dgm:spPr/>
    </dgm:pt>
    <dgm:pt modelId="{C8F65AE0-A590-4C52-B6FE-5E8B937C2BA0}" type="pres">
      <dgm:prSet presAssocID="{824FCE4A-D33B-4AF9-820A-3C15E874E35F}" presName="Child5" presStyleLbl="node1" presStyleIdx="4" presStyleCnt="6">
        <dgm:presLayoutVars>
          <dgm:chMax val="0"/>
          <dgm:chPref val="0"/>
          <dgm:bulletEnabled val="1"/>
        </dgm:presLayoutVars>
      </dgm:prSet>
      <dgm:spPr/>
    </dgm:pt>
    <dgm:pt modelId="{C0D14563-38DC-417D-BBCE-6425529A72AF}" type="pres">
      <dgm:prSet presAssocID="{A913A652-2277-4C6D-ABAD-F94D3F4414A3}" presName="Accent6" presStyleCnt="0"/>
      <dgm:spPr/>
    </dgm:pt>
    <dgm:pt modelId="{E1A58DF6-42C9-4AEA-B5EF-954FD3C24EAD}" type="pres">
      <dgm:prSet presAssocID="{A913A652-2277-4C6D-ABAD-F94D3F4414A3}" presName="Accent" presStyleLbl="bgShp" presStyleIdx="5" presStyleCnt="6"/>
      <dgm:spPr/>
    </dgm:pt>
    <dgm:pt modelId="{86D70D88-26F2-4C64-A73E-9548DF1CE8CB}" type="pres">
      <dgm:prSet presAssocID="{A913A652-2277-4C6D-ABAD-F94D3F4414A3}" presName="Child6" presStyleLbl="node1" presStyleIdx="5" presStyleCnt="6">
        <dgm:presLayoutVars>
          <dgm:chMax val="0"/>
          <dgm:chPref val="0"/>
          <dgm:bulletEnabled val="1"/>
        </dgm:presLayoutVars>
      </dgm:prSet>
      <dgm:spPr/>
    </dgm:pt>
  </dgm:ptLst>
  <dgm:cxnLst>
    <dgm:cxn modelId="{54D67214-24B2-4D19-A86F-EF663C799A1D}" srcId="{53C1F053-34A2-4472-96E6-469A9CE2916E}" destId="{F733B693-265E-48D2-B061-5F020C64D146}" srcOrd="6" destOrd="0" parTransId="{DF9E19BF-7270-467D-923F-5A5AE1085C1B}" sibTransId="{6D8CFB77-BA87-4F77-BF00-74731D8D1C22}"/>
    <dgm:cxn modelId="{6E83DB1A-A951-4DD4-8170-B43BD4CB37BA}" srcId="{53C1F053-34A2-4472-96E6-469A9CE2916E}" destId="{75651D40-DE56-4AF4-A804-DC2FD68BE25C}" srcOrd="2" destOrd="0" parTransId="{315BEEAC-4C18-492B-8943-3DC8A9292C39}" sibTransId="{184BD433-7193-4D9B-A3B9-E4FE98B3ECCB}"/>
    <dgm:cxn modelId="{5AE39736-4490-43BD-B8D0-9DC4D035A224}" type="presOf" srcId="{75651D40-DE56-4AF4-A804-DC2FD68BE25C}" destId="{C82DBCC2-F656-4A03-B5FF-39C34156E91E}" srcOrd="0" destOrd="0" presId="urn:microsoft.com/office/officeart/2011/layout/HexagonRadial"/>
    <dgm:cxn modelId="{ACA33938-BDA3-47A3-A18E-213D9A2AD313}" type="presOf" srcId="{C3CF9704-8FA3-4D93-B076-38618995F9E5}" destId="{39AE6D8A-E869-46F3-9910-2A536EDED2FF}" srcOrd="0" destOrd="0" presId="urn:microsoft.com/office/officeart/2011/layout/HexagonRadial"/>
    <dgm:cxn modelId="{EC03463F-9FA3-406F-B40A-9A6D00A250E4}" type="presOf" srcId="{53C1F053-34A2-4472-96E6-469A9CE2916E}" destId="{50D47D27-C0BC-4FC0-87F1-EB6CE1CFBED8}" srcOrd="0" destOrd="0" presId="urn:microsoft.com/office/officeart/2011/layout/HexagonRadial"/>
    <dgm:cxn modelId="{690F6366-2FEB-4361-83A4-DA4954C8DF77}" srcId="{53C1F053-34A2-4472-96E6-469A9CE2916E}" destId="{DC12789B-99B5-4CBF-A5D4-5F574E8065CB}" srcOrd="3" destOrd="0" parTransId="{8BC08C03-31BF-4CBC-896C-B57B41A4AED1}" sibTransId="{2130AEFA-7253-4865-AC85-2E8D155AA3DD}"/>
    <dgm:cxn modelId="{FA53114B-3CA4-49E9-8ED9-8F38D41F0326}" srcId="{53C1F053-34A2-4472-96E6-469A9CE2916E}" destId="{A913A652-2277-4C6D-ABAD-F94D3F4414A3}" srcOrd="5" destOrd="0" parTransId="{C80346FA-0497-44F8-B9C0-41835791020D}" sibTransId="{B7B44676-9E3A-4446-9F6C-F34F5666FBE8}"/>
    <dgm:cxn modelId="{4A5BF687-33E8-47EC-96C5-9B05B9B67097}" type="presOf" srcId="{824FCE4A-D33B-4AF9-820A-3C15E874E35F}" destId="{C8F65AE0-A590-4C52-B6FE-5E8B937C2BA0}" srcOrd="0" destOrd="0" presId="urn:microsoft.com/office/officeart/2011/layout/HexagonRadial"/>
    <dgm:cxn modelId="{1210948F-39AB-4166-88F0-15907ABE71C6}" type="presOf" srcId="{6106A34C-A6F2-4DAB-ADC5-39536A8999D1}" destId="{24FAC798-5988-4DDA-BF6A-F3A63EDF285B}" srcOrd="0" destOrd="0" presId="urn:microsoft.com/office/officeart/2011/layout/HexagonRadial"/>
    <dgm:cxn modelId="{14965F9F-F458-4BBD-ADCF-5F9DD51099BB}" type="presOf" srcId="{577A4959-0E22-4E91-81C0-021750D11E46}" destId="{492C4A3A-3AFA-4023-BA76-F26386EE5795}" srcOrd="0" destOrd="0" presId="urn:microsoft.com/office/officeart/2011/layout/HexagonRadial"/>
    <dgm:cxn modelId="{A72AEAA2-C939-4C79-BEDB-8372E7719BA0}" srcId="{53C1F053-34A2-4472-96E6-469A9CE2916E}" destId="{C3CF9704-8FA3-4D93-B076-38618995F9E5}" srcOrd="0" destOrd="0" parTransId="{83DC93AE-8F4A-4645-BD7D-FB102FCB26E4}" sibTransId="{240689B5-4493-45BF-9C1E-1AEC8A76D17D}"/>
    <dgm:cxn modelId="{AF1F49A8-413C-4D54-AD7E-2BEEAA1635D5}" srcId="{6106A34C-A6F2-4DAB-ADC5-39536A8999D1}" destId="{53C1F053-34A2-4472-96E6-469A9CE2916E}" srcOrd="0" destOrd="0" parTransId="{C2C12ECC-D01C-4F80-8635-B537E2DE2F34}" sibTransId="{F30F9479-2501-47BA-AF70-2DE05D6FE5BD}"/>
    <dgm:cxn modelId="{C83A44CF-809E-48A6-80FB-60D45D0D0FEA}" srcId="{53C1F053-34A2-4472-96E6-469A9CE2916E}" destId="{824FCE4A-D33B-4AF9-820A-3C15E874E35F}" srcOrd="4" destOrd="0" parTransId="{70FDECAF-0479-49E5-9A5A-67F2735091DB}" sibTransId="{AAF0CA25-3DC1-42EB-914E-439FE0DBC769}"/>
    <dgm:cxn modelId="{88ED9ED1-DEED-4269-A562-CA8F14AB8E19}" type="presOf" srcId="{DC12789B-99B5-4CBF-A5D4-5F574E8065CB}" destId="{19388B45-26E9-477D-984D-0785DC826E20}" srcOrd="0" destOrd="0" presId="urn:microsoft.com/office/officeart/2011/layout/HexagonRadial"/>
    <dgm:cxn modelId="{D7D14BE2-1E13-4B3F-B0F8-3C63E761001A}" srcId="{53C1F053-34A2-4472-96E6-469A9CE2916E}" destId="{577A4959-0E22-4E91-81C0-021750D11E46}" srcOrd="1" destOrd="0" parTransId="{D597D3E9-5B29-489C-9F28-3841D37C404D}" sibTransId="{CEF12669-FB62-4C4C-A964-53671C9F0C83}"/>
    <dgm:cxn modelId="{3CAD63ED-1DCD-4C49-AC92-6B2F6E3500F7}" type="presOf" srcId="{A913A652-2277-4C6D-ABAD-F94D3F4414A3}" destId="{86D70D88-26F2-4C64-A73E-9548DF1CE8CB}" srcOrd="0" destOrd="0" presId="urn:microsoft.com/office/officeart/2011/layout/HexagonRadial"/>
    <dgm:cxn modelId="{A4FE3522-F073-4268-9C33-AB296260E2A7}" type="presParOf" srcId="{24FAC798-5988-4DDA-BF6A-F3A63EDF285B}" destId="{50D47D27-C0BC-4FC0-87F1-EB6CE1CFBED8}" srcOrd="0" destOrd="0" presId="urn:microsoft.com/office/officeart/2011/layout/HexagonRadial"/>
    <dgm:cxn modelId="{0B830F3C-E476-4CFC-8DC2-58CBDB1AC8BA}" type="presParOf" srcId="{24FAC798-5988-4DDA-BF6A-F3A63EDF285B}" destId="{2C285693-40AC-4FA4-90B4-AF57F3F0F3C3}" srcOrd="1" destOrd="0" presId="urn:microsoft.com/office/officeart/2011/layout/HexagonRadial"/>
    <dgm:cxn modelId="{43B7C0BB-EF57-470E-AABD-5431295CD380}" type="presParOf" srcId="{2C285693-40AC-4FA4-90B4-AF57F3F0F3C3}" destId="{ABA67068-6DCF-4E99-A35B-62796A01EB3C}" srcOrd="0" destOrd="0" presId="urn:microsoft.com/office/officeart/2011/layout/HexagonRadial"/>
    <dgm:cxn modelId="{14B5A35B-3447-472E-A4AA-7B581123EB4D}" type="presParOf" srcId="{24FAC798-5988-4DDA-BF6A-F3A63EDF285B}" destId="{39AE6D8A-E869-46F3-9910-2A536EDED2FF}" srcOrd="2" destOrd="0" presId="urn:microsoft.com/office/officeart/2011/layout/HexagonRadial"/>
    <dgm:cxn modelId="{431583FB-AFC4-449C-A9C2-4AC9932514A7}" type="presParOf" srcId="{24FAC798-5988-4DDA-BF6A-F3A63EDF285B}" destId="{AAA4F3D7-0877-4025-90B9-54118197DFAF}" srcOrd="3" destOrd="0" presId="urn:microsoft.com/office/officeart/2011/layout/HexagonRadial"/>
    <dgm:cxn modelId="{F4E5D7AA-3E85-42A3-8F58-B3456EF25C98}" type="presParOf" srcId="{AAA4F3D7-0877-4025-90B9-54118197DFAF}" destId="{DF3EC17C-6DAB-4D3F-95EC-A9167C6929E0}" srcOrd="0" destOrd="0" presId="urn:microsoft.com/office/officeart/2011/layout/HexagonRadial"/>
    <dgm:cxn modelId="{02E9FF14-32C0-4CEC-9C28-00863C61B0DA}" type="presParOf" srcId="{24FAC798-5988-4DDA-BF6A-F3A63EDF285B}" destId="{492C4A3A-3AFA-4023-BA76-F26386EE5795}" srcOrd="4" destOrd="0" presId="urn:microsoft.com/office/officeart/2011/layout/HexagonRadial"/>
    <dgm:cxn modelId="{2A86DB5D-2D6F-43D5-B353-F7CB45CA85CE}" type="presParOf" srcId="{24FAC798-5988-4DDA-BF6A-F3A63EDF285B}" destId="{A7EB2B41-6A99-4248-8E0A-08EC9F9CFA6D}" srcOrd="5" destOrd="0" presId="urn:microsoft.com/office/officeart/2011/layout/HexagonRadial"/>
    <dgm:cxn modelId="{FCA05AD1-0A23-4B5B-B64F-41EB76CA16B4}" type="presParOf" srcId="{A7EB2B41-6A99-4248-8E0A-08EC9F9CFA6D}" destId="{C4FC33D6-3357-446D-B03D-EE1B64B770DF}" srcOrd="0" destOrd="0" presId="urn:microsoft.com/office/officeart/2011/layout/HexagonRadial"/>
    <dgm:cxn modelId="{678A4841-5E4C-4F44-9207-1ED265DAA8BA}" type="presParOf" srcId="{24FAC798-5988-4DDA-BF6A-F3A63EDF285B}" destId="{C82DBCC2-F656-4A03-B5FF-39C34156E91E}" srcOrd="6" destOrd="0" presId="urn:microsoft.com/office/officeart/2011/layout/HexagonRadial"/>
    <dgm:cxn modelId="{E136B23D-154B-4C28-A365-4BA9EAEA0794}" type="presParOf" srcId="{24FAC798-5988-4DDA-BF6A-F3A63EDF285B}" destId="{92D2FD39-B06F-4C3D-9E91-B8A32A3631FA}" srcOrd="7" destOrd="0" presId="urn:microsoft.com/office/officeart/2011/layout/HexagonRadial"/>
    <dgm:cxn modelId="{63EEBE18-62DC-40E3-BFC4-B192B37DA1C1}" type="presParOf" srcId="{92D2FD39-B06F-4C3D-9E91-B8A32A3631FA}" destId="{E07EFA01-6A6B-4F9D-AC8F-3D646D8CBEE6}" srcOrd="0" destOrd="0" presId="urn:microsoft.com/office/officeart/2011/layout/HexagonRadial"/>
    <dgm:cxn modelId="{AF554976-F466-4368-AF5D-48923DDEB468}" type="presParOf" srcId="{24FAC798-5988-4DDA-BF6A-F3A63EDF285B}" destId="{19388B45-26E9-477D-984D-0785DC826E20}" srcOrd="8" destOrd="0" presId="urn:microsoft.com/office/officeart/2011/layout/HexagonRadial"/>
    <dgm:cxn modelId="{A94C236C-305F-4AC6-A2C1-F308D1B6E2F3}" type="presParOf" srcId="{24FAC798-5988-4DDA-BF6A-F3A63EDF285B}" destId="{8EE00CA2-04B1-42E2-8FE6-CCB80AF80242}" srcOrd="9" destOrd="0" presId="urn:microsoft.com/office/officeart/2011/layout/HexagonRadial"/>
    <dgm:cxn modelId="{F320CCF2-44E3-4424-8F53-52839756742D}" type="presParOf" srcId="{8EE00CA2-04B1-42E2-8FE6-CCB80AF80242}" destId="{83386D39-487A-43E6-B56C-7136EE4E31CD}" srcOrd="0" destOrd="0" presId="urn:microsoft.com/office/officeart/2011/layout/HexagonRadial"/>
    <dgm:cxn modelId="{10456474-2CCD-4AD9-9CA3-49D9BE5186C8}" type="presParOf" srcId="{24FAC798-5988-4DDA-BF6A-F3A63EDF285B}" destId="{C8F65AE0-A590-4C52-B6FE-5E8B937C2BA0}" srcOrd="10" destOrd="0" presId="urn:microsoft.com/office/officeart/2011/layout/HexagonRadial"/>
    <dgm:cxn modelId="{846CBAF5-51CE-4D81-9FC0-A9C1BE6DA684}" type="presParOf" srcId="{24FAC798-5988-4DDA-BF6A-F3A63EDF285B}" destId="{C0D14563-38DC-417D-BBCE-6425529A72AF}" srcOrd="11" destOrd="0" presId="urn:microsoft.com/office/officeart/2011/layout/HexagonRadial"/>
    <dgm:cxn modelId="{CE7EC875-ADFB-4CB4-9E8E-FAE5F25781A7}" type="presParOf" srcId="{C0D14563-38DC-417D-BBCE-6425529A72AF}" destId="{E1A58DF6-42C9-4AEA-B5EF-954FD3C24EAD}" srcOrd="0" destOrd="0" presId="urn:microsoft.com/office/officeart/2011/layout/HexagonRadial"/>
    <dgm:cxn modelId="{B23C5759-4EE8-45C8-9A5E-EB1355DE05DD}" type="presParOf" srcId="{24FAC798-5988-4DDA-BF6A-F3A63EDF285B}" destId="{86D70D88-26F2-4C64-A73E-9548DF1CE8CB}"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8B9F9B-2FD5-4A58-B738-0936E6EB8DC7}" type="doc">
      <dgm:prSet loTypeId="urn:microsoft.com/office/officeart/2005/8/layout/process4" loCatId="process" qsTypeId="urn:microsoft.com/office/officeart/2005/8/quickstyle/simple1" qsCatId="simple" csTypeId="urn:microsoft.com/office/officeart/2005/8/colors/accent2_2" csCatId="accent2" phldr="1"/>
      <dgm:spPr/>
      <dgm:t>
        <a:bodyPr/>
        <a:lstStyle/>
        <a:p>
          <a:endParaRPr lang="en-US"/>
        </a:p>
      </dgm:t>
    </dgm:pt>
    <dgm:pt modelId="{1850B9DD-F7F9-437B-B42D-3CA4AC636F82}">
      <dgm:prSet custT="1"/>
      <dgm:spPr/>
      <dgm:t>
        <a:bodyPr/>
        <a:lstStyle/>
        <a:p>
          <a:r>
            <a:rPr lang="en-US" sz="2800" b="0" i="0" dirty="0"/>
            <a:t>Diabetes distress (also known as “diabetes-specific distress” or “diabetes-related distress”) is the emotional response to living with diabetes, the burden of relentless, daily self-management, and (the prospect of) its long- term complications.</a:t>
          </a:r>
          <a:endParaRPr lang="en-US" sz="2800" dirty="0"/>
        </a:p>
      </dgm:t>
    </dgm:pt>
    <dgm:pt modelId="{DF675A57-9E7F-437F-8D9C-32F6FEB4206C}" type="parTrans" cxnId="{A6EDA0DD-39E8-4C1F-B02A-D6D75CF73D34}">
      <dgm:prSet/>
      <dgm:spPr/>
      <dgm:t>
        <a:bodyPr/>
        <a:lstStyle/>
        <a:p>
          <a:endParaRPr lang="en-US"/>
        </a:p>
      </dgm:t>
    </dgm:pt>
    <dgm:pt modelId="{0BA4D413-A8F5-4057-A079-D2B2B4DD7972}" type="sibTrans" cxnId="{A6EDA0DD-39E8-4C1F-B02A-D6D75CF73D34}">
      <dgm:prSet/>
      <dgm:spPr/>
      <dgm:t>
        <a:bodyPr/>
        <a:lstStyle/>
        <a:p>
          <a:endParaRPr lang="en-US"/>
        </a:p>
      </dgm:t>
    </dgm:pt>
    <dgm:pt modelId="{53414C4D-B602-44A2-BD5D-17774B757E87}">
      <dgm:prSet/>
      <dgm:spPr/>
      <dgm:t>
        <a:bodyPr/>
        <a:lstStyle/>
        <a:p>
          <a:r>
            <a:rPr lang="en-US" b="0" i="0" dirty="0"/>
            <a:t>The ADA created a wonderful resource, </a:t>
          </a:r>
          <a:r>
            <a:rPr lang="en-US" b="1" i="0" dirty="0">
              <a:solidFill>
                <a:srgbClr val="002060"/>
              </a:solidFill>
              <a:hlinkClick xmlns:r="http://schemas.openxmlformats.org/officeDocument/2006/relationships" r:id="rId1"/>
            </a:rPr>
            <a:t>the ADA Behavioral Health Toolkit</a:t>
          </a:r>
          <a:r>
            <a:rPr lang="en-US" b="0" i="0" dirty="0">
              <a:solidFill>
                <a:srgbClr val="002060"/>
              </a:solidFill>
            </a:rPr>
            <a:t>,</a:t>
          </a:r>
          <a:r>
            <a:rPr lang="en-US" b="0" i="0" dirty="0"/>
            <a:t> which houses diabetes distress and other screening tools for easy reference.</a:t>
          </a:r>
          <a:endParaRPr lang="en-US" dirty="0"/>
        </a:p>
      </dgm:t>
    </dgm:pt>
    <dgm:pt modelId="{B803AC55-E9D5-4A13-B175-62FF8476A08B}" type="parTrans" cxnId="{F24956EA-A4F1-4921-B387-32E0EAF2C5EB}">
      <dgm:prSet/>
      <dgm:spPr/>
      <dgm:t>
        <a:bodyPr/>
        <a:lstStyle/>
        <a:p>
          <a:endParaRPr lang="en-US"/>
        </a:p>
      </dgm:t>
    </dgm:pt>
    <dgm:pt modelId="{4C7C2052-A711-4FB6-854C-4299C2ED58EE}" type="sibTrans" cxnId="{F24956EA-A4F1-4921-B387-32E0EAF2C5EB}">
      <dgm:prSet/>
      <dgm:spPr/>
      <dgm:t>
        <a:bodyPr/>
        <a:lstStyle/>
        <a:p>
          <a:endParaRPr lang="en-US"/>
        </a:p>
      </dgm:t>
    </dgm:pt>
    <dgm:pt modelId="{AC817F38-0707-4535-AECC-6045CD1412A4}" type="pres">
      <dgm:prSet presAssocID="{678B9F9B-2FD5-4A58-B738-0936E6EB8DC7}" presName="Name0" presStyleCnt="0">
        <dgm:presLayoutVars>
          <dgm:dir/>
          <dgm:animLvl val="lvl"/>
          <dgm:resizeHandles val="exact"/>
        </dgm:presLayoutVars>
      </dgm:prSet>
      <dgm:spPr/>
    </dgm:pt>
    <dgm:pt modelId="{5C3B593A-BCD3-48CC-81C0-52231E31D70C}" type="pres">
      <dgm:prSet presAssocID="{53414C4D-B602-44A2-BD5D-17774B757E87}" presName="boxAndChildren" presStyleCnt="0"/>
      <dgm:spPr/>
    </dgm:pt>
    <dgm:pt modelId="{F7DADE03-BB8A-4A6C-96A5-432921E30FCB}" type="pres">
      <dgm:prSet presAssocID="{53414C4D-B602-44A2-BD5D-17774B757E87}" presName="parentTextBox" presStyleLbl="node1" presStyleIdx="0" presStyleCnt="2" custScaleY="62097"/>
      <dgm:spPr/>
    </dgm:pt>
    <dgm:pt modelId="{A5588A84-75F8-4FAD-A301-6F8FD86D5769}" type="pres">
      <dgm:prSet presAssocID="{0BA4D413-A8F5-4057-A079-D2B2B4DD7972}" presName="sp" presStyleCnt="0"/>
      <dgm:spPr/>
    </dgm:pt>
    <dgm:pt modelId="{32AA419A-7EB6-45A3-B980-7C968741991E}" type="pres">
      <dgm:prSet presAssocID="{1850B9DD-F7F9-437B-B42D-3CA4AC636F82}" presName="arrowAndChildren" presStyleCnt="0"/>
      <dgm:spPr/>
    </dgm:pt>
    <dgm:pt modelId="{6A7150F9-3D2F-4438-8F09-5FF6565820F7}" type="pres">
      <dgm:prSet presAssocID="{1850B9DD-F7F9-437B-B42D-3CA4AC636F82}" presName="parentTextArrow" presStyleLbl="node1" presStyleIdx="1" presStyleCnt="2" custScaleY="176502"/>
      <dgm:spPr/>
    </dgm:pt>
  </dgm:ptLst>
  <dgm:cxnLst>
    <dgm:cxn modelId="{846B8726-C951-4B3F-9C88-5DF5E171C9C5}" type="presOf" srcId="{678B9F9B-2FD5-4A58-B738-0936E6EB8DC7}" destId="{AC817F38-0707-4535-AECC-6045CD1412A4}" srcOrd="0" destOrd="0" presId="urn:microsoft.com/office/officeart/2005/8/layout/process4"/>
    <dgm:cxn modelId="{7A26FF72-9F24-4870-893C-68C471CC781E}" type="presOf" srcId="{53414C4D-B602-44A2-BD5D-17774B757E87}" destId="{F7DADE03-BB8A-4A6C-96A5-432921E30FCB}" srcOrd="0" destOrd="0" presId="urn:microsoft.com/office/officeart/2005/8/layout/process4"/>
    <dgm:cxn modelId="{A6EDA0DD-39E8-4C1F-B02A-D6D75CF73D34}" srcId="{678B9F9B-2FD5-4A58-B738-0936E6EB8DC7}" destId="{1850B9DD-F7F9-437B-B42D-3CA4AC636F82}" srcOrd="0" destOrd="0" parTransId="{DF675A57-9E7F-437F-8D9C-32F6FEB4206C}" sibTransId="{0BA4D413-A8F5-4057-A079-D2B2B4DD7972}"/>
    <dgm:cxn modelId="{F24956EA-A4F1-4921-B387-32E0EAF2C5EB}" srcId="{678B9F9B-2FD5-4A58-B738-0936E6EB8DC7}" destId="{53414C4D-B602-44A2-BD5D-17774B757E87}" srcOrd="1" destOrd="0" parTransId="{B803AC55-E9D5-4A13-B175-62FF8476A08B}" sibTransId="{4C7C2052-A711-4FB6-854C-4299C2ED58EE}"/>
    <dgm:cxn modelId="{D72923F8-6259-4CC2-B165-878250DA0852}" type="presOf" srcId="{1850B9DD-F7F9-437B-B42D-3CA4AC636F82}" destId="{6A7150F9-3D2F-4438-8F09-5FF6565820F7}" srcOrd="0" destOrd="0" presId="urn:microsoft.com/office/officeart/2005/8/layout/process4"/>
    <dgm:cxn modelId="{D2279041-57DF-430F-A4AD-A0124CABC46A}" type="presParOf" srcId="{AC817F38-0707-4535-AECC-6045CD1412A4}" destId="{5C3B593A-BCD3-48CC-81C0-52231E31D70C}" srcOrd="0" destOrd="0" presId="urn:microsoft.com/office/officeart/2005/8/layout/process4"/>
    <dgm:cxn modelId="{B1D34D77-4368-4E54-9006-C29601A14848}" type="presParOf" srcId="{5C3B593A-BCD3-48CC-81C0-52231E31D70C}" destId="{F7DADE03-BB8A-4A6C-96A5-432921E30FCB}" srcOrd="0" destOrd="0" presId="urn:microsoft.com/office/officeart/2005/8/layout/process4"/>
    <dgm:cxn modelId="{C3575DB5-5E32-475E-B3DF-3C6AA49EA211}" type="presParOf" srcId="{AC817F38-0707-4535-AECC-6045CD1412A4}" destId="{A5588A84-75F8-4FAD-A301-6F8FD86D5769}" srcOrd="1" destOrd="0" presId="urn:microsoft.com/office/officeart/2005/8/layout/process4"/>
    <dgm:cxn modelId="{35D31839-22D9-4005-8607-4B79891D1E11}" type="presParOf" srcId="{AC817F38-0707-4535-AECC-6045CD1412A4}" destId="{32AA419A-7EB6-45A3-B980-7C968741991E}" srcOrd="2" destOrd="0" presId="urn:microsoft.com/office/officeart/2005/8/layout/process4"/>
    <dgm:cxn modelId="{7E279EEA-5AC4-4CBA-B0F4-9F01EBE4F4D6}" type="presParOf" srcId="{32AA419A-7EB6-45A3-B980-7C968741991E}" destId="{6A7150F9-3D2F-4438-8F09-5FF6565820F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 </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Prediabetes</a:t>
          </a:r>
        </a:p>
        <a:p>
          <a:pPr marL="0" lvl="0" indent="0" algn="ctr" defTabSz="1066800">
            <a:lnSpc>
              <a:spcPct val="90000"/>
            </a:lnSpc>
            <a:spcBef>
              <a:spcPct val="0"/>
            </a:spcBef>
            <a:spcAft>
              <a:spcPct val="35000"/>
            </a:spcAft>
            <a:buNone/>
          </a:pPr>
          <a:r>
            <a:rPr lang="en-US" sz="2000" b="1" kern="1200" dirty="0"/>
            <a:t>FBG 100-125</a:t>
          </a:r>
        </a:p>
        <a:p>
          <a:pPr marL="0" lvl="0" indent="0" algn="ctr" defTabSz="1066800">
            <a:lnSpc>
              <a:spcPct val="90000"/>
            </a:lnSpc>
            <a:spcBef>
              <a:spcPct val="0"/>
            </a:spcBef>
            <a:spcAft>
              <a:spcPct val="35000"/>
            </a:spcAft>
            <a:buNone/>
          </a:pPr>
          <a:r>
            <a:rPr lang="en-US" sz="2000" b="1" kern="1200" dirty="0"/>
            <a:t>Random 140 - 199</a:t>
          </a:r>
        </a:p>
        <a:p>
          <a:pPr marL="0" lvl="0" indent="0" algn="ctr" defTabSz="1066800">
            <a:lnSpc>
              <a:spcPct val="90000"/>
            </a:lnSpc>
            <a:spcBef>
              <a:spcPct val="0"/>
            </a:spcBef>
            <a:spcAft>
              <a:spcPct val="35000"/>
            </a:spcAft>
            <a:buNone/>
          </a:pPr>
          <a:r>
            <a:rPr lang="en-US" sz="2000" b="1" kern="1200" dirty="0"/>
            <a:t>A1c ~ 5.7- 6.4% </a:t>
          </a:r>
        </a:p>
        <a:p>
          <a:pPr marL="0" lvl="0" indent="0" algn="ctr" defTabSz="1066800">
            <a:lnSpc>
              <a:spcPct val="90000"/>
            </a:lnSpc>
            <a:spcBef>
              <a:spcPct val="0"/>
            </a:spcBef>
            <a:spcAft>
              <a:spcPct val="35000"/>
            </a:spcAft>
            <a:buNone/>
          </a:pPr>
          <a:r>
            <a:rPr lang="en-US" sz="2000" b="1" kern="1200" dirty="0"/>
            <a:t>~ 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latin typeface="+mn-lt"/>
            </a:rPr>
            <a:t>D</a:t>
          </a:r>
          <a:r>
            <a:rPr kumimoji="0" lang="en-US" sz="2400" b="1" i="0" u="sng" strike="noStrike" kern="1200" cap="none" spc="0" normalizeH="0" baseline="0" noProof="0" dirty="0" err="1">
              <a:ln/>
              <a:effectLst/>
              <a:uLnTx/>
              <a:uFillTx/>
              <a:latin typeface="+mn-lt"/>
              <a:ea typeface="+mn-ea"/>
              <a:cs typeface="+mn-cs"/>
            </a:rPr>
            <a:t>iabetes</a:t>
          </a:r>
          <a:endParaRPr kumimoji="0" lang="en-US" sz="2400" b="1" i="0" u="sng" strike="noStrike" kern="1200" cap="none" spc="0" normalizeH="0" baseline="0" noProof="0" dirty="0">
            <a:ln/>
            <a:effectLst/>
            <a:uLnTx/>
            <a:uFillTx/>
            <a:latin typeface="+mn-lt"/>
            <a:ea typeface="+mn-ea"/>
            <a:cs typeface="+mn-cs"/>
          </a:endParaRP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Random 200</a:t>
          </a:r>
          <a:r>
            <a:rPr kumimoji="0" lang="en-US" sz="2400" b="1" i="0" u="none" strike="noStrike" kern="1200" cap="none" spc="0" normalizeH="0" noProof="0" dirty="0">
              <a:ln/>
              <a:effectLst/>
              <a:uLnTx/>
              <a:uFillTx/>
              <a:latin typeface="+mn-lt"/>
            </a:rPr>
            <a:t> +</a:t>
          </a:r>
          <a:endParaRPr kumimoji="0" lang="en-US" sz="2400" b="1" i="0" u="none" strike="noStrike" kern="1200" cap="none" spc="0" normalizeH="0" baseline="0" noProof="0" dirty="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A1c</a:t>
          </a:r>
          <a:r>
            <a:rPr kumimoji="0" lang="en-US" sz="2400" b="1" i="0" u="none" strike="noStrike" kern="1200" cap="none" spc="0" normalizeH="0" noProof="0" dirty="0">
              <a:ln/>
              <a:effectLst/>
              <a:uLnTx/>
              <a:uFillTx/>
              <a:latin typeface="+mn-lt"/>
            </a:rPr>
            <a:t> </a:t>
          </a:r>
          <a:r>
            <a:rPr kumimoji="0" lang="en-US" sz="2400" b="1" i="0" u="none" strike="noStrike" kern="1200" cap="none" spc="0" normalizeH="0" baseline="0" noProof="0" dirty="0">
              <a:ln/>
              <a:effectLst/>
              <a:uLnTx/>
              <a:uFillTx/>
              <a:latin typeface="+mn-lt"/>
            </a:rPr>
            <a:t>6.5% or +   </a:t>
          </a:r>
        </a:p>
        <a:p>
          <a:pPr marL="0" lvl="0" indent="0" algn="ctr" defTabSz="1066800" rtl="0">
            <a:lnSpc>
              <a:spcPct val="90000"/>
            </a:lnSpc>
            <a:spcBef>
              <a:spcPct val="0"/>
            </a:spcBef>
            <a:spcAft>
              <a:spcPct val="35000"/>
            </a:spcAft>
            <a:buNone/>
          </a:pPr>
          <a:r>
            <a:rPr lang="en-US" sz="2400" b="1" kern="1200" dirty="0"/>
            <a:t>~ 20% working pancreas</a:t>
          </a:r>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47D27-C0BC-4FC0-87F1-EB6CE1CFBED8}">
      <dsp:nvSpPr>
        <dsp:cNvPr id="0" name=""/>
        <dsp:cNvSpPr/>
      </dsp:nvSpPr>
      <dsp:spPr>
        <a:xfrm>
          <a:off x="3589988" y="1544846"/>
          <a:ext cx="1963566" cy="1698564"/>
        </a:xfrm>
        <a:prstGeom prst="hexagon">
          <a:avLst>
            <a:gd name="adj" fmla="val 28570"/>
            <a:gd name="vf" fmla="val 115470"/>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2933700">
            <a:lnSpc>
              <a:spcPct val="90000"/>
            </a:lnSpc>
            <a:spcBef>
              <a:spcPct val="0"/>
            </a:spcBef>
            <a:spcAft>
              <a:spcPct val="35000"/>
            </a:spcAft>
            <a:buNone/>
          </a:pPr>
          <a:r>
            <a:rPr lang="en-US" sz="6600" kern="1200" dirty="0"/>
            <a:t>Ind</a:t>
          </a:r>
        </a:p>
      </dsp:txBody>
      <dsp:txXfrm>
        <a:off x="3915378" y="1826322"/>
        <a:ext cx="1312786" cy="1135612"/>
      </dsp:txXfrm>
    </dsp:sp>
    <dsp:sp modelId="{DF3EC17C-6DAB-4D3F-95EC-A9167C6929E0}">
      <dsp:nvSpPr>
        <dsp:cNvPr id="0" name=""/>
        <dsp:cNvSpPr/>
      </dsp:nvSpPr>
      <dsp:spPr>
        <a:xfrm>
          <a:off x="4819558" y="732197"/>
          <a:ext cx="740847" cy="638338"/>
        </a:xfrm>
        <a:prstGeom prst="hexagon">
          <a:avLst>
            <a:gd name="adj" fmla="val 28900"/>
            <a:gd name="vf" fmla="val 115470"/>
          </a:avLst>
        </a:prstGeom>
        <a:solidFill>
          <a:schemeClr val="accent2">
            <a:tint val="4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40000"/>
              <a:hueOff val="0"/>
              <a:satOff val="0"/>
              <a:lumOff val="0"/>
              <a:alphaOff val="0"/>
              <a:tint val="100000"/>
              <a:shade val="100000"/>
              <a:hueMod val="100000"/>
              <a:satMod val="100000"/>
            </a:schemeClr>
          </a:contourClr>
        </a:sp3d>
      </dsp:spPr>
      <dsp:style>
        <a:lnRef idx="0">
          <a:scrgbClr r="0" g="0" b="0"/>
        </a:lnRef>
        <a:fillRef idx="1">
          <a:scrgbClr r="0" g="0" b="0"/>
        </a:fillRef>
        <a:effectRef idx="2">
          <a:scrgbClr r="0" g="0" b="0"/>
        </a:effectRef>
        <a:fontRef idx="minor"/>
      </dsp:style>
    </dsp:sp>
    <dsp:sp modelId="{39AE6D8A-E869-46F3-9910-2A536EDED2FF}">
      <dsp:nvSpPr>
        <dsp:cNvPr id="0" name=""/>
        <dsp:cNvSpPr/>
      </dsp:nvSpPr>
      <dsp:spPr>
        <a:xfrm>
          <a:off x="3767433" y="73905"/>
          <a:ext cx="1609128" cy="1392085"/>
        </a:xfrm>
        <a:prstGeom prst="hexagon">
          <a:avLst>
            <a:gd name="adj" fmla="val 28570"/>
            <a:gd name="vf" fmla="val 11547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CDCES, BC-ADM</a:t>
          </a:r>
        </a:p>
      </dsp:txBody>
      <dsp:txXfrm>
        <a:off x="4034100" y="304603"/>
        <a:ext cx="1075794" cy="930689"/>
      </dsp:txXfrm>
    </dsp:sp>
    <dsp:sp modelId="{C4FC33D6-3357-446D-B03D-EE1B64B770DF}">
      <dsp:nvSpPr>
        <dsp:cNvPr id="0" name=""/>
        <dsp:cNvSpPr/>
      </dsp:nvSpPr>
      <dsp:spPr>
        <a:xfrm>
          <a:off x="5684185" y="1925550"/>
          <a:ext cx="740847" cy="638338"/>
        </a:xfrm>
        <a:prstGeom prst="hexagon">
          <a:avLst>
            <a:gd name="adj" fmla="val 28900"/>
            <a:gd name="vf" fmla="val 115470"/>
          </a:avLst>
        </a:prstGeom>
        <a:solidFill>
          <a:schemeClr val="accent2">
            <a:tint val="4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40000"/>
              <a:hueOff val="0"/>
              <a:satOff val="0"/>
              <a:lumOff val="0"/>
              <a:alphaOff val="0"/>
              <a:tint val="100000"/>
              <a:shade val="100000"/>
              <a:hueMod val="100000"/>
              <a:satMod val="100000"/>
            </a:schemeClr>
          </a:contourClr>
        </a:sp3d>
      </dsp:spPr>
      <dsp:style>
        <a:lnRef idx="0">
          <a:scrgbClr r="0" g="0" b="0"/>
        </a:lnRef>
        <a:fillRef idx="1">
          <a:scrgbClr r="0" g="0" b="0"/>
        </a:fillRef>
        <a:effectRef idx="2">
          <a:scrgbClr r="0" g="0" b="0"/>
        </a:effectRef>
        <a:fontRef idx="minor"/>
      </dsp:style>
    </dsp:sp>
    <dsp:sp modelId="{492C4A3A-3AFA-4023-BA76-F26386EE5795}">
      <dsp:nvSpPr>
        <dsp:cNvPr id="0" name=""/>
        <dsp:cNvSpPr/>
      </dsp:nvSpPr>
      <dsp:spPr>
        <a:xfrm>
          <a:off x="5246619" y="856225"/>
          <a:ext cx="1609128" cy="1392085"/>
        </a:xfrm>
        <a:prstGeom prst="hexagon">
          <a:avLst>
            <a:gd name="adj" fmla="val 28570"/>
            <a:gd name="vf" fmla="val 115470"/>
          </a:avLst>
        </a:prstGeom>
        <a:gradFill rotWithShape="0">
          <a:gsLst>
            <a:gs pos="0">
              <a:schemeClr val="accent2">
                <a:hueOff val="-1708698"/>
                <a:satOff val="4992"/>
                <a:lumOff val="-941"/>
                <a:alphaOff val="0"/>
                <a:shade val="63000"/>
              </a:schemeClr>
            </a:gs>
            <a:gs pos="30000">
              <a:schemeClr val="accent2">
                <a:hueOff val="-1708698"/>
                <a:satOff val="4992"/>
                <a:lumOff val="-941"/>
                <a:alphaOff val="0"/>
                <a:shade val="90000"/>
                <a:satMod val="110000"/>
              </a:schemeClr>
            </a:gs>
            <a:gs pos="45000">
              <a:schemeClr val="accent2">
                <a:hueOff val="-1708698"/>
                <a:satOff val="4992"/>
                <a:lumOff val="-941"/>
                <a:alphaOff val="0"/>
                <a:shade val="100000"/>
                <a:satMod val="118000"/>
              </a:schemeClr>
            </a:gs>
            <a:gs pos="55000">
              <a:schemeClr val="accent2">
                <a:hueOff val="-1708698"/>
                <a:satOff val="4992"/>
                <a:lumOff val="-941"/>
                <a:alphaOff val="0"/>
                <a:shade val="100000"/>
                <a:satMod val="118000"/>
              </a:schemeClr>
            </a:gs>
            <a:gs pos="73000">
              <a:schemeClr val="accent2">
                <a:hueOff val="-1708698"/>
                <a:satOff val="4992"/>
                <a:lumOff val="-941"/>
                <a:alphaOff val="0"/>
                <a:shade val="90000"/>
                <a:satMod val="110000"/>
              </a:schemeClr>
            </a:gs>
            <a:gs pos="100000">
              <a:schemeClr val="accent2">
                <a:hueOff val="-1708698"/>
                <a:satOff val="4992"/>
                <a:lumOff val="-941"/>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1708698"/>
              <a:satOff val="4992"/>
              <a:lumOff val="-941"/>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MA, NA, CHW</a:t>
          </a:r>
        </a:p>
      </dsp:txBody>
      <dsp:txXfrm>
        <a:off x="5513286" y="1086923"/>
        <a:ext cx="1075794" cy="930689"/>
      </dsp:txXfrm>
    </dsp:sp>
    <dsp:sp modelId="{E07EFA01-6A6B-4F9D-AC8F-3D646D8CBEE6}">
      <dsp:nvSpPr>
        <dsp:cNvPr id="0" name=""/>
        <dsp:cNvSpPr/>
      </dsp:nvSpPr>
      <dsp:spPr>
        <a:xfrm>
          <a:off x="5083559" y="3272622"/>
          <a:ext cx="740847" cy="638338"/>
        </a:xfrm>
        <a:prstGeom prst="hexagon">
          <a:avLst>
            <a:gd name="adj" fmla="val 28900"/>
            <a:gd name="vf" fmla="val 115470"/>
          </a:avLst>
        </a:prstGeom>
        <a:solidFill>
          <a:schemeClr val="accent2">
            <a:tint val="4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40000"/>
              <a:hueOff val="0"/>
              <a:satOff val="0"/>
              <a:lumOff val="0"/>
              <a:alphaOff val="0"/>
              <a:tint val="100000"/>
              <a:shade val="100000"/>
              <a:hueMod val="100000"/>
              <a:satMod val="100000"/>
            </a:schemeClr>
          </a:contourClr>
        </a:sp3d>
      </dsp:spPr>
      <dsp:style>
        <a:lnRef idx="0">
          <a:scrgbClr r="0" g="0" b="0"/>
        </a:lnRef>
        <a:fillRef idx="1">
          <a:scrgbClr r="0" g="0" b="0"/>
        </a:fillRef>
        <a:effectRef idx="2">
          <a:scrgbClr r="0" g="0" b="0"/>
        </a:effectRef>
        <a:fontRef idx="minor"/>
      </dsp:style>
    </dsp:sp>
    <dsp:sp modelId="{C82DBCC2-F656-4A03-B5FF-39C34156E91E}">
      <dsp:nvSpPr>
        <dsp:cNvPr id="0" name=""/>
        <dsp:cNvSpPr/>
      </dsp:nvSpPr>
      <dsp:spPr>
        <a:xfrm>
          <a:off x="5246619" y="2539466"/>
          <a:ext cx="1609128" cy="1392085"/>
        </a:xfrm>
        <a:prstGeom prst="hexagon">
          <a:avLst>
            <a:gd name="adj" fmla="val 28570"/>
            <a:gd name="vf" fmla="val 115470"/>
          </a:avLst>
        </a:prstGeom>
        <a:gradFill rotWithShape="0">
          <a:gsLst>
            <a:gs pos="0">
              <a:schemeClr val="accent2">
                <a:hueOff val="-3417396"/>
                <a:satOff val="9985"/>
                <a:lumOff val="-1882"/>
                <a:alphaOff val="0"/>
                <a:shade val="63000"/>
              </a:schemeClr>
            </a:gs>
            <a:gs pos="30000">
              <a:schemeClr val="accent2">
                <a:hueOff val="-3417396"/>
                <a:satOff val="9985"/>
                <a:lumOff val="-1882"/>
                <a:alphaOff val="0"/>
                <a:shade val="90000"/>
                <a:satMod val="110000"/>
              </a:schemeClr>
            </a:gs>
            <a:gs pos="45000">
              <a:schemeClr val="accent2">
                <a:hueOff val="-3417396"/>
                <a:satOff val="9985"/>
                <a:lumOff val="-1882"/>
                <a:alphaOff val="0"/>
                <a:shade val="100000"/>
                <a:satMod val="118000"/>
              </a:schemeClr>
            </a:gs>
            <a:gs pos="55000">
              <a:schemeClr val="accent2">
                <a:hueOff val="-3417396"/>
                <a:satOff val="9985"/>
                <a:lumOff val="-1882"/>
                <a:alphaOff val="0"/>
                <a:shade val="100000"/>
                <a:satMod val="118000"/>
              </a:schemeClr>
            </a:gs>
            <a:gs pos="73000">
              <a:schemeClr val="accent2">
                <a:hueOff val="-3417396"/>
                <a:satOff val="9985"/>
                <a:lumOff val="-1882"/>
                <a:alphaOff val="0"/>
                <a:shade val="90000"/>
                <a:satMod val="110000"/>
              </a:schemeClr>
            </a:gs>
            <a:gs pos="100000">
              <a:schemeClr val="accent2">
                <a:hueOff val="-3417396"/>
                <a:satOff val="9985"/>
                <a:lumOff val="-1882"/>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3417396"/>
              <a:satOff val="9985"/>
              <a:lumOff val="-1882"/>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RDN</a:t>
          </a:r>
        </a:p>
      </dsp:txBody>
      <dsp:txXfrm>
        <a:off x="5513286" y="2770164"/>
        <a:ext cx="1075794" cy="930689"/>
      </dsp:txXfrm>
    </dsp:sp>
    <dsp:sp modelId="{83386D39-487A-43E6-B56C-7136EE4E31CD}">
      <dsp:nvSpPr>
        <dsp:cNvPr id="0" name=""/>
        <dsp:cNvSpPr/>
      </dsp:nvSpPr>
      <dsp:spPr>
        <a:xfrm>
          <a:off x="3593642" y="3412453"/>
          <a:ext cx="740847" cy="638338"/>
        </a:xfrm>
        <a:prstGeom prst="hexagon">
          <a:avLst>
            <a:gd name="adj" fmla="val 28900"/>
            <a:gd name="vf" fmla="val 115470"/>
          </a:avLst>
        </a:prstGeom>
        <a:solidFill>
          <a:schemeClr val="accent2">
            <a:tint val="4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40000"/>
              <a:hueOff val="0"/>
              <a:satOff val="0"/>
              <a:lumOff val="0"/>
              <a:alphaOff val="0"/>
              <a:tint val="100000"/>
              <a:shade val="100000"/>
              <a:hueMod val="100000"/>
              <a:satMod val="100000"/>
            </a:schemeClr>
          </a:contourClr>
        </a:sp3d>
      </dsp:spPr>
      <dsp:style>
        <a:lnRef idx="0">
          <a:scrgbClr r="0" g="0" b="0"/>
        </a:lnRef>
        <a:fillRef idx="1">
          <a:scrgbClr r="0" g="0" b="0"/>
        </a:fillRef>
        <a:effectRef idx="2">
          <a:scrgbClr r="0" g="0" b="0"/>
        </a:effectRef>
        <a:fontRef idx="minor"/>
      </dsp:style>
    </dsp:sp>
    <dsp:sp modelId="{19388B45-26E9-477D-984D-0785DC826E20}">
      <dsp:nvSpPr>
        <dsp:cNvPr id="0" name=""/>
        <dsp:cNvSpPr/>
      </dsp:nvSpPr>
      <dsp:spPr>
        <a:xfrm>
          <a:off x="3770861" y="3396650"/>
          <a:ext cx="1609128" cy="1392085"/>
        </a:xfrm>
        <a:prstGeom prst="hexagon">
          <a:avLst>
            <a:gd name="adj" fmla="val 28570"/>
            <a:gd name="vf" fmla="val 115470"/>
          </a:avLst>
        </a:prstGeom>
        <a:gradFill rotWithShape="0">
          <a:gsLst>
            <a:gs pos="0">
              <a:schemeClr val="accent2">
                <a:hueOff val="-5126094"/>
                <a:satOff val="14977"/>
                <a:lumOff val="-2824"/>
                <a:alphaOff val="0"/>
                <a:shade val="63000"/>
              </a:schemeClr>
            </a:gs>
            <a:gs pos="30000">
              <a:schemeClr val="accent2">
                <a:hueOff val="-5126094"/>
                <a:satOff val="14977"/>
                <a:lumOff val="-2824"/>
                <a:alphaOff val="0"/>
                <a:shade val="90000"/>
                <a:satMod val="110000"/>
              </a:schemeClr>
            </a:gs>
            <a:gs pos="45000">
              <a:schemeClr val="accent2">
                <a:hueOff val="-5126094"/>
                <a:satOff val="14977"/>
                <a:lumOff val="-2824"/>
                <a:alphaOff val="0"/>
                <a:shade val="100000"/>
                <a:satMod val="118000"/>
              </a:schemeClr>
            </a:gs>
            <a:gs pos="55000">
              <a:schemeClr val="accent2">
                <a:hueOff val="-5126094"/>
                <a:satOff val="14977"/>
                <a:lumOff val="-2824"/>
                <a:alphaOff val="0"/>
                <a:shade val="100000"/>
                <a:satMod val="118000"/>
              </a:schemeClr>
            </a:gs>
            <a:gs pos="73000">
              <a:schemeClr val="accent2">
                <a:hueOff val="-5126094"/>
                <a:satOff val="14977"/>
                <a:lumOff val="-2824"/>
                <a:alphaOff val="0"/>
                <a:shade val="90000"/>
                <a:satMod val="110000"/>
              </a:schemeClr>
            </a:gs>
            <a:gs pos="100000">
              <a:schemeClr val="accent2">
                <a:hueOff val="-5126094"/>
                <a:satOff val="14977"/>
                <a:lumOff val="-2824"/>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5126094"/>
              <a:satOff val="14977"/>
              <a:lumOff val="-2824"/>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Nurse</a:t>
          </a:r>
        </a:p>
      </dsp:txBody>
      <dsp:txXfrm>
        <a:off x="4037528" y="3627348"/>
        <a:ext cx="1075794" cy="930689"/>
      </dsp:txXfrm>
    </dsp:sp>
    <dsp:sp modelId="{E1A58DF6-42C9-4AEA-B5EF-954FD3C24EAD}">
      <dsp:nvSpPr>
        <dsp:cNvPr id="0" name=""/>
        <dsp:cNvSpPr/>
      </dsp:nvSpPr>
      <dsp:spPr>
        <a:xfrm>
          <a:off x="2714855" y="2219579"/>
          <a:ext cx="740847" cy="638338"/>
        </a:xfrm>
        <a:prstGeom prst="hexagon">
          <a:avLst>
            <a:gd name="adj" fmla="val 28900"/>
            <a:gd name="vf" fmla="val 115470"/>
          </a:avLst>
        </a:prstGeom>
        <a:solidFill>
          <a:schemeClr val="accent2">
            <a:tint val="40000"/>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tint val="40000"/>
              <a:hueOff val="0"/>
              <a:satOff val="0"/>
              <a:lumOff val="0"/>
              <a:alphaOff val="0"/>
              <a:tint val="100000"/>
              <a:shade val="100000"/>
              <a:hueMod val="100000"/>
              <a:satMod val="100000"/>
            </a:schemeClr>
          </a:contourClr>
        </a:sp3d>
      </dsp:spPr>
      <dsp:style>
        <a:lnRef idx="0">
          <a:scrgbClr r="0" g="0" b="0"/>
        </a:lnRef>
        <a:fillRef idx="1">
          <a:scrgbClr r="0" g="0" b="0"/>
        </a:fillRef>
        <a:effectRef idx="2">
          <a:scrgbClr r="0" g="0" b="0"/>
        </a:effectRef>
        <a:fontRef idx="minor"/>
      </dsp:style>
    </dsp:sp>
    <dsp:sp modelId="{C8F65AE0-A590-4C52-B6FE-5E8B937C2BA0}">
      <dsp:nvSpPr>
        <dsp:cNvPr id="0" name=""/>
        <dsp:cNvSpPr/>
      </dsp:nvSpPr>
      <dsp:spPr>
        <a:xfrm>
          <a:off x="2288251" y="2540424"/>
          <a:ext cx="1609128" cy="1392085"/>
        </a:xfrm>
        <a:prstGeom prst="hexagon">
          <a:avLst>
            <a:gd name="adj" fmla="val 28570"/>
            <a:gd name="vf" fmla="val 115470"/>
          </a:avLst>
        </a:prstGeom>
        <a:gradFill rotWithShape="0">
          <a:gsLst>
            <a:gs pos="0">
              <a:schemeClr val="accent2">
                <a:hueOff val="-6834792"/>
                <a:satOff val="19970"/>
                <a:lumOff val="-3765"/>
                <a:alphaOff val="0"/>
                <a:shade val="63000"/>
              </a:schemeClr>
            </a:gs>
            <a:gs pos="30000">
              <a:schemeClr val="accent2">
                <a:hueOff val="-6834792"/>
                <a:satOff val="19970"/>
                <a:lumOff val="-3765"/>
                <a:alphaOff val="0"/>
                <a:shade val="90000"/>
                <a:satMod val="110000"/>
              </a:schemeClr>
            </a:gs>
            <a:gs pos="45000">
              <a:schemeClr val="accent2">
                <a:hueOff val="-6834792"/>
                <a:satOff val="19970"/>
                <a:lumOff val="-3765"/>
                <a:alphaOff val="0"/>
                <a:shade val="100000"/>
                <a:satMod val="118000"/>
              </a:schemeClr>
            </a:gs>
            <a:gs pos="55000">
              <a:schemeClr val="accent2">
                <a:hueOff val="-6834792"/>
                <a:satOff val="19970"/>
                <a:lumOff val="-3765"/>
                <a:alphaOff val="0"/>
                <a:shade val="100000"/>
                <a:satMod val="118000"/>
              </a:schemeClr>
            </a:gs>
            <a:gs pos="73000">
              <a:schemeClr val="accent2">
                <a:hueOff val="-6834792"/>
                <a:satOff val="19970"/>
                <a:lumOff val="-3765"/>
                <a:alphaOff val="0"/>
                <a:shade val="90000"/>
                <a:satMod val="110000"/>
              </a:schemeClr>
            </a:gs>
            <a:gs pos="100000">
              <a:schemeClr val="accent2">
                <a:hueOff val="-6834792"/>
                <a:satOff val="19970"/>
                <a:lumOff val="-3765"/>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6834792"/>
              <a:satOff val="19970"/>
              <a:lumOff val="-3765"/>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Pharm D</a:t>
          </a:r>
        </a:p>
      </dsp:txBody>
      <dsp:txXfrm>
        <a:off x="2554918" y="2771122"/>
        <a:ext cx="1075794" cy="930689"/>
      </dsp:txXfrm>
    </dsp:sp>
    <dsp:sp modelId="{86D70D88-26F2-4C64-A73E-9548DF1CE8CB}">
      <dsp:nvSpPr>
        <dsp:cNvPr id="0" name=""/>
        <dsp:cNvSpPr/>
      </dsp:nvSpPr>
      <dsp:spPr>
        <a:xfrm>
          <a:off x="2288251" y="854310"/>
          <a:ext cx="1609128" cy="1392085"/>
        </a:xfrm>
        <a:prstGeom prst="hexagon">
          <a:avLst>
            <a:gd name="adj" fmla="val 28570"/>
            <a:gd name="vf" fmla="val 115470"/>
          </a:avLst>
        </a:prstGeom>
        <a:gradFill rotWithShape="0">
          <a:gsLst>
            <a:gs pos="0">
              <a:schemeClr val="accent2">
                <a:hueOff val="-8543491"/>
                <a:satOff val="24962"/>
                <a:lumOff val="-4706"/>
                <a:alphaOff val="0"/>
                <a:shade val="63000"/>
              </a:schemeClr>
            </a:gs>
            <a:gs pos="30000">
              <a:schemeClr val="accent2">
                <a:hueOff val="-8543491"/>
                <a:satOff val="24962"/>
                <a:lumOff val="-4706"/>
                <a:alphaOff val="0"/>
                <a:shade val="90000"/>
                <a:satMod val="110000"/>
              </a:schemeClr>
            </a:gs>
            <a:gs pos="45000">
              <a:schemeClr val="accent2">
                <a:hueOff val="-8543491"/>
                <a:satOff val="24962"/>
                <a:lumOff val="-4706"/>
                <a:alphaOff val="0"/>
                <a:shade val="100000"/>
                <a:satMod val="118000"/>
              </a:schemeClr>
            </a:gs>
            <a:gs pos="55000">
              <a:schemeClr val="accent2">
                <a:hueOff val="-8543491"/>
                <a:satOff val="24962"/>
                <a:lumOff val="-4706"/>
                <a:alphaOff val="0"/>
                <a:shade val="100000"/>
                <a:satMod val="118000"/>
              </a:schemeClr>
            </a:gs>
            <a:gs pos="73000">
              <a:schemeClr val="accent2">
                <a:hueOff val="-8543491"/>
                <a:satOff val="24962"/>
                <a:lumOff val="-4706"/>
                <a:alphaOff val="0"/>
                <a:shade val="90000"/>
                <a:satMod val="110000"/>
              </a:schemeClr>
            </a:gs>
            <a:gs pos="100000">
              <a:schemeClr val="accent2">
                <a:hueOff val="-8543491"/>
                <a:satOff val="24962"/>
                <a:lumOff val="-4706"/>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8543491"/>
              <a:satOff val="24962"/>
              <a:lumOff val="-4706"/>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MD, PA, NP</a:t>
          </a:r>
        </a:p>
      </dsp:txBody>
      <dsp:txXfrm>
        <a:off x="2554918" y="1085008"/>
        <a:ext cx="1075794" cy="9306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ADE03-BB8A-4A6C-96A5-432921E30FCB}">
      <dsp:nvSpPr>
        <dsp:cNvPr id="0" name=""/>
        <dsp:cNvSpPr/>
      </dsp:nvSpPr>
      <dsp:spPr>
        <a:xfrm>
          <a:off x="0" y="5139411"/>
          <a:ext cx="5715000" cy="118128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0" i="0" kern="1200" dirty="0"/>
            <a:t>The ADA created a wonderful resource, </a:t>
          </a:r>
          <a:r>
            <a:rPr lang="en-US" sz="1900" b="1" i="0" kern="1200" dirty="0">
              <a:solidFill>
                <a:srgbClr val="002060"/>
              </a:solidFill>
              <a:hlinkClick xmlns:r="http://schemas.openxmlformats.org/officeDocument/2006/relationships" r:id="rId1"/>
            </a:rPr>
            <a:t>the ADA Behavioral Health Toolkit</a:t>
          </a:r>
          <a:r>
            <a:rPr lang="en-US" sz="1900" b="0" i="0" kern="1200" dirty="0">
              <a:solidFill>
                <a:srgbClr val="002060"/>
              </a:solidFill>
            </a:rPr>
            <a:t>,</a:t>
          </a:r>
          <a:r>
            <a:rPr lang="en-US" sz="1900" b="0" i="0" kern="1200" dirty="0"/>
            <a:t> which houses diabetes distress and other screening tools for easy reference.</a:t>
          </a:r>
          <a:endParaRPr lang="en-US" sz="1900" kern="1200" dirty="0"/>
        </a:p>
      </dsp:txBody>
      <dsp:txXfrm>
        <a:off x="0" y="5139411"/>
        <a:ext cx="5715000" cy="1181284"/>
      </dsp:txXfrm>
    </dsp:sp>
    <dsp:sp modelId="{6A7150F9-3D2F-4438-8F09-5FF6565820F7}">
      <dsp:nvSpPr>
        <dsp:cNvPr id="0" name=""/>
        <dsp:cNvSpPr/>
      </dsp:nvSpPr>
      <dsp:spPr>
        <a:xfrm rot="10800000">
          <a:off x="0" y="3904"/>
          <a:ext cx="5715000" cy="5164042"/>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dirty="0"/>
            <a:t>Diabetes distress (also known as “diabetes-specific distress” or “diabetes-related distress”) is the emotional response to living with diabetes, the burden of relentless, daily self-management, and (the prospect of) its long- term complications.</a:t>
          </a:r>
          <a:endParaRPr lang="en-US" sz="2800" kern="1200" dirty="0"/>
        </a:p>
      </dsp:txBody>
      <dsp:txXfrm rot="10800000">
        <a:off x="0" y="3904"/>
        <a:ext cx="5715000" cy="3355440"/>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622926" y="8622968"/>
            <a:ext cx="924982" cy="466433"/>
          </a:xfrm>
          <a:prstGeom prst="rect">
            <a:avLst/>
          </a:prstGeom>
        </p:spPr>
        <p:txBody>
          <a:bodyPr vert="horz" lIns="93172" tIns="46586" rIns="93172" bIns="46586"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38150" y="8819967"/>
            <a:ext cx="5170170" cy="2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6" rIns="93172" bIns="4658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1999-2024,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2B3F865E-7DC9-466F-929A-3C49D925754D}" type="datetimeFigureOut">
              <a:rPr lang="en-US" smtClean="0"/>
              <a:t>10/6/2024</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23</a:t>
            </a:fld>
            <a:endParaRPr lang="en-US">
              <a:latin typeface="Times New Roman" pitchFamily="18" charset="0"/>
            </a:endParaRPr>
          </a:p>
        </p:txBody>
      </p:sp>
    </p:spTree>
    <p:extLst>
      <p:ext uri="{BB962C8B-B14F-4D97-AF65-F5344CB8AC3E}">
        <p14:creationId xmlns:p14="http://schemas.microsoft.com/office/powerpoint/2010/main" val="2485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24</a:t>
            </a:fld>
            <a:endParaRPr lang="en-US"/>
          </a:p>
        </p:txBody>
      </p:sp>
    </p:spTree>
    <p:extLst>
      <p:ext uri="{BB962C8B-B14F-4D97-AF65-F5344CB8AC3E}">
        <p14:creationId xmlns:p14="http://schemas.microsoft.com/office/powerpoint/2010/main" val="2270775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41CC-8FA2-CCFE-1271-2055128E0607}"/>
            </a:ext>
          </a:extLst>
        </p:cNvPr>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29068BC0-8D33-5687-4F3A-BCDDC55CBF94}"/>
              </a:ext>
            </a:extLst>
          </p:cNvPr>
          <p:cNvSpPr>
            <a:spLocks noGrp="1" noRot="1" noChangeAspect="1" noTextEdit="1"/>
          </p:cNvSpPr>
          <p:nvPr>
            <p:ph type="sldImg"/>
          </p:nvPr>
        </p:nvSpPr>
        <p:spPr>
          <a:ln/>
        </p:spPr>
      </p:sp>
      <p:sp>
        <p:nvSpPr>
          <p:cNvPr id="269315" name="Notes Placeholder 2">
            <a:extLst>
              <a:ext uri="{FF2B5EF4-FFF2-40B4-BE49-F238E27FC236}">
                <a16:creationId xmlns:a16="http://schemas.microsoft.com/office/drawing/2014/main" id="{382D4B06-B91A-5A3D-5589-3E1B21CB3C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a:extLst>
              <a:ext uri="{FF2B5EF4-FFF2-40B4-BE49-F238E27FC236}">
                <a16:creationId xmlns:a16="http://schemas.microsoft.com/office/drawing/2014/main" id="{EFA62AA5-2DB8-1710-C55D-8503D76EE6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25</a:t>
            </a:fld>
            <a:endParaRPr lang="en-US" sz="1200"/>
          </a:p>
        </p:txBody>
      </p:sp>
    </p:spTree>
    <p:extLst>
      <p:ext uri="{BB962C8B-B14F-4D97-AF65-F5344CB8AC3E}">
        <p14:creationId xmlns:p14="http://schemas.microsoft.com/office/powerpoint/2010/main" val="1321381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7185-392A-C440-14A3-7E13A6082D9A}"/>
            </a:ext>
          </a:extLst>
        </p:cNvPr>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4D9648E4-4616-B7ED-5B67-AD9249B68F24}"/>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F45DB5B0-C063-EAA1-628C-926F50191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a:extLst>
              <a:ext uri="{FF2B5EF4-FFF2-40B4-BE49-F238E27FC236}">
                <a16:creationId xmlns:a16="http://schemas.microsoft.com/office/drawing/2014/main" id="{17E66446-D122-9DA1-D5C8-F008068D8C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a:pPr eaLnBrk="1" hangingPunct="1"/>
              <a:t>26</a:t>
            </a:fld>
            <a:endParaRPr lang="en-US" sz="1200"/>
          </a:p>
        </p:txBody>
      </p:sp>
    </p:spTree>
    <p:extLst>
      <p:ext uri="{BB962C8B-B14F-4D97-AF65-F5344CB8AC3E}">
        <p14:creationId xmlns:p14="http://schemas.microsoft.com/office/powerpoint/2010/main" val="3682871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30</a:t>
            </a:fld>
            <a:endParaRPr lang="en-US"/>
          </a:p>
        </p:txBody>
      </p:sp>
    </p:spTree>
    <p:extLst>
      <p:ext uri="{BB962C8B-B14F-4D97-AF65-F5344CB8AC3E}">
        <p14:creationId xmlns:p14="http://schemas.microsoft.com/office/powerpoint/2010/main" val="1838521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45</a:t>
            </a:fld>
            <a:endParaRPr lang="en-US"/>
          </a:p>
        </p:txBody>
      </p:sp>
    </p:spTree>
    <p:extLst>
      <p:ext uri="{BB962C8B-B14F-4D97-AF65-F5344CB8AC3E}">
        <p14:creationId xmlns:p14="http://schemas.microsoft.com/office/powerpoint/2010/main" val="596765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1876612-27E4-1140-BEAF-680E6B85D7D8}"/>
              </a:ext>
            </a:extLst>
          </p:cNvPr>
          <p:cNvSpPr>
            <a:spLocks noGrp="1" noRot="1" noChangeAspect="1" noChangeArrowheads="1" noTextEdit="1"/>
          </p:cNvSpPr>
          <p:nvPr>
            <p:ph type="sldImg"/>
          </p:nvPr>
        </p:nvSpPr>
        <p:spPr>
          <a:xfrm>
            <a:off x="1150938" y="692150"/>
            <a:ext cx="4556125" cy="3416300"/>
          </a:xfrm>
          <a:ln/>
        </p:spPr>
      </p:sp>
      <p:sp>
        <p:nvSpPr>
          <p:cNvPr id="35842" name="Notes Placeholder 2">
            <a:extLst>
              <a:ext uri="{FF2B5EF4-FFF2-40B4-BE49-F238E27FC236}">
                <a16:creationId xmlns:a16="http://schemas.microsoft.com/office/drawing/2014/main" id="{E35EA7F1-C90D-944E-BE93-688C7839781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5066EA83-3784-B247-B6EA-5A340320FA9E}"/>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AF2AEF-2941-CB4A-880C-2879A1BE8EAF}" type="slidenum">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85877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E8CB98E-2F23-3D4F-9775-269E3399036C}"/>
              </a:ext>
            </a:extLst>
          </p:cNvPr>
          <p:cNvSpPr>
            <a:spLocks noGrp="1" noRot="1" noChangeAspect="1" noChangeArrowheads="1" noTextEdit="1"/>
          </p:cNvSpPr>
          <p:nvPr>
            <p:ph type="sldImg"/>
          </p:nvPr>
        </p:nvSpPr>
        <p:spPr>
          <a:xfrm>
            <a:off x="1150938" y="692150"/>
            <a:ext cx="4556125" cy="3416300"/>
          </a:xfrm>
          <a:ln/>
        </p:spPr>
      </p:sp>
      <p:sp>
        <p:nvSpPr>
          <p:cNvPr id="37890" name="Notes Placeholder 2">
            <a:extLst>
              <a:ext uri="{FF2B5EF4-FFF2-40B4-BE49-F238E27FC236}">
                <a16:creationId xmlns:a16="http://schemas.microsoft.com/office/drawing/2014/main" id="{EAECDEB9-4ED4-F945-B93A-FE06ED33AA9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222224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E8CB98E-2F23-3D4F-9775-269E3399036C}"/>
              </a:ext>
            </a:extLst>
          </p:cNvPr>
          <p:cNvSpPr>
            <a:spLocks noGrp="1" noRot="1" noChangeAspect="1" noChangeArrowheads="1" noTextEdit="1"/>
          </p:cNvSpPr>
          <p:nvPr>
            <p:ph type="sldImg"/>
          </p:nvPr>
        </p:nvSpPr>
        <p:spPr>
          <a:xfrm>
            <a:off x="1150938" y="692150"/>
            <a:ext cx="4556125" cy="3416300"/>
          </a:xfrm>
          <a:ln/>
        </p:spPr>
      </p:sp>
      <p:sp>
        <p:nvSpPr>
          <p:cNvPr id="37890" name="Notes Placeholder 2">
            <a:extLst>
              <a:ext uri="{FF2B5EF4-FFF2-40B4-BE49-F238E27FC236}">
                <a16:creationId xmlns:a16="http://schemas.microsoft.com/office/drawing/2014/main" id="{EAECDEB9-4ED4-F945-B93A-FE06ED33AA9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65446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45D8B45A-9B6D-DF4C-BD73-FE633C2BA9BB}"/>
              </a:ext>
            </a:extLst>
          </p:cNvPr>
          <p:cNvSpPr>
            <a:spLocks noGrp="1" noRot="1" noChangeAspect="1" noChangeArrowheads="1" noTextEdit="1"/>
          </p:cNvSpPr>
          <p:nvPr>
            <p:ph type="sldImg"/>
          </p:nvPr>
        </p:nvSpPr>
        <p:spPr>
          <a:xfrm>
            <a:off x="1150938" y="692150"/>
            <a:ext cx="4556125" cy="3416300"/>
          </a:xfrm>
          <a:ln/>
        </p:spPr>
      </p:sp>
      <p:sp>
        <p:nvSpPr>
          <p:cNvPr id="39938" name="Notes Placeholder 2">
            <a:extLst>
              <a:ext uri="{FF2B5EF4-FFF2-40B4-BE49-F238E27FC236}">
                <a16:creationId xmlns:a16="http://schemas.microsoft.com/office/drawing/2014/main" id="{2A88B67A-25C6-694F-8C81-BB52AFE476D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6713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45D8B45A-9B6D-DF4C-BD73-FE633C2BA9BB}"/>
              </a:ext>
            </a:extLst>
          </p:cNvPr>
          <p:cNvSpPr>
            <a:spLocks noGrp="1" noRot="1" noChangeAspect="1" noChangeArrowheads="1" noTextEdit="1"/>
          </p:cNvSpPr>
          <p:nvPr>
            <p:ph type="sldImg"/>
          </p:nvPr>
        </p:nvSpPr>
        <p:spPr>
          <a:xfrm>
            <a:off x="1150938" y="692150"/>
            <a:ext cx="4556125" cy="3416300"/>
          </a:xfrm>
          <a:ln/>
        </p:spPr>
      </p:sp>
      <p:sp>
        <p:nvSpPr>
          <p:cNvPr id="39938" name="Notes Placeholder 2">
            <a:extLst>
              <a:ext uri="{FF2B5EF4-FFF2-40B4-BE49-F238E27FC236}">
                <a16:creationId xmlns:a16="http://schemas.microsoft.com/office/drawing/2014/main" id="{2A88B67A-25C6-694F-8C81-BB52AFE476D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09061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2981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Judgement Free Zone </a:t>
            </a:r>
          </a:p>
          <a:p>
            <a:r>
              <a:rPr lang="en-US" dirty="0"/>
              <a:t>Creating a judgment-free zone during diabetes coaching and education sessions lays the groundwork to make meaningful connections.  This “safety zone” provides individuals with a place to share their truth and have someone acknowledge and recognize what they are going through. It also helps to identify areas of distress and collaborate on problem-solving. Setting a judgment-free zone also opens the door to more fruitful conversation when gathering groups together in person or virtually.  To create this environment, the facilitators need to establish the ground rules. For example, the facilitator might say, “There are no good or bad blood sugars or good or bad foods. If a person is stressed out and eats a donut, they are not cheating; they are choosing to have a donut. If people have blood glucose levels out of range, they are not failing; they need support and help with problem-solving based on their lived experiences.”  If someone uses judgmental terms during the session, the educator gently reminds them that this is a judgment-free zone and encourages them to rephrase it. </a:t>
            </a:r>
          </a:p>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54</a:t>
            </a:fld>
            <a:endParaRPr lang="en-US"/>
          </a:p>
        </p:txBody>
      </p:sp>
    </p:spTree>
    <p:extLst>
      <p:ext uri="{BB962C8B-B14F-4D97-AF65-F5344CB8AC3E}">
        <p14:creationId xmlns:p14="http://schemas.microsoft.com/office/powerpoint/2010/main" val="3176421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 ultimate decision is up to the individual, but it is worth helping them explore and consider their choices out loud.  After all, diabetes lasts a lifetime, and we want to support daily quality of life while reducing the risk of complications.</a:t>
            </a:r>
          </a:p>
        </p:txBody>
      </p:sp>
      <p:sp>
        <p:nvSpPr>
          <p:cNvPr id="4" name="Slide Number Placeholder 3"/>
          <p:cNvSpPr>
            <a:spLocks noGrp="1"/>
          </p:cNvSpPr>
          <p:nvPr>
            <p:ph type="sldNum" sz="quarter" idx="5"/>
          </p:nvPr>
        </p:nvSpPr>
        <p:spPr/>
        <p:txBody>
          <a:bodyPr/>
          <a:lstStyle/>
          <a:p>
            <a:fld id="{5B5E225C-EA32-49AA-BCE1-CBED354D9589}" type="slidenum">
              <a:rPr lang="en-US" smtClean="0"/>
              <a:t>57</a:t>
            </a:fld>
            <a:endParaRPr lang="en-US"/>
          </a:p>
        </p:txBody>
      </p:sp>
    </p:spTree>
    <p:extLst>
      <p:ext uri="{BB962C8B-B14F-4D97-AF65-F5344CB8AC3E}">
        <p14:creationId xmlns:p14="http://schemas.microsoft.com/office/powerpoint/2010/main" val="3923965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81100" y="698500"/>
            <a:ext cx="4648200" cy="34861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4D74C-9B85-4DFD-9115-E1F2E713A514}" type="slidenum">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47907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1181100" y="698500"/>
            <a:ext cx="4648200" cy="3486150"/>
          </a:xfrm>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000000"/>
                </a:solidFill>
                <a:effectLst/>
                <a:highlight>
                  <a:srgbClr val="FFFFFF"/>
                </a:highlight>
                <a:latin typeface="Times New Roman" panose="02020603050405020304" pitchFamily="18" charset="0"/>
              </a:rPr>
              <a:t>Measurement of C-peptide is preferable to the measurement of insulin as it has a longer half-life, not subjected to the first-pass hepatic metabolism, and a steady-state clearance from the circulation. Insulin undergoes first-pass hepatic metabolism, has variable clearance, a much shorter half-life, and exogenously administered insulin can confound results. </a:t>
            </a:r>
            <a:endParaRPr lang="en-US" dirty="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86012" indent="-302312" eaLnBrk="0" hangingPunct="0">
              <a:defRPr sz="2400">
                <a:solidFill>
                  <a:schemeClr val="tx1"/>
                </a:solidFill>
                <a:latin typeface="Times New Roman" pitchFamily="18" charset="0"/>
              </a:defRPr>
            </a:lvl2pPr>
            <a:lvl3pPr marL="1209251" indent="-241850" eaLnBrk="0" hangingPunct="0">
              <a:defRPr sz="2400">
                <a:solidFill>
                  <a:schemeClr val="tx1"/>
                </a:solidFill>
                <a:latin typeface="Times New Roman" pitchFamily="18" charset="0"/>
              </a:defRPr>
            </a:lvl3pPr>
            <a:lvl4pPr marL="1692952" indent="-241850" eaLnBrk="0" hangingPunct="0">
              <a:defRPr sz="2400">
                <a:solidFill>
                  <a:schemeClr val="tx1"/>
                </a:solidFill>
                <a:latin typeface="Times New Roman" pitchFamily="18" charset="0"/>
              </a:defRPr>
            </a:lvl4pPr>
            <a:lvl5pPr marL="2176653" indent="-241850" eaLnBrk="0" hangingPunct="0">
              <a:defRPr sz="2400">
                <a:solidFill>
                  <a:schemeClr val="tx1"/>
                </a:solidFill>
                <a:latin typeface="Times New Roman" pitchFamily="18" charset="0"/>
              </a:defRPr>
            </a:lvl5pPr>
            <a:lvl6pPr marL="2660353" indent="-241850" eaLnBrk="0" fontAlgn="base" hangingPunct="0">
              <a:spcBef>
                <a:spcPct val="0"/>
              </a:spcBef>
              <a:spcAft>
                <a:spcPct val="0"/>
              </a:spcAft>
              <a:defRPr sz="2400">
                <a:solidFill>
                  <a:schemeClr val="tx1"/>
                </a:solidFill>
                <a:latin typeface="Times New Roman" pitchFamily="18" charset="0"/>
              </a:defRPr>
            </a:lvl6pPr>
            <a:lvl7pPr marL="3144054" indent="-241850" eaLnBrk="0" fontAlgn="base" hangingPunct="0">
              <a:spcBef>
                <a:spcPct val="0"/>
              </a:spcBef>
              <a:spcAft>
                <a:spcPct val="0"/>
              </a:spcAft>
              <a:defRPr sz="2400">
                <a:solidFill>
                  <a:schemeClr val="tx1"/>
                </a:solidFill>
                <a:latin typeface="Times New Roman" pitchFamily="18" charset="0"/>
              </a:defRPr>
            </a:lvl7pPr>
            <a:lvl8pPr marL="3627754" indent="-241850" eaLnBrk="0" fontAlgn="base" hangingPunct="0">
              <a:spcBef>
                <a:spcPct val="0"/>
              </a:spcBef>
              <a:spcAft>
                <a:spcPct val="0"/>
              </a:spcAft>
              <a:defRPr sz="2400">
                <a:solidFill>
                  <a:schemeClr val="tx1"/>
                </a:solidFill>
                <a:latin typeface="Times New Roman" pitchFamily="18" charset="0"/>
              </a:defRPr>
            </a:lvl8pPr>
            <a:lvl9pPr marL="4111455" indent="-241850"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10</a:t>
            </a:fld>
            <a:endParaRPr lang="en-US" sz="1300"/>
          </a:p>
        </p:txBody>
      </p:sp>
    </p:spTree>
    <p:extLst>
      <p:ext uri="{BB962C8B-B14F-4D97-AF65-F5344CB8AC3E}">
        <p14:creationId xmlns:p14="http://schemas.microsoft.com/office/powerpoint/2010/main" val="3791918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1181100" y="698500"/>
            <a:ext cx="4648200" cy="3486150"/>
          </a:xfrm>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357" indent="-296675" eaLnBrk="0" hangingPunct="0">
              <a:defRPr sz="2400">
                <a:solidFill>
                  <a:schemeClr val="tx1"/>
                </a:solidFill>
                <a:latin typeface="Times New Roman" pitchFamily="18" charset="0"/>
              </a:defRPr>
            </a:lvl2pPr>
            <a:lvl3pPr marL="1186704" indent="-237340" eaLnBrk="0" hangingPunct="0">
              <a:defRPr sz="2400">
                <a:solidFill>
                  <a:schemeClr val="tx1"/>
                </a:solidFill>
                <a:latin typeface="Times New Roman" pitchFamily="18" charset="0"/>
              </a:defRPr>
            </a:lvl3pPr>
            <a:lvl4pPr marL="1661385" indent="-237340" eaLnBrk="0" hangingPunct="0">
              <a:defRPr sz="2400">
                <a:solidFill>
                  <a:schemeClr val="tx1"/>
                </a:solidFill>
                <a:latin typeface="Times New Roman" pitchFamily="18" charset="0"/>
              </a:defRPr>
            </a:lvl4pPr>
            <a:lvl5pPr marL="2136067" indent="-237340" eaLnBrk="0" hangingPunct="0">
              <a:defRPr sz="2400">
                <a:solidFill>
                  <a:schemeClr val="tx1"/>
                </a:solidFill>
                <a:latin typeface="Times New Roman" pitchFamily="18" charset="0"/>
              </a:defRPr>
            </a:lvl5pPr>
            <a:lvl6pPr marL="2610749" indent="-237340" eaLnBrk="0" fontAlgn="base" hangingPunct="0">
              <a:spcBef>
                <a:spcPct val="0"/>
              </a:spcBef>
              <a:spcAft>
                <a:spcPct val="0"/>
              </a:spcAft>
              <a:defRPr sz="2400">
                <a:solidFill>
                  <a:schemeClr val="tx1"/>
                </a:solidFill>
                <a:latin typeface="Times New Roman" pitchFamily="18" charset="0"/>
              </a:defRPr>
            </a:lvl6pPr>
            <a:lvl7pPr marL="3085429" indent="-237340" eaLnBrk="0" fontAlgn="base" hangingPunct="0">
              <a:spcBef>
                <a:spcPct val="0"/>
              </a:spcBef>
              <a:spcAft>
                <a:spcPct val="0"/>
              </a:spcAft>
              <a:defRPr sz="2400">
                <a:solidFill>
                  <a:schemeClr val="tx1"/>
                </a:solidFill>
                <a:latin typeface="Times New Roman" pitchFamily="18" charset="0"/>
              </a:defRPr>
            </a:lvl7pPr>
            <a:lvl8pPr marL="3560112" indent="-237340" eaLnBrk="0" fontAlgn="base" hangingPunct="0">
              <a:spcBef>
                <a:spcPct val="0"/>
              </a:spcBef>
              <a:spcAft>
                <a:spcPct val="0"/>
              </a:spcAft>
              <a:defRPr sz="2400">
                <a:solidFill>
                  <a:schemeClr val="tx1"/>
                </a:solidFill>
                <a:latin typeface="Times New Roman" pitchFamily="18" charset="0"/>
              </a:defRPr>
            </a:lvl8pPr>
            <a:lvl9pPr marL="4034794" indent="-237340"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11</a:t>
            </a:fld>
            <a:endParaRPr lang="en-US" sz="1300"/>
          </a:p>
        </p:txBody>
      </p:sp>
    </p:spTree>
    <p:extLst>
      <p:ext uri="{BB962C8B-B14F-4D97-AF65-F5344CB8AC3E}">
        <p14:creationId xmlns:p14="http://schemas.microsoft.com/office/powerpoint/2010/main" val="143268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15</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50480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899" indent="-317143">
              <a:spcBef>
                <a:spcPct val="30000"/>
              </a:spcBef>
              <a:defRPr sz="1200">
                <a:solidFill>
                  <a:schemeClr val="tx1"/>
                </a:solidFill>
                <a:latin typeface="Times New Roman" panose="02020603050405020304" pitchFamily="18" charset="0"/>
              </a:defRPr>
            </a:lvl2pPr>
            <a:lvl3pPr marL="1268569" indent="-253379">
              <a:spcBef>
                <a:spcPct val="30000"/>
              </a:spcBef>
              <a:defRPr sz="1200">
                <a:solidFill>
                  <a:schemeClr val="tx1"/>
                </a:solidFill>
                <a:latin typeface="Times New Roman" panose="02020603050405020304" pitchFamily="18" charset="0"/>
              </a:defRPr>
            </a:lvl3pPr>
            <a:lvl4pPr marL="1777004" indent="-253379">
              <a:spcBef>
                <a:spcPct val="30000"/>
              </a:spcBef>
              <a:defRPr sz="1200">
                <a:solidFill>
                  <a:schemeClr val="tx1"/>
                </a:solidFill>
                <a:latin typeface="Times New Roman" panose="02020603050405020304" pitchFamily="18" charset="0"/>
              </a:defRPr>
            </a:lvl4pPr>
            <a:lvl5pPr marL="2285437" indent="-253379">
              <a:spcBef>
                <a:spcPct val="30000"/>
              </a:spcBef>
              <a:defRPr sz="1200">
                <a:solidFill>
                  <a:schemeClr val="tx1"/>
                </a:solidFill>
                <a:latin typeface="Times New Roman" panose="02020603050405020304" pitchFamily="18" charset="0"/>
              </a:defRPr>
            </a:lvl5pPr>
            <a:lvl6pPr marL="2768702" indent="-253379" eaLnBrk="0" fontAlgn="base" hangingPunct="0">
              <a:spcBef>
                <a:spcPct val="30000"/>
              </a:spcBef>
              <a:spcAft>
                <a:spcPct val="0"/>
              </a:spcAft>
              <a:defRPr sz="1200">
                <a:solidFill>
                  <a:schemeClr val="tx1"/>
                </a:solidFill>
                <a:latin typeface="Times New Roman" panose="02020603050405020304" pitchFamily="18" charset="0"/>
              </a:defRPr>
            </a:lvl6pPr>
            <a:lvl7pPr marL="3251967" indent="-253379" eaLnBrk="0" fontAlgn="base" hangingPunct="0">
              <a:spcBef>
                <a:spcPct val="30000"/>
              </a:spcBef>
              <a:spcAft>
                <a:spcPct val="0"/>
              </a:spcAft>
              <a:defRPr sz="1200">
                <a:solidFill>
                  <a:schemeClr val="tx1"/>
                </a:solidFill>
                <a:latin typeface="Times New Roman" panose="02020603050405020304" pitchFamily="18" charset="0"/>
              </a:defRPr>
            </a:lvl7pPr>
            <a:lvl8pPr marL="3735231" indent="-253379" eaLnBrk="0" fontAlgn="base" hangingPunct="0">
              <a:spcBef>
                <a:spcPct val="30000"/>
              </a:spcBef>
              <a:spcAft>
                <a:spcPct val="0"/>
              </a:spcAft>
              <a:defRPr sz="1200">
                <a:solidFill>
                  <a:schemeClr val="tx1"/>
                </a:solidFill>
                <a:latin typeface="Times New Roman" panose="02020603050405020304" pitchFamily="18" charset="0"/>
              </a:defRPr>
            </a:lvl8pPr>
            <a:lvl9pPr marL="4218496" indent="-25337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a:pPr>
                <a:spcBef>
                  <a:spcPct val="0"/>
                </a:spcBef>
              </a:pPr>
              <a:t>17</a:t>
            </a:fld>
            <a:endParaRPr lang="en-US" sz="1300"/>
          </a:p>
        </p:txBody>
      </p:sp>
    </p:spTree>
    <p:extLst>
      <p:ext uri="{BB962C8B-B14F-4D97-AF65-F5344CB8AC3E}">
        <p14:creationId xmlns:p14="http://schemas.microsoft.com/office/powerpoint/2010/main" val="1020139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3169" indent="-309163">
              <a:spcBef>
                <a:spcPct val="30000"/>
              </a:spcBef>
              <a:defRPr sz="1200">
                <a:solidFill>
                  <a:schemeClr val="tx1"/>
                </a:solidFill>
                <a:latin typeface="Times New Roman" panose="02020603050405020304" pitchFamily="18" charset="0"/>
              </a:defRPr>
            </a:lvl2pPr>
            <a:lvl3pPr marL="1236650" indent="-247004">
              <a:spcBef>
                <a:spcPct val="30000"/>
              </a:spcBef>
              <a:defRPr sz="1200">
                <a:solidFill>
                  <a:schemeClr val="tx1"/>
                </a:solidFill>
                <a:latin typeface="Times New Roman" panose="02020603050405020304" pitchFamily="18" charset="0"/>
              </a:defRPr>
            </a:lvl3pPr>
            <a:lvl4pPr marL="1732292" indent="-247004">
              <a:spcBef>
                <a:spcPct val="30000"/>
              </a:spcBef>
              <a:defRPr sz="1200">
                <a:solidFill>
                  <a:schemeClr val="tx1"/>
                </a:solidFill>
                <a:latin typeface="Times New Roman" panose="02020603050405020304" pitchFamily="18" charset="0"/>
              </a:defRPr>
            </a:lvl4pPr>
            <a:lvl5pPr marL="2227932" indent="-247004">
              <a:spcBef>
                <a:spcPct val="30000"/>
              </a:spcBef>
              <a:defRPr sz="1200">
                <a:solidFill>
                  <a:schemeClr val="tx1"/>
                </a:solidFill>
                <a:latin typeface="Times New Roman" panose="02020603050405020304" pitchFamily="18" charset="0"/>
              </a:defRPr>
            </a:lvl5pPr>
            <a:lvl6pPr marL="2699037" indent="-247004" eaLnBrk="0" fontAlgn="base" hangingPunct="0">
              <a:spcBef>
                <a:spcPct val="30000"/>
              </a:spcBef>
              <a:spcAft>
                <a:spcPct val="0"/>
              </a:spcAft>
              <a:defRPr sz="1200">
                <a:solidFill>
                  <a:schemeClr val="tx1"/>
                </a:solidFill>
                <a:latin typeface="Times New Roman" panose="02020603050405020304" pitchFamily="18" charset="0"/>
              </a:defRPr>
            </a:lvl6pPr>
            <a:lvl7pPr marL="3170142" indent="-247004" eaLnBrk="0" fontAlgn="base" hangingPunct="0">
              <a:spcBef>
                <a:spcPct val="30000"/>
              </a:spcBef>
              <a:spcAft>
                <a:spcPct val="0"/>
              </a:spcAft>
              <a:defRPr sz="1200">
                <a:solidFill>
                  <a:schemeClr val="tx1"/>
                </a:solidFill>
                <a:latin typeface="Times New Roman" panose="02020603050405020304" pitchFamily="18" charset="0"/>
              </a:defRPr>
            </a:lvl7pPr>
            <a:lvl8pPr marL="3641247" indent="-247004" eaLnBrk="0" fontAlgn="base" hangingPunct="0">
              <a:spcBef>
                <a:spcPct val="30000"/>
              </a:spcBef>
              <a:spcAft>
                <a:spcPct val="0"/>
              </a:spcAft>
              <a:defRPr sz="1200">
                <a:solidFill>
                  <a:schemeClr val="tx1"/>
                </a:solidFill>
                <a:latin typeface="Times New Roman" panose="02020603050405020304" pitchFamily="18" charset="0"/>
              </a:defRPr>
            </a:lvl8pPr>
            <a:lvl9pPr marL="4112352" indent="-24700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a:pPr>
                <a:spcBef>
                  <a:spcPct val="0"/>
                </a:spcBef>
              </a:pPr>
              <a:t>18</a:t>
            </a:fld>
            <a:endParaRPr lang="en-US" sz="1300"/>
          </a:p>
        </p:txBody>
      </p:sp>
      <p:sp>
        <p:nvSpPr>
          <p:cNvPr id="2" name="Footer Placeholder 1">
            <a:extLst>
              <a:ext uri="{FF2B5EF4-FFF2-40B4-BE49-F238E27FC236}">
                <a16:creationId xmlns:a16="http://schemas.microsoft.com/office/drawing/2014/main" id="{830958DE-43BC-089A-BE4E-32354C302BD5}"/>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218999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899" indent="-317143">
              <a:spcBef>
                <a:spcPct val="30000"/>
              </a:spcBef>
              <a:defRPr sz="1200">
                <a:solidFill>
                  <a:schemeClr val="tx1"/>
                </a:solidFill>
                <a:latin typeface="Times New Roman" panose="02020603050405020304" pitchFamily="18" charset="0"/>
              </a:defRPr>
            </a:lvl2pPr>
            <a:lvl3pPr marL="1268569" indent="-253379">
              <a:spcBef>
                <a:spcPct val="30000"/>
              </a:spcBef>
              <a:defRPr sz="1200">
                <a:solidFill>
                  <a:schemeClr val="tx1"/>
                </a:solidFill>
                <a:latin typeface="Times New Roman" panose="02020603050405020304" pitchFamily="18" charset="0"/>
              </a:defRPr>
            </a:lvl3pPr>
            <a:lvl4pPr marL="1777004" indent="-253379">
              <a:spcBef>
                <a:spcPct val="30000"/>
              </a:spcBef>
              <a:defRPr sz="1200">
                <a:solidFill>
                  <a:schemeClr val="tx1"/>
                </a:solidFill>
                <a:latin typeface="Times New Roman" panose="02020603050405020304" pitchFamily="18" charset="0"/>
              </a:defRPr>
            </a:lvl4pPr>
            <a:lvl5pPr marL="2285437" indent="-253379">
              <a:spcBef>
                <a:spcPct val="30000"/>
              </a:spcBef>
              <a:defRPr sz="1200">
                <a:solidFill>
                  <a:schemeClr val="tx1"/>
                </a:solidFill>
                <a:latin typeface="Times New Roman" panose="02020603050405020304" pitchFamily="18" charset="0"/>
              </a:defRPr>
            </a:lvl5pPr>
            <a:lvl6pPr marL="2768702" indent="-253379" eaLnBrk="0" fontAlgn="base" hangingPunct="0">
              <a:spcBef>
                <a:spcPct val="30000"/>
              </a:spcBef>
              <a:spcAft>
                <a:spcPct val="0"/>
              </a:spcAft>
              <a:defRPr sz="1200">
                <a:solidFill>
                  <a:schemeClr val="tx1"/>
                </a:solidFill>
                <a:latin typeface="Times New Roman" panose="02020603050405020304" pitchFamily="18" charset="0"/>
              </a:defRPr>
            </a:lvl6pPr>
            <a:lvl7pPr marL="3251967" indent="-253379" eaLnBrk="0" fontAlgn="base" hangingPunct="0">
              <a:spcBef>
                <a:spcPct val="30000"/>
              </a:spcBef>
              <a:spcAft>
                <a:spcPct val="0"/>
              </a:spcAft>
              <a:defRPr sz="1200">
                <a:solidFill>
                  <a:schemeClr val="tx1"/>
                </a:solidFill>
                <a:latin typeface="Times New Roman" panose="02020603050405020304" pitchFamily="18" charset="0"/>
              </a:defRPr>
            </a:lvl7pPr>
            <a:lvl8pPr marL="3735231" indent="-253379" eaLnBrk="0" fontAlgn="base" hangingPunct="0">
              <a:spcBef>
                <a:spcPct val="30000"/>
              </a:spcBef>
              <a:spcAft>
                <a:spcPct val="0"/>
              </a:spcAft>
              <a:defRPr sz="1200">
                <a:solidFill>
                  <a:schemeClr val="tx1"/>
                </a:solidFill>
                <a:latin typeface="Times New Roman" panose="02020603050405020304" pitchFamily="18" charset="0"/>
              </a:defRPr>
            </a:lvl8pPr>
            <a:lvl9pPr marL="4218496" indent="-25337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a:pPr>
                <a:spcBef>
                  <a:spcPct val="0"/>
                </a:spcBef>
              </a:pPr>
              <a:t>19</a:t>
            </a:fld>
            <a:endParaRPr lang="en-US" sz="1300"/>
          </a:p>
        </p:txBody>
      </p:sp>
      <p:sp>
        <p:nvSpPr>
          <p:cNvPr id="89091" name="Rectangle 7"/>
          <p:cNvSpPr txBox="1">
            <a:spLocks noGrp="1" noChangeArrowheads="1"/>
          </p:cNvSpPr>
          <p:nvPr/>
        </p:nvSpPr>
        <p:spPr bwMode="auto">
          <a:xfrm>
            <a:off x="4421295" y="9602868"/>
            <a:ext cx="3381586" cy="50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218" tIns="50608" rIns="101218" bIns="5060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19</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899" indent="-317143">
              <a:spcBef>
                <a:spcPct val="30000"/>
              </a:spcBef>
              <a:defRPr sz="1200">
                <a:solidFill>
                  <a:schemeClr val="tx1"/>
                </a:solidFill>
                <a:latin typeface="Times New Roman" panose="02020603050405020304" pitchFamily="18" charset="0"/>
              </a:defRPr>
            </a:lvl2pPr>
            <a:lvl3pPr marL="1268569" indent="-253379">
              <a:spcBef>
                <a:spcPct val="30000"/>
              </a:spcBef>
              <a:defRPr sz="1200">
                <a:solidFill>
                  <a:schemeClr val="tx1"/>
                </a:solidFill>
                <a:latin typeface="Times New Roman" panose="02020603050405020304" pitchFamily="18" charset="0"/>
              </a:defRPr>
            </a:lvl3pPr>
            <a:lvl4pPr marL="1777004" indent="-253379">
              <a:spcBef>
                <a:spcPct val="30000"/>
              </a:spcBef>
              <a:defRPr sz="1200">
                <a:solidFill>
                  <a:schemeClr val="tx1"/>
                </a:solidFill>
                <a:latin typeface="Times New Roman" panose="02020603050405020304" pitchFamily="18" charset="0"/>
              </a:defRPr>
            </a:lvl4pPr>
            <a:lvl5pPr marL="2285437" indent="-253379">
              <a:spcBef>
                <a:spcPct val="30000"/>
              </a:spcBef>
              <a:defRPr sz="1200">
                <a:solidFill>
                  <a:schemeClr val="tx1"/>
                </a:solidFill>
                <a:latin typeface="Times New Roman" panose="02020603050405020304" pitchFamily="18" charset="0"/>
              </a:defRPr>
            </a:lvl5pPr>
            <a:lvl6pPr marL="2768702" indent="-253379" eaLnBrk="0" fontAlgn="base" hangingPunct="0">
              <a:spcBef>
                <a:spcPct val="30000"/>
              </a:spcBef>
              <a:spcAft>
                <a:spcPct val="0"/>
              </a:spcAft>
              <a:defRPr sz="1200">
                <a:solidFill>
                  <a:schemeClr val="tx1"/>
                </a:solidFill>
                <a:latin typeface="Times New Roman" panose="02020603050405020304" pitchFamily="18" charset="0"/>
              </a:defRPr>
            </a:lvl6pPr>
            <a:lvl7pPr marL="3251967" indent="-253379" eaLnBrk="0" fontAlgn="base" hangingPunct="0">
              <a:spcBef>
                <a:spcPct val="30000"/>
              </a:spcBef>
              <a:spcAft>
                <a:spcPct val="0"/>
              </a:spcAft>
              <a:defRPr sz="1200">
                <a:solidFill>
                  <a:schemeClr val="tx1"/>
                </a:solidFill>
                <a:latin typeface="Times New Roman" panose="02020603050405020304" pitchFamily="18" charset="0"/>
              </a:defRPr>
            </a:lvl7pPr>
            <a:lvl8pPr marL="3735231" indent="-253379" eaLnBrk="0" fontAlgn="base" hangingPunct="0">
              <a:spcBef>
                <a:spcPct val="30000"/>
              </a:spcBef>
              <a:spcAft>
                <a:spcPct val="0"/>
              </a:spcAft>
              <a:defRPr sz="1200">
                <a:solidFill>
                  <a:schemeClr val="tx1"/>
                </a:solidFill>
                <a:latin typeface="Times New Roman" panose="02020603050405020304" pitchFamily="18" charset="0"/>
              </a:defRPr>
            </a:lvl8pPr>
            <a:lvl9pPr marL="4218496" indent="-25337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89095" name="Slide Number Placeholder 4"/>
          <p:cNvSpPr txBox="1">
            <a:spLocks noGrp="1"/>
          </p:cNvSpPr>
          <p:nvPr/>
        </p:nvSpPr>
        <p:spPr bwMode="auto">
          <a:xfrm>
            <a:off x="4421295" y="9602868"/>
            <a:ext cx="3381586" cy="50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218" tIns="50608" rIns="101218" bIns="5060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19</a:t>
            </a:fld>
            <a:endParaRPr lang="en-US"/>
          </a:p>
        </p:txBody>
      </p:sp>
    </p:spTree>
    <p:extLst>
      <p:ext uri="{BB962C8B-B14F-4D97-AF65-F5344CB8AC3E}">
        <p14:creationId xmlns:p14="http://schemas.microsoft.com/office/powerpoint/2010/main" val="222528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21</a:t>
            </a:fld>
            <a:endParaRPr lang="en-US"/>
          </a:p>
        </p:txBody>
      </p:sp>
    </p:spTree>
    <p:extLst>
      <p:ext uri="{BB962C8B-B14F-4D97-AF65-F5344CB8AC3E}">
        <p14:creationId xmlns:p14="http://schemas.microsoft.com/office/powerpoint/2010/main" val="2887624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1.wdp"/></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1.wdp"/></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07768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74822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601228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25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4049270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146467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9360"/>
            <a:ext cx="8229600" cy="5019040"/>
          </a:xfrm>
        </p:spPr>
        <p:txBody>
          <a:bodyPr>
            <a:normAutofit/>
          </a:bodyPr>
          <a:lstStyle>
            <a:lvl1pPr marL="304804" indent="-304804">
              <a:spcBef>
                <a:spcPts val="889"/>
              </a:spcBef>
              <a:buClr>
                <a:schemeClr val="bg1">
                  <a:lumMod val="85000"/>
                </a:schemeClr>
              </a:buClr>
              <a:buSzPct val="110000"/>
              <a:buFont typeface="Arial" panose="020B0604020202020204" pitchFamily="34" charset="0"/>
              <a:buChar char="•"/>
              <a:defRPr sz="2133">
                <a:solidFill>
                  <a:srgbClr val="FCFCFC"/>
                </a:solidFill>
              </a:defRPr>
            </a:lvl1pPr>
            <a:lvl2pPr marL="660408" indent="-254003">
              <a:spcBef>
                <a:spcPts val="889"/>
              </a:spcBef>
              <a:buClr>
                <a:schemeClr val="bg1">
                  <a:lumMod val="85000"/>
                </a:schemeClr>
              </a:buClr>
              <a:buFont typeface="Arial" panose="020B0604020202020204" pitchFamily="34" charset="0"/>
              <a:buChar char="•"/>
              <a:defRPr sz="2133">
                <a:solidFill>
                  <a:srgbClr val="FCFCFC"/>
                </a:solidFill>
              </a:defRPr>
            </a:lvl2pPr>
            <a:lvl3pPr marL="1016013" indent="-203203">
              <a:spcBef>
                <a:spcPts val="889"/>
              </a:spcBef>
              <a:buClr>
                <a:schemeClr val="bg1">
                  <a:lumMod val="85000"/>
                </a:schemeClr>
              </a:buClr>
              <a:buFont typeface="Arial" panose="020B0604020202020204" pitchFamily="34" charset="0"/>
              <a:buChar char="•"/>
              <a:defRPr sz="2133">
                <a:solidFill>
                  <a:srgbClr val="FCFCFC"/>
                </a:solidFill>
              </a:defRPr>
            </a:lvl3pPr>
            <a:lvl4pPr marL="1422418" indent="-203203">
              <a:spcBef>
                <a:spcPts val="889"/>
              </a:spcBef>
              <a:buClr>
                <a:schemeClr val="bg1">
                  <a:lumMod val="85000"/>
                </a:schemeClr>
              </a:buClr>
              <a:buFont typeface="Arial" panose="020B0604020202020204" pitchFamily="34" charset="0"/>
              <a:buChar char="•"/>
              <a:defRPr sz="2133">
                <a:solidFill>
                  <a:srgbClr val="FCFCFC"/>
                </a:solidFill>
              </a:defRPr>
            </a:lvl4pPr>
            <a:lvl5pPr marL="1828823" indent="-203203">
              <a:spcBef>
                <a:spcPts val="889"/>
              </a:spcBef>
              <a:buClr>
                <a:schemeClr val="bg1">
                  <a:lumMod val="85000"/>
                </a:schemeClr>
              </a:buClr>
              <a:buFont typeface="Arial" panose="020B0604020202020204" pitchFamily="34" charset="0"/>
              <a:buChar char="•"/>
              <a:defRPr sz="2133">
                <a:solidFill>
                  <a:srgbClr val="FCFC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7122C-15A3-3B46-90E5-49C62A286245}"/>
              </a:ext>
            </a:extLst>
          </p:cNvPr>
          <p:cNvSpPr>
            <a:spLocks noGrp="1"/>
          </p:cNvSpPr>
          <p:nvPr>
            <p:ph type="dt" sz="half" idx="10"/>
          </p:nvPr>
        </p:nvSpPr>
        <p:spPr>
          <a:xfrm>
            <a:off x="457200" y="6356353"/>
            <a:ext cx="2133600" cy="365125"/>
          </a:xfrm>
          <a:prstGeom prst="rect">
            <a:avLst/>
          </a:prstGeom>
        </p:spPr>
        <p:txBody>
          <a:bodyPr/>
          <a:lstStyle>
            <a:lvl1pPr>
              <a:defRPr/>
            </a:lvl1pPr>
          </a:lstStyle>
          <a:p>
            <a:pPr>
              <a:defRPr/>
            </a:pPr>
            <a:fld id="{99461199-918E-9D4D-A983-0E32435233B8}" type="datetimeFigureOut">
              <a:rPr lang="en-US"/>
              <a:pPr>
                <a:defRPr/>
              </a:pPr>
              <a:t>10/6/2024</a:t>
            </a:fld>
            <a:endParaRPr lang="en-US"/>
          </a:p>
        </p:txBody>
      </p:sp>
      <p:sp>
        <p:nvSpPr>
          <p:cNvPr id="5" name="Footer Placeholder 4">
            <a:extLst>
              <a:ext uri="{FF2B5EF4-FFF2-40B4-BE49-F238E27FC236}">
                <a16:creationId xmlns:a16="http://schemas.microsoft.com/office/drawing/2014/main" id="{3D227D85-23BE-4D41-B5C1-6ED03BA66AA8}"/>
              </a:ext>
            </a:extLst>
          </p:cNvPr>
          <p:cNvSpPr>
            <a:spLocks noGrp="1"/>
          </p:cNvSpPr>
          <p:nvPr>
            <p:ph type="ftr" sz="quarter" idx="11"/>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5">
            <a:extLst>
              <a:ext uri="{FF2B5EF4-FFF2-40B4-BE49-F238E27FC236}">
                <a16:creationId xmlns:a16="http://schemas.microsoft.com/office/drawing/2014/main" id="{6B7172B5-00F0-B042-BF81-20F60B11F7CD}"/>
              </a:ext>
            </a:extLst>
          </p:cNvPr>
          <p:cNvSpPr>
            <a:spLocks noGrp="1"/>
          </p:cNvSpPr>
          <p:nvPr>
            <p:ph type="sldNum" sz="quarter" idx="12"/>
          </p:nvPr>
        </p:nvSpPr>
        <p:spPr>
          <a:xfrm>
            <a:off x="6553200" y="6356353"/>
            <a:ext cx="2133600" cy="365125"/>
          </a:xfrm>
          <a:prstGeom prst="rect">
            <a:avLst/>
          </a:prstGeom>
        </p:spPr>
        <p:txBody>
          <a:bodyPr/>
          <a:lstStyle>
            <a:lvl1pPr>
              <a:defRPr/>
            </a:lvl1pPr>
          </a:lstStyle>
          <a:p>
            <a:pPr>
              <a:defRPr/>
            </a:pPr>
            <a:fld id="{0E4BB7A1-F533-224F-AB59-FB852FDFBA49}" type="slidenum">
              <a:rPr lang="en-US"/>
              <a:pPr>
                <a:defRPr/>
              </a:pPr>
              <a:t>‹#›</a:t>
            </a:fld>
            <a:endParaRPr lang="en-US"/>
          </a:p>
        </p:txBody>
      </p:sp>
    </p:spTree>
    <p:extLst>
      <p:ext uri="{BB962C8B-B14F-4D97-AF65-F5344CB8AC3E}">
        <p14:creationId xmlns:p14="http://schemas.microsoft.com/office/powerpoint/2010/main" val="2749170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425FF8-7F20-B844-BB68-14D4588DB569}"/>
              </a:ext>
            </a:extLst>
          </p:cNvPr>
          <p:cNvSpPr/>
          <p:nvPr userDrawn="1"/>
        </p:nvSpPr>
        <p:spPr>
          <a:xfrm>
            <a:off x="0" y="788988"/>
            <a:ext cx="2489200" cy="6019800"/>
          </a:xfrm>
          <a:prstGeom prst="rect">
            <a:avLst/>
          </a:prstGeom>
          <a:solidFill>
            <a:srgbClr val="1F40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 name="Content Placeholder 2"/>
          <p:cNvSpPr>
            <a:spLocks noGrp="1"/>
          </p:cNvSpPr>
          <p:nvPr>
            <p:ph sz="half" idx="1"/>
          </p:nvPr>
        </p:nvSpPr>
        <p:spPr>
          <a:xfrm>
            <a:off x="2590801" y="1042992"/>
            <a:ext cx="6253163" cy="4986337"/>
          </a:xfrm>
        </p:spPr>
        <p:txBody>
          <a:bodyPr/>
          <a:lstStyle>
            <a:lvl1pPr marL="304804" indent="-304804">
              <a:buClr>
                <a:schemeClr val="bg1">
                  <a:lumMod val="75000"/>
                </a:schemeClr>
              </a:buClr>
              <a:buFont typeface="Arial" panose="020B0604020202020204" pitchFamily="34" charset="0"/>
              <a:buChar char="•"/>
              <a:defRPr sz="2489">
                <a:latin typeface="+mj-lt"/>
              </a:defRPr>
            </a:lvl1pPr>
            <a:lvl2pPr marL="660408" indent="-254003">
              <a:buClr>
                <a:schemeClr val="bg1">
                  <a:lumMod val="75000"/>
                </a:schemeClr>
              </a:buClr>
              <a:buFont typeface="Arial" panose="020B0604020202020204" pitchFamily="34" charset="0"/>
              <a:buChar char="•"/>
              <a:defRPr sz="2133">
                <a:latin typeface="+mj-lt"/>
              </a:defRPr>
            </a:lvl2pPr>
            <a:lvl3pPr marL="1016013" indent="-203203">
              <a:buClr>
                <a:schemeClr val="bg1">
                  <a:lumMod val="75000"/>
                </a:schemeClr>
              </a:buClr>
              <a:buFont typeface="Arial" panose="020B0604020202020204" pitchFamily="34" charset="0"/>
              <a:buChar char="•"/>
              <a:defRPr sz="1778">
                <a:latin typeface="+mj-lt"/>
              </a:defRPr>
            </a:lvl3pPr>
            <a:lvl4pPr marL="1422418" indent="-203203">
              <a:buClr>
                <a:schemeClr val="bg1">
                  <a:lumMod val="75000"/>
                </a:schemeClr>
              </a:buClr>
              <a:buFont typeface="Arial" panose="020B0604020202020204" pitchFamily="34" charset="0"/>
              <a:buChar char="•"/>
              <a:defRPr sz="1600">
                <a:latin typeface="+mj-lt"/>
              </a:defRPr>
            </a:lvl4pPr>
            <a:lvl5pPr marL="1828823" indent="-203203">
              <a:buClr>
                <a:schemeClr val="bg1">
                  <a:lumMod val="75000"/>
                </a:schemeClr>
              </a:buClr>
              <a:buFont typeface="Arial" panose="020B0604020202020204" pitchFamily="34" charset="0"/>
              <a:buChar cha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8EBC2AD8-9515-2546-8EA4-AEB9BB532585}"/>
              </a:ext>
            </a:extLst>
          </p:cNvPr>
          <p:cNvSpPr>
            <a:spLocks noGrp="1"/>
          </p:cNvSpPr>
          <p:nvPr>
            <p:ph type="ftr" sz="quarter" idx="10"/>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6">
            <a:extLst>
              <a:ext uri="{FF2B5EF4-FFF2-40B4-BE49-F238E27FC236}">
                <a16:creationId xmlns:a16="http://schemas.microsoft.com/office/drawing/2014/main" id="{977A699B-5BDF-6642-8BE1-AD7A36F08821}"/>
              </a:ext>
            </a:extLst>
          </p:cNvPr>
          <p:cNvSpPr>
            <a:spLocks noGrp="1"/>
          </p:cNvSpPr>
          <p:nvPr>
            <p:ph type="sldNum" sz="quarter" idx="11"/>
          </p:nvPr>
        </p:nvSpPr>
        <p:spPr>
          <a:xfrm>
            <a:off x="6553200" y="6356353"/>
            <a:ext cx="2133600" cy="365125"/>
          </a:xfrm>
          <a:prstGeom prst="rect">
            <a:avLst/>
          </a:prstGeom>
        </p:spPr>
        <p:txBody>
          <a:bodyPr/>
          <a:lstStyle>
            <a:lvl1pPr>
              <a:defRPr/>
            </a:lvl1pPr>
          </a:lstStyle>
          <a:p>
            <a:pPr>
              <a:defRPr/>
            </a:pPr>
            <a:fld id="{12A2E1BD-F2BE-134A-A9F1-9C3215F3E489}" type="slidenum">
              <a:rPr lang="en-US"/>
              <a:pPr>
                <a:defRPr/>
              </a:pPr>
              <a:t>‹#›</a:t>
            </a:fld>
            <a:endParaRPr lang="en-US"/>
          </a:p>
        </p:txBody>
      </p:sp>
      <p:sp>
        <p:nvSpPr>
          <p:cNvPr id="7" name="Date Placeholder 4">
            <a:extLst>
              <a:ext uri="{FF2B5EF4-FFF2-40B4-BE49-F238E27FC236}">
                <a16:creationId xmlns:a16="http://schemas.microsoft.com/office/drawing/2014/main" id="{136C25E7-D086-2C45-A574-4C87DC1FD3B2}"/>
              </a:ext>
            </a:extLst>
          </p:cNvPr>
          <p:cNvSpPr>
            <a:spLocks noGrp="1"/>
          </p:cNvSpPr>
          <p:nvPr>
            <p:ph type="dt" sz="half" idx="12"/>
          </p:nvPr>
        </p:nvSpPr>
        <p:spPr>
          <a:xfrm>
            <a:off x="457200" y="6356353"/>
            <a:ext cx="2133600" cy="365125"/>
          </a:xfrm>
          <a:prstGeom prst="rect">
            <a:avLst/>
          </a:prstGeom>
        </p:spPr>
        <p:txBody>
          <a:bodyPr/>
          <a:lstStyle>
            <a:lvl1pPr>
              <a:defRPr/>
            </a:lvl1pPr>
          </a:lstStyle>
          <a:p>
            <a:pPr>
              <a:defRPr/>
            </a:pPr>
            <a:fld id="{7E92A438-88D4-6046-ADC2-2F5FCA11D22B}" type="datetimeFigureOut">
              <a:rPr lang="en-US"/>
              <a:pPr>
                <a:defRPr/>
              </a:pPr>
              <a:t>10/6/2024</a:t>
            </a:fld>
            <a:endParaRPr lang="en-US"/>
          </a:p>
        </p:txBody>
      </p:sp>
    </p:spTree>
    <p:extLst>
      <p:ext uri="{BB962C8B-B14F-4D97-AF65-F5344CB8AC3E}">
        <p14:creationId xmlns:p14="http://schemas.microsoft.com/office/powerpoint/2010/main" val="1332843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D57AF85-5BAA-4C17-A062-904CF61076D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4600A82F-E954-4F1A-9C8D-D000D3DD63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BA3D846-43B9-49F1-AF11-682BAA7FCD0E}"/>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5B1AB1F-1F0D-47B9-ADAE-EAAEC97BE10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0CDB53C-179A-40A0-827A-9EFDADD75057}"/>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AAFE429A-0AE5-4D3C-BAA7-D1477532F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4F2A57A-553C-4314-B59B-AAEAC58DCD4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9E610F3-05F5-410C-853B-EB1FF7B95A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5888CFBE-A47A-4688-84FC-9D1B1C9D1B8E}"/>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A4B167A0-4989-4246-892F-58160FD6B1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5EA393F-1658-4276-A2B7-DC3328C90482}"/>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831F6455-EF6B-4F56-BA61-8BE59D557D9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98B1479-615A-4944-A1FC-7F6F4C358321}"/>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954D6751-0268-46E3-911A-F5EC2E9546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2156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2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9421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81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57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5633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1711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27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703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59041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341463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6144148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377999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44533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790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5.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2" r:id="rId12"/>
    <p:sldLayoutId id="2147483693" r:id="rId13"/>
    <p:sldLayoutId id="2147483916" r:id="rId14"/>
    <p:sldLayoutId id="214748391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6" r:id="rId14"/>
    <p:sldLayoutId id="2147483737" r:id="rId15"/>
    <p:sldLayoutId id="2147483738" r:id="rId16"/>
    <p:sldLayoutId id="2147483919" r:id="rId17"/>
    <p:sldLayoutId id="2147483920" r:id="rId18"/>
    <p:sldLayoutId id="2147483921"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0891654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5.xml"/><Relationship Id="rId1" Type="http://schemas.openxmlformats.org/officeDocument/2006/relationships/tags" Target="../tags/tag9.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5.xml"/><Relationship Id="rId1" Type="http://schemas.openxmlformats.org/officeDocument/2006/relationships/tags" Target="../tags/tag10.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5.xml"/><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9.png"/><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7.xml"/><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image" Target="../media/image50.wmf"/><Relationship Id="rId3" Type="http://schemas.openxmlformats.org/officeDocument/2006/relationships/slideLayout" Target="../slideLayouts/slideLayout13.xml"/><Relationship Id="rId7" Type="http://schemas.openxmlformats.org/officeDocument/2006/relationships/image" Target="../media/image44.wmf"/><Relationship Id="rId12" Type="http://schemas.openxmlformats.org/officeDocument/2006/relationships/image" Target="../media/image49.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15.xml"/><Relationship Id="rId6" Type="http://schemas.openxmlformats.org/officeDocument/2006/relationships/image" Target="../media/image43.wmf"/><Relationship Id="rId11" Type="http://schemas.openxmlformats.org/officeDocument/2006/relationships/image" Target="../media/image48.png"/><Relationship Id="rId5" Type="http://schemas.openxmlformats.org/officeDocument/2006/relationships/image" Target="../media/image42.wmf"/><Relationship Id="rId15" Type="http://schemas.openxmlformats.org/officeDocument/2006/relationships/image" Target="../media/image52.jpeg"/><Relationship Id="rId10" Type="http://schemas.openxmlformats.org/officeDocument/2006/relationships/image" Target="../media/image47.png"/><Relationship Id="rId4" Type="http://schemas.openxmlformats.org/officeDocument/2006/relationships/notesSlide" Target="../notesSlides/notesSlide8.xml"/><Relationship Id="rId9" Type="http://schemas.openxmlformats.org/officeDocument/2006/relationships/image" Target="../media/image46.png"/><Relationship Id="rId14" Type="http://schemas.openxmlformats.org/officeDocument/2006/relationships/image" Target="../media/image51.wmf"/></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57.JP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59.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coveragetoolkit.org/health-equity/defining-health-equity/"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devpolicy.org/young-peoples-political-engagement-future-timor-leste-20170721/" TargetMode="External"/><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https://creativecommons.org/licenses/by/3.0/" TargetMode="External"/><Relationship Id="rId5" Type="http://schemas.openxmlformats.org/officeDocument/2006/relationships/image" Target="../media/image65.jpeg"/><Relationship Id="rId4" Type="http://schemas.openxmlformats.org/officeDocument/2006/relationships/hyperlink" Target="https://www.bridgespan.org/insights/library/public-health/the-community-cure-for-health-care-(1)"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7.xml"/><Relationship Id="rId4" Type="http://schemas.openxmlformats.org/officeDocument/2006/relationships/hyperlink" Target="https://pxhere.com/en/photo/1080572"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4.jpeg"/><Relationship Id="rId2" Type="http://schemas.openxmlformats.org/officeDocument/2006/relationships/diagramData" Target="../diagrams/data3.xml"/><Relationship Id="rId1" Type="http://schemas.openxmlformats.org/officeDocument/2006/relationships/slideLayout" Target="../slideLayouts/slideLayout2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2337/dc23-2452" TargetMode="External"/><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6.jpeg"/><Relationship Id="rId5" Type="http://schemas.openxmlformats.org/officeDocument/2006/relationships/hyperlink" Target="http://www.worlddiabetesday.org/node/4494" TargetMode="External"/><Relationship Id="rId4" Type="http://schemas.openxmlformats.org/officeDocument/2006/relationships/image" Target="../media/image15.wmf"/></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17.xml"/><Relationship Id="rId1" Type="http://schemas.openxmlformats.org/officeDocument/2006/relationships/tags" Target="../tags/tag25.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hyperlink" Target="http://scp-th.wikidot.com/forum/t-7046053/scp-xxx-th"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hyperlink" Target="https://psychlopaedia.org/family-and-relationships/how-strengths-based-parenting-helps-young-people-to-thrive/" TargetMode="External"/><Relationship Id="rId2" Type="http://schemas.openxmlformats.org/officeDocument/2006/relationships/image" Target="../media/image88.jp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26.xml"/><Relationship Id="rId5" Type="http://schemas.openxmlformats.org/officeDocument/2006/relationships/image" Target="../media/image89.jpeg"/><Relationship Id="rId4" Type="http://schemas.openxmlformats.org/officeDocument/2006/relationships/hyperlink" Target="mailto:Info@diabetesed.ne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 All Voices Matter – Providing Collaborative Diabetes Care</a:t>
            </a:r>
            <a:r>
              <a:rPr lang="en-US" dirty="0"/>
              <a:t> </a:t>
            </a:r>
            <a:endParaRPr lang="en-US" sz="4000" dirty="0"/>
          </a:p>
        </p:txBody>
      </p:sp>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Founder - 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pic>
        <p:nvPicPr>
          <p:cNvPr id="3" name="Picture 2">
            <a:extLst>
              <a:ext uri="{FF2B5EF4-FFF2-40B4-BE49-F238E27FC236}">
                <a16:creationId xmlns:a16="http://schemas.microsoft.com/office/drawing/2014/main" id="{871A5786-05AD-E409-2A4B-2E84724530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703" y="609600"/>
            <a:ext cx="6147816" cy="2011680"/>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 y="21771"/>
            <a:ext cx="895604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85800" y="32657"/>
            <a:ext cx="2357949" cy="870045"/>
          </a:xfrm>
          <a:prstGeom prst="rect">
            <a:avLst/>
          </a:prstGeom>
        </p:spPr>
      </p:pic>
    </p:spTree>
    <p:custDataLst>
      <p:tags r:id="rId1"/>
    </p:custDataLst>
    <p:extLst>
      <p:ext uri="{BB962C8B-B14F-4D97-AF65-F5344CB8AC3E}">
        <p14:creationId xmlns:p14="http://schemas.microsoft.com/office/powerpoint/2010/main" val="592393645"/>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533400" y="1295400"/>
            <a:ext cx="5181600" cy="5334000"/>
          </a:xfrm>
        </p:spPr>
        <p:txBody>
          <a:bodyPr>
            <a:normAutofit fontScale="77500" lnSpcReduction="2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lnSpc>
                <a:spcPct val="120000"/>
              </a:lnSpc>
              <a:defRPr/>
            </a:pPr>
            <a:r>
              <a:rPr lang="en-US" dirty="0">
                <a:sym typeface="Wingdings" pitchFamily="2" charset="2"/>
              </a:rPr>
              <a:t>Glucagon (pancreas)	</a:t>
            </a:r>
            <a:r>
              <a:rPr lang="en-US" dirty="0">
                <a:solidFill>
                  <a:srgbClr val="FF0000"/>
                </a:solidFill>
                <a:sym typeface="Wingdings" pitchFamily="2" charset="2"/>
              </a:rPr>
              <a:t> </a:t>
            </a:r>
          </a:p>
          <a:p>
            <a:pPr eaLnBrk="1" hangingPunct="1">
              <a:lnSpc>
                <a:spcPct val="120000"/>
              </a:lnSpc>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lnSpc>
                <a:spcPct val="120000"/>
              </a:lnSpc>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lnSpc>
                <a:spcPct val="120000"/>
              </a:lnSpc>
              <a:defRPr/>
            </a:pPr>
            <a:r>
              <a:rPr lang="en-US" dirty="0">
                <a:sym typeface="Wingdings" pitchFamily="2" charset="2"/>
              </a:rPr>
              <a:t>Insulin (pancreas)	 </a:t>
            </a:r>
          </a:p>
          <a:p>
            <a:pPr eaLnBrk="1" hangingPunct="1">
              <a:lnSpc>
                <a:spcPct val="120000"/>
              </a:lnSpc>
              <a:defRPr/>
            </a:pPr>
            <a:r>
              <a:rPr lang="en-US" dirty="0">
                <a:sym typeface="Wingdings" pitchFamily="2" charset="2"/>
              </a:rPr>
              <a:t>Amylin (pancreas)	</a:t>
            </a:r>
          </a:p>
          <a:p>
            <a:pPr eaLnBrk="1" hangingPunct="1">
              <a:lnSpc>
                <a:spcPct val="120000"/>
              </a:lnSpc>
              <a:defRPr/>
            </a:pPr>
            <a:r>
              <a:rPr lang="en-US" dirty="0">
                <a:sym typeface="Wingdings" pitchFamily="2" charset="2"/>
              </a:rPr>
              <a:t>Gut hormones - </a:t>
            </a:r>
            <a:r>
              <a:rPr lang="en-US" dirty="0" err="1">
                <a:sym typeface="Wingdings" pitchFamily="2" charset="2"/>
              </a:rPr>
              <a:t>incretins</a:t>
            </a:r>
            <a:r>
              <a:rPr lang="en-US" dirty="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5181600" y="1143000"/>
            <a:ext cx="1866900" cy="4597527"/>
          </a:xfrm>
          <a:prstGeom prst="rect">
            <a:avLst/>
          </a:prstGeom>
          <a:noFill/>
          <a:ln w="9525">
            <a:noFill/>
            <a:miter lim="800000"/>
            <a:headEnd/>
            <a:tailEnd/>
          </a:ln>
          <a:effectLst/>
        </p:spPr>
        <p:txBody>
          <a:bodyPr/>
          <a:lstStyle/>
          <a:p>
            <a:pPr marL="257168" indent="-257168" algn="ctr">
              <a:spcBef>
                <a:spcPct val="20000"/>
              </a:spcBef>
              <a:buClr>
                <a:schemeClr val="tx2"/>
              </a:buClr>
              <a:buSzPct val="60000"/>
              <a:defRPr/>
            </a:pPr>
            <a:r>
              <a:rPr lang="en-US" sz="3200" u="sng" dirty="0">
                <a:latin typeface="Tahoma" pitchFamily="34" charset="0"/>
              </a:rPr>
              <a:t>Effect    </a:t>
            </a:r>
            <a:r>
              <a:rPr lang="en-US" sz="2100" u="sng" dirty="0">
                <a:effectLst>
                  <a:outerShdw blurRad="38100" dist="38100" dir="2700000" algn="tl">
                    <a:srgbClr val="000000"/>
                  </a:outerShdw>
                </a:effectLst>
                <a:latin typeface="Tahoma" pitchFamily="34" charset="0"/>
              </a:rPr>
              <a:t>     </a:t>
            </a:r>
          </a:p>
          <a:p>
            <a:pPr marL="257168" indent="-257168" algn="ctr">
              <a:spcBef>
                <a:spcPct val="20000"/>
              </a:spcBef>
              <a:buClr>
                <a:schemeClr val="tx2"/>
              </a:buClr>
              <a:buSzPct val="60000"/>
              <a:defRPr/>
            </a:pPr>
            <a:r>
              <a:rPr lang="en-US" sz="28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0000"/>
                </a:solidFill>
                <a:effectLst>
                  <a:outerShdw blurRad="38100" dist="38100" dir="2700000" algn="tl">
                    <a:srgbClr val="000000"/>
                  </a:outerShdw>
                </a:effectLst>
                <a:latin typeface="Tahoma" pitchFamily="34" charset="0"/>
                <a:sym typeface="Wingdings" pitchFamily="2" charset="2"/>
              </a:rPr>
              <a:t></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 </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CC00"/>
                </a:solidFill>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endParaRPr lang="en-US" sz="3200" dirty="0">
              <a:solidFill>
                <a:srgbClr val="FFCC00"/>
              </a:solidFill>
              <a:effectLst>
                <a:outerShdw blurRad="38100" dist="38100" dir="2700000" algn="tl">
                  <a:srgbClr val="000000"/>
                </a:outerShdw>
              </a:effectLst>
              <a:latin typeface="Tahoma" pitchFamily="34" charset="0"/>
              <a:sym typeface="Wingdings" pitchFamily="2" charset="2"/>
            </a:endParaRP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25291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2024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49784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*PreDiabetes </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*Taking high risk meds; antiretrovirals, 2</a:t>
            </a:r>
            <a:r>
              <a:rPr lang="en-US" sz="2489" baseline="30000" dirty="0">
                <a:solidFill>
                  <a:srgbClr val="0070C0"/>
                </a:solidFill>
              </a:rPr>
              <a:t>nd</a:t>
            </a:r>
            <a:r>
              <a:rPr lang="en-US" sz="2489" dirty="0">
                <a:solidFill>
                  <a:srgbClr val="0070C0"/>
                </a:solidFill>
              </a:rPr>
              <a:t> generation antipsychotics or steroids</a:t>
            </a:r>
          </a:p>
          <a:p>
            <a:pPr marL="880544" lvl="1" indent="-474139">
              <a:lnSpc>
                <a:spcPct val="90000"/>
              </a:lnSpc>
              <a:buClr>
                <a:schemeClr val="hlink"/>
              </a:buClr>
            </a:pPr>
            <a:r>
              <a:rPr lang="en-US" sz="2489" dirty="0">
                <a:solidFill>
                  <a:srgbClr val="0070C0"/>
                </a:solidFill>
              </a:rPr>
              <a:t>History of pancreatitis</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7D779F-8EAC-3628-E3F1-14B0402A7CDC}"/>
              </a:ext>
            </a:extLst>
          </p:cNvPr>
          <p:cNvPicPr>
            <a:picLocks noChangeAspect="1"/>
          </p:cNvPicPr>
          <p:nvPr/>
        </p:nvPicPr>
        <p:blipFill>
          <a:blip r:embed="rId4"/>
          <a:stretch>
            <a:fillRect/>
          </a:stretch>
        </p:blipFill>
        <p:spPr>
          <a:xfrm>
            <a:off x="5427448" y="6214428"/>
            <a:ext cx="3437152" cy="484296"/>
          </a:xfrm>
          <a:prstGeom prst="rect">
            <a:avLst/>
          </a:prstGeom>
        </p:spPr>
      </p:pic>
    </p:spTree>
    <p:custDataLst>
      <p:tags r:id="rId1"/>
    </p:custDataLst>
    <p:extLst>
      <p:ext uri="{BB962C8B-B14F-4D97-AF65-F5344CB8AC3E}">
        <p14:creationId xmlns:p14="http://schemas.microsoft.com/office/powerpoint/2010/main" val="189703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9" end="9"/>
                                            </p:txEl>
                                          </p:spTgt>
                                        </p:tgtEl>
                                        <p:attrNameLst>
                                          <p:attrName>style.visibility</p:attrName>
                                        </p:attrNameLst>
                                      </p:cBhvr>
                                      <p:to>
                                        <p:strVal val="visible"/>
                                      </p:to>
                                    </p:set>
                                    <p:anim calcmode="lin" valueType="num">
                                      <p:cBhvr additive="base">
                                        <p:cTn id="27" dur="2000" fill="hold"/>
                                        <p:tgtEl>
                                          <p:spTgt spid="1991683">
                                            <p:txEl>
                                              <p:pRg st="9" end="9"/>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91683">
                                            <p:txEl>
                                              <p:pRg st="7" end="7"/>
                                            </p:txEl>
                                          </p:spTgt>
                                        </p:tgtEl>
                                        <p:attrNameLst>
                                          <p:attrName>style.visibility</p:attrName>
                                        </p:attrNameLst>
                                      </p:cBhvr>
                                      <p:to>
                                        <p:strVal val="visible"/>
                                      </p:to>
                                    </p:set>
                                    <p:anim calcmode="lin" valueType="num">
                                      <p:cBhvr additive="base">
                                        <p:cTn id="31"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dirty="0"/>
              <a:t>Diabetes 2 - Who is at Risk?</a:t>
            </a:r>
            <a:r>
              <a:rPr lang="en-US" sz="3200" dirty="0"/>
              <a:t> </a:t>
            </a:r>
            <a:br>
              <a:rPr lang="en-US" sz="3200" dirty="0"/>
            </a:br>
            <a:r>
              <a:rPr lang="en-US" sz="2489" dirty="0"/>
              <a:t>(ADA 2024 Clinical Practice Guidelines</a:t>
            </a:r>
            <a:r>
              <a:rPr lang="en-US" sz="2844" dirty="0"/>
              <a:t>)</a:t>
            </a:r>
            <a:endParaRPr lang="en-US" sz="2844" dirty="0">
              <a:sym typeface="Monotype Sorts" pitchFamily="2" charset="2"/>
            </a:endParaRPr>
          </a:p>
        </p:txBody>
      </p:sp>
      <p:sp>
        <p:nvSpPr>
          <p:cNvPr id="1992707" name="Rectangle 3"/>
          <p:cNvSpPr>
            <a:spLocks noGrp="1" noChangeArrowheads="1"/>
          </p:cNvSpPr>
          <p:nvPr>
            <p:ph idx="1"/>
          </p:nvPr>
        </p:nvSpPr>
        <p:spPr>
          <a:xfrm>
            <a:off x="3657600" y="1523999"/>
            <a:ext cx="5188794" cy="4905701"/>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a:t>
            </a:r>
            <a:r>
              <a:rPr lang="en-US" sz="2844" dirty="0">
                <a:solidFill>
                  <a:srgbClr val="0070C0"/>
                </a:solidFill>
              </a:rPr>
              <a:t>BP &gt; 130/80</a:t>
            </a:r>
            <a:endParaRPr lang="en-US" sz="3200" dirty="0">
              <a:solidFill>
                <a:srgbClr val="0070C0"/>
              </a:solidFill>
            </a:endParaRPr>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associated w/ insulin resistance:</a:t>
            </a:r>
          </a:p>
          <a:p>
            <a:pPr lvl="2">
              <a:buClr>
                <a:schemeClr val="hlink"/>
              </a:buClr>
            </a:pPr>
            <a:r>
              <a:rPr lang="en-US" sz="21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578694" y="3904518"/>
            <a:ext cx="2590800" cy="2308324"/>
          </a:xfrm>
          <a:prstGeom prst="rect">
            <a:avLst/>
          </a:prstGeom>
          <a:noFill/>
          <a:ln w="28575">
            <a:solidFill>
              <a:srgbClr val="C00000"/>
            </a:solidFill>
          </a:ln>
        </p:spPr>
        <p:txBody>
          <a:bodyPr wrap="square" rtlCol="0">
            <a:spAutoFit/>
          </a:bodyPr>
          <a:lstStyle/>
          <a:p>
            <a:r>
              <a:rPr lang="en-US" dirty="0"/>
              <a:t>Screen using A1C, Fasting Blood Glucose or OGTT.</a:t>
            </a:r>
          </a:p>
          <a:p>
            <a:endParaRPr lang="en-US" dirty="0"/>
          </a:p>
          <a:p>
            <a:r>
              <a:rPr lang="en-US" dirty="0"/>
              <a:t>Repeat screening at least every 3 years if negative.</a:t>
            </a:r>
          </a:p>
          <a:p>
            <a:endParaRPr lang="en-US" dirty="0"/>
          </a:p>
          <a:p>
            <a:r>
              <a:rPr lang="en-US" dirty="0"/>
              <a:t>*If prediabetes or on high risk meds, recheck yearly  </a:t>
            </a:r>
          </a:p>
        </p:txBody>
      </p:sp>
      <p:pic>
        <p:nvPicPr>
          <p:cNvPr id="4" name="Picture 3">
            <a:extLst>
              <a:ext uri="{FF2B5EF4-FFF2-40B4-BE49-F238E27FC236}">
                <a16:creationId xmlns:a16="http://schemas.microsoft.com/office/drawing/2014/main" id="{265F5724-3177-D1E1-D308-93D795DFFA04}"/>
              </a:ext>
            </a:extLst>
          </p:cNvPr>
          <p:cNvPicPr>
            <a:picLocks noChangeAspect="1"/>
          </p:cNvPicPr>
          <p:nvPr/>
        </p:nvPicPr>
        <p:blipFill>
          <a:blip r:embed="rId4"/>
          <a:stretch>
            <a:fillRect/>
          </a:stretch>
        </p:blipFill>
        <p:spPr>
          <a:xfrm>
            <a:off x="5136621" y="6169769"/>
            <a:ext cx="3437152" cy="484296"/>
          </a:xfrm>
          <a:prstGeom prst="rect">
            <a:avLst/>
          </a:prstGeom>
        </p:spPr>
      </p:pic>
    </p:spTree>
    <p:custDataLst>
      <p:tags r:id="rId1"/>
    </p:custDataLst>
    <p:extLst>
      <p:ext uri="{BB962C8B-B14F-4D97-AF65-F5344CB8AC3E}">
        <p14:creationId xmlns:p14="http://schemas.microsoft.com/office/powerpoint/2010/main" val="32236558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2 </a:t>
            </a:r>
          </a:p>
        </p:txBody>
      </p:sp>
      <p:sp>
        <p:nvSpPr>
          <p:cNvPr id="6" name="Content Placeholder 5"/>
          <p:cNvSpPr>
            <a:spLocks noGrp="1"/>
          </p:cNvSpPr>
          <p:nvPr>
            <p:ph sz="quarter" idx="1"/>
          </p:nvPr>
        </p:nvSpPr>
        <p:spPr/>
        <p:txBody>
          <a:bodyPr/>
          <a:lstStyle/>
          <a:p>
            <a:r>
              <a:rPr lang="en-US" sz="3600" dirty="0"/>
              <a:t>Which of the following level is considered pre-diabetes range?</a:t>
            </a:r>
          </a:p>
          <a:p>
            <a:pPr marL="205735" lvl="1" indent="0">
              <a:buNone/>
            </a:pPr>
            <a:r>
              <a:rPr lang="en-US" dirty="0"/>
              <a:t>a. </a:t>
            </a:r>
            <a:r>
              <a:rPr lang="en-US" sz="4000" dirty="0"/>
              <a:t>Fasting BG of 62</a:t>
            </a:r>
          </a:p>
          <a:p>
            <a:pPr marL="205735" lvl="1" indent="0">
              <a:buNone/>
            </a:pPr>
            <a:r>
              <a:rPr lang="en-US" sz="4000" dirty="0"/>
              <a:t>b.  A1c of 5.9 %</a:t>
            </a:r>
          </a:p>
          <a:p>
            <a:pPr marL="205735" lvl="1" indent="0">
              <a:buNone/>
            </a:pPr>
            <a:r>
              <a:rPr lang="en-US" sz="4000" dirty="0"/>
              <a:t>c. After meal BG of 137</a:t>
            </a:r>
          </a:p>
          <a:p>
            <a:pPr marL="205735" lvl="1" indent="0">
              <a:buNone/>
            </a:pPr>
            <a:r>
              <a:rPr lang="en-US" sz="4000" dirty="0"/>
              <a:t>d. A1c of 7.1 %</a:t>
            </a:r>
          </a:p>
          <a:p>
            <a:pPr marL="205735" lvl="1" indent="0">
              <a:buNone/>
            </a:pPr>
            <a:endParaRPr lang="en-US" sz="2400" dirty="0"/>
          </a:p>
          <a:p>
            <a:pPr lvl="1"/>
            <a:endParaRPr lang="en-US" sz="2400" dirty="0"/>
          </a:p>
        </p:txBody>
      </p:sp>
      <p:pic>
        <p:nvPicPr>
          <p:cNvPr id="7" name="Picture 6"/>
          <p:cNvPicPr>
            <a:picLocks noChangeAspect="1"/>
          </p:cNvPicPr>
          <p:nvPr/>
        </p:nvPicPr>
        <p:blipFill>
          <a:blip r:embed="rId3"/>
          <a:stretch>
            <a:fillRect/>
          </a:stretch>
        </p:blipFill>
        <p:spPr>
          <a:xfrm>
            <a:off x="6195939" y="3165371"/>
            <a:ext cx="1371600" cy="1363081"/>
          </a:xfrm>
          <a:prstGeom prst="rect">
            <a:avLst/>
          </a:prstGeom>
        </p:spPr>
      </p:pic>
      <p:sp>
        <p:nvSpPr>
          <p:cNvPr id="8" name="Oval 7">
            <a:extLst>
              <a:ext uri="{FF2B5EF4-FFF2-40B4-BE49-F238E27FC236}">
                <a16:creationId xmlns:a16="http://schemas.microsoft.com/office/drawing/2014/main" id="{46A7849A-5313-45AE-9022-8C622B26B295}"/>
              </a:ext>
            </a:extLst>
          </p:cNvPr>
          <p:cNvSpPr/>
          <p:nvPr/>
        </p:nvSpPr>
        <p:spPr>
          <a:xfrm>
            <a:off x="609600" y="3048000"/>
            <a:ext cx="38100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0466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ext uri="{D42A27DB-BD31-4B8C-83A1-F6EECF244321}">
                <p14:modId xmlns:p14="http://schemas.microsoft.com/office/powerpoint/2010/main" val="1069447702"/>
              </p:ext>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92537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287104"/>
          </a:xfrm>
        </p:spPr>
        <p:txBody>
          <a:bodyPr>
            <a:normAutofit fontScale="85000" lnSpcReduction="20000"/>
          </a:bodyPr>
          <a:lstStyle/>
          <a:p>
            <a:pPr>
              <a:lnSpc>
                <a:spcPct val="120000"/>
              </a:lnSpc>
            </a:pPr>
            <a:r>
              <a:rPr lang="en-US" dirty="0"/>
              <a:t>96 million people in US</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r>
              <a:rPr lang="en-US" dirty="0"/>
              <a:t>Associated with higher rates of heart attack, stroke, neuropathy and vessel disease</a:t>
            </a:r>
          </a:p>
          <a:p>
            <a:endParaRPr lang="en-US" dirty="0"/>
          </a:p>
        </p:txBody>
      </p:sp>
      <p:pic>
        <p:nvPicPr>
          <p:cNvPr id="4" name="Picture 3"/>
          <p:cNvPicPr>
            <a:picLocks noChangeAspect="1"/>
          </p:cNvPicPr>
          <p:nvPr/>
        </p:nvPicPr>
        <p:blipFill>
          <a:blip r:embed="rId2"/>
          <a:stretch>
            <a:fillRect/>
          </a:stretch>
        </p:blipFill>
        <p:spPr>
          <a:xfrm>
            <a:off x="5669814" y="1295402"/>
            <a:ext cx="3028709" cy="2882747"/>
          </a:xfrm>
          <a:prstGeom prst="rect">
            <a:avLst/>
          </a:prstGeom>
        </p:spPr>
      </p:pic>
      <p:pic>
        <p:nvPicPr>
          <p:cNvPr id="5" name="Picture 4">
            <a:extLst>
              <a:ext uri="{FF2B5EF4-FFF2-40B4-BE49-F238E27FC236}">
                <a16:creationId xmlns:a16="http://schemas.microsoft.com/office/drawing/2014/main" id="{4E1A1970-5D03-3AD3-B22D-58C5503AA974}"/>
              </a:ext>
            </a:extLst>
          </p:cNvPr>
          <p:cNvPicPr>
            <a:picLocks noChangeAspect="1"/>
          </p:cNvPicPr>
          <p:nvPr/>
        </p:nvPicPr>
        <p:blipFill>
          <a:blip r:embed="rId3"/>
          <a:stretch>
            <a:fillRect/>
          </a:stretch>
        </p:blipFill>
        <p:spPr>
          <a:xfrm>
            <a:off x="5334000" y="6276816"/>
            <a:ext cx="3667430" cy="376352"/>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a:t>Financial Advisor</a:t>
            </a:r>
          </a:p>
        </p:txBody>
      </p:sp>
      <p:sp>
        <p:nvSpPr>
          <p:cNvPr id="120835" name="Content Placeholder 2"/>
          <p:cNvSpPr>
            <a:spLocks noGrp="1"/>
          </p:cNvSpPr>
          <p:nvPr>
            <p:ph idx="1"/>
          </p:nvPr>
        </p:nvSpPr>
        <p:spPr>
          <a:xfrm>
            <a:off x="228600" y="1295400"/>
            <a:ext cx="5334000" cy="5257800"/>
          </a:xfrm>
        </p:spPr>
        <p:txBody>
          <a:bodyPr>
            <a:normAutofit fontScale="92500" lnSpcReduction="20000"/>
          </a:bodyPr>
          <a:lstStyle/>
          <a:p>
            <a:r>
              <a:rPr lang="en-US" dirty="0"/>
              <a:t>Mid 30s, friendly, he smiles to greet you and you notice his gums are inflamed.  You’d guess a BMI of 26 or so, with most of the extra weight in the waist area. </a:t>
            </a:r>
          </a:p>
          <a:p>
            <a:r>
              <a:rPr lang="en-US" dirty="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7967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330740" y="419911"/>
            <a:ext cx="8229600" cy="762000"/>
          </a:xfrm>
        </p:spPr>
        <p:txBody>
          <a:bodyPr>
            <a:normAutofit/>
          </a:bodyPr>
          <a:lstStyle/>
          <a:p>
            <a:r>
              <a:rPr lang="en-US" sz="4000" dirty="0"/>
              <a:t>Preventing Pre Diabetes and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785336" y="1683846"/>
            <a:ext cx="6400800" cy="4144963"/>
          </a:xfrm>
          <a:noFill/>
        </p:spPr>
      </p:pic>
      <p:pic>
        <p:nvPicPr>
          <p:cNvPr id="30728" name="Picture 8" descr="C:\Documents and Settings\Owner\Local Settings\Temporary Internet Files\Content.IE5\Y76R5TRG\MPj04436400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2977" y="1278037"/>
            <a:ext cx="187312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7912" y="3792637"/>
            <a:ext cx="2057160" cy="274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lderly woman finishing a marathon">
            <a:extLst>
              <a:ext uri="{FF2B5EF4-FFF2-40B4-BE49-F238E27FC236}">
                <a16:creationId xmlns:a16="http://schemas.microsoft.com/office/drawing/2014/main" id="{2D26FACA-0DD1-2A61-54E5-FC21ABA7A3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116" y="1343346"/>
            <a:ext cx="3527796" cy="2351864"/>
          </a:xfrm>
          <a:prstGeom prst="rect">
            <a:avLst/>
          </a:prstGeom>
        </p:spPr>
      </p:pic>
      <p:pic>
        <p:nvPicPr>
          <p:cNvPr id="4" name="Picture 3" descr="Father brushing disabled child's teeth">
            <a:extLst>
              <a:ext uri="{FF2B5EF4-FFF2-40B4-BE49-F238E27FC236}">
                <a16:creationId xmlns:a16="http://schemas.microsoft.com/office/drawing/2014/main" id="{5F6F1C3F-CE96-911A-DFE9-71D78F851E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2175" y="4074908"/>
            <a:ext cx="3200400" cy="2133600"/>
          </a:xfrm>
          <a:prstGeom prst="rect">
            <a:avLst/>
          </a:prstGeom>
        </p:spPr>
      </p:pic>
      <p:pic>
        <p:nvPicPr>
          <p:cNvPr id="6" name="Picture 5" descr="Dog in sleep mask">
            <a:extLst>
              <a:ext uri="{FF2B5EF4-FFF2-40B4-BE49-F238E27FC236}">
                <a16:creationId xmlns:a16="http://schemas.microsoft.com/office/drawing/2014/main" id="{8A3A3208-4BAA-97EC-2A94-A29234921749}"/>
              </a:ext>
            </a:extLst>
          </p:cNvPr>
          <p:cNvPicPr>
            <a:picLocks noChangeAspect="1"/>
          </p:cNvPicPr>
          <p:nvPr/>
        </p:nvPicPr>
        <p:blipFill>
          <a:blip r:embed="rId9" cstate="print">
            <a:extLst>
              <a:ext uri="{28A0092B-C50C-407E-A947-70E740481C1C}">
                <a14:useLocalDpi xmlns:a14="http://schemas.microsoft.com/office/drawing/2010/main" val="0"/>
              </a:ext>
            </a:extLst>
          </a:blip>
          <a:srcRect l="25686" r="15839"/>
          <a:stretch/>
        </p:blipFill>
        <p:spPr>
          <a:xfrm>
            <a:off x="6400800" y="3556560"/>
            <a:ext cx="2546258" cy="2952184"/>
          </a:xfrm>
          <a:prstGeom prst="rect">
            <a:avLst/>
          </a:prstGeom>
        </p:spPr>
      </p:pic>
    </p:spTree>
    <p:custDataLst>
      <p:tags r:id="rId1"/>
    </p:custDataLst>
    <p:extLst>
      <p:ext uri="{BB962C8B-B14F-4D97-AF65-F5344CB8AC3E}">
        <p14:creationId xmlns:p14="http://schemas.microsoft.com/office/powerpoint/2010/main" val="10909585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checkerboard(across)">
                                      <p:cBhvr>
                                        <p:cTn id="7" dur="500"/>
                                        <p:tgtEl>
                                          <p:spTgt spid="3072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30729"/>
                                        </p:tgtEl>
                                        <p:attrNameLst>
                                          <p:attrName>style.visibility</p:attrName>
                                        </p:attrNameLst>
                                      </p:cBhvr>
                                      <p:to>
                                        <p:strVal val="visible"/>
                                      </p:to>
                                    </p:set>
                                    <p:anim calcmode="lin" valueType="num">
                                      <p:cBhvr>
                                        <p:cTn id="36" dur="1000" fill="hold"/>
                                        <p:tgtEl>
                                          <p:spTgt spid="30729"/>
                                        </p:tgtEl>
                                        <p:attrNameLst>
                                          <p:attrName>ppt_w</p:attrName>
                                        </p:attrNameLst>
                                      </p:cBhvr>
                                      <p:tavLst>
                                        <p:tav tm="0">
                                          <p:val>
                                            <p:fltVal val="0"/>
                                          </p:val>
                                        </p:tav>
                                        <p:tav tm="100000">
                                          <p:val>
                                            <p:strVal val="#ppt_w"/>
                                          </p:val>
                                        </p:tav>
                                      </p:tavLst>
                                    </p:anim>
                                    <p:anim calcmode="lin" valueType="num">
                                      <p:cBhvr>
                                        <p:cTn id="37" dur="1000" fill="hold"/>
                                        <p:tgtEl>
                                          <p:spTgt spid="30729"/>
                                        </p:tgtEl>
                                        <p:attrNameLst>
                                          <p:attrName>ppt_h</p:attrName>
                                        </p:attrNameLst>
                                      </p:cBhvr>
                                      <p:tavLst>
                                        <p:tav tm="0">
                                          <p:val>
                                            <p:fltVal val="0"/>
                                          </p:val>
                                        </p:tav>
                                        <p:tav tm="100000">
                                          <p:val>
                                            <p:strVal val="#ppt_h"/>
                                          </p:val>
                                        </p:tav>
                                      </p:tavLst>
                                    </p:anim>
                                    <p:anim calcmode="lin" valueType="num">
                                      <p:cBhvr>
                                        <p:cTn id="38" dur="1000" fill="hold"/>
                                        <p:tgtEl>
                                          <p:spTgt spid="30729"/>
                                        </p:tgtEl>
                                        <p:attrNameLst>
                                          <p:attrName>style.rotation</p:attrName>
                                        </p:attrNameLst>
                                      </p:cBhvr>
                                      <p:tavLst>
                                        <p:tav tm="0">
                                          <p:val>
                                            <p:fltVal val="90"/>
                                          </p:val>
                                        </p:tav>
                                        <p:tav tm="100000">
                                          <p:val>
                                            <p:fltVal val="0"/>
                                          </p:val>
                                        </p:tav>
                                      </p:tavLst>
                                    </p:anim>
                                    <p:animEffect transition="in" filter="fade">
                                      <p:cBhvr>
                                        <p:cTn id="39" dur="1000"/>
                                        <p:tgtEl>
                                          <p:spTgt spid="30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28601" y="273050"/>
            <a:ext cx="8453438" cy="565150"/>
          </a:xfrm>
        </p:spPr>
        <p:txBody>
          <a:bodyPr lIns="90488" tIns="44450" rIns="90488" bIns="44450">
            <a:noAutofit/>
          </a:bodyPr>
          <a:lstStyle/>
          <a:p>
            <a:pPr eaLnBrk="1" hangingPunct="1"/>
            <a:r>
              <a:rPr lang="en-US" sz="4000" dirty="0"/>
              <a:t>Ominous Octet</a:t>
            </a:r>
          </a:p>
        </p:txBody>
      </p:sp>
      <p:pic>
        <p:nvPicPr>
          <p:cNvPr id="88067" name="Picture 276" descr="MCj01975660000[1]"/>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dirty="0">
                <a:latin typeface="Helvetica" panose="020B0604020202020204" pitchFamily="34" charset="0"/>
              </a:rPr>
              <a:t>Increase glucose</a:t>
            </a:r>
          </a:p>
          <a:p>
            <a:pPr eaLnBrk="1" hangingPunct="1">
              <a:spcBef>
                <a:spcPct val="0"/>
              </a:spcBef>
              <a:buClrTx/>
              <a:buSzTx/>
              <a:buFontTx/>
              <a:buNone/>
            </a:pPr>
            <a:r>
              <a:rPr lang="en-US" sz="1600" b="1" dirty="0">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2"/>
          </p:nvPr>
        </p:nvPicPr>
        <p:blipFill>
          <a:blip r:embed="rId15">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093653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dirty="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4041648"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pic>
        <p:nvPicPr>
          <p:cNvPr id="5" name="Picture 4" descr="Various colors of dahlia flowers">
            <a:extLst>
              <a:ext uri="{FF2B5EF4-FFF2-40B4-BE49-F238E27FC236}">
                <a16:creationId xmlns:a16="http://schemas.microsoft.com/office/drawing/2014/main" id="{0AEF6C14-02BC-D160-7E06-D461660F3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276" r="25086" b="-3"/>
          <a:stretch/>
        </p:blipFill>
        <p:spPr>
          <a:xfrm>
            <a:off x="4632198" y="1216152"/>
            <a:ext cx="4041648" cy="4937760"/>
          </a:xfrm>
          <a:prstGeom prst="rect">
            <a:avLst/>
          </a:prstGeom>
          <a:noFill/>
        </p:spPr>
      </p:pic>
      <p:pic>
        <p:nvPicPr>
          <p:cNvPr id="4" name="Picture 3" descr="A magazine cover with a group of people&#10;&#10;Description automatically generated">
            <a:extLst>
              <a:ext uri="{FF2B5EF4-FFF2-40B4-BE49-F238E27FC236}">
                <a16:creationId xmlns:a16="http://schemas.microsoft.com/office/drawing/2014/main" id="{F25288F8-3792-9F50-BCDE-3EDF3A64A9D6}"/>
              </a:ext>
            </a:extLst>
          </p:cNvPr>
          <p:cNvPicPr>
            <a:picLocks noChangeAspect="1"/>
          </p:cNvPicPr>
          <p:nvPr/>
        </p:nvPicPr>
        <p:blipFill>
          <a:blip r:embed="rId3"/>
          <a:stretch>
            <a:fillRect/>
          </a:stretch>
        </p:blipFill>
        <p:spPr>
          <a:xfrm>
            <a:off x="5197601" y="1511764"/>
            <a:ext cx="2910841" cy="3834471"/>
          </a:xfrm>
          <a:prstGeom prst="rect">
            <a:avLst/>
          </a:prstGeom>
        </p:spPr>
      </p:pic>
    </p:spTree>
    <p:extLst>
      <p:ext uri="{BB962C8B-B14F-4D97-AF65-F5344CB8AC3E}">
        <p14:creationId xmlns:p14="http://schemas.microsoft.com/office/powerpoint/2010/main" val="10423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1" y="4597036"/>
            <a:ext cx="2895602" cy="1934959"/>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229241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331443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304800"/>
            <a:ext cx="8229600" cy="1143000"/>
          </a:xfrm>
        </p:spPr>
        <p:txBody>
          <a:bodyPr vert="horz" lIns="90477" tIns="44445" rIns="90477" bIns="44445" anchor="b" anchorCtr="0">
            <a:normAutofit fontScale="90000"/>
          </a:bodyPr>
          <a:lstStyle/>
          <a:p>
            <a:pPr eaLnBrk="1" hangingPunct="1"/>
            <a:r>
              <a:rPr lang="en-US" b="1" dirty="0"/>
              <a:t>6. Glycemic Targets</a:t>
            </a:r>
            <a:br>
              <a:rPr lang="en-US" b="1" dirty="0"/>
            </a:br>
            <a:r>
              <a:rPr lang="en-US" sz="4000" b="1" dirty="0"/>
              <a:t>Individualize Targets – ADA  </a:t>
            </a:r>
            <a:endParaRPr lang="en-US" b="1" dirty="0"/>
          </a:p>
        </p:txBody>
      </p:sp>
      <p:sp>
        <p:nvSpPr>
          <p:cNvPr id="89091" name="Rectangle 3"/>
          <p:cNvSpPr>
            <a:spLocks noGrp="1" noChangeArrowheads="1"/>
          </p:cNvSpPr>
          <p:nvPr>
            <p:ph sz="half" idx="1"/>
          </p:nvPr>
        </p:nvSpPr>
        <p:spPr>
          <a:xfrm>
            <a:off x="457200" y="1520959"/>
            <a:ext cx="7543800" cy="4648200"/>
          </a:xfrm>
          <a:ln w="12700">
            <a:solidFill>
              <a:schemeClr val="tx1"/>
            </a:solidFill>
            <a:miter lim="800000"/>
            <a:headEnd/>
            <a:tailEnd/>
          </a:ln>
        </p:spPr>
        <p:txBody>
          <a:bodyPr vert="horz" lIns="90477" tIns="44445" rIns="90477" bIns="44445">
            <a:normAutofit/>
          </a:bodyPr>
          <a:lstStyle/>
          <a:p>
            <a:pPr eaLnBrk="1" hangingPunct="1">
              <a:buFont typeface="Wingdings" pitchFamily="2" charset="2"/>
              <a:buNone/>
            </a:pPr>
            <a:endParaRPr lang="en-US" sz="2000" dirty="0">
              <a:solidFill>
                <a:schemeClr val="tx2"/>
              </a:solidFill>
            </a:endParaRPr>
          </a:p>
          <a:p>
            <a:pPr lvl="1" eaLnBrk="1" hangingPunct="1">
              <a:buSzPct val="75000"/>
            </a:pPr>
            <a:r>
              <a:rPr lang="en-US" sz="3600" dirty="0"/>
              <a:t> </a:t>
            </a:r>
            <a:r>
              <a:rPr lang="en-US" sz="4000" dirty="0"/>
              <a:t>Pre-Prandial BG 80- 130</a:t>
            </a:r>
          </a:p>
          <a:p>
            <a:pPr lvl="1" eaLnBrk="1" hangingPunct="1">
              <a:buSzPct val="75000"/>
            </a:pPr>
            <a:endParaRPr lang="en-US" sz="2000" dirty="0"/>
          </a:p>
          <a:p>
            <a:pPr lvl="1" eaLnBrk="1" hangingPunct="1">
              <a:buSzPct val="75000"/>
            </a:pPr>
            <a:r>
              <a:rPr lang="en-US" sz="4000" dirty="0"/>
              <a:t> 1-2 </a:t>
            </a:r>
            <a:r>
              <a:rPr lang="en-US" sz="4000" dirty="0" err="1"/>
              <a:t>hr</a:t>
            </a:r>
            <a:r>
              <a:rPr lang="en-US" sz="4000" dirty="0"/>
              <a:t> post prandial &lt; than 180</a:t>
            </a:r>
          </a:p>
          <a:p>
            <a:pPr lvl="2" eaLnBrk="1" hangingPunct="1">
              <a:buSzPct val="75000"/>
              <a:buFont typeface="Wingdings" pitchFamily="2" charset="2"/>
              <a:buNone/>
            </a:pPr>
            <a:r>
              <a:rPr lang="en-US" sz="2800" dirty="0"/>
              <a:t>*for nonpregnant adults</a:t>
            </a:r>
          </a:p>
          <a:p>
            <a:pPr lvl="2" eaLnBrk="1" hangingPunct="1">
              <a:buSzPct val="75000"/>
              <a:buFont typeface="Wingdings" pitchFamily="2" charset="2"/>
              <a:buNone/>
            </a:pPr>
            <a:endParaRPr lang="en-US" sz="2800" dirty="0"/>
          </a:p>
          <a:p>
            <a:pPr lvl="1">
              <a:buSzPct val="75000"/>
            </a:pPr>
            <a:r>
              <a:rPr lang="en-US" sz="4000" dirty="0"/>
              <a:t>Time in Range: 70%</a:t>
            </a:r>
          </a:p>
          <a:p>
            <a:pPr lvl="2">
              <a:buSzPct val="75000"/>
            </a:pPr>
            <a:r>
              <a:rPr lang="en-US" sz="3600" dirty="0"/>
              <a:t>BG of 70-180 mg/dL</a:t>
            </a:r>
          </a:p>
          <a:p>
            <a:pPr lvl="1" algn="r" eaLnBrk="1" hangingPunct="1">
              <a:buSzPct val="75000"/>
              <a:buFont typeface="Wingdings" pitchFamily="2" charset="2"/>
              <a:buNone/>
            </a:pPr>
            <a:endParaRPr lang="en-US" sz="1400" i="1" dirty="0"/>
          </a:p>
          <a:p>
            <a:pPr lvl="1" algn="r" eaLnBrk="1" hangingPunct="1">
              <a:buSzPct val="75000"/>
              <a:buFont typeface="Wingdings" pitchFamily="2" charset="2"/>
              <a:buNone/>
            </a:pPr>
            <a:endParaRPr lang="en-US" sz="1600" i="1" dirty="0"/>
          </a:p>
        </p:txBody>
      </p:sp>
      <p:pic>
        <p:nvPicPr>
          <p:cNvPr id="31746" name="Picture 2" descr="C:\Users\Beverly\AppData\Local\Microsoft\Windows\Temporary Internet Files\Content.IE5\DJWH7WCO\MC90038891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38975"/>
            <a:ext cx="2844483" cy="24033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7525526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pic>
        <p:nvPicPr>
          <p:cNvPr id="2" name="Picture 1">
            <a:extLst>
              <a:ext uri="{FF2B5EF4-FFF2-40B4-BE49-F238E27FC236}">
                <a16:creationId xmlns:a16="http://schemas.microsoft.com/office/drawing/2014/main" id="{373B86B3-71B5-4FF0-80CE-0E602ED35CB5}"/>
              </a:ext>
            </a:extLst>
          </p:cNvPr>
          <p:cNvPicPr>
            <a:picLocks noChangeAspect="1"/>
          </p:cNvPicPr>
          <p:nvPr/>
        </p:nvPicPr>
        <p:blipFill>
          <a:blip r:embed="rId4"/>
          <a:stretch>
            <a:fillRect/>
          </a:stretch>
        </p:blipFill>
        <p:spPr>
          <a:xfrm>
            <a:off x="5181600" y="4847178"/>
            <a:ext cx="3804589" cy="996813"/>
          </a:xfrm>
          <a:prstGeom prst="rect">
            <a:avLst/>
          </a:prstGeom>
        </p:spPr>
      </p:pic>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spTree>
    <p:custDataLst>
      <p:tags r:id="rId1"/>
    </p:custDataLst>
    <p:extLst>
      <p:ext uri="{BB962C8B-B14F-4D97-AF65-F5344CB8AC3E}">
        <p14:creationId xmlns:p14="http://schemas.microsoft.com/office/powerpoint/2010/main" val="26627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00372355"/>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819D9-0B93-CED8-1DDF-798F056A41F1}"/>
            </a:ext>
          </a:extLst>
        </p:cNvPr>
        <p:cNvGrpSpPr/>
        <p:nvPr/>
      </p:nvGrpSpPr>
      <p:grpSpPr>
        <a:xfrm>
          <a:off x="0" y="0"/>
          <a:ext cx="0" cy="0"/>
          <a:chOff x="0" y="0"/>
          <a:chExt cx="0" cy="0"/>
        </a:xfrm>
      </p:grpSpPr>
      <p:sp>
        <p:nvSpPr>
          <p:cNvPr id="72706" name="Rectangle 2">
            <a:extLst>
              <a:ext uri="{FF2B5EF4-FFF2-40B4-BE49-F238E27FC236}">
                <a16:creationId xmlns:a16="http://schemas.microsoft.com/office/drawing/2014/main" id="{17EE507E-AF0E-9282-1470-8BE2D97EE90A}"/>
              </a:ext>
            </a:extLst>
          </p:cNvPr>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a:extLst>
              <a:ext uri="{FF2B5EF4-FFF2-40B4-BE49-F238E27FC236}">
                <a16:creationId xmlns:a16="http://schemas.microsoft.com/office/drawing/2014/main" id="{3FE73A30-0BA5-1755-0125-4818E86C55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8096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C9CC-8DC7-F130-E0CF-B0F54E475C4D}"/>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93CF063D-1E57-056F-5FF5-2579A0BBA02A}"/>
              </a:ext>
            </a:extLst>
          </p:cNvPr>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a:extLst>
              <a:ext uri="{FF2B5EF4-FFF2-40B4-BE49-F238E27FC236}">
                <a16:creationId xmlns:a16="http://schemas.microsoft.com/office/drawing/2014/main" id="{026F086F-E678-F616-CD48-48CAEFF3F19C}"/>
              </a:ext>
            </a:extLst>
          </p:cNvPr>
          <p:cNvSpPr>
            <a:spLocks noGrp="1" noChangeArrowheads="1"/>
          </p:cNvSpPr>
          <p:nvPr>
            <p:ph sz="quarter" idx="1"/>
          </p:nvPr>
        </p:nvSpPr>
        <p:spPr>
          <a:xfrm>
            <a:off x="457200" y="1219200"/>
            <a:ext cx="8458200" cy="5638800"/>
          </a:xfrm>
        </p:spPr>
        <p:txBody>
          <a:bodyPr>
            <a:normAutofit fontScale="92500" lnSpcReduction="20000"/>
          </a:bodyPr>
          <a:lstStyle/>
          <a:p>
            <a:pPr marL="609600" indent="-609600" eaLnBrk="1" hangingPunct="1">
              <a:lnSpc>
                <a:spcPct val="150000"/>
              </a:lnSpc>
              <a:buFont typeface="Wingdings" pitchFamily="2" charset="2"/>
              <a:buNone/>
              <a:defRPr/>
            </a:pPr>
            <a:r>
              <a:rPr lang="en-US" sz="2400" b="1" dirty="0"/>
              <a:t>G </a:t>
            </a:r>
            <a:r>
              <a:rPr lang="en-US" sz="2200" b="1" dirty="0"/>
              <a:t>ADA goal for A1c is less than ____%				 </a:t>
            </a:r>
          </a:p>
          <a:p>
            <a:pPr marL="609600" indent="-609600" eaLnBrk="1" hangingPunct="1">
              <a:lnSpc>
                <a:spcPct val="150000"/>
              </a:lnSpc>
              <a:buFont typeface="Wingdings" pitchFamily="2" charset="2"/>
              <a:buNone/>
              <a:defRPr/>
            </a:pPr>
            <a:r>
              <a:rPr lang="en-US" sz="2200" b="1" dirty="0"/>
              <a:t>G People with DM need to see their provider at least every month	  </a:t>
            </a:r>
            <a:endParaRPr lang="en-US" sz="2200" b="1" u="sng" dirty="0"/>
          </a:p>
          <a:p>
            <a:pPr marL="609600" indent="-609600" eaLnBrk="1" hangingPunct="1">
              <a:lnSpc>
                <a:spcPct val="150000"/>
              </a:lnSpc>
              <a:buFont typeface="Wingdings" pitchFamily="2" charset="2"/>
              <a:buNone/>
              <a:defRPr/>
            </a:pPr>
            <a:r>
              <a:rPr lang="en-US" sz="2200" b="1" u="sng" dirty="0"/>
              <a:t>G</a:t>
            </a:r>
            <a:r>
              <a:rPr lang="en-US" sz="2200" u="sng" dirty="0"/>
              <a:t> </a:t>
            </a:r>
            <a:r>
              <a:rPr lang="en-US" sz="2200" b="1" dirty="0"/>
              <a:t>Blood pressure goal is less than</a:t>
            </a:r>
            <a:r>
              <a:rPr lang="en-US" sz="2200" dirty="0"/>
              <a:t>				 </a:t>
            </a:r>
            <a:endParaRPr lang="en-US" sz="2200" u="sng" dirty="0"/>
          </a:p>
          <a:p>
            <a:pPr marL="609600" indent="-609600" eaLnBrk="1" hangingPunct="1">
              <a:lnSpc>
                <a:spcPct val="150000"/>
              </a:lnSpc>
              <a:buFont typeface="Wingdings" pitchFamily="2" charset="2"/>
              <a:buNone/>
              <a:defRPr/>
            </a:pPr>
            <a:r>
              <a:rPr lang="en-US" sz="2200" b="1" dirty="0"/>
              <a:t>G People with DM should see eye doctor (ophthalmologist) at least 	 </a:t>
            </a:r>
          </a:p>
          <a:p>
            <a:pPr marL="609600" indent="-609600" eaLnBrk="1" hangingPunct="1">
              <a:lnSpc>
                <a:spcPct val="150000"/>
              </a:lnSpc>
              <a:buFont typeface="Wingdings" pitchFamily="2" charset="2"/>
              <a:buNone/>
              <a:defRPr/>
            </a:pPr>
            <a:r>
              <a:rPr lang="en-US" sz="2200" b="1" dirty="0"/>
              <a:t>G The goal for triglyceride level is less than 				 </a:t>
            </a:r>
          </a:p>
          <a:p>
            <a:pPr marL="609600" indent="-609600" eaLnBrk="1" hangingPunct="1">
              <a:lnSpc>
                <a:spcPct val="150000"/>
              </a:lnSpc>
              <a:buFont typeface="Wingdings" pitchFamily="2" charset="2"/>
              <a:buNone/>
              <a:defRPr/>
            </a:pPr>
            <a:r>
              <a:rPr lang="en-US" sz="2200" b="1" dirty="0"/>
              <a:t>G Goal for LDL cholesterol for people with diabetes is less than ___		 </a:t>
            </a:r>
          </a:p>
          <a:p>
            <a:pPr marL="609600" indent="-609600" eaLnBrk="1" hangingPunct="1">
              <a:lnSpc>
                <a:spcPct val="150000"/>
              </a:lnSpc>
              <a:buFont typeface="Wingdings" pitchFamily="2" charset="2"/>
              <a:buNone/>
              <a:defRPr/>
            </a:pPr>
            <a:r>
              <a:rPr lang="en-US" sz="2200" b="1" dirty="0"/>
              <a:t>G The goal for blood sugars 1-2 hours after a meal is less than:	 </a:t>
            </a:r>
            <a:r>
              <a:rPr lang="en-US" sz="1500" b="1" dirty="0"/>
              <a:t>	 </a:t>
            </a:r>
          </a:p>
          <a:p>
            <a:pPr marL="609600" indent="-609600" eaLnBrk="1" hangingPunct="1">
              <a:lnSpc>
                <a:spcPct val="150000"/>
              </a:lnSpc>
              <a:buFont typeface="Wingdings" pitchFamily="2" charset="2"/>
              <a:buNone/>
              <a:defRPr/>
            </a:pPr>
            <a:r>
              <a:rPr lang="en-US" sz="2200" b="1" dirty="0"/>
              <a:t>G People with DM should get this shot every year 				 </a:t>
            </a:r>
          </a:p>
          <a:p>
            <a:pPr marL="609600" indent="-609600" eaLnBrk="1" hangingPunct="1">
              <a:lnSpc>
                <a:spcPct val="150000"/>
              </a:lnSpc>
              <a:buFont typeface="Wingdings" pitchFamily="2" charset="2"/>
              <a:buNone/>
              <a:defRPr/>
            </a:pPr>
            <a:r>
              <a:rPr lang="en-US" sz="2200" b="1" dirty="0"/>
              <a:t>G People with DM need to get urine tested yearly for ___________		 </a:t>
            </a:r>
          </a:p>
          <a:p>
            <a:pPr marL="609600" indent="-609600" eaLnBrk="1" hangingPunct="1">
              <a:lnSpc>
                <a:spcPct val="150000"/>
              </a:lnSpc>
              <a:buFont typeface="Wingdings" pitchFamily="2" charset="2"/>
              <a:buNone/>
              <a:defRPr/>
            </a:pPr>
            <a:r>
              <a:rPr lang="en-US" sz="2200" b="1" dirty="0"/>
              <a:t>G Periodontal disease indicates increased risk for heart disease		 </a:t>
            </a:r>
          </a:p>
          <a:p>
            <a:pPr marL="609600" indent="-609600" eaLnBrk="1" hangingPunct="1">
              <a:lnSpc>
                <a:spcPct val="150000"/>
              </a:lnSpc>
              <a:buFont typeface="Wingdings" pitchFamily="2" charset="2"/>
              <a:buNone/>
              <a:defRPr/>
            </a:pPr>
            <a:r>
              <a:rPr lang="en-US" sz="2200" b="1" dirty="0"/>
              <a:t>G The goal for blood sugar levels before meals is:	</a:t>
            </a:r>
          </a:p>
          <a:p>
            <a:pPr marL="609600" indent="-609600" eaLnBrk="1" hangingPunct="1">
              <a:lnSpc>
                <a:spcPct val="150000"/>
              </a:lnSpc>
              <a:buFont typeface="Wingdings" pitchFamily="2" charset="2"/>
              <a:buNone/>
              <a:defRPr/>
            </a:pPr>
            <a:r>
              <a:rPr lang="en-US" sz="2200" b="1" dirty="0"/>
              <a:t>G  The activity goal is to do ___ minutes on most days</a:t>
            </a:r>
            <a:r>
              <a:rPr lang="en-US" sz="1900" b="1" dirty="0"/>
              <a:t>	</a:t>
            </a:r>
            <a:r>
              <a:rPr lang="en-US" sz="1700" b="1" dirty="0"/>
              <a:t>	</a:t>
            </a:r>
            <a:r>
              <a:rPr lang="en-US" sz="1500" b="1" dirty="0"/>
              <a:t> </a:t>
            </a:r>
          </a:p>
        </p:txBody>
      </p:sp>
    </p:spTree>
    <p:custDataLst>
      <p:tags r:id="rId1"/>
    </p:custDataLst>
    <p:extLst>
      <p:ext uri="{BB962C8B-B14F-4D97-AF65-F5344CB8AC3E}">
        <p14:creationId xmlns:p14="http://schemas.microsoft.com/office/powerpoint/2010/main" val="402753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a:t>Diabetes is Complex</a:t>
            </a:r>
          </a:p>
        </p:txBody>
      </p:sp>
      <p:sp>
        <p:nvSpPr>
          <p:cNvPr id="33795" name="Content Placeholder 2"/>
          <p:cNvSpPr>
            <a:spLocks noGrp="1"/>
          </p:cNvSpPr>
          <p:nvPr>
            <p:ph sz="quarter" idx="1"/>
          </p:nvPr>
        </p:nvSpPr>
        <p:spPr>
          <a:xfrm>
            <a:off x="457200" y="1219200"/>
            <a:ext cx="5029200" cy="5638800"/>
          </a:xfrm>
        </p:spPr>
        <p:txBody>
          <a:bodyPr>
            <a:normAutofit fontScale="92500"/>
          </a:bodyPr>
          <a:lstStyle/>
          <a:p>
            <a:pPr eaLnBrk="1" hangingPunct="1">
              <a:lnSpc>
                <a:spcPct val="120000"/>
              </a:lnSpc>
            </a:pPr>
            <a:r>
              <a:rPr lang="en-US" altLang="en-US" sz="3200" dirty="0"/>
              <a:t>Goal – achieve well being and negotiated outcomes</a:t>
            </a:r>
          </a:p>
          <a:p>
            <a:pPr eaLnBrk="1" hangingPunct="1">
              <a:lnSpc>
                <a:spcPct val="120000"/>
              </a:lnSpc>
            </a:pPr>
            <a:r>
              <a:rPr lang="en-US" altLang="en-US" sz="3200" dirty="0"/>
              <a:t>Psychological factors:</a:t>
            </a:r>
          </a:p>
          <a:p>
            <a:pPr lvl="1" eaLnBrk="1" hangingPunct="1">
              <a:lnSpc>
                <a:spcPct val="120000"/>
              </a:lnSpc>
            </a:pPr>
            <a:r>
              <a:rPr lang="en-US" altLang="en-US" sz="2800" dirty="0"/>
              <a:t>Environmental</a:t>
            </a:r>
          </a:p>
          <a:p>
            <a:pPr lvl="1" eaLnBrk="1" hangingPunct="1">
              <a:lnSpc>
                <a:spcPct val="120000"/>
              </a:lnSpc>
            </a:pPr>
            <a:r>
              <a:rPr lang="en-US" altLang="en-US" sz="2800" dirty="0"/>
              <a:t>Social</a:t>
            </a:r>
          </a:p>
          <a:p>
            <a:pPr lvl="1" eaLnBrk="1" hangingPunct="1">
              <a:lnSpc>
                <a:spcPct val="120000"/>
              </a:lnSpc>
            </a:pPr>
            <a:r>
              <a:rPr lang="en-US" altLang="en-US" sz="2800" dirty="0"/>
              <a:t>Behavioral</a:t>
            </a:r>
          </a:p>
          <a:p>
            <a:pPr lvl="1" eaLnBrk="1" hangingPunct="1">
              <a:lnSpc>
                <a:spcPct val="120000"/>
              </a:lnSpc>
            </a:pPr>
            <a:r>
              <a:rPr lang="en-US" altLang="en-US" sz="2800" dirty="0"/>
              <a:t>Emotional</a:t>
            </a:r>
          </a:p>
          <a:p>
            <a:pPr eaLnBrk="1" hangingPunct="1">
              <a:lnSpc>
                <a:spcPct val="120000"/>
              </a:lnSpc>
            </a:pPr>
            <a:r>
              <a:rPr lang="en-US" altLang="en-US" sz="3200" dirty="0"/>
              <a:t>Keep it person centered while integrating care into daily life</a:t>
            </a:r>
          </a:p>
          <a:p>
            <a:pPr lvl="1" eaLnBrk="1" hangingPunct="1">
              <a:lnSpc>
                <a:spcPct val="120000"/>
              </a:lnSpc>
            </a:pPr>
            <a:r>
              <a:rPr lang="en-US" altLang="en-US" sz="2800" dirty="0"/>
              <a:t>Consider the individual</a:t>
            </a:r>
          </a:p>
        </p:txBody>
      </p:sp>
      <p:pic>
        <p:nvPicPr>
          <p:cNvPr id="2" name="Picture 1"/>
          <p:cNvPicPr>
            <a:picLocks noChangeAspect="1"/>
          </p:cNvPicPr>
          <p:nvPr/>
        </p:nvPicPr>
        <p:blipFill>
          <a:blip r:embed="rId3"/>
          <a:stretch>
            <a:fillRect/>
          </a:stretch>
        </p:blipFill>
        <p:spPr>
          <a:xfrm>
            <a:off x="5638800" y="1676400"/>
            <a:ext cx="2888673" cy="1905000"/>
          </a:xfrm>
          <a:prstGeom prst="rect">
            <a:avLst/>
          </a:prstGeom>
        </p:spPr>
      </p:pic>
    </p:spTree>
    <p:custDataLst>
      <p:tags r:id="rId1"/>
    </p:custDataLst>
    <p:extLst>
      <p:ext uri="{BB962C8B-B14F-4D97-AF65-F5344CB8AC3E}">
        <p14:creationId xmlns:p14="http://schemas.microsoft.com/office/powerpoint/2010/main" val="163565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E320-AF75-82D5-144A-F365484EF8CB}"/>
              </a:ext>
            </a:extLst>
          </p:cNvPr>
          <p:cNvSpPr>
            <a:spLocks noGrp="1"/>
          </p:cNvSpPr>
          <p:nvPr>
            <p:ph type="title"/>
          </p:nvPr>
        </p:nvSpPr>
        <p:spPr/>
        <p:txBody>
          <a:bodyPr/>
          <a:lstStyle/>
          <a:p>
            <a:r>
              <a:rPr lang="en-US" dirty="0"/>
              <a:t>Status of Diabetes Care</a:t>
            </a:r>
          </a:p>
        </p:txBody>
      </p:sp>
      <p:sp>
        <p:nvSpPr>
          <p:cNvPr id="3" name="Content Placeholder 2">
            <a:extLst>
              <a:ext uri="{FF2B5EF4-FFF2-40B4-BE49-F238E27FC236}">
                <a16:creationId xmlns:a16="http://schemas.microsoft.com/office/drawing/2014/main" id="{B619588B-676E-6ED8-1E8E-1C9FCC3D462B}"/>
              </a:ext>
            </a:extLst>
          </p:cNvPr>
          <p:cNvSpPr>
            <a:spLocks noGrp="1"/>
          </p:cNvSpPr>
          <p:nvPr>
            <p:ph sz="quarter" idx="1"/>
          </p:nvPr>
        </p:nvSpPr>
        <p:spPr>
          <a:xfrm>
            <a:off x="457200" y="1225297"/>
            <a:ext cx="5715000" cy="5181600"/>
          </a:xfrm>
        </p:spPr>
        <p:txBody>
          <a:bodyPr>
            <a:normAutofit/>
          </a:bodyPr>
          <a:lstStyle/>
          <a:p>
            <a:pPr>
              <a:lnSpc>
                <a:spcPct val="120000"/>
              </a:lnSpc>
            </a:pPr>
            <a:r>
              <a:rPr lang="en-US" sz="2400" b="0" i="0" dirty="0">
                <a:solidFill>
                  <a:srgbClr val="383636"/>
                </a:solidFill>
                <a:effectLst/>
                <a:ea typeface="Calibri" panose="020F0502020204030204" pitchFamily="34" charset="0"/>
                <a:cs typeface="Calibri" panose="020F0502020204030204" pitchFamily="34" charset="0"/>
              </a:rPr>
              <a:t>In 2015–2018, U.S. community-dwelling adults with diabetes achieved: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A1C &lt;7% by 50.5%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75.4% achieved A1C &lt;8%. </a:t>
            </a:r>
            <a:endParaRPr lang="en-US" sz="1800" dirty="0">
              <a:solidFill>
                <a:srgbClr val="383636"/>
              </a:solidFill>
              <a:ea typeface="Calibri" panose="020F0502020204030204" pitchFamily="34" charset="0"/>
              <a:cs typeface="Calibri" panose="020F0502020204030204" pitchFamily="34" charset="0"/>
            </a:endParaRP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BP target of &lt;130/80 achieved by 47.7%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70.4% achieved blood pressure &lt;140/90 mmHg.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20000"/>
              </a:lnSpc>
            </a:pPr>
            <a:r>
              <a:rPr lang="en-US" sz="2400" dirty="0">
                <a:solidFill>
                  <a:srgbClr val="0070C0"/>
                </a:solidFill>
                <a:ea typeface="Calibri" panose="020F0502020204030204" pitchFamily="34" charset="0"/>
                <a:cs typeface="Calibri" panose="020F0502020204030204" pitchFamily="34" charset="0"/>
              </a:rPr>
              <a:t>22.2% met targets for all</a:t>
            </a:r>
            <a:r>
              <a:rPr lang="en-US" sz="2400" b="0" i="0" dirty="0">
                <a:solidFill>
                  <a:srgbClr val="0070C0"/>
                </a:solidFill>
                <a:effectLst/>
                <a:ea typeface="Calibri" panose="020F0502020204030204" pitchFamily="34" charset="0"/>
                <a:cs typeface="Calibri" panose="020F0502020204030204" pitchFamily="34" charset="0"/>
              </a:rPr>
              <a:t> three risk factors  </a:t>
            </a:r>
          </a:p>
          <a:p>
            <a:pPr>
              <a:lnSpc>
                <a:spcPct val="120000"/>
              </a:lnSpc>
            </a:pPr>
            <a:r>
              <a:rPr lang="en-US" sz="2400" dirty="0">
                <a:solidFill>
                  <a:srgbClr val="0070C0"/>
                </a:solidFill>
                <a:ea typeface="Calibri" panose="020F0502020204030204" pitchFamily="34" charset="0"/>
                <a:cs typeface="Calibri" panose="020F0502020204030204" pitchFamily="34" charset="0"/>
              </a:rPr>
              <a:t>Many not receiving adequate lifestyle or pharmacotherapy.</a:t>
            </a:r>
          </a:p>
        </p:txBody>
      </p:sp>
      <p:pic>
        <p:nvPicPr>
          <p:cNvPr id="4" name="Picture 3">
            <a:extLst>
              <a:ext uri="{FF2B5EF4-FFF2-40B4-BE49-F238E27FC236}">
                <a16:creationId xmlns:a16="http://schemas.microsoft.com/office/drawing/2014/main" id="{395DC8B2-6B16-CB4C-0B3D-3F94DDBF7491}"/>
              </a:ext>
            </a:extLst>
          </p:cNvPr>
          <p:cNvPicPr>
            <a:picLocks noChangeAspect="1"/>
          </p:cNvPicPr>
          <p:nvPr/>
        </p:nvPicPr>
        <p:blipFill>
          <a:blip r:embed="rId2"/>
          <a:stretch>
            <a:fillRect/>
          </a:stretch>
        </p:blipFill>
        <p:spPr>
          <a:xfrm>
            <a:off x="6346965" y="3074874"/>
            <a:ext cx="2644635" cy="942390"/>
          </a:xfrm>
          <a:prstGeom prst="rect">
            <a:avLst/>
          </a:prstGeom>
        </p:spPr>
      </p:pic>
      <p:pic>
        <p:nvPicPr>
          <p:cNvPr id="6" name="Picture 5" descr="Man smiling during a work meeting">
            <a:extLst>
              <a:ext uri="{FF2B5EF4-FFF2-40B4-BE49-F238E27FC236}">
                <a16:creationId xmlns:a16="http://schemas.microsoft.com/office/drawing/2014/main" id="{96B17BF6-AF0F-D769-9320-5D53AC73E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344168"/>
            <a:ext cx="2514600" cy="1676400"/>
          </a:xfrm>
          <a:prstGeom prst="rect">
            <a:avLst/>
          </a:prstGeom>
        </p:spPr>
      </p:pic>
    </p:spTree>
    <p:extLst>
      <p:ext uri="{BB962C8B-B14F-4D97-AF65-F5344CB8AC3E}">
        <p14:creationId xmlns:p14="http://schemas.microsoft.com/office/powerpoint/2010/main" val="94344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E263B9-7407-D1DA-D460-12F392335037}"/>
              </a:ext>
            </a:extLst>
          </p:cNvPr>
          <p:cNvSpPr>
            <a:spLocks noGrp="1"/>
          </p:cNvSpPr>
          <p:nvPr>
            <p:ph type="title"/>
          </p:nvPr>
        </p:nvSpPr>
        <p:spPr/>
        <p:txBody>
          <a:bodyPr/>
          <a:lstStyle/>
          <a:p>
            <a:r>
              <a:rPr lang="en-US" dirty="0"/>
              <a:t>Equality vs Equity</a:t>
            </a:r>
          </a:p>
        </p:txBody>
      </p:sp>
      <p:pic>
        <p:nvPicPr>
          <p:cNvPr id="9" name="Content Placeholder 8">
            <a:extLst>
              <a:ext uri="{FF2B5EF4-FFF2-40B4-BE49-F238E27FC236}">
                <a16:creationId xmlns:a16="http://schemas.microsoft.com/office/drawing/2014/main" id="{312B3780-185F-2434-46E9-975AECF04D03}"/>
              </a:ext>
            </a:extLst>
          </p:cNvPr>
          <p:cNvPicPr>
            <a:picLocks noGrp="1" noChangeAspect="1"/>
          </p:cNvPicPr>
          <p:nvPr>
            <p:ph sz="quarter" idx="1"/>
          </p:nvPr>
        </p:nvPicPr>
        <p:blipFill>
          <a:blip r:embed="rId2"/>
          <a:stretch>
            <a:fillRect/>
          </a:stretch>
        </p:blipFill>
        <p:spPr>
          <a:xfrm>
            <a:off x="766987" y="1166446"/>
            <a:ext cx="7610026" cy="4823077"/>
          </a:xfrm>
        </p:spPr>
      </p:pic>
      <p:sp>
        <p:nvSpPr>
          <p:cNvPr id="11" name="TextBox 10">
            <a:extLst>
              <a:ext uri="{FF2B5EF4-FFF2-40B4-BE49-F238E27FC236}">
                <a16:creationId xmlns:a16="http://schemas.microsoft.com/office/drawing/2014/main" id="{9CEFA95B-049C-75BA-0410-4E19AF4B77AF}"/>
              </a:ext>
            </a:extLst>
          </p:cNvPr>
          <p:cNvSpPr txBox="1"/>
          <p:nvPr/>
        </p:nvSpPr>
        <p:spPr>
          <a:xfrm>
            <a:off x="1255243" y="6417470"/>
            <a:ext cx="7086600" cy="369332"/>
          </a:xfrm>
          <a:prstGeom prst="rect">
            <a:avLst/>
          </a:prstGeom>
          <a:noFill/>
        </p:spPr>
        <p:txBody>
          <a:bodyPr wrap="square">
            <a:spAutoFit/>
          </a:bodyPr>
          <a:lstStyle/>
          <a:p>
            <a:pPr marL="0" marR="0">
              <a:spcBef>
                <a:spcPts val="0"/>
              </a:spcBef>
              <a:spcAft>
                <a:spcPts val="0"/>
              </a:spcAf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https://coveragetoolkit.org/health-equity/defining-health-equity/</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D64326CB-F567-90DD-7C4D-F8DBF4FE3F59}"/>
              </a:ext>
            </a:extLst>
          </p:cNvPr>
          <p:cNvSpPr txBox="1"/>
          <p:nvPr/>
        </p:nvSpPr>
        <p:spPr>
          <a:xfrm>
            <a:off x="610037" y="6012969"/>
            <a:ext cx="8377013" cy="369332"/>
          </a:xfrm>
          <a:prstGeom prst="rect">
            <a:avLst/>
          </a:prstGeom>
          <a:noFill/>
        </p:spPr>
        <p:txBody>
          <a:bodyPr wrap="square">
            <a:spAutoFit/>
          </a:bodyPr>
          <a:lstStyle/>
          <a:p>
            <a:pPr fontAlgn="base"/>
            <a:r>
              <a:rPr lang="en-US" sz="1800" b="0" i="0" dirty="0">
                <a:effectLst/>
              </a:rPr>
              <a:t>Design and deliver </a:t>
            </a:r>
            <a:r>
              <a:rPr lang="en-US" sz="1800" dirty="0"/>
              <a:t>diabetes care </a:t>
            </a:r>
            <a:r>
              <a:rPr lang="en-US" sz="1800" b="0" i="0" dirty="0">
                <a:effectLst/>
              </a:rPr>
              <a:t>with goal of </a:t>
            </a:r>
            <a:r>
              <a:rPr lang="en-US" sz="1800" b="1" i="0" dirty="0">
                <a:effectLst/>
              </a:rPr>
              <a:t>health equity </a:t>
            </a:r>
            <a:r>
              <a:rPr lang="en-US" sz="1800" b="0" i="0" dirty="0">
                <a:effectLst/>
              </a:rPr>
              <a:t>across all populations.</a:t>
            </a:r>
          </a:p>
        </p:txBody>
      </p:sp>
    </p:spTree>
    <p:extLst>
      <p:ext uri="{BB962C8B-B14F-4D97-AF65-F5344CB8AC3E}">
        <p14:creationId xmlns:p14="http://schemas.microsoft.com/office/powerpoint/2010/main" val="195355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250950"/>
          </a:xfrm>
        </p:spPr>
        <p:txBody>
          <a:bodyPr anchor="b">
            <a:normAutofit/>
          </a:bodyPr>
          <a:lstStyle/>
          <a:p>
            <a:pPr>
              <a:lnSpc>
                <a:spcPct val="90000"/>
              </a:lnSpc>
            </a:pPr>
            <a:r>
              <a:rPr lang="en-US" sz="3700" dirty="0"/>
              <a:t>All Voices Matter – Providing Collaborative Care</a:t>
            </a:r>
          </a:p>
        </p:txBody>
      </p:sp>
      <p:sp>
        <p:nvSpPr>
          <p:cNvPr id="3" name="Content Placeholder 2"/>
          <p:cNvSpPr>
            <a:spLocks noGrp="1"/>
          </p:cNvSpPr>
          <p:nvPr>
            <p:ph type="body" sz="half" idx="1"/>
          </p:nvPr>
        </p:nvSpPr>
        <p:spPr>
          <a:xfrm>
            <a:off x="481417" y="1539875"/>
            <a:ext cx="5257800" cy="5607050"/>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Topics include: </a:t>
            </a:r>
            <a:br>
              <a:rPr kumimoji="0" lang="en-US" altLang="en-US" sz="2800"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b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32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Latest ADA Goals of Diabetes Care,</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32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 Identifying barriers to diabetes self-management</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32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 Incorporating communication approaches that work</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32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 Taking a strength-based approach.</a:t>
            </a:r>
          </a:p>
        </p:txBody>
      </p:sp>
      <p:pic>
        <p:nvPicPr>
          <p:cNvPr id="5" name="Picture 4">
            <a:extLst>
              <a:ext uri="{FF2B5EF4-FFF2-40B4-BE49-F238E27FC236}">
                <a16:creationId xmlns:a16="http://schemas.microsoft.com/office/drawing/2014/main" id="{F58A9F4D-42DC-4F68-8F60-9EBF7B1D69C6}"/>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0083" r="-1" b="-1"/>
          <a:stretch/>
        </p:blipFill>
        <p:spPr>
          <a:xfrm>
            <a:off x="6014449" y="2057400"/>
            <a:ext cx="2667592" cy="2971800"/>
          </a:xfrm>
          <a:prstGeom prst="rect">
            <a:avLst/>
          </a:prstGeom>
          <a:noFill/>
        </p:spPr>
      </p:pic>
    </p:spTree>
    <p:extLst>
      <p:ext uri="{BB962C8B-B14F-4D97-AF65-F5344CB8AC3E}">
        <p14:creationId xmlns:p14="http://schemas.microsoft.com/office/powerpoint/2010/main" val="425322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973184"/>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4587443" y="1624028"/>
            <a:ext cx="4094595" cy="4319572"/>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34644" y="1367915"/>
            <a:ext cx="4357255" cy="5144294"/>
          </a:xfrm>
        </p:spPr>
        <p:txBody>
          <a:bodyPr>
            <a:noAutofit/>
          </a:bodyPr>
          <a:lstStyle/>
          <a:p>
            <a:pPr fontAlgn="base">
              <a:buFont typeface="Wingdings" pitchFamily="2" charset="2"/>
              <a:buChar char="Ø"/>
            </a:pPr>
            <a:r>
              <a:rPr lang="en-US" sz="2300" b="0" i="0" dirty="0">
                <a:effectLst/>
              </a:rPr>
              <a:t>Design and deliver DSMES with ultimate goal of </a:t>
            </a:r>
            <a:r>
              <a:rPr lang="en-US" sz="2300" b="1" i="0" dirty="0">
                <a:effectLst/>
              </a:rPr>
              <a:t>health equity </a:t>
            </a:r>
            <a:r>
              <a:rPr lang="en-US" sz="2300" b="0" i="0" dirty="0">
                <a:effectLst/>
              </a:rPr>
              <a:t>across all populations.</a:t>
            </a:r>
          </a:p>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pic>
        <p:nvPicPr>
          <p:cNvPr id="5" name="Picture 4" descr="Bald man attending virtual therapy">
            <a:extLst>
              <a:ext uri="{FF2B5EF4-FFF2-40B4-BE49-F238E27FC236}">
                <a16:creationId xmlns:a16="http://schemas.microsoft.com/office/drawing/2014/main" id="{E8B88376-4883-8419-8699-1EA40143DA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61" r="5" b="1693"/>
          <a:stretch/>
        </p:blipFill>
        <p:spPr>
          <a:xfrm>
            <a:off x="6890296" y="5611610"/>
            <a:ext cx="2253704" cy="1213260"/>
          </a:xfrm>
          <a:prstGeom prst="rect">
            <a:avLst/>
          </a:prstGeom>
          <a:noFill/>
        </p:spPr>
      </p:pic>
      <p:sp>
        <p:nvSpPr>
          <p:cNvPr id="11" name="TextBox 10">
            <a:extLst>
              <a:ext uri="{FF2B5EF4-FFF2-40B4-BE49-F238E27FC236}">
                <a16:creationId xmlns:a16="http://schemas.microsoft.com/office/drawing/2014/main" id="{A04DDDEE-4272-D41F-B6C0-FA393E80344E}"/>
              </a:ext>
            </a:extLst>
          </p:cNvPr>
          <p:cNvSpPr txBox="1"/>
          <p:nvPr/>
        </p:nvSpPr>
        <p:spPr>
          <a:xfrm>
            <a:off x="4451981" y="5936673"/>
            <a:ext cx="2362200" cy="384721"/>
          </a:xfrm>
          <a:prstGeom prst="rect">
            <a:avLst/>
          </a:prstGeom>
          <a:noFill/>
        </p:spPr>
        <p:txBody>
          <a:bodyPr wrap="square" rtlCol="0">
            <a:spAutoFit/>
          </a:bodyPr>
          <a:lstStyle/>
          <a:p>
            <a:pPr algn="r">
              <a:spcAft>
                <a:spcPts val="600"/>
              </a:spcAft>
            </a:pPr>
            <a:r>
              <a:rPr lang="en-US" sz="700" dirty="0">
                <a:solidFill>
                  <a:sysClr val="windowText" lastClr="000000"/>
                </a:solidFill>
                <a:latin typeface="+mn-lt"/>
                <a:hlinkClick r:id="rId4" tooltip="https://www.bridgespan.org/insights/library/public-health/the-community-cure-for-health-care-(1)">
                  <a:extLst>
                    <a:ext uri="{A12FA001-AC4F-418D-AE19-62706E023703}">
                      <ahyp:hlinkClr xmlns:ahyp="http://schemas.microsoft.com/office/drawing/2018/hyperlinkcolor" val="tx"/>
                    </a:ext>
                  </a:extLst>
                </a:hlinkClick>
              </a:rPr>
              <a:t>This Photo</a:t>
            </a:r>
            <a:r>
              <a:rPr lang="en-US" sz="700" dirty="0">
                <a:solidFill>
                  <a:sysClr val="windowText" lastClr="000000"/>
                </a:solidFill>
                <a:latin typeface="+mn-lt"/>
              </a:rPr>
              <a:t> by Unknown Author is licensed under </a:t>
            </a:r>
            <a:r>
              <a:rPr lang="en-US" sz="700" dirty="0">
                <a:solidFill>
                  <a:sysClr val="windowText" lastClr="000000"/>
                </a:solidFill>
                <a:latin typeface="+mn-lt"/>
                <a:hlinkClick r:id="rId6" tooltip="https://creativecommons.org/licenses/by/3.0/">
                  <a:extLst>
                    <a:ext uri="{A12FA001-AC4F-418D-AE19-62706E023703}">
                      <ahyp:hlinkClr xmlns:ahyp="http://schemas.microsoft.com/office/drawing/2018/hyperlinkcolor" val="tx"/>
                    </a:ext>
                  </a:extLst>
                </a:hlinkClick>
              </a:rPr>
              <a:t>CC</a:t>
            </a:r>
          </a:p>
          <a:p>
            <a:pPr algn="r">
              <a:spcAft>
                <a:spcPts val="600"/>
              </a:spcAft>
            </a:pPr>
            <a:r>
              <a:rPr lang="en-US" sz="700" dirty="0">
                <a:solidFill>
                  <a:srgbClr val="FFFFFF"/>
                </a:solidFill>
                <a:latin typeface="+mn-lt"/>
                <a:hlinkClick r:id="rId6" tooltip="https://creativecommons.org/licenses/by/3.0/">
                  <a:extLst>
                    <a:ext uri="{A12FA001-AC4F-418D-AE19-62706E023703}">
                      <ahyp:hlinkClr xmlns:ahyp="http://schemas.microsoft.com/office/drawing/2018/hyperlinkcolor" val="tx"/>
                    </a:ext>
                  </a:extLst>
                </a:hlinkClick>
              </a:rPr>
              <a:t>BY</a:t>
            </a:r>
            <a:endParaRPr lang="en-US" sz="700" dirty="0">
              <a:solidFill>
                <a:srgbClr val="FFFFFF"/>
              </a:solidFill>
              <a:latin typeface="+mn-lt"/>
            </a:endParaRPr>
          </a:p>
        </p:txBody>
      </p:sp>
      <p:pic>
        <p:nvPicPr>
          <p:cNvPr id="6" name="Picture 5">
            <a:extLst>
              <a:ext uri="{FF2B5EF4-FFF2-40B4-BE49-F238E27FC236}">
                <a16:creationId xmlns:a16="http://schemas.microsoft.com/office/drawing/2014/main" id="{47AAF72E-DA52-44F0-8157-379964AD0935}"/>
              </a:ext>
            </a:extLst>
          </p:cNvPr>
          <p:cNvPicPr>
            <a:picLocks noChangeAspect="1"/>
          </p:cNvPicPr>
          <p:nvPr/>
        </p:nvPicPr>
        <p:blipFill>
          <a:blip r:embed="rId7"/>
          <a:stretch>
            <a:fillRect/>
          </a:stretch>
        </p:blipFill>
        <p:spPr>
          <a:xfrm>
            <a:off x="3486142" y="6300655"/>
            <a:ext cx="3321600" cy="453589"/>
          </a:xfrm>
          <a:prstGeom prst="rect">
            <a:avLst/>
          </a:prstGeom>
        </p:spPr>
      </p:pic>
    </p:spTree>
    <p:extLst>
      <p:ext uri="{BB962C8B-B14F-4D97-AF65-F5344CB8AC3E}">
        <p14:creationId xmlns:p14="http://schemas.microsoft.com/office/powerpoint/2010/main" val="196771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8C0F-43D4-3F5D-46E6-80726C091DE5}"/>
              </a:ext>
            </a:extLst>
          </p:cNvPr>
          <p:cNvSpPr>
            <a:spLocks noGrp="1"/>
          </p:cNvSpPr>
          <p:nvPr>
            <p:ph type="title"/>
          </p:nvPr>
        </p:nvSpPr>
        <p:spPr/>
        <p:txBody>
          <a:bodyPr>
            <a:noAutofit/>
          </a:bodyPr>
          <a:lstStyle/>
          <a:p>
            <a:r>
              <a:rPr lang="en-US" sz="4000" dirty="0"/>
              <a:t>Tailoring Treatment for Social Context</a:t>
            </a:r>
          </a:p>
        </p:txBody>
      </p:sp>
      <p:sp>
        <p:nvSpPr>
          <p:cNvPr id="3" name="Content Placeholder 2">
            <a:extLst>
              <a:ext uri="{FF2B5EF4-FFF2-40B4-BE49-F238E27FC236}">
                <a16:creationId xmlns:a16="http://schemas.microsoft.com/office/drawing/2014/main" id="{1830E298-0821-DA56-15ED-2414CC41860D}"/>
              </a:ext>
            </a:extLst>
          </p:cNvPr>
          <p:cNvSpPr>
            <a:spLocks noGrp="1"/>
          </p:cNvSpPr>
          <p:nvPr>
            <p:ph sz="quarter" idx="1"/>
          </p:nvPr>
        </p:nvSpPr>
        <p:spPr>
          <a:xfrm>
            <a:off x="658877" y="1413851"/>
            <a:ext cx="5351579" cy="4758349"/>
          </a:xfrm>
        </p:spPr>
        <p:txBody>
          <a:bodyPr>
            <a:normAutofit/>
          </a:bodyPr>
          <a:lstStyle/>
          <a:p>
            <a:pPr>
              <a:lnSpc>
                <a:spcPct val="150000"/>
              </a:lnSpc>
            </a:pPr>
            <a:r>
              <a:rPr lang="en-US" sz="2400" dirty="0">
                <a:solidFill>
                  <a:srgbClr val="383636"/>
                </a:solidFill>
                <a:latin typeface="Helvetica Neue"/>
              </a:rPr>
              <a:t>“Social determinants of health (SDOH)—</a:t>
            </a:r>
            <a:r>
              <a:rPr lang="en-US" sz="2400" i="1" dirty="0">
                <a:solidFill>
                  <a:srgbClr val="0070C0"/>
                </a:solidFill>
                <a:latin typeface="Helvetica Neue"/>
              </a:rPr>
              <a:t>often out of direct control of the individual </a:t>
            </a:r>
            <a:r>
              <a:rPr lang="en-US" sz="2400" dirty="0">
                <a:solidFill>
                  <a:srgbClr val="383636"/>
                </a:solidFill>
                <a:latin typeface="Helvetica Neue"/>
              </a:rPr>
              <a:t>and potentially representing lifelong risk—contribute to health care and psychosocial outcomes and must be addressed to improve all health outcomes”</a:t>
            </a:r>
            <a:endParaRPr lang="en-US" sz="2400" dirty="0"/>
          </a:p>
          <a:p>
            <a:endParaRPr lang="en-US" dirty="0"/>
          </a:p>
        </p:txBody>
      </p:sp>
      <p:sp>
        <p:nvSpPr>
          <p:cNvPr id="7" name="TextBox 6">
            <a:extLst>
              <a:ext uri="{FF2B5EF4-FFF2-40B4-BE49-F238E27FC236}">
                <a16:creationId xmlns:a16="http://schemas.microsoft.com/office/drawing/2014/main" id="{1DABB706-EEB2-2548-0401-0C719167564A}"/>
              </a:ext>
            </a:extLst>
          </p:cNvPr>
          <p:cNvSpPr txBox="1"/>
          <p:nvPr/>
        </p:nvSpPr>
        <p:spPr>
          <a:xfrm>
            <a:off x="1571625" y="5362215"/>
            <a:ext cx="6000750" cy="937949"/>
          </a:xfrm>
          <a:prstGeom prst="rect">
            <a:avLst/>
          </a:prstGeom>
          <a:noFill/>
        </p:spPr>
        <p:txBody>
          <a:bodyPr wrap="square">
            <a:spAutoFit/>
          </a:bodyPr>
          <a:lstStyle/>
          <a:p>
            <a:pPr>
              <a:lnSpc>
                <a:spcPct val="120000"/>
              </a:lnSpc>
            </a:pPr>
            <a:r>
              <a:rPr lang="en-US" sz="2400" dirty="0">
                <a:solidFill>
                  <a:srgbClr val="0070C0"/>
                </a:solidFill>
                <a:latin typeface="Helvetica Neue"/>
              </a:rPr>
              <a:t>The ADA recognizes this relationship and is taking action</a:t>
            </a:r>
            <a:r>
              <a:rPr lang="en-US" sz="1799" dirty="0">
                <a:solidFill>
                  <a:srgbClr val="0070C0"/>
                </a:solidFill>
                <a:latin typeface="Helvetica Neue"/>
              </a:rPr>
              <a:t>.</a:t>
            </a:r>
          </a:p>
        </p:txBody>
      </p:sp>
      <p:pic>
        <p:nvPicPr>
          <p:cNvPr id="4" name="Picture 3">
            <a:extLst>
              <a:ext uri="{FF2B5EF4-FFF2-40B4-BE49-F238E27FC236}">
                <a16:creationId xmlns:a16="http://schemas.microsoft.com/office/drawing/2014/main" id="{5166D1AD-4B6F-7F45-7A59-116F4DA65A41}"/>
              </a:ext>
            </a:extLst>
          </p:cNvPr>
          <p:cNvPicPr>
            <a:picLocks noChangeAspect="1"/>
          </p:cNvPicPr>
          <p:nvPr/>
        </p:nvPicPr>
        <p:blipFill>
          <a:blip r:embed="rId2"/>
          <a:stretch>
            <a:fillRect/>
          </a:stretch>
        </p:blipFill>
        <p:spPr>
          <a:xfrm>
            <a:off x="5668208" y="6490889"/>
            <a:ext cx="3018592" cy="214711"/>
          </a:xfrm>
          <a:prstGeom prst="rect">
            <a:avLst/>
          </a:prstGeom>
        </p:spPr>
      </p:pic>
      <p:pic>
        <p:nvPicPr>
          <p:cNvPr id="6" name="Picture 5" descr="Group of smiling school children">
            <a:extLst>
              <a:ext uri="{FF2B5EF4-FFF2-40B4-BE49-F238E27FC236}">
                <a16:creationId xmlns:a16="http://schemas.microsoft.com/office/drawing/2014/main" id="{B27315B7-AC90-76DB-FCD0-5CE0CB16448C}"/>
              </a:ext>
            </a:extLst>
          </p:cNvPr>
          <p:cNvPicPr>
            <a:picLocks noChangeAspect="1"/>
          </p:cNvPicPr>
          <p:nvPr/>
        </p:nvPicPr>
        <p:blipFill>
          <a:blip r:embed="rId3"/>
          <a:stretch>
            <a:fillRect/>
          </a:stretch>
        </p:blipFill>
        <p:spPr>
          <a:xfrm>
            <a:off x="6126911" y="1836707"/>
            <a:ext cx="2703842" cy="1802561"/>
          </a:xfrm>
          <a:prstGeom prst="rect">
            <a:avLst/>
          </a:prstGeom>
        </p:spPr>
      </p:pic>
    </p:spTree>
    <p:extLst>
      <p:ext uri="{BB962C8B-B14F-4D97-AF65-F5344CB8AC3E}">
        <p14:creationId xmlns:p14="http://schemas.microsoft.com/office/powerpoint/2010/main" val="40189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914400"/>
          </a:xfrm>
        </p:spPr>
        <p:txBody>
          <a:bodyPr anchor="b">
            <a:normAutofit/>
          </a:bodyPr>
          <a:lstStyle/>
          <a:p>
            <a:pPr eaLnBrk="1" hangingPunct="1"/>
            <a:r>
              <a:rPr lang="en-US" altLang="en-US" dirty="0"/>
              <a:t>Person Centered Care	</a:t>
            </a:r>
          </a:p>
        </p:txBody>
      </p:sp>
      <p:sp>
        <p:nvSpPr>
          <p:cNvPr id="34819" name="Content Placeholder 2"/>
          <p:cNvSpPr>
            <a:spLocks noGrp="1"/>
          </p:cNvSpPr>
          <p:nvPr>
            <p:ph sz="quarter" idx="1"/>
          </p:nvPr>
        </p:nvSpPr>
        <p:spPr>
          <a:xfrm>
            <a:off x="457200" y="1219200"/>
            <a:ext cx="4343400" cy="5334000"/>
          </a:xfrm>
        </p:spPr>
        <p:txBody>
          <a:bodyPr>
            <a:normAutofit fontScale="85000" lnSpcReduction="10000"/>
          </a:bodyPr>
          <a:lstStyle/>
          <a:p>
            <a:pPr eaLnBrk="1" hangingPunct="1">
              <a:lnSpc>
                <a:spcPct val="110000"/>
              </a:lnSpc>
            </a:pPr>
            <a:r>
              <a:rPr lang="en-US" altLang="en-US" sz="3200" dirty="0"/>
              <a:t>Emphasize that a collaboratively developed plan improves well-being and outcomes.</a:t>
            </a:r>
          </a:p>
          <a:p>
            <a:pPr eaLnBrk="1" hangingPunct="1">
              <a:lnSpc>
                <a:spcPct val="110000"/>
              </a:lnSpc>
            </a:pPr>
            <a:r>
              <a:rPr lang="en-US" altLang="en-US" sz="3200" dirty="0"/>
              <a:t>Provides care that is respectful and responsive to the individuals preferences, needs and values.</a:t>
            </a:r>
          </a:p>
          <a:p>
            <a:pPr eaLnBrk="1" hangingPunct="1">
              <a:lnSpc>
                <a:spcPct val="110000"/>
              </a:lnSpc>
            </a:pPr>
            <a:r>
              <a:rPr lang="en-US" altLang="en-US" sz="3200" dirty="0"/>
              <a:t>Ensuring that the person’s values guide all clinical decisions</a:t>
            </a:r>
          </a:p>
          <a:p>
            <a:pPr eaLnBrk="1" hangingPunct="1">
              <a:lnSpc>
                <a:spcPct val="90000"/>
              </a:lnSpc>
            </a:pPr>
            <a:endParaRPr lang="en-US" altLang="en-US" sz="3200" dirty="0"/>
          </a:p>
        </p:txBody>
      </p:sp>
      <p:sp>
        <p:nvSpPr>
          <p:cNvPr id="2" name="TextBox 1">
            <a:extLst>
              <a:ext uri="{FF2B5EF4-FFF2-40B4-BE49-F238E27FC236}">
                <a16:creationId xmlns:a16="http://schemas.microsoft.com/office/drawing/2014/main" id="{A5162908-F739-DB55-0E8C-4C68FD4975EB}"/>
              </a:ext>
            </a:extLst>
          </p:cNvPr>
          <p:cNvSpPr txBox="1"/>
          <p:nvPr/>
        </p:nvSpPr>
        <p:spPr>
          <a:xfrm>
            <a:off x="5257800" y="3802743"/>
            <a:ext cx="3581400" cy="1323439"/>
          </a:xfrm>
          <a:prstGeom prst="rect">
            <a:avLst/>
          </a:prstGeom>
          <a:noFill/>
        </p:spPr>
        <p:txBody>
          <a:bodyPr wrap="square" rtlCol="0">
            <a:spAutoFit/>
          </a:bodyPr>
          <a:lstStyle/>
          <a:p>
            <a:r>
              <a:rPr lang="en-US" sz="2000" dirty="0">
                <a:solidFill>
                  <a:srgbClr val="0070C0"/>
                </a:solidFill>
              </a:rPr>
              <a:t>Recognizes the expert within.</a:t>
            </a:r>
          </a:p>
          <a:p>
            <a:r>
              <a:rPr lang="en-US" sz="2000" dirty="0">
                <a:solidFill>
                  <a:srgbClr val="0070C0"/>
                </a:solidFill>
              </a:rPr>
              <a:t>Goal is to improve outcomes and encourage self-management for the long run.</a:t>
            </a:r>
          </a:p>
        </p:txBody>
      </p:sp>
      <p:pic>
        <p:nvPicPr>
          <p:cNvPr id="6" name="Picture 5" descr="Indigenous woman in traditional clothing">
            <a:extLst>
              <a:ext uri="{FF2B5EF4-FFF2-40B4-BE49-F238E27FC236}">
                <a16:creationId xmlns:a16="http://schemas.microsoft.com/office/drawing/2014/main" id="{619983DB-EDFB-04E2-CC7C-8A45D2EF10DC}"/>
              </a:ext>
            </a:extLst>
          </p:cNvPr>
          <p:cNvPicPr>
            <a:picLocks noChangeAspect="1"/>
          </p:cNvPicPr>
          <p:nvPr/>
        </p:nvPicPr>
        <p:blipFill>
          <a:blip r:embed="rId3"/>
          <a:stretch>
            <a:fillRect/>
          </a:stretch>
        </p:blipFill>
        <p:spPr>
          <a:xfrm>
            <a:off x="5105400" y="1295400"/>
            <a:ext cx="3581400" cy="2387600"/>
          </a:xfrm>
          <a:prstGeom prst="rect">
            <a:avLst/>
          </a:prstGeom>
        </p:spPr>
      </p:pic>
    </p:spTree>
    <p:custDataLst>
      <p:tags r:id="rId1"/>
    </p:custDataLst>
    <p:extLst>
      <p:ext uri="{BB962C8B-B14F-4D97-AF65-F5344CB8AC3E}">
        <p14:creationId xmlns:p14="http://schemas.microsoft.com/office/powerpoint/2010/main" val="116164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F2EDD-1386-6016-3750-8A8F2A49B8C2}"/>
              </a:ext>
            </a:extLst>
          </p:cNvPr>
          <p:cNvSpPr>
            <a:spLocks noGrp="1"/>
          </p:cNvSpPr>
          <p:nvPr>
            <p:ph type="title"/>
          </p:nvPr>
        </p:nvSpPr>
        <p:spPr>
          <a:xfrm>
            <a:off x="457200" y="152400"/>
            <a:ext cx="8229600" cy="1600200"/>
          </a:xfrm>
        </p:spPr>
        <p:txBody>
          <a:bodyPr>
            <a:normAutofit/>
          </a:bodyPr>
          <a:lstStyle/>
          <a:p>
            <a:r>
              <a:rPr lang="en-US" dirty="0"/>
              <a:t>What does a collaborative practice look like?</a:t>
            </a:r>
          </a:p>
        </p:txBody>
      </p:sp>
      <p:graphicFrame>
        <p:nvGraphicFramePr>
          <p:cNvPr id="4" name="Content Placeholder 3">
            <a:extLst>
              <a:ext uri="{FF2B5EF4-FFF2-40B4-BE49-F238E27FC236}">
                <a16:creationId xmlns:a16="http://schemas.microsoft.com/office/drawing/2014/main" id="{8FC0D84D-6663-458D-48E7-44D12311F8A0}"/>
              </a:ext>
            </a:extLst>
          </p:cNvPr>
          <p:cNvGraphicFramePr>
            <a:graphicFrameLocks noGrp="1"/>
          </p:cNvGraphicFramePr>
          <p:nvPr>
            <p:ph sz="quarter" idx="1"/>
            <p:extLst>
              <p:ext uri="{D42A27DB-BD31-4B8C-83A1-F6EECF244321}">
                <p14:modId xmlns:p14="http://schemas.microsoft.com/office/powerpoint/2010/main" val="2667107148"/>
              </p:ext>
            </p:extLst>
          </p:nvPr>
        </p:nvGraphicFramePr>
        <p:xfrm>
          <a:off x="0" y="1752601"/>
          <a:ext cx="9144000" cy="4788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DF1FBCF-A924-2BFC-F156-D5FA610F3209}"/>
              </a:ext>
            </a:extLst>
          </p:cNvPr>
          <p:cNvSpPr txBox="1"/>
          <p:nvPr/>
        </p:nvSpPr>
        <p:spPr>
          <a:xfrm>
            <a:off x="1676400" y="2590800"/>
            <a:ext cx="6400800" cy="3416320"/>
          </a:xfrm>
          <a:prstGeom prst="rect">
            <a:avLst/>
          </a:prstGeom>
          <a:solidFill>
            <a:schemeClr val="accent3">
              <a:lumMod val="20000"/>
              <a:lumOff val="80000"/>
            </a:schemeClr>
          </a:solidFill>
        </p:spPr>
        <p:txBody>
          <a:bodyPr wrap="square" rtlCol="0">
            <a:spAutoFit/>
          </a:bodyPr>
          <a:lstStyle/>
          <a:p>
            <a:pPr algn="ctr"/>
            <a:r>
              <a:rPr lang="en-US" sz="7200" dirty="0"/>
              <a:t>Starts with the simple act of LISTENING.</a:t>
            </a:r>
          </a:p>
        </p:txBody>
      </p:sp>
    </p:spTree>
    <p:extLst>
      <p:ext uri="{BB962C8B-B14F-4D97-AF65-F5344CB8AC3E}">
        <p14:creationId xmlns:p14="http://schemas.microsoft.com/office/powerpoint/2010/main" val="123561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dirty="0"/>
              <a:t>Look Beyond Diabetes </a:t>
            </a:r>
          </a:p>
        </p:txBody>
      </p:sp>
      <p:sp>
        <p:nvSpPr>
          <p:cNvPr id="43011" name="Content Placeholder 2"/>
          <p:cNvSpPr>
            <a:spLocks noGrp="1"/>
          </p:cNvSpPr>
          <p:nvPr>
            <p:ph sz="quarter" idx="1"/>
          </p:nvPr>
        </p:nvSpPr>
        <p:spPr>
          <a:xfrm>
            <a:off x="470452" y="1371600"/>
            <a:ext cx="4787348" cy="5486400"/>
          </a:xfrm>
        </p:spPr>
        <p:txBody>
          <a:bodyPr>
            <a:normAutofit/>
          </a:bodyPr>
          <a:lstStyle/>
          <a:p>
            <a:r>
              <a:rPr lang="en-US" altLang="en-US" sz="2400" dirty="0"/>
              <a:t>ACE – Adverse Childhood Experiences</a:t>
            </a:r>
          </a:p>
          <a:p>
            <a:r>
              <a:rPr lang="en-US" altLang="en-US" sz="2400" dirty="0"/>
              <a:t>Diabetes Distress</a:t>
            </a:r>
          </a:p>
          <a:p>
            <a:r>
              <a:rPr lang="en-US" sz="2400" dirty="0">
                <a:ea typeface="ＭＳ Ｐゴシック" panose="020B0600070205080204" pitchFamily="34" charset="-128"/>
              </a:rPr>
              <a:t>Cultural traditions, family system.</a:t>
            </a:r>
          </a:p>
          <a:p>
            <a:r>
              <a:rPr lang="en-US" sz="2400" dirty="0">
                <a:ea typeface="ＭＳ Ｐゴシック" panose="020B0600070205080204" pitchFamily="34" charset="-128"/>
              </a:rPr>
              <a:t>Social, religious and employment influences</a:t>
            </a:r>
          </a:p>
          <a:p>
            <a:r>
              <a:rPr lang="en-US" sz="2400" dirty="0">
                <a:ea typeface="ＭＳ Ｐゴシック" panose="020B0600070205080204" pitchFamily="34" charset="-128"/>
              </a:rPr>
              <a:t>Personal factors: attitudes, cognitive factors, literacy, learning styles, health beliefs</a:t>
            </a:r>
          </a:p>
          <a:p>
            <a:r>
              <a:rPr lang="en-US" sz="2400" dirty="0">
                <a:ea typeface="ＭＳ Ｐゴシック" panose="020B0600070205080204" pitchFamily="34" charset="-128"/>
              </a:rPr>
              <a:t>Depression, anxiety</a:t>
            </a:r>
          </a:p>
          <a:p>
            <a:r>
              <a:rPr lang="en-US" sz="2400" dirty="0">
                <a:ea typeface="ＭＳ Ｐゴシック" panose="020B0600070205080204" pitchFamily="34" charset="-128"/>
              </a:rPr>
              <a:t>Mental illness</a:t>
            </a:r>
          </a:p>
          <a:p>
            <a:r>
              <a:rPr lang="en-US" sz="2400" dirty="0">
                <a:ea typeface="ＭＳ Ｐゴシック" panose="020B0600070205080204" pitchFamily="34" charset="-128"/>
              </a:rPr>
              <a:t>Addiction issues</a:t>
            </a:r>
          </a:p>
          <a:p>
            <a:pPr lvl="1"/>
            <a:endParaRPr lang="en-US" altLang="en-US" sz="2800" dirty="0"/>
          </a:p>
          <a:p>
            <a:pPr lvl="1"/>
            <a:endParaRPr lang="en-US" altLang="en-US" dirty="0"/>
          </a:p>
        </p:txBody>
      </p:sp>
      <p:pic>
        <p:nvPicPr>
          <p:cNvPr id="5" name="Picture 4">
            <a:extLst>
              <a:ext uri="{FF2B5EF4-FFF2-40B4-BE49-F238E27FC236}">
                <a16:creationId xmlns:a16="http://schemas.microsoft.com/office/drawing/2014/main" id="{2E7EF45D-47F7-4091-B3C4-36510C9DDDE1}"/>
              </a:ext>
            </a:extLst>
          </p:cNvPr>
          <p:cNvPicPr>
            <a:picLocks noChangeAspect="1"/>
          </p:cNvPicPr>
          <p:nvPr/>
        </p:nvPicPr>
        <p:blipFill>
          <a:blip r:embed="rId2"/>
          <a:stretch>
            <a:fillRect/>
          </a:stretch>
        </p:blipFill>
        <p:spPr>
          <a:xfrm>
            <a:off x="5511823" y="1341783"/>
            <a:ext cx="3174977" cy="2543589"/>
          </a:xfrm>
          <a:prstGeom prst="rect">
            <a:avLst/>
          </a:prstGeom>
        </p:spPr>
      </p:pic>
      <p:pic>
        <p:nvPicPr>
          <p:cNvPr id="8" name="Picture 7" descr="A person standing in front of a blackboard with white writing&#10;&#10;Description automatically generated with medium confidence">
            <a:extLst>
              <a:ext uri="{FF2B5EF4-FFF2-40B4-BE49-F238E27FC236}">
                <a16:creationId xmlns:a16="http://schemas.microsoft.com/office/drawing/2014/main" id="{9F0605CF-01A1-48EE-B035-129DD006F15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54254" y="4066983"/>
            <a:ext cx="3063670" cy="2298677"/>
          </a:xfrm>
          <a:prstGeom prst="rect">
            <a:avLst/>
          </a:prstGeom>
        </p:spPr>
      </p:pic>
    </p:spTree>
    <p:extLst>
      <p:ext uri="{BB962C8B-B14F-4D97-AF65-F5344CB8AC3E}">
        <p14:creationId xmlns:p14="http://schemas.microsoft.com/office/powerpoint/2010/main" val="153013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CE71-E304-48CA-9E7C-B383D40C05B1}"/>
              </a:ext>
            </a:extLst>
          </p:cNvPr>
          <p:cNvSpPr>
            <a:spLocks noGrp="1"/>
          </p:cNvSpPr>
          <p:nvPr>
            <p:ph type="title"/>
          </p:nvPr>
        </p:nvSpPr>
        <p:spPr>
          <a:xfrm>
            <a:off x="457200" y="225315"/>
            <a:ext cx="8229600" cy="1268429"/>
          </a:xfrm>
        </p:spPr>
        <p:txBody>
          <a:bodyPr>
            <a:noAutofit/>
          </a:bodyPr>
          <a:lstStyle/>
          <a:p>
            <a:r>
              <a:rPr lang="en-US" sz="3600" b="1" dirty="0"/>
              <a:t>10 Assessment Areas for ACE – Use 10 Question Screening Tool to Assess</a:t>
            </a:r>
          </a:p>
        </p:txBody>
      </p:sp>
      <p:pic>
        <p:nvPicPr>
          <p:cNvPr id="4" name="Content Placeholder 3">
            <a:extLst>
              <a:ext uri="{FF2B5EF4-FFF2-40B4-BE49-F238E27FC236}">
                <a16:creationId xmlns:a16="http://schemas.microsoft.com/office/drawing/2014/main" id="{2337B70B-01CA-48A6-BABD-7473F775FDFD}"/>
              </a:ext>
            </a:extLst>
          </p:cNvPr>
          <p:cNvPicPr>
            <a:picLocks noGrp="1" noChangeAspect="1"/>
          </p:cNvPicPr>
          <p:nvPr>
            <p:ph sz="quarter" idx="1"/>
          </p:nvPr>
        </p:nvPicPr>
        <p:blipFill>
          <a:blip r:embed="rId2"/>
          <a:stretch>
            <a:fillRect/>
          </a:stretch>
        </p:blipFill>
        <p:spPr>
          <a:xfrm>
            <a:off x="457200" y="1451829"/>
            <a:ext cx="7184571" cy="5374504"/>
          </a:xfrm>
          <a:prstGeom prst="rect">
            <a:avLst/>
          </a:prstGeom>
        </p:spPr>
      </p:pic>
      <p:sp>
        <p:nvSpPr>
          <p:cNvPr id="5" name="Rectangle 4">
            <a:extLst>
              <a:ext uri="{FF2B5EF4-FFF2-40B4-BE49-F238E27FC236}">
                <a16:creationId xmlns:a16="http://schemas.microsoft.com/office/drawing/2014/main" id="{C90535C0-152F-4FEE-A8B7-656E5D84E0CF}"/>
              </a:ext>
            </a:extLst>
          </p:cNvPr>
          <p:cNvSpPr/>
          <p:nvPr/>
        </p:nvSpPr>
        <p:spPr>
          <a:xfrm>
            <a:off x="6324600" y="6006221"/>
            <a:ext cx="2590800" cy="830997"/>
          </a:xfrm>
          <a:prstGeom prst="rect">
            <a:avLst/>
          </a:prstGeom>
        </p:spPr>
        <p:txBody>
          <a:bodyPr wrap="square">
            <a:spAutoFit/>
          </a:bodyPr>
          <a:lstStyle/>
          <a:p>
            <a:r>
              <a:rPr lang="en-US" sz="1200" dirty="0"/>
              <a:t>https://www.npr.org/sections/health-shots/2015/03/02/387007941/take-the-ace-quiz-and-learn-what-it-does-and-doesnt-mean</a:t>
            </a:r>
          </a:p>
        </p:txBody>
      </p:sp>
    </p:spTree>
    <p:extLst>
      <p:ext uri="{BB962C8B-B14F-4D97-AF65-F5344CB8AC3E}">
        <p14:creationId xmlns:p14="http://schemas.microsoft.com/office/powerpoint/2010/main" val="195619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F147-976D-481B-B6C4-EAE5BC90A468}"/>
              </a:ext>
            </a:extLst>
          </p:cNvPr>
          <p:cNvSpPr>
            <a:spLocks noGrp="1"/>
          </p:cNvSpPr>
          <p:nvPr>
            <p:ph type="title"/>
          </p:nvPr>
        </p:nvSpPr>
        <p:spPr>
          <a:xfrm>
            <a:off x="457200" y="228599"/>
            <a:ext cx="8229600" cy="1022811"/>
          </a:xfrm>
        </p:spPr>
        <p:txBody>
          <a:bodyPr>
            <a:noAutofit/>
          </a:bodyPr>
          <a:lstStyle/>
          <a:p>
            <a:r>
              <a:rPr lang="en-US" sz="3200" dirty="0"/>
              <a:t>ACE increases risk for 9 out of 10 leading causes of death in US</a:t>
            </a:r>
          </a:p>
        </p:txBody>
      </p:sp>
      <p:sp>
        <p:nvSpPr>
          <p:cNvPr id="6" name="Text Placeholder 5">
            <a:extLst>
              <a:ext uri="{FF2B5EF4-FFF2-40B4-BE49-F238E27FC236}">
                <a16:creationId xmlns:a16="http://schemas.microsoft.com/office/drawing/2014/main" id="{FD7BA95F-64FC-4D13-A27E-32A729DCBB54}"/>
              </a:ext>
            </a:extLst>
          </p:cNvPr>
          <p:cNvSpPr>
            <a:spLocks noGrp="1"/>
          </p:cNvSpPr>
          <p:nvPr>
            <p:ph type="body" idx="1"/>
          </p:nvPr>
        </p:nvSpPr>
        <p:spPr>
          <a:xfrm>
            <a:off x="475264" y="1981928"/>
            <a:ext cx="4040188" cy="371475"/>
          </a:xfrm>
        </p:spPr>
        <p:txBody>
          <a:bodyPr/>
          <a:lstStyle/>
          <a:p>
            <a:r>
              <a:rPr lang="en-US" dirty="0"/>
              <a:t>Leading Cause of Death</a:t>
            </a:r>
          </a:p>
        </p:txBody>
      </p:sp>
      <p:sp>
        <p:nvSpPr>
          <p:cNvPr id="7" name="Text Placeholder 6">
            <a:extLst>
              <a:ext uri="{FF2B5EF4-FFF2-40B4-BE49-F238E27FC236}">
                <a16:creationId xmlns:a16="http://schemas.microsoft.com/office/drawing/2014/main" id="{18F780D0-0D53-4933-9930-B34B67931A2A}"/>
              </a:ext>
            </a:extLst>
          </p:cNvPr>
          <p:cNvSpPr>
            <a:spLocks noGrp="1"/>
          </p:cNvSpPr>
          <p:nvPr>
            <p:ph type="body" sz="half" idx="3"/>
          </p:nvPr>
        </p:nvSpPr>
        <p:spPr>
          <a:xfrm>
            <a:off x="4343400" y="1521686"/>
            <a:ext cx="4462184" cy="375631"/>
          </a:xfrm>
        </p:spPr>
        <p:txBody>
          <a:bodyPr/>
          <a:lstStyle/>
          <a:p>
            <a:r>
              <a:rPr lang="en-US" dirty="0"/>
              <a:t>Odds Ratio with ≥ 4 ACEs</a:t>
            </a:r>
          </a:p>
        </p:txBody>
      </p:sp>
      <p:sp>
        <p:nvSpPr>
          <p:cNvPr id="4" name="Content Placeholder 3">
            <a:extLst>
              <a:ext uri="{FF2B5EF4-FFF2-40B4-BE49-F238E27FC236}">
                <a16:creationId xmlns:a16="http://schemas.microsoft.com/office/drawing/2014/main" id="{C56BBFBC-609F-42FB-9146-F4ADA38E6EC5}"/>
              </a:ext>
            </a:extLst>
          </p:cNvPr>
          <p:cNvSpPr>
            <a:spLocks noGrp="1"/>
          </p:cNvSpPr>
          <p:nvPr>
            <p:ph sz="quarter" idx="2"/>
          </p:nvPr>
        </p:nvSpPr>
        <p:spPr>
          <a:xfrm>
            <a:off x="351286" y="2243951"/>
            <a:ext cx="4648200" cy="4910223"/>
          </a:xfrm>
        </p:spPr>
        <p:txBody>
          <a:bodyPr>
            <a:normAutofit/>
          </a:bodyPr>
          <a:lstStyle/>
          <a:p>
            <a:r>
              <a:rPr lang="en-US" sz="3200" dirty="0"/>
              <a:t>Heart Disease	</a:t>
            </a:r>
          </a:p>
          <a:p>
            <a:r>
              <a:rPr lang="en-US" sz="3200" dirty="0"/>
              <a:t>Stroke</a:t>
            </a:r>
          </a:p>
          <a:p>
            <a:r>
              <a:rPr lang="en-US" sz="3200" dirty="0"/>
              <a:t>Diabetes</a:t>
            </a:r>
          </a:p>
          <a:p>
            <a:r>
              <a:rPr lang="en-US" sz="3200" dirty="0"/>
              <a:t>Kidney Disease</a:t>
            </a:r>
          </a:p>
          <a:p>
            <a:r>
              <a:rPr lang="en-US" sz="3200" dirty="0"/>
              <a:t>Cancer</a:t>
            </a:r>
          </a:p>
          <a:p>
            <a:r>
              <a:rPr lang="en-US" sz="3200" dirty="0"/>
              <a:t>Alzheimer’s</a:t>
            </a:r>
          </a:p>
          <a:p>
            <a:r>
              <a:rPr lang="en-US" sz="3200" dirty="0"/>
              <a:t>Suicide(attempts)</a:t>
            </a:r>
          </a:p>
        </p:txBody>
      </p:sp>
      <p:sp>
        <p:nvSpPr>
          <p:cNvPr id="8" name="Content Placeholder 7">
            <a:extLst>
              <a:ext uri="{FF2B5EF4-FFF2-40B4-BE49-F238E27FC236}">
                <a16:creationId xmlns:a16="http://schemas.microsoft.com/office/drawing/2014/main" id="{1B379F85-9961-427A-BDCC-939EF2B8B7F0}"/>
              </a:ext>
            </a:extLst>
          </p:cNvPr>
          <p:cNvSpPr>
            <a:spLocks noGrp="1"/>
          </p:cNvSpPr>
          <p:nvPr>
            <p:ph sz="quarter" idx="4"/>
          </p:nvPr>
        </p:nvSpPr>
        <p:spPr>
          <a:xfrm>
            <a:off x="5463256" y="2262015"/>
            <a:ext cx="3200400" cy="5062624"/>
          </a:xfrm>
        </p:spPr>
        <p:txBody>
          <a:bodyPr>
            <a:normAutofit/>
          </a:bodyPr>
          <a:lstStyle/>
          <a:p>
            <a:r>
              <a:rPr lang="en-US" sz="3200" dirty="0"/>
              <a:t>2.1</a:t>
            </a:r>
          </a:p>
          <a:p>
            <a:r>
              <a:rPr lang="en-US" sz="3200" dirty="0"/>
              <a:t>2.0</a:t>
            </a:r>
          </a:p>
          <a:p>
            <a:r>
              <a:rPr lang="en-US" sz="3200" dirty="0"/>
              <a:t>1.4</a:t>
            </a:r>
          </a:p>
          <a:p>
            <a:r>
              <a:rPr lang="en-US" sz="3200" dirty="0"/>
              <a:t>1.7</a:t>
            </a:r>
          </a:p>
          <a:p>
            <a:r>
              <a:rPr lang="en-US" sz="3200" dirty="0"/>
              <a:t>2.3</a:t>
            </a:r>
          </a:p>
          <a:p>
            <a:r>
              <a:rPr lang="en-US" sz="3200" dirty="0"/>
              <a:t>4.2</a:t>
            </a:r>
          </a:p>
          <a:p>
            <a:r>
              <a:rPr lang="en-US" sz="3200" dirty="0"/>
              <a:t>37.5</a:t>
            </a:r>
          </a:p>
        </p:txBody>
      </p:sp>
      <p:sp>
        <p:nvSpPr>
          <p:cNvPr id="3" name="Rectangle 2">
            <a:extLst>
              <a:ext uri="{FF2B5EF4-FFF2-40B4-BE49-F238E27FC236}">
                <a16:creationId xmlns:a16="http://schemas.microsoft.com/office/drawing/2014/main" id="{E3D93FBA-3694-45C1-B6B9-2AACB71C70C7}"/>
              </a:ext>
            </a:extLst>
          </p:cNvPr>
          <p:cNvSpPr/>
          <p:nvPr/>
        </p:nvSpPr>
        <p:spPr>
          <a:xfrm>
            <a:off x="537302" y="6324600"/>
            <a:ext cx="4462184" cy="369332"/>
          </a:xfrm>
          <a:prstGeom prst="rect">
            <a:avLst/>
          </a:prstGeom>
        </p:spPr>
        <p:txBody>
          <a:bodyPr wrap="none">
            <a:spAutoFit/>
          </a:bodyPr>
          <a:lstStyle/>
          <a:p>
            <a:r>
              <a:rPr lang="en-US" dirty="0"/>
              <a:t>https://www.cdc.gov/vitalsigns/aces/index.html</a:t>
            </a:r>
          </a:p>
        </p:txBody>
      </p:sp>
    </p:spTree>
    <p:extLst>
      <p:ext uri="{BB962C8B-B14F-4D97-AF65-F5344CB8AC3E}">
        <p14:creationId xmlns:p14="http://schemas.microsoft.com/office/powerpoint/2010/main" val="19000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9DC13F-EE3B-4A5C-AB60-2397FA0CD730}"/>
              </a:ext>
            </a:extLst>
          </p:cNvPr>
          <p:cNvSpPr>
            <a:spLocks noGrp="1"/>
          </p:cNvSpPr>
          <p:nvPr>
            <p:ph type="title"/>
          </p:nvPr>
        </p:nvSpPr>
        <p:spPr/>
        <p:txBody>
          <a:bodyPr>
            <a:normAutofit/>
          </a:bodyPr>
          <a:lstStyle/>
          <a:p>
            <a:r>
              <a:rPr lang="en-US" dirty="0"/>
              <a:t>The Act of Recognition is Healing</a:t>
            </a:r>
          </a:p>
        </p:txBody>
      </p:sp>
      <p:pic>
        <p:nvPicPr>
          <p:cNvPr id="7" name="Content Placeholder 6">
            <a:extLst>
              <a:ext uri="{FF2B5EF4-FFF2-40B4-BE49-F238E27FC236}">
                <a16:creationId xmlns:a16="http://schemas.microsoft.com/office/drawing/2014/main" id="{75A22EDF-A8EB-433C-9A0D-30390DCA1C4E}"/>
              </a:ext>
            </a:extLst>
          </p:cNvPr>
          <p:cNvPicPr>
            <a:picLocks noGrp="1" noChangeAspect="1"/>
          </p:cNvPicPr>
          <p:nvPr>
            <p:ph sz="quarter" idx="1"/>
          </p:nvPr>
        </p:nvPicPr>
        <p:blipFill>
          <a:blip r:embed="rId2"/>
          <a:stretch>
            <a:fillRect/>
          </a:stretch>
        </p:blipFill>
        <p:spPr>
          <a:xfrm>
            <a:off x="773719" y="1210408"/>
            <a:ext cx="7596562" cy="5506458"/>
          </a:xfrm>
        </p:spPr>
      </p:pic>
    </p:spTree>
    <p:extLst>
      <p:ext uri="{BB962C8B-B14F-4D97-AF65-F5344CB8AC3E}">
        <p14:creationId xmlns:p14="http://schemas.microsoft.com/office/powerpoint/2010/main" val="346732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A823-F439-E2C5-32CC-D38B30438BAC}"/>
              </a:ext>
            </a:extLst>
          </p:cNvPr>
          <p:cNvSpPr>
            <a:spLocks noGrp="1"/>
          </p:cNvSpPr>
          <p:nvPr>
            <p:ph type="title"/>
          </p:nvPr>
        </p:nvSpPr>
        <p:spPr>
          <a:xfrm>
            <a:off x="6324600" y="304800"/>
            <a:ext cx="2514600" cy="2286000"/>
          </a:xfrm>
        </p:spPr>
        <p:txBody>
          <a:bodyPr anchor="b">
            <a:noAutofit/>
          </a:bodyPr>
          <a:lstStyle/>
          <a:p>
            <a:pPr algn="ctr"/>
            <a:r>
              <a:rPr lang="en-US" sz="3600" dirty="0"/>
              <a:t>Address and Assess for Diabetes Distress</a:t>
            </a:r>
          </a:p>
        </p:txBody>
      </p:sp>
      <p:graphicFrame>
        <p:nvGraphicFramePr>
          <p:cNvPr id="5" name="Content Placeholder 2">
            <a:extLst>
              <a:ext uri="{FF2B5EF4-FFF2-40B4-BE49-F238E27FC236}">
                <a16:creationId xmlns:a16="http://schemas.microsoft.com/office/drawing/2014/main" id="{5B6B8293-F7CD-1539-B22A-752E75D90F63}"/>
              </a:ext>
            </a:extLst>
          </p:cNvPr>
          <p:cNvGraphicFramePr>
            <a:graphicFrameLocks noGrp="1"/>
          </p:cNvGraphicFramePr>
          <p:nvPr>
            <p:ph sz="quarter" idx="1"/>
            <p:extLst>
              <p:ext uri="{D42A27DB-BD31-4B8C-83A1-F6EECF244321}">
                <p14:modId xmlns:p14="http://schemas.microsoft.com/office/powerpoint/2010/main" val="2896096362"/>
              </p:ext>
            </p:extLst>
          </p:nvPr>
        </p:nvGraphicFramePr>
        <p:xfrm>
          <a:off x="304800" y="304800"/>
          <a:ext cx="57150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Cartoon checklist and pencil">
            <a:extLst>
              <a:ext uri="{FF2B5EF4-FFF2-40B4-BE49-F238E27FC236}">
                <a16:creationId xmlns:a16="http://schemas.microsoft.com/office/drawing/2014/main" id="{1807EF95-E8BB-435A-D661-13BE5C5A49F5}"/>
              </a:ext>
            </a:extLst>
          </p:cNvPr>
          <p:cNvPicPr>
            <a:picLocks noChangeAspect="1"/>
          </p:cNvPicPr>
          <p:nvPr/>
        </p:nvPicPr>
        <p:blipFill>
          <a:blip r:embed="rId7" cstate="print">
            <a:extLst>
              <a:ext uri="{28A0092B-C50C-407E-A947-70E740481C1C}">
                <a14:useLocalDpi xmlns:a14="http://schemas.microsoft.com/office/drawing/2010/main" val="0"/>
              </a:ext>
            </a:extLst>
          </a:blip>
          <a:srcRect l="22383" r="16227" b="-1"/>
          <a:stretch/>
        </p:blipFill>
        <p:spPr>
          <a:xfrm>
            <a:off x="6313714" y="2743200"/>
            <a:ext cx="2442350" cy="2983866"/>
          </a:xfrm>
          <a:prstGeom prst="rect">
            <a:avLst/>
          </a:prstGeom>
          <a:noFill/>
        </p:spPr>
      </p:pic>
    </p:spTree>
    <p:extLst>
      <p:ext uri="{BB962C8B-B14F-4D97-AF65-F5344CB8AC3E}">
        <p14:creationId xmlns:p14="http://schemas.microsoft.com/office/powerpoint/2010/main" val="101960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1217-049D-ADFC-9475-EE6CE0944D17}"/>
              </a:ext>
            </a:extLst>
          </p:cNvPr>
          <p:cNvSpPr>
            <a:spLocks noGrp="1"/>
          </p:cNvSpPr>
          <p:nvPr>
            <p:ph type="title"/>
          </p:nvPr>
        </p:nvSpPr>
        <p:spPr/>
        <p:txBody>
          <a:bodyPr/>
          <a:lstStyle/>
          <a:p>
            <a:r>
              <a:rPr lang="en-US" dirty="0"/>
              <a:t>Embark Trial</a:t>
            </a:r>
          </a:p>
        </p:txBody>
      </p:sp>
      <p:pic>
        <p:nvPicPr>
          <p:cNvPr id="1026" name="Picture 2">
            <a:extLst>
              <a:ext uri="{FF2B5EF4-FFF2-40B4-BE49-F238E27FC236}">
                <a16:creationId xmlns:a16="http://schemas.microsoft.com/office/drawing/2014/main" id="{577D274A-C08C-9BD8-73C6-E00AC306065B}"/>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73908" y="1143000"/>
            <a:ext cx="8596184" cy="4855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716DA6-2AE1-89FF-871E-A03F11C655A0}"/>
              </a:ext>
            </a:extLst>
          </p:cNvPr>
          <p:cNvSpPr txBox="1"/>
          <p:nvPr/>
        </p:nvSpPr>
        <p:spPr>
          <a:xfrm>
            <a:off x="273908" y="6243935"/>
            <a:ext cx="8793892" cy="461665"/>
          </a:xfrm>
          <a:prstGeom prst="rect">
            <a:avLst/>
          </a:prstGeom>
          <a:noFill/>
        </p:spPr>
        <p:txBody>
          <a:bodyPr wrap="square">
            <a:spAutoFit/>
          </a:bodyPr>
          <a:lstStyle/>
          <a:p>
            <a:r>
              <a:rPr lang="en-US" sz="1200" b="0" i="0" dirty="0">
                <a:solidFill>
                  <a:srgbClr val="000000"/>
                </a:solidFill>
                <a:effectLst/>
                <a:latin typeface="signika_negativeregular"/>
              </a:rPr>
              <a:t>EMBARK: A Randomized, Controlled Trial Comparing Three Approaches to Reducing Diabetes Distress and Improving HbA</a:t>
            </a:r>
            <a:r>
              <a:rPr lang="en-US" sz="1200" b="0" i="0" baseline="-25000" dirty="0">
                <a:solidFill>
                  <a:srgbClr val="000000"/>
                </a:solidFill>
                <a:effectLst/>
                <a:latin typeface="signika_negativeregular"/>
              </a:rPr>
              <a:t>1c</a:t>
            </a:r>
            <a:r>
              <a:rPr lang="en-US" sz="1200" b="0" i="0" dirty="0">
                <a:solidFill>
                  <a:srgbClr val="000000"/>
                </a:solidFill>
                <a:effectLst/>
                <a:latin typeface="signika_negativeregular"/>
              </a:rPr>
              <a:t> in Adults With Type 1 Diabetes. </a:t>
            </a:r>
            <a:r>
              <a:rPr lang="en-US" sz="1200" b="0" i="1" dirty="0">
                <a:solidFill>
                  <a:srgbClr val="000000"/>
                </a:solidFill>
                <a:effectLst/>
                <a:latin typeface="signika_negativeregular"/>
              </a:rPr>
              <a:t>Diabetes Care</a:t>
            </a:r>
            <a:r>
              <a:rPr lang="en-US" sz="1200" b="0" i="0" dirty="0">
                <a:solidFill>
                  <a:srgbClr val="000000"/>
                </a:solidFill>
                <a:effectLst/>
                <a:latin typeface="signika_negativeregular"/>
              </a:rPr>
              <a:t> 2024; dc232452. </a:t>
            </a:r>
            <a:r>
              <a:rPr lang="en-US" sz="1200" b="1" i="0" u="none" strike="noStrike" dirty="0">
                <a:solidFill>
                  <a:srgbClr val="5D2CA8"/>
                </a:solidFill>
                <a:effectLst/>
                <a:latin typeface="signika_negativeregular"/>
                <a:hlinkClick r:id="rId3"/>
              </a:rPr>
              <a:t>https://doi.org/10.2337/dc23-2452</a:t>
            </a:r>
            <a:endParaRPr lang="en-US" sz="1200" dirty="0"/>
          </a:p>
        </p:txBody>
      </p:sp>
    </p:spTree>
    <p:extLst>
      <p:ext uri="{BB962C8B-B14F-4D97-AF65-F5344CB8AC3E}">
        <p14:creationId xmlns:p14="http://schemas.microsoft.com/office/powerpoint/2010/main" val="19843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376" y="1034048"/>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3744" y="42672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fltVal val="0"/>
                                          </p:val>
                                        </p:tav>
                                        <p:tav tm="100000">
                                          <p:val>
                                            <p:strVal val="#ppt_w"/>
                                          </p:val>
                                        </p:tav>
                                      </p:tavLst>
                                    </p:anim>
                                    <p:anim calcmode="lin" valueType="num">
                                      <p:cBhvr>
                                        <p:cTn id="8" dur="1000" fill="hold"/>
                                        <p:tgtEl>
                                          <p:spTgt spid="26628"/>
                                        </p:tgtEl>
                                        <p:attrNameLst>
                                          <p:attrName>ppt_h</p:attrName>
                                        </p:attrNameLst>
                                      </p:cBhvr>
                                      <p:tavLst>
                                        <p:tav tm="0">
                                          <p:val>
                                            <p:fltVal val="0"/>
                                          </p:val>
                                        </p:tav>
                                        <p:tav tm="100000">
                                          <p:val>
                                            <p:strVal val="#ppt_h"/>
                                          </p:val>
                                        </p:tav>
                                      </p:tavLst>
                                    </p:anim>
                                    <p:anim calcmode="lin" valueType="num">
                                      <p:cBhvr>
                                        <p:cTn id="9" dur="1000" fill="hold"/>
                                        <p:tgtEl>
                                          <p:spTgt spid="26628"/>
                                        </p:tgtEl>
                                        <p:attrNameLst>
                                          <p:attrName>style.rotation</p:attrName>
                                        </p:attrNameLst>
                                      </p:cBhvr>
                                      <p:tavLst>
                                        <p:tav tm="0">
                                          <p:val>
                                            <p:fltVal val="90"/>
                                          </p:val>
                                        </p:tav>
                                        <p:tav tm="100000">
                                          <p:val>
                                            <p:fltVal val="0"/>
                                          </p:val>
                                        </p:tav>
                                      </p:tavLst>
                                    </p:anim>
                                    <p:animEffect transition="in" filter="fade">
                                      <p:cBhvr>
                                        <p:cTn id="10" dur="1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4B6D5-B735-A7A7-19A1-E2DC90532A4C}"/>
              </a:ext>
            </a:extLst>
          </p:cNvPr>
          <p:cNvSpPr>
            <a:spLocks noGrp="1"/>
          </p:cNvSpPr>
          <p:nvPr>
            <p:ph type="title"/>
          </p:nvPr>
        </p:nvSpPr>
        <p:spPr>
          <a:xfrm>
            <a:off x="457200" y="228600"/>
            <a:ext cx="8229600" cy="914400"/>
          </a:xfrm>
        </p:spPr>
        <p:txBody>
          <a:bodyPr anchor="b">
            <a:normAutofit/>
          </a:bodyPr>
          <a:lstStyle/>
          <a:p>
            <a:r>
              <a:rPr lang="en-US" dirty="0"/>
              <a:t>Impact of Embark Trial</a:t>
            </a:r>
          </a:p>
        </p:txBody>
      </p:sp>
      <p:sp>
        <p:nvSpPr>
          <p:cNvPr id="3" name="Content Placeholder 2">
            <a:extLst>
              <a:ext uri="{FF2B5EF4-FFF2-40B4-BE49-F238E27FC236}">
                <a16:creationId xmlns:a16="http://schemas.microsoft.com/office/drawing/2014/main" id="{BC12C629-3355-3CEF-DF93-500B39361A3A}"/>
              </a:ext>
            </a:extLst>
          </p:cNvPr>
          <p:cNvSpPr>
            <a:spLocks noGrp="1"/>
          </p:cNvSpPr>
          <p:nvPr>
            <p:ph sz="quarter" idx="1"/>
          </p:nvPr>
        </p:nvSpPr>
        <p:spPr>
          <a:xfrm>
            <a:off x="457200" y="1219200"/>
            <a:ext cx="4648200" cy="4937760"/>
          </a:xfrm>
        </p:spPr>
        <p:txBody>
          <a:bodyPr>
            <a:normAutofit/>
          </a:bodyPr>
          <a:lstStyle/>
          <a:p>
            <a:pPr>
              <a:lnSpc>
                <a:spcPct val="90000"/>
              </a:lnSpc>
            </a:pPr>
            <a:r>
              <a:rPr lang="en-US" sz="3100" b="0" i="0" dirty="0">
                <a:effectLst/>
              </a:rPr>
              <a:t>The year I spent coaching study participants in the Embark Trial significantly changed my approach to diabetes self-management coaching.</a:t>
            </a:r>
          </a:p>
          <a:p>
            <a:pPr marL="0" indent="0">
              <a:lnSpc>
                <a:spcPct val="90000"/>
              </a:lnSpc>
              <a:buNone/>
            </a:pPr>
            <a:r>
              <a:rPr lang="en-US" sz="3100" dirty="0"/>
              <a:t>~ Coach Beverly</a:t>
            </a:r>
          </a:p>
        </p:txBody>
      </p:sp>
      <p:pic>
        <p:nvPicPr>
          <p:cNvPr id="5" name="Picture 4" descr="Hand holding fern">
            <a:extLst>
              <a:ext uri="{FF2B5EF4-FFF2-40B4-BE49-F238E27FC236}">
                <a16:creationId xmlns:a16="http://schemas.microsoft.com/office/drawing/2014/main" id="{FFC3425F-7BE6-1920-F45D-2F09ED48BE53}"/>
              </a:ext>
            </a:extLst>
          </p:cNvPr>
          <p:cNvPicPr>
            <a:picLocks noChangeAspect="1"/>
          </p:cNvPicPr>
          <p:nvPr/>
        </p:nvPicPr>
        <p:blipFill>
          <a:blip r:embed="rId2" cstate="print">
            <a:extLst>
              <a:ext uri="{28A0092B-C50C-407E-A947-70E740481C1C}">
                <a14:useLocalDpi xmlns:a14="http://schemas.microsoft.com/office/drawing/2010/main" val="0"/>
              </a:ext>
            </a:extLst>
          </a:blip>
          <a:srcRect l="21095" r="24267" b="-3"/>
          <a:stretch/>
        </p:blipFill>
        <p:spPr>
          <a:xfrm>
            <a:off x="5677538" y="1216152"/>
            <a:ext cx="2996308" cy="3660648"/>
          </a:xfrm>
          <a:prstGeom prst="rect">
            <a:avLst/>
          </a:prstGeom>
          <a:noFill/>
        </p:spPr>
      </p:pic>
    </p:spTree>
    <p:extLst>
      <p:ext uri="{BB962C8B-B14F-4D97-AF65-F5344CB8AC3E}">
        <p14:creationId xmlns:p14="http://schemas.microsoft.com/office/powerpoint/2010/main" val="390361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223F7-D7D2-51E8-C92A-88C220589878}"/>
              </a:ext>
            </a:extLst>
          </p:cNvPr>
          <p:cNvSpPr>
            <a:spLocks noGrp="1"/>
          </p:cNvSpPr>
          <p:nvPr>
            <p:ph type="title"/>
          </p:nvPr>
        </p:nvSpPr>
        <p:spPr>
          <a:xfrm>
            <a:off x="457200" y="228600"/>
            <a:ext cx="8229600" cy="914400"/>
          </a:xfrm>
        </p:spPr>
        <p:txBody>
          <a:bodyPr anchor="b">
            <a:normAutofit/>
          </a:bodyPr>
          <a:lstStyle/>
          <a:p>
            <a:r>
              <a:rPr lang="en-US" dirty="0"/>
              <a:t>Embark Trial Takeaways</a:t>
            </a:r>
          </a:p>
        </p:txBody>
      </p:sp>
      <p:sp>
        <p:nvSpPr>
          <p:cNvPr id="3" name="Content Placeholder 2">
            <a:extLst>
              <a:ext uri="{FF2B5EF4-FFF2-40B4-BE49-F238E27FC236}">
                <a16:creationId xmlns:a16="http://schemas.microsoft.com/office/drawing/2014/main" id="{B26E5F72-F03D-09EE-3FAE-28E737168655}"/>
              </a:ext>
            </a:extLst>
          </p:cNvPr>
          <p:cNvSpPr>
            <a:spLocks noGrp="1"/>
          </p:cNvSpPr>
          <p:nvPr>
            <p:ph sz="quarter" idx="1"/>
          </p:nvPr>
        </p:nvSpPr>
        <p:spPr>
          <a:xfrm>
            <a:off x="433085" y="1228508"/>
            <a:ext cx="5209556" cy="5553291"/>
          </a:xfrm>
        </p:spPr>
        <p:txBody>
          <a:bodyPr>
            <a:normAutofit fontScale="92500" lnSpcReduction="20000"/>
          </a:bodyPr>
          <a:lstStyle/>
          <a:p>
            <a:pPr>
              <a:lnSpc>
                <a:spcPct val="110000"/>
              </a:lnSpc>
              <a:buFont typeface="Arial" panose="020B0604020202020204" pitchFamily="34" charset="0"/>
              <a:buChar char="•"/>
            </a:pPr>
            <a:r>
              <a:rPr lang="en-US" sz="2800" i="0" dirty="0">
                <a:effectLst/>
              </a:rPr>
              <a:t>Currently, </a:t>
            </a:r>
            <a:r>
              <a:rPr lang="en-US" sz="2800" dirty="0"/>
              <a:t>di</a:t>
            </a:r>
            <a:r>
              <a:rPr lang="en-US" sz="2800" i="0" dirty="0">
                <a:effectLst/>
              </a:rPr>
              <a:t>abetes education and management focuses on fostering self-management change. </a:t>
            </a:r>
          </a:p>
          <a:p>
            <a:pPr lvl="1">
              <a:lnSpc>
                <a:spcPct val="110000"/>
              </a:lnSpc>
              <a:buFont typeface="Arial" panose="020B0604020202020204" pitchFamily="34" charset="0"/>
              <a:buChar char="•"/>
            </a:pPr>
            <a:r>
              <a:rPr lang="en-US" sz="2400" b="0" i="0" dirty="0">
                <a:effectLst/>
              </a:rPr>
              <a:t>This strategy assumes that people will become less distressed as they engage more effectively with their management.</a:t>
            </a:r>
          </a:p>
          <a:p>
            <a:pPr>
              <a:lnSpc>
                <a:spcPct val="110000"/>
              </a:lnSpc>
              <a:buFont typeface="Arial" panose="020B0604020202020204" pitchFamily="34" charset="0"/>
              <a:buChar char="•"/>
            </a:pPr>
            <a:r>
              <a:rPr lang="en-US" sz="2800" b="1" i="0" dirty="0">
                <a:effectLst/>
              </a:rPr>
              <a:t>Need a Shift -  Make emotional considerations our priority.</a:t>
            </a:r>
            <a:endParaRPr lang="en-US" sz="2800" b="0" i="0" dirty="0">
              <a:effectLst/>
            </a:endParaRPr>
          </a:p>
          <a:p>
            <a:pPr>
              <a:lnSpc>
                <a:spcPct val="110000"/>
              </a:lnSpc>
              <a:buFont typeface="Arial" panose="020B0604020202020204" pitchFamily="34" charset="0"/>
              <a:buChar char="•"/>
            </a:pPr>
            <a:r>
              <a:rPr lang="en-US" sz="2800" dirty="0"/>
              <a:t>The</a:t>
            </a:r>
            <a:r>
              <a:rPr lang="en-US" sz="2800" b="0" i="0" dirty="0">
                <a:effectLst/>
              </a:rPr>
              <a:t> key to improving glycemic outcomes is to directly address the feelings, beliefs, and expectations that underlie diabetes distress and serve as barriers to management change. </a:t>
            </a:r>
            <a:endParaRPr lang="en-US" sz="2800" dirty="0"/>
          </a:p>
        </p:txBody>
      </p:sp>
      <p:pic>
        <p:nvPicPr>
          <p:cNvPr id="5" name="Picture 4" descr="Young adult in counseling">
            <a:extLst>
              <a:ext uri="{FF2B5EF4-FFF2-40B4-BE49-F238E27FC236}">
                <a16:creationId xmlns:a16="http://schemas.microsoft.com/office/drawing/2014/main" id="{FECC5B6C-99F6-27C5-EB39-3293E6011191}"/>
              </a:ext>
            </a:extLst>
          </p:cNvPr>
          <p:cNvPicPr>
            <a:picLocks noChangeAspect="1"/>
          </p:cNvPicPr>
          <p:nvPr/>
        </p:nvPicPr>
        <p:blipFill>
          <a:blip r:embed="rId2" cstate="print">
            <a:extLst>
              <a:ext uri="{28A0092B-C50C-407E-A947-70E740481C1C}">
                <a14:useLocalDpi xmlns:a14="http://schemas.microsoft.com/office/drawing/2010/main" val="0"/>
              </a:ext>
            </a:extLst>
          </a:blip>
          <a:srcRect l="14932" r="30430" b="-3"/>
          <a:stretch/>
        </p:blipFill>
        <p:spPr>
          <a:xfrm>
            <a:off x="5739908" y="1216152"/>
            <a:ext cx="2933937" cy="3584448"/>
          </a:xfrm>
          <a:prstGeom prst="rect">
            <a:avLst/>
          </a:prstGeom>
          <a:noFill/>
        </p:spPr>
      </p:pic>
    </p:spTree>
    <p:extLst>
      <p:ext uri="{BB962C8B-B14F-4D97-AF65-F5344CB8AC3E}">
        <p14:creationId xmlns:p14="http://schemas.microsoft.com/office/powerpoint/2010/main" val="23012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7891-34EB-BD9E-4CEE-7AF8703FD964}"/>
              </a:ext>
            </a:extLst>
          </p:cNvPr>
          <p:cNvSpPr>
            <a:spLocks noGrp="1"/>
          </p:cNvSpPr>
          <p:nvPr>
            <p:ph type="title"/>
          </p:nvPr>
        </p:nvSpPr>
        <p:spPr>
          <a:xfrm>
            <a:off x="457200" y="228600"/>
            <a:ext cx="8229600" cy="914400"/>
          </a:xfrm>
        </p:spPr>
        <p:txBody>
          <a:bodyPr anchor="b">
            <a:normAutofit/>
          </a:bodyPr>
          <a:lstStyle/>
          <a:p>
            <a:r>
              <a:rPr lang="en-US" sz="4100" dirty="0"/>
              <a:t>Releasing the Brake </a:t>
            </a:r>
          </a:p>
        </p:txBody>
      </p:sp>
      <p:sp>
        <p:nvSpPr>
          <p:cNvPr id="3" name="Content Placeholder 2">
            <a:extLst>
              <a:ext uri="{FF2B5EF4-FFF2-40B4-BE49-F238E27FC236}">
                <a16:creationId xmlns:a16="http://schemas.microsoft.com/office/drawing/2014/main" id="{0E424C55-FFE0-363A-6468-404460030923}"/>
              </a:ext>
            </a:extLst>
          </p:cNvPr>
          <p:cNvSpPr>
            <a:spLocks noGrp="1"/>
          </p:cNvSpPr>
          <p:nvPr>
            <p:ph sz="quarter" idx="1"/>
          </p:nvPr>
        </p:nvSpPr>
        <p:spPr>
          <a:xfrm>
            <a:off x="457200" y="1219200"/>
            <a:ext cx="4041648" cy="4937760"/>
          </a:xfrm>
        </p:spPr>
        <p:txBody>
          <a:bodyPr>
            <a:normAutofit/>
          </a:bodyPr>
          <a:lstStyle/>
          <a:p>
            <a:pPr>
              <a:lnSpc>
                <a:spcPct val="90000"/>
              </a:lnSpc>
            </a:pPr>
            <a:r>
              <a:rPr lang="en-US" sz="2800" b="0" i="0" dirty="0">
                <a:effectLst/>
              </a:rPr>
              <a:t>This strategy recognizes that diabetes distress acts as a brake on the application of existing diabetes knowledge and skills.</a:t>
            </a:r>
          </a:p>
          <a:p>
            <a:pPr>
              <a:lnSpc>
                <a:spcPct val="90000"/>
              </a:lnSpc>
            </a:pPr>
            <a:r>
              <a:rPr lang="en-US" sz="2800" b="0" i="0" dirty="0">
                <a:effectLst/>
              </a:rPr>
              <a:t>By releasing the diabetes distress brake through emotion-focused intervention, the negative cycle can be efficiently ended.</a:t>
            </a:r>
          </a:p>
          <a:p>
            <a:pPr>
              <a:lnSpc>
                <a:spcPct val="90000"/>
              </a:lnSpc>
            </a:pPr>
            <a:endParaRPr lang="en-US" sz="2200" dirty="0"/>
          </a:p>
        </p:txBody>
      </p:sp>
      <p:pic>
        <p:nvPicPr>
          <p:cNvPr id="5" name="Picture 4" descr="Dandelion seeds are blown by the wind">
            <a:extLst>
              <a:ext uri="{FF2B5EF4-FFF2-40B4-BE49-F238E27FC236}">
                <a16:creationId xmlns:a16="http://schemas.microsoft.com/office/drawing/2014/main" id="{A6C9AE9B-C2AD-D00F-4DB3-084BBB01B1E9}"/>
              </a:ext>
            </a:extLst>
          </p:cNvPr>
          <p:cNvPicPr>
            <a:picLocks noChangeAspect="1"/>
          </p:cNvPicPr>
          <p:nvPr/>
        </p:nvPicPr>
        <p:blipFill>
          <a:blip r:embed="rId2" cstate="print">
            <a:extLst>
              <a:ext uri="{28A0092B-C50C-407E-A947-70E740481C1C}">
                <a14:useLocalDpi xmlns:a14="http://schemas.microsoft.com/office/drawing/2010/main" val="0"/>
              </a:ext>
            </a:extLst>
          </a:blip>
          <a:srcRect l="44616" r="953"/>
          <a:stretch/>
        </p:blipFill>
        <p:spPr>
          <a:xfrm>
            <a:off x="4632198" y="1216152"/>
            <a:ext cx="4041648" cy="4937760"/>
          </a:xfrm>
          <a:prstGeom prst="rect">
            <a:avLst/>
          </a:prstGeom>
          <a:noFill/>
        </p:spPr>
      </p:pic>
    </p:spTree>
    <p:extLst>
      <p:ext uri="{BB962C8B-B14F-4D97-AF65-F5344CB8AC3E}">
        <p14:creationId xmlns:p14="http://schemas.microsoft.com/office/powerpoint/2010/main" val="327530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47D45-513A-D228-A7DA-257ED42DBED7}"/>
              </a:ext>
            </a:extLst>
          </p:cNvPr>
          <p:cNvSpPr>
            <a:spLocks noGrp="1"/>
          </p:cNvSpPr>
          <p:nvPr>
            <p:ph type="title"/>
          </p:nvPr>
        </p:nvSpPr>
        <p:spPr>
          <a:xfrm>
            <a:off x="457200" y="228600"/>
            <a:ext cx="8229600" cy="914400"/>
          </a:xfrm>
        </p:spPr>
        <p:txBody>
          <a:bodyPr anchor="b">
            <a:normAutofit/>
          </a:bodyPr>
          <a:lstStyle/>
          <a:p>
            <a:r>
              <a:rPr lang="en-US" dirty="0"/>
              <a:t>Embark Trial Takeaways</a:t>
            </a:r>
          </a:p>
        </p:txBody>
      </p:sp>
      <p:sp>
        <p:nvSpPr>
          <p:cNvPr id="3" name="Content Placeholder 2">
            <a:extLst>
              <a:ext uri="{FF2B5EF4-FFF2-40B4-BE49-F238E27FC236}">
                <a16:creationId xmlns:a16="http://schemas.microsoft.com/office/drawing/2014/main" id="{EEB98CFF-0686-8877-79AD-04DEF6E3B402}"/>
              </a:ext>
            </a:extLst>
          </p:cNvPr>
          <p:cNvSpPr>
            <a:spLocks noGrp="1"/>
          </p:cNvSpPr>
          <p:nvPr>
            <p:ph sz="quarter" idx="1"/>
          </p:nvPr>
        </p:nvSpPr>
        <p:spPr>
          <a:xfrm>
            <a:off x="457200" y="1219200"/>
            <a:ext cx="4495800" cy="4937760"/>
          </a:xfrm>
        </p:spPr>
        <p:txBody>
          <a:bodyPr>
            <a:normAutofit/>
          </a:bodyPr>
          <a:lstStyle/>
          <a:p>
            <a:pPr>
              <a:lnSpc>
                <a:spcPct val="110000"/>
              </a:lnSpc>
              <a:buFont typeface="Arial" panose="020B0604020202020204" pitchFamily="34" charset="0"/>
              <a:buChar char="•"/>
            </a:pPr>
            <a:r>
              <a:rPr lang="en-US" sz="2800" b="1" dirty="0"/>
              <a:t>Better outcomes when using an</a:t>
            </a:r>
            <a:r>
              <a:rPr lang="en-US" sz="2800" b="1" i="0" dirty="0">
                <a:effectLst/>
              </a:rPr>
              <a:t> integrated approach that combines an education and management with a diabetes distress emotion-centered approach. </a:t>
            </a:r>
          </a:p>
          <a:p>
            <a:pPr>
              <a:lnSpc>
                <a:spcPct val="110000"/>
              </a:lnSpc>
            </a:pPr>
            <a:r>
              <a:rPr lang="en-US" sz="2800" b="1" i="0" dirty="0">
                <a:effectLst/>
              </a:rPr>
              <a:t>Creating a Judgment Free Zone</a:t>
            </a:r>
          </a:p>
          <a:p>
            <a:pPr>
              <a:lnSpc>
                <a:spcPct val="90000"/>
              </a:lnSpc>
            </a:pPr>
            <a:endParaRPr lang="en-US" sz="2200" dirty="0"/>
          </a:p>
        </p:txBody>
      </p:sp>
      <p:pic>
        <p:nvPicPr>
          <p:cNvPr id="5" name="Picture 4" descr="Cats making tail heart">
            <a:extLst>
              <a:ext uri="{FF2B5EF4-FFF2-40B4-BE49-F238E27FC236}">
                <a16:creationId xmlns:a16="http://schemas.microsoft.com/office/drawing/2014/main" id="{A978C831-4E29-146C-8C99-A6B593193F02}"/>
              </a:ext>
            </a:extLst>
          </p:cNvPr>
          <p:cNvPicPr>
            <a:picLocks noChangeAspect="1"/>
          </p:cNvPicPr>
          <p:nvPr/>
        </p:nvPicPr>
        <p:blipFill>
          <a:blip r:embed="rId2" cstate="print">
            <a:extLst>
              <a:ext uri="{28A0092B-C50C-407E-A947-70E740481C1C}">
                <a14:useLocalDpi xmlns:a14="http://schemas.microsoft.com/office/drawing/2010/main" val="0"/>
              </a:ext>
            </a:extLst>
          </a:blip>
          <a:srcRect l="13640" r="24970" b="-1"/>
          <a:stretch/>
        </p:blipFill>
        <p:spPr>
          <a:xfrm>
            <a:off x="5178568" y="1216152"/>
            <a:ext cx="3495277" cy="4270248"/>
          </a:xfrm>
          <a:prstGeom prst="rect">
            <a:avLst/>
          </a:prstGeom>
          <a:noFill/>
        </p:spPr>
      </p:pic>
    </p:spTree>
    <p:extLst>
      <p:ext uri="{BB962C8B-B14F-4D97-AF65-F5344CB8AC3E}">
        <p14:creationId xmlns:p14="http://schemas.microsoft.com/office/powerpoint/2010/main" val="412089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12" y="304800"/>
            <a:ext cx="8471387" cy="1219200"/>
          </a:xfrm>
        </p:spPr>
        <p:txBody>
          <a:bodyPr>
            <a:normAutofit fontScale="90000"/>
          </a:bodyPr>
          <a:lstStyle/>
          <a:p>
            <a:r>
              <a:rPr lang="en-US" dirty="0"/>
              <a:t>Let’s meet people where they are at.</a:t>
            </a:r>
          </a:p>
        </p:txBody>
      </p:sp>
      <p:pic>
        <p:nvPicPr>
          <p:cNvPr id="4" name="Picture 3"/>
          <p:cNvPicPr>
            <a:picLocks noChangeAspect="1"/>
          </p:cNvPicPr>
          <p:nvPr/>
        </p:nvPicPr>
        <p:blipFill>
          <a:blip r:embed="rId3"/>
          <a:stretch>
            <a:fillRect/>
          </a:stretch>
        </p:blipFill>
        <p:spPr>
          <a:xfrm>
            <a:off x="1219928" y="1752600"/>
            <a:ext cx="6704144" cy="3843911"/>
          </a:xfrm>
          <a:prstGeom prst="rect">
            <a:avLst/>
          </a:prstGeom>
        </p:spPr>
      </p:pic>
    </p:spTree>
    <p:custDataLst>
      <p:tags r:id="rId1"/>
    </p:custDataLst>
    <p:extLst>
      <p:ext uri="{BB962C8B-B14F-4D97-AF65-F5344CB8AC3E}">
        <p14:creationId xmlns:p14="http://schemas.microsoft.com/office/powerpoint/2010/main" val="426752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29371" y="457200"/>
            <a:ext cx="8263891" cy="1410871"/>
          </a:xfrm>
        </p:spPr>
        <p:txBody>
          <a:bodyPr vert="horz" lIns="81280" tIns="40640" rIns="81280" bIns="40640" rtlCol="0" anchor="b" anchorCtr="0">
            <a:normAutofit fontScale="90000"/>
          </a:bodyPr>
          <a:lstStyle/>
          <a:p>
            <a:pPr algn="ctr" eaLnBrk="1" hangingPunct="1">
              <a:spcBef>
                <a:spcPct val="0"/>
              </a:spcBef>
              <a:buSzTx/>
              <a:buNone/>
            </a:pPr>
            <a:r>
              <a:rPr lang="en-US" dirty="0"/>
              <a:t>Conversational Tools You Can Use To Address DD In Your Practice</a:t>
            </a:r>
            <a:endParaRPr lang="en-US" altLang="en-US" dirty="0">
              <a:latin typeface="Segoe UI"/>
              <a:ea typeface="Segoe UI"/>
              <a:cs typeface="Segoe UI"/>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440267" y="1903082"/>
            <a:ext cx="8409831" cy="3661486"/>
          </a:xfrm>
          <a:prstGeom prst="rect">
            <a:avLst/>
          </a:prstGeom>
        </p:spPr>
        <p:txBody>
          <a:bodyPr vert="horz" lIns="81280" tIns="40640" rIns="81280" bIns="40640" rtlCol="0" anchor="t">
            <a:normAutofit/>
          </a:bodyPr>
          <a:lstStyle/>
          <a:p>
            <a:pPr>
              <a:spcBef>
                <a:spcPts val="889"/>
              </a:spcBef>
              <a:buClr>
                <a:srgbClr val="727CA3">
                  <a:lumMod val="20000"/>
                  <a:lumOff val="80000"/>
                </a:srgbClr>
              </a:buClr>
              <a:buSzPct val="110000"/>
              <a:defRPr/>
            </a:pPr>
            <a:r>
              <a:rPr lang="en-US" altLang="en-US" sz="2400" dirty="0">
                <a:solidFill>
                  <a:prstClr val="black"/>
                </a:solidFill>
                <a:latin typeface="Calibri" panose="020F0502020204030204" pitchFamily="34" charset="0"/>
              </a:rPr>
              <a:t>The goal is to help the PWD label, verbalize, share, consider, and evaluate these frequently unaddressed and often hidden feelings and thoughts about diabetes.</a:t>
            </a:r>
          </a:p>
          <a:p>
            <a:pPr>
              <a:spcBef>
                <a:spcPts val="889"/>
              </a:spcBef>
              <a:buClr>
                <a:srgbClr val="727CA3">
                  <a:lumMod val="20000"/>
                  <a:lumOff val="80000"/>
                </a:srgbClr>
              </a:buClr>
              <a:buSzPct val="110000"/>
              <a:defRPr/>
            </a:pPr>
            <a:r>
              <a:rPr lang="en-US" altLang="en-US" sz="2400" dirty="0">
                <a:solidFill>
                  <a:prstClr val="black"/>
                </a:solidFill>
                <a:latin typeface="Calibri" panose="020F0502020204030204" pitchFamily="34" charset="0"/>
              </a:rPr>
              <a:t>B</a:t>
            </a:r>
            <a:r>
              <a:rPr lang="en-US" altLang="en-US" sz="2400" dirty="0" err="1">
                <a:solidFill>
                  <a:prstClr val="black"/>
                </a:solidFill>
                <a:latin typeface="Calibri" panose="020F0502020204030204" pitchFamily="34" charset="0"/>
              </a:rPr>
              <a:t>uilding</a:t>
            </a:r>
            <a:r>
              <a:rPr lang="en-US" altLang="en-US" sz="2400" dirty="0">
                <a:solidFill>
                  <a:prstClr val="black"/>
                </a:solidFill>
                <a:latin typeface="Calibri" panose="020F0502020204030204" pitchFamily="34" charset="0"/>
              </a:rPr>
              <a:t> the relationship with conversational skills is the intervention!</a:t>
            </a:r>
          </a:p>
          <a:p>
            <a:pPr>
              <a:spcBef>
                <a:spcPts val="889"/>
              </a:spcBef>
              <a:buClr>
                <a:prstClr val="white">
                  <a:lumMod val="85000"/>
                </a:prstClr>
              </a:buClr>
              <a:buSzPct val="110000"/>
              <a:defRPr/>
            </a:pPr>
            <a:endParaRPr lang="en-US" altLang="en-US" sz="2100" dirty="0">
              <a:solidFill>
                <a:srgbClr val="FCFCFC"/>
              </a:solidFill>
              <a:latin typeface="Calibri" panose="020F0502020204030204" pitchFamily="34" charset="0"/>
            </a:endParaRPr>
          </a:p>
          <a:p>
            <a:pPr indent="-203203">
              <a:lnSpc>
                <a:spcPct val="90000"/>
              </a:lnSpc>
              <a:spcAft>
                <a:spcPts val="533"/>
              </a:spcAft>
              <a:buFont typeface="Arial" panose="020B0604020202020204" pitchFamily="34" charset="0"/>
              <a:buChar char="•"/>
              <a:defRPr/>
            </a:pPr>
            <a:endParaRPr lang="en-US" sz="2400" b="1" dirty="0">
              <a:solidFill>
                <a:prstClr val="black"/>
              </a:solidFill>
              <a:latin typeface="Calibri" panose="020F0502020204030204" pitchFamily="34" charset="0"/>
              <a:cs typeface="Calibri" panose="020F0502020204030204" pitchFamily="34" charset="0"/>
            </a:endParaRPr>
          </a:p>
          <a:p>
            <a:pPr>
              <a:lnSpc>
                <a:spcPct val="90000"/>
              </a:lnSpc>
              <a:spcAft>
                <a:spcPts val="533"/>
              </a:spcAft>
              <a:defRPr/>
            </a:pPr>
            <a:endParaRPr lang="en-US" sz="1689" b="1" dirty="0">
              <a:solidFill>
                <a:prstClr val="black"/>
              </a:solidFill>
              <a:latin typeface="Gill Sans MT"/>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4402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2" y="2405040"/>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pic>
        <p:nvPicPr>
          <p:cNvPr id="5" name="Picture 4">
            <a:extLst>
              <a:ext uri="{FF2B5EF4-FFF2-40B4-BE49-F238E27FC236}">
                <a16:creationId xmlns:a16="http://schemas.microsoft.com/office/drawing/2014/main" id="{FF3368C7-C1E5-B72C-AE22-8F4E498C6769}"/>
              </a:ext>
            </a:extLst>
          </p:cNvPr>
          <p:cNvPicPr>
            <a:picLocks noChangeAspect="1"/>
          </p:cNvPicPr>
          <p:nvPr/>
        </p:nvPicPr>
        <p:blipFill>
          <a:blip r:embed="rId3"/>
          <a:stretch>
            <a:fillRect/>
          </a:stretch>
        </p:blipFill>
        <p:spPr>
          <a:xfrm>
            <a:off x="2916790" y="3733825"/>
            <a:ext cx="3310415" cy="2304488"/>
          </a:xfrm>
          <a:prstGeom prst="rect">
            <a:avLst/>
          </a:prstGeom>
        </p:spPr>
      </p:pic>
      <p:sp>
        <p:nvSpPr>
          <p:cNvPr id="2" name="TextBox 1">
            <a:extLst>
              <a:ext uri="{FF2B5EF4-FFF2-40B4-BE49-F238E27FC236}">
                <a16:creationId xmlns:a16="http://schemas.microsoft.com/office/drawing/2014/main" id="{1AA22335-0FD9-6328-63BF-7BC3EE6B8B45}"/>
              </a:ext>
            </a:extLst>
          </p:cNvPr>
          <p:cNvSpPr txBox="1"/>
          <p:nvPr/>
        </p:nvSpPr>
        <p:spPr>
          <a:xfrm>
            <a:off x="454683" y="6368103"/>
            <a:ext cx="8263891"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46444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umbrella with a black handle">
            <a:extLst>
              <a:ext uri="{FF2B5EF4-FFF2-40B4-BE49-F238E27FC236}">
                <a16:creationId xmlns:a16="http://schemas.microsoft.com/office/drawing/2014/main" id="{D4749DFF-CF3F-BA40-F4FE-FBC36A1BA77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44412" y="-222534"/>
            <a:ext cx="6908800" cy="6908800"/>
          </a:xfrm>
          <a:prstGeom prst="rect">
            <a:avLst/>
          </a:prstGeom>
        </p:spPr>
      </p:pic>
      <p:sp>
        <p:nvSpPr>
          <p:cNvPr id="34817" name="Title 1">
            <a:extLst>
              <a:ext uri="{FF2B5EF4-FFF2-40B4-BE49-F238E27FC236}">
                <a16:creationId xmlns:a16="http://schemas.microsoft.com/office/drawing/2014/main" id="{276BB88B-B3D1-D947-A4DD-1B3B78A6F92D}"/>
              </a:ext>
            </a:extLst>
          </p:cNvPr>
          <p:cNvSpPr>
            <a:spLocks noChangeArrowheads="1"/>
          </p:cNvSpPr>
          <p:nvPr/>
        </p:nvSpPr>
        <p:spPr bwMode="auto">
          <a:xfrm>
            <a:off x="2774246" y="2202745"/>
            <a:ext cx="3649133" cy="730956"/>
          </a:xfrm>
          <a:prstGeom prst="roundRect">
            <a:avLst>
              <a:gd name="adj" fmla="val 16667"/>
            </a:avLst>
          </a:prstGeom>
          <a:noFill/>
          <a:ln>
            <a:noFill/>
          </a:ln>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dirty="0">
                <a:solidFill>
                  <a:prstClr val="white"/>
                </a:solidFill>
                <a:latin typeface="Segoe UI"/>
                <a:ea typeface="Segoe UI"/>
                <a:cs typeface="Segoe UI"/>
              </a:rPr>
              <a:t>Relationship Building</a:t>
            </a:r>
          </a:p>
        </p:txBody>
      </p:sp>
      <p:sp>
        <p:nvSpPr>
          <p:cNvPr id="6" name="Title 1">
            <a:extLst>
              <a:ext uri="{FF2B5EF4-FFF2-40B4-BE49-F238E27FC236}">
                <a16:creationId xmlns:a16="http://schemas.microsoft.com/office/drawing/2014/main" id="{7B5A6236-7240-D044-BCAD-FF2E347E47E0}"/>
              </a:ext>
            </a:extLst>
          </p:cNvPr>
          <p:cNvSpPr txBox="1">
            <a:spLocks/>
          </p:cNvSpPr>
          <p:nvPr/>
        </p:nvSpPr>
        <p:spPr>
          <a:xfrm>
            <a:off x="890412" y="3740858"/>
            <a:ext cx="3251200" cy="770467"/>
          </a:xfrm>
          <a:prstGeom prst="roundRect">
            <a:avLst/>
          </a:prstGeom>
          <a:solidFill>
            <a:srgbClr val="F07152"/>
          </a:solidFill>
        </p:spPr>
        <p:txBody>
          <a:bodyPr anchor="ctr">
            <a:normAutofit fontScale="92500" lnSpcReduction="2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1. Open-Ended Questions </a:t>
            </a:r>
          </a:p>
        </p:txBody>
      </p:sp>
      <p:sp>
        <p:nvSpPr>
          <p:cNvPr id="11" name="Title 1">
            <a:extLst>
              <a:ext uri="{FF2B5EF4-FFF2-40B4-BE49-F238E27FC236}">
                <a16:creationId xmlns:a16="http://schemas.microsoft.com/office/drawing/2014/main" id="{2744DA1A-BD5E-7649-89BD-1C99921F51B9}"/>
              </a:ext>
            </a:extLst>
          </p:cNvPr>
          <p:cNvSpPr txBox="1">
            <a:spLocks/>
          </p:cNvSpPr>
          <p:nvPr/>
        </p:nvSpPr>
        <p:spPr>
          <a:xfrm>
            <a:off x="3040946" y="4868334"/>
            <a:ext cx="3382433" cy="825500"/>
          </a:xfrm>
          <a:prstGeom prst="roundRect">
            <a:avLst/>
          </a:prstGeom>
          <a:solidFill>
            <a:srgbClr val="F07152"/>
          </a:solidFill>
        </p:spPr>
        <p:txBody>
          <a:bodyPr anchor="ctr">
            <a:normAutofit fontScale="92500" lnSpcReduction="1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3. Clinician Engagement Skills</a:t>
            </a:r>
            <a:endParaRPr lang="en-US" sz="2489" dirty="0">
              <a:solidFill>
                <a:prstClr val="white"/>
              </a:solidFill>
            </a:endParaRPr>
          </a:p>
        </p:txBody>
      </p:sp>
      <p:sp>
        <p:nvSpPr>
          <p:cNvPr id="13" name="Title 1">
            <a:extLst>
              <a:ext uri="{FF2B5EF4-FFF2-40B4-BE49-F238E27FC236}">
                <a16:creationId xmlns:a16="http://schemas.microsoft.com/office/drawing/2014/main" id="{D7CC4A9E-4B8B-B54B-940C-01F4779611D6}"/>
              </a:ext>
            </a:extLst>
          </p:cNvPr>
          <p:cNvSpPr txBox="1">
            <a:spLocks/>
          </p:cNvSpPr>
          <p:nvPr/>
        </p:nvSpPr>
        <p:spPr>
          <a:xfrm>
            <a:off x="372534" y="695678"/>
            <a:ext cx="8452556" cy="553156"/>
          </a:xfrm>
          <a:prstGeom prst="rect">
            <a:avLst/>
          </a:prstGeom>
        </p:spPr>
        <p:txBody>
          <a:bodyPr anchor="ctr"/>
          <a:lstStyle>
            <a:lvl1pPr algn="l" defTabSz="914400" rtl="0" eaLnBrk="1" latinLnBrk="0" hangingPunct="1">
              <a:spcBef>
                <a:spcPct val="0"/>
              </a:spcBef>
              <a:buNone/>
              <a:defRPr sz="28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srgbClr val="F07152"/>
                </a:solidFill>
                <a:latin typeface="Bookman Old Style"/>
              </a:rPr>
              <a:t>Relationship Building </a:t>
            </a:r>
            <a:r>
              <a:rPr lang="en-US" sz="2489" dirty="0">
                <a:solidFill>
                  <a:srgbClr val="F07152"/>
                </a:solidFill>
                <a:latin typeface="Bookman Old Style"/>
                <a:cs typeface="Calibri" panose="020F0502020204030204" pitchFamily="34" charset="0"/>
              </a:rPr>
              <a:t>│ </a:t>
            </a:r>
            <a:r>
              <a:rPr lang="en-US" altLang="en-US" sz="2489" u="sng" dirty="0">
                <a:solidFill>
                  <a:prstClr val="black"/>
                </a:solidFill>
                <a:latin typeface="Bookman Old Style"/>
              </a:rPr>
              <a:t>Three</a:t>
            </a:r>
            <a:r>
              <a:rPr lang="en-US" altLang="en-US" sz="2489" dirty="0">
                <a:solidFill>
                  <a:prstClr val="black"/>
                </a:solidFill>
                <a:latin typeface="Bookman Old Style"/>
              </a:rPr>
              <a:t> Tools To Make It Happen</a:t>
            </a:r>
            <a:endParaRPr lang="en-US" sz="2489" dirty="0">
              <a:solidFill>
                <a:prstClr val="black"/>
              </a:solidFill>
              <a:latin typeface="Bookman Old Style"/>
            </a:endParaRPr>
          </a:p>
        </p:txBody>
      </p:sp>
      <p:sp>
        <p:nvSpPr>
          <p:cNvPr id="34824" name="Title 1">
            <a:extLst>
              <a:ext uri="{FF2B5EF4-FFF2-40B4-BE49-F238E27FC236}">
                <a16:creationId xmlns:a16="http://schemas.microsoft.com/office/drawing/2014/main" id="{2974FEA4-FAF5-A749-8E47-3FACB8E8C63C}"/>
              </a:ext>
            </a:extLst>
          </p:cNvPr>
          <p:cNvSpPr>
            <a:spLocks noChangeArrowheads="1"/>
          </p:cNvSpPr>
          <p:nvPr/>
        </p:nvSpPr>
        <p:spPr bwMode="auto">
          <a:xfrm>
            <a:off x="5113867" y="3699936"/>
            <a:ext cx="3251200" cy="770467"/>
          </a:xfrm>
          <a:prstGeom prst="roundRect">
            <a:avLst>
              <a:gd name="adj" fmla="val 16667"/>
            </a:avLst>
          </a:prstGeom>
          <a:solidFill>
            <a:srgbClr val="F071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a:solidFill>
                  <a:prstClr val="white"/>
                </a:solidFill>
                <a:latin typeface="Segoe UI"/>
                <a:ea typeface="Segoe UI"/>
                <a:cs typeface="Segoe UI"/>
              </a:rPr>
              <a:t>2. Active Listening</a:t>
            </a:r>
          </a:p>
        </p:txBody>
      </p:sp>
      <p:sp>
        <p:nvSpPr>
          <p:cNvPr id="2" name="TextBox 1">
            <a:extLst>
              <a:ext uri="{FF2B5EF4-FFF2-40B4-BE49-F238E27FC236}">
                <a16:creationId xmlns:a16="http://schemas.microsoft.com/office/drawing/2014/main" id="{888D8656-1A8D-EA53-EDB3-B3A4B9A354AF}"/>
              </a:ext>
            </a:extLst>
          </p:cNvPr>
          <p:cNvSpPr txBox="1"/>
          <p:nvPr/>
        </p:nvSpPr>
        <p:spPr>
          <a:xfrm>
            <a:off x="440054" y="6186045"/>
            <a:ext cx="8263891"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492295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261535"/>
            <a:ext cx="6252634" cy="5012267"/>
          </a:xfrm>
        </p:spPr>
        <p:txBody>
          <a:bodyPr vert="horz" lIns="81280" tIns="40640" rIns="81280" bIns="40640" rtlCol="0">
            <a:normAutofit/>
          </a:bodyPr>
          <a:lstStyle/>
          <a:p>
            <a:pPr marL="0" indent="0">
              <a:buNone/>
              <a:defRPr/>
            </a:pPr>
            <a:r>
              <a:rPr lang="en-US" altLang="en-US" sz="2133" dirty="0">
                <a:latin typeface="+mn-lt"/>
              </a:rPr>
              <a:t>What are </a:t>
            </a:r>
            <a:r>
              <a:rPr lang="en-US" altLang="en-US" sz="2133" i="1" dirty="0">
                <a:latin typeface="+mn-lt"/>
              </a:rPr>
              <a:t>closed-ended</a:t>
            </a:r>
            <a:r>
              <a:rPr lang="en-US" altLang="en-US" sz="2133" dirty="0">
                <a:latin typeface="+mn-lt"/>
              </a:rPr>
              <a:t> questions?</a:t>
            </a:r>
          </a:p>
          <a:p>
            <a:pPr marL="0" indent="0">
              <a:buClr>
                <a:schemeClr val="accent1">
                  <a:lumMod val="20000"/>
                  <a:lumOff val="80000"/>
                </a:schemeClr>
              </a:buClr>
              <a:buNone/>
              <a:defRPr/>
            </a:pPr>
            <a:r>
              <a:rPr lang="en-US" altLang="en-US" sz="2133" dirty="0">
                <a:latin typeface="+mn-lt"/>
              </a:rPr>
              <a:t>	Answers have to do with short, fixed responses (</a:t>
            </a:r>
            <a:r>
              <a:rPr lang="en-US" altLang="en-US" sz="2133" i="1" dirty="0">
                <a:latin typeface="+mn-lt"/>
              </a:rPr>
              <a:t>that then require a clinician to then ask the next question</a:t>
            </a:r>
            <a:r>
              <a:rPr lang="en-US" altLang="en-US" sz="2133" dirty="0">
                <a:latin typeface="+mn-lt"/>
              </a:rPr>
              <a:t>). </a:t>
            </a:r>
          </a:p>
          <a:p>
            <a:pPr>
              <a:buClr>
                <a:schemeClr val="accent1">
                  <a:lumMod val="20000"/>
                  <a:lumOff val="80000"/>
                </a:schemeClr>
              </a:buClr>
              <a:buFont typeface="Wingdings" pitchFamily="2" charset="2"/>
              <a:buChar char="§"/>
              <a:defRPr/>
            </a:pPr>
            <a:r>
              <a:rPr lang="en-US" altLang="en-US" sz="2133" dirty="0">
                <a:latin typeface="+mn-lt"/>
              </a:rPr>
              <a:t>Examples of </a:t>
            </a:r>
            <a:r>
              <a:rPr lang="en-US" altLang="en-US" sz="2133" i="1" dirty="0">
                <a:latin typeface="+mn-lt"/>
              </a:rPr>
              <a:t>closed-ended</a:t>
            </a:r>
            <a:r>
              <a:rPr lang="en-US" altLang="en-US" sz="2133" dirty="0">
                <a:latin typeface="+mn-lt"/>
              </a:rPr>
              <a:t> questions:</a:t>
            </a:r>
          </a:p>
          <a:p>
            <a:pPr lvl="1">
              <a:buClr>
                <a:schemeClr val="accent1">
                  <a:lumMod val="20000"/>
                  <a:lumOff val="80000"/>
                </a:schemeClr>
              </a:buClr>
              <a:buFont typeface="Wingdings" pitchFamily="2" charset="2"/>
              <a:buChar char="§"/>
              <a:defRPr/>
            </a:pPr>
            <a:r>
              <a:rPr lang="en-US" altLang="en-US" dirty="0">
                <a:latin typeface="+mn-lt"/>
              </a:rPr>
              <a:t>- What kind of exercise do you like to do?     “Walk!”</a:t>
            </a:r>
          </a:p>
          <a:p>
            <a:pPr marL="0" indent="0">
              <a:buClr>
                <a:schemeClr val="accent1">
                  <a:lumMod val="20000"/>
                  <a:lumOff val="80000"/>
                </a:schemeClr>
              </a:buClr>
              <a:buNone/>
              <a:defRPr/>
            </a:pPr>
            <a:r>
              <a:rPr lang="en-US" altLang="en-US" sz="2133" dirty="0">
                <a:latin typeface="+mn-lt"/>
              </a:rPr>
              <a:t>	- How often do you walk? “3-times a week.”</a:t>
            </a:r>
          </a:p>
          <a:p>
            <a:pPr marL="0" indent="0">
              <a:buClr>
                <a:schemeClr val="accent1">
                  <a:lumMod val="20000"/>
                  <a:lumOff val="80000"/>
                </a:schemeClr>
              </a:buClr>
              <a:buNone/>
              <a:defRPr/>
            </a:pPr>
            <a:r>
              <a:rPr lang="en-US" altLang="en-US" sz="2133" dirty="0">
                <a:latin typeface="+mn-lt"/>
              </a:rPr>
              <a:t>	- How often do you check your BG? </a:t>
            </a:r>
          </a:p>
          <a:p>
            <a:pPr marL="0" indent="0">
              <a:buClr>
                <a:schemeClr val="accent1">
                  <a:lumMod val="20000"/>
                  <a:lumOff val="80000"/>
                </a:schemeClr>
              </a:buClr>
              <a:buNone/>
              <a:defRPr/>
            </a:pPr>
            <a:r>
              <a:rPr lang="en-US" altLang="en-US" sz="2133" dirty="0">
                <a:latin typeface="+mn-lt"/>
              </a:rPr>
              <a:t>	  “Five times a day.”</a:t>
            </a:r>
          </a:p>
          <a:p>
            <a:pPr marL="0" indent="0">
              <a:buClr>
                <a:schemeClr val="accent1">
                  <a:lumMod val="20000"/>
                  <a:lumOff val="80000"/>
                </a:schemeClr>
              </a:buClr>
              <a:buNone/>
              <a:defRPr/>
            </a:pPr>
            <a:endParaRPr lang="en-US" altLang="en-US" sz="2133" dirty="0">
              <a:latin typeface="+mn-lt"/>
            </a:endParaRPr>
          </a:p>
          <a:p>
            <a:pPr marL="0" indent="0" algn="ctr">
              <a:buClr>
                <a:schemeClr val="accent1">
                  <a:lumMod val="20000"/>
                  <a:lumOff val="80000"/>
                </a:schemeClr>
              </a:buClr>
              <a:buNone/>
              <a:defRPr/>
            </a:pPr>
            <a:r>
              <a:rPr lang="en-US" altLang="en-US" sz="2133" dirty="0">
                <a:latin typeface="+mn-lt"/>
              </a:rPr>
              <a:t>	</a:t>
            </a:r>
            <a:r>
              <a:rPr lang="en-US" altLang="en-US" sz="2133" i="1" dirty="0">
                <a:latin typeface="+mn-lt"/>
              </a:rPr>
              <a:t>Closed-ended questions </a:t>
            </a:r>
            <a:r>
              <a:rPr lang="en-US" altLang="en-US" sz="2133" i="1" u="sng" dirty="0">
                <a:latin typeface="+mn-lt"/>
              </a:rPr>
              <a:t>do not </a:t>
            </a:r>
            <a:r>
              <a:rPr lang="en-US" altLang="en-US" sz="2133" i="1" dirty="0">
                <a:latin typeface="+mn-lt"/>
              </a:rPr>
              <a:t>help address DD.</a:t>
            </a:r>
            <a:endParaRPr lang="en-US" altLang="en-US" sz="2133" dirty="0">
              <a:latin typeface="+mn-lt"/>
            </a:endParaRPr>
          </a:p>
          <a:p>
            <a:pPr marL="0" indent="0">
              <a:buNone/>
              <a:defRPr/>
            </a:pPr>
            <a:endParaRPr lang="en-US" altLang="en-US" sz="2133" dirty="0"/>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0" y="381002"/>
            <a:ext cx="9144000"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rgbClr val="92D050"/>
                </a:solidFill>
                <a:cs typeface="Calibri" panose="020F0502020204030204" pitchFamily="34" charset="0"/>
              </a:rPr>
              <a:t> #1. </a:t>
            </a:r>
            <a:r>
              <a:rPr lang="en-US" altLang="en-US" sz="3200" dirty="0"/>
              <a:t>Open-Ended Questions</a:t>
            </a:r>
            <a:endParaRPr lang="en-US" sz="3200" dirty="0"/>
          </a:p>
        </p:txBody>
      </p:sp>
      <p:pic>
        <p:nvPicPr>
          <p:cNvPr id="36867" name="Picture 5">
            <a:extLst>
              <a:ext uri="{FF2B5EF4-FFF2-40B4-BE49-F238E27FC236}">
                <a16:creationId xmlns:a16="http://schemas.microsoft.com/office/drawing/2014/main" id="{D404E6B7-BB25-E845-BB7A-72497EBE3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3F8B66C-9D96-C04F-C8F3-625667851177}"/>
              </a:ext>
            </a:extLst>
          </p:cNvPr>
          <p:cNvSpPr txBox="1"/>
          <p:nvPr/>
        </p:nvSpPr>
        <p:spPr>
          <a:xfrm>
            <a:off x="2743200" y="6096000"/>
            <a:ext cx="5960745" cy="646331"/>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14533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dissolv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261535"/>
            <a:ext cx="6252634" cy="5012267"/>
          </a:xfrm>
        </p:spPr>
        <p:txBody>
          <a:bodyPr vert="horz" lIns="81280" tIns="40640" rIns="81280" bIns="40640" rtlCol="0">
            <a:normAutofit fontScale="85000" lnSpcReduction="20000"/>
          </a:bodyPr>
          <a:lstStyle/>
          <a:p>
            <a:pPr marL="0" indent="0">
              <a:buNone/>
              <a:defRPr/>
            </a:pPr>
            <a:r>
              <a:rPr lang="en-US" altLang="en-US" sz="2600" dirty="0">
                <a:latin typeface="Calibri" panose="020F0502020204030204" pitchFamily="34" charset="0"/>
                <a:cs typeface="Calibri" panose="020F0502020204030204" pitchFamily="34" charset="0"/>
              </a:rPr>
              <a:t>What are </a:t>
            </a:r>
            <a:r>
              <a:rPr lang="en-US" altLang="en-US" sz="2600" i="1" dirty="0">
                <a:latin typeface="Calibri" panose="020F0502020204030204" pitchFamily="34" charset="0"/>
                <a:cs typeface="Calibri" panose="020F0502020204030204" pitchFamily="34" charset="0"/>
              </a:rPr>
              <a:t>open-ended</a:t>
            </a:r>
            <a:r>
              <a:rPr lang="en-US" altLang="en-US" sz="2600" dirty="0">
                <a:latin typeface="Calibri" panose="020F0502020204030204" pitchFamily="34" charset="0"/>
                <a:cs typeface="Calibri" panose="020F0502020204030204" pitchFamily="34" charset="0"/>
              </a:rPr>
              <a:t> questions?</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Questions that ask “how, what, why.”</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They require a more detailed response. </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Examples:	</a:t>
            </a:r>
          </a:p>
          <a:p>
            <a:pPr marL="812810" lvl="2" indent="0">
              <a:buClr>
                <a:schemeClr val="accent1">
                  <a:lumMod val="20000"/>
                  <a:lumOff val="80000"/>
                </a:schemeClr>
              </a:buClr>
              <a:buNone/>
              <a:defRPr/>
            </a:pPr>
            <a:r>
              <a:rPr lang="en-US" altLang="en-US" sz="2400" dirty="0">
                <a:latin typeface="Calibri" panose="020F0502020204030204" pitchFamily="34" charset="0"/>
                <a:cs typeface="Calibri" panose="020F0502020204030204" pitchFamily="34" charset="0"/>
              </a:rPr>
              <a:t>  </a:t>
            </a:r>
            <a:r>
              <a:rPr lang="en-US" altLang="en-US" sz="2500" dirty="0">
                <a:latin typeface="Calibri" panose="020F0502020204030204" pitchFamily="34" charset="0"/>
                <a:cs typeface="Calibri" panose="020F0502020204030204" pitchFamily="34" charset="0"/>
              </a:rPr>
              <a:t>“</a:t>
            </a:r>
            <a:r>
              <a:rPr lang="en-US" altLang="en-US" sz="2500" u="sng" dirty="0">
                <a:latin typeface="Calibri" panose="020F0502020204030204" pitchFamily="34" charset="0"/>
                <a:cs typeface="Calibri" panose="020F0502020204030204" pitchFamily="34" charset="0"/>
              </a:rPr>
              <a:t>How</a:t>
            </a:r>
            <a:r>
              <a:rPr lang="en-US" altLang="en-US" sz="2500" dirty="0">
                <a:latin typeface="Calibri" panose="020F0502020204030204" pitchFamily="34" charset="0"/>
                <a:cs typeface="Calibri" panose="020F0502020204030204" pitchFamily="34" charset="0"/>
              </a:rPr>
              <a:t> do you respond when you go low?”</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a:t>
            </a:r>
            <a:r>
              <a:rPr lang="en-US" altLang="en-US" u="sng" dirty="0">
                <a:latin typeface="Calibri" panose="020F0502020204030204" pitchFamily="34" charset="0"/>
                <a:cs typeface="Calibri" panose="020F0502020204030204" pitchFamily="34" charset="0"/>
              </a:rPr>
              <a:t>What</a:t>
            </a:r>
            <a:r>
              <a:rPr lang="en-US" altLang="en-US" dirty="0">
                <a:latin typeface="Calibri" panose="020F0502020204030204" pitchFamily="34" charset="0"/>
                <a:cs typeface="Calibri" panose="020F0502020204030204" pitchFamily="34" charset="0"/>
              </a:rPr>
              <a:t> worries you the most about your 	  	  diabetes?”</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a:t>
            </a:r>
            <a:r>
              <a:rPr lang="en-US" altLang="en-US" u="sng" dirty="0">
                <a:latin typeface="Calibri" panose="020F0502020204030204" pitchFamily="34" charset="0"/>
                <a:cs typeface="Calibri" panose="020F0502020204030204" pitchFamily="34" charset="0"/>
              </a:rPr>
              <a:t>What</a:t>
            </a:r>
            <a:r>
              <a:rPr lang="en-US" altLang="en-US" dirty="0">
                <a:latin typeface="Calibri" panose="020F0502020204030204" pitchFamily="34" charset="0"/>
                <a:cs typeface="Calibri" panose="020F0502020204030204" pitchFamily="34" charset="0"/>
              </a:rPr>
              <a:t> sense do you make of these BG 	  	   	numbers?”</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a:t>
            </a:r>
            <a:r>
              <a:rPr lang="en-US" altLang="en-US" u="sng" dirty="0">
                <a:latin typeface="Calibri" panose="020F0502020204030204" pitchFamily="34" charset="0"/>
                <a:cs typeface="Calibri" panose="020F0502020204030204" pitchFamily="34" charset="0"/>
              </a:rPr>
              <a:t>Why</a:t>
            </a:r>
            <a:r>
              <a:rPr lang="en-US" altLang="en-US" dirty="0">
                <a:latin typeface="Calibri" panose="020F0502020204030204" pitchFamily="34" charset="0"/>
                <a:cs typeface="Calibri" panose="020F0502020204030204" pitchFamily="34" charset="0"/>
              </a:rPr>
              <a:t> do you think that you are having 			trouble lowering your BG levels? What 		might be going on?”</a:t>
            </a:r>
          </a:p>
          <a:p>
            <a:pPr marL="0" indent="0">
              <a:buClr>
                <a:schemeClr val="accent1">
                  <a:lumMod val="20000"/>
                  <a:lumOff val="80000"/>
                </a:schemeClr>
              </a:buClr>
              <a:buNone/>
              <a:defRPr/>
            </a:pPr>
            <a:endParaRPr lang="en-US" altLang="en-US" dirty="0">
              <a:latin typeface="Calibri" panose="020F0502020204030204" pitchFamily="34" charset="0"/>
              <a:cs typeface="Calibri" panose="020F0502020204030204" pitchFamily="34" charset="0"/>
            </a:endParaRPr>
          </a:p>
          <a:p>
            <a:pPr marL="0" indent="0" algn="ctr">
              <a:buClr>
                <a:schemeClr val="accent1">
                  <a:lumMod val="20000"/>
                  <a:lumOff val="80000"/>
                </a:schemeClr>
              </a:buClr>
              <a:buNone/>
              <a:defRPr/>
            </a:pPr>
            <a:r>
              <a:rPr lang="en-US" altLang="en-US" i="1" dirty="0">
                <a:latin typeface="Calibri" panose="020F0502020204030204" pitchFamily="34" charset="0"/>
                <a:cs typeface="Calibri" panose="020F0502020204030204" pitchFamily="34" charset="0"/>
              </a:rPr>
              <a:t>Open-ended questions sometimes make clinicians nervous(never know what the response might be) –but t</a:t>
            </a:r>
            <a:r>
              <a:rPr lang="en-US" altLang="en-US" i="1" dirty="0">
                <a:latin typeface="+mn-lt"/>
              </a:rPr>
              <a:t>hey open the door to a more effective clinical conversation.</a:t>
            </a:r>
            <a:endParaRPr lang="en-US" altLang="en-US" dirty="0">
              <a:latin typeface="+mn-lt"/>
            </a:endParaRPr>
          </a:p>
          <a:p>
            <a:pPr marL="0" indent="0">
              <a:buNone/>
              <a:defRPr/>
            </a:pPr>
            <a:endParaRPr lang="en-US" altLang="en-US" sz="2311" dirty="0"/>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381002"/>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rgbClr val="92D050"/>
                </a:solidFill>
                <a:cs typeface="Calibri" panose="020F0502020204030204" pitchFamily="34" charset="0"/>
              </a:rPr>
              <a:t> #1. </a:t>
            </a:r>
            <a:r>
              <a:rPr lang="en-US" altLang="en-US" sz="3200" dirty="0"/>
              <a:t>Open-Ended Questions</a:t>
            </a:r>
            <a:endParaRPr lang="en-US" sz="3200" dirty="0"/>
          </a:p>
        </p:txBody>
      </p:sp>
      <p:pic>
        <p:nvPicPr>
          <p:cNvPr id="36867" name="Picture 5">
            <a:extLst>
              <a:ext uri="{FF2B5EF4-FFF2-40B4-BE49-F238E27FC236}">
                <a16:creationId xmlns:a16="http://schemas.microsoft.com/office/drawing/2014/main" id="{D404E6B7-BB25-E845-BB7A-72497EBE3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2F698A8-9DF1-E5A8-C217-2FA122B78C5D}"/>
              </a:ext>
            </a:extLst>
          </p:cNvPr>
          <p:cNvSpPr txBox="1"/>
          <p:nvPr/>
        </p:nvSpPr>
        <p:spPr>
          <a:xfrm>
            <a:off x="2743200" y="6096000"/>
            <a:ext cx="5960745" cy="646331"/>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61268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dissolv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600200"/>
            <a:ext cx="6252634" cy="4432300"/>
          </a:xfrm>
        </p:spPr>
        <p:txBody>
          <a:bodyPr vert="horz" lIns="81280" tIns="40640" rIns="81280" bIns="40640" rtlCol="0">
            <a:normAutofit lnSpcReduction="10000"/>
          </a:bodyPr>
          <a:lstStyle/>
          <a:p>
            <a:pPr marL="0" indent="0">
              <a:buNone/>
              <a:defRPr/>
            </a:pPr>
            <a:r>
              <a:rPr lang="en-US" altLang="en-US" sz="2311" dirty="0">
                <a:latin typeface="+mn-lt"/>
              </a:rPr>
              <a:t>What is “active listening?”</a:t>
            </a:r>
          </a:p>
          <a:p>
            <a:pPr lvl="0">
              <a:buClr>
                <a:srgbClr val="063DE8">
                  <a:lumMod val="75000"/>
                </a:srgbClr>
              </a:buClr>
              <a:buFont typeface="Wingdings" pitchFamily="2" charset="2"/>
              <a:buChar char="§"/>
              <a:defRPr/>
            </a:pPr>
            <a:r>
              <a:rPr lang="en-US" altLang="en-US" sz="2311" dirty="0">
                <a:latin typeface="+mn-lt"/>
              </a:rPr>
              <a:t>Listen attentively – </a:t>
            </a:r>
            <a:r>
              <a:rPr lang="en-US" altLang="en-US" sz="2311" u="sng" dirty="0">
                <a:latin typeface="+mn-lt"/>
              </a:rPr>
              <a:t>talk much less (&lt; 50%).</a:t>
            </a:r>
            <a:endParaRPr lang="en-US" altLang="en-US" sz="2311" dirty="0">
              <a:latin typeface="+mn-lt"/>
            </a:endParaRPr>
          </a:p>
          <a:p>
            <a:pPr>
              <a:buFont typeface="Wingdings" pitchFamily="2" charset="2"/>
              <a:buChar char="§"/>
              <a:defRPr/>
            </a:pPr>
            <a:r>
              <a:rPr lang="en-US" altLang="en-US" sz="2311" dirty="0">
                <a:latin typeface="+mn-lt"/>
              </a:rPr>
              <a:t>Alter tone and pace of speech (tolerate silences).</a:t>
            </a:r>
          </a:p>
          <a:p>
            <a:pPr>
              <a:buFont typeface="Wingdings" pitchFamily="2" charset="2"/>
              <a:buChar char="§"/>
              <a:defRPr/>
            </a:pPr>
            <a:r>
              <a:rPr lang="en-US" altLang="en-US" sz="2311" dirty="0">
                <a:latin typeface="+mn-lt"/>
              </a:rPr>
              <a:t>Attend to the position of HCP and PWD in the room.</a:t>
            </a:r>
          </a:p>
          <a:p>
            <a:pPr>
              <a:buFont typeface="Wingdings" pitchFamily="2" charset="2"/>
              <a:buChar char="§"/>
              <a:defRPr/>
            </a:pPr>
            <a:r>
              <a:rPr lang="en-US" altLang="en-US" sz="2311" dirty="0">
                <a:latin typeface="+mn-lt"/>
              </a:rPr>
              <a:t>Maintain eye contact (engage physically).</a:t>
            </a:r>
          </a:p>
          <a:p>
            <a:pPr>
              <a:buFont typeface="Wingdings" pitchFamily="2" charset="2"/>
              <a:buChar char="§"/>
              <a:defRPr/>
            </a:pPr>
            <a:r>
              <a:rPr lang="en-US" altLang="en-US" sz="2311" dirty="0">
                <a:latin typeface="+mn-lt"/>
              </a:rPr>
              <a:t>Prevent computer, charts, papers, from distracting. </a:t>
            </a:r>
          </a:p>
          <a:p>
            <a:pPr marL="0" indent="0" algn="ctr">
              <a:buNone/>
              <a:defRPr/>
            </a:pPr>
            <a:endParaRPr lang="en-US" altLang="en-US" sz="2311" dirty="0">
              <a:latin typeface="+mn-lt"/>
            </a:endParaRPr>
          </a:p>
          <a:p>
            <a:pPr marL="0" indent="0" algn="ctr">
              <a:buNone/>
              <a:defRPr/>
            </a:pPr>
            <a:r>
              <a:rPr lang="en-US" altLang="en-US" sz="2311" dirty="0">
                <a:latin typeface="+mn-lt"/>
              </a:rPr>
              <a:t>Create an atmosphere of engaged, empathetic, and attentive listening.</a:t>
            </a:r>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381002"/>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chemeClr val="accent2"/>
                </a:solidFill>
                <a:cs typeface="Calibri" panose="020F0502020204030204" pitchFamily="34" charset="0"/>
              </a:rPr>
              <a:t>#2. </a:t>
            </a:r>
            <a:r>
              <a:rPr lang="en-US" altLang="en-US" sz="3200" dirty="0"/>
              <a:t>Active Listening</a:t>
            </a:r>
            <a:endParaRPr lang="en-US" sz="3200" dirty="0"/>
          </a:p>
        </p:txBody>
      </p:sp>
      <p:pic>
        <p:nvPicPr>
          <p:cNvPr id="38915" name="Picture 5">
            <a:extLst>
              <a:ext uri="{FF2B5EF4-FFF2-40B4-BE49-F238E27FC236}">
                <a16:creationId xmlns:a16="http://schemas.microsoft.com/office/drawing/2014/main" id="{529BB5D7-ED27-7F45-B2E1-F4749A558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7E5B99E-846E-A24A-7C8A-FA635D3E686D}"/>
              </a:ext>
            </a:extLst>
          </p:cNvPr>
          <p:cNvSpPr txBox="1"/>
          <p:nvPr/>
        </p:nvSpPr>
        <p:spPr>
          <a:xfrm>
            <a:off x="2743200" y="6096000"/>
            <a:ext cx="5960745" cy="646331"/>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342159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dissolv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a:t>
            </a:r>
          </a:p>
        </p:txBody>
      </p:sp>
      <p:sp>
        <p:nvSpPr>
          <p:cNvPr id="3" name="Content Placeholder 2"/>
          <p:cNvSpPr>
            <a:spLocks noGrp="1"/>
          </p:cNvSpPr>
          <p:nvPr>
            <p:ph sz="quarter" idx="1"/>
          </p:nvPr>
        </p:nvSpPr>
        <p:spPr>
          <a:xfrm>
            <a:off x="457200" y="1219200"/>
            <a:ext cx="6858000" cy="5486400"/>
          </a:xfrm>
        </p:spPr>
        <p:txBody>
          <a:bodyPr>
            <a:normAutofit fontScale="92500" lnSpcReduction="10000"/>
          </a:bodyPr>
          <a:lstStyle/>
          <a:p>
            <a:pPr lvl="0" fontAlgn="base"/>
            <a:r>
              <a:rPr lang="en-US" dirty="0"/>
              <a:t>According to the CDC, what best describes the current prevalence of prediabetes and diabetes in the U.S.?     </a:t>
            </a:r>
          </a:p>
          <a:p>
            <a:pPr marL="731520" lvl="1" indent="-457200" fontAlgn="base">
              <a:buFont typeface="+mj-lt"/>
              <a:buAutoNum type="alphaLcPeriod"/>
            </a:pPr>
            <a:r>
              <a:rPr lang="en-US" sz="2800" dirty="0"/>
              <a:t>30% of people above the age of 20 have type 2 diabetes.</a:t>
            </a:r>
          </a:p>
          <a:p>
            <a:pPr marL="731520" lvl="1" indent="-457200" fontAlgn="base">
              <a:buFont typeface="+mj-lt"/>
              <a:buAutoNum type="alphaLcPeriod"/>
            </a:pPr>
            <a:r>
              <a:rPr lang="en-US" sz="2800" dirty="0"/>
              <a:t>The rate of type 1 and type 2 diabetes have tripled since 2010.</a:t>
            </a:r>
          </a:p>
          <a:p>
            <a:pPr marL="731520" lvl="1" indent="-457200" fontAlgn="base">
              <a:buFont typeface="+mj-lt"/>
              <a:buAutoNum type="alphaLcPeriod"/>
            </a:pPr>
            <a:r>
              <a:rPr lang="en-US" sz="2800" dirty="0"/>
              <a:t>A total of 50% of people have prediabetes or diabetes.</a:t>
            </a:r>
          </a:p>
          <a:p>
            <a:pPr marL="731520" lvl="1" indent="-457200" fontAlgn="base">
              <a:buFont typeface="+mj-lt"/>
              <a:buAutoNum type="alphaLcPeriod"/>
            </a:pPr>
            <a:r>
              <a:rPr lang="en-US" sz="2800" dirty="0"/>
              <a:t>1 out of 2 persons above age 20 have prediabetes.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1371600"/>
            <a:ext cx="1219200" cy="1208912"/>
          </a:xfrm>
          <a:prstGeom prst="rect">
            <a:avLst/>
          </a:prstGeom>
        </p:spPr>
      </p:pic>
      <p:sp>
        <p:nvSpPr>
          <p:cNvPr id="6" name="Oval 5">
            <a:extLst>
              <a:ext uri="{FF2B5EF4-FFF2-40B4-BE49-F238E27FC236}">
                <a16:creationId xmlns:a16="http://schemas.microsoft.com/office/drawing/2014/main" id="{6CD2EF12-F75B-473A-B165-E4B109FE4B7A}"/>
              </a:ext>
            </a:extLst>
          </p:cNvPr>
          <p:cNvSpPr/>
          <p:nvPr/>
        </p:nvSpPr>
        <p:spPr>
          <a:xfrm>
            <a:off x="609600" y="4648200"/>
            <a:ext cx="6858000" cy="1067793"/>
          </a:xfrm>
          <a:custGeom>
            <a:avLst/>
            <a:gdLst>
              <a:gd name="connsiteX0" fmla="*/ 0 w 6858000"/>
              <a:gd name="connsiteY0" fmla="*/ 533897 h 1067793"/>
              <a:gd name="connsiteX1" fmla="*/ 3429000 w 6858000"/>
              <a:gd name="connsiteY1" fmla="*/ 0 h 1067793"/>
              <a:gd name="connsiteX2" fmla="*/ 6858000 w 6858000"/>
              <a:gd name="connsiteY2" fmla="*/ 533897 h 1067793"/>
              <a:gd name="connsiteX3" fmla="*/ 3429000 w 6858000"/>
              <a:gd name="connsiteY3" fmla="*/ 1067794 h 1067793"/>
              <a:gd name="connsiteX4" fmla="*/ 0 w 6858000"/>
              <a:gd name="connsiteY4" fmla="*/ 533897 h 106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067793" extrusionOk="0">
                <a:moveTo>
                  <a:pt x="0" y="533897"/>
                </a:moveTo>
                <a:cubicBezTo>
                  <a:pt x="-18280" y="360914"/>
                  <a:pt x="1542064" y="177737"/>
                  <a:pt x="3429000" y="0"/>
                </a:cubicBezTo>
                <a:cubicBezTo>
                  <a:pt x="5311723" y="12338"/>
                  <a:pt x="6843674" y="170240"/>
                  <a:pt x="6858000" y="533897"/>
                </a:cubicBezTo>
                <a:cubicBezTo>
                  <a:pt x="7148121" y="606155"/>
                  <a:pt x="5285993" y="1088410"/>
                  <a:pt x="3429000" y="1067794"/>
                </a:cubicBezTo>
                <a:cubicBezTo>
                  <a:pt x="1519146" y="1079531"/>
                  <a:pt x="22774" y="790335"/>
                  <a:pt x="0" y="533897"/>
                </a:cubicBezTo>
                <a:close/>
              </a:path>
            </a:pathLst>
          </a:custGeom>
          <a:noFill/>
          <a:ln w="57150">
            <a:solidFill>
              <a:srgbClr val="7030A0"/>
            </a:solidFill>
            <a:prstDash val="solid"/>
            <a:extLst>
              <a:ext uri="{C807C97D-BFC1-408E-A445-0C87EB9F89A2}">
                <ask:lineSketchStyleProps xmlns:ask="http://schemas.microsoft.com/office/drawing/2018/sketchyshapes" sd="299826742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0948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448736"/>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chemeClr val="accent2"/>
                </a:solidFill>
                <a:cs typeface="Calibri" panose="020F0502020204030204" pitchFamily="34" charset="0"/>
              </a:rPr>
              <a:t>#3. </a:t>
            </a:r>
            <a:r>
              <a:rPr lang="en-US" sz="3200" dirty="0">
                <a:cs typeface="Calibri" panose="020F0502020204030204" pitchFamily="34" charset="0"/>
              </a:rPr>
              <a:t>Clinical Engagement Skills</a:t>
            </a:r>
            <a:endParaRPr lang="en-US" sz="3200" dirty="0"/>
          </a:p>
        </p:txBody>
      </p:sp>
      <p:pic>
        <p:nvPicPr>
          <p:cNvPr id="38915" name="Picture 5">
            <a:extLst>
              <a:ext uri="{FF2B5EF4-FFF2-40B4-BE49-F238E27FC236}">
                <a16:creationId xmlns:a16="http://schemas.microsoft.com/office/drawing/2014/main" id="{529BB5D7-ED27-7F45-B2E1-F4749A558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40934"/>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3AE5C64-1F28-07A6-BDBF-7138C55B606A}"/>
              </a:ext>
            </a:extLst>
          </p:cNvPr>
          <p:cNvPicPr>
            <a:picLocks noChangeAspect="1"/>
          </p:cNvPicPr>
          <p:nvPr/>
        </p:nvPicPr>
        <p:blipFill>
          <a:blip r:embed="rId4"/>
          <a:stretch>
            <a:fillRect/>
          </a:stretch>
        </p:blipFill>
        <p:spPr>
          <a:xfrm>
            <a:off x="2607734" y="2100303"/>
            <a:ext cx="5798476" cy="3858425"/>
          </a:xfrm>
          <a:prstGeom prst="rect">
            <a:avLst/>
          </a:prstGeom>
        </p:spPr>
      </p:pic>
      <p:sp>
        <p:nvSpPr>
          <p:cNvPr id="7" name="Content Placeholder 6">
            <a:extLst>
              <a:ext uri="{FF2B5EF4-FFF2-40B4-BE49-F238E27FC236}">
                <a16:creationId xmlns:a16="http://schemas.microsoft.com/office/drawing/2014/main" id="{160BBE00-DB3C-937A-D7E8-7FB01112329B}"/>
              </a:ext>
            </a:extLst>
          </p:cNvPr>
          <p:cNvSpPr>
            <a:spLocks noGrp="1"/>
          </p:cNvSpPr>
          <p:nvPr>
            <p:ph sz="half" idx="1"/>
          </p:nvPr>
        </p:nvSpPr>
        <p:spPr>
          <a:xfrm>
            <a:off x="2607736" y="1261534"/>
            <a:ext cx="6976533" cy="4686008"/>
          </a:xfrm>
        </p:spPr>
        <p:txBody>
          <a:bodyPr/>
          <a:lstStyle/>
          <a:p>
            <a:pPr marL="0" indent="0">
              <a:buNone/>
            </a:pPr>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Based on MI, empowerment, autonomy support:</a:t>
            </a:r>
          </a:p>
          <a:p>
            <a:endParaRPr lang="en-US" dirty="0"/>
          </a:p>
        </p:txBody>
      </p:sp>
      <p:sp>
        <p:nvSpPr>
          <p:cNvPr id="3" name="TextBox 2">
            <a:extLst>
              <a:ext uri="{FF2B5EF4-FFF2-40B4-BE49-F238E27FC236}">
                <a16:creationId xmlns:a16="http://schemas.microsoft.com/office/drawing/2014/main" id="{D10E6BF6-1DCB-26A5-4C0B-30BAE6FC4BA0}"/>
              </a:ext>
            </a:extLst>
          </p:cNvPr>
          <p:cNvSpPr txBox="1"/>
          <p:nvPr/>
        </p:nvSpPr>
        <p:spPr>
          <a:xfrm>
            <a:off x="2743200" y="6096000"/>
            <a:ext cx="5960745" cy="646331"/>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1595608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228600"/>
            <a:ext cx="8805333" cy="11684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Label &amp; Address Feelings</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237065" y="1397000"/>
            <a:ext cx="8128001" cy="5324535"/>
          </a:xfrm>
          <a:prstGeom prst="rect">
            <a:avLst/>
          </a:prstGeom>
          <a:noFill/>
        </p:spPr>
        <p:txBody>
          <a:bodyPr wrap="square" rtlCol="0">
            <a:spAutoFit/>
          </a:bodyPr>
          <a:lstStyle/>
          <a:p>
            <a:endParaRPr lang="en-US" sz="1600" b="1" u="sng" dirty="0">
              <a:solidFill>
                <a:srgbClr val="727CA3">
                  <a:lumMod val="20000"/>
                  <a:lumOff val="80000"/>
                </a:srgbClr>
              </a:solidFill>
              <a:latin typeface="Bookman Old Style"/>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people are unaware of what they feel.</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feel many things at the same time – hard to separate and label each  (anger and self-blame).</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are ashamed or embarrassed about what they feel – “I shouldn’t feel this way.”</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schemeClr val="tx1">
                    <a:alpha val="80000"/>
                  </a:schemeClr>
                </a:solidFill>
                <a:latin typeface="Calibri" panose="020F0502020204030204" pitchFamily="34" charset="0"/>
                <a:cs typeface="Calibri" panose="020F0502020204030204" pitchFamily="34" charset="0"/>
              </a:rPr>
              <a:t>Listen carefully for underlying feelings throughout the conversation.</a:t>
            </a:r>
            <a:r>
              <a:rPr lang="en-US" sz="2800" dirty="0">
                <a:solidFill>
                  <a:prstClr val="black"/>
                </a:solidFill>
                <a:latin typeface="Calibri" panose="020F0502020204030204" pitchFamily="34" charset="0"/>
                <a:cs typeface="Calibri" panose="020F0502020204030204" pitchFamily="34" charset="0"/>
              </a:rPr>
              <a:t> 	</a:t>
            </a:r>
          </a:p>
          <a:p>
            <a:pPr marL="304804" indent="-304804">
              <a:buFont typeface="Wingdings" pitchFamily="2" charset="2"/>
              <a:buChar char="§"/>
            </a:pPr>
            <a:endParaRPr lang="en-US" sz="2800" dirty="0">
              <a:solidFill>
                <a:prstClr val="black"/>
              </a:solidFill>
              <a:latin typeface="Calibri" panose="020F0502020204030204" pitchFamily="34" charset="0"/>
              <a:cs typeface="Calibri" panose="020F0502020204030204" pitchFamily="34" charset="0"/>
            </a:endParaRPr>
          </a:p>
          <a:p>
            <a:pPr algn="ctr"/>
            <a:endParaRPr lang="en-US" sz="1600" b="1" dirty="0">
              <a:solidFill>
                <a:srgbClr val="FFFF00"/>
              </a:solidFill>
              <a:latin typeface="Bookman Old Style"/>
            </a:endParaRPr>
          </a:p>
        </p:txBody>
      </p:sp>
      <p:sp>
        <p:nvSpPr>
          <p:cNvPr id="2" name="TextBox 1">
            <a:extLst>
              <a:ext uri="{FF2B5EF4-FFF2-40B4-BE49-F238E27FC236}">
                <a16:creationId xmlns:a16="http://schemas.microsoft.com/office/drawing/2014/main" id="{564B2E90-3D4E-0783-53F5-26E6AA35AF76}"/>
              </a:ext>
            </a:extLst>
          </p:cNvPr>
          <p:cNvSpPr txBox="1"/>
          <p:nvPr/>
        </p:nvSpPr>
        <p:spPr>
          <a:xfrm>
            <a:off x="457200" y="6323174"/>
            <a:ext cx="8322945"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64560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152400"/>
            <a:ext cx="8805333" cy="1244600"/>
          </a:xfrm>
        </p:spPr>
        <p:txBody>
          <a:bodyPr>
            <a:normAutofit fontScale="90000"/>
          </a:bodyPr>
          <a:lstStyle/>
          <a:p>
            <a:pPr>
              <a:defRPr/>
            </a:pPr>
            <a:br>
              <a:rPr lang="en-US" altLang="en-US" sz="3911" dirty="0">
                <a:ea typeface="ＭＳ Ｐゴシック" panose="020B0600070205080204" pitchFamily="34" charset="-128"/>
              </a:rPr>
            </a:br>
            <a:r>
              <a:rPr lang="en-US" altLang="en-US" sz="3600" dirty="0">
                <a:ea typeface="ＭＳ Ｐゴシック" panose="020B0600070205080204" pitchFamily="34" charset="-128"/>
              </a:rPr>
              <a:t>Clinical Engagement Tools: </a:t>
            </a:r>
            <a:r>
              <a:rPr lang="en-US" altLang="en-US" sz="3600" u="sng" dirty="0">
                <a:ea typeface="ＭＳ Ｐゴシック" panose="020B0600070205080204" pitchFamily="34" charset="-128"/>
              </a:rPr>
              <a:t>Label &amp; Address Feelings</a:t>
            </a:r>
            <a:br>
              <a:rPr lang="en-US" altLang="en-US" sz="36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423579" y="1403178"/>
            <a:ext cx="7857067" cy="5509200"/>
          </a:xfrm>
          <a:prstGeom prst="rect">
            <a:avLst/>
          </a:prstGeom>
          <a:noFill/>
        </p:spPr>
        <p:txBody>
          <a:bodyPr wrap="square" rtlCol="0">
            <a:spAutoFit/>
          </a:bodyPr>
          <a:lstStyle/>
          <a:p>
            <a:r>
              <a:rPr lang="en-US" sz="3200" dirty="0">
                <a:solidFill>
                  <a:prstClr val="black"/>
                </a:solidFill>
                <a:latin typeface="Calibri" panose="020F0502020204030204" pitchFamily="34" charset="0"/>
                <a:cs typeface="Calibri" panose="020F0502020204030204" pitchFamily="34" charset="0"/>
              </a:rPr>
              <a:t>Common feeling words: </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Sad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Frustrated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Scared/fearful</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Disappointed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Angry</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Hopeless</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Defeated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Ashamed/embarrassed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Burned out</a:t>
            </a:r>
          </a:p>
          <a:p>
            <a:pPr lvl="1"/>
            <a:r>
              <a:rPr lang="en-US" sz="3200" dirty="0">
                <a:solidFill>
                  <a:prstClr val="black"/>
                </a:solidFill>
                <a:latin typeface="Calibri" panose="020F0502020204030204" pitchFamily="34" charset="0"/>
                <a:cs typeface="Calibri" panose="020F0502020204030204" pitchFamily="34" charset="0"/>
              </a:rPr>
              <a:t> </a:t>
            </a:r>
            <a:endParaRPr lang="en-US" sz="2400" dirty="0">
              <a:solidFill>
                <a:prstClr val="black"/>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39F5EB4-EEDB-82AB-84AF-B3B85D131020}"/>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pic>
        <p:nvPicPr>
          <p:cNvPr id="8" name="Picture 7" descr="A cherry blossom tree">
            <a:extLst>
              <a:ext uri="{FF2B5EF4-FFF2-40B4-BE49-F238E27FC236}">
                <a16:creationId xmlns:a16="http://schemas.microsoft.com/office/drawing/2014/main" id="{014F394A-1EB8-C6DB-A60C-66C4331B8827}"/>
              </a:ext>
            </a:extLst>
          </p:cNvPr>
          <p:cNvPicPr>
            <a:picLocks noChangeAspect="1"/>
          </p:cNvPicPr>
          <p:nvPr/>
        </p:nvPicPr>
        <p:blipFill>
          <a:blip r:embed="rId3" cstate="print">
            <a:extLst>
              <a:ext uri="{28A0092B-C50C-407E-A947-70E740481C1C}">
                <a14:useLocalDpi xmlns:a14="http://schemas.microsoft.com/office/drawing/2010/main" val="0"/>
              </a:ext>
            </a:extLst>
          </a:blip>
          <a:srcRect r="16661"/>
          <a:stretch/>
        </p:blipFill>
        <p:spPr>
          <a:xfrm>
            <a:off x="5061911" y="1742790"/>
            <a:ext cx="3810243" cy="3042271"/>
          </a:xfrm>
          <a:prstGeom prst="rect">
            <a:avLst/>
          </a:prstGeom>
        </p:spPr>
      </p:pic>
    </p:spTree>
    <p:extLst>
      <p:ext uri="{BB962C8B-B14F-4D97-AF65-F5344CB8AC3E}">
        <p14:creationId xmlns:p14="http://schemas.microsoft.com/office/powerpoint/2010/main" val="226316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AE79C-5716-D226-E5DA-34D5ACC7FAC7}"/>
              </a:ext>
            </a:extLst>
          </p:cNvPr>
          <p:cNvSpPr>
            <a:spLocks noGrp="1"/>
          </p:cNvSpPr>
          <p:nvPr>
            <p:ph type="title"/>
          </p:nvPr>
        </p:nvSpPr>
        <p:spPr>
          <a:xfrm>
            <a:off x="455613" y="273050"/>
            <a:ext cx="8226425" cy="1143000"/>
          </a:xfrm>
        </p:spPr>
        <p:txBody>
          <a:bodyPr anchor="b">
            <a:normAutofit/>
          </a:bodyPr>
          <a:lstStyle/>
          <a:p>
            <a:r>
              <a:rPr lang="en-US" dirty="0"/>
              <a:t>Embark Trial – Emotions as Priority</a:t>
            </a:r>
          </a:p>
        </p:txBody>
      </p:sp>
      <p:sp>
        <p:nvSpPr>
          <p:cNvPr id="3" name="Content Placeholder 2">
            <a:extLst>
              <a:ext uri="{FF2B5EF4-FFF2-40B4-BE49-F238E27FC236}">
                <a16:creationId xmlns:a16="http://schemas.microsoft.com/office/drawing/2014/main" id="{6AA5559E-8096-A23E-D9EE-19CB240232A0}"/>
              </a:ext>
            </a:extLst>
          </p:cNvPr>
          <p:cNvSpPr>
            <a:spLocks noGrp="1"/>
          </p:cNvSpPr>
          <p:nvPr>
            <p:ph type="body" sz="half" idx="1"/>
          </p:nvPr>
        </p:nvSpPr>
        <p:spPr>
          <a:xfrm>
            <a:off x="455613" y="1598613"/>
            <a:ext cx="4037012" cy="4497387"/>
          </a:xfrm>
        </p:spPr>
        <p:txBody>
          <a:bodyPr>
            <a:normAutofit/>
          </a:bodyPr>
          <a:lstStyle/>
          <a:p>
            <a:r>
              <a:rPr lang="en-US" b="1" i="0" dirty="0">
                <a:effectLst/>
              </a:rPr>
              <a:t>I have finally given myself permission to make addressing the emotional aspects of diabetes a priority. </a:t>
            </a:r>
            <a:br>
              <a:rPr lang="en-US" b="1" i="0" dirty="0">
                <a:effectLst/>
              </a:rPr>
            </a:br>
            <a:endParaRPr lang="en-US" b="1" i="0" dirty="0">
              <a:effectLst/>
            </a:endParaRPr>
          </a:p>
          <a:p>
            <a:r>
              <a:rPr lang="en-US" b="1" i="0" dirty="0">
                <a:effectLst/>
              </a:rPr>
              <a:t>~Coach Beverly</a:t>
            </a:r>
          </a:p>
          <a:p>
            <a:endParaRPr lang="en-US" dirty="0"/>
          </a:p>
        </p:txBody>
      </p:sp>
      <p:pic>
        <p:nvPicPr>
          <p:cNvPr id="5" name="Picture 4" descr="Dog with red heart on nose">
            <a:extLst>
              <a:ext uri="{FF2B5EF4-FFF2-40B4-BE49-F238E27FC236}">
                <a16:creationId xmlns:a16="http://schemas.microsoft.com/office/drawing/2014/main" id="{C780BC46-0F64-27C0-02BB-89A72D7D46DB}"/>
              </a:ext>
            </a:extLst>
          </p:cNvPr>
          <p:cNvPicPr>
            <a:picLocks noChangeAspect="1"/>
          </p:cNvPicPr>
          <p:nvPr/>
        </p:nvPicPr>
        <p:blipFill>
          <a:blip r:embed="rId2" cstate="print">
            <a:extLst>
              <a:ext uri="{28A0092B-C50C-407E-A947-70E740481C1C}">
                <a14:useLocalDpi xmlns:a14="http://schemas.microsoft.com/office/drawing/2010/main" val="0"/>
              </a:ext>
            </a:extLst>
          </a:blip>
          <a:srcRect l="19932" r="20150" b="-1"/>
          <a:stretch/>
        </p:blipFill>
        <p:spPr>
          <a:xfrm>
            <a:off x="5105400" y="1676400"/>
            <a:ext cx="3348038" cy="3729842"/>
          </a:xfrm>
          <a:prstGeom prst="rect">
            <a:avLst/>
          </a:prstGeom>
          <a:noFill/>
        </p:spPr>
      </p:pic>
    </p:spTree>
    <p:extLst>
      <p:ext uri="{BB962C8B-B14F-4D97-AF65-F5344CB8AC3E}">
        <p14:creationId xmlns:p14="http://schemas.microsoft.com/office/powerpoint/2010/main" val="25692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4F2AF7-EAED-4D17-D159-4C7F94BF882F}"/>
              </a:ext>
            </a:extLst>
          </p:cNvPr>
          <p:cNvSpPr>
            <a:spLocks noGrp="1"/>
          </p:cNvSpPr>
          <p:nvPr>
            <p:ph type="title"/>
          </p:nvPr>
        </p:nvSpPr>
        <p:spPr>
          <a:xfrm>
            <a:off x="685800" y="152400"/>
            <a:ext cx="7613145" cy="1295400"/>
          </a:xfrm>
        </p:spPr>
        <p:txBody>
          <a:bodyPr>
            <a:noAutofit/>
          </a:bodyPr>
          <a:lstStyle/>
          <a:p>
            <a:r>
              <a:rPr lang="en-US" sz="4000" dirty="0"/>
              <a:t>Create a Judgement Free Zone – Roll out the Carpet of Acceptance</a:t>
            </a:r>
          </a:p>
        </p:txBody>
      </p:sp>
      <p:sp>
        <p:nvSpPr>
          <p:cNvPr id="2" name="Rounded Rectangle 1"/>
          <p:cNvSpPr/>
          <p:nvPr/>
        </p:nvSpPr>
        <p:spPr>
          <a:xfrm>
            <a:off x="788081" y="1636486"/>
            <a:ext cx="7510864" cy="461191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3600" dirty="0">
                <a:solidFill>
                  <a:schemeClr val="bg1"/>
                </a:solidFill>
              </a:rPr>
              <a:t>There are no bad or good blood glucose numbers.</a:t>
            </a:r>
          </a:p>
          <a:p>
            <a:pPr marL="571500" indent="-571500">
              <a:buFont typeface="Arial" panose="020B0604020202020204" pitchFamily="34" charset="0"/>
              <a:buChar char="•"/>
            </a:pPr>
            <a:r>
              <a:rPr lang="en-US" sz="3600" dirty="0">
                <a:solidFill>
                  <a:schemeClr val="bg1"/>
                </a:solidFill>
              </a:rPr>
              <a:t>There is no cheating.</a:t>
            </a:r>
          </a:p>
          <a:p>
            <a:pPr marL="571500" indent="-571500">
              <a:buFont typeface="Arial" panose="020B0604020202020204" pitchFamily="34" charset="0"/>
              <a:buChar char="•"/>
            </a:pPr>
            <a:r>
              <a:rPr lang="en-US" sz="3600" dirty="0">
                <a:solidFill>
                  <a:schemeClr val="bg1"/>
                </a:solidFill>
              </a:rPr>
              <a:t>You are not failing at your diabetes.</a:t>
            </a:r>
          </a:p>
          <a:p>
            <a:pPr marL="571500" indent="-571500">
              <a:buFont typeface="Arial" panose="020B0604020202020204" pitchFamily="34" charset="0"/>
              <a:buChar char="•"/>
            </a:pPr>
            <a:r>
              <a:rPr lang="en-US" sz="3600" dirty="0">
                <a:solidFill>
                  <a:schemeClr val="bg1"/>
                </a:solidFill>
              </a:rPr>
              <a:t>It is not your fault you have diabetes.</a:t>
            </a:r>
          </a:p>
          <a:p>
            <a:pPr marL="571500" indent="-571500">
              <a:buFont typeface="Arial" panose="020B0604020202020204" pitchFamily="34" charset="0"/>
              <a:buChar char="•"/>
            </a:pPr>
            <a:r>
              <a:rPr lang="en-US" sz="3600" dirty="0">
                <a:solidFill>
                  <a:schemeClr val="bg1"/>
                </a:solidFill>
              </a:rPr>
              <a:t>Thank you for showing up today.</a:t>
            </a:r>
          </a:p>
        </p:txBody>
      </p:sp>
    </p:spTree>
    <p:extLst>
      <p:ext uri="{BB962C8B-B14F-4D97-AF65-F5344CB8AC3E}">
        <p14:creationId xmlns:p14="http://schemas.microsoft.com/office/powerpoint/2010/main" val="184841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1A20-D658-1D99-B369-A8846150F7D4}"/>
              </a:ext>
            </a:extLst>
          </p:cNvPr>
          <p:cNvSpPr>
            <a:spLocks noGrp="1"/>
          </p:cNvSpPr>
          <p:nvPr>
            <p:ph type="title"/>
          </p:nvPr>
        </p:nvSpPr>
        <p:spPr/>
        <p:txBody>
          <a:bodyPr/>
          <a:lstStyle/>
          <a:p>
            <a:r>
              <a:rPr lang="en-US" dirty="0"/>
              <a:t>JR and Donut Fridays</a:t>
            </a:r>
          </a:p>
        </p:txBody>
      </p:sp>
      <p:sp>
        <p:nvSpPr>
          <p:cNvPr id="3" name="Content Placeholder 2">
            <a:extLst>
              <a:ext uri="{FF2B5EF4-FFF2-40B4-BE49-F238E27FC236}">
                <a16:creationId xmlns:a16="http://schemas.microsoft.com/office/drawing/2014/main" id="{35834FEC-BBEF-E7D4-1C15-849047FE82BE}"/>
              </a:ext>
            </a:extLst>
          </p:cNvPr>
          <p:cNvSpPr>
            <a:spLocks noGrp="1"/>
          </p:cNvSpPr>
          <p:nvPr>
            <p:ph sz="quarter" idx="1"/>
          </p:nvPr>
        </p:nvSpPr>
        <p:spPr>
          <a:xfrm>
            <a:off x="457200" y="1219200"/>
            <a:ext cx="4041648" cy="5867400"/>
          </a:xfrm>
        </p:spPr>
        <p:txBody>
          <a:bodyPr>
            <a:normAutofit fontScale="70000" lnSpcReduction="20000"/>
          </a:bodyPr>
          <a:lstStyle/>
          <a:p>
            <a:pPr marL="0" marR="0" indent="0">
              <a:lnSpc>
                <a:spcPct val="120000"/>
              </a:lnSpc>
              <a:spcBef>
                <a:spcPts val="0"/>
              </a:spcBef>
              <a:spcAft>
                <a:spcPts val="0"/>
              </a:spcAft>
              <a:buNone/>
            </a:pPr>
            <a:r>
              <a:rPr lang="en-US" sz="2900" dirty="0">
                <a:latin typeface="Aptos" panose="020B0004020202020204" pitchFamily="34" charset="0"/>
                <a:ea typeface="Aptos" panose="020B0004020202020204" pitchFamily="34" charset="0"/>
                <a:cs typeface="Aptos" panose="020B0004020202020204" pitchFamily="34" charset="0"/>
              </a:rPr>
              <a:t>You are reviewing JR’s ambulatory glucose profile and it is over 70% time in range.   JR usually takes bolus insulin before each meal and basal insulin at night.   However, you notice that once a week on Fridays, JR’s blood glucose levels are above target between 2-5pm. </a:t>
            </a:r>
          </a:p>
          <a:p>
            <a:pPr marL="0" marR="0" indent="0">
              <a:lnSpc>
                <a:spcPct val="120000"/>
              </a:lnSpc>
              <a:spcBef>
                <a:spcPts val="0"/>
              </a:spcBef>
              <a:spcAft>
                <a:spcPts val="0"/>
              </a:spcAft>
              <a:buNone/>
            </a:pPr>
            <a:endParaRPr lang="en-US" sz="2900" dirty="0">
              <a:latin typeface="Aptos" panose="020B0004020202020204" pitchFamily="34" charset="0"/>
              <a:ea typeface="Aptos" panose="020B0004020202020204" pitchFamily="34" charset="0"/>
              <a:cs typeface="Aptos" panose="020B0004020202020204" pitchFamily="34" charset="0"/>
            </a:endParaRPr>
          </a:p>
          <a:p>
            <a:pPr marL="0" marR="0" indent="0">
              <a:lnSpc>
                <a:spcPct val="120000"/>
              </a:lnSpc>
              <a:spcBef>
                <a:spcPts val="0"/>
              </a:spcBef>
              <a:spcAft>
                <a:spcPts val="0"/>
              </a:spcAft>
              <a:buNone/>
            </a:pPr>
            <a:r>
              <a:rPr lang="en-US" sz="2900" b="1" dirty="0">
                <a:latin typeface="Aptos" panose="020B0004020202020204" pitchFamily="34" charset="0"/>
                <a:ea typeface="Aptos" panose="020B0004020202020204" pitchFamily="34" charset="0"/>
                <a:cs typeface="Aptos" panose="020B0004020202020204" pitchFamily="34" charset="0"/>
              </a:rPr>
              <a:t>When you bring this Friday glucose elevation to JR’s attention, they tell you it’s because the boss always brings in donuts after lunch on Fridays to celebrate everyone’s hard work.  </a:t>
            </a:r>
            <a:r>
              <a:rPr lang="en-US" sz="2900" dirty="0">
                <a:latin typeface="Aptos" panose="020B0004020202020204" pitchFamily="34" charset="0"/>
                <a:ea typeface="Aptos" panose="020B0004020202020204" pitchFamily="34" charset="0"/>
                <a:cs typeface="Aptos" panose="020B0004020202020204" pitchFamily="34" charset="0"/>
              </a:rPr>
              <a:t>JR asks you about strategies to address this time above target. What is the wise approach?</a:t>
            </a:r>
          </a:p>
          <a:p>
            <a:endParaRPr lang="en-US" dirty="0"/>
          </a:p>
        </p:txBody>
      </p:sp>
      <p:sp>
        <p:nvSpPr>
          <p:cNvPr id="4" name="Content Placeholder 3">
            <a:extLst>
              <a:ext uri="{FF2B5EF4-FFF2-40B4-BE49-F238E27FC236}">
                <a16:creationId xmlns:a16="http://schemas.microsoft.com/office/drawing/2014/main" id="{6D17DB1F-575F-FBFD-C324-26281B9F78E1}"/>
              </a:ext>
            </a:extLst>
          </p:cNvPr>
          <p:cNvSpPr>
            <a:spLocks noGrp="1"/>
          </p:cNvSpPr>
          <p:nvPr>
            <p:ph sz="quarter" idx="2"/>
          </p:nvPr>
        </p:nvSpPr>
        <p:spPr/>
        <p:txBody>
          <a:bodyPr>
            <a:normAutofit fontScale="70000" lnSpcReduction="20000"/>
          </a:bodyPr>
          <a:lstStyle/>
          <a:p>
            <a:pPr marL="342900" marR="0" lvl="0" indent="-342900">
              <a:lnSpc>
                <a:spcPct val="120000"/>
              </a:lnSpc>
              <a:spcAft>
                <a:spcPts val="0"/>
              </a:spcAft>
              <a:buFont typeface="+mj-lt"/>
              <a:buAutoNum type="alphaUcPeriod"/>
              <a:tabLst>
                <a:tab pos="457200" algn="l"/>
              </a:tabLst>
            </a:pPr>
            <a:r>
              <a:rPr lang="en-US" sz="3200" dirty="0">
                <a:latin typeface="Aptos" panose="020B0004020202020204" pitchFamily="34" charset="0"/>
                <a:ea typeface="Aptos" panose="020B0004020202020204" pitchFamily="34" charset="0"/>
                <a:cs typeface="Aptos" panose="020B0004020202020204" pitchFamily="34" charset="0"/>
              </a:rPr>
              <a:t>Have you considered eating a piece of fruit instead?</a:t>
            </a:r>
          </a:p>
          <a:p>
            <a:pPr marL="342900" marR="0" lvl="0" indent="-342900">
              <a:lnSpc>
                <a:spcPct val="120000"/>
              </a:lnSpc>
              <a:spcAft>
                <a:spcPts val="0"/>
              </a:spcAft>
              <a:buFont typeface="+mj-lt"/>
              <a:buAutoNum type="alphaUcPeriod"/>
              <a:tabLst>
                <a:tab pos="457200" algn="l"/>
              </a:tabLst>
            </a:pPr>
            <a:r>
              <a:rPr lang="en-US" sz="3200" dirty="0">
                <a:effectLst/>
                <a:latin typeface="Aptos" panose="020B0004020202020204" pitchFamily="34" charset="0"/>
                <a:ea typeface="Aptos" panose="020B0004020202020204" pitchFamily="34" charset="0"/>
                <a:cs typeface="Aptos" panose="020B0004020202020204" pitchFamily="34" charset="0"/>
              </a:rPr>
              <a:t>w that you appreciate the gesture, but your diabetes doesn’t allow for this treat.</a:t>
            </a:r>
          </a:p>
          <a:p>
            <a:pPr marL="342900" marR="0" lvl="0" indent="-342900">
              <a:lnSpc>
                <a:spcPct val="120000"/>
              </a:lnSpc>
              <a:spcAft>
                <a:spcPts val="0"/>
              </a:spcAft>
              <a:buFont typeface="+mj-lt"/>
              <a:buAutoNum type="alphaUcPeriod"/>
              <a:tabLst>
                <a:tab pos="457200" algn="l"/>
              </a:tabLst>
            </a:pPr>
            <a:r>
              <a:rPr lang="en-US" sz="3200" dirty="0">
                <a:effectLst/>
                <a:latin typeface="Aptos" panose="020B0004020202020204" pitchFamily="34" charset="0"/>
                <a:ea typeface="Aptos" panose="020B0004020202020204" pitchFamily="34" charset="0"/>
                <a:cs typeface="Aptos" panose="020B0004020202020204" pitchFamily="34" charset="0"/>
              </a:rPr>
              <a:t>Would you consider giving a little extra bolus insulin and enjoying the donut?</a:t>
            </a:r>
          </a:p>
          <a:p>
            <a:pPr marL="342900" marR="0" lvl="0" indent="-342900">
              <a:lnSpc>
                <a:spcPct val="120000"/>
              </a:lnSpc>
              <a:spcAft>
                <a:spcPts val="0"/>
              </a:spcAft>
              <a:buFont typeface="+mj-lt"/>
              <a:buAutoNum type="alphaUcPeriod"/>
              <a:tabLst>
                <a:tab pos="457200" algn="l"/>
              </a:tabLst>
            </a:pPr>
            <a:r>
              <a:rPr lang="en-US" sz="3200" dirty="0">
                <a:effectLst/>
                <a:latin typeface="Aptos" panose="020B0004020202020204" pitchFamily="34" charset="0"/>
                <a:ea typeface="Aptos" panose="020B0004020202020204" pitchFamily="34" charset="0"/>
                <a:cs typeface="Aptos" panose="020B0004020202020204" pitchFamily="34" charset="0"/>
              </a:rPr>
              <a:t>Would you be willing to bring in a special low carb treat for everyone to enjoy?</a:t>
            </a:r>
          </a:p>
          <a:p>
            <a:endParaRPr lang="en-US" dirty="0"/>
          </a:p>
        </p:txBody>
      </p:sp>
    </p:spTree>
    <p:extLst>
      <p:ext uri="{BB962C8B-B14F-4D97-AF65-F5344CB8AC3E}">
        <p14:creationId xmlns:p14="http://schemas.microsoft.com/office/powerpoint/2010/main" val="78671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345D2-5517-CFC9-239B-E5A02DE1BEDF}"/>
              </a:ext>
            </a:extLst>
          </p:cNvPr>
          <p:cNvSpPr>
            <a:spLocks noGrp="1"/>
          </p:cNvSpPr>
          <p:nvPr>
            <p:ph type="title"/>
          </p:nvPr>
        </p:nvSpPr>
        <p:spPr/>
        <p:txBody>
          <a:bodyPr/>
          <a:lstStyle/>
          <a:p>
            <a:r>
              <a:rPr lang="en-US" dirty="0"/>
              <a:t>Informed vs Wise Decisions</a:t>
            </a:r>
          </a:p>
        </p:txBody>
      </p:sp>
      <p:sp>
        <p:nvSpPr>
          <p:cNvPr id="3" name="Text Placeholder 2">
            <a:extLst>
              <a:ext uri="{FF2B5EF4-FFF2-40B4-BE49-F238E27FC236}">
                <a16:creationId xmlns:a16="http://schemas.microsoft.com/office/drawing/2014/main" id="{1B322659-B78E-5D6F-E984-DEE14C5D25E7}"/>
              </a:ext>
            </a:extLst>
          </p:cNvPr>
          <p:cNvSpPr>
            <a:spLocks noGrp="1"/>
          </p:cNvSpPr>
          <p:nvPr>
            <p:ph type="body" sz="half" idx="1"/>
          </p:nvPr>
        </p:nvSpPr>
        <p:spPr>
          <a:xfrm>
            <a:off x="455613" y="1598613"/>
            <a:ext cx="2820987" cy="4497387"/>
          </a:xfrm>
        </p:spPr>
        <p:txBody>
          <a:bodyPr/>
          <a:lstStyle/>
          <a:p>
            <a:r>
              <a:rPr lang="en-US" dirty="0"/>
              <a:t>Informed:</a:t>
            </a:r>
          </a:p>
          <a:p>
            <a:endParaRPr lang="en-US" dirty="0"/>
          </a:p>
          <a:p>
            <a:r>
              <a:rPr lang="en-US" dirty="0"/>
              <a:t> I know that tomatoes are a fruit.</a:t>
            </a:r>
          </a:p>
        </p:txBody>
      </p:sp>
      <p:sp>
        <p:nvSpPr>
          <p:cNvPr id="4" name="Content Placeholder 3">
            <a:extLst>
              <a:ext uri="{FF2B5EF4-FFF2-40B4-BE49-F238E27FC236}">
                <a16:creationId xmlns:a16="http://schemas.microsoft.com/office/drawing/2014/main" id="{ECA65C70-88B8-C2BA-C7A7-95B57E3E5E29}"/>
              </a:ext>
            </a:extLst>
          </p:cNvPr>
          <p:cNvSpPr>
            <a:spLocks noGrp="1"/>
          </p:cNvSpPr>
          <p:nvPr>
            <p:ph sz="half" idx="2"/>
          </p:nvPr>
        </p:nvSpPr>
        <p:spPr>
          <a:xfrm>
            <a:off x="5334000" y="1598613"/>
            <a:ext cx="2738438" cy="4497387"/>
          </a:xfrm>
        </p:spPr>
        <p:txBody>
          <a:bodyPr/>
          <a:lstStyle/>
          <a:p>
            <a:r>
              <a:rPr lang="en-US" sz="4000" dirty="0">
                <a:solidFill>
                  <a:srgbClr val="7030A0"/>
                </a:solidFill>
              </a:rPr>
              <a:t>Wise</a:t>
            </a:r>
          </a:p>
          <a:p>
            <a:endParaRPr lang="en-US" dirty="0"/>
          </a:p>
          <a:p>
            <a:r>
              <a:rPr lang="en-US" dirty="0"/>
              <a:t>I know not to put tomatoes in my fruit salad.</a:t>
            </a:r>
          </a:p>
        </p:txBody>
      </p:sp>
      <p:pic>
        <p:nvPicPr>
          <p:cNvPr id="6" name="Picture 5" descr="Young girl hand on chin">
            <a:extLst>
              <a:ext uri="{FF2B5EF4-FFF2-40B4-BE49-F238E27FC236}">
                <a16:creationId xmlns:a16="http://schemas.microsoft.com/office/drawing/2014/main" id="{691D033B-42C6-1971-C2C8-98ADE4A7539E}"/>
              </a:ext>
            </a:extLst>
          </p:cNvPr>
          <p:cNvPicPr>
            <a:picLocks noChangeAspect="1"/>
          </p:cNvPicPr>
          <p:nvPr/>
        </p:nvPicPr>
        <p:blipFill>
          <a:blip r:embed="rId2"/>
          <a:stretch>
            <a:fillRect/>
          </a:stretch>
        </p:blipFill>
        <p:spPr>
          <a:xfrm flipH="1">
            <a:off x="3429000" y="1524000"/>
            <a:ext cx="1571438" cy="5259387"/>
          </a:xfrm>
          <a:prstGeom prst="rect">
            <a:avLst/>
          </a:prstGeom>
        </p:spPr>
      </p:pic>
    </p:spTree>
    <p:extLst>
      <p:ext uri="{BB962C8B-B14F-4D97-AF65-F5344CB8AC3E}">
        <p14:creationId xmlns:p14="http://schemas.microsoft.com/office/powerpoint/2010/main" val="32558969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3B9B-0A09-D4EA-0486-13260C8BC435}"/>
              </a:ext>
            </a:extLst>
          </p:cNvPr>
          <p:cNvSpPr>
            <a:spLocks noGrp="1"/>
          </p:cNvSpPr>
          <p:nvPr>
            <p:ph type="title"/>
          </p:nvPr>
        </p:nvSpPr>
        <p:spPr/>
        <p:txBody>
          <a:bodyPr/>
          <a:lstStyle/>
          <a:p>
            <a:r>
              <a:rPr lang="en-US" dirty="0"/>
              <a:t>WISE For Life</a:t>
            </a:r>
          </a:p>
        </p:txBody>
      </p:sp>
      <p:sp>
        <p:nvSpPr>
          <p:cNvPr id="3" name="Content Placeholder 2">
            <a:extLst>
              <a:ext uri="{FF2B5EF4-FFF2-40B4-BE49-F238E27FC236}">
                <a16:creationId xmlns:a16="http://schemas.microsoft.com/office/drawing/2014/main" id="{74CB6CBD-D5C4-D8D9-74AE-5A87D6AE2592}"/>
              </a:ext>
            </a:extLst>
          </p:cNvPr>
          <p:cNvSpPr>
            <a:spLocks noGrp="1"/>
          </p:cNvSpPr>
          <p:nvPr>
            <p:ph sz="quarter" idx="1"/>
          </p:nvPr>
        </p:nvSpPr>
        <p:spPr/>
        <p:txBody>
          <a:bodyPr>
            <a:normAutofit fontScale="92500" lnSpcReduction="20000"/>
          </a:bodyPr>
          <a:lstStyle/>
          <a:p>
            <a:r>
              <a:rPr lang="en-US" dirty="0"/>
              <a:t>Wise choices consider and recognize the individual’s values, preferences, needs, and wants.  </a:t>
            </a:r>
          </a:p>
          <a:p>
            <a:r>
              <a:rPr lang="en-US" dirty="0"/>
              <a:t>For example, if a person tells you, “I am going to cut out carbs to get my blood sugars under target,” we would acknowledge that this might be an informed choice.</a:t>
            </a:r>
          </a:p>
          <a:p>
            <a:r>
              <a:rPr lang="en-US" dirty="0"/>
              <a:t> “Yes, cutting out carbs will likely lower your blood sugars, but is it a “WISE” choice?” </a:t>
            </a:r>
          </a:p>
          <a:p>
            <a:endParaRPr lang="en-US" dirty="0"/>
          </a:p>
          <a:p>
            <a:r>
              <a:rPr lang="en-US" dirty="0"/>
              <a:t>Does it match their values, preferences, needs, and wants? Or would cutting out carbs significantly decrease their life’s pleasure and joy?  </a:t>
            </a:r>
          </a:p>
        </p:txBody>
      </p:sp>
    </p:spTree>
    <p:extLst>
      <p:ext uri="{BB962C8B-B14F-4D97-AF65-F5344CB8AC3E}">
        <p14:creationId xmlns:p14="http://schemas.microsoft.com/office/powerpoint/2010/main" val="143305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wrap="square" anchor="b">
            <a:normAutofit/>
          </a:bodyPr>
          <a:lstStyle/>
          <a:p>
            <a:pPr>
              <a:defRPr/>
            </a:pPr>
            <a:r>
              <a:rPr lang="en-US" dirty="0"/>
              <a:t>Take a Strength Based Approach</a:t>
            </a:r>
          </a:p>
        </p:txBody>
      </p:sp>
      <p:sp>
        <p:nvSpPr>
          <p:cNvPr id="44035" name="Content Placeholder 2"/>
          <p:cNvSpPr>
            <a:spLocks noGrp="1"/>
          </p:cNvSpPr>
          <p:nvPr>
            <p:ph sz="quarter" idx="1"/>
          </p:nvPr>
        </p:nvSpPr>
        <p:spPr>
          <a:xfrm>
            <a:off x="457200" y="1219200"/>
            <a:ext cx="4041648" cy="4937760"/>
          </a:xfrm>
        </p:spPr>
        <p:txBody>
          <a:bodyPr wrap="square" anchor="t">
            <a:normAutofit/>
          </a:bodyPr>
          <a:lstStyle/>
          <a:p>
            <a:pPr>
              <a:lnSpc>
                <a:spcPct val="90000"/>
              </a:lnSpc>
            </a:pPr>
            <a:r>
              <a:rPr lang="en-US" altLang="en-US" sz="2400" dirty="0"/>
              <a:t>Individuals asked to take active role in directing the day-to-day planning, monitoring, evaluation and problem-solving.</a:t>
            </a:r>
          </a:p>
          <a:p>
            <a:pPr>
              <a:lnSpc>
                <a:spcPct val="90000"/>
              </a:lnSpc>
            </a:pPr>
            <a:r>
              <a:rPr lang="en-US" altLang="en-US" sz="2400" dirty="0"/>
              <a:t>Need to eval perceptions about their own ability and self-efficacy to manage diabetes</a:t>
            </a:r>
          </a:p>
          <a:p>
            <a:pPr>
              <a:lnSpc>
                <a:spcPct val="90000"/>
              </a:lnSpc>
            </a:pPr>
            <a:r>
              <a:rPr lang="en-US" altLang="en-US" sz="2400" dirty="0"/>
              <a:t>Explore past situations where they have had past success </a:t>
            </a:r>
          </a:p>
          <a:p>
            <a:pPr>
              <a:lnSpc>
                <a:spcPct val="90000"/>
              </a:lnSpc>
            </a:pPr>
            <a:r>
              <a:rPr lang="en-US" altLang="en-US" sz="2400" dirty="0"/>
              <a:t>Use strength-based language</a:t>
            </a:r>
            <a:endParaRPr lang="en-US" altLang="en-US" sz="2200" dirty="0"/>
          </a:p>
        </p:txBody>
      </p:sp>
      <p:pic>
        <p:nvPicPr>
          <p:cNvPr id="4" name="Picture 3">
            <a:extLst>
              <a:ext uri="{FF2B5EF4-FFF2-40B4-BE49-F238E27FC236}">
                <a16:creationId xmlns:a16="http://schemas.microsoft.com/office/drawing/2014/main" id="{F449691C-473D-47A2-ACFF-ED68566A380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8172" r="37654" b="-1"/>
          <a:stretch/>
        </p:blipFill>
        <p:spPr>
          <a:xfrm>
            <a:off x="4666720" y="1207316"/>
            <a:ext cx="4041648" cy="4937760"/>
          </a:xfrm>
          <a:prstGeom prst="rect">
            <a:avLst/>
          </a:prstGeom>
          <a:noFill/>
        </p:spPr>
      </p:pic>
    </p:spTree>
    <p:extLst>
      <p:ext uri="{BB962C8B-B14F-4D97-AF65-F5344CB8AC3E}">
        <p14:creationId xmlns:p14="http://schemas.microsoft.com/office/powerpoint/2010/main" val="354114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 Questions?</a:t>
            </a:r>
          </a:p>
        </p:txBody>
      </p:sp>
      <p:sp>
        <p:nvSpPr>
          <p:cNvPr id="5" name="Content Placeholder 4"/>
          <p:cNvSpPr>
            <a:spLocks noGrp="1"/>
          </p:cNvSpPr>
          <p:nvPr>
            <p:ph sz="quarter" idx="2"/>
          </p:nvPr>
        </p:nvSpPr>
        <p:spPr>
          <a:xfrm>
            <a:off x="3729821" y="1143000"/>
            <a:ext cx="4956979" cy="4937760"/>
          </a:xfrm>
        </p:spPr>
        <p:txBody>
          <a:bodyPr/>
          <a:lstStyle/>
          <a:p>
            <a:r>
              <a:rPr lang="fr-FR" dirty="0" err="1"/>
              <a:t>Thanks</a:t>
            </a:r>
            <a:r>
              <a:rPr lang="fr-FR" dirty="0"/>
              <a:t> for </a:t>
            </a:r>
            <a:r>
              <a:rPr lang="fr-FR" dirty="0" err="1"/>
              <a:t>joining</a:t>
            </a:r>
            <a:r>
              <a:rPr lang="fr-FR" dirty="0"/>
              <a:t> us!</a:t>
            </a:r>
          </a:p>
          <a:p>
            <a:r>
              <a:rPr lang="fr-FR" dirty="0"/>
              <a:t>Questions?</a:t>
            </a:r>
          </a:p>
          <a:p>
            <a:r>
              <a:rPr lang="fr-FR" dirty="0">
                <a:hlinkClick r:id="rId4"/>
              </a:rPr>
              <a:t>Info@diabetesed.net</a:t>
            </a:r>
            <a:endParaRPr lang="fr-FR" dirty="0"/>
          </a:p>
          <a:p>
            <a:r>
              <a:rPr lang="fr-FR" dirty="0"/>
              <a:t>Contact us at 530-893-8635</a:t>
            </a:r>
          </a:p>
          <a:p>
            <a:r>
              <a:rPr lang="fr-FR" dirty="0"/>
              <a:t>www.DiabetesEd.net</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spTree>
    <p:custDataLst>
      <p:tags r:id="rId1"/>
    </p:custDataLst>
    <p:extLst>
      <p:ext uri="{BB962C8B-B14F-4D97-AF65-F5344CB8AC3E}">
        <p14:creationId xmlns:p14="http://schemas.microsoft.com/office/powerpoint/2010/main" val="125964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457200" y="6303840"/>
            <a:ext cx="8871734" cy="523220"/>
          </a:xfrm>
          <a:prstGeom prst="rect">
            <a:avLst/>
          </a:prstGeom>
          <a:noFill/>
        </p:spPr>
        <p:txBody>
          <a:bodyPr wrap="square">
            <a:spAutoFit/>
          </a:bodyPr>
          <a:lstStyle/>
          <a:p>
            <a:r>
              <a:rPr lang="en-US" sz="1400"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sz="1400" dirty="0">
                <a:solidFill>
                  <a:srgbClr val="000000"/>
                </a:solidFill>
                <a:latin typeface="Segoe UI" panose="020B0502040204020203" pitchFamily="34" charset="0"/>
              </a:rPr>
              <a:t>1/23</a:t>
            </a:r>
            <a:endParaRPr lang="en-US" sz="1400" dirty="0"/>
          </a:p>
        </p:txBody>
      </p:sp>
      <p:sp>
        <p:nvSpPr>
          <p:cNvPr id="2" name="Title 1"/>
          <p:cNvSpPr>
            <a:spLocks noGrp="1"/>
          </p:cNvSpPr>
          <p:nvPr>
            <p:ph type="title"/>
          </p:nvPr>
        </p:nvSpPr>
        <p:spPr>
          <a:xfrm>
            <a:off x="432371" y="234140"/>
            <a:ext cx="8229600" cy="918418"/>
          </a:xfrm>
        </p:spPr>
        <p:txBody>
          <a:bodyPr>
            <a:normAutofit fontScale="90000"/>
          </a:bodyPr>
          <a:lstStyle/>
          <a:p>
            <a:r>
              <a:rPr lang="en-US" dirty="0"/>
              <a:t>Type 2 Diabetes in America 2024 </a:t>
            </a:r>
          </a:p>
        </p:txBody>
      </p:sp>
      <p:sp>
        <p:nvSpPr>
          <p:cNvPr id="3" name="Content Placeholder 2"/>
          <p:cNvSpPr>
            <a:spLocks noGrp="1"/>
          </p:cNvSpPr>
          <p:nvPr>
            <p:ph sz="quarter" idx="1"/>
          </p:nvPr>
        </p:nvSpPr>
        <p:spPr/>
        <p:txBody>
          <a:bodyPr>
            <a:normAutofit/>
          </a:bodyPr>
          <a:lstStyle/>
          <a:p>
            <a:r>
              <a:rPr lang="en-US" sz="3200" dirty="0"/>
              <a:t>11.3% with Diabetes - 37 million adults</a:t>
            </a:r>
          </a:p>
          <a:p>
            <a:pPr lvl="1"/>
            <a:r>
              <a:rPr lang="en-US" sz="2400" dirty="0"/>
              <a:t>23% don’t know they have it </a:t>
            </a:r>
          </a:p>
          <a:p>
            <a:r>
              <a:rPr lang="en-US" sz="3200" dirty="0"/>
              <a:t>38% with Prediabetes – 96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3"/>
          <a:stretch>
            <a:fillRect/>
          </a:stretch>
        </p:blipFill>
        <p:spPr>
          <a:xfrm>
            <a:off x="304800" y="2723618"/>
            <a:ext cx="7923822" cy="3637683"/>
          </a:xfrm>
          <a:prstGeom prst="rect">
            <a:avLst/>
          </a:prstGeom>
        </p:spPr>
      </p:pic>
    </p:spTree>
    <p:custDataLst>
      <p:tags r:id="rId1"/>
    </p:custDataLst>
    <p:extLst>
      <p:ext uri="{BB962C8B-B14F-4D97-AF65-F5344CB8AC3E}">
        <p14:creationId xmlns:p14="http://schemas.microsoft.com/office/powerpoint/2010/main" val="28818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a:xfrm>
            <a:off x="457200" y="152400"/>
            <a:ext cx="8229600" cy="685800"/>
          </a:xfrm>
        </p:spPr>
        <p:txBody>
          <a:bodyPr>
            <a:noAutofit/>
          </a:bodyPr>
          <a:lstStyle/>
          <a:p>
            <a:r>
              <a:rPr lang="en-US" sz="4000" dirty="0"/>
              <a:t>Diabetes Prevalence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533400" y="838200"/>
            <a:ext cx="8229600" cy="5242560"/>
          </a:xfrm>
        </p:spPr>
        <p:txBody>
          <a:bodyPr>
            <a:normAutofit/>
          </a:bodyPr>
          <a:lstStyle/>
          <a:p>
            <a:r>
              <a:rPr lang="en-US" sz="2000" b="0" i="0" dirty="0">
                <a:solidFill>
                  <a:srgbClr val="000000"/>
                </a:solidFill>
                <a:effectLst/>
                <a:latin typeface="Open Sans" panose="020B0606030504020204" pitchFamily="34" charset="0"/>
              </a:rPr>
              <a:t>For adults, diabetes prevalence highest among:</a:t>
            </a:r>
          </a:p>
          <a:p>
            <a:pPr lvl="1">
              <a:buFont typeface="Arial" panose="020B0604020202020204" pitchFamily="34" charset="0"/>
              <a:buChar char="•"/>
            </a:pPr>
            <a:r>
              <a:rPr lang="en-US" sz="1600" b="0" i="0" dirty="0">
                <a:solidFill>
                  <a:srgbClr val="000000"/>
                </a:solidFill>
                <a:effectLst/>
                <a:latin typeface="Open Sans" panose="020B0606030504020204" pitchFamily="34" charset="0"/>
              </a:rPr>
              <a:t>American Indians and Alaska Natives (14.5%), </a:t>
            </a:r>
            <a:endParaRPr lang="en-US" sz="1600" dirty="0">
              <a:solidFill>
                <a:srgbClr val="000000"/>
              </a:solidFill>
              <a:latin typeface="Open Sans" panose="020B0606030504020204" pitchFamily="34" charset="0"/>
            </a:endParaRPr>
          </a:p>
          <a:p>
            <a:pPr lvl="1">
              <a:buFont typeface="Arial" panose="020B0604020202020204" pitchFamily="34" charset="0"/>
              <a:buChar char="•"/>
            </a:pPr>
            <a:r>
              <a:rPr lang="en-US" sz="1600" b="0" i="0" dirty="0">
                <a:solidFill>
                  <a:srgbClr val="000000"/>
                </a:solidFill>
                <a:effectLst/>
                <a:latin typeface="Open Sans" panose="020B0606030504020204" pitchFamily="34" charset="0"/>
              </a:rPr>
              <a:t>Non-Hispanic Blacks (12.1%),</a:t>
            </a:r>
          </a:p>
          <a:p>
            <a:pPr lvl="1">
              <a:buFont typeface="Arial" panose="020B0604020202020204" pitchFamily="34" charset="0"/>
              <a:buChar char="•"/>
            </a:pPr>
            <a:r>
              <a:rPr lang="en-US" sz="1600" dirty="0">
                <a:solidFill>
                  <a:srgbClr val="000000"/>
                </a:solidFill>
                <a:latin typeface="Open Sans" panose="020B0606030504020204" pitchFamily="34" charset="0"/>
              </a:rPr>
              <a:t>P</a:t>
            </a:r>
            <a:r>
              <a:rPr lang="en-US" sz="1600" b="0" i="0" dirty="0">
                <a:solidFill>
                  <a:srgbClr val="000000"/>
                </a:solidFill>
                <a:effectLst/>
                <a:latin typeface="Open Sans" panose="020B0606030504020204" pitchFamily="34" charset="0"/>
              </a:rPr>
              <a:t>eople of Hispanic origin (11.8%),</a:t>
            </a:r>
          </a:p>
          <a:p>
            <a:pPr lvl="1">
              <a:buFont typeface="Arial" panose="020B0604020202020204" pitchFamily="34" charset="0"/>
              <a:buChar char="•"/>
            </a:pPr>
            <a:r>
              <a:rPr lang="en-US" sz="1600" dirty="0">
                <a:solidFill>
                  <a:srgbClr val="000000"/>
                </a:solidFill>
                <a:latin typeface="Open Sans" panose="020B0606030504020204" pitchFamily="34" charset="0"/>
              </a:rPr>
              <a:t>N</a:t>
            </a:r>
            <a:r>
              <a:rPr lang="en-US" sz="1600" b="0" i="0" dirty="0">
                <a:solidFill>
                  <a:srgbClr val="000000"/>
                </a:solidFill>
                <a:effectLst/>
                <a:latin typeface="Open Sans" panose="020B0606030504020204" pitchFamily="34" charset="0"/>
              </a:rPr>
              <a:t>on-Hispanic Asians (9.5%)</a:t>
            </a:r>
            <a:endParaRPr lang="en-US" sz="1200" dirty="0"/>
          </a:p>
          <a:p>
            <a:pPr lvl="1"/>
            <a:endParaRPr lang="en-US" dirty="0"/>
          </a:p>
        </p:txBody>
      </p:sp>
      <p:pic>
        <p:nvPicPr>
          <p:cNvPr id="6" name="Picture 5">
            <a:extLst>
              <a:ext uri="{FF2B5EF4-FFF2-40B4-BE49-F238E27FC236}">
                <a16:creationId xmlns:a16="http://schemas.microsoft.com/office/drawing/2014/main" id="{48F1A944-D34E-7C52-95CD-B168D87EC01F}"/>
              </a:ext>
            </a:extLst>
          </p:cNvPr>
          <p:cNvPicPr>
            <a:picLocks noChangeAspect="1"/>
          </p:cNvPicPr>
          <p:nvPr/>
        </p:nvPicPr>
        <p:blipFill>
          <a:blip r:embed="rId2"/>
          <a:stretch>
            <a:fillRect/>
          </a:stretch>
        </p:blipFill>
        <p:spPr>
          <a:xfrm>
            <a:off x="809730" y="2514040"/>
            <a:ext cx="7086600" cy="4158903"/>
          </a:xfrm>
          <a:prstGeom prst="rect">
            <a:avLst/>
          </a:prstGeom>
        </p:spPr>
      </p:pic>
      <p:sp>
        <p:nvSpPr>
          <p:cNvPr id="8" name="TextBox 7">
            <a:extLst>
              <a:ext uri="{FF2B5EF4-FFF2-40B4-BE49-F238E27FC236}">
                <a16:creationId xmlns:a16="http://schemas.microsoft.com/office/drawing/2014/main" id="{6979D26B-689A-6386-BBEE-C8D15283E777}"/>
              </a:ext>
            </a:extLst>
          </p:cNvPr>
          <p:cNvSpPr txBox="1"/>
          <p:nvPr/>
        </p:nvSpPr>
        <p:spPr>
          <a:xfrm>
            <a:off x="838200" y="6536323"/>
            <a:ext cx="7620000" cy="338554"/>
          </a:xfrm>
          <a:prstGeom prst="rect">
            <a:avLst/>
          </a:prstGeom>
          <a:noFill/>
        </p:spPr>
        <p:txBody>
          <a:bodyPr wrap="square">
            <a:spAutoFit/>
          </a:bodyPr>
          <a:lstStyle/>
          <a:p>
            <a:pPr algn="ctr"/>
            <a:r>
              <a:rPr lang="en-US" sz="1600" dirty="0"/>
              <a:t>www.cdc.gov/diabetes/data/statistics-report/diagnosed-diabetes.html</a:t>
            </a:r>
          </a:p>
        </p:txBody>
      </p:sp>
    </p:spTree>
    <p:extLst>
      <p:ext uri="{BB962C8B-B14F-4D97-AF65-F5344CB8AC3E}">
        <p14:creationId xmlns:p14="http://schemas.microsoft.com/office/powerpoint/2010/main" val="14952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F94AD-62B4-BF6D-C80D-257D4C0FB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B304B-FDDD-CC04-3D6C-4C33102FB565}"/>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4F019B6E-B766-2ABC-AEA1-7D1E49DF1BED}"/>
              </a:ext>
            </a:extLst>
          </p:cNvPr>
          <p:cNvSpPr>
            <a:spLocks noGrp="1"/>
          </p:cNvSpPr>
          <p:nvPr>
            <p:ph sz="quarter" idx="1"/>
          </p:nvPr>
        </p:nvSpPr>
        <p:spPr>
          <a:xfrm>
            <a:off x="457200" y="1219200"/>
            <a:ext cx="5181600" cy="5486400"/>
          </a:xfrm>
        </p:spPr>
        <p:txBody>
          <a:bodyPr>
            <a:normAutofit fontScale="85000" lnSpcReduction="20000"/>
          </a:bodyPr>
          <a:lstStyle/>
          <a:p>
            <a:r>
              <a:rPr lang="en-US" sz="4700" dirty="0"/>
              <a:t>The conditions in which people:</a:t>
            </a:r>
          </a:p>
          <a:p>
            <a:pPr lvl="1"/>
            <a:r>
              <a:rPr lang="en-US" sz="3800" dirty="0"/>
              <a:t>Play</a:t>
            </a:r>
          </a:p>
          <a:p>
            <a:pPr lvl="1"/>
            <a:r>
              <a:rPr lang="en-US" sz="3800" dirty="0"/>
              <a:t>Live</a:t>
            </a:r>
          </a:p>
          <a:p>
            <a:pPr lvl="1"/>
            <a:r>
              <a:rPr lang="en-US" sz="3800" dirty="0"/>
              <a:t>Work</a:t>
            </a:r>
          </a:p>
          <a:p>
            <a:pPr lvl="1"/>
            <a:r>
              <a:rPr lang="en-US" sz="3800" dirty="0"/>
              <a:t>Learn</a:t>
            </a:r>
          </a:p>
          <a:p>
            <a:pPr lvl="1"/>
            <a:r>
              <a:rPr lang="en-US" sz="3800" dirty="0"/>
              <a:t>Pray</a:t>
            </a:r>
          </a:p>
          <a:p>
            <a:pPr marL="0" indent="0">
              <a:buNone/>
            </a:pPr>
            <a:endParaRPr lang="en-US" dirty="0"/>
          </a:p>
          <a:p>
            <a:pPr marL="0" indent="0">
              <a:buNone/>
            </a:pPr>
            <a:r>
              <a:rPr lang="en-US" dirty="0"/>
              <a:t>Directly affects their health risks and outcome</a:t>
            </a:r>
            <a:br>
              <a:rPr lang="en-US" dirty="0"/>
            </a:br>
            <a:r>
              <a:rPr lang="en-US" sz="2000" i="1" dirty="0"/>
              <a:t>AADE Population Health &amp; Diabetes Educators Evolving Role  2019</a:t>
            </a:r>
          </a:p>
        </p:txBody>
      </p:sp>
      <p:pic>
        <p:nvPicPr>
          <p:cNvPr id="5" name="Picture 4">
            <a:extLst>
              <a:ext uri="{FF2B5EF4-FFF2-40B4-BE49-F238E27FC236}">
                <a16:creationId xmlns:a16="http://schemas.microsoft.com/office/drawing/2014/main" id="{1E762CD9-A2E6-C22A-D686-CC4321FA0688}"/>
              </a:ext>
            </a:extLst>
          </p:cNvPr>
          <p:cNvPicPr>
            <a:picLocks noChangeAspect="1"/>
          </p:cNvPicPr>
          <p:nvPr/>
        </p:nvPicPr>
        <p:blipFill>
          <a:blip r:embed="rId2"/>
          <a:stretch>
            <a:fillRect/>
          </a:stretch>
        </p:blipFill>
        <p:spPr>
          <a:xfrm>
            <a:off x="5614358" y="1371600"/>
            <a:ext cx="2992185" cy="2743200"/>
          </a:xfrm>
          <a:prstGeom prst="rect">
            <a:avLst/>
          </a:prstGeom>
        </p:spPr>
      </p:pic>
    </p:spTree>
    <p:extLst>
      <p:ext uri="{BB962C8B-B14F-4D97-AF65-F5344CB8AC3E}">
        <p14:creationId xmlns:p14="http://schemas.microsoft.com/office/powerpoint/2010/main" val="84579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let’s get to the </a:t>
            </a:r>
            <a:r>
              <a:rPr lang="en-US" dirty="0" err="1"/>
              <a:t>Nitty</a:t>
            </a:r>
            <a:r>
              <a:rPr lang="en-US" dirty="0"/>
              <a:t> Gritty</a:t>
            </a:r>
          </a:p>
        </p:txBody>
      </p:sp>
      <p:pic>
        <p:nvPicPr>
          <p:cNvPr id="25603" name="Picture 3" descr="C:\Users\Beverly\AppData\Local\Microsoft\Windows\Temporary Internet Files\Content.IE5\HME9NZI2\MP90043305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049" y="1295400"/>
            <a:ext cx="335759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Beverly\AppData\Local\Microsoft\Windows\Temporary Internet Files\Content.IE5\KORAASHY\MP90018522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447800"/>
            <a:ext cx="3123849" cy="4674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76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45259</TotalTime>
  <Words>3750</Words>
  <Application>Microsoft Office PowerPoint</Application>
  <PresentationFormat>On-screen Show (4:3)</PresentationFormat>
  <Paragraphs>461</Paragraphs>
  <Slides>59</Slides>
  <Notes>24</Notes>
  <HiddenSlides>0</HiddenSlides>
  <MMClips>1</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59</vt:i4>
      </vt:variant>
    </vt:vector>
  </HeadingPairs>
  <TitlesOfParts>
    <vt:vector size="83" baseType="lpstr">
      <vt:lpstr>ＭＳ Ｐゴシック</vt:lpstr>
      <vt:lpstr>Aptos</vt:lpstr>
      <vt:lpstr>Arial</vt:lpstr>
      <vt:lpstr>Bookman Old Style</vt:lpstr>
      <vt:lpstr>Calibri</vt:lpstr>
      <vt:lpstr>Gill Sans MT</vt:lpstr>
      <vt:lpstr>Helvetica</vt:lpstr>
      <vt:lpstr>Helvetica Neue</vt:lpstr>
      <vt:lpstr>Monotype Sorts</vt:lpstr>
      <vt:lpstr>Open Sans</vt:lpstr>
      <vt:lpstr>Segoe UI</vt:lpstr>
      <vt:lpstr>signika_negativeregular</vt:lpstr>
      <vt:lpstr>Symbol</vt:lpstr>
      <vt:lpstr>Tahoma</vt:lpstr>
      <vt:lpstr>Times</vt:lpstr>
      <vt:lpstr>Times New Roman</vt:lpstr>
      <vt:lpstr>Trebuchet MS</vt:lpstr>
      <vt:lpstr>Wingdings</vt:lpstr>
      <vt:lpstr>Wingdings 3</vt:lpstr>
      <vt:lpstr>1_Origin</vt:lpstr>
      <vt:lpstr>2_Origin</vt:lpstr>
      <vt:lpstr>3_Origin</vt:lpstr>
      <vt:lpstr>4_Origin</vt:lpstr>
      <vt:lpstr>5_Origin</vt:lpstr>
      <vt:lpstr> All Voices Matter – Providing Collaborative Diabetes Care </vt:lpstr>
      <vt:lpstr>Coach Bev has no Conflict of Interest</vt:lpstr>
      <vt:lpstr>All Voices Matter – Providing Collaborative Care</vt:lpstr>
      <vt:lpstr>CDC Announces</vt:lpstr>
      <vt:lpstr>Poll Question 1</vt:lpstr>
      <vt:lpstr>Type 2 Diabetes in America 2024 </vt:lpstr>
      <vt:lpstr>Diabetes Prevalence by Ethnic Group</vt:lpstr>
      <vt:lpstr>Social Determinants of Health</vt:lpstr>
      <vt:lpstr>Now, let’s get to the Nitty Gritty</vt:lpstr>
      <vt:lpstr>PowerPoint Presentation</vt:lpstr>
      <vt:lpstr>Hormones Effect on Glucose</vt:lpstr>
      <vt:lpstr>Pre Diabetes &amp; Type 2- Screening Guidelines (ADA 2024 Clinical Practice Guidelines)</vt:lpstr>
      <vt:lpstr>Diabetes 2 - Who is at Risk?  (ADA 2024 Clinical Practice Guidelines)</vt:lpstr>
      <vt:lpstr>Poll Question 2 </vt:lpstr>
      <vt:lpstr>Natural History of Diabetes</vt:lpstr>
      <vt:lpstr>PreDiabetes is FREAKING ME OUT</vt:lpstr>
      <vt:lpstr>Financial Advisor</vt:lpstr>
      <vt:lpstr>Preventing Pre Diabetes and Diabetes</vt:lpstr>
      <vt:lpstr>Ominous Octet</vt:lpstr>
      <vt:lpstr>What is Type 2 Diabetes?</vt:lpstr>
      <vt:lpstr>ABC’s of Diabetes  </vt:lpstr>
      <vt:lpstr>6. Glycemic Targets Individualize Targets – ADA  </vt:lpstr>
      <vt:lpstr>A1c and Estimated Avg Glucose (eAG)  </vt:lpstr>
      <vt:lpstr>PowerPoint Presentation</vt:lpstr>
      <vt:lpstr>Diabetes Bingo “DiaBingo” Shout out Right Answer</vt:lpstr>
      <vt:lpstr>DiaBingo- G</vt:lpstr>
      <vt:lpstr>Diabetes is Complex</vt:lpstr>
      <vt:lpstr>Status of Diabetes Care</vt:lpstr>
      <vt:lpstr>Equality vs Equity</vt:lpstr>
      <vt:lpstr>Address Barriers to Self Management</vt:lpstr>
      <vt:lpstr>Tailoring Treatment for Social Context</vt:lpstr>
      <vt:lpstr>Person Centered Care </vt:lpstr>
      <vt:lpstr>What does a collaborative practice look like?</vt:lpstr>
      <vt:lpstr>Look Beyond Diabetes </vt:lpstr>
      <vt:lpstr>10 Assessment Areas for ACE – Use 10 Question Screening Tool to Assess</vt:lpstr>
      <vt:lpstr>ACE increases risk for 9 out of 10 leading causes of death in US</vt:lpstr>
      <vt:lpstr>The Act of Recognition is Healing</vt:lpstr>
      <vt:lpstr>Address and Assess for Diabetes Distress</vt:lpstr>
      <vt:lpstr>Embark Trial</vt:lpstr>
      <vt:lpstr>Impact of Embark Trial</vt:lpstr>
      <vt:lpstr>Embark Trial Takeaways</vt:lpstr>
      <vt:lpstr>Releasing the Brake </vt:lpstr>
      <vt:lpstr>Embark Trial Takeaways</vt:lpstr>
      <vt:lpstr>Let’s meet people where they are at.</vt:lpstr>
      <vt:lpstr>Conversational Tools You Can Use To Address DD In Your Practice</vt:lpstr>
      <vt:lpstr>PowerPoint Presentation</vt:lpstr>
      <vt:lpstr>Tools │ #1. Open-Ended Questions</vt:lpstr>
      <vt:lpstr>Tools │ #1. Open-Ended Questions</vt:lpstr>
      <vt:lpstr>Tools │#2. Active Listening</vt:lpstr>
      <vt:lpstr>Tools │#3. Clinical Engagement Skills</vt:lpstr>
      <vt:lpstr> Clinical Engagement Tools: Label &amp; Address Feelings </vt:lpstr>
      <vt:lpstr> Clinical Engagement Tools: Label &amp; Address Feelings </vt:lpstr>
      <vt:lpstr>Embark Trial – Emotions as Priority</vt:lpstr>
      <vt:lpstr>Create a Judgement Free Zone – Roll out the Carpet of Acceptance</vt:lpstr>
      <vt:lpstr>JR and Donut Fridays</vt:lpstr>
      <vt:lpstr>Informed vs Wise Decisions</vt:lpstr>
      <vt:lpstr>WISE For Life</vt:lpstr>
      <vt:lpstr>Take a Strength Based Approach</vt:lpstr>
      <vt:lpstr>Thank You – 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786</cp:revision>
  <cp:lastPrinted>2019-03-26T17:05:59Z</cp:lastPrinted>
  <dcterms:created xsi:type="dcterms:W3CDTF">2014-04-17T17:56:59Z</dcterms:created>
  <dcterms:modified xsi:type="dcterms:W3CDTF">2024-10-06T21:46:07Z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