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5.xml" ContentType="application/vnd.openxmlformats-officedocument.theme+xml"/>
  <Override PartName="/ppt/theme/themeOverride3.xml" ContentType="application/vnd.openxmlformats-officedocument.themeOverride+xml"/>
  <Override PartName="/ppt/theme/themeOverride4.xml" ContentType="application/vnd.openxmlformats-officedocument.themeOverrid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5.xml" ContentType="application/vnd.openxmlformats-officedocument.presentationml.tags+xml"/>
  <Override PartName="/ppt/notesSlides/notesSlide11.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12.xml" ContentType="application/vnd.openxmlformats-officedocument.presentationml.notesSlide+xml"/>
  <Override PartName="/ppt/tags/tag18.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9.xml" ContentType="application/vnd.openxmlformats-officedocument.presentationml.tags+xml"/>
  <Override PartName="/ppt/notesSlides/notesSlide15.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16.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17.xml" ContentType="application/vnd.openxmlformats-officedocument.presentationml.notesSlide+xml"/>
  <Override PartName="/ppt/tags/tag33.xml" ContentType="application/vnd.openxmlformats-officedocument.presentationml.tags+xml"/>
  <Override PartName="/ppt/notesSlides/notesSlide18.xml" ContentType="application/vnd.openxmlformats-officedocument.presentationml.notesSlide+xml"/>
  <Override PartName="/ppt/tags/tag34.xml" ContentType="application/vnd.openxmlformats-officedocument.presentationml.tags+xml"/>
  <Override PartName="/ppt/notesSlides/notesSlide19.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notesSlides/notesSlide20.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notesSlides/notesSlide21.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notesSlides/notesSlide22.xml" ContentType="application/vnd.openxmlformats-officedocument.presentationml.notesSlide+xml"/>
  <Override PartName="/ppt/ink/ink1.xml" ContentType="application/inkml+xml"/>
  <Override PartName="/ppt/ink/ink2.xml" ContentType="application/inkml+xml"/>
  <Override PartName="/ppt/tags/tag41.xml" ContentType="application/vnd.openxmlformats-officedocument.presentationml.tags+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5.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26.xml" ContentType="application/vnd.openxmlformats-officedocument.presentationml.notesSlide+xml"/>
  <Override PartName="/ppt/tags/tag46.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47.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48.xml" ContentType="application/vnd.openxmlformats-officedocument.presentationml.tags+xml"/>
  <Override PartName="/ppt/notesSlides/notesSlide32.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notesSlides/notesSlide33.xml" ContentType="application/vnd.openxmlformats-officedocument.presentationml.notesSlide+xml"/>
  <Override PartName="/ppt/tags/tag51.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ink/ink3.xml" ContentType="application/inkml+xml"/>
  <Override PartName="/ppt/ink/ink4.xml" ContentType="application/inkml+xml"/>
  <Override PartName="/ppt/ink/ink5.xml" ContentType="application/inkml+xml"/>
  <Override PartName="/ppt/notesSlides/notesSlide41.xml" ContentType="application/vnd.openxmlformats-officedocument.presentationml.notesSlide+xml"/>
  <Override PartName="/ppt/tags/tag52.xml" ContentType="application/vnd.openxmlformats-officedocument.presentationml.tags+xml"/>
  <Override PartName="/ppt/notesSlides/notesSlide42.xml" ContentType="application/vnd.openxmlformats-officedocument.presentationml.notesSlide+xml"/>
  <Override PartName="/ppt/ink/ink6.xml" ContentType="application/inkml+xml"/>
  <Override PartName="/ppt/ink/ink7.xml" ContentType="application/inkml+xml"/>
  <Override PartName="/ppt/tags/tag53.xml" ContentType="application/vnd.openxmlformats-officedocument.presentationml.tags+xml"/>
  <Override PartName="/ppt/tags/tag54.xml" ContentType="application/vnd.openxmlformats-officedocument.presentationml.tags+xml"/>
  <Override PartName="/ppt/notesSlides/notesSlide43.xml" ContentType="application/vnd.openxmlformats-officedocument.presentationml.notesSlide+xml"/>
  <Override PartName="/ppt/tags/tag55.xml" ContentType="application/vnd.openxmlformats-officedocument.presentationml.tags+xml"/>
  <Override PartName="/ppt/notesSlides/notesSlide44.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notesSlides/notesSlide45.xml" ContentType="application/vnd.openxmlformats-officedocument.presentationml.notesSlide+xml"/>
  <Override PartName="/ppt/tags/tag58.xml" ContentType="application/vnd.openxmlformats-officedocument.presentationml.tags+xml"/>
  <Override PartName="/ppt/notesSlides/notesSlide46.xml" ContentType="application/vnd.openxmlformats-officedocument.presentationml.notesSlide+xml"/>
  <Override PartName="/ppt/tags/tag59.xml" ContentType="application/vnd.openxmlformats-officedocument.presentationml.tags+xml"/>
  <Override PartName="/ppt/notesSlides/notesSlide47.xml" ContentType="application/vnd.openxmlformats-officedocument.presentationml.notesSlide+xml"/>
  <Override PartName="/ppt/tags/tag60.xml" ContentType="application/vnd.openxmlformats-officedocument.presentationml.tags+xml"/>
  <Override PartName="/ppt/notesSlides/notesSlide48.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notesSlides/notesSlide4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63.xml" ContentType="application/vnd.openxmlformats-officedocument.presentationml.tags+xml"/>
  <Override PartName="/ppt/notesSlides/notesSlide50.xml" ContentType="application/vnd.openxmlformats-officedocument.presentationml.notesSlide+xml"/>
  <Override PartName="/ppt/tags/tag64.xml" ContentType="application/vnd.openxmlformats-officedocument.presentationml.tags+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55.xml" ContentType="application/vnd.openxmlformats-officedocument.presentationml.notesSlide+xml"/>
  <Override PartName="/ppt/tags/tag70.xml" ContentType="application/vnd.openxmlformats-officedocument.presentationml.tags+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71.xml" ContentType="application/vnd.openxmlformats-officedocument.presentationml.tags+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tags/tag72.xml" ContentType="application/vnd.openxmlformats-officedocument.presentationml.tags+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notesSlides/notesSlide9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95" r:id="rId2"/>
    <p:sldMasterId id="2147483714" r:id="rId3"/>
    <p:sldMasterId id="2147483755" r:id="rId4"/>
    <p:sldMasterId id="2147483802" r:id="rId5"/>
    <p:sldMasterId id="2147483816" r:id="rId6"/>
  </p:sldMasterIdLst>
  <p:notesMasterIdLst>
    <p:notesMasterId r:id="rId222"/>
  </p:notesMasterIdLst>
  <p:handoutMasterIdLst>
    <p:handoutMasterId r:id="rId223"/>
  </p:handoutMasterIdLst>
  <p:sldIdLst>
    <p:sldId id="2145707145" r:id="rId7"/>
    <p:sldId id="2141411112" r:id="rId8"/>
    <p:sldId id="2145707153" r:id="rId9"/>
    <p:sldId id="2141411156" r:id="rId10"/>
    <p:sldId id="2145707007" r:id="rId11"/>
    <p:sldId id="2145707206" r:id="rId12"/>
    <p:sldId id="897" r:id="rId13"/>
    <p:sldId id="857" r:id="rId14"/>
    <p:sldId id="3742" r:id="rId15"/>
    <p:sldId id="888" r:id="rId16"/>
    <p:sldId id="2141411078" r:id="rId17"/>
    <p:sldId id="2141411094" r:id="rId18"/>
    <p:sldId id="2141411095" r:id="rId19"/>
    <p:sldId id="3743" r:id="rId20"/>
    <p:sldId id="433" r:id="rId21"/>
    <p:sldId id="2145707204" r:id="rId22"/>
    <p:sldId id="2145707203" r:id="rId23"/>
    <p:sldId id="480" r:id="rId24"/>
    <p:sldId id="2145707003" r:id="rId25"/>
    <p:sldId id="2141411157" r:id="rId26"/>
    <p:sldId id="963" r:id="rId27"/>
    <p:sldId id="964" r:id="rId28"/>
    <p:sldId id="567" r:id="rId29"/>
    <p:sldId id="2145707016" r:id="rId30"/>
    <p:sldId id="3374" r:id="rId31"/>
    <p:sldId id="2145707215" r:id="rId32"/>
    <p:sldId id="980" r:id="rId33"/>
    <p:sldId id="779" r:id="rId34"/>
    <p:sldId id="1224" r:id="rId35"/>
    <p:sldId id="955" r:id="rId36"/>
    <p:sldId id="2145707216" r:id="rId37"/>
    <p:sldId id="992" r:id="rId38"/>
    <p:sldId id="1001" r:id="rId39"/>
    <p:sldId id="829" r:id="rId40"/>
    <p:sldId id="1084" r:id="rId41"/>
    <p:sldId id="1317" r:id="rId42"/>
    <p:sldId id="735" r:id="rId43"/>
    <p:sldId id="355" r:id="rId44"/>
    <p:sldId id="2141411068" r:id="rId45"/>
    <p:sldId id="352" r:id="rId46"/>
    <p:sldId id="760" r:id="rId47"/>
    <p:sldId id="984" r:id="rId48"/>
    <p:sldId id="2145707218" r:id="rId49"/>
    <p:sldId id="2145707219" r:id="rId50"/>
    <p:sldId id="2145707201" r:id="rId51"/>
    <p:sldId id="2145707220" r:id="rId52"/>
    <p:sldId id="2145707221" r:id="rId53"/>
    <p:sldId id="2145707222" r:id="rId54"/>
    <p:sldId id="2145707223" r:id="rId55"/>
    <p:sldId id="2141411161" r:id="rId56"/>
    <p:sldId id="3579" r:id="rId57"/>
    <p:sldId id="2145707135" r:id="rId58"/>
    <p:sldId id="997" r:id="rId59"/>
    <p:sldId id="1004" r:id="rId60"/>
    <p:sldId id="1005" r:id="rId61"/>
    <p:sldId id="1006" r:id="rId62"/>
    <p:sldId id="1007" r:id="rId63"/>
    <p:sldId id="1008" r:id="rId64"/>
    <p:sldId id="1011" r:id="rId65"/>
    <p:sldId id="1014" r:id="rId66"/>
    <p:sldId id="1016" r:id="rId67"/>
    <p:sldId id="1018" r:id="rId68"/>
    <p:sldId id="1117" r:id="rId69"/>
    <p:sldId id="2145707225" r:id="rId70"/>
    <p:sldId id="577" r:id="rId71"/>
    <p:sldId id="578" r:id="rId72"/>
    <p:sldId id="2141411105" r:id="rId73"/>
    <p:sldId id="1019" r:id="rId74"/>
    <p:sldId id="1021" r:id="rId75"/>
    <p:sldId id="1022" r:id="rId76"/>
    <p:sldId id="1033" r:id="rId77"/>
    <p:sldId id="2145707426" r:id="rId78"/>
    <p:sldId id="2145707482" r:id="rId79"/>
    <p:sldId id="2145707029" r:id="rId80"/>
    <p:sldId id="2145707227" r:id="rId81"/>
    <p:sldId id="537" r:id="rId82"/>
    <p:sldId id="820" r:id="rId83"/>
    <p:sldId id="690" r:id="rId84"/>
    <p:sldId id="2145707231" r:id="rId85"/>
    <p:sldId id="697" r:id="rId86"/>
    <p:sldId id="2145707155" r:id="rId87"/>
    <p:sldId id="3559" r:id="rId88"/>
    <p:sldId id="1141" r:id="rId89"/>
    <p:sldId id="2145707232" r:id="rId90"/>
    <p:sldId id="1135" r:id="rId91"/>
    <p:sldId id="789" r:id="rId92"/>
    <p:sldId id="2145707483" r:id="rId93"/>
    <p:sldId id="2145707196" r:id="rId94"/>
    <p:sldId id="2145707182" r:id="rId95"/>
    <p:sldId id="2145707195" r:id="rId96"/>
    <p:sldId id="290" r:id="rId97"/>
    <p:sldId id="3679" r:id="rId98"/>
    <p:sldId id="2145707239" r:id="rId99"/>
    <p:sldId id="2145707240" r:id="rId100"/>
    <p:sldId id="472" r:id="rId101"/>
    <p:sldId id="2145707213" r:id="rId102"/>
    <p:sldId id="2145707134" r:id="rId103"/>
    <p:sldId id="2145707191" r:id="rId104"/>
    <p:sldId id="467" r:id="rId105"/>
    <p:sldId id="1277" r:id="rId106"/>
    <p:sldId id="2145707197" r:id="rId107"/>
    <p:sldId id="3581" r:id="rId108"/>
    <p:sldId id="781" r:id="rId109"/>
    <p:sldId id="2141411145" r:id="rId110"/>
    <p:sldId id="782" r:id="rId111"/>
    <p:sldId id="1174" r:id="rId112"/>
    <p:sldId id="748" r:id="rId113"/>
    <p:sldId id="2145707543" r:id="rId114"/>
    <p:sldId id="3061" r:id="rId115"/>
    <p:sldId id="747" r:id="rId116"/>
    <p:sldId id="1048" r:id="rId117"/>
    <p:sldId id="2141411140" r:id="rId118"/>
    <p:sldId id="2145707423" r:id="rId119"/>
    <p:sldId id="2145707523" r:id="rId120"/>
    <p:sldId id="2145707524" r:id="rId121"/>
    <p:sldId id="2145707177" r:id="rId122"/>
    <p:sldId id="3683" r:id="rId123"/>
    <p:sldId id="2145707226" r:id="rId124"/>
    <p:sldId id="2145707229" r:id="rId125"/>
    <p:sldId id="2141411063" r:id="rId126"/>
    <p:sldId id="778" r:id="rId127"/>
    <p:sldId id="3560" r:id="rId128"/>
    <p:sldId id="3715" r:id="rId129"/>
    <p:sldId id="3698" r:id="rId130"/>
    <p:sldId id="2141411122" r:id="rId131"/>
    <p:sldId id="2145707487" r:id="rId132"/>
    <p:sldId id="2145707488" r:id="rId133"/>
    <p:sldId id="2145707489" r:id="rId134"/>
    <p:sldId id="2145707165" r:id="rId135"/>
    <p:sldId id="2141411146" r:id="rId136"/>
    <p:sldId id="2145707490" r:id="rId137"/>
    <p:sldId id="2141411115" r:id="rId138"/>
    <p:sldId id="2145707491" r:id="rId139"/>
    <p:sldId id="2145707492" r:id="rId140"/>
    <p:sldId id="2145707493" r:id="rId141"/>
    <p:sldId id="2145707169" r:id="rId142"/>
    <p:sldId id="2145707171" r:id="rId143"/>
    <p:sldId id="2145707172" r:id="rId144"/>
    <p:sldId id="3750" r:id="rId145"/>
    <p:sldId id="2145707175" r:id="rId146"/>
    <p:sldId id="3630" r:id="rId147"/>
    <p:sldId id="2145707202" r:id="rId148"/>
    <p:sldId id="2145707151" r:id="rId149"/>
    <p:sldId id="2145707514" r:id="rId150"/>
    <p:sldId id="2145707533" r:id="rId151"/>
    <p:sldId id="2145707515" r:id="rId152"/>
    <p:sldId id="2145707532" r:id="rId153"/>
    <p:sldId id="2145707525" r:id="rId154"/>
    <p:sldId id="2145707526" r:id="rId155"/>
    <p:sldId id="2145707516" r:id="rId156"/>
    <p:sldId id="2145707517" r:id="rId157"/>
    <p:sldId id="2141411058" r:id="rId158"/>
    <p:sldId id="2145707534" r:id="rId159"/>
    <p:sldId id="1151" r:id="rId160"/>
    <p:sldId id="2846" r:id="rId161"/>
    <p:sldId id="1152" r:id="rId162"/>
    <p:sldId id="1322" r:id="rId163"/>
    <p:sldId id="2145707535" r:id="rId164"/>
    <p:sldId id="2860" r:id="rId165"/>
    <p:sldId id="2861" r:id="rId166"/>
    <p:sldId id="2862" r:id="rId167"/>
    <p:sldId id="2847" r:id="rId168"/>
    <p:sldId id="2848" r:id="rId169"/>
    <p:sldId id="2141411076" r:id="rId170"/>
    <p:sldId id="2145707530" r:id="rId171"/>
    <p:sldId id="2145707527" r:id="rId172"/>
    <p:sldId id="2145707528" r:id="rId173"/>
    <p:sldId id="2145707529" r:id="rId174"/>
    <p:sldId id="576" r:id="rId175"/>
    <p:sldId id="437" r:id="rId176"/>
    <p:sldId id="2728" r:id="rId177"/>
    <p:sldId id="398" r:id="rId178"/>
    <p:sldId id="3716" r:id="rId179"/>
    <p:sldId id="2141411151" r:id="rId180"/>
    <p:sldId id="1268" r:id="rId181"/>
    <p:sldId id="1233" r:id="rId182"/>
    <p:sldId id="1267" r:id="rId183"/>
    <p:sldId id="1301" r:id="rId184"/>
    <p:sldId id="2141411070" r:id="rId185"/>
    <p:sldId id="2141411072" r:id="rId186"/>
    <p:sldId id="2141411074" r:id="rId187"/>
    <p:sldId id="2141411075" r:id="rId188"/>
    <p:sldId id="2145707537" r:id="rId189"/>
    <p:sldId id="2145707538" r:id="rId190"/>
    <p:sldId id="2145707539" r:id="rId191"/>
    <p:sldId id="2145707428" r:id="rId192"/>
    <p:sldId id="392" r:id="rId193"/>
    <p:sldId id="2145707512" r:id="rId194"/>
    <p:sldId id="2145707430" r:id="rId195"/>
    <p:sldId id="2145707531" r:id="rId196"/>
    <p:sldId id="2145707429" r:id="rId197"/>
    <p:sldId id="2145707540" r:id="rId198"/>
    <p:sldId id="2145707541" r:id="rId199"/>
    <p:sldId id="2145707542" r:id="rId200"/>
    <p:sldId id="391" r:id="rId201"/>
    <p:sldId id="2141411044" r:id="rId202"/>
    <p:sldId id="2145707502" r:id="rId203"/>
    <p:sldId id="423" r:id="rId204"/>
    <p:sldId id="2145707136" r:id="rId205"/>
    <p:sldId id="2145707133" r:id="rId206"/>
    <p:sldId id="2145707503" r:id="rId207"/>
    <p:sldId id="395" r:id="rId208"/>
    <p:sldId id="2145707148" r:id="rId209"/>
    <p:sldId id="394" r:id="rId210"/>
    <p:sldId id="425" r:id="rId211"/>
    <p:sldId id="427" r:id="rId212"/>
    <p:sldId id="2145707504" r:id="rId213"/>
    <p:sldId id="2145707150" r:id="rId214"/>
    <p:sldId id="2145707159" r:id="rId215"/>
    <p:sldId id="2145707160" r:id="rId216"/>
    <p:sldId id="2141411162" r:id="rId217"/>
    <p:sldId id="2145707170" r:id="rId218"/>
    <p:sldId id="2145707509" r:id="rId219"/>
    <p:sldId id="2683" r:id="rId220"/>
    <p:sldId id="1144" r:id="rId221"/>
  </p:sldIdLst>
  <p:sldSz cx="9144000" cy="6858000" type="screen4x3"/>
  <p:notesSz cx="7315200" cy="9601200"/>
  <p:custDataLst>
    <p:tags r:id="rId22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verly Thomassian" initials="BT" lastIdx="1" clrIdx="0">
    <p:extLst>
      <p:ext uri="{19B8F6BF-5375-455C-9EA6-DF929625EA0E}">
        <p15:presenceInfo xmlns:p15="http://schemas.microsoft.com/office/powerpoint/2012/main" userId="a7e8311c0d2c402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CFF"/>
    <a:srgbClr val="5E3886"/>
    <a:srgbClr val="B317AC"/>
    <a:srgbClr val="E3C9D8"/>
    <a:srgbClr val="99FFCC"/>
    <a:srgbClr val="B1D4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AB32FED-34C0-41C7-8466-9474B6612EF4}" v="6" dt="2024-10-16T18:57:03.8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2153" autoAdjust="0"/>
    <p:restoredTop sz="70539" autoAdjust="0"/>
  </p:normalViewPr>
  <p:slideViewPr>
    <p:cSldViewPr>
      <p:cViewPr varScale="1">
        <p:scale>
          <a:sx n="65" d="100"/>
          <a:sy n="65" d="100"/>
        </p:scale>
        <p:origin x="1568" y="48"/>
      </p:cViewPr>
      <p:guideLst>
        <p:guide orient="horz" pos="2160"/>
        <p:guide pos="2880"/>
      </p:guideLst>
    </p:cSldViewPr>
  </p:slideViewPr>
  <p:outlineViewPr>
    <p:cViewPr>
      <p:scale>
        <a:sx n="33" d="100"/>
        <a:sy n="33" d="100"/>
      </p:scale>
      <p:origin x="0" y="-1632"/>
    </p:cViewPr>
  </p:outlineViewPr>
  <p:notesTextViewPr>
    <p:cViewPr>
      <p:scale>
        <a:sx n="3" d="2"/>
        <a:sy n="3" d="2"/>
      </p:scale>
      <p:origin x="0" y="0"/>
    </p:cViewPr>
  </p:notesTextViewPr>
  <p:sorterViewPr>
    <p:cViewPr varScale="1">
      <p:scale>
        <a:sx n="1" d="1"/>
        <a:sy n="1" d="1"/>
      </p:scale>
      <p:origin x="0" y="-12256"/>
    </p:cViewPr>
  </p:sorterViewPr>
  <p:notesViewPr>
    <p:cSldViewPr>
      <p:cViewPr varScale="1">
        <p:scale>
          <a:sx n="83" d="100"/>
          <a:sy n="83" d="100"/>
        </p:scale>
        <p:origin x="3894" y="9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slide" Target="slides/slide132.xml"/><Relationship Id="rId159" Type="http://schemas.openxmlformats.org/officeDocument/2006/relationships/slide" Target="slides/slide153.xml"/><Relationship Id="rId170" Type="http://schemas.openxmlformats.org/officeDocument/2006/relationships/slide" Target="slides/slide164.xml"/><Relationship Id="rId191" Type="http://schemas.openxmlformats.org/officeDocument/2006/relationships/slide" Target="slides/slide185.xml"/><Relationship Id="rId205" Type="http://schemas.openxmlformats.org/officeDocument/2006/relationships/slide" Target="slides/slide199.xml"/><Relationship Id="rId226" Type="http://schemas.openxmlformats.org/officeDocument/2006/relationships/presProps" Target="presProps.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53" Type="http://schemas.openxmlformats.org/officeDocument/2006/relationships/slide" Target="slides/slide47.xml"/><Relationship Id="rId74" Type="http://schemas.openxmlformats.org/officeDocument/2006/relationships/slide" Target="slides/slide68.xml"/><Relationship Id="rId128" Type="http://schemas.openxmlformats.org/officeDocument/2006/relationships/slide" Target="slides/slide122.xml"/><Relationship Id="rId149" Type="http://schemas.openxmlformats.org/officeDocument/2006/relationships/slide" Target="slides/slide143.xml"/><Relationship Id="rId5" Type="http://schemas.openxmlformats.org/officeDocument/2006/relationships/slideMaster" Target="slideMasters/slideMaster5.xml"/><Relationship Id="rId95" Type="http://schemas.openxmlformats.org/officeDocument/2006/relationships/slide" Target="slides/slide89.xml"/><Relationship Id="rId160" Type="http://schemas.openxmlformats.org/officeDocument/2006/relationships/slide" Target="slides/slide154.xml"/><Relationship Id="rId181" Type="http://schemas.openxmlformats.org/officeDocument/2006/relationships/slide" Target="slides/slide175.xml"/><Relationship Id="rId216" Type="http://schemas.openxmlformats.org/officeDocument/2006/relationships/slide" Target="slides/slide210.xml"/><Relationship Id="rId22" Type="http://schemas.openxmlformats.org/officeDocument/2006/relationships/slide" Target="slides/slide16.xml"/><Relationship Id="rId43" Type="http://schemas.openxmlformats.org/officeDocument/2006/relationships/slide" Target="slides/slide37.xml"/><Relationship Id="rId64" Type="http://schemas.openxmlformats.org/officeDocument/2006/relationships/slide" Target="slides/slide58.xml"/><Relationship Id="rId118" Type="http://schemas.openxmlformats.org/officeDocument/2006/relationships/slide" Target="slides/slide112.xml"/><Relationship Id="rId139" Type="http://schemas.openxmlformats.org/officeDocument/2006/relationships/slide" Target="slides/slide133.xml"/><Relationship Id="rId85" Type="http://schemas.openxmlformats.org/officeDocument/2006/relationships/slide" Target="slides/slide79.xml"/><Relationship Id="rId150" Type="http://schemas.openxmlformats.org/officeDocument/2006/relationships/slide" Target="slides/slide144.xml"/><Relationship Id="rId171" Type="http://schemas.openxmlformats.org/officeDocument/2006/relationships/slide" Target="slides/slide165.xml"/><Relationship Id="rId192" Type="http://schemas.openxmlformats.org/officeDocument/2006/relationships/slide" Target="slides/slide186.xml"/><Relationship Id="rId206" Type="http://schemas.openxmlformats.org/officeDocument/2006/relationships/slide" Target="slides/slide200.xml"/><Relationship Id="rId227" Type="http://schemas.openxmlformats.org/officeDocument/2006/relationships/viewProps" Target="viewProps.xml"/><Relationship Id="rId12" Type="http://schemas.openxmlformats.org/officeDocument/2006/relationships/slide" Target="slides/slide6.xml"/><Relationship Id="rId33" Type="http://schemas.openxmlformats.org/officeDocument/2006/relationships/slide" Target="slides/slide27.xml"/><Relationship Id="rId108" Type="http://schemas.openxmlformats.org/officeDocument/2006/relationships/slide" Target="slides/slide102.xml"/><Relationship Id="rId129" Type="http://schemas.openxmlformats.org/officeDocument/2006/relationships/slide" Target="slides/slide123.xml"/><Relationship Id="rId54" Type="http://schemas.openxmlformats.org/officeDocument/2006/relationships/slide" Target="slides/slide48.xml"/><Relationship Id="rId75" Type="http://schemas.openxmlformats.org/officeDocument/2006/relationships/slide" Target="slides/slide69.xml"/><Relationship Id="rId96" Type="http://schemas.openxmlformats.org/officeDocument/2006/relationships/slide" Target="slides/slide90.xml"/><Relationship Id="rId140" Type="http://schemas.openxmlformats.org/officeDocument/2006/relationships/slide" Target="slides/slide134.xml"/><Relationship Id="rId161" Type="http://schemas.openxmlformats.org/officeDocument/2006/relationships/slide" Target="slides/slide155.xml"/><Relationship Id="rId182" Type="http://schemas.openxmlformats.org/officeDocument/2006/relationships/slide" Target="slides/slide176.xml"/><Relationship Id="rId217" Type="http://schemas.openxmlformats.org/officeDocument/2006/relationships/slide" Target="slides/slide211.xml"/><Relationship Id="rId6" Type="http://schemas.openxmlformats.org/officeDocument/2006/relationships/slideMaster" Target="slideMasters/slideMaster6.xml"/><Relationship Id="rId23" Type="http://schemas.openxmlformats.org/officeDocument/2006/relationships/slide" Target="slides/slide17.xml"/><Relationship Id="rId119" Type="http://schemas.openxmlformats.org/officeDocument/2006/relationships/slide" Target="slides/slide113.xml"/><Relationship Id="rId44" Type="http://schemas.openxmlformats.org/officeDocument/2006/relationships/slide" Target="slides/slide38.xml"/><Relationship Id="rId65" Type="http://schemas.openxmlformats.org/officeDocument/2006/relationships/slide" Target="slides/slide59.xml"/><Relationship Id="rId86" Type="http://schemas.openxmlformats.org/officeDocument/2006/relationships/slide" Target="slides/slide80.xml"/><Relationship Id="rId130" Type="http://schemas.openxmlformats.org/officeDocument/2006/relationships/slide" Target="slides/slide124.xml"/><Relationship Id="rId151" Type="http://schemas.openxmlformats.org/officeDocument/2006/relationships/slide" Target="slides/slide145.xml"/><Relationship Id="rId172" Type="http://schemas.openxmlformats.org/officeDocument/2006/relationships/slide" Target="slides/slide166.xml"/><Relationship Id="rId193" Type="http://schemas.openxmlformats.org/officeDocument/2006/relationships/slide" Target="slides/slide187.xml"/><Relationship Id="rId207" Type="http://schemas.openxmlformats.org/officeDocument/2006/relationships/slide" Target="slides/slide201.xml"/><Relationship Id="rId228" Type="http://schemas.openxmlformats.org/officeDocument/2006/relationships/theme" Target="theme/theme1.xml"/><Relationship Id="rId13" Type="http://schemas.openxmlformats.org/officeDocument/2006/relationships/slide" Target="slides/slide7.xml"/><Relationship Id="rId109" Type="http://schemas.openxmlformats.org/officeDocument/2006/relationships/slide" Target="slides/slide103.xml"/><Relationship Id="rId34" Type="http://schemas.openxmlformats.org/officeDocument/2006/relationships/slide" Target="slides/slide28.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20" Type="http://schemas.openxmlformats.org/officeDocument/2006/relationships/slide" Target="slides/slide114.xml"/><Relationship Id="rId141" Type="http://schemas.openxmlformats.org/officeDocument/2006/relationships/slide" Target="slides/slide135.xml"/><Relationship Id="rId7" Type="http://schemas.openxmlformats.org/officeDocument/2006/relationships/slide" Target="slides/slide1.xml"/><Relationship Id="rId162" Type="http://schemas.openxmlformats.org/officeDocument/2006/relationships/slide" Target="slides/slide156.xml"/><Relationship Id="rId183" Type="http://schemas.openxmlformats.org/officeDocument/2006/relationships/slide" Target="slides/slide177.xml"/><Relationship Id="rId218" Type="http://schemas.openxmlformats.org/officeDocument/2006/relationships/slide" Target="slides/slide212.xml"/><Relationship Id="rId24" Type="http://schemas.openxmlformats.org/officeDocument/2006/relationships/slide" Target="slides/slide18.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31" Type="http://schemas.openxmlformats.org/officeDocument/2006/relationships/slide" Target="slides/slide125.xml"/><Relationship Id="rId152" Type="http://schemas.openxmlformats.org/officeDocument/2006/relationships/slide" Target="slides/slide146.xml"/><Relationship Id="rId173" Type="http://schemas.openxmlformats.org/officeDocument/2006/relationships/slide" Target="slides/slide167.xml"/><Relationship Id="rId194" Type="http://schemas.openxmlformats.org/officeDocument/2006/relationships/slide" Target="slides/slide188.xml"/><Relationship Id="rId208" Type="http://schemas.openxmlformats.org/officeDocument/2006/relationships/slide" Target="slides/slide202.xml"/><Relationship Id="rId229" Type="http://schemas.openxmlformats.org/officeDocument/2006/relationships/tableStyles" Target="tableStyles.xml"/><Relationship Id="rId14" Type="http://schemas.openxmlformats.org/officeDocument/2006/relationships/slide" Target="slides/slide8.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8" Type="http://schemas.openxmlformats.org/officeDocument/2006/relationships/slide" Target="slides/slide2.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163" Type="http://schemas.openxmlformats.org/officeDocument/2006/relationships/slide" Target="slides/slide157.xml"/><Relationship Id="rId184" Type="http://schemas.openxmlformats.org/officeDocument/2006/relationships/slide" Target="slides/slide178.xml"/><Relationship Id="rId219" Type="http://schemas.openxmlformats.org/officeDocument/2006/relationships/slide" Target="slides/slide213.xml"/><Relationship Id="rId230" Type="http://schemas.microsoft.com/office/2016/11/relationships/changesInfo" Target="changesInfos/changesInfo1.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slide" Target="slides/slide152.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slide" Target="slides/slide147.xml"/><Relationship Id="rId174" Type="http://schemas.openxmlformats.org/officeDocument/2006/relationships/slide" Target="slides/slide168.xml"/><Relationship Id="rId179" Type="http://schemas.openxmlformats.org/officeDocument/2006/relationships/slide" Target="slides/slide173.xml"/><Relationship Id="rId195" Type="http://schemas.openxmlformats.org/officeDocument/2006/relationships/slide" Target="slides/slide189.xml"/><Relationship Id="rId209" Type="http://schemas.openxmlformats.org/officeDocument/2006/relationships/slide" Target="slides/slide203.xml"/><Relationship Id="rId190" Type="http://schemas.openxmlformats.org/officeDocument/2006/relationships/slide" Target="slides/slide184.xml"/><Relationship Id="rId204" Type="http://schemas.openxmlformats.org/officeDocument/2006/relationships/slide" Target="slides/slide198.xml"/><Relationship Id="rId220" Type="http://schemas.openxmlformats.org/officeDocument/2006/relationships/slide" Target="slides/slide214.xml"/><Relationship Id="rId225" Type="http://schemas.openxmlformats.org/officeDocument/2006/relationships/commentAuthors" Target="commentAuthors.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slide" Target="slides/slide137.xml"/><Relationship Id="rId148" Type="http://schemas.openxmlformats.org/officeDocument/2006/relationships/slide" Target="slides/slide142.xml"/><Relationship Id="rId164" Type="http://schemas.openxmlformats.org/officeDocument/2006/relationships/slide" Target="slides/slide158.xml"/><Relationship Id="rId169" Type="http://schemas.openxmlformats.org/officeDocument/2006/relationships/slide" Target="slides/slide163.xml"/><Relationship Id="rId185" Type="http://schemas.openxmlformats.org/officeDocument/2006/relationships/slide" Target="slides/slide179.xml"/><Relationship Id="rId4" Type="http://schemas.openxmlformats.org/officeDocument/2006/relationships/slideMaster" Target="slideMasters/slideMaster4.xml"/><Relationship Id="rId9" Type="http://schemas.openxmlformats.org/officeDocument/2006/relationships/slide" Target="slides/slide3.xml"/><Relationship Id="rId180" Type="http://schemas.openxmlformats.org/officeDocument/2006/relationships/slide" Target="slides/slide174.xml"/><Relationship Id="rId210" Type="http://schemas.openxmlformats.org/officeDocument/2006/relationships/slide" Target="slides/slide204.xml"/><Relationship Id="rId215" Type="http://schemas.openxmlformats.org/officeDocument/2006/relationships/slide" Target="slides/slide209.xml"/><Relationship Id="rId26" Type="http://schemas.openxmlformats.org/officeDocument/2006/relationships/slide" Target="slides/slide20.xml"/><Relationship Id="rId231" Type="http://schemas.microsoft.com/office/2015/10/relationships/revisionInfo" Target="revisionInfo.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54" Type="http://schemas.openxmlformats.org/officeDocument/2006/relationships/slide" Target="slides/slide148.xml"/><Relationship Id="rId175" Type="http://schemas.openxmlformats.org/officeDocument/2006/relationships/slide" Target="slides/slide169.xml"/><Relationship Id="rId196" Type="http://schemas.openxmlformats.org/officeDocument/2006/relationships/slide" Target="slides/slide190.xml"/><Relationship Id="rId200" Type="http://schemas.openxmlformats.org/officeDocument/2006/relationships/slide" Target="slides/slide194.xml"/><Relationship Id="rId16" Type="http://schemas.openxmlformats.org/officeDocument/2006/relationships/slide" Target="slides/slide10.xml"/><Relationship Id="rId221" Type="http://schemas.openxmlformats.org/officeDocument/2006/relationships/slide" Target="slides/slide215.xml"/><Relationship Id="rId37" Type="http://schemas.openxmlformats.org/officeDocument/2006/relationships/slide" Target="slides/slide31.xml"/><Relationship Id="rId58" Type="http://schemas.openxmlformats.org/officeDocument/2006/relationships/slide" Target="slides/slide52.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44" Type="http://schemas.openxmlformats.org/officeDocument/2006/relationships/slide" Target="slides/slide138.xml"/><Relationship Id="rId90" Type="http://schemas.openxmlformats.org/officeDocument/2006/relationships/slide" Target="slides/slide84.xml"/><Relationship Id="rId165" Type="http://schemas.openxmlformats.org/officeDocument/2006/relationships/slide" Target="slides/slide159.xml"/><Relationship Id="rId186" Type="http://schemas.openxmlformats.org/officeDocument/2006/relationships/slide" Target="slides/slide180.xml"/><Relationship Id="rId211" Type="http://schemas.openxmlformats.org/officeDocument/2006/relationships/slide" Target="slides/slide205.xml"/><Relationship Id="rId27" Type="http://schemas.openxmlformats.org/officeDocument/2006/relationships/slide" Target="slides/slide21.xml"/><Relationship Id="rId48" Type="http://schemas.openxmlformats.org/officeDocument/2006/relationships/slide" Target="slides/slide42.xml"/><Relationship Id="rId69" Type="http://schemas.openxmlformats.org/officeDocument/2006/relationships/slide" Target="slides/slide63.xml"/><Relationship Id="rId113" Type="http://schemas.openxmlformats.org/officeDocument/2006/relationships/slide" Target="slides/slide107.xml"/><Relationship Id="rId134" Type="http://schemas.openxmlformats.org/officeDocument/2006/relationships/slide" Target="slides/slide128.xml"/><Relationship Id="rId80" Type="http://schemas.openxmlformats.org/officeDocument/2006/relationships/slide" Target="slides/slide74.xml"/><Relationship Id="rId155" Type="http://schemas.openxmlformats.org/officeDocument/2006/relationships/slide" Target="slides/slide149.xml"/><Relationship Id="rId176" Type="http://schemas.openxmlformats.org/officeDocument/2006/relationships/slide" Target="slides/slide170.xml"/><Relationship Id="rId197" Type="http://schemas.openxmlformats.org/officeDocument/2006/relationships/slide" Target="slides/slide191.xml"/><Relationship Id="rId201" Type="http://schemas.openxmlformats.org/officeDocument/2006/relationships/slide" Target="slides/slide195.xml"/><Relationship Id="rId222" Type="http://schemas.openxmlformats.org/officeDocument/2006/relationships/notesMaster" Target="notesMasters/notesMaster1.xml"/><Relationship Id="rId17" Type="http://schemas.openxmlformats.org/officeDocument/2006/relationships/slide" Target="slides/slide11.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24" Type="http://schemas.openxmlformats.org/officeDocument/2006/relationships/slide" Target="slides/slide118.xml"/><Relationship Id="rId70" Type="http://schemas.openxmlformats.org/officeDocument/2006/relationships/slide" Target="slides/slide64.xml"/><Relationship Id="rId91" Type="http://schemas.openxmlformats.org/officeDocument/2006/relationships/slide" Target="slides/slide85.xml"/><Relationship Id="rId145" Type="http://schemas.openxmlformats.org/officeDocument/2006/relationships/slide" Target="slides/slide139.xml"/><Relationship Id="rId166" Type="http://schemas.openxmlformats.org/officeDocument/2006/relationships/slide" Target="slides/slide160.xml"/><Relationship Id="rId187" Type="http://schemas.openxmlformats.org/officeDocument/2006/relationships/slide" Target="slides/slide181.xml"/><Relationship Id="rId1" Type="http://schemas.openxmlformats.org/officeDocument/2006/relationships/slideMaster" Target="slideMasters/slideMaster1.xml"/><Relationship Id="rId212" Type="http://schemas.openxmlformats.org/officeDocument/2006/relationships/slide" Target="slides/slide206.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60" Type="http://schemas.openxmlformats.org/officeDocument/2006/relationships/slide" Target="slides/slide54.xml"/><Relationship Id="rId81" Type="http://schemas.openxmlformats.org/officeDocument/2006/relationships/slide" Target="slides/slide75.xml"/><Relationship Id="rId135" Type="http://schemas.openxmlformats.org/officeDocument/2006/relationships/slide" Target="slides/slide129.xml"/><Relationship Id="rId156" Type="http://schemas.openxmlformats.org/officeDocument/2006/relationships/slide" Target="slides/slide150.xml"/><Relationship Id="rId177" Type="http://schemas.openxmlformats.org/officeDocument/2006/relationships/slide" Target="slides/slide171.xml"/><Relationship Id="rId198" Type="http://schemas.openxmlformats.org/officeDocument/2006/relationships/slide" Target="slides/slide192.xml"/><Relationship Id="rId202" Type="http://schemas.openxmlformats.org/officeDocument/2006/relationships/slide" Target="slides/slide196.xml"/><Relationship Id="rId223" Type="http://schemas.openxmlformats.org/officeDocument/2006/relationships/handoutMaster" Target="handoutMasters/handoutMaster1.xml"/><Relationship Id="rId18" Type="http://schemas.openxmlformats.org/officeDocument/2006/relationships/slide" Target="slides/slide12.xml"/><Relationship Id="rId39" Type="http://schemas.openxmlformats.org/officeDocument/2006/relationships/slide" Target="slides/slide33.xml"/><Relationship Id="rId50" Type="http://schemas.openxmlformats.org/officeDocument/2006/relationships/slide" Target="slides/slide44.xml"/><Relationship Id="rId104" Type="http://schemas.openxmlformats.org/officeDocument/2006/relationships/slide" Target="slides/slide98.xml"/><Relationship Id="rId125" Type="http://schemas.openxmlformats.org/officeDocument/2006/relationships/slide" Target="slides/slide119.xml"/><Relationship Id="rId146" Type="http://schemas.openxmlformats.org/officeDocument/2006/relationships/slide" Target="slides/slide140.xml"/><Relationship Id="rId167" Type="http://schemas.openxmlformats.org/officeDocument/2006/relationships/slide" Target="slides/slide161.xml"/><Relationship Id="rId188" Type="http://schemas.openxmlformats.org/officeDocument/2006/relationships/slide" Target="slides/slide182.xml"/><Relationship Id="rId71" Type="http://schemas.openxmlformats.org/officeDocument/2006/relationships/slide" Target="slides/slide65.xml"/><Relationship Id="rId92" Type="http://schemas.openxmlformats.org/officeDocument/2006/relationships/slide" Target="slides/slide86.xml"/><Relationship Id="rId213" Type="http://schemas.openxmlformats.org/officeDocument/2006/relationships/slide" Target="slides/slide207.xml"/><Relationship Id="rId2" Type="http://schemas.openxmlformats.org/officeDocument/2006/relationships/slideMaster" Target="slideMasters/slideMaster2.xml"/><Relationship Id="rId29" Type="http://schemas.openxmlformats.org/officeDocument/2006/relationships/slide" Target="slides/slide23.xml"/><Relationship Id="rId40" Type="http://schemas.openxmlformats.org/officeDocument/2006/relationships/slide" Target="slides/slide34.xml"/><Relationship Id="rId115" Type="http://schemas.openxmlformats.org/officeDocument/2006/relationships/slide" Target="slides/slide109.xml"/><Relationship Id="rId136" Type="http://schemas.openxmlformats.org/officeDocument/2006/relationships/slide" Target="slides/slide130.xml"/><Relationship Id="rId157" Type="http://schemas.openxmlformats.org/officeDocument/2006/relationships/slide" Target="slides/slide151.xml"/><Relationship Id="rId178" Type="http://schemas.openxmlformats.org/officeDocument/2006/relationships/slide" Target="slides/slide172.xml"/><Relationship Id="rId61" Type="http://schemas.openxmlformats.org/officeDocument/2006/relationships/slide" Target="slides/slide55.xml"/><Relationship Id="rId82" Type="http://schemas.openxmlformats.org/officeDocument/2006/relationships/slide" Target="slides/slide76.xml"/><Relationship Id="rId199" Type="http://schemas.openxmlformats.org/officeDocument/2006/relationships/slide" Target="slides/slide193.xml"/><Relationship Id="rId203" Type="http://schemas.openxmlformats.org/officeDocument/2006/relationships/slide" Target="slides/slide197.xml"/><Relationship Id="rId19" Type="http://schemas.openxmlformats.org/officeDocument/2006/relationships/slide" Target="slides/slide13.xml"/><Relationship Id="rId224" Type="http://schemas.openxmlformats.org/officeDocument/2006/relationships/tags" Target="tags/tag1.xml"/><Relationship Id="rId30" Type="http://schemas.openxmlformats.org/officeDocument/2006/relationships/slide" Target="slides/slide2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168" Type="http://schemas.openxmlformats.org/officeDocument/2006/relationships/slide" Target="slides/slide16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189" Type="http://schemas.openxmlformats.org/officeDocument/2006/relationships/slide" Target="slides/slide183.xml"/><Relationship Id="rId3" Type="http://schemas.openxmlformats.org/officeDocument/2006/relationships/slideMaster" Target="slideMasters/slideMaster3.xml"/><Relationship Id="rId214" Type="http://schemas.openxmlformats.org/officeDocument/2006/relationships/slide" Target="slides/slide20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verly Thomassian" userId="a7e8311c0d2c4024" providerId="LiveId" clId="{EAB32FED-34C0-41C7-8466-9474B6612EF4}"/>
    <pc:docChg chg="custSel addSld delSld modSld sldOrd">
      <pc:chgData name="Beverly Thomassian" userId="a7e8311c0d2c4024" providerId="LiveId" clId="{EAB32FED-34C0-41C7-8466-9474B6612EF4}" dt="2024-10-16T18:57:15.777" v="83" actId="2696"/>
      <pc:docMkLst>
        <pc:docMk/>
      </pc:docMkLst>
      <pc:sldChg chg="add">
        <pc:chgData name="Beverly Thomassian" userId="a7e8311c0d2c4024" providerId="LiveId" clId="{EAB32FED-34C0-41C7-8466-9474B6612EF4}" dt="2024-10-16T18:57:03.888" v="82"/>
        <pc:sldMkLst>
          <pc:docMk/>
          <pc:sldMk cId="1918553582" sldId="747"/>
        </pc:sldMkLst>
      </pc:sldChg>
      <pc:sldChg chg="add del">
        <pc:chgData name="Beverly Thomassian" userId="a7e8311c0d2c4024" providerId="LiveId" clId="{EAB32FED-34C0-41C7-8466-9474B6612EF4}" dt="2024-10-16T18:57:15.777" v="83" actId="2696"/>
        <pc:sldMkLst>
          <pc:docMk/>
          <pc:sldMk cId="3521274373" sldId="985"/>
        </pc:sldMkLst>
      </pc:sldChg>
      <pc:sldChg chg="add del">
        <pc:chgData name="Beverly Thomassian" userId="a7e8311c0d2c4024" providerId="LiveId" clId="{EAB32FED-34C0-41C7-8466-9474B6612EF4}" dt="2024-10-16T18:57:15.777" v="83" actId="2696"/>
        <pc:sldMkLst>
          <pc:docMk/>
          <pc:sldMk cId="2938602912" sldId="986"/>
        </pc:sldMkLst>
      </pc:sldChg>
      <pc:sldChg chg="addSp delSp modSp mod">
        <pc:chgData name="Beverly Thomassian" userId="a7e8311c0d2c4024" providerId="LiveId" clId="{EAB32FED-34C0-41C7-8466-9474B6612EF4}" dt="2024-10-16T18:36:15.967" v="7" actId="1076"/>
        <pc:sldMkLst>
          <pc:docMk/>
          <pc:sldMk cId="4236377" sldId="1022"/>
        </pc:sldMkLst>
        <pc:picChg chg="add mod">
          <ac:chgData name="Beverly Thomassian" userId="a7e8311c0d2c4024" providerId="LiveId" clId="{EAB32FED-34C0-41C7-8466-9474B6612EF4}" dt="2024-10-16T18:36:15.967" v="7" actId="1076"/>
          <ac:picMkLst>
            <pc:docMk/>
            <pc:sldMk cId="4236377" sldId="1022"/>
            <ac:picMk id="3" creationId="{28F07D5A-4238-DFCA-4D7D-E36815011FB4}"/>
          </ac:picMkLst>
        </pc:picChg>
        <pc:picChg chg="del">
          <ac:chgData name="Beverly Thomassian" userId="a7e8311c0d2c4024" providerId="LiveId" clId="{EAB32FED-34C0-41C7-8466-9474B6612EF4}" dt="2024-10-16T18:35:29.313" v="2" actId="478"/>
          <ac:picMkLst>
            <pc:docMk/>
            <pc:sldMk cId="4236377" sldId="1022"/>
            <ac:picMk id="32770" creationId="{00000000-0000-0000-0000-000000000000}"/>
          </ac:picMkLst>
        </pc:picChg>
        <pc:picChg chg="del">
          <ac:chgData name="Beverly Thomassian" userId="a7e8311c0d2c4024" providerId="LiveId" clId="{EAB32FED-34C0-41C7-8466-9474B6612EF4}" dt="2024-10-16T18:35:31.252" v="3" actId="478"/>
          <ac:picMkLst>
            <pc:docMk/>
            <pc:sldMk cId="4236377" sldId="1022"/>
            <ac:picMk id="32773" creationId="{00000000-0000-0000-0000-000000000000}"/>
          </ac:picMkLst>
        </pc:picChg>
      </pc:sldChg>
      <pc:sldChg chg="addSp delSp modSp mod modClrScheme chgLayout">
        <pc:chgData name="Beverly Thomassian" userId="a7e8311c0d2c4024" providerId="LiveId" clId="{EAB32FED-34C0-41C7-8466-9474B6612EF4}" dt="2024-10-16T18:50:38.837" v="81" actId="207"/>
        <pc:sldMkLst>
          <pc:docMk/>
          <pc:sldMk cId="2348205087" sldId="1033"/>
        </pc:sldMkLst>
        <pc:spChg chg="mod">
          <ac:chgData name="Beverly Thomassian" userId="a7e8311c0d2c4024" providerId="LiveId" clId="{EAB32FED-34C0-41C7-8466-9474B6612EF4}" dt="2024-10-16T18:49:45.691" v="66" actId="26606"/>
          <ac:spMkLst>
            <pc:docMk/>
            <pc:sldMk cId="2348205087" sldId="1033"/>
            <ac:spMk id="66562" creationId="{00000000-0000-0000-0000-000000000000}"/>
          </ac:spMkLst>
        </pc:spChg>
        <pc:spChg chg="mod">
          <ac:chgData name="Beverly Thomassian" userId="a7e8311c0d2c4024" providerId="LiveId" clId="{EAB32FED-34C0-41C7-8466-9474B6612EF4}" dt="2024-10-16T18:50:38.837" v="81" actId="207"/>
          <ac:spMkLst>
            <pc:docMk/>
            <pc:sldMk cId="2348205087" sldId="1033"/>
            <ac:spMk id="66563" creationId="{00000000-0000-0000-0000-000000000000}"/>
          </ac:spMkLst>
        </pc:spChg>
        <pc:picChg chg="del">
          <ac:chgData name="Beverly Thomassian" userId="a7e8311c0d2c4024" providerId="LiveId" clId="{EAB32FED-34C0-41C7-8466-9474B6612EF4}" dt="2024-10-16T18:36:23.837" v="8" actId="478"/>
          <ac:picMkLst>
            <pc:docMk/>
            <pc:sldMk cId="2348205087" sldId="1033"/>
            <ac:picMk id="2" creationId="{00000000-0000-0000-0000-000000000000}"/>
          </ac:picMkLst>
        </pc:picChg>
        <pc:picChg chg="add mod">
          <ac:chgData name="Beverly Thomassian" userId="a7e8311c0d2c4024" providerId="LiveId" clId="{EAB32FED-34C0-41C7-8466-9474B6612EF4}" dt="2024-10-16T18:50:34.018" v="79" actId="1076"/>
          <ac:picMkLst>
            <pc:docMk/>
            <pc:sldMk cId="2348205087" sldId="1033"/>
            <ac:picMk id="4" creationId="{984A0351-916E-19DF-5A9F-ACB6696BCDF9}"/>
          </ac:picMkLst>
        </pc:picChg>
      </pc:sldChg>
      <pc:sldChg chg="add">
        <pc:chgData name="Beverly Thomassian" userId="a7e8311c0d2c4024" providerId="LiveId" clId="{EAB32FED-34C0-41C7-8466-9474B6612EF4}" dt="2024-10-16T18:57:03.888" v="82"/>
        <pc:sldMkLst>
          <pc:docMk/>
          <pc:sldMk cId="3496970197" sldId="3061"/>
        </pc:sldMkLst>
      </pc:sldChg>
      <pc:sldChg chg="ord">
        <pc:chgData name="Beverly Thomassian" userId="a7e8311c0d2c4024" providerId="LiveId" clId="{EAB32FED-34C0-41C7-8466-9474B6612EF4}" dt="2024-10-16T18:34:46.698" v="1"/>
        <pc:sldMkLst>
          <pc:docMk/>
          <pc:sldMk cId="1495286894" sldId="3743"/>
        </pc:sldMkLst>
      </pc:sldChg>
      <pc:sldChg chg="add">
        <pc:chgData name="Beverly Thomassian" userId="a7e8311c0d2c4024" providerId="LiveId" clId="{EAB32FED-34C0-41C7-8466-9474B6612EF4}" dt="2024-10-16T18:57:03.888" v="82"/>
        <pc:sldMkLst>
          <pc:docMk/>
          <pc:sldMk cId="1428968792" sldId="2145707543"/>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image" Target="../media/image52.png"/></Relationships>
</file>

<file path=ppt/diagrams/_rels/data4.xml.rels><?xml version="1.0" encoding="UTF-8" standalone="yes"?>
<Relationships xmlns="http://schemas.openxmlformats.org/package/2006/relationships"><Relationship Id="rId1" Type="http://schemas.openxmlformats.org/officeDocument/2006/relationships/image" Target="../media/image153.jpeg"/></Relationships>
</file>

<file path=ppt/diagrams/_rels/data5.xml.rels><?xml version="1.0" encoding="UTF-8" standalone="yes"?>
<Relationships xmlns="http://schemas.openxmlformats.org/package/2006/relationships"><Relationship Id="rId1" Type="http://schemas.openxmlformats.org/officeDocument/2006/relationships/hyperlink" Target="https://professional.diabetes.org/professional-development/behavioral-mental-health/behavioral-health-toolkit" TargetMode="External"/></Relationships>
</file>

<file path=ppt/diagrams/_rels/data7.xml.rels><?xml version="1.0" encoding="UTF-8" standalone="yes"?>
<Relationships xmlns="http://schemas.openxmlformats.org/package/2006/relationships"><Relationship Id="rId8" Type="http://schemas.openxmlformats.org/officeDocument/2006/relationships/image" Target="../media/image220.svg"/><Relationship Id="rId3" Type="http://schemas.openxmlformats.org/officeDocument/2006/relationships/image" Target="../media/image215.png"/><Relationship Id="rId7" Type="http://schemas.openxmlformats.org/officeDocument/2006/relationships/image" Target="../media/image219.png"/><Relationship Id="rId2" Type="http://schemas.openxmlformats.org/officeDocument/2006/relationships/image" Target="../media/image214.svg"/><Relationship Id="rId1" Type="http://schemas.openxmlformats.org/officeDocument/2006/relationships/image" Target="../media/image213.png"/><Relationship Id="rId6" Type="http://schemas.openxmlformats.org/officeDocument/2006/relationships/image" Target="../media/image218.svg"/><Relationship Id="rId5" Type="http://schemas.openxmlformats.org/officeDocument/2006/relationships/image" Target="../media/image217.png"/><Relationship Id="rId4" Type="http://schemas.openxmlformats.org/officeDocument/2006/relationships/image" Target="../media/image21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image" Target="../media/image52.png"/></Relationships>
</file>

<file path=ppt/diagrams/_rels/drawing4.xml.rels><?xml version="1.0" encoding="UTF-8" standalone="yes"?>
<Relationships xmlns="http://schemas.openxmlformats.org/package/2006/relationships"><Relationship Id="rId1" Type="http://schemas.openxmlformats.org/officeDocument/2006/relationships/image" Target="../media/image153.jpeg"/></Relationships>
</file>

<file path=ppt/diagrams/_rels/drawing5.xml.rels><?xml version="1.0" encoding="UTF-8" standalone="yes"?>
<Relationships xmlns="http://schemas.openxmlformats.org/package/2006/relationships"><Relationship Id="rId1" Type="http://schemas.openxmlformats.org/officeDocument/2006/relationships/hyperlink" Target="https://professional.diabetes.org/professional-development/behavioral-mental-health/behavioral-health-toolkit" TargetMode="External"/></Relationships>
</file>

<file path=ppt/diagrams/_rels/drawing7.xml.rels><?xml version="1.0" encoding="UTF-8" standalone="yes"?>
<Relationships xmlns="http://schemas.openxmlformats.org/package/2006/relationships"><Relationship Id="rId8" Type="http://schemas.openxmlformats.org/officeDocument/2006/relationships/image" Target="../media/image220.svg"/><Relationship Id="rId3" Type="http://schemas.openxmlformats.org/officeDocument/2006/relationships/image" Target="../media/image215.png"/><Relationship Id="rId7" Type="http://schemas.openxmlformats.org/officeDocument/2006/relationships/image" Target="../media/image219.png"/><Relationship Id="rId2" Type="http://schemas.openxmlformats.org/officeDocument/2006/relationships/image" Target="../media/image214.svg"/><Relationship Id="rId1" Type="http://schemas.openxmlformats.org/officeDocument/2006/relationships/image" Target="../media/image213.png"/><Relationship Id="rId6" Type="http://schemas.openxmlformats.org/officeDocument/2006/relationships/image" Target="../media/image218.svg"/><Relationship Id="rId5" Type="http://schemas.openxmlformats.org/officeDocument/2006/relationships/image" Target="../media/image217.png"/><Relationship Id="rId4" Type="http://schemas.openxmlformats.org/officeDocument/2006/relationships/image" Target="../media/image216.sv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5B7744-917A-4FD6-AA16-3CB0263912D1}" type="doc">
      <dgm:prSet loTypeId="urn:microsoft.com/office/officeart/2005/8/layout/hList7#1" loCatId="relationship" qsTypeId="urn:microsoft.com/office/officeart/2005/8/quickstyle/simple1" qsCatId="simple" csTypeId="urn:microsoft.com/office/officeart/2005/8/colors/accent0_1" csCatId="mainScheme" phldr="1"/>
      <dgm:spPr/>
    </dgm:pt>
    <dgm:pt modelId="{714289C4-44BF-4423-B73A-D36C7D29CD8B}">
      <dgm:prSet phldrT="[Text]" custT="1"/>
      <dgm:spPr/>
      <dgm:t>
        <a:bodyPr/>
        <a:lstStyle/>
        <a:p>
          <a:r>
            <a:rPr lang="en-US" sz="2400" b="1" u="sng" dirty="0"/>
            <a:t>Healthy </a:t>
          </a:r>
        </a:p>
        <a:p>
          <a:r>
            <a:rPr lang="en-US" sz="2400" b="1" dirty="0"/>
            <a:t>FBG &lt;100</a:t>
          </a:r>
        </a:p>
        <a:p>
          <a:r>
            <a:rPr lang="en-US" sz="2400" b="1" dirty="0"/>
            <a:t>Random &lt;140</a:t>
          </a:r>
        </a:p>
        <a:p>
          <a:r>
            <a:rPr lang="en-US" sz="2400" b="1" dirty="0"/>
            <a:t>A1c &lt;5.7%</a:t>
          </a:r>
        </a:p>
      </dgm:t>
    </dgm:pt>
    <dgm:pt modelId="{5AA015D8-B11C-4C72-B385-36C1E774D1A2}" type="parTrans" cxnId="{2E994245-FA34-4D67-9E2B-743453B3ABA0}">
      <dgm:prSet/>
      <dgm:spPr/>
      <dgm:t>
        <a:bodyPr/>
        <a:lstStyle/>
        <a:p>
          <a:endParaRPr lang="en-US"/>
        </a:p>
      </dgm:t>
    </dgm:pt>
    <dgm:pt modelId="{883B5228-B675-48FD-ADE3-882F219A32FD}" type="sibTrans" cxnId="{2E994245-FA34-4D67-9E2B-743453B3ABA0}">
      <dgm:prSet/>
      <dgm:spPr/>
      <dgm:t>
        <a:bodyPr/>
        <a:lstStyle/>
        <a:p>
          <a:endParaRPr lang="en-US"/>
        </a:p>
      </dgm:t>
    </dgm:pt>
    <dgm:pt modelId="{DAFD5B8F-7307-420F-8AA9-469750D54466}">
      <dgm:prSet phldrT="[Text]" custT="1"/>
      <dgm:spPr/>
      <dgm:t>
        <a:bodyPr/>
        <a:lstStyle/>
        <a:p>
          <a:r>
            <a:rPr lang="en-US" sz="2400" b="1" u="sng" dirty="0"/>
            <a:t>Prediabetes</a:t>
          </a:r>
        </a:p>
        <a:p>
          <a:r>
            <a:rPr lang="en-US" sz="2000" b="1" dirty="0"/>
            <a:t>FBG 100-125</a:t>
          </a:r>
        </a:p>
        <a:p>
          <a:r>
            <a:rPr lang="en-US" sz="2000" b="1" dirty="0"/>
            <a:t>Random 140 - 199</a:t>
          </a:r>
        </a:p>
        <a:p>
          <a:r>
            <a:rPr lang="en-US" sz="2000" b="1" dirty="0"/>
            <a:t>A1c ~ 5.7- 6.4% </a:t>
          </a:r>
        </a:p>
        <a:p>
          <a:r>
            <a:rPr lang="en-US" sz="2000" b="1" dirty="0"/>
            <a:t>~ 50% working pancreas</a:t>
          </a:r>
        </a:p>
      </dgm:t>
    </dgm:pt>
    <dgm:pt modelId="{63002CCC-C05A-4123-9188-6CE2F4212990}" type="parTrans" cxnId="{818E502A-FE27-4D49-AAD0-FDEFDFC89433}">
      <dgm:prSet/>
      <dgm:spPr/>
      <dgm:t>
        <a:bodyPr/>
        <a:lstStyle/>
        <a:p>
          <a:endParaRPr lang="en-US"/>
        </a:p>
      </dgm:t>
    </dgm:pt>
    <dgm:pt modelId="{BDA7D873-F110-416A-8950-D7A412F1A1A1}" type="sibTrans" cxnId="{818E502A-FE27-4D49-AAD0-FDEFDFC89433}">
      <dgm:prSet/>
      <dgm:spPr/>
      <dgm:t>
        <a:bodyPr/>
        <a:lstStyle/>
        <a:p>
          <a:endParaRPr lang="en-US"/>
        </a:p>
      </dgm:t>
    </dgm:pt>
    <dgm:pt modelId="{53A7C8F1-6573-416B-BAD0-E203C790D54C}">
      <dgm:prSet phldrT="[Text]" custT="1"/>
      <dgm:spPr/>
      <dgm:t>
        <a:bodyPr/>
        <a:lstStyle/>
        <a:p>
          <a:r>
            <a:rPr lang="en-US" sz="2400" b="1" u="sng" dirty="0">
              <a:latin typeface="+mn-lt"/>
            </a:rPr>
            <a:t>D</a:t>
          </a:r>
          <a:r>
            <a:rPr kumimoji="0" lang="en-US" sz="2400" b="1" i="0" u="sng" strike="noStrike" cap="none" spc="0" normalizeH="0" baseline="0" noProof="0" dirty="0" err="1">
              <a:ln/>
              <a:effectLst/>
              <a:uLnTx/>
              <a:uFillTx/>
              <a:latin typeface="+mn-lt"/>
              <a:ea typeface="+mn-ea"/>
              <a:cs typeface="+mn-cs"/>
            </a:rPr>
            <a:t>iabetes</a:t>
          </a:r>
          <a:endParaRPr kumimoji="0" lang="en-US" sz="2400" b="1" i="0" u="sng" strike="noStrike" cap="none" spc="0" normalizeH="0" baseline="0" noProof="0" dirty="0">
            <a:ln/>
            <a:effectLst/>
            <a:uLnTx/>
            <a:uFillTx/>
            <a:latin typeface="+mn-lt"/>
            <a:ea typeface="+mn-ea"/>
            <a:cs typeface="+mn-cs"/>
          </a:endParaRPr>
        </a:p>
        <a:p>
          <a:pPr rtl="0"/>
          <a:r>
            <a:rPr kumimoji="0" lang="en-US" sz="2400" b="1" i="0" u="none" strike="noStrike" cap="none" spc="0" normalizeH="0" baseline="0" noProof="0" dirty="0">
              <a:ln/>
              <a:effectLst/>
              <a:uLnTx/>
              <a:uFillTx/>
              <a:latin typeface="+mn-lt"/>
            </a:rPr>
            <a:t>FBG 126 +</a:t>
          </a:r>
        </a:p>
        <a:p>
          <a:pPr rtl="0"/>
          <a:r>
            <a:rPr kumimoji="0" lang="en-US" sz="2400" b="1" i="0" u="none" strike="noStrike" cap="none" spc="0" normalizeH="0" baseline="0" noProof="0" dirty="0">
              <a:ln/>
              <a:effectLst/>
              <a:uLnTx/>
              <a:uFillTx/>
              <a:latin typeface="+mn-lt"/>
            </a:rPr>
            <a:t>Random 200</a:t>
          </a:r>
          <a:r>
            <a:rPr kumimoji="0" lang="en-US" sz="2400" b="1" i="0" u="none" strike="noStrike" cap="none" spc="0" normalizeH="0" noProof="0" dirty="0">
              <a:ln/>
              <a:effectLst/>
              <a:uLnTx/>
              <a:uFillTx/>
              <a:latin typeface="+mn-lt"/>
            </a:rPr>
            <a:t> +</a:t>
          </a:r>
          <a:endParaRPr kumimoji="0" lang="en-US" sz="2400" b="1" i="0" u="none" strike="noStrike" cap="none" spc="0" normalizeH="0" baseline="0" noProof="0" dirty="0">
            <a:ln/>
            <a:effectLst/>
            <a:uLnTx/>
            <a:uFillTx/>
            <a:latin typeface="+mn-lt"/>
          </a:endParaRPr>
        </a:p>
        <a:p>
          <a:r>
            <a:rPr kumimoji="0" lang="en-US" sz="2400" b="1" i="0" u="none" strike="noStrike" cap="none" spc="0" normalizeH="0" baseline="0" noProof="0" dirty="0">
              <a:ln/>
              <a:effectLst/>
              <a:uLnTx/>
              <a:uFillTx/>
              <a:latin typeface="+mn-lt"/>
            </a:rPr>
            <a:t>A1c</a:t>
          </a:r>
          <a:r>
            <a:rPr kumimoji="0" lang="en-US" sz="2400" b="1" i="0" u="none" strike="noStrike" cap="none" spc="0" normalizeH="0" noProof="0" dirty="0">
              <a:ln/>
              <a:effectLst/>
              <a:uLnTx/>
              <a:uFillTx/>
              <a:latin typeface="+mn-lt"/>
            </a:rPr>
            <a:t> </a:t>
          </a:r>
          <a:r>
            <a:rPr kumimoji="0" lang="en-US" sz="2400" b="1" i="0" u="none" strike="noStrike" cap="none" spc="0" normalizeH="0" baseline="0" noProof="0" dirty="0">
              <a:ln/>
              <a:effectLst/>
              <a:uLnTx/>
              <a:uFillTx/>
              <a:latin typeface="+mn-lt"/>
            </a:rPr>
            <a:t>6.5% or +   </a:t>
          </a:r>
        </a:p>
        <a:p>
          <a:pPr rtl="0"/>
          <a:r>
            <a:rPr lang="en-US" sz="2400" b="1" dirty="0"/>
            <a:t>~ 20% working pancreas</a:t>
          </a:r>
        </a:p>
      </dgm:t>
    </dgm:pt>
    <dgm:pt modelId="{D9354FAC-CB2C-4D5E-AC16-2B482560F86D}" type="parTrans" cxnId="{9F26229F-1FC4-476A-A7FD-B16E1578B86D}">
      <dgm:prSet/>
      <dgm:spPr/>
      <dgm:t>
        <a:bodyPr/>
        <a:lstStyle/>
        <a:p>
          <a:endParaRPr lang="en-US"/>
        </a:p>
      </dgm:t>
    </dgm:pt>
    <dgm:pt modelId="{886A07C9-7549-4FDD-82D5-820D0D3FDA16}" type="sibTrans" cxnId="{9F26229F-1FC4-476A-A7FD-B16E1578B86D}">
      <dgm:prSet/>
      <dgm:spPr/>
      <dgm:t>
        <a:bodyPr/>
        <a:lstStyle/>
        <a:p>
          <a:endParaRPr lang="en-US"/>
        </a:p>
      </dgm:t>
    </dgm:pt>
    <dgm:pt modelId="{21B2BCE8-470C-4505-93DC-36DDE14B2DFF}" type="pres">
      <dgm:prSet presAssocID="{5B5B7744-917A-4FD6-AA16-3CB0263912D1}" presName="Name0" presStyleCnt="0">
        <dgm:presLayoutVars>
          <dgm:dir/>
          <dgm:resizeHandles val="exact"/>
        </dgm:presLayoutVars>
      </dgm:prSet>
      <dgm:spPr/>
    </dgm:pt>
    <dgm:pt modelId="{D737B785-468C-4A0C-9BAF-B33CE9B38ADA}" type="pres">
      <dgm:prSet presAssocID="{5B5B7744-917A-4FD6-AA16-3CB0263912D1}" presName="fgShape" presStyleLbl="fgShp" presStyleIdx="0" presStyleCnt="1" custLinFactNeighborX="103" custLinFactNeighborY="21462"/>
      <dgm:spPr/>
    </dgm:pt>
    <dgm:pt modelId="{E3446D0B-132A-4581-B805-7D509ABBE1A9}" type="pres">
      <dgm:prSet presAssocID="{5B5B7744-917A-4FD6-AA16-3CB0263912D1}" presName="linComp" presStyleCnt="0"/>
      <dgm:spPr/>
    </dgm:pt>
    <dgm:pt modelId="{F0280A93-2598-4B79-BCF2-5A74016DDAA6}" type="pres">
      <dgm:prSet presAssocID="{714289C4-44BF-4423-B73A-D36C7D29CD8B}" presName="compNode" presStyleCnt="0"/>
      <dgm:spPr/>
    </dgm:pt>
    <dgm:pt modelId="{3325B67F-1C1F-4C7F-87F7-63A9F5F04916}" type="pres">
      <dgm:prSet presAssocID="{714289C4-44BF-4423-B73A-D36C7D29CD8B}" presName="bkgdShape" presStyleLbl="node1" presStyleIdx="0" presStyleCnt="3" custLinFactNeighborX="-64"/>
      <dgm:spPr/>
    </dgm:pt>
    <dgm:pt modelId="{5A6B1BA2-8CEC-4075-979B-58B751678363}" type="pres">
      <dgm:prSet presAssocID="{714289C4-44BF-4423-B73A-D36C7D29CD8B}" presName="nodeTx" presStyleLbl="node1" presStyleIdx="0" presStyleCnt="3">
        <dgm:presLayoutVars>
          <dgm:bulletEnabled val="1"/>
        </dgm:presLayoutVars>
      </dgm:prSet>
      <dgm:spPr/>
    </dgm:pt>
    <dgm:pt modelId="{E679BF5D-7D68-48F1-9595-1ED90F266B6A}" type="pres">
      <dgm:prSet presAssocID="{714289C4-44BF-4423-B73A-D36C7D29CD8B}" presName="invisiNode" presStyleLbl="node1" presStyleIdx="0" presStyleCnt="3"/>
      <dgm:spPr/>
    </dgm:pt>
    <dgm:pt modelId="{1B13010B-D7B8-48A4-9EA8-0FF90A870D10}" type="pres">
      <dgm:prSet presAssocID="{714289C4-44BF-4423-B73A-D36C7D29CD8B}" presName="imagNode" presStyleLbl="fgImgPlace1" presStyleIdx="0" presStyleCnt="3" custScaleX="122489" custScaleY="110658" custLinFactNeighborX="-2643" custLinFactNeighborY="2395"/>
      <dgm:spPr>
        <a:blipFill rotWithShape="0">
          <a:blip xmlns:r="http://schemas.openxmlformats.org/officeDocument/2006/relationships" r:embed="rId1">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 modelId="{A40BD255-8246-4A86-AC24-6E13AC11D8D0}" type="pres">
      <dgm:prSet presAssocID="{883B5228-B675-48FD-ADE3-882F219A32FD}" presName="sibTrans" presStyleLbl="sibTrans2D1" presStyleIdx="0" presStyleCnt="0"/>
      <dgm:spPr/>
    </dgm:pt>
    <dgm:pt modelId="{B4EC43FF-F280-4D81-B573-0BBE26119323}" type="pres">
      <dgm:prSet presAssocID="{DAFD5B8F-7307-420F-8AA9-469750D54466}" presName="compNode" presStyleCnt="0"/>
      <dgm:spPr/>
    </dgm:pt>
    <dgm:pt modelId="{4C98858D-9DCD-4D61-A6D2-9C95CB504251}" type="pres">
      <dgm:prSet presAssocID="{DAFD5B8F-7307-420F-8AA9-469750D54466}" presName="bkgdShape" presStyleLbl="node1" presStyleIdx="1" presStyleCnt="3" custLinFactNeighborX="-118"/>
      <dgm:spPr/>
    </dgm:pt>
    <dgm:pt modelId="{1DFC81E9-AEE7-4738-A0AB-51EC388659CE}" type="pres">
      <dgm:prSet presAssocID="{DAFD5B8F-7307-420F-8AA9-469750D54466}" presName="nodeTx" presStyleLbl="node1" presStyleIdx="1" presStyleCnt="3">
        <dgm:presLayoutVars>
          <dgm:bulletEnabled val="1"/>
        </dgm:presLayoutVars>
      </dgm:prSet>
      <dgm:spPr/>
    </dgm:pt>
    <dgm:pt modelId="{5642C667-2035-465B-88FA-BD5286D1ED4A}" type="pres">
      <dgm:prSet presAssocID="{DAFD5B8F-7307-420F-8AA9-469750D54466}" presName="invisiNode" presStyleLbl="node1" presStyleIdx="1" presStyleCnt="3"/>
      <dgm:spPr/>
    </dgm:pt>
    <dgm:pt modelId="{3606B1B6-912D-4BB2-940E-606747701328}" type="pres">
      <dgm:prSet presAssocID="{DAFD5B8F-7307-420F-8AA9-469750D54466}" presName="imagNode" presStyleLbl="fgImgPlace1" presStyleIdx="1" presStyleCnt="3" custScaleX="60724" custScaleY="66163" custLinFactNeighborX="2870" custLinFactNeighborY="-5329"/>
      <dgm:spPr>
        <a:blipFill rotWithShape="0">
          <a:blip xmlns:r="http://schemas.openxmlformats.org/officeDocument/2006/relationships" r:embed="rId2">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 modelId="{6FCB4B09-5AE8-4BCF-9C2E-5DB02F534E9D}" type="pres">
      <dgm:prSet presAssocID="{BDA7D873-F110-416A-8950-D7A412F1A1A1}" presName="sibTrans" presStyleLbl="sibTrans2D1" presStyleIdx="0" presStyleCnt="0"/>
      <dgm:spPr/>
    </dgm:pt>
    <dgm:pt modelId="{552AA70C-A20B-4D1F-9285-6CFC3143FB01}" type="pres">
      <dgm:prSet presAssocID="{53A7C8F1-6573-416B-BAD0-E203C790D54C}" presName="compNode" presStyleCnt="0"/>
      <dgm:spPr/>
    </dgm:pt>
    <dgm:pt modelId="{84406800-1B15-4073-9BE5-7AED3F8CD968}" type="pres">
      <dgm:prSet presAssocID="{53A7C8F1-6573-416B-BAD0-E203C790D54C}" presName="bkgdShape" presStyleLbl="node1" presStyleIdx="2" presStyleCnt="3" custLinFactNeighborX="8192"/>
      <dgm:spPr/>
    </dgm:pt>
    <dgm:pt modelId="{80C2ACF9-BD38-4248-9C5A-D57702DCA3FA}" type="pres">
      <dgm:prSet presAssocID="{53A7C8F1-6573-416B-BAD0-E203C790D54C}" presName="nodeTx" presStyleLbl="node1" presStyleIdx="2" presStyleCnt="3">
        <dgm:presLayoutVars>
          <dgm:bulletEnabled val="1"/>
        </dgm:presLayoutVars>
      </dgm:prSet>
      <dgm:spPr/>
    </dgm:pt>
    <dgm:pt modelId="{A550690B-CD28-43E2-88E8-918DBD12128C}" type="pres">
      <dgm:prSet presAssocID="{53A7C8F1-6573-416B-BAD0-E203C790D54C}" presName="invisiNode" presStyleLbl="node1" presStyleIdx="2" presStyleCnt="3"/>
      <dgm:spPr/>
    </dgm:pt>
    <dgm:pt modelId="{693F3127-73CA-4418-9BEB-76AC94A2C0E0}" type="pres">
      <dgm:prSet presAssocID="{53A7C8F1-6573-416B-BAD0-E203C790D54C}" presName="imagNode" presStyleLbl="fgImgPlace1" presStyleIdx="2" presStyleCnt="3" custScaleX="37897" custScaleY="42985"/>
      <dgm:spPr>
        <a:blipFill rotWithShape="0">
          <a:blip xmlns:r="http://schemas.openxmlformats.org/officeDocument/2006/relationships" r:embed="rId3">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Lst>
  <dgm:cxnLst>
    <dgm:cxn modelId="{BC007005-A9D4-4089-B84F-30CB6FAD4296}" type="presOf" srcId="{714289C4-44BF-4423-B73A-D36C7D29CD8B}" destId="{5A6B1BA2-8CEC-4075-979B-58B751678363}" srcOrd="1" destOrd="0" presId="urn:microsoft.com/office/officeart/2005/8/layout/hList7#1"/>
    <dgm:cxn modelId="{D77BB821-B2B8-4F3A-A3A8-8F12C280B973}" type="presOf" srcId="{DAFD5B8F-7307-420F-8AA9-469750D54466}" destId="{4C98858D-9DCD-4D61-A6D2-9C95CB504251}" srcOrd="0" destOrd="0" presId="urn:microsoft.com/office/officeart/2005/8/layout/hList7#1"/>
    <dgm:cxn modelId="{818E502A-FE27-4D49-AAD0-FDEFDFC89433}" srcId="{5B5B7744-917A-4FD6-AA16-3CB0263912D1}" destId="{DAFD5B8F-7307-420F-8AA9-469750D54466}" srcOrd="1" destOrd="0" parTransId="{63002CCC-C05A-4123-9188-6CE2F4212990}" sibTransId="{BDA7D873-F110-416A-8950-D7A412F1A1A1}"/>
    <dgm:cxn modelId="{D213C02F-99EA-4FED-9910-179CC1073C6F}" type="presOf" srcId="{DAFD5B8F-7307-420F-8AA9-469750D54466}" destId="{1DFC81E9-AEE7-4738-A0AB-51EC388659CE}" srcOrd="1" destOrd="0" presId="urn:microsoft.com/office/officeart/2005/8/layout/hList7#1"/>
    <dgm:cxn modelId="{2E994245-FA34-4D67-9E2B-743453B3ABA0}" srcId="{5B5B7744-917A-4FD6-AA16-3CB0263912D1}" destId="{714289C4-44BF-4423-B73A-D36C7D29CD8B}" srcOrd="0" destOrd="0" parTransId="{5AA015D8-B11C-4C72-B385-36C1E774D1A2}" sibTransId="{883B5228-B675-48FD-ADE3-882F219A32FD}"/>
    <dgm:cxn modelId="{D34D8B7D-3FC9-4C08-94E0-65E6895085EA}" type="presOf" srcId="{714289C4-44BF-4423-B73A-D36C7D29CD8B}" destId="{3325B67F-1C1F-4C7F-87F7-63A9F5F04916}" srcOrd="0" destOrd="0" presId="urn:microsoft.com/office/officeart/2005/8/layout/hList7#1"/>
    <dgm:cxn modelId="{D4051B81-E5FE-461D-A5F6-46BF70D49569}" type="presOf" srcId="{53A7C8F1-6573-416B-BAD0-E203C790D54C}" destId="{80C2ACF9-BD38-4248-9C5A-D57702DCA3FA}" srcOrd="1" destOrd="0" presId="urn:microsoft.com/office/officeart/2005/8/layout/hList7#1"/>
    <dgm:cxn modelId="{0B901897-E93F-4C60-96A3-855E9B58D8A1}" type="presOf" srcId="{5B5B7744-917A-4FD6-AA16-3CB0263912D1}" destId="{21B2BCE8-470C-4505-93DC-36DDE14B2DFF}" srcOrd="0" destOrd="0" presId="urn:microsoft.com/office/officeart/2005/8/layout/hList7#1"/>
    <dgm:cxn modelId="{9F26229F-1FC4-476A-A7FD-B16E1578B86D}" srcId="{5B5B7744-917A-4FD6-AA16-3CB0263912D1}" destId="{53A7C8F1-6573-416B-BAD0-E203C790D54C}" srcOrd="2" destOrd="0" parTransId="{D9354FAC-CB2C-4D5E-AC16-2B482560F86D}" sibTransId="{886A07C9-7549-4FDD-82D5-820D0D3FDA16}"/>
    <dgm:cxn modelId="{E9253DA4-FC16-4E88-8E92-B3708329FAB7}" type="presOf" srcId="{BDA7D873-F110-416A-8950-D7A412F1A1A1}" destId="{6FCB4B09-5AE8-4BCF-9C2E-5DB02F534E9D}" srcOrd="0" destOrd="0" presId="urn:microsoft.com/office/officeart/2005/8/layout/hList7#1"/>
    <dgm:cxn modelId="{273750FB-060F-477A-97C3-A6F9AACAB93E}" type="presOf" srcId="{53A7C8F1-6573-416B-BAD0-E203C790D54C}" destId="{84406800-1B15-4073-9BE5-7AED3F8CD968}" srcOrd="0" destOrd="0" presId="urn:microsoft.com/office/officeart/2005/8/layout/hList7#1"/>
    <dgm:cxn modelId="{187D95FB-196F-4C24-9CBB-D86D9AA3D3D8}" type="presOf" srcId="{883B5228-B675-48FD-ADE3-882F219A32FD}" destId="{A40BD255-8246-4A86-AC24-6E13AC11D8D0}" srcOrd="0" destOrd="0" presId="urn:microsoft.com/office/officeart/2005/8/layout/hList7#1"/>
    <dgm:cxn modelId="{34388B8C-961B-440E-AB78-C308D1D8FC59}" type="presParOf" srcId="{21B2BCE8-470C-4505-93DC-36DDE14B2DFF}" destId="{D737B785-468C-4A0C-9BAF-B33CE9B38ADA}" srcOrd="0" destOrd="0" presId="urn:microsoft.com/office/officeart/2005/8/layout/hList7#1"/>
    <dgm:cxn modelId="{923BC6E4-9764-4679-A37E-D21A483B358B}" type="presParOf" srcId="{21B2BCE8-470C-4505-93DC-36DDE14B2DFF}" destId="{E3446D0B-132A-4581-B805-7D509ABBE1A9}" srcOrd="1" destOrd="0" presId="urn:microsoft.com/office/officeart/2005/8/layout/hList7#1"/>
    <dgm:cxn modelId="{5C731628-2E68-4F54-AEF2-A47AC16AABFF}" type="presParOf" srcId="{E3446D0B-132A-4581-B805-7D509ABBE1A9}" destId="{F0280A93-2598-4B79-BCF2-5A74016DDAA6}" srcOrd="0" destOrd="0" presId="urn:microsoft.com/office/officeart/2005/8/layout/hList7#1"/>
    <dgm:cxn modelId="{8EA46E92-2C05-42CE-ADEE-8C3E62B3A1F6}" type="presParOf" srcId="{F0280A93-2598-4B79-BCF2-5A74016DDAA6}" destId="{3325B67F-1C1F-4C7F-87F7-63A9F5F04916}" srcOrd="0" destOrd="0" presId="urn:microsoft.com/office/officeart/2005/8/layout/hList7#1"/>
    <dgm:cxn modelId="{C0B1DBA7-E62B-471E-A650-D4EB94638BEB}" type="presParOf" srcId="{F0280A93-2598-4B79-BCF2-5A74016DDAA6}" destId="{5A6B1BA2-8CEC-4075-979B-58B751678363}" srcOrd="1" destOrd="0" presId="urn:microsoft.com/office/officeart/2005/8/layout/hList7#1"/>
    <dgm:cxn modelId="{CFC9082D-D4D0-4DEC-88EC-59E5D3B94177}" type="presParOf" srcId="{F0280A93-2598-4B79-BCF2-5A74016DDAA6}" destId="{E679BF5D-7D68-48F1-9595-1ED90F266B6A}" srcOrd="2" destOrd="0" presId="urn:microsoft.com/office/officeart/2005/8/layout/hList7#1"/>
    <dgm:cxn modelId="{9D117923-15B3-40FB-8168-F2E20A5F015F}" type="presParOf" srcId="{F0280A93-2598-4B79-BCF2-5A74016DDAA6}" destId="{1B13010B-D7B8-48A4-9EA8-0FF90A870D10}" srcOrd="3" destOrd="0" presId="urn:microsoft.com/office/officeart/2005/8/layout/hList7#1"/>
    <dgm:cxn modelId="{A3007A38-262E-4B51-851D-D6D9CDFF6431}" type="presParOf" srcId="{E3446D0B-132A-4581-B805-7D509ABBE1A9}" destId="{A40BD255-8246-4A86-AC24-6E13AC11D8D0}" srcOrd="1" destOrd="0" presId="urn:microsoft.com/office/officeart/2005/8/layout/hList7#1"/>
    <dgm:cxn modelId="{5872D307-5CA3-42D9-B35A-917A2BCF8F51}" type="presParOf" srcId="{E3446D0B-132A-4581-B805-7D509ABBE1A9}" destId="{B4EC43FF-F280-4D81-B573-0BBE26119323}" srcOrd="2" destOrd="0" presId="urn:microsoft.com/office/officeart/2005/8/layout/hList7#1"/>
    <dgm:cxn modelId="{06FBC6B6-B034-4F94-963D-32EDEC81D6F3}" type="presParOf" srcId="{B4EC43FF-F280-4D81-B573-0BBE26119323}" destId="{4C98858D-9DCD-4D61-A6D2-9C95CB504251}" srcOrd="0" destOrd="0" presId="urn:microsoft.com/office/officeart/2005/8/layout/hList7#1"/>
    <dgm:cxn modelId="{F2EC6295-4CB9-4D7A-9805-2D9561395F88}" type="presParOf" srcId="{B4EC43FF-F280-4D81-B573-0BBE26119323}" destId="{1DFC81E9-AEE7-4738-A0AB-51EC388659CE}" srcOrd="1" destOrd="0" presId="urn:microsoft.com/office/officeart/2005/8/layout/hList7#1"/>
    <dgm:cxn modelId="{C1C81B85-2A0E-490E-8E03-CBEA0AB0C684}" type="presParOf" srcId="{B4EC43FF-F280-4D81-B573-0BBE26119323}" destId="{5642C667-2035-465B-88FA-BD5286D1ED4A}" srcOrd="2" destOrd="0" presId="urn:microsoft.com/office/officeart/2005/8/layout/hList7#1"/>
    <dgm:cxn modelId="{B7EC59C7-DAD9-4A1F-B76C-3E1556AA5995}" type="presParOf" srcId="{B4EC43FF-F280-4D81-B573-0BBE26119323}" destId="{3606B1B6-912D-4BB2-940E-606747701328}" srcOrd="3" destOrd="0" presId="urn:microsoft.com/office/officeart/2005/8/layout/hList7#1"/>
    <dgm:cxn modelId="{AFB7FA7F-8FEF-462B-AC38-554F1E8A2963}" type="presParOf" srcId="{E3446D0B-132A-4581-B805-7D509ABBE1A9}" destId="{6FCB4B09-5AE8-4BCF-9C2E-5DB02F534E9D}" srcOrd="3" destOrd="0" presId="urn:microsoft.com/office/officeart/2005/8/layout/hList7#1"/>
    <dgm:cxn modelId="{A91B042B-3875-4CC2-95B5-9B2DB2C61568}" type="presParOf" srcId="{E3446D0B-132A-4581-B805-7D509ABBE1A9}" destId="{552AA70C-A20B-4D1F-9285-6CFC3143FB01}" srcOrd="4" destOrd="0" presId="urn:microsoft.com/office/officeart/2005/8/layout/hList7#1"/>
    <dgm:cxn modelId="{7997DF3D-0E86-4336-812E-ED5DDEBF8718}" type="presParOf" srcId="{552AA70C-A20B-4D1F-9285-6CFC3143FB01}" destId="{84406800-1B15-4073-9BE5-7AED3F8CD968}" srcOrd="0" destOrd="0" presId="urn:microsoft.com/office/officeart/2005/8/layout/hList7#1"/>
    <dgm:cxn modelId="{9DB817EE-71FD-41D5-B380-598F75A99C15}" type="presParOf" srcId="{552AA70C-A20B-4D1F-9285-6CFC3143FB01}" destId="{80C2ACF9-BD38-4248-9C5A-D57702DCA3FA}" srcOrd="1" destOrd="0" presId="urn:microsoft.com/office/officeart/2005/8/layout/hList7#1"/>
    <dgm:cxn modelId="{906C18E9-C042-46B6-9F1D-9497534B6922}" type="presParOf" srcId="{552AA70C-A20B-4D1F-9285-6CFC3143FB01}" destId="{A550690B-CD28-43E2-88E8-918DBD12128C}" srcOrd="2" destOrd="0" presId="urn:microsoft.com/office/officeart/2005/8/layout/hList7#1"/>
    <dgm:cxn modelId="{CB14CC8D-5E02-4C8B-88DF-8275456FF01A}" type="presParOf" srcId="{552AA70C-A20B-4D1F-9285-6CFC3143FB01}" destId="{693F3127-73CA-4418-9BEB-76AC94A2C0E0}" srcOrd="3" destOrd="0" presId="urn:microsoft.com/office/officeart/2005/8/layout/hList7#1"/>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F461816B-E8A5-4BED-85A9-91B440E6CA25}"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9BAAA77F-2C26-4B57-9E87-E46CF2E4289D}">
      <dgm:prSet phldrT="[Text]"/>
      <dgm:spPr/>
      <dgm:t>
        <a:bodyPr/>
        <a:lstStyle/>
        <a:p>
          <a:r>
            <a:rPr lang="en-US" dirty="0"/>
            <a:t>A1C lowering</a:t>
          </a:r>
        </a:p>
      </dgm:t>
    </dgm:pt>
    <dgm:pt modelId="{B8BB54E7-7D4F-46BD-8848-A3419EB0DE87}" type="parTrans" cxnId="{07F872FB-E5DF-4AAA-A5BA-6302FD504609}">
      <dgm:prSet/>
      <dgm:spPr/>
      <dgm:t>
        <a:bodyPr/>
        <a:lstStyle/>
        <a:p>
          <a:endParaRPr lang="en-US"/>
        </a:p>
      </dgm:t>
    </dgm:pt>
    <dgm:pt modelId="{96D45247-A9B1-4057-8F3F-07540C324349}" type="sibTrans" cxnId="{07F872FB-E5DF-4AAA-A5BA-6302FD504609}">
      <dgm:prSet/>
      <dgm:spPr/>
      <dgm:t>
        <a:bodyPr/>
        <a:lstStyle/>
        <a:p>
          <a:endParaRPr lang="en-US"/>
        </a:p>
      </dgm:t>
    </dgm:pt>
    <dgm:pt modelId="{44132214-B276-4EEB-B75A-34E72D88DE56}">
      <dgm:prSet/>
      <dgm:spPr/>
      <dgm:t>
        <a:bodyPr/>
        <a:lstStyle/>
        <a:p>
          <a:r>
            <a:rPr lang="en-US"/>
            <a:t>Weight loss</a:t>
          </a:r>
          <a:endParaRPr lang="en-US" dirty="0"/>
        </a:p>
      </dgm:t>
    </dgm:pt>
    <dgm:pt modelId="{8D0EF25B-DC65-4B04-A917-FBA6069AEB81}" type="parTrans" cxnId="{37227A91-4D8C-48F8-83CF-0FA28D4EC04E}">
      <dgm:prSet/>
      <dgm:spPr/>
      <dgm:t>
        <a:bodyPr/>
        <a:lstStyle/>
        <a:p>
          <a:endParaRPr lang="en-US"/>
        </a:p>
      </dgm:t>
    </dgm:pt>
    <dgm:pt modelId="{AFB2908B-369A-47C5-8D12-281F53AD83CC}" type="sibTrans" cxnId="{37227A91-4D8C-48F8-83CF-0FA28D4EC04E}">
      <dgm:prSet/>
      <dgm:spPr/>
      <dgm:t>
        <a:bodyPr/>
        <a:lstStyle/>
        <a:p>
          <a:endParaRPr lang="en-US"/>
        </a:p>
      </dgm:t>
    </dgm:pt>
    <dgm:pt modelId="{68CC02E5-0314-4115-B7F9-E9B97699A4C6}">
      <dgm:prSet/>
      <dgm:spPr/>
      <dgm:t>
        <a:bodyPr/>
        <a:lstStyle/>
        <a:p>
          <a:r>
            <a:rPr lang="en-US" dirty="0"/>
            <a:t>Cardiovascular</a:t>
          </a:r>
        </a:p>
      </dgm:t>
    </dgm:pt>
    <dgm:pt modelId="{234E9E8D-B0AB-4151-9583-A9D142BADFA5}" type="parTrans" cxnId="{3269BF53-1E44-4E17-B74F-7622B028F0A2}">
      <dgm:prSet/>
      <dgm:spPr/>
      <dgm:t>
        <a:bodyPr/>
        <a:lstStyle/>
        <a:p>
          <a:endParaRPr lang="en-US"/>
        </a:p>
      </dgm:t>
    </dgm:pt>
    <dgm:pt modelId="{63AA4F84-BE76-41F9-835B-A39E83BDCEBB}" type="sibTrans" cxnId="{3269BF53-1E44-4E17-B74F-7622B028F0A2}">
      <dgm:prSet/>
      <dgm:spPr/>
      <dgm:t>
        <a:bodyPr/>
        <a:lstStyle/>
        <a:p>
          <a:endParaRPr lang="en-US"/>
        </a:p>
      </dgm:t>
    </dgm:pt>
    <dgm:pt modelId="{31549CA6-209B-4E30-919A-DC9EFDD689EB}">
      <dgm:prSet/>
      <dgm:spPr/>
      <dgm:t>
        <a:bodyPr/>
        <a:lstStyle/>
        <a:p>
          <a:r>
            <a:rPr lang="en-US" dirty="0"/>
            <a:t>Renal</a:t>
          </a:r>
        </a:p>
      </dgm:t>
    </dgm:pt>
    <dgm:pt modelId="{0BB69C2B-942E-4B95-97E5-5E8EE990067F}" type="parTrans" cxnId="{1CB7D00F-E489-49B0-9989-B45481D51A89}">
      <dgm:prSet/>
      <dgm:spPr/>
      <dgm:t>
        <a:bodyPr/>
        <a:lstStyle/>
        <a:p>
          <a:endParaRPr lang="en-US"/>
        </a:p>
      </dgm:t>
    </dgm:pt>
    <dgm:pt modelId="{F17F4822-5E5B-4207-B0AB-777E8F0B755A}" type="sibTrans" cxnId="{1CB7D00F-E489-49B0-9989-B45481D51A89}">
      <dgm:prSet/>
      <dgm:spPr/>
      <dgm:t>
        <a:bodyPr/>
        <a:lstStyle/>
        <a:p>
          <a:endParaRPr lang="en-US"/>
        </a:p>
      </dgm:t>
    </dgm:pt>
    <dgm:pt modelId="{BF950F98-5799-4EE0-BA46-70F9D90DE13E}">
      <dgm:prSet/>
      <dgm:spPr/>
      <dgm:t>
        <a:bodyPr/>
        <a:lstStyle/>
        <a:p>
          <a:r>
            <a:rPr lang="en-US" dirty="0"/>
            <a:t>Heart failure</a:t>
          </a:r>
        </a:p>
      </dgm:t>
    </dgm:pt>
    <dgm:pt modelId="{EF468EF0-F3A8-4A92-A342-6E0A34406891}" type="parTrans" cxnId="{040EAC75-DF7B-451D-811B-2513DD0591A2}">
      <dgm:prSet/>
      <dgm:spPr/>
      <dgm:t>
        <a:bodyPr/>
        <a:lstStyle/>
        <a:p>
          <a:endParaRPr lang="en-US"/>
        </a:p>
      </dgm:t>
    </dgm:pt>
    <dgm:pt modelId="{AA050D5C-A167-4B13-A6EE-BCD5A0C85506}" type="sibTrans" cxnId="{040EAC75-DF7B-451D-811B-2513DD0591A2}">
      <dgm:prSet/>
      <dgm:spPr/>
      <dgm:t>
        <a:bodyPr/>
        <a:lstStyle/>
        <a:p>
          <a:endParaRPr lang="en-US"/>
        </a:p>
      </dgm:t>
    </dgm:pt>
    <dgm:pt modelId="{28A08FF5-EB93-43C9-B096-450342C8468D}">
      <dgm:prSet/>
      <dgm:spPr/>
      <dgm:t>
        <a:bodyPr/>
        <a:lstStyle/>
        <a:p>
          <a:r>
            <a:rPr lang="en-US" dirty="0"/>
            <a:t>Blood pressure lowering </a:t>
          </a:r>
        </a:p>
      </dgm:t>
    </dgm:pt>
    <dgm:pt modelId="{F01FD116-1447-4B5D-8B8A-DC74E03F801D}" type="parTrans" cxnId="{8E74DE00-B181-46AA-93FB-FA21B7E3E992}">
      <dgm:prSet/>
      <dgm:spPr/>
      <dgm:t>
        <a:bodyPr/>
        <a:lstStyle/>
        <a:p>
          <a:endParaRPr lang="en-US"/>
        </a:p>
      </dgm:t>
    </dgm:pt>
    <dgm:pt modelId="{F32D6C99-97B8-4165-8082-5A5ED7BD865F}" type="sibTrans" cxnId="{8E74DE00-B181-46AA-93FB-FA21B7E3E992}">
      <dgm:prSet/>
      <dgm:spPr/>
      <dgm:t>
        <a:bodyPr/>
        <a:lstStyle/>
        <a:p>
          <a:endParaRPr lang="en-US"/>
        </a:p>
      </dgm:t>
    </dgm:pt>
    <dgm:pt modelId="{1D9A7F9F-0870-44E9-B777-5033D13AACA7}" type="pres">
      <dgm:prSet presAssocID="{F461816B-E8A5-4BED-85A9-91B440E6CA25}" presName="diagram" presStyleCnt="0">
        <dgm:presLayoutVars>
          <dgm:dir/>
          <dgm:resizeHandles val="exact"/>
        </dgm:presLayoutVars>
      </dgm:prSet>
      <dgm:spPr/>
    </dgm:pt>
    <dgm:pt modelId="{82F70EB6-BDEC-489D-89F6-26A186592C34}" type="pres">
      <dgm:prSet presAssocID="{9BAAA77F-2C26-4B57-9E87-E46CF2E4289D}" presName="node" presStyleLbl="node1" presStyleIdx="0" presStyleCnt="6">
        <dgm:presLayoutVars>
          <dgm:bulletEnabled val="1"/>
        </dgm:presLayoutVars>
      </dgm:prSet>
      <dgm:spPr/>
    </dgm:pt>
    <dgm:pt modelId="{FAA56211-3228-47FB-8336-EE7CD7D86A67}" type="pres">
      <dgm:prSet presAssocID="{96D45247-A9B1-4057-8F3F-07540C324349}" presName="sibTrans" presStyleCnt="0"/>
      <dgm:spPr/>
    </dgm:pt>
    <dgm:pt modelId="{56D64140-1D42-4A8A-8C26-6A08A38C8607}" type="pres">
      <dgm:prSet presAssocID="{44132214-B276-4EEB-B75A-34E72D88DE56}" presName="node" presStyleLbl="node1" presStyleIdx="1" presStyleCnt="6">
        <dgm:presLayoutVars>
          <dgm:bulletEnabled val="1"/>
        </dgm:presLayoutVars>
      </dgm:prSet>
      <dgm:spPr/>
    </dgm:pt>
    <dgm:pt modelId="{5ABB4DD8-9934-4767-BB3E-5825BF063EE9}" type="pres">
      <dgm:prSet presAssocID="{AFB2908B-369A-47C5-8D12-281F53AD83CC}" presName="sibTrans" presStyleCnt="0"/>
      <dgm:spPr/>
    </dgm:pt>
    <dgm:pt modelId="{6F91AC0C-9A58-409F-929E-77F0C5840F2E}" type="pres">
      <dgm:prSet presAssocID="{68CC02E5-0314-4115-B7F9-E9B97699A4C6}" presName="node" presStyleLbl="node1" presStyleIdx="2" presStyleCnt="6">
        <dgm:presLayoutVars>
          <dgm:bulletEnabled val="1"/>
        </dgm:presLayoutVars>
      </dgm:prSet>
      <dgm:spPr/>
    </dgm:pt>
    <dgm:pt modelId="{4A4E4F49-D89E-46CA-9D0B-67C1ED4EAB3A}" type="pres">
      <dgm:prSet presAssocID="{63AA4F84-BE76-41F9-835B-A39E83BDCEBB}" presName="sibTrans" presStyleCnt="0"/>
      <dgm:spPr/>
    </dgm:pt>
    <dgm:pt modelId="{8FDD55A0-6520-4B00-9B88-8CE60EDF9BF2}" type="pres">
      <dgm:prSet presAssocID="{31549CA6-209B-4E30-919A-DC9EFDD689EB}" presName="node" presStyleLbl="node1" presStyleIdx="3" presStyleCnt="6">
        <dgm:presLayoutVars>
          <dgm:bulletEnabled val="1"/>
        </dgm:presLayoutVars>
      </dgm:prSet>
      <dgm:spPr/>
    </dgm:pt>
    <dgm:pt modelId="{189B94B3-6093-435F-B344-E87A3CDA404F}" type="pres">
      <dgm:prSet presAssocID="{F17F4822-5E5B-4207-B0AB-777E8F0B755A}" presName="sibTrans" presStyleCnt="0"/>
      <dgm:spPr/>
    </dgm:pt>
    <dgm:pt modelId="{0A980518-64F4-43CC-B5F6-9FB4FAFBDDAD}" type="pres">
      <dgm:prSet presAssocID="{BF950F98-5799-4EE0-BA46-70F9D90DE13E}" presName="node" presStyleLbl="node1" presStyleIdx="4" presStyleCnt="6">
        <dgm:presLayoutVars>
          <dgm:bulletEnabled val="1"/>
        </dgm:presLayoutVars>
      </dgm:prSet>
      <dgm:spPr/>
    </dgm:pt>
    <dgm:pt modelId="{14D28ABF-593A-4DFF-A8BD-3024F3652A57}" type="pres">
      <dgm:prSet presAssocID="{AA050D5C-A167-4B13-A6EE-BCD5A0C85506}" presName="sibTrans" presStyleCnt="0"/>
      <dgm:spPr/>
    </dgm:pt>
    <dgm:pt modelId="{9C517C85-2AF3-49AE-9D9C-FA1D1F32A48A}" type="pres">
      <dgm:prSet presAssocID="{28A08FF5-EB93-43C9-B096-450342C8468D}" presName="node" presStyleLbl="node1" presStyleIdx="5" presStyleCnt="6">
        <dgm:presLayoutVars>
          <dgm:bulletEnabled val="1"/>
        </dgm:presLayoutVars>
      </dgm:prSet>
      <dgm:spPr/>
    </dgm:pt>
  </dgm:ptLst>
  <dgm:cxnLst>
    <dgm:cxn modelId="{8E74DE00-B181-46AA-93FB-FA21B7E3E992}" srcId="{F461816B-E8A5-4BED-85A9-91B440E6CA25}" destId="{28A08FF5-EB93-43C9-B096-450342C8468D}" srcOrd="5" destOrd="0" parTransId="{F01FD116-1447-4B5D-8B8A-DC74E03F801D}" sibTransId="{F32D6C99-97B8-4165-8082-5A5ED7BD865F}"/>
    <dgm:cxn modelId="{1CB7D00F-E489-49B0-9989-B45481D51A89}" srcId="{F461816B-E8A5-4BED-85A9-91B440E6CA25}" destId="{31549CA6-209B-4E30-919A-DC9EFDD689EB}" srcOrd="3" destOrd="0" parTransId="{0BB69C2B-942E-4B95-97E5-5E8EE990067F}" sibTransId="{F17F4822-5E5B-4207-B0AB-777E8F0B755A}"/>
    <dgm:cxn modelId="{8F489D33-0D29-42A5-A1CE-98DB2825C2A3}" type="presOf" srcId="{28A08FF5-EB93-43C9-B096-450342C8468D}" destId="{9C517C85-2AF3-49AE-9D9C-FA1D1F32A48A}" srcOrd="0" destOrd="0" presId="urn:microsoft.com/office/officeart/2005/8/layout/default"/>
    <dgm:cxn modelId="{6B98B872-8C67-4A12-82AD-60D356A1B5FA}" type="presOf" srcId="{F461816B-E8A5-4BED-85A9-91B440E6CA25}" destId="{1D9A7F9F-0870-44E9-B777-5033D13AACA7}" srcOrd="0" destOrd="0" presId="urn:microsoft.com/office/officeart/2005/8/layout/default"/>
    <dgm:cxn modelId="{3269BF53-1E44-4E17-B74F-7622B028F0A2}" srcId="{F461816B-E8A5-4BED-85A9-91B440E6CA25}" destId="{68CC02E5-0314-4115-B7F9-E9B97699A4C6}" srcOrd="2" destOrd="0" parTransId="{234E9E8D-B0AB-4151-9583-A9D142BADFA5}" sibTransId="{63AA4F84-BE76-41F9-835B-A39E83BDCEBB}"/>
    <dgm:cxn modelId="{040EAC75-DF7B-451D-811B-2513DD0591A2}" srcId="{F461816B-E8A5-4BED-85A9-91B440E6CA25}" destId="{BF950F98-5799-4EE0-BA46-70F9D90DE13E}" srcOrd="4" destOrd="0" parTransId="{EF468EF0-F3A8-4A92-A342-6E0A34406891}" sibTransId="{AA050D5C-A167-4B13-A6EE-BCD5A0C85506}"/>
    <dgm:cxn modelId="{1D9DBF77-5D95-4ED8-A7D5-AD6838EBDE7D}" type="presOf" srcId="{44132214-B276-4EEB-B75A-34E72D88DE56}" destId="{56D64140-1D42-4A8A-8C26-6A08A38C8607}" srcOrd="0" destOrd="0" presId="urn:microsoft.com/office/officeart/2005/8/layout/default"/>
    <dgm:cxn modelId="{E601DA7D-3D24-4523-8B5C-7333C02213A2}" type="presOf" srcId="{31549CA6-209B-4E30-919A-DC9EFDD689EB}" destId="{8FDD55A0-6520-4B00-9B88-8CE60EDF9BF2}" srcOrd="0" destOrd="0" presId="urn:microsoft.com/office/officeart/2005/8/layout/default"/>
    <dgm:cxn modelId="{37227A91-4D8C-48F8-83CF-0FA28D4EC04E}" srcId="{F461816B-E8A5-4BED-85A9-91B440E6CA25}" destId="{44132214-B276-4EEB-B75A-34E72D88DE56}" srcOrd="1" destOrd="0" parTransId="{8D0EF25B-DC65-4B04-A917-FBA6069AEB81}" sibTransId="{AFB2908B-369A-47C5-8D12-281F53AD83CC}"/>
    <dgm:cxn modelId="{8155EEA6-45F3-42A5-817E-66D127F80726}" type="presOf" srcId="{9BAAA77F-2C26-4B57-9E87-E46CF2E4289D}" destId="{82F70EB6-BDEC-489D-89F6-26A186592C34}" srcOrd="0" destOrd="0" presId="urn:microsoft.com/office/officeart/2005/8/layout/default"/>
    <dgm:cxn modelId="{8C7424BD-86B2-46DC-B42C-095072DD167D}" type="presOf" srcId="{68CC02E5-0314-4115-B7F9-E9B97699A4C6}" destId="{6F91AC0C-9A58-409F-929E-77F0C5840F2E}" srcOrd="0" destOrd="0" presId="urn:microsoft.com/office/officeart/2005/8/layout/default"/>
    <dgm:cxn modelId="{D33F8BF3-00DC-4D0E-9B4C-C7D650C549F1}" type="presOf" srcId="{BF950F98-5799-4EE0-BA46-70F9D90DE13E}" destId="{0A980518-64F4-43CC-B5F6-9FB4FAFBDDAD}" srcOrd="0" destOrd="0" presId="urn:microsoft.com/office/officeart/2005/8/layout/default"/>
    <dgm:cxn modelId="{07F872FB-E5DF-4AAA-A5BA-6302FD504609}" srcId="{F461816B-E8A5-4BED-85A9-91B440E6CA25}" destId="{9BAAA77F-2C26-4B57-9E87-E46CF2E4289D}" srcOrd="0" destOrd="0" parTransId="{B8BB54E7-7D4F-46BD-8848-A3419EB0DE87}" sibTransId="{96D45247-A9B1-4057-8F3F-07540C324349}"/>
    <dgm:cxn modelId="{A216460D-69AC-42EC-B1A0-05F8DC9DC531}" type="presParOf" srcId="{1D9A7F9F-0870-44E9-B777-5033D13AACA7}" destId="{82F70EB6-BDEC-489D-89F6-26A186592C34}" srcOrd="0" destOrd="0" presId="urn:microsoft.com/office/officeart/2005/8/layout/default"/>
    <dgm:cxn modelId="{3BFA05AF-E333-4778-9E0A-9A17ACAE9205}" type="presParOf" srcId="{1D9A7F9F-0870-44E9-B777-5033D13AACA7}" destId="{FAA56211-3228-47FB-8336-EE7CD7D86A67}" srcOrd="1" destOrd="0" presId="urn:microsoft.com/office/officeart/2005/8/layout/default"/>
    <dgm:cxn modelId="{42C3080A-DAA8-43B4-BDCB-C31F83F03318}" type="presParOf" srcId="{1D9A7F9F-0870-44E9-B777-5033D13AACA7}" destId="{56D64140-1D42-4A8A-8C26-6A08A38C8607}" srcOrd="2" destOrd="0" presId="urn:microsoft.com/office/officeart/2005/8/layout/default"/>
    <dgm:cxn modelId="{47DD6B27-A8F5-418F-AD9D-1DBE73F5E696}" type="presParOf" srcId="{1D9A7F9F-0870-44E9-B777-5033D13AACA7}" destId="{5ABB4DD8-9934-4767-BB3E-5825BF063EE9}" srcOrd="3" destOrd="0" presId="urn:microsoft.com/office/officeart/2005/8/layout/default"/>
    <dgm:cxn modelId="{E17AD29A-CDA3-4BA4-AC9F-87FB93BDF9CD}" type="presParOf" srcId="{1D9A7F9F-0870-44E9-B777-5033D13AACA7}" destId="{6F91AC0C-9A58-409F-929E-77F0C5840F2E}" srcOrd="4" destOrd="0" presId="urn:microsoft.com/office/officeart/2005/8/layout/default"/>
    <dgm:cxn modelId="{BBBC2705-9784-45A2-9D81-066953727D13}" type="presParOf" srcId="{1D9A7F9F-0870-44E9-B777-5033D13AACA7}" destId="{4A4E4F49-D89E-46CA-9D0B-67C1ED4EAB3A}" srcOrd="5" destOrd="0" presId="urn:microsoft.com/office/officeart/2005/8/layout/default"/>
    <dgm:cxn modelId="{2585AD8E-647D-4CB7-8A9B-FD620E79B26F}" type="presParOf" srcId="{1D9A7F9F-0870-44E9-B777-5033D13AACA7}" destId="{8FDD55A0-6520-4B00-9B88-8CE60EDF9BF2}" srcOrd="6" destOrd="0" presId="urn:microsoft.com/office/officeart/2005/8/layout/default"/>
    <dgm:cxn modelId="{9AFAF2A2-B671-4E1C-8149-A75A5CB4A355}" type="presParOf" srcId="{1D9A7F9F-0870-44E9-B777-5033D13AACA7}" destId="{189B94B3-6093-435F-B344-E87A3CDA404F}" srcOrd="7" destOrd="0" presId="urn:microsoft.com/office/officeart/2005/8/layout/default"/>
    <dgm:cxn modelId="{A11FF79F-5B39-4CB8-B02A-8B74CC43D050}" type="presParOf" srcId="{1D9A7F9F-0870-44E9-B777-5033D13AACA7}" destId="{0A980518-64F4-43CC-B5F6-9FB4FAFBDDAD}" srcOrd="8" destOrd="0" presId="urn:microsoft.com/office/officeart/2005/8/layout/default"/>
    <dgm:cxn modelId="{036F7D12-CD21-41B5-9B59-0B26F7DC331C}" type="presParOf" srcId="{1D9A7F9F-0870-44E9-B777-5033D13AACA7}" destId="{14D28ABF-593A-4DFF-A8BD-3024F3652A57}" srcOrd="9" destOrd="0" presId="urn:microsoft.com/office/officeart/2005/8/layout/default"/>
    <dgm:cxn modelId="{2DBAE660-4CB4-4D4B-B35E-DE9932F081B6}" type="presParOf" srcId="{1D9A7F9F-0870-44E9-B777-5033D13AACA7}" destId="{9C517C85-2AF3-49AE-9D9C-FA1D1F32A48A}"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AD4E854-A968-410A-8892-963E73470DF9}"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DDA6DD5D-28C5-4981-97EC-784BBFDA9208}">
      <dgm:prSet phldrT="[Text]"/>
      <dgm:spPr/>
      <dgm:t>
        <a:bodyPr/>
        <a:lstStyle/>
        <a:p>
          <a:r>
            <a:rPr lang="en-US" dirty="0"/>
            <a:t>Genitourinary infections</a:t>
          </a:r>
        </a:p>
      </dgm:t>
    </dgm:pt>
    <dgm:pt modelId="{551FB8E6-9044-41B7-8E41-63FE5FE71378}" type="parTrans" cxnId="{7F11C233-A441-4D2C-8C55-93161A96CB86}">
      <dgm:prSet/>
      <dgm:spPr/>
      <dgm:t>
        <a:bodyPr/>
        <a:lstStyle/>
        <a:p>
          <a:endParaRPr lang="en-US"/>
        </a:p>
      </dgm:t>
    </dgm:pt>
    <dgm:pt modelId="{40B1B0E2-75F2-416B-B255-B240F27FE63D}" type="sibTrans" cxnId="{7F11C233-A441-4D2C-8C55-93161A96CB86}">
      <dgm:prSet/>
      <dgm:spPr/>
      <dgm:t>
        <a:bodyPr/>
        <a:lstStyle/>
        <a:p>
          <a:endParaRPr lang="en-US"/>
        </a:p>
      </dgm:t>
    </dgm:pt>
    <dgm:pt modelId="{D1E9012E-1797-4CB2-AB24-08B8ED2339D1}">
      <dgm:prSet/>
      <dgm:spPr/>
      <dgm:t>
        <a:bodyPr/>
        <a:lstStyle/>
        <a:p>
          <a:r>
            <a:rPr lang="en-US" dirty="0"/>
            <a:t>Volume depletion</a:t>
          </a:r>
        </a:p>
      </dgm:t>
    </dgm:pt>
    <dgm:pt modelId="{22752534-C66C-4B6C-AFFE-E47B33186D6E}" type="parTrans" cxnId="{7A0C2479-B2CF-4DA6-BB62-6E83C17A5F3F}">
      <dgm:prSet/>
      <dgm:spPr/>
      <dgm:t>
        <a:bodyPr/>
        <a:lstStyle/>
        <a:p>
          <a:endParaRPr lang="en-US"/>
        </a:p>
      </dgm:t>
    </dgm:pt>
    <dgm:pt modelId="{2F9F9D7D-2E48-466E-9211-0BFF8D21A715}" type="sibTrans" cxnId="{7A0C2479-B2CF-4DA6-BB62-6E83C17A5F3F}">
      <dgm:prSet/>
      <dgm:spPr/>
      <dgm:t>
        <a:bodyPr/>
        <a:lstStyle/>
        <a:p>
          <a:endParaRPr lang="en-US"/>
        </a:p>
      </dgm:t>
    </dgm:pt>
    <dgm:pt modelId="{CB2D926B-04A2-43FD-8013-5AC61F714BB8}">
      <dgm:prSet/>
      <dgm:spPr/>
      <dgm:t>
        <a:bodyPr/>
        <a:lstStyle/>
        <a:p>
          <a:r>
            <a:rPr lang="en-US" dirty="0"/>
            <a:t>Increased urination</a:t>
          </a:r>
        </a:p>
      </dgm:t>
    </dgm:pt>
    <dgm:pt modelId="{05CB6365-7267-452D-8E08-C7DF9FB36BAB}" type="parTrans" cxnId="{D9838975-891F-49F0-9F2D-C478E1671132}">
      <dgm:prSet/>
      <dgm:spPr/>
      <dgm:t>
        <a:bodyPr/>
        <a:lstStyle/>
        <a:p>
          <a:endParaRPr lang="en-US"/>
        </a:p>
      </dgm:t>
    </dgm:pt>
    <dgm:pt modelId="{4CDE96EE-049C-4064-831D-3AC9019018FA}" type="sibTrans" cxnId="{D9838975-891F-49F0-9F2D-C478E1671132}">
      <dgm:prSet/>
      <dgm:spPr/>
      <dgm:t>
        <a:bodyPr/>
        <a:lstStyle/>
        <a:p>
          <a:endParaRPr lang="en-US"/>
        </a:p>
      </dgm:t>
    </dgm:pt>
    <dgm:pt modelId="{5B635DD9-E351-49E7-81F1-96B933A23D7E}">
      <dgm:prSet/>
      <dgm:spPr/>
      <dgm:t>
        <a:bodyPr/>
        <a:lstStyle/>
        <a:p>
          <a:r>
            <a:rPr lang="en-US" dirty="0"/>
            <a:t>Hypotension </a:t>
          </a:r>
        </a:p>
      </dgm:t>
    </dgm:pt>
    <dgm:pt modelId="{FACCE134-9167-42FE-9F1C-97DB6500F4D6}" type="parTrans" cxnId="{B6A40E5C-BE2F-4321-A7BD-9DC8B97D43B9}">
      <dgm:prSet/>
      <dgm:spPr/>
      <dgm:t>
        <a:bodyPr/>
        <a:lstStyle/>
        <a:p>
          <a:endParaRPr lang="en-US"/>
        </a:p>
      </dgm:t>
    </dgm:pt>
    <dgm:pt modelId="{6CA5D351-BD18-431A-956D-90594179AE07}" type="sibTrans" cxnId="{B6A40E5C-BE2F-4321-A7BD-9DC8B97D43B9}">
      <dgm:prSet/>
      <dgm:spPr/>
      <dgm:t>
        <a:bodyPr/>
        <a:lstStyle/>
        <a:p>
          <a:endParaRPr lang="en-US"/>
        </a:p>
      </dgm:t>
    </dgm:pt>
    <dgm:pt modelId="{64C096AF-2D9E-4C9D-8BD3-0D63DB761D3B}">
      <dgm:prSet/>
      <dgm:spPr/>
      <dgm:t>
        <a:bodyPr/>
        <a:lstStyle/>
        <a:p>
          <a:r>
            <a:rPr lang="en-US" dirty="0"/>
            <a:t>UTI</a:t>
          </a:r>
        </a:p>
      </dgm:t>
    </dgm:pt>
    <dgm:pt modelId="{F0077D98-4F59-40B1-BCE3-60F5006E2FB3}" type="parTrans" cxnId="{62C9CFAA-9128-4D1F-9F6F-DA55707A48E9}">
      <dgm:prSet/>
      <dgm:spPr/>
      <dgm:t>
        <a:bodyPr/>
        <a:lstStyle/>
        <a:p>
          <a:endParaRPr lang="en-US"/>
        </a:p>
      </dgm:t>
    </dgm:pt>
    <dgm:pt modelId="{2EE55954-0ACC-4D44-8975-7BB008B55E66}" type="sibTrans" cxnId="{62C9CFAA-9128-4D1F-9F6F-DA55707A48E9}">
      <dgm:prSet/>
      <dgm:spPr/>
      <dgm:t>
        <a:bodyPr/>
        <a:lstStyle/>
        <a:p>
          <a:endParaRPr lang="en-US"/>
        </a:p>
      </dgm:t>
    </dgm:pt>
    <dgm:pt modelId="{C49DC432-EA5F-4E6D-9426-F80E5E39ABDD}">
      <dgm:prSet/>
      <dgm:spPr/>
      <dgm:t>
        <a:bodyPr/>
        <a:lstStyle/>
        <a:p>
          <a:r>
            <a:rPr lang="en-US" dirty="0"/>
            <a:t>Diabetes ketoacidosis (DKA)</a:t>
          </a:r>
        </a:p>
      </dgm:t>
    </dgm:pt>
    <dgm:pt modelId="{52B5C9E0-BC3A-49C8-8063-8C8D1E68AE58}" type="sibTrans" cxnId="{BF6AD94F-D8BF-46AB-B427-7958436E7871}">
      <dgm:prSet/>
      <dgm:spPr/>
      <dgm:t>
        <a:bodyPr/>
        <a:lstStyle/>
        <a:p>
          <a:endParaRPr lang="en-US"/>
        </a:p>
      </dgm:t>
    </dgm:pt>
    <dgm:pt modelId="{905BEBF4-36CC-4E5B-A61E-9CDF0318BD48}" type="parTrans" cxnId="{BF6AD94F-D8BF-46AB-B427-7958436E7871}">
      <dgm:prSet/>
      <dgm:spPr/>
      <dgm:t>
        <a:bodyPr/>
        <a:lstStyle/>
        <a:p>
          <a:endParaRPr lang="en-US"/>
        </a:p>
      </dgm:t>
    </dgm:pt>
    <dgm:pt modelId="{FDCCA9A8-DD05-44FF-93A8-545F47903C0B}" type="pres">
      <dgm:prSet presAssocID="{1AD4E854-A968-410A-8892-963E73470DF9}" presName="diagram" presStyleCnt="0">
        <dgm:presLayoutVars>
          <dgm:dir/>
          <dgm:resizeHandles val="exact"/>
        </dgm:presLayoutVars>
      </dgm:prSet>
      <dgm:spPr/>
    </dgm:pt>
    <dgm:pt modelId="{24CC86CC-37D2-413A-978A-43FF7B81E24F}" type="pres">
      <dgm:prSet presAssocID="{DDA6DD5D-28C5-4981-97EC-784BBFDA9208}" presName="node" presStyleLbl="node1" presStyleIdx="0" presStyleCnt="6">
        <dgm:presLayoutVars>
          <dgm:bulletEnabled val="1"/>
        </dgm:presLayoutVars>
      </dgm:prSet>
      <dgm:spPr/>
    </dgm:pt>
    <dgm:pt modelId="{D8F8561C-2AB7-42AD-BCEE-307E65F131B3}" type="pres">
      <dgm:prSet presAssocID="{40B1B0E2-75F2-416B-B255-B240F27FE63D}" presName="sibTrans" presStyleCnt="0"/>
      <dgm:spPr/>
    </dgm:pt>
    <dgm:pt modelId="{BE8198F7-13E9-4D8B-9AA4-217BDBF1EF9C}" type="pres">
      <dgm:prSet presAssocID="{D1E9012E-1797-4CB2-AB24-08B8ED2339D1}" presName="node" presStyleLbl="node1" presStyleIdx="1" presStyleCnt="6">
        <dgm:presLayoutVars>
          <dgm:bulletEnabled val="1"/>
        </dgm:presLayoutVars>
      </dgm:prSet>
      <dgm:spPr/>
    </dgm:pt>
    <dgm:pt modelId="{B860A05F-0E9C-49D5-B9F6-438478002CBB}" type="pres">
      <dgm:prSet presAssocID="{2F9F9D7D-2E48-466E-9211-0BFF8D21A715}" presName="sibTrans" presStyleCnt="0"/>
      <dgm:spPr/>
    </dgm:pt>
    <dgm:pt modelId="{7DF6BD01-C8D1-4B2C-A29B-A4DE1E4D6406}" type="pres">
      <dgm:prSet presAssocID="{CB2D926B-04A2-43FD-8013-5AC61F714BB8}" presName="node" presStyleLbl="node1" presStyleIdx="2" presStyleCnt="6">
        <dgm:presLayoutVars>
          <dgm:bulletEnabled val="1"/>
        </dgm:presLayoutVars>
      </dgm:prSet>
      <dgm:spPr/>
    </dgm:pt>
    <dgm:pt modelId="{D762D548-9D19-4FDC-A11F-7526EECD416B}" type="pres">
      <dgm:prSet presAssocID="{4CDE96EE-049C-4064-831D-3AC9019018FA}" presName="sibTrans" presStyleCnt="0"/>
      <dgm:spPr/>
    </dgm:pt>
    <dgm:pt modelId="{739A9A59-9483-4CA9-92F9-13FA27BF7B40}" type="pres">
      <dgm:prSet presAssocID="{5B635DD9-E351-49E7-81F1-96B933A23D7E}" presName="node" presStyleLbl="node1" presStyleIdx="3" presStyleCnt="6">
        <dgm:presLayoutVars>
          <dgm:bulletEnabled val="1"/>
        </dgm:presLayoutVars>
      </dgm:prSet>
      <dgm:spPr/>
    </dgm:pt>
    <dgm:pt modelId="{E9861BA3-1CF7-474A-BBCC-CBA1AC116096}" type="pres">
      <dgm:prSet presAssocID="{6CA5D351-BD18-431A-956D-90594179AE07}" presName="sibTrans" presStyleCnt="0"/>
      <dgm:spPr/>
    </dgm:pt>
    <dgm:pt modelId="{66483604-3F2E-4533-95D3-93C6316DAA0B}" type="pres">
      <dgm:prSet presAssocID="{64C096AF-2D9E-4C9D-8BD3-0D63DB761D3B}" presName="node" presStyleLbl="node1" presStyleIdx="4" presStyleCnt="6">
        <dgm:presLayoutVars>
          <dgm:bulletEnabled val="1"/>
        </dgm:presLayoutVars>
      </dgm:prSet>
      <dgm:spPr/>
    </dgm:pt>
    <dgm:pt modelId="{D8CEC4B2-D2AB-47AA-8573-90E1E51E1191}" type="pres">
      <dgm:prSet presAssocID="{2EE55954-0ACC-4D44-8975-7BB008B55E66}" presName="sibTrans" presStyleCnt="0"/>
      <dgm:spPr/>
    </dgm:pt>
    <dgm:pt modelId="{44163750-5E48-44CF-B8E5-28AC45778A50}" type="pres">
      <dgm:prSet presAssocID="{C49DC432-EA5F-4E6D-9426-F80E5E39ABDD}" presName="node" presStyleLbl="node1" presStyleIdx="5" presStyleCnt="6">
        <dgm:presLayoutVars>
          <dgm:bulletEnabled val="1"/>
        </dgm:presLayoutVars>
      </dgm:prSet>
      <dgm:spPr/>
    </dgm:pt>
  </dgm:ptLst>
  <dgm:cxnLst>
    <dgm:cxn modelId="{7F11C233-A441-4D2C-8C55-93161A96CB86}" srcId="{1AD4E854-A968-410A-8892-963E73470DF9}" destId="{DDA6DD5D-28C5-4981-97EC-784BBFDA9208}" srcOrd="0" destOrd="0" parTransId="{551FB8E6-9044-41B7-8E41-63FE5FE71378}" sibTransId="{40B1B0E2-75F2-416B-B255-B240F27FE63D}"/>
    <dgm:cxn modelId="{9C036D34-3AD5-4922-A472-659818553062}" type="presOf" srcId="{1AD4E854-A968-410A-8892-963E73470DF9}" destId="{FDCCA9A8-DD05-44FF-93A8-545F47903C0B}" srcOrd="0" destOrd="0" presId="urn:microsoft.com/office/officeart/2005/8/layout/default"/>
    <dgm:cxn modelId="{B6A40E5C-BE2F-4321-A7BD-9DC8B97D43B9}" srcId="{1AD4E854-A968-410A-8892-963E73470DF9}" destId="{5B635DD9-E351-49E7-81F1-96B933A23D7E}" srcOrd="3" destOrd="0" parTransId="{FACCE134-9167-42FE-9F1C-97DB6500F4D6}" sibTransId="{6CA5D351-BD18-431A-956D-90594179AE07}"/>
    <dgm:cxn modelId="{BF6AD94F-D8BF-46AB-B427-7958436E7871}" srcId="{1AD4E854-A968-410A-8892-963E73470DF9}" destId="{C49DC432-EA5F-4E6D-9426-F80E5E39ABDD}" srcOrd="5" destOrd="0" parTransId="{905BEBF4-36CC-4E5B-A61E-9CDF0318BD48}" sibTransId="{52B5C9E0-BC3A-49C8-8063-8C8D1E68AE58}"/>
    <dgm:cxn modelId="{C414DB72-6292-44FC-9EDA-1397FD258EF8}" type="presOf" srcId="{DDA6DD5D-28C5-4981-97EC-784BBFDA9208}" destId="{24CC86CC-37D2-413A-978A-43FF7B81E24F}" srcOrd="0" destOrd="0" presId="urn:microsoft.com/office/officeart/2005/8/layout/default"/>
    <dgm:cxn modelId="{D9838975-891F-49F0-9F2D-C478E1671132}" srcId="{1AD4E854-A968-410A-8892-963E73470DF9}" destId="{CB2D926B-04A2-43FD-8013-5AC61F714BB8}" srcOrd="2" destOrd="0" parTransId="{05CB6365-7267-452D-8E08-C7DF9FB36BAB}" sibTransId="{4CDE96EE-049C-4064-831D-3AC9019018FA}"/>
    <dgm:cxn modelId="{7A0C2479-B2CF-4DA6-BB62-6E83C17A5F3F}" srcId="{1AD4E854-A968-410A-8892-963E73470DF9}" destId="{D1E9012E-1797-4CB2-AB24-08B8ED2339D1}" srcOrd="1" destOrd="0" parTransId="{22752534-C66C-4B6C-AFFE-E47B33186D6E}" sibTransId="{2F9F9D7D-2E48-466E-9211-0BFF8D21A715}"/>
    <dgm:cxn modelId="{5F952E92-D7DB-4359-A5E9-4EF22BC0D932}" type="presOf" srcId="{C49DC432-EA5F-4E6D-9426-F80E5E39ABDD}" destId="{44163750-5E48-44CF-B8E5-28AC45778A50}" srcOrd="0" destOrd="0" presId="urn:microsoft.com/office/officeart/2005/8/layout/default"/>
    <dgm:cxn modelId="{5DEC119B-E555-4E1B-833F-DFB6569289B1}" type="presOf" srcId="{D1E9012E-1797-4CB2-AB24-08B8ED2339D1}" destId="{BE8198F7-13E9-4D8B-9AA4-217BDBF1EF9C}" srcOrd="0" destOrd="0" presId="urn:microsoft.com/office/officeart/2005/8/layout/default"/>
    <dgm:cxn modelId="{274F9EA2-1CD9-44EE-BE04-29DDE9E4CC41}" type="presOf" srcId="{5B635DD9-E351-49E7-81F1-96B933A23D7E}" destId="{739A9A59-9483-4CA9-92F9-13FA27BF7B40}" srcOrd="0" destOrd="0" presId="urn:microsoft.com/office/officeart/2005/8/layout/default"/>
    <dgm:cxn modelId="{62C9CFAA-9128-4D1F-9F6F-DA55707A48E9}" srcId="{1AD4E854-A968-410A-8892-963E73470DF9}" destId="{64C096AF-2D9E-4C9D-8BD3-0D63DB761D3B}" srcOrd="4" destOrd="0" parTransId="{F0077D98-4F59-40B1-BCE3-60F5006E2FB3}" sibTransId="{2EE55954-0ACC-4D44-8975-7BB008B55E66}"/>
    <dgm:cxn modelId="{C4C334EB-838B-4F30-AED5-C2C2CA4863BF}" type="presOf" srcId="{64C096AF-2D9E-4C9D-8BD3-0D63DB761D3B}" destId="{66483604-3F2E-4533-95D3-93C6316DAA0B}" srcOrd="0" destOrd="0" presId="urn:microsoft.com/office/officeart/2005/8/layout/default"/>
    <dgm:cxn modelId="{6AF116FD-0499-4487-A5F8-CA01BE76309A}" type="presOf" srcId="{CB2D926B-04A2-43FD-8013-5AC61F714BB8}" destId="{7DF6BD01-C8D1-4B2C-A29B-A4DE1E4D6406}" srcOrd="0" destOrd="0" presId="urn:microsoft.com/office/officeart/2005/8/layout/default"/>
    <dgm:cxn modelId="{0D6EA4C6-31AC-484A-B8B4-9BB1BBE92336}" type="presParOf" srcId="{FDCCA9A8-DD05-44FF-93A8-545F47903C0B}" destId="{24CC86CC-37D2-413A-978A-43FF7B81E24F}" srcOrd="0" destOrd="0" presId="urn:microsoft.com/office/officeart/2005/8/layout/default"/>
    <dgm:cxn modelId="{A2D30994-EA73-431B-A895-53ACCE0A1524}" type="presParOf" srcId="{FDCCA9A8-DD05-44FF-93A8-545F47903C0B}" destId="{D8F8561C-2AB7-42AD-BCEE-307E65F131B3}" srcOrd="1" destOrd="0" presId="urn:microsoft.com/office/officeart/2005/8/layout/default"/>
    <dgm:cxn modelId="{AA2C4AE4-3F28-40FA-93F7-88F98AB69E90}" type="presParOf" srcId="{FDCCA9A8-DD05-44FF-93A8-545F47903C0B}" destId="{BE8198F7-13E9-4D8B-9AA4-217BDBF1EF9C}" srcOrd="2" destOrd="0" presId="urn:microsoft.com/office/officeart/2005/8/layout/default"/>
    <dgm:cxn modelId="{ACA43CC8-B390-427D-8EF1-10BD34C8B26C}" type="presParOf" srcId="{FDCCA9A8-DD05-44FF-93A8-545F47903C0B}" destId="{B860A05F-0E9C-49D5-B9F6-438478002CBB}" srcOrd="3" destOrd="0" presId="urn:microsoft.com/office/officeart/2005/8/layout/default"/>
    <dgm:cxn modelId="{40A3DD95-06BB-4636-A4B0-10D876AC79BB}" type="presParOf" srcId="{FDCCA9A8-DD05-44FF-93A8-545F47903C0B}" destId="{7DF6BD01-C8D1-4B2C-A29B-A4DE1E4D6406}" srcOrd="4" destOrd="0" presId="urn:microsoft.com/office/officeart/2005/8/layout/default"/>
    <dgm:cxn modelId="{50E49D57-E8F4-4F8D-AC48-CC07019CE298}" type="presParOf" srcId="{FDCCA9A8-DD05-44FF-93A8-545F47903C0B}" destId="{D762D548-9D19-4FDC-A11F-7526EECD416B}" srcOrd="5" destOrd="0" presId="urn:microsoft.com/office/officeart/2005/8/layout/default"/>
    <dgm:cxn modelId="{DF5504D2-7C1E-4001-83FA-D57ADA958EB7}" type="presParOf" srcId="{FDCCA9A8-DD05-44FF-93A8-545F47903C0B}" destId="{739A9A59-9483-4CA9-92F9-13FA27BF7B40}" srcOrd="6" destOrd="0" presId="urn:microsoft.com/office/officeart/2005/8/layout/default"/>
    <dgm:cxn modelId="{930CC825-C41C-44C4-90D2-921FC6954025}" type="presParOf" srcId="{FDCCA9A8-DD05-44FF-93A8-545F47903C0B}" destId="{E9861BA3-1CF7-474A-BBCC-CBA1AC116096}" srcOrd="7" destOrd="0" presId="urn:microsoft.com/office/officeart/2005/8/layout/default"/>
    <dgm:cxn modelId="{001F0922-6ED6-444F-BDA1-307F34E71637}" type="presParOf" srcId="{FDCCA9A8-DD05-44FF-93A8-545F47903C0B}" destId="{66483604-3F2E-4533-95D3-93C6316DAA0B}" srcOrd="8" destOrd="0" presId="urn:microsoft.com/office/officeart/2005/8/layout/default"/>
    <dgm:cxn modelId="{D97573C1-5AED-4415-BDFE-BCBF3B45BBAA}" type="presParOf" srcId="{FDCCA9A8-DD05-44FF-93A8-545F47903C0B}" destId="{D8CEC4B2-D2AB-47AA-8573-90E1E51E1191}" srcOrd="9" destOrd="0" presId="urn:microsoft.com/office/officeart/2005/8/layout/default"/>
    <dgm:cxn modelId="{937B5EDD-2A8F-4719-9F4B-9007BE6BD696}" type="presParOf" srcId="{FDCCA9A8-DD05-44FF-93A8-545F47903C0B}" destId="{44163750-5E48-44CF-B8E5-28AC45778A50}"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C91ABD1-055C-4F8F-ADB6-3C4EB91D18F5}" type="doc">
      <dgm:prSet loTypeId="urn:microsoft.com/office/officeart/2005/8/layout/hList1" loCatId="list" qsTypeId="urn:microsoft.com/office/officeart/2005/8/quickstyle/simple2" qsCatId="simple" csTypeId="urn:microsoft.com/office/officeart/2005/8/colors/accent3_2" csCatId="accent3" phldr="1"/>
      <dgm:spPr/>
      <dgm:t>
        <a:bodyPr/>
        <a:lstStyle/>
        <a:p>
          <a:endParaRPr lang="en-US"/>
        </a:p>
      </dgm:t>
    </dgm:pt>
    <dgm:pt modelId="{22B3DEB3-EA32-4632-8D79-0926AFEC0F06}">
      <dgm:prSet/>
      <dgm:spPr/>
      <dgm:t>
        <a:bodyPr/>
        <a:lstStyle/>
        <a:p>
          <a:r>
            <a:rPr lang="en-US" dirty="0">
              <a:solidFill>
                <a:srgbClr val="0070C0"/>
              </a:solidFill>
            </a:rPr>
            <a:t>A1c less than 7% (individualize)</a:t>
          </a:r>
        </a:p>
      </dgm:t>
    </dgm:pt>
    <dgm:pt modelId="{349341ED-3DEE-4084-B06B-F57DD801CBEB}" type="parTrans" cxnId="{65180CEF-473B-46D8-872F-CB779EA1AC92}">
      <dgm:prSet/>
      <dgm:spPr/>
      <dgm:t>
        <a:bodyPr/>
        <a:lstStyle/>
        <a:p>
          <a:endParaRPr lang="en-US"/>
        </a:p>
      </dgm:t>
    </dgm:pt>
    <dgm:pt modelId="{2E345A7A-7716-4B21-B16E-9EB37604CC66}" type="sibTrans" cxnId="{65180CEF-473B-46D8-872F-CB779EA1AC92}">
      <dgm:prSet/>
      <dgm:spPr/>
      <dgm:t>
        <a:bodyPr/>
        <a:lstStyle/>
        <a:p>
          <a:endParaRPr lang="en-US"/>
        </a:p>
      </dgm:t>
    </dgm:pt>
    <dgm:pt modelId="{3999FB6B-3090-4FF8-9BD5-530459409A92}">
      <dgm:prSet custT="1"/>
      <dgm:spPr/>
      <dgm:t>
        <a:bodyPr/>
        <a:lstStyle/>
        <a:p>
          <a:r>
            <a:rPr lang="en-US" sz="2800" dirty="0"/>
            <a:t>Pre-meal BG 80-130</a:t>
          </a:r>
        </a:p>
      </dgm:t>
    </dgm:pt>
    <dgm:pt modelId="{C480BB37-0CBE-4543-9D61-5F444D14DAAA}" type="parTrans" cxnId="{0BF2DFE8-1C4C-44A0-AB83-92A1B8827CF2}">
      <dgm:prSet/>
      <dgm:spPr/>
      <dgm:t>
        <a:bodyPr/>
        <a:lstStyle/>
        <a:p>
          <a:endParaRPr lang="en-US"/>
        </a:p>
      </dgm:t>
    </dgm:pt>
    <dgm:pt modelId="{08A40A30-1F48-4C7B-B3F3-F8389A05E13A}" type="sibTrans" cxnId="{0BF2DFE8-1C4C-44A0-AB83-92A1B8827CF2}">
      <dgm:prSet/>
      <dgm:spPr/>
      <dgm:t>
        <a:bodyPr/>
        <a:lstStyle/>
        <a:p>
          <a:endParaRPr lang="en-US"/>
        </a:p>
      </dgm:t>
    </dgm:pt>
    <dgm:pt modelId="{EA04FFEB-9D34-4416-A8E3-0238ACEA3C71}">
      <dgm:prSet custT="1"/>
      <dgm:spPr/>
      <dgm:t>
        <a:bodyPr/>
        <a:lstStyle/>
        <a:p>
          <a:r>
            <a:rPr lang="en-US" sz="2800" dirty="0"/>
            <a:t>Post meal BG &lt;180</a:t>
          </a:r>
        </a:p>
      </dgm:t>
    </dgm:pt>
    <dgm:pt modelId="{8427D646-1A9E-49EA-A521-0C64CEB14999}" type="parTrans" cxnId="{6042363D-6F63-4F94-A16A-8DC11F352491}">
      <dgm:prSet/>
      <dgm:spPr/>
      <dgm:t>
        <a:bodyPr/>
        <a:lstStyle/>
        <a:p>
          <a:endParaRPr lang="en-US"/>
        </a:p>
      </dgm:t>
    </dgm:pt>
    <dgm:pt modelId="{80A46680-79DF-4EFC-B924-F62F818EF9AD}" type="sibTrans" cxnId="{6042363D-6F63-4F94-A16A-8DC11F352491}">
      <dgm:prSet/>
      <dgm:spPr/>
      <dgm:t>
        <a:bodyPr/>
        <a:lstStyle/>
        <a:p>
          <a:endParaRPr lang="en-US"/>
        </a:p>
      </dgm:t>
    </dgm:pt>
    <dgm:pt modelId="{517447EA-412B-4991-936E-33297EE3E48B}">
      <dgm:prSet custT="1"/>
      <dgm:spPr/>
      <dgm:t>
        <a:bodyPr/>
        <a:lstStyle/>
        <a:p>
          <a:r>
            <a:rPr lang="en-US" sz="2800" dirty="0"/>
            <a:t>Time in Range (70-180) 70% of time</a:t>
          </a:r>
        </a:p>
      </dgm:t>
    </dgm:pt>
    <dgm:pt modelId="{F6130BA8-AC4A-430E-A8B2-2AC4D6F57744}" type="parTrans" cxnId="{A3D3E2F7-F056-4A19-BDA8-532BDF611982}">
      <dgm:prSet/>
      <dgm:spPr/>
      <dgm:t>
        <a:bodyPr/>
        <a:lstStyle/>
        <a:p>
          <a:endParaRPr lang="en-US"/>
        </a:p>
      </dgm:t>
    </dgm:pt>
    <dgm:pt modelId="{B93019DB-91B4-4E0D-9B9C-EB2AF1EBB1E8}" type="sibTrans" cxnId="{A3D3E2F7-F056-4A19-BDA8-532BDF611982}">
      <dgm:prSet/>
      <dgm:spPr/>
      <dgm:t>
        <a:bodyPr/>
        <a:lstStyle/>
        <a:p>
          <a:endParaRPr lang="en-US"/>
        </a:p>
      </dgm:t>
    </dgm:pt>
    <dgm:pt modelId="{0735A8E4-44B2-43CC-BF2E-89A3CCDB4C70}">
      <dgm:prSet custT="1"/>
      <dgm:spPr/>
      <dgm:t>
        <a:bodyPr/>
        <a:lstStyle/>
        <a:p>
          <a:r>
            <a:rPr lang="en-US" sz="2400" dirty="0">
              <a:solidFill>
                <a:srgbClr val="0070C0"/>
              </a:solidFill>
            </a:rPr>
            <a:t>Blood Pressure </a:t>
          </a:r>
        </a:p>
        <a:p>
          <a:r>
            <a:rPr lang="en-US" sz="2400" dirty="0">
              <a:solidFill>
                <a:srgbClr val="0070C0"/>
              </a:solidFill>
            </a:rPr>
            <a:t>&lt;130/80</a:t>
          </a:r>
        </a:p>
      </dgm:t>
    </dgm:pt>
    <dgm:pt modelId="{216AC97E-BEDF-41FC-9C7C-F3044924C920}" type="parTrans" cxnId="{FE41743F-6241-452C-8E15-A95C11F13BB8}">
      <dgm:prSet/>
      <dgm:spPr/>
      <dgm:t>
        <a:bodyPr/>
        <a:lstStyle/>
        <a:p>
          <a:endParaRPr lang="en-US"/>
        </a:p>
      </dgm:t>
    </dgm:pt>
    <dgm:pt modelId="{08E7CCFB-9E87-4F8D-B683-28F598025678}" type="sibTrans" cxnId="{FE41743F-6241-452C-8E15-A95C11F13BB8}">
      <dgm:prSet/>
      <dgm:spPr/>
      <dgm:t>
        <a:bodyPr/>
        <a:lstStyle/>
        <a:p>
          <a:endParaRPr lang="en-US"/>
        </a:p>
      </dgm:t>
    </dgm:pt>
    <dgm:pt modelId="{16552E76-7028-4D52-B586-875962D87952}">
      <dgm:prSet custT="1"/>
      <dgm:spPr/>
      <dgm:t>
        <a:bodyPr/>
        <a:lstStyle/>
        <a:p>
          <a:r>
            <a:rPr lang="en-US" sz="3200" dirty="0">
              <a:solidFill>
                <a:srgbClr val="0070C0"/>
              </a:solidFill>
            </a:rPr>
            <a:t>Cholesterol </a:t>
          </a:r>
        </a:p>
      </dgm:t>
    </dgm:pt>
    <dgm:pt modelId="{38D58956-0E67-4C65-A088-A58A7BE071E2}" type="parTrans" cxnId="{2C20231A-CA79-4B8E-9CE8-E7D617E803AE}">
      <dgm:prSet/>
      <dgm:spPr/>
      <dgm:t>
        <a:bodyPr/>
        <a:lstStyle/>
        <a:p>
          <a:endParaRPr lang="en-US"/>
        </a:p>
      </dgm:t>
    </dgm:pt>
    <dgm:pt modelId="{EBA697D1-8EFA-48BD-A99A-62726BBC22D8}" type="sibTrans" cxnId="{2C20231A-CA79-4B8E-9CE8-E7D617E803AE}">
      <dgm:prSet/>
      <dgm:spPr/>
      <dgm:t>
        <a:bodyPr/>
        <a:lstStyle/>
        <a:p>
          <a:endParaRPr lang="en-US"/>
        </a:p>
      </dgm:t>
    </dgm:pt>
    <dgm:pt modelId="{B5A320F2-6211-4A2C-9724-F328C10E2C33}">
      <dgm:prSet/>
      <dgm:spPr/>
      <dgm:t>
        <a:bodyPr/>
        <a:lstStyle/>
        <a:p>
          <a:pPr>
            <a:lnSpc>
              <a:spcPct val="100000"/>
            </a:lnSpc>
          </a:pPr>
          <a:r>
            <a:rPr lang="en-US" dirty="0">
              <a:latin typeface="Calibri" panose="020F0502020204030204" pitchFamily="34" charset="0"/>
              <a:ea typeface="Calibri" panose="020F0502020204030204" pitchFamily="34" charset="0"/>
              <a:cs typeface="Calibri" panose="020F0502020204030204" pitchFamily="34" charset="0"/>
            </a:rPr>
            <a:t>Statin therapy based on age &amp; risk status</a:t>
          </a:r>
        </a:p>
      </dgm:t>
    </dgm:pt>
    <dgm:pt modelId="{4E43C9F0-5A89-4ADD-8A59-ECF2C773BB87}" type="parTrans" cxnId="{DC4EE5DC-EACD-4D0C-B8E2-90FDA4FA8166}">
      <dgm:prSet/>
      <dgm:spPr/>
      <dgm:t>
        <a:bodyPr/>
        <a:lstStyle/>
        <a:p>
          <a:endParaRPr lang="en-US"/>
        </a:p>
      </dgm:t>
    </dgm:pt>
    <dgm:pt modelId="{BF0C997B-E5D7-4C6F-8B53-BE158E53585F}" type="sibTrans" cxnId="{DC4EE5DC-EACD-4D0C-B8E2-90FDA4FA8166}">
      <dgm:prSet/>
      <dgm:spPr/>
      <dgm:t>
        <a:bodyPr/>
        <a:lstStyle/>
        <a:p>
          <a:endParaRPr lang="en-US"/>
        </a:p>
      </dgm:t>
    </dgm:pt>
    <dgm:pt modelId="{C3FAA866-38E0-4315-BFA7-030FCF114F32}">
      <dgm:prSet/>
      <dgm:spPr/>
      <dgm:t>
        <a:bodyPr/>
        <a:lstStyle/>
        <a:p>
          <a:pPr>
            <a:lnSpc>
              <a:spcPct val="100000"/>
            </a:lnSpc>
          </a:pPr>
          <a:r>
            <a:rPr lang="en-US" dirty="0">
              <a:latin typeface="Calibri" panose="020F0502020204030204" pitchFamily="34" charset="0"/>
              <a:ea typeface="Calibri" panose="020F0502020204030204" pitchFamily="34" charset="0"/>
              <a:cs typeface="Calibri" panose="020F0502020204030204" pitchFamily="34" charset="0"/>
            </a:rPr>
            <a:t>If 40+ with ASCVD Risk, decrease LDL by 50%, LDL &lt;70</a:t>
          </a:r>
        </a:p>
      </dgm:t>
    </dgm:pt>
    <dgm:pt modelId="{D091B41A-F5D0-4811-94F7-CEF5876D72E0}" type="parTrans" cxnId="{2516E6E8-26B1-451F-91B2-FF0876781CF4}">
      <dgm:prSet/>
      <dgm:spPr/>
      <dgm:t>
        <a:bodyPr/>
        <a:lstStyle/>
        <a:p>
          <a:endParaRPr lang="en-US"/>
        </a:p>
      </dgm:t>
    </dgm:pt>
    <dgm:pt modelId="{F6ADC4EC-5806-40DD-B1B9-6AA99D3AE7BF}" type="sibTrans" cxnId="{2516E6E8-26B1-451F-91B2-FF0876781CF4}">
      <dgm:prSet/>
      <dgm:spPr/>
      <dgm:t>
        <a:bodyPr/>
        <a:lstStyle/>
        <a:p>
          <a:endParaRPr lang="en-US"/>
        </a:p>
      </dgm:t>
    </dgm:pt>
    <dgm:pt modelId="{ED71FFC3-1CDD-4022-8FF1-5AE9AA4CD027}">
      <dgm:prSet/>
      <dgm:spPr/>
      <dgm:t>
        <a:bodyPr/>
        <a:lstStyle/>
        <a:p>
          <a:pPr>
            <a:lnSpc>
              <a:spcPct val="100000"/>
            </a:lnSpc>
          </a:pPr>
          <a:r>
            <a:rPr lang="en-US" dirty="0">
              <a:latin typeface="Calibri" panose="020F0502020204030204" pitchFamily="34" charset="0"/>
              <a:ea typeface="Calibri" panose="020F0502020204030204" pitchFamily="34" charset="0"/>
              <a:cs typeface="Calibri" panose="020F0502020204030204" pitchFamily="34" charset="0"/>
            </a:rPr>
            <a:t>If 40+ with ASCVD, decrease LDL by 50%, LDL &lt;55</a:t>
          </a:r>
        </a:p>
      </dgm:t>
    </dgm:pt>
    <dgm:pt modelId="{EC3A86E3-6E09-4926-B923-8621E9335C7F}" type="parTrans" cxnId="{FF27EC21-C080-430C-9B66-41298F0EC8AF}">
      <dgm:prSet/>
      <dgm:spPr/>
      <dgm:t>
        <a:bodyPr/>
        <a:lstStyle/>
        <a:p>
          <a:endParaRPr lang="en-US"/>
        </a:p>
      </dgm:t>
    </dgm:pt>
    <dgm:pt modelId="{ABF60C88-3793-4D73-A678-A4D8451B494E}" type="sibTrans" cxnId="{FF27EC21-C080-430C-9B66-41298F0EC8AF}">
      <dgm:prSet/>
      <dgm:spPr/>
      <dgm:t>
        <a:bodyPr/>
        <a:lstStyle/>
        <a:p>
          <a:endParaRPr lang="en-US"/>
        </a:p>
      </dgm:t>
    </dgm:pt>
    <dgm:pt modelId="{94124377-B63B-424D-AE4D-C8CC9B4CE3C9}" type="pres">
      <dgm:prSet presAssocID="{AC91ABD1-055C-4F8F-ADB6-3C4EB91D18F5}" presName="Name0" presStyleCnt="0">
        <dgm:presLayoutVars>
          <dgm:dir/>
          <dgm:animLvl val="lvl"/>
          <dgm:resizeHandles val="exact"/>
        </dgm:presLayoutVars>
      </dgm:prSet>
      <dgm:spPr/>
    </dgm:pt>
    <dgm:pt modelId="{8DC3CA85-4FD5-4CF9-9221-0B81FC8F99DE}" type="pres">
      <dgm:prSet presAssocID="{22B3DEB3-EA32-4632-8D79-0926AFEC0F06}" presName="composite" presStyleCnt="0"/>
      <dgm:spPr/>
    </dgm:pt>
    <dgm:pt modelId="{4872154C-EA5B-4D81-878E-F905A5C23E2F}" type="pres">
      <dgm:prSet presAssocID="{22B3DEB3-EA32-4632-8D79-0926AFEC0F06}" presName="parTx" presStyleLbl="alignNode1" presStyleIdx="0" presStyleCnt="3">
        <dgm:presLayoutVars>
          <dgm:chMax val="0"/>
          <dgm:chPref val="0"/>
          <dgm:bulletEnabled val="1"/>
        </dgm:presLayoutVars>
      </dgm:prSet>
      <dgm:spPr/>
    </dgm:pt>
    <dgm:pt modelId="{640B5F80-DEF7-4D18-BEBA-D4065BE70367}" type="pres">
      <dgm:prSet presAssocID="{22B3DEB3-EA32-4632-8D79-0926AFEC0F06}" presName="desTx" presStyleLbl="alignAccFollowNode1" presStyleIdx="0" presStyleCnt="3">
        <dgm:presLayoutVars>
          <dgm:bulletEnabled val="1"/>
        </dgm:presLayoutVars>
      </dgm:prSet>
      <dgm:spPr/>
    </dgm:pt>
    <dgm:pt modelId="{B7E64E77-760C-4DA6-8E6B-FFE0B2DE8CF5}" type="pres">
      <dgm:prSet presAssocID="{2E345A7A-7716-4B21-B16E-9EB37604CC66}" presName="space" presStyleCnt="0"/>
      <dgm:spPr/>
    </dgm:pt>
    <dgm:pt modelId="{7F23C7A7-7BD6-44DC-ABE5-9F6781B98690}" type="pres">
      <dgm:prSet presAssocID="{0735A8E4-44B2-43CC-BF2E-89A3CCDB4C70}" presName="composite" presStyleCnt="0"/>
      <dgm:spPr/>
    </dgm:pt>
    <dgm:pt modelId="{38A44A9E-E78B-49FD-9BD4-97C4FC159060}" type="pres">
      <dgm:prSet presAssocID="{0735A8E4-44B2-43CC-BF2E-89A3CCDB4C70}" presName="parTx" presStyleLbl="alignNode1" presStyleIdx="1" presStyleCnt="3">
        <dgm:presLayoutVars>
          <dgm:chMax val="0"/>
          <dgm:chPref val="0"/>
          <dgm:bulletEnabled val="1"/>
        </dgm:presLayoutVars>
      </dgm:prSet>
      <dgm:spPr/>
    </dgm:pt>
    <dgm:pt modelId="{F1CF1BBD-31D1-4969-96C1-207E25C55671}" type="pres">
      <dgm:prSet presAssocID="{0735A8E4-44B2-43CC-BF2E-89A3CCDB4C70}" presName="desTx" presStyleLbl="alignAccFollowNode1" presStyleIdx="1" presStyleCnt="3">
        <dgm:presLayoutVars>
          <dgm:bulletEnabled val="1"/>
        </dgm:presLayoutVars>
      </dgm:prSet>
      <dgm:spPr>
        <a:blipFill rotWithShape="0">
          <a:blip xmlns:r="http://schemas.openxmlformats.org/officeDocument/2006/relationships" r:embed="rId1" cstate="print">
            <a:extLst>
              <a:ext uri="{28A0092B-C50C-407E-A947-70E740481C1C}">
                <a14:useLocalDpi xmlns:a14="http://schemas.microsoft.com/office/drawing/2010/main" val="0"/>
              </a:ext>
            </a:extLst>
          </a:blip>
          <a:srcRect/>
          <a:stretch>
            <a:fillRect l="-69000" r="-69000"/>
          </a:stretch>
        </a:blipFill>
      </dgm:spPr>
    </dgm:pt>
    <dgm:pt modelId="{5BC2DA95-BB8B-4685-AA28-D389B6E26D88}" type="pres">
      <dgm:prSet presAssocID="{08E7CCFB-9E87-4F8D-B683-28F598025678}" presName="space" presStyleCnt="0"/>
      <dgm:spPr/>
    </dgm:pt>
    <dgm:pt modelId="{5FFD60B6-BC09-4B0D-B0AF-115253852851}" type="pres">
      <dgm:prSet presAssocID="{16552E76-7028-4D52-B586-875962D87952}" presName="composite" presStyleCnt="0"/>
      <dgm:spPr/>
    </dgm:pt>
    <dgm:pt modelId="{2B8F0E08-6CE4-404D-AB9F-C96B6482D818}" type="pres">
      <dgm:prSet presAssocID="{16552E76-7028-4D52-B586-875962D87952}" presName="parTx" presStyleLbl="alignNode1" presStyleIdx="2" presStyleCnt="3">
        <dgm:presLayoutVars>
          <dgm:chMax val="0"/>
          <dgm:chPref val="0"/>
          <dgm:bulletEnabled val="1"/>
        </dgm:presLayoutVars>
      </dgm:prSet>
      <dgm:spPr/>
    </dgm:pt>
    <dgm:pt modelId="{BF5A0C15-693D-4F97-A249-FA65EFF8FA38}" type="pres">
      <dgm:prSet presAssocID="{16552E76-7028-4D52-B586-875962D87952}" presName="desTx" presStyleLbl="alignAccFollowNode1" presStyleIdx="2" presStyleCnt="3" custScaleY="94886">
        <dgm:presLayoutVars>
          <dgm:bulletEnabled val="1"/>
        </dgm:presLayoutVars>
      </dgm:prSet>
      <dgm:spPr/>
    </dgm:pt>
  </dgm:ptLst>
  <dgm:cxnLst>
    <dgm:cxn modelId="{72F48614-AD6B-42E7-A64F-D33F83CE0166}" type="presOf" srcId="{B5A320F2-6211-4A2C-9724-F328C10E2C33}" destId="{BF5A0C15-693D-4F97-A249-FA65EFF8FA38}" srcOrd="0" destOrd="0" presId="urn:microsoft.com/office/officeart/2005/8/layout/hList1"/>
    <dgm:cxn modelId="{2C20231A-CA79-4B8E-9CE8-E7D617E803AE}" srcId="{AC91ABD1-055C-4F8F-ADB6-3C4EB91D18F5}" destId="{16552E76-7028-4D52-B586-875962D87952}" srcOrd="2" destOrd="0" parTransId="{38D58956-0E67-4C65-A088-A58A7BE071E2}" sibTransId="{EBA697D1-8EFA-48BD-A99A-62726BBC22D8}"/>
    <dgm:cxn modelId="{FF27EC21-C080-430C-9B66-41298F0EC8AF}" srcId="{16552E76-7028-4D52-B586-875962D87952}" destId="{ED71FFC3-1CDD-4022-8FF1-5AE9AA4CD027}" srcOrd="2" destOrd="0" parTransId="{EC3A86E3-6E09-4926-B923-8621E9335C7F}" sibTransId="{ABF60C88-3793-4D73-A678-A4D8451B494E}"/>
    <dgm:cxn modelId="{6042363D-6F63-4F94-A16A-8DC11F352491}" srcId="{22B3DEB3-EA32-4632-8D79-0926AFEC0F06}" destId="{EA04FFEB-9D34-4416-A8E3-0238ACEA3C71}" srcOrd="1" destOrd="0" parTransId="{8427D646-1A9E-49EA-A521-0C64CEB14999}" sibTransId="{80A46680-79DF-4EFC-B924-F62F818EF9AD}"/>
    <dgm:cxn modelId="{FE41743F-6241-452C-8E15-A95C11F13BB8}" srcId="{AC91ABD1-055C-4F8F-ADB6-3C4EB91D18F5}" destId="{0735A8E4-44B2-43CC-BF2E-89A3CCDB4C70}" srcOrd="1" destOrd="0" parTransId="{216AC97E-BEDF-41FC-9C7C-F3044924C920}" sibTransId="{08E7CCFB-9E87-4F8D-B683-28F598025678}"/>
    <dgm:cxn modelId="{1B2FAE4C-CDEB-49F1-A919-4C4F3EB03F58}" type="presOf" srcId="{22B3DEB3-EA32-4632-8D79-0926AFEC0F06}" destId="{4872154C-EA5B-4D81-878E-F905A5C23E2F}" srcOrd="0" destOrd="0" presId="urn:microsoft.com/office/officeart/2005/8/layout/hList1"/>
    <dgm:cxn modelId="{B0B37257-F9DB-4AFB-ABB7-169646578CF7}" type="presOf" srcId="{EA04FFEB-9D34-4416-A8E3-0238ACEA3C71}" destId="{640B5F80-DEF7-4D18-BEBA-D4065BE70367}" srcOrd="0" destOrd="1" presId="urn:microsoft.com/office/officeart/2005/8/layout/hList1"/>
    <dgm:cxn modelId="{8823D67C-3425-43B5-841B-0CEAEF056F5A}" type="presOf" srcId="{3999FB6B-3090-4FF8-9BD5-530459409A92}" destId="{640B5F80-DEF7-4D18-BEBA-D4065BE70367}" srcOrd="0" destOrd="0" presId="urn:microsoft.com/office/officeart/2005/8/layout/hList1"/>
    <dgm:cxn modelId="{202E2F7D-871F-4D45-9531-7EC740D73B6F}" type="presOf" srcId="{AC91ABD1-055C-4F8F-ADB6-3C4EB91D18F5}" destId="{94124377-B63B-424D-AE4D-C8CC9B4CE3C9}" srcOrd="0" destOrd="0" presId="urn:microsoft.com/office/officeart/2005/8/layout/hList1"/>
    <dgm:cxn modelId="{00149286-7B90-405B-A9CC-2B9149CA0791}" type="presOf" srcId="{ED71FFC3-1CDD-4022-8FF1-5AE9AA4CD027}" destId="{BF5A0C15-693D-4F97-A249-FA65EFF8FA38}" srcOrd="0" destOrd="2" presId="urn:microsoft.com/office/officeart/2005/8/layout/hList1"/>
    <dgm:cxn modelId="{04648D87-9BCC-41DE-BE89-A8EB3131F7CD}" type="presOf" srcId="{0735A8E4-44B2-43CC-BF2E-89A3CCDB4C70}" destId="{38A44A9E-E78B-49FD-9BD4-97C4FC159060}" srcOrd="0" destOrd="0" presId="urn:microsoft.com/office/officeart/2005/8/layout/hList1"/>
    <dgm:cxn modelId="{120D1E92-186E-405C-9A11-286EE41F5596}" type="presOf" srcId="{16552E76-7028-4D52-B586-875962D87952}" destId="{2B8F0E08-6CE4-404D-AB9F-C96B6482D818}" srcOrd="0" destOrd="0" presId="urn:microsoft.com/office/officeart/2005/8/layout/hList1"/>
    <dgm:cxn modelId="{53C2B3BA-9D29-48BC-B2AC-FDC500442074}" type="presOf" srcId="{C3FAA866-38E0-4315-BFA7-030FCF114F32}" destId="{BF5A0C15-693D-4F97-A249-FA65EFF8FA38}" srcOrd="0" destOrd="1" presId="urn:microsoft.com/office/officeart/2005/8/layout/hList1"/>
    <dgm:cxn modelId="{DC4EE5DC-EACD-4D0C-B8E2-90FDA4FA8166}" srcId="{16552E76-7028-4D52-B586-875962D87952}" destId="{B5A320F2-6211-4A2C-9724-F328C10E2C33}" srcOrd="0" destOrd="0" parTransId="{4E43C9F0-5A89-4ADD-8A59-ECF2C773BB87}" sibTransId="{BF0C997B-E5D7-4C6F-8B53-BE158E53585F}"/>
    <dgm:cxn modelId="{9FD58DE4-DFED-44EB-B339-863FA70CC970}" type="presOf" srcId="{517447EA-412B-4991-936E-33297EE3E48B}" destId="{640B5F80-DEF7-4D18-BEBA-D4065BE70367}" srcOrd="0" destOrd="2" presId="urn:microsoft.com/office/officeart/2005/8/layout/hList1"/>
    <dgm:cxn modelId="{0BF2DFE8-1C4C-44A0-AB83-92A1B8827CF2}" srcId="{22B3DEB3-EA32-4632-8D79-0926AFEC0F06}" destId="{3999FB6B-3090-4FF8-9BD5-530459409A92}" srcOrd="0" destOrd="0" parTransId="{C480BB37-0CBE-4543-9D61-5F444D14DAAA}" sibTransId="{08A40A30-1F48-4C7B-B3F3-F8389A05E13A}"/>
    <dgm:cxn modelId="{2516E6E8-26B1-451F-91B2-FF0876781CF4}" srcId="{16552E76-7028-4D52-B586-875962D87952}" destId="{C3FAA866-38E0-4315-BFA7-030FCF114F32}" srcOrd="1" destOrd="0" parTransId="{D091B41A-F5D0-4811-94F7-CEF5876D72E0}" sibTransId="{F6ADC4EC-5806-40DD-B1B9-6AA99D3AE7BF}"/>
    <dgm:cxn modelId="{65180CEF-473B-46D8-872F-CB779EA1AC92}" srcId="{AC91ABD1-055C-4F8F-ADB6-3C4EB91D18F5}" destId="{22B3DEB3-EA32-4632-8D79-0926AFEC0F06}" srcOrd="0" destOrd="0" parTransId="{349341ED-3DEE-4084-B06B-F57DD801CBEB}" sibTransId="{2E345A7A-7716-4B21-B16E-9EB37604CC66}"/>
    <dgm:cxn modelId="{A3D3E2F7-F056-4A19-BDA8-532BDF611982}" srcId="{22B3DEB3-EA32-4632-8D79-0926AFEC0F06}" destId="{517447EA-412B-4991-936E-33297EE3E48B}" srcOrd="2" destOrd="0" parTransId="{F6130BA8-AC4A-430E-A8B2-2AC4D6F57744}" sibTransId="{B93019DB-91B4-4E0D-9B9C-EB2AF1EBB1E8}"/>
    <dgm:cxn modelId="{F2848AA9-696D-484A-B9C4-B3E357507F4D}" type="presParOf" srcId="{94124377-B63B-424D-AE4D-C8CC9B4CE3C9}" destId="{8DC3CA85-4FD5-4CF9-9221-0B81FC8F99DE}" srcOrd="0" destOrd="0" presId="urn:microsoft.com/office/officeart/2005/8/layout/hList1"/>
    <dgm:cxn modelId="{A9A4A80C-248E-44EA-BDAE-0E8F26BDA59F}" type="presParOf" srcId="{8DC3CA85-4FD5-4CF9-9221-0B81FC8F99DE}" destId="{4872154C-EA5B-4D81-878E-F905A5C23E2F}" srcOrd="0" destOrd="0" presId="urn:microsoft.com/office/officeart/2005/8/layout/hList1"/>
    <dgm:cxn modelId="{4DD56E4E-AA43-408D-B798-5354D61AEF3B}" type="presParOf" srcId="{8DC3CA85-4FD5-4CF9-9221-0B81FC8F99DE}" destId="{640B5F80-DEF7-4D18-BEBA-D4065BE70367}" srcOrd="1" destOrd="0" presId="urn:microsoft.com/office/officeart/2005/8/layout/hList1"/>
    <dgm:cxn modelId="{05DEBE82-1AC3-4732-9E48-10241C7EDEE9}" type="presParOf" srcId="{94124377-B63B-424D-AE4D-C8CC9B4CE3C9}" destId="{B7E64E77-760C-4DA6-8E6B-FFE0B2DE8CF5}" srcOrd="1" destOrd="0" presId="urn:microsoft.com/office/officeart/2005/8/layout/hList1"/>
    <dgm:cxn modelId="{2B59ACC1-E511-4094-A2DC-1E4D2876821D}" type="presParOf" srcId="{94124377-B63B-424D-AE4D-C8CC9B4CE3C9}" destId="{7F23C7A7-7BD6-44DC-ABE5-9F6781B98690}" srcOrd="2" destOrd="0" presId="urn:microsoft.com/office/officeart/2005/8/layout/hList1"/>
    <dgm:cxn modelId="{F982F817-A3FF-478E-9A09-07060808978E}" type="presParOf" srcId="{7F23C7A7-7BD6-44DC-ABE5-9F6781B98690}" destId="{38A44A9E-E78B-49FD-9BD4-97C4FC159060}" srcOrd="0" destOrd="0" presId="urn:microsoft.com/office/officeart/2005/8/layout/hList1"/>
    <dgm:cxn modelId="{2F48EADD-9EE3-47EE-A1DF-77E1DAB37CB3}" type="presParOf" srcId="{7F23C7A7-7BD6-44DC-ABE5-9F6781B98690}" destId="{F1CF1BBD-31D1-4969-96C1-207E25C55671}" srcOrd="1" destOrd="0" presId="urn:microsoft.com/office/officeart/2005/8/layout/hList1"/>
    <dgm:cxn modelId="{79D60319-A807-4C99-807D-901762102E9E}" type="presParOf" srcId="{94124377-B63B-424D-AE4D-C8CC9B4CE3C9}" destId="{5BC2DA95-BB8B-4685-AA28-D389B6E26D88}" srcOrd="3" destOrd="0" presId="urn:microsoft.com/office/officeart/2005/8/layout/hList1"/>
    <dgm:cxn modelId="{ECBD3385-28B9-42DA-94E7-FDC728945C2E}" type="presParOf" srcId="{94124377-B63B-424D-AE4D-C8CC9B4CE3C9}" destId="{5FFD60B6-BC09-4B0D-B0AF-115253852851}" srcOrd="4" destOrd="0" presId="urn:microsoft.com/office/officeart/2005/8/layout/hList1"/>
    <dgm:cxn modelId="{D839733E-DB8A-4656-A810-5DF70CAE5D27}" type="presParOf" srcId="{5FFD60B6-BC09-4B0D-B0AF-115253852851}" destId="{2B8F0E08-6CE4-404D-AB9F-C96B6482D818}" srcOrd="0" destOrd="0" presId="urn:microsoft.com/office/officeart/2005/8/layout/hList1"/>
    <dgm:cxn modelId="{D66FE9F7-7B21-4024-B3AF-FD31707820C6}" type="presParOf" srcId="{5FFD60B6-BC09-4B0D-B0AF-115253852851}" destId="{BF5A0C15-693D-4F97-A249-FA65EFF8FA38}"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78B9F9B-2FD5-4A58-B738-0936E6EB8DC7}" type="doc">
      <dgm:prSet loTypeId="urn:microsoft.com/office/officeart/2005/8/layout/process4" loCatId="process" qsTypeId="urn:microsoft.com/office/officeart/2005/8/quickstyle/simple1" qsCatId="simple" csTypeId="urn:microsoft.com/office/officeart/2005/8/colors/accent2_2" csCatId="accent2"/>
      <dgm:spPr/>
      <dgm:t>
        <a:bodyPr/>
        <a:lstStyle/>
        <a:p>
          <a:endParaRPr lang="en-US"/>
        </a:p>
      </dgm:t>
    </dgm:pt>
    <dgm:pt modelId="{C9BD8847-8947-4964-B7A9-B222368700D3}">
      <dgm:prSet/>
      <dgm:spPr/>
      <dgm:t>
        <a:bodyPr/>
        <a:lstStyle/>
        <a:p>
          <a:r>
            <a:rPr lang="en-US" b="0" i="0"/>
            <a:t>This emotion-based approach aligns with the 2024 American Diabetes Standards, which recommend annually assessing Diabetes Distress. </a:t>
          </a:r>
          <a:endParaRPr lang="en-US"/>
        </a:p>
      </dgm:t>
    </dgm:pt>
    <dgm:pt modelId="{94194894-CF56-4DFE-83F4-49C95548C2AA}" type="parTrans" cxnId="{4D1D2302-45EC-4BA8-A96A-F28AFF458C39}">
      <dgm:prSet/>
      <dgm:spPr/>
      <dgm:t>
        <a:bodyPr/>
        <a:lstStyle/>
        <a:p>
          <a:endParaRPr lang="en-US"/>
        </a:p>
      </dgm:t>
    </dgm:pt>
    <dgm:pt modelId="{34D9864B-7128-4612-8D2E-9D8D0C1440D5}" type="sibTrans" cxnId="{4D1D2302-45EC-4BA8-A96A-F28AFF458C39}">
      <dgm:prSet/>
      <dgm:spPr/>
      <dgm:t>
        <a:bodyPr/>
        <a:lstStyle/>
        <a:p>
          <a:endParaRPr lang="en-US"/>
        </a:p>
      </dgm:t>
    </dgm:pt>
    <dgm:pt modelId="{1850B9DD-F7F9-437B-B42D-3CA4AC636F82}">
      <dgm:prSet/>
      <dgm:spPr/>
      <dgm:t>
        <a:bodyPr/>
        <a:lstStyle/>
        <a:p>
          <a:r>
            <a:rPr lang="en-US" b="0" i="0"/>
            <a:t>These important study results remind and prompt us to assess and address Diabetes Distress to improve diabetes care outcomes.</a:t>
          </a:r>
          <a:endParaRPr lang="en-US"/>
        </a:p>
      </dgm:t>
    </dgm:pt>
    <dgm:pt modelId="{DF675A57-9E7F-437F-8D9C-32F6FEB4206C}" type="parTrans" cxnId="{A6EDA0DD-39E8-4C1F-B02A-D6D75CF73D34}">
      <dgm:prSet/>
      <dgm:spPr/>
      <dgm:t>
        <a:bodyPr/>
        <a:lstStyle/>
        <a:p>
          <a:endParaRPr lang="en-US"/>
        </a:p>
      </dgm:t>
    </dgm:pt>
    <dgm:pt modelId="{0BA4D413-A8F5-4057-A079-D2B2B4DD7972}" type="sibTrans" cxnId="{A6EDA0DD-39E8-4C1F-B02A-D6D75CF73D34}">
      <dgm:prSet/>
      <dgm:spPr/>
      <dgm:t>
        <a:bodyPr/>
        <a:lstStyle/>
        <a:p>
          <a:endParaRPr lang="en-US"/>
        </a:p>
      </dgm:t>
    </dgm:pt>
    <dgm:pt modelId="{53414C4D-B602-44A2-BD5D-17774B757E87}">
      <dgm:prSet/>
      <dgm:spPr/>
      <dgm:t>
        <a:bodyPr/>
        <a:lstStyle/>
        <a:p>
          <a:r>
            <a:rPr lang="en-US" b="0" i="0"/>
            <a:t>The ADA created a wonderful resource, </a:t>
          </a:r>
          <a:r>
            <a:rPr lang="en-US" b="1" i="0">
              <a:hlinkClick xmlns:r="http://schemas.openxmlformats.org/officeDocument/2006/relationships" r:id="rId1"/>
            </a:rPr>
            <a:t>the ADA Behavioral Health Toolkit</a:t>
          </a:r>
          <a:r>
            <a:rPr lang="en-US" b="0" i="0"/>
            <a:t>, which houses diabetes distress and other screening tools for easy reference.</a:t>
          </a:r>
          <a:endParaRPr lang="en-US"/>
        </a:p>
      </dgm:t>
    </dgm:pt>
    <dgm:pt modelId="{B803AC55-E9D5-4A13-B175-62FF8476A08B}" type="parTrans" cxnId="{F24956EA-A4F1-4921-B387-32E0EAF2C5EB}">
      <dgm:prSet/>
      <dgm:spPr/>
      <dgm:t>
        <a:bodyPr/>
        <a:lstStyle/>
        <a:p>
          <a:endParaRPr lang="en-US"/>
        </a:p>
      </dgm:t>
    </dgm:pt>
    <dgm:pt modelId="{4C7C2052-A711-4FB6-854C-4299C2ED58EE}" type="sibTrans" cxnId="{F24956EA-A4F1-4921-B387-32E0EAF2C5EB}">
      <dgm:prSet/>
      <dgm:spPr/>
      <dgm:t>
        <a:bodyPr/>
        <a:lstStyle/>
        <a:p>
          <a:endParaRPr lang="en-US"/>
        </a:p>
      </dgm:t>
    </dgm:pt>
    <dgm:pt modelId="{AC817F38-0707-4535-AECC-6045CD1412A4}" type="pres">
      <dgm:prSet presAssocID="{678B9F9B-2FD5-4A58-B738-0936E6EB8DC7}" presName="Name0" presStyleCnt="0">
        <dgm:presLayoutVars>
          <dgm:dir/>
          <dgm:animLvl val="lvl"/>
          <dgm:resizeHandles val="exact"/>
        </dgm:presLayoutVars>
      </dgm:prSet>
      <dgm:spPr/>
    </dgm:pt>
    <dgm:pt modelId="{5C3B593A-BCD3-48CC-81C0-52231E31D70C}" type="pres">
      <dgm:prSet presAssocID="{53414C4D-B602-44A2-BD5D-17774B757E87}" presName="boxAndChildren" presStyleCnt="0"/>
      <dgm:spPr/>
    </dgm:pt>
    <dgm:pt modelId="{F7DADE03-BB8A-4A6C-96A5-432921E30FCB}" type="pres">
      <dgm:prSet presAssocID="{53414C4D-B602-44A2-BD5D-17774B757E87}" presName="parentTextBox" presStyleLbl="node1" presStyleIdx="0" presStyleCnt="3"/>
      <dgm:spPr/>
    </dgm:pt>
    <dgm:pt modelId="{A5588A84-75F8-4FAD-A301-6F8FD86D5769}" type="pres">
      <dgm:prSet presAssocID="{0BA4D413-A8F5-4057-A079-D2B2B4DD7972}" presName="sp" presStyleCnt="0"/>
      <dgm:spPr/>
    </dgm:pt>
    <dgm:pt modelId="{32AA419A-7EB6-45A3-B980-7C968741991E}" type="pres">
      <dgm:prSet presAssocID="{1850B9DD-F7F9-437B-B42D-3CA4AC636F82}" presName="arrowAndChildren" presStyleCnt="0"/>
      <dgm:spPr/>
    </dgm:pt>
    <dgm:pt modelId="{6A7150F9-3D2F-4438-8F09-5FF6565820F7}" type="pres">
      <dgm:prSet presAssocID="{1850B9DD-F7F9-437B-B42D-3CA4AC636F82}" presName="parentTextArrow" presStyleLbl="node1" presStyleIdx="1" presStyleCnt="3"/>
      <dgm:spPr/>
    </dgm:pt>
    <dgm:pt modelId="{3155C97B-522F-4417-B8C8-698D058CD381}" type="pres">
      <dgm:prSet presAssocID="{34D9864B-7128-4612-8D2E-9D8D0C1440D5}" presName="sp" presStyleCnt="0"/>
      <dgm:spPr/>
    </dgm:pt>
    <dgm:pt modelId="{334E51CC-FE91-4C68-8FA4-8796D165494E}" type="pres">
      <dgm:prSet presAssocID="{C9BD8847-8947-4964-B7A9-B222368700D3}" presName="arrowAndChildren" presStyleCnt="0"/>
      <dgm:spPr/>
    </dgm:pt>
    <dgm:pt modelId="{9AE29143-2D30-4ED7-9F1B-63773ED2E7DB}" type="pres">
      <dgm:prSet presAssocID="{C9BD8847-8947-4964-B7A9-B222368700D3}" presName="parentTextArrow" presStyleLbl="node1" presStyleIdx="2" presStyleCnt="3"/>
      <dgm:spPr/>
    </dgm:pt>
  </dgm:ptLst>
  <dgm:cxnLst>
    <dgm:cxn modelId="{4D1D2302-45EC-4BA8-A96A-F28AFF458C39}" srcId="{678B9F9B-2FD5-4A58-B738-0936E6EB8DC7}" destId="{C9BD8847-8947-4964-B7A9-B222368700D3}" srcOrd="0" destOrd="0" parTransId="{94194894-CF56-4DFE-83F4-49C95548C2AA}" sibTransId="{34D9864B-7128-4612-8D2E-9D8D0C1440D5}"/>
    <dgm:cxn modelId="{846B8726-C951-4B3F-9C88-5DF5E171C9C5}" type="presOf" srcId="{678B9F9B-2FD5-4A58-B738-0936E6EB8DC7}" destId="{AC817F38-0707-4535-AECC-6045CD1412A4}" srcOrd="0" destOrd="0" presId="urn:microsoft.com/office/officeart/2005/8/layout/process4"/>
    <dgm:cxn modelId="{7A26FF72-9F24-4870-893C-68C471CC781E}" type="presOf" srcId="{53414C4D-B602-44A2-BD5D-17774B757E87}" destId="{F7DADE03-BB8A-4A6C-96A5-432921E30FCB}" srcOrd="0" destOrd="0" presId="urn:microsoft.com/office/officeart/2005/8/layout/process4"/>
    <dgm:cxn modelId="{452EB6A3-936C-4290-A4D5-E365724B1948}" type="presOf" srcId="{C9BD8847-8947-4964-B7A9-B222368700D3}" destId="{9AE29143-2D30-4ED7-9F1B-63773ED2E7DB}" srcOrd="0" destOrd="0" presId="urn:microsoft.com/office/officeart/2005/8/layout/process4"/>
    <dgm:cxn modelId="{A6EDA0DD-39E8-4C1F-B02A-D6D75CF73D34}" srcId="{678B9F9B-2FD5-4A58-B738-0936E6EB8DC7}" destId="{1850B9DD-F7F9-437B-B42D-3CA4AC636F82}" srcOrd="1" destOrd="0" parTransId="{DF675A57-9E7F-437F-8D9C-32F6FEB4206C}" sibTransId="{0BA4D413-A8F5-4057-A079-D2B2B4DD7972}"/>
    <dgm:cxn modelId="{F24956EA-A4F1-4921-B387-32E0EAF2C5EB}" srcId="{678B9F9B-2FD5-4A58-B738-0936E6EB8DC7}" destId="{53414C4D-B602-44A2-BD5D-17774B757E87}" srcOrd="2" destOrd="0" parTransId="{B803AC55-E9D5-4A13-B175-62FF8476A08B}" sibTransId="{4C7C2052-A711-4FB6-854C-4299C2ED58EE}"/>
    <dgm:cxn modelId="{D72923F8-6259-4CC2-B165-878250DA0852}" type="presOf" srcId="{1850B9DD-F7F9-437B-B42D-3CA4AC636F82}" destId="{6A7150F9-3D2F-4438-8F09-5FF6565820F7}" srcOrd="0" destOrd="0" presId="urn:microsoft.com/office/officeart/2005/8/layout/process4"/>
    <dgm:cxn modelId="{D2279041-57DF-430F-A4AD-A0124CABC46A}" type="presParOf" srcId="{AC817F38-0707-4535-AECC-6045CD1412A4}" destId="{5C3B593A-BCD3-48CC-81C0-52231E31D70C}" srcOrd="0" destOrd="0" presId="urn:microsoft.com/office/officeart/2005/8/layout/process4"/>
    <dgm:cxn modelId="{B1D34D77-4368-4E54-9006-C29601A14848}" type="presParOf" srcId="{5C3B593A-BCD3-48CC-81C0-52231E31D70C}" destId="{F7DADE03-BB8A-4A6C-96A5-432921E30FCB}" srcOrd="0" destOrd="0" presId="urn:microsoft.com/office/officeart/2005/8/layout/process4"/>
    <dgm:cxn modelId="{C3575DB5-5E32-475E-B3DF-3C6AA49EA211}" type="presParOf" srcId="{AC817F38-0707-4535-AECC-6045CD1412A4}" destId="{A5588A84-75F8-4FAD-A301-6F8FD86D5769}" srcOrd="1" destOrd="0" presId="urn:microsoft.com/office/officeart/2005/8/layout/process4"/>
    <dgm:cxn modelId="{35D31839-22D9-4005-8607-4B79891D1E11}" type="presParOf" srcId="{AC817F38-0707-4535-AECC-6045CD1412A4}" destId="{32AA419A-7EB6-45A3-B980-7C968741991E}" srcOrd="2" destOrd="0" presId="urn:microsoft.com/office/officeart/2005/8/layout/process4"/>
    <dgm:cxn modelId="{7E279EEA-5AC4-4CBA-B0F4-9F01EBE4F4D6}" type="presParOf" srcId="{32AA419A-7EB6-45A3-B980-7C968741991E}" destId="{6A7150F9-3D2F-4438-8F09-5FF6565820F7}" srcOrd="0" destOrd="0" presId="urn:microsoft.com/office/officeart/2005/8/layout/process4"/>
    <dgm:cxn modelId="{7E51B87C-2603-44C8-8901-FA7BAC6842A0}" type="presParOf" srcId="{AC817F38-0707-4535-AECC-6045CD1412A4}" destId="{3155C97B-522F-4417-B8C8-698D058CD381}" srcOrd="3" destOrd="0" presId="urn:microsoft.com/office/officeart/2005/8/layout/process4"/>
    <dgm:cxn modelId="{938A77C2-435B-4D0E-A8BC-2F6A7C170515}" type="presParOf" srcId="{AC817F38-0707-4535-AECC-6045CD1412A4}" destId="{334E51CC-FE91-4C68-8FA4-8796D165494E}" srcOrd="4" destOrd="0" presId="urn:microsoft.com/office/officeart/2005/8/layout/process4"/>
    <dgm:cxn modelId="{F9F37C0E-0ADF-4E7F-BB8A-C1407DA5D335}" type="presParOf" srcId="{334E51CC-FE91-4C68-8FA4-8796D165494E}" destId="{9AE29143-2D30-4ED7-9F1B-63773ED2E7DB}"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0309674-4A35-437C-BEAA-2E9B6632305A}" type="doc">
      <dgm:prSet loTypeId="urn:microsoft.com/office/officeart/2005/8/layout/hChevron3" loCatId="process" qsTypeId="urn:microsoft.com/office/officeart/2005/8/quickstyle/simple1" qsCatId="simple" csTypeId="urn:microsoft.com/office/officeart/2005/8/colors/accent1_4" csCatId="accent1" phldr="1"/>
      <dgm:spPr/>
      <dgm:t>
        <a:bodyPr/>
        <a:lstStyle/>
        <a:p>
          <a:endParaRPr lang="en-US"/>
        </a:p>
      </dgm:t>
    </dgm:pt>
    <dgm:pt modelId="{843F0A8E-F7CA-4B51-8977-AE1172D9DD8B}">
      <dgm:prSet phldrT="[Text]" custT="1"/>
      <dgm:spPr/>
      <dgm:t>
        <a:bodyPr/>
        <a:lstStyle/>
        <a:p>
          <a:r>
            <a:rPr lang="en-US" sz="2800" b="1" dirty="0">
              <a:latin typeface="Calibri" panose="020F0502020204030204" pitchFamily="34" charset="0"/>
              <a:cs typeface="Calibri" panose="020F0502020204030204" pitchFamily="34" charset="0"/>
            </a:rPr>
            <a:t>Food</a:t>
          </a:r>
        </a:p>
      </dgm:t>
    </dgm:pt>
    <dgm:pt modelId="{F26C66B2-06FF-41B8-99C5-9B350E9BFDCC}" type="parTrans" cxnId="{169F2EC8-3341-4B3D-824C-D2FA672FD085}">
      <dgm:prSet/>
      <dgm:spPr/>
      <dgm:t>
        <a:bodyPr/>
        <a:lstStyle/>
        <a:p>
          <a:endParaRPr lang="en-US" sz="1600" b="1">
            <a:latin typeface="Calibri" panose="020F0502020204030204" pitchFamily="34" charset="0"/>
            <a:cs typeface="Calibri" panose="020F0502020204030204" pitchFamily="34" charset="0"/>
          </a:endParaRPr>
        </a:p>
      </dgm:t>
    </dgm:pt>
    <dgm:pt modelId="{4BF8A541-D840-497D-A929-CA2873542CD8}" type="sibTrans" cxnId="{169F2EC8-3341-4B3D-824C-D2FA672FD085}">
      <dgm:prSet/>
      <dgm:spPr/>
      <dgm:t>
        <a:bodyPr/>
        <a:lstStyle/>
        <a:p>
          <a:endParaRPr lang="en-US" sz="1600" b="1">
            <a:latin typeface="Calibri" panose="020F0502020204030204" pitchFamily="34" charset="0"/>
            <a:cs typeface="Calibri" panose="020F0502020204030204" pitchFamily="34" charset="0"/>
          </a:endParaRPr>
        </a:p>
      </dgm:t>
    </dgm:pt>
    <dgm:pt modelId="{20CB36B7-C6BB-4401-B45D-65D8F3EAA30E}">
      <dgm:prSet phldrT="[Text]" custT="1"/>
      <dgm:spPr/>
      <dgm:t>
        <a:bodyPr/>
        <a:lstStyle/>
        <a:p>
          <a:r>
            <a:rPr lang="en-US" sz="2000" b="1" dirty="0">
              <a:latin typeface="Calibri" panose="020F0502020204030204" pitchFamily="34" charset="0"/>
              <a:cs typeface="Calibri" panose="020F0502020204030204" pitchFamily="34" charset="0"/>
            </a:rPr>
            <a:t>Meds</a:t>
          </a:r>
        </a:p>
      </dgm:t>
    </dgm:pt>
    <dgm:pt modelId="{1D56AC36-223C-40FE-9B46-8148742EF224}" type="parTrans" cxnId="{BBC7F8CB-F0EF-47F0-BD0E-1D132FEBC725}">
      <dgm:prSet/>
      <dgm:spPr/>
      <dgm:t>
        <a:bodyPr/>
        <a:lstStyle/>
        <a:p>
          <a:endParaRPr lang="en-US" sz="1600" b="1">
            <a:latin typeface="Calibri" panose="020F0502020204030204" pitchFamily="34" charset="0"/>
            <a:cs typeface="Calibri" panose="020F0502020204030204" pitchFamily="34" charset="0"/>
          </a:endParaRPr>
        </a:p>
      </dgm:t>
    </dgm:pt>
    <dgm:pt modelId="{299DF2FC-175B-4C7B-A6AC-E66C729CD772}" type="sibTrans" cxnId="{BBC7F8CB-F0EF-47F0-BD0E-1D132FEBC725}">
      <dgm:prSet/>
      <dgm:spPr/>
      <dgm:t>
        <a:bodyPr/>
        <a:lstStyle/>
        <a:p>
          <a:endParaRPr lang="en-US" sz="1600" b="1">
            <a:latin typeface="Calibri" panose="020F0502020204030204" pitchFamily="34" charset="0"/>
            <a:cs typeface="Calibri" panose="020F0502020204030204" pitchFamily="34" charset="0"/>
          </a:endParaRPr>
        </a:p>
      </dgm:t>
    </dgm:pt>
    <dgm:pt modelId="{5F998711-4374-4A96-8767-15C3D7077CBC}">
      <dgm:prSet phldrT="[Text]" custT="1"/>
      <dgm:spPr/>
      <dgm:t>
        <a:bodyPr/>
        <a:lstStyle/>
        <a:p>
          <a:r>
            <a:rPr lang="en-US" sz="2400" b="1" dirty="0">
              <a:latin typeface="Calibri" panose="020F0502020204030204" pitchFamily="34" charset="0"/>
              <a:cs typeface="Calibri" panose="020F0502020204030204" pitchFamily="34" charset="0"/>
            </a:rPr>
            <a:t>Activity</a:t>
          </a:r>
        </a:p>
      </dgm:t>
    </dgm:pt>
    <dgm:pt modelId="{572421B7-C603-456C-84B7-FC068807E277}" type="parTrans" cxnId="{A3AF8604-EFFA-4157-81FE-BA381523BE2A}">
      <dgm:prSet/>
      <dgm:spPr/>
      <dgm:t>
        <a:bodyPr/>
        <a:lstStyle/>
        <a:p>
          <a:endParaRPr lang="en-US" sz="1600" b="1">
            <a:latin typeface="Calibri" panose="020F0502020204030204" pitchFamily="34" charset="0"/>
            <a:cs typeface="Calibri" panose="020F0502020204030204" pitchFamily="34" charset="0"/>
          </a:endParaRPr>
        </a:p>
      </dgm:t>
    </dgm:pt>
    <dgm:pt modelId="{32824943-FE69-48E7-B427-28524FC57559}" type="sibTrans" cxnId="{A3AF8604-EFFA-4157-81FE-BA381523BE2A}">
      <dgm:prSet/>
      <dgm:spPr/>
      <dgm:t>
        <a:bodyPr/>
        <a:lstStyle/>
        <a:p>
          <a:endParaRPr lang="en-US" sz="1600" b="1">
            <a:latin typeface="Calibri" panose="020F0502020204030204" pitchFamily="34" charset="0"/>
            <a:cs typeface="Calibri" panose="020F0502020204030204" pitchFamily="34" charset="0"/>
          </a:endParaRPr>
        </a:p>
      </dgm:t>
    </dgm:pt>
    <dgm:pt modelId="{FD1C2759-4AD0-4038-A7C8-110AAEAF9096}">
      <dgm:prSet phldrT="[Text]" custT="1"/>
      <dgm:spPr/>
      <dgm:t>
        <a:bodyPr/>
        <a:lstStyle/>
        <a:p>
          <a:r>
            <a:rPr lang="en-US" sz="1800" b="1" dirty="0">
              <a:latin typeface="Calibri" panose="020F0502020204030204" pitchFamily="34" charset="0"/>
              <a:cs typeface="Calibri" panose="020F0502020204030204" pitchFamily="34" charset="0"/>
            </a:rPr>
            <a:t>Biological</a:t>
          </a:r>
        </a:p>
      </dgm:t>
    </dgm:pt>
    <dgm:pt modelId="{D1C3069D-4B8B-4ABE-9C02-020090C574C3}" type="parTrans" cxnId="{3C7C4BE9-0A5E-44C2-8B2A-F9D811F3C8BB}">
      <dgm:prSet/>
      <dgm:spPr/>
      <dgm:t>
        <a:bodyPr/>
        <a:lstStyle/>
        <a:p>
          <a:endParaRPr lang="en-US" sz="1600" b="1">
            <a:latin typeface="Calibri" panose="020F0502020204030204" pitchFamily="34" charset="0"/>
            <a:cs typeface="Calibri" panose="020F0502020204030204" pitchFamily="34" charset="0"/>
          </a:endParaRPr>
        </a:p>
      </dgm:t>
    </dgm:pt>
    <dgm:pt modelId="{C6AEDAB1-0EFD-424F-A7A7-21D00836B729}" type="sibTrans" cxnId="{3C7C4BE9-0A5E-44C2-8B2A-F9D811F3C8BB}">
      <dgm:prSet/>
      <dgm:spPr/>
      <dgm:t>
        <a:bodyPr/>
        <a:lstStyle/>
        <a:p>
          <a:endParaRPr lang="en-US" sz="1600" b="1">
            <a:latin typeface="Calibri" panose="020F0502020204030204" pitchFamily="34" charset="0"/>
            <a:cs typeface="Calibri" panose="020F0502020204030204" pitchFamily="34" charset="0"/>
          </a:endParaRPr>
        </a:p>
      </dgm:t>
    </dgm:pt>
    <dgm:pt modelId="{DBCBB8C0-23F2-4FD6-9EF6-C188E3CCA669}">
      <dgm:prSet phldrT="[Text]" custT="1"/>
      <dgm:spPr/>
      <dgm:t>
        <a:bodyPr/>
        <a:lstStyle/>
        <a:p>
          <a:r>
            <a:rPr lang="en-US" sz="1600" b="1" dirty="0">
              <a:latin typeface="Calibri" panose="020F0502020204030204" pitchFamily="34" charset="0"/>
              <a:cs typeface="Calibri" panose="020F0502020204030204" pitchFamily="34" charset="0"/>
            </a:rPr>
            <a:t>Environ-mental</a:t>
          </a:r>
        </a:p>
      </dgm:t>
    </dgm:pt>
    <dgm:pt modelId="{FC4FC7A3-DD6A-4442-A88A-C69593A281DC}" type="parTrans" cxnId="{E49303B1-9CEC-489A-92DB-C9753F62AA32}">
      <dgm:prSet/>
      <dgm:spPr/>
      <dgm:t>
        <a:bodyPr/>
        <a:lstStyle/>
        <a:p>
          <a:endParaRPr lang="en-US" sz="1600" b="1">
            <a:latin typeface="Calibri" panose="020F0502020204030204" pitchFamily="34" charset="0"/>
            <a:cs typeface="Calibri" panose="020F0502020204030204" pitchFamily="34" charset="0"/>
          </a:endParaRPr>
        </a:p>
      </dgm:t>
    </dgm:pt>
    <dgm:pt modelId="{E99F5E26-9240-48E0-A316-49461FA9A3D2}" type="sibTrans" cxnId="{E49303B1-9CEC-489A-92DB-C9753F62AA32}">
      <dgm:prSet/>
      <dgm:spPr/>
      <dgm:t>
        <a:bodyPr/>
        <a:lstStyle/>
        <a:p>
          <a:endParaRPr lang="en-US" sz="1600" b="1">
            <a:latin typeface="Calibri" panose="020F0502020204030204" pitchFamily="34" charset="0"/>
            <a:cs typeface="Calibri" panose="020F0502020204030204" pitchFamily="34" charset="0"/>
          </a:endParaRPr>
        </a:p>
      </dgm:t>
    </dgm:pt>
    <dgm:pt modelId="{78C10338-E269-4C7E-ACE4-86CDC3745D70}">
      <dgm:prSet custT="1"/>
      <dgm:spPr/>
      <dgm:t>
        <a:bodyPr/>
        <a:lstStyle/>
        <a:p>
          <a:r>
            <a:rPr lang="en-US" sz="1400" b="1" dirty="0">
              <a:latin typeface="Calibri" panose="020F0502020204030204" pitchFamily="34" charset="0"/>
              <a:cs typeface="Calibri" panose="020F0502020204030204" pitchFamily="34" charset="0"/>
            </a:rPr>
            <a:t>Behavioral and decision making</a:t>
          </a:r>
          <a:endParaRPr lang="en-US" sz="1800" b="1" dirty="0">
            <a:latin typeface="Calibri" panose="020F0502020204030204" pitchFamily="34" charset="0"/>
            <a:cs typeface="Calibri" panose="020F0502020204030204" pitchFamily="34" charset="0"/>
          </a:endParaRPr>
        </a:p>
      </dgm:t>
    </dgm:pt>
    <dgm:pt modelId="{A1B29B7D-C9B0-4939-A360-8FFDB08E6145}" type="parTrans" cxnId="{B2A22B62-505B-411B-8C67-86357B9E7731}">
      <dgm:prSet/>
      <dgm:spPr/>
      <dgm:t>
        <a:bodyPr/>
        <a:lstStyle/>
        <a:p>
          <a:endParaRPr lang="en-US" sz="1600" b="1">
            <a:latin typeface="Calibri" panose="020F0502020204030204" pitchFamily="34" charset="0"/>
            <a:cs typeface="Calibri" panose="020F0502020204030204" pitchFamily="34" charset="0"/>
          </a:endParaRPr>
        </a:p>
      </dgm:t>
    </dgm:pt>
    <dgm:pt modelId="{8EC29D60-1836-475D-9C25-7010759E28D6}" type="sibTrans" cxnId="{B2A22B62-505B-411B-8C67-86357B9E7731}">
      <dgm:prSet/>
      <dgm:spPr/>
      <dgm:t>
        <a:bodyPr/>
        <a:lstStyle/>
        <a:p>
          <a:endParaRPr lang="en-US" sz="1600" b="1">
            <a:latin typeface="Calibri" panose="020F0502020204030204" pitchFamily="34" charset="0"/>
            <a:cs typeface="Calibri" panose="020F0502020204030204" pitchFamily="34" charset="0"/>
          </a:endParaRPr>
        </a:p>
      </dgm:t>
    </dgm:pt>
    <dgm:pt modelId="{7758B190-C5A6-4457-BC6E-B05FE2B3D8BA}" type="pres">
      <dgm:prSet presAssocID="{A0309674-4A35-437C-BEAA-2E9B6632305A}" presName="Name0" presStyleCnt="0">
        <dgm:presLayoutVars>
          <dgm:dir/>
          <dgm:resizeHandles val="exact"/>
        </dgm:presLayoutVars>
      </dgm:prSet>
      <dgm:spPr/>
    </dgm:pt>
    <dgm:pt modelId="{0BF5CB36-0B21-476F-8B0A-48E33DC98C8B}" type="pres">
      <dgm:prSet presAssocID="{843F0A8E-F7CA-4B51-8977-AE1172D9DD8B}" presName="parTxOnly" presStyleLbl="node1" presStyleIdx="0" presStyleCnt="6">
        <dgm:presLayoutVars>
          <dgm:bulletEnabled val="1"/>
        </dgm:presLayoutVars>
      </dgm:prSet>
      <dgm:spPr/>
    </dgm:pt>
    <dgm:pt modelId="{2306D26D-E098-4963-846D-0E8AB3E437DF}" type="pres">
      <dgm:prSet presAssocID="{4BF8A541-D840-497D-A929-CA2873542CD8}" presName="parSpace" presStyleCnt="0"/>
      <dgm:spPr/>
    </dgm:pt>
    <dgm:pt modelId="{A4CB3E0C-BE8F-40A4-B10D-DE9B98B7BB2F}" type="pres">
      <dgm:prSet presAssocID="{20CB36B7-C6BB-4401-B45D-65D8F3EAA30E}" presName="parTxOnly" presStyleLbl="node1" presStyleIdx="1" presStyleCnt="6">
        <dgm:presLayoutVars>
          <dgm:bulletEnabled val="1"/>
        </dgm:presLayoutVars>
      </dgm:prSet>
      <dgm:spPr/>
    </dgm:pt>
    <dgm:pt modelId="{3561C442-9E63-46A3-B907-2CEA8983DD41}" type="pres">
      <dgm:prSet presAssocID="{299DF2FC-175B-4C7B-A6AC-E66C729CD772}" presName="parSpace" presStyleCnt="0"/>
      <dgm:spPr/>
    </dgm:pt>
    <dgm:pt modelId="{30C3E686-6CE8-4B17-B5C5-0D6189DEF84B}" type="pres">
      <dgm:prSet presAssocID="{5F998711-4374-4A96-8767-15C3D7077CBC}" presName="parTxOnly" presStyleLbl="node1" presStyleIdx="2" presStyleCnt="6">
        <dgm:presLayoutVars>
          <dgm:bulletEnabled val="1"/>
        </dgm:presLayoutVars>
      </dgm:prSet>
      <dgm:spPr/>
    </dgm:pt>
    <dgm:pt modelId="{D60B99A6-9E6F-4A06-8E44-B37E2A0D0DE4}" type="pres">
      <dgm:prSet presAssocID="{32824943-FE69-48E7-B427-28524FC57559}" presName="parSpace" presStyleCnt="0"/>
      <dgm:spPr/>
    </dgm:pt>
    <dgm:pt modelId="{1EC0783F-515C-4D9E-A61E-12A7EFEFF120}" type="pres">
      <dgm:prSet presAssocID="{FD1C2759-4AD0-4038-A7C8-110AAEAF9096}" presName="parTxOnly" presStyleLbl="node1" presStyleIdx="3" presStyleCnt="6">
        <dgm:presLayoutVars>
          <dgm:bulletEnabled val="1"/>
        </dgm:presLayoutVars>
      </dgm:prSet>
      <dgm:spPr/>
    </dgm:pt>
    <dgm:pt modelId="{72276D57-118B-4331-AAC6-EA20BA76BE19}" type="pres">
      <dgm:prSet presAssocID="{C6AEDAB1-0EFD-424F-A7A7-21D00836B729}" presName="parSpace" presStyleCnt="0"/>
      <dgm:spPr/>
    </dgm:pt>
    <dgm:pt modelId="{2D077320-8B91-4D8D-BAFE-2A20472EE195}" type="pres">
      <dgm:prSet presAssocID="{DBCBB8C0-23F2-4FD6-9EF6-C188E3CCA669}" presName="parTxOnly" presStyleLbl="node1" presStyleIdx="4" presStyleCnt="6">
        <dgm:presLayoutVars>
          <dgm:bulletEnabled val="1"/>
        </dgm:presLayoutVars>
      </dgm:prSet>
      <dgm:spPr/>
    </dgm:pt>
    <dgm:pt modelId="{9546F042-51E4-40EC-9ACC-3675C7D15F36}" type="pres">
      <dgm:prSet presAssocID="{E99F5E26-9240-48E0-A316-49461FA9A3D2}" presName="parSpace" presStyleCnt="0"/>
      <dgm:spPr/>
    </dgm:pt>
    <dgm:pt modelId="{FE9FBCD8-0DFB-423B-8D0B-3A4B468982B1}" type="pres">
      <dgm:prSet presAssocID="{78C10338-E269-4C7E-ACE4-86CDC3745D70}" presName="parTxOnly" presStyleLbl="node1" presStyleIdx="5" presStyleCnt="6">
        <dgm:presLayoutVars>
          <dgm:bulletEnabled val="1"/>
        </dgm:presLayoutVars>
      </dgm:prSet>
      <dgm:spPr/>
    </dgm:pt>
  </dgm:ptLst>
  <dgm:cxnLst>
    <dgm:cxn modelId="{BC310E00-F622-4A27-9987-B30896BBBAEE}" type="presOf" srcId="{20CB36B7-C6BB-4401-B45D-65D8F3EAA30E}" destId="{A4CB3E0C-BE8F-40A4-B10D-DE9B98B7BB2F}" srcOrd="0" destOrd="0" presId="urn:microsoft.com/office/officeart/2005/8/layout/hChevron3"/>
    <dgm:cxn modelId="{A3AF8604-EFFA-4157-81FE-BA381523BE2A}" srcId="{A0309674-4A35-437C-BEAA-2E9B6632305A}" destId="{5F998711-4374-4A96-8767-15C3D7077CBC}" srcOrd="2" destOrd="0" parTransId="{572421B7-C603-456C-84B7-FC068807E277}" sibTransId="{32824943-FE69-48E7-B427-28524FC57559}"/>
    <dgm:cxn modelId="{B826671F-7C27-4DB8-8DBA-EF7FA1403890}" type="presOf" srcId="{843F0A8E-F7CA-4B51-8977-AE1172D9DD8B}" destId="{0BF5CB36-0B21-476F-8B0A-48E33DC98C8B}" srcOrd="0" destOrd="0" presId="urn:microsoft.com/office/officeart/2005/8/layout/hChevron3"/>
    <dgm:cxn modelId="{B2A22B62-505B-411B-8C67-86357B9E7731}" srcId="{A0309674-4A35-437C-BEAA-2E9B6632305A}" destId="{78C10338-E269-4C7E-ACE4-86CDC3745D70}" srcOrd="5" destOrd="0" parTransId="{A1B29B7D-C9B0-4939-A360-8FFDB08E6145}" sibTransId="{8EC29D60-1836-475D-9C25-7010759E28D6}"/>
    <dgm:cxn modelId="{FAFDB553-4B65-4F32-BBD7-9E958DA4E8C0}" type="presOf" srcId="{78C10338-E269-4C7E-ACE4-86CDC3745D70}" destId="{FE9FBCD8-0DFB-423B-8D0B-3A4B468982B1}" srcOrd="0" destOrd="0" presId="urn:microsoft.com/office/officeart/2005/8/layout/hChevron3"/>
    <dgm:cxn modelId="{385DF191-E929-40DC-831C-51DBFAA6040D}" type="presOf" srcId="{A0309674-4A35-437C-BEAA-2E9B6632305A}" destId="{7758B190-C5A6-4457-BC6E-B05FE2B3D8BA}" srcOrd="0" destOrd="0" presId="urn:microsoft.com/office/officeart/2005/8/layout/hChevron3"/>
    <dgm:cxn modelId="{C7FC85AC-6C45-465A-B976-14C4FE94DC86}" type="presOf" srcId="{FD1C2759-4AD0-4038-A7C8-110AAEAF9096}" destId="{1EC0783F-515C-4D9E-A61E-12A7EFEFF120}" srcOrd="0" destOrd="0" presId="urn:microsoft.com/office/officeart/2005/8/layout/hChevron3"/>
    <dgm:cxn modelId="{E49303B1-9CEC-489A-92DB-C9753F62AA32}" srcId="{A0309674-4A35-437C-BEAA-2E9B6632305A}" destId="{DBCBB8C0-23F2-4FD6-9EF6-C188E3CCA669}" srcOrd="4" destOrd="0" parTransId="{FC4FC7A3-DD6A-4442-A88A-C69593A281DC}" sibTransId="{E99F5E26-9240-48E0-A316-49461FA9A3D2}"/>
    <dgm:cxn modelId="{B85618C0-03CF-46D4-8B12-4D00A26EB1B7}" type="presOf" srcId="{5F998711-4374-4A96-8767-15C3D7077CBC}" destId="{30C3E686-6CE8-4B17-B5C5-0D6189DEF84B}" srcOrd="0" destOrd="0" presId="urn:microsoft.com/office/officeart/2005/8/layout/hChevron3"/>
    <dgm:cxn modelId="{169F2EC8-3341-4B3D-824C-D2FA672FD085}" srcId="{A0309674-4A35-437C-BEAA-2E9B6632305A}" destId="{843F0A8E-F7CA-4B51-8977-AE1172D9DD8B}" srcOrd="0" destOrd="0" parTransId="{F26C66B2-06FF-41B8-99C5-9B350E9BFDCC}" sibTransId="{4BF8A541-D840-497D-A929-CA2873542CD8}"/>
    <dgm:cxn modelId="{BBC7F8CB-F0EF-47F0-BD0E-1D132FEBC725}" srcId="{A0309674-4A35-437C-BEAA-2E9B6632305A}" destId="{20CB36B7-C6BB-4401-B45D-65D8F3EAA30E}" srcOrd="1" destOrd="0" parTransId="{1D56AC36-223C-40FE-9B46-8148742EF224}" sibTransId="{299DF2FC-175B-4C7B-A6AC-E66C729CD772}"/>
    <dgm:cxn modelId="{2D214AD4-269E-4D79-A460-D4E839859BEE}" type="presOf" srcId="{DBCBB8C0-23F2-4FD6-9EF6-C188E3CCA669}" destId="{2D077320-8B91-4D8D-BAFE-2A20472EE195}" srcOrd="0" destOrd="0" presId="urn:microsoft.com/office/officeart/2005/8/layout/hChevron3"/>
    <dgm:cxn modelId="{3C7C4BE9-0A5E-44C2-8B2A-F9D811F3C8BB}" srcId="{A0309674-4A35-437C-BEAA-2E9B6632305A}" destId="{FD1C2759-4AD0-4038-A7C8-110AAEAF9096}" srcOrd="3" destOrd="0" parTransId="{D1C3069D-4B8B-4ABE-9C02-020090C574C3}" sibTransId="{C6AEDAB1-0EFD-424F-A7A7-21D00836B729}"/>
    <dgm:cxn modelId="{0D9A8FCC-C8C8-4843-82A5-E5F1A9F215C9}" type="presParOf" srcId="{7758B190-C5A6-4457-BC6E-B05FE2B3D8BA}" destId="{0BF5CB36-0B21-476F-8B0A-48E33DC98C8B}" srcOrd="0" destOrd="0" presId="urn:microsoft.com/office/officeart/2005/8/layout/hChevron3"/>
    <dgm:cxn modelId="{E63DBD7C-D7F3-4FA0-9441-1957DDBEE4A1}" type="presParOf" srcId="{7758B190-C5A6-4457-BC6E-B05FE2B3D8BA}" destId="{2306D26D-E098-4963-846D-0E8AB3E437DF}" srcOrd="1" destOrd="0" presId="urn:microsoft.com/office/officeart/2005/8/layout/hChevron3"/>
    <dgm:cxn modelId="{91A2EAFF-0B06-4F1D-9459-92127E67A77C}" type="presParOf" srcId="{7758B190-C5A6-4457-BC6E-B05FE2B3D8BA}" destId="{A4CB3E0C-BE8F-40A4-B10D-DE9B98B7BB2F}" srcOrd="2" destOrd="0" presId="urn:microsoft.com/office/officeart/2005/8/layout/hChevron3"/>
    <dgm:cxn modelId="{AAF20FB1-C5EA-4D9A-A65D-FF7EBB948AB5}" type="presParOf" srcId="{7758B190-C5A6-4457-BC6E-B05FE2B3D8BA}" destId="{3561C442-9E63-46A3-B907-2CEA8983DD41}" srcOrd="3" destOrd="0" presId="urn:microsoft.com/office/officeart/2005/8/layout/hChevron3"/>
    <dgm:cxn modelId="{13ACEAF1-B57D-4B48-8BED-B0688435508E}" type="presParOf" srcId="{7758B190-C5A6-4457-BC6E-B05FE2B3D8BA}" destId="{30C3E686-6CE8-4B17-B5C5-0D6189DEF84B}" srcOrd="4" destOrd="0" presId="urn:microsoft.com/office/officeart/2005/8/layout/hChevron3"/>
    <dgm:cxn modelId="{9866708A-C793-40DD-B172-46D2229368E0}" type="presParOf" srcId="{7758B190-C5A6-4457-BC6E-B05FE2B3D8BA}" destId="{D60B99A6-9E6F-4A06-8E44-B37E2A0D0DE4}" srcOrd="5" destOrd="0" presId="urn:microsoft.com/office/officeart/2005/8/layout/hChevron3"/>
    <dgm:cxn modelId="{F14CCFD0-68B6-4893-8941-79EBB2CE286F}" type="presParOf" srcId="{7758B190-C5A6-4457-BC6E-B05FE2B3D8BA}" destId="{1EC0783F-515C-4D9E-A61E-12A7EFEFF120}" srcOrd="6" destOrd="0" presId="urn:microsoft.com/office/officeart/2005/8/layout/hChevron3"/>
    <dgm:cxn modelId="{7C0F3CF1-9D54-49CC-9DAB-D4E7C5BCBEF7}" type="presParOf" srcId="{7758B190-C5A6-4457-BC6E-B05FE2B3D8BA}" destId="{72276D57-118B-4331-AAC6-EA20BA76BE19}" srcOrd="7" destOrd="0" presId="urn:microsoft.com/office/officeart/2005/8/layout/hChevron3"/>
    <dgm:cxn modelId="{3376563C-D675-4256-8B9B-4154EAD3B6D9}" type="presParOf" srcId="{7758B190-C5A6-4457-BC6E-B05FE2B3D8BA}" destId="{2D077320-8B91-4D8D-BAFE-2A20472EE195}" srcOrd="8" destOrd="0" presId="urn:microsoft.com/office/officeart/2005/8/layout/hChevron3"/>
    <dgm:cxn modelId="{EB45323F-F16A-4BAB-A1A1-FFC339DFEC04}" type="presParOf" srcId="{7758B190-C5A6-4457-BC6E-B05FE2B3D8BA}" destId="{9546F042-51E4-40EC-9ACC-3675C7D15F36}" srcOrd="9" destOrd="0" presId="urn:microsoft.com/office/officeart/2005/8/layout/hChevron3"/>
    <dgm:cxn modelId="{041DAA73-3AB7-4D5D-B077-7C8070EF4C76}" type="presParOf" srcId="{7758B190-C5A6-4457-BC6E-B05FE2B3D8BA}" destId="{FE9FBCD8-0DFB-423B-8D0B-3A4B468982B1}"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136939F-1A1A-4DA0-B147-2F9DB10F5975}"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CE151067-9D31-4A48-8BA3-3E8B26F29EAD}">
      <dgm:prSet/>
      <dgm:spPr/>
      <dgm:t>
        <a:bodyPr/>
        <a:lstStyle/>
        <a:p>
          <a:r>
            <a:rPr lang="en-US"/>
            <a:t>JR rides their bike for 1.5 hours twice weekly. </a:t>
          </a:r>
        </a:p>
      </dgm:t>
    </dgm:pt>
    <dgm:pt modelId="{34ABB291-B8DA-4F69-A892-BED8EE5FA10A}" type="parTrans" cxnId="{8327607F-0803-4EA7-B161-7ADC352849B7}">
      <dgm:prSet/>
      <dgm:spPr/>
      <dgm:t>
        <a:bodyPr/>
        <a:lstStyle/>
        <a:p>
          <a:endParaRPr lang="en-US"/>
        </a:p>
      </dgm:t>
    </dgm:pt>
    <dgm:pt modelId="{F40F019A-762C-40EF-B621-501A9FD7DF99}" type="sibTrans" cxnId="{8327607F-0803-4EA7-B161-7ADC352849B7}">
      <dgm:prSet/>
      <dgm:spPr/>
      <dgm:t>
        <a:bodyPr/>
        <a:lstStyle/>
        <a:p>
          <a:endParaRPr lang="en-US"/>
        </a:p>
      </dgm:t>
    </dgm:pt>
    <dgm:pt modelId="{2C8C1628-5FC4-4F81-88F7-919F66C0E5F0}">
      <dgm:prSet/>
      <dgm:spPr/>
      <dgm:t>
        <a:bodyPr/>
        <a:lstStyle/>
        <a:p>
          <a:r>
            <a:rPr lang="en-US" dirty="0"/>
            <a:t>Limits carb intake to 30 </a:t>
          </a:r>
          <a:r>
            <a:rPr lang="en-US" dirty="0" err="1"/>
            <a:t>gms</a:t>
          </a:r>
          <a:r>
            <a:rPr lang="en-US" dirty="0"/>
            <a:t> daily to avoid weight gain.</a:t>
          </a:r>
        </a:p>
      </dgm:t>
    </dgm:pt>
    <dgm:pt modelId="{E8114BC3-6882-4330-9D27-C5B978E8E3DE}" type="parTrans" cxnId="{0FEB3D6D-F1FC-4542-B5EB-7DC97ECAB383}">
      <dgm:prSet/>
      <dgm:spPr/>
      <dgm:t>
        <a:bodyPr/>
        <a:lstStyle/>
        <a:p>
          <a:endParaRPr lang="en-US"/>
        </a:p>
      </dgm:t>
    </dgm:pt>
    <dgm:pt modelId="{D962870B-0EBC-40DA-BC6A-BA69850B8374}" type="sibTrans" cxnId="{0FEB3D6D-F1FC-4542-B5EB-7DC97ECAB383}">
      <dgm:prSet/>
      <dgm:spPr/>
      <dgm:t>
        <a:bodyPr/>
        <a:lstStyle/>
        <a:p>
          <a:endParaRPr lang="en-US"/>
        </a:p>
      </dgm:t>
    </dgm:pt>
    <dgm:pt modelId="{743F0588-EA98-41B3-8979-C64A6C6533FE}">
      <dgm:prSet/>
      <dgm:spPr/>
      <dgm:t>
        <a:bodyPr/>
        <a:lstStyle/>
        <a:p>
          <a:r>
            <a:rPr lang="en-US"/>
            <a:t>Uses a pump and tries to manage glucose with basal insulin only.</a:t>
          </a:r>
        </a:p>
      </dgm:t>
    </dgm:pt>
    <dgm:pt modelId="{06CE8F0A-A7AB-44FF-9832-78A7549E98B5}" type="parTrans" cxnId="{6093E2D3-4C6A-47C8-8CB7-67894B08517C}">
      <dgm:prSet/>
      <dgm:spPr/>
      <dgm:t>
        <a:bodyPr/>
        <a:lstStyle/>
        <a:p>
          <a:endParaRPr lang="en-US"/>
        </a:p>
      </dgm:t>
    </dgm:pt>
    <dgm:pt modelId="{439E7F22-B329-42C9-B78E-55E29952C86F}" type="sibTrans" cxnId="{6093E2D3-4C6A-47C8-8CB7-67894B08517C}">
      <dgm:prSet/>
      <dgm:spPr/>
      <dgm:t>
        <a:bodyPr/>
        <a:lstStyle/>
        <a:p>
          <a:endParaRPr lang="en-US"/>
        </a:p>
      </dgm:t>
    </dgm:pt>
    <dgm:pt modelId="{FE67B944-3F7F-413A-98E7-8FA7AA8C09D1}">
      <dgm:prSet/>
      <dgm:spPr/>
      <dgm:t>
        <a:bodyPr/>
        <a:lstStyle/>
        <a:p>
          <a:r>
            <a:rPr lang="en-US" dirty="0"/>
            <a:t>Is reluctant to treat lows with carbs.</a:t>
          </a:r>
        </a:p>
      </dgm:t>
    </dgm:pt>
    <dgm:pt modelId="{76D6CB43-018D-47EA-9119-2FF148F4FAC2}" type="parTrans" cxnId="{7A34C239-2139-4259-8CD6-92C0E4D8DFAE}">
      <dgm:prSet/>
      <dgm:spPr/>
      <dgm:t>
        <a:bodyPr/>
        <a:lstStyle/>
        <a:p>
          <a:endParaRPr lang="en-US"/>
        </a:p>
      </dgm:t>
    </dgm:pt>
    <dgm:pt modelId="{AD7407ED-E370-4764-B670-CA0219CD5731}" type="sibTrans" cxnId="{7A34C239-2139-4259-8CD6-92C0E4D8DFAE}">
      <dgm:prSet/>
      <dgm:spPr/>
      <dgm:t>
        <a:bodyPr/>
        <a:lstStyle/>
        <a:p>
          <a:endParaRPr lang="en-US"/>
        </a:p>
      </dgm:t>
    </dgm:pt>
    <dgm:pt modelId="{D5FA9DC6-6E1F-44A4-949D-B47BF25A3795}" type="pres">
      <dgm:prSet presAssocID="{D136939F-1A1A-4DA0-B147-2F9DB10F5975}" presName="root" presStyleCnt="0">
        <dgm:presLayoutVars>
          <dgm:dir/>
          <dgm:resizeHandles val="exact"/>
        </dgm:presLayoutVars>
      </dgm:prSet>
      <dgm:spPr/>
    </dgm:pt>
    <dgm:pt modelId="{47154E39-9955-4AA2-BAF5-248DFD2BCDE7}" type="pres">
      <dgm:prSet presAssocID="{CE151067-9D31-4A48-8BA3-3E8B26F29EAD}" presName="compNode" presStyleCnt="0"/>
      <dgm:spPr/>
    </dgm:pt>
    <dgm:pt modelId="{B741526B-1753-4E1B-B8F0-A5F4BEA9A7B7}" type="pres">
      <dgm:prSet presAssocID="{CE151067-9D31-4A48-8BA3-3E8B26F29EAD}" presName="bgRect" presStyleLbl="bgShp" presStyleIdx="0" presStyleCnt="4"/>
      <dgm:spPr/>
    </dgm:pt>
    <dgm:pt modelId="{97313AA8-7F31-4E94-B637-42E280CCFD46}" type="pres">
      <dgm:prSet presAssocID="{CE151067-9D31-4A48-8BA3-3E8B26F29EAD}"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ike"/>
        </a:ext>
      </dgm:extLst>
    </dgm:pt>
    <dgm:pt modelId="{1A70F306-A6C4-4833-9573-17210D7E902A}" type="pres">
      <dgm:prSet presAssocID="{CE151067-9D31-4A48-8BA3-3E8B26F29EAD}" presName="spaceRect" presStyleCnt="0"/>
      <dgm:spPr/>
    </dgm:pt>
    <dgm:pt modelId="{81EB5EBB-59EC-40A4-912D-506C62FC5D83}" type="pres">
      <dgm:prSet presAssocID="{CE151067-9D31-4A48-8BA3-3E8B26F29EAD}" presName="parTx" presStyleLbl="revTx" presStyleIdx="0" presStyleCnt="4">
        <dgm:presLayoutVars>
          <dgm:chMax val="0"/>
          <dgm:chPref val="0"/>
        </dgm:presLayoutVars>
      </dgm:prSet>
      <dgm:spPr/>
    </dgm:pt>
    <dgm:pt modelId="{D073C9E4-8E21-472F-BC67-F28347C8620B}" type="pres">
      <dgm:prSet presAssocID="{F40F019A-762C-40EF-B621-501A9FD7DF99}" presName="sibTrans" presStyleCnt="0"/>
      <dgm:spPr/>
    </dgm:pt>
    <dgm:pt modelId="{01B8D126-9672-4424-9807-2FA6CFDB5F04}" type="pres">
      <dgm:prSet presAssocID="{2C8C1628-5FC4-4F81-88F7-919F66C0E5F0}" presName="compNode" presStyleCnt="0"/>
      <dgm:spPr/>
    </dgm:pt>
    <dgm:pt modelId="{798C8830-67B1-49E3-A19F-E9BCC4D1E371}" type="pres">
      <dgm:prSet presAssocID="{2C8C1628-5FC4-4F81-88F7-919F66C0E5F0}" presName="bgRect" presStyleLbl="bgShp" presStyleIdx="1" presStyleCnt="4"/>
      <dgm:spPr/>
    </dgm:pt>
    <dgm:pt modelId="{3C3CCBB6-9FD8-45FC-9C96-EC1933479A2F}" type="pres">
      <dgm:prSet presAssocID="{2C8C1628-5FC4-4F81-88F7-919F66C0E5F0}"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NA"/>
        </a:ext>
      </dgm:extLst>
    </dgm:pt>
    <dgm:pt modelId="{51D9D35A-424F-4C49-83E3-DCCE33370509}" type="pres">
      <dgm:prSet presAssocID="{2C8C1628-5FC4-4F81-88F7-919F66C0E5F0}" presName="spaceRect" presStyleCnt="0"/>
      <dgm:spPr/>
    </dgm:pt>
    <dgm:pt modelId="{F3A4A01F-821F-4542-9FE8-BB8E86206F26}" type="pres">
      <dgm:prSet presAssocID="{2C8C1628-5FC4-4F81-88F7-919F66C0E5F0}" presName="parTx" presStyleLbl="revTx" presStyleIdx="1" presStyleCnt="4">
        <dgm:presLayoutVars>
          <dgm:chMax val="0"/>
          <dgm:chPref val="0"/>
        </dgm:presLayoutVars>
      </dgm:prSet>
      <dgm:spPr/>
    </dgm:pt>
    <dgm:pt modelId="{C2158B73-1763-41F2-A386-B076EAE4C5D9}" type="pres">
      <dgm:prSet presAssocID="{D962870B-0EBC-40DA-BC6A-BA69850B8374}" presName="sibTrans" presStyleCnt="0"/>
      <dgm:spPr/>
    </dgm:pt>
    <dgm:pt modelId="{DBBEEEAD-1765-48FE-84A5-295049D433BA}" type="pres">
      <dgm:prSet presAssocID="{743F0588-EA98-41B3-8979-C64A6C6533FE}" presName="compNode" presStyleCnt="0"/>
      <dgm:spPr/>
    </dgm:pt>
    <dgm:pt modelId="{9AE2A4BD-787C-48DC-AB84-B8BF78C2CA97}" type="pres">
      <dgm:prSet presAssocID="{743F0588-EA98-41B3-8979-C64A6C6533FE}" presName="bgRect" presStyleLbl="bgShp" presStyleIdx="2" presStyleCnt="4"/>
      <dgm:spPr/>
    </dgm:pt>
    <dgm:pt modelId="{3EFED158-12BD-45DB-96C6-ADB4177A1B33}" type="pres">
      <dgm:prSet presAssocID="{743F0588-EA98-41B3-8979-C64A6C6533FE}"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Needle"/>
        </a:ext>
      </dgm:extLst>
    </dgm:pt>
    <dgm:pt modelId="{7F473E22-B603-4C4D-B8FF-9D1D1C7E2FA0}" type="pres">
      <dgm:prSet presAssocID="{743F0588-EA98-41B3-8979-C64A6C6533FE}" presName="spaceRect" presStyleCnt="0"/>
      <dgm:spPr/>
    </dgm:pt>
    <dgm:pt modelId="{82136784-551D-4D3B-8346-381985AD25DF}" type="pres">
      <dgm:prSet presAssocID="{743F0588-EA98-41B3-8979-C64A6C6533FE}" presName="parTx" presStyleLbl="revTx" presStyleIdx="2" presStyleCnt="4">
        <dgm:presLayoutVars>
          <dgm:chMax val="0"/>
          <dgm:chPref val="0"/>
        </dgm:presLayoutVars>
      </dgm:prSet>
      <dgm:spPr/>
    </dgm:pt>
    <dgm:pt modelId="{BF48789A-9D29-4785-B880-053EDB7A26AA}" type="pres">
      <dgm:prSet presAssocID="{439E7F22-B329-42C9-B78E-55E29952C86F}" presName="sibTrans" presStyleCnt="0"/>
      <dgm:spPr/>
    </dgm:pt>
    <dgm:pt modelId="{FC611658-08C1-4BCE-BDD3-9F8B78DD173B}" type="pres">
      <dgm:prSet presAssocID="{FE67B944-3F7F-413A-98E7-8FA7AA8C09D1}" presName="compNode" presStyleCnt="0"/>
      <dgm:spPr/>
    </dgm:pt>
    <dgm:pt modelId="{3F07C874-5FC0-4769-9A2B-12206C00D636}" type="pres">
      <dgm:prSet presAssocID="{FE67B944-3F7F-413A-98E7-8FA7AA8C09D1}" presName="bgRect" presStyleLbl="bgShp" presStyleIdx="3" presStyleCnt="4"/>
      <dgm:spPr/>
    </dgm:pt>
    <dgm:pt modelId="{3E9E6F83-0944-4623-9CBB-D191C4E147B2}" type="pres">
      <dgm:prSet presAssocID="{FE67B944-3F7F-413A-98E7-8FA7AA8C09D1}"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cale"/>
        </a:ext>
      </dgm:extLst>
    </dgm:pt>
    <dgm:pt modelId="{D7CFB238-2D0B-49C8-8DC3-B1414A8316FB}" type="pres">
      <dgm:prSet presAssocID="{FE67B944-3F7F-413A-98E7-8FA7AA8C09D1}" presName="spaceRect" presStyleCnt="0"/>
      <dgm:spPr/>
    </dgm:pt>
    <dgm:pt modelId="{62D4D279-064B-4C07-AD0C-84AE4B3086E8}" type="pres">
      <dgm:prSet presAssocID="{FE67B944-3F7F-413A-98E7-8FA7AA8C09D1}" presName="parTx" presStyleLbl="revTx" presStyleIdx="3" presStyleCnt="4">
        <dgm:presLayoutVars>
          <dgm:chMax val="0"/>
          <dgm:chPref val="0"/>
        </dgm:presLayoutVars>
      </dgm:prSet>
      <dgm:spPr/>
    </dgm:pt>
  </dgm:ptLst>
  <dgm:cxnLst>
    <dgm:cxn modelId="{89FD9A14-E786-4D9D-8AD6-333AE696597B}" type="presOf" srcId="{2C8C1628-5FC4-4F81-88F7-919F66C0E5F0}" destId="{F3A4A01F-821F-4542-9FE8-BB8E86206F26}" srcOrd="0" destOrd="0" presId="urn:microsoft.com/office/officeart/2018/2/layout/IconVerticalSolidList"/>
    <dgm:cxn modelId="{9413842F-904F-44EA-BFA2-A405577EF7D0}" type="presOf" srcId="{CE151067-9D31-4A48-8BA3-3E8B26F29EAD}" destId="{81EB5EBB-59EC-40A4-912D-506C62FC5D83}" srcOrd="0" destOrd="0" presId="urn:microsoft.com/office/officeart/2018/2/layout/IconVerticalSolidList"/>
    <dgm:cxn modelId="{7A34C239-2139-4259-8CD6-92C0E4D8DFAE}" srcId="{D136939F-1A1A-4DA0-B147-2F9DB10F5975}" destId="{FE67B944-3F7F-413A-98E7-8FA7AA8C09D1}" srcOrd="3" destOrd="0" parTransId="{76D6CB43-018D-47EA-9119-2FF148F4FAC2}" sibTransId="{AD7407ED-E370-4764-B670-CA0219CD5731}"/>
    <dgm:cxn modelId="{F3B60847-362C-43B2-A9A4-B84EB587171B}" type="presOf" srcId="{FE67B944-3F7F-413A-98E7-8FA7AA8C09D1}" destId="{62D4D279-064B-4C07-AD0C-84AE4B3086E8}" srcOrd="0" destOrd="0" presId="urn:microsoft.com/office/officeart/2018/2/layout/IconVerticalSolidList"/>
    <dgm:cxn modelId="{0FEB3D6D-F1FC-4542-B5EB-7DC97ECAB383}" srcId="{D136939F-1A1A-4DA0-B147-2F9DB10F5975}" destId="{2C8C1628-5FC4-4F81-88F7-919F66C0E5F0}" srcOrd="1" destOrd="0" parTransId="{E8114BC3-6882-4330-9D27-C5B978E8E3DE}" sibTransId="{D962870B-0EBC-40DA-BC6A-BA69850B8374}"/>
    <dgm:cxn modelId="{8327607F-0803-4EA7-B161-7ADC352849B7}" srcId="{D136939F-1A1A-4DA0-B147-2F9DB10F5975}" destId="{CE151067-9D31-4A48-8BA3-3E8B26F29EAD}" srcOrd="0" destOrd="0" parTransId="{34ABB291-B8DA-4F69-A892-BED8EE5FA10A}" sibTransId="{F40F019A-762C-40EF-B621-501A9FD7DF99}"/>
    <dgm:cxn modelId="{DC490983-3576-42A3-B9C3-244CB1D4069E}" type="presOf" srcId="{743F0588-EA98-41B3-8979-C64A6C6533FE}" destId="{82136784-551D-4D3B-8346-381985AD25DF}" srcOrd="0" destOrd="0" presId="urn:microsoft.com/office/officeart/2018/2/layout/IconVerticalSolidList"/>
    <dgm:cxn modelId="{6093E2D3-4C6A-47C8-8CB7-67894B08517C}" srcId="{D136939F-1A1A-4DA0-B147-2F9DB10F5975}" destId="{743F0588-EA98-41B3-8979-C64A6C6533FE}" srcOrd="2" destOrd="0" parTransId="{06CE8F0A-A7AB-44FF-9832-78A7549E98B5}" sibTransId="{439E7F22-B329-42C9-B78E-55E29952C86F}"/>
    <dgm:cxn modelId="{281285EF-35D9-45AC-AC39-E07D56BACE26}" type="presOf" srcId="{D136939F-1A1A-4DA0-B147-2F9DB10F5975}" destId="{D5FA9DC6-6E1F-44A4-949D-B47BF25A3795}" srcOrd="0" destOrd="0" presId="urn:microsoft.com/office/officeart/2018/2/layout/IconVerticalSolidList"/>
    <dgm:cxn modelId="{F97AA448-9E40-4413-BED6-E4CD0D3191B9}" type="presParOf" srcId="{D5FA9DC6-6E1F-44A4-949D-B47BF25A3795}" destId="{47154E39-9955-4AA2-BAF5-248DFD2BCDE7}" srcOrd="0" destOrd="0" presId="urn:microsoft.com/office/officeart/2018/2/layout/IconVerticalSolidList"/>
    <dgm:cxn modelId="{D2E0AD40-6CB2-4CB1-9E60-E01E5262071C}" type="presParOf" srcId="{47154E39-9955-4AA2-BAF5-248DFD2BCDE7}" destId="{B741526B-1753-4E1B-B8F0-A5F4BEA9A7B7}" srcOrd="0" destOrd="0" presId="urn:microsoft.com/office/officeart/2018/2/layout/IconVerticalSolidList"/>
    <dgm:cxn modelId="{26033779-1424-4A46-A2A9-68929B309CB8}" type="presParOf" srcId="{47154E39-9955-4AA2-BAF5-248DFD2BCDE7}" destId="{97313AA8-7F31-4E94-B637-42E280CCFD46}" srcOrd="1" destOrd="0" presId="urn:microsoft.com/office/officeart/2018/2/layout/IconVerticalSolidList"/>
    <dgm:cxn modelId="{AE475F6B-5302-48BF-9141-F4278026D36A}" type="presParOf" srcId="{47154E39-9955-4AA2-BAF5-248DFD2BCDE7}" destId="{1A70F306-A6C4-4833-9573-17210D7E902A}" srcOrd="2" destOrd="0" presId="urn:microsoft.com/office/officeart/2018/2/layout/IconVerticalSolidList"/>
    <dgm:cxn modelId="{10AF8CE3-F36E-4BB3-948F-A1F2433115A6}" type="presParOf" srcId="{47154E39-9955-4AA2-BAF5-248DFD2BCDE7}" destId="{81EB5EBB-59EC-40A4-912D-506C62FC5D83}" srcOrd="3" destOrd="0" presId="urn:microsoft.com/office/officeart/2018/2/layout/IconVerticalSolidList"/>
    <dgm:cxn modelId="{A924B443-C0FC-4BF7-98E7-BFDCC5BD1904}" type="presParOf" srcId="{D5FA9DC6-6E1F-44A4-949D-B47BF25A3795}" destId="{D073C9E4-8E21-472F-BC67-F28347C8620B}" srcOrd="1" destOrd="0" presId="urn:microsoft.com/office/officeart/2018/2/layout/IconVerticalSolidList"/>
    <dgm:cxn modelId="{F11D1AD5-F04E-40D1-8B7E-BB7AD1A07962}" type="presParOf" srcId="{D5FA9DC6-6E1F-44A4-949D-B47BF25A3795}" destId="{01B8D126-9672-4424-9807-2FA6CFDB5F04}" srcOrd="2" destOrd="0" presId="urn:microsoft.com/office/officeart/2018/2/layout/IconVerticalSolidList"/>
    <dgm:cxn modelId="{97BBA942-4BD1-402D-8926-FE27A8DAED9E}" type="presParOf" srcId="{01B8D126-9672-4424-9807-2FA6CFDB5F04}" destId="{798C8830-67B1-49E3-A19F-E9BCC4D1E371}" srcOrd="0" destOrd="0" presId="urn:microsoft.com/office/officeart/2018/2/layout/IconVerticalSolidList"/>
    <dgm:cxn modelId="{8306E5DD-CF9C-4BD5-A9C4-F08D969172AD}" type="presParOf" srcId="{01B8D126-9672-4424-9807-2FA6CFDB5F04}" destId="{3C3CCBB6-9FD8-45FC-9C96-EC1933479A2F}" srcOrd="1" destOrd="0" presId="urn:microsoft.com/office/officeart/2018/2/layout/IconVerticalSolidList"/>
    <dgm:cxn modelId="{A4151D1E-0724-48FA-8B53-3818A6F7D3E7}" type="presParOf" srcId="{01B8D126-9672-4424-9807-2FA6CFDB5F04}" destId="{51D9D35A-424F-4C49-83E3-DCCE33370509}" srcOrd="2" destOrd="0" presId="urn:microsoft.com/office/officeart/2018/2/layout/IconVerticalSolidList"/>
    <dgm:cxn modelId="{4B8FB40B-0550-441B-8146-3C481A257639}" type="presParOf" srcId="{01B8D126-9672-4424-9807-2FA6CFDB5F04}" destId="{F3A4A01F-821F-4542-9FE8-BB8E86206F26}" srcOrd="3" destOrd="0" presId="urn:microsoft.com/office/officeart/2018/2/layout/IconVerticalSolidList"/>
    <dgm:cxn modelId="{DF460FBC-6659-4132-AB11-733F281B6515}" type="presParOf" srcId="{D5FA9DC6-6E1F-44A4-949D-B47BF25A3795}" destId="{C2158B73-1763-41F2-A386-B076EAE4C5D9}" srcOrd="3" destOrd="0" presId="urn:microsoft.com/office/officeart/2018/2/layout/IconVerticalSolidList"/>
    <dgm:cxn modelId="{0EE2ECAA-4480-460D-B851-10D7BFC73CC3}" type="presParOf" srcId="{D5FA9DC6-6E1F-44A4-949D-B47BF25A3795}" destId="{DBBEEEAD-1765-48FE-84A5-295049D433BA}" srcOrd="4" destOrd="0" presId="urn:microsoft.com/office/officeart/2018/2/layout/IconVerticalSolidList"/>
    <dgm:cxn modelId="{7B8AF52F-005C-4878-8DC6-8D340C610E6E}" type="presParOf" srcId="{DBBEEEAD-1765-48FE-84A5-295049D433BA}" destId="{9AE2A4BD-787C-48DC-AB84-B8BF78C2CA97}" srcOrd="0" destOrd="0" presId="urn:microsoft.com/office/officeart/2018/2/layout/IconVerticalSolidList"/>
    <dgm:cxn modelId="{89641CF7-236A-4509-9548-BB0527D8A011}" type="presParOf" srcId="{DBBEEEAD-1765-48FE-84A5-295049D433BA}" destId="{3EFED158-12BD-45DB-96C6-ADB4177A1B33}" srcOrd="1" destOrd="0" presId="urn:microsoft.com/office/officeart/2018/2/layout/IconVerticalSolidList"/>
    <dgm:cxn modelId="{F03F4857-AC95-4CBD-9DB1-9B4AF268BA8D}" type="presParOf" srcId="{DBBEEEAD-1765-48FE-84A5-295049D433BA}" destId="{7F473E22-B603-4C4D-B8FF-9D1D1C7E2FA0}" srcOrd="2" destOrd="0" presId="urn:microsoft.com/office/officeart/2018/2/layout/IconVerticalSolidList"/>
    <dgm:cxn modelId="{64CBB883-69D4-4994-8F96-DA5C1EE22754}" type="presParOf" srcId="{DBBEEEAD-1765-48FE-84A5-295049D433BA}" destId="{82136784-551D-4D3B-8346-381985AD25DF}" srcOrd="3" destOrd="0" presId="urn:microsoft.com/office/officeart/2018/2/layout/IconVerticalSolidList"/>
    <dgm:cxn modelId="{4AD35889-59E7-4C20-91D6-987833177D8C}" type="presParOf" srcId="{D5FA9DC6-6E1F-44A4-949D-B47BF25A3795}" destId="{BF48789A-9D29-4785-B880-053EDB7A26AA}" srcOrd="5" destOrd="0" presId="urn:microsoft.com/office/officeart/2018/2/layout/IconVerticalSolidList"/>
    <dgm:cxn modelId="{7C37E95D-8CC8-4273-899D-8A772D5E3830}" type="presParOf" srcId="{D5FA9DC6-6E1F-44A4-949D-B47BF25A3795}" destId="{FC611658-08C1-4BCE-BDD3-9F8B78DD173B}" srcOrd="6" destOrd="0" presId="urn:microsoft.com/office/officeart/2018/2/layout/IconVerticalSolidList"/>
    <dgm:cxn modelId="{753B65C6-5C39-461B-BFA4-3B8EF4DAB569}" type="presParOf" srcId="{FC611658-08C1-4BCE-BDD3-9F8B78DD173B}" destId="{3F07C874-5FC0-4769-9A2B-12206C00D636}" srcOrd="0" destOrd="0" presId="urn:microsoft.com/office/officeart/2018/2/layout/IconVerticalSolidList"/>
    <dgm:cxn modelId="{8E3FBDEB-605F-4336-ACCF-07EEF9A5E48E}" type="presParOf" srcId="{FC611658-08C1-4BCE-BDD3-9F8B78DD173B}" destId="{3E9E6F83-0944-4623-9CBB-D191C4E147B2}" srcOrd="1" destOrd="0" presId="urn:microsoft.com/office/officeart/2018/2/layout/IconVerticalSolidList"/>
    <dgm:cxn modelId="{803CBB54-628A-4D26-9701-280165DA9C69}" type="presParOf" srcId="{FC611658-08C1-4BCE-BDD3-9F8B78DD173B}" destId="{D7CFB238-2D0B-49C8-8DC3-B1414A8316FB}" srcOrd="2" destOrd="0" presId="urn:microsoft.com/office/officeart/2018/2/layout/IconVerticalSolidList"/>
    <dgm:cxn modelId="{56D0968E-468E-4268-BCC1-387274200375}" type="presParOf" srcId="{FC611658-08C1-4BCE-BDD3-9F8B78DD173B}" destId="{62D4D279-064B-4C07-AD0C-84AE4B3086E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F62C63D-D80E-4AF8-9B4D-784BD53CA04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32689CE-2FF3-498F-AB13-54192DAA6869}">
      <dgm:prSet custT="1"/>
      <dgm:spPr>
        <a:solidFill>
          <a:schemeClr val="accent2"/>
        </a:solidFill>
      </dgm:spPr>
      <dgm:t>
        <a:bodyPr/>
        <a:lstStyle/>
        <a:p>
          <a:pPr>
            <a:lnSpc>
              <a:spcPct val="100000"/>
            </a:lnSpc>
          </a:pPr>
          <a:r>
            <a:rPr lang="en-US" sz="3200" dirty="0">
              <a:latin typeface="Calibri" panose="020F0502020204030204" pitchFamily="34" charset="0"/>
              <a:cs typeface="Calibri" panose="020F0502020204030204" pitchFamily="34" charset="0"/>
            </a:rPr>
            <a:t>Make sure that the change they make is VERY specific.</a:t>
          </a:r>
        </a:p>
      </dgm:t>
    </dgm:pt>
    <dgm:pt modelId="{B697504B-0D41-47F4-AB24-709686B6BABB}" type="parTrans" cxnId="{1B591AC0-55DC-413E-B90C-1A91FC76FD27}">
      <dgm:prSet/>
      <dgm:spPr/>
      <dgm:t>
        <a:bodyPr/>
        <a:lstStyle/>
        <a:p>
          <a:endParaRPr lang="en-US"/>
        </a:p>
      </dgm:t>
    </dgm:pt>
    <dgm:pt modelId="{8C46C1BA-278E-4AB6-8052-07A1B8E707D6}" type="sibTrans" cxnId="{1B591AC0-55DC-413E-B90C-1A91FC76FD27}">
      <dgm:prSet/>
      <dgm:spPr/>
      <dgm:t>
        <a:bodyPr/>
        <a:lstStyle/>
        <a:p>
          <a:endParaRPr lang="en-US"/>
        </a:p>
      </dgm:t>
    </dgm:pt>
    <dgm:pt modelId="{47F2B441-AAF4-48DE-BD5D-3751D4F2CE98}">
      <dgm:prSet/>
      <dgm:spPr>
        <a:solidFill>
          <a:schemeClr val="bg2">
            <a:lumMod val="50000"/>
          </a:schemeClr>
        </a:solidFill>
      </dgm:spPr>
      <dgm:t>
        <a:bodyPr/>
        <a:lstStyle/>
        <a:p>
          <a:pPr>
            <a:lnSpc>
              <a:spcPct val="100000"/>
            </a:lnSpc>
          </a:pPr>
          <a:r>
            <a:rPr lang="en-US" dirty="0">
              <a:latin typeface="Calibri" panose="020F0502020204030204" pitchFamily="34" charset="0"/>
              <a:cs typeface="Calibri" panose="020F0502020204030204" pitchFamily="34" charset="0"/>
            </a:rPr>
            <a:t>The clearer and more specific the change, the more easily evaluated.</a:t>
          </a:r>
        </a:p>
      </dgm:t>
    </dgm:pt>
    <dgm:pt modelId="{28F10F10-A2A0-4BB2-976A-8357FDA083A1}" type="parTrans" cxnId="{CEE32A90-3F2D-444B-82E6-611F78044AC5}">
      <dgm:prSet/>
      <dgm:spPr/>
      <dgm:t>
        <a:bodyPr/>
        <a:lstStyle/>
        <a:p>
          <a:endParaRPr lang="en-US"/>
        </a:p>
      </dgm:t>
    </dgm:pt>
    <dgm:pt modelId="{FFBCDEED-69A6-476A-8F46-9EA86B71311A}" type="sibTrans" cxnId="{CEE32A90-3F2D-444B-82E6-611F78044AC5}">
      <dgm:prSet/>
      <dgm:spPr/>
      <dgm:t>
        <a:bodyPr/>
        <a:lstStyle/>
        <a:p>
          <a:endParaRPr lang="en-US"/>
        </a:p>
      </dgm:t>
    </dgm:pt>
    <dgm:pt modelId="{532C3E3E-8BBE-47DD-9FDF-FABB7E8CDFA7}" type="pres">
      <dgm:prSet presAssocID="{8F62C63D-D80E-4AF8-9B4D-784BD53CA04E}" presName="linear" presStyleCnt="0">
        <dgm:presLayoutVars>
          <dgm:animLvl val="lvl"/>
          <dgm:resizeHandles val="exact"/>
        </dgm:presLayoutVars>
      </dgm:prSet>
      <dgm:spPr/>
    </dgm:pt>
    <dgm:pt modelId="{5FAE7B7A-E592-4B13-BCF1-DAD2EE1DCB54}" type="pres">
      <dgm:prSet presAssocID="{832689CE-2FF3-498F-AB13-54192DAA6869}" presName="parentText" presStyleLbl="node1" presStyleIdx="0" presStyleCnt="2" custLinFactX="-12413" custLinFactNeighborX="-100000" custLinFactNeighborY="97214">
        <dgm:presLayoutVars>
          <dgm:chMax val="0"/>
          <dgm:bulletEnabled val="1"/>
        </dgm:presLayoutVars>
      </dgm:prSet>
      <dgm:spPr/>
    </dgm:pt>
    <dgm:pt modelId="{45BECB6E-0D2B-4E60-8C13-8502170BD5A7}" type="pres">
      <dgm:prSet presAssocID="{8C46C1BA-278E-4AB6-8052-07A1B8E707D6}" presName="spacer" presStyleCnt="0"/>
      <dgm:spPr/>
    </dgm:pt>
    <dgm:pt modelId="{F8FDBBB8-3446-4EF5-A959-C091A8B808AB}" type="pres">
      <dgm:prSet presAssocID="{47F2B441-AAF4-48DE-BD5D-3751D4F2CE98}" presName="parentText" presStyleLbl="node1" presStyleIdx="1" presStyleCnt="2">
        <dgm:presLayoutVars>
          <dgm:chMax val="0"/>
          <dgm:bulletEnabled val="1"/>
        </dgm:presLayoutVars>
      </dgm:prSet>
      <dgm:spPr/>
    </dgm:pt>
  </dgm:ptLst>
  <dgm:cxnLst>
    <dgm:cxn modelId="{9622F738-294E-4AC8-97D0-E952C0F108EB}" type="presOf" srcId="{47F2B441-AAF4-48DE-BD5D-3751D4F2CE98}" destId="{F8FDBBB8-3446-4EF5-A959-C091A8B808AB}" srcOrd="0" destOrd="0" presId="urn:microsoft.com/office/officeart/2005/8/layout/vList2"/>
    <dgm:cxn modelId="{E1FE7158-2059-4F82-8905-7FC0B357B032}" type="presOf" srcId="{832689CE-2FF3-498F-AB13-54192DAA6869}" destId="{5FAE7B7A-E592-4B13-BCF1-DAD2EE1DCB54}" srcOrd="0" destOrd="0" presId="urn:microsoft.com/office/officeart/2005/8/layout/vList2"/>
    <dgm:cxn modelId="{CEE32A90-3F2D-444B-82E6-611F78044AC5}" srcId="{8F62C63D-D80E-4AF8-9B4D-784BD53CA04E}" destId="{47F2B441-AAF4-48DE-BD5D-3751D4F2CE98}" srcOrd="1" destOrd="0" parTransId="{28F10F10-A2A0-4BB2-976A-8357FDA083A1}" sibTransId="{FFBCDEED-69A6-476A-8F46-9EA86B71311A}"/>
    <dgm:cxn modelId="{1B591AC0-55DC-413E-B90C-1A91FC76FD27}" srcId="{8F62C63D-D80E-4AF8-9B4D-784BD53CA04E}" destId="{832689CE-2FF3-498F-AB13-54192DAA6869}" srcOrd="0" destOrd="0" parTransId="{B697504B-0D41-47F4-AB24-709686B6BABB}" sibTransId="{8C46C1BA-278E-4AB6-8052-07A1B8E707D6}"/>
    <dgm:cxn modelId="{C0211AD2-80E9-4BEF-9DB7-0B1C74153565}" type="presOf" srcId="{8F62C63D-D80E-4AF8-9B4D-784BD53CA04E}" destId="{532C3E3E-8BBE-47DD-9FDF-FABB7E8CDFA7}" srcOrd="0" destOrd="0" presId="urn:microsoft.com/office/officeart/2005/8/layout/vList2"/>
    <dgm:cxn modelId="{486BE4E8-876E-4F2D-A451-6DE7196F0D08}" type="presParOf" srcId="{532C3E3E-8BBE-47DD-9FDF-FABB7E8CDFA7}" destId="{5FAE7B7A-E592-4B13-BCF1-DAD2EE1DCB54}" srcOrd="0" destOrd="0" presId="urn:microsoft.com/office/officeart/2005/8/layout/vList2"/>
    <dgm:cxn modelId="{40A82CE3-3B0F-46BD-9C25-75344BDA2DBE}" type="presParOf" srcId="{532C3E3E-8BBE-47DD-9FDF-FABB7E8CDFA7}" destId="{45BECB6E-0D2B-4E60-8C13-8502170BD5A7}" srcOrd="1" destOrd="0" presId="urn:microsoft.com/office/officeart/2005/8/layout/vList2"/>
    <dgm:cxn modelId="{E5ED224A-671C-4896-9644-047B2C38D559}" type="presParOf" srcId="{532C3E3E-8BBE-47DD-9FDF-FABB7E8CDFA7}" destId="{F8FDBBB8-3446-4EF5-A959-C091A8B808AB}"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25B67F-1C1F-4C7F-87F7-63A9F5F04916}">
      <dsp:nvSpPr>
        <dsp:cNvPr id="0" name=""/>
        <dsp:cNvSpPr/>
      </dsp:nvSpPr>
      <dsp:spPr>
        <a:xfrm>
          <a:off x="6"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u="sng" kern="1200" dirty="0"/>
            <a:t>Healthy </a:t>
          </a:r>
        </a:p>
        <a:p>
          <a:pPr marL="0" lvl="0" indent="0" algn="ctr" defTabSz="1066800">
            <a:lnSpc>
              <a:spcPct val="90000"/>
            </a:lnSpc>
            <a:spcBef>
              <a:spcPct val="0"/>
            </a:spcBef>
            <a:spcAft>
              <a:spcPct val="35000"/>
            </a:spcAft>
            <a:buNone/>
          </a:pPr>
          <a:r>
            <a:rPr lang="en-US" sz="2400" b="1" kern="1200" dirty="0"/>
            <a:t>FBG &lt;100</a:t>
          </a:r>
        </a:p>
        <a:p>
          <a:pPr marL="0" lvl="0" indent="0" algn="ctr" defTabSz="1066800">
            <a:lnSpc>
              <a:spcPct val="90000"/>
            </a:lnSpc>
            <a:spcBef>
              <a:spcPct val="0"/>
            </a:spcBef>
            <a:spcAft>
              <a:spcPct val="35000"/>
            </a:spcAft>
            <a:buNone/>
          </a:pPr>
          <a:r>
            <a:rPr lang="en-US" sz="2400" b="1" kern="1200" dirty="0"/>
            <a:t>Random &lt;140</a:t>
          </a:r>
        </a:p>
        <a:p>
          <a:pPr marL="0" lvl="0" indent="0" algn="ctr" defTabSz="1066800">
            <a:lnSpc>
              <a:spcPct val="90000"/>
            </a:lnSpc>
            <a:spcBef>
              <a:spcPct val="0"/>
            </a:spcBef>
            <a:spcAft>
              <a:spcPct val="35000"/>
            </a:spcAft>
            <a:buNone/>
          </a:pPr>
          <a:r>
            <a:rPr lang="en-US" sz="2400" b="1" kern="1200" dirty="0"/>
            <a:t>A1c &lt;5.7%</a:t>
          </a:r>
        </a:p>
      </dsp:txBody>
      <dsp:txXfrm>
        <a:off x="6" y="1923626"/>
        <a:ext cx="2500213" cy="1923626"/>
      </dsp:txXfrm>
    </dsp:sp>
    <dsp:sp modelId="{1B13010B-D7B8-48A4-9EA8-0FF90A870D10}">
      <dsp:nvSpPr>
        <dsp:cNvPr id="0" name=""/>
        <dsp:cNvSpPr/>
      </dsp:nvSpPr>
      <dsp:spPr>
        <a:xfrm>
          <a:off x="228606" y="241558"/>
          <a:ext cx="1961562" cy="1772098"/>
        </a:xfrm>
        <a:prstGeom prst="ellipse">
          <a:avLst/>
        </a:prstGeom>
        <a:blipFill rotWithShape="0">
          <a:blip xmlns:r="http://schemas.openxmlformats.org/officeDocument/2006/relationships" r:embed="rId1">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C98858D-9DCD-4D61-A6D2-9C95CB504251}">
      <dsp:nvSpPr>
        <dsp:cNvPr id="0" name=""/>
        <dsp:cNvSpPr/>
      </dsp:nvSpPr>
      <dsp:spPr>
        <a:xfrm>
          <a:off x="2573876"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u="sng" kern="1200" dirty="0"/>
            <a:t>Prediabetes</a:t>
          </a:r>
        </a:p>
        <a:p>
          <a:pPr marL="0" lvl="0" indent="0" algn="ctr" defTabSz="1066800">
            <a:lnSpc>
              <a:spcPct val="90000"/>
            </a:lnSpc>
            <a:spcBef>
              <a:spcPct val="0"/>
            </a:spcBef>
            <a:spcAft>
              <a:spcPct val="35000"/>
            </a:spcAft>
            <a:buNone/>
          </a:pPr>
          <a:r>
            <a:rPr lang="en-US" sz="2000" b="1" kern="1200" dirty="0"/>
            <a:t>FBG 100-125</a:t>
          </a:r>
        </a:p>
        <a:p>
          <a:pPr marL="0" lvl="0" indent="0" algn="ctr" defTabSz="1066800">
            <a:lnSpc>
              <a:spcPct val="90000"/>
            </a:lnSpc>
            <a:spcBef>
              <a:spcPct val="0"/>
            </a:spcBef>
            <a:spcAft>
              <a:spcPct val="35000"/>
            </a:spcAft>
            <a:buNone/>
          </a:pPr>
          <a:r>
            <a:rPr lang="en-US" sz="2000" b="1" kern="1200" dirty="0"/>
            <a:t>Random 140 - 199</a:t>
          </a:r>
        </a:p>
        <a:p>
          <a:pPr marL="0" lvl="0" indent="0" algn="ctr" defTabSz="1066800">
            <a:lnSpc>
              <a:spcPct val="90000"/>
            </a:lnSpc>
            <a:spcBef>
              <a:spcPct val="0"/>
            </a:spcBef>
            <a:spcAft>
              <a:spcPct val="35000"/>
            </a:spcAft>
            <a:buNone/>
          </a:pPr>
          <a:r>
            <a:rPr lang="en-US" sz="2000" b="1" kern="1200" dirty="0"/>
            <a:t>A1c ~ 5.7- 6.4% </a:t>
          </a:r>
        </a:p>
        <a:p>
          <a:pPr marL="0" lvl="0" indent="0" algn="ctr" defTabSz="1066800">
            <a:lnSpc>
              <a:spcPct val="90000"/>
            </a:lnSpc>
            <a:spcBef>
              <a:spcPct val="0"/>
            </a:spcBef>
            <a:spcAft>
              <a:spcPct val="35000"/>
            </a:spcAft>
            <a:buNone/>
          </a:pPr>
          <a:r>
            <a:rPr lang="en-US" sz="2000" b="1" kern="1200" dirty="0"/>
            <a:t>~ 50% working pancreas</a:t>
          </a:r>
        </a:p>
      </dsp:txBody>
      <dsp:txXfrm>
        <a:off x="2573876" y="1923626"/>
        <a:ext cx="2500213" cy="1923626"/>
      </dsp:txXfrm>
    </dsp:sp>
    <dsp:sp modelId="{3606B1B6-912D-4BB2-940E-606747701328}">
      <dsp:nvSpPr>
        <dsp:cNvPr id="0" name=""/>
        <dsp:cNvSpPr/>
      </dsp:nvSpPr>
      <dsp:spPr>
        <a:xfrm>
          <a:off x="3386671" y="474140"/>
          <a:ext cx="972445" cy="1059547"/>
        </a:xfrm>
        <a:prstGeom prst="ellipse">
          <a:avLst/>
        </a:prstGeom>
        <a:blipFill rotWithShape="0">
          <a:blip xmlns:r="http://schemas.openxmlformats.org/officeDocument/2006/relationships" r:embed="rId2">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406800-1B15-4073-9BE5-7AED3F8CD968}">
      <dsp:nvSpPr>
        <dsp:cNvPr id="0" name=""/>
        <dsp:cNvSpPr/>
      </dsp:nvSpPr>
      <dsp:spPr>
        <a:xfrm>
          <a:off x="5153653"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u="sng" kern="1200" dirty="0">
              <a:latin typeface="+mn-lt"/>
            </a:rPr>
            <a:t>D</a:t>
          </a:r>
          <a:r>
            <a:rPr kumimoji="0" lang="en-US" sz="2400" b="1" i="0" u="sng" strike="noStrike" kern="1200" cap="none" spc="0" normalizeH="0" baseline="0" noProof="0" dirty="0" err="1">
              <a:ln/>
              <a:effectLst/>
              <a:uLnTx/>
              <a:uFillTx/>
              <a:latin typeface="+mn-lt"/>
              <a:ea typeface="+mn-ea"/>
              <a:cs typeface="+mn-cs"/>
            </a:rPr>
            <a:t>iabetes</a:t>
          </a:r>
          <a:endParaRPr kumimoji="0" lang="en-US" sz="2400" b="1" i="0" u="sng" strike="noStrike" kern="1200" cap="none" spc="0" normalizeH="0" baseline="0" noProof="0" dirty="0">
            <a:ln/>
            <a:effectLst/>
            <a:uLnTx/>
            <a:uFillTx/>
            <a:latin typeface="+mn-lt"/>
            <a:ea typeface="+mn-ea"/>
            <a:cs typeface="+mn-cs"/>
          </a:endParaRPr>
        </a:p>
        <a:p>
          <a:pPr marL="0" lvl="0" indent="0" algn="ctr" defTabSz="1066800" rtl="0">
            <a:lnSpc>
              <a:spcPct val="90000"/>
            </a:lnSpc>
            <a:spcBef>
              <a:spcPct val="0"/>
            </a:spcBef>
            <a:spcAft>
              <a:spcPct val="35000"/>
            </a:spcAft>
            <a:buNone/>
          </a:pPr>
          <a:r>
            <a:rPr kumimoji="0" lang="en-US" sz="2400" b="1" i="0" u="none" strike="noStrike" kern="1200" cap="none" spc="0" normalizeH="0" baseline="0" noProof="0" dirty="0">
              <a:ln/>
              <a:effectLst/>
              <a:uLnTx/>
              <a:uFillTx/>
              <a:latin typeface="+mn-lt"/>
            </a:rPr>
            <a:t>FBG 126 +</a:t>
          </a:r>
        </a:p>
        <a:p>
          <a:pPr marL="0" lvl="0" indent="0" algn="ctr" defTabSz="1066800" rtl="0">
            <a:lnSpc>
              <a:spcPct val="90000"/>
            </a:lnSpc>
            <a:spcBef>
              <a:spcPct val="0"/>
            </a:spcBef>
            <a:spcAft>
              <a:spcPct val="35000"/>
            </a:spcAft>
            <a:buNone/>
          </a:pPr>
          <a:r>
            <a:rPr kumimoji="0" lang="en-US" sz="2400" b="1" i="0" u="none" strike="noStrike" kern="1200" cap="none" spc="0" normalizeH="0" baseline="0" noProof="0" dirty="0">
              <a:ln/>
              <a:effectLst/>
              <a:uLnTx/>
              <a:uFillTx/>
              <a:latin typeface="+mn-lt"/>
            </a:rPr>
            <a:t>Random 200</a:t>
          </a:r>
          <a:r>
            <a:rPr kumimoji="0" lang="en-US" sz="2400" b="1" i="0" u="none" strike="noStrike" kern="1200" cap="none" spc="0" normalizeH="0" noProof="0" dirty="0">
              <a:ln/>
              <a:effectLst/>
              <a:uLnTx/>
              <a:uFillTx/>
              <a:latin typeface="+mn-lt"/>
            </a:rPr>
            <a:t> +</a:t>
          </a:r>
          <a:endParaRPr kumimoji="0" lang="en-US" sz="2400" b="1" i="0" u="none" strike="noStrike" kern="1200" cap="none" spc="0" normalizeH="0" baseline="0" noProof="0" dirty="0">
            <a:ln/>
            <a:effectLst/>
            <a:uLnTx/>
            <a:uFillTx/>
            <a:latin typeface="+mn-lt"/>
          </a:endParaRPr>
        </a:p>
        <a:p>
          <a:pPr marL="0" lvl="0" indent="0" algn="ctr" defTabSz="1066800">
            <a:lnSpc>
              <a:spcPct val="90000"/>
            </a:lnSpc>
            <a:spcBef>
              <a:spcPct val="0"/>
            </a:spcBef>
            <a:spcAft>
              <a:spcPct val="35000"/>
            </a:spcAft>
            <a:buNone/>
          </a:pPr>
          <a:r>
            <a:rPr kumimoji="0" lang="en-US" sz="2400" b="1" i="0" u="none" strike="noStrike" kern="1200" cap="none" spc="0" normalizeH="0" baseline="0" noProof="0" dirty="0">
              <a:ln/>
              <a:effectLst/>
              <a:uLnTx/>
              <a:uFillTx/>
              <a:latin typeface="+mn-lt"/>
            </a:rPr>
            <a:t>A1c</a:t>
          </a:r>
          <a:r>
            <a:rPr kumimoji="0" lang="en-US" sz="2400" b="1" i="0" u="none" strike="noStrike" kern="1200" cap="none" spc="0" normalizeH="0" noProof="0" dirty="0">
              <a:ln/>
              <a:effectLst/>
              <a:uLnTx/>
              <a:uFillTx/>
              <a:latin typeface="+mn-lt"/>
            </a:rPr>
            <a:t> </a:t>
          </a:r>
          <a:r>
            <a:rPr kumimoji="0" lang="en-US" sz="2400" b="1" i="0" u="none" strike="noStrike" kern="1200" cap="none" spc="0" normalizeH="0" baseline="0" noProof="0" dirty="0">
              <a:ln/>
              <a:effectLst/>
              <a:uLnTx/>
              <a:uFillTx/>
              <a:latin typeface="+mn-lt"/>
            </a:rPr>
            <a:t>6.5% or +   </a:t>
          </a:r>
        </a:p>
        <a:p>
          <a:pPr marL="0" lvl="0" indent="0" algn="ctr" defTabSz="1066800" rtl="0">
            <a:lnSpc>
              <a:spcPct val="90000"/>
            </a:lnSpc>
            <a:spcBef>
              <a:spcPct val="0"/>
            </a:spcBef>
            <a:spcAft>
              <a:spcPct val="35000"/>
            </a:spcAft>
            <a:buNone/>
          </a:pPr>
          <a:r>
            <a:rPr lang="en-US" sz="2400" b="1" kern="1200" dirty="0"/>
            <a:t>~ 20% working pancreas</a:t>
          </a:r>
        </a:p>
      </dsp:txBody>
      <dsp:txXfrm>
        <a:off x="5153653" y="1923626"/>
        <a:ext cx="2500213" cy="1923626"/>
      </dsp:txXfrm>
    </dsp:sp>
    <dsp:sp modelId="{693F3127-73CA-4418-9BEB-76AC94A2C0E0}">
      <dsp:nvSpPr>
        <dsp:cNvPr id="0" name=""/>
        <dsp:cNvSpPr/>
      </dsp:nvSpPr>
      <dsp:spPr>
        <a:xfrm>
          <a:off x="6098708" y="745068"/>
          <a:ext cx="606889" cy="688370"/>
        </a:xfrm>
        <a:prstGeom prst="ellipse">
          <a:avLst/>
        </a:prstGeom>
        <a:blipFill rotWithShape="0">
          <a:blip xmlns:r="http://schemas.openxmlformats.org/officeDocument/2006/relationships" r:embed="rId3">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737B785-468C-4A0C-9BAF-B33CE9B38ADA}">
      <dsp:nvSpPr>
        <dsp:cNvPr id="0" name=""/>
        <dsp:cNvSpPr/>
      </dsp:nvSpPr>
      <dsp:spPr>
        <a:xfrm>
          <a:off x="313407" y="4002071"/>
          <a:ext cx="7041557" cy="721360"/>
        </a:xfrm>
        <a:prstGeom prst="leftRightArrow">
          <a:avLst/>
        </a:prstGeom>
        <a:solidFill>
          <a:schemeClr val="dk1">
            <a:tint val="6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F70EB6-BDEC-489D-89F6-26A186592C34}">
      <dsp:nvSpPr>
        <dsp:cNvPr id="0" name=""/>
        <dsp:cNvSpPr/>
      </dsp:nvSpPr>
      <dsp:spPr>
        <a:xfrm>
          <a:off x="0" y="371548"/>
          <a:ext cx="2605022" cy="1563013"/>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A1C lowering</a:t>
          </a:r>
        </a:p>
      </dsp:txBody>
      <dsp:txXfrm>
        <a:off x="0" y="371548"/>
        <a:ext cx="2605022" cy="1563013"/>
      </dsp:txXfrm>
    </dsp:sp>
    <dsp:sp modelId="{56D64140-1D42-4A8A-8C26-6A08A38C8607}">
      <dsp:nvSpPr>
        <dsp:cNvPr id="0" name=""/>
        <dsp:cNvSpPr/>
      </dsp:nvSpPr>
      <dsp:spPr>
        <a:xfrm>
          <a:off x="2865524" y="371548"/>
          <a:ext cx="2605022" cy="1563013"/>
        </a:xfrm>
        <a:prstGeom prst="rect">
          <a:avLst/>
        </a:prstGeom>
        <a:solidFill>
          <a:schemeClr val="accent2">
            <a:hueOff val="-1708698"/>
            <a:satOff val="4992"/>
            <a:lumOff val="-941"/>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a:t>Weight loss</a:t>
          </a:r>
          <a:endParaRPr lang="en-US" sz="3100" kern="1200" dirty="0"/>
        </a:p>
      </dsp:txBody>
      <dsp:txXfrm>
        <a:off x="2865524" y="371548"/>
        <a:ext cx="2605022" cy="1563013"/>
      </dsp:txXfrm>
    </dsp:sp>
    <dsp:sp modelId="{6F91AC0C-9A58-409F-929E-77F0C5840F2E}">
      <dsp:nvSpPr>
        <dsp:cNvPr id="0" name=""/>
        <dsp:cNvSpPr/>
      </dsp:nvSpPr>
      <dsp:spPr>
        <a:xfrm>
          <a:off x="5731048" y="371548"/>
          <a:ext cx="2605022" cy="1563013"/>
        </a:xfrm>
        <a:prstGeom prst="rect">
          <a:avLst/>
        </a:prstGeom>
        <a:solidFill>
          <a:schemeClr val="accent2">
            <a:hueOff val="-3417396"/>
            <a:satOff val="9985"/>
            <a:lumOff val="-1882"/>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Cardiovascular</a:t>
          </a:r>
        </a:p>
      </dsp:txBody>
      <dsp:txXfrm>
        <a:off x="5731048" y="371548"/>
        <a:ext cx="2605022" cy="1563013"/>
      </dsp:txXfrm>
    </dsp:sp>
    <dsp:sp modelId="{8FDD55A0-6520-4B00-9B88-8CE60EDF9BF2}">
      <dsp:nvSpPr>
        <dsp:cNvPr id="0" name=""/>
        <dsp:cNvSpPr/>
      </dsp:nvSpPr>
      <dsp:spPr>
        <a:xfrm>
          <a:off x="0" y="2195063"/>
          <a:ext cx="2605022" cy="1563013"/>
        </a:xfrm>
        <a:prstGeom prst="rect">
          <a:avLst/>
        </a:prstGeom>
        <a:solidFill>
          <a:schemeClr val="accent2">
            <a:hueOff val="-5126094"/>
            <a:satOff val="14977"/>
            <a:lumOff val="-2824"/>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Renal</a:t>
          </a:r>
        </a:p>
      </dsp:txBody>
      <dsp:txXfrm>
        <a:off x="0" y="2195063"/>
        <a:ext cx="2605022" cy="1563013"/>
      </dsp:txXfrm>
    </dsp:sp>
    <dsp:sp modelId="{0A980518-64F4-43CC-B5F6-9FB4FAFBDDAD}">
      <dsp:nvSpPr>
        <dsp:cNvPr id="0" name=""/>
        <dsp:cNvSpPr/>
      </dsp:nvSpPr>
      <dsp:spPr>
        <a:xfrm>
          <a:off x="2865524" y="2195063"/>
          <a:ext cx="2605022" cy="1563013"/>
        </a:xfrm>
        <a:prstGeom prst="rect">
          <a:avLst/>
        </a:prstGeom>
        <a:solidFill>
          <a:schemeClr val="accent2">
            <a:hueOff val="-6834792"/>
            <a:satOff val="19970"/>
            <a:lumOff val="-3765"/>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Heart failure</a:t>
          </a:r>
        </a:p>
      </dsp:txBody>
      <dsp:txXfrm>
        <a:off x="2865524" y="2195063"/>
        <a:ext cx="2605022" cy="1563013"/>
      </dsp:txXfrm>
    </dsp:sp>
    <dsp:sp modelId="{9C517C85-2AF3-49AE-9D9C-FA1D1F32A48A}">
      <dsp:nvSpPr>
        <dsp:cNvPr id="0" name=""/>
        <dsp:cNvSpPr/>
      </dsp:nvSpPr>
      <dsp:spPr>
        <a:xfrm>
          <a:off x="5731048" y="2195063"/>
          <a:ext cx="2605022" cy="1563013"/>
        </a:xfrm>
        <a:prstGeom prst="rect">
          <a:avLst/>
        </a:prstGeom>
        <a:solidFill>
          <a:schemeClr val="accent2">
            <a:hueOff val="-8543491"/>
            <a:satOff val="24962"/>
            <a:lumOff val="-4706"/>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Blood pressure lowering </a:t>
          </a:r>
        </a:p>
      </dsp:txBody>
      <dsp:txXfrm>
        <a:off x="5731048" y="2195063"/>
        <a:ext cx="2605022" cy="156301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CC86CC-37D2-413A-978A-43FF7B81E24F}">
      <dsp:nvSpPr>
        <dsp:cNvPr id="0" name=""/>
        <dsp:cNvSpPr/>
      </dsp:nvSpPr>
      <dsp:spPr>
        <a:xfrm>
          <a:off x="0" y="819057"/>
          <a:ext cx="2494817" cy="1496890"/>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Genitourinary infections</a:t>
          </a:r>
        </a:p>
      </dsp:txBody>
      <dsp:txXfrm>
        <a:off x="0" y="819057"/>
        <a:ext cx="2494817" cy="1496890"/>
      </dsp:txXfrm>
    </dsp:sp>
    <dsp:sp modelId="{BE8198F7-13E9-4D8B-9AA4-217BDBF1EF9C}">
      <dsp:nvSpPr>
        <dsp:cNvPr id="0" name=""/>
        <dsp:cNvSpPr/>
      </dsp:nvSpPr>
      <dsp:spPr>
        <a:xfrm>
          <a:off x="2744299" y="819057"/>
          <a:ext cx="2494817" cy="1496890"/>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Volume depletion</a:t>
          </a:r>
        </a:p>
      </dsp:txBody>
      <dsp:txXfrm>
        <a:off x="2744299" y="819057"/>
        <a:ext cx="2494817" cy="1496890"/>
      </dsp:txXfrm>
    </dsp:sp>
    <dsp:sp modelId="{7DF6BD01-C8D1-4B2C-A29B-A4DE1E4D6406}">
      <dsp:nvSpPr>
        <dsp:cNvPr id="0" name=""/>
        <dsp:cNvSpPr/>
      </dsp:nvSpPr>
      <dsp:spPr>
        <a:xfrm>
          <a:off x="5488598" y="819057"/>
          <a:ext cx="2494817" cy="1496890"/>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Increased urination</a:t>
          </a:r>
        </a:p>
      </dsp:txBody>
      <dsp:txXfrm>
        <a:off x="5488598" y="819057"/>
        <a:ext cx="2494817" cy="1496890"/>
      </dsp:txXfrm>
    </dsp:sp>
    <dsp:sp modelId="{739A9A59-9483-4CA9-92F9-13FA27BF7B40}">
      <dsp:nvSpPr>
        <dsp:cNvPr id="0" name=""/>
        <dsp:cNvSpPr/>
      </dsp:nvSpPr>
      <dsp:spPr>
        <a:xfrm>
          <a:off x="0" y="2565429"/>
          <a:ext cx="2494817" cy="1496890"/>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Hypotension </a:t>
          </a:r>
        </a:p>
      </dsp:txBody>
      <dsp:txXfrm>
        <a:off x="0" y="2565429"/>
        <a:ext cx="2494817" cy="1496890"/>
      </dsp:txXfrm>
    </dsp:sp>
    <dsp:sp modelId="{66483604-3F2E-4533-95D3-93C6316DAA0B}">
      <dsp:nvSpPr>
        <dsp:cNvPr id="0" name=""/>
        <dsp:cNvSpPr/>
      </dsp:nvSpPr>
      <dsp:spPr>
        <a:xfrm>
          <a:off x="2744299" y="2565429"/>
          <a:ext cx="2494817" cy="1496890"/>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UTI</a:t>
          </a:r>
        </a:p>
      </dsp:txBody>
      <dsp:txXfrm>
        <a:off x="2744299" y="2565429"/>
        <a:ext cx="2494817" cy="1496890"/>
      </dsp:txXfrm>
    </dsp:sp>
    <dsp:sp modelId="{44163750-5E48-44CF-B8E5-28AC45778A50}">
      <dsp:nvSpPr>
        <dsp:cNvPr id="0" name=""/>
        <dsp:cNvSpPr/>
      </dsp:nvSpPr>
      <dsp:spPr>
        <a:xfrm>
          <a:off x="5488598" y="2565429"/>
          <a:ext cx="2494817" cy="1496890"/>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Diabetes ketoacidosis (DKA)</a:t>
          </a:r>
        </a:p>
      </dsp:txBody>
      <dsp:txXfrm>
        <a:off x="5488598" y="2565429"/>
        <a:ext cx="2494817" cy="149689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72154C-EA5B-4D81-878E-F905A5C23E2F}">
      <dsp:nvSpPr>
        <dsp:cNvPr id="0" name=""/>
        <dsp:cNvSpPr/>
      </dsp:nvSpPr>
      <dsp:spPr>
        <a:xfrm>
          <a:off x="2571" y="121821"/>
          <a:ext cx="2507456" cy="995594"/>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a:outerShdw blurRad="38100" dist="25400" dir="5400000" rotWithShape="0">
            <a:srgbClr val="000000">
              <a:alpha val="40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dirty="0">
              <a:solidFill>
                <a:srgbClr val="0070C0"/>
              </a:solidFill>
            </a:rPr>
            <a:t>A1c less than 7% (individualize)</a:t>
          </a:r>
        </a:p>
      </dsp:txBody>
      <dsp:txXfrm>
        <a:off x="2571" y="121821"/>
        <a:ext cx="2507456" cy="995594"/>
      </dsp:txXfrm>
    </dsp:sp>
    <dsp:sp modelId="{640B5F80-DEF7-4D18-BEBA-D4065BE70367}">
      <dsp:nvSpPr>
        <dsp:cNvPr id="0" name=""/>
        <dsp:cNvSpPr/>
      </dsp:nvSpPr>
      <dsp:spPr>
        <a:xfrm>
          <a:off x="2571" y="1117416"/>
          <a:ext cx="2507456" cy="3698522"/>
        </a:xfrm>
        <a:prstGeom prst="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lang="en-US" sz="2800" kern="1200" dirty="0"/>
            <a:t>Pre-meal BG 80-130</a:t>
          </a:r>
        </a:p>
        <a:p>
          <a:pPr marL="285750" lvl="1" indent="-285750" algn="l" defTabSz="1244600">
            <a:lnSpc>
              <a:spcPct val="90000"/>
            </a:lnSpc>
            <a:spcBef>
              <a:spcPct val="0"/>
            </a:spcBef>
            <a:spcAft>
              <a:spcPct val="15000"/>
            </a:spcAft>
            <a:buChar char="•"/>
          </a:pPr>
          <a:r>
            <a:rPr lang="en-US" sz="2800" kern="1200" dirty="0"/>
            <a:t>Post meal BG &lt;180</a:t>
          </a:r>
        </a:p>
        <a:p>
          <a:pPr marL="285750" lvl="1" indent="-285750" algn="l" defTabSz="1244600">
            <a:lnSpc>
              <a:spcPct val="90000"/>
            </a:lnSpc>
            <a:spcBef>
              <a:spcPct val="0"/>
            </a:spcBef>
            <a:spcAft>
              <a:spcPct val="15000"/>
            </a:spcAft>
            <a:buChar char="•"/>
          </a:pPr>
          <a:r>
            <a:rPr lang="en-US" sz="2800" kern="1200" dirty="0"/>
            <a:t>Time in Range (70-180) 70% of time</a:t>
          </a:r>
        </a:p>
      </dsp:txBody>
      <dsp:txXfrm>
        <a:off x="2571" y="1117416"/>
        <a:ext cx="2507456" cy="3698522"/>
      </dsp:txXfrm>
    </dsp:sp>
    <dsp:sp modelId="{38A44A9E-E78B-49FD-9BD4-97C4FC159060}">
      <dsp:nvSpPr>
        <dsp:cNvPr id="0" name=""/>
        <dsp:cNvSpPr/>
      </dsp:nvSpPr>
      <dsp:spPr>
        <a:xfrm>
          <a:off x="2861071" y="121821"/>
          <a:ext cx="2507456" cy="995594"/>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a:outerShdw blurRad="38100" dist="25400" dir="5400000" rotWithShape="0">
            <a:srgbClr val="000000">
              <a:alpha val="40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0070C0"/>
              </a:solidFill>
            </a:rPr>
            <a:t>Blood Pressure </a:t>
          </a:r>
        </a:p>
        <a:p>
          <a:pPr marL="0" lvl="0" indent="0" algn="ctr" defTabSz="1066800">
            <a:lnSpc>
              <a:spcPct val="90000"/>
            </a:lnSpc>
            <a:spcBef>
              <a:spcPct val="0"/>
            </a:spcBef>
            <a:spcAft>
              <a:spcPct val="35000"/>
            </a:spcAft>
            <a:buNone/>
          </a:pPr>
          <a:r>
            <a:rPr lang="en-US" sz="2400" kern="1200" dirty="0">
              <a:solidFill>
                <a:srgbClr val="0070C0"/>
              </a:solidFill>
            </a:rPr>
            <a:t>&lt;130/80</a:t>
          </a:r>
        </a:p>
      </dsp:txBody>
      <dsp:txXfrm>
        <a:off x="2861071" y="121821"/>
        <a:ext cx="2507456" cy="995594"/>
      </dsp:txXfrm>
    </dsp:sp>
    <dsp:sp modelId="{F1CF1BBD-31D1-4969-96C1-207E25C55671}">
      <dsp:nvSpPr>
        <dsp:cNvPr id="0" name=""/>
        <dsp:cNvSpPr/>
      </dsp:nvSpPr>
      <dsp:spPr>
        <a:xfrm>
          <a:off x="2861071" y="1117416"/>
          <a:ext cx="2507456" cy="3698522"/>
        </a:xfrm>
        <a:prstGeom prst="rect">
          <a:avLst/>
        </a:prstGeom>
        <a:blipFill rotWithShape="0">
          <a:blip xmlns:r="http://schemas.openxmlformats.org/officeDocument/2006/relationships" r:embed="rId1" cstate="print">
            <a:extLst>
              <a:ext uri="{28A0092B-C50C-407E-A947-70E740481C1C}">
                <a14:useLocalDpi xmlns:a14="http://schemas.microsoft.com/office/drawing/2010/main" val="0"/>
              </a:ext>
            </a:extLst>
          </a:blip>
          <a:srcRect/>
          <a:stretch>
            <a:fillRect l="-69000" r="-69000"/>
          </a:stretch>
        </a:blipFill>
        <a:ln w="1905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B8F0E08-6CE4-404D-AB9F-C96B6482D818}">
      <dsp:nvSpPr>
        <dsp:cNvPr id="0" name=""/>
        <dsp:cNvSpPr/>
      </dsp:nvSpPr>
      <dsp:spPr>
        <a:xfrm>
          <a:off x="5719571" y="169107"/>
          <a:ext cx="2507456" cy="995594"/>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a:outerShdw blurRad="38100" dist="25400" dir="5400000" rotWithShape="0">
            <a:srgbClr val="000000">
              <a:alpha val="40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rgbClr val="0070C0"/>
              </a:solidFill>
            </a:rPr>
            <a:t>Cholesterol </a:t>
          </a:r>
        </a:p>
      </dsp:txBody>
      <dsp:txXfrm>
        <a:off x="5719571" y="169107"/>
        <a:ext cx="2507456" cy="995594"/>
      </dsp:txXfrm>
    </dsp:sp>
    <dsp:sp modelId="{BF5A0C15-693D-4F97-A249-FA65EFF8FA38}">
      <dsp:nvSpPr>
        <dsp:cNvPr id="0" name=""/>
        <dsp:cNvSpPr/>
      </dsp:nvSpPr>
      <dsp:spPr>
        <a:xfrm>
          <a:off x="5719571" y="1259272"/>
          <a:ext cx="2507456" cy="3509379"/>
        </a:xfrm>
        <a:prstGeom prst="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100000"/>
            </a:lnSpc>
            <a:spcBef>
              <a:spcPct val="0"/>
            </a:spcBef>
            <a:spcAft>
              <a:spcPct val="15000"/>
            </a:spcAft>
            <a:buChar char="•"/>
          </a:pPr>
          <a:r>
            <a:rPr lang="en-US" sz="2100" kern="1200" dirty="0">
              <a:latin typeface="Calibri" panose="020F0502020204030204" pitchFamily="34" charset="0"/>
              <a:ea typeface="Calibri" panose="020F0502020204030204" pitchFamily="34" charset="0"/>
              <a:cs typeface="Calibri" panose="020F0502020204030204" pitchFamily="34" charset="0"/>
            </a:rPr>
            <a:t>Statin therapy based on age &amp; risk status</a:t>
          </a:r>
        </a:p>
        <a:p>
          <a:pPr marL="228600" lvl="1" indent="-228600" algn="l" defTabSz="933450">
            <a:lnSpc>
              <a:spcPct val="100000"/>
            </a:lnSpc>
            <a:spcBef>
              <a:spcPct val="0"/>
            </a:spcBef>
            <a:spcAft>
              <a:spcPct val="15000"/>
            </a:spcAft>
            <a:buChar char="•"/>
          </a:pPr>
          <a:r>
            <a:rPr lang="en-US" sz="2100" kern="1200" dirty="0">
              <a:latin typeface="Calibri" panose="020F0502020204030204" pitchFamily="34" charset="0"/>
              <a:ea typeface="Calibri" panose="020F0502020204030204" pitchFamily="34" charset="0"/>
              <a:cs typeface="Calibri" panose="020F0502020204030204" pitchFamily="34" charset="0"/>
            </a:rPr>
            <a:t>If 40+ with ASCVD Risk, decrease LDL by 50%, LDL &lt;70</a:t>
          </a:r>
        </a:p>
        <a:p>
          <a:pPr marL="228600" lvl="1" indent="-228600" algn="l" defTabSz="933450">
            <a:lnSpc>
              <a:spcPct val="100000"/>
            </a:lnSpc>
            <a:spcBef>
              <a:spcPct val="0"/>
            </a:spcBef>
            <a:spcAft>
              <a:spcPct val="15000"/>
            </a:spcAft>
            <a:buChar char="•"/>
          </a:pPr>
          <a:r>
            <a:rPr lang="en-US" sz="2100" kern="1200" dirty="0">
              <a:latin typeface="Calibri" panose="020F0502020204030204" pitchFamily="34" charset="0"/>
              <a:ea typeface="Calibri" panose="020F0502020204030204" pitchFamily="34" charset="0"/>
              <a:cs typeface="Calibri" panose="020F0502020204030204" pitchFamily="34" charset="0"/>
            </a:rPr>
            <a:t>If 40+ with ASCVD, decrease LDL by 50%, LDL &lt;55</a:t>
          </a:r>
        </a:p>
      </dsp:txBody>
      <dsp:txXfrm>
        <a:off x="5719571" y="1259272"/>
        <a:ext cx="2507456" cy="350937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DADE03-BB8A-4A6C-96A5-432921E30FCB}">
      <dsp:nvSpPr>
        <dsp:cNvPr id="0" name=""/>
        <dsp:cNvSpPr/>
      </dsp:nvSpPr>
      <dsp:spPr>
        <a:xfrm>
          <a:off x="0" y="4301982"/>
          <a:ext cx="5715000" cy="1412006"/>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0" i="0" kern="1200"/>
            <a:t>The ADA created a wonderful resource, </a:t>
          </a:r>
          <a:r>
            <a:rPr lang="en-US" sz="2000" b="1" i="0" kern="1200">
              <a:hlinkClick xmlns:r="http://schemas.openxmlformats.org/officeDocument/2006/relationships" r:id="rId1"/>
            </a:rPr>
            <a:t>the ADA Behavioral Health Toolkit</a:t>
          </a:r>
          <a:r>
            <a:rPr lang="en-US" sz="2000" b="0" i="0" kern="1200"/>
            <a:t>, which houses diabetes distress and other screening tools for easy reference.</a:t>
          </a:r>
          <a:endParaRPr lang="en-US" sz="2000" kern="1200"/>
        </a:p>
      </dsp:txBody>
      <dsp:txXfrm>
        <a:off x="0" y="4301982"/>
        <a:ext cx="5715000" cy="1412006"/>
      </dsp:txXfrm>
    </dsp:sp>
    <dsp:sp modelId="{6A7150F9-3D2F-4438-8F09-5FF6565820F7}">
      <dsp:nvSpPr>
        <dsp:cNvPr id="0" name=""/>
        <dsp:cNvSpPr/>
      </dsp:nvSpPr>
      <dsp:spPr>
        <a:xfrm rot="10800000">
          <a:off x="0" y="2151496"/>
          <a:ext cx="5715000" cy="2171666"/>
        </a:xfrm>
        <a:prstGeom prst="upArrowCallou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0" i="0" kern="1200"/>
            <a:t>These important study results remind and prompt us to assess and address Diabetes Distress to improve diabetes care outcomes.</a:t>
          </a:r>
          <a:endParaRPr lang="en-US" sz="2000" kern="1200"/>
        </a:p>
      </dsp:txBody>
      <dsp:txXfrm rot="10800000">
        <a:off x="0" y="2151496"/>
        <a:ext cx="5715000" cy="1411083"/>
      </dsp:txXfrm>
    </dsp:sp>
    <dsp:sp modelId="{9AE29143-2D30-4ED7-9F1B-63773ED2E7DB}">
      <dsp:nvSpPr>
        <dsp:cNvPr id="0" name=""/>
        <dsp:cNvSpPr/>
      </dsp:nvSpPr>
      <dsp:spPr>
        <a:xfrm rot="10800000">
          <a:off x="0" y="1010"/>
          <a:ext cx="5715000" cy="2171666"/>
        </a:xfrm>
        <a:prstGeom prst="upArrowCallou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0" i="0" kern="1200"/>
            <a:t>This emotion-based approach aligns with the 2024 American Diabetes Standards, which recommend annually assessing Diabetes Distress. </a:t>
          </a:r>
          <a:endParaRPr lang="en-US" sz="2000" kern="1200"/>
        </a:p>
      </dsp:txBody>
      <dsp:txXfrm rot="10800000">
        <a:off x="0" y="1010"/>
        <a:ext cx="5715000" cy="141108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F5CB36-0B21-476F-8B0A-48E33DC98C8B}">
      <dsp:nvSpPr>
        <dsp:cNvPr id="0" name=""/>
        <dsp:cNvSpPr/>
      </dsp:nvSpPr>
      <dsp:spPr>
        <a:xfrm>
          <a:off x="1116" y="29348"/>
          <a:ext cx="1828353" cy="731341"/>
        </a:xfrm>
        <a:prstGeom prst="homePlate">
          <a:avLst/>
        </a:prstGeom>
        <a:solidFill>
          <a:schemeClr val="accent1">
            <a:shade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74676" rIns="37338" bIns="74676"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Calibri" panose="020F0502020204030204" pitchFamily="34" charset="0"/>
              <a:cs typeface="Calibri" panose="020F0502020204030204" pitchFamily="34" charset="0"/>
            </a:rPr>
            <a:t>Food</a:t>
          </a:r>
        </a:p>
      </dsp:txBody>
      <dsp:txXfrm>
        <a:off x="1116" y="29348"/>
        <a:ext cx="1645518" cy="731341"/>
      </dsp:txXfrm>
    </dsp:sp>
    <dsp:sp modelId="{A4CB3E0C-BE8F-40A4-B10D-DE9B98B7BB2F}">
      <dsp:nvSpPr>
        <dsp:cNvPr id="0" name=""/>
        <dsp:cNvSpPr/>
      </dsp:nvSpPr>
      <dsp:spPr>
        <a:xfrm>
          <a:off x="1463799" y="29348"/>
          <a:ext cx="1828353" cy="731341"/>
        </a:xfrm>
        <a:prstGeom prst="chevron">
          <a:avLst/>
        </a:prstGeom>
        <a:solidFill>
          <a:schemeClr val="accent1">
            <a:shade val="50000"/>
            <a:hueOff val="33829"/>
            <a:satOff val="-836"/>
            <a:lumOff val="1340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Calibri" panose="020F0502020204030204" pitchFamily="34" charset="0"/>
              <a:cs typeface="Calibri" panose="020F0502020204030204" pitchFamily="34" charset="0"/>
            </a:rPr>
            <a:t>Meds</a:t>
          </a:r>
        </a:p>
      </dsp:txBody>
      <dsp:txXfrm>
        <a:off x="1829470" y="29348"/>
        <a:ext cx="1097012" cy="731341"/>
      </dsp:txXfrm>
    </dsp:sp>
    <dsp:sp modelId="{30C3E686-6CE8-4B17-B5C5-0D6189DEF84B}">
      <dsp:nvSpPr>
        <dsp:cNvPr id="0" name=""/>
        <dsp:cNvSpPr/>
      </dsp:nvSpPr>
      <dsp:spPr>
        <a:xfrm>
          <a:off x="2926481" y="29348"/>
          <a:ext cx="1828353" cy="731341"/>
        </a:xfrm>
        <a:prstGeom prst="chevron">
          <a:avLst/>
        </a:prstGeom>
        <a:solidFill>
          <a:schemeClr val="accent1">
            <a:shade val="50000"/>
            <a:hueOff val="67659"/>
            <a:satOff val="-1672"/>
            <a:lumOff val="2679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Calibri" panose="020F0502020204030204" pitchFamily="34" charset="0"/>
              <a:cs typeface="Calibri" panose="020F0502020204030204" pitchFamily="34" charset="0"/>
            </a:rPr>
            <a:t>Activity</a:t>
          </a:r>
        </a:p>
      </dsp:txBody>
      <dsp:txXfrm>
        <a:off x="3292152" y="29348"/>
        <a:ext cx="1097012" cy="731341"/>
      </dsp:txXfrm>
    </dsp:sp>
    <dsp:sp modelId="{1EC0783F-515C-4D9E-A61E-12A7EFEFF120}">
      <dsp:nvSpPr>
        <dsp:cNvPr id="0" name=""/>
        <dsp:cNvSpPr/>
      </dsp:nvSpPr>
      <dsp:spPr>
        <a:xfrm>
          <a:off x="4389164" y="29348"/>
          <a:ext cx="1828353" cy="731341"/>
        </a:xfrm>
        <a:prstGeom prst="chevron">
          <a:avLst/>
        </a:prstGeom>
        <a:solidFill>
          <a:schemeClr val="accent1">
            <a:shade val="50000"/>
            <a:hueOff val="101488"/>
            <a:satOff val="-2508"/>
            <a:lumOff val="4019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alibri" panose="020F0502020204030204" pitchFamily="34" charset="0"/>
              <a:cs typeface="Calibri" panose="020F0502020204030204" pitchFamily="34" charset="0"/>
            </a:rPr>
            <a:t>Biological</a:t>
          </a:r>
        </a:p>
      </dsp:txBody>
      <dsp:txXfrm>
        <a:off x="4754835" y="29348"/>
        <a:ext cx="1097012" cy="731341"/>
      </dsp:txXfrm>
    </dsp:sp>
    <dsp:sp modelId="{2D077320-8B91-4D8D-BAFE-2A20472EE195}">
      <dsp:nvSpPr>
        <dsp:cNvPr id="0" name=""/>
        <dsp:cNvSpPr/>
      </dsp:nvSpPr>
      <dsp:spPr>
        <a:xfrm>
          <a:off x="5851847" y="29348"/>
          <a:ext cx="1828353" cy="731341"/>
        </a:xfrm>
        <a:prstGeom prst="chevron">
          <a:avLst/>
        </a:prstGeom>
        <a:solidFill>
          <a:schemeClr val="accent1">
            <a:shade val="50000"/>
            <a:hueOff val="67659"/>
            <a:satOff val="-1672"/>
            <a:lumOff val="2679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Calibri" panose="020F0502020204030204" pitchFamily="34" charset="0"/>
              <a:cs typeface="Calibri" panose="020F0502020204030204" pitchFamily="34" charset="0"/>
            </a:rPr>
            <a:t>Environ-mental</a:t>
          </a:r>
        </a:p>
      </dsp:txBody>
      <dsp:txXfrm>
        <a:off x="6217518" y="29348"/>
        <a:ext cx="1097012" cy="731341"/>
      </dsp:txXfrm>
    </dsp:sp>
    <dsp:sp modelId="{FE9FBCD8-0DFB-423B-8D0B-3A4B468982B1}">
      <dsp:nvSpPr>
        <dsp:cNvPr id="0" name=""/>
        <dsp:cNvSpPr/>
      </dsp:nvSpPr>
      <dsp:spPr>
        <a:xfrm>
          <a:off x="7314530" y="29348"/>
          <a:ext cx="1828353" cy="731341"/>
        </a:xfrm>
        <a:prstGeom prst="chevron">
          <a:avLst/>
        </a:prstGeom>
        <a:solidFill>
          <a:schemeClr val="accent1">
            <a:shade val="50000"/>
            <a:hueOff val="33829"/>
            <a:satOff val="-836"/>
            <a:lumOff val="1340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Calibri" panose="020F0502020204030204" pitchFamily="34" charset="0"/>
              <a:cs typeface="Calibri" panose="020F0502020204030204" pitchFamily="34" charset="0"/>
            </a:rPr>
            <a:t>Behavioral and decision making</a:t>
          </a:r>
          <a:endParaRPr lang="en-US" sz="1800" b="1" kern="1200" dirty="0">
            <a:latin typeface="Calibri" panose="020F0502020204030204" pitchFamily="34" charset="0"/>
            <a:cs typeface="Calibri" panose="020F0502020204030204" pitchFamily="34" charset="0"/>
          </a:endParaRPr>
        </a:p>
      </dsp:txBody>
      <dsp:txXfrm>
        <a:off x="7680201" y="29348"/>
        <a:ext cx="1097012" cy="73134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41526B-1753-4E1B-B8F0-A5F4BEA9A7B7}">
      <dsp:nvSpPr>
        <dsp:cNvPr id="0" name=""/>
        <dsp:cNvSpPr/>
      </dsp:nvSpPr>
      <dsp:spPr>
        <a:xfrm>
          <a:off x="0" y="2371"/>
          <a:ext cx="5715000" cy="120215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7313AA8-7F31-4E94-B637-42E280CCFD46}">
      <dsp:nvSpPr>
        <dsp:cNvPr id="0" name=""/>
        <dsp:cNvSpPr/>
      </dsp:nvSpPr>
      <dsp:spPr>
        <a:xfrm>
          <a:off x="363653" y="272857"/>
          <a:ext cx="661187" cy="6611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1EB5EBB-59EC-40A4-912D-506C62FC5D83}">
      <dsp:nvSpPr>
        <dsp:cNvPr id="0" name=""/>
        <dsp:cNvSpPr/>
      </dsp:nvSpPr>
      <dsp:spPr>
        <a:xfrm>
          <a:off x="1388493" y="2371"/>
          <a:ext cx="4326506" cy="12021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229" tIns="127229" rIns="127229" bIns="127229" numCol="1" spcCol="1270" anchor="ctr" anchorCtr="0">
          <a:noAutofit/>
        </a:bodyPr>
        <a:lstStyle/>
        <a:p>
          <a:pPr marL="0" lvl="0" indent="0" algn="l" defTabSz="977900">
            <a:lnSpc>
              <a:spcPct val="90000"/>
            </a:lnSpc>
            <a:spcBef>
              <a:spcPct val="0"/>
            </a:spcBef>
            <a:spcAft>
              <a:spcPct val="35000"/>
            </a:spcAft>
            <a:buNone/>
          </a:pPr>
          <a:r>
            <a:rPr lang="en-US" sz="2200" kern="1200"/>
            <a:t>JR rides their bike for 1.5 hours twice weekly. </a:t>
          </a:r>
        </a:p>
      </dsp:txBody>
      <dsp:txXfrm>
        <a:off x="1388493" y="2371"/>
        <a:ext cx="4326506" cy="1202159"/>
      </dsp:txXfrm>
    </dsp:sp>
    <dsp:sp modelId="{798C8830-67B1-49E3-A19F-E9BCC4D1E371}">
      <dsp:nvSpPr>
        <dsp:cNvPr id="0" name=""/>
        <dsp:cNvSpPr/>
      </dsp:nvSpPr>
      <dsp:spPr>
        <a:xfrm>
          <a:off x="0" y="1505070"/>
          <a:ext cx="5715000" cy="120215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C3CCBB6-9FD8-45FC-9C96-EC1933479A2F}">
      <dsp:nvSpPr>
        <dsp:cNvPr id="0" name=""/>
        <dsp:cNvSpPr/>
      </dsp:nvSpPr>
      <dsp:spPr>
        <a:xfrm>
          <a:off x="363653" y="1775556"/>
          <a:ext cx="661187" cy="6611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3A4A01F-821F-4542-9FE8-BB8E86206F26}">
      <dsp:nvSpPr>
        <dsp:cNvPr id="0" name=""/>
        <dsp:cNvSpPr/>
      </dsp:nvSpPr>
      <dsp:spPr>
        <a:xfrm>
          <a:off x="1388493" y="1505070"/>
          <a:ext cx="4326506" cy="12021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229" tIns="127229" rIns="127229" bIns="127229" numCol="1" spcCol="1270" anchor="ctr" anchorCtr="0">
          <a:noAutofit/>
        </a:bodyPr>
        <a:lstStyle/>
        <a:p>
          <a:pPr marL="0" lvl="0" indent="0" algn="l" defTabSz="977900">
            <a:lnSpc>
              <a:spcPct val="90000"/>
            </a:lnSpc>
            <a:spcBef>
              <a:spcPct val="0"/>
            </a:spcBef>
            <a:spcAft>
              <a:spcPct val="35000"/>
            </a:spcAft>
            <a:buNone/>
          </a:pPr>
          <a:r>
            <a:rPr lang="en-US" sz="2200" kern="1200" dirty="0"/>
            <a:t>Limits carb intake to 30 </a:t>
          </a:r>
          <a:r>
            <a:rPr lang="en-US" sz="2200" kern="1200" dirty="0" err="1"/>
            <a:t>gms</a:t>
          </a:r>
          <a:r>
            <a:rPr lang="en-US" sz="2200" kern="1200" dirty="0"/>
            <a:t> daily to avoid weight gain.</a:t>
          </a:r>
        </a:p>
      </dsp:txBody>
      <dsp:txXfrm>
        <a:off x="1388493" y="1505070"/>
        <a:ext cx="4326506" cy="1202159"/>
      </dsp:txXfrm>
    </dsp:sp>
    <dsp:sp modelId="{9AE2A4BD-787C-48DC-AB84-B8BF78C2CA97}">
      <dsp:nvSpPr>
        <dsp:cNvPr id="0" name=""/>
        <dsp:cNvSpPr/>
      </dsp:nvSpPr>
      <dsp:spPr>
        <a:xfrm>
          <a:off x="0" y="3007769"/>
          <a:ext cx="5715000" cy="120215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FED158-12BD-45DB-96C6-ADB4177A1B33}">
      <dsp:nvSpPr>
        <dsp:cNvPr id="0" name=""/>
        <dsp:cNvSpPr/>
      </dsp:nvSpPr>
      <dsp:spPr>
        <a:xfrm>
          <a:off x="363653" y="3278255"/>
          <a:ext cx="661187" cy="6611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2136784-551D-4D3B-8346-381985AD25DF}">
      <dsp:nvSpPr>
        <dsp:cNvPr id="0" name=""/>
        <dsp:cNvSpPr/>
      </dsp:nvSpPr>
      <dsp:spPr>
        <a:xfrm>
          <a:off x="1388493" y="3007769"/>
          <a:ext cx="4326506" cy="12021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229" tIns="127229" rIns="127229" bIns="127229" numCol="1" spcCol="1270" anchor="ctr" anchorCtr="0">
          <a:noAutofit/>
        </a:bodyPr>
        <a:lstStyle/>
        <a:p>
          <a:pPr marL="0" lvl="0" indent="0" algn="l" defTabSz="977900">
            <a:lnSpc>
              <a:spcPct val="90000"/>
            </a:lnSpc>
            <a:spcBef>
              <a:spcPct val="0"/>
            </a:spcBef>
            <a:spcAft>
              <a:spcPct val="35000"/>
            </a:spcAft>
            <a:buNone/>
          </a:pPr>
          <a:r>
            <a:rPr lang="en-US" sz="2200" kern="1200"/>
            <a:t>Uses a pump and tries to manage glucose with basal insulin only.</a:t>
          </a:r>
        </a:p>
      </dsp:txBody>
      <dsp:txXfrm>
        <a:off x="1388493" y="3007769"/>
        <a:ext cx="4326506" cy="1202159"/>
      </dsp:txXfrm>
    </dsp:sp>
    <dsp:sp modelId="{3F07C874-5FC0-4769-9A2B-12206C00D636}">
      <dsp:nvSpPr>
        <dsp:cNvPr id="0" name=""/>
        <dsp:cNvSpPr/>
      </dsp:nvSpPr>
      <dsp:spPr>
        <a:xfrm>
          <a:off x="0" y="4510468"/>
          <a:ext cx="5715000" cy="120215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9E6F83-0944-4623-9CBB-D191C4E147B2}">
      <dsp:nvSpPr>
        <dsp:cNvPr id="0" name=""/>
        <dsp:cNvSpPr/>
      </dsp:nvSpPr>
      <dsp:spPr>
        <a:xfrm>
          <a:off x="363653" y="4780954"/>
          <a:ext cx="661187" cy="66118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2D4D279-064B-4C07-AD0C-84AE4B3086E8}">
      <dsp:nvSpPr>
        <dsp:cNvPr id="0" name=""/>
        <dsp:cNvSpPr/>
      </dsp:nvSpPr>
      <dsp:spPr>
        <a:xfrm>
          <a:off x="1388493" y="4510468"/>
          <a:ext cx="4326506" cy="12021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229" tIns="127229" rIns="127229" bIns="127229" numCol="1" spcCol="1270" anchor="ctr" anchorCtr="0">
          <a:noAutofit/>
        </a:bodyPr>
        <a:lstStyle/>
        <a:p>
          <a:pPr marL="0" lvl="0" indent="0" algn="l" defTabSz="977900">
            <a:lnSpc>
              <a:spcPct val="90000"/>
            </a:lnSpc>
            <a:spcBef>
              <a:spcPct val="0"/>
            </a:spcBef>
            <a:spcAft>
              <a:spcPct val="35000"/>
            </a:spcAft>
            <a:buNone/>
          </a:pPr>
          <a:r>
            <a:rPr lang="en-US" sz="2200" kern="1200" dirty="0"/>
            <a:t>Is reluctant to treat lows with carbs.</a:t>
          </a:r>
        </a:p>
      </dsp:txBody>
      <dsp:txXfrm>
        <a:off x="1388493" y="4510468"/>
        <a:ext cx="4326506" cy="120215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AE7B7A-E592-4B13-BCF1-DAD2EE1DCB54}">
      <dsp:nvSpPr>
        <dsp:cNvPr id="0" name=""/>
        <dsp:cNvSpPr/>
      </dsp:nvSpPr>
      <dsp:spPr>
        <a:xfrm>
          <a:off x="0" y="108145"/>
          <a:ext cx="4041648" cy="2402887"/>
        </a:xfrm>
        <a:prstGeom prst="roundRect">
          <a:avLst/>
        </a:prstGeom>
        <a:solidFill>
          <a:schemeClr val="accent2"/>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100000"/>
            </a:lnSpc>
            <a:spcBef>
              <a:spcPct val="0"/>
            </a:spcBef>
            <a:spcAft>
              <a:spcPct val="35000"/>
            </a:spcAft>
            <a:buNone/>
          </a:pPr>
          <a:r>
            <a:rPr lang="en-US" sz="3200" kern="1200" dirty="0">
              <a:latin typeface="Calibri" panose="020F0502020204030204" pitchFamily="34" charset="0"/>
              <a:cs typeface="Calibri" panose="020F0502020204030204" pitchFamily="34" charset="0"/>
            </a:rPr>
            <a:t>Make sure that the change they make is VERY specific.</a:t>
          </a:r>
        </a:p>
      </dsp:txBody>
      <dsp:txXfrm>
        <a:off x="117299" y="225444"/>
        <a:ext cx="3807050" cy="2168289"/>
      </dsp:txXfrm>
    </dsp:sp>
    <dsp:sp modelId="{F8FDBBB8-3446-4EF5-A959-C091A8B808AB}">
      <dsp:nvSpPr>
        <dsp:cNvPr id="0" name=""/>
        <dsp:cNvSpPr/>
      </dsp:nvSpPr>
      <dsp:spPr>
        <a:xfrm>
          <a:off x="0" y="2513520"/>
          <a:ext cx="4041648" cy="2402887"/>
        </a:xfrm>
        <a:prstGeom prst="roundRect">
          <a:avLst/>
        </a:prstGeom>
        <a:solidFill>
          <a:schemeClr val="bg2">
            <a:lumMod val="5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100000"/>
            </a:lnSpc>
            <a:spcBef>
              <a:spcPct val="0"/>
            </a:spcBef>
            <a:spcAft>
              <a:spcPct val="35000"/>
            </a:spcAft>
            <a:buNone/>
          </a:pPr>
          <a:r>
            <a:rPr lang="en-US" sz="3100" kern="1200" dirty="0">
              <a:latin typeface="Calibri" panose="020F0502020204030204" pitchFamily="34" charset="0"/>
              <a:cs typeface="Calibri" panose="020F0502020204030204" pitchFamily="34" charset="0"/>
            </a:rPr>
            <a:t>The clearer and more specific the change, the more easily evaluated.</a:t>
          </a:r>
        </a:p>
      </dsp:txBody>
      <dsp:txXfrm>
        <a:off x="117299" y="2630819"/>
        <a:ext cx="3807050" cy="2168289"/>
      </dsp:txXfrm>
    </dsp:sp>
  </dsp:spTree>
</dsp:drawing>
</file>

<file path=ppt/diagrams/layout1.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5867401" y="8905689"/>
            <a:ext cx="965199" cy="481726"/>
          </a:xfrm>
          <a:prstGeom prst="rect">
            <a:avLst/>
          </a:prstGeom>
        </p:spPr>
        <p:txBody>
          <a:bodyPr vert="horz" lIns="96647" tIns="48324" rIns="96647" bIns="48324" rtlCol="0" anchor="b"/>
          <a:lstStyle>
            <a:lvl1pPr algn="r">
              <a:defRPr sz="1300"/>
            </a:lvl1pPr>
          </a:lstStyle>
          <a:p>
            <a:pPr algn="l"/>
            <a:r>
              <a:rPr lang="en-US" sz="1200" dirty="0"/>
              <a:t>Page </a:t>
            </a:r>
            <a:fld id="{DB11F317-1706-48D2-BEDD-4D721C357930}" type="slidenum">
              <a:rPr lang="en-US" sz="1200"/>
              <a:pPr algn="l"/>
              <a:t>‹#›</a:t>
            </a:fld>
            <a:endParaRPr lang="en-US" sz="1200" dirty="0"/>
          </a:p>
        </p:txBody>
      </p:sp>
      <p:sp>
        <p:nvSpPr>
          <p:cNvPr id="6" name="Text Box 264"/>
          <p:cNvSpPr txBox="1">
            <a:spLocks noChangeArrowheads="1"/>
          </p:cNvSpPr>
          <p:nvPr/>
        </p:nvSpPr>
        <p:spPr bwMode="auto">
          <a:xfrm>
            <a:off x="457200" y="9109146"/>
            <a:ext cx="5394960" cy="28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6647" tIns="48324" rIns="96647" bIns="4832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dirty="0">
                <a:latin typeface="Calibri" panose="020F0502020204030204" pitchFamily="34" charset="0"/>
              </a:rPr>
              <a:t>© Copyright 1999-2024, Diabetes Education Services     www.DiabetesEd.net</a:t>
            </a:r>
          </a:p>
        </p:txBody>
      </p:sp>
    </p:spTree>
    <p:extLst>
      <p:ext uri="{BB962C8B-B14F-4D97-AF65-F5344CB8AC3E}">
        <p14:creationId xmlns:p14="http://schemas.microsoft.com/office/powerpoint/2010/main" val="1001536566"/>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1-29T21:06:31.01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0 175,'821'0,"-803"-1,1-1,22-5,32-3,-45 10,-6 0,1-1,-1-1,25-5,-14 1,0 3,1 0,-1 3,36 2,7 0,2610-2,-2659-1,0-2,0-1,27-7,-26 4,-1 2,46-4,-62 9,0 0,-1-1,1-1,-1 1,1-1,-1-1,20-9,-15 7,0 1,1 0,0 0,23 0,7-3,49-4,-57 8,40-10,-37 5,-1 2,56-1,84 8,-62 2,960-4,-1046 3,0 2,0 0,1 3,38 12,-19-5,-9-6,-1-1,71 1,-39-3,-10 4,-41-5,41 2,12-8,57 4,-102 4,-19-2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1-29T21:06:34.00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1,'3013'0,"-2999"1,0 0,26 7,-25-5,0 0,21 1,567-3,-293-2,1079 1,-1373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31T22:41:07.974"/>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58,'8'-1,"0"0,0-1,0 0,0-1,0 0,11-5,12-5,5 5,1 2,0 1,0 2,1 1,65 6,-5-1,1680-3,-1756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31T22:41:13.741"/>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31T22:41:17.026"/>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0,'971'0,"-932"2,54 9,26 2,22-1,24 2,-83-13,1 4,-1 4,145 34,-190-36,1-2,0-1,1-2,43-3,-61 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1T22:46:26.507"/>
    </inkml:context>
    <inkml:brush xml:id="br0">
      <inkml:brushProperty name="width" value="0.05" units="cm"/>
      <inkml:brushProperty name="height" value="0.05" units="cm"/>
      <inkml:brushProperty name="color" value="#AE198D"/>
      <inkml:brushProperty name="inkEffects" value="galaxy"/>
      <inkml:brushProperty name="anchorX" value="-10943.44238"/>
      <inkml:brushProperty name="anchorY" value="-1065.5116"/>
      <inkml:brushProperty name="scaleFactor" value="0.5"/>
    </inkml:brush>
  </inkml:definitions>
  <inkml:trace contextRef="#ctx0" brushRef="#br0">0 232 24575,'0'0'0,"0"-5"0,6-1 0,4 1 0,5 1 0,10 0 0,9 2 0,11 1 0,11 1 0,4 0 0,6 0 0,9 0 0,3 0 0,2-4 0,-4-1 0,-7 0 0,0-5 0,-10 2 0,-5 1 0,-3-4 0,-2 3 0,-5-5 0,-6 3 0,1-4 0,1 3 0,3 2 0,-3 2 0,-3-2 0,-3 2 0,-4 1 0,-1 2 0,2 1 0,5 1 0,-1 2 0,4 0 0,-1 0 0,2 0 0,-3 1 0,-2-1 0,2 0 0,3 0 0,3 5 0,-2 1 0,-3-1 0,1-1 0,-2 0 0,1-2 0,-2-1 0,-2-1 0,-3 0 0,-2 0 0,-2 0 0,-1 0 0,5-1 0,-1 1 0,0 0 0,9 5 0,0 5 0,3 1 0,4 3 0,1 4 0,7-2 0,2 1 0,0-3 0,4 2 0,0 2 0,4-4 0,-3-2 0,4 1 0,-7-3 0,-3-2 0,-8-3 0,-2-2 0,-1-1 0,-3-2 0,0 0 0,-3-1 0,1 1 0,3-1 0,-3 1 0,3 0 0,1 0 0,3 0 0,6 0 0,3 0 0,0 0 0,0 0 0,0 0 0,-2 0 0,-1 0 0,5 0 0,4 0 0,1 0 0,3 0 0,-2 0 0,3 0 0,-3 0 0,-2 0 0,-4 0 0,-2 0 0,-7 0 0,-2 0 0,-6 0 0,-4 0 0,1 0 0,2 0 0,-3 0 0,4 0 0,-3 0 0,-2 0 0,-3 0 0,-3 0 0,-1-5 0,-2-1 0,-1 1 0,0 0 0,0 2 0,0 1 0,0 1 0,0 1 0,0 0 0,1 0 0,-1 0 0,0-5 0,1 0 0,-1 0 0,1 1 0,-1 1 0,1 1 0,-1 1 0,0 1 0,1-5 0,-1-1 0,6 1 0,-1 1 0,-4-4 0,-2 1 0,0 1 0,-1 1 0,0 2 0,1-4 0,5 1 0,1 1 0,0-4 0,0 0 0,-1 3 0,-2 1 0,0 1 0,-6-3 0,-1 1 0,0 1 0,1 0 0,1 3 0,7 0 0,5 1 0,6 1 0,10 5 0,4 6 0,7 5 0,0-1 0,-6 2 0,-2 3 0,-7-3 0,-7-4 0,-5-4 0,-9 2 0,-4-3 0,-1-2 0,-5 3 0,6-1 0,1-2 0,3-1 0,0-2 0,1-2 0,5 0 0,1-1 0,4 0 0,-1 0 0,4-1 0,-2 1 0,-2 0 0,-3 0 0,3 0 0,-2 0 0,-1 0 0,-3 0 0,0 0 0,-3 0 0,0 0 0,5 0 0,-1 0 0,0 0 0,0 0 0,-2 0 0,-1 0 0,5 0 0,-1 0 0,4 0 0,0-5 0,-1-1 0,-3 1 0,-2 0 0,4 2 0,-1 1 0,-6-4 0,3 1 0,-1-1 0,0-3 0,4 1 0,0 1 0,0 2 0,-2 1 0,-2 2 0,0-3 0,-2-1 0,0 1 0,-1 1 0,0 2 0,11-5 0,-1 1 0,1 0 0,2-3 0,-1 1 0,3-4 0,-3 1 0,-2 3 0,-3 1 0,-3 3 0,-7-3 0,-1 1 0,-1 1 0,1 1 0,5-4 0,3 1 0,-5-4 0,-1 2 0,0 1 0,1 2 0,-6-3 0,1 1 0,0 2 0,2 1 0,1 2 0,2 2 0,0 0 0,1 1 0,0 0 0,1 0 0,0 1 0,0-1 0,-1 0 0,1 0 0,-1 0 0,1 0 0,-6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1T22:46:29.633"/>
    </inkml:context>
    <inkml:brush xml:id="br0">
      <inkml:brushProperty name="width" value="0.05" units="cm"/>
      <inkml:brushProperty name="height" value="0.05" units="cm"/>
      <inkml:brushProperty name="color" value="#AE198D"/>
      <inkml:brushProperty name="inkEffects" value="galaxy"/>
      <inkml:brushProperty name="anchorX" value="-21328.91211"/>
      <inkml:brushProperty name="anchorY" value="-2106.1377"/>
      <inkml:brushProperty name="scaleFactor" value="0.5"/>
    </inkml:brush>
  </inkml:definitions>
  <inkml:trace contextRef="#ctx0" brushRef="#br0">0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47" tIns="48324" rIns="96647" bIns="48324"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47" tIns="48324" rIns="96647" bIns="48324" rtlCol="0"/>
          <a:lstStyle>
            <a:lvl1pPr algn="r">
              <a:defRPr sz="1300"/>
            </a:lvl1pPr>
          </a:lstStyle>
          <a:p>
            <a:fld id="{2B3F865E-7DC9-466F-929A-3C49D925754D}" type="datetimeFigureOut">
              <a:rPr lang="en-US" smtClean="0"/>
              <a:t>10/16/2024</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47" tIns="48324" rIns="96647" bIns="48324"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47" tIns="48324" rIns="96647" bIns="4832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47" tIns="48324" rIns="96647" bIns="48324"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47" tIns="48324" rIns="96647" bIns="48324" rtlCol="0" anchor="b"/>
          <a:lstStyle>
            <a:lvl1pPr algn="r">
              <a:defRPr sz="1300"/>
            </a:lvl1pPr>
          </a:lstStyle>
          <a:p>
            <a:fld id="{5B5E225C-EA32-49AA-BCE1-CBED354D9589}" type="slidenum">
              <a:rPr lang="en-US" smtClean="0"/>
              <a:t>‹#›</a:t>
            </a:fld>
            <a:endParaRPr lang="en-US"/>
          </a:p>
        </p:txBody>
      </p:sp>
    </p:spTree>
    <p:extLst>
      <p:ext uri="{BB962C8B-B14F-4D97-AF65-F5344CB8AC3E}">
        <p14:creationId xmlns:p14="http://schemas.microsoft.com/office/powerpoint/2010/main" val="1519050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37.xml"/><Relationship Id="rId2" Type="http://schemas.openxmlformats.org/officeDocument/2006/relationships/notesMaster" Target="../notesMasters/notesMaster1.xml"/><Relationship Id="rId1" Type="http://schemas.openxmlformats.org/officeDocument/2006/relationships/tags" Target="../tags/tag20.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slide" Target="../slides/slide64.xml"/><Relationship Id="rId2" Type="http://schemas.openxmlformats.org/officeDocument/2006/relationships/notesMaster" Target="../notesMasters/notesMaster1.xml"/><Relationship Id="rId1" Type="http://schemas.openxmlformats.org/officeDocument/2006/relationships/tags" Target="../tags/tag4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Footer Placeholder 3"/>
          <p:cNvSpPr>
            <a:spLocks noGrp="1"/>
          </p:cNvSpPr>
          <p:nvPr>
            <p:ph type="ftr" sz="quarter" idx="10"/>
          </p:nvPr>
        </p:nvSpPr>
        <p:spPr/>
        <p:txBody>
          <a:bodyPr/>
          <a:lstStyle/>
          <a:p>
            <a:pPr>
              <a:defRPr/>
            </a:pPr>
            <a:r>
              <a:rPr lang="en-US"/>
              <a:t>Diabetes Educational Services© (530) 893 - 8635 </a:t>
            </a:r>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1</a:t>
            </a:fld>
            <a:endParaRPr lang="en-US"/>
          </a:p>
        </p:txBody>
      </p:sp>
    </p:spTree>
    <p:extLst>
      <p:ext uri="{BB962C8B-B14F-4D97-AF65-F5344CB8AC3E}">
        <p14:creationId xmlns:p14="http://schemas.microsoft.com/office/powerpoint/2010/main" val="28839588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ln/>
        </p:spPr>
      </p:sp>
      <p:sp>
        <p:nvSpPr>
          <p:cNvPr id="2324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245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85258" indent="-302021">
              <a:defRPr>
                <a:solidFill>
                  <a:schemeClr val="tx1"/>
                </a:solidFill>
                <a:latin typeface="Arial" pitchFamily="34" charset="0"/>
              </a:defRPr>
            </a:lvl2pPr>
            <a:lvl3pPr marL="1208088" indent="-241618">
              <a:defRPr>
                <a:solidFill>
                  <a:schemeClr val="tx1"/>
                </a:solidFill>
                <a:latin typeface="Arial" pitchFamily="34" charset="0"/>
              </a:defRPr>
            </a:lvl3pPr>
            <a:lvl4pPr marL="1691324" indent="-241618">
              <a:defRPr>
                <a:solidFill>
                  <a:schemeClr val="tx1"/>
                </a:solidFill>
                <a:latin typeface="Arial" pitchFamily="34" charset="0"/>
              </a:defRPr>
            </a:lvl4pPr>
            <a:lvl5pPr marL="2174559" indent="-241618">
              <a:defRPr>
                <a:solidFill>
                  <a:schemeClr val="tx1"/>
                </a:solidFill>
                <a:latin typeface="Arial" pitchFamily="34" charset="0"/>
              </a:defRPr>
            </a:lvl5pPr>
            <a:lvl6pPr marL="2657794" indent="-241618" eaLnBrk="0" fontAlgn="base" hangingPunct="0">
              <a:spcBef>
                <a:spcPct val="0"/>
              </a:spcBef>
              <a:spcAft>
                <a:spcPct val="0"/>
              </a:spcAft>
              <a:defRPr>
                <a:solidFill>
                  <a:schemeClr val="tx1"/>
                </a:solidFill>
                <a:latin typeface="Arial" pitchFamily="34" charset="0"/>
              </a:defRPr>
            </a:lvl6pPr>
            <a:lvl7pPr marL="3141029" indent="-241618" eaLnBrk="0" fontAlgn="base" hangingPunct="0">
              <a:spcBef>
                <a:spcPct val="0"/>
              </a:spcBef>
              <a:spcAft>
                <a:spcPct val="0"/>
              </a:spcAft>
              <a:defRPr>
                <a:solidFill>
                  <a:schemeClr val="tx1"/>
                </a:solidFill>
                <a:latin typeface="Arial" pitchFamily="34" charset="0"/>
              </a:defRPr>
            </a:lvl7pPr>
            <a:lvl8pPr marL="3624265" indent="-241618" eaLnBrk="0" fontAlgn="base" hangingPunct="0">
              <a:spcBef>
                <a:spcPct val="0"/>
              </a:spcBef>
              <a:spcAft>
                <a:spcPct val="0"/>
              </a:spcAft>
              <a:defRPr>
                <a:solidFill>
                  <a:schemeClr val="tx1"/>
                </a:solidFill>
                <a:latin typeface="Arial" pitchFamily="34" charset="0"/>
              </a:defRPr>
            </a:lvl8pPr>
            <a:lvl9pPr marL="4107500" indent="-241618" eaLnBrk="0" fontAlgn="base" hangingPunct="0">
              <a:spcBef>
                <a:spcPct val="0"/>
              </a:spcBef>
              <a:spcAft>
                <a:spcPct val="0"/>
              </a:spcAft>
              <a:defRPr>
                <a:solidFill>
                  <a:schemeClr val="tx1"/>
                </a:solidFill>
                <a:latin typeface="Arial" pitchFamily="34" charset="0"/>
              </a:defRPr>
            </a:lvl9pPr>
          </a:lstStyle>
          <a:p>
            <a:r>
              <a:rPr lang="en-US">
                <a:solidFill>
                  <a:prstClr val="black"/>
                </a:solidFill>
                <a:latin typeface="Times New Roman" pitchFamily="18" charset="0"/>
              </a:rPr>
              <a:t>Diabetes Educational Services© (530) 893 - 8635 </a:t>
            </a:r>
          </a:p>
        </p:txBody>
      </p:sp>
      <p:sp>
        <p:nvSpPr>
          <p:cNvPr id="23245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85258" indent="-302021">
              <a:defRPr>
                <a:solidFill>
                  <a:schemeClr val="tx1"/>
                </a:solidFill>
                <a:latin typeface="Arial" pitchFamily="34" charset="0"/>
              </a:defRPr>
            </a:lvl2pPr>
            <a:lvl3pPr marL="1208088" indent="-241618">
              <a:defRPr>
                <a:solidFill>
                  <a:schemeClr val="tx1"/>
                </a:solidFill>
                <a:latin typeface="Arial" pitchFamily="34" charset="0"/>
              </a:defRPr>
            </a:lvl3pPr>
            <a:lvl4pPr marL="1691324" indent="-241618">
              <a:defRPr>
                <a:solidFill>
                  <a:schemeClr val="tx1"/>
                </a:solidFill>
                <a:latin typeface="Arial" pitchFamily="34" charset="0"/>
              </a:defRPr>
            </a:lvl4pPr>
            <a:lvl5pPr marL="2174559" indent="-241618">
              <a:defRPr>
                <a:solidFill>
                  <a:schemeClr val="tx1"/>
                </a:solidFill>
                <a:latin typeface="Arial" pitchFamily="34" charset="0"/>
              </a:defRPr>
            </a:lvl5pPr>
            <a:lvl6pPr marL="2657794" indent="-241618" eaLnBrk="0" fontAlgn="base" hangingPunct="0">
              <a:spcBef>
                <a:spcPct val="0"/>
              </a:spcBef>
              <a:spcAft>
                <a:spcPct val="0"/>
              </a:spcAft>
              <a:defRPr>
                <a:solidFill>
                  <a:schemeClr val="tx1"/>
                </a:solidFill>
                <a:latin typeface="Arial" pitchFamily="34" charset="0"/>
              </a:defRPr>
            </a:lvl6pPr>
            <a:lvl7pPr marL="3141029" indent="-241618" eaLnBrk="0" fontAlgn="base" hangingPunct="0">
              <a:spcBef>
                <a:spcPct val="0"/>
              </a:spcBef>
              <a:spcAft>
                <a:spcPct val="0"/>
              </a:spcAft>
              <a:defRPr>
                <a:solidFill>
                  <a:schemeClr val="tx1"/>
                </a:solidFill>
                <a:latin typeface="Arial" pitchFamily="34" charset="0"/>
              </a:defRPr>
            </a:lvl7pPr>
            <a:lvl8pPr marL="3624265" indent="-241618" eaLnBrk="0" fontAlgn="base" hangingPunct="0">
              <a:spcBef>
                <a:spcPct val="0"/>
              </a:spcBef>
              <a:spcAft>
                <a:spcPct val="0"/>
              </a:spcAft>
              <a:defRPr>
                <a:solidFill>
                  <a:schemeClr val="tx1"/>
                </a:solidFill>
                <a:latin typeface="Arial" pitchFamily="34" charset="0"/>
              </a:defRPr>
            </a:lvl8pPr>
            <a:lvl9pPr marL="4107500" indent="-241618" eaLnBrk="0" fontAlgn="base" hangingPunct="0">
              <a:spcBef>
                <a:spcPct val="0"/>
              </a:spcBef>
              <a:spcAft>
                <a:spcPct val="0"/>
              </a:spcAft>
              <a:defRPr>
                <a:solidFill>
                  <a:schemeClr val="tx1"/>
                </a:solidFill>
                <a:latin typeface="Arial" pitchFamily="34" charset="0"/>
              </a:defRPr>
            </a:lvl9pPr>
          </a:lstStyle>
          <a:p>
            <a:fld id="{A43AFA9B-AD71-4F65-B73E-E975CB03EF9C}" type="slidenum">
              <a:rPr lang="en-US" smtClean="0">
                <a:solidFill>
                  <a:prstClr val="black"/>
                </a:solidFill>
                <a:latin typeface="Times New Roman" pitchFamily="18" charset="0"/>
              </a:rPr>
              <a:pPr/>
              <a:t>28</a:t>
            </a:fld>
            <a:endParaRPr lang="en-US">
              <a:solidFill>
                <a:prstClr val="black"/>
              </a:solidFill>
              <a:latin typeface="Times New Roman" pitchFamily="18" charset="0"/>
            </a:endParaRPr>
          </a:p>
        </p:txBody>
      </p:sp>
    </p:spTree>
    <p:extLst>
      <p:ext uri="{BB962C8B-B14F-4D97-AF65-F5344CB8AC3E}">
        <p14:creationId xmlns:p14="http://schemas.microsoft.com/office/powerpoint/2010/main" val="2504805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31</a:t>
            </a:fld>
            <a:endParaRPr lang="en-US"/>
          </a:p>
        </p:txBody>
      </p:sp>
    </p:spTree>
    <p:extLst>
      <p:ext uri="{BB962C8B-B14F-4D97-AF65-F5344CB8AC3E}">
        <p14:creationId xmlns:p14="http://schemas.microsoft.com/office/powerpoint/2010/main" val="42812238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3F821A34-9B9A-4334-A886-43CC1A5C96A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a:extLst>
              <a:ext uri="{FF2B5EF4-FFF2-40B4-BE49-F238E27FC236}">
                <a16:creationId xmlns:a16="http://schemas.microsoft.com/office/drawing/2014/main" id="{9B0DE337-58A4-416D-83CE-CDF11119E2E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7348" name="Slide Number Placeholder 3">
            <a:extLst>
              <a:ext uri="{FF2B5EF4-FFF2-40B4-BE49-F238E27FC236}">
                <a16:creationId xmlns:a16="http://schemas.microsoft.com/office/drawing/2014/main" id="{24A63DD4-8140-48AC-B6A5-3FB38B67888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813477" indent="-312876">
              <a:defRPr>
                <a:solidFill>
                  <a:schemeClr val="tx1"/>
                </a:solidFill>
                <a:latin typeface="Calibri" panose="020F0502020204030204" pitchFamily="34" charset="0"/>
                <a:cs typeface="Arial" panose="020B0604020202020204" pitchFamily="34" charset="0"/>
              </a:defRPr>
            </a:lvl2pPr>
            <a:lvl3pPr marL="1253150" indent="-250300">
              <a:defRPr>
                <a:solidFill>
                  <a:schemeClr val="tx1"/>
                </a:solidFill>
                <a:latin typeface="Calibri" panose="020F0502020204030204" pitchFamily="34" charset="0"/>
                <a:cs typeface="Arial" panose="020B0604020202020204" pitchFamily="34" charset="0"/>
              </a:defRPr>
            </a:lvl3pPr>
            <a:lvl4pPr marL="1753751" indent="-250300">
              <a:defRPr>
                <a:solidFill>
                  <a:schemeClr val="tx1"/>
                </a:solidFill>
                <a:latin typeface="Calibri" panose="020F0502020204030204" pitchFamily="34" charset="0"/>
                <a:cs typeface="Arial" panose="020B0604020202020204" pitchFamily="34" charset="0"/>
              </a:defRPr>
            </a:lvl4pPr>
            <a:lvl5pPr marL="2255998" indent="-250300">
              <a:defRPr>
                <a:solidFill>
                  <a:schemeClr val="tx1"/>
                </a:solidFill>
                <a:latin typeface="Calibri" panose="020F0502020204030204" pitchFamily="34" charset="0"/>
                <a:cs typeface="Arial" panose="020B0604020202020204" pitchFamily="34" charset="0"/>
              </a:defRPr>
            </a:lvl5pPr>
            <a:lvl6pPr marL="2730251" indent="-250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204505" indent="-250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678759" indent="-250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153012" indent="-250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2BFAB870-426E-4C60-8A5E-BFD3FF7955AE}" type="slidenum">
              <a:rPr lang="en-US" altLang="en-US" smtClean="0"/>
              <a:pPr/>
              <a:t>34</a:t>
            </a:fld>
            <a:endParaRPr lang="en-US" altLang="en-US"/>
          </a:p>
        </p:txBody>
      </p:sp>
    </p:spTree>
    <p:extLst>
      <p:ext uri="{BB962C8B-B14F-4D97-AF65-F5344CB8AC3E}">
        <p14:creationId xmlns:p14="http://schemas.microsoft.com/office/powerpoint/2010/main" val="37366119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Correction answer: C</a:t>
            </a:r>
          </a:p>
        </p:txBody>
      </p:sp>
      <p:sp>
        <p:nvSpPr>
          <p:cNvPr id="4" name="Slide Number Placeholder 3"/>
          <p:cNvSpPr>
            <a:spLocks noGrp="1"/>
          </p:cNvSpPr>
          <p:nvPr>
            <p:ph type="sldNum" sz="quarter" idx="5"/>
          </p:nvPr>
        </p:nvSpPr>
        <p:spPr/>
        <p:txBody>
          <a:bodyPr/>
          <a:lstStyle/>
          <a:p>
            <a:fld id="{5B5E225C-EA32-49AA-BCE1-CBED354D9589}" type="slidenum">
              <a:rPr lang="en-US" smtClean="0"/>
              <a:t>35</a:t>
            </a:fld>
            <a:endParaRPr lang="en-US"/>
          </a:p>
        </p:txBody>
      </p:sp>
    </p:spTree>
    <p:extLst>
      <p:ext uri="{BB962C8B-B14F-4D97-AF65-F5344CB8AC3E}">
        <p14:creationId xmlns:p14="http://schemas.microsoft.com/office/powerpoint/2010/main" val="6605889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36</a:t>
            </a:fld>
            <a:endParaRPr lang="en-US"/>
          </a:p>
        </p:txBody>
      </p:sp>
    </p:spTree>
    <p:extLst>
      <p:ext uri="{BB962C8B-B14F-4D97-AF65-F5344CB8AC3E}">
        <p14:creationId xmlns:p14="http://schemas.microsoft.com/office/powerpoint/2010/main" val="37775828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85046" indent="-301939">
              <a:defRPr>
                <a:solidFill>
                  <a:schemeClr val="tx1"/>
                </a:solidFill>
                <a:latin typeface="Arial" pitchFamily="34" charset="0"/>
              </a:defRPr>
            </a:lvl2pPr>
            <a:lvl3pPr marL="1207761" indent="-241553">
              <a:defRPr>
                <a:solidFill>
                  <a:schemeClr val="tx1"/>
                </a:solidFill>
                <a:latin typeface="Arial" pitchFamily="34" charset="0"/>
              </a:defRPr>
            </a:lvl3pPr>
            <a:lvl4pPr marL="1690866" indent="-241553">
              <a:defRPr>
                <a:solidFill>
                  <a:schemeClr val="tx1"/>
                </a:solidFill>
                <a:latin typeface="Arial" pitchFamily="34" charset="0"/>
              </a:defRPr>
            </a:lvl4pPr>
            <a:lvl5pPr marL="2173971" indent="-241553">
              <a:defRPr>
                <a:solidFill>
                  <a:schemeClr val="tx1"/>
                </a:solidFill>
                <a:latin typeface="Arial" pitchFamily="34" charset="0"/>
              </a:defRPr>
            </a:lvl5pPr>
            <a:lvl6pPr marL="2657075" indent="-241553" eaLnBrk="0" fontAlgn="base" hangingPunct="0">
              <a:spcBef>
                <a:spcPct val="0"/>
              </a:spcBef>
              <a:spcAft>
                <a:spcPct val="0"/>
              </a:spcAft>
              <a:defRPr>
                <a:solidFill>
                  <a:schemeClr val="tx1"/>
                </a:solidFill>
                <a:latin typeface="Arial" pitchFamily="34" charset="0"/>
              </a:defRPr>
            </a:lvl6pPr>
            <a:lvl7pPr marL="3140179" indent="-241553" eaLnBrk="0" fontAlgn="base" hangingPunct="0">
              <a:spcBef>
                <a:spcPct val="0"/>
              </a:spcBef>
              <a:spcAft>
                <a:spcPct val="0"/>
              </a:spcAft>
              <a:defRPr>
                <a:solidFill>
                  <a:schemeClr val="tx1"/>
                </a:solidFill>
                <a:latin typeface="Arial" pitchFamily="34" charset="0"/>
              </a:defRPr>
            </a:lvl7pPr>
            <a:lvl8pPr marL="3623284" indent="-241553" eaLnBrk="0" fontAlgn="base" hangingPunct="0">
              <a:spcBef>
                <a:spcPct val="0"/>
              </a:spcBef>
              <a:spcAft>
                <a:spcPct val="0"/>
              </a:spcAft>
              <a:defRPr>
                <a:solidFill>
                  <a:schemeClr val="tx1"/>
                </a:solidFill>
                <a:latin typeface="Arial" pitchFamily="34" charset="0"/>
              </a:defRPr>
            </a:lvl8pPr>
            <a:lvl9pPr marL="4106388" indent="-241553" eaLnBrk="0" fontAlgn="base" hangingPunct="0">
              <a:spcBef>
                <a:spcPct val="0"/>
              </a:spcBef>
              <a:spcAft>
                <a:spcPct val="0"/>
              </a:spcAft>
              <a:defRPr>
                <a:solidFill>
                  <a:schemeClr val="tx1"/>
                </a:solidFill>
                <a:latin typeface="Arial" pitchFamily="34" charset="0"/>
              </a:defRPr>
            </a:lvl9pPr>
          </a:lstStyle>
          <a:p>
            <a:pPr eaLnBrk="1" hangingPunct="1"/>
            <a:fld id="{6AE1D34A-EF11-4972-845B-2A5C3DE9C72D}" type="slidenum">
              <a:rPr lang="en-US" smtClean="0">
                <a:latin typeface="Times New Roman" pitchFamily="18" charset="0"/>
              </a:rPr>
              <a:pPr eaLnBrk="1" hangingPunct="1"/>
              <a:t>37</a:t>
            </a:fld>
            <a:endParaRPr lang="en-US">
              <a:latin typeface="Times New Roman" pitchFamily="18" charset="0"/>
            </a:endParaRPr>
          </a:p>
        </p:txBody>
      </p:sp>
      <p:sp>
        <p:nvSpPr>
          <p:cNvPr id="131075" name="Rectangle 7"/>
          <p:cNvSpPr txBox="1">
            <a:spLocks noGrp="1" noChangeArrowheads="1"/>
          </p:cNvSpPr>
          <p:nvPr/>
        </p:nvSpPr>
        <p:spPr bwMode="auto">
          <a:xfrm>
            <a:off x="4236724" y="9298162"/>
            <a:ext cx="3241040" cy="48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7730" tIns="48864" rIns="97730" bIns="48864"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C0F947FD-350A-412C-BB92-96A246F9309D}" type="slidenum">
              <a:rPr lang="en-US" sz="1300">
                <a:latin typeface="Times New Roman" pitchFamily="18" charset="0"/>
              </a:rPr>
              <a:pPr algn="r" eaLnBrk="1" hangingPunct="1"/>
              <a:t>37</a:t>
            </a:fld>
            <a:endParaRPr lang="en-US" sz="1300">
              <a:latin typeface="Times New Roman" pitchFamily="18" charset="0"/>
            </a:endParaRPr>
          </a:p>
        </p:txBody>
      </p:sp>
      <p:sp>
        <p:nvSpPr>
          <p:cNvPr id="13107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85046" indent="-301939">
              <a:defRPr>
                <a:solidFill>
                  <a:schemeClr val="tx1"/>
                </a:solidFill>
                <a:latin typeface="Arial" pitchFamily="34" charset="0"/>
              </a:defRPr>
            </a:lvl2pPr>
            <a:lvl3pPr marL="1207761" indent="-241553">
              <a:defRPr>
                <a:solidFill>
                  <a:schemeClr val="tx1"/>
                </a:solidFill>
                <a:latin typeface="Arial" pitchFamily="34" charset="0"/>
              </a:defRPr>
            </a:lvl3pPr>
            <a:lvl4pPr marL="1690866" indent="-241553">
              <a:defRPr>
                <a:solidFill>
                  <a:schemeClr val="tx1"/>
                </a:solidFill>
                <a:latin typeface="Arial" pitchFamily="34" charset="0"/>
              </a:defRPr>
            </a:lvl4pPr>
            <a:lvl5pPr marL="2173971" indent="-241553">
              <a:defRPr>
                <a:solidFill>
                  <a:schemeClr val="tx1"/>
                </a:solidFill>
                <a:latin typeface="Arial" pitchFamily="34" charset="0"/>
              </a:defRPr>
            </a:lvl5pPr>
            <a:lvl6pPr marL="2657075" indent="-241553" eaLnBrk="0" fontAlgn="base" hangingPunct="0">
              <a:spcBef>
                <a:spcPct val="0"/>
              </a:spcBef>
              <a:spcAft>
                <a:spcPct val="0"/>
              </a:spcAft>
              <a:defRPr>
                <a:solidFill>
                  <a:schemeClr val="tx1"/>
                </a:solidFill>
                <a:latin typeface="Arial" pitchFamily="34" charset="0"/>
              </a:defRPr>
            </a:lvl6pPr>
            <a:lvl7pPr marL="3140179" indent="-241553" eaLnBrk="0" fontAlgn="base" hangingPunct="0">
              <a:spcBef>
                <a:spcPct val="0"/>
              </a:spcBef>
              <a:spcAft>
                <a:spcPct val="0"/>
              </a:spcAft>
              <a:defRPr>
                <a:solidFill>
                  <a:schemeClr val="tx1"/>
                </a:solidFill>
                <a:latin typeface="Arial" pitchFamily="34" charset="0"/>
              </a:defRPr>
            </a:lvl7pPr>
            <a:lvl8pPr marL="3623284" indent="-241553" eaLnBrk="0" fontAlgn="base" hangingPunct="0">
              <a:spcBef>
                <a:spcPct val="0"/>
              </a:spcBef>
              <a:spcAft>
                <a:spcPct val="0"/>
              </a:spcAft>
              <a:defRPr>
                <a:solidFill>
                  <a:schemeClr val="tx1"/>
                </a:solidFill>
                <a:latin typeface="Arial" pitchFamily="34" charset="0"/>
              </a:defRPr>
            </a:lvl8pPr>
            <a:lvl9pPr marL="4106388" indent="-241553" eaLnBrk="0" fontAlgn="base" hangingPunct="0">
              <a:spcBef>
                <a:spcPct val="0"/>
              </a:spcBef>
              <a:spcAft>
                <a:spcPct val="0"/>
              </a:spcAft>
              <a:defRPr>
                <a:solidFill>
                  <a:schemeClr val="tx1"/>
                </a:solidFill>
                <a:latin typeface="Arial" pitchFamily="34" charset="0"/>
              </a:defRPr>
            </a:lvl9pPr>
          </a:lstStyle>
          <a:p>
            <a:pPr eaLnBrk="1" hangingPunct="1"/>
            <a:r>
              <a:rPr lang="en-US">
                <a:latin typeface="Times New Roman" pitchFamily="18" charset="0"/>
              </a:rPr>
              <a:t>Diabetes Educational Services© (530) 893 - 8635 </a:t>
            </a:r>
          </a:p>
        </p:txBody>
      </p:sp>
      <p:sp>
        <p:nvSpPr>
          <p:cNvPr id="131077" name="Rectangle 7"/>
          <p:cNvSpPr txBox="1">
            <a:spLocks noGrp="1" noChangeArrowheads="1"/>
          </p:cNvSpPr>
          <p:nvPr/>
        </p:nvSpPr>
        <p:spPr bwMode="auto">
          <a:xfrm>
            <a:off x="4236724" y="9298162"/>
            <a:ext cx="3241040" cy="48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7730" tIns="48864" rIns="97730" bIns="48864"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575AECC4-D18B-44E6-A131-B17753DE6A71}" type="slidenum">
              <a:rPr lang="en-US" sz="1300">
                <a:latin typeface="Times New Roman" pitchFamily="18" charset="0"/>
              </a:rPr>
              <a:pPr algn="r" eaLnBrk="1" hangingPunct="1"/>
              <a:t>37</a:t>
            </a:fld>
            <a:endParaRPr lang="en-US" sz="1300">
              <a:latin typeface="Times New Roman" pitchFamily="18" charset="0"/>
            </a:endParaRPr>
          </a:p>
        </p:txBody>
      </p:sp>
      <p:sp>
        <p:nvSpPr>
          <p:cNvPr id="131078" name="Rectangle 2"/>
          <p:cNvSpPr>
            <a:spLocks noGrp="1" noRot="1" noChangeAspect="1" noChangeArrowheads="1" noTextEdit="1"/>
          </p:cNvSpPr>
          <p:nvPr>
            <p:ph type="sldImg"/>
          </p:nvPr>
        </p:nvSpPr>
        <p:spPr>
          <a:xfrm>
            <a:off x="1316038" y="730250"/>
            <a:ext cx="4846637" cy="3635375"/>
          </a:xfrm>
          <a:ln/>
        </p:spPr>
      </p:sp>
      <p:sp>
        <p:nvSpPr>
          <p:cNvPr id="13107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Thiazolidinediones (TZDs) enhance insulin sensitivity in muscle and adipose tissue by binding to cell receptors,which leads to an increase in glucose transporter expression.  TZDs encourage beta cells to respond more efficiently by lowering the amount of glucose and free fatty acids in the bloodstream, both of which are known to be detrimental to insulin secretion. Finally, these drugs reduce glucose production in the liver.</a:t>
            </a:r>
          </a:p>
          <a:p>
            <a:endParaRPr lang="en-US"/>
          </a:p>
          <a:p>
            <a:r>
              <a:rPr lang="en-US"/>
              <a:t>Clinical trials indicate that pioglitazone and rosiglitazone are slightly more effective at reducing A1C (1.5-1.6% reduction) than troglitazone (1.1% reduction).  </a:t>
            </a:r>
          </a:p>
          <a:p>
            <a:endParaRPr lang="en-US"/>
          </a:p>
          <a:p>
            <a:r>
              <a:rPr lang="en-US"/>
              <a:t>Some of the beneficial side effects of thiazolidinediones include an increase in HDL cholesterol and reduction of triglyceride concentrations.  This class of drugs has also been shown to lower blood pressure and decrease vascular inflammation in vitro.  There are clinical studies underway to further examine the cardiovascular benefit to TZDs.  </a:t>
            </a:r>
          </a:p>
          <a:p>
            <a:endParaRPr lang="en-US"/>
          </a:p>
          <a:p>
            <a:r>
              <a:rPr lang="en-US"/>
              <a:t>Some adverse effects of TZDs include weight gain, a potential increase in LDL cholesterol levels, and a possible increase in alanine aminotransferase levels (ALT).  Because of the risk of weight gain, edema, and increased LDL cholesterol, thiazolidinediones are contraindicated in patients with advanced forms of congestive heart failure.  Due to reported cases of liver failure and liver toxicity caused by the increase in ALT levels, TZDs are contraindicated in patients with abnormal liver function.</a:t>
            </a:r>
          </a:p>
          <a:p>
            <a:endParaRPr lang="en-US"/>
          </a:p>
          <a:p>
            <a:r>
              <a:rPr lang="en-US"/>
              <a:t>TZDs are the most expensive of the oral antidiabetic agents.</a:t>
            </a:r>
          </a:p>
          <a:p>
            <a:endParaRPr lang="en-US"/>
          </a:p>
          <a:p>
            <a:endParaRPr lang="en-US"/>
          </a:p>
        </p:txBody>
      </p:sp>
    </p:spTree>
    <p:extLst>
      <p:ext uri="{BB962C8B-B14F-4D97-AF65-F5344CB8AC3E}">
        <p14:creationId xmlns:p14="http://schemas.microsoft.com/office/powerpoint/2010/main" val="208587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p:cNvSpPr>
            <a:spLocks noGrp="1" noRot="1" noChangeAspect="1" noTextEdit="1"/>
          </p:cNvSpPr>
          <p:nvPr>
            <p:ph type="sldImg"/>
          </p:nvPr>
        </p:nvSpPr>
        <p:spPr>
          <a:xfrm>
            <a:off x="1257300" y="720725"/>
            <a:ext cx="4800600" cy="3600450"/>
          </a:xfrm>
          <a:ln/>
        </p:spPr>
      </p:sp>
      <p:sp>
        <p:nvSpPr>
          <p:cNvPr id="22937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33828" name="Footer Placeholder 3"/>
          <p:cNvSpPr>
            <a:spLocks noGrp="1"/>
          </p:cNvSpPr>
          <p:nvPr>
            <p:ph type="ftr" sz="quarter" idx="4"/>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830095" indent="-319267" eaLnBrk="0" hangingPunct="0">
              <a:defRPr>
                <a:solidFill>
                  <a:schemeClr val="tx1"/>
                </a:solidFill>
                <a:latin typeface="Arial" pitchFamily="34" charset="0"/>
              </a:defRPr>
            </a:lvl2pPr>
            <a:lvl3pPr marL="1277070" indent="-255413" eaLnBrk="0" hangingPunct="0">
              <a:defRPr>
                <a:solidFill>
                  <a:schemeClr val="tx1"/>
                </a:solidFill>
                <a:latin typeface="Arial" pitchFamily="34" charset="0"/>
              </a:defRPr>
            </a:lvl3pPr>
            <a:lvl4pPr marL="1787898" indent="-255413" eaLnBrk="0" hangingPunct="0">
              <a:defRPr>
                <a:solidFill>
                  <a:schemeClr val="tx1"/>
                </a:solidFill>
                <a:latin typeface="Arial" pitchFamily="34" charset="0"/>
              </a:defRPr>
            </a:lvl4pPr>
            <a:lvl5pPr marL="2298727" indent="-255413" eaLnBrk="0" hangingPunct="0">
              <a:defRPr>
                <a:solidFill>
                  <a:schemeClr val="tx1"/>
                </a:solidFill>
                <a:latin typeface="Arial" pitchFamily="34" charset="0"/>
              </a:defRPr>
            </a:lvl5pPr>
            <a:lvl6pPr marL="2809554" indent="-255413" eaLnBrk="0" fontAlgn="base" hangingPunct="0">
              <a:spcBef>
                <a:spcPct val="0"/>
              </a:spcBef>
              <a:spcAft>
                <a:spcPct val="0"/>
              </a:spcAft>
              <a:defRPr>
                <a:solidFill>
                  <a:schemeClr val="tx1"/>
                </a:solidFill>
                <a:latin typeface="Arial" pitchFamily="34" charset="0"/>
              </a:defRPr>
            </a:lvl6pPr>
            <a:lvl7pPr marL="3320383" indent="-255413" eaLnBrk="0" fontAlgn="base" hangingPunct="0">
              <a:spcBef>
                <a:spcPct val="0"/>
              </a:spcBef>
              <a:spcAft>
                <a:spcPct val="0"/>
              </a:spcAft>
              <a:defRPr>
                <a:solidFill>
                  <a:schemeClr val="tx1"/>
                </a:solidFill>
                <a:latin typeface="Arial" pitchFamily="34" charset="0"/>
              </a:defRPr>
            </a:lvl7pPr>
            <a:lvl8pPr marL="3831210" indent="-255413" eaLnBrk="0" fontAlgn="base" hangingPunct="0">
              <a:spcBef>
                <a:spcPct val="0"/>
              </a:spcBef>
              <a:spcAft>
                <a:spcPct val="0"/>
              </a:spcAft>
              <a:defRPr>
                <a:solidFill>
                  <a:schemeClr val="tx1"/>
                </a:solidFill>
                <a:latin typeface="Arial" pitchFamily="34" charset="0"/>
              </a:defRPr>
            </a:lvl8pPr>
            <a:lvl9pPr marL="4342038" indent="-255413" eaLnBrk="0" fontAlgn="base" hangingPunct="0">
              <a:spcBef>
                <a:spcPct val="0"/>
              </a:spcBef>
              <a:spcAft>
                <a:spcPct val="0"/>
              </a:spcAft>
              <a:defRPr>
                <a:solidFill>
                  <a:schemeClr val="tx1"/>
                </a:solidFill>
                <a:latin typeface="Arial" pitchFamily="34" charset="0"/>
              </a:defRPr>
            </a:lvl9pPr>
          </a:lstStyle>
          <a:p>
            <a:pPr>
              <a:defRPr/>
            </a:pPr>
            <a:r>
              <a:rPr lang="en-US">
                <a:latin typeface="Times New Roman" pitchFamily="18" charset="0"/>
              </a:rPr>
              <a:t>Diabetes Educational Services© (530) 893 - 8635 </a:t>
            </a:r>
          </a:p>
        </p:txBody>
      </p:sp>
      <p:sp>
        <p:nvSpPr>
          <p:cNvPr id="333829" name="Slide Number Placeholder 4"/>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830095" indent="-319267" eaLnBrk="0" hangingPunct="0">
              <a:defRPr>
                <a:solidFill>
                  <a:schemeClr val="tx1"/>
                </a:solidFill>
                <a:latin typeface="Arial" pitchFamily="34" charset="0"/>
              </a:defRPr>
            </a:lvl2pPr>
            <a:lvl3pPr marL="1277070" indent="-255413" eaLnBrk="0" hangingPunct="0">
              <a:defRPr>
                <a:solidFill>
                  <a:schemeClr val="tx1"/>
                </a:solidFill>
                <a:latin typeface="Arial" pitchFamily="34" charset="0"/>
              </a:defRPr>
            </a:lvl3pPr>
            <a:lvl4pPr marL="1787898" indent="-255413" eaLnBrk="0" hangingPunct="0">
              <a:defRPr>
                <a:solidFill>
                  <a:schemeClr val="tx1"/>
                </a:solidFill>
                <a:latin typeface="Arial" pitchFamily="34" charset="0"/>
              </a:defRPr>
            </a:lvl4pPr>
            <a:lvl5pPr marL="2298727" indent="-255413" eaLnBrk="0" hangingPunct="0">
              <a:defRPr>
                <a:solidFill>
                  <a:schemeClr val="tx1"/>
                </a:solidFill>
                <a:latin typeface="Arial" pitchFamily="34" charset="0"/>
              </a:defRPr>
            </a:lvl5pPr>
            <a:lvl6pPr marL="2809554" indent="-255413" eaLnBrk="0" fontAlgn="base" hangingPunct="0">
              <a:spcBef>
                <a:spcPct val="0"/>
              </a:spcBef>
              <a:spcAft>
                <a:spcPct val="0"/>
              </a:spcAft>
              <a:defRPr>
                <a:solidFill>
                  <a:schemeClr val="tx1"/>
                </a:solidFill>
                <a:latin typeface="Arial" pitchFamily="34" charset="0"/>
              </a:defRPr>
            </a:lvl6pPr>
            <a:lvl7pPr marL="3320383" indent="-255413" eaLnBrk="0" fontAlgn="base" hangingPunct="0">
              <a:spcBef>
                <a:spcPct val="0"/>
              </a:spcBef>
              <a:spcAft>
                <a:spcPct val="0"/>
              </a:spcAft>
              <a:defRPr>
                <a:solidFill>
                  <a:schemeClr val="tx1"/>
                </a:solidFill>
                <a:latin typeface="Arial" pitchFamily="34" charset="0"/>
              </a:defRPr>
            </a:lvl7pPr>
            <a:lvl8pPr marL="3831210" indent="-255413" eaLnBrk="0" fontAlgn="base" hangingPunct="0">
              <a:spcBef>
                <a:spcPct val="0"/>
              </a:spcBef>
              <a:spcAft>
                <a:spcPct val="0"/>
              </a:spcAft>
              <a:defRPr>
                <a:solidFill>
                  <a:schemeClr val="tx1"/>
                </a:solidFill>
                <a:latin typeface="Arial" pitchFamily="34" charset="0"/>
              </a:defRPr>
            </a:lvl8pPr>
            <a:lvl9pPr marL="4342038" indent="-255413" eaLnBrk="0" fontAlgn="base" hangingPunct="0">
              <a:spcBef>
                <a:spcPct val="0"/>
              </a:spcBef>
              <a:spcAft>
                <a:spcPct val="0"/>
              </a:spcAft>
              <a:defRPr>
                <a:solidFill>
                  <a:schemeClr val="tx1"/>
                </a:solidFill>
                <a:latin typeface="Arial" pitchFamily="34" charset="0"/>
              </a:defRPr>
            </a:lvl9pPr>
          </a:lstStyle>
          <a:p>
            <a:pPr>
              <a:defRPr/>
            </a:pPr>
            <a:fld id="{DEEDFCDA-724E-4BD7-B1B0-053D9862B4AF}" type="slidenum">
              <a:rPr lang="en-US" smtClean="0">
                <a:latin typeface="Times New Roman" pitchFamily="18" charset="0"/>
              </a:rPr>
              <a:pPr>
                <a:defRPr/>
              </a:pPr>
              <a:t>42</a:t>
            </a:fld>
            <a:endParaRPr lang="en-US">
              <a:latin typeface="Times New Roman" pitchFamily="18" charset="0"/>
            </a:endParaRPr>
          </a:p>
        </p:txBody>
      </p:sp>
    </p:spTree>
    <p:extLst>
      <p:ext uri="{BB962C8B-B14F-4D97-AF65-F5344CB8AC3E}">
        <p14:creationId xmlns:p14="http://schemas.microsoft.com/office/powerpoint/2010/main" val="42690773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p:cNvSpPr>
            <a:spLocks noGrp="1" noRot="1" noChangeAspect="1" noTextEdit="1"/>
          </p:cNvSpPr>
          <p:nvPr>
            <p:ph type="sldImg"/>
          </p:nvPr>
        </p:nvSpPr>
        <p:spPr>
          <a:xfrm>
            <a:off x="1338263" y="744538"/>
            <a:ext cx="4956175" cy="3717925"/>
          </a:xfrm>
          <a:ln/>
        </p:spPr>
      </p:sp>
      <p:sp>
        <p:nvSpPr>
          <p:cNvPr id="22528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28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85144" indent="-301977">
              <a:defRPr>
                <a:solidFill>
                  <a:schemeClr val="tx1"/>
                </a:solidFill>
                <a:latin typeface="Arial" pitchFamily="34" charset="0"/>
              </a:defRPr>
            </a:lvl2pPr>
            <a:lvl3pPr marL="1207911" indent="-241583">
              <a:defRPr>
                <a:solidFill>
                  <a:schemeClr val="tx1"/>
                </a:solidFill>
                <a:latin typeface="Arial" pitchFamily="34" charset="0"/>
              </a:defRPr>
            </a:lvl3pPr>
            <a:lvl4pPr marL="1691076" indent="-241583">
              <a:defRPr>
                <a:solidFill>
                  <a:schemeClr val="tx1"/>
                </a:solidFill>
                <a:latin typeface="Arial" pitchFamily="34" charset="0"/>
              </a:defRPr>
            </a:lvl4pPr>
            <a:lvl5pPr marL="2174241" indent="-241583">
              <a:defRPr>
                <a:solidFill>
                  <a:schemeClr val="tx1"/>
                </a:solidFill>
                <a:latin typeface="Arial" pitchFamily="34" charset="0"/>
              </a:defRPr>
            </a:lvl5pPr>
            <a:lvl6pPr marL="2657405" indent="-241583" eaLnBrk="0" fontAlgn="base" hangingPunct="0">
              <a:spcBef>
                <a:spcPct val="0"/>
              </a:spcBef>
              <a:spcAft>
                <a:spcPct val="0"/>
              </a:spcAft>
              <a:defRPr>
                <a:solidFill>
                  <a:schemeClr val="tx1"/>
                </a:solidFill>
                <a:latin typeface="Arial" pitchFamily="34" charset="0"/>
              </a:defRPr>
            </a:lvl6pPr>
            <a:lvl7pPr marL="3140569" indent="-241583" eaLnBrk="0" fontAlgn="base" hangingPunct="0">
              <a:spcBef>
                <a:spcPct val="0"/>
              </a:spcBef>
              <a:spcAft>
                <a:spcPct val="0"/>
              </a:spcAft>
              <a:defRPr>
                <a:solidFill>
                  <a:schemeClr val="tx1"/>
                </a:solidFill>
                <a:latin typeface="Arial" pitchFamily="34" charset="0"/>
              </a:defRPr>
            </a:lvl7pPr>
            <a:lvl8pPr marL="3623734" indent="-241583" eaLnBrk="0" fontAlgn="base" hangingPunct="0">
              <a:spcBef>
                <a:spcPct val="0"/>
              </a:spcBef>
              <a:spcAft>
                <a:spcPct val="0"/>
              </a:spcAft>
              <a:defRPr>
                <a:solidFill>
                  <a:schemeClr val="tx1"/>
                </a:solidFill>
                <a:latin typeface="Arial" pitchFamily="34" charset="0"/>
              </a:defRPr>
            </a:lvl8pPr>
            <a:lvl9pPr marL="4106898" indent="-241583"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2528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85144" indent="-301977">
              <a:defRPr>
                <a:solidFill>
                  <a:schemeClr val="tx1"/>
                </a:solidFill>
                <a:latin typeface="Arial" pitchFamily="34" charset="0"/>
              </a:defRPr>
            </a:lvl2pPr>
            <a:lvl3pPr marL="1207911" indent="-241583">
              <a:defRPr>
                <a:solidFill>
                  <a:schemeClr val="tx1"/>
                </a:solidFill>
                <a:latin typeface="Arial" pitchFamily="34" charset="0"/>
              </a:defRPr>
            </a:lvl3pPr>
            <a:lvl4pPr marL="1691076" indent="-241583">
              <a:defRPr>
                <a:solidFill>
                  <a:schemeClr val="tx1"/>
                </a:solidFill>
                <a:latin typeface="Arial" pitchFamily="34" charset="0"/>
              </a:defRPr>
            </a:lvl4pPr>
            <a:lvl5pPr marL="2174241" indent="-241583">
              <a:defRPr>
                <a:solidFill>
                  <a:schemeClr val="tx1"/>
                </a:solidFill>
                <a:latin typeface="Arial" pitchFamily="34" charset="0"/>
              </a:defRPr>
            </a:lvl5pPr>
            <a:lvl6pPr marL="2657405" indent="-241583" eaLnBrk="0" fontAlgn="base" hangingPunct="0">
              <a:spcBef>
                <a:spcPct val="0"/>
              </a:spcBef>
              <a:spcAft>
                <a:spcPct val="0"/>
              </a:spcAft>
              <a:defRPr>
                <a:solidFill>
                  <a:schemeClr val="tx1"/>
                </a:solidFill>
                <a:latin typeface="Arial" pitchFamily="34" charset="0"/>
              </a:defRPr>
            </a:lvl6pPr>
            <a:lvl7pPr marL="3140569" indent="-241583" eaLnBrk="0" fontAlgn="base" hangingPunct="0">
              <a:spcBef>
                <a:spcPct val="0"/>
              </a:spcBef>
              <a:spcAft>
                <a:spcPct val="0"/>
              </a:spcAft>
              <a:defRPr>
                <a:solidFill>
                  <a:schemeClr val="tx1"/>
                </a:solidFill>
                <a:latin typeface="Arial" pitchFamily="34" charset="0"/>
              </a:defRPr>
            </a:lvl7pPr>
            <a:lvl8pPr marL="3623734" indent="-241583" eaLnBrk="0" fontAlgn="base" hangingPunct="0">
              <a:spcBef>
                <a:spcPct val="0"/>
              </a:spcBef>
              <a:spcAft>
                <a:spcPct val="0"/>
              </a:spcAft>
              <a:defRPr>
                <a:solidFill>
                  <a:schemeClr val="tx1"/>
                </a:solidFill>
                <a:latin typeface="Arial" pitchFamily="34" charset="0"/>
              </a:defRPr>
            </a:lvl8pPr>
            <a:lvl9pPr marL="4106898" indent="-241583" eaLnBrk="0" fontAlgn="base" hangingPunct="0">
              <a:spcBef>
                <a:spcPct val="0"/>
              </a:spcBef>
              <a:spcAft>
                <a:spcPct val="0"/>
              </a:spcAft>
              <a:defRPr>
                <a:solidFill>
                  <a:schemeClr val="tx1"/>
                </a:solidFill>
                <a:latin typeface="Arial" pitchFamily="34" charset="0"/>
              </a:defRPr>
            </a:lvl9pPr>
          </a:lstStyle>
          <a:p>
            <a:fld id="{FC406260-0B18-4D63-974D-36B34B0E6E6E}" type="slidenum">
              <a:rPr lang="en-US" smtClean="0">
                <a:latin typeface="Times New Roman" pitchFamily="18" charset="0"/>
              </a:rPr>
              <a:pPr/>
              <a:t>56</a:t>
            </a:fld>
            <a:endParaRPr lang="en-US">
              <a:latin typeface="Times New Roman" pitchFamily="18" charset="0"/>
            </a:endParaRPr>
          </a:p>
        </p:txBody>
      </p:sp>
    </p:spTree>
    <p:extLst>
      <p:ext uri="{BB962C8B-B14F-4D97-AF65-F5344CB8AC3E}">
        <p14:creationId xmlns:p14="http://schemas.microsoft.com/office/powerpoint/2010/main" val="19211718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Image Placeholder 1"/>
          <p:cNvSpPr>
            <a:spLocks noGrp="1" noRot="1" noChangeAspect="1" noTextEdit="1"/>
          </p:cNvSpPr>
          <p:nvPr>
            <p:ph type="sldImg"/>
          </p:nvPr>
        </p:nvSpPr>
        <p:spPr>
          <a:xfrm>
            <a:off x="1338263" y="744538"/>
            <a:ext cx="4956175" cy="3717925"/>
          </a:xfrm>
          <a:ln/>
        </p:spPr>
      </p:sp>
      <p:sp>
        <p:nvSpPr>
          <p:cNvPr id="22630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630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85144" indent="-301977">
              <a:defRPr>
                <a:solidFill>
                  <a:schemeClr val="tx1"/>
                </a:solidFill>
                <a:latin typeface="Arial" pitchFamily="34" charset="0"/>
              </a:defRPr>
            </a:lvl2pPr>
            <a:lvl3pPr marL="1207911" indent="-241583">
              <a:defRPr>
                <a:solidFill>
                  <a:schemeClr val="tx1"/>
                </a:solidFill>
                <a:latin typeface="Arial" pitchFamily="34" charset="0"/>
              </a:defRPr>
            </a:lvl3pPr>
            <a:lvl4pPr marL="1691076" indent="-241583">
              <a:defRPr>
                <a:solidFill>
                  <a:schemeClr val="tx1"/>
                </a:solidFill>
                <a:latin typeface="Arial" pitchFamily="34" charset="0"/>
              </a:defRPr>
            </a:lvl4pPr>
            <a:lvl5pPr marL="2174241" indent="-241583">
              <a:defRPr>
                <a:solidFill>
                  <a:schemeClr val="tx1"/>
                </a:solidFill>
                <a:latin typeface="Arial" pitchFamily="34" charset="0"/>
              </a:defRPr>
            </a:lvl5pPr>
            <a:lvl6pPr marL="2657405" indent="-241583" eaLnBrk="0" fontAlgn="base" hangingPunct="0">
              <a:spcBef>
                <a:spcPct val="0"/>
              </a:spcBef>
              <a:spcAft>
                <a:spcPct val="0"/>
              </a:spcAft>
              <a:defRPr>
                <a:solidFill>
                  <a:schemeClr val="tx1"/>
                </a:solidFill>
                <a:latin typeface="Arial" pitchFamily="34" charset="0"/>
              </a:defRPr>
            </a:lvl6pPr>
            <a:lvl7pPr marL="3140569" indent="-241583" eaLnBrk="0" fontAlgn="base" hangingPunct="0">
              <a:spcBef>
                <a:spcPct val="0"/>
              </a:spcBef>
              <a:spcAft>
                <a:spcPct val="0"/>
              </a:spcAft>
              <a:defRPr>
                <a:solidFill>
                  <a:schemeClr val="tx1"/>
                </a:solidFill>
                <a:latin typeface="Arial" pitchFamily="34" charset="0"/>
              </a:defRPr>
            </a:lvl7pPr>
            <a:lvl8pPr marL="3623734" indent="-241583" eaLnBrk="0" fontAlgn="base" hangingPunct="0">
              <a:spcBef>
                <a:spcPct val="0"/>
              </a:spcBef>
              <a:spcAft>
                <a:spcPct val="0"/>
              </a:spcAft>
              <a:defRPr>
                <a:solidFill>
                  <a:schemeClr val="tx1"/>
                </a:solidFill>
                <a:latin typeface="Arial" pitchFamily="34" charset="0"/>
              </a:defRPr>
            </a:lvl8pPr>
            <a:lvl9pPr marL="4106898" indent="-241583"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2630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85144" indent="-301977">
              <a:defRPr>
                <a:solidFill>
                  <a:schemeClr val="tx1"/>
                </a:solidFill>
                <a:latin typeface="Arial" pitchFamily="34" charset="0"/>
              </a:defRPr>
            </a:lvl2pPr>
            <a:lvl3pPr marL="1207911" indent="-241583">
              <a:defRPr>
                <a:solidFill>
                  <a:schemeClr val="tx1"/>
                </a:solidFill>
                <a:latin typeface="Arial" pitchFamily="34" charset="0"/>
              </a:defRPr>
            </a:lvl3pPr>
            <a:lvl4pPr marL="1691076" indent="-241583">
              <a:defRPr>
                <a:solidFill>
                  <a:schemeClr val="tx1"/>
                </a:solidFill>
                <a:latin typeface="Arial" pitchFamily="34" charset="0"/>
              </a:defRPr>
            </a:lvl4pPr>
            <a:lvl5pPr marL="2174241" indent="-241583">
              <a:defRPr>
                <a:solidFill>
                  <a:schemeClr val="tx1"/>
                </a:solidFill>
                <a:latin typeface="Arial" pitchFamily="34" charset="0"/>
              </a:defRPr>
            </a:lvl5pPr>
            <a:lvl6pPr marL="2657405" indent="-241583" eaLnBrk="0" fontAlgn="base" hangingPunct="0">
              <a:spcBef>
                <a:spcPct val="0"/>
              </a:spcBef>
              <a:spcAft>
                <a:spcPct val="0"/>
              </a:spcAft>
              <a:defRPr>
                <a:solidFill>
                  <a:schemeClr val="tx1"/>
                </a:solidFill>
                <a:latin typeface="Arial" pitchFamily="34" charset="0"/>
              </a:defRPr>
            </a:lvl6pPr>
            <a:lvl7pPr marL="3140569" indent="-241583" eaLnBrk="0" fontAlgn="base" hangingPunct="0">
              <a:spcBef>
                <a:spcPct val="0"/>
              </a:spcBef>
              <a:spcAft>
                <a:spcPct val="0"/>
              </a:spcAft>
              <a:defRPr>
                <a:solidFill>
                  <a:schemeClr val="tx1"/>
                </a:solidFill>
                <a:latin typeface="Arial" pitchFamily="34" charset="0"/>
              </a:defRPr>
            </a:lvl7pPr>
            <a:lvl8pPr marL="3623734" indent="-241583" eaLnBrk="0" fontAlgn="base" hangingPunct="0">
              <a:spcBef>
                <a:spcPct val="0"/>
              </a:spcBef>
              <a:spcAft>
                <a:spcPct val="0"/>
              </a:spcAft>
              <a:defRPr>
                <a:solidFill>
                  <a:schemeClr val="tx1"/>
                </a:solidFill>
                <a:latin typeface="Arial" pitchFamily="34" charset="0"/>
              </a:defRPr>
            </a:lvl8pPr>
            <a:lvl9pPr marL="4106898" indent="-241583" eaLnBrk="0" fontAlgn="base" hangingPunct="0">
              <a:spcBef>
                <a:spcPct val="0"/>
              </a:spcBef>
              <a:spcAft>
                <a:spcPct val="0"/>
              </a:spcAft>
              <a:defRPr>
                <a:solidFill>
                  <a:schemeClr val="tx1"/>
                </a:solidFill>
                <a:latin typeface="Arial" pitchFamily="34" charset="0"/>
              </a:defRPr>
            </a:lvl9pPr>
          </a:lstStyle>
          <a:p>
            <a:fld id="{B1C8BBBE-E55D-47DC-A947-79D403A9DD2D}" type="slidenum">
              <a:rPr lang="en-US" smtClean="0">
                <a:latin typeface="Times New Roman" pitchFamily="18" charset="0"/>
              </a:rPr>
              <a:pPr/>
              <a:t>57</a:t>
            </a:fld>
            <a:endParaRPr lang="en-US">
              <a:latin typeface="Times New Roman" pitchFamily="18" charset="0"/>
            </a:endParaRPr>
          </a:p>
        </p:txBody>
      </p:sp>
    </p:spTree>
    <p:extLst>
      <p:ext uri="{BB962C8B-B14F-4D97-AF65-F5344CB8AC3E}">
        <p14:creationId xmlns:p14="http://schemas.microsoft.com/office/powerpoint/2010/main" val="32392810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xfrm>
            <a:off x="1338263" y="744538"/>
            <a:ext cx="4956175" cy="3717925"/>
          </a:xfrm>
          <a:ln/>
        </p:spPr>
      </p:sp>
      <p:sp>
        <p:nvSpPr>
          <p:cNvPr id="2355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3476" name="Footer Placeholder 3"/>
          <p:cNvSpPr>
            <a:spLocks noGrp="1"/>
          </p:cNvSpPr>
          <p:nvPr>
            <p:ph type="ftr" sz="quarter" idx="4"/>
          </p:nvPr>
        </p:nvSpPr>
        <p:spPr/>
        <p:txBody>
          <a:bodyPr/>
          <a:lstStyle/>
          <a:p>
            <a:pPr>
              <a:defRPr/>
            </a:pPr>
            <a:r>
              <a:rPr lang="en-US">
                <a:solidFill>
                  <a:prstClr val="black"/>
                </a:solidFill>
              </a:rPr>
              <a:t>Diabetes Educational Services© (530) 893 - 8635 </a:t>
            </a:r>
          </a:p>
        </p:txBody>
      </p:sp>
      <p:sp>
        <p:nvSpPr>
          <p:cNvPr id="233477" name="Slide Number Placeholder 4"/>
          <p:cNvSpPr>
            <a:spLocks noGrp="1"/>
          </p:cNvSpPr>
          <p:nvPr>
            <p:ph type="sldNum" sz="quarter" idx="5"/>
          </p:nvPr>
        </p:nvSpPr>
        <p:spPr/>
        <p:txBody>
          <a:bodyPr/>
          <a:lstStyle/>
          <a:p>
            <a:pPr>
              <a:defRPr/>
            </a:pPr>
            <a:fld id="{6A3A7E85-FDAA-457B-8E68-532E6EDC8ED4}" type="slidenum">
              <a:rPr lang="en-US" smtClean="0">
                <a:solidFill>
                  <a:prstClr val="black"/>
                </a:solidFill>
              </a:rPr>
              <a:pPr>
                <a:defRPr/>
              </a:pPr>
              <a:t>58</a:t>
            </a:fld>
            <a:endParaRPr lang="en-US">
              <a:solidFill>
                <a:prstClr val="black"/>
              </a:solidFill>
            </a:endParaRPr>
          </a:p>
        </p:txBody>
      </p:sp>
    </p:spTree>
    <p:extLst>
      <p:ext uri="{BB962C8B-B14F-4D97-AF65-F5344CB8AC3E}">
        <p14:creationId xmlns:p14="http://schemas.microsoft.com/office/powerpoint/2010/main" val="1694404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5</a:t>
            </a:fld>
            <a:endParaRPr lang="en-US"/>
          </a:p>
        </p:txBody>
      </p:sp>
    </p:spTree>
    <p:extLst>
      <p:ext uri="{BB962C8B-B14F-4D97-AF65-F5344CB8AC3E}">
        <p14:creationId xmlns:p14="http://schemas.microsoft.com/office/powerpoint/2010/main" val="39355132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Slide Image Placeholder 1"/>
          <p:cNvSpPr>
            <a:spLocks noGrp="1" noRot="1" noChangeAspect="1" noTextEdit="1"/>
          </p:cNvSpPr>
          <p:nvPr>
            <p:ph type="sldImg"/>
          </p:nvPr>
        </p:nvSpPr>
        <p:spPr>
          <a:xfrm>
            <a:off x="1338263" y="744538"/>
            <a:ext cx="4956175" cy="3717925"/>
          </a:xfrm>
          <a:ln/>
        </p:spPr>
      </p:sp>
      <p:sp>
        <p:nvSpPr>
          <p:cNvPr id="2938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34500" name="Slide Number Placeholder 3"/>
          <p:cNvSpPr>
            <a:spLocks noGrp="1"/>
          </p:cNvSpPr>
          <p:nvPr>
            <p:ph type="sldNum" sz="quarter" idx="5"/>
          </p:nvPr>
        </p:nvSpPr>
        <p:spPr/>
        <p:txBody>
          <a:bodyPr/>
          <a:lstStyle/>
          <a:p>
            <a:pPr>
              <a:defRPr/>
            </a:pPr>
            <a:fld id="{77222AC3-FCD4-4093-95B6-330AD6AAABE7}" type="slidenum">
              <a:rPr lang="en-US" smtClean="0"/>
              <a:pPr>
                <a:defRPr/>
              </a:pPr>
              <a:t>60</a:t>
            </a:fld>
            <a:endParaRPr lang="en-US"/>
          </a:p>
        </p:txBody>
      </p:sp>
    </p:spTree>
    <p:extLst>
      <p:ext uri="{BB962C8B-B14F-4D97-AF65-F5344CB8AC3E}">
        <p14:creationId xmlns:p14="http://schemas.microsoft.com/office/powerpoint/2010/main" val="404908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Times New Roman" pitchFamily="18" charset="0"/>
              </a:defRPr>
            </a:lvl1pPr>
            <a:lvl2pPr marL="829974" indent="-319220" eaLnBrk="0" hangingPunct="0">
              <a:defRPr sz="2600">
                <a:solidFill>
                  <a:schemeClr val="tx1"/>
                </a:solidFill>
                <a:latin typeface="Times New Roman" pitchFamily="18" charset="0"/>
              </a:defRPr>
            </a:lvl2pPr>
            <a:lvl3pPr marL="1276883" indent="-255376" eaLnBrk="0" hangingPunct="0">
              <a:defRPr sz="2600">
                <a:solidFill>
                  <a:schemeClr val="tx1"/>
                </a:solidFill>
                <a:latin typeface="Times New Roman" pitchFamily="18" charset="0"/>
              </a:defRPr>
            </a:lvl3pPr>
            <a:lvl4pPr marL="1787636" indent="-255376" eaLnBrk="0" hangingPunct="0">
              <a:defRPr sz="2600">
                <a:solidFill>
                  <a:schemeClr val="tx1"/>
                </a:solidFill>
                <a:latin typeface="Times New Roman" pitchFamily="18" charset="0"/>
              </a:defRPr>
            </a:lvl4pPr>
            <a:lvl5pPr marL="2298389" indent="-255376" eaLnBrk="0" hangingPunct="0">
              <a:defRPr sz="2600">
                <a:solidFill>
                  <a:schemeClr val="tx1"/>
                </a:solidFill>
                <a:latin typeface="Times New Roman" pitchFamily="18" charset="0"/>
              </a:defRPr>
            </a:lvl5pPr>
            <a:lvl6pPr marL="2809143" indent="-255376" eaLnBrk="0" fontAlgn="base" hangingPunct="0">
              <a:spcBef>
                <a:spcPct val="0"/>
              </a:spcBef>
              <a:spcAft>
                <a:spcPct val="0"/>
              </a:spcAft>
              <a:defRPr sz="2600">
                <a:solidFill>
                  <a:schemeClr val="tx1"/>
                </a:solidFill>
                <a:latin typeface="Times New Roman" pitchFamily="18" charset="0"/>
              </a:defRPr>
            </a:lvl6pPr>
            <a:lvl7pPr marL="3319895" indent="-255376" eaLnBrk="0" fontAlgn="base" hangingPunct="0">
              <a:spcBef>
                <a:spcPct val="0"/>
              </a:spcBef>
              <a:spcAft>
                <a:spcPct val="0"/>
              </a:spcAft>
              <a:defRPr sz="2600">
                <a:solidFill>
                  <a:schemeClr val="tx1"/>
                </a:solidFill>
                <a:latin typeface="Times New Roman" pitchFamily="18" charset="0"/>
              </a:defRPr>
            </a:lvl7pPr>
            <a:lvl8pPr marL="3830649" indent="-255376" eaLnBrk="0" fontAlgn="base" hangingPunct="0">
              <a:spcBef>
                <a:spcPct val="0"/>
              </a:spcBef>
              <a:spcAft>
                <a:spcPct val="0"/>
              </a:spcAft>
              <a:defRPr sz="2600">
                <a:solidFill>
                  <a:schemeClr val="tx1"/>
                </a:solidFill>
                <a:latin typeface="Times New Roman" pitchFamily="18" charset="0"/>
              </a:defRPr>
            </a:lvl8pPr>
            <a:lvl9pPr marL="4341403" indent="-255376" eaLnBrk="0" fontAlgn="base" hangingPunct="0">
              <a:spcBef>
                <a:spcPct val="0"/>
              </a:spcBef>
              <a:spcAft>
                <a:spcPct val="0"/>
              </a:spcAft>
              <a:defRPr sz="2600">
                <a:solidFill>
                  <a:schemeClr val="tx1"/>
                </a:solidFill>
                <a:latin typeface="Times New Roman" pitchFamily="18" charset="0"/>
              </a:defRPr>
            </a:lvl9pPr>
          </a:lstStyle>
          <a:p>
            <a:pPr eaLnBrk="1" hangingPunct="1"/>
            <a:fld id="{CEB75143-B810-4467-B3F7-B829CB5BE84A}" type="slidenum">
              <a:rPr lang="en-US" sz="1300"/>
              <a:pPr eaLnBrk="1" hangingPunct="1"/>
              <a:t>62</a:t>
            </a:fld>
            <a:endParaRPr lang="en-US" sz="1300"/>
          </a:p>
        </p:txBody>
      </p:sp>
      <p:sp>
        <p:nvSpPr>
          <p:cNvPr id="290819" name="Rectangle 7"/>
          <p:cNvSpPr txBox="1">
            <a:spLocks noGrp="1" noChangeArrowheads="1"/>
          </p:cNvSpPr>
          <p:nvPr/>
        </p:nvSpPr>
        <p:spPr bwMode="auto">
          <a:xfrm>
            <a:off x="4421632" y="9603450"/>
            <a:ext cx="3381248" cy="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783" tIns="50891" rIns="101783" bIns="50891"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BAC57BA4-783E-46DC-9EE6-D0C57C3B05DB}" type="slidenum">
              <a:rPr lang="en-US" sz="1300"/>
              <a:pPr algn="r" eaLnBrk="1" hangingPunct="1"/>
              <a:t>62</a:t>
            </a:fld>
            <a:endParaRPr lang="en-US" sz="1300"/>
          </a:p>
        </p:txBody>
      </p:sp>
      <p:sp>
        <p:nvSpPr>
          <p:cNvPr id="290820" name="Slide Image Placeholder 1"/>
          <p:cNvSpPr>
            <a:spLocks noGrp="1" noRot="1" noChangeAspect="1" noTextEdit="1"/>
          </p:cNvSpPr>
          <p:nvPr>
            <p:ph type="sldImg"/>
          </p:nvPr>
        </p:nvSpPr>
        <p:spPr>
          <a:xfrm>
            <a:off x="1338263" y="744538"/>
            <a:ext cx="4956175" cy="3717925"/>
          </a:xfrm>
          <a:ln/>
        </p:spPr>
      </p:sp>
      <p:sp>
        <p:nvSpPr>
          <p:cNvPr id="29082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9082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Times New Roman" pitchFamily="18" charset="0"/>
              </a:defRPr>
            </a:lvl1pPr>
            <a:lvl2pPr marL="829974" indent="-319220" eaLnBrk="0" hangingPunct="0">
              <a:defRPr sz="2600">
                <a:solidFill>
                  <a:schemeClr val="tx1"/>
                </a:solidFill>
                <a:latin typeface="Times New Roman" pitchFamily="18" charset="0"/>
              </a:defRPr>
            </a:lvl2pPr>
            <a:lvl3pPr marL="1276883" indent="-255376" eaLnBrk="0" hangingPunct="0">
              <a:defRPr sz="2600">
                <a:solidFill>
                  <a:schemeClr val="tx1"/>
                </a:solidFill>
                <a:latin typeface="Times New Roman" pitchFamily="18" charset="0"/>
              </a:defRPr>
            </a:lvl3pPr>
            <a:lvl4pPr marL="1787636" indent="-255376" eaLnBrk="0" hangingPunct="0">
              <a:defRPr sz="2600">
                <a:solidFill>
                  <a:schemeClr val="tx1"/>
                </a:solidFill>
                <a:latin typeface="Times New Roman" pitchFamily="18" charset="0"/>
              </a:defRPr>
            </a:lvl4pPr>
            <a:lvl5pPr marL="2298389" indent="-255376" eaLnBrk="0" hangingPunct="0">
              <a:defRPr sz="2600">
                <a:solidFill>
                  <a:schemeClr val="tx1"/>
                </a:solidFill>
                <a:latin typeface="Times New Roman" pitchFamily="18" charset="0"/>
              </a:defRPr>
            </a:lvl5pPr>
            <a:lvl6pPr marL="2809143" indent="-255376" eaLnBrk="0" fontAlgn="base" hangingPunct="0">
              <a:spcBef>
                <a:spcPct val="0"/>
              </a:spcBef>
              <a:spcAft>
                <a:spcPct val="0"/>
              </a:spcAft>
              <a:defRPr sz="2600">
                <a:solidFill>
                  <a:schemeClr val="tx1"/>
                </a:solidFill>
                <a:latin typeface="Times New Roman" pitchFamily="18" charset="0"/>
              </a:defRPr>
            </a:lvl6pPr>
            <a:lvl7pPr marL="3319895" indent="-255376" eaLnBrk="0" fontAlgn="base" hangingPunct="0">
              <a:spcBef>
                <a:spcPct val="0"/>
              </a:spcBef>
              <a:spcAft>
                <a:spcPct val="0"/>
              </a:spcAft>
              <a:defRPr sz="2600">
                <a:solidFill>
                  <a:schemeClr val="tx1"/>
                </a:solidFill>
                <a:latin typeface="Times New Roman" pitchFamily="18" charset="0"/>
              </a:defRPr>
            </a:lvl7pPr>
            <a:lvl8pPr marL="3830649" indent="-255376" eaLnBrk="0" fontAlgn="base" hangingPunct="0">
              <a:spcBef>
                <a:spcPct val="0"/>
              </a:spcBef>
              <a:spcAft>
                <a:spcPct val="0"/>
              </a:spcAft>
              <a:defRPr sz="2600">
                <a:solidFill>
                  <a:schemeClr val="tx1"/>
                </a:solidFill>
                <a:latin typeface="Times New Roman" pitchFamily="18" charset="0"/>
              </a:defRPr>
            </a:lvl8pPr>
            <a:lvl9pPr marL="4341403" indent="-255376" eaLnBrk="0" fontAlgn="base" hangingPunct="0">
              <a:spcBef>
                <a:spcPct val="0"/>
              </a:spcBef>
              <a:spcAft>
                <a:spcPct val="0"/>
              </a:spcAft>
              <a:defRPr sz="2600">
                <a:solidFill>
                  <a:schemeClr val="tx1"/>
                </a:solidFill>
                <a:latin typeface="Times New Roman" pitchFamily="18" charset="0"/>
              </a:defRPr>
            </a:lvl9pPr>
          </a:lstStyle>
          <a:p>
            <a:pPr eaLnBrk="1" hangingPunct="1"/>
            <a:r>
              <a:rPr lang="en-US" sz="1300"/>
              <a:t>Diabetes Educational Services© (530) 893 - 8635 </a:t>
            </a:r>
          </a:p>
        </p:txBody>
      </p:sp>
      <p:sp>
        <p:nvSpPr>
          <p:cNvPr id="290823" name="Slide Number Placeholder 4"/>
          <p:cNvSpPr txBox="1">
            <a:spLocks noGrp="1"/>
          </p:cNvSpPr>
          <p:nvPr/>
        </p:nvSpPr>
        <p:spPr bwMode="auto">
          <a:xfrm>
            <a:off x="4421632" y="9603450"/>
            <a:ext cx="3381248" cy="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783" tIns="50891" rIns="101783" bIns="50891"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C388D57E-B763-4DF5-8799-4B6B40A9E5A7}" type="slidenum">
              <a:rPr lang="en-US" sz="1300"/>
              <a:pPr algn="r" eaLnBrk="1" hangingPunct="1"/>
              <a:t>62</a:t>
            </a:fld>
            <a:endParaRPr lang="en-US" sz="1300"/>
          </a:p>
        </p:txBody>
      </p:sp>
    </p:spTree>
    <p:extLst>
      <p:ext uri="{BB962C8B-B14F-4D97-AF65-F5344CB8AC3E}">
        <p14:creationId xmlns:p14="http://schemas.microsoft.com/office/powerpoint/2010/main" val="4279194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85258" indent="-302021">
              <a:defRPr>
                <a:solidFill>
                  <a:schemeClr val="tx1"/>
                </a:solidFill>
                <a:latin typeface="Arial" panose="020B0604020202020204" pitchFamily="34" charset="0"/>
              </a:defRPr>
            </a:lvl2pPr>
            <a:lvl3pPr marL="1208088" indent="-241618">
              <a:defRPr>
                <a:solidFill>
                  <a:schemeClr val="tx1"/>
                </a:solidFill>
                <a:latin typeface="Arial" panose="020B0604020202020204" pitchFamily="34" charset="0"/>
              </a:defRPr>
            </a:lvl3pPr>
            <a:lvl4pPr marL="1691324" indent="-241618">
              <a:defRPr>
                <a:solidFill>
                  <a:schemeClr val="tx1"/>
                </a:solidFill>
                <a:latin typeface="Arial" panose="020B0604020202020204" pitchFamily="34" charset="0"/>
              </a:defRPr>
            </a:lvl4pPr>
            <a:lvl5pPr marL="2174559" indent="-241618">
              <a:defRPr>
                <a:solidFill>
                  <a:schemeClr val="tx1"/>
                </a:solidFill>
                <a:latin typeface="Arial" panose="020B0604020202020204" pitchFamily="34" charset="0"/>
              </a:defRPr>
            </a:lvl5pPr>
            <a:lvl6pPr marL="2657794" indent="-241618" eaLnBrk="0" fontAlgn="base" hangingPunct="0">
              <a:spcBef>
                <a:spcPct val="0"/>
              </a:spcBef>
              <a:spcAft>
                <a:spcPct val="0"/>
              </a:spcAft>
              <a:defRPr>
                <a:solidFill>
                  <a:schemeClr val="tx1"/>
                </a:solidFill>
                <a:latin typeface="Arial" panose="020B0604020202020204" pitchFamily="34" charset="0"/>
              </a:defRPr>
            </a:lvl6pPr>
            <a:lvl7pPr marL="3141029" indent="-241618" eaLnBrk="0" fontAlgn="base" hangingPunct="0">
              <a:spcBef>
                <a:spcPct val="0"/>
              </a:spcBef>
              <a:spcAft>
                <a:spcPct val="0"/>
              </a:spcAft>
              <a:defRPr>
                <a:solidFill>
                  <a:schemeClr val="tx1"/>
                </a:solidFill>
                <a:latin typeface="Arial" panose="020B0604020202020204" pitchFamily="34" charset="0"/>
              </a:defRPr>
            </a:lvl7pPr>
            <a:lvl8pPr marL="3624265" indent="-241618" eaLnBrk="0" fontAlgn="base" hangingPunct="0">
              <a:spcBef>
                <a:spcPct val="0"/>
              </a:spcBef>
              <a:spcAft>
                <a:spcPct val="0"/>
              </a:spcAft>
              <a:defRPr>
                <a:solidFill>
                  <a:schemeClr val="tx1"/>
                </a:solidFill>
                <a:latin typeface="Arial" panose="020B0604020202020204" pitchFamily="34" charset="0"/>
              </a:defRPr>
            </a:lvl8pPr>
            <a:lvl9pPr marL="4107500" indent="-241618"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7F9457B-0DF7-4F7F-8890-57A619E4A267}" type="slidenum">
              <a:rPr lang="en-US">
                <a:latin typeface="Times New Roman" panose="02020603050405020304" pitchFamily="18" charset="0"/>
              </a:rPr>
              <a:pPr eaLnBrk="1" hangingPunct="1"/>
              <a:t>64</a:t>
            </a:fld>
            <a:endParaRPr lang="en-US">
              <a:latin typeface="Times New Roman" panose="02020603050405020304" pitchFamily="18" charset="0"/>
            </a:endParaRPr>
          </a:p>
        </p:txBody>
      </p:sp>
      <p:sp>
        <p:nvSpPr>
          <p:cNvPr id="135171" name="Rectangle 7"/>
          <p:cNvSpPr txBox="1">
            <a:spLocks noGrp="1" noChangeArrowheads="1"/>
          </p:cNvSpPr>
          <p:nvPr/>
        </p:nvSpPr>
        <p:spPr bwMode="auto">
          <a:xfrm>
            <a:off x="4421296" y="9665590"/>
            <a:ext cx="3381586" cy="505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799" tIns="50898" rIns="101799" bIns="50898"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D0EF4BA8-7363-4C2D-863B-9143D469F220}" type="slidenum">
              <a:rPr lang="en-US" sz="1500">
                <a:latin typeface="Times New Roman" panose="02020603050405020304" pitchFamily="18" charset="0"/>
              </a:rPr>
              <a:pPr algn="r" eaLnBrk="1" hangingPunct="1"/>
              <a:t>64</a:t>
            </a:fld>
            <a:endParaRPr lang="en-US" sz="1500">
              <a:latin typeface="Times New Roman" panose="02020603050405020304" pitchFamily="18" charset="0"/>
            </a:endParaRPr>
          </a:p>
        </p:txBody>
      </p:sp>
      <p:sp>
        <p:nvSpPr>
          <p:cNvPr id="135172"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85258" indent="-302021">
              <a:defRPr>
                <a:solidFill>
                  <a:schemeClr val="tx1"/>
                </a:solidFill>
                <a:latin typeface="Arial" panose="020B0604020202020204" pitchFamily="34" charset="0"/>
              </a:defRPr>
            </a:lvl2pPr>
            <a:lvl3pPr marL="1208088" indent="-241618">
              <a:defRPr>
                <a:solidFill>
                  <a:schemeClr val="tx1"/>
                </a:solidFill>
                <a:latin typeface="Arial" panose="020B0604020202020204" pitchFamily="34" charset="0"/>
              </a:defRPr>
            </a:lvl3pPr>
            <a:lvl4pPr marL="1691324" indent="-241618">
              <a:defRPr>
                <a:solidFill>
                  <a:schemeClr val="tx1"/>
                </a:solidFill>
                <a:latin typeface="Arial" panose="020B0604020202020204" pitchFamily="34" charset="0"/>
              </a:defRPr>
            </a:lvl4pPr>
            <a:lvl5pPr marL="2174559" indent="-241618">
              <a:defRPr>
                <a:solidFill>
                  <a:schemeClr val="tx1"/>
                </a:solidFill>
                <a:latin typeface="Arial" panose="020B0604020202020204" pitchFamily="34" charset="0"/>
              </a:defRPr>
            </a:lvl5pPr>
            <a:lvl6pPr marL="2657794" indent="-241618" eaLnBrk="0" fontAlgn="base" hangingPunct="0">
              <a:spcBef>
                <a:spcPct val="0"/>
              </a:spcBef>
              <a:spcAft>
                <a:spcPct val="0"/>
              </a:spcAft>
              <a:defRPr>
                <a:solidFill>
                  <a:schemeClr val="tx1"/>
                </a:solidFill>
                <a:latin typeface="Arial" panose="020B0604020202020204" pitchFamily="34" charset="0"/>
              </a:defRPr>
            </a:lvl6pPr>
            <a:lvl7pPr marL="3141029" indent="-241618" eaLnBrk="0" fontAlgn="base" hangingPunct="0">
              <a:spcBef>
                <a:spcPct val="0"/>
              </a:spcBef>
              <a:spcAft>
                <a:spcPct val="0"/>
              </a:spcAft>
              <a:defRPr>
                <a:solidFill>
                  <a:schemeClr val="tx1"/>
                </a:solidFill>
                <a:latin typeface="Arial" panose="020B0604020202020204" pitchFamily="34" charset="0"/>
              </a:defRPr>
            </a:lvl7pPr>
            <a:lvl8pPr marL="3624265" indent="-241618" eaLnBrk="0" fontAlgn="base" hangingPunct="0">
              <a:spcBef>
                <a:spcPct val="0"/>
              </a:spcBef>
              <a:spcAft>
                <a:spcPct val="0"/>
              </a:spcAft>
              <a:defRPr>
                <a:solidFill>
                  <a:schemeClr val="tx1"/>
                </a:solidFill>
                <a:latin typeface="Arial" panose="020B0604020202020204" pitchFamily="34" charset="0"/>
              </a:defRPr>
            </a:lvl8pPr>
            <a:lvl9pPr marL="4107500" indent="-241618"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atin typeface="Times New Roman" panose="02020603050405020304" pitchFamily="18" charset="0"/>
              </a:rPr>
              <a:t>Diabetes Education Services© (530) 893 - 8635 </a:t>
            </a:r>
          </a:p>
        </p:txBody>
      </p:sp>
      <p:sp>
        <p:nvSpPr>
          <p:cNvPr id="135173" name="Rectangle 7"/>
          <p:cNvSpPr txBox="1">
            <a:spLocks noGrp="1" noChangeArrowheads="1"/>
          </p:cNvSpPr>
          <p:nvPr/>
        </p:nvSpPr>
        <p:spPr bwMode="auto">
          <a:xfrm>
            <a:off x="4421296" y="9665590"/>
            <a:ext cx="3381586" cy="505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1799" tIns="50898" rIns="101799" bIns="50898"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9C78A7B0-BB1B-48B9-8038-82A74C305E27}" type="slidenum">
              <a:rPr lang="en-US" sz="1500">
                <a:latin typeface="Times New Roman" panose="02020603050405020304" pitchFamily="18" charset="0"/>
              </a:rPr>
              <a:pPr algn="r" eaLnBrk="1" hangingPunct="1"/>
              <a:t>64</a:t>
            </a:fld>
            <a:endParaRPr lang="en-US" sz="1500">
              <a:latin typeface="Times New Roman" panose="02020603050405020304" pitchFamily="18" charset="0"/>
            </a:endParaRPr>
          </a:p>
        </p:txBody>
      </p:sp>
      <p:sp>
        <p:nvSpPr>
          <p:cNvPr id="135174" name="Rectangle 2"/>
          <p:cNvSpPr>
            <a:spLocks noGrp="1" noRot="1" noChangeAspect="1" noChangeArrowheads="1" noTextEdit="1"/>
          </p:cNvSpPr>
          <p:nvPr>
            <p:ph type="sldImg"/>
          </p:nvPr>
        </p:nvSpPr>
        <p:spPr>
          <a:xfrm>
            <a:off x="1382713" y="758825"/>
            <a:ext cx="5041900" cy="3781425"/>
          </a:xfrm>
          <a:ln/>
        </p:spPr>
      </p:sp>
      <p:sp>
        <p:nvSpPr>
          <p:cNvPr id="135175"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22675365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F585B847-2F6C-47E6-B7E3-9F9F55C18433}"/>
              </a:ext>
            </a:extLst>
          </p:cNvPr>
          <p:cNvSpPr>
            <a:spLocks noGrp="1" noRot="1" noChangeAspect="1" noTextEdit="1"/>
          </p:cNvSpPr>
          <p:nvPr>
            <p:ph type="sldImg"/>
          </p:nvPr>
        </p:nvSpPr>
        <p:spPr bwMode="auto">
          <a:xfrm>
            <a:off x="1338263" y="744538"/>
            <a:ext cx="4957762" cy="3717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a:extLst>
              <a:ext uri="{FF2B5EF4-FFF2-40B4-BE49-F238E27FC236}">
                <a16:creationId xmlns:a16="http://schemas.microsoft.com/office/drawing/2014/main" id="{E5E1DE94-F1C6-4FF3-A3AA-8741700A4D2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4212" name="Slide Number Placeholder 3">
            <a:extLst>
              <a:ext uri="{FF2B5EF4-FFF2-40B4-BE49-F238E27FC236}">
                <a16:creationId xmlns:a16="http://schemas.microsoft.com/office/drawing/2014/main" id="{7F2ACD58-DB0D-4C5E-8E07-A4FCFFE5974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813477" indent="-312876">
              <a:spcBef>
                <a:spcPct val="30000"/>
              </a:spcBef>
              <a:defRPr sz="1200">
                <a:solidFill>
                  <a:schemeClr val="tx1"/>
                </a:solidFill>
                <a:latin typeface="Calibri" panose="020F0502020204030204" pitchFamily="34" charset="0"/>
              </a:defRPr>
            </a:lvl2pPr>
            <a:lvl3pPr marL="1253150" indent="-250300">
              <a:spcBef>
                <a:spcPct val="30000"/>
              </a:spcBef>
              <a:defRPr sz="1200">
                <a:solidFill>
                  <a:schemeClr val="tx1"/>
                </a:solidFill>
                <a:latin typeface="Calibri" panose="020F0502020204030204" pitchFamily="34" charset="0"/>
              </a:defRPr>
            </a:lvl3pPr>
            <a:lvl4pPr marL="1753751" indent="-250300">
              <a:spcBef>
                <a:spcPct val="30000"/>
              </a:spcBef>
              <a:defRPr sz="1200">
                <a:solidFill>
                  <a:schemeClr val="tx1"/>
                </a:solidFill>
                <a:latin typeface="Calibri" panose="020F0502020204030204" pitchFamily="34" charset="0"/>
              </a:defRPr>
            </a:lvl4pPr>
            <a:lvl5pPr marL="2255998" indent="-250300">
              <a:spcBef>
                <a:spcPct val="30000"/>
              </a:spcBef>
              <a:defRPr sz="1200">
                <a:solidFill>
                  <a:schemeClr val="tx1"/>
                </a:solidFill>
                <a:latin typeface="Calibri" panose="020F0502020204030204" pitchFamily="34" charset="0"/>
              </a:defRPr>
            </a:lvl5pPr>
            <a:lvl6pPr marL="2730251" indent="-250300" eaLnBrk="0" fontAlgn="base" hangingPunct="0">
              <a:spcBef>
                <a:spcPct val="30000"/>
              </a:spcBef>
              <a:spcAft>
                <a:spcPct val="0"/>
              </a:spcAft>
              <a:defRPr sz="1200">
                <a:solidFill>
                  <a:schemeClr val="tx1"/>
                </a:solidFill>
                <a:latin typeface="Calibri" panose="020F0502020204030204" pitchFamily="34" charset="0"/>
              </a:defRPr>
            </a:lvl6pPr>
            <a:lvl7pPr marL="3204505" indent="-250300" eaLnBrk="0" fontAlgn="base" hangingPunct="0">
              <a:spcBef>
                <a:spcPct val="30000"/>
              </a:spcBef>
              <a:spcAft>
                <a:spcPct val="0"/>
              </a:spcAft>
              <a:defRPr sz="1200">
                <a:solidFill>
                  <a:schemeClr val="tx1"/>
                </a:solidFill>
                <a:latin typeface="Calibri" panose="020F0502020204030204" pitchFamily="34" charset="0"/>
              </a:defRPr>
            </a:lvl7pPr>
            <a:lvl8pPr marL="3678759" indent="-250300" eaLnBrk="0" fontAlgn="base" hangingPunct="0">
              <a:spcBef>
                <a:spcPct val="30000"/>
              </a:spcBef>
              <a:spcAft>
                <a:spcPct val="0"/>
              </a:spcAft>
              <a:defRPr sz="1200">
                <a:solidFill>
                  <a:schemeClr val="tx1"/>
                </a:solidFill>
                <a:latin typeface="Calibri" panose="020F0502020204030204" pitchFamily="34" charset="0"/>
              </a:defRPr>
            </a:lvl8pPr>
            <a:lvl9pPr marL="4153012" indent="-250300" eaLnBrk="0" fontAlgn="base" hangingPunct="0">
              <a:spcBef>
                <a:spcPct val="30000"/>
              </a:spcBef>
              <a:spcAft>
                <a:spcPct val="0"/>
              </a:spcAft>
              <a:defRPr sz="1200">
                <a:solidFill>
                  <a:schemeClr val="tx1"/>
                </a:solidFill>
                <a:latin typeface="Calibri" panose="020F0502020204030204" pitchFamily="34" charset="0"/>
              </a:defRPr>
            </a:lvl9pPr>
          </a:lstStyle>
          <a:p>
            <a:pPr defTabSz="948507" fontAlgn="base">
              <a:spcBef>
                <a:spcPct val="0"/>
              </a:spcBef>
              <a:spcAft>
                <a:spcPct val="0"/>
              </a:spcAft>
              <a:defRPr/>
            </a:pPr>
            <a:fld id="{1264CF28-585F-4133-A89E-1FB4FC642C29}" type="slidenum">
              <a:rPr lang="en-US" altLang="en-US" sz="1300">
                <a:solidFill>
                  <a:prstClr val="black"/>
                </a:solidFill>
                <a:cs typeface="Arial" panose="020B0604020202020204" pitchFamily="34" charset="0"/>
              </a:rPr>
              <a:pPr defTabSz="948507" fontAlgn="base">
                <a:spcBef>
                  <a:spcPct val="0"/>
                </a:spcBef>
                <a:spcAft>
                  <a:spcPct val="0"/>
                </a:spcAft>
                <a:defRPr/>
              </a:pPr>
              <a:t>65</a:t>
            </a:fld>
            <a:endParaRPr lang="en-US" altLang="en-US" sz="1300">
              <a:solidFill>
                <a:prstClr val="black"/>
              </a:solidFill>
              <a:cs typeface="Arial" panose="020B0604020202020204" pitchFamily="34" charset="0"/>
            </a:endParaRPr>
          </a:p>
        </p:txBody>
      </p:sp>
    </p:spTree>
    <p:extLst>
      <p:ext uri="{BB962C8B-B14F-4D97-AF65-F5344CB8AC3E}">
        <p14:creationId xmlns:p14="http://schemas.microsoft.com/office/powerpoint/2010/main" val="38392513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a:extLst>
              <a:ext uri="{FF2B5EF4-FFF2-40B4-BE49-F238E27FC236}">
                <a16:creationId xmlns:a16="http://schemas.microsoft.com/office/drawing/2014/main" id="{B52EF5C6-980D-4B74-9757-E0B70493F720}"/>
              </a:ext>
            </a:extLst>
          </p:cNvPr>
          <p:cNvSpPr>
            <a:spLocks noGrp="1" noRot="1" noChangeAspect="1" noTextEdit="1"/>
          </p:cNvSpPr>
          <p:nvPr>
            <p:ph type="sldImg"/>
          </p:nvPr>
        </p:nvSpPr>
        <p:spPr bwMode="auto">
          <a:xfrm>
            <a:off x="1338263" y="744538"/>
            <a:ext cx="4957762" cy="3717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a:extLst>
              <a:ext uri="{FF2B5EF4-FFF2-40B4-BE49-F238E27FC236}">
                <a16:creationId xmlns:a16="http://schemas.microsoft.com/office/drawing/2014/main" id="{80ED3FA7-BC16-4FDF-BEF7-7AC781957DF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t>Cana: </a:t>
            </a:r>
            <a:r>
              <a:rPr lang="en-US" altLang="en-US" dirty="0"/>
              <a:t>bone mineral density decline: hip ≤1%; lumbar spine, femoral neck, and distal forearm &lt;1%</a:t>
            </a:r>
          </a:p>
          <a:p>
            <a:pPr eaLnBrk="1" hangingPunct="1">
              <a:spcBef>
                <a:spcPct val="0"/>
              </a:spcBef>
            </a:pPr>
            <a:r>
              <a:rPr lang="en-US" altLang="en-US" dirty="0"/>
              <a:t>UTI: 6%Genito infection: 11-12%</a:t>
            </a:r>
          </a:p>
          <a:p>
            <a:pPr eaLnBrk="1" hangingPunct="1">
              <a:spcBef>
                <a:spcPct val="0"/>
              </a:spcBef>
            </a:pPr>
            <a:r>
              <a:rPr lang="en-US" altLang="en-US" dirty="0"/>
              <a:t>Increased serum K+: 9-27%</a:t>
            </a:r>
          </a:p>
          <a:p>
            <a:pPr eaLnBrk="1" hangingPunct="1">
              <a:spcBef>
                <a:spcPct val="0"/>
              </a:spcBef>
            </a:pPr>
            <a:r>
              <a:rPr lang="en-US" altLang="en-US" dirty="0"/>
              <a:t>Amputation risk</a:t>
            </a:r>
          </a:p>
          <a:p>
            <a:pPr eaLnBrk="1" hangingPunct="1">
              <a:spcBef>
                <a:spcPct val="0"/>
              </a:spcBef>
            </a:pPr>
            <a:r>
              <a:rPr lang="en-US" altLang="en-US" b="1" dirty="0" err="1"/>
              <a:t>Emgag</a:t>
            </a:r>
            <a:r>
              <a:rPr lang="en-US" altLang="en-US" dirty="0"/>
              <a:t>: UTI: females 18%, males 4%</a:t>
            </a:r>
          </a:p>
          <a:p>
            <a:pPr eaLnBrk="1" hangingPunct="1">
              <a:spcBef>
                <a:spcPct val="0"/>
              </a:spcBef>
            </a:pPr>
            <a:r>
              <a:rPr lang="en-US" altLang="en-US" dirty="0"/>
              <a:t>Genito infection: 5%</a:t>
            </a:r>
          </a:p>
          <a:p>
            <a:pPr eaLnBrk="1" hangingPunct="1">
              <a:spcBef>
                <a:spcPct val="0"/>
              </a:spcBef>
            </a:pPr>
            <a:r>
              <a:rPr lang="it-IT" altLang="en-US" b="1" dirty="0"/>
              <a:t>Dapag</a:t>
            </a:r>
            <a:r>
              <a:rPr lang="it-IT" altLang="en-US" dirty="0"/>
              <a:t>: UTI: 6%, genito infection: 3%</a:t>
            </a:r>
          </a:p>
          <a:p>
            <a:pPr eaLnBrk="1" hangingPunct="1">
              <a:spcBef>
                <a:spcPct val="0"/>
              </a:spcBef>
            </a:pPr>
            <a:endParaRPr lang="en-US" altLang="en-US" dirty="0"/>
          </a:p>
        </p:txBody>
      </p:sp>
      <p:sp>
        <p:nvSpPr>
          <p:cNvPr id="96260" name="Slide Number Placeholder 3">
            <a:extLst>
              <a:ext uri="{FF2B5EF4-FFF2-40B4-BE49-F238E27FC236}">
                <a16:creationId xmlns:a16="http://schemas.microsoft.com/office/drawing/2014/main" id="{9B4E5522-6332-45C1-806C-7D7954020B2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813477" indent="-312876">
              <a:spcBef>
                <a:spcPct val="30000"/>
              </a:spcBef>
              <a:defRPr sz="1200">
                <a:solidFill>
                  <a:schemeClr val="tx1"/>
                </a:solidFill>
                <a:latin typeface="Calibri" panose="020F0502020204030204" pitchFamily="34" charset="0"/>
              </a:defRPr>
            </a:lvl2pPr>
            <a:lvl3pPr marL="1253150" indent="-250300">
              <a:spcBef>
                <a:spcPct val="30000"/>
              </a:spcBef>
              <a:defRPr sz="1200">
                <a:solidFill>
                  <a:schemeClr val="tx1"/>
                </a:solidFill>
                <a:latin typeface="Calibri" panose="020F0502020204030204" pitchFamily="34" charset="0"/>
              </a:defRPr>
            </a:lvl3pPr>
            <a:lvl4pPr marL="1753751" indent="-250300">
              <a:spcBef>
                <a:spcPct val="30000"/>
              </a:spcBef>
              <a:defRPr sz="1200">
                <a:solidFill>
                  <a:schemeClr val="tx1"/>
                </a:solidFill>
                <a:latin typeface="Calibri" panose="020F0502020204030204" pitchFamily="34" charset="0"/>
              </a:defRPr>
            </a:lvl4pPr>
            <a:lvl5pPr marL="2255998" indent="-250300">
              <a:spcBef>
                <a:spcPct val="30000"/>
              </a:spcBef>
              <a:defRPr sz="1200">
                <a:solidFill>
                  <a:schemeClr val="tx1"/>
                </a:solidFill>
                <a:latin typeface="Calibri" panose="020F0502020204030204" pitchFamily="34" charset="0"/>
              </a:defRPr>
            </a:lvl5pPr>
            <a:lvl6pPr marL="2730251" indent="-250300" eaLnBrk="0" fontAlgn="base" hangingPunct="0">
              <a:spcBef>
                <a:spcPct val="30000"/>
              </a:spcBef>
              <a:spcAft>
                <a:spcPct val="0"/>
              </a:spcAft>
              <a:defRPr sz="1200">
                <a:solidFill>
                  <a:schemeClr val="tx1"/>
                </a:solidFill>
                <a:latin typeface="Calibri" panose="020F0502020204030204" pitchFamily="34" charset="0"/>
              </a:defRPr>
            </a:lvl6pPr>
            <a:lvl7pPr marL="3204505" indent="-250300" eaLnBrk="0" fontAlgn="base" hangingPunct="0">
              <a:spcBef>
                <a:spcPct val="30000"/>
              </a:spcBef>
              <a:spcAft>
                <a:spcPct val="0"/>
              </a:spcAft>
              <a:defRPr sz="1200">
                <a:solidFill>
                  <a:schemeClr val="tx1"/>
                </a:solidFill>
                <a:latin typeface="Calibri" panose="020F0502020204030204" pitchFamily="34" charset="0"/>
              </a:defRPr>
            </a:lvl7pPr>
            <a:lvl8pPr marL="3678759" indent="-250300" eaLnBrk="0" fontAlgn="base" hangingPunct="0">
              <a:spcBef>
                <a:spcPct val="30000"/>
              </a:spcBef>
              <a:spcAft>
                <a:spcPct val="0"/>
              </a:spcAft>
              <a:defRPr sz="1200">
                <a:solidFill>
                  <a:schemeClr val="tx1"/>
                </a:solidFill>
                <a:latin typeface="Calibri" panose="020F0502020204030204" pitchFamily="34" charset="0"/>
              </a:defRPr>
            </a:lvl8pPr>
            <a:lvl9pPr marL="4153012" indent="-250300" eaLnBrk="0" fontAlgn="base" hangingPunct="0">
              <a:spcBef>
                <a:spcPct val="30000"/>
              </a:spcBef>
              <a:spcAft>
                <a:spcPct val="0"/>
              </a:spcAft>
              <a:defRPr sz="1200">
                <a:solidFill>
                  <a:schemeClr val="tx1"/>
                </a:solidFill>
                <a:latin typeface="Calibri" panose="020F0502020204030204" pitchFamily="34" charset="0"/>
              </a:defRPr>
            </a:lvl9pPr>
          </a:lstStyle>
          <a:p>
            <a:pPr defTabSz="948507" fontAlgn="base">
              <a:spcBef>
                <a:spcPct val="0"/>
              </a:spcBef>
              <a:spcAft>
                <a:spcPct val="0"/>
              </a:spcAft>
              <a:defRPr/>
            </a:pPr>
            <a:fld id="{4B096690-9B93-4C2B-ABA4-EE7292D8615D}" type="slidenum">
              <a:rPr lang="en-US" altLang="en-US" sz="1300">
                <a:solidFill>
                  <a:prstClr val="black"/>
                </a:solidFill>
                <a:cs typeface="Arial" panose="020B0604020202020204" pitchFamily="34" charset="0"/>
              </a:rPr>
              <a:pPr defTabSz="948507" fontAlgn="base">
                <a:spcBef>
                  <a:spcPct val="0"/>
                </a:spcBef>
                <a:spcAft>
                  <a:spcPct val="0"/>
                </a:spcAft>
                <a:defRPr/>
              </a:pPr>
              <a:t>66</a:t>
            </a:fld>
            <a:endParaRPr lang="en-US" altLang="en-US" sz="1300">
              <a:solidFill>
                <a:prstClr val="black"/>
              </a:solidFill>
              <a:cs typeface="Arial" panose="020B0604020202020204" pitchFamily="34" charset="0"/>
            </a:endParaRPr>
          </a:p>
        </p:txBody>
      </p:sp>
    </p:spTree>
    <p:extLst>
      <p:ext uri="{BB962C8B-B14F-4D97-AF65-F5344CB8AC3E}">
        <p14:creationId xmlns:p14="http://schemas.microsoft.com/office/powerpoint/2010/main" val="36881190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2B8694C8-93AF-4FA1-A4FE-E22C82BA365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a:extLst>
              <a:ext uri="{FF2B5EF4-FFF2-40B4-BE49-F238E27FC236}">
                <a16:creationId xmlns:a16="http://schemas.microsoft.com/office/drawing/2014/main" id="{89FA909A-B577-48CF-B2DB-06C6773BC4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88068" name="Header Placeholder 3">
            <a:extLst>
              <a:ext uri="{FF2B5EF4-FFF2-40B4-BE49-F238E27FC236}">
                <a16:creationId xmlns:a16="http://schemas.microsoft.com/office/drawing/2014/main" id="{85517793-11A1-4D83-8159-C30E89550D3F}"/>
              </a:ext>
            </a:extLst>
          </p:cNvPr>
          <p:cNvSpPr>
            <a:spLocks noGrp="1"/>
          </p:cNvSpPr>
          <p:nvPr>
            <p:ph type="hdr" sz="quarter"/>
          </p:nvPr>
        </p:nvSpPr>
        <p:spPr bwMode="auto"/>
        <p:txBody>
          <a:bodyPr wrap="square" numCol="1" anchor="t" anchorCtr="0" compatLnSpc="1">
            <a:prstTxWarp prst="textNoShape">
              <a:avLst/>
            </a:prstTxWarp>
          </a:bodyPr>
          <a:lstStyle>
            <a:lvl1pPr>
              <a:defRPr>
                <a:solidFill>
                  <a:schemeClr val="tx1"/>
                </a:solidFill>
                <a:latin typeface="Calibri" pitchFamily="34" charset="0"/>
              </a:defRPr>
            </a:lvl1pPr>
            <a:lvl2pPr marL="814666" indent="-313333">
              <a:defRPr>
                <a:solidFill>
                  <a:schemeClr val="tx1"/>
                </a:solidFill>
                <a:latin typeface="Calibri" pitchFamily="34" charset="0"/>
              </a:defRPr>
            </a:lvl2pPr>
            <a:lvl3pPr marL="1253333" indent="-250667">
              <a:defRPr>
                <a:solidFill>
                  <a:schemeClr val="tx1"/>
                </a:solidFill>
                <a:latin typeface="Calibri" pitchFamily="34" charset="0"/>
              </a:defRPr>
            </a:lvl3pPr>
            <a:lvl4pPr marL="1754667" indent="-250667">
              <a:defRPr>
                <a:solidFill>
                  <a:schemeClr val="tx1"/>
                </a:solidFill>
                <a:latin typeface="Calibri" pitchFamily="34" charset="0"/>
              </a:defRPr>
            </a:lvl4pPr>
            <a:lvl5pPr marL="2256001" indent="-250667">
              <a:defRPr>
                <a:solidFill>
                  <a:schemeClr val="tx1"/>
                </a:solidFill>
                <a:latin typeface="Calibri" pitchFamily="34" charset="0"/>
              </a:defRPr>
            </a:lvl5pPr>
            <a:lvl6pPr marL="2757334" indent="-250667" fontAlgn="base">
              <a:spcBef>
                <a:spcPct val="0"/>
              </a:spcBef>
              <a:spcAft>
                <a:spcPct val="0"/>
              </a:spcAft>
              <a:defRPr>
                <a:solidFill>
                  <a:schemeClr val="tx1"/>
                </a:solidFill>
                <a:latin typeface="Calibri" pitchFamily="34" charset="0"/>
              </a:defRPr>
            </a:lvl6pPr>
            <a:lvl7pPr marL="3258668" indent="-250667" fontAlgn="base">
              <a:spcBef>
                <a:spcPct val="0"/>
              </a:spcBef>
              <a:spcAft>
                <a:spcPct val="0"/>
              </a:spcAft>
              <a:defRPr>
                <a:solidFill>
                  <a:schemeClr val="tx1"/>
                </a:solidFill>
                <a:latin typeface="Calibri" pitchFamily="34" charset="0"/>
              </a:defRPr>
            </a:lvl7pPr>
            <a:lvl8pPr marL="3760001" indent="-250667" fontAlgn="base">
              <a:spcBef>
                <a:spcPct val="0"/>
              </a:spcBef>
              <a:spcAft>
                <a:spcPct val="0"/>
              </a:spcAft>
              <a:defRPr>
                <a:solidFill>
                  <a:schemeClr val="tx1"/>
                </a:solidFill>
                <a:latin typeface="Calibri" pitchFamily="34" charset="0"/>
              </a:defRPr>
            </a:lvl8pPr>
            <a:lvl9pPr marL="4261334" indent="-250667" fontAlgn="base">
              <a:spcBef>
                <a:spcPct val="0"/>
              </a:spcBef>
              <a:spcAft>
                <a:spcPct val="0"/>
              </a:spcAft>
              <a:defRPr>
                <a:solidFill>
                  <a:schemeClr val="tx1"/>
                </a:solidFill>
                <a:latin typeface="Calibri" pitchFamily="34" charset="0"/>
              </a:defRPr>
            </a:lvl9pPr>
          </a:lstStyle>
          <a:p>
            <a:pPr defTabSz="948507" fontAlgn="base">
              <a:spcBef>
                <a:spcPct val="0"/>
              </a:spcBef>
              <a:spcAft>
                <a:spcPct val="0"/>
              </a:spcAft>
              <a:defRPr/>
            </a:pPr>
            <a:r>
              <a:rPr lang="en-US" altLang="en-US">
                <a:solidFill>
                  <a:prstClr val="black"/>
                </a:solidFill>
              </a:rPr>
              <a:t>Obesity Series, Part II: Physical Activity</a:t>
            </a:r>
          </a:p>
        </p:txBody>
      </p:sp>
      <p:sp>
        <p:nvSpPr>
          <p:cNvPr id="88069" name="Footer Placeholder 4">
            <a:extLst>
              <a:ext uri="{FF2B5EF4-FFF2-40B4-BE49-F238E27FC236}">
                <a16:creationId xmlns:a16="http://schemas.microsoft.com/office/drawing/2014/main" id="{C536D2BF-6AD8-4423-A32D-42BC50CF214F}"/>
              </a:ext>
            </a:extLst>
          </p:cNvPr>
          <p:cNvSpPr>
            <a:spLocks noGrp="1"/>
          </p:cNvSpPr>
          <p:nvPr>
            <p:ph type="ftr" sz="quarter" idx="4"/>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814666" indent="-313333">
              <a:defRPr>
                <a:solidFill>
                  <a:schemeClr val="tx1"/>
                </a:solidFill>
                <a:latin typeface="Calibri" pitchFamily="34" charset="0"/>
              </a:defRPr>
            </a:lvl2pPr>
            <a:lvl3pPr marL="1253333" indent="-250667">
              <a:defRPr>
                <a:solidFill>
                  <a:schemeClr val="tx1"/>
                </a:solidFill>
                <a:latin typeface="Calibri" pitchFamily="34" charset="0"/>
              </a:defRPr>
            </a:lvl3pPr>
            <a:lvl4pPr marL="1754667" indent="-250667">
              <a:defRPr>
                <a:solidFill>
                  <a:schemeClr val="tx1"/>
                </a:solidFill>
                <a:latin typeface="Calibri" pitchFamily="34" charset="0"/>
              </a:defRPr>
            </a:lvl4pPr>
            <a:lvl5pPr marL="2256001" indent="-250667">
              <a:defRPr>
                <a:solidFill>
                  <a:schemeClr val="tx1"/>
                </a:solidFill>
                <a:latin typeface="Calibri" pitchFamily="34" charset="0"/>
              </a:defRPr>
            </a:lvl5pPr>
            <a:lvl6pPr marL="2757334" indent="-250667" fontAlgn="base">
              <a:spcBef>
                <a:spcPct val="0"/>
              </a:spcBef>
              <a:spcAft>
                <a:spcPct val="0"/>
              </a:spcAft>
              <a:defRPr>
                <a:solidFill>
                  <a:schemeClr val="tx1"/>
                </a:solidFill>
                <a:latin typeface="Calibri" pitchFamily="34" charset="0"/>
              </a:defRPr>
            </a:lvl6pPr>
            <a:lvl7pPr marL="3258668" indent="-250667" fontAlgn="base">
              <a:spcBef>
                <a:spcPct val="0"/>
              </a:spcBef>
              <a:spcAft>
                <a:spcPct val="0"/>
              </a:spcAft>
              <a:defRPr>
                <a:solidFill>
                  <a:schemeClr val="tx1"/>
                </a:solidFill>
                <a:latin typeface="Calibri" pitchFamily="34" charset="0"/>
              </a:defRPr>
            </a:lvl7pPr>
            <a:lvl8pPr marL="3760001" indent="-250667" fontAlgn="base">
              <a:spcBef>
                <a:spcPct val="0"/>
              </a:spcBef>
              <a:spcAft>
                <a:spcPct val="0"/>
              </a:spcAft>
              <a:defRPr>
                <a:solidFill>
                  <a:schemeClr val="tx1"/>
                </a:solidFill>
                <a:latin typeface="Calibri" pitchFamily="34" charset="0"/>
              </a:defRPr>
            </a:lvl8pPr>
            <a:lvl9pPr marL="4261334" indent="-250667" fontAlgn="base">
              <a:spcBef>
                <a:spcPct val="0"/>
              </a:spcBef>
              <a:spcAft>
                <a:spcPct val="0"/>
              </a:spcAft>
              <a:defRPr>
                <a:solidFill>
                  <a:schemeClr val="tx1"/>
                </a:solidFill>
                <a:latin typeface="Calibri" pitchFamily="34" charset="0"/>
              </a:defRPr>
            </a:lvl9pPr>
          </a:lstStyle>
          <a:p>
            <a:pPr defTabSz="948507" fontAlgn="base">
              <a:spcBef>
                <a:spcPct val="0"/>
              </a:spcBef>
              <a:spcAft>
                <a:spcPct val="0"/>
              </a:spcAft>
              <a:defRPr/>
            </a:pPr>
            <a:r>
              <a:rPr lang="en-US" altLang="en-US">
                <a:solidFill>
                  <a:prstClr val="black"/>
                </a:solidFill>
              </a:rPr>
              <a:t>Copyright 2014 American Association of Diabetes Educators. All rights reserved.</a:t>
            </a:r>
          </a:p>
        </p:txBody>
      </p:sp>
      <p:sp>
        <p:nvSpPr>
          <p:cNvPr id="79878" name="Slide Number Placeholder 5">
            <a:extLst>
              <a:ext uri="{FF2B5EF4-FFF2-40B4-BE49-F238E27FC236}">
                <a16:creationId xmlns:a16="http://schemas.microsoft.com/office/drawing/2014/main" id="{F7637361-0B40-4D43-A059-42200821370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813477" indent="-312876">
              <a:spcBef>
                <a:spcPct val="30000"/>
              </a:spcBef>
              <a:defRPr sz="1200">
                <a:solidFill>
                  <a:schemeClr val="tx1"/>
                </a:solidFill>
                <a:latin typeface="Calibri" panose="020F0502020204030204" pitchFamily="34" charset="0"/>
              </a:defRPr>
            </a:lvl2pPr>
            <a:lvl3pPr marL="1253150" indent="-250300">
              <a:spcBef>
                <a:spcPct val="30000"/>
              </a:spcBef>
              <a:defRPr sz="1200">
                <a:solidFill>
                  <a:schemeClr val="tx1"/>
                </a:solidFill>
                <a:latin typeface="Calibri" panose="020F0502020204030204" pitchFamily="34" charset="0"/>
              </a:defRPr>
            </a:lvl3pPr>
            <a:lvl4pPr marL="1753751" indent="-250300">
              <a:spcBef>
                <a:spcPct val="30000"/>
              </a:spcBef>
              <a:defRPr sz="1200">
                <a:solidFill>
                  <a:schemeClr val="tx1"/>
                </a:solidFill>
                <a:latin typeface="Calibri" panose="020F0502020204030204" pitchFamily="34" charset="0"/>
              </a:defRPr>
            </a:lvl4pPr>
            <a:lvl5pPr marL="2255998" indent="-250300">
              <a:spcBef>
                <a:spcPct val="30000"/>
              </a:spcBef>
              <a:defRPr sz="1200">
                <a:solidFill>
                  <a:schemeClr val="tx1"/>
                </a:solidFill>
                <a:latin typeface="Calibri" panose="020F0502020204030204" pitchFamily="34" charset="0"/>
              </a:defRPr>
            </a:lvl5pPr>
            <a:lvl6pPr marL="2730251" indent="-250300" eaLnBrk="0" fontAlgn="base" hangingPunct="0">
              <a:spcBef>
                <a:spcPct val="30000"/>
              </a:spcBef>
              <a:spcAft>
                <a:spcPct val="0"/>
              </a:spcAft>
              <a:defRPr sz="1200">
                <a:solidFill>
                  <a:schemeClr val="tx1"/>
                </a:solidFill>
                <a:latin typeface="Calibri" panose="020F0502020204030204" pitchFamily="34" charset="0"/>
              </a:defRPr>
            </a:lvl6pPr>
            <a:lvl7pPr marL="3204505" indent="-250300" eaLnBrk="0" fontAlgn="base" hangingPunct="0">
              <a:spcBef>
                <a:spcPct val="30000"/>
              </a:spcBef>
              <a:spcAft>
                <a:spcPct val="0"/>
              </a:spcAft>
              <a:defRPr sz="1200">
                <a:solidFill>
                  <a:schemeClr val="tx1"/>
                </a:solidFill>
                <a:latin typeface="Calibri" panose="020F0502020204030204" pitchFamily="34" charset="0"/>
              </a:defRPr>
            </a:lvl7pPr>
            <a:lvl8pPr marL="3678759" indent="-250300" eaLnBrk="0" fontAlgn="base" hangingPunct="0">
              <a:spcBef>
                <a:spcPct val="30000"/>
              </a:spcBef>
              <a:spcAft>
                <a:spcPct val="0"/>
              </a:spcAft>
              <a:defRPr sz="1200">
                <a:solidFill>
                  <a:schemeClr val="tx1"/>
                </a:solidFill>
                <a:latin typeface="Calibri" panose="020F0502020204030204" pitchFamily="34" charset="0"/>
              </a:defRPr>
            </a:lvl8pPr>
            <a:lvl9pPr marL="4153012" indent="-250300" eaLnBrk="0" fontAlgn="base" hangingPunct="0">
              <a:spcBef>
                <a:spcPct val="30000"/>
              </a:spcBef>
              <a:spcAft>
                <a:spcPct val="0"/>
              </a:spcAft>
              <a:defRPr sz="1200">
                <a:solidFill>
                  <a:schemeClr val="tx1"/>
                </a:solidFill>
                <a:latin typeface="Calibri" panose="020F0502020204030204" pitchFamily="34" charset="0"/>
              </a:defRPr>
            </a:lvl9pPr>
          </a:lstStyle>
          <a:p>
            <a:pPr defTabSz="948507" fontAlgn="base">
              <a:spcBef>
                <a:spcPct val="0"/>
              </a:spcBef>
              <a:spcAft>
                <a:spcPct val="0"/>
              </a:spcAft>
              <a:defRPr/>
            </a:pPr>
            <a:fld id="{582A5906-8B12-4700-A07B-6319B7FE199D}" type="slidenum">
              <a:rPr lang="en-US" altLang="en-US" sz="1300">
                <a:solidFill>
                  <a:prstClr val="black"/>
                </a:solidFill>
                <a:cs typeface="Arial" panose="020B0604020202020204" pitchFamily="34" charset="0"/>
              </a:rPr>
              <a:pPr defTabSz="948507" fontAlgn="base">
                <a:spcBef>
                  <a:spcPct val="0"/>
                </a:spcBef>
                <a:spcAft>
                  <a:spcPct val="0"/>
                </a:spcAft>
                <a:defRPr/>
              </a:pPr>
              <a:t>67</a:t>
            </a:fld>
            <a:endParaRPr lang="en-US" altLang="en-US" sz="1300">
              <a:solidFill>
                <a:prstClr val="black"/>
              </a:solidFill>
              <a:cs typeface="Arial" panose="020B0604020202020204" pitchFamily="34" charset="0"/>
            </a:endParaRPr>
          </a:p>
        </p:txBody>
      </p:sp>
    </p:spTree>
    <p:extLst>
      <p:ext uri="{BB962C8B-B14F-4D97-AF65-F5344CB8AC3E}">
        <p14:creationId xmlns:p14="http://schemas.microsoft.com/office/powerpoint/2010/main" val="15652787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8263" y="744538"/>
            <a:ext cx="4956175" cy="3717925"/>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a:t>Diabetes Educational Services© (530) 893 - 8635 </a:t>
            </a:r>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71</a:t>
            </a:fld>
            <a:endParaRPr lang="en-US"/>
          </a:p>
        </p:txBody>
      </p:sp>
    </p:spTree>
    <p:extLst>
      <p:ext uri="{BB962C8B-B14F-4D97-AF65-F5344CB8AC3E}">
        <p14:creationId xmlns:p14="http://schemas.microsoft.com/office/powerpoint/2010/main" val="42440793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E60CA-50D7-5398-2F42-53D160E9AE66}"/>
            </a:ext>
          </a:extLst>
        </p:cNvPr>
        <p:cNvGrpSpPr/>
        <p:nvPr/>
      </p:nvGrpSpPr>
      <p:grpSpPr>
        <a:xfrm>
          <a:off x="0" y="0"/>
          <a:ext cx="0" cy="0"/>
          <a:chOff x="0" y="0"/>
          <a:chExt cx="0" cy="0"/>
        </a:xfrm>
      </p:grpSpPr>
      <p:sp>
        <p:nvSpPr>
          <p:cNvPr id="253954" name="Slide Image Placeholder 1">
            <a:extLst>
              <a:ext uri="{FF2B5EF4-FFF2-40B4-BE49-F238E27FC236}">
                <a16:creationId xmlns:a16="http://schemas.microsoft.com/office/drawing/2014/main" id="{FE2770EF-643F-D308-ECE1-CDD4DC569FD6}"/>
              </a:ext>
            </a:extLst>
          </p:cNvPr>
          <p:cNvSpPr>
            <a:spLocks noGrp="1" noRot="1" noChangeAspect="1" noTextEdit="1"/>
          </p:cNvSpPr>
          <p:nvPr>
            <p:ph type="sldImg"/>
          </p:nvPr>
        </p:nvSpPr>
        <p:spPr>
          <a:ln/>
        </p:spPr>
      </p:sp>
      <p:sp>
        <p:nvSpPr>
          <p:cNvPr id="253955" name="Notes Placeholder 2">
            <a:extLst>
              <a:ext uri="{FF2B5EF4-FFF2-40B4-BE49-F238E27FC236}">
                <a16:creationId xmlns:a16="http://schemas.microsoft.com/office/drawing/2014/main" id="{5DC950A2-B0DA-5B13-6EED-CC92F817E25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53956" name="Slide Number Placeholder 3">
            <a:extLst>
              <a:ext uri="{FF2B5EF4-FFF2-40B4-BE49-F238E27FC236}">
                <a16:creationId xmlns:a16="http://schemas.microsoft.com/office/drawing/2014/main" id="{5E64EA4D-DE3B-9BD9-FE58-8FC0CA9DE5F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Times New Roman" pitchFamily="18" charset="0"/>
              </a:defRPr>
            </a:lvl1pPr>
            <a:lvl2pPr marL="808361" indent="-310908" eaLnBrk="0" hangingPunct="0">
              <a:defRPr sz="2600">
                <a:solidFill>
                  <a:schemeClr val="tx1"/>
                </a:solidFill>
                <a:latin typeface="Times New Roman" pitchFamily="18" charset="0"/>
              </a:defRPr>
            </a:lvl2pPr>
            <a:lvl3pPr marL="1243632" indent="-248727" eaLnBrk="0" hangingPunct="0">
              <a:defRPr sz="2600">
                <a:solidFill>
                  <a:schemeClr val="tx1"/>
                </a:solidFill>
                <a:latin typeface="Times New Roman" pitchFamily="18" charset="0"/>
              </a:defRPr>
            </a:lvl3pPr>
            <a:lvl4pPr marL="1741085" indent="-248727" eaLnBrk="0" hangingPunct="0">
              <a:defRPr sz="2600">
                <a:solidFill>
                  <a:schemeClr val="tx1"/>
                </a:solidFill>
                <a:latin typeface="Times New Roman" pitchFamily="18" charset="0"/>
              </a:defRPr>
            </a:lvl4pPr>
            <a:lvl5pPr marL="2238538" indent="-248727" eaLnBrk="0" hangingPunct="0">
              <a:defRPr sz="2600">
                <a:solidFill>
                  <a:schemeClr val="tx1"/>
                </a:solidFill>
                <a:latin typeface="Times New Roman" pitchFamily="18" charset="0"/>
              </a:defRPr>
            </a:lvl5pPr>
            <a:lvl6pPr marL="2735992" indent="-248727" eaLnBrk="0" fontAlgn="base" hangingPunct="0">
              <a:spcBef>
                <a:spcPct val="0"/>
              </a:spcBef>
              <a:spcAft>
                <a:spcPct val="0"/>
              </a:spcAft>
              <a:defRPr sz="2600">
                <a:solidFill>
                  <a:schemeClr val="tx1"/>
                </a:solidFill>
                <a:latin typeface="Times New Roman" pitchFamily="18" charset="0"/>
              </a:defRPr>
            </a:lvl6pPr>
            <a:lvl7pPr marL="3233445" indent="-248727" eaLnBrk="0" fontAlgn="base" hangingPunct="0">
              <a:spcBef>
                <a:spcPct val="0"/>
              </a:spcBef>
              <a:spcAft>
                <a:spcPct val="0"/>
              </a:spcAft>
              <a:defRPr sz="2600">
                <a:solidFill>
                  <a:schemeClr val="tx1"/>
                </a:solidFill>
                <a:latin typeface="Times New Roman" pitchFamily="18" charset="0"/>
              </a:defRPr>
            </a:lvl7pPr>
            <a:lvl8pPr marL="3730897" indent="-248727" eaLnBrk="0" fontAlgn="base" hangingPunct="0">
              <a:spcBef>
                <a:spcPct val="0"/>
              </a:spcBef>
              <a:spcAft>
                <a:spcPct val="0"/>
              </a:spcAft>
              <a:defRPr sz="2600">
                <a:solidFill>
                  <a:schemeClr val="tx1"/>
                </a:solidFill>
                <a:latin typeface="Times New Roman" pitchFamily="18" charset="0"/>
              </a:defRPr>
            </a:lvl8pPr>
            <a:lvl9pPr marL="4228350" indent="-248727" eaLnBrk="0" fontAlgn="base" hangingPunct="0">
              <a:spcBef>
                <a:spcPct val="0"/>
              </a:spcBef>
              <a:spcAft>
                <a:spcPct val="0"/>
              </a:spcAft>
              <a:defRPr sz="2600">
                <a:solidFill>
                  <a:schemeClr val="tx1"/>
                </a:solidFill>
                <a:latin typeface="Times New Roman" pitchFamily="18" charset="0"/>
              </a:defRPr>
            </a:lvl9pPr>
          </a:lstStyle>
          <a:p>
            <a:pPr eaLnBrk="1" hangingPunct="1"/>
            <a:fld id="{69BF7D87-8FB8-4C72-AB65-A38B46B02EAD}" type="slidenum">
              <a:rPr lang="en-US" sz="1200">
                <a:solidFill>
                  <a:srgbClr val="000000"/>
                </a:solidFill>
              </a:rPr>
              <a:pPr eaLnBrk="1" hangingPunct="1"/>
              <a:t>74</a:t>
            </a:fld>
            <a:endParaRPr lang="en-US" sz="1200">
              <a:solidFill>
                <a:srgbClr val="000000"/>
              </a:solidFill>
            </a:endParaRPr>
          </a:p>
        </p:txBody>
      </p:sp>
    </p:spTree>
    <p:extLst>
      <p:ext uri="{BB962C8B-B14F-4D97-AF65-F5344CB8AC3E}">
        <p14:creationId xmlns:p14="http://schemas.microsoft.com/office/powerpoint/2010/main" val="11177363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a:extLst>
              <a:ext uri="{FF2B5EF4-FFF2-40B4-BE49-F238E27FC236}">
                <a16:creationId xmlns:a16="http://schemas.microsoft.com/office/drawing/2014/main" id="{336495C9-2ED6-459F-9B94-3CED20B2A15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a:extLst>
              <a:ext uri="{FF2B5EF4-FFF2-40B4-BE49-F238E27FC236}">
                <a16:creationId xmlns:a16="http://schemas.microsoft.com/office/drawing/2014/main" id="{988AA3CB-9760-4211-A9A4-08843E92F8A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CAROLINA tral (linagliptin vs glimepiride)</a:t>
            </a:r>
          </a:p>
          <a:p>
            <a:pPr eaLnBrk="1" hangingPunct="1">
              <a:spcBef>
                <a:spcPct val="0"/>
              </a:spcBef>
            </a:pPr>
            <a:r>
              <a:rPr lang="en-US" altLang="en-US"/>
              <a:t>Meta-analysis: In type 2 diabetes, the use of sulfonylureas is associated with increased mortality and a higher risk of stroke</a:t>
            </a:r>
          </a:p>
          <a:p>
            <a:pPr eaLnBrk="1" hangingPunct="1">
              <a:spcBef>
                <a:spcPct val="0"/>
              </a:spcBef>
            </a:pPr>
            <a:endParaRPr lang="en-US" altLang="en-US"/>
          </a:p>
        </p:txBody>
      </p:sp>
      <p:sp>
        <p:nvSpPr>
          <p:cNvPr id="143364" name="Slide Number Placeholder 3">
            <a:extLst>
              <a:ext uri="{FF2B5EF4-FFF2-40B4-BE49-F238E27FC236}">
                <a16:creationId xmlns:a16="http://schemas.microsoft.com/office/drawing/2014/main" id="{58112FE5-A530-4A78-8497-DE156F6F24B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813477" indent="-312876">
              <a:spcBef>
                <a:spcPct val="30000"/>
              </a:spcBef>
              <a:defRPr sz="1200">
                <a:solidFill>
                  <a:schemeClr val="tx1"/>
                </a:solidFill>
                <a:latin typeface="Calibri" panose="020F0502020204030204" pitchFamily="34" charset="0"/>
              </a:defRPr>
            </a:lvl2pPr>
            <a:lvl3pPr marL="1253150" indent="-250300">
              <a:spcBef>
                <a:spcPct val="30000"/>
              </a:spcBef>
              <a:defRPr sz="1200">
                <a:solidFill>
                  <a:schemeClr val="tx1"/>
                </a:solidFill>
                <a:latin typeface="Calibri" panose="020F0502020204030204" pitchFamily="34" charset="0"/>
              </a:defRPr>
            </a:lvl3pPr>
            <a:lvl4pPr marL="1753751" indent="-250300">
              <a:spcBef>
                <a:spcPct val="30000"/>
              </a:spcBef>
              <a:defRPr sz="1200">
                <a:solidFill>
                  <a:schemeClr val="tx1"/>
                </a:solidFill>
                <a:latin typeface="Calibri" panose="020F0502020204030204" pitchFamily="34" charset="0"/>
              </a:defRPr>
            </a:lvl4pPr>
            <a:lvl5pPr marL="2255998" indent="-250300">
              <a:spcBef>
                <a:spcPct val="30000"/>
              </a:spcBef>
              <a:defRPr sz="1200">
                <a:solidFill>
                  <a:schemeClr val="tx1"/>
                </a:solidFill>
                <a:latin typeface="Calibri" panose="020F0502020204030204" pitchFamily="34" charset="0"/>
              </a:defRPr>
            </a:lvl5pPr>
            <a:lvl6pPr marL="2730251" indent="-250300" eaLnBrk="0" fontAlgn="base" hangingPunct="0">
              <a:spcBef>
                <a:spcPct val="30000"/>
              </a:spcBef>
              <a:spcAft>
                <a:spcPct val="0"/>
              </a:spcAft>
              <a:defRPr sz="1200">
                <a:solidFill>
                  <a:schemeClr val="tx1"/>
                </a:solidFill>
                <a:latin typeface="Calibri" panose="020F0502020204030204" pitchFamily="34" charset="0"/>
              </a:defRPr>
            </a:lvl6pPr>
            <a:lvl7pPr marL="3204505" indent="-250300" eaLnBrk="0" fontAlgn="base" hangingPunct="0">
              <a:spcBef>
                <a:spcPct val="30000"/>
              </a:spcBef>
              <a:spcAft>
                <a:spcPct val="0"/>
              </a:spcAft>
              <a:defRPr sz="1200">
                <a:solidFill>
                  <a:schemeClr val="tx1"/>
                </a:solidFill>
                <a:latin typeface="Calibri" panose="020F0502020204030204" pitchFamily="34" charset="0"/>
              </a:defRPr>
            </a:lvl7pPr>
            <a:lvl8pPr marL="3678759" indent="-250300" eaLnBrk="0" fontAlgn="base" hangingPunct="0">
              <a:spcBef>
                <a:spcPct val="30000"/>
              </a:spcBef>
              <a:spcAft>
                <a:spcPct val="0"/>
              </a:spcAft>
              <a:defRPr sz="1200">
                <a:solidFill>
                  <a:schemeClr val="tx1"/>
                </a:solidFill>
                <a:latin typeface="Calibri" panose="020F0502020204030204" pitchFamily="34" charset="0"/>
              </a:defRPr>
            </a:lvl8pPr>
            <a:lvl9pPr marL="4153012" indent="-250300" eaLnBrk="0" fontAlgn="base" hangingPunct="0">
              <a:spcBef>
                <a:spcPct val="30000"/>
              </a:spcBef>
              <a:spcAft>
                <a:spcPct val="0"/>
              </a:spcAft>
              <a:defRPr sz="1200">
                <a:solidFill>
                  <a:schemeClr val="tx1"/>
                </a:solidFill>
                <a:latin typeface="Calibri" panose="020F0502020204030204" pitchFamily="34" charset="0"/>
              </a:defRPr>
            </a:lvl9pPr>
          </a:lstStyle>
          <a:p>
            <a:pPr defTabSz="948507" fontAlgn="base">
              <a:spcBef>
                <a:spcPct val="0"/>
              </a:spcBef>
              <a:spcAft>
                <a:spcPct val="0"/>
              </a:spcAft>
              <a:defRPr/>
            </a:pPr>
            <a:fld id="{56437D46-B111-4A4E-A60C-23345902A5DD}" type="slidenum">
              <a:rPr lang="en-US" altLang="en-US" sz="1300">
                <a:solidFill>
                  <a:prstClr val="black"/>
                </a:solidFill>
                <a:cs typeface="Arial" panose="020B0604020202020204" pitchFamily="34" charset="0"/>
              </a:rPr>
              <a:pPr defTabSz="948507" fontAlgn="base">
                <a:spcBef>
                  <a:spcPct val="0"/>
                </a:spcBef>
                <a:spcAft>
                  <a:spcPct val="0"/>
                </a:spcAft>
                <a:defRPr/>
              </a:pPr>
              <a:t>75</a:t>
            </a:fld>
            <a:endParaRPr lang="en-US" altLang="en-US" sz="1300">
              <a:solidFill>
                <a:prstClr val="black"/>
              </a:solidFill>
              <a:cs typeface="Arial" panose="020B0604020202020204" pitchFamily="34" charset="0"/>
            </a:endParaRPr>
          </a:p>
        </p:txBody>
      </p:sp>
    </p:spTree>
    <p:extLst>
      <p:ext uri="{BB962C8B-B14F-4D97-AF65-F5344CB8AC3E}">
        <p14:creationId xmlns:p14="http://schemas.microsoft.com/office/powerpoint/2010/main" val="18350874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a:extLst>
              <a:ext uri="{FF2B5EF4-FFF2-40B4-BE49-F238E27FC236}">
                <a16:creationId xmlns:a16="http://schemas.microsoft.com/office/drawing/2014/main" id="{8C6E9B85-EB08-4A7E-A238-418C8D8F0F3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a:extLst>
              <a:ext uri="{FF2B5EF4-FFF2-40B4-BE49-F238E27FC236}">
                <a16:creationId xmlns:a16="http://schemas.microsoft.com/office/drawing/2014/main" id="{AE20A154-10A2-4FBD-811F-FB136D06417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20836" name="Slide Number Placeholder 3">
            <a:extLst>
              <a:ext uri="{FF2B5EF4-FFF2-40B4-BE49-F238E27FC236}">
                <a16:creationId xmlns:a16="http://schemas.microsoft.com/office/drawing/2014/main" id="{F3F25269-4C94-4F9D-B421-65D266329B8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813477" indent="-312876">
              <a:spcBef>
                <a:spcPct val="30000"/>
              </a:spcBef>
              <a:defRPr sz="1200">
                <a:solidFill>
                  <a:schemeClr val="tx1"/>
                </a:solidFill>
                <a:latin typeface="Calibri" panose="020F0502020204030204" pitchFamily="34" charset="0"/>
              </a:defRPr>
            </a:lvl2pPr>
            <a:lvl3pPr marL="1253150" indent="-250300">
              <a:spcBef>
                <a:spcPct val="30000"/>
              </a:spcBef>
              <a:defRPr sz="1200">
                <a:solidFill>
                  <a:schemeClr val="tx1"/>
                </a:solidFill>
                <a:latin typeface="Calibri" panose="020F0502020204030204" pitchFamily="34" charset="0"/>
              </a:defRPr>
            </a:lvl3pPr>
            <a:lvl4pPr marL="1753751" indent="-250300">
              <a:spcBef>
                <a:spcPct val="30000"/>
              </a:spcBef>
              <a:defRPr sz="1200">
                <a:solidFill>
                  <a:schemeClr val="tx1"/>
                </a:solidFill>
                <a:latin typeface="Calibri" panose="020F0502020204030204" pitchFamily="34" charset="0"/>
              </a:defRPr>
            </a:lvl4pPr>
            <a:lvl5pPr marL="2255998" indent="-250300">
              <a:spcBef>
                <a:spcPct val="30000"/>
              </a:spcBef>
              <a:defRPr sz="1200">
                <a:solidFill>
                  <a:schemeClr val="tx1"/>
                </a:solidFill>
                <a:latin typeface="Calibri" panose="020F0502020204030204" pitchFamily="34" charset="0"/>
              </a:defRPr>
            </a:lvl5pPr>
            <a:lvl6pPr marL="2730251" indent="-250300" eaLnBrk="0" fontAlgn="base" hangingPunct="0">
              <a:spcBef>
                <a:spcPct val="30000"/>
              </a:spcBef>
              <a:spcAft>
                <a:spcPct val="0"/>
              </a:spcAft>
              <a:defRPr sz="1200">
                <a:solidFill>
                  <a:schemeClr val="tx1"/>
                </a:solidFill>
                <a:latin typeface="Calibri" panose="020F0502020204030204" pitchFamily="34" charset="0"/>
              </a:defRPr>
            </a:lvl6pPr>
            <a:lvl7pPr marL="3204505" indent="-250300" eaLnBrk="0" fontAlgn="base" hangingPunct="0">
              <a:spcBef>
                <a:spcPct val="30000"/>
              </a:spcBef>
              <a:spcAft>
                <a:spcPct val="0"/>
              </a:spcAft>
              <a:defRPr sz="1200">
                <a:solidFill>
                  <a:schemeClr val="tx1"/>
                </a:solidFill>
                <a:latin typeface="Calibri" panose="020F0502020204030204" pitchFamily="34" charset="0"/>
              </a:defRPr>
            </a:lvl7pPr>
            <a:lvl8pPr marL="3678759" indent="-250300" eaLnBrk="0" fontAlgn="base" hangingPunct="0">
              <a:spcBef>
                <a:spcPct val="30000"/>
              </a:spcBef>
              <a:spcAft>
                <a:spcPct val="0"/>
              </a:spcAft>
              <a:defRPr sz="1200">
                <a:solidFill>
                  <a:schemeClr val="tx1"/>
                </a:solidFill>
                <a:latin typeface="Calibri" panose="020F0502020204030204" pitchFamily="34" charset="0"/>
              </a:defRPr>
            </a:lvl8pPr>
            <a:lvl9pPr marL="4153012" indent="-250300" eaLnBrk="0" fontAlgn="base" hangingPunct="0">
              <a:spcBef>
                <a:spcPct val="30000"/>
              </a:spcBef>
              <a:spcAft>
                <a:spcPct val="0"/>
              </a:spcAft>
              <a:defRPr sz="1200">
                <a:solidFill>
                  <a:schemeClr val="tx1"/>
                </a:solidFill>
                <a:latin typeface="Calibri" panose="020F0502020204030204" pitchFamily="34" charset="0"/>
              </a:defRPr>
            </a:lvl9pPr>
          </a:lstStyle>
          <a:p>
            <a:pPr defTabSz="948507" fontAlgn="base">
              <a:spcBef>
                <a:spcPct val="0"/>
              </a:spcBef>
              <a:spcAft>
                <a:spcPct val="0"/>
              </a:spcAft>
              <a:defRPr/>
            </a:pPr>
            <a:fld id="{DE829B48-5D54-4D8D-AC5C-7BD22320C216}" type="slidenum">
              <a:rPr lang="en-US" altLang="en-US" sz="1300">
                <a:solidFill>
                  <a:prstClr val="black"/>
                </a:solidFill>
                <a:cs typeface="Arial" panose="020B0604020202020204" pitchFamily="34" charset="0"/>
              </a:rPr>
              <a:pPr defTabSz="948507" fontAlgn="base">
                <a:spcBef>
                  <a:spcPct val="0"/>
                </a:spcBef>
                <a:spcAft>
                  <a:spcPct val="0"/>
                </a:spcAft>
                <a:defRPr/>
              </a:pPr>
              <a:t>76</a:t>
            </a:fld>
            <a:endParaRPr lang="en-US" altLang="en-US" sz="1300">
              <a:solidFill>
                <a:prstClr val="black"/>
              </a:solidFill>
              <a:cs typeface="Arial" panose="020B0604020202020204" pitchFamily="34" charset="0"/>
            </a:endParaRPr>
          </a:p>
        </p:txBody>
      </p:sp>
    </p:spTree>
    <p:extLst>
      <p:ext uri="{BB962C8B-B14F-4D97-AF65-F5344CB8AC3E}">
        <p14:creationId xmlns:p14="http://schemas.microsoft.com/office/powerpoint/2010/main" val="75451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solidFill>
                  <a:srgbClr val="000000"/>
                </a:solidFill>
              </a:rPr>
              <a:pPr/>
              <a:t>7</a:t>
            </a:fld>
            <a:endParaRPr lang="en-US">
              <a:solidFill>
                <a:srgbClr val="000000"/>
              </a:solidFill>
            </a:endParaRPr>
          </a:p>
        </p:txBody>
      </p:sp>
    </p:spTree>
    <p:extLst>
      <p:ext uri="{BB962C8B-B14F-4D97-AF65-F5344CB8AC3E}">
        <p14:creationId xmlns:p14="http://schemas.microsoft.com/office/powerpoint/2010/main" val="89616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7108" name="Footer Placeholder 3"/>
          <p:cNvSpPr>
            <a:spLocks noGrp="1"/>
          </p:cNvSpPr>
          <p:nvPr>
            <p:ph type="ftr" sz="quarter" idx="4"/>
          </p:nvPr>
        </p:nvSpPr>
        <p:spPr/>
        <p:txBody>
          <a:bodyPr/>
          <a:lstStyle/>
          <a:p>
            <a:pPr>
              <a:defRPr/>
            </a:pPr>
            <a:r>
              <a:rPr lang="en-US"/>
              <a:t>Diabetes Educational Services© (530) 893 - 8635 </a:t>
            </a:r>
          </a:p>
        </p:txBody>
      </p:sp>
      <p:sp>
        <p:nvSpPr>
          <p:cNvPr id="47109" name="Slide Number Placeholder 4"/>
          <p:cNvSpPr>
            <a:spLocks noGrp="1"/>
          </p:cNvSpPr>
          <p:nvPr>
            <p:ph type="sldNum" sz="quarter" idx="5"/>
          </p:nvPr>
        </p:nvSpPr>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814547" indent="-313286" eaLnBrk="0" hangingPunct="0">
              <a:defRPr>
                <a:solidFill>
                  <a:schemeClr val="tx1"/>
                </a:solidFill>
                <a:latin typeface="Garamond" panose="02020404030301010803" pitchFamily="18" charset="0"/>
                <a:cs typeface="Arial" panose="020B0604020202020204" pitchFamily="34" charset="0"/>
              </a:defRPr>
            </a:lvl2pPr>
            <a:lvl3pPr marL="1253150" indent="-250629" eaLnBrk="0" hangingPunct="0">
              <a:defRPr>
                <a:solidFill>
                  <a:schemeClr val="tx1"/>
                </a:solidFill>
                <a:latin typeface="Garamond" panose="02020404030301010803" pitchFamily="18" charset="0"/>
                <a:cs typeface="Arial" panose="020B0604020202020204" pitchFamily="34" charset="0"/>
              </a:defRPr>
            </a:lvl3pPr>
            <a:lvl4pPr marL="1754409" indent="-250629" eaLnBrk="0" hangingPunct="0">
              <a:defRPr>
                <a:solidFill>
                  <a:schemeClr val="tx1"/>
                </a:solidFill>
                <a:latin typeface="Garamond" panose="02020404030301010803" pitchFamily="18" charset="0"/>
                <a:cs typeface="Arial" panose="020B0604020202020204" pitchFamily="34" charset="0"/>
              </a:defRPr>
            </a:lvl4pPr>
            <a:lvl5pPr marL="2255670" indent="-250629" eaLnBrk="0" hangingPunct="0">
              <a:defRPr>
                <a:solidFill>
                  <a:schemeClr val="tx1"/>
                </a:solidFill>
                <a:latin typeface="Garamond" panose="02020404030301010803" pitchFamily="18" charset="0"/>
                <a:cs typeface="Arial" panose="020B0604020202020204" pitchFamily="34" charset="0"/>
              </a:defRPr>
            </a:lvl5pPr>
            <a:lvl6pPr marL="2756931" indent="-250629"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3258189" indent="-250629"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759450" indent="-250629"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4260711" indent="-250629"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fld id="{65C6F4B0-6AFD-416F-AC5B-C562CAF1C8D3}" type="slidenum">
              <a:rPr lang="en-US">
                <a:latin typeface="Times New Roman" panose="02020603050405020304" pitchFamily="18" charset="0"/>
              </a:rPr>
              <a:pPr/>
              <a:t>78</a:t>
            </a:fld>
            <a:endParaRPr lang="en-US">
              <a:latin typeface="Times New Roman" panose="02020603050405020304" pitchFamily="18" charset="0"/>
            </a:endParaRPr>
          </a:p>
        </p:txBody>
      </p:sp>
    </p:spTree>
    <p:extLst>
      <p:ext uri="{BB962C8B-B14F-4D97-AF65-F5344CB8AC3E}">
        <p14:creationId xmlns:p14="http://schemas.microsoft.com/office/powerpoint/2010/main" val="14326805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79</a:t>
            </a:fld>
            <a:endParaRPr lang="en-US"/>
          </a:p>
        </p:txBody>
      </p:sp>
    </p:spTree>
    <p:extLst>
      <p:ext uri="{BB962C8B-B14F-4D97-AF65-F5344CB8AC3E}">
        <p14:creationId xmlns:p14="http://schemas.microsoft.com/office/powerpoint/2010/main" val="14031496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57348" name="Footer Placeholder 3"/>
          <p:cNvSpPr>
            <a:spLocks noGrp="1"/>
          </p:cNvSpPr>
          <p:nvPr>
            <p:ph type="ftr" sz="quarter" idx="4"/>
          </p:nvPr>
        </p:nvSpPr>
        <p:spPr/>
        <p:txBody>
          <a:bodyPr/>
          <a:lstStyle/>
          <a:p>
            <a:pPr>
              <a:defRPr/>
            </a:pPr>
            <a:r>
              <a:rPr lang="en-US"/>
              <a:t>Diabetes Educational Services© (530) 893 - 8635 </a:t>
            </a:r>
          </a:p>
        </p:txBody>
      </p:sp>
      <p:sp>
        <p:nvSpPr>
          <p:cNvPr id="57349" name="Slide Number Placeholder 4"/>
          <p:cNvSpPr>
            <a:spLocks noGrp="1"/>
          </p:cNvSpPr>
          <p:nvPr>
            <p:ph type="sldNum" sz="quarter" idx="5"/>
          </p:nvPr>
        </p:nvSpPr>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814547" indent="-313286" eaLnBrk="0" hangingPunct="0">
              <a:defRPr>
                <a:solidFill>
                  <a:schemeClr val="tx1"/>
                </a:solidFill>
                <a:latin typeface="Garamond" panose="02020404030301010803" pitchFamily="18" charset="0"/>
                <a:cs typeface="Arial" panose="020B0604020202020204" pitchFamily="34" charset="0"/>
              </a:defRPr>
            </a:lvl2pPr>
            <a:lvl3pPr marL="1253150" indent="-250629" eaLnBrk="0" hangingPunct="0">
              <a:defRPr>
                <a:solidFill>
                  <a:schemeClr val="tx1"/>
                </a:solidFill>
                <a:latin typeface="Garamond" panose="02020404030301010803" pitchFamily="18" charset="0"/>
                <a:cs typeface="Arial" panose="020B0604020202020204" pitchFamily="34" charset="0"/>
              </a:defRPr>
            </a:lvl3pPr>
            <a:lvl4pPr marL="1754409" indent="-250629" eaLnBrk="0" hangingPunct="0">
              <a:defRPr>
                <a:solidFill>
                  <a:schemeClr val="tx1"/>
                </a:solidFill>
                <a:latin typeface="Garamond" panose="02020404030301010803" pitchFamily="18" charset="0"/>
                <a:cs typeface="Arial" panose="020B0604020202020204" pitchFamily="34" charset="0"/>
              </a:defRPr>
            </a:lvl4pPr>
            <a:lvl5pPr marL="2255670" indent="-250629" eaLnBrk="0" hangingPunct="0">
              <a:defRPr>
                <a:solidFill>
                  <a:schemeClr val="tx1"/>
                </a:solidFill>
                <a:latin typeface="Garamond" panose="02020404030301010803" pitchFamily="18" charset="0"/>
                <a:cs typeface="Arial" panose="020B0604020202020204" pitchFamily="34" charset="0"/>
              </a:defRPr>
            </a:lvl5pPr>
            <a:lvl6pPr marL="2756931" indent="-250629"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3258189" indent="-250629"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759450" indent="-250629"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4260711" indent="-250629"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fld id="{D81FC55D-B916-47C7-A1F8-31E35890C298}" type="slidenum">
              <a:rPr lang="en-US">
                <a:latin typeface="Times New Roman" panose="02020603050405020304" pitchFamily="18" charset="0"/>
              </a:rPr>
              <a:pPr/>
              <a:t>80</a:t>
            </a:fld>
            <a:endParaRPr lang="en-US">
              <a:latin typeface="Times New Roman" panose="02020603050405020304" pitchFamily="18" charset="0"/>
            </a:endParaRPr>
          </a:p>
        </p:txBody>
      </p:sp>
    </p:spTree>
    <p:extLst>
      <p:ext uri="{BB962C8B-B14F-4D97-AF65-F5344CB8AC3E}">
        <p14:creationId xmlns:p14="http://schemas.microsoft.com/office/powerpoint/2010/main" val="34431631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85</a:t>
            </a:fld>
            <a:endParaRPr lang="en-US"/>
          </a:p>
        </p:txBody>
      </p:sp>
    </p:spTree>
    <p:extLst>
      <p:ext uri="{BB962C8B-B14F-4D97-AF65-F5344CB8AC3E}">
        <p14:creationId xmlns:p14="http://schemas.microsoft.com/office/powerpoint/2010/main" val="21759290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Health at Every Size </a:t>
            </a:r>
          </a:p>
          <a:p>
            <a:endParaRPr lang="en-US" dirty="0"/>
          </a:p>
          <a:p>
            <a:r>
              <a:rPr lang="en-US" b="0" i="0" dirty="0">
                <a:solidFill>
                  <a:srgbClr val="383636"/>
                </a:solidFill>
                <a:effectLst/>
                <a:latin typeface="Helvetica Neue" panose="02000503000000020004" pitchFamily="2" charset="0"/>
              </a:rPr>
              <a:t>Language throughout the section was amended to be person centered and to emphasize the importance of weight management within the overall context of the treatment of people with diabetes. </a:t>
            </a:r>
          </a:p>
          <a:p>
            <a:endParaRPr lang="en-US" b="0" i="0" dirty="0">
              <a:solidFill>
                <a:srgbClr val="383636"/>
              </a:solidFill>
              <a:effectLst/>
              <a:latin typeface="Helvetica Neue" panose="02000503000000020004" pitchFamily="2" charset="0"/>
            </a:endParaRPr>
          </a:p>
        </p:txBody>
      </p:sp>
      <p:sp>
        <p:nvSpPr>
          <p:cNvPr id="4" name="Footer Placeholder 3"/>
          <p:cNvSpPr>
            <a:spLocks noGrp="1"/>
          </p:cNvSpPr>
          <p:nvPr>
            <p:ph type="ftr" sz="quarter" idx="4"/>
          </p:nvPr>
        </p:nvSpPr>
        <p:spPr/>
        <p:txBody>
          <a:bodyPr/>
          <a:lstStyle/>
          <a:p>
            <a:pPr defTabSz="948507">
              <a:defRPr/>
            </a:pPr>
            <a:r>
              <a:rPr lang="en-US">
                <a:solidFill>
                  <a:prstClr val="black"/>
                </a:solidFill>
                <a:latin typeface="Calibri"/>
              </a:rPr>
              <a:t>Diabetes Educational Services© (530) 893 - 8635 </a:t>
            </a:r>
          </a:p>
        </p:txBody>
      </p:sp>
      <p:sp>
        <p:nvSpPr>
          <p:cNvPr id="5" name="Slide Number Placeholder 4"/>
          <p:cNvSpPr>
            <a:spLocks noGrp="1"/>
          </p:cNvSpPr>
          <p:nvPr>
            <p:ph type="sldNum" sz="quarter" idx="5"/>
          </p:nvPr>
        </p:nvSpPr>
        <p:spPr/>
        <p:txBody>
          <a:bodyPr/>
          <a:lstStyle/>
          <a:p>
            <a:pPr defTabSz="948507">
              <a:defRPr/>
            </a:pPr>
            <a:fld id="{C233B0E3-6876-4E53-9EE0-6ED1EFDF6740}" type="slidenum">
              <a:rPr lang="en-US">
                <a:solidFill>
                  <a:prstClr val="black"/>
                </a:solidFill>
                <a:latin typeface="Calibri"/>
              </a:rPr>
              <a:pPr defTabSz="948507">
                <a:defRPr/>
              </a:pPr>
              <a:t>89</a:t>
            </a:fld>
            <a:endParaRPr lang="en-US">
              <a:solidFill>
                <a:prstClr val="black"/>
              </a:solidFill>
              <a:latin typeface="Calibri"/>
            </a:endParaRPr>
          </a:p>
        </p:txBody>
      </p:sp>
    </p:spTree>
    <p:extLst>
      <p:ext uri="{BB962C8B-B14F-4D97-AF65-F5344CB8AC3E}">
        <p14:creationId xmlns:p14="http://schemas.microsoft.com/office/powerpoint/2010/main" val="41099388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 degree of weight reduction is helpful. </a:t>
            </a:r>
          </a:p>
          <a:p>
            <a:r>
              <a:rPr lang="en-US" dirty="0"/>
              <a:t>3-7% </a:t>
            </a:r>
          </a:p>
          <a:p>
            <a:r>
              <a:rPr lang="en-US" dirty="0"/>
              <a:t>&gt;10% shows greater benefits and can reduce fatty liver which is a growing concern within diabetes population. </a:t>
            </a:r>
          </a:p>
          <a:p>
            <a:endParaRPr lang="en-US" dirty="0"/>
          </a:p>
          <a:p>
            <a:pPr defTabSz="948507" eaLnBrk="0" fontAlgn="base" hangingPunct="0">
              <a:spcBef>
                <a:spcPct val="30000"/>
              </a:spcBef>
              <a:spcAft>
                <a:spcPct val="0"/>
              </a:spcAft>
              <a:defRPr/>
            </a:pPr>
            <a:r>
              <a:rPr lang="en-US" b="0" i="0" dirty="0">
                <a:solidFill>
                  <a:srgbClr val="383636"/>
                </a:solidFill>
                <a:effectLst/>
                <a:latin typeface="Helvetica Neue" panose="02000503000000020004" pitchFamily="2" charset="0"/>
              </a:rPr>
              <a:t>the justification for a weight-based approach to diabetes treatment has been expanded. The recommendations and text pertaining to weight management treatment have been expanded to acknowledge the expected range of benefits across the spectrum of weight loss.</a:t>
            </a:r>
            <a:endParaRPr lang="en-US" dirty="0"/>
          </a:p>
          <a:p>
            <a:endParaRPr lang="en-US" dirty="0"/>
          </a:p>
          <a:p>
            <a:pPr defTabSz="948507" eaLnBrk="0" fontAlgn="base" hangingPunct="0">
              <a:spcBef>
                <a:spcPct val="30000"/>
              </a:spcBef>
              <a:spcAft>
                <a:spcPct val="0"/>
              </a:spcAft>
              <a:defRPr/>
            </a:pPr>
            <a:r>
              <a:rPr lang="en-US" dirty="0"/>
              <a:t>In people at risk, 3–7% weight loss reduces progression to diabetes (2,7,8,41,42). Greater weight loss may produce additional benefits (20,21). Mounting data have shown that &gt;10% body weight loss usually confers greater benefits on glycemia and possibly diabetes remission and improves other metabolic comorbidities, including cardiovascular outcomes, nonalcoholic steatohepatitis, nonalcoholic fatty liver disease, adipose tissue inflammation, and sleep apnea, as well as physical comorbidities and quality of life</a:t>
            </a:r>
          </a:p>
          <a:p>
            <a:endParaRPr lang="en-US" dirty="0"/>
          </a:p>
        </p:txBody>
      </p:sp>
      <p:sp>
        <p:nvSpPr>
          <p:cNvPr id="4" name="Footer Placeholder 3"/>
          <p:cNvSpPr>
            <a:spLocks noGrp="1"/>
          </p:cNvSpPr>
          <p:nvPr>
            <p:ph type="ftr" sz="quarter" idx="4"/>
          </p:nvPr>
        </p:nvSpPr>
        <p:spPr/>
        <p:txBody>
          <a:bodyPr/>
          <a:lstStyle/>
          <a:p>
            <a:pPr defTabSz="948507">
              <a:defRPr/>
            </a:pPr>
            <a:r>
              <a:rPr lang="en-US">
                <a:solidFill>
                  <a:prstClr val="black"/>
                </a:solidFill>
                <a:latin typeface="Calibri"/>
              </a:rPr>
              <a:t>Diabetes Educational Services© (530) 893 - 8635 </a:t>
            </a:r>
          </a:p>
        </p:txBody>
      </p:sp>
      <p:sp>
        <p:nvSpPr>
          <p:cNvPr id="5" name="Slide Number Placeholder 4"/>
          <p:cNvSpPr>
            <a:spLocks noGrp="1"/>
          </p:cNvSpPr>
          <p:nvPr>
            <p:ph type="sldNum" sz="quarter" idx="5"/>
          </p:nvPr>
        </p:nvSpPr>
        <p:spPr/>
        <p:txBody>
          <a:bodyPr/>
          <a:lstStyle/>
          <a:p>
            <a:pPr defTabSz="948507">
              <a:defRPr/>
            </a:pPr>
            <a:fld id="{C233B0E3-6876-4E53-9EE0-6ED1EFDF6740}" type="slidenum">
              <a:rPr lang="en-US">
                <a:solidFill>
                  <a:prstClr val="black"/>
                </a:solidFill>
                <a:latin typeface="Calibri"/>
              </a:rPr>
              <a:pPr defTabSz="948507">
                <a:defRPr/>
              </a:pPr>
              <a:t>90</a:t>
            </a:fld>
            <a:endParaRPr lang="en-US">
              <a:solidFill>
                <a:prstClr val="black"/>
              </a:solidFill>
              <a:latin typeface="Calibri"/>
            </a:endParaRPr>
          </a:p>
        </p:txBody>
      </p:sp>
    </p:spTree>
    <p:extLst>
      <p:ext uri="{BB962C8B-B14F-4D97-AF65-F5344CB8AC3E}">
        <p14:creationId xmlns:p14="http://schemas.microsoft.com/office/powerpoint/2010/main" val="23634173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dirty="0"/>
              <a:t>GIP: G</a:t>
            </a:r>
            <a:r>
              <a:rPr lang="en-US" dirty="0">
                <a:effectLst/>
              </a:rPr>
              <a:t>lucose-dependent </a:t>
            </a:r>
            <a:r>
              <a:rPr lang="en-US" dirty="0"/>
              <a:t>I</a:t>
            </a:r>
            <a:r>
              <a:rPr lang="en-US" dirty="0">
                <a:effectLst/>
              </a:rPr>
              <a:t>nsulinotropic </a:t>
            </a:r>
            <a:r>
              <a:rPr lang="en-US" dirty="0"/>
              <a:t>P</a:t>
            </a:r>
            <a:r>
              <a:rPr lang="en-US" dirty="0">
                <a:effectLst/>
              </a:rPr>
              <a:t>olypeptide</a:t>
            </a:r>
          </a:p>
          <a:p>
            <a:r>
              <a:rPr lang="en-US" dirty="0"/>
              <a:t>GLP: glucagon-like peptide</a:t>
            </a:r>
          </a:p>
        </p:txBody>
      </p:sp>
      <p:sp>
        <p:nvSpPr>
          <p:cNvPr id="4" name="Slide Number Placeholder 3"/>
          <p:cNvSpPr>
            <a:spLocks noGrp="1"/>
          </p:cNvSpPr>
          <p:nvPr>
            <p:ph type="sldNum" sz="quarter" idx="5"/>
          </p:nvPr>
        </p:nvSpPr>
        <p:spPr/>
        <p:txBody>
          <a:bodyPr/>
          <a:lstStyle/>
          <a:p>
            <a:fld id="{5B5E225C-EA32-49AA-BCE1-CBED354D9589}" type="slidenum">
              <a:rPr lang="en-US" smtClean="0"/>
              <a:t>91</a:t>
            </a:fld>
            <a:endParaRPr lang="en-US"/>
          </a:p>
        </p:txBody>
      </p:sp>
    </p:spTree>
    <p:extLst>
      <p:ext uri="{BB962C8B-B14F-4D97-AF65-F5344CB8AC3E}">
        <p14:creationId xmlns:p14="http://schemas.microsoft.com/office/powerpoint/2010/main" val="26188195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 with exenatide indication in pediatrics. </a:t>
            </a:r>
          </a:p>
        </p:txBody>
      </p:sp>
      <p:sp>
        <p:nvSpPr>
          <p:cNvPr id="4" name="Slide Number Placeholder 3"/>
          <p:cNvSpPr>
            <a:spLocks noGrp="1"/>
          </p:cNvSpPr>
          <p:nvPr>
            <p:ph type="sldNum" sz="quarter" idx="5"/>
          </p:nvPr>
        </p:nvSpPr>
        <p:spPr/>
        <p:txBody>
          <a:bodyPr/>
          <a:lstStyle/>
          <a:p>
            <a:fld id="{5B5E225C-EA32-49AA-BCE1-CBED354D9589}" type="slidenum">
              <a:rPr lang="en-US" smtClean="0"/>
              <a:t>92</a:t>
            </a:fld>
            <a:endParaRPr lang="en-US"/>
          </a:p>
        </p:txBody>
      </p:sp>
    </p:spTree>
    <p:extLst>
      <p:ext uri="{BB962C8B-B14F-4D97-AF65-F5344CB8AC3E}">
        <p14:creationId xmlns:p14="http://schemas.microsoft.com/office/powerpoint/2010/main" val="21792111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DD90A39B-3D0D-4EC3-94F0-62314F841972}"/>
              </a:ext>
            </a:extLst>
          </p:cNvPr>
          <p:cNvSpPr>
            <a:spLocks noGrp="1" noRot="1" noChangeAspect="1" noTextEdit="1"/>
          </p:cNvSpPr>
          <p:nvPr>
            <p:ph type="sldImg"/>
          </p:nvPr>
        </p:nvSpPr>
        <p:spPr bwMode="auto">
          <a:xfrm>
            <a:off x="1338263" y="744538"/>
            <a:ext cx="4957762" cy="3717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a:extLst>
              <a:ext uri="{FF2B5EF4-FFF2-40B4-BE49-F238E27FC236}">
                <a16:creationId xmlns:a16="http://schemas.microsoft.com/office/drawing/2014/main" id="{D0FAFD6C-AB5E-45B1-9EAA-62F56AAAE3E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Inject at room temperature, let alcohol fully dry</a:t>
            </a:r>
          </a:p>
        </p:txBody>
      </p:sp>
      <p:sp>
        <p:nvSpPr>
          <p:cNvPr id="82948" name="Slide Number Placeholder 3">
            <a:extLst>
              <a:ext uri="{FF2B5EF4-FFF2-40B4-BE49-F238E27FC236}">
                <a16:creationId xmlns:a16="http://schemas.microsoft.com/office/drawing/2014/main" id="{45F93B43-E47F-4D70-AEE4-F20BC332CB4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813477" indent="-312876">
              <a:spcBef>
                <a:spcPct val="30000"/>
              </a:spcBef>
              <a:defRPr sz="1200">
                <a:solidFill>
                  <a:schemeClr val="tx1"/>
                </a:solidFill>
                <a:latin typeface="Calibri" panose="020F0502020204030204" pitchFamily="34" charset="0"/>
              </a:defRPr>
            </a:lvl2pPr>
            <a:lvl3pPr marL="1253150" indent="-250300">
              <a:spcBef>
                <a:spcPct val="30000"/>
              </a:spcBef>
              <a:defRPr sz="1200">
                <a:solidFill>
                  <a:schemeClr val="tx1"/>
                </a:solidFill>
                <a:latin typeface="Calibri" panose="020F0502020204030204" pitchFamily="34" charset="0"/>
              </a:defRPr>
            </a:lvl3pPr>
            <a:lvl4pPr marL="1753751" indent="-250300">
              <a:spcBef>
                <a:spcPct val="30000"/>
              </a:spcBef>
              <a:defRPr sz="1200">
                <a:solidFill>
                  <a:schemeClr val="tx1"/>
                </a:solidFill>
                <a:latin typeface="Calibri" panose="020F0502020204030204" pitchFamily="34" charset="0"/>
              </a:defRPr>
            </a:lvl4pPr>
            <a:lvl5pPr marL="2255998" indent="-250300">
              <a:spcBef>
                <a:spcPct val="30000"/>
              </a:spcBef>
              <a:defRPr sz="1200">
                <a:solidFill>
                  <a:schemeClr val="tx1"/>
                </a:solidFill>
                <a:latin typeface="Calibri" panose="020F0502020204030204" pitchFamily="34" charset="0"/>
              </a:defRPr>
            </a:lvl5pPr>
            <a:lvl6pPr marL="2730251" indent="-250300" eaLnBrk="0" fontAlgn="base" hangingPunct="0">
              <a:spcBef>
                <a:spcPct val="30000"/>
              </a:spcBef>
              <a:spcAft>
                <a:spcPct val="0"/>
              </a:spcAft>
              <a:defRPr sz="1200">
                <a:solidFill>
                  <a:schemeClr val="tx1"/>
                </a:solidFill>
                <a:latin typeface="Calibri" panose="020F0502020204030204" pitchFamily="34" charset="0"/>
              </a:defRPr>
            </a:lvl6pPr>
            <a:lvl7pPr marL="3204505" indent="-250300" eaLnBrk="0" fontAlgn="base" hangingPunct="0">
              <a:spcBef>
                <a:spcPct val="30000"/>
              </a:spcBef>
              <a:spcAft>
                <a:spcPct val="0"/>
              </a:spcAft>
              <a:defRPr sz="1200">
                <a:solidFill>
                  <a:schemeClr val="tx1"/>
                </a:solidFill>
                <a:latin typeface="Calibri" panose="020F0502020204030204" pitchFamily="34" charset="0"/>
              </a:defRPr>
            </a:lvl7pPr>
            <a:lvl8pPr marL="3678759" indent="-250300" eaLnBrk="0" fontAlgn="base" hangingPunct="0">
              <a:spcBef>
                <a:spcPct val="30000"/>
              </a:spcBef>
              <a:spcAft>
                <a:spcPct val="0"/>
              </a:spcAft>
              <a:defRPr sz="1200">
                <a:solidFill>
                  <a:schemeClr val="tx1"/>
                </a:solidFill>
                <a:latin typeface="Calibri" panose="020F0502020204030204" pitchFamily="34" charset="0"/>
              </a:defRPr>
            </a:lvl8pPr>
            <a:lvl9pPr marL="4153012" indent="-250300" eaLnBrk="0" fontAlgn="base" hangingPunct="0">
              <a:spcBef>
                <a:spcPct val="30000"/>
              </a:spcBef>
              <a:spcAft>
                <a:spcPct val="0"/>
              </a:spcAft>
              <a:defRPr sz="1200">
                <a:solidFill>
                  <a:schemeClr val="tx1"/>
                </a:solidFill>
                <a:latin typeface="Calibri" panose="020F0502020204030204" pitchFamily="34" charset="0"/>
              </a:defRPr>
            </a:lvl9pPr>
          </a:lstStyle>
          <a:p>
            <a:pPr defTabSz="948507" fontAlgn="base">
              <a:spcBef>
                <a:spcPct val="0"/>
              </a:spcBef>
              <a:spcAft>
                <a:spcPct val="0"/>
              </a:spcAft>
              <a:defRPr/>
            </a:pPr>
            <a:fld id="{4EB1F5F6-0EC4-42A6-AAE8-CAF1D5A04F60}" type="slidenum">
              <a:rPr lang="en-US" altLang="en-US" sz="1300">
                <a:solidFill>
                  <a:prstClr val="black"/>
                </a:solidFill>
                <a:cs typeface="Arial" panose="020B0604020202020204" pitchFamily="34" charset="0"/>
              </a:rPr>
              <a:pPr defTabSz="948507" fontAlgn="base">
                <a:spcBef>
                  <a:spcPct val="0"/>
                </a:spcBef>
                <a:spcAft>
                  <a:spcPct val="0"/>
                </a:spcAft>
                <a:defRPr/>
              </a:pPr>
              <a:t>95</a:t>
            </a:fld>
            <a:endParaRPr lang="en-US" altLang="en-US" sz="1300">
              <a:solidFill>
                <a:prstClr val="black"/>
              </a:solidFill>
              <a:cs typeface="Arial" panose="020B0604020202020204" pitchFamily="34" charset="0"/>
            </a:endParaRPr>
          </a:p>
        </p:txBody>
      </p:sp>
    </p:spTree>
    <p:extLst>
      <p:ext uri="{BB962C8B-B14F-4D97-AF65-F5344CB8AC3E}">
        <p14:creationId xmlns:p14="http://schemas.microsoft.com/office/powerpoint/2010/main" val="9871458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is B. </a:t>
            </a:r>
          </a:p>
        </p:txBody>
      </p:sp>
      <p:sp>
        <p:nvSpPr>
          <p:cNvPr id="4" name="Slide Number Placeholder 3"/>
          <p:cNvSpPr>
            <a:spLocks noGrp="1"/>
          </p:cNvSpPr>
          <p:nvPr>
            <p:ph type="sldNum" sz="quarter" idx="5"/>
          </p:nvPr>
        </p:nvSpPr>
        <p:spPr/>
        <p:txBody>
          <a:bodyPr/>
          <a:lstStyle/>
          <a:p>
            <a:fld id="{5B5E225C-EA32-49AA-BCE1-CBED354D9589}" type="slidenum">
              <a:rPr lang="en-US" smtClean="0"/>
              <a:t>96</a:t>
            </a:fld>
            <a:endParaRPr lang="en-US"/>
          </a:p>
        </p:txBody>
      </p:sp>
    </p:spTree>
    <p:extLst>
      <p:ext uri="{BB962C8B-B14F-4D97-AF65-F5344CB8AC3E}">
        <p14:creationId xmlns:p14="http://schemas.microsoft.com/office/powerpoint/2010/main" val="17881021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8</a:t>
            </a:fld>
            <a:endParaRPr lang="en-US"/>
          </a:p>
        </p:txBody>
      </p:sp>
    </p:spTree>
    <p:extLst>
      <p:ext uri="{BB962C8B-B14F-4D97-AF65-F5344CB8AC3E}">
        <p14:creationId xmlns:p14="http://schemas.microsoft.com/office/powerpoint/2010/main" val="41235166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97</a:t>
            </a:fld>
            <a:endParaRPr lang="en-US"/>
          </a:p>
        </p:txBody>
      </p:sp>
    </p:spTree>
    <p:extLst>
      <p:ext uri="{BB962C8B-B14F-4D97-AF65-F5344CB8AC3E}">
        <p14:creationId xmlns:p14="http://schemas.microsoft.com/office/powerpoint/2010/main" val="20111010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2B8694C8-93AF-4FA1-A4FE-E22C82BA365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a:extLst>
              <a:ext uri="{FF2B5EF4-FFF2-40B4-BE49-F238E27FC236}">
                <a16:creationId xmlns:a16="http://schemas.microsoft.com/office/drawing/2014/main" id="{89FA909A-B577-48CF-B2DB-06C6773BC4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88068" name="Header Placeholder 3">
            <a:extLst>
              <a:ext uri="{FF2B5EF4-FFF2-40B4-BE49-F238E27FC236}">
                <a16:creationId xmlns:a16="http://schemas.microsoft.com/office/drawing/2014/main" id="{85517793-11A1-4D83-8159-C30E89550D3F}"/>
              </a:ext>
            </a:extLst>
          </p:cNvPr>
          <p:cNvSpPr>
            <a:spLocks noGrp="1"/>
          </p:cNvSpPr>
          <p:nvPr>
            <p:ph type="hdr" sz="quarter"/>
          </p:nvPr>
        </p:nvSpPr>
        <p:spPr bwMode="auto"/>
        <p:txBody>
          <a:bodyPr wrap="square" numCol="1" anchor="t" anchorCtr="0" compatLnSpc="1">
            <a:prstTxWarp prst="textNoShape">
              <a:avLst/>
            </a:prstTxWarp>
          </a:bodyPr>
          <a:lstStyle>
            <a:lvl1pPr>
              <a:defRPr>
                <a:solidFill>
                  <a:schemeClr val="tx1"/>
                </a:solidFill>
                <a:latin typeface="Calibri" pitchFamily="34" charset="0"/>
              </a:defRPr>
            </a:lvl1pPr>
            <a:lvl2pPr marL="814666" indent="-313333">
              <a:defRPr>
                <a:solidFill>
                  <a:schemeClr val="tx1"/>
                </a:solidFill>
                <a:latin typeface="Calibri" pitchFamily="34" charset="0"/>
              </a:defRPr>
            </a:lvl2pPr>
            <a:lvl3pPr marL="1253333" indent="-250667">
              <a:defRPr>
                <a:solidFill>
                  <a:schemeClr val="tx1"/>
                </a:solidFill>
                <a:latin typeface="Calibri" pitchFamily="34" charset="0"/>
              </a:defRPr>
            </a:lvl3pPr>
            <a:lvl4pPr marL="1754667" indent="-250667">
              <a:defRPr>
                <a:solidFill>
                  <a:schemeClr val="tx1"/>
                </a:solidFill>
                <a:latin typeface="Calibri" pitchFamily="34" charset="0"/>
              </a:defRPr>
            </a:lvl4pPr>
            <a:lvl5pPr marL="2256001" indent="-250667">
              <a:defRPr>
                <a:solidFill>
                  <a:schemeClr val="tx1"/>
                </a:solidFill>
                <a:latin typeface="Calibri" pitchFamily="34" charset="0"/>
              </a:defRPr>
            </a:lvl5pPr>
            <a:lvl6pPr marL="2757334" indent="-250667" fontAlgn="base">
              <a:spcBef>
                <a:spcPct val="0"/>
              </a:spcBef>
              <a:spcAft>
                <a:spcPct val="0"/>
              </a:spcAft>
              <a:defRPr>
                <a:solidFill>
                  <a:schemeClr val="tx1"/>
                </a:solidFill>
                <a:latin typeface="Calibri" pitchFamily="34" charset="0"/>
              </a:defRPr>
            </a:lvl6pPr>
            <a:lvl7pPr marL="3258668" indent="-250667" fontAlgn="base">
              <a:spcBef>
                <a:spcPct val="0"/>
              </a:spcBef>
              <a:spcAft>
                <a:spcPct val="0"/>
              </a:spcAft>
              <a:defRPr>
                <a:solidFill>
                  <a:schemeClr val="tx1"/>
                </a:solidFill>
                <a:latin typeface="Calibri" pitchFamily="34" charset="0"/>
              </a:defRPr>
            </a:lvl7pPr>
            <a:lvl8pPr marL="3760001" indent="-250667" fontAlgn="base">
              <a:spcBef>
                <a:spcPct val="0"/>
              </a:spcBef>
              <a:spcAft>
                <a:spcPct val="0"/>
              </a:spcAft>
              <a:defRPr>
                <a:solidFill>
                  <a:schemeClr val="tx1"/>
                </a:solidFill>
                <a:latin typeface="Calibri" pitchFamily="34" charset="0"/>
              </a:defRPr>
            </a:lvl8pPr>
            <a:lvl9pPr marL="4261334" indent="-250667" fontAlgn="base">
              <a:spcBef>
                <a:spcPct val="0"/>
              </a:spcBef>
              <a:spcAft>
                <a:spcPct val="0"/>
              </a:spcAft>
              <a:defRPr>
                <a:solidFill>
                  <a:schemeClr val="tx1"/>
                </a:solidFill>
                <a:latin typeface="Calibri" pitchFamily="34" charset="0"/>
              </a:defRPr>
            </a:lvl9pPr>
          </a:lstStyle>
          <a:p>
            <a:pPr defTabSz="948507" fontAlgn="base">
              <a:spcBef>
                <a:spcPct val="0"/>
              </a:spcBef>
              <a:spcAft>
                <a:spcPct val="0"/>
              </a:spcAft>
              <a:defRPr/>
            </a:pPr>
            <a:r>
              <a:rPr lang="en-US" altLang="en-US">
                <a:solidFill>
                  <a:prstClr val="black"/>
                </a:solidFill>
              </a:rPr>
              <a:t>Obesity Series, Part II: Physical Activity</a:t>
            </a:r>
          </a:p>
        </p:txBody>
      </p:sp>
      <p:sp>
        <p:nvSpPr>
          <p:cNvPr id="88069" name="Footer Placeholder 4">
            <a:extLst>
              <a:ext uri="{FF2B5EF4-FFF2-40B4-BE49-F238E27FC236}">
                <a16:creationId xmlns:a16="http://schemas.microsoft.com/office/drawing/2014/main" id="{C536D2BF-6AD8-4423-A32D-42BC50CF214F}"/>
              </a:ext>
            </a:extLst>
          </p:cNvPr>
          <p:cNvSpPr>
            <a:spLocks noGrp="1"/>
          </p:cNvSpPr>
          <p:nvPr>
            <p:ph type="ftr" sz="quarter" idx="4"/>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814666" indent="-313333">
              <a:defRPr>
                <a:solidFill>
                  <a:schemeClr val="tx1"/>
                </a:solidFill>
                <a:latin typeface="Calibri" pitchFamily="34" charset="0"/>
              </a:defRPr>
            </a:lvl2pPr>
            <a:lvl3pPr marL="1253333" indent="-250667">
              <a:defRPr>
                <a:solidFill>
                  <a:schemeClr val="tx1"/>
                </a:solidFill>
                <a:latin typeface="Calibri" pitchFamily="34" charset="0"/>
              </a:defRPr>
            </a:lvl3pPr>
            <a:lvl4pPr marL="1754667" indent="-250667">
              <a:defRPr>
                <a:solidFill>
                  <a:schemeClr val="tx1"/>
                </a:solidFill>
                <a:latin typeface="Calibri" pitchFamily="34" charset="0"/>
              </a:defRPr>
            </a:lvl4pPr>
            <a:lvl5pPr marL="2256001" indent="-250667">
              <a:defRPr>
                <a:solidFill>
                  <a:schemeClr val="tx1"/>
                </a:solidFill>
                <a:latin typeface="Calibri" pitchFamily="34" charset="0"/>
              </a:defRPr>
            </a:lvl5pPr>
            <a:lvl6pPr marL="2757334" indent="-250667" fontAlgn="base">
              <a:spcBef>
                <a:spcPct val="0"/>
              </a:spcBef>
              <a:spcAft>
                <a:spcPct val="0"/>
              </a:spcAft>
              <a:defRPr>
                <a:solidFill>
                  <a:schemeClr val="tx1"/>
                </a:solidFill>
                <a:latin typeface="Calibri" pitchFamily="34" charset="0"/>
              </a:defRPr>
            </a:lvl6pPr>
            <a:lvl7pPr marL="3258668" indent="-250667" fontAlgn="base">
              <a:spcBef>
                <a:spcPct val="0"/>
              </a:spcBef>
              <a:spcAft>
                <a:spcPct val="0"/>
              </a:spcAft>
              <a:defRPr>
                <a:solidFill>
                  <a:schemeClr val="tx1"/>
                </a:solidFill>
                <a:latin typeface="Calibri" pitchFamily="34" charset="0"/>
              </a:defRPr>
            </a:lvl7pPr>
            <a:lvl8pPr marL="3760001" indent="-250667" fontAlgn="base">
              <a:spcBef>
                <a:spcPct val="0"/>
              </a:spcBef>
              <a:spcAft>
                <a:spcPct val="0"/>
              </a:spcAft>
              <a:defRPr>
                <a:solidFill>
                  <a:schemeClr val="tx1"/>
                </a:solidFill>
                <a:latin typeface="Calibri" pitchFamily="34" charset="0"/>
              </a:defRPr>
            </a:lvl8pPr>
            <a:lvl9pPr marL="4261334" indent="-250667" fontAlgn="base">
              <a:spcBef>
                <a:spcPct val="0"/>
              </a:spcBef>
              <a:spcAft>
                <a:spcPct val="0"/>
              </a:spcAft>
              <a:defRPr>
                <a:solidFill>
                  <a:schemeClr val="tx1"/>
                </a:solidFill>
                <a:latin typeface="Calibri" pitchFamily="34" charset="0"/>
              </a:defRPr>
            </a:lvl9pPr>
          </a:lstStyle>
          <a:p>
            <a:pPr defTabSz="948507" fontAlgn="base">
              <a:spcBef>
                <a:spcPct val="0"/>
              </a:spcBef>
              <a:spcAft>
                <a:spcPct val="0"/>
              </a:spcAft>
              <a:defRPr/>
            </a:pPr>
            <a:r>
              <a:rPr lang="en-US" altLang="en-US">
                <a:solidFill>
                  <a:prstClr val="black"/>
                </a:solidFill>
              </a:rPr>
              <a:t>Copyright 2014 American Association of Diabetes Educators. All rights reserved.</a:t>
            </a:r>
          </a:p>
        </p:txBody>
      </p:sp>
      <p:sp>
        <p:nvSpPr>
          <p:cNvPr id="79878" name="Slide Number Placeholder 5">
            <a:extLst>
              <a:ext uri="{FF2B5EF4-FFF2-40B4-BE49-F238E27FC236}">
                <a16:creationId xmlns:a16="http://schemas.microsoft.com/office/drawing/2014/main" id="{F7637361-0B40-4D43-A059-42200821370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813477" indent="-312876">
              <a:spcBef>
                <a:spcPct val="30000"/>
              </a:spcBef>
              <a:defRPr sz="1200">
                <a:solidFill>
                  <a:schemeClr val="tx1"/>
                </a:solidFill>
                <a:latin typeface="Calibri" panose="020F0502020204030204" pitchFamily="34" charset="0"/>
              </a:defRPr>
            </a:lvl2pPr>
            <a:lvl3pPr marL="1253150" indent="-250300">
              <a:spcBef>
                <a:spcPct val="30000"/>
              </a:spcBef>
              <a:defRPr sz="1200">
                <a:solidFill>
                  <a:schemeClr val="tx1"/>
                </a:solidFill>
                <a:latin typeface="Calibri" panose="020F0502020204030204" pitchFamily="34" charset="0"/>
              </a:defRPr>
            </a:lvl3pPr>
            <a:lvl4pPr marL="1753751" indent="-250300">
              <a:spcBef>
                <a:spcPct val="30000"/>
              </a:spcBef>
              <a:defRPr sz="1200">
                <a:solidFill>
                  <a:schemeClr val="tx1"/>
                </a:solidFill>
                <a:latin typeface="Calibri" panose="020F0502020204030204" pitchFamily="34" charset="0"/>
              </a:defRPr>
            </a:lvl4pPr>
            <a:lvl5pPr marL="2255998" indent="-250300">
              <a:spcBef>
                <a:spcPct val="30000"/>
              </a:spcBef>
              <a:defRPr sz="1200">
                <a:solidFill>
                  <a:schemeClr val="tx1"/>
                </a:solidFill>
                <a:latin typeface="Calibri" panose="020F0502020204030204" pitchFamily="34" charset="0"/>
              </a:defRPr>
            </a:lvl5pPr>
            <a:lvl6pPr marL="2730251" indent="-250300" eaLnBrk="0" fontAlgn="base" hangingPunct="0">
              <a:spcBef>
                <a:spcPct val="30000"/>
              </a:spcBef>
              <a:spcAft>
                <a:spcPct val="0"/>
              </a:spcAft>
              <a:defRPr sz="1200">
                <a:solidFill>
                  <a:schemeClr val="tx1"/>
                </a:solidFill>
                <a:latin typeface="Calibri" panose="020F0502020204030204" pitchFamily="34" charset="0"/>
              </a:defRPr>
            </a:lvl6pPr>
            <a:lvl7pPr marL="3204505" indent="-250300" eaLnBrk="0" fontAlgn="base" hangingPunct="0">
              <a:spcBef>
                <a:spcPct val="30000"/>
              </a:spcBef>
              <a:spcAft>
                <a:spcPct val="0"/>
              </a:spcAft>
              <a:defRPr sz="1200">
                <a:solidFill>
                  <a:schemeClr val="tx1"/>
                </a:solidFill>
                <a:latin typeface="Calibri" panose="020F0502020204030204" pitchFamily="34" charset="0"/>
              </a:defRPr>
            </a:lvl7pPr>
            <a:lvl8pPr marL="3678759" indent="-250300" eaLnBrk="0" fontAlgn="base" hangingPunct="0">
              <a:spcBef>
                <a:spcPct val="30000"/>
              </a:spcBef>
              <a:spcAft>
                <a:spcPct val="0"/>
              </a:spcAft>
              <a:defRPr sz="1200">
                <a:solidFill>
                  <a:schemeClr val="tx1"/>
                </a:solidFill>
                <a:latin typeface="Calibri" panose="020F0502020204030204" pitchFamily="34" charset="0"/>
              </a:defRPr>
            </a:lvl8pPr>
            <a:lvl9pPr marL="4153012" indent="-250300" eaLnBrk="0" fontAlgn="base" hangingPunct="0">
              <a:spcBef>
                <a:spcPct val="30000"/>
              </a:spcBef>
              <a:spcAft>
                <a:spcPct val="0"/>
              </a:spcAft>
              <a:defRPr sz="1200">
                <a:solidFill>
                  <a:schemeClr val="tx1"/>
                </a:solidFill>
                <a:latin typeface="Calibri" panose="020F0502020204030204" pitchFamily="34" charset="0"/>
              </a:defRPr>
            </a:lvl9pPr>
          </a:lstStyle>
          <a:p>
            <a:pPr defTabSz="948507" fontAlgn="base">
              <a:spcBef>
                <a:spcPct val="0"/>
              </a:spcBef>
              <a:spcAft>
                <a:spcPct val="0"/>
              </a:spcAft>
              <a:defRPr/>
            </a:pPr>
            <a:fld id="{582A5906-8B12-4700-A07B-6319B7FE199D}" type="slidenum">
              <a:rPr lang="en-US" altLang="en-US" sz="1300">
                <a:solidFill>
                  <a:prstClr val="black"/>
                </a:solidFill>
                <a:cs typeface="Arial" panose="020B0604020202020204" pitchFamily="34" charset="0"/>
              </a:rPr>
              <a:pPr defTabSz="948507" fontAlgn="base">
                <a:spcBef>
                  <a:spcPct val="0"/>
                </a:spcBef>
                <a:spcAft>
                  <a:spcPct val="0"/>
                </a:spcAft>
                <a:defRPr/>
              </a:pPr>
              <a:t>99</a:t>
            </a:fld>
            <a:endParaRPr lang="en-US" altLang="en-US" sz="1300">
              <a:solidFill>
                <a:prstClr val="black"/>
              </a:solidFill>
              <a:cs typeface="Arial" panose="020B0604020202020204" pitchFamily="34" charset="0"/>
            </a:endParaRPr>
          </a:p>
        </p:txBody>
      </p:sp>
    </p:spTree>
    <p:extLst>
      <p:ext uri="{BB962C8B-B14F-4D97-AF65-F5344CB8AC3E}">
        <p14:creationId xmlns:p14="http://schemas.microsoft.com/office/powerpoint/2010/main" val="7785663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48507">
              <a:defRPr/>
            </a:pPr>
            <a:fld id="{5B5E225C-EA32-49AA-BCE1-CBED354D9589}" type="slidenum">
              <a:rPr lang="en-US">
                <a:solidFill>
                  <a:prstClr val="black"/>
                </a:solidFill>
                <a:latin typeface="Calibri"/>
              </a:rPr>
              <a:pPr defTabSz="948507">
                <a:defRPr/>
              </a:pPr>
              <a:t>100</a:t>
            </a:fld>
            <a:endParaRPr lang="en-US">
              <a:solidFill>
                <a:prstClr val="black"/>
              </a:solidFill>
              <a:latin typeface="Calibri"/>
            </a:endParaRPr>
          </a:p>
        </p:txBody>
      </p:sp>
    </p:spTree>
    <p:extLst>
      <p:ext uri="{BB962C8B-B14F-4D97-AF65-F5344CB8AC3E}">
        <p14:creationId xmlns:p14="http://schemas.microsoft.com/office/powerpoint/2010/main" val="24942122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xfrm>
            <a:off x="1217613" y="708025"/>
            <a:ext cx="4721225" cy="3541713"/>
          </a:xfrm>
          <a:ln/>
        </p:spPr>
      </p:sp>
      <p:sp>
        <p:nvSpPr>
          <p:cNvPr id="2682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4196" name="Footer Placeholder 3"/>
          <p:cNvSpPr>
            <a:spLocks noGrp="1"/>
          </p:cNvSpPr>
          <p:nvPr>
            <p:ph type="ftr" sz="quarter" idx="4"/>
          </p:nvPr>
        </p:nvSpPr>
        <p:spPr/>
        <p:txBody>
          <a:bodyPr/>
          <a:lstStyle/>
          <a:p>
            <a:pPr>
              <a:defRPr/>
            </a:pPr>
            <a:r>
              <a:rPr lang="en-US"/>
              <a:t>Diabetes Educational Services© (530) 893 - 8635 </a:t>
            </a:r>
          </a:p>
        </p:txBody>
      </p:sp>
      <p:sp>
        <p:nvSpPr>
          <p:cNvPr id="264197" name="Slide Number Placeholder 4"/>
          <p:cNvSpPr>
            <a:spLocks noGrp="1"/>
          </p:cNvSpPr>
          <p:nvPr>
            <p:ph type="sldNum" sz="quarter" idx="5"/>
          </p:nvPr>
        </p:nvSpPr>
        <p:spPr/>
        <p:txBody>
          <a:bodyPr/>
          <a:lstStyle/>
          <a:p>
            <a:pPr>
              <a:defRPr/>
            </a:pPr>
            <a:fld id="{BE921EF4-C4AA-441B-BC1E-E04382E8F9DD}" type="slidenum">
              <a:rPr lang="en-US" smtClean="0"/>
              <a:pPr>
                <a:defRPr/>
              </a:pPr>
              <a:t>104</a:t>
            </a:fld>
            <a:endParaRPr lang="en-US"/>
          </a:p>
        </p:txBody>
      </p:sp>
    </p:spTree>
    <p:extLst>
      <p:ext uri="{BB962C8B-B14F-4D97-AF65-F5344CB8AC3E}">
        <p14:creationId xmlns:p14="http://schemas.microsoft.com/office/powerpoint/2010/main" val="28876244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8263" y="744538"/>
            <a:ext cx="4956175" cy="3717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t>105</a:t>
            </a:fld>
            <a:endParaRPr lang="en-US"/>
          </a:p>
        </p:txBody>
      </p:sp>
    </p:spTree>
    <p:extLst>
      <p:ext uri="{BB962C8B-B14F-4D97-AF65-F5344CB8AC3E}">
        <p14:creationId xmlns:p14="http://schemas.microsoft.com/office/powerpoint/2010/main" val="10294915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450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99292" indent="-307419">
              <a:defRPr>
                <a:solidFill>
                  <a:schemeClr val="tx1"/>
                </a:solidFill>
                <a:latin typeface="Arial" pitchFamily="34" charset="0"/>
              </a:defRPr>
            </a:lvl2pPr>
            <a:lvl3pPr marL="1229679" indent="-245937">
              <a:defRPr>
                <a:solidFill>
                  <a:schemeClr val="tx1"/>
                </a:solidFill>
                <a:latin typeface="Arial" pitchFamily="34" charset="0"/>
              </a:defRPr>
            </a:lvl3pPr>
            <a:lvl4pPr marL="1721550" indent="-245937">
              <a:defRPr>
                <a:solidFill>
                  <a:schemeClr val="tx1"/>
                </a:solidFill>
                <a:latin typeface="Arial" pitchFamily="34" charset="0"/>
              </a:defRPr>
            </a:lvl4pPr>
            <a:lvl5pPr marL="2213421" indent="-245937">
              <a:defRPr>
                <a:solidFill>
                  <a:schemeClr val="tx1"/>
                </a:solidFill>
                <a:latin typeface="Arial" pitchFamily="34" charset="0"/>
              </a:defRPr>
            </a:lvl5pPr>
            <a:lvl6pPr marL="2705292" indent="-245937" eaLnBrk="0" fontAlgn="base" hangingPunct="0">
              <a:spcBef>
                <a:spcPct val="0"/>
              </a:spcBef>
              <a:spcAft>
                <a:spcPct val="0"/>
              </a:spcAft>
              <a:defRPr>
                <a:solidFill>
                  <a:schemeClr val="tx1"/>
                </a:solidFill>
                <a:latin typeface="Arial" pitchFamily="34" charset="0"/>
              </a:defRPr>
            </a:lvl6pPr>
            <a:lvl7pPr marL="3197163" indent="-245937" eaLnBrk="0" fontAlgn="base" hangingPunct="0">
              <a:spcBef>
                <a:spcPct val="0"/>
              </a:spcBef>
              <a:spcAft>
                <a:spcPct val="0"/>
              </a:spcAft>
              <a:defRPr>
                <a:solidFill>
                  <a:schemeClr val="tx1"/>
                </a:solidFill>
                <a:latin typeface="Arial" pitchFamily="34" charset="0"/>
              </a:defRPr>
            </a:lvl7pPr>
            <a:lvl8pPr marL="3689033" indent="-245937" eaLnBrk="0" fontAlgn="base" hangingPunct="0">
              <a:spcBef>
                <a:spcPct val="0"/>
              </a:spcBef>
              <a:spcAft>
                <a:spcPct val="0"/>
              </a:spcAft>
              <a:defRPr>
                <a:solidFill>
                  <a:schemeClr val="tx1"/>
                </a:solidFill>
                <a:latin typeface="Arial" pitchFamily="34" charset="0"/>
              </a:defRPr>
            </a:lvl8pPr>
            <a:lvl9pPr marL="4180904" indent="-245937"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3450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99292" indent="-307419">
              <a:defRPr>
                <a:solidFill>
                  <a:schemeClr val="tx1"/>
                </a:solidFill>
                <a:latin typeface="Arial" pitchFamily="34" charset="0"/>
              </a:defRPr>
            </a:lvl2pPr>
            <a:lvl3pPr marL="1229679" indent="-245937">
              <a:defRPr>
                <a:solidFill>
                  <a:schemeClr val="tx1"/>
                </a:solidFill>
                <a:latin typeface="Arial" pitchFamily="34" charset="0"/>
              </a:defRPr>
            </a:lvl3pPr>
            <a:lvl4pPr marL="1721550" indent="-245937">
              <a:defRPr>
                <a:solidFill>
                  <a:schemeClr val="tx1"/>
                </a:solidFill>
                <a:latin typeface="Arial" pitchFamily="34" charset="0"/>
              </a:defRPr>
            </a:lvl4pPr>
            <a:lvl5pPr marL="2213421" indent="-245937">
              <a:defRPr>
                <a:solidFill>
                  <a:schemeClr val="tx1"/>
                </a:solidFill>
                <a:latin typeface="Arial" pitchFamily="34" charset="0"/>
              </a:defRPr>
            </a:lvl5pPr>
            <a:lvl6pPr marL="2705292" indent="-245937" eaLnBrk="0" fontAlgn="base" hangingPunct="0">
              <a:spcBef>
                <a:spcPct val="0"/>
              </a:spcBef>
              <a:spcAft>
                <a:spcPct val="0"/>
              </a:spcAft>
              <a:defRPr>
                <a:solidFill>
                  <a:schemeClr val="tx1"/>
                </a:solidFill>
                <a:latin typeface="Arial" pitchFamily="34" charset="0"/>
              </a:defRPr>
            </a:lvl6pPr>
            <a:lvl7pPr marL="3197163" indent="-245937" eaLnBrk="0" fontAlgn="base" hangingPunct="0">
              <a:spcBef>
                <a:spcPct val="0"/>
              </a:spcBef>
              <a:spcAft>
                <a:spcPct val="0"/>
              </a:spcAft>
              <a:defRPr>
                <a:solidFill>
                  <a:schemeClr val="tx1"/>
                </a:solidFill>
                <a:latin typeface="Arial" pitchFamily="34" charset="0"/>
              </a:defRPr>
            </a:lvl7pPr>
            <a:lvl8pPr marL="3689033" indent="-245937" eaLnBrk="0" fontAlgn="base" hangingPunct="0">
              <a:spcBef>
                <a:spcPct val="0"/>
              </a:spcBef>
              <a:spcAft>
                <a:spcPct val="0"/>
              </a:spcAft>
              <a:defRPr>
                <a:solidFill>
                  <a:schemeClr val="tx1"/>
                </a:solidFill>
                <a:latin typeface="Arial" pitchFamily="34" charset="0"/>
              </a:defRPr>
            </a:lvl8pPr>
            <a:lvl9pPr marL="4180904" indent="-245937" eaLnBrk="0" fontAlgn="base" hangingPunct="0">
              <a:spcBef>
                <a:spcPct val="0"/>
              </a:spcBef>
              <a:spcAft>
                <a:spcPct val="0"/>
              </a:spcAft>
              <a:defRPr>
                <a:solidFill>
                  <a:schemeClr val="tx1"/>
                </a:solidFill>
                <a:latin typeface="Arial" pitchFamily="34" charset="0"/>
              </a:defRPr>
            </a:lvl9pPr>
          </a:lstStyle>
          <a:p>
            <a:fld id="{FBBE7624-4C06-4191-9922-063B54836676}" type="slidenum">
              <a:rPr lang="en-US" smtClean="0">
                <a:latin typeface="Times New Roman" pitchFamily="18" charset="0"/>
              </a:rPr>
              <a:pPr/>
              <a:t>107</a:t>
            </a:fld>
            <a:endParaRPr lang="en-US">
              <a:latin typeface="Times New Roman" pitchFamily="18" charset="0"/>
            </a:endParaRPr>
          </a:p>
        </p:txBody>
      </p:sp>
    </p:spTree>
    <p:extLst>
      <p:ext uri="{BB962C8B-B14F-4D97-AF65-F5344CB8AC3E}">
        <p14:creationId xmlns:p14="http://schemas.microsoft.com/office/powerpoint/2010/main" val="39224413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Slide Image Placeholder 1"/>
          <p:cNvSpPr>
            <a:spLocks noGrp="1" noRot="1" noChangeAspect="1" noTextEdit="1"/>
          </p:cNvSpPr>
          <p:nvPr>
            <p:ph type="sldImg"/>
          </p:nvPr>
        </p:nvSpPr>
        <p:spPr>
          <a:xfrm>
            <a:off x="1257300" y="720725"/>
            <a:ext cx="4800600" cy="3600450"/>
          </a:xfrm>
          <a:ln/>
        </p:spPr>
      </p:sp>
      <p:sp>
        <p:nvSpPr>
          <p:cNvPr id="2938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34500" name="Slide Number Placeholder 3"/>
          <p:cNvSpPr>
            <a:spLocks noGrp="1"/>
          </p:cNvSpPr>
          <p:nvPr>
            <p:ph type="sldNum" sz="quarter" idx="5"/>
          </p:nvPr>
        </p:nvSpPr>
        <p:spPr/>
        <p:txBody>
          <a:bodyPr/>
          <a:lstStyle/>
          <a:p>
            <a:pPr>
              <a:defRPr/>
            </a:pPr>
            <a:fld id="{77222AC3-FCD4-4093-95B6-330AD6AAABE7}" type="slidenum">
              <a:rPr lang="en-US" smtClean="0"/>
              <a:pPr>
                <a:defRPr/>
              </a:pPr>
              <a:t>108</a:t>
            </a:fld>
            <a:endParaRPr lang="en-US"/>
          </a:p>
        </p:txBody>
      </p:sp>
    </p:spTree>
    <p:extLst>
      <p:ext uri="{BB962C8B-B14F-4D97-AF65-F5344CB8AC3E}">
        <p14:creationId xmlns:p14="http://schemas.microsoft.com/office/powerpoint/2010/main" val="404908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E4DCD-D49D-D905-BEA5-9B9EDE7E714B}"/>
            </a:ext>
          </a:extLst>
        </p:cNvPr>
        <p:cNvGrpSpPr/>
        <p:nvPr/>
      </p:nvGrpSpPr>
      <p:grpSpPr>
        <a:xfrm>
          <a:off x="0" y="0"/>
          <a:ext cx="0" cy="0"/>
          <a:chOff x="0" y="0"/>
          <a:chExt cx="0" cy="0"/>
        </a:xfrm>
      </p:grpSpPr>
      <p:sp>
        <p:nvSpPr>
          <p:cNvPr id="259074" name="Slide Image Placeholder 1">
            <a:extLst>
              <a:ext uri="{FF2B5EF4-FFF2-40B4-BE49-F238E27FC236}">
                <a16:creationId xmlns:a16="http://schemas.microsoft.com/office/drawing/2014/main" id="{496FF0FA-2B5E-1177-DDA7-EA1177FA5939}"/>
              </a:ext>
            </a:extLst>
          </p:cNvPr>
          <p:cNvSpPr>
            <a:spLocks noGrp="1" noRot="1" noChangeAspect="1" noTextEdit="1"/>
          </p:cNvSpPr>
          <p:nvPr>
            <p:ph type="sldImg"/>
          </p:nvPr>
        </p:nvSpPr>
        <p:spPr>
          <a:ln/>
        </p:spPr>
      </p:sp>
      <p:sp>
        <p:nvSpPr>
          <p:cNvPr id="259075" name="Notes Placeholder 2">
            <a:extLst>
              <a:ext uri="{FF2B5EF4-FFF2-40B4-BE49-F238E27FC236}">
                <a16:creationId xmlns:a16="http://schemas.microsoft.com/office/drawing/2014/main" id="{EC6F148C-4D35-EB78-1022-69BCCBA946E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59076" name="Slide Number Placeholder 3">
            <a:extLst>
              <a:ext uri="{FF2B5EF4-FFF2-40B4-BE49-F238E27FC236}">
                <a16:creationId xmlns:a16="http://schemas.microsoft.com/office/drawing/2014/main" id="{1265F12D-2560-9BBE-D2A5-AE2E716E72A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6519809-4251-41EF-9A38-0DBBB8D05EA6}" type="slidenum">
              <a:rPr lang="en-US" sz="1300"/>
              <a:pPr>
                <a:spcBef>
                  <a:spcPct val="0"/>
                </a:spcBef>
              </a:pPr>
              <a:t>109</a:t>
            </a:fld>
            <a:endParaRPr lang="en-US" sz="1300"/>
          </a:p>
        </p:txBody>
      </p:sp>
    </p:spTree>
    <p:extLst>
      <p:ext uri="{BB962C8B-B14F-4D97-AF65-F5344CB8AC3E}">
        <p14:creationId xmlns:p14="http://schemas.microsoft.com/office/powerpoint/2010/main" val="39627356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ln/>
        </p:spPr>
      </p:sp>
      <p:sp>
        <p:nvSpPr>
          <p:cNvPr id="2682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8292" name="Footer Placeholder 3"/>
          <p:cNvSpPr>
            <a:spLocks noGrp="1"/>
          </p:cNvSpPr>
          <p:nvPr>
            <p:ph type="ftr" sz="quarter" idx="4"/>
          </p:nvPr>
        </p:nvSpPr>
        <p:spPr/>
        <p:txBody>
          <a:bodyPr/>
          <a:lstStyle/>
          <a:p>
            <a:pPr>
              <a:defRPr/>
            </a:pPr>
            <a:r>
              <a:rPr lang="en-US"/>
              <a:t>Diabetes Educational Services© (530) 893 - 8635 </a:t>
            </a:r>
          </a:p>
        </p:txBody>
      </p:sp>
      <p:sp>
        <p:nvSpPr>
          <p:cNvPr id="268293" name="Slide Number Placeholder 4"/>
          <p:cNvSpPr>
            <a:spLocks noGrp="1"/>
          </p:cNvSpPr>
          <p:nvPr>
            <p:ph type="sldNum" sz="quarter" idx="5"/>
          </p:nvPr>
        </p:nvSpPr>
        <p:spPr/>
        <p:txBody>
          <a:bodyPr/>
          <a:lstStyle/>
          <a:p>
            <a:pPr>
              <a:defRPr/>
            </a:pPr>
            <a:fld id="{ACAF5703-AA10-472C-A3FD-756054804491}" type="slidenum">
              <a:rPr lang="en-US" smtClean="0"/>
              <a:pPr>
                <a:defRPr/>
              </a:pPr>
              <a:t>110</a:t>
            </a:fld>
            <a:endParaRPr lang="en-US"/>
          </a:p>
        </p:txBody>
      </p:sp>
    </p:spTree>
    <p:extLst>
      <p:ext uri="{BB962C8B-B14F-4D97-AF65-F5344CB8AC3E}">
        <p14:creationId xmlns:p14="http://schemas.microsoft.com/office/powerpoint/2010/main" val="27322325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ln/>
        </p:spPr>
      </p:sp>
      <p:sp>
        <p:nvSpPr>
          <p:cNvPr id="2682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4196" name="Footer Placeholder 3"/>
          <p:cNvSpPr>
            <a:spLocks noGrp="1"/>
          </p:cNvSpPr>
          <p:nvPr>
            <p:ph type="ftr" sz="quarter" idx="4"/>
          </p:nvPr>
        </p:nvSpPr>
        <p:spPr/>
        <p:txBody>
          <a:bodyPr/>
          <a:lstStyle/>
          <a:p>
            <a:pPr>
              <a:defRPr/>
            </a:pPr>
            <a:r>
              <a:rPr lang="en-US"/>
              <a:t>Diabetes Educational Services© (530) 893 - 8635 </a:t>
            </a:r>
          </a:p>
        </p:txBody>
      </p:sp>
      <p:sp>
        <p:nvSpPr>
          <p:cNvPr id="264197" name="Slide Number Placeholder 4"/>
          <p:cNvSpPr>
            <a:spLocks noGrp="1"/>
          </p:cNvSpPr>
          <p:nvPr>
            <p:ph type="sldNum" sz="quarter" idx="5"/>
          </p:nvPr>
        </p:nvSpPr>
        <p:spPr/>
        <p:txBody>
          <a:bodyPr/>
          <a:lstStyle/>
          <a:p>
            <a:pPr>
              <a:defRPr/>
            </a:pPr>
            <a:fld id="{BE921EF4-C4AA-441B-BC1E-E04382E8F9DD}" type="slidenum">
              <a:rPr lang="en-US" smtClean="0"/>
              <a:pPr>
                <a:defRPr/>
              </a:pPr>
              <a:t>112</a:t>
            </a:fld>
            <a:endParaRPr lang="en-US"/>
          </a:p>
        </p:txBody>
      </p:sp>
    </p:spTree>
    <p:extLst>
      <p:ext uri="{BB962C8B-B14F-4D97-AF65-F5344CB8AC3E}">
        <p14:creationId xmlns:p14="http://schemas.microsoft.com/office/powerpoint/2010/main" val="23389124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a typeface="ＭＳ Ｐゴシック" panose="020B0600070205080204" pitchFamily="34" charset="-128"/>
            </a:endParaRPr>
          </a:p>
        </p:txBody>
      </p:sp>
      <p:sp>
        <p:nvSpPr>
          <p:cNvPr id="4" name="Footer Placeholder 3"/>
          <p:cNvSpPr>
            <a:spLocks noGrp="1"/>
          </p:cNvSpPr>
          <p:nvPr>
            <p:ph type="ftr" sz="quarter" idx="4"/>
          </p:nvPr>
        </p:nvSpPr>
        <p:spPr/>
        <p:txBody>
          <a:bodyPr/>
          <a:lstStyle/>
          <a:p>
            <a:pPr defTabSz="948507">
              <a:defRPr/>
            </a:pPr>
            <a:r>
              <a:rPr lang="en-US" sz="2000" kern="0" dirty="0">
                <a:solidFill>
                  <a:sysClr val="windowText" lastClr="000000"/>
                </a:solidFill>
                <a:latin typeface="Calibri"/>
              </a:rPr>
              <a:t>Diabetes Educational Services© (530) 893 - 8635 </a:t>
            </a:r>
          </a:p>
        </p:txBody>
      </p:sp>
      <p:sp>
        <p:nvSpPr>
          <p:cNvPr id="5" name="Slide Number Placeholder 4"/>
          <p:cNvSpPr>
            <a:spLocks noGrp="1"/>
          </p:cNvSpPr>
          <p:nvPr>
            <p:ph type="sldNum" sz="quarter" idx="5"/>
          </p:nvPr>
        </p:nvSpPr>
        <p:spPr/>
        <p:txBody>
          <a:bodyPr/>
          <a:lstStyle/>
          <a:p>
            <a:pPr defTabSz="948507">
              <a:defRPr/>
            </a:pPr>
            <a:fld id="{8FFE3D63-DE76-4821-B41F-CFAD5FCF1747}" type="slidenum">
              <a:rPr lang="en-US" sz="2000" kern="0">
                <a:solidFill>
                  <a:sysClr val="windowText" lastClr="000000"/>
                </a:solidFill>
                <a:latin typeface="Calibri"/>
              </a:rPr>
              <a:pPr defTabSz="948507">
                <a:defRPr/>
              </a:pPr>
              <a:t>15</a:t>
            </a:fld>
            <a:endParaRPr lang="en-US" sz="2000" kern="0" dirty="0">
              <a:solidFill>
                <a:sysClr val="windowText" lastClr="000000"/>
              </a:solidFill>
              <a:latin typeface="Calibri"/>
            </a:endParaRPr>
          </a:p>
        </p:txBody>
      </p:sp>
    </p:spTree>
    <p:extLst>
      <p:ext uri="{BB962C8B-B14F-4D97-AF65-F5344CB8AC3E}">
        <p14:creationId xmlns:p14="http://schemas.microsoft.com/office/powerpoint/2010/main" val="31293950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37185-392A-C440-14A3-7E13A6082D9A}"/>
            </a:ext>
          </a:extLst>
        </p:cNvPr>
        <p:cNvGrpSpPr/>
        <p:nvPr/>
      </p:nvGrpSpPr>
      <p:grpSpPr>
        <a:xfrm>
          <a:off x="0" y="0"/>
          <a:ext cx="0" cy="0"/>
          <a:chOff x="0" y="0"/>
          <a:chExt cx="0" cy="0"/>
        </a:xfrm>
      </p:grpSpPr>
      <p:sp>
        <p:nvSpPr>
          <p:cNvPr id="270338" name="Slide Image Placeholder 1">
            <a:extLst>
              <a:ext uri="{FF2B5EF4-FFF2-40B4-BE49-F238E27FC236}">
                <a16:creationId xmlns:a16="http://schemas.microsoft.com/office/drawing/2014/main" id="{4D9648E4-4616-B7ED-5B67-AD9249B68F24}"/>
              </a:ext>
            </a:extLst>
          </p:cNvPr>
          <p:cNvSpPr>
            <a:spLocks noGrp="1" noRot="1" noChangeAspect="1" noTextEdit="1"/>
          </p:cNvSpPr>
          <p:nvPr>
            <p:ph type="sldImg"/>
          </p:nvPr>
        </p:nvSpPr>
        <p:spPr>
          <a:ln/>
        </p:spPr>
      </p:sp>
      <p:sp>
        <p:nvSpPr>
          <p:cNvPr id="270339" name="Notes Placeholder 2">
            <a:extLst>
              <a:ext uri="{FF2B5EF4-FFF2-40B4-BE49-F238E27FC236}">
                <a16:creationId xmlns:a16="http://schemas.microsoft.com/office/drawing/2014/main" id="{F45DB5B0-C063-EAA1-628C-926F5019127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70340" name="Slide Number Placeholder 3">
            <a:extLst>
              <a:ext uri="{FF2B5EF4-FFF2-40B4-BE49-F238E27FC236}">
                <a16:creationId xmlns:a16="http://schemas.microsoft.com/office/drawing/2014/main" id="{17E66446-D122-9DA1-D5C8-F008068D8CF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9293" indent="-299728" eaLnBrk="0" hangingPunct="0">
              <a:defRPr sz="2500">
                <a:solidFill>
                  <a:schemeClr val="tx1"/>
                </a:solidFill>
                <a:latin typeface="Times New Roman" pitchFamily="18" charset="0"/>
              </a:defRPr>
            </a:lvl2pPr>
            <a:lvl3pPr marL="1198913" indent="-239782" eaLnBrk="0" hangingPunct="0">
              <a:defRPr sz="2500">
                <a:solidFill>
                  <a:schemeClr val="tx1"/>
                </a:solidFill>
                <a:latin typeface="Times New Roman" pitchFamily="18" charset="0"/>
              </a:defRPr>
            </a:lvl3pPr>
            <a:lvl4pPr marL="1678478" indent="-239782" eaLnBrk="0" hangingPunct="0">
              <a:defRPr sz="2500">
                <a:solidFill>
                  <a:schemeClr val="tx1"/>
                </a:solidFill>
                <a:latin typeface="Times New Roman" pitchFamily="18" charset="0"/>
              </a:defRPr>
            </a:lvl4pPr>
            <a:lvl5pPr marL="2158044" indent="-239782" eaLnBrk="0" hangingPunct="0">
              <a:defRPr sz="2500">
                <a:solidFill>
                  <a:schemeClr val="tx1"/>
                </a:solidFill>
                <a:latin typeface="Times New Roman" pitchFamily="18" charset="0"/>
              </a:defRPr>
            </a:lvl5pPr>
            <a:lvl6pPr marL="2637609" indent="-239782" eaLnBrk="0" fontAlgn="base" hangingPunct="0">
              <a:spcBef>
                <a:spcPct val="0"/>
              </a:spcBef>
              <a:spcAft>
                <a:spcPct val="0"/>
              </a:spcAft>
              <a:defRPr sz="2500">
                <a:solidFill>
                  <a:schemeClr val="tx1"/>
                </a:solidFill>
                <a:latin typeface="Times New Roman" pitchFamily="18" charset="0"/>
              </a:defRPr>
            </a:lvl6pPr>
            <a:lvl7pPr marL="3117174" indent="-239782" eaLnBrk="0" fontAlgn="base" hangingPunct="0">
              <a:spcBef>
                <a:spcPct val="0"/>
              </a:spcBef>
              <a:spcAft>
                <a:spcPct val="0"/>
              </a:spcAft>
              <a:defRPr sz="2500">
                <a:solidFill>
                  <a:schemeClr val="tx1"/>
                </a:solidFill>
                <a:latin typeface="Times New Roman" pitchFamily="18" charset="0"/>
              </a:defRPr>
            </a:lvl7pPr>
            <a:lvl8pPr marL="3596739" indent="-239782" eaLnBrk="0" fontAlgn="base" hangingPunct="0">
              <a:spcBef>
                <a:spcPct val="0"/>
              </a:spcBef>
              <a:spcAft>
                <a:spcPct val="0"/>
              </a:spcAft>
              <a:defRPr sz="2500">
                <a:solidFill>
                  <a:schemeClr val="tx1"/>
                </a:solidFill>
                <a:latin typeface="Times New Roman" pitchFamily="18" charset="0"/>
              </a:defRPr>
            </a:lvl8pPr>
            <a:lvl9pPr marL="4076304" indent="-239782" eaLnBrk="0" fontAlgn="base" hangingPunct="0">
              <a:spcBef>
                <a:spcPct val="0"/>
              </a:spcBef>
              <a:spcAft>
                <a:spcPct val="0"/>
              </a:spcAft>
              <a:defRPr sz="2500">
                <a:solidFill>
                  <a:schemeClr val="tx1"/>
                </a:solidFill>
                <a:latin typeface="Times New Roman" pitchFamily="18" charset="0"/>
              </a:defRPr>
            </a:lvl9pPr>
          </a:lstStyle>
          <a:p>
            <a:pPr eaLnBrk="1" hangingPunct="1"/>
            <a:fld id="{DFBCACCC-B897-4180-B292-FD653A3816D5}" type="slidenum">
              <a:rPr lang="en-US" sz="1200"/>
              <a:pPr eaLnBrk="1" hangingPunct="1"/>
              <a:t>113</a:t>
            </a:fld>
            <a:endParaRPr lang="en-US" sz="1200"/>
          </a:p>
        </p:txBody>
      </p:sp>
    </p:spTree>
    <p:extLst>
      <p:ext uri="{BB962C8B-B14F-4D97-AF65-F5344CB8AC3E}">
        <p14:creationId xmlns:p14="http://schemas.microsoft.com/office/powerpoint/2010/main" val="415768012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48507">
              <a:defRPr/>
            </a:pPr>
            <a:fld id="{5B5E225C-EA32-49AA-BCE1-CBED354D9589}" type="slidenum">
              <a:rPr lang="en-US">
                <a:solidFill>
                  <a:prstClr val="black"/>
                </a:solidFill>
                <a:latin typeface="Calibri"/>
              </a:rPr>
              <a:pPr defTabSz="948507">
                <a:defRPr/>
              </a:pPr>
              <a:t>115</a:t>
            </a:fld>
            <a:endParaRPr lang="en-US">
              <a:solidFill>
                <a:prstClr val="black"/>
              </a:solidFill>
              <a:latin typeface="Calibri"/>
            </a:endParaRPr>
          </a:p>
        </p:txBody>
      </p:sp>
    </p:spTree>
    <p:extLst>
      <p:ext uri="{BB962C8B-B14F-4D97-AF65-F5344CB8AC3E}">
        <p14:creationId xmlns:p14="http://schemas.microsoft.com/office/powerpoint/2010/main" val="7706142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48507">
              <a:defRPr/>
            </a:pPr>
            <a:fld id="{C901C3A1-59FE-49F9-8149-3ACA62267F09}" type="slidenum">
              <a:rPr lang="en-US">
                <a:solidFill>
                  <a:prstClr val="black"/>
                </a:solidFill>
                <a:latin typeface="Calibri"/>
              </a:rPr>
              <a:pPr defTabSz="948507">
                <a:defRPr/>
              </a:pPr>
              <a:t>120</a:t>
            </a:fld>
            <a:endParaRPr lang="en-US" dirty="0">
              <a:solidFill>
                <a:prstClr val="black"/>
              </a:solidFill>
              <a:latin typeface="Calibri"/>
            </a:endParaRPr>
          </a:p>
        </p:txBody>
      </p:sp>
    </p:spTree>
    <p:extLst>
      <p:ext uri="{BB962C8B-B14F-4D97-AF65-F5344CB8AC3E}">
        <p14:creationId xmlns:p14="http://schemas.microsoft.com/office/powerpoint/2010/main" val="243296070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48507">
              <a:defRPr/>
            </a:pPr>
            <a:fld id="{C901C3A1-59FE-49F9-8149-3ACA62267F09}" type="slidenum">
              <a:rPr lang="en-US">
                <a:solidFill>
                  <a:prstClr val="black"/>
                </a:solidFill>
                <a:latin typeface="Calibri"/>
              </a:rPr>
              <a:pPr defTabSz="948507">
                <a:defRPr/>
              </a:pPr>
              <a:t>121</a:t>
            </a:fld>
            <a:endParaRPr lang="en-US" dirty="0">
              <a:solidFill>
                <a:prstClr val="black"/>
              </a:solidFill>
              <a:latin typeface="Calibri"/>
            </a:endParaRPr>
          </a:p>
        </p:txBody>
      </p:sp>
    </p:spTree>
    <p:extLst>
      <p:ext uri="{BB962C8B-B14F-4D97-AF65-F5344CB8AC3E}">
        <p14:creationId xmlns:p14="http://schemas.microsoft.com/office/powerpoint/2010/main" val="257424132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48507">
              <a:defRPr/>
            </a:pPr>
            <a:fld id="{5B5E225C-EA32-49AA-BCE1-CBED354D9589}" type="slidenum">
              <a:rPr lang="en-US">
                <a:solidFill>
                  <a:prstClr val="black"/>
                </a:solidFill>
                <a:latin typeface="Calibri"/>
              </a:rPr>
              <a:pPr defTabSz="948507">
                <a:defRPr/>
              </a:pPr>
              <a:t>125</a:t>
            </a:fld>
            <a:endParaRPr lang="en-US">
              <a:solidFill>
                <a:prstClr val="black"/>
              </a:solidFill>
              <a:latin typeface="Calibri"/>
            </a:endParaRPr>
          </a:p>
        </p:txBody>
      </p:sp>
    </p:spTree>
    <p:extLst>
      <p:ext uri="{BB962C8B-B14F-4D97-AF65-F5344CB8AC3E}">
        <p14:creationId xmlns:p14="http://schemas.microsoft.com/office/powerpoint/2010/main" val="75252890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Slide Image Placeholder 1"/>
          <p:cNvSpPr>
            <a:spLocks noGrp="1" noRot="1" noChangeAspect="1" noTextEdit="1"/>
          </p:cNvSpPr>
          <p:nvPr>
            <p:ph type="sldImg"/>
          </p:nvPr>
        </p:nvSpPr>
        <p:spPr>
          <a:ln/>
        </p:spPr>
      </p:sp>
      <p:sp>
        <p:nvSpPr>
          <p:cNvPr id="29491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52518F64-349E-47DF-A643-41E2392EE8F1}" type="slidenum">
              <a:rPr lang="en-US" smtClean="0"/>
              <a:pPr>
                <a:defRPr/>
              </a:pPr>
              <a:t>141</a:t>
            </a:fld>
            <a:endParaRPr lang="en-US"/>
          </a:p>
        </p:txBody>
      </p:sp>
    </p:spTree>
    <p:extLst>
      <p:ext uri="{BB962C8B-B14F-4D97-AF65-F5344CB8AC3E}">
        <p14:creationId xmlns:p14="http://schemas.microsoft.com/office/powerpoint/2010/main" val="224148929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Slide Image Placeholder 1"/>
          <p:cNvSpPr>
            <a:spLocks noGrp="1" noRot="1" noChangeAspect="1" noTextEdit="1"/>
          </p:cNvSpPr>
          <p:nvPr>
            <p:ph type="sldImg"/>
          </p:nvPr>
        </p:nvSpPr>
        <p:spPr>
          <a:ln/>
        </p:spPr>
      </p:sp>
      <p:sp>
        <p:nvSpPr>
          <p:cNvPr id="29491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52518F64-349E-47DF-A643-41E2392EE8F1}" type="slidenum">
              <a:rPr lang="en-US" smtClean="0"/>
              <a:pPr>
                <a:defRPr/>
              </a:pPr>
              <a:t>142</a:t>
            </a:fld>
            <a:endParaRPr lang="en-US"/>
          </a:p>
        </p:txBody>
      </p:sp>
    </p:spTree>
    <p:extLst>
      <p:ext uri="{BB962C8B-B14F-4D97-AF65-F5344CB8AC3E}">
        <p14:creationId xmlns:p14="http://schemas.microsoft.com/office/powerpoint/2010/main" val="14052202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143</a:t>
            </a:fld>
            <a:endParaRPr lang="en-US"/>
          </a:p>
        </p:txBody>
      </p:sp>
    </p:spTree>
    <p:extLst>
      <p:ext uri="{BB962C8B-B14F-4D97-AF65-F5344CB8AC3E}">
        <p14:creationId xmlns:p14="http://schemas.microsoft.com/office/powerpoint/2010/main" val="90329590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152</a:t>
            </a:fld>
            <a:endParaRPr lang="en-US"/>
          </a:p>
        </p:txBody>
      </p:sp>
    </p:spTree>
    <p:extLst>
      <p:ext uri="{BB962C8B-B14F-4D97-AF65-F5344CB8AC3E}">
        <p14:creationId xmlns:p14="http://schemas.microsoft.com/office/powerpoint/2010/main" val="236980446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A1876612-27E4-1140-BEAF-680E6B85D7D8}"/>
              </a:ext>
            </a:extLst>
          </p:cNvPr>
          <p:cNvSpPr>
            <a:spLocks noGrp="1" noRot="1" noChangeAspect="1" noChangeArrowheads="1" noTextEdit="1"/>
          </p:cNvSpPr>
          <p:nvPr>
            <p:ph type="sldImg"/>
          </p:nvPr>
        </p:nvSpPr>
        <p:spPr>
          <a:xfrm>
            <a:off x="1225550" y="714375"/>
            <a:ext cx="4705350" cy="3529013"/>
          </a:xfrm>
          <a:ln/>
        </p:spPr>
      </p:sp>
      <p:sp>
        <p:nvSpPr>
          <p:cNvPr id="35842" name="Notes Placeholder 2">
            <a:extLst>
              <a:ext uri="{FF2B5EF4-FFF2-40B4-BE49-F238E27FC236}">
                <a16:creationId xmlns:a16="http://schemas.microsoft.com/office/drawing/2014/main" id="{E35EA7F1-C90D-944E-BE93-688C78397814}"/>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
        <p:nvSpPr>
          <p:cNvPr id="35843" name="Slide Number Placeholder 3">
            <a:extLst>
              <a:ext uri="{FF2B5EF4-FFF2-40B4-BE49-F238E27FC236}">
                <a16:creationId xmlns:a16="http://schemas.microsoft.com/office/drawing/2014/main" id="{5066EA83-3784-B247-B6EA-5A340320FA9E}"/>
              </a:ext>
            </a:extLst>
          </p:cNvPr>
          <p:cNvSpPr>
            <a:spLocks noGrp="1" noChangeArrowheads="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New Roman" panose="02020603050405020304" pitchFamily="18" charset="0"/>
                <a:ea typeface="ＭＳ Ｐゴシック" panose="020B0600070205080204" pitchFamily="34" charset="-128"/>
              </a:defRPr>
            </a:lvl1pPr>
            <a:lvl2pPr marL="770662" indent="-296408">
              <a:defRPr sz="2500">
                <a:solidFill>
                  <a:schemeClr val="tx1"/>
                </a:solidFill>
                <a:latin typeface="Times New Roman" panose="02020603050405020304" pitchFamily="18" charset="0"/>
                <a:ea typeface="ＭＳ Ｐゴシック" panose="020B0600070205080204" pitchFamily="34" charset="-128"/>
              </a:defRPr>
            </a:lvl2pPr>
            <a:lvl3pPr marL="1185634" indent="-237127">
              <a:defRPr sz="2500">
                <a:solidFill>
                  <a:schemeClr val="tx1"/>
                </a:solidFill>
                <a:latin typeface="Times New Roman" panose="02020603050405020304" pitchFamily="18" charset="0"/>
                <a:ea typeface="ＭＳ Ｐゴシック" panose="020B0600070205080204" pitchFamily="34" charset="-128"/>
              </a:defRPr>
            </a:lvl3pPr>
            <a:lvl4pPr marL="1659887" indent="-237127">
              <a:defRPr sz="2500">
                <a:solidFill>
                  <a:schemeClr val="tx1"/>
                </a:solidFill>
                <a:latin typeface="Times New Roman" panose="02020603050405020304" pitchFamily="18" charset="0"/>
                <a:ea typeface="ＭＳ Ｐゴシック" panose="020B0600070205080204" pitchFamily="34" charset="-128"/>
              </a:defRPr>
            </a:lvl4pPr>
            <a:lvl5pPr marL="2134141" indent="-237127">
              <a:defRPr sz="2500">
                <a:solidFill>
                  <a:schemeClr val="tx1"/>
                </a:solidFill>
                <a:latin typeface="Times New Roman" panose="02020603050405020304" pitchFamily="18" charset="0"/>
                <a:ea typeface="ＭＳ Ｐゴシック" panose="020B0600070205080204" pitchFamily="34" charset="-128"/>
              </a:defRPr>
            </a:lvl5pPr>
            <a:lvl6pPr marL="2608395" indent="-237127" eaLnBrk="0" fontAlgn="base" hangingPunct="0">
              <a:spcBef>
                <a:spcPct val="0"/>
              </a:spcBef>
              <a:spcAft>
                <a:spcPct val="0"/>
              </a:spcAft>
              <a:defRPr sz="2500">
                <a:solidFill>
                  <a:schemeClr val="tx1"/>
                </a:solidFill>
                <a:latin typeface="Times New Roman" panose="02020603050405020304" pitchFamily="18" charset="0"/>
                <a:ea typeface="ＭＳ Ｐゴシック" panose="020B0600070205080204" pitchFamily="34" charset="-128"/>
              </a:defRPr>
            </a:lvl6pPr>
            <a:lvl7pPr marL="3082648" indent="-237127" eaLnBrk="0" fontAlgn="base" hangingPunct="0">
              <a:spcBef>
                <a:spcPct val="0"/>
              </a:spcBef>
              <a:spcAft>
                <a:spcPct val="0"/>
              </a:spcAft>
              <a:defRPr sz="2500">
                <a:solidFill>
                  <a:schemeClr val="tx1"/>
                </a:solidFill>
                <a:latin typeface="Times New Roman" panose="02020603050405020304" pitchFamily="18" charset="0"/>
                <a:ea typeface="ＭＳ Ｐゴシック" panose="020B0600070205080204" pitchFamily="34" charset="-128"/>
              </a:defRPr>
            </a:lvl7pPr>
            <a:lvl8pPr marL="3556902" indent="-237127" eaLnBrk="0" fontAlgn="base" hangingPunct="0">
              <a:spcBef>
                <a:spcPct val="0"/>
              </a:spcBef>
              <a:spcAft>
                <a:spcPct val="0"/>
              </a:spcAft>
              <a:defRPr sz="2500">
                <a:solidFill>
                  <a:schemeClr val="tx1"/>
                </a:solidFill>
                <a:latin typeface="Times New Roman" panose="02020603050405020304" pitchFamily="18" charset="0"/>
                <a:ea typeface="ＭＳ Ｐゴシック" panose="020B0600070205080204" pitchFamily="34" charset="-128"/>
              </a:defRPr>
            </a:lvl8pPr>
            <a:lvl9pPr marL="4031155" indent="-237127" eaLnBrk="0" fontAlgn="base" hangingPunct="0">
              <a:spcBef>
                <a:spcPct val="0"/>
              </a:spcBef>
              <a:spcAft>
                <a:spcPct val="0"/>
              </a:spcAft>
              <a:defRPr sz="2500">
                <a:solidFill>
                  <a:schemeClr val="tx1"/>
                </a:solidFill>
                <a:latin typeface="Times New Roman" panose="02020603050405020304" pitchFamily="18" charset="0"/>
                <a:ea typeface="ＭＳ Ｐゴシック" panose="020B0600070205080204" pitchFamily="34" charset="-128"/>
              </a:defRPr>
            </a:lvl9pPr>
          </a:lstStyle>
          <a:p>
            <a:pPr defTabSz="948507">
              <a:defRPr/>
            </a:pPr>
            <a:fld id="{25AF2AEF-2941-CB4A-880C-2879A1BE8EAF}" type="slidenum">
              <a:rPr lang="en-US" altLang="en-US">
                <a:solidFill>
                  <a:prstClr val="black"/>
                </a:solidFill>
              </a:rPr>
              <a:pPr defTabSz="948507">
                <a:defRPr/>
              </a:pPr>
              <a:t>153</a:t>
            </a:fld>
            <a:endParaRPr lang="en-US" altLang="en-US">
              <a:solidFill>
                <a:prstClr val="black"/>
              </a:solidFill>
            </a:endParaRPr>
          </a:p>
        </p:txBody>
      </p:sp>
    </p:spTree>
    <p:extLst>
      <p:ext uri="{BB962C8B-B14F-4D97-AF65-F5344CB8AC3E}">
        <p14:creationId xmlns:p14="http://schemas.microsoft.com/office/powerpoint/2010/main" val="2407114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Access and health equity is the ultimate goal when designing and delivering DSMES. </a:t>
            </a:r>
          </a:p>
          <a:p>
            <a:endParaRPr lang="en-US" dirty="0"/>
          </a:p>
          <a:p>
            <a:r>
              <a:rPr lang="en-US" dirty="0"/>
              <a:t>Creating culturally appropriate and varied modalities of settings has been shown to improve outcomes. </a:t>
            </a:r>
          </a:p>
          <a:p>
            <a:endParaRPr lang="en-US" dirty="0"/>
          </a:p>
          <a:p>
            <a:r>
              <a:rPr lang="en-US" dirty="0"/>
              <a:t>We know barriers to care exist at every level from the health system to individual. </a:t>
            </a:r>
          </a:p>
          <a:p>
            <a:r>
              <a:rPr lang="en-US" dirty="0"/>
              <a:t>However we can address these barriers by working to educate participants and health care providers on the critical times when DSMES is needed. </a:t>
            </a:r>
          </a:p>
          <a:p>
            <a:r>
              <a:rPr lang="en-US" dirty="0"/>
              <a:t>We can work with health systems and clinics to develop population health screening and clinical outreach, </a:t>
            </a:r>
          </a:p>
          <a:p>
            <a:r>
              <a:rPr lang="en-US" dirty="0"/>
              <a:t>create protocols to reduce time for referral and </a:t>
            </a:r>
          </a:p>
          <a:p>
            <a:r>
              <a:rPr lang="en-US" dirty="0"/>
              <a:t>collaborate health and community systems to address social needs. </a:t>
            </a:r>
          </a:p>
          <a:p>
            <a:r>
              <a:rPr lang="en-US" dirty="0"/>
              <a:t>We can include other health partners including community health workers to support delivery of diabetes peer support. </a:t>
            </a:r>
          </a:p>
          <a:p>
            <a:endParaRPr lang="en-US" dirty="0"/>
          </a:p>
          <a:p>
            <a:r>
              <a:rPr lang="en-US" dirty="0"/>
              <a:t>Barriers can be also be addressed by developing a diversity of delivery models. </a:t>
            </a:r>
          </a:p>
          <a:p>
            <a:r>
              <a:rPr lang="en-US" dirty="0"/>
              <a:t>From traditional </a:t>
            </a:r>
            <a:r>
              <a:rPr lang="en-US" dirty="0" err="1"/>
              <a:t>inperson</a:t>
            </a:r>
            <a:r>
              <a:rPr lang="en-US" dirty="0"/>
              <a:t> classrooms to community-based strategies and technology enabled solutions including telehealth or virtual environments varying modes can serve different needs. </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17</a:t>
            </a:fld>
            <a:endParaRPr lang="en-US"/>
          </a:p>
        </p:txBody>
      </p:sp>
    </p:spTree>
    <p:extLst>
      <p:ext uri="{BB962C8B-B14F-4D97-AF65-F5344CB8AC3E}">
        <p14:creationId xmlns:p14="http://schemas.microsoft.com/office/powerpoint/2010/main" val="235877375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a:extLst>
              <a:ext uri="{FF2B5EF4-FFF2-40B4-BE49-F238E27FC236}">
                <a16:creationId xmlns:a16="http://schemas.microsoft.com/office/drawing/2014/main" id="{AE8CB98E-2F23-3D4F-9775-269E3399036C}"/>
              </a:ext>
            </a:extLst>
          </p:cNvPr>
          <p:cNvSpPr>
            <a:spLocks noGrp="1" noRot="1" noChangeAspect="1" noChangeArrowheads="1" noTextEdit="1"/>
          </p:cNvSpPr>
          <p:nvPr>
            <p:ph type="sldImg"/>
          </p:nvPr>
        </p:nvSpPr>
        <p:spPr>
          <a:xfrm>
            <a:off x="1225550" y="714375"/>
            <a:ext cx="4705350" cy="3529013"/>
          </a:xfrm>
          <a:ln/>
        </p:spPr>
      </p:sp>
      <p:sp>
        <p:nvSpPr>
          <p:cNvPr id="37890" name="Notes Placeholder 2">
            <a:extLst>
              <a:ext uri="{FF2B5EF4-FFF2-40B4-BE49-F238E27FC236}">
                <a16:creationId xmlns:a16="http://schemas.microsoft.com/office/drawing/2014/main" id="{EAECDEB9-4ED4-F945-B93A-FE06ED33AA9F}"/>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05359742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a:extLst>
              <a:ext uri="{FF2B5EF4-FFF2-40B4-BE49-F238E27FC236}">
                <a16:creationId xmlns:a16="http://schemas.microsoft.com/office/drawing/2014/main" id="{AE8CB98E-2F23-3D4F-9775-269E3399036C}"/>
              </a:ext>
            </a:extLst>
          </p:cNvPr>
          <p:cNvSpPr>
            <a:spLocks noGrp="1" noRot="1" noChangeAspect="1" noChangeArrowheads="1" noTextEdit="1"/>
          </p:cNvSpPr>
          <p:nvPr>
            <p:ph type="sldImg"/>
          </p:nvPr>
        </p:nvSpPr>
        <p:spPr>
          <a:xfrm>
            <a:off x="1225550" y="714375"/>
            <a:ext cx="4705350" cy="3529013"/>
          </a:xfrm>
          <a:ln/>
        </p:spPr>
      </p:sp>
      <p:sp>
        <p:nvSpPr>
          <p:cNvPr id="37890" name="Notes Placeholder 2">
            <a:extLst>
              <a:ext uri="{FF2B5EF4-FFF2-40B4-BE49-F238E27FC236}">
                <a16:creationId xmlns:a16="http://schemas.microsoft.com/office/drawing/2014/main" id="{EAECDEB9-4ED4-F945-B93A-FE06ED33AA9F}"/>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84081718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a:extLst>
              <a:ext uri="{FF2B5EF4-FFF2-40B4-BE49-F238E27FC236}">
                <a16:creationId xmlns:a16="http://schemas.microsoft.com/office/drawing/2014/main" id="{45D8B45A-9B6D-DF4C-BD73-FE633C2BA9BB}"/>
              </a:ext>
            </a:extLst>
          </p:cNvPr>
          <p:cNvSpPr>
            <a:spLocks noGrp="1" noRot="1" noChangeAspect="1" noChangeArrowheads="1" noTextEdit="1"/>
          </p:cNvSpPr>
          <p:nvPr>
            <p:ph type="sldImg"/>
          </p:nvPr>
        </p:nvSpPr>
        <p:spPr>
          <a:xfrm>
            <a:off x="1225550" y="714375"/>
            <a:ext cx="4705350" cy="3529013"/>
          </a:xfrm>
          <a:ln/>
        </p:spPr>
      </p:sp>
      <p:sp>
        <p:nvSpPr>
          <p:cNvPr id="39938" name="Notes Placeholder 2">
            <a:extLst>
              <a:ext uri="{FF2B5EF4-FFF2-40B4-BE49-F238E27FC236}">
                <a16:creationId xmlns:a16="http://schemas.microsoft.com/office/drawing/2014/main" id="{2A88B67A-25C6-694F-8C81-BB52AFE476D9}"/>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82344379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a:extLst>
              <a:ext uri="{FF2B5EF4-FFF2-40B4-BE49-F238E27FC236}">
                <a16:creationId xmlns:a16="http://schemas.microsoft.com/office/drawing/2014/main" id="{45D8B45A-9B6D-DF4C-BD73-FE633C2BA9BB}"/>
              </a:ext>
            </a:extLst>
          </p:cNvPr>
          <p:cNvSpPr>
            <a:spLocks noGrp="1" noRot="1" noChangeAspect="1" noChangeArrowheads="1" noTextEdit="1"/>
          </p:cNvSpPr>
          <p:nvPr>
            <p:ph type="sldImg"/>
          </p:nvPr>
        </p:nvSpPr>
        <p:spPr>
          <a:xfrm>
            <a:off x="1225550" y="714375"/>
            <a:ext cx="4705350" cy="3529013"/>
          </a:xfrm>
          <a:ln/>
        </p:spPr>
      </p:sp>
      <p:sp>
        <p:nvSpPr>
          <p:cNvPr id="39938" name="Notes Placeholder 2">
            <a:extLst>
              <a:ext uri="{FF2B5EF4-FFF2-40B4-BE49-F238E27FC236}">
                <a16:creationId xmlns:a16="http://schemas.microsoft.com/office/drawing/2014/main" id="{2A88B67A-25C6-694F-8C81-BB52AFE476D9}"/>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58353598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54150" y="1181100"/>
            <a:ext cx="4248150" cy="31861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48507">
              <a:defRPr/>
            </a:pPr>
            <a:fld id="{3EBA5BD7-F043-4D1B-AA17-CD412FC534DE}" type="slidenum">
              <a:rPr lang="en-US" sz="1200">
                <a:solidFill>
                  <a:prstClr val="black"/>
                </a:solidFill>
                <a:latin typeface="Calibri"/>
              </a:rPr>
              <a:pPr defTabSz="948507">
                <a:defRPr/>
              </a:pPr>
              <a:t>160</a:t>
            </a:fld>
            <a:endParaRPr lang="en-US" sz="1200">
              <a:solidFill>
                <a:prstClr val="black"/>
              </a:solidFill>
              <a:latin typeface="Calibri"/>
            </a:endParaRPr>
          </a:p>
        </p:txBody>
      </p:sp>
    </p:spTree>
    <p:extLst>
      <p:ext uri="{BB962C8B-B14F-4D97-AF65-F5344CB8AC3E}">
        <p14:creationId xmlns:p14="http://schemas.microsoft.com/office/powerpoint/2010/main" val="311891377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5550" y="714375"/>
            <a:ext cx="4705350" cy="352901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0380702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r>
              <a:rPr lang="en-US" dirty="0"/>
              <a:t>This is the CGM data for someone with type 1 diabetes – it does include several months but the point is the range of fluctuation - &lt;40 on the low end and &gt;400 on the high end. </a:t>
            </a:r>
          </a:p>
        </p:txBody>
      </p:sp>
      <p:sp>
        <p:nvSpPr>
          <p:cNvPr id="4" name="Slide Number Placeholder 3"/>
          <p:cNvSpPr>
            <a:spLocks noGrp="1"/>
          </p:cNvSpPr>
          <p:nvPr>
            <p:ph type="sldNum" sz="quarter" idx="10"/>
          </p:nvPr>
        </p:nvSpPr>
        <p:spPr/>
        <p:txBody>
          <a:bodyPr/>
          <a:lstStyle/>
          <a:p>
            <a:fld id="{3EBA5BD7-F043-4D1B-AA17-CD412FC534DE}" type="slidenum">
              <a:rPr lang="en-US" smtClean="0"/>
              <a:t>169</a:t>
            </a:fld>
            <a:endParaRPr lang="en-US"/>
          </a:p>
        </p:txBody>
      </p:sp>
    </p:spTree>
    <p:extLst>
      <p:ext uri="{BB962C8B-B14F-4D97-AF65-F5344CB8AC3E}">
        <p14:creationId xmlns:p14="http://schemas.microsoft.com/office/powerpoint/2010/main" val="223975798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5714" name="Google Shape;443;p28:notes">
            <a:extLst>
              <a:ext uri="{FF2B5EF4-FFF2-40B4-BE49-F238E27FC236}">
                <a16:creationId xmlns:a16="http://schemas.microsoft.com/office/drawing/2014/main" id="{4D46F5B5-1126-450D-A6D9-838F23CD6C4A}"/>
              </a:ext>
            </a:extLst>
          </p:cNvPr>
          <p:cNvSpPr>
            <a:spLocks noGrp="1" noRot="1" noChangeAspect="1" noTextEdit="1"/>
          </p:cNvSpPr>
          <p:nvPr>
            <p:ph type="sldImg" idx="2"/>
          </p:nvPr>
        </p:nvSpPr>
        <p:spPr bwMode="auto">
          <a:xfrm>
            <a:off x="1257300" y="719138"/>
            <a:ext cx="4800600" cy="360045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sp>
      <p:sp>
        <p:nvSpPr>
          <p:cNvPr id="115715" name="Google Shape;444;p28:notes">
            <a:extLst>
              <a:ext uri="{FF2B5EF4-FFF2-40B4-BE49-F238E27FC236}">
                <a16:creationId xmlns:a16="http://schemas.microsoft.com/office/drawing/2014/main" id="{C6278A49-8388-4B90-A6B1-D2977CB0C99B}"/>
              </a:ext>
            </a:extLst>
          </p:cNvPr>
          <p:cNvSpPr>
            <a:spLocks noGrp="1" noChangeArrowheads="1"/>
          </p:cNvSpPr>
          <p:nvPr>
            <p:ph type="body" idx="1"/>
          </p:nvPr>
        </p:nvSpPr>
        <p:spPr bwMode="auto">
          <a:xfrm>
            <a:off x="715617" y="4544830"/>
            <a:ext cx="5724939" cy="371849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835" tIns="47405" rIns="94835" bIns="47405" numCol="1" anchor="t" anchorCtr="0" compatLnSpc="1">
            <a:prstTxWarp prst="textNoShape">
              <a:avLst/>
            </a:prstTxWarp>
          </a:bodyPr>
          <a:lstStyle/>
          <a:p>
            <a:pPr>
              <a:spcBef>
                <a:spcPct val="0"/>
              </a:spcBef>
            </a:pPr>
            <a:endParaRPr lang="en-US" altLang="en-US"/>
          </a:p>
        </p:txBody>
      </p:sp>
      <p:sp>
        <p:nvSpPr>
          <p:cNvPr id="115716" name="Google Shape;445;p28:notes">
            <a:extLst>
              <a:ext uri="{FF2B5EF4-FFF2-40B4-BE49-F238E27FC236}">
                <a16:creationId xmlns:a16="http://schemas.microsoft.com/office/drawing/2014/main" id="{2D155F19-4ABB-4E2A-8898-BA7806C4ADA7}"/>
              </a:ext>
            </a:extLst>
          </p:cNvPr>
          <p:cNvSpPr>
            <a:spLocks noGrp="1" noChangeArrowheads="1"/>
          </p:cNvSpPr>
          <p:nvPr>
            <p:ph type="sldNum" sz="quarter" idx="5"/>
          </p:nvPr>
        </p:nvSpPr>
        <p:spPr bwMode="auto">
          <a:xfrm>
            <a:off x="4053509" y="8969975"/>
            <a:ext cx="3101009" cy="47382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35" tIns="47405" rIns="94835" bIns="47405"/>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eaLnBrk="0" fontAlgn="base" hangingPunct="0">
              <a:spcBef>
                <a:spcPct val="0"/>
              </a:spcBef>
              <a:spcAft>
                <a:spcPct val="0"/>
              </a:spcAft>
              <a:defRPr>
                <a:solidFill>
                  <a:schemeClr val="tx1"/>
                </a:solidFill>
                <a:latin typeface="Arial" panose="020B0604020202020204" pitchFamily="34" charset="0"/>
              </a:defRPr>
            </a:lvl6pPr>
            <a:lvl7pPr marL="3082648" indent="-237127" eaLnBrk="0" fontAlgn="base" hangingPunct="0">
              <a:spcBef>
                <a:spcPct val="0"/>
              </a:spcBef>
              <a:spcAft>
                <a:spcPct val="0"/>
              </a:spcAft>
              <a:defRPr>
                <a:solidFill>
                  <a:schemeClr val="tx1"/>
                </a:solidFill>
                <a:latin typeface="Arial" panose="020B0604020202020204" pitchFamily="34" charset="0"/>
              </a:defRPr>
            </a:lvl7pPr>
            <a:lvl8pPr marL="3556902" indent="-237127" eaLnBrk="0" fontAlgn="base" hangingPunct="0">
              <a:spcBef>
                <a:spcPct val="0"/>
              </a:spcBef>
              <a:spcAft>
                <a:spcPct val="0"/>
              </a:spcAft>
              <a:defRPr>
                <a:solidFill>
                  <a:schemeClr val="tx1"/>
                </a:solidFill>
                <a:latin typeface="Arial" panose="020B0604020202020204" pitchFamily="34" charset="0"/>
              </a:defRPr>
            </a:lvl8pPr>
            <a:lvl9pPr marL="4031155" indent="-237127" eaLnBrk="0" fontAlgn="base" hangingPunct="0">
              <a:spcBef>
                <a:spcPct val="0"/>
              </a:spcBef>
              <a:spcAft>
                <a:spcPct val="0"/>
              </a:spcAft>
              <a:defRPr>
                <a:solidFill>
                  <a:schemeClr val="tx1"/>
                </a:solidFill>
                <a:latin typeface="Arial" panose="020B0604020202020204" pitchFamily="34" charset="0"/>
              </a:defRPr>
            </a:lvl9pPr>
          </a:lstStyle>
          <a:p>
            <a:fld id="{88FF9160-AB2D-4DF4-9109-0B6A673F208D}" type="slidenum">
              <a:rPr lang="en-US" altLang="en-US" smtClean="0">
                <a:solidFill>
                  <a:srgbClr val="000000"/>
                </a:solidFill>
                <a:latin typeface="Calibri" panose="020F0502020204030204" pitchFamily="34" charset="0"/>
              </a:rPr>
              <a:pPr/>
              <a:t>170</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356776250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Slide Image Placeholder 1"/>
          <p:cNvSpPr>
            <a:spLocks noGrp="1" noRot="1" noChangeAspect="1" noTextEdit="1"/>
          </p:cNvSpPr>
          <p:nvPr>
            <p:ph type="sldImg"/>
          </p:nvPr>
        </p:nvSpPr>
        <p:spPr>
          <a:ln/>
        </p:spPr>
      </p:sp>
      <p:sp>
        <p:nvSpPr>
          <p:cNvPr id="349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49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Times New Roman" pitchFamily="18" charset="0"/>
              </a:defRPr>
            </a:lvl1pPr>
            <a:lvl2pPr marL="814547" indent="-313286" eaLnBrk="0" hangingPunct="0">
              <a:defRPr sz="2600">
                <a:solidFill>
                  <a:schemeClr val="tx1"/>
                </a:solidFill>
                <a:latin typeface="Times New Roman" pitchFamily="18" charset="0"/>
              </a:defRPr>
            </a:lvl2pPr>
            <a:lvl3pPr marL="1253150" indent="-250629" eaLnBrk="0" hangingPunct="0">
              <a:defRPr sz="2600">
                <a:solidFill>
                  <a:schemeClr val="tx1"/>
                </a:solidFill>
                <a:latin typeface="Times New Roman" pitchFamily="18" charset="0"/>
              </a:defRPr>
            </a:lvl3pPr>
            <a:lvl4pPr marL="1754409" indent="-250629" eaLnBrk="0" hangingPunct="0">
              <a:defRPr sz="2600">
                <a:solidFill>
                  <a:schemeClr val="tx1"/>
                </a:solidFill>
                <a:latin typeface="Times New Roman" pitchFamily="18" charset="0"/>
              </a:defRPr>
            </a:lvl4pPr>
            <a:lvl5pPr marL="2255670" indent="-250629" eaLnBrk="0" hangingPunct="0">
              <a:defRPr sz="2600">
                <a:solidFill>
                  <a:schemeClr val="tx1"/>
                </a:solidFill>
                <a:latin typeface="Times New Roman" pitchFamily="18" charset="0"/>
              </a:defRPr>
            </a:lvl5pPr>
            <a:lvl6pPr marL="2756931" indent="-250629" eaLnBrk="0" fontAlgn="base" hangingPunct="0">
              <a:spcBef>
                <a:spcPct val="0"/>
              </a:spcBef>
              <a:spcAft>
                <a:spcPct val="0"/>
              </a:spcAft>
              <a:defRPr sz="2600">
                <a:solidFill>
                  <a:schemeClr val="tx1"/>
                </a:solidFill>
                <a:latin typeface="Times New Roman" pitchFamily="18" charset="0"/>
              </a:defRPr>
            </a:lvl6pPr>
            <a:lvl7pPr marL="3258189" indent="-250629" eaLnBrk="0" fontAlgn="base" hangingPunct="0">
              <a:spcBef>
                <a:spcPct val="0"/>
              </a:spcBef>
              <a:spcAft>
                <a:spcPct val="0"/>
              </a:spcAft>
              <a:defRPr sz="2600">
                <a:solidFill>
                  <a:schemeClr val="tx1"/>
                </a:solidFill>
                <a:latin typeface="Times New Roman" pitchFamily="18" charset="0"/>
              </a:defRPr>
            </a:lvl7pPr>
            <a:lvl8pPr marL="3759450" indent="-250629" eaLnBrk="0" fontAlgn="base" hangingPunct="0">
              <a:spcBef>
                <a:spcPct val="0"/>
              </a:spcBef>
              <a:spcAft>
                <a:spcPct val="0"/>
              </a:spcAft>
              <a:defRPr sz="2600">
                <a:solidFill>
                  <a:schemeClr val="tx1"/>
                </a:solidFill>
                <a:latin typeface="Times New Roman" pitchFamily="18" charset="0"/>
              </a:defRPr>
            </a:lvl8pPr>
            <a:lvl9pPr marL="4260711" indent="-250629" eaLnBrk="0" fontAlgn="base" hangingPunct="0">
              <a:spcBef>
                <a:spcPct val="0"/>
              </a:spcBef>
              <a:spcAft>
                <a:spcPct val="0"/>
              </a:spcAft>
              <a:defRPr sz="2600">
                <a:solidFill>
                  <a:schemeClr val="tx1"/>
                </a:solidFill>
                <a:latin typeface="Times New Roman" pitchFamily="18" charset="0"/>
              </a:defRPr>
            </a:lvl9pPr>
          </a:lstStyle>
          <a:p>
            <a:pPr eaLnBrk="1" hangingPunct="1"/>
            <a:fld id="{E7E2468D-A70E-42FD-AC57-DC531BF0041D}" type="slidenum">
              <a:rPr lang="en-US" sz="1300"/>
              <a:pPr eaLnBrk="1" hangingPunct="1"/>
              <a:t>171</a:t>
            </a:fld>
            <a:endParaRPr lang="en-US" sz="1300"/>
          </a:p>
        </p:txBody>
      </p:sp>
    </p:spTree>
    <p:extLst>
      <p:ext uri="{BB962C8B-B14F-4D97-AF65-F5344CB8AC3E}">
        <p14:creationId xmlns:p14="http://schemas.microsoft.com/office/powerpoint/2010/main" val="37952849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3730" name="Google Shape;300;p15:notes">
            <a:extLst>
              <a:ext uri="{FF2B5EF4-FFF2-40B4-BE49-F238E27FC236}">
                <a16:creationId xmlns:a16="http://schemas.microsoft.com/office/drawing/2014/main" id="{FB66976C-BF4E-BD4B-B1F4-556A74DD4416}"/>
              </a:ext>
            </a:extLst>
          </p:cNvPr>
          <p:cNvSpPr>
            <a:spLocks noGrp="1" noRot="1" noChangeAspect="1" noTextEdit="1"/>
          </p:cNvSpPr>
          <p:nvPr>
            <p:ph type="sldImg" idx="2"/>
          </p:nvPr>
        </p:nvSpPr>
        <p:spPr bwMode="auto">
          <a:xfrm>
            <a:off x="1217613" y="706438"/>
            <a:ext cx="4722812" cy="3541712"/>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w="9525" cap="flat">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sp>
      <p:sp>
        <p:nvSpPr>
          <p:cNvPr id="301" name="Google Shape;301;p15:notes">
            <a:extLst>
              <a:ext uri="{FF2B5EF4-FFF2-40B4-BE49-F238E27FC236}">
                <a16:creationId xmlns:a16="http://schemas.microsoft.com/office/drawing/2014/main" id="{6FAC4FD6-3A7B-3B7F-1C79-94CCC1AEA64C}"/>
              </a:ext>
            </a:extLst>
          </p:cNvPr>
          <p:cNvSpPr txBox="1">
            <a:spLocks noGrp="1"/>
          </p:cNvSpPr>
          <p:nvPr>
            <p:ph type="body" idx="1"/>
          </p:nvPr>
        </p:nvSpPr>
        <p:spPr>
          <a:xfrm>
            <a:off x="715617" y="4544830"/>
            <a:ext cx="5724939" cy="3718498"/>
          </a:xfrm>
          <a:ln/>
        </p:spPr>
        <p:txBody>
          <a:bodyPr spcFirstLastPara="1" wrap="square" lIns="94835" tIns="47405" rIns="94835" bIns="47405" anchor="t" anchorCtr="0">
            <a:noAutofit/>
          </a:bodyPr>
          <a:lstStyle/>
          <a:p>
            <a:pPr>
              <a:lnSpc>
                <a:spcPct val="80000"/>
              </a:lnSpc>
              <a:defRPr/>
            </a:pPr>
            <a:endParaRPr sz="1300" dirty="0"/>
          </a:p>
        </p:txBody>
      </p:sp>
      <p:sp>
        <p:nvSpPr>
          <p:cNvPr id="73732" name="Google Shape;302;p15:notes">
            <a:extLst>
              <a:ext uri="{FF2B5EF4-FFF2-40B4-BE49-F238E27FC236}">
                <a16:creationId xmlns:a16="http://schemas.microsoft.com/office/drawing/2014/main" id="{4A5B5090-54D1-D572-6D89-F269DDD07E5E}"/>
              </a:ext>
            </a:extLst>
          </p:cNvPr>
          <p:cNvSpPr>
            <a:spLocks noGrp="1" noChangeArrowheads="1"/>
          </p:cNvSpPr>
          <p:nvPr>
            <p:ph type="sldNum" sz="quarter" idx="5"/>
          </p:nvPr>
        </p:nvSpPr>
        <p:spPr bwMode="auto">
          <a:xfrm>
            <a:off x="4053509" y="8969975"/>
            <a:ext cx="3101009" cy="47382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35" tIns="47405" rIns="94835" bIns="47405"/>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eaLnBrk="0" fontAlgn="base" hangingPunct="0">
              <a:spcBef>
                <a:spcPct val="0"/>
              </a:spcBef>
              <a:spcAft>
                <a:spcPct val="0"/>
              </a:spcAft>
              <a:defRPr>
                <a:solidFill>
                  <a:schemeClr val="tx1"/>
                </a:solidFill>
                <a:latin typeface="Arial" panose="020B0604020202020204" pitchFamily="34" charset="0"/>
              </a:defRPr>
            </a:lvl6pPr>
            <a:lvl7pPr marL="3082648" indent="-237127" eaLnBrk="0" fontAlgn="base" hangingPunct="0">
              <a:spcBef>
                <a:spcPct val="0"/>
              </a:spcBef>
              <a:spcAft>
                <a:spcPct val="0"/>
              </a:spcAft>
              <a:defRPr>
                <a:solidFill>
                  <a:schemeClr val="tx1"/>
                </a:solidFill>
                <a:latin typeface="Arial" panose="020B0604020202020204" pitchFamily="34" charset="0"/>
              </a:defRPr>
            </a:lvl7pPr>
            <a:lvl8pPr marL="3556902" indent="-237127" eaLnBrk="0" fontAlgn="base" hangingPunct="0">
              <a:spcBef>
                <a:spcPct val="0"/>
              </a:spcBef>
              <a:spcAft>
                <a:spcPct val="0"/>
              </a:spcAft>
              <a:defRPr>
                <a:solidFill>
                  <a:schemeClr val="tx1"/>
                </a:solidFill>
                <a:latin typeface="Arial" panose="020B0604020202020204" pitchFamily="34" charset="0"/>
              </a:defRPr>
            </a:lvl8pPr>
            <a:lvl9pPr marL="4031155" indent="-237127" eaLnBrk="0" fontAlgn="base" hangingPunct="0">
              <a:spcBef>
                <a:spcPct val="0"/>
              </a:spcBef>
              <a:spcAft>
                <a:spcPct val="0"/>
              </a:spcAft>
              <a:defRPr>
                <a:solidFill>
                  <a:schemeClr val="tx1"/>
                </a:solidFill>
                <a:latin typeface="Arial" panose="020B0604020202020204" pitchFamily="34" charset="0"/>
              </a:defRPr>
            </a:lvl9pPr>
          </a:lstStyle>
          <a:p>
            <a:fld id="{02E0B599-5F04-4294-AE3E-B28A5D5E7F96}" type="slidenum">
              <a:rPr lang="en-US" altLang="en-US" smtClean="0">
                <a:solidFill>
                  <a:srgbClr val="000000"/>
                </a:solidFill>
                <a:latin typeface="Calibri" panose="020F0502020204030204" pitchFamily="34" charset="0"/>
                <a:cs typeface="Calibri" panose="020F0502020204030204" pitchFamily="34" charset="0"/>
                <a:sym typeface="Calibri" panose="020F0502020204030204" pitchFamily="34" charset="0"/>
              </a:rPr>
              <a:pPr/>
              <a:t>172</a:t>
            </a:fld>
            <a:endParaRPr lang="en-US" altLang="en-US">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945064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p:cNvSpPr>
            <a:spLocks noGrp="1" noRot="1" noChangeAspect="1" noTextEdit="1"/>
          </p:cNvSpPr>
          <p:nvPr>
            <p:ph type="sldImg"/>
          </p:nvPr>
        </p:nvSpPr>
        <p:spPr>
          <a:xfrm>
            <a:off x="1257300" y="720725"/>
            <a:ext cx="4800600" cy="3600450"/>
          </a:xfrm>
          <a:ln/>
        </p:spPr>
      </p:sp>
      <p:sp>
        <p:nvSpPr>
          <p:cNvPr id="2560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0" i="0" dirty="0">
                <a:solidFill>
                  <a:srgbClr val="000000"/>
                </a:solidFill>
                <a:effectLst/>
                <a:highlight>
                  <a:srgbClr val="FFFFFF"/>
                </a:highlight>
                <a:latin typeface="Times New Roman" panose="02020603050405020304" pitchFamily="18" charset="0"/>
              </a:rPr>
              <a:t>Measurement of C-peptide is preferable to the measurement of insulin as it has a longer half-life, not subjected to the first-pass hepatic metabolism, and a steady-state clearance from the circulation. Insulin undergoes first-pass hepatic metabolism, has variable clearance, a much shorter half-life, and exogenously administered insulin can confound results. </a:t>
            </a:r>
            <a:endParaRPr lang="en-US" dirty="0"/>
          </a:p>
        </p:txBody>
      </p:sp>
      <p:sp>
        <p:nvSpPr>
          <p:cNvPr id="2560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815330" indent="-313588" eaLnBrk="0" hangingPunct="0">
              <a:defRPr sz="2500">
                <a:solidFill>
                  <a:schemeClr val="tx1"/>
                </a:solidFill>
                <a:latin typeface="Times New Roman" pitchFamily="18" charset="0"/>
              </a:defRPr>
            </a:lvl2pPr>
            <a:lvl3pPr marL="1254356" indent="-250871" eaLnBrk="0" hangingPunct="0">
              <a:defRPr sz="2500">
                <a:solidFill>
                  <a:schemeClr val="tx1"/>
                </a:solidFill>
                <a:latin typeface="Times New Roman" pitchFamily="18" charset="0"/>
              </a:defRPr>
            </a:lvl3pPr>
            <a:lvl4pPr marL="1756099" indent="-250871" eaLnBrk="0" hangingPunct="0">
              <a:defRPr sz="2500">
                <a:solidFill>
                  <a:schemeClr val="tx1"/>
                </a:solidFill>
                <a:latin typeface="Times New Roman" pitchFamily="18" charset="0"/>
              </a:defRPr>
            </a:lvl4pPr>
            <a:lvl5pPr marL="2257842" indent="-250871" eaLnBrk="0" hangingPunct="0">
              <a:defRPr sz="2500">
                <a:solidFill>
                  <a:schemeClr val="tx1"/>
                </a:solidFill>
                <a:latin typeface="Times New Roman" pitchFamily="18" charset="0"/>
              </a:defRPr>
            </a:lvl5pPr>
            <a:lvl6pPr marL="2759584" indent="-250871" eaLnBrk="0" fontAlgn="base" hangingPunct="0">
              <a:spcBef>
                <a:spcPct val="0"/>
              </a:spcBef>
              <a:spcAft>
                <a:spcPct val="0"/>
              </a:spcAft>
              <a:defRPr sz="2500">
                <a:solidFill>
                  <a:schemeClr val="tx1"/>
                </a:solidFill>
                <a:latin typeface="Times New Roman" pitchFamily="18" charset="0"/>
              </a:defRPr>
            </a:lvl6pPr>
            <a:lvl7pPr marL="3261327" indent="-250871" eaLnBrk="0" fontAlgn="base" hangingPunct="0">
              <a:spcBef>
                <a:spcPct val="0"/>
              </a:spcBef>
              <a:spcAft>
                <a:spcPct val="0"/>
              </a:spcAft>
              <a:defRPr sz="2500">
                <a:solidFill>
                  <a:schemeClr val="tx1"/>
                </a:solidFill>
                <a:latin typeface="Times New Roman" pitchFamily="18" charset="0"/>
              </a:defRPr>
            </a:lvl7pPr>
            <a:lvl8pPr marL="3763069" indent="-250871" eaLnBrk="0" fontAlgn="base" hangingPunct="0">
              <a:spcBef>
                <a:spcPct val="0"/>
              </a:spcBef>
              <a:spcAft>
                <a:spcPct val="0"/>
              </a:spcAft>
              <a:defRPr sz="2500">
                <a:solidFill>
                  <a:schemeClr val="tx1"/>
                </a:solidFill>
                <a:latin typeface="Times New Roman" pitchFamily="18" charset="0"/>
              </a:defRPr>
            </a:lvl8pPr>
            <a:lvl9pPr marL="4264812" indent="-250871" eaLnBrk="0" fontAlgn="base" hangingPunct="0">
              <a:spcBef>
                <a:spcPct val="0"/>
              </a:spcBef>
              <a:spcAft>
                <a:spcPct val="0"/>
              </a:spcAft>
              <a:defRPr sz="2500">
                <a:solidFill>
                  <a:schemeClr val="tx1"/>
                </a:solidFill>
                <a:latin typeface="Times New Roman" pitchFamily="18" charset="0"/>
              </a:defRPr>
            </a:lvl9pPr>
          </a:lstStyle>
          <a:p>
            <a:pPr eaLnBrk="1" hangingPunct="1"/>
            <a:fld id="{E38BD17F-C71A-41CA-9316-C0CB28ED4AF7}" type="slidenum">
              <a:rPr lang="en-US" sz="1300"/>
              <a:pPr eaLnBrk="1" hangingPunct="1"/>
              <a:t>21</a:t>
            </a:fld>
            <a:endParaRPr lang="en-US" sz="1300"/>
          </a:p>
        </p:txBody>
      </p:sp>
    </p:spTree>
    <p:extLst>
      <p:ext uri="{BB962C8B-B14F-4D97-AF65-F5344CB8AC3E}">
        <p14:creationId xmlns:p14="http://schemas.microsoft.com/office/powerpoint/2010/main" val="379191835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173</a:t>
            </a:fld>
            <a:endParaRPr lang="en-US"/>
          </a:p>
        </p:txBody>
      </p:sp>
    </p:spTree>
    <p:extLst>
      <p:ext uri="{BB962C8B-B14F-4D97-AF65-F5344CB8AC3E}">
        <p14:creationId xmlns:p14="http://schemas.microsoft.com/office/powerpoint/2010/main" val="139479211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5550" y="714375"/>
            <a:ext cx="4705350" cy="352901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0903218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5550" y="714375"/>
            <a:ext cx="4705350" cy="352901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8858913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5550" y="714375"/>
            <a:ext cx="4705350" cy="352901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3743824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5550" y="714375"/>
            <a:ext cx="4705350" cy="352901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8030243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5550" y="714375"/>
            <a:ext cx="4705350" cy="352901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8470988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185</a:t>
            </a:fld>
            <a:endParaRPr lang="en-US"/>
          </a:p>
        </p:txBody>
      </p:sp>
    </p:spTree>
    <p:extLst>
      <p:ext uri="{BB962C8B-B14F-4D97-AF65-F5344CB8AC3E}">
        <p14:creationId xmlns:p14="http://schemas.microsoft.com/office/powerpoint/2010/main" val="293198125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Judgement Free Zone </a:t>
            </a:r>
          </a:p>
          <a:p>
            <a:r>
              <a:rPr lang="en-US" dirty="0"/>
              <a:t>Creating a judgment-free zone during diabetes coaching and education sessions lays the groundwork to make meaningful connections.  This “safety zone” provides individuals with a place to share their truth and have someone acknowledge and recognize what they are going through. It also helps to identify areas of distress and collaborate on problem-solving. Setting a judgment-free zone also opens the door to more fruitful conversation when gathering groups together in person or virtually.  To create this environment, the facilitators need to establish the ground rules. For example, the facilitator might say, “There are no good or bad blood sugars or good or bad foods. If a person is stressed out and eats a donut, they are not cheating; they are choosing to have a donut. If people have blood glucose levels out of range, they are not failing; they need support and help with problem-solving based on their lived experiences.”  If someone uses judgmental terms during the session, the educator gently reminds them that this is a judgment-free zone and encourages them to rephrase it. </a:t>
            </a:r>
          </a:p>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186</a:t>
            </a:fld>
            <a:endParaRPr lang="en-US"/>
          </a:p>
        </p:txBody>
      </p:sp>
    </p:spTree>
    <p:extLst>
      <p:ext uri="{BB962C8B-B14F-4D97-AF65-F5344CB8AC3E}">
        <p14:creationId xmlns:p14="http://schemas.microsoft.com/office/powerpoint/2010/main" val="314069589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HAVE A COPY OF THESE “TYPICAL” PROBLEM CAUSERS IN YOUR PACKET. AS WE WORK THROUGH SOME EXAMPLES, IT CAN BE HELPFUL TO GAVE THE LIST CLOSE BY TO HELP IDENTIFY WHAT MIGHT BE GOING ON.</a:t>
            </a:r>
          </a:p>
        </p:txBody>
      </p:sp>
      <p:sp>
        <p:nvSpPr>
          <p:cNvPr id="4" name="Slide Number Placeholder 3"/>
          <p:cNvSpPr>
            <a:spLocks noGrp="1"/>
          </p:cNvSpPr>
          <p:nvPr>
            <p:ph type="sldNum" sz="quarter" idx="10"/>
          </p:nvPr>
        </p:nvSpPr>
        <p:spPr/>
        <p:txBody>
          <a:bodyPr/>
          <a:lstStyle/>
          <a:p>
            <a:fld id="{3EBA5BD7-F043-4D1B-AA17-CD412FC534DE}" type="slidenum">
              <a:rPr lang="en-US" smtClean="0"/>
              <a:t>187</a:t>
            </a:fld>
            <a:endParaRPr lang="en-US"/>
          </a:p>
        </p:txBody>
      </p:sp>
    </p:spTree>
    <p:extLst>
      <p:ext uri="{BB962C8B-B14F-4D97-AF65-F5344CB8AC3E}">
        <p14:creationId xmlns:p14="http://schemas.microsoft.com/office/powerpoint/2010/main" val="146335771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course, the ultimate decision is up to the individual, but it is worth helping them explore and consider their choices out loud.  After all, diabetes lasts a lifetime, and we want to support daily quality of life while reducing the risk of complications.</a:t>
            </a:r>
          </a:p>
        </p:txBody>
      </p:sp>
      <p:sp>
        <p:nvSpPr>
          <p:cNvPr id="4" name="Slide Number Placeholder 3"/>
          <p:cNvSpPr>
            <a:spLocks noGrp="1"/>
          </p:cNvSpPr>
          <p:nvPr>
            <p:ph type="sldNum" sz="quarter" idx="5"/>
          </p:nvPr>
        </p:nvSpPr>
        <p:spPr/>
        <p:txBody>
          <a:bodyPr/>
          <a:lstStyle/>
          <a:p>
            <a:fld id="{5B5E225C-EA32-49AA-BCE1-CBED354D9589}" type="slidenum">
              <a:rPr lang="en-US" smtClean="0"/>
              <a:t>191</a:t>
            </a:fld>
            <a:endParaRPr lang="en-US"/>
          </a:p>
        </p:txBody>
      </p:sp>
    </p:spTree>
    <p:extLst>
      <p:ext uri="{BB962C8B-B14F-4D97-AF65-F5344CB8AC3E}">
        <p14:creationId xmlns:p14="http://schemas.microsoft.com/office/powerpoint/2010/main" val="41255535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a:xfrm>
            <a:off x="1257300" y="720725"/>
            <a:ext cx="4800600" cy="3600450"/>
          </a:xfrm>
          <a:ln/>
        </p:spPr>
      </p:sp>
      <p:sp>
        <p:nvSpPr>
          <p:cNvPr id="262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62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800129" indent="-307741" eaLnBrk="0" hangingPunct="0">
              <a:defRPr sz="2500">
                <a:solidFill>
                  <a:schemeClr val="tx1"/>
                </a:solidFill>
                <a:latin typeface="Times New Roman" pitchFamily="18" charset="0"/>
              </a:defRPr>
            </a:lvl2pPr>
            <a:lvl3pPr marL="1230968" indent="-246193" eaLnBrk="0" hangingPunct="0">
              <a:defRPr sz="2500">
                <a:solidFill>
                  <a:schemeClr val="tx1"/>
                </a:solidFill>
                <a:latin typeface="Times New Roman" pitchFamily="18" charset="0"/>
              </a:defRPr>
            </a:lvl3pPr>
            <a:lvl4pPr marL="1723355" indent="-246193" eaLnBrk="0" hangingPunct="0">
              <a:defRPr sz="2500">
                <a:solidFill>
                  <a:schemeClr val="tx1"/>
                </a:solidFill>
                <a:latin typeface="Times New Roman" pitchFamily="18" charset="0"/>
              </a:defRPr>
            </a:lvl4pPr>
            <a:lvl5pPr marL="2215742" indent="-246193" eaLnBrk="0" hangingPunct="0">
              <a:defRPr sz="2500">
                <a:solidFill>
                  <a:schemeClr val="tx1"/>
                </a:solidFill>
                <a:latin typeface="Times New Roman" pitchFamily="18" charset="0"/>
              </a:defRPr>
            </a:lvl5pPr>
            <a:lvl6pPr marL="2708130" indent="-246193" eaLnBrk="0" fontAlgn="base" hangingPunct="0">
              <a:spcBef>
                <a:spcPct val="0"/>
              </a:spcBef>
              <a:spcAft>
                <a:spcPct val="0"/>
              </a:spcAft>
              <a:defRPr sz="2500">
                <a:solidFill>
                  <a:schemeClr val="tx1"/>
                </a:solidFill>
                <a:latin typeface="Times New Roman" pitchFamily="18" charset="0"/>
              </a:defRPr>
            </a:lvl6pPr>
            <a:lvl7pPr marL="3200516" indent="-246193" eaLnBrk="0" fontAlgn="base" hangingPunct="0">
              <a:spcBef>
                <a:spcPct val="0"/>
              </a:spcBef>
              <a:spcAft>
                <a:spcPct val="0"/>
              </a:spcAft>
              <a:defRPr sz="2500">
                <a:solidFill>
                  <a:schemeClr val="tx1"/>
                </a:solidFill>
                <a:latin typeface="Times New Roman" pitchFamily="18" charset="0"/>
              </a:defRPr>
            </a:lvl7pPr>
            <a:lvl8pPr marL="3692904" indent="-246193" eaLnBrk="0" fontAlgn="base" hangingPunct="0">
              <a:spcBef>
                <a:spcPct val="0"/>
              </a:spcBef>
              <a:spcAft>
                <a:spcPct val="0"/>
              </a:spcAft>
              <a:defRPr sz="2500">
                <a:solidFill>
                  <a:schemeClr val="tx1"/>
                </a:solidFill>
                <a:latin typeface="Times New Roman" pitchFamily="18" charset="0"/>
              </a:defRPr>
            </a:lvl8pPr>
            <a:lvl9pPr marL="4185292" indent="-246193" eaLnBrk="0" fontAlgn="base" hangingPunct="0">
              <a:spcBef>
                <a:spcPct val="0"/>
              </a:spcBef>
              <a:spcAft>
                <a:spcPct val="0"/>
              </a:spcAft>
              <a:defRPr sz="2500">
                <a:solidFill>
                  <a:schemeClr val="tx1"/>
                </a:solidFill>
                <a:latin typeface="Times New Roman" pitchFamily="18" charset="0"/>
              </a:defRPr>
            </a:lvl9pPr>
          </a:lstStyle>
          <a:p>
            <a:pPr eaLnBrk="1" hangingPunct="1"/>
            <a:fld id="{6B3A99D4-5EAF-4CE9-9CD1-3E3FC4120439}" type="slidenum">
              <a:rPr lang="en-US" sz="1300"/>
              <a:pPr eaLnBrk="1" hangingPunct="1"/>
              <a:t>22</a:t>
            </a:fld>
            <a:endParaRPr lang="en-US" sz="1300"/>
          </a:p>
        </p:txBody>
      </p:sp>
    </p:spTree>
    <p:extLst>
      <p:ext uri="{BB962C8B-B14F-4D97-AF65-F5344CB8AC3E}">
        <p14:creationId xmlns:p14="http://schemas.microsoft.com/office/powerpoint/2010/main" val="14326838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8263" y="742950"/>
            <a:ext cx="4956175" cy="3717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192</a:t>
            </a:fld>
            <a:endParaRPr lang="en-US"/>
          </a:p>
        </p:txBody>
      </p:sp>
    </p:spTree>
    <p:extLst>
      <p:ext uri="{BB962C8B-B14F-4D97-AF65-F5344CB8AC3E}">
        <p14:creationId xmlns:p14="http://schemas.microsoft.com/office/powerpoint/2010/main" val="340629233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194</a:t>
            </a:fld>
            <a:endParaRPr lang="en-US"/>
          </a:p>
        </p:txBody>
      </p:sp>
    </p:spTree>
    <p:extLst>
      <p:ext uri="{BB962C8B-B14F-4D97-AF65-F5344CB8AC3E}">
        <p14:creationId xmlns:p14="http://schemas.microsoft.com/office/powerpoint/2010/main" val="54342177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 THERE IS NO “RIGHT” OR “WRONG” ANSWER. </a:t>
            </a:r>
            <a:r>
              <a:rPr lang="en-US"/>
              <a:t>THIS IS A PROCESS</a:t>
            </a:r>
            <a:r>
              <a:rPr lang="en-US" dirty="0"/>
              <a:t>.</a:t>
            </a:r>
            <a:endParaRPr lang="en-US"/>
          </a:p>
        </p:txBody>
      </p:sp>
      <p:sp>
        <p:nvSpPr>
          <p:cNvPr id="4" name="Slide Number Placeholder 3"/>
          <p:cNvSpPr>
            <a:spLocks noGrp="1"/>
          </p:cNvSpPr>
          <p:nvPr>
            <p:ph type="sldNum" sz="quarter" idx="10"/>
          </p:nvPr>
        </p:nvSpPr>
        <p:spPr/>
        <p:txBody>
          <a:bodyPr/>
          <a:lstStyle/>
          <a:p>
            <a:fld id="{3EBA5BD7-F043-4D1B-AA17-CD412FC534DE}" type="slidenum">
              <a:rPr lang="en-US" smtClean="0"/>
              <a:t>195</a:t>
            </a:fld>
            <a:endParaRPr lang="en-US"/>
          </a:p>
        </p:txBody>
      </p:sp>
    </p:spTree>
    <p:extLst>
      <p:ext uri="{BB962C8B-B14F-4D97-AF65-F5344CB8AC3E}">
        <p14:creationId xmlns:p14="http://schemas.microsoft.com/office/powerpoint/2010/main" val="148544202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197</a:t>
            </a:fld>
            <a:endParaRPr lang="en-US"/>
          </a:p>
        </p:txBody>
      </p:sp>
    </p:spTree>
    <p:extLst>
      <p:ext uri="{BB962C8B-B14F-4D97-AF65-F5344CB8AC3E}">
        <p14:creationId xmlns:p14="http://schemas.microsoft.com/office/powerpoint/2010/main" val="235267452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198</a:t>
            </a:fld>
            <a:endParaRPr lang="en-US"/>
          </a:p>
        </p:txBody>
      </p:sp>
    </p:spTree>
    <p:extLst>
      <p:ext uri="{BB962C8B-B14F-4D97-AF65-F5344CB8AC3E}">
        <p14:creationId xmlns:p14="http://schemas.microsoft.com/office/powerpoint/2010/main" val="280519725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200</a:t>
            </a:fld>
            <a:endParaRPr lang="en-US"/>
          </a:p>
        </p:txBody>
      </p:sp>
    </p:spTree>
    <p:extLst>
      <p:ext uri="{BB962C8B-B14F-4D97-AF65-F5344CB8AC3E}">
        <p14:creationId xmlns:p14="http://schemas.microsoft.com/office/powerpoint/2010/main" val="309096428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202</a:t>
            </a:fld>
            <a:endParaRPr lang="en-US"/>
          </a:p>
        </p:txBody>
      </p:sp>
    </p:spTree>
    <p:extLst>
      <p:ext uri="{BB962C8B-B14F-4D97-AF65-F5344CB8AC3E}">
        <p14:creationId xmlns:p14="http://schemas.microsoft.com/office/powerpoint/2010/main" val="344340651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204</a:t>
            </a:fld>
            <a:endParaRPr lang="en-US"/>
          </a:p>
        </p:txBody>
      </p:sp>
    </p:spTree>
    <p:extLst>
      <p:ext uri="{BB962C8B-B14F-4D97-AF65-F5344CB8AC3E}">
        <p14:creationId xmlns:p14="http://schemas.microsoft.com/office/powerpoint/2010/main" val="393573866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205</a:t>
            </a:fld>
            <a:endParaRPr lang="en-US"/>
          </a:p>
        </p:txBody>
      </p:sp>
    </p:spTree>
    <p:extLst>
      <p:ext uri="{BB962C8B-B14F-4D97-AF65-F5344CB8AC3E}">
        <p14:creationId xmlns:p14="http://schemas.microsoft.com/office/powerpoint/2010/main" val="201282097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206</a:t>
            </a:fld>
            <a:endParaRPr lang="en-US"/>
          </a:p>
        </p:txBody>
      </p:sp>
    </p:spTree>
    <p:extLst>
      <p:ext uri="{BB962C8B-B14F-4D97-AF65-F5344CB8AC3E}">
        <p14:creationId xmlns:p14="http://schemas.microsoft.com/office/powerpoint/2010/main" val="5946657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26</a:t>
            </a:fld>
            <a:endParaRPr lang="en-US"/>
          </a:p>
        </p:txBody>
      </p:sp>
    </p:spTree>
    <p:extLst>
      <p:ext uri="{BB962C8B-B14F-4D97-AF65-F5344CB8AC3E}">
        <p14:creationId xmlns:p14="http://schemas.microsoft.com/office/powerpoint/2010/main" val="240078184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BA5BD7-F043-4D1B-AA17-CD412FC534DE}" type="slidenum">
              <a:rPr lang="en-US" smtClean="0"/>
              <a:t>207</a:t>
            </a:fld>
            <a:endParaRPr lang="en-US"/>
          </a:p>
        </p:txBody>
      </p:sp>
    </p:spTree>
    <p:extLst>
      <p:ext uri="{BB962C8B-B14F-4D97-AF65-F5344CB8AC3E}">
        <p14:creationId xmlns:p14="http://schemas.microsoft.com/office/powerpoint/2010/main" val="285180580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208</a:t>
            </a:fld>
            <a:endParaRPr lang="en-US"/>
          </a:p>
        </p:txBody>
      </p:sp>
    </p:spTree>
    <p:extLst>
      <p:ext uri="{BB962C8B-B14F-4D97-AF65-F5344CB8AC3E}">
        <p14:creationId xmlns:p14="http://schemas.microsoft.com/office/powerpoint/2010/main" val="275835487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212</a:t>
            </a:fld>
            <a:endParaRPr lang="en-US"/>
          </a:p>
        </p:txBody>
      </p:sp>
    </p:spTree>
    <p:extLst>
      <p:ext uri="{BB962C8B-B14F-4D97-AF65-F5344CB8AC3E}">
        <p14:creationId xmlns:p14="http://schemas.microsoft.com/office/powerpoint/2010/main" val="61145691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BA5BD7-F043-4D1B-AA17-CD412FC534DE}" type="slidenum">
              <a:rPr lang="en-US" smtClean="0"/>
              <a:t>213</a:t>
            </a:fld>
            <a:endParaRPr lang="en-US"/>
          </a:p>
        </p:txBody>
      </p:sp>
    </p:spTree>
    <p:extLst>
      <p:ext uri="{BB962C8B-B14F-4D97-AF65-F5344CB8AC3E}">
        <p14:creationId xmlns:p14="http://schemas.microsoft.com/office/powerpoint/2010/main" val="114089841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xfrm>
            <a:off x="1257300" y="720725"/>
            <a:ext cx="4800600" cy="3600450"/>
          </a:xfrm>
          <a:ln/>
        </p:spPr>
      </p:sp>
      <p:sp>
        <p:nvSpPr>
          <p:cNvPr id="264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4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756" indent="-285674">
              <a:defRPr>
                <a:solidFill>
                  <a:schemeClr val="tx1"/>
                </a:solidFill>
                <a:latin typeface="Arial" panose="020B0604020202020204" pitchFamily="34" charset="0"/>
              </a:defRPr>
            </a:lvl2pPr>
            <a:lvl3pPr marL="1142700" indent="-228540">
              <a:defRPr>
                <a:solidFill>
                  <a:schemeClr val="tx1"/>
                </a:solidFill>
                <a:latin typeface="Arial" panose="020B0604020202020204" pitchFamily="34" charset="0"/>
              </a:defRPr>
            </a:lvl3pPr>
            <a:lvl4pPr marL="1599781" indent="-228540">
              <a:defRPr>
                <a:solidFill>
                  <a:schemeClr val="tx1"/>
                </a:solidFill>
                <a:latin typeface="Arial" panose="020B0604020202020204" pitchFamily="34" charset="0"/>
              </a:defRPr>
            </a:lvl4pPr>
            <a:lvl5pPr marL="2056861" indent="-228540">
              <a:defRPr>
                <a:solidFill>
                  <a:schemeClr val="tx1"/>
                </a:solidFill>
                <a:latin typeface="Arial" panose="020B0604020202020204" pitchFamily="34" charset="0"/>
              </a:defRPr>
            </a:lvl5pPr>
            <a:lvl6pPr marL="2513941" indent="-228540" eaLnBrk="0" fontAlgn="base" hangingPunct="0">
              <a:spcBef>
                <a:spcPct val="0"/>
              </a:spcBef>
              <a:spcAft>
                <a:spcPct val="0"/>
              </a:spcAft>
              <a:defRPr>
                <a:solidFill>
                  <a:schemeClr val="tx1"/>
                </a:solidFill>
                <a:latin typeface="Arial" panose="020B0604020202020204" pitchFamily="34" charset="0"/>
              </a:defRPr>
            </a:lvl6pPr>
            <a:lvl7pPr marL="2971021" indent="-228540" eaLnBrk="0" fontAlgn="base" hangingPunct="0">
              <a:spcBef>
                <a:spcPct val="0"/>
              </a:spcBef>
              <a:spcAft>
                <a:spcPct val="0"/>
              </a:spcAft>
              <a:defRPr>
                <a:solidFill>
                  <a:schemeClr val="tx1"/>
                </a:solidFill>
                <a:latin typeface="Arial" panose="020B0604020202020204" pitchFamily="34" charset="0"/>
              </a:defRPr>
            </a:lvl7pPr>
            <a:lvl8pPr marL="3428101" indent="-228540" eaLnBrk="0" fontAlgn="base" hangingPunct="0">
              <a:spcBef>
                <a:spcPct val="0"/>
              </a:spcBef>
              <a:spcAft>
                <a:spcPct val="0"/>
              </a:spcAft>
              <a:defRPr>
                <a:solidFill>
                  <a:schemeClr val="tx1"/>
                </a:solidFill>
                <a:latin typeface="Arial" panose="020B0604020202020204" pitchFamily="34" charset="0"/>
              </a:defRPr>
            </a:lvl8pPr>
            <a:lvl9pPr marL="3885182" indent="-228540" eaLnBrk="0" fontAlgn="base" hangingPunct="0">
              <a:spcBef>
                <a:spcPct val="0"/>
              </a:spcBef>
              <a:spcAft>
                <a:spcPct val="0"/>
              </a:spcAft>
              <a:defRPr>
                <a:solidFill>
                  <a:schemeClr val="tx1"/>
                </a:solidFill>
                <a:latin typeface="Arial" panose="020B0604020202020204" pitchFamily="34" charset="0"/>
              </a:defRPr>
            </a:lvl9pPr>
          </a:lstStyle>
          <a:p>
            <a:pPr defTabSz="948507" fontAlgn="base">
              <a:spcBef>
                <a:spcPct val="0"/>
              </a:spcBef>
              <a:spcAft>
                <a:spcPct val="0"/>
              </a:spcAft>
              <a:defRPr/>
            </a:pPr>
            <a:r>
              <a:rPr lang="en-US">
                <a:solidFill>
                  <a:srgbClr val="000000"/>
                </a:solidFill>
                <a:latin typeface="Times New Roman" panose="02020603050405020304" pitchFamily="18" charset="0"/>
              </a:rPr>
              <a:t>Diabetes Educational Services© (530) 893 - 8635 </a:t>
            </a:r>
          </a:p>
        </p:txBody>
      </p:sp>
      <p:sp>
        <p:nvSpPr>
          <p:cNvPr id="264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756" indent="-285674">
              <a:defRPr>
                <a:solidFill>
                  <a:schemeClr val="tx1"/>
                </a:solidFill>
                <a:latin typeface="Arial" panose="020B0604020202020204" pitchFamily="34" charset="0"/>
              </a:defRPr>
            </a:lvl2pPr>
            <a:lvl3pPr marL="1142700" indent="-228540">
              <a:defRPr>
                <a:solidFill>
                  <a:schemeClr val="tx1"/>
                </a:solidFill>
                <a:latin typeface="Arial" panose="020B0604020202020204" pitchFamily="34" charset="0"/>
              </a:defRPr>
            </a:lvl3pPr>
            <a:lvl4pPr marL="1599781" indent="-228540">
              <a:defRPr>
                <a:solidFill>
                  <a:schemeClr val="tx1"/>
                </a:solidFill>
                <a:latin typeface="Arial" panose="020B0604020202020204" pitchFamily="34" charset="0"/>
              </a:defRPr>
            </a:lvl4pPr>
            <a:lvl5pPr marL="2056861" indent="-228540">
              <a:defRPr>
                <a:solidFill>
                  <a:schemeClr val="tx1"/>
                </a:solidFill>
                <a:latin typeface="Arial" panose="020B0604020202020204" pitchFamily="34" charset="0"/>
              </a:defRPr>
            </a:lvl5pPr>
            <a:lvl6pPr marL="2513941" indent="-228540" eaLnBrk="0" fontAlgn="base" hangingPunct="0">
              <a:spcBef>
                <a:spcPct val="0"/>
              </a:spcBef>
              <a:spcAft>
                <a:spcPct val="0"/>
              </a:spcAft>
              <a:defRPr>
                <a:solidFill>
                  <a:schemeClr val="tx1"/>
                </a:solidFill>
                <a:latin typeface="Arial" panose="020B0604020202020204" pitchFamily="34" charset="0"/>
              </a:defRPr>
            </a:lvl6pPr>
            <a:lvl7pPr marL="2971021" indent="-228540" eaLnBrk="0" fontAlgn="base" hangingPunct="0">
              <a:spcBef>
                <a:spcPct val="0"/>
              </a:spcBef>
              <a:spcAft>
                <a:spcPct val="0"/>
              </a:spcAft>
              <a:defRPr>
                <a:solidFill>
                  <a:schemeClr val="tx1"/>
                </a:solidFill>
                <a:latin typeface="Arial" panose="020B0604020202020204" pitchFamily="34" charset="0"/>
              </a:defRPr>
            </a:lvl7pPr>
            <a:lvl8pPr marL="3428101" indent="-228540" eaLnBrk="0" fontAlgn="base" hangingPunct="0">
              <a:spcBef>
                <a:spcPct val="0"/>
              </a:spcBef>
              <a:spcAft>
                <a:spcPct val="0"/>
              </a:spcAft>
              <a:defRPr>
                <a:solidFill>
                  <a:schemeClr val="tx1"/>
                </a:solidFill>
                <a:latin typeface="Arial" panose="020B0604020202020204" pitchFamily="34" charset="0"/>
              </a:defRPr>
            </a:lvl8pPr>
            <a:lvl9pPr marL="3885182" indent="-228540" eaLnBrk="0" fontAlgn="base" hangingPunct="0">
              <a:spcBef>
                <a:spcPct val="0"/>
              </a:spcBef>
              <a:spcAft>
                <a:spcPct val="0"/>
              </a:spcAft>
              <a:defRPr>
                <a:solidFill>
                  <a:schemeClr val="tx1"/>
                </a:solidFill>
                <a:latin typeface="Arial" panose="020B0604020202020204" pitchFamily="34" charset="0"/>
              </a:defRPr>
            </a:lvl9pPr>
          </a:lstStyle>
          <a:p>
            <a:pPr defTabSz="948507" fontAlgn="base">
              <a:spcBef>
                <a:spcPct val="0"/>
              </a:spcBef>
              <a:spcAft>
                <a:spcPct val="0"/>
              </a:spcAft>
              <a:defRPr/>
            </a:pPr>
            <a:fld id="{0DB4D74C-9B85-4DFD-9115-E1F2E713A514}" type="slidenum">
              <a:rPr lang="en-US">
                <a:solidFill>
                  <a:srgbClr val="000000"/>
                </a:solidFill>
                <a:latin typeface="Times New Roman" panose="02020603050405020304" pitchFamily="18" charset="0"/>
              </a:rPr>
              <a:pPr defTabSz="948507" fontAlgn="base">
                <a:spcBef>
                  <a:spcPct val="0"/>
                </a:spcBef>
                <a:spcAft>
                  <a:spcPct val="0"/>
                </a:spcAft>
                <a:defRPr/>
              </a:pPr>
              <a:t>215</a:t>
            </a:fld>
            <a:endParaRPr lang="en-US">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193185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2.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2.wdp"/></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2.wdp"/></Relationships>
</file>

<file path=ppt/slideLayouts/_rels/slideLayout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 Id="rId4" Type="http://schemas.microsoft.com/office/2007/relationships/hdphoto" Target="../media/hdphoto3.wdp"/></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4.png"/><Relationship Id="rId4" Type="http://schemas.microsoft.com/office/2007/relationships/hdphoto" Target="../media/hdphoto1.wdp"/></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4.png"/><Relationship Id="rId4" Type="http://schemas.microsoft.com/office/2007/relationships/hdphoto" Target="../media/hdphoto1.wdp"/></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4.png"/><Relationship Id="rId4" Type="http://schemas.microsoft.com/office/2007/relationships/hdphoto" Target="../media/hdphoto1.wdp"/></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4.png"/><Relationship Id="rId4" Type="http://schemas.microsoft.com/office/2007/relationships/hdphoto" Target="../media/hdphoto1.wdp"/></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4.png"/><Relationship Id="rId4" Type="http://schemas.microsoft.com/office/2007/relationships/hdphoto" Target="../media/hdphoto1.wdp"/></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4.xml"/><Relationship Id="rId1" Type="http://schemas.openxmlformats.org/officeDocument/2006/relationships/themeOverride" Target="../theme/themeOverride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4.xml"/><Relationship Id="rId4" Type="http://schemas.openxmlformats.org/officeDocument/2006/relationships/image" Target="../media/image15.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hemeOverride" Target="../theme/themeOverride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5.xml"/><Relationship Id="rId1" Type="http://schemas.openxmlformats.org/officeDocument/2006/relationships/themeOverride" Target="../theme/themeOverride4.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5.xml"/><Relationship Id="rId4" Type="http://schemas.openxmlformats.org/officeDocument/2006/relationships/image" Target="../media/image15.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1.wdp"/></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1.wdp"/></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1.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1.wdp"/></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1.wdp"/></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33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2400">
                <a:solidFill>
                  <a:schemeClr val="tx1"/>
                </a:solidFill>
                <a:latin typeface="Calibri" panose="020F0502020204030204" pitchFamily="34" charset="0"/>
                <a:ea typeface="+mj-ea"/>
                <a:cs typeface="+mj-cs"/>
              </a:defRPr>
            </a:lvl1pPr>
            <a:lvl2pPr marL="342892" indent="0" algn="ctr">
              <a:buNone/>
            </a:lvl2pPr>
            <a:lvl3pPr marL="685783" indent="0" algn="ctr">
              <a:buNone/>
            </a:lvl3pPr>
            <a:lvl4pPr marL="1028675" indent="0" algn="ctr">
              <a:buNone/>
            </a:lvl4pPr>
            <a:lvl5pPr marL="1371566" indent="0" algn="ctr">
              <a:buNone/>
            </a:lvl5pPr>
            <a:lvl6pPr marL="1714457" indent="0" algn="ctr">
              <a:buNone/>
            </a:lvl6pPr>
            <a:lvl7pPr marL="2057348" indent="0" algn="ctr">
              <a:buNone/>
            </a:lvl7pPr>
            <a:lvl8pPr marL="2400240" indent="0" algn="ctr">
              <a:buNone/>
            </a:lvl8pPr>
            <a:lvl9pPr marL="2743132" indent="0" algn="ctr">
              <a:buNone/>
            </a:lvl9pPr>
          </a:lstStyle>
          <a:p>
            <a:r>
              <a:rPr kumimoji="0" lang="en-US" dirty="0"/>
              <a:t>Click to edit Master subtitle style</a:t>
            </a:r>
          </a:p>
        </p:txBody>
      </p:sp>
      <p:sp>
        <p:nvSpPr>
          <p:cNvPr id="21" name="Rectangle 20"/>
          <p:cNvSpPr/>
          <p:nvPr/>
        </p:nvSpPr>
        <p:spPr>
          <a:xfrm>
            <a:off x="904875" y="3276606"/>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22" name="Rectangle 21"/>
          <p:cNvSpPr/>
          <p:nvPr/>
        </p:nvSpPr>
        <p:spPr>
          <a:xfrm>
            <a:off x="904875" y="3276606"/>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Tree>
    <p:extLst>
      <p:ext uri="{BB962C8B-B14F-4D97-AF65-F5344CB8AC3E}">
        <p14:creationId xmlns:p14="http://schemas.microsoft.com/office/powerpoint/2010/main" val="309018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058203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44"/>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7"/>
            <a:ext cx="2212848" cy="672800"/>
          </a:xfrm>
          <a:prstGeom prst="rect">
            <a:avLst/>
          </a:prstGeom>
        </p:spPr>
      </p:pic>
    </p:spTree>
    <p:extLst>
      <p:ext uri="{BB962C8B-B14F-4D97-AF65-F5344CB8AC3E}">
        <p14:creationId xmlns:p14="http://schemas.microsoft.com/office/powerpoint/2010/main" val="317522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6"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40077686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6"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9"/>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2748224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Photos or Graphics">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247650" y="274639"/>
            <a:ext cx="8677275" cy="1143000"/>
          </a:xfrm>
          <a:prstGeom prst="rect">
            <a:avLst/>
          </a:prstGeom>
        </p:spPr>
        <p:txBody>
          <a:bodyPr vert="horz" lIns="91440" tIns="45720" rIns="91440" bIns="45720" rtlCol="0" anchor="ctr">
            <a:normAutofit/>
          </a:bodyPr>
          <a:lstStyle>
            <a:lvl1pPr>
              <a:defRPr>
                <a:solidFill>
                  <a:schemeClr val="tx1"/>
                </a:solidFill>
              </a:defRPr>
            </a:lvl1pPr>
          </a:lstStyle>
          <a:p>
            <a:r>
              <a:rPr lang="en-US"/>
              <a:t>Click to edit Master title style</a:t>
            </a:r>
          </a:p>
        </p:txBody>
      </p:sp>
      <p:sp>
        <p:nvSpPr>
          <p:cNvPr id="9" name="Text Placeholder 15"/>
          <p:cNvSpPr>
            <a:spLocks noGrp="1"/>
          </p:cNvSpPr>
          <p:nvPr>
            <p:ph type="body" sz="quarter" idx="11" hasCustomPrompt="1"/>
          </p:nvPr>
        </p:nvSpPr>
        <p:spPr>
          <a:xfrm>
            <a:off x="257176" y="6210301"/>
            <a:ext cx="8677275" cy="647700"/>
          </a:xfrm>
          <a:prstGeom prst="rect">
            <a:avLst/>
          </a:prstGeom>
        </p:spPr>
        <p:txBody>
          <a:bodyPr anchor="b">
            <a:noAutofit/>
          </a:bodyPr>
          <a:lstStyle>
            <a:lvl1pPr marL="0" indent="0" algn="r">
              <a:buNone/>
              <a:defRPr sz="1800"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enter citations and photo credits</a:t>
            </a:r>
          </a:p>
        </p:txBody>
      </p:sp>
    </p:spTree>
    <p:extLst>
      <p:ext uri="{BB962C8B-B14F-4D97-AF65-F5344CB8AC3E}">
        <p14:creationId xmlns:p14="http://schemas.microsoft.com/office/powerpoint/2010/main" val="6012282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4D6CE09B-54E3-56A2-75A8-9AFDEA9DA004}"/>
              </a:ext>
            </a:extLst>
          </p:cNvPr>
          <p:cNvSpPr>
            <a:spLocks noGrp="1"/>
          </p:cNvSpPr>
          <p:nvPr>
            <p:ph type="title"/>
          </p:nvPr>
        </p:nvSpPr>
        <p:spPr>
          <a:xfrm>
            <a:off x="342900" y="685801"/>
            <a:ext cx="6029325" cy="228601"/>
          </a:xfrm>
          <a:prstGeom prst="rect">
            <a:avLst/>
          </a:prstGeom>
        </p:spPr>
        <p:txBody>
          <a:bodyPr vert="horz" lIns="0" tIns="0" rIns="0" bIns="0" rtlCol="0" anchor="t" anchorCtr="0">
            <a:noAutofit/>
          </a:bodyPr>
          <a:lstStyle>
            <a:lvl1pPr>
              <a:lnSpc>
                <a:spcPct val="100000"/>
              </a:lnSpc>
              <a:defRPr/>
            </a:lvl1pPr>
          </a:lstStyle>
          <a:p>
            <a:r>
              <a:rPr lang="en-US"/>
              <a:t>CLICK TO EDIT MASTER TITLE STYLE</a:t>
            </a:r>
          </a:p>
        </p:txBody>
      </p:sp>
      <p:sp>
        <p:nvSpPr>
          <p:cNvPr id="8" name="Text Placeholder 2">
            <a:extLst>
              <a:ext uri="{FF2B5EF4-FFF2-40B4-BE49-F238E27FC236}">
                <a16:creationId xmlns:a16="http://schemas.microsoft.com/office/drawing/2014/main" id="{D5BFB5B4-F2E3-D396-3307-48B3D0B8E8D0}"/>
              </a:ext>
            </a:extLst>
          </p:cNvPr>
          <p:cNvSpPr>
            <a:spLocks noGrp="1"/>
          </p:cNvSpPr>
          <p:nvPr>
            <p:ph idx="10" hasCustomPrompt="1"/>
          </p:nvPr>
        </p:nvSpPr>
        <p:spPr>
          <a:xfrm>
            <a:off x="342900" y="914401"/>
            <a:ext cx="6029325" cy="821292"/>
          </a:xfrm>
          <a:prstGeom prst="rect">
            <a:avLst/>
          </a:prstGeom>
        </p:spPr>
        <p:txBody>
          <a:bodyPr vert="horz" lIns="0" tIns="0" rIns="0" bIns="0" rtlCol="0">
            <a:noAutofit/>
          </a:bodyPr>
          <a:lstStyle>
            <a:lvl1pPr>
              <a:defRPr sz="2100" b="1">
                <a:solidFill>
                  <a:srgbClr val="2F3690"/>
                </a:solidFill>
              </a:defRPr>
            </a:lvl1pPr>
            <a:lvl2pPr marL="341710" indent="-333375">
              <a:tabLst/>
              <a:defRPr sz="1650"/>
            </a:lvl2pPr>
            <a:lvl3pPr marL="177404" indent="-84535">
              <a:tabLst/>
              <a:defRPr/>
            </a:lvl3pPr>
            <a:lvl4pPr marL="341710" indent="-164306">
              <a:tabLst/>
              <a:defRPr/>
            </a:lvl4pPr>
            <a:lvl5pPr marL="341710" indent="-78581">
              <a:tabLst/>
              <a:defRPr/>
            </a:lvl5pPr>
          </a:lstStyle>
          <a:p>
            <a:pPr lvl="0"/>
            <a:r>
              <a:rPr lang="en-US"/>
              <a:t>Edit Master text styles</a:t>
            </a:r>
          </a:p>
        </p:txBody>
      </p:sp>
      <p:sp>
        <p:nvSpPr>
          <p:cNvPr id="2" name="Picture Placeholder 8">
            <a:extLst>
              <a:ext uri="{FF2B5EF4-FFF2-40B4-BE49-F238E27FC236}">
                <a16:creationId xmlns:a16="http://schemas.microsoft.com/office/drawing/2014/main" id="{1BE519D2-6B23-9159-4B79-A08DDCFB79A4}"/>
              </a:ext>
            </a:extLst>
          </p:cNvPr>
          <p:cNvSpPr>
            <a:spLocks noGrp="1"/>
          </p:cNvSpPr>
          <p:nvPr>
            <p:ph type="pic" sz="quarter" idx="14"/>
          </p:nvPr>
        </p:nvSpPr>
        <p:spPr>
          <a:xfrm>
            <a:off x="6505575" y="1817649"/>
            <a:ext cx="2742194" cy="4015992"/>
          </a:xfrm>
          <a:prstGeom prst="rect">
            <a:avLst/>
          </a:prstGeom>
          <a:solidFill>
            <a:schemeClr val="bg1">
              <a:lumMod val="95000"/>
            </a:schemeClr>
          </a:solidFill>
        </p:spPr>
        <p:txBody>
          <a:bodyPr>
            <a:normAutofit/>
          </a:bodyPr>
          <a:lstStyle>
            <a:lvl1pPr>
              <a:defRPr sz="788"/>
            </a:lvl1pPr>
          </a:lstStyle>
          <a:p>
            <a:endParaRPr lang="en-US"/>
          </a:p>
        </p:txBody>
      </p:sp>
      <p:sp>
        <p:nvSpPr>
          <p:cNvPr id="5" name="Text Placeholder 2">
            <a:extLst>
              <a:ext uri="{FF2B5EF4-FFF2-40B4-BE49-F238E27FC236}">
                <a16:creationId xmlns:a16="http://schemas.microsoft.com/office/drawing/2014/main" id="{52217F6F-941D-DDCA-B18A-BB19CDAD5685}"/>
              </a:ext>
            </a:extLst>
          </p:cNvPr>
          <p:cNvSpPr>
            <a:spLocks noGrp="1"/>
          </p:cNvSpPr>
          <p:nvPr>
            <p:ph idx="17" hasCustomPrompt="1"/>
          </p:nvPr>
        </p:nvSpPr>
        <p:spPr>
          <a:xfrm>
            <a:off x="342901" y="1735693"/>
            <a:ext cx="6029325" cy="4097948"/>
          </a:xfrm>
          <a:prstGeom prst="rect">
            <a:avLst/>
          </a:prstGeom>
        </p:spPr>
        <p:txBody>
          <a:bodyPr vert="horz" lIns="0" tIns="0" rIns="0" bIns="0" rtlCol="0">
            <a:noAutofit/>
          </a:bodyPr>
          <a:lstStyle>
            <a:lvl1pPr>
              <a:defRPr sz="2100" b="1">
                <a:solidFill>
                  <a:srgbClr val="2F3690"/>
                </a:solidFill>
              </a:defRPr>
            </a:lvl1pPr>
            <a:lvl2pPr marL="341710" indent="-333375">
              <a:tabLst/>
              <a:defRPr sz="1650">
                <a:solidFill>
                  <a:schemeClr val="tx2"/>
                </a:solidFill>
              </a:defRPr>
            </a:lvl2pPr>
            <a:lvl3pPr marL="215504" indent="-122635">
              <a:buClr>
                <a:srgbClr val="F36D21"/>
              </a:buClr>
              <a:buFont typeface="Arial" panose="020B0604020202020204" pitchFamily="34" charset="0"/>
              <a:buChar char="•"/>
              <a:tabLst/>
              <a:defRPr>
                <a:solidFill>
                  <a:schemeClr val="tx1">
                    <a:lumMod val="50000"/>
                  </a:schemeClr>
                </a:solidFill>
              </a:defRPr>
            </a:lvl3pPr>
            <a:lvl4pPr marL="475060" indent="-129779">
              <a:tabLst/>
              <a:defRPr>
                <a:solidFill>
                  <a:schemeClr val="tx1">
                    <a:lumMod val="50000"/>
                  </a:schemeClr>
                </a:solidFill>
              </a:defRPr>
            </a:lvl4pPr>
            <a:lvl5pPr marL="606029" indent="-130969">
              <a:tabLst/>
              <a:defRPr sz="1200">
                <a:solidFill>
                  <a:schemeClr val="tx1">
                    <a:lumMod val="50000"/>
                  </a:schemeClr>
                </a:solidFill>
              </a:defRPr>
            </a:lvl5pPr>
          </a:lstStyle>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02584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6"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6"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D444616-E14A-46A0-A6D3-6E66F6B1A6DF}" type="slidenum">
              <a:rPr kumimoji="0" lang="en-US" sz="1800" b="0" i="0" u="none" strike="noStrike" kern="1200" cap="none" spc="0" normalizeH="0" baseline="0" noProof="0">
                <a:ln>
                  <a:noFill/>
                </a:ln>
                <a:solidFill>
                  <a:srgbClr val="B13F9A"/>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B13F9A"/>
              </a:solidFill>
              <a:effectLst/>
              <a:uLnTx/>
              <a:uFillTx/>
              <a:latin typeface="Gill Sans MT"/>
              <a:ea typeface="+mn-ea"/>
              <a:cs typeface="+mn-cs"/>
            </a:endParaRPr>
          </a:p>
        </p:txBody>
      </p:sp>
    </p:spTree>
    <p:extLst>
      <p:ext uri="{BB962C8B-B14F-4D97-AF65-F5344CB8AC3E}">
        <p14:creationId xmlns:p14="http://schemas.microsoft.com/office/powerpoint/2010/main" val="17015733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29360"/>
            <a:ext cx="8229600" cy="5019040"/>
          </a:xfrm>
        </p:spPr>
        <p:txBody>
          <a:bodyPr>
            <a:normAutofit/>
          </a:bodyPr>
          <a:lstStyle>
            <a:lvl1pPr marL="304804" indent="-304804">
              <a:spcBef>
                <a:spcPts val="889"/>
              </a:spcBef>
              <a:buClr>
                <a:schemeClr val="bg1">
                  <a:lumMod val="85000"/>
                </a:schemeClr>
              </a:buClr>
              <a:buSzPct val="110000"/>
              <a:buFont typeface="Arial" panose="020B0604020202020204" pitchFamily="34" charset="0"/>
              <a:buChar char="•"/>
              <a:defRPr sz="2133">
                <a:solidFill>
                  <a:srgbClr val="FCFCFC"/>
                </a:solidFill>
              </a:defRPr>
            </a:lvl1pPr>
            <a:lvl2pPr marL="660408" indent="-254003">
              <a:spcBef>
                <a:spcPts val="889"/>
              </a:spcBef>
              <a:buClr>
                <a:schemeClr val="bg1">
                  <a:lumMod val="85000"/>
                </a:schemeClr>
              </a:buClr>
              <a:buFont typeface="Arial" panose="020B0604020202020204" pitchFamily="34" charset="0"/>
              <a:buChar char="•"/>
              <a:defRPr sz="2133">
                <a:solidFill>
                  <a:srgbClr val="FCFCFC"/>
                </a:solidFill>
              </a:defRPr>
            </a:lvl2pPr>
            <a:lvl3pPr marL="1016013" indent="-203203">
              <a:spcBef>
                <a:spcPts val="889"/>
              </a:spcBef>
              <a:buClr>
                <a:schemeClr val="bg1">
                  <a:lumMod val="85000"/>
                </a:schemeClr>
              </a:buClr>
              <a:buFont typeface="Arial" panose="020B0604020202020204" pitchFamily="34" charset="0"/>
              <a:buChar char="•"/>
              <a:defRPr sz="2133">
                <a:solidFill>
                  <a:srgbClr val="FCFCFC"/>
                </a:solidFill>
              </a:defRPr>
            </a:lvl3pPr>
            <a:lvl4pPr marL="1422418" indent="-203203">
              <a:spcBef>
                <a:spcPts val="889"/>
              </a:spcBef>
              <a:buClr>
                <a:schemeClr val="bg1">
                  <a:lumMod val="85000"/>
                </a:schemeClr>
              </a:buClr>
              <a:buFont typeface="Arial" panose="020B0604020202020204" pitchFamily="34" charset="0"/>
              <a:buChar char="•"/>
              <a:defRPr sz="2133">
                <a:solidFill>
                  <a:srgbClr val="FCFCFC"/>
                </a:solidFill>
              </a:defRPr>
            </a:lvl4pPr>
            <a:lvl5pPr marL="1828823" indent="-203203">
              <a:spcBef>
                <a:spcPts val="889"/>
              </a:spcBef>
              <a:buClr>
                <a:schemeClr val="bg1">
                  <a:lumMod val="85000"/>
                </a:schemeClr>
              </a:buClr>
              <a:buFont typeface="Arial" panose="020B0604020202020204" pitchFamily="34" charset="0"/>
              <a:buChar char="•"/>
              <a:defRPr sz="2133">
                <a:solidFill>
                  <a:srgbClr val="FCFCF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FB7122C-15A3-3B46-90E5-49C62A286245}"/>
              </a:ext>
            </a:extLst>
          </p:cNvPr>
          <p:cNvSpPr>
            <a:spLocks noGrp="1"/>
          </p:cNvSpPr>
          <p:nvPr>
            <p:ph type="dt" sz="half" idx="10"/>
          </p:nvPr>
        </p:nvSpPr>
        <p:spPr>
          <a:xfrm>
            <a:off x="457200" y="6356353"/>
            <a:ext cx="2133600" cy="365125"/>
          </a:xfrm>
          <a:prstGeom prst="rect">
            <a:avLst/>
          </a:prstGeom>
        </p:spPr>
        <p:txBody>
          <a:bodyPr/>
          <a:lstStyle>
            <a:lvl1pPr>
              <a:defRPr/>
            </a:lvl1pPr>
          </a:lstStyle>
          <a:p>
            <a:pPr>
              <a:defRPr/>
            </a:pPr>
            <a:fld id="{99461199-918E-9D4D-A983-0E32435233B8}" type="datetimeFigureOut">
              <a:rPr lang="en-US"/>
              <a:pPr>
                <a:defRPr/>
              </a:pPr>
              <a:t>10/16/2024</a:t>
            </a:fld>
            <a:endParaRPr lang="en-US"/>
          </a:p>
        </p:txBody>
      </p:sp>
      <p:sp>
        <p:nvSpPr>
          <p:cNvPr id="5" name="Footer Placeholder 4">
            <a:extLst>
              <a:ext uri="{FF2B5EF4-FFF2-40B4-BE49-F238E27FC236}">
                <a16:creationId xmlns:a16="http://schemas.microsoft.com/office/drawing/2014/main" id="{3D227D85-23BE-4D41-B5C1-6ED03BA66AA8}"/>
              </a:ext>
            </a:extLst>
          </p:cNvPr>
          <p:cNvSpPr>
            <a:spLocks noGrp="1"/>
          </p:cNvSpPr>
          <p:nvPr>
            <p:ph type="ftr" sz="quarter" idx="11"/>
          </p:nvPr>
        </p:nvSpPr>
        <p:spPr>
          <a:xfrm>
            <a:off x="3124200" y="6356353"/>
            <a:ext cx="2895600" cy="365125"/>
          </a:xfrm>
        </p:spPr>
        <p:txBody>
          <a:bodyPr/>
          <a:lstStyle>
            <a:lvl1pPr algn="ctr">
              <a:defRPr>
                <a:solidFill>
                  <a:schemeClr val="bg1"/>
                </a:solidFill>
              </a:defRPr>
            </a:lvl1pPr>
          </a:lstStyle>
          <a:p>
            <a:pPr>
              <a:defRPr/>
            </a:pPr>
            <a:endParaRPr lang="en-US"/>
          </a:p>
        </p:txBody>
      </p:sp>
      <p:sp>
        <p:nvSpPr>
          <p:cNvPr id="6" name="Slide Number Placeholder 5">
            <a:extLst>
              <a:ext uri="{FF2B5EF4-FFF2-40B4-BE49-F238E27FC236}">
                <a16:creationId xmlns:a16="http://schemas.microsoft.com/office/drawing/2014/main" id="{6B7172B5-00F0-B042-BF81-20F60B11F7CD}"/>
              </a:ext>
            </a:extLst>
          </p:cNvPr>
          <p:cNvSpPr>
            <a:spLocks noGrp="1"/>
          </p:cNvSpPr>
          <p:nvPr>
            <p:ph type="sldNum" sz="quarter" idx="12"/>
          </p:nvPr>
        </p:nvSpPr>
        <p:spPr>
          <a:xfrm>
            <a:off x="6553200" y="6356353"/>
            <a:ext cx="2133600" cy="365125"/>
          </a:xfrm>
          <a:prstGeom prst="rect">
            <a:avLst/>
          </a:prstGeom>
        </p:spPr>
        <p:txBody>
          <a:bodyPr/>
          <a:lstStyle>
            <a:lvl1pPr>
              <a:defRPr/>
            </a:lvl1pPr>
          </a:lstStyle>
          <a:p>
            <a:pPr>
              <a:defRPr/>
            </a:pPr>
            <a:fld id="{0E4BB7A1-F533-224F-AB59-FB852FDFBA49}" type="slidenum">
              <a:rPr lang="en-US"/>
              <a:pPr>
                <a:defRPr/>
              </a:pPr>
              <a:t>‹#›</a:t>
            </a:fld>
            <a:endParaRPr lang="en-US"/>
          </a:p>
        </p:txBody>
      </p:sp>
    </p:spTree>
    <p:extLst>
      <p:ext uri="{BB962C8B-B14F-4D97-AF65-F5344CB8AC3E}">
        <p14:creationId xmlns:p14="http://schemas.microsoft.com/office/powerpoint/2010/main" val="36436463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1425FF8-7F20-B844-BB68-14D4588DB569}"/>
              </a:ext>
            </a:extLst>
          </p:cNvPr>
          <p:cNvSpPr/>
          <p:nvPr userDrawn="1"/>
        </p:nvSpPr>
        <p:spPr>
          <a:xfrm>
            <a:off x="0" y="788988"/>
            <a:ext cx="2489200" cy="6019800"/>
          </a:xfrm>
          <a:prstGeom prst="rect">
            <a:avLst/>
          </a:prstGeom>
          <a:solidFill>
            <a:srgbClr val="1F405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p>
        </p:txBody>
      </p:sp>
      <p:sp>
        <p:nvSpPr>
          <p:cNvPr id="3" name="Content Placeholder 2"/>
          <p:cNvSpPr>
            <a:spLocks noGrp="1"/>
          </p:cNvSpPr>
          <p:nvPr>
            <p:ph sz="half" idx="1"/>
          </p:nvPr>
        </p:nvSpPr>
        <p:spPr>
          <a:xfrm>
            <a:off x="2590801" y="1042992"/>
            <a:ext cx="6253163" cy="4986337"/>
          </a:xfrm>
        </p:spPr>
        <p:txBody>
          <a:bodyPr/>
          <a:lstStyle>
            <a:lvl1pPr marL="304804" indent="-304804">
              <a:buClr>
                <a:schemeClr val="bg1">
                  <a:lumMod val="75000"/>
                </a:schemeClr>
              </a:buClr>
              <a:buFont typeface="Arial" panose="020B0604020202020204" pitchFamily="34" charset="0"/>
              <a:buChar char="•"/>
              <a:defRPr sz="2489">
                <a:latin typeface="+mj-lt"/>
              </a:defRPr>
            </a:lvl1pPr>
            <a:lvl2pPr marL="660408" indent="-254003">
              <a:buClr>
                <a:schemeClr val="bg1">
                  <a:lumMod val="75000"/>
                </a:schemeClr>
              </a:buClr>
              <a:buFont typeface="Arial" panose="020B0604020202020204" pitchFamily="34" charset="0"/>
              <a:buChar char="•"/>
              <a:defRPr sz="2133">
                <a:latin typeface="+mj-lt"/>
              </a:defRPr>
            </a:lvl2pPr>
            <a:lvl3pPr marL="1016013" indent="-203203">
              <a:buClr>
                <a:schemeClr val="bg1">
                  <a:lumMod val="75000"/>
                </a:schemeClr>
              </a:buClr>
              <a:buFont typeface="Arial" panose="020B0604020202020204" pitchFamily="34" charset="0"/>
              <a:buChar char="•"/>
              <a:defRPr sz="1778">
                <a:latin typeface="+mj-lt"/>
              </a:defRPr>
            </a:lvl3pPr>
            <a:lvl4pPr marL="1422418" indent="-203203">
              <a:buClr>
                <a:schemeClr val="bg1">
                  <a:lumMod val="75000"/>
                </a:schemeClr>
              </a:buClr>
              <a:buFont typeface="Arial" panose="020B0604020202020204" pitchFamily="34" charset="0"/>
              <a:buChar char="•"/>
              <a:defRPr sz="1600">
                <a:latin typeface="+mj-lt"/>
              </a:defRPr>
            </a:lvl4pPr>
            <a:lvl5pPr marL="1828823" indent="-203203">
              <a:buClr>
                <a:schemeClr val="bg1">
                  <a:lumMod val="75000"/>
                </a:schemeClr>
              </a:buClr>
              <a:buFont typeface="Arial" panose="020B0604020202020204" pitchFamily="34" charset="0"/>
              <a:buChar char="•"/>
              <a:defRPr sz="1600">
                <a:latin typeface="+mj-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5">
            <a:extLst>
              <a:ext uri="{FF2B5EF4-FFF2-40B4-BE49-F238E27FC236}">
                <a16:creationId xmlns:a16="http://schemas.microsoft.com/office/drawing/2014/main" id="{8EBC2AD8-9515-2546-8EA4-AEB9BB532585}"/>
              </a:ext>
            </a:extLst>
          </p:cNvPr>
          <p:cNvSpPr>
            <a:spLocks noGrp="1"/>
          </p:cNvSpPr>
          <p:nvPr>
            <p:ph type="ftr" sz="quarter" idx="10"/>
          </p:nvPr>
        </p:nvSpPr>
        <p:spPr>
          <a:xfrm>
            <a:off x="3124200" y="6356353"/>
            <a:ext cx="2895600" cy="365125"/>
          </a:xfrm>
        </p:spPr>
        <p:txBody>
          <a:bodyPr/>
          <a:lstStyle>
            <a:lvl1pPr algn="ctr">
              <a:defRPr>
                <a:solidFill>
                  <a:schemeClr val="bg1"/>
                </a:solidFill>
              </a:defRPr>
            </a:lvl1pPr>
          </a:lstStyle>
          <a:p>
            <a:pPr>
              <a:defRPr/>
            </a:pPr>
            <a:endParaRPr lang="en-US"/>
          </a:p>
        </p:txBody>
      </p:sp>
      <p:sp>
        <p:nvSpPr>
          <p:cNvPr id="6" name="Slide Number Placeholder 6">
            <a:extLst>
              <a:ext uri="{FF2B5EF4-FFF2-40B4-BE49-F238E27FC236}">
                <a16:creationId xmlns:a16="http://schemas.microsoft.com/office/drawing/2014/main" id="{977A699B-5BDF-6642-8BE1-AD7A36F08821}"/>
              </a:ext>
            </a:extLst>
          </p:cNvPr>
          <p:cNvSpPr>
            <a:spLocks noGrp="1"/>
          </p:cNvSpPr>
          <p:nvPr>
            <p:ph type="sldNum" sz="quarter" idx="11"/>
          </p:nvPr>
        </p:nvSpPr>
        <p:spPr>
          <a:xfrm>
            <a:off x="6553200" y="6356353"/>
            <a:ext cx="2133600" cy="365125"/>
          </a:xfrm>
          <a:prstGeom prst="rect">
            <a:avLst/>
          </a:prstGeom>
        </p:spPr>
        <p:txBody>
          <a:bodyPr/>
          <a:lstStyle>
            <a:lvl1pPr>
              <a:defRPr/>
            </a:lvl1pPr>
          </a:lstStyle>
          <a:p>
            <a:pPr>
              <a:defRPr/>
            </a:pPr>
            <a:fld id="{12A2E1BD-F2BE-134A-A9F1-9C3215F3E489}" type="slidenum">
              <a:rPr lang="en-US"/>
              <a:pPr>
                <a:defRPr/>
              </a:pPr>
              <a:t>‹#›</a:t>
            </a:fld>
            <a:endParaRPr lang="en-US"/>
          </a:p>
        </p:txBody>
      </p:sp>
      <p:sp>
        <p:nvSpPr>
          <p:cNvPr id="7" name="Date Placeholder 4">
            <a:extLst>
              <a:ext uri="{FF2B5EF4-FFF2-40B4-BE49-F238E27FC236}">
                <a16:creationId xmlns:a16="http://schemas.microsoft.com/office/drawing/2014/main" id="{136C25E7-D086-2C45-A574-4C87DC1FD3B2}"/>
              </a:ext>
            </a:extLst>
          </p:cNvPr>
          <p:cNvSpPr>
            <a:spLocks noGrp="1"/>
          </p:cNvSpPr>
          <p:nvPr>
            <p:ph type="dt" sz="half" idx="12"/>
          </p:nvPr>
        </p:nvSpPr>
        <p:spPr>
          <a:xfrm>
            <a:off x="457200" y="6356353"/>
            <a:ext cx="2133600" cy="365125"/>
          </a:xfrm>
          <a:prstGeom prst="rect">
            <a:avLst/>
          </a:prstGeom>
        </p:spPr>
        <p:txBody>
          <a:bodyPr/>
          <a:lstStyle>
            <a:lvl1pPr>
              <a:defRPr/>
            </a:lvl1pPr>
          </a:lstStyle>
          <a:p>
            <a:pPr>
              <a:defRPr/>
            </a:pPr>
            <a:fld id="{7E92A438-88D4-6046-ADC2-2F5FCA11D22B}" type="datetimeFigureOut">
              <a:rPr lang="en-US"/>
              <a:pPr>
                <a:defRPr/>
              </a:pPr>
              <a:t>10/16/2024</a:t>
            </a:fld>
            <a:endParaRPr lang="en-US"/>
          </a:p>
        </p:txBody>
      </p:sp>
    </p:spTree>
    <p:extLst>
      <p:ext uri="{BB962C8B-B14F-4D97-AF65-F5344CB8AC3E}">
        <p14:creationId xmlns:p14="http://schemas.microsoft.com/office/powerpoint/2010/main" val="27413873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3300">
                <a:solidFill>
                  <a:schemeClr val="tx1"/>
                </a:solidFill>
              </a:defRPr>
            </a:lvl1pPr>
          </a:lstStyle>
          <a:p>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2400">
                <a:solidFill>
                  <a:schemeClr val="tx1"/>
                </a:solidFill>
                <a:latin typeface="Calibri" panose="020F0502020204030204" pitchFamily="34" charset="0"/>
                <a:ea typeface="+mj-ea"/>
                <a:cs typeface="+mj-cs"/>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kumimoji="0" lang="en-US" dirty="0"/>
              <a:t>Click to edit Master subtitle style</a:t>
            </a:r>
          </a:p>
        </p:txBody>
      </p:sp>
      <p:sp>
        <p:nvSpPr>
          <p:cNvPr id="21" name="Rectangle 20"/>
          <p:cNvSpPr/>
          <p:nvPr/>
        </p:nvSpPr>
        <p:spPr>
          <a:xfrm>
            <a:off x="904875" y="3276600"/>
            <a:ext cx="7315200" cy="1655064"/>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22" name="Rectangle 21"/>
          <p:cNvSpPr/>
          <p:nvPr/>
        </p:nvSpPr>
        <p:spPr>
          <a:xfrm>
            <a:off x="904875" y="3276602"/>
            <a:ext cx="228600" cy="165163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32" name="Rectangle 31"/>
          <p:cNvSpPr/>
          <p:nvPr/>
        </p:nvSpPr>
        <p:spPr>
          <a:xfrm>
            <a:off x="914400" y="5048250"/>
            <a:ext cx="22860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pic>
        <p:nvPicPr>
          <p:cNvPr id="2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471665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8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normAutofit/>
          </a:bodyPr>
          <a:lstStyle>
            <a:lvl1pPr>
              <a:defRPr sz="4000"/>
            </a:lvl1pPr>
            <a:lvl2pPr>
              <a:defRPr sz="3200"/>
            </a:lvl2pPr>
            <a:lvl3pPr>
              <a:defRPr sz="2800"/>
            </a:lvl3pPr>
            <a:lvl4pPr>
              <a:defRPr sz="2000"/>
            </a:lvl4pPr>
            <a:lvl5pPr>
              <a:defRPr sz="2000"/>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941187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457200" y="1219200"/>
            <a:ext cx="8229600" cy="5486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404250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3300" b="0" cap="none" baseline="0">
                <a:solidFill>
                  <a:schemeClr val="bg1"/>
                </a:solidFill>
              </a:defRPr>
            </a:lvl1pPr>
          </a:lstStyle>
          <a:p>
            <a:r>
              <a:rPr kumimoji="0" lang="en-US" dirty="0"/>
              <a:t>Click to edit Master title style</a:t>
            </a:r>
          </a:p>
        </p:txBody>
      </p:sp>
      <p:sp>
        <p:nvSpPr>
          <p:cNvPr id="3" name="Text Placeholder 2"/>
          <p:cNvSpPr>
            <a:spLocks noGrp="1"/>
          </p:cNvSpPr>
          <p:nvPr>
            <p:ph type="body" idx="1"/>
          </p:nvPr>
        </p:nvSpPr>
        <p:spPr>
          <a:xfrm>
            <a:off x="914400" y="4267200"/>
            <a:ext cx="7315200" cy="1143000"/>
          </a:xfrm>
        </p:spPr>
        <p:txBody>
          <a:bodyPr anchor="t" anchorCtr="0"/>
          <a:lstStyle>
            <a:lvl1pPr marL="0" indent="0" algn="r">
              <a:buNone/>
              <a:defRPr sz="1500">
                <a:solidFill>
                  <a:schemeClr val="tx1">
                    <a:tint val="75000"/>
                  </a:schemeClr>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8" name="Rectangle 7"/>
          <p:cNvSpPr/>
          <p:nvPr/>
        </p:nvSpPr>
        <p:spPr>
          <a:xfrm>
            <a:off x="914400" y="2819400"/>
            <a:ext cx="228600" cy="128016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12" name="Subtitle 8"/>
          <p:cNvSpPr txBox="1">
            <a:spLocks/>
          </p:cNvSpPr>
          <p:nvPr userDrawn="1"/>
        </p:nvSpPr>
        <p:spPr>
          <a:xfrm>
            <a:off x="1219200" y="4572000"/>
            <a:ext cx="6858000" cy="533400"/>
          </a:xfrm>
          <a:prstGeom prst="rect">
            <a:avLst/>
          </a:prstGeom>
        </p:spPr>
        <p:txBody>
          <a:bodyPr vert="horz">
            <a:noAutofit/>
          </a:bodyPr>
          <a:lstStyle>
            <a:lvl1pPr marL="0" indent="0" algn="r" rtl="0" eaLnBrk="1" latinLnBrk="0" hangingPunct="1">
              <a:spcBef>
                <a:spcPts val="600"/>
              </a:spcBef>
              <a:buClr>
                <a:srgbClr val="5E3886"/>
              </a:buClr>
              <a:buSzPct val="76000"/>
              <a:buFont typeface="Wingdings 3"/>
              <a:buNone/>
              <a:defRPr kumimoji="0" sz="2000" kern="1200">
                <a:solidFill>
                  <a:schemeClr val="tx1"/>
                </a:solidFill>
                <a:latin typeface="Calibri" panose="020F0502020204030204" pitchFamily="34" charset="0"/>
                <a:ea typeface="+mj-ea"/>
                <a:cs typeface="+mj-cs"/>
              </a:defRPr>
            </a:lvl1pPr>
            <a:lvl2pPr marL="457200" indent="0" algn="ctr" rtl="0" eaLnBrk="1" latinLnBrk="0" hangingPunct="1">
              <a:spcBef>
                <a:spcPts val="500"/>
              </a:spcBef>
              <a:buClr>
                <a:srgbClr val="5E3886"/>
              </a:buClr>
              <a:buSzPct val="76000"/>
              <a:buFont typeface="Wingdings 3"/>
              <a:buNone/>
              <a:defRPr kumimoji="0" sz="2300" kern="1200">
                <a:solidFill>
                  <a:schemeClr val="tx1"/>
                </a:solidFill>
                <a:latin typeface="Calibri" panose="020F0502020204030204" pitchFamily="34" charset="0"/>
                <a:ea typeface="+mn-ea"/>
                <a:cs typeface="+mn-cs"/>
              </a:defRPr>
            </a:lvl2pPr>
            <a:lvl3pPr marL="914400" indent="0" algn="ctr" rtl="0" eaLnBrk="1" latinLnBrk="0" hangingPunct="1">
              <a:spcBef>
                <a:spcPts val="500"/>
              </a:spcBef>
              <a:buClr>
                <a:srgbClr val="5E3886"/>
              </a:buClr>
              <a:buSzPct val="76000"/>
              <a:buFont typeface="Wingdings 3"/>
              <a:buNone/>
              <a:defRPr kumimoji="0" sz="2000" kern="1200">
                <a:solidFill>
                  <a:schemeClr val="tx1"/>
                </a:solidFill>
                <a:latin typeface="Calibri" panose="020F0502020204030204" pitchFamily="34" charset="0"/>
                <a:ea typeface="+mn-ea"/>
                <a:cs typeface="+mn-cs"/>
              </a:defRPr>
            </a:lvl3pPr>
            <a:lvl4pPr marL="1371600" indent="0" algn="ctr" rtl="0" eaLnBrk="1" latinLnBrk="0" hangingPunct="1">
              <a:spcBef>
                <a:spcPts val="400"/>
              </a:spcBef>
              <a:buClr>
                <a:srgbClr val="5E3886"/>
              </a:buClr>
              <a:buSzPct val="70000"/>
              <a:buFont typeface="Wingdings"/>
              <a:buNone/>
              <a:defRPr kumimoji="0" sz="1800" kern="1200">
                <a:solidFill>
                  <a:schemeClr val="tx1"/>
                </a:solidFill>
                <a:latin typeface="Calibri" panose="020F0502020204030204" pitchFamily="34" charset="0"/>
                <a:ea typeface="+mn-ea"/>
                <a:cs typeface="+mn-cs"/>
              </a:defRPr>
            </a:lvl4pPr>
            <a:lvl5pPr marL="1828800" indent="0" algn="ctr" rtl="0" eaLnBrk="1" latinLnBrk="0" hangingPunct="1">
              <a:spcBef>
                <a:spcPts val="300"/>
              </a:spcBef>
              <a:buClr>
                <a:srgbClr val="5E3886"/>
              </a:buClr>
              <a:buSzPct val="70000"/>
              <a:buFont typeface="Wingdings"/>
              <a:buNone/>
              <a:defRPr kumimoji="0" sz="1600" kern="1200">
                <a:solidFill>
                  <a:schemeClr val="tx1"/>
                </a:solidFill>
                <a:latin typeface="Calibri" panose="020F0502020204030204" pitchFamily="34" charset="0"/>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0"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0"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0"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0" lang="en-US" sz="1200" kern="1200" smtClean="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450"/>
              </a:spcBef>
              <a:spcAft>
                <a:spcPts val="0"/>
              </a:spcAft>
              <a:buClr>
                <a:srgbClr val="5E3886"/>
              </a:buClr>
              <a:buSzPct val="76000"/>
              <a:buFont typeface="Wingdings 3"/>
              <a:buNone/>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pitchFamily="34" charset="0"/>
              </a:rPr>
              <a:t>Click to edit Master subtitle style</a:t>
            </a:r>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8111041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dirty="0"/>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101840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1" y="1295400"/>
            <a:ext cx="4041775"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4958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648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503418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2383324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533352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1500" b="1">
                <a:solidFill>
                  <a:schemeClr val="tx1"/>
                </a:solidFill>
                <a:latin typeface="+mn-lt"/>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2"/>
            <a:ext cx="2514600" cy="4843463"/>
          </a:xfrm>
        </p:spPr>
        <p:txBody>
          <a:bodyPr/>
          <a:lstStyle>
            <a:lvl1pPr marL="0" indent="0">
              <a:lnSpc>
                <a:spcPts val="1650"/>
              </a:lnSpc>
              <a:spcAft>
                <a:spcPts val="750"/>
              </a:spcAft>
              <a:buNone/>
              <a:defRPr sz="1200">
                <a:solidFill>
                  <a:schemeClr val="tx1"/>
                </a:solidFill>
              </a:defRPr>
            </a:lvl1pPr>
            <a:lvl2pPr>
              <a:buNone/>
              <a:defRPr sz="900"/>
            </a:lvl2pPr>
            <a:lvl3pPr>
              <a:buNone/>
              <a:defRPr sz="750"/>
            </a:lvl3pPr>
            <a:lvl4pPr>
              <a:buNone/>
              <a:defRPr sz="675"/>
            </a:lvl4pPr>
            <a:lvl5pPr>
              <a:buNone/>
              <a:defRPr sz="675"/>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5" name="Picture 2"/>
          <p:cNvPicPr>
            <a:picLocks noChangeAspect="1" noChangeArrowheads="1"/>
          </p:cNvPicPr>
          <p:nvPr userDrawn="1"/>
        </p:nvPicPr>
        <p:blipFill>
          <a:blip r:embed="rId2"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4"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312230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33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450"/>
              </a:spcBef>
              <a:buNone/>
              <a:defRPr sz="2400"/>
            </a:lvl1pPr>
          </a:lstStyle>
          <a:p>
            <a:r>
              <a:rPr kumimoji="0" lang="en-US" dirty="0"/>
              <a:t>Click icon to add picture</a:t>
            </a:r>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2400">
                <a:solidFill>
                  <a:schemeClr val="bg1"/>
                </a:solidFill>
              </a:defRPr>
            </a:lvl1pPr>
            <a:lvl2pPr>
              <a:defRPr sz="900"/>
            </a:lvl2pPr>
            <a:lvl3pPr>
              <a:defRPr sz="750"/>
            </a:lvl3pPr>
            <a:lvl4pPr>
              <a:defRPr sz="675"/>
            </a:lvl4pPr>
            <a:lvl5pPr>
              <a:defRPr sz="675"/>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Tree>
    <p:extLst>
      <p:ext uri="{BB962C8B-B14F-4D97-AF65-F5344CB8AC3E}">
        <p14:creationId xmlns:p14="http://schemas.microsoft.com/office/powerpoint/2010/main" val="16915686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2311813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394473" y="2957775"/>
            <a:ext cx="586426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60911" y="432966"/>
            <a:ext cx="745466"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13822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33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2400">
                <a:solidFill>
                  <a:schemeClr val="bg1"/>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2"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9"/>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7346635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3388876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4" name="Rectangle 3"/>
          <p:cNvSpPr/>
          <p:nvPr userDrawn="1"/>
        </p:nvSpPr>
        <p:spPr>
          <a:xfrm>
            <a:off x="0" y="0"/>
            <a:ext cx="9144000"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ln>
                <a:solidFill>
                  <a:schemeClr val="bg1"/>
                </a:solidFill>
              </a:ln>
            </a:endParaRPr>
          </a:p>
        </p:txBody>
      </p:sp>
      <p:sp>
        <p:nvSpPr>
          <p:cNvPr id="5" name="Freeform 4"/>
          <p:cNvSpPr/>
          <p:nvPr userDrawn="1"/>
        </p:nvSpPr>
        <p:spPr>
          <a:xfrm>
            <a:off x="76200" y="6477000"/>
            <a:ext cx="1066800" cy="304800"/>
          </a:xfrm>
          <a:custGeom>
            <a:avLst/>
            <a:gdLst>
              <a:gd name="connsiteX0" fmla="*/ 0 w 1143000"/>
              <a:gd name="connsiteY0" fmla="*/ 0 h 457200"/>
              <a:gd name="connsiteX1" fmla="*/ 1143000 w 1143000"/>
              <a:gd name="connsiteY1" fmla="*/ 0 h 457200"/>
              <a:gd name="connsiteX2" fmla="*/ 1143000 w 1143000"/>
              <a:gd name="connsiteY2" fmla="*/ 457200 h 457200"/>
              <a:gd name="connsiteX3" fmla="*/ 0 w 1143000"/>
              <a:gd name="connsiteY3" fmla="*/ 457200 h 457200"/>
              <a:gd name="connsiteX4" fmla="*/ 0 w 11430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0 w 1828800"/>
              <a:gd name="connsiteY3" fmla="*/ 457200 h 457200"/>
              <a:gd name="connsiteX4" fmla="*/ 0 w 18288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1143000 w 1828800"/>
              <a:gd name="connsiteY3" fmla="*/ 457200 h 457200"/>
              <a:gd name="connsiteX4" fmla="*/ 0 w 1828800"/>
              <a:gd name="connsiteY4" fmla="*/ 457200 h 457200"/>
              <a:gd name="connsiteX5" fmla="*/ 0 w 1828800"/>
              <a:gd name="connsiteY5" fmla="*/ 0 h 457200"/>
              <a:gd name="connsiteX0" fmla="*/ 0 w 1828800"/>
              <a:gd name="connsiteY0" fmla="*/ 0 h 457200"/>
              <a:gd name="connsiteX1" fmla="*/ 857250 w 1828800"/>
              <a:gd name="connsiteY1" fmla="*/ 0 h 457200"/>
              <a:gd name="connsiteX2" fmla="*/ 1143000 w 1828800"/>
              <a:gd name="connsiteY2" fmla="*/ 0 h 457200"/>
              <a:gd name="connsiteX3" fmla="*/ 1828800 w 1828800"/>
              <a:gd name="connsiteY3" fmla="*/ 0 h 457200"/>
              <a:gd name="connsiteX4" fmla="*/ 1143000 w 1828800"/>
              <a:gd name="connsiteY4" fmla="*/ 457200 h 457200"/>
              <a:gd name="connsiteX5" fmla="*/ 0 w 1828800"/>
              <a:gd name="connsiteY5" fmla="*/ 457200 h 457200"/>
              <a:gd name="connsiteX6" fmla="*/ 0 w 182880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457200">
                <a:moveTo>
                  <a:pt x="0" y="0"/>
                </a:moveTo>
                <a:lnTo>
                  <a:pt x="857250" y="0"/>
                </a:lnTo>
                <a:lnTo>
                  <a:pt x="1143000" y="0"/>
                </a:lnTo>
                <a:lnTo>
                  <a:pt x="1828800" y="0"/>
                </a:lnTo>
                <a:lnTo>
                  <a:pt x="1143000" y="457200"/>
                </a:lnTo>
                <a:lnTo>
                  <a:pt x="0" y="457200"/>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sp>
        <p:nvSpPr>
          <p:cNvPr id="6" name="Slide Number Placeholder 5"/>
          <p:cNvSpPr txBox="1">
            <a:spLocks/>
          </p:cNvSpPr>
          <p:nvPr userDrawn="1"/>
        </p:nvSpPr>
        <p:spPr>
          <a:xfrm>
            <a:off x="6553200" y="6356352"/>
            <a:ext cx="2133600" cy="365125"/>
          </a:xfrm>
          <a:prstGeom prst="rect">
            <a:avLst/>
          </a:prstGeom>
        </p:spPr>
        <p:txBody>
          <a:bodyPr anchor="ctr"/>
          <a:lstStyle>
            <a:lvl1pPr>
              <a:defRPr/>
            </a:lvl1pPr>
          </a:lstStyle>
          <a:p>
            <a:pPr algn="r" fontAlgn="auto">
              <a:spcBef>
                <a:spcPts val="0"/>
              </a:spcBef>
              <a:spcAft>
                <a:spcPts val="0"/>
              </a:spcAft>
              <a:defRPr/>
            </a:pPr>
            <a:endParaRPr lang="en-US" sz="900" dirty="0">
              <a:solidFill>
                <a:schemeClr val="tx1">
                  <a:tint val="75000"/>
                </a:schemeClr>
              </a:solidFill>
              <a:latin typeface="+mn-lt"/>
              <a:cs typeface="+mn-cs"/>
            </a:endParaRPr>
          </a:p>
        </p:txBody>
      </p:sp>
      <p:sp>
        <p:nvSpPr>
          <p:cNvPr id="7" name="Freeform 6"/>
          <p:cNvSpPr/>
          <p:nvPr userDrawn="1"/>
        </p:nvSpPr>
        <p:spPr>
          <a:xfrm>
            <a:off x="76200" y="6248400"/>
            <a:ext cx="1828800" cy="533400"/>
          </a:xfrm>
          <a:custGeom>
            <a:avLst/>
            <a:gdLst>
              <a:gd name="connsiteX0" fmla="*/ 0 w 1143000"/>
              <a:gd name="connsiteY0" fmla="*/ 0 h 457200"/>
              <a:gd name="connsiteX1" fmla="*/ 1143000 w 1143000"/>
              <a:gd name="connsiteY1" fmla="*/ 0 h 457200"/>
              <a:gd name="connsiteX2" fmla="*/ 1143000 w 1143000"/>
              <a:gd name="connsiteY2" fmla="*/ 457200 h 457200"/>
              <a:gd name="connsiteX3" fmla="*/ 0 w 1143000"/>
              <a:gd name="connsiteY3" fmla="*/ 457200 h 457200"/>
              <a:gd name="connsiteX4" fmla="*/ 0 w 11430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0 w 1828800"/>
              <a:gd name="connsiteY3" fmla="*/ 457200 h 457200"/>
              <a:gd name="connsiteX4" fmla="*/ 0 w 18288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1143000 w 1828800"/>
              <a:gd name="connsiteY3" fmla="*/ 457200 h 457200"/>
              <a:gd name="connsiteX4" fmla="*/ 0 w 1828800"/>
              <a:gd name="connsiteY4" fmla="*/ 457200 h 457200"/>
              <a:gd name="connsiteX5" fmla="*/ 0 w 1828800"/>
              <a:gd name="connsiteY5" fmla="*/ 0 h 457200"/>
              <a:gd name="connsiteX0" fmla="*/ 0 w 1828800"/>
              <a:gd name="connsiteY0" fmla="*/ 0 h 457200"/>
              <a:gd name="connsiteX1" fmla="*/ 857250 w 1828800"/>
              <a:gd name="connsiteY1" fmla="*/ 0 h 457200"/>
              <a:gd name="connsiteX2" fmla="*/ 1143000 w 1828800"/>
              <a:gd name="connsiteY2" fmla="*/ 0 h 457200"/>
              <a:gd name="connsiteX3" fmla="*/ 1828800 w 1828800"/>
              <a:gd name="connsiteY3" fmla="*/ 0 h 457200"/>
              <a:gd name="connsiteX4" fmla="*/ 1143000 w 1828800"/>
              <a:gd name="connsiteY4" fmla="*/ 457200 h 457200"/>
              <a:gd name="connsiteX5" fmla="*/ 0 w 1828800"/>
              <a:gd name="connsiteY5" fmla="*/ 457200 h 457200"/>
              <a:gd name="connsiteX6" fmla="*/ 0 w 182880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457200">
                <a:moveTo>
                  <a:pt x="0" y="0"/>
                </a:moveTo>
                <a:lnTo>
                  <a:pt x="857250" y="0"/>
                </a:lnTo>
                <a:lnTo>
                  <a:pt x="1143000" y="0"/>
                </a:lnTo>
                <a:lnTo>
                  <a:pt x="1828800" y="0"/>
                </a:lnTo>
                <a:lnTo>
                  <a:pt x="1143000" y="457200"/>
                </a:lnTo>
                <a:lnTo>
                  <a:pt x="0" y="457200"/>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pic>
        <p:nvPicPr>
          <p:cNvPr id="8" name="Picture 11" descr="ADA Logo Gray Cropped.jpg"/>
          <p:cNvPicPr>
            <a:picLocks noChangeAspect="1"/>
          </p:cNvPicPr>
          <p:nvPr userDrawn="1"/>
        </p:nvPicPr>
        <p:blipFill>
          <a:blip r:embed="rId2" cstate="print">
            <a:clrChange>
              <a:clrFrom>
                <a:srgbClr val="999A9A"/>
              </a:clrFrom>
              <a:clrTo>
                <a:srgbClr val="999A9A">
                  <a:alpha val="0"/>
                </a:srgbClr>
              </a:clrTo>
            </a:clrChange>
            <a:extLst>
              <a:ext uri="{28A0092B-C50C-407E-A947-70E740481C1C}">
                <a14:useLocalDpi xmlns:a14="http://schemas.microsoft.com/office/drawing/2010/main" val="0"/>
              </a:ext>
            </a:extLst>
          </a:blip>
          <a:srcRect/>
          <a:stretch>
            <a:fillRect/>
          </a:stretch>
        </p:blipFill>
        <p:spPr bwMode="auto">
          <a:xfrm>
            <a:off x="69850" y="6496050"/>
            <a:ext cx="99695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userDrawn="1"/>
        </p:nvCxnSpPr>
        <p:spPr>
          <a:xfrm>
            <a:off x="0" y="6443663"/>
            <a:ext cx="9144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34925" y="1016000"/>
            <a:ext cx="9220200" cy="0"/>
          </a:xfrm>
          <a:prstGeom prst="line">
            <a:avLst/>
          </a:prstGeom>
          <a:ln w="19050">
            <a:solidFill>
              <a:srgbClr val="F8C206"/>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57200" y="1600201"/>
            <a:ext cx="8229600" cy="2819400"/>
          </a:xfrm>
        </p:spPr>
        <p:txBody>
          <a:bodyPr>
            <a:normAutofit/>
          </a:bodyPr>
          <a:lstStyle>
            <a:lvl1pPr>
              <a:buClr>
                <a:srgbClr val="FFD937"/>
              </a:buClr>
              <a:defRPr sz="2100">
                <a:solidFill>
                  <a:schemeClr val="bg1"/>
                </a:solidFill>
              </a:defRPr>
            </a:lvl1pPr>
            <a:lvl2pPr>
              <a:buClr>
                <a:srgbClr val="FFD937"/>
              </a:buClr>
              <a:defRPr sz="1800">
                <a:solidFill>
                  <a:schemeClr val="bg1"/>
                </a:solidFill>
              </a:defRPr>
            </a:lvl2pPr>
            <a:lvl3pPr>
              <a:buClr>
                <a:srgbClr val="FFD937"/>
              </a:buClr>
              <a:defRPr sz="1500">
                <a:solidFill>
                  <a:schemeClr val="bg1"/>
                </a:solidFill>
              </a:defRPr>
            </a:lvl3pPr>
            <a:lvl4pPr>
              <a:buClr>
                <a:srgbClr val="FFD937"/>
              </a:buClr>
              <a:defRPr sz="2100">
                <a:solidFill>
                  <a:schemeClr val="bg1"/>
                </a:solidFill>
              </a:defRPr>
            </a:lvl4pPr>
            <a:lvl5pPr>
              <a:buClr>
                <a:srgbClr val="FFD937"/>
              </a:buClr>
              <a:defRPr sz="21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20"/>
          <p:cNvSpPr>
            <a:spLocks noGrp="1"/>
          </p:cNvSpPr>
          <p:nvPr>
            <p:ph type="dt" sz="half" idx="10"/>
          </p:nvPr>
        </p:nvSpPr>
        <p:spPr>
          <a:xfrm>
            <a:off x="457200" y="6356352"/>
            <a:ext cx="2133600" cy="365125"/>
          </a:xfrm>
          <a:prstGeom prst="rect">
            <a:avLst/>
          </a:prstGeom>
        </p:spPr>
        <p:txBody>
          <a:bodyPr/>
          <a:lstStyle>
            <a:lvl1pPr>
              <a:defRPr/>
            </a:lvl1pPr>
          </a:lstStyle>
          <a:p>
            <a:pPr>
              <a:defRPr/>
            </a:pPr>
            <a:fld id="{E448AC1B-3A32-48D0-AA8C-10C63FDCBCFE}" type="datetimeFigureOut">
              <a:rPr lang="en-US"/>
              <a:pPr>
                <a:defRPr/>
              </a:pPr>
              <a:t>10/16/2024</a:t>
            </a:fld>
            <a:endParaRPr lang="en-US" dirty="0"/>
          </a:p>
        </p:txBody>
      </p:sp>
      <p:sp>
        <p:nvSpPr>
          <p:cNvPr id="12" name="Slide Number Placeholder 21"/>
          <p:cNvSpPr>
            <a:spLocks noGrp="1"/>
          </p:cNvSpPr>
          <p:nvPr>
            <p:ph type="sldNum" sz="quarter" idx="11"/>
          </p:nvPr>
        </p:nvSpPr>
        <p:spPr>
          <a:xfrm>
            <a:off x="6251448" y="6556248"/>
            <a:ext cx="588336" cy="228600"/>
          </a:xfrm>
          <a:prstGeom prst="rect">
            <a:avLst/>
          </a:prstGeom>
        </p:spPr>
        <p:txBody>
          <a:bodyPr/>
          <a:lstStyle>
            <a:lvl1pPr>
              <a:defRPr/>
            </a:lvl1pPr>
          </a:lstStyle>
          <a:p>
            <a:pPr>
              <a:defRPr/>
            </a:pPr>
            <a:fld id="{F4A22B64-D61E-4952-835C-1FC3C20D484A}" type="slidenum">
              <a:rPr lang="en-US"/>
              <a:pPr>
                <a:defRPr/>
              </a:pPr>
              <a:t>‹#›</a:t>
            </a:fld>
            <a:endParaRPr lang="en-US" dirty="0"/>
          </a:p>
        </p:txBody>
      </p:sp>
      <p:sp>
        <p:nvSpPr>
          <p:cNvPr id="13" name="Footer Placeholder 22"/>
          <p:cNvSpPr>
            <a:spLocks noGrp="1"/>
          </p:cNvSpPr>
          <p:nvPr>
            <p:ph type="ftr" sz="quarter" idx="12"/>
          </p:nvPr>
        </p:nvSpPr>
        <p:spPr>
          <a:xfrm>
            <a:off x="3124200" y="6356352"/>
            <a:ext cx="2895600" cy="365125"/>
          </a:xfrm>
          <a:prstGeom prst="rect">
            <a:avLst/>
          </a:prstGeom>
        </p:spPr>
        <p:txBody>
          <a:bodyPr/>
          <a:lstStyle>
            <a:lvl1pPr>
              <a:defRPr/>
            </a:lvl1pPr>
          </a:lstStyle>
          <a:p>
            <a:pPr>
              <a:defRPr/>
            </a:pPr>
            <a:endParaRPr lang="en-US"/>
          </a:p>
        </p:txBody>
      </p:sp>
    </p:spTree>
    <p:extLst>
      <p:ext uri="{BB962C8B-B14F-4D97-AF65-F5344CB8AC3E}">
        <p14:creationId xmlns:p14="http://schemas.microsoft.com/office/powerpoint/2010/main" val="5451146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4"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22927548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2"/>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xfrm>
            <a:off x="4245936" y="6557946"/>
            <a:ext cx="2002464" cy="226902"/>
          </a:xfrm>
          <a:prstGeom prst="rect">
            <a:avLst/>
          </a:prstGeom>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xfrm>
            <a:off x="6251448" y="6556248"/>
            <a:ext cx="588336" cy="228600"/>
          </a:xfrm>
          <a:prstGeom prst="rect">
            <a:avLst/>
          </a:prstGeom>
          <a:ln/>
        </p:spPr>
        <p:txBody>
          <a:bodyPr/>
          <a:lstStyle>
            <a:lvl1pPr>
              <a:defRPr/>
            </a:lvl1pPr>
          </a:lstStyle>
          <a:p>
            <a:fld id="{5286A851-2DBD-4B06-98C1-8D82009AA052}" type="slidenum">
              <a:rPr lang="en-US"/>
              <a:pPr/>
              <a:t>‹#›</a:t>
            </a:fld>
            <a:endParaRPr lang="en-US"/>
          </a:p>
        </p:txBody>
      </p:sp>
    </p:spTree>
    <p:extLst>
      <p:ext uri="{BB962C8B-B14F-4D97-AF65-F5344CB8AC3E}">
        <p14:creationId xmlns:p14="http://schemas.microsoft.com/office/powerpoint/2010/main" val="20424096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D37BA7FA-DEB3-4EB5-A868-60568F930B69}"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9644254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Title 1"/>
          <p:cNvSpPr>
            <a:spLocks noGrp="1"/>
          </p:cNvSpPr>
          <p:nvPr>
            <p:ph type="title"/>
          </p:nvPr>
        </p:nvSpPr>
        <p:spPr>
          <a:xfrm>
            <a:off x="457200" y="953526"/>
            <a:ext cx="8229600" cy="862606"/>
          </a:xfrm>
        </p:spPr>
        <p:txBody>
          <a:bodyPr/>
          <a:lstStyle>
            <a:lvl1pPr>
              <a:defRPr b="0">
                <a:solidFill>
                  <a:srgbClr val="002060"/>
                </a:solidFill>
              </a:defRPr>
            </a:lvl1pPr>
          </a:lstStyle>
          <a:p>
            <a:r>
              <a:rPr lang="en-US"/>
              <a:t>Click to edit Master title style</a:t>
            </a:r>
            <a:endParaRPr lang="en-US" dirty="0"/>
          </a:p>
        </p:txBody>
      </p:sp>
      <p:sp>
        <p:nvSpPr>
          <p:cNvPr id="8" name="Content Placeholder 2"/>
          <p:cNvSpPr>
            <a:spLocks noGrp="1"/>
          </p:cNvSpPr>
          <p:nvPr>
            <p:ph idx="1"/>
          </p:nvPr>
        </p:nvSpPr>
        <p:spPr>
          <a:xfrm>
            <a:off x="457200" y="1828800"/>
            <a:ext cx="8229600" cy="4572000"/>
          </a:xfrm>
        </p:spPr>
        <p:txBody>
          <a:bodyPr/>
          <a:lstStyle>
            <a:lvl1pPr>
              <a:buClrTx/>
              <a:defRPr>
                <a:solidFill>
                  <a:srgbClr val="002060"/>
                </a:solidFill>
                <a:latin typeface="+mj-lt"/>
              </a:defRPr>
            </a:lvl1pPr>
            <a:lvl2pPr>
              <a:buClr>
                <a:srgbClr val="0070C0"/>
              </a:buClr>
              <a:defRPr>
                <a:solidFill>
                  <a:srgbClr val="0070C0"/>
                </a:solidFill>
                <a:latin typeface="+mj-lt"/>
              </a:defRPr>
            </a:lvl2pPr>
            <a:lvl3pPr>
              <a:buClr>
                <a:srgbClr val="002060"/>
              </a:buClr>
              <a:buFont typeface="Trebuchet MS" pitchFamily="34" charset="0"/>
              <a:buChar char="—"/>
              <a:defRPr>
                <a:solidFill>
                  <a:srgbClr val="002060"/>
                </a:solidFill>
                <a:latin typeface="+mj-lt"/>
              </a:defRPr>
            </a:lvl3pPr>
            <a:lvl4pPr>
              <a:buClrTx/>
              <a:defRPr>
                <a:solidFill>
                  <a:srgbClr val="0070C0"/>
                </a:solidFill>
                <a:latin typeface="+mj-lt"/>
              </a:defRPr>
            </a:lvl4pPr>
            <a:lvl5pPr>
              <a:buClr>
                <a:srgbClr val="002060"/>
              </a:buClr>
              <a:defRPr>
                <a:solidFill>
                  <a:srgbClr val="002060"/>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18"/>
          <p:cNvSpPr>
            <a:spLocks noGrp="1"/>
          </p:cNvSpPr>
          <p:nvPr>
            <p:ph type="body" sz="quarter" idx="10" hasCustomPrompt="1"/>
          </p:nvPr>
        </p:nvSpPr>
        <p:spPr>
          <a:xfrm>
            <a:off x="916517" y="6553200"/>
            <a:ext cx="8229600" cy="304800"/>
          </a:xfrm>
        </p:spPr>
        <p:txBody>
          <a:bodyPr>
            <a:noAutofit/>
          </a:bodyPr>
          <a:lstStyle>
            <a:lvl1pPr marL="0" indent="0" algn="r">
              <a:buNone/>
              <a:defRPr sz="1200" baseline="0">
                <a:latin typeface="+mn-lt"/>
                <a:cs typeface="Arial" pitchFamily="34" charset="0"/>
              </a:defRPr>
            </a:lvl1pPr>
            <a:lvl2pPr marL="342900" indent="0" algn="r">
              <a:buNone/>
              <a:defRPr sz="1200">
                <a:latin typeface="Arial" pitchFamily="34" charset="0"/>
                <a:cs typeface="Arial" pitchFamily="34" charset="0"/>
              </a:defRPr>
            </a:lvl2pPr>
            <a:lvl3pPr marL="685800" indent="0" algn="r">
              <a:buNone/>
              <a:defRPr sz="1200">
                <a:latin typeface="Arial" pitchFamily="34" charset="0"/>
                <a:cs typeface="Arial" pitchFamily="34" charset="0"/>
              </a:defRPr>
            </a:lvl3pPr>
            <a:lvl4pPr marL="1028700" indent="0" algn="r">
              <a:buNone/>
              <a:defRPr sz="1200">
                <a:latin typeface="Arial" pitchFamily="34" charset="0"/>
                <a:cs typeface="Arial" pitchFamily="34" charset="0"/>
              </a:defRPr>
            </a:lvl4pPr>
            <a:lvl5pPr marL="1371600" indent="0" algn="r">
              <a:buNone/>
              <a:defRPr sz="1200">
                <a:latin typeface="Arial" pitchFamily="34" charset="0"/>
                <a:cs typeface="Arial" pitchFamily="34" charset="0"/>
              </a:defRPr>
            </a:lvl5pPr>
          </a:lstStyle>
          <a:p>
            <a:pPr lvl="0"/>
            <a:r>
              <a:rPr lang="en-US" dirty="0"/>
              <a:t>Click to add reference</a:t>
            </a:r>
          </a:p>
        </p:txBody>
      </p:sp>
      <p:grpSp>
        <p:nvGrpSpPr>
          <p:cNvPr id="14" name="Group 13"/>
          <p:cNvGrpSpPr/>
          <p:nvPr userDrawn="1"/>
        </p:nvGrpSpPr>
        <p:grpSpPr>
          <a:xfrm>
            <a:off x="3" y="-1"/>
            <a:ext cx="6743698" cy="811037"/>
            <a:chOff x="0" y="-1"/>
            <a:chExt cx="7391399" cy="609601"/>
          </a:xfrm>
        </p:grpSpPr>
        <p:sp>
          <p:nvSpPr>
            <p:cNvPr id="16" name="Rectangle 15"/>
            <p:cNvSpPr/>
            <p:nvPr userDrawn="1"/>
          </p:nvSpPr>
          <p:spPr>
            <a:xfrm>
              <a:off x="0" y="459491"/>
              <a:ext cx="7391399" cy="150109"/>
            </a:xfrm>
            <a:prstGeom prst="rect">
              <a:avLst/>
            </a:prstGeom>
            <a:solidFill>
              <a:schemeClr val="accent3">
                <a:lumMod val="40000"/>
                <a:lumOff val="60000"/>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sp>
          <p:nvSpPr>
            <p:cNvPr id="17" name="Rectangle 16"/>
            <p:cNvSpPr/>
            <p:nvPr userDrawn="1"/>
          </p:nvSpPr>
          <p:spPr>
            <a:xfrm>
              <a:off x="0" y="277618"/>
              <a:ext cx="7391399" cy="179582"/>
            </a:xfrm>
            <a:prstGeom prst="rect">
              <a:avLst/>
            </a:prstGeom>
            <a:solidFill>
              <a:schemeClr val="accent3">
                <a:lumMod val="60000"/>
                <a:lumOff val="4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sp>
          <p:nvSpPr>
            <p:cNvPr id="18" name="Rectangle 17"/>
            <p:cNvSpPr/>
            <p:nvPr userDrawn="1"/>
          </p:nvSpPr>
          <p:spPr>
            <a:xfrm>
              <a:off x="0" y="-1"/>
              <a:ext cx="7391399" cy="277619"/>
            </a:xfrm>
            <a:prstGeom prst="rect">
              <a:avLst/>
            </a:prstGeom>
            <a:solidFill>
              <a:srgbClr val="0070C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gr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43851" y="87340"/>
            <a:ext cx="914399" cy="894409"/>
          </a:xfrm>
          <a:prstGeom prst="rect">
            <a:avLst/>
          </a:prstGeom>
        </p:spPr>
      </p:pic>
      <p:pic>
        <p:nvPicPr>
          <p:cNvPr id="13" name="Picture 12"/>
          <p:cNvPicPr/>
          <p:nvPr userDrawn="1"/>
        </p:nvPicPr>
        <p:blipFill rotWithShape="1">
          <a:blip r:embed="rId3">
            <a:extLst>
              <a:ext uri="{28A0092B-C50C-407E-A947-70E740481C1C}">
                <a14:useLocalDpi xmlns:a14="http://schemas.microsoft.com/office/drawing/2010/main" val="0"/>
              </a:ext>
            </a:extLst>
          </a:blip>
          <a:srcRect t="20445" b="24444"/>
          <a:stretch/>
        </p:blipFill>
        <p:spPr bwMode="auto">
          <a:xfrm>
            <a:off x="6866466" y="225779"/>
            <a:ext cx="999067" cy="62088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057373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95D07A2B-DC21-E94C-A3E4-C9F19ED7E2A2}"/>
              </a:ext>
            </a:extLst>
          </p:cNvPr>
          <p:cNvSpPr>
            <a:spLocks noGrp="1"/>
          </p:cNvSpPr>
          <p:nvPr>
            <p:ph type="ftr" sz="quarter" idx="14"/>
          </p:nvPr>
        </p:nvSpPr>
        <p:spPr>
          <a:xfrm>
            <a:off x="4821153" y="6396386"/>
            <a:ext cx="3731491" cy="338602"/>
          </a:xfrm>
          <a:prstGeom prst="rect">
            <a:avLst/>
          </a:prstGeom>
        </p:spPr>
        <p:txBody>
          <a:bodyPr/>
          <a:lstStyle>
            <a:lvl1pPr algn="r">
              <a:defRPr lang="en-US" sz="675" b="0" i="1" smtClean="0">
                <a:solidFill>
                  <a:srgbClr val="747476"/>
                </a:solidFill>
                <a:effectLst/>
                <a:latin typeface="Calibri" panose="020F0502020204030204" pitchFamily="34" charset="0"/>
                <a:cs typeface="Calibri" panose="020F0502020204030204" pitchFamily="34" charset="0"/>
              </a:defRPr>
            </a:lvl1pPr>
          </a:lstStyle>
          <a:p>
            <a:r>
              <a:rPr lang="en-US"/>
              <a:t>Copyright 2023 DC Health | Government of the District of Columbia</a:t>
            </a:r>
          </a:p>
        </p:txBody>
      </p:sp>
      <p:sp>
        <p:nvSpPr>
          <p:cNvPr id="3" name="Slide Number Placeholder 5">
            <a:extLst>
              <a:ext uri="{FF2B5EF4-FFF2-40B4-BE49-F238E27FC236}">
                <a16:creationId xmlns:a16="http://schemas.microsoft.com/office/drawing/2014/main" id="{A29BD921-9CBA-3C48-8EE6-F467A320FA47}"/>
              </a:ext>
            </a:extLst>
          </p:cNvPr>
          <p:cNvSpPr>
            <a:spLocks noGrp="1"/>
          </p:cNvSpPr>
          <p:nvPr>
            <p:ph type="sldNum" sz="quarter" idx="15"/>
          </p:nvPr>
        </p:nvSpPr>
        <p:spPr>
          <a:xfrm>
            <a:off x="8579660" y="6323740"/>
            <a:ext cx="518160" cy="365125"/>
          </a:xfrm>
          <a:prstGeom prst="rect">
            <a:avLst/>
          </a:prstGeom>
        </p:spPr>
        <p:txBody>
          <a:bodyPr/>
          <a:lstStyle>
            <a:lvl1pPr algn="ctr">
              <a:defRPr sz="600" b="0" i="0">
                <a:solidFill>
                  <a:srgbClr val="747476"/>
                </a:solidFill>
                <a:latin typeface="Calibri" panose="020F0502020204030204" pitchFamily="34" charset="0"/>
                <a:ea typeface="Calibri" panose="020F0502020204030204" pitchFamily="34" charset="0"/>
                <a:cs typeface="Calibri" panose="020F0502020204030204" pitchFamily="34" charset="0"/>
              </a:defRPr>
            </a:lvl1pPr>
          </a:lstStyle>
          <a:p>
            <a:fld id="{7F4E9268-1612-8141-A5F6-8C1073305412}" type="slidenum">
              <a:rPr lang="en-US" smtClean="0"/>
              <a:pPr/>
              <a:t>‹#›</a:t>
            </a:fld>
            <a:endParaRPr lang="en-US"/>
          </a:p>
        </p:txBody>
      </p:sp>
      <p:sp>
        <p:nvSpPr>
          <p:cNvPr id="11" name="Content Placeholder 10">
            <a:extLst>
              <a:ext uri="{FF2B5EF4-FFF2-40B4-BE49-F238E27FC236}">
                <a16:creationId xmlns:a16="http://schemas.microsoft.com/office/drawing/2014/main" id="{2359D89A-158B-0849-8F08-B83F627DC38F}"/>
              </a:ext>
            </a:extLst>
          </p:cNvPr>
          <p:cNvSpPr>
            <a:spLocks noGrp="1"/>
          </p:cNvSpPr>
          <p:nvPr>
            <p:ph sz="quarter" idx="16"/>
          </p:nvPr>
        </p:nvSpPr>
        <p:spPr>
          <a:xfrm>
            <a:off x="1370401" y="1335371"/>
            <a:ext cx="7135812" cy="4487862"/>
          </a:xfrm>
          <a:prstGeom prst="rect">
            <a:avLst/>
          </a:prstGeom>
        </p:spPr>
        <p:txBody>
          <a:bodyPr/>
          <a:lstStyle>
            <a:lvl1pPr>
              <a:spcBef>
                <a:spcPts val="450"/>
              </a:spcBef>
              <a:spcAft>
                <a:spcPts val="450"/>
              </a:spcAft>
              <a:buClr>
                <a:srgbClr val="791214"/>
              </a:buClr>
              <a:defRPr sz="1800" b="0" i="0">
                <a:solidFill>
                  <a:srgbClr val="55595D"/>
                </a:solidFill>
                <a:latin typeface="Calibri" panose="020F0502020204030204" pitchFamily="34" charset="0"/>
                <a:cs typeface="Calibri" panose="020F0502020204030204" pitchFamily="34" charset="0"/>
              </a:defRPr>
            </a:lvl1pPr>
            <a:lvl2pPr>
              <a:spcBef>
                <a:spcPts val="450"/>
              </a:spcBef>
              <a:spcAft>
                <a:spcPts val="450"/>
              </a:spcAft>
              <a:buFont typeface="Monaco" pitchFamily="2" charset="77"/>
              <a:buChar char="⎼"/>
              <a:defRPr sz="1350" b="0" i="0">
                <a:solidFill>
                  <a:srgbClr val="55595D"/>
                </a:solidFill>
                <a:latin typeface="Calibri" panose="020F0502020204030204" pitchFamily="34" charset="0"/>
                <a:cs typeface="Calibri" panose="020F0502020204030204" pitchFamily="34" charset="0"/>
              </a:defRPr>
            </a:lvl2pPr>
            <a:lvl3pPr>
              <a:spcBef>
                <a:spcPts val="450"/>
              </a:spcBef>
              <a:spcAft>
                <a:spcPts val="450"/>
              </a:spcAft>
              <a:buFont typeface="Courier New" panose="02070309020205020404" pitchFamily="49" charset="0"/>
              <a:buChar char="o"/>
              <a:defRPr sz="1200" b="0" i="0">
                <a:solidFill>
                  <a:srgbClr val="55595D"/>
                </a:solidFill>
                <a:latin typeface="Calibri" panose="020F0502020204030204" pitchFamily="34" charset="0"/>
                <a:cs typeface="Calibri" panose="020F0502020204030204" pitchFamily="34" charset="0"/>
              </a:defRPr>
            </a:lvl3pPr>
            <a:lvl4pPr>
              <a:defRPr>
                <a:solidFill>
                  <a:srgbClr val="55595D"/>
                </a:solidFill>
              </a:defRPr>
            </a:lvl4pPr>
            <a:lvl5pPr>
              <a:defRPr>
                <a:solidFill>
                  <a:srgbClr val="55595D"/>
                </a:solidFill>
              </a:defRPr>
            </a:lvl5pPr>
          </a:lstStyle>
          <a:p>
            <a:pPr lvl="0"/>
            <a:r>
              <a:rPr lang="en-US"/>
              <a:t>Click to edit Master text styles</a:t>
            </a:r>
          </a:p>
          <a:p>
            <a:pPr lvl="1"/>
            <a:r>
              <a:rPr lang="en-US"/>
              <a:t>Second level</a:t>
            </a:r>
          </a:p>
          <a:p>
            <a:pPr lvl="2"/>
            <a:r>
              <a:rPr lang="en-US"/>
              <a:t>Third level</a:t>
            </a:r>
          </a:p>
        </p:txBody>
      </p:sp>
      <p:sp>
        <p:nvSpPr>
          <p:cNvPr id="12" name="Text Placeholder 5">
            <a:extLst>
              <a:ext uri="{FF2B5EF4-FFF2-40B4-BE49-F238E27FC236}">
                <a16:creationId xmlns:a16="http://schemas.microsoft.com/office/drawing/2014/main" id="{5E85BA74-E469-334B-8BFC-1323569FC9D3}"/>
              </a:ext>
            </a:extLst>
          </p:cNvPr>
          <p:cNvSpPr>
            <a:spLocks noGrp="1"/>
          </p:cNvSpPr>
          <p:nvPr>
            <p:ph type="body" sz="quarter" idx="10" hasCustomPrompt="1"/>
          </p:nvPr>
        </p:nvSpPr>
        <p:spPr>
          <a:xfrm>
            <a:off x="1370401" y="577902"/>
            <a:ext cx="7135812" cy="563563"/>
          </a:xfrm>
          <a:prstGeom prst="rect">
            <a:avLst/>
          </a:prstGeom>
        </p:spPr>
        <p:txBody>
          <a:bodyPr/>
          <a:lstStyle>
            <a:lvl1pPr marL="5954" indent="-5954">
              <a:buNone/>
              <a:tabLst/>
              <a:defRPr sz="2400" b="1">
                <a:solidFill>
                  <a:srgbClr val="002B3A"/>
                </a:solidFill>
              </a:defRPr>
            </a:lvl1pPr>
          </a:lstStyle>
          <a:p>
            <a:pPr lvl="0"/>
            <a:r>
              <a:rPr lang="en-US"/>
              <a:t>INSERT TITLE</a:t>
            </a:r>
          </a:p>
        </p:txBody>
      </p:sp>
      <p:pic>
        <p:nvPicPr>
          <p:cNvPr id="7" name="Picture 6">
            <a:extLst>
              <a:ext uri="{FF2B5EF4-FFF2-40B4-BE49-F238E27FC236}">
                <a16:creationId xmlns:a16="http://schemas.microsoft.com/office/drawing/2014/main" id="{74357AFA-52A1-B94F-8371-DB6BE87D2ADC}"/>
              </a:ext>
            </a:extLst>
          </p:cNvPr>
          <p:cNvPicPr>
            <a:picLocks noChangeAspect="1"/>
          </p:cNvPicPr>
          <p:nvPr userDrawn="1"/>
        </p:nvPicPr>
        <p:blipFill>
          <a:blip r:embed="rId3"/>
          <a:srcRect/>
          <a:stretch/>
        </p:blipFill>
        <p:spPr>
          <a:xfrm>
            <a:off x="1370401" y="6191147"/>
            <a:ext cx="1271153" cy="390761"/>
          </a:xfrm>
          <a:prstGeom prst="rect">
            <a:avLst/>
          </a:prstGeom>
        </p:spPr>
      </p:pic>
    </p:spTree>
    <p:extLst>
      <p:ext uri="{BB962C8B-B14F-4D97-AF65-F5344CB8AC3E}">
        <p14:creationId xmlns:p14="http://schemas.microsoft.com/office/powerpoint/2010/main" val="12443574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4"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BE6F69D-EC7C-4158-B48B-7F1BD0375DFA}" type="slidenum">
              <a:rPr kumimoji="0" lang="en-US" sz="1800" b="0" i="0" u="none" strike="noStrike" kern="1200" cap="none" spc="0" normalizeH="0" baseline="0" noProof="0">
                <a:ln>
                  <a:noFill/>
                </a:ln>
                <a:solidFill>
                  <a:prstClr val="black"/>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4352484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67622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315595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590561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8206407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968130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167628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1515253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2"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425551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1178587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2982556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507356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482733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3900"/>
          </a:xfrm>
        </p:spPr>
        <p:txBody>
          <a:bodyPr/>
          <a:lstStyle/>
          <a:p>
            <a:pPr lvl="0"/>
            <a:endParaRPr lang="en-US" noProof="0"/>
          </a:p>
        </p:txBody>
      </p:sp>
      <p:sp>
        <p:nvSpPr>
          <p:cNvPr id="4"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58C7E323-D131-4E3A-9E2F-77C209BD0B77}" type="slidenum">
              <a:rPr lang="en-US"/>
              <a:pPr>
                <a:defRPr/>
              </a:pPr>
              <a:t>‹#›</a:t>
            </a:fld>
            <a:endParaRPr lang="en-US"/>
          </a:p>
        </p:txBody>
      </p:sp>
      <p:sp>
        <p:nvSpPr>
          <p:cNvPr id="5"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4832016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3" y="1295400"/>
            <a:ext cx="4041775"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57920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9" name="Slide Number Placeholder 6">
            <a:extLst>
              <a:ext uri="{FF2B5EF4-FFF2-40B4-BE49-F238E27FC236}">
                <a16:creationId xmlns:a16="http://schemas.microsoft.com/office/drawing/2014/main" id="{E55CA321-8940-4E43-9470-042EA05A7DBC}"/>
              </a:ext>
            </a:extLst>
          </p:cNvPr>
          <p:cNvSpPr>
            <a:spLocks noGrp="1"/>
          </p:cNvSpPr>
          <p:nvPr>
            <p:ph type="sldNum" sz="quarter" idx="4"/>
          </p:nvPr>
        </p:nvSpPr>
        <p:spPr>
          <a:xfrm rot="10800000" flipV="1">
            <a:off x="8785857" y="5832847"/>
            <a:ext cx="246061" cy="283076"/>
          </a:xfrm>
          <a:prstGeom prst="rect">
            <a:avLst/>
          </a:prstGeom>
        </p:spPr>
        <p:txBody>
          <a:bodyPr vert="horz" wrap="square" lIns="0" tIns="0" rIns="0" bIns="0" rtlCol="0" anchor="b" anchorCtr="0"/>
          <a:lstStyle>
            <a:lvl1pPr algn="l">
              <a:defRPr sz="675"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
        <p:nvSpPr>
          <p:cNvPr id="5" name="Rectangle 4">
            <a:extLst>
              <a:ext uri="{FF2B5EF4-FFF2-40B4-BE49-F238E27FC236}">
                <a16:creationId xmlns:a16="http://schemas.microsoft.com/office/drawing/2014/main" id="{8ED1D6E9-2BBE-4B08-92EC-6C28ACB7EB93}"/>
              </a:ext>
            </a:extLst>
          </p:cNvPr>
          <p:cNvSpPr>
            <a:spLocks noChangeArrowheads="1"/>
          </p:cNvSpPr>
          <p:nvPr userDrawn="1"/>
        </p:nvSpPr>
        <p:spPr bwMode="auto">
          <a:xfrm flipV="1">
            <a:off x="511233" y="1209322"/>
            <a:ext cx="8491451" cy="45720"/>
          </a:xfrm>
          <a:prstGeom prst="rect">
            <a:avLst/>
          </a:prstGeom>
          <a:gradFill rotWithShape="0">
            <a:gsLst>
              <a:gs pos="0">
                <a:schemeClr val="tx1"/>
              </a:gs>
              <a:gs pos="89000">
                <a:srgbClr val="EFEAE3">
                  <a:lumMod val="39000"/>
                  <a:lumOff val="61000"/>
                </a:srgbClr>
              </a:gs>
              <a:gs pos="29000">
                <a:srgbClr val="7A5F46"/>
              </a:gs>
            </a:gsLst>
            <a:lin ang="0" scaled="1"/>
          </a:gradFill>
          <a:ln>
            <a:noFill/>
          </a:ln>
          <a:effectLst/>
        </p:spPr>
        <p:txBody>
          <a:bodyPr wrap="none" anchor="ctr"/>
          <a:lstStyle/>
          <a:p>
            <a:pPr marL="0" marR="0" lvl="0" indent="0" algn="ctr" defTabSz="685800" rtl="0" eaLnBrk="0" fontAlgn="auto" latinLnBrk="0" hangingPunct="0">
              <a:lnSpc>
                <a:spcPct val="100000"/>
              </a:lnSpc>
              <a:spcBef>
                <a:spcPts val="0"/>
              </a:spcBef>
              <a:spcAft>
                <a:spcPts val="0"/>
              </a:spcAft>
              <a:buClrTx/>
              <a:buSzTx/>
              <a:buFontTx/>
              <a:buNone/>
              <a:tabLst/>
              <a:defRPr/>
            </a:pPr>
            <a:endParaRPr kumimoji="0" lang="en-US" sz="2250" b="0" i="0" u="none" strike="noStrike" kern="1200" cap="none" spc="0" normalizeH="0" baseline="0" noProof="0">
              <a:ln>
                <a:noFill/>
              </a:ln>
              <a:solidFill>
                <a:prstClr val="black"/>
              </a:solidFill>
              <a:effectLst/>
              <a:uLnTx/>
              <a:uFillTx/>
              <a:latin typeface="Times" charset="0"/>
              <a:ea typeface="+mn-ea"/>
              <a:cs typeface="+mn-cs"/>
            </a:endParaRPr>
          </a:p>
        </p:txBody>
      </p:sp>
      <p:sp>
        <p:nvSpPr>
          <p:cNvPr id="7" name="TextBox 6">
            <a:extLst>
              <a:ext uri="{FF2B5EF4-FFF2-40B4-BE49-F238E27FC236}">
                <a16:creationId xmlns:a16="http://schemas.microsoft.com/office/drawing/2014/main" id="{D6776BE1-D95C-4B0F-9057-6772C2E4A7A6}"/>
              </a:ext>
            </a:extLst>
          </p:cNvPr>
          <p:cNvSpPr txBox="1"/>
          <p:nvPr userDrawn="1"/>
        </p:nvSpPr>
        <p:spPr>
          <a:xfrm>
            <a:off x="511234" y="1637774"/>
            <a:ext cx="8382044" cy="664284"/>
          </a:xfrm>
          <a:prstGeom prst="rect">
            <a:avLst/>
          </a:prstGeom>
          <a:noFill/>
        </p:spPr>
        <p:txBody>
          <a:bodyPr wrap="square" rtlCol="0">
            <a:spAutoFit/>
          </a:bodyPr>
          <a:lstStyle/>
          <a:p>
            <a:pPr marL="257175" indent="-257175">
              <a:spcAft>
                <a:spcPts val="450"/>
              </a:spcAft>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endParaRPr lang="en-US" sz="1500" dirty="0"/>
          </a:p>
        </p:txBody>
      </p:sp>
      <p:sp>
        <p:nvSpPr>
          <p:cNvPr id="8" name="Title 1">
            <a:extLst>
              <a:ext uri="{FF2B5EF4-FFF2-40B4-BE49-F238E27FC236}">
                <a16:creationId xmlns:a16="http://schemas.microsoft.com/office/drawing/2014/main" id="{597F347E-A677-4B2B-BB35-6EA06ABFBBC8}"/>
              </a:ext>
            </a:extLst>
          </p:cNvPr>
          <p:cNvSpPr>
            <a:spLocks noGrp="1"/>
          </p:cNvSpPr>
          <p:nvPr>
            <p:ph type="title"/>
          </p:nvPr>
        </p:nvSpPr>
        <p:spPr>
          <a:xfrm>
            <a:off x="511233" y="-276551"/>
            <a:ext cx="6959089" cy="1450757"/>
          </a:xfrm>
          <a:prstGeom prst="rect">
            <a:avLst/>
          </a:prstGeom>
        </p:spPr>
        <p:txBody>
          <a:bodyPr>
            <a:normAutofit/>
          </a:bodyPr>
          <a:lstStyle/>
          <a:p>
            <a:r>
              <a:rPr lang="en-US" sz="3300" dirty="0">
                <a:solidFill>
                  <a:schemeClr val="tx1"/>
                </a:solidFill>
              </a:rPr>
              <a:t>Capitalize First Word In Calibri Light 44</a:t>
            </a:r>
          </a:p>
        </p:txBody>
      </p:sp>
      <p:sp>
        <p:nvSpPr>
          <p:cNvPr id="10" name="TextBox 9">
            <a:extLst>
              <a:ext uri="{FF2B5EF4-FFF2-40B4-BE49-F238E27FC236}">
                <a16:creationId xmlns:a16="http://schemas.microsoft.com/office/drawing/2014/main" id="{66E36132-BCF6-4AB0-9559-4264AFBDE442}"/>
              </a:ext>
            </a:extLst>
          </p:cNvPr>
          <p:cNvSpPr txBox="1"/>
          <p:nvPr userDrawn="1"/>
        </p:nvSpPr>
        <p:spPr>
          <a:xfrm>
            <a:off x="511234" y="1637774"/>
            <a:ext cx="8382044" cy="664284"/>
          </a:xfrm>
          <a:prstGeom prst="rect">
            <a:avLst/>
          </a:prstGeom>
          <a:noFill/>
        </p:spPr>
        <p:txBody>
          <a:bodyPr wrap="square" rtlCol="0">
            <a:spAutoFit/>
          </a:bodyPr>
          <a:lstStyle/>
          <a:p>
            <a:pPr marL="257175" indent="-257175">
              <a:spcAft>
                <a:spcPts val="450"/>
              </a:spcAft>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endParaRPr lang="en-US" sz="1500" dirty="0"/>
          </a:p>
        </p:txBody>
      </p:sp>
    </p:spTree>
    <p:extLst>
      <p:ext uri="{BB962C8B-B14F-4D97-AF65-F5344CB8AC3E}">
        <p14:creationId xmlns:p14="http://schemas.microsoft.com/office/powerpoint/2010/main" val="40175098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mediaAndTx">
  <p:cSld name="Title, Media Clip and Tex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Media Placeholder 2"/>
          <p:cNvSpPr>
            <a:spLocks noGrp="1"/>
          </p:cNvSpPr>
          <p:nvPr>
            <p:ph type="media" sz="half" idx="1"/>
          </p:nvPr>
        </p:nvSpPr>
        <p:spPr>
          <a:xfrm>
            <a:off x="1169988" y="1946275"/>
            <a:ext cx="3810000" cy="4114800"/>
          </a:xfrm>
        </p:spPr>
        <p:txBody>
          <a:bodyPr/>
          <a:lstStyle/>
          <a:p>
            <a:pPr lvl="0"/>
            <a:endParaRPr lang="en-US" noProof="0"/>
          </a:p>
        </p:txBody>
      </p:sp>
      <p:sp>
        <p:nvSpPr>
          <p:cNvPr id="4" name="Text Placeholder 3"/>
          <p:cNvSpPr>
            <a:spLocks noGrp="1"/>
          </p:cNvSpPr>
          <p:nvPr>
            <p:ph type="body"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91655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5614" y="273050"/>
            <a:ext cx="8226425" cy="1143000"/>
          </a:xfrm>
        </p:spPr>
        <p:txBody>
          <a:bodyPr/>
          <a:lstStyle/>
          <a:p>
            <a:r>
              <a:rPr lang="en-US"/>
              <a:t>Click to edit Master title style</a:t>
            </a:r>
          </a:p>
        </p:txBody>
      </p:sp>
      <p:sp>
        <p:nvSpPr>
          <p:cNvPr id="3" name="Content Placeholder 2"/>
          <p:cNvSpPr>
            <a:spLocks noGrp="1"/>
          </p:cNvSpPr>
          <p:nvPr>
            <p:ph sz="quarter" idx="1"/>
          </p:nvPr>
        </p:nvSpPr>
        <p:spPr>
          <a:xfrm>
            <a:off x="455614" y="1598613"/>
            <a:ext cx="4037012"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5614" y="3922715"/>
            <a:ext cx="4037012"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0"/>
          <p:cNvSpPr>
            <a:spLocks noGrp="1" noChangeArrowheads="1"/>
          </p:cNvSpPr>
          <p:nvPr>
            <p:ph type="sldNum" sz="quarter" idx="10"/>
          </p:nvPr>
        </p:nvSpPr>
        <p:spPr>
          <a:xfrm>
            <a:off x="6553201" y="6242052"/>
            <a:ext cx="213042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fld id="{C4B60773-B98C-4109-B941-042E7687E890}" type="slidenum">
              <a:rPr lang="en-US"/>
              <a:pPr/>
              <a:t>‹#›</a:t>
            </a:fld>
            <a:endParaRPr lang="en-US"/>
          </a:p>
        </p:txBody>
      </p:sp>
    </p:spTree>
    <p:extLst>
      <p:ext uri="{BB962C8B-B14F-4D97-AF65-F5344CB8AC3E}">
        <p14:creationId xmlns:p14="http://schemas.microsoft.com/office/powerpoint/2010/main" val="1439998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EBA2842-48DF-40E2-BFEB-26493492E960}"/>
              </a:ext>
            </a:extLst>
          </p:cNvPr>
          <p:cNvSpPr/>
          <p:nvPr/>
        </p:nvSpPr>
        <p:spPr>
          <a:xfrm>
            <a:off x="905248" y="3276600"/>
            <a:ext cx="7314914" cy="165100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5" name="Rectangle 4">
            <a:extLst>
              <a:ext uri="{FF2B5EF4-FFF2-40B4-BE49-F238E27FC236}">
                <a16:creationId xmlns:a16="http://schemas.microsoft.com/office/drawing/2014/main" id="{581E1D83-2067-41D5-B78F-7A4E81EE5770}"/>
              </a:ext>
            </a:extLst>
          </p:cNvPr>
          <p:cNvSpPr/>
          <p:nvPr/>
        </p:nvSpPr>
        <p:spPr>
          <a:xfrm>
            <a:off x="905248" y="3276600"/>
            <a:ext cx="228815" cy="16510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6" name="Rectangle 5">
            <a:extLst>
              <a:ext uri="{FF2B5EF4-FFF2-40B4-BE49-F238E27FC236}">
                <a16:creationId xmlns:a16="http://schemas.microsoft.com/office/drawing/2014/main" id="{5E133F5A-86BD-4145-AD78-41DD9A375E45}"/>
              </a:ext>
            </a:extLst>
          </p:cNvPr>
          <p:cNvSpPr/>
          <p:nvPr/>
        </p:nvSpPr>
        <p:spPr>
          <a:xfrm>
            <a:off x="913828" y="5048250"/>
            <a:ext cx="228815"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8" name="Title 7"/>
          <p:cNvSpPr>
            <a:spLocks noGrp="1"/>
          </p:cNvSpPr>
          <p:nvPr>
            <p:ph type="ctrTitle"/>
          </p:nvPr>
        </p:nvSpPr>
        <p:spPr>
          <a:xfrm>
            <a:off x="1219200" y="3352800"/>
            <a:ext cx="6858000" cy="1524000"/>
          </a:xfrm>
          <a:noFill/>
        </p:spPr>
        <p:txBody>
          <a:bodyPr anchor="t">
            <a:normAutofit/>
          </a:bodyPr>
          <a:lstStyle>
            <a:lvl1pPr algn="r">
              <a:defRPr sz="3964">
                <a:solidFill>
                  <a:schemeClr val="tx1"/>
                </a:solidFill>
              </a:defRPr>
            </a:lvl1pPr>
          </a:lstStyle>
          <a:p>
            <a:r>
              <a:rPr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2883">
                <a:solidFill>
                  <a:schemeClr val="tx1"/>
                </a:solidFill>
                <a:latin typeface="Calibri" panose="020F0502020204030204" pitchFamily="34" charset="0"/>
                <a:ea typeface="+mj-ea"/>
                <a:cs typeface="+mj-cs"/>
              </a:defRPr>
            </a:lvl1pPr>
            <a:lvl2pPr marL="411846" indent="0" algn="ctr">
              <a:buNone/>
            </a:lvl2pPr>
            <a:lvl3pPr marL="823692" indent="0" algn="ctr">
              <a:buNone/>
            </a:lvl3pPr>
            <a:lvl4pPr marL="1235537" indent="0" algn="ctr">
              <a:buNone/>
            </a:lvl4pPr>
            <a:lvl5pPr marL="1647383" indent="0" algn="ctr">
              <a:buNone/>
            </a:lvl5pPr>
            <a:lvl6pPr marL="2059229" indent="0" algn="ctr">
              <a:buNone/>
            </a:lvl6pPr>
            <a:lvl7pPr marL="2471075" indent="0" algn="ctr">
              <a:buNone/>
            </a:lvl7pPr>
            <a:lvl8pPr marL="2882920" indent="0" algn="ctr">
              <a:buNone/>
            </a:lvl8pPr>
            <a:lvl9pPr marL="3294766" indent="0" algn="ctr">
              <a:buNone/>
            </a:lvl9pPr>
          </a:lstStyle>
          <a:p>
            <a:r>
              <a:rPr lang="en-US" dirty="0"/>
              <a:t>Click to edit Master subtitle style</a:t>
            </a:r>
          </a:p>
        </p:txBody>
      </p:sp>
    </p:spTree>
    <p:extLst>
      <p:ext uri="{BB962C8B-B14F-4D97-AF65-F5344CB8AC3E}">
        <p14:creationId xmlns:p14="http://schemas.microsoft.com/office/powerpoint/2010/main" val="2892029237"/>
      </p:ext>
    </p:extLst>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964"/>
            </a:lvl1pPr>
          </a:lstStyle>
          <a:p>
            <a:r>
              <a:rPr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2883"/>
            </a:lvl1pPr>
            <a:lvl2pPr>
              <a:defRPr sz="2342"/>
            </a:lvl2pPr>
            <a:lvl3pPr>
              <a:defRPr sz="1982"/>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02617306"/>
      </p:ext>
    </p:extLst>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DF34ED9-A643-4A30-AC3C-BDE575473D51}"/>
              </a:ext>
            </a:extLst>
          </p:cNvPr>
          <p:cNvSpPr/>
          <p:nvPr/>
        </p:nvSpPr>
        <p:spPr>
          <a:xfrm>
            <a:off x="913828" y="2819401"/>
            <a:ext cx="7316344"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5" name="Rectangle 4">
            <a:extLst>
              <a:ext uri="{FF2B5EF4-FFF2-40B4-BE49-F238E27FC236}">
                <a16:creationId xmlns:a16="http://schemas.microsoft.com/office/drawing/2014/main" id="{74D3DF9E-45C2-4282-AA2A-E83E1FBD3998}"/>
              </a:ext>
            </a:extLst>
          </p:cNvPr>
          <p:cNvSpPr/>
          <p:nvPr/>
        </p:nvSpPr>
        <p:spPr>
          <a:xfrm>
            <a:off x="913828" y="2819401"/>
            <a:ext cx="228815" cy="127952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2" name="Title 1"/>
          <p:cNvSpPr>
            <a:spLocks noGrp="1"/>
          </p:cNvSpPr>
          <p:nvPr>
            <p:ph type="title"/>
          </p:nvPr>
        </p:nvSpPr>
        <p:spPr>
          <a:xfrm>
            <a:off x="1219200" y="2971800"/>
            <a:ext cx="6858000" cy="1066800"/>
          </a:xfrm>
        </p:spPr>
        <p:txBody>
          <a:bodyPr anchor="t">
            <a:normAutofit/>
          </a:bodyPr>
          <a:lstStyle>
            <a:lvl1pPr algn="r">
              <a:buNone/>
              <a:defRPr sz="3964" b="0" cap="none" baseline="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1295401" y="4267200"/>
            <a:ext cx="6781800" cy="1143000"/>
          </a:xfrm>
        </p:spPr>
        <p:txBody>
          <a:bodyPr>
            <a:normAutofit/>
          </a:bodyPr>
          <a:lstStyle>
            <a:lvl1pPr marL="0" indent="0" algn="r">
              <a:buNone/>
              <a:defRPr sz="2883">
                <a:solidFill>
                  <a:schemeClr val="bg1"/>
                </a:solidFill>
              </a:defRPr>
            </a:lvl1pPr>
            <a:lvl2pPr>
              <a:buNone/>
              <a:defRPr sz="1621">
                <a:solidFill>
                  <a:schemeClr val="tx1">
                    <a:tint val="75000"/>
                  </a:schemeClr>
                </a:solidFill>
              </a:defRPr>
            </a:lvl2pPr>
            <a:lvl3pPr>
              <a:buNone/>
              <a:defRPr sz="1441">
                <a:solidFill>
                  <a:schemeClr val="tx1">
                    <a:tint val="75000"/>
                  </a:schemeClr>
                </a:solidFill>
              </a:defRPr>
            </a:lvl3pPr>
            <a:lvl4pPr>
              <a:buNone/>
              <a:defRPr sz="1261">
                <a:solidFill>
                  <a:schemeClr val="tx1">
                    <a:tint val="75000"/>
                  </a:schemeClr>
                </a:solidFill>
              </a:defRPr>
            </a:lvl4pPr>
            <a:lvl5pPr>
              <a:buNone/>
              <a:defRPr sz="1261">
                <a:solidFill>
                  <a:schemeClr val="tx1">
                    <a:tint val="75000"/>
                  </a:schemeClr>
                </a:solidFill>
              </a:defRPr>
            </a:lvl5pPr>
          </a:lstStyle>
          <a:p>
            <a:pPr lvl="0"/>
            <a:r>
              <a:rPr lang="en-US" dirty="0"/>
              <a:t>Click to edit Master text styles</a:t>
            </a:r>
          </a:p>
        </p:txBody>
      </p:sp>
    </p:spTree>
    <p:extLst>
      <p:ext uri="{BB962C8B-B14F-4D97-AF65-F5344CB8AC3E}">
        <p14:creationId xmlns:p14="http://schemas.microsoft.com/office/powerpoint/2010/main" val="2967102336"/>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632198" y="1216152"/>
            <a:ext cx="4041648"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2527567"/>
      </p:ext>
    </p:extLst>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lang="en-US" dirty="0"/>
              <a:t>Click to edit Master title style</a:t>
            </a:r>
          </a:p>
        </p:txBody>
      </p:sp>
      <p:sp>
        <p:nvSpPr>
          <p:cNvPr id="3" name="Text Placeholder 2"/>
          <p:cNvSpPr>
            <a:spLocks noGrp="1"/>
          </p:cNvSpPr>
          <p:nvPr>
            <p:ph type="body" idx="1"/>
          </p:nvPr>
        </p:nvSpPr>
        <p:spPr>
          <a:xfrm>
            <a:off x="457201" y="1285875"/>
            <a:ext cx="4040188" cy="685800"/>
          </a:xfrm>
          <a:noFill/>
          <a:ln>
            <a:noFill/>
          </a:ln>
        </p:spPr>
        <p:txBody>
          <a:bodyPr anchor="b">
            <a:noAutofit/>
          </a:bodyPr>
          <a:lstStyle>
            <a:lvl1pPr marL="0" indent="0">
              <a:buNone/>
              <a:defRPr sz="2883" b="1">
                <a:solidFill>
                  <a:schemeClr val="tx1"/>
                </a:solidFill>
              </a:defRPr>
            </a:lvl1pPr>
            <a:lvl2pPr>
              <a:buNone/>
              <a:defRPr sz="1802" b="1"/>
            </a:lvl2pPr>
            <a:lvl3pPr>
              <a:buNone/>
              <a:defRPr sz="1621" b="1"/>
            </a:lvl3pPr>
            <a:lvl4pPr>
              <a:buNone/>
              <a:defRPr sz="1441" b="1"/>
            </a:lvl4pPr>
            <a:lvl5pPr>
              <a:buNone/>
              <a:defRPr sz="1441" b="1"/>
            </a:lvl5pPr>
          </a:lstStyle>
          <a:p>
            <a:pPr lvl="0"/>
            <a:r>
              <a:rPr lang="en-US" dirty="0"/>
              <a:t>Click to edit</a:t>
            </a:r>
          </a:p>
        </p:txBody>
      </p:sp>
      <p:sp>
        <p:nvSpPr>
          <p:cNvPr id="4" name="Text Placeholder 3"/>
          <p:cNvSpPr>
            <a:spLocks noGrp="1"/>
          </p:cNvSpPr>
          <p:nvPr>
            <p:ph type="body" sz="half" idx="3"/>
          </p:nvPr>
        </p:nvSpPr>
        <p:spPr>
          <a:xfrm>
            <a:off x="4648201" y="1295400"/>
            <a:ext cx="4041775" cy="685800"/>
          </a:xfrm>
          <a:noFill/>
          <a:ln>
            <a:noFill/>
          </a:ln>
        </p:spPr>
        <p:txBody>
          <a:bodyPr anchor="b">
            <a:noAutofit/>
          </a:bodyPr>
          <a:lstStyle>
            <a:lvl1pPr marL="0" indent="0">
              <a:buNone/>
              <a:defRPr sz="2883" b="1">
                <a:solidFill>
                  <a:schemeClr val="tx1"/>
                </a:solidFill>
              </a:defRPr>
            </a:lvl1pPr>
            <a:lvl2pPr>
              <a:buNone/>
              <a:defRPr sz="1802" b="1"/>
            </a:lvl2pPr>
            <a:lvl3pPr>
              <a:buNone/>
              <a:defRPr sz="1621" b="1"/>
            </a:lvl3pPr>
            <a:lvl4pPr>
              <a:buNone/>
              <a:defRPr sz="1441" b="1"/>
            </a:lvl4pPr>
            <a:lvl5pPr>
              <a:buNone/>
              <a:defRPr sz="1441" b="1"/>
            </a:lvl5pPr>
          </a:lstStyle>
          <a:p>
            <a:pPr lvl="0"/>
            <a:r>
              <a:rPr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2"/>
          <p:cNvSpPr>
            <a:spLocks noGrp="1"/>
          </p:cNvSpPr>
          <p:nvPr>
            <p:ph sz="quarter" idx="4"/>
          </p:nvPr>
        </p:nvSpPr>
        <p:spPr>
          <a:xfrm>
            <a:off x="4648200" y="2133600"/>
            <a:ext cx="40386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3605969"/>
      </p:ext>
    </p:extLst>
  </p:cSld>
  <p:clrMapOvr>
    <a:masterClrMapping/>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a:t>Click to edit Master title style</a:t>
            </a:r>
          </a:p>
        </p:txBody>
      </p:sp>
    </p:spTree>
    <p:extLst>
      <p:ext uri="{BB962C8B-B14F-4D97-AF65-F5344CB8AC3E}">
        <p14:creationId xmlns:p14="http://schemas.microsoft.com/office/powerpoint/2010/main" val="1088733822"/>
      </p:ext>
    </p:extLst>
  </p:cSld>
  <p:clrMapOvr>
    <a:masterClrMapping/>
  </p:clrMapOvr>
  <p:transitio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1362784"/>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1522419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5">
            <a:extLst>
              <a:ext uri="{FF2B5EF4-FFF2-40B4-BE49-F238E27FC236}">
                <a16:creationId xmlns:a16="http://schemas.microsoft.com/office/drawing/2014/main" id="{4B40052E-CE52-4F92-B1AE-54C1E74055B1}"/>
              </a:ext>
            </a:extLst>
          </p:cNvPr>
          <p:cNvSpPr>
            <a:spLocks noChangeShapeType="1"/>
          </p:cNvSpPr>
          <p:nvPr/>
        </p:nvSpPr>
        <p:spPr bwMode="auto">
          <a:xfrm rot="5400000">
            <a:off x="3160154" y="3324226"/>
            <a:ext cx="6035675"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6" name="Picture 3">
            <a:extLst>
              <a:ext uri="{FF2B5EF4-FFF2-40B4-BE49-F238E27FC236}">
                <a16:creationId xmlns:a16="http://schemas.microsoft.com/office/drawing/2014/main" id="{8A8EFF1E-803D-4827-82FE-ECCD5C393B8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393" y="6291263"/>
            <a:ext cx="820586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8D57AF85-5BAA-4C17-A062-904CF61076D0}"/>
              </a:ext>
            </a:extLst>
          </p:cNvPr>
          <p:cNvPicPr>
            <a:picLocks noChangeAspect="1" noChangeArrowheads="1"/>
          </p:cNvPicPr>
          <p:nvPr userDrawn="1"/>
        </p:nvPicPr>
        <p:blipFill>
          <a:blip r:embed="rId3">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304610" y="6276975"/>
            <a:ext cx="1371457"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a:extLst>
              <a:ext uri="{FF2B5EF4-FFF2-40B4-BE49-F238E27FC236}">
                <a16:creationId xmlns:a16="http://schemas.microsoft.com/office/drawing/2014/main" id="{4600A82F-E954-4F1A-9C8D-D000D3DD63D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778630" y="6108700"/>
            <a:ext cx="2212351"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324600" y="304800"/>
            <a:ext cx="2514600" cy="838200"/>
          </a:xfrm>
        </p:spPr>
        <p:txBody>
          <a:bodyPr>
            <a:noAutofit/>
          </a:bodyPr>
          <a:lstStyle>
            <a:lvl1pPr algn="l">
              <a:buNone/>
              <a:defRPr sz="1802" b="1">
                <a:solidFill>
                  <a:schemeClr val="bg1"/>
                </a:solidFill>
                <a:latin typeface="Calibri" panose="020F0502020204030204" pitchFamily="34" charset="0"/>
                <a:ea typeface="+mn-ea"/>
                <a:cs typeface="+mn-cs"/>
              </a:defRPr>
            </a:lvl1pPr>
          </a:lstStyle>
          <a:p>
            <a:r>
              <a:rPr lang="en-US" dirty="0"/>
              <a:t>Click to edit Master title style</a:t>
            </a:r>
          </a:p>
        </p:txBody>
      </p:sp>
      <p:sp>
        <p:nvSpPr>
          <p:cNvPr id="3" name="Text Placeholder 2"/>
          <p:cNvSpPr>
            <a:spLocks noGrp="1"/>
          </p:cNvSpPr>
          <p:nvPr>
            <p:ph type="body" idx="2"/>
          </p:nvPr>
        </p:nvSpPr>
        <p:spPr>
          <a:xfrm>
            <a:off x="6324600" y="1219202"/>
            <a:ext cx="2514600" cy="4843463"/>
          </a:xfrm>
        </p:spPr>
        <p:txBody>
          <a:bodyPr/>
          <a:lstStyle>
            <a:lvl1pPr marL="0" indent="0">
              <a:lnSpc>
                <a:spcPts val="1982"/>
              </a:lnSpc>
              <a:spcAft>
                <a:spcPts val="901"/>
              </a:spcAft>
              <a:buNone/>
              <a:defRPr sz="1441">
                <a:solidFill>
                  <a:schemeClr val="tx1"/>
                </a:solidFill>
              </a:defRPr>
            </a:lvl1pPr>
            <a:lvl2pPr>
              <a:buNone/>
              <a:defRPr sz="1081"/>
            </a:lvl2pPr>
            <a:lvl3pPr>
              <a:buNone/>
              <a:defRPr sz="901"/>
            </a:lvl3pPr>
            <a:lvl4pPr>
              <a:buNone/>
              <a:defRPr sz="811"/>
            </a:lvl4pPr>
            <a:lvl5pPr>
              <a:buNone/>
              <a:defRPr sz="811"/>
            </a:lvl5pPr>
          </a:lstStyle>
          <a:p>
            <a:pPr lvl="0"/>
            <a:r>
              <a:rPr lang="en-US" dirty="0"/>
              <a:t>Click to edit Master text styles</a:t>
            </a:r>
          </a:p>
        </p:txBody>
      </p:sp>
      <p:sp>
        <p:nvSpPr>
          <p:cNvPr id="12" name="Content Placeholder 11"/>
          <p:cNvSpPr>
            <a:spLocks noGrp="1"/>
          </p:cNvSpPr>
          <p:nvPr>
            <p:ph sz="quarter" idx="1"/>
          </p:nvPr>
        </p:nvSpPr>
        <p:spPr>
          <a:xfrm>
            <a:off x="304800" y="304800"/>
            <a:ext cx="5715000" cy="5715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32251304"/>
      </p:ext>
    </p:extLst>
  </p:cSld>
  <p:clrMapOvr>
    <a:masterClrMapping/>
  </p:clrMapOvr>
  <p:transition spd="med">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55BBBA1-292F-4195-8A02-144986692DF5}"/>
              </a:ext>
            </a:extLst>
          </p:cNvPr>
          <p:cNvSpPr/>
          <p:nvPr/>
        </p:nvSpPr>
        <p:spPr>
          <a:xfrm>
            <a:off x="457629" y="500063"/>
            <a:ext cx="183052"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pic>
        <p:nvPicPr>
          <p:cNvPr id="6" name="Picture 3">
            <a:extLst>
              <a:ext uri="{FF2B5EF4-FFF2-40B4-BE49-F238E27FC236}">
                <a16:creationId xmlns:a16="http://schemas.microsoft.com/office/drawing/2014/main" id="{CFF00A06-1808-4704-BE5D-F2DDE4A9376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03393" y="6291263"/>
            <a:ext cx="820586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CBA3D846-43B9-49F1-AF11-682BAA7FCD0E}"/>
              </a:ext>
            </a:extLst>
          </p:cNvPr>
          <p:cNvPicPr>
            <a:picLocks noChangeAspect="1" noChangeArrowheads="1"/>
          </p:cNvPicPr>
          <p:nvPr userDrawn="1"/>
        </p:nvPicPr>
        <p:blipFill>
          <a:blip r:embed="rId4">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304610" y="6276975"/>
            <a:ext cx="1371457"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a:extLst>
              <a:ext uri="{FF2B5EF4-FFF2-40B4-BE49-F238E27FC236}">
                <a16:creationId xmlns:a16="http://schemas.microsoft.com/office/drawing/2014/main" id="{E5B1AB1F-1F0D-47B9-ADAE-EAAEC97BE107}"/>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78630" y="6108700"/>
            <a:ext cx="2212351"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3964" b="0">
                <a:solidFill>
                  <a:schemeClr val="tx1"/>
                </a:solidFill>
              </a:defRPr>
            </a:lvl1pPr>
          </a:lstStyle>
          <a:p>
            <a:r>
              <a:rPr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normAutofit/>
          </a:bodyPr>
          <a:lstStyle>
            <a:lvl1pPr marL="0" indent="0">
              <a:spcBef>
                <a:spcPts val="540"/>
              </a:spcBef>
              <a:buNone/>
              <a:defRPr sz="2883"/>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457200" y="1219200"/>
            <a:ext cx="8229600" cy="533400"/>
          </a:xfrm>
        </p:spPr>
        <p:txBody>
          <a:bodyPr anchor="ctr">
            <a:noAutofit/>
          </a:bodyPr>
          <a:lstStyle>
            <a:lvl1pPr marL="0" indent="0" algn="l">
              <a:buFontTx/>
              <a:buNone/>
              <a:defRPr sz="2883">
                <a:solidFill>
                  <a:schemeClr val="bg1"/>
                </a:solidFill>
              </a:defRPr>
            </a:lvl1pPr>
            <a:lvl2pPr>
              <a:defRPr sz="1081"/>
            </a:lvl2pPr>
            <a:lvl3pPr>
              <a:defRPr sz="901"/>
            </a:lvl3pPr>
            <a:lvl4pPr>
              <a:defRPr sz="811"/>
            </a:lvl4pPr>
            <a:lvl5pPr>
              <a:defRPr sz="811"/>
            </a:lvl5pPr>
          </a:lstStyle>
          <a:p>
            <a:pPr lvl="0"/>
            <a:r>
              <a:rPr lang="en-US" dirty="0"/>
              <a:t>Click to edit Master text styles</a:t>
            </a:r>
          </a:p>
        </p:txBody>
      </p:sp>
    </p:spTree>
    <p:extLst>
      <p:ext uri="{BB962C8B-B14F-4D97-AF65-F5344CB8AC3E}">
        <p14:creationId xmlns:p14="http://schemas.microsoft.com/office/powerpoint/2010/main" val="1137498267"/>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9384499"/>
      </p:ext>
    </p:extLst>
  </p:cSld>
  <p:clrMapOvr>
    <a:masterClrMapping/>
  </p:clrMapOvr>
  <p:transition spd="med">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Straight Connector 5">
            <a:extLst>
              <a:ext uri="{FF2B5EF4-FFF2-40B4-BE49-F238E27FC236}">
                <a16:creationId xmlns:a16="http://schemas.microsoft.com/office/drawing/2014/main" id="{82CB70B2-71C3-46DD-8698-F9210764AED5}"/>
              </a:ext>
            </a:extLst>
          </p:cNvPr>
          <p:cNvSpPr>
            <a:spLocks noChangeShapeType="1"/>
          </p:cNvSpPr>
          <p:nvPr/>
        </p:nvSpPr>
        <p:spPr bwMode="auto">
          <a:xfrm rot="5400000">
            <a:off x="3629773" y="3201988"/>
            <a:ext cx="5851525"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5" name="Picture 3">
            <a:extLst>
              <a:ext uri="{FF2B5EF4-FFF2-40B4-BE49-F238E27FC236}">
                <a16:creationId xmlns:a16="http://schemas.microsoft.com/office/drawing/2014/main" id="{EE75C399-9215-432A-94BD-D1BC7C3AD02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1717" y="274638"/>
            <a:ext cx="476221" cy="585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a:extLst>
              <a:ext uri="{FF2B5EF4-FFF2-40B4-BE49-F238E27FC236}">
                <a16:creationId xmlns:a16="http://schemas.microsoft.com/office/drawing/2014/main" id="{F0CDB53C-179A-40A0-827A-9EFDADD75057}"/>
              </a:ext>
            </a:extLst>
          </p:cNvPr>
          <p:cNvPicPr>
            <a:picLocks noChangeAspect="1" noChangeArrowheads="1"/>
          </p:cNvPicPr>
          <p:nvPr userDrawn="1"/>
        </p:nvPicPr>
        <p:blipFill>
          <a:blip r:embed="rId3">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228815" y="76200"/>
            <a:ext cx="533424"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8">
            <a:extLst>
              <a:ext uri="{FF2B5EF4-FFF2-40B4-BE49-F238E27FC236}">
                <a16:creationId xmlns:a16="http://schemas.microsoft.com/office/drawing/2014/main" id="{AAFE429A-0AE5-4D3C-BAA7-D1477532FCD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57417" y="4191001"/>
            <a:ext cx="672143"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274640"/>
            <a:ext cx="5562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0546781"/>
      </p:ext>
    </p:extLst>
  </p:cSld>
  <p:clrMapOvr>
    <a:masterClrMapping/>
  </p:clrMapOvr>
  <p:transition spd="med">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304800" y="1752600"/>
            <a:ext cx="8534400" cy="4114800"/>
          </a:xfrm>
        </p:spPr>
        <p:txBody>
          <a:bodyPr/>
          <a:lstStyle>
            <a:lvl1pPr>
              <a:buClr>
                <a:schemeClr val="bg2"/>
              </a:buCl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0"/>
          </p:nvPr>
        </p:nvSpPr>
        <p:spPr>
          <a:xfrm>
            <a:off x="304800" y="6324600"/>
            <a:ext cx="4572000" cy="381000"/>
          </a:xfrm>
        </p:spPr>
        <p:txBody>
          <a:bodyPr/>
          <a:lstStyle>
            <a:lvl1pPr marL="0" indent="0">
              <a:buNone/>
              <a:defRPr sz="1081" i="1"/>
            </a:lvl1pPr>
          </a:lstStyle>
          <a:p>
            <a:pPr lvl="0"/>
            <a:r>
              <a:rPr lang="en-US"/>
              <a:t>Click to edit Master text styles</a:t>
            </a:r>
          </a:p>
        </p:txBody>
      </p:sp>
    </p:spTree>
    <p:extLst>
      <p:ext uri="{BB962C8B-B14F-4D97-AF65-F5344CB8AC3E}">
        <p14:creationId xmlns:p14="http://schemas.microsoft.com/office/powerpoint/2010/main" val="26404316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304800" y="1752600"/>
            <a:ext cx="3810000" cy="4114800"/>
          </a:xfrm>
        </p:spPr>
        <p:txBody>
          <a:bodyPr/>
          <a:lstStyle>
            <a:lvl1pPr>
              <a:buClr>
                <a:schemeClr val="tx1"/>
              </a:buClr>
              <a:defRPr sz="1621"/>
            </a:lvl1pPr>
            <a:lvl2pPr>
              <a:defRPr sz="1621"/>
            </a:lvl2pPr>
            <a:lvl3pPr>
              <a:defRPr sz="1621"/>
            </a:lvl3pPr>
            <a:lvl4pPr>
              <a:defRPr sz="1621"/>
            </a:lvl4pPr>
            <a:lvl5pPr>
              <a:defRPr sz="1621"/>
            </a:lvl5pPr>
            <a:lvl6pPr>
              <a:defRPr sz="1621"/>
            </a:lvl6pPr>
            <a:lvl7pPr>
              <a:defRPr sz="1621"/>
            </a:lvl7pPr>
            <a:lvl8pPr>
              <a:defRPr sz="1621"/>
            </a:lvl8pPr>
            <a:lvl9pPr>
              <a:defRPr sz="162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267200" y="1752600"/>
            <a:ext cx="3810000" cy="4114800"/>
          </a:xfrm>
        </p:spPr>
        <p:txBody>
          <a:bodyPr/>
          <a:lstStyle>
            <a:lvl1pPr>
              <a:buClr>
                <a:schemeClr val="tx1"/>
              </a:buClr>
              <a:defRPr sz="1621"/>
            </a:lvl1pPr>
            <a:lvl2pPr>
              <a:defRPr sz="1621"/>
            </a:lvl2pPr>
            <a:lvl3pPr>
              <a:defRPr sz="1621"/>
            </a:lvl3pPr>
            <a:lvl4pPr>
              <a:defRPr sz="1621"/>
            </a:lvl4pPr>
            <a:lvl5pPr>
              <a:defRPr sz="1621"/>
            </a:lvl5pPr>
            <a:lvl6pPr>
              <a:defRPr sz="1621"/>
            </a:lvl6pPr>
            <a:lvl7pPr>
              <a:defRPr sz="1621"/>
            </a:lvl7pPr>
            <a:lvl8pPr>
              <a:defRPr sz="1621"/>
            </a:lvl8pPr>
            <a:lvl9pPr>
              <a:defRPr sz="162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2"/>
          <p:cNvSpPr>
            <a:spLocks noGrp="1"/>
          </p:cNvSpPr>
          <p:nvPr>
            <p:ph type="body" sz="quarter" idx="11"/>
          </p:nvPr>
        </p:nvSpPr>
        <p:spPr>
          <a:xfrm>
            <a:off x="304800" y="6324600"/>
            <a:ext cx="4572000" cy="381000"/>
          </a:xfrm>
        </p:spPr>
        <p:txBody>
          <a:bodyPr/>
          <a:lstStyle>
            <a:lvl1pPr marL="0" indent="0">
              <a:buNone/>
              <a:defRPr sz="1081" i="1"/>
            </a:lvl1pPr>
          </a:lstStyle>
          <a:p>
            <a:pPr lvl="0"/>
            <a:r>
              <a:rPr lang="en-US"/>
              <a:t>Click to edit Master text styles</a:t>
            </a:r>
          </a:p>
        </p:txBody>
      </p:sp>
    </p:spTree>
    <p:extLst>
      <p:ext uri="{BB962C8B-B14F-4D97-AF65-F5344CB8AC3E}">
        <p14:creationId xmlns:p14="http://schemas.microsoft.com/office/powerpoint/2010/main" val="10376555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3900"/>
          </a:xfrm>
        </p:spPr>
        <p:txBody>
          <a:bodyPr/>
          <a:lstStyle/>
          <a:p>
            <a:pPr lvl="0"/>
            <a:endParaRPr lang="en-US" noProof="0"/>
          </a:p>
        </p:txBody>
      </p:sp>
      <p:sp>
        <p:nvSpPr>
          <p:cNvPr id="4" name="Rectangle 218">
            <a:extLst>
              <a:ext uri="{FF2B5EF4-FFF2-40B4-BE49-F238E27FC236}">
                <a16:creationId xmlns:a16="http://schemas.microsoft.com/office/drawing/2014/main" id="{C601C91B-A902-4D38-9C5D-5C09332E2677}"/>
              </a:ext>
            </a:extLst>
          </p:cNvPr>
          <p:cNvSpPr>
            <a:spLocks noGrp="1" noChangeArrowheads="1"/>
          </p:cNvSpPr>
          <p:nvPr>
            <p:ph type="sldNum" sz="quarter" idx="10"/>
          </p:nvPr>
        </p:nvSpPr>
        <p:spPr>
          <a:xfrm>
            <a:off x="6250927" y="6556375"/>
            <a:ext cx="589197" cy="228600"/>
          </a:xfrm>
          <a:prstGeom prst="rect">
            <a:avLst/>
          </a:prstGeom>
        </p:spPr>
        <p:txBody>
          <a:bodyPr/>
          <a:lstStyle>
            <a:lvl1pPr>
              <a:defRPr/>
            </a:lvl1pPr>
          </a:lstStyle>
          <a:p>
            <a:pPr>
              <a:defRPr/>
            </a:pPr>
            <a:fld id="{7B6057F6-CD28-42E8-B0DF-D2E72FDB9D67}" type="slidenum">
              <a:rPr lang="en-US"/>
              <a:pPr>
                <a:defRPr/>
              </a:pPr>
              <a:t>‹#›</a:t>
            </a:fld>
            <a:endParaRPr lang="en-US"/>
          </a:p>
        </p:txBody>
      </p:sp>
      <p:sp>
        <p:nvSpPr>
          <p:cNvPr id="5" name="Rectangle 219">
            <a:extLst>
              <a:ext uri="{FF2B5EF4-FFF2-40B4-BE49-F238E27FC236}">
                <a16:creationId xmlns:a16="http://schemas.microsoft.com/office/drawing/2014/main" id="{735F0082-3F62-4C9F-9126-11130C3163B3}"/>
              </a:ext>
            </a:extLst>
          </p:cNvPr>
          <p:cNvSpPr>
            <a:spLocks noGrp="1" noChangeArrowheads="1"/>
          </p:cNvSpPr>
          <p:nvPr>
            <p:ph type="dt" sz="half" idx="11"/>
          </p:nvPr>
        </p:nvSpPr>
        <p:spPr>
          <a:xfrm>
            <a:off x="457629" y="6243638"/>
            <a:ext cx="2133695"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37097010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7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304800" y="1752600"/>
            <a:ext cx="8534400" cy="4114800"/>
          </a:xfrm>
        </p:spPr>
        <p:txBody>
          <a:bodyPr/>
          <a:lstStyle>
            <a:lvl1pPr>
              <a:buClr>
                <a:schemeClr val="bg2"/>
              </a:buCl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0"/>
          </p:nvPr>
        </p:nvSpPr>
        <p:spPr>
          <a:xfrm>
            <a:off x="304800" y="6324600"/>
            <a:ext cx="4572000" cy="381000"/>
          </a:xfrm>
        </p:spPr>
        <p:txBody>
          <a:bodyPr/>
          <a:lstStyle>
            <a:lvl1pPr marL="0" indent="0">
              <a:buNone/>
              <a:defRPr sz="901" i="1">
                <a:solidFill>
                  <a:srgbClr val="000000"/>
                </a:solidFill>
              </a:defRPr>
            </a:lvl1pPr>
          </a:lstStyle>
          <a:p>
            <a:pPr lvl="0"/>
            <a:r>
              <a:rPr lang="en-US" dirty="0"/>
              <a:t>Click to edit Master text styles</a:t>
            </a:r>
          </a:p>
        </p:txBody>
      </p:sp>
    </p:spTree>
    <p:extLst>
      <p:ext uri="{BB962C8B-B14F-4D97-AF65-F5344CB8AC3E}">
        <p14:creationId xmlns:p14="http://schemas.microsoft.com/office/powerpoint/2010/main" val="370114046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a:p>
        </p:txBody>
      </p:sp>
      <p:sp>
        <p:nvSpPr>
          <p:cNvPr id="5" name="Rectangle 218">
            <a:extLst>
              <a:ext uri="{FF2B5EF4-FFF2-40B4-BE49-F238E27FC236}">
                <a16:creationId xmlns:a16="http://schemas.microsoft.com/office/drawing/2014/main" id="{72D2E12E-3096-4579-AA5A-9D9C8DB7CC3D}"/>
              </a:ext>
            </a:extLst>
          </p:cNvPr>
          <p:cNvSpPr>
            <a:spLocks noGrp="1" noChangeArrowheads="1"/>
          </p:cNvSpPr>
          <p:nvPr>
            <p:ph type="sldNum" sz="quarter" idx="10"/>
          </p:nvPr>
        </p:nvSpPr>
        <p:spPr>
          <a:xfrm>
            <a:off x="6250927" y="6556375"/>
            <a:ext cx="589197" cy="228600"/>
          </a:xfrm>
          <a:prstGeom prst="rect">
            <a:avLst/>
          </a:prstGeom>
        </p:spPr>
        <p:txBody>
          <a:bodyPr/>
          <a:lstStyle>
            <a:lvl1pPr>
              <a:defRPr/>
            </a:lvl1pPr>
          </a:lstStyle>
          <a:p>
            <a:pPr>
              <a:defRPr/>
            </a:pPr>
            <a:fld id="{65DF50E5-78A7-49B3-A2F6-19D6ADB0DB59}" type="slidenum">
              <a:rPr lang="en-US"/>
              <a:pPr>
                <a:defRPr/>
              </a:pPr>
              <a:t>‹#›</a:t>
            </a:fld>
            <a:endParaRPr lang="en-US"/>
          </a:p>
        </p:txBody>
      </p:sp>
      <p:sp>
        <p:nvSpPr>
          <p:cNvPr id="6" name="Rectangle 219">
            <a:extLst>
              <a:ext uri="{FF2B5EF4-FFF2-40B4-BE49-F238E27FC236}">
                <a16:creationId xmlns:a16="http://schemas.microsoft.com/office/drawing/2014/main" id="{96F92549-71A8-4EE1-B723-1CC99B3B3869}"/>
              </a:ext>
            </a:extLst>
          </p:cNvPr>
          <p:cNvSpPr>
            <a:spLocks noGrp="1" noChangeArrowheads="1"/>
          </p:cNvSpPr>
          <p:nvPr>
            <p:ph type="dt" sz="half" idx="11"/>
          </p:nvPr>
        </p:nvSpPr>
        <p:spPr>
          <a:xfrm>
            <a:off x="457629" y="6243638"/>
            <a:ext cx="2133695"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39967136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1" y="1535114"/>
            <a:ext cx="4040188" cy="522287"/>
          </a:xfrm>
        </p:spPr>
        <p:txBody>
          <a:bodyPr anchor="b"/>
          <a:lstStyle>
            <a:lvl1pPr marL="0" indent="0">
              <a:buNone/>
              <a:defRPr sz="1621" b="1"/>
            </a:lvl1pPr>
            <a:lvl2pPr marL="411846" indent="0">
              <a:buNone/>
              <a:defRPr sz="1802" b="1"/>
            </a:lvl2pPr>
            <a:lvl3pPr marL="823692" indent="0">
              <a:buNone/>
              <a:defRPr sz="1621" b="1"/>
            </a:lvl3pPr>
            <a:lvl4pPr marL="1235537" indent="0">
              <a:buNone/>
              <a:defRPr sz="1441" b="1"/>
            </a:lvl4pPr>
            <a:lvl5pPr marL="1647383" indent="0">
              <a:buNone/>
              <a:defRPr sz="1441" b="1"/>
            </a:lvl5pPr>
            <a:lvl6pPr marL="2059229" indent="0">
              <a:buNone/>
              <a:defRPr sz="1441" b="1"/>
            </a:lvl6pPr>
            <a:lvl7pPr marL="2471075" indent="0">
              <a:buNone/>
              <a:defRPr sz="1441" b="1"/>
            </a:lvl7pPr>
            <a:lvl8pPr marL="2882920" indent="0">
              <a:buNone/>
              <a:defRPr sz="1441" b="1"/>
            </a:lvl8pPr>
            <a:lvl9pPr marL="3294766" indent="0">
              <a:buNone/>
              <a:defRPr sz="1441"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buClr>
                <a:schemeClr val="bg2"/>
              </a:buClr>
              <a:defRPr sz="1621"/>
            </a:lvl1pPr>
            <a:lvl2pPr>
              <a:defRPr sz="1621"/>
            </a:lvl2pPr>
            <a:lvl3pPr>
              <a:defRPr sz="1621"/>
            </a:lvl3pPr>
            <a:lvl4pPr>
              <a:defRPr sz="1621"/>
            </a:lvl4pPr>
            <a:lvl5pPr>
              <a:defRPr sz="1621"/>
            </a:lvl5pPr>
            <a:lvl6pPr>
              <a:defRPr sz="1441"/>
            </a:lvl6pPr>
            <a:lvl7pPr>
              <a:defRPr sz="1441"/>
            </a:lvl7pPr>
            <a:lvl8pPr>
              <a:defRPr sz="1441"/>
            </a:lvl8pPr>
            <a:lvl9pPr>
              <a:defRPr sz="144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8" y="1535114"/>
            <a:ext cx="4041775" cy="522287"/>
          </a:xfrm>
        </p:spPr>
        <p:txBody>
          <a:bodyPr anchor="b"/>
          <a:lstStyle>
            <a:lvl1pPr marL="0" indent="0">
              <a:buNone/>
              <a:defRPr sz="1621" b="1"/>
            </a:lvl1pPr>
            <a:lvl2pPr marL="411846" indent="0">
              <a:buNone/>
              <a:defRPr sz="1802" b="1"/>
            </a:lvl2pPr>
            <a:lvl3pPr marL="823692" indent="0">
              <a:buNone/>
              <a:defRPr sz="1621" b="1"/>
            </a:lvl3pPr>
            <a:lvl4pPr marL="1235537" indent="0">
              <a:buNone/>
              <a:defRPr sz="1441" b="1"/>
            </a:lvl4pPr>
            <a:lvl5pPr marL="1647383" indent="0">
              <a:buNone/>
              <a:defRPr sz="1441" b="1"/>
            </a:lvl5pPr>
            <a:lvl6pPr marL="2059229" indent="0">
              <a:buNone/>
              <a:defRPr sz="1441" b="1"/>
            </a:lvl6pPr>
            <a:lvl7pPr marL="2471075" indent="0">
              <a:buNone/>
              <a:defRPr sz="1441" b="1"/>
            </a:lvl7pPr>
            <a:lvl8pPr marL="2882920" indent="0">
              <a:buNone/>
              <a:defRPr sz="1441" b="1"/>
            </a:lvl8pPr>
            <a:lvl9pPr marL="3294766" indent="0">
              <a:buNone/>
              <a:defRPr sz="1441" b="1"/>
            </a:lvl9pPr>
          </a:lstStyle>
          <a:p>
            <a:pPr lvl="0"/>
            <a:r>
              <a:rPr lang="en-US" dirty="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buClr>
                <a:schemeClr val="bg2"/>
              </a:buClr>
              <a:defRPr sz="1621"/>
            </a:lvl1pPr>
            <a:lvl2pPr>
              <a:defRPr sz="1621"/>
            </a:lvl2pPr>
            <a:lvl3pPr>
              <a:defRPr sz="1621"/>
            </a:lvl3pPr>
            <a:lvl4pPr>
              <a:defRPr sz="1621"/>
            </a:lvl4pPr>
            <a:lvl5pPr>
              <a:defRPr sz="1621"/>
            </a:lvl5pPr>
            <a:lvl6pPr>
              <a:defRPr sz="1441"/>
            </a:lvl6pPr>
            <a:lvl7pPr>
              <a:defRPr sz="1441"/>
            </a:lvl7pPr>
            <a:lvl8pPr>
              <a:defRPr sz="1441"/>
            </a:lvl8pPr>
            <a:lvl9pPr>
              <a:defRPr sz="144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04800" y="0"/>
            <a:ext cx="7772400" cy="1295400"/>
          </a:xfrm>
        </p:spPr>
        <p:txBody>
          <a:bodyPr/>
          <a:lstStyle/>
          <a:p>
            <a:r>
              <a:rPr lang="en-US" dirty="0"/>
              <a:t>Click to edit Master title style</a:t>
            </a:r>
          </a:p>
        </p:txBody>
      </p:sp>
      <p:sp>
        <p:nvSpPr>
          <p:cNvPr id="11" name="Text Placeholder 12"/>
          <p:cNvSpPr>
            <a:spLocks noGrp="1"/>
          </p:cNvSpPr>
          <p:nvPr>
            <p:ph type="body" sz="quarter" idx="10"/>
          </p:nvPr>
        </p:nvSpPr>
        <p:spPr>
          <a:xfrm>
            <a:off x="304800" y="6324600"/>
            <a:ext cx="4572000" cy="381000"/>
          </a:xfrm>
        </p:spPr>
        <p:txBody>
          <a:bodyPr/>
          <a:lstStyle>
            <a:lvl1pPr marL="0" indent="0">
              <a:buNone/>
              <a:defRPr sz="1081" i="1"/>
            </a:lvl1pPr>
          </a:lstStyle>
          <a:p>
            <a:pPr lvl="0"/>
            <a:r>
              <a:rPr lang="en-US"/>
              <a:t>Click to edit Master text styles</a:t>
            </a:r>
          </a:p>
        </p:txBody>
      </p:sp>
    </p:spTree>
    <p:extLst>
      <p:ext uri="{BB962C8B-B14F-4D97-AF65-F5344CB8AC3E}">
        <p14:creationId xmlns:p14="http://schemas.microsoft.com/office/powerpoint/2010/main" val="19802498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2460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7D9A54-3A6D-4949-96B0-9483521F5011}"/>
              </a:ext>
            </a:extLst>
          </p:cNvPr>
          <p:cNvSpPr/>
          <p:nvPr/>
        </p:nvSpPr>
        <p:spPr>
          <a:xfrm>
            <a:off x="905248" y="3276600"/>
            <a:ext cx="7314914" cy="165100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5" name="Rectangle 4">
            <a:extLst>
              <a:ext uri="{FF2B5EF4-FFF2-40B4-BE49-F238E27FC236}">
                <a16:creationId xmlns:a16="http://schemas.microsoft.com/office/drawing/2014/main" id="{9F5A4E67-4FF2-4E64-AED3-DD12366AEB06}"/>
              </a:ext>
            </a:extLst>
          </p:cNvPr>
          <p:cNvSpPr/>
          <p:nvPr/>
        </p:nvSpPr>
        <p:spPr>
          <a:xfrm>
            <a:off x="905248" y="3276600"/>
            <a:ext cx="228815" cy="16510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6" name="Rectangle 5">
            <a:extLst>
              <a:ext uri="{FF2B5EF4-FFF2-40B4-BE49-F238E27FC236}">
                <a16:creationId xmlns:a16="http://schemas.microsoft.com/office/drawing/2014/main" id="{28EFB194-69D4-4DFA-ADF2-0F5DE70F42BF}"/>
              </a:ext>
            </a:extLst>
          </p:cNvPr>
          <p:cNvSpPr/>
          <p:nvPr/>
        </p:nvSpPr>
        <p:spPr>
          <a:xfrm>
            <a:off x="913828" y="5048250"/>
            <a:ext cx="228815"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pic>
        <p:nvPicPr>
          <p:cNvPr id="7" name="Picture 3">
            <a:extLst>
              <a:ext uri="{FF2B5EF4-FFF2-40B4-BE49-F238E27FC236}">
                <a16:creationId xmlns:a16="http://schemas.microsoft.com/office/drawing/2014/main" id="{BBF3A3DC-8F07-48FF-A18B-481F3DC7C8F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393" y="6291263"/>
            <a:ext cx="820586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a:extLst>
              <a:ext uri="{FF2B5EF4-FFF2-40B4-BE49-F238E27FC236}">
                <a16:creationId xmlns:a16="http://schemas.microsoft.com/office/drawing/2014/main" id="{74F2A57A-553C-4314-B59B-AAEAC58DCD40}"/>
              </a:ext>
            </a:extLst>
          </p:cNvPr>
          <p:cNvPicPr>
            <a:picLocks noChangeAspect="1" noChangeArrowheads="1"/>
          </p:cNvPicPr>
          <p:nvPr userDrawn="1"/>
        </p:nvPicPr>
        <p:blipFill>
          <a:blip r:embed="rId3">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304610" y="6276975"/>
            <a:ext cx="1371457"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a:extLst>
              <a:ext uri="{FF2B5EF4-FFF2-40B4-BE49-F238E27FC236}">
                <a16:creationId xmlns:a16="http://schemas.microsoft.com/office/drawing/2014/main" id="{69E610F3-05F5-410C-853B-EB1FF7B95A5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778630" y="6108700"/>
            <a:ext cx="2212351"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p:cNvSpPr>
            <a:spLocks noGrp="1"/>
          </p:cNvSpPr>
          <p:nvPr>
            <p:ph type="ctrTitle"/>
          </p:nvPr>
        </p:nvSpPr>
        <p:spPr>
          <a:xfrm>
            <a:off x="1219200" y="3352800"/>
            <a:ext cx="6858000" cy="1524000"/>
          </a:xfrm>
          <a:noFill/>
        </p:spPr>
        <p:txBody>
          <a:bodyPr anchor="t">
            <a:normAutofit/>
          </a:bodyPr>
          <a:lstStyle>
            <a:lvl1pPr algn="r">
              <a:defRPr sz="3964">
                <a:solidFill>
                  <a:schemeClr val="tx1"/>
                </a:solidFill>
              </a:defRPr>
            </a:lvl1pPr>
          </a:lstStyle>
          <a:p>
            <a:r>
              <a:rPr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2883">
                <a:solidFill>
                  <a:schemeClr val="tx1"/>
                </a:solidFill>
                <a:latin typeface="Calibri" panose="020F0502020204030204" pitchFamily="34" charset="0"/>
                <a:ea typeface="+mj-ea"/>
                <a:cs typeface="+mj-cs"/>
              </a:defRPr>
            </a:lvl1pPr>
            <a:lvl2pPr marL="411846" indent="0" algn="ctr">
              <a:buNone/>
            </a:lvl2pPr>
            <a:lvl3pPr marL="823692" indent="0" algn="ctr">
              <a:buNone/>
            </a:lvl3pPr>
            <a:lvl4pPr marL="1235537" indent="0" algn="ctr">
              <a:buNone/>
            </a:lvl4pPr>
            <a:lvl5pPr marL="1647383" indent="0" algn="ctr">
              <a:buNone/>
            </a:lvl5pPr>
            <a:lvl6pPr marL="2059229" indent="0" algn="ctr">
              <a:buNone/>
            </a:lvl6pPr>
            <a:lvl7pPr marL="2471075" indent="0" algn="ctr">
              <a:buNone/>
            </a:lvl7pPr>
            <a:lvl8pPr marL="2882920" indent="0" algn="ctr">
              <a:buNone/>
            </a:lvl8pPr>
            <a:lvl9pPr marL="3294766" indent="0" algn="ctr">
              <a:buNone/>
            </a:lvl9pPr>
          </a:lstStyle>
          <a:p>
            <a:r>
              <a:rPr lang="en-US" dirty="0"/>
              <a:t>Click to edit Master subtitle style</a:t>
            </a:r>
          </a:p>
        </p:txBody>
      </p:sp>
    </p:spTree>
    <p:extLst>
      <p:ext uri="{BB962C8B-B14F-4D97-AF65-F5344CB8AC3E}">
        <p14:creationId xmlns:p14="http://schemas.microsoft.com/office/powerpoint/2010/main" val="2120868808"/>
      </p:ext>
    </p:extLst>
  </p:cSld>
  <p:clrMapOvr>
    <a:masterClrMapping/>
  </p:clrMapOvr>
  <p:transition spd="med">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964"/>
            </a:lvl1pPr>
          </a:lstStyle>
          <a:p>
            <a:r>
              <a:rPr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2883"/>
            </a:lvl1pPr>
            <a:lvl2pPr>
              <a:defRPr sz="2342"/>
            </a:lvl2pPr>
            <a:lvl3pPr>
              <a:defRPr sz="1982"/>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55941918"/>
      </p:ext>
    </p:extLst>
  </p:cSld>
  <p:clrMapOvr>
    <a:masterClrMapping/>
  </p:clrMapOvr>
  <p:transition spd="med">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E09849B-8A69-4E1C-9BE0-C37281DB91E6}"/>
              </a:ext>
            </a:extLst>
          </p:cNvPr>
          <p:cNvSpPr/>
          <p:nvPr/>
        </p:nvSpPr>
        <p:spPr>
          <a:xfrm>
            <a:off x="913828" y="2819401"/>
            <a:ext cx="7316344"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5" name="Rectangle 4">
            <a:extLst>
              <a:ext uri="{FF2B5EF4-FFF2-40B4-BE49-F238E27FC236}">
                <a16:creationId xmlns:a16="http://schemas.microsoft.com/office/drawing/2014/main" id="{00F452F9-AB26-45C3-8F5B-AC4E069E825D}"/>
              </a:ext>
            </a:extLst>
          </p:cNvPr>
          <p:cNvSpPr/>
          <p:nvPr/>
        </p:nvSpPr>
        <p:spPr>
          <a:xfrm>
            <a:off x="913828" y="2819401"/>
            <a:ext cx="228815" cy="127952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2" name="Title 1"/>
          <p:cNvSpPr>
            <a:spLocks noGrp="1"/>
          </p:cNvSpPr>
          <p:nvPr>
            <p:ph type="title"/>
          </p:nvPr>
        </p:nvSpPr>
        <p:spPr>
          <a:xfrm>
            <a:off x="1219200" y="2971800"/>
            <a:ext cx="6858000" cy="1066800"/>
          </a:xfrm>
        </p:spPr>
        <p:txBody>
          <a:bodyPr anchor="t">
            <a:normAutofit/>
          </a:bodyPr>
          <a:lstStyle>
            <a:lvl1pPr algn="r">
              <a:buNone/>
              <a:defRPr sz="3964" b="0" cap="none" baseline="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1295401" y="4267200"/>
            <a:ext cx="6781800" cy="1143000"/>
          </a:xfrm>
        </p:spPr>
        <p:txBody>
          <a:bodyPr>
            <a:normAutofit/>
          </a:bodyPr>
          <a:lstStyle>
            <a:lvl1pPr marL="0" indent="0" algn="r">
              <a:buNone/>
              <a:defRPr sz="2883">
                <a:solidFill>
                  <a:schemeClr val="bg1"/>
                </a:solidFill>
              </a:defRPr>
            </a:lvl1pPr>
            <a:lvl2pPr>
              <a:buNone/>
              <a:defRPr sz="1621">
                <a:solidFill>
                  <a:schemeClr val="tx1">
                    <a:tint val="75000"/>
                  </a:schemeClr>
                </a:solidFill>
              </a:defRPr>
            </a:lvl2pPr>
            <a:lvl3pPr>
              <a:buNone/>
              <a:defRPr sz="1441">
                <a:solidFill>
                  <a:schemeClr val="tx1">
                    <a:tint val="75000"/>
                  </a:schemeClr>
                </a:solidFill>
              </a:defRPr>
            </a:lvl3pPr>
            <a:lvl4pPr>
              <a:buNone/>
              <a:defRPr sz="1261">
                <a:solidFill>
                  <a:schemeClr val="tx1">
                    <a:tint val="75000"/>
                  </a:schemeClr>
                </a:solidFill>
              </a:defRPr>
            </a:lvl4pPr>
            <a:lvl5pPr>
              <a:buNone/>
              <a:defRPr sz="1261">
                <a:solidFill>
                  <a:schemeClr val="tx1">
                    <a:tint val="75000"/>
                  </a:schemeClr>
                </a:solidFill>
              </a:defRPr>
            </a:lvl5pPr>
          </a:lstStyle>
          <a:p>
            <a:pPr lvl="0"/>
            <a:r>
              <a:rPr lang="en-US" dirty="0"/>
              <a:t>Click to edit Master text styles</a:t>
            </a:r>
          </a:p>
        </p:txBody>
      </p:sp>
    </p:spTree>
    <p:extLst>
      <p:ext uri="{BB962C8B-B14F-4D97-AF65-F5344CB8AC3E}">
        <p14:creationId xmlns:p14="http://schemas.microsoft.com/office/powerpoint/2010/main" val="727382347"/>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632198" y="1216152"/>
            <a:ext cx="4041648"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5209807"/>
      </p:ext>
    </p:extLst>
  </p:cSld>
  <p:clrMapOvr>
    <a:masterClrMapping/>
  </p:clrMapOvr>
  <p:transition spd="med">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lang="en-US" dirty="0"/>
              <a:t>Click to edit Master title style</a:t>
            </a:r>
          </a:p>
        </p:txBody>
      </p:sp>
      <p:sp>
        <p:nvSpPr>
          <p:cNvPr id="3" name="Text Placeholder 2"/>
          <p:cNvSpPr>
            <a:spLocks noGrp="1"/>
          </p:cNvSpPr>
          <p:nvPr>
            <p:ph type="body" idx="1"/>
          </p:nvPr>
        </p:nvSpPr>
        <p:spPr>
          <a:xfrm>
            <a:off x="457201" y="1285875"/>
            <a:ext cx="4040188" cy="685800"/>
          </a:xfrm>
          <a:noFill/>
          <a:ln>
            <a:noFill/>
          </a:ln>
        </p:spPr>
        <p:txBody>
          <a:bodyPr anchor="b">
            <a:noAutofit/>
          </a:bodyPr>
          <a:lstStyle>
            <a:lvl1pPr marL="0" indent="0">
              <a:buNone/>
              <a:defRPr sz="2883" b="1">
                <a:solidFill>
                  <a:schemeClr val="tx1"/>
                </a:solidFill>
              </a:defRPr>
            </a:lvl1pPr>
            <a:lvl2pPr>
              <a:buNone/>
              <a:defRPr sz="1802" b="1"/>
            </a:lvl2pPr>
            <a:lvl3pPr>
              <a:buNone/>
              <a:defRPr sz="1621" b="1"/>
            </a:lvl3pPr>
            <a:lvl4pPr>
              <a:buNone/>
              <a:defRPr sz="1441" b="1"/>
            </a:lvl4pPr>
            <a:lvl5pPr>
              <a:buNone/>
              <a:defRPr sz="1441" b="1"/>
            </a:lvl5pPr>
          </a:lstStyle>
          <a:p>
            <a:pPr lvl="0"/>
            <a:r>
              <a:rPr lang="en-US" dirty="0"/>
              <a:t>Click to edit</a:t>
            </a:r>
          </a:p>
        </p:txBody>
      </p:sp>
      <p:sp>
        <p:nvSpPr>
          <p:cNvPr id="4" name="Text Placeholder 3"/>
          <p:cNvSpPr>
            <a:spLocks noGrp="1"/>
          </p:cNvSpPr>
          <p:nvPr>
            <p:ph type="body" sz="half" idx="3"/>
          </p:nvPr>
        </p:nvSpPr>
        <p:spPr>
          <a:xfrm>
            <a:off x="4648201" y="1295400"/>
            <a:ext cx="4041775" cy="685800"/>
          </a:xfrm>
          <a:noFill/>
          <a:ln>
            <a:noFill/>
          </a:ln>
        </p:spPr>
        <p:txBody>
          <a:bodyPr anchor="b">
            <a:noAutofit/>
          </a:bodyPr>
          <a:lstStyle>
            <a:lvl1pPr marL="0" indent="0">
              <a:buNone/>
              <a:defRPr sz="2883" b="1">
                <a:solidFill>
                  <a:schemeClr val="tx1"/>
                </a:solidFill>
              </a:defRPr>
            </a:lvl1pPr>
            <a:lvl2pPr>
              <a:buNone/>
              <a:defRPr sz="1802" b="1"/>
            </a:lvl2pPr>
            <a:lvl3pPr>
              <a:buNone/>
              <a:defRPr sz="1621" b="1"/>
            </a:lvl3pPr>
            <a:lvl4pPr>
              <a:buNone/>
              <a:defRPr sz="1441" b="1"/>
            </a:lvl4pPr>
            <a:lvl5pPr>
              <a:buNone/>
              <a:defRPr sz="1441" b="1"/>
            </a:lvl5pPr>
          </a:lstStyle>
          <a:p>
            <a:pPr lvl="0"/>
            <a:r>
              <a:rPr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2"/>
          <p:cNvSpPr>
            <a:spLocks noGrp="1"/>
          </p:cNvSpPr>
          <p:nvPr>
            <p:ph sz="quarter" idx="4"/>
          </p:nvPr>
        </p:nvSpPr>
        <p:spPr>
          <a:xfrm>
            <a:off x="4648200" y="2133600"/>
            <a:ext cx="40386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77304"/>
      </p:ext>
    </p:extLst>
  </p:cSld>
  <p:clrMapOvr>
    <a:masterClrMapping/>
  </p:clrMapOvr>
  <p:transition spd="med">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a:t>Click to edit Master title style</a:t>
            </a:r>
          </a:p>
        </p:txBody>
      </p:sp>
    </p:spTree>
    <p:extLst>
      <p:ext uri="{BB962C8B-B14F-4D97-AF65-F5344CB8AC3E}">
        <p14:creationId xmlns:p14="http://schemas.microsoft.com/office/powerpoint/2010/main" val="1912236902"/>
      </p:ext>
    </p:extLst>
  </p:cSld>
  <p:clrMapOvr>
    <a:masterClrMapping/>
  </p:clrMapOvr>
  <p:transition spd="med">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4874266"/>
      </p:ext>
    </p:extLst>
  </p:cSld>
  <p:clrMapOvr>
    <a:masterClrMapping/>
  </p:clrMapOvr>
  <p:transition spd="med">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5">
            <a:extLst>
              <a:ext uri="{FF2B5EF4-FFF2-40B4-BE49-F238E27FC236}">
                <a16:creationId xmlns:a16="http://schemas.microsoft.com/office/drawing/2014/main" id="{D0B276A4-EE10-4FE4-B8CC-73267BB9303B}"/>
              </a:ext>
            </a:extLst>
          </p:cNvPr>
          <p:cNvSpPr>
            <a:spLocks noChangeShapeType="1"/>
          </p:cNvSpPr>
          <p:nvPr/>
        </p:nvSpPr>
        <p:spPr bwMode="auto">
          <a:xfrm rot="5400000">
            <a:off x="3160154" y="3324226"/>
            <a:ext cx="6035675"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6" name="Picture 3">
            <a:extLst>
              <a:ext uri="{FF2B5EF4-FFF2-40B4-BE49-F238E27FC236}">
                <a16:creationId xmlns:a16="http://schemas.microsoft.com/office/drawing/2014/main" id="{CC6A3DD2-6DBE-4EFB-8CAE-30B38E2512E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393" y="6291263"/>
            <a:ext cx="820586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5888CFBE-A47A-4688-84FC-9D1B1C9D1B8E}"/>
              </a:ext>
            </a:extLst>
          </p:cNvPr>
          <p:cNvPicPr>
            <a:picLocks noChangeAspect="1" noChangeArrowheads="1"/>
          </p:cNvPicPr>
          <p:nvPr userDrawn="1"/>
        </p:nvPicPr>
        <p:blipFill>
          <a:blip r:embed="rId3">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304610" y="6276975"/>
            <a:ext cx="1371457"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a:extLst>
              <a:ext uri="{FF2B5EF4-FFF2-40B4-BE49-F238E27FC236}">
                <a16:creationId xmlns:a16="http://schemas.microsoft.com/office/drawing/2014/main" id="{A4B167A0-4989-4246-892F-58160FD6B1C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778630" y="6108700"/>
            <a:ext cx="2212351"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324600" y="304800"/>
            <a:ext cx="2514600" cy="838200"/>
          </a:xfrm>
        </p:spPr>
        <p:txBody>
          <a:bodyPr>
            <a:noAutofit/>
          </a:bodyPr>
          <a:lstStyle>
            <a:lvl1pPr algn="l">
              <a:buNone/>
              <a:defRPr sz="1802" b="1">
                <a:solidFill>
                  <a:schemeClr val="bg1"/>
                </a:solidFill>
                <a:latin typeface="Calibri" panose="020F0502020204030204" pitchFamily="34" charset="0"/>
                <a:ea typeface="+mn-ea"/>
                <a:cs typeface="+mn-cs"/>
              </a:defRPr>
            </a:lvl1pPr>
          </a:lstStyle>
          <a:p>
            <a:r>
              <a:rPr lang="en-US" dirty="0"/>
              <a:t>Click to edit Master title style</a:t>
            </a:r>
          </a:p>
        </p:txBody>
      </p:sp>
      <p:sp>
        <p:nvSpPr>
          <p:cNvPr id="3" name="Text Placeholder 2"/>
          <p:cNvSpPr>
            <a:spLocks noGrp="1"/>
          </p:cNvSpPr>
          <p:nvPr>
            <p:ph type="body" idx="2"/>
          </p:nvPr>
        </p:nvSpPr>
        <p:spPr>
          <a:xfrm>
            <a:off x="6324600" y="1219202"/>
            <a:ext cx="2514600" cy="4843463"/>
          </a:xfrm>
        </p:spPr>
        <p:txBody>
          <a:bodyPr/>
          <a:lstStyle>
            <a:lvl1pPr marL="0" indent="0">
              <a:lnSpc>
                <a:spcPts val="1982"/>
              </a:lnSpc>
              <a:spcAft>
                <a:spcPts val="901"/>
              </a:spcAft>
              <a:buNone/>
              <a:defRPr sz="1441">
                <a:solidFill>
                  <a:schemeClr val="tx1"/>
                </a:solidFill>
              </a:defRPr>
            </a:lvl1pPr>
            <a:lvl2pPr>
              <a:buNone/>
              <a:defRPr sz="1081"/>
            </a:lvl2pPr>
            <a:lvl3pPr>
              <a:buNone/>
              <a:defRPr sz="901"/>
            </a:lvl3pPr>
            <a:lvl4pPr>
              <a:buNone/>
              <a:defRPr sz="811"/>
            </a:lvl4pPr>
            <a:lvl5pPr>
              <a:buNone/>
              <a:defRPr sz="811"/>
            </a:lvl5pPr>
          </a:lstStyle>
          <a:p>
            <a:pPr lvl="0"/>
            <a:r>
              <a:rPr lang="en-US" dirty="0"/>
              <a:t>Click to edit Master text styles</a:t>
            </a:r>
          </a:p>
        </p:txBody>
      </p:sp>
      <p:sp>
        <p:nvSpPr>
          <p:cNvPr id="12" name="Content Placeholder 11"/>
          <p:cNvSpPr>
            <a:spLocks noGrp="1"/>
          </p:cNvSpPr>
          <p:nvPr>
            <p:ph sz="quarter" idx="1"/>
          </p:nvPr>
        </p:nvSpPr>
        <p:spPr>
          <a:xfrm>
            <a:off x="304800" y="304800"/>
            <a:ext cx="5715000" cy="5715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2619575"/>
      </p:ext>
    </p:extLst>
  </p:cSld>
  <p:clrMapOvr>
    <a:masterClrMapping/>
  </p:clrMapOvr>
  <p:transition spd="med">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959E303-8C6A-44B6-901B-14D079F8E780}"/>
              </a:ext>
            </a:extLst>
          </p:cNvPr>
          <p:cNvSpPr/>
          <p:nvPr/>
        </p:nvSpPr>
        <p:spPr>
          <a:xfrm>
            <a:off x="457629" y="500063"/>
            <a:ext cx="183052"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pic>
        <p:nvPicPr>
          <p:cNvPr id="6" name="Picture 3">
            <a:extLst>
              <a:ext uri="{FF2B5EF4-FFF2-40B4-BE49-F238E27FC236}">
                <a16:creationId xmlns:a16="http://schemas.microsoft.com/office/drawing/2014/main" id="{8C382666-27DD-4B2A-B4FF-09EF60336D7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03393" y="6291263"/>
            <a:ext cx="820586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15EA393F-1658-4276-A2B7-DC3328C90482}"/>
              </a:ext>
            </a:extLst>
          </p:cNvPr>
          <p:cNvPicPr>
            <a:picLocks noChangeAspect="1" noChangeArrowheads="1"/>
          </p:cNvPicPr>
          <p:nvPr userDrawn="1"/>
        </p:nvPicPr>
        <p:blipFill>
          <a:blip r:embed="rId4">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304610" y="6276975"/>
            <a:ext cx="1371457"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a:extLst>
              <a:ext uri="{FF2B5EF4-FFF2-40B4-BE49-F238E27FC236}">
                <a16:creationId xmlns:a16="http://schemas.microsoft.com/office/drawing/2014/main" id="{831F6455-EF6B-4F56-BA61-8BE59D557D9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78630" y="6108700"/>
            <a:ext cx="2212351"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3964" b="0">
                <a:solidFill>
                  <a:schemeClr val="tx1"/>
                </a:solidFill>
              </a:defRPr>
            </a:lvl1pPr>
          </a:lstStyle>
          <a:p>
            <a:r>
              <a:rPr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normAutofit/>
          </a:bodyPr>
          <a:lstStyle>
            <a:lvl1pPr marL="0" indent="0">
              <a:spcBef>
                <a:spcPts val="540"/>
              </a:spcBef>
              <a:buNone/>
              <a:defRPr sz="2883"/>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457200" y="1219200"/>
            <a:ext cx="8229600" cy="533400"/>
          </a:xfrm>
        </p:spPr>
        <p:txBody>
          <a:bodyPr anchor="ctr">
            <a:noAutofit/>
          </a:bodyPr>
          <a:lstStyle>
            <a:lvl1pPr marL="0" indent="0" algn="l">
              <a:buFontTx/>
              <a:buNone/>
              <a:defRPr sz="2883">
                <a:solidFill>
                  <a:schemeClr val="bg1"/>
                </a:solidFill>
              </a:defRPr>
            </a:lvl1pPr>
            <a:lvl2pPr>
              <a:defRPr sz="1081"/>
            </a:lvl2pPr>
            <a:lvl3pPr>
              <a:defRPr sz="901"/>
            </a:lvl3pPr>
            <a:lvl4pPr>
              <a:defRPr sz="811"/>
            </a:lvl4pPr>
            <a:lvl5pPr>
              <a:defRPr sz="811"/>
            </a:lvl5pPr>
          </a:lstStyle>
          <a:p>
            <a:pPr lvl="0"/>
            <a:r>
              <a:rPr lang="en-US" dirty="0"/>
              <a:t>Click to edit Master text styles</a:t>
            </a:r>
          </a:p>
        </p:txBody>
      </p:sp>
    </p:spTree>
    <p:extLst>
      <p:ext uri="{BB962C8B-B14F-4D97-AF65-F5344CB8AC3E}">
        <p14:creationId xmlns:p14="http://schemas.microsoft.com/office/powerpoint/2010/main" val="150710658"/>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0045286"/>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15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3"/>
            <a:ext cx="2514600" cy="4843463"/>
          </a:xfrm>
        </p:spPr>
        <p:txBody>
          <a:bodyPr/>
          <a:lstStyle>
            <a:lvl1pPr marL="0" indent="0">
              <a:lnSpc>
                <a:spcPts val="1650"/>
              </a:lnSpc>
              <a:spcAft>
                <a:spcPts val="750"/>
              </a:spcAft>
              <a:buNone/>
              <a:defRPr sz="1200">
                <a:solidFill>
                  <a:schemeClr val="tx1"/>
                </a:solidFill>
              </a:defRPr>
            </a:lvl1pPr>
            <a:lvl2pPr>
              <a:buNone/>
              <a:defRPr sz="900"/>
            </a:lvl2pPr>
            <a:lvl3pPr>
              <a:buNone/>
              <a:defRPr sz="750"/>
            </a:lvl3pPr>
            <a:lvl4pPr>
              <a:buNone/>
              <a:defRPr sz="675"/>
            </a:lvl4pPr>
            <a:lvl5pPr>
              <a:buNone/>
              <a:defRPr sz="675"/>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4125626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Straight Connector 5">
            <a:extLst>
              <a:ext uri="{FF2B5EF4-FFF2-40B4-BE49-F238E27FC236}">
                <a16:creationId xmlns:a16="http://schemas.microsoft.com/office/drawing/2014/main" id="{C4D662D2-ADE9-4017-B904-735460DC7D11}"/>
              </a:ext>
            </a:extLst>
          </p:cNvPr>
          <p:cNvSpPr>
            <a:spLocks noChangeShapeType="1"/>
          </p:cNvSpPr>
          <p:nvPr/>
        </p:nvSpPr>
        <p:spPr bwMode="auto">
          <a:xfrm rot="5400000">
            <a:off x="3629773" y="3201988"/>
            <a:ext cx="5851525"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5" name="Picture 3">
            <a:extLst>
              <a:ext uri="{FF2B5EF4-FFF2-40B4-BE49-F238E27FC236}">
                <a16:creationId xmlns:a16="http://schemas.microsoft.com/office/drawing/2014/main" id="{E4C8DBDB-C9AF-4195-80B8-7CA0F0DA62C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1717" y="274638"/>
            <a:ext cx="476221" cy="585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a:extLst>
              <a:ext uri="{FF2B5EF4-FFF2-40B4-BE49-F238E27FC236}">
                <a16:creationId xmlns:a16="http://schemas.microsoft.com/office/drawing/2014/main" id="{898B1479-615A-4944-A1FC-7F6F4C358321}"/>
              </a:ext>
            </a:extLst>
          </p:cNvPr>
          <p:cNvPicPr>
            <a:picLocks noChangeAspect="1" noChangeArrowheads="1"/>
          </p:cNvPicPr>
          <p:nvPr userDrawn="1"/>
        </p:nvPicPr>
        <p:blipFill>
          <a:blip r:embed="rId3">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228815" y="76200"/>
            <a:ext cx="533424"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8">
            <a:extLst>
              <a:ext uri="{FF2B5EF4-FFF2-40B4-BE49-F238E27FC236}">
                <a16:creationId xmlns:a16="http://schemas.microsoft.com/office/drawing/2014/main" id="{954D6751-0268-46E3-911A-F5EC2E95465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57417" y="4191001"/>
            <a:ext cx="672143"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274640"/>
            <a:ext cx="5562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181385"/>
      </p:ext>
    </p:extLst>
  </p:cSld>
  <p:clrMapOvr>
    <a:masterClrMapping/>
  </p:clrMapOvr>
  <p:transition spd="med">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4"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7"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7" y="3922717"/>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a:extLst>
              <a:ext uri="{FF2B5EF4-FFF2-40B4-BE49-F238E27FC236}">
                <a16:creationId xmlns:a16="http://schemas.microsoft.com/office/drawing/2014/main" id="{8CED01BD-9C7E-43C7-941E-3E146A8F59E9}"/>
              </a:ext>
            </a:extLst>
          </p:cNvPr>
          <p:cNvSpPr>
            <a:spLocks noGrp="1" noChangeArrowheads="1"/>
          </p:cNvSpPr>
          <p:nvPr>
            <p:ph type="sldNum" sz="quarter" idx="10"/>
          </p:nvPr>
        </p:nvSpPr>
        <p:spPr>
          <a:xfrm>
            <a:off x="6250927" y="6556375"/>
            <a:ext cx="589197" cy="228600"/>
          </a:xfrm>
          <a:prstGeom prst="rect">
            <a:avLst/>
          </a:prstGeom>
        </p:spPr>
        <p:txBody>
          <a:bodyPr/>
          <a:lstStyle>
            <a:lvl1pPr eaLnBrk="1" fontAlgn="auto" hangingPunct="1">
              <a:spcBef>
                <a:spcPts val="0"/>
              </a:spcBef>
              <a:spcAft>
                <a:spcPts val="0"/>
              </a:spcAft>
              <a:defRPr>
                <a:solidFill>
                  <a:srgbClr val="B13F9A"/>
                </a:solidFill>
                <a:latin typeface="Gill Sans MT"/>
              </a:defRPr>
            </a:lvl1pPr>
          </a:lstStyle>
          <a:p>
            <a:pPr>
              <a:defRPr/>
            </a:pPr>
            <a:fld id="{DEE3FD67-25D0-4E14-A8DB-602215F14F17}" type="slidenum">
              <a:rPr lang="en-US"/>
              <a:pPr>
                <a:defRPr/>
              </a:pPr>
              <a:t>‹#›</a:t>
            </a:fld>
            <a:endParaRPr lang="en-US"/>
          </a:p>
        </p:txBody>
      </p:sp>
    </p:spTree>
    <p:extLst>
      <p:ext uri="{BB962C8B-B14F-4D97-AF65-F5344CB8AC3E}">
        <p14:creationId xmlns:p14="http://schemas.microsoft.com/office/powerpoint/2010/main" val="145733432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215684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159268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6942199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138114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925788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563398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9647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30439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33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450"/>
              </a:spcBef>
              <a:buNone/>
              <a:defRPr sz="24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2400">
                <a:solidFill>
                  <a:schemeClr val="bg1"/>
                </a:solidFill>
              </a:defRPr>
            </a:lvl1pPr>
            <a:lvl2pPr>
              <a:defRPr sz="900"/>
            </a:lvl2pPr>
            <a:lvl3pPr>
              <a:defRPr sz="750"/>
            </a:lvl3pPr>
            <a:lvl4pPr>
              <a:defRPr sz="675"/>
            </a:lvl4pPr>
            <a:lvl5pPr>
              <a:defRPr sz="675"/>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2"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9"/>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4676416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6171134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070270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2703997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6"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6"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202590418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5025" y="1598613"/>
            <a:ext cx="4037013" cy="4497387"/>
          </a:xfrm>
        </p:spPr>
        <p:txBody>
          <a:bodyPr/>
          <a:lstStyle/>
          <a:p>
            <a:pPr lvl="0"/>
            <a:endParaRPr lang="en-US" noProof="0"/>
          </a:p>
        </p:txBody>
      </p:sp>
      <p:sp>
        <p:nvSpPr>
          <p:cNvPr id="5" name="Rectangle 70"/>
          <p:cNvSpPr>
            <a:spLocks noGrp="1" noChangeArrowheads="1"/>
          </p:cNvSpPr>
          <p:nvPr>
            <p:ph type="sldNum" sz="quarter" idx="10"/>
          </p:nvPr>
        </p:nvSpPr>
        <p:spPr>
          <a:xfrm>
            <a:off x="6553200" y="6242050"/>
            <a:ext cx="213042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2C420C02-EC2B-47E0-B1FB-668F4849594D}" type="slidenum">
              <a:rPr lang="en-US">
                <a:solidFill>
                  <a:prstClr val="black"/>
                </a:solidFill>
                <a:latin typeface="Arial" pitchFamily="34" charset="0"/>
              </a:rPr>
              <a:pPr eaLnBrk="0" fontAlgn="base" hangingPunct="0">
                <a:spcBef>
                  <a:spcPct val="0"/>
                </a:spcBef>
                <a:spcAft>
                  <a:spcPct val="0"/>
                </a:spcAft>
              </a:pPr>
              <a:t>‹#›</a:t>
            </a:fld>
            <a:endParaRPr lang="en-US">
              <a:solidFill>
                <a:prstClr val="black"/>
              </a:solidFill>
              <a:latin typeface="Arial" pitchFamily="34" charset="0"/>
            </a:endParaRPr>
          </a:p>
        </p:txBody>
      </p:sp>
    </p:spTree>
    <p:extLst>
      <p:ext uri="{BB962C8B-B14F-4D97-AF65-F5344CB8AC3E}">
        <p14:creationId xmlns:p14="http://schemas.microsoft.com/office/powerpoint/2010/main" val="213414634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5613" y="273050"/>
            <a:ext cx="8226425" cy="1143000"/>
          </a:xfrm>
        </p:spPr>
        <p:txBody>
          <a:bodyPr/>
          <a:lstStyle/>
          <a:p>
            <a:r>
              <a:rPr lang="en-US"/>
              <a:t>Click to edit Master title style</a:t>
            </a:r>
          </a:p>
        </p:txBody>
      </p:sp>
      <p:sp>
        <p:nvSpPr>
          <p:cNvPr id="3" name="Content Placeholder 2"/>
          <p:cNvSpPr>
            <a:spLocks noGrp="1"/>
          </p:cNvSpPr>
          <p:nvPr>
            <p:ph sz="quarter" idx="1"/>
          </p:nvPr>
        </p:nvSpPr>
        <p:spPr>
          <a:xfrm>
            <a:off x="455613" y="1598613"/>
            <a:ext cx="4037012"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5613" y="3922713"/>
            <a:ext cx="4037012"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0"/>
          <p:cNvSpPr>
            <a:spLocks noGrp="1" noChangeArrowheads="1"/>
          </p:cNvSpPr>
          <p:nvPr>
            <p:ph type="sldNum" sz="quarter" idx="10"/>
          </p:nvPr>
        </p:nvSpPr>
        <p:spPr>
          <a:xfrm>
            <a:off x="6553200" y="6242050"/>
            <a:ext cx="213042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C4B60773-B98C-4109-B941-042E7687E890}" type="slidenum">
              <a:rPr lang="en-US">
                <a:solidFill>
                  <a:prstClr val="black"/>
                </a:solidFill>
                <a:latin typeface="Arial" pitchFamily="34" charset="0"/>
              </a:rPr>
              <a:pPr eaLnBrk="0" fontAlgn="base" hangingPunct="0">
                <a:spcBef>
                  <a:spcPct val="0"/>
                </a:spcBef>
                <a:spcAft>
                  <a:spcPct val="0"/>
                </a:spcAft>
              </a:pPr>
              <a:t>‹#›</a:t>
            </a:fld>
            <a:endParaRPr lang="en-US">
              <a:solidFill>
                <a:prstClr val="black"/>
              </a:solidFill>
              <a:latin typeface="Arial" pitchFamily="34" charset="0"/>
            </a:endParaRPr>
          </a:p>
        </p:txBody>
      </p:sp>
    </p:spTree>
    <p:extLst>
      <p:ext uri="{BB962C8B-B14F-4D97-AF65-F5344CB8AC3E}">
        <p14:creationId xmlns:p14="http://schemas.microsoft.com/office/powerpoint/2010/main" val="361441484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253779992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124453310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Title 1"/>
          <p:cNvSpPr>
            <a:spLocks noGrp="1"/>
          </p:cNvSpPr>
          <p:nvPr>
            <p:ph type="title"/>
          </p:nvPr>
        </p:nvSpPr>
        <p:spPr>
          <a:xfrm>
            <a:off x="457200" y="953526"/>
            <a:ext cx="8229600" cy="862606"/>
          </a:xfrm>
        </p:spPr>
        <p:txBody>
          <a:bodyPr/>
          <a:lstStyle>
            <a:lvl1pPr>
              <a:defRPr b="0">
                <a:solidFill>
                  <a:srgbClr val="002060"/>
                </a:solidFill>
              </a:defRPr>
            </a:lvl1pPr>
          </a:lstStyle>
          <a:p>
            <a:r>
              <a:rPr lang="en-US"/>
              <a:t>Click to edit Master title style</a:t>
            </a:r>
            <a:endParaRPr lang="en-US" dirty="0"/>
          </a:p>
        </p:txBody>
      </p:sp>
      <p:sp>
        <p:nvSpPr>
          <p:cNvPr id="8" name="Content Placeholder 2"/>
          <p:cNvSpPr>
            <a:spLocks noGrp="1"/>
          </p:cNvSpPr>
          <p:nvPr>
            <p:ph idx="1"/>
          </p:nvPr>
        </p:nvSpPr>
        <p:spPr>
          <a:xfrm>
            <a:off x="457200" y="1828800"/>
            <a:ext cx="8229600" cy="4572000"/>
          </a:xfrm>
        </p:spPr>
        <p:txBody>
          <a:bodyPr/>
          <a:lstStyle>
            <a:lvl1pPr>
              <a:buClrTx/>
              <a:defRPr>
                <a:solidFill>
                  <a:srgbClr val="002060"/>
                </a:solidFill>
                <a:latin typeface="+mj-lt"/>
              </a:defRPr>
            </a:lvl1pPr>
            <a:lvl2pPr>
              <a:buClr>
                <a:srgbClr val="0070C0"/>
              </a:buClr>
              <a:defRPr>
                <a:solidFill>
                  <a:srgbClr val="0070C0"/>
                </a:solidFill>
                <a:latin typeface="+mj-lt"/>
              </a:defRPr>
            </a:lvl2pPr>
            <a:lvl3pPr>
              <a:buClr>
                <a:srgbClr val="002060"/>
              </a:buClr>
              <a:buFont typeface="Trebuchet MS" pitchFamily="34" charset="0"/>
              <a:buChar char="—"/>
              <a:defRPr>
                <a:solidFill>
                  <a:srgbClr val="002060"/>
                </a:solidFill>
                <a:latin typeface="+mj-lt"/>
              </a:defRPr>
            </a:lvl3pPr>
            <a:lvl4pPr>
              <a:buClrTx/>
              <a:defRPr>
                <a:solidFill>
                  <a:srgbClr val="0070C0"/>
                </a:solidFill>
                <a:latin typeface="+mj-lt"/>
              </a:defRPr>
            </a:lvl4pPr>
            <a:lvl5pPr>
              <a:buClr>
                <a:srgbClr val="002060"/>
              </a:buClr>
              <a:defRPr>
                <a:solidFill>
                  <a:srgbClr val="002060"/>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18"/>
          <p:cNvSpPr>
            <a:spLocks noGrp="1"/>
          </p:cNvSpPr>
          <p:nvPr>
            <p:ph type="body" sz="quarter" idx="10" hasCustomPrompt="1"/>
          </p:nvPr>
        </p:nvSpPr>
        <p:spPr>
          <a:xfrm>
            <a:off x="916517" y="6553200"/>
            <a:ext cx="8229600" cy="304800"/>
          </a:xfrm>
        </p:spPr>
        <p:txBody>
          <a:bodyPr>
            <a:noAutofit/>
          </a:bodyPr>
          <a:lstStyle>
            <a:lvl1pPr marL="0" indent="0" algn="r">
              <a:buNone/>
              <a:defRPr sz="1200" baseline="0">
                <a:latin typeface="+mn-lt"/>
                <a:cs typeface="Arial" pitchFamily="34" charset="0"/>
              </a:defRPr>
            </a:lvl1pPr>
            <a:lvl2pPr marL="342900" indent="0" algn="r">
              <a:buNone/>
              <a:defRPr sz="1200">
                <a:latin typeface="Arial" pitchFamily="34" charset="0"/>
                <a:cs typeface="Arial" pitchFamily="34" charset="0"/>
              </a:defRPr>
            </a:lvl2pPr>
            <a:lvl3pPr marL="685800" indent="0" algn="r">
              <a:buNone/>
              <a:defRPr sz="1200">
                <a:latin typeface="Arial" pitchFamily="34" charset="0"/>
                <a:cs typeface="Arial" pitchFamily="34" charset="0"/>
              </a:defRPr>
            </a:lvl3pPr>
            <a:lvl4pPr marL="1028700" indent="0" algn="r">
              <a:buNone/>
              <a:defRPr sz="1200">
                <a:latin typeface="Arial" pitchFamily="34" charset="0"/>
                <a:cs typeface="Arial" pitchFamily="34" charset="0"/>
              </a:defRPr>
            </a:lvl4pPr>
            <a:lvl5pPr marL="1371600" indent="0" algn="r">
              <a:buNone/>
              <a:defRPr sz="1200">
                <a:latin typeface="Arial" pitchFamily="34" charset="0"/>
                <a:cs typeface="Arial" pitchFamily="34" charset="0"/>
              </a:defRPr>
            </a:lvl5pPr>
          </a:lstStyle>
          <a:p>
            <a:pPr lvl="0"/>
            <a:r>
              <a:rPr lang="en-US" dirty="0"/>
              <a:t>Click to add reference</a:t>
            </a:r>
          </a:p>
        </p:txBody>
      </p:sp>
      <p:grpSp>
        <p:nvGrpSpPr>
          <p:cNvPr id="14" name="Group 13"/>
          <p:cNvGrpSpPr/>
          <p:nvPr userDrawn="1"/>
        </p:nvGrpSpPr>
        <p:grpSpPr>
          <a:xfrm>
            <a:off x="3" y="-1"/>
            <a:ext cx="6743698" cy="811037"/>
            <a:chOff x="0" y="-1"/>
            <a:chExt cx="7391399" cy="609601"/>
          </a:xfrm>
        </p:grpSpPr>
        <p:sp>
          <p:nvSpPr>
            <p:cNvPr id="16" name="Rectangle 15"/>
            <p:cNvSpPr/>
            <p:nvPr userDrawn="1"/>
          </p:nvSpPr>
          <p:spPr>
            <a:xfrm>
              <a:off x="0" y="459491"/>
              <a:ext cx="7391399" cy="150109"/>
            </a:xfrm>
            <a:prstGeom prst="rect">
              <a:avLst/>
            </a:prstGeom>
            <a:solidFill>
              <a:schemeClr val="accent3">
                <a:lumMod val="40000"/>
                <a:lumOff val="60000"/>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sp>
          <p:nvSpPr>
            <p:cNvPr id="17" name="Rectangle 16"/>
            <p:cNvSpPr/>
            <p:nvPr userDrawn="1"/>
          </p:nvSpPr>
          <p:spPr>
            <a:xfrm>
              <a:off x="0" y="277618"/>
              <a:ext cx="7391399" cy="179582"/>
            </a:xfrm>
            <a:prstGeom prst="rect">
              <a:avLst/>
            </a:prstGeom>
            <a:solidFill>
              <a:schemeClr val="accent3">
                <a:lumMod val="60000"/>
                <a:lumOff val="4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sp>
          <p:nvSpPr>
            <p:cNvPr id="18" name="Rectangle 17"/>
            <p:cNvSpPr/>
            <p:nvPr userDrawn="1"/>
          </p:nvSpPr>
          <p:spPr>
            <a:xfrm>
              <a:off x="0" y="-1"/>
              <a:ext cx="7391399" cy="277619"/>
            </a:xfrm>
            <a:prstGeom prst="rect">
              <a:avLst/>
            </a:prstGeom>
            <a:solidFill>
              <a:srgbClr val="0070C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gr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43851" y="87340"/>
            <a:ext cx="914399" cy="894409"/>
          </a:xfrm>
          <a:prstGeom prst="rect">
            <a:avLst/>
          </a:prstGeom>
        </p:spPr>
      </p:pic>
      <p:pic>
        <p:nvPicPr>
          <p:cNvPr id="13" name="Picture 12"/>
          <p:cNvPicPr/>
          <p:nvPr userDrawn="1"/>
        </p:nvPicPr>
        <p:blipFill rotWithShape="1">
          <a:blip r:embed="rId3">
            <a:extLst>
              <a:ext uri="{28A0092B-C50C-407E-A947-70E740481C1C}">
                <a14:useLocalDpi xmlns:a14="http://schemas.microsoft.com/office/drawing/2010/main" val="0"/>
              </a:ext>
            </a:extLst>
          </a:blip>
          <a:srcRect t="20445" b="24444"/>
          <a:stretch/>
        </p:blipFill>
        <p:spPr bwMode="auto">
          <a:xfrm>
            <a:off x="6866466" y="225779"/>
            <a:ext cx="999067" cy="62088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207909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theme" Target="../theme/theme2.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6" Type="http://schemas.openxmlformats.org/officeDocument/2006/relationships/theme" Target="../theme/theme3.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theme" Target="../theme/theme4.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10" Type="http://schemas.openxmlformats.org/officeDocument/2006/relationships/slideLayout" Target="../slideLayouts/slideLayout62.xml"/><Relationship Id="rId19" Type="http://schemas.openxmlformats.org/officeDocument/2006/relationships/image" Target="../media/image6.png"/><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theme" Target="../theme/theme5.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image" Target="../media/image6.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theme" Target="../theme/theme6.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spTree>
    <p:extLst>
      <p:ext uri="{BB962C8B-B14F-4D97-AF65-F5344CB8AC3E}">
        <p14:creationId xmlns:p14="http://schemas.microsoft.com/office/powerpoint/2010/main" val="5464892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92" r:id="rId12"/>
    <p:sldLayoutId id="2147483693" r:id="rId13"/>
    <p:sldLayoutId id="2147483916" r:id="rId14"/>
    <p:sldLayoutId id="2147483917" r:id="rId15"/>
    <p:sldLayoutId id="2147483925" r:id="rId16"/>
    <p:sldLayoutId id="2147483930" r:id="rId17"/>
    <p:sldLayoutId id="2147483931"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05735" indent="-205735" algn="l" rtl="0" eaLnBrk="1" latinLnBrk="0" hangingPunct="1">
        <a:spcBef>
          <a:spcPts val="450"/>
        </a:spcBef>
        <a:buClr>
          <a:srgbClr val="86AA2C"/>
        </a:buClr>
        <a:buSzPct val="76000"/>
        <a:buFont typeface="Wingdings 3"/>
        <a:buChar char=""/>
        <a:defRPr kumimoji="0" sz="4000" kern="1200">
          <a:solidFill>
            <a:schemeClr val="tx1"/>
          </a:solidFill>
          <a:latin typeface="Calibri" panose="020F0502020204030204" pitchFamily="34" charset="0"/>
          <a:ea typeface="+mn-ea"/>
          <a:cs typeface="+mn-cs"/>
        </a:defRPr>
      </a:lvl1pPr>
      <a:lvl2pPr marL="411470" indent="-205735" algn="l" rtl="0" eaLnBrk="1" latinLnBrk="0" hangingPunct="1">
        <a:spcBef>
          <a:spcPts val="375"/>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2pPr>
      <a:lvl3pPr marL="617204" indent="-171446" algn="l" rtl="0" eaLnBrk="1" latinLnBrk="0" hangingPunct="1">
        <a:spcBef>
          <a:spcPts val="375"/>
        </a:spcBef>
        <a:buClr>
          <a:srgbClr val="86AA2C"/>
        </a:buClr>
        <a:buSzPct val="76000"/>
        <a:buFont typeface="Wingdings 3"/>
        <a:buChar char=""/>
        <a:defRPr kumimoji="0" sz="2800" kern="1200">
          <a:solidFill>
            <a:schemeClr val="tx1"/>
          </a:solidFill>
          <a:latin typeface="Calibri" panose="020F0502020204030204" pitchFamily="34" charset="0"/>
          <a:ea typeface="+mn-ea"/>
          <a:cs typeface="+mn-cs"/>
        </a:defRPr>
      </a:lvl3pPr>
      <a:lvl4pPr marL="822940" indent="-171446" algn="l" rtl="0" eaLnBrk="1" latinLnBrk="0" hangingPunct="1">
        <a:spcBef>
          <a:spcPts val="300"/>
        </a:spcBef>
        <a:buClr>
          <a:srgbClr val="86AA2C"/>
        </a:buClr>
        <a:buSzPct val="70000"/>
        <a:buFont typeface="Wingdings"/>
        <a:buChar char=""/>
        <a:defRPr kumimoji="0" sz="2000" kern="1200">
          <a:solidFill>
            <a:schemeClr val="tx1"/>
          </a:solidFill>
          <a:latin typeface="Calibri" panose="020F0502020204030204" pitchFamily="34" charset="0"/>
          <a:ea typeface="+mn-ea"/>
          <a:cs typeface="+mn-cs"/>
        </a:defRPr>
      </a:lvl4pPr>
      <a:lvl5pPr marL="1028675" indent="-171446" algn="l" rtl="0" eaLnBrk="1" latinLnBrk="0" hangingPunct="1">
        <a:spcBef>
          <a:spcPts val="225"/>
        </a:spcBef>
        <a:buClr>
          <a:srgbClr val="86AA2C"/>
        </a:buClr>
        <a:buSzPct val="70000"/>
        <a:buFont typeface="Wingdings"/>
        <a:buChar char=""/>
        <a:defRPr kumimoji="0" sz="2000" kern="1200">
          <a:solidFill>
            <a:schemeClr val="tx1"/>
          </a:solidFill>
          <a:latin typeface="Calibri" panose="020F0502020204030204" pitchFamily="34" charset="0"/>
          <a:ea typeface="+mn-ea"/>
          <a:cs typeface="+mn-cs"/>
        </a:defRPr>
      </a:lvl5pPr>
      <a:lvl6pPr marL="1234409" indent="-137156"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566" indent="-137156"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23" indent="-137156"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879" indent="-137156"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892" algn="l" rtl="0" eaLnBrk="1" latinLnBrk="0" hangingPunct="1">
        <a:defRPr kumimoji="0" kern="1200">
          <a:solidFill>
            <a:schemeClr val="tx1"/>
          </a:solidFill>
          <a:latin typeface="+mn-lt"/>
          <a:ea typeface="+mn-ea"/>
          <a:cs typeface="+mn-cs"/>
        </a:defRPr>
      </a:lvl2pPr>
      <a:lvl3pPr marL="685783" algn="l" rtl="0" eaLnBrk="1" latinLnBrk="0" hangingPunct="1">
        <a:defRPr kumimoji="0" kern="1200">
          <a:solidFill>
            <a:schemeClr val="tx1"/>
          </a:solidFill>
          <a:latin typeface="+mn-lt"/>
          <a:ea typeface="+mn-ea"/>
          <a:cs typeface="+mn-cs"/>
        </a:defRPr>
      </a:lvl3pPr>
      <a:lvl4pPr marL="1028675" algn="l" rtl="0" eaLnBrk="1" latinLnBrk="0" hangingPunct="1">
        <a:defRPr kumimoji="0" kern="1200">
          <a:solidFill>
            <a:schemeClr val="tx1"/>
          </a:solidFill>
          <a:latin typeface="+mn-lt"/>
          <a:ea typeface="+mn-ea"/>
          <a:cs typeface="+mn-cs"/>
        </a:defRPr>
      </a:lvl4pPr>
      <a:lvl5pPr marL="1371566" algn="l" rtl="0" eaLnBrk="1" latinLnBrk="0" hangingPunct="1">
        <a:defRPr kumimoji="0" kern="1200">
          <a:solidFill>
            <a:schemeClr val="tx1"/>
          </a:solidFill>
          <a:latin typeface="+mn-lt"/>
          <a:ea typeface="+mn-ea"/>
          <a:cs typeface="+mn-cs"/>
        </a:defRPr>
      </a:lvl5pPr>
      <a:lvl6pPr marL="1714457" algn="l" rtl="0" eaLnBrk="1" latinLnBrk="0" hangingPunct="1">
        <a:defRPr kumimoji="0" kern="1200">
          <a:solidFill>
            <a:schemeClr val="tx1"/>
          </a:solidFill>
          <a:latin typeface="+mn-lt"/>
          <a:ea typeface="+mn-ea"/>
          <a:cs typeface="+mn-cs"/>
        </a:defRPr>
      </a:lvl6pPr>
      <a:lvl7pPr marL="2057348" algn="l" rtl="0" eaLnBrk="1" latinLnBrk="0" hangingPunct="1">
        <a:defRPr kumimoji="0" kern="1200">
          <a:solidFill>
            <a:schemeClr val="tx1"/>
          </a:solidFill>
          <a:latin typeface="+mn-lt"/>
          <a:ea typeface="+mn-ea"/>
          <a:cs typeface="+mn-cs"/>
        </a:defRPr>
      </a:lvl7pPr>
      <a:lvl8pPr marL="2400240" algn="l" rtl="0" eaLnBrk="1" latinLnBrk="0" hangingPunct="1">
        <a:defRPr kumimoji="0" kern="1200">
          <a:solidFill>
            <a:schemeClr val="tx1"/>
          </a:solidFill>
          <a:latin typeface="+mn-lt"/>
          <a:ea typeface="+mn-ea"/>
          <a:cs typeface="+mn-cs"/>
        </a:defRPr>
      </a:lvl8pPr>
      <a:lvl9pPr marL="2743132"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B1D45A"/>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5257800"/>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spTree>
    <p:extLst>
      <p:ext uri="{BB962C8B-B14F-4D97-AF65-F5344CB8AC3E}">
        <p14:creationId xmlns:p14="http://schemas.microsoft.com/office/powerpoint/2010/main" val="3831114715"/>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11" r:id="rId14"/>
    <p:sldLayoutId id="2147483712" r:id="rId15"/>
    <p:sldLayoutId id="2147483713" r:id="rId16"/>
    <p:sldLayoutId id="2147483833" r:id="rId17"/>
    <p:sldLayoutId id="2147483915" r:id="rId18"/>
    <p:sldLayoutId id="2147483929"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3300" kern="1200">
          <a:solidFill>
            <a:schemeClr val="tx1"/>
          </a:solidFill>
          <a:latin typeface="Calibri" panose="020F0502020204030204" pitchFamily="34" charset="0"/>
          <a:ea typeface="+mj-ea"/>
          <a:cs typeface="+mj-cs"/>
        </a:defRPr>
      </a:lvl1pPr>
    </p:titleStyle>
    <p:bodyStyle>
      <a:lvl1pPr marL="205740" indent="-205740" algn="l" rtl="0" eaLnBrk="1" latinLnBrk="0" hangingPunct="1">
        <a:spcBef>
          <a:spcPts val="450"/>
        </a:spcBef>
        <a:buClr>
          <a:srgbClr val="5E3886"/>
        </a:buClr>
        <a:buSzPct val="76000"/>
        <a:buFont typeface="Wingdings 3"/>
        <a:buChar char=""/>
        <a:defRPr kumimoji="0" sz="2400" kern="1200">
          <a:solidFill>
            <a:schemeClr val="tx1"/>
          </a:solidFill>
          <a:latin typeface="Calibri" panose="020F0502020204030204" pitchFamily="34" charset="0"/>
          <a:ea typeface="+mn-ea"/>
          <a:cs typeface="+mn-cs"/>
        </a:defRPr>
      </a:lvl1pPr>
      <a:lvl2pPr marL="411480" indent="-205740" algn="l" rtl="0" eaLnBrk="1" latinLnBrk="0" hangingPunct="1">
        <a:spcBef>
          <a:spcPts val="375"/>
        </a:spcBef>
        <a:buClr>
          <a:srgbClr val="5E3886"/>
        </a:buClr>
        <a:buSzPct val="76000"/>
        <a:buFont typeface="Wingdings 3"/>
        <a:buChar char=""/>
        <a:defRPr kumimoji="0" sz="1950" kern="1200">
          <a:solidFill>
            <a:schemeClr val="tx1"/>
          </a:solidFill>
          <a:latin typeface="Calibri" panose="020F0502020204030204" pitchFamily="34" charset="0"/>
          <a:ea typeface="+mn-ea"/>
          <a:cs typeface="+mn-cs"/>
        </a:defRPr>
      </a:lvl2pPr>
      <a:lvl3pPr marL="617220" indent="-171450" algn="l" rtl="0" eaLnBrk="1" latinLnBrk="0" hangingPunct="1">
        <a:spcBef>
          <a:spcPts val="375"/>
        </a:spcBef>
        <a:buClr>
          <a:srgbClr val="5E3886"/>
        </a:buClr>
        <a:buSzPct val="76000"/>
        <a:buFont typeface="Wingdings 3"/>
        <a:buChar char=""/>
        <a:defRPr kumimoji="0" sz="1650" kern="1200">
          <a:solidFill>
            <a:schemeClr val="tx1"/>
          </a:solidFill>
          <a:latin typeface="Calibri" panose="020F0502020204030204" pitchFamily="34" charset="0"/>
          <a:ea typeface="+mn-ea"/>
          <a:cs typeface="+mn-cs"/>
        </a:defRPr>
      </a:lvl3pPr>
      <a:lvl4pPr marL="822960" indent="-171450" algn="l" rtl="0" eaLnBrk="1" latinLnBrk="0" hangingPunct="1">
        <a:spcBef>
          <a:spcPts val="300"/>
        </a:spcBef>
        <a:buClr>
          <a:srgbClr val="5E3886"/>
        </a:buClr>
        <a:buSzPct val="70000"/>
        <a:buFont typeface="Wingdings"/>
        <a:buChar char=""/>
        <a:defRPr kumimoji="0" sz="1350" kern="1200">
          <a:solidFill>
            <a:schemeClr val="tx1"/>
          </a:solidFill>
          <a:latin typeface="Calibri" panose="020F0502020204030204" pitchFamily="34" charset="0"/>
          <a:ea typeface="+mn-ea"/>
          <a:cs typeface="+mn-cs"/>
        </a:defRPr>
      </a:lvl4pPr>
      <a:lvl5pPr marL="1028700" indent="-171450" algn="l" rtl="0" eaLnBrk="1" latinLnBrk="0" hangingPunct="1">
        <a:spcBef>
          <a:spcPts val="225"/>
        </a:spcBef>
        <a:buClr>
          <a:srgbClr val="5E3886"/>
        </a:buClr>
        <a:buSzPct val="70000"/>
        <a:buFont typeface="Wingdings"/>
        <a:buChar char=""/>
        <a:defRPr kumimoji="0" sz="1200" kern="1200">
          <a:solidFill>
            <a:schemeClr val="tx1"/>
          </a:solidFill>
          <a:latin typeface="Calibri" panose="020F0502020204030204" pitchFamily="34" charset="0"/>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extLst>
      <p:ext uri="{BB962C8B-B14F-4D97-AF65-F5344CB8AC3E}">
        <p14:creationId xmlns:p14="http://schemas.microsoft.com/office/powerpoint/2010/main" val="738245219"/>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36" r:id="rId14"/>
    <p:sldLayoutId id="2147483738"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Title Placeholder 21">
            <a:extLst>
              <a:ext uri="{FF2B5EF4-FFF2-40B4-BE49-F238E27FC236}">
                <a16:creationId xmlns:a16="http://schemas.microsoft.com/office/drawing/2014/main" id="{5686D312-E558-40D0-B488-EBFDEEC6C163}"/>
              </a:ext>
            </a:extLst>
          </p:cNvPr>
          <p:cNvSpPr>
            <a:spLocks noGrp="1" noChangeArrowheads="1"/>
          </p:cNvSpPr>
          <p:nvPr>
            <p:ph type="title"/>
          </p:nvPr>
        </p:nvSpPr>
        <p:spPr bwMode="auto">
          <a:xfrm>
            <a:off x="457629" y="152400"/>
            <a:ext cx="8228742" cy="990600"/>
          </a:xfrm>
          <a:prstGeom prst="rect">
            <a:avLst/>
          </a:prstGeom>
          <a:solidFill>
            <a:srgbClr val="5E38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3075" name="Text Placeholder 12">
            <a:extLst>
              <a:ext uri="{FF2B5EF4-FFF2-40B4-BE49-F238E27FC236}">
                <a16:creationId xmlns:a16="http://schemas.microsoft.com/office/drawing/2014/main" id="{6B6B1677-28A8-4C10-B9CC-F6A714F6117D}"/>
              </a:ext>
            </a:extLst>
          </p:cNvPr>
          <p:cNvSpPr>
            <a:spLocks noGrp="1" noChangeArrowheads="1"/>
          </p:cNvSpPr>
          <p:nvPr>
            <p:ph type="body" idx="1"/>
          </p:nvPr>
        </p:nvSpPr>
        <p:spPr bwMode="auto">
          <a:xfrm>
            <a:off x="457629" y="1219200"/>
            <a:ext cx="8228742" cy="491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Straight Connector 28">
            <a:extLst>
              <a:ext uri="{FF2B5EF4-FFF2-40B4-BE49-F238E27FC236}">
                <a16:creationId xmlns:a16="http://schemas.microsoft.com/office/drawing/2014/main" id="{D9356B46-5571-4672-8A29-564170B8442B}"/>
              </a:ext>
            </a:extLst>
          </p:cNvPr>
          <p:cNvSpPr>
            <a:spLocks noChangeShapeType="1"/>
          </p:cNvSpPr>
          <p:nvPr/>
        </p:nvSpPr>
        <p:spPr bwMode="auto">
          <a:xfrm>
            <a:off x="457629" y="1143000"/>
            <a:ext cx="8228742"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3077" name="Picture 2">
            <a:extLst>
              <a:ext uri="{FF2B5EF4-FFF2-40B4-BE49-F238E27FC236}">
                <a16:creationId xmlns:a16="http://schemas.microsoft.com/office/drawing/2014/main" id="{5E707747-BCBC-460B-92AA-2B0C70EFB67E}"/>
              </a:ext>
            </a:extLst>
          </p:cNvPr>
          <p:cNvPicPr>
            <a:picLocks noChangeAspect="1" noChangeArrowheads="1"/>
          </p:cNvPicPr>
          <p:nvPr userDrawn="1"/>
        </p:nvPicPr>
        <p:blipFill>
          <a:blip r:embed="rId19">
            <a:clrChange>
              <a:clrFrom>
                <a:srgbClr val="BFBFBF"/>
              </a:clrFrom>
              <a:clrTo>
                <a:srgbClr val="BFBFB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308900" y="4229100"/>
            <a:ext cx="1046826" cy="407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9952753"/>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8" r:id="rId12"/>
    <p:sldLayoutId id="2147483776" r:id="rId13"/>
    <p:sldLayoutId id="2147483797" r:id="rId14"/>
    <p:sldLayoutId id="2147483798" r:id="rId15"/>
    <p:sldLayoutId id="2147483800" r:id="rId16"/>
    <p:sldLayoutId id="2147483801" r:id="rId17"/>
  </p:sldLayoutIdLst>
  <p:transition spd="med">
    <p:fade/>
  </p:transition>
  <p:txStyles>
    <p:titleStyle>
      <a:lvl1pPr algn="l" rtl="0" eaLnBrk="0" fontAlgn="base" hangingPunct="0">
        <a:spcBef>
          <a:spcPct val="0"/>
        </a:spcBef>
        <a:spcAft>
          <a:spcPct val="0"/>
        </a:spcAft>
        <a:defRPr sz="3964" kern="1200">
          <a:solidFill>
            <a:schemeClr val="bg1"/>
          </a:solidFill>
          <a:latin typeface="Calibri" panose="020F0502020204030204" pitchFamily="34" charset="0"/>
          <a:ea typeface="+mj-ea"/>
          <a:cs typeface="+mj-cs"/>
        </a:defRPr>
      </a:lvl1pPr>
      <a:lvl2pPr algn="l" rtl="0" eaLnBrk="0" fontAlgn="base" hangingPunct="0">
        <a:spcBef>
          <a:spcPct val="0"/>
        </a:spcBef>
        <a:spcAft>
          <a:spcPct val="0"/>
        </a:spcAft>
        <a:defRPr sz="3964">
          <a:solidFill>
            <a:schemeClr val="bg1"/>
          </a:solidFill>
          <a:latin typeface="Calibri" panose="020F0502020204030204" pitchFamily="34" charset="0"/>
        </a:defRPr>
      </a:lvl2pPr>
      <a:lvl3pPr algn="l" rtl="0" eaLnBrk="0" fontAlgn="base" hangingPunct="0">
        <a:spcBef>
          <a:spcPct val="0"/>
        </a:spcBef>
        <a:spcAft>
          <a:spcPct val="0"/>
        </a:spcAft>
        <a:defRPr sz="3964">
          <a:solidFill>
            <a:schemeClr val="bg1"/>
          </a:solidFill>
          <a:latin typeface="Calibri" panose="020F0502020204030204" pitchFamily="34" charset="0"/>
        </a:defRPr>
      </a:lvl3pPr>
      <a:lvl4pPr algn="l" rtl="0" eaLnBrk="0" fontAlgn="base" hangingPunct="0">
        <a:spcBef>
          <a:spcPct val="0"/>
        </a:spcBef>
        <a:spcAft>
          <a:spcPct val="0"/>
        </a:spcAft>
        <a:defRPr sz="3964">
          <a:solidFill>
            <a:schemeClr val="bg1"/>
          </a:solidFill>
          <a:latin typeface="Calibri" panose="020F0502020204030204" pitchFamily="34" charset="0"/>
        </a:defRPr>
      </a:lvl4pPr>
      <a:lvl5pPr algn="l" rtl="0" eaLnBrk="0" fontAlgn="base" hangingPunct="0">
        <a:spcBef>
          <a:spcPct val="0"/>
        </a:spcBef>
        <a:spcAft>
          <a:spcPct val="0"/>
        </a:spcAft>
        <a:defRPr sz="3964">
          <a:solidFill>
            <a:schemeClr val="bg1"/>
          </a:solidFill>
          <a:latin typeface="Calibri" panose="020F0502020204030204" pitchFamily="34" charset="0"/>
        </a:defRPr>
      </a:lvl5pPr>
      <a:lvl6pPr marL="411846" algn="l" rtl="0" fontAlgn="base">
        <a:spcBef>
          <a:spcPct val="0"/>
        </a:spcBef>
        <a:spcAft>
          <a:spcPct val="0"/>
        </a:spcAft>
        <a:defRPr sz="3964">
          <a:solidFill>
            <a:schemeClr val="bg1"/>
          </a:solidFill>
          <a:latin typeface="Calibri" panose="020F0502020204030204" pitchFamily="34" charset="0"/>
        </a:defRPr>
      </a:lvl6pPr>
      <a:lvl7pPr marL="823692" algn="l" rtl="0" fontAlgn="base">
        <a:spcBef>
          <a:spcPct val="0"/>
        </a:spcBef>
        <a:spcAft>
          <a:spcPct val="0"/>
        </a:spcAft>
        <a:defRPr sz="3964">
          <a:solidFill>
            <a:schemeClr val="bg1"/>
          </a:solidFill>
          <a:latin typeface="Calibri" panose="020F0502020204030204" pitchFamily="34" charset="0"/>
        </a:defRPr>
      </a:lvl7pPr>
      <a:lvl8pPr marL="1235537" algn="l" rtl="0" fontAlgn="base">
        <a:spcBef>
          <a:spcPct val="0"/>
        </a:spcBef>
        <a:spcAft>
          <a:spcPct val="0"/>
        </a:spcAft>
        <a:defRPr sz="3964">
          <a:solidFill>
            <a:schemeClr val="bg1"/>
          </a:solidFill>
          <a:latin typeface="Calibri" panose="020F0502020204030204" pitchFamily="34" charset="0"/>
        </a:defRPr>
      </a:lvl8pPr>
      <a:lvl9pPr marL="1647383" algn="l" rtl="0" fontAlgn="base">
        <a:spcBef>
          <a:spcPct val="0"/>
        </a:spcBef>
        <a:spcAft>
          <a:spcPct val="0"/>
        </a:spcAft>
        <a:defRPr sz="3964">
          <a:solidFill>
            <a:schemeClr val="bg1"/>
          </a:solidFill>
          <a:latin typeface="Calibri" panose="020F0502020204030204" pitchFamily="34" charset="0"/>
        </a:defRPr>
      </a:lvl9pPr>
    </p:titleStyle>
    <p:bodyStyle>
      <a:lvl1pPr marL="245963" indent="-245963" algn="l" rtl="0" eaLnBrk="0" fontAlgn="base" hangingPunct="0">
        <a:spcBef>
          <a:spcPts val="540"/>
        </a:spcBef>
        <a:spcAft>
          <a:spcPct val="0"/>
        </a:spcAft>
        <a:buClr>
          <a:srgbClr val="86AA2C"/>
        </a:buClr>
        <a:buSzPct val="76000"/>
        <a:buFont typeface="Wingdings 3" panose="05040102010807070707" pitchFamily="18" charset="2"/>
        <a:buChar char=""/>
        <a:defRPr sz="2883" kern="1200">
          <a:solidFill>
            <a:schemeClr val="tx1"/>
          </a:solidFill>
          <a:latin typeface="Calibri" panose="020F0502020204030204" pitchFamily="34" charset="0"/>
          <a:ea typeface="+mn-ea"/>
          <a:cs typeface="+mn-cs"/>
        </a:defRPr>
      </a:lvl1pPr>
      <a:lvl2pPr marL="493357" indent="-245963" algn="l" rtl="0" eaLnBrk="0" fontAlgn="base" hangingPunct="0">
        <a:spcBef>
          <a:spcPts val="450"/>
        </a:spcBef>
        <a:spcAft>
          <a:spcPct val="0"/>
        </a:spcAft>
        <a:buClr>
          <a:srgbClr val="86AA2C"/>
        </a:buClr>
        <a:buSzPct val="76000"/>
        <a:buFont typeface="Wingdings 3" panose="05040102010807070707" pitchFamily="18" charset="2"/>
        <a:buChar char=""/>
        <a:defRPr sz="2342" kern="1200">
          <a:solidFill>
            <a:schemeClr val="tx1"/>
          </a:solidFill>
          <a:latin typeface="Calibri" panose="020F0502020204030204" pitchFamily="34" charset="0"/>
          <a:ea typeface="+mn-ea"/>
          <a:cs typeface="+mn-cs"/>
        </a:defRPr>
      </a:lvl2pPr>
      <a:lvl3pPr marL="740750" indent="-205923" algn="l" rtl="0" eaLnBrk="0" fontAlgn="base" hangingPunct="0">
        <a:spcBef>
          <a:spcPts val="450"/>
        </a:spcBef>
        <a:spcAft>
          <a:spcPct val="0"/>
        </a:spcAft>
        <a:buClr>
          <a:srgbClr val="86AA2C"/>
        </a:buClr>
        <a:buSzPct val="76000"/>
        <a:buFont typeface="Wingdings 3" panose="05040102010807070707" pitchFamily="18" charset="2"/>
        <a:buChar char=""/>
        <a:defRPr sz="1982" kern="1200">
          <a:solidFill>
            <a:schemeClr val="tx1"/>
          </a:solidFill>
          <a:latin typeface="Calibri" panose="020F0502020204030204" pitchFamily="34" charset="0"/>
          <a:ea typeface="+mn-ea"/>
          <a:cs typeface="+mn-cs"/>
        </a:defRPr>
      </a:lvl3pPr>
      <a:lvl4pPr marL="988144" indent="-205923" algn="l" rtl="0" eaLnBrk="0" fontAlgn="base" hangingPunct="0">
        <a:spcBef>
          <a:spcPts val="360"/>
        </a:spcBef>
        <a:spcAft>
          <a:spcPct val="0"/>
        </a:spcAft>
        <a:buClr>
          <a:srgbClr val="86AA2C"/>
        </a:buClr>
        <a:buSzPct val="70000"/>
        <a:buFont typeface="Wingdings" panose="05000000000000000000" pitchFamily="2" charset="2"/>
        <a:buChar char=""/>
        <a:defRPr kern="1200">
          <a:solidFill>
            <a:schemeClr val="tx1"/>
          </a:solidFill>
          <a:latin typeface="Calibri" panose="020F0502020204030204" pitchFamily="34" charset="0"/>
          <a:ea typeface="+mn-ea"/>
          <a:cs typeface="+mn-cs"/>
        </a:defRPr>
      </a:lvl4pPr>
      <a:lvl5pPr marL="1235537" indent="-205923" algn="l" rtl="0" eaLnBrk="0" fontAlgn="base" hangingPunct="0">
        <a:spcBef>
          <a:spcPts val="270"/>
        </a:spcBef>
        <a:spcAft>
          <a:spcPct val="0"/>
        </a:spcAft>
        <a:buClr>
          <a:srgbClr val="86AA2C"/>
        </a:buClr>
        <a:buSzPct val="70000"/>
        <a:buFont typeface="Wingdings" panose="05000000000000000000" pitchFamily="2" charset="2"/>
        <a:buChar char=""/>
        <a:defRPr sz="1441" kern="1200">
          <a:solidFill>
            <a:schemeClr val="tx1"/>
          </a:solidFill>
          <a:latin typeface="Calibri" panose="020F0502020204030204" pitchFamily="34" charset="0"/>
          <a:ea typeface="+mn-ea"/>
          <a:cs typeface="+mn-cs"/>
        </a:defRPr>
      </a:lvl5pPr>
      <a:lvl6pPr marL="1482645" indent="-164738" algn="l" rtl="0" eaLnBrk="1" latinLnBrk="0" hangingPunct="1">
        <a:spcBef>
          <a:spcPts val="270"/>
        </a:spcBef>
        <a:buClr>
          <a:srgbClr val="9FB8CD">
            <a:shade val="75000"/>
          </a:srgbClr>
        </a:buClr>
        <a:buSzPct val="75000"/>
        <a:buFont typeface="Wingdings 3"/>
        <a:buChar char=""/>
        <a:defRPr kumimoji="0" lang="en-US" sz="1441" kern="1200" smtClean="0">
          <a:solidFill>
            <a:schemeClr val="tx1"/>
          </a:solidFill>
          <a:latin typeface="+mn-lt"/>
          <a:ea typeface="+mn-ea"/>
          <a:cs typeface="+mn-cs"/>
        </a:defRPr>
      </a:lvl6pPr>
      <a:lvl7pPr marL="1647383" indent="-164738" algn="l" rtl="0" eaLnBrk="1" latinLnBrk="0" hangingPunct="1">
        <a:spcBef>
          <a:spcPts val="270"/>
        </a:spcBef>
        <a:buClr>
          <a:srgbClr val="727CA3">
            <a:shade val="75000"/>
          </a:srgbClr>
        </a:buClr>
        <a:buSzPct val="75000"/>
        <a:buFont typeface="Wingdings 3"/>
        <a:buChar char=""/>
        <a:defRPr kumimoji="0" lang="en-US" sz="1261" kern="1200" smtClean="0">
          <a:solidFill>
            <a:schemeClr val="tx1"/>
          </a:solidFill>
          <a:latin typeface="+mn-lt"/>
          <a:ea typeface="+mn-ea"/>
          <a:cs typeface="+mn-cs"/>
        </a:defRPr>
      </a:lvl7pPr>
      <a:lvl8pPr marL="1812121" indent="-164738" algn="l" rtl="0" eaLnBrk="1" latinLnBrk="0" hangingPunct="1">
        <a:spcBef>
          <a:spcPts val="270"/>
        </a:spcBef>
        <a:buClr>
          <a:prstClr val="white">
            <a:shade val="50000"/>
          </a:prstClr>
        </a:buClr>
        <a:buSzPct val="75000"/>
        <a:buFont typeface="Wingdings 3"/>
        <a:buChar char=""/>
        <a:defRPr kumimoji="0" lang="en-US" sz="1261" kern="1200" smtClean="0">
          <a:solidFill>
            <a:schemeClr val="tx1"/>
          </a:solidFill>
          <a:latin typeface="+mn-lt"/>
          <a:ea typeface="+mn-ea"/>
          <a:cs typeface="+mn-cs"/>
        </a:defRPr>
      </a:lvl8pPr>
      <a:lvl9pPr marL="1976860" indent="-164738" algn="l" rtl="0" eaLnBrk="1" latinLnBrk="0" hangingPunct="1">
        <a:spcBef>
          <a:spcPts val="270"/>
        </a:spcBef>
        <a:buClr>
          <a:srgbClr val="9FB8CD"/>
        </a:buClr>
        <a:buSzPct val="75000"/>
        <a:buFont typeface="Wingdings 3"/>
        <a:buChar char=""/>
        <a:defRPr kumimoji="0" lang="en-US" sz="1081"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11846" algn="l" rtl="0" eaLnBrk="1" latinLnBrk="0" hangingPunct="1">
        <a:defRPr kumimoji="0" kern="1200">
          <a:solidFill>
            <a:schemeClr val="tx1"/>
          </a:solidFill>
          <a:latin typeface="+mn-lt"/>
          <a:ea typeface="+mn-ea"/>
          <a:cs typeface="+mn-cs"/>
        </a:defRPr>
      </a:lvl2pPr>
      <a:lvl3pPr marL="823692" algn="l" rtl="0" eaLnBrk="1" latinLnBrk="0" hangingPunct="1">
        <a:defRPr kumimoji="0" kern="1200">
          <a:solidFill>
            <a:schemeClr val="tx1"/>
          </a:solidFill>
          <a:latin typeface="+mn-lt"/>
          <a:ea typeface="+mn-ea"/>
          <a:cs typeface="+mn-cs"/>
        </a:defRPr>
      </a:lvl3pPr>
      <a:lvl4pPr marL="1235537" algn="l" rtl="0" eaLnBrk="1" latinLnBrk="0" hangingPunct="1">
        <a:defRPr kumimoji="0" kern="1200">
          <a:solidFill>
            <a:schemeClr val="tx1"/>
          </a:solidFill>
          <a:latin typeface="+mn-lt"/>
          <a:ea typeface="+mn-ea"/>
          <a:cs typeface="+mn-cs"/>
        </a:defRPr>
      </a:lvl4pPr>
      <a:lvl5pPr marL="1647383" algn="l" rtl="0" eaLnBrk="1" latinLnBrk="0" hangingPunct="1">
        <a:defRPr kumimoji="0" kern="1200">
          <a:solidFill>
            <a:schemeClr val="tx1"/>
          </a:solidFill>
          <a:latin typeface="+mn-lt"/>
          <a:ea typeface="+mn-ea"/>
          <a:cs typeface="+mn-cs"/>
        </a:defRPr>
      </a:lvl5pPr>
      <a:lvl6pPr marL="2059229" algn="l" rtl="0" eaLnBrk="1" latinLnBrk="0" hangingPunct="1">
        <a:defRPr kumimoji="0" kern="1200">
          <a:solidFill>
            <a:schemeClr val="tx1"/>
          </a:solidFill>
          <a:latin typeface="+mn-lt"/>
          <a:ea typeface="+mn-ea"/>
          <a:cs typeface="+mn-cs"/>
        </a:defRPr>
      </a:lvl6pPr>
      <a:lvl7pPr marL="2471075" algn="l" rtl="0" eaLnBrk="1" latinLnBrk="0" hangingPunct="1">
        <a:defRPr kumimoji="0" kern="1200">
          <a:solidFill>
            <a:schemeClr val="tx1"/>
          </a:solidFill>
          <a:latin typeface="+mn-lt"/>
          <a:ea typeface="+mn-ea"/>
          <a:cs typeface="+mn-cs"/>
        </a:defRPr>
      </a:lvl7pPr>
      <a:lvl8pPr marL="2882920" algn="l" rtl="0" eaLnBrk="1" latinLnBrk="0" hangingPunct="1">
        <a:defRPr kumimoji="0" kern="1200">
          <a:solidFill>
            <a:schemeClr val="tx1"/>
          </a:solidFill>
          <a:latin typeface="+mn-lt"/>
          <a:ea typeface="+mn-ea"/>
          <a:cs typeface="+mn-cs"/>
        </a:defRPr>
      </a:lvl8pPr>
      <a:lvl9pPr marL="3294766"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Title Placeholder 21">
            <a:extLst>
              <a:ext uri="{FF2B5EF4-FFF2-40B4-BE49-F238E27FC236}">
                <a16:creationId xmlns:a16="http://schemas.microsoft.com/office/drawing/2014/main" id="{84AEEB2A-39BF-40B7-A4F3-4962B14969A4}"/>
              </a:ext>
            </a:extLst>
          </p:cNvPr>
          <p:cNvSpPr>
            <a:spLocks noGrp="1" noChangeArrowheads="1"/>
          </p:cNvSpPr>
          <p:nvPr>
            <p:ph type="title"/>
          </p:nvPr>
        </p:nvSpPr>
        <p:spPr bwMode="auto">
          <a:xfrm>
            <a:off x="457629" y="152400"/>
            <a:ext cx="8228742" cy="990600"/>
          </a:xfrm>
          <a:prstGeom prst="rect">
            <a:avLst/>
          </a:prstGeom>
          <a:solidFill>
            <a:srgbClr val="5E38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4099" name="Text Placeholder 12">
            <a:extLst>
              <a:ext uri="{FF2B5EF4-FFF2-40B4-BE49-F238E27FC236}">
                <a16:creationId xmlns:a16="http://schemas.microsoft.com/office/drawing/2014/main" id="{EB0ECBD0-2202-4B9E-8828-C543E048B5CB}"/>
              </a:ext>
            </a:extLst>
          </p:cNvPr>
          <p:cNvSpPr>
            <a:spLocks noGrp="1" noChangeArrowheads="1"/>
          </p:cNvSpPr>
          <p:nvPr>
            <p:ph type="body" idx="1"/>
          </p:nvPr>
        </p:nvSpPr>
        <p:spPr bwMode="auto">
          <a:xfrm>
            <a:off x="457629" y="1219200"/>
            <a:ext cx="8228742" cy="491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0" name="Straight Connector 28">
            <a:extLst>
              <a:ext uri="{FF2B5EF4-FFF2-40B4-BE49-F238E27FC236}">
                <a16:creationId xmlns:a16="http://schemas.microsoft.com/office/drawing/2014/main" id="{1F8D788B-5CB6-488B-BB90-21F079C99B1E}"/>
              </a:ext>
            </a:extLst>
          </p:cNvPr>
          <p:cNvSpPr>
            <a:spLocks noChangeShapeType="1"/>
          </p:cNvSpPr>
          <p:nvPr/>
        </p:nvSpPr>
        <p:spPr bwMode="auto">
          <a:xfrm>
            <a:off x="457629" y="1143000"/>
            <a:ext cx="8228742"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4101" name="Picture 2">
            <a:extLst>
              <a:ext uri="{FF2B5EF4-FFF2-40B4-BE49-F238E27FC236}">
                <a16:creationId xmlns:a16="http://schemas.microsoft.com/office/drawing/2014/main" id="{45539292-9142-44DA-B7A3-F3F43FF0A3F7}"/>
              </a:ext>
            </a:extLst>
          </p:cNvPr>
          <p:cNvPicPr>
            <a:picLocks noChangeAspect="1" noChangeArrowheads="1"/>
          </p:cNvPicPr>
          <p:nvPr userDrawn="1"/>
        </p:nvPicPr>
        <p:blipFill>
          <a:blip r:embed="rId14">
            <a:clrChange>
              <a:clrFrom>
                <a:srgbClr val="BFBFBF"/>
              </a:clrFrom>
              <a:clrTo>
                <a:srgbClr val="BFBFB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308900" y="4229100"/>
            <a:ext cx="1046826" cy="407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4987685"/>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Lst>
  <p:transition spd="med">
    <p:fade/>
  </p:transition>
  <p:txStyles>
    <p:titleStyle>
      <a:lvl1pPr algn="l" rtl="0" eaLnBrk="0" fontAlgn="base" hangingPunct="0">
        <a:spcBef>
          <a:spcPct val="0"/>
        </a:spcBef>
        <a:spcAft>
          <a:spcPct val="0"/>
        </a:spcAft>
        <a:defRPr sz="3964" kern="1200">
          <a:solidFill>
            <a:schemeClr val="bg1"/>
          </a:solidFill>
          <a:latin typeface="Calibri" panose="020F0502020204030204" pitchFamily="34" charset="0"/>
          <a:ea typeface="+mj-ea"/>
          <a:cs typeface="+mj-cs"/>
        </a:defRPr>
      </a:lvl1pPr>
      <a:lvl2pPr algn="l" rtl="0" eaLnBrk="0" fontAlgn="base" hangingPunct="0">
        <a:spcBef>
          <a:spcPct val="0"/>
        </a:spcBef>
        <a:spcAft>
          <a:spcPct val="0"/>
        </a:spcAft>
        <a:defRPr sz="3964">
          <a:solidFill>
            <a:schemeClr val="bg1"/>
          </a:solidFill>
          <a:latin typeface="Calibri" panose="020F0502020204030204" pitchFamily="34" charset="0"/>
        </a:defRPr>
      </a:lvl2pPr>
      <a:lvl3pPr algn="l" rtl="0" eaLnBrk="0" fontAlgn="base" hangingPunct="0">
        <a:spcBef>
          <a:spcPct val="0"/>
        </a:spcBef>
        <a:spcAft>
          <a:spcPct val="0"/>
        </a:spcAft>
        <a:defRPr sz="3964">
          <a:solidFill>
            <a:schemeClr val="bg1"/>
          </a:solidFill>
          <a:latin typeface="Calibri" panose="020F0502020204030204" pitchFamily="34" charset="0"/>
        </a:defRPr>
      </a:lvl3pPr>
      <a:lvl4pPr algn="l" rtl="0" eaLnBrk="0" fontAlgn="base" hangingPunct="0">
        <a:spcBef>
          <a:spcPct val="0"/>
        </a:spcBef>
        <a:spcAft>
          <a:spcPct val="0"/>
        </a:spcAft>
        <a:defRPr sz="3964">
          <a:solidFill>
            <a:schemeClr val="bg1"/>
          </a:solidFill>
          <a:latin typeface="Calibri" panose="020F0502020204030204" pitchFamily="34" charset="0"/>
        </a:defRPr>
      </a:lvl4pPr>
      <a:lvl5pPr algn="l" rtl="0" eaLnBrk="0" fontAlgn="base" hangingPunct="0">
        <a:spcBef>
          <a:spcPct val="0"/>
        </a:spcBef>
        <a:spcAft>
          <a:spcPct val="0"/>
        </a:spcAft>
        <a:defRPr sz="3964">
          <a:solidFill>
            <a:schemeClr val="bg1"/>
          </a:solidFill>
          <a:latin typeface="Calibri" panose="020F0502020204030204" pitchFamily="34" charset="0"/>
        </a:defRPr>
      </a:lvl5pPr>
      <a:lvl6pPr marL="411846" algn="l" rtl="0" fontAlgn="base">
        <a:spcBef>
          <a:spcPct val="0"/>
        </a:spcBef>
        <a:spcAft>
          <a:spcPct val="0"/>
        </a:spcAft>
        <a:defRPr sz="3964">
          <a:solidFill>
            <a:schemeClr val="bg1"/>
          </a:solidFill>
          <a:latin typeface="Calibri" panose="020F0502020204030204" pitchFamily="34" charset="0"/>
        </a:defRPr>
      </a:lvl6pPr>
      <a:lvl7pPr marL="823692" algn="l" rtl="0" fontAlgn="base">
        <a:spcBef>
          <a:spcPct val="0"/>
        </a:spcBef>
        <a:spcAft>
          <a:spcPct val="0"/>
        </a:spcAft>
        <a:defRPr sz="3964">
          <a:solidFill>
            <a:schemeClr val="bg1"/>
          </a:solidFill>
          <a:latin typeface="Calibri" panose="020F0502020204030204" pitchFamily="34" charset="0"/>
        </a:defRPr>
      </a:lvl7pPr>
      <a:lvl8pPr marL="1235537" algn="l" rtl="0" fontAlgn="base">
        <a:spcBef>
          <a:spcPct val="0"/>
        </a:spcBef>
        <a:spcAft>
          <a:spcPct val="0"/>
        </a:spcAft>
        <a:defRPr sz="3964">
          <a:solidFill>
            <a:schemeClr val="bg1"/>
          </a:solidFill>
          <a:latin typeface="Calibri" panose="020F0502020204030204" pitchFamily="34" charset="0"/>
        </a:defRPr>
      </a:lvl8pPr>
      <a:lvl9pPr marL="1647383" algn="l" rtl="0" fontAlgn="base">
        <a:spcBef>
          <a:spcPct val="0"/>
        </a:spcBef>
        <a:spcAft>
          <a:spcPct val="0"/>
        </a:spcAft>
        <a:defRPr sz="3964">
          <a:solidFill>
            <a:schemeClr val="bg1"/>
          </a:solidFill>
          <a:latin typeface="Calibri" panose="020F0502020204030204" pitchFamily="34" charset="0"/>
        </a:defRPr>
      </a:lvl9pPr>
    </p:titleStyle>
    <p:bodyStyle>
      <a:lvl1pPr marL="245963" indent="-245963" algn="l" rtl="0" eaLnBrk="0" fontAlgn="base" hangingPunct="0">
        <a:spcBef>
          <a:spcPts val="540"/>
        </a:spcBef>
        <a:spcAft>
          <a:spcPct val="0"/>
        </a:spcAft>
        <a:buClr>
          <a:srgbClr val="86AA2C"/>
        </a:buClr>
        <a:buSzPct val="76000"/>
        <a:buFont typeface="Wingdings 3" panose="05040102010807070707" pitchFamily="18" charset="2"/>
        <a:buChar char=""/>
        <a:defRPr sz="2883" kern="1200">
          <a:solidFill>
            <a:schemeClr val="tx1"/>
          </a:solidFill>
          <a:latin typeface="Calibri" panose="020F0502020204030204" pitchFamily="34" charset="0"/>
          <a:ea typeface="+mn-ea"/>
          <a:cs typeface="+mn-cs"/>
        </a:defRPr>
      </a:lvl1pPr>
      <a:lvl2pPr marL="493357" indent="-245963" algn="l" rtl="0" eaLnBrk="0" fontAlgn="base" hangingPunct="0">
        <a:spcBef>
          <a:spcPts val="450"/>
        </a:spcBef>
        <a:spcAft>
          <a:spcPct val="0"/>
        </a:spcAft>
        <a:buClr>
          <a:srgbClr val="86AA2C"/>
        </a:buClr>
        <a:buSzPct val="76000"/>
        <a:buFont typeface="Wingdings 3" panose="05040102010807070707" pitchFamily="18" charset="2"/>
        <a:buChar char=""/>
        <a:defRPr sz="2342" kern="1200">
          <a:solidFill>
            <a:schemeClr val="tx1"/>
          </a:solidFill>
          <a:latin typeface="Calibri" panose="020F0502020204030204" pitchFamily="34" charset="0"/>
          <a:ea typeface="+mn-ea"/>
          <a:cs typeface="+mn-cs"/>
        </a:defRPr>
      </a:lvl2pPr>
      <a:lvl3pPr marL="740750" indent="-205923" algn="l" rtl="0" eaLnBrk="0" fontAlgn="base" hangingPunct="0">
        <a:spcBef>
          <a:spcPts val="450"/>
        </a:spcBef>
        <a:spcAft>
          <a:spcPct val="0"/>
        </a:spcAft>
        <a:buClr>
          <a:srgbClr val="86AA2C"/>
        </a:buClr>
        <a:buSzPct val="76000"/>
        <a:buFont typeface="Wingdings 3" panose="05040102010807070707" pitchFamily="18" charset="2"/>
        <a:buChar char=""/>
        <a:defRPr sz="1982" kern="1200">
          <a:solidFill>
            <a:schemeClr val="tx1"/>
          </a:solidFill>
          <a:latin typeface="Calibri" panose="020F0502020204030204" pitchFamily="34" charset="0"/>
          <a:ea typeface="+mn-ea"/>
          <a:cs typeface="+mn-cs"/>
        </a:defRPr>
      </a:lvl3pPr>
      <a:lvl4pPr marL="988144" indent="-205923" algn="l" rtl="0" eaLnBrk="0" fontAlgn="base" hangingPunct="0">
        <a:spcBef>
          <a:spcPts val="360"/>
        </a:spcBef>
        <a:spcAft>
          <a:spcPct val="0"/>
        </a:spcAft>
        <a:buClr>
          <a:srgbClr val="86AA2C"/>
        </a:buClr>
        <a:buSzPct val="70000"/>
        <a:buFont typeface="Wingdings" panose="05000000000000000000" pitchFamily="2" charset="2"/>
        <a:buChar char=""/>
        <a:defRPr kern="1200">
          <a:solidFill>
            <a:schemeClr val="tx1"/>
          </a:solidFill>
          <a:latin typeface="Calibri" panose="020F0502020204030204" pitchFamily="34" charset="0"/>
          <a:ea typeface="+mn-ea"/>
          <a:cs typeface="+mn-cs"/>
        </a:defRPr>
      </a:lvl4pPr>
      <a:lvl5pPr marL="1235537" indent="-205923" algn="l" rtl="0" eaLnBrk="0" fontAlgn="base" hangingPunct="0">
        <a:spcBef>
          <a:spcPts val="270"/>
        </a:spcBef>
        <a:spcAft>
          <a:spcPct val="0"/>
        </a:spcAft>
        <a:buClr>
          <a:srgbClr val="86AA2C"/>
        </a:buClr>
        <a:buSzPct val="70000"/>
        <a:buFont typeface="Wingdings" panose="05000000000000000000" pitchFamily="2" charset="2"/>
        <a:buChar char=""/>
        <a:defRPr sz="1441" kern="1200">
          <a:solidFill>
            <a:schemeClr val="tx1"/>
          </a:solidFill>
          <a:latin typeface="Calibri" panose="020F0502020204030204" pitchFamily="34" charset="0"/>
          <a:ea typeface="+mn-ea"/>
          <a:cs typeface="+mn-cs"/>
        </a:defRPr>
      </a:lvl5pPr>
      <a:lvl6pPr marL="1482645" indent="-164738" algn="l" rtl="0" eaLnBrk="1" latinLnBrk="0" hangingPunct="1">
        <a:spcBef>
          <a:spcPts val="270"/>
        </a:spcBef>
        <a:buClr>
          <a:srgbClr val="9FB8CD">
            <a:shade val="75000"/>
          </a:srgbClr>
        </a:buClr>
        <a:buSzPct val="75000"/>
        <a:buFont typeface="Wingdings 3"/>
        <a:buChar char=""/>
        <a:defRPr kumimoji="0" lang="en-US" sz="1441" kern="1200" smtClean="0">
          <a:solidFill>
            <a:schemeClr val="tx1"/>
          </a:solidFill>
          <a:latin typeface="+mn-lt"/>
          <a:ea typeface="+mn-ea"/>
          <a:cs typeface="+mn-cs"/>
        </a:defRPr>
      </a:lvl6pPr>
      <a:lvl7pPr marL="1647383" indent="-164738" algn="l" rtl="0" eaLnBrk="1" latinLnBrk="0" hangingPunct="1">
        <a:spcBef>
          <a:spcPts val="270"/>
        </a:spcBef>
        <a:buClr>
          <a:srgbClr val="727CA3">
            <a:shade val="75000"/>
          </a:srgbClr>
        </a:buClr>
        <a:buSzPct val="75000"/>
        <a:buFont typeface="Wingdings 3"/>
        <a:buChar char=""/>
        <a:defRPr kumimoji="0" lang="en-US" sz="1261" kern="1200" smtClean="0">
          <a:solidFill>
            <a:schemeClr val="tx1"/>
          </a:solidFill>
          <a:latin typeface="+mn-lt"/>
          <a:ea typeface="+mn-ea"/>
          <a:cs typeface="+mn-cs"/>
        </a:defRPr>
      </a:lvl7pPr>
      <a:lvl8pPr marL="1812121" indent="-164738" algn="l" rtl="0" eaLnBrk="1" latinLnBrk="0" hangingPunct="1">
        <a:spcBef>
          <a:spcPts val="270"/>
        </a:spcBef>
        <a:buClr>
          <a:prstClr val="white">
            <a:shade val="50000"/>
          </a:prstClr>
        </a:buClr>
        <a:buSzPct val="75000"/>
        <a:buFont typeface="Wingdings 3"/>
        <a:buChar char=""/>
        <a:defRPr kumimoji="0" lang="en-US" sz="1261" kern="1200" smtClean="0">
          <a:solidFill>
            <a:schemeClr val="tx1"/>
          </a:solidFill>
          <a:latin typeface="+mn-lt"/>
          <a:ea typeface="+mn-ea"/>
          <a:cs typeface="+mn-cs"/>
        </a:defRPr>
      </a:lvl8pPr>
      <a:lvl9pPr marL="1976860" indent="-164738" algn="l" rtl="0" eaLnBrk="1" latinLnBrk="0" hangingPunct="1">
        <a:spcBef>
          <a:spcPts val="270"/>
        </a:spcBef>
        <a:buClr>
          <a:srgbClr val="9FB8CD"/>
        </a:buClr>
        <a:buSzPct val="75000"/>
        <a:buFont typeface="Wingdings 3"/>
        <a:buChar char=""/>
        <a:defRPr kumimoji="0" lang="en-US" sz="1081"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11846" algn="l" rtl="0" eaLnBrk="1" latinLnBrk="0" hangingPunct="1">
        <a:defRPr kumimoji="0" kern="1200">
          <a:solidFill>
            <a:schemeClr val="tx1"/>
          </a:solidFill>
          <a:latin typeface="+mn-lt"/>
          <a:ea typeface="+mn-ea"/>
          <a:cs typeface="+mn-cs"/>
        </a:defRPr>
      </a:lvl2pPr>
      <a:lvl3pPr marL="823692" algn="l" rtl="0" eaLnBrk="1" latinLnBrk="0" hangingPunct="1">
        <a:defRPr kumimoji="0" kern="1200">
          <a:solidFill>
            <a:schemeClr val="tx1"/>
          </a:solidFill>
          <a:latin typeface="+mn-lt"/>
          <a:ea typeface="+mn-ea"/>
          <a:cs typeface="+mn-cs"/>
        </a:defRPr>
      </a:lvl3pPr>
      <a:lvl4pPr marL="1235537" algn="l" rtl="0" eaLnBrk="1" latinLnBrk="0" hangingPunct="1">
        <a:defRPr kumimoji="0" kern="1200">
          <a:solidFill>
            <a:schemeClr val="tx1"/>
          </a:solidFill>
          <a:latin typeface="+mn-lt"/>
          <a:ea typeface="+mn-ea"/>
          <a:cs typeface="+mn-cs"/>
        </a:defRPr>
      </a:lvl4pPr>
      <a:lvl5pPr marL="1647383" algn="l" rtl="0" eaLnBrk="1" latinLnBrk="0" hangingPunct="1">
        <a:defRPr kumimoji="0" kern="1200">
          <a:solidFill>
            <a:schemeClr val="tx1"/>
          </a:solidFill>
          <a:latin typeface="+mn-lt"/>
          <a:ea typeface="+mn-ea"/>
          <a:cs typeface="+mn-cs"/>
        </a:defRPr>
      </a:lvl5pPr>
      <a:lvl6pPr marL="2059229" algn="l" rtl="0" eaLnBrk="1" latinLnBrk="0" hangingPunct="1">
        <a:defRPr kumimoji="0" kern="1200">
          <a:solidFill>
            <a:schemeClr val="tx1"/>
          </a:solidFill>
          <a:latin typeface="+mn-lt"/>
          <a:ea typeface="+mn-ea"/>
          <a:cs typeface="+mn-cs"/>
        </a:defRPr>
      </a:lvl6pPr>
      <a:lvl7pPr marL="2471075" algn="l" rtl="0" eaLnBrk="1" latinLnBrk="0" hangingPunct="1">
        <a:defRPr kumimoji="0" kern="1200">
          <a:solidFill>
            <a:schemeClr val="tx1"/>
          </a:solidFill>
          <a:latin typeface="+mn-lt"/>
          <a:ea typeface="+mn-ea"/>
          <a:cs typeface="+mn-cs"/>
        </a:defRPr>
      </a:lvl7pPr>
      <a:lvl8pPr marL="2882920" algn="l" rtl="0" eaLnBrk="1" latinLnBrk="0" hangingPunct="1">
        <a:defRPr kumimoji="0" kern="1200">
          <a:solidFill>
            <a:schemeClr val="tx1"/>
          </a:solidFill>
          <a:latin typeface="+mn-lt"/>
          <a:ea typeface="+mn-ea"/>
          <a:cs typeface="+mn-cs"/>
        </a:defRPr>
      </a:lvl8pPr>
      <a:lvl9pPr marL="3294766"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spTree>
    <p:extLst>
      <p:ext uri="{BB962C8B-B14F-4D97-AF65-F5344CB8AC3E}">
        <p14:creationId xmlns:p14="http://schemas.microsoft.com/office/powerpoint/2010/main" val="2089165419"/>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 id="2147483831" r:id="rId15"/>
    <p:sldLayoutId id="2147483832" r:id="rId16"/>
    <p:sldLayoutId id="2147483834"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17.png"/><Relationship Id="rId4" Type="http://schemas.openxmlformats.org/officeDocument/2006/relationships/image" Target="../media/image16.jpe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28.pn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42.xml"/><Relationship Id="rId7" Type="http://schemas.openxmlformats.org/officeDocument/2006/relationships/image" Target="NULL"/><Relationship Id="rId2" Type="http://schemas.openxmlformats.org/officeDocument/2006/relationships/slideLayout" Target="../slideLayouts/slideLayout22.xml"/><Relationship Id="rId1" Type="http://schemas.openxmlformats.org/officeDocument/2006/relationships/tags" Target="../tags/tag52.xml"/><Relationship Id="rId6" Type="http://schemas.openxmlformats.org/officeDocument/2006/relationships/customXml" Target="../ink/ink7.xml"/><Relationship Id="rId5" Type="http://schemas.openxmlformats.org/officeDocument/2006/relationships/image" Target="NULL"/><Relationship Id="rId4" Type="http://schemas.openxmlformats.org/officeDocument/2006/relationships/customXml" Target="../ink/ink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emf"/><Relationship Id="rId1" Type="http://schemas.openxmlformats.org/officeDocument/2006/relationships/slideLayout" Target="../slideLayouts/slideLayout20.xml"/></Relationships>
</file>

<file path=ppt/slides/_rels/slide10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slideLayout" Target="../slideLayouts/slideLayout2.xml"/><Relationship Id="rId1" Type="http://schemas.openxmlformats.org/officeDocument/2006/relationships/tags" Target="../tags/tag53.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54.xml"/><Relationship Id="rId4" Type="http://schemas.openxmlformats.org/officeDocument/2006/relationships/image" Target="../media/image145.jpg"/></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55.xml"/><Relationship Id="rId4" Type="http://schemas.openxmlformats.org/officeDocument/2006/relationships/image" Target="../media/image146.png"/></Relationships>
</file>

<file path=ppt/slides/_rels/slide106.xml.rels><?xml version="1.0" encoding="UTF-8" standalone="yes"?>
<Relationships xmlns="http://schemas.openxmlformats.org/package/2006/relationships"><Relationship Id="rId3" Type="http://schemas.openxmlformats.org/officeDocument/2006/relationships/image" Target="../media/image147.wmf"/><Relationship Id="rId2" Type="http://schemas.openxmlformats.org/officeDocument/2006/relationships/slideLayout" Target="../slideLayouts/slideLayout4.xml"/><Relationship Id="rId1" Type="http://schemas.openxmlformats.org/officeDocument/2006/relationships/tags" Target="../tags/tag56.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57.xml"/><Relationship Id="rId5" Type="http://schemas.openxmlformats.org/officeDocument/2006/relationships/image" Target="../media/image149.JPG"/><Relationship Id="rId4" Type="http://schemas.openxmlformats.org/officeDocument/2006/relationships/image" Target="../media/image148.png"/></Relationships>
</file>

<file path=ppt/slides/_rels/slide108.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notesSlide" Target="../notesSlides/notesSlide46.xml"/><Relationship Id="rId7" Type="http://schemas.openxmlformats.org/officeDocument/2006/relationships/image" Target="../media/image92.png"/><Relationship Id="rId2" Type="http://schemas.openxmlformats.org/officeDocument/2006/relationships/slideLayout" Target="../slideLayouts/slideLayout7.xml"/><Relationship Id="rId1" Type="http://schemas.openxmlformats.org/officeDocument/2006/relationships/tags" Target="../tags/tag58.xml"/><Relationship Id="rId6" Type="http://schemas.openxmlformats.org/officeDocument/2006/relationships/oleObject" Target="../embeddings/oleObject4.bin"/><Relationship Id="rId5" Type="http://schemas.openxmlformats.org/officeDocument/2006/relationships/image" Target="../media/image91.png"/><Relationship Id="rId4" Type="http://schemas.openxmlformats.org/officeDocument/2006/relationships/oleObject" Target="../embeddings/oleObject3.bin"/></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59.xml"/><Relationship Id="rId4" Type="http://schemas.openxmlformats.org/officeDocument/2006/relationships/image" Target="../media/image150.wmf"/></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7.xml"/><Relationship Id="rId1" Type="http://schemas.openxmlformats.org/officeDocument/2006/relationships/tags" Target="../tags/tag60.xml"/><Relationship Id="rId4" Type="http://schemas.openxmlformats.org/officeDocument/2006/relationships/image" Target="../media/image151.jpeg"/></Relationships>
</file>

<file path=ppt/slides/_rels/slide111.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slideLayout" Target="../slideLayouts/slideLayout2.xml"/><Relationship Id="rId1" Type="http://schemas.openxmlformats.org/officeDocument/2006/relationships/tags" Target="../tags/tag61.xml"/></Relationships>
</file>

<file path=ppt/slides/_rels/slide112.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49.xml"/><Relationship Id="rId7" Type="http://schemas.openxmlformats.org/officeDocument/2006/relationships/diagramColors" Target="../diagrams/colors4.xml"/><Relationship Id="rId2" Type="http://schemas.openxmlformats.org/officeDocument/2006/relationships/slideLayout" Target="../slideLayouts/slideLayout2.xml"/><Relationship Id="rId1" Type="http://schemas.openxmlformats.org/officeDocument/2006/relationships/tags" Target="../tags/tag6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63.xml"/></Relationships>
</file>

<file path=ppt/slides/_rels/slide114.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slideLayout" Target="../slideLayouts/slideLayout20.xml"/><Relationship Id="rId1" Type="http://schemas.openxmlformats.org/officeDocument/2006/relationships/tags" Target="../tags/tag64.xml"/><Relationship Id="rId5" Type="http://schemas.openxmlformats.org/officeDocument/2006/relationships/image" Target="../media/image156.png"/><Relationship Id="rId4" Type="http://schemas.openxmlformats.org/officeDocument/2006/relationships/image" Target="../media/image155.png"/></Relationships>
</file>

<file path=ppt/slides/_rels/slide115.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51.xml"/><Relationship Id="rId1" Type="http://schemas.openxmlformats.org/officeDocument/2006/relationships/slideLayout" Target="../slideLayouts/slideLayout20.xml"/></Relationships>
</file>

<file path=ppt/slides/_rels/slide116.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8.png"/><Relationship Id="rId1" Type="http://schemas.openxmlformats.org/officeDocument/2006/relationships/slideLayout" Target="../slideLayouts/slideLayout20.xml"/></Relationships>
</file>

<file path=ppt/slides/_rels/slide117.xml.rels><?xml version="1.0" encoding="UTF-8" standalone="yes"?>
<Relationships xmlns="http://schemas.openxmlformats.org/package/2006/relationships"><Relationship Id="rId2" Type="http://schemas.openxmlformats.org/officeDocument/2006/relationships/hyperlink" Target="https://www.kidney.org/atoz/content/diabetes" TargetMode="External"/><Relationship Id="rId1" Type="http://schemas.openxmlformats.org/officeDocument/2006/relationships/slideLayout" Target="../slideLayouts/slideLayout37.xml"/></Relationships>
</file>

<file path=ppt/slides/_rels/slide11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40.png"/><Relationship Id="rId1" Type="http://schemas.openxmlformats.org/officeDocument/2006/relationships/slideLayout" Target="../slideLayouts/slideLayout24.xml"/></Relationships>
</file>

<file path=ppt/slides/_rels/slide119.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24.xml"/><Relationship Id="rId4" Type="http://schemas.openxmlformats.org/officeDocument/2006/relationships/image" Target="../media/image161.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0.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0.xml"/></Relationships>
</file>

<file path=ppt/slides/_rels/slide12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62.jpeg"/><Relationship Id="rId1" Type="http://schemas.openxmlformats.org/officeDocument/2006/relationships/slideLayout" Target="../slideLayouts/slideLayout22.xml"/></Relationships>
</file>

<file path=ppt/slides/_rels/slide123.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0.xml"/></Relationships>
</file>

<file path=ppt/slides/_rels/slide124.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0.xml"/></Relationships>
</file>

<file path=ppt/slides/_rels/slide125.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54.xml"/><Relationship Id="rId1" Type="http://schemas.openxmlformats.org/officeDocument/2006/relationships/slideLayout" Target="../slideLayouts/slideLayout22.xml"/></Relationships>
</file>

<file path=ppt/slides/_rels/slide126.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jpeg"/><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slideLayout" Target="../slideLayouts/slideLayout2.xml"/><Relationship Id="rId1" Type="http://schemas.openxmlformats.org/officeDocument/2006/relationships/tags" Target="../tags/tag65.xml"/><Relationship Id="rId5" Type="http://schemas.openxmlformats.org/officeDocument/2006/relationships/image" Target="../media/image167.png"/><Relationship Id="rId4" Type="http://schemas.openxmlformats.org/officeDocument/2006/relationships/image" Target="../media/image60.jpeg"/></Relationships>
</file>

<file path=ppt/slides/_rels/slide128.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9.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4.xml"/><Relationship Id="rId4" Type="http://schemas.openxmlformats.org/officeDocument/2006/relationships/hyperlink" Target="https://diabetesed.net/coach-bevs-diabetes-cheat-sheets/" TargetMode="External"/></Relationships>
</file>

<file path=ppt/slides/_rels/slide133.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slideLayout" Target="../slideLayouts/slideLayout2.xml"/><Relationship Id="rId1" Type="http://schemas.openxmlformats.org/officeDocument/2006/relationships/tags" Target="../tags/tag66.xml"/><Relationship Id="rId4" Type="http://schemas.openxmlformats.org/officeDocument/2006/relationships/image" Target="../media/image167.png"/></Relationships>
</file>

<file path=ppt/slides/_rels/slide134.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78.png"/><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slideLayout" Target="../slideLayouts/slideLayout4.xml"/><Relationship Id="rId1" Type="http://schemas.openxmlformats.org/officeDocument/2006/relationships/tags" Target="../tags/tag67.xml"/><Relationship Id="rId5" Type="http://schemas.openxmlformats.org/officeDocument/2006/relationships/image" Target="../media/image167.png"/><Relationship Id="rId4" Type="http://schemas.openxmlformats.org/officeDocument/2006/relationships/image" Target="../media/image178.png"/></Relationships>
</file>

<file path=ppt/slides/_rels/slide138.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78.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slideLayout" Target="../slideLayouts/slideLayout2.xml"/><Relationship Id="rId1" Type="http://schemas.openxmlformats.org/officeDocument/2006/relationships/tags" Target="../tags/tag68.xml"/><Relationship Id="rId4" Type="http://schemas.openxmlformats.org/officeDocument/2006/relationships/image" Target="../media/image167.png"/></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69.xml"/><Relationship Id="rId4" Type="http://schemas.openxmlformats.org/officeDocument/2006/relationships/image" Target="../media/image182.WMF"/></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70.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hyperlink" Target="https://doi.org/10.2337/dc23-2452" TargetMode="External"/><Relationship Id="rId2" Type="http://schemas.openxmlformats.org/officeDocument/2006/relationships/image" Target="../media/image183.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4.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36.png"/><Relationship Id="rId4" Type="http://schemas.openxmlformats.org/officeDocument/2006/relationships/image" Target="../media/image35.jpeg"/></Relationships>
</file>

<file path=ppt/slides/_rels/slide150.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12.xml"/></Relationships>
</file>

<file path=ppt/slides/_rels/slide151.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189.jpeg"/><Relationship Id="rId2" Type="http://schemas.openxmlformats.org/officeDocument/2006/relationships/diagramData" Target="../diagrams/data5.xml"/><Relationship Id="rId1" Type="http://schemas.openxmlformats.org/officeDocument/2006/relationships/slideLayout" Target="../slideLayouts/slideLayout8.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52.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91.jpg"/><Relationship Id="rId2" Type="http://schemas.openxmlformats.org/officeDocument/2006/relationships/notesSlide" Target="../notesSlides/notesSlide59.xml"/><Relationship Id="rId1" Type="http://schemas.openxmlformats.org/officeDocument/2006/relationships/slideLayout" Target="../slideLayouts/slideLayout17.xml"/><Relationship Id="rId4" Type="http://schemas.openxmlformats.org/officeDocument/2006/relationships/hyperlink" Target="http://scp-th.wikidot.com/forum/t-7046053/scp-xxx-th" TargetMode="External"/></Relationships>
</file>

<file path=ppt/slides/_rels/slide154.xml.rels><?xml version="1.0" encoding="UTF-8" standalone="yes"?>
<Relationships xmlns="http://schemas.openxmlformats.org/package/2006/relationships"><Relationship Id="rId3" Type="http://schemas.openxmlformats.org/officeDocument/2006/relationships/image" Target="../media/image192.tiff"/><Relationship Id="rId2" Type="http://schemas.openxmlformats.org/officeDocument/2006/relationships/notesSlide" Target="../notesSlides/notesSlide60.xml"/><Relationship Id="rId1" Type="http://schemas.openxmlformats.org/officeDocument/2006/relationships/slideLayout" Target="../slideLayouts/slideLayout18.xml"/></Relationships>
</file>

<file path=ppt/slides/_rels/slide155.xml.rels><?xml version="1.0" encoding="UTF-8" standalone="yes"?>
<Relationships xmlns="http://schemas.openxmlformats.org/package/2006/relationships"><Relationship Id="rId3" Type="http://schemas.openxmlformats.org/officeDocument/2006/relationships/image" Target="../media/image192.tiff"/><Relationship Id="rId2" Type="http://schemas.openxmlformats.org/officeDocument/2006/relationships/notesSlide" Target="../notesSlides/notesSlide61.xml"/><Relationship Id="rId1" Type="http://schemas.openxmlformats.org/officeDocument/2006/relationships/slideLayout" Target="../slideLayouts/slideLayout18.xml"/></Relationships>
</file>

<file path=ppt/slides/_rels/slide156.xml.rels><?xml version="1.0" encoding="UTF-8" standalone="yes"?>
<Relationships xmlns="http://schemas.openxmlformats.org/package/2006/relationships"><Relationship Id="rId3" Type="http://schemas.openxmlformats.org/officeDocument/2006/relationships/image" Target="../media/image192.tiff"/><Relationship Id="rId2" Type="http://schemas.openxmlformats.org/officeDocument/2006/relationships/notesSlide" Target="../notesSlides/notesSlide62.xml"/><Relationship Id="rId1" Type="http://schemas.openxmlformats.org/officeDocument/2006/relationships/slideLayout" Target="../slideLayouts/slideLayout18.xml"/></Relationships>
</file>

<file path=ppt/slides/_rels/slide157.xml.rels><?xml version="1.0" encoding="UTF-8" standalone="yes"?>
<Relationships xmlns="http://schemas.openxmlformats.org/package/2006/relationships"><Relationship Id="rId3" Type="http://schemas.openxmlformats.org/officeDocument/2006/relationships/image" Target="../media/image192.tiff"/><Relationship Id="rId2" Type="http://schemas.openxmlformats.org/officeDocument/2006/relationships/notesSlide" Target="../notesSlides/notesSlide63.xml"/><Relationship Id="rId1" Type="http://schemas.openxmlformats.org/officeDocument/2006/relationships/slideLayout" Target="../slideLayouts/slideLayout18.xml"/><Relationship Id="rId4" Type="http://schemas.openxmlformats.org/officeDocument/2006/relationships/image" Target="../media/image193.pn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coveragetoolkit.org/health-equity/defining-health-equity/" TargetMode="External"/><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198.tiff"/></Relationships>
</file>

<file path=ppt/slides/_rels/slide1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hyperlink" Target="https://coveragetoolkit.org/health-equity/defining-health-equity/" TargetMode="External"/><Relationship Id="rId5" Type="http://schemas.openxmlformats.org/officeDocument/2006/relationships/image" Target="../media/image39.png"/><Relationship Id="rId4" Type="http://schemas.openxmlformats.org/officeDocument/2006/relationships/hyperlink" Target="https://www.bridgespan.org/insights/library/public-health/the-community-cure-for-health-care-(1)" TargetMode="External"/></Relationships>
</file>

<file path=ppt/slides/_rels/slide17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71.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tags" Target="../tags/tag71.xml"/></Relationships>
</file>

<file path=ppt/slides/_rels/slide172.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200.png"/></Relationships>
</file>

<file path=ppt/slides/_rels/slide173.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tags" Target="../tags/tag72.xml"/><Relationship Id="rId4" Type="http://schemas.openxmlformats.org/officeDocument/2006/relationships/image" Target="../media/image201.png"/></Relationships>
</file>

<file path=ppt/slides/_rels/slide174.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4.xml"/></Relationships>
</file>

<file path=ppt/slides/_rels/slide184.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206.png"/></Relationships>
</file>

<file path=ppt/slides/_rels/slide186.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188.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1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12.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210.jpeg"/></Relationships>
</file>

<file path=ppt/slides/_rels/slide193.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05.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206.png"/></Relationships>
</file>

<file path=ppt/slides/_rels/slide195.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212.png"/></Relationships>
</file>

<file path=ppt/slides/_rels/slide19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8.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97.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221.png"/></Relationships>
</file>

<file path=ppt/slides/_rels/slide198.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4.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02.xml.rels><?xml version="1.0" encoding="UTF-8" standalone="yes"?>
<Relationships xmlns="http://schemas.openxmlformats.org/package/2006/relationships"><Relationship Id="rId3" Type="http://schemas.openxmlformats.org/officeDocument/2006/relationships/image" Target="../media/image223.jpg"/><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4.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205.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224.emf"/></Relationships>
</file>

<file path=ppt/slides/_rels/slide206.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_rels/slide208.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91.xml"/><Relationship Id="rId1" Type="http://schemas.openxmlformats.org/officeDocument/2006/relationships/slideLayout" Target="../slideLayouts/slideLayout5.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45.png"/><Relationship Id="rId4" Type="http://schemas.openxmlformats.org/officeDocument/2006/relationships/image" Target="../media/image44.jpeg"/></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1.xml.rels><?xml version="1.0" encoding="UTF-8" standalone="yes"?>
<Relationships xmlns="http://schemas.openxmlformats.org/package/2006/relationships"><Relationship Id="rId2" Type="http://schemas.openxmlformats.org/officeDocument/2006/relationships/image" Target="../media/image226.jpeg"/><Relationship Id="rId1" Type="http://schemas.openxmlformats.org/officeDocument/2006/relationships/slideLayout" Target="../slideLayouts/slideLayout16.xml"/></Relationships>
</file>

<file path=ppt/slides/_rels/slide212.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227.jpeg"/></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slideLayout" Target="../slideLayouts/slideLayout39.xml"/><Relationship Id="rId1" Type="http://schemas.openxmlformats.org/officeDocument/2006/relationships/tags" Target="../tags/tag73.xml"/></Relationships>
</file>

<file path=ppt/slides/_rels/slide215.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22.xml"/><Relationship Id="rId1" Type="http://schemas.openxmlformats.org/officeDocument/2006/relationships/tags" Target="../tags/tag74.xml"/><Relationship Id="rId5" Type="http://schemas.openxmlformats.org/officeDocument/2006/relationships/image" Target="../media/image228.jpeg"/><Relationship Id="rId4" Type="http://schemas.openxmlformats.org/officeDocument/2006/relationships/hyperlink" Target="mailto:Info@diabetesed.net" TargetMode="Externa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10.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83.xml"/><Relationship Id="rId1" Type="http://schemas.openxmlformats.org/officeDocument/2006/relationships/tags" Target="../tags/tag11.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3.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83.xml"/><Relationship Id="rId1" Type="http://schemas.openxmlformats.org/officeDocument/2006/relationships/tags" Target="../tags/tag12.xml"/><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83.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2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10.xml"/><Relationship Id="rId7" Type="http://schemas.openxmlformats.org/officeDocument/2006/relationships/diagramQuickStyle" Target="../diagrams/quickStyle1.xml"/><Relationship Id="rId2" Type="http://schemas.openxmlformats.org/officeDocument/2006/relationships/slideLayout" Target="../slideLayouts/slideLayout13.xml"/><Relationship Id="rId1" Type="http://schemas.openxmlformats.org/officeDocument/2006/relationships/tags" Target="../tags/tag14.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51.png"/><Relationship Id="rId9" Type="http://schemas.microsoft.com/office/2007/relationships/diagramDrawing" Target="../diagrams/drawing1.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www.diabetesed.net/page/your-diabetes-articles.php" TargetMode="Externa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57.jpeg"/></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image" Target="../media/image56.png"/><Relationship Id="rId4" Type="http://schemas.openxmlformats.org/officeDocument/2006/relationships/image" Target="../media/image60.jpeg"/></Relationships>
</file>

<file path=ppt/slides/_rels/slide3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image" Target="../media/image56.png"/><Relationship Id="rId5" Type="http://schemas.openxmlformats.org/officeDocument/2006/relationships/image" Target="../media/image62.png"/><Relationship Id="rId4" Type="http://schemas.openxmlformats.org/officeDocument/2006/relationships/hyperlink" Target="https://betterhealthwhileaging.net/medication-safety/"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65.png"/></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68.png"/><Relationship Id="rId4" Type="http://schemas.openxmlformats.org/officeDocument/2006/relationships/image" Target="../media/image67.png"/></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3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slideLayout" Target="../slideLayouts/slideLayout4.xml"/><Relationship Id="rId1" Type="http://schemas.openxmlformats.org/officeDocument/2006/relationships/tags" Target="../tags/tag22.xml"/><Relationship Id="rId4" Type="http://schemas.openxmlformats.org/officeDocument/2006/relationships/hyperlink" Target="https://www.freestock.com/free-photos/thoughtful-man-isolated-white-background-39365935"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2.xml"/><Relationship Id="rId1" Type="http://schemas.openxmlformats.org/officeDocument/2006/relationships/tags" Target="../tags/tag24.xml"/><Relationship Id="rId5" Type="http://schemas.openxmlformats.org/officeDocument/2006/relationships/hyperlink" Target="http://send.adces.org/link.cfm?r=gWiQ7bo6B5d8bWnP5L-Uig~~&amp;pe=lqiULp6U5Iy1RHQY5bOQWqaZxcJK-gLq8pLsACgLmqsk_FWbMs-1CPqYLSFt0Uk-EBR2Mqv3or-ILWJ5fibiTQ~~&amp;t=hnCjRsSMyexpvlO-NyxF9g~~" TargetMode="External"/><Relationship Id="rId4" Type="http://schemas.openxmlformats.org/officeDocument/2006/relationships/image" Target="../media/image73.png"/></Relationships>
</file>

<file path=ppt/slides/_rels/slide4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slideLayout" Target="../slideLayouts/slideLayout4.xml"/><Relationship Id="rId1" Type="http://schemas.openxmlformats.org/officeDocument/2006/relationships/tags" Target="../tags/tag25.xml"/><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slideLayout" Target="../slideLayouts/slideLayout2.xml"/><Relationship Id="rId1" Type="http://schemas.openxmlformats.org/officeDocument/2006/relationships/tags" Target="../tags/tag26.xml"/><Relationship Id="rId5" Type="http://schemas.openxmlformats.org/officeDocument/2006/relationships/image" Target="../media/image56.png"/><Relationship Id="rId4" Type="http://schemas.openxmlformats.org/officeDocument/2006/relationships/image" Target="../media/image78.png"/></Relationships>
</file>

<file path=ppt/slides/_rels/slide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slideLayout" Target="../slideLayouts/slideLayout2.xml"/><Relationship Id="rId1" Type="http://schemas.openxmlformats.org/officeDocument/2006/relationships/tags" Target="../tags/tag27.xml"/><Relationship Id="rId5" Type="http://schemas.openxmlformats.org/officeDocument/2006/relationships/image" Target="../media/image79.png"/><Relationship Id="rId4" Type="http://schemas.openxmlformats.org/officeDocument/2006/relationships/image" Target="../media/image56.png"/></Relationships>
</file>

<file path=ppt/slides/_rels/slide4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80.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slideLayout" Target="../slideLayouts/slideLayout2.xml"/><Relationship Id="rId1" Type="http://schemas.openxmlformats.org/officeDocument/2006/relationships/tags" Target="../tags/tag29.xml"/><Relationship Id="rId4" Type="http://schemas.openxmlformats.org/officeDocument/2006/relationships/image" Target="../media/image83.png"/></Relationships>
</file>

<file path=ppt/slides/_rels/slide5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55.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32.xml"/><Relationship Id="rId5" Type="http://schemas.openxmlformats.org/officeDocument/2006/relationships/image" Target="../media/image87.png"/><Relationship Id="rId4" Type="http://schemas.openxmlformats.org/officeDocument/2006/relationships/image" Target="../media/image86.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33.xml"/><Relationship Id="rId4" Type="http://schemas.openxmlformats.org/officeDocument/2006/relationships/image" Target="../media/image87.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34.xml"/><Relationship Id="rId5" Type="http://schemas.openxmlformats.org/officeDocument/2006/relationships/image" Target="../media/image89.png"/><Relationship Id="rId4" Type="http://schemas.openxmlformats.org/officeDocument/2006/relationships/image" Target="../media/image88.png"/></Relationships>
</file>

<file path=ppt/slides/_rels/slide5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slideLayout" Target="../slideLayouts/slideLayout4.xml"/><Relationship Id="rId1" Type="http://schemas.openxmlformats.org/officeDocument/2006/relationships/tags" Target="../tags/tag35.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22.png"/></Relationships>
</file>

<file path=ppt/slides/_rels/slide60.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notesSlide" Target="../notesSlides/notesSlide20.xml"/><Relationship Id="rId7" Type="http://schemas.openxmlformats.org/officeDocument/2006/relationships/image" Target="../media/image92.png"/><Relationship Id="rId2" Type="http://schemas.openxmlformats.org/officeDocument/2006/relationships/slideLayout" Target="../slideLayouts/slideLayout7.xml"/><Relationship Id="rId1" Type="http://schemas.openxmlformats.org/officeDocument/2006/relationships/tags" Target="../tags/tag36.xml"/><Relationship Id="rId6" Type="http://schemas.openxmlformats.org/officeDocument/2006/relationships/oleObject" Target="../embeddings/oleObject2.bin"/><Relationship Id="rId5" Type="http://schemas.openxmlformats.org/officeDocument/2006/relationships/image" Target="../media/image91.png"/><Relationship Id="rId4" Type="http://schemas.openxmlformats.org/officeDocument/2006/relationships/oleObject" Target="../embeddings/oleObject1.bin"/></Relationships>
</file>

<file path=ppt/slides/_rels/slide6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62.xml.rels><?xml version="1.0" encoding="UTF-8" standalone="yes"?>
<Relationships xmlns="http://schemas.openxmlformats.org/package/2006/relationships"><Relationship Id="rId8" Type="http://schemas.openxmlformats.org/officeDocument/2006/relationships/image" Target="../media/image98.wmf"/><Relationship Id="rId3" Type="http://schemas.openxmlformats.org/officeDocument/2006/relationships/slideLayout" Target="../slideLayouts/slideLayout2.xml"/><Relationship Id="rId7" Type="http://schemas.openxmlformats.org/officeDocument/2006/relationships/image" Target="../media/image97.jpeg"/><Relationship Id="rId2" Type="http://schemas.openxmlformats.org/officeDocument/2006/relationships/video" Target="file:///C:\Documents%20and%20Settings\Owner.BEVERLY-Q62OQR5\Local%20Settings\Temporary%20Internet%20Files\Content.IE5\FEVPHX2W\MPj04331280000%5b1%5d.jpg" TargetMode="External"/><Relationship Id="rId1" Type="http://schemas.openxmlformats.org/officeDocument/2006/relationships/tags" Target="../tags/tag38.xml"/><Relationship Id="rId6" Type="http://schemas.openxmlformats.org/officeDocument/2006/relationships/image" Target="../media/image96.wmf"/><Relationship Id="rId11" Type="http://schemas.openxmlformats.org/officeDocument/2006/relationships/image" Target="../media/image101.wmf"/><Relationship Id="rId5" Type="http://schemas.openxmlformats.org/officeDocument/2006/relationships/image" Target="../media/image95.wmf"/><Relationship Id="rId10" Type="http://schemas.openxmlformats.org/officeDocument/2006/relationships/image" Target="../media/image100.wmf"/><Relationship Id="rId4" Type="http://schemas.openxmlformats.org/officeDocument/2006/relationships/notesSlide" Target="../notesSlides/notesSlide21.xml"/><Relationship Id="rId9" Type="http://schemas.openxmlformats.org/officeDocument/2006/relationships/image" Target="../media/image99.wmf"/></Relationships>
</file>

<file path=ppt/slides/_rels/slide6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64.xml.rels><?xml version="1.0" encoding="UTF-8" standalone="yes"?>
<Relationships xmlns="http://schemas.openxmlformats.org/package/2006/relationships"><Relationship Id="rId8" Type="http://schemas.openxmlformats.org/officeDocument/2006/relationships/image" Target="../media/image810.png"/><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40.xml"/><Relationship Id="rId6" Type="http://schemas.openxmlformats.org/officeDocument/2006/relationships/customXml" Target="../ink/ink1.xml"/><Relationship Id="rId11" Type="http://schemas.openxmlformats.org/officeDocument/2006/relationships/image" Target="../media/image104.png"/><Relationship Id="rId5" Type="http://schemas.openxmlformats.org/officeDocument/2006/relationships/image" Target="../media/image103.png"/><Relationship Id="rId10" Type="http://schemas.openxmlformats.org/officeDocument/2006/relationships/image" Target="../media/image820.png"/><Relationship Id="rId4" Type="http://schemas.openxmlformats.org/officeDocument/2006/relationships/image" Target="../media/image102.png"/><Relationship Id="rId9" Type="http://schemas.openxmlformats.org/officeDocument/2006/relationships/customXml" Target="../ink/ink2.xml"/></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2.xml"/></Relationships>
</file>

<file path=ppt/slides/_rels/slide6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slideLayout" Target="../slideLayouts/slideLayout2.xml"/><Relationship Id="rId1" Type="http://schemas.openxmlformats.org/officeDocument/2006/relationships/tags" Target="../tags/tag4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4.xml"/><Relationship Id="rId4" Type="http://schemas.openxmlformats.org/officeDocument/2006/relationships/image" Target="../media/image23.wmf"/></Relationships>
</file>

<file path=ppt/slides/_rels/slide70.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slideLayout" Target="../slideLayouts/slideLayout2.xml"/><Relationship Id="rId1" Type="http://schemas.openxmlformats.org/officeDocument/2006/relationships/tags" Target="../tags/tag44.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xml"/><Relationship Id="rId1" Type="http://schemas.openxmlformats.org/officeDocument/2006/relationships/tags" Target="../tags/tag45.xml"/><Relationship Id="rId4" Type="http://schemas.openxmlformats.org/officeDocument/2006/relationships/image" Target="../media/image107.jpg"/></Relationships>
</file>

<file path=ppt/slides/_rels/slide7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jpe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46.xml"/></Relationships>
</file>

<file path=ppt/slides/_rels/slide7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7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2.xml"/><Relationship Id="rId1" Type="http://schemas.openxmlformats.org/officeDocument/2006/relationships/tags" Target="../tags/tag47.xml"/><Relationship Id="rId6" Type="http://schemas.openxmlformats.org/officeDocument/2006/relationships/image" Target="../media/image116.png"/><Relationship Id="rId5" Type="http://schemas.openxmlformats.org/officeDocument/2006/relationships/image" Target="../media/image117.png"/><Relationship Id="rId4" Type="http://schemas.openxmlformats.org/officeDocument/2006/relationships/image" Target="../media/image115.png"/></Relationships>
</file>

<file path=ppt/slides/_rels/slide7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24.jpe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48.xml"/><Relationship Id="rId4" Type="http://schemas.openxmlformats.org/officeDocument/2006/relationships/image" Target="../media/image118.png"/></Relationships>
</file>

<file path=ppt/slides/_rels/slide8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slideLayout" Target="../slideLayouts/slideLayout4.xml"/><Relationship Id="rId1" Type="http://schemas.openxmlformats.org/officeDocument/2006/relationships/tags" Target="../tags/tag49.xml"/></Relationships>
</file>

<file path=ppt/slides/_rels/slide84.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50.xml"/><Relationship Id="rId4" Type="http://schemas.openxmlformats.org/officeDocument/2006/relationships/image" Target="../media/image124.png"/></Relationships>
</file>

<file path=ppt/slides/_rels/slide8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png"/><Relationship Id="rId1" Type="http://schemas.openxmlformats.org/officeDocument/2006/relationships/slideLayout" Target="../slideLayouts/slideLayout2.xml"/><Relationship Id="rId4" Type="http://schemas.openxmlformats.org/officeDocument/2006/relationships/hyperlink" Target="http://commons.wikimedia.org/wiki/File:Weighing_scale_BW_2012-01-14_16-44-55_5-01_5-07.jpg" TargetMode="External"/></Relationships>
</file>

<file path=ppt/slides/_rels/slide88.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6.xml"/><Relationship Id="rId1" Type="http://schemas.openxmlformats.org/officeDocument/2006/relationships/tags" Target="../tags/tag51.xml"/><Relationship Id="rId5" Type="http://schemas.openxmlformats.org/officeDocument/2006/relationships/image" Target="../media/image126.png"/><Relationship Id="rId4" Type="http://schemas.openxmlformats.org/officeDocument/2006/relationships/image" Target="../media/image130.jpe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26.jpeg"/><Relationship Id="rId4" Type="http://schemas.openxmlformats.org/officeDocument/2006/relationships/hyperlink" Target="http://www.worlddiabetesday.org/node/4494" TargetMode="External"/></Relationships>
</file>

<file path=ppt/slides/_rels/slide9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9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36.xml"/><Relationship Id="rId1" Type="http://schemas.openxmlformats.org/officeDocument/2006/relationships/slideLayout" Target="../slideLayouts/slideLayout20.xml"/></Relationships>
</file>

<file path=ppt/slides/_rels/slide9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37.xml"/><Relationship Id="rId1" Type="http://schemas.openxmlformats.org/officeDocument/2006/relationships/slideLayout" Target="../slideLayouts/slideLayout20.xml"/></Relationships>
</file>

<file path=ppt/slides/_rels/slide93.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0.xml"/></Relationships>
</file>

<file path=ppt/slides/_rels/slide94.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0.xml"/></Relationships>
</file>

<file path=ppt/slides/_rels/slide9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38.xml"/><Relationship Id="rId1" Type="http://schemas.openxmlformats.org/officeDocument/2006/relationships/slideLayout" Target="../slideLayouts/slideLayout20.xml"/></Relationships>
</file>

<file path=ppt/slides/_rels/slide9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9.xml"/><Relationship Id="rId1" Type="http://schemas.openxmlformats.org/officeDocument/2006/relationships/slideLayout" Target="../slideLayouts/slideLayout20.xml"/></Relationships>
</file>

<file path=ppt/slides/_rels/slide9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40.xml"/><Relationship Id="rId1" Type="http://schemas.openxmlformats.org/officeDocument/2006/relationships/slideLayout" Target="../slideLayouts/slideLayout20.xml"/><Relationship Id="rId5" Type="http://schemas.openxmlformats.org/officeDocument/2006/relationships/image" Target="../media/image139.png"/><Relationship Id="rId4" Type="http://schemas.openxmlformats.org/officeDocument/2006/relationships/image" Target="../media/image138.png"/></Relationships>
</file>

<file path=ppt/slides/_rels/slide98.xml.rels><?xml version="1.0" encoding="UTF-8" standalone="yes"?>
<Relationships xmlns="http://schemas.openxmlformats.org/package/2006/relationships"><Relationship Id="rId8" Type="http://schemas.openxmlformats.org/officeDocument/2006/relationships/image" Target="../media/image1250.png"/><Relationship Id="rId3" Type="http://schemas.openxmlformats.org/officeDocument/2006/relationships/image" Target="../media/image139.png"/><Relationship Id="rId7" Type="http://schemas.openxmlformats.org/officeDocument/2006/relationships/customXml" Target="../ink/ink4.xml"/><Relationship Id="rId2" Type="http://schemas.openxmlformats.org/officeDocument/2006/relationships/image" Target="../media/image140.png"/><Relationship Id="rId1" Type="http://schemas.openxmlformats.org/officeDocument/2006/relationships/slideLayout" Target="../slideLayouts/slideLayout20.xml"/><Relationship Id="rId6" Type="http://schemas.openxmlformats.org/officeDocument/2006/relationships/image" Target="../media/image1240.png"/><Relationship Id="rId5" Type="http://schemas.openxmlformats.org/officeDocument/2006/relationships/customXml" Target="../ink/ink3.xml"/><Relationship Id="rId10" Type="http://schemas.openxmlformats.org/officeDocument/2006/relationships/image" Target="../media/image1260.png"/><Relationship Id="rId4" Type="http://schemas.openxmlformats.org/officeDocument/2006/relationships/image" Target="../media/image141.png"/><Relationship Id="rId9" Type="http://schemas.openxmlformats.org/officeDocument/2006/relationships/customXml" Target="../ink/ink5.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normAutofit fontScale="90000"/>
          </a:bodyPr>
          <a:lstStyle/>
          <a:p>
            <a:r>
              <a:rPr lang="en-US" sz="4900" dirty="0"/>
              <a:t> </a:t>
            </a:r>
            <a:r>
              <a:rPr lang="en-US" sz="3600" b="1" dirty="0">
                <a:effectLst/>
              </a:rPr>
              <a:t>2024 ADA Standards of Care Update - Back to the Basics and Beyond</a:t>
            </a:r>
            <a:br>
              <a:rPr lang="en-US" sz="3200" b="1" dirty="0">
                <a:effectLst/>
              </a:rPr>
            </a:br>
            <a:r>
              <a:rPr lang="en-US" sz="3200" b="1" dirty="0">
                <a:effectLst/>
              </a:rPr>
              <a:t>2024</a:t>
            </a:r>
            <a:r>
              <a:rPr lang="en-US" dirty="0"/>
              <a:t> </a:t>
            </a:r>
            <a:endParaRPr lang="en-US" sz="4000" dirty="0"/>
          </a:p>
        </p:txBody>
      </p:sp>
      <p:sp>
        <p:nvSpPr>
          <p:cNvPr id="11" name="Subtitle 10"/>
          <p:cNvSpPr>
            <a:spLocks noGrp="1"/>
          </p:cNvSpPr>
          <p:nvPr>
            <p:ph type="subTitle" idx="1"/>
          </p:nvPr>
        </p:nvSpPr>
        <p:spPr>
          <a:xfrm>
            <a:off x="1143000" y="5029200"/>
            <a:ext cx="7162800" cy="533400"/>
          </a:xfrm>
        </p:spPr>
        <p:txBody>
          <a:bodyPr/>
          <a:lstStyle/>
          <a:p>
            <a:pPr lvl="0">
              <a:spcBef>
                <a:spcPts val="0"/>
              </a:spcBef>
              <a:buClr>
                <a:srgbClr val="86AA2C"/>
              </a:buClr>
            </a:pPr>
            <a:r>
              <a:rPr lang="en-US" sz="2800" dirty="0">
                <a:solidFill>
                  <a:prstClr val="black"/>
                </a:solidFill>
              </a:rPr>
              <a:t>Beverly Thomassian, RN, MPH, BC-ADM, CDCES</a:t>
            </a:r>
          </a:p>
          <a:p>
            <a:pPr lvl="0">
              <a:spcBef>
                <a:spcPts val="0"/>
              </a:spcBef>
              <a:buClr>
                <a:srgbClr val="86AA2C"/>
              </a:buClr>
            </a:pPr>
            <a:r>
              <a:rPr lang="en-US" sz="2800" dirty="0">
                <a:solidFill>
                  <a:prstClr val="black"/>
                </a:solidFill>
              </a:rPr>
              <a:t>Founder - www.DiabetesEd.net</a:t>
            </a:r>
          </a:p>
          <a:p>
            <a:pPr lvl="0">
              <a:spcBef>
                <a:spcPts val="0"/>
              </a:spcBef>
              <a:buClr>
                <a:srgbClr val="86AA2C"/>
              </a:buClr>
            </a:pPr>
            <a:endParaRPr lang="en-US" sz="2800" dirty="0">
              <a:solidFill>
                <a:prstClr val="black"/>
              </a:solidFill>
            </a:endParaRPr>
          </a:p>
          <a:p>
            <a:pPr lvl="0">
              <a:spcBef>
                <a:spcPts val="0"/>
              </a:spcBef>
              <a:buClr>
                <a:srgbClr val="86AA2C"/>
              </a:buClr>
            </a:pPr>
            <a:endParaRPr lang="en-US" sz="2800" dirty="0">
              <a:solidFill>
                <a:prstClr val="black"/>
              </a:solidFill>
            </a:endParaRPr>
          </a:p>
        </p:txBody>
      </p:sp>
      <p:sp>
        <p:nvSpPr>
          <p:cNvPr id="5" name="TextBox 4">
            <a:extLst>
              <a:ext uri="{FF2B5EF4-FFF2-40B4-BE49-F238E27FC236}">
                <a16:creationId xmlns:a16="http://schemas.microsoft.com/office/drawing/2014/main" id="{0C46FC21-4B75-D67D-6E80-9CDB697989D1}"/>
              </a:ext>
            </a:extLst>
          </p:cNvPr>
          <p:cNvSpPr txBox="1"/>
          <p:nvPr/>
        </p:nvSpPr>
        <p:spPr>
          <a:xfrm>
            <a:off x="5257800" y="2369403"/>
            <a:ext cx="3367548" cy="830997"/>
          </a:xfrm>
          <a:prstGeom prst="rect">
            <a:avLst/>
          </a:prstGeom>
          <a:noFill/>
        </p:spPr>
        <p:txBody>
          <a:bodyPr wrap="square" rtlCol="0">
            <a:spAutoFit/>
          </a:bodyPr>
          <a:lstStyle/>
          <a:p>
            <a:pPr algn="ctr"/>
            <a:r>
              <a:rPr lang="en-US" sz="2400" b="1" dirty="0">
                <a:solidFill>
                  <a:srgbClr val="C00000"/>
                </a:solidFill>
              </a:rPr>
              <a:t>QR Code for Handouts PDF &amp; Resources</a:t>
            </a:r>
          </a:p>
        </p:txBody>
      </p:sp>
      <p:pic>
        <p:nvPicPr>
          <p:cNvPr id="1026" name="Picture 2" descr="Diabetes Education Services 25 years anniversary logo">
            <a:extLst>
              <a:ext uri="{FF2B5EF4-FFF2-40B4-BE49-F238E27FC236}">
                <a16:creationId xmlns:a16="http://schemas.microsoft.com/office/drawing/2014/main" id="{D658D1A8-4499-B2BC-9D06-106601ECF2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710" y="186547"/>
            <a:ext cx="6968878" cy="103133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67BA28D-367B-E667-1F96-8490A4ED1734}"/>
              </a:ext>
            </a:extLst>
          </p:cNvPr>
          <p:cNvPicPr>
            <a:picLocks noChangeAspect="1"/>
          </p:cNvPicPr>
          <p:nvPr/>
        </p:nvPicPr>
        <p:blipFill>
          <a:blip r:embed="rId5"/>
          <a:stretch>
            <a:fillRect/>
          </a:stretch>
        </p:blipFill>
        <p:spPr>
          <a:xfrm>
            <a:off x="5663381" y="-90089"/>
            <a:ext cx="2413819" cy="2528489"/>
          </a:xfrm>
          <a:prstGeom prst="rect">
            <a:avLst/>
          </a:prstGeom>
        </p:spPr>
      </p:pic>
    </p:spTree>
    <p:custDataLst>
      <p:tags r:id="rId1"/>
    </p:custDataLst>
    <p:extLst>
      <p:ext uri="{BB962C8B-B14F-4D97-AF65-F5344CB8AC3E}">
        <p14:creationId xmlns:p14="http://schemas.microsoft.com/office/powerpoint/2010/main" val="3565501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17014"/>
            <a:ext cx="4457700" cy="1254585"/>
          </a:xfrm>
        </p:spPr>
        <p:txBody>
          <a:bodyPr>
            <a:normAutofit fontScale="90000"/>
          </a:bodyPr>
          <a:lstStyle/>
          <a:p>
            <a:r>
              <a:rPr lang="en-US" dirty="0"/>
              <a:t>Diabetes in Hawaii</a:t>
            </a:r>
          </a:p>
        </p:txBody>
      </p:sp>
      <p:pic>
        <p:nvPicPr>
          <p:cNvPr id="4" name="Picture 3">
            <a:extLst>
              <a:ext uri="{FF2B5EF4-FFF2-40B4-BE49-F238E27FC236}">
                <a16:creationId xmlns:a16="http://schemas.microsoft.com/office/drawing/2014/main" id="{17FCBCC8-D986-4D1D-B0F1-1B68B07B237B}"/>
              </a:ext>
            </a:extLst>
          </p:cNvPr>
          <p:cNvPicPr>
            <a:picLocks noChangeAspect="1"/>
          </p:cNvPicPr>
          <p:nvPr/>
        </p:nvPicPr>
        <p:blipFill>
          <a:blip r:embed="rId3"/>
          <a:stretch>
            <a:fillRect/>
          </a:stretch>
        </p:blipFill>
        <p:spPr>
          <a:xfrm>
            <a:off x="135933" y="1749606"/>
            <a:ext cx="9001889" cy="3358787"/>
          </a:xfrm>
          <a:prstGeom prst="rect">
            <a:avLst/>
          </a:prstGeom>
        </p:spPr>
      </p:pic>
      <p:pic>
        <p:nvPicPr>
          <p:cNvPr id="6" name="Picture 5">
            <a:extLst>
              <a:ext uri="{FF2B5EF4-FFF2-40B4-BE49-F238E27FC236}">
                <a16:creationId xmlns:a16="http://schemas.microsoft.com/office/drawing/2014/main" id="{599064FE-C949-4FDE-9A89-B43CC02B4A6B}"/>
              </a:ext>
            </a:extLst>
          </p:cNvPr>
          <p:cNvPicPr>
            <a:picLocks noChangeAspect="1"/>
          </p:cNvPicPr>
          <p:nvPr/>
        </p:nvPicPr>
        <p:blipFill>
          <a:blip r:embed="rId4"/>
          <a:stretch>
            <a:fillRect/>
          </a:stretch>
        </p:blipFill>
        <p:spPr>
          <a:xfrm>
            <a:off x="5105400" y="117014"/>
            <a:ext cx="3484516" cy="2015298"/>
          </a:xfrm>
          <a:prstGeom prst="rect">
            <a:avLst/>
          </a:prstGeom>
        </p:spPr>
      </p:pic>
      <p:sp>
        <p:nvSpPr>
          <p:cNvPr id="3" name="TextBox 2">
            <a:extLst>
              <a:ext uri="{FF2B5EF4-FFF2-40B4-BE49-F238E27FC236}">
                <a16:creationId xmlns:a16="http://schemas.microsoft.com/office/drawing/2014/main" id="{C2792C5B-D824-41A1-96BF-1E42E87F527B}"/>
              </a:ext>
            </a:extLst>
          </p:cNvPr>
          <p:cNvSpPr txBox="1"/>
          <p:nvPr/>
        </p:nvSpPr>
        <p:spPr>
          <a:xfrm>
            <a:off x="762000" y="4912192"/>
            <a:ext cx="7261303" cy="1828794"/>
          </a:xfrm>
          <a:prstGeom prst="rect">
            <a:avLst/>
          </a:prstGeom>
          <a:solidFill>
            <a:srgbClr val="99FFCC"/>
          </a:solidFill>
        </p:spPr>
        <p:txBody>
          <a:bodyPr wrap="square" rtlCol="0">
            <a:spAutoFit/>
          </a:bodyPr>
          <a:lstStyle/>
          <a:p>
            <a:r>
              <a:rPr lang="en-US" sz="2800" dirty="0"/>
              <a:t>13% with diabetes</a:t>
            </a:r>
          </a:p>
          <a:p>
            <a:r>
              <a:rPr lang="en-US" sz="2800" dirty="0"/>
              <a:t>About 1/3 of people don’t know they have it</a:t>
            </a:r>
          </a:p>
          <a:p>
            <a:r>
              <a:rPr lang="en-US" sz="2800" dirty="0"/>
              <a:t>41% with Prediabetes</a:t>
            </a:r>
          </a:p>
          <a:p>
            <a:r>
              <a:rPr lang="en-US" sz="2800" dirty="0"/>
              <a:t>Costs Hawaii $1.5 billion a year</a:t>
            </a:r>
          </a:p>
        </p:txBody>
      </p:sp>
    </p:spTree>
    <p:custDataLst>
      <p:tags r:id="rId1"/>
    </p:custDataLst>
    <p:extLst>
      <p:ext uri="{BB962C8B-B14F-4D97-AF65-F5344CB8AC3E}">
        <p14:creationId xmlns:p14="http://schemas.microsoft.com/office/powerpoint/2010/main" val="543196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GLP-1 /GIPs Approved for Weight Loss</a:t>
            </a:r>
          </a:p>
        </p:txBody>
      </p:sp>
      <p:sp>
        <p:nvSpPr>
          <p:cNvPr id="3" name="Content Placeholder 2"/>
          <p:cNvSpPr>
            <a:spLocks noGrp="1"/>
          </p:cNvSpPr>
          <p:nvPr>
            <p:ph sz="quarter" idx="1"/>
          </p:nvPr>
        </p:nvSpPr>
        <p:spPr>
          <a:xfrm>
            <a:off x="457200" y="1219200"/>
            <a:ext cx="4041648" cy="5562600"/>
          </a:xfrm>
        </p:spPr>
        <p:txBody>
          <a:bodyPr>
            <a:normAutofit lnSpcReduction="10000"/>
          </a:bodyPr>
          <a:lstStyle/>
          <a:p>
            <a:pPr>
              <a:lnSpc>
                <a:spcPct val="120000"/>
              </a:lnSpc>
            </a:pPr>
            <a:r>
              <a:rPr lang="en-US" sz="3100" dirty="0"/>
              <a:t>Liraglutide:    </a:t>
            </a:r>
          </a:p>
          <a:p>
            <a:pPr lvl="1">
              <a:lnSpc>
                <a:spcPct val="120000"/>
              </a:lnSpc>
            </a:pPr>
            <a:r>
              <a:rPr lang="en-US" dirty="0"/>
              <a:t>Victoza 1.8 mg (diabetes)</a:t>
            </a:r>
          </a:p>
          <a:p>
            <a:pPr lvl="1">
              <a:lnSpc>
                <a:spcPct val="120000"/>
              </a:lnSpc>
            </a:pPr>
            <a:r>
              <a:rPr lang="en-US" dirty="0" err="1"/>
              <a:t>Saxenda</a:t>
            </a:r>
            <a:r>
              <a:rPr lang="en-US" dirty="0"/>
              <a:t> 3 mg (</a:t>
            </a:r>
            <a:r>
              <a:rPr lang="en-US" dirty="0" err="1"/>
              <a:t>wt</a:t>
            </a:r>
            <a:r>
              <a:rPr lang="en-US" dirty="0"/>
              <a:t> loss) </a:t>
            </a:r>
          </a:p>
          <a:p>
            <a:pPr lvl="1">
              <a:lnSpc>
                <a:spcPct val="120000"/>
              </a:lnSpc>
            </a:pPr>
            <a:r>
              <a:rPr lang="en-US" dirty="0">
                <a:solidFill>
                  <a:srgbClr val="0070C0"/>
                </a:solidFill>
              </a:rPr>
              <a:t>6% </a:t>
            </a:r>
            <a:r>
              <a:rPr lang="en-US" dirty="0" err="1">
                <a:solidFill>
                  <a:srgbClr val="0070C0"/>
                </a:solidFill>
              </a:rPr>
              <a:t>wt</a:t>
            </a:r>
            <a:r>
              <a:rPr lang="en-US" dirty="0">
                <a:solidFill>
                  <a:srgbClr val="0070C0"/>
                </a:solidFill>
              </a:rPr>
              <a:t> loss, $1349 a mo</a:t>
            </a:r>
          </a:p>
          <a:p>
            <a:pPr>
              <a:lnSpc>
                <a:spcPct val="120000"/>
              </a:lnSpc>
            </a:pPr>
            <a:r>
              <a:rPr lang="en-US" sz="3100" dirty="0"/>
              <a:t>Semaglutide:</a:t>
            </a:r>
          </a:p>
          <a:p>
            <a:pPr>
              <a:lnSpc>
                <a:spcPct val="120000"/>
              </a:lnSpc>
            </a:pPr>
            <a:r>
              <a:rPr lang="en-US" sz="2600" dirty="0"/>
              <a:t>Ozempic 2mg (diabetes)</a:t>
            </a:r>
          </a:p>
          <a:p>
            <a:pPr lvl="1">
              <a:lnSpc>
                <a:spcPct val="120000"/>
              </a:lnSpc>
            </a:pPr>
            <a:r>
              <a:rPr lang="en-US" sz="2600" dirty="0" err="1"/>
              <a:t>Wegovy</a:t>
            </a:r>
            <a:r>
              <a:rPr lang="en-US" sz="2600" dirty="0"/>
              <a:t> 2.4mg </a:t>
            </a:r>
            <a:r>
              <a:rPr lang="en-US" dirty="0"/>
              <a:t>(</a:t>
            </a:r>
            <a:r>
              <a:rPr lang="en-US" dirty="0" err="1"/>
              <a:t>wt</a:t>
            </a:r>
            <a:r>
              <a:rPr lang="en-US" dirty="0"/>
              <a:t> loss)</a:t>
            </a:r>
            <a:endParaRPr lang="en-US" sz="2600" dirty="0"/>
          </a:p>
          <a:p>
            <a:pPr lvl="1">
              <a:lnSpc>
                <a:spcPct val="120000"/>
              </a:lnSpc>
            </a:pPr>
            <a:r>
              <a:rPr lang="en-US" sz="2600" dirty="0">
                <a:solidFill>
                  <a:srgbClr val="0070C0"/>
                </a:solidFill>
              </a:rPr>
              <a:t>6% </a:t>
            </a:r>
            <a:r>
              <a:rPr lang="en-US" sz="2600" dirty="0" err="1">
                <a:solidFill>
                  <a:srgbClr val="0070C0"/>
                </a:solidFill>
              </a:rPr>
              <a:t>wt</a:t>
            </a:r>
            <a:r>
              <a:rPr lang="en-US" sz="2600" dirty="0">
                <a:solidFill>
                  <a:srgbClr val="0070C0"/>
                </a:solidFill>
              </a:rPr>
              <a:t> loss, $1349 a mo</a:t>
            </a:r>
          </a:p>
        </p:txBody>
      </p:sp>
      <p:sp>
        <p:nvSpPr>
          <p:cNvPr id="5" name="Content Placeholder 4">
            <a:extLst>
              <a:ext uri="{FF2B5EF4-FFF2-40B4-BE49-F238E27FC236}">
                <a16:creationId xmlns:a16="http://schemas.microsoft.com/office/drawing/2014/main" id="{1F62B812-F949-7973-7B17-845A842EDDD1}"/>
              </a:ext>
            </a:extLst>
          </p:cNvPr>
          <p:cNvSpPr>
            <a:spLocks noGrp="1"/>
          </p:cNvSpPr>
          <p:nvPr>
            <p:ph sz="quarter" idx="2"/>
          </p:nvPr>
        </p:nvSpPr>
        <p:spPr>
          <a:xfrm>
            <a:off x="4722694" y="1244591"/>
            <a:ext cx="4116506" cy="4937760"/>
          </a:xfrm>
        </p:spPr>
        <p:txBody>
          <a:bodyPr>
            <a:normAutofit lnSpcReduction="10000"/>
          </a:bodyPr>
          <a:lstStyle/>
          <a:p>
            <a:pPr>
              <a:lnSpc>
                <a:spcPct val="120000"/>
              </a:lnSpc>
            </a:pPr>
            <a:r>
              <a:rPr lang="en-US" sz="2800" dirty="0" err="1"/>
              <a:t>Tirzepatide</a:t>
            </a:r>
            <a:endParaRPr lang="en-US" sz="2800" dirty="0"/>
          </a:p>
          <a:p>
            <a:pPr lvl="1">
              <a:lnSpc>
                <a:spcPct val="120000"/>
              </a:lnSpc>
            </a:pPr>
            <a:r>
              <a:rPr lang="en-US" dirty="0"/>
              <a:t>Mounjaro 15mg (diabetes)</a:t>
            </a:r>
          </a:p>
          <a:p>
            <a:pPr lvl="1">
              <a:lnSpc>
                <a:spcPct val="120000"/>
              </a:lnSpc>
            </a:pPr>
            <a:r>
              <a:rPr lang="en-US" dirty="0" err="1"/>
              <a:t>Zepbound</a:t>
            </a:r>
            <a:r>
              <a:rPr lang="en-US" dirty="0"/>
              <a:t> (</a:t>
            </a:r>
            <a:r>
              <a:rPr lang="en-US" dirty="0" err="1"/>
              <a:t>wt</a:t>
            </a:r>
            <a:r>
              <a:rPr lang="en-US" dirty="0"/>
              <a:t> loss) </a:t>
            </a:r>
          </a:p>
          <a:p>
            <a:pPr lvl="1">
              <a:lnSpc>
                <a:spcPct val="120000"/>
              </a:lnSpc>
            </a:pPr>
            <a:r>
              <a:rPr lang="en-US" dirty="0">
                <a:solidFill>
                  <a:srgbClr val="0070C0"/>
                </a:solidFill>
              </a:rPr>
              <a:t>13% </a:t>
            </a:r>
            <a:r>
              <a:rPr lang="en-US" dirty="0" err="1">
                <a:solidFill>
                  <a:srgbClr val="0070C0"/>
                </a:solidFill>
              </a:rPr>
              <a:t>wt</a:t>
            </a:r>
            <a:r>
              <a:rPr lang="en-US" dirty="0">
                <a:solidFill>
                  <a:srgbClr val="0070C0"/>
                </a:solidFill>
              </a:rPr>
              <a:t> loss - $1056 a mo</a:t>
            </a:r>
          </a:p>
          <a:p>
            <a:pPr marL="0" indent="0">
              <a:lnSpc>
                <a:spcPct val="120000"/>
              </a:lnSpc>
              <a:buNone/>
            </a:pPr>
            <a:br>
              <a:rPr lang="en-US" sz="2800" dirty="0">
                <a:solidFill>
                  <a:srgbClr val="0070C0"/>
                </a:solidFill>
              </a:rPr>
            </a:br>
            <a:r>
              <a:rPr lang="en-US" sz="2800" b="1" dirty="0"/>
              <a:t>All 3 Approved for use in adults with a:</a:t>
            </a:r>
          </a:p>
          <a:p>
            <a:pPr lvl="1">
              <a:lnSpc>
                <a:spcPct val="120000"/>
              </a:lnSpc>
            </a:pPr>
            <a:r>
              <a:rPr lang="en-US" sz="2400" dirty="0"/>
              <a:t>BMI of ≥ 30 or </a:t>
            </a:r>
          </a:p>
          <a:p>
            <a:pPr lvl="1">
              <a:lnSpc>
                <a:spcPct val="120000"/>
              </a:lnSpc>
            </a:pPr>
            <a:r>
              <a:rPr lang="en-US" sz="2400" dirty="0"/>
              <a:t>BMI of ≥ 27 or greater who have hypertension, type 2 diabetes, or dyslipidemia</a:t>
            </a:r>
            <a:r>
              <a:rPr lang="en-US" dirty="0"/>
              <a:t>.</a:t>
            </a:r>
          </a:p>
          <a:p>
            <a:endParaRPr lang="en-US" dirty="0"/>
          </a:p>
        </p:txBody>
      </p:sp>
      <mc:AlternateContent xmlns:mc="http://schemas.openxmlformats.org/markup-compatibility/2006" xmlns:p14="http://schemas.microsoft.com/office/powerpoint/2010/main" xmlns:aink="http://schemas.microsoft.com/office/drawing/2016/ink">
        <mc:Choice Requires="p14 aink">
          <p:contentPart p14:bwMode="auto" r:id="rId4">
            <p14:nvContentPartPr>
              <p14:cNvPr id="8" name="Ink 7">
                <a:extLst>
                  <a:ext uri="{FF2B5EF4-FFF2-40B4-BE49-F238E27FC236}">
                    <a16:creationId xmlns:a16="http://schemas.microsoft.com/office/drawing/2014/main" id="{29CE5E04-6C65-9D14-7144-06C6AD146444}"/>
                  </a:ext>
                </a:extLst>
              </p14:cNvPr>
              <p14:cNvContentPartPr/>
              <p14:nvPr/>
            </p14:nvContentPartPr>
            <p14:xfrm>
              <a:off x="4953000" y="3276600"/>
              <a:ext cx="3281760" cy="102600"/>
            </p14:xfrm>
          </p:contentPart>
        </mc:Choice>
        <mc:Fallback xmlns="">
          <p:pic>
            <p:nvPicPr>
              <p:cNvPr id="8" name="Ink 7">
                <a:extLst>
                  <a:ext uri="{FF2B5EF4-FFF2-40B4-BE49-F238E27FC236}">
                    <a16:creationId xmlns:a16="http://schemas.microsoft.com/office/drawing/2014/main" id="{29CE5E04-6C65-9D14-7144-06C6AD146444}"/>
                  </a:ext>
                </a:extLst>
              </p:cNvPr>
              <p:cNvPicPr/>
              <p:nvPr/>
            </p:nvPicPr>
            <p:blipFill>
              <a:blip r:embed="rId5"/>
              <a:stretch>
                <a:fillRect/>
              </a:stretch>
            </p:blipFill>
            <p:spPr>
              <a:xfrm>
                <a:off x="4944000" y="3267960"/>
                <a:ext cx="3299400" cy="120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
            <p14:nvContentPartPr>
              <p14:cNvPr id="9" name="Ink 8">
                <a:extLst>
                  <a:ext uri="{FF2B5EF4-FFF2-40B4-BE49-F238E27FC236}">
                    <a16:creationId xmlns:a16="http://schemas.microsoft.com/office/drawing/2014/main" id="{06B5DBF8-378F-F066-4B26-FE054DF7DEDE}"/>
                  </a:ext>
                </a:extLst>
              </p14:cNvPr>
              <p14:cNvContentPartPr/>
              <p14:nvPr/>
            </p14:nvContentPartPr>
            <p14:xfrm>
              <a:off x="6190488" y="6583536"/>
              <a:ext cx="360" cy="360"/>
            </p14:xfrm>
          </p:contentPart>
        </mc:Choice>
        <mc:Fallback xmlns="">
          <p:pic>
            <p:nvPicPr>
              <p:cNvPr id="9" name="Ink 8">
                <a:extLst>
                  <a:ext uri="{FF2B5EF4-FFF2-40B4-BE49-F238E27FC236}">
                    <a16:creationId xmlns:a16="http://schemas.microsoft.com/office/drawing/2014/main" id="{06B5DBF8-378F-F066-4B26-FE054DF7DEDE}"/>
                  </a:ext>
                </a:extLst>
              </p:cNvPr>
              <p:cNvPicPr/>
              <p:nvPr/>
            </p:nvPicPr>
            <p:blipFill>
              <a:blip r:embed="rId7"/>
              <a:stretch>
                <a:fillRect/>
              </a:stretch>
            </p:blipFill>
            <p:spPr>
              <a:xfrm>
                <a:off x="6181488" y="6574536"/>
                <a:ext cx="18000" cy="18000"/>
              </a:xfrm>
              <a:prstGeom prst="rect">
                <a:avLst/>
              </a:prstGeom>
            </p:spPr>
          </p:pic>
        </mc:Fallback>
      </mc:AlternateContent>
    </p:spTree>
    <p:custDataLst>
      <p:tags r:id="rId1"/>
    </p:custDataLst>
    <p:extLst>
      <p:ext uri="{BB962C8B-B14F-4D97-AF65-F5344CB8AC3E}">
        <p14:creationId xmlns:p14="http://schemas.microsoft.com/office/powerpoint/2010/main" val="2413053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A3533-67FC-331E-10CA-BBBFC3D4F0D6}"/>
              </a:ext>
            </a:extLst>
          </p:cNvPr>
          <p:cNvSpPr>
            <a:spLocks noGrp="1"/>
          </p:cNvSpPr>
          <p:nvPr>
            <p:ph type="title"/>
          </p:nvPr>
        </p:nvSpPr>
        <p:spPr/>
        <p:txBody>
          <a:bodyPr/>
          <a:lstStyle/>
          <a:p>
            <a:r>
              <a:rPr lang="en-US" dirty="0"/>
              <a:t>Metabolic Surgery Stats</a:t>
            </a:r>
          </a:p>
        </p:txBody>
      </p:sp>
      <p:sp>
        <p:nvSpPr>
          <p:cNvPr id="3" name="Content Placeholder 2">
            <a:extLst>
              <a:ext uri="{FF2B5EF4-FFF2-40B4-BE49-F238E27FC236}">
                <a16:creationId xmlns:a16="http://schemas.microsoft.com/office/drawing/2014/main" id="{5916356C-1E77-F73A-A1D7-B3B760577919}"/>
              </a:ext>
            </a:extLst>
          </p:cNvPr>
          <p:cNvSpPr>
            <a:spLocks noGrp="1"/>
          </p:cNvSpPr>
          <p:nvPr>
            <p:ph sz="quarter" idx="1"/>
          </p:nvPr>
        </p:nvSpPr>
        <p:spPr>
          <a:xfrm>
            <a:off x="457200" y="1219200"/>
            <a:ext cx="8229600" cy="5638800"/>
          </a:xfrm>
        </p:spPr>
        <p:txBody>
          <a:bodyPr>
            <a:normAutofit fontScale="62500" lnSpcReduction="20000"/>
          </a:bodyPr>
          <a:lstStyle/>
          <a:p>
            <a:pPr>
              <a:lnSpc>
                <a:spcPct val="120000"/>
              </a:lnSpc>
            </a:pPr>
            <a:r>
              <a:rPr lang="en-US" b="0" i="0" dirty="0">
                <a:solidFill>
                  <a:srgbClr val="383636"/>
                </a:solidFill>
                <a:effectLst/>
                <a:ea typeface="Calibri" panose="020F0502020204030204" pitchFamily="34" charset="0"/>
                <a:cs typeface="Calibri" panose="020F0502020204030204" pitchFamily="34" charset="0"/>
              </a:rPr>
              <a:t>Surgical Treatment and Medications Potentially Eradicate Diabetes Efficiently (STAMPEDE) trial, randomized 150 participants with diabetes to receive either metabolic surgery or medical treatment. </a:t>
            </a:r>
          </a:p>
          <a:p>
            <a:pPr lvl="1">
              <a:lnSpc>
                <a:spcPct val="120000"/>
              </a:lnSpc>
            </a:pPr>
            <a:r>
              <a:rPr lang="en-US" b="0" i="0" dirty="0">
                <a:solidFill>
                  <a:srgbClr val="383636"/>
                </a:solidFill>
                <a:effectLst/>
                <a:ea typeface="Calibri" panose="020F0502020204030204" pitchFamily="34" charset="0"/>
                <a:cs typeface="Calibri" panose="020F0502020204030204" pitchFamily="34" charset="0"/>
              </a:rPr>
              <a:t>A1C of 6.0% or lower after 5 years - 29% of those treated with RYGB and 23% treated with vertical sleeve gastrectomy (vs 5% med </a:t>
            </a:r>
            <a:r>
              <a:rPr lang="en-US" b="0" i="0" dirty="0" err="1">
                <a:solidFill>
                  <a:srgbClr val="383636"/>
                </a:solidFill>
                <a:effectLst/>
                <a:ea typeface="Calibri" panose="020F0502020204030204" pitchFamily="34" charset="0"/>
                <a:cs typeface="Calibri" panose="020F0502020204030204" pitchFamily="34" charset="0"/>
              </a:rPr>
              <a:t>mgmt</a:t>
            </a:r>
            <a:r>
              <a:rPr lang="en-US" b="0" i="0" dirty="0">
                <a:solidFill>
                  <a:srgbClr val="383636"/>
                </a:solidFill>
                <a:effectLst/>
                <a:ea typeface="Calibri" panose="020F0502020204030204" pitchFamily="34" charset="0"/>
                <a:cs typeface="Calibri" panose="020F0502020204030204" pitchFamily="34" charset="0"/>
              </a:rPr>
              <a:t>)</a:t>
            </a:r>
          </a:p>
          <a:p>
            <a:pPr lvl="1">
              <a:lnSpc>
                <a:spcPct val="120000"/>
              </a:lnSpc>
            </a:pPr>
            <a:r>
              <a:rPr lang="en-US" b="0" i="0" dirty="0">
                <a:solidFill>
                  <a:srgbClr val="383636"/>
                </a:solidFill>
                <a:effectLst/>
                <a:ea typeface="Calibri" panose="020F0502020204030204" pitchFamily="34" charset="0"/>
                <a:cs typeface="Calibri" panose="020F0502020204030204" pitchFamily="34" charset="0"/>
              </a:rPr>
              <a:t>Avg </a:t>
            </a:r>
            <a:r>
              <a:rPr lang="en-US" b="0" i="0" dirty="0" err="1">
                <a:solidFill>
                  <a:srgbClr val="383636"/>
                </a:solidFill>
                <a:effectLst/>
                <a:ea typeface="Calibri" panose="020F0502020204030204" pitchFamily="34" charset="0"/>
                <a:cs typeface="Calibri" panose="020F0502020204030204" pitchFamily="34" charset="0"/>
              </a:rPr>
              <a:t>wt</a:t>
            </a:r>
            <a:r>
              <a:rPr lang="en-US" b="0" i="0" dirty="0">
                <a:solidFill>
                  <a:srgbClr val="383636"/>
                </a:solidFill>
                <a:effectLst/>
                <a:ea typeface="Calibri" panose="020F0502020204030204" pitchFamily="34" charset="0"/>
                <a:cs typeface="Calibri" panose="020F0502020204030204" pitchFamily="34" charset="0"/>
              </a:rPr>
              <a:t> loss 25 -30% plus decreased CV mortality &amp; improved QoL</a:t>
            </a:r>
          </a:p>
          <a:p>
            <a:pPr>
              <a:lnSpc>
                <a:spcPct val="120000"/>
              </a:lnSpc>
            </a:pPr>
            <a:r>
              <a:rPr lang="en-US" b="0" i="0" dirty="0">
                <a:solidFill>
                  <a:srgbClr val="383636"/>
                </a:solidFill>
                <a:effectLst/>
                <a:ea typeface="Calibri" panose="020F0502020204030204" pitchFamily="34" charset="0"/>
                <a:cs typeface="Calibri" panose="020F0502020204030204" pitchFamily="34" charset="0"/>
              </a:rPr>
              <a:t>Erosion of diabetes remission over time </a:t>
            </a:r>
          </a:p>
          <a:p>
            <a:pPr lvl="1">
              <a:lnSpc>
                <a:spcPct val="120000"/>
              </a:lnSpc>
            </a:pPr>
            <a:r>
              <a:rPr lang="en-US" b="0" i="0" dirty="0">
                <a:solidFill>
                  <a:srgbClr val="383636"/>
                </a:solidFill>
                <a:effectLst/>
                <a:ea typeface="Calibri" panose="020F0502020204030204" pitchFamily="34" charset="0"/>
                <a:cs typeface="Calibri" panose="020F0502020204030204" pitchFamily="34" charset="0"/>
              </a:rPr>
              <a:t>at least 35–50% of individuals who initially have remission eventually experience recurrence. </a:t>
            </a:r>
          </a:p>
          <a:p>
            <a:pPr lvl="1">
              <a:lnSpc>
                <a:spcPct val="120000"/>
              </a:lnSpc>
            </a:pPr>
            <a:r>
              <a:rPr lang="en-US" dirty="0">
                <a:solidFill>
                  <a:srgbClr val="383636"/>
                </a:solidFill>
                <a:ea typeface="Calibri" panose="020F0502020204030204" pitchFamily="34" charset="0"/>
                <a:cs typeface="Calibri" panose="020F0502020204030204" pitchFamily="34" charset="0"/>
              </a:rPr>
              <a:t>M</a:t>
            </a:r>
            <a:r>
              <a:rPr lang="en-US" b="0" i="0" dirty="0">
                <a:solidFill>
                  <a:srgbClr val="383636"/>
                </a:solidFill>
                <a:effectLst/>
                <a:ea typeface="Calibri" panose="020F0502020204030204" pitchFamily="34" charset="0"/>
                <a:cs typeface="Calibri" panose="020F0502020204030204" pitchFamily="34" charset="0"/>
              </a:rPr>
              <a:t>edian disease-free period among such individuals following RYGB is 8.3 years</a:t>
            </a:r>
          </a:p>
          <a:p>
            <a:pPr lvl="1">
              <a:lnSpc>
                <a:spcPct val="120000"/>
              </a:lnSpc>
            </a:pPr>
            <a:r>
              <a:rPr lang="en-US" dirty="0">
                <a:solidFill>
                  <a:srgbClr val="383636"/>
                </a:solidFill>
                <a:ea typeface="Calibri" panose="020F0502020204030204" pitchFamily="34" charset="0"/>
                <a:cs typeface="Calibri" panose="020F0502020204030204" pitchFamily="34" charset="0"/>
              </a:rPr>
              <a:t>M</a:t>
            </a:r>
            <a:r>
              <a:rPr lang="en-US" b="0" i="0" dirty="0">
                <a:solidFill>
                  <a:srgbClr val="383636"/>
                </a:solidFill>
                <a:effectLst/>
                <a:ea typeface="Calibri" panose="020F0502020204030204" pitchFamily="34" charset="0"/>
                <a:cs typeface="Calibri" panose="020F0502020204030204" pitchFamily="34" charset="0"/>
              </a:rPr>
              <a:t>ajority of those who undergo surgery maintain substantial improvement of glycemia from baseline for at least 5–15 </a:t>
            </a:r>
            <a:r>
              <a:rPr lang="en-US" b="0" i="0" dirty="0" err="1">
                <a:solidFill>
                  <a:srgbClr val="383636"/>
                </a:solidFill>
                <a:effectLst/>
                <a:ea typeface="Calibri" panose="020F0502020204030204" pitchFamily="34" charset="0"/>
                <a:cs typeface="Calibri" panose="020F0502020204030204" pitchFamily="34" charset="0"/>
              </a:rPr>
              <a:t>yrs</a:t>
            </a:r>
            <a:endParaRPr lang="en-US" dirty="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39059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3194D-CB79-4EDA-BFAD-E39D23376C25}"/>
              </a:ext>
            </a:extLst>
          </p:cNvPr>
          <p:cNvSpPr>
            <a:spLocks noGrp="1"/>
          </p:cNvSpPr>
          <p:nvPr>
            <p:ph type="title"/>
          </p:nvPr>
        </p:nvSpPr>
        <p:spPr/>
        <p:txBody>
          <a:bodyPr/>
          <a:lstStyle/>
          <a:p>
            <a:r>
              <a:rPr lang="en-US" dirty="0"/>
              <a:t>Treatment options for BMI 25+</a:t>
            </a:r>
          </a:p>
        </p:txBody>
      </p:sp>
      <p:pic>
        <p:nvPicPr>
          <p:cNvPr id="4" name="Content Placeholder 3">
            <a:extLst>
              <a:ext uri="{FF2B5EF4-FFF2-40B4-BE49-F238E27FC236}">
                <a16:creationId xmlns:a16="http://schemas.microsoft.com/office/drawing/2014/main" id="{FF6A0FAE-DCA3-43EA-B19B-E1C9318947D9}"/>
              </a:ext>
            </a:extLst>
          </p:cNvPr>
          <p:cNvPicPr>
            <a:picLocks noGrp="1" noChangeAspect="1"/>
          </p:cNvPicPr>
          <p:nvPr>
            <p:ph sz="quarter" idx="1"/>
          </p:nvPr>
        </p:nvPicPr>
        <p:blipFill>
          <a:blip r:embed="rId2"/>
          <a:stretch>
            <a:fillRect/>
          </a:stretch>
        </p:blipFill>
        <p:spPr>
          <a:xfrm>
            <a:off x="457200" y="1295400"/>
            <a:ext cx="8490550" cy="3199298"/>
          </a:xfrm>
          <a:prstGeom prst="rect">
            <a:avLst/>
          </a:prstGeom>
        </p:spPr>
      </p:pic>
      <p:pic>
        <p:nvPicPr>
          <p:cNvPr id="5" name="Picture 4">
            <a:extLst>
              <a:ext uri="{FF2B5EF4-FFF2-40B4-BE49-F238E27FC236}">
                <a16:creationId xmlns:a16="http://schemas.microsoft.com/office/drawing/2014/main" id="{7F1864A0-4E9F-4FBD-821C-01220150B809}"/>
              </a:ext>
            </a:extLst>
          </p:cNvPr>
          <p:cNvPicPr>
            <a:picLocks noChangeAspect="1"/>
          </p:cNvPicPr>
          <p:nvPr/>
        </p:nvPicPr>
        <p:blipFill>
          <a:blip r:embed="rId3"/>
          <a:stretch>
            <a:fillRect/>
          </a:stretch>
        </p:blipFill>
        <p:spPr>
          <a:xfrm>
            <a:off x="4572001" y="2879070"/>
            <a:ext cx="381000" cy="477371"/>
          </a:xfrm>
          <a:prstGeom prst="rect">
            <a:avLst/>
          </a:prstGeom>
        </p:spPr>
      </p:pic>
      <p:pic>
        <p:nvPicPr>
          <p:cNvPr id="6" name="Picture 5">
            <a:extLst>
              <a:ext uri="{FF2B5EF4-FFF2-40B4-BE49-F238E27FC236}">
                <a16:creationId xmlns:a16="http://schemas.microsoft.com/office/drawing/2014/main" id="{80324AD9-102A-4397-A3E3-21FF7A2B18A2}"/>
              </a:ext>
            </a:extLst>
          </p:cNvPr>
          <p:cNvPicPr>
            <a:picLocks noChangeAspect="1"/>
          </p:cNvPicPr>
          <p:nvPr/>
        </p:nvPicPr>
        <p:blipFill>
          <a:blip r:embed="rId3"/>
          <a:stretch>
            <a:fillRect/>
          </a:stretch>
        </p:blipFill>
        <p:spPr>
          <a:xfrm>
            <a:off x="6569375" y="2848881"/>
            <a:ext cx="381000" cy="477371"/>
          </a:xfrm>
          <a:prstGeom prst="rect">
            <a:avLst/>
          </a:prstGeom>
        </p:spPr>
      </p:pic>
      <p:pic>
        <p:nvPicPr>
          <p:cNvPr id="7" name="Picture 6">
            <a:extLst>
              <a:ext uri="{FF2B5EF4-FFF2-40B4-BE49-F238E27FC236}">
                <a16:creationId xmlns:a16="http://schemas.microsoft.com/office/drawing/2014/main" id="{9B6E731E-5435-46DD-85C5-A691D110E2A8}"/>
              </a:ext>
            </a:extLst>
          </p:cNvPr>
          <p:cNvPicPr>
            <a:picLocks noChangeAspect="1"/>
          </p:cNvPicPr>
          <p:nvPr/>
        </p:nvPicPr>
        <p:blipFill>
          <a:blip r:embed="rId3"/>
          <a:stretch>
            <a:fillRect/>
          </a:stretch>
        </p:blipFill>
        <p:spPr>
          <a:xfrm>
            <a:off x="6601613" y="3356440"/>
            <a:ext cx="381000" cy="477371"/>
          </a:xfrm>
          <a:prstGeom prst="rect">
            <a:avLst/>
          </a:prstGeom>
        </p:spPr>
      </p:pic>
      <p:pic>
        <p:nvPicPr>
          <p:cNvPr id="8" name="Picture 7">
            <a:extLst>
              <a:ext uri="{FF2B5EF4-FFF2-40B4-BE49-F238E27FC236}">
                <a16:creationId xmlns:a16="http://schemas.microsoft.com/office/drawing/2014/main" id="{934F21C7-DB93-49DE-9E72-8BD3B0AB9440}"/>
              </a:ext>
            </a:extLst>
          </p:cNvPr>
          <p:cNvPicPr>
            <a:picLocks noChangeAspect="1"/>
          </p:cNvPicPr>
          <p:nvPr/>
        </p:nvPicPr>
        <p:blipFill>
          <a:blip r:embed="rId3"/>
          <a:stretch>
            <a:fillRect/>
          </a:stretch>
        </p:blipFill>
        <p:spPr>
          <a:xfrm>
            <a:off x="8077200" y="2802869"/>
            <a:ext cx="381000" cy="477371"/>
          </a:xfrm>
          <a:prstGeom prst="rect">
            <a:avLst/>
          </a:prstGeom>
        </p:spPr>
      </p:pic>
      <p:pic>
        <p:nvPicPr>
          <p:cNvPr id="9" name="Picture 8">
            <a:extLst>
              <a:ext uri="{FF2B5EF4-FFF2-40B4-BE49-F238E27FC236}">
                <a16:creationId xmlns:a16="http://schemas.microsoft.com/office/drawing/2014/main" id="{95DF3AEE-7902-41CB-A374-331B9A4924D2}"/>
              </a:ext>
            </a:extLst>
          </p:cNvPr>
          <p:cNvPicPr>
            <a:picLocks noChangeAspect="1"/>
          </p:cNvPicPr>
          <p:nvPr/>
        </p:nvPicPr>
        <p:blipFill>
          <a:blip r:embed="rId3"/>
          <a:stretch>
            <a:fillRect/>
          </a:stretch>
        </p:blipFill>
        <p:spPr>
          <a:xfrm>
            <a:off x="8115301" y="3316137"/>
            <a:ext cx="342899" cy="429632"/>
          </a:xfrm>
          <a:prstGeom prst="rect">
            <a:avLst/>
          </a:prstGeom>
        </p:spPr>
      </p:pic>
      <p:pic>
        <p:nvPicPr>
          <p:cNvPr id="10" name="Picture 9">
            <a:extLst>
              <a:ext uri="{FF2B5EF4-FFF2-40B4-BE49-F238E27FC236}">
                <a16:creationId xmlns:a16="http://schemas.microsoft.com/office/drawing/2014/main" id="{9510424E-A498-4EF7-920F-7C47A6C1906B}"/>
              </a:ext>
            </a:extLst>
          </p:cNvPr>
          <p:cNvPicPr>
            <a:picLocks noChangeAspect="1"/>
          </p:cNvPicPr>
          <p:nvPr/>
        </p:nvPicPr>
        <p:blipFill>
          <a:blip r:embed="rId3"/>
          <a:stretch>
            <a:fillRect/>
          </a:stretch>
        </p:blipFill>
        <p:spPr>
          <a:xfrm>
            <a:off x="8132887" y="3781666"/>
            <a:ext cx="342898" cy="429632"/>
          </a:xfrm>
          <a:prstGeom prst="rect">
            <a:avLst/>
          </a:prstGeom>
        </p:spPr>
      </p:pic>
      <p:sp>
        <p:nvSpPr>
          <p:cNvPr id="3" name="TextBox 2">
            <a:extLst>
              <a:ext uri="{FF2B5EF4-FFF2-40B4-BE49-F238E27FC236}">
                <a16:creationId xmlns:a16="http://schemas.microsoft.com/office/drawing/2014/main" id="{1552331E-4BDB-4CD9-B6AC-CDFFF2AB9009}"/>
              </a:ext>
            </a:extLst>
          </p:cNvPr>
          <p:cNvSpPr txBox="1"/>
          <p:nvPr/>
        </p:nvSpPr>
        <p:spPr>
          <a:xfrm>
            <a:off x="457200" y="5029200"/>
            <a:ext cx="767568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Gill Sans MT"/>
                <a:ea typeface="+mn-ea"/>
                <a:cs typeface="+mn-cs"/>
              </a:rPr>
              <a:t>Consider using diabetes medications that contribute to weight loss, including GLP-1 RAs and SGLT-2 inhibitors.</a:t>
            </a:r>
          </a:p>
        </p:txBody>
      </p:sp>
    </p:spTree>
    <p:extLst>
      <p:ext uri="{BB962C8B-B14F-4D97-AF65-F5344CB8AC3E}">
        <p14:creationId xmlns:p14="http://schemas.microsoft.com/office/powerpoint/2010/main" val="1445049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vert="horz" lIns="90477" tIns="44445" rIns="90477" bIns="44445" anchor="b" anchorCtr="0">
            <a:normAutofit/>
          </a:bodyPr>
          <a:lstStyle/>
          <a:p>
            <a:pPr eaLnBrk="1" hangingPunct="1"/>
            <a:r>
              <a:rPr lang="en-US" sz="5400" dirty="0"/>
              <a:t>6. Glycemic Goals </a:t>
            </a:r>
            <a:r>
              <a:rPr lang="en-US" sz="5400"/>
              <a:t>&amp; Hypo</a:t>
            </a:r>
            <a:endParaRPr lang="en-US" sz="3200" dirty="0">
              <a:sym typeface="Monotype Sorts" pitchFamily="2" charset="2"/>
            </a:endParaRPr>
          </a:p>
        </p:txBody>
      </p:sp>
      <p:sp>
        <p:nvSpPr>
          <p:cNvPr id="1981443" name="Rectangle 3"/>
          <p:cNvSpPr>
            <a:spLocks noGrp="1" noChangeArrowheads="1"/>
          </p:cNvSpPr>
          <p:nvPr>
            <p:ph idx="1"/>
          </p:nvPr>
        </p:nvSpPr>
        <p:spPr>
          <a:xfrm>
            <a:off x="571500" y="1219200"/>
            <a:ext cx="8001000" cy="4800600"/>
          </a:xfrm>
        </p:spPr>
        <p:txBody>
          <a:bodyPr vert="horz" lIns="90477" tIns="44445" rIns="90477" bIns="44445">
            <a:normAutofit/>
          </a:bodyPr>
          <a:lstStyle/>
          <a:p>
            <a:pPr lvl="1" eaLnBrk="1" hangingPunct="1">
              <a:buSzPct val="75000"/>
              <a:buFont typeface="Wingdings" pitchFamily="2" charset="2"/>
              <a:buNone/>
            </a:pPr>
            <a:r>
              <a:rPr lang="en-US" sz="6000" dirty="0">
                <a:solidFill>
                  <a:srgbClr val="C00000"/>
                </a:solidFill>
              </a:rPr>
              <a:t>A</a:t>
            </a:r>
            <a:r>
              <a:rPr lang="en-US" sz="6000" dirty="0"/>
              <a:t>1C</a:t>
            </a:r>
          </a:p>
          <a:p>
            <a:pPr lvl="1" eaLnBrk="1" hangingPunct="1">
              <a:buSzPct val="75000"/>
              <a:buFont typeface="Wingdings" pitchFamily="2" charset="2"/>
              <a:buNone/>
            </a:pPr>
            <a:r>
              <a:rPr lang="en-US" sz="6000" dirty="0">
                <a:solidFill>
                  <a:srgbClr val="C00000"/>
                </a:solidFill>
              </a:rPr>
              <a:t>B</a:t>
            </a:r>
            <a:r>
              <a:rPr lang="en-US" sz="6000" dirty="0"/>
              <a:t>lood Pressure</a:t>
            </a:r>
          </a:p>
          <a:p>
            <a:pPr lvl="1" eaLnBrk="1" hangingPunct="1">
              <a:buSzPct val="75000"/>
              <a:buFont typeface="Wingdings" pitchFamily="2" charset="2"/>
              <a:buNone/>
            </a:pPr>
            <a:r>
              <a:rPr lang="en-US" sz="6000" dirty="0">
                <a:solidFill>
                  <a:srgbClr val="C00000"/>
                </a:solidFill>
              </a:rPr>
              <a:t>C</a:t>
            </a:r>
            <a:r>
              <a:rPr lang="en-US" sz="6000" dirty="0"/>
              <a:t>ardiovascular risk reduction</a:t>
            </a:r>
            <a:endParaRPr lang="en-US" sz="3600" dirty="0"/>
          </a:p>
          <a:p>
            <a:pPr lvl="1" eaLnBrk="1" hangingPunct="1">
              <a:buSzPct val="75000"/>
              <a:buFont typeface="Wingdings" pitchFamily="2" charset="2"/>
              <a:buNone/>
            </a:pPr>
            <a:r>
              <a:rPr lang="en-US" b="1" i="1" dirty="0">
                <a:solidFill>
                  <a:schemeClr val="tx2">
                    <a:lumMod val="50000"/>
                  </a:schemeClr>
                </a:solidFill>
              </a:rPr>
              <a:t> </a:t>
            </a:r>
          </a:p>
        </p:txBody>
      </p:sp>
      <p:pic>
        <p:nvPicPr>
          <p:cNvPr id="2" name="Picture 1"/>
          <p:cNvPicPr>
            <a:picLocks noChangeAspect="1"/>
          </p:cNvPicPr>
          <p:nvPr/>
        </p:nvPicPr>
        <p:blipFill>
          <a:blip r:embed="rId3"/>
          <a:stretch>
            <a:fillRect/>
          </a:stretch>
        </p:blipFill>
        <p:spPr>
          <a:xfrm>
            <a:off x="5105401" y="4064989"/>
            <a:ext cx="3467100" cy="2107213"/>
          </a:xfrm>
          <a:prstGeom prst="rect">
            <a:avLst/>
          </a:prstGeom>
        </p:spPr>
      </p:pic>
    </p:spTree>
    <p:custDataLst>
      <p:tags r:id="rId1"/>
    </p:custDataLst>
    <p:extLst>
      <p:ext uri="{BB962C8B-B14F-4D97-AF65-F5344CB8AC3E}">
        <p14:creationId xmlns:p14="http://schemas.microsoft.com/office/powerpoint/2010/main" val="478883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81443">
                                            <p:txEl>
                                              <p:pRg st="0" end="0"/>
                                            </p:txEl>
                                          </p:spTgt>
                                        </p:tgtEl>
                                        <p:attrNameLst>
                                          <p:attrName>style.visibility</p:attrName>
                                        </p:attrNameLst>
                                      </p:cBhvr>
                                      <p:to>
                                        <p:strVal val="visible"/>
                                      </p:to>
                                    </p:set>
                                    <p:anim calcmode="lin" valueType="num">
                                      <p:cBhvr additive="base">
                                        <p:cTn id="7" dur="500" fill="hold"/>
                                        <p:tgtEl>
                                          <p:spTgt spid="19814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814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981443">
                                            <p:txEl>
                                              <p:pRg st="1" end="1"/>
                                            </p:txEl>
                                          </p:spTgt>
                                        </p:tgtEl>
                                        <p:attrNameLst>
                                          <p:attrName>style.visibility</p:attrName>
                                        </p:attrNameLst>
                                      </p:cBhvr>
                                      <p:to>
                                        <p:strVal val="visible"/>
                                      </p:to>
                                    </p:set>
                                    <p:anim calcmode="lin" valueType="num">
                                      <p:cBhvr additive="base">
                                        <p:cTn id="13" dur="500" fill="hold"/>
                                        <p:tgtEl>
                                          <p:spTgt spid="19814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814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981443">
                                            <p:txEl>
                                              <p:pRg st="2" end="2"/>
                                            </p:txEl>
                                          </p:spTgt>
                                        </p:tgtEl>
                                        <p:attrNameLst>
                                          <p:attrName>style.visibility</p:attrName>
                                        </p:attrNameLst>
                                      </p:cBhvr>
                                      <p:to>
                                        <p:strVal val="visible"/>
                                      </p:to>
                                    </p:set>
                                    <p:anim calcmode="lin" valueType="num">
                                      <p:cBhvr additive="base">
                                        <p:cTn id="19" dur="500" fill="hold"/>
                                        <p:tgtEl>
                                          <p:spTgt spid="198144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814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81443">
                                            <p:txEl>
                                              <p:pRg st="3" end="3"/>
                                            </p:txEl>
                                          </p:spTgt>
                                        </p:tgtEl>
                                        <p:attrNameLst>
                                          <p:attrName>style.visibility</p:attrName>
                                        </p:attrNameLst>
                                      </p:cBhvr>
                                      <p:to>
                                        <p:strVal val="visible"/>
                                      </p:to>
                                    </p:set>
                                    <p:anim calcmode="lin" valueType="num">
                                      <p:cBhvr additive="base">
                                        <p:cTn id="25" dur="500" fill="hold"/>
                                        <p:tgtEl>
                                          <p:spTgt spid="198144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8144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4418" name="Rectangle 1026"/>
          <p:cNvSpPr>
            <a:spLocks noGrp="1" noChangeArrowheads="1"/>
          </p:cNvSpPr>
          <p:nvPr>
            <p:ph type="title"/>
          </p:nvPr>
        </p:nvSpPr>
        <p:spPr/>
        <p:txBody>
          <a:bodyPr>
            <a:normAutofit/>
          </a:bodyPr>
          <a:lstStyle/>
          <a:p>
            <a:pPr eaLnBrk="1" hangingPunct="1">
              <a:defRPr/>
            </a:pPr>
            <a:r>
              <a:rPr lang="en-US" sz="4800" dirty="0"/>
              <a:t>ABC’s of Diabetes  </a:t>
            </a:r>
          </a:p>
        </p:txBody>
      </p:sp>
      <p:sp>
        <p:nvSpPr>
          <p:cNvPr id="1724419" name="Rectangle 1027"/>
          <p:cNvSpPr>
            <a:spLocks noGrp="1" noChangeArrowheads="1"/>
          </p:cNvSpPr>
          <p:nvPr>
            <p:ph type="body" idx="1"/>
          </p:nvPr>
        </p:nvSpPr>
        <p:spPr>
          <a:xfrm>
            <a:off x="482600" y="1295400"/>
            <a:ext cx="6882263" cy="5410200"/>
          </a:xfrm>
        </p:spPr>
        <p:txBody>
          <a:bodyPr>
            <a:normAutofit/>
          </a:bodyPr>
          <a:lstStyle/>
          <a:p>
            <a:pPr eaLnBrk="1" hangingPunct="1">
              <a:lnSpc>
                <a:spcPct val="110000"/>
              </a:lnSpc>
              <a:defRPr/>
            </a:pPr>
            <a:r>
              <a:rPr lang="en-US" sz="3600" dirty="0">
                <a:solidFill>
                  <a:srgbClr val="0070C0"/>
                </a:solidFill>
              </a:rPr>
              <a:t>A</a:t>
            </a:r>
            <a:r>
              <a:rPr lang="en-US" sz="3000" dirty="0"/>
              <a:t>1c less than 7% (individualize)</a:t>
            </a:r>
          </a:p>
          <a:p>
            <a:pPr lvl="1" eaLnBrk="1" hangingPunct="1">
              <a:lnSpc>
                <a:spcPct val="110000"/>
              </a:lnSpc>
              <a:defRPr/>
            </a:pPr>
            <a:r>
              <a:rPr lang="en-US" sz="2401" dirty="0"/>
              <a:t>Pre-meal BG 80-130</a:t>
            </a:r>
          </a:p>
          <a:p>
            <a:pPr lvl="1" eaLnBrk="1" hangingPunct="1">
              <a:lnSpc>
                <a:spcPct val="110000"/>
              </a:lnSpc>
              <a:defRPr/>
            </a:pPr>
            <a:r>
              <a:rPr lang="en-US" sz="2401" dirty="0"/>
              <a:t>Post meal BG &lt;180</a:t>
            </a:r>
          </a:p>
          <a:p>
            <a:pPr lvl="1" eaLnBrk="1" hangingPunct="1">
              <a:lnSpc>
                <a:spcPct val="110000"/>
              </a:lnSpc>
              <a:defRPr/>
            </a:pPr>
            <a:r>
              <a:rPr lang="en-US" sz="2401" dirty="0"/>
              <a:t>AGP - Time in Range (70-180) 70% of time</a:t>
            </a:r>
          </a:p>
          <a:p>
            <a:pPr eaLnBrk="1" hangingPunct="1">
              <a:lnSpc>
                <a:spcPct val="110000"/>
              </a:lnSpc>
              <a:defRPr/>
            </a:pPr>
            <a:r>
              <a:rPr lang="en-US" sz="3600" dirty="0">
                <a:solidFill>
                  <a:srgbClr val="0070C0"/>
                </a:solidFill>
              </a:rPr>
              <a:t>B</a:t>
            </a:r>
            <a:r>
              <a:rPr lang="en-US" sz="3000" dirty="0"/>
              <a:t>lood Pressure &lt; 130/80</a:t>
            </a:r>
          </a:p>
          <a:p>
            <a:pPr eaLnBrk="1" hangingPunct="1">
              <a:lnSpc>
                <a:spcPct val="110000"/>
              </a:lnSpc>
              <a:defRPr/>
            </a:pPr>
            <a:r>
              <a:rPr lang="en-US" sz="3600" dirty="0">
                <a:solidFill>
                  <a:srgbClr val="0070C0"/>
                </a:solidFill>
              </a:rPr>
              <a:t>C</a:t>
            </a:r>
            <a:r>
              <a:rPr lang="en-US" sz="3000" dirty="0"/>
              <a:t>holesterol </a:t>
            </a:r>
          </a:p>
          <a:p>
            <a:pPr lvl="1" eaLnBrk="1" hangingPunct="1">
              <a:lnSpc>
                <a:spcPct val="110000"/>
              </a:lnSpc>
              <a:defRPr/>
            </a:pPr>
            <a:r>
              <a:rPr lang="en-US" sz="2401" dirty="0"/>
              <a:t>Statin therapy based on age &amp; risk status</a:t>
            </a:r>
          </a:p>
          <a:p>
            <a:pPr lvl="1" eaLnBrk="1" hangingPunct="1">
              <a:lnSpc>
                <a:spcPct val="110000"/>
              </a:lnSpc>
              <a:defRPr/>
            </a:pPr>
            <a:r>
              <a:rPr lang="en-US" sz="2401" dirty="0"/>
              <a:t>If 40+ with ASCVD Risk, decrease 50%, LDL &lt;70</a:t>
            </a:r>
          </a:p>
          <a:p>
            <a:pPr lvl="1" eaLnBrk="1" hangingPunct="1">
              <a:lnSpc>
                <a:spcPct val="110000"/>
              </a:lnSpc>
              <a:defRPr/>
            </a:pPr>
            <a:r>
              <a:rPr lang="en-US" sz="2401" dirty="0"/>
              <a:t>If 40+ with ASCVD, decrease 50%, LDL &lt;55</a:t>
            </a:r>
          </a:p>
          <a:p>
            <a:pPr marL="0" indent="0">
              <a:buNone/>
              <a:defRPr/>
            </a:pPr>
            <a:endParaRPr lang="en-US" i="1" dirty="0">
              <a:solidFill>
                <a:schemeClr val="accent1">
                  <a:lumMod val="40000"/>
                  <a:lumOff val="60000"/>
                </a:schemeClr>
              </a:solidFill>
            </a:endParaRPr>
          </a:p>
        </p:txBody>
      </p:sp>
      <p:pic>
        <p:nvPicPr>
          <p:cNvPr id="3" name="Picture 2" descr="Portrait of two women smiling">
            <a:extLst>
              <a:ext uri="{FF2B5EF4-FFF2-40B4-BE49-F238E27FC236}">
                <a16:creationId xmlns:a16="http://schemas.microsoft.com/office/drawing/2014/main" id="{5A6F7CF8-9EC9-50C9-FD62-88F6A5DFDE1A}"/>
              </a:ext>
            </a:extLst>
          </p:cNvPr>
          <p:cNvPicPr>
            <a:picLocks noChangeAspect="1"/>
          </p:cNvPicPr>
          <p:nvPr/>
        </p:nvPicPr>
        <p:blipFill>
          <a:blip r:embed="rId4"/>
          <a:stretch>
            <a:fillRect/>
          </a:stretch>
        </p:blipFill>
        <p:spPr>
          <a:xfrm>
            <a:off x="6677669" y="1893814"/>
            <a:ext cx="2118198" cy="1693856"/>
          </a:xfrm>
          <a:prstGeom prst="rect">
            <a:avLst/>
          </a:prstGeom>
        </p:spPr>
      </p:pic>
    </p:spTree>
    <p:custDataLst>
      <p:tags r:id="rId1"/>
    </p:custDataLst>
    <p:extLst>
      <p:ext uri="{BB962C8B-B14F-4D97-AF65-F5344CB8AC3E}">
        <p14:creationId xmlns:p14="http://schemas.microsoft.com/office/powerpoint/2010/main" val="3314438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7824"/>
            <a:ext cx="8229600" cy="1366176"/>
          </a:xfrm>
        </p:spPr>
        <p:txBody>
          <a:bodyPr>
            <a:normAutofit fontScale="90000"/>
          </a:bodyPr>
          <a:lstStyle/>
          <a:p>
            <a:r>
              <a:rPr lang="en-US" dirty="0"/>
              <a:t>6. Glycemic Targets for Non-Pregnant Adults</a:t>
            </a:r>
          </a:p>
        </p:txBody>
      </p:sp>
      <p:sp>
        <p:nvSpPr>
          <p:cNvPr id="6" name="Content Placeholder 5"/>
          <p:cNvSpPr>
            <a:spLocks noGrp="1"/>
          </p:cNvSpPr>
          <p:nvPr>
            <p:ph sz="quarter" idx="1"/>
          </p:nvPr>
        </p:nvSpPr>
        <p:spPr>
          <a:xfrm>
            <a:off x="457200" y="1588477"/>
            <a:ext cx="7239000" cy="5105400"/>
          </a:xfrm>
        </p:spPr>
        <p:txBody>
          <a:bodyPr>
            <a:normAutofit fontScale="92500" lnSpcReduction="10000"/>
          </a:bodyPr>
          <a:lstStyle/>
          <a:p>
            <a:pPr lvl="1"/>
            <a:r>
              <a:rPr lang="en-US" sz="2800" b="1" dirty="0"/>
              <a:t>A1c &lt; 7%</a:t>
            </a:r>
            <a:r>
              <a:rPr lang="en-US" sz="2800" dirty="0"/>
              <a:t>  - a reasonable goal for adults.</a:t>
            </a:r>
          </a:p>
          <a:p>
            <a:pPr lvl="1"/>
            <a:r>
              <a:rPr lang="en-US" sz="2800" b="1" dirty="0"/>
              <a:t>A1c &lt; 6.5%</a:t>
            </a:r>
            <a:r>
              <a:rPr lang="en-US" sz="2800" dirty="0"/>
              <a:t> - for those without significant risk of hypoglycemia  </a:t>
            </a:r>
          </a:p>
          <a:p>
            <a:pPr lvl="1"/>
            <a:r>
              <a:rPr lang="en-US" sz="2800" b="1" dirty="0"/>
              <a:t>A1c &lt; 8%</a:t>
            </a:r>
            <a:r>
              <a:rPr lang="en-US" sz="2800" dirty="0"/>
              <a:t> -  for those with history of hypoglycemia, limited life expectancy, or those with longstanding diabetes and vascular complications.</a:t>
            </a:r>
          </a:p>
          <a:p>
            <a:pPr lvl="1">
              <a:buSzPct val="75000"/>
            </a:pPr>
            <a:r>
              <a:rPr lang="en-US" sz="3200" b="1" dirty="0">
                <a:solidFill>
                  <a:schemeClr val="tx1">
                    <a:lumMod val="95000"/>
                    <a:lumOff val="5000"/>
                  </a:schemeClr>
                </a:solidFill>
              </a:rPr>
              <a:t>A1c Check Frequency:</a:t>
            </a:r>
          </a:p>
          <a:p>
            <a:pPr lvl="2">
              <a:buSzPct val="75000"/>
            </a:pPr>
            <a:r>
              <a:rPr lang="en-US" sz="3200" dirty="0"/>
              <a:t>If meeting goal -  At least 2 times a year</a:t>
            </a:r>
          </a:p>
          <a:p>
            <a:pPr lvl="2">
              <a:buSzPct val="75000"/>
            </a:pPr>
            <a:r>
              <a:rPr lang="en-US" sz="3200" dirty="0"/>
              <a:t>If </a:t>
            </a:r>
            <a:r>
              <a:rPr lang="en-US" sz="3200" i="1" dirty="0"/>
              <a:t>not </a:t>
            </a:r>
            <a:r>
              <a:rPr lang="en-US" sz="3200" dirty="0"/>
              <a:t>meeting goal – Quarterly</a:t>
            </a:r>
          </a:p>
          <a:p>
            <a:pPr lvl="1"/>
            <a:endParaRPr lang="en-US" sz="2800" dirty="0"/>
          </a:p>
          <a:p>
            <a:pPr lvl="1"/>
            <a:r>
              <a:rPr lang="en-US" sz="2800" b="1" dirty="0"/>
              <a:t>Also review Ambulatory Glucose Profile</a:t>
            </a:r>
          </a:p>
          <a:p>
            <a:endParaRPr lang="en-US" dirty="0"/>
          </a:p>
        </p:txBody>
      </p:sp>
      <p:pic>
        <p:nvPicPr>
          <p:cNvPr id="2" name="Picture 1"/>
          <p:cNvPicPr>
            <a:picLocks noChangeAspect="1"/>
          </p:cNvPicPr>
          <p:nvPr/>
        </p:nvPicPr>
        <p:blipFill>
          <a:blip r:embed="rId4"/>
          <a:stretch>
            <a:fillRect/>
          </a:stretch>
        </p:blipFill>
        <p:spPr>
          <a:xfrm>
            <a:off x="7467600" y="1588477"/>
            <a:ext cx="1356946" cy="1366176"/>
          </a:xfrm>
          <a:prstGeom prst="rect">
            <a:avLst/>
          </a:prstGeom>
        </p:spPr>
      </p:pic>
    </p:spTree>
    <p:custDataLst>
      <p:tags r:id="rId1"/>
    </p:custDataLst>
    <p:extLst>
      <p:ext uri="{BB962C8B-B14F-4D97-AF65-F5344CB8AC3E}">
        <p14:creationId xmlns:p14="http://schemas.microsoft.com/office/powerpoint/2010/main" val="2182216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457200" y="304800"/>
            <a:ext cx="8229600" cy="1143000"/>
          </a:xfrm>
        </p:spPr>
        <p:txBody>
          <a:bodyPr vert="horz" lIns="90477" tIns="44445" rIns="90477" bIns="44445" anchor="b" anchorCtr="0">
            <a:normAutofit fontScale="90000"/>
          </a:bodyPr>
          <a:lstStyle/>
          <a:p>
            <a:pPr eaLnBrk="1" hangingPunct="1"/>
            <a:r>
              <a:rPr lang="en-US" b="1" dirty="0"/>
              <a:t>6. Glycemic Targets</a:t>
            </a:r>
            <a:br>
              <a:rPr lang="en-US" b="1" dirty="0"/>
            </a:br>
            <a:r>
              <a:rPr lang="en-US" sz="4000" b="1" dirty="0"/>
              <a:t>Individualize Targets – ADA  </a:t>
            </a:r>
            <a:endParaRPr lang="en-US" b="1" dirty="0"/>
          </a:p>
        </p:txBody>
      </p:sp>
      <p:sp>
        <p:nvSpPr>
          <p:cNvPr id="89091" name="Rectangle 3"/>
          <p:cNvSpPr>
            <a:spLocks noGrp="1" noChangeArrowheads="1"/>
          </p:cNvSpPr>
          <p:nvPr>
            <p:ph sz="half" idx="1"/>
          </p:nvPr>
        </p:nvSpPr>
        <p:spPr>
          <a:xfrm>
            <a:off x="457200" y="1520959"/>
            <a:ext cx="7543800" cy="4648200"/>
          </a:xfrm>
          <a:ln w="12700">
            <a:solidFill>
              <a:schemeClr val="tx1"/>
            </a:solidFill>
            <a:miter lim="800000"/>
            <a:headEnd/>
            <a:tailEnd/>
          </a:ln>
        </p:spPr>
        <p:txBody>
          <a:bodyPr vert="horz" lIns="90477" tIns="44445" rIns="90477" bIns="44445">
            <a:normAutofit/>
          </a:bodyPr>
          <a:lstStyle/>
          <a:p>
            <a:pPr eaLnBrk="1" hangingPunct="1">
              <a:buFont typeface="Wingdings" pitchFamily="2" charset="2"/>
              <a:buNone/>
            </a:pPr>
            <a:endParaRPr lang="en-US" sz="2000" dirty="0">
              <a:solidFill>
                <a:schemeClr val="tx2"/>
              </a:solidFill>
            </a:endParaRPr>
          </a:p>
          <a:p>
            <a:pPr lvl="1" eaLnBrk="1" hangingPunct="1">
              <a:buSzPct val="75000"/>
            </a:pPr>
            <a:r>
              <a:rPr lang="en-US" sz="3600" dirty="0"/>
              <a:t> </a:t>
            </a:r>
            <a:r>
              <a:rPr lang="en-US" sz="4000" dirty="0"/>
              <a:t>Pre-Prandial BG 80- 130</a:t>
            </a:r>
          </a:p>
          <a:p>
            <a:pPr lvl="1" eaLnBrk="1" hangingPunct="1">
              <a:buSzPct val="75000"/>
            </a:pPr>
            <a:endParaRPr lang="en-US" sz="2000" dirty="0"/>
          </a:p>
          <a:p>
            <a:pPr lvl="1" eaLnBrk="1" hangingPunct="1">
              <a:buSzPct val="75000"/>
            </a:pPr>
            <a:r>
              <a:rPr lang="en-US" sz="4000" dirty="0"/>
              <a:t> 1-2 </a:t>
            </a:r>
            <a:r>
              <a:rPr lang="en-US" sz="4000" dirty="0" err="1"/>
              <a:t>hr</a:t>
            </a:r>
            <a:r>
              <a:rPr lang="en-US" sz="4000" dirty="0"/>
              <a:t> post prandial &lt; than 180</a:t>
            </a:r>
          </a:p>
          <a:p>
            <a:pPr lvl="2" eaLnBrk="1" hangingPunct="1">
              <a:buSzPct val="75000"/>
              <a:buFont typeface="Wingdings" pitchFamily="2" charset="2"/>
              <a:buNone/>
            </a:pPr>
            <a:r>
              <a:rPr lang="en-US" sz="2800" dirty="0"/>
              <a:t>*for nonpregnant adults</a:t>
            </a:r>
          </a:p>
          <a:p>
            <a:pPr lvl="2" eaLnBrk="1" hangingPunct="1">
              <a:buSzPct val="75000"/>
              <a:buFont typeface="Wingdings" pitchFamily="2" charset="2"/>
              <a:buNone/>
            </a:pPr>
            <a:endParaRPr lang="en-US" sz="2800" dirty="0"/>
          </a:p>
          <a:p>
            <a:pPr lvl="1">
              <a:buSzPct val="75000"/>
            </a:pPr>
            <a:r>
              <a:rPr lang="en-US" sz="4000" dirty="0"/>
              <a:t>Time in Range: 70%</a:t>
            </a:r>
          </a:p>
          <a:p>
            <a:pPr lvl="2">
              <a:buSzPct val="75000"/>
            </a:pPr>
            <a:r>
              <a:rPr lang="en-US" sz="3600" dirty="0"/>
              <a:t>BG of 70-180 mg/dL</a:t>
            </a:r>
          </a:p>
          <a:p>
            <a:pPr lvl="1" algn="r" eaLnBrk="1" hangingPunct="1">
              <a:buSzPct val="75000"/>
              <a:buFont typeface="Wingdings" pitchFamily="2" charset="2"/>
              <a:buNone/>
            </a:pPr>
            <a:endParaRPr lang="en-US" sz="1400" i="1" dirty="0"/>
          </a:p>
          <a:p>
            <a:pPr lvl="1" algn="r" eaLnBrk="1" hangingPunct="1">
              <a:buSzPct val="75000"/>
              <a:buFont typeface="Wingdings" pitchFamily="2" charset="2"/>
              <a:buNone/>
            </a:pPr>
            <a:endParaRPr lang="en-US" sz="1600" i="1" dirty="0"/>
          </a:p>
        </p:txBody>
      </p:sp>
      <p:pic>
        <p:nvPicPr>
          <p:cNvPr id="31746" name="Picture 2" descr="C:\Users\Beverly\AppData\Local\Microsoft\Windows\Temporary Internet Files\Content.IE5\DJWH7WCO\MC900388914[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9800" y="3838975"/>
            <a:ext cx="2844483" cy="240334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06685976"/>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457200" y="228600"/>
            <a:ext cx="8229600" cy="914400"/>
          </a:xfrm>
        </p:spPr>
        <p:txBody>
          <a:bodyPr>
            <a:normAutofit/>
          </a:bodyPr>
          <a:lstStyle/>
          <a:p>
            <a:pPr eaLnBrk="1" hangingPunct="1"/>
            <a:r>
              <a:rPr lang="en-US" sz="4000" dirty="0"/>
              <a:t>A1c and Estimated Avg Glucose (eAG)  </a:t>
            </a:r>
          </a:p>
        </p:txBody>
      </p:sp>
      <p:sp>
        <p:nvSpPr>
          <p:cNvPr id="88067" name="Rectangle 3"/>
          <p:cNvSpPr>
            <a:spLocks noGrp="1" noChangeArrowheads="1"/>
          </p:cNvSpPr>
          <p:nvPr>
            <p:ph idx="1"/>
          </p:nvPr>
        </p:nvSpPr>
        <p:spPr>
          <a:xfrm>
            <a:off x="609600" y="1447800"/>
            <a:ext cx="7239000" cy="4819650"/>
          </a:xfrm>
        </p:spPr>
        <p:txBody>
          <a:bodyPr>
            <a:normAutofit/>
          </a:bodyPr>
          <a:lstStyle/>
          <a:p>
            <a:pPr eaLnBrk="1" hangingPunct="1">
              <a:lnSpc>
                <a:spcPct val="80000"/>
              </a:lnSpc>
              <a:buFont typeface="Wingdings" pitchFamily="2" charset="2"/>
              <a:buNone/>
            </a:pPr>
            <a:r>
              <a:rPr lang="en-US" sz="2800" b="1" u="sng" dirty="0"/>
              <a:t>A1c (%)	           	eAG__  </a:t>
            </a:r>
          </a:p>
          <a:p>
            <a:pPr eaLnBrk="1" hangingPunct="1">
              <a:lnSpc>
                <a:spcPct val="80000"/>
              </a:lnSpc>
              <a:buFont typeface="Wingdings" pitchFamily="2" charset="2"/>
              <a:buNone/>
            </a:pPr>
            <a:r>
              <a:rPr lang="en-US" sz="2800" b="1" dirty="0"/>
              <a:t>	5		97   </a:t>
            </a:r>
            <a:r>
              <a:rPr lang="en-US" sz="2800" dirty="0"/>
              <a:t>(76-120)</a:t>
            </a:r>
          </a:p>
          <a:p>
            <a:pPr eaLnBrk="1" hangingPunct="1">
              <a:lnSpc>
                <a:spcPct val="80000"/>
              </a:lnSpc>
              <a:buFont typeface="Wingdings" pitchFamily="2" charset="2"/>
              <a:buNone/>
            </a:pPr>
            <a:r>
              <a:rPr lang="en-US" sz="2800" b="1" dirty="0"/>
              <a:t>   6		126 </a:t>
            </a:r>
            <a:r>
              <a:rPr lang="en-US" sz="2800" dirty="0"/>
              <a:t>(100-152)</a:t>
            </a:r>
          </a:p>
          <a:p>
            <a:pPr eaLnBrk="1" hangingPunct="1">
              <a:lnSpc>
                <a:spcPct val="80000"/>
              </a:lnSpc>
              <a:buFont typeface="Wingdings" pitchFamily="2" charset="2"/>
              <a:buNone/>
            </a:pPr>
            <a:r>
              <a:rPr lang="en-US" sz="2800" b="1" dirty="0"/>
              <a:t>	7		154 </a:t>
            </a:r>
            <a:r>
              <a:rPr lang="en-US" sz="2800" dirty="0"/>
              <a:t>(123-185)</a:t>
            </a:r>
          </a:p>
          <a:p>
            <a:pPr eaLnBrk="1" hangingPunct="1">
              <a:lnSpc>
                <a:spcPct val="80000"/>
              </a:lnSpc>
              <a:buFont typeface="Wingdings" pitchFamily="2" charset="2"/>
              <a:buNone/>
            </a:pPr>
            <a:r>
              <a:rPr lang="en-US" sz="2800" b="1" dirty="0"/>
              <a:t>	8		183 </a:t>
            </a:r>
            <a:r>
              <a:rPr lang="en-US" sz="2800" dirty="0"/>
              <a:t>(147-217)</a:t>
            </a:r>
          </a:p>
          <a:p>
            <a:pPr eaLnBrk="1" hangingPunct="1">
              <a:lnSpc>
                <a:spcPct val="80000"/>
              </a:lnSpc>
              <a:buFont typeface="Wingdings" pitchFamily="2" charset="2"/>
              <a:buNone/>
            </a:pPr>
            <a:r>
              <a:rPr lang="en-US" sz="2800" b="1" dirty="0"/>
              <a:t>	9		212 </a:t>
            </a:r>
            <a:r>
              <a:rPr lang="en-US" sz="2800" dirty="0"/>
              <a:t>(170 -249)</a:t>
            </a:r>
          </a:p>
          <a:p>
            <a:pPr eaLnBrk="1" hangingPunct="1">
              <a:lnSpc>
                <a:spcPct val="80000"/>
              </a:lnSpc>
              <a:buFont typeface="Wingdings" pitchFamily="2" charset="2"/>
              <a:buNone/>
            </a:pPr>
            <a:r>
              <a:rPr lang="en-US" sz="2800" b="1" dirty="0"/>
              <a:t>	10		240 </a:t>
            </a:r>
            <a:r>
              <a:rPr lang="en-US" sz="2800" dirty="0"/>
              <a:t>(193-282)</a:t>
            </a:r>
          </a:p>
          <a:p>
            <a:pPr eaLnBrk="1" hangingPunct="1">
              <a:lnSpc>
                <a:spcPct val="80000"/>
              </a:lnSpc>
              <a:buFont typeface="Wingdings" pitchFamily="2" charset="2"/>
              <a:buNone/>
            </a:pPr>
            <a:r>
              <a:rPr lang="en-US" sz="2800" b="1" dirty="0"/>
              <a:t>	11		269 </a:t>
            </a:r>
            <a:r>
              <a:rPr lang="en-US" sz="2800" dirty="0"/>
              <a:t>(217-314)</a:t>
            </a:r>
            <a:r>
              <a:rPr lang="en-US" sz="2800" b="1" dirty="0"/>
              <a:t>	</a:t>
            </a:r>
          </a:p>
          <a:p>
            <a:pPr eaLnBrk="1" hangingPunct="1">
              <a:lnSpc>
                <a:spcPct val="80000"/>
              </a:lnSpc>
              <a:buFont typeface="Wingdings" pitchFamily="2" charset="2"/>
              <a:buNone/>
            </a:pPr>
            <a:r>
              <a:rPr lang="en-US" sz="2800" b="1" dirty="0"/>
              <a:t>   12		298  </a:t>
            </a:r>
            <a:r>
              <a:rPr lang="en-US" sz="2800" dirty="0"/>
              <a:t>(240-347)</a:t>
            </a:r>
          </a:p>
          <a:p>
            <a:pPr eaLnBrk="1" hangingPunct="1">
              <a:lnSpc>
                <a:spcPct val="80000"/>
              </a:lnSpc>
              <a:buFont typeface="Wingdings" pitchFamily="2" charset="2"/>
              <a:buNone/>
            </a:pPr>
            <a:r>
              <a:rPr lang="en-US" sz="2400" dirty="0"/>
              <a:t>			 </a:t>
            </a:r>
          </a:p>
        </p:txBody>
      </p:sp>
      <p:pic>
        <p:nvPicPr>
          <p:cNvPr id="2" name="Picture 1">
            <a:extLst>
              <a:ext uri="{FF2B5EF4-FFF2-40B4-BE49-F238E27FC236}">
                <a16:creationId xmlns:a16="http://schemas.microsoft.com/office/drawing/2014/main" id="{373B86B3-71B5-4FF0-80CE-0E602ED35CB5}"/>
              </a:ext>
            </a:extLst>
          </p:cNvPr>
          <p:cNvPicPr>
            <a:picLocks noChangeAspect="1"/>
          </p:cNvPicPr>
          <p:nvPr/>
        </p:nvPicPr>
        <p:blipFill>
          <a:blip r:embed="rId4"/>
          <a:stretch>
            <a:fillRect/>
          </a:stretch>
        </p:blipFill>
        <p:spPr>
          <a:xfrm>
            <a:off x="5181600" y="4847178"/>
            <a:ext cx="3804589" cy="996813"/>
          </a:xfrm>
          <a:prstGeom prst="rect">
            <a:avLst/>
          </a:prstGeom>
        </p:spPr>
      </p:pic>
      <p:sp>
        <p:nvSpPr>
          <p:cNvPr id="5" name="TextBox 4">
            <a:extLst>
              <a:ext uri="{FF2B5EF4-FFF2-40B4-BE49-F238E27FC236}">
                <a16:creationId xmlns:a16="http://schemas.microsoft.com/office/drawing/2014/main" id="{1AFADE32-8F21-471D-A653-F0A7FD804812}"/>
              </a:ext>
            </a:extLst>
          </p:cNvPr>
          <p:cNvSpPr txBox="1"/>
          <p:nvPr/>
        </p:nvSpPr>
        <p:spPr>
          <a:xfrm>
            <a:off x="104670" y="5410200"/>
            <a:ext cx="5181600" cy="757130"/>
          </a:xfrm>
          <a:prstGeom prst="rect">
            <a:avLst/>
          </a:prstGeom>
          <a:noFill/>
        </p:spPr>
        <p:txBody>
          <a:bodyPr wrap="square" rtlCol="0">
            <a:spAutoFit/>
          </a:bodyPr>
          <a:lstStyle/>
          <a:p>
            <a:pPr algn="ctr">
              <a:lnSpc>
                <a:spcPct val="80000"/>
              </a:lnSpc>
            </a:pPr>
            <a:r>
              <a:rPr lang="en-US" sz="2000" b="1" i="1" dirty="0"/>
              <a:t>eAG = 28.7 x A1c-46.7  ~ 29 pts per 1%</a:t>
            </a:r>
          </a:p>
          <a:p>
            <a:pPr algn="ctr">
              <a:lnSpc>
                <a:spcPct val="80000"/>
              </a:lnSpc>
            </a:pPr>
            <a:r>
              <a:rPr lang="en-US" sz="1600" b="1" i="1" dirty="0"/>
              <a:t>Translating the A1c Assay Into eAG – ADAG Study</a:t>
            </a:r>
            <a:endParaRPr lang="en-US" b="1" dirty="0"/>
          </a:p>
          <a:p>
            <a:pPr algn="r">
              <a:lnSpc>
                <a:spcPct val="80000"/>
              </a:lnSpc>
            </a:pPr>
            <a:r>
              <a:rPr lang="en-US" dirty="0"/>
              <a:t> </a:t>
            </a:r>
          </a:p>
        </p:txBody>
      </p:sp>
      <p:pic>
        <p:nvPicPr>
          <p:cNvPr id="7" name="Picture 6">
            <a:extLst>
              <a:ext uri="{FF2B5EF4-FFF2-40B4-BE49-F238E27FC236}">
                <a16:creationId xmlns:a16="http://schemas.microsoft.com/office/drawing/2014/main" id="{40DD5A88-51EF-4D70-B650-8C1655D0C8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6400" y="1828800"/>
            <a:ext cx="2676525" cy="2657475"/>
          </a:xfrm>
          <a:prstGeom prst="rect">
            <a:avLst/>
          </a:prstGeom>
        </p:spPr>
      </p:pic>
    </p:spTree>
    <p:custDataLst>
      <p:tags r:id="rId1"/>
    </p:custDataLst>
    <p:extLst>
      <p:ext uri="{BB962C8B-B14F-4D97-AF65-F5344CB8AC3E}">
        <p14:creationId xmlns:p14="http://schemas.microsoft.com/office/powerpoint/2010/main" val="2127200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7458" name="Object 2"/>
          <p:cNvGraphicFramePr>
            <a:graphicFrameLocks noChangeAspect="1"/>
          </p:cNvGraphicFramePr>
          <p:nvPr/>
        </p:nvGraphicFramePr>
        <p:xfrm>
          <a:off x="2" y="685801"/>
          <a:ext cx="4359275" cy="3371851"/>
        </p:xfrm>
        <a:graphic>
          <a:graphicData uri="http://schemas.openxmlformats.org/presentationml/2006/ole">
            <mc:AlternateContent xmlns:mc="http://schemas.openxmlformats.org/markup-compatibility/2006">
              <mc:Choice xmlns:v="urn:schemas-microsoft-com:vml" Requires="v">
                <p:oleObj name="Clip" r:id="rId4" imgW="3840813" imgH="2972058" progId="">
                  <p:embed/>
                </p:oleObj>
              </mc:Choice>
              <mc:Fallback>
                <p:oleObj name="Clip" r:id="rId4" imgW="3840813" imgH="2972058" progId="">
                  <p:embed/>
                  <p:pic>
                    <p:nvPicPr>
                      <p:cNvPr id="147458"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 y="685801"/>
                        <a:ext cx="4359275" cy="337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7459" name="Object 3"/>
          <p:cNvGraphicFramePr>
            <a:graphicFrameLocks noChangeAspect="1"/>
          </p:cNvGraphicFramePr>
          <p:nvPr/>
        </p:nvGraphicFramePr>
        <p:xfrm>
          <a:off x="4749800" y="685802"/>
          <a:ext cx="4394200" cy="3398839"/>
        </p:xfrm>
        <a:graphic>
          <a:graphicData uri="http://schemas.openxmlformats.org/presentationml/2006/ole">
            <mc:AlternateContent xmlns:mc="http://schemas.openxmlformats.org/markup-compatibility/2006">
              <mc:Choice xmlns:v="urn:schemas-microsoft-com:vml" Requires="v">
                <p:oleObj name="Clip" r:id="rId6" imgW="3840813" imgH="2972058" progId="">
                  <p:embed/>
                </p:oleObj>
              </mc:Choice>
              <mc:Fallback>
                <p:oleObj name="Clip" r:id="rId6" imgW="3840813" imgH="2972058" progId="">
                  <p:embed/>
                  <p:pic>
                    <p:nvPicPr>
                      <p:cNvPr id="147459"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49800" y="685802"/>
                        <a:ext cx="4394200" cy="3398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680388" name="Picture 4" descr="visceral fa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09802" y="0"/>
            <a:ext cx="4719639"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42896879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680388"/>
                                        </p:tgtEl>
                                        <p:attrNameLst>
                                          <p:attrName>style.visibility</p:attrName>
                                        </p:attrNameLst>
                                      </p:cBhvr>
                                      <p:to>
                                        <p:strVal val="visible"/>
                                      </p:to>
                                    </p:set>
                                    <p:anim calcmode="lin" valueType="num">
                                      <p:cBhvr>
                                        <p:cTn id="7" dur="500" fill="hold"/>
                                        <p:tgtEl>
                                          <p:spTgt spid="1680388"/>
                                        </p:tgtEl>
                                        <p:attrNameLst>
                                          <p:attrName>ppt_w</p:attrName>
                                        </p:attrNameLst>
                                      </p:cBhvr>
                                      <p:tavLst>
                                        <p:tav tm="0">
                                          <p:val>
                                            <p:fltVal val="0"/>
                                          </p:val>
                                        </p:tav>
                                        <p:tav tm="100000">
                                          <p:val>
                                            <p:strVal val="#ppt_w"/>
                                          </p:val>
                                        </p:tav>
                                      </p:tavLst>
                                    </p:anim>
                                    <p:anim calcmode="lin" valueType="num">
                                      <p:cBhvr>
                                        <p:cTn id="8" dur="500" fill="hold"/>
                                        <p:tgtEl>
                                          <p:spTgt spid="1680388"/>
                                        </p:tgtEl>
                                        <p:attrNameLst>
                                          <p:attrName>ppt_h</p:attrName>
                                        </p:attrNameLst>
                                      </p:cBhvr>
                                      <p:tavLst>
                                        <p:tav tm="0">
                                          <p:val>
                                            <p:fltVal val="0"/>
                                          </p:val>
                                        </p:tav>
                                        <p:tav tm="100000">
                                          <p:val>
                                            <p:strVal val="#ppt_h"/>
                                          </p:val>
                                        </p:tav>
                                      </p:tavLst>
                                    </p:anim>
                                    <p:anim calcmode="lin" valueType="num">
                                      <p:cBhvr>
                                        <p:cTn id="9" dur="500" fill="hold"/>
                                        <p:tgtEl>
                                          <p:spTgt spid="1680388"/>
                                        </p:tgtEl>
                                        <p:attrNameLst>
                                          <p:attrName>style.rotation</p:attrName>
                                        </p:attrNameLst>
                                      </p:cBhvr>
                                      <p:tavLst>
                                        <p:tav tm="0">
                                          <p:val>
                                            <p:fltVal val="360"/>
                                          </p:val>
                                        </p:tav>
                                        <p:tav tm="100000">
                                          <p:val>
                                            <p:fltVal val="0"/>
                                          </p:val>
                                        </p:tav>
                                      </p:tavLst>
                                    </p:anim>
                                    <p:animEffect transition="in" filter="fade">
                                      <p:cBhvr>
                                        <p:cTn id="10" dur="500"/>
                                        <p:tgtEl>
                                          <p:spTgt spid="1680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6FB7AC-99A8-1D5F-EEAE-2CB5876AFDC8}"/>
            </a:ext>
          </a:extLst>
        </p:cNvPr>
        <p:cNvGrpSpPr/>
        <p:nvPr/>
      </p:nvGrpSpPr>
      <p:grpSpPr>
        <a:xfrm>
          <a:off x="0" y="0"/>
          <a:ext cx="0" cy="0"/>
          <a:chOff x="0" y="0"/>
          <a:chExt cx="0" cy="0"/>
        </a:xfrm>
      </p:grpSpPr>
      <p:sp>
        <p:nvSpPr>
          <p:cNvPr id="258050" name="Rectangle 2">
            <a:extLst>
              <a:ext uri="{FF2B5EF4-FFF2-40B4-BE49-F238E27FC236}">
                <a16:creationId xmlns:a16="http://schemas.microsoft.com/office/drawing/2014/main" id="{6553F936-1877-61C5-A5C5-A98C357E41F5}"/>
              </a:ext>
            </a:extLst>
          </p:cNvPr>
          <p:cNvSpPr>
            <a:spLocks noGrp="1" noChangeArrowheads="1"/>
          </p:cNvSpPr>
          <p:nvPr>
            <p:ph type="title"/>
          </p:nvPr>
        </p:nvSpPr>
        <p:spPr>
          <a:xfrm>
            <a:off x="457200" y="457200"/>
            <a:ext cx="8229600" cy="1219200"/>
          </a:xfrm>
        </p:spPr>
        <p:txBody>
          <a:bodyPr>
            <a:noAutofit/>
          </a:bodyPr>
          <a:lstStyle/>
          <a:p>
            <a:pPr eaLnBrk="1" hangingPunct="1"/>
            <a:r>
              <a:rPr lang="en-US" sz="4000" dirty="0"/>
              <a:t>Diabetes Bingo</a:t>
            </a:r>
            <a:br>
              <a:rPr lang="en-US" sz="4000" dirty="0"/>
            </a:br>
            <a:r>
              <a:rPr lang="en-US" sz="4000" dirty="0"/>
              <a:t>“</a:t>
            </a:r>
            <a:r>
              <a:rPr lang="en-US" sz="4000" dirty="0" err="1"/>
              <a:t>DiaBingo</a:t>
            </a:r>
            <a:r>
              <a:rPr lang="en-US" sz="4000" dirty="0"/>
              <a:t>”  Shout out Right Answer</a:t>
            </a:r>
          </a:p>
        </p:txBody>
      </p:sp>
      <p:pic>
        <p:nvPicPr>
          <p:cNvPr id="258052" name="Picture 4" descr="MCj03361540000[1]">
            <a:extLst>
              <a:ext uri="{FF2B5EF4-FFF2-40B4-BE49-F238E27FC236}">
                <a16:creationId xmlns:a16="http://schemas.microsoft.com/office/drawing/2014/main" id="{F0E02097-1ACC-C8CB-FF55-D22C263544E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71600" y="1905000"/>
            <a:ext cx="5354108" cy="416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96970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89E07DA-4344-423B-AA1A-DAA4A37374FB}"/>
              </a:ext>
            </a:extLst>
          </p:cNvPr>
          <p:cNvPicPr>
            <a:picLocks noGrp="1" noChangeAspect="1"/>
          </p:cNvPicPr>
          <p:nvPr>
            <p:ph sz="quarter" idx="1"/>
          </p:nvPr>
        </p:nvPicPr>
        <p:blipFill>
          <a:blip r:embed="rId2"/>
          <a:stretch>
            <a:fillRect/>
          </a:stretch>
        </p:blipFill>
        <p:spPr>
          <a:xfrm>
            <a:off x="2133600" y="112505"/>
            <a:ext cx="5039367" cy="6438283"/>
          </a:xfrm>
          <a:prstGeom prst="rect">
            <a:avLst/>
          </a:prstGeom>
        </p:spPr>
      </p:pic>
    </p:spTree>
    <p:extLst>
      <p:ext uri="{BB962C8B-B14F-4D97-AF65-F5344CB8AC3E}">
        <p14:creationId xmlns:p14="http://schemas.microsoft.com/office/powerpoint/2010/main" val="719958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be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918553582"/>
      </p:ext>
    </p:extLst>
  </p:cSld>
  <p:clrMapOvr>
    <a:masterClrMapping/>
  </p:clrMapOvr>
  <p:transition>
    <p:random/>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sz="2700" b="1" i="1" dirty="0"/>
              <a:t>“The highest form of wisdom is kindness.” </a:t>
            </a:r>
            <a:br>
              <a:rPr lang="en-US" sz="2700" b="1" i="1" dirty="0"/>
            </a:br>
            <a:r>
              <a:rPr lang="en-US" sz="2700" b="1" i="1" dirty="0"/>
              <a:t>The Talmud</a:t>
            </a:r>
            <a:endParaRPr lang="en-US" sz="2700" dirty="0"/>
          </a:p>
        </p:txBody>
      </p:sp>
      <p:pic>
        <p:nvPicPr>
          <p:cNvPr id="3" name="Picture 2"/>
          <p:cNvPicPr>
            <a:picLocks noChangeAspect="1"/>
          </p:cNvPicPr>
          <p:nvPr/>
        </p:nvPicPr>
        <p:blipFill>
          <a:blip r:embed="rId3"/>
          <a:stretch>
            <a:fillRect/>
          </a:stretch>
        </p:blipFill>
        <p:spPr>
          <a:xfrm>
            <a:off x="838200" y="1371600"/>
            <a:ext cx="7523328" cy="4800600"/>
          </a:xfrm>
          <a:prstGeom prst="rect">
            <a:avLst/>
          </a:prstGeom>
        </p:spPr>
      </p:pic>
    </p:spTree>
    <p:custDataLst>
      <p:tags r:id="rId1"/>
    </p:custDataLst>
    <p:extLst>
      <p:ext uri="{BB962C8B-B14F-4D97-AF65-F5344CB8AC3E}">
        <p14:creationId xmlns:p14="http://schemas.microsoft.com/office/powerpoint/2010/main" val="1132133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4418" name="Rectangle 1026"/>
          <p:cNvSpPr>
            <a:spLocks noGrp="1" noChangeArrowheads="1"/>
          </p:cNvSpPr>
          <p:nvPr>
            <p:ph type="title"/>
          </p:nvPr>
        </p:nvSpPr>
        <p:spPr>
          <a:xfrm>
            <a:off x="457200" y="152400"/>
            <a:ext cx="8229600" cy="990600"/>
          </a:xfrm>
        </p:spPr>
        <p:txBody>
          <a:bodyPr anchor="b">
            <a:normAutofit/>
          </a:bodyPr>
          <a:lstStyle/>
          <a:p>
            <a:pPr eaLnBrk="1" hangingPunct="1">
              <a:defRPr/>
            </a:pPr>
            <a:r>
              <a:rPr lang="en-US" dirty="0"/>
              <a:t>ADA 2024 Summary for Exams</a:t>
            </a:r>
          </a:p>
        </p:txBody>
      </p:sp>
      <p:graphicFrame>
        <p:nvGraphicFramePr>
          <p:cNvPr id="1724421" name="Rectangle 1027">
            <a:extLst>
              <a:ext uri="{FF2B5EF4-FFF2-40B4-BE49-F238E27FC236}">
                <a16:creationId xmlns:a16="http://schemas.microsoft.com/office/drawing/2014/main" id="{1AC91032-4054-2DE7-6AEA-E9A52D073D50}"/>
              </a:ext>
            </a:extLst>
          </p:cNvPr>
          <p:cNvGraphicFramePr/>
          <p:nvPr>
            <p:extLst>
              <p:ext uri="{D42A27DB-BD31-4B8C-83A1-F6EECF244321}">
                <p14:modId xmlns:p14="http://schemas.microsoft.com/office/powerpoint/2010/main" val="1691739967"/>
              </p:ext>
            </p:extLst>
          </p:nvPr>
        </p:nvGraphicFramePr>
        <p:xfrm>
          <a:off x="457200" y="1219200"/>
          <a:ext cx="8229600" cy="49377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386594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ADC9CC-8DC7-F130-E0CF-B0F54E475C4D}"/>
            </a:ext>
          </a:extLst>
        </p:cNvPr>
        <p:cNvGrpSpPr/>
        <p:nvPr/>
      </p:nvGrpSpPr>
      <p:grpSpPr>
        <a:xfrm>
          <a:off x="0" y="0"/>
          <a:ext cx="0" cy="0"/>
          <a:chOff x="0" y="0"/>
          <a:chExt cx="0" cy="0"/>
        </a:xfrm>
      </p:grpSpPr>
      <p:sp>
        <p:nvSpPr>
          <p:cNvPr id="73730" name="Rectangle 2">
            <a:extLst>
              <a:ext uri="{FF2B5EF4-FFF2-40B4-BE49-F238E27FC236}">
                <a16:creationId xmlns:a16="http://schemas.microsoft.com/office/drawing/2014/main" id="{93CF063D-1E57-056F-5FF5-2579A0BBA02A}"/>
              </a:ext>
            </a:extLst>
          </p:cNvPr>
          <p:cNvSpPr>
            <a:spLocks noGrp="1" noChangeArrowheads="1"/>
          </p:cNvSpPr>
          <p:nvPr>
            <p:ph type="title"/>
          </p:nvPr>
        </p:nvSpPr>
        <p:spPr/>
        <p:txBody>
          <a:bodyPr>
            <a:normAutofit/>
          </a:bodyPr>
          <a:lstStyle/>
          <a:p>
            <a:pPr eaLnBrk="1" hangingPunct="1"/>
            <a:r>
              <a:rPr lang="en-US" dirty="0" err="1"/>
              <a:t>DiaBingo</a:t>
            </a:r>
            <a:r>
              <a:rPr lang="en-US" dirty="0"/>
              <a:t>- G</a:t>
            </a:r>
          </a:p>
        </p:txBody>
      </p:sp>
      <p:sp>
        <p:nvSpPr>
          <p:cNvPr id="1735683" name="Rectangle 3">
            <a:extLst>
              <a:ext uri="{FF2B5EF4-FFF2-40B4-BE49-F238E27FC236}">
                <a16:creationId xmlns:a16="http://schemas.microsoft.com/office/drawing/2014/main" id="{026F086F-E678-F616-CD48-48CAEFF3F19C}"/>
              </a:ext>
            </a:extLst>
          </p:cNvPr>
          <p:cNvSpPr>
            <a:spLocks noGrp="1" noChangeArrowheads="1"/>
          </p:cNvSpPr>
          <p:nvPr>
            <p:ph sz="quarter" idx="1"/>
          </p:nvPr>
        </p:nvSpPr>
        <p:spPr>
          <a:xfrm>
            <a:off x="457200" y="1219200"/>
            <a:ext cx="8229600" cy="5638800"/>
          </a:xfrm>
        </p:spPr>
        <p:txBody>
          <a:bodyPr>
            <a:normAutofit lnSpcReduction="10000"/>
          </a:bodyPr>
          <a:lstStyle/>
          <a:p>
            <a:pPr marL="609600" indent="-609600" eaLnBrk="1" hangingPunct="1">
              <a:lnSpc>
                <a:spcPct val="120000"/>
              </a:lnSpc>
              <a:buFont typeface="Wingdings" pitchFamily="2" charset="2"/>
              <a:buNone/>
              <a:defRPr/>
            </a:pPr>
            <a:r>
              <a:rPr lang="en-US" sz="2400" b="1" dirty="0"/>
              <a:t>G </a:t>
            </a:r>
            <a:r>
              <a:rPr lang="en-US" sz="2000" b="1" dirty="0"/>
              <a:t>ADA goal for A1c is less than ____%				 </a:t>
            </a:r>
          </a:p>
          <a:p>
            <a:pPr marL="609600" indent="-609600" eaLnBrk="1" hangingPunct="1">
              <a:lnSpc>
                <a:spcPct val="120000"/>
              </a:lnSpc>
              <a:buFont typeface="Wingdings" pitchFamily="2" charset="2"/>
              <a:buNone/>
              <a:defRPr/>
            </a:pPr>
            <a:r>
              <a:rPr lang="en-US" sz="2000" b="1" dirty="0"/>
              <a:t>G People with DM need to see their provider at least every month	  </a:t>
            </a:r>
            <a:endParaRPr lang="en-US" sz="2000" b="1" u="sng" dirty="0"/>
          </a:p>
          <a:p>
            <a:pPr marL="609600" indent="-609600" eaLnBrk="1" hangingPunct="1">
              <a:lnSpc>
                <a:spcPct val="120000"/>
              </a:lnSpc>
              <a:buFont typeface="Wingdings" pitchFamily="2" charset="2"/>
              <a:buNone/>
              <a:defRPr/>
            </a:pPr>
            <a:r>
              <a:rPr lang="en-US" sz="2000" b="1" u="sng" dirty="0"/>
              <a:t>G</a:t>
            </a:r>
            <a:r>
              <a:rPr lang="en-US" sz="2000" u="sng" dirty="0"/>
              <a:t> </a:t>
            </a:r>
            <a:r>
              <a:rPr lang="en-US" sz="2000" b="1" dirty="0"/>
              <a:t>Blood pressure goal is less than</a:t>
            </a:r>
            <a:r>
              <a:rPr lang="en-US" sz="2000" dirty="0"/>
              <a:t>				 </a:t>
            </a:r>
            <a:endParaRPr lang="en-US" sz="2000" u="sng" dirty="0"/>
          </a:p>
          <a:p>
            <a:pPr marL="609600" indent="-609600" eaLnBrk="1" hangingPunct="1">
              <a:lnSpc>
                <a:spcPct val="120000"/>
              </a:lnSpc>
              <a:buFont typeface="Wingdings" pitchFamily="2" charset="2"/>
              <a:buNone/>
              <a:defRPr/>
            </a:pPr>
            <a:r>
              <a:rPr lang="en-US" sz="2000" b="1" dirty="0"/>
              <a:t>G People with DM should see eye doctor (ophthalmologist) at least 	 </a:t>
            </a:r>
          </a:p>
          <a:p>
            <a:pPr marL="609600" indent="-609600" eaLnBrk="1" hangingPunct="1">
              <a:lnSpc>
                <a:spcPct val="120000"/>
              </a:lnSpc>
              <a:buFont typeface="Wingdings" pitchFamily="2" charset="2"/>
              <a:buNone/>
              <a:defRPr/>
            </a:pPr>
            <a:r>
              <a:rPr lang="en-US" sz="2000" b="1" dirty="0"/>
              <a:t>G The goal for triglyceride level is less than 				 </a:t>
            </a:r>
          </a:p>
          <a:p>
            <a:pPr marL="609600" indent="-609600" eaLnBrk="1" hangingPunct="1">
              <a:lnSpc>
                <a:spcPct val="120000"/>
              </a:lnSpc>
              <a:buFont typeface="Wingdings" pitchFamily="2" charset="2"/>
              <a:buNone/>
              <a:defRPr/>
            </a:pPr>
            <a:r>
              <a:rPr lang="en-US" sz="2000" b="1" dirty="0"/>
              <a:t>G Goal for LDL cholesterol for people 40+ with diabetes is _________</a:t>
            </a:r>
          </a:p>
          <a:p>
            <a:pPr marL="609600" indent="-609600" eaLnBrk="1" hangingPunct="1">
              <a:lnSpc>
                <a:spcPct val="120000"/>
              </a:lnSpc>
              <a:buFont typeface="Wingdings" pitchFamily="2" charset="2"/>
              <a:buNone/>
              <a:defRPr/>
            </a:pPr>
            <a:r>
              <a:rPr lang="en-US" sz="2000" b="1" dirty="0"/>
              <a:t>G The goal for blood sugars 1-2 hours after a meal is less than:	 </a:t>
            </a:r>
            <a:r>
              <a:rPr lang="en-US" sz="1400" b="1" dirty="0"/>
              <a:t>	 </a:t>
            </a:r>
          </a:p>
          <a:p>
            <a:pPr marL="609600" indent="-609600" eaLnBrk="1" hangingPunct="1">
              <a:lnSpc>
                <a:spcPct val="90000"/>
              </a:lnSpc>
              <a:buFont typeface="Wingdings" pitchFamily="2" charset="2"/>
              <a:buNone/>
              <a:defRPr/>
            </a:pPr>
            <a:r>
              <a:rPr lang="en-US" sz="2000" b="1" dirty="0"/>
              <a:t>G People with DM should get this shot every year 				 </a:t>
            </a:r>
          </a:p>
          <a:p>
            <a:pPr marL="609600" indent="-609600" eaLnBrk="1" hangingPunct="1">
              <a:lnSpc>
                <a:spcPct val="90000"/>
              </a:lnSpc>
              <a:buFont typeface="Wingdings" pitchFamily="2" charset="2"/>
              <a:buNone/>
              <a:defRPr/>
            </a:pPr>
            <a:r>
              <a:rPr lang="en-US" sz="2000" b="1" dirty="0"/>
              <a:t>G People with DM need to get urine tested yearly for ___________		 </a:t>
            </a:r>
          </a:p>
          <a:p>
            <a:pPr marL="609600" indent="-609600" eaLnBrk="1" hangingPunct="1">
              <a:lnSpc>
                <a:spcPct val="90000"/>
              </a:lnSpc>
              <a:buFont typeface="Wingdings" pitchFamily="2" charset="2"/>
              <a:buNone/>
              <a:defRPr/>
            </a:pPr>
            <a:r>
              <a:rPr lang="en-US" sz="2000" b="1" dirty="0"/>
              <a:t>G Periodontal disease indicates increased risk for heart disease		 </a:t>
            </a:r>
          </a:p>
          <a:p>
            <a:pPr marL="609600" indent="-609600" eaLnBrk="1" hangingPunct="1">
              <a:lnSpc>
                <a:spcPct val="90000"/>
              </a:lnSpc>
              <a:buFont typeface="Wingdings" pitchFamily="2" charset="2"/>
              <a:buNone/>
              <a:defRPr/>
            </a:pPr>
            <a:r>
              <a:rPr lang="en-US" sz="2000" b="1" dirty="0"/>
              <a:t>G The goal for blood sugar levels before meals is:	</a:t>
            </a:r>
          </a:p>
          <a:p>
            <a:pPr marL="609600" indent="-609600" eaLnBrk="1" hangingPunct="1">
              <a:lnSpc>
                <a:spcPct val="90000"/>
              </a:lnSpc>
              <a:buFont typeface="Wingdings" pitchFamily="2" charset="2"/>
              <a:buNone/>
              <a:defRPr/>
            </a:pPr>
            <a:r>
              <a:rPr lang="en-US" sz="2000" b="1" dirty="0"/>
              <a:t>G  The activity goal is to do ___ minutes on most days</a:t>
            </a:r>
            <a:r>
              <a:rPr lang="en-US" sz="1800" b="1" dirty="0"/>
              <a:t>	</a:t>
            </a:r>
            <a:r>
              <a:rPr lang="en-US" sz="1600" b="1" dirty="0"/>
              <a:t>	</a:t>
            </a:r>
            <a:r>
              <a:rPr lang="en-US" sz="1400" b="1" dirty="0"/>
              <a:t> </a:t>
            </a:r>
          </a:p>
        </p:txBody>
      </p:sp>
    </p:spTree>
    <p:custDataLst>
      <p:tags r:id="rId1"/>
    </p:custDataLst>
    <p:extLst>
      <p:ext uri="{BB962C8B-B14F-4D97-AF65-F5344CB8AC3E}">
        <p14:creationId xmlns:p14="http://schemas.microsoft.com/office/powerpoint/2010/main" val="143977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5683">
                                            <p:txEl>
                                              <p:pRg st="0" end="0"/>
                                            </p:txEl>
                                          </p:spTgt>
                                        </p:tgtEl>
                                        <p:attrNameLst>
                                          <p:attrName>style.visibility</p:attrName>
                                        </p:attrNameLst>
                                      </p:cBhvr>
                                      <p:to>
                                        <p:strVal val="visible"/>
                                      </p:to>
                                    </p:set>
                                    <p:anim calcmode="lin" valueType="num">
                                      <p:cBhvr additive="base">
                                        <p:cTn id="7" dur="500" fill="hold"/>
                                        <p:tgtEl>
                                          <p:spTgt spid="17356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56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35683">
                                            <p:txEl>
                                              <p:pRg st="1" end="1"/>
                                            </p:txEl>
                                          </p:spTgt>
                                        </p:tgtEl>
                                        <p:attrNameLst>
                                          <p:attrName>style.visibility</p:attrName>
                                        </p:attrNameLst>
                                      </p:cBhvr>
                                      <p:to>
                                        <p:strVal val="visible"/>
                                      </p:to>
                                    </p:set>
                                    <p:anim calcmode="lin" valueType="num">
                                      <p:cBhvr additive="base">
                                        <p:cTn id="13" dur="500" fill="hold"/>
                                        <p:tgtEl>
                                          <p:spTgt spid="17356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56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5683">
                                            <p:txEl>
                                              <p:pRg st="2" end="2"/>
                                            </p:txEl>
                                          </p:spTgt>
                                        </p:tgtEl>
                                        <p:attrNameLst>
                                          <p:attrName>style.visibility</p:attrName>
                                        </p:attrNameLst>
                                      </p:cBhvr>
                                      <p:to>
                                        <p:strVal val="visible"/>
                                      </p:to>
                                    </p:set>
                                    <p:anim calcmode="lin" valueType="num">
                                      <p:cBhvr additive="base">
                                        <p:cTn id="19" dur="500" fill="hold"/>
                                        <p:tgtEl>
                                          <p:spTgt spid="17356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56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5683">
                                            <p:txEl>
                                              <p:pRg st="3" end="3"/>
                                            </p:txEl>
                                          </p:spTgt>
                                        </p:tgtEl>
                                        <p:attrNameLst>
                                          <p:attrName>style.visibility</p:attrName>
                                        </p:attrNameLst>
                                      </p:cBhvr>
                                      <p:to>
                                        <p:strVal val="visible"/>
                                      </p:to>
                                    </p:set>
                                    <p:anim calcmode="lin" valueType="num">
                                      <p:cBhvr additive="base">
                                        <p:cTn id="25" dur="500" fill="hold"/>
                                        <p:tgtEl>
                                          <p:spTgt spid="173568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568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5683">
                                            <p:txEl>
                                              <p:pRg st="4" end="4"/>
                                            </p:txEl>
                                          </p:spTgt>
                                        </p:tgtEl>
                                        <p:attrNameLst>
                                          <p:attrName>style.visibility</p:attrName>
                                        </p:attrNameLst>
                                      </p:cBhvr>
                                      <p:to>
                                        <p:strVal val="visible"/>
                                      </p:to>
                                    </p:set>
                                    <p:anim calcmode="lin" valueType="num">
                                      <p:cBhvr additive="base">
                                        <p:cTn id="31" dur="500" fill="hold"/>
                                        <p:tgtEl>
                                          <p:spTgt spid="173568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568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5683">
                                            <p:txEl>
                                              <p:pRg st="5" end="5"/>
                                            </p:txEl>
                                          </p:spTgt>
                                        </p:tgtEl>
                                        <p:attrNameLst>
                                          <p:attrName>style.visibility</p:attrName>
                                        </p:attrNameLst>
                                      </p:cBhvr>
                                      <p:to>
                                        <p:strVal val="visible"/>
                                      </p:to>
                                    </p:set>
                                    <p:anim calcmode="lin" valueType="num">
                                      <p:cBhvr additive="base">
                                        <p:cTn id="37" dur="500" fill="hold"/>
                                        <p:tgtEl>
                                          <p:spTgt spid="173568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568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5683">
                                            <p:txEl>
                                              <p:pRg st="6" end="6"/>
                                            </p:txEl>
                                          </p:spTgt>
                                        </p:tgtEl>
                                        <p:attrNameLst>
                                          <p:attrName>style.visibility</p:attrName>
                                        </p:attrNameLst>
                                      </p:cBhvr>
                                      <p:to>
                                        <p:strVal val="visible"/>
                                      </p:to>
                                    </p:set>
                                    <p:anim calcmode="lin" valueType="num">
                                      <p:cBhvr additive="base">
                                        <p:cTn id="43" dur="500" fill="hold"/>
                                        <p:tgtEl>
                                          <p:spTgt spid="173568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568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5683">
                                            <p:txEl>
                                              <p:pRg st="7" end="7"/>
                                            </p:txEl>
                                          </p:spTgt>
                                        </p:tgtEl>
                                        <p:attrNameLst>
                                          <p:attrName>style.visibility</p:attrName>
                                        </p:attrNameLst>
                                      </p:cBhvr>
                                      <p:to>
                                        <p:strVal val="visible"/>
                                      </p:to>
                                    </p:set>
                                    <p:anim calcmode="lin" valueType="num">
                                      <p:cBhvr additive="base">
                                        <p:cTn id="49" dur="500" fill="hold"/>
                                        <p:tgtEl>
                                          <p:spTgt spid="173568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568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5683">
                                            <p:txEl>
                                              <p:pRg st="8" end="8"/>
                                            </p:txEl>
                                          </p:spTgt>
                                        </p:tgtEl>
                                        <p:attrNameLst>
                                          <p:attrName>style.visibility</p:attrName>
                                        </p:attrNameLst>
                                      </p:cBhvr>
                                      <p:to>
                                        <p:strVal val="visible"/>
                                      </p:to>
                                    </p:set>
                                    <p:anim calcmode="lin" valueType="num">
                                      <p:cBhvr additive="base">
                                        <p:cTn id="55" dur="500" fill="hold"/>
                                        <p:tgtEl>
                                          <p:spTgt spid="173568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568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5683">
                                            <p:txEl>
                                              <p:pRg st="9" end="9"/>
                                            </p:txEl>
                                          </p:spTgt>
                                        </p:tgtEl>
                                        <p:attrNameLst>
                                          <p:attrName>style.visibility</p:attrName>
                                        </p:attrNameLst>
                                      </p:cBhvr>
                                      <p:to>
                                        <p:strVal val="visible"/>
                                      </p:to>
                                    </p:set>
                                    <p:anim calcmode="lin" valueType="num">
                                      <p:cBhvr additive="base">
                                        <p:cTn id="61" dur="500" fill="hold"/>
                                        <p:tgtEl>
                                          <p:spTgt spid="173568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568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5683">
                                            <p:txEl>
                                              <p:pRg st="10" end="10"/>
                                            </p:txEl>
                                          </p:spTgt>
                                        </p:tgtEl>
                                        <p:attrNameLst>
                                          <p:attrName>style.visibility</p:attrName>
                                        </p:attrNameLst>
                                      </p:cBhvr>
                                      <p:to>
                                        <p:strVal val="visible"/>
                                      </p:to>
                                    </p:set>
                                    <p:anim calcmode="lin" valueType="num">
                                      <p:cBhvr additive="base">
                                        <p:cTn id="67" dur="500" fill="hold"/>
                                        <p:tgtEl>
                                          <p:spTgt spid="173568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568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5683">
                                            <p:txEl>
                                              <p:pRg st="11" end="11"/>
                                            </p:txEl>
                                          </p:spTgt>
                                        </p:tgtEl>
                                        <p:attrNameLst>
                                          <p:attrName>style.visibility</p:attrName>
                                        </p:attrNameLst>
                                      </p:cBhvr>
                                      <p:to>
                                        <p:strVal val="visible"/>
                                      </p:to>
                                    </p:set>
                                    <p:anim calcmode="lin" valueType="num">
                                      <p:cBhvr additive="base">
                                        <p:cTn id="73" dur="500" fill="hold"/>
                                        <p:tgtEl>
                                          <p:spTgt spid="173568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568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a:bodyPr>
          <a:lstStyle/>
          <a:p>
            <a:r>
              <a:rPr lang="en-US" dirty="0"/>
              <a:t>ADA 2024 Standard 11 - Chronic Kidney Disease and Risk Management</a:t>
            </a:r>
          </a:p>
        </p:txBody>
      </p:sp>
      <p:sp>
        <p:nvSpPr>
          <p:cNvPr id="3" name="Content Placeholder 2"/>
          <p:cNvSpPr>
            <a:spLocks noGrp="1"/>
          </p:cNvSpPr>
          <p:nvPr>
            <p:ph sz="quarter" idx="1"/>
          </p:nvPr>
        </p:nvSpPr>
        <p:spPr>
          <a:xfrm>
            <a:off x="228600" y="1524000"/>
            <a:ext cx="5562600" cy="4937760"/>
          </a:xfrm>
        </p:spPr>
        <p:txBody>
          <a:bodyPr>
            <a:normAutofit lnSpcReduction="10000"/>
          </a:bodyPr>
          <a:lstStyle/>
          <a:p>
            <a:pPr lvl="1">
              <a:lnSpc>
                <a:spcPct val="110000"/>
              </a:lnSpc>
            </a:pPr>
            <a:r>
              <a:rPr lang="en-US" sz="2400" dirty="0">
                <a:cs typeface="Calibri" panose="020F0502020204030204" pitchFamily="34" charset="0"/>
              </a:rPr>
              <a:t>Optimize glucose and BP to protect kidneys</a:t>
            </a:r>
          </a:p>
          <a:p>
            <a:pPr lvl="1">
              <a:lnSpc>
                <a:spcPct val="110000"/>
              </a:lnSpc>
            </a:pPr>
            <a:r>
              <a:rPr lang="en-US" sz="2400" dirty="0">
                <a:cs typeface="Calibri" panose="020F0502020204030204" pitchFamily="34" charset="0"/>
              </a:rPr>
              <a:t>Screen Urine Albumin Creatinine ratio (UACR) &amp; GFR</a:t>
            </a:r>
          </a:p>
          <a:p>
            <a:pPr lvl="2">
              <a:lnSpc>
                <a:spcPct val="110000"/>
              </a:lnSpc>
            </a:pPr>
            <a:r>
              <a:rPr lang="en-US" sz="2000" dirty="0">
                <a:cs typeface="Calibri" panose="020F0502020204030204" pitchFamily="34" charset="0"/>
              </a:rPr>
              <a:t>Type 2 at dx then yearly</a:t>
            </a:r>
          </a:p>
          <a:p>
            <a:pPr lvl="2">
              <a:lnSpc>
                <a:spcPct val="110000"/>
              </a:lnSpc>
            </a:pPr>
            <a:r>
              <a:rPr lang="en-US" sz="2000" dirty="0">
                <a:cs typeface="Calibri" panose="020F0502020204030204" pitchFamily="34" charset="0"/>
              </a:rPr>
              <a:t>Type 1 with diabetes for 5 years, then yearly</a:t>
            </a:r>
          </a:p>
          <a:p>
            <a:pPr lvl="2">
              <a:lnSpc>
                <a:spcPct val="110000"/>
              </a:lnSpc>
            </a:pPr>
            <a:r>
              <a:rPr lang="en-US" sz="2000" dirty="0">
                <a:solidFill>
                  <a:srgbClr val="0070C0"/>
                </a:solidFill>
                <a:cs typeface="Calibri" panose="020F0502020204030204" pitchFamily="34" charset="0"/>
              </a:rPr>
              <a:t>If u</a:t>
            </a:r>
            <a:r>
              <a:rPr lang="en-US" sz="2000" b="0" i="0" dirty="0">
                <a:solidFill>
                  <a:srgbClr val="0070C0"/>
                </a:solidFill>
                <a:effectLst/>
                <a:cs typeface="Calibri" panose="020F0502020204030204" pitchFamily="34" charset="0"/>
              </a:rPr>
              <a:t>rinary albumin ≥300 and GFR 30–60 monitor 1-4 times a year to guide therapy. </a:t>
            </a:r>
            <a:endParaRPr lang="en-US" sz="2000" dirty="0">
              <a:solidFill>
                <a:srgbClr val="0070C0"/>
              </a:solidFill>
              <a:cs typeface="Calibri" panose="020F0502020204030204" pitchFamily="34" charset="0"/>
            </a:endParaRPr>
          </a:p>
          <a:p>
            <a:pPr lvl="1"/>
            <a:r>
              <a:rPr lang="en-US" sz="2400" dirty="0"/>
              <a:t>Treat hypertension with ACEI or ARB and for elevated albumin-to-creatinine ratio of 30 -299.</a:t>
            </a:r>
          </a:p>
          <a:p>
            <a:pPr lvl="1"/>
            <a:r>
              <a:rPr lang="en-US" sz="2400" dirty="0"/>
              <a:t>Monitor serum </a:t>
            </a:r>
            <a:r>
              <a:rPr lang="en-US" sz="2400" dirty="0" err="1"/>
              <a:t>creat</a:t>
            </a:r>
            <a:r>
              <a:rPr lang="en-US" sz="2400" dirty="0"/>
              <a:t> and K+ </a:t>
            </a:r>
          </a:p>
          <a:p>
            <a:pPr lvl="2"/>
            <a:r>
              <a:rPr lang="en-US" sz="2000" dirty="0"/>
              <a:t>if on ACE, ARB or diuretics</a:t>
            </a:r>
          </a:p>
        </p:txBody>
      </p:sp>
      <p:pic>
        <p:nvPicPr>
          <p:cNvPr id="9" name="Picture 8">
            <a:extLst>
              <a:ext uri="{FF2B5EF4-FFF2-40B4-BE49-F238E27FC236}">
                <a16:creationId xmlns:a16="http://schemas.microsoft.com/office/drawing/2014/main" id="{F4A9BB63-6368-AA3B-49A8-AB0C645A8C5F}"/>
              </a:ext>
            </a:extLst>
          </p:cNvPr>
          <p:cNvPicPr>
            <a:picLocks noChangeAspect="1"/>
          </p:cNvPicPr>
          <p:nvPr/>
        </p:nvPicPr>
        <p:blipFill>
          <a:blip r:embed="rId3"/>
          <a:stretch>
            <a:fillRect/>
          </a:stretch>
        </p:blipFill>
        <p:spPr>
          <a:xfrm>
            <a:off x="5987350" y="1524000"/>
            <a:ext cx="2699450" cy="2327837"/>
          </a:xfrm>
          <a:prstGeom prst="rect">
            <a:avLst/>
          </a:prstGeom>
        </p:spPr>
      </p:pic>
      <p:pic>
        <p:nvPicPr>
          <p:cNvPr id="11" name="Picture 10">
            <a:extLst>
              <a:ext uri="{FF2B5EF4-FFF2-40B4-BE49-F238E27FC236}">
                <a16:creationId xmlns:a16="http://schemas.microsoft.com/office/drawing/2014/main" id="{DF6131ED-6357-6EAE-F5A7-C8BD0315BAA4}"/>
              </a:ext>
            </a:extLst>
          </p:cNvPr>
          <p:cNvPicPr>
            <a:picLocks noChangeAspect="1"/>
          </p:cNvPicPr>
          <p:nvPr/>
        </p:nvPicPr>
        <p:blipFill>
          <a:blip r:embed="rId4"/>
          <a:stretch>
            <a:fillRect/>
          </a:stretch>
        </p:blipFill>
        <p:spPr>
          <a:xfrm>
            <a:off x="6013056" y="4046000"/>
            <a:ext cx="2741188" cy="2101353"/>
          </a:xfrm>
          <a:prstGeom prst="rect">
            <a:avLst/>
          </a:prstGeom>
        </p:spPr>
      </p:pic>
      <p:pic>
        <p:nvPicPr>
          <p:cNvPr id="4" name="Picture 3">
            <a:extLst>
              <a:ext uri="{FF2B5EF4-FFF2-40B4-BE49-F238E27FC236}">
                <a16:creationId xmlns:a16="http://schemas.microsoft.com/office/drawing/2014/main" id="{5EFA659F-74FD-C861-4DA9-55B678D23B48}"/>
              </a:ext>
            </a:extLst>
          </p:cNvPr>
          <p:cNvPicPr>
            <a:picLocks noChangeAspect="1"/>
          </p:cNvPicPr>
          <p:nvPr/>
        </p:nvPicPr>
        <p:blipFill>
          <a:blip r:embed="rId5"/>
          <a:stretch>
            <a:fillRect/>
          </a:stretch>
        </p:blipFill>
        <p:spPr>
          <a:xfrm>
            <a:off x="3352800" y="6468244"/>
            <a:ext cx="4427784" cy="332689"/>
          </a:xfrm>
          <a:prstGeom prst="rect">
            <a:avLst/>
          </a:prstGeom>
        </p:spPr>
      </p:pic>
    </p:spTree>
    <p:custDataLst>
      <p:tags r:id="rId1"/>
    </p:custDataLst>
    <p:extLst>
      <p:ext uri="{BB962C8B-B14F-4D97-AF65-F5344CB8AC3E}">
        <p14:creationId xmlns:p14="http://schemas.microsoft.com/office/powerpoint/2010/main" val="1746417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FE7A0-F333-44AB-BF86-1BD5E22AE79D}"/>
              </a:ext>
            </a:extLst>
          </p:cNvPr>
          <p:cNvSpPr>
            <a:spLocks noGrp="1"/>
          </p:cNvSpPr>
          <p:nvPr>
            <p:ph type="title"/>
          </p:nvPr>
        </p:nvSpPr>
        <p:spPr/>
        <p:txBody>
          <a:bodyPr/>
          <a:lstStyle/>
          <a:p>
            <a:r>
              <a:rPr lang="en-US" dirty="0"/>
              <a:t>Poll Question 5  </a:t>
            </a:r>
          </a:p>
        </p:txBody>
      </p:sp>
      <p:sp>
        <p:nvSpPr>
          <p:cNvPr id="3" name="Content Placeholder 2">
            <a:extLst>
              <a:ext uri="{FF2B5EF4-FFF2-40B4-BE49-F238E27FC236}">
                <a16:creationId xmlns:a16="http://schemas.microsoft.com/office/drawing/2014/main" id="{29111F89-5A8B-4749-8F05-9F0143A437C3}"/>
              </a:ext>
            </a:extLst>
          </p:cNvPr>
          <p:cNvSpPr>
            <a:spLocks noGrp="1"/>
          </p:cNvSpPr>
          <p:nvPr>
            <p:ph sz="quarter" idx="1"/>
          </p:nvPr>
        </p:nvSpPr>
        <p:spPr>
          <a:xfrm>
            <a:off x="457200" y="1219200"/>
            <a:ext cx="5791200" cy="4937760"/>
          </a:xfrm>
        </p:spPr>
        <p:txBody>
          <a:bodyPr/>
          <a:lstStyle/>
          <a:p>
            <a:pPr marL="0" marR="0">
              <a:spcBef>
                <a:spcPts val="0"/>
              </a:spcBef>
              <a:spcAft>
                <a:spcPts val="0"/>
              </a:spcAft>
            </a:pPr>
            <a:r>
              <a:rPr lang="en-US" sz="2400" dirty="0">
                <a:effectLst/>
                <a:latin typeface="Calibri" panose="020F0502020204030204" pitchFamily="34" charset="0"/>
                <a:ea typeface="Calibri" panose="020F0502020204030204" pitchFamily="34" charset="0"/>
              </a:rPr>
              <a:t>Evaluating kidney function is important to determine most beneficial treatment interventions.  Which of the following measurements would indicate that JR has healthy kidney function?</a:t>
            </a:r>
          </a:p>
          <a:p>
            <a:pPr marL="342900" marR="0" lvl="0" indent="-342900">
              <a:spcBef>
                <a:spcPts val="0"/>
              </a:spcBef>
              <a:spcAft>
                <a:spcPts val="0"/>
              </a:spcAft>
              <a:buFont typeface="+mj-lt"/>
              <a:buAutoNum type="alphaUcPeriod"/>
            </a:pPr>
            <a:r>
              <a:rPr lang="en-US" sz="2400" dirty="0">
                <a:effectLst/>
                <a:latin typeface="Calibri" panose="020F0502020204030204" pitchFamily="34" charset="0"/>
                <a:ea typeface="Times New Roman" panose="02020603050405020304" pitchFamily="18" charset="0"/>
              </a:rPr>
              <a:t>Urinary albumin creatinine ratio of 30-299 mg/g with GFR of 45.</a:t>
            </a:r>
            <a:endParaRPr lang="en-US" sz="24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lphaUcPeriod"/>
            </a:pPr>
            <a:r>
              <a:rPr lang="en-US" sz="2400" dirty="0">
                <a:effectLst/>
                <a:latin typeface="Calibri" panose="020F0502020204030204" pitchFamily="34" charset="0"/>
                <a:ea typeface="Times New Roman" panose="02020603050405020304" pitchFamily="18" charset="0"/>
              </a:rPr>
              <a:t>GFR of 60 or greater and urinary albumin creatinine ratio of 12 mg/g.</a:t>
            </a:r>
            <a:endParaRPr lang="en-US" sz="24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lphaUcPeriod"/>
            </a:pPr>
            <a:r>
              <a:rPr lang="en-US" sz="2400" dirty="0">
                <a:effectLst/>
                <a:latin typeface="Calibri" panose="020F0502020204030204" pitchFamily="34" charset="0"/>
                <a:ea typeface="Times New Roman" panose="02020603050405020304" pitchFamily="18" charset="0"/>
              </a:rPr>
              <a:t>Urinary albumin creatinine ratio less than 30 mg/g and GFR of 30-45.</a:t>
            </a:r>
            <a:endParaRPr lang="en-US" sz="2400" dirty="0">
              <a:effectLst/>
              <a:latin typeface="Calibri" panose="020F0502020204030204" pitchFamily="34" charset="0"/>
              <a:ea typeface="Calibri" panose="020F0502020204030204" pitchFamily="34" charset="0"/>
            </a:endParaRPr>
          </a:p>
          <a:p>
            <a:r>
              <a:rPr lang="en-US" sz="2400" dirty="0">
                <a:effectLst/>
                <a:latin typeface="Calibri" panose="020F0502020204030204" pitchFamily="34" charset="0"/>
                <a:ea typeface="Times New Roman" panose="02020603050405020304" pitchFamily="18" charset="0"/>
              </a:rPr>
              <a:t>Creatinine of 1.5 and urinary albumin creatinine ratio of 300 mg/g or greater.</a:t>
            </a:r>
            <a:endParaRPr lang="en-US" dirty="0"/>
          </a:p>
        </p:txBody>
      </p:sp>
      <p:pic>
        <p:nvPicPr>
          <p:cNvPr id="4" name="Picture 3">
            <a:extLst>
              <a:ext uri="{FF2B5EF4-FFF2-40B4-BE49-F238E27FC236}">
                <a16:creationId xmlns:a16="http://schemas.microsoft.com/office/drawing/2014/main" id="{287EBC29-04B0-4609-97E6-0D2CCC918B86}"/>
              </a:ext>
            </a:extLst>
          </p:cNvPr>
          <p:cNvPicPr>
            <a:picLocks noChangeAspect="1"/>
          </p:cNvPicPr>
          <p:nvPr/>
        </p:nvPicPr>
        <p:blipFill>
          <a:blip r:embed="rId3"/>
          <a:stretch>
            <a:fillRect/>
          </a:stretch>
        </p:blipFill>
        <p:spPr>
          <a:xfrm>
            <a:off x="6633901" y="1371600"/>
            <a:ext cx="2042337" cy="2493480"/>
          </a:xfrm>
          <a:prstGeom prst="rect">
            <a:avLst/>
          </a:prstGeom>
        </p:spPr>
      </p:pic>
    </p:spTree>
    <p:extLst>
      <p:ext uri="{BB962C8B-B14F-4D97-AF65-F5344CB8AC3E}">
        <p14:creationId xmlns:p14="http://schemas.microsoft.com/office/powerpoint/2010/main" val="201793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3F33A-675D-9D4E-C44E-A3B729392D1E}"/>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6C82C37A-C483-13B0-6E02-28C947441AE3}"/>
              </a:ext>
            </a:extLst>
          </p:cNvPr>
          <p:cNvPicPr>
            <a:picLocks noGrp="1" noChangeAspect="1"/>
          </p:cNvPicPr>
          <p:nvPr>
            <p:ph sz="quarter" idx="1"/>
          </p:nvPr>
        </p:nvPicPr>
        <p:blipFill>
          <a:blip r:embed="rId2"/>
          <a:stretch>
            <a:fillRect/>
          </a:stretch>
        </p:blipFill>
        <p:spPr>
          <a:xfrm>
            <a:off x="228600" y="-34029"/>
            <a:ext cx="8686800" cy="6772759"/>
          </a:xfrm>
        </p:spPr>
      </p:pic>
      <p:pic>
        <p:nvPicPr>
          <p:cNvPr id="6" name="Picture 5">
            <a:extLst>
              <a:ext uri="{FF2B5EF4-FFF2-40B4-BE49-F238E27FC236}">
                <a16:creationId xmlns:a16="http://schemas.microsoft.com/office/drawing/2014/main" id="{6209C4BE-525D-7B01-49BC-BFF3BE8D5F0F}"/>
              </a:ext>
            </a:extLst>
          </p:cNvPr>
          <p:cNvPicPr>
            <a:picLocks noChangeAspect="1"/>
          </p:cNvPicPr>
          <p:nvPr/>
        </p:nvPicPr>
        <p:blipFill>
          <a:blip r:embed="rId3"/>
          <a:stretch>
            <a:fillRect/>
          </a:stretch>
        </p:blipFill>
        <p:spPr>
          <a:xfrm>
            <a:off x="609600" y="381000"/>
            <a:ext cx="4427784" cy="332689"/>
          </a:xfrm>
          <a:prstGeom prst="rect">
            <a:avLst/>
          </a:prstGeom>
        </p:spPr>
      </p:pic>
    </p:spTree>
    <p:extLst>
      <p:ext uri="{BB962C8B-B14F-4D97-AF65-F5344CB8AC3E}">
        <p14:creationId xmlns:p14="http://schemas.microsoft.com/office/powerpoint/2010/main" val="4149465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797BB-1378-437F-8FA8-5FDDFBC629E1}"/>
              </a:ext>
            </a:extLst>
          </p:cNvPr>
          <p:cNvSpPr>
            <a:spLocks noGrp="1"/>
          </p:cNvSpPr>
          <p:nvPr>
            <p:ph type="title"/>
          </p:nvPr>
        </p:nvSpPr>
        <p:spPr>
          <a:xfrm>
            <a:off x="457200" y="585980"/>
            <a:ext cx="8153400" cy="1029665"/>
          </a:xfrm>
        </p:spPr>
        <p:txBody>
          <a:bodyPr>
            <a:normAutofit fontScale="90000"/>
          </a:bodyPr>
          <a:lstStyle/>
          <a:p>
            <a:pPr>
              <a:defRPr/>
            </a:pPr>
            <a:r>
              <a:rPr lang="en-US" sz="4400" dirty="0"/>
              <a:t>Diabetes + CKD – Increases CVD Risk</a:t>
            </a:r>
          </a:p>
        </p:txBody>
      </p:sp>
      <p:sp>
        <p:nvSpPr>
          <p:cNvPr id="3" name="Content Placeholder 2">
            <a:extLst>
              <a:ext uri="{FF2B5EF4-FFF2-40B4-BE49-F238E27FC236}">
                <a16:creationId xmlns:a16="http://schemas.microsoft.com/office/drawing/2014/main" id="{DA870FD3-1A38-4B22-9641-88629A09E29D}"/>
              </a:ext>
            </a:extLst>
          </p:cNvPr>
          <p:cNvSpPr>
            <a:spLocks noGrp="1"/>
          </p:cNvSpPr>
          <p:nvPr>
            <p:ph sz="half" idx="1"/>
          </p:nvPr>
        </p:nvSpPr>
        <p:spPr>
          <a:xfrm>
            <a:off x="419099" y="1905000"/>
            <a:ext cx="8496301" cy="4875179"/>
          </a:xfrm>
        </p:spPr>
        <p:txBody>
          <a:bodyPr>
            <a:normAutofit/>
          </a:bodyPr>
          <a:lstStyle/>
          <a:p>
            <a:r>
              <a:rPr lang="en-US" sz="2800" dirty="0"/>
              <a:t>Chronic kidney disease (CKD)  is a frequent </a:t>
            </a:r>
            <a:r>
              <a:rPr lang="en-US" altLang="en-US" sz="2800" dirty="0"/>
              <a:t>complication in diabetes</a:t>
            </a:r>
          </a:p>
          <a:p>
            <a:pPr lvl="1"/>
            <a:r>
              <a:rPr lang="en-US" altLang="en-US" sz="2800" dirty="0"/>
              <a:t>Type 1 diabetes </a:t>
            </a:r>
            <a:r>
              <a:rPr lang="en-US" altLang="en-US" sz="2800" b="1" dirty="0"/>
              <a:t>~</a:t>
            </a:r>
            <a:r>
              <a:rPr lang="en-US" altLang="en-US" sz="2800" dirty="0"/>
              <a:t>30%</a:t>
            </a:r>
          </a:p>
          <a:p>
            <a:pPr lvl="1"/>
            <a:r>
              <a:rPr lang="en-US" altLang="en-US" sz="2800" dirty="0"/>
              <a:t>Type 2 diabetes </a:t>
            </a:r>
            <a:r>
              <a:rPr lang="en-US" altLang="en-US" sz="2800" b="1" dirty="0"/>
              <a:t>~</a:t>
            </a:r>
            <a:r>
              <a:rPr lang="en-US" altLang="en-US" sz="2800" dirty="0"/>
              <a:t>40%</a:t>
            </a:r>
          </a:p>
          <a:p>
            <a:pPr>
              <a:lnSpc>
                <a:spcPct val="110000"/>
              </a:lnSpc>
              <a:defRPr/>
            </a:pPr>
            <a:r>
              <a:rPr lang="en-US" sz="2800" dirty="0"/>
              <a:t>In several studies, participants on SGLT2i with GFRs of 30-60 (stage 3) reduced ASCVD risk and improved renal function </a:t>
            </a:r>
          </a:p>
          <a:p>
            <a:pPr lvl="1">
              <a:lnSpc>
                <a:spcPct val="110000"/>
              </a:lnSpc>
              <a:defRPr/>
            </a:pPr>
            <a:r>
              <a:rPr lang="en-US" sz="2800" dirty="0"/>
              <a:t>Slowed kidney disease or death</a:t>
            </a:r>
          </a:p>
          <a:p>
            <a:pPr lvl="1">
              <a:lnSpc>
                <a:spcPct val="110000"/>
              </a:lnSpc>
              <a:defRPr/>
            </a:pPr>
            <a:r>
              <a:rPr lang="en-US" sz="2800" dirty="0"/>
              <a:t>Reduced albuminuria</a:t>
            </a:r>
          </a:p>
          <a:p>
            <a:pPr>
              <a:lnSpc>
                <a:spcPct val="90000"/>
              </a:lnSpc>
              <a:defRPr/>
            </a:pPr>
            <a:endParaRPr lang="en-US" sz="1802" dirty="0"/>
          </a:p>
          <a:p>
            <a:pPr>
              <a:lnSpc>
                <a:spcPct val="90000"/>
              </a:lnSpc>
              <a:defRPr/>
            </a:pPr>
            <a:endParaRPr lang="en-US" sz="1802" dirty="0"/>
          </a:p>
          <a:p>
            <a:pPr>
              <a:lnSpc>
                <a:spcPct val="90000"/>
              </a:lnSpc>
              <a:defRPr/>
            </a:pPr>
            <a:endParaRPr lang="en-US" sz="1802" dirty="0"/>
          </a:p>
        </p:txBody>
      </p:sp>
      <p:sp>
        <p:nvSpPr>
          <p:cNvPr id="7" name="TextBox 6">
            <a:extLst>
              <a:ext uri="{FF2B5EF4-FFF2-40B4-BE49-F238E27FC236}">
                <a16:creationId xmlns:a16="http://schemas.microsoft.com/office/drawing/2014/main" id="{4A7C1D1B-43AC-48A2-A8A6-208A2E03A10C}"/>
              </a:ext>
            </a:extLst>
          </p:cNvPr>
          <p:cNvSpPr txBox="1"/>
          <p:nvPr/>
        </p:nvSpPr>
        <p:spPr>
          <a:xfrm>
            <a:off x="4605759" y="6193620"/>
            <a:ext cx="45720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10" normalizeH="0" baseline="0" noProof="0" dirty="0">
                <a:ln>
                  <a:noFill/>
                </a:ln>
                <a:solidFill>
                  <a:prstClr val="black"/>
                </a:solidFill>
                <a:effectLst/>
                <a:uLnTx/>
                <a:uFillTx/>
                <a:latin typeface="Calibri" panose="020F0502020204030204" pitchFamily="34" charset="0"/>
                <a:ea typeface="+mn-ea"/>
                <a:cs typeface="+mn-cs"/>
              </a:rPr>
              <a:t>National Kidney Foundation. </a:t>
            </a:r>
            <a:r>
              <a:rPr kumimoji="0" lang="en-US" altLang="en-US" sz="1200" b="0" i="0" u="none" strike="noStrike" kern="1200" cap="none" spc="-10" normalizeH="0" baseline="0" noProof="0" dirty="0">
                <a:ln>
                  <a:noFill/>
                </a:ln>
                <a:solidFill>
                  <a:prstClr val="black"/>
                </a:solidFill>
                <a:effectLst/>
                <a:uLnTx/>
                <a:uFillTx/>
                <a:latin typeface="Calibri" panose="020F0502020204030204" pitchFamily="34" charset="0"/>
                <a:ea typeface="+mn-ea"/>
                <a:cs typeface="+mn-cs"/>
                <a:hlinkClick r:id="rId2">
                  <a:extLst>
                    <a:ext uri="{A12FA001-AC4F-418D-AE19-62706E023703}">
                      <ahyp:hlinkClr xmlns:ahyp="http://schemas.microsoft.com/office/drawing/2018/hyperlinkcolor" val="tx"/>
                    </a:ext>
                  </a:extLst>
                </a:hlinkClick>
              </a:rPr>
              <a:t>https://www.kidney.org/atoz/content/diabetes</a:t>
            </a:r>
            <a:endParaRPr kumimoji="0" lang="en-US" altLang="en-US" sz="1200" b="0" i="0" u="none" strike="noStrike" kern="1200" cap="none" spc="-1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138400400"/>
      </p:ext>
    </p:extLst>
  </p:cSld>
  <p:clrMapOvr>
    <a:masterClrMapping/>
  </p:clrMapOvr>
  <p:transition spd="med">
    <p:fade/>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79C71-C8F4-51EC-E39B-64BE0F209DB1}"/>
              </a:ext>
            </a:extLst>
          </p:cNvPr>
          <p:cNvSpPr>
            <a:spLocks noGrp="1"/>
          </p:cNvSpPr>
          <p:nvPr>
            <p:ph type="title"/>
          </p:nvPr>
        </p:nvSpPr>
        <p:spPr>
          <a:xfrm>
            <a:off x="264797" y="228600"/>
            <a:ext cx="8229600" cy="914400"/>
          </a:xfrm>
        </p:spPr>
        <p:txBody>
          <a:bodyPr/>
          <a:lstStyle/>
          <a:p>
            <a:r>
              <a:rPr lang="en-US" dirty="0"/>
              <a:t>ADA Meds Management</a:t>
            </a:r>
          </a:p>
        </p:txBody>
      </p:sp>
      <p:pic>
        <p:nvPicPr>
          <p:cNvPr id="4" name="Picture 3">
            <a:extLst>
              <a:ext uri="{FF2B5EF4-FFF2-40B4-BE49-F238E27FC236}">
                <a16:creationId xmlns:a16="http://schemas.microsoft.com/office/drawing/2014/main" id="{037F5EE3-7CE6-DC2B-4EF2-92B411BDA1DE}"/>
              </a:ext>
            </a:extLst>
          </p:cNvPr>
          <p:cNvPicPr>
            <a:picLocks noChangeAspect="1"/>
          </p:cNvPicPr>
          <p:nvPr/>
        </p:nvPicPr>
        <p:blipFill>
          <a:blip r:embed="rId2"/>
          <a:stretch>
            <a:fillRect/>
          </a:stretch>
        </p:blipFill>
        <p:spPr>
          <a:xfrm>
            <a:off x="85468" y="1285177"/>
            <a:ext cx="9144000" cy="5148197"/>
          </a:xfrm>
          <a:prstGeom prst="rect">
            <a:avLst/>
          </a:prstGeom>
        </p:spPr>
      </p:pic>
      <p:sp>
        <p:nvSpPr>
          <p:cNvPr id="5" name="Oval 4">
            <a:extLst>
              <a:ext uri="{FF2B5EF4-FFF2-40B4-BE49-F238E27FC236}">
                <a16:creationId xmlns:a16="http://schemas.microsoft.com/office/drawing/2014/main" id="{E88072C2-B0DE-25A7-80AF-1F243A3609D9}"/>
              </a:ext>
            </a:extLst>
          </p:cNvPr>
          <p:cNvSpPr/>
          <p:nvPr/>
        </p:nvSpPr>
        <p:spPr>
          <a:xfrm>
            <a:off x="2209800" y="1524000"/>
            <a:ext cx="2971800" cy="4791425"/>
          </a:xfrm>
          <a:prstGeom prst="ellipse">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pic>
        <p:nvPicPr>
          <p:cNvPr id="6" name="Picture 5">
            <a:extLst>
              <a:ext uri="{FF2B5EF4-FFF2-40B4-BE49-F238E27FC236}">
                <a16:creationId xmlns:a16="http://schemas.microsoft.com/office/drawing/2014/main" id="{017F8FA7-5EDC-0EC9-DCEB-81BBAB803834}"/>
              </a:ext>
            </a:extLst>
          </p:cNvPr>
          <p:cNvPicPr>
            <a:picLocks noChangeAspect="1"/>
          </p:cNvPicPr>
          <p:nvPr/>
        </p:nvPicPr>
        <p:blipFill>
          <a:blip r:embed="rId3"/>
          <a:stretch>
            <a:fillRect/>
          </a:stretch>
        </p:blipFill>
        <p:spPr>
          <a:xfrm>
            <a:off x="297748" y="6315425"/>
            <a:ext cx="3873800" cy="520256"/>
          </a:xfrm>
          <a:prstGeom prst="rect">
            <a:avLst/>
          </a:prstGeom>
        </p:spPr>
      </p:pic>
    </p:spTree>
    <p:extLst>
      <p:ext uri="{BB962C8B-B14F-4D97-AF65-F5344CB8AC3E}">
        <p14:creationId xmlns:p14="http://schemas.microsoft.com/office/powerpoint/2010/main" val="2326319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914854-DBE9-41CC-3023-23D9E5B850B7}"/>
              </a:ext>
            </a:extLst>
          </p:cNvPr>
          <p:cNvSpPr>
            <a:spLocks noGrp="1"/>
          </p:cNvSpPr>
          <p:nvPr>
            <p:ph type="title"/>
          </p:nvPr>
        </p:nvSpPr>
        <p:spPr>
          <a:xfrm>
            <a:off x="378618" y="201023"/>
            <a:ext cx="8386763" cy="950055"/>
          </a:xfrm>
        </p:spPr>
        <p:txBody>
          <a:bodyPr>
            <a:noAutofit/>
          </a:bodyPr>
          <a:lstStyle/>
          <a:p>
            <a:r>
              <a:rPr lang="en-GR" sz="3000" dirty="0"/>
              <a:t>Choosing </a:t>
            </a:r>
            <a:r>
              <a:rPr lang="en-US" sz="3000" dirty="0"/>
              <a:t>glucose-lowering</a:t>
            </a:r>
            <a:r>
              <a:rPr lang="en-GR" sz="3000" dirty="0"/>
              <a:t> medication in p</a:t>
            </a:r>
            <a:r>
              <a:rPr lang="en-US" sz="3000" dirty="0" err="1"/>
              <a:t>eople</a:t>
            </a:r>
            <a:r>
              <a:rPr lang="en-GR" sz="3000" dirty="0"/>
              <a:t> </a:t>
            </a:r>
            <a:r>
              <a:rPr lang="en-GB" sz="3000" dirty="0"/>
              <a:t>with Chronic Kidney Disease</a:t>
            </a:r>
            <a:endParaRPr lang="en-GR" sz="3000" dirty="0"/>
          </a:p>
        </p:txBody>
      </p:sp>
      <p:pic>
        <p:nvPicPr>
          <p:cNvPr id="2" name="Picture 1" descr="A picture containing text&#10;&#10;Description automatically generated">
            <a:extLst>
              <a:ext uri="{FF2B5EF4-FFF2-40B4-BE49-F238E27FC236}">
                <a16:creationId xmlns:a16="http://schemas.microsoft.com/office/drawing/2014/main" id="{1D82A0B5-5464-9484-9F0D-8D94B0ED14E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93421" y="2286000"/>
            <a:ext cx="2711229" cy="4204964"/>
          </a:xfrm>
          <a:prstGeom prst="rect">
            <a:avLst/>
          </a:prstGeom>
        </p:spPr>
      </p:pic>
      <p:pic>
        <p:nvPicPr>
          <p:cNvPr id="3" name="Picture 2">
            <a:extLst>
              <a:ext uri="{FF2B5EF4-FFF2-40B4-BE49-F238E27FC236}">
                <a16:creationId xmlns:a16="http://schemas.microsoft.com/office/drawing/2014/main" id="{E86E3897-1FBD-1149-B5BC-F40B508CD72C}"/>
              </a:ext>
            </a:extLst>
          </p:cNvPr>
          <p:cNvPicPr>
            <a:picLocks noChangeAspect="1"/>
          </p:cNvPicPr>
          <p:nvPr/>
        </p:nvPicPr>
        <p:blipFill>
          <a:blip r:embed="rId3"/>
          <a:stretch>
            <a:fillRect/>
          </a:stretch>
        </p:blipFill>
        <p:spPr>
          <a:xfrm>
            <a:off x="190499" y="1243512"/>
            <a:ext cx="8763000" cy="950054"/>
          </a:xfrm>
          <a:prstGeom prst="rect">
            <a:avLst/>
          </a:prstGeom>
        </p:spPr>
      </p:pic>
      <p:sp>
        <p:nvSpPr>
          <p:cNvPr id="6" name="TextBox 5">
            <a:extLst>
              <a:ext uri="{FF2B5EF4-FFF2-40B4-BE49-F238E27FC236}">
                <a16:creationId xmlns:a16="http://schemas.microsoft.com/office/drawing/2014/main" id="{A9546756-3EA2-E31D-0BC8-4D55E4107203}"/>
              </a:ext>
            </a:extLst>
          </p:cNvPr>
          <p:cNvSpPr txBox="1"/>
          <p:nvPr/>
        </p:nvSpPr>
        <p:spPr>
          <a:xfrm>
            <a:off x="4148539" y="2286000"/>
            <a:ext cx="4804960" cy="517064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Gill Sans MT"/>
                <a:ea typeface="+mn-ea"/>
                <a:cs typeface="+mn-cs"/>
              </a:rPr>
              <a:t>In people with renal failure, use SGLT-2 in people with GFR ≥ 20 and continue until initiation of dialysis or transplantation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C00000"/>
              </a:solidFill>
              <a:effectLst/>
              <a:uLnTx/>
              <a:uFillTx/>
              <a:latin typeface="Gill Sans M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Gill Sans MT"/>
                <a:ea typeface="+mn-ea"/>
                <a:cs typeface="+mn-cs"/>
              </a:rPr>
              <a:t>Or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C00000"/>
              </a:solidFill>
              <a:effectLst/>
              <a:uLnTx/>
              <a:uFillTx/>
              <a:latin typeface="Gill Sans M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Gill Sans MT"/>
                <a:ea typeface="+mn-ea"/>
                <a:cs typeface="+mn-cs"/>
              </a:rPr>
              <a:t>GLP with proven CVD benefit if SGLT2 not tolerated or contraindicated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Semaglutide (Ozempic), liraglutide (Victoza), dulaglutide (Trulicity)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C00000"/>
              </a:solidFill>
              <a:effectLst/>
              <a:uLnTx/>
              <a:uFillTx/>
              <a:latin typeface="Gill Sans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pic>
        <p:nvPicPr>
          <p:cNvPr id="5" name="Picture 4">
            <a:extLst>
              <a:ext uri="{FF2B5EF4-FFF2-40B4-BE49-F238E27FC236}">
                <a16:creationId xmlns:a16="http://schemas.microsoft.com/office/drawing/2014/main" id="{C6648FF3-47F5-58AC-1F69-2D150609F671}"/>
              </a:ext>
            </a:extLst>
          </p:cNvPr>
          <p:cNvPicPr>
            <a:picLocks noChangeAspect="1"/>
          </p:cNvPicPr>
          <p:nvPr/>
        </p:nvPicPr>
        <p:blipFill>
          <a:blip r:embed="rId4"/>
          <a:stretch>
            <a:fillRect/>
          </a:stretch>
        </p:blipFill>
        <p:spPr>
          <a:xfrm>
            <a:off x="1463736" y="6320347"/>
            <a:ext cx="1570598" cy="537653"/>
          </a:xfrm>
          <a:prstGeom prst="rect">
            <a:avLst/>
          </a:prstGeom>
        </p:spPr>
      </p:pic>
    </p:spTree>
    <p:extLst>
      <p:ext uri="{BB962C8B-B14F-4D97-AF65-F5344CB8AC3E}">
        <p14:creationId xmlns:p14="http://schemas.microsoft.com/office/powerpoint/2010/main" val="1474788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7C8A6-FC43-E091-0AB6-CE47A4D1DF7E}"/>
              </a:ext>
            </a:extLst>
          </p:cNvPr>
          <p:cNvSpPr>
            <a:spLocks noGrp="1"/>
          </p:cNvSpPr>
          <p:nvPr>
            <p:ph type="title"/>
          </p:nvPr>
        </p:nvSpPr>
        <p:spPr>
          <a:xfrm>
            <a:off x="457200" y="152400"/>
            <a:ext cx="8229600" cy="1371600"/>
          </a:xfrm>
        </p:spPr>
        <p:txBody>
          <a:bodyPr>
            <a:normAutofit fontScale="90000"/>
          </a:bodyPr>
          <a:lstStyle/>
          <a:p>
            <a:r>
              <a:rPr lang="en-US" dirty="0"/>
              <a:t>Native Hawaiian &amp; Pacific Islander Adults with Diabetes</a:t>
            </a:r>
          </a:p>
        </p:txBody>
      </p:sp>
      <p:pic>
        <p:nvPicPr>
          <p:cNvPr id="5" name="Content Placeholder 4">
            <a:extLst>
              <a:ext uri="{FF2B5EF4-FFF2-40B4-BE49-F238E27FC236}">
                <a16:creationId xmlns:a16="http://schemas.microsoft.com/office/drawing/2014/main" id="{268E0077-69B1-2422-8725-BEB69D89169B}"/>
              </a:ext>
            </a:extLst>
          </p:cNvPr>
          <p:cNvPicPr>
            <a:picLocks noGrp="1" noChangeAspect="1"/>
          </p:cNvPicPr>
          <p:nvPr>
            <p:ph sz="quarter" idx="1"/>
          </p:nvPr>
        </p:nvPicPr>
        <p:blipFill>
          <a:blip r:embed="rId2"/>
          <a:stretch>
            <a:fillRect/>
          </a:stretch>
        </p:blipFill>
        <p:spPr>
          <a:xfrm>
            <a:off x="335018" y="1447800"/>
            <a:ext cx="8473964" cy="4689475"/>
          </a:xfrm>
        </p:spPr>
      </p:pic>
      <p:pic>
        <p:nvPicPr>
          <p:cNvPr id="6" name="Picture 5">
            <a:extLst>
              <a:ext uri="{FF2B5EF4-FFF2-40B4-BE49-F238E27FC236}">
                <a16:creationId xmlns:a16="http://schemas.microsoft.com/office/drawing/2014/main" id="{3CCB6664-0D9D-A918-F365-AB00E7FB2E63}"/>
              </a:ext>
            </a:extLst>
          </p:cNvPr>
          <p:cNvPicPr>
            <a:picLocks noChangeAspect="1"/>
          </p:cNvPicPr>
          <p:nvPr/>
        </p:nvPicPr>
        <p:blipFill>
          <a:blip r:embed="rId3"/>
          <a:stretch>
            <a:fillRect/>
          </a:stretch>
        </p:blipFill>
        <p:spPr>
          <a:xfrm>
            <a:off x="4953000" y="5920010"/>
            <a:ext cx="4005146" cy="785590"/>
          </a:xfrm>
          <a:prstGeom prst="rect">
            <a:avLst/>
          </a:prstGeom>
        </p:spPr>
      </p:pic>
    </p:spTree>
    <p:extLst>
      <p:ext uri="{BB962C8B-B14F-4D97-AF65-F5344CB8AC3E}">
        <p14:creationId xmlns:p14="http://schemas.microsoft.com/office/powerpoint/2010/main" val="1484759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90818-0828-44DC-B216-B8D54D2FBDE9}"/>
              </a:ext>
            </a:extLst>
          </p:cNvPr>
          <p:cNvSpPr>
            <a:spLocks noGrp="1"/>
          </p:cNvSpPr>
          <p:nvPr>
            <p:ph type="title"/>
          </p:nvPr>
        </p:nvSpPr>
        <p:spPr/>
        <p:txBody>
          <a:bodyPr/>
          <a:lstStyle/>
          <a:p>
            <a:pPr algn="ctr"/>
            <a:r>
              <a:rPr lang="en-US" dirty="0"/>
              <a:t>SGLT2 Inhibitor CKD Evidence Summary</a:t>
            </a:r>
          </a:p>
        </p:txBody>
      </p:sp>
      <p:graphicFrame>
        <p:nvGraphicFramePr>
          <p:cNvPr id="5" name="Content Placeholder 4">
            <a:extLst>
              <a:ext uri="{FF2B5EF4-FFF2-40B4-BE49-F238E27FC236}">
                <a16:creationId xmlns:a16="http://schemas.microsoft.com/office/drawing/2014/main" id="{E99956F7-EA92-467F-AD73-3C510309FACE}"/>
              </a:ext>
            </a:extLst>
          </p:cNvPr>
          <p:cNvGraphicFramePr>
            <a:graphicFrameLocks noGrp="1"/>
          </p:cNvGraphicFramePr>
          <p:nvPr>
            <p:ph sz="quarter" idx="1"/>
            <p:extLst>
              <p:ext uri="{D42A27DB-BD31-4B8C-83A1-F6EECF244321}">
                <p14:modId xmlns:p14="http://schemas.microsoft.com/office/powerpoint/2010/main" val="1851347605"/>
              </p:ext>
            </p:extLst>
          </p:nvPr>
        </p:nvGraphicFramePr>
        <p:xfrm>
          <a:off x="445477" y="1752600"/>
          <a:ext cx="8229598" cy="3048000"/>
        </p:xfrm>
        <a:graphic>
          <a:graphicData uri="http://schemas.openxmlformats.org/drawingml/2006/table">
            <a:tbl>
              <a:tblPr firstRow="1" bandRow="1">
                <a:tableStyleId>{F5AB1C69-6EDB-4FF4-983F-18BD219EF322}</a:tableStyleId>
              </a:tblPr>
              <a:tblGrid>
                <a:gridCol w="1145893">
                  <a:extLst>
                    <a:ext uri="{9D8B030D-6E8A-4147-A177-3AD203B41FA5}">
                      <a16:colId xmlns:a16="http://schemas.microsoft.com/office/drawing/2014/main" val="2070957117"/>
                    </a:ext>
                  </a:extLst>
                </a:gridCol>
                <a:gridCol w="1761430">
                  <a:extLst>
                    <a:ext uri="{9D8B030D-6E8A-4147-A177-3AD203B41FA5}">
                      <a16:colId xmlns:a16="http://schemas.microsoft.com/office/drawing/2014/main" val="2326439264"/>
                    </a:ext>
                  </a:extLst>
                </a:gridCol>
                <a:gridCol w="5322275">
                  <a:extLst>
                    <a:ext uri="{9D8B030D-6E8A-4147-A177-3AD203B41FA5}">
                      <a16:colId xmlns:a16="http://schemas.microsoft.com/office/drawing/2014/main" val="1296116180"/>
                    </a:ext>
                  </a:extLst>
                </a:gridCol>
              </a:tblGrid>
              <a:tr h="434340">
                <a:tc>
                  <a:txBody>
                    <a:bodyPr/>
                    <a:lstStyle/>
                    <a:p>
                      <a:r>
                        <a:rPr lang="en-US" sz="1400" dirty="0"/>
                        <a:t>Trial Name </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SGLT2 Inhibitor vs placebo</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Outcomes (Primary Bolded)</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4913384"/>
                  </a:ext>
                </a:extLst>
              </a:tr>
              <a:tr h="800100">
                <a:tc>
                  <a:txBody>
                    <a:bodyPr/>
                    <a:lstStyle/>
                    <a:p>
                      <a:r>
                        <a:rPr lang="en-US" sz="1400" dirty="0"/>
                        <a:t>CREDENCE</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Canagliflozin</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N=4401, Median follow-up 2.6 years, Prior CVD 50.4%</a:t>
                      </a:r>
                    </a:p>
                    <a:p>
                      <a:r>
                        <a:rPr lang="en-US" sz="1400" b="1" dirty="0"/>
                        <a:t>ESRD, doubling of create or death from renal or CV cause</a:t>
                      </a:r>
                      <a:r>
                        <a:rPr lang="en-US" sz="1400" b="0" dirty="0"/>
                        <a:t> (primary</a:t>
                      </a:r>
                      <a:r>
                        <a:rPr lang="en-US" sz="1400" dirty="0"/>
                        <a:t>): 0.70 (0.59-0.82), </a:t>
                      </a:r>
                    </a:p>
                    <a:p>
                      <a:r>
                        <a:rPr lang="en-US" sz="1400" dirty="0"/>
                        <a:t>3 point MACE 0.80 (0.67-0.95)</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66506613"/>
                  </a:ext>
                </a:extLst>
              </a:tr>
              <a:tr h="434340">
                <a:tc>
                  <a:txBody>
                    <a:bodyPr/>
                    <a:lstStyle/>
                    <a:p>
                      <a:r>
                        <a:rPr lang="en-US" sz="1400" dirty="0"/>
                        <a:t>DAPA-CKD</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Dapagliflozin</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N=4304, 2906 with diabetes, Median follow-up 2.4 years, Prior CVD 37.4%</a:t>
                      </a:r>
                    </a:p>
                    <a:p>
                      <a:r>
                        <a:rPr lang="en-US" sz="1400" b="1" dirty="0"/>
                        <a:t>&gt;50% decline in eGFR, ESKD or renal/CV death (primary</a:t>
                      </a:r>
                      <a:r>
                        <a:rPr lang="en-US" sz="1400" dirty="0"/>
                        <a:t>): 0.61 (0.51-0.72)</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6530452"/>
                  </a:ext>
                </a:extLst>
              </a:tr>
              <a:tr h="617220">
                <a:tc>
                  <a:txBody>
                    <a:bodyPr/>
                    <a:lstStyle/>
                    <a:p>
                      <a:r>
                        <a:rPr lang="en-US" sz="1400" dirty="0"/>
                        <a:t>EMPA-Kidney</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Empagliflozin</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N=6609, Median follow-up 2.0 years, Prior CVD 27%, 46% with DM</a:t>
                      </a:r>
                    </a:p>
                    <a:p>
                      <a:r>
                        <a:rPr lang="en-US" sz="1400" b="1" dirty="0"/>
                        <a:t>ESRD, &gt;40% decline in eGFR, ESKD, or renal/CV death (primary</a:t>
                      </a:r>
                      <a:r>
                        <a:rPr lang="en-US" sz="1400" dirty="0"/>
                        <a:t>): 0.72 (0.64-0.82), stopped early due to positive benefit</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52193661"/>
                  </a:ext>
                </a:extLst>
              </a:tr>
            </a:tbl>
          </a:graphicData>
        </a:graphic>
      </p:graphicFrame>
      <p:sp>
        <p:nvSpPr>
          <p:cNvPr id="4" name="TextBox 3">
            <a:extLst>
              <a:ext uri="{FF2B5EF4-FFF2-40B4-BE49-F238E27FC236}">
                <a16:creationId xmlns:a16="http://schemas.microsoft.com/office/drawing/2014/main" id="{85033AAE-52D8-E8C7-878B-134E6692673F}"/>
              </a:ext>
            </a:extLst>
          </p:cNvPr>
          <p:cNvSpPr txBox="1"/>
          <p:nvPr/>
        </p:nvSpPr>
        <p:spPr>
          <a:xfrm>
            <a:off x="57150" y="5174776"/>
            <a:ext cx="80581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err="1">
                <a:ln>
                  <a:noFill/>
                </a:ln>
                <a:solidFill>
                  <a:prstClr val="black"/>
                </a:solidFill>
                <a:effectLst/>
                <a:uLnTx/>
                <a:uFillTx/>
                <a:latin typeface="Gill Sans MT"/>
                <a:ea typeface="+mn-ea"/>
                <a:cs typeface="+mn-cs"/>
              </a:rPr>
              <a:t>Perkovic</a:t>
            </a:r>
            <a:r>
              <a:rPr kumimoji="0" lang="en-US" sz="900" b="0" i="0" u="none" strike="noStrike" kern="1200" cap="none" spc="0" normalizeH="0" baseline="0" noProof="0" dirty="0">
                <a:ln>
                  <a:noFill/>
                </a:ln>
                <a:solidFill>
                  <a:prstClr val="black"/>
                </a:solidFill>
                <a:effectLst/>
                <a:uLnTx/>
                <a:uFillTx/>
                <a:latin typeface="Gill Sans MT"/>
                <a:ea typeface="+mn-ea"/>
                <a:cs typeface="+mn-cs"/>
              </a:rPr>
              <a:t> V, Jardine MJ, Neal B, et al. Canagliflozin and renal outcomes in type 2 diabetes and nephropathy. N </a:t>
            </a:r>
            <a:r>
              <a:rPr kumimoji="0" lang="en-US" sz="900" b="0" i="0" u="none" strike="noStrike" kern="1200" cap="none" spc="0" normalizeH="0" baseline="0" noProof="0" dirty="0" err="1">
                <a:ln>
                  <a:noFill/>
                </a:ln>
                <a:solidFill>
                  <a:prstClr val="black"/>
                </a:solidFill>
                <a:effectLst/>
                <a:uLnTx/>
                <a:uFillTx/>
                <a:latin typeface="Gill Sans MT"/>
                <a:ea typeface="+mn-ea"/>
                <a:cs typeface="+mn-cs"/>
              </a:rPr>
              <a:t>Engl</a:t>
            </a:r>
            <a:r>
              <a:rPr kumimoji="0" lang="en-US" sz="900" b="0" i="0" u="none" strike="noStrike" kern="1200" cap="none" spc="0" normalizeH="0" baseline="0" noProof="0" dirty="0">
                <a:ln>
                  <a:noFill/>
                </a:ln>
                <a:solidFill>
                  <a:prstClr val="black"/>
                </a:solidFill>
                <a:effectLst/>
                <a:uLnTx/>
                <a:uFillTx/>
                <a:latin typeface="Gill Sans MT"/>
                <a:ea typeface="+mn-ea"/>
                <a:cs typeface="+mn-cs"/>
              </a:rPr>
              <a:t> J Med. 2019;380:2295–2306.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Gill Sans MT"/>
                <a:ea typeface="+mn-ea"/>
                <a:cs typeface="+mn-cs"/>
              </a:rPr>
              <a:t> </a:t>
            </a:r>
            <a:r>
              <a:rPr kumimoji="0" lang="en-US" sz="900" b="0" i="0" u="none" strike="noStrike" kern="1200" cap="none" spc="0" normalizeH="0" baseline="0" noProof="0" dirty="0" err="1">
                <a:ln>
                  <a:noFill/>
                </a:ln>
                <a:solidFill>
                  <a:prstClr val="black"/>
                </a:solidFill>
                <a:effectLst/>
                <a:uLnTx/>
                <a:uFillTx/>
                <a:latin typeface="Gill Sans MT"/>
                <a:ea typeface="+mn-ea"/>
                <a:cs typeface="+mn-cs"/>
              </a:rPr>
              <a:t>Heerspink</a:t>
            </a:r>
            <a:r>
              <a:rPr kumimoji="0" lang="en-US" sz="900" b="0" i="0" u="none" strike="noStrike" kern="1200" cap="none" spc="0" normalizeH="0" baseline="0" noProof="0" dirty="0">
                <a:ln>
                  <a:noFill/>
                </a:ln>
                <a:solidFill>
                  <a:prstClr val="black"/>
                </a:solidFill>
                <a:effectLst/>
                <a:uLnTx/>
                <a:uFillTx/>
                <a:latin typeface="Gill Sans MT"/>
                <a:ea typeface="+mn-ea"/>
                <a:cs typeface="+mn-cs"/>
              </a:rPr>
              <a:t> HJL, Stefansson BV, Correa-Rotter R, et al. Dapagliflozin in patients with chronic kidney disease. N </a:t>
            </a:r>
            <a:r>
              <a:rPr kumimoji="0" lang="en-US" sz="900" b="0" i="0" u="none" strike="noStrike" kern="1200" cap="none" spc="0" normalizeH="0" baseline="0" noProof="0" dirty="0" err="1">
                <a:ln>
                  <a:noFill/>
                </a:ln>
                <a:solidFill>
                  <a:prstClr val="black"/>
                </a:solidFill>
                <a:effectLst/>
                <a:uLnTx/>
                <a:uFillTx/>
                <a:latin typeface="Gill Sans MT"/>
                <a:ea typeface="+mn-ea"/>
                <a:cs typeface="+mn-cs"/>
              </a:rPr>
              <a:t>Engl</a:t>
            </a:r>
            <a:r>
              <a:rPr kumimoji="0" lang="en-US" sz="900" b="0" i="0" u="none" strike="noStrike" kern="1200" cap="none" spc="0" normalizeH="0" baseline="0" noProof="0" dirty="0">
                <a:ln>
                  <a:noFill/>
                </a:ln>
                <a:solidFill>
                  <a:prstClr val="black"/>
                </a:solidFill>
                <a:effectLst/>
                <a:uLnTx/>
                <a:uFillTx/>
                <a:latin typeface="Gill Sans MT"/>
                <a:ea typeface="+mn-ea"/>
                <a:cs typeface="+mn-cs"/>
              </a:rPr>
              <a:t> J Med. 2020;383:1436–1446.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12121"/>
                </a:solidFill>
                <a:effectLst/>
                <a:uLnTx/>
                <a:uFillTx/>
                <a:latin typeface="Gill Sans MT"/>
                <a:ea typeface="+mn-ea"/>
                <a:cs typeface="+mn-cs"/>
              </a:rPr>
              <a:t>EMPA-KIDNEY Collaborative Group, Herrington WG, </a:t>
            </a:r>
            <a:r>
              <a:rPr kumimoji="0" lang="en-US" sz="900" b="0" i="0" u="none" strike="noStrike" kern="1200" cap="none" spc="0" normalizeH="0" baseline="0" noProof="0" dirty="0" err="1">
                <a:ln>
                  <a:noFill/>
                </a:ln>
                <a:solidFill>
                  <a:srgbClr val="212121"/>
                </a:solidFill>
                <a:effectLst/>
                <a:uLnTx/>
                <a:uFillTx/>
                <a:latin typeface="Gill Sans MT"/>
                <a:ea typeface="+mn-ea"/>
                <a:cs typeface="+mn-cs"/>
              </a:rPr>
              <a:t>Staplin</a:t>
            </a:r>
            <a:r>
              <a:rPr kumimoji="0" lang="en-US" sz="900" b="0" i="0" u="none" strike="noStrike" kern="1200" cap="none" spc="0" normalizeH="0" baseline="0" noProof="0" dirty="0">
                <a:ln>
                  <a:noFill/>
                </a:ln>
                <a:solidFill>
                  <a:srgbClr val="212121"/>
                </a:solidFill>
                <a:effectLst/>
                <a:uLnTx/>
                <a:uFillTx/>
                <a:latin typeface="Gill Sans MT"/>
                <a:ea typeface="+mn-ea"/>
                <a:cs typeface="+mn-cs"/>
              </a:rPr>
              <a:t> N, </a:t>
            </a:r>
            <a:r>
              <a:rPr kumimoji="0" lang="en-US" sz="900" b="0" i="0" u="none" strike="noStrike" kern="1200" cap="none" spc="0" normalizeH="0" baseline="0" noProof="0" dirty="0" err="1">
                <a:ln>
                  <a:noFill/>
                </a:ln>
                <a:solidFill>
                  <a:srgbClr val="212121"/>
                </a:solidFill>
                <a:effectLst/>
                <a:uLnTx/>
                <a:uFillTx/>
                <a:latin typeface="Gill Sans MT"/>
                <a:ea typeface="+mn-ea"/>
                <a:cs typeface="+mn-cs"/>
              </a:rPr>
              <a:t>Wanner</a:t>
            </a:r>
            <a:r>
              <a:rPr kumimoji="0" lang="en-US" sz="900" b="0" i="0" u="none" strike="noStrike" kern="1200" cap="none" spc="0" normalizeH="0" baseline="0" noProof="0" dirty="0">
                <a:ln>
                  <a:noFill/>
                </a:ln>
                <a:solidFill>
                  <a:srgbClr val="212121"/>
                </a:solidFill>
                <a:effectLst/>
                <a:uLnTx/>
                <a:uFillTx/>
                <a:latin typeface="Gill Sans MT"/>
                <a:ea typeface="+mn-ea"/>
                <a:cs typeface="+mn-cs"/>
              </a:rPr>
              <a:t> C, et al. Empagliflozin in Patients with Chronic Kidney Disease. N </a:t>
            </a:r>
            <a:r>
              <a:rPr kumimoji="0" lang="en-US" sz="900" b="0" i="0" u="none" strike="noStrike" kern="1200" cap="none" spc="0" normalizeH="0" baseline="0" noProof="0" dirty="0" err="1">
                <a:ln>
                  <a:noFill/>
                </a:ln>
                <a:solidFill>
                  <a:srgbClr val="212121"/>
                </a:solidFill>
                <a:effectLst/>
                <a:uLnTx/>
                <a:uFillTx/>
                <a:latin typeface="Gill Sans MT"/>
                <a:ea typeface="+mn-ea"/>
                <a:cs typeface="+mn-cs"/>
              </a:rPr>
              <a:t>Engl</a:t>
            </a:r>
            <a:r>
              <a:rPr kumimoji="0" lang="en-US" sz="900" b="0" i="0" u="none" strike="noStrike" kern="1200" cap="none" spc="0" normalizeH="0" baseline="0" noProof="0" dirty="0">
                <a:ln>
                  <a:noFill/>
                </a:ln>
                <a:solidFill>
                  <a:srgbClr val="212121"/>
                </a:solidFill>
                <a:effectLst/>
                <a:uLnTx/>
                <a:uFillTx/>
                <a:latin typeface="Gill Sans MT"/>
                <a:ea typeface="+mn-ea"/>
                <a:cs typeface="+mn-cs"/>
              </a:rPr>
              <a:t> J Med. 2022 Nov 4. </a:t>
            </a:r>
            <a:r>
              <a:rPr kumimoji="0" lang="en-US" sz="900" b="0" i="0" u="none" strike="noStrike" kern="1200" cap="none" spc="0" normalizeH="0" baseline="0" noProof="0" dirty="0" err="1">
                <a:ln>
                  <a:noFill/>
                </a:ln>
                <a:solidFill>
                  <a:srgbClr val="212121"/>
                </a:solidFill>
                <a:effectLst/>
                <a:uLnTx/>
                <a:uFillTx/>
                <a:latin typeface="Gill Sans MT"/>
                <a:ea typeface="+mn-ea"/>
                <a:cs typeface="+mn-cs"/>
              </a:rPr>
              <a:t>doi</a:t>
            </a:r>
            <a:r>
              <a:rPr kumimoji="0" lang="en-US" sz="900" b="0" i="0" u="none" strike="noStrike" kern="1200" cap="none" spc="0" normalizeH="0" baseline="0" noProof="0" dirty="0">
                <a:ln>
                  <a:noFill/>
                </a:ln>
                <a:solidFill>
                  <a:srgbClr val="212121"/>
                </a:solidFill>
                <a:effectLst/>
                <a:uLnTx/>
                <a:uFillTx/>
                <a:latin typeface="Gill Sans MT"/>
                <a:ea typeface="+mn-ea"/>
                <a:cs typeface="+mn-cs"/>
              </a:rPr>
              <a:t>: 10.1056/NEJMoa2204233. </a:t>
            </a:r>
            <a:r>
              <a:rPr kumimoji="0" lang="en-US" sz="900" b="0" i="0" u="none" strike="noStrike" kern="1200" cap="none" spc="0" normalizeH="0" baseline="0" noProof="0" dirty="0" err="1">
                <a:ln>
                  <a:noFill/>
                </a:ln>
                <a:solidFill>
                  <a:srgbClr val="212121"/>
                </a:solidFill>
                <a:effectLst/>
                <a:uLnTx/>
                <a:uFillTx/>
                <a:latin typeface="Gill Sans MT"/>
                <a:ea typeface="+mn-ea"/>
                <a:cs typeface="+mn-cs"/>
              </a:rPr>
              <a:t>Epub</a:t>
            </a:r>
            <a:r>
              <a:rPr kumimoji="0" lang="en-US" sz="900" b="0" i="0" u="none" strike="noStrike" kern="1200" cap="none" spc="0" normalizeH="0" baseline="0" noProof="0" dirty="0">
                <a:ln>
                  <a:noFill/>
                </a:ln>
                <a:solidFill>
                  <a:srgbClr val="212121"/>
                </a:solidFill>
                <a:effectLst/>
                <a:uLnTx/>
                <a:uFillTx/>
                <a:latin typeface="Gill Sans MT"/>
                <a:ea typeface="+mn-ea"/>
                <a:cs typeface="+mn-cs"/>
              </a:rPr>
              <a:t> ahead of print. PMID: 36331190.</a:t>
            </a:r>
            <a:endParaRPr kumimoji="0" lang="en-US" sz="900" b="0" i="0" u="none" strike="noStrike" kern="1200" cap="none" spc="0" normalizeH="0" baseline="0" noProof="0" dirty="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1932613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D3DCC-D44F-4471-80FC-D98ADA7285CA}"/>
              </a:ext>
            </a:extLst>
          </p:cNvPr>
          <p:cNvSpPr>
            <a:spLocks noGrp="1"/>
          </p:cNvSpPr>
          <p:nvPr>
            <p:ph type="title"/>
          </p:nvPr>
        </p:nvSpPr>
        <p:spPr/>
        <p:txBody>
          <a:bodyPr/>
          <a:lstStyle/>
          <a:p>
            <a:r>
              <a:rPr lang="en-US" dirty="0"/>
              <a:t>SGLT-2 Inhibitor Dosing &amp; Indication</a:t>
            </a:r>
          </a:p>
        </p:txBody>
      </p:sp>
      <p:sp>
        <p:nvSpPr>
          <p:cNvPr id="3" name="Content Placeholder 2">
            <a:extLst>
              <a:ext uri="{FF2B5EF4-FFF2-40B4-BE49-F238E27FC236}">
                <a16:creationId xmlns:a16="http://schemas.microsoft.com/office/drawing/2014/main" id="{BC8B2898-05DA-7F30-BA1D-E3CF4DF76033}"/>
              </a:ext>
            </a:extLst>
          </p:cNvPr>
          <p:cNvSpPr>
            <a:spLocks noGrp="1"/>
          </p:cNvSpPr>
          <p:nvPr>
            <p:ph sz="quarter" idx="1"/>
          </p:nvPr>
        </p:nvSpPr>
        <p:spPr/>
        <p:txBody>
          <a:bodyPr>
            <a:normAutofit/>
          </a:bodyPr>
          <a:lstStyle/>
          <a:p>
            <a:pPr marL="0" indent="0">
              <a:buNone/>
            </a:pPr>
            <a:r>
              <a:rPr lang="en-US" dirty="0"/>
              <a:t>Once an SGLT2i is initiated, it is reasonable to continue an SGLT2i even if the eGFR falls below 20 ml/min/1.73 m2 , unless it is not tolerated or kidney replacement therapy is initiated.</a:t>
            </a:r>
          </a:p>
          <a:p>
            <a:endParaRPr lang="en-US" dirty="0"/>
          </a:p>
        </p:txBody>
      </p:sp>
      <p:sp>
        <p:nvSpPr>
          <p:cNvPr id="4" name="Text Placeholder 3">
            <a:extLst>
              <a:ext uri="{FF2B5EF4-FFF2-40B4-BE49-F238E27FC236}">
                <a16:creationId xmlns:a16="http://schemas.microsoft.com/office/drawing/2014/main" id="{796D9A66-4271-4411-9732-78340C785974}"/>
              </a:ext>
            </a:extLst>
          </p:cNvPr>
          <p:cNvSpPr>
            <a:spLocks noGrp="1"/>
          </p:cNvSpPr>
          <p:nvPr>
            <p:ph type="body" sz="quarter" idx="4294967295"/>
          </p:nvPr>
        </p:nvSpPr>
        <p:spPr>
          <a:xfrm>
            <a:off x="914400" y="5715000"/>
            <a:ext cx="8229600" cy="228600"/>
          </a:xfrm>
        </p:spPr>
        <p:txBody>
          <a:bodyPr>
            <a:normAutofit fontScale="40000" lnSpcReduction="20000"/>
          </a:bodyPr>
          <a:lstStyle/>
          <a:p>
            <a:r>
              <a:rPr lang="en-US" dirty="0"/>
              <a:t>Package inserts, dailymed.nlm.nih.gov</a:t>
            </a:r>
          </a:p>
        </p:txBody>
      </p:sp>
      <p:graphicFrame>
        <p:nvGraphicFramePr>
          <p:cNvPr id="5" name="Table 5">
            <a:extLst>
              <a:ext uri="{FF2B5EF4-FFF2-40B4-BE49-F238E27FC236}">
                <a16:creationId xmlns:a16="http://schemas.microsoft.com/office/drawing/2014/main" id="{54EDCD2C-EF09-417C-BBC3-169E52710570}"/>
              </a:ext>
            </a:extLst>
          </p:cNvPr>
          <p:cNvGraphicFramePr>
            <a:graphicFrameLocks noGrp="1"/>
          </p:cNvGraphicFramePr>
          <p:nvPr/>
        </p:nvGraphicFramePr>
        <p:xfrm>
          <a:off x="304800" y="2590800"/>
          <a:ext cx="8153398" cy="3740363"/>
        </p:xfrm>
        <a:graphic>
          <a:graphicData uri="http://schemas.openxmlformats.org/drawingml/2006/table">
            <a:tbl>
              <a:tblPr firstRow="1" bandRow="1">
                <a:tableStyleId>{F5AB1C69-6EDB-4FF4-983F-18BD219EF322}</a:tableStyleId>
              </a:tblPr>
              <a:tblGrid>
                <a:gridCol w="1251618">
                  <a:extLst>
                    <a:ext uri="{9D8B030D-6E8A-4147-A177-3AD203B41FA5}">
                      <a16:colId xmlns:a16="http://schemas.microsoft.com/office/drawing/2014/main" val="464911175"/>
                    </a:ext>
                  </a:extLst>
                </a:gridCol>
                <a:gridCol w="1072815">
                  <a:extLst>
                    <a:ext uri="{9D8B030D-6E8A-4147-A177-3AD203B41FA5}">
                      <a16:colId xmlns:a16="http://schemas.microsoft.com/office/drawing/2014/main" val="346030484"/>
                    </a:ext>
                  </a:extLst>
                </a:gridCol>
                <a:gridCol w="5828965">
                  <a:extLst>
                    <a:ext uri="{9D8B030D-6E8A-4147-A177-3AD203B41FA5}">
                      <a16:colId xmlns:a16="http://schemas.microsoft.com/office/drawing/2014/main" val="300917375"/>
                    </a:ext>
                  </a:extLst>
                </a:gridCol>
              </a:tblGrid>
              <a:tr h="322793">
                <a:tc>
                  <a:txBody>
                    <a:bodyPr/>
                    <a:lstStyle/>
                    <a:p>
                      <a:r>
                        <a:rPr lang="en-US" sz="1200" dirty="0"/>
                        <a:t>Drug</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Dose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FDA Approved Indications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01723054"/>
                  </a:ext>
                </a:extLst>
              </a:tr>
              <a:tr h="434340">
                <a:tc>
                  <a:txBody>
                    <a:bodyPr/>
                    <a:lstStyle/>
                    <a:p>
                      <a:r>
                        <a:rPr lang="en-US" sz="1200" dirty="0"/>
                        <a:t>Ertugliflozin (</a:t>
                      </a:r>
                      <a:r>
                        <a:rPr lang="en-US" sz="1200" dirty="0" err="1"/>
                        <a:t>Steglatro</a:t>
                      </a:r>
                      <a:r>
                        <a:rPr lang="en-US" sz="1200" dirty="0"/>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5-15 mg daily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dk1"/>
                          </a:solidFill>
                          <a:effectLst/>
                          <a:latin typeface="+mn-lt"/>
                          <a:ea typeface="+mn-ea"/>
                          <a:cs typeface="+mn-cs"/>
                        </a:rPr>
                        <a:t>As an adjunct to diet and exercise to improve glycemic control in adults with T2DM (All)</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84365585"/>
                  </a:ext>
                </a:extLst>
              </a:tr>
              <a:tr h="1165860">
                <a:tc>
                  <a:txBody>
                    <a:bodyPr/>
                    <a:lstStyle/>
                    <a:p>
                      <a:r>
                        <a:rPr lang="en-US" sz="1200" dirty="0"/>
                        <a:t>Dapagliflozin (</a:t>
                      </a:r>
                      <a:r>
                        <a:rPr lang="en-US" sz="1200" dirty="0" err="1"/>
                        <a:t>Farxiga</a:t>
                      </a:r>
                      <a:r>
                        <a:rPr lang="en-US" sz="1200" dirty="0"/>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5-10 mg daily</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200" dirty="0"/>
                        <a:t>To reduce the risk of hospitalization for HF in adults with T2DM and established CVD or multiple CV risk factors.</a:t>
                      </a:r>
                    </a:p>
                    <a:p>
                      <a:pPr marL="285750" indent="-285750">
                        <a:buFont typeface="Arial" panose="020B0604020202020204" pitchFamily="34" charset="0"/>
                        <a:buChar char="•"/>
                      </a:pPr>
                      <a:r>
                        <a:rPr lang="en-US" sz="1200" dirty="0"/>
                        <a:t>To reduce the risk of CV death and hospitalization for HF, and urgent HF visit in adults </a:t>
                      </a:r>
                      <a:r>
                        <a:rPr lang="en-US" sz="1200" b="1" dirty="0"/>
                        <a:t>with HF. </a:t>
                      </a:r>
                    </a:p>
                    <a:p>
                      <a:pPr marL="285750" indent="-285750">
                        <a:buFont typeface="Arial" panose="020B0604020202020204" pitchFamily="34" charset="0"/>
                        <a:buChar char="•"/>
                      </a:pPr>
                      <a:r>
                        <a:rPr lang="en-US" sz="1200" dirty="0">
                          <a:effectLst/>
                        </a:rPr>
                        <a:t>To reduce the risk of sustained eGFR decline, ESKD, CV death, and hospitalization for HF in </a:t>
                      </a:r>
                      <a:r>
                        <a:rPr lang="en-US" sz="1200" b="1" dirty="0">
                          <a:effectLst/>
                        </a:rPr>
                        <a:t>adults with CKD </a:t>
                      </a:r>
                      <a:r>
                        <a:rPr lang="en-US" sz="1200" dirty="0">
                          <a:effectLst/>
                        </a:rPr>
                        <a:t>at risk of progression.</a:t>
                      </a:r>
                      <a:endParaRPr lang="en-US" sz="12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3801381"/>
                  </a:ext>
                </a:extLst>
              </a:tr>
              <a:tr h="800100">
                <a:tc>
                  <a:txBody>
                    <a:bodyPr/>
                    <a:lstStyle/>
                    <a:p>
                      <a:r>
                        <a:rPr lang="en-US" sz="1200" dirty="0"/>
                        <a:t>Empagliflozin (Jardiance)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10-25 mg daily</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fontAlgn="base">
                        <a:buFont typeface="Arial" panose="020B0604020202020204" pitchFamily="34" charset="0"/>
                        <a:buChar char="•"/>
                      </a:pPr>
                      <a:r>
                        <a:rPr lang="en-US" sz="1200" b="0" i="0" kern="1200" dirty="0">
                          <a:solidFill>
                            <a:schemeClr val="dk1"/>
                          </a:solidFill>
                          <a:effectLst/>
                          <a:latin typeface="+mn-lt"/>
                          <a:ea typeface="+mn-ea"/>
                          <a:cs typeface="+mn-cs"/>
                        </a:rPr>
                        <a:t>To reduce the risk of CV death in adults with  T2DM and established CVD.</a:t>
                      </a:r>
                    </a:p>
                    <a:p>
                      <a:pPr marL="285750" indent="-285750" fontAlgn="base">
                        <a:buFont typeface="Arial" panose="020B0604020202020204" pitchFamily="34" charset="0"/>
                        <a:buChar char="•"/>
                      </a:pPr>
                      <a:r>
                        <a:rPr lang="en-US" sz="1200" b="0" i="0" kern="1200" dirty="0">
                          <a:solidFill>
                            <a:schemeClr val="dk1"/>
                          </a:solidFill>
                          <a:effectLst/>
                          <a:latin typeface="+mn-lt"/>
                          <a:ea typeface="+mn-ea"/>
                          <a:cs typeface="+mn-cs"/>
                        </a:rPr>
                        <a:t>To reduce the risk of CV death and  hospitalization for HF in </a:t>
                      </a:r>
                      <a:r>
                        <a:rPr lang="en-US" sz="1200" b="1" i="0" kern="1200" dirty="0">
                          <a:solidFill>
                            <a:schemeClr val="dk1"/>
                          </a:solidFill>
                          <a:effectLst/>
                          <a:latin typeface="+mn-lt"/>
                          <a:ea typeface="+mn-ea"/>
                          <a:cs typeface="+mn-cs"/>
                        </a:rPr>
                        <a:t>adults with HF</a:t>
                      </a:r>
                    </a:p>
                    <a:p>
                      <a:pPr marL="285750" indent="-285750" fontAlgn="base">
                        <a:buFont typeface="Arial" panose="020B0604020202020204" pitchFamily="34" charset="0"/>
                        <a:buChar char="•"/>
                      </a:pPr>
                      <a:r>
                        <a:rPr lang="en-US" sz="1200" b="1" i="0" kern="1200" dirty="0">
                          <a:solidFill>
                            <a:schemeClr val="dk1"/>
                          </a:solidFill>
                          <a:effectLst/>
                          <a:latin typeface="+mn-lt"/>
                          <a:ea typeface="+mn-ea"/>
                          <a:cs typeface="+mn-cs"/>
                        </a:rPr>
                        <a:t>To reduce the risk of sustained decline in eGFR, ESKD, CV death, and hospitalization in adults with CKD at risk of progression.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63179576"/>
                  </a:ext>
                </a:extLst>
              </a:tr>
              <a:tr h="400050">
                <a:tc>
                  <a:txBody>
                    <a:bodyPr/>
                    <a:lstStyle/>
                    <a:p>
                      <a:r>
                        <a:rPr lang="en-US" sz="1200" dirty="0"/>
                        <a:t>Canagliflozin (Invokana)</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100-300mg daily</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dk1"/>
                          </a:solidFill>
                          <a:effectLst/>
                          <a:latin typeface="+mn-lt"/>
                          <a:ea typeface="+mn-ea"/>
                          <a:cs typeface="+mn-cs"/>
                        </a:rPr>
                        <a:t>To  reduce MACE  in adults with T2DM  and established CVD.</a:t>
                      </a:r>
                    </a:p>
                    <a:p>
                      <a:pPr marL="285750" indent="-285750" fontAlgn="base">
                        <a:buFont typeface="Arial" panose="020B0604020202020204" pitchFamily="34" charset="0"/>
                        <a:buChar char="•"/>
                      </a:pPr>
                      <a:r>
                        <a:rPr lang="en-US" sz="1200" b="0" i="0" kern="1200" dirty="0">
                          <a:solidFill>
                            <a:schemeClr val="dk1"/>
                          </a:solidFill>
                          <a:effectLst/>
                          <a:latin typeface="+mn-lt"/>
                          <a:ea typeface="+mn-ea"/>
                          <a:cs typeface="+mn-cs"/>
                        </a:rPr>
                        <a:t>To reduce the risk of ESKD, doubling of serum creatinine, CV death, and hospitalization for HF in adults with T2DM and diabetic nephropathy with albuminuria &gt;300 mg/day.</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36625892"/>
                  </a:ext>
                </a:extLst>
              </a:tr>
              <a:tr h="400050">
                <a:tc>
                  <a:txBody>
                    <a:bodyPr/>
                    <a:lstStyle/>
                    <a:p>
                      <a:r>
                        <a:rPr lang="en-US" sz="1200" dirty="0" err="1"/>
                        <a:t>Bexagliflozin</a:t>
                      </a:r>
                      <a:endParaRPr lang="en-US" sz="12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20mg daily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200" b="0" i="0" kern="1200" dirty="0">
                          <a:solidFill>
                            <a:schemeClr val="dk1"/>
                          </a:solidFill>
                          <a:effectLst/>
                          <a:latin typeface="+mn-lt"/>
                          <a:ea typeface="+mn-ea"/>
                          <a:cs typeface="+mn-cs"/>
                        </a:rPr>
                        <a:t>As an adjunct to diet and exercise to improve glycemic control in adults with T2DM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0820292"/>
                  </a:ext>
                </a:extLst>
              </a:tr>
            </a:tbl>
          </a:graphicData>
        </a:graphic>
      </p:graphicFrame>
    </p:spTree>
    <p:extLst>
      <p:ext uri="{BB962C8B-B14F-4D97-AF65-F5344CB8AC3E}">
        <p14:creationId xmlns:p14="http://schemas.microsoft.com/office/powerpoint/2010/main" val="1669261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A0A05-FE1C-4AE3-A407-F84A90808EE5}"/>
              </a:ext>
            </a:extLst>
          </p:cNvPr>
          <p:cNvSpPr>
            <a:spLocks noGrp="1"/>
          </p:cNvSpPr>
          <p:nvPr>
            <p:ph type="title"/>
          </p:nvPr>
        </p:nvSpPr>
        <p:spPr>
          <a:xfrm>
            <a:off x="317656" y="152400"/>
            <a:ext cx="8401616" cy="990600"/>
          </a:xfrm>
        </p:spPr>
        <p:txBody>
          <a:bodyPr>
            <a:normAutofit fontScale="90000"/>
          </a:bodyPr>
          <a:lstStyle/>
          <a:p>
            <a:br>
              <a:rPr lang="en-US" dirty="0"/>
            </a:br>
            <a:r>
              <a:rPr lang="en-US" sz="4900" dirty="0"/>
              <a:t>Standard 11 – Protect Kidneys</a:t>
            </a:r>
            <a:endParaRPr lang="en-US" dirty="0"/>
          </a:p>
        </p:txBody>
      </p:sp>
      <p:sp>
        <p:nvSpPr>
          <p:cNvPr id="3" name="Content Placeholder 2">
            <a:extLst>
              <a:ext uri="{FF2B5EF4-FFF2-40B4-BE49-F238E27FC236}">
                <a16:creationId xmlns:a16="http://schemas.microsoft.com/office/drawing/2014/main" id="{FD263B3F-F65D-4AC8-9B35-9968FF9A38DD}"/>
              </a:ext>
            </a:extLst>
          </p:cNvPr>
          <p:cNvSpPr>
            <a:spLocks noGrp="1"/>
          </p:cNvSpPr>
          <p:nvPr>
            <p:ph sz="quarter" idx="1"/>
          </p:nvPr>
        </p:nvSpPr>
        <p:spPr>
          <a:xfrm>
            <a:off x="457200" y="1267968"/>
            <a:ext cx="4041648" cy="5105400"/>
          </a:xfrm>
        </p:spPr>
        <p:txBody>
          <a:bodyPr>
            <a:normAutofit/>
          </a:bodyPr>
          <a:lstStyle/>
          <a:p>
            <a:pPr>
              <a:lnSpc>
                <a:spcPct val="120000"/>
              </a:lnSpc>
            </a:pPr>
            <a:r>
              <a:rPr lang="en-US" dirty="0"/>
              <a:t> </a:t>
            </a:r>
            <a:r>
              <a:rPr lang="en-US" dirty="0">
                <a:solidFill>
                  <a:srgbClr val="0070C0"/>
                </a:solidFill>
              </a:rPr>
              <a:t>Diabetes with a </a:t>
            </a:r>
            <a:br>
              <a:rPr lang="en-US" dirty="0">
                <a:solidFill>
                  <a:srgbClr val="0070C0"/>
                </a:solidFill>
              </a:rPr>
            </a:br>
            <a:r>
              <a:rPr lang="en-US" dirty="0">
                <a:solidFill>
                  <a:srgbClr val="0070C0"/>
                </a:solidFill>
              </a:rPr>
              <a:t>- </a:t>
            </a:r>
            <a:r>
              <a:rPr lang="en-US" b="0" i="0" dirty="0">
                <a:solidFill>
                  <a:srgbClr val="0070C0"/>
                </a:solidFill>
                <a:effectLst/>
                <a:cs typeface="Calibri" panose="020F0502020204030204" pitchFamily="34" charset="0"/>
              </a:rPr>
              <a:t>GFR ≥20 and </a:t>
            </a:r>
            <a:br>
              <a:rPr lang="en-US" dirty="0">
                <a:solidFill>
                  <a:srgbClr val="0070C0"/>
                </a:solidFill>
                <a:cs typeface="Calibri" panose="020F0502020204030204" pitchFamily="34" charset="0"/>
              </a:rPr>
            </a:br>
            <a:r>
              <a:rPr lang="en-US" dirty="0">
                <a:solidFill>
                  <a:srgbClr val="0070C0"/>
                </a:solidFill>
                <a:cs typeface="Calibri" panose="020F0502020204030204" pitchFamily="34" charset="0"/>
              </a:rPr>
              <a:t>- UACR </a:t>
            </a:r>
            <a:r>
              <a:rPr lang="en-US" b="0" i="0" dirty="0">
                <a:solidFill>
                  <a:srgbClr val="0070C0"/>
                </a:solidFill>
                <a:effectLst/>
                <a:cs typeface="Calibri" panose="020F0502020204030204" pitchFamily="34" charset="0"/>
              </a:rPr>
              <a:t>≥200 mg/g </a:t>
            </a:r>
            <a:endParaRPr lang="en-US" dirty="0">
              <a:solidFill>
                <a:srgbClr val="0070C0"/>
              </a:solidFill>
              <a:cs typeface="Calibri" panose="020F0502020204030204" pitchFamily="34" charset="0"/>
            </a:endParaRPr>
          </a:p>
          <a:p>
            <a:pPr>
              <a:lnSpc>
                <a:spcPct val="120000"/>
              </a:lnSpc>
            </a:pPr>
            <a:r>
              <a:rPr lang="en-US" dirty="0">
                <a:solidFill>
                  <a:srgbClr val="383636"/>
                </a:solidFill>
                <a:cs typeface="Calibri" panose="020F0502020204030204" pitchFamily="34" charset="0"/>
              </a:rPr>
              <a:t>Start SGLT2 </a:t>
            </a:r>
            <a:r>
              <a:rPr lang="en-US" b="0" i="0" dirty="0">
                <a:solidFill>
                  <a:srgbClr val="383636"/>
                </a:solidFill>
                <a:effectLst/>
                <a:cs typeface="Calibri" panose="020F0502020204030204" pitchFamily="34" charset="0"/>
              </a:rPr>
              <a:t>to reduce chronic kidney disease progression and cardiovascular events.</a:t>
            </a:r>
            <a:endParaRPr lang="en-US" dirty="0">
              <a:cs typeface="Calibri" panose="020F0502020204030204" pitchFamily="34" charset="0"/>
            </a:endParaRPr>
          </a:p>
        </p:txBody>
      </p:sp>
      <p:sp>
        <p:nvSpPr>
          <p:cNvPr id="4" name="Content Placeholder 3">
            <a:extLst>
              <a:ext uri="{FF2B5EF4-FFF2-40B4-BE49-F238E27FC236}">
                <a16:creationId xmlns:a16="http://schemas.microsoft.com/office/drawing/2014/main" id="{C0E6E6A2-482A-4A3F-833B-ED56F81E6700}"/>
              </a:ext>
            </a:extLst>
          </p:cNvPr>
          <p:cNvSpPr>
            <a:spLocks noGrp="1"/>
          </p:cNvSpPr>
          <p:nvPr>
            <p:ph sz="quarter" idx="2"/>
          </p:nvPr>
        </p:nvSpPr>
        <p:spPr>
          <a:xfrm>
            <a:off x="4871603" y="1295400"/>
            <a:ext cx="4041648" cy="4556760"/>
          </a:xfrm>
        </p:spPr>
        <p:txBody>
          <a:bodyPr>
            <a:normAutofit/>
          </a:bodyPr>
          <a:lstStyle/>
          <a:p>
            <a:pPr>
              <a:lnSpc>
                <a:spcPct val="120000"/>
              </a:lnSpc>
            </a:pPr>
            <a:r>
              <a:rPr lang="en-US" dirty="0"/>
              <a:t>If type 2 diabetes and established Chronic Kidney Disease (CKD)</a:t>
            </a:r>
          </a:p>
          <a:p>
            <a:pPr lvl="1">
              <a:lnSpc>
                <a:spcPct val="120000"/>
              </a:lnSpc>
            </a:pPr>
            <a:r>
              <a:rPr lang="en-US" dirty="0">
                <a:solidFill>
                  <a:srgbClr val="383636"/>
                </a:solidFill>
                <a:cs typeface="Calibri" panose="020F0502020204030204" pitchFamily="34" charset="0"/>
              </a:rPr>
              <a:t>Start n</a:t>
            </a:r>
            <a:r>
              <a:rPr lang="en-US" b="0" i="0" dirty="0">
                <a:solidFill>
                  <a:srgbClr val="383636"/>
                </a:solidFill>
                <a:effectLst/>
                <a:cs typeface="Calibri" panose="020F0502020204030204" pitchFamily="34" charset="0"/>
              </a:rPr>
              <a:t>onsteroidal mineralocorticoid receptor antagonist (</a:t>
            </a:r>
            <a:r>
              <a:rPr lang="en-US" b="0" i="0" dirty="0" err="1">
                <a:solidFill>
                  <a:srgbClr val="383636"/>
                </a:solidFill>
                <a:effectLst/>
                <a:cs typeface="Calibri" panose="020F0502020204030204" pitchFamily="34" charset="0"/>
              </a:rPr>
              <a:t>finerenone</a:t>
            </a:r>
            <a:r>
              <a:rPr lang="en-US" b="0" i="0" dirty="0">
                <a:solidFill>
                  <a:srgbClr val="383636"/>
                </a:solidFill>
                <a:effectLst/>
                <a:cs typeface="Calibri" panose="020F0502020204030204" pitchFamily="34" charset="0"/>
              </a:rPr>
              <a:t>) and/or GLP-1 RA recommended </a:t>
            </a:r>
            <a:r>
              <a:rPr lang="en-US" dirty="0">
                <a:solidFill>
                  <a:srgbClr val="383636"/>
                </a:solidFill>
                <a:cs typeface="Calibri" panose="020F0502020204030204" pitchFamily="34" charset="0"/>
              </a:rPr>
              <a:t>for</a:t>
            </a:r>
            <a:r>
              <a:rPr lang="en-US" b="0" i="0" dirty="0">
                <a:solidFill>
                  <a:srgbClr val="383636"/>
                </a:solidFill>
                <a:effectLst/>
                <a:cs typeface="Calibri" panose="020F0502020204030204" pitchFamily="34" charset="0"/>
              </a:rPr>
              <a:t> cardiovascular risk reduction.</a:t>
            </a:r>
            <a:endParaRPr lang="en-US" dirty="0">
              <a:cs typeface="Calibri" panose="020F0502020204030204" pitchFamily="34" charset="0"/>
            </a:endParaRPr>
          </a:p>
          <a:p>
            <a:pPr marL="274320" lvl="1" indent="0">
              <a:buNone/>
            </a:pPr>
            <a:endParaRPr lang="en-US" dirty="0"/>
          </a:p>
          <a:p>
            <a:pPr marL="274320" lvl="1" indent="0">
              <a:buNone/>
            </a:pPr>
            <a:endParaRPr lang="en-US" dirty="0"/>
          </a:p>
          <a:p>
            <a:endParaRPr lang="en-US" dirty="0"/>
          </a:p>
        </p:txBody>
      </p:sp>
      <p:pic>
        <p:nvPicPr>
          <p:cNvPr id="6" name="Picture 5" descr="Assorted pills and capsules">
            <a:extLst>
              <a:ext uri="{FF2B5EF4-FFF2-40B4-BE49-F238E27FC236}">
                <a16:creationId xmlns:a16="http://schemas.microsoft.com/office/drawing/2014/main" id="{C89416A3-E06A-4331-9F8C-D3A1AE73EB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720" y="4974729"/>
            <a:ext cx="2453004" cy="1635336"/>
          </a:xfrm>
          <a:prstGeom prst="rect">
            <a:avLst/>
          </a:prstGeom>
        </p:spPr>
      </p:pic>
      <p:pic>
        <p:nvPicPr>
          <p:cNvPr id="7" name="Picture 6">
            <a:extLst>
              <a:ext uri="{FF2B5EF4-FFF2-40B4-BE49-F238E27FC236}">
                <a16:creationId xmlns:a16="http://schemas.microsoft.com/office/drawing/2014/main" id="{A9FFF557-96D7-0A52-9332-57E928B27BA5}"/>
              </a:ext>
            </a:extLst>
          </p:cNvPr>
          <p:cNvPicPr>
            <a:picLocks noChangeAspect="1"/>
          </p:cNvPicPr>
          <p:nvPr/>
        </p:nvPicPr>
        <p:blipFill>
          <a:blip r:embed="rId3"/>
          <a:stretch>
            <a:fillRect/>
          </a:stretch>
        </p:blipFill>
        <p:spPr>
          <a:xfrm>
            <a:off x="4498848" y="6443721"/>
            <a:ext cx="4427784" cy="332689"/>
          </a:xfrm>
          <a:prstGeom prst="rect">
            <a:avLst/>
          </a:prstGeom>
        </p:spPr>
      </p:pic>
    </p:spTree>
    <p:extLst>
      <p:ext uri="{BB962C8B-B14F-4D97-AF65-F5344CB8AC3E}">
        <p14:creationId xmlns:p14="http://schemas.microsoft.com/office/powerpoint/2010/main" val="3794444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95B4A-872A-4003-AC33-97B2DE3F9D92}"/>
              </a:ext>
            </a:extLst>
          </p:cNvPr>
          <p:cNvSpPr>
            <a:spLocks noGrp="1"/>
          </p:cNvSpPr>
          <p:nvPr>
            <p:ph type="title"/>
          </p:nvPr>
        </p:nvSpPr>
        <p:spPr/>
        <p:txBody>
          <a:bodyPr>
            <a:normAutofit/>
          </a:bodyPr>
          <a:lstStyle/>
          <a:p>
            <a:r>
              <a:rPr lang="en-US" sz="4000" dirty="0" err="1"/>
              <a:t>Finereone’s</a:t>
            </a:r>
            <a:r>
              <a:rPr lang="en-US" sz="4000" dirty="0"/>
              <a:t> Place in Therapy</a:t>
            </a:r>
          </a:p>
        </p:txBody>
      </p:sp>
      <p:sp>
        <p:nvSpPr>
          <p:cNvPr id="3" name="Content Placeholder 2">
            <a:extLst>
              <a:ext uri="{FF2B5EF4-FFF2-40B4-BE49-F238E27FC236}">
                <a16:creationId xmlns:a16="http://schemas.microsoft.com/office/drawing/2014/main" id="{9F139371-E259-42B0-87DF-2EEFFB9C1E52}"/>
              </a:ext>
            </a:extLst>
          </p:cNvPr>
          <p:cNvSpPr>
            <a:spLocks noGrp="1"/>
          </p:cNvSpPr>
          <p:nvPr>
            <p:ph sz="quarter" idx="1"/>
          </p:nvPr>
        </p:nvSpPr>
        <p:spPr>
          <a:xfrm>
            <a:off x="457200" y="1219200"/>
            <a:ext cx="4495800" cy="5486400"/>
          </a:xfrm>
        </p:spPr>
        <p:txBody>
          <a:bodyPr>
            <a:normAutofit/>
          </a:bodyPr>
          <a:lstStyle/>
          <a:p>
            <a:r>
              <a:rPr lang="en-US" sz="3200" dirty="0">
                <a:cs typeface="Calibri" panose="020F0502020204030204" pitchFamily="34" charset="0"/>
              </a:rPr>
              <a:t>In people with CKD and albuminuria who are at increased risk for CV events or CKD progression </a:t>
            </a:r>
          </a:p>
          <a:p>
            <a:pPr lvl="1"/>
            <a:r>
              <a:rPr lang="en-US" dirty="0">
                <a:cs typeface="Calibri" panose="020F0502020204030204" pitchFamily="34" charset="0"/>
              </a:rPr>
              <a:t>a nonsteroidal </a:t>
            </a:r>
            <a:r>
              <a:rPr lang="en-US" b="0" i="0" dirty="0">
                <a:solidFill>
                  <a:srgbClr val="202124"/>
                </a:solidFill>
                <a:effectLst/>
                <a:cs typeface="Calibri" panose="020F0502020204030204" pitchFamily="34" charset="0"/>
              </a:rPr>
              <a:t>mineralocorticoid</a:t>
            </a:r>
            <a:r>
              <a:rPr lang="en-US" dirty="0">
                <a:cs typeface="Calibri" panose="020F0502020204030204" pitchFamily="34" charset="0"/>
              </a:rPr>
              <a:t> receptor antagonist (finerenone) is recommended to reduce CKD progression and CV events. </a:t>
            </a:r>
          </a:p>
          <a:p>
            <a:r>
              <a:rPr lang="en-US" sz="2850" dirty="0">
                <a:cs typeface="Calibri" panose="020F0502020204030204" pitchFamily="34" charset="0"/>
              </a:rPr>
              <a:t>First optimize ACEI or ARB</a:t>
            </a:r>
          </a:p>
        </p:txBody>
      </p:sp>
      <p:pic>
        <p:nvPicPr>
          <p:cNvPr id="7" name="Picture 6">
            <a:extLst>
              <a:ext uri="{FF2B5EF4-FFF2-40B4-BE49-F238E27FC236}">
                <a16:creationId xmlns:a16="http://schemas.microsoft.com/office/drawing/2014/main" id="{71B39545-CFF4-45EA-8D49-DA5401F22993}"/>
              </a:ext>
            </a:extLst>
          </p:cNvPr>
          <p:cNvPicPr>
            <a:picLocks noChangeAspect="1"/>
          </p:cNvPicPr>
          <p:nvPr/>
        </p:nvPicPr>
        <p:blipFill>
          <a:blip r:embed="rId2"/>
          <a:stretch>
            <a:fillRect/>
          </a:stretch>
        </p:blipFill>
        <p:spPr>
          <a:xfrm>
            <a:off x="5562600" y="1295400"/>
            <a:ext cx="2867025" cy="4924425"/>
          </a:xfrm>
          <a:prstGeom prst="rect">
            <a:avLst/>
          </a:prstGeom>
        </p:spPr>
      </p:pic>
      <p:sp>
        <p:nvSpPr>
          <p:cNvPr id="4" name="TextBox 3">
            <a:extLst>
              <a:ext uri="{FF2B5EF4-FFF2-40B4-BE49-F238E27FC236}">
                <a16:creationId xmlns:a16="http://schemas.microsoft.com/office/drawing/2014/main" id="{45B36925-4A2D-144B-251E-F91E5F56E230}"/>
              </a:ext>
            </a:extLst>
          </p:cNvPr>
          <p:cNvSpPr txBox="1"/>
          <p:nvPr/>
        </p:nvSpPr>
        <p:spPr>
          <a:xfrm>
            <a:off x="304800" y="6219825"/>
            <a:ext cx="4648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a:ea typeface="+mn-ea"/>
                <a:cs typeface="+mn-cs"/>
              </a:rPr>
              <a:t>ADA SOC 2024</a:t>
            </a:r>
          </a:p>
        </p:txBody>
      </p:sp>
    </p:spTree>
    <p:extLst>
      <p:ext uri="{BB962C8B-B14F-4D97-AF65-F5344CB8AC3E}">
        <p14:creationId xmlns:p14="http://schemas.microsoft.com/office/powerpoint/2010/main" val="2324935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DCAB1-AF63-45AA-9195-5771EEE09D3F}"/>
              </a:ext>
            </a:extLst>
          </p:cNvPr>
          <p:cNvSpPr>
            <a:spLocks noGrp="1"/>
          </p:cNvSpPr>
          <p:nvPr>
            <p:ph type="title"/>
          </p:nvPr>
        </p:nvSpPr>
        <p:spPr/>
        <p:txBody>
          <a:bodyPr>
            <a:normAutofit/>
          </a:bodyPr>
          <a:lstStyle/>
          <a:p>
            <a:pPr algn="ctr"/>
            <a:r>
              <a:rPr lang="en-US" sz="4000" dirty="0" err="1"/>
              <a:t>Finerenone</a:t>
            </a:r>
            <a:r>
              <a:rPr lang="en-US" sz="4000" dirty="0"/>
              <a:t> Resource</a:t>
            </a:r>
          </a:p>
        </p:txBody>
      </p:sp>
      <p:pic>
        <p:nvPicPr>
          <p:cNvPr id="7" name="Content Placeholder 6">
            <a:extLst>
              <a:ext uri="{FF2B5EF4-FFF2-40B4-BE49-F238E27FC236}">
                <a16:creationId xmlns:a16="http://schemas.microsoft.com/office/drawing/2014/main" id="{D1E06550-ABE6-434C-85E4-60D11C3A9977}"/>
              </a:ext>
            </a:extLst>
          </p:cNvPr>
          <p:cNvPicPr>
            <a:picLocks noGrp="1" noChangeAspect="1"/>
          </p:cNvPicPr>
          <p:nvPr>
            <p:ph sz="quarter" idx="1"/>
          </p:nvPr>
        </p:nvPicPr>
        <p:blipFill>
          <a:blip r:embed="rId2"/>
          <a:stretch>
            <a:fillRect/>
          </a:stretch>
        </p:blipFill>
        <p:spPr>
          <a:xfrm>
            <a:off x="292894" y="1231116"/>
            <a:ext cx="8558212" cy="5474484"/>
          </a:xfrm>
        </p:spPr>
      </p:pic>
    </p:spTree>
    <p:extLst>
      <p:ext uri="{BB962C8B-B14F-4D97-AF65-F5344CB8AC3E}">
        <p14:creationId xmlns:p14="http://schemas.microsoft.com/office/powerpoint/2010/main" val="4132670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06E60-8EED-AC99-548C-655C08134D4D}"/>
              </a:ext>
            </a:extLst>
          </p:cNvPr>
          <p:cNvSpPr>
            <a:spLocks noGrp="1"/>
          </p:cNvSpPr>
          <p:nvPr>
            <p:ph type="title"/>
          </p:nvPr>
        </p:nvSpPr>
        <p:spPr/>
        <p:txBody>
          <a:bodyPr>
            <a:normAutofit/>
          </a:bodyPr>
          <a:lstStyle/>
          <a:p>
            <a:r>
              <a:rPr lang="en-US" sz="4000" dirty="0"/>
              <a:t>Kidney Goals and MNT</a:t>
            </a:r>
          </a:p>
        </p:txBody>
      </p:sp>
      <p:sp>
        <p:nvSpPr>
          <p:cNvPr id="3" name="Content Placeholder 2">
            <a:extLst>
              <a:ext uri="{FF2B5EF4-FFF2-40B4-BE49-F238E27FC236}">
                <a16:creationId xmlns:a16="http://schemas.microsoft.com/office/drawing/2014/main" id="{2DCF2139-CF14-14EB-1019-DB2D04A7297A}"/>
              </a:ext>
            </a:extLst>
          </p:cNvPr>
          <p:cNvSpPr>
            <a:spLocks noGrp="1"/>
          </p:cNvSpPr>
          <p:nvPr>
            <p:ph sz="quarter" idx="1"/>
          </p:nvPr>
        </p:nvSpPr>
        <p:spPr/>
        <p:txBody>
          <a:bodyPr>
            <a:normAutofit fontScale="77500" lnSpcReduction="20000"/>
          </a:bodyPr>
          <a:lstStyle/>
          <a:p>
            <a:pPr>
              <a:lnSpc>
                <a:spcPct val="120000"/>
              </a:lnSpc>
            </a:pPr>
            <a:r>
              <a:rPr lang="en-US" sz="3100" b="0" i="0" dirty="0">
                <a:solidFill>
                  <a:srgbClr val="383636"/>
                </a:solidFill>
                <a:effectLst/>
                <a:ea typeface="Calibri" panose="020F0502020204030204" pitchFamily="34" charset="0"/>
                <a:cs typeface="Calibri" panose="020F0502020204030204" pitchFamily="34" charset="0"/>
              </a:rPr>
              <a:t>In people with chronic kidney disease with UACR  ≥300 mg/g  </a:t>
            </a:r>
          </a:p>
          <a:p>
            <a:pPr>
              <a:lnSpc>
                <a:spcPct val="120000"/>
              </a:lnSpc>
            </a:pPr>
            <a:r>
              <a:rPr lang="en-US" sz="3100" dirty="0">
                <a:solidFill>
                  <a:srgbClr val="0070C0"/>
                </a:solidFill>
                <a:ea typeface="Calibri" panose="020F0502020204030204" pitchFamily="34" charset="0"/>
                <a:cs typeface="Calibri" panose="020F0502020204030204" pitchFamily="34" charset="0"/>
              </a:rPr>
              <a:t>Goal is </a:t>
            </a:r>
            <a:r>
              <a:rPr lang="en-US" sz="3100" b="0" i="0" dirty="0">
                <a:solidFill>
                  <a:srgbClr val="0070C0"/>
                </a:solidFill>
                <a:effectLst/>
                <a:ea typeface="Calibri" panose="020F0502020204030204" pitchFamily="34" charset="0"/>
                <a:cs typeface="Calibri" panose="020F0502020204030204" pitchFamily="34" charset="0"/>
              </a:rPr>
              <a:t>a reduction of 30% or greater in mg/g urinary albumin to slow chronic kidney disease progression</a:t>
            </a:r>
          </a:p>
          <a:p>
            <a:pPr>
              <a:lnSpc>
                <a:spcPct val="120000"/>
              </a:lnSpc>
            </a:pPr>
            <a:endParaRPr lang="en-US" sz="3100" dirty="0">
              <a:solidFill>
                <a:srgbClr val="383636"/>
              </a:solidFill>
              <a:ea typeface="Calibri" panose="020F0502020204030204" pitchFamily="34" charset="0"/>
              <a:cs typeface="Calibri" panose="020F0502020204030204" pitchFamily="34" charset="0"/>
            </a:endParaRPr>
          </a:p>
          <a:p>
            <a:pPr marL="0" indent="0">
              <a:lnSpc>
                <a:spcPct val="120000"/>
              </a:lnSpc>
              <a:buNone/>
            </a:pPr>
            <a:endParaRPr lang="en-US" dirty="0">
              <a:ea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83E5CBA4-C241-63A6-1A17-3981673A2810}"/>
              </a:ext>
            </a:extLst>
          </p:cNvPr>
          <p:cNvSpPr>
            <a:spLocks noGrp="1"/>
          </p:cNvSpPr>
          <p:nvPr>
            <p:ph sz="quarter" idx="2"/>
          </p:nvPr>
        </p:nvSpPr>
        <p:spPr>
          <a:xfrm>
            <a:off x="4632198" y="1216152"/>
            <a:ext cx="4207002" cy="4937760"/>
          </a:xfrm>
        </p:spPr>
        <p:txBody>
          <a:bodyPr>
            <a:normAutofit fontScale="77500" lnSpcReduction="20000"/>
          </a:bodyPr>
          <a:lstStyle/>
          <a:p>
            <a:pPr>
              <a:lnSpc>
                <a:spcPct val="120000"/>
              </a:lnSpc>
            </a:pPr>
            <a:r>
              <a:rPr lang="en-US" b="1" dirty="0">
                <a:solidFill>
                  <a:srgbClr val="383636"/>
                </a:solidFill>
                <a:latin typeface="Helvetica Neue"/>
              </a:rPr>
              <a:t>Nutrition Recommendations</a:t>
            </a:r>
          </a:p>
          <a:p>
            <a:pPr>
              <a:lnSpc>
                <a:spcPct val="120000"/>
              </a:lnSpc>
            </a:pPr>
            <a:r>
              <a:rPr lang="en-US" b="0" i="0" dirty="0">
                <a:solidFill>
                  <a:srgbClr val="383636"/>
                </a:solidFill>
                <a:effectLst/>
                <a:latin typeface="Helvetica Neue"/>
              </a:rPr>
              <a:t>For people with non–dialysis-dependent stage 3 or higher chronic kidney disease</a:t>
            </a:r>
          </a:p>
          <a:p>
            <a:pPr lvl="1">
              <a:lnSpc>
                <a:spcPct val="120000"/>
              </a:lnSpc>
            </a:pPr>
            <a:r>
              <a:rPr lang="en-US" sz="2900" b="0" i="0" dirty="0">
                <a:solidFill>
                  <a:srgbClr val="383636"/>
                </a:solidFill>
                <a:effectLst/>
                <a:latin typeface="Helvetica Neue"/>
              </a:rPr>
              <a:t>dietary protein intake aimed to a target level of 0.8 g/kg body weight per day</a:t>
            </a:r>
            <a:r>
              <a:rPr lang="en-US" b="0" i="0" dirty="0">
                <a:solidFill>
                  <a:srgbClr val="383636"/>
                </a:solidFill>
                <a:effectLst/>
                <a:latin typeface="Helvetica Neue"/>
              </a:rPr>
              <a:t>. </a:t>
            </a:r>
            <a:endParaRPr lang="en-US" b="1" dirty="0">
              <a:solidFill>
                <a:srgbClr val="383636"/>
              </a:solidFill>
              <a:latin typeface="Helvetica Neue"/>
            </a:endParaRPr>
          </a:p>
          <a:p>
            <a:pPr>
              <a:lnSpc>
                <a:spcPct val="120000"/>
              </a:lnSpc>
            </a:pPr>
            <a:r>
              <a:rPr lang="en-US" b="0" i="0" dirty="0">
                <a:solidFill>
                  <a:srgbClr val="383636"/>
                </a:solidFill>
                <a:effectLst/>
                <a:latin typeface="Helvetica Neue"/>
              </a:rPr>
              <a:t>For those on dialysis,</a:t>
            </a:r>
          </a:p>
          <a:p>
            <a:pPr lvl="1">
              <a:lnSpc>
                <a:spcPct val="120000"/>
              </a:lnSpc>
            </a:pPr>
            <a:r>
              <a:rPr lang="en-US" sz="2900" b="0" i="0" dirty="0">
                <a:solidFill>
                  <a:srgbClr val="383636"/>
                </a:solidFill>
                <a:effectLst/>
                <a:latin typeface="Helvetica Neue"/>
              </a:rPr>
              <a:t>consider higher levels of dietary protein intake since protein energy wasting can be of concern</a:t>
            </a:r>
            <a:endParaRPr lang="en-US" sz="2900" dirty="0"/>
          </a:p>
        </p:txBody>
      </p:sp>
      <p:pic>
        <p:nvPicPr>
          <p:cNvPr id="5" name="Picture 4">
            <a:extLst>
              <a:ext uri="{FF2B5EF4-FFF2-40B4-BE49-F238E27FC236}">
                <a16:creationId xmlns:a16="http://schemas.microsoft.com/office/drawing/2014/main" id="{89AB04A9-905E-012D-7BE0-25B946B20C3E}"/>
              </a:ext>
            </a:extLst>
          </p:cNvPr>
          <p:cNvPicPr>
            <a:picLocks noChangeAspect="1"/>
          </p:cNvPicPr>
          <p:nvPr/>
        </p:nvPicPr>
        <p:blipFill>
          <a:blip r:embed="rId3"/>
          <a:stretch>
            <a:fillRect/>
          </a:stretch>
        </p:blipFill>
        <p:spPr>
          <a:xfrm>
            <a:off x="342804" y="6438330"/>
            <a:ext cx="4324563" cy="191070"/>
          </a:xfrm>
          <a:prstGeom prst="rect">
            <a:avLst/>
          </a:prstGeom>
        </p:spPr>
      </p:pic>
    </p:spTree>
    <p:extLst>
      <p:ext uri="{BB962C8B-B14F-4D97-AF65-F5344CB8AC3E}">
        <p14:creationId xmlns:p14="http://schemas.microsoft.com/office/powerpoint/2010/main" val="4101096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A0A05-FE1C-4AE3-A407-F84A90808EE5}"/>
              </a:ext>
            </a:extLst>
          </p:cNvPr>
          <p:cNvSpPr>
            <a:spLocks noGrp="1"/>
          </p:cNvSpPr>
          <p:nvPr>
            <p:ph type="title"/>
          </p:nvPr>
        </p:nvSpPr>
        <p:spPr>
          <a:xfrm>
            <a:off x="457200" y="228600"/>
            <a:ext cx="8229600" cy="914400"/>
          </a:xfrm>
        </p:spPr>
        <p:txBody>
          <a:bodyPr anchor="b">
            <a:normAutofit fontScale="90000"/>
          </a:bodyPr>
          <a:lstStyle/>
          <a:p>
            <a:r>
              <a:rPr lang="en-US" dirty="0"/>
              <a:t>Diabetes Meds Lower </a:t>
            </a:r>
            <a:r>
              <a:rPr lang="en-US" dirty="0" err="1"/>
              <a:t>CardioRenal</a:t>
            </a:r>
            <a:r>
              <a:rPr lang="en-US" dirty="0"/>
              <a:t> Risk  </a:t>
            </a:r>
          </a:p>
        </p:txBody>
      </p:sp>
      <p:sp>
        <p:nvSpPr>
          <p:cNvPr id="3" name="Content Placeholder 2">
            <a:extLst>
              <a:ext uri="{FF2B5EF4-FFF2-40B4-BE49-F238E27FC236}">
                <a16:creationId xmlns:a16="http://schemas.microsoft.com/office/drawing/2014/main" id="{FD263B3F-F65D-4AC8-9B35-9968FF9A38DD}"/>
              </a:ext>
            </a:extLst>
          </p:cNvPr>
          <p:cNvSpPr>
            <a:spLocks noGrp="1"/>
          </p:cNvSpPr>
          <p:nvPr>
            <p:ph sz="quarter" idx="1"/>
          </p:nvPr>
        </p:nvSpPr>
        <p:spPr>
          <a:xfrm>
            <a:off x="457200" y="1219200"/>
            <a:ext cx="4041648" cy="5638800"/>
          </a:xfrm>
        </p:spPr>
        <p:txBody>
          <a:bodyPr>
            <a:normAutofit/>
          </a:bodyPr>
          <a:lstStyle/>
          <a:p>
            <a:pPr>
              <a:lnSpc>
                <a:spcPct val="90000"/>
              </a:lnSpc>
            </a:pPr>
            <a:r>
              <a:rPr lang="en-US" sz="2400" dirty="0"/>
              <a:t>If diabetes plus ASCVD risk factors</a:t>
            </a:r>
          </a:p>
          <a:p>
            <a:pPr lvl="1">
              <a:lnSpc>
                <a:spcPct val="90000"/>
              </a:lnSpc>
            </a:pPr>
            <a:r>
              <a:rPr lang="en-US" sz="2400" dirty="0"/>
              <a:t>SGLT-2s* and GLP-1s* reduce risk of major adverse CV events</a:t>
            </a:r>
          </a:p>
          <a:p>
            <a:pPr lvl="1">
              <a:lnSpc>
                <a:spcPct val="90000"/>
              </a:lnSpc>
            </a:pPr>
            <a:r>
              <a:rPr lang="en-US" sz="2400" dirty="0"/>
              <a:t>Plus ACE or ARB</a:t>
            </a:r>
          </a:p>
          <a:p>
            <a:pPr lvl="1">
              <a:lnSpc>
                <a:spcPct val="90000"/>
              </a:lnSpc>
            </a:pPr>
            <a:r>
              <a:rPr lang="en-US" sz="2400" dirty="0"/>
              <a:t>Post MI, continue beta blockers for 3 years.</a:t>
            </a:r>
          </a:p>
          <a:p>
            <a:pPr>
              <a:lnSpc>
                <a:spcPct val="90000"/>
              </a:lnSpc>
            </a:pPr>
            <a:r>
              <a:rPr lang="en-US" sz="2400" dirty="0"/>
              <a:t>If type 2 diabetes and heart failure</a:t>
            </a:r>
          </a:p>
          <a:p>
            <a:pPr lvl="1">
              <a:lnSpc>
                <a:spcPct val="90000"/>
              </a:lnSpc>
            </a:pPr>
            <a:r>
              <a:rPr lang="en-US" sz="2400" dirty="0"/>
              <a:t>SGLT-2s reduce risk of heart failure and hospitalization.  </a:t>
            </a:r>
          </a:p>
          <a:p>
            <a:pPr lvl="1">
              <a:lnSpc>
                <a:spcPct val="90000"/>
              </a:lnSpc>
            </a:pPr>
            <a:r>
              <a:rPr lang="en-US" sz="2400" dirty="0"/>
              <a:t>Also consider beta blocker</a:t>
            </a:r>
          </a:p>
          <a:p>
            <a:pPr lvl="1">
              <a:lnSpc>
                <a:spcPct val="90000"/>
              </a:lnSpc>
            </a:pPr>
            <a:endParaRPr lang="en-US" sz="2200" dirty="0"/>
          </a:p>
          <a:p>
            <a:pPr>
              <a:lnSpc>
                <a:spcPct val="90000"/>
              </a:lnSpc>
            </a:pPr>
            <a:endParaRPr lang="en-US" sz="2200" dirty="0"/>
          </a:p>
        </p:txBody>
      </p:sp>
      <p:pic>
        <p:nvPicPr>
          <p:cNvPr id="8" name="Picture 7" descr="Man holding a red heart">
            <a:extLst>
              <a:ext uri="{FF2B5EF4-FFF2-40B4-BE49-F238E27FC236}">
                <a16:creationId xmlns:a16="http://schemas.microsoft.com/office/drawing/2014/main" id="{2C44B827-E6EF-4A54-ADE4-7FCE9CBAEC4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327" r="25036" b="-3"/>
          <a:stretch/>
        </p:blipFill>
        <p:spPr>
          <a:xfrm>
            <a:off x="4669772" y="1219200"/>
            <a:ext cx="4041648" cy="4937760"/>
          </a:xfrm>
          <a:prstGeom prst="rect">
            <a:avLst/>
          </a:prstGeom>
          <a:noFill/>
        </p:spPr>
      </p:pic>
      <p:pic>
        <p:nvPicPr>
          <p:cNvPr id="5" name="Picture 4">
            <a:extLst>
              <a:ext uri="{FF2B5EF4-FFF2-40B4-BE49-F238E27FC236}">
                <a16:creationId xmlns:a16="http://schemas.microsoft.com/office/drawing/2014/main" id="{C6C23E7E-BD3D-6E24-0042-9C3871A8A6D7}"/>
              </a:ext>
            </a:extLst>
          </p:cNvPr>
          <p:cNvPicPr>
            <a:picLocks noChangeAspect="1"/>
          </p:cNvPicPr>
          <p:nvPr/>
        </p:nvPicPr>
        <p:blipFill>
          <a:blip r:embed="rId3"/>
          <a:stretch>
            <a:fillRect/>
          </a:stretch>
        </p:blipFill>
        <p:spPr>
          <a:xfrm>
            <a:off x="4267200" y="6324600"/>
            <a:ext cx="4601323" cy="392298"/>
          </a:xfrm>
          <a:prstGeom prst="rect">
            <a:avLst/>
          </a:prstGeom>
        </p:spPr>
      </p:pic>
    </p:spTree>
    <p:extLst>
      <p:ext uri="{BB962C8B-B14F-4D97-AF65-F5344CB8AC3E}">
        <p14:creationId xmlns:p14="http://schemas.microsoft.com/office/powerpoint/2010/main" val="692473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10. Cardiovascular Disease and Risk Management</a:t>
            </a:r>
          </a:p>
        </p:txBody>
      </p:sp>
      <p:sp>
        <p:nvSpPr>
          <p:cNvPr id="3" name="Content Placeholder 2"/>
          <p:cNvSpPr>
            <a:spLocks noGrp="1"/>
          </p:cNvSpPr>
          <p:nvPr>
            <p:ph sz="quarter" idx="1"/>
          </p:nvPr>
        </p:nvSpPr>
        <p:spPr>
          <a:xfrm>
            <a:off x="457200" y="1219200"/>
            <a:ext cx="5495925" cy="4937760"/>
          </a:xfrm>
        </p:spPr>
        <p:txBody>
          <a:bodyPr>
            <a:normAutofit fontScale="70000" lnSpcReduction="20000"/>
          </a:bodyPr>
          <a:lstStyle/>
          <a:p>
            <a:pPr>
              <a:lnSpc>
                <a:spcPct val="120000"/>
              </a:lnSpc>
            </a:pPr>
            <a:r>
              <a:rPr lang="en-US" b="0" i="0" dirty="0">
                <a:solidFill>
                  <a:srgbClr val="383636"/>
                </a:solidFill>
                <a:effectLst/>
                <a:ea typeface="Calibri" panose="020F0502020204030204" pitchFamily="34" charset="0"/>
                <a:cs typeface="Calibri" panose="020F0502020204030204" pitchFamily="34" charset="0"/>
              </a:rPr>
              <a:t>Atherosclerotic cardiovascular disease (ASCVD) and </a:t>
            </a:r>
            <a:r>
              <a:rPr lang="en-US" dirty="0">
                <a:solidFill>
                  <a:srgbClr val="383636"/>
                </a:solidFill>
                <a:ea typeface="Calibri" panose="020F0502020204030204" pitchFamily="34" charset="0"/>
                <a:cs typeface="Calibri" panose="020F0502020204030204" pitchFamily="34" charset="0"/>
              </a:rPr>
              <a:t>Heart Failure  are l</a:t>
            </a:r>
            <a:r>
              <a:rPr lang="en-US" b="0" i="0" dirty="0">
                <a:solidFill>
                  <a:srgbClr val="383636"/>
                </a:solidFill>
                <a:effectLst/>
                <a:ea typeface="Calibri" panose="020F0502020204030204" pitchFamily="34" charset="0"/>
                <a:cs typeface="Calibri" panose="020F0502020204030204" pitchFamily="34" charset="0"/>
              </a:rPr>
              <a:t>eadings causes of morbidity and mortality in diabetes.</a:t>
            </a:r>
          </a:p>
          <a:p>
            <a:pPr>
              <a:lnSpc>
                <a:spcPct val="120000"/>
              </a:lnSpc>
            </a:pPr>
            <a:r>
              <a:rPr lang="en-US" b="0" i="0" dirty="0">
                <a:solidFill>
                  <a:srgbClr val="383636"/>
                </a:solidFill>
                <a:effectLst/>
                <a:ea typeface="Calibri" panose="020F0502020204030204" pitchFamily="34" charset="0"/>
                <a:cs typeface="Calibri" panose="020F0502020204030204" pitchFamily="34" charset="0"/>
              </a:rPr>
              <a:t>ASCVD includes:</a:t>
            </a:r>
          </a:p>
          <a:p>
            <a:pPr lvl="1">
              <a:lnSpc>
                <a:spcPct val="120000"/>
              </a:lnSpc>
            </a:pPr>
            <a:r>
              <a:rPr lang="en-US" sz="2900" b="0" i="0" dirty="0">
                <a:solidFill>
                  <a:srgbClr val="383636"/>
                </a:solidFill>
                <a:effectLst/>
                <a:ea typeface="Calibri" panose="020F0502020204030204" pitchFamily="34" charset="0"/>
                <a:cs typeface="Calibri" panose="020F0502020204030204" pitchFamily="34" charset="0"/>
              </a:rPr>
              <a:t>coronary heart disease (CHD),</a:t>
            </a:r>
          </a:p>
          <a:p>
            <a:pPr lvl="1">
              <a:lnSpc>
                <a:spcPct val="120000"/>
              </a:lnSpc>
            </a:pPr>
            <a:r>
              <a:rPr lang="en-US" sz="2900" b="0" i="0" dirty="0">
                <a:solidFill>
                  <a:srgbClr val="383636"/>
                </a:solidFill>
                <a:effectLst/>
                <a:ea typeface="Calibri" panose="020F0502020204030204" pitchFamily="34" charset="0"/>
                <a:cs typeface="Calibri" panose="020F0502020204030204" pitchFamily="34" charset="0"/>
              </a:rPr>
              <a:t>cerebrovascular disease, or </a:t>
            </a:r>
          </a:p>
          <a:p>
            <a:pPr lvl="1">
              <a:lnSpc>
                <a:spcPct val="120000"/>
              </a:lnSpc>
            </a:pPr>
            <a:r>
              <a:rPr lang="en-US" sz="2900" b="0" i="0" dirty="0">
                <a:solidFill>
                  <a:srgbClr val="383636"/>
                </a:solidFill>
                <a:effectLst/>
                <a:ea typeface="Calibri" panose="020F0502020204030204" pitchFamily="34" charset="0"/>
                <a:cs typeface="Calibri" panose="020F0502020204030204" pitchFamily="34" charset="0"/>
              </a:rPr>
              <a:t>peripheral arterial disease </a:t>
            </a:r>
          </a:p>
          <a:p>
            <a:pPr>
              <a:lnSpc>
                <a:spcPct val="120000"/>
              </a:lnSpc>
            </a:pPr>
            <a:r>
              <a:rPr lang="en-US" b="0" i="0" dirty="0">
                <a:solidFill>
                  <a:srgbClr val="383636"/>
                </a:solidFill>
                <a:effectLst/>
                <a:ea typeface="Calibri" panose="020F0502020204030204" pitchFamily="34" charset="0"/>
                <a:cs typeface="Calibri" panose="020F0502020204030204" pitchFamily="34" charset="0"/>
              </a:rPr>
              <a:t>$39.4 billion in cardiovascular-related spending per year  </a:t>
            </a:r>
          </a:p>
        </p:txBody>
      </p:sp>
      <p:pic>
        <p:nvPicPr>
          <p:cNvPr id="4" name="Picture 3"/>
          <p:cNvPicPr>
            <a:picLocks noChangeAspect="1"/>
          </p:cNvPicPr>
          <p:nvPr/>
        </p:nvPicPr>
        <p:blipFill>
          <a:blip r:embed="rId3"/>
          <a:stretch>
            <a:fillRect/>
          </a:stretch>
        </p:blipFill>
        <p:spPr>
          <a:xfrm>
            <a:off x="5953125" y="1249392"/>
            <a:ext cx="2733675" cy="1581150"/>
          </a:xfrm>
          <a:prstGeom prst="rect">
            <a:avLst/>
          </a:prstGeom>
        </p:spPr>
      </p:pic>
      <p:pic>
        <p:nvPicPr>
          <p:cNvPr id="8" name="Picture 2">
            <a:extLst>
              <a:ext uri="{FF2B5EF4-FFF2-40B4-BE49-F238E27FC236}">
                <a16:creationId xmlns:a16="http://schemas.microsoft.com/office/drawing/2014/main" id="{F7A56F06-8FDE-4A48-FDFA-B338FF2E70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6233160"/>
            <a:ext cx="1020360" cy="282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TextBox 9">
            <a:extLst>
              <a:ext uri="{FF2B5EF4-FFF2-40B4-BE49-F238E27FC236}">
                <a16:creationId xmlns:a16="http://schemas.microsoft.com/office/drawing/2014/main" id="{246C29CB-8FE0-8039-913D-176148EE32B1}"/>
              </a:ext>
            </a:extLst>
          </p:cNvPr>
          <p:cNvSpPr txBox="1"/>
          <p:nvPr/>
        </p:nvSpPr>
        <p:spPr>
          <a:xfrm>
            <a:off x="5892065" y="2813975"/>
            <a:ext cx="2819400" cy="2723502"/>
          </a:xfrm>
          <a:prstGeom prst="rect">
            <a:avLst/>
          </a:prstGeom>
          <a:noFill/>
        </p:spPr>
        <p:txBody>
          <a:bodyPr wrap="square">
            <a:spAutoFit/>
          </a:bodyPr>
          <a:lstStyle/>
          <a:p>
            <a:pPr algn="ctr">
              <a:lnSpc>
                <a:spcPct val="120000"/>
              </a:lnSpc>
            </a:pPr>
            <a:r>
              <a:rPr lang="en-US" dirty="0">
                <a:solidFill>
                  <a:srgbClr val="0070C0"/>
                </a:solidFill>
                <a:ea typeface="Calibri" panose="020F0502020204030204" pitchFamily="34" charset="0"/>
                <a:cs typeface="Calibri" panose="020F0502020204030204" pitchFamily="34" charset="0"/>
              </a:rPr>
              <a:t>Large benefits are seen when multiple CV risk factors are addressed simultaneously</a:t>
            </a:r>
          </a:p>
          <a:p>
            <a:pPr algn="ctr">
              <a:lnSpc>
                <a:spcPct val="120000"/>
              </a:lnSpc>
            </a:pPr>
            <a:endParaRPr lang="en-US" dirty="0">
              <a:solidFill>
                <a:srgbClr val="0070C0"/>
              </a:solidFill>
              <a:ea typeface="Calibri" panose="020F0502020204030204" pitchFamily="34" charset="0"/>
              <a:cs typeface="Calibri" panose="020F0502020204030204" pitchFamily="34" charset="0"/>
            </a:endParaRPr>
          </a:p>
          <a:p>
            <a:pPr algn="ctr">
              <a:lnSpc>
                <a:spcPct val="120000"/>
              </a:lnSpc>
            </a:pPr>
            <a:r>
              <a:rPr lang="en-US" dirty="0">
                <a:solidFill>
                  <a:srgbClr val="0070C0"/>
                </a:solidFill>
                <a:ea typeface="Calibri" panose="020F0502020204030204" pitchFamily="34" charset="0"/>
                <a:cs typeface="Calibri" panose="020F0502020204030204" pitchFamily="34" charset="0"/>
              </a:rPr>
              <a:t>With more aggressive goals, rates of CVD have decreased over past decade</a:t>
            </a:r>
          </a:p>
        </p:txBody>
      </p:sp>
      <p:pic>
        <p:nvPicPr>
          <p:cNvPr id="6" name="Picture 5">
            <a:extLst>
              <a:ext uri="{FF2B5EF4-FFF2-40B4-BE49-F238E27FC236}">
                <a16:creationId xmlns:a16="http://schemas.microsoft.com/office/drawing/2014/main" id="{88311292-1A89-5D3E-2EF6-BBFF8DE7B386}"/>
              </a:ext>
            </a:extLst>
          </p:cNvPr>
          <p:cNvPicPr>
            <a:picLocks noChangeAspect="1"/>
          </p:cNvPicPr>
          <p:nvPr/>
        </p:nvPicPr>
        <p:blipFill>
          <a:blip r:embed="rId5"/>
          <a:stretch>
            <a:fillRect/>
          </a:stretch>
        </p:blipFill>
        <p:spPr>
          <a:xfrm>
            <a:off x="3048000" y="6145903"/>
            <a:ext cx="5363323" cy="457264"/>
          </a:xfrm>
          <a:prstGeom prst="rect">
            <a:avLst/>
          </a:prstGeom>
        </p:spPr>
      </p:pic>
    </p:spTree>
    <p:custDataLst>
      <p:tags r:id="rId1"/>
    </p:custDataLst>
    <p:extLst>
      <p:ext uri="{BB962C8B-B14F-4D97-AF65-F5344CB8AC3E}">
        <p14:creationId xmlns:p14="http://schemas.microsoft.com/office/powerpoint/2010/main" val="2513671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AEE207B-BAAB-45F1-B495-B934F8670056}"/>
              </a:ext>
            </a:extLst>
          </p:cNvPr>
          <p:cNvSpPr txBox="1"/>
          <p:nvPr/>
        </p:nvSpPr>
        <p:spPr>
          <a:xfrm>
            <a:off x="1143000" y="6122232"/>
            <a:ext cx="5943600" cy="400110"/>
          </a:xfrm>
          <a:prstGeom prst="rect">
            <a:avLst/>
          </a:prstGeom>
          <a:noFill/>
        </p:spPr>
        <p:txBody>
          <a:bodyPr wrap="square" rtlCol="0">
            <a:spAutoFit/>
          </a:bodyPr>
          <a:lstStyle/>
          <a:p>
            <a:r>
              <a:rPr lang="en-US" sz="2000" dirty="0"/>
              <a:t>Please see ADA standards, Table 10.1 for second half</a:t>
            </a:r>
          </a:p>
        </p:txBody>
      </p:sp>
      <p:pic>
        <p:nvPicPr>
          <p:cNvPr id="6" name="Picture 5">
            <a:extLst>
              <a:ext uri="{FF2B5EF4-FFF2-40B4-BE49-F238E27FC236}">
                <a16:creationId xmlns:a16="http://schemas.microsoft.com/office/drawing/2014/main" id="{4E93C0ED-7627-4AED-B952-E9ADA3C60839}"/>
              </a:ext>
            </a:extLst>
          </p:cNvPr>
          <p:cNvPicPr>
            <a:picLocks noChangeAspect="1"/>
          </p:cNvPicPr>
          <p:nvPr/>
        </p:nvPicPr>
        <p:blipFill>
          <a:blip r:embed="rId2"/>
          <a:stretch>
            <a:fillRect/>
          </a:stretch>
        </p:blipFill>
        <p:spPr>
          <a:xfrm>
            <a:off x="659538" y="0"/>
            <a:ext cx="7824924" cy="6858000"/>
          </a:xfrm>
          <a:prstGeom prst="rect">
            <a:avLst/>
          </a:prstGeom>
        </p:spPr>
      </p:pic>
      <p:pic>
        <p:nvPicPr>
          <p:cNvPr id="5" name="Picture 4">
            <a:extLst>
              <a:ext uri="{FF2B5EF4-FFF2-40B4-BE49-F238E27FC236}">
                <a16:creationId xmlns:a16="http://schemas.microsoft.com/office/drawing/2014/main" id="{80BC8966-83D8-3A1B-3A94-A822966D2684}"/>
              </a:ext>
            </a:extLst>
          </p:cNvPr>
          <p:cNvPicPr>
            <a:picLocks noChangeAspect="1"/>
          </p:cNvPicPr>
          <p:nvPr/>
        </p:nvPicPr>
        <p:blipFill>
          <a:blip r:embed="rId3"/>
          <a:stretch>
            <a:fillRect/>
          </a:stretch>
        </p:blipFill>
        <p:spPr>
          <a:xfrm>
            <a:off x="1890338" y="1524000"/>
            <a:ext cx="5363323" cy="457264"/>
          </a:xfrm>
          <a:prstGeom prst="rect">
            <a:avLst/>
          </a:prstGeom>
        </p:spPr>
      </p:pic>
    </p:spTree>
    <p:extLst>
      <p:ext uri="{BB962C8B-B14F-4D97-AF65-F5344CB8AC3E}">
        <p14:creationId xmlns:p14="http://schemas.microsoft.com/office/powerpoint/2010/main" val="4181060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Assess ASCVD and Heart Failure Risk Yearly</a:t>
            </a:r>
          </a:p>
        </p:txBody>
      </p:sp>
      <p:sp>
        <p:nvSpPr>
          <p:cNvPr id="3" name="Content Placeholder 2"/>
          <p:cNvSpPr>
            <a:spLocks noGrp="1"/>
          </p:cNvSpPr>
          <p:nvPr>
            <p:ph sz="quarter" idx="1"/>
          </p:nvPr>
        </p:nvSpPr>
        <p:spPr>
          <a:xfrm>
            <a:off x="533400" y="1219200"/>
            <a:ext cx="8153400" cy="5334000"/>
          </a:xfrm>
        </p:spPr>
        <p:txBody>
          <a:bodyPr>
            <a:normAutofit fontScale="77500" lnSpcReduction="20000"/>
          </a:bodyPr>
          <a:lstStyle/>
          <a:p>
            <a:pPr>
              <a:lnSpc>
                <a:spcPct val="120000"/>
              </a:lnSpc>
            </a:pPr>
            <a:r>
              <a:rPr lang="en-US" dirty="0"/>
              <a:t>Duration of diabetes</a:t>
            </a:r>
          </a:p>
          <a:p>
            <a:pPr>
              <a:lnSpc>
                <a:spcPct val="120000"/>
              </a:lnSpc>
            </a:pPr>
            <a:r>
              <a:rPr lang="en-US" dirty="0"/>
              <a:t>BMI</a:t>
            </a:r>
          </a:p>
          <a:p>
            <a:pPr>
              <a:lnSpc>
                <a:spcPct val="120000"/>
              </a:lnSpc>
            </a:pPr>
            <a:r>
              <a:rPr lang="en-US" dirty="0"/>
              <a:t>Hypertension</a:t>
            </a:r>
          </a:p>
          <a:p>
            <a:pPr>
              <a:lnSpc>
                <a:spcPct val="120000"/>
              </a:lnSpc>
            </a:pPr>
            <a:r>
              <a:rPr lang="en-US" dirty="0"/>
              <a:t>Dyslipidemia</a:t>
            </a:r>
          </a:p>
          <a:p>
            <a:pPr>
              <a:lnSpc>
                <a:spcPct val="120000"/>
              </a:lnSpc>
            </a:pPr>
            <a:r>
              <a:rPr lang="en-US" dirty="0"/>
              <a:t>Smoking </a:t>
            </a:r>
          </a:p>
          <a:p>
            <a:pPr>
              <a:lnSpc>
                <a:spcPct val="120000"/>
              </a:lnSpc>
            </a:pPr>
            <a:r>
              <a:rPr lang="en-US" dirty="0"/>
              <a:t>Family history of premature coronary disease</a:t>
            </a:r>
          </a:p>
          <a:p>
            <a:pPr>
              <a:lnSpc>
                <a:spcPct val="120000"/>
              </a:lnSpc>
            </a:pPr>
            <a:r>
              <a:rPr lang="en-US" dirty="0"/>
              <a:t>Chronic kidney disease – presence of albuminuria</a:t>
            </a:r>
          </a:p>
          <a:p>
            <a:endParaRPr lang="en-US" dirty="0"/>
          </a:p>
          <a:p>
            <a:pPr marL="0" indent="0" algn="ctr">
              <a:buNone/>
            </a:pPr>
            <a:r>
              <a:rPr lang="en-US" sz="3000" b="0" i="1" dirty="0">
                <a:solidFill>
                  <a:srgbClr val="0070C0"/>
                </a:solidFill>
                <a:effectLst/>
                <a:latin typeface="Helvetica Neue"/>
              </a:rPr>
              <a:t>Treat modifiable risk factors as described in ADA guidelines.</a:t>
            </a:r>
            <a:endParaRPr lang="en-US" sz="3000" i="1" dirty="0">
              <a:solidFill>
                <a:srgbClr val="0070C0"/>
              </a:solidFill>
            </a:endParaRPr>
          </a:p>
          <a:p>
            <a:endParaRPr lang="en-US" dirty="0"/>
          </a:p>
        </p:txBody>
      </p:sp>
      <p:pic>
        <p:nvPicPr>
          <p:cNvPr id="4" name="Picture 3">
            <a:extLst>
              <a:ext uri="{FF2B5EF4-FFF2-40B4-BE49-F238E27FC236}">
                <a16:creationId xmlns:a16="http://schemas.microsoft.com/office/drawing/2014/main" id="{50CCBC35-F360-48A2-9633-CA9DE8E7A206}"/>
              </a:ext>
            </a:extLst>
          </p:cNvPr>
          <p:cNvPicPr>
            <a:picLocks noChangeAspect="1"/>
          </p:cNvPicPr>
          <p:nvPr/>
        </p:nvPicPr>
        <p:blipFill>
          <a:blip r:embed="rId2"/>
          <a:stretch>
            <a:fillRect/>
          </a:stretch>
        </p:blipFill>
        <p:spPr>
          <a:xfrm>
            <a:off x="5549878" y="1362456"/>
            <a:ext cx="3130826" cy="2057400"/>
          </a:xfrm>
          <a:prstGeom prst="rect">
            <a:avLst/>
          </a:prstGeom>
        </p:spPr>
      </p:pic>
      <p:pic>
        <p:nvPicPr>
          <p:cNvPr id="6" name="Picture 5">
            <a:extLst>
              <a:ext uri="{FF2B5EF4-FFF2-40B4-BE49-F238E27FC236}">
                <a16:creationId xmlns:a16="http://schemas.microsoft.com/office/drawing/2014/main" id="{1D9C4B79-F168-84AA-20E5-D43169E03C25}"/>
              </a:ext>
            </a:extLst>
          </p:cNvPr>
          <p:cNvPicPr>
            <a:picLocks noChangeAspect="1"/>
          </p:cNvPicPr>
          <p:nvPr/>
        </p:nvPicPr>
        <p:blipFill>
          <a:blip r:embed="rId3"/>
          <a:stretch>
            <a:fillRect/>
          </a:stretch>
        </p:blipFill>
        <p:spPr>
          <a:xfrm>
            <a:off x="865632" y="6324568"/>
            <a:ext cx="5363323" cy="457264"/>
          </a:xfrm>
          <a:prstGeom prst="rect">
            <a:avLst/>
          </a:prstGeom>
        </p:spPr>
      </p:pic>
    </p:spTree>
    <p:extLst>
      <p:ext uri="{BB962C8B-B14F-4D97-AF65-F5344CB8AC3E}">
        <p14:creationId xmlns:p14="http://schemas.microsoft.com/office/powerpoint/2010/main" val="468934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965B8-5039-463C-A7CC-1252104555AF}"/>
              </a:ext>
            </a:extLst>
          </p:cNvPr>
          <p:cNvSpPr>
            <a:spLocks noGrp="1"/>
          </p:cNvSpPr>
          <p:nvPr>
            <p:ph type="title"/>
          </p:nvPr>
        </p:nvSpPr>
        <p:spPr>
          <a:xfrm>
            <a:off x="457200" y="152400"/>
            <a:ext cx="8229600" cy="1433512"/>
          </a:xfrm>
        </p:spPr>
        <p:txBody>
          <a:bodyPr>
            <a:normAutofit fontScale="90000"/>
          </a:bodyPr>
          <a:lstStyle/>
          <a:p>
            <a:r>
              <a:rPr lang="en-US" dirty="0"/>
              <a:t>Death Rates from Diabetes In Hawaii</a:t>
            </a:r>
          </a:p>
        </p:txBody>
      </p:sp>
      <p:pic>
        <p:nvPicPr>
          <p:cNvPr id="5" name="Picture 4">
            <a:extLst>
              <a:ext uri="{FF2B5EF4-FFF2-40B4-BE49-F238E27FC236}">
                <a16:creationId xmlns:a16="http://schemas.microsoft.com/office/drawing/2014/main" id="{D00C8888-404F-F5AF-EE80-719F7BE63A8A}"/>
              </a:ext>
            </a:extLst>
          </p:cNvPr>
          <p:cNvPicPr>
            <a:picLocks noChangeAspect="1"/>
          </p:cNvPicPr>
          <p:nvPr/>
        </p:nvPicPr>
        <p:blipFill>
          <a:blip r:embed="rId2"/>
          <a:stretch>
            <a:fillRect/>
          </a:stretch>
        </p:blipFill>
        <p:spPr>
          <a:xfrm>
            <a:off x="479502" y="1764190"/>
            <a:ext cx="7234237" cy="5008318"/>
          </a:xfrm>
          <a:prstGeom prst="rect">
            <a:avLst/>
          </a:prstGeom>
        </p:spPr>
      </p:pic>
      <p:pic>
        <p:nvPicPr>
          <p:cNvPr id="8" name="Picture 7">
            <a:extLst>
              <a:ext uri="{FF2B5EF4-FFF2-40B4-BE49-F238E27FC236}">
                <a16:creationId xmlns:a16="http://schemas.microsoft.com/office/drawing/2014/main" id="{7497AE74-C61B-CB3C-7415-DA76040EDE7E}"/>
              </a:ext>
            </a:extLst>
          </p:cNvPr>
          <p:cNvPicPr>
            <a:picLocks noChangeAspect="1"/>
          </p:cNvPicPr>
          <p:nvPr/>
        </p:nvPicPr>
        <p:blipFill>
          <a:blip r:embed="rId3"/>
          <a:stretch>
            <a:fillRect/>
          </a:stretch>
        </p:blipFill>
        <p:spPr>
          <a:xfrm>
            <a:off x="5791200" y="6110665"/>
            <a:ext cx="3200400" cy="628389"/>
          </a:xfrm>
          <a:prstGeom prst="rect">
            <a:avLst/>
          </a:prstGeom>
        </p:spPr>
      </p:pic>
    </p:spTree>
    <p:extLst>
      <p:ext uri="{BB962C8B-B14F-4D97-AF65-F5344CB8AC3E}">
        <p14:creationId xmlns:p14="http://schemas.microsoft.com/office/powerpoint/2010/main" val="281947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BEF0B-88AB-4157-8405-E848218DB942}"/>
              </a:ext>
            </a:extLst>
          </p:cNvPr>
          <p:cNvSpPr>
            <a:spLocks noGrp="1"/>
          </p:cNvSpPr>
          <p:nvPr>
            <p:ph type="title"/>
          </p:nvPr>
        </p:nvSpPr>
        <p:spPr/>
        <p:txBody>
          <a:bodyPr/>
          <a:lstStyle/>
          <a:p>
            <a:r>
              <a:rPr lang="en-US" dirty="0"/>
              <a:t>Poll Question 13</a:t>
            </a:r>
          </a:p>
        </p:txBody>
      </p:sp>
      <p:sp>
        <p:nvSpPr>
          <p:cNvPr id="3" name="Content Placeholder 2">
            <a:extLst>
              <a:ext uri="{FF2B5EF4-FFF2-40B4-BE49-F238E27FC236}">
                <a16:creationId xmlns:a16="http://schemas.microsoft.com/office/drawing/2014/main" id="{D400AD13-9CE8-494A-B423-11D3D67F9516}"/>
              </a:ext>
            </a:extLst>
          </p:cNvPr>
          <p:cNvSpPr>
            <a:spLocks noGrp="1"/>
          </p:cNvSpPr>
          <p:nvPr>
            <p:ph sz="quarter" idx="1"/>
          </p:nvPr>
        </p:nvSpPr>
        <p:spPr>
          <a:xfrm>
            <a:off x="524704" y="1219200"/>
            <a:ext cx="6257096" cy="5486400"/>
          </a:xfrm>
        </p:spPr>
        <p:txBody>
          <a:bodyPr/>
          <a:lstStyle/>
          <a:p>
            <a:pPr>
              <a:lnSpc>
                <a:spcPct val="100000"/>
              </a:lnSpc>
            </a:pPr>
            <a:r>
              <a:rPr lang="en-US" sz="2800" dirty="0"/>
              <a:t>RJ is a healthy 52 </a:t>
            </a:r>
            <a:r>
              <a:rPr lang="en-US" sz="2800" dirty="0" err="1"/>
              <a:t>yr</a:t>
            </a:r>
            <a:r>
              <a:rPr lang="en-US" sz="2800" dirty="0"/>
              <a:t> old with diabetes. RJ takes an ACE Inhibitor, insulin and a statin. According to ADA Standards of Care 2024, what is the blood pressure target for RJ? </a:t>
            </a:r>
          </a:p>
          <a:p>
            <a:pPr>
              <a:lnSpc>
                <a:spcPct val="100000"/>
              </a:lnSpc>
            </a:pPr>
            <a:r>
              <a:rPr lang="en-US" sz="2800" dirty="0"/>
              <a:t>A. Less than 120/70</a:t>
            </a:r>
          </a:p>
          <a:p>
            <a:pPr>
              <a:lnSpc>
                <a:spcPct val="100000"/>
              </a:lnSpc>
            </a:pPr>
            <a:r>
              <a:rPr lang="en-US" sz="2800" dirty="0"/>
              <a:t>B. Less than 130/80</a:t>
            </a:r>
          </a:p>
          <a:p>
            <a:pPr>
              <a:lnSpc>
                <a:spcPct val="100000"/>
              </a:lnSpc>
            </a:pPr>
            <a:r>
              <a:rPr lang="en-US" sz="2800" dirty="0"/>
              <a:t>C. Less than 140/90</a:t>
            </a:r>
          </a:p>
          <a:p>
            <a:pPr>
              <a:lnSpc>
                <a:spcPct val="100000"/>
              </a:lnSpc>
            </a:pPr>
            <a:r>
              <a:rPr lang="en-US" sz="2800" dirty="0"/>
              <a:t>D. Less than 135 /85</a:t>
            </a:r>
            <a:endParaRPr lang="en-US" dirty="0"/>
          </a:p>
        </p:txBody>
      </p:sp>
      <p:pic>
        <p:nvPicPr>
          <p:cNvPr id="7" name="Picture 6" descr="Businessman crossed hands">
            <a:extLst>
              <a:ext uri="{FF2B5EF4-FFF2-40B4-BE49-F238E27FC236}">
                <a16:creationId xmlns:a16="http://schemas.microsoft.com/office/drawing/2014/main" id="{3BDCE7DE-1D8D-C841-C12C-B49BE7C2E077}"/>
              </a:ext>
            </a:extLst>
          </p:cNvPr>
          <p:cNvPicPr>
            <a:picLocks noChangeAspect="1"/>
          </p:cNvPicPr>
          <p:nvPr/>
        </p:nvPicPr>
        <p:blipFill>
          <a:blip r:embed="rId2"/>
          <a:stretch>
            <a:fillRect/>
          </a:stretch>
        </p:blipFill>
        <p:spPr>
          <a:xfrm>
            <a:off x="7131006" y="1371600"/>
            <a:ext cx="1631994" cy="4485960"/>
          </a:xfrm>
          <a:prstGeom prst="rect">
            <a:avLst/>
          </a:prstGeom>
        </p:spPr>
      </p:pic>
    </p:spTree>
    <p:extLst>
      <p:ext uri="{BB962C8B-B14F-4D97-AF65-F5344CB8AC3E}">
        <p14:creationId xmlns:p14="http://schemas.microsoft.com/office/powerpoint/2010/main" val="750174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BP and Diabetes Targets </a:t>
            </a:r>
          </a:p>
        </p:txBody>
      </p:sp>
      <p:sp>
        <p:nvSpPr>
          <p:cNvPr id="3" name="Content Placeholder 2"/>
          <p:cNvSpPr>
            <a:spLocks noGrp="1"/>
          </p:cNvSpPr>
          <p:nvPr>
            <p:ph sz="quarter" idx="1"/>
          </p:nvPr>
        </p:nvSpPr>
        <p:spPr>
          <a:xfrm>
            <a:off x="446116" y="1143000"/>
            <a:ext cx="7859684" cy="5334000"/>
          </a:xfrm>
        </p:spPr>
        <p:txBody>
          <a:bodyPr>
            <a:normAutofit fontScale="62500" lnSpcReduction="20000"/>
          </a:bodyPr>
          <a:lstStyle/>
          <a:p>
            <a:pPr>
              <a:lnSpc>
                <a:spcPct val="120000"/>
              </a:lnSpc>
            </a:pPr>
            <a:r>
              <a:rPr lang="en-US" sz="3900" b="1" dirty="0">
                <a:solidFill>
                  <a:srgbClr val="0070C0"/>
                </a:solidFill>
              </a:rPr>
              <a:t>BP target &lt;130/80</a:t>
            </a:r>
            <a:br>
              <a:rPr lang="en-US" sz="3900" b="1" dirty="0">
                <a:solidFill>
                  <a:srgbClr val="0070C0"/>
                </a:solidFill>
              </a:rPr>
            </a:br>
            <a:r>
              <a:rPr lang="en-US" sz="3900" b="1" dirty="0">
                <a:solidFill>
                  <a:srgbClr val="0070C0"/>
                </a:solidFill>
              </a:rPr>
              <a:t>(if it can be safely attained)</a:t>
            </a:r>
          </a:p>
          <a:p>
            <a:pPr marL="594360" lvl="2" indent="0">
              <a:lnSpc>
                <a:spcPct val="120000"/>
              </a:lnSpc>
              <a:buNone/>
            </a:pPr>
            <a:endParaRPr lang="en-US" sz="2800" b="1" dirty="0"/>
          </a:p>
          <a:p>
            <a:pPr>
              <a:lnSpc>
                <a:spcPct val="120000"/>
              </a:lnSpc>
            </a:pPr>
            <a:r>
              <a:rPr lang="en-US" b="0" i="0" dirty="0">
                <a:solidFill>
                  <a:srgbClr val="383636"/>
                </a:solidFill>
                <a:effectLst/>
                <a:ea typeface="Calibri" panose="020F0502020204030204" pitchFamily="34" charset="0"/>
                <a:cs typeface="Calibri" panose="020F0502020204030204" pitchFamily="34" charset="0"/>
              </a:rPr>
              <a:t>Confirm systolic BP ≥ 130 or diastolic BP ≥ 80 using multiple readings, including measurements on a separate day, to diagnose hypertension. </a:t>
            </a:r>
          </a:p>
          <a:p>
            <a:pPr>
              <a:lnSpc>
                <a:spcPct val="120000"/>
              </a:lnSpc>
            </a:pPr>
            <a:r>
              <a:rPr lang="en-US" b="0" i="0" dirty="0">
                <a:solidFill>
                  <a:srgbClr val="383636"/>
                </a:solidFill>
                <a:effectLst/>
                <a:ea typeface="Calibri" panose="020F0502020204030204" pitchFamily="34" charset="0"/>
                <a:cs typeface="Calibri" panose="020F0502020204030204" pitchFamily="34" charset="0"/>
              </a:rPr>
              <a:t>If BP ≥ 180/110, can be diagnosed at single visit</a:t>
            </a:r>
          </a:p>
          <a:p>
            <a:pPr>
              <a:lnSpc>
                <a:spcPct val="120000"/>
              </a:lnSpc>
            </a:pPr>
            <a:r>
              <a:rPr lang="en-US" dirty="0">
                <a:ea typeface="Calibri" panose="020F0502020204030204" pitchFamily="34" charset="0"/>
                <a:cs typeface="Calibri" panose="020F0502020204030204" pitchFamily="34" charset="0"/>
              </a:rPr>
              <a:t>BP target based on </a:t>
            </a:r>
            <a:r>
              <a:rPr lang="en-US" dirty="0" err="1">
                <a:ea typeface="Calibri" panose="020F0502020204030204" pitchFamily="34" charset="0"/>
                <a:cs typeface="Calibri" panose="020F0502020204030204" pitchFamily="34" charset="0"/>
              </a:rPr>
              <a:t>ind</a:t>
            </a:r>
            <a:r>
              <a:rPr lang="en-US" dirty="0">
                <a:ea typeface="Calibri" panose="020F0502020204030204" pitchFamily="34" charset="0"/>
                <a:cs typeface="Calibri" panose="020F0502020204030204" pitchFamily="34" charset="0"/>
              </a:rPr>
              <a:t> assessment, shared decision making and potential adverse effects  </a:t>
            </a:r>
          </a:p>
          <a:p>
            <a:pPr>
              <a:lnSpc>
                <a:spcPct val="120000"/>
              </a:lnSpc>
            </a:pPr>
            <a:r>
              <a:rPr lang="en-US" dirty="0">
                <a:ea typeface="Calibri" panose="020F0502020204030204" pitchFamily="34" charset="0"/>
                <a:cs typeface="Calibri" panose="020F0502020204030204" pitchFamily="34" charset="0"/>
              </a:rPr>
              <a:t>Monitor BP at home and at each visit</a:t>
            </a:r>
          </a:p>
          <a:p>
            <a:pPr>
              <a:lnSpc>
                <a:spcPct val="120000"/>
              </a:lnSpc>
            </a:pPr>
            <a:r>
              <a:rPr lang="en-US" dirty="0">
                <a:ea typeface="Calibri" panose="020F0502020204030204" pitchFamily="34" charset="0"/>
                <a:cs typeface="Calibri" panose="020F0502020204030204" pitchFamily="34" charset="0"/>
              </a:rPr>
              <a:t>During pregnancy, with previous history of HTN</a:t>
            </a:r>
          </a:p>
          <a:p>
            <a:pPr lvl="1">
              <a:lnSpc>
                <a:spcPct val="120000"/>
              </a:lnSpc>
            </a:pPr>
            <a:r>
              <a:rPr lang="en-US" sz="3100" dirty="0">
                <a:ea typeface="Calibri" panose="020F0502020204030204" pitchFamily="34" charset="0"/>
                <a:cs typeface="Calibri" panose="020F0502020204030204" pitchFamily="34" charset="0"/>
              </a:rPr>
              <a:t>B/P Target of 110 -</a:t>
            </a:r>
            <a:r>
              <a:rPr lang="en-US" sz="3100" dirty="0">
                <a:solidFill>
                  <a:srgbClr val="000000"/>
                </a:solidFill>
                <a:ea typeface="Calibri" panose="020F0502020204030204" pitchFamily="34" charset="0"/>
                <a:cs typeface="Calibri" panose="020F0502020204030204" pitchFamily="34" charset="0"/>
              </a:rPr>
              <a:t>135/85 </a:t>
            </a:r>
            <a:endParaRPr lang="en-US" sz="3100" dirty="0">
              <a:ea typeface="Calibri" panose="020F0502020204030204" pitchFamily="34" charset="0"/>
              <a:cs typeface="Calibri" panose="020F0502020204030204" pitchFamily="34" charset="0"/>
            </a:endParaRPr>
          </a:p>
          <a:p>
            <a:pPr marL="0" indent="0">
              <a:buNone/>
            </a:pPr>
            <a:endParaRPr lang="en-US" sz="1700" dirty="0">
              <a:ea typeface="Calibri" panose="020F0502020204030204" pitchFamily="34" charset="0"/>
              <a:cs typeface="Calibri" panose="020F0502020204030204" pitchFamily="34" charset="0"/>
            </a:endParaRPr>
          </a:p>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6600" y="1295400"/>
            <a:ext cx="1676400" cy="1207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a:extLst>
              <a:ext uri="{FF2B5EF4-FFF2-40B4-BE49-F238E27FC236}">
                <a16:creationId xmlns:a16="http://schemas.microsoft.com/office/drawing/2014/main" id="{74CFE8C2-E0EE-B0DC-3C10-786D7EC9A914}"/>
              </a:ext>
            </a:extLst>
          </p:cNvPr>
          <p:cNvPicPr>
            <a:picLocks noChangeAspect="1"/>
          </p:cNvPicPr>
          <p:nvPr/>
        </p:nvPicPr>
        <p:blipFill>
          <a:blip r:embed="rId3"/>
          <a:stretch>
            <a:fillRect/>
          </a:stretch>
        </p:blipFill>
        <p:spPr>
          <a:xfrm>
            <a:off x="4419600" y="6410838"/>
            <a:ext cx="4601323" cy="392298"/>
          </a:xfrm>
          <a:prstGeom prst="rect">
            <a:avLst/>
          </a:prstGeom>
        </p:spPr>
      </p:pic>
    </p:spTree>
    <p:extLst>
      <p:ext uri="{BB962C8B-B14F-4D97-AF65-F5344CB8AC3E}">
        <p14:creationId xmlns:p14="http://schemas.microsoft.com/office/powerpoint/2010/main" val="2083927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A7503-6A4F-8BF6-0E34-4B74DBBCF1FC}"/>
              </a:ext>
            </a:extLst>
          </p:cNvPr>
          <p:cNvSpPr>
            <a:spLocks noGrp="1"/>
          </p:cNvSpPr>
          <p:nvPr>
            <p:ph type="title"/>
          </p:nvPr>
        </p:nvSpPr>
        <p:spPr/>
        <p:txBody>
          <a:bodyPr/>
          <a:lstStyle/>
          <a:p>
            <a:r>
              <a:rPr lang="en-US" dirty="0"/>
              <a:t>Lipid and HTN Meds Cheat Sheets</a:t>
            </a:r>
          </a:p>
        </p:txBody>
      </p:sp>
      <p:pic>
        <p:nvPicPr>
          <p:cNvPr id="6" name="Content Placeholder 5">
            <a:extLst>
              <a:ext uri="{FF2B5EF4-FFF2-40B4-BE49-F238E27FC236}">
                <a16:creationId xmlns:a16="http://schemas.microsoft.com/office/drawing/2014/main" id="{99806881-7376-8DDE-DB67-250FEC2EE2C6}"/>
              </a:ext>
            </a:extLst>
          </p:cNvPr>
          <p:cNvPicPr>
            <a:picLocks noGrp="1" noChangeAspect="1"/>
          </p:cNvPicPr>
          <p:nvPr>
            <p:ph sz="quarter" idx="1"/>
          </p:nvPr>
        </p:nvPicPr>
        <p:blipFill>
          <a:blip r:embed="rId2"/>
          <a:stretch>
            <a:fillRect/>
          </a:stretch>
        </p:blipFill>
        <p:spPr>
          <a:xfrm>
            <a:off x="426720" y="1218523"/>
            <a:ext cx="4041775" cy="3542790"/>
          </a:xfrm>
        </p:spPr>
      </p:pic>
      <p:pic>
        <p:nvPicPr>
          <p:cNvPr id="8" name="Content Placeholder 7">
            <a:extLst>
              <a:ext uri="{FF2B5EF4-FFF2-40B4-BE49-F238E27FC236}">
                <a16:creationId xmlns:a16="http://schemas.microsoft.com/office/drawing/2014/main" id="{D8BDE182-6C0C-ACCA-D1F5-163FB83E46DC}"/>
              </a:ext>
            </a:extLst>
          </p:cNvPr>
          <p:cNvPicPr>
            <a:picLocks noGrp="1" noChangeAspect="1"/>
          </p:cNvPicPr>
          <p:nvPr>
            <p:ph sz="quarter" idx="2"/>
          </p:nvPr>
        </p:nvPicPr>
        <p:blipFill>
          <a:blip r:embed="rId3"/>
          <a:stretch>
            <a:fillRect/>
          </a:stretch>
        </p:blipFill>
        <p:spPr>
          <a:xfrm>
            <a:off x="4687697" y="1272031"/>
            <a:ext cx="4041775" cy="3924467"/>
          </a:xfrm>
        </p:spPr>
      </p:pic>
      <p:sp>
        <p:nvSpPr>
          <p:cNvPr id="9" name="TextBox 8">
            <a:extLst>
              <a:ext uri="{FF2B5EF4-FFF2-40B4-BE49-F238E27FC236}">
                <a16:creationId xmlns:a16="http://schemas.microsoft.com/office/drawing/2014/main" id="{068B8B5A-0A43-0AA3-0250-C11AD15D076E}"/>
              </a:ext>
            </a:extLst>
          </p:cNvPr>
          <p:cNvSpPr txBox="1"/>
          <p:nvPr/>
        </p:nvSpPr>
        <p:spPr>
          <a:xfrm>
            <a:off x="772795" y="5524006"/>
            <a:ext cx="7391400" cy="1200329"/>
          </a:xfrm>
          <a:prstGeom prst="rect">
            <a:avLst/>
          </a:prstGeom>
          <a:noFill/>
        </p:spPr>
        <p:txBody>
          <a:bodyPr wrap="square" rtlCol="0">
            <a:spAutoFit/>
          </a:bodyPr>
          <a:lstStyle/>
          <a:p>
            <a:pPr algn="ctr"/>
            <a:r>
              <a:rPr lang="en-US" dirty="0"/>
              <a:t>Website: </a:t>
            </a:r>
            <a:r>
              <a:rPr lang="en-US" dirty="0">
                <a:hlinkClick r:id="rId4"/>
              </a:rPr>
              <a:t>https://diabetesed.net/coach-bevs-diabetes-cheat-sheets/</a:t>
            </a:r>
            <a:endParaRPr lang="en-US" dirty="0"/>
          </a:p>
          <a:p>
            <a:pPr algn="ctr"/>
            <a:r>
              <a:rPr lang="en-US" dirty="0"/>
              <a:t>On CDCES Coach App too</a:t>
            </a:r>
          </a:p>
          <a:p>
            <a:endParaRPr lang="en-US" dirty="0"/>
          </a:p>
          <a:p>
            <a:pPr algn="ctr"/>
            <a:r>
              <a:rPr lang="en-US" dirty="0">
                <a:solidFill>
                  <a:srgbClr val="0070C0"/>
                </a:solidFill>
              </a:rPr>
              <a:t>For exam, know major classes, when used, side effects and considerations</a:t>
            </a:r>
            <a:r>
              <a:rPr lang="en-US" dirty="0"/>
              <a:t>.</a:t>
            </a:r>
          </a:p>
        </p:txBody>
      </p:sp>
    </p:spTree>
    <p:extLst>
      <p:ext uri="{BB962C8B-B14F-4D97-AF65-F5344CB8AC3E}">
        <p14:creationId xmlns:p14="http://schemas.microsoft.com/office/powerpoint/2010/main" val="2582164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2880" y="1250970"/>
            <a:ext cx="1686320" cy="1198026"/>
          </a:xfrm>
          <a:prstGeom prst="rect">
            <a:avLst/>
          </a:prstGeom>
        </p:spPr>
      </p:pic>
      <p:sp>
        <p:nvSpPr>
          <p:cNvPr id="5" name="Title 4"/>
          <p:cNvSpPr>
            <a:spLocks noGrp="1"/>
          </p:cNvSpPr>
          <p:nvPr>
            <p:ph type="title"/>
          </p:nvPr>
        </p:nvSpPr>
        <p:spPr>
          <a:xfrm>
            <a:off x="457200" y="152400"/>
            <a:ext cx="8229600" cy="990600"/>
          </a:xfrm>
        </p:spPr>
        <p:txBody>
          <a:bodyPr>
            <a:normAutofit fontScale="90000"/>
          </a:bodyPr>
          <a:lstStyle/>
          <a:p>
            <a:r>
              <a:rPr lang="en-US" dirty="0"/>
              <a:t>BP Treatment in addition to Lifestyle</a:t>
            </a:r>
          </a:p>
        </p:txBody>
      </p:sp>
      <p:sp>
        <p:nvSpPr>
          <p:cNvPr id="6" name="Content Placeholder 5"/>
          <p:cNvSpPr>
            <a:spLocks noGrp="1"/>
          </p:cNvSpPr>
          <p:nvPr>
            <p:ph sz="quarter" idx="1"/>
          </p:nvPr>
        </p:nvSpPr>
        <p:spPr>
          <a:xfrm>
            <a:off x="457200" y="1263162"/>
            <a:ext cx="6934200" cy="5290038"/>
          </a:xfrm>
        </p:spPr>
        <p:txBody>
          <a:bodyPr>
            <a:normAutofit fontScale="92500" lnSpcReduction="10000"/>
          </a:bodyPr>
          <a:lstStyle/>
          <a:p>
            <a:r>
              <a:rPr lang="en-US" b="1" dirty="0"/>
              <a:t>First Line B/P Drugs if </a:t>
            </a:r>
            <a:r>
              <a:rPr lang="en-US" b="1" dirty="0">
                <a:solidFill>
                  <a:srgbClr val="0070C0"/>
                </a:solidFill>
              </a:rPr>
              <a:t>130/80</a:t>
            </a:r>
            <a:r>
              <a:rPr lang="en-US" b="1" dirty="0"/>
              <a:t> +</a:t>
            </a:r>
          </a:p>
          <a:p>
            <a:pPr lvl="1">
              <a:buSzPct val="75000"/>
            </a:pPr>
            <a:r>
              <a:rPr lang="en-US" sz="2800" dirty="0"/>
              <a:t>With albuminuria* or ASCVD </a:t>
            </a:r>
          </a:p>
          <a:p>
            <a:pPr lvl="2">
              <a:buSzPct val="75000"/>
            </a:pPr>
            <a:r>
              <a:rPr lang="en-US" sz="2400" dirty="0"/>
              <a:t>Start either ACE or ARB</a:t>
            </a:r>
          </a:p>
          <a:p>
            <a:pPr lvl="1">
              <a:buSzPct val="75000"/>
            </a:pPr>
            <a:r>
              <a:rPr lang="en-US" sz="2800" dirty="0"/>
              <a:t>No albuminuria - Any of the 4 classes of  BP meds can be used:</a:t>
            </a:r>
          </a:p>
          <a:p>
            <a:pPr lvl="2">
              <a:buSzPct val="75000"/>
            </a:pPr>
            <a:r>
              <a:rPr lang="en-US" sz="2400" dirty="0"/>
              <a:t>*ACE Inhibitors, *ARBs, *thiazide-like diuretics or calcium channel blockers. </a:t>
            </a:r>
          </a:p>
          <a:p>
            <a:pPr lvl="2">
              <a:buSzPct val="75000"/>
            </a:pPr>
            <a:r>
              <a:rPr lang="en-US" sz="2400" dirty="0">
                <a:solidFill>
                  <a:srgbClr val="0070C0"/>
                </a:solidFill>
              </a:rPr>
              <a:t>*Monitor K+ 7-14 days after start/annually</a:t>
            </a:r>
          </a:p>
          <a:p>
            <a:pPr lvl="1">
              <a:buSzPct val="75000"/>
            </a:pPr>
            <a:r>
              <a:rPr lang="en-US" sz="2800" dirty="0"/>
              <a:t>Avoid ACE and ARB at same time</a:t>
            </a:r>
          </a:p>
          <a:p>
            <a:pPr lvl="1">
              <a:buSzPct val="75000"/>
            </a:pPr>
            <a:r>
              <a:rPr lang="en-US" dirty="0"/>
              <a:t>Multiple Drug Therapy often required</a:t>
            </a:r>
          </a:p>
          <a:p>
            <a:pPr>
              <a:buSzPct val="75000"/>
            </a:pPr>
            <a:r>
              <a:rPr lang="en-US" b="1" dirty="0"/>
              <a:t>If B/P ≥ </a:t>
            </a:r>
            <a:r>
              <a:rPr lang="en-US" b="1" dirty="0">
                <a:solidFill>
                  <a:srgbClr val="0070C0"/>
                </a:solidFill>
              </a:rPr>
              <a:t>150 /90 </a:t>
            </a:r>
            <a:r>
              <a:rPr lang="en-US" b="1" dirty="0"/>
              <a:t>start 2 drug combo</a:t>
            </a:r>
          </a:p>
        </p:txBody>
      </p:sp>
      <p:sp>
        <p:nvSpPr>
          <p:cNvPr id="8" name="TextBox 7">
            <a:extLst>
              <a:ext uri="{FF2B5EF4-FFF2-40B4-BE49-F238E27FC236}">
                <a16:creationId xmlns:a16="http://schemas.microsoft.com/office/drawing/2014/main" id="{A34441C5-9189-4367-871A-D0600398C789}"/>
              </a:ext>
            </a:extLst>
          </p:cNvPr>
          <p:cNvSpPr txBox="1"/>
          <p:nvPr/>
        </p:nvSpPr>
        <p:spPr>
          <a:xfrm>
            <a:off x="7272140" y="2549350"/>
            <a:ext cx="1686320" cy="1200329"/>
          </a:xfrm>
          <a:prstGeom prst="rect">
            <a:avLst/>
          </a:prstGeom>
          <a:noFill/>
        </p:spPr>
        <p:txBody>
          <a:bodyPr wrap="square">
            <a:spAutoFit/>
          </a:bodyPr>
          <a:lstStyle/>
          <a:p>
            <a:pPr marL="0" indent="0">
              <a:buNone/>
            </a:pPr>
            <a:r>
              <a:rPr lang="en-US" sz="1800" dirty="0"/>
              <a:t>*Albuminuria = Urinary albumin creatinine ratio of 30+</a:t>
            </a:r>
          </a:p>
        </p:txBody>
      </p:sp>
      <p:pic>
        <p:nvPicPr>
          <p:cNvPr id="3" name="Picture 2">
            <a:extLst>
              <a:ext uri="{FF2B5EF4-FFF2-40B4-BE49-F238E27FC236}">
                <a16:creationId xmlns:a16="http://schemas.microsoft.com/office/drawing/2014/main" id="{FC7BC75D-B7ED-E6C7-134B-FF560675B4DE}"/>
              </a:ext>
            </a:extLst>
          </p:cNvPr>
          <p:cNvPicPr>
            <a:picLocks noChangeAspect="1"/>
          </p:cNvPicPr>
          <p:nvPr/>
        </p:nvPicPr>
        <p:blipFill>
          <a:blip r:embed="rId4"/>
          <a:stretch>
            <a:fillRect/>
          </a:stretch>
        </p:blipFill>
        <p:spPr>
          <a:xfrm>
            <a:off x="4419600" y="6410838"/>
            <a:ext cx="4601323" cy="392298"/>
          </a:xfrm>
          <a:prstGeom prst="rect">
            <a:avLst/>
          </a:prstGeom>
        </p:spPr>
      </p:pic>
    </p:spTree>
    <p:custDataLst>
      <p:tags r:id="rId1"/>
    </p:custDataLst>
    <p:extLst>
      <p:ext uri="{BB962C8B-B14F-4D97-AF65-F5344CB8AC3E}">
        <p14:creationId xmlns:p14="http://schemas.microsoft.com/office/powerpoint/2010/main" val="3155581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69198-1136-4462-AC1A-CFC9C15A1084}"/>
              </a:ext>
            </a:extLst>
          </p:cNvPr>
          <p:cNvSpPr>
            <a:spLocks noGrp="1"/>
          </p:cNvSpPr>
          <p:nvPr>
            <p:ph type="title"/>
          </p:nvPr>
        </p:nvSpPr>
        <p:spPr/>
        <p:txBody>
          <a:bodyPr/>
          <a:lstStyle/>
          <a:p>
            <a:endParaRPr lang="en-US" dirty="0"/>
          </a:p>
        </p:txBody>
      </p:sp>
      <p:pic>
        <p:nvPicPr>
          <p:cNvPr id="4" name="Picture 3">
            <a:extLst>
              <a:ext uri="{FF2B5EF4-FFF2-40B4-BE49-F238E27FC236}">
                <a16:creationId xmlns:a16="http://schemas.microsoft.com/office/drawing/2014/main" id="{3D52D930-2DB9-2347-F5C0-514C1FE7532B}"/>
              </a:ext>
            </a:extLst>
          </p:cNvPr>
          <p:cNvPicPr>
            <a:picLocks noChangeAspect="1"/>
          </p:cNvPicPr>
          <p:nvPr/>
        </p:nvPicPr>
        <p:blipFill>
          <a:blip r:embed="rId2"/>
          <a:stretch>
            <a:fillRect/>
          </a:stretch>
        </p:blipFill>
        <p:spPr>
          <a:xfrm>
            <a:off x="4419600" y="6410838"/>
            <a:ext cx="4601323" cy="392298"/>
          </a:xfrm>
          <a:prstGeom prst="rect">
            <a:avLst/>
          </a:prstGeom>
        </p:spPr>
      </p:pic>
      <p:sp>
        <p:nvSpPr>
          <p:cNvPr id="6" name="Content Placeholder 5">
            <a:extLst>
              <a:ext uri="{FF2B5EF4-FFF2-40B4-BE49-F238E27FC236}">
                <a16:creationId xmlns:a16="http://schemas.microsoft.com/office/drawing/2014/main" id="{7CE3DE0D-386F-A64D-FECF-8008B9689664}"/>
              </a:ext>
            </a:extLst>
          </p:cNvPr>
          <p:cNvSpPr>
            <a:spLocks noGrp="1"/>
          </p:cNvSpPr>
          <p:nvPr>
            <p:ph sz="quarter" idx="1"/>
          </p:nvPr>
        </p:nvSpPr>
        <p:spPr/>
        <p:txBody>
          <a:bodyPr/>
          <a:lstStyle/>
          <a:p>
            <a:endParaRPr lang="en-US" dirty="0"/>
          </a:p>
        </p:txBody>
      </p:sp>
      <p:pic>
        <p:nvPicPr>
          <p:cNvPr id="9" name="Picture 8">
            <a:extLst>
              <a:ext uri="{FF2B5EF4-FFF2-40B4-BE49-F238E27FC236}">
                <a16:creationId xmlns:a16="http://schemas.microsoft.com/office/drawing/2014/main" id="{048FDC00-6AF3-4B74-8409-53140A2157C7}"/>
              </a:ext>
            </a:extLst>
          </p:cNvPr>
          <p:cNvPicPr>
            <a:picLocks noChangeAspect="1"/>
          </p:cNvPicPr>
          <p:nvPr/>
        </p:nvPicPr>
        <p:blipFill>
          <a:blip r:embed="rId3"/>
          <a:stretch>
            <a:fillRect/>
          </a:stretch>
        </p:blipFill>
        <p:spPr>
          <a:xfrm>
            <a:off x="457200" y="152400"/>
            <a:ext cx="8439258" cy="5867400"/>
          </a:xfrm>
          <a:prstGeom prst="rect">
            <a:avLst/>
          </a:prstGeom>
        </p:spPr>
      </p:pic>
    </p:spTree>
    <p:extLst>
      <p:ext uri="{BB962C8B-B14F-4D97-AF65-F5344CB8AC3E}">
        <p14:creationId xmlns:p14="http://schemas.microsoft.com/office/powerpoint/2010/main" val="1712590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BEF0B-88AB-4157-8405-E848218DB942}"/>
              </a:ext>
            </a:extLst>
          </p:cNvPr>
          <p:cNvSpPr>
            <a:spLocks noGrp="1"/>
          </p:cNvSpPr>
          <p:nvPr>
            <p:ph type="title"/>
          </p:nvPr>
        </p:nvSpPr>
        <p:spPr>
          <a:xfrm>
            <a:off x="381000" y="194537"/>
            <a:ext cx="8382000" cy="1009199"/>
          </a:xfrm>
        </p:spPr>
        <p:txBody>
          <a:bodyPr>
            <a:normAutofit/>
          </a:bodyPr>
          <a:lstStyle/>
          <a:p>
            <a:r>
              <a:rPr lang="en-US" dirty="0"/>
              <a:t>Poll Question 14</a:t>
            </a:r>
          </a:p>
        </p:txBody>
      </p:sp>
      <p:sp>
        <p:nvSpPr>
          <p:cNvPr id="3" name="Content Placeholder 2">
            <a:extLst>
              <a:ext uri="{FF2B5EF4-FFF2-40B4-BE49-F238E27FC236}">
                <a16:creationId xmlns:a16="http://schemas.microsoft.com/office/drawing/2014/main" id="{D400AD13-9CE8-494A-B423-11D3D67F9516}"/>
              </a:ext>
            </a:extLst>
          </p:cNvPr>
          <p:cNvSpPr>
            <a:spLocks noGrp="1"/>
          </p:cNvSpPr>
          <p:nvPr>
            <p:ph sz="quarter" idx="1"/>
          </p:nvPr>
        </p:nvSpPr>
        <p:spPr>
          <a:xfrm>
            <a:off x="381000" y="1447800"/>
            <a:ext cx="5824756" cy="5105400"/>
          </a:xfrm>
        </p:spPr>
        <p:txBody>
          <a:bodyPr>
            <a:normAutofit fontScale="92500"/>
          </a:bodyPr>
          <a:lstStyle/>
          <a:p>
            <a:pPr marL="0" indent="0">
              <a:spcBef>
                <a:spcPts val="0"/>
              </a:spcBef>
              <a:buNone/>
            </a:pPr>
            <a:r>
              <a:rPr lang="en-US" sz="2600" dirty="0">
                <a:ea typeface="Calibri" panose="020F0502020204030204" pitchFamily="34" charset="0"/>
              </a:rPr>
              <a:t>RZ is 47 years old with type 2 diabetes and hypertension. RZ takes metformin 1000 mg BID, plus lisinopril 20mg daily.  RZs LDL is 130 mg/dL. Based on the most recent ADA Standards, what is the LDL Cholesterol target for RZ?</a:t>
            </a:r>
          </a:p>
          <a:p>
            <a:pPr marL="0" indent="0">
              <a:spcBef>
                <a:spcPts val="0"/>
              </a:spcBef>
              <a:buNone/>
            </a:pPr>
            <a:endParaRPr lang="en-US" sz="2600" dirty="0">
              <a:ea typeface="Calibri" panose="020F0502020204030204" pitchFamily="34" charset="0"/>
            </a:endParaRPr>
          </a:p>
          <a:p>
            <a:pPr marL="257180" indent="-257180">
              <a:lnSpc>
                <a:spcPct val="160000"/>
              </a:lnSpc>
              <a:spcBef>
                <a:spcPts val="0"/>
              </a:spcBef>
              <a:buFont typeface="+mj-lt"/>
              <a:buAutoNum type="alphaUcPeriod"/>
            </a:pPr>
            <a:r>
              <a:rPr lang="en-US" sz="2600" dirty="0">
                <a:ea typeface="Times New Roman" panose="02020603050405020304" pitchFamily="18" charset="0"/>
              </a:rPr>
              <a:t>LDL less than 100 mg/dL.</a:t>
            </a:r>
            <a:endParaRPr lang="en-US" sz="2600" dirty="0">
              <a:ea typeface="Calibri" panose="020F0502020204030204" pitchFamily="34" charset="0"/>
            </a:endParaRPr>
          </a:p>
          <a:p>
            <a:pPr marL="257180" indent="-257180">
              <a:lnSpc>
                <a:spcPct val="160000"/>
              </a:lnSpc>
              <a:spcBef>
                <a:spcPts val="0"/>
              </a:spcBef>
              <a:buFont typeface="+mj-lt"/>
              <a:buAutoNum type="alphaUcPeriod"/>
            </a:pPr>
            <a:r>
              <a:rPr lang="en-US" sz="2600" dirty="0">
                <a:ea typeface="Times New Roman" panose="02020603050405020304" pitchFamily="18" charset="0"/>
              </a:rPr>
              <a:t>Lower LDL by 30%.</a:t>
            </a:r>
            <a:endParaRPr lang="en-US" sz="2600" dirty="0">
              <a:ea typeface="Calibri" panose="020F0502020204030204" pitchFamily="34" charset="0"/>
            </a:endParaRPr>
          </a:p>
          <a:p>
            <a:pPr marL="257180" indent="-257180">
              <a:lnSpc>
                <a:spcPct val="160000"/>
              </a:lnSpc>
              <a:spcBef>
                <a:spcPts val="0"/>
              </a:spcBef>
              <a:buFont typeface="+mj-lt"/>
              <a:buAutoNum type="alphaUcPeriod"/>
            </a:pPr>
            <a:r>
              <a:rPr lang="en-US" sz="2600" dirty="0">
                <a:ea typeface="Times New Roman" panose="02020603050405020304" pitchFamily="18" charset="0"/>
              </a:rPr>
              <a:t>LDL target of 65 mg/dL or less.</a:t>
            </a:r>
            <a:endParaRPr lang="en-US" sz="2600" dirty="0">
              <a:ea typeface="Calibri" panose="020F0502020204030204" pitchFamily="34" charset="0"/>
            </a:endParaRPr>
          </a:p>
          <a:p>
            <a:pPr marL="257180" indent="-257180">
              <a:lnSpc>
                <a:spcPct val="160000"/>
              </a:lnSpc>
              <a:spcBef>
                <a:spcPts val="0"/>
              </a:spcBef>
              <a:buFont typeface="+mj-lt"/>
              <a:buAutoNum type="alphaUcPeriod"/>
            </a:pPr>
            <a:r>
              <a:rPr lang="en-US" sz="2600" dirty="0">
                <a:ea typeface="Times New Roman" panose="02020603050405020304" pitchFamily="18" charset="0"/>
              </a:rPr>
              <a:t>Determine LDL target based on ASCVD risk.  </a:t>
            </a:r>
            <a:endParaRPr lang="en-US" sz="2600" dirty="0">
              <a:ea typeface="Calibri" panose="020F0502020204030204" pitchFamily="34" charset="0"/>
            </a:endParaRPr>
          </a:p>
          <a:p>
            <a:endParaRPr lang="en-US" dirty="0"/>
          </a:p>
        </p:txBody>
      </p:sp>
      <p:pic>
        <p:nvPicPr>
          <p:cNvPr id="9" name="Picture 8" descr="Business woman hands together">
            <a:extLst>
              <a:ext uri="{FF2B5EF4-FFF2-40B4-BE49-F238E27FC236}">
                <a16:creationId xmlns:a16="http://schemas.microsoft.com/office/drawing/2014/main" id="{29B70F45-030B-13C5-F5C3-A395179EC8A7}"/>
              </a:ext>
            </a:extLst>
          </p:cNvPr>
          <p:cNvPicPr>
            <a:picLocks noChangeAspect="1"/>
          </p:cNvPicPr>
          <p:nvPr/>
        </p:nvPicPr>
        <p:blipFill>
          <a:blip r:embed="rId2"/>
          <a:stretch>
            <a:fillRect/>
          </a:stretch>
        </p:blipFill>
        <p:spPr>
          <a:xfrm>
            <a:off x="6477000" y="1524000"/>
            <a:ext cx="1530443" cy="4726985"/>
          </a:xfrm>
          <a:prstGeom prst="rect">
            <a:avLst/>
          </a:prstGeom>
        </p:spPr>
      </p:pic>
    </p:spTree>
    <p:extLst>
      <p:ext uri="{BB962C8B-B14F-4D97-AF65-F5344CB8AC3E}">
        <p14:creationId xmlns:p14="http://schemas.microsoft.com/office/powerpoint/2010/main" val="1957956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599"/>
            <a:ext cx="8229600" cy="1284687"/>
          </a:xfrm>
        </p:spPr>
        <p:txBody>
          <a:bodyPr>
            <a:normAutofit fontScale="90000"/>
          </a:bodyPr>
          <a:lstStyle/>
          <a:p>
            <a:r>
              <a:rPr lang="en-US" dirty="0"/>
              <a:t>Lipid Monitoring and Lifestyle Treatment Strategies</a:t>
            </a:r>
          </a:p>
        </p:txBody>
      </p:sp>
      <p:sp>
        <p:nvSpPr>
          <p:cNvPr id="3" name="Content Placeholder 2"/>
          <p:cNvSpPr>
            <a:spLocks noGrp="1"/>
          </p:cNvSpPr>
          <p:nvPr>
            <p:ph sz="quarter" idx="1"/>
          </p:nvPr>
        </p:nvSpPr>
        <p:spPr>
          <a:xfrm>
            <a:off x="3962400" y="1600200"/>
            <a:ext cx="4879848" cy="4937760"/>
          </a:xfrm>
        </p:spPr>
        <p:txBody>
          <a:bodyPr>
            <a:normAutofit fontScale="70000" lnSpcReduction="20000"/>
          </a:bodyPr>
          <a:lstStyle/>
          <a:p>
            <a:pPr>
              <a:lnSpc>
                <a:spcPct val="120000"/>
              </a:lnSpc>
            </a:pPr>
            <a:r>
              <a:rPr lang="en-US" dirty="0"/>
              <a:t>Weight loss if indicated</a:t>
            </a:r>
          </a:p>
          <a:p>
            <a:pPr>
              <a:lnSpc>
                <a:spcPct val="120000"/>
              </a:lnSpc>
            </a:pPr>
            <a:r>
              <a:rPr lang="en-US" dirty="0"/>
              <a:t>Mediterranean or DASH Diet</a:t>
            </a:r>
          </a:p>
          <a:p>
            <a:pPr>
              <a:lnSpc>
                <a:spcPct val="120000"/>
              </a:lnSpc>
            </a:pPr>
            <a:r>
              <a:rPr lang="en-US" dirty="0"/>
              <a:t>Reduction of saturated fat intake</a:t>
            </a:r>
          </a:p>
          <a:p>
            <a:pPr>
              <a:lnSpc>
                <a:spcPct val="120000"/>
              </a:lnSpc>
            </a:pPr>
            <a:r>
              <a:rPr lang="en-US" dirty="0"/>
              <a:t>Increase of omega-3 fatty acids, viscous fibers and plant stanols/sterols</a:t>
            </a:r>
          </a:p>
          <a:p>
            <a:pPr>
              <a:lnSpc>
                <a:spcPct val="120000"/>
              </a:lnSpc>
            </a:pPr>
            <a:r>
              <a:rPr lang="en-US" dirty="0"/>
              <a:t>Increase activity level</a:t>
            </a:r>
          </a:p>
          <a:p>
            <a:pPr>
              <a:lnSpc>
                <a:spcPct val="120000"/>
              </a:lnSpc>
            </a:pPr>
            <a:r>
              <a:rPr lang="en-US" dirty="0"/>
              <a:t>BG lowering helps lower triglycerides and increase HDL</a:t>
            </a:r>
          </a:p>
          <a:p>
            <a:endParaRPr lang="en-US" dirty="0"/>
          </a:p>
        </p:txBody>
      </p:sp>
      <p:sp>
        <p:nvSpPr>
          <p:cNvPr id="5" name="Content Placeholder 4">
            <a:extLst>
              <a:ext uri="{FF2B5EF4-FFF2-40B4-BE49-F238E27FC236}">
                <a16:creationId xmlns:a16="http://schemas.microsoft.com/office/drawing/2014/main" id="{02C5DBBB-984D-4DD7-B75C-2F3CF4FF3628}"/>
              </a:ext>
            </a:extLst>
          </p:cNvPr>
          <p:cNvSpPr>
            <a:spLocks noGrp="1"/>
          </p:cNvSpPr>
          <p:nvPr>
            <p:ph sz="quarter" idx="2"/>
          </p:nvPr>
        </p:nvSpPr>
        <p:spPr>
          <a:xfrm>
            <a:off x="457200" y="1687113"/>
            <a:ext cx="3797046" cy="4937760"/>
          </a:xfrm>
        </p:spPr>
        <p:txBody>
          <a:bodyPr>
            <a:normAutofit fontScale="70000" lnSpcReduction="20000"/>
          </a:bodyPr>
          <a:lstStyle/>
          <a:p>
            <a:r>
              <a:rPr lang="en-US" dirty="0"/>
              <a:t>Lipid Goals</a:t>
            </a:r>
          </a:p>
          <a:p>
            <a:pPr lvl="1"/>
            <a:r>
              <a:rPr lang="en-US" dirty="0"/>
              <a:t>LDL &lt; 70 or 55 based on risk</a:t>
            </a:r>
          </a:p>
          <a:p>
            <a:pPr lvl="1"/>
            <a:r>
              <a:rPr lang="en-US" dirty="0"/>
              <a:t>HDL &gt;40</a:t>
            </a:r>
          </a:p>
          <a:p>
            <a:pPr lvl="1"/>
            <a:r>
              <a:rPr lang="en-US" dirty="0"/>
              <a:t>Triglycerides &lt;150</a:t>
            </a:r>
          </a:p>
          <a:p>
            <a:pPr marL="274320" lvl="1" indent="0">
              <a:buNone/>
            </a:pPr>
            <a:endParaRPr lang="en-US" dirty="0"/>
          </a:p>
        </p:txBody>
      </p:sp>
      <p:sp>
        <p:nvSpPr>
          <p:cNvPr id="6" name="TextBox 5">
            <a:extLst>
              <a:ext uri="{FF2B5EF4-FFF2-40B4-BE49-F238E27FC236}">
                <a16:creationId xmlns:a16="http://schemas.microsoft.com/office/drawing/2014/main" id="{83AB242B-1126-4BAE-A1EA-C630F6B7167C}"/>
              </a:ext>
            </a:extLst>
          </p:cNvPr>
          <p:cNvSpPr txBox="1"/>
          <p:nvPr/>
        </p:nvSpPr>
        <p:spPr>
          <a:xfrm>
            <a:off x="685800" y="3454774"/>
            <a:ext cx="2667000" cy="3170099"/>
          </a:xfrm>
          <a:prstGeom prst="rect">
            <a:avLst/>
          </a:prstGeom>
          <a:noFill/>
          <a:ln w="38100">
            <a:solidFill>
              <a:srgbClr val="B1D45A"/>
            </a:solidFill>
          </a:ln>
        </p:spPr>
        <p:txBody>
          <a:bodyPr wrap="square">
            <a:spAutoFit/>
          </a:bodyPr>
          <a:lstStyle/>
          <a:p>
            <a:r>
              <a:rPr lang="en-US" sz="2000" b="1" dirty="0"/>
              <a:t>Monitoring:</a:t>
            </a:r>
          </a:p>
          <a:p>
            <a:r>
              <a:rPr lang="en-US" dirty="0"/>
              <a:t>If </a:t>
            </a:r>
            <a:r>
              <a:rPr lang="en-US" b="1" dirty="0"/>
              <a:t>not</a:t>
            </a:r>
            <a:r>
              <a:rPr lang="en-US" dirty="0"/>
              <a:t> taking statins and underage of 40.</a:t>
            </a:r>
          </a:p>
          <a:p>
            <a:r>
              <a:rPr lang="en-US" dirty="0"/>
              <a:t>- check at time of diagnosis and every 5 yrs.</a:t>
            </a:r>
          </a:p>
          <a:p>
            <a:r>
              <a:rPr lang="en-US" b="1" dirty="0"/>
              <a:t>On statin</a:t>
            </a:r>
          </a:p>
          <a:p>
            <a:r>
              <a:rPr lang="en-US" dirty="0"/>
              <a:t>Monitor lipids at diagnosis and yearly.</a:t>
            </a:r>
          </a:p>
          <a:p>
            <a:r>
              <a:rPr lang="en-US" dirty="0"/>
              <a:t>Monitor lipids 4-12 weeks after statin dose adjustment.</a:t>
            </a:r>
          </a:p>
        </p:txBody>
      </p:sp>
      <p:pic>
        <p:nvPicPr>
          <p:cNvPr id="4" name="Content Placeholder 2">
            <a:extLst>
              <a:ext uri="{FF2B5EF4-FFF2-40B4-BE49-F238E27FC236}">
                <a16:creationId xmlns:a16="http://schemas.microsoft.com/office/drawing/2014/main" id="{03BB3723-EC59-7B52-9F42-473C4E6B9257}"/>
              </a:ext>
            </a:extLst>
          </p:cNvPr>
          <p:cNvPicPr>
            <a:picLocks noChangeAspect="1"/>
          </p:cNvPicPr>
          <p:nvPr/>
        </p:nvPicPr>
        <p:blipFill>
          <a:blip r:embed="rId2"/>
          <a:stretch>
            <a:fillRect/>
          </a:stretch>
        </p:blipFill>
        <p:spPr>
          <a:xfrm>
            <a:off x="3962400" y="6364720"/>
            <a:ext cx="5072313" cy="433394"/>
          </a:xfrm>
          <a:prstGeom prst="rect">
            <a:avLst/>
          </a:prstGeom>
        </p:spPr>
      </p:pic>
      <p:pic>
        <p:nvPicPr>
          <p:cNvPr id="7" name="Picture 6">
            <a:extLst>
              <a:ext uri="{FF2B5EF4-FFF2-40B4-BE49-F238E27FC236}">
                <a16:creationId xmlns:a16="http://schemas.microsoft.com/office/drawing/2014/main" id="{2504C6AE-FEC2-6A85-CF29-FCDBF372541B}"/>
              </a:ext>
            </a:extLst>
          </p:cNvPr>
          <p:cNvPicPr>
            <a:picLocks noChangeAspect="1"/>
          </p:cNvPicPr>
          <p:nvPr/>
        </p:nvPicPr>
        <p:blipFill>
          <a:blip r:embed="rId3"/>
          <a:stretch>
            <a:fillRect/>
          </a:stretch>
        </p:blipFill>
        <p:spPr>
          <a:xfrm>
            <a:off x="3928872" y="6305515"/>
            <a:ext cx="5083344" cy="433394"/>
          </a:xfrm>
          <a:prstGeom prst="rect">
            <a:avLst/>
          </a:prstGeom>
        </p:spPr>
      </p:pic>
    </p:spTree>
    <p:extLst>
      <p:ext uri="{BB962C8B-B14F-4D97-AF65-F5344CB8AC3E}">
        <p14:creationId xmlns:p14="http://schemas.microsoft.com/office/powerpoint/2010/main" val="2191899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Statin Therapy</a:t>
            </a:r>
          </a:p>
        </p:txBody>
      </p:sp>
      <p:sp>
        <p:nvSpPr>
          <p:cNvPr id="3" name="Content Placeholder 2"/>
          <p:cNvSpPr>
            <a:spLocks noGrp="1"/>
          </p:cNvSpPr>
          <p:nvPr>
            <p:ph sz="quarter" idx="1"/>
          </p:nvPr>
        </p:nvSpPr>
        <p:spPr>
          <a:xfrm>
            <a:off x="4637678" y="1295400"/>
            <a:ext cx="4353922" cy="4937760"/>
          </a:xfrm>
        </p:spPr>
        <p:txBody>
          <a:bodyPr>
            <a:normAutofit lnSpcReduction="10000"/>
          </a:bodyPr>
          <a:lstStyle/>
          <a:p>
            <a:r>
              <a:rPr lang="en-US" dirty="0"/>
              <a:t>High intensity statins (lowers LDL 50%):</a:t>
            </a:r>
          </a:p>
          <a:p>
            <a:pPr lvl="1"/>
            <a:r>
              <a:rPr lang="en-US" sz="2400" dirty="0"/>
              <a:t>atorvastatin (Lipitor) 40-80mg</a:t>
            </a:r>
          </a:p>
          <a:p>
            <a:pPr lvl="1"/>
            <a:r>
              <a:rPr lang="en-US" sz="2400" dirty="0"/>
              <a:t>rosuvastatin (Crestor) 20-40mg</a:t>
            </a:r>
          </a:p>
        </p:txBody>
      </p:sp>
      <p:sp>
        <p:nvSpPr>
          <p:cNvPr id="4" name="Content Placeholder 3">
            <a:extLst>
              <a:ext uri="{FF2B5EF4-FFF2-40B4-BE49-F238E27FC236}">
                <a16:creationId xmlns:a16="http://schemas.microsoft.com/office/drawing/2014/main" id="{703C3C03-8DBC-8E3E-EE79-656C4E031A49}"/>
              </a:ext>
            </a:extLst>
          </p:cNvPr>
          <p:cNvSpPr>
            <a:spLocks noGrp="1"/>
          </p:cNvSpPr>
          <p:nvPr>
            <p:ph sz="quarter" idx="2"/>
          </p:nvPr>
        </p:nvSpPr>
        <p:spPr>
          <a:xfrm>
            <a:off x="386186" y="1295400"/>
            <a:ext cx="4251492" cy="4937760"/>
          </a:xfrm>
        </p:spPr>
        <p:txBody>
          <a:bodyPr>
            <a:normAutofit lnSpcReduction="10000"/>
          </a:bodyPr>
          <a:lstStyle/>
          <a:p>
            <a:r>
              <a:rPr lang="en-US" dirty="0"/>
              <a:t>Moderate intensity (lowers LDL 30-50%) </a:t>
            </a:r>
          </a:p>
          <a:p>
            <a:pPr lvl="1"/>
            <a:r>
              <a:rPr lang="en-US" sz="2200" dirty="0"/>
              <a:t>atorvastatin (Lipitor) 10-20mg</a:t>
            </a:r>
          </a:p>
          <a:p>
            <a:pPr lvl="1"/>
            <a:r>
              <a:rPr lang="en-US" sz="2200" dirty="0"/>
              <a:t>rosuvastatin (Crestor) 5-10mg</a:t>
            </a:r>
          </a:p>
          <a:p>
            <a:pPr lvl="1"/>
            <a:r>
              <a:rPr lang="en-US" sz="2200" dirty="0"/>
              <a:t>simvastatin (Zocor) 20-40mg</a:t>
            </a:r>
          </a:p>
          <a:p>
            <a:pPr lvl="1"/>
            <a:r>
              <a:rPr lang="en-US" sz="2200" dirty="0"/>
              <a:t>pravastatin (Pravachol) 40 – 80mg</a:t>
            </a:r>
          </a:p>
          <a:p>
            <a:pPr lvl="1"/>
            <a:r>
              <a:rPr lang="en-US" sz="2200" dirty="0"/>
              <a:t>lovastatin (Mevacor) 40 mg</a:t>
            </a:r>
          </a:p>
          <a:p>
            <a:pPr lvl="1"/>
            <a:r>
              <a:rPr lang="en-US" sz="2200" dirty="0" err="1"/>
              <a:t>fluvastatin</a:t>
            </a:r>
            <a:r>
              <a:rPr lang="en-US" sz="2200" dirty="0"/>
              <a:t> (</a:t>
            </a:r>
            <a:r>
              <a:rPr lang="en-US" sz="2200" dirty="0" err="1"/>
              <a:t>Lescol</a:t>
            </a:r>
            <a:r>
              <a:rPr lang="en-US" sz="2200" dirty="0"/>
              <a:t>) XL 80mg</a:t>
            </a:r>
          </a:p>
          <a:p>
            <a:pPr lvl="1"/>
            <a:r>
              <a:rPr lang="en-US" sz="2200" dirty="0" err="1"/>
              <a:t>pitavastatin</a:t>
            </a:r>
            <a:r>
              <a:rPr lang="en-US" sz="2200" dirty="0"/>
              <a:t> (</a:t>
            </a:r>
            <a:r>
              <a:rPr lang="en-US" sz="2200" dirty="0" err="1"/>
              <a:t>Livalo</a:t>
            </a:r>
            <a:r>
              <a:rPr lang="en-US" sz="2200" dirty="0"/>
              <a:t>) 1-4mg</a:t>
            </a:r>
          </a:p>
          <a:p>
            <a:endParaRPr lang="en-US"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7163" y="4039592"/>
            <a:ext cx="3230880" cy="2423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Content Placeholder 2">
            <a:extLst>
              <a:ext uri="{FF2B5EF4-FFF2-40B4-BE49-F238E27FC236}">
                <a16:creationId xmlns:a16="http://schemas.microsoft.com/office/drawing/2014/main" id="{F2ACCCA1-BE77-5DD4-F72D-013AE48B5891}"/>
              </a:ext>
            </a:extLst>
          </p:cNvPr>
          <p:cNvPicPr>
            <a:picLocks noChangeAspect="1"/>
          </p:cNvPicPr>
          <p:nvPr/>
        </p:nvPicPr>
        <p:blipFill>
          <a:blip r:embed="rId4"/>
          <a:stretch>
            <a:fillRect/>
          </a:stretch>
        </p:blipFill>
        <p:spPr>
          <a:xfrm>
            <a:off x="364850" y="6246055"/>
            <a:ext cx="5072313" cy="433394"/>
          </a:xfrm>
          <a:prstGeom prst="rect">
            <a:avLst/>
          </a:prstGeom>
        </p:spPr>
      </p:pic>
      <p:pic>
        <p:nvPicPr>
          <p:cNvPr id="6" name="Picture 5">
            <a:extLst>
              <a:ext uri="{FF2B5EF4-FFF2-40B4-BE49-F238E27FC236}">
                <a16:creationId xmlns:a16="http://schemas.microsoft.com/office/drawing/2014/main" id="{26F0C65F-0093-76F5-CF21-3CBD1408D818}"/>
              </a:ext>
            </a:extLst>
          </p:cNvPr>
          <p:cNvPicPr>
            <a:picLocks noChangeAspect="1"/>
          </p:cNvPicPr>
          <p:nvPr/>
        </p:nvPicPr>
        <p:blipFill>
          <a:blip r:embed="rId5"/>
          <a:stretch>
            <a:fillRect/>
          </a:stretch>
        </p:blipFill>
        <p:spPr>
          <a:xfrm>
            <a:off x="364850" y="6230054"/>
            <a:ext cx="4969150" cy="423658"/>
          </a:xfrm>
          <a:prstGeom prst="rect">
            <a:avLst/>
          </a:prstGeom>
        </p:spPr>
      </p:pic>
    </p:spTree>
    <p:custDataLst>
      <p:tags r:id="rId1"/>
    </p:custDataLst>
    <p:extLst>
      <p:ext uri="{BB962C8B-B14F-4D97-AF65-F5344CB8AC3E}">
        <p14:creationId xmlns:p14="http://schemas.microsoft.com/office/powerpoint/2010/main" val="2167914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B50087-A9D3-1E83-3E32-8C88F055FF21}"/>
              </a:ext>
            </a:extLst>
          </p:cNvPr>
          <p:cNvPicPr>
            <a:picLocks noChangeAspect="1"/>
          </p:cNvPicPr>
          <p:nvPr/>
        </p:nvPicPr>
        <p:blipFill>
          <a:blip r:embed="rId2"/>
          <a:stretch>
            <a:fillRect/>
          </a:stretch>
        </p:blipFill>
        <p:spPr>
          <a:xfrm>
            <a:off x="685800" y="76200"/>
            <a:ext cx="6590022" cy="6520008"/>
          </a:xfrm>
          <a:prstGeom prst="rect">
            <a:avLst/>
          </a:prstGeom>
        </p:spPr>
      </p:pic>
      <p:sp>
        <p:nvSpPr>
          <p:cNvPr id="4" name="TextBox 3">
            <a:extLst>
              <a:ext uri="{FF2B5EF4-FFF2-40B4-BE49-F238E27FC236}">
                <a16:creationId xmlns:a16="http://schemas.microsoft.com/office/drawing/2014/main" id="{96AF2A4C-EAE8-4CED-ABB3-F0795B50ECD8}"/>
              </a:ext>
            </a:extLst>
          </p:cNvPr>
          <p:cNvSpPr txBox="1"/>
          <p:nvPr/>
        </p:nvSpPr>
        <p:spPr>
          <a:xfrm>
            <a:off x="6096000" y="6488668"/>
            <a:ext cx="3581400" cy="369332"/>
          </a:xfrm>
          <a:prstGeom prst="rect">
            <a:avLst/>
          </a:prstGeom>
          <a:noFill/>
        </p:spPr>
        <p:txBody>
          <a:bodyPr wrap="square" rtlCol="0">
            <a:spAutoFit/>
          </a:bodyPr>
          <a:lstStyle/>
          <a:p>
            <a:r>
              <a:rPr lang="en-US" dirty="0"/>
              <a:t>From Meds Cheat Sheet Page</a:t>
            </a:r>
          </a:p>
        </p:txBody>
      </p:sp>
    </p:spTree>
    <p:extLst>
      <p:ext uri="{BB962C8B-B14F-4D97-AF65-F5344CB8AC3E}">
        <p14:creationId xmlns:p14="http://schemas.microsoft.com/office/powerpoint/2010/main" val="1446752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2346E-C1C0-C1A1-FB15-0A3CC55BE96C}"/>
              </a:ext>
            </a:extLst>
          </p:cNvPr>
          <p:cNvSpPr>
            <a:spLocks noGrp="1"/>
          </p:cNvSpPr>
          <p:nvPr>
            <p:ph type="title"/>
          </p:nvPr>
        </p:nvSpPr>
        <p:spPr>
          <a:xfrm>
            <a:off x="457200" y="152400"/>
            <a:ext cx="8229600" cy="990600"/>
          </a:xfrm>
        </p:spPr>
        <p:txBody>
          <a:bodyPr>
            <a:noAutofit/>
          </a:bodyPr>
          <a:lstStyle/>
          <a:p>
            <a:br>
              <a:rPr lang="en-US" sz="3200" dirty="0"/>
            </a:br>
            <a:br>
              <a:rPr lang="en-US" sz="3200" dirty="0"/>
            </a:br>
            <a:r>
              <a:rPr lang="en-US" sz="4000" dirty="0"/>
              <a:t>Lipid Therapy in Diabetes by Age</a:t>
            </a:r>
            <a:endParaRPr lang="en-US" sz="3200" dirty="0"/>
          </a:p>
        </p:txBody>
      </p:sp>
      <p:sp>
        <p:nvSpPr>
          <p:cNvPr id="3" name="Content Placeholder 2">
            <a:extLst>
              <a:ext uri="{FF2B5EF4-FFF2-40B4-BE49-F238E27FC236}">
                <a16:creationId xmlns:a16="http://schemas.microsoft.com/office/drawing/2014/main" id="{99D5BDB7-A045-91A1-184E-BB39FFD5ADCA}"/>
              </a:ext>
            </a:extLst>
          </p:cNvPr>
          <p:cNvSpPr>
            <a:spLocks noGrp="1"/>
          </p:cNvSpPr>
          <p:nvPr>
            <p:ph sz="quarter" idx="1"/>
          </p:nvPr>
        </p:nvSpPr>
        <p:spPr>
          <a:xfrm>
            <a:off x="381000" y="1143000"/>
            <a:ext cx="4041648" cy="5638800"/>
          </a:xfrm>
        </p:spPr>
        <p:txBody>
          <a:bodyPr>
            <a:normAutofit fontScale="77500" lnSpcReduction="20000"/>
          </a:bodyPr>
          <a:lstStyle/>
          <a:p>
            <a:pPr>
              <a:lnSpc>
                <a:spcPct val="120000"/>
              </a:lnSpc>
            </a:pPr>
            <a:r>
              <a:rPr lang="en-US" dirty="0">
                <a:solidFill>
                  <a:srgbClr val="383636"/>
                </a:solidFill>
                <a:ea typeface="Calibri" panose="020F0502020204030204" pitchFamily="34" charset="0"/>
                <a:cs typeface="Calibri" panose="020F0502020204030204" pitchFamily="34" charset="0"/>
              </a:rPr>
              <a:t>A</a:t>
            </a:r>
            <a:r>
              <a:rPr lang="en-US" b="0" i="0" dirty="0">
                <a:solidFill>
                  <a:srgbClr val="383636"/>
                </a:solidFill>
                <a:effectLst/>
                <a:ea typeface="Calibri" panose="020F0502020204030204" pitchFamily="34" charset="0"/>
                <a:cs typeface="Calibri" panose="020F0502020204030204" pitchFamily="34" charset="0"/>
              </a:rPr>
              <a:t>ll ages 20+ </a:t>
            </a:r>
            <a:r>
              <a:rPr lang="en-US" b="0" i="1" dirty="0">
                <a:solidFill>
                  <a:srgbClr val="383636"/>
                </a:solidFill>
                <a:effectLst/>
                <a:ea typeface="Calibri" panose="020F0502020204030204" pitchFamily="34" charset="0"/>
                <a:cs typeface="Calibri" panose="020F0502020204030204" pitchFamily="34" charset="0"/>
              </a:rPr>
              <a:t>with </a:t>
            </a:r>
            <a:r>
              <a:rPr lang="en-US" b="0" i="0" dirty="0">
                <a:solidFill>
                  <a:srgbClr val="383636"/>
                </a:solidFill>
                <a:effectLst/>
                <a:ea typeface="Calibri" panose="020F0502020204030204" pitchFamily="34" charset="0"/>
                <a:cs typeface="Calibri" panose="020F0502020204030204" pitchFamily="34" charset="0"/>
              </a:rPr>
              <a:t>ASCVD, add high-intensity statin to lifestyle </a:t>
            </a:r>
          </a:p>
          <a:p>
            <a:pPr>
              <a:lnSpc>
                <a:spcPct val="120000"/>
              </a:lnSpc>
            </a:pPr>
            <a:r>
              <a:rPr lang="en-US" b="0" i="0" dirty="0">
                <a:solidFill>
                  <a:srgbClr val="383636"/>
                </a:solidFill>
                <a:effectLst/>
                <a:ea typeface="Calibri" panose="020F0502020204030204" pitchFamily="34" charset="0"/>
                <a:cs typeface="Calibri" panose="020F0502020204030204" pitchFamily="34" charset="0"/>
              </a:rPr>
              <a:t>20–39 and additional ASCVD risk factors</a:t>
            </a:r>
          </a:p>
          <a:p>
            <a:pPr lvl="1">
              <a:lnSpc>
                <a:spcPct val="120000"/>
              </a:lnSpc>
            </a:pPr>
            <a:r>
              <a:rPr lang="en-US" sz="2900" b="0" i="0" dirty="0">
                <a:solidFill>
                  <a:srgbClr val="383636"/>
                </a:solidFill>
                <a:effectLst/>
                <a:ea typeface="Calibri" panose="020F0502020204030204" pitchFamily="34" charset="0"/>
                <a:cs typeface="Calibri" panose="020F0502020204030204" pitchFamily="34" charset="0"/>
              </a:rPr>
              <a:t>may be reasonable to initiate statin therapy in addition to lifestyle.</a:t>
            </a:r>
          </a:p>
          <a:p>
            <a:pPr>
              <a:lnSpc>
                <a:spcPct val="120000"/>
              </a:lnSpc>
            </a:pPr>
            <a:r>
              <a:rPr lang="en-US" sz="3500" dirty="0">
                <a:solidFill>
                  <a:srgbClr val="383636"/>
                </a:solidFill>
                <a:ea typeface="Calibri" panose="020F0502020204030204" pitchFamily="34" charset="0"/>
                <a:cs typeface="Calibri" panose="020F0502020204030204" pitchFamily="34" charset="0"/>
              </a:rPr>
              <a:t>40-75 years</a:t>
            </a:r>
          </a:p>
          <a:p>
            <a:pPr lvl="1">
              <a:lnSpc>
                <a:spcPct val="120000"/>
              </a:lnSpc>
            </a:pPr>
            <a:r>
              <a:rPr lang="en-US" sz="2900" dirty="0">
                <a:solidFill>
                  <a:srgbClr val="383636"/>
                </a:solidFill>
                <a:ea typeface="Calibri" panose="020F0502020204030204" pitchFamily="34" charset="0"/>
                <a:cs typeface="Calibri" panose="020F0502020204030204" pitchFamily="34" charset="0"/>
              </a:rPr>
              <a:t>Moderate to high intensity statin based on risk (see previous slides)</a:t>
            </a:r>
            <a:endParaRPr lang="en-US" sz="2900" dirty="0">
              <a:ea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2B0A5163-B6AA-C141-B276-CB0DF3248AEA}"/>
              </a:ext>
            </a:extLst>
          </p:cNvPr>
          <p:cNvSpPr>
            <a:spLocks noGrp="1"/>
          </p:cNvSpPr>
          <p:nvPr>
            <p:ph sz="quarter" idx="2"/>
          </p:nvPr>
        </p:nvSpPr>
        <p:spPr/>
        <p:txBody>
          <a:bodyPr>
            <a:normAutofit fontScale="77500" lnSpcReduction="20000"/>
          </a:bodyPr>
          <a:lstStyle/>
          <a:p>
            <a:pPr fontAlgn="base">
              <a:lnSpc>
                <a:spcPct val="120000"/>
              </a:lnSpc>
            </a:pPr>
            <a:r>
              <a:rPr lang="en-US" b="0" i="0" dirty="0">
                <a:solidFill>
                  <a:srgbClr val="383636"/>
                </a:solidFill>
                <a:effectLst/>
                <a:ea typeface="Calibri" panose="020F0502020204030204" pitchFamily="34" charset="0"/>
                <a:cs typeface="Calibri" panose="020F0502020204030204" pitchFamily="34" charset="0"/>
              </a:rPr>
              <a:t>75 years or older and already on statin </a:t>
            </a:r>
          </a:p>
          <a:p>
            <a:pPr lvl="1" fontAlgn="base">
              <a:lnSpc>
                <a:spcPct val="120000"/>
              </a:lnSpc>
            </a:pPr>
            <a:r>
              <a:rPr lang="en-US" b="0" i="0" dirty="0">
                <a:solidFill>
                  <a:srgbClr val="383636"/>
                </a:solidFill>
                <a:effectLst/>
                <a:ea typeface="Calibri" panose="020F0502020204030204" pitchFamily="34" charset="0"/>
                <a:cs typeface="Calibri" panose="020F0502020204030204" pitchFamily="34" charset="0"/>
              </a:rPr>
              <a:t>it is reasonable to continue statin treatment. </a:t>
            </a:r>
          </a:p>
          <a:p>
            <a:pPr fontAlgn="base">
              <a:lnSpc>
                <a:spcPct val="120000"/>
              </a:lnSpc>
            </a:pPr>
            <a:r>
              <a:rPr lang="en-US" b="0" i="0" dirty="0">
                <a:solidFill>
                  <a:srgbClr val="383636"/>
                </a:solidFill>
                <a:effectLst/>
                <a:ea typeface="Calibri" panose="020F0502020204030204" pitchFamily="34" charset="0"/>
                <a:cs typeface="Calibri" panose="020F0502020204030204" pitchFamily="34" charset="0"/>
              </a:rPr>
              <a:t>75 years or older</a:t>
            </a:r>
          </a:p>
          <a:p>
            <a:pPr lvl="1" fontAlgn="base">
              <a:lnSpc>
                <a:spcPct val="120000"/>
              </a:lnSpc>
            </a:pPr>
            <a:r>
              <a:rPr lang="en-US" b="0" i="0" dirty="0">
                <a:solidFill>
                  <a:srgbClr val="383636"/>
                </a:solidFill>
                <a:effectLst/>
                <a:ea typeface="Calibri" panose="020F0502020204030204" pitchFamily="34" charset="0"/>
                <a:cs typeface="Calibri" panose="020F0502020204030204" pitchFamily="34" charset="0"/>
              </a:rPr>
              <a:t>it may be reasonable to initiate moderate-intensity statin therapy after discussion of potential benefits and risks.</a:t>
            </a:r>
          </a:p>
          <a:p>
            <a:endParaRPr lang="en-US" dirty="0"/>
          </a:p>
        </p:txBody>
      </p:sp>
      <p:pic>
        <p:nvPicPr>
          <p:cNvPr id="5" name="Content Placeholder 2">
            <a:extLst>
              <a:ext uri="{FF2B5EF4-FFF2-40B4-BE49-F238E27FC236}">
                <a16:creationId xmlns:a16="http://schemas.microsoft.com/office/drawing/2014/main" id="{1947612C-1E94-73D4-EFDB-6C2E2C28289B}"/>
              </a:ext>
            </a:extLst>
          </p:cNvPr>
          <p:cNvPicPr>
            <a:picLocks noChangeAspect="1"/>
          </p:cNvPicPr>
          <p:nvPr/>
        </p:nvPicPr>
        <p:blipFill>
          <a:blip r:embed="rId2"/>
          <a:stretch>
            <a:fillRect/>
          </a:stretch>
        </p:blipFill>
        <p:spPr>
          <a:xfrm>
            <a:off x="4916865" y="6474342"/>
            <a:ext cx="4041648" cy="345331"/>
          </a:xfrm>
          <a:prstGeom prst="rect">
            <a:avLst/>
          </a:prstGeom>
        </p:spPr>
      </p:pic>
      <p:pic>
        <p:nvPicPr>
          <p:cNvPr id="6" name="Picture 5">
            <a:extLst>
              <a:ext uri="{FF2B5EF4-FFF2-40B4-BE49-F238E27FC236}">
                <a16:creationId xmlns:a16="http://schemas.microsoft.com/office/drawing/2014/main" id="{9C65129A-33AE-EA51-B88E-02DB9E1FB018}"/>
              </a:ext>
            </a:extLst>
          </p:cNvPr>
          <p:cNvPicPr>
            <a:picLocks noChangeAspect="1"/>
          </p:cNvPicPr>
          <p:nvPr/>
        </p:nvPicPr>
        <p:blipFill>
          <a:blip r:embed="rId3"/>
          <a:stretch>
            <a:fillRect/>
          </a:stretch>
        </p:blipFill>
        <p:spPr>
          <a:xfrm>
            <a:off x="4419600" y="6410838"/>
            <a:ext cx="4601323" cy="392298"/>
          </a:xfrm>
          <a:prstGeom prst="rect">
            <a:avLst/>
          </a:prstGeom>
        </p:spPr>
      </p:pic>
    </p:spTree>
    <p:extLst>
      <p:ext uri="{BB962C8B-B14F-4D97-AF65-F5344CB8AC3E}">
        <p14:creationId xmlns:p14="http://schemas.microsoft.com/office/powerpoint/2010/main" val="3458709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B6032-ED45-4C8F-ADCC-C1D6F0865C4C}"/>
              </a:ext>
            </a:extLst>
          </p:cNvPr>
          <p:cNvSpPr>
            <a:spLocks noGrp="1"/>
          </p:cNvSpPr>
          <p:nvPr>
            <p:ph type="title"/>
          </p:nvPr>
        </p:nvSpPr>
        <p:spPr>
          <a:xfrm>
            <a:off x="457200" y="152400"/>
            <a:ext cx="8229600" cy="685800"/>
          </a:xfrm>
        </p:spPr>
        <p:txBody>
          <a:bodyPr>
            <a:noAutofit/>
          </a:bodyPr>
          <a:lstStyle/>
          <a:p>
            <a:r>
              <a:rPr lang="en-US" sz="4000" dirty="0"/>
              <a:t>Diabetes Prevalence by Ethnic Group</a:t>
            </a:r>
          </a:p>
        </p:txBody>
      </p:sp>
      <p:sp>
        <p:nvSpPr>
          <p:cNvPr id="3" name="Content Placeholder 2">
            <a:extLst>
              <a:ext uri="{FF2B5EF4-FFF2-40B4-BE49-F238E27FC236}">
                <a16:creationId xmlns:a16="http://schemas.microsoft.com/office/drawing/2014/main" id="{3BAB0222-A947-4EAB-8EAE-580EE777562F}"/>
              </a:ext>
            </a:extLst>
          </p:cNvPr>
          <p:cNvSpPr>
            <a:spLocks noGrp="1"/>
          </p:cNvSpPr>
          <p:nvPr>
            <p:ph sz="quarter" idx="1"/>
          </p:nvPr>
        </p:nvSpPr>
        <p:spPr>
          <a:xfrm>
            <a:off x="533400" y="838200"/>
            <a:ext cx="8229600" cy="5242560"/>
          </a:xfrm>
        </p:spPr>
        <p:txBody>
          <a:bodyPr>
            <a:normAutofit/>
          </a:bodyPr>
          <a:lstStyle/>
          <a:p>
            <a:r>
              <a:rPr lang="en-US" sz="2000" b="0" i="0" dirty="0">
                <a:solidFill>
                  <a:srgbClr val="000000"/>
                </a:solidFill>
                <a:effectLst/>
                <a:latin typeface="Open Sans" panose="020B0606030504020204" pitchFamily="34" charset="0"/>
              </a:rPr>
              <a:t>For adults, diabetes prevalence highest among:</a:t>
            </a:r>
          </a:p>
          <a:p>
            <a:pPr lvl="1">
              <a:buFont typeface="Arial" panose="020B0604020202020204" pitchFamily="34" charset="0"/>
              <a:buChar char="•"/>
            </a:pPr>
            <a:r>
              <a:rPr lang="en-US" sz="1600" b="0" i="0" dirty="0">
                <a:solidFill>
                  <a:srgbClr val="000000"/>
                </a:solidFill>
                <a:effectLst/>
                <a:latin typeface="Open Sans" panose="020B0606030504020204" pitchFamily="34" charset="0"/>
              </a:rPr>
              <a:t>American Indians and Alaska Natives (14.5%), </a:t>
            </a:r>
            <a:endParaRPr lang="en-US" sz="1600" dirty="0">
              <a:solidFill>
                <a:srgbClr val="000000"/>
              </a:solidFill>
              <a:latin typeface="Open Sans" panose="020B0606030504020204" pitchFamily="34" charset="0"/>
            </a:endParaRPr>
          </a:p>
          <a:p>
            <a:pPr lvl="1">
              <a:buFont typeface="Arial" panose="020B0604020202020204" pitchFamily="34" charset="0"/>
              <a:buChar char="•"/>
            </a:pPr>
            <a:r>
              <a:rPr lang="en-US" sz="1600" b="0" i="0" dirty="0">
                <a:solidFill>
                  <a:srgbClr val="000000"/>
                </a:solidFill>
                <a:effectLst/>
                <a:latin typeface="Open Sans" panose="020B0606030504020204" pitchFamily="34" charset="0"/>
              </a:rPr>
              <a:t>Non-Hispanic Blacks (12.1%),</a:t>
            </a:r>
          </a:p>
          <a:p>
            <a:pPr lvl="1">
              <a:buFont typeface="Arial" panose="020B0604020202020204" pitchFamily="34" charset="0"/>
              <a:buChar char="•"/>
            </a:pPr>
            <a:r>
              <a:rPr lang="en-US" sz="1600" dirty="0">
                <a:solidFill>
                  <a:srgbClr val="000000"/>
                </a:solidFill>
                <a:latin typeface="Open Sans" panose="020B0606030504020204" pitchFamily="34" charset="0"/>
              </a:rPr>
              <a:t>P</a:t>
            </a:r>
            <a:r>
              <a:rPr lang="en-US" sz="1600" b="0" i="0" dirty="0">
                <a:solidFill>
                  <a:srgbClr val="000000"/>
                </a:solidFill>
                <a:effectLst/>
                <a:latin typeface="Open Sans" panose="020B0606030504020204" pitchFamily="34" charset="0"/>
              </a:rPr>
              <a:t>eople of Hispanic origin (11.8%),</a:t>
            </a:r>
          </a:p>
          <a:p>
            <a:pPr lvl="1">
              <a:buFont typeface="Arial" panose="020B0604020202020204" pitchFamily="34" charset="0"/>
              <a:buChar char="•"/>
            </a:pPr>
            <a:r>
              <a:rPr lang="en-US" sz="1600" dirty="0">
                <a:solidFill>
                  <a:srgbClr val="000000"/>
                </a:solidFill>
                <a:latin typeface="Open Sans" panose="020B0606030504020204" pitchFamily="34" charset="0"/>
              </a:rPr>
              <a:t>N</a:t>
            </a:r>
            <a:r>
              <a:rPr lang="en-US" sz="1600" b="0" i="0" dirty="0">
                <a:solidFill>
                  <a:srgbClr val="000000"/>
                </a:solidFill>
                <a:effectLst/>
                <a:latin typeface="Open Sans" panose="020B0606030504020204" pitchFamily="34" charset="0"/>
              </a:rPr>
              <a:t>on-Hispanic Asians (9.5%)</a:t>
            </a:r>
            <a:endParaRPr lang="en-US" sz="1200" dirty="0"/>
          </a:p>
          <a:p>
            <a:pPr lvl="1"/>
            <a:endParaRPr lang="en-US" dirty="0"/>
          </a:p>
        </p:txBody>
      </p:sp>
      <p:pic>
        <p:nvPicPr>
          <p:cNvPr id="6" name="Picture 5">
            <a:extLst>
              <a:ext uri="{FF2B5EF4-FFF2-40B4-BE49-F238E27FC236}">
                <a16:creationId xmlns:a16="http://schemas.microsoft.com/office/drawing/2014/main" id="{48F1A944-D34E-7C52-95CD-B168D87EC01F}"/>
              </a:ext>
            </a:extLst>
          </p:cNvPr>
          <p:cNvPicPr>
            <a:picLocks noChangeAspect="1"/>
          </p:cNvPicPr>
          <p:nvPr/>
        </p:nvPicPr>
        <p:blipFill>
          <a:blip r:embed="rId2"/>
          <a:stretch>
            <a:fillRect/>
          </a:stretch>
        </p:blipFill>
        <p:spPr>
          <a:xfrm>
            <a:off x="809730" y="2514040"/>
            <a:ext cx="7086600" cy="4158903"/>
          </a:xfrm>
          <a:prstGeom prst="rect">
            <a:avLst/>
          </a:prstGeom>
        </p:spPr>
      </p:pic>
      <p:sp>
        <p:nvSpPr>
          <p:cNvPr id="8" name="TextBox 7">
            <a:extLst>
              <a:ext uri="{FF2B5EF4-FFF2-40B4-BE49-F238E27FC236}">
                <a16:creationId xmlns:a16="http://schemas.microsoft.com/office/drawing/2014/main" id="{6979D26B-689A-6386-BBEE-C8D15283E777}"/>
              </a:ext>
            </a:extLst>
          </p:cNvPr>
          <p:cNvSpPr txBox="1"/>
          <p:nvPr/>
        </p:nvSpPr>
        <p:spPr>
          <a:xfrm>
            <a:off x="838200" y="6536323"/>
            <a:ext cx="7620000" cy="338554"/>
          </a:xfrm>
          <a:prstGeom prst="rect">
            <a:avLst/>
          </a:prstGeom>
          <a:noFill/>
        </p:spPr>
        <p:txBody>
          <a:bodyPr wrap="square">
            <a:spAutoFit/>
          </a:bodyPr>
          <a:lstStyle/>
          <a:p>
            <a:pPr algn="ctr"/>
            <a:r>
              <a:rPr lang="en-US" sz="1600" dirty="0"/>
              <a:t>www.cdc.gov/diabetes/data/statistics-report/diagnosed-diabetes.html</a:t>
            </a:r>
          </a:p>
        </p:txBody>
      </p:sp>
    </p:spTree>
    <p:extLst>
      <p:ext uri="{BB962C8B-B14F-4D97-AF65-F5344CB8AC3E}">
        <p14:creationId xmlns:p14="http://schemas.microsoft.com/office/powerpoint/2010/main" val="1495286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Coronary Vessel Disease Meds</a:t>
            </a:r>
          </a:p>
        </p:txBody>
      </p:sp>
      <p:sp>
        <p:nvSpPr>
          <p:cNvPr id="3" name="Content Placeholder 2"/>
          <p:cNvSpPr>
            <a:spLocks noGrp="1"/>
          </p:cNvSpPr>
          <p:nvPr>
            <p:ph sz="quarter" idx="1"/>
          </p:nvPr>
        </p:nvSpPr>
        <p:spPr>
          <a:xfrm>
            <a:off x="457200" y="1143000"/>
            <a:ext cx="8153400" cy="5638800"/>
          </a:xfrm>
        </p:spPr>
        <p:txBody>
          <a:bodyPr>
            <a:normAutofit fontScale="85000" lnSpcReduction="20000"/>
          </a:bodyPr>
          <a:lstStyle/>
          <a:p>
            <a:pPr>
              <a:lnSpc>
                <a:spcPct val="120000"/>
              </a:lnSpc>
            </a:pPr>
            <a:r>
              <a:rPr lang="en-US" dirty="0"/>
              <a:t>In those with CVD or at higher risk:</a:t>
            </a:r>
          </a:p>
          <a:p>
            <a:pPr lvl="1">
              <a:lnSpc>
                <a:spcPct val="120000"/>
              </a:lnSpc>
            </a:pPr>
            <a:r>
              <a:rPr lang="en-US" sz="3000" dirty="0"/>
              <a:t>Get blood glucose to goal</a:t>
            </a:r>
          </a:p>
          <a:p>
            <a:pPr lvl="1">
              <a:lnSpc>
                <a:spcPct val="120000"/>
              </a:lnSpc>
            </a:pPr>
            <a:r>
              <a:rPr lang="en-US" dirty="0"/>
              <a:t>Statin therapy with a</a:t>
            </a:r>
            <a:r>
              <a:rPr lang="en-US" b="0" i="0" dirty="0">
                <a:effectLst/>
              </a:rPr>
              <a:t>ddition of ezetimibe or a PCSK9 inhibitor recommended if goals not achieved on maximum tolerated statin therapy. </a:t>
            </a:r>
            <a:endParaRPr lang="en-US" dirty="0"/>
          </a:p>
          <a:p>
            <a:pPr lvl="1">
              <a:lnSpc>
                <a:spcPct val="120000"/>
              </a:lnSpc>
            </a:pPr>
            <a:r>
              <a:rPr lang="en-US" dirty="0"/>
              <a:t>B/P Med (ACE or ARB)</a:t>
            </a:r>
          </a:p>
          <a:p>
            <a:pPr lvl="1">
              <a:lnSpc>
                <a:spcPct val="120000"/>
              </a:lnSpc>
            </a:pPr>
            <a:r>
              <a:rPr lang="en-US" dirty="0"/>
              <a:t>Beta blocker after MI or CHF</a:t>
            </a:r>
          </a:p>
          <a:p>
            <a:pPr lvl="1">
              <a:lnSpc>
                <a:spcPct val="120000"/>
              </a:lnSpc>
            </a:pPr>
            <a:r>
              <a:rPr lang="en-US" dirty="0"/>
              <a:t>Aspirin (or another agent)</a:t>
            </a:r>
          </a:p>
          <a:p>
            <a:pPr lvl="1">
              <a:lnSpc>
                <a:spcPct val="120000"/>
              </a:lnSpc>
            </a:pPr>
            <a:r>
              <a:rPr lang="en-US" dirty="0">
                <a:solidFill>
                  <a:srgbClr val="002060"/>
                </a:solidFill>
              </a:rPr>
              <a:t>Diabetes Meds that significantly decrease CV events:</a:t>
            </a:r>
          </a:p>
          <a:p>
            <a:pPr lvl="2">
              <a:lnSpc>
                <a:spcPct val="120000"/>
              </a:lnSpc>
            </a:pPr>
            <a:r>
              <a:rPr lang="en-US" sz="2400" dirty="0"/>
              <a:t>*SGLT-2i’s </a:t>
            </a:r>
          </a:p>
          <a:p>
            <a:pPr lvl="3">
              <a:lnSpc>
                <a:spcPct val="120000"/>
              </a:lnSpc>
            </a:pPr>
            <a:r>
              <a:rPr lang="en-US" sz="2000" dirty="0"/>
              <a:t>Empagliflozin (Jardiance), canagliflozin (Invokana), dapagliflozin (</a:t>
            </a:r>
            <a:r>
              <a:rPr lang="en-US" sz="2000" dirty="0" err="1"/>
              <a:t>Farxiga</a:t>
            </a:r>
            <a:r>
              <a:rPr lang="en-US" sz="2000" dirty="0"/>
              <a:t>)</a:t>
            </a:r>
          </a:p>
          <a:p>
            <a:pPr lvl="2">
              <a:lnSpc>
                <a:spcPct val="120000"/>
              </a:lnSpc>
            </a:pPr>
            <a:r>
              <a:rPr lang="en-US" sz="2400" dirty="0"/>
              <a:t>*GLP-1 RA’s</a:t>
            </a:r>
          </a:p>
          <a:p>
            <a:pPr lvl="3">
              <a:lnSpc>
                <a:spcPct val="120000"/>
              </a:lnSpc>
            </a:pPr>
            <a:r>
              <a:rPr lang="en-US" sz="2000" dirty="0"/>
              <a:t>Semaglutide (Ozempic), liraglutide (Victoza), dulaglutide (Trulicity) </a:t>
            </a:r>
          </a:p>
          <a:p>
            <a:pPr lvl="1"/>
            <a:endParaRPr lang="en-US" dirty="0"/>
          </a:p>
        </p:txBody>
      </p:sp>
      <p:pic>
        <p:nvPicPr>
          <p:cNvPr id="4" name="Picture 3"/>
          <p:cNvPicPr>
            <a:picLocks noChangeAspect="1"/>
          </p:cNvPicPr>
          <p:nvPr/>
        </p:nvPicPr>
        <p:blipFill>
          <a:blip r:embed="rId3"/>
          <a:stretch>
            <a:fillRect/>
          </a:stretch>
        </p:blipFill>
        <p:spPr>
          <a:xfrm>
            <a:off x="7593235" y="2840927"/>
            <a:ext cx="1017365" cy="1176145"/>
          </a:xfrm>
          <a:prstGeom prst="rect">
            <a:avLst/>
          </a:prstGeom>
        </p:spPr>
      </p:pic>
      <p:pic>
        <p:nvPicPr>
          <p:cNvPr id="6" name="Picture 5">
            <a:extLst>
              <a:ext uri="{FF2B5EF4-FFF2-40B4-BE49-F238E27FC236}">
                <a16:creationId xmlns:a16="http://schemas.microsoft.com/office/drawing/2014/main" id="{D6283AD6-CB33-0E86-7D78-85A5ED94CE8F}"/>
              </a:ext>
            </a:extLst>
          </p:cNvPr>
          <p:cNvPicPr>
            <a:picLocks noChangeAspect="1"/>
          </p:cNvPicPr>
          <p:nvPr/>
        </p:nvPicPr>
        <p:blipFill>
          <a:blip r:embed="rId4"/>
          <a:stretch>
            <a:fillRect/>
          </a:stretch>
        </p:blipFill>
        <p:spPr>
          <a:xfrm>
            <a:off x="4085477" y="6374262"/>
            <a:ext cx="4601323" cy="392298"/>
          </a:xfrm>
          <a:prstGeom prst="rect">
            <a:avLst/>
          </a:prstGeom>
        </p:spPr>
      </p:pic>
    </p:spTree>
    <p:custDataLst>
      <p:tags r:id="rId1"/>
    </p:custDataLst>
    <p:extLst>
      <p:ext uri="{BB962C8B-B14F-4D97-AF65-F5344CB8AC3E}">
        <p14:creationId xmlns:p14="http://schemas.microsoft.com/office/powerpoint/2010/main" val="1103076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076" y="180319"/>
            <a:ext cx="8248476" cy="1143000"/>
          </a:xfrm>
        </p:spPr>
        <p:txBody>
          <a:bodyPr>
            <a:normAutofit/>
          </a:bodyPr>
          <a:lstStyle/>
          <a:p>
            <a:pPr>
              <a:defRPr/>
            </a:pPr>
            <a:r>
              <a:rPr lang="en-US" dirty="0"/>
              <a:t>A 67 </a:t>
            </a:r>
            <a:r>
              <a:rPr lang="en-US" dirty="0" err="1"/>
              <a:t>yr</a:t>
            </a:r>
            <a:r>
              <a:rPr lang="en-US" dirty="0"/>
              <a:t> old man, smokes </a:t>
            </a:r>
            <a:r>
              <a:rPr lang="en-US" dirty="0" err="1"/>
              <a:t>ppd</a:t>
            </a:r>
            <a:endParaRPr lang="en-US" dirty="0"/>
          </a:p>
        </p:txBody>
      </p:sp>
      <p:sp>
        <p:nvSpPr>
          <p:cNvPr id="3" name="Content Placeholder 2"/>
          <p:cNvSpPr>
            <a:spLocks noGrp="1"/>
          </p:cNvSpPr>
          <p:nvPr>
            <p:ph idx="1"/>
          </p:nvPr>
        </p:nvSpPr>
        <p:spPr>
          <a:xfrm>
            <a:off x="455614" y="1600199"/>
            <a:ext cx="6707186" cy="5077482"/>
          </a:xfrm>
        </p:spPr>
        <p:txBody>
          <a:bodyPr>
            <a:normAutofit fontScale="77500" lnSpcReduction="20000"/>
          </a:bodyPr>
          <a:lstStyle/>
          <a:p>
            <a:pPr>
              <a:lnSpc>
                <a:spcPct val="120000"/>
              </a:lnSpc>
              <a:defRPr/>
            </a:pPr>
            <a:r>
              <a:rPr lang="en-US" dirty="0"/>
              <a:t>A1C 8.9% (down from 10.4%)</a:t>
            </a:r>
          </a:p>
          <a:p>
            <a:pPr>
              <a:lnSpc>
                <a:spcPct val="120000"/>
              </a:lnSpc>
              <a:defRPr/>
            </a:pPr>
            <a:r>
              <a:rPr lang="en-US" dirty="0"/>
              <a:t>B/P 139/76    AM BG 100, 2 </a:t>
            </a:r>
            <a:r>
              <a:rPr lang="en-US" dirty="0" err="1"/>
              <a:t>hr</a:t>
            </a:r>
            <a:r>
              <a:rPr lang="en-US" dirty="0"/>
              <a:t> pp 190</a:t>
            </a:r>
          </a:p>
          <a:p>
            <a:pPr>
              <a:lnSpc>
                <a:spcPct val="120000"/>
              </a:lnSpc>
              <a:defRPr/>
            </a:pPr>
            <a:r>
              <a:rPr lang="en-US" dirty="0"/>
              <a:t>Chol – TG 54, HDL 46, LDL 98</a:t>
            </a:r>
          </a:p>
          <a:p>
            <a:pPr>
              <a:lnSpc>
                <a:spcPct val="120000"/>
              </a:lnSpc>
              <a:defRPr/>
            </a:pPr>
            <a:r>
              <a:rPr lang="en-US" dirty="0"/>
              <a:t>GFR 47, UACR 34 mg/g</a:t>
            </a:r>
            <a:br>
              <a:rPr lang="en-US" dirty="0"/>
            </a:br>
            <a:endParaRPr lang="en-US" dirty="0"/>
          </a:p>
          <a:p>
            <a:pPr>
              <a:lnSpc>
                <a:spcPct val="120000"/>
              </a:lnSpc>
              <a:defRPr/>
            </a:pPr>
            <a:r>
              <a:rPr lang="en-US" dirty="0"/>
              <a:t>Meds:</a:t>
            </a:r>
          </a:p>
          <a:p>
            <a:pPr lvl="1">
              <a:lnSpc>
                <a:spcPct val="120000"/>
              </a:lnSpc>
              <a:defRPr/>
            </a:pPr>
            <a:r>
              <a:rPr lang="en-US" dirty="0"/>
              <a:t>Insulin – 28 units </a:t>
            </a:r>
            <a:r>
              <a:rPr lang="en-US" dirty="0" err="1"/>
              <a:t>basaglar</a:t>
            </a:r>
            <a:r>
              <a:rPr lang="en-US" dirty="0"/>
              <a:t> insulin</a:t>
            </a:r>
          </a:p>
          <a:p>
            <a:pPr lvl="1">
              <a:lnSpc>
                <a:spcPct val="120000"/>
              </a:lnSpc>
              <a:defRPr/>
            </a:pPr>
            <a:r>
              <a:rPr lang="en-US" dirty="0"/>
              <a:t>Losartan 25mg – ARB for blood pressure</a:t>
            </a:r>
          </a:p>
          <a:p>
            <a:pPr lvl="1">
              <a:lnSpc>
                <a:spcPct val="120000"/>
              </a:lnSpc>
              <a:defRPr/>
            </a:pPr>
            <a:r>
              <a:rPr lang="en-US" dirty="0"/>
              <a:t>Metoprolol 50mg – Beta blocker</a:t>
            </a:r>
          </a:p>
          <a:p>
            <a:pPr lvl="1">
              <a:lnSpc>
                <a:spcPct val="120000"/>
              </a:lnSpc>
              <a:defRPr/>
            </a:pPr>
            <a:r>
              <a:rPr lang="en-US" dirty="0"/>
              <a:t>Glyburide 5mg BID - Sulfonylurea</a:t>
            </a:r>
          </a:p>
        </p:txBody>
      </p:sp>
      <p:sp>
        <p:nvSpPr>
          <p:cNvPr id="4" name="TextBox 3"/>
          <p:cNvSpPr txBox="1"/>
          <p:nvPr/>
        </p:nvSpPr>
        <p:spPr>
          <a:xfrm>
            <a:off x="4704030" y="4724400"/>
            <a:ext cx="4419600" cy="954107"/>
          </a:xfrm>
          <a:prstGeom prst="rect">
            <a:avLst/>
          </a:prstGeom>
          <a:noFill/>
        </p:spPr>
        <p:txBody>
          <a:bodyPr wrap="square">
            <a:spAutoFit/>
          </a:bodyPr>
          <a:lstStyle/>
          <a:p>
            <a:pPr>
              <a:defRPr/>
            </a:pPr>
            <a:r>
              <a:rPr lang="en-US" sz="2800" dirty="0">
                <a:solidFill>
                  <a:srgbClr val="C00000"/>
                </a:solidFill>
              </a:rPr>
              <a:t> </a:t>
            </a:r>
          </a:p>
          <a:p>
            <a:pPr>
              <a:defRPr/>
            </a:pPr>
            <a:r>
              <a:rPr lang="en-US" sz="2800" dirty="0">
                <a:solidFill>
                  <a:srgbClr val="C00000"/>
                </a:solidFill>
              </a:rPr>
              <a:t> </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43323" y="1201947"/>
            <a:ext cx="2018952" cy="1813791"/>
          </a:xfrm>
          <a:prstGeom prst="rect">
            <a:avLst/>
          </a:prstGeom>
        </p:spPr>
      </p:pic>
      <p:sp>
        <p:nvSpPr>
          <p:cNvPr id="8" name="TextBox 7">
            <a:extLst>
              <a:ext uri="{FF2B5EF4-FFF2-40B4-BE49-F238E27FC236}">
                <a16:creationId xmlns:a16="http://schemas.microsoft.com/office/drawing/2014/main" id="{70E9BBDA-17CF-44ED-A8BC-737610A4CC19}"/>
              </a:ext>
            </a:extLst>
          </p:cNvPr>
          <p:cNvSpPr txBox="1"/>
          <p:nvPr/>
        </p:nvSpPr>
        <p:spPr>
          <a:xfrm>
            <a:off x="6743323" y="3429000"/>
            <a:ext cx="2265630" cy="2369880"/>
          </a:xfrm>
          <a:prstGeom prst="rect">
            <a:avLst/>
          </a:prstGeom>
          <a:noFill/>
        </p:spPr>
        <p:txBody>
          <a:bodyPr wrap="square">
            <a:spAutoFit/>
          </a:bodyPr>
          <a:lstStyle/>
          <a:p>
            <a:pPr>
              <a:defRPr/>
            </a:pPr>
            <a:r>
              <a:rPr lang="en-US" sz="2400" dirty="0">
                <a:solidFill>
                  <a:srgbClr val="C00000"/>
                </a:solidFill>
              </a:rPr>
              <a:t>Any special instructions?</a:t>
            </a:r>
          </a:p>
          <a:p>
            <a:pPr>
              <a:defRPr/>
            </a:pPr>
            <a:r>
              <a:rPr lang="en-US" sz="2400" dirty="0">
                <a:solidFill>
                  <a:srgbClr val="C00000"/>
                </a:solidFill>
              </a:rPr>
              <a:t>Any meds missing?</a:t>
            </a:r>
          </a:p>
          <a:p>
            <a:pPr>
              <a:defRPr/>
            </a:pPr>
            <a:r>
              <a:rPr lang="en-US" sz="2400" dirty="0">
                <a:solidFill>
                  <a:srgbClr val="C00000"/>
                </a:solidFill>
              </a:rPr>
              <a:t>Stop any meds?</a:t>
            </a:r>
          </a:p>
          <a:p>
            <a:pPr>
              <a:defRPr/>
            </a:pPr>
            <a:r>
              <a:rPr lang="en-US" sz="2800" dirty="0">
                <a:solidFill>
                  <a:srgbClr val="C00000"/>
                </a:solidFill>
              </a:rPr>
              <a:t> </a:t>
            </a:r>
          </a:p>
        </p:txBody>
      </p:sp>
    </p:spTree>
    <p:custDataLst>
      <p:tags r:id="rId1"/>
    </p:custDataLst>
    <p:extLst>
      <p:ext uri="{BB962C8B-B14F-4D97-AF65-F5344CB8AC3E}">
        <p14:creationId xmlns:p14="http://schemas.microsoft.com/office/powerpoint/2010/main" val="1306254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076" y="180319"/>
            <a:ext cx="8248476" cy="1143000"/>
          </a:xfrm>
        </p:spPr>
        <p:txBody>
          <a:bodyPr>
            <a:normAutofit/>
          </a:bodyPr>
          <a:lstStyle/>
          <a:p>
            <a:pPr>
              <a:defRPr/>
            </a:pPr>
            <a:r>
              <a:rPr lang="en-US" dirty="0"/>
              <a:t>A 67 </a:t>
            </a:r>
            <a:r>
              <a:rPr lang="en-US" dirty="0" err="1"/>
              <a:t>yr</a:t>
            </a:r>
            <a:r>
              <a:rPr lang="en-US" dirty="0"/>
              <a:t> old man, smokes </a:t>
            </a:r>
            <a:r>
              <a:rPr lang="en-US" dirty="0" err="1"/>
              <a:t>ppd</a:t>
            </a:r>
            <a:endParaRPr lang="en-US" dirty="0"/>
          </a:p>
        </p:txBody>
      </p:sp>
      <p:sp>
        <p:nvSpPr>
          <p:cNvPr id="3" name="Content Placeholder 2"/>
          <p:cNvSpPr>
            <a:spLocks noGrp="1"/>
          </p:cNvSpPr>
          <p:nvPr>
            <p:ph idx="1"/>
          </p:nvPr>
        </p:nvSpPr>
        <p:spPr>
          <a:xfrm>
            <a:off x="455613" y="1600199"/>
            <a:ext cx="8226425" cy="4495801"/>
          </a:xfrm>
        </p:spPr>
        <p:txBody>
          <a:bodyPr>
            <a:normAutofit fontScale="85000" lnSpcReduction="20000"/>
          </a:bodyPr>
          <a:lstStyle/>
          <a:p>
            <a:pPr>
              <a:defRPr/>
            </a:pPr>
            <a:r>
              <a:rPr lang="en-US" dirty="0"/>
              <a:t>A1c 8.9% (down from 10.4%)</a:t>
            </a:r>
          </a:p>
          <a:p>
            <a:pPr>
              <a:defRPr/>
            </a:pPr>
            <a:r>
              <a:rPr lang="en-US" dirty="0"/>
              <a:t>B/P 139/76    AM BG 100, 2 </a:t>
            </a:r>
            <a:r>
              <a:rPr lang="en-US" dirty="0" err="1"/>
              <a:t>hr</a:t>
            </a:r>
            <a:r>
              <a:rPr lang="en-US" dirty="0"/>
              <a:t> pp 190</a:t>
            </a:r>
          </a:p>
          <a:p>
            <a:pPr>
              <a:defRPr/>
            </a:pPr>
            <a:r>
              <a:rPr lang="en-US" dirty="0"/>
              <a:t>Chol – TG 54, HDL 46, LDL 98</a:t>
            </a:r>
          </a:p>
          <a:p>
            <a:pPr>
              <a:defRPr/>
            </a:pPr>
            <a:r>
              <a:rPr lang="en-US" dirty="0"/>
              <a:t>GFR 47, UACR 34 mg/g</a:t>
            </a:r>
            <a:br>
              <a:rPr lang="en-US" dirty="0"/>
            </a:br>
            <a:endParaRPr lang="en-US" dirty="0"/>
          </a:p>
          <a:p>
            <a:pPr>
              <a:defRPr/>
            </a:pPr>
            <a:r>
              <a:rPr lang="en-US" dirty="0"/>
              <a:t>Meds:</a:t>
            </a:r>
          </a:p>
          <a:p>
            <a:pPr lvl="1">
              <a:defRPr/>
            </a:pPr>
            <a:r>
              <a:rPr lang="en-US" dirty="0"/>
              <a:t>Insulin – 28 units </a:t>
            </a:r>
            <a:r>
              <a:rPr lang="en-US" dirty="0" err="1"/>
              <a:t>basaglar</a:t>
            </a:r>
            <a:r>
              <a:rPr lang="en-US" dirty="0"/>
              <a:t> insulin</a:t>
            </a:r>
          </a:p>
          <a:p>
            <a:pPr lvl="1">
              <a:defRPr/>
            </a:pPr>
            <a:r>
              <a:rPr lang="en-US" dirty="0"/>
              <a:t>Losartan 25mg – ARB for blood pressure</a:t>
            </a:r>
          </a:p>
          <a:p>
            <a:pPr lvl="1">
              <a:defRPr/>
            </a:pPr>
            <a:r>
              <a:rPr lang="en-US" dirty="0"/>
              <a:t>Metoprolol 50mg – Beta blocker</a:t>
            </a:r>
          </a:p>
          <a:p>
            <a:pPr lvl="1">
              <a:defRPr/>
            </a:pPr>
            <a:r>
              <a:rPr lang="en-US" dirty="0"/>
              <a:t>Glyburide 5mg BID - Sulfonylurea</a:t>
            </a:r>
          </a:p>
        </p:txBody>
      </p:sp>
      <p:sp>
        <p:nvSpPr>
          <p:cNvPr id="4" name="TextBox 3"/>
          <p:cNvSpPr txBox="1"/>
          <p:nvPr/>
        </p:nvSpPr>
        <p:spPr>
          <a:xfrm>
            <a:off x="4704030" y="4724400"/>
            <a:ext cx="4419600" cy="954107"/>
          </a:xfrm>
          <a:prstGeom prst="rect">
            <a:avLst/>
          </a:prstGeom>
          <a:noFill/>
        </p:spPr>
        <p:txBody>
          <a:bodyPr wrap="square">
            <a:spAutoFit/>
          </a:bodyPr>
          <a:lstStyle/>
          <a:p>
            <a:pPr>
              <a:defRPr/>
            </a:pPr>
            <a:r>
              <a:rPr lang="en-US" sz="2800" dirty="0">
                <a:solidFill>
                  <a:srgbClr val="C00000"/>
                </a:solidFill>
              </a:rPr>
              <a:t> </a:t>
            </a:r>
          </a:p>
          <a:p>
            <a:pPr>
              <a:defRPr/>
            </a:pPr>
            <a:r>
              <a:rPr lang="en-US" sz="2800" dirty="0">
                <a:solidFill>
                  <a:srgbClr val="C00000"/>
                </a:solidFill>
              </a:rPr>
              <a:t> </a:t>
            </a:r>
          </a:p>
        </p:txBody>
      </p:sp>
      <p:sp>
        <p:nvSpPr>
          <p:cNvPr id="7" name="TextBox 6">
            <a:extLst>
              <a:ext uri="{FF2B5EF4-FFF2-40B4-BE49-F238E27FC236}">
                <a16:creationId xmlns:a16="http://schemas.microsoft.com/office/drawing/2014/main" id="{FD1AC300-3619-46DC-8000-5E9F37A82CED}"/>
              </a:ext>
            </a:extLst>
          </p:cNvPr>
          <p:cNvSpPr txBox="1"/>
          <p:nvPr/>
        </p:nvSpPr>
        <p:spPr>
          <a:xfrm>
            <a:off x="838200" y="6131968"/>
            <a:ext cx="6477000" cy="369332"/>
          </a:xfrm>
          <a:prstGeom prst="rect">
            <a:avLst/>
          </a:prstGeom>
          <a:noFill/>
        </p:spPr>
        <p:txBody>
          <a:bodyPr wrap="square">
            <a:spAutoFit/>
          </a:bodyPr>
          <a:lstStyle/>
          <a:p>
            <a:pPr marL="274320" lvl="1" indent="0">
              <a:buNone/>
              <a:defRPr/>
            </a:pPr>
            <a:r>
              <a:rPr lang="en-US" dirty="0">
                <a:solidFill>
                  <a:srgbClr val="0070C0"/>
                </a:solidFill>
              </a:rPr>
              <a:t>Special instruction – sweating may indicate hypoglycemia</a:t>
            </a:r>
          </a:p>
        </p:txBody>
      </p:sp>
      <p:sp>
        <p:nvSpPr>
          <p:cNvPr id="8" name="TextBox 7">
            <a:extLst>
              <a:ext uri="{FF2B5EF4-FFF2-40B4-BE49-F238E27FC236}">
                <a16:creationId xmlns:a16="http://schemas.microsoft.com/office/drawing/2014/main" id="{70E9BBDA-17CF-44ED-A8BC-737610A4CC19}"/>
              </a:ext>
            </a:extLst>
          </p:cNvPr>
          <p:cNvSpPr txBox="1"/>
          <p:nvPr/>
        </p:nvSpPr>
        <p:spPr>
          <a:xfrm>
            <a:off x="6743323" y="3282625"/>
            <a:ext cx="2265630" cy="3477875"/>
          </a:xfrm>
          <a:prstGeom prst="rect">
            <a:avLst/>
          </a:prstGeom>
          <a:noFill/>
        </p:spPr>
        <p:txBody>
          <a:bodyPr wrap="square">
            <a:spAutoFit/>
          </a:bodyPr>
          <a:lstStyle/>
          <a:p>
            <a:pPr>
              <a:defRPr/>
            </a:pPr>
            <a:r>
              <a:rPr lang="en-US" sz="2400" dirty="0">
                <a:solidFill>
                  <a:srgbClr val="C00000"/>
                </a:solidFill>
              </a:rPr>
              <a:t>Any special instructions?</a:t>
            </a:r>
          </a:p>
          <a:p>
            <a:pPr>
              <a:defRPr/>
            </a:pPr>
            <a:r>
              <a:rPr lang="en-US" sz="2400" dirty="0">
                <a:solidFill>
                  <a:srgbClr val="C00000"/>
                </a:solidFill>
              </a:rPr>
              <a:t>Any meds missing?</a:t>
            </a:r>
          </a:p>
          <a:p>
            <a:pPr>
              <a:defRPr/>
            </a:pPr>
            <a:r>
              <a:rPr lang="en-US" sz="2400" dirty="0">
                <a:solidFill>
                  <a:srgbClr val="C00000"/>
                </a:solidFill>
              </a:rPr>
              <a:t>- </a:t>
            </a:r>
            <a:r>
              <a:rPr lang="en-US" sz="2400" dirty="0">
                <a:solidFill>
                  <a:srgbClr val="0070C0"/>
                </a:solidFill>
              </a:rPr>
              <a:t>Statin</a:t>
            </a:r>
          </a:p>
          <a:p>
            <a:pPr>
              <a:defRPr/>
            </a:pPr>
            <a:r>
              <a:rPr lang="en-US" sz="2400" dirty="0">
                <a:solidFill>
                  <a:srgbClr val="0070C0"/>
                </a:solidFill>
              </a:rPr>
              <a:t>- SGLT 2</a:t>
            </a:r>
          </a:p>
          <a:p>
            <a:pPr>
              <a:defRPr/>
            </a:pPr>
            <a:r>
              <a:rPr lang="en-US" sz="2400" dirty="0">
                <a:solidFill>
                  <a:srgbClr val="0070C0"/>
                </a:solidFill>
              </a:rPr>
              <a:t>- Aspirin</a:t>
            </a:r>
          </a:p>
          <a:p>
            <a:pPr>
              <a:defRPr/>
            </a:pPr>
            <a:r>
              <a:rPr lang="en-US" sz="2400" dirty="0">
                <a:solidFill>
                  <a:srgbClr val="C00000"/>
                </a:solidFill>
              </a:rPr>
              <a:t>Stop any meds?</a:t>
            </a:r>
          </a:p>
          <a:p>
            <a:pPr>
              <a:defRPr/>
            </a:pPr>
            <a:r>
              <a:rPr lang="en-US" sz="2800" dirty="0">
                <a:solidFill>
                  <a:srgbClr val="C00000"/>
                </a:solidFill>
              </a:rPr>
              <a:t> </a:t>
            </a:r>
          </a:p>
        </p:txBody>
      </p:sp>
    </p:spTree>
    <p:custDataLst>
      <p:tags r:id="rId1"/>
    </p:custDataLst>
    <p:extLst>
      <p:ext uri="{BB962C8B-B14F-4D97-AF65-F5344CB8AC3E}">
        <p14:creationId xmlns:p14="http://schemas.microsoft.com/office/powerpoint/2010/main" val="1459661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1F469-A70D-E002-CE33-1A9926DDD296}"/>
              </a:ext>
            </a:extLst>
          </p:cNvPr>
          <p:cNvSpPr>
            <a:spLocks noGrp="1"/>
          </p:cNvSpPr>
          <p:nvPr>
            <p:ph type="title"/>
          </p:nvPr>
        </p:nvSpPr>
        <p:spPr/>
        <p:txBody>
          <a:bodyPr/>
          <a:lstStyle/>
          <a:p>
            <a:r>
              <a:rPr lang="en-US" dirty="0"/>
              <a:t>ReVive 5 Steps</a:t>
            </a:r>
          </a:p>
        </p:txBody>
      </p:sp>
      <p:sp>
        <p:nvSpPr>
          <p:cNvPr id="14" name="Content Placeholder 13"/>
          <p:cNvSpPr>
            <a:spLocks noGrp="1"/>
          </p:cNvSpPr>
          <p:nvPr>
            <p:ph sz="quarter" idx="1"/>
          </p:nvPr>
        </p:nvSpPr>
        <p:spPr>
          <a:xfrm>
            <a:off x="457200" y="1143000"/>
            <a:ext cx="8229600" cy="5638800"/>
          </a:xfrm>
        </p:spPr>
        <p:txBody>
          <a:bodyPr>
            <a:normAutofit fontScale="92500" lnSpcReduction="20000"/>
          </a:bodyPr>
          <a:lstStyle/>
          <a:p>
            <a:pPr marL="0" indent="0">
              <a:lnSpc>
                <a:spcPct val="110000"/>
              </a:lnSpc>
              <a:spcBef>
                <a:spcPts val="0"/>
              </a:spcBef>
              <a:buNone/>
            </a:pPr>
            <a:r>
              <a:rPr lang="en-US" b="1" dirty="0">
                <a:latin typeface="Calibri" panose="020F0502020204030204" pitchFamily="34" charset="0"/>
                <a:ea typeface="Calibri" panose="020F0502020204030204" pitchFamily="34" charset="0"/>
              </a:rPr>
              <a:t>5 Steps to Address Distress Diabetes and Enhance Management (from EMBARK)</a:t>
            </a:r>
            <a:endParaRPr lang="en-US" dirty="0">
              <a:latin typeface="Calibri" panose="020F0502020204030204" pitchFamily="34" charset="0"/>
              <a:ea typeface="Calibri" panose="020F0502020204030204" pitchFamily="34" charset="0"/>
            </a:endParaRPr>
          </a:p>
          <a:p>
            <a:pPr marL="385865" indent="-385865">
              <a:lnSpc>
                <a:spcPct val="120000"/>
              </a:lnSpc>
              <a:spcBef>
                <a:spcPts val="0"/>
              </a:spcBef>
              <a:buAutoNum type="arabicPeriod"/>
            </a:pPr>
            <a:r>
              <a:rPr lang="en-US" sz="3600" dirty="0">
                <a:latin typeface="Calibri" panose="020F0502020204030204" pitchFamily="34" charset="0"/>
                <a:ea typeface="Calibri" panose="020F0502020204030204" pitchFamily="34" charset="0"/>
              </a:rPr>
              <a:t>Assess diabetes distress </a:t>
            </a:r>
          </a:p>
          <a:p>
            <a:pPr marL="385865" indent="-385865">
              <a:lnSpc>
                <a:spcPct val="120000"/>
              </a:lnSpc>
              <a:spcBef>
                <a:spcPts val="0"/>
              </a:spcBef>
              <a:buAutoNum type="arabicPeriod"/>
            </a:pPr>
            <a:r>
              <a:rPr lang="en-US" sz="3600" dirty="0">
                <a:latin typeface="Calibri" panose="020F0502020204030204" pitchFamily="34" charset="0"/>
                <a:ea typeface="Calibri" panose="020F0502020204030204" pitchFamily="34" charset="0"/>
              </a:rPr>
              <a:t>Begin a conversation to foster a new perspective </a:t>
            </a:r>
          </a:p>
          <a:p>
            <a:pPr marL="385865" indent="-385865">
              <a:lnSpc>
                <a:spcPct val="120000"/>
              </a:lnSpc>
              <a:spcBef>
                <a:spcPts val="0"/>
              </a:spcBef>
              <a:buAutoNum type="arabicPeriod"/>
            </a:pPr>
            <a:r>
              <a:rPr lang="en-US" sz="3600" dirty="0">
                <a:latin typeface="Calibri" panose="020F0502020204030204" pitchFamily="34" charset="0"/>
                <a:ea typeface="Calibri" panose="020F0502020204030204" pitchFamily="34" charset="0"/>
              </a:rPr>
              <a:t>Consider different management choices that are not driven by tough thoughts and feelings  </a:t>
            </a:r>
          </a:p>
          <a:p>
            <a:pPr marL="385865" indent="-385865">
              <a:lnSpc>
                <a:spcPct val="120000"/>
              </a:lnSpc>
              <a:spcBef>
                <a:spcPts val="0"/>
              </a:spcBef>
              <a:buAutoNum type="arabicPeriod"/>
            </a:pPr>
            <a:r>
              <a:rPr lang="en-US" sz="3600" dirty="0">
                <a:latin typeface="Calibri" panose="020F0502020204030204" pitchFamily="34" charset="0"/>
                <a:ea typeface="Calibri" panose="020F0502020204030204" pitchFamily="34" charset="0"/>
              </a:rPr>
              <a:t>Optimize self-care based on personal choice and values—”find the expert within.”</a:t>
            </a:r>
          </a:p>
          <a:p>
            <a:pPr marL="385865" indent="-385865">
              <a:lnSpc>
                <a:spcPct val="120000"/>
              </a:lnSpc>
              <a:spcBef>
                <a:spcPts val="0"/>
              </a:spcBef>
              <a:buAutoNum type="arabicPeriod"/>
            </a:pPr>
            <a:r>
              <a:rPr lang="en-US" sz="3600" dirty="0">
                <a:latin typeface="Calibri" panose="020F0502020204030204" pitchFamily="34" charset="0"/>
                <a:ea typeface="Calibri" panose="020F0502020204030204" pitchFamily="34" charset="0"/>
              </a:rPr>
              <a:t>Make changes and plan for next steps.  </a:t>
            </a:r>
          </a:p>
          <a:p>
            <a:pPr marL="0" indent="0">
              <a:buClr>
                <a:srgbClr val="005959"/>
              </a:buClr>
              <a:buNone/>
            </a:pPr>
            <a:endParaRPr lang="en-US" sz="2701"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794799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81217-049D-ADFC-9475-EE6CE0944D17}"/>
              </a:ext>
            </a:extLst>
          </p:cNvPr>
          <p:cNvSpPr>
            <a:spLocks noGrp="1"/>
          </p:cNvSpPr>
          <p:nvPr>
            <p:ph type="title"/>
          </p:nvPr>
        </p:nvSpPr>
        <p:spPr/>
        <p:txBody>
          <a:bodyPr/>
          <a:lstStyle/>
          <a:p>
            <a:r>
              <a:rPr lang="en-US" dirty="0"/>
              <a:t>Embark Trial</a:t>
            </a:r>
          </a:p>
        </p:txBody>
      </p:sp>
      <p:pic>
        <p:nvPicPr>
          <p:cNvPr id="1026" name="Picture 2">
            <a:extLst>
              <a:ext uri="{FF2B5EF4-FFF2-40B4-BE49-F238E27FC236}">
                <a16:creationId xmlns:a16="http://schemas.microsoft.com/office/drawing/2014/main" id="{577D274A-C08C-9BD8-73C6-E00AC306065B}"/>
              </a:ext>
            </a:extLst>
          </p:cNvP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273908" y="1143000"/>
            <a:ext cx="8596184" cy="485568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1716DA6-2AE1-89FF-871E-A03F11C655A0}"/>
              </a:ext>
            </a:extLst>
          </p:cNvPr>
          <p:cNvSpPr txBox="1"/>
          <p:nvPr/>
        </p:nvSpPr>
        <p:spPr>
          <a:xfrm>
            <a:off x="273908" y="6243935"/>
            <a:ext cx="8793892" cy="461665"/>
          </a:xfrm>
          <a:prstGeom prst="rect">
            <a:avLst/>
          </a:prstGeom>
          <a:noFill/>
        </p:spPr>
        <p:txBody>
          <a:bodyPr wrap="square">
            <a:spAutoFit/>
          </a:bodyPr>
          <a:lstStyle/>
          <a:p>
            <a:r>
              <a:rPr lang="en-US" sz="1200" b="0" i="0" dirty="0">
                <a:solidFill>
                  <a:srgbClr val="000000"/>
                </a:solidFill>
                <a:effectLst/>
                <a:latin typeface="signika_negativeregular"/>
              </a:rPr>
              <a:t>EMBARK: A Randomized, Controlled Trial Comparing Three Approaches to Reducing Diabetes Distress and Improving HbA</a:t>
            </a:r>
            <a:r>
              <a:rPr lang="en-US" sz="1200" b="0" i="0" baseline="-25000" dirty="0">
                <a:solidFill>
                  <a:srgbClr val="000000"/>
                </a:solidFill>
                <a:effectLst/>
                <a:latin typeface="signika_negativeregular"/>
              </a:rPr>
              <a:t>1c</a:t>
            </a:r>
            <a:r>
              <a:rPr lang="en-US" sz="1200" b="0" i="0" dirty="0">
                <a:solidFill>
                  <a:srgbClr val="000000"/>
                </a:solidFill>
                <a:effectLst/>
                <a:latin typeface="signika_negativeregular"/>
              </a:rPr>
              <a:t> in Adults With Type 1 Diabetes. </a:t>
            </a:r>
            <a:r>
              <a:rPr lang="en-US" sz="1200" b="0" i="1" dirty="0">
                <a:solidFill>
                  <a:srgbClr val="000000"/>
                </a:solidFill>
                <a:effectLst/>
                <a:latin typeface="signika_negativeregular"/>
              </a:rPr>
              <a:t>Diabetes Care</a:t>
            </a:r>
            <a:r>
              <a:rPr lang="en-US" sz="1200" b="0" i="0" dirty="0">
                <a:solidFill>
                  <a:srgbClr val="000000"/>
                </a:solidFill>
                <a:effectLst/>
                <a:latin typeface="signika_negativeregular"/>
              </a:rPr>
              <a:t> 2024; dc232452. </a:t>
            </a:r>
            <a:r>
              <a:rPr lang="en-US" sz="1200" b="1" i="0" u="none" strike="noStrike" dirty="0">
                <a:solidFill>
                  <a:srgbClr val="5D2CA8"/>
                </a:solidFill>
                <a:effectLst/>
                <a:latin typeface="signika_negativeregular"/>
                <a:hlinkClick r:id="rId3"/>
              </a:rPr>
              <a:t>https://doi.org/10.2337/dc23-2452</a:t>
            </a:r>
            <a:endParaRPr lang="en-US" sz="1200" dirty="0"/>
          </a:p>
        </p:txBody>
      </p:sp>
    </p:spTree>
    <p:extLst>
      <p:ext uri="{BB962C8B-B14F-4D97-AF65-F5344CB8AC3E}">
        <p14:creationId xmlns:p14="http://schemas.microsoft.com/office/powerpoint/2010/main" val="888951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4B6D5-B735-A7A7-19A1-E2DC90532A4C}"/>
              </a:ext>
            </a:extLst>
          </p:cNvPr>
          <p:cNvSpPr>
            <a:spLocks noGrp="1"/>
          </p:cNvSpPr>
          <p:nvPr>
            <p:ph type="title"/>
          </p:nvPr>
        </p:nvSpPr>
        <p:spPr>
          <a:xfrm>
            <a:off x="457200" y="228600"/>
            <a:ext cx="8229600" cy="914400"/>
          </a:xfrm>
        </p:spPr>
        <p:txBody>
          <a:bodyPr anchor="b">
            <a:normAutofit/>
          </a:bodyPr>
          <a:lstStyle/>
          <a:p>
            <a:r>
              <a:rPr lang="en-US" dirty="0"/>
              <a:t>Impact of Embark Trial</a:t>
            </a:r>
          </a:p>
        </p:txBody>
      </p:sp>
      <p:sp>
        <p:nvSpPr>
          <p:cNvPr id="3" name="Content Placeholder 2">
            <a:extLst>
              <a:ext uri="{FF2B5EF4-FFF2-40B4-BE49-F238E27FC236}">
                <a16:creationId xmlns:a16="http://schemas.microsoft.com/office/drawing/2014/main" id="{BC12C629-3355-3CEF-DF93-500B39361A3A}"/>
              </a:ext>
            </a:extLst>
          </p:cNvPr>
          <p:cNvSpPr>
            <a:spLocks noGrp="1"/>
          </p:cNvSpPr>
          <p:nvPr>
            <p:ph sz="quarter" idx="1"/>
          </p:nvPr>
        </p:nvSpPr>
        <p:spPr>
          <a:xfrm>
            <a:off x="457200" y="1219200"/>
            <a:ext cx="4648200" cy="4937760"/>
          </a:xfrm>
        </p:spPr>
        <p:txBody>
          <a:bodyPr>
            <a:normAutofit/>
          </a:bodyPr>
          <a:lstStyle/>
          <a:p>
            <a:pPr>
              <a:lnSpc>
                <a:spcPct val="90000"/>
              </a:lnSpc>
            </a:pPr>
            <a:r>
              <a:rPr lang="en-US" sz="3100" b="0" i="0" dirty="0">
                <a:effectLst/>
              </a:rPr>
              <a:t>The year I spent coaching study participants in the Embark Trial significantly changed my approach to diabetes self-management coaching.</a:t>
            </a:r>
          </a:p>
          <a:p>
            <a:pPr marL="0" indent="0">
              <a:lnSpc>
                <a:spcPct val="90000"/>
              </a:lnSpc>
              <a:buNone/>
            </a:pPr>
            <a:r>
              <a:rPr lang="en-US" sz="3100" dirty="0"/>
              <a:t>~ Coach Beverly</a:t>
            </a:r>
          </a:p>
        </p:txBody>
      </p:sp>
      <p:pic>
        <p:nvPicPr>
          <p:cNvPr id="5" name="Picture 4" descr="Hand holding fern">
            <a:extLst>
              <a:ext uri="{FF2B5EF4-FFF2-40B4-BE49-F238E27FC236}">
                <a16:creationId xmlns:a16="http://schemas.microsoft.com/office/drawing/2014/main" id="{FFC3425F-7BE6-1920-F45D-2F09ED48BE53}"/>
              </a:ext>
            </a:extLst>
          </p:cNvPr>
          <p:cNvPicPr>
            <a:picLocks noChangeAspect="1"/>
          </p:cNvPicPr>
          <p:nvPr/>
        </p:nvPicPr>
        <p:blipFill>
          <a:blip r:embed="rId2" cstate="print">
            <a:extLst>
              <a:ext uri="{28A0092B-C50C-407E-A947-70E740481C1C}">
                <a14:useLocalDpi xmlns:a14="http://schemas.microsoft.com/office/drawing/2010/main" val="0"/>
              </a:ext>
            </a:extLst>
          </a:blip>
          <a:srcRect l="21095" r="24267" b="-3"/>
          <a:stretch/>
        </p:blipFill>
        <p:spPr>
          <a:xfrm>
            <a:off x="5677538" y="1216152"/>
            <a:ext cx="2996308" cy="3660648"/>
          </a:xfrm>
          <a:prstGeom prst="rect">
            <a:avLst/>
          </a:prstGeom>
          <a:noFill/>
        </p:spPr>
      </p:pic>
    </p:spTree>
    <p:extLst>
      <p:ext uri="{BB962C8B-B14F-4D97-AF65-F5344CB8AC3E}">
        <p14:creationId xmlns:p14="http://schemas.microsoft.com/office/powerpoint/2010/main" val="914633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223F7-D7D2-51E8-C92A-88C220589878}"/>
              </a:ext>
            </a:extLst>
          </p:cNvPr>
          <p:cNvSpPr>
            <a:spLocks noGrp="1"/>
          </p:cNvSpPr>
          <p:nvPr>
            <p:ph type="title"/>
          </p:nvPr>
        </p:nvSpPr>
        <p:spPr>
          <a:xfrm>
            <a:off x="457200" y="228600"/>
            <a:ext cx="8229600" cy="914400"/>
          </a:xfrm>
        </p:spPr>
        <p:txBody>
          <a:bodyPr anchor="b">
            <a:normAutofit/>
          </a:bodyPr>
          <a:lstStyle/>
          <a:p>
            <a:r>
              <a:rPr lang="en-US" dirty="0"/>
              <a:t>Embark Trial Takeaways</a:t>
            </a:r>
          </a:p>
        </p:txBody>
      </p:sp>
      <p:sp>
        <p:nvSpPr>
          <p:cNvPr id="3" name="Content Placeholder 2">
            <a:extLst>
              <a:ext uri="{FF2B5EF4-FFF2-40B4-BE49-F238E27FC236}">
                <a16:creationId xmlns:a16="http://schemas.microsoft.com/office/drawing/2014/main" id="{B26E5F72-F03D-09EE-3FAE-28E737168655}"/>
              </a:ext>
            </a:extLst>
          </p:cNvPr>
          <p:cNvSpPr>
            <a:spLocks noGrp="1"/>
          </p:cNvSpPr>
          <p:nvPr>
            <p:ph sz="quarter" idx="1"/>
          </p:nvPr>
        </p:nvSpPr>
        <p:spPr>
          <a:xfrm>
            <a:off x="433085" y="1228508"/>
            <a:ext cx="5209556" cy="5553291"/>
          </a:xfrm>
        </p:spPr>
        <p:txBody>
          <a:bodyPr>
            <a:normAutofit fontScale="92500" lnSpcReduction="20000"/>
          </a:bodyPr>
          <a:lstStyle/>
          <a:p>
            <a:pPr>
              <a:lnSpc>
                <a:spcPct val="110000"/>
              </a:lnSpc>
              <a:buFont typeface="Arial" panose="020B0604020202020204" pitchFamily="34" charset="0"/>
              <a:buChar char="•"/>
            </a:pPr>
            <a:r>
              <a:rPr lang="en-US" sz="2800" i="0" dirty="0">
                <a:effectLst/>
              </a:rPr>
              <a:t>Currently, </a:t>
            </a:r>
            <a:r>
              <a:rPr lang="en-US" sz="2800" dirty="0"/>
              <a:t>di</a:t>
            </a:r>
            <a:r>
              <a:rPr lang="en-US" sz="2800" i="0" dirty="0">
                <a:effectLst/>
              </a:rPr>
              <a:t>abetes education and management focuses on fostering self-management change. </a:t>
            </a:r>
          </a:p>
          <a:p>
            <a:pPr lvl="1">
              <a:lnSpc>
                <a:spcPct val="110000"/>
              </a:lnSpc>
              <a:buFont typeface="Arial" panose="020B0604020202020204" pitchFamily="34" charset="0"/>
              <a:buChar char="•"/>
            </a:pPr>
            <a:r>
              <a:rPr lang="en-US" sz="2400" b="0" i="0" dirty="0">
                <a:effectLst/>
              </a:rPr>
              <a:t>This strategy assumes that people will become less distressed as they engage more effectively with their management.</a:t>
            </a:r>
          </a:p>
          <a:p>
            <a:pPr>
              <a:lnSpc>
                <a:spcPct val="110000"/>
              </a:lnSpc>
              <a:buFont typeface="Arial" panose="020B0604020202020204" pitchFamily="34" charset="0"/>
              <a:buChar char="•"/>
            </a:pPr>
            <a:r>
              <a:rPr lang="en-US" sz="2800" b="1" i="0" dirty="0">
                <a:effectLst/>
              </a:rPr>
              <a:t>Need a Shift -  Make emotional considerations our priority.</a:t>
            </a:r>
            <a:endParaRPr lang="en-US" sz="2800" b="0" i="0" dirty="0">
              <a:effectLst/>
            </a:endParaRPr>
          </a:p>
          <a:p>
            <a:pPr>
              <a:lnSpc>
                <a:spcPct val="110000"/>
              </a:lnSpc>
              <a:buFont typeface="Arial" panose="020B0604020202020204" pitchFamily="34" charset="0"/>
              <a:buChar char="•"/>
            </a:pPr>
            <a:r>
              <a:rPr lang="en-US" sz="2800" dirty="0"/>
              <a:t>The</a:t>
            </a:r>
            <a:r>
              <a:rPr lang="en-US" sz="2800" b="0" i="0" dirty="0">
                <a:effectLst/>
              </a:rPr>
              <a:t> key to improving glycemic outcomes is to directly address the feelings, beliefs, and expectations that underlie diabetes distress and serve as barriers to management change. </a:t>
            </a:r>
            <a:endParaRPr lang="en-US" sz="2800" dirty="0"/>
          </a:p>
        </p:txBody>
      </p:sp>
      <p:pic>
        <p:nvPicPr>
          <p:cNvPr id="5" name="Picture 4" descr="Young adult in counseling">
            <a:extLst>
              <a:ext uri="{FF2B5EF4-FFF2-40B4-BE49-F238E27FC236}">
                <a16:creationId xmlns:a16="http://schemas.microsoft.com/office/drawing/2014/main" id="{FECC5B6C-99F6-27C5-EB39-3293E6011191}"/>
              </a:ext>
            </a:extLst>
          </p:cNvPr>
          <p:cNvPicPr>
            <a:picLocks noChangeAspect="1"/>
          </p:cNvPicPr>
          <p:nvPr/>
        </p:nvPicPr>
        <p:blipFill>
          <a:blip r:embed="rId2" cstate="print">
            <a:extLst>
              <a:ext uri="{28A0092B-C50C-407E-A947-70E740481C1C}">
                <a14:useLocalDpi xmlns:a14="http://schemas.microsoft.com/office/drawing/2010/main" val="0"/>
              </a:ext>
            </a:extLst>
          </a:blip>
          <a:srcRect l="14932" r="30430" b="-3"/>
          <a:stretch/>
        </p:blipFill>
        <p:spPr>
          <a:xfrm>
            <a:off x="5739908" y="1216152"/>
            <a:ext cx="2933937" cy="3584448"/>
          </a:xfrm>
          <a:prstGeom prst="rect">
            <a:avLst/>
          </a:prstGeom>
          <a:noFill/>
        </p:spPr>
      </p:pic>
    </p:spTree>
    <p:extLst>
      <p:ext uri="{BB962C8B-B14F-4D97-AF65-F5344CB8AC3E}">
        <p14:creationId xmlns:p14="http://schemas.microsoft.com/office/powerpoint/2010/main" val="621124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27891-34EB-BD9E-4CEE-7AF8703FD964}"/>
              </a:ext>
            </a:extLst>
          </p:cNvPr>
          <p:cNvSpPr>
            <a:spLocks noGrp="1"/>
          </p:cNvSpPr>
          <p:nvPr>
            <p:ph type="title"/>
          </p:nvPr>
        </p:nvSpPr>
        <p:spPr>
          <a:xfrm>
            <a:off x="457200" y="228600"/>
            <a:ext cx="8229600" cy="914400"/>
          </a:xfrm>
        </p:spPr>
        <p:txBody>
          <a:bodyPr anchor="b">
            <a:normAutofit/>
          </a:bodyPr>
          <a:lstStyle/>
          <a:p>
            <a:r>
              <a:rPr lang="en-US" sz="4100" dirty="0"/>
              <a:t>Releasing the Brake </a:t>
            </a:r>
          </a:p>
        </p:txBody>
      </p:sp>
      <p:sp>
        <p:nvSpPr>
          <p:cNvPr id="3" name="Content Placeholder 2">
            <a:extLst>
              <a:ext uri="{FF2B5EF4-FFF2-40B4-BE49-F238E27FC236}">
                <a16:creationId xmlns:a16="http://schemas.microsoft.com/office/drawing/2014/main" id="{0E424C55-FFE0-363A-6468-404460030923}"/>
              </a:ext>
            </a:extLst>
          </p:cNvPr>
          <p:cNvSpPr>
            <a:spLocks noGrp="1"/>
          </p:cNvSpPr>
          <p:nvPr>
            <p:ph sz="quarter" idx="1"/>
          </p:nvPr>
        </p:nvSpPr>
        <p:spPr>
          <a:xfrm>
            <a:off x="457200" y="1219200"/>
            <a:ext cx="4041648" cy="4937760"/>
          </a:xfrm>
        </p:spPr>
        <p:txBody>
          <a:bodyPr>
            <a:normAutofit/>
          </a:bodyPr>
          <a:lstStyle/>
          <a:p>
            <a:pPr>
              <a:lnSpc>
                <a:spcPct val="90000"/>
              </a:lnSpc>
            </a:pPr>
            <a:r>
              <a:rPr lang="en-US" sz="2800" b="0" i="0" dirty="0">
                <a:effectLst/>
              </a:rPr>
              <a:t>This strategy recognizes that diabetes distress acts as a brake on the application of existing diabetes knowledge and skills.</a:t>
            </a:r>
          </a:p>
          <a:p>
            <a:pPr>
              <a:lnSpc>
                <a:spcPct val="90000"/>
              </a:lnSpc>
            </a:pPr>
            <a:r>
              <a:rPr lang="en-US" sz="2800" b="0" i="0" dirty="0">
                <a:effectLst/>
              </a:rPr>
              <a:t>By releasing the diabetes distress brake through emotion-focused intervention, the negative cycle can be efficiently ended.</a:t>
            </a:r>
          </a:p>
          <a:p>
            <a:pPr>
              <a:lnSpc>
                <a:spcPct val="90000"/>
              </a:lnSpc>
            </a:pPr>
            <a:endParaRPr lang="en-US" sz="2200" dirty="0"/>
          </a:p>
        </p:txBody>
      </p:sp>
      <p:pic>
        <p:nvPicPr>
          <p:cNvPr id="5" name="Picture 4" descr="Dandelion seeds are blown by the wind">
            <a:extLst>
              <a:ext uri="{FF2B5EF4-FFF2-40B4-BE49-F238E27FC236}">
                <a16:creationId xmlns:a16="http://schemas.microsoft.com/office/drawing/2014/main" id="{A6C9AE9B-C2AD-D00F-4DB3-084BBB01B1E9}"/>
              </a:ext>
            </a:extLst>
          </p:cNvPr>
          <p:cNvPicPr>
            <a:picLocks noChangeAspect="1"/>
          </p:cNvPicPr>
          <p:nvPr/>
        </p:nvPicPr>
        <p:blipFill>
          <a:blip r:embed="rId2" cstate="print">
            <a:extLst>
              <a:ext uri="{28A0092B-C50C-407E-A947-70E740481C1C}">
                <a14:useLocalDpi xmlns:a14="http://schemas.microsoft.com/office/drawing/2010/main" val="0"/>
              </a:ext>
            </a:extLst>
          </a:blip>
          <a:srcRect l="44616" r="953"/>
          <a:stretch/>
        </p:blipFill>
        <p:spPr>
          <a:xfrm>
            <a:off x="4632198" y="1216152"/>
            <a:ext cx="4041648" cy="4937760"/>
          </a:xfrm>
          <a:prstGeom prst="rect">
            <a:avLst/>
          </a:prstGeom>
          <a:noFill/>
        </p:spPr>
      </p:pic>
    </p:spTree>
    <p:extLst>
      <p:ext uri="{BB962C8B-B14F-4D97-AF65-F5344CB8AC3E}">
        <p14:creationId xmlns:p14="http://schemas.microsoft.com/office/powerpoint/2010/main" val="864259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47D45-513A-D228-A7DA-257ED42DBED7}"/>
              </a:ext>
            </a:extLst>
          </p:cNvPr>
          <p:cNvSpPr>
            <a:spLocks noGrp="1"/>
          </p:cNvSpPr>
          <p:nvPr>
            <p:ph type="title"/>
          </p:nvPr>
        </p:nvSpPr>
        <p:spPr>
          <a:xfrm>
            <a:off x="457200" y="228600"/>
            <a:ext cx="8229600" cy="914400"/>
          </a:xfrm>
        </p:spPr>
        <p:txBody>
          <a:bodyPr anchor="b">
            <a:normAutofit/>
          </a:bodyPr>
          <a:lstStyle/>
          <a:p>
            <a:r>
              <a:rPr lang="en-US" dirty="0"/>
              <a:t>Embark Trial Takeaways</a:t>
            </a:r>
          </a:p>
        </p:txBody>
      </p:sp>
      <p:sp>
        <p:nvSpPr>
          <p:cNvPr id="3" name="Content Placeholder 2">
            <a:extLst>
              <a:ext uri="{FF2B5EF4-FFF2-40B4-BE49-F238E27FC236}">
                <a16:creationId xmlns:a16="http://schemas.microsoft.com/office/drawing/2014/main" id="{EEB98CFF-0686-8877-79AD-04DEF6E3B402}"/>
              </a:ext>
            </a:extLst>
          </p:cNvPr>
          <p:cNvSpPr>
            <a:spLocks noGrp="1"/>
          </p:cNvSpPr>
          <p:nvPr>
            <p:ph sz="quarter" idx="1"/>
          </p:nvPr>
        </p:nvSpPr>
        <p:spPr>
          <a:xfrm>
            <a:off x="457200" y="1219200"/>
            <a:ext cx="4495800" cy="4937760"/>
          </a:xfrm>
        </p:spPr>
        <p:txBody>
          <a:bodyPr>
            <a:normAutofit fontScale="92500" lnSpcReduction="10000"/>
          </a:bodyPr>
          <a:lstStyle/>
          <a:p>
            <a:pPr>
              <a:lnSpc>
                <a:spcPct val="110000"/>
              </a:lnSpc>
              <a:buFont typeface="Arial" panose="020B0604020202020204" pitchFamily="34" charset="0"/>
              <a:buChar char="•"/>
            </a:pPr>
            <a:r>
              <a:rPr lang="en-US" sz="2800" b="1" dirty="0"/>
              <a:t>Better outcomes when using an</a:t>
            </a:r>
            <a:r>
              <a:rPr lang="en-US" sz="2800" b="1" i="0" dirty="0">
                <a:effectLst/>
              </a:rPr>
              <a:t> integrated approach that combines an education and management with a diabetes distress emotion-centered approach. </a:t>
            </a:r>
          </a:p>
          <a:p>
            <a:pPr>
              <a:lnSpc>
                <a:spcPct val="110000"/>
              </a:lnSpc>
              <a:buFont typeface="Arial" panose="020B0604020202020204" pitchFamily="34" charset="0"/>
              <a:buChar char="•"/>
            </a:pPr>
            <a:r>
              <a:rPr lang="en-US" sz="2800" b="0" i="0" dirty="0">
                <a:effectLst/>
              </a:rPr>
              <a:t>This capitalizes on the strengths of each, leading to a more effective and efficient strategy for reducing diabetes distress and improving glycemic management.</a:t>
            </a:r>
          </a:p>
          <a:p>
            <a:pPr>
              <a:lnSpc>
                <a:spcPct val="110000"/>
              </a:lnSpc>
            </a:pPr>
            <a:endParaRPr lang="en-US" sz="2800" b="0" i="0" dirty="0">
              <a:effectLst/>
            </a:endParaRPr>
          </a:p>
          <a:p>
            <a:pPr>
              <a:lnSpc>
                <a:spcPct val="90000"/>
              </a:lnSpc>
            </a:pPr>
            <a:endParaRPr lang="en-US" sz="2200" dirty="0"/>
          </a:p>
        </p:txBody>
      </p:sp>
      <p:pic>
        <p:nvPicPr>
          <p:cNvPr id="5" name="Picture 4" descr="Cats making tail heart">
            <a:extLst>
              <a:ext uri="{FF2B5EF4-FFF2-40B4-BE49-F238E27FC236}">
                <a16:creationId xmlns:a16="http://schemas.microsoft.com/office/drawing/2014/main" id="{A978C831-4E29-146C-8C99-A6B593193F02}"/>
              </a:ext>
            </a:extLst>
          </p:cNvPr>
          <p:cNvPicPr>
            <a:picLocks noChangeAspect="1"/>
          </p:cNvPicPr>
          <p:nvPr/>
        </p:nvPicPr>
        <p:blipFill>
          <a:blip r:embed="rId2" cstate="print">
            <a:extLst>
              <a:ext uri="{28A0092B-C50C-407E-A947-70E740481C1C}">
                <a14:useLocalDpi xmlns:a14="http://schemas.microsoft.com/office/drawing/2010/main" val="0"/>
              </a:ext>
            </a:extLst>
          </a:blip>
          <a:srcRect l="13640" r="24970" b="-1"/>
          <a:stretch/>
        </p:blipFill>
        <p:spPr>
          <a:xfrm>
            <a:off x="5178568" y="1216152"/>
            <a:ext cx="3495277" cy="4270248"/>
          </a:xfrm>
          <a:prstGeom prst="rect">
            <a:avLst/>
          </a:prstGeom>
          <a:noFill/>
        </p:spPr>
      </p:pic>
    </p:spTree>
    <p:extLst>
      <p:ext uri="{BB962C8B-B14F-4D97-AF65-F5344CB8AC3E}">
        <p14:creationId xmlns:p14="http://schemas.microsoft.com/office/powerpoint/2010/main" val="3640951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AE79C-5716-D226-E5DA-34D5ACC7FAC7}"/>
              </a:ext>
            </a:extLst>
          </p:cNvPr>
          <p:cNvSpPr>
            <a:spLocks noGrp="1"/>
          </p:cNvSpPr>
          <p:nvPr>
            <p:ph type="title"/>
          </p:nvPr>
        </p:nvSpPr>
        <p:spPr>
          <a:xfrm>
            <a:off x="457200" y="200591"/>
            <a:ext cx="8229600" cy="990600"/>
          </a:xfrm>
        </p:spPr>
        <p:txBody>
          <a:bodyPr>
            <a:normAutofit fontScale="90000"/>
          </a:bodyPr>
          <a:lstStyle/>
          <a:p>
            <a:r>
              <a:rPr lang="en-US" dirty="0"/>
              <a:t>Embark Trial – Emotions as Priority</a:t>
            </a:r>
          </a:p>
        </p:txBody>
      </p:sp>
      <p:sp>
        <p:nvSpPr>
          <p:cNvPr id="3" name="Content Placeholder 2">
            <a:extLst>
              <a:ext uri="{FF2B5EF4-FFF2-40B4-BE49-F238E27FC236}">
                <a16:creationId xmlns:a16="http://schemas.microsoft.com/office/drawing/2014/main" id="{6AA5559E-8096-A23E-D9EE-19CB240232A0}"/>
              </a:ext>
            </a:extLst>
          </p:cNvPr>
          <p:cNvSpPr>
            <a:spLocks noGrp="1"/>
          </p:cNvSpPr>
          <p:nvPr>
            <p:ph sz="quarter" idx="1"/>
          </p:nvPr>
        </p:nvSpPr>
        <p:spPr/>
        <p:txBody>
          <a:bodyPr/>
          <a:lstStyle/>
          <a:p>
            <a:r>
              <a:rPr lang="en-US" b="1" i="0" dirty="0">
                <a:solidFill>
                  <a:srgbClr val="000000"/>
                </a:solidFill>
                <a:effectLst/>
                <a:latin typeface="signika_negativeregular"/>
              </a:rPr>
              <a:t>I have finally given myself permission to make addressing the emotional aspects of diabetes a priority. ~Coach Beverly</a:t>
            </a:r>
          </a:p>
          <a:p>
            <a:endParaRPr lang="en-US" dirty="0"/>
          </a:p>
        </p:txBody>
      </p:sp>
    </p:spTree>
    <p:extLst>
      <p:ext uri="{BB962C8B-B14F-4D97-AF65-F5344CB8AC3E}">
        <p14:creationId xmlns:p14="http://schemas.microsoft.com/office/powerpoint/2010/main" val="2439622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399"/>
            <a:ext cx="8229600" cy="1365506"/>
          </a:xfrm>
        </p:spPr>
        <p:txBody>
          <a:bodyPr>
            <a:normAutofit fontScale="90000"/>
          </a:bodyPr>
          <a:lstStyle/>
          <a:p>
            <a:pPr eaLnBrk="1" fontAlgn="auto" hangingPunct="1">
              <a:spcAft>
                <a:spcPts val="0"/>
              </a:spcAft>
              <a:defRPr/>
            </a:pPr>
            <a:r>
              <a:rPr lang="en-US" dirty="0"/>
              <a:t>1. Improving Care and Promoting Health in Populations</a:t>
            </a:r>
          </a:p>
        </p:txBody>
      </p:sp>
      <p:sp>
        <p:nvSpPr>
          <p:cNvPr id="3" name="Content Placeholder 2"/>
          <p:cNvSpPr>
            <a:spLocks noGrp="1"/>
          </p:cNvSpPr>
          <p:nvPr>
            <p:ph sz="quarter" idx="1"/>
          </p:nvPr>
        </p:nvSpPr>
        <p:spPr>
          <a:xfrm>
            <a:off x="413940" y="1517905"/>
            <a:ext cx="5105400" cy="5181600"/>
          </a:xfrm>
        </p:spPr>
        <p:txBody>
          <a:bodyPr>
            <a:normAutofit fontScale="70000" lnSpcReduction="20000"/>
          </a:bodyPr>
          <a:lstStyle/>
          <a:p>
            <a:pPr marL="274320" indent="-274320" eaLnBrk="1" fontAlgn="auto" hangingPunct="1">
              <a:lnSpc>
                <a:spcPct val="120000"/>
              </a:lnSpc>
              <a:spcAft>
                <a:spcPts val="0"/>
              </a:spcAft>
              <a:buFont typeface="Wingdings 3"/>
              <a:buChar char=""/>
              <a:defRPr/>
            </a:pPr>
            <a:r>
              <a:rPr lang="en-US" dirty="0"/>
              <a:t>“Health outcomes of a group of individuals - </a:t>
            </a:r>
          </a:p>
          <a:p>
            <a:pPr marL="548958" lvl="1" indent="-274320" eaLnBrk="1" fontAlgn="auto" hangingPunct="1">
              <a:lnSpc>
                <a:spcPct val="120000"/>
              </a:lnSpc>
              <a:spcAft>
                <a:spcPts val="0"/>
              </a:spcAft>
              <a:buFont typeface="Wingdings 3"/>
              <a:buChar char=""/>
              <a:defRPr/>
            </a:pPr>
            <a:r>
              <a:rPr lang="en-US" sz="2900" dirty="0"/>
              <a:t> including the distribution of health outcomes within the group”</a:t>
            </a:r>
          </a:p>
          <a:p>
            <a:pPr marL="274320" indent="-274320" eaLnBrk="1" fontAlgn="auto" hangingPunct="1">
              <a:lnSpc>
                <a:spcPct val="120000"/>
              </a:lnSpc>
              <a:spcAft>
                <a:spcPts val="0"/>
              </a:spcAft>
              <a:buFont typeface="Wingdings 3"/>
              <a:buChar char=""/>
              <a:defRPr/>
            </a:pPr>
            <a:r>
              <a:rPr lang="en-US" dirty="0"/>
              <a:t>These outcomes can be measured in terms of health:</a:t>
            </a:r>
          </a:p>
          <a:p>
            <a:pPr marL="548958" lvl="1" indent="-274320" eaLnBrk="1" fontAlgn="auto" hangingPunct="1">
              <a:lnSpc>
                <a:spcPct val="120000"/>
              </a:lnSpc>
              <a:spcAft>
                <a:spcPts val="0"/>
              </a:spcAft>
              <a:buFont typeface="Wingdings 3"/>
              <a:buChar char=""/>
              <a:defRPr/>
            </a:pPr>
            <a:r>
              <a:rPr lang="en-US" sz="3600" dirty="0"/>
              <a:t> mortality, morbidity, health, and functional status</a:t>
            </a:r>
          </a:p>
          <a:p>
            <a:pPr marL="548958" lvl="1" indent="-274320" eaLnBrk="1" fontAlgn="auto" hangingPunct="1">
              <a:lnSpc>
                <a:spcPct val="120000"/>
              </a:lnSpc>
              <a:spcAft>
                <a:spcPts val="0"/>
              </a:spcAft>
              <a:buFont typeface="Wingdings 3"/>
              <a:buChar char=""/>
              <a:defRPr/>
            </a:pPr>
            <a:r>
              <a:rPr lang="en-US" sz="3600" dirty="0"/>
              <a:t>disease burden </a:t>
            </a:r>
          </a:p>
          <a:p>
            <a:pPr marL="823595" lvl="2" indent="-274320" eaLnBrk="1" fontAlgn="auto" hangingPunct="1">
              <a:lnSpc>
                <a:spcPct val="120000"/>
              </a:lnSpc>
              <a:spcAft>
                <a:spcPts val="0"/>
              </a:spcAft>
              <a:buFont typeface="Wingdings 3"/>
              <a:buChar char=""/>
              <a:defRPr/>
            </a:pPr>
            <a:r>
              <a:rPr lang="en-US" sz="2600" dirty="0"/>
              <a:t>(incidence and prevalence)</a:t>
            </a:r>
          </a:p>
          <a:p>
            <a:pPr marL="548958" lvl="1" indent="-274320" eaLnBrk="1" fontAlgn="auto" hangingPunct="1">
              <a:lnSpc>
                <a:spcPct val="120000"/>
              </a:lnSpc>
              <a:spcAft>
                <a:spcPts val="0"/>
              </a:spcAft>
              <a:buFont typeface="Wingdings 3"/>
              <a:buChar char=""/>
              <a:defRPr/>
            </a:pPr>
            <a:r>
              <a:rPr lang="en-US" sz="3600" dirty="0"/>
              <a:t>behavioral and metabolic factors</a:t>
            </a:r>
          </a:p>
          <a:p>
            <a:pPr marL="823595" lvl="2" indent="-274320" eaLnBrk="1" fontAlgn="auto" hangingPunct="1">
              <a:lnSpc>
                <a:spcPct val="120000"/>
              </a:lnSpc>
              <a:spcAft>
                <a:spcPts val="0"/>
              </a:spcAft>
              <a:buFont typeface="Wingdings 3"/>
              <a:buChar char=""/>
              <a:defRPr/>
            </a:pPr>
            <a:r>
              <a:rPr lang="en-US" sz="2600" dirty="0"/>
              <a:t>(exercise, diet, A1C, etc.)</a:t>
            </a:r>
            <a:endParaRPr lang="en-US" dirty="0"/>
          </a:p>
        </p:txBody>
      </p:sp>
      <p:pic>
        <p:nvPicPr>
          <p:cNvPr id="52228" name="Pictur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44771" y="1382713"/>
            <a:ext cx="2730904" cy="181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8E3B3299-BE2C-4CCE-8649-7A3C37BFEAB3}"/>
              </a:ext>
            </a:extLst>
          </p:cNvPr>
          <p:cNvSpPr txBox="1"/>
          <p:nvPr/>
        </p:nvSpPr>
        <p:spPr>
          <a:xfrm>
            <a:off x="6019800" y="3429000"/>
            <a:ext cx="2667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a:ea typeface="+mn-ea"/>
                <a:cs typeface="+mn-cs"/>
              </a:rPr>
              <a:t>ADA Standards 2024</a:t>
            </a:r>
          </a:p>
        </p:txBody>
      </p:sp>
      <p:pic>
        <p:nvPicPr>
          <p:cNvPr id="7" name="Picture 6">
            <a:extLst>
              <a:ext uri="{FF2B5EF4-FFF2-40B4-BE49-F238E27FC236}">
                <a16:creationId xmlns:a16="http://schemas.microsoft.com/office/drawing/2014/main" id="{1A5DA4EA-4D53-CAEC-F357-D1ED6B06A1F6}"/>
              </a:ext>
            </a:extLst>
          </p:cNvPr>
          <p:cNvPicPr>
            <a:picLocks noChangeAspect="1"/>
          </p:cNvPicPr>
          <p:nvPr/>
        </p:nvPicPr>
        <p:blipFill>
          <a:blip r:embed="rId5"/>
          <a:stretch>
            <a:fillRect/>
          </a:stretch>
        </p:blipFill>
        <p:spPr>
          <a:xfrm>
            <a:off x="5630465" y="3809834"/>
            <a:ext cx="3208073" cy="1143166"/>
          </a:xfrm>
          <a:prstGeom prst="rect">
            <a:avLst/>
          </a:prstGeom>
        </p:spPr>
      </p:pic>
    </p:spTree>
    <p:custDataLst>
      <p:tags r:id="rId1"/>
    </p:custDataLst>
    <p:extLst>
      <p:ext uri="{BB962C8B-B14F-4D97-AF65-F5344CB8AC3E}">
        <p14:creationId xmlns:p14="http://schemas.microsoft.com/office/powerpoint/2010/main" val="2321112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A3F3E705-2C07-3596-6B17-5CDEC114A6FA}"/>
              </a:ext>
            </a:extLst>
          </p:cNvPr>
          <p:cNvSpPr>
            <a:spLocks noGrp="1"/>
          </p:cNvSpPr>
          <p:nvPr>
            <p:ph type="title"/>
          </p:nvPr>
        </p:nvSpPr>
        <p:spPr>
          <a:xfrm>
            <a:off x="455616" y="273050"/>
            <a:ext cx="8226425" cy="1143000"/>
          </a:xfrm>
        </p:spPr>
        <p:txBody>
          <a:bodyPr anchor="b">
            <a:normAutofit/>
          </a:bodyPr>
          <a:lstStyle/>
          <a:p>
            <a:r>
              <a:rPr lang="en-US" dirty="0"/>
              <a:t>Trusting our Intuition</a:t>
            </a:r>
          </a:p>
        </p:txBody>
      </p:sp>
      <p:sp>
        <p:nvSpPr>
          <p:cNvPr id="3" name="Content Placeholder 2">
            <a:extLst>
              <a:ext uri="{FF2B5EF4-FFF2-40B4-BE49-F238E27FC236}">
                <a16:creationId xmlns:a16="http://schemas.microsoft.com/office/drawing/2014/main" id="{2FCB9AD3-C275-73F1-4C60-9566F59240EC}"/>
              </a:ext>
            </a:extLst>
          </p:cNvPr>
          <p:cNvSpPr>
            <a:spLocks noGrp="1"/>
          </p:cNvSpPr>
          <p:nvPr>
            <p:ph type="body" sz="half" idx="1"/>
          </p:nvPr>
        </p:nvSpPr>
        <p:spPr>
          <a:xfrm>
            <a:off x="455614" y="1598613"/>
            <a:ext cx="4802186" cy="5259387"/>
          </a:xfrm>
        </p:spPr>
        <p:txBody>
          <a:bodyPr>
            <a:normAutofit/>
          </a:bodyPr>
          <a:lstStyle/>
          <a:p>
            <a:r>
              <a:rPr lang="en-US" sz="2400" b="0" i="0" dirty="0">
                <a:effectLst/>
              </a:rPr>
              <a:t>As healthcare professionals, we tend to focus on problem-solving around lifestyle, medications, and glucose levels. </a:t>
            </a:r>
          </a:p>
          <a:p>
            <a:r>
              <a:rPr lang="en-US" sz="2400" b="0" dirty="0">
                <a:effectLst/>
              </a:rPr>
              <a:t>The results of the Embark study confirm our intuition to prioritize addressing emotions to support individuals living with diabetes. </a:t>
            </a:r>
          </a:p>
          <a:p>
            <a:r>
              <a:rPr lang="en-US" sz="2400" b="1" i="0" dirty="0">
                <a:effectLst/>
              </a:rPr>
              <a:t>Let’s reprioritize our checklist by assessing and addressing distress and move into the heart of providing effective diabetes care.</a:t>
            </a:r>
            <a:endParaRPr lang="en-US" sz="2400" b="0" i="0" dirty="0">
              <a:effectLst/>
            </a:endParaRPr>
          </a:p>
          <a:p>
            <a:pPr>
              <a:lnSpc>
                <a:spcPct val="90000"/>
              </a:lnSpc>
            </a:pPr>
            <a:endParaRPr lang="en-US" sz="2200" dirty="0"/>
          </a:p>
        </p:txBody>
      </p:sp>
      <p:pic>
        <p:nvPicPr>
          <p:cNvPr id="4" name="Picture 3" descr="Hands holding heart">
            <a:extLst>
              <a:ext uri="{FF2B5EF4-FFF2-40B4-BE49-F238E27FC236}">
                <a16:creationId xmlns:a16="http://schemas.microsoft.com/office/drawing/2014/main" id="{925B84AD-5530-AFAB-F7A6-F2E9B6CAB728}"/>
              </a:ext>
            </a:extLst>
          </p:cNvPr>
          <p:cNvPicPr>
            <a:picLocks noChangeAspect="1"/>
          </p:cNvPicPr>
          <p:nvPr/>
        </p:nvPicPr>
        <p:blipFill>
          <a:blip r:embed="rId2" cstate="print">
            <a:extLst>
              <a:ext uri="{28A0092B-C50C-407E-A947-70E740481C1C}">
                <a14:useLocalDpi xmlns:a14="http://schemas.microsoft.com/office/drawing/2010/main" val="0"/>
              </a:ext>
            </a:extLst>
          </a:blip>
          <a:srcRect r="40082" b="-1"/>
          <a:stretch/>
        </p:blipFill>
        <p:spPr>
          <a:xfrm>
            <a:off x="5465823" y="1598613"/>
            <a:ext cx="3216215" cy="3582987"/>
          </a:xfrm>
          <a:prstGeom prst="rect">
            <a:avLst/>
          </a:prstGeom>
          <a:noFill/>
        </p:spPr>
      </p:pic>
    </p:spTree>
    <p:extLst>
      <p:ext uri="{BB962C8B-B14F-4D97-AF65-F5344CB8AC3E}">
        <p14:creationId xmlns:p14="http://schemas.microsoft.com/office/powerpoint/2010/main" val="3264343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3A823-F439-E2C5-32CC-D38B30438BAC}"/>
              </a:ext>
            </a:extLst>
          </p:cNvPr>
          <p:cNvSpPr>
            <a:spLocks noGrp="1"/>
          </p:cNvSpPr>
          <p:nvPr>
            <p:ph type="title"/>
          </p:nvPr>
        </p:nvSpPr>
        <p:spPr>
          <a:xfrm>
            <a:off x="6324600" y="304800"/>
            <a:ext cx="2514600" cy="838200"/>
          </a:xfrm>
        </p:spPr>
        <p:txBody>
          <a:bodyPr anchor="b">
            <a:normAutofit/>
          </a:bodyPr>
          <a:lstStyle/>
          <a:p>
            <a:r>
              <a:rPr lang="en-US" dirty="0"/>
              <a:t>Emotion Based Approach and DD</a:t>
            </a:r>
          </a:p>
        </p:txBody>
      </p:sp>
      <p:sp>
        <p:nvSpPr>
          <p:cNvPr id="9" name="Text Placeholder 2">
            <a:extLst>
              <a:ext uri="{FF2B5EF4-FFF2-40B4-BE49-F238E27FC236}">
                <a16:creationId xmlns:a16="http://schemas.microsoft.com/office/drawing/2014/main" id="{17B4B4DA-777D-F33A-2C25-C5D0133CF18B}"/>
              </a:ext>
            </a:extLst>
          </p:cNvPr>
          <p:cNvSpPr>
            <a:spLocks noGrp="1"/>
          </p:cNvSpPr>
          <p:nvPr>
            <p:ph type="body" idx="2"/>
          </p:nvPr>
        </p:nvSpPr>
        <p:spPr>
          <a:xfrm>
            <a:off x="6324600" y="1219203"/>
            <a:ext cx="2514600" cy="4843463"/>
          </a:xfrm>
        </p:spPr>
        <p:txBody>
          <a:bodyPr/>
          <a:lstStyle/>
          <a:p>
            <a:endParaRPr lang="en-US" dirty="0"/>
          </a:p>
        </p:txBody>
      </p:sp>
      <p:graphicFrame>
        <p:nvGraphicFramePr>
          <p:cNvPr id="5" name="Content Placeholder 2">
            <a:extLst>
              <a:ext uri="{FF2B5EF4-FFF2-40B4-BE49-F238E27FC236}">
                <a16:creationId xmlns:a16="http://schemas.microsoft.com/office/drawing/2014/main" id="{5B6B8293-F7CD-1539-B22A-752E75D90F63}"/>
              </a:ext>
            </a:extLst>
          </p:cNvPr>
          <p:cNvGraphicFramePr>
            <a:graphicFrameLocks noGrp="1"/>
          </p:cNvGraphicFramePr>
          <p:nvPr>
            <p:ph sz="quarter" idx="1"/>
            <p:extLst>
              <p:ext uri="{D42A27DB-BD31-4B8C-83A1-F6EECF244321}">
                <p14:modId xmlns:p14="http://schemas.microsoft.com/office/powerpoint/2010/main" val="2734540825"/>
              </p:ext>
            </p:extLst>
          </p:nvPr>
        </p:nvGraphicFramePr>
        <p:xfrm>
          <a:off x="304800" y="304800"/>
          <a:ext cx="5715000" cy="5715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Cartoon checklist and pencil">
            <a:extLst>
              <a:ext uri="{FF2B5EF4-FFF2-40B4-BE49-F238E27FC236}">
                <a16:creationId xmlns:a16="http://schemas.microsoft.com/office/drawing/2014/main" id="{1807EF95-E8BB-435A-D661-13BE5C5A49F5}"/>
              </a:ext>
            </a:extLst>
          </p:cNvPr>
          <p:cNvPicPr>
            <a:picLocks noChangeAspect="1"/>
          </p:cNvPicPr>
          <p:nvPr/>
        </p:nvPicPr>
        <p:blipFill>
          <a:blip r:embed="rId7" cstate="print">
            <a:extLst>
              <a:ext uri="{28A0092B-C50C-407E-A947-70E740481C1C}">
                <a14:useLocalDpi xmlns:a14="http://schemas.microsoft.com/office/drawing/2010/main" val="0"/>
              </a:ext>
            </a:extLst>
          </a:blip>
          <a:srcRect l="22383" r="16227" b="-1"/>
          <a:stretch/>
        </p:blipFill>
        <p:spPr>
          <a:xfrm>
            <a:off x="6324600" y="1175951"/>
            <a:ext cx="2442350" cy="2983866"/>
          </a:xfrm>
          <a:prstGeom prst="rect">
            <a:avLst/>
          </a:prstGeom>
          <a:noFill/>
        </p:spPr>
      </p:pic>
    </p:spTree>
    <p:extLst>
      <p:ext uri="{BB962C8B-B14F-4D97-AF65-F5344CB8AC3E}">
        <p14:creationId xmlns:p14="http://schemas.microsoft.com/office/powerpoint/2010/main" val="3277966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85D3E174-1409-C143-BEAF-9AA33C62B6F2}"/>
              </a:ext>
            </a:extLst>
          </p:cNvPr>
          <p:cNvSpPr>
            <a:spLocks noGrp="1" noChangeArrowheads="1"/>
          </p:cNvSpPr>
          <p:nvPr>
            <p:ph type="title"/>
          </p:nvPr>
        </p:nvSpPr>
        <p:spPr>
          <a:xfrm>
            <a:off x="429371" y="457200"/>
            <a:ext cx="8263891" cy="1410871"/>
          </a:xfrm>
        </p:spPr>
        <p:txBody>
          <a:bodyPr vert="horz" lIns="81280" tIns="40640" rIns="81280" bIns="40640" rtlCol="0" anchor="b" anchorCtr="0">
            <a:normAutofit fontScale="90000"/>
          </a:bodyPr>
          <a:lstStyle/>
          <a:p>
            <a:pPr algn="ctr" eaLnBrk="1" hangingPunct="1">
              <a:spcBef>
                <a:spcPct val="0"/>
              </a:spcBef>
              <a:buSzTx/>
              <a:buNone/>
            </a:pPr>
            <a:r>
              <a:rPr lang="en-US" dirty="0"/>
              <a:t>Conversational Tools You Can Use To Address DD In Your Practice</a:t>
            </a:r>
            <a:endParaRPr lang="en-US" altLang="en-US" dirty="0">
              <a:latin typeface="Segoe UI"/>
              <a:ea typeface="Segoe UI"/>
              <a:cs typeface="Segoe UI"/>
            </a:endParaRPr>
          </a:p>
        </p:txBody>
      </p:sp>
      <p:sp>
        <p:nvSpPr>
          <p:cNvPr id="4" name="TextBox 3">
            <a:extLst>
              <a:ext uri="{FF2B5EF4-FFF2-40B4-BE49-F238E27FC236}">
                <a16:creationId xmlns:a16="http://schemas.microsoft.com/office/drawing/2014/main" id="{393402D6-811B-854B-AF74-334B81D9EC7C}"/>
              </a:ext>
            </a:extLst>
          </p:cNvPr>
          <p:cNvSpPr txBox="1"/>
          <p:nvPr/>
        </p:nvSpPr>
        <p:spPr>
          <a:xfrm>
            <a:off x="440267" y="1903082"/>
            <a:ext cx="8409831" cy="3661486"/>
          </a:xfrm>
          <a:prstGeom prst="rect">
            <a:avLst/>
          </a:prstGeom>
        </p:spPr>
        <p:txBody>
          <a:bodyPr vert="horz" lIns="81280" tIns="40640" rIns="81280" bIns="40640" rtlCol="0" anchor="t">
            <a:normAutofit/>
          </a:bodyPr>
          <a:lstStyle/>
          <a:p>
            <a:pPr>
              <a:spcBef>
                <a:spcPts val="889"/>
              </a:spcBef>
              <a:buClr>
                <a:srgbClr val="727CA3">
                  <a:lumMod val="20000"/>
                  <a:lumOff val="80000"/>
                </a:srgbClr>
              </a:buClr>
              <a:buSzPct val="110000"/>
              <a:defRPr/>
            </a:pPr>
            <a:r>
              <a:rPr lang="en-US" altLang="en-US" sz="2400" dirty="0">
                <a:solidFill>
                  <a:prstClr val="black"/>
                </a:solidFill>
                <a:latin typeface="Calibri" panose="020F0502020204030204" pitchFamily="34" charset="0"/>
              </a:rPr>
              <a:t>The goal is to help the PWD label, verbalize, share, consider, and evaluate these frequently unaddressed and often hidden feelings and thoughts about diabetes.</a:t>
            </a:r>
          </a:p>
          <a:p>
            <a:pPr>
              <a:spcBef>
                <a:spcPts val="889"/>
              </a:spcBef>
              <a:buClr>
                <a:srgbClr val="727CA3">
                  <a:lumMod val="20000"/>
                  <a:lumOff val="80000"/>
                </a:srgbClr>
              </a:buClr>
              <a:buSzPct val="110000"/>
              <a:defRPr/>
            </a:pPr>
            <a:r>
              <a:rPr lang="en-US" altLang="en-US" sz="2400" dirty="0">
                <a:solidFill>
                  <a:prstClr val="black"/>
                </a:solidFill>
                <a:latin typeface="Calibri" panose="020F0502020204030204" pitchFamily="34" charset="0"/>
              </a:rPr>
              <a:t>B</a:t>
            </a:r>
            <a:r>
              <a:rPr lang="en-US" altLang="en-US" sz="2400" dirty="0" err="1">
                <a:solidFill>
                  <a:prstClr val="black"/>
                </a:solidFill>
                <a:latin typeface="Calibri" panose="020F0502020204030204" pitchFamily="34" charset="0"/>
              </a:rPr>
              <a:t>uilding</a:t>
            </a:r>
            <a:r>
              <a:rPr lang="en-US" altLang="en-US" sz="2400" dirty="0">
                <a:solidFill>
                  <a:prstClr val="black"/>
                </a:solidFill>
                <a:latin typeface="Calibri" panose="020F0502020204030204" pitchFamily="34" charset="0"/>
              </a:rPr>
              <a:t> the relationship with conversational skills is the intervention!</a:t>
            </a:r>
          </a:p>
          <a:p>
            <a:pPr>
              <a:spcBef>
                <a:spcPts val="889"/>
              </a:spcBef>
              <a:buClr>
                <a:prstClr val="white">
                  <a:lumMod val="85000"/>
                </a:prstClr>
              </a:buClr>
              <a:buSzPct val="110000"/>
              <a:defRPr/>
            </a:pPr>
            <a:endParaRPr lang="en-US" altLang="en-US" sz="2100" dirty="0">
              <a:solidFill>
                <a:srgbClr val="FCFCFC"/>
              </a:solidFill>
              <a:latin typeface="Calibri" panose="020F0502020204030204" pitchFamily="34" charset="0"/>
            </a:endParaRPr>
          </a:p>
          <a:p>
            <a:pPr indent="-203203">
              <a:lnSpc>
                <a:spcPct val="90000"/>
              </a:lnSpc>
              <a:spcAft>
                <a:spcPts val="533"/>
              </a:spcAft>
              <a:buFont typeface="Arial" panose="020B0604020202020204" pitchFamily="34" charset="0"/>
              <a:buChar char="•"/>
              <a:defRPr/>
            </a:pPr>
            <a:endParaRPr lang="en-US" sz="2400" b="1" dirty="0">
              <a:solidFill>
                <a:prstClr val="black"/>
              </a:solidFill>
              <a:latin typeface="Calibri" panose="020F0502020204030204" pitchFamily="34" charset="0"/>
              <a:cs typeface="Calibri" panose="020F0502020204030204" pitchFamily="34" charset="0"/>
            </a:endParaRPr>
          </a:p>
          <a:p>
            <a:pPr>
              <a:lnSpc>
                <a:spcPct val="90000"/>
              </a:lnSpc>
              <a:spcAft>
                <a:spcPts val="533"/>
              </a:spcAft>
              <a:defRPr/>
            </a:pPr>
            <a:endParaRPr lang="en-US" sz="1689" b="1" dirty="0">
              <a:solidFill>
                <a:prstClr val="black"/>
              </a:solidFill>
              <a:latin typeface="Gill Sans MT"/>
            </a:endParaRPr>
          </a:p>
        </p:txBody>
      </p:sp>
      <p:sp>
        <p:nvSpPr>
          <p:cNvPr id="23554" name="Rectangle 4">
            <a:extLst>
              <a:ext uri="{FF2B5EF4-FFF2-40B4-BE49-F238E27FC236}">
                <a16:creationId xmlns:a16="http://schemas.microsoft.com/office/drawing/2014/main" id="{68CABE35-5FC2-1E44-8236-E4CADDB1353E}"/>
              </a:ext>
            </a:extLst>
          </p:cNvPr>
          <p:cNvSpPr>
            <a:spLocks noChangeArrowheads="1"/>
          </p:cNvSpPr>
          <p:nvPr/>
        </p:nvSpPr>
        <p:spPr bwMode="auto">
          <a:xfrm>
            <a:off x="440267" y="2209800"/>
            <a:ext cx="7721600"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6A4B7924-BA0F-9247-A605-E605872F7E60}"/>
              </a:ext>
            </a:extLst>
          </p:cNvPr>
          <p:cNvSpPr txBox="1"/>
          <p:nvPr/>
        </p:nvSpPr>
        <p:spPr>
          <a:xfrm>
            <a:off x="1185332" y="2405040"/>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pic>
        <p:nvPicPr>
          <p:cNvPr id="5" name="Picture 4">
            <a:extLst>
              <a:ext uri="{FF2B5EF4-FFF2-40B4-BE49-F238E27FC236}">
                <a16:creationId xmlns:a16="http://schemas.microsoft.com/office/drawing/2014/main" id="{FF3368C7-C1E5-B72C-AE22-8F4E498C6769}"/>
              </a:ext>
            </a:extLst>
          </p:cNvPr>
          <p:cNvPicPr>
            <a:picLocks noChangeAspect="1"/>
          </p:cNvPicPr>
          <p:nvPr/>
        </p:nvPicPr>
        <p:blipFill>
          <a:blip r:embed="rId3"/>
          <a:stretch>
            <a:fillRect/>
          </a:stretch>
        </p:blipFill>
        <p:spPr>
          <a:xfrm>
            <a:off x="2916790" y="3733825"/>
            <a:ext cx="3310415" cy="2304488"/>
          </a:xfrm>
          <a:prstGeom prst="rect">
            <a:avLst/>
          </a:prstGeom>
        </p:spPr>
      </p:pic>
      <p:sp>
        <p:nvSpPr>
          <p:cNvPr id="2" name="TextBox 1">
            <a:extLst>
              <a:ext uri="{FF2B5EF4-FFF2-40B4-BE49-F238E27FC236}">
                <a16:creationId xmlns:a16="http://schemas.microsoft.com/office/drawing/2014/main" id="{1AA22335-0FD9-6328-63BF-7BC3EE6B8B45}"/>
              </a:ext>
            </a:extLst>
          </p:cNvPr>
          <p:cNvSpPr txBox="1"/>
          <p:nvPr/>
        </p:nvSpPr>
        <p:spPr>
          <a:xfrm>
            <a:off x="454683" y="6368103"/>
            <a:ext cx="8263891" cy="369332"/>
          </a:xfrm>
          <a:prstGeom prst="rect">
            <a:avLst/>
          </a:prstGeom>
          <a:noFill/>
        </p:spPr>
        <p:txBody>
          <a:bodyPr wrap="square" rtlCol="0">
            <a:spAutoFit/>
          </a:bodyPr>
          <a:lstStyle/>
          <a:p>
            <a:r>
              <a:rPr lang="en-US" dirty="0"/>
              <a:t>Used with permission from ReVive 5 Program; Larry Fisher, PhD &amp; Susan Guzman, PhD</a:t>
            </a:r>
          </a:p>
        </p:txBody>
      </p:sp>
    </p:spTree>
    <p:extLst>
      <p:ext uri="{BB962C8B-B14F-4D97-AF65-F5344CB8AC3E}">
        <p14:creationId xmlns:p14="http://schemas.microsoft.com/office/powerpoint/2010/main" val="1691043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umbrella with a black handle">
            <a:extLst>
              <a:ext uri="{FF2B5EF4-FFF2-40B4-BE49-F238E27FC236}">
                <a16:creationId xmlns:a16="http://schemas.microsoft.com/office/drawing/2014/main" id="{D4749DFF-CF3F-BA40-F4FE-FBC36A1BA77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144412" y="0"/>
            <a:ext cx="6908800" cy="6686266"/>
          </a:xfrm>
          <a:prstGeom prst="rect">
            <a:avLst/>
          </a:prstGeom>
        </p:spPr>
      </p:pic>
      <p:sp>
        <p:nvSpPr>
          <p:cNvPr id="34817" name="Title 1">
            <a:extLst>
              <a:ext uri="{FF2B5EF4-FFF2-40B4-BE49-F238E27FC236}">
                <a16:creationId xmlns:a16="http://schemas.microsoft.com/office/drawing/2014/main" id="{276BB88B-B3D1-D947-A4DD-1B3B78A6F92D}"/>
              </a:ext>
            </a:extLst>
          </p:cNvPr>
          <p:cNvSpPr>
            <a:spLocks noChangeArrowheads="1"/>
          </p:cNvSpPr>
          <p:nvPr/>
        </p:nvSpPr>
        <p:spPr bwMode="auto">
          <a:xfrm>
            <a:off x="2774246" y="2202745"/>
            <a:ext cx="3649133" cy="730956"/>
          </a:xfrm>
          <a:prstGeom prst="roundRect">
            <a:avLst>
              <a:gd name="adj" fmla="val 16667"/>
            </a:avLst>
          </a:prstGeom>
          <a:noFill/>
          <a:ln>
            <a:noFill/>
          </a:ln>
        </p:spPr>
        <p:txBody>
          <a:bodyPr anchor="ct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lgn="ctr">
              <a:spcBef>
                <a:spcPct val="0"/>
              </a:spcBef>
              <a:buSzTx/>
              <a:buNone/>
            </a:pPr>
            <a:r>
              <a:rPr lang="en-US" altLang="en-US" sz="2489" dirty="0">
                <a:solidFill>
                  <a:prstClr val="white"/>
                </a:solidFill>
                <a:latin typeface="Segoe UI"/>
                <a:ea typeface="Segoe UI"/>
                <a:cs typeface="Segoe UI"/>
              </a:rPr>
              <a:t>Relationship Building</a:t>
            </a:r>
          </a:p>
        </p:txBody>
      </p:sp>
      <p:sp>
        <p:nvSpPr>
          <p:cNvPr id="6" name="Title 1">
            <a:extLst>
              <a:ext uri="{FF2B5EF4-FFF2-40B4-BE49-F238E27FC236}">
                <a16:creationId xmlns:a16="http://schemas.microsoft.com/office/drawing/2014/main" id="{7B5A6236-7240-D044-BCAD-FF2E347E47E0}"/>
              </a:ext>
            </a:extLst>
          </p:cNvPr>
          <p:cNvSpPr txBox="1">
            <a:spLocks/>
          </p:cNvSpPr>
          <p:nvPr/>
        </p:nvSpPr>
        <p:spPr>
          <a:xfrm>
            <a:off x="890412" y="3740858"/>
            <a:ext cx="3251200" cy="770467"/>
          </a:xfrm>
          <a:prstGeom prst="roundRect">
            <a:avLst/>
          </a:prstGeom>
          <a:solidFill>
            <a:srgbClr val="F07152"/>
          </a:solidFill>
        </p:spPr>
        <p:txBody>
          <a:bodyPr anchor="ctr">
            <a:normAutofit fontScale="92500" lnSpcReduction="20000"/>
          </a:bodyPr>
          <a:lstStyle>
            <a:lvl1pPr algn="ctr" defTabSz="914400" rtl="0" eaLnBrk="1" latinLnBrk="0" hangingPunct="1">
              <a:spcBef>
                <a:spcPct val="0"/>
              </a:spcBef>
              <a:buNone/>
              <a:defRPr sz="3200" b="1" kern="1200">
                <a:solidFill>
                  <a:srgbClr val="336699"/>
                </a:solidFill>
                <a:latin typeface="Segoe UI" panose="020B0502040204020203" pitchFamily="34" charset="0"/>
                <a:ea typeface="Segoe UI" panose="020B0502040204020203" pitchFamily="34" charset="0"/>
                <a:cs typeface="Segoe UI" panose="020B0502040204020203" pitchFamily="34" charset="0"/>
              </a:defRPr>
            </a:lvl1pPr>
          </a:lstStyle>
          <a:p>
            <a:pPr>
              <a:defRPr/>
            </a:pPr>
            <a:r>
              <a:rPr lang="en-US" altLang="en-US" sz="2489" dirty="0">
                <a:solidFill>
                  <a:prstClr val="white"/>
                </a:solidFill>
              </a:rPr>
              <a:t>1. Open-Ended Questions </a:t>
            </a:r>
          </a:p>
        </p:txBody>
      </p:sp>
      <p:sp>
        <p:nvSpPr>
          <p:cNvPr id="11" name="Title 1">
            <a:extLst>
              <a:ext uri="{FF2B5EF4-FFF2-40B4-BE49-F238E27FC236}">
                <a16:creationId xmlns:a16="http://schemas.microsoft.com/office/drawing/2014/main" id="{2744DA1A-BD5E-7649-89BD-1C99921F51B9}"/>
              </a:ext>
            </a:extLst>
          </p:cNvPr>
          <p:cNvSpPr txBox="1">
            <a:spLocks/>
          </p:cNvSpPr>
          <p:nvPr/>
        </p:nvSpPr>
        <p:spPr>
          <a:xfrm>
            <a:off x="3040946" y="4868334"/>
            <a:ext cx="3382433" cy="825500"/>
          </a:xfrm>
          <a:prstGeom prst="roundRect">
            <a:avLst/>
          </a:prstGeom>
          <a:solidFill>
            <a:srgbClr val="F07152"/>
          </a:solidFill>
        </p:spPr>
        <p:txBody>
          <a:bodyPr anchor="ctr">
            <a:normAutofit fontScale="92500" lnSpcReduction="10000"/>
          </a:bodyPr>
          <a:lstStyle>
            <a:lvl1pPr algn="ctr" defTabSz="914400" rtl="0" eaLnBrk="1" latinLnBrk="0" hangingPunct="1">
              <a:spcBef>
                <a:spcPct val="0"/>
              </a:spcBef>
              <a:buNone/>
              <a:defRPr sz="3200" b="1" kern="1200">
                <a:solidFill>
                  <a:srgbClr val="336699"/>
                </a:solidFill>
                <a:latin typeface="Segoe UI" panose="020B0502040204020203" pitchFamily="34" charset="0"/>
                <a:ea typeface="Segoe UI" panose="020B0502040204020203" pitchFamily="34" charset="0"/>
                <a:cs typeface="Segoe UI" panose="020B0502040204020203" pitchFamily="34" charset="0"/>
              </a:defRPr>
            </a:lvl1pPr>
          </a:lstStyle>
          <a:p>
            <a:pPr>
              <a:defRPr/>
            </a:pPr>
            <a:r>
              <a:rPr lang="en-US" altLang="en-US" sz="2489" dirty="0">
                <a:solidFill>
                  <a:prstClr val="white"/>
                </a:solidFill>
              </a:rPr>
              <a:t>3. Clinician Engagement Skills</a:t>
            </a:r>
            <a:endParaRPr lang="en-US" sz="2489" dirty="0">
              <a:solidFill>
                <a:prstClr val="white"/>
              </a:solidFill>
            </a:endParaRPr>
          </a:p>
        </p:txBody>
      </p:sp>
      <p:sp>
        <p:nvSpPr>
          <p:cNvPr id="13" name="Title 1">
            <a:extLst>
              <a:ext uri="{FF2B5EF4-FFF2-40B4-BE49-F238E27FC236}">
                <a16:creationId xmlns:a16="http://schemas.microsoft.com/office/drawing/2014/main" id="{D7CC4A9E-4B8B-B54B-940C-01F4779611D6}"/>
              </a:ext>
            </a:extLst>
          </p:cNvPr>
          <p:cNvSpPr txBox="1">
            <a:spLocks/>
          </p:cNvSpPr>
          <p:nvPr/>
        </p:nvSpPr>
        <p:spPr>
          <a:xfrm>
            <a:off x="372534" y="695678"/>
            <a:ext cx="8452556" cy="553156"/>
          </a:xfrm>
          <a:prstGeom prst="rect">
            <a:avLst/>
          </a:prstGeom>
        </p:spPr>
        <p:txBody>
          <a:bodyPr anchor="ctr"/>
          <a:lstStyle>
            <a:lvl1pPr algn="l" defTabSz="914400" rtl="0" eaLnBrk="1" latinLnBrk="0" hangingPunct="1">
              <a:spcBef>
                <a:spcPct val="0"/>
              </a:spcBef>
              <a:buNone/>
              <a:defRPr sz="2800" b="1" kern="120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a:defRPr/>
            </a:pPr>
            <a:r>
              <a:rPr lang="en-US" altLang="en-US" sz="2489" dirty="0">
                <a:solidFill>
                  <a:srgbClr val="F07152"/>
                </a:solidFill>
                <a:latin typeface="Bookman Old Style"/>
              </a:rPr>
              <a:t>Relationship Building </a:t>
            </a:r>
            <a:r>
              <a:rPr lang="en-US" sz="2489" dirty="0">
                <a:solidFill>
                  <a:srgbClr val="F07152"/>
                </a:solidFill>
                <a:latin typeface="Bookman Old Style"/>
                <a:cs typeface="Calibri" panose="020F0502020204030204" pitchFamily="34" charset="0"/>
              </a:rPr>
              <a:t>│ </a:t>
            </a:r>
            <a:r>
              <a:rPr lang="en-US" altLang="en-US" sz="2489" u="sng" dirty="0">
                <a:solidFill>
                  <a:prstClr val="black"/>
                </a:solidFill>
                <a:latin typeface="Bookman Old Style"/>
              </a:rPr>
              <a:t>Three</a:t>
            </a:r>
            <a:r>
              <a:rPr lang="en-US" altLang="en-US" sz="2489" dirty="0">
                <a:solidFill>
                  <a:prstClr val="black"/>
                </a:solidFill>
                <a:latin typeface="Bookman Old Style"/>
              </a:rPr>
              <a:t> Tools To Make It Happen</a:t>
            </a:r>
            <a:endParaRPr lang="en-US" sz="2489" dirty="0">
              <a:solidFill>
                <a:prstClr val="black"/>
              </a:solidFill>
              <a:latin typeface="Bookman Old Style"/>
            </a:endParaRPr>
          </a:p>
        </p:txBody>
      </p:sp>
      <p:sp>
        <p:nvSpPr>
          <p:cNvPr id="34824" name="Title 1">
            <a:extLst>
              <a:ext uri="{FF2B5EF4-FFF2-40B4-BE49-F238E27FC236}">
                <a16:creationId xmlns:a16="http://schemas.microsoft.com/office/drawing/2014/main" id="{2974FEA4-FAF5-A749-8E47-3FACB8E8C63C}"/>
              </a:ext>
            </a:extLst>
          </p:cNvPr>
          <p:cNvSpPr>
            <a:spLocks noChangeArrowheads="1"/>
          </p:cNvSpPr>
          <p:nvPr/>
        </p:nvSpPr>
        <p:spPr bwMode="auto">
          <a:xfrm>
            <a:off x="5113867" y="3699936"/>
            <a:ext cx="3251200" cy="770467"/>
          </a:xfrm>
          <a:prstGeom prst="roundRect">
            <a:avLst>
              <a:gd name="adj" fmla="val 16667"/>
            </a:avLst>
          </a:prstGeom>
          <a:solidFill>
            <a:srgbClr val="F0715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lgn="ctr">
              <a:spcBef>
                <a:spcPct val="0"/>
              </a:spcBef>
              <a:buSzTx/>
              <a:buNone/>
            </a:pPr>
            <a:r>
              <a:rPr lang="en-US" altLang="en-US" sz="2489">
                <a:solidFill>
                  <a:prstClr val="white"/>
                </a:solidFill>
                <a:latin typeface="Segoe UI"/>
                <a:ea typeface="Segoe UI"/>
                <a:cs typeface="Segoe UI"/>
              </a:rPr>
              <a:t>2. Active Listening</a:t>
            </a:r>
          </a:p>
        </p:txBody>
      </p:sp>
      <p:sp>
        <p:nvSpPr>
          <p:cNvPr id="2" name="TextBox 1">
            <a:extLst>
              <a:ext uri="{FF2B5EF4-FFF2-40B4-BE49-F238E27FC236}">
                <a16:creationId xmlns:a16="http://schemas.microsoft.com/office/drawing/2014/main" id="{888D8656-1A8D-EA53-EDB3-B3A4B9A354AF}"/>
              </a:ext>
            </a:extLst>
          </p:cNvPr>
          <p:cNvSpPr txBox="1"/>
          <p:nvPr/>
        </p:nvSpPr>
        <p:spPr>
          <a:xfrm>
            <a:off x="440054" y="6186045"/>
            <a:ext cx="8263891" cy="369332"/>
          </a:xfrm>
          <a:prstGeom prst="rect">
            <a:avLst/>
          </a:prstGeom>
          <a:noFill/>
        </p:spPr>
        <p:txBody>
          <a:bodyPr wrap="square" rtlCol="0">
            <a:spAutoFit/>
          </a:bodyPr>
          <a:lstStyle/>
          <a:p>
            <a:r>
              <a:rPr lang="en-US" dirty="0"/>
              <a:t>Used with permission from ReVive 5 Program; Larry Fisher, PhD &amp; Susan Guzman, PhD</a:t>
            </a:r>
          </a:p>
        </p:txBody>
      </p:sp>
    </p:spTree>
    <p:extLst>
      <p:ext uri="{BB962C8B-B14F-4D97-AF65-F5344CB8AC3E}">
        <p14:creationId xmlns:p14="http://schemas.microsoft.com/office/powerpoint/2010/main" val="280319383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AAC43C-E41C-A840-B99D-8B1C361D91FD}"/>
              </a:ext>
            </a:extLst>
          </p:cNvPr>
          <p:cNvSpPr>
            <a:spLocks noGrp="1"/>
          </p:cNvSpPr>
          <p:nvPr>
            <p:ph sz="half" idx="1"/>
          </p:nvPr>
        </p:nvSpPr>
        <p:spPr>
          <a:xfrm>
            <a:off x="2540000" y="1261535"/>
            <a:ext cx="6252634" cy="5012267"/>
          </a:xfrm>
        </p:spPr>
        <p:txBody>
          <a:bodyPr vert="horz" lIns="81280" tIns="40640" rIns="81280" bIns="40640" rtlCol="0">
            <a:normAutofit/>
          </a:bodyPr>
          <a:lstStyle/>
          <a:p>
            <a:pPr marL="0" indent="0">
              <a:buNone/>
              <a:defRPr/>
            </a:pPr>
            <a:r>
              <a:rPr lang="en-US" altLang="en-US" sz="2133" dirty="0">
                <a:latin typeface="+mn-lt"/>
              </a:rPr>
              <a:t>What are </a:t>
            </a:r>
            <a:r>
              <a:rPr lang="en-US" altLang="en-US" sz="2133" i="1" dirty="0">
                <a:latin typeface="+mn-lt"/>
              </a:rPr>
              <a:t>closed-ended</a:t>
            </a:r>
            <a:r>
              <a:rPr lang="en-US" altLang="en-US" sz="2133" dirty="0">
                <a:latin typeface="+mn-lt"/>
              </a:rPr>
              <a:t> questions?</a:t>
            </a:r>
          </a:p>
          <a:p>
            <a:pPr marL="0" indent="0">
              <a:buClr>
                <a:schemeClr val="accent1">
                  <a:lumMod val="20000"/>
                  <a:lumOff val="80000"/>
                </a:schemeClr>
              </a:buClr>
              <a:buNone/>
              <a:defRPr/>
            </a:pPr>
            <a:r>
              <a:rPr lang="en-US" altLang="en-US" sz="2133" dirty="0">
                <a:latin typeface="+mn-lt"/>
              </a:rPr>
              <a:t>	Answers have to do with short, fixed responses (</a:t>
            </a:r>
            <a:r>
              <a:rPr lang="en-US" altLang="en-US" sz="2133" i="1" dirty="0">
                <a:latin typeface="+mn-lt"/>
              </a:rPr>
              <a:t>that then require a clinician to then ask the next question</a:t>
            </a:r>
            <a:r>
              <a:rPr lang="en-US" altLang="en-US" sz="2133" dirty="0">
                <a:latin typeface="+mn-lt"/>
              </a:rPr>
              <a:t>). </a:t>
            </a:r>
          </a:p>
          <a:p>
            <a:pPr>
              <a:buClr>
                <a:schemeClr val="accent1">
                  <a:lumMod val="20000"/>
                  <a:lumOff val="80000"/>
                </a:schemeClr>
              </a:buClr>
              <a:buFont typeface="Wingdings" pitchFamily="2" charset="2"/>
              <a:buChar char="§"/>
              <a:defRPr/>
            </a:pPr>
            <a:r>
              <a:rPr lang="en-US" altLang="en-US" sz="2133" dirty="0">
                <a:latin typeface="+mn-lt"/>
              </a:rPr>
              <a:t>Examples of </a:t>
            </a:r>
            <a:r>
              <a:rPr lang="en-US" altLang="en-US" sz="2133" i="1" dirty="0">
                <a:latin typeface="+mn-lt"/>
              </a:rPr>
              <a:t>closed-ended</a:t>
            </a:r>
            <a:r>
              <a:rPr lang="en-US" altLang="en-US" sz="2133" dirty="0">
                <a:latin typeface="+mn-lt"/>
              </a:rPr>
              <a:t> questions:</a:t>
            </a:r>
          </a:p>
          <a:p>
            <a:pPr lvl="1">
              <a:buClr>
                <a:schemeClr val="accent1">
                  <a:lumMod val="20000"/>
                  <a:lumOff val="80000"/>
                </a:schemeClr>
              </a:buClr>
              <a:buFont typeface="Wingdings" pitchFamily="2" charset="2"/>
              <a:buChar char="§"/>
              <a:defRPr/>
            </a:pPr>
            <a:r>
              <a:rPr lang="en-US" altLang="en-US" dirty="0">
                <a:latin typeface="+mn-lt"/>
              </a:rPr>
              <a:t>- What kind of exercise do you like to do?     “Walk!”</a:t>
            </a:r>
          </a:p>
          <a:p>
            <a:pPr marL="0" indent="0">
              <a:buClr>
                <a:schemeClr val="accent1">
                  <a:lumMod val="20000"/>
                  <a:lumOff val="80000"/>
                </a:schemeClr>
              </a:buClr>
              <a:buNone/>
              <a:defRPr/>
            </a:pPr>
            <a:r>
              <a:rPr lang="en-US" altLang="en-US" sz="2133" dirty="0">
                <a:latin typeface="+mn-lt"/>
              </a:rPr>
              <a:t>	- How often do you walk? “3-times a week.”</a:t>
            </a:r>
          </a:p>
          <a:p>
            <a:pPr marL="0" indent="0">
              <a:buClr>
                <a:schemeClr val="accent1">
                  <a:lumMod val="20000"/>
                  <a:lumOff val="80000"/>
                </a:schemeClr>
              </a:buClr>
              <a:buNone/>
              <a:defRPr/>
            </a:pPr>
            <a:r>
              <a:rPr lang="en-US" altLang="en-US" sz="2133" dirty="0">
                <a:latin typeface="+mn-lt"/>
              </a:rPr>
              <a:t>	- How often do you check your BG? </a:t>
            </a:r>
          </a:p>
          <a:p>
            <a:pPr marL="0" indent="0">
              <a:buClr>
                <a:schemeClr val="accent1">
                  <a:lumMod val="20000"/>
                  <a:lumOff val="80000"/>
                </a:schemeClr>
              </a:buClr>
              <a:buNone/>
              <a:defRPr/>
            </a:pPr>
            <a:r>
              <a:rPr lang="en-US" altLang="en-US" sz="2133" dirty="0">
                <a:latin typeface="+mn-lt"/>
              </a:rPr>
              <a:t>	  “Five times a day.”</a:t>
            </a:r>
          </a:p>
          <a:p>
            <a:pPr marL="0" indent="0">
              <a:buClr>
                <a:schemeClr val="accent1">
                  <a:lumMod val="20000"/>
                  <a:lumOff val="80000"/>
                </a:schemeClr>
              </a:buClr>
              <a:buNone/>
              <a:defRPr/>
            </a:pPr>
            <a:endParaRPr lang="en-US" altLang="en-US" sz="2133" dirty="0">
              <a:latin typeface="+mn-lt"/>
            </a:endParaRPr>
          </a:p>
          <a:p>
            <a:pPr marL="0" indent="0" algn="ctr">
              <a:buClr>
                <a:schemeClr val="accent1">
                  <a:lumMod val="20000"/>
                  <a:lumOff val="80000"/>
                </a:schemeClr>
              </a:buClr>
              <a:buNone/>
              <a:defRPr/>
            </a:pPr>
            <a:r>
              <a:rPr lang="en-US" altLang="en-US" sz="2133" dirty="0">
                <a:latin typeface="+mn-lt"/>
              </a:rPr>
              <a:t>	</a:t>
            </a:r>
            <a:r>
              <a:rPr lang="en-US" altLang="en-US" sz="2133" i="1" dirty="0">
                <a:latin typeface="+mn-lt"/>
              </a:rPr>
              <a:t>Closed-ended questions </a:t>
            </a:r>
            <a:r>
              <a:rPr lang="en-US" altLang="en-US" sz="2133" i="1" u="sng" dirty="0">
                <a:latin typeface="+mn-lt"/>
              </a:rPr>
              <a:t>do not </a:t>
            </a:r>
            <a:r>
              <a:rPr lang="en-US" altLang="en-US" sz="2133" i="1" dirty="0">
                <a:latin typeface="+mn-lt"/>
              </a:rPr>
              <a:t>help address DD.</a:t>
            </a:r>
            <a:endParaRPr lang="en-US" altLang="en-US" sz="2133" dirty="0">
              <a:latin typeface="+mn-lt"/>
            </a:endParaRPr>
          </a:p>
          <a:p>
            <a:pPr marL="0" indent="0">
              <a:buNone/>
              <a:defRPr/>
            </a:pPr>
            <a:endParaRPr lang="en-US" altLang="en-US" sz="2133" dirty="0"/>
          </a:p>
        </p:txBody>
      </p:sp>
      <p:sp>
        <p:nvSpPr>
          <p:cNvPr id="2" name="Title 1">
            <a:extLst>
              <a:ext uri="{FF2B5EF4-FFF2-40B4-BE49-F238E27FC236}">
                <a16:creationId xmlns:a16="http://schemas.microsoft.com/office/drawing/2014/main" id="{324D803D-A1B2-D24C-8421-DF813C939EF9}"/>
              </a:ext>
            </a:extLst>
          </p:cNvPr>
          <p:cNvSpPr>
            <a:spLocks noGrp="1"/>
          </p:cNvSpPr>
          <p:nvPr>
            <p:ph type="title" idx="4294967295"/>
          </p:nvPr>
        </p:nvSpPr>
        <p:spPr>
          <a:xfrm>
            <a:off x="0" y="381002"/>
            <a:ext cx="9144000" cy="677333"/>
          </a:xfrm>
        </p:spPr>
        <p:txBody>
          <a:bodyPr vert="horz" lIns="81280" tIns="40640" rIns="81280" bIns="40640" rtlCol="0" anchor="b" anchorCtr="0">
            <a:noAutofit/>
          </a:bodyPr>
          <a:lstStyle/>
          <a:p>
            <a:pPr>
              <a:defRPr/>
            </a:pPr>
            <a:r>
              <a:rPr lang="en-US" altLang="en-US" sz="3200" dirty="0"/>
              <a:t>Tools </a:t>
            </a:r>
            <a:r>
              <a:rPr lang="en-US" sz="3200" dirty="0">
                <a:cs typeface="Calibri" panose="020F0502020204030204" pitchFamily="34" charset="0"/>
              </a:rPr>
              <a:t>│</a:t>
            </a:r>
            <a:r>
              <a:rPr lang="en-US" sz="3200" dirty="0">
                <a:solidFill>
                  <a:srgbClr val="92D050"/>
                </a:solidFill>
                <a:cs typeface="Calibri" panose="020F0502020204030204" pitchFamily="34" charset="0"/>
              </a:rPr>
              <a:t> #1. </a:t>
            </a:r>
            <a:r>
              <a:rPr lang="en-US" altLang="en-US" sz="3200" dirty="0"/>
              <a:t>Open-Ended Questions</a:t>
            </a:r>
            <a:endParaRPr lang="en-US" sz="3200" dirty="0"/>
          </a:p>
        </p:txBody>
      </p:sp>
      <p:pic>
        <p:nvPicPr>
          <p:cNvPr id="36867" name="Picture 5">
            <a:extLst>
              <a:ext uri="{FF2B5EF4-FFF2-40B4-BE49-F238E27FC236}">
                <a16:creationId xmlns:a16="http://schemas.microsoft.com/office/drawing/2014/main" id="{D404E6B7-BB25-E845-BB7A-72497EBE3D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473200"/>
            <a:ext cx="123190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03F8B66C-9D96-C04F-C8F3-625667851177}"/>
              </a:ext>
            </a:extLst>
          </p:cNvPr>
          <p:cNvSpPr txBox="1"/>
          <p:nvPr/>
        </p:nvSpPr>
        <p:spPr>
          <a:xfrm>
            <a:off x="2743200" y="6096000"/>
            <a:ext cx="5960745" cy="646331"/>
          </a:xfrm>
          <a:prstGeom prst="rect">
            <a:avLst/>
          </a:prstGeom>
          <a:noFill/>
        </p:spPr>
        <p:txBody>
          <a:bodyPr wrap="square" rtlCol="0">
            <a:spAutoFit/>
          </a:bodyPr>
          <a:lstStyle/>
          <a:p>
            <a:r>
              <a:rPr lang="en-US" dirty="0"/>
              <a:t>Used with permission from ReVive 5 Program; Larry Fisher, PhD &amp; Susan Guzman, PhD</a:t>
            </a:r>
          </a:p>
        </p:txBody>
      </p:sp>
    </p:spTree>
    <p:extLst>
      <p:ext uri="{BB962C8B-B14F-4D97-AF65-F5344CB8AC3E}">
        <p14:creationId xmlns:p14="http://schemas.microsoft.com/office/powerpoint/2010/main" val="2960213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dissolve">
                                      <p:cBhvr>
                                        <p:cTn id="20" dur="500"/>
                                        <p:tgtEl>
                                          <p:spTgt spid="3">
                                            <p:txEl>
                                              <p:pRg st="4" end="4"/>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dissolve">
                                      <p:cBhvr>
                                        <p:cTn id="23" dur="500"/>
                                        <p:tgtEl>
                                          <p:spTgt spid="3">
                                            <p:txEl>
                                              <p:pRg st="5" end="5"/>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dissolve">
                                      <p:cBhvr>
                                        <p:cTn id="26" dur="500"/>
                                        <p:tgtEl>
                                          <p:spTgt spid="3">
                                            <p:txEl>
                                              <p:pRg st="6" end="6"/>
                                            </p:txEl>
                                          </p:spTgt>
                                        </p:tgtEl>
                                      </p:cBhvr>
                                    </p:animEffect>
                                  </p:childTnLst>
                                </p:cTn>
                              </p:par>
                              <p:par>
                                <p:cTn id="27" presetID="9"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dissolve">
                                      <p:cBhvr>
                                        <p:cTn id="29"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AAC43C-E41C-A840-B99D-8B1C361D91FD}"/>
              </a:ext>
            </a:extLst>
          </p:cNvPr>
          <p:cNvSpPr>
            <a:spLocks noGrp="1"/>
          </p:cNvSpPr>
          <p:nvPr>
            <p:ph sz="half" idx="1"/>
          </p:nvPr>
        </p:nvSpPr>
        <p:spPr>
          <a:xfrm>
            <a:off x="2540000" y="1261535"/>
            <a:ext cx="6252634" cy="5012267"/>
          </a:xfrm>
        </p:spPr>
        <p:txBody>
          <a:bodyPr vert="horz" lIns="81280" tIns="40640" rIns="81280" bIns="40640" rtlCol="0">
            <a:normAutofit fontScale="85000" lnSpcReduction="20000"/>
          </a:bodyPr>
          <a:lstStyle/>
          <a:p>
            <a:pPr marL="0" indent="0">
              <a:buNone/>
              <a:defRPr/>
            </a:pPr>
            <a:r>
              <a:rPr lang="en-US" altLang="en-US" sz="2600" dirty="0">
                <a:latin typeface="Calibri" panose="020F0502020204030204" pitchFamily="34" charset="0"/>
                <a:cs typeface="Calibri" panose="020F0502020204030204" pitchFamily="34" charset="0"/>
              </a:rPr>
              <a:t>What are </a:t>
            </a:r>
            <a:r>
              <a:rPr lang="en-US" altLang="en-US" sz="2600" i="1" dirty="0">
                <a:latin typeface="Calibri" panose="020F0502020204030204" pitchFamily="34" charset="0"/>
                <a:cs typeface="Calibri" panose="020F0502020204030204" pitchFamily="34" charset="0"/>
              </a:rPr>
              <a:t>open-ended</a:t>
            </a:r>
            <a:r>
              <a:rPr lang="en-US" altLang="en-US" sz="2600" dirty="0">
                <a:latin typeface="Calibri" panose="020F0502020204030204" pitchFamily="34" charset="0"/>
                <a:cs typeface="Calibri" panose="020F0502020204030204" pitchFamily="34" charset="0"/>
              </a:rPr>
              <a:t> questions?</a:t>
            </a:r>
          </a:p>
          <a:p>
            <a:pPr marL="0" indent="0">
              <a:buClr>
                <a:schemeClr val="accent1">
                  <a:lumMod val="20000"/>
                  <a:lumOff val="80000"/>
                </a:schemeClr>
              </a:buClr>
              <a:buNone/>
              <a:defRPr/>
            </a:pPr>
            <a:r>
              <a:rPr lang="en-US" altLang="en-US" dirty="0">
                <a:latin typeface="Calibri" panose="020F0502020204030204" pitchFamily="34" charset="0"/>
                <a:cs typeface="Calibri" panose="020F0502020204030204" pitchFamily="34" charset="0"/>
              </a:rPr>
              <a:t>	Questions that ask “how, what, why.”</a:t>
            </a:r>
          </a:p>
          <a:p>
            <a:pPr marL="0" indent="0">
              <a:buClr>
                <a:schemeClr val="accent1">
                  <a:lumMod val="20000"/>
                  <a:lumOff val="80000"/>
                </a:schemeClr>
              </a:buClr>
              <a:buNone/>
              <a:defRPr/>
            </a:pPr>
            <a:r>
              <a:rPr lang="en-US" altLang="en-US" dirty="0">
                <a:latin typeface="Calibri" panose="020F0502020204030204" pitchFamily="34" charset="0"/>
                <a:cs typeface="Calibri" panose="020F0502020204030204" pitchFamily="34" charset="0"/>
              </a:rPr>
              <a:t>	They require a more detailed response. </a:t>
            </a:r>
          </a:p>
          <a:p>
            <a:pPr marL="0" indent="0">
              <a:buClr>
                <a:schemeClr val="accent1">
                  <a:lumMod val="20000"/>
                  <a:lumOff val="80000"/>
                </a:schemeClr>
              </a:buClr>
              <a:buNone/>
              <a:defRPr/>
            </a:pPr>
            <a:r>
              <a:rPr lang="en-US" altLang="en-US" dirty="0">
                <a:latin typeface="Calibri" panose="020F0502020204030204" pitchFamily="34" charset="0"/>
                <a:cs typeface="Calibri" panose="020F0502020204030204" pitchFamily="34" charset="0"/>
              </a:rPr>
              <a:t>Examples:	</a:t>
            </a:r>
          </a:p>
          <a:p>
            <a:pPr marL="812810" lvl="2" indent="0">
              <a:buClr>
                <a:schemeClr val="accent1">
                  <a:lumMod val="20000"/>
                  <a:lumOff val="80000"/>
                </a:schemeClr>
              </a:buClr>
              <a:buNone/>
              <a:defRPr/>
            </a:pPr>
            <a:r>
              <a:rPr lang="en-US" altLang="en-US" sz="2400" dirty="0">
                <a:latin typeface="Calibri" panose="020F0502020204030204" pitchFamily="34" charset="0"/>
                <a:cs typeface="Calibri" panose="020F0502020204030204" pitchFamily="34" charset="0"/>
              </a:rPr>
              <a:t>  </a:t>
            </a:r>
            <a:r>
              <a:rPr lang="en-US" altLang="en-US" sz="2500" dirty="0">
                <a:latin typeface="Calibri" panose="020F0502020204030204" pitchFamily="34" charset="0"/>
                <a:cs typeface="Calibri" panose="020F0502020204030204" pitchFamily="34" charset="0"/>
              </a:rPr>
              <a:t>“</a:t>
            </a:r>
            <a:r>
              <a:rPr lang="en-US" altLang="en-US" sz="2500" u="sng" dirty="0">
                <a:latin typeface="Calibri" panose="020F0502020204030204" pitchFamily="34" charset="0"/>
                <a:cs typeface="Calibri" panose="020F0502020204030204" pitchFamily="34" charset="0"/>
              </a:rPr>
              <a:t>How</a:t>
            </a:r>
            <a:r>
              <a:rPr lang="en-US" altLang="en-US" sz="2500" dirty="0">
                <a:latin typeface="Calibri" panose="020F0502020204030204" pitchFamily="34" charset="0"/>
                <a:cs typeface="Calibri" panose="020F0502020204030204" pitchFamily="34" charset="0"/>
              </a:rPr>
              <a:t> do you respond when you go low?”</a:t>
            </a:r>
          </a:p>
          <a:p>
            <a:pPr marL="0" indent="0">
              <a:buClr>
                <a:schemeClr val="accent1">
                  <a:lumMod val="20000"/>
                  <a:lumOff val="80000"/>
                </a:schemeClr>
              </a:buClr>
              <a:buNone/>
              <a:defRPr/>
            </a:pPr>
            <a:r>
              <a:rPr lang="en-US" altLang="en-US" dirty="0">
                <a:latin typeface="Calibri" panose="020F0502020204030204" pitchFamily="34" charset="0"/>
                <a:cs typeface="Calibri" panose="020F0502020204030204" pitchFamily="34" charset="0"/>
              </a:rPr>
              <a:t>	“</a:t>
            </a:r>
            <a:r>
              <a:rPr lang="en-US" altLang="en-US" u="sng" dirty="0">
                <a:latin typeface="Calibri" panose="020F0502020204030204" pitchFamily="34" charset="0"/>
                <a:cs typeface="Calibri" panose="020F0502020204030204" pitchFamily="34" charset="0"/>
              </a:rPr>
              <a:t>What</a:t>
            </a:r>
            <a:r>
              <a:rPr lang="en-US" altLang="en-US" dirty="0">
                <a:latin typeface="Calibri" panose="020F0502020204030204" pitchFamily="34" charset="0"/>
                <a:cs typeface="Calibri" panose="020F0502020204030204" pitchFamily="34" charset="0"/>
              </a:rPr>
              <a:t> worries you the most about your 	  	  diabetes?”</a:t>
            </a:r>
          </a:p>
          <a:p>
            <a:pPr marL="0" indent="0">
              <a:buClr>
                <a:schemeClr val="accent1">
                  <a:lumMod val="20000"/>
                  <a:lumOff val="80000"/>
                </a:schemeClr>
              </a:buClr>
              <a:buNone/>
              <a:defRPr/>
            </a:pPr>
            <a:r>
              <a:rPr lang="en-US" altLang="en-US" dirty="0">
                <a:latin typeface="Calibri" panose="020F0502020204030204" pitchFamily="34" charset="0"/>
                <a:cs typeface="Calibri" panose="020F0502020204030204" pitchFamily="34" charset="0"/>
              </a:rPr>
              <a:t>	“</a:t>
            </a:r>
            <a:r>
              <a:rPr lang="en-US" altLang="en-US" u="sng" dirty="0">
                <a:latin typeface="Calibri" panose="020F0502020204030204" pitchFamily="34" charset="0"/>
                <a:cs typeface="Calibri" panose="020F0502020204030204" pitchFamily="34" charset="0"/>
              </a:rPr>
              <a:t>What</a:t>
            </a:r>
            <a:r>
              <a:rPr lang="en-US" altLang="en-US" dirty="0">
                <a:latin typeface="Calibri" panose="020F0502020204030204" pitchFamily="34" charset="0"/>
                <a:cs typeface="Calibri" panose="020F0502020204030204" pitchFamily="34" charset="0"/>
              </a:rPr>
              <a:t> sense do you make of these BG 	  	   	numbers?”</a:t>
            </a:r>
          </a:p>
          <a:p>
            <a:pPr marL="0" indent="0">
              <a:buClr>
                <a:schemeClr val="accent1">
                  <a:lumMod val="20000"/>
                  <a:lumOff val="80000"/>
                </a:schemeClr>
              </a:buClr>
              <a:buNone/>
              <a:defRPr/>
            </a:pPr>
            <a:r>
              <a:rPr lang="en-US" altLang="en-US" dirty="0">
                <a:latin typeface="Calibri" panose="020F0502020204030204" pitchFamily="34" charset="0"/>
                <a:cs typeface="Calibri" panose="020F0502020204030204" pitchFamily="34" charset="0"/>
              </a:rPr>
              <a:t>	“</a:t>
            </a:r>
            <a:r>
              <a:rPr lang="en-US" altLang="en-US" u="sng" dirty="0">
                <a:latin typeface="Calibri" panose="020F0502020204030204" pitchFamily="34" charset="0"/>
                <a:cs typeface="Calibri" panose="020F0502020204030204" pitchFamily="34" charset="0"/>
              </a:rPr>
              <a:t>Why</a:t>
            </a:r>
            <a:r>
              <a:rPr lang="en-US" altLang="en-US" dirty="0">
                <a:latin typeface="Calibri" panose="020F0502020204030204" pitchFamily="34" charset="0"/>
                <a:cs typeface="Calibri" panose="020F0502020204030204" pitchFamily="34" charset="0"/>
              </a:rPr>
              <a:t> do you think that you are having 			trouble lowering your BG levels? What 		might be going on?”</a:t>
            </a:r>
          </a:p>
          <a:p>
            <a:pPr marL="0" indent="0">
              <a:buClr>
                <a:schemeClr val="accent1">
                  <a:lumMod val="20000"/>
                  <a:lumOff val="80000"/>
                </a:schemeClr>
              </a:buClr>
              <a:buNone/>
              <a:defRPr/>
            </a:pPr>
            <a:endParaRPr lang="en-US" altLang="en-US" dirty="0">
              <a:latin typeface="Calibri" panose="020F0502020204030204" pitchFamily="34" charset="0"/>
              <a:cs typeface="Calibri" panose="020F0502020204030204" pitchFamily="34" charset="0"/>
            </a:endParaRPr>
          </a:p>
          <a:p>
            <a:pPr marL="0" indent="0" algn="ctr">
              <a:buClr>
                <a:schemeClr val="accent1">
                  <a:lumMod val="20000"/>
                  <a:lumOff val="80000"/>
                </a:schemeClr>
              </a:buClr>
              <a:buNone/>
              <a:defRPr/>
            </a:pPr>
            <a:r>
              <a:rPr lang="en-US" altLang="en-US" i="1" dirty="0">
                <a:latin typeface="Calibri" panose="020F0502020204030204" pitchFamily="34" charset="0"/>
                <a:cs typeface="Calibri" panose="020F0502020204030204" pitchFamily="34" charset="0"/>
              </a:rPr>
              <a:t>Open-ended questions sometimes make clinicians nervous(never know what the response might be) –but t</a:t>
            </a:r>
            <a:r>
              <a:rPr lang="en-US" altLang="en-US" i="1" dirty="0">
                <a:latin typeface="+mn-lt"/>
              </a:rPr>
              <a:t>hey open the door to a more effective clinical conversation.</a:t>
            </a:r>
            <a:endParaRPr lang="en-US" altLang="en-US" dirty="0">
              <a:latin typeface="+mn-lt"/>
            </a:endParaRPr>
          </a:p>
          <a:p>
            <a:pPr marL="0" indent="0">
              <a:buNone/>
              <a:defRPr/>
            </a:pPr>
            <a:endParaRPr lang="en-US" altLang="en-US" sz="2311" dirty="0"/>
          </a:p>
        </p:txBody>
      </p:sp>
      <p:sp>
        <p:nvSpPr>
          <p:cNvPr id="2" name="Title 1">
            <a:extLst>
              <a:ext uri="{FF2B5EF4-FFF2-40B4-BE49-F238E27FC236}">
                <a16:creationId xmlns:a16="http://schemas.microsoft.com/office/drawing/2014/main" id="{324D803D-A1B2-D24C-8421-DF813C939EF9}"/>
              </a:ext>
            </a:extLst>
          </p:cNvPr>
          <p:cNvSpPr>
            <a:spLocks noGrp="1"/>
          </p:cNvSpPr>
          <p:nvPr>
            <p:ph type="title" idx="4294967295"/>
          </p:nvPr>
        </p:nvSpPr>
        <p:spPr>
          <a:xfrm>
            <a:off x="454378" y="381002"/>
            <a:ext cx="8689622" cy="677333"/>
          </a:xfrm>
        </p:spPr>
        <p:txBody>
          <a:bodyPr vert="horz" lIns="81280" tIns="40640" rIns="81280" bIns="40640" rtlCol="0" anchor="b" anchorCtr="0">
            <a:noAutofit/>
          </a:bodyPr>
          <a:lstStyle/>
          <a:p>
            <a:pPr>
              <a:defRPr/>
            </a:pPr>
            <a:r>
              <a:rPr lang="en-US" altLang="en-US" sz="3200" dirty="0"/>
              <a:t>Tools </a:t>
            </a:r>
            <a:r>
              <a:rPr lang="en-US" sz="3200" dirty="0">
                <a:cs typeface="Calibri" panose="020F0502020204030204" pitchFamily="34" charset="0"/>
              </a:rPr>
              <a:t>│</a:t>
            </a:r>
            <a:r>
              <a:rPr lang="en-US" sz="3200" dirty="0">
                <a:solidFill>
                  <a:srgbClr val="92D050"/>
                </a:solidFill>
                <a:cs typeface="Calibri" panose="020F0502020204030204" pitchFamily="34" charset="0"/>
              </a:rPr>
              <a:t> #1. </a:t>
            </a:r>
            <a:r>
              <a:rPr lang="en-US" altLang="en-US" sz="3200" dirty="0"/>
              <a:t>Open-Ended Questions</a:t>
            </a:r>
            <a:endParaRPr lang="en-US" sz="3200" dirty="0"/>
          </a:p>
        </p:txBody>
      </p:sp>
      <p:pic>
        <p:nvPicPr>
          <p:cNvPr id="36867" name="Picture 5">
            <a:extLst>
              <a:ext uri="{FF2B5EF4-FFF2-40B4-BE49-F238E27FC236}">
                <a16:creationId xmlns:a16="http://schemas.microsoft.com/office/drawing/2014/main" id="{D404E6B7-BB25-E845-BB7A-72497EBE3D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473200"/>
            <a:ext cx="123190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B2F698A8-9DF1-E5A8-C217-2FA122B78C5D}"/>
              </a:ext>
            </a:extLst>
          </p:cNvPr>
          <p:cNvSpPr txBox="1"/>
          <p:nvPr/>
        </p:nvSpPr>
        <p:spPr>
          <a:xfrm>
            <a:off x="2743200" y="6096000"/>
            <a:ext cx="5960745" cy="646331"/>
          </a:xfrm>
          <a:prstGeom prst="rect">
            <a:avLst/>
          </a:prstGeom>
          <a:noFill/>
        </p:spPr>
        <p:txBody>
          <a:bodyPr wrap="square" rtlCol="0">
            <a:spAutoFit/>
          </a:bodyPr>
          <a:lstStyle/>
          <a:p>
            <a:r>
              <a:rPr lang="en-US" dirty="0"/>
              <a:t>Used with permission from ReVive 5 Program; Larry Fisher, PhD &amp; Susan Guzman, PhD</a:t>
            </a:r>
          </a:p>
        </p:txBody>
      </p:sp>
    </p:spTree>
    <p:extLst>
      <p:ext uri="{BB962C8B-B14F-4D97-AF65-F5344CB8AC3E}">
        <p14:creationId xmlns:p14="http://schemas.microsoft.com/office/powerpoint/2010/main" val="1022829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dissolv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dissolv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dissolv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dissolve">
                                      <p:cBhvr>
                                        <p:cTn id="37" dur="500"/>
                                        <p:tgtEl>
                                          <p:spTgt spid="3">
                                            <p:txEl>
                                              <p:pRg st="7" end="7"/>
                                            </p:txEl>
                                          </p:spTgt>
                                        </p:tgtEl>
                                      </p:cBhvr>
                                    </p:animEffect>
                                  </p:childTnLst>
                                </p:cTn>
                              </p:par>
                              <p:par>
                                <p:cTn id="38" presetID="9" presetClass="entr" presetSubtype="0" fill="hold" nodeType="with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dissolve">
                                      <p:cBhvr>
                                        <p:cTn id="40"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AAC43C-E41C-A840-B99D-8B1C361D91FD}"/>
              </a:ext>
            </a:extLst>
          </p:cNvPr>
          <p:cNvSpPr>
            <a:spLocks noGrp="1"/>
          </p:cNvSpPr>
          <p:nvPr>
            <p:ph sz="half" idx="1"/>
          </p:nvPr>
        </p:nvSpPr>
        <p:spPr>
          <a:xfrm>
            <a:off x="2540000" y="1600200"/>
            <a:ext cx="6252634" cy="4432300"/>
          </a:xfrm>
        </p:spPr>
        <p:txBody>
          <a:bodyPr vert="horz" lIns="81280" tIns="40640" rIns="81280" bIns="40640" rtlCol="0">
            <a:normAutofit lnSpcReduction="10000"/>
          </a:bodyPr>
          <a:lstStyle/>
          <a:p>
            <a:pPr marL="0" indent="0">
              <a:buNone/>
              <a:defRPr/>
            </a:pPr>
            <a:r>
              <a:rPr lang="en-US" altLang="en-US" sz="2311" dirty="0">
                <a:latin typeface="+mn-lt"/>
              </a:rPr>
              <a:t>What is “active listening?”</a:t>
            </a:r>
          </a:p>
          <a:p>
            <a:pPr lvl="0">
              <a:buClr>
                <a:srgbClr val="063DE8">
                  <a:lumMod val="75000"/>
                </a:srgbClr>
              </a:buClr>
              <a:buFont typeface="Wingdings" pitchFamily="2" charset="2"/>
              <a:buChar char="§"/>
              <a:defRPr/>
            </a:pPr>
            <a:r>
              <a:rPr lang="en-US" altLang="en-US" sz="2311" dirty="0">
                <a:latin typeface="+mn-lt"/>
              </a:rPr>
              <a:t>Listen attentively – </a:t>
            </a:r>
            <a:r>
              <a:rPr lang="en-US" altLang="en-US" sz="2311" u="sng" dirty="0">
                <a:latin typeface="+mn-lt"/>
              </a:rPr>
              <a:t>talk much less (&lt; 50%).</a:t>
            </a:r>
            <a:endParaRPr lang="en-US" altLang="en-US" sz="2311" dirty="0">
              <a:latin typeface="+mn-lt"/>
            </a:endParaRPr>
          </a:p>
          <a:p>
            <a:pPr>
              <a:buFont typeface="Wingdings" pitchFamily="2" charset="2"/>
              <a:buChar char="§"/>
              <a:defRPr/>
            </a:pPr>
            <a:r>
              <a:rPr lang="en-US" altLang="en-US" sz="2311" dirty="0">
                <a:latin typeface="+mn-lt"/>
              </a:rPr>
              <a:t>Alter tone and pace of speech (tolerate silences).</a:t>
            </a:r>
          </a:p>
          <a:p>
            <a:pPr>
              <a:buFont typeface="Wingdings" pitchFamily="2" charset="2"/>
              <a:buChar char="§"/>
              <a:defRPr/>
            </a:pPr>
            <a:r>
              <a:rPr lang="en-US" altLang="en-US" sz="2311" dirty="0">
                <a:latin typeface="+mn-lt"/>
              </a:rPr>
              <a:t>Attend to the position of HCP and PWD in the room.</a:t>
            </a:r>
          </a:p>
          <a:p>
            <a:pPr>
              <a:buFont typeface="Wingdings" pitchFamily="2" charset="2"/>
              <a:buChar char="§"/>
              <a:defRPr/>
            </a:pPr>
            <a:r>
              <a:rPr lang="en-US" altLang="en-US" sz="2311" dirty="0">
                <a:latin typeface="+mn-lt"/>
              </a:rPr>
              <a:t>Maintain eye contact (engage physically).</a:t>
            </a:r>
          </a:p>
          <a:p>
            <a:pPr>
              <a:buFont typeface="Wingdings" pitchFamily="2" charset="2"/>
              <a:buChar char="§"/>
              <a:defRPr/>
            </a:pPr>
            <a:r>
              <a:rPr lang="en-US" altLang="en-US" sz="2311" dirty="0">
                <a:latin typeface="+mn-lt"/>
              </a:rPr>
              <a:t>Prevent computer, charts, papers, from distracting. </a:t>
            </a:r>
          </a:p>
          <a:p>
            <a:pPr marL="0" indent="0" algn="ctr">
              <a:buNone/>
              <a:defRPr/>
            </a:pPr>
            <a:endParaRPr lang="en-US" altLang="en-US" sz="2311" dirty="0">
              <a:latin typeface="+mn-lt"/>
            </a:endParaRPr>
          </a:p>
          <a:p>
            <a:pPr marL="0" indent="0" algn="ctr">
              <a:buNone/>
              <a:defRPr/>
            </a:pPr>
            <a:r>
              <a:rPr lang="en-US" altLang="en-US" sz="2311" dirty="0">
                <a:latin typeface="+mn-lt"/>
              </a:rPr>
              <a:t>Create an atmosphere of engaged, empathetic, and attentive listening.</a:t>
            </a:r>
          </a:p>
        </p:txBody>
      </p:sp>
      <p:sp>
        <p:nvSpPr>
          <p:cNvPr id="2" name="Title 1">
            <a:extLst>
              <a:ext uri="{FF2B5EF4-FFF2-40B4-BE49-F238E27FC236}">
                <a16:creationId xmlns:a16="http://schemas.microsoft.com/office/drawing/2014/main" id="{324D803D-A1B2-D24C-8421-DF813C939EF9}"/>
              </a:ext>
            </a:extLst>
          </p:cNvPr>
          <p:cNvSpPr>
            <a:spLocks noGrp="1"/>
          </p:cNvSpPr>
          <p:nvPr>
            <p:ph type="title" idx="4294967295"/>
          </p:nvPr>
        </p:nvSpPr>
        <p:spPr>
          <a:xfrm>
            <a:off x="454378" y="381002"/>
            <a:ext cx="8689622" cy="677333"/>
          </a:xfrm>
        </p:spPr>
        <p:txBody>
          <a:bodyPr vert="horz" lIns="81280" tIns="40640" rIns="81280" bIns="40640" rtlCol="0" anchor="b" anchorCtr="0">
            <a:noAutofit/>
          </a:bodyPr>
          <a:lstStyle/>
          <a:p>
            <a:pPr>
              <a:defRPr/>
            </a:pPr>
            <a:r>
              <a:rPr lang="en-US" altLang="en-US" sz="3200" dirty="0"/>
              <a:t>Tools </a:t>
            </a:r>
            <a:r>
              <a:rPr lang="en-US" sz="3200" dirty="0">
                <a:cs typeface="Calibri" panose="020F0502020204030204" pitchFamily="34" charset="0"/>
              </a:rPr>
              <a:t>│</a:t>
            </a:r>
            <a:r>
              <a:rPr lang="en-US" sz="3200" dirty="0">
                <a:solidFill>
                  <a:schemeClr val="accent2"/>
                </a:solidFill>
                <a:cs typeface="Calibri" panose="020F0502020204030204" pitchFamily="34" charset="0"/>
              </a:rPr>
              <a:t>#2. </a:t>
            </a:r>
            <a:r>
              <a:rPr lang="en-US" altLang="en-US" sz="3200" dirty="0"/>
              <a:t>Active Listening</a:t>
            </a:r>
            <a:endParaRPr lang="en-US" sz="3200" dirty="0"/>
          </a:p>
        </p:txBody>
      </p:sp>
      <p:pic>
        <p:nvPicPr>
          <p:cNvPr id="38915" name="Picture 5">
            <a:extLst>
              <a:ext uri="{FF2B5EF4-FFF2-40B4-BE49-F238E27FC236}">
                <a16:creationId xmlns:a16="http://schemas.microsoft.com/office/drawing/2014/main" id="{529BB5D7-ED27-7F45-B2E1-F4749A5587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473200"/>
            <a:ext cx="123190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97E5B99E-846E-A24A-7C8A-FA635D3E686D}"/>
              </a:ext>
            </a:extLst>
          </p:cNvPr>
          <p:cNvSpPr txBox="1"/>
          <p:nvPr/>
        </p:nvSpPr>
        <p:spPr>
          <a:xfrm>
            <a:off x="2743200" y="6096000"/>
            <a:ext cx="5960745" cy="646331"/>
          </a:xfrm>
          <a:prstGeom prst="rect">
            <a:avLst/>
          </a:prstGeom>
          <a:noFill/>
        </p:spPr>
        <p:txBody>
          <a:bodyPr wrap="square" rtlCol="0">
            <a:spAutoFit/>
          </a:bodyPr>
          <a:lstStyle/>
          <a:p>
            <a:r>
              <a:rPr lang="en-US" dirty="0"/>
              <a:t>Used with permission from ReVive 5 Program; Larry Fisher, PhD &amp; Susan Guzman, PhD</a:t>
            </a:r>
          </a:p>
        </p:txBody>
      </p:sp>
    </p:spTree>
    <p:extLst>
      <p:ext uri="{BB962C8B-B14F-4D97-AF65-F5344CB8AC3E}">
        <p14:creationId xmlns:p14="http://schemas.microsoft.com/office/powerpoint/2010/main" val="2191999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dissolve">
                                      <p:cBhvr>
                                        <p:cTn id="10" dur="500"/>
                                        <p:tgtEl>
                                          <p:spTgt spid="3">
                                            <p:txEl>
                                              <p:pRg st="2" end="2"/>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dissolve">
                                      <p:cBhvr>
                                        <p:cTn id="13" dur="500"/>
                                        <p:tgtEl>
                                          <p:spTgt spid="3">
                                            <p:txEl>
                                              <p:pRg st="1" end="1"/>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dissolve">
                                      <p:cBhvr>
                                        <p:cTn id="16" dur="500"/>
                                        <p:tgtEl>
                                          <p:spTgt spid="3">
                                            <p:txEl>
                                              <p:pRg st="3" end="3"/>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dissolve">
                                      <p:cBhvr>
                                        <p:cTn id="19" dur="500"/>
                                        <p:tgtEl>
                                          <p:spTgt spid="3">
                                            <p:txEl>
                                              <p:pRg st="4" end="4"/>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dissolve">
                                      <p:cBhvr>
                                        <p:cTn id="22" dur="500"/>
                                        <p:tgtEl>
                                          <p:spTgt spid="3">
                                            <p:txEl>
                                              <p:pRg st="5" end="5"/>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dissolve">
                                      <p:cBhvr>
                                        <p:cTn id="25"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D803D-A1B2-D24C-8421-DF813C939EF9}"/>
              </a:ext>
            </a:extLst>
          </p:cNvPr>
          <p:cNvSpPr>
            <a:spLocks noGrp="1"/>
          </p:cNvSpPr>
          <p:nvPr>
            <p:ph type="title" idx="4294967295"/>
          </p:nvPr>
        </p:nvSpPr>
        <p:spPr>
          <a:xfrm>
            <a:off x="454378" y="448736"/>
            <a:ext cx="8689622" cy="677333"/>
          </a:xfrm>
        </p:spPr>
        <p:txBody>
          <a:bodyPr vert="horz" lIns="81280" tIns="40640" rIns="81280" bIns="40640" rtlCol="0" anchor="b" anchorCtr="0">
            <a:noAutofit/>
          </a:bodyPr>
          <a:lstStyle/>
          <a:p>
            <a:pPr>
              <a:defRPr/>
            </a:pPr>
            <a:r>
              <a:rPr lang="en-US" altLang="en-US" sz="3200" dirty="0"/>
              <a:t>Tools </a:t>
            </a:r>
            <a:r>
              <a:rPr lang="en-US" sz="3200" dirty="0">
                <a:cs typeface="Calibri" panose="020F0502020204030204" pitchFamily="34" charset="0"/>
              </a:rPr>
              <a:t>│</a:t>
            </a:r>
            <a:r>
              <a:rPr lang="en-US" sz="3200" dirty="0">
                <a:solidFill>
                  <a:schemeClr val="accent2"/>
                </a:solidFill>
                <a:cs typeface="Calibri" panose="020F0502020204030204" pitchFamily="34" charset="0"/>
              </a:rPr>
              <a:t>#3. </a:t>
            </a:r>
            <a:r>
              <a:rPr lang="en-US" sz="3200" dirty="0">
                <a:cs typeface="Calibri" panose="020F0502020204030204" pitchFamily="34" charset="0"/>
              </a:rPr>
              <a:t>Clinical Engagement Skills</a:t>
            </a:r>
            <a:endParaRPr lang="en-US" sz="3200" dirty="0"/>
          </a:p>
        </p:txBody>
      </p:sp>
      <p:pic>
        <p:nvPicPr>
          <p:cNvPr id="38915" name="Picture 5">
            <a:extLst>
              <a:ext uri="{FF2B5EF4-FFF2-40B4-BE49-F238E27FC236}">
                <a16:creationId xmlns:a16="http://schemas.microsoft.com/office/drawing/2014/main" id="{529BB5D7-ED27-7F45-B2E1-F4749A5587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540934"/>
            <a:ext cx="123190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E3AE5C64-1F28-07A6-BDBF-7138C55B606A}"/>
              </a:ext>
            </a:extLst>
          </p:cNvPr>
          <p:cNvPicPr>
            <a:picLocks noChangeAspect="1"/>
          </p:cNvPicPr>
          <p:nvPr/>
        </p:nvPicPr>
        <p:blipFill>
          <a:blip r:embed="rId4"/>
          <a:stretch>
            <a:fillRect/>
          </a:stretch>
        </p:blipFill>
        <p:spPr>
          <a:xfrm>
            <a:off x="2607734" y="2100303"/>
            <a:ext cx="5798476" cy="3858425"/>
          </a:xfrm>
          <a:prstGeom prst="rect">
            <a:avLst/>
          </a:prstGeom>
        </p:spPr>
      </p:pic>
      <p:sp>
        <p:nvSpPr>
          <p:cNvPr id="7" name="Content Placeholder 6">
            <a:extLst>
              <a:ext uri="{FF2B5EF4-FFF2-40B4-BE49-F238E27FC236}">
                <a16:creationId xmlns:a16="http://schemas.microsoft.com/office/drawing/2014/main" id="{160BBE00-DB3C-937A-D7E8-7FB01112329B}"/>
              </a:ext>
            </a:extLst>
          </p:cNvPr>
          <p:cNvSpPr>
            <a:spLocks noGrp="1"/>
          </p:cNvSpPr>
          <p:nvPr>
            <p:ph sz="half" idx="1"/>
          </p:nvPr>
        </p:nvSpPr>
        <p:spPr>
          <a:xfrm>
            <a:off x="2607736" y="1261534"/>
            <a:ext cx="6976533" cy="4686008"/>
          </a:xfrm>
        </p:spPr>
        <p:txBody>
          <a:bodyPr/>
          <a:lstStyle/>
          <a:p>
            <a:pPr marL="0" indent="0">
              <a:buNone/>
            </a:pPr>
            <a:r>
              <a:rPr lang="en-US" altLang="en-US" dirty="0">
                <a:solidFill>
                  <a:schemeClr val="tx1"/>
                </a:solidFill>
                <a:latin typeface="Calibri" panose="020F0502020204030204" pitchFamily="34" charset="0"/>
                <a:ea typeface="Calibri" panose="020F0502020204030204" pitchFamily="34" charset="0"/>
                <a:cs typeface="Calibri" panose="020F0502020204030204" pitchFamily="34" charset="0"/>
              </a:rPr>
              <a:t>Based on MI, empowerment, autonomy support:</a:t>
            </a:r>
          </a:p>
          <a:p>
            <a:endParaRPr lang="en-US" dirty="0"/>
          </a:p>
        </p:txBody>
      </p:sp>
      <p:sp>
        <p:nvSpPr>
          <p:cNvPr id="3" name="TextBox 2">
            <a:extLst>
              <a:ext uri="{FF2B5EF4-FFF2-40B4-BE49-F238E27FC236}">
                <a16:creationId xmlns:a16="http://schemas.microsoft.com/office/drawing/2014/main" id="{D10E6BF6-1DCB-26A5-4C0B-30BAE6FC4BA0}"/>
              </a:ext>
            </a:extLst>
          </p:cNvPr>
          <p:cNvSpPr txBox="1"/>
          <p:nvPr/>
        </p:nvSpPr>
        <p:spPr>
          <a:xfrm>
            <a:off x="2743200" y="6096000"/>
            <a:ext cx="5960745" cy="646331"/>
          </a:xfrm>
          <a:prstGeom prst="rect">
            <a:avLst/>
          </a:prstGeom>
          <a:noFill/>
        </p:spPr>
        <p:txBody>
          <a:bodyPr wrap="square" rtlCol="0">
            <a:spAutoFit/>
          </a:bodyPr>
          <a:lstStyle/>
          <a:p>
            <a:r>
              <a:rPr lang="en-US" dirty="0"/>
              <a:t>Used with permission from ReVive 5 Program; Larry Fisher, PhD &amp; Susan Guzman, PhD</a:t>
            </a:r>
          </a:p>
        </p:txBody>
      </p:sp>
    </p:spTree>
    <p:extLst>
      <p:ext uri="{BB962C8B-B14F-4D97-AF65-F5344CB8AC3E}">
        <p14:creationId xmlns:p14="http://schemas.microsoft.com/office/powerpoint/2010/main" val="183571678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101602" y="228600"/>
            <a:ext cx="8805333" cy="1168400"/>
          </a:xfrm>
        </p:spPr>
        <p:txBody>
          <a:bodyPr>
            <a:normAutofit fontScale="90000"/>
          </a:bodyPr>
          <a:lstStyle/>
          <a:p>
            <a:pPr>
              <a:defRPr/>
            </a:pPr>
            <a:br>
              <a:rPr lang="en-US" altLang="en-US" sz="3911" dirty="0">
                <a:ea typeface="ＭＳ Ｐゴシック" panose="020B0600070205080204" pitchFamily="34" charset="-128"/>
              </a:rPr>
            </a:br>
            <a:r>
              <a:rPr lang="en-US" altLang="en-US" sz="3600" dirty="0">
                <a:ea typeface="ＭＳ Ｐゴシック" panose="020B0600070205080204" pitchFamily="34" charset="-128"/>
              </a:rPr>
              <a:t>Clinical Engagement Tools: </a:t>
            </a:r>
            <a:r>
              <a:rPr lang="en-US" altLang="en-US" sz="3600" u="sng" dirty="0">
                <a:ea typeface="ＭＳ Ｐゴシック" panose="020B0600070205080204" pitchFamily="34" charset="-128"/>
              </a:rPr>
              <a:t>Label &amp; Address Feelings</a:t>
            </a:r>
            <a:br>
              <a:rPr lang="en-US" altLang="en-US" sz="3600" dirty="0">
                <a:ea typeface="ＭＳ Ｐゴシック" panose="020B0600070205080204" pitchFamily="34" charset="-128"/>
              </a:rPr>
            </a:br>
            <a:endParaRPr lang="en-US" altLang="en-US" sz="3200" dirty="0">
              <a:ea typeface="ＭＳ Ｐゴシック" panose="020B0600070205080204" pitchFamily="34" charset="-128"/>
            </a:endParaRP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455EFA74-7849-ED4D-8E77-5235A0ECE24C}"/>
              </a:ext>
            </a:extLst>
          </p:cNvPr>
          <p:cNvSpPr txBox="1"/>
          <p:nvPr/>
        </p:nvSpPr>
        <p:spPr>
          <a:xfrm>
            <a:off x="982136" y="1845471"/>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E75FBBE1-E81B-924D-8E30-097D9C482AA6}"/>
              </a:ext>
            </a:extLst>
          </p:cNvPr>
          <p:cNvSpPr txBox="1"/>
          <p:nvPr/>
        </p:nvSpPr>
        <p:spPr>
          <a:xfrm>
            <a:off x="237065" y="1397000"/>
            <a:ext cx="8128001" cy="5324535"/>
          </a:xfrm>
          <a:prstGeom prst="rect">
            <a:avLst/>
          </a:prstGeom>
          <a:noFill/>
        </p:spPr>
        <p:txBody>
          <a:bodyPr wrap="square" rtlCol="0">
            <a:spAutoFit/>
          </a:bodyPr>
          <a:lstStyle/>
          <a:p>
            <a:endParaRPr lang="en-US" sz="1600" b="1" u="sng" dirty="0">
              <a:solidFill>
                <a:srgbClr val="727CA3">
                  <a:lumMod val="20000"/>
                  <a:lumOff val="80000"/>
                </a:srgbClr>
              </a:solidFill>
              <a:latin typeface="Bookman Old Style"/>
            </a:endParaRPr>
          </a:p>
          <a:p>
            <a:pPr marL="304804" indent="-304804">
              <a:buFont typeface="Wingdings" pitchFamily="2" charset="2"/>
              <a:buChar char="§"/>
            </a:pPr>
            <a:r>
              <a:rPr lang="en-US" sz="2800" dirty="0">
                <a:solidFill>
                  <a:prstClr val="black"/>
                </a:solidFill>
                <a:latin typeface="Calibri" panose="020F0502020204030204" pitchFamily="34" charset="0"/>
                <a:cs typeface="Calibri" panose="020F0502020204030204" pitchFamily="34" charset="0"/>
              </a:rPr>
              <a:t>Many people are unaware of what they feel.</a:t>
            </a:r>
          </a:p>
          <a:p>
            <a:endParaRPr lang="en-US" sz="2800" dirty="0">
              <a:solidFill>
                <a:prstClr val="black"/>
              </a:solidFill>
              <a:latin typeface="Calibri" panose="020F0502020204030204" pitchFamily="34" charset="0"/>
              <a:cs typeface="Calibri" panose="020F0502020204030204" pitchFamily="34" charset="0"/>
            </a:endParaRPr>
          </a:p>
          <a:p>
            <a:pPr marL="304804" indent="-304804">
              <a:buFont typeface="Wingdings" pitchFamily="2" charset="2"/>
              <a:buChar char="§"/>
            </a:pPr>
            <a:r>
              <a:rPr lang="en-US" sz="2800" dirty="0">
                <a:solidFill>
                  <a:prstClr val="black"/>
                </a:solidFill>
                <a:latin typeface="Calibri" panose="020F0502020204030204" pitchFamily="34" charset="0"/>
                <a:cs typeface="Calibri" panose="020F0502020204030204" pitchFamily="34" charset="0"/>
              </a:rPr>
              <a:t>Many feel many things at the same time – hard to separate and label each  (anger and self-blame).</a:t>
            </a:r>
          </a:p>
          <a:p>
            <a:endParaRPr lang="en-US" sz="2800" dirty="0">
              <a:solidFill>
                <a:prstClr val="black"/>
              </a:solidFill>
              <a:latin typeface="Calibri" panose="020F0502020204030204" pitchFamily="34" charset="0"/>
              <a:cs typeface="Calibri" panose="020F0502020204030204" pitchFamily="34" charset="0"/>
            </a:endParaRPr>
          </a:p>
          <a:p>
            <a:pPr marL="304804" indent="-304804">
              <a:buFont typeface="Wingdings" pitchFamily="2" charset="2"/>
              <a:buChar char="§"/>
            </a:pPr>
            <a:r>
              <a:rPr lang="en-US" sz="2800" dirty="0">
                <a:solidFill>
                  <a:prstClr val="black"/>
                </a:solidFill>
                <a:latin typeface="Calibri" panose="020F0502020204030204" pitchFamily="34" charset="0"/>
                <a:cs typeface="Calibri" panose="020F0502020204030204" pitchFamily="34" charset="0"/>
              </a:rPr>
              <a:t>Many are ashamed or embarrassed about what they feel – “I shouldn’t feel this way.”</a:t>
            </a:r>
          </a:p>
          <a:p>
            <a:endParaRPr lang="en-US" sz="2800" dirty="0">
              <a:solidFill>
                <a:prstClr val="black"/>
              </a:solidFill>
              <a:latin typeface="Calibri" panose="020F0502020204030204" pitchFamily="34" charset="0"/>
              <a:cs typeface="Calibri" panose="020F0502020204030204" pitchFamily="34" charset="0"/>
            </a:endParaRPr>
          </a:p>
          <a:p>
            <a:pPr marL="304804" indent="-304804">
              <a:buFont typeface="Wingdings" pitchFamily="2" charset="2"/>
              <a:buChar char="§"/>
            </a:pPr>
            <a:r>
              <a:rPr lang="en-US" sz="2800" dirty="0">
                <a:solidFill>
                  <a:schemeClr val="tx1">
                    <a:alpha val="80000"/>
                  </a:schemeClr>
                </a:solidFill>
                <a:latin typeface="Calibri" panose="020F0502020204030204" pitchFamily="34" charset="0"/>
                <a:cs typeface="Calibri" panose="020F0502020204030204" pitchFamily="34" charset="0"/>
              </a:rPr>
              <a:t>Listen carefully for underlying feelings throughout the conversation.</a:t>
            </a:r>
            <a:r>
              <a:rPr lang="en-US" sz="2800" dirty="0">
                <a:solidFill>
                  <a:prstClr val="black"/>
                </a:solidFill>
                <a:latin typeface="Calibri" panose="020F0502020204030204" pitchFamily="34" charset="0"/>
                <a:cs typeface="Calibri" panose="020F0502020204030204" pitchFamily="34" charset="0"/>
              </a:rPr>
              <a:t> 	</a:t>
            </a:r>
          </a:p>
          <a:p>
            <a:pPr marL="304804" indent="-304804">
              <a:buFont typeface="Wingdings" pitchFamily="2" charset="2"/>
              <a:buChar char="§"/>
            </a:pPr>
            <a:endParaRPr lang="en-US" sz="2800" dirty="0">
              <a:solidFill>
                <a:prstClr val="black"/>
              </a:solidFill>
              <a:latin typeface="Calibri" panose="020F0502020204030204" pitchFamily="34" charset="0"/>
              <a:cs typeface="Calibri" panose="020F0502020204030204" pitchFamily="34" charset="0"/>
            </a:endParaRPr>
          </a:p>
          <a:p>
            <a:pPr algn="ctr"/>
            <a:endParaRPr lang="en-US" sz="1600" b="1" dirty="0">
              <a:solidFill>
                <a:srgbClr val="FFFF00"/>
              </a:solidFill>
              <a:latin typeface="Bookman Old Style"/>
            </a:endParaRPr>
          </a:p>
        </p:txBody>
      </p:sp>
      <p:sp>
        <p:nvSpPr>
          <p:cNvPr id="2" name="TextBox 1">
            <a:extLst>
              <a:ext uri="{FF2B5EF4-FFF2-40B4-BE49-F238E27FC236}">
                <a16:creationId xmlns:a16="http://schemas.microsoft.com/office/drawing/2014/main" id="{564B2E90-3D4E-0783-53F5-26E6AA35AF76}"/>
              </a:ext>
            </a:extLst>
          </p:cNvPr>
          <p:cNvSpPr txBox="1"/>
          <p:nvPr/>
        </p:nvSpPr>
        <p:spPr>
          <a:xfrm>
            <a:off x="237065" y="6352203"/>
            <a:ext cx="8466880" cy="369332"/>
          </a:xfrm>
          <a:prstGeom prst="rect">
            <a:avLst/>
          </a:prstGeom>
          <a:noFill/>
        </p:spPr>
        <p:txBody>
          <a:bodyPr wrap="square" rtlCol="0">
            <a:spAutoFit/>
          </a:bodyPr>
          <a:lstStyle/>
          <a:p>
            <a:r>
              <a:rPr lang="en-US" dirty="0"/>
              <a:t>Used with permission from ReVive 5 Program; Larry Fisher, PhD &amp; Susan Guzman, PhD</a:t>
            </a:r>
          </a:p>
        </p:txBody>
      </p:sp>
    </p:spTree>
    <p:extLst>
      <p:ext uri="{BB962C8B-B14F-4D97-AF65-F5344CB8AC3E}">
        <p14:creationId xmlns:p14="http://schemas.microsoft.com/office/powerpoint/2010/main" val="831569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101602" y="152400"/>
            <a:ext cx="8805333" cy="1244600"/>
          </a:xfrm>
        </p:spPr>
        <p:txBody>
          <a:bodyPr>
            <a:normAutofit fontScale="90000"/>
          </a:bodyPr>
          <a:lstStyle/>
          <a:p>
            <a:pPr>
              <a:defRPr/>
            </a:pPr>
            <a:br>
              <a:rPr lang="en-US" altLang="en-US" sz="3911" dirty="0">
                <a:ea typeface="ＭＳ Ｐゴシック" panose="020B0600070205080204" pitchFamily="34" charset="-128"/>
              </a:rPr>
            </a:br>
            <a:r>
              <a:rPr lang="en-US" altLang="en-US" sz="3200" dirty="0">
                <a:ea typeface="ＭＳ Ｐゴシック" panose="020B0600070205080204" pitchFamily="34" charset="-128"/>
              </a:rPr>
              <a:t>Clinical Engagement Tools: </a:t>
            </a:r>
            <a:r>
              <a:rPr lang="en-US" altLang="en-US" sz="3200" u="sng" dirty="0">
                <a:ea typeface="ＭＳ Ｐゴシック" panose="020B0600070205080204" pitchFamily="34" charset="-128"/>
              </a:rPr>
              <a:t>Label &amp; Address Feelings</a:t>
            </a:r>
            <a:br>
              <a:rPr lang="en-US" altLang="en-US" sz="3200" dirty="0">
                <a:ea typeface="ＭＳ Ｐゴシック" panose="020B0600070205080204" pitchFamily="34" charset="-128"/>
              </a:rPr>
            </a:br>
            <a:endParaRPr lang="en-US" altLang="en-US" sz="3200" dirty="0">
              <a:ea typeface="ＭＳ Ｐゴシック" panose="020B0600070205080204" pitchFamily="34" charset="-128"/>
            </a:endParaRP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455EFA74-7849-ED4D-8E77-5235A0ECE24C}"/>
              </a:ext>
            </a:extLst>
          </p:cNvPr>
          <p:cNvSpPr txBox="1"/>
          <p:nvPr/>
        </p:nvSpPr>
        <p:spPr>
          <a:xfrm>
            <a:off x="982136" y="1845471"/>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E75FBBE1-E81B-924D-8E30-097D9C482AA6}"/>
              </a:ext>
            </a:extLst>
          </p:cNvPr>
          <p:cNvSpPr txBox="1"/>
          <p:nvPr/>
        </p:nvSpPr>
        <p:spPr>
          <a:xfrm>
            <a:off x="338664" y="1273605"/>
            <a:ext cx="8466671" cy="4401205"/>
          </a:xfrm>
          <a:prstGeom prst="rect">
            <a:avLst/>
          </a:prstGeom>
          <a:noFill/>
        </p:spPr>
        <p:txBody>
          <a:bodyPr wrap="square" rtlCol="0">
            <a:spAutoFit/>
          </a:bodyPr>
          <a:lstStyle/>
          <a:p>
            <a:endParaRPr lang="en-US" sz="1600" b="1" dirty="0">
              <a:solidFill>
                <a:prstClr val="black"/>
              </a:solidFill>
              <a:latin typeface="Bookman Old Style"/>
            </a:endParaRPr>
          </a:p>
          <a:p>
            <a:r>
              <a:rPr lang="en-US" sz="2200" u="sng" dirty="0">
                <a:solidFill>
                  <a:prstClr val="black"/>
                </a:solidFill>
                <a:latin typeface="Calibri" panose="020F0502020204030204" pitchFamily="34" charset="0"/>
                <a:cs typeface="Calibri" panose="020F0502020204030204" pitchFamily="34" charset="0"/>
              </a:rPr>
              <a:t>TOOL: Sprinkle feeling words throughout the conversation.</a:t>
            </a:r>
          </a:p>
          <a:p>
            <a:pPr marL="304804" indent="-304804">
              <a:buFont typeface="Wingdings" pitchFamily="2" charset="2"/>
              <a:buChar char="§"/>
            </a:pPr>
            <a:r>
              <a:rPr lang="en-US" sz="2200" dirty="0">
                <a:solidFill>
                  <a:prstClr val="black"/>
                </a:solidFill>
                <a:latin typeface="Calibri" panose="020F0502020204030204" pitchFamily="34" charset="0"/>
                <a:cs typeface="Calibri" panose="020F0502020204030204" pitchFamily="34" charset="0"/>
              </a:rPr>
              <a:t>Use the conversation to focus on feelings – label them explicitly.</a:t>
            </a:r>
          </a:p>
          <a:p>
            <a:pPr marL="304804" indent="-304804">
              <a:buFont typeface="Wingdings" pitchFamily="2" charset="2"/>
              <a:buChar char="§"/>
            </a:pPr>
            <a:r>
              <a:rPr lang="en-US" sz="2200" dirty="0">
                <a:solidFill>
                  <a:prstClr val="black"/>
                </a:solidFill>
                <a:latin typeface="Calibri" panose="020F0502020204030204" pitchFamily="34" charset="0"/>
                <a:cs typeface="Calibri" panose="020F0502020204030204" pitchFamily="34" charset="0"/>
              </a:rPr>
              <a:t>Practice using these words – pick ones that fit your style.</a:t>
            </a:r>
          </a:p>
          <a:p>
            <a:pPr marL="304804" indent="-304804">
              <a:buFont typeface="Wingdings" pitchFamily="2" charset="2"/>
              <a:buChar char="§"/>
            </a:pPr>
            <a:r>
              <a:rPr lang="en-US" sz="2200" dirty="0">
                <a:solidFill>
                  <a:prstClr val="black"/>
                </a:solidFill>
                <a:latin typeface="Calibri" panose="020F0502020204030204" pitchFamily="34" charset="0"/>
                <a:cs typeface="Calibri" panose="020F0502020204030204" pitchFamily="34" charset="0"/>
              </a:rPr>
              <a:t>Expect some people to be surprised at your use of feeling words (no one ever talked to them this way).</a:t>
            </a:r>
          </a:p>
          <a:p>
            <a:pPr marL="304804" indent="-304804">
              <a:buFont typeface="Wingdings" pitchFamily="2" charset="2"/>
              <a:buChar char="§"/>
            </a:pPr>
            <a:r>
              <a:rPr lang="en-US" sz="2200" dirty="0">
                <a:solidFill>
                  <a:prstClr val="black"/>
                </a:solidFill>
                <a:latin typeface="Calibri" panose="020F0502020204030204" pitchFamily="34" charset="0"/>
                <a:cs typeface="Calibri" panose="020F0502020204030204" pitchFamily="34" charset="0"/>
              </a:rPr>
              <a:t>Don’t worry about saying the wrong feeling word – they will correct you.</a:t>
            </a:r>
          </a:p>
          <a:p>
            <a:pPr marL="304804" indent="-304804">
              <a:buFont typeface="Wingdings" pitchFamily="2" charset="2"/>
              <a:buChar char="§"/>
            </a:pPr>
            <a:r>
              <a:rPr lang="en-US" sz="2200" dirty="0">
                <a:solidFill>
                  <a:prstClr val="black"/>
                </a:solidFill>
                <a:latin typeface="Calibri" panose="020F0502020204030204" pitchFamily="34" charset="0"/>
                <a:cs typeface="Calibri" panose="020F0502020204030204" pitchFamily="34" charset="0"/>
              </a:rPr>
              <a:t>Examples:</a:t>
            </a:r>
          </a:p>
          <a:p>
            <a:r>
              <a:rPr lang="en-US" sz="2200" dirty="0">
                <a:solidFill>
                  <a:prstClr val="black"/>
                </a:solidFill>
                <a:latin typeface="Calibri" panose="020F0502020204030204" pitchFamily="34" charset="0"/>
                <a:cs typeface="Calibri" panose="020F0502020204030204" pitchFamily="34" charset="0"/>
              </a:rPr>
              <a:t>	“Sounds like you were really </a:t>
            </a:r>
            <a:r>
              <a:rPr lang="en-US" sz="2200" i="1" dirty="0">
                <a:solidFill>
                  <a:prstClr val="black"/>
                </a:solidFill>
                <a:latin typeface="Calibri" panose="020F0502020204030204" pitchFamily="34" charset="0"/>
                <a:cs typeface="Calibri" panose="020F0502020204030204" pitchFamily="34" charset="0"/>
              </a:rPr>
              <a:t>frustrated</a:t>
            </a:r>
            <a:r>
              <a:rPr lang="en-US" sz="2200" dirty="0">
                <a:solidFill>
                  <a:prstClr val="black"/>
                </a:solidFill>
                <a:latin typeface="Calibri" panose="020F0502020204030204" pitchFamily="34" charset="0"/>
                <a:cs typeface="Calibri" panose="020F0502020204030204" pitchFamily="34" charset="0"/>
              </a:rPr>
              <a:t> about …”</a:t>
            </a:r>
          </a:p>
          <a:p>
            <a:r>
              <a:rPr lang="en-US" sz="2200" dirty="0">
                <a:solidFill>
                  <a:prstClr val="black"/>
                </a:solidFill>
                <a:latin typeface="Calibri" panose="020F0502020204030204" pitchFamily="34" charset="0"/>
                <a:cs typeface="Calibri" panose="020F0502020204030204" pitchFamily="34" charset="0"/>
              </a:rPr>
              <a:t>           	“You must have ended up feeling </a:t>
            </a:r>
            <a:r>
              <a:rPr lang="en-US" sz="2200" i="1" dirty="0">
                <a:solidFill>
                  <a:prstClr val="black"/>
                </a:solidFill>
                <a:latin typeface="Calibri" panose="020F0502020204030204" pitchFamily="34" charset="0"/>
                <a:cs typeface="Calibri" panose="020F0502020204030204" pitchFamily="34" charset="0"/>
              </a:rPr>
              <a:t>disappointed</a:t>
            </a:r>
            <a:r>
              <a:rPr lang="en-US" sz="2200" dirty="0">
                <a:solidFill>
                  <a:prstClr val="black"/>
                </a:solidFill>
                <a:latin typeface="Calibri" panose="020F0502020204030204" pitchFamily="34" charset="0"/>
                <a:cs typeface="Calibri" panose="020F0502020204030204" pitchFamily="34" charset="0"/>
              </a:rPr>
              <a:t> …”</a:t>
            </a:r>
          </a:p>
          <a:p>
            <a:r>
              <a:rPr lang="en-US" sz="2200" dirty="0">
                <a:solidFill>
                  <a:prstClr val="black"/>
                </a:solidFill>
                <a:latin typeface="Calibri" panose="020F0502020204030204" pitchFamily="34" charset="0"/>
                <a:cs typeface="Calibri" panose="020F0502020204030204" pitchFamily="34" charset="0"/>
              </a:rPr>
              <a:t>	“Perhaps you were feeling it was </a:t>
            </a:r>
            <a:r>
              <a:rPr lang="en-US" sz="2200" i="1" dirty="0">
                <a:solidFill>
                  <a:prstClr val="black"/>
                </a:solidFill>
                <a:latin typeface="Calibri" panose="020F0502020204030204" pitchFamily="34" charset="0"/>
                <a:cs typeface="Calibri" panose="020F0502020204030204" pitchFamily="34" charset="0"/>
              </a:rPr>
              <a:t>your fault </a:t>
            </a:r>
            <a:r>
              <a:rPr lang="en-US" sz="2200" dirty="0">
                <a:solidFill>
                  <a:prstClr val="black"/>
                </a:solidFill>
                <a:latin typeface="Calibri" panose="020F0502020204030204" pitchFamily="34" charset="0"/>
                <a:cs typeface="Calibri" panose="020F0502020204030204" pitchFamily="34" charset="0"/>
              </a:rPr>
              <a:t>anyway, yet 	</a:t>
            </a:r>
          </a:p>
          <a:p>
            <a:r>
              <a:rPr lang="en-US" sz="2200" dirty="0">
                <a:solidFill>
                  <a:prstClr val="black"/>
                </a:solidFill>
                <a:latin typeface="Calibri" panose="020F0502020204030204" pitchFamily="34" charset="0"/>
                <a:cs typeface="Calibri" panose="020F0502020204030204" pitchFamily="34" charset="0"/>
              </a:rPr>
              <a:t>                you seem to be angry at them at the same time.”</a:t>
            </a:r>
          </a:p>
        </p:txBody>
      </p:sp>
      <p:sp>
        <p:nvSpPr>
          <p:cNvPr id="2" name="TextBox 1">
            <a:extLst>
              <a:ext uri="{FF2B5EF4-FFF2-40B4-BE49-F238E27FC236}">
                <a16:creationId xmlns:a16="http://schemas.microsoft.com/office/drawing/2014/main" id="{B26713E5-316D-165F-9B18-67B7F0A2534D}"/>
              </a:ext>
            </a:extLst>
          </p:cNvPr>
          <p:cNvSpPr txBox="1"/>
          <p:nvPr/>
        </p:nvSpPr>
        <p:spPr>
          <a:xfrm>
            <a:off x="186161" y="6350684"/>
            <a:ext cx="8365281" cy="369332"/>
          </a:xfrm>
          <a:prstGeom prst="rect">
            <a:avLst/>
          </a:prstGeom>
          <a:noFill/>
        </p:spPr>
        <p:txBody>
          <a:bodyPr wrap="square" rtlCol="0">
            <a:spAutoFit/>
          </a:bodyPr>
          <a:lstStyle/>
          <a:p>
            <a:r>
              <a:rPr lang="en-US" dirty="0"/>
              <a:t>Used with permission from ReVive 5 Program; Larry Fisher, PhD &amp; Susan Guzman, PhD</a:t>
            </a:r>
          </a:p>
        </p:txBody>
      </p:sp>
    </p:spTree>
    <p:extLst>
      <p:ext uri="{BB962C8B-B14F-4D97-AF65-F5344CB8AC3E}">
        <p14:creationId xmlns:p14="http://schemas.microsoft.com/office/powerpoint/2010/main" val="588441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5E263B9-7407-D1DA-D460-12F392335037}"/>
              </a:ext>
            </a:extLst>
          </p:cNvPr>
          <p:cNvSpPr>
            <a:spLocks noGrp="1"/>
          </p:cNvSpPr>
          <p:nvPr>
            <p:ph type="title"/>
          </p:nvPr>
        </p:nvSpPr>
        <p:spPr/>
        <p:txBody>
          <a:bodyPr/>
          <a:lstStyle/>
          <a:p>
            <a:r>
              <a:rPr lang="en-US" dirty="0"/>
              <a:t>Equality vs Equity</a:t>
            </a:r>
          </a:p>
        </p:txBody>
      </p:sp>
      <p:pic>
        <p:nvPicPr>
          <p:cNvPr id="9" name="Content Placeholder 8">
            <a:extLst>
              <a:ext uri="{FF2B5EF4-FFF2-40B4-BE49-F238E27FC236}">
                <a16:creationId xmlns:a16="http://schemas.microsoft.com/office/drawing/2014/main" id="{312B3780-185F-2434-46E9-975AECF04D03}"/>
              </a:ext>
            </a:extLst>
          </p:cNvPr>
          <p:cNvPicPr>
            <a:picLocks noGrp="1" noChangeAspect="1"/>
          </p:cNvPicPr>
          <p:nvPr>
            <p:ph sz="quarter" idx="1"/>
          </p:nvPr>
        </p:nvPicPr>
        <p:blipFill>
          <a:blip r:embed="rId2"/>
          <a:stretch>
            <a:fillRect/>
          </a:stretch>
        </p:blipFill>
        <p:spPr>
          <a:xfrm>
            <a:off x="766987" y="1166446"/>
            <a:ext cx="7610026" cy="4823077"/>
          </a:xfrm>
        </p:spPr>
      </p:pic>
      <p:sp>
        <p:nvSpPr>
          <p:cNvPr id="11" name="TextBox 10">
            <a:extLst>
              <a:ext uri="{FF2B5EF4-FFF2-40B4-BE49-F238E27FC236}">
                <a16:creationId xmlns:a16="http://schemas.microsoft.com/office/drawing/2014/main" id="{9CEFA95B-049C-75BA-0410-4E19AF4B77AF}"/>
              </a:ext>
            </a:extLst>
          </p:cNvPr>
          <p:cNvSpPr txBox="1"/>
          <p:nvPr/>
        </p:nvSpPr>
        <p:spPr>
          <a:xfrm>
            <a:off x="1255243" y="6417470"/>
            <a:ext cx="7086600" cy="369332"/>
          </a:xfrm>
          <a:prstGeom prst="rect">
            <a:avLst/>
          </a:prstGeom>
          <a:noFill/>
        </p:spPr>
        <p:txBody>
          <a:bodyPr wrap="square">
            <a:spAutoFit/>
          </a:bodyPr>
          <a:lstStyle/>
          <a:p>
            <a:pPr marL="0" marR="0">
              <a:spcBef>
                <a:spcPts val="0"/>
              </a:spcBef>
              <a:spcAft>
                <a:spcPts val="0"/>
              </a:spcAft>
            </a:pPr>
            <a:r>
              <a:rPr lang="en-US" sz="1800" u="sng"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3"/>
              </a:rPr>
              <a:t>https://coveragetoolkit.org/health-equity/defining-health-equity/</a:t>
            </a:r>
            <a:endParaRPr lang="en-US" sz="1800" dirty="0">
              <a:effectLst/>
              <a:latin typeface="Aptos" panose="020B0004020202020204" pitchFamily="34" charset="0"/>
              <a:ea typeface="Aptos" panose="020B0004020202020204" pitchFamily="34" charset="0"/>
              <a:cs typeface="Aptos" panose="020B0004020202020204" pitchFamily="34" charset="0"/>
            </a:endParaRPr>
          </a:p>
        </p:txBody>
      </p:sp>
      <p:sp>
        <p:nvSpPr>
          <p:cNvPr id="13" name="TextBox 12">
            <a:extLst>
              <a:ext uri="{FF2B5EF4-FFF2-40B4-BE49-F238E27FC236}">
                <a16:creationId xmlns:a16="http://schemas.microsoft.com/office/drawing/2014/main" id="{D64326CB-F567-90DD-7C4D-F8DBF4FE3F59}"/>
              </a:ext>
            </a:extLst>
          </p:cNvPr>
          <p:cNvSpPr txBox="1"/>
          <p:nvPr/>
        </p:nvSpPr>
        <p:spPr>
          <a:xfrm>
            <a:off x="610037" y="6012969"/>
            <a:ext cx="8377013" cy="369332"/>
          </a:xfrm>
          <a:prstGeom prst="rect">
            <a:avLst/>
          </a:prstGeom>
          <a:noFill/>
        </p:spPr>
        <p:txBody>
          <a:bodyPr wrap="square">
            <a:spAutoFit/>
          </a:bodyPr>
          <a:lstStyle/>
          <a:p>
            <a:pPr fontAlgn="base"/>
            <a:r>
              <a:rPr lang="en-US" sz="1800" b="0" i="0" dirty="0">
                <a:effectLst/>
              </a:rPr>
              <a:t>Design and deliver </a:t>
            </a:r>
            <a:r>
              <a:rPr lang="en-US" sz="1800" dirty="0"/>
              <a:t>diabetes care </a:t>
            </a:r>
            <a:r>
              <a:rPr lang="en-US" sz="1800" b="0" i="0" dirty="0">
                <a:effectLst/>
              </a:rPr>
              <a:t>with goal of </a:t>
            </a:r>
            <a:r>
              <a:rPr lang="en-US" sz="1800" b="1" i="0" dirty="0">
                <a:effectLst/>
              </a:rPr>
              <a:t>health equity </a:t>
            </a:r>
            <a:r>
              <a:rPr lang="en-US" sz="1800" b="0" i="0" dirty="0">
                <a:effectLst/>
              </a:rPr>
              <a:t>across all populations.</a:t>
            </a:r>
          </a:p>
        </p:txBody>
      </p:sp>
    </p:spTree>
    <p:extLst>
      <p:ext uri="{BB962C8B-B14F-4D97-AF65-F5344CB8AC3E}">
        <p14:creationId xmlns:p14="http://schemas.microsoft.com/office/powerpoint/2010/main" val="303675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101602" y="152400"/>
            <a:ext cx="8805333" cy="1244600"/>
          </a:xfrm>
        </p:spPr>
        <p:txBody>
          <a:bodyPr>
            <a:normAutofit fontScale="90000"/>
          </a:bodyPr>
          <a:lstStyle/>
          <a:p>
            <a:pPr>
              <a:defRPr/>
            </a:pPr>
            <a:br>
              <a:rPr lang="en-US" altLang="en-US" sz="3911" dirty="0">
                <a:ea typeface="ＭＳ Ｐゴシック" panose="020B0600070205080204" pitchFamily="34" charset="-128"/>
              </a:rPr>
            </a:br>
            <a:r>
              <a:rPr lang="en-US" altLang="en-US" sz="3600" dirty="0">
                <a:ea typeface="ＭＳ Ｐゴシック" panose="020B0600070205080204" pitchFamily="34" charset="-128"/>
              </a:rPr>
              <a:t>Clinical Engagement Tools: </a:t>
            </a:r>
            <a:r>
              <a:rPr lang="en-US" altLang="en-US" sz="3600" u="sng" dirty="0">
                <a:ea typeface="ＭＳ Ｐゴシック" panose="020B0600070205080204" pitchFamily="34" charset="-128"/>
              </a:rPr>
              <a:t>Label &amp; Address Feelings</a:t>
            </a:r>
            <a:br>
              <a:rPr lang="en-US" altLang="en-US" sz="3600" dirty="0">
                <a:ea typeface="ＭＳ Ｐゴシック" panose="020B0600070205080204" pitchFamily="34" charset="-128"/>
              </a:rPr>
            </a:br>
            <a:endParaRPr lang="en-US" altLang="en-US" sz="3200" dirty="0">
              <a:ea typeface="ＭＳ Ｐゴシック" panose="020B0600070205080204" pitchFamily="34" charset="-128"/>
            </a:endParaRP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455EFA74-7849-ED4D-8E77-5235A0ECE24C}"/>
              </a:ext>
            </a:extLst>
          </p:cNvPr>
          <p:cNvSpPr txBox="1"/>
          <p:nvPr/>
        </p:nvSpPr>
        <p:spPr>
          <a:xfrm>
            <a:off x="982136" y="1845471"/>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E75FBBE1-E81B-924D-8E30-097D9C482AA6}"/>
              </a:ext>
            </a:extLst>
          </p:cNvPr>
          <p:cNvSpPr txBox="1"/>
          <p:nvPr/>
        </p:nvSpPr>
        <p:spPr>
          <a:xfrm>
            <a:off x="423579" y="1403178"/>
            <a:ext cx="7857067" cy="5509200"/>
          </a:xfrm>
          <a:prstGeom prst="rect">
            <a:avLst/>
          </a:prstGeom>
          <a:noFill/>
        </p:spPr>
        <p:txBody>
          <a:bodyPr wrap="square" rtlCol="0">
            <a:spAutoFit/>
          </a:bodyPr>
          <a:lstStyle/>
          <a:p>
            <a:r>
              <a:rPr lang="en-US" sz="3200" dirty="0">
                <a:solidFill>
                  <a:prstClr val="black"/>
                </a:solidFill>
                <a:latin typeface="Calibri" panose="020F0502020204030204" pitchFamily="34" charset="0"/>
                <a:cs typeface="Calibri" panose="020F0502020204030204" pitchFamily="34" charset="0"/>
              </a:rPr>
              <a:t>Common feeling words: </a:t>
            </a:r>
          </a:p>
          <a:p>
            <a:pPr marL="711209" lvl="1" indent="-304804">
              <a:buFont typeface="Wingdings" pitchFamily="2" charset="2"/>
              <a:buChar char="§"/>
            </a:pPr>
            <a:r>
              <a:rPr lang="en-US" sz="3200" dirty="0">
                <a:solidFill>
                  <a:prstClr val="black"/>
                </a:solidFill>
                <a:latin typeface="Calibri" panose="020F0502020204030204" pitchFamily="34" charset="0"/>
                <a:cs typeface="Calibri" panose="020F0502020204030204" pitchFamily="34" charset="0"/>
              </a:rPr>
              <a:t>Sad</a:t>
            </a:r>
          </a:p>
          <a:p>
            <a:pPr marL="711209" lvl="1" indent="-304804">
              <a:buFont typeface="Wingdings" pitchFamily="2" charset="2"/>
              <a:buChar char="§"/>
            </a:pPr>
            <a:r>
              <a:rPr lang="en-US" sz="3200" dirty="0">
                <a:solidFill>
                  <a:prstClr val="black"/>
                </a:solidFill>
                <a:latin typeface="Calibri" panose="020F0502020204030204" pitchFamily="34" charset="0"/>
                <a:cs typeface="Calibri" panose="020F0502020204030204" pitchFamily="34" charset="0"/>
              </a:rPr>
              <a:t>Frustrated</a:t>
            </a:r>
          </a:p>
          <a:p>
            <a:pPr marL="711209" lvl="1" indent="-304804">
              <a:buFont typeface="Wingdings" pitchFamily="2" charset="2"/>
              <a:buChar char="§"/>
            </a:pPr>
            <a:r>
              <a:rPr lang="en-US" sz="3200" dirty="0">
                <a:solidFill>
                  <a:prstClr val="black"/>
                </a:solidFill>
                <a:latin typeface="Calibri" panose="020F0502020204030204" pitchFamily="34" charset="0"/>
                <a:cs typeface="Calibri" panose="020F0502020204030204" pitchFamily="34" charset="0"/>
              </a:rPr>
              <a:t>Scared/fearful</a:t>
            </a:r>
          </a:p>
          <a:p>
            <a:pPr marL="711209" lvl="1" indent="-304804">
              <a:buFont typeface="Wingdings" pitchFamily="2" charset="2"/>
              <a:buChar char="§"/>
            </a:pPr>
            <a:r>
              <a:rPr lang="en-US" sz="3200" dirty="0">
                <a:solidFill>
                  <a:prstClr val="black"/>
                </a:solidFill>
                <a:latin typeface="Calibri" panose="020F0502020204030204" pitchFamily="34" charset="0"/>
                <a:cs typeface="Calibri" panose="020F0502020204030204" pitchFamily="34" charset="0"/>
              </a:rPr>
              <a:t>Disappointed</a:t>
            </a:r>
          </a:p>
          <a:p>
            <a:pPr marL="711209" lvl="1" indent="-304804">
              <a:buFont typeface="Wingdings" pitchFamily="2" charset="2"/>
              <a:buChar char="§"/>
            </a:pPr>
            <a:r>
              <a:rPr lang="en-US" sz="3200" dirty="0">
                <a:solidFill>
                  <a:prstClr val="black"/>
                </a:solidFill>
                <a:latin typeface="Calibri" panose="020F0502020204030204" pitchFamily="34" charset="0"/>
                <a:cs typeface="Calibri" panose="020F0502020204030204" pitchFamily="34" charset="0"/>
              </a:rPr>
              <a:t>Angry</a:t>
            </a:r>
          </a:p>
          <a:p>
            <a:pPr marL="711209" lvl="1" indent="-304804">
              <a:buFont typeface="Wingdings" pitchFamily="2" charset="2"/>
              <a:buChar char="§"/>
            </a:pPr>
            <a:r>
              <a:rPr lang="en-US" sz="3200" dirty="0">
                <a:solidFill>
                  <a:prstClr val="black"/>
                </a:solidFill>
                <a:latin typeface="Calibri" panose="020F0502020204030204" pitchFamily="34" charset="0"/>
                <a:cs typeface="Calibri" panose="020F0502020204030204" pitchFamily="34" charset="0"/>
              </a:rPr>
              <a:t>Hopeless</a:t>
            </a:r>
          </a:p>
          <a:p>
            <a:pPr marL="711209" lvl="1" indent="-304804">
              <a:buFont typeface="Wingdings" pitchFamily="2" charset="2"/>
              <a:buChar char="§"/>
            </a:pPr>
            <a:r>
              <a:rPr lang="en-US" sz="3200" dirty="0">
                <a:solidFill>
                  <a:prstClr val="black"/>
                </a:solidFill>
                <a:latin typeface="Calibri" panose="020F0502020204030204" pitchFamily="34" charset="0"/>
                <a:cs typeface="Calibri" panose="020F0502020204030204" pitchFamily="34" charset="0"/>
              </a:rPr>
              <a:t>Defeated</a:t>
            </a:r>
          </a:p>
          <a:p>
            <a:pPr marL="711209" lvl="1" indent="-304804">
              <a:buFont typeface="Wingdings" pitchFamily="2" charset="2"/>
              <a:buChar char="§"/>
            </a:pPr>
            <a:r>
              <a:rPr lang="en-US" sz="3200" dirty="0">
                <a:solidFill>
                  <a:prstClr val="black"/>
                </a:solidFill>
                <a:latin typeface="Calibri" panose="020F0502020204030204" pitchFamily="34" charset="0"/>
                <a:cs typeface="Calibri" panose="020F0502020204030204" pitchFamily="34" charset="0"/>
              </a:rPr>
              <a:t>Ashamed/embarrassed</a:t>
            </a:r>
          </a:p>
          <a:p>
            <a:pPr marL="711209" lvl="1" indent="-304804">
              <a:buFont typeface="Wingdings" pitchFamily="2" charset="2"/>
              <a:buChar char="§"/>
            </a:pPr>
            <a:r>
              <a:rPr lang="en-US" sz="3200" dirty="0">
                <a:solidFill>
                  <a:prstClr val="black"/>
                </a:solidFill>
                <a:latin typeface="Calibri" panose="020F0502020204030204" pitchFamily="34" charset="0"/>
                <a:cs typeface="Calibri" panose="020F0502020204030204" pitchFamily="34" charset="0"/>
              </a:rPr>
              <a:t>Burned out</a:t>
            </a:r>
          </a:p>
          <a:p>
            <a:pPr lvl="1"/>
            <a:r>
              <a:rPr lang="en-US" sz="3200" dirty="0">
                <a:solidFill>
                  <a:prstClr val="black"/>
                </a:solidFill>
                <a:latin typeface="Calibri" panose="020F0502020204030204" pitchFamily="34" charset="0"/>
                <a:cs typeface="Calibri" panose="020F0502020204030204" pitchFamily="34" charset="0"/>
              </a:rPr>
              <a:t> </a:t>
            </a:r>
            <a:endParaRPr lang="en-US" sz="2400" dirty="0">
              <a:solidFill>
                <a:prstClr val="black"/>
              </a:solidFill>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739F5EB4-EEDB-82AB-84AF-B3B85D131020}"/>
              </a:ext>
            </a:extLst>
          </p:cNvPr>
          <p:cNvSpPr txBox="1"/>
          <p:nvPr/>
        </p:nvSpPr>
        <p:spPr>
          <a:xfrm>
            <a:off x="423579" y="6488668"/>
            <a:ext cx="8602343" cy="369332"/>
          </a:xfrm>
          <a:prstGeom prst="rect">
            <a:avLst/>
          </a:prstGeom>
          <a:noFill/>
        </p:spPr>
        <p:txBody>
          <a:bodyPr wrap="square" rtlCol="0">
            <a:spAutoFit/>
          </a:bodyPr>
          <a:lstStyle/>
          <a:p>
            <a:r>
              <a:rPr lang="en-US" dirty="0"/>
              <a:t>Used with permission from ReVive 5 Program; Larry Fisher, PhD &amp; Susan Guzman, PhD</a:t>
            </a:r>
          </a:p>
        </p:txBody>
      </p:sp>
      <p:pic>
        <p:nvPicPr>
          <p:cNvPr id="8" name="Picture 7" descr="A cherry blossom tree">
            <a:extLst>
              <a:ext uri="{FF2B5EF4-FFF2-40B4-BE49-F238E27FC236}">
                <a16:creationId xmlns:a16="http://schemas.microsoft.com/office/drawing/2014/main" id="{014F394A-1EB8-C6DB-A60C-66C4331B8827}"/>
              </a:ext>
            </a:extLst>
          </p:cNvPr>
          <p:cNvPicPr>
            <a:picLocks noChangeAspect="1"/>
          </p:cNvPicPr>
          <p:nvPr/>
        </p:nvPicPr>
        <p:blipFill>
          <a:blip r:embed="rId3" cstate="print">
            <a:extLst>
              <a:ext uri="{28A0092B-C50C-407E-A947-70E740481C1C}">
                <a14:useLocalDpi xmlns:a14="http://schemas.microsoft.com/office/drawing/2010/main" val="0"/>
              </a:ext>
            </a:extLst>
          </a:blip>
          <a:srcRect r="16661"/>
          <a:stretch/>
        </p:blipFill>
        <p:spPr>
          <a:xfrm>
            <a:off x="5061911" y="1742790"/>
            <a:ext cx="3810243" cy="3042271"/>
          </a:xfrm>
          <a:prstGeom prst="rect">
            <a:avLst/>
          </a:prstGeom>
        </p:spPr>
      </p:pic>
    </p:spTree>
    <p:extLst>
      <p:ext uri="{BB962C8B-B14F-4D97-AF65-F5344CB8AC3E}">
        <p14:creationId xmlns:p14="http://schemas.microsoft.com/office/powerpoint/2010/main" val="2027166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423579" y="228599"/>
            <a:ext cx="8339421" cy="1524001"/>
          </a:xfrm>
        </p:spPr>
        <p:txBody>
          <a:bodyPr>
            <a:normAutofit/>
          </a:bodyPr>
          <a:lstStyle/>
          <a:p>
            <a:pPr>
              <a:defRPr/>
            </a:pPr>
            <a:r>
              <a:rPr lang="en-US" altLang="en-US" sz="4000" dirty="0">
                <a:ea typeface="ＭＳ Ｐゴシック" panose="020B0600070205080204" pitchFamily="34" charset="-128"/>
              </a:rPr>
              <a:t>Clinical Engagement Tools: </a:t>
            </a:r>
            <a:r>
              <a:rPr lang="en-US" altLang="en-US" sz="4000" u="sng" dirty="0">
                <a:ea typeface="ＭＳ Ｐゴシック" panose="020B0600070205080204" pitchFamily="34" charset="-128"/>
              </a:rPr>
              <a:t>Summarize &amp; Reflect</a:t>
            </a:r>
            <a:endParaRPr lang="en-US" altLang="en-US" sz="3200" dirty="0">
              <a:ea typeface="ＭＳ Ｐゴシック" panose="020B0600070205080204" pitchFamily="34" charset="-128"/>
            </a:endParaRP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455EFA74-7849-ED4D-8E77-5235A0ECE24C}"/>
              </a:ext>
            </a:extLst>
          </p:cNvPr>
          <p:cNvSpPr txBox="1"/>
          <p:nvPr/>
        </p:nvSpPr>
        <p:spPr>
          <a:xfrm>
            <a:off x="982136" y="1845471"/>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E75FBBE1-E81B-924D-8E30-097D9C482AA6}"/>
              </a:ext>
            </a:extLst>
          </p:cNvPr>
          <p:cNvSpPr txBox="1"/>
          <p:nvPr/>
        </p:nvSpPr>
        <p:spPr>
          <a:xfrm>
            <a:off x="461733" y="1845470"/>
            <a:ext cx="5481867" cy="6247864"/>
          </a:xfrm>
          <a:prstGeom prst="rect">
            <a:avLst/>
          </a:prstGeom>
          <a:noFill/>
        </p:spPr>
        <p:txBody>
          <a:bodyPr wrap="square" rtlCol="0">
            <a:spAutoFit/>
          </a:bodyPr>
          <a:lstStyle/>
          <a:p>
            <a:pPr marL="304804" indent="-304804">
              <a:buFont typeface="Wingdings" pitchFamily="2" charset="2"/>
              <a:buChar char="§"/>
            </a:pPr>
            <a:r>
              <a:rPr lang="en-US" sz="2400" dirty="0">
                <a:solidFill>
                  <a:prstClr val="black"/>
                </a:solidFill>
                <a:latin typeface="Calibri" panose="020F0502020204030204" pitchFamily="34" charset="0"/>
                <a:cs typeface="Calibri" panose="020F0502020204030204" pitchFamily="34" charset="0"/>
              </a:rPr>
              <a:t>It helps the PWD know that you are listening carefully and are interested. </a:t>
            </a:r>
          </a:p>
          <a:p>
            <a:pPr marL="304804" indent="-304804">
              <a:buFont typeface="Wingdings" pitchFamily="2" charset="2"/>
              <a:buChar char="§"/>
            </a:pPr>
            <a:r>
              <a:rPr lang="en-US" sz="2400" dirty="0">
                <a:solidFill>
                  <a:prstClr val="black"/>
                </a:solidFill>
                <a:latin typeface="Calibri" panose="020F0502020204030204" pitchFamily="34" charset="0"/>
                <a:cs typeface="Calibri" panose="020F0502020204030204" pitchFamily="34" charset="0"/>
              </a:rPr>
              <a:t>It helps them know that you understand &amp; accept </a:t>
            </a:r>
            <a:r>
              <a:rPr lang="en-US" sz="2400" u="sng" dirty="0">
                <a:solidFill>
                  <a:prstClr val="black"/>
                </a:solidFill>
                <a:latin typeface="Calibri" panose="020F0502020204030204" pitchFamily="34" charset="0"/>
                <a:cs typeface="Calibri" panose="020F0502020204030204" pitchFamily="34" charset="0"/>
              </a:rPr>
              <a:t>without judgement</a:t>
            </a:r>
            <a:r>
              <a:rPr lang="en-US" sz="2400" dirty="0">
                <a:solidFill>
                  <a:prstClr val="black"/>
                </a:solidFill>
                <a:latin typeface="Calibri" panose="020F0502020204030204" pitchFamily="34" charset="0"/>
                <a:cs typeface="Calibri" panose="020F0502020204030204" pitchFamily="34" charset="0"/>
              </a:rPr>
              <a:t>.</a:t>
            </a:r>
          </a:p>
          <a:p>
            <a:pPr marL="304804" indent="-304804">
              <a:buFont typeface="Wingdings" pitchFamily="2" charset="2"/>
              <a:buChar char="§"/>
            </a:pPr>
            <a:r>
              <a:rPr lang="en-US" sz="2400" dirty="0">
                <a:solidFill>
                  <a:prstClr val="black"/>
                </a:solidFill>
                <a:latin typeface="Calibri" panose="020F0502020204030204" pitchFamily="34" charset="0"/>
                <a:cs typeface="Calibri" panose="020F0502020204030204" pitchFamily="34" charset="0"/>
              </a:rPr>
              <a:t>It helps them to evaluate and consider their own experience – it becomes more objective, since the repetition comes from you (from outside of their own head).</a:t>
            </a:r>
          </a:p>
          <a:p>
            <a:pPr marL="304804" indent="-304804">
              <a:buFont typeface="Wingdings" pitchFamily="2" charset="2"/>
              <a:buChar char="§"/>
            </a:pPr>
            <a:r>
              <a:rPr lang="en-US" sz="2400" dirty="0">
                <a:solidFill>
                  <a:prstClr val="black"/>
                </a:solidFill>
                <a:latin typeface="Calibri" panose="020F0502020204030204" pitchFamily="34" charset="0"/>
                <a:cs typeface="Calibri" panose="020F0502020204030204" pitchFamily="34" charset="0"/>
              </a:rPr>
              <a:t>It helps them consolidate/integrate their experience, feelings and reactions (puts the entire picture together).</a:t>
            </a:r>
          </a:p>
          <a:p>
            <a:endParaRPr lang="en-US" sz="2400" dirty="0">
              <a:solidFill>
                <a:prstClr val="black"/>
              </a:solidFill>
              <a:latin typeface="Calibri" panose="020F0502020204030204" pitchFamily="34" charset="0"/>
              <a:cs typeface="Calibri" panose="020F0502020204030204" pitchFamily="34" charset="0"/>
            </a:endParaRPr>
          </a:p>
          <a:p>
            <a:endParaRPr lang="en-US" sz="2400" dirty="0">
              <a:solidFill>
                <a:srgbClr val="727CA3">
                  <a:lumMod val="20000"/>
                  <a:lumOff val="80000"/>
                </a:srgbClr>
              </a:solidFill>
              <a:latin typeface="Calibri" panose="020F0502020204030204" pitchFamily="34" charset="0"/>
              <a:cs typeface="Calibri" panose="020F0502020204030204" pitchFamily="34" charset="0"/>
            </a:endParaRPr>
          </a:p>
          <a:p>
            <a:endParaRPr lang="en-US" sz="2400" i="1" dirty="0">
              <a:solidFill>
                <a:prstClr val="black"/>
              </a:solidFill>
              <a:latin typeface="Calibri" panose="020F0502020204030204" pitchFamily="34" charset="0"/>
              <a:cs typeface="Calibri" panose="020F0502020204030204" pitchFamily="34" charset="0"/>
            </a:endParaRPr>
          </a:p>
          <a:p>
            <a:endParaRPr lang="en-US" sz="2400" i="1" dirty="0">
              <a:solidFill>
                <a:prstClr val="black"/>
              </a:solidFill>
              <a:latin typeface="Calibri" panose="020F0502020204030204" pitchFamily="34" charset="0"/>
              <a:cs typeface="Calibri" panose="020F0502020204030204" pitchFamily="34" charset="0"/>
            </a:endParaRPr>
          </a:p>
          <a:p>
            <a:pPr algn="ctr"/>
            <a:endParaRPr lang="en-US" sz="1600" b="1" dirty="0">
              <a:solidFill>
                <a:srgbClr val="FFFF00"/>
              </a:solidFill>
              <a:latin typeface="Bookman Old Style"/>
            </a:endParaRPr>
          </a:p>
        </p:txBody>
      </p:sp>
      <p:sp>
        <p:nvSpPr>
          <p:cNvPr id="2" name="TextBox 1">
            <a:extLst>
              <a:ext uri="{FF2B5EF4-FFF2-40B4-BE49-F238E27FC236}">
                <a16:creationId xmlns:a16="http://schemas.microsoft.com/office/drawing/2014/main" id="{C72CF835-CEFB-170B-E520-AAD9CA074A69}"/>
              </a:ext>
            </a:extLst>
          </p:cNvPr>
          <p:cNvSpPr txBox="1"/>
          <p:nvPr/>
        </p:nvSpPr>
        <p:spPr>
          <a:xfrm>
            <a:off x="423579" y="6488668"/>
            <a:ext cx="8602343" cy="369332"/>
          </a:xfrm>
          <a:prstGeom prst="rect">
            <a:avLst/>
          </a:prstGeom>
          <a:noFill/>
        </p:spPr>
        <p:txBody>
          <a:bodyPr wrap="square" rtlCol="0">
            <a:spAutoFit/>
          </a:bodyPr>
          <a:lstStyle/>
          <a:p>
            <a:r>
              <a:rPr lang="en-US" dirty="0"/>
              <a:t>Used with permission from ReVive 5 Program; Larry Fisher, PhD &amp; Susan Guzman, PhD</a:t>
            </a:r>
          </a:p>
        </p:txBody>
      </p:sp>
      <p:pic>
        <p:nvPicPr>
          <p:cNvPr id="6" name="Picture 5" descr="Person wearing hat and headphones">
            <a:extLst>
              <a:ext uri="{FF2B5EF4-FFF2-40B4-BE49-F238E27FC236}">
                <a16:creationId xmlns:a16="http://schemas.microsoft.com/office/drawing/2014/main" id="{D8345C92-1152-8926-A5A9-4D94D2E3FCA2}"/>
              </a:ext>
            </a:extLst>
          </p:cNvPr>
          <p:cNvPicPr>
            <a:picLocks noChangeAspect="1"/>
          </p:cNvPicPr>
          <p:nvPr/>
        </p:nvPicPr>
        <p:blipFill>
          <a:blip r:embed="rId2" cstate="print">
            <a:extLst>
              <a:ext uri="{28A0092B-C50C-407E-A947-70E740481C1C}">
                <a14:useLocalDpi xmlns:a14="http://schemas.microsoft.com/office/drawing/2010/main" val="0"/>
              </a:ext>
            </a:extLst>
          </a:blip>
          <a:srcRect l="19512" t="19450" r="30262" b="547"/>
          <a:stretch/>
        </p:blipFill>
        <p:spPr>
          <a:xfrm flipH="1">
            <a:off x="5943600" y="1993751"/>
            <a:ext cx="3044168" cy="3297779"/>
          </a:xfrm>
          <a:prstGeom prst="rect">
            <a:avLst/>
          </a:prstGeom>
        </p:spPr>
      </p:pic>
    </p:spTree>
    <p:extLst>
      <p:ext uri="{BB962C8B-B14F-4D97-AF65-F5344CB8AC3E}">
        <p14:creationId xmlns:p14="http://schemas.microsoft.com/office/powerpoint/2010/main" val="2703490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220589" y="280432"/>
            <a:ext cx="8805333" cy="809599"/>
          </a:xfrm>
        </p:spPr>
        <p:txBody>
          <a:bodyPr>
            <a:normAutofit fontScale="90000"/>
          </a:bodyPr>
          <a:lstStyle/>
          <a:p>
            <a:pPr>
              <a:defRPr/>
            </a:pPr>
            <a:br>
              <a:rPr lang="en-US" altLang="en-US" sz="3911" dirty="0">
                <a:ea typeface="ＭＳ Ｐゴシック" panose="020B0600070205080204" pitchFamily="34" charset="-128"/>
              </a:rPr>
            </a:br>
            <a:r>
              <a:rPr lang="en-US" altLang="en-US" sz="3200" dirty="0">
                <a:ea typeface="ＭＳ Ｐゴシック" panose="020B0600070205080204" pitchFamily="34" charset="-128"/>
              </a:rPr>
              <a:t>Clinical Engagement Tools: </a:t>
            </a:r>
            <a:r>
              <a:rPr lang="en-US" altLang="en-US" sz="3200" u="sng" dirty="0">
                <a:ea typeface="ＭＳ Ｐゴシック" panose="020B0600070205080204" pitchFamily="34" charset="-128"/>
              </a:rPr>
              <a:t>Summarize &amp; Reflect</a:t>
            </a:r>
            <a:endParaRPr lang="en-US" altLang="en-US" sz="3200" dirty="0">
              <a:ea typeface="ＭＳ Ｐゴシック" panose="020B0600070205080204" pitchFamily="34" charset="-128"/>
            </a:endParaRP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455EFA74-7849-ED4D-8E77-5235A0ECE24C}"/>
              </a:ext>
            </a:extLst>
          </p:cNvPr>
          <p:cNvSpPr txBox="1"/>
          <p:nvPr/>
        </p:nvSpPr>
        <p:spPr>
          <a:xfrm>
            <a:off x="982136" y="1845471"/>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E75FBBE1-E81B-924D-8E30-097D9C482AA6}"/>
              </a:ext>
            </a:extLst>
          </p:cNvPr>
          <p:cNvSpPr txBox="1"/>
          <p:nvPr/>
        </p:nvSpPr>
        <p:spPr>
          <a:xfrm>
            <a:off x="423579" y="1090031"/>
            <a:ext cx="8128002" cy="6370975"/>
          </a:xfrm>
          <a:prstGeom prst="rect">
            <a:avLst/>
          </a:prstGeom>
          <a:noFill/>
        </p:spPr>
        <p:txBody>
          <a:bodyPr wrap="square" rtlCol="0">
            <a:spAutoFit/>
          </a:bodyPr>
          <a:lstStyle/>
          <a:p>
            <a:r>
              <a:rPr lang="en-US" sz="2800" u="sng" dirty="0">
                <a:solidFill>
                  <a:prstClr val="black"/>
                </a:solidFill>
                <a:latin typeface="Calibri" panose="020F0502020204030204" pitchFamily="34" charset="0"/>
                <a:cs typeface="Calibri" panose="020F0502020204030204" pitchFamily="34" charset="0"/>
              </a:rPr>
              <a:t>TOOL</a:t>
            </a:r>
            <a:r>
              <a:rPr lang="en-US" sz="2800" dirty="0">
                <a:solidFill>
                  <a:prstClr val="black"/>
                </a:solidFill>
                <a:latin typeface="Calibri" panose="020F0502020204030204" pitchFamily="34" charset="0"/>
                <a:cs typeface="Calibri" panose="020F0502020204030204" pitchFamily="34" charset="0"/>
              </a:rPr>
              <a:t>: Periodically summarize and repeat back without judgement.</a:t>
            </a:r>
          </a:p>
          <a:p>
            <a:pPr marL="304804" indent="-304804">
              <a:buFont typeface="Wingdings" pitchFamily="2" charset="2"/>
              <a:buChar char="§"/>
            </a:pPr>
            <a:r>
              <a:rPr lang="en-US" sz="2800" dirty="0">
                <a:solidFill>
                  <a:prstClr val="black"/>
                </a:solidFill>
                <a:latin typeface="Calibri" panose="020F0502020204030204" pitchFamily="34" charset="0"/>
                <a:cs typeface="Calibri" panose="020F0502020204030204" pitchFamily="34" charset="0"/>
              </a:rPr>
              <a:t>Do not fix or correct anything, even if it might be factually incorrect.</a:t>
            </a:r>
          </a:p>
          <a:p>
            <a:pPr marL="304804" indent="-304804">
              <a:buFont typeface="Wingdings" pitchFamily="2" charset="2"/>
              <a:buChar char="§"/>
            </a:pPr>
            <a:r>
              <a:rPr lang="en-US" sz="2800" dirty="0">
                <a:solidFill>
                  <a:prstClr val="black"/>
                </a:solidFill>
                <a:latin typeface="Calibri" panose="020F0502020204030204" pitchFamily="34" charset="0"/>
                <a:cs typeface="Calibri" panose="020F0502020204030204" pitchFamily="34" charset="0"/>
              </a:rPr>
              <a:t>Add feeling words, even if they were not used originally.</a:t>
            </a:r>
          </a:p>
          <a:p>
            <a:pPr marL="304804" indent="-304804">
              <a:buFont typeface="Wingdings" pitchFamily="2" charset="2"/>
              <a:buChar char="§"/>
            </a:pPr>
            <a:r>
              <a:rPr lang="en-US" sz="2800" dirty="0">
                <a:solidFill>
                  <a:prstClr val="black"/>
                </a:solidFill>
                <a:latin typeface="Calibri" panose="020F0502020204030204" pitchFamily="34" charset="0"/>
                <a:cs typeface="Calibri" panose="020F0502020204030204" pitchFamily="34" charset="0"/>
              </a:rPr>
              <a:t>Emphasize that this is a way to make sure that you understand and have it right.</a:t>
            </a:r>
          </a:p>
          <a:p>
            <a:r>
              <a:rPr lang="en-US" sz="2800" dirty="0">
                <a:solidFill>
                  <a:prstClr val="black"/>
                </a:solidFill>
                <a:latin typeface="Calibri" panose="020F0502020204030204" pitchFamily="34" charset="0"/>
                <a:cs typeface="Calibri" panose="020F0502020204030204" pitchFamily="34" charset="0"/>
              </a:rPr>
              <a:t>	“So you are saying that … Do I have that right?”</a:t>
            </a:r>
          </a:p>
          <a:p>
            <a:r>
              <a:rPr lang="en-US" sz="2800" dirty="0">
                <a:solidFill>
                  <a:prstClr val="black"/>
                </a:solidFill>
                <a:latin typeface="Calibri" panose="020F0502020204030204" pitchFamily="34" charset="0"/>
                <a:cs typeface="Calibri" panose="020F0502020204030204" pitchFamily="34" charset="0"/>
              </a:rPr>
              <a:t>	“Let me see if I understand (this happened, that 	happened, you reacted, etc.; that must have left you feeling...”</a:t>
            </a:r>
          </a:p>
          <a:p>
            <a:endParaRPr lang="en-US" sz="2400" dirty="0">
              <a:solidFill>
                <a:srgbClr val="727CA3">
                  <a:lumMod val="20000"/>
                  <a:lumOff val="80000"/>
                </a:srgbClr>
              </a:solidFill>
              <a:latin typeface="Calibri" panose="020F0502020204030204" pitchFamily="34" charset="0"/>
              <a:cs typeface="Calibri" panose="020F0502020204030204" pitchFamily="34" charset="0"/>
            </a:endParaRPr>
          </a:p>
          <a:p>
            <a:endParaRPr lang="en-US" sz="1600" b="1" i="1" dirty="0">
              <a:solidFill>
                <a:prstClr val="black"/>
              </a:solidFill>
              <a:latin typeface="Bookman Old Style"/>
            </a:endParaRPr>
          </a:p>
          <a:p>
            <a:endParaRPr lang="en-US" sz="1600" b="1" i="1" dirty="0">
              <a:solidFill>
                <a:prstClr val="black"/>
              </a:solidFill>
              <a:latin typeface="Bookman Old Style"/>
            </a:endParaRPr>
          </a:p>
          <a:p>
            <a:pPr algn="ctr"/>
            <a:endParaRPr lang="en-US" sz="1600" b="1" dirty="0">
              <a:solidFill>
                <a:srgbClr val="FFFF00"/>
              </a:solidFill>
              <a:latin typeface="Bookman Old Style"/>
            </a:endParaRPr>
          </a:p>
        </p:txBody>
      </p:sp>
      <p:sp>
        <p:nvSpPr>
          <p:cNvPr id="2" name="TextBox 1">
            <a:extLst>
              <a:ext uri="{FF2B5EF4-FFF2-40B4-BE49-F238E27FC236}">
                <a16:creationId xmlns:a16="http://schemas.microsoft.com/office/drawing/2014/main" id="{E498E6CD-F7AD-DF4F-66B6-A0115AE5E2E9}"/>
              </a:ext>
            </a:extLst>
          </p:cNvPr>
          <p:cNvSpPr txBox="1"/>
          <p:nvPr/>
        </p:nvSpPr>
        <p:spPr>
          <a:xfrm>
            <a:off x="423579" y="6488668"/>
            <a:ext cx="8602343" cy="369332"/>
          </a:xfrm>
          <a:prstGeom prst="rect">
            <a:avLst/>
          </a:prstGeom>
          <a:noFill/>
        </p:spPr>
        <p:txBody>
          <a:bodyPr wrap="square" rtlCol="0">
            <a:spAutoFit/>
          </a:bodyPr>
          <a:lstStyle/>
          <a:p>
            <a:r>
              <a:rPr lang="en-US" dirty="0"/>
              <a:t>Used with permission from ReVive 5 Program; Larry Fisher, PhD &amp; Susan Guzman, PhD</a:t>
            </a:r>
          </a:p>
        </p:txBody>
      </p:sp>
    </p:spTree>
    <p:extLst>
      <p:ext uri="{BB962C8B-B14F-4D97-AF65-F5344CB8AC3E}">
        <p14:creationId xmlns:p14="http://schemas.microsoft.com/office/powerpoint/2010/main" val="2824245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507544" y="98772"/>
            <a:ext cx="8399391" cy="1013913"/>
          </a:xfrm>
        </p:spPr>
        <p:txBody>
          <a:bodyPr>
            <a:normAutofit fontScale="90000"/>
          </a:bodyPr>
          <a:lstStyle/>
          <a:p>
            <a:pPr>
              <a:defRPr/>
            </a:pPr>
            <a:br>
              <a:rPr lang="en-US" altLang="en-US" sz="3911" dirty="0">
                <a:ea typeface="ＭＳ Ｐゴシック" panose="020B0600070205080204" pitchFamily="34" charset="-128"/>
              </a:rPr>
            </a:br>
            <a:r>
              <a:rPr lang="en-US" altLang="en-US" sz="3200" dirty="0">
                <a:ea typeface="ＭＳ Ｐゴシック" panose="020B0600070205080204" pitchFamily="34" charset="-128"/>
              </a:rPr>
              <a:t>Clinical Engagement Tools: </a:t>
            </a:r>
            <a:r>
              <a:rPr lang="en-US" altLang="en-US" sz="3200" u="sng" dirty="0">
                <a:ea typeface="ＭＳ Ｐゴシック" panose="020B0600070205080204" pitchFamily="34" charset="-128"/>
              </a:rPr>
              <a:t>Normalize &amp; Accept</a:t>
            </a:r>
            <a:br>
              <a:rPr lang="en-US" altLang="en-US" sz="3200" dirty="0">
                <a:ea typeface="ＭＳ Ｐゴシック" panose="020B0600070205080204" pitchFamily="34" charset="-128"/>
              </a:rPr>
            </a:br>
            <a:endParaRPr lang="en-US" altLang="en-US" sz="3200" dirty="0">
              <a:ea typeface="ＭＳ Ｐゴシック" panose="020B0600070205080204" pitchFamily="34" charset="-128"/>
            </a:endParaRP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a:spcBef>
                <a:spcPct val="0"/>
              </a:spcBef>
              <a:buSzTx/>
              <a:buNone/>
            </a:pPr>
            <a:endParaRPr lang="en-US" altLang="en-US" sz="2133" b="0">
              <a:solidFill>
                <a:prstClr val="black"/>
              </a:solidFill>
              <a:latin typeface="Times New Roman" panose="02020603050405020304" pitchFamily="18" charset="0"/>
            </a:endParaRPr>
          </a:p>
        </p:txBody>
      </p:sp>
      <p:sp>
        <p:nvSpPr>
          <p:cNvPr id="3" name="TextBox 2">
            <a:extLst>
              <a:ext uri="{FF2B5EF4-FFF2-40B4-BE49-F238E27FC236}">
                <a16:creationId xmlns:a16="http://schemas.microsoft.com/office/drawing/2014/main" id="{455EFA74-7849-ED4D-8E77-5235A0ECE24C}"/>
              </a:ext>
            </a:extLst>
          </p:cNvPr>
          <p:cNvSpPr txBox="1"/>
          <p:nvPr/>
        </p:nvSpPr>
        <p:spPr>
          <a:xfrm>
            <a:off x="982136" y="1845471"/>
            <a:ext cx="6773333" cy="475387"/>
          </a:xfrm>
          <a:prstGeom prst="rect">
            <a:avLst/>
          </a:prstGeom>
          <a:noFill/>
        </p:spPr>
        <p:txBody>
          <a:bodyPr>
            <a:spAutoFit/>
          </a:bodyPr>
          <a:lstStyle/>
          <a:p>
            <a:pPr>
              <a:defRPr/>
            </a:pPr>
            <a:endParaRPr lang="en-US" sz="2489" dirty="0">
              <a:solidFill>
                <a:srgbClr val="FFFFFF"/>
              </a:solidFill>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E75FBBE1-E81B-924D-8E30-097D9C482AA6}"/>
              </a:ext>
            </a:extLst>
          </p:cNvPr>
          <p:cNvSpPr txBox="1"/>
          <p:nvPr/>
        </p:nvSpPr>
        <p:spPr>
          <a:xfrm>
            <a:off x="618069" y="914400"/>
            <a:ext cx="8382000" cy="6370975"/>
          </a:xfrm>
          <a:prstGeom prst="rect">
            <a:avLst/>
          </a:prstGeom>
          <a:noFill/>
        </p:spPr>
        <p:txBody>
          <a:bodyPr wrap="square" rtlCol="0">
            <a:spAutoFit/>
          </a:bodyPr>
          <a:lstStyle/>
          <a:p>
            <a:endParaRPr lang="en-US" sz="1600" b="1" dirty="0">
              <a:solidFill>
                <a:prstClr val="black"/>
              </a:solidFill>
              <a:latin typeface="Bookman Old Style"/>
            </a:endParaRPr>
          </a:p>
          <a:p>
            <a:r>
              <a:rPr lang="en-US" sz="2800" u="sng" dirty="0">
                <a:solidFill>
                  <a:prstClr val="black"/>
                </a:solidFill>
                <a:latin typeface="Calibri" panose="020F0502020204030204" pitchFamily="34" charset="0"/>
                <a:cs typeface="Calibri" panose="020F0502020204030204" pitchFamily="34" charset="0"/>
              </a:rPr>
              <a:t>TOOL</a:t>
            </a:r>
            <a:r>
              <a:rPr lang="en-US" sz="2800" dirty="0">
                <a:solidFill>
                  <a:prstClr val="black"/>
                </a:solidFill>
                <a:latin typeface="Calibri" panose="020F0502020204030204" pitchFamily="34" charset="0"/>
                <a:cs typeface="Calibri" panose="020F0502020204030204" pitchFamily="34" charset="0"/>
              </a:rPr>
              <a:t>: Comment often that how they feel makes sense, that their feelings and experiences are very common among PWDs, and that it is OK that they feel this way – </a:t>
            </a:r>
            <a:r>
              <a:rPr lang="en-US" sz="2800" i="1" dirty="0">
                <a:solidFill>
                  <a:prstClr val="black"/>
                </a:solidFill>
                <a:latin typeface="Calibri" panose="020F0502020204030204" pitchFamily="34" charset="0"/>
                <a:cs typeface="Calibri" panose="020F0502020204030204" pitchFamily="34" charset="0"/>
              </a:rPr>
              <a:t>it is just being human and having tough feelings about a tough disease</a:t>
            </a:r>
            <a:r>
              <a:rPr lang="en-US" sz="2800" dirty="0">
                <a:solidFill>
                  <a:prstClr val="black"/>
                </a:solidFill>
                <a:latin typeface="Calibri" panose="020F0502020204030204" pitchFamily="34" charset="0"/>
                <a:cs typeface="Calibri" panose="020F0502020204030204" pitchFamily="34" charset="0"/>
              </a:rPr>
              <a:t>.</a:t>
            </a:r>
          </a:p>
          <a:p>
            <a:endParaRPr lang="en-US" sz="2800" u="sng" dirty="0">
              <a:solidFill>
                <a:srgbClr val="727CA3">
                  <a:lumMod val="20000"/>
                  <a:lumOff val="80000"/>
                </a:srgbClr>
              </a:solidFill>
              <a:latin typeface="Calibri" panose="020F0502020204030204" pitchFamily="34" charset="0"/>
              <a:cs typeface="Calibri" panose="020F0502020204030204" pitchFamily="34" charset="0"/>
            </a:endParaRPr>
          </a:p>
          <a:p>
            <a:r>
              <a:rPr lang="en-US" sz="2800" dirty="0">
                <a:solidFill>
                  <a:prstClr val="black"/>
                </a:solidFill>
                <a:latin typeface="Calibri" panose="020F0502020204030204" pitchFamily="34" charset="0"/>
                <a:cs typeface="Calibri" panose="020F0502020204030204" pitchFamily="34" charset="0"/>
              </a:rPr>
              <a:t>“Anyone going through this would feel the same way”</a:t>
            </a:r>
          </a:p>
          <a:p>
            <a:r>
              <a:rPr lang="en-US" sz="2800" dirty="0">
                <a:solidFill>
                  <a:prstClr val="black"/>
                </a:solidFill>
                <a:latin typeface="Calibri" panose="020F0502020204030204" pitchFamily="34" charset="0"/>
                <a:cs typeface="Calibri" panose="020F0502020204030204" pitchFamily="34" charset="0"/>
              </a:rPr>
              <a:t>“Many of the people I see with diabetes feel exactly the way you do.”</a:t>
            </a:r>
          </a:p>
          <a:p>
            <a:r>
              <a:rPr lang="en-US" sz="2800" dirty="0">
                <a:solidFill>
                  <a:prstClr val="black"/>
                </a:solidFill>
                <a:latin typeface="Calibri" panose="020F0502020204030204" pitchFamily="34" charset="0"/>
                <a:cs typeface="Calibri" panose="020F0502020204030204" pitchFamily="34" charset="0"/>
              </a:rPr>
              <a:t>“If I were in your shoes, I’d probably feel the same way.”</a:t>
            </a:r>
          </a:p>
          <a:p>
            <a:r>
              <a:rPr lang="en-US" sz="2800" dirty="0">
                <a:solidFill>
                  <a:prstClr val="black"/>
                </a:solidFill>
                <a:latin typeface="Calibri" panose="020F0502020204030204" pitchFamily="34" charset="0"/>
                <a:cs typeface="Calibri" panose="020F0502020204030204" pitchFamily="34" charset="0"/>
              </a:rPr>
              <a:t>“It makes sense that you would feel that way, given what is happening.”</a:t>
            </a:r>
          </a:p>
          <a:p>
            <a:endParaRPr lang="en-US" sz="2400" i="1" dirty="0">
              <a:solidFill>
                <a:prstClr val="black"/>
              </a:solidFill>
              <a:latin typeface="Calibri" panose="020F0502020204030204" pitchFamily="34" charset="0"/>
              <a:cs typeface="Calibri" panose="020F0502020204030204" pitchFamily="34" charset="0"/>
            </a:endParaRPr>
          </a:p>
          <a:p>
            <a:endParaRPr lang="en-US" sz="1600" b="1" i="1" dirty="0">
              <a:solidFill>
                <a:prstClr val="black"/>
              </a:solidFill>
              <a:latin typeface="Bookman Old Style"/>
            </a:endParaRPr>
          </a:p>
          <a:p>
            <a:pPr algn="ctr"/>
            <a:endParaRPr lang="en-US" sz="1600" b="1" dirty="0">
              <a:solidFill>
                <a:srgbClr val="FFFF00"/>
              </a:solidFill>
              <a:latin typeface="Bookman Old Style"/>
            </a:endParaRPr>
          </a:p>
        </p:txBody>
      </p:sp>
      <p:sp>
        <p:nvSpPr>
          <p:cNvPr id="2" name="TextBox 1">
            <a:extLst>
              <a:ext uri="{FF2B5EF4-FFF2-40B4-BE49-F238E27FC236}">
                <a16:creationId xmlns:a16="http://schemas.microsoft.com/office/drawing/2014/main" id="{09631E27-8ABF-E01F-5F8F-1E99F08B6910}"/>
              </a:ext>
            </a:extLst>
          </p:cNvPr>
          <p:cNvSpPr txBox="1"/>
          <p:nvPr/>
        </p:nvSpPr>
        <p:spPr>
          <a:xfrm>
            <a:off x="423579" y="6488668"/>
            <a:ext cx="8602343" cy="369332"/>
          </a:xfrm>
          <a:prstGeom prst="rect">
            <a:avLst/>
          </a:prstGeom>
          <a:noFill/>
        </p:spPr>
        <p:txBody>
          <a:bodyPr wrap="square" rtlCol="0">
            <a:spAutoFit/>
          </a:bodyPr>
          <a:lstStyle/>
          <a:p>
            <a:r>
              <a:rPr lang="en-US" dirty="0"/>
              <a:t>Used with permission from ReVive 5 Program; Larry Fisher, PhD &amp; Susan Guzman, PhD</a:t>
            </a:r>
          </a:p>
        </p:txBody>
      </p:sp>
    </p:spTree>
    <p:extLst>
      <p:ext uri="{BB962C8B-B14F-4D97-AF65-F5344CB8AC3E}">
        <p14:creationId xmlns:p14="http://schemas.microsoft.com/office/powerpoint/2010/main" val="2137160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381000" y="268165"/>
            <a:ext cx="8382000" cy="874837"/>
          </a:xfrm>
        </p:spPr>
        <p:txBody>
          <a:bodyPr>
            <a:normAutofit/>
          </a:bodyPr>
          <a:lstStyle/>
          <a:p>
            <a:pPr>
              <a:defRPr/>
            </a:pPr>
            <a:r>
              <a:rPr lang="en-US" altLang="en-US" dirty="0">
                <a:ea typeface="ＭＳ Ｐゴシック" panose="020B0600070205080204" pitchFamily="34" charset="-128"/>
              </a:rPr>
              <a:t>Having the Conversation</a:t>
            </a: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3EEC888A-1E31-E342-9EC1-EAF218ED2E05}"/>
              </a:ext>
            </a:extLst>
          </p:cNvPr>
          <p:cNvSpPr txBox="1"/>
          <p:nvPr/>
        </p:nvSpPr>
        <p:spPr>
          <a:xfrm>
            <a:off x="643811" y="1295402"/>
            <a:ext cx="8116314" cy="46601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Review and summarize the story you hear</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“Do I have this right?”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“Is there anything missing?”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Then ask</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“How does all of this strike you?”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“Does any of this surprise you?”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prstClr val="black"/>
              </a:solidFill>
              <a:effectLst/>
              <a:uLnTx/>
              <a:uFillTx/>
              <a:latin typeface="Bookman Old Styl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Bookman Old Style"/>
                <a:ea typeface="+mn-ea"/>
                <a:cs typeface="+mn-cs"/>
              </a:rPr>
              <a:t>	</a:t>
            </a:r>
          </a:p>
          <a:p>
            <a:pPr marL="0" marR="0" lvl="0" indent="0" algn="ctr" defTabSz="914400" rtl="0" eaLnBrk="1" fontAlgn="auto" latinLnBrk="0" hangingPunct="1">
              <a:lnSpc>
                <a:spcPct val="100000"/>
              </a:lnSpc>
              <a:spcBef>
                <a:spcPts val="889"/>
              </a:spcBef>
              <a:spcAft>
                <a:spcPts val="0"/>
              </a:spcAft>
              <a:buClr>
                <a:srgbClr val="727CA3">
                  <a:lumMod val="20000"/>
                  <a:lumOff val="80000"/>
                </a:srgbClr>
              </a:buClr>
              <a:buSzPct val="110000"/>
              <a:buFontTx/>
              <a:buNone/>
              <a:tabLst/>
              <a:defRPr/>
            </a:pPr>
            <a:endParaRPr kumimoji="0" lang="en-US" sz="2133" b="0" i="0" u="sng"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2" name="TextBox 1">
            <a:extLst>
              <a:ext uri="{FF2B5EF4-FFF2-40B4-BE49-F238E27FC236}">
                <a16:creationId xmlns:a16="http://schemas.microsoft.com/office/drawing/2014/main" id="{E724A90F-FD1F-2A51-AA51-70D496CE0512}"/>
              </a:ext>
            </a:extLst>
          </p:cNvPr>
          <p:cNvSpPr txBox="1"/>
          <p:nvPr/>
        </p:nvSpPr>
        <p:spPr>
          <a:xfrm>
            <a:off x="423579" y="6488668"/>
            <a:ext cx="8602343" cy="369332"/>
          </a:xfrm>
          <a:prstGeom prst="rect">
            <a:avLst/>
          </a:prstGeom>
          <a:noFill/>
        </p:spPr>
        <p:txBody>
          <a:bodyPr wrap="square" rtlCol="0">
            <a:spAutoFit/>
          </a:bodyPr>
          <a:lstStyle/>
          <a:p>
            <a:r>
              <a:rPr lang="en-US" dirty="0"/>
              <a:t>Used with permission from ReVive 5 Program; Larry Fisher, PhD &amp; Susan Guzman, PhD</a:t>
            </a:r>
          </a:p>
        </p:txBody>
      </p:sp>
    </p:spTree>
    <p:extLst>
      <p:ext uri="{BB962C8B-B14F-4D97-AF65-F5344CB8AC3E}">
        <p14:creationId xmlns:p14="http://schemas.microsoft.com/office/powerpoint/2010/main" val="3045191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46F98-EA2B-6823-EAC7-6DB516012D30}"/>
              </a:ext>
            </a:extLst>
          </p:cNvPr>
          <p:cNvSpPr>
            <a:spLocks noGrp="1"/>
          </p:cNvSpPr>
          <p:nvPr>
            <p:ph type="title"/>
          </p:nvPr>
        </p:nvSpPr>
        <p:spPr/>
        <p:txBody>
          <a:bodyPr/>
          <a:lstStyle/>
          <a:p>
            <a:r>
              <a:rPr lang="en-US" dirty="0"/>
              <a:t>Case Study with MR</a:t>
            </a:r>
          </a:p>
        </p:txBody>
      </p:sp>
      <p:sp>
        <p:nvSpPr>
          <p:cNvPr id="3" name="Content Placeholder 2">
            <a:extLst>
              <a:ext uri="{FF2B5EF4-FFF2-40B4-BE49-F238E27FC236}">
                <a16:creationId xmlns:a16="http://schemas.microsoft.com/office/drawing/2014/main" id="{17F8B39C-F82D-6178-A4C7-26E2BE7D2ACF}"/>
              </a:ext>
            </a:extLst>
          </p:cNvPr>
          <p:cNvSpPr>
            <a:spLocks noGrp="1"/>
          </p:cNvSpPr>
          <p:nvPr>
            <p:ph sz="quarter" idx="1"/>
          </p:nvPr>
        </p:nvSpPr>
        <p:spPr>
          <a:xfrm>
            <a:off x="457200" y="1219200"/>
            <a:ext cx="5257800" cy="5486400"/>
          </a:xfrm>
        </p:spPr>
        <p:txBody>
          <a:bodyPr>
            <a:normAutofit fontScale="70000" lnSpcReduction="20000"/>
          </a:bodyPr>
          <a:lstStyle/>
          <a:p>
            <a:pPr>
              <a:lnSpc>
                <a:spcPct val="120000"/>
              </a:lnSpc>
            </a:pPr>
            <a:r>
              <a:rPr lang="en-US" dirty="0"/>
              <a:t> </a:t>
            </a:r>
            <a:r>
              <a:rPr lang="en-US" sz="3800" dirty="0"/>
              <a:t>MR is 69 years old, lives alone, works in an office but is currently out of work and very stressed. Diabetes distress score is elevated in the areas of .</a:t>
            </a:r>
          </a:p>
          <a:p>
            <a:pPr>
              <a:lnSpc>
                <a:spcPct val="120000"/>
              </a:lnSpc>
            </a:pPr>
            <a:r>
              <a:rPr lang="en-US" sz="3800" dirty="0"/>
              <a:t> Looking at her ambulatory glucose profile, the TIR is around 46-50% and she has no episodes of hypo.</a:t>
            </a:r>
          </a:p>
          <a:p>
            <a:pPr>
              <a:lnSpc>
                <a:spcPct val="120000"/>
              </a:lnSpc>
            </a:pPr>
            <a:r>
              <a:rPr lang="en-US" sz="3800" dirty="0"/>
              <a:t>Insulin includes 30units glargine at bedtime and 10-15 of </a:t>
            </a:r>
            <a:r>
              <a:rPr lang="en-US" sz="3800" dirty="0" err="1"/>
              <a:t>apidra</a:t>
            </a:r>
            <a:r>
              <a:rPr lang="en-US" sz="3800" dirty="0"/>
              <a:t> with meals based only on what she is going to eat.</a:t>
            </a:r>
          </a:p>
        </p:txBody>
      </p:sp>
      <p:pic>
        <p:nvPicPr>
          <p:cNvPr id="6" name="Picture 5" descr="Old woman relaxing at home">
            <a:extLst>
              <a:ext uri="{FF2B5EF4-FFF2-40B4-BE49-F238E27FC236}">
                <a16:creationId xmlns:a16="http://schemas.microsoft.com/office/drawing/2014/main" id="{1CB92252-ACDA-28BA-C1EB-A42054BA65BE}"/>
              </a:ext>
            </a:extLst>
          </p:cNvPr>
          <p:cNvPicPr>
            <a:picLocks noChangeAspect="1"/>
          </p:cNvPicPr>
          <p:nvPr/>
        </p:nvPicPr>
        <p:blipFill>
          <a:blip r:embed="rId2" cstate="print">
            <a:extLst>
              <a:ext uri="{28A0092B-C50C-407E-A947-70E740481C1C}">
                <a14:useLocalDpi xmlns:a14="http://schemas.microsoft.com/office/drawing/2010/main" val="0"/>
              </a:ext>
            </a:extLst>
          </a:blip>
          <a:srcRect l="49999" t="-904" r="8334" b="-2846"/>
          <a:stretch/>
        </p:blipFill>
        <p:spPr>
          <a:xfrm>
            <a:off x="6096000" y="1278636"/>
            <a:ext cx="2590800" cy="4300728"/>
          </a:xfrm>
          <a:prstGeom prst="rect">
            <a:avLst/>
          </a:prstGeom>
        </p:spPr>
      </p:pic>
    </p:spTree>
    <p:extLst>
      <p:ext uri="{BB962C8B-B14F-4D97-AF65-F5344CB8AC3E}">
        <p14:creationId xmlns:p14="http://schemas.microsoft.com/office/powerpoint/2010/main" val="596946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C1DA8-2509-AF44-07B7-C7E53DEDB559}"/>
              </a:ext>
            </a:extLst>
          </p:cNvPr>
          <p:cNvSpPr>
            <a:spLocks noGrp="1"/>
          </p:cNvSpPr>
          <p:nvPr>
            <p:ph type="title"/>
          </p:nvPr>
        </p:nvSpPr>
        <p:spPr/>
        <p:txBody>
          <a:bodyPr/>
          <a:lstStyle/>
          <a:p>
            <a:r>
              <a:rPr lang="en-US" dirty="0"/>
              <a:t>Case Scenario with MR	</a:t>
            </a:r>
          </a:p>
        </p:txBody>
      </p:sp>
      <p:sp>
        <p:nvSpPr>
          <p:cNvPr id="3" name="Content Placeholder 2">
            <a:extLst>
              <a:ext uri="{FF2B5EF4-FFF2-40B4-BE49-F238E27FC236}">
                <a16:creationId xmlns:a16="http://schemas.microsoft.com/office/drawing/2014/main" id="{7224A1C1-9C6D-7188-C367-2214DCE7775A}"/>
              </a:ext>
            </a:extLst>
          </p:cNvPr>
          <p:cNvSpPr>
            <a:spLocks noGrp="1"/>
          </p:cNvSpPr>
          <p:nvPr>
            <p:ph sz="quarter" idx="1"/>
          </p:nvPr>
        </p:nvSpPr>
        <p:spPr/>
        <p:txBody>
          <a:bodyPr>
            <a:normAutofit lnSpcReduction="10000"/>
          </a:bodyPr>
          <a:lstStyle/>
          <a:p>
            <a:r>
              <a:rPr lang="en-US" dirty="0"/>
              <a:t> MR wears a CGM, but only checks the app results a few times a day. They tell you,</a:t>
            </a:r>
          </a:p>
          <a:p>
            <a:r>
              <a:rPr lang="en-US" dirty="0"/>
              <a:t> “I don’t want to look at the device because the numbers are always bad”.</a:t>
            </a:r>
          </a:p>
          <a:p>
            <a:endParaRPr lang="en-US" dirty="0"/>
          </a:p>
          <a:p>
            <a:r>
              <a:rPr lang="en-US" dirty="0"/>
              <a:t> What do you say?</a:t>
            </a:r>
          </a:p>
          <a:p>
            <a:pPr marL="0" indent="0">
              <a:buNone/>
            </a:pPr>
            <a:endParaRPr lang="en-US" dirty="0"/>
          </a:p>
        </p:txBody>
      </p:sp>
    </p:spTree>
    <p:extLst>
      <p:ext uri="{BB962C8B-B14F-4D97-AF65-F5344CB8AC3E}">
        <p14:creationId xmlns:p14="http://schemas.microsoft.com/office/powerpoint/2010/main" val="3775801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C0F49-561A-D214-4E9D-604B9ADE894F}"/>
              </a:ext>
            </a:extLst>
          </p:cNvPr>
          <p:cNvSpPr>
            <a:spLocks noGrp="1"/>
          </p:cNvSpPr>
          <p:nvPr>
            <p:ph type="title"/>
          </p:nvPr>
        </p:nvSpPr>
        <p:spPr/>
        <p:txBody>
          <a:bodyPr/>
          <a:lstStyle/>
          <a:p>
            <a:r>
              <a:rPr lang="en-US" dirty="0"/>
              <a:t>MR says</a:t>
            </a:r>
          </a:p>
        </p:txBody>
      </p:sp>
      <p:sp>
        <p:nvSpPr>
          <p:cNvPr id="3" name="Content Placeholder 2">
            <a:extLst>
              <a:ext uri="{FF2B5EF4-FFF2-40B4-BE49-F238E27FC236}">
                <a16:creationId xmlns:a16="http://schemas.microsoft.com/office/drawing/2014/main" id="{B17F12AF-C521-02A4-F3B6-CD4E1AC86F98}"/>
              </a:ext>
            </a:extLst>
          </p:cNvPr>
          <p:cNvSpPr>
            <a:spLocks noGrp="1"/>
          </p:cNvSpPr>
          <p:nvPr>
            <p:ph sz="quarter" idx="1"/>
          </p:nvPr>
        </p:nvSpPr>
        <p:spPr/>
        <p:txBody>
          <a:bodyPr/>
          <a:lstStyle/>
          <a:p>
            <a:r>
              <a:rPr lang="en-US" dirty="0"/>
              <a:t>The numbers always go up after I eat meals.</a:t>
            </a:r>
          </a:p>
          <a:p>
            <a:endParaRPr lang="en-US" dirty="0"/>
          </a:p>
          <a:p>
            <a:r>
              <a:rPr lang="en-US" dirty="0"/>
              <a:t>What do you say now?</a:t>
            </a:r>
          </a:p>
        </p:txBody>
      </p:sp>
    </p:spTree>
    <p:extLst>
      <p:ext uri="{BB962C8B-B14F-4D97-AF65-F5344CB8AC3E}">
        <p14:creationId xmlns:p14="http://schemas.microsoft.com/office/powerpoint/2010/main" val="617092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2A558-9B7F-2873-71AF-66A90E60494C}"/>
              </a:ext>
            </a:extLst>
          </p:cNvPr>
          <p:cNvSpPr>
            <a:spLocks noGrp="1"/>
          </p:cNvSpPr>
          <p:nvPr>
            <p:ph type="title"/>
          </p:nvPr>
        </p:nvSpPr>
        <p:spPr/>
        <p:txBody>
          <a:bodyPr/>
          <a:lstStyle/>
          <a:p>
            <a:r>
              <a:rPr lang="en-US" dirty="0"/>
              <a:t>We ask MR</a:t>
            </a:r>
          </a:p>
        </p:txBody>
      </p:sp>
      <p:sp>
        <p:nvSpPr>
          <p:cNvPr id="3" name="Content Placeholder 2">
            <a:extLst>
              <a:ext uri="{FF2B5EF4-FFF2-40B4-BE49-F238E27FC236}">
                <a16:creationId xmlns:a16="http://schemas.microsoft.com/office/drawing/2014/main" id="{EC297AA6-3C1F-1508-CB38-E08014A4F28F}"/>
              </a:ext>
            </a:extLst>
          </p:cNvPr>
          <p:cNvSpPr>
            <a:spLocks noGrp="1"/>
          </p:cNvSpPr>
          <p:nvPr>
            <p:ph sz="quarter" idx="1"/>
          </p:nvPr>
        </p:nvSpPr>
        <p:spPr/>
        <p:txBody>
          <a:bodyPr/>
          <a:lstStyle/>
          <a:p>
            <a:r>
              <a:rPr lang="en-US" dirty="0"/>
              <a:t> Have you noticed if certain foods tend to increase your elevating your blood glucose?</a:t>
            </a:r>
          </a:p>
          <a:p>
            <a:endParaRPr lang="en-US" dirty="0"/>
          </a:p>
          <a:p>
            <a:r>
              <a:rPr lang="en-US" dirty="0"/>
              <a:t> MR says “when I eat shrimp”. </a:t>
            </a:r>
          </a:p>
          <a:p>
            <a:endParaRPr lang="en-US" dirty="0"/>
          </a:p>
          <a:p>
            <a:r>
              <a:rPr lang="en-US" dirty="0"/>
              <a:t>What do you say then?</a:t>
            </a:r>
          </a:p>
        </p:txBody>
      </p:sp>
    </p:spTree>
    <p:extLst>
      <p:ext uri="{BB962C8B-B14F-4D97-AF65-F5344CB8AC3E}">
        <p14:creationId xmlns:p14="http://schemas.microsoft.com/office/powerpoint/2010/main" val="3076770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87101" y="987300"/>
            <a:ext cx="628814" cy="628814"/>
          </a:xfrm>
          <a:prstGeom prst="rect">
            <a:avLst/>
          </a:prstGeom>
        </p:spPr>
      </p:pic>
      <p:pic>
        <p:nvPicPr>
          <p:cNvPr id="8" name="Picture 7">
            <a:extLst>
              <a:ext uri="{FF2B5EF4-FFF2-40B4-BE49-F238E27FC236}">
                <a16:creationId xmlns:a16="http://schemas.microsoft.com/office/drawing/2014/main" id="{873398FF-F990-C647-9C68-43066024919B}"/>
              </a:ext>
            </a:extLst>
          </p:cNvPr>
          <p:cNvPicPr>
            <a:picLocks noChangeAspect="1"/>
          </p:cNvPicPr>
          <p:nvPr/>
        </p:nvPicPr>
        <p:blipFill>
          <a:blip r:embed="rId4"/>
          <a:stretch>
            <a:fillRect/>
          </a:stretch>
        </p:blipFill>
        <p:spPr>
          <a:xfrm>
            <a:off x="401838" y="1295400"/>
            <a:ext cx="8284962" cy="4660291"/>
          </a:xfrm>
          <a:prstGeom prst="rect">
            <a:avLst/>
          </a:prstGeom>
        </p:spPr>
      </p:pic>
      <p:sp>
        <p:nvSpPr>
          <p:cNvPr id="2" name="Title 1">
            <a:extLst>
              <a:ext uri="{FF2B5EF4-FFF2-40B4-BE49-F238E27FC236}">
                <a16:creationId xmlns:a16="http://schemas.microsoft.com/office/drawing/2014/main" id="{9401FCEB-10A0-29C2-7362-A251221C294B}"/>
              </a:ext>
            </a:extLst>
          </p:cNvPr>
          <p:cNvSpPr>
            <a:spLocks noGrp="1"/>
          </p:cNvSpPr>
          <p:nvPr>
            <p:ph type="title"/>
          </p:nvPr>
        </p:nvSpPr>
        <p:spPr/>
        <p:txBody>
          <a:bodyPr/>
          <a:lstStyle/>
          <a:p>
            <a:r>
              <a:rPr lang="en-US" dirty="0"/>
              <a:t>Blood Sugars with Diabetes</a:t>
            </a:r>
          </a:p>
        </p:txBody>
      </p:sp>
    </p:spTree>
    <p:extLst>
      <p:ext uri="{BB962C8B-B14F-4D97-AF65-F5344CB8AC3E}">
        <p14:creationId xmlns:p14="http://schemas.microsoft.com/office/powerpoint/2010/main" val="26548843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2A3D5-1463-B327-0B66-6487EC42DBDA}"/>
              </a:ext>
            </a:extLst>
          </p:cNvPr>
          <p:cNvSpPr>
            <a:spLocks noGrp="1"/>
          </p:cNvSpPr>
          <p:nvPr>
            <p:ph type="title"/>
          </p:nvPr>
        </p:nvSpPr>
        <p:spPr>
          <a:xfrm>
            <a:off x="455613" y="273050"/>
            <a:ext cx="8226425" cy="869950"/>
          </a:xfrm>
        </p:spPr>
        <p:txBody>
          <a:bodyPr anchor="b">
            <a:normAutofit/>
          </a:bodyPr>
          <a:lstStyle/>
          <a:p>
            <a:r>
              <a:rPr lang="en-US" sz="4100" dirty="0"/>
              <a:t>Address Barriers to Self Management</a:t>
            </a:r>
          </a:p>
        </p:txBody>
      </p:sp>
      <p:pic>
        <p:nvPicPr>
          <p:cNvPr id="10" name="Picture 9" descr="A diagram of a person's health&#10;&#10;Description automatically generated">
            <a:extLst>
              <a:ext uri="{FF2B5EF4-FFF2-40B4-BE49-F238E27FC236}">
                <a16:creationId xmlns:a16="http://schemas.microsoft.com/office/drawing/2014/main" id="{A627ACB0-45CA-FCCF-BB56-F720BA78A302}"/>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 t="1730" r="632" b="-4"/>
          <a:stretch/>
        </p:blipFill>
        <p:spPr>
          <a:xfrm>
            <a:off x="3707014" y="1246234"/>
            <a:ext cx="5047603" cy="5324943"/>
          </a:xfrm>
          <a:prstGeom prst="rect">
            <a:avLst/>
          </a:prstGeom>
          <a:noFill/>
        </p:spPr>
      </p:pic>
      <p:sp>
        <p:nvSpPr>
          <p:cNvPr id="3" name="Content Placeholder 2">
            <a:extLst>
              <a:ext uri="{FF2B5EF4-FFF2-40B4-BE49-F238E27FC236}">
                <a16:creationId xmlns:a16="http://schemas.microsoft.com/office/drawing/2014/main" id="{83463C30-F4C2-29CC-A2BB-0E4F3085B4AD}"/>
              </a:ext>
            </a:extLst>
          </p:cNvPr>
          <p:cNvSpPr>
            <a:spLocks noGrp="1"/>
          </p:cNvSpPr>
          <p:nvPr>
            <p:ph sz="quarter" idx="2"/>
          </p:nvPr>
        </p:nvSpPr>
        <p:spPr>
          <a:xfrm>
            <a:off x="363952" y="1246234"/>
            <a:ext cx="3321600" cy="5144294"/>
          </a:xfrm>
        </p:spPr>
        <p:txBody>
          <a:bodyPr>
            <a:noAutofit/>
          </a:bodyPr>
          <a:lstStyle/>
          <a:p>
            <a:pPr fontAlgn="base">
              <a:buFont typeface="Wingdings" pitchFamily="2" charset="2"/>
              <a:buChar char="Ø"/>
            </a:pPr>
            <a:r>
              <a:rPr lang="en-US" sz="2300" b="1" i="0" dirty="0">
                <a:effectLst/>
              </a:rPr>
              <a:t>Barriers exist </a:t>
            </a:r>
            <a:r>
              <a:rPr lang="en-US" sz="2300" dirty="0"/>
              <a:t>within </a:t>
            </a:r>
            <a:r>
              <a:rPr lang="en-US" sz="2300" b="0" i="0" dirty="0">
                <a:effectLst/>
              </a:rPr>
              <a:t>health system, payer, health care professional &amp; individual. </a:t>
            </a:r>
          </a:p>
          <a:p>
            <a:pPr fontAlgn="base">
              <a:buFont typeface="Wingdings" pitchFamily="2" charset="2"/>
              <a:buChar char="Ø"/>
            </a:pPr>
            <a:r>
              <a:rPr lang="en-US" sz="2300" b="1" dirty="0"/>
              <a:t>A</a:t>
            </a:r>
            <a:r>
              <a:rPr lang="en-US" sz="2300" b="1" i="0" dirty="0">
                <a:effectLst/>
              </a:rPr>
              <a:t>ddress barriers </a:t>
            </a:r>
            <a:r>
              <a:rPr lang="en-US" sz="2300" b="0" i="0" dirty="0">
                <a:effectLst/>
              </a:rPr>
              <a:t>through </a:t>
            </a:r>
            <a:r>
              <a:rPr lang="en-US" sz="2300" dirty="0"/>
              <a:t>innovation, including community health workers, </a:t>
            </a:r>
            <a:r>
              <a:rPr lang="en-US" sz="2300" b="0" i="0" dirty="0">
                <a:effectLst/>
              </a:rPr>
              <a:t>telehealth, other digital health solutions.</a:t>
            </a:r>
          </a:p>
          <a:p>
            <a:pPr fontAlgn="base">
              <a:buFont typeface="Wingdings" pitchFamily="2" charset="2"/>
              <a:buChar char="Ø"/>
            </a:pPr>
            <a:r>
              <a:rPr lang="en-US" sz="2300" b="1" dirty="0"/>
              <a:t>Consider</a:t>
            </a:r>
            <a:r>
              <a:rPr lang="en-US" sz="2300" b="1" i="0" dirty="0">
                <a:effectLst/>
              </a:rPr>
              <a:t> social determinants of health </a:t>
            </a:r>
            <a:r>
              <a:rPr lang="en-US" sz="2300" b="0" i="0" dirty="0">
                <a:effectLst/>
              </a:rPr>
              <a:t>in the target population when designing care.</a:t>
            </a:r>
          </a:p>
        </p:txBody>
      </p:sp>
      <p:pic>
        <p:nvPicPr>
          <p:cNvPr id="6" name="Picture 5">
            <a:extLst>
              <a:ext uri="{FF2B5EF4-FFF2-40B4-BE49-F238E27FC236}">
                <a16:creationId xmlns:a16="http://schemas.microsoft.com/office/drawing/2014/main" id="{47AAF72E-DA52-44F0-8157-379964AD0935}"/>
              </a:ext>
            </a:extLst>
          </p:cNvPr>
          <p:cNvPicPr>
            <a:picLocks noChangeAspect="1"/>
          </p:cNvPicPr>
          <p:nvPr/>
        </p:nvPicPr>
        <p:blipFill>
          <a:blip r:embed="rId5"/>
          <a:stretch>
            <a:fillRect/>
          </a:stretch>
        </p:blipFill>
        <p:spPr>
          <a:xfrm>
            <a:off x="334644" y="6358155"/>
            <a:ext cx="3321600" cy="453589"/>
          </a:xfrm>
          <a:prstGeom prst="rect">
            <a:avLst/>
          </a:prstGeom>
        </p:spPr>
      </p:pic>
      <p:sp>
        <p:nvSpPr>
          <p:cNvPr id="7" name="TextBox 6">
            <a:extLst>
              <a:ext uri="{FF2B5EF4-FFF2-40B4-BE49-F238E27FC236}">
                <a16:creationId xmlns:a16="http://schemas.microsoft.com/office/drawing/2014/main" id="{2FB25340-083E-AF43-7E79-0491FD1810D2}"/>
              </a:ext>
            </a:extLst>
          </p:cNvPr>
          <p:cNvSpPr txBox="1"/>
          <p:nvPr/>
        </p:nvSpPr>
        <p:spPr>
          <a:xfrm>
            <a:off x="6201508" y="6128918"/>
            <a:ext cx="2906506" cy="523220"/>
          </a:xfrm>
          <a:prstGeom prst="rect">
            <a:avLst/>
          </a:prstGeom>
          <a:solidFill>
            <a:schemeClr val="bg1"/>
          </a:solidFill>
        </p:spPr>
        <p:txBody>
          <a:bodyPr wrap="square">
            <a:spAutoFit/>
          </a:bodyPr>
          <a:lstStyle/>
          <a:p>
            <a:r>
              <a:rPr lang="en-US" sz="1400" u="sng"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6"/>
              </a:rPr>
              <a:t>https://coveragetoolkit.org/health-equity/defining-health-equity/</a:t>
            </a:r>
            <a:endParaRPr lang="en-US" sz="1400" dirty="0"/>
          </a:p>
        </p:txBody>
      </p:sp>
    </p:spTree>
    <p:extLst>
      <p:ext uri="{BB962C8B-B14F-4D97-AF65-F5344CB8AC3E}">
        <p14:creationId xmlns:p14="http://schemas.microsoft.com/office/powerpoint/2010/main" val="3989176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Google Shape;447;p75">
            <a:extLst>
              <a:ext uri="{FF2B5EF4-FFF2-40B4-BE49-F238E27FC236}">
                <a16:creationId xmlns:a16="http://schemas.microsoft.com/office/drawing/2014/main" id="{A8320742-F8F3-449B-A479-93AF5D605C68}"/>
              </a:ext>
            </a:extLst>
          </p:cNvPr>
          <p:cNvSpPr>
            <a:spLocks noGrp="1"/>
          </p:cNvSpPr>
          <p:nvPr>
            <p:ph type="title"/>
          </p:nvPr>
        </p:nvSpPr>
        <p:spPr/>
        <p:txBody>
          <a:bodyPr vert="horz" lIns="68569" tIns="34275" rIns="68569" bIns="34275" rtlCol="0" anchor="ctr">
            <a:normAutofit fontScale="90000"/>
          </a:bodyPr>
          <a:lstStyle/>
          <a:p>
            <a:pPr>
              <a:buClr>
                <a:srgbClr val="000000"/>
              </a:buClr>
              <a:buSzPts val="4400"/>
              <a:buFont typeface="Calibri" panose="020F0502020204030204" pitchFamily="34" charset="0"/>
              <a:buNone/>
            </a:pPr>
            <a:r>
              <a:rPr lang="en-US" altLang="en-US"/>
              <a:t>At least 42 factors affect glucose!</a:t>
            </a:r>
          </a:p>
        </p:txBody>
      </p:sp>
      <p:sp>
        <p:nvSpPr>
          <p:cNvPr id="114691" name="Content Placeholder 1">
            <a:extLst>
              <a:ext uri="{FF2B5EF4-FFF2-40B4-BE49-F238E27FC236}">
                <a16:creationId xmlns:a16="http://schemas.microsoft.com/office/drawing/2014/main" id="{D4802FB3-2390-41E9-9AE0-24720F984F07}"/>
              </a:ext>
            </a:extLst>
          </p:cNvPr>
          <p:cNvSpPr>
            <a:spLocks noGrp="1"/>
          </p:cNvSpPr>
          <p:nvPr>
            <p:ph idx="1"/>
          </p:nvPr>
        </p:nvSpPr>
        <p:spPr/>
        <p:txBody>
          <a:bodyPr/>
          <a:lstStyle/>
          <a:p>
            <a:endParaRPr lang="en-US" altLang="en-US" dirty="0"/>
          </a:p>
        </p:txBody>
      </p:sp>
      <p:sp>
        <p:nvSpPr>
          <p:cNvPr id="453" name="Google Shape;453;p75">
            <a:extLst>
              <a:ext uri="{FF2B5EF4-FFF2-40B4-BE49-F238E27FC236}">
                <a16:creationId xmlns:a16="http://schemas.microsoft.com/office/drawing/2014/main" id="{E870646F-E7BD-4062-BC97-94E64122C1E7}"/>
              </a:ext>
            </a:extLst>
          </p:cNvPr>
          <p:cNvSpPr txBox="1"/>
          <p:nvPr/>
        </p:nvSpPr>
        <p:spPr>
          <a:xfrm>
            <a:off x="609600" y="5850312"/>
            <a:ext cx="7924800" cy="315516"/>
          </a:xfrm>
          <a:prstGeom prst="rect">
            <a:avLst/>
          </a:prstGeom>
          <a:noFill/>
          <a:ln>
            <a:noFill/>
          </a:ln>
        </p:spPr>
        <p:txBody>
          <a:bodyPr spcFirstLastPara="1" lIns="68569" tIns="34275" rIns="68569" bIns="34275"/>
          <a:lstStyle/>
          <a:p>
            <a:pPr>
              <a:buClr>
                <a:srgbClr val="000000"/>
              </a:buClr>
              <a:defRPr/>
            </a:pPr>
            <a:r>
              <a:rPr lang="en-US" sz="1600" kern="0" dirty="0">
                <a:solidFill>
                  <a:srgbClr val="000000"/>
                </a:solidFill>
                <a:latin typeface="Calibri" panose="020F0502020204030204" pitchFamily="34" charset="0"/>
                <a:ea typeface="Calibri"/>
                <a:cs typeface="Calibri" panose="020F0502020204030204" pitchFamily="34" charset="0"/>
                <a:sym typeface="Calibri"/>
              </a:rPr>
              <a:t>Adapted from Brown A. </a:t>
            </a:r>
            <a:r>
              <a:rPr lang="en-US" sz="1600" kern="0" dirty="0" err="1">
                <a:solidFill>
                  <a:srgbClr val="000000"/>
                </a:solidFill>
                <a:latin typeface="Calibri" panose="020F0502020204030204" pitchFamily="34" charset="0"/>
                <a:ea typeface="Calibri"/>
                <a:cs typeface="Calibri" panose="020F0502020204030204" pitchFamily="34" charset="0"/>
                <a:sym typeface="Calibri"/>
              </a:rPr>
              <a:t>DiaTribe</a:t>
            </a:r>
            <a:r>
              <a:rPr lang="en-US" sz="1600" kern="0" dirty="0">
                <a:solidFill>
                  <a:srgbClr val="000000"/>
                </a:solidFill>
                <a:latin typeface="Calibri" panose="020F0502020204030204" pitchFamily="34" charset="0"/>
                <a:ea typeface="Calibri"/>
                <a:cs typeface="Calibri" panose="020F0502020204030204" pitchFamily="34" charset="0"/>
                <a:sym typeface="Calibri"/>
              </a:rPr>
              <a:t> Learn: Making sense of diabetes... diatribe.org/42factors</a:t>
            </a:r>
            <a:endParaRPr sz="1600" kern="0" dirty="0">
              <a:solidFill>
                <a:srgbClr val="000000"/>
              </a:solidFill>
              <a:latin typeface="Calibri" panose="020F0502020204030204" pitchFamily="34" charset="0"/>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id="{CB353E82-867D-4AED-B9BF-A92003B8FB2B}"/>
              </a:ext>
            </a:extLst>
          </p:cNvPr>
          <p:cNvSpPr/>
          <p:nvPr/>
        </p:nvSpPr>
        <p:spPr>
          <a:xfrm>
            <a:off x="67866" y="2871787"/>
            <a:ext cx="1345406" cy="2301479"/>
          </a:xfrm>
          <a:prstGeom prst="roundRect">
            <a:avLst/>
          </a:prstGeom>
          <a:ln>
            <a:solidFill>
              <a:srgbClr val="2F528F"/>
            </a:solidFill>
          </a:ln>
        </p:spPr>
        <p:style>
          <a:lnRef idx="2">
            <a:schemeClr val="accent1"/>
          </a:lnRef>
          <a:fillRef idx="1">
            <a:schemeClr val="lt1"/>
          </a:fillRef>
          <a:effectRef idx="0">
            <a:schemeClr val="accent1"/>
          </a:effectRef>
          <a:fontRef idx="minor">
            <a:schemeClr val="dk1"/>
          </a:fontRef>
        </p:style>
        <p:txBody>
          <a:bodyPr anchor="ctr"/>
          <a:lstStyle/>
          <a:p>
            <a:pPr marL="257166" indent="-257166">
              <a:buClr>
                <a:srgbClr val="000000"/>
              </a:buClr>
              <a:buFont typeface="+mj-lt"/>
              <a:buAutoNum type="arabicPeriod"/>
              <a:defRPr/>
            </a:pPr>
            <a:r>
              <a:rPr lang="en-US" sz="1050" b="1" kern="0" dirty="0">
                <a:solidFill>
                  <a:srgbClr val="C00000"/>
                </a:solidFill>
                <a:cs typeface="Calibri" panose="020F0502020204030204" pitchFamily="34" charset="0"/>
                <a:sym typeface="Arial"/>
              </a:rPr>
              <a:t>↑↑ </a:t>
            </a:r>
            <a:r>
              <a:rPr lang="en-US" sz="1050" kern="0" dirty="0">
                <a:solidFill>
                  <a:srgbClr val="000000"/>
                </a:solidFill>
                <a:cs typeface="Calibri" panose="020F0502020204030204" pitchFamily="34" charset="0"/>
                <a:sym typeface="Arial"/>
              </a:rPr>
              <a:t>Carbo-hydrate quantity</a:t>
            </a:r>
          </a:p>
          <a:p>
            <a:pPr marL="257166" indent="-257166">
              <a:buClr>
                <a:srgbClr val="000000"/>
              </a:buClr>
              <a:buFont typeface="+mj-lt"/>
              <a:buAutoNum type="arabicPeriod"/>
              <a:defRPr/>
            </a:pPr>
            <a:r>
              <a:rPr lang="en-US" sz="1050" b="1" kern="0" dirty="0">
                <a:solidFill>
                  <a:srgbClr val="FFC000">
                    <a:lumMod val="75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Carbo-hydrate type</a:t>
            </a:r>
          </a:p>
          <a:p>
            <a:pPr marL="257166" indent="-257166">
              <a:buClr>
                <a:srgbClr val="000000"/>
              </a:buClr>
              <a:buFont typeface="+mj-lt"/>
              <a:buAutoNum type="arabicPeriod"/>
              <a:defRPr/>
            </a:pPr>
            <a:r>
              <a:rPr lang="en-US" sz="1050" b="1" kern="0" dirty="0">
                <a:solidFill>
                  <a:srgbClr val="FFC000">
                    <a:lumMod val="75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Fat</a:t>
            </a:r>
          </a:p>
          <a:p>
            <a:pPr marL="257166" indent="-257166">
              <a:buClr>
                <a:srgbClr val="000000"/>
              </a:buClr>
              <a:buFont typeface="+mj-lt"/>
              <a:buAutoNum type="arabicPeriod"/>
              <a:defRPr/>
            </a:pPr>
            <a:r>
              <a:rPr lang="en-US" sz="1050" b="1" kern="0" dirty="0">
                <a:solidFill>
                  <a:srgbClr val="FFC000">
                    <a:lumMod val="75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Protein</a:t>
            </a:r>
          </a:p>
          <a:p>
            <a:pPr marL="257166" indent="-257166">
              <a:buClr>
                <a:srgbClr val="000000"/>
              </a:buClr>
              <a:buFont typeface="+mj-lt"/>
              <a:buAutoNum type="arabicPeriod"/>
              <a:defRPr/>
            </a:pPr>
            <a:r>
              <a:rPr lang="en-US" sz="1050" b="1" kern="0" dirty="0">
                <a:solidFill>
                  <a:srgbClr val="FFC000">
                    <a:lumMod val="75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Caffeine</a:t>
            </a:r>
          </a:p>
          <a:p>
            <a:pPr marL="257166" indent="-257166">
              <a:buClr>
                <a:srgbClr val="000000"/>
              </a:buClr>
              <a:buFont typeface="+mj-lt"/>
              <a:buAutoNum type="arabicPeriod"/>
              <a:defRPr/>
            </a:pPr>
            <a:r>
              <a:rPr lang="en-US" sz="1050" b="1" kern="0" dirty="0">
                <a:solidFill>
                  <a:srgbClr val="5B9BD5">
                    <a:lumMod val="50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Alcohol</a:t>
            </a:r>
          </a:p>
          <a:p>
            <a:pPr marL="257166" indent="-257166">
              <a:buClr>
                <a:srgbClr val="000000"/>
              </a:buClr>
              <a:buFont typeface="+mj-lt"/>
              <a:buAutoNum type="arabicPeriod"/>
              <a:defRPr/>
            </a:pPr>
            <a:r>
              <a:rPr lang="en-US" sz="1050" b="1" kern="0" dirty="0">
                <a:solidFill>
                  <a:srgbClr val="5B9BD5">
                    <a:lumMod val="50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Meal timing</a:t>
            </a:r>
          </a:p>
          <a:p>
            <a:pPr marL="257166" indent="-257166">
              <a:buClr>
                <a:srgbClr val="000000"/>
              </a:buClr>
              <a:buFont typeface="+mj-lt"/>
              <a:buAutoNum type="arabicPeriod"/>
              <a:defRPr/>
            </a:pP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Dehydration</a:t>
            </a:r>
          </a:p>
          <a:p>
            <a:pPr marL="257166" indent="-257166">
              <a:buClr>
                <a:srgbClr val="000000"/>
              </a:buClr>
              <a:buFont typeface="+mj-lt"/>
              <a:buAutoNum type="arabicPeriod"/>
              <a:defRPr/>
            </a:pPr>
            <a:r>
              <a:rPr lang="en-US" sz="1050" b="1" kern="0" dirty="0">
                <a:solidFill>
                  <a:srgbClr val="0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Personal microbiome</a:t>
            </a:r>
          </a:p>
        </p:txBody>
      </p:sp>
      <p:sp>
        <p:nvSpPr>
          <p:cNvPr id="15" name="Rectangle: Rounded Corners 14">
            <a:extLst>
              <a:ext uri="{FF2B5EF4-FFF2-40B4-BE49-F238E27FC236}">
                <a16:creationId xmlns:a16="http://schemas.microsoft.com/office/drawing/2014/main" id="{20541497-C35C-4DDE-8D56-874AF7F9EA6C}"/>
              </a:ext>
            </a:extLst>
          </p:cNvPr>
          <p:cNvSpPr/>
          <p:nvPr/>
        </p:nvSpPr>
        <p:spPr>
          <a:xfrm>
            <a:off x="1413274" y="2906318"/>
            <a:ext cx="1329928" cy="1379934"/>
          </a:xfrm>
          <a:prstGeom prst="roundRect">
            <a:avLst/>
          </a:prstGeom>
          <a:ln>
            <a:solidFill>
              <a:srgbClr val="4A6FBE"/>
            </a:solidFill>
          </a:ln>
        </p:spPr>
        <p:style>
          <a:lnRef idx="2">
            <a:schemeClr val="accent1"/>
          </a:lnRef>
          <a:fillRef idx="1">
            <a:schemeClr val="lt1"/>
          </a:fillRef>
          <a:effectRef idx="0">
            <a:schemeClr val="accent1"/>
          </a:effectRef>
          <a:fontRef idx="minor">
            <a:schemeClr val="dk1"/>
          </a:fontRef>
        </p:style>
        <p:txBody>
          <a:bodyPr anchor="ctr"/>
          <a:lstStyle/>
          <a:p>
            <a:pPr marL="257166" indent="-257166">
              <a:buClr>
                <a:srgbClr val="000000"/>
              </a:buClr>
              <a:buFont typeface="+mj-lt"/>
              <a:buAutoNum type="arabicPeriod" startAt="10"/>
              <a:defRPr/>
            </a:pPr>
            <a:r>
              <a:rPr lang="en-US" sz="1050" b="1" kern="0" dirty="0">
                <a:solidFill>
                  <a:srgbClr val="FFC000">
                    <a:lumMod val="75000"/>
                  </a:srgbClr>
                </a:solidFill>
                <a:cs typeface="Calibri" panose="020F0502020204030204" pitchFamily="34" charset="0"/>
                <a:sym typeface="Arial"/>
              </a:rPr>
              <a:t>→</a:t>
            </a:r>
            <a:r>
              <a:rPr lang="en-US" sz="1050" b="1" kern="0" dirty="0">
                <a:solidFill>
                  <a:srgbClr val="5B9BD5">
                    <a:lumMod val="50000"/>
                  </a:srgbClr>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Dose</a:t>
            </a:r>
          </a:p>
          <a:p>
            <a:pPr marL="257166" indent="-257166">
              <a:buClr>
                <a:srgbClr val="000000"/>
              </a:buClr>
              <a:buFont typeface="+mj-lt"/>
              <a:buAutoNum type="arabicPeriod" startAt="10"/>
              <a:defRPr/>
            </a:pPr>
            <a:r>
              <a:rPr lang="en-US" sz="1050" b="1" kern="0" dirty="0">
                <a:solidFill>
                  <a:srgbClr val="5B9BD5">
                    <a:lumMod val="50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Timing</a:t>
            </a:r>
          </a:p>
          <a:p>
            <a:pPr marL="257166" indent="-257166">
              <a:buClr>
                <a:srgbClr val="000000"/>
              </a:buClr>
              <a:buFont typeface="+mj-lt"/>
              <a:buAutoNum type="arabicPeriod" startAt="10"/>
              <a:defRPr/>
            </a:pPr>
            <a:r>
              <a:rPr lang="en-US" sz="1050" b="1" kern="0" dirty="0">
                <a:solidFill>
                  <a:srgbClr val="5B9BD5">
                    <a:lumMod val="50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Inter-actions</a:t>
            </a:r>
          </a:p>
          <a:p>
            <a:pPr marL="257166" indent="-257166">
              <a:buClr>
                <a:srgbClr val="000000"/>
              </a:buClr>
              <a:buFont typeface="+mj-lt"/>
              <a:buAutoNum type="arabicPeriod" startAt="10"/>
              <a:defRPr/>
            </a:pP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Steroid administration</a:t>
            </a:r>
          </a:p>
          <a:p>
            <a:pPr marL="257166" indent="-257166">
              <a:buClr>
                <a:srgbClr val="000000"/>
              </a:buClr>
              <a:buFont typeface="+mj-lt"/>
              <a:buAutoNum type="arabicPeriod" startAt="10"/>
              <a:defRPr/>
            </a:pP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Niacin (vitamin B3)</a:t>
            </a:r>
          </a:p>
        </p:txBody>
      </p:sp>
      <p:sp>
        <p:nvSpPr>
          <p:cNvPr id="16" name="Rectangle: Rounded Corners 15">
            <a:extLst>
              <a:ext uri="{FF2B5EF4-FFF2-40B4-BE49-F238E27FC236}">
                <a16:creationId xmlns:a16="http://schemas.microsoft.com/office/drawing/2014/main" id="{B8DFB08F-DB99-4884-9EA7-5073387F78A1}"/>
              </a:ext>
            </a:extLst>
          </p:cNvPr>
          <p:cNvSpPr/>
          <p:nvPr/>
        </p:nvSpPr>
        <p:spPr>
          <a:xfrm>
            <a:off x="2758679" y="2906317"/>
            <a:ext cx="1483519" cy="1679972"/>
          </a:xfrm>
          <a:prstGeom prst="roundRect">
            <a:avLst/>
          </a:prstGeom>
          <a:ln>
            <a:solidFill>
              <a:srgbClr val="8298CE"/>
            </a:solidFill>
          </a:ln>
        </p:spPr>
        <p:style>
          <a:lnRef idx="2">
            <a:schemeClr val="accent1"/>
          </a:lnRef>
          <a:fillRef idx="1">
            <a:schemeClr val="lt1"/>
          </a:fillRef>
          <a:effectRef idx="0">
            <a:schemeClr val="accent1"/>
          </a:effectRef>
          <a:fontRef idx="minor">
            <a:schemeClr val="dk1"/>
          </a:fontRef>
        </p:style>
        <p:txBody>
          <a:bodyPr anchor="ctr"/>
          <a:lstStyle/>
          <a:p>
            <a:pPr marL="257166" indent="-257166">
              <a:buClr>
                <a:srgbClr val="000000"/>
              </a:buClr>
              <a:buFont typeface="+mj-lt"/>
              <a:buAutoNum type="arabicPeriod" startAt="15"/>
              <a:defRPr/>
            </a:pPr>
            <a:r>
              <a:rPr lang="en-US" sz="1050" b="1" kern="0" dirty="0">
                <a:solidFill>
                  <a:srgbClr val="FFC000">
                    <a:lumMod val="75000"/>
                  </a:srgbClr>
                </a:solidFill>
                <a:cs typeface="Calibri" panose="020F0502020204030204" pitchFamily="34" charset="0"/>
                <a:sym typeface="Arial"/>
              </a:rPr>
              <a:t>→</a:t>
            </a:r>
            <a:r>
              <a:rPr lang="en-US" sz="1050" b="1" kern="0" dirty="0">
                <a:solidFill>
                  <a:srgbClr val="5B9BD5">
                    <a:lumMod val="50000"/>
                  </a:srgbClr>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Light exercise</a:t>
            </a:r>
          </a:p>
          <a:p>
            <a:pPr marL="257166" indent="-257166">
              <a:buClr>
                <a:srgbClr val="000000"/>
              </a:buClr>
              <a:buFont typeface="+mj-lt"/>
              <a:buAutoNum type="arabicPeriod" startAt="15"/>
              <a:defRPr/>
            </a:pPr>
            <a:r>
              <a:rPr lang="en-US" sz="1050" b="1" kern="0" dirty="0">
                <a:solidFill>
                  <a:srgbClr val="5B9BD5">
                    <a:lumMod val="50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C00000"/>
                </a:solidFill>
                <a:cs typeface="Calibri" panose="020F0502020204030204" pitchFamily="34" charset="0"/>
                <a:sym typeface="Arial"/>
              </a:rPr>
              <a:t> </a:t>
            </a:r>
            <a:r>
              <a:rPr lang="en-US" sz="1050" kern="0" dirty="0">
                <a:solidFill>
                  <a:srgbClr val="000000"/>
                </a:solidFill>
                <a:cs typeface="Calibri" panose="020F0502020204030204" pitchFamily="34" charset="0"/>
                <a:sym typeface="Arial"/>
              </a:rPr>
              <a:t>High/ moderate exercise</a:t>
            </a:r>
          </a:p>
          <a:p>
            <a:pPr marL="257166" indent="-257166">
              <a:buClr>
                <a:srgbClr val="000000"/>
              </a:buClr>
              <a:buFont typeface="+mj-lt"/>
              <a:buAutoNum type="arabicPeriod" startAt="15"/>
              <a:defRPr/>
            </a:pPr>
            <a:r>
              <a:rPr lang="en-US" sz="1050" b="1" kern="0" dirty="0">
                <a:solidFill>
                  <a:srgbClr val="FFC000">
                    <a:lumMod val="75000"/>
                  </a:srgbClr>
                </a:solidFill>
                <a:cs typeface="Calibri" panose="020F0502020204030204" pitchFamily="34" charset="0"/>
                <a:sym typeface="Arial"/>
              </a:rPr>
              <a:t>→</a:t>
            </a:r>
            <a:r>
              <a:rPr lang="en-US" sz="1050" b="1" kern="0" dirty="0">
                <a:solidFill>
                  <a:srgbClr val="5B9BD5">
                    <a:lumMod val="50000"/>
                  </a:srgbClr>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Level of fitness/training</a:t>
            </a:r>
          </a:p>
          <a:p>
            <a:pPr marL="257166" indent="-257166">
              <a:buClr>
                <a:srgbClr val="000000"/>
              </a:buClr>
              <a:buFont typeface="+mj-lt"/>
              <a:buAutoNum type="arabicPeriod" startAt="15"/>
              <a:defRPr/>
            </a:pPr>
            <a:r>
              <a:rPr lang="en-US" sz="1050" b="1" kern="0" dirty="0">
                <a:solidFill>
                  <a:srgbClr val="5B9BD5">
                    <a:lumMod val="50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Time of day</a:t>
            </a:r>
          </a:p>
          <a:p>
            <a:pPr marL="257166" indent="-257166">
              <a:buClr>
                <a:srgbClr val="000000"/>
              </a:buClr>
              <a:buFont typeface="+mj-lt"/>
              <a:buAutoNum type="arabicPeriod" startAt="15"/>
              <a:defRPr/>
            </a:pPr>
            <a:r>
              <a:rPr lang="en-US" sz="1050" b="1" kern="0" dirty="0">
                <a:solidFill>
                  <a:srgbClr val="5B9BD5">
                    <a:lumMod val="50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Food and insulin timing</a:t>
            </a:r>
          </a:p>
        </p:txBody>
      </p:sp>
      <p:sp>
        <p:nvSpPr>
          <p:cNvPr id="17" name="Rectangle: Rounded Corners 16">
            <a:extLst>
              <a:ext uri="{FF2B5EF4-FFF2-40B4-BE49-F238E27FC236}">
                <a16:creationId xmlns:a16="http://schemas.microsoft.com/office/drawing/2014/main" id="{92F124A3-022A-4732-B73D-5AC0DD9EB09D}"/>
              </a:ext>
            </a:extLst>
          </p:cNvPr>
          <p:cNvSpPr/>
          <p:nvPr/>
        </p:nvSpPr>
        <p:spPr>
          <a:xfrm>
            <a:off x="4242199" y="2775347"/>
            <a:ext cx="1930003" cy="2774156"/>
          </a:xfrm>
          <a:prstGeom prst="roundRect">
            <a:avLst/>
          </a:prstGeom>
          <a:ln>
            <a:solidFill>
              <a:srgbClr val="B8C2E1"/>
            </a:solidFill>
          </a:ln>
        </p:spPr>
        <p:style>
          <a:lnRef idx="2">
            <a:schemeClr val="accent1"/>
          </a:lnRef>
          <a:fillRef idx="1">
            <a:schemeClr val="lt1"/>
          </a:fillRef>
          <a:effectRef idx="0">
            <a:schemeClr val="accent1"/>
          </a:effectRef>
          <a:fontRef idx="minor">
            <a:schemeClr val="dk1"/>
          </a:fontRef>
        </p:style>
        <p:txBody>
          <a:bodyPr anchor="ctr"/>
          <a:lstStyle/>
          <a:p>
            <a:pPr marL="257166" indent="-257166">
              <a:buClr>
                <a:srgbClr val="000000"/>
              </a:buClr>
              <a:buFont typeface="+mj-lt"/>
              <a:buAutoNum type="arabicPeriod" startAt="20"/>
              <a:defRPr/>
            </a:pPr>
            <a:r>
              <a:rPr lang="en-US" sz="1050" b="1" kern="0" dirty="0">
                <a:solidFill>
                  <a:srgbClr val="C00000"/>
                </a:solidFill>
                <a:cs typeface="Calibri" panose="020F0502020204030204" pitchFamily="34" charset="0"/>
                <a:sym typeface="Arial"/>
              </a:rPr>
              <a:t>↑</a:t>
            </a:r>
            <a:r>
              <a:rPr lang="en-US" sz="1050" b="1" kern="0" dirty="0">
                <a:solidFill>
                  <a:srgbClr val="000000"/>
                </a:solidFill>
                <a:cs typeface="Calibri" panose="020F0502020204030204" pitchFamily="34" charset="0"/>
                <a:sym typeface="Arial"/>
              </a:rPr>
              <a:t> </a:t>
            </a:r>
            <a:r>
              <a:rPr lang="en-US" sz="1050" kern="0" dirty="0">
                <a:solidFill>
                  <a:srgbClr val="000000"/>
                </a:solidFill>
                <a:cs typeface="Calibri" panose="020F0502020204030204" pitchFamily="34" charset="0"/>
                <a:sym typeface="Arial"/>
              </a:rPr>
              <a:t>Insufficient sleep</a:t>
            </a:r>
          </a:p>
          <a:p>
            <a:pPr marL="257166" indent="-257166">
              <a:buClr>
                <a:srgbClr val="000000"/>
              </a:buClr>
              <a:buFont typeface="+mj-lt"/>
              <a:buAutoNum type="arabicPeriod" startAt="20"/>
              <a:defRPr/>
            </a:pP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Stress and illness</a:t>
            </a:r>
          </a:p>
          <a:p>
            <a:pPr marL="257166" indent="-257166">
              <a:buClr>
                <a:srgbClr val="000000"/>
              </a:buClr>
              <a:buFont typeface="+mj-lt"/>
              <a:buAutoNum type="arabicPeriod" startAt="20"/>
              <a:defRPr/>
            </a:pPr>
            <a:r>
              <a:rPr lang="en-US" sz="1050" b="1" kern="0" dirty="0">
                <a:solidFill>
                  <a:srgbClr val="5B9BD5">
                    <a:lumMod val="50000"/>
                  </a:srgbClr>
                </a:solidFill>
                <a:cs typeface="Calibri" panose="020F0502020204030204" pitchFamily="34" charset="0"/>
                <a:sym typeface="Arial"/>
              </a:rPr>
              <a:t>↓</a:t>
            </a:r>
            <a:r>
              <a:rPr lang="en-US" sz="1050" b="1" kern="0" dirty="0">
                <a:solidFill>
                  <a:srgbClr val="000000"/>
                </a:solidFill>
                <a:cs typeface="Calibri" panose="020F0502020204030204" pitchFamily="34" charset="0"/>
                <a:sym typeface="Arial"/>
              </a:rPr>
              <a:t> </a:t>
            </a:r>
            <a:r>
              <a:rPr lang="en-US" sz="1050" kern="0" dirty="0">
                <a:solidFill>
                  <a:srgbClr val="000000"/>
                </a:solidFill>
                <a:cs typeface="Calibri" panose="020F0502020204030204" pitchFamily="34" charset="0"/>
                <a:sym typeface="Arial"/>
              </a:rPr>
              <a:t>Recent hypoglycemia</a:t>
            </a:r>
          </a:p>
          <a:p>
            <a:pPr marL="257166" indent="-257166">
              <a:buClr>
                <a:srgbClr val="000000"/>
              </a:buClr>
              <a:buFont typeface="+mj-lt"/>
              <a:buAutoNum type="arabicPeriod" startAt="20"/>
              <a:defRPr/>
            </a:pPr>
            <a:r>
              <a:rPr lang="en-US" sz="1050" b="1" kern="0" dirty="0">
                <a:solidFill>
                  <a:srgbClr val="FFC000">
                    <a:lumMod val="75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C00000"/>
                </a:solidFill>
                <a:cs typeface="Calibri" panose="020F0502020204030204" pitchFamily="34" charset="0"/>
                <a:sym typeface="Arial"/>
              </a:rPr>
              <a:t> </a:t>
            </a:r>
            <a:r>
              <a:rPr lang="en-US" sz="1050" kern="0" dirty="0">
                <a:solidFill>
                  <a:srgbClr val="000000"/>
                </a:solidFill>
                <a:cs typeface="Calibri" panose="020F0502020204030204" pitchFamily="34" charset="0"/>
                <a:sym typeface="Arial"/>
              </a:rPr>
              <a:t>During-sleep blood sugars</a:t>
            </a:r>
          </a:p>
          <a:p>
            <a:pPr marL="257166" indent="-257166">
              <a:buClr>
                <a:srgbClr val="000000"/>
              </a:buClr>
              <a:buFont typeface="+mj-lt"/>
              <a:buAutoNum type="arabicPeriod" startAt="20"/>
              <a:defRPr/>
            </a:pP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Dawn phenomenon</a:t>
            </a:r>
          </a:p>
          <a:p>
            <a:pPr marL="257166" indent="-257166">
              <a:buClr>
                <a:srgbClr val="000000"/>
              </a:buClr>
              <a:buFont typeface="+mj-lt"/>
              <a:buAutoNum type="arabicPeriod" startAt="20"/>
              <a:defRPr/>
            </a:pP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Infusion set issues</a:t>
            </a:r>
          </a:p>
          <a:p>
            <a:pPr marL="257166" indent="-257166">
              <a:buClr>
                <a:srgbClr val="000000"/>
              </a:buClr>
              <a:buFont typeface="+mj-lt"/>
              <a:buAutoNum type="arabicPeriod" startAt="20"/>
              <a:defRPr/>
            </a:pP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Scar tissue and lipodystrophy</a:t>
            </a:r>
          </a:p>
          <a:p>
            <a:pPr marL="257166" indent="-257166">
              <a:buClr>
                <a:srgbClr val="000000"/>
              </a:buClr>
              <a:buFont typeface="+mj-lt"/>
              <a:buAutoNum type="arabicPeriod" startAt="20"/>
              <a:defRPr/>
            </a:pPr>
            <a:r>
              <a:rPr lang="en-US" sz="1050" b="1" kern="0" dirty="0">
                <a:solidFill>
                  <a:srgbClr val="5B9BD5">
                    <a:lumMod val="50000"/>
                  </a:srgbClr>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Intramuscular insulin delivery</a:t>
            </a:r>
          </a:p>
          <a:p>
            <a:pPr marL="257166" indent="-257166">
              <a:buClr>
                <a:srgbClr val="000000"/>
              </a:buClr>
              <a:buFont typeface="+mj-lt"/>
              <a:buAutoNum type="arabicPeriod" startAt="20"/>
              <a:defRPr/>
            </a:pP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Allergies</a:t>
            </a:r>
          </a:p>
          <a:p>
            <a:pPr marL="257166" indent="-257166">
              <a:buClr>
                <a:srgbClr val="000000"/>
              </a:buClr>
              <a:buFont typeface="+mj-lt"/>
              <a:buAutoNum type="arabicPeriod" startAt="20"/>
              <a:defRPr/>
            </a:pP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A higher glucose level</a:t>
            </a:r>
          </a:p>
          <a:p>
            <a:pPr marL="257166" indent="-257166">
              <a:buClr>
                <a:srgbClr val="000000"/>
              </a:buClr>
              <a:buFont typeface="+mj-lt"/>
              <a:buAutoNum type="arabicPeriod" startAt="20"/>
              <a:defRPr/>
            </a:pPr>
            <a:r>
              <a:rPr lang="en-US" sz="1050" b="1" kern="0" dirty="0">
                <a:solidFill>
                  <a:srgbClr val="5B9BD5">
                    <a:lumMod val="50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Menstruation</a:t>
            </a:r>
          </a:p>
          <a:p>
            <a:pPr marL="257166" indent="-257166">
              <a:buClr>
                <a:srgbClr val="000000"/>
              </a:buClr>
              <a:buFont typeface="+mj-lt"/>
              <a:buAutoNum type="arabicPeriod" startAt="20"/>
              <a:defRPr/>
            </a:pPr>
            <a:r>
              <a:rPr lang="en-US" sz="1050" b="1" kern="0" dirty="0">
                <a:solidFill>
                  <a:srgbClr val="C00000"/>
                </a:solidFill>
                <a:cs typeface="Calibri" panose="020F0502020204030204" pitchFamily="34" charset="0"/>
                <a:sym typeface="Arial"/>
              </a:rPr>
              <a:t>↑↑ </a:t>
            </a:r>
            <a:r>
              <a:rPr lang="en-US" sz="1050" kern="0" dirty="0">
                <a:solidFill>
                  <a:srgbClr val="000000"/>
                </a:solidFill>
                <a:cs typeface="Calibri" panose="020F0502020204030204" pitchFamily="34" charset="0"/>
                <a:sym typeface="Arial"/>
              </a:rPr>
              <a:t> Puberty</a:t>
            </a:r>
          </a:p>
          <a:p>
            <a:pPr marL="257166" indent="-257166">
              <a:buClr>
                <a:srgbClr val="000000"/>
              </a:buClr>
              <a:buFont typeface="+mj-lt"/>
              <a:buAutoNum type="arabicPeriod" startAt="20"/>
              <a:defRPr/>
            </a:pPr>
            <a:r>
              <a:rPr lang="en-US" sz="1050" b="1" kern="0" dirty="0">
                <a:solidFill>
                  <a:srgbClr val="5B9BD5">
                    <a:lumMod val="50000"/>
                  </a:srgbClr>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Celiac disease</a:t>
            </a:r>
          </a:p>
          <a:p>
            <a:pPr marL="257166" indent="-257166">
              <a:buClr>
                <a:srgbClr val="000000"/>
              </a:buClr>
              <a:buFont typeface="+mj-lt"/>
              <a:buAutoNum type="arabicPeriod" startAt="20"/>
              <a:defRPr/>
            </a:pP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Smoking</a:t>
            </a:r>
          </a:p>
        </p:txBody>
      </p:sp>
      <p:sp>
        <p:nvSpPr>
          <p:cNvPr id="18" name="Rectangle: Rounded Corners 17">
            <a:extLst>
              <a:ext uri="{FF2B5EF4-FFF2-40B4-BE49-F238E27FC236}">
                <a16:creationId xmlns:a16="http://schemas.microsoft.com/office/drawing/2014/main" id="{3C5790A1-B35C-479A-A655-1A1E3EF1B457}"/>
              </a:ext>
            </a:extLst>
          </p:cNvPr>
          <p:cNvSpPr/>
          <p:nvPr/>
        </p:nvSpPr>
        <p:spPr>
          <a:xfrm>
            <a:off x="6179344" y="2906318"/>
            <a:ext cx="1306116" cy="1296590"/>
          </a:xfrm>
          <a:prstGeom prst="roundRect">
            <a:avLst/>
          </a:prstGeom>
          <a:ln>
            <a:solidFill>
              <a:srgbClr val="8298CE"/>
            </a:solidFill>
          </a:ln>
        </p:spPr>
        <p:style>
          <a:lnRef idx="2">
            <a:schemeClr val="accent1"/>
          </a:lnRef>
          <a:fillRef idx="1">
            <a:schemeClr val="lt1"/>
          </a:fillRef>
          <a:effectRef idx="0">
            <a:schemeClr val="accent1"/>
          </a:effectRef>
          <a:fontRef idx="minor">
            <a:schemeClr val="dk1"/>
          </a:fontRef>
        </p:style>
        <p:txBody>
          <a:bodyPr anchor="ctr"/>
          <a:lstStyle/>
          <a:p>
            <a:pPr marL="257166" indent="-257166">
              <a:buClr>
                <a:srgbClr val="000000"/>
              </a:buClr>
              <a:buFont typeface="+mj-lt"/>
              <a:buAutoNum type="arabicPeriod" startAt="34"/>
              <a:defRPr/>
            </a:pP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Expired insulin</a:t>
            </a:r>
          </a:p>
          <a:p>
            <a:pPr marL="257166" indent="-257166">
              <a:buClr>
                <a:srgbClr val="000000"/>
              </a:buClr>
              <a:buFont typeface="+mj-lt"/>
              <a:buAutoNum type="arabicPeriod" startAt="34"/>
              <a:defRPr/>
            </a:pP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Inaccurate BG reading</a:t>
            </a:r>
          </a:p>
          <a:p>
            <a:pPr marL="257166" indent="-257166">
              <a:buClr>
                <a:srgbClr val="000000"/>
              </a:buClr>
              <a:buFont typeface="+mj-lt"/>
              <a:buAutoNum type="arabicPeriod" startAt="34"/>
              <a:defRPr/>
            </a:pPr>
            <a:r>
              <a:rPr lang="en-US" sz="1050" b="1" kern="0" dirty="0">
                <a:solidFill>
                  <a:srgbClr val="5B9BD5">
                    <a:lumMod val="50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Outside temperature</a:t>
            </a:r>
          </a:p>
          <a:p>
            <a:pPr marL="257166" indent="-257166">
              <a:buClr>
                <a:srgbClr val="000000"/>
              </a:buClr>
              <a:buFont typeface="+mj-lt"/>
              <a:buAutoNum type="arabicPeriod" startAt="34"/>
              <a:defRPr/>
            </a:pPr>
            <a:r>
              <a:rPr lang="en-US" sz="1050" b="1" kern="0" dirty="0">
                <a:solidFill>
                  <a:srgbClr val="C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Sunburn</a:t>
            </a:r>
          </a:p>
          <a:p>
            <a:pPr marL="257166" indent="-257166">
              <a:buClr>
                <a:srgbClr val="000000"/>
              </a:buClr>
              <a:buFont typeface="+mj-lt"/>
              <a:buAutoNum type="arabicPeriod" startAt="34"/>
              <a:defRPr/>
            </a:pPr>
            <a:r>
              <a:rPr lang="en-US" sz="1050" b="1" kern="0" dirty="0">
                <a:solidFill>
                  <a:srgbClr val="000000"/>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Altitude</a:t>
            </a:r>
          </a:p>
        </p:txBody>
      </p:sp>
      <p:sp>
        <p:nvSpPr>
          <p:cNvPr id="19" name="Rectangle: Rounded Corners 18">
            <a:extLst>
              <a:ext uri="{FF2B5EF4-FFF2-40B4-BE49-F238E27FC236}">
                <a16:creationId xmlns:a16="http://schemas.microsoft.com/office/drawing/2014/main" id="{794F20FD-7366-440C-B461-F368DBEF20FF}"/>
              </a:ext>
            </a:extLst>
          </p:cNvPr>
          <p:cNvSpPr/>
          <p:nvPr/>
        </p:nvSpPr>
        <p:spPr>
          <a:xfrm>
            <a:off x="7493796" y="2906317"/>
            <a:ext cx="1508522" cy="1679972"/>
          </a:xfrm>
          <a:prstGeom prst="roundRect">
            <a:avLst/>
          </a:prstGeom>
          <a:ln>
            <a:solidFill>
              <a:srgbClr val="4A6FBE"/>
            </a:solidFill>
          </a:ln>
        </p:spPr>
        <p:style>
          <a:lnRef idx="2">
            <a:schemeClr val="accent1"/>
          </a:lnRef>
          <a:fillRef idx="1">
            <a:schemeClr val="lt1"/>
          </a:fillRef>
          <a:effectRef idx="0">
            <a:schemeClr val="accent1"/>
          </a:effectRef>
          <a:fontRef idx="minor">
            <a:schemeClr val="dk1"/>
          </a:fontRef>
        </p:style>
        <p:txBody>
          <a:bodyPr anchor="ctr"/>
          <a:lstStyle/>
          <a:p>
            <a:pPr marL="257166" indent="-257166">
              <a:buClr>
                <a:srgbClr val="000000"/>
              </a:buClr>
              <a:buFont typeface="+mj-lt"/>
              <a:buAutoNum type="arabicPeriod" startAt="39"/>
              <a:defRPr/>
            </a:pPr>
            <a:r>
              <a:rPr lang="en-US" sz="1050" b="1" kern="0" dirty="0">
                <a:solidFill>
                  <a:srgbClr val="5B9BD5">
                    <a:lumMod val="50000"/>
                  </a:srgbClr>
                </a:solidFill>
                <a:cs typeface="Calibri" panose="020F0502020204030204" pitchFamily="34" charset="0"/>
                <a:sym typeface="Arial"/>
              </a:rPr>
              <a:t>↓</a:t>
            </a:r>
            <a:r>
              <a:rPr lang="en-US" sz="1050" kern="0" dirty="0">
                <a:solidFill>
                  <a:srgbClr val="000000"/>
                </a:solidFill>
                <a:cs typeface="Calibri" panose="020F0502020204030204" pitchFamily="34" charset="0"/>
                <a:sym typeface="Arial"/>
              </a:rPr>
              <a:t> Frequency of glucose checks</a:t>
            </a:r>
          </a:p>
          <a:p>
            <a:pPr marL="257166" indent="-257166">
              <a:buClr>
                <a:srgbClr val="000000"/>
              </a:buClr>
              <a:buFont typeface="+mj-lt"/>
              <a:buAutoNum type="arabicPeriod" startAt="39"/>
              <a:defRPr/>
            </a:pPr>
            <a:r>
              <a:rPr lang="en-US" sz="1050" b="1" kern="0" dirty="0">
                <a:solidFill>
                  <a:srgbClr val="5B9BD5">
                    <a:lumMod val="50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b="1" kern="0" dirty="0">
                <a:solidFill>
                  <a:srgbClr val="000000"/>
                </a:solidFill>
                <a:cs typeface="Calibri" panose="020F0502020204030204" pitchFamily="34" charset="0"/>
                <a:sym typeface="Arial"/>
              </a:rPr>
              <a:t> </a:t>
            </a:r>
            <a:r>
              <a:rPr lang="en-US" sz="1050" kern="0" dirty="0">
                <a:solidFill>
                  <a:srgbClr val="000000"/>
                </a:solidFill>
                <a:cs typeface="Calibri" panose="020F0502020204030204" pitchFamily="34" charset="0"/>
                <a:sym typeface="Arial"/>
              </a:rPr>
              <a:t>Default options and choices</a:t>
            </a:r>
          </a:p>
          <a:p>
            <a:pPr marL="257166" indent="-257166">
              <a:buClr>
                <a:srgbClr val="000000"/>
              </a:buClr>
              <a:buFont typeface="+mj-lt"/>
              <a:buAutoNum type="arabicPeriod" startAt="39"/>
              <a:defRPr/>
            </a:pPr>
            <a:r>
              <a:rPr lang="en-US" sz="1050" b="1" kern="0" dirty="0">
                <a:solidFill>
                  <a:srgbClr val="5B9BD5">
                    <a:lumMod val="50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b="1" kern="0" dirty="0">
                <a:solidFill>
                  <a:srgbClr val="000000"/>
                </a:solidFill>
                <a:cs typeface="Calibri" panose="020F0502020204030204" pitchFamily="34" charset="0"/>
                <a:sym typeface="Arial"/>
              </a:rPr>
              <a:t> </a:t>
            </a:r>
            <a:r>
              <a:rPr lang="en-US" sz="1050" kern="0" dirty="0">
                <a:solidFill>
                  <a:srgbClr val="000000"/>
                </a:solidFill>
                <a:cs typeface="Calibri" panose="020F0502020204030204" pitchFamily="34" charset="0"/>
                <a:sym typeface="Arial"/>
              </a:rPr>
              <a:t>Decision-making biases</a:t>
            </a:r>
          </a:p>
          <a:p>
            <a:pPr marL="257166" indent="-257166">
              <a:buClr>
                <a:srgbClr val="000000"/>
              </a:buClr>
              <a:buFont typeface="+mj-lt"/>
              <a:buAutoNum type="arabicPeriod" startAt="39"/>
              <a:defRPr/>
            </a:pPr>
            <a:r>
              <a:rPr lang="en-US" sz="1050" b="1" kern="0" dirty="0">
                <a:solidFill>
                  <a:srgbClr val="5B9BD5">
                    <a:lumMod val="50000"/>
                  </a:srgbClr>
                </a:solidFill>
                <a:cs typeface="Calibri" panose="020F0502020204030204" pitchFamily="34" charset="0"/>
                <a:sym typeface="Arial"/>
              </a:rPr>
              <a:t>↓</a:t>
            </a:r>
            <a:r>
              <a:rPr lang="en-US" sz="1050" b="1" kern="0" dirty="0">
                <a:solidFill>
                  <a:srgbClr val="C00000"/>
                </a:solidFill>
                <a:cs typeface="Calibri" panose="020F0502020204030204" pitchFamily="34" charset="0"/>
                <a:sym typeface="Arial"/>
              </a:rPr>
              <a:t>↑</a:t>
            </a:r>
            <a:r>
              <a:rPr lang="en-US" sz="1050" b="1" kern="0" dirty="0">
                <a:solidFill>
                  <a:srgbClr val="000000"/>
                </a:solidFill>
                <a:cs typeface="Calibri" panose="020F0502020204030204" pitchFamily="34" charset="0"/>
                <a:sym typeface="Arial"/>
              </a:rPr>
              <a:t> </a:t>
            </a:r>
            <a:r>
              <a:rPr lang="en-US" sz="1050" kern="0" dirty="0">
                <a:solidFill>
                  <a:srgbClr val="000000"/>
                </a:solidFill>
                <a:cs typeface="Calibri" panose="020F0502020204030204" pitchFamily="34" charset="0"/>
                <a:sym typeface="Arial"/>
              </a:rPr>
              <a:t>Family relationships and social pressures</a:t>
            </a:r>
          </a:p>
        </p:txBody>
      </p:sp>
      <p:graphicFrame>
        <p:nvGraphicFramePr>
          <p:cNvPr id="8" name="Diagram 7">
            <a:extLst>
              <a:ext uri="{FF2B5EF4-FFF2-40B4-BE49-F238E27FC236}">
                <a16:creationId xmlns:a16="http://schemas.microsoft.com/office/drawing/2014/main" id="{EB7DC175-3C94-46AB-A4C7-5F02DCC4E8D7}"/>
              </a:ext>
            </a:extLst>
          </p:cNvPr>
          <p:cNvGraphicFramePr/>
          <p:nvPr/>
        </p:nvGraphicFramePr>
        <p:xfrm>
          <a:off x="0" y="1781713"/>
          <a:ext cx="9144000" cy="7900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Arrow: Down 9">
            <a:extLst>
              <a:ext uri="{FF2B5EF4-FFF2-40B4-BE49-F238E27FC236}">
                <a16:creationId xmlns:a16="http://schemas.microsoft.com/office/drawing/2014/main" id="{9CC185A2-45E7-49FE-988E-2B4461D57EBF}"/>
              </a:ext>
            </a:extLst>
          </p:cNvPr>
          <p:cNvSpPr/>
          <p:nvPr/>
        </p:nvSpPr>
        <p:spPr>
          <a:xfrm>
            <a:off x="628651" y="2571750"/>
            <a:ext cx="232172" cy="2488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defRPr/>
            </a:pPr>
            <a:endParaRPr lang="en-US" sz="1050" kern="0">
              <a:solidFill>
                <a:srgbClr val="FFFFFF"/>
              </a:solidFill>
              <a:latin typeface="Arial"/>
              <a:sym typeface="Arial"/>
            </a:endParaRPr>
          </a:p>
        </p:txBody>
      </p:sp>
      <p:sp>
        <p:nvSpPr>
          <p:cNvPr id="23" name="Arrow: Down 22">
            <a:extLst>
              <a:ext uri="{FF2B5EF4-FFF2-40B4-BE49-F238E27FC236}">
                <a16:creationId xmlns:a16="http://schemas.microsoft.com/office/drawing/2014/main" id="{1C580518-EB74-465E-9698-BB65EA4158FC}"/>
              </a:ext>
            </a:extLst>
          </p:cNvPr>
          <p:cNvSpPr/>
          <p:nvPr/>
        </p:nvSpPr>
        <p:spPr>
          <a:xfrm>
            <a:off x="1962151" y="2613424"/>
            <a:ext cx="232172" cy="2488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defRPr/>
            </a:pPr>
            <a:endParaRPr lang="en-US" sz="1050" kern="0">
              <a:solidFill>
                <a:srgbClr val="FFFFFF"/>
              </a:solidFill>
              <a:latin typeface="Arial"/>
              <a:sym typeface="Arial"/>
            </a:endParaRPr>
          </a:p>
        </p:txBody>
      </p:sp>
      <p:sp>
        <p:nvSpPr>
          <p:cNvPr id="24" name="Arrow: Down 23">
            <a:extLst>
              <a:ext uri="{FF2B5EF4-FFF2-40B4-BE49-F238E27FC236}">
                <a16:creationId xmlns:a16="http://schemas.microsoft.com/office/drawing/2014/main" id="{28B0DA42-91BE-4D61-99BC-EBD282736F29}"/>
              </a:ext>
            </a:extLst>
          </p:cNvPr>
          <p:cNvSpPr/>
          <p:nvPr/>
        </p:nvSpPr>
        <p:spPr>
          <a:xfrm>
            <a:off x="3458768" y="2613424"/>
            <a:ext cx="232171" cy="2488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defRPr/>
            </a:pPr>
            <a:endParaRPr lang="en-US" sz="1050" kern="0">
              <a:solidFill>
                <a:srgbClr val="FFFFFF"/>
              </a:solidFill>
              <a:latin typeface="Arial"/>
              <a:sym typeface="Arial"/>
            </a:endParaRPr>
          </a:p>
        </p:txBody>
      </p:sp>
      <p:sp>
        <p:nvSpPr>
          <p:cNvPr id="25" name="Arrow: Down 24">
            <a:extLst>
              <a:ext uri="{FF2B5EF4-FFF2-40B4-BE49-F238E27FC236}">
                <a16:creationId xmlns:a16="http://schemas.microsoft.com/office/drawing/2014/main" id="{8E5F0AB5-6DC2-41F3-8875-90DBBBE42D7C}"/>
              </a:ext>
            </a:extLst>
          </p:cNvPr>
          <p:cNvSpPr/>
          <p:nvPr/>
        </p:nvSpPr>
        <p:spPr>
          <a:xfrm>
            <a:off x="5074444" y="2528887"/>
            <a:ext cx="232172" cy="2488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defRPr/>
            </a:pPr>
            <a:endParaRPr lang="en-US" sz="1050" kern="0">
              <a:solidFill>
                <a:srgbClr val="FFFFFF"/>
              </a:solidFill>
              <a:latin typeface="Arial"/>
              <a:sym typeface="Arial"/>
            </a:endParaRPr>
          </a:p>
        </p:txBody>
      </p:sp>
      <p:sp>
        <p:nvSpPr>
          <p:cNvPr id="26" name="Arrow: Down 25">
            <a:extLst>
              <a:ext uri="{FF2B5EF4-FFF2-40B4-BE49-F238E27FC236}">
                <a16:creationId xmlns:a16="http://schemas.microsoft.com/office/drawing/2014/main" id="{009EDDAF-DF84-4D67-9F12-B7DEA09330A0}"/>
              </a:ext>
            </a:extLst>
          </p:cNvPr>
          <p:cNvSpPr/>
          <p:nvPr/>
        </p:nvSpPr>
        <p:spPr>
          <a:xfrm>
            <a:off x="6716318" y="2611043"/>
            <a:ext cx="232171" cy="2488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defRPr/>
            </a:pPr>
            <a:endParaRPr lang="en-US" sz="1050" kern="0">
              <a:solidFill>
                <a:srgbClr val="FFFFFF"/>
              </a:solidFill>
              <a:latin typeface="Arial"/>
              <a:sym typeface="Arial"/>
            </a:endParaRPr>
          </a:p>
        </p:txBody>
      </p:sp>
      <p:sp>
        <p:nvSpPr>
          <p:cNvPr id="27" name="Arrow: Down 26">
            <a:extLst>
              <a:ext uri="{FF2B5EF4-FFF2-40B4-BE49-F238E27FC236}">
                <a16:creationId xmlns:a16="http://schemas.microsoft.com/office/drawing/2014/main" id="{423BD033-3174-4C37-93D1-FFBF52939E28}"/>
              </a:ext>
            </a:extLst>
          </p:cNvPr>
          <p:cNvSpPr/>
          <p:nvPr/>
        </p:nvSpPr>
        <p:spPr>
          <a:xfrm>
            <a:off x="8126017" y="2611041"/>
            <a:ext cx="232171" cy="2488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defRPr/>
            </a:pPr>
            <a:endParaRPr lang="en-US" sz="1050" kern="0">
              <a:solidFill>
                <a:srgbClr val="FFFFFF"/>
              </a:solidFill>
              <a:latin typeface="Arial"/>
              <a:sym typeface="Arial"/>
            </a:endParaRPr>
          </a:p>
        </p:txBody>
      </p:sp>
    </p:spTree>
    <p:extLst>
      <p:ext uri="{BB962C8B-B14F-4D97-AF65-F5344CB8AC3E}">
        <p14:creationId xmlns:p14="http://schemas.microsoft.com/office/powerpoint/2010/main" val="1104556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5714" name="Rectangle 2"/>
          <p:cNvSpPr>
            <a:spLocks noChangeArrowheads="1"/>
          </p:cNvSpPr>
          <p:nvPr/>
        </p:nvSpPr>
        <p:spPr bwMode="auto">
          <a:xfrm>
            <a:off x="1558925" y="2259013"/>
            <a:ext cx="1101725" cy="698500"/>
          </a:xfrm>
          <a:prstGeom prst="rect">
            <a:avLst/>
          </a:prstGeom>
          <a:noFill/>
          <a:ln w="12700">
            <a:noFill/>
            <a:miter lim="800000"/>
            <a:headEnd/>
            <a:tailEnd/>
          </a:ln>
          <a:effectLst/>
        </p:spPr>
        <p:txBody>
          <a:bodyPr wrap="none" lIns="90488" tIns="44450" rIns="90488" bIns="44450">
            <a:spAutoFit/>
          </a:bodyPr>
          <a:lstStyle/>
          <a:p>
            <a:pPr algn="ctr" eaLnBrk="0" hangingPunct="0">
              <a:defRPr/>
            </a:pPr>
            <a:r>
              <a:rPr lang="en-US" sz="2000">
                <a:effectLst>
                  <a:outerShdw blurRad="38100" dist="38100" dir="2700000" algn="tl">
                    <a:srgbClr val="000000"/>
                  </a:outerShdw>
                </a:effectLst>
                <a:latin typeface="Arial" pitchFamily="34" charset="0"/>
              </a:rPr>
              <a:t>Insulin</a:t>
            </a:r>
          </a:p>
          <a:p>
            <a:pPr algn="ctr" eaLnBrk="0" hangingPunct="0">
              <a:defRPr/>
            </a:pPr>
            <a:r>
              <a:rPr lang="en-US" sz="2000">
                <a:effectLst>
                  <a:outerShdw blurRad="38100" dist="38100" dir="2700000" algn="tl">
                    <a:srgbClr val="000000"/>
                  </a:outerShdw>
                </a:effectLst>
                <a:latin typeface="Arial" pitchFamily="34" charset="0"/>
              </a:rPr>
              <a:t>(µU/mL)</a:t>
            </a:r>
            <a:endParaRPr lang="en-US" sz="2000">
              <a:solidFill>
                <a:srgbClr val="FFFFFF"/>
              </a:solidFill>
              <a:effectLst>
                <a:outerShdw blurRad="38100" dist="38100" dir="2700000" algn="tl">
                  <a:srgbClr val="000000"/>
                </a:outerShdw>
              </a:effectLst>
              <a:latin typeface="Arial" pitchFamily="34" charset="0"/>
            </a:endParaRPr>
          </a:p>
        </p:txBody>
      </p:sp>
      <p:sp>
        <p:nvSpPr>
          <p:cNvPr id="1395715" name="Rectangle 3"/>
          <p:cNvSpPr>
            <a:spLocks noChangeArrowheads="1"/>
          </p:cNvSpPr>
          <p:nvPr/>
        </p:nvSpPr>
        <p:spPr bwMode="auto">
          <a:xfrm>
            <a:off x="1554163" y="4284663"/>
            <a:ext cx="1112837" cy="698500"/>
          </a:xfrm>
          <a:prstGeom prst="rect">
            <a:avLst/>
          </a:prstGeom>
          <a:noFill/>
          <a:ln w="12700">
            <a:noFill/>
            <a:miter lim="800000"/>
            <a:headEnd/>
            <a:tailEnd/>
          </a:ln>
          <a:effectLst/>
        </p:spPr>
        <p:txBody>
          <a:bodyPr wrap="none" lIns="90488" tIns="44450" rIns="90488" bIns="44450">
            <a:spAutoFit/>
          </a:bodyPr>
          <a:lstStyle/>
          <a:p>
            <a:pPr algn="ctr" eaLnBrk="0" hangingPunct="0">
              <a:defRPr/>
            </a:pPr>
            <a:r>
              <a:rPr lang="en-US" sz="2000">
                <a:effectLst>
                  <a:outerShdw blurRad="38100" dist="38100" dir="2700000" algn="tl">
                    <a:srgbClr val="000000"/>
                  </a:outerShdw>
                </a:effectLst>
                <a:latin typeface="Arial" pitchFamily="34" charset="0"/>
              </a:rPr>
              <a:t>Glucose</a:t>
            </a:r>
          </a:p>
          <a:p>
            <a:pPr algn="ctr" eaLnBrk="0" hangingPunct="0">
              <a:defRPr/>
            </a:pPr>
            <a:r>
              <a:rPr lang="en-US" sz="2000">
                <a:effectLst>
                  <a:outerShdw blurRad="38100" dist="38100" dir="2700000" algn="tl">
                    <a:srgbClr val="000000"/>
                  </a:outerShdw>
                </a:effectLst>
                <a:latin typeface="Arial" pitchFamily="34" charset="0"/>
              </a:rPr>
              <a:t>(mg/dL)</a:t>
            </a:r>
            <a:endParaRPr lang="en-US" sz="2000">
              <a:solidFill>
                <a:srgbClr val="FFFFFF"/>
              </a:solidFill>
              <a:effectLst>
                <a:outerShdw blurRad="38100" dist="38100" dir="2700000" algn="tl">
                  <a:srgbClr val="000000"/>
                </a:outerShdw>
              </a:effectLst>
              <a:latin typeface="Arial" pitchFamily="34" charset="0"/>
            </a:endParaRPr>
          </a:p>
        </p:txBody>
      </p:sp>
      <p:sp>
        <p:nvSpPr>
          <p:cNvPr id="121860" name="Rectangle 4"/>
          <p:cNvSpPr>
            <a:spLocks noGrp="1" noChangeArrowheads="1"/>
          </p:cNvSpPr>
          <p:nvPr>
            <p:ph type="title"/>
          </p:nvPr>
        </p:nvSpPr>
        <p:spPr>
          <a:xfrm>
            <a:off x="457200" y="97230"/>
            <a:ext cx="8229600" cy="990600"/>
          </a:xfrm>
        </p:spPr>
        <p:txBody>
          <a:bodyPr>
            <a:normAutofit fontScale="90000"/>
          </a:bodyPr>
          <a:lstStyle/>
          <a:p>
            <a:pPr eaLnBrk="1" hangingPunct="1"/>
            <a:r>
              <a:rPr lang="en-US" sz="3700"/>
              <a:t>Physiologic Insulin Secretion:    24-Hour Profile </a:t>
            </a:r>
            <a:endParaRPr lang="en-US"/>
          </a:p>
        </p:txBody>
      </p:sp>
      <p:sp>
        <p:nvSpPr>
          <p:cNvPr id="121861" name="Rectangle 5"/>
          <p:cNvSpPr>
            <a:spLocks noChangeArrowheads="1"/>
          </p:cNvSpPr>
          <p:nvPr/>
        </p:nvSpPr>
        <p:spPr bwMode="auto">
          <a:xfrm>
            <a:off x="3394075" y="4800600"/>
            <a:ext cx="3054350" cy="620713"/>
          </a:xfrm>
          <a:prstGeom prst="rect">
            <a:avLst/>
          </a:prstGeom>
          <a:solidFill>
            <a:srgbClr val="FF0066"/>
          </a:solidFill>
          <a:ln w="9525">
            <a:solidFill>
              <a:schemeClr val="tx1"/>
            </a:solidFill>
            <a:miter lim="800000"/>
            <a:headEnd/>
            <a:tailEnd/>
          </a:ln>
        </p:spPr>
        <p:txBody>
          <a:bodyPr wrap="none" anchor="ctr"/>
          <a:lstStyle/>
          <a:p>
            <a:endParaRPr lang="en-US"/>
          </a:p>
        </p:txBody>
      </p:sp>
      <p:sp>
        <p:nvSpPr>
          <p:cNvPr id="1395718" name="Rectangle 6"/>
          <p:cNvSpPr>
            <a:spLocks noChangeArrowheads="1"/>
          </p:cNvSpPr>
          <p:nvPr/>
        </p:nvSpPr>
        <p:spPr bwMode="auto">
          <a:xfrm>
            <a:off x="2655888" y="3805238"/>
            <a:ext cx="608012"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150</a:t>
            </a:r>
            <a:endParaRPr lang="en-US" sz="2000">
              <a:solidFill>
                <a:srgbClr val="FFFFFF"/>
              </a:solidFill>
              <a:effectLst>
                <a:outerShdw blurRad="38100" dist="38100" dir="2700000" algn="tl">
                  <a:srgbClr val="000000"/>
                </a:outerShdw>
              </a:effectLst>
              <a:latin typeface="Arial" pitchFamily="34" charset="0"/>
            </a:endParaRPr>
          </a:p>
        </p:txBody>
      </p:sp>
      <p:sp>
        <p:nvSpPr>
          <p:cNvPr id="1395719" name="Rectangle 7"/>
          <p:cNvSpPr>
            <a:spLocks noChangeArrowheads="1"/>
          </p:cNvSpPr>
          <p:nvPr/>
        </p:nvSpPr>
        <p:spPr bwMode="auto">
          <a:xfrm>
            <a:off x="2655888" y="4265613"/>
            <a:ext cx="608012"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100</a:t>
            </a:r>
            <a:endParaRPr lang="en-US" sz="2000">
              <a:solidFill>
                <a:srgbClr val="FFFFFF"/>
              </a:solidFill>
              <a:effectLst>
                <a:outerShdw blurRad="38100" dist="38100" dir="2700000" algn="tl">
                  <a:srgbClr val="000000"/>
                </a:outerShdw>
              </a:effectLst>
              <a:latin typeface="Arial" pitchFamily="34" charset="0"/>
            </a:endParaRPr>
          </a:p>
        </p:txBody>
      </p:sp>
      <p:sp>
        <p:nvSpPr>
          <p:cNvPr id="1395720" name="Rectangle 8"/>
          <p:cNvSpPr>
            <a:spLocks noChangeArrowheads="1"/>
          </p:cNvSpPr>
          <p:nvPr/>
        </p:nvSpPr>
        <p:spPr bwMode="auto">
          <a:xfrm>
            <a:off x="2797175" y="4725988"/>
            <a:ext cx="466725"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50</a:t>
            </a:r>
            <a:endParaRPr lang="en-US" sz="2000">
              <a:solidFill>
                <a:srgbClr val="FFFFFF"/>
              </a:solidFill>
              <a:effectLst>
                <a:outerShdw blurRad="38100" dist="38100" dir="2700000" algn="tl">
                  <a:srgbClr val="000000"/>
                </a:outerShdw>
              </a:effectLst>
              <a:latin typeface="Arial" pitchFamily="34" charset="0"/>
            </a:endParaRPr>
          </a:p>
        </p:txBody>
      </p:sp>
      <p:sp>
        <p:nvSpPr>
          <p:cNvPr id="1395721" name="Rectangle 9"/>
          <p:cNvSpPr>
            <a:spLocks noChangeArrowheads="1"/>
          </p:cNvSpPr>
          <p:nvPr/>
        </p:nvSpPr>
        <p:spPr bwMode="auto">
          <a:xfrm>
            <a:off x="2938463" y="5183188"/>
            <a:ext cx="325437"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0</a:t>
            </a:r>
            <a:endParaRPr lang="en-US" sz="2000">
              <a:solidFill>
                <a:srgbClr val="FFFFFF"/>
              </a:solidFill>
              <a:effectLst>
                <a:outerShdw blurRad="38100" dist="38100" dir="2700000" algn="tl">
                  <a:srgbClr val="000000"/>
                </a:outerShdw>
              </a:effectLst>
              <a:latin typeface="Arial" pitchFamily="34" charset="0"/>
            </a:endParaRPr>
          </a:p>
        </p:txBody>
      </p:sp>
      <p:sp>
        <p:nvSpPr>
          <p:cNvPr id="121866" name="Freeform 10"/>
          <p:cNvSpPr>
            <a:spLocks/>
          </p:cNvSpPr>
          <p:nvPr/>
        </p:nvSpPr>
        <p:spPr bwMode="auto">
          <a:xfrm>
            <a:off x="3297238" y="4033838"/>
            <a:ext cx="3149600" cy="1397000"/>
          </a:xfrm>
          <a:custGeom>
            <a:avLst/>
            <a:gdLst>
              <a:gd name="T0" fmla="*/ 0 w 2232"/>
              <a:gd name="T1" fmla="*/ 0 h 880"/>
              <a:gd name="T2" fmla="*/ 0 w 2232"/>
              <a:gd name="T3" fmla="*/ 2147483647 h 880"/>
              <a:gd name="T4" fmla="*/ 2147483647 w 2232"/>
              <a:gd name="T5" fmla="*/ 2147483647 h 880"/>
              <a:gd name="T6" fmla="*/ 0 60000 65536"/>
              <a:gd name="T7" fmla="*/ 0 60000 65536"/>
              <a:gd name="T8" fmla="*/ 0 60000 65536"/>
              <a:gd name="T9" fmla="*/ 0 w 2232"/>
              <a:gd name="T10" fmla="*/ 0 h 880"/>
              <a:gd name="T11" fmla="*/ 2232 w 2232"/>
              <a:gd name="T12" fmla="*/ 880 h 880"/>
            </a:gdLst>
            <a:ahLst/>
            <a:cxnLst>
              <a:cxn ang="T6">
                <a:pos x="T0" y="T1"/>
              </a:cxn>
              <a:cxn ang="T7">
                <a:pos x="T2" y="T3"/>
              </a:cxn>
              <a:cxn ang="T8">
                <a:pos x="T4" y="T5"/>
              </a:cxn>
            </a:cxnLst>
            <a:rect l="T9" t="T10" r="T11" b="T12"/>
            <a:pathLst>
              <a:path w="2232" h="880">
                <a:moveTo>
                  <a:pt x="0" y="0"/>
                </a:moveTo>
                <a:lnTo>
                  <a:pt x="0" y="879"/>
                </a:lnTo>
                <a:lnTo>
                  <a:pt x="2231" y="879"/>
                </a:lnTo>
              </a:path>
            </a:pathLst>
          </a:custGeom>
          <a:noFill/>
          <a:ln w="254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867" name="Line 11"/>
          <p:cNvSpPr>
            <a:spLocks noChangeShapeType="1"/>
          </p:cNvSpPr>
          <p:nvPr/>
        </p:nvSpPr>
        <p:spPr bwMode="auto">
          <a:xfrm>
            <a:off x="3249613" y="40338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68" name="Line 12"/>
          <p:cNvSpPr>
            <a:spLocks noChangeShapeType="1"/>
          </p:cNvSpPr>
          <p:nvPr/>
        </p:nvSpPr>
        <p:spPr bwMode="auto">
          <a:xfrm>
            <a:off x="3249613" y="4498975"/>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69" name="Line 13"/>
          <p:cNvSpPr>
            <a:spLocks noChangeShapeType="1"/>
          </p:cNvSpPr>
          <p:nvPr/>
        </p:nvSpPr>
        <p:spPr bwMode="auto">
          <a:xfrm>
            <a:off x="3249613" y="4964113"/>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121870" name="Group 14"/>
          <p:cNvGrpSpPr>
            <a:grpSpLocks/>
          </p:cNvGrpSpPr>
          <p:nvPr/>
        </p:nvGrpSpPr>
        <p:grpSpPr bwMode="auto">
          <a:xfrm>
            <a:off x="3511550" y="5427663"/>
            <a:ext cx="2927350" cy="57150"/>
            <a:chOff x="2488" y="3449"/>
            <a:chExt cx="2075" cy="36"/>
          </a:xfrm>
        </p:grpSpPr>
        <p:sp>
          <p:nvSpPr>
            <p:cNvPr id="121925" name="Line 15"/>
            <p:cNvSpPr>
              <a:spLocks noChangeShapeType="1"/>
            </p:cNvSpPr>
            <p:nvPr/>
          </p:nvSpPr>
          <p:spPr bwMode="auto">
            <a:xfrm>
              <a:off x="248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6" name="Line 16"/>
            <p:cNvSpPr>
              <a:spLocks noChangeShapeType="1"/>
            </p:cNvSpPr>
            <p:nvPr/>
          </p:nvSpPr>
          <p:spPr bwMode="auto">
            <a:xfrm>
              <a:off x="264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7" name="Line 17"/>
            <p:cNvSpPr>
              <a:spLocks noChangeShapeType="1"/>
            </p:cNvSpPr>
            <p:nvPr/>
          </p:nvSpPr>
          <p:spPr bwMode="auto">
            <a:xfrm>
              <a:off x="280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8" name="Line 18"/>
            <p:cNvSpPr>
              <a:spLocks noChangeShapeType="1"/>
            </p:cNvSpPr>
            <p:nvPr/>
          </p:nvSpPr>
          <p:spPr bwMode="auto">
            <a:xfrm>
              <a:off x="2967"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9" name="Line 19"/>
            <p:cNvSpPr>
              <a:spLocks noChangeShapeType="1"/>
            </p:cNvSpPr>
            <p:nvPr/>
          </p:nvSpPr>
          <p:spPr bwMode="auto">
            <a:xfrm>
              <a:off x="3127"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0" name="Line 20"/>
            <p:cNvSpPr>
              <a:spLocks noChangeShapeType="1"/>
            </p:cNvSpPr>
            <p:nvPr/>
          </p:nvSpPr>
          <p:spPr bwMode="auto">
            <a:xfrm>
              <a:off x="328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1" name="Line 21"/>
            <p:cNvSpPr>
              <a:spLocks noChangeShapeType="1"/>
            </p:cNvSpPr>
            <p:nvPr/>
          </p:nvSpPr>
          <p:spPr bwMode="auto">
            <a:xfrm>
              <a:off x="344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2" name="Line 22"/>
            <p:cNvSpPr>
              <a:spLocks noChangeShapeType="1"/>
            </p:cNvSpPr>
            <p:nvPr/>
          </p:nvSpPr>
          <p:spPr bwMode="auto">
            <a:xfrm>
              <a:off x="360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3" name="Line 23"/>
            <p:cNvSpPr>
              <a:spLocks noChangeShapeType="1"/>
            </p:cNvSpPr>
            <p:nvPr/>
          </p:nvSpPr>
          <p:spPr bwMode="auto">
            <a:xfrm>
              <a:off x="3765"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4" name="Line 24"/>
            <p:cNvSpPr>
              <a:spLocks noChangeShapeType="1"/>
            </p:cNvSpPr>
            <p:nvPr/>
          </p:nvSpPr>
          <p:spPr bwMode="auto">
            <a:xfrm>
              <a:off x="3924"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5" name="Line 25"/>
            <p:cNvSpPr>
              <a:spLocks noChangeShapeType="1"/>
            </p:cNvSpPr>
            <p:nvPr/>
          </p:nvSpPr>
          <p:spPr bwMode="auto">
            <a:xfrm>
              <a:off x="4085"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6" name="Line 26"/>
            <p:cNvSpPr>
              <a:spLocks noChangeShapeType="1"/>
            </p:cNvSpPr>
            <p:nvPr/>
          </p:nvSpPr>
          <p:spPr bwMode="auto">
            <a:xfrm>
              <a:off x="4244"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7" name="Line 27"/>
            <p:cNvSpPr>
              <a:spLocks noChangeShapeType="1"/>
            </p:cNvSpPr>
            <p:nvPr/>
          </p:nvSpPr>
          <p:spPr bwMode="auto">
            <a:xfrm>
              <a:off x="4403"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8" name="Line 28"/>
            <p:cNvSpPr>
              <a:spLocks noChangeShapeType="1"/>
            </p:cNvSpPr>
            <p:nvPr/>
          </p:nvSpPr>
          <p:spPr bwMode="auto">
            <a:xfrm>
              <a:off x="4563"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395741" name="Rectangle 29"/>
          <p:cNvSpPr>
            <a:spLocks noChangeArrowheads="1"/>
          </p:cNvSpPr>
          <p:nvPr/>
        </p:nvSpPr>
        <p:spPr bwMode="auto">
          <a:xfrm>
            <a:off x="316547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7</a:t>
            </a:r>
            <a:endParaRPr lang="en-US" sz="1400">
              <a:solidFill>
                <a:srgbClr val="FFFFFF"/>
              </a:solidFill>
              <a:effectLst>
                <a:outerShdw blurRad="38100" dist="38100" dir="2700000" algn="tl">
                  <a:srgbClr val="000000"/>
                </a:outerShdw>
              </a:effectLst>
              <a:latin typeface="Arial" pitchFamily="34" charset="0"/>
            </a:endParaRPr>
          </a:p>
        </p:txBody>
      </p:sp>
      <p:sp>
        <p:nvSpPr>
          <p:cNvPr id="1395742" name="Rectangle 30"/>
          <p:cNvSpPr>
            <a:spLocks noChangeArrowheads="1"/>
          </p:cNvSpPr>
          <p:nvPr/>
        </p:nvSpPr>
        <p:spPr bwMode="auto">
          <a:xfrm>
            <a:off x="3365500"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8</a:t>
            </a:r>
          </a:p>
        </p:txBody>
      </p:sp>
      <p:sp>
        <p:nvSpPr>
          <p:cNvPr id="1395743" name="Rectangle 31"/>
          <p:cNvSpPr>
            <a:spLocks noChangeArrowheads="1"/>
          </p:cNvSpPr>
          <p:nvPr/>
        </p:nvSpPr>
        <p:spPr bwMode="auto">
          <a:xfrm>
            <a:off x="35909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9</a:t>
            </a:r>
            <a:endParaRPr lang="en-US" sz="1400">
              <a:solidFill>
                <a:srgbClr val="FFFFFF"/>
              </a:solidFill>
              <a:effectLst>
                <a:outerShdw blurRad="38100" dist="38100" dir="2700000" algn="tl">
                  <a:srgbClr val="000000"/>
                </a:outerShdw>
              </a:effectLst>
              <a:latin typeface="Arial" pitchFamily="34" charset="0"/>
            </a:endParaRPr>
          </a:p>
        </p:txBody>
      </p:sp>
      <p:sp>
        <p:nvSpPr>
          <p:cNvPr id="1395744" name="Rectangle 32"/>
          <p:cNvSpPr>
            <a:spLocks noChangeArrowheads="1"/>
          </p:cNvSpPr>
          <p:nvPr/>
        </p:nvSpPr>
        <p:spPr bwMode="auto">
          <a:xfrm>
            <a:off x="3756025" y="5478463"/>
            <a:ext cx="381000"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10</a:t>
            </a:r>
          </a:p>
        </p:txBody>
      </p:sp>
      <p:sp>
        <p:nvSpPr>
          <p:cNvPr id="1395745" name="Rectangle 33"/>
          <p:cNvSpPr>
            <a:spLocks noChangeArrowheads="1"/>
          </p:cNvSpPr>
          <p:nvPr/>
        </p:nvSpPr>
        <p:spPr bwMode="auto">
          <a:xfrm>
            <a:off x="3992563" y="5478463"/>
            <a:ext cx="381000"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11</a:t>
            </a:r>
          </a:p>
        </p:txBody>
      </p:sp>
      <p:sp>
        <p:nvSpPr>
          <p:cNvPr id="1395746" name="Rectangle 34"/>
          <p:cNvSpPr>
            <a:spLocks noChangeArrowheads="1"/>
          </p:cNvSpPr>
          <p:nvPr/>
        </p:nvSpPr>
        <p:spPr bwMode="auto">
          <a:xfrm>
            <a:off x="4230688" y="5478463"/>
            <a:ext cx="381000"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12</a:t>
            </a:r>
            <a:endParaRPr lang="en-US" sz="1400">
              <a:solidFill>
                <a:srgbClr val="FFFFFF"/>
              </a:solidFill>
              <a:effectLst>
                <a:outerShdw blurRad="38100" dist="38100" dir="2700000" algn="tl">
                  <a:srgbClr val="000000"/>
                </a:outerShdw>
              </a:effectLst>
              <a:latin typeface="Arial" pitchFamily="34" charset="0"/>
            </a:endParaRPr>
          </a:p>
        </p:txBody>
      </p:sp>
      <p:sp>
        <p:nvSpPr>
          <p:cNvPr id="1395747" name="Rectangle 35"/>
          <p:cNvSpPr>
            <a:spLocks noChangeArrowheads="1"/>
          </p:cNvSpPr>
          <p:nvPr/>
        </p:nvSpPr>
        <p:spPr bwMode="auto">
          <a:xfrm>
            <a:off x="44926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a:t>
            </a:r>
            <a:endParaRPr lang="en-US" sz="1400">
              <a:solidFill>
                <a:srgbClr val="FFFFFF"/>
              </a:solidFill>
              <a:effectLst>
                <a:outerShdw blurRad="38100" dist="38100" dir="2700000" algn="tl">
                  <a:srgbClr val="000000"/>
                </a:outerShdw>
              </a:effectLst>
              <a:latin typeface="Arial" pitchFamily="34" charset="0"/>
            </a:endParaRPr>
          </a:p>
        </p:txBody>
      </p:sp>
      <p:sp>
        <p:nvSpPr>
          <p:cNvPr id="1395748" name="Rectangle 36"/>
          <p:cNvSpPr>
            <a:spLocks noChangeArrowheads="1"/>
          </p:cNvSpPr>
          <p:nvPr/>
        </p:nvSpPr>
        <p:spPr bwMode="auto">
          <a:xfrm>
            <a:off x="473233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2</a:t>
            </a:r>
            <a:endParaRPr lang="en-US" sz="1400">
              <a:solidFill>
                <a:srgbClr val="FFFFFF"/>
              </a:solidFill>
              <a:effectLst>
                <a:outerShdw blurRad="38100" dist="38100" dir="2700000" algn="tl">
                  <a:srgbClr val="000000"/>
                </a:outerShdw>
              </a:effectLst>
              <a:latin typeface="Arial" pitchFamily="34" charset="0"/>
            </a:endParaRPr>
          </a:p>
        </p:txBody>
      </p:sp>
      <p:sp>
        <p:nvSpPr>
          <p:cNvPr id="1395749" name="Rectangle 37"/>
          <p:cNvSpPr>
            <a:spLocks noChangeArrowheads="1"/>
          </p:cNvSpPr>
          <p:nvPr/>
        </p:nvSpPr>
        <p:spPr bwMode="auto">
          <a:xfrm>
            <a:off x="494347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3</a:t>
            </a:r>
            <a:endParaRPr lang="en-US" sz="1400">
              <a:solidFill>
                <a:srgbClr val="FFFFFF"/>
              </a:solidFill>
              <a:effectLst>
                <a:outerShdw blurRad="38100" dist="38100" dir="2700000" algn="tl">
                  <a:srgbClr val="000000"/>
                </a:outerShdw>
              </a:effectLst>
              <a:latin typeface="Arial" pitchFamily="34" charset="0"/>
            </a:endParaRPr>
          </a:p>
        </p:txBody>
      </p:sp>
      <p:sp>
        <p:nvSpPr>
          <p:cNvPr id="1395750" name="Rectangle 38"/>
          <p:cNvSpPr>
            <a:spLocks noChangeArrowheads="1"/>
          </p:cNvSpPr>
          <p:nvPr/>
        </p:nvSpPr>
        <p:spPr bwMode="auto">
          <a:xfrm>
            <a:off x="517048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4</a:t>
            </a:r>
          </a:p>
        </p:txBody>
      </p:sp>
      <p:sp>
        <p:nvSpPr>
          <p:cNvPr id="1395751" name="Rectangle 39"/>
          <p:cNvSpPr>
            <a:spLocks noChangeArrowheads="1"/>
          </p:cNvSpPr>
          <p:nvPr/>
        </p:nvSpPr>
        <p:spPr bwMode="auto">
          <a:xfrm>
            <a:off x="53943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5</a:t>
            </a:r>
          </a:p>
        </p:txBody>
      </p:sp>
      <p:sp>
        <p:nvSpPr>
          <p:cNvPr id="1395752" name="Rectangle 40"/>
          <p:cNvSpPr>
            <a:spLocks noChangeArrowheads="1"/>
          </p:cNvSpPr>
          <p:nvPr/>
        </p:nvSpPr>
        <p:spPr bwMode="auto">
          <a:xfrm>
            <a:off x="563403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6</a:t>
            </a:r>
          </a:p>
        </p:txBody>
      </p:sp>
      <p:sp>
        <p:nvSpPr>
          <p:cNvPr id="1395753" name="Rectangle 41"/>
          <p:cNvSpPr>
            <a:spLocks noChangeArrowheads="1"/>
          </p:cNvSpPr>
          <p:nvPr/>
        </p:nvSpPr>
        <p:spPr bwMode="auto">
          <a:xfrm>
            <a:off x="5859463"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7</a:t>
            </a:r>
            <a:endParaRPr lang="en-US" sz="1400">
              <a:solidFill>
                <a:srgbClr val="FFFFFF"/>
              </a:solidFill>
              <a:effectLst>
                <a:outerShdw blurRad="38100" dist="38100" dir="2700000" algn="tl">
                  <a:srgbClr val="000000"/>
                </a:outerShdw>
              </a:effectLst>
              <a:latin typeface="Arial" pitchFamily="34" charset="0"/>
            </a:endParaRPr>
          </a:p>
        </p:txBody>
      </p:sp>
      <p:sp>
        <p:nvSpPr>
          <p:cNvPr id="1395754" name="Rectangle 42"/>
          <p:cNvSpPr>
            <a:spLocks noChangeArrowheads="1"/>
          </p:cNvSpPr>
          <p:nvPr/>
        </p:nvSpPr>
        <p:spPr bwMode="auto">
          <a:xfrm>
            <a:off x="608488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8</a:t>
            </a:r>
            <a:endParaRPr lang="en-US" sz="1400">
              <a:solidFill>
                <a:srgbClr val="FFFFFF"/>
              </a:solidFill>
              <a:effectLst>
                <a:outerShdw blurRad="38100" dist="38100" dir="2700000" algn="tl">
                  <a:srgbClr val="000000"/>
                </a:outerShdw>
              </a:effectLst>
              <a:latin typeface="Arial" pitchFamily="34" charset="0"/>
            </a:endParaRPr>
          </a:p>
        </p:txBody>
      </p:sp>
      <p:sp>
        <p:nvSpPr>
          <p:cNvPr id="1395755" name="Rectangle 43"/>
          <p:cNvSpPr>
            <a:spLocks noChangeArrowheads="1"/>
          </p:cNvSpPr>
          <p:nvPr/>
        </p:nvSpPr>
        <p:spPr bwMode="auto">
          <a:xfrm>
            <a:off x="63087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9</a:t>
            </a:r>
            <a:endParaRPr lang="en-US" sz="1400">
              <a:solidFill>
                <a:srgbClr val="FFFFFF"/>
              </a:solidFill>
              <a:effectLst>
                <a:outerShdw blurRad="38100" dist="38100" dir="2700000" algn="tl">
                  <a:srgbClr val="000000"/>
                </a:outerShdw>
              </a:effectLst>
              <a:latin typeface="Arial" pitchFamily="34" charset="0"/>
            </a:endParaRPr>
          </a:p>
        </p:txBody>
      </p:sp>
      <p:sp>
        <p:nvSpPr>
          <p:cNvPr id="1395756" name="Rectangle 44"/>
          <p:cNvSpPr>
            <a:spLocks noChangeArrowheads="1"/>
          </p:cNvSpPr>
          <p:nvPr/>
        </p:nvSpPr>
        <p:spPr bwMode="auto">
          <a:xfrm>
            <a:off x="3500438" y="5703888"/>
            <a:ext cx="5492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A.M.</a:t>
            </a:r>
          </a:p>
        </p:txBody>
      </p:sp>
      <p:sp>
        <p:nvSpPr>
          <p:cNvPr id="1395757" name="Rectangle 45"/>
          <p:cNvSpPr>
            <a:spLocks noChangeArrowheads="1"/>
          </p:cNvSpPr>
          <p:nvPr/>
        </p:nvSpPr>
        <p:spPr bwMode="auto">
          <a:xfrm>
            <a:off x="5646738" y="5703888"/>
            <a:ext cx="5492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P.M.</a:t>
            </a:r>
          </a:p>
        </p:txBody>
      </p:sp>
      <p:sp>
        <p:nvSpPr>
          <p:cNvPr id="121888" name="Freeform 46"/>
          <p:cNvSpPr>
            <a:spLocks/>
          </p:cNvSpPr>
          <p:nvPr/>
        </p:nvSpPr>
        <p:spPr bwMode="auto">
          <a:xfrm>
            <a:off x="3414713" y="4160838"/>
            <a:ext cx="3032125" cy="582612"/>
          </a:xfrm>
          <a:custGeom>
            <a:avLst/>
            <a:gdLst>
              <a:gd name="T0" fmla="*/ 2147483647 w 2149"/>
              <a:gd name="T1" fmla="*/ 2147483647 h 367"/>
              <a:gd name="T2" fmla="*/ 2147483647 w 2149"/>
              <a:gd name="T3" fmla="*/ 2147483647 h 367"/>
              <a:gd name="T4" fmla="*/ 2147483647 w 2149"/>
              <a:gd name="T5" fmla="*/ 2147483647 h 367"/>
              <a:gd name="T6" fmla="*/ 2147483647 w 2149"/>
              <a:gd name="T7" fmla="*/ 2147483647 h 367"/>
              <a:gd name="T8" fmla="*/ 2147483647 w 2149"/>
              <a:gd name="T9" fmla="*/ 2147483647 h 367"/>
              <a:gd name="T10" fmla="*/ 2147483647 w 2149"/>
              <a:gd name="T11" fmla="*/ 2147483647 h 367"/>
              <a:gd name="T12" fmla="*/ 2147483647 w 2149"/>
              <a:gd name="T13" fmla="*/ 2147483647 h 367"/>
              <a:gd name="T14" fmla="*/ 2147483647 w 2149"/>
              <a:gd name="T15" fmla="*/ 2147483647 h 367"/>
              <a:gd name="T16" fmla="*/ 2147483647 w 2149"/>
              <a:gd name="T17" fmla="*/ 2147483647 h 367"/>
              <a:gd name="T18" fmla="*/ 2147483647 w 2149"/>
              <a:gd name="T19" fmla="*/ 2147483647 h 367"/>
              <a:gd name="T20" fmla="*/ 2147483647 w 2149"/>
              <a:gd name="T21" fmla="*/ 2147483647 h 367"/>
              <a:gd name="T22" fmla="*/ 2147483647 w 2149"/>
              <a:gd name="T23" fmla="*/ 2147483647 h 367"/>
              <a:gd name="T24" fmla="*/ 2147483647 w 2149"/>
              <a:gd name="T25" fmla="*/ 2147483647 h 367"/>
              <a:gd name="T26" fmla="*/ 2147483647 w 2149"/>
              <a:gd name="T27" fmla="*/ 2147483647 h 367"/>
              <a:gd name="T28" fmla="*/ 2147483647 w 2149"/>
              <a:gd name="T29" fmla="*/ 2147483647 h 367"/>
              <a:gd name="T30" fmla="*/ 2147483647 w 2149"/>
              <a:gd name="T31" fmla="*/ 2147483647 h 367"/>
              <a:gd name="T32" fmla="*/ 2147483647 w 2149"/>
              <a:gd name="T33" fmla="*/ 2147483647 h 367"/>
              <a:gd name="T34" fmla="*/ 2147483647 w 2149"/>
              <a:gd name="T35" fmla="*/ 2147483647 h 367"/>
              <a:gd name="T36" fmla="*/ 2147483647 w 2149"/>
              <a:gd name="T37" fmla="*/ 2147483647 h 367"/>
              <a:gd name="T38" fmla="*/ 2147483647 w 2149"/>
              <a:gd name="T39" fmla="*/ 2147483647 h 367"/>
              <a:gd name="T40" fmla="*/ 2147483647 w 2149"/>
              <a:gd name="T41" fmla="*/ 2147483647 h 367"/>
              <a:gd name="T42" fmla="*/ 2147483647 w 2149"/>
              <a:gd name="T43" fmla="*/ 2147483647 h 367"/>
              <a:gd name="T44" fmla="*/ 2147483647 w 2149"/>
              <a:gd name="T45" fmla="*/ 2147483647 h 367"/>
              <a:gd name="T46" fmla="*/ 2147483647 w 2149"/>
              <a:gd name="T47" fmla="*/ 2147483647 h 367"/>
              <a:gd name="T48" fmla="*/ 2147483647 w 2149"/>
              <a:gd name="T49" fmla="*/ 2147483647 h 367"/>
              <a:gd name="T50" fmla="*/ 2147483647 w 2149"/>
              <a:gd name="T51" fmla="*/ 2147483647 h 367"/>
              <a:gd name="T52" fmla="*/ 2147483647 w 2149"/>
              <a:gd name="T53" fmla="*/ 2147483647 h 367"/>
              <a:gd name="T54" fmla="*/ 2147483647 w 2149"/>
              <a:gd name="T55" fmla="*/ 2147483647 h 367"/>
              <a:gd name="T56" fmla="*/ 2147483647 w 2149"/>
              <a:gd name="T57" fmla="*/ 2147483647 h 367"/>
              <a:gd name="T58" fmla="*/ 2147483647 w 2149"/>
              <a:gd name="T59" fmla="*/ 2147483647 h 367"/>
              <a:gd name="T60" fmla="*/ 2147483647 w 2149"/>
              <a:gd name="T61" fmla="*/ 2147483647 h 367"/>
              <a:gd name="T62" fmla="*/ 2147483647 w 2149"/>
              <a:gd name="T63" fmla="*/ 2147483647 h 367"/>
              <a:gd name="T64" fmla="*/ 2147483647 w 2149"/>
              <a:gd name="T65" fmla="*/ 2147483647 h 367"/>
              <a:gd name="T66" fmla="*/ 2147483647 w 2149"/>
              <a:gd name="T67" fmla="*/ 2147483647 h 367"/>
              <a:gd name="T68" fmla="*/ 2147483647 w 2149"/>
              <a:gd name="T69" fmla="*/ 2147483647 h 367"/>
              <a:gd name="T70" fmla="*/ 2147483647 w 2149"/>
              <a:gd name="T71" fmla="*/ 2147483647 h 367"/>
              <a:gd name="T72" fmla="*/ 2147483647 w 2149"/>
              <a:gd name="T73" fmla="*/ 2147483647 h 367"/>
              <a:gd name="T74" fmla="*/ 2147483647 w 2149"/>
              <a:gd name="T75" fmla="*/ 2147483647 h 367"/>
              <a:gd name="T76" fmla="*/ 2147483647 w 2149"/>
              <a:gd name="T77" fmla="*/ 2147483647 h 367"/>
              <a:gd name="T78" fmla="*/ 2147483647 w 2149"/>
              <a:gd name="T79" fmla="*/ 2147483647 h 367"/>
              <a:gd name="T80" fmla="*/ 2147483647 w 2149"/>
              <a:gd name="T81" fmla="*/ 2147483647 h 367"/>
              <a:gd name="T82" fmla="*/ 2147483647 w 2149"/>
              <a:gd name="T83" fmla="*/ 2147483647 h 367"/>
              <a:gd name="T84" fmla="*/ 2147483647 w 2149"/>
              <a:gd name="T85" fmla="*/ 2147483647 h 367"/>
              <a:gd name="T86" fmla="*/ 2147483647 w 2149"/>
              <a:gd name="T87" fmla="*/ 2147483647 h 36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49"/>
              <a:gd name="T133" fmla="*/ 0 h 367"/>
              <a:gd name="T134" fmla="*/ 2149 w 2149"/>
              <a:gd name="T135" fmla="*/ 367 h 36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49" h="367">
                <a:moveTo>
                  <a:pt x="2" y="351"/>
                </a:moveTo>
                <a:lnTo>
                  <a:pt x="57" y="346"/>
                </a:lnTo>
                <a:lnTo>
                  <a:pt x="74" y="336"/>
                </a:lnTo>
                <a:lnTo>
                  <a:pt x="87" y="321"/>
                </a:lnTo>
                <a:lnTo>
                  <a:pt x="109" y="318"/>
                </a:lnTo>
                <a:lnTo>
                  <a:pt x="117" y="312"/>
                </a:lnTo>
                <a:lnTo>
                  <a:pt x="132" y="308"/>
                </a:lnTo>
                <a:lnTo>
                  <a:pt x="160" y="267"/>
                </a:lnTo>
                <a:lnTo>
                  <a:pt x="167" y="254"/>
                </a:lnTo>
                <a:lnTo>
                  <a:pt x="167" y="224"/>
                </a:lnTo>
                <a:lnTo>
                  <a:pt x="175" y="211"/>
                </a:lnTo>
                <a:lnTo>
                  <a:pt x="177" y="192"/>
                </a:lnTo>
                <a:lnTo>
                  <a:pt x="182" y="173"/>
                </a:lnTo>
                <a:lnTo>
                  <a:pt x="184" y="145"/>
                </a:lnTo>
                <a:lnTo>
                  <a:pt x="190" y="128"/>
                </a:lnTo>
                <a:lnTo>
                  <a:pt x="201" y="111"/>
                </a:lnTo>
                <a:lnTo>
                  <a:pt x="212" y="104"/>
                </a:lnTo>
                <a:lnTo>
                  <a:pt x="214" y="55"/>
                </a:lnTo>
                <a:lnTo>
                  <a:pt x="216" y="42"/>
                </a:lnTo>
                <a:lnTo>
                  <a:pt x="222" y="23"/>
                </a:lnTo>
                <a:lnTo>
                  <a:pt x="231" y="6"/>
                </a:lnTo>
                <a:lnTo>
                  <a:pt x="250" y="6"/>
                </a:lnTo>
                <a:lnTo>
                  <a:pt x="254" y="27"/>
                </a:lnTo>
                <a:lnTo>
                  <a:pt x="265" y="44"/>
                </a:lnTo>
                <a:lnTo>
                  <a:pt x="274" y="53"/>
                </a:lnTo>
                <a:lnTo>
                  <a:pt x="276" y="83"/>
                </a:lnTo>
                <a:lnTo>
                  <a:pt x="282" y="96"/>
                </a:lnTo>
                <a:lnTo>
                  <a:pt x="284" y="117"/>
                </a:lnTo>
                <a:lnTo>
                  <a:pt x="295" y="130"/>
                </a:lnTo>
                <a:lnTo>
                  <a:pt x="297" y="149"/>
                </a:lnTo>
                <a:lnTo>
                  <a:pt x="308" y="169"/>
                </a:lnTo>
                <a:lnTo>
                  <a:pt x="319" y="184"/>
                </a:lnTo>
                <a:lnTo>
                  <a:pt x="325" y="205"/>
                </a:lnTo>
                <a:lnTo>
                  <a:pt x="331" y="222"/>
                </a:lnTo>
                <a:lnTo>
                  <a:pt x="340" y="233"/>
                </a:lnTo>
                <a:lnTo>
                  <a:pt x="353" y="235"/>
                </a:lnTo>
                <a:lnTo>
                  <a:pt x="361" y="254"/>
                </a:lnTo>
                <a:lnTo>
                  <a:pt x="379" y="269"/>
                </a:lnTo>
                <a:lnTo>
                  <a:pt x="394" y="291"/>
                </a:lnTo>
                <a:lnTo>
                  <a:pt x="406" y="297"/>
                </a:lnTo>
                <a:lnTo>
                  <a:pt x="430" y="295"/>
                </a:lnTo>
                <a:lnTo>
                  <a:pt x="445" y="288"/>
                </a:lnTo>
                <a:lnTo>
                  <a:pt x="464" y="295"/>
                </a:lnTo>
                <a:lnTo>
                  <a:pt x="477" y="288"/>
                </a:lnTo>
                <a:lnTo>
                  <a:pt x="486" y="293"/>
                </a:lnTo>
                <a:lnTo>
                  <a:pt x="501" y="297"/>
                </a:lnTo>
                <a:lnTo>
                  <a:pt x="556" y="299"/>
                </a:lnTo>
                <a:lnTo>
                  <a:pt x="571" y="303"/>
                </a:lnTo>
                <a:lnTo>
                  <a:pt x="616" y="310"/>
                </a:lnTo>
                <a:lnTo>
                  <a:pt x="636" y="316"/>
                </a:lnTo>
                <a:lnTo>
                  <a:pt x="653" y="316"/>
                </a:lnTo>
                <a:lnTo>
                  <a:pt x="676" y="323"/>
                </a:lnTo>
                <a:lnTo>
                  <a:pt x="685" y="325"/>
                </a:lnTo>
                <a:lnTo>
                  <a:pt x="700" y="333"/>
                </a:lnTo>
                <a:lnTo>
                  <a:pt x="708" y="333"/>
                </a:lnTo>
                <a:lnTo>
                  <a:pt x="723" y="342"/>
                </a:lnTo>
                <a:lnTo>
                  <a:pt x="740" y="340"/>
                </a:lnTo>
                <a:lnTo>
                  <a:pt x="762" y="323"/>
                </a:lnTo>
                <a:lnTo>
                  <a:pt x="777" y="303"/>
                </a:lnTo>
                <a:lnTo>
                  <a:pt x="779" y="280"/>
                </a:lnTo>
                <a:lnTo>
                  <a:pt x="792" y="258"/>
                </a:lnTo>
                <a:lnTo>
                  <a:pt x="798" y="239"/>
                </a:lnTo>
                <a:lnTo>
                  <a:pt x="807" y="218"/>
                </a:lnTo>
                <a:lnTo>
                  <a:pt x="822" y="203"/>
                </a:lnTo>
                <a:lnTo>
                  <a:pt x="826" y="173"/>
                </a:lnTo>
                <a:lnTo>
                  <a:pt x="843" y="166"/>
                </a:lnTo>
                <a:lnTo>
                  <a:pt x="863" y="166"/>
                </a:lnTo>
                <a:lnTo>
                  <a:pt x="869" y="184"/>
                </a:lnTo>
                <a:lnTo>
                  <a:pt x="878" y="209"/>
                </a:lnTo>
                <a:lnTo>
                  <a:pt x="888" y="246"/>
                </a:lnTo>
                <a:lnTo>
                  <a:pt x="905" y="278"/>
                </a:lnTo>
                <a:lnTo>
                  <a:pt x="914" y="295"/>
                </a:lnTo>
                <a:lnTo>
                  <a:pt x="931" y="295"/>
                </a:lnTo>
                <a:lnTo>
                  <a:pt x="950" y="284"/>
                </a:lnTo>
                <a:lnTo>
                  <a:pt x="961" y="269"/>
                </a:lnTo>
                <a:lnTo>
                  <a:pt x="972" y="254"/>
                </a:lnTo>
                <a:lnTo>
                  <a:pt x="987" y="244"/>
                </a:lnTo>
                <a:lnTo>
                  <a:pt x="1012" y="248"/>
                </a:lnTo>
                <a:lnTo>
                  <a:pt x="1060" y="246"/>
                </a:lnTo>
                <a:lnTo>
                  <a:pt x="1079" y="256"/>
                </a:lnTo>
                <a:lnTo>
                  <a:pt x="1105" y="263"/>
                </a:lnTo>
                <a:lnTo>
                  <a:pt x="1135" y="276"/>
                </a:lnTo>
                <a:lnTo>
                  <a:pt x="1156" y="288"/>
                </a:lnTo>
                <a:lnTo>
                  <a:pt x="1194" y="291"/>
                </a:lnTo>
                <a:lnTo>
                  <a:pt x="1216" y="299"/>
                </a:lnTo>
                <a:lnTo>
                  <a:pt x="1327" y="301"/>
                </a:lnTo>
                <a:lnTo>
                  <a:pt x="1347" y="310"/>
                </a:lnTo>
                <a:lnTo>
                  <a:pt x="1407" y="306"/>
                </a:lnTo>
                <a:lnTo>
                  <a:pt x="1424" y="299"/>
                </a:lnTo>
                <a:lnTo>
                  <a:pt x="1451" y="299"/>
                </a:lnTo>
                <a:lnTo>
                  <a:pt x="1479" y="308"/>
                </a:lnTo>
                <a:lnTo>
                  <a:pt x="1496" y="297"/>
                </a:lnTo>
                <a:lnTo>
                  <a:pt x="1524" y="301"/>
                </a:lnTo>
                <a:lnTo>
                  <a:pt x="1546" y="303"/>
                </a:lnTo>
                <a:lnTo>
                  <a:pt x="1559" y="291"/>
                </a:lnTo>
                <a:lnTo>
                  <a:pt x="1565" y="256"/>
                </a:lnTo>
                <a:lnTo>
                  <a:pt x="1569" y="226"/>
                </a:lnTo>
                <a:lnTo>
                  <a:pt x="1576" y="207"/>
                </a:lnTo>
                <a:lnTo>
                  <a:pt x="1586" y="186"/>
                </a:lnTo>
                <a:lnTo>
                  <a:pt x="1591" y="149"/>
                </a:lnTo>
                <a:lnTo>
                  <a:pt x="1604" y="124"/>
                </a:lnTo>
                <a:lnTo>
                  <a:pt x="1612" y="102"/>
                </a:lnTo>
                <a:lnTo>
                  <a:pt x="1614" y="51"/>
                </a:lnTo>
                <a:lnTo>
                  <a:pt x="1623" y="34"/>
                </a:lnTo>
                <a:lnTo>
                  <a:pt x="1627" y="2"/>
                </a:lnTo>
                <a:lnTo>
                  <a:pt x="1646" y="0"/>
                </a:lnTo>
                <a:lnTo>
                  <a:pt x="1666" y="2"/>
                </a:lnTo>
                <a:lnTo>
                  <a:pt x="1676" y="21"/>
                </a:lnTo>
                <a:lnTo>
                  <a:pt x="1691" y="38"/>
                </a:lnTo>
                <a:lnTo>
                  <a:pt x="1700" y="55"/>
                </a:lnTo>
                <a:lnTo>
                  <a:pt x="1704" y="87"/>
                </a:lnTo>
                <a:lnTo>
                  <a:pt x="1723" y="107"/>
                </a:lnTo>
                <a:lnTo>
                  <a:pt x="1728" y="128"/>
                </a:lnTo>
                <a:lnTo>
                  <a:pt x="1745" y="141"/>
                </a:lnTo>
                <a:lnTo>
                  <a:pt x="1756" y="160"/>
                </a:lnTo>
                <a:lnTo>
                  <a:pt x="1783" y="175"/>
                </a:lnTo>
                <a:lnTo>
                  <a:pt x="1798" y="192"/>
                </a:lnTo>
                <a:lnTo>
                  <a:pt x="1816" y="211"/>
                </a:lnTo>
                <a:lnTo>
                  <a:pt x="1835" y="222"/>
                </a:lnTo>
                <a:lnTo>
                  <a:pt x="1858" y="237"/>
                </a:lnTo>
                <a:lnTo>
                  <a:pt x="1876" y="250"/>
                </a:lnTo>
                <a:lnTo>
                  <a:pt x="1899" y="261"/>
                </a:lnTo>
                <a:lnTo>
                  <a:pt x="1916" y="280"/>
                </a:lnTo>
                <a:lnTo>
                  <a:pt x="1929" y="301"/>
                </a:lnTo>
                <a:lnTo>
                  <a:pt x="1948" y="321"/>
                </a:lnTo>
                <a:lnTo>
                  <a:pt x="1968" y="333"/>
                </a:lnTo>
                <a:lnTo>
                  <a:pt x="2045" y="338"/>
                </a:lnTo>
                <a:lnTo>
                  <a:pt x="2068" y="340"/>
                </a:lnTo>
                <a:lnTo>
                  <a:pt x="2105" y="342"/>
                </a:lnTo>
                <a:lnTo>
                  <a:pt x="2126" y="333"/>
                </a:lnTo>
                <a:lnTo>
                  <a:pt x="2148" y="323"/>
                </a:lnTo>
                <a:lnTo>
                  <a:pt x="2148" y="363"/>
                </a:lnTo>
                <a:lnTo>
                  <a:pt x="4" y="363"/>
                </a:lnTo>
                <a:lnTo>
                  <a:pt x="0" y="366"/>
                </a:lnTo>
              </a:path>
            </a:pathLst>
          </a:custGeom>
          <a:solidFill>
            <a:srgbClr val="FF0000"/>
          </a:solidFill>
          <a:ln w="9525" cap="rnd">
            <a:solidFill>
              <a:schemeClr val="tx1"/>
            </a:solidFill>
            <a:round/>
            <a:headEnd type="none" w="sm" len="sm"/>
            <a:tailEnd type="none" w="sm" len="sm"/>
          </a:ln>
        </p:spPr>
        <p:txBody>
          <a:bodyPr/>
          <a:lstStyle/>
          <a:p>
            <a:endParaRPr lang="en-US"/>
          </a:p>
        </p:txBody>
      </p:sp>
      <p:sp>
        <p:nvSpPr>
          <p:cNvPr id="1395759" name="Rectangle 47"/>
          <p:cNvSpPr>
            <a:spLocks noChangeArrowheads="1"/>
          </p:cNvSpPr>
          <p:nvPr/>
        </p:nvSpPr>
        <p:spPr bwMode="auto">
          <a:xfrm>
            <a:off x="6516688" y="4962525"/>
            <a:ext cx="1840247" cy="400752"/>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000" dirty="0">
                <a:latin typeface="Arial" pitchFamily="34" charset="0"/>
              </a:rPr>
              <a:t>Basal Glucose</a:t>
            </a:r>
            <a:endParaRPr lang="en-US" sz="2000" dirty="0">
              <a:solidFill>
                <a:srgbClr val="FFFFFF"/>
              </a:solidFill>
              <a:latin typeface="Arial" pitchFamily="34" charset="0"/>
            </a:endParaRPr>
          </a:p>
        </p:txBody>
      </p:sp>
      <p:sp>
        <p:nvSpPr>
          <p:cNvPr id="1395760" name="Rectangle 48"/>
          <p:cNvSpPr>
            <a:spLocks noChangeArrowheads="1"/>
          </p:cNvSpPr>
          <p:nvPr/>
        </p:nvSpPr>
        <p:spPr bwMode="auto">
          <a:xfrm>
            <a:off x="4102101" y="5904548"/>
            <a:ext cx="1552575" cy="396875"/>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2000" dirty="0">
                <a:effectLst>
                  <a:outerShdw blurRad="38100" dist="38100" dir="2700000" algn="tl">
                    <a:srgbClr val="000000"/>
                  </a:outerShdw>
                </a:effectLst>
                <a:latin typeface="Arial" pitchFamily="34" charset="0"/>
              </a:rPr>
              <a:t>Time</a:t>
            </a:r>
            <a:r>
              <a:rPr lang="en-US" sz="2000" dirty="0">
                <a:solidFill>
                  <a:srgbClr val="FFFFFF"/>
                </a:solidFill>
                <a:effectLst>
                  <a:outerShdw blurRad="38100" dist="38100" dir="2700000" algn="tl">
                    <a:srgbClr val="000000"/>
                  </a:outerShdw>
                </a:effectLst>
                <a:latin typeface="Arial" pitchFamily="34" charset="0"/>
              </a:rPr>
              <a:t> </a:t>
            </a:r>
            <a:r>
              <a:rPr lang="en-US" sz="2000" dirty="0">
                <a:effectLst>
                  <a:outerShdw blurRad="38100" dist="38100" dir="2700000" algn="tl">
                    <a:srgbClr val="000000"/>
                  </a:outerShdw>
                </a:effectLst>
                <a:latin typeface="Arial" pitchFamily="34" charset="0"/>
              </a:rPr>
              <a:t>of Day</a:t>
            </a:r>
            <a:endParaRPr lang="en-US" sz="2000" dirty="0">
              <a:solidFill>
                <a:srgbClr val="FFFFFF"/>
              </a:solidFill>
              <a:effectLst>
                <a:outerShdw blurRad="38100" dist="38100" dir="2700000" algn="tl">
                  <a:srgbClr val="000000"/>
                </a:outerShdw>
              </a:effectLst>
              <a:latin typeface="Arial" pitchFamily="34" charset="0"/>
            </a:endParaRPr>
          </a:p>
        </p:txBody>
      </p:sp>
      <p:sp>
        <p:nvSpPr>
          <p:cNvPr id="121891" name="Rectangle 49"/>
          <p:cNvSpPr>
            <a:spLocks noChangeArrowheads="1"/>
          </p:cNvSpPr>
          <p:nvPr/>
        </p:nvSpPr>
        <p:spPr bwMode="auto">
          <a:xfrm>
            <a:off x="3405188" y="3030538"/>
            <a:ext cx="3030537" cy="196850"/>
          </a:xfrm>
          <a:prstGeom prst="rect">
            <a:avLst/>
          </a:prstGeom>
          <a:solidFill>
            <a:srgbClr val="00CC00"/>
          </a:solidFill>
          <a:ln w="9525">
            <a:solidFill>
              <a:schemeClr val="tx1"/>
            </a:solidFill>
            <a:miter lim="800000"/>
            <a:headEnd/>
            <a:tailEnd/>
          </a:ln>
        </p:spPr>
        <p:txBody>
          <a:bodyPr wrap="none" anchor="ctr"/>
          <a:lstStyle/>
          <a:p>
            <a:endParaRPr lang="en-US"/>
          </a:p>
        </p:txBody>
      </p:sp>
      <p:sp>
        <p:nvSpPr>
          <p:cNvPr id="121892" name="Freeform 50"/>
          <p:cNvSpPr>
            <a:spLocks/>
          </p:cNvSpPr>
          <p:nvPr/>
        </p:nvSpPr>
        <p:spPr bwMode="auto">
          <a:xfrm>
            <a:off x="3554413" y="2147888"/>
            <a:ext cx="2886075" cy="849312"/>
          </a:xfrm>
          <a:custGeom>
            <a:avLst/>
            <a:gdLst>
              <a:gd name="T0" fmla="*/ 2147483647 w 2045"/>
              <a:gd name="T1" fmla="*/ 2147483647 h 535"/>
              <a:gd name="T2" fmla="*/ 2147483647 w 2045"/>
              <a:gd name="T3" fmla="*/ 2147483647 h 535"/>
              <a:gd name="T4" fmla="*/ 2147483647 w 2045"/>
              <a:gd name="T5" fmla="*/ 2147483647 h 535"/>
              <a:gd name="T6" fmla="*/ 2147483647 w 2045"/>
              <a:gd name="T7" fmla="*/ 2147483647 h 535"/>
              <a:gd name="T8" fmla="*/ 2147483647 w 2045"/>
              <a:gd name="T9" fmla="*/ 2147483647 h 535"/>
              <a:gd name="T10" fmla="*/ 2147483647 w 2045"/>
              <a:gd name="T11" fmla="*/ 0 h 535"/>
              <a:gd name="T12" fmla="*/ 2147483647 w 2045"/>
              <a:gd name="T13" fmla="*/ 2147483647 h 535"/>
              <a:gd name="T14" fmla="*/ 2147483647 w 2045"/>
              <a:gd name="T15" fmla="*/ 2147483647 h 535"/>
              <a:gd name="T16" fmla="*/ 2147483647 w 2045"/>
              <a:gd name="T17" fmla="*/ 2147483647 h 535"/>
              <a:gd name="T18" fmla="*/ 2147483647 w 2045"/>
              <a:gd name="T19" fmla="*/ 2147483647 h 535"/>
              <a:gd name="T20" fmla="*/ 2147483647 w 2045"/>
              <a:gd name="T21" fmla="*/ 2147483647 h 535"/>
              <a:gd name="T22" fmla="*/ 2147483647 w 2045"/>
              <a:gd name="T23" fmla="*/ 2147483647 h 535"/>
              <a:gd name="T24" fmla="*/ 2147483647 w 2045"/>
              <a:gd name="T25" fmla="*/ 2147483647 h 535"/>
              <a:gd name="T26" fmla="*/ 2147483647 w 2045"/>
              <a:gd name="T27" fmla="*/ 2147483647 h 535"/>
              <a:gd name="T28" fmla="*/ 2147483647 w 2045"/>
              <a:gd name="T29" fmla="*/ 2147483647 h 535"/>
              <a:gd name="T30" fmla="*/ 2147483647 w 2045"/>
              <a:gd name="T31" fmla="*/ 2147483647 h 535"/>
              <a:gd name="T32" fmla="*/ 2147483647 w 2045"/>
              <a:gd name="T33" fmla="*/ 2147483647 h 535"/>
              <a:gd name="T34" fmla="*/ 2147483647 w 2045"/>
              <a:gd name="T35" fmla="*/ 2147483647 h 535"/>
              <a:gd name="T36" fmla="*/ 2147483647 w 2045"/>
              <a:gd name="T37" fmla="*/ 2147483647 h 535"/>
              <a:gd name="T38" fmla="*/ 2147483647 w 2045"/>
              <a:gd name="T39" fmla="*/ 2147483647 h 535"/>
              <a:gd name="T40" fmla="*/ 2147483647 w 2045"/>
              <a:gd name="T41" fmla="*/ 2147483647 h 535"/>
              <a:gd name="T42" fmla="*/ 2147483647 w 2045"/>
              <a:gd name="T43" fmla="*/ 2147483647 h 535"/>
              <a:gd name="T44" fmla="*/ 2147483647 w 2045"/>
              <a:gd name="T45" fmla="*/ 2147483647 h 535"/>
              <a:gd name="T46" fmla="*/ 2147483647 w 2045"/>
              <a:gd name="T47" fmla="*/ 2147483647 h 535"/>
              <a:gd name="T48" fmla="*/ 2147483647 w 2045"/>
              <a:gd name="T49" fmla="*/ 2147483647 h 535"/>
              <a:gd name="T50" fmla="*/ 2147483647 w 2045"/>
              <a:gd name="T51" fmla="*/ 2147483647 h 535"/>
              <a:gd name="T52" fmla="*/ 2147483647 w 2045"/>
              <a:gd name="T53" fmla="*/ 2147483647 h 535"/>
              <a:gd name="T54" fmla="*/ 2147483647 w 2045"/>
              <a:gd name="T55" fmla="*/ 2147483647 h 535"/>
              <a:gd name="T56" fmla="*/ 2147483647 w 2045"/>
              <a:gd name="T57" fmla="*/ 2147483647 h 535"/>
              <a:gd name="T58" fmla="*/ 2147483647 w 2045"/>
              <a:gd name="T59" fmla="*/ 2147483647 h 535"/>
              <a:gd name="T60" fmla="*/ 2147483647 w 2045"/>
              <a:gd name="T61" fmla="*/ 2147483647 h 535"/>
              <a:gd name="T62" fmla="*/ 2147483647 w 2045"/>
              <a:gd name="T63" fmla="*/ 2147483647 h 535"/>
              <a:gd name="T64" fmla="*/ 2147483647 w 2045"/>
              <a:gd name="T65" fmla="*/ 2147483647 h 535"/>
              <a:gd name="T66" fmla="*/ 2147483647 w 2045"/>
              <a:gd name="T67" fmla="*/ 2147483647 h 535"/>
              <a:gd name="T68" fmla="*/ 2147483647 w 2045"/>
              <a:gd name="T69" fmla="*/ 2147483647 h 535"/>
              <a:gd name="T70" fmla="*/ 2147483647 w 2045"/>
              <a:gd name="T71" fmla="*/ 2147483647 h 535"/>
              <a:gd name="T72" fmla="*/ 2147483647 w 2045"/>
              <a:gd name="T73" fmla="*/ 2147483647 h 535"/>
              <a:gd name="T74" fmla="*/ 2147483647 w 2045"/>
              <a:gd name="T75" fmla="*/ 2147483647 h 535"/>
              <a:gd name="T76" fmla="*/ 2147483647 w 2045"/>
              <a:gd name="T77" fmla="*/ 2147483647 h 535"/>
              <a:gd name="T78" fmla="*/ 2147483647 w 2045"/>
              <a:gd name="T79" fmla="*/ 2147483647 h 535"/>
              <a:gd name="T80" fmla="*/ 2147483647 w 2045"/>
              <a:gd name="T81" fmla="*/ 2147483647 h 535"/>
              <a:gd name="T82" fmla="*/ 2147483647 w 2045"/>
              <a:gd name="T83" fmla="*/ 2147483647 h 535"/>
              <a:gd name="T84" fmla="*/ 2147483647 w 2045"/>
              <a:gd name="T85" fmla="*/ 2147483647 h 535"/>
              <a:gd name="T86" fmla="*/ 2147483647 w 2045"/>
              <a:gd name="T87" fmla="*/ 2147483647 h 53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45"/>
              <a:gd name="T133" fmla="*/ 0 h 535"/>
              <a:gd name="T134" fmla="*/ 2045 w 2045"/>
              <a:gd name="T135" fmla="*/ 535 h 53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45" h="535">
                <a:moveTo>
                  <a:pt x="0" y="523"/>
                </a:moveTo>
                <a:lnTo>
                  <a:pt x="32" y="501"/>
                </a:lnTo>
                <a:lnTo>
                  <a:pt x="51" y="484"/>
                </a:lnTo>
                <a:lnTo>
                  <a:pt x="59" y="472"/>
                </a:lnTo>
                <a:lnTo>
                  <a:pt x="68" y="440"/>
                </a:lnTo>
                <a:lnTo>
                  <a:pt x="74" y="393"/>
                </a:lnTo>
                <a:lnTo>
                  <a:pt x="94" y="241"/>
                </a:lnTo>
                <a:lnTo>
                  <a:pt x="102" y="173"/>
                </a:lnTo>
                <a:lnTo>
                  <a:pt x="113" y="153"/>
                </a:lnTo>
                <a:lnTo>
                  <a:pt x="115" y="85"/>
                </a:lnTo>
                <a:lnTo>
                  <a:pt x="117" y="74"/>
                </a:lnTo>
                <a:lnTo>
                  <a:pt x="119" y="66"/>
                </a:lnTo>
                <a:lnTo>
                  <a:pt x="128" y="64"/>
                </a:lnTo>
                <a:lnTo>
                  <a:pt x="136" y="57"/>
                </a:lnTo>
                <a:lnTo>
                  <a:pt x="141" y="44"/>
                </a:lnTo>
                <a:lnTo>
                  <a:pt x="143" y="23"/>
                </a:lnTo>
                <a:lnTo>
                  <a:pt x="147" y="6"/>
                </a:lnTo>
                <a:lnTo>
                  <a:pt x="154" y="0"/>
                </a:lnTo>
                <a:lnTo>
                  <a:pt x="160" y="0"/>
                </a:lnTo>
                <a:lnTo>
                  <a:pt x="164" y="38"/>
                </a:lnTo>
                <a:lnTo>
                  <a:pt x="177" y="44"/>
                </a:lnTo>
                <a:lnTo>
                  <a:pt x="181" y="83"/>
                </a:lnTo>
                <a:lnTo>
                  <a:pt x="184" y="100"/>
                </a:lnTo>
                <a:lnTo>
                  <a:pt x="196" y="119"/>
                </a:lnTo>
                <a:lnTo>
                  <a:pt x="201" y="140"/>
                </a:lnTo>
                <a:lnTo>
                  <a:pt x="201" y="168"/>
                </a:lnTo>
                <a:lnTo>
                  <a:pt x="214" y="185"/>
                </a:lnTo>
                <a:lnTo>
                  <a:pt x="222" y="207"/>
                </a:lnTo>
                <a:lnTo>
                  <a:pt x="222" y="222"/>
                </a:lnTo>
                <a:lnTo>
                  <a:pt x="229" y="241"/>
                </a:lnTo>
                <a:lnTo>
                  <a:pt x="248" y="273"/>
                </a:lnTo>
                <a:lnTo>
                  <a:pt x="256" y="299"/>
                </a:lnTo>
                <a:lnTo>
                  <a:pt x="265" y="328"/>
                </a:lnTo>
                <a:lnTo>
                  <a:pt x="282" y="343"/>
                </a:lnTo>
                <a:lnTo>
                  <a:pt x="284" y="365"/>
                </a:lnTo>
                <a:lnTo>
                  <a:pt x="295" y="384"/>
                </a:lnTo>
                <a:lnTo>
                  <a:pt x="303" y="407"/>
                </a:lnTo>
                <a:lnTo>
                  <a:pt x="333" y="416"/>
                </a:lnTo>
                <a:lnTo>
                  <a:pt x="344" y="420"/>
                </a:lnTo>
                <a:lnTo>
                  <a:pt x="361" y="416"/>
                </a:lnTo>
                <a:lnTo>
                  <a:pt x="391" y="414"/>
                </a:lnTo>
                <a:lnTo>
                  <a:pt x="404" y="429"/>
                </a:lnTo>
                <a:lnTo>
                  <a:pt x="425" y="440"/>
                </a:lnTo>
                <a:lnTo>
                  <a:pt x="451" y="467"/>
                </a:lnTo>
                <a:lnTo>
                  <a:pt x="473" y="482"/>
                </a:lnTo>
                <a:lnTo>
                  <a:pt x="500" y="484"/>
                </a:lnTo>
                <a:lnTo>
                  <a:pt x="520" y="491"/>
                </a:lnTo>
                <a:lnTo>
                  <a:pt x="554" y="491"/>
                </a:lnTo>
                <a:lnTo>
                  <a:pt x="577" y="484"/>
                </a:lnTo>
                <a:lnTo>
                  <a:pt x="601" y="480"/>
                </a:lnTo>
                <a:lnTo>
                  <a:pt x="635" y="489"/>
                </a:lnTo>
                <a:lnTo>
                  <a:pt x="650" y="461"/>
                </a:lnTo>
                <a:lnTo>
                  <a:pt x="667" y="457"/>
                </a:lnTo>
                <a:lnTo>
                  <a:pt x="687" y="386"/>
                </a:lnTo>
                <a:lnTo>
                  <a:pt x="697" y="360"/>
                </a:lnTo>
                <a:lnTo>
                  <a:pt x="697" y="339"/>
                </a:lnTo>
                <a:lnTo>
                  <a:pt x="712" y="316"/>
                </a:lnTo>
                <a:lnTo>
                  <a:pt x="714" y="288"/>
                </a:lnTo>
                <a:lnTo>
                  <a:pt x="729" y="273"/>
                </a:lnTo>
                <a:lnTo>
                  <a:pt x="736" y="207"/>
                </a:lnTo>
                <a:lnTo>
                  <a:pt x="740" y="192"/>
                </a:lnTo>
                <a:lnTo>
                  <a:pt x="761" y="185"/>
                </a:lnTo>
                <a:lnTo>
                  <a:pt x="770" y="222"/>
                </a:lnTo>
                <a:lnTo>
                  <a:pt x="772" y="254"/>
                </a:lnTo>
                <a:lnTo>
                  <a:pt x="783" y="277"/>
                </a:lnTo>
                <a:lnTo>
                  <a:pt x="791" y="333"/>
                </a:lnTo>
                <a:lnTo>
                  <a:pt x="804" y="354"/>
                </a:lnTo>
                <a:lnTo>
                  <a:pt x="817" y="369"/>
                </a:lnTo>
                <a:lnTo>
                  <a:pt x="836" y="367"/>
                </a:lnTo>
                <a:lnTo>
                  <a:pt x="866" y="331"/>
                </a:lnTo>
                <a:lnTo>
                  <a:pt x="896" y="328"/>
                </a:lnTo>
                <a:lnTo>
                  <a:pt x="920" y="328"/>
                </a:lnTo>
                <a:lnTo>
                  <a:pt x="935" y="341"/>
                </a:lnTo>
                <a:lnTo>
                  <a:pt x="954" y="354"/>
                </a:lnTo>
                <a:lnTo>
                  <a:pt x="969" y="373"/>
                </a:lnTo>
                <a:lnTo>
                  <a:pt x="1010" y="422"/>
                </a:lnTo>
                <a:lnTo>
                  <a:pt x="1033" y="444"/>
                </a:lnTo>
                <a:lnTo>
                  <a:pt x="1072" y="463"/>
                </a:lnTo>
                <a:lnTo>
                  <a:pt x="1110" y="472"/>
                </a:lnTo>
                <a:lnTo>
                  <a:pt x="1170" y="484"/>
                </a:lnTo>
                <a:lnTo>
                  <a:pt x="1194" y="495"/>
                </a:lnTo>
                <a:lnTo>
                  <a:pt x="1219" y="493"/>
                </a:lnTo>
                <a:lnTo>
                  <a:pt x="1239" y="504"/>
                </a:lnTo>
                <a:lnTo>
                  <a:pt x="1260" y="499"/>
                </a:lnTo>
                <a:lnTo>
                  <a:pt x="1279" y="506"/>
                </a:lnTo>
                <a:lnTo>
                  <a:pt x="1284" y="521"/>
                </a:lnTo>
                <a:lnTo>
                  <a:pt x="1303" y="525"/>
                </a:lnTo>
                <a:lnTo>
                  <a:pt x="1324" y="514"/>
                </a:lnTo>
                <a:lnTo>
                  <a:pt x="1350" y="510"/>
                </a:lnTo>
                <a:lnTo>
                  <a:pt x="1374" y="510"/>
                </a:lnTo>
                <a:lnTo>
                  <a:pt x="1404" y="516"/>
                </a:lnTo>
                <a:lnTo>
                  <a:pt x="1431" y="510"/>
                </a:lnTo>
                <a:lnTo>
                  <a:pt x="1453" y="489"/>
                </a:lnTo>
                <a:lnTo>
                  <a:pt x="1468" y="457"/>
                </a:lnTo>
                <a:lnTo>
                  <a:pt x="1472" y="407"/>
                </a:lnTo>
                <a:lnTo>
                  <a:pt x="1476" y="363"/>
                </a:lnTo>
                <a:lnTo>
                  <a:pt x="1489" y="348"/>
                </a:lnTo>
                <a:lnTo>
                  <a:pt x="1493" y="277"/>
                </a:lnTo>
                <a:lnTo>
                  <a:pt x="1493" y="249"/>
                </a:lnTo>
                <a:lnTo>
                  <a:pt x="1504" y="211"/>
                </a:lnTo>
                <a:lnTo>
                  <a:pt x="1506" y="187"/>
                </a:lnTo>
                <a:lnTo>
                  <a:pt x="1526" y="173"/>
                </a:lnTo>
                <a:lnTo>
                  <a:pt x="1536" y="149"/>
                </a:lnTo>
                <a:lnTo>
                  <a:pt x="1564" y="115"/>
                </a:lnTo>
                <a:lnTo>
                  <a:pt x="1588" y="108"/>
                </a:lnTo>
                <a:lnTo>
                  <a:pt x="1609" y="108"/>
                </a:lnTo>
                <a:lnTo>
                  <a:pt x="1626" y="123"/>
                </a:lnTo>
                <a:lnTo>
                  <a:pt x="1641" y="134"/>
                </a:lnTo>
                <a:lnTo>
                  <a:pt x="1641" y="170"/>
                </a:lnTo>
                <a:lnTo>
                  <a:pt x="1641" y="196"/>
                </a:lnTo>
                <a:lnTo>
                  <a:pt x="1652" y="220"/>
                </a:lnTo>
                <a:lnTo>
                  <a:pt x="1658" y="241"/>
                </a:lnTo>
                <a:lnTo>
                  <a:pt x="1663" y="284"/>
                </a:lnTo>
                <a:lnTo>
                  <a:pt x="1673" y="301"/>
                </a:lnTo>
                <a:lnTo>
                  <a:pt x="1680" y="316"/>
                </a:lnTo>
                <a:lnTo>
                  <a:pt x="1695" y="324"/>
                </a:lnTo>
                <a:lnTo>
                  <a:pt x="1707" y="339"/>
                </a:lnTo>
                <a:lnTo>
                  <a:pt x="1729" y="356"/>
                </a:lnTo>
                <a:lnTo>
                  <a:pt x="1748" y="365"/>
                </a:lnTo>
                <a:lnTo>
                  <a:pt x="1774" y="367"/>
                </a:lnTo>
                <a:lnTo>
                  <a:pt x="1795" y="380"/>
                </a:lnTo>
                <a:lnTo>
                  <a:pt x="1810" y="399"/>
                </a:lnTo>
                <a:lnTo>
                  <a:pt x="1840" y="422"/>
                </a:lnTo>
                <a:lnTo>
                  <a:pt x="1853" y="440"/>
                </a:lnTo>
                <a:lnTo>
                  <a:pt x="1870" y="454"/>
                </a:lnTo>
                <a:lnTo>
                  <a:pt x="1896" y="472"/>
                </a:lnTo>
                <a:lnTo>
                  <a:pt x="1911" y="484"/>
                </a:lnTo>
                <a:lnTo>
                  <a:pt x="1936" y="497"/>
                </a:lnTo>
                <a:lnTo>
                  <a:pt x="1966" y="504"/>
                </a:lnTo>
                <a:lnTo>
                  <a:pt x="1990" y="501"/>
                </a:lnTo>
                <a:lnTo>
                  <a:pt x="2014" y="506"/>
                </a:lnTo>
                <a:lnTo>
                  <a:pt x="2044" y="495"/>
                </a:lnTo>
                <a:lnTo>
                  <a:pt x="2044" y="534"/>
                </a:lnTo>
                <a:lnTo>
                  <a:pt x="0" y="531"/>
                </a:lnTo>
              </a:path>
            </a:pathLst>
          </a:custGeom>
          <a:solidFill>
            <a:srgbClr val="00FF00"/>
          </a:solidFill>
          <a:ln w="9525" cap="rnd">
            <a:solidFill>
              <a:schemeClr val="tx1"/>
            </a:solidFill>
            <a:round/>
            <a:headEnd type="none" w="sm" len="sm"/>
            <a:tailEnd type="none" w="sm" len="sm"/>
          </a:ln>
        </p:spPr>
        <p:txBody>
          <a:bodyPr/>
          <a:lstStyle/>
          <a:p>
            <a:endParaRPr lang="en-US"/>
          </a:p>
        </p:txBody>
      </p:sp>
      <p:sp>
        <p:nvSpPr>
          <p:cNvPr id="1395763" name="Rectangle 51"/>
          <p:cNvSpPr>
            <a:spLocks noChangeArrowheads="1"/>
          </p:cNvSpPr>
          <p:nvPr/>
        </p:nvSpPr>
        <p:spPr bwMode="auto">
          <a:xfrm>
            <a:off x="2840037" y="2101849"/>
            <a:ext cx="466725"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50</a:t>
            </a:r>
            <a:endParaRPr lang="en-US" sz="2000">
              <a:solidFill>
                <a:srgbClr val="FFFFFF"/>
              </a:solidFill>
              <a:effectLst>
                <a:outerShdw blurRad="38100" dist="38100" dir="2700000" algn="tl">
                  <a:srgbClr val="000000"/>
                </a:outerShdw>
              </a:effectLst>
              <a:latin typeface="Arial" pitchFamily="34" charset="0"/>
            </a:endParaRPr>
          </a:p>
        </p:txBody>
      </p:sp>
      <p:sp>
        <p:nvSpPr>
          <p:cNvPr id="1395764" name="Rectangle 52"/>
          <p:cNvSpPr>
            <a:spLocks noChangeArrowheads="1"/>
          </p:cNvSpPr>
          <p:nvPr/>
        </p:nvSpPr>
        <p:spPr bwMode="auto">
          <a:xfrm>
            <a:off x="2797175" y="2549525"/>
            <a:ext cx="466725"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25</a:t>
            </a:r>
            <a:endParaRPr lang="en-US" sz="2000">
              <a:solidFill>
                <a:srgbClr val="FFFFFF"/>
              </a:solidFill>
              <a:effectLst>
                <a:outerShdw blurRad="38100" dist="38100" dir="2700000" algn="tl">
                  <a:srgbClr val="000000"/>
                </a:outerShdw>
              </a:effectLst>
              <a:latin typeface="Arial" pitchFamily="34" charset="0"/>
            </a:endParaRPr>
          </a:p>
        </p:txBody>
      </p:sp>
      <p:sp>
        <p:nvSpPr>
          <p:cNvPr id="1395765" name="Rectangle 53"/>
          <p:cNvSpPr>
            <a:spLocks noChangeArrowheads="1"/>
          </p:cNvSpPr>
          <p:nvPr/>
        </p:nvSpPr>
        <p:spPr bwMode="auto">
          <a:xfrm>
            <a:off x="2938463" y="2992438"/>
            <a:ext cx="325437"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0</a:t>
            </a:r>
            <a:endParaRPr lang="en-US" sz="2000">
              <a:solidFill>
                <a:srgbClr val="FFFFFF"/>
              </a:solidFill>
              <a:effectLst>
                <a:outerShdw blurRad="38100" dist="38100" dir="2700000" algn="tl">
                  <a:srgbClr val="000000"/>
                </a:outerShdw>
              </a:effectLst>
              <a:latin typeface="Arial" pitchFamily="34" charset="0"/>
            </a:endParaRPr>
          </a:p>
        </p:txBody>
      </p:sp>
      <p:sp>
        <p:nvSpPr>
          <p:cNvPr id="121896" name="Freeform 54"/>
          <p:cNvSpPr>
            <a:spLocks/>
          </p:cNvSpPr>
          <p:nvPr/>
        </p:nvSpPr>
        <p:spPr bwMode="auto">
          <a:xfrm>
            <a:off x="3249613" y="1881188"/>
            <a:ext cx="3149600" cy="1355725"/>
          </a:xfrm>
          <a:custGeom>
            <a:avLst/>
            <a:gdLst>
              <a:gd name="T0" fmla="*/ 0 w 2232"/>
              <a:gd name="T1" fmla="*/ 0 h 854"/>
              <a:gd name="T2" fmla="*/ 0 w 2232"/>
              <a:gd name="T3" fmla="*/ 2147483647 h 854"/>
              <a:gd name="T4" fmla="*/ 2147483647 w 2232"/>
              <a:gd name="T5" fmla="*/ 2147483647 h 854"/>
              <a:gd name="T6" fmla="*/ 0 60000 65536"/>
              <a:gd name="T7" fmla="*/ 0 60000 65536"/>
              <a:gd name="T8" fmla="*/ 0 60000 65536"/>
              <a:gd name="T9" fmla="*/ 0 w 2232"/>
              <a:gd name="T10" fmla="*/ 0 h 854"/>
              <a:gd name="T11" fmla="*/ 2232 w 2232"/>
              <a:gd name="T12" fmla="*/ 854 h 854"/>
            </a:gdLst>
            <a:ahLst/>
            <a:cxnLst>
              <a:cxn ang="T6">
                <a:pos x="T0" y="T1"/>
              </a:cxn>
              <a:cxn ang="T7">
                <a:pos x="T2" y="T3"/>
              </a:cxn>
              <a:cxn ang="T8">
                <a:pos x="T4" y="T5"/>
              </a:cxn>
            </a:cxnLst>
            <a:rect l="T9" t="T10" r="T11" b="T12"/>
            <a:pathLst>
              <a:path w="2232" h="854">
                <a:moveTo>
                  <a:pt x="0" y="0"/>
                </a:moveTo>
                <a:lnTo>
                  <a:pt x="0" y="853"/>
                </a:lnTo>
                <a:lnTo>
                  <a:pt x="2231" y="853"/>
                </a:lnTo>
              </a:path>
            </a:pathLst>
          </a:custGeom>
          <a:noFill/>
          <a:ln w="254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897" name="Line 55"/>
          <p:cNvSpPr>
            <a:spLocks noChangeShapeType="1"/>
          </p:cNvSpPr>
          <p:nvPr/>
        </p:nvSpPr>
        <p:spPr bwMode="auto">
          <a:xfrm>
            <a:off x="3249613" y="188118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98" name="Line 56"/>
          <p:cNvSpPr>
            <a:spLocks noChangeShapeType="1"/>
          </p:cNvSpPr>
          <p:nvPr/>
        </p:nvSpPr>
        <p:spPr bwMode="auto">
          <a:xfrm>
            <a:off x="3249613" y="23320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99" name="Line 57"/>
          <p:cNvSpPr>
            <a:spLocks noChangeShapeType="1"/>
          </p:cNvSpPr>
          <p:nvPr/>
        </p:nvSpPr>
        <p:spPr bwMode="auto">
          <a:xfrm>
            <a:off x="3249613" y="2784475"/>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121900" name="Group 58"/>
          <p:cNvGrpSpPr>
            <a:grpSpLocks/>
          </p:cNvGrpSpPr>
          <p:nvPr/>
        </p:nvGrpSpPr>
        <p:grpSpPr bwMode="auto">
          <a:xfrm>
            <a:off x="3511550" y="3230563"/>
            <a:ext cx="2927350" cy="57150"/>
            <a:chOff x="2489" y="2294"/>
            <a:chExt cx="2074" cy="36"/>
          </a:xfrm>
        </p:grpSpPr>
        <p:sp>
          <p:nvSpPr>
            <p:cNvPr id="121911" name="Line 59"/>
            <p:cNvSpPr>
              <a:spLocks noChangeShapeType="1"/>
            </p:cNvSpPr>
            <p:nvPr/>
          </p:nvSpPr>
          <p:spPr bwMode="auto">
            <a:xfrm>
              <a:off x="248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2" name="Line 60"/>
            <p:cNvSpPr>
              <a:spLocks noChangeShapeType="1"/>
            </p:cNvSpPr>
            <p:nvPr/>
          </p:nvSpPr>
          <p:spPr bwMode="auto">
            <a:xfrm>
              <a:off x="264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3" name="Line 61"/>
            <p:cNvSpPr>
              <a:spLocks noChangeShapeType="1"/>
            </p:cNvSpPr>
            <p:nvPr/>
          </p:nvSpPr>
          <p:spPr bwMode="auto">
            <a:xfrm>
              <a:off x="280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4" name="Line 62"/>
            <p:cNvSpPr>
              <a:spLocks noChangeShapeType="1"/>
            </p:cNvSpPr>
            <p:nvPr/>
          </p:nvSpPr>
          <p:spPr bwMode="auto">
            <a:xfrm>
              <a:off x="2968"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5" name="Line 63"/>
            <p:cNvSpPr>
              <a:spLocks noChangeShapeType="1"/>
            </p:cNvSpPr>
            <p:nvPr/>
          </p:nvSpPr>
          <p:spPr bwMode="auto">
            <a:xfrm>
              <a:off x="3128"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6" name="Line 64"/>
            <p:cNvSpPr>
              <a:spLocks noChangeShapeType="1"/>
            </p:cNvSpPr>
            <p:nvPr/>
          </p:nvSpPr>
          <p:spPr bwMode="auto">
            <a:xfrm>
              <a:off x="3287"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7" name="Line 65"/>
            <p:cNvSpPr>
              <a:spLocks noChangeShapeType="1"/>
            </p:cNvSpPr>
            <p:nvPr/>
          </p:nvSpPr>
          <p:spPr bwMode="auto">
            <a:xfrm>
              <a:off x="3447"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8" name="Line 66"/>
            <p:cNvSpPr>
              <a:spLocks noChangeShapeType="1"/>
            </p:cNvSpPr>
            <p:nvPr/>
          </p:nvSpPr>
          <p:spPr bwMode="auto">
            <a:xfrm>
              <a:off x="3606"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9" name="Line 67"/>
            <p:cNvSpPr>
              <a:spLocks noChangeShapeType="1"/>
            </p:cNvSpPr>
            <p:nvPr/>
          </p:nvSpPr>
          <p:spPr bwMode="auto">
            <a:xfrm>
              <a:off x="3765"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0" name="Line 68"/>
            <p:cNvSpPr>
              <a:spLocks noChangeShapeType="1"/>
            </p:cNvSpPr>
            <p:nvPr/>
          </p:nvSpPr>
          <p:spPr bwMode="auto">
            <a:xfrm>
              <a:off x="3924"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1" name="Line 69"/>
            <p:cNvSpPr>
              <a:spLocks noChangeShapeType="1"/>
            </p:cNvSpPr>
            <p:nvPr/>
          </p:nvSpPr>
          <p:spPr bwMode="auto">
            <a:xfrm>
              <a:off x="4085"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2" name="Line 70"/>
            <p:cNvSpPr>
              <a:spLocks noChangeShapeType="1"/>
            </p:cNvSpPr>
            <p:nvPr/>
          </p:nvSpPr>
          <p:spPr bwMode="auto">
            <a:xfrm>
              <a:off x="4244"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3" name="Line 71"/>
            <p:cNvSpPr>
              <a:spLocks noChangeShapeType="1"/>
            </p:cNvSpPr>
            <p:nvPr/>
          </p:nvSpPr>
          <p:spPr bwMode="auto">
            <a:xfrm>
              <a:off x="4403"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4" name="Line 72"/>
            <p:cNvSpPr>
              <a:spLocks noChangeShapeType="1"/>
            </p:cNvSpPr>
            <p:nvPr/>
          </p:nvSpPr>
          <p:spPr bwMode="auto">
            <a:xfrm>
              <a:off x="4563"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395785" name="Rectangle 73"/>
          <p:cNvSpPr>
            <a:spLocks noChangeArrowheads="1"/>
          </p:cNvSpPr>
          <p:nvPr/>
        </p:nvSpPr>
        <p:spPr bwMode="auto">
          <a:xfrm>
            <a:off x="6516688" y="2941638"/>
            <a:ext cx="1625600" cy="396875"/>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000">
                <a:effectLst>
                  <a:outerShdw blurRad="38100" dist="38100" dir="2700000" algn="tl">
                    <a:srgbClr val="000000"/>
                  </a:outerShdw>
                </a:effectLst>
                <a:latin typeface="Arial" pitchFamily="34" charset="0"/>
              </a:rPr>
              <a:t>Basal Insulin</a:t>
            </a:r>
            <a:endParaRPr lang="en-US" sz="2000">
              <a:solidFill>
                <a:srgbClr val="FFFFFF"/>
              </a:solidFill>
              <a:effectLst>
                <a:outerShdw blurRad="38100" dist="38100" dir="2700000" algn="tl">
                  <a:srgbClr val="000000"/>
                </a:outerShdw>
              </a:effectLst>
              <a:latin typeface="Arial" pitchFamily="34" charset="0"/>
            </a:endParaRPr>
          </a:p>
        </p:txBody>
      </p:sp>
      <p:sp>
        <p:nvSpPr>
          <p:cNvPr id="1395786" name="Text Box 74"/>
          <p:cNvSpPr txBox="1">
            <a:spLocks noChangeArrowheads="1"/>
          </p:cNvSpPr>
          <p:nvPr/>
        </p:nvSpPr>
        <p:spPr bwMode="auto">
          <a:xfrm>
            <a:off x="2900363" y="3497263"/>
            <a:ext cx="4419600" cy="336550"/>
          </a:xfrm>
          <a:prstGeom prst="rect">
            <a:avLst/>
          </a:prstGeom>
          <a:noFill/>
          <a:ln w="9525">
            <a:noFill/>
            <a:miter lim="800000"/>
            <a:headEnd/>
            <a:tailEnd/>
          </a:ln>
          <a:effectLst/>
        </p:spPr>
        <p:txBody>
          <a:bodyPr>
            <a:spAutoFit/>
          </a:bodyPr>
          <a:lstStyle/>
          <a:p>
            <a:pPr eaLnBrk="0" hangingPunct="0">
              <a:spcBef>
                <a:spcPct val="50000"/>
              </a:spcBef>
              <a:defRPr/>
            </a:pPr>
            <a:r>
              <a:rPr lang="en-US" sz="1600">
                <a:solidFill>
                  <a:srgbClr val="FFFFFF"/>
                </a:solidFill>
                <a:effectLst>
                  <a:outerShdw blurRad="38100" dist="38100" dir="2700000" algn="tl">
                    <a:srgbClr val="000000"/>
                  </a:outerShdw>
                </a:effectLst>
                <a:latin typeface="Arial" pitchFamily="34" charset="0"/>
              </a:rPr>
              <a:t>   </a:t>
            </a:r>
            <a:r>
              <a:rPr lang="en-US" sz="1600">
                <a:effectLst>
                  <a:outerShdw blurRad="38100" dist="38100" dir="2700000" algn="tl">
                    <a:srgbClr val="000000"/>
                  </a:outerShdw>
                </a:effectLst>
                <a:latin typeface="Arial" pitchFamily="34" charset="0"/>
              </a:rPr>
              <a:t>Breakfast     Lunch          Dinner</a:t>
            </a:r>
            <a:endParaRPr lang="en-US" sz="1600">
              <a:solidFill>
                <a:srgbClr val="FFFFFF"/>
              </a:solidFill>
              <a:effectLst>
                <a:outerShdw blurRad="38100" dist="38100" dir="2700000" algn="tl">
                  <a:srgbClr val="000000"/>
                </a:outerShdw>
              </a:effectLst>
              <a:latin typeface="Arial" pitchFamily="34" charset="0"/>
            </a:endParaRPr>
          </a:p>
        </p:txBody>
      </p:sp>
      <p:sp>
        <p:nvSpPr>
          <p:cNvPr id="121903" name="AutoShape 75"/>
          <p:cNvSpPr>
            <a:spLocks noChangeArrowheads="1"/>
          </p:cNvSpPr>
          <p:nvPr/>
        </p:nvSpPr>
        <p:spPr bwMode="auto">
          <a:xfrm>
            <a:off x="35052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p>
            <a:endParaRPr lang="en-US"/>
          </a:p>
        </p:txBody>
      </p:sp>
      <p:sp>
        <p:nvSpPr>
          <p:cNvPr id="121904" name="AutoShape 76"/>
          <p:cNvSpPr>
            <a:spLocks noChangeArrowheads="1"/>
          </p:cNvSpPr>
          <p:nvPr/>
        </p:nvSpPr>
        <p:spPr bwMode="auto">
          <a:xfrm>
            <a:off x="44196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p>
            <a:endParaRPr lang="en-US"/>
          </a:p>
        </p:txBody>
      </p:sp>
      <p:sp>
        <p:nvSpPr>
          <p:cNvPr id="121905" name="AutoShape 77"/>
          <p:cNvSpPr>
            <a:spLocks noChangeArrowheads="1"/>
          </p:cNvSpPr>
          <p:nvPr/>
        </p:nvSpPr>
        <p:spPr bwMode="auto">
          <a:xfrm>
            <a:off x="54864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p>
            <a:endParaRPr lang="en-US"/>
          </a:p>
        </p:txBody>
      </p:sp>
      <p:sp>
        <p:nvSpPr>
          <p:cNvPr id="121906" name="Line 78"/>
          <p:cNvSpPr>
            <a:spLocks noChangeShapeType="1"/>
          </p:cNvSpPr>
          <p:nvPr/>
        </p:nvSpPr>
        <p:spPr bwMode="auto">
          <a:xfrm>
            <a:off x="3249613" y="32337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07" name="Line 79"/>
          <p:cNvSpPr>
            <a:spLocks noChangeShapeType="1"/>
          </p:cNvSpPr>
          <p:nvPr/>
        </p:nvSpPr>
        <p:spPr bwMode="auto">
          <a:xfrm>
            <a:off x="3249613" y="5427663"/>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395792" name="Rectangle 80"/>
          <p:cNvSpPr>
            <a:spLocks noChangeArrowheads="1"/>
          </p:cNvSpPr>
          <p:nvPr/>
        </p:nvSpPr>
        <p:spPr bwMode="auto">
          <a:xfrm>
            <a:off x="6826250" y="6311900"/>
            <a:ext cx="2100263" cy="457200"/>
          </a:xfrm>
          <a:prstGeom prst="rect">
            <a:avLst/>
          </a:prstGeom>
          <a:noFill/>
          <a:ln w="12700">
            <a:noFill/>
            <a:miter lim="800000"/>
            <a:headEnd/>
            <a:tailEnd/>
          </a:ln>
          <a:effectLst/>
        </p:spPr>
        <p:txBody>
          <a:bodyPr/>
          <a:lstStyle/>
          <a:p>
            <a:pPr algn="r" eaLnBrk="0" hangingPunct="0">
              <a:defRPr/>
            </a:pPr>
            <a:r>
              <a:rPr lang="en-US" sz="1400" b="1">
                <a:solidFill>
                  <a:srgbClr val="CCFFCC"/>
                </a:solidFill>
                <a:effectLst>
                  <a:outerShdw blurRad="38100" dist="38100" dir="2700000" algn="tl">
                    <a:srgbClr val="000000"/>
                  </a:outerShdw>
                </a:effectLst>
                <a:latin typeface="Arial" pitchFamily="34" charset="0"/>
              </a:rPr>
              <a:t> </a:t>
            </a:r>
            <a:endParaRPr lang="en-US" sz="1400"/>
          </a:p>
        </p:txBody>
      </p:sp>
      <p:sp>
        <p:nvSpPr>
          <p:cNvPr id="1395793" name="Rectangle 81"/>
          <p:cNvSpPr>
            <a:spLocks noChangeArrowheads="1"/>
          </p:cNvSpPr>
          <p:nvPr/>
        </p:nvSpPr>
        <p:spPr bwMode="auto">
          <a:xfrm>
            <a:off x="6477000" y="2362200"/>
            <a:ext cx="2057400" cy="396875"/>
          </a:xfrm>
          <a:prstGeom prst="rect">
            <a:avLst/>
          </a:prstGeom>
          <a:noFill/>
          <a:ln w="9525">
            <a:noFill/>
            <a:miter lim="800000"/>
            <a:headEnd/>
            <a:tailEnd/>
          </a:ln>
          <a:effectLst/>
        </p:spPr>
        <p:txBody>
          <a:bodyPr lIns="92075" tIns="46038" rIns="92075" bIns="46038">
            <a:spAutoFit/>
          </a:bodyPr>
          <a:lstStyle/>
          <a:p>
            <a:pPr eaLnBrk="0" hangingPunct="0">
              <a:defRPr/>
            </a:pPr>
            <a:r>
              <a:rPr lang="en-US" sz="2000">
                <a:effectLst>
                  <a:outerShdw blurRad="38100" dist="38100" dir="2700000" algn="tl">
                    <a:srgbClr val="000000"/>
                  </a:outerShdw>
                </a:effectLst>
                <a:latin typeface="Arial" pitchFamily="34" charset="0"/>
              </a:rPr>
              <a:t>Bolus Insulin</a:t>
            </a:r>
            <a:endParaRPr lang="en-US" sz="2000">
              <a:solidFill>
                <a:srgbClr val="FFFFFF"/>
              </a:solidFill>
              <a:effectLst>
                <a:outerShdw blurRad="38100" dist="38100" dir="2700000" algn="tl">
                  <a:srgbClr val="000000"/>
                </a:outerShdw>
              </a:effectLst>
              <a:latin typeface="Arial" pitchFamily="34" charset="0"/>
            </a:endParaRPr>
          </a:p>
        </p:txBody>
      </p:sp>
      <p:sp>
        <p:nvSpPr>
          <p:cNvPr id="1395794" name="Rectangle 82"/>
          <p:cNvSpPr>
            <a:spLocks noChangeArrowheads="1"/>
          </p:cNvSpPr>
          <p:nvPr/>
        </p:nvSpPr>
        <p:spPr bwMode="auto">
          <a:xfrm>
            <a:off x="6142038" y="4135438"/>
            <a:ext cx="2237792" cy="400752"/>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000" dirty="0">
                <a:latin typeface="Arial" pitchFamily="34" charset="0"/>
              </a:rPr>
              <a:t>Mealtime Glucose</a:t>
            </a:r>
            <a:endParaRPr lang="en-US" sz="2000" dirty="0">
              <a:solidFill>
                <a:srgbClr val="FFFFFF"/>
              </a:solidFill>
              <a:latin typeface="Arial" pitchFamily="34" charset="0"/>
            </a:endParaRPr>
          </a:p>
        </p:txBody>
      </p:sp>
    </p:spTree>
    <p:custDataLst>
      <p:tags r:id="rId1"/>
    </p:custDataLst>
    <p:extLst>
      <p:ext uri="{BB962C8B-B14F-4D97-AF65-F5344CB8AC3E}">
        <p14:creationId xmlns:p14="http://schemas.microsoft.com/office/powerpoint/2010/main" val="262090986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95793"/>
                                        </p:tgtEl>
                                        <p:attrNameLst>
                                          <p:attrName>style.visibility</p:attrName>
                                        </p:attrNameLst>
                                      </p:cBhvr>
                                      <p:to>
                                        <p:strVal val="visible"/>
                                      </p:to>
                                    </p:set>
                                    <p:anim calcmode="lin" valueType="num">
                                      <p:cBhvr additive="base">
                                        <p:cTn id="7" dur="1000" fill="hold"/>
                                        <p:tgtEl>
                                          <p:spTgt spid="1395793"/>
                                        </p:tgtEl>
                                        <p:attrNameLst>
                                          <p:attrName>ppt_x</p:attrName>
                                        </p:attrNameLst>
                                      </p:cBhvr>
                                      <p:tavLst>
                                        <p:tav tm="0">
                                          <p:val>
                                            <p:strVal val="0-#ppt_w/2"/>
                                          </p:val>
                                        </p:tav>
                                        <p:tav tm="100000">
                                          <p:val>
                                            <p:strVal val="#ppt_x"/>
                                          </p:val>
                                        </p:tav>
                                      </p:tavLst>
                                    </p:anim>
                                    <p:anim calcmode="lin" valueType="num">
                                      <p:cBhvr additive="base">
                                        <p:cTn id="8" dur="1000" fill="hold"/>
                                        <p:tgtEl>
                                          <p:spTgt spid="139579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95785"/>
                                        </p:tgtEl>
                                        <p:attrNameLst>
                                          <p:attrName>style.visibility</p:attrName>
                                        </p:attrNameLst>
                                      </p:cBhvr>
                                      <p:to>
                                        <p:strVal val="visible"/>
                                      </p:to>
                                    </p:set>
                                    <p:anim calcmode="lin" valueType="num">
                                      <p:cBhvr additive="base">
                                        <p:cTn id="13" dur="3000" fill="hold"/>
                                        <p:tgtEl>
                                          <p:spTgt spid="1395785"/>
                                        </p:tgtEl>
                                        <p:attrNameLst>
                                          <p:attrName>ppt_x</p:attrName>
                                        </p:attrNameLst>
                                      </p:cBhvr>
                                      <p:tavLst>
                                        <p:tav tm="0">
                                          <p:val>
                                            <p:strVal val="1+#ppt_w/2"/>
                                          </p:val>
                                        </p:tav>
                                        <p:tav tm="100000">
                                          <p:val>
                                            <p:strVal val="#ppt_x"/>
                                          </p:val>
                                        </p:tav>
                                      </p:tavLst>
                                    </p:anim>
                                    <p:anim calcmode="lin" valueType="num">
                                      <p:cBhvr additive="base">
                                        <p:cTn id="14" dur="3000" fill="hold"/>
                                        <p:tgtEl>
                                          <p:spTgt spid="13957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5785" grpId="0"/>
      <p:bldP spid="1395793" grpId="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Google Shape;304;p62">
            <a:extLst>
              <a:ext uri="{FF2B5EF4-FFF2-40B4-BE49-F238E27FC236}">
                <a16:creationId xmlns:a16="http://schemas.microsoft.com/office/drawing/2014/main" id="{9429F711-099F-F80B-7611-1FCD0244870C}"/>
              </a:ext>
            </a:extLst>
          </p:cNvPr>
          <p:cNvSpPr>
            <a:spLocks noGrp="1"/>
          </p:cNvSpPr>
          <p:nvPr>
            <p:ph type="title"/>
          </p:nvPr>
        </p:nvSpPr>
        <p:spPr/>
        <p:txBody>
          <a:bodyPr vert="horz" lIns="68569" tIns="34275" rIns="68569" bIns="34275" anchor="b" anchorCtr="0">
            <a:normAutofit/>
          </a:bodyPr>
          <a:lstStyle/>
          <a:p>
            <a:pPr>
              <a:buClr>
                <a:srgbClr val="000000"/>
              </a:buClr>
              <a:buSzPts val="4400"/>
              <a:buFont typeface="Calibri" panose="020F0502020204030204" pitchFamily="34" charset="0"/>
              <a:buNone/>
            </a:pPr>
            <a:r>
              <a:rPr lang="en-US" altLang="en-US" dirty="0"/>
              <a:t>BGM vs CGM</a:t>
            </a:r>
          </a:p>
        </p:txBody>
      </p:sp>
      <p:sp>
        <p:nvSpPr>
          <p:cNvPr id="2" name="Content Placeholder 1">
            <a:extLst>
              <a:ext uri="{FF2B5EF4-FFF2-40B4-BE49-F238E27FC236}">
                <a16:creationId xmlns:a16="http://schemas.microsoft.com/office/drawing/2014/main" id="{4D3540E5-9DB9-A6EC-7FE4-8FA9C7A41722}"/>
              </a:ext>
            </a:extLst>
          </p:cNvPr>
          <p:cNvSpPr>
            <a:spLocks noGrp="1"/>
          </p:cNvSpPr>
          <p:nvPr>
            <p:ph sz="quarter" idx="1"/>
          </p:nvPr>
        </p:nvSpPr>
        <p:spPr/>
        <p:txBody>
          <a:bodyPr/>
          <a:lstStyle/>
          <a:p>
            <a:endParaRPr lang="en-US"/>
          </a:p>
        </p:txBody>
      </p:sp>
      <p:pic>
        <p:nvPicPr>
          <p:cNvPr id="72707" name="Google Shape;305;p62">
            <a:extLst>
              <a:ext uri="{FF2B5EF4-FFF2-40B4-BE49-F238E27FC236}">
                <a16:creationId xmlns:a16="http://schemas.microsoft.com/office/drawing/2014/main" id="{CADC5B11-5694-5AEC-65D7-D401FA76D580}"/>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741" y="2141935"/>
            <a:ext cx="7404497" cy="344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Google Shape;306;p62">
            <a:extLst>
              <a:ext uri="{FF2B5EF4-FFF2-40B4-BE49-F238E27FC236}">
                <a16:creationId xmlns:a16="http://schemas.microsoft.com/office/drawing/2014/main" id="{687B88C2-AC64-DCB6-D112-AF3F50F724C5}"/>
              </a:ext>
            </a:extLst>
          </p:cNvPr>
          <p:cNvSpPr>
            <a:spLocks noChangeArrowheads="1"/>
          </p:cNvSpPr>
          <p:nvPr/>
        </p:nvSpPr>
        <p:spPr bwMode="auto">
          <a:xfrm>
            <a:off x="1885950" y="3643313"/>
            <a:ext cx="5886450" cy="7239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13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307" name="Google Shape;307;p62">
            <a:extLst>
              <a:ext uri="{FF2B5EF4-FFF2-40B4-BE49-F238E27FC236}">
                <a16:creationId xmlns:a16="http://schemas.microsoft.com/office/drawing/2014/main" id="{AC5F66E4-7788-4CDC-3BF4-2975E30BEF28}"/>
              </a:ext>
            </a:extLst>
          </p:cNvPr>
          <p:cNvSpPr>
            <a:spLocks/>
          </p:cNvSpPr>
          <p:nvPr/>
        </p:nvSpPr>
        <p:spPr bwMode="auto">
          <a:xfrm>
            <a:off x="2268142" y="2721769"/>
            <a:ext cx="5193506" cy="1943100"/>
          </a:xfrm>
          <a:custGeom>
            <a:avLst/>
            <a:gdLst>
              <a:gd name="T0" fmla="*/ 97668 w 6924583"/>
              <a:gd name="T1" fmla="*/ 2143917 h 2590398"/>
              <a:gd name="T2" fmla="*/ 364050 w 6924583"/>
              <a:gd name="T3" fmla="*/ 2330724 h 2590398"/>
              <a:gd name="T4" fmla="*/ 674820 w 6924583"/>
              <a:gd name="T5" fmla="*/ 2446367 h 2590398"/>
              <a:gd name="T6" fmla="*/ 923434 w 6924583"/>
              <a:gd name="T7" fmla="*/ 2553116 h 2590398"/>
              <a:gd name="T8" fmla="*/ 1154292 w 6924583"/>
              <a:gd name="T9" fmla="*/ 2588697 h 2590398"/>
              <a:gd name="T10" fmla="*/ 1482831 w 6924583"/>
              <a:gd name="T11" fmla="*/ 2499742 h 2590398"/>
              <a:gd name="T12" fmla="*/ 1793602 w 6924583"/>
              <a:gd name="T13" fmla="*/ 2312934 h 2590398"/>
              <a:gd name="T14" fmla="*/ 1900147 w 6924583"/>
              <a:gd name="T15" fmla="*/ 2054962 h 2590398"/>
              <a:gd name="T16" fmla="*/ 1935670 w 6924583"/>
              <a:gd name="T17" fmla="*/ 1761406 h 2590398"/>
              <a:gd name="T18" fmla="*/ 2095494 w 6924583"/>
              <a:gd name="T19" fmla="*/ 1405584 h 2590398"/>
              <a:gd name="T20" fmla="*/ 2193162 w 6924583"/>
              <a:gd name="T21" fmla="*/ 1183192 h 2590398"/>
              <a:gd name="T22" fmla="*/ 2228685 w 6924583"/>
              <a:gd name="T23" fmla="*/ 765104 h 2590398"/>
              <a:gd name="T24" fmla="*/ 2326353 w 6924583"/>
              <a:gd name="T25" fmla="*/ 418174 h 2590398"/>
              <a:gd name="T26" fmla="*/ 2468421 w 6924583"/>
              <a:gd name="T27" fmla="*/ 53449 h 2590398"/>
              <a:gd name="T28" fmla="*/ 2752559 w 6924583"/>
              <a:gd name="T29" fmla="*/ 44558 h 2590398"/>
              <a:gd name="T30" fmla="*/ 2832471 w 6924583"/>
              <a:gd name="T31" fmla="*/ 186887 h 2590398"/>
              <a:gd name="T32" fmla="*/ 2956771 w 6924583"/>
              <a:gd name="T33" fmla="*/ 560503 h 2590398"/>
              <a:gd name="T34" fmla="*/ 3072207 w 6924583"/>
              <a:gd name="T35" fmla="*/ 836270 h 2590398"/>
              <a:gd name="T36" fmla="*/ 3196507 w 6924583"/>
              <a:gd name="T37" fmla="*/ 1112025 h 2590398"/>
              <a:gd name="T38" fmla="*/ 3294188 w 6924583"/>
              <a:gd name="T39" fmla="*/ 1378899 h 2590398"/>
              <a:gd name="T40" fmla="*/ 3471767 w 6924583"/>
              <a:gd name="T41" fmla="*/ 1627971 h 2590398"/>
              <a:gd name="T42" fmla="*/ 3711503 w 6924583"/>
              <a:gd name="T43" fmla="*/ 1725825 h 2590398"/>
              <a:gd name="T44" fmla="*/ 3915729 w 6924583"/>
              <a:gd name="T45" fmla="*/ 1681348 h 2590398"/>
              <a:gd name="T46" fmla="*/ 4128832 w 6924583"/>
              <a:gd name="T47" fmla="*/ 1814779 h 2590398"/>
              <a:gd name="T48" fmla="*/ 4412969 w 6924583"/>
              <a:gd name="T49" fmla="*/ 1877050 h 2590398"/>
              <a:gd name="T50" fmla="*/ 4759250 w 6924583"/>
              <a:gd name="T51" fmla="*/ 1859256 h 2590398"/>
              <a:gd name="T52" fmla="*/ 4998986 w 6924583"/>
              <a:gd name="T53" fmla="*/ 1868155 h 2590398"/>
              <a:gd name="T54" fmla="*/ 5238735 w 6924583"/>
              <a:gd name="T55" fmla="*/ 1681348 h 2590398"/>
              <a:gd name="T56" fmla="*/ 5416315 w 6924583"/>
              <a:gd name="T57" fmla="*/ 1361105 h 2590398"/>
              <a:gd name="T58" fmla="*/ 5576139 w 6924583"/>
              <a:gd name="T59" fmla="*/ 1200982 h 2590398"/>
              <a:gd name="T60" fmla="*/ 5851399 w 6924583"/>
              <a:gd name="T61" fmla="*/ 1227667 h 2590398"/>
              <a:gd name="T62" fmla="*/ 6073379 w 6924583"/>
              <a:gd name="T63" fmla="*/ 1583495 h 2590398"/>
              <a:gd name="T64" fmla="*/ 6179924 w 6924583"/>
              <a:gd name="T65" fmla="*/ 1912632 h 2590398"/>
              <a:gd name="T66" fmla="*/ 6375272 w 6924583"/>
              <a:gd name="T67" fmla="*/ 2170604 h 2590398"/>
              <a:gd name="T68" fmla="*/ 6686043 w 6924583"/>
              <a:gd name="T69" fmla="*/ 2152815 h 2590398"/>
              <a:gd name="T70" fmla="*/ 6881377 w 6924583"/>
              <a:gd name="T71" fmla="*/ 2108337 h 259039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924583" h="2590398" extrusionOk="0">
                <a:moveTo>
                  <a:pt x="0" y="2104086"/>
                </a:moveTo>
                <a:cubicBezTo>
                  <a:pt x="27373" y="2112224"/>
                  <a:pt x="54746" y="2120362"/>
                  <a:pt x="97655" y="2139597"/>
                </a:cubicBezTo>
                <a:cubicBezTo>
                  <a:pt x="140564" y="2158832"/>
                  <a:pt x="213065" y="2188424"/>
                  <a:pt x="257453" y="2219496"/>
                </a:cubicBezTo>
                <a:cubicBezTo>
                  <a:pt x="301841" y="2250568"/>
                  <a:pt x="326995" y="2294956"/>
                  <a:pt x="363985" y="2326028"/>
                </a:cubicBezTo>
                <a:cubicBezTo>
                  <a:pt x="400975" y="2357100"/>
                  <a:pt x="427608" y="2386692"/>
                  <a:pt x="479394" y="2405927"/>
                </a:cubicBezTo>
                <a:cubicBezTo>
                  <a:pt x="531180" y="2425162"/>
                  <a:pt x="621437" y="2428122"/>
                  <a:pt x="674703" y="2441438"/>
                </a:cubicBezTo>
                <a:cubicBezTo>
                  <a:pt x="727969" y="2454754"/>
                  <a:pt x="757562" y="2468071"/>
                  <a:pt x="798991" y="2485826"/>
                </a:cubicBezTo>
                <a:cubicBezTo>
                  <a:pt x="840420" y="2503581"/>
                  <a:pt x="880369" y="2533174"/>
                  <a:pt x="923278" y="2547970"/>
                </a:cubicBezTo>
                <a:cubicBezTo>
                  <a:pt x="966187" y="2562766"/>
                  <a:pt x="1017973" y="2568685"/>
                  <a:pt x="1056443" y="2574603"/>
                </a:cubicBezTo>
                <a:cubicBezTo>
                  <a:pt x="1094913" y="2580521"/>
                  <a:pt x="1111188" y="2582001"/>
                  <a:pt x="1154097" y="2583481"/>
                </a:cubicBezTo>
                <a:cubicBezTo>
                  <a:pt x="1197006" y="2584961"/>
                  <a:pt x="1259149" y="2598277"/>
                  <a:pt x="1313895" y="2583481"/>
                </a:cubicBezTo>
                <a:cubicBezTo>
                  <a:pt x="1368641" y="2568685"/>
                  <a:pt x="1423387" y="2524296"/>
                  <a:pt x="1482571" y="2494704"/>
                </a:cubicBezTo>
                <a:cubicBezTo>
                  <a:pt x="1541756" y="2465112"/>
                  <a:pt x="1617216" y="2436999"/>
                  <a:pt x="1669002" y="2405927"/>
                </a:cubicBezTo>
                <a:cubicBezTo>
                  <a:pt x="1720789" y="2374855"/>
                  <a:pt x="1768137" y="2348222"/>
                  <a:pt x="1793290" y="2308273"/>
                </a:cubicBezTo>
                <a:cubicBezTo>
                  <a:pt x="1818443" y="2268324"/>
                  <a:pt x="1802168" y="2209139"/>
                  <a:pt x="1819923" y="2166230"/>
                </a:cubicBezTo>
                <a:cubicBezTo>
                  <a:pt x="1837678" y="2123321"/>
                  <a:pt x="1883546" y="2084851"/>
                  <a:pt x="1899822" y="2050820"/>
                </a:cubicBezTo>
                <a:cubicBezTo>
                  <a:pt x="1916098" y="2016789"/>
                  <a:pt x="1911659" y="2010871"/>
                  <a:pt x="1917577" y="1962044"/>
                </a:cubicBezTo>
                <a:cubicBezTo>
                  <a:pt x="1923495" y="1913217"/>
                  <a:pt x="1911658" y="1820001"/>
                  <a:pt x="1935332" y="1757857"/>
                </a:cubicBezTo>
                <a:cubicBezTo>
                  <a:pt x="1959006" y="1695713"/>
                  <a:pt x="2032987" y="1648365"/>
                  <a:pt x="2059620" y="1589181"/>
                </a:cubicBezTo>
                <a:cubicBezTo>
                  <a:pt x="2086253" y="1529996"/>
                  <a:pt x="2078854" y="1456016"/>
                  <a:pt x="2095130" y="1402750"/>
                </a:cubicBezTo>
                <a:cubicBezTo>
                  <a:pt x="2111406" y="1349484"/>
                  <a:pt x="2140998" y="1306575"/>
                  <a:pt x="2157274" y="1269585"/>
                </a:cubicBezTo>
                <a:cubicBezTo>
                  <a:pt x="2173550" y="1232595"/>
                  <a:pt x="2182428" y="1228156"/>
                  <a:pt x="2192785" y="1180809"/>
                </a:cubicBezTo>
                <a:cubicBezTo>
                  <a:pt x="2203142" y="1133462"/>
                  <a:pt x="2213500" y="1055042"/>
                  <a:pt x="2219418" y="985500"/>
                </a:cubicBezTo>
                <a:cubicBezTo>
                  <a:pt x="2225336" y="915958"/>
                  <a:pt x="2213499" y="834579"/>
                  <a:pt x="2228295" y="763558"/>
                </a:cubicBezTo>
                <a:cubicBezTo>
                  <a:pt x="2243091" y="692537"/>
                  <a:pt x="2291918" y="617077"/>
                  <a:pt x="2308194" y="559372"/>
                </a:cubicBezTo>
                <a:cubicBezTo>
                  <a:pt x="2324470" y="501667"/>
                  <a:pt x="2312634" y="473554"/>
                  <a:pt x="2325950" y="417329"/>
                </a:cubicBezTo>
                <a:cubicBezTo>
                  <a:pt x="2339266" y="361104"/>
                  <a:pt x="2364419" y="282684"/>
                  <a:pt x="2388093" y="222020"/>
                </a:cubicBezTo>
                <a:cubicBezTo>
                  <a:pt x="2411767" y="161356"/>
                  <a:pt x="2438400" y="90335"/>
                  <a:pt x="2467992" y="53345"/>
                </a:cubicBezTo>
                <a:cubicBezTo>
                  <a:pt x="2497584" y="16355"/>
                  <a:pt x="2518299" y="1559"/>
                  <a:pt x="2565647" y="79"/>
                </a:cubicBezTo>
                <a:cubicBezTo>
                  <a:pt x="2612995" y="-1401"/>
                  <a:pt x="2709169" y="17834"/>
                  <a:pt x="2752078" y="44467"/>
                </a:cubicBezTo>
                <a:cubicBezTo>
                  <a:pt x="2794987" y="71100"/>
                  <a:pt x="2809783" y="136203"/>
                  <a:pt x="2823099" y="159877"/>
                </a:cubicBezTo>
                <a:cubicBezTo>
                  <a:pt x="2836415" y="183551"/>
                  <a:pt x="2831977" y="186510"/>
                  <a:pt x="2831977" y="186510"/>
                </a:cubicBezTo>
                <a:lnTo>
                  <a:pt x="2876365" y="319675"/>
                </a:lnTo>
                <a:cubicBezTo>
                  <a:pt x="2897080" y="381819"/>
                  <a:pt x="2935549" y="488351"/>
                  <a:pt x="2956264" y="559372"/>
                </a:cubicBezTo>
                <a:cubicBezTo>
                  <a:pt x="2976979" y="630393"/>
                  <a:pt x="2981418" y="699935"/>
                  <a:pt x="3000653" y="745803"/>
                </a:cubicBezTo>
                <a:cubicBezTo>
                  <a:pt x="3019888" y="791671"/>
                  <a:pt x="3043562" y="796110"/>
                  <a:pt x="3071674" y="834580"/>
                </a:cubicBezTo>
                <a:cubicBezTo>
                  <a:pt x="3099786" y="873050"/>
                  <a:pt x="3148614" y="930754"/>
                  <a:pt x="3169328" y="976622"/>
                </a:cubicBezTo>
                <a:cubicBezTo>
                  <a:pt x="3190042" y="1022490"/>
                  <a:pt x="3185604" y="1065399"/>
                  <a:pt x="3195961" y="1109787"/>
                </a:cubicBezTo>
                <a:cubicBezTo>
                  <a:pt x="3206318" y="1154175"/>
                  <a:pt x="3215196" y="1198564"/>
                  <a:pt x="3231472" y="1242952"/>
                </a:cubicBezTo>
                <a:cubicBezTo>
                  <a:pt x="3247748" y="1287340"/>
                  <a:pt x="3265503" y="1333208"/>
                  <a:pt x="3293616" y="1376117"/>
                </a:cubicBezTo>
                <a:cubicBezTo>
                  <a:pt x="3321729" y="1419026"/>
                  <a:pt x="3370556" y="1458976"/>
                  <a:pt x="3400148" y="1500405"/>
                </a:cubicBezTo>
                <a:cubicBezTo>
                  <a:pt x="3429740" y="1541834"/>
                  <a:pt x="3444536" y="1590661"/>
                  <a:pt x="3471169" y="1624692"/>
                </a:cubicBezTo>
                <a:cubicBezTo>
                  <a:pt x="3497802" y="1658723"/>
                  <a:pt x="3519997" y="1688315"/>
                  <a:pt x="3559946" y="1704591"/>
                </a:cubicBezTo>
                <a:cubicBezTo>
                  <a:pt x="3599895" y="1720867"/>
                  <a:pt x="3670917" y="1723826"/>
                  <a:pt x="3710866" y="1722347"/>
                </a:cubicBezTo>
                <a:cubicBezTo>
                  <a:pt x="3750815" y="1720868"/>
                  <a:pt x="3765612" y="1703112"/>
                  <a:pt x="3799643" y="1695714"/>
                </a:cubicBezTo>
                <a:cubicBezTo>
                  <a:pt x="3833674" y="1688316"/>
                  <a:pt x="3869185" y="1674999"/>
                  <a:pt x="3915053" y="1677958"/>
                </a:cubicBezTo>
                <a:cubicBezTo>
                  <a:pt x="3960921" y="1680917"/>
                  <a:pt x="4039340" y="1691275"/>
                  <a:pt x="4074851" y="1713469"/>
                </a:cubicBezTo>
                <a:cubicBezTo>
                  <a:pt x="4110362" y="1735663"/>
                  <a:pt x="4094086" y="1787449"/>
                  <a:pt x="4128117" y="1811123"/>
                </a:cubicBezTo>
                <a:cubicBezTo>
                  <a:pt x="4162148" y="1834797"/>
                  <a:pt x="4231690" y="1845155"/>
                  <a:pt x="4279037" y="1855512"/>
                </a:cubicBezTo>
                <a:cubicBezTo>
                  <a:pt x="4326384" y="1865869"/>
                  <a:pt x="4364854" y="1873267"/>
                  <a:pt x="4412202" y="1873267"/>
                </a:cubicBezTo>
                <a:cubicBezTo>
                  <a:pt x="4459550" y="1873267"/>
                  <a:pt x="4505418" y="1858471"/>
                  <a:pt x="4563123" y="1855512"/>
                </a:cubicBezTo>
                <a:cubicBezTo>
                  <a:pt x="4620828" y="1852553"/>
                  <a:pt x="4708124" y="1852553"/>
                  <a:pt x="4758431" y="1855512"/>
                </a:cubicBezTo>
                <a:cubicBezTo>
                  <a:pt x="4808738" y="1858471"/>
                  <a:pt x="4825014" y="1871788"/>
                  <a:pt x="4864963" y="1873267"/>
                </a:cubicBezTo>
                <a:cubicBezTo>
                  <a:pt x="4904912" y="1874746"/>
                  <a:pt x="4959658" y="1882144"/>
                  <a:pt x="4998128" y="1864389"/>
                </a:cubicBezTo>
                <a:cubicBezTo>
                  <a:pt x="5036598" y="1846634"/>
                  <a:pt x="5055834" y="1797807"/>
                  <a:pt x="5095783" y="1766735"/>
                </a:cubicBezTo>
                <a:cubicBezTo>
                  <a:pt x="5135732" y="1735663"/>
                  <a:pt x="5203794" y="1722346"/>
                  <a:pt x="5237825" y="1677958"/>
                </a:cubicBezTo>
                <a:cubicBezTo>
                  <a:pt x="5271856" y="1633570"/>
                  <a:pt x="5270377" y="1553671"/>
                  <a:pt x="5299969" y="1500405"/>
                </a:cubicBezTo>
                <a:cubicBezTo>
                  <a:pt x="5329561" y="1447139"/>
                  <a:pt x="5379868" y="1395352"/>
                  <a:pt x="5415379" y="1358362"/>
                </a:cubicBezTo>
                <a:cubicBezTo>
                  <a:pt x="5450890" y="1321372"/>
                  <a:pt x="5486400" y="1305096"/>
                  <a:pt x="5513033" y="1278463"/>
                </a:cubicBezTo>
                <a:cubicBezTo>
                  <a:pt x="5539666" y="1251830"/>
                  <a:pt x="5542626" y="1226677"/>
                  <a:pt x="5575177" y="1198564"/>
                </a:cubicBezTo>
                <a:cubicBezTo>
                  <a:pt x="5607728" y="1170451"/>
                  <a:pt x="5662474" y="1105348"/>
                  <a:pt x="5708342" y="1109787"/>
                </a:cubicBezTo>
                <a:cubicBezTo>
                  <a:pt x="5754210" y="1114226"/>
                  <a:pt x="5807476" y="1180809"/>
                  <a:pt x="5850385" y="1225197"/>
                </a:cubicBezTo>
                <a:cubicBezTo>
                  <a:pt x="5893294" y="1269585"/>
                  <a:pt x="5928804" y="1316932"/>
                  <a:pt x="5965794" y="1376117"/>
                </a:cubicBezTo>
                <a:cubicBezTo>
                  <a:pt x="6002784" y="1435302"/>
                  <a:pt x="6050132" y="1516681"/>
                  <a:pt x="6072326" y="1580304"/>
                </a:cubicBezTo>
                <a:cubicBezTo>
                  <a:pt x="6094520" y="1643927"/>
                  <a:pt x="6081204" y="1703111"/>
                  <a:pt x="6098959" y="1757857"/>
                </a:cubicBezTo>
                <a:cubicBezTo>
                  <a:pt x="6116714" y="1812603"/>
                  <a:pt x="6150745" y="1851073"/>
                  <a:pt x="6178858" y="1908778"/>
                </a:cubicBezTo>
                <a:cubicBezTo>
                  <a:pt x="6206971" y="1966483"/>
                  <a:pt x="6235084" y="2061177"/>
                  <a:pt x="6267635" y="2104086"/>
                </a:cubicBezTo>
                <a:cubicBezTo>
                  <a:pt x="6300186" y="2146995"/>
                  <a:pt x="6334218" y="2155873"/>
                  <a:pt x="6374167" y="2166230"/>
                </a:cubicBezTo>
                <a:cubicBezTo>
                  <a:pt x="6414117" y="2176587"/>
                  <a:pt x="6455546" y="2169189"/>
                  <a:pt x="6507332" y="2166230"/>
                </a:cubicBezTo>
                <a:cubicBezTo>
                  <a:pt x="6559118" y="2163271"/>
                  <a:pt x="6643457" y="2158832"/>
                  <a:pt x="6684886" y="2148475"/>
                </a:cubicBezTo>
                <a:cubicBezTo>
                  <a:pt x="6726315" y="2138118"/>
                  <a:pt x="6723356" y="2111484"/>
                  <a:pt x="6755907" y="2104086"/>
                </a:cubicBezTo>
                <a:cubicBezTo>
                  <a:pt x="6788458" y="2096688"/>
                  <a:pt x="6852081" y="2102606"/>
                  <a:pt x="6880194" y="2104086"/>
                </a:cubicBezTo>
                <a:cubicBezTo>
                  <a:pt x="6908307" y="2105566"/>
                  <a:pt x="6918665" y="2110005"/>
                  <a:pt x="6924583" y="2112964"/>
                </a:cubicBezTo>
              </a:path>
            </a:pathLst>
          </a:custGeom>
          <a:noFill/>
          <a:ln w="12700" cap="flat" cmpd="sng">
            <a:solidFill>
              <a:srgbClr val="31538F"/>
            </a:solidFill>
            <a:prstDash val="solid"/>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68569" tIns="34275" rIns="68569" bIns="34275" anchor="ctr"/>
          <a:lstStyle/>
          <a:p>
            <a:endParaRPr lang="en-US" sz="1350"/>
          </a:p>
        </p:txBody>
      </p:sp>
      <p:grpSp>
        <p:nvGrpSpPr>
          <p:cNvPr id="72710" name="Google Shape;308;p62">
            <a:extLst>
              <a:ext uri="{FF2B5EF4-FFF2-40B4-BE49-F238E27FC236}">
                <a16:creationId xmlns:a16="http://schemas.microsoft.com/office/drawing/2014/main" id="{80EA1D61-E501-31B3-63FF-1276C691A45E}"/>
              </a:ext>
            </a:extLst>
          </p:cNvPr>
          <p:cNvGrpSpPr>
            <a:grpSpLocks/>
          </p:cNvGrpSpPr>
          <p:nvPr/>
        </p:nvGrpSpPr>
        <p:grpSpPr bwMode="auto">
          <a:xfrm>
            <a:off x="3654028" y="3886200"/>
            <a:ext cx="3432572" cy="514350"/>
            <a:chOff x="3347621" y="4038600"/>
            <a:chExt cx="4577179" cy="685800"/>
          </a:xfrm>
        </p:grpSpPr>
        <p:sp>
          <p:nvSpPr>
            <p:cNvPr id="72725" name="Google Shape;309;p62">
              <a:extLst>
                <a:ext uri="{FF2B5EF4-FFF2-40B4-BE49-F238E27FC236}">
                  <a16:creationId xmlns:a16="http://schemas.microsoft.com/office/drawing/2014/main" id="{6B2DFBBD-473A-0258-551D-3721E66A9818}"/>
                </a:ext>
              </a:extLst>
            </p:cNvPr>
            <p:cNvSpPr>
              <a:spLocks noChangeArrowheads="1"/>
            </p:cNvSpPr>
            <p:nvPr/>
          </p:nvSpPr>
          <p:spPr bwMode="auto">
            <a:xfrm>
              <a:off x="3347621" y="4419600"/>
              <a:ext cx="152400" cy="152400"/>
            </a:xfrm>
            <a:prstGeom prst="ellipse">
              <a:avLst/>
            </a:prstGeom>
            <a:solidFill>
              <a:srgbClr val="000000"/>
            </a:solidFill>
            <a:ln w="12700">
              <a:solidFill>
                <a:srgbClr val="000000"/>
              </a:solidFill>
              <a:miter lim="800000"/>
              <a:headEnd type="none" w="sm" len="sm"/>
              <a:tailEnd type="none" w="sm" len="sm"/>
            </a:ln>
          </p:spPr>
          <p:txBody>
            <a:bodyPr lIns="68569" tIns="34275" rIns="68569" bIns="3427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13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72726" name="Google Shape;310;p62">
              <a:extLst>
                <a:ext uri="{FF2B5EF4-FFF2-40B4-BE49-F238E27FC236}">
                  <a16:creationId xmlns:a16="http://schemas.microsoft.com/office/drawing/2014/main" id="{3F7B5FB0-6C67-0E08-E008-17AA895A0A99}"/>
                </a:ext>
              </a:extLst>
            </p:cNvPr>
            <p:cNvSpPr>
              <a:spLocks noChangeArrowheads="1"/>
            </p:cNvSpPr>
            <p:nvPr/>
          </p:nvSpPr>
          <p:spPr bwMode="auto">
            <a:xfrm>
              <a:off x="6324600" y="4267200"/>
              <a:ext cx="152400" cy="152400"/>
            </a:xfrm>
            <a:prstGeom prst="ellipse">
              <a:avLst/>
            </a:prstGeom>
            <a:solidFill>
              <a:srgbClr val="000000"/>
            </a:solidFill>
            <a:ln w="12700">
              <a:solidFill>
                <a:srgbClr val="000000"/>
              </a:solidFill>
              <a:miter lim="800000"/>
              <a:headEnd type="none" w="sm" len="sm"/>
              <a:tailEnd type="none" w="sm" len="sm"/>
            </a:ln>
          </p:spPr>
          <p:txBody>
            <a:bodyPr lIns="68569" tIns="34275" rIns="68569" bIns="3427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13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72727" name="Google Shape;311;p62">
              <a:extLst>
                <a:ext uri="{FF2B5EF4-FFF2-40B4-BE49-F238E27FC236}">
                  <a16:creationId xmlns:a16="http://schemas.microsoft.com/office/drawing/2014/main" id="{2F8C42C7-68AA-47CA-C4F7-1ED94786FE1A}"/>
                </a:ext>
              </a:extLst>
            </p:cNvPr>
            <p:cNvSpPr>
              <a:spLocks noChangeArrowheads="1"/>
            </p:cNvSpPr>
            <p:nvPr/>
          </p:nvSpPr>
          <p:spPr bwMode="auto">
            <a:xfrm>
              <a:off x="7772400" y="4572000"/>
              <a:ext cx="152400" cy="152400"/>
            </a:xfrm>
            <a:prstGeom prst="ellipse">
              <a:avLst/>
            </a:prstGeom>
            <a:solidFill>
              <a:srgbClr val="000000"/>
            </a:solidFill>
            <a:ln w="12700">
              <a:solidFill>
                <a:srgbClr val="000000"/>
              </a:solidFill>
              <a:miter lim="800000"/>
              <a:headEnd type="none" w="sm" len="sm"/>
              <a:tailEnd type="none" w="sm" len="sm"/>
            </a:ln>
          </p:spPr>
          <p:txBody>
            <a:bodyPr lIns="68569" tIns="34275" rIns="68569" bIns="3427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13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72728" name="Google Shape;312;p62">
              <a:extLst>
                <a:ext uri="{FF2B5EF4-FFF2-40B4-BE49-F238E27FC236}">
                  <a16:creationId xmlns:a16="http://schemas.microsoft.com/office/drawing/2014/main" id="{08D15C58-0354-2279-3F86-E28707EADBF0}"/>
                </a:ext>
              </a:extLst>
            </p:cNvPr>
            <p:cNvSpPr>
              <a:spLocks noChangeArrowheads="1"/>
            </p:cNvSpPr>
            <p:nvPr/>
          </p:nvSpPr>
          <p:spPr bwMode="auto">
            <a:xfrm>
              <a:off x="4888266" y="4038600"/>
              <a:ext cx="152400" cy="152400"/>
            </a:xfrm>
            <a:prstGeom prst="ellipse">
              <a:avLst/>
            </a:prstGeom>
            <a:solidFill>
              <a:srgbClr val="000000"/>
            </a:solidFill>
            <a:ln w="12700">
              <a:solidFill>
                <a:srgbClr val="000000"/>
              </a:solidFill>
              <a:miter lim="800000"/>
              <a:headEnd type="none" w="sm" len="sm"/>
              <a:tailEnd type="none" w="sm" len="sm"/>
            </a:ln>
          </p:spPr>
          <p:txBody>
            <a:bodyPr lIns="68569" tIns="34275" rIns="68569" bIns="3427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13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grpSp>
      <p:grpSp>
        <p:nvGrpSpPr>
          <p:cNvPr id="313" name="Google Shape;313;p62">
            <a:extLst>
              <a:ext uri="{FF2B5EF4-FFF2-40B4-BE49-F238E27FC236}">
                <a16:creationId xmlns:a16="http://schemas.microsoft.com/office/drawing/2014/main" id="{95F308C7-290E-B459-B816-5B0FCB27E5AC}"/>
              </a:ext>
            </a:extLst>
          </p:cNvPr>
          <p:cNvGrpSpPr>
            <a:grpSpLocks/>
          </p:cNvGrpSpPr>
          <p:nvPr/>
        </p:nvGrpSpPr>
        <p:grpSpPr bwMode="auto">
          <a:xfrm>
            <a:off x="1921669" y="4456510"/>
            <a:ext cx="5886450" cy="947738"/>
            <a:chOff x="1048023" y="4735794"/>
            <a:chExt cx="7848600" cy="1264291"/>
          </a:xfrm>
        </p:grpSpPr>
        <p:cxnSp>
          <p:nvCxnSpPr>
            <p:cNvPr id="72723" name="Google Shape;314;p62">
              <a:extLst>
                <a:ext uri="{FF2B5EF4-FFF2-40B4-BE49-F238E27FC236}">
                  <a16:creationId xmlns:a16="http://schemas.microsoft.com/office/drawing/2014/main" id="{0891F96F-E935-6DC9-100D-A590B8C2D090}"/>
                </a:ext>
              </a:extLst>
            </p:cNvPr>
            <p:cNvCxnSpPr>
              <a:cxnSpLocks noChangeShapeType="1"/>
            </p:cNvCxnSpPr>
            <p:nvPr/>
          </p:nvCxnSpPr>
          <p:spPr bwMode="auto">
            <a:xfrm>
              <a:off x="1048023" y="4735794"/>
              <a:ext cx="7848600" cy="44463"/>
            </a:xfrm>
            <a:prstGeom prst="straightConnector1">
              <a:avLst/>
            </a:prstGeom>
            <a:noFill/>
            <a:ln w="22225">
              <a:solidFill>
                <a:srgbClr val="FF0000"/>
              </a:solidFill>
              <a:prstDash val="dash"/>
              <a:miter lim="800000"/>
              <a:headEnd type="none" w="sm" len="sm"/>
              <a:tailEnd type="none" w="sm" len="sm"/>
            </a:ln>
            <a:extLst>
              <a:ext uri="{909E8E84-426E-40DD-AFC4-6F175D3DCCD1}">
                <a14:hiddenFill xmlns:a14="http://schemas.microsoft.com/office/drawing/2010/main">
                  <a:noFill/>
                </a14:hiddenFill>
              </a:ext>
            </a:extLst>
          </p:spPr>
        </p:cxnSp>
        <p:sp>
          <p:nvSpPr>
            <p:cNvPr id="72724" name="Google Shape;317;p62">
              <a:extLst>
                <a:ext uri="{FF2B5EF4-FFF2-40B4-BE49-F238E27FC236}">
                  <a16:creationId xmlns:a16="http://schemas.microsoft.com/office/drawing/2014/main" id="{57C83810-C643-975E-3894-FF3401CC1394}"/>
                </a:ext>
              </a:extLst>
            </p:cNvPr>
            <p:cNvSpPr txBox="1">
              <a:spLocks noChangeArrowheads="1"/>
            </p:cNvSpPr>
            <p:nvPr/>
          </p:nvSpPr>
          <p:spPr bwMode="auto">
            <a:xfrm>
              <a:off x="1277524" y="5630643"/>
              <a:ext cx="2819400" cy="369442"/>
            </a:xfrm>
            <a:prstGeom prst="rect">
              <a:avLst/>
            </a:prstGeom>
            <a:noFill/>
            <a:ln w="28575">
              <a:solidFill>
                <a:srgbClr val="FF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68569" tIns="34275" rIns="68569" bIns="34275"/>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350" b="1">
                  <a:solidFill>
                    <a:srgbClr val="000000"/>
                  </a:solidFill>
                  <a:latin typeface="Calibri" panose="020F0502020204030204" pitchFamily="34" charset="0"/>
                  <a:cs typeface="Calibri" panose="020F0502020204030204" pitchFamily="34" charset="0"/>
                  <a:sym typeface="Arial" panose="020B0604020202020204" pitchFamily="34" charset="0"/>
                </a:rPr>
                <a:t>Undetected hypoglycemia</a:t>
              </a:r>
              <a:endParaRPr lang="en-US" altLang="en-US" sz="1350" b="1">
                <a:latin typeface="Calibri" panose="020F0502020204030204" pitchFamily="34" charset="0"/>
                <a:cs typeface="Calibri" panose="020F0502020204030204" pitchFamily="34" charset="0"/>
              </a:endParaRPr>
            </a:p>
          </p:txBody>
        </p:sp>
      </p:grpSp>
      <p:sp>
        <p:nvSpPr>
          <p:cNvPr id="72712" name="Google Shape;318;p62">
            <a:extLst>
              <a:ext uri="{FF2B5EF4-FFF2-40B4-BE49-F238E27FC236}">
                <a16:creationId xmlns:a16="http://schemas.microsoft.com/office/drawing/2014/main" id="{2AE6505F-7AAB-BF43-DCC3-71DBE12AB0B4}"/>
              </a:ext>
            </a:extLst>
          </p:cNvPr>
          <p:cNvSpPr>
            <a:spLocks noChangeArrowheads="1"/>
          </p:cNvSpPr>
          <p:nvPr/>
        </p:nvSpPr>
        <p:spPr bwMode="auto">
          <a:xfrm>
            <a:off x="5503069" y="2096691"/>
            <a:ext cx="114300" cy="114300"/>
          </a:xfrm>
          <a:prstGeom prst="ellipse">
            <a:avLst/>
          </a:prstGeom>
          <a:solidFill>
            <a:srgbClr val="000000"/>
          </a:solidFill>
          <a:ln w="12700">
            <a:solidFill>
              <a:srgbClr val="000000"/>
            </a:solidFill>
            <a:miter lim="800000"/>
            <a:headEnd type="none" w="sm" len="sm"/>
            <a:tailEnd type="none" w="sm" len="sm"/>
          </a:ln>
        </p:spPr>
        <p:txBody>
          <a:bodyPr lIns="68569" tIns="34275" rIns="68569" bIns="3427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13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72713" name="Google Shape;319;p62">
            <a:extLst>
              <a:ext uri="{FF2B5EF4-FFF2-40B4-BE49-F238E27FC236}">
                <a16:creationId xmlns:a16="http://schemas.microsoft.com/office/drawing/2014/main" id="{8DC5A615-902F-4D43-8A57-C74567701C7C}"/>
              </a:ext>
            </a:extLst>
          </p:cNvPr>
          <p:cNvSpPr txBox="1">
            <a:spLocks noChangeArrowheads="1"/>
          </p:cNvSpPr>
          <p:nvPr/>
        </p:nvSpPr>
        <p:spPr bwMode="auto">
          <a:xfrm>
            <a:off x="5600700" y="2022873"/>
            <a:ext cx="1865710" cy="277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350">
                <a:solidFill>
                  <a:srgbClr val="116A9B"/>
                </a:solidFill>
                <a:latin typeface="Calibri" panose="020F0502020204030204" pitchFamily="34" charset="0"/>
                <a:cs typeface="Calibri" panose="020F0502020204030204" pitchFamily="34" charset="0"/>
                <a:sym typeface="Calibri" panose="020F0502020204030204" pitchFamily="34" charset="0"/>
              </a:rPr>
              <a:t>= </a:t>
            </a:r>
            <a:r>
              <a:rPr lang="en-US" altLang="en-US" sz="1350">
                <a:solidFill>
                  <a:srgbClr val="000000"/>
                </a:solidFill>
                <a:latin typeface="Calibri" panose="020F0502020204030204" pitchFamily="34" charset="0"/>
                <a:cs typeface="Calibri" panose="020F0502020204030204" pitchFamily="34" charset="0"/>
                <a:sym typeface="Calibri" panose="020F0502020204030204" pitchFamily="34" charset="0"/>
              </a:rPr>
              <a:t>glucometer readings</a:t>
            </a:r>
            <a:endParaRPr lang="en-US" altLang="en-US" sz="1350"/>
          </a:p>
        </p:txBody>
      </p:sp>
      <p:grpSp>
        <p:nvGrpSpPr>
          <p:cNvPr id="320" name="Google Shape;320;p62">
            <a:extLst>
              <a:ext uri="{FF2B5EF4-FFF2-40B4-BE49-F238E27FC236}">
                <a16:creationId xmlns:a16="http://schemas.microsoft.com/office/drawing/2014/main" id="{2878570A-E025-B1A0-449A-48D9C681E753}"/>
              </a:ext>
            </a:extLst>
          </p:cNvPr>
          <p:cNvGrpSpPr>
            <a:grpSpLocks/>
          </p:cNvGrpSpPr>
          <p:nvPr/>
        </p:nvGrpSpPr>
        <p:grpSpPr bwMode="auto">
          <a:xfrm>
            <a:off x="1885950" y="2757488"/>
            <a:ext cx="5763816" cy="878681"/>
            <a:chOff x="1488977" y="2490672"/>
            <a:chExt cx="7178774" cy="1158539"/>
          </a:xfrm>
        </p:grpSpPr>
        <p:cxnSp>
          <p:nvCxnSpPr>
            <p:cNvPr id="72718" name="Google Shape;321;p62">
              <a:extLst>
                <a:ext uri="{FF2B5EF4-FFF2-40B4-BE49-F238E27FC236}">
                  <a16:creationId xmlns:a16="http://schemas.microsoft.com/office/drawing/2014/main" id="{D3D56DAC-930E-D52A-3AB5-B551684CAE34}"/>
                </a:ext>
              </a:extLst>
            </p:cNvPr>
            <p:cNvCxnSpPr>
              <a:cxnSpLocks noChangeShapeType="1"/>
            </p:cNvCxnSpPr>
            <p:nvPr/>
          </p:nvCxnSpPr>
          <p:spPr bwMode="auto">
            <a:xfrm>
              <a:off x="1488977" y="3649211"/>
              <a:ext cx="6928162" cy="0"/>
            </a:xfrm>
            <a:prstGeom prst="straightConnector1">
              <a:avLst/>
            </a:prstGeom>
            <a:noFill/>
            <a:ln w="22225">
              <a:solidFill>
                <a:srgbClr val="FFC000"/>
              </a:solidFill>
              <a:prstDash val="dash"/>
              <a:miter lim="800000"/>
              <a:headEnd type="none" w="sm" len="sm"/>
              <a:tailEnd type="none" w="sm" len="sm"/>
            </a:ln>
            <a:extLst>
              <a:ext uri="{909E8E84-426E-40DD-AFC4-6F175D3DCCD1}">
                <a14:hiddenFill xmlns:a14="http://schemas.microsoft.com/office/drawing/2010/main">
                  <a:noFill/>
                </a14:hiddenFill>
              </a:ext>
            </a:extLst>
          </p:spPr>
        </p:cxnSp>
        <p:grpSp>
          <p:nvGrpSpPr>
            <p:cNvPr id="72719" name="Google Shape;322;p62">
              <a:extLst>
                <a:ext uri="{FF2B5EF4-FFF2-40B4-BE49-F238E27FC236}">
                  <a16:creationId xmlns:a16="http://schemas.microsoft.com/office/drawing/2014/main" id="{C2AF926F-7FBA-7545-8E59-15762B409202}"/>
                </a:ext>
              </a:extLst>
            </p:cNvPr>
            <p:cNvGrpSpPr>
              <a:grpSpLocks/>
            </p:cNvGrpSpPr>
            <p:nvPr/>
          </p:nvGrpSpPr>
          <p:grpSpPr bwMode="auto">
            <a:xfrm>
              <a:off x="4419210" y="2490672"/>
              <a:ext cx="4248541" cy="1094175"/>
              <a:chOff x="4419210" y="2490672"/>
              <a:chExt cx="4248541" cy="1094175"/>
            </a:xfrm>
          </p:grpSpPr>
          <p:sp>
            <p:nvSpPr>
              <p:cNvPr id="72720" name="Google Shape;323;p62">
                <a:extLst>
                  <a:ext uri="{FF2B5EF4-FFF2-40B4-BE49-F238E27FC236}">
                    <a16:creationId xmlns:a16="http://schemas.microsoft.com/office/drawing/2014/main" id="{3794B2DB-A90E-6E92-C410-486B8A414FD8}"/>
                  </a:ext>
                </a:extLst>
              </p:cNvPr>
              <p:cNvSpPr>
                <a:spLocks noChangeArrowheads="1"/>
              </p:cNvSpPr>
              <p:nvPr/>
            </p:nvSpPr>
            <p:spPr bwMode="auto">
              <a:xfrm rot="5400000">
                <a:off x="4998954" y="2027096"/>
                <a:ext cx="136576" cy="1296065"/>
              </a:xfrm>
              <a:prstGeom prst="downArrow">
                <a:avLst>
                  <a:gd name="adj1" fmla="val 50000"/>
                  <a:gd name="adj2" fmla="val 49997"/>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13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72721" name="Google Shape;324;p62">
                <a:extLst>
                  <a:ext uri="{FF2B5EF4-FFF2-40B4-BE49-F238E27FC236}">
                    <a16:creationId xmlns:a16="http://schemas.microsoft.com/office/drawing/2014/main" id="{EBCB7986-6B8D-87B0-9C82-7F21E6088E38}"/>
                  </a:ext>
                </a:extLst>
              </p:cNvPr>
              <p:cNvSpPr>
                <a:spLocks noChangeArrowheads="1"/>
              </p:cNvSpPr>
              <p:nvPr/>
            </p:nvSpPr>
            <p:spPr bwMode="auto">
              <a:xfrm>
                <a:off x="7128489" y="2862723"/>
                <a:ext cx="152739" cy="722124"/>
              </a:xfrm>
              <a:prstGeom prst="downArrow">
                <a:avLst>
                  <a:gd name="adj1" fmla="val 50000"/>
                  <a:gd name="adj2" fmla="val 49992"/>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13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72722" name="Google Shape;325;p62">
                <a:extLst>
                  <a:ext uri="{FF2B5EF4-FFF2-40B4-BE49-F238E27FC236}">
                    <a16:creationId xmlns:a16="http://schemas.microsoft.com/office/drawing/2014/main" id="{7BBEDB51-6D50-EE5C-BDB6-55518D6615B0}"/>
                  </a:ext>
                </a:extLst>
              </p:cNvPr>
              <p:cNvSpPr txBox="1">
                <a:spLocks noChangeArrowheads="1"/>
              </p:cNvSpPr>
              <p:nvPr/>
            </p:nvSpPr>
            <p:spPr bwMode="auto">
              <a:xfrm>
                <a:off x="5707416" y="2490672"/>
                <a:ext cx="2960335" cy="365222"/>
              </a:xfrm>
              <a:prstGeom prst="rect">
                <a:avLst/>
              </a:prstGeom>
              <a:noFill/>
              <a:ln w="28575">
                <a:solidFill>
                  <a:srgbClr val="FFC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68569" tIns="34275" rIns="68569" bIns="34275"/>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350" b="1">
                    <a:solidFill>
                      <a:srgbClr val="000000"/>
                    </a:solidFill>
                    <a:latin typeface="Calibri" panose="020F0502020204030204" pitchFamily="34" charset="0"/>
                    <a:cs typeface="Calibri" panose="020F0502020204030204" pitchFamily="34" charset="0"/>
                    <a:sym typeface="Arial" panose="020B0604020202020204" pitchFamily="34" charset="0"/>
                  </a:rPr>
                  <a:t>Undetected hyperglycemia</a:t>
                </a:r>
                <a:endParaRPr lang="en-US" altLang="en-US" sz="1350" b="1">
                  <a:latin typeface="Calibri" panose="020F0502020204030204" pitchFamily="34" charset="0"/>
                  <a:cs typeface="Calibri" panose="020F0502020204030204" pitchFamily="34" charset="0"/>
                </a:endParaRPr>
              </a:p>
            </p:txBody>
          </p:sp>
        </p:grpSp>
      </p:grpSp>
      <p:sp>
        <p:nvSpPr>
          <p:cNvPr id="72715" name="Google Shape;326;p62">
            <a:extLst>
              <a:ext uri="{FF2B5EF4-FFF2-40B4-BE49-F238E27FC236}">
                <a16:creationId xmlns:a16="http://schemas.microsoft.com/office/drawing/2014/main" id="{88C3DF64-C3ED-547E-3A4B-8250F37F3487}"/>
              </a:ext>
            </a:extLst>
          </p:cNvPr>
          <p:cNvSpPr txBox="1">
            <a:spLocks noChangeArrowheads="1"/>
          </p:cNvSpPr>
          <p:nvPr/>
        </p:nvSpPr>
        <p:spPr bwMode="auto">
          <a:xfrm>
            <a:off x="5600700" y="5360194"/>
            <a:ext cx="23812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a:solidFill>
                  <a:srgbClr val="000000"/>
                </a:solidFill>
                <a:latin typeface="Calibri" panose="020F0502020204030204" pitchFamily="34" charset="0"/>
                <a:cs typeface="Calibri" panose="020F0502020204030204" pitchFamily="34" charset="0"/>
                <a:sym typeface="Calibri" panose="020F0502020204030204" pitchFamily="34" charset="0"/>
              </a:rPr>
              <a:t>SMBG, self-monitoring of blood glucose.</a:t>
            </a:r>
          </a:p>
        </p:txBody>
      </p:sp>
      <p:sp>
        <p:nvSpPr>
          <p:cNvPr id="72716" name="Rectangle 1">
            <a:extLst>
              <a:ext uri="{FF2B5EF4-FFF2-40B4-BE49-F238E27FC236}">
                <a16:creationId xmlns:a16="http://schemas.microsoft.com/office/drawing/2014/main" id="{EA6F5A58-8738-CE7C-32D2-BE229EFC7211}"/>
              </a:ext>
            </a:extLst>
          </p:cNvPr>
          <p:cNvSpPr>
            <a:spLocks noChangeArrowheads="1"/>
          </p:cNvSpPr>
          <p:nvPr/>
        </p:nvSpPr>
        <p:spPr bwMode="auto">
          <a:xfrm>
            <a:off x="628650" y="5388769"/>
            <a:ext cx="365035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dirty="0">
                <a:latin typeface="Calibri" panose="020F0502020204030204" pitchFamily="34" charset="0"/>
              </a:rPr>
              <a:t>Image created and permission to use granted by John Moorman, PharmD.</a:t>
            </a:r>
          </a:p>
        </p:txBody>
      </p:sp>
      <p:pic>
        <p:nvPicPr>
          <p:cNvPr id="72717" name="Picture 2">
            <a:extLst>
              <a:ext uri="{FF2B5EF4-FFF2-40B4-BE49-F238E27FC236}">
                <a16:creationId xmlns:a16="http://schemas.microsoft.com/office/drawing/2014/main" id="{A5645B8B-7842-151E-E3FA-709BBF648E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6816" y="4687492"/>
            <a:ext cx="109538" cy="439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3900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07"/>
                                        </p:tgtEl>
                                        <p:attrNameLst>
                                          <p:attrName>style.visibility</p:attrName>
                                        </p:attrNameLst>
                                      </p:cBhvr>
                                      <p:to>
                                        <p:strVal val="visible"/>
                                      </p:to>
                                    </p:set>
                                    <p:animEffect transition="in" filter="fade">
                                      <p:cBhvr>
                                        <p:cTn id="7" dur="3000"/>
                                        <p:tgtEl>
                                          <p:spTgt spid="3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20"/>
                                        </p:tgtEl>
                                        <p:attrNameLst>
                                          <p:attrName>style.visibility</p:attrName>
                                        </p:attrNameLst>
                                      </p:cBhvr>
                                      <p:to>
                                        <p:strVal val="visible"/>
                                      </p:to>
                                    </p:set>
                                    <p:animEffect transition="in" filter="fade">
                                      <p:cBhvr>
                                        <p:cTn id="12" dur="250"/>
                                        <p:tgtEl>
                                          <p:spTgt spid="32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13"/>
                                        </p:tgtEl>
                                        <p:attrNameLst>
                                          <p:attrName>style.visibility</p:attrName>
                                        </p:attrNameLst>
                                      </p:cBhvr>
                                      <p:to>
                                        <p:strVal val="visible"/>
                                      </p:to>
                                    </p:set>
                                    <p:animEffect transition="in" filter="fade">
                                      <p:cBhvr>
                                        <p:cTn id="17" dur="250"/>
                                        <p:tgtEl>
                                          <p:spTgt spid="3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2BE2B-12A8-4FD4-8257-1C8B699A1A12}"/>
              </a:ext>
            </a:extLst>
          </p:cNvPr>
          <p:cNvSpPr>
            <a:spLocks noGrp="1"/>
          </p:cNvSpPr>
          <p:nvPr>
            <p:ph type="title"/>
          </p:nvPr>
        </p:nvSpPr>
        <p:spPr/>
        <p:txBody>
          <a:bodyPr>
            <a:normAutofit/>
          </a:bodyPr>
          <a:lstStyle/>
          <a:p>
            <a:r>
              <a:rPr lang="en-US" sz="4400" dirty="0"/>
              <a:t>Ambulatory Glucose Profile Report</a:t>
            </a:r>
          </a:p>
        </p:txBody>
      </p:sp>
      <p:sp>
        <p:nvSpPr>
          <p:cNvPr id="4" name="Content Placeholder 3">
            <a:extLst>
              <a:ext uri="{FF2B5EF4-FFF2-40B4-BE49-F238E27FC236}">
                <a16:creationId xmlns:a16="http://schemas.microsoft.com/office/drawing/2014/main" id="{E65202E3-1994-5D67-FEEC-8BF05D974347}"/>
              </a:ext>
            </a:extLst>
          </p:cNvPr>
          <p:cNvSpPr>
            <a:spLocks noGrp="1"/>
          </p:cNvSpPr>
          <p:nvPr>
            <p:ph sz="quarter" idx="1"/>
          </p:nvPr>
        </p:nvSpPr>
        <p:spPr>
          <a:xfrm>
            <a:off x="457200" y="1219200"/>
            <a:ext cx="2590800" cy="5486400"/>
          </a:xfrm>
        </p:spPr>
        <p:txBody>
          <a:bodyPr>
            <a:normAutofit fontScale="70000" lnSpcReduction="20000"/>
          </a:bodyPr>
          <a:lstStyle/>
          <a:p>
            <a:r>
              <a:rPr lang="en-US" dirty="0"/>
              <a:t>CGM key metrics</a:t>
            </a:r>
          </a:p>
          <a:p>
            <a:endParaRPr lang="en-US" dirty="0"/>
          </a:p>
          <a:p>
            <a:endParaRPr lang="en-US" dirty="0"/>
          </a:p>
          <a:p>
            <a:endParaRPr lang="en-US" dirty="0"/>
          </a:p>
          <a:p>
            <a:endParaRPr lang="en-US" dirty="0"/>
          </a:p>
          <a:p>
            <a:r>
              <a:rPr lang="en-US" dirty="0"/>
              <a:t>AGP</a:t>
            </a:r>
          </a:p>
          <a:p>
            <a:endParaRPr lang="en-US" dirty="0"/>
          </a:p>
          <a:p>
            <a:endParaRPr lang="en-US" dirty="0"/>
          </a:p>
          <a:p>
            <a:endParaRPr lang="en-US" dirty="0"/>
          </a:p>
          <a:p>
            <a:endParaRPr lang="en-US" dirty="0"/>
          </a:p>
          <a:p>
            <a:endParaRPr lang="en-US" dirty="0"/>
          </a:p>
          <a:p>
            <a:r>
              <a:rPr lang="en-US" dirty="0"/>
              <a:t>Daily tracings</a:t>
            </a:r>
          </a:p>
        </p:txBody>
      </p:sp>
      <p:pic>
        <p:nvPicPr>
          <p:cNvPr id="6" name="New picture">
            <a:extLst>
              <a:ext uri="{FF2B5EF4-FFF2-40B4-BE49-F238E27FC236}">
                <a16:creationId xmlns:a16="http://schemas.microsoft.com/office/drawing/2014/main" id="{A6C5FE50-BC72-D1FE-1F67-95DB3399B1C4}"/>
              </a:ext>
            </a:extLst>
          </p:cNvPr>
          <p:cNvPicPr>
            <a:picLocks noChangeAspect="1" noChangeArrowheads="1"/>
          </p:cNvPicPr>
          <p:nvPr>
            <p:custDataLst>
              <p:tags r:id="rId1"/>
            </p:custDataLst>
          </p:nvPr>
        </p:nvPicPr>
        <p:blipFill>
          <a:blip r:embed="rId4" cstate="print">
            <a:extLst>
              <a:ext uri="{28A0092B-C50C-407E-A947-70E740481C1C}">
                <a14:useLocalDpi xmlns:a14="http://schemas.microsoft.com/office/drawing/2010/main" val="0"/>
              </a:ext>
            </a:extLst>
          </a:blip>
          <a:srcRect/>
          <a:stretch>
            <a:fillRect/>
          </a:stretch>
        </p:blipFill>
        <p:spPr bwMode="auto">
          <a:xfrm>
            <a:off x="3276600" y="1213338"/>
            <a:ext cx="5410200" cy="5626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pic>
    </p:spTree>
    <p:extLst>
      <p:ext uri="{BB962C8B-B14F-4D97-AF65-F5344CB8AC3E}">
        <p14:creationId xmlns:p14="http://schemas.microsoft.com/office/powerpoint/2010/main" val="2473866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533FB-7744-4C53-8DFD-56868AD4BB94}"/>
              </a:ext>
            </a:extLst>
          </p:cNvPr>
          <p:cNvSpPr>
            <a:spLocks noGrp="1"/>
          </p:cNvSpPr>
          <p:nvPr>
            <p:ph type="title"/>
          </p:nvPr>
        </p:nvSpPr>
        <p:spPr/>
        <p:txBody>
          <a:bodyPr>
            <a:normAutofit/>
          </a:bodyPr>
          <a:lstStyle/>
          <a:p>
            <a:r>
              <a:rPr lang="en-US" sz="4000" dirty="0"/>
              <a:t>Time in Range</a:t>
            </a:r>
          </a:p>
        </p:txBody>
      </p:sp>
      <p:sp>
        <p:nvSpPr>
          <p:cNvPr id="3" name="Content Placeholder 2">
            <a:extLst>
              <a:ext uri="{FF2B5EF4-FFF2-40B4-BE49-F238E27FC236}">
                <a16:creationId xmlns:a16="http://schemas.microsoft.com/office/drawing/2014/main" id="{694BFA55-9C26-454A-8751-63EA2130D094}"/>
              </a:ext>
            </a:extLst>
          </p:cNvPr>
          <p:cNvSpPr>
            <a:spLocks noGrp="1"/>
          </p:cNvSpPr>
          <p:nvPr>
            <p:ph sz="quarter" idx="1"/>
          </p:nvPr>
        </p:nvSpPr>
        <p:spPr>
          <a:xfrm>
            <a:off x="132911" y="1495937"/>
            <a:ext cx="4343400" cy="5105400"/>
          </a:xfrm>
        </p:spPr>
        <p:txBody>
          <a:bodyPr>
            <a:normAutofit/>
          </a:bodyPr>
          <a:lstStyle/>
          <a:p>
            <a:r>
              <a:rPr lang="en-US" dirty="0"/>
              <a:t>Evaluate Time in Range (TIR)</a:t>
            </a:r>
          </a:p>
          <a:p>
            <a:pPr lvl="1"/>
            <a:r>
              <a:rPr lang="en-US" sz="2400" dirty="0"/>
              <a:t>Target 70-180 mg/dl </a:t>
            </a:r>
          </a:p>
          <a:p>
            <a:pPr lvl="1"/>
            <a:r>
              <a:rPr lang="en-US" sz="2400" dirty="0"/>
              <a:t>Target time </a:t>
            </a:r>
            <a:r>
              <a:rPr lang="en-US" sz="2400" i="1" dirty="0"/>
              <a:t>below</a:t>
            </a:r>
            <a:r>
              <a:rPr lang="en-US" sz="2400" dirty="0"/>
              <a:t> goal</a:t>
            </a:r>
          </a:p>
          <a:p>
            <a:pPr lvl="2"/>
            <a:r>
              <a:rPr lang="en-US" sz="2000" dirty="0"/>
              <a:t>Less than 70 </a:t>
            </a:r>
          </a:p>
          <a:p>
            <a:pPr lvl="2"/>
            <a:r>
              <a:rPr lang="en-US" sz="2000" dirty="0"/>
              <a:t>Less than 54 </a:t>
            </a:r>
          </a:p>
          <a:p>
            <a:pPr lvl="1"/>
            <a:r>
              <a:rPr lang="en-US" sz="2700" dirty="0"/>
              <a:t>Target time </a:t>
            </a:r>
            <a:r>
              <a:rPr lang="en-US" sz="2700" i="1" dirty="0"/>
              <a:t>above</a:t>
            </a:r>
            <a:r>
              <a:rPr lang="en-US" sz="2700" dirty="0"/>
              <a:t> goal</a:t>
            </a:r>
          </a:p>
          <a:p>
            <a:pPr lvl="2"/>
            <a:r>
              <a:rPr lang="en-US" sz="2000" dirty="0"/>
              <a:t>Above 180 </a:t>
            </a:r>
          </a:p>
          <a:p>
            <a:pPr lvl="2"/>
            <a:r>
              <a:rPr lang="en-US" sz="2000" dirty="0"/>
              <a:t>Above  250 </a:t>
            </a:r>
            <a:endParaRPr lang="en-US" dirty="0"/>
          </a:p>
        </p:txBody>
      </p:sp>
      <p:sp>
        <p:nvSpPr>
          <p:cNvPr id="4" name="TextBox 3">
            <a:extLst>
              <a:ext uri="{FF2B5EF4-FFF2-40B4-BE49-F238E27FC236}">
                <a16:creationId xmlns:a16="http://schemas.microsoft.com/office/drawing/2014/main" id="{B376BB8A-E177-E3E7-4370-20AC6C58CB16}"/>
              </a:ext>
            </a:extLst>
          </p:cNvPr>
          <p:cNvSpPr txBox="1"/>
          <p:nvPr/>
        </p:nvSpPr>
        <p:spPr>
          <a:xfrm>
            <a:off x="552891" y="5671709"/>
            <a:ext cx="8229600" cy="3231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black"/>
              </a:solidFill>
              <a:effectLst/>
              <a:uLnTx/>
              <a:uFillTx/>
              <a:latin typeface="Gill Sans MT"/>
              <a:ea typeface="+mn-ea"/>
              <a:cs typeface="+mn-cs"/>
            </a:endParaRPr>
          </a:p>
        </p:txBody>
      </p:sp>
      <p:pic>
        <p:nvPicPr>
          <p:cNvPr id="7" name="Picture 6">
            <a:extLst>
              <a:ext uri="{FF2B5EF4-FFF2-40B4-BE49-F238E27FC236}">
                <a16:creationId xmlns:a16="http://schemas.microsoft.com/office/drawing/2014/main" id="{6A68A753-8CF2-C34E-67C2-E8232DD84E35}"/>
              </a:ext>
            </a:extLst>
          </p:cNvPr>
          <p:cNvPicPr>
            <a:picLocks noChangeAspect="1"/>
          </p:cNvPicPr>
          <p:nvPr/>
        </p:nvPicPr>
        <p:blipFill>
          <a:blip r:embed="rId2"/>
          <a:stretch>
            <a:fillRect/>
          </a:stretch>
        </p:blipFill>
        <p:spPr>
          <a:xfrm>
            <a:off x="5562600" y="6485350"/>
            <a:ext cx="3303754" cy="220250"/>
          </a:xfrm>
          <a:prstGeom prst="rect">
            <a:avLst/>
          </a:prstGeom>
        </p:spPr>
      </p:pic>
      <p:pic>
        <p:nvPicPr>
          <p:cNvPr id="6" name="Picture 5">
            <a:extLst>
              <a:ext uri="{FF2B5EF4-FFF2-40B4-BE49-F238E27FC236}">
                <a16:creationId xmlns:a16="http://schemas.microsoft.com/office/drawing/2014/main" id="{BED0CF78-5701-8560-FA3C-86CDFE0E78BB}"/>
              </a:ext>
            </a:extLst>
          </p:cNvPr>
          <p:cNvPicPr>
            <a:picLocks noChangeAspect="1"/>
          </p:cNvPicPr>
          <p:nvPr/>
        </p:nvPicPr>
        <p:blipFill>
          <a:blip r:embed="rId3"/>
          <a:stretch>
            <a:fillRect/>
          </a:stretch>
        </p:blipFill>
        <p:spPr>
          <a:xfrm>
            <a:off x="4476311" y="1201615"/>
            <a:ext cx="4210489" cy="3942549"/>
          </a:xfrm>
          <a:prstGeom prst="rect">
            <a:avLst/>
          </a:prstGeom>
        </p:spPr>
      </p:pic>
      <p:sp>
        <p:nvSpPr>
          <p:cNvPr id="9" name="Google Shape;486;p79">
            <a:extLst>
              <a:ext uri="{FF2B5EF4-FFF2-40B4-BE49-F238E27FC236}">
                <a16:creationId xmlns:a16="http://schemas.microsoft.com/office/drawing/2014/main" id="{7221912A-232B-7705-BA6C-D9B06CEE83C3}"/>
              </a:ext>
            </a:extLst>
          </p:cNvPr>
          <p:cNvSpPr txBox="1">
            <a:spLocks noChangeArrowheads="1"/>
          </p:cNvSpPr>
          <p:nvPr/>
        </p:nvSpPr>
        <p:spPr bwMode="auto">
          <a:xfrm>
            <a:off x="433754" y="6426735"/>
            <a:ext cx="6940154" cy="208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31" tIns="34256" rIns="68531" bIns="34256"/>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en-US" sz="900" dirty="0" err="1">
                <a:solidFill>
                  <a:srgbClr val="000000"/>
                </a:solidFill>
                <a:latin typeface="Calibri" panose="020F0502020204030204" pitchFamily="34" charset="0"/>
                <a:cs typeface="Calibri" panose="020F0502020204030204" pitchFamily="34" charset="0"/>
                <a:sym typeface="Calibri" panose="020F0502020204030204" pitchFamily="34" charset="0"/>
              </a:rPr>
              <a:t>Battelino</a:t>
            </a:r>
            <a:r>
              <a:rPr lang="fr-FR" altLang="en-US" sz="900" dirty="0">
                <a:solidFill>
                  <a:srgbClr val="000000"/>
                </a:solidFill>
                <a:latin typeface="Calibri" panose="020F0502020204030204" pitchFamily="34" charset="0"/>
                <a:cs typeface="Calibri" panose="020F0502020204030204" pitchFamily="34" charset="0"/>
                <a:sym typeface="Calibri" panose="020F0502020204030204" pitchFamily="34" charset="0"/>
              </a:rPr>
              <a:t> T, et al. </a:t>
            </a:r>
            <a:r>
              <a:rPr lang="fr-FR" altLang="en-US" sz="900" i="1" dirty="0" err="1">
                <a:solidFill>
                  <a:srgbClr val="000000"/>
                </a:solidFill>
                <a:latin typeface="Calibri" panose="020F0502020204030204" pitchFamily="34" charset="0"/>
                <a:cs typeface="Calibri" panose="020F0502020204030204" pitchFamily="34" charset="0"/>
                <a:sym typeface="Calibri" panose="020F0502020204030204" pitchFamily="34" charset="0"/>
              </a:rPr>
              <a:t>Diabetes</a:t>
            </a:r>
            <a:r>
              <a:rPr lang="fr-FR" altLang="en-US" sz="900" i="1" dirty="0">
                <a:solidFill>
                  <a:srgbClr val="000000"/>
                </a:solidFill>
                <a:latin typeface="Calibri" panose="020F0502020204030204" pitchFamily="34" charset="0"/>
                <a:cs typeface="Calibri" panose="020F0502020204030204" pitchFamily="34" charset="0"/>
                <a:sym typeface="Calibri" panose="020F0502020204030204" pitchFamily="34" charset="0"/>
              </a:rPr>
              <a:t> Care</a:t>
            </a:r>
            <a:r>
              <a:rPr lang="fr-FR" altLang="en-US" sz="900" dirty="0">
                <a:solidFill>
                  <a:srgbClr val="000000"/>
                </a:solidFill>
                <a:latin typeface="Calibri" panose="020F0502020204030204" pitchFamily="34" charset="0"/>
                <a:cs typeface="Calibri" panose="020F0502020204030204" pitchFamily="34" charset="0"/>
                <a:sym typeface="Calibri" panose="020F0502020204030204" pitchFamily="34" charset="0"/>
              </a:rPr>
              <a:t>. 2019;42(8):1593-1603.</a:t>
            </a:r>
            <a:endParaRPr lang="fr-FR" altLang="en-US" sz="9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1026947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5735" y="381000"/>
            <a:ext cx="7992533" cy="1016000"/>
          </a:xfrm>
        </p:spPr>
        <p:txBody>
          <a:bodyPr>
            <a:normAutofit/>
          </a:bodyPr>
          <a:lstStyle/>
          <a:p>
            <a:r>
              <a:rPr lang="en-US" sz="3556" dirty="0"/>
              <a:t>Examples of More Helpful Expectations</a:t>
            </a:r>
          </a:p>
        </p:txBody>
      </p:sp>
      <p:sp>
        <p:nvSpPr>
          <p:cNvPr id="3" name="Content Placeholder 2"/>
          <p:cNvSpPr>
            <a:spLocks noGrp="1"/>
          </p:cNvSpPr>
          <p:nvPr>
            <p:ph idx="1"/>
          </p:nvPr>
        </p:nvSpPr>
        <p:spPr>
          <a:xfrm>
            <a:off x="575735" y="1574800"/>
            <a:ext cx="7704664" cy="4419600"/>
          </a:xfrm>
        </p:spPr>
        <p:txBody>
          <a:bodyPr>
            <a:normAutofit fontScale="92500"/>
          </a:bodyPr>
          <a:lstStyle/>
          <a:p>
            <a:r>
              <a:rPr lang="en-US" sz="2800" dirty="0"/>
              <a:t>Perfect isn’t possible and you don’t need to be (healthy good enough) </a:t>
            </a:r>
            <a:r>
              <a:rPr lang="en-US" sz="2800" i="1" dirty="0"/>
              <a:t>“Do you have to be perfect to be healthy?”</a:t>
            </a:r>
          </a:p>
          <a:p>
            <a:r>
              <a:rPr lang="en-US" sz="2800" dirty="0"/>
              <a:t>Having a tough time with a tough disease is normal. </a:t>
            </a:r>
            <a:r>
              <a:rPr lang="en-US" sz="2800" i="1" dirty="0"/>
              <a:t>“Most people with DM find it tough going – this is not you, it is diabetes.”  </a:t>
            </a:r>
          </a:p>
          <a:p>
            <a:r>
              <a:rPr lang="en-US" sz="2800" dirty="0"/>
              <a:t>You are not alone if you struggle with diabetes and/or have challenges with the emotional side of diabetes</a:t>
            </a:r>
          </a:p>
          <a:p>
            <a:pPr marL="0" indent="0" algn="ctr">
              <a:buNone/>
            </a:pPr>
            <a:r>
              <a:rPr lang="en-US" sz="3000" u="sng" dirty="0"/>
              <a:t>These more helpful expectations are about keeping diabetes in perspective</a:t>
            </a:r>
          </a:p>
          <a:p>
            <a:pPr marL="0" indent="0">
              <a:buNone/>
            </a:pPr>
            <a:endParaRPr lang="en-US" dirty="0"/>
          </a:p>
        </p:txBody>
      </p:sp>
      <p:sp>
        <p:nvSpPr>
          <p:cNvPr id="4" name="TextBox 3">
            <a:extLst>
              <a:ext uri="{FF2B5EF4-FFF2-40B4-BE49-F238E27FC236}">
                <a16:creationId xmlns:a16="http://schemas.microsoft.com/office/drawing/2014/main" id="{DEF5A1AE-C979-8B53-29BE-3963982B0A49}"/>
              </a:ext>
            </a:extLst>
          </p:cNvPr>
          <p:cNvSpPr txBox="1"/>
          <p:nvPr/>
        </p:nvSpPr>
        <p:spPr>
          <a:xfrm>
            <a:off x="423579" y="6488668"/>
            <a:ext cx="8602343" cy="369332"/>
          </a:xfrm>
          <a:prstGeom prst="rect">
            <a:avLst/>
          </a:prstGeom>
          <a:noFill/>
        </p:spPr>
        <p:txBody>
          <a:bodyPr wrap="square" rtlCol="0">
            <a:spAutoFit/>
          </a:bodyPr>
          <a:lstStyle/>
          <a:p>
            <a:r>
              <a:rPr lang="en-US" dirty="0"/>
              <a:t>Used with permission from ReVive 5 Program; Larry Fisher, PhD &amp; Susan Guzman, PhD</a:t>
            </a:r>
          </a:p>
        </p:txBody>
      </p:sp>
    </p:spTree>
    <p:extLst>
      <p:ext uri="{BB962C8B-B14F-4D97-AF65-F5344CB8AC3E}">
        <p14:creationId xmlns:p14="http://schemas.microsoft.com/office/powerpoint/2010/main" val="1498453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381000" y="323020"/>
            <a:ext cx="8382000" cy="1286933"/>
          </a:xfrm>
        </p:spPr>
        <p:txBody>
          <a:bodyPr>
            <a:normAutofit fontScale="90000"/>
          </a:bodyPr>
          <a:lstStyle/>
          <a:p>
            <a:pPr algn="ctr">
              <a:defRPr/>
            </a:pPr>
            <a:br>
              <a:rPr lang="en-US" altLang="en-US" sz="3911" dirty="0">
                <a:ea typeface="ＭＳ Ｐゴシック" panose="020B0600070205080204" pitchFamily="34" charset="-128"/>
              </a:rPr>
            </a:br>
            <a:r>
              <a:rPr lang="en-US" sz="4400" dirty="0"/>
              <a:t>Help Establish Helpful Expectations</a:t>
            </a:r>
            <a:br>
              <a:rPr lang="en-US" altLang="en-US" sz="4400" dirty="0">
                <a:ea typeface="ＭＳ Ｐゴシック" panose="020B0600070205080204" pitchFamily="34" charset="-128"/>
              </a:rPr>
            </a:br>
            <a:endParaRPr lang="en-US" altLang="en-US" sz="3200" i="1" dirty="0">
              <a:ea typeface="ＭＳ Ｐゴシック" panose="020B0600070205080204" pitchFamily="34" charset="-128"/>
            </a:endParaRP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455EFA74-7849-ED4D-8E77-5235A0ECE24C}"/>
              </a:ext>
            </a:extLst>
          </p:cNvPr>
          <p:cNvSpPr txBox="1"/>
          <p:nvPr/>
        </p:nvSpPr>
        <p:spPr>
          <a:xfrm>
            <a:off x="914402" y="1738653"/>
            <a:ext cx="6773333" cy="47538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89" b="0" i="0" u="none" strike="noStrike" kern="1200" cap="none" spc="0" normalizeH="0" baseline="0" noProof="0" dirty="0">
              <a:ln>
                <a:noFill/>
              </a:ln>
              <a:solidFill>
                <a:srgbClr val="FFFFFF"/>
              </a:solidFill>
              <a:effectLst/>
              <a:uLnTx/>
              <a:uFillTx/>
              <a:latin typeface="Bookman Old Style"/>
              <a:ea typeface="ＭＳ Ｐゴシック" charset="0"/>
              <a:cs typeface="ＭＳ Ｐゴシック" charset="0"/>
            </a:endParaRPr>
          </a:p>
        </p:txBody>
      </p:sp>
      <p:sp>
        <p:nvSpPr>
          <p:cNvPr id="4" name="TextBox 3">
            <a:extLst>
              <a:ext uri="{FF2B5EF4-FFF2-40B4-BE49-F238E27FC236}">
                <a16:creationId xmlns:a16="http://schemas.microsoft.com/office/drawing/2014/main" id="{E75FBBE1-E81B-924D-8E30-097D9C482AA6}"/>
              </a:ext>
            </a:extLst>
          </p:cNvPr>
          <p:cNvSpPr txBox="1"/>
          <p:nvPr/>
        </p:nvSpPr>
        <p:spPr>
          <a:xfrm>
            <a:off x="677335" y="1765342"/>
            <a:ext cx="7933267" cy="4475071"/>
          </a:xfrm>
          <a:prstGeom prst="rect">
            <a:avLst/>
          </a:prstGeom>
          <a:noFill/>
        </p:spPr>
        <p:txBody>
          <a:bodyPr wrap="square" rtlCol="0">
            <a:spAutoFit/>
          </a:bodyPr>
          <a:lstStyle/>
          <a:p>
            <a:pPr marL="0" marR="0" lvl="0" indent="0" algn="l" defTabSz="812810" rtl="0" eaLnBrk="0" fontAlgn="base" latinLnBrk="0" hangingPunct="0">
              <a:lnSpc>
                <a:spcPct val="100000"/>
              </a:lnSpc>
              <a:spcBef>
                <a:spcPct val="20000"/>
              </a:spcBef>
              <a:spcAft>
                <a:spcPct val="0"/>
              </a:spcAft>
              <a:buClrTx/>
              <a:buSzPct val="100000"/>
              <a:buFontTx/>
              <a:buNone/>
              <a:tabLst/>
              <a:defRPr/>
            </a:pPr>
            <a:r>
              <a:rPr kumimoji="0" lang="en-US" sz="2400" b="1" i="0" u="none" strike="noStrike" kern="0" cap="none" spc="0" normalizeH="0" baseline="0" noProof="0" dirty="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What to do:</a:t>
            </a:r>
          </a:p>
          <a:p>
            <a:pPr marL="304804" marR="0" lvl="0" indent="-304804" algn="l" defTabSz="812810" rtl="0" eaLnBrk="0" fontAlgn="base" latinLnBrk="0" hangingPunct="0">
              <a:lnSpc>
                <a:spcPct val="100000"/>
              </a:lnSpc>
              <a:spcBef>
                <a:spcPct val="20000"/>
              </a:spcBef>
              <a:spcAft>
                <a:spcPct val="0"/>
              </a:spcAft>
              <a:buClrTx/>
              <a:buSzPct val="100000"/>
              <a:buFont typeface="Arial" panose="020B0604020202020204" pitchFamily="34" charset="0"/>
              <a:buChar char="•"/>
              <a:tabLst/>
              <a:defRPr/>
            </a:pP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Acknowledge the common DD Story </a:t>
            </a:r>
            <a:r>
              <a:rPr kumimoji="0" lang="en-US" sz="2400" b="0" i="1" u="none" strike="noStrike" kern="0" cap="none" spc="0" normalizeH="0" baseline="0" noProof="0" dirty="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(“Many people with diabetes struggle with trying to be perfect.”)</a:t>
            </a:r>
          </a:p>
          <a:p>
            <a:pPr marL="0" marR="0" lvl="0" indent="0" algn="l" defTabSz="812810" rtl="0" eaLnBrk="0" fontAlgn="base" latinLnBrk="0" hangingPunct="0">
              <a:lnSpc>
                <a:spcPct val="100000"/>
              </a:lnSpc>
              <a:spcBef>
                <a:spcPct val="20000"/>
              </a:spcBef>
              <a:spcAft>
                <a:spcPct val="0"/>
              </a:spcAft>
              <a:buClrTx/>
              <a:buSzPct val="100000"/>
              <a:buFontTx/>
              <a:buNone/>
              <a:tabLst/>
              <a:defRPr/>
            </a:pPr>
            <a:endParaRPr kumimoji="0" lang="en-US" sz="1600" b="0" i="1" u="none" strike="noStrike" kern="0" cap="none" spc="0" normalizeH="0" baseline="0" noProof="0" dirty="0">
              <a:ln>
                <a:noFill/>
              </a:ln>
              <a:solidFill>
                <a:prstClr val="black"/>
              </a:solidFill>
              <a:effectLst/>
              <a:uLnTx/>
              <a:uFillTx/>
              <a:latin typeface="Calibri" panose="020F0502020204030204" pitchFamily="34" charset="0"/>
              <a:ea typeface="ＭＳ Ｐゴシック" charset="-128"/>
              <a:cs typeface="Calibri" panose="020F0502020204030204" pitchFamily="34" charset="0"/>
            </a:endParaRPr>
          </a:p>
          <a:p>
            <a:pPr marL="304804" marR="0" lvl="0" indent="-304804" algn="l" defTabSz="812810" rtl="0" eaLnBrk="0" fontAlgn="base" latinLnBrk="0" hangingPunct="0">
              <a:lnSpc>
                <a:spcPct val="100000"/>
              </a:lnSpc>
              <a:spcBef>
                <a:spcPct val="20000"/>
              </a:spcBef>
              <a:spcAft>
                <a:spcPct val="0"/>
              </a:spcAft>
              <a:buClrTx/>
              <a:buSzPct val="100000"/>
              <a:buFont typeface="Arial" panose="020B0604020202020204" pitchFamily="34" charset="0"/>
              <a:buChar char="•"/>
              <a:tabLst/>
              <a:defRPr/>
            </a:pP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Connect their story to the </a:t>
            </a:r>
            <a:r>
              <a:rPr kumimoji="0" lang="en-US" sz="2400" b="0" i="0" u="sng" strike="noStrike" kern="0" cap="none" spc="0" normalizeH="0" baseline="0" noProof="0" dirty="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unhelpful expectations </a:t>
            </a: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that keeps them stuck </a:t>
            </a:r>
            <a:r>
              <a:rPr kumimoji="0" lang="en-US" sz="2400" b="0" i="1" u="none" strike="noStrike" kern="0" cap="none" spc="0" normalizeH="0" baseline="0" noProof="0" dirty="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(“Trying to be perfect often leads to frustration and burnout and makes people stop trying.”)</a:t>
            </a:r>
          </a:p>
          <a:p>
            <a:pPr marL="0" marR="0" lvl="0" indent="0" algn="l" defTabSz="812810" rtl="0" eaLnBrk="0" fontAlgn="base" latinLnBrk="0" hangingPunct="0">
              <a:lnSpc>
                <a:spcPct val="100000"/>
              </a:lnSpc>
              <a:spcBef>
                <a:spcPct val="20000"/>
              </a:spcBef>
              <a:spcAft>
                <a:spcPct val="0"/>
              </a:spcAft>
              <a:buClrTx/>
              <a:buSzPct val="100000"/>
              <a:buFontTx/>
              <a:buNone/>
              <a:tabLst/>
              <a:defRPr/>
            </a:pPr>
            <a:endParaRPr kumimoji="0" lang="en-US" sz="1600" b="0" i="1" u="none" strike="noStrike" kern="0" cap="none" spc="0" normalizeH="0" baseline="0" noProof="0" dirty="0">
              <a:ln>
                <a:noFill/>
              </a:ln>
              <a:solidFill>
                <a:prstClr val="black"/>
              </a:solidFill>
              <a:effectLst/>
              <a:uLnTx/>
              <a:uFillTx/>
              <a:latin typeface="Calibri" panose="020F0502020204030204" pitchFamily="34" charset="0"/>
              <a:ea typeface="ＭＳ Ｐゴシック" charset="-128"/>
              <a:cs typeface="Calibri" panose="020F0502020204030204" pitchFamily="34" charset="0"/>
            </a:endParaRPr>
          </a:p>
          <a:p>
            <a:pPr marL="304804" marR="0" lvl="0" indent="-304804" algn="l" defTabSz="812810" rtl="0" eaLnBrk="0" fontAlgn="base" latinLnBrk="0" hangingPunct="0">
              <a:lnSpc>
                <a:spcPct val="100000"/>
              </a:lnSpc>
              <a:spcBef>
                <a:spcPct val="20000"/>
              </a:spcBef>
              <a:spcAft>
                <a:spcPct val="0"/>
              </a:spcAft>
              <a:buClrTx/>
              <a:buSzPct val="100000"/>
              <a:buFont typeface="Arial" panose="020B0604020202020204" pitchFamily="34" charset="0"/>
              <a:buChar char="•"/>
              <a:tabLst/>
              <a:defRPr/>
            </a:pPr>
            <a:r>
              <a:rPr kumimoji="0" lang="en-US" sz="2400" b="0" i="0" u="none" strike="noStrike" kern="0" cap="none" spc="0" normalizeH="0" baseline="0" noProof="0" dirty="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Discuss an alternative expectation for consideration </a:t>
            </a:r>
            <a:r>
              <a:rPr kumimoji="0" lang="en-US" sz="2400" b="0" i="1" u="none" strike="noStrike" kern="0" cap="none" spc="0" normalizeH="0" baseline="0" noProof="0" dirty="0">
                <a:ln>
                  <a:noFill/>
                </a:ln>
                <a:solidFill>
                  <a:prstClr val="black"/>
                </a:solidFill>
                <a:effectLst/>
                <a:uLnTx/>
                <a:uFillTx/>
                <a:latin typeface="Calibri" panose="020F0502020204030204" pitchFamily="34" charset="0"/>
                <a:ea typeface="ＭＳ Ｐゴシック" charset="-128"/>
                <a:cs typeface="Calibri" panose="020F0502020204030204" pitchFamily="34" charset="0"/>
              </a:rPr>
              <a:t>(“An alternative to perfectionism is shooting for a goal that is ambitious but realistic.”)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727CA3">
                  <a:lumMod val="20000"/>
                  <a:lumOff val="80000"/>
                </a:srgbClr>
              </a:solidFill>
              <a:effectLst/>
              <a:uLnTx/>
              <a:uFillTx/>
              <a:latin typeface="Bookman Old Style"/>
              <a:ea typeface="+mn-ea"/>
              <a:cs typeface="+mn-cs"/>
            </a:endParaRPr>
          </a:p>
        </p:txBody>
      </p:sp>
      <p:sp>
        <p:nvSpPr>
          <p:cNvPr id="2" name="TextBox 1">
            <a:extLst>
              <a:ext uri="{FF2B5EF4-FFF2-40B4-BE49-F238E27FC236}">
                <a16:creationId xmlns:a16="http://schemas.microsoft.com/office/drawing/2014/main" id="{123F0967-B17B-C36F-7756-5CC3CC1A1E3C}"/>
              </a:ext>
            </a:extLst>
          </p:cNvPr>
          <p:cNvSpPr txBox="1"/>
          <p:nvPr/>
        </p:nvSpPr>
        <p:spPr>
          <a:xfrm>
            <a:off x="423579" y="6488668"/>
            <a:ext cx="8602343" cy="369332"/>
          </a:xfrm>
          <a:prstGeom prst="rect">
            <a:avLst/>
          </a:prstGeom>
          <a:noFill/>
        </p:spPr>
        <p:txBody>
          <a:bodyPr wrap="square" rtlCol="0">
            <a:spAutoFit/>
          </a:bodyPr>
          <a:lstStyle/>
          <a:p>
            <a:r>
              <a:rPr lang="en-US" dirty="0"/>
              <a:t>Used with permission from ReVive 5 Program; Larry Fisher, PhD &amp; Susan Guzman, PhD</a:t>
            </a:r>
          </a:p>
        </p:txBody>
      </p:sp>
    </p:spTree>
    <p:extLst>
      <p:ext uri="{BB962C8B-B14F-4D97-AF65-F5344CB8AC3E}">
        <p14:creationId xmlns:p14="http://schemas.microsoft.com/office/powerpoint/2010/main" val="1185982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7772400" cy="1016000"/>
          </a:xfrm>
        </p:spPr>
        <p:txBody>
          <a:bodyPr>
            <a:normAutofit fontScale="90000"/>
          </a:bodyPr>
          <a:lstStyle/>
          <a:p>
            <a:r>
              <a:rPr lang="en-US" sz="3200" dirty="0"/>
              <a:t>Unhelpful Expectations are Part of DD Stories (See Handout) and Lead to Unhelpful Conclusions</a:t>
            </a:r>
          </a:p>
        </p:txBody>
      </p:sp>
      <p:sp>
        <p:nvSpPr>
          <p:cNvPr id="3" name="Content Placeholder 2"/>
          <p:cNvSpPr>
            <a:spLocks noGrp="1"/>
          </p:cNvSpPr>
          <p:nvPr>
            <p:ph idx="1"/>
          </p:nvPr>
        </p:nvSpPr>
        <p:spPr>
          <a:xfrm>
            <a:off x="762000" y="1600200"/>
            <a:ext cx="7450667" cy="4495800"/>
          </a:xfrm>
        </p:spPr>
        <p:txBody>
          <a:bodyPr>
            <a:normAutofit/>
          </a:bodyPr>
          <a:lstStyle/>
          <a:p>
            <a:pPr marL="0" indent="0">
              <a:buNone/>
            </a:pPr>
            <a:r>
              <a:rPr lang="en-US" sz="2800" u="sng" dirty="0"/>
              <a:t>DD Stories  and Unhelpful Conclusions</a:t>
            </a:r>
          </a:p>
          <a:p>
            <a:pPr lvl="0"/>
            <a:r>
              <a:rPr lang="en-US" sz="2800" dirty="0"/>
              <a:t>I’m a bad diabetic (Am powerless to change)</a:t>
            </a:r>
          </a:p>
          <a:p>
            <a:pPr lvl="0"/>
            <a:r>
              <a:rPr lang="en-US" sz="2800" dirty="0"/>
              <a:t>I can’t do this right or perfect. (So why bother trying?)</a:t>
            </a:r>
          </a:p>
          <a:p>
            <a:pPr lvl="0"/>
            <a:r>
              <a:rPr lang="en-US" sz="2800" dirty="0"/>
              <a:t>I’m an idiot/can’t do this/failure. (Am powerless)</a:t>
            </a:r>
          </a:p>
          <a:p>
            <a:pPr lvl="0"/>
            <a:r>
              <a:rPr lang="en-US" sz="2800" dirty="0"/>
              <a:t>I’m a burden. (Need to keep to self)</a:t>
            </a:r>
          </a:p>
          <a:p>
            <a:pPr lvl="0"/>
            <a:r>
              <a:rPr lang="en-US" sz="2800" dirty="0"/>
              <a:t>I’m broken/defective. (May be rejected) </a:t>
            </a:r>
          </a:p>
          <a:p>
            <a:pPr lvl="0"/>
            <a:r>
              <a:rPr lang="en-US" sz="2800" dirty="0"/>
              <a:t>I’m doomed (No point in trying/Am powerless)</a:t>
            </a:r>
          </a:p>
          <a:p>
            <a:pPr marL="0" indent="0">
              <a:buNone/>
            </a:pPr>
            <a:endParaRPr lang="en-US" dirty="0"/>
          </a:p>
        </p:txBody>
      </p:sp>
      <p:sp>
        <p:nvSpPr>
          <p:cNvPr id="4" name="TextBox 3">
            <a:extLst>
              <a:ext uri="{FF2B5EF4-FFF2-40B4-BE49-F238E27FC236}">
                <a16:creationId xmlns:a16="http://schemas.microsoft.com/office/drawing/2014/main" id="{D710D603-5420-F1BD-A183-99322E9D69B3}"/>
              </a:ext>
            </a:extLst>
          </p:cNvPr>
          <p:cNvSpPr txBox="1"/>
          <p:nvPr/>
        </p:nvSpPr>
        <p:spPr>
          <a:xfrm>
            <a:off x="423579" y="6488668"/>
            <a:ext cx="8602343" cy="369332"/>
          </a:xfrm>
          <a:prstGeom prst="rect">
            <a:avLst/>
          </a:prstGeom>
          <a:noFill/>
        </p:spPr>
        <p:txBody>
          <a:bodyPr wrap="square" rtlCol="0">
            <a:spAutoFit/>
          </a:bodyPr>
          <a:lstStyle/>
          <a:p>
            <a:r>
              <a:rPr lang="en-US" dirty="0"/>
              <a:t>Used with permission from ReVive 5 Program; Larry Fisher, PhD &amp; Susan Guzman, PhD</a:t>
            </a:r>
          </a:p>
        </p:txBody>
      </p:sp>
    </p:spTree>
    <p:extLst>
      <p:ext uri="{BB962C8B-B14F-4D97-AF65-F5344CB8AC3E}">
        <p14:creationId xmlns:p14="http://schemas.microsoft.com/office/powerpoint/2010/main" val="2598113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A2CC9-D022-49A1-895F-382832A1E17B}"/>
              </a:ext>
            </a:extLst>
          </p:cNvPr>
          <p:cNvSpPr>
            <a:spLocks noGrp="1"/>
          </p:cNvSpPr>
          <p:nvPr>
            <p:ph type="title"/>
          </p:nvPr>
        </p:nvSpPr>
        <p:spPr>
          <a:xfrm>
            <a:off x="474135" y="381000"/>
            <a:ext cx="8195733" cy="1016000"/>
          </a:xfrm>
        </p:spPr>
        <p:txBody>
          <a:bodyPr>
            <a:normAutofit/>
          </a:bodyPr>
          <a:lstStyle/>
          <a:p>
            <a:r>
              <a:rPr lang="en-US" sz="2800" dirty="0"/>
              <a:t>Example of A More Helpful Expectation:</a:t>
            </a:r>
            <a:br>
              <a:rPr lang="en-US" sz="2800" dirty="0"/>
            </a:br>
            <a:r>
              <a:rPr lang="en-US" sz="2800" dirty="0"/>
              <a:t>From Perfectionism to “Healthy Good Enough”</a:t>
            </a:r>
          </a:p>
        </p:txBody>
      </p:sp>
      <p:sp>
        <p:nvSpPr>
          <p:cNvPr id="3" name="Content Placeholder 2">
            <a:extLst>
              <a:ext uri="{FF2B5EF4-FFF2-40B4-BE49-F238E27FC236}">
                <a16:creationId xmlns:a16="http://schemas.microsoft.com/office/drawing/2014/main" id="{80426C0B-0FA4-4414-86B3-78228158915B}"/>
              </a:ext>
            </a:extLst>
          </p:cNvPr>
          <p:cNvSpPr>
            <a:spLocks noGrp="1"/>
          </p:cNvSpPr>
          <p:nvPr>
            <p:ph idx="1"/>
          </p:nvPr>
        </p:nvSpPr>
        <p:spPr>
          <a:xfrm>
            <a:off x="609600" y="1600200"/>
            <a:ext cx="7696200" cy="4699000"/>
          </a:xfrm>
        </p:spPr>
        <p:txBody>
          <a:bodyPr>
            <a:normAutofit/>
          </a:bodyPr>
          <a:lstStyle/>
          <a:p>
            <a:pPr marL="0" indent="0">
              <a:buNone/>
            </a:pPr>
            <a:r>
              <a:rPr lang="en-US" sz="2400" dirty="0"/>
              <a:t>Perfectionistic thinking: has 2 speeds, perfect or failure, not achievable for very long, exhausting, contributes to burnout </a:t>
            </a:r>
            <a:endParaRPr lang="en-US" sz="2400" u="sng" dirty="0">
              <a:latin typeface="Calibri"/>
            </a:endParaRPr>
          </a:p>
          <a:p>
            <a:pPr marL="0" indent="0">
              <a:buNone/>
            </a:pPr>
            <a:r>
              <a:rPr lang="en-US" sz="2400" u="sng" dirty="0">
                <a:latin typeface="Calibri"/>
              </a:rPr>
              <a:t>Healthy Good Enough</a:t>
            </a:r>
            <a:endParaRPr lang="en-US" sz="2400" u="sng" dirty="0">
              <a:solidFill>
                <a:schemeClr val="bg2">
                  <a:lumMod val="20000"/>
                  <a:lumOff val="80000"/>
                </a:schemeClr>
              </a:solidFill>
              <a:latin typeface="Calibri"/>
            </a:endParaRPr>
          </a:p>
          <a:p>
            <a:pPr marL="568967" lvl="1" indent="-203203" defTabSz="812810">
              <a:spcBef>
                <a:spcPct val="20000"/>
              </a:spcBef>
              <a:buClr>
                <a:srgbClr val="DA1F28"/>
              </a:buClr>
              <a:buSzTx/>
              <a:buFont typeface="Arial" pitchFamily="34" charset="0"/>
              <a:buChar char="•"/>
              <a:defRPr/>
            </a:pPr>
            <a:r>
              <a:rPr lang="en-US" sz="2400" dirty="0">
                <a:latin typeface="Calibri"/>
              </a:rPr>
              <a:t>Personalized </a:t>
            </a:r>
          </a:p>
          <a:p>
            <a:pPr marL="568967" lvl="1" indent="-203203" defTabSz="812810">
              <a:spcBef>
                <a:spcPct val="20000"/>
              </a:spcBef>
              <a:buClr>
                <a:srgbClr val="DA1F28"/>
              </a:buClr>
              <a:buSzTx/>
              <a:buFont typeface="Arial" pitchFamily="34" charset="0"/>
              <a:buChar char="•"/>
              <a:defRPr/>
            </a:pPr>
            <a:r>
              <a:rPr lang="en-US" sz="2400" dirty="0">
                <a:latin typeface="Calibri"/>
              </a:rPr>
              <a:t>Ambitious and realistic</a:t>
            </a:r>
          </a:p>
          <a:p>
            <a:pPr marL="568967" lvl="1" indent="-203203" defTabSz="812810">
              <a:spcBef>
                <a:spcPct val="20000"/>
              </a:spcBef>
              <a:buClr>
                <a:srgbClr val="DA1F28"/>
              </a:buClr>
              <a:buSzTx/>
              <a:buFont typeface="Arial" pitchFamily="34" charset="0"/>
              <a:buChar char="•"/>
              <a:defRPr/>
            </a:pPr>
            <a:r>
              <a:rPr lang="en-US" sz="2400" dirty="0">
                <a:latin typeface="Calibri"/>
              </a:rPr>
              <a:t>Allows for normal fluctuations, mistakes and experiments</a:t>
            </a:r>
          </a:p>
          <a:p>
            <a:pPr marL="568967" lvl="1" indent="-203203" defTabSz="812810">
              <a:spcBef>
                <a:spcPct val="20000"/>
              </a:spcBef>
              <a:buClr>
                <a:srgbClr val="DA1F28"/>
              </a:buClr>
              <a:buSzTx/>
              <a:buFont typeface="Arial" pitchFamily="34" charset="0"/>
              <a:buChar char="•"/>
              <a:defRPr/>
            </a:pPr>
            <a:r>
              <a:rPr lang="en-US" sz="2400" dirty="0">
                <a:latin typeface="Calibri"/>
              </a:rPr>
              <a:t>Sees small steps as valuable</a:t>
            </a:r>
          </a:p>
          <a:p>
            <a:pPr marL="568967" lvl="1" indent="-203203" defTabSz="812810">
              <a:spcBef>
                <a:spcPct val="20000"/>
              </a:spcBef>
              <a:buClr>
                <a:srgbClr val="DA1F28"/>
              </a:buClr>
              <a:buSzTx/>
              <a:buFont typeface="Arial" pitchFamily="34" charset="0"/>
              <a:buChar char="•"/>
              <a:defRPr/>
            </a:pPr>
            <a:r>
              <a:rPr lang="en-US" sz="2400" dirty="0">
                <a:latin typeface="Calibri"/>
              </a:rPr>
              <a:t>Focus is on efforts made, not numbers</a:t>
            </a:r>
          </a:p>
          <a:p>
            <a:pPr marL="568967" lvl="1" indent="-203203" defTabSz="812810">
              <a:spcBef>
                <a:spcPct val="20000"/>
              </a:spcBef>
              <a:buClr>
                <a:srgbClr val="DA1F28"/>
              </a:buClr>
              <a:buSzTx/>
              <a:buFont typeface="Arial" pitchFamily="34" charset="0"/>
              <a:buChar char="•"/>
              <a:defRPr/>
            </a:pPr>
            <a:r>
              <a:rPr lang="en-US" sz="2400" dirty="0">
                <a:latin typeface="Calibri"/>
              </a:rPr>
              <a:t>Forward looking: What now? </a:t>
            </a:r>
          </a:p>
          <a:p>
            <a:pPr marL="0" indent="0">
              <a:buNone/>
            </a:pPr>
            <a:endParaRPr lang="en-US" dirty="0"/>
          </a:p>
        </p:txBody>
      </p:sp>
      <p:sp>
        <p:nvSpPr>
          <p:cNvPr id="4" name="TextBox 3">
            <a:extLst>
              <a:ext uri="{FF2B5EF4-FFF2-40B4-BE49-F238E27FC236}">
                <a16:creationId xmlns:a16="http://schemas.microsoft.com/office/drawing/2014/main" id="{C2E2699F-6E9D-2636-9CD1-1D68A8A6A9C7}"/>
              </a:ext>
            </a:extLst>
          </p:cNvPr>
          <p:cNvSpPr txBox="1"/>
          <p:nvPr/>
        </p:nvSpPr>
        <p:spPr>
          <a:xfrm>
            <a:off x="423579" y="6488668"/>
            <a:ext cx="8602343" cy="369332"/>
          </a:xfrm>
          <a:prstGeom prst="rect">
            <a:avLst/>
          </a:prstGeom>
          <a:noFill/>
        </p:spPr>
        <p:txBody>
          <a:bodyPr wrap="square" rtlCol="0">
            <a:spAutoFit/>
          </a:bodyPr>
          <a:lstStyle/>
          <a:p>
            <a:r>
              <a:rPr lang="en-US" dirty="0"/>
              <a:t>Used with permission from ReVive 5 Program; Larry Fisher, PhD &amp; Susan Guzman, PhD</a:t>
            </a:r>
          </a:p>
        </p:txBody>
      </p:sp>
    </p:spTree>
    <p:extLst>
      <p:ext uri="{BB962C8B-B14F-4D97-AF65-F5344CB8AC3E}">
        <p14:creationId xmlns:p14="http://schemas.microsoft.com/office/powerpoint/2010/main" val="22928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381000" y="268165"/>
            <a:ext cx="8382000" cy="1495237"/>
          </a:xfrm>
        </p:spPr>
        <p:txBody>
          <a:bodyPr>
            <a:normAutofit fontScale="90000"/>
          </a:bodyPr>
          <a:lstStyle/>
          <a:p>
            <a:pPr>
              <a:defRPr/>
            </a:pPr>
            <a:r>
              <a:rPr lang="en-US" altLang="en-US" dirty="0">
                <a:ea typeface="ＭＳ Ｐゴシック" panose="020B0600070205080204" pitchFamily="34" charset="-128"/>
              </a:rPr>
              <a:t>Having A Different Kind Of Conversation</a:t>
            </a: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3EEC888A-1E31-E342-9EC1-EAF218ED2E05}"/>
              </a:ext>
            </a:extLst>
          </p:cNvPr>
          <p:cNvSpPr txBox="1"/>
          <p:nvPr/>
        </p:nvSpPr>
        <p:spPr>
          <a:xfrm>
            <a:off x="762000" y="1890037"/>
            <a:ext cx="7620000" cy="49679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Establish a “judgement-free” environment.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Most have never been asked how they feel or think about their diabetes and can elicit painful feelings and thoughts.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We may not be used to hearing &amp; tolerating this (painful and uncomfortable for us too)</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May want to jump in and make them feel better</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May feel that you don’t have the time for this or that it is not part of your professional role</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Remember: you do not have to “fix” them (no need to rescue them, solve it, or make them feel better – just elicit the story)</a:t>
            </a:r>
          </a:p>
          <a:p>
            <a:pPr marL="0" marR="0" lvl="0" indent="0" algn="ctr" defTabSz="914400" rtl="0" eaLnBrk="1" fontAlgn="auto" latinLnBrk="0" hangingPunct="1">
              <a:lnSpc>
                <a:spcPct val="100000"/>
              </a:lnSpc>
              <a:spcBef>
                <a:spcPts val="889"/>
              </a:spcBef>
              <a:spcAft>
                <a:spcPts val="0"/>
              </a:spcAft>
              <a:buClr>
                <a:srgbClr val="727CA3">
                  <a:lumMod val="20000"/>
                  <a:lumOff val="80000"/>
                </a:srgbClr>
              </a:buClr>
              <a:buSzPct val="110000"/>
              <a:buFontTx/>
              <a:buNone/>
              <a:tabLst/>
              <a:defRPr/>
            </a:pPr>
            <a:endParaRPr kumimoji="0" lang="en-US" sz="2133" b="0" i="0" u="sng"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2" name="TextBox 1">
            <a:extLst>
              <a:ext uri="{FF2B5EF4-FFF2-40B4-BE49-F238E27FC236}">
                <a16:creationId xmlns:a16="http://schemas.microsoft.com/office/drawing/2014/main" id="{85E00AFA-5868-4851-2129-E52EAA28C1C9}"/>
              </a:ext>
            </a:extLst>
          </p:cNvPr>
          <p:cNvSpPr txBox="1"/>
          <p:nvPr/>
        </p:nvSpPr>
        <p:spPr>
          <a:xfrm>
            <a:off x="423579" y="6488668"/>
            <a:ext cx="8602343" cy="369332"/>
          </a:xfrm>
          <a:prstGeom prst="rect">
            <a:avLst/>
          </a:prstGeom>
          <a:noFill/>
        </p:spPr>
        <p:txBody>
          <a:bodyPr wrap="square" rtlCol="0">
            <a:spAutoFit/>
          </a:bodyPr>
          <a:lstStyle/>
          <a:p>
            <a:r>
              <a:rPr lang="en-US" dirty="0"/>
              <a:t>Used with permission from ReVive 5 Program; Larry Fisher, PhD &amp; Susan Guzman, PhD</a:t>
            </a:r>
          </a:p>
        </p:txBody>
      </p:sp>
    </p:spTree>
    <p:extLst>
      <p:ext uri="{BB962C8B-B14F-4D97-AF65-F5344CB8AC3E}">
        <p14:creationId xmlns:p14="http://schemas.microsoft.com/office/powerpoint/2010/main" val="908310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CF94AD-62B4-BF6D-C80D-257D4C0FB2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2B304B-FDDD-CC04-3D6C-4C33102FB565}"/>
              </a:ext>
            </a:extLst>
          </p:cNvPr>
          <p:cNvSpPr>
            <a:spLocks noGrp="1"/>
          </p:cNvSpPr>
          <p:nvPr>
            <p:ph type="title"/>
          </p:nvPr>
        </p:nvSpPr>
        <p:spPr/>
        <p:txBody>
          <a:bodyPr/>
          <a:lstStyle/>
          <a:p>
            <a:r>
              <a:rPr lang="en-US" dirty="0"/>
              <a:t>Social Determinants of Health</a:t>
            </a:r>
          </a:p>
        </p:txBody>
      </p:sp>
      <p:sp>
        <p:nvSpPr>
          <p:cNvPr id="3" name="Content Placeholder 2">
            <a:extLst>
              <a:ext uri="{FF2B5EF4-FFF2-40B4-BE49-F238E27FC236}">
                <a16:creationId xmlns:a16="http://schemas.microsoft.com/office/drawing/2014/main" id="{4F019B6E-B766-2ABC-AEA1-7D1E49DF1BED}"/>
              </a:ext>
            </a:extLst>
          </p:cNvPr>
          <p:cNvSpPr>
            <a:spLocks noGrp="1"/>
          </p:cNvSpPr>
          <p:nvPr>
            <p:ph sz="quarter" idx="1"/>
          </p:nvPr>
        </p:nvSpPr>
        <p:spPr>
          <a:xfrm>
            <a:off x="457200" y="1219200"/>
            <a:ext cx="5181600" cy="5486400"/>
          </a:xfrm>
        </p:spPr>
        <p:txBody>
          <a:bodyPr>
            <a:normAutofit fontScale="85000" lnSpcReduction="20000"/>
          </a:bodyPr>
          <a:lstStyle/>
          <a:p>
            <a:r>
              <a:rPr lang="en-US" sz="4700" dirty="0"/>
              <a:t>The conditions in which people:</a:t>
            </a:r>
          </a:p>
          <a:p>
            <a:pPr lvl="1"/>
            <a:r>
              <a:rPr lang="en-US" sz="3800" dirty="0"/>
              <a:t>Play</a:t>
            </a:r>
          </a:p>
          <a:p>
            <a:pPr lvl="1"/>
            <a:r>
              <a:rPr lang="en-US" sz="3800" dirty="0"/>
              <a:t>Live</a:t>
            </a:r>
          </a:p>
          <a:p>
            <a:pPr lvl="1"/>
            <a:r>
              <a:rPr lang="en-US" sz="3800" dirty="0"/>
              <a:t>Work</a:t>
            </a:r>
          </a:p>
          <a:p>
            <a:pPr lvl="1"/>
            <a:r>
              <a:rPr lang="en-US" sz="3800" dirty="0"/>
              <a:t>Learn</a:t>
            </a:r>
          </a:p>
          <a:p>
            <a:pPr lvl="1"/>
            <a:r>
              <a:rPr lang="en-US" sz="3800" dirty="0"/>
              <a:t>Pray</a:t>
            </a:r>
          </a:p>
          <a:p>
            <a:pPr marL="0" indent="0">
              <a:buNone/>
            </a:pPr>
            <a:endParaRPr lang="en-US" dirty="0"/>
          </a:p>
          <a:p>
            <a:pPr marL="0" indent="0">
              <a:buNone/>
            </a:pPr>
            <a:r>
              <a:rPr lang="en-US" dirty="0"/>
              <a:t>Directly affects their health risks and outcome</a:t>
            </a:r>
            <a:br>
              <a:rPr lang="en-US" dirty="0"/>
            </a:br>
            <a:r>
              <a:rPr lang="en-US" sz="2000" i="1" dirty="0"/>
              <a:t>AADE Population Health &amp; Diabetes Educators Evolving Role  2019</a:t>
            </a:r>
          </a:p>
        </p:txBody>
      </p:sp>
      <p:pic>
        <p:nvPicPr>
          <p:cNvPr id="5" name="Picture 4">
            <a:extLst>
              <a:ext uri="{FF2B5EF4-FFF2-40B4-BE49-F238E27FC236}">
                <a16:creationId xmlns:a16="http://schemas.microsoft.com/office/drawing/2014/main" id="{1E762CD9-A2E6-C22A-D686-CC4321FA0688}"/>
              </a:ext>
            </a:extLst>
          </p:cNvPr>
          <p:cNvPicPr>
            <a:picLocks noChangeAspect="1"/>
          </p:cNvPicPr>
          <p:nvPr/>
        </p:nvPicPr>
        <p:blipFill>
          <a:blip r:embed="rId2"/>
          <a:stretch>
            <a:fillRect/>
          </a:stretch>
        </p:blipFill>
        <p:spPr>
          <a:xfrm>
            <a:off x="5614358" y="1371600"/>
            <a:ext cx="2992185" cy="2743200"/>
          </a:xfrm>
          <a:prstGeom prst="rect">
            <a:avLst/>
          </a:prstGeom>
        </p:spPr>
      </p:pic>
    </p:spTree>
    <p:extLst>
      <p:ext uri="{BB962C8B-B14F-4D97-AF65-F5344CB8AC3E}">
        <p14:creationId xmlns:p14="http://schemas.microsoft.com/office/powerpoint/2010/main" val="2407652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381000" y="268165"/>
            <a:ext cx="8382000" cy="1027237"/>
          </a:xfrm>
        </p:spPr>
        <p:txBody>
          <a:bodyPr>
            <a:normAutofit/>
          </a:bodyPr>
          <a:lstStyle/>
          <a:p>
            <a:pPr>
              <a:defRPr/>
            </a:pPr>
            <a:r>
              <a:rPr lang="en-US" altLang="en-US" dirty="0">
                <a:ea typeface="ＭＳ Ｐゴシック" panose="020B0600070205080204" pitchFamily="34" charset="-128"/>
              </a:rPr>
              <a:t>Diabetes Distress Stories</a:t>
            </a: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3EEC888A-1E31-E342-9EC1-EAF218ED2E05}"/>
              </a:ext>
            </a:extLst>
          </p:cNvPr>
          <p:cNvSpPr txBox="1"/>
          <p:nvPr/>
        </p:nvSpPr>
        <p:spPr>
          <a:xfrm>
            <a:off x="695161" y="1499016"/>
            <a:ext cx="7620000" cy="49679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Common events you will hear about: </a:t>
            </a:r>
          </a:p>
          <a:p>
            <a:pPr marL="304804" marR="0" lvl="0" indent="-304804"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Scary or embarrassing lows </a:t>
            </a:r>
          </a:p>
          <a:p>
            <a:pPr marL="304804" marR="0" lvl="0" indent="-304804"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Surprising highs </a:t>
            </a:r>
          </a:p>
          <a:p>
            <a:pPr marL="304804" marR="0" lvl="0" indent="-304804"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Difficulty managing BG </a:t>
            </a:r>
          </a:p>
          <a:p>
            <a:pPr marL="304804" marR="0" lvl="0" indent="-304804"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Eating challenges </a:t>
            </a:r>
          </a:p>
          <a:p>
            <a:pPr marL="304804" marR="0" lvl="0" indent="-304804"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Managing all of the tech </a:t>
            </a:r>
          </a:p>
          <a:p>
            <a:pPr marL="304804" marR="0" lvl="0" indent="-304804"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Situations with friends, family, colleagues</a:t>
            </a:r>
          </a:p>
          <a:p>
            <a:pPr marL="304804" marR="0" lvl="0" indent="-304804"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Managing health care (feeling judged and misunderstood), insurance, etc.</a:t>
            </a:r>
          </a:p>
          <a:p>
            <a:pPr marL="0" marR="0" lvl="0" indent="0" algn="ctr" defTabSz="914400" rtl="0" eaLnBrk="1" fontAlgn="auto" latinLnBrk="0" hangingPunct="1">
              <a:lnSpc>
                <a:spcPct val="100000"/>
              </a:lnSpc>
              <a:spcBef>
                <a:spcPts val="889"/>
              </a:spcBef>
              <a:spcAft>
                <a:spcPts val="0"/>
              </a:spcAft>
              <a:buClr>
                <a:srgbClr val="727CA3">
                  <a:lumMod val="20000"/>
                  <a:lumOff val="80000"/>
                </a:srgbClr>
              </a:buClr>
              <a:buSzPct val="110000"/>
              <a:buFontTx/>
              <a:buNone/>
              <a:tabLst/>
              <a:defRPr/>
            </a:pPr>
            <a:endParaRPr kumimoji="0" lang="en-US" sz="2133" b="0" i="0" u="sng"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2" name="TextBox 1">
            <a:extLst>
              <a:ext uri="{FF2B5EF4-FFF2-40B4-BE49-F238E27FC236}">
                <a16:creationId xmlns:a16="http://schemas.microsoft.com/office/drawing/2014/main" id="{29792E71-E555-2F88-2B0E-6A70A9C414F8}"/>
              </a:ext>
            </a:extLst>
          </p:cNvPr>
          <p:cNvSpPr txBox="1"/>
          <p:nvPr/>
        </p:nvSpPr>
        <p:spPr>
          <a:xfrm>
            <a:off x="423579" y="6488668"/>
            <a:ext cx="8602343" cy="369332"/>
          </a:xfrm>
          <a:prstGeom prst="rect">
            <a:avLst/>
          </a:prstGeom>
          <a:noFill/>
        </p:spPr>
        <p:txBody>
          <a:bodyPr wrap="square" rtlCol="0">
            <a:spAutoFit/>
          </a:bodyPr>
          <a:lstStyle/>
          <a:p>
            <a:r>
              <a:rPr lang="en-US" dirty="0"/>
              <a:t>Used with permission from ReVive 5 Program; Larry Fisher, PhD &amp; Susan Guzman, PhD</a:t>
            </a:r>
          </a:p>
        </p:txBody>
      </p:sp>
    </p:spTree>
    <p:extLst>
      <p:ext uri="{BB962C8B-B14F-4D97-AF65-F5344CB8AC3E}">
        <p14:creationId xmlns:p14="http://schemas.microsoft.com/office/powerpoint/2010/main" val="892800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381000" y="268165"/>
            <a:ext cx="8382000" cy="874837"/>
          </a:xfrm>
        </p:spPr>
        <p:txBody>
          <a:bodyPr>
            <a:normAutofit/>
          </a:bodyPr>
          <a:lstStyle/>
          <a:p>
            <a:pPr>
              <a:defRPr/>
            </a:pPr>
            <a:r>
              <a:rPr lang="en-US" altLang="en-US" dirty="0">
                <a:ea typeface="ＭＳ Ｐゴシック" panose="020B0600070205080204" pitchFamily="34" charset="-128"/>
              </a:rPr>
              <a:t>Having the Conversation</a:t>
            </a: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3EEC888A-1E31-E342-9EC1-EAF218ED2E05}"/>
              </a:ext>
            </a:extLst>
          </p:cNvPr>
          <p:cNvSpPr txBox="1"/>
          <p:nvPr/>
        </p:nvSpPr>
        <p:spPr>
          <a:xfrm>
            <a:off x="513843" y="1226747"/>
            <a:ext cx="8116314"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Listen for major common themes</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b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04804" marR="0" lvl="0" indent="-30480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Hopelessness/powerlessness</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“No matter what I do, I can’t control my diabetes”</a:t>
            </a:r>
          </a:p>
          <a:p>
            <a:pPr marL="304804" marR="0" lvl="0" indent="-30480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Negative self- judgement</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“It is all my fault – I am a bad diabetic. I should be able to do it by now.”</a:t>
            </a:r>
          </a:p>
          <a:p>
            <a:pPr marL="304804" marR="0" lvl="0" indent="-30480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Shame</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“I don’t tell people I have diabetes.” “I keep my challenges to myself.”</a:t>
            </a:r>
          </a:p>
          <a:p>
            <a:pPr marL="304804" marR="0" lvl="0" indent="-30480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Burden:</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“I am a burden on my family, friends and the healthcare system.”</a:t>
            </a:r>
          </a:p>
          <a:p>
            <a:pPr marL="304804" marR="0" lvl="0" indent="-30480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 am broken” (damaged goods</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“I am not as attractive to others because of diabetes”</a:t>
            </a:r>
          </a:p>
          <a:p>
            <a:pPr marL="304804" marR="0" lvl="0" indent="-30480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Doom/Fatalism</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“I am destined for terrible complications”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TextBox 1">
            <a:extLst>
              <a:ext uri="{FF2B5EF4-FFF2-40B4-BE49-F238E27FC236}">
                <a16:creationId xmlns:a16="http://schemas.microsoft.com/office/drawing/2014/main" id="{74F91F14-A169-066D-3CC7-A9CB857F1814}"/>
              </a:ext>
            </a:extLst>
          </p:cNvPr>
          <p:cNvSpPr txBox="1"/>
          <p:nvPr/>
        </p:nvSpPr>
        <p:spPr>
          <a:xfrm>
            <a:off x="423579" y="6488668"/>
            <a:ext cx="8602343" cy="369332"/>
          </a:xfrm>
          <a:prstGeom prst="rect">
            <a:avLst/>
          </a:prstGeom>
          <a:noFill/>
        </p:spPr>
        <p:txBody>
          <a:bodyPr wrap="square" rtlCol="0">
            <a:spAutoFit/>
          </a:bodyPr>
          <a:lstStyle/>
          <a:p>
            <a:r>
              <a:rPr lang="en-US" dirty="0"/>
              <a:t>Used with permission from ReVive 5 Program; Larry Fisher, PhD &amp; Susan Guzman, PhD</a:t>
            </a:r>
          </a:p>
        </p:txBody>
      </p:sp>
    </p:spTree>
    <p:extLst>
      <p:ext uri="{BB962C8B-B14F-4D97-AF65-F5344CB8AC3E}">
        <p14:creationId xmlns:p14="http://schemas.microsoft.com/office/powerpoint/2010/main" val="1485697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C6616064-5969-774A-B4C9-DA46A9D14CFE}"/>
              </a:ext>
            </a:extLst>
          </p:cNvPr>
          <p:cNvSpPr>
            <a:spLocks noGrp="1" noChangeArrowheads="1"/>
          </p:cNvSpPr>
          <p:nvPr>
            <p:ph type="title"/>
          </p:nvPr>
        </p:nvSpPr>
        <p:spPr>
          <a:xfrm>
            <a:off x="381000" y="268165"/>
            <a:ext cx="8382000" cy="874837"/>
          </a:xfrm>
        </p:spPr>
        <p:txBody>
          <a:bodyPr>
            <a:normAutofit/>
          </a:bodyPr>
          <a:lstStyle/>
          <a:p>
            <a:pPr>
              <a:defRPr/>
            </a:pPr>
            <a:r>
              <a:rPr lang="en-US" altLang="en-US" dirty="0">
                <a:ea typeface="ＭＳ Ｐゴシック" panose="020B0600070205080204" pitchFamily="34" charset="-128"/>
              </a:rPr>
              <a:t>Having the Conversation</a:t>
            </a:r>
          </a:p>
        </p:txBody>
      </p:sp>
      <p:sp>
        <p:nvSpPr>
          <p:cNvPr id="25602" name="Rectangle 4">
            <a:extLst>
              <a:ext uri="{FF2B5EF4-FFF2-40B4-BE49-F238E27FC236}">
                <a16:creationId xmlns:a16="http://schemas.microsoft.com/office/drawing/2014/main" id="{36C3EB3F-7F32-4D4A-92BF-93147C18B19F}"/>
              </a:ext>
            </a:extLst>
          </p:cNvPr>
          <p:cNvSpPr>
            <a:spLocks noChangeArrowheads="1"/>
          </p:cNvSpPr>
          <p:nvPr/>
        </p:nvSpPr>
        <p:spPr bwMode="auto">
          <a:xfrm>
            <a:off x="4809069" y="3053644"/>
            <a:ext cx="3318933"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b="1">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SzPct val="100000"/>
              <a:buChar char="–"/>
              <a:defRPr sz="2800" b="1">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SzPct val="100000"/>
              <a:buChar char="•"/>
              <a:defRPr sz="2400" b="1">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SzPct val="100000"/>
              <a:buChar char="•"/>
              <a:defRPr sz="2000" b="1">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b="1">
                <a:solidFill>
                  <a:srgbClr val="FFFFFF"/>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133"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3EEC888A-1E31-E342-9EC1-EAF218ED2E05}"/>
              </a:ext>
            </a:extLst>
          </p:cNvPr>
          <p:cNvSpPr txBox="1"/>
          <p:nvPr/>
        </p:nvSpPr>
        <p:spPr>
          <a:xfrm>
            <a:off x="643811" y="1295400"/>
            <a:ext cx="8116314" cy="61375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Use The Conversational Tools: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04804" marR="0" lvl="0" indent="-304804"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Reflect often with empathy and use “feeling” words: “That must have really frustrated you.” “You must have been so angry.”</a:t>
            </a:r>
          </a:p>
          <a:p>
            <a:pPr marL="304804" marR="0" lvl="0" indent="-304804" algn="l"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04804" marR="0" lvl="0" indent="-304804"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Common “feeling” words: anger, fear, frustration, exhaustion, sad, embarrassed, guilty, overwhelmed, etc.  They will correct you if you are wrong.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04804" marR="0" lvl="0" indent="-304804" algn="l" defTabSz="914400" rtl="0" eaLnBrk="1" fontAlgn="auto" latinLnBrk="0" hangingPunct="1">
              <a:lnSpc>
                <a:spcPct val="100000"/>
              </a:lnSpc>
              <a:spcBef>
                <a:spcPts val="0"/>
              </a:spcBef>
              <a:spcAft>
                <a:spcPts val="0"/>
              </a:spcAft>
              <a:buClrTx/>
              <a:buSzTx/>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Listen for how they are self-critical and beat themselves up (I’m a bad diabetic.” “I should know this by now.”).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prstClr val="black"/>
              </a:solidFill>
              <a:effectLst/>
              <a:uLnTx/>
              <a:uFillTx/>
              <a:latin typeface="Bookman Old Styl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Bookman Old Style"/>
                <a:ea typeface="+mn-ea"/>
                <a:cs typeface="+mn-cs"/>
              </a:rPr>
              <a:t>	</a:t>
            </a:r>
          </a:p>
          <a:p>
            <a:pPr marL="0" marR="0" lvl="0" indent="0" algn="ctr" defTabSz="914400" rtl="0" eaLnBrk="1" fontAlgn="auto" latinLnBrk="0" hangingPunct="1">
              <a:lnSpc>
                <a:spcPct val="100000"/>
              </a:lnSpc>
              <a:spcBef>
                <a:spcPts val="889"/>
              </a:spcBef>
              <a:spcAft>
                <a:spcPts val="0"/>
              </a:spcAft>
              <a:buClr>
                <a:srgbClr val="727CA3">
                  <a:lumMod val="20000"/>
                  <a:lumOff val="80000"/>
                </a:srgbClr>
              </a:buClr>
              <a:buSzPct val="110000"/>
              <a:buFontTx/>
              <a:buNone/>
              <a:tabLst/>
              <a:defRPr/>
            </a:pPr>
            <a:endParaRPr kumimoji="0" lang="en-US" sz="2133" b="0" i="0" u="sng"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2" name="TextBox 1">
            <a:extLst>
              <a:ext uri="{FF2B5EF4-FFF2-40B4-BE49-F238E27FC236}">
                <a16:creationId xmlns:a16="http://schemas.microsoft.com/office/drawing/2014/main" id="{6C55C54F-9B75-D782-7C3D-219FD88AB218}"/>
              </a:ext>
            </a:extLst>
          </p:cNvPr>
          <p:cNvSpPr txBox="1"/>
          <p:nvPr/>
        </p:nvSpPr>
        <p:spPr>
          <a:xfrm>
            <a:off x="423579" y="6488668"/>
            <a:ext cx="8602343" cy="369332"/>
          </a:xfrm>
          <a:prstGeom prst="rect">
            <a:avLst/>
          </a:prstGeom>
          <a:noFill/>
        </p:spPr>
        <p:txBody>
          <a:bodyPr wrap="square" rtlCol="0">
            <a:spAutoFit/>
          </a:bodyPr>
          <a:lstStyle/>
          <a:p>
            <a:r>
              <a:rPr lang="en-US" dirty="0"/>
              <a:t>Used with permission from ReVive 5 Program; Larry Fisher, PhD &amp; Susan Guzman, PhD</a:t>
            </a:r>
          </a:p>
        </p:txBody>
      </p:sp>
    </p:spTree>
    <p:extLst>
      <p:ext uri="{BB962C8B-B14F-4D97-AF65-F5344CB8AC3E}">
        <p14:creationId xmlns:p14="http://schemas.microsoft.com/office/powerpoint/2010/main" val="3730201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D7784-A094-C480-4F5E-06D88A78EDFC}"/>
              </a:ext>
            </a:extLst>
          </p:cNvPr>
          <p:cNvSpPr>
            <a:spLocks noGrp="1"/>
          </p:cNvSpPr>
          <p:nvPr>
            <p:ph type="title"/>
          </p:nvPr>
        </p:nvSpPr>
        <p:spPr>
          <a:xfrm>
            <a:off x="457200" y="228600"/>
            <a:ext cx="8229600" cy="914400"/>
          </a:xfrm>
        </p:spPr>
        <p:txBody>
          <a:bodyPr anchor="b">
            <a:normAutofit/>
          </a:bodyPr>
          <a:lstStyle/>
          <a:p>
            <a:r>
              <a:rPr lang="en-US" dirty="0"/>
              <a:t>RT not sure what to tell partner</a:t>
            </a:r>
          </a:p>
        </p:txBody>
      </p:sp>
      <p:sp>
        <p:nvSpPr>
          <p:cNvPr id="3" name="Content Placeholder 2">
            <a:extLst>
              <a:ext uri="{FF2B5EF4-FFF2-40B4-BE49-F238E27FC236}">
                <a16:creationId xmlns:a16="http://schemas.microsoft.com/office/drawing/2014/main" id="{A58907CB-5479-ED5F-AFE7-7002BA83B6DF}"/>
              </a:ext>
            </a:extLst>
          </p:cNvPr>
          <p:cNvSpPr>
            <a:spLocks noGrp="1"/>
          </p:cNvSpPr>
          <p:nvPr>
            <p:ph sz="quarter" idx="1"/>
          </p:nvPr>
        </p:nvSpPr>
        <p:spPr>
          <a:xfrm>
            <a:off x="457200" y="1219200"/>
            <a:ext cx="4648200" cy="5486400"/>
          </a:xfrm>
        </p:spPr>
        <p:txBody>
          <a:bodyPr>
            <a:normAutofit lnSpcReduction="10000"/>
          </a:bodyPr>
          <a:lstStyle/>
          <a:p>
            <a:pPr>
              <a:lnSpc>
                <a:spcPct val="110000"/>
              </a:lnSpc>
            </a:pPr>
            <a:r>
              <a:rPr lang="en-US" sz="2800" dirty="0"/>
              <a:t>RK has lived with type 1 diabetes for over 20 years. After a divorce, RT started surfing and dating.</a:t>
            </a:r>
          </a:p>
          <a:p>
            <a:pPr>
              <a:lnSpc>
                <a:spcPct val="110000"/>
              </a:lnSpc>
            </a:pPr>
            <a:r>
              <a:rPr lang="en-US" sz="2800" dirty="0"/>
              <a:t>RK has told their partner they have diabetes but has not told them what to do in case of a low blood sugar emergency.</a:t>
            </a:r>
          </a:p>
          <a:p>
            <a:pPr>
              <a:lnSpc>
                <a:spcPct val="110000"/>
              </a:lnSpc>
            </a:pPr>
            <a:r>
              <a:rPr lang="en-US" sz="2800" dirty="0"/>
              <a:t>RT asks about treatment options.</a:t>
            </a:r>
          </a:p>
          <a:p>
            <a:pPr>
              <a:lnSpc>
                <a:spcPct val="110000"/>
              </a:lnSpc>
            </a:pPr>
            <a:r>
              <a:rPr lang="en-US" sz="2800" dirty="0"/>
              <a:t>How might you respond? </a:t>
            </a:r>
          </a:p>
        </p:txBody>
      </p:sp>
      <p:pic>
        <p:nvPicPr>
          <p:cNvPr id="5" name="Picture 4" descr="Woman laying on surfboard floating in the sea">
            <a:extLst>
              <a:ext uri="{FF2B5EF4-FFF2-40B4-BE49-F238E27FC236}">
                <a16:creationId xmlns:a16="http://schemas.microsoft.com/office/drawing/2014/main" id="{50265838-16B9-76D9-9902-711CAA4A025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741" r="25622" b="-3"/>
          <a:stretch/>
        </p:blipFill>
        <p:spPr>
          <a:xfrm>
            <a:off x="5365682" y="1216152"/>
            <a:ext cx="3308164" cy="4041648"/>
          </a:xfrm>
          <a:prstGeom prst="rect">
            <a:avLst/>
          </a:prstGeom>
          <a:noFill/>
        </p:spPr>
      </p:pic>
    </p:spTree>
    <p:extLst>
      <p:ext uri="{BB962C8B-B14F-4D97-AF65-F5344CB8AC3E}">
        <p14:creationId xmlns:p14="http://schemas.microsoft.com/office/powerpoint/2010/main" val="3796157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5B36744-EFBE-7D20-4BEA-C0915621618C}"/>
              </a:ext>
            </a:extLst>
          </p:cNvPr>
          <p:cNvPicPr>
            <a:picLocks noGrp="1" noChangeAspect="1"/>
          </p:cNvPicPr>
          <p:nvPr>
            <p:ph sz="quarter" idx="1"/>
          </p:nvPr>
        </p:nvPicPr>
        <p:blipFill>
          <a:blip r:embed="rId2"/>
          <a:stretch>
            <a:fillRect/>
          </a:stretch>
        </p:blipFill>
        <p:spPr>
          <a:xfrm>
            <a:off x="180975" y="838200"/>
            <a:ext cx="8080269" cy="6019800"/>
          </a:xfrm>
          <a:noFill/>
        </p:spPr>
      </p:pic>
      <p:sp>
        <p:nvSpPr>
          <p:cNvPr id="10" name="Title 1">
            <a:extLst>
              <a:ext uri="{FF2B5EF4-FFF2-40B4-BE49-F238E27FC236}">
                <a16:creationId xmlns:a16="http://schemas.microsoft.com/office/drawing/2014/main" id="{CFE9C795-BB20-A47A-B148-2C5BBB410220}"/>
              </a:ext>
            </a:extLst>
          </p:cNvPr>
          <p:cNvSpPr>
            <a:spLocks noGrp="1"/>
          </p:cNvSpPr>
          <p:nvPr>
            <p:ph type="title"/>
          </p:nvPr>
        </p:nvSpPr>
        <p:spPr>
          <a:xfrm>
            <a:off x="457200" y="152400"/>
            <a:ext cx="8229600" cy="838200"/>
          </a:xfrm>
        </p:spPr>
        <p:txBody>
          <a:bodyPr/>
          <a:lstStyle/>
          <a:p>
            <a:r>
              <a:rPr lang="en-US" dirty="0"/>
              <a:t>Having the Conversation</a:t>
            </a:r>
          </a:p>
        </p:txBody>
      </p:sp>
      <p:sp>
        <p:nvSpPr>
          <p:cNvPr id="4" name="TextBox 3">
            <a:extLst>
              <a:ext uri="{FF2B5EF4-FFF2-40B4-BE49-F238E27FC236}">
                <a16:creationId xmlns:a16="http://schemas.microsoft.com/office/drawing/2014/main" id="{C51A71EA-22F2-D2D0-7B3A-F1CA981373BC}"/>
              </a:ext>
            </a:extLst>
          </p:cNvPr>
          <p:cNvSpPr txBox="1"/>
          <p:nvPr/>
        </p:nvSpPr>
        <p:spPr>
          <a:xfrm>
            <a:off x="457199" y="1037896"/>
            <a:ext cx="8229599" cy="3157339"/>
          </a:xfrm>
          <a:prstGeom prst="rect">
            <a:avLst/>
          </a:prstGeom>
          <a:solidFill>
            <a:schemeClr val="accent2">
              <a:lumMod val="20000"/>
              <a:lumOff val="80000"/>
            </a:schemeClr>
          </a:solidFill>
        </p:spPr>
        <p:txBody>
          <a:bodyPr wrap="square">
            <a:spAutoFit/>
          </a:bodyPr>
          <a:lstStyle/>
          <a:p>
            <a:pPr>
              <a:lnSpc>
                <a:spcPct val="120000"/>
              </a:lnSpc>
              <a:buFont typeface="Wingdings" pitchFamily="2" charset="2"/>
              <a:buChar char="§"/>
            </a:pPr>
            <a:r>
              <a:rPr lang="en-US" sz="2400" dirty="0"/>
              <a:t> Eliciting a diabetes story</a:t>
            </a:r>
          </a:p>
          <a:p>
            <a:pPr>
              <a:lnSpc>
                <a:spcPct val="120000"/>
              </a:lnSpc>
              <a:buFont typeface="Wingdings" pitchFamily="2" charset="2"/>
              <a:buChar char="§"/>
            </a:pPr>
            <a:r>
              <a:rPr lang="en-US" sz="2400" dirty="0"/>
              <a:t> Listening for the major DD themes</a:t>
            </a:r>
          </a:p>
          <a:p>
            <a:pPr>
              <a:lnSpc>
                <a:spcPct val="120000"/>
              </a:lnSpc>
              <a:buFont typeface="Wingdings" pitchFamily="2" charset="2"/>
              <a:buChar char="§"/>
            </a:pPr>
            <a:r>
              <a:rPr lang="en-US" sz="2400" dirty="0"/>
              <a:t>Three approaches to fostering a new perspective</a:t>
            </a:r>
          </a:p>
          <a:p>
            <a:pPr lvl="1">
              <a:lnSpc>
                <a:spcPct val="120000"/>
              </a:lnSpc>
              <a:buFont typeface="Wingdings" pitchFamily="2" charset="2"/>
              <a:buChar char="§"/>
            </a:pPr>
            <a:r>
              <a:rPr lang="en-US" sz="2400" dirty="0"/>
              <a:t> Distinguish between thoughts/feelings &amp; actions</a:t>
            </a:r>
          </a:p>
          <a:p>
            <a:pPr lvl="1">
              <a:lnSpc>
                <a:spcPct val="120000"/>
              </a:lnSpc>
              <a:buFont typeface="Wingdings" pitchFamily="2" charset="2"/>
              <a:buChar char="§"/>
            </a:pPr>
            <a:r>
              <a:rPr lang="en-US" sz="2400" dirty="0"/>
              <a:t> Address inaccurate beliefs</a:t>
            </a:r>
          </a:p>
          <a:p>
            <a:pPr lvl="1">
              <a:lnSpc>
                <a:spcPct val="120000"/>
              </a:lnSpc>
              <a:buFont typeface="Wingdings" pitchFamily="2" charset="2"/>
              <a:buChar char="§"/>
            </a:pPr>
            <a:r>
              <a:rPr lang="en-US" sz="2400" dirty="0"/>
              <a:t> Establish more realistic expectations</a:t>
            </a:r>
          </a:p>
          <a:p>
            <a:pPr>
              <a:lnSpc>
                <a:spcPct val="120000"/>
              </a:lnSpc>
              <a:buFont typeface="Wingdings" pitchFamily="2" charset="2"/>
              <a:buChar char="§"/>
            </a:pPr>
            <a:r>
              <a:rPr lang="en-US" sz="2400" dirty="0"/>
              <a:t>Considering different management choices</a:t>
            </a:r>
            <a:endParaRPr lang="en-US" dirty="0"/>
          </a:p>
        </p:txBody>
      </p:sp>
      <p:sp>
        <p:nvSpPr>
          <p:cNvPr id="8" name="Rectangle 7">
            <a:extLst>
              <a:ext uri="{FF2B5EF4-FFF2-40B4-BE49-F238E27FC236}">
                <a16:creationId xmlns:a16="http://schemas.microsoft.com/office/drawing/2014/main" id="{42B83EF0-FC52-EBE0-D836-0E35AFBCFFB1}"/>
              </a:ext>
            </a:extLst>
          </p:cNvPr>
          <p:cNvSpPr/>
          <p:nvPr/>
        </p:nvSpPr>
        <p:spPr>
          <a:xfrm>
            <a:off x="245603" y="6357346"/>
            <a:ext cx="1123950" cy="4857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136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4221" y="1046223"/>
            <a:ext cx="628814" cy="628814"/>
          </a:xfrm>
          <a:prstGeom prst="rect">
            <a:avLst/>
          </a:prstGeom>
        </p:spPr>
      </p:pic>
      <p:sp>
        <p:nvSpPr>
          <p:cNvPr id="2" name="Title 1">
            <a:extLst>
              <a:ext uri="{FF2B5EF4-FFF2-40B4-BE49-F238E27FC236}">
                <a16:creationId xmlns:a16="http://schemas.microsoft.com/office/drawing/2014/main" id="{B3A2AED3-ED0E-FE6F-1D27-875DEAD316CB}"/>
              </a:ext>
            </a:extLst>
          </p:cNvPr>
          <p:cNvSpPr>
            <a:spLocks noGrp="1"/>
          </p:cNvSpPr>
          <p:nvPr>
            <p:ph type="title"/>
          </p:nvPr>
        </p:nvSpPr>
        <p:spPr/>
        <p:txBody>
          <a:bodyPr/>
          <a:lstStyle/>
          <a:p>
            <a:r>
              <a:rPr lang="en-US" dirty="0"/>
              <a:t>Hypoglycemia Conversation</a:t>
            </a:r>
          </a:p>
        </p:txBody>
      </p:sp>
      <p:sp>
        <p:nvSpPr>
          <p:cNvPr id="3" name="Content Placeholder 2">
            <a:extLst>
              <a:ext uri="{FF2B5EF4-FFF2-40B4-BE49-F238E27FC236}">
                <a16:creationId xmlns:a16="http://schemas.microsoft.com/office/drawing/2014/main" id="{7FCE9A90-1C68-5DD3-0D6F-935E06A50A90}"/>
              </a:ext>
            </a:extLst>
          </p:cNvPr>
          <p:cNvSpPr>
            <a:spLocks noGrp="1"/>
          </p:cNvSpPr>
          <p:nvPr>
            <p:ph sz="quarter" idx="1"/>
          </p:nvPr>
        </p:nvSpPr>
        <p:spPr>
          <a:xfrm>
            <a:off x="457200" y="1219200"/>
            <a:ext cx="5638800" cy="5334000"/>
          </a:xfrm>
        </p:spPr>
        <p:txBody>
          <a:bodyPr>
            <a:normAutofit/>
          </a:bodyPr>
          <a:lstStyle/>
          <a:p>
            <a:pPr>
              <a:lnSpc>
                <a:spcPct val="120000"/>
              </a:lnSpc>
            </a:pPr>
            <a:r>
              <a:rPr lang="en-US" sz="2400" dirty="0"/>
              <a:t>What is the story you are telling yourself?</a:t>
            </a:r>
          </a:p>
          <a:p>
            <a:pPr>
              <a:lnSpc>
                <a:spcPct val="120000"/>
              </a:lnSpc>
            </a:pPr>
            <a:r>
              <a:rPr lang="en-US" sz="2400" dirty="0"/>
              <a:t>It sounds like you are afraid that if you tell your boyfriend about your risk of low blood sugar, he might feel uncomfortable? Did I get that right? </a:t>
            </a:r>
            <a:r>
              <a:rPr lang="en-US" sz="2400" dirty="0">
                <a:solidFill>
                  <a:srgbClr val="C00000"/>
                </a:solidFill>
              </a:rPr>
              <a:t>(R, S)</a:t>
            </a:r>
          </a:p>
          <a:p>
            <a:pPr>
              <a:lnSpc>
                <a:spcPct val="120000"/>
              </a:lnSpc>
            </a:pPr>
            <a:r>
              <a:rPr lang="en-US" sz="2400" dirty="0"/>
              <a:t>That makes sense to me. </a:t>
            </a:r>
            <a:r>
              <a:rPr lang="en-US" sz="2400" dirty="0">
                <a:solidFill>
                  <a:srgbClr val="C00000"/>
                </a:solidFill>
              </a:rPr>
              <a:t>(N)</a:t>
            </a:r>
          </a:p>
          <a:p>
            <a:pPr>
              <a:lnSpc>
                <a:spcPct val="120000"/>
              </a:lnSpc>
            </a:pPr>
            <a:r>
              <a:rPr lang="en-US" sz="2400" dirty="0"/>
              <a:t>Would you be interested in exploring some newer treatment options for low blood sugar?</a:t>
            </a:r>
          </a:p>
          <a:p>
            <a:pPr>
              <a:lnSpc>
                <a:spcPct val="120000"/>
              </a:lnSpc>
            </a:pPr>
            <a:r>
              <a:rPr lang="en-US" sz="2400" dirty="0"/>
              <a:t>What do you think would be the next best step? </a:t>
            </a:r>
            <a:r>
              <a:rPr lang="en-US" sz="2400" dirty="0">
                <a:solidFill>
                  <a:srgbClr val="C00000"/>
                </a:solidFill>
              </a:rPr>
              <a:t>(O)</a:t>
            </a:r>
          </a:p>
        </p:txBody>
      </p:sp>
      <p:pic>
        <p:nvPicPr>
          <p:cNvPr id="8" name="Picture 7">
            <a:extLst>
              <a:ext uri="{FF2B5EF4-FFF2-40B4-BE49-F238E27FC236}">
                <a16:creationId xmlns:a16="http://schemas.microsoft.com/office/drawing/2014/main" id="{ABF4A38C-B6EF-ECFD-D807-B38C75101554}"/>
              </a:ext>
            </a:extLst>
          </p:cNvPr>
          <p:cNvPicPr>
            <a:picLocks noChangeAspect="1"/>
          </p:cNvPicPr>
          <p:nvPr/>
        </p:nvPicPr>
        <p:blipFill>
          <a:blip r:embed="rId4"/>
          <a:stretch>
            <a:fillRect/>
          </a:stretch>
        </p:blipFill>
        <p:spPr>
          <a:xfrm>
            <a:off x="6553200" y="1415188"/>
            <a:ext cx="1931021" cy="2307343"/>
          </a:xfrm>
          <a:prstGeom prst="rect">
            <a:avLst/>
          </a:prstGeom>
        </p:spPr>
      </p:pic>
      <p:sp>
        <p:nvSpPr>
          <p:cNvPr id="4" name="TextBox 3">
            <a:extLst>
              <a:ext uri="{FF2B5EF4-FFF2-40B4-BE49-F238E27FC236}">
                <a16:creationId xmlns:a16="http://schemas.microsoft.com/office/drawing/2014/main" id="{6BA87602-086B-F726-2EEC-191A7A39A10D}"/>
              </a:ext>
            </a:extLst>
          </p:cNvPr>
          <p:cNvSpPr txBox="1"/>
          <p:nvPr/>
        </p:nvSpPr>
        <p:spPr>
          <a:xfrm>
            <a:off x="6858000" y="3722531"/>
            <a:ext cx="1828800" cy="461665"/>
          </a:xfrm>
          <a:prstGeom prst="rect">
            <a:avLst/>
          </a:prstGeom>
          <a:noFill/>
        </p:spPr>
        <p:txBody>
          <a:bodyPr wrap="square" rtlCol="0">
            <a:spAutoFit/>
          </a:bodyPr>
          <a:lstStyle/>
          <a:p>
            <a:r>
              <a:rPr lang="en-US" sz="2400" dirty="0">
                <a:solidFill>
                  <a:srgbClr val="0070C0"/>
                </a:solidFill>
              </a:rPr>
              <a:t> </a:t>
            </a:r>
          </a:p>
        </p:txBody>
      </p:sp>
    </p:spTree>
    <p:extLst>
      <p:ext uri="{BB962C8B-B14F-4D97-AF65-F5344CB8AC3E}">
        <p14:creationId xmlns:p14="http://schemas.microsoft.com/office/powerpoint/2010/main" val="8912193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A4F2AF7-EAED-4D17-D159-4C7F94BF882F}"/>
              </a:ext>
            </a:extLst>
          </p:cNvPr>
          <p:cNvSpPr>
            <a:spLocks noGrp="1"/>
          </p:cNvSpPr>
          <p:nvPr>
            <p:ph type="title"/>
          </p:nvPr>
        </p:nvSpPr>
        <p:spPr>
          <a:xfrm>
            <a:off x="603844" y="124509"/>
            <a:ext cx="7936312" cy="1295400"/>
          </a:xfrm>
        </p:spPr>
        <p:txBody>
          <a:bodyPr>
            <a:noAutofit/>
          </a:bodyPr>
          <a:lstStyle/>
          <a:p>
            <a:r>
              <a:rPr lang="en-US" sz="4000" dirty="0"/>
              <a:t>Create a Judgement Free Zone – Roll out the Carpet of Acceptance</a:t>
            </a:r>
          </a:p>
        </p:txBody>
      </p:sp>
      <p:pic>
        <p:nvPicPr>
          <p:cNvPr id="12" name="Content Placeholder 11" descr="Low angle view of clouds in blue sky">
            <a:extLst>
              <a:ext uri="{FF2B5EF4-FFF2-40B4-BE49-F238E27FC236}">
                <a16:creationId xmlns:a16="http://schemas.microsoft.com/office/drawing/2014/main" id="{543C1C26-1CE4-3972-848D-A40A2E5C1A42}"/>
              </a:ext>
            </a:extLst>
          </p:cNvPr>
          <p:cNvPicPr>
            <a:picLocks noGrp="1" noChangeAspect="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603843" y="1530806"/>
            <a:ext cx="7936313" cy="4937125"/>
          </a:xfrm>
        </p:spPr>
      </p:pic>
      <p:sp>
        <p:nvSpPr>
          <p:cNvPr id="14" name="TextBox 13">
            <a:extLst>
              <a:ext uri="{FF2B5EF4-FFF2-40B4-BE49-F238E27FC236}">
                <a16:creationId xmlns:a16="http://schemas.microsoft.com/office/drawing/2014/main" id="{31BECA97-192F-9FA1-6B83-6AE96A4B0A41}"/>
              </a:ext>
            </a:extLst>
          </p:cNvPr>
          <p:cNvSpPr txBox="1"/>
          <p:nvPr/>
        </p:nvSpPr>
        <p:spPr>
          <a:xfrm>
            <a:off x="685800" y="1752600"/>
            <a:ext cx="7772400" cy="2246769"/>
          </a:xfrm>
          <a:prstGeom prst="rect">
            <a:avLst/>
          </a:prstGeom>
          <a:noFill/>
        </p:spPr>
        <p:txBody>
          <a:bodyPr wrap="square">
            <a:spAutoFit/>
          </a:bodyPr>
          <a:lstStyle/>
          <a:p>
            <a:pPr algn="ctr"/>
            <a:r>
              <a:rPr lang="en-US" sz="2800" dirty="0">
                <a:solidFill>
                  <a:schemeClr val="bg1"/>
                </a:solidFill>
              </a:rPr>
              <a:t>There are no bad or good blood glucose numbers.</a:t>
            </a:r>
          </a:p>
          <a:p>
            <a:pPr algn="ctr"/>
            <a:r>
              <a:rPr lang="en-US" sz="2800" dirty="0">
                <a:solidFill>
                  <a:schemeClr val="bg1"/>
                </a:solidFill>
              </a:rPr>
              <a:t>There is no cheating.</a:t>
            </a:r>
          </a:p>
          <a:p>
            <a:pPr algn="ctr"/>
            <a:r>
              <a:rPr lang="en-US" sz="2800" dirty="0">
                <a:solidFill>
                  <a:schemeClr val="bg1"/>
                </a:solidFill>
              </a:rPr>
              <a:t>You are not failing at your diabetes.</a:t>
            </a:r>
          </a:p>
          <a:p>
            <a:pPr algn="ctr"/>
            <a:r>
              <a:rPr lang="en-US" sz="2800" dirty="0">
                <a:solidFill>
                  <a:schemeClr val="bg1"/>
                </a:solidFill>
              </a:rPr>
              <a:t>It is not your fault you have diabetes.</a:t>
            </a:r>
          </a:p>
          <a:p>
            <a:pPr algn="ctr"/>
            <a:r>
              <a:rPr lang="en-US" sz="2800" dirty="0">
                <a:solidFill>
                  <a:schemeClr val="bg1"/>
                </a:solidFill>
              </a:rPr>
              <a:t>Thank you for showing up today.</a:t>
            </a:r>
            <a:endParaRPr lang="en-US" sz="1800" dirty="0">
              <a:solidFill>
                <a:schemeClr val="bg1"/>
              </a:solidFill>
            </a:endParaRPr>
          </a:p>
        </p:txBody>
      </p:sp>
    </p:spTree>
    <p:extLst>
      <p:ext uri="{BB962C8B-B14F-4D97-AF65-F5344CB8AC3E}">
        <p14:creationId xmlns:p14="http://schemas.microsoft.com/office/powerpoint/2010/main" val="3946733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4221" y="1046223"/>
            <a:ext cx="628814" cy="628814"/>
          </a:xfrm>
          <a:prstGeom prst="rect">
            <a:avLst/>
          </a:prstGeom>
        </p:spPr>
      </p:pic>
      <p:sp>
        <p:nvSpPr>
          <p:cNvPr id="2" name="Title 1">
            <a:extLst>
              <a:ext uri="{FF2B5EF4-FFF2-40B4-BE49-F238E27FC236}">
                <a16:creationId xmlns:a16="http://schemas.microsoft.com/office/drawing/2014/main" id="{424ACBFD-5EE4-6E3F-40D6-A454D06E0A5B}"/>
              </a:ext>
            </a:extLst>
          </p:cNvPr>
          <p:cNvSpPr>
            <a:spLocks noGrp="1"/>
          </p:cNvSpPr>
          <p:nvPr>
            <p:ph type="title"/>
          </p:nvPr>
        </p:nvSpPr>
        <p:spPr/>
        <p:txBody>
          <a:bodyPr>
            <a:normAutofit fontScale="90000"/>
          </a:bodyPr>
          <a:lstStyle/>
          <a:p>
            <a:r>
              <a:rPr lang="en-US" sz="4800" b="1" dirty="0">
                <a:ea typeface="Calibri" panose="020F0502020204030204" pitchFamily="34" charset="0"/>
                <a:cs typeface="Calibri" panose="020F0502020204030204" pitchFamily="34" charset="0"/>
              </a:rPr>
              <a:t>List of typical “Problem Causers.”</a:t>
            </a:r>
            <a:endParaRPr lang="en-US" dirty="0">
              <a:ea typeface="Calibri" panose="020F0502020204030204" pitchFamily="34" charset="0"/>
              <a:cs typeface="Calibri" panose="020F0502020204030204" pitchFamily="34" charset="0"/>
            </a:endParaRPr>
          </a:p>
        </p:txBody>
      </p:sp>
      <p:sp>
        <p:nvSpPr>
          <p:cNvPr id="7" name="Content Placeholder 6">
            <a:extLst>
              <a:ext uri="{FF2B5EF4-FFF2-40B4-BE49-F238E27FC236}">
                <a16:creationId xmlns:a16="http://schemas.microsoft.com/office/drawing/2014/main" id="{FC2A8D5C-B2B5-A5F0-461A-CE076A1EFB07}"/>
              </a:ext>
            </a:extLst>
          </p:cNvPr>
          <p:cNvSpPr>
            <a:spLocks noGrp="1"/>
          </p:cNvSpPr>
          <p:nvPr>
            <p:ph sz="quarter" idx="1"/>
          </p:nvPr>
        </p:nvSpPr>
        <p:spPr>
          <a:xfrm>
            <a:off x="460341" y="2136278"/>
            <a:ext cx="4041648" cy="4343400"/>
          </a:xfrm>
        </p:spPr>
        <p:txBody>
          <a:bodyPr>
            <a:normAutofit/>
          </a:bodyPr>
          <a:lstStyle/>
          <a:p>
            <a:pPr marL="342991" lvl="1" indent="-342991">
              <a:buClr>
                <a:srgbClr val="005959"/>
              </a:buClr>
              <a:buFont typeface="Wingdings" panose="05000000000000000000" pitchFamily="2" charset="2"/>
              <a:buChar char="§"/>
            </a:pPr>
            <a:r>
              <a:rPr lang="en-US" sz="2600" dirty="0">
                <a:ea typeface="Calibri" panose="020F0502020204030204" pitchFamily="34" charset="0"/>
                <a:cs typeface="Calibri" panose="020F0502020204030204" pitchFamily="34" charset="0"/>
              </a:rPr>
              <a:t>Basal insulin dose or rates may need adjusting. </a:t>
            </a:r>
          </a:p>
          <a:p>
            <a:pPr marL="342991" lvl="1" indent="-342991">
              <a:buClr>
                <a:srgbClr val="005959"/>
              </a:buClr>
              <a:buFont typeface="Wingdings" panose="05000000000000000000" pitchFamily="2" charset="2"/>
              <a:buChar char="§"/>
            </a:pPr>
            <a:r>
              <a:rPr lang="en-US" sz="2600" dirty="0">
                <a:ea typeface="Calibri" panose="020F0502020204030204" pitchFamily="34" charset="0"/>
                <a:cs typeface="Calibri" panose="020F0502020204030204" pitchFamily="34" charset="0"/>
              </a:rPr>
              <a:t>Carb count accurate?</a:t>
            </a:r>
          </a:p>
          <a:p>
            <a:pPr marL="342991" lvl="1" indent="-342991">
              <a:buClr>
                <a:srgbClr val="005959"/>
              </a:buClr>
              <a:buFont typeface="Wingdings" panose="05000000000000000000" pitchFamily="2" charset="2"/>
              <a:buChar char="§"/>
            </a:pPr>
            <a:r>
              <a:rPr lang="en-US" sz="2600" dirty="0">
                <a:ea typeface="Calibri" panose="020F0502020204030204" pitchFamily="34" charset="0"/>
                <a:cs typeface="Calibri" panose="020F0502020204030204" pitchFamily="34" charset="0"/>
              </a:rPr>
              <a:t>Right meal carb ratio? </a:t>
            </a:r>
          </a:p>
          <a:p>
            <a:pPr marL="342991" lvl="1" indent="-342991">
              <a:buClr>
                <a:srgbClr val="005959"/>
              </a:buClr>
              <a:buFont typeface="Wingdings" panose="05000000000000000000" pitchFamily="2" charset="2"/>
              <a:buChar char="§"/>
            </a:pPr>
            <a:r>
              <a:rPr lang="en-US" sz="2600" dirty="0">
                <a:ea typeface="Calibri" panose="020F0502020204030204" pitchFamily="34" charset="0"/>
                <a:cs typeface="Calibri" panose="020F0502020204030204" pitchFamily="34" charset="0"/>
              </a:rPr>
              <a:t>Right correction bolus insulin? </a:t>
            </a:r>
          </a:p>
          <a:p>
            <a:pPr marL="342991" lvl="1" indent="-342991">
              <a:buClr>
                <a:srgbClr val="005959"/>
              </a:buClr>
              <a:buFont typeface="Wingdings" panose="05000000000000000000" pitchFamily="2" charset="2"/>
              <a:buChar char="§"/>
            </a:pPr>
            <a:r>
              <a:rPr lang="en-US" sz="2600" dirty="0">
                <a:ea typeface="Calibri" panose="020F0502020204030204" pitchFamily="34" charset="0"/>
                <a:cs typeface="Calibri" panose="020F0502020204030204" pitchFamily="34" charset="0"/>
              </a:rPr>
              <a:t>Timing of insulin dosing may need adjustment- insulin taken early or late.</a:t>
            </a:r>
          </a:p>
        </p:txBody>
      </p:sp>
      <p:sp>
        <p:nvSpPr>
          <p:cNvPr id="3" name="Content Placeholder 2">
            <a:extLst>
              <a:ext uri="{FF2B5EF4-FFF2-40B4-BE49-F238E27FC236}">
                <a16:creationId xmlns:a16="http://schemas.microsoft.com/office/drawing/2014/main" id="{889203E7-64E2-33E2-E483-9A8D1EBC9807}"/>
              </a:ext>
            </a:extLst>
          </p:cNvPr>
          <p:cNvSpPr>
            <a:spLocks noGrp="1"/>
          </p:cNvSpPr>
          <p:nvPr>
            <p:ph sz="quarter" idx="2"/>
          </p:nvPr>
        </p:nvSpPr>
        <p:spPr>
          <a:xfrm>
            <a:off x="4572000" y="2068304"/>
            <a:ext cx="4041648" cy="4937760"/>
          </a:xfrm>
        </p:spPr>
        <p:txBody>
          <a:bodyPr>
            <a:normAutofit/>
          </a:bodyPr>
          <a:lstStyle/>
          <a:p>
            <a:pPr marL="342991" lvl="1" indent="-342991">
              <a:buClr>
                <a:srgbClr val="005959"/>
              </a:buClr>
              <a:buFont typeface="Wingdings" panose="05000000000000000000" pitchFamily="2" charset="2"/>
              <a:buChar char="§"/>
            </a:pPr>
            <a:r>
              <a:rPr lang="en-US" sz="2600" dirty="0">
                <a:ea typeface="Calibri" panose="020F0502020204030204" pitchFamily="34" charset="0"/>
                <a:cs typeface="Calibri" panose="020F0502020204030204" pitchFamily="34" charset="0"/>
              </a:rPr>
              <a:t>Type of food consumed  affected glucose response (fats, protein, fiber).</a:t>
            </a:r>
          </a:p>
          <a:p>
            <a:pPr marL="342991" lvl="1" indent="-342991">
              <a:buClr>
                <a:srgbClr val="005959"/>
              </a:buClr>
              <a:buFont typeface="Wingdings" panose="05000000000000000000" pitchFamily="2" charset="2"/>
              <a:buChar char="§"/>
            </a:pPr>
            <a:r>
              <a:rPr lang="en-US" sz="2600" dirty="0">
                <a:ea typeface="Calibri" panose="020F0502020204030204" pitchFamily="34" charset="0"/>
                <a:cs typeface="Calibri" panose="020F0502020204030204" pitchFamily="34" charset="0"/>
              </a:rPr>
              <a:t>Effects of exercise and physical activity.</a:t>
            </a:r>
          </a:p>
          <a:p>
            <a:pPr marL="342991" lvl="1" indent="-342991">
              <a:buClr>
                <a:srgbClr val="005959"/>
              </a:buClr>
              <a:buFont typeface="Wingdings" panose="05000000000000000000" pitchFamily="2" charset="2"/>
              <a:buChar char="§"/>
            </a:pPr>
            <a:r>
              <a:rPr lang="en-US" sz="2600" dirty="0">
                <a:ea typeface="Calibri" panose="020F0502020204030204" pitchFamily="34" charset="0"/>
                <a:cs typeface="Calibri" panose="020F0502020204030204" pitchFamily="34" charset="0"/>
              </a:rPr>
              <a:t>‘Stacking’ insulin boluses. </a:t>
            </a:r>
          </a:p>
          <a:p>
            <a:pPr marL="342991" lvl="1" indent="-342991">
              <a:buClr>
                <a:srgbClr val="005959"/>
              </a:buClr>
              <a:buFont typeface="Wingdings" panose="05000000000000000000" pitchFamily="2" charset="2"/>
              <a:buChar char="§"/>
            </a:pPr>
            <a:r>
              <a:rPr lang="en-US" sz="2600" dirty="0">
                <a:ea typeface="Calibri" panose="020F0502020204030204" pitchFamily="34" charset="0"/>
                <a:cs typeface="Calibri" panose="020F0502020204030204" pitchFamily="34" charset="0"/>
              </a:rPr>
              <a:t>Response to concerns about hypoglycemia.</a:t>
            </a:r>
          </a:p>
          <a:p>
            <a:pPr marL="342991" lvl="1" indent="-342991">
              <a:buClr>
                <a:srgbClr val="005959"/>
              </a:buClr>
              <a:buFont typeface="Wingdings" panose="05000000000000000000" pitchFamily="2" charset="2"/>
              <a:buChar char="§"/>
            </a:pPr>
            <a:r>
              <a:rPr lang="en-US" sz="2600" dirty="0">
                <a:ea typeface="Calibri" panose="020F0502020204030204" pitchFamily="34" charset="0"/>
                <a:cs typeface="Calibri" panose="020F0502020204030204" pitchFamily="34" charset="0"/>
              </a:rPr>
              <a:t>Stress: family, work, financial, etc.</a:t>
            </a:r>
          </a:p>
          <a:p>
            <a:pPr marL="0" lvl="1" indent="0">
              <a:buClr>
                <a:srgbClr val="005959"/>
              </a:buClr>
              <a:buNone/>
            </a:pPr>
            <a:endParaRPr lang="en-US" sz="2600" dirty="0">
              <a:ea typeface="Calibri" panose="020F0502020204030204" pitchFamily="34" charset="0"/>
              <a:cs typeface="Calibri" panose="020F0502020204030204" pitchFamily="34" charset="0"/>
            </a:endParaRPr>
          </a:p>
          <a:p>
            <a:endParaRPr lang="en-US" dirty="0"/>
          </a:p>
        </p:txBody>
      </p:sp>
      <p:sp>
        <p:nvSpPr>
          <p:cNvPr id="4" name="TextBox 3">
            <a:extLst>
              <a:ext uri="{FF2B5EF4-FFF2-40B4-BE49-F238E27FC236}">
                <a16:creationId xmlns:a16="http://schemas.microsoft.com/office/drawing/2014/main" id="{760A1FD3-0C2C-4CC7-B3A6-904C641A761E}"/>
              </a:ext>
            </a:extLst>
          </p:cNvPr>
          <p:cNvSpPr txBox="1"/>
          <p:nvPr/>
        </p:nvSpPr>
        <p:spPr>
          <a:xfrm>
            <a:off x="457201" y="1114197"/>
            <a:ext cx="8458200" cy="954107"/>
          </a:xfrm>
          <a:prstGeom prst="rect">
            <a:avLst/>
          </a:prstGeom>
          <a:noFill/>
        </p:spPr>
        <p:txBody>
          <a:bodyPr wrap="square" rtlCol="0">
            <a:spAutoFit/>
          </a:bodyPr>
          <a:lstStyle/>
          <a:p>
            <a:r>
              <a:rPr lang="en-US" sz="2800" b="1" dirty="0">
                <a:latin typeface="Calibri" panose="020F0502020204030204" pitchFamily="34" charset="0"/>
                <a:cs typeface="Calibri" panose="020F0502020204030204" pitchFamily="34" charset="0"/>
              </a:rPr>
              <a:t>Knowing the DD Story helps you anticipate the causes of BG problems</a:t>
            </a:r>
          </a:p>
        </p:txBody>
      </p:sp>
    </p:spTree>
    <p:extLst>
      <p:ext uri="{BB962C8B-B14F-4D97-AF65-F5344CB8AC3E}">
        <p14:creationId xmlns:p14="http://schemas.microsoft.com/office/powerpoint/2010/main" val="15585739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19C42-5912-8C34-61A0-566243C1CD72}"/>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738170A2-80F3-6E5C-1332-74221DCEF5E2}"/>
              </a:ext>
            </a:extLst>
          </p:cNvPr>
          <p:cNvPicPr>
            <a:picLocks noChangeAspect="1"/>
          </p:cNvPicPr>
          <p:nvPr/>
        </p:nvPicPr>
        <p:blipFill>
          <a:blip r:embed="rId2"/>
          <a:stretch>
            <a:fillRect/>
          </a:stretch>
        </p:blipFill>
        <p:spPr>
          <a:xfrm>
            <a:off x="2148678" y="0"/>
            <a:ext cx="4846643" cy="6858000"/>
          </a:xfrm>
          <a:prstGeom prst="rect">
            <a:avLst/>
          </a:prstGeom>
        </p:spPr>
      </p:pic>
    </p:spTree>
    <p:extLst>
      <p:ext uri="{BB962C8B-B14F-4D97-AF65-F5344CB8AC3E}">
        <p14:creationId xmlns:p14="http://schemas.microsoft.com/office/powerpoint/2010/main" val="1351840090"/>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0364C-841D-263A-9AA1-6FA39B3D59CF}"/>
              </a:ext>
            </a:extLst>
          </p:cNvPr>
          <p:cNvSpPr>
            <a:spLocks noGrp="1"/>
          </p:cNvSpPr>
          <p:nvPr>
            <p:ph type="title"/>
          </p:nvPr>
        </p:nvSpPr>
        <p:spPr/>
        <p:txBody>
          <a:bodyPr/>
          <a:lstStyle/>
          <a:p>
            <a:r>
              <a:rPr lang="en-US" dirty="0"/>
              <a:t>The 5 M’s</a:t>
            </a:r>
          </a:p>
        </p:txBody>
      </p:sp>
      <p:sp>
        <p:nvSpPr>
          <p:cNvPr id="3" name="Content Placeholder 2">
            <a:extLst>
              <a:ext uri="{FF2B5EF4-FFF2-40B4-BE49-F238E27FC236}">
                <a16:creationId xmlns:a16="http://schemas.microsoft.com/office/drawing/2014/main" id="{82A46DBB-1BA6-02E8-5FB4-1A75BE8B6B04}"/>
              </a:ext>
            </a:extLst>
          </p:cNvPr>
          <p:cNvSpPr>
            <a:spLocks noGrp="1"/>
          </p:cNvSpPr>
          <p:nvPr>
            <p:ph sz="quarter" idx="1"/>
          </p:nvPr>
        </p:nvSpPr>
        <p:spPr>
          <a:xfrm>
            <a:off x="457200" y="1219200"/>
            <a:ext cx="8229600" cy="5638800"/>
          </a:xfrm>
        </p:spPr>
        <p:txBody>
          <a:bodyPr>
            <a:normAutofit fontScale="40000" lnSpcReduction="20000"/>
          </a:bodyPr>
          <a:lstStyle/>
          <a:p>
            <a:pPr marL="0" indent="0">
              <a:lnSpc>
                <a:spcPct val="120000"/>
              </a:lnSpc>
              <a:buNone/>
            </a:pPr>
            <a:r>
              <a:rPr lang="en-US" sz="7000" dirty="0"/>
              <a:t>The 5 M’s for Diabetes Self-Management Include:</a:t>
            </a:r>
          </a:p>
          <a:p>
            <a:pPr>
              <a:lnSpc>
                <a:spcPct val="120000"/>
              </a:lnSpc>
            </a:pPr>
            <a:endParaRPr lang="en-US" sz="5000" dirty="0"/>
          </a:p>
          <a:p>
            <a:pPr>
              <a:lnSpc>
                <a:spcPct val="120000"/>
              </a:lnSpc>
            </a:pPr>
            <a:r>
              <a:rPr lang="en-US" sz="5100" dirty="0"/>
              <a:t>Mood – including emotions, diabetes distress, and physical stress</a:t>
            </a:r>
          </a:p>
          <a:p>
            <a:pPr>
              <a:lnSpc>
                <a:spcPct val="120000"/>
              </a:lnSpc>
            </a:pPr>
            <a:r>
              <a:rPr lang="en-US" sz="5100" dirty="0"/>
              <a:t>Medicines – type and dose</a:t>
            </a:r>
          </a:p>
          <a:p>
            <a:pPr>
              <a:lnSpc>
                <a:spcPct val="120000"/>
              </a:lnSpc>
            </a:pPr>
            <a:r>
              <a:rPr lang="en-US" sz="5100" dirty="0"/>
              <a:t>Movement – physical activity</a:t>
            </a:r>
          </a:p>
          <a:p>
            <a:pPr>
              <a:lnSpc>
                <a:spcPct val="120000"/>
              </a:lnSpc>
            </a:pPr>
            <a:r>
              <a:rPr lang="en-US" sz="5100" dirty="0"/>
              <a:t>Meals – food, beverages, and portions</a:t>
            </a:r>
          </a:p>
          <a:p>
            <a:pPr>
              <a:lnSpc>
                <a:spcPct val="120000"/>
              </a:lnSpc>
            </a:pPr>
            <a:r>
              <a:rPr lang="en-US" sz="5100" dirty="0"/>
              <a:t>Minutes – the timing of medicine, meals, movement, and monitoring</a:t>
            </a:r>
          </a:p>
          <a:p>
            <a:pPr>
              <a:lnSpc>
                <a:spcPct val="120000"/>
              </a:lnSpc>
            </a:pPr>
            <a:r>
              <a:rPr lang="en-US" sz="5100" dirty="0"/>
              <a:t>Initially, facilitators explore the meaning of each of the 5 M’s and continue to use them as a discussion framework in each session.</a:t>
            </a:r>
          </a:p>
          <a:p>
            <a:pPr>
              <a:lnSpc>
                <a:spcPct val="120000"/>
              </a:lnSpc>
            </a:pPr>
            <a:endParaRPr lang="en-US" sz="5100" dirty="0"/>
          </a:p>
          <a:p>
            <a:pPr>
              <a:lnSpc>
                <a:spcPct val="120000"/>
              </a:lnSpc>
            </a:pPr>
            <a:r>
              <a:rPr lang="en-US" sz="5100" dirty="0"/>
              <a:t>The repetition of returning to the 5 M’s each meeting provides participants with a way to organize and integrate diabetes information into their own lives.</a:t>
            </a:r>
          </a:p>
        </p:txBody>
      </p:sp>
    </p:spTree>
    <p:extLst>
      <p:ext uri="{BB962C8B-B14F-4D97-AF65-F5344CB8AC3E}">
        <p14:creationId xmlns:p14="http://schemas.microsoft.com/office/powerpoint/2010/main" val="3662741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88C0F-43D4-3F5D-46E6-80726C091DE5}"/>
              </a:ext>
            </a:extLst>
          </p:cNvPr>
          <p:cNvSpPr>
            <a:spLocks noGrp="1"/>
          </p:cNvSpPr>
          <p:nvPr>
            <p:ph type="title"/>
          </p:nvPr>
        </p:nvSpPr>
        <p:spPr/>
        <p:txBody>
          <a:bodyPr>
            <a:noAutofit/>
          </a:bodyPr>
          <a:lstStyle/>
          <a:p>
            <a:r>
              <a:rPr lang="en-US" sz="4000" dirty="0"/>
              <a:t>Tailoring Treatment for Social Context</a:t>
            </a:r>
          </a:p>
        </p:txBody>
      </p:sp>
      <p:sp>
        <p:nvSpPr>
          <p:cNvPr id="3" name="Content Placeholder 2">
            <a:extLst>
              <a:ext uri="{FF2B5EF4-FFF2-40B4-BE49-F238E27FC236}">
                <a16:creationId xmlns:a16="http://schemas.microsoft.com/office/drawing/2014/main" id="{1830E298-0821-DA56-15ED-2414CC41860D}"/>
              </a:ext>
            </a:extLst>
          </p:cNvPr>
          <p:cNvSpPr>
            <a:spLocks noGrp="1"/>
          </p:cNvSpPr>
          <p:nvPr>
            <p:ph sz="quarter" idx="1"/>
          </p:nvPr>
        </p:nvSpPr>
        <p:spPr>
          <a:xfrm>
            <a:off x="658877" y="1413851"/>
            <a:ext cx="5351579" cy="4758349"/>
          </a:xfrm>
        </p:spPr>
        <p:txBody>
          <a:bodyPr>
            <a:normAutofit/>
          </a:bodyPr>
          <a:lstStyle/>
          <a:p>
            <a:pPr>
              <a:lnSpc>
                <a:spcPct val="150000"/>
              </a:lnSpc>
            </a:pPr>
            <a:r>
              <a:rPr lang="en-US" sz="2400" dirty="0">
                <a:solidFill>
                  <a:srgbClr val="383636"/>
                </a:solidFill>
                <a:latin typeface="Helvetica Neue"/>
              </a:rPr>
              <a:t>“Social determinants of health (SDOH)—</a:t>
            </a:r>
            <a:r>
              <a:rPr lang="en-US" sz="2400" i="1" dirty="0">
                <a:solidFill>
                  <a:srgbClr val="0070C0"/>
                </a:solidFill>
                <a:latin typeface="Helvetica Neue"/>
              </a:rPr>
              <a:t>often out of direct control of the individual </a:t>
            </a:r>
            <a:r>
              <a:rPr lang="en-US" sz="2400" dirty="0">
                <a:solidFill>
                  <a:srgbClr val="383636"/>
                </a:solidFill>
                <a:latin typeface="Helvetica Neue"/>
              </a:rPr>
              <a:t>and potentially representing lifelong risk—contribute to health care and psychosocial outcomes and must be addressed to improve all health outcomes”</a:t>
            </a:r>
            <a:endParaRPr lang="en-US" sz="2400" dirty="0"/>
          </a:p>
          <a:p>
            <a:endParaRPr lang="en-US" dirty="0"/>
          </a:p>
        </p:txBody>
      </p:sp>
      <p:sp>
        <p:nvSpPr>
          <p:cNvPr id="7" name="TextBox 6">
            <a:extLst>
              <a:ext uri="{FF2B5EF4-FFF2-40B4-BE49-F238E27FC236}">
                <a16:creationId xmlns:a16="http://schemas.microsoft.com/office/drawing/2014/main" id="{1DABB706-EEB2-2548-0401-0C719167564A}"/>
              </a:ext>
            </a:extLst>
          </p:cNvPr>
          <p:cNvSpPr txBox="1"/>
          <p:nvPr/>
        </p:nvSpPr>
        <p:spPr>
          <a:xfrm>
            <a:off x="1571625" y="5362215"/>
            <a:ext cx="6000750" cy="937949"/>
          </a:xfrm>
          <a:prstGeom prst="rect">
            <a:avLst/>
          </a:prstGeom>
          <a:noFill/>
        </p:spPr>
        <p:txBody>
          <a:bodyPr wrap="square">
            <a:spAutoFit/>
          </a:bodyPr>
          <a:lstStyle/>
          <a:p>
            <a:pPr>
              <a:lnSpc>
                <a:spcPct val="120000"/>
              </a:lnSpc>
            </a:pPr>
            <a:r>
              <a:rPr lang="en-US" sz="2400" dirty="0">
                <a:solidFill>
                  <a:srgbClr val="0070C0"/>
                </a:solidFill>
                <a:latin typeface="Helvetica Neue"/>
              </a:rPr>
              <a:t>The ADA recognizes this relationship and is taking action</a:t>
            </a:r>
            <a:r>
              <a:rPr lang="en-US" sz="1799" dirty="0">
                <a:solidFill>
                  <a:srgbClr val="0070C0"/>
                </a:solidFill>
                <a:latin typeface="Helvetica Neue"/>
              </a:rPr>
              <a:t>.</a:t>
            </a:r>
          </a:p>
        </p:txBody>
      </p:sp>
      <p:pic>
        <p:nvPicPr>
          <p:cNvPr id="4" name="Picture 3">
            <a:extLst>
              <a:ext uri="{FF2B5EF4-FFF2-40B4-BE49-F238E27FC236}">
                <a16:creationId xmlns:a16="http://schemas.microsoft.com/office/drawing/2014/main" id="{5166D1AD-4B6F-7F45-7A59-116F4DA65A41}"/>
              </a:ext>
            </a:extLst>
          </p:cNvPr>
          <p:cNvPicPr>
            <a:picLocks noChangeAspect="1"/>
          </p:cNvPicPr>
          <p:nvPr/>
        </p:nvPicPr>
        <p:blipFill>
          <a:blip r:embed="rId2"/>
          <a:stretch>
            <a:fillRect/>
          </a:stretch>
        </p:blipFill>
        <p:spPr>
          <a:xfrm>
            <a:off x="5668208" y="6490889"/>
            <a:ext cx="3018592" cy="214711"/>
          </a:xfrm>
          <a:prstGeom prst="rect">
            <a:avLst/>
          </a:prstGeom>
        </p:spPr>
      </p:pic>
      <p:pic>
        <p:nvPicPr>
          <p:cNvPr id="6" name="Picture 5" descr="Group of smiling school children">
            <a:extLst>
              <a:ext uri="{FF2B5EF4-FFF2-40B4-BE49-F238E27FC236}">
                <a16:creationId xmlns:a16="http://schemas.microsoft.com/office/drawing/2014/main" id="{B27315B7-AC90-76DB-FCD0-5CE0CB16448C}"/>
              </a:ext>
            </a:extLst>
          </p:cNvPr>
          <p:cNvPicPr>
            <a:picLocks noChangeAspect="1"/>
          </p:cNvPicPr>
          <p:nvPr/>
        </p:nvPicPr>
        <p:blipFill>
          <a:blip r:embed="rId3"/>
          <a:stretch>
            <a:fillRect/>
          </a:stretch>
        </p:blipFill>
        <p:spPr>
          <a:xfrm>
            <a:off x="6126911" y="1836707"/>
            <a:ext cx="2703842" cy="1802561"/>
          </a:xfrm>
          <a:prstGeom prst="rect">
            <a:avLst/>
          </a:prstGeom>
        </p:spPr>
      </p:pic>
    </p:spTree>
    <p:extLst>
      <p:ext uri="{BB962C8B-B14F-4D97-AF65-F5344CB8AC3E}">
        <p14:creationId xmlns:p14="http://schemas.microsoft.com/office/powerpoint/2010/main" val="373101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345D2-5517-CFC9-239B-E5A02DE1BEDF}"/>
              </a:ext>
            </a:extLst>
          </p:cNvPr>
          <p:cNvSpPr>
            <a:spLocks noGrp="1"/>
          </p:cNvSpPr>
          <p:nvPr>
            <p:ph type="title"/>
          </p:nvPr>
        </p:nvSpPr>
        <p:spPr/>
        <p:txBody>
          <a:bodyPr/>
          <a:lstStyle/>
          <a:p>
            <a:r>
              <a:rPr lang="en-US" dirty="0"/>
              <a:t>Informed vs Wise Decisions</a:t>
            </a:r>
          </a:p>
        </p:txBody>
      </p:sp>
      <p:sp>
        <p:nvSpPr>
          <p:cNvPr id="3" name="Text Placeholder 2">
            <a:extLst>
              <a:ext uri="{FF2B5EF4-FFF2-40B4-BE49-F238E27FC236}">
                <a16:creationId xmlns:a16="http://schemas.microsoft.com/office/drawing/2014/main" id="{1B322659-B78E-5D6F-E984-DEE14C5D25E7}"/>
              </a:ext>
            </a:extLst>
          </p:cNvPr>
          <p:cNvSpPr>
            <a:spLocks noGrp="1"/>
          </p:cNvSpPr>
          <p:nvPr>
            <p:ph type="body" sz="half" idx="1"/>
          </p:nvPr>
        </p:nvSpPr>
        <p:spPr>
          <a:xfrm>
            <a:off x="455613" y="1598613"/>
            <a:ext cx="2820987" cy="4497387"/>
          </a:xfrm>
        </p:spPr>
        <p:txBody>
          <a:bodyPr/>
          <a:lstStyle/>
          <a:p>
            <a:r>
              <a:rPr lang="en-US" dirty="0"/>
              <a:t>Informed:</a:t>
            </a:r>
          </a:p>
          <a:p>
            <a:endParaRPr lang="en-US" dirty="0"/>
          </a:p>
          <a:p>
            <a:r>
              <a:rPr lang="en-US" dirty="0"/>
              <a:t> I know that tomatoes are a fruit.</a:t>
            </a:r>
          </a:p>
        </p:txBody>
      </p:sp>
      <p:sp>
        <p:nvSpPr>
          <p:cNvPr id="4" name="Content Placeholder 3">
            <a:extLst>
              <a:ext uri="{FF2B5EF4-FFF2-40B4-BE49-F238E27FC236}">
                <a16:creationId xmlns:a16="http://schemas.microsoft.com/office/drawing/2014/main" id="{ECA65C70-88B8-C2BA-C7A7-95B57E3E5E29}"/>
              </a:ext>
            </a:extLst>
          </p:cNvPr>
          <p:cNvSpPr>
            <a:spLocks noGrp="1"/>
          </p:cNvSpPr>
          <p:nvPr>
            <p:ph sz="half" idx="2"/>
          </p:nvPr>
        </p:nvSpPr>
        <p:spPr>
          <a:xfrm>
            <a:off x="5334000" y="1598613"/>
            <a:ext cx="2738438" cy="4497387"/>
          </a:xfrm>
        </p:spPr>
        <p:txBody>
          <a:bodyPr/>
          <a:lstStyle/>
          <a:p>
            <a:r>
              <a:rPr lang="en-US" sz="4000" dirty="0">
                <a:solidFill>
                  <a:srgbClr val="7030A0"/>
                </a:solidFill>
              </a:rPr>
              <a:t>Wise</a:t>
            </a:r>
          </a:p>
          <a:p>
            <a:endParaRPr lang="en-US" dirty="0"/>
          </a:p>
          <a:p>
            <a:r>
              <a:rPr lang="en-US" dirty="0"/>
              <a:t>I know not to put tomatoes in my fruit salad.</a:t>
            </a:r>
          </a:p>
        </p:txBody>
      </p:sp>
      <p:pic>
        <p:nvPicPr>
          <p:cNvPr id="6" name="Picture 5" descr="Young girl hand on chin">
            <a:extLst>
              <a:ext uri="{FF2B5EF4-FFF2-40B4-BE49-F238E27FC236}">
                <a16:creationId xmlns:a16="http://schemas.microsoft.com/office/drawing/2014/main" id="{691D033B-42C6-1971-C2C8-98ADE4A7539E}"/>
              </a:ext>
            </a:extLst>
          </p:cNvPr>
          <p:cNvPicPr>
            <a:picLocks noChangeAspect="1"/>
          </p:cNvPicPr>
          <p:nvPr/>
        </p:nvPicPr>
        <p:blipFill>
          <a:blip r:embed="rId2"/>
          <a:stretch>
            <a:fillRect/>
          </a:stretch>
        </p:blipFill>
        <p:spPr>
          <a:xfrm flipH="1">
            <a:off x="3429000" y="1524000"/>
            <a:ext cx="1571438" cy="5259387"/>
          </a:xfrm>
          <a:prstGeom prst="rect">
            <a:avLst/>
          </a:prstGeom>
        </p:spPr>
      </p:pic>
    </p:spTree>
    <p:extLst>
      <p:ext uri="{BB962C8B-B14F-4D97-AF65-F5344CB8AC3E}">
        <p14:creationId xmlns:p14="http://schemas.microsoft.com/office/powerpoint/2010/main" val="1162523774"/>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73B9B-0A09-D4EA-0486-13260C8BC435}"/>
              </a:ext>
            </a:extLst>
          </p:cNvPr>
          <p:cNvSpPr>
            <a:spLocks noGrp="1"/>
          </p:cNvSpPr>
          <p:nvPr>
            <p:ph type="title"/>
          </p:nvPr>
        </p:nvSpPr>
        <p:spPr>
          <a:xfrm>
            <a:off x="533400" y="152400"/>
            <a:ext cx="8153400" cy="990600"/>
          </a:xfrm>
        </p:spPr>
        <p:txBody>
          <a:bodyPr/>
          <a:lstStyle/>
          <a:p>
            <a:r>
              <a:rPr lang="en-US" dirty="0"/>
              <a:t>Making the Wise Choice </a:t>
            </a:r>
          </a:p>
        </p:txBody>
      </p:sp>
      <p:sp>
        <p:nvSpPr>
          <p:cNvPr id="3" name="Content Placeholder 2">
            <a:extLst>
              <a:ext uri="{FF2B5EF4-FFF2-40B4-BE49-F238E27FC236}">
                <a16:creationId xmlns:a16="http://schemas.microsoft.com/office/drawing/2014/main" id="{74CB6CBD-D5C4-D8D9-74AE-5A87D6AE2592}"/>
              </a:ext>
            </a:extLst>
          </p:cNvPr>
          <p:cNvSpPr>
            <a:spLocks noGrp="1"/>
          </p:cNvSpPr>
          <p:nvPr>
            <p:ph sz="quarter" idx="1"/>
          </p:nvPr>
        </p:nvSpPr>
        <p:spPr>
          <a:xfrm>
            <a:off x="457200" y="1219200"/>
            <a:ext cx="6629400" cy="4937760"/>
          </a:xfrm>
        </p:spPr>
        <p:txBody>
          <a:bodyPr>
            <a:normAutofit fontScale="92500" lnSpcReduction="10000"/>
          </a:bodyPr>
          <a:lstStyle/>
          <a:p>
            <a:r>
              <a:rPr lang="en-US" sz="2800" dirty="0"/>
              <a:t>Wise choices consider and recognize the individual’s values, preferences, needs, and wants.  </a:t>
            </a:r>
          </a:p>
          <a:p>
            <a:r>
              <a:rPr lang="en-US" sz="2800" dirty="0"/>
              <a:t>For example, if a person tells you, “I am going to cut out carbs to get my blood sugars under target,” we would acknowledge that this might be an informed choice.</a:t>
            </a:r>
          </a:p>
          <a:p>
            <a:r>
              <a:rPr lang="en-US" sz="2800" dirty="0"/>
              <a:t> “Yes, cutting out carbs will likely lower your blood sugars, but is it a “WISE” choice?” </a:t>
            </a:r>
          </a:p>
          <a:p>
            <a:r>
              <a:rPr lang="en-US" sz="2800" dirty="0"/>
              <a:t>Does it match their values, preferences, needs, and wants? Or would cutting out carbs significantly decrease their life’s pleasure and joy?  </a:t>
            </a:r>
          </a:p>
        </p:txBody>
      </p:sp>
    </p:spTree>
    <p:extLst>
      <p:ext uri="{BB962C8B-B14F-4D97-AF65-F5344CB8AC3E}">
        <p14:creationId xmlns:p14="http://schemas.microsoft.com/office/powerpoint/2010/main" val="3844443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2372" y="993704"/>
            <a:ext cx="780553" cy="780553"/>
          </a:xfrm>
          <a:prstGeom prst="rect">
            <a:avLst/>
          </a:prstGeom>
        </p:spPr>
      </p:pic>
      <p:sp>
        <p:nvSpPr>
          <p:cNvPr id="2" name="Title 1">
            <a:extLst>
              <a:ext uri="{FF2B5EF4-FFF2-40B4-BE49-F238E27FC236}">
                <a16:creationId xmlns:a16="http://schemas.microsoft.com/office/drawing/2014/main" id="{22BB6750-19E7-B29A-8568-73284E6464BB}"/>
              </a:ext>
            </a:extLst>
          </p:cNvPr>
          <p:cNvSpPr>
            <a:spLocks noGrp="1"/>
          </p:cNvSpPr>
          <p:nvPr>
            <p:ph type="title"/>
          </p:nvPr>
        </p:nvSpPr>
        <p:spPr/>
        <p:txBody>
          <a:bodyPr/>
          <a:lstStyle/>
          <a:p>
            <a:r>
              <a:rPr lang="en-US" dirty="0"/>
              <a:t>Insulin Duration and Stacking</a:t>
            </a:r>
          </a:p>
        </p:txBody>
      </p:sp>
      <p:sp>
        <p:nvSpPr>
          <p:cNvPr id="4" name="Content Placeholder 3">
            <a:extLst>
              <a:ext uri="{FF2B5EF4-FFF2-40B4-BE49-F238E27FC236}">
                <a16:creationId xmlns:a16="http://schemas.microsoft.com/office/drawing/2014/main" id="{8F9645C9-6756-B5F0-8D3F-4F38DD0483B4}"/>
              </a:ext>
            </a:extLst>
          </p:cNvPr>
          <p:cNvSpPr>
            <a:spLocks noGrp="1"/>
          </p:cNvSpPr>
          <p:nvPr>
            <p:ph sz="quarter" idx="1"/>
          </p:nvPr>
        </p:nvSpPr>
        <p:spPr>
          <a:xfrm>
            <a:off x="580557" y="1295400"/>
            <a:ext cx="3839043" cy="5562600"/>
          </a:xfrm>
        </p:spPr>
        <p:txBody>
          <a:bodyPr>
            <a:normAutofit fontScale="62500" lnSpcReduction="20000"/>
          </a:bodyPr>
          <a:lstStyle/>
          <a:p>
            <a:pPr marL="342991" indent="-342991">
              <a:lnSpc>
                <a:spcPct val="120000"/>
              </a:lnSpc>
              <a:buClr>
                <a:srgbClr val="005959"/>
              </a:buClr>
              <a:buFont typeface="Wingdings" panose="05000000000000000000" pitchFamily="2" charset="2"/>
              <a:buChar char="§"/>
            </a:pPr>
            <a:r>
              <a:rPr lang="en-US" sz="4000" dirty="0">
                <a:latin typeface="Calibri" panose="020F0502020204030204" pitchFamily="34" charset="0"/>
                <a:cs typeface="Calibri" panose="020F0502020204030204" pitchFamily="34" charset="0"/>
              </a:rPr>
              <a:t>Some people may bolus in between meals if they see their glucose </a:t>
            </a:r>
            <a:r>
              <a:rPr lang="en-US" sz="4000" dirty="0">
                <a:cs typeface="Calibri" panose="020F0502020204030204" pitchFamily="34" charset="0"/>
              </a:rPr>
              <a:t>rising</a:t>
            </a:r>
            <a:endParaRPr lang="en-US" sz="4000" dirty="0">
              <a:latin typeface="Calibri" panose="020F0502020204030204" pitchFamily="34" charset="0"/>
              <a:cs typeface="Calibri" panose="020F0502020204030204" pitchFamily="34" charset="0"/>
            </a:endParaRPr>
          </a:p>
          <a:p>
            <a:pPr marL="342991" indent="-342991">
              <a:lnSpc>
                <a:spcPct val="120000"/>
              </a:lnSpc>
              <a:buClr>
                <a:srgbClr val="005959"/>
              </a:buClr>
              <a:buFont typeface="Wingdings" panose="05000000000000000000" pitchFamily="2" charset="2"/>
              <a:buChar char="§"/>
            </a:pPr>
            <a:r>
              <a:rPr lang="en-US" sz="4000" dirty="0">
                <a:latin typeface="Calibri" panose="020F0502020204030204" pitchFamily="34" charset="0"/>
                <a:cs typeface="Calibri" panose="020F0502020204030204" pitchFamily="34" charset="0"/>
              </a:rPr>
              <a:t>Duration of ra</a:t>
            </a:r>
            <a:r>
              <a:rPr lang="en-US" sz="4000" dirty="0">
                <a:cs typeface="Calibri" panose="020F0502020204030204" pitchFamily="34" charset="0"/>
              </a:rPr>
              <a:t>pid</a:t>
            </a:r>
            <a:r>
              <a:rPr lang="en-US" sz="4000" dirty="0">
                <a:latin typeface="Calibri" panose="020F0502020204030204" pitchFamily="34" charset="0"/>
                <a:cs typeface="Calibri" panose="020F0502020204030204" pitchFamily="34" charset="0"/>
              </a:rPr>
              <a:t> insulin action is about 4 hours. </a:t>
            </a:r>
          </a:p>
          <a:p>
            <a:pPr marL="342991" indent="-342991">
              <a:lnSpc>
                <a:spcPct val="120000"/>
              </a:lnSpc>
              <a:buClr>
                <a:srgbClr val="005959"/>
              </a:buClr>
              <a:buFont typeface="Wingdings" panose="05000000000000000000" pitchFamily="2" charset="2"/>
              <a:buChar char="§"/>
            </a:pPr>
            <a:r>
              <a:rPr lang="en-US" sz="4000" dirty="0">
                <a:latin typeface="Calibri" panose="020F0502020204030204" pitchFamily="34" charset="0"/>
                <a:cs typeface="Calibri" panose="020F0502020204030204" pitchFamily="34" charset="0"/>
              </a:rPr>
              <a:t>Important to wait for the correction dose to work.</a:t>
            </a:r>
          </a:p>
          <a:p>
            <a:pPr marL="342991" indent="-342991">
              <a:lnSpc>
                <a:spcPct val="120000"/>
              </a:lnSpc>
              <a:buClr>
                <a:srgbClr val="005959"/>
              </a:buClr>
              <a:buFont typeface="Wingdings" panose="05000000000000000000" pitchFamily="2" charset="2"/>
              <a:buChar char="§"/>
            </a:pPr>
            <a:r>
              <a:rPr lang="en-US" sz="4000" dirty="0">
                <a:latin typeface="Calibri" panose="020F0502020204030204" pitchFamily="34" charset="0"/>
                <a:cs typeface="Calibri" panose="020F0502020204030204" pitchFamily="34" charset="0"/>
              </a:rPr>
              <a:t>Taking more insulin during that time, is called “stacking” the insulin and can lead to hypoglycemia</a:t>
            </a:r>
            <a:r>
              <a:rPr lang="en-US" sz="4000" dirty="0">
                <a:cs typeface="Calibri" panose="020F0502020204030204" pitchFamily="34" charset="0"/>
              </a:rPr>
              <a:t>.</a:t>
            </a:r>
            <a:endParaRPr lang="en-US" sz="4000" dirty="0">
              <a:latin typeface="Calibri" panose="020F0502020204030204" pitchFamily="34" charset="0"/>
              <a:cs typeface="Calibri" panose="020F0502020204030204" pitchFamily="34" charset="0"/>
            </a:endParaRPr>
          </a:p>
        </p:txBody>
      </p:sp>
      <p:pic>
        <p:nvPicPr>
          <p:cNvPr id="6" name="Picture 5" descr="Person with orange hair">
            <a:extLst>
              <a:ext uri="{FF2B5EF4-FFF2-40B4-BE49-F238E27FC236}">
                <a16:creationId xmlns:a16="http://schemas.microsoft.com/office/drawing/2014/main" id="{167D0785-D40C-1B6D-F589-2FA07DE68F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303745" y="1283616"/>
            <a:ext cx="3002054" cy="1978710"/>
          </a:xfrm>
          <a:prstGeom prst="rect">
            <a:avLst/>
          </a:prstGeom>
        </p:spPr>
      </p:pic>
      <p:sp>
        <p:nvSpPr>
          <p:cNvPr id="7" name="TextBox 6">
            <a:extLst>
              <a:ext uri="{FF2B5EF4-FFF2-40B4-BE49-F238E27FC236}">
                <a16:creationId xmlns:a16="http://schemas.microsoft.com/office/drawing/2014/main" id="{79A07B74-7901-6EB4-8A0B-51462200B2F6}"/>
              </a:ext>
            </a:extLst>
          </p:cNvPr>
          <p:cNvSpPr txBox="1"/>
          <p:nvPr/>
        </p:nvSpPr>
        <p:spPr>
          <a:xfrm>
            <a:off x="5303745" y="3443275"/>
            <a:ext cx="3002054" cy="2677656"/>
          </a:xfrm>
          <a:prstGeom prst="rect">
            <a:avLst/>
          </a:prstGeom>
          <a:noFill/>
        </p:spPr>
        <p:txBody>
          <a:bodyPr wrap="square" rtlCol="0">
            <a:spAutoFit/>
          </a:bodyPr>
          <a:lstStyle/>
          <a:p>
            <a:r>
              <a:rPr lang="en-US" sz="2400" dirty="0">
                <a:solidFill>
                  <a:srgbClr val="0070C0"/>
                </a:solidFill>
              </a:rPr>
              <a:t>“After eating, when I see my blood sugar rising, I keep </a:t>
            </a:r>
            <a:r>
              <a:rPr lang="en-US" sz="2400" dirty="0" err="1">
                <a:solidFill>
                  <a:srgbClr val="0070C0"/>
                </a:solidFill>
              </a:rPr>
              <a:t>bolusing</a:t>
            </a:r>
            <a:r>
              <a:rPr lang="en-US" sz="2400" dirty="0">
                <a:solidFill>
                  <a:srgbClr val="0070C0"/>
                </a:solidFill>
              </a:rPr>
              <a:t> to bring it down.  Then I crash and I have to eat a ton of carbs to bring it up again.”</a:t>
            </a:r>
          </a:p>
        </p:txBody>
      </p:sp>
    </p:spTree>
    <p:extLst>
      <p:ext uri="{BB962C8B-B14F-4D97-AF65-F5344CB8AC3E}">
        <p14:creationId xmlns:p14="http://schemas.microsoft.com/office/powerpoint/2010/main" val="18015768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5B36744-EFBE-7D20-4BEA-C0915621618C}"/>
              </a:ext>
            </a:extLst>
          </p:cNvPr>
          <p:cNvPicPr>
            <a:picLocks noGrp="1" noChangeAspect="1"/>
          </p:cNvPicPr>
          <p:nvPr>
            <p:ph sz="quarter" idx="1"/>
          </p:nvPr>
        </p:nvPicPr>
        <p:blipFill>
          <a:blip r:embed="rId2"/>
          <a:stretch>
            <a:fillRect/>
          </a:stretch>
        </p:blipFill>
        <p:spPr>
          <a:xfrm>
            <a:off x="457200" y="847725"/>
            <a:ext cx="8080269" cy="6019800"/>
          </a:xfrm>
          <a:noFill/>
        </p:spPr>
      </p:pic>
      <p:sp>
        <p:nvSpPr>
          <p:cNvPr id="10" name="Title 1">
            <a:extLst>
              <a:ext uri="{FF2B5EF4-FFF2-40B4-BE49-F238E27FC236}">
                <a16:creationId xmlns:a16="http://schemas.microsoft.com/office/drawing/2014/main" id="{CFE9C795-BB20-A47A-B148-2C5BBB410220}"/>
              </a:ext>
            </a:extLst>
          </p:cNvPr>
          <p:cNvSpPr>
            <a:spLocks noGrp="1"/>
          </p:cNvSpPr>
          <p:nvPr>
            <p:ph type="title"/>
          </p:nvPr>
        </p:nvSpPr>
        <p:spPr>
          <a:xfrm>
            <a:off x="457200" y="152400"/>
            <a:ext cx="8229600" cy="838200"/>
          </a:xfrm>
        </p:spPr>
        <p:txBody>
          <a:bodyPr/>
          <a:lstStyle/>
          <a:p>
            <a:r>
              <a:rPr lang="en-US" dirty="0"/>
              <a:t>Having the Conversation</a:t>
            </a:r>
          </a:p>
        </p:txBody>
      </p:sp>
      <p:pic>
        <p:nvPicPr>
          <p:cNvPr id="3" name="Picture 2">
            <a:extLst>
              <a:ext uri="{FF2B5EF4-FFF2-40B4-BE49-F238E27FC236}">
                <a16:creationId xmlns:a16="http://schemas.microsoft.com/office/drawing/2014/main" id="{B6C0D896-4BB7-4B14-7710-9956AA1EDB2F}"/>
              </a:ext>
            </a:extLst>
          </p:cNvPr>
          <p:cNvPicPr>
            <a:picLocks noChangeAspect="1"/>
          </p:cNvPicPr>
          <p:nvPr/>
        </p:nvPicPr>
        <p:blipFill>
          <a:blip r:embed="rId3"/>
          <a:stretch>
            <a:fillRect/>
          </a:stretch>
        </p:blipFill>
        <p:spPr>
          <a:xfrm>
            <a:off x="457200" y="1009650"/>
            <a:ext cx="7391400" cy="3271421"/>
          </a:xfrm>
          <a:prstGeom prst="rect">
            <a:avLst/>
          </a:prstGeom>
        </p:spPr>
      </p:pic>
      <p:sp>
        <p:nvSpPr>
          <p:cNvPr id="4" name="Rectangle 3">
            <a:extLst>
              <a:ext uri="{FF2B5EF4-FFF2-40B4-BE49-F238E27FC236}">
                <a16:creationId xmlns:a16="http://schemas.microsoft.com/office/drawing/2014/main" id="{AF5910E6-E7A9-E00A-E32C-C83AE90931C5}"/>
              </a:ext>
            </a:extLst>
          </p:cNvPr>
          <p:cNvSpPr/>
          <p:nvPr/>
        </p:nvSpPr>
        <p:spPr>
          <a:xfrm>
            <a:off x="491206" y="6300669"/>
            <a:ext cx="1362075" cy="4953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7691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4221" y="1046223"/>
            <a:ext cx="628814" cy="628814"/>
          </a:xfrm>
          <a:prstGeom prst="rect">
            <a:avLst/>
          </a:prstGeom>
        </p:spPr>
      </p:pic>
      <p:sp>
        <p:nvSpPr>
          <p:cNvPr id="2" name="Title 1">
            <a:extLst>
              <a:ext uri="{FF2B5EF4-FFF2-40B4-BE49-F238E27FC236}">
                <a16:creationId xmlns:a16="http://schemas.microsoft.com/office/drawing/2014/main" id="{B3A2AED3-ED0E-FE6F-1D27-875DEAD316CB}"/>
              </a:ext>
            </a:extLst>
          </p:cNvPr>
          <p:cNvSpPr>
            <a:spLocks noGrp="1"/>
          </p:cNvSpPr>
          <p:nvPr>
            <p:ph type="title"/>
          </p:nvPr>
        </p:nvSpPr>
        <p:spPr/>
        <p:txBody>
          <a:bodyPr/>
          <a:lstStyle/>
          <a:p>
            <a:r>
              <a:rPr lang="en-US" dirty="0"/>
              <a:t>Stacking Conversation</a:t>
            </a:r>
          </a:p>
        </p:txBody>
      </p:sp>
      <p:sp>
        <p:nvSpPr>
          <p:cNvPr id="3" name="Content Placeholder 2">
            <a:extLst>
              <a:ext uri="{FF2B5EF4-FFF2-40B4-BE49-F238E27FC236}">
                <a16:creationId xmlns:a16="http://schemas.microsoft.com/office/drawing/2014/main" id="{7FCE9A90-1C68-5DD3-0D6F-935E06A50A90}"/>
              </a:ext>
            </a:extLst>
          </p:cNvPr>
          <p:cNvSpPr>
            <a:spLocks noGrp="1"/>
          </p:cNvSpPr>
          <p:nvPr>
            <p:ph sz="quarter" idx="1"/>
          </p:nvPr>
        </p:nvSpPr>
        <p:spPr>
          <a:xfrm>
            <a:off x="457200" y="1219200"/>
            <a:ext cx="5181600" cy="5486400"/>
          </a:xfrm>
        </p:spPr>
        <p:txBody>
          <a:bodyPr>
            <a:normAutofit fontScale="92500" lnSpcReduction="20000"/>
          </a:bodyPr>
          <a:lstStyle/>
          <a:p>
            <a:pPr>
              <a:lnSpc>
                <a:spcPct val="120000"/>
              </a:lnSpc>
            </a:pPr>
            <a:r>
              <a:rPr lang="en-US" sz="2400" dirty="0"/>
              <a:t>What is the story you are telling yourself?</a:t>
            </a:r>
          </a:p>
          <a:p>
            <a:pPr>
              <a:lnSpc>
                <a:spcPct val="120000"/>
              </a:lnSpc>
            </a:pPr>
            <a:r>
              <a:rPr lang="en-US" sz="2400" dirty="0">
                <a:solidFill>
                  <a:srgbClr val="095C81"/>
                </a:solidFill>
              </a:rPr>
              <a:t>It sounds like </a:t>
            </a:r>
            <a:r>
              <a:rPr lang="en-US" sz="2400" dirty="0"/>
              <a:t>you may be </a:t>
            </a:r>
            <a:r>
              <a:rPr lang="en-US" sz="2400" i="1" dirty="0"/>
              <a:t>worried</a:t>
            </a:r>
            <a:r>
              <a:rPr lang="en-US" sz="2400" dirty="0"/>
              <a:t> you will get complications if your blood sugars go too high and so you are giving extra bolus insulin? </a:t>
            </a:r>
            <a:r>
              <a:rPr lang="en-US" sz="2400" dirty="0">
                <a:solidFill>
                  <a:srgbClr val="C00000"/>
                </a:solidFill>
              </a:rPr>
              <a:t>(R)</a:t>
            </a:r>
          </a:p>
          <a:p>
            <a:pPr>
              <a:lnSpc>
                <a:spcPct val="120000"/>
              </a:lnSpc>
            </a:pPr>
            <a:r>
              <a:rPr lang="en-US" sz="2400" dirty="0">
                <a:solidFill>
                  <a:srgbClr val="095C81"/>
                </a:solidFill>
              </a:rPr>
              <a:t>You’re not alone</a:t>
            </a:r>
            <a:r>
              <a:rPr lang="en-US" sz="2400" dirty="0"/>
              <a:t>, I have talked to lots of people who do the same thing. </a:t>
            </a:r>
            <a:r>
              <a:rPr lang="en-US" sz="2400" dirty="0">
                <a:solidFill>
                  <a:srgbClr val="C00000"/>
                </a:solidFill>
              </a:rPr>
              <a:t>(N)</a:t>
            </a:r>
          </a:p>
          <a:p>
            <a:pPr>
              <a:lnSpc>
                <a:spcPct val="120000"/>
              </a:lnSpc>
            </a:pPr>
            <a:r>
              <a:rPr lang="en-US" sz="2400" dirty="0"/>
              <a:t>It sounds like you want to work on avoiding low blood sugars due to stacking?</a:t>
            </a:r>
            <a:r>
              <a:rPr lang="en-US" sz="2400" dirty="0">
                <a:solidFill>
                  <a:srgbClr val="C00000"/>
                </a:solidFill>
              </a:rPr>
              <a:t> (S) </a:t>
            </a:r>
            <a:r>
              <a:rPr lang="en-US" sz="2400" dirty="0">
                <a:solidFill>
                  <a:srgbClr val="095C81"/>
                </a:solidFill>
              </a:rPr>
              <a:t>Is that right?</a:t>
            </a:r>
          </a:p>
          <a:p>
            <a:pPr>
              <a:lnSpc>
                <a:spcPct val="120000"/>
              </a:lnSpc>
            </a:pPr>
            <a:r>
              <a:rPr lang="en-US" sz="2400" dirty="0">
                <a:solidFill>
                  <a:srgbClr val="095C81"/>
                </a:solidFill>
              </a:rPr>
              <a:t>I am curious</a:t>
            </a:r>
            <a:r>
              <a:rPr lang="en-US" sz="2400" dirty="0"/>
              <a:t>. Next time you see your arrows pointing up and you want to give an extra bolus of insulin before 4 hours, what could be an alternate plan?</a:t>
            </a:r>
            <a:r>
              <a:rPr lang="en-US" sz="2400" dirty="0">
                <a:solidFill>
                  <a:srgbClr val="C00000"/>
                </a:solidFill>
              </a:rPr>
              <a:t> (O)</a:t>
            </a:r>
          </a:p>
        </p:txBody>
      </p:sp>
      <p:pic>
        <p:nvPicPr>
          <p:cNvPr id="8" name="Picture 7">
            <a:extLst>
              <a:ext uri="{FF2B5EF4-FFF2-40B4-BE49-F238E27FC236}">
                <a16:creationId xmlns:a16="http://schemas.microsoft.com/office/drawing/2014/main" id="{ABF4A38C-B6EF-ECFD-D807-B38C75101554}"/>
              </a:ext>
            </a:extLst>
          </p:cNvPr>
          <p:cNvPicPr>
            <a:picLocks noChangeAspect="1"/>
          </p:cNvPicPr>
          <p:nvPr/>
        </p:nvPicPr>
        <p:blipFill>
          <a:blip r:embed="rId4"/>
          <a:stretch>
            <a:fillRect/>
          </a:stretch>
        </p:blipFill>
        <p:spPr>
          <a:xfrm>
            <a:off x="6553200" y="1415188"/>
            <a:ext cx="1931021" cy="2307343"/>
          </a:xfrm>
          <a:prstGeom prst="rect">
            <a:avLst/>
          </a:prstGeom>
        </p:spPr>
      </p:pic>
      <p:sp>
        <p:nvSpPr>
          <p:cNvPr id="4" name="TextBox 3">
            <a:extLst>
              <a:ext uri="{FF2B5EF4-FFF2-40B4-BE49-F238E27FC236}">
                <a16:creationId xmlns:a16="http://schemas.microsoft.com/office/drawing/2014/main" id="{6BA87602-086B-F726-2EEC-191A7A39A10D}"/>
              </a:ext>
            </a:extLst>
          </p:cNvPr>
          <p:cNvSpPr txBox="1"/>
          <p:nvPr/>
        </p:nvSpPr>
        <p:spPr>
          <a:xfrm>
            <a:off x="6553200" y="3722531"/>
            <a:ext cx="2133600" cy="1569660"/>
          </a:xfrm>
          <a:prstGeom prst="rect">
            <a:avLst/>
          </a:prstGeom>
          <a:noFill/>
        </p:spPr>
        <p:txBody>
          <a:bodyPr wrap="square" rtlCol="0">
            <a:spAutoFit/>
          </a:bodyPr>
          <a:lstStyle/>
          <a:p>
            <a:r>
              <a:rPr lang="en-US" sz="2400" dirty="0">
                <a:solidFill>
                  <a:srgbClr val="0070C0"/>
                </a:solidFill>
              </a:rPr>
              <a:t>Stacking is sometimes referred to as “rage blousing”</a:t>
            </a:r>
          </a:p>
        </p:txBody>
      </p:sp>
    </p:spTree>
    <p:extLst>
      <p:ext uri="{BB962C8B-B14F-4D97-AF65-F5344CB8AC3E}">
        <p14:creationId xmlns:p14="http://schemas.microsoft.com/office/powerpoint/2010/main" val="21050748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4221" y="1046223"/>
            <a:ext cx="628814" cy="628814"/>
          </a:xfrm>
          <a:prstGeom prst="rect">
            <a:avLst/>
          </a:prstGeom>
        </p:spPr>
      </p:pic>
      <p:sp>
        <p:nvSpPr>
          <p:cNvPr id="2" name="Title 1">
            <a:extLst>
              <a:ext uri="{FF2B5EF4-FFF2-40B4-BE49-F238E27FC236}">
                <a16:creationId xmlns:a16="http://schemas.microsoft.com/office/drawing/2014/main" id="{C26DD221-EF92-CF7A-AEEB-2955D4108701}"/>
              </a:ext>
            </a:extLst>
          </p:cNvPr>
          <p:cNvSpPr>
            <a:spLocks noGrp="1"/>
          </p:cNvSpPr>
          <p:nvPr>
            <p:ph type="title"/>
          </p:nvPr>
        </p:nvSpPr>
        <p:spPr/>
        <p:txBody>
          <a:bodyPr>
            <a:normAutofit fontScale="90000"/>
          </a:bodyPr>
          <a:lstStyle/>
          <a:p>
            <a:r>
              <a:rPr lang="en-US" dirty="0">
                <a:ea typeface="Calibri" panose="020F0502020204030204" pitchFamily="34" charset="0"/>
                <a:cs typeface="Calibri" panose="020F0502020204030204" pitchFamily="34" charset="0"/>
              </a:rPr>
              <a:t>Be a Detective – What is the Issue?</a:t>
            </a:r>
            <a:endParaRPr lang="en-US" dirty="0"/>
          </a:p>
        </p:txBody>
      </p:sp>
      <p:sp>
        <p:nvSpPr>
          <p:cNvPr id="8" name="Content Placeholder 7">
            <a:extLst>
              <a:ext uri="{FF2B5EF4-FFF2-40B4-BE49-F238E27FC236}">
                <a16:creationId xmlns:a16="http://schemas.microsoft.com/office/drawing/2014/main" id="{5B20BFAC-A242-4CA9-E5B6-1AB8CAD4ADB7}"/>
              </a:ext>
            </a:extLst>
          </p:cNvPr>
          <p:cNvSpPr>
            <a:spLocks noGrp="1"/>
          </p:cNvSpPr>
          <p:nvPr>
            <p:ph sz="quarter" idx="1"/>
          </p:nvPr>
        </p:nvSpPr>
        <p:spPr>
          <a:xfrm>
            <a:off x="355911" y="1295400"/>
            <a:ext cx="5282889" cy="4937760"/>
          </a:xfrm>
        </p:spPr>
        <p:txBody>
          <a:bodyPr>
            <a:normAutofit fontScale="85000" lnSpcReduction="10000"/>
          </a:bodyPr>
          <a:lstStyle/>
          <a:p>
            <a:r>
              <a:rPr lang="en-US" dirty="0">
                <a:solidFill>
                  <a:srgbClr val="0070C0"/>
                </a:solidFill>
                <a:ea typeface="Calibri" panose="020F0502020204030204" pitchFamily="34" charset="0"/>
                <a:cs typeface="Calibri" panose="020F0502020204030204" pitchFamily="34" charset="0"/>
              </a:rPr>
              <a:t>Put it all together: What do THEY think might be going on based on the DD Story?</a:t>
            </a:r>
          </a:p>
          <a:p>
            <a:pPr marL="617311" lvl="1" indent="-342991">
              <a:buClr>
                <a:srgbClr val="005959"/>
              </a:buClr>
              <a:buFont typeface="Wingdings" panose="05000000000000000000" pitchFamily="2" charset="2"/>
              <a:buChar char="§"/>
            </a:pPr>
            <a:r>
              <a:rPr lang="en-US" dirty="0">
                <a:ea typeface="Calibri" panose="020F0502020204030204" pitchFamily="34" charset="0"/>
                <a:cs typeface="Calibri" panose="020F0502020204030204" pitchFamily="34" charset="0"/>
              </a:rPr>
              <a:t>Get as specific as possible.</a:t>
            </a:r>
          </a:p>
          <a:p>
            <a:pPr marL="617311" lvl="1" indent="-342991">
              <a:buClr>
                <a:srgbClr val="005959"/>
              </a:buClr>
              <a:buFont typeface="Wingdings" panose="05000000000000000000" pitchFamily="2" charset="2"/>
              <a:buChar char="§"/>
            </a:pPr>
            <a:r>
              <a:rPr lang="en-US" dirty="0">
                <a:ea typeface="Calibri" panose="020F0502020204030204" pitchFamily="34" charset="0"/>
                <a:cs typeface="Calibri" panose="020F0502020204030204" pitchFamily="34" charset="0"/>
              </a:rPr>
              <a:t>This is a best guess – it might not be a correct guess, but it is a place to start.</a:t>
            </a:r>
          </a:p>
          <a:p>
            <a:pPr marL="617311" lvl="1" indent="-342991">
              <a:buClr>
                <a:srgbClr val="005959"/>
              </a:buClr>
              <a:buFont typeface="Wingdings" panose="05000000000000000000" pitchFamily="2" charset="2"/>
              <a:buChar char="§"/>
            </a:pPr>
            <a:r>
              <a:rPr lang="en-US" dirty="0">
                <a:ea typeface="Calibri" panose="020F0502020204030204" pitchFamily="34" charset="0"/>
                <a:cs typeface="Calibri" panose="020F0502020204030204" pitchFamily="34" charset="0"/>
              </a:rPr>
              <a:t>Usually, the first guess may be correct in perhaps 50% of the cases, so be prepared to use this only as a place to start.</a:t>
            </a:r>
          </a:p>
          <a:p>
            <a:endParaRPr lang="en-US" dirty="0"/>
          </a:p>
        </p:txBody>
      </p:sp>
      <p:pic>
        <p:nvPicPr>
          <p:cNvPr id="7" name="Picture 6">
            <a:extLst>
              <a:ext uri="{FF2B5EF4-FFF2-40B4-BE49-F238E27FC236}">
                <a16:creationId xmlns:a16="http://schemas.microsoft.com/office/drawing/2014/main" id="{43D8D086-B259-DCCC-DBC9-BC2CA7EC4968}"/>
              </a:ext>
            </a:extLst>
          </p:cNvPr>
          <p:cNvPicPr>
            <a:picLocks noChangeAspect="1"/>
          </p:cNvPicPr>
          <p:nvPr/>
        </p:nvPicPr>
        <p:blipFill>
          <a:blip r:embed="rId4"/>
          <a:stretch>
            <a:fillRect/>
          </a:stretch>
        </p:blipFill>
        <p:spPr>
          <a:xfrm>
            <a:off x="5791200" y="1295400"/>
            <a:ext cx="2800726" cy="2638425"/>
          </a:xfrm>
          <a:prstGeom prst="rect">
            <a:avLst/>
          </a:prstGeom>
        </p:spPr>
      </p:pic>
    </p:spTree>
    <p:extLst>
      <p:ext uri="{BB962C8B-B14F-4D97-AF65-F5344CB8AC3E}">
        <p14:creationId xmlns:p14="http://schemas.microsoft.com/office/powerpoint/2010/main" val="4062301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32422-A596-B073-38E9-02DC7B48DD2C}"/>
              </a:ext>
            </a:extLst>
          </p:cNvPr>
          <p:cNvSpPr>
            <a:spLocks noGrp="1"/>
          </p:cNvSpPr>
          <p:nvPr>
            <p:ph type="title"/>
          </p:nvPr>
        </p:nvSpPr>
        <p:spPr>
          <a:xfrm>
            <a:off x="6324600" y="304800"/>
            <a:ext cx="2514600" cy="1295400"/>
          </a:xfrm>
        </p:spPr>
        <p:txBody>
          <a:bodyPr anchor="b">
            <a:normAutofit/>
          </a:bodyPr>
          <a:lstStyle/>
          <a:p>
            <a:r>
              <a:rPr lang="en-US" sz="2400" dirty="0"/>
              <a:t>JR keeps getting low when bike riding</a:t>
            </a:r>
          </a:p>
        </p:txBody>
      </p:sp>
      <p:sp>
        <p:nvSpPr>
          <p:cNvPr id="11" name="Text Placeholder 2">
            <a:extLst>
              <a:ext uri="{FF2B5EF4-FFF2-40B4-BE49-F238E27FC236}">
                <a16:creationId xmlns:a16="http://schemas.microsoft.com/office/drawing/2014/main" id="{AA3BEE66-2343-04CE-574A-AA2D164E2A04}"/>
              </a:ext>
            </a:extLst>
          </p:cNvPr>
          <p:cNvSpPr>
            <a:spLocks noGrp="1"/>
          </p:cNvSpPr>
          <p:nvPr>
            <p:ph type="body" idx="2"/>
          </p:nvPr>
        </p:nvSpPr>
        <p:spPr>
          <a:xfrm>
            <a:off x="6324600" y="1709737"/>
            <a:ext cx="2514600" cy="4843463"/>
          </a:xfrm>
        </p:spPr>
        <p:txBody>
          <a:bodyPr>
            <a:normAutofit/>
          </a:bodyPr>
          <a:lstStyle/>
          <a:p>
            <a:pPr>
              <a:lnSpc>
                <a:spcPct val="100000"/>
              </a:lnSpc>
            </a:pPr>
            <a:r>
              <a:rPr lang="en-US" sz="2400" dirty="0"/>
              <a:t>Over the past month, JR’s blood sugar has dropped below 70 while bike riding at least 3 times.</a:t>
            </a:r>
          </a:p>
          <a:p>
            <a:pPr>
              <a:lnSpc>
                <a:spcPct val="100000"/>
              </a:lnSpc>
            </a:pPr>
            <a:r>
              <a:rPr lang="en-US" sz="2400" dirty="0"/>
              <a:t>What questions would help you support problem solving? </a:t>
            </a:r>
          </a:p>
        </p:txBody>
      </p:sp>
      <p:graphicFrame>
        <p:nvGraphicFramePr>
          <p:cNvPr id="7" name="Text Placeholder 3">
            <a:extLst>
              <a:ext uri="{FF2B5EF4-FFF2-40B4-BE49-F238E27FC236}">
                <a16:creationId xmlns:a16="http://schemas.microsoft.com/office/drawing/2014/main" id="{F7495A67-EE94-360E-2E75-2A5D736F4D9C}"/>
              </a:ext>
            </a:extLst>
          </p:cNvPr>
          <p:cNvGraphicFramePr/>
          <p:nvPr/>
        </p:nvGraphicFramePr>
        <p:xfrm>
          <a:off x="304800" y="304800"/>
          <a:ext cx="5715000" cy="5715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2434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2372" y="993704"/>
            <a:ext cx="780553" cy="780553"/>
          </a:xfrm>
          <a:prstGeom prst="rect">
            <a:avLst/>
          </a:prstGeom>
        </p:spPr>
      </p:pic>
      <p:sp>
        <p:nvSpPr>
          <p:cNvPr id="2" name="Title 1">
            <a:extLst>
              <a:ext uri="{FF2B5EF4-FFF2-40B4-BE49-F238E27FC236}">
                <a16:creationId xmlns:a16="http://schemas.microsoft.com/office/drawing/2014/main" id="{FEC7FE59-BC44-E0C1-503B-A4D302384ADA}"/>
              </a:ext>
            </a:extLst>
          </p:cNvPr>
          <p:cNvSpPr>
            <a:spLocks noGrp="1"/>
          </p:cNvSpPr>
          <p:nvPr>
            <p:ph type="title"/>
          </p:nvPr>
        </p:nvSpPr>
        <p:spPr/>
        <p:txBody>
          <a:bodyPr/>
          <a:lstStyle/>
          <a:p>
            <a:r>
              <a:rPr lang="en-US" dirty="0"/>
              <a:t> Adjustments for Activity</a:t>
            </a:r>
          </a:p>
        </p:txBody>
      </p:sp>
      <p:sp>
        <p:nvSpPr>
          <p:cNvPr id="4" name="Content Placeholder 3">
            <a:extLst>
              <a:ext uri="{FF2B5EF4-FFF2-40B4-BE49-F238E27FC236}">
                <a16:creationId xmlns:a16="http://schemas.microsoft.com/office/drawing/2014/main" id="{BF1A28E7-DA83-44FE-267B-DC6EE3177E85}"/>
              </a:ext>
            </a:extLst>
          </p:cNvPr>
          <p:cNvSpPr>
            <a:spLocks noGrp="1"/>
          </p:cNvSpPr>
          <p:nvPr>
            <p:ph sz="quarter" idx="1"/>
          </p:nvPr>
        </p:nvSpPr>
        <p:spPr>
          <a:xfrm>
            <a:off x="457200" y="1219200"/>
            <a:ext cx="5735172" cy="6172200"/>
          </a:xfrm>
        </p:spPr>
        <p:txBody>
          <a:bodyPr>
            <a:normAutofit fontScale="70000" lnSpcReduction="20000"/>
          </a:bodyPr>
          <a:lstStyle/>
          <a:p>
            <a:pPr>
              <a:lnSpc>
                <a:spcPct val="120000"/>
              </a:lnSpc>
            </a:pPr>
            <a:r>
              <a:rPr lang="en-US" sz="2800" b="1" dirty="0">
                <a:solidFill>
                  <a:srgbClr val="005959"/>
                </a:solidFill>
                <a:latin typeface="Calibri" panose="020F0502020204030204" pitchFamily="34" charset="0"/>
                <a:cs typeface="Calibri" panose="020F0502020204030204" pitchFamily="34" charset="0"/>
              </a:rPr>
              <a:t>People may decide to:</a:t>
            </a:r>
          </a:p>
          <a:p>
            <a:pPr marL="617311" lvl="1" indent="-342991">
              <a:lnSpc>
                <a:spcPct val="120000"/>
              </a:lnSpc>
              <a:buClr>
                <a:srgbClr val="005959"/>
              </a:buClr>
              <a:buFont typeface="Wingdings" panose="05000000000000000000" pitchFamily="2" charset="2"/>
              <a:buChar char="§"/>
            </a:pPr>
            <a:r>
              <a:rPr lang="en-US" dirty="0">
                <a:cs typeface="Calibri" panose="020F0502020204030204" pitchFamily="34" charset="0"/>
              </a:rPr>
              <a:t>A</a:t>
            </a:r>
            <a:r>
              <a:rPr lang="en-US" dirty="0">
                <a:latin typeface="Calibri" panose="020F0502020204030204" pitchFamily="34" charset="0"/>
                <a:cs typeface="Calibri" panose="020F0502020204030204" pitchFamily="34" charset="0"/>
              </a:rPr>
              <a:t>djust their basal insulin or bolus insulin </a:t>
            </a:r>
            <a:endParaRPr lang="en-US" dirty="0">
              <a:cs typeface="Calibri" panose="020F0502020204030204" pitchFamily="34" charset="0"/>
            </a:endParaRPr>
          </a:p>
          <a:p>
            <a:pPr marL="617311" lvl="1" indent="-342991">
              <a:lnSpc>
                <a:spcPct val="120000"/>
              </a:lnSpc>
              <a:buClr>
                <a:srgbClr val="005959"/>
              </a:buClr>
              <a:buFont typeface="Wingdings" panose="05000000000000000000" pitchFamily="2" charset="2"/>
              <a:buChar char="§"/>
            </a:pPr>
            <a:r>
              <a:rPr lang="en-US" dirty="0">
                <a:cs typeface="Calibri" panose="020F0502020204030204" pitchFamily="34" charset="0"/>
              </a:rPr>
              <a:t>Adjust </a:t>
            </a:r>
            <a:r>
              <a:rPr lang="en-US" dirty="0">
                <a:latin typeface="Calibri" panose="020F0502020204030204" pitchFamily="34" charset="0"/>
                <a:cs typeface="Calibri" panose="020F0502020204030204" pitchFamily="34" charset="0"/>
              </a:rPr>
              <a:t>food intake in anticipation of activity</a:t>
            </a:r>
          </a:p>
          <a:p>
            <a:pPr marL="617311" lvl="1" indent="-342991">
              <a:lnSpc>
                <a:spcPct val="120000"/>
              </a:lnSpc>
              <a:buClr>
                <a:srgbClr val="005959"/>
              </a:buClr>
              <a:buFont typeface="Wingdings" panose="05000000000000000000" pitchFamily="2" charset="2"/>
              <a:buChar char="§"/>
            </a:pPr>
            <a:r>
              <a:rPr lang="en-US" dirty="0">
                <a:cs typeface="Calibri" panose="020F0502020204030204" pitchFamily="34" charset="0"/>
              </a:rPr>
              <a:t>Set higher blood glucose goal before activity</a:t>
            </a:r>
            <a:endParaRPr lang="en-US" dirty="0">
              <a:latin typeface="Calibri" panose="020F0502020204030204" pitchFamily="34" charset="0"/>
              <a:cs typeface="Calibri" panose="020F0502020204030204" pitchFamily="34" charset="0"/>
            </a:endParaRPr>
          </a:p>
          <a:p>
            <a:pPr marL="342991" indent="-342991">
              <a:lnSpc>
                <a:spcPct val="120000"/>
              </a:lnSpc>
              <a:buClr>
                <a:srgbClr val="005959"/>
              </a:buClr>
              <a:buFont typeface="Wingdings" panose="05000000000000000000" pitchFamily="2" charset="2"/>
              <a:buChar char="§"/>
            </a:pPr>
            <a:r>
              <a:rPr lang="en-US" sz="2800" dirty="0">
                <a:cs typeface="Calibri" panose="020F0502020204030204" pitchFamily="34" charset="0"/>
              </a:rPr>
              <a:t>Assess and provide coaching to</a:t>
            </a:r>
            <a:r>
              <a:rPr lang="en-US" sz="2800" dirty="0">
                <a:latin typeface="Calibri" panose="020F0502020204030204" pitchFamily="34" charset="0"/>
                <a:cs typeface="Calibri" panose="020F0502020204030204" pitchFamily="34" charset="0"/>
              </a:rPr>
              <a:t> explore what approach works best for them.</a:t>
            </a:r>
          </a:p>
          <a:p>
            <a:pPr marL="342991" indent="-342991">
              <a:lnSpc>
                <a:spcPct val="120000"/>
              </a:lnSpc>
              <a:buClr>
                <a:srgbClr val="005959"/>
              </a:buClr>
              <a:buFont typeface="Wingdings" panose="05000000000000000000" pitchFamily="2" charset="2"/>
              <a:buChar char="§"/>
            </a:pPr>
            <a:r>
              <a:rPr lang="en-US" sz="2800" dirty="0">
                <a:latin typeface="Calibri" panose="020F0502020204030204" pitchFamily="34" charset="0"/>
                <a:cs typeface="Calibri" panose="020F0502020204030204" pitchFamily="34" charset="0"/>
              </a:rPr>
              <a:t>Consider spontaneous and planned activity. </a:t>
            </a:r>
          </a:p>
          <a:p>
            <a:pPr marL="342991" indent="-342991">
              <a:lnSpc>
                <a:spcPct val="120000"/>
              </a:lnSpc>
              <a:buClr>
                <a:srgbClr val="005959"/>
              </a:buClr>
              <a:buFont typeface="Wingdings" panose="05000000000000000000" pitchFamily="2" charset="2"/>
              <a:buChar char="§"/>
            </a:pPr>
            <a:r>
              <a:rPr lang="en-US" sz="2800" dirty="0">
                <a:latin typeface="Calibri" panose="020F0502020204030204" pitchFamily="34" charset="0"/>
                <a:cs typeface="Calibri" panose="020F0502020204030204" pitchFamily="34" charset="0"/>
              </a:rPr>
              <a:t>Options include:</a:t>
            </a:r>
          </a:p>
          <a:p>
            <a:pPr marL="685983" lvl="1" indent="-342991">
              <a:lnSpc>
                <a:spcPct val="120000"/>
              </a:lnSpc>
              <a:buClr>
                <a:srgbClr val="005959"/>
              </a:buClr>
              <a:buFont typeface="Wingdings" panose="05000000000000000000" pitchFamily="2" charset="2"/>
              <a:buChar char="§"/>
            </a:pPr>
            <a:r>
              <a:rPr lang="en-US" sz="2800" dirty="0">
                <a:latin typeface="Calibri" panose="020F0502020204030204" pitchFamily="34" charset="0"/>
                <a:cs typeface="Calibri" panose="020F0502020204030204" pitchFamily="34" charset="0"/>
              </a:rPr>
              <a:t>Reducing bolus coverage for previous meal</a:t>
            </a:r>
          </a:p>
          <a:p>
            <a:pPr marL="685983" lvl="1" indent="-342991">
              <a:lnSpc>
                <a:spcPct val="120000"/>
              </a:lnSpc>
              <a:buClr>
                <a:srgbClr val="005959"/>
              </a:buClr>
              <a:buFont typeface="Wingdings" panose="05000000000000000000" pitchFamily="2" charset="2"/>
              <a:buChar char="§"/>
            </a:pPr>
            <a:r>
              <a:rPr lang="en-US" sz="2800" dirty="0">
                <a:latin typeface="Calibri" panose="020F0502020204030204" pitchFamily="34" charset="0"/>
                <a:cs typeface="Calibri" panose="020F0502020204030204" pitchFamily="34" charset="0"/>
              </a:rPr>
              <a:t>Creating a temporary basal rate</a:t>
            </a:r>
          </a:p>
          <a:p>
            <a:pPr marL="685983" lvl="1" indent="-342991">
              <a:lnSpc>
                <a:spcPct val="120000"/>
              </a:lnSpc>
              <a:buClr>
                <a:srgbClr val="005959"/>
              </a:buClr>
              <a:buFont typeface="Wingdings" panose="05000000000000000000" pitchFamily="2" charset="2"/>
              <a:buChar char="§"/>
            </a:pPr>
            <a:r>
              <a:rPr lang="en-US" sz="2800" dirty="0">
                <a:latin typeface="Calibri" panose="020F0502020204030204" pitchFamily="34" charset="0"/>
                <a:cs typeface="Calibri" panose="020F0502020204030204" pitchFamily="34" charset="0"/>
              </a:rPr>
              <a:t>Eating additional carbs before or during activity</a:t>
            </a:r>
          </a:p>
          <a:p>
            <a:pPr marL="685983" lvl="1" indent="-342991">
              <a:lnSpc>
                <a:spcPct val="120000"/>
              </a:lnSpc>
              <a:buClr>
                <a:srgbClr val="005959"/>
              </a:buClr>
              <a:buFont typeface="Wingdings" panose="05000000000000000000" pitchFamily="2" charset="2"/>
              <a:buChar char="§"/>
            </a:pPr>
            <a:r>
              <a:rPr lang="en-US" sz="2800" dirty="0">
                <a:cs typeface="Calibri" panose="020F0502020204030204" pitchFamily="34" charset="0"/>
              </a:rPr>
              <a:t>Other?</a:t>
            </a:r>
            <a:endParaRPr lang="en-US" sz="1400" dirty="0">
              <a:latin typeface="Baskerville Old Face" panose="02020602080505020303" pitchFamily="18" charset="0"/>
            </a:endParaRPr>
          </a:p>
          <a:p>
            <a:endParaRPr lang="en-US" dirty="0"/>
          </a:p>
        </p:txBody>
      </p:sp>
      <p:pic>
        <p:nvPicPr>
          <p:cNvPr id="8" name="Picture 7">
            <a:extLst>
              <a:ext uri="{FF2B5EF4-FFF2-40B4-BE49-F238E27FC236}">
                <a16:creationId xmlns:a16="http://schemas.microsoft.com/office/drawing/2014/main" id="{F8A3F65D-A8B0-AB71-70F1-C727C43FAD2D}"/>
              </a:ext>
            </a:extLst>
          </p:cNvPr>
          <p:cNvPicPr>
            <a:picLocks noChangeAspect="1"/>
          </p:cNvPicPr>
          <p:nvPr/>
        </p:nvPicPr>
        <p:blipFill>
          <a:blip r:embed="rId4"/>
          <a:stretch>
            <a:fillRect/>
          </a:stretch>
        </p:blipFill>
        <p:spPr>
          <a:xfrm>
            <a:off x="6400800" y="1233340"/>
            <a:ext cx="2361078" cy="3966865"/>
          </a:xfrm>
          <a:prstGeom prst="rect">
            <a:avLst/>
          </a:prstGeom>
        </p:spPr>
      </p:pic>
    </p:spTree>
    <p:extLst>
      <p:ext uri="{BB962C8B-B14F-4D97-AF65-F5344CB8AC3E}">
        <p14:creationId xmlns:p14="http://schemas.microsoft.com/office/powerpoint/2010/main" val="19083572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CB503DC-2A24-5BC5-BEBF-BA74FFD1B0C7}"/>
              </a:ext>
            </a:extLst>
          </p:cNvPr>
          <p:cNvSpPr>
            <a:spLocks noGrp="1"/>
          </p:cNvSpPr>
          <p:nvPr>
            <p:ph type="title"/>
          </p:nvPr>
        </p:nvSpPr>
        <p:spPr>
          <a:xfrm>
            <a:off x="457200" y="152400"/>
            <a:ext cx="8229600" cy="838200"/>
          </a:xfrm>
        </p:spPr>
        <p:txBody>
          <a:bodyPr/>
          <a:lstStyle/>
          <a:p>
            <a:pPr algn="ctr"/>
            <a:r>
              <a:rPr lang="en-US" dirty="0"/>
              <a:t>Drops with Exercise – JR Log</a:t>
            </a:r>
          </a:p>
        </p:txBody>
      </p:sp>
      <p:pic>
        <p:nvPicPr>
          <p:cNvPr id="5" name="Picture 4">
            <a:extLst>
              <a:ext uri="{FF2B5EF4-FFF2-40B4-BE49-F238E27FC236}">
                <a16:creationId xmlns:a16="http://schemas.microsoft.com/office/drawing/2014/main" id="{7F9A21CB-61A6-8FB6-8651-11E816A14492}"/>
              </a:ext>
            </a:extLst>
          </p:cNvPr>
          <p:cNvPicPr>
            <a:picLocks noChangeAspect="1"/>
          </p:cNvPicPr>
          <p:nvPr/>
        </p:nvPicPr>
        <p:blipFill>
          <a:blip r:embed="rId3"/>
          <a:stretch>
            <a:fillRect/>
          </a:stretch>
        </p:blipFill>
        <p:spPr>
          <a:xfrm>
            <a:off x="1371600" y="990600"/>
            <a:ext cx="7086600" cy="5719268"/>
          </a:xfrm>
          <a:prstGeom prst="rect">
            <a:avLst/>
          </a:prstGeom>
        </p:spPr>
      </p:pic>
    </p:spTree>
    <p:extLst>
      <p:ext uri="{BB962C8B-B14F-4D97-AF65-F5344CB8AC3E}">
        <p14:creationId xmlns:p14="http://schemas.microsoft.com/office/powerpoint/2010/main" val="5955686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8D8E0-CAAF-C6DB-4F30-B0D1A38015FB}"/>
              </a:ext>
            </a:extLst>
          </p:cNvPr>
          <p:cNvSpPr>
            <a:spLocks noGrp="1"/>
          </p:cNvSpPr>
          <p:nvPr>
            <p:ph type="title"/>
          </p:nvPr>
        </p:nvSpPr>
        <p:spPr/>
        <p:txBody>
          <a:bodyPr/>
          <a:lstStyle/>
          <a:p>
            <a:r>
              <a:rPr lang="en-US" dirty="0"/>
              <a:t>Exercise Hypo – JR’s Situation</a:t>
            </a:r>
          </a:p>
        </p:txBody>
      </p:sp>
      <p:sp>
        <p:nvSpPr>
          <p:cNvPr id="8" name="Text Placeholder 7">
            <a:extLst>
              <a:ext uri="{FF2B5EF4-FFF2-40B4-BE49-F238E27FC236}">
                <a16:creationId xmlns:a16="http://schemas.microsoft.com/office/drawing/2014/main" id="{D983B72A-5027-C64C-B8E1-5E7E28386C0C}"/>
              </a:ext>
            </a:extLst>
          </p:cNvPr>
          <p:cNvSpPr>
            <a:spLocks noGrp="1"/>
          </p:cNvSpPr>
          <p:nvPr>
            <p:ph type="body" idx="1"/>
          </p:nvPr>
        </p:nvSpPr>
        <p:spPr/>
        <p:txBody>
          <a:bodyPr/>
          <a:lstStyle/>
          <a:p>
            <a:pPr algn="ctr"/>
            <a:r>
              <a:rPr lang="en-US" dirty="0"/>
              <a:t>JR Tells You</a:t>
            </a:r>
          </a:p>
        </p:txBody>
      </p:sp>
      <p:sp>
        <p:nvSpPr>
          <p:cNvPr id="9" name="Text Placeholder 8">
            <a:extLst>
              <a:ext uri="{FF2B5EF4-FFF2-40B4-BE49-F238E27FC236}">
                <a16:creationId xmlns:a16="http://schemas.microsoft.com/office/drawing/2014/main" id="{9DFB4193-6A47-A30B-E245-8BC7DA51F943}"/>
              </a:ext>
            </a:extLst>
          </p:cNvPr>
          <p:cNvSpPr>
            <a:spLocks noGrp="1"/>
          </p:cNvSpPr>
          <p:nvPr>
            <p:ph type="body" sz="half" idx="3"/>
          </p:nvPr>
        </p:nvSpPr>
        <p:spPr/>
        <p:txBody>
          <a:bodyPr/>
          <a:lstStyle/>
          <a:p>
            <a:pPr algn="ctr"/>
            <a:r>
              <a:rPr lang="en-US" dirty="0"/>
              <a:t>You Explore</a:t>
            </a:r>
          </a:p>
        </p:txBody>
      </p:sp>
      <p:sp>
        <p:nvSpPr>
          <p:cNvPr id="3" name="Content Placeholder 2">
            <a:extLst>
              <a:ext uri="{FF2B5EF4-FFF2-40B4-BE49-F238E27FC236}">
                <a16:creationId xmlns:a16="http://schemas.microsoft.com/office/drawing/2014/main" id="{A19D723C-E3FF-A47F-6A9E-6B49669508D9}"/>
              </a:ext>
            </a:extLst>
          </p:cNvPr>
          <p:cNvSpPr>
            <a:spLocks noGrp="1"/>
          </p:cNvSpPr>
          <p:nvPr>
            <p:ph sz="quarter" idx="2"/>
          </p:nvPr>
        </p:nvSpPr>
        <p:spPr>
          <a:xfrm>
            <a:off x="457200" y="2133600"/>
            <a:ext cx="4038600" cy="4343400"/>
          </a:xfrm>
        </p:spPr>
        <p:txBody>
          <a:bodyPr>
            <a:normAutofit fontScale="70000" lnSpcReduction="20000"/>
          </a:bodyPr>
          <a:lstStyle/>
          <a:p>
            <a:pPr>
              <a:lnSpc>
                <a:spcPct val="110000"/>
              </a:lnSpc>
            </a:pPr>
            <a:r>
              <a:rPr lang="en-US" sz="3800" dirty="0"/>
              <a:t>Story – limiting my carbs will keep my blood sugars on target.</a:t>
            </a:r>
          </a:p>
          <a:p>
            <a:pPr>
              <a:lnSpc>
                <a:spcPct val="110000"/>
              </a:lnSpc>
            </a:pPr>
            <a:r>
              <a:rPr lang="en-US" sz="3800" dirty="0"/>
              <a:t>I am worried about complications, so I try to avoid carbs, even with exercise.</a:t>
            </a:r>
          </a:p>
          <a:p>
            <a:endParaRPr lang="en-US" dirty="0"/>
          </a:p>
        </p:txBody>
      </p:sp>
      <p:sp>
        <p:nvSpPr>
          <p:cNvPr id="10" name="Content Placeholder 9">
            <a:extLst>
              <a:ext uri="{FF2B5EF4-FFF2-40B4-BE49-F238E27FC236}">
                <a16:creationId xmlns:a16="http://schemas.microsoft.com/office/drawing/2014/main" id="{8EB37AE8-AC59-57B9-E0FB-D8D940AFBC82}"/>
              </a:ext>
            </a:extLst>
          </p:cNvPr>
          <p:cNvSpPr>
            <a:spLocks noGrp="1"/>
          </p:cNvSpPr>
          <p:nvPr>
            <p:ph sz="quarter" idx="4"/>
          </p:nvPr>
        </p:nvSpPr>
        <p:spPr>
          <a:xfrm>
            <a:off x="4648200" y="2133600"/>
            <a:ext cx="4038600" cy="4267200"/>
          </a:xfrm>
        </p:spPr>
        <p:txBody>
          <a:bodyPr>
            <a:normAutofit fontScale="70000" lnSpcReduction="20000"/>
          </a:bodyPr>
          <a:lstStyle/>
          <a:p>
            <a:pPr>
              <a:lnSpc>
                <a:spcPct val="110000"/>
              </a:lnSpc>
            </a:pPr>
            <a:r>
              <a:rPr lang="en-US" dirty="0"/>
              <a:t>Would you be willing to be present with that fear to try and keep blood sugars in a safe range during bike riding?</a:t>
            </a:r>
          </a:p>
          <a:p>
            <a:pPr>
              <a:lnSpc>
                <a:spcPct val="110000"/>
              </a:lnSpc>
            </a:pPr>
            <a:r>
              <a:rPr lang="en-US" dirty="0"/>
              <a:t>Are there any other strategies that might work to keep glucose in a safe range during your bike ride?</a:t>
            </a:r>
          </a:p>
          <a:p>
            <a:endParaRPr lang="en-US" dirty="0"/>
          </a:p>
        </p:txBody>
      </p:sp>
    </p:spTree>
    <p:extLst>
      <p:ext uri="{BB962C8B-B14F-4D97-AF65-F5344CB8AC3E}">
        <p14:creationId xmlns:p14="http://schemas.microsoft.com/office/powerpoint/2010/main" val="891806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5749B-1E8B-ADFD-0E95-CAB0BAA8363E}"/>
              </a:ext>
            </a:extLst>
          </p:cNvPr>
          <p:cNvSpPr>
            <a:spLocks noGrp="1"/>
          </p:cNvSpPr>
          <p:nvPr>
            <p:ph type="title"/>
          </p:nvPr>
        </p:nvSpPr>
        <p:spPr/>
        <p:txBody>
          <a:bodyPr>
            <a:normAutofit fontScale="90000"/>
          </a:bodyPr>
          <a:lstStyle/>
          <a:p>
            <a:pPr algn="ctr"/>
            <a:r>
              <a:rPr lang="en-US" dirty="0"/>
              <a:t>Hawaii ADCES Coordinating Body</a:t>
            </a:r>
          </a:p>
        </p:txBody>
      </p:sp>
      <p:pic>
        <p:nvPicPr>
          <p:cNvPr id="4" name="Content Placeholder 3">
            <a:extLst>
              <a:ext uri="{FF2B5EF4-FFF2-40B4-BE49-F238E27FC236}">
                <a16:creationId xmlns:a16="http://schemas.microsoft.com/office/drawing/2014/main" id="{2516C89F-32C5-4BBD-381D-A0407BDFCA31}"/>
              </a:ext>
            </a:extLst>
          </p:cNvPr>
          <p:cNvPicPr>
            <a:picLocks noGrp="1" noChangeAspect="1"/>
          </p:cNvPicPr>
          <p:nvPr>
            <p:ph sz="quarter" idx="1"/>
          </p:nvPr>
        </p:nvPicPr>
        <p:blipFill>
          <a:blip r:embed="rId2"/>
          <a:stretch>
            <a:fillRect/>
          </a:stretch>
        </p:blipFill>
        <p:spPr>
          <a:xfrm>
            <a:off x="522333" y="1150434"/>
            <a:ext cx="8099333" cy="4937125"/>
          </a:xfrm>
          <a:prstGeom prst="rect">
            <a:avLst/>
          </a:prstGeom>
        </p:spPr>
      </p:pic>
      <p:sp>
        <p:nvSpPr>
          <p:cNvPr id="5" name="TextBox 4">
            <a:extLst>
              <a:ext uri="{FF2B5EF4-FFF2-40B4-BE49-F238E27FC236}">
                <a16:creationId xmlns:a16="http://schemas.microsoft.com/office/drawing/2014/main" id="{3B2165B2-164A-01CD-F315-3018891CFDA3}"/>
              </a:ext>
            </a:extLst>
          </p:cNvPr>
          <p:cNvSpPr txBox="1"/>
          <p:nvPr/>
        </p:nvSpPr>
        <p:spPr>
          <a:xfrm>
            <a:off x="358867" y="5412267"/>
            <a:ext cx="8480333" cy="1107996"/>
          </a:xfrm>
          <a:prstGeom prst="rect">
            <a:avLst/>
          </a:prstGeom>
          <a:noFill/>
        </p:spPr>
        <p:txBody>
          <a:bodyPr wrap="square" rtlCol="0">
            <a:spAutoFit/>
          </a:bodyPr>
          <a:lstStyle/>
          <a:p>
            <a:pPr algn="ctr"/>
            <a:r>
              <a:rPr lang="en-US" sz="2400" b="0" i="0" dirty="0">
                <a:solidFill>
                  <a:srgbClr val="C00000"/>
                </a:solidFill>
                <a:effectLst/>
                <a:latin typeface="Calibri" panose="020F0502020204030204" pitchFamily="34" charset="0"/>
                <a:cs typeface="Calibri" panose="020F0502020204030204" pitchFamily="34" charset="0"/>
              </a:rPr>
              <a:t>Hawaii Chapter President Naomi Fukuda, APRN, BC-ADM, CDCES</a:t>
            </a:r>
          </a:p>
          <a:p>
            <a:pPr algn="ctr"/>
            <a:r>
              <a:rPr lang="en-US" sz="2400"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Camlyn Masuda, PharmD, CDCES, BCACP</a:t>
            </a:r>
          </a:p>
          <a:p>
            <a:r>
              <a:rPr lang="en-US" b="0" i="0" dirty="0">
                <a:solidFill>
                  <a:srgbClr val="141827"/>
                </a:solidFill>
                <a:effectLst/>
                <a:latin typeface="Helvetica Neue"/>
              </a:rPr>
              <a:t> </a:t>
            </a:r>
            <a:endParaRPr lang="en-US" dirty="0"/>
          </a:p>
        </p:txBody>
      </p:sp>
    </p:spTree>
    <p:extLst>
      <p:ext uri="{BB962C8B-B14F-4D97-AF65-F5344CB8AC3E}">
        <p14:creationId xmlns:p14="http://schemas.microsoft.com/office/powerpoint/2010/main" val="758874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FE320-AF75-82D5-144A-F365484EF8CB}"/>
              </a:ext>
            </a:extLst>
          </p:cNvPr>
          <p:cNvSpPr>
            <a:spLocks noGrp="1"/>
          </p:cNvSpPr>
          <p:nvPr>
            <p:ph type="title"/>
          </p:nvPr>
        </p:nvSpPr>
        <p:spPr/>
        <p:txBody>
          <a:bodyPr/>
          <a:lstStyle/>
          <a:p>
            <a:r>
              <a:rPr lang="en-US" dirty="0"/>
              <a:t>Status of Diabetes Care</a:t>
            </a:r>
          </a:p>
        </p:txBody>
      </p:sp>
      <p:sp>
        <p:nvSpPr>
          <p:cNvPr id="3" name="Content Placeholder 2">
            <a:extLst>
              <a:ext uri="{FF2B5EF4-FFF2-40B4-BE49-F238E27FC236}">
                <a16:creationId xmlns:a16="http://schemas.microsoft.com/office/drawing/2014/main" id="{B619588B-676E-6ED8-1E8E-1C9FCC3D462B}"/>
              </a:ext>
            </a:extLst>
          </p:cNvPr>
          <p:cNvSpPr>
            <a:spLocks noGrp="1"/>
          </p:cNvSpPr>
          <p:nvPr>
            <p:ph sz="quarter" idx="1"/>
          </p:nvPr>
        </p:nvSpPr>
        <p:spPr>
          <a:xfrm>
            <a:off x="457200" y="1225297"/>
            <a:ext cx="5715000" cy="5181600"/>
          </a:xfrm>
        </p:spPr>
        <p:txBody>
          <a:bodyPr>
            <a:normAutofit/>
          </a:bodyPr>
          <a:lstStyle/>
          <a:p>
            <a:pPr>
              <a:lnSpc>
                <a:spcPct val="120000"/>
              </a:lnSpc>
            </a:pPr>
            <a:r>
              <a:rPr lang="en-US" sz="2400" b="0" i="0" dirty="0">
                <a:solidFill>
                  <a:srgbClr val="383636"/>
                </a:solidFill>
                <a:effectLst/>
                <a:ea typeface="Calibri" panose="020F0502020204030204" pitchFamily="34" charset="0"/>
                <a:cs typeface="Calibri" panose="020F0502020204030204" pitchFamily="34" charset="0"/>
              </a:rPr>
              <a:t>In 2015–2018, U.S. community-dwelling adults with diabetes achieved: </a:t>
            </a:r>
          </a:p>
          <a:p>
            <a:pPr lvl="1">
              <a:lnSpc>
                <a:spcPct val="120000"/>
              </a:lnSpc>
            </a:pPr>
            <a:r>
              <a:rPr lang="en-US" sz="2000" b="0" i="0" dirty="0">
                <a:solidFill>
                  <a:srgbClr val="383636"/>
                </a:solidFill>
                <a:effectLst/>
                <a:ea typeface="Calibri" panose="020F0502020204030204" pitchFamily="34" charset="0"/>
                <a:cs typeface="Calibri" panose="020F0502020204030204" pitchFamily="34" charset="0"/>
              </a:rPr>
              <a:t>A1C &lt;7% by 50.5% </a:t>
            </a:r>
          </a:p>
          <a:p>
            <a:pPr lvl="2">
              <a:lnSpc>
                <a:spcPct val="120000"/>
              </a:lnSpc>
            </a:pPr>
            <a:r>
              <a:rPr lang="en-US" sz="1800" b="0" i="0" dirty="0">
                <a:solidFill>
                  <a:srgbClr val="383636"/>
                </a:solidFill>
                <a:effectLst/>
                <a:ea typeface="Calibri" panose="020F0502020204030204" pitchFamily="34" charset="0"/>
                <a:cs typeface="Calibri" panose="020F0502020204030204" pitchFamily="34" charset="0"/>
              </a:rPr>
              <a:t>75.4% achieved A1C &lt;8%. </a:t>
            </a:r>
            <a:endParaRPr lang="en-US" sz="1800" dirty="0">
              <a:solidFill>
                <a:srgbClr val="383636"/>
              </a:solidFill>
              <a:ea typeface="Calibri" panose="020F0502020204030204" pitchFamily="34" charset="0"/>
              <a:cs typeface="Calibri" panose="020F0502020204030204" pitchFamily="34" charset="0"/>
            </a:endParaRPr>
          </a:p>
          <a:p>
            <a:pPr lvl="1">
              <a:lnSpc>
                <a:spcPct val="120000"/>
              </a:lnSpc>
            </a:pPr>
            <a:r>
              <a:rPr lang="en-US" sz="2000" b="0" i="0" dirty="0">
                <a:solidFill>
                  <a:srgbClr val="383636"/>
                </a:solidFill>
                <a:effectLst/>
                <a:ea typeface="Calibri" panose="020F0502020204030204" pitchFamily="34" charset="0"/>
                <a:cs typeface="Calibri" panose="020F0502020204030204" pitchFamily="34" charset="0"/>
              </a:rPr>
              <a:t>BP target of &lt;130/80 achieved by 47.7% </a:t>
            </a:r>
          </a:p>
          <a:p>
            <a:pPr lvl="2">
              <a:lnSpc>
                <a:spcPct val="120000"/>
              </a:lnSpc>
            </a:pPr>
            <a:r>
              <a:rPr lang="en-US" sz="1800" b="0" i="0" dirty="0">
                <a:solidFill>
                  <a:srgbClr val="383636"/>
                </a:solidFill>
                <a:effectLst/>
                <a:ea typeface="Calibri" panose="020F0502020204030204" pitchFamily="34" charset="0"/>
                <a:cs typeface="Calibri" panose="020F0502020204030204" pitchFamily="34" charset="0"/>
              </a:rPr>
              <a:t>70.4% achieved blood pressure &lt;140/90 mmHg. </a:t>
            </a:r>
          </a:p>
          <a:p>
            <a:pPr lvl="1">
              <a:lnSpc>
                <a:spcPct val="120000"/>
              </a:lnSpc>
            </a:pPr>
            <a:r>
              <a:rPr lang="en-US" sz="2000" b="0" i="0" dirty="0">
                <a:solidFill>
                  <a:srgbClr val="383636"/>
                </a:solidFill>
                <a:effectLst/>
                <a:ea typeface="Calibri" panose="020F0502020204030204" pitchFamily="34" charset="0"/>
                <a:cs typeface="Calibri" panose="020F0502020204030204" pitchFamily="34" charset="0"/>
              </a:rPr>
              <a:t>Lipid control (non-HDL cholesterol) &lt;130 mg/dL, achieved by 55.7% </a:t>
            </a:r>
          </a:p>
          <a:p>
            <a:pPr>
              <a:lnSpc>
                <a:spcPct val="120000"/>
              </a:lnSpc>
            </a:pPr>
            <a:r>
              <a:rPr lang="en-US" sz="2400" dirty="0">
                <a:solidFill>
                  <a:srgbClr val="0070C0"/>
                </a:solidFill>
                <a:ea typeface="Calibri" panose="020F0502020204030204" pitchFamily="34" charset="0"/>
                <a:cs typeface="Calibri" panose="020F0502020204030204" pitchFamily="34" charset="0"/>
              </a:rPr>
              <a:t>22.2% met targets for all</a:t>
            </a:r>
            <a:r>
              <a:rPr lang="en-US" sz="2400" b="0" i="0" dirty="0">
                <a:solidFill>
                  <a:srgbClr val="0070C0"/>
                </a:solidFill>
                <a:effectLst/>
                <a:ea typeface="Calibri" panose="020F0502020204030204" pitchFamily="34" charset="0"/>
                <a:cs typeface="Calibri" panose="020F0502020204030204" pitchFamily="34" charset="0"/>
              </a:rPr>
              <a:t> three risk factors  </a:t>
            </a:r>
          </a:p>
          <a:p>
            <a:pPr>
              <a:lnSpc>
                <a:spcPct val="120000"/>
              </a:lnSpc>
            </a:pPr>
            <a:r>
              <a:rPr lang="en-US" sz="2400" dirty="0">
                <a:solidFill>
                  <a:srgbClr val="0070C0"/>
                </a:solidFill>
                <a:ea typeface="Calibri" panose="020F0502020204030204" pitchFamily="34" charset="0"/>
                <a:cs typeface="Calibri" panose="020F0502020204030204" pitchFamily="34" charset="0"/>
              </a:rPr>
              <a:t>Many not receiving adequate lifestyle or pharmacotherapy.</a:t>
            </a:r>
          </a:p>
        </p:txBody>
      </p:sp>
      <p:pic>
        <p:nvPicPr>
          <p:cNvPr id="4" name="Picture 3">
            <a:extLst>
              <a:ext uri="{FF2B5EF4-FFF2-40B4-BE49-F238E27FC236}">
                <a16:creationId xmlns:a16="http://schemas.microsoft.com/office/drawing/2014/main" id="{395DC8B2-6B16-CB4C-0B3D-3F94DDBF7491}"/>
              </a:ext>
            </a:extLst>
          </p:cNvPr>
          <p:cNvPicPr>
            <a:picLocks noChangeAspect="1"/>
          </p:cNvPicPr>
          <p:nvPr/>
        </p:nvPicPr>
        <p:blipFill>
          <a:blip r:embed="rId2"/>
          <a:stretch>
            <a:fillRect/>
          </a:stretch>
        </p:blipFill>
        <p:spPr>
          <a:xfrm>
            <a:off x="6346965" y="3074874"/>
            <a:ext cx="2644635" cy="942390"/>
          </a:xfrm>
          <a:prstGeom prst="rect">
            <a:avLst/>
          </a:prstGeom>
        </p:spPr>
      </p:pic>
      <p:pic>
        <p:nvPicPr>
          <p:cNvPr id="6" name="Picture 5" descr="Man smiling during a work meeting">
            <a:extLst>
              <a:ext uri="{FF2B5EF4-FFF2-40B4-BE49-F238E27FC236}">
                <a16:creationId xmlns:a16="http://schemas.microsoft.com/office/drawing/2014/main" id="{96B17BF6-AF0F-D769-9320-5D53AC73EC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600" y="1344168"/>
            <a:ext cx="2514600" cy="1676400"/>
          </a:xfrm>
          <a:prstGeom prst="rect">
            <a:avLst/>
          </a:prstGeom>
        </p:spPr>
      </p:pic>
    </p:spTree>
    <p:extLst>
      <p:ext uri="{BB962C8B-B14F-4D97-AF65-F5344CB8AC3E}">
        <p14:creationId xmlns:p14="http://schemas.microsoft.com/office/powerpoint/2010/main" val="2875849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AC53F-7E34-6185-A61F-38E669DEF0AA}"/>
              </a:ext>
            </a:extLst>
          </p:cNvPr>
          <p:cNvSpPr>
            <a:spLocks noGrp="1"/>
          </p:cNvSpPr>
          <p:nvPr>
            <p:ph type="title"/>
          </p:nvPr>
        </p:nvSpPr>
        <p:spPr>
          <a:xfrm>
            <a:off x="457200" y="152400"/>
            <a:ext cx="8229600" cy="1371600"/>
          </a:xfrm>
        </p:spPr>
        <p:txBody>
          <a:bodyPr>
            <a:normAutofit fontScale="90000"/>
          </a:bodyPr>
          <a:lstStyle/>
          <a:p>
            <a:r>
              <a:rPr lang="en-US" dirty="0"/>
              <a:t>ReVive 5 – Explore Problem &amp; Identify Patterns</a:t>
            </a:r>
          </a:p>
        </p:txBody>
      </p:sp>
      <p:sp>
        <p:nvSpPr>
          <p:cNvPr id="14" name="Content Placeholder 13"/>
          <p:cNvSpPr>
            <a:spLocks noGrp="1"/>
          </p:cNvSpPr>
          <p:nvPr>
            <p:ph sz="quarter" idx="1"/>
          </p:nvPr>
        </p:nvSpPr>
        <p:spPr>
          <a:xfrm>
            <a:off x="457200" y="1752600"/>
            <a:ext cx="8229600" cy="4404360"/>
          </a:xfrm>
        </p:spPr>
        <p:txBody>
          <a:bodyPr>
            <a:normAutofit/>
          </a:bodyPr>
          <a:lstStyle/>
          <a:p>
            <a:pPr marL="0" indent="0" algn="ctr">
              <a:lnSpc>
                <a:spcPct val="110000"/>
              </a:lnSpc>
              <a:spcBef>
                <a:spcPts val="0"/>
              </a:spcBef>
              <a:buNone/>
            </a:pPr>
            <a:r>
              <a:rPr lang="en-US" sz="2400" b="1" dirty="0">
                <a:latin typeface="Calibri" panose="020F0502020204030204" pitchFamily="34" charset="0"/>
                <a:cs typeface="Calibri" panose="020F0502020204030204" pitchFamily="34" charset="0"/>
              </a:rPr>
              <a:t>Problem solve and enhance glucose management</a:t>
            </a:r>
          </a:p>
          <a:p>
            <a:pPr marL="0" indent="0">
              <a:lnSpc>
                <a:spcPct val="110000"/>
              </a:lnSpc>
              <a:spcBef>
                <a:spcPts val="0"/>
              </a:spcBef>
              <a:buNone/>
            </a:pPr>
            <a:endParaRPr lang="en-US" sz="2401" b="1" dirty="0">
              <a:latin typeface="Calibri" panose="020F0502020204030204" pitchFamily="34" charset="0"/>
              <a:ea typeface="Calibri" panose="020F0502020204030204" pitchFamily="34" charset="0"/>
            </a:endParaRPr>
          </a:p>
          <a:p>
            <a:pPr marL="617220" lvl="2" indent="-342900">
              <a:buClr>
                <a:srgbClr val="005959"/>
              </a:buClr>
            </a:pPr>
            <a:r>
              <a:rPr lang="en-US" sz="2400" dirty="0">
                <a:cs typeface="Calibri" panose="020F0502020204030204" pitchFamily="34" charset="0"/>
              </a:rPr>
              <a:t>Now that you have collected the data.</a:t>
            </a:r>
          </a:p>
          <a:p>
            <a:pPr marL="617220" lvl="2" indent="-342900">
              <a:buClr>
                <a:srgbClr val="005959"/>
              </a:buClr>
            </a:pPr>
            <a:r>
              <a:rPr lang="en-US" sz="2400" dirty="0">
                <a:cs typeface="Calibri" panose="020F0502020204030204" pitchFamily="34" charset="0"/>
              </a:rPr>
              <a:t>Now that you have identified patterns.</a:t>
            </a:r>
          </a:p>
          <a:p>
            <a:pPr marL="617220" lvl="2" indent="-342900">
              <a:buClr>
                <a:srgbClr val="005959"/>
              </a:buClr>
            </a:pPr>
            <a:r>
              <a:rPr lang="en-US" sz="2400" dirty="0">
                <a:cs typeface="Calibri" panose="020F0502020204030204" pitchFamily="34" charset="0"/>
              </a:rPr>
              <a:t>Now that you have identified how DD drives the problem.</a:t>
            </a:r>
          </a:p>
          <a:p>
            <a:pPr marL="617220" lvl="2" indent="-342900">
              <a:buClr>
                <a:srgbClr val="005959"/>
              </a:buClr>
            </a:pPr>
            <a:r>
              <a:rPr lang="en-US" sz="2400" dirty="0">
                <a:cs typeface="Calibri" panose="020F0502020204030204" pitchFamily="34" charset="0"/>
              </a:rPr>
              <a:t>Now you are ready to try an experiment.</a:t>
            </a:r>
          </a:p>
          <a:p>
            <a:pPr marL="342991" lvl="1" indent="-342991">
              <a:buClr>
                <a:srgbClr val="005959"/>
              </a:buClr>
              <a:buFont typeface="Wingdings" panose="05000000000000000000" pitchFamily="2" charset="2"/>
              <a:buChar char="§"/>
            </a:pPr>
            <a:endParaRPr lang="en-US" sz="2400" b="1" dirty="0">
              <a:solidFill>
                <a:srgbClr val="C00000"/>
              </a:solidFill>
              <a:ea typeface="Calibri" panose="020F0502020204030204" pitchFamily="34" charset="0"/>
              <a:cs typeface="Calibri" panose="020F0502020204030204" pitchFamily="34" charset="0"/>
            </a:endParaRPr>
          </a:p>
          <a:p>
            <a:pPr marL="342991" lvl="1" indent="-342991">
              <a:buClr>
                <a:srgbClr val="005959"/>
              </a:buClr>
              <a:buFont typeface="Wingdings" panose="05000000000000000000" pitchFamily="2" charset="2"/>
              <a:buChar char="§"/>
            </a:pPr>
            <a:endParaRPr lang="en-US" sz="2400" b="1" dirty="0">
              <a:solidFill>
                <a:srgbClr val="C00000"/>
              </a:solidFill>
              <a:ea typeface="Calibri" panose="020F0502020204030204" pitchFamily="34" charset="0"/>
              <a:cs typeface="Calibri" panose="020F0502020204030204" pitchFamily="34" charset="0"/>
            </a:endParaRPr>
          </a:p>
          <a:p>
            <a:pPr marL="0" indent="0">
              <a:lnSpc>
                <a:spcPct val="110000"/>
              </a:lnSpc>
              <a:spcBef>
                <a:spcPts val="0"/>
              </a:spcBef>
              <a:buNone/>
            </a:pPr>
            <a:endParaRPr lang="en-US" sz="2701" b="1"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405F31A7-A4F4-52B0-8C80-F51C57B179D1}"/>
              </a:ext>
            </a:extLst>
          </p:cNvPr>
          <p:cNvSpPr txBox="1"/>
          <p:nvPr/>
        </p:nvSpPr>
        <p:spPr>
          <a:xfrm>
            <a:off x="762000" y="4876800"/>
            <a:ext cx="7134645" cy="831253"/>
          </a:xfrm>
          <a:prstGeom prst="rect">
            <a:avLst/>
          </a:prstGeom>
          <a:noFill/>
        </p:spPr>
        <p:txBody>
          <a:bodyPr wrap="none" rtlCol="0">
            <a:spAutoFit/>
          </a:bodyPr>
          <a:lstStyle/>
          <a:p>
            <a:r>
              <a:rPr lang="en-US" sz="2401" b="1" dirty="0">
                <a:solidFill>
                  <a:srgbClr val="0070C0"/>
                </a:solidFill>
                <a:latin typeface="Calibri" panose="020F0502020204030204" pitchFamily="34" charset="0"/>
                <a:cs typeface="Calibri" panose="020F0502020204030204" pitchFamily="34" charset="0"/>
              </a:rPr>
              <a:t>Help the person decide what change(s) they can make </a:t>
            </a:r>
          </a:p>
          <a:p>
            <a:r>
              <a:rPr lang="en-US" sz="2401" b="1" dirty="0">
                <a:solidFill>
                  <a:srgbClr val="0070C0"/>
                </a:solidFill>
                <a:latin typeface="Calibri" panose="020F0502020204030204" pitchFamily="34" charset="0"/>
                <a:cs typeface="Calibri" panose="020F0502020204030204" pitchFamily="34" charset="0"/>
              </a:rPr>
              <a:t>to address the problem</a:t>
            </a:r>
          </a:p>
        </p:txBody>
      </p:sp>
    </p:spTree>
    <p:extLst>
      <p:ext uri="{BB962C8B-B14F-4D97-AF65-F5344CB8AC3E}">
        <p14:creationId xmlns:p14="http://schemas.microsoft.com/office/powerpoint/2010/main" val="16503982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0F8D7-BE3F-1956-5EF5-B6609F1FBCB9}"/>
              </a:ext>
            </a:extLst>
          </p:cNvPr>
          <p:cNvSpPr>
            <a:spLocks noGrp="1"/>
          </p:cNvSpPr>
          <p:nvPr>
            <p:ph type="title"/>
          </p:nvPr>
        </p:nvSpPr>
        <p:spPr>
          <a:xfrm>
            <a:off x="457200" y="228600"/>
            <a:ext cx="8229600" cy="914400"/>
          </a:xfrm>
        </p:spPr>
        <p:txBody>
          <a:bodyPr anchor="b">
            <a:normAutofit/>
          </a:bodyPr>
          <a:lstStyle/>
          <a:p>
            <a:r>
              <a:rPr lang="en-US" sz="4000" dirty="0"/>
              <a:t>JR Decides and Makes a Plan </a:t>
            </a:r>
          </a:p>
        </p:txBody>
      </p:sp>
      <p:sp>
        <p:nvSpPr>
          <p:cNvPr id="5" name="Content Placeholder 4">
            <a:extLst>
              <a:ext uri="{FF2B5EF4-FFF2-40B4-BE49-F238E27FC236}">
                <a16:creationId xmlns:a16="http://schemas.microsoft.com/office/drawing/2014/main" id="{534F0A9E-C779-013F-34FA-AA27D7642CFE}"/>
              </a:ext>
            </a:extLst>
          </p:cNvPr>
          <p:cNvSpPr>
            <a:spLocks noGrp="1"/>
          </p:cNvSpPr>
          <p:nvPr>
            <p:ph sz="quarter" idx="1"/>
          </p:nvPr>
        </p:nvSpPr>
        <p:spPr>
          <a:xfrm>
            <a:off x="4804624" y="1447800"/>
            <a:ext cx="4041648" cy="4937760"/>
          </a:xfrm>
        </p:spPr>
        <p:txBody>
          <a:bodyPr>
            <a:normAutofit/>
          </a:bodyPr>
          <a:lstStyle/>
          <a:p>
            <a:r>
              <a:rPr lang="en-US" sz="2800" dirty="0"/>
              <a:t>I will decrease my basal insulin 1 hour before and during my bike ride or</a:t>
            </a:r>
          </a:p>
          <a:p>
            <a:r>
              <a:rPr lang="en-US" sz="2800" dirty="0"/>
              <a:t>I will eat an extra 15gms of carb at meal before my bike ride days.</a:t>
            </a:r>
          </a:p>
          <a:p>
            <a:r>
              <a:rPr lang="en-US" sz="2800" dirty="0"/>
              <a:t>I will eat 15 </a:t>
            </a:r>
            <a:r>
              <a:rPr lang="en-US" sz="2800" dirty="0" err="1"/>
              <a:t>gms</a:t>
            </a:r>
            <a:r>
              <a:rPr lang="en-US" sz="2800" dirty="0"/>
              <a:t> of carb if my glucose drops less than 70 during my bike ride.</a:t>
            </a:r>
          </a:p>
        </p:txBody>
      </p:sp>
      <p:graphicFrame>
        <p:nvGraphicFramePr>
          <p:cNvPr id="7" name="Content Placeholder 2">
            <a:extLst>
              <a:ext uri="{FF2B5EF4-FFF2-40B4-BE49-F238E27FC236}">
                <a16:creationId xmlns:a16="http://schemas.microsoft.com/office/drawing/2014/main" id="{02722074-88F5-CA2A-19DE-3DF38F42153F}"/>
              </a:ext>
            </a:extLst>
          </p:cNvPr>
          <p:cNvGraphicFramePr>
            <a:graphicFrameLocks noGrp="1"/>
          </p:cNvGraphicFramePr>
          <p:nvPr>
            <p:ph sz="quarter" idx="2"/>
          </p:nvPr>
        </p:nvGraphicFramePr>
        <p:xfrm>
          <a:off x="514545" y="1143000"/>
          <a:ext cx="4041648" cy="49377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89564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22816ED-1C52-4105-53C3-9EDD3844C4E8}"/>
              </a:ext>
            </a:extLst>
          </p:cNvPr>
          <p:cNvSpPr>
            <a:spLocks noGrp="1"/>
          </p:cNvSpPr>
          <p:nvPr>
            <p:ph type="title"/>
          </p:nvPr>
        </p:nvSpPr>
        <p:spPr>
          <a:xfrm>
            <a:off x="457200" y="228600"/>
            <a:ext cx="8229600" cy="914400"/>
          </a:xfrm>
        </p:spPr>
        <p:txBody>
          <a:bodyPr anchor="b">
            <a:normAutofit/>
          </a:bodyPr>
          <a:lstStyle/>
          <a:p>
            <a:r>
              <a:rPr lang="en-US" dirty="0"/>
              <a:t>Helping People Succeed</a:t>
            </a:r>
          </a:p>
        </p:txBody>
      </p:sp>
      <p:sp>
        <p:nvSpPr>
          <p:cNvPr id="5" name="Content Placeholder 4">
            <a:extLst>
              <a:ext uri="{FF2B5EF4-FFF2-40B4-BE49-F238E27FC236}">
                <a16:creationId xmlns:a16="http://schemas.microsoft.com/office/drawing/2014/main" id="{1807922F-B47A-18E7-3B20-3F9F0347FBD3}"/>
              </a:ext>
            </a:extLst>
          </p:cNvPr>
          <p:cNvSpPr>
            <a:spLocks noGrp="1"/>
          </p:cNvSpPr>
          <p:nvPr>
            <p:ph sz="quarter" idx="1"/>
          </p:nvPr>
        </p:nvSpPr>
        <p:spPr>
          <a:xfrm>
            <a:off x="457200" y="1219200"/>
            <a:ext cx="4041648" cy="5410200"/>
          </a:xfrm>
        </p:spPr>
        <p:txBody>
          <a:bodyPr>
            <a:normAutofit fontScale="92500" lnSpcReduction="20000"/>
          </a:bodyPr>
          <a:lstStyle/>
          <a:p>
            <a:pPr marL="342991" lvl="1" indent="-342991">
              <a:lnSpc>
                <a:spcPct val="110000"/>
              </a:lnSpc>
              <a:buClr>
                <a:srgbClr val="005959"/>
              </a:buClr>
              <a:buFont typeface="Wingdings" panose="05000000000000000000" pitchFamily="2" charset="2"/>
              <a:buChar char="§"/>
            </a:pPr>
            <a:r>
              <a:rPr lang="en-US" sz="2800" dirty="0"/>
              <a:t>The change has to be achievable – something they actually can do.</a:t>
            </a:r>
          </a:p>
          <a:p>
            <a:pPr marL="342991" lvl="1" indent="-342991">
              <a:lnSpc>
                <a:spcPct val="110000"/>
              </a:lnSpc>
              <a:buClr>
                <a:srgbClr val="005959"/>
              </a:buClr>
              <a:buFont typeface="Wingdings" panose="05000000000000000000" pitchFamily="2" charset="2"/>
              <a:buChar char="§"/>
            </a:pPr>
            <a:r>
              <a:rPr lang="en-US" sz="2800" dirty="0"/>
              <a:t>Remind them that feelings and action are not the same thing.</a:t>
            </a:r>
          </a:p>
          <a:p>
            <a:pPr marL="342991" lvl="1" indent="-342991">
              <a:lnSpc>
                <a:spcPct val="110000"/>
              </a:lnSpc>
              <a:buClr>
                <a:srgbClr val="005959"/>
              </a:buClr>
              <a:buFont typeface="Wingdings" panose="05000000000000000000" pitchFamily="2" charset="2"/>
              <a:buChar char="§"/>
            </a:pPr>
            <a:r>
              <a:rPr lang="en-US" sz="2800" dirty="0"/>
              <a:t>The first change may not fix the problem, but it helps people discover what to do next. </a:t>
            </a:r>
          </a:p>
          <a:p>
            <a:pPr marL="342991" lvl="1" indent="-342991">
              <a:lnSpc>
                <a:spcPct val="110000"/>
              </a:lnSpc>
              <a:buClr>
                <a:srgbClr val="005959"/>
              </a:buClr>
              <a:buFont typeface="Wingdings" panose="05000000000000000000" pitchFamily="2" charset="2"/>
              <a:buChar char="§"/>
            </a:pPr>
            <a:r>
              <a:rPr lang="en-US" sz="2800" dirty="0"/>
              <a:t>The first change may point them in the right direction, but it still might not be enough change.</a:t>
            </a:r>
          </a:p>
          <a:p>
            <a:pPr>
              <a:lnSpc>
                <a:spcPct val="90000"/>
              </a:lnSpc>
            </a:pPr>
            <a:endParaRPr lang="en-US" sz="2200" dirty="0"/>
          </a:p>
        </p:txBody>
      </p:sp>
      <p:pic>
        <p:nvPicPr>
          <p:cNvPr id="8" name="Picture 7" descr="Steps against a white wall">
            <a:extLst>
              <a:ext uri="{FF2B5EF4-FFF2-40B4-BE49-F238E27FC236}">
                <a16:creationId xmlns:a16="http://schemas.microsoft.com/office/drawing/2014/main" id="{C881C457-F7C9-96CD-54BD-3E50012B54C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719" r="23644" b="-3"/>
          <a:stretch/>
        </p:blipFill>
        <p:spPr>
          <a:xfrm>
            <a:off x="4645154" y="1216152"/>
            <a:ext cx="4028692" cy="4937760"/>
          </a:xfrm>
          <a:prstGeom prst="rect">
            <a:avLst/>
          </a:prstGeom>
          <a:noFill/>
        </p:spPr>
      </p:pic>
      <p:sp>
        <p:nvSpPr>
          <p:cNvPr id="11" name="TextBox 10">
            <a:extLst>
              <a:ext uri="{FF2B5EF4-FFF2-40B4-BE49-F238E27FC236}">
                <a16:creationId xmlns:a16="http://schemas.microsoft.com/office/drawing/2014/main" id="{7F0E4388-B97C-5D9C-6FF0-82CA1330423D}"/>
              </a:ext>
            </a:extLst>
          </p:cNvPr>
          <p:cNvSpPr txBox="1"/>
          <p:nvPr/>
        </p:nvSpPr>
        <p:spPr>
          <a:xfrm>
            <a:off x="4800600" y="1371600"/>
            <a:ext cx="3873246" cy="424732"/>
          </a:xfrm>
          <a:prstGeom prst="rect">
            <a:avLst/>
          </a:prstGeom>
          <a:noFill/>
        </p:spPr>
        <p:txBody>
          <a:bodyPr wrap="square">
            <a:spAutoFit/>
          </a:bodyPr>
          <a:lstStyle/>
          <a:p>
            <a:pPr marL="0" lvl="1">
              <a:lnSpc>
                <a:spcPct val="90000"/>
              </a:lnSpc>
              <a:buClr>
                <a:srgbClr val="005959"/>
              </a:buClr>
            </a:pPr>
            <a:r>
              <a:rPr lang="en-US" sz="2400" dirty="0"/>
              <a:t>This is a step-wise process.</a:t>
            </a:r>
          </a:p>
        </p:txBody>
      </p:sp>
    </p:spTree>
    <p:extLst>
      <p:ext uri="{BB962C8B-B14F-4D97-AF65-F5344CB8AC3E}">
        <p14:creationId xmlns:p14="http://schemas.microsoft.com/office/powerpoint/2010/main" val="30472355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7DC87-3923-44DA-7DA6-44F902703477}"/>
              </a:ext>
            </a:extLst>
          </p:cNvPr>
          <p:cNvSpPr>
            <a:spLocks noGrp="1"/>
          </p:cNvSpPr>
          <p:nvPr>
            <p:ph type="title"/>
          </p:nvPr>
        </p:nvSpPr>
        <p:spPr/>
        <p:txBody>
          <a:bodyPr/>
          <a:lstStyle/>
          <a:p>
            <a:r>
              <a:rPr lang="en-US" dirty="0"/>
              <a:t>Checking in with JR 2 weeks later</a:t>
            </a:r>
          </a:p>
        </p:txBody>
      </p:sp>
      <p:sp>
        <p:nvSpPr>
          <p:cNvPr id="5" name="Text Placeholder 4">
            <a:extLst>
              <a:ext uri="{FF2B5EF4-FFF2-40B4-BE49-F238E27FC236}">
                <a16:creationId xmlns:a16="http://schemas.microsoft.com/office/drawing/2014/main" id="{6C0B5BD4-10BC-C28F-A35D-B37906F1F5B4}"/>
              </a:ext>
            </a:extLst>
          </p:cNvPr>
          <p:cNvSpPr>
            <a:spLocks noGrp="1"/>
          </p:cNvSpPr>
          <p:nvPr>
            <p:ph type="body" idx="1"/>
          </p:nvPr>
        </p:nvSpPr>
        <p:spPr/>
        <p:txBody>
          <a:bodyPr/>
          <a:lstStyle/>
          <a:p>
            <a:r>
              <a:rPr lang="en-US" dirty="0"/>
              <a:t>You Say / Ask</a:t>
            </a:r>
          </a:p>
        </p:txBody>
      </p:sp>
      <p:sp>
        <p:nvSpPr>
          <p:cNvPr id="6" name="Text Placeholder 5">
            <a:extLst>
              <a:ext uri="{FF2B5EF4-FFF2-40B4-BE49-F238E27FC236}">
                <a16:creationId xmlns:a16="http://schemas.microsoft.com/office/drawing/2014/main" id="{9231E635-4EDA-51CA-8C36-87B0A0209952}"/>
              </a:ext>
            </a:extLst>
          </p:cNvPr>
          <p:cNvSpPr>
            <a:spLocks noGrp="1"/>
          </p:cNvSpPr>
          <p:nvPr>
            <p:ph type="body" sz="half" idx="3"/>
          </p:nvPr>
        </p:nvSpPr>
        <p:spPr>
          <a:xfrm>
            <a:off x="4646614" y="1140909"/>
            <a:ext cx="4041775" cy="685800"/>
          </a:xfrm>
        </p:spPr>
        <p:txBody>
          <a:bodyPr/>
          <a:lstStyle/>
          <a:p>
            <a:r>
              <a:rPr lang="en-US" dirty="0"/>
              <a:t>JR Responds</a:t>
            </a:r>
          </a:p>
        </p:txBody>
      </p:sp>
      <p:sp>
        <p:nvSpPr>
          <p:cNvPr id="3" name="Content Placeholder 2">
            <a:extLst>
              <a:ext uri="{FF2B5EF4-FFF2-40B4-BE49-F238E27FC236}">
                <a16:creationId xmlns:a16="http://schemas.microsoft.com/office/drawing/2014/main" id="{E1614AE5-256B-8B2F-8A49-733F1C90A870}"/>
              </a:ext>
            </a:extLst>
          </p:cNvPr>
          <p:cNvSpPr>
            <a:spLocks noGrp="1"/>
          </p:cNvSpPr>
          <p:nvPr>
            <p:ph sz="quarter" idx="2"/>
          </p:nvPr>
        </p:nvSpPr>
        <p:spPr>
          <a:xfrm>
            <a:off x="304800" y="1980154"/>
            <a:ext cx="4038600" cy="4038600"/>
          </a:xfrm>
        </p:spPr>
        <p:txBody>
          <a:bodyPr>
            <a:noAutofit/>
          </a:bodyPr>
          <a:lstStyle/>
          <a:p>
            <a:r>
              <a:rPr lang="en-US" sz="2400" dirty="0"/>
              <a:t>Thank you for keeping logs on your exercise days.</a:t>
            </a:r>
          </a:p>
          <a:p>
            <a:r>
              <a:rPr lang="en-US" sz="2400" dirty="0"/>
              <a:t>Did you notice your DD story showed up?</a:t>
            </a:r>
          </a:p>
          <a:p>
            <a:r>
              <a:rPr lang="en-US" sz="2400" dirty="0"/>
              <a:t>Were you able to try any of the experiments? </a:t>
            </a:r>
          </a:p>
          <a:p>
            <a:r>
              <a:rPr lang="en-US" sz="2400" dirty="0"/>
              <a:t>Did you discover anything new?</a:t>
            </a:r>
          </a:p>
          <a:p>
            <a:pPr marL="0" indent="0">
              <a:buNone/>
            </a:pPr>
            <a:endParaRPr lang="en-US" sz="2400" dirty="0"/>
          </a:p>
        </p:txBody>
      </p:sp>
      <p:sp>
        <p:nvSpPr>
          <p:cNvPr id="4" name="Content Placeholder 3">
            <a:extLst>
              <a:ext uri="{FF2B5EF4-FFF2-40B4-BE49-F238E27FC236}">
                <a16:creationId xmlns:a16="http://schemas.microsoft.com/office/drawing/2014/main" id="{EB45D55B-7BA2-4436-A2DF-2EA15E21E136}"/>
              </a:ext>
            </a:extLst>
          </p:cNvPr>
          <p:cNvSpPr>
            <a:spLocks noGrp="1"/>
          </p:cNvSpPr>
          <p:nvPr>
            <p:ph sz="quarter" idx="4"/>
          </p:nvPr>
        </p:nvSpPr>
        <p:spPr>
          <a:xfrm>
            <a:off x="4343400" y="1826709"/>
            <a:ext cx="4495799" cy="4345491"/>
          </a:xfrm>
        </p:spPr>
        <p:txBody>
          <a:bodyPr>
            <a:noAutofit/>
          </a:bodyPr>
          <a:lstStyle/>
          <a:p>
            <a:pPr>
              <a:lnSpc>
                <a:spcPct val="120000"/>
              </a:lnSpc>
            </a:pPr>
            <a:r>
              <a:rPr lang="en-US" sz="2400" dirty="0"/>
              <a:t>Yes, I noticed my worry as I prepared for my ride.</a:t>
            </a:r>
          </a:p>
          <a:p>
            <a:pPr>
              <a:lnSpc>
                <a:spcPct val="120000"/>
              </a:lnSpc>
            </a:pPr>
            <a:r>
              <a:rPr lang="en-US" sz="2400" dirty="0"/>
              <a:t>I put my pump on exercise mode when I started my ride. I got a little low at first, had some glucose tabs, and then things stabilized. </a:t>
            </a:r>
          </a:p>
          <a:p>
            <a:pPr>
              <a:lnSpc>
                <a:spcPct val="120000"/>
              </a:lnSpc>
            </a:pPr>
            <a:r>
              <a:rPr lang="en-US" sz="2400" dirty="0"/>
              <a:t>Next time, I will start with a higher BG plus put my pump on exercise mode.</a:t>
            </a:r>
          </a:p>
        </p:txBody>
      </p:sp>
    </p:spTree>
    <p:extLst>
      <p:ext uri="{BB962C8B-B14F-4D97-AF65-F5344CB8AC3E}">
        <p14:creationId xmlns:p14="http://schemas.microsoft.com/office/powerpoint/2010/main" val="1447603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4221" y="1046223"/>
            <a:ext cx="628814" cy="628814"/>
          </a:xfrm>
          <a:prstGeom prst="rect">
            <a:avLst/>
          </a:prstGeom>
        </p:spPr>
      </p:pic>
      <p:sp>
        <p:nvSpPr>
          <p:cNvPr id="2" name="Title 1">
            <a:extLst>
              <a:ext uri="{FF2B5EF4-FFF2-40B4-BE49-F238E27FC236}">
                <a16:creationId xmlns:a16="http://schemas.microsoft.com/office/drawing/2014/main" id="{B3A2AED3-ED0E-FE6F-1D27-875DEAD316CB}"/>
              </a:ext>
            </a:extLst>
          </p:cNvPr>
          <p:cNvSpPr>
            <a:spLocks noGrp="1"/>
          </p:cNvSpPr>
          <p:nvPr>
            <p:ph type="title"/>
          </p:nvPr>
        </p:nvSpPr>
        <p:spPr/>
        <p:txBody>
          <a:bodyPr>
            <a:normAutofit fontScale="90000"/>
          </a:bodyPr>
          <a:lstStyle/>
          <a:p>
            <a:r>
              <a:rPr lang="en-US" dirty="0"/>
              <a:t>Setting Up Experiment/ Taking Action</a:t>
            </a:r>
          </a:p>
        </p:txBody>
      </p:sp>
      <p:sp>
        <p:nvSpPr>
          <p:cNvPr id="3" name="Content Placeholder 2">
            <a:extLst>
              <a:ext uri="{FF2B5EF4-FFF2-40B4-BE49-F238E27FC236}">
                <a16:creationId xmlns:a16="http://schemas.microsoft.com/office/drawing/2014/main" id="{7FCE9A90-1C68-5DD3-0D6F-935E06A50A90}"/>
              </a:ext>
            </a:extLst>
          </p:cNvPr>
          <p:cNvSpPr>
            <a:spLocks noGrp="1"/>
          </p:cNvSpPr>
          <p:nvPr>
            <p:ph sz="quarter" idx="1"/>
          </p:nvPr>
        </p:nvSpPr>
        <p:spPr>
          <a:xfrm>
            <a:off x="457200" y="1219200"/>
            <a:ext cx="3276600" cy="5257800"/>
          </a:xfrm>
        </p:spPr>
        <p:txBody>
          <a:bodyPr>
            <a:normAutofit fontScale="70000" lnSpcReduction="20000"/>
          </a:bodyPr>
          <a:lstStyle/>
          <a:p>
            <a:pPr>
              <a:lnSpc>
                <a:spcPct val="120000"/>
              </a:lnSpc>
            </a:pPr>
            <a:r>
              <a:rPr lang="en-US" dirty="0">
                <a:cs typeface="Calibri" panose="020F0502020204030204" pitchFamily="34" charset="0"/>
              </a:rPr>
              <a:t>C</a:t>
            </a:r>
            <a:r>
              <a:rPr lang="en-US" sz="3200" dirty="0">
                <a:cs typeface="Calibri" panose="020F0502020204030204" pitchFamily="34" charset="0"/>
              </a:rPr>
              <a:t>hange experiments need to be time limited (not forever) – this is only an experiment – try it out for 3 days and see what happens.</a:t>
            </a:r>
          </a:p>
          <a:p>
            <a:pPr>
              <a:lnSpc>
                <a:spcPct val="120000"/>
              </a:lnSpc>
            </a:pPr>
            <a:r>
              <a:rPr lang="en-US" dirty="0">
                <a:cs typeface="Calibri" panose="020F0502020204030204" pitchFamily="34" charset="0"/>
              </a:rPr>
              <a:t>They could realize that it actually isn’t an issue or maybe it is something different.</a:t>
            </a:r>
          </a:p>
          <a:p>
            <a:pPr>
              <a:lnSpc>
                <a:spcPct val="120000"/>
              </a:lnSpc>
            </a:pPr>
            <a:endParaRPr lang="en-US" sz="3200" dirty="0">
              <a:cs typeface="Calibri" panose="020F0502020204030204" pitchFamily="34" charset="0"/>
            </a:endParaRPr>
          </a:p>
          <a:p>
            <a:endParaRPr lang="en-US" dirty="0"/>
          </a:p>
        </p:txBody>
      </p:sp>
      <p:sp>
        <p:nvSpPr>
          <p:cNvPr id="4" name="Content Placeholder 3">
            <a:extLst>
              <a:ext uri="{FF2B5EF4-FFF2-40B4-BE49-F238E27FC236}">
                <a16:creationId xmlns:a16="http://schemas.microsoft.com/office/drawing/2014/main" id="{9A339C24-13AB-950A-C3DE-6095E46219D7}"/>
              </a:ext>
            </a:extLst>
          </p:cNvPr>
          <p:cNvSpPr>
            <a:spLocks noGrp="1"/>
          </p:cNvSpPr>
          <p:nvPr>
            <p:ph sz="quarter" idx="2"/>
          </p:nvPr>
        </p:nvSpPr>
        <p:spPr>
          <a:xfrm>
            <a:off x="4114800" y="1219200"/>
            <a:ext cx="4800600" cy="5489448"/>
          </a:xfrm>
        </p:spPr>
        <p:txBody>
          <a:bodyPr>
            <a:noAutofit/>
          </a:bodyPr>
          <a:lstStyle/>
          <a:p>
            <a:r>
              <a:rPr lang="en-US" dirty="0">
                <a:solidFill>
                  <a:srgbClr val="0070C0"/>
                </a:solidFill>
                <a:cs typeface="Calibri" panose="020F0502020204030204" pitchFamily="34" charset="0"/>
              </a:rPr>
              <a:t>Based on JR results:</a:t>
            </a:r>
          </a:p>
          <a:p>
            <a:pPr lvl="1"/>
            <a:r>
              <a:rPr lang="en-US" sz="2800" dirty="0">
                <a:cs typeface="Calibri" panose="020F0502020204030204" pitchFamily="34" charset="0"/>
              </a:rPr>
              <a:t>Make a small change (exercise mode &gt; higher BG)</a:t>
            </a:r>
          </a:p>
          <a:p>
            <a:pPr lvl="1"/>
            <a:r>
              <a:rPr lang="en-US" sz="2800" dirty="0">
                <a:cs typeface="Calibri" panose="020F0502020204030204" pitchFamily="34" charset="0"/>
              </a:rPr>
              <a:t>Realize, that the story and tough feelings can be major barrier to change.  (It is scary, but I can feel worried and still try these new strategies)</a:t>
            </a:r>
          </a:p>
          <a:p>
            <a:pPr lvl="1"/>
            <a:r>
              <a:rPr lang="en-US" sz="2800" dirty="0">
                <a:cs typeface="Calibri" panose="020F0502020204030204" pitchFamily="34" charset="0"/>
              </a:rPr>
              <a:t>Discover an unexpected issue (maybe basal rate is too much).</a:t>
            </a:r>
          </a:p>
          <a:p>
            <a:endParaRPr lang="en-US" dirty="0"/>
          </a:p>
        </p:txBody>
      </p:sp>
    </p:spTree>
    <p:extLst>
      <p:ext uri="{BB962C8B-B14F-4D97-AF65-F5344CB8AC3E}">
        <p14:creationId xmlns:p14="http://schemas.microsoft.com/office/powerpoint/2010/main" val="14475384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4221" y="1046223"/>
            <a:ext cx="628814" cy="628814"/>
          </a:xfrm>
          <a:prstGeom prst="rect">
            <a:avLst/>
          </a:prstGeom>
        </p:spPr>
      </p:pic>
      <p:pic>
        <p:nvPicPr>
          <p:cNvPr id="2" name="Picture 1"/>
          <p:cNvPicPr>
            <a:picLocks noChangeAspect="1"/>
          </p:cNvPicPr>
          <p:nvPr/>
        </p:nvPicPr>
        <p:blipFill>
          <a:blip r:embed="rId4"/>
          <a:stretch>
            <a:fillRect/>
          </a:stretch>
        </p:blipFill>
        <p:spPr>
          <a:xfrm>
            <a:off x="685800" y="1219200"/>
            <a:ext cx="7211047" cy="5127422"/>
          </a:xfrm>
          <a:prstGeom prst="rect">
            <a:avLst/>
          </a:prstGeom>
        </p:spPr>
      </p:pic>
      <p:sp>
        <p:nvSpPr>
          <p:cNvPr id="7" name="Title 6">
            <a:extLst>
              <a:ext uri="{FF2B5EF4-FFF2-40B4-BE49-F238E27FC236}">
                <a16:creationId xmlns:a16="http://schemas.microsoft.com/office/drawing/2014/main" id="{8510F714-4344-D7B5-3E01-EF97CF30261E}"/>
              </a:ext>
            </a:extLst>
          </p:cNvPr>
          <p:cNvSpPr>
            <a:spLocks noGrp="1"/>
          </p:cNvSpPr>
          <p:nvPr>
            <p:ph type="title"/>
          </p:nvPr>
        </p:nvSpPr>
        <p:spPr/>
        <p:txBody>
          <a:bodyPr/>
          <a:lstStyle/>
          <a:p>
            <a:r>
              <a:rPr lang="en-US" dirty="0"/>
              <a:t>What is happening here?</a:t>
            </a:r>
          </a:p>
        </p:txBody>
      </p:sp>
    </p:spTree>
    <p:extLst>
      <p:ext uri="{BB962C8B-B14F-4D97-AF65-F5344CB8AC3E}">
        <p14:creationId xmlns:p14="http://schemas.microsoft.com/office/powerpoint/2010/main" val="1719332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990600" y="1323920"/>
            <a:ext cx="6842984" cy="5381680"/>
          </a:xfrm>
          <a:prstGeom prst="rect">
            <a:avLst/>
          </a:prstGeom>
        </p:spPr>
      </p:pic>
      <p:sp>
        <p:nvSpPr>
          <p:cNvPr id="2" name="Title 1">
            <a:extLst>
              <a:ext uri="{FF2B5EF4-FFF2-40B4-BE49-F238E27FC236}">
                <a16:creationId xmlns:a16="http://schemas.microsoft.com/office/drawing/2014/main" id="{6E32917F-B7A7-E01C-6576-7D8140594D52}"/>
              </a:ext>
            </a:extLst>
          </p:cNvPr>
          <p:cNvSpPr>
            <a:spLocks noGrp="1"/>
          </p:cNvSpPr>
          <p:nvPr>
            <p:ph type="title"/>
          </p:nvPr>
        </p:nvSpPr>
        <p:spPr>
          <a:xfrm>
            <a:off x="457200" y="142240"/>
            <a:ext cx="8229600" cy="990600"/>
          </a:xfrm>
        </p:spPr>
        <p:txBody>
          <a:bodyPr/>
          <a:lstStyle/>
          <a:p>
            <a:r>
              <a:rPr lang="en-US" dirty="0"/>
              <a:t>Diabetes Detectives</a:t>
            </a:r>
          </a:p>
        </p:txBody>
      </p:sp>
    </p:spTree>
    <p:extLst>
      <p:ext uri="{BB962C8B-B14F-4D97-AF65-F5344CB8AC3E}">
        <p14:creationId xmlns:p14="http://schemas.microsoft.com/office/powerpoint/2010/main" val="2445230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356C1-05A9-84F5-4738-B68AF9CA0805}"/>
              </a:ext>
            </a:extLst>
          </p:cNvPr>
          <p:cNvSpPr>
            <a:spLocks noGrp="1"/>
          </p:cNvSpPr>
          <p:nvPr>
            <p:ph type="title"/>
          </p:nvPr>
        </p:nvSpPr>
        <p:spPr/>
        <p:txBody>
          <a:bodyPr/>
          <a:lstStyle/>
          <a:p>
            <a:r>
              <a:rPr lang="en-US" dirty="0"/>
              <a:t>RT Loves Eating Out</a:t>
            </a:r>
          </a:p>
        </p:txBody>
      </p:sp>
      <p:sp>
        <p:nvSpPr>
          <p:cNvPr id="3" name="Content Placeholder 2">
            <a:extLst>
              <a:ext uri="{FF2B5EF4-FFF2-40B4-BE49-F238E27FC236}">
                <a16:creationId xmlns:a16="http://schemas.microsoft.com/office/drawing/2014/main" id="{FDA19E25-9064-7AC9-9884-11933AABABC4}"/>
              </a:ext>
            </a:extLst>
          </p:cNvPr>
          <p:cNvSpPr>
            <a:spLocks noGrp="1"/>
          </p:cNvSpPr>
          <p:nvPr>
            <p:ph sz="quarter" idx="1"/>
          </p:nvPr>
        </p:nvSpPr>
        <p:spPr>
          <a:xfrm>
            <a:off x="457200" y="1219200"/>
            <a:ext cx="4041648" cy="5181600"/>
          </a:xfrm>
        </p:spPr>
        <p:txBody>
          <a:bodyPr>
            <a:normAutofit fontScale="70000" lnSpcReduction="20000"/>
          </a:bodyPr>
          <a:lstStyle/>
          <a:p>
            <a:pPr>
              <a:lnSpc>
                <a:spcPct val="120000"/>
              </a:lnSpc>
            </a:pPr>
            <a:r>
              <a:rPr lang="en-US" dirty="0"/>
              <a:t>RT loves to eat dinner out with their friends 2-3 times a week.</a:t>
            </a:r>
          </a:p>
          <a:p>
            <a:pPr>
              <a:lnSpc>
                <a:spcPct val="120000"/>
              </a:lnSpc>
            </a:pPr>
            <a:r>
              <a:rPr lang="en-US" dirty="0"/>
              <a:t>However, blood sugars always seem to go above target on those evenings.</a:t>
            </a:r>
          </a:p>
          <a:p>
            <a:pPr>
              <a:lnSpc>
                <a:spcPct val="120000"/>
              </a:lnSpc>
            </a:pPr>
            <a:r>
              <a:rPr lang="en-US" dirty="0"/>
              <a:t>Want to have improved time in range to feel better, worry less and enjoy time with friends.</a:t>
            </a:r>
          </a:p>
        </p:txBody>
      </p:sp>
      <p:sp>
        <p:nvSpPr>
          <p:cNvPr id="4" name="Content Placeholder 3">
            <a:extLst>
              <a:ext uri="{FF2B5EF4-FFF2-40B4-BE49-F238E27FC236}">
                <a16:creationId xmlns:a16="http://schemas.microsoft.com/office/drawing/2014/main" id="{3971234B-B0C3-698A-57EA-C2F080247415}"/>
              </a:ext>
            </a:extLst>
          </p:cNvPr>
          <p:cNvSpPr>
            <a:spLocks noGrp="1"/>
          </p:cNvSpPr>
          <p:nvPr>
            <p:ph sz="quarter" idx="2"/>
          </p:nvPr>
        </p:nvSpPr>
        <p:spPr>
          <a:xfrm>
            <a:off x="4572000" y="1341120"/>
            <a:ext cx="4041648" cy="4937760"/>
          </a:xfrm>
        </p:spPr>
        <p:txBody>
          <a:bodyPr>
            <a:normAutofit fontScale="70000" lnSpcReduction="20000"/>
          </a:bodyPr>
          <a:lstStyle/>
          <a:p>
            <a:pPr>
              <a:lnSpc>
                <a:spcPct val="120000"/>
              </a:lnSpc>
            </a:pPr>
            <a:r>
              <a:rPr lang="en-US" dirty="0"/>
              <a:t>Story- I am such a failure, my blood sugars are always going too high. Makes me not even want to try.</a:t>
            </a:r>
          </a:p>
          <a:p>
            <a:pPr>
              <a:lnSpc>
                <a:spcPct val="120000"/>
              </a:lnSpc>
            </a:pPr>
            <a:r>
              <a:rPr lang="en-US" dirty="0"/>
              <a:t>Action: I will tolerate these feelings and I will look up carb content of food to try and figure out how much insulin I actually need.</a:t>
            </a:r>
          </a:p>
          <a:p>
            <a:endParaRPr lang="en-US" dirty="0"/>
          </a:p>
        </p:txBody>
      </p:sp>
    </p:spTree>
    <p:extLst>
      <p:ext uri="{BB962C8B-B14F-4D97-AF65-F5344CB8AC3E}">
        <p14:creationId xmlns:p14="http://schemas.microsoft.com/office/powerpoint/2010/main" val="2440239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4221" y="1046223"/>
            <a:ext cx="628814" cy="628814"/>
          </a:xfrm>
          <a:prstGeom prst="rect">
            <a:avLst/>
          </a:prstGeom>
        </p:spPr>
      </p:pic>
      <p:sp>
        <p:nvSpPr>
          <p:cNvPr id="2" name="Title 1">
            <a:extLst>
              <a:ext uri="{FF2B5EF4-FFF2-40B4-BE49-F238E27FC236}">
                <a16:creationId xmlns:a16="http://schemas.microsoft.com/office/drawing/2014/main" id="{B3A2AED3-ED0E-FE6F-1D27-875DEAD316CB}"/>
              </a:ext>
            </a:extLst>
          </p:cNvPr>
          <p:cNvSpPr>
            <a:spLocks noGrp="1"/>
          </p:cNvSpPr>
          <p:nvPr>
            <p:ph type="title"/>
          </p:nvPr>
        </p:nvSpPr>
        <p:spPr/>
        <p:txBody>
          <a:bodyPr>
            <a:normAutofit fontScale="90000"/>
          </a:bodyPr>
          <a:lstStyle/>
          <a:p>
            <a:r>
              <a:rPr lang="en-US" dirty="0"/>
              <a:t>RT Sets up Experiment/ Takes Action</a:t>
            </a:r>
          </a:p>
        </p:txBody>
      </p:sp>
      <p:sp>
        <p:nvSpPr>
          <p:cNvPr id="6" name="Text Placeholder 5">
            <a:extLst>
              <a:ext uri="{FF2B5EF4-FFF2-40B4-BE49-F238E27FC236}">
                <a16:creationId xmlns:a16="http://schemas.microsoft.com/office/drawing/2014/main" id="{A35DDB53-58BA-70E2-12A6-B1378C31FB9F}"/>
              </a:ext>
            </a:extLst>
          </p:cNvPr>
          <p:cNvSpPr>
            <a:spLocks noGrp="1"/>
          </p:cNvSpPr>
          <p:nvPr>
            <p:ph type="body" idx="1"/>
          </p:nvPr>
        </p:nvSpPr>
        <p:spPr/>
        <p:txBody>
          <a:bodyPr/>
          <a:lstStyle/>
          <a:p>
            <a:r>
              <a:rPr lang="en-US" dirty="0"/>
              <a:t>Steps</a:t>
            </a:r>
          </a:p>
        </p:txBody>
      </p:sp>
      <p:sp>
        <p:nvSpPr>
          <p:cNvPr id="7" name="Text Placeholder 6">
            <a:extLst>
              <a:ext uri="{FF2B5EF4-FFF2-40B4-BE49-F238E27FC236}">
                <a16:creationId xmlns:a16="http://schemas.microsoft.com/office/drawing/2014/main" id="{A8BE064B-BB6C-0F3F-05C7-3CE5BAAC63FB}"/>
              </a:ext>
            </a:extLst>
          </p:cNvPr>
          <p:cNvSpPr>
            <a:spLocks noGrp="1"/>
          </p:cNvSpPr>
          <p:nvPr>
            <p:ph type="body" sz="half" idx="3"/>
          </p:nvPr>
        </p:nvSpPr>
        <p:spPr>
          <a:xfrm>
            <a:off x="5257800" y="1295400"/>
            <a:ext cx="3432175" cy="685800"/>
          </a:xfrm>
        </p:spPr>
        <p:txBody>
          <a:bodyPr/>
          <a:lstStyle/>
          <a:p>
            <a:r>
              <a:rPr lang="en-US" dirty="0"/>
              <a:t>RT Changes </a:t>
            </a:r>
          </a:p>
        </p:txBody>
      </p:sp>
      <p:sp>
        <p:nvSpPr>
          <p:cNvPr id="3" name="Content Placeholder 2">
            <a:extLst>
              <a:ext uri="{FF2B5EF4-FFF2-40B4-BE49-F238E27FC236}">
                <a16:creationId xmlns:a16="http://schemas.microsoft.com/office/drawing/2014/main" id="{7FCE9A90-1C68-5DD3-0D6F-935E06A50A90}"/>
              </a:ext>
            </a:extLst>
          </p:cNvPr>
          <p:cNvSpPr>
            <a:spLocks noGrp="1"/>
          </p:cNvSpPr>
          <p:nvPr>
            <p:ph sz="quarter" idx="2"/>
          </p:nvPr>
        </p:nvSpPr>
        <p:spPr>
          <a:xfrm>
            <a:off x="447676" y="1971675"/>
            <a:ext cx="4038600" cy="4038600"/>
          </a:xfrm>
        </p:spPr>
        <p:txBody>
          <a:bodyPr>
            <a:normAutofit fontScale="77500" lnSpcReduction="20000"/>
          </a:bodyPr>
          <a:lstStyle/>
          <a:p>
            <a:pPr>
              <a:lnSpc>
                <a:spcPct val="120000"/>
              </a:lnSpc>
            </a:pPr>
            <a:r>
              <a:rPr lang="en-US" dirty="0">
                <a:cs typeface="Calibri" panose="020F0502020204030204" pitchFamily="34" charset="0"/>
              </a:rPr>
              <a:t>Make a small change</a:t>
            </a:r>
          </a:p>
          <a:p>
            <a:pPr>
              <a:lnSpc>
                <a:spcPct val="120000"/>
              </a:lnSpc>
            </a:pPr>
            <a:r>
              <a:rPr lang="en-US" dirty="0">
                <a:cs typeface="Calibri" panose="020F0502020204030204" pitchFamily="34" charset="0"/>
              </a:rPr>
              <a:t>Realize, that the story and tough feelings can be major barrier to change.</a:t>
            </a:r>
          </a:p>
          <a:p>
            <a:pPr>
              <a:lnSpc>
                <a:spcPct val="120000"/>
              </a:lnSpc>
            </a:pPr>
            <a:r>
              <a:rPr lang="en-US" dirty="0">
                <a:cs typeface="Calibri" panose="020F0502020204030204" pitchFamily="34" charset="0"/>
              </a:rPr>
              <a:t>Discover an unexpected issue </a:t>
            </a:r>
            <a:endParaRPr lang="en-US" sz="3200" dirty="0">
              <a:solidFill>
                <a:srgbClr val="0070C0"/>
              </a:solidFill>
              <a:cs typeface="Calibri" panose="020F0502020204030204" pitchFamily="34" charset="0"/>
            </a:endParaRPr>
          </a:p>
          <a:p>
            <a:endParaRPr lang="en-US" dirty="0"/>
          </a:p>
        </p:txBody>
      </p:sp>
      <p:sp>
        <p:nvSpPr>
          <p:cNvPr id="4" name="Content Placeholder 3">
            <a:extLst>
              <a:ext uri="{FF2B5EF4-FFF2-40B4-BE49-F238E27FC236}">
                <a16:creationId xmlns:a16="http://schemas.microsoft.com/office/drawing/2014/main" id="{9A339C24-13AB-950A-C3DE-6095E46219D7}"/>
              </a:ext>
            </a:extLst>
          </p:cNvPr>
          <p:cNvSpPr>
            <a:spLocks noGrp="1"/>
          </p:cNvSpPr>
          <p:nvPr>
            <p:ph sz="quarter" idx="4"/>
          </p:nvPr>
        </p:nvSpPr>
        <p:spPr/>
        <p:txBody>
          <a:bodyPr>
            <a:noAutofit/>
          </a:bodyPr>
          <a:lstStyle/>
          <a:p>
            <a:pPr lvl="1"/>
            <a:r>
              <a:rPr lang="en-US" sz="2800" dirty="0">
                <a:cs typeface="Calibri" panose="020F0502020204030204" pitchFamily="34" charset="0"/>
              </a:rPr>
              <a:t>Look up carbs on app/website. </a:t>
            </a:r>
          </a:p>
          <a:p>
            <a:pPr lvl="1"/>
            <a:r>
              <a:rPr lang="en-US" sz="2800" dirty="0">
                <a:cs typeface="Calibri" panose="020F0502020204030204" pitchFamily="34" charset="0"/>
              </a:rPr>
              <a:t>Ask her friends for support</a:t>
            </a:r>
          </a:p>
          <a:p>
            <a:pPr lvl="1"/>
            <a:r>
              <a:rPr lang="en-US" sz="2800" dirty="0">
                <a:cs typeface="Calibri" panose="020F0502020204030204" pitchFamily="34" charset="0"/>
              </a:rPr>
              <a:t>Asking for help is hard, but I think it will help.</a:t>
            </a:r>
          </a:p>
          <a:p>
            <a:pPr lvl="1"/>
            <a:r>
              <a:rPr lang="en-US" sz="2800" dirty="0">
                <a:cs typeface="Calibri" panose="020F0502020204030204" pitchFamily="34" charset="0"/>
              </a:rPr>
              <a:t>See how drinking wine with dinner affects BG</a:t>
            </a:r>
          </a:p>
          <a:p>
            <a:endParaRPr lang="en-US" dirty="0"/>
          </a:p>
        </p:txBody>
      </p:sp>
    </p:spTree>
    <p:extLst>
      <p:ext uri="{BB962C8B-B14F-4D97-AF65-F5344CB8AC3E}">
        <p14:creationId xmlns:p14="http://schemas.microsoft.com/office/powerpoint/2010/main" val="23874999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7DC87-3923-44DA-7DA6-44F902703477}"/>
              </a:ext>
            </a:extLst>
          </p:cNvPr>
          <p:cNvSpPr>
            <a:spLocks noGrp="1"/>
          </p:cNvSpPr>
          <p:nvPr>
            <p:ph type="title"/>
          </p:nvPr>
        </p:nvSpPr>
        <p:spPr/>
        <p:txBody>
          <a:bodyPr/>
          <a:lstStyle/>
          <a:p>
            <a:r>
              <a:rPr lang="en-US" dirty="0"/>
              <a:t>Checking in with RT 2 weeks later</a:t>
            </a:r>
          </a:p>
        </p:txBody>
      </p:sp>
      <p:sp>
        <p:nvSpPr>
          <p:cNvPr id="5" name="Text Placeholder 4">
            <a:extLst>
              <a:ext uri="{FF2B5EF4-FFF2-40B4-BE49-F238E27FC236}">
                <a16:creationId xmlns:a16="http://schemas.microsoft.com/office/drawing/2014/main" id="{6C0B5BD4-10BC-C28F-A35D-B37906F1F5B4}"/>
              </a:ext>
            </a:extLst>
          </p:cNvPr>
          <p:cNvSpPr>
            <a:spLocks noGrp="1"/>
          </p:cNvSpPr>
          <p:nvPr>
            <p:ph type="body" idx="1"/>
          </p:nvPr>
        </p:nvSpPr>
        <p:spPr/>
        <p:txBody>
          <a:bodyPr/>
          <a:lstStyle/>
          <a:p>
            <a:r>
              <a:rPr lang="en-US" dirty="0"/>
              <a:t>You Say / Ask</a:t>
            </a:r>
          </a:p>
        </p:txBody>
      </p:sp>
      <p:sp>
        <p:nvSpPr>
          <p:cNvPr id="6" name="Text Placeholder 5">
            <a:extLst>
              <a:ext uri="{FF2B5EF4-FFF2-40B4-BE49-F238E27FC236}">
                <a16:creationId xmlns:a16="http://schemas.microsoft.com/office/drawing/2014/main" id="{9231E635-4EDA-51CA-8C36-87B0A0209952}"/>
              </a:ext>
            </a:extLst>
          </p:cNvPr>
          <p:cNvSpPr>
            <a:spLocks noGrp="1"/>
          </p:cNvSpPr>
          <p:nvPr>
            <p:ph type="body" sz="half" idx="3"/>
          </p:nvPr>
        </p:nvSpPr>
        <p:spPr>
          <a:xfrm>
            <a:off x="4646614" y="1026423"/>
            <a:ext cx="4041775" cy="685800"/>
          </a:xfrm>
        </p:spPr>
        <p:txBody>
          <a:bodyPr/>
          <a:lstStyle/>
          <a:p>
            <a:r>
              <a:rPr lang="en-US" dirty="0"/>
              <a:t>RT Responds</a:t>
            </a:r>
          </a:p>
        </p:txBody>
      </p:sp>
      <p:sp>
        <p:nvSpPr>
          <p:cNvPr id="3" name="Content Placeholder 2">
            <a:extLst>
              <a:ext uri="{FF2B5EF4-FFF2-40B4-BE49-F238E27FC236}">
                <a16:creationId xmlns:a16="http://schemas.microsoft.com/office/drawing/2014/main" id="{E1614AE5-256B-8B2F-8A49-733F1C90A870}"/>
              </a:ext>
            </a:extLst>
          </p:cNvPr>
          <p:cNvSpPr>
            <a:spLocks noGrp="1"/>
          </p:cNvSpPr>
          <p:nvPr>
            <p:ph sz="quarter" idx="2"/>
          </p:nvPr>
        </p:nvSpPr>
        <p:spPr>
          <a:xfrm>
            <a:off x="304800" y="1980154"/>
            <a:ext cx="3733800" cy="4038600"/>
          </a:xfrm>
        </p:spPr>
        <p:txBody>
          <a:bodyPr>
            <a:noAutofit/>
          </a:bodyPr>
          <a:lstStyle/>
          <a:p>
            <a:r>
              <a:rPr lang="en-US" sz="2800" dirty="0"/>
              <a:t>Thank you for keeping logs on your eating out days.</a:t>
            </a:r>
          </a:p>
          <a:p>
            <a:r>
              <a:rPr lang="en-US" sz="2800" dirty="0"/>
              <a:t>Did your DD Story show up?</a:t>
            </a:r>
          </a:p>
          <a:p>
            <a:r>
              <a:rPr lang="en-US" sz="2800" dirty="0"/>
              <a:t>Were you able to try any of the experiments? </a:t>
            </a:r>
          </a:p>
          <a:p>
            <a:r>
              <a:rPr lang="en-US" sz="2800" dirty="0"/>
              <a:t>Did you discover anything new?</a:t>
            </a:r>
          </a:p>
        </p:txBody>
      </p:sp>
      <p:sp>
        <p:nvSpPr>
          <p:cNvPr id="4" name="Content Placeholder 3">
            <a:extLst>
              <a:ext uri="{FF2B5EF4-FFF2-40B4-BE49-F238E27FC236}">
                <a16:creationId xmlns:a16="http://schemas.microsoft.com/office/drawing/2014/main" id="{EB45D55B-7BA2-4436-A2DF-2EA15E21E136}"/>
              </a:ext>
            </a:extLst>
          </p:cNvPr>
          <p:cNvSpPr>
            <a:spLocks noGrp="1"/>
          </p:cNvSpPr>
          <p:nvPr>
            <p:ph sz="quarter" idx="4"/>
          </p:nvPr>
        </p:nvSpPr>
        <p:spPr>
          <a:xfrm>
            <a:off x="3962399" y="1628775"/>
            <a:ext cx="4724401" cy="4878891"/>
          </a:xfrm>
        </p:spPr>
        <p:txBody>
          <a:bodyPr>
            <a:noAutofit/>
          </a:bodyPr>
          <a:lstStyle/>
          <a:p>
            <a:pPr>
              <a:lnSpc>
                <a:spcPct val="120000"/>
              </a:lnSpc>
            </a:pPr>
            <a:r>
              <a:rPr lang="en-US" sz="2400" dirty="0"/>
              <a:t>We went to the same restaurant 2 times in the same week. My friends helped me figure out the carbs in my favorite dish, but the first night, it still went high. I noticed the DD story of feeling like a failure.</a:t>
            </a:r>
          </a:p>
          <a:p>
            <a:pPr>
              <a:lnSpc>
                <a:spcPct val="120000"/>
              </a:lnSpc>
            </a:pPr>
            <a:r>
              <a:rPr lang="en-US" sz="2400" dirty="0"/>
              <a:t>A few nights later, I tolerated my DD, ordered the same dish, and increased my bolus by 2 units. My blood sugar was right on track!</a:t>
            </a:r>
          </a:p>
        </p:txBody>
      </p:sp>
    </p:spTree>
    <p:extLst>
      <p:ext uri="{BB962C8B-B14F-4D97-AF65-F5344CB8AC3E}">
        <p14:creationId xmlns:p14="http://schemas.microsoft.com/office/powerpoint/2010/main" val="1598521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pancre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80" y="21771"/>
            <a:ext cx="895604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685800" y="32657"/>
            <a:ext cx="2357949" cy="870045"/>
          </a:xfrm>
          <a:prstGeom prst="rect">
            <a:avLst/>
          </a:prstGeom>
        </p:spPr>
      </p:pic>
    </p:spTree>
    <p:custDataLst>
      <p:tags r:id="rId1"/>
    </p:custDataLst>
    <p:extLst>
      <p:ext uri="{BB962C8B-B14F-4D97-AF65-F5344CB8AC3E}">
        <p14:creationId xmlns:p14="http://schemas.microsoft.com/office/powerpoint/2010/main" val="592393645"/>
      </p:ext>
    </p:extLst>
  </p:cSld>
  <p:clrMapOvr>
    <a:masterClrMapping/>
  </p:clrMapOvr>
  <p:transition>
    <p:random/>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7DC87-3923-44DA-7DA6-44F902703477}"/>
              </a:ext>
            </a:extLst>
          </p:cNvPr>
          <p:cNvSpPr>
            <a:spLocks noGrp="1"/>
          </p:cNvSpPr>
          <p:nvPr>
            <p:ph type="title"/>
          </p:nvPr>
        </p:nvSpPr>
        <p:spPr/>
        <p:txBody>
          <a:bodyPr/>
          <a:lstStyle/>
          <a:p>
            <a:r>
              <a:rPr lang="en-US" dirty="0"/>
              <a:t>Checking in with RT 2 weeks later</a:t>
            </a:r>
          </a:p>
        </p:txBody>
      </p:sp>
      <p:sp>
        <p:nvSpPr>
          <p:cNvPr id="5" name="Text Placeholder 4">
            <a:extLst>
              <a:ext uri="{FF2B5EF4-FFF2-40B4-BE49-F238E27FC236}">
                <a16:creationId xmlns:a16="http://schemas.microsoft.com/office/drawing/2014/main" id="{6C0B5BD4-10BC-C28F-A35D-B37906F1F5B4}"/>
              </a:ext>
            </a:extLst>
          </p:cNvPr>
          <p:cNvSpPr>
            <a:spLocks noGrp="1"/>
          </p:cNvSpPr>
          <p:nvPr>
            <p:ph type="body" idx="1"/>
          </p:nvPr>
        </p:nvSpPr>
        <p:spPr/>
        <p:txBody>
          <a:bodyPr/>
          <a:lstStyle/>
          <a:p>
            <a:r>
              <a:rPr lang="en-US" dirty="0"/>
              <a:t>You Say / Ask</a:t>
            </a:r>
          </a:p>
        </p:txBody>
      </p:sp>
      <p:sp>
        <p:nvSpPr>
          <p:cNvPr id="6" name="Text Placeholder 5">
            <a:extLst>
              <a:ext uri="{FF2B5EF4-FFF2-40B4-BE49-F238E27FC236}">
                <a16:creationId xmlns:a16="http://schemas.microsoft.com/office/drawing/2014/main" id="{9231E635-4EDA-51CA-8C36-87B0A0209952}"/>
              </a:ext>
            </a:extLst>
          </p:cNvPr>
          <p:cNvSpPr>
            <a:spLocks noGrp="1"/>
          </p:cNvSpPr>
          <p:nvPr>
            <p:ph type="body" sz="half" idx="3"/>
          </p:nvPr>
        </p:nvSpPr>
        <p:spPr>
          <a:xfrm>
            <a:off x="4646614" y="1140909"/>
            <a:ext cx="4041775" cy="685800"/>
          </a:xfrm>
        </p:spPr>
        <p:txBody>
          <a:bodyPr/>
          <a:lstStyle/>
          <a:p>
            <a:r>
              <a:rPr lang="en-US" dirty="0"/>
              <a:t>RT Responds</a:t>
            </a:r>
          </a:p>
        </p:txBody>
      </p:sp>
      <p:sp>
        <p:nvSpPr>
          <p:cNvPr id="3" name="Content Placeholder 2">
            <a:extLst>
              <a:ext uri="{FF2B5EF4-FFF2-40B4-BE49-F238E27FC236}">
                <a16:creationId xmlns:a16="http://schemas.microsoft.com/office/drawing/2014/main" id="{E1614AE5-256B-8B2F-8A49-733F1C90A870}"/>
              </a:ext>
            </a:extLst>
          </p:cNvPr>
          <p:cNvSpPr>
            <a:spLocks noGrp="1"/>
          </p:cNvSpPr>
          <p:nvPr>
            <p:ph sz="quarter" idx="2"/>
          </p:nvPr>
        </p:nvSpPr>
        <p:spPr>
          <a:xfrm>
            <a:off x="304800" y="1980154"/>
            <a:ext cx="4038600" cy="4038600"/>
          </a:xfrm>
        </p:spPr>
        <p:txBody>
          <a:bodyPr>
            <a:noAutofit/>
          </a:bodyPr>
          <a:lstStyle/>
          <a:p>
            <a:r>
              <a:rPr lang="en-US" sz="2800" dirty="0"/>
              <a:t>I know you also mentioned you wanted to see how wine affected your blood sugars.</a:t>
            </a:r>
          </a:p>
          <a:p>
            <a:r>
              <a:rPr lang="en-US" sz="2800" dirty="0"/>
              <a:t>Did you discover anything new?</a:t>
            </a:r>
          </a:p>
        </p:txBody>
      </p:sp>
      <p:sp>
        <p:nvSpPr>
          <p:cNvPr id="4" name="Content Placeholder 3">
            <a:extLst>
              <a:ext uri="{FF2B5EF4-FFF2-40B4-BE49-F238E27FC236}">
                <a16:creationId xmlns:a16="http://schemas.microsoft.com/office/drawing/2014/main" id="{EB45D55B-7BA2-4436-A2DF-2EA15E21E136}"/>
              </a:ext>
            </a:extLst>
          </p:cNvPr>
          <p:cNvSpPr>
            <a:spLocks noGrp="1"/>
          </p:cNvSpPr>
          <p:nvPr>
            <p:ph sz="quarter" idx="4"/>
          </p:nvPr>
        </p:nvSpPr>
        <p:spPr>
          <a:xfrm>
            <a:off x="4343401" y="1826709"/>
            <a:ext cx="4343400" cy="4878891"/>
          </a:xfrm>
        </p:spPr>
        <p:txBody>
          <a:bodyPr>
            <a:noAutofit/>
          </a:bodyPr>
          <a:lstStyle/>
          <a:p>
            <a:pPr>
              <a:lnSpc>
                <a:spcPct val="120000"/>
              </a:lnSpc>
            </a:pPr>
            <a:r>
              <a:rPr lang="en-US" sz="2400" dirty="0"/>
              <a:t>I didn’t have a chance to check that out yet. But next time, I am going to eat the same dish, take the same amount of insulin and add have a glass of wine to see what happens.</a:t>
            </a:r>
          </a:p>
          <a:p>
            <a:pPr>
              <a:lnSpc>
                <a:spcPct val="120000"/>
              </a:lnSpc>
            </a:pPr>
            <a:r>
              <a:rPr lang="en-US" sz="2400" dirty="0"/>
              <a:t>I see that I need to keep challenging myself to not give in to feeling like a failure and keep making new choices.</a:t>
            </a:r>
          </a:p>
        </p:txBody>
      </p:sp>
    </p:spTree>
    <p:extLst>
      <p:ext uri="{BB962C8B-B14F-4D97-AF65-F5344CB8AC3E}">
        <p14:creationId xmlns:p14="http://schemas.microsoft.com/office/powerpoint/2010/main" val="3166325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87FA2-8B32-A7BD-CC94-2A50D8C7C7CC}"/>
              </a:ext>
            </a:extLst>
          </p:cNvPr>
          <p:cNvSpPr>
            <a:spLocks noGrp="1"/>
          </p:cNvSpPr>
          <p:nvPr>
            <p:ph type="title"/>
          </p:nvPr>
        </p:nvSpPr>
        <p:spPr>
          <a:xfrm>
            <a:off x="455613" y="273050"/>
            <a:ext cx="8226425" cy="869950"/>
          </a:xfrm>
        </p:spPr>
        <p:txBody>
          <a:bodyPr anchor="b">
            <a:normAutofit/>
          </a:bodyPr>
          <a:lstStyle/>
          <a:p>
            <a:r>
              <a:rPr lang="en-US" dirty="0"/>
              <a:t>Avoid and Lean Into</a:t>
            </a:r>
          </a:p>
        </p:txBody>
      </p:sp>
      <p:sp>
        <p:nvSpPr>
          <p:cNvPr id="3" name="Content Placeholder 2">
            <a:extLst>
              <a:ext uri="{FF2B5EF4-FFF2-40B4-BE49-F238E27FC236}">
                <a16:creationId xmlns:a16="http://schemas.microsoft.com/office/drawing/2014/main" id="{3756D0A0-F3D3-8BD3-BEB4-93732268740F}"/>
              </a:ext>
            </a:extLst>
          </p:cNvPr>
          <p:cNvSpPr>
            <a:spLocks noGrp="1"/>
          </p:cNvSpPr>
          <p:nvPr>
            <p:ph type="body" sz="half" idx="1"/>
          </p:nvPr>
        </p:nvSpPr>
        <p:spPr>
          <a:xfrm>
            <a:off x="455612" y="1143000"/>
            <a:ext cx="4040187" cy="5181599"/>
          </a:xfrm>
        </p:spPr>
        <p:txBody>
          <a:bodyPr>
            <a:normAutofit fontScale="92500" lnSpcReduction="10000"/>
          </a:bodyPr>
          <a:lstStyle/>
          <a:p>
            <a:pPr>
              <a:lnSpc>
                <a:spcPct val="110000"/>
              </a:lnSpc>
            </a:pPr>
            <a:r>
              <a:rPr lang="en-US" sz="1900" b="1" dirty="0">
                <a:effectLst/>
              </a:rPr>
              <a:t>AVOID: Pressure, fix, or control.</a:t>
            </a:r>
            <a:endParaRPr lang="en-US" sz="1900" dirty="0">
              <a:effectLst/>
            </a:endParaRPr>
          </a:p>
          <a:p>
            <a:pPr>
              <a:lnSpc>
                <a:spcPct val="110000"/>
              </a:lnSpc>
            </a:pPr>
            <a:r>
              <a:rPr lang="en-US" sz="1900" dirty="0">
                <a:effectLst/>
              </a:rPr>
              <a:t>We are careful to avoid forced solutions or controlling language. Our job is to help the person with diabetes find their own answers and solutions.</a:t>
            </a:r>
          </a:p>
          <a:p>
            <a:pPr marL="0" marR="0" indent="0">
              <a:lnSpc>
                <a:spcPct val="110000"/>
              </a:lnSpc>
              <a:spcBef>
                <a:spcPts val="0"/>
              </a:spcBef>
              <a:spcAft>
                <a:spcPts val="0"/>
              </a:spcAft>
              <a:buNone/>
            </a:pPr>
            <a:endParaRPr lang="en-US" sz="1900" b="1" dirty="0">
              <a:effectLst/>
            </a:endParaRPr>
          </a:p>
          <a:p>
            <a:pPr marL="0" marR="0">
              <a:lnSpc>
                <a:spcPct val="110000"/>
              </a:lnSpc>
              <a:spcBef>
                <a:spcPts val="0"/>
              </a:spcBef>
              <a:spcAft>
                <a:spcPts val="0"/>
              </a:spcAft>
            </a:pPr>
            <a:r>
              <a:rPr lang="en-US" sz="1900" b="1" dirty="0">
                <a:effectLst/>
              </a:rPr>
              <a:t>Let's stop "Shoulding" on people</a:t>
            </a:r>
            <a:r>
              <a:rPr lang="en-US" sz="1900" dirty="0">
                <a:effectLst/>
              </a:rPr>
              <a:t>.</a:t>
            </a:r>
          </a:p>
          <a:p>
            <a:pPr marL="0" marR="0" indent="0">
              <a:lnSpc>
                <a:spcPct val="110000"/>
              </a:lnSpc>
              <a:spcBef>
                <a:spcPts val="0"/>
              </a:spcBef>
              <a:spcAft>
                <a:spcPts val="0"/>
              </a:spcAft>
              <a:buNone/>
            </a:pPr>
            <a:endParaRPr lang="en-US" sz="1900" dirty="0">
              <a:effectLst/>
            </a:endParaRPr>
          </a:p>
          <a:p>
            <a:pPr>
              <a:lnSpc>
                <a:spcPct val="110000"/>
              </a:lnSpc>
            </a:pPr>
            <a:r>
              <a:rPr lang="en-US" sz="1900" dirty="0">
                <a:effectLst/>
              </a:rPr>
              <a:t>It's time to let go of terms like "You must, you should, you have to, it's better, it's important, do it for me" since they fall under the category of "controlling motivation"—which can be hurtful and lead to the individual becoming defensive or shutting down.</a:t>
            </a:r>
            <a:br>
              <a:rPr lang="en-US" sz="1900" dirty="0">
                <a:effectLst/>
              </a:rPr>
            </a:br>
            <a:endParaRPr lang="en-US" sz="1900" dirty="0">
              <a:effectLst/>
            </a:endParaRPr>
          </a:p>
          <a:p>
            <a:pPr>
              <a:lnSpc>
                <a:spcPct val="110000"/>
              </a:lnSpc>
            </a:pPr>
            <a:r>
              <a:rPr lang="en-US" sz="1900" b="1" dirty="0"/>
              <a:t>Ditch the scare tactics too!</a:t>
            </a:r>
            <a:endParaRPr lang="en-US" sz="1800" b="1" dirty="0"/>
          </a:p>
        </p:txBody>
      </p:sp>
      <p:pic>
        <p:nvPicPr>
          <p:cNvPr id="6" name="Picture 5" descr="Woman holding diploma">
            <a:extLst>
              <a:ext uri="{FF2B5EF4-FFF2-40B4-BE49-F238E27FC236}">
                <a16:creationId xmlns:a16="http://schemas.microsoft.com/office/drawing/2014/main" id="{018D969C-FF9B-3298-7205-B342DD2FF3F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820" r="5" b="16593"/>
          <a:stretch/>
        </p:blipFill>
        <p:spPr>
          <a:xfrm>
            <a:off x="5029200" y="3847306"/>
            <a:ext cx="3960813" cy="2130708"/>
          </a:xfrm>
          <a:prstGeom prst="rect">
            <a:avLst/>
          </a:prstGeom>
          <a:noFill/>
        </p:spPr>
      </p:pic>
      <p:sp>
        <p:nvSpPr>
          <p:cNvPr id="4" name="Content Placeholder 3">
            <a:extLst>
              <a:ext uri="{FF2B5EF4-FFF2-40B4-BE49-F238E27FC236}">
                <a16:creationId xmlns:a16="http://schemas.microsoft.com/office/drawing/2014/main" id="{A780B6E0-E46C-A29F-1A3A-497C6DAB5697}"/>
              </a:ext>
            </a:extLst>
          </p:cNvPr>
          <p:cNvSpPr>
            <a:spLocks noGrp="1"/>
          </p:cNvSpPr>
          <p:nvPr>
            <p:ph sz="quarter" idx="3"/>
          </p:nvPr>
        </p:nvSpPr>
        <p:spPr>
          <a:xfrm>
            <a:off x="4800600" y="1828800"/>
            <a:ext cx="4037013" cy="2173287"/>
          </a:xfrm>
        </p:spPr>
        <p:txBody>
          <a:bodyPr>
            <a:normAutofit fontScale="92500" lnSpcReduction="20000"/>
          </a:bodyPr>
          <a:lstStyle/>
          <a:p>
            <a:pPr>
              <a:lnSpc>
                <a:spcPct val="110000"/>
              </a:lnSpc>
            </a:pPr>
            <a:r>
              <a:rPr lang="en-US" sz="2500" dirty="0">
                <a:solidFill>
                  <a:srgbClr val="0070C0"/>
                </a:solidFill>
                <a:effectLst/>
              </a:rPr>
              <a:t>Lean into - A person-centered approach energizes individuals to take the lead in managing their condition, in step with their providers and supporters.</a:t>
            </a:r>
            <a:endParaRPr lang="en-US" sz="2500" dirty="0">
              <a:solidFill>
                <a:srgbClr val="0070C0"/>
              </a:solidFill>
            </a:endParaRPr>
          </a:p>
        </p:txBody>
      </p:sp>
    </p:spTree>
    <p:extLst>
      <p:ext uri="{BB962C8B-B14F-4D97-AF65-F5344CB8AC3E}">
        <p14:creationId xmlns:p14="http://schemas.microsoft.com/office/powerpoint/2010/main" val="1847093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5533" y="944672"/>
            <a:ext cx="857473" cy="857473"/>
          </a:xfrm>
          <a:prstGeom prst="rect">
            <a:avLst/>
          </a:prstGeom>
        </p:spPr>
      </p:pic>
      <p:sp>
        <p:nvSpPr>
          <p:cNvPr id="12" name="TextBox 11"/>
          <p:cNvSpPr txBox="1"/>
          <p:nvPr/>
        </p:nvSpPr>
        <p:spPr>
          <a:xfrm>
            <a:off x="627623" y="1775436"/>
            <a:ext cx="4801850" cy="706988"/>
          </a:xfrm>
          <a:prstGeom prst="rect">
            <a:avLst/>
          </a:prstGeom>
          <a:noFill/>
        </p:spPr>
        <p:txBody>
          <a:bodyPr wrap="square" rtlCol="0">
            <a:spAutoFit/>
          </a:bodyPr>
          <a:lstStyle/>
          <a:p>
            <a:pPr>
              <a:lnSpc>
                <a:spcPts val="1275"/>
              </a:lnSpc>
            </a:pPr>
            <a:endParaRPr lang="en-US" sz="1350" b="1" dirty="0">
              <a:latin typeface="Baskerville Old Face" panose="02020602080505020303" pitchFamily="18" charset="0"/>
            </a:endParaRPr>
          </a:p>
          <a:p>
            <a:pPr>
              <a:lnSpc>
                <a:spcPts val="2251"/>
              </a:lnSpc>
            </a:pPr>
            <a:endParaRPr lang="en-US" sz="2101" dirty="0"/>
          </a:p>
          <a:p>
            <a:pPr algn="ctr">
              <a:lnSpc>
                <a:spcPts val="1125"/>
              </a:lnSpc>
            </a:pPr>
            <a:endParaRPr lang="en-US" sz="1350" b="1" dirty="0">
              <a:latin typeface="Baskerville Old Face" panose="02020602080505020303" pitchFamily="18" charset="0"/>
            </a:endParaRPr>
          </a:p>
        </p:txBody>
      </p:sp>
      <p:sp>
        <p:nvSpPr>
          <p:cNvPr id="2" name="Title 1">
            <a:extLst>
              <a:ext uri="{FF2B5EF4-FFF2-40B4-BE49-F238E27FC236}">
                <a16:creationId xmlns:a16="http://schemas.microsoft.com/office/drawing/2014/main" id="{BB43C1EA-9083-6154-A0A1-52E11B4DD00E}"/>
              </a:ext>
            </a:extLst>
          </p:cNvPr>
          <p:cNvSpPr>
            <a:spLocks noGrp="1"/>
          </p:cNvSpPr>
          <p:nvPr>
            <p:ph type="title"/>
          </p:nvPr>
        </p:nvSpPr>
        <p:spPr/>
        <p:txBody>
          <a:bodyPr>
            <a:noAutofit/>
          </a:bodyPr>
          <a:lstStyle/>
          <a:p>
            <a:r>
              <a:rPr lang="en-US" sz="4000" dirty="0" err="1"/>
              <a:t>ReVive</a:t>
            </a:r>
            <a:r>
              <a:rPr lang="en-US" sz="4000" dirty="0"/>
              <a:t> 5 Program – Fresh Perspective</a:t>
            </a:r>
          </a:p>
        </p:txBody>
      </p:sp>
      <p:sp>
        <p:nvSpPr>
          <p:cNvPr id="4" name="Content Placeholder 3">
            <a:extLst>
              <a:ext uri="{FF2B5EF4-FFF2-40B4-BE49-F238E27FC236}">
                <a16:creationId xmlns:a16="http://schemas.microsoft.com/office/drawing/2014/main" id="{C23A53DF-24CD-486E-35DC-005120CE1D08}"/>
              </a:ext>
            </a:extLst>
          </p:cNvPr>
          <p:cNvSpPr>
            <a:spLocks noGrp="1"/>
          </p:cNvSpPr>
          <p:nvPr>
            <p:ph sz="quarter" idx="1"/>
          </p:nvPr>
        </p:nvSpPr>
        <p:spPr>
          <a:xfrm>
            <a:off x="381000" y="1275753"/>
            <a:ext cx="3419533" cy="5557894"/>
          </a:xfrm>
        </p:spPr>
        <p:txBody>
          <a:bodyPr>
            <a:normAutofit/>
          </a:bodyPr>
          <a:lstStyle/>
          <a:p>
            <a:pPr marL="342991" indent="-342991">
              <a:buFont typeface="Wingdings" pitchFamily="2" charset="2"/>
              <a:buChar char="§"/>
            </a:pPr>
            <a:r>
              <a:rPr lang="en-US" sz="3200" dirty="0"/>
              <a:t>To help look at things differently.</a:t>
            </a:r>
          </a:p>
          <a:p>
            <a:pPr marL="342991" indent="-342991">
              <a:buFont typeface="Wingdings" pitchFamily="2" charset="2"/>
              <a:buChar char="§"/>
            </a:pPr>
            <a:r>
              <a:rPr lang="en-US" sz="3200" dirty="0"/>
              <a:t>To gain a new perspective.</a:t>
            </a:r>
          </a:p>
          <a:p>
            <a:pPr marL="342991" indent="-342991">
              <a:buFont typeface="Wingdings" pitchFamily="2" charset="2"/>
              <a:buChar char="§"/>
            </a:pPr>
            <a:r>
              <a:rPr lang="en-US" sz="3200" dirty="0"/>
              <a:t>To get out of a blood glucose rut.</a:t>
            </a:r>
          </a:p>
          <a:p>
            <a:endParaRPr lang="en-US" sz="3200" b="1" dirty="0"/>
          </a:p>
          <a:p>
            <a:endParaRPr lang="en-US" dirty="0"/>
          </a:p>
        </p:txBody>
      </p:sp>
      <p:pic>
        <p:nvPicPr>
          <p:cNvPr id="6" name="Picture 5" descr="Child in pirate costume">
            <a:extLst>
              <a:ext uri="{FF2B5EF4-FFF2-40B4-BE49-F238E27FC236}">
                <a16:creationId xmlns:a16="http://schemas.microsoft.com/office/drawing/2014/main" id="{972DA373-0B0C-8912-6B1A-BD1FCB0577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5800" y="1345843"/>
            <a:ext cx="3597333" cy="2627943"/>
          </a:xfrm>
          <a:prstGeom prst="rect">
            <a:avLst/>
          </a:prstGeom>
        </p:spPr>
      </p:pic>
      <p:sp>
        <p:nvSpPr>
          <p:cNvPr id="8" name="TextBox 7">
            <a:extLst>
              <a:ext uri="{FF2B5EF4-FFF2-40B4-BE49-F238E27FC236}">
                <a16:creationId xmlns:a16="http://schemas.microsoft.com/office/drawing/2014/main" id="{A1CC43CC-CA04-E4CB-51ED-1CF74F973CB6}"/>
              </a:ext>
            </a:extLst>
          </p:cNvPr>
          <p:cNvSpPr txBox="1"/>
          <p:nvPr/>
        </p:nvSpPr>
        <p:spPr>
          <a:xfrm>
            <a:off x="3974608" y="4176629"/>
            <a:ext cx="4801850" cy="2246769"/>
          </a:xfrm>
          <a:prstGeom prst="rect">
            <a:avLst/>
          </a:prstGeom>
          <a:noFill/>
        </p:spPr>
        <p:txBody>
          <a:bodyPr wrap="square">
            <a:spAutoFit/>
          </a:bodyPr>
          <a:lstStyle/>
          <a:p>
            <a:r>
              <a:rPr lang="en-US" sz="2800" dirty="0">
                <a:solidFill>
                  <a:srgbClr val="0070C0"/>
                </a:solidFill>
              </a:rPr>
              <a:t>With this new perspective, we partner with the person with diabetes, who is the expert in their lives, to figure out next steps.</a:t>
            </a:r>
            <a:endParaRPr lang="en-US" sz="2000" dirty="0">
              <a:solidFill>
                <a:srgbClr val="0070C0"/>
              </a:solidFill>
            </a:endParaRPr>
          </a:p>
        </p:txBody>
      </p:sp>
    </p:spTree>
    <p:extLst>
      <p:ext uri="{BB962C8B-B14F-4D97-AF65-F5344CB8AC3E}">
        <p14:creationId xmlns:p14="http://schemas.microsoft.com/office/powerpoint/2010/main" val="2537269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1F469-A70D-E002-CE33-1A9926DDD296}"/>
              </a:ext>
            </a:extLst>
          </p:cNvPr>
          <p:cNvSpPr>
            <a:spLocks noGrp="1"/>
          </p:cNvSpPr>
          <p:nvPr>
            <p:ph type="title"/>
          </p:nvPr>
        </p:nvSpPr>
        <p:spPr/>
        <p:txBody>
          <a:bodyPr/>
          <a:lstStyle/>
          <a:p>
            <a:r>
              <a:rPr lang="en-US" dirty="0"/>
              <a:t>ReVive 5 Steps</a:t>
            </a:r>
          </a:p>
        </p:txBody>
      </p:sp>
      <p:sp>
        <p:nvSpPr>
          <p:cNvPr id="14" name="Content Placeholder 13"/>
          <p:cNvSpPr>
            <a:spLocks noGrp="1"/>
          </p:cNvSpPr>
          <p:nvPr>
            <p:ph sz="quarter" idx="1"/>
          </p:nvPr>
        </p:nvSpPr>
        <p:spPr/>
        <p:txBody>
          <a:bodyPr>
            <a:normAutofit fontScale="77500" lnSpcReduction="20000"/>
          </a:bodyPr>
          <a:lstStyle/>
          <a:p>
            <a:pPr marL="0" indent="0">
              <a:lnSpc>
                <a:spcPct val="110000"/>
              </a:lnSpc>
              <a:spcBef>
                <a:spcPts val="0"/>
              </a:spcBef>
              <a:buNone/>
            </a:pPr>
            <a:r>
              <a:rPr lang="en-US" b="1" dirty="0">
                <a:latin typeface="Calibri" panose="020F0502020204030204" pitchFamily="34" charset="0"/>
                <a:ea typeface="Calibri" panose="020F0502020204030204" pitchFamily="34" charset="0"/>
              </a:rPr>
              <a:t>5 Steps to Address Distress Diabetes and Enhance Management</a:t>
            </a:r>
            <a:endParaRPr lang="en-US" dirty="0">
              <a:latin typeface="Calibri" panose="020F0502020204030204" pitchFamily="34" charset="0"/>
              <a:ea typeface="Calibri" panose="020F0502020204030204" pitchFamily="34" charset="0"/>
            </a:endParaRPr>
          </a:p>
          <a:p>
            <a:pPr marL="385865" indent="-385865">
              <a:lnSpc>
                <a:spcPct val="110000"/>
              </a:lnSpc>
              <a:spcBef>
                <a:spcPts val="0"/>
              </a:spcBef>
              <a:buAutoNum type="arabicPeriod"/>
            </a:pPr>
            <a:r>
              <a:rPr lang="en-US" dirty="0">
                <a:latin typeface="Calibri" panose="020F0502020204030204" pitchFamily="34" charset="0"/>
                <a:ea typeface="Calibri" panose="020F0502020204030204" pitchFamily="34" charset="0"/>
              </a:rPr>
              <a:t>Assess diabetes distress </a:t>
            </a:r>
          </a:p>
          <a:p>
            <a:pPr marL="385865" indent="-385865">
              <a:lnSpc>
                <a:spcPct val="110000"/>
              </a:lnSpc>
              <a:spcBef>
                <a:spcPts val="0"/>
              </a:spcBef>
              <a:buAutoNum type="arabicPeriod"/>
            </a:pPr>
            <a:r>
              <a:rPr lang="en-US" dirty="0">
                <a:latin typeface="Calibri" panose="020F0502020204030204" pitchFamily="34" charset="0"/>
                <a:ea typeface="Calibri" panose="020F0502020204030204" pitchFamily="34" charset="0"/>
              </a:rPr>
              <a:t>Begin a conversation to foster a new perspective </a:t>
            </a:r>
          </a:p>
          <a:p>
            <a:pPr marL="385865" indent="-385865">
              <a:lnSpc>
                <a:spcPct val="110000"/>
              </a:lnSpc>
              <a:spcBef>
                <a:spcPts val="0"/>
              </a:spcBef>
              <a:buAutoNum type="arabicPeriod"/>
            </a:pPr>
            <a:r>
              <a:rPr lang="en-US" dirty="0">
                <a:latin typeface="Calibri" panose="020F0502020204030204" pitchFamily="34" charset="0"/>
                <a:ea typeface="Calibri" panose="020F0502020204030204" pitchFamily="34" charset="0"/>
              </a:rPr>
              <a:t>Consider different management choices that are not driven by tough thoughts and feelings  </a:t>
            </a:r>
          </a:p>
          <a:p>
            <a:pPr marL="385865" indent="-385865">
              <a:lnSpc>
                <a:spcPct val="110000"/>
              </a:lnSpc>
              <a:spcBef>
                <a:spcPts val="0"/>
              </a:spcBef>
              <a:buAutoNum type="arabicPeriod"/>
            </a:pPr>
            <a:r>
              <a:rPr lang="en-US" dirty="0">
                <a:latin typeface="Calibri" panose="020F0502020204030204" pitchFamily="34" charset="0"/>
                <a:ea typeface="Calibri" panose="020F0502020204030204" pitchFamily="34" charset="0"/>
              </a:rPr>
              <a:t>Optimize self-care based on personal choice and values—”find the expert within.”</a:t>
            </a:r>
          </a:p>
          <a:p>
            <a:pPr marL="385865" indent="-385865">
              <a:lnSpc>
                <a:spcPct val="110000"/>
              </a:lnSpc>
              <a:spcBef>
                <a:spcPts val="0"/>
              </a:spcBef>
              <a:buAutoNum type="arabicPeriod"/>
            </a:pPr>
            <a:r>
              <a:rPr lang="en-US" dirty="0">
                <a:latin typeface="Calibri" panose="020F0502020204030204" pitchFamily="34" charset="0"/>
                <a:ea typeface="Calibri" panose="020F0502020204030204" pitchFamily="34" charset="0"/>
              </a:rPr>
              <a:t>Make changes and plan for next steps.  </a:t>
            </a:r>
          </a:p>
          <a:p>
            <a:pPr marL="0" indent="0">
              <a:buClr>
                <a:srgbClr val="005959"/>
              </a:buClr>
              <a:buNone/>
            </a:pPr>
            <a:endParaRPr lang="en-US" sz="2701"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790846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anim calcmode="lin" valueType="num">
                                      <p:cBhvr additive="base">
                                        <p:cTn id="7"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xEl>
                                              <p:pRg st="2" end="2"/>
                                            </p:txEl>
                                          </p:spTgt>
                                        </p:tgtEl>
                                        <p:attrNameLst>
                                          <p:attrName>style.visibility</p:attrName>
                                        </p:attrNameLst>
                                      </p:cBhvr>
                                      <p:to>
                                        <p:strVal val="visible"/>
                                      </p:to>
                                    </p:set>
                                    <p:anim calcmode="lin" valueType="num">
                                      <p:cBhvr additive="base">
                                        <p:cTn id="13"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anim calcmode="lin" valueType="num">
                                      <p:cBhvr additive="base">
                                        <p:cTn id="19" dur="500" fill="hold"/>
                                        <p:tgtEl>
                                          <p:spTgt spid="1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xEl>
                                              <p:pRg st="4" end="4"/>
                                            </p:txEl>
                                          </p:spTgt>
                                        </p:tgtEl>
                                        <p:attrNameLst>
                                          <p:attrName>style.visibility</p:attrName>
                                        </p:attrNameLst>
                                      </p:cBhvr>
                                      <p:to>
                                        <p:strVal val="visible"/>
                                      </p:to>
                                    </p:set>
                                    <p:anim calcmode="lin" valueType="num">
                                      <p:cBhvr additive="base">
                                        <p:cTn id="25" dur="500" fill="hold"/>
                                        <p:tgtEl>
                                          <p:spTgt spid="1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4">
                                            <p:txEl>
                                              <p:pRg st="5" end="5"/>
                                            </p:txEl>
                                          </p:spTgt>
                                        </p:tgtEl>
                                        <p:attrNameLst>
                                          <p:attrName>style.visibility</p:attrName>
                                        </p:attrNameLst>
                                      </p:cBhvr>
                                      <p:to>
                                        <p:strVal val="visible"/>
                                      </p:to>
                                    </p:set>
                                    <p:anim calcmode="lin" valueType="num">
                                      <p:cBhvr additive="base">
                                        <p:cTn id="31" dur="500" fill="hold"/>
                                        <p:tgtEl>
                                          <p:spTgt spid="1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1026"/>
          <p:cNvSpPr>
            <a:spLocks noGrp="1" noChangeArrowheads="1"/>
          </p:cNvSpPr>
          <p:nvPr>
            <p:ph type="title"/>
          </p:nvPr>
        </p:nvSpPr>
        <p:spPr>
          <a:xfrm>
            <a:off x="311989" y="76200"/>
            <a:ext cx="8305800" cy="609600"/>
          </a:xfrm>
        </p:spPr>
        <p:txBody>
          <a:bodyPr>
            <a:normAutofit fontScale="90000"/>
          </a:bodyPr>
          <a:lstStyle/>
          <a:p>
            <a:pPr eaLnBrk="1" hangingPunct="1"/>
            <a:r>
              <a:rPr lang="en-US" dirty="0" err="1">
                <a:solidFill>
                  <a:schemeClr val="tx1">
                    <a:lumMod val="95000"/>
                    <a:lumOff val="5000"/>
                  </a:schemeClr>
                </a:solidFill>
              </a:rPr>
              <a:t>DiaBingo</a:t>
            </a:r>
            <a:r>
              <a:rPr lang="en-US" dirty="0">
                <a:solidFill>
                  <a:schemeClr val="tx1">
                    <a:lumMod val="95000"/>
                    <a:lumOff val="5000"/>
                  </a:schemeClr>
                </a:solidFill>
              </a:rPr>
              <a:t> - N</a:t>
            </a:r>
          </a:p>
        </p:txBody>
      </p:sp>
      <p:sp>
        <p:nvSpPr>
          <p:cNvPr id="1734659" name="Rectangle 1027"/>
          <p:cNvSpPr>
            <a:spLocks noGrp="1" noChangeArrowheads="1"/>
          </p:cNvSpPr>
          <p:nvPr>
            <p:ph type="body" idx="1"/>
          </p:nvPr>
        </p:nvSpPr>
        <p:spPr>
          <a:xfrm>
            <a:off x="304800" y="685800"/>
            <a:ext cx="8839200" cy="7239000"/>
          </a:xfrm>
        </p:spPr>
        <p:txBody>
          <a:bodyPr>
            <a:noAutofit/>
          </a:bodyPr>
          <a:lstStyle/>
          <a:p>
            <a:pPr marL="609600" indent="-609600" eaLnBrk="1" hangingPunct="1">
              <a:buFont typeface="Wingdings" pitchFamily="2" charset="2"/>
              <a:buNone/>
              <a:defRPr/>
            </a:pPr>
            <a:r>
              <a:rPr lang="en-US" sz="2200" b="1" dirty="0"/>
              <a:t>N</a:t>
            </a:r>
            <a:r>
              <a:rPr lang="en-US" sz="2200" dirty="0"/>
              <a:t> </a:t>
            </a:r>
            <a:r>
              <a:rPr lang="en-US" sz="2300" dirty="0"/>
              <a:t>DPP demonstrated that exercise and diet reduced risk of DM by__%</a:t>
            </a:r>
          </a:p>
          <a:p>
            <a:pPr marL="609600" indent="-609600">
              <a:buNone/>
              <a:defRPr/>
            </a:pPr>
            <a:r>
              <a:rPr lang="en-US" sz="2300" dirty="0"/>
              <a:t>N Average A1c of 7% = </a:t>
            </a:r>
            <a:r>
              <a:rPr lang="en-US" sz="2300" dirty="0" err="1"/>
              <a:t>Avg</a:t>
            </a:r>
            <a:r>
              <a:rPr lang="en-US" sz="2300" dirty="0"/>
              <a:t> BG of ____	 </a:t>
            </a:r>
            <a:endParaRPr lang="en-US" sz="2300" b="1" dirty="0"/>
          </a:p>
          <a:p>
            <a:pPr marL="609600" indent="-609600" eaLnBrk="1" hangingPunct="1">
              <a:buFont typeface="Wingdings" pitchFamily="2" charset="2"/>
              <a:buNone/>
              <a:defRPr/>
            </a:pPr>
            <a:r>
              <a:rPr lang="en-US" sz="2300" b="1" dirty="0"/>
              <a:t>N</a:t>
            </a:r>
            <a:r>
              <a:rPr lang="en-US" sz="2300" dirty="0"/>
              <a:t> The goal is to eat 14 </a:t>
            </a:r>
            <a:r>
              <a:rPr lang="en-US" sz="2300" dirty="0" err="1"/>
              <a:t>gms</a:t>
            </a:r>
            <a:r>
              <a:rPr lang="en-US" sz="2300" dirty="0"/>
              <a:t> per 1000 </a:t>
            </a:r>
            <a:r>
              <a:rPr lang="en-US" sz="2300" dirty="0" err="1"/>
              <a:t>cals</a:t>
            </a:r>
            <a:r>
              <a:rPr lang="en-US" sz="2300" dirty="0"/>
              <a:t> of this nutrient a day	</a:t>
            </a:r>
          </a:p>
          <a:p>
            <a:pPr marL="609600" indent="-609600" eaLnBrk="1" hangingPunct="1">
              <a:buFont typeface="Wingdings" pitchFamily="2" charset="2"/>
              <a:buNone/>
              <a:defRPr/>
            </a:pPr>
            <a:r>
              <a:rPr lang="en-US" sz="2300" b="1" dirty="0"/>
              <a:t>N</a:t>
            </a:r>
            <a:r>
              <a:rPr lang="en-US" sz="2300" dirty="0"/>
              <a:t> Rebound hyperglycemia						 </a:t>
            </a:r>
            <a:endParaRPr lang="en-US" sz="2300" b="1" dirty="0"/>
          </a:p>
          <a:p>
            <a:pPr marL="609600" indent="-609600" eaLnBrk="1" hangingPunct="1">
              <a:buFont typeface="Wingdings" pitchFamily="2" charset="2"/>
              <a:buNone/>
              <a:defRPr/>
            </a:pPr>
            <a:r>
              <a:rPr lang="en-US" sz="2300" b="1" dirty="0"/>
              <a:t>N</a:t>
            </a:r>
            <a:r>
              <a:rPr lang="en-US" sz="2300" dirty="0"/>
              <a:t> Scare tactics are effective at motivating behavior change</a:t>
            </a:r>
            <a:endParaRPr lang="en-US" sz="2300" b="1" dirty="0"/>
          </a:p>
          <a:p>
            <a:pPr marL="609600" indent="-609600" eaLnBrk="1" hangingPunct="1">
              <a:buFont typeface="Wingdings" pitchFamily="2" charset="2"/>
              <a:buNone/>
              <a:defRPr/>
            </a:pPr>
            <a:r>
              <a:rPr lang="en-US" sz="2300" b="1" dirty="0"/>
              <a:t>N</a:t>
            </a:r>
            <a:r>
              <a:rPr lang="en-US" sz="2300" dirty="0"/>
              <a:t>  Get LDL less than ____for most people with diabetes 40 years+</a:t>
            </a:r>
            <a:endParaRPr lang="en-US" sz="2300" b="1" dirty="0"/>
          </a:p>
          <a:p>
            <a:pPr marL="609600" indent="-609600" eaLnBrk="1" hangingPunct="1">
              <a:buFont typeface="Wingdings" pitchFamily="2" charset="2"/>
              <a:buNone/>
              <a:defRPr/>
            </a:pPr>
            <a:r>
              <a:rPr lang="en-US" sz="2300" b="1" dirty="0"/>
              <a:t>N</a:t>
            </a:r>
            <a:r>
              <a:rPr lang="en-US" sz="2300" dirty="0"/>
              <a:t> Drugs that can cause hyperglycemia					  </a:t>
            </a:r>
            <a:endParaRPr lang="en-US" sz="2300" b="1" dirty="0"/>
          </a:p>
          <a:p>
            <a:pPr marL="609600" indent="-609600" eaLnBrk="1" hangingPunct="1">
              <a:buFont typeface="Wingdings" pitchFamily="2" charset="2"/>
              <a:buNone/>
              <a:defRPr/>
            </a:pPr>
            <a:r>
              <a:rPr lang="en-US" sz="2300" b="1" dirty="0"/>
              <a:t>N</a:t>
            </a:r>
            <a:r>
              <a:rPr lang="en-US" sz="2300" dirty="0"/>
              <a:t> 2/3 cups of rice equals ______ serving carbohydrate		 </a:t>
            </a:r>
            <a:endParaRPr lang="en-US" sz="2300" b="1" dirty="0"/>
          </a:p>
          <a:p>
            <a:pPr marL="609600" indent="-609600" eaLnBrk="1" hangingPunct="1">
              <a:buFont typeface="Wingdings" pitchFamily="2" charset="2"/>
              <a:buNone/>
              <a:defRPr/>
            </a:pPr>
            <a:r>
              <a:rPr lang="en-US" sz="2300" b="1" dirty="0"/>
              <a:t>N</a:t>
            </a:r>
            <a:r>
              <a:rPr lang="en-US" sz="2300" dirty="0"/>
              <a:t> 1% A1c = how many points of blood sugar  _____			 </a:t>
            </a:r>
            <a:endParaRPr lang="en-US" sz="2300" b="1" dirty="0"/>
          </a:p>
          <a:p>
            <a:pPr marL="609600" indent="-609600" eaLnBrk="1" hangingPunct="1">
              <a:buFont typeface="Wingdings" pitchFamily="2" charset="2"/>
              <a:buNone/>
              <a:defRPr/>
            </a:pPr>
            <a:r>
              <a:rPr lang="en-US" sz="2300" b="1" dirty="0"/>
              <a:t>N</a:t>
            </a:r>
            <a:r>
              <a:rPr lang="en-US" sz="2300" dirty="0"/>
              <a:t> One % drop in A1c reduces risk of complications by ___ %		 </a:t>
            </a:r>
            <a:endParaRPr lang="en-US" sz="2300" b="1" dirty="0"/>
          </a:p>
          <a:p>
            <a:pPr marL="609600" indent="-609600" eaLnBrk="1" hangingPunct="1">
              <a:buFont typeface="Wingdings" pitchFamily="2" charset="2"/>
              <a:buNone/>
              <a:defRPr/>
            </a:pPr>
            <a:r>
              <a:rPr lang="en-US" sz="2300" b="1" dirty="0"/>
              <a:t>N</a:t>
            </a:r>
            <a:r>
              <a:rPr lang="en-US" sz="2300" dirty="0"/>
              <a:t> 1 gm of fat equal _____kilo/calories</a:t>
            </a:r>
          </a:p>
          <a:p>
            <a:pPr marL="609600" indent="-609600" eaLnBrk="1" hangingPunct="1">
              <a:spcBef>
                <a:spcPct val="0"/>
              </a:spcBef>
              <a:buFont typeface="Wingdings" pitchFamily="2" charset="2"/>
              <a:buNone/>
              <a:defRPr/>
            </a:pPr>
            <a:r>
              <a:rPr lang="en-US" sz="2300" b="1" dirty="0"/>
              <a:t>N</a:t>
            </a:r>
            <a:r>
              <a:rPr lang="en-US" sz="2300" dirty="0"/>
              <a:t> Metabolic syndrome = hyperinsulinemia, hyperlipidemia, hypertension</a:t>
            </a:r>
          </a:p>
          <a:p>
            <a:pPr marL="609600" indent="-609600" eaLnBrk="1" hangingPunct="1">
              <a:spcBef>
                <a:spcPct val="0"/>
              </a:spcBef>
              <a:buFont typeface="Wingdings" pitchFamily="2" charset="2"/>
              <a:buNone/>
              <a:defRPr/>
            </a:pPr>
            <a:r>
              <a:rPr lang="en-US" sz="2300" b="1" dirty="0"/>
              <a:t>N</a:t>
            </a:r>
            <a:r>
              <a:rPr lang="en-US" sz="2300" dirty="0"/>
              <a:t> Average American consumes 15 teaspoons of sugar a day.	</a:t>
            </a:r>
          </a:p>
          <a:p>
            <a:pPr marL="609600" indent="-609600" eaLnBrk="1" hangingPunct="1">
              <a:spcBef>
                <a:spcPct val="0"/>
              </a:spcBef>
              <a:buFont typeface="Wingdings" pitchFamily="2" charset="2"/>
              <a:buNone/>
              <a:defRPr/>
            </a:pPr>
            <a:r>
              <a:rPr lang="en-US" sz="2300" b="1" dirty="0"/>
              <a:t>N</a:t>
            </a:r>
            <a:r>
              <a:rPr lang="en-US" sz="2300" dirty="0"/>
              <a:t> Medication derived from the saliva of the Gila Monster </a:t>
            </a:r>
          </a:p>
          <a:p>
            <a:pPr marL="609600" indent="-609600" eaLnBrk="1" hangingPunct="1">
              <a:lnSpc>
                <a:spcPct val="80000"/>
              </a:lnSpc>
              <a:spcBef>
                <a:spcPct val="0"/>
              </a:spcBef>
              <a:buFont typeface="Wingdings" pitchFamily="2" charset="2"/>
              <a:buNone/>
              <a:defRPr/>
            </a:pPr>
            <a:endParaRPr lang="en-US" sz="2800" dirty="0"/>
          </a:p>
        </p:txBody>
      </p:sp>
    </p:spTree>
    <p:custDataLst>
      <p:tags r:id="rId1"/>
    </p:custDataLst>
    <p:extLst>
      <p:ext uri="{BB962C8B-B14F-4D97-AF65-F5344CB8AC3E}">
        <p14:creationId xmlns:p14="http://schemas.microsoft.com/office/powerpoint/2010/main" val="356541394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4659">
                                            <p:txEl>
                                              <p:pRg st="0" end="0"/>
                                            </p:txEl>
                                          </p:spTgt>
                                        </p:tgtEl>
                                        <p:attrNameLst>
                                          <p:attrName>style.visibility</p:attrName>
                                        </p:attrNameLst>
                                      </p:cBhvr>
                                      <p:to>
                                        <p:strVal val="visible"/>
                                      </p:to>
                                    </p:set>
                                    <p:anim calcmode="lin" valueType="num">
                                      <p:cBhvr additive="base">
                                        <p:cTn id="7" dur="500" fill="hold"/>
                                        <p:tgtEl>
                                          <p:spTgt spid="17346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46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34659">
                                            <p:txEl>
                                              <p:pRg st="1" end="1"/>
                                            </p:txEl>
                                          </p:spTgt>
                                        </p:tgtEl>
                                        <p:attrNameLst>
                                          <p:attrName>style.visibility</p:attrName>
                                        </p:attrNameLst>
                                      </p:cBhvr>
                                      <p:to>
                                        <p:strVal val="visible"/>
                                      </p:to>
                                    </p:set>
                                    <p:anim calcmode="lin" valueType="num">
                                      <p:cBhvr additive="base">
                                        <p:cTn id="13" dur="500" fill="hold"/>
                                        <p:tgtEl>
                                          <p:spTgt spid="17346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46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4659">
                                            <p:txEl>
                                              <p:pRg st="2" end="2"/>
                                            </p:txEl>
                                          </p:spTgt>
                                        </p:tgtEl>
                                        <p:attrNameLst>
                                          <p:attrName>style.visibility</p:attrName>
                                        </p:attrNameLst>
                                      </p:cBhvr>
                                      <p:to>
                                        <p:strVal val="visible"/>
                                      </p:to>
                                    </p:set>
                                    <p:anim calcmode="lin" valueType="num">
                                      <p:cBhvr additive="base">
                                        <p:cTn id="19" dur="500" fill="hold"/>
                                        <p:tgtEl>
                                          <p:spTgt spid="17346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46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4659">
                                            <p:txEl>
                                              <p:pRg st="3" end="3"/>
                                            </p:txEl>
                                          </p:spTgt>
                                        </p:tgtEl>
                                        <p:attrNameLst>
                                          <p:attrName>style.visibility</p:attrName>
                                        </p:attrNameLst>
                                      </p:cBhvr>
                                      <p:to>
                                        <p:strVal val="visible"/>
                                      </p:to>
                                    </p:set>
                                    <p:anim calcmode="lin" valueType="num">
                                      <p:cBhvr additive="base">
                                        <p:cTn id="25" dur="500" fill="hold"/>
                                        <p:tgtEl>
                                          <p:spTgt spid="17346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46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4659">
                                            <p:txEl>
                                              <p:pRg st="4" end="4"/>
                                            </p:txEl>
                                          </p:spTgt>
                                        </p:tgtEl>
                                        <p:attrNameLst>
                                          <p:attrName>style.visibility</p:attrName>
                                        </p:attrNameLst>
                                      </p:cBhvr>
                                      <p:to>
                                        <p:strVal val="visible"/>
                                      </p:to>
                                    </p:set>
                                    <p:anim calcmode="lin" valueType="num">
                                      <p:cBhvr additive="base">
                                        <p:cTn id="31" dur="500" fill="hold"/>
                                        <p:tgtEl>
                                          <p:spTgt spid="173465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465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4659">
                                            <p:txEl>
                                              <p:pRg st="5" end="5"/>
                                            </p:txEl>
                                          </p:spTgt>
                                        </p:tgtEl>
                                        <p:attrNameLst>
                                          <p:attrName>style.visibility</p:attrName>
                                        </p:attrNameLst>
                                      </p:cBhvr>
                                      <p:to>
                                        <p:strVal val="visible"/>
                                      </p:to>
                                    </p:set>
                                    <p:anim calcmode="lin" valueType="num">
                                      <p:cBhvr additive="base">
                                        <p:cTn id="37" dur="500" fill="hold"/>
                                        <p:tgtEl>
                                          <p:spTgt spid="173465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465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4659">
                                            <p:txEl>
                                              <p:pRg st="6" end="6"/>
                                            </p:txEl>
                                          </p:spTgt>
                                        </p:tgtEl>
                                        <p:attrNameLst>
                                          <p:attrName>style.visibility</p:attrName>
                                        </p:attrNameLst>
                                      </p:cBhvr>
                                      <p:to>
                                        <p:strVal val="visible"/>
                                      </p:to>
                                    </p:set>
                                    <p:anim calcmode="lin" valueType="num">
                                      <p:cBhvr additive="base">
                                        <p:cTn id="43" dur="500" fill="hold"/>
                                        <p:tgtEl>
                                          <p:spTgt spid="173465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46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4659">
                                            <p:txEl>
                                              <p:pRg st="7" end="7"/>
                                            </p:txEl>
                                          </p:spTgt>
                                        </p:tgtEl>
                                        <p:attrNameLst>
                                          <p:attrName>style.visibility</p:attrName>
                                        </p:attrNameLst>
                                      </p:cBhvr>
                                      <p:to>
                                        <p:strVal val="visible"/>
                                      </p:to>
                                    </p:set>
                                    <p:anim calcmode="lin" valueType="num">
                                      <p:cBhvr additive="base">
                                        <p:cTn id="49" dur="500" fill="hold"/>
                                        <p:tgtEl>
                                          <p:spTgt spid="1734659">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465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4659">
                                            <p:txEl>
                                              <p:pRg st="8" end="8"/>
                                            </p:txEl>
                                          </p:spTgt>
                                        </p:tgtEl>
                                        <p:attrNameLst>
                                          <p:attrName>style.visibility</p:attrName>
                                        </p:attrNameLst>
                                      </p:cBhvr>
                                      <p:to>
                                        <p:strVal val="visible"/>
                                      </p:to>
                                    </p:set>
                                    <p:anim calcmode="lin" valueType="num">
                                      <p:cBhvr additive="base">
                                        <p:cTn id="55" dur="500" fill="hold"/>
                                        <p:tgtEl>
                                          <p:spTgt spid="1734659">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4659">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4659">
                                            <p:txEl>
                                              <p:pRg st="9" end="9"/>
                                            </p:txEl>
                                          </p:spTgt>
                                        </p:tgtEl>
                                        <p:attrNameLst>
                                          <p:attrName>style.visibility</p:attrName>
                                        </p:attrNameLst>
                                      </p:cBhvr>
                                      <p:to>
                                        <p:strVal val="visible"/>
                                      </p:to>
                                    </p:set>
                                    <p:anim calcmode="lin" valueType="num">
                                      <p:cBhvr additive="base">
                                        <p:cTn id="61" dur="500" fill="hold"/>
                                        <p:tgtEl>
                                          <p:spTgt spid="1734659">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4659">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4659">
                                            <p:txEl>
                                              <p:pRg st="10" end="10"/>
                                            </p:txEl>
                                          </p:spTgt>
                                        </p:tgtEl>
                                        <p:attrNameLst>
                                          <p:attrName>style.visibility</p:attrName>
                                        </p:attrNameLst>
                                      </p:cBhvr>
                                      <p:to>
                                        <p:strVal val="visible"/>
                                      </p:to>
                                    </p:set>
                                    <p:anim calcmode="lin" valueType="num">
                                      <p:cBhvr additive="base">
                                        <p:cTn id="67" dur="500" fill="hold"/>
                                        <p:tgtEl>
                                          <p:spTgt spid="1734659">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4659">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4659">
                                            <p:txEl>
                                              <p:pRg st="11" end="11"/>
                                            </p:txEl>
                                          </p:spTgt>
                                        </p:tgtEl>
                                        <p:attrNameLst>
                                          <p:attrName>style.visibility</p:attrName>
                                        </p:attrNameLst>
                                      </p:cBhvr>
                                      <p:to>
                                        <p:strVal val="visible"/>
                                      </p:to>
                                    </p:set>
                                    <p:anim calcmode="lin" valueType="num">
                                      <p:cBhvr additive="base">
                                        <p:cTn id="73" dur="500" fill="hold"/>
                                        <p:tgtEl>
                                          <p:spTgt spid="1734659">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4659">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4" fill="hold" nodeType="clickEffect">
                                  <p:stCondLst>
                                    <p:cond delay="0"/>
                                  </p:stCondLst>
                                  <p:childTnLst>
                                    <p:set>
                                      <p:cBhvr>
                                        <p:cTn id="78" dur="1" fill="hold">
                                          <p:stCondLst>
                                            <p:cond delay="0"/>
                                          </p:stCondLst>
                                        </p:cTn>
                                        <p:tgtEl>
                                          <p:spTgt spid="1734659">
                                            <p:txEl>
                                              <p:pRg st="12" end="12"/>
                                            </p:txEl>
                                          </p:spTgt>
                                        </p:tgtEl>
                                        <p:attrNameLst>
                                          <p:attrName>style.visibility</p:attrName>
                                        </p:attrNameLst>
                                      </p:cBhvr>
                                      <p:to>
                                        <p:strVal val="visible"/>
                                      </p:to>
                                    </p:set>
                                    <p:anim calcmode="lin" valueType="num">
                                      <p:cBhvr additive="base">
                                        <p:cTn id="79" dur="500" fill="hold"/>
                                        <p:tgtEl>
                                          <p:spTgt spid="1734659">
                                            <p:txEl>
                                              <p:pRg st="12" end="12"/>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1734659">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1734659">
                                            <p:txEl>
                                              <p:pRg st="13" end="13"/>
                                            </p:txEl>
                                          </p:spTgt>
                                        </p:tgtEl>
                                        <p:attrNameLst>
                                          <p:attrName>style.visibility</p:attrName>
                                        </p:attrNameLst>
                                      </p:cBhvr>
                                      <p:to>
                                        <p:strVal val="visible"/>
                                      </p:to>
                                    </p:set>
                                    <p:anim calcmode="lin" valueType="num">
                                      <p:cBhvr additive="base">
                                        <p:cTn id="85" dur="500" fill="hold"/>
                                        <p:tgtEl>
                                          <p:spTgt spid="1734659">
                                            <p:txEl>
                                              <p:pRg st="13" end="13"/>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1734659">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46" name="Rectangle 10"/>
          <p:cNvSpPr>
            <a:spLocks noGrp="1" noChangeArrowheads="1"/>
          </p:cNvSpPr>
          <p:nvPr>
            <p:ph type="title"/>
          </p:nvPr>
        </p:nvSpPr>
        <p:spPr/>
        <p:txBody>
          <a:bodyPr>
            <a:normAutofit fontScale="90000"/>
          </a:bodyPr>
          <a:lstStyle/>
          <a:p>
            <a:pPr eaLnBrk="1" hangingPunct="1">
              <a:defRPr/>
            </a:pPr>
            <a:r>
              <a:rPr lang="en-US" sz="6000" dirty="0"/>
              <a:t>Thank You – Questions?</a:t>
            </a:r>
          </a:p>
        </p:txBody>
      </p:sp>
      <p:sp>
        <p:nvSpPr>
          <p:cNvPr id="5" name="Content Placeholder 4"/>
          <p:cNvSpPr>
            <a:spLocks noGrp="1"/>
          </p:cNvSpPr>
          <p:nvPr>
            <p:ph sz="quarter" idx="2"/>
          </p:nvPr>
        </p:nvSpPr>
        <p:spPr>
          <a:xfrm>
            <a:off x="3716867" y="1216152"/>
            <a:ext cx="4956979" cy="4937760"/>
          </a:xfrm>
        </p:spPr>
        <p:txBody>
          <a:bodyPr/>
          <a:lstStyle/>
          <a:p>
            <a:r>
              <a:rPr lang="fr-FR" dirty="0" err="1"/>
              <a:t>Thanks</a:t>
            </a:r>
            <a:r>
              <a:rPr lang="fr-FR" dirty="0"/>
              <a:t> for </a:t>
            </a:r>
            <a:r>
              <a:rPr lang="fr-FR" dirty="0" err="1"/>
              <a:t>joining</a:t>
            </a:r>
            <a:r>
              <a:rPr lang="fr-FR" dirty="0"/>
              <a:t> us!</a:t>
            </a:r>
          </a:p>
          <a:p>
            <a:r>
              <a:rPr lang="fr-FR" dirty="0"/>
              <a:t>Questions?</a:t>
            </a:r>
          </a:p>
          <a:p>
            <a:r>
              <a:rPr lang="fr-FR" dirty="0">
                <a:hlinkClick r:id="rId4"/>
              </a:rPr>
              <a:t>Info@diabetesed.net</a:t>
            </a:r>
            <a:endParaRPr lang="fr-FR" dirty="0"/>
          </a:p>
          <a:p>
            <a:r>
              <a:rPr lang="fr-FR" dirty="0"/>
              <a:t>Call us at 530-893-8635</a:t>
            </a:r>
          </a:p>
          <a:p>
            <a:r>
              <a:rPr lang="fr-FR" dirty="0"/>
              <a:t>www.DiabetesEd.net</a:t>
            </a:r>
            <a:endParaRPr lang="en-US" dirty="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 y="1311998"/>
            <a:ext cx="3259667" cy="4889501"/>
          </a:xfrm>
          <a:prstGeom prst="rect">
            <a:avLst/>
          </a:prstGeom>
        </p:spPr>
      </p:pic>
    </p:spTree>
    <p:custDataLst>
      <p:tags r:id="rId1"/>
    </p:custDataLst>
    <p:extLst>
      <p:ext uri="{BB962C8B-B14F-4D97-AF65-F5344CB8AC3E}">
        <p14:creationId xmlns:p14="http://schemas.microsoft.com/office/powerpoint/2010/main" val="1374753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a:bodyPr>
          <a:lstStyle/>
          <a:p>
            <a:pPr eaLnBrk="1" hangingPunct="1"/>
            <a:r>
              <a:rPr lang="en-US"/>
              <a:t>Hormones Effect on Glucose</a:t>
            </a:r>
          </a:p>
        </p:txBody>
      </p:sp>
      <p:sp>
        <p:nvSpPr>
          <p:cNvPr id="1336323" name="Rectangle 3"/>
          <p:cNvSpPr>
            <a:spLocks noGrp="1" noChangeArrowheads="1"/>
          </p:cNvSpPr>
          <p:nvPr>
            <p:ph sz="half" idx="1"/>
          </p:nvPr>
        </p:nvSpPr>
        <p:spPr>
          <a:xfrm>
            <a:off x="533400" y="1295400"/>
            <a:ext cx="5181600" cy="5334000"/>
          </a:xfrm>
        </p:spPr>
        <p:txBody>
          <a:bodyPr>
            <a:normAutofit fontScale="77500" lnSpcReduction="20000"/>
          </a:bodyPr>
          <a:lstStyle/>
          <a:p>
            <a:pPr algn="ctr" eaLnBrk="1" hangingPunct="1">
              <a:buFont typeface="Wingdings" pitchFamily="2" charset="2"/>
              <a:buNone/>
              <a:defRPr/>
            </a:pPr>
            <a:r>
              <a:rPr lang="en-US" u="sng" dirty="0"/>
              <a:t>Hormone			 </a:t>
            </a:r>
            <a:r>
              <a:rPr lang="en-US" dirty="0"/>
              <a:t>	</a:t>
            </a:r>
            <a:r>
              <a:rPr lang="en-US" dirty="0">
                <a:sym typeface="Wingdings" pitchFamily="2" charset="2"/>
              </a:rPr>
              <a:t> </a:t>
            </a:r>
          </a:p>
          <a:p>
            <a:pPr eaLnBrk="1" hangingPunct="1">
              <a:lnSpc>
                <a:spcPct val="120000"/>
              </a:lnSpc>
              <a:defRPr/>
            </a:pPr>
            <a:r>
              <a:rPr lang="en-US" dirty="0">
                <a:sym typeface="Wingdings" pitchFamily="2" charset="2"/>
              </a:rPr>
              <a:t>Glucagon (pancreas)	</a:t>
            </a:r>
            <a:r>
              <a:rPr lang="en-US" dirty="0">
                <a:solidFill>
                  <a:srgbClr val="FF0000"/>
                </a:solidFill>
                <a:sym typeface="Wingdings" pitchFamily="2" charset="2"/>
              </a:rPr>
              <a:t> </a:t>
            </a:r>
          </a:p>
          <a:p>
            <a:pPr eaLnBrk="1" hangingPunct="1">
              <a:lnSpc>
                <a:spcPct val="120000"/>
              </a:lnSpc>
              <a:defRPr/>
            </a:pPr>
            <a:r>
              <a:rPr lang="en-US" dirty="0">
                <a:sym typeface="Wingdings" pitchFamily="2" charset="2"/>
              </a:rPr>
              <a:t>Stress hormones (kidney)	</a:t>
            </a:r>
            <a:endParaRPr lang="en-US" dirty="0">
              <a:solidFill>
                <a:srgbClr val="FF0000"/>
              </a:solidFill>
              <a:sym typeface="Wingdings" pitchFamily="2" charset="2"/>
            </a:endParaRPr>
          </a:p>
          <a:p>
            <a:pPr eaLnBrk="1" hangingPunct="1">
              <a:lnSpc>
                <a:spcPct val="120000"/>
              </a:lnSpc>
              <a:defRPr/>
            </a:pPr>
            <a:r>
              <a:rPr lang="en-US" dirty="0">
                <a:sym typeface="Wingdings" pitchFamily="2" charset="2"/>
              </a:rPr>
              <a:t>Epinephrine (kidney)		</a:t>
            </a:r>
            <a:r>
              <a:rPr lang="en-US" dirty="0">
                <a:solidFill>
                  <a:srgbClr val="FF0000"/>
                </a:solidFill>
                <a:sym typeface="Wingdings" pitchFamily="2" charset="2"/>
              </a:rPr>
              <a:t> </a:t>
            </a:r>
            <a:r>
              <a:rPr lang="en-US" dirty="0">
                <a:solidFill>
                  <a:srgbClr val="FFCC00"/>
                </a:solidFill>
                <a:sym typeface="Wingdings" pitchFamily="2" charset="2"/>
              </a:rPr>
              <a:t> </a:t>
            </a:r>
          </a:p>
          <a:p>
            <a:pPr eaLnBrk="1" hangingPunct="1">
              <a:lnSpc>
                <a:spcPct val="120000"/>
              </a:lnSpc>
              <a:defRPr/>
            </a:pPr>
            <a:r>
              <a:rPr lang="en-US" dirty="0">
                <a:sym typeface="Wingdings" pitchFamily="2" charset="2"/>
              </a:rPr>
              <a:t>Insulin (pancreas)	 </a:t>
            </a:r>
          </a:p>
          <a:p>
            <a:pPr eaLnBrk="1" hangingPunct="1">
              <a:lnSpc>
                <a:spcPct val="120000"/>
              </a:lnSpc>
              <a:defRPr/>
            </a:pPr>
            <a:r>
              <a:rPr lang="en-US" dirty="0">
                <a:sym typeface="Wingdings" pitchFamily="2" charset="2"/>
              </a:rPr>
              <a:t>Amylin (pancreas)	</a:t>
            </a:r>
          </a:p>
          <a:p>
            <a:pPr eaLnBrk="1" hangingPunct="1">
              <a:lnSpc>
                <a:spcPct val="120000"/>
              </a:lnSpc>
              <a:defRPr/>
            </a:pPr>
            <a:r>
              <a:rPr lang="en-US" dirty="0">
                <a:sym typeface="Wingdings" pitchFamily="2" charset="2"/>
              </a:rPr>
              <a:t>Gut hormones - </a:t>
            </a:r>
            <a:r>
              <a:rPr lang="en-US" dirty="0" err="1">
                <a:sym typeface="Wingdings" pitchFamily="2" charset="2"/>
              </a:rPr>
              <a:t>incretins</a:t>
            </a:r>
            <a:r>
              <a:rPr lang="en-US" dirty="0">
                <a:sym typeface="Wingdings" pitchFamily="2" charset="2"/>
              </a:rPr>
              <a:t> (GLP-1) released by L cells of intestinal mucosa, beta cell has receptors)</a:t>
            </a:r>
          </a:p>
        </p:txBody>
      </p:sp>
      <p:sp>
        <p:nvSpPr>
          <p:cNvPr id="1336324" name="Rectangle 4"/>
          <p:cNvSpPr>
            <a:spLocks noChangeArrowheads="1"/>
          </p:cNvSpPr>
          <p:nvPr/>
        </p:nvSpPr>
        <p:spPr bwMode="auto">
          <a:xfrm>
            <a:off x="5181600" y="1143000"/>
            <a:ext cx="1866900" cy="4597527"/>
          </a:xfrm>
          <a:prstGeom prst="rect">
            <a:avLst/>
          </a:prstGeom>
          <a:noFill/>
          <a:ln w="9525">
            <a:noFill/>
            <a:miter lim="800000"/>
            <a:headEnd/>
            <a:tailEnd/>
          </a:ln>
          <a:effectLst/>
        </p:spPr>
        <p:txBody>
          <a:bodyPr/>
          <a:lstStyle/>
          <a:p>
            <a:pPr marL="257168" indent="-257168" algn="ctr">
              <a:spcBef>
                <a:spcPct val="20000"/>
              </a:spcBef>
              <a:buClr>
                <a:schemeClr val="tx2"/>
              </a:buClr>
              <a:buSzPct val="60000"/>
              <a:defRPr/>
            </a:pPr>
            <a:r>
              <a:rPr lang="en-US" sz="3200" u="sng" dirty="0">
                <a:latin typeface="Tahoma" pitchFamily="34" charset="0"/>
              </a:rPr>
              <a:t>Effect    </a:t>
            </a:r>
            <a:r>
              <a:rPr lang="en-US" sz="2100" u="sng" dirty="0">
                <a:effectLst>
                  <a:outerShdw blurRad="38100" dist="38100" dir="2700000" algn="tl">
                    <a:srgbClr val="000000"/>
                  </a:outerShdw>
                </a:effectLst>
                <a:latin typeface="Tahoma" pitchFamily="34" charset="0"/>
              </a:rPr>
              <a:t>     </a:t>
            </a:r>
          </a:p>
          <a:p>
            <a:pPr marL="257168" indent="-257168" algn="ctr">
              <a:spcBef>
                <a:spcPct val="20000"/>
              </a:spcBef>
              <a:buClr>
                <a:schemeClr val="tx2"/>
              </a:buClr>
              <a:buSzPct val="60000"/>
              <a:defRPr/>
            </a:pPr>
            <a:r>
              <a:rPr lang="en-US" sz="2800" dirty="0">
                <a:solidFill>
                  <a:srgbClr val="FF0000"/>
                </a:solidFill>
                <a:effectLst>
                  <a:outerShdw blurRad="38100" dist="38100" dir="2700000" algn="tl">
                    <a:srgbClr val="000000"/>
                  </a:outerShdw>
                </a:effectLst>
                <a:latin typeface="Tahoma" pitchFamily="34" charset="0"/>
                <a:sym typeface="Wingdings" pitchFamily="2" charset="2"/>
              </a:rPr>
              <a:t>	 </a:t>
            </a:r>
            <a:r>
              <a:rPr lang="en-US" sz="3200" dirty="0">
                <a:solidFill>
                  <a:srgbClr val="FF0000"/>
                </a:solidFill>
                <a:effectLst>
                  <a:outerShdw blurRad="38100" dist="38100" dir="2700000" algn="tl">
                    <a:srgbClr val="000000"/>
                  </a:outerShdw>
                </a:effectLst>
                <a:latin typeface="Tahoma" pitchFamily="34" charset="0"/>
                <a:sym typeface="Wingdings" pitchFamily="2" charset="2"/>
              </a:rPr>
              <a:t></a:t>
            </a:r>
          </a:p>
          <a:p>
            <a:pPr marL="257168" indent="-257168">
              <a:spcBef>
                <a:spcPct val="20000"/>
              </a:spcBef>
              <a:buClr>
                <a:schemeClr val="tx2"/>
              </a:buClr>
              <a:buSzPct val="60000"/>
              <a:defRPr/>
            </a:pPr>
            <a:r>
              <a:rPr lang="en-US" sz="3200" dirty="0">
                <a:solidFill>
                  <a:srgbClr val="FF0000"/>
                </a:solidFill>
                <a:effectLst>
                  <a:outerShdw blurRad="38100" dist="38100" dir="2700000" algn="tl">
                    <a:srgbClr val="000000"/>
                  </a:outerShdw>
                </a:effectLst>
                <a:latin typeface="Tahoma" pitchFamily="34" charset="0"/>
                <a:sym typeface="Wingdings" pitchFamily="2" charset="2"/>
              </a:rPr>
              <a:t>	 	 </a:t>
            </a:r>
          </a:p>
          <a:p>
            <a:pPr marL="257168" indent="-257168">
              <a:spcBef>
                <a:spcPct val="20000"/>
              </a:spcBef>
              <a:buClr>
                <a:schemeClr val="tx2"/>
              </a:buClr>
              <a:buSzPct val="60000"/>
              <a:defRPr/>
            </a:pPr>
            <a:r>
              <a:rPr lang="en-US" sz="3200" dirty="0">
                <a:solidFill>
                  <a:srgbClr val="FF0000"/>
                </a:solidFill>
                <a:effectLst>
                  <a:outerShdw blurRad="38100" dist="38100" dir="2700000" algn="tl">
                    <a:srgbClr val="000000"/>
                  </a:outerShdw>
                </a:effectLst>
                <a:latin typeface="Tahoma" pitchFamily="34" charset="0"/>
                <a:sym typeface="Wingdings" pitchFamily="2" charset="2"/>
              </a:rPr>
              <a:t>		</a:t>
            </a:r>
            <a:r>
              <a:rPr lang="en-US" sz="3200" dirty="0">
                <a:solidFill>
                  <a:srgbClr val="FFCC00"/>
                </a:solidFill>
                <a:effectLst>
                  <a:outerShdw blurRad="38100" dist="38100" dir="2700000" algn="tl">
                    <a:srgbClr val="000000"/>
                  </a:outerShdw>
                </a:effectLst>
                <a:latin typeface="Tahoma" pitchFamily="34" charset="0"/>
                <a:sym typeface="Wingdings" pitchFamily="2" charset="2"/>
              </a:rPr>
              <a:t> </a:t>
            </a:r>
          </a:p>
          <a:p>
            <a:pPr marL="257168" indent="-257168">
              <a:spcBef>
                <a:spcPct val="20000"/>
              </a:spcBef>
              <a:buClr>
                <a:schemeClr val="tx2"/>
              </a:buClr>
              <a:buSzPct val="60000"/>
              <a:defRPr/>
            </a:pPr>
            <a:r>
              <a:rPr lang="en-US" sz="3200" dirty="0">
                <a:effectLst>
                  <a:outerShdw blurRad="38100" dist="38100" dir="2700000" algn="tl">
                    <a:srgbClr val="000000"/>
                  </a:outerShdw>
                </a:effectLst>
                <a:latin typeface="Tahoma" pitchFamily="34" charset="0"/>
                <a:sym typeface="Wingdings" pitchFamily="2" charset="2"/>
              </a:rPr>
              <a:t>		</a:t>
            </a:r>
            <a:endParaRPr lang="en-US" sz="3200" dirty="0">
              <a:solidFill>
                <a:srgbClr val="FFCC00"/>
              </a:solidFill>
              <a:effectLst>
                <a:outerShdw blurRad="38100" dist="38100" dir="2700000" algn="tl">
                  <a:srgbClr val="000000"/>
                </a:outerShdw>
              </a:effectLst>
              <a:latin typeface="Tahoma" pitchFamily="34" charset="0"/>
              <a:sym typeface="Wingdings" pitchFamily="2" charset="2"/>
            </a:endParaRPr>
          </a:p>
          <a:p>
            <a:pPr marL="257168" indent="-257168">
              <a:spcBef>
                <a:spcPct val="20000"/>
              </a:spcBef>
              <a:buClr>
                <a:schemeClr val="tx2"/>
              </a:buClr>
              <a:buSzPct val="60000"/>
              <a:defRPr/>
            </a:pPr>
            <a:r>
              <a:rPr lang="en-US" sz="3200" dirty="0">
                <a:effectLst>
                  <a:outerShdw blurRad="38100" dist="38100" dir="2700000" algn="tl">
                    <a:srgbClr val="000000"/>
                  </a:outerShdw>
                </a:effectLst>
                <a:latin typeface="Tahoma" pitchFamily="34" charset="0"/>
                <a:sym typeface="Wingdings" pitchFamily="2" charset="2"/>
              </a:rPr>
              <a:t>		</a:t>
            </a:r>
          </a:p>
          <a:p>
            <a:pPr marL="257168" indent="-257168">
              <a:spcBef>
                <a:spcPct val="20000"/>
              </a:spcBef>
              <a:buClr>
                <a:schemeClr val="tx2"/>
              </a:buClr>
              <a:buSzPct val="60000"/>
              <a:defRPr/>
            </a:pPr>
            <a:r>
              <a:rPr lang="en-US" sz="3200" dirty="0">
                <a:effectLst>
                  <a:outerShdw blurRad="38100" dist="38100" dir="2700000" algn="tl">
                    <a:srgbClr val="000000"/>
                  </a:outerShdw>
                </a:effectLst>
                <a:latin typeface="Tahoma" pitchFamily="34" charset="0"/>
                <a:sym typeface="Wingdings" pitchFamily="2" charset="2"/>
              </a:rPr>
              <a:t>	 	</a:t>
            </a:r>
          </a:p>
        </p:txBody>
      </p:sp>
    </p:spTree>
    <p:custDataLst>
      <p:tags r:id="rId1"/>
    </p:custDataLst>
    <p:extLst>
      <p:ext uri="{BB962C8B-B14F-4D97-AF65-F5344CB8AC3E}">
        <p14:creationId xmlns:p14="http://schemas.microsoft.com/office/powerpoint/2010/main" val="2529175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36324">
                                            <p:txEl>
                                              <p:pRg st="1" end="1"/>
                                            </p:txEl>
                                          </p:spTgt>
                                        </p:tgtEl>
                                        <p:attrNameLst>
                                          <p:attrName>style.visibility</p:attrName>
                                        </p:attrNameLst>
                                      </p:cBhvr>
                                      <p:to>
                                        <p:strVal val="visible"/>
                                      </p:to>
                                    </p:set>
                                    <p:anim calcmode="lin" valueType="num">
                                      <p:cBhvr additive="base">
                                        <p:cTn id="7" dur="500" fill="hold"/>
                                        <p:tgtEl>
                                          <p:spTgt spid="1336324">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36324">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36324">
                                            <p:txEl>
                                              <p:pRg st="2" end="2"/>
                                            </p:txEl>
                                          </p:spTgt>
                                        </p:tgtEl>
                                        <p:attrNameLst>
                                          <p:attrName>style.visibility</p:attrName>
                                        </p:attrNameLst>
                                      </p:cBhvr>
                                      <p:to>
                                        <p:strVal val="visible"/>
                                      </p:to>
                                    </p:set>
                                    <p:anim calcmode="lin" valueType="num">
                                      <p:cBhvr additive="base">
                                        <p:cTn id="13" dur="500" fill="hold"/>
                                        <p:tgtEl>
                                          <p:spTgt spid="1336324">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33632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grpId="0" nodeType="clickEffect">
                                  <p:stCondLst>
                                    <p:cond delay="0"/>
                                  </p:stCondLst>
                                  <p:childTnLst>
                                    <p:set>
                                      <p:cBhvr>
                                        <p:cTn id="18" dur="1" fill="hold">
                                          <p:stCondLst>
                                            <p:cond delay="0"/>
                                          </p:stCondLst>
                                        </p:cTn>
                                        <p:tgtEl>
                                          <p:spTgt spid="1336324">
                                            <p:txEl>
                                              <p:pRg st="3" end="3"/>
                                            </p:txEl>
                                          </p:spTgt>
                                        </p:tgtEl>
                                        <p:attrNameLst>
                                          <p:attrName>style.visibility</p:attrName>
                                        </p:attrNameLst>
                                      </p:cBhvr>
                                      <p:to>
                                        <p:strVal val="visible"/>
                                      </p:to>
                                    </p:set>
                                    <p:anim calcmode="lin" valueType="num">
                                      <p:cBhvr additive="base">
                                        <p:cTn id="19" dur="500" fill="hold"/>
                                        <p:tgtEl>
                                          <p:spTgt spid="1336324">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33632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3" fill="hold" nodeType="clickEffect">
                                  <p:stCondLst>
                                    <p:cond delay="0"/>
                                  </p:stCondLst>
                                  <p:childTnLst>
                                    <p:set>
                                      <p:cBhvr>
                                        <p:cTn id="24" dur="1" fill="hold">
                                          <p:stCondLst>
                                            <p:cond delay="0"/>
                                          </p:stCondLst>
                                        </p:cTn>
                                        <p:tgtEl>
                                          <p:spTgt spid="1336324">
                                            <p:txEl>
                                              <p:pRg st="4" end="4"/>
                                            </p:txEl>
                                          </p:spTgt>
                                        </p:tgtEl>
                                        <p:attrNameLst>
                                          <p:attrName>style.visibility</p:attrName>
                                        </p:attrNameLst>
                                      </p:cBhvr>
                                      <p:to>
                                        <p:strVal val="visible"/>
                                      </p:to>
                                    </p:set>
                                    <p:anim calcmode="lin" valueType="num">
                                      <p:cBhvr additive="base">
                                        <p:cTn id="25" dur="1000" fill="hold"/>
                                        <p:tgtEl>
                                          <p:spTgt spid="1336324">
                                            <p:txEl>
                                              <p:pRg st="4" end="4"/>
                                            </p:txEl>
                                          </p:spTgt>
                                        </p:tgtEl>
                                        <p:attrNameLst>
                                          <p:attrName>ppt_x</p:attrName>
                                        </p:attrNameLst>
                                      </p:cBhvr>
                                      <p:tavLst>
                                        <p:tav tm="0">
                                          <p:val>
                                            <p:strVal val="1+#ppt_w/2"/>
                                          </p:val>
                                        </p:tav>
                                        <p:tav tm="100000">
                                          <p:val>
                                            <p:strVal val="#ppt_x"/>
                                          </p:val>
                                        </p:tav>
                                      </p:tavLst>
                                    </p:anim>
                                    <p:anim calcmode="lin" valueType="num">
                                      <p:cBhvr additive="base">
                                        <p:cTn id="26" dur="1000" fill="hold"/>
                                        <p:tgtEl>
                                          <p:spTgt spid="1336324">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336324">
                                            <p:txEl>
                                              <p:pRg st="5" end="5"/>
                                            </p:txEl>
                                          </p:spTgt>
                                        </p:tgtEl>
                                        <p:attrNameLst>
                                          <p:attrName>style.visibility</p:attrName>
                                        </p:attrNameLst>
                                      </p:cBhvr>
                                      <p:to>
                                        <p:strVal val="visible"/>
                                      </p:to>
                                    </p:set>
                                    <p:anim calcmode="lin" valueType="num">
                                      <p:cBhvr additive="base">
                                        <p:cTn id="31" dur="1000" fill="hold"/>
                                        <p:tgtEl>
                                          <p:spTgt spid="1336324">
                                            <p:txEl>
                                              <p:pRg st="5" end="5"/>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133632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336323">
                                            <p:txEl>
                                              <p:pRg st="6" end="6"/>
                                            </p:txEl>
                                          </p:spTgt>
                                        </p:tgtEl>
                                        <p:attrNameLst>
                                          <p:attrName>style.visibility</p:attrName>
                                        </p:attrNameLst>
                                      </p:cBhvr>
                                      <p:to>
                                        <p:strVal val="visible"/>
                                      </p:to>
                                    </p:set>
                                    <p:anim calcmode="lin" valueType="num">
                                      <p:cBhvr additive="base">
                                        <p:cTn id="37" dur="500" fill="hold"/>
                                        <p:tgtEl>
                                          <p:spTgt spid="1336323">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336323">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9" fill="hold" nodeType="clickEffect">
                                  <p:stCondLst>
                                    <p:cond delay="0"/>
                                  </p:stCondLst>
                                  <p:childTnLst>
                                    <p:set>
                                      <p:cBhvr>
                                        <p:cTn id="42" dur="1" fill="hold">
                                          <p:stCondLst>
                                            <p:cond delay="0"/>
                                          </p:stCondLst>
                                        </p:cTn>
                                        <p:tgtEl>
                                          <p:spTgt spid="1336324">
                                            <p:txEl>
                                              <p:pRg st="6" end="6"/>
                                            </p:txEl>
                                          </p:spTgt>
                                        </p:tgtEl>
                                        <p:attrNameLst>
                                          <p:attrName>style.visibility</p:attrName>
                                        </p:attrNameLst>
                                      </p:cBhvr>
                                      <p:to>
                                        <p:strVal val="visible"/>
                                      </p:to>
                                    </p:set>
                                    <p:anim calcmode="lin" valueType="num">
                                      <p:cBhvr additive="base">
                                        <p:cTn id="43" dur="1000" fill="hold"/>
                                        <p:tgtEl>
                                          <p:spTgt spid="1336324">
                                            <p:txEl>
                                              <p:pRg st="6" end="6"/>
                                            </p:txEl>
                                          </p:spTgt>
                                        </p:tgtEl>
                                        <p:attrNameLst>
                                          <p:attrName>ppt_x</p:attrName>
                                        </p:attrNameLst>
                                      </p:cBhvr>
                                      <p:tavLst>
                                        <p:tav tm="0">
                                          <p:val>
                                            <p:strVal val="0-#ppt_w/2"/>
                                          </p:val>
                                        </p:tav>
                                        <p:tav tm="100000">
                                          <p:val>
                                            <p:strVal val="#ppt_x"/>
                                          </p:val>
                                        </p:tav>
                                      </p:tavLst>
                                    </p:anim>
                                    <p:anim calcmode="lin" valueType="num">
                                      <p:cBhvr additive="base">
                                        <p:cTn id="44" dur="1000" fill="hold"/>
                                        <p:tgtEl>
                                          <p:spTgt spid="1336324">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6323" grpId="0" build="p"/>
      <p:bldP spid="1336324" grpId="0" build="allAtOnce"/>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457200" y="228600"/>
            <a:ext cx="8305800" cy="1244600"/>
          </a:xfrm>
        </p:spPr>
        <p:txBody>
          <a:bodyPr vert="horz" lIns="80434" tIns="39511" rIns="80434" bIns="39511" anchor="b" anchorCtr="0">
            <a:normAutofit fontScale="90000"/>
          </a:bodyPr>
          <a:lstStyle/>
          <a:p>
            <a:pPr eaLnBrk="1" hangingPunct="1"/>
            <a:r>
              <a:rPr lang="en-US" dirty="0"/>
              <a:t>Pre Diabetes &amp; Type 2- Screening Guidelines</a:t>
            </a:r>
            <a:r>
              <a:rPr lang="en-US" sz="3200" dirty="0"/>
              <a:t> </a:t>
            </a:r>
            <a:r>
              <a:rPr lang="en-US" sz="2489" dirty="0"/>
              <a:t>(ADA 2024 Clinical Practice Guidelines</a:t>
            </a:r>
            <a:r>
              <a:rPr lang="en-US" sz="2844" dirty="0"/>
              <a:t>)</a:t>
            </a:r>
            <a:endParaRPr lang="en-US" sz="2844" dirty="0">
              <a:sym typeface="Monotype Sorts" pitchFamily="2" charset="2"/>
            </a:endParaRPr>
          </a:p>
        </p:txBody>
      </p:sp>
      <p:sp>
        <p:nvSpPr>
          <p:cNvPr id="1991683" name="Rectangle 3"/>
          <p:cNvSpPr>
            <a:spLocks noGrp="1" noChangeArrowheads="1"/>
          </p:cNvSpPr>
          <p:nvPr>
            <p:ph idx="1"/>
          </p:nvPr>
        </p:nvSpPr>
        <p:spPr>
          <a:xfrm>
            <a:off x="304800" y="1473200"/>
            <a:ext cx="7933267" cy="4978400"/>
          </a:xfrm>
        </p:spPr>
        <p:txBody>
          <a:bodyPr vert="horz" lIns="80434" tIns="39511" rIns="80434" bIns="39511">
            <a:normAutofit/>
          </a:bodyPr>
          <a:lstStyle/>
          <a:p>
            <a:pPr marL="474139" indent="-474139">
              <a:lnSpc>
                <a:spcPct val="90000"/>
              </a:lnSpc>
              <a:buFont typeface="Wingdings" pitchFamily="2" charset="2"/>
              <a:buAutoNum type="arabicPeriod"/>
            </a:pPr>
            <a:r>
              <a:rPr lang="en-US" dirty="0"/>
              <a:t>Start screening all people at age 35.</a:t>
            </a:r>
          </a:p>
          <a:p>
            <a:pPr marL="474139" indent="-474139">
              <a:lnSpc>
                <a:spcPct val="90000"/>
              </a:lnSpc>
              <a:buFont typeface="Wingdings" pitchFamily="2" charset="2"/>
              <a:buAutoNum type="arabicPeriod"/>
            </a:pPr>
            <a:r>
              <a:rPr lang="en-US" dirty="0"/>
              <a:t>Screen at any age if BMI </a:t>
            </a:r>
            <a:r>
              <a:rPr lang="en-US" dirty="0">
                <a:sym typeface="Symbol" pitchFamily="18" charset="2"/>
              </a:rPr>
              <a:t> 25 (Asians BMI  23) plus one or &gt; additional </a:t>
            </a:r>
            <a:r>
              <a:rPr lang="en-US" b="1" u="sng" dirty="0">
                <a:sym typeface="Symbol" pitchFamily="18" charset="2"/>
              </a:rPr>
              <a:t>risk factor</a:t>
            </a:r>
            <a:r>
              <a:rPr lang="en-US" dirty="0"/>
              <a:t>:</a:t>
            </a:r>
          </a:p>
          <a:p>
            <a:pPr marL="474139" indent="-474139">
              <a:lnSpc>
                <a:spcPct val="90000"/>
              </a:lnSpc>
              <a:buFont typeface="Wingdings" pitchFamily="2" charset="2"/>
              <a:buAutoNum type="arabicPeriod"/>
            </a:pPr>
            <a:endParaRPr lang="en-US" sz="1778" dirty="0"/>
          </a:p>
          <a:p>
            <a:pPr marL="880544" lvl="1" indent="-474139">
              <a:lnSpc>
                <a:spcPct val="90000"/>
              </a:lnSpc>
              <a:buClr>
                <a:schemeClr val="hlink"/>
              </a:buClr>
            </a:pPr>
            <a:r>
              <a:rPr lang="en-US" sz="2489" dirty="0"/>
              <a:t>First-degree relative w/ diabetes</a:t>
            </a:r>
          </a:p>
          <a:p>
            <a:pPr marL="880544" lvl="1" indent="-474139">
              <a:lnSpc>
                <a:spcPct val="90000"/>
              </a:lnSpc>
              <a:buClr>
                <a:schemeClr val="hlink"/>
              </a:buClr>
            </a:pPr>
            <a:r>
              <a:rPr lang="en-US" sz="2489" dirty="0"/>
              <a:t>Member of a high-risk ethnic population</a:t>
            </a:r>
          </a:p>
          <a:p>
            <a:pPr marL="880544" lvl="1" indent="-474139">
              <a:lnSpc>
                <a:spcPct val="90000"/>
              </a:lnSpc>
              <a:buClr>
                <a:schemeClr val="hlink"/>
              </a:buClr>
            </a:pPr>
            <a:r>
              <a:rPr lang="en-US" sz="2489" dirty="0"/>
              <a:t>Habitual physical inactivity</a:t>
            </a:r>
          </a:p>
          <a:p>
            <a:pPr marL="880544" lvl="1" indent="-474139">
              <a:lnSpc>
                <a:spcPct val="90000"/>
              </a:lnSpc>
              <a:buClr>
                <a:schemeClr val="hlink"/>
              </a:buClr>
            </a:pPr>
            <a:r>
              <a:rPr lang="en-US" sz="2489" dirty="0"/>
              <a:t>*PreDiabetes </a:t>
            </a:r>
          </a:p>
          <a:p>
            <a:pPr marL="880544" lvl="1" indent="-474139">
              <a:lnSpc>
                <a:spcPct val="90000"/>
              </a:lnSpc>
              <a:buClr>
                <a:schemeClr val="hlink"/>
              </a:buClr>
            </a:pPr>
            <a:r>
              <a:rPr lang="en-US" sz="2489" dirty="0"/>
              <a:t>History of heart disease</a:t>
            </a:r>
          </a:p>
          <a:p>
            <a:pPr marL="880544" lvl="1" indent="-474139">
              <a:lnSpc>
                <a:spcPct val="90000"/>
              </a:lnSpc>
              <a:buClr>
                <a:schemeClr val="hlink"/>
              </a:buClr>
            </a:pPr>
            <a:r>
              <a:rPr lang="en-US" sz="2489" dirty="0">
                <a:solidFill>
                  <a:srgbClr val="0070C0"/>
                </a:solidFill>
              </a:rPr>
              <a:t>*Taking high risk meds; antiretrovirals, 2</a:t>
            </a:r>
            <a:r>
              <a:rPr lang="en-US" sz="2489" baseline="30000" dirty="0">
                <a:solidFill>
                  <a:srgbClr val="0070C0"/>
                </a:solidFill>
              </a:rPr>
              <a:t>nd</a:t>
            </a:r>
            <a:r>
              <a:rPr lang="en-US" sz="2489" dirty="0">
                <a:solidFill>
                  <a:srgbClr val="0070C0"/>
                </a:solidFill>
              </a:rPr>
              <a:t> generation antipsychotics or steroids</a:t>
            </a:r>
          </a:p>
          <a:p>
            <a:pPr marL="880544" lvl="1" indent="-474139">
              <a:lnSpc>
                <a:spcPct val="90000"/>
              </a:lnSpc>
              <a:buClr>
                <a:schemeClr val="hlink"/>
              </a:buClr>
            </a:pPr>
            <a:r>
              <a:rPr lang="en-US" sz="2489" dirty="0">
                <a:solidFill>
                  <a:srgbClr val="0070C0"/>
                </a:solidFill>
              </a:rPr>
              <a:t>History of pancreatitis</a:t>
            </a:r>
          </a:p>
        </p:txBody>
      </p:sp>
      <p:pic>
        <p:nvPicPr>
          <p:cNvPr id="2070" name="Picture 22" descr="C:\Users\bev_000\AppData\Local\Microsoft\Windows\INetCache\IE\I78AA3YG\MC900439612[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10461" y="2819400"/>
            <a:ext cx="2833539" cy="201496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17D779F-8EAC-3628-E3F1-14B0402A7CDC}"/>
              </a:ext>
            </a:extLst>
          </p:cNvPr>
          <p:cNvPicPr>
            <a:picLocks noChangeAspect="1"/>
          </p:cNvPicPr>
          <p:nvPr/>
        </p:nvPicPr>
        <p:blipFill>
          <a:blip r:embed="rId4"/>
          <a:stretch>
            <a:fillRect/>
          </a:stretch>
        </p:blipFill>
        <p:spPr>
          <a:xfrm>
            <a:off x="5427448" y="6214428"/>
            <a:ext cx="3437152" cy="484296"/>
          </a:xfrm>
          <a:prstGeom prst="rect">
            <a:avLst/>
          </a:prstGeom>
        </p:spPr>
      </p:pic>
    </p:spTree>
    <p:custDataLst>
      <p:tags r:id="rId1"/>
    </p:custDataLst>
    <p:extLst>
      <p:ext uri="{BB962C8B-B14F-4D97-AF65-F5344CB8AC3E}">
        <p14:creationId xmlns:p14="http://schemas.microsoft.com/office/powerpoint/2010/main" val="1897033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91683">
                                            <p:txEl>
                                              <p:pRg st="3" end="3"/>
                                            </p:txEl>
                                          </p:spTgt>
                                        </p:tgtEl>
                                        <p:attrNameLst>
                                          <p:attrName>style.visibility</p:attrName>
                                        </p:attrNameLst>
                                      </p:cBhvr>
                                      <p:to>
                                        <p:strVal val="visible"/>
                                      </p:to>
                                    </p:set>
                                    <p:anim calcmode="lin" valueType="num">
                                      <p:cBhvr additive="base">
                                        <p:cTn id="7" dur="2000" fill="hold"/>
                                        <p:tgtEl>
                                          <p:spTgt spid="1991683">
                                            <p:txEl>
                                              <p:pRg st="3" end="3"/>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168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91683">
                                            <p:txEl>
                                              <p:pRg st="4" end="4"/>
                                            </p:txEl>
                                          </p:spTgt>
                                        </p:tgtEl>
                                        <p:attrNameLst>
                                          <p:attrName>style.visibility</p:attrName>
                                        </p:attrNameLst>
                                      </p:cBhvr>
                                      <p:to>
                                        <p:strVal val="visible"/>
                                      </p:to>
                                    </p:set>
                                    <p:anim calcmode="lin" valueType="num">
                                      <p:cBhvr additive="base">
                                        <p:cTn id="11" dur="2000" fill="hold"/>
                                        <p:tgtEl>
                                          <p:spTgt spid="1991683">
                                            <p:txEl>
                                              <p:pRg st="4" end="4"/>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991683">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91683">
                                            <p:txEl>
                                              <p:pRg st="5" end="5"/>
                                            </p:txEl>
                                          </p:spTgt>
                                        </p:tgtEl>
                                        <p:attrNameLst>
                                          <p:attrName>style.visibility</p:attrName>
                                        </p:attrNameLst>
                                      </p:cBhvr>
                                      <p:to>
                                        <p:strVal val="visible"/>
                                      </p:to>
                                    </p:set>
                                    <p:anim calcmode="lin" valueType="num">
                                      <p:cBhvr additive="base">
                                        <p:cTn id="15" dur="2000" fill="hold"/>
                                        <p:tgtEl>
                                          <p:spTgt spid="1991683">
                                            <p:txEl>
                                              <p:pRg st="5" end="5"/>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1991683">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91683">
                                            <p:txEl>
                                              <p:pRg st="6" end="6"/>
                                            </p:txEl>
                                          </p:spTgt>
                                        </p:tgtEl>
                                        <p:attrNameLst>
                                          <p:attrName>style.visibility</p:attrName>
                                        </p:attrNameLst>
                                      </p:cBhvr>
                                      <p:to>
                                        <p:strVal val="visible"/>
                                      </p:to>
                                    </p:set>
                                    <p:anim calcmode="lin" valueType="num">
                                      <p:cBhvr additive="base">
                                        <p:cTn id="19" dur="2000" fill="hold"/>
                                        <p:tgtEl>
                                          <p:spTgt spid="1991683">
                                            <p:txEl>
                                              <p:pRg st="6" end="6"/>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991683">
                                            <p:txEl>
                                              <p:pRg st="6" end="6"/>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91683">
                                            <p:txEl>
                                              <p:pRg st="8" end="8"/>
                                            </p:txEl>
                                          </p:spTgt>
                                        </p:tgtEl>
                                        <p:attrNameLst>
                                          <p:attrName>style.visibility</p:attrName>
                                        </p:attrNameLst>
                                      </p:cBhvr>
                                      <p:to>
                                        <p:strVal val="visible"/>
                                      </p:to>
                                    </p:set>
                                    <p:anim calcmode="lin" valueType="num">
                                      <p:cBhvr additive="base">
                                        <p:cTn id="23" dur="2000" fill="hold"/>
                                        <p:tgtEl>
                                          <p:spTgt spid="1991683">
                                            <p:txEl>
                                              <p:pRg st="8" end="8"/>
                                            </p:txEl>
                                          </p:spTgt>
                                        </p:tgtEl>
                                        <p:attrNameLst>
                                          <p:attrName>ppt_x</p:attrName>
                                        </p:attrNameLst>
                                      </p:cBhvr>
                                      <p:tavLst>
                                        <p:tav tm="0">
                                          <p:val>
                                            <p:strVal val="#ppt_x"/>
                                          </p:val>
                                        </p:tav>
                                        <p:tav tm="100000">
                                          <p:val>
                                            <p:strVal val="#ppt_x"/>
                                          </p:val>
                                        </p:tav>
                                      </p:tavLst>
                                    </p:anim>
                                    <p:anim calcmode="lin" valueType="num">
                                      <p:cBhvr additive="base">
                                        <p:cTn id="24" dur="2000" fill="hold"/>
                                        <p:tgtEl>
                                          <p:spTgt spid="1991683">
                                            <p:txEl>
                                              <p:pRg st="8" end="8"/>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991683">
                                            <p:txEl>
                                              <p:pRg st="9" end="9"/>
                                            </p:txEl>
                                          </p:spTgt>
                                        </p:tgtEl>
                                        <p:attrNameLst>
                                          <p:attrName>style.visibility</p:attrName>
                                        </p:attrNameLst>
                                      </p:cBhvr>
                                      <p:to>
                                        <p:strVal val="visible"/>
                                      </p:to>
                                    </p:set>
                                    <p:anim calcmode="lin" valueType="num">
                                      <p:cBhvr additive="base">
                                        <p:cTn id="27" dur="2000" fill="hold"/>
                                        <p:tgtEl>
                                          <p:spTgt spid="1991683">
                                            <p:txEl>
                                              <p:pRg st="9" end="9"/>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991683">
                                            <p:txEl>
                                              <p:pRg st="9" end="9"/>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991683">
                                            <p:txEl>
                                              <p:pRg st="7" end="7"/>
                                            </p:txEl>
                                          </p:spTgt>
                                        </p:tgtEl>
                                        <p:attrNameLst>
                                          <p:attrName>style.visibility</p:attrName>
                                        </p:attrNameLst>
                                      </p:cBhvr>
                                      <p:to>
                                        <p:strVal val="visible"/>
                                      </p:to>
                                    </p:set>
                                    <p:anim calcmode="lin" valueType="num">
                                      <p:cBhvr additive="base">
                                        <p:cTn id="31" dur="2000" fill="hold"/>
                                        <p:tgtEl>
                                          <p:spTgt spid="1991683">
                                            <p:txEl>
                                              <p:pRg st="7" end="7"/>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199168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E07BE-E9F2-2E20-F651-865368BC0AA3}"/>
              </a:ext>
            </a:extLst>
          </p:cNvPr>
          <p:cNvSpPr>
            <a:spLocks noGrp="1"/>
          </p:cNvSpPr>
          <p:nvPr>
            <p:ph type="title"/>
          </p:nvPr>
        </p:nvSpPr>
        <p:spPr>
          <a:xfrm>
            <a:off x="469760" y="243840"/>
            <a:ext cx="8229600" cy="1203960"/>
          </a:xfrm>
        </p:spPr>
        <p:txBody>
          <a:bodyPr>
            <a:normAutofit fontScale="90000"/>
          </a:bodyPr>
          <a:lstStyle/>
          <a:p>
            <a:r>
              <a:rPr lang="en-US" dirty="0"/>
              <a:t>Second-Generation Antipsychotic Meds and Diabetes Risk</a:t>
            </a:r>
          </a:p>
        </p:txBody>
      </p:sp>
      <p:sp>
        <p:nvSpPr>
          <p:cNvPr id="3" name="Content Placeholder 2">
            <a:extLst>
              <a:ext uri="{FF2B5EF4-FFF2-40B4-BE49-F238E27FC236}">
                <a16:creationId xmlns:a16="http://schemas.microsoft.com/office/drawing/2014/main" id="{6935BFAD-E515-7BB1-36E1-2A5614ADF8F8}"/>
              </a:ext>
            </a:extLst>
          </p:cNvPr>
          <p:cNvSpPr>
            <a:spLocks noGrp="1"/>
          </p:cNvSpPr>
          <p:nvPr>
            <p:ph sz="quarter" idx="1"/>
          </p:nvPr>
        </p:nvSpPr>
        <p:spPr>
          <a:xfrm>
            <a:off x="469760" y="1524000"/>
            <a:ext cx="8229600" cy="5090160"/>
          </a:xfrm>
        </p:spPr>
        <p:txBody>
          <a:bodyPr>
            <a:normAutofit fontScale="92500" lnSpcReduction="10000"/>
          </a:bodyPr>
          <a:lstStyle/>
          <a:p>
            <a:r>
              <a:rPr lang="en-US" dirty="0"/>
              <a:t>People taking these meds require frequent monitoring due to increased risk of hyperglycemia and other metabolic effects.</a:t>
            </a:r>
          </a:p>
          <a:p>
            <a:r>
              <a:rPr lang="en-US" dirty="0">
                <a:solidFill>
                  <a:srgbClr val="0070C0"/>
                </a:solidFill>
              </a:rPr>
              <a:t>There is a range of effects across second-generation antipsychotic medications; </a:t>
            </a:r>
          </a:p>
          <a:p>
            <a:pPr lvl="1"/>
            <a:r>
              <a:rPr lang="en-US" dirty="0"/>
              <a:t>Olanzapine, haloperidol, clozapine, quetiapine, and risperidone tend to have </a:t>
            </a:r>
            <a:r>
              <a:rPr lang="en-US" i="1" dirty="0"/>
              <a:t>more</a:t>
            </a:r>
            <a:r>
              <a:rPr lang="en-US" dirty="0"/>
              <a:t> metabolic effects. </a:t>
            </a:r>
          </a:p>
          <a:p>
            <a:pPr lvl="1"/>
            <a:r>
              <a:rPr lang="en-US" dirty="0"/>
              <a:t>Aripiprazole and ziprasidone tend to have </a:t>
            </a:r>
            <a:r>
              <a:rPr lang="en-US" i="1" dirty="0"/>
              <a:t>fewer</a:t>
            </a:r>
            <a:r>
              <a:rPr lang="en-US" dirty="0"/>
              <a:t> metabolic effects.</a:t>
            </a:r>
          </a:p>
          <a:p>
            <a:pPr lvl="1"/>
            <a:r>
              <a:rPr lang="en-US" dirty="0"/>
              <a:t>It taking these agents, screen for prediabetes or diabetes at baseline, rescreen at 12–16 weeks after medication initiation, and screen annually thereafter     ADA 2024</a:t>
            </a:r>
          </a:p>
        </p:txBody>
      </p:sp>
      <p:pic>
        <p:nvPicPr>
          <p:cNvPr id="4" name="Picture 3">
            <a:extLst>
              <a:ext uri="{FF2B5EF4-FFF2-40B4-BE49-F238E27FC236}">
                <a16:creationId xmlns:a16="http://schemas.microsoft.com/office/drawing/2014/main" id="{D364A878-60E8-03F4-1733-34FE5CB2977B}"/>
              </a:ext>
            </a:extLst>
          </p:cNvPr>
          <p:cNvPicPr>
            <a:picLocks noChangeAspect="1"/>
          </p:cNvPicPr>
          <p:nvPr/>
        </p:nvPicPr>
        <p:blipFill>
          <a:blip r:embed="rId2"/>
          <a:stretch>
            <a:fillRect/>
          </a:stretch>
        </p:blipFill>
        <p:spPr>
          <a:xfrm>
            <a:off x="5638800" y="6385560"/>
            <a:ext cx="3244846" cy="457200"/>
          </a:xfrm>
          <a:prstGeom prst="rect">
            <a:avLst/>
          </a:prstGeom>
        </p:spPr>
      </p:pic>
    </p:spTree>
    <p:extLst>
      <p:ext uri="{BB962C8B-B14F-4D97-AF65-F5344CB8AC3E}">
        <p14:creationId xmlns:p14="http://schemas.microsoft.com/office/powerpoint/2010/main" val="4154549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419100" y="283634"/>
            <a:ext cx="8305800" cy="1016000"/>
          </a:xfrm>
        </p:spPr>
        <p:txBody>
          <a:bodyPr vert="horz" lIns="80434" tIns="39511" rIns="80434" bIns="39511" anchor="b" anchorCtr="0">
            <a:normAutofit fontScale="90000"/>
          </a:bodyPr>
          <a:lstStyle/>
          <a:p>
            <a:pPr eaLnBrk="1" hangingPunct="1"/>
            <a:r>
              <a:rPr lang="en-US" dirty="0"/>
              <a:t>Diabetes 2 - Who is at Risk?</a:t>
            </a:r>
            <a:r>
              <a:rPr lang="en-US" sz="3200" dirty="0"/>
              <a:t> </a:t>
            </a:r>
            <a:br>
              <a:rPr lang="en-US" sz="3200" dirty="0"/>
            </a:br>
            <a:r>
              <a:rPr lang="en-US" sz="2489" dirty="0"/>
              <a:t>(ADA 2024 Clinical Practice Guidelines</a:t>
            </a:r>
            <a:r>
              <a:rPr lang="en-US" sz="2844" dirty="0"/>
              <a:t>)</a:t>
            </a:r>
            <a:endParaRPr lang="en-US" sz="2844" dirty="0">
              <a:sym typeface="Monotype Sorts" pitchFamily="2" charset="2"/>
            </a:endParaRPr>
          </a:p>
        </p:txBody>
      </p:sp>
      <p:sp>
        <p:nvSpPr>
          <p:cNvPr id="1992707" name="Rectangle 3"/>
          <p:cNvSpPr>
            <a:spLocks noGrp="1" noChangeArrowheads="1"/>
          </p:cNvSpPr>
          <p:nvPr>
            <p:ph idx="1"/>
          </p:nvPr>
        </p:nvSpPr>
        <p:spPr>
          <a:xfrm>
            <a:off x="3657600" y="1523999"/>
            <a:ext cx="5188794" cy="4905701"/>
          </a:xfrm>
        </p:spPr>
        <p:txBody>
          <a:bodyPr vert="horz" lIns="80434" tIns="39511" rIns="80434" bIns="39511">
            <a:normAutofit/>
          </a:bodyPr>
          <a:lstStyle/>
          <a:p>
            <a:pPr eaLnBrk="1" hangingPunct="1">
              <a:buFont typeface="Wingdings" pitchFamily="2" charset="2"/>
              <a:buNone/>
            </a:pPr>
            <a:r>
              <a:rPr lang="en-US" sz="2489" b="1" dirty="0"/>
              <a:t>Risk factors cont’d</a:t>
            </a:r>
            <a:endParaRPr lang="en-US" sz="2489" dirty="0"/>
          </a:p>
          <a:p>
            <a:pPr lvl="1" eaLnBrk="1" hangingPunct="1">
              <a:buClr>
                <a:schemeClr val="hlink"/>
              </a:buClr>
            </a:pPr>
            <a:r>
              <a:rPr lang="en-US" sz="2844" dirty="0"/>
              <a:t>HTN - </a:t>
            </a:r>
            <a:r>
              <a:rPr lang="en-US" sz="2844" dirty="0">
                <a:solidFill>
                  <a:srgbClr val="0070C0"/>
                </a:solidFill>
              </a:rPr>
              <a:t>BP &gt; 130/80</a:t>
            </a:r>
            <a:endParaRPr lang="en-US" sz="3200" dirty="0">
              <a:solidFill>
                <a:srgbClr val="0070C0"/>
              </a:solidFill>
            </a:endParaRPr>
          </a:p>
          <a:p>
            <a:pPr lvl="1" eaLnBrk="1" hangingPunct="1">
              <a:buClr>
                <a:schemeClr val="hlink"/>
              </a:buClr>
            </a:pPr>
            <a:r>
              <a:rPr lang="en-US" sz="2844" dirty="0"/>
              <a:t>HDL &lt; 35 or triglycerides &gt; 250</a:t>
            </a:r>
          </a:p>
          <a:p>
            <a:pPr lvl="1" eaLnBrk="1" hangingPunct="1">
              <a:buClr>
                <a:schemeClr val="hlink"/>
              </a:buClr>
            </a:pPr>
            <a:r>
              <a:rPr lang="en-US" sz="2844" dirty="0"/>
              <a:t>History of Gestational Diabetes Mellitus </a:t>
            </a:r>
          </a:p>
          <a:p>
            <a:pPr lvl="1" eaLnBrk="1" hangingPunct="1">
              <a:buClr>
                <a:schemeClr val="hlink"/>
              </a:buClr>
            </a:pPr>
            <a:r>
              <a:rPr lang="en-US" sz="2489" dirty="0"/>
              <a:t>Polycystic ovary syndrome (PCOS)</a:t>
            </a:r>
          </a:p>
          <a:p>
            <a:pPr lvl="1">
              <a:buClr>
                <a:schemeClr val="hlink"/>
              </a:buClr>
            </a:pPr>
            <a:r>
              <a:rPr lang="en-US" sz="2500" dirty="0"/>
              <a:t>Other conditions associated w/ insulin resistance:</a:t>
            </a:r>
          </a:p>
          <a:p>
            <a:pPr lvl="2">
              <a:buClr>
                <a:schemeClr val="hlink"/>
              </a:buClr>
            </a:pPr>
            <a:r>
              <a:rPr lang="en-US" sz="2100" dirty="0"/>
              <a:t>Elevated BMI, acanthosis nigricans (AN)</a:t>
            </a:r>
          </a:p>
          <a:p>
            <a:pPr lvl="1" eaLnBrk="1" hangingPunct="1">
              <a:buClr>
                <a:schemeClr val="hlink"/>
              </a:buClr>
            </a:pPr>
            <a:endParaRPr lang="en-US" sz="2489" dirty="0"/>
          </a:p>
        </p:txBody>
      </p:sp>
      <p:pic>
        <p:nvPicPr>
          <p:cNvPr id="2" name="Picture 1"/>
          <p:cNvPicPr>
            <a:picLocks noChangeAspect="1"/>
          </p:cNvPicPr>
          <p:nvPr/>
        </p:nvPicPr>
        <p:blipFill>
          <a:blip r:embed="rId3"/>
          <a:stretch>
            <a:fillRect/>
          </a:stretch>
        </p:blipFill>
        <p:spPr>
          <a:xfrm>
            <a:off x="419100" y="1524000"/>
            <a:ext cx="2982079" cy="2091906"/>
          </a:xfrm>
          <a:prstGeom prst="rect">
            <a:avLst/>
          </a:prstGeom>
        </p:spPr>
      </p:pic>
      <p:sp>
        <p:nvSpPr>
          <p:cNvPr id="3" name="TextBox 2">
            <a:extLst>
              <a:ext uri="{FF2B5EF4-FFF2-40B4-BE49-F238E27FC236}">
                <a16:creationId xmlns:a16="http://schemas.microsoft.com/office/drawing/2014/main" id="{2BC3D52E-CDAB-4044-AA45-871C0091076E}"/>
              </a:ext>
            </a:extLst>
          </p:cNvPr>
          <p:cNvSpPr txBox="1"/>
          <p:nvPr/>
        </p:nvSpPr>
        <p:spPr>
          <a:xfrm>
            <a:off x="578694" y="3904518"/>
            <a:ext cx="2590800" cy="2308324"/>
          </a:xfrm>
          <a:prstGeom prst="rect">
            <a:avLst/>
          </a:prstGeom>
          <a:noFill/>
          <a:ln w="28575">
            <a:solidFill>
              <a:srgbClr val="C00000"/>
            </a:solidFill>
          </a:ln>
        </p:spPr>
        <p:txBody>
          <a:bodyPr wrap="square" rtlCol="0">
            <a:spAutoFit/>
          </a:bodyPr>
          <a:lstStyle/>
          <a:p>
            <a:r>
              <a:rPr lang="en-US" dirty="0"/>
              <a:t>Screen using A1C, Fasting Blood Glucose or OGTT.</a:t>
            </a:r>
          </a:p>
          <a:p>
            <a:endParaRPr lang="en-US" dirty="0"/>
          </a:p>
          <a:p>
            <a:r>
              <a:rPr lang="en-US" dirty="0"/>
              <a:t>Repeat screening at least every 3 years if negative.</a:t>
            </a:r>
          </a:p>
          <a:p>
            <a:endParaRPr lang="en-US" dirty="0"/>
          </a:p>
          <a:p>
            <a:r>
              <a:rPr lang="en-US" dirty="0"/>
              <a:t>*If prediabetes or on high risk meds, recheck yearly  </a:t>
            </a:r>
          </a:p>
        </p:txBody>
      </p:sp>
      <p:pic>
        <p:nvPicPr>
          <p:cNvPr id="4" name="Picture 3">
            <a:extLst>
              <a:ext uri="{FF2B5EF4-FFF2-40B4-BE49-F238E27FC236}">
                <a16:creationId xmlns:a16="http://schemas.microsoft.com/office/drawing/2014/main" id="{265F5724-3177-D1E1-D308-93D795DFFA04}"/>
              </a:ext>
            </a:extLst>
          </p:cNvPr>
          <p:cNvPicPr>
            <a:picLocks noChangeAspect="1"/>
          </p:cNvPicPr>
          <p:nvPr/>
        </p:nvPicPr>
        <p:blipFill>
          <a:blip r:embed="rId4"/>
          <a:stretch>
            <a:fillRect/>
          </a:stretch>
        </p:blipFill>
        <p:spPr>
          <a:xfrm>
            <a:off x="5136621" y="6169769"/>
            <a:ext cx="3437152" cy="484296"/>
          </a:xfrm>
          <a:prstGeom prst="rect">
            <a:avLst/>
          </a:prstGeom>
        </p:spPr>
      </p:pic>
    </p:spTree>
    <p:custDataLst>
      <p:tags r:id="rId1"/>
    </p:custDataLst>
    <p:extLst>
      <p:ext uri="{BB962C8B-B14F-4D97-AF65-F5344CB8AC3E}">
        <p14:creationId xmlns:p14="http://schemas.microsoft.com/office/powerpoint/2010/main" val="32236558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992707">
                                            <p:txEl>
                                              <p:pRg st="2" end="2"/>
                                            </p:txEl>
                                          </p:spTgt>
                                        </p:tgtEl>
                                        <p:attrNameLst>
                                          <p:attrName>style.visibility</p:attrName>
                                        </p:attrNameLst>
                                      </p:cBhvr>
                                      <p:to>
                                        <p:strVal val="visible"/>
                                      </p:to>
                                    </p:set>
                                    <p:anim calcmode="lin" valueType="num">
                                      <p:cBhvr additive="base">
                                        <p:cTn id="7" dur="2000" fill="hold"/>
                                        <p:tgtEl>
                                          <p:spTgt spid="1992707">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270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8C32849A-08BB-FF40-15D9-959BC4A3BB96}"/>
              </a:ext>
            </a:extLst>
          </p:cNvPr>
          <p:cNvPicPr>
            <a:picLocks noGrp="1" noChangeAspect="1"/>
          </p:cNvPicPr>
          <p:nvPr>
            <p:ph sz="quarter" idx="1"/>
          </p:nvPr>
        </p:nvPicPr>
        <p:blipFill>
          <a:blip r:embed="rId3"/>
          <a:stretch>
            <a:fillRect/>
          </a:stretch>
        </p:blipFill>
        <p:spPr>
          <a:xfrm>
            <a:off x="609600" y="163908"/>
            <a:ext cx="7496531" cy="6530181"/>
          </a:xfrm>
        </p:spPr>
      </p:pic>
      <p:sp>
        <p:nvSpPr>
          <p:cNvPr id="13" name="TextBox 12">
            <a:extLst>
              <a:ext uri="{FF2B5EF4-FFF2-40B4-BE49-F238E27FC236}">
                <a16:creationId xmlns:a16="http://schemas.microsoft.com/office/drawing/2014/main" id="{1E020FA9-382D-70BB-BF9C-EA79C9003F8D}"/>
              </a:ext>
            </a:extLst>
          </p:cNvPr>
          <p:cNvSpPr txBox="1"/>
          <p:nvPr/>
        </p:nvSpPr>
        <p:spPr>
          <a:xfrm>
            <a:off x="1286231" y="3505200"/>
            <a:ext cx="6819900" cy="369332"/>
          </a:xfrm>
          <a:prstGeom prst="rect">
            <a:avLst/>
          </a:prstGeom>
          <a:noFill/>
        </p:spPr>
        <p:txBody>
          <a:bodyPr wrap="square" rtlCol="0">
            <a:spAutoFit/>
          </a:bodyPr>
          <a:lstStyle/>
          <a:p>
            <a:r>
              <a:rPr lang="en-US" dirty="0">
                <a:solidFill>
                  <a:srgbClr val="0070C0"/>
                </a:solidFill>
              </a:rPr>
              <a:t>DiabetesEd.net   Cheat Sheets – See appendix in back of syllabus</a:t>
            </a:r>
          </a:p>
        </p:txBody>
      </p:sp>
    </p:spTree>
    <p:extLst>
      <p:ext uri="{BB962C8B-B14F-4D97-AF65-F5344CB8AC3E}">
        <p14:creationId xmlns:p14="http://schemas.microsoft.com/office/powerpoint/2010/main" val="2973690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Poll Question 2 </a:t>
            </a:r>
          </a:p>
        </p:txBody>
      </p:sp>
      <p:sp>
        <p:nvSpPr>
          <p:cNvPr id="6" name="Content Placeholder 5"/>
          <p:cNvSpPr>
            <a:spLocks noGrp="1"/>
          </p:cNvSpPr>
          <p:nvPr>
            <p:ph sz="quarter" idx="1"/>
          </p:nvPr>
        </p:nvSpPr>
        <p:spPr/>
        <p:txBody>
          <a:bodyPr/>
          <a:lstStyle/>
          <a:p>
            <a:r>
              <a:rPr lang="en-US" sz="3600" dirty="0"/>
              <a:t>Which of the following level is considered pre-diabetes range?</a:t>
            </a:r>
          </a:p>
          <a:p>
            <a:pPr marL="205735" lvl="1" indent="0">
              <a:buNone/>
            </a:pPr>
            <a:r>
              <a:rPr lang="en-US" dirty="0"/>
              <a:t>a. </a:t>
            </a:r>
            <a:r>
              <a:rPr lang="en-US" sz="4000" dirty="0"/>
              <a:t>Fasting BG of 62</a:t>
            </a:r>
          </a:p>
          <a:p>
            <a:pPr marL="205735" lvl="1" indent="0">
              <a:buNone/>
            </a:pPr>
            <a:r>
              <a:rPr lang="en-US" sz="4000" dirty="0"/>
              <a:t>b.  A1c of 5.9 %</a:t>
            </a:r>
          </a:p>
          <a:p>
            <a:pPr marL="205735" lvl="1" indent="0">
              <a:buNone/>
            </a:pPr>
            <a:r>
              <a:rPr lang="en-US" sz="4000" dirty="0"/>
              <a:t>c. After meal BG of 137</a:t>
            </a:r>
          </a:p>
          <a:p>
            <a:pPr marL="205735" lvl="1" indent="0">
              <a:buNone/>
            </a:pPr>
            <a:r>
              <a:rPr lang="en-US" sz="4000" dirty="0"/>
              <a:t>d. A1c of 7.1 %</a:t>
            </a:r>
          </a:p>
          <a:p>
            <a:pPr marL="205735" lvl="1" indent="0">
              <a:buNone/>
            </a:pPr>
            <a:endParaRPr lang="en-US" sz="2400" dirty="0"/>
          </a:p>
          <a:p>
            <a:pPr lvl="1"/>
            <a:endParaRPr lang="en-US" sz="2400" dirty="0"/>
          </a:p>
        </p:txBody>
      </p:sp>
      <p:pic>
        <p:nvPicPr>
          <p:cNvPr id="7" name="Picture 6"/>
          <p:cNvPicPr>
            <a:picLocks noChangeAspect="1"/>
          </p:cNvPicPr>
          <p:nvPr/>
        </p:nvPicPr>
        <p:blipFill>
          <a:blip r:embed="rId3"/>
          <a:stretch>
            <a:fillRect/>
          </a:stretch>
        </p:blipFill>
        <p:spPr>
          <a:xfrm>
            <a:off x="6195939" y="3165371"/>
            <a:ext cx="1371600" cy="1363081"/>
          </a:xfrm>
          <a:prstGeom prst="rect">
            <a:avLst/>
          </a:prstGeom>
        </p:spPr>
      </p:pic>
    </p:spTree>
    <p:custDataLst>
      <p:tags r:id="rId1"/>
    </p:custDataLst>
    <p:extLst>
      <p:ext uri="{BB962C8B-B14F-4D97-AF65-F5344CB8AC3E}">
        <p14:creationId xmlns:p14="http://schemas.microsoft.com/office/powerpoint/2010/main" val="3046695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685800" y="237068"/>
            <a:ext cx="7747000" cy="1016000"/>
          </a:xfrm>
        </p:spPr>
        <p:txBody>
          <a:bodyPr/>
          <a:lstStyle/>
          <a:p>
            <a:pPr eaLnBrk="1" hangingPunct="1"/>
            <a:r>
              <a:rPr lang="en-US"/>
              <a:t>Natural History of Diabetes</a:t>
            </a:r>
          </a:p>
        </p:txBody>
      </p:sp>
      <p:sp>
        <p:nvSpPr>
          <p:cNvPr id="8" name="Content Placeholder 3"/>
          <p:cNvSpPr txBox="1">
            <a:spLocks/>
          </p:cNvSpPr>
          <p:nvPr/>
        </p:nvSpPr>
        <p:spPr bwMode="auto">
          <a:xfrm>
            <a:off x="5791200" y="1938867"/>
            <a:ext cx="2641600" cy="1625600"/>
          </a:xfrm>
          <a:prstGeom prst="rect">
            <a:avLst/>
          </a:prstGeom>
          <a:noFill/>
          <a:ln w="9525">
            <a:noFill/>
            <a:miter lim="800000"/>
            <a:headEnd/>
            <a:tailEnd/>
          </a:ln>
          <a:effectLst/>
        </p:spPr>
        <p:txBody>
          <a:bodyPr/>
          <a:lstStyle/>
          <a:p>
            <a:pPr marL="304804" indent="-304804" eaLnBrk="1" fontAlgn="auto" hangingPunct="1">
              <a:spcBef>
                <a:spcPct val="20000"/>
              </a:spcBef>
              <a:spcAft>
                <a:spcPts val="0"/>
              </a:spcAft>
              <a:buClr>
                <a:srgbClr val="464653"/>
              </a:buClr>
              <a:buSzPct val="65000"/>
              <a:buFontTx/>
              <a:buBlip>
                <a:blip r:embed="rId4"/>
              </a:buBlip>
              <a:defRPr/>
            </a:pPr>
            <a:endParaRPr lang="en-US" sz="2844" kern="0" dirty="0">
              <a:solidFill>
                <a:prstClr val="black"/>
              </a:solidFill>
              <a:latin typeface="Gill Sans MT"/>
            </a:endParaRPr>
          </a:p>
        </p:txBody>
      </p:sp>
      <p:graphicFrame>
        <p:nvGraphicFramePr>
          <p:cNvPr id="9" name="Diagram 8"/>
          <p:cNvGraphicFramePr/>
          <p:nvPr>
            <p:extLst>
              <p:ext uri="{D42A27DB-BD31-4B8C-83A1-F6EECF244321}">
                <p14:modId xmlns:p14="http://schemas.microsoft.com/office/powerpoint/2010/main" val="1069447702"/>
              </p:ext>
            </p:extLst>
          </p:nvPr>
        </p:nvGraphicFramePr>
        <p:xfrm>
          <a:off x="778933" y="1329267"/>
          <a:ext cx="7653867" cy="48090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4517" name="TextBox 9"/>
          <p:cNvSpPr txBox="1">
            <a:spLocks noChangeArrowheads="1"/>
          </p:cNvSpPr>
          <p:nvPr/>
        </p:nvSpPr>
        <p:spPr bwMode="auto">
          <a:xfrm>
            <a:off x="1456267" y="5528733"/>
            <a:ext cx="6366933" cy="338554"/>
          </a:xfrm>
          <a:prstGeom prst="rect">
            <a:avLst/>
          </a:prstGeom>
          <a:solidFill>
            <a:srgbClr val="CCFF99"/>
          </a:solidFill>
          <a:ln w="9525">
            <a:noFill/>
            <a:miter lim="800000"/>
            <a:headEnd/>
            <a:tailEnd/>
          </a:ln>
        </p:spPr>
        <p:txBody>
          <a:bodyPr>
            <a:spAutoFit/>
          </a:bodyPr>
          <a:lstStyle/>
          <a:p>
            <a:pPr eaLnBrk="1" fontAlgn="auto" hangingPunct="1">
              <a:spcBef>
                <a:spcPts val="0"/>
              </a:spcBef>
              <a:spcAft>
                <a:spcPts val="0"/>
              </a:spcAft>
              <a:defRPr/>
            </a:pPr>
            <a:r>
              <a:rPr lang="en-US" sz="1600" b="1" dirty="0">
                <a:solidFill>
                  <a:prstClr val="black"/>
                </a:solidFill>
                <a:latin typeface="Gill Sans MT"/>
              </a:rPr>
              <a:t>Development of type 2 diabetes happens over years or decades</a:t>
            </a:r>
          </a:p>
        </p:txBody>
      </p:sp>
      <p:sp>
        <p:nvSpPr>
          <p:cNvPr id="70662" name="TextBox 12"/>
          <p:cNvSpPr txBox="1">
            <a:spLocks noChangeArrowheads="1"/>
          </p:cNvSpPr>
          <p:nvPr/>
        </p:nvSpPr>
        <p:spPr bwMode="auto">
          <a:xfrm>
            <a:off x="982134" y="4919133"/>
            <a:ext cx="4741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auto" hangingPunct="1">
              <a:spcBef>
                <a:spcPts val="0"/>
              </a:spcBef>
              <a:spcAft>
                <a:spcPts val="0"/>
              </a:spcAft>
            </a:pPr>
            <a:endParaRPr lang="en-US" sz="1600">
              <a:solidFill>
                <a:prstClr val="black"/>
              </a:solidFill>
            </a:endParaRPr>
          </a:p>
        </p:txBody>
      </p:sp>
      <p:sp>
        <p:nvSpPr>
          <p:cNvPr id="70663" name="Left Arrow 15"/>
          <p:cNvSpPr>
            <a:spLocks noChangeArrowheads="1"/>
          </p:cNvSpPr>
          <p:nvPr/>
        </p:nvSpPr>
        <p:spPr bwMode="auto">
          <a:xfrm>
            <a:off x="2879785" y="2137408"/>
            <a:ext cx="1207911" cy="677333"/>
          </a:xfrm>
          <a:prstGeom prst="leftArrow">
            <a:avLst>
              <a:gd name="adj1" fmla="val 63333"/>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70664" name="Left Arrow 16"/>
          <p:cNvSpPr>
            <a:spLocks noChangeArrowheads="1"/>
          </p:cNvSpPr>
          <p:nvPr/>
        </p:nvSpPr>
        <p:spPr bwMode="auto">
          <a:xfrm>
            <a:off x="5257801" y="2074334"/>
            <a:ext cx="1346200" cy="821266"/>
          </a:xfrm>
          <a:prstGeom prst="leftArrow">
            <a:avLst>
              <a:gd name="adj1" fmla="val 50000"/>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64521" name="TextBox 23"/>
          <p:cNvSpPr txBox="1">
            <a:spLocks noChangeArrowheads="1"/>
          </p:cNvSpPr>
          <p:nvPr/>
        </p:nvSpPr>
        <p:spPr bwMode="auto">
          <a:xfrm>
            <a:off x="3352800" y="2311400"/>
            <a:ext cx="666044" cy="338554"/>
          </a:xfrm>
          <a:prstGeom prst="rect">
            <a:avLst/>
          </a:prstGeom>
          <a:solidFill>
            <a:srgbClr val="CCFF33"/>
          </a:solidFill>
          <a:ln>
            <a:headEnd/>
            <a:tailEnd/>
          </a:ln>
        </p:spPr>
        <p:style>
          <a:lnRef idx="1">
            <a:schemeClr val="accent4"/>
          </a:lnRef>
          <a:fillRef idx="2">
            <a:schemeClr val="accent4"/>
          </a:fillRef>
          <a:effectRef idx="1">
            <a:schemeClr val="accent4"/>
          </a:effectRef>
          <a:fontRef idx="minor">
            <a:schemeClr val="dk1"/>
          </a:fontRef>
        </p:style>
        <p:txBody>
          <a:bodyPr wrap="square">
            <a:spAutoFit/>
          </a:bodyPr>
          <a:lstStyle/>
          <a:p>
            <a:pPr eaLnBrk="1" fontAlgn="auto" hangingPunct="1">
              <a:spcBef>
                <a:spcPts val="0"/>
              </a:spcBef>
              <a:spcAft>
                <a:spcPts val="0"/>
              </a:spcAft>
              <a:defRPr/>
            </a:pPr>
            <a:r>
              <a:rPr lang="en-US" sz="1600" dirty="0">
                <a:solidFill>
                  <a:prstClr val="black"/>
                </a:solidFill>
              </a:rPr>
              <a:t>Yes!</a:t>
            </a:r>
          </a:p>
        </p:txBody>
      </p:sp>
      <p:sp>
        <p:nvSpPr>
          <p:cNvPr id="64523" name="TextBox 14"/>
          <p:cNvSpPr txBox="1">
            <a:spLocks noChangeArrowheads="1"/>
          </p:cNvSpPr>
          <p:nvPr/>
        </p:nvSpPr>
        <p:spPr bwMode="auto">
          <a:xfrm>
            <a:off x="5926666" y="2306798"/>
            <a:ext cx="553156" cy="338554"/>
          </a:xfrm>
          <a:prstGeom prst="rect">
            <a:avLst/>
          </a:prstGeom>
          <a:solidFill>
            <a:srgbClr val="FF0000"/>
          </a:solidFill>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eaLnBrk="1" fontAlgn="auto" hangingPunct="1">
              <a:spcBef>
                <a:spcPts val="0"/>
              </a:spcBef>
              <a:spcAft>
                <a:spcPts val="0"/>
              </a:spcAft>
              <a:defRPr/>
            </a:pPr>
            <a:r>
              <a:rPr lang="en-US" sz="1600" dirty="0">
                <a:solidFill>
                  <a:prstClr val="black"/>
                </a:solidFill>
              </a:rPr>
              <a:t>NO</a:t>
            </a:r>
          </a:p>
        </p:txBody>
      </p:sp>
    </p:spTree>
    <p:custDataLst>
      <p:tags r:id="rId1"/>
    </p:custDataLst>
    <p:extLst>
      <p:ext uri="{BB962C8B-B14F-4D97-AF65-F5344CB8AC3E}">
        <p14:creationId xmlns:p14="http://schemas.microsoft.com/office/powerpoint/2010/main" val="4925379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PreDiabetes</a:t>
            </a:r>
            <a:r>
              <a:rPr lang="en-US" dirty="0"/>
              <a:t> is FREAKING ME OUT</a:t>
            </a:r>
          </a:p>
        </p:txBody>
      </p:sp>
      <p:sp>
        <p:nvSpPr>
          <p:cNvPr id="3" name="Content Placeholder 2"/>
          <p:cNvSpPr>
            <a:spLocks noGrp="1"/>
          </p:cNvSpPr>
          <p:nvPr>
            <p:ph sz="quarter" idx="1"/>
          </p:nvPr>
        </p:nvSpPr>
        <p:spPr>
          <a:xfrm>
            <a:off x="445477" y="1295402"/>
            <a:ext cx="5105400" cy="5287104"/>
          </a:xfrm>
        </p:spPr>
        <p:txBody>
          <a:bodyPr>
            <a:normAutofit fontScale="85000" lnSpcReduction="20000"/>
          </a:bodyPr>
          <a:lstStyle/>
          <a:p>
            <a:pPr>
              <a:lnSpc>
                <a:spcPct val="120000"/>
              </a:lnSpc>
            </a:pPr>
            <a:r>
              <a:rPr lang="en-US" dirty="0"/>
              <a:t>96 million people in US</a:t>
            </a:r>
          </a:p>
          <a:p>
            <a:pPr>
              <a:lnSpc>
                <a:spcPct val="120000"/>
              </a:lnSpc>
            </a:pPr>
            <a:r>
              <a:rPr lang="en-US" dirty="0"/>
              <a:t>80% don’t know they have it</a:t>
            </a:r>
          </a:p>
          <a:p>
            <a:pPr>
              <a:lnSpc>
                <a:spcPct val="120000"/>
              </a:lnSpc>
            </a:pPr>
            <a:r>
              <a:rPr lang="en-US" dirty="0"/>
              <a:t>In 3-5 years, about 30% of </a:t>
            </a:r>
            <a:r>
              <a:rPr lang="en-US" dirty="0" err="1"/>
              <a:t>predm</a:t>
            </a:r>
            <a:r>
              <a:rPr lang="en-US" dirty="0"/>
              <a:t> will get diabetes</a:t>
            </a:r>
          </a:p>
          <a:p>
            <a:pPr>
              <a:lnSpc>
                <a:spcPct val="120000"/>
              </a:lnSpc>
            </a:pPr>
            <a:r>
              <a:rPr lang="en-US" dirty="0"/>
              <a:t>Associated with higher rates of heart attack, stroke, neuropathy and vessel disease</a:t>
            </a:r>
          </a:p>
          <a:p>
            <a:endParaRPr lang="en-US" dirty="0"/>
          </a:p>
        </p:txBody>
      </p:sp>
      <p:pic>
        <p:nvPicPr>
          <p:cNvPr id="4" name="Picture 3"/>
          <p:cNvPicPr>
            <a:picLocks noChangeAspect="1"/>
          </p:cNvPicPr>
          <p:nvPr/>
        </p:nvPicPr>
        <p:blipFill>
          <a:blip r:embed="rId2"/>
          <a:stretch>
            <a:fillRect/>
          </a:stretch>
        </p:blipFill>
        <p:spPr>
          <a:xfrm>
            <a:off x="5669814" y="1295402"/>
            <a:ext cx="3028709" cy="2882747"/>
          </a:xfrm>
          <a:prstGeom prst="rect">
            <a:avLst/>
          </a:prstGeom>
        </p:spPr>
      </p:pic>
      <p:pic>
        <p:nvPicPr>
          <p:cNvPr id="5" name="Picture 4">
            <a:extLst>
              <a:ext uri="{FF2B5EF4-FFF2-40B4-BE49-F238E27FC236}">
                <a16:creationId xmlns:a16="http://schemas.microsoft.com/office/drawing/2014/main" id="{4E1A1970-5D03-3AD3-B22D-58C5503AA974}"/>
              </a:ext>
            </a:extLst>
          </p:cNvPr>
          <p:cNvPicPr>
            <a:picLocks noChangeAspect="1"/>
          </p:cNvPicPr>
          <p:nvPr/>
        </p:nvPicPr>
        <p:blipFill>
          <a:blip r:embed="rId3"/>
          <a:stretch>
            <a:fillRect/>
          </a:stretch>
        </p:blipFill>
        <p:spPr>
          <a:xfrm>
            <a:off x="5334000" y="6276816"/>
            <a:ext cx="3667430" cy="376352"/>
          </a:xfrm>
          <a:prstGeom prst="rect">
            <a:avLst/>
          </a:prstGeom>
        </p:spPr>
      </p:pic>
    </p:spTree>
    <p:extLst>
      <p:ext uri="{BB962C8B-B14F-4D97-AF65-F5344CB8AC3E}">
        <p14:creationId xmlns:p14="http://schemas.microsoft.com/office/powerpoint/2010/main" val="2054297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FFDF107-8C09-453D-B55A-9D7CC914053F}"/>
              </a:ext>
            </a:extLst>
          </p:cNvPr>
          <p:cNvSpPr txBox="1"/>
          <p:nvPr/>
        </p:nvSpPr>
        <p:spPr>
          <a:xfrm>
            <a:off x="457200" y="1144480"/>
            <a:ext cx="8229600" cy="461665"/>
          </a:xfrm>
          <a:prstGeom prst="rect">
            <a:avLst/>
          </a:prstGeom>
          <a:noFill/>
        </p:spPr>
        <p:txBody>
          <a:bodyPr wrap="square">
            <a:spAutoFit/>
          </a:bodyPr>
          <a:lstStyle/>
          <a:p>
            <a:pPr algn="l"/>
            <a:r>
              <a:rPr lang="en-US" sz="2400" b="0" i="0" dirty="0">
                <a:solidFill>
                  <a:srgbClr val="000000"/>
                </a:solidFill>
                <a:effectLst/>
                <a:latin typeface="Calibri" panose="020F0502020204030204" pitchFamily="34" charset="0"/>
                <a:cs typeface="Calibri" panose="020F0502020204030204" pitchFamily="34" charset="0"/>
              </a:rPr>
              <a:t> </a:t>
            </a:r>
          </a:p>
        </p:txBody>
      </p:sp>
      <p:sp>
        <p:nvSpPr>
          <p:cNvPr id="12" name="Title 11">
            <a:extLst>
              <a:ext uri="{FF2B5EF4-FFF2-40B4-BE49-F238E27FC236}">
                <a16:creationId xmlns:a16="http://schemas.microsoft.com/office/drawing/2014/main" id="{372B3CED-1B23-BEC4-A645-B7140A91CF5E}"/>
              </a:ext>
            </a:extLst>
          </p:cNvPr>
          <p:cNvSpPr>
            <a:spLocks noGrp="1"/>
          </p:cNvSpPr>
          <p:nvPr>
            <p:ph type="title"/>
          </p:nvPr>
        </p:nvSpPr>
        <p:spPr/>
        <p:txBody>
          <a:bodyPr/>
          <a:lstStyle/>
          <a:p>
            <a:r>
              <a:rPr lang="en-US" dirty="0"/>
              <a:t>Speakers &amp; Agenda</a:t>
            </a:r>
          </a:p>
        </p:txBody>
      </p:sp>
      <p:pic>
        <p:nvPicPr>
          <p:cNvPr id="3" name="Picture 2">
            <a:extLst>
              <a:ext uri="{FF2B5EF4-FFF2-40B4-BE49-F238E27FC236}">
                <a16:creationId xmlns:a16="http://schemas.microsoft.com/office/drawing/2014/main" id="{AB97E694-59F1-DEEB-81A3-FDB9B9DA10BA}"/>
              </a:ext>
            </a:extLst>
          </p:cNvPr>
          <p:cNvPicPr>
            <a:picLocks noChangeAspect="1"/>
          </p:cNvPicPr>
          <p:nvPr/>
        </p:nvPicPr>
        <p:blipFill>
          <a:blip r:embed="rId2"/>
          <a:stretch>
            <a:fillRect/>
          </a:stretch>
        </p:blipFill>
        <p:spPr>
          <a:xfrm>
            <a:off x="609600" y="1340301"/>
            <a:ext cx="8334451" cy="3919796"/>
          </a:xfrm>
          <a:prstGeom prst="rect">
            <a:avLst/>
          </a:prstGeom>
        </p:spPr>
      </p:pic>
    </p:spTree>
    <p:extLst>
      <p:ext uri="{BB962C8B-B14F-4D97-AF65-F5344CB8AC3E}">
        <p14:creationId xmlns:p14="http://schemas.microsoft.com/office/powerpoint/2010/main" val="4152746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3</a:t>
            </a:r>
          </a:p>
        </p:txBody>
      </p:sp>
      <p:sp>
        <p:nvSpPr>
          <p:cNvPr id="3" name="Content Placeholder 2"/>
          <p:cNvSpPr>
            <a:spLocks noGrp="1"/>
          </p:cNvSpPr>
          <p:nvPr>
            <p:ph sz="quarter" idx="1"/>
          </p:nvPr>
        </p:nvSpPr>
        <p:spPr>
          <a:xfrm>
            <a:off x="514350" y="1324999"/>
            <a:ext cx="7486650" cy="5152001"/>
          </a:xfrm>
        </p:spPr>
        <p:txBody>
          <a:bodyPr>
            <a:normAutofit lnSpcReduction="10000"/>
          </a:bodyPr>
          <a:lstStyle/>
          <a:p>
            <a:pPr lvl="0" fontAlgn="base"/>
            <a:r>
              <a:rPr lang="en-US" sz="3200" dirty="0"/>
              <a:t>What best describes prediabetes in the U.S.?     </a:t>
            </a:r>
          </a:p>
          <a:p>
            <a:pPr marL="548627" lvl="1" indent="-342892" fontAlgn="base">
              <a:buFont typeface="+mj-lt"/>
              <a:buAutoNum type="alphaLcPeriod"/>
            </a:pPr>
            <a:r>
              <a:rPr lang="en-US" dirty="0"/>
              <a:t>Prediabetes affects 18-20% of people above the age of 20.</a:t>
            </a:r>
          </a:p>
          <a:p>
            <a:pPr marL="548627" lvl="1" indent="-342892" fontAlgn="base">
              <a:buFont typeface="+mj-lt"/>
              <a:buAutoNum type="alphaLcPeriod"/>
            </a:pPr>
            <a:r>
              <a:rPr lang="en-US" dirty="0"/>
              <a:t>The prevalence of prediabetes and diabetes are almost equal.</a:t>
            </a:r>
          </a:p>
          <a:p>
            <a:pPr marL="548627" lvl="1" indent="-342892" fontAlgn="base">
              <a:buFont typeface="+mj-lt"/>
              <a:buAutoNum type="alphaLcPeriod"/>
            </a:pPr>
            <a:r>
              <a:rPr lang="en-US" dirty="0"/>
              <a:t>Most people with BMI of 30 or greater have prediabetes.</a:t>
            </a:r>
          </a:p>
          <a:p>
            <a:pPr marL="548627" lvl="1" indent="-342892" fontAlgn="base">
              <a:buFont typeface="+mj-lt"/>
              <a:buAutoNum type="alphaLcPeriod"/>
            </a:pPr>
            <a:r>
              <a:rPr lang="en-US" dirty="0"/>
              <a:t>Prediabetes is associated with increased risk of CV disease</a:t>
            </a:r>
          </a:p>
        </p:txBody>
      </p:sp>
      <p:pic>
        <p:nvPicPr>
          <p:cNvPr id="4" name="Picture 3">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53358" y="1676400"/>
            <a:ext cx="1609583" cy="1596001"/>
          </a:xfrm>
          <a:prstGeom prst="rect">
            <a:avLst/>
          </a:prstGeom>
        </p:spPr>
      </p:pic>
    </p:spTree>
    <p:custDataLst>
      <p:tags r:id="rId1"/>
    </p:custDataLst>
    <p:extLst>
      <p:ext uri="{BB962C8B-B14F-4D97-AF65-F5344CB8AC3E}">
        <p14:creationId xmlns:p14="http://schemas.microsoft.com/office/powerpoint/2010/main" val="424827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CE4DB-53EE-4CB6-AA11-6B5AE28737D6}"/>
              </a:ext>
            </a:extLst>
          </p:cNvPr>
          <p:cNvSpPr>
            <a:spLocks noGrp="1"/>
          </p:cNvSpPr>
          <p:nvPr>
            <p:ph type="title"/>
          </p:nvPr>
        </p:nvSpPr>
        <p:spPr/>
        <p:txBody>
          <a:bodyPr>
            <a:noAutofit/>
          </a:bodyPr>
          <a:lstStyle/>
          <a:p>
            <a:r>
              <a:rPr lang="en-US" sz="4400" dirty="0"/>
              <a:t>3. Detecting PreDiabetes Matters</a:t>
            </a:r>
          </a:p>
        </p:txBody>
      </p:sp>
      <p:sp>
        <p:nvSpPr>
          <p:cNvPr id="3" name="Content Placeholder 2">
            <a:extLst>
              <a:ext uri="{FF2B5EF4-FFF2-40B4-BE49-F238E27FC236}">
                <a16:creationId xmlns:a16="http://schemas.microsoft.com/office/drawing/2014/main" id="{BD0426D8-B611-4CC0-AEC2-26210DD92C3A}"/>
              </a:ext>
            </a:extLst>
          </p:cNvPr>
          <p:cNvSpPr>
            <a:spLocks noGrp="1"/>
          </p:cNvSpPr>
          <p:nvPr>
            <p:ph sz="quarter" idx="1"/>
          </p:nvPr>
        </p:nvSpPr>
        <p:spPr>
          <a:xfrm>
            <a:off x="457200" y="1295400"/>
            <a:ext cx="7848600" cy="4937760"/>
          </a:xfrm>
        </p:spPr>
        <p:txBody>
          <a:bodyPr>
            <a:normAutofit/>
          </a:bodyPr>
          <a:lstStyle/>
          <a:p>
            <a:r>
              <a:rPr lang="en-US" sz="3200" dirty="0"/>
              <a:t>Given the cost-effectiveness of lifestyle behavior modification programs for diabetes prevention:</a:t>
            </a:r>
          </a:p>
          <a:p>
            <a:pPr lvl="1"/>
            <a:r>
              <a:rPr lang="en-US" sz="2400" dirty="0"/>
              <a:t>Offer diabetes prevention programs  to adults at high risk of type 2 diabetes </a:t>
            </a:r>
          </a:p>
          <a:p>
            <a:pPr lvl="1"/>
            <a:r>
              <a:rPr lang="en-US" sz="2400" dirty="0"/>
              <a:t>Should be covered by third-party payers, </a:t>
            </a:r>
          </a:p>
          <a:p>
            <a:pPr lvl="1"/>
            <a:r>
              <a:rPr lang="en-US" sz="2400" dirty="0"/>
              <a:t>Address inconsistencies in access  </a:t>
            </a:r>
          </a:p>
          <a:p>
            <a:r>
              <a:rPr lang="en-US" sz="3200" dirty="0"/>
              <a:t>Screening guidelines for people with Type 1</a:t>
            </a:r>
          </a:p>
        </p:txBody>
      </p:sp>
      <p:pic>
        <p:nvPicPr>
          <p:cNvPr id="5" name="Picture 4">
            <a:extLst>
              <a:ext uri="{FF2B5EF4-FFF2-40B4-BE49-F238E27FC236}">
                <a16:creationId xmlns:a16="http://schemas.microsoft.com/office/drawing/2014/main" id="{20D41A7B-1B54-431C-91CA-6E853781FA88}"/>
              </a:ext>
            </a:extLst>
          </p:cNvPr>
          <p:cNvPicPr>
            <a:picLocks noChangeAspect="1"/>
          </p:cNvPicPr>
          <p:nvPr/>
        </p:nvPicPr>
        <p:blipFill>
          <a:blip r:embed="rId3"/>
          <a:stretch>
            <a:fillRect/>
          </a:stretch>
        </p:blipFill>
        <p:spPr>
          <a:xfrm>
            <a:off x="142571" y="5302365"/>
            <a:ext cx="4495800" cy="1403235"/>
          </a:xfrm>
          <a:prstGeom prst="rect">
            <a:avLst/>
          </a:prstGeom>
        </p:spPr>
      </p:pic>
      <p:pic>
        <p:nvPicPr>
          <p:cNvPr id="9" name="Picture 8">
            <a:extLst>
              <a:ext uri="{FF2B5EF4-FFF2-40B4-BE49-F238E27FC236}">
                <a16:creationId xmlns:a16="http://schemas.microsoft.com/office/drawing/2014/main" id="{336B8852-7F60-115A-D754-177CE691302C}"/>
              </a:ext>
            </a:extLst>
          </p:cNvPr>
          <p:cNvPicPr>
            <a:picLocks noChangeAspect="1"/>
          </p:cNvPicPr>
          <p:nvPr/>
        </p:nvPicPr>
        <p:blipFill>
          <a:blip r:embed="rId4"/>
          <a:stretch>
            <a:fillRect/>
          </a:stretch>
        </p:blipFill>
        <p:spPr>
          <a:xfrm>
            <a:off x="4638371" y="6205431"/>
            <a:ext cx="4363059" cy="447737"/>
          </a:xfrm>
          <a:prstGeom prst="rect">
            <a:avLst/>
          </a:prstGeom>
        </p:spPr>
      </p:pic>
    </p:spTree>
    <p:extLst>
      <p:ext uri="{BB962C8B-B14F-4D97-AF65-F5344CB8AC3E}">
        <p14:creationId xmlns:p14="http://schemas.microsoft.com/office/powerpoint/2010/main" val="4254213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1371600"/>
            <a:ext cx="2101273"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4754" name="Rectangle 2"/>
          <p:cNvSpPr>
            <a:spLocks noGrp="1" noChangeArrowheads="1"/>
          </p:cNvSpPr>
          <p:nvPr>
            <p:ph type="title"/>
          </p:nvPr>
        </p:nvSpPr>
        <p:spPr>
          <a:xfrm>
            <a:off x="457200" y="300196"/>
            <a:ext cx="8547100" cy="1223804"/>
          </a:xfrm>
        </p:spPr>
        <p:txBody>
          <a:bodyPr>
            <a:normAutofit fontScale="90000"/>
          </a:bodyPr>
          <a:lstStyle/>
          <a:p>
            <a:pPr eaLnBrk="1" hangingPunct="1"/>
            <a:r>
              <a:rPr lang="en-US" sz="4000" dirty="0"/>
              <a:t>3. Prevent or Delay Diabetes for those with Prediabetes</a:t>
            </a:r>
          </a:p>
        </p:txBody>
      </p:sp>
      <p:sp>
        <p:nvSpPr>
          <p:cNvPr id="74755" name="Rectangle 3"/>
          <p:cNvSpPr>
            <a:spLocks noGrp="1" noChangeArrowheads="1"/>
          </p:cNvSpPr>
          <p:nvPr>
            <p:ph sz="quarter" idx="1"/>
          </p:nvPr>
        </p:nvSpPr>
        <p:spPr>
          <a:xfrm>
            <a:off x="457200" y="1676400"/>
            <a:ext cx="6096000" cy="5181600"/>
          </a:xfrm>
        </p:spPr>
        <p:txBody>
          <a:bodyPr>
            <a:normAutofit/>
          </a:bodyPr>
          <a:lstStyle/>
          <a:p>
            <a:pPr eaLnBrk="1" hangingPunct="1"/>
            <a:r>
              <a:rPr lang="en-US" sz="2800" dirty="0"/>
              <a:t> Prediabetes defined as:</a:t>
            </a:r>
          </a:p>
          <a:p>
            <a:pPr lvl="1"/>
            <a:r>
              <a:rPr lang="en-US" sz="2400" dirty="0"/>
              <a:t>A1c 5.7 – 6.4% or fasting BG 100 -125mg/dl</a:t>
            </a:r>
          </a:p>
          <a:p>
            <a:r>
              <a:rPr lang="en-US" sz="2800" dirty="0"/>
              <a:t>Action:</a:t>
            </a:r>
          </a:p>
          <a:p>
            <a:pPr lvl="1"/>
            <a:r>
              <a:rPr lang="en-US" sz="2800" dirty="0"/>
              <a:t>Screen yearly for diabetes </a:t>
            </a:r>
          </a:p>
          <a:p>
            <a:pPr lvl="1"/>
            <a:r>
              <a:rPr lang="en-US" sz="2800" dirty="0"/>
              <a:t>For adults with BMI 23/25</a:t>
            </a:r>
          </a:p>
          <a:p>
            <a:pPr lvl="2"/>
            <a:r>
              <a:rPr lang="en-US" sz="2400" dirty="0"/>
              <a:t>Refer to DPP approved programs</a:t>
            </a:r>
          </a:p>
          <a:p>
            <a:pPr lvl="2"/>
            <a:r>
              <a:rPr lang="en-US" sz="2400" dirty="0"/>
              <a:t>Includes intensive behavioral lifestyle interventions with 7% </a:t>
            </a:r>
            <a:r>
              <a:rPr lang="en-US" sz="2400" dirty="0" err="1"/>
              <a:t>wt</a:t>
            </a:r>
            <a:r>
              <a:rPr lang="en-US" sz="2400" dirty="0"/>
              <a:t> reduction goal + 150 min exercise week</a:t>
            </a:r>
          </a:p>
          <a:p>
            <a:pPr lvl="2"/>
            <a:r>
              <a:rPr lang="en-US" sz="2400" dirty="0"/>
              <a:t>Provide in person or certified assisted programs</a:t>
            </a:r>
          </a:p>
        </p:txBody>
      </p:sp>
      <p:pic>
        <p:nvPicPr>
          <p:cNvPr id="6" name="Picture 2">
            <a:extLst>
              <a:ext uri="{FF2B5EF4-FFF2-40B4-BE49-F238E27FC236}">
                <a16:creationId xmlns:a16="http://schemas.microsoft.com/office/drawing/2014/main" id="{25D00636-7FF1-6899-B6A0-4C6DC9FC3B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4651" y="3934977"/>
            <a:ext cx="1020360" cy="282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2">
            <a:extLst>
              <a:ext uri="{FF2B5EF4-FFF2-40B4-BE49-F238E27FC236}">
                <a16:creationId xmlns:a16="http://schemas.microsoft.com/office/drawing/2014/main" id="{E1C2ECF4-6085-C891-E39C-0DDB472EC284}"/>
              </a:ext>
            </a:extLst>
          </p:cNvPr>
          <p:cNvPicPr>
            <a:picLocks noChangeAspect="1"/>
          </p:cNvPicPr>
          <p:nvPr/>
        </p:nvPicPr>
        <p:blipFill>
          <a:blip r:embed="rId5"/>
          <a:stretch>
            <a:fillRect/>
          </a:stretch>
        </p:blipFill>
        <p:spPr>
          <a:xfrm>
            <a:off x="4280496" y="6315425"/>
            <a:ext cx="4723804" cy="484757"/>
          </a:xfrm>
          <a:prstGeom prst="rect">
            <a:avLst/>
          </a:prstGeom>
        </p:spPr>
      </p:pic>
    </p:spTree>
    <p:custDataLst>
      <p:tags r:id="rId1"/>
    </p:custDataLst>
    <p:extLst>
      <p:ext uri="{BB962C8B-B14F-4D97-AF65-F5344CB8AC3E}">
        <p14:creationId xmlns:p14="http://schemas.microsoft.com/office/powerpoint/2010/main" val="3443280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normAutofit fontScale="90000"/>
          </a:bodyPr>
          <a:lstStyle/>
          <a:p>
            <a:pPr eaLnBrk="1" hangingPunct="1"/>
            <a:r>
              <a:rPr lang="en-US" sz="4000" dirty="0"/>
              <a:t>3. Prediabetes Pharmacologic Intervention</a:t>
            </a:r>
          </a:p>
        </p:txBody>
      </p:sp>
      <p:sp>
        <p:nvSpPr>
          <p:cNvPr id="74755" name="Rectangle 3"/>
          <p:cNvSpPr>
            <a:spLocks noGrp="1" noChangeArrowheads="1"/>
          </p:cNvSpPr>
          <p:nvPr>
            <p:ph sz="quarter" idx="1"/>
          </p:nvPr>
        </p:nvSpPr>
        <p:spPr>
          <a:xfrm>
            <a:off x="457200" y="1212085"/>
            <a:ext cx="4041648" cy="5285637"/>
          </a:xfrm>
        </p:spPr>
        <p:txBody>
          <a:bodyPr>
            <a:normAutofit fontScale="92500" lnSpcReduction="10000"/>
          </a:bodyPr>
          <a:lstStyle/>
          <a:p>
            <a:pPr eaLnBrk="1" hangingPunct="1"/>
            <a:r>
              <a:rPr lang="en-US" sz="2800" dirty="0"/>
              <a:t>No FDA approved med for prevention (off label)</a:t>
            </a:r>
          </a:p>
          <a:p>
            <a:pPr eaLnBrk="1" hangingPunct="1"/>
            <a:r>
              <a:rPr lang="en-US" sz="2800" dirty="0"/>
              <a:t>Consider Metformin Therapy for Prediabetes</a:t>
            </a:r>
          </a:p>
          <a:p>
            <a:r>
              <a:rPr lang="en-US" sz="3000" dirty="0"/>
              <a:t>Especially for ages 25-59</a:t>
            </a:r>
          </a:p>
          <a:p>
            <a:pPr lvl="1" eaLnBrk="1" hangingPunct="1"/>
            <a:r>
              <a:rPr lang="en-US" dirty="0"/>
              <a:t>BMI of 35+</a:t>
            </a:r>
          </a:p>
          <a:p>
            <a:pPr lvl="1" eaLnBrk="1" hangingPunct="1"/>
            <a:r>
              <a:rPr lang="en-US" dirty="0"/>
              <a:t>If A1c is ~6.0 or FPG is 110mg/dL</a:t>
            </a:r>
          </a:p>
          <a:p>
            <a:pPr lvl="1" eaLnBrk="1" hangingPunct="1"/>
            <a:r>
              <a:rPr lang="en-US" dirty="0"/>
              <a:t>Women with history of GDM</a:t>
            </a:r>
          </a:p>
          <a:p>
            <a:r>
              <a:rPr lang="en-US" sz="3000" dirty="0"/>
              <a:t>Monitor B12 level </a:t>
            </a:r>
            <a:r>
              <a:rPr lang="en-US" sz="2600" dirty="0"/>
              <a:t>(</a:t>
            </a:r>
            <a:r>
              <a:rPr lang="en-US" sz="2600" dirty="0" err="1"/>
              <a:t>esp</a:t>
            </a:r>
            <a:r>
              <a:rPr lang="en-US" sz="2600" dirty="0"/>
              <a:t> with neuropathy or anemia)</a:t>
            </a:r>
          </a:p>
          <a:p>
            <a:pPr eaLnBrk="1" hangingPunct="1"/>
            <a:endParaRPr lang="en-US" sz="2800" dirty="0"/>
          </a:p>
          <a:p>
            <a:pPr eaLnBrk="1" hangingPunct="1"/>
            <a:endParaRPr lang="en-US" sz="2800" dirty="0"/>
          </a:p>
          <a:p>
            <a:pPr eaLnBrk="1" hangingPunct="1">
              <a:buFont typeface="Wingdings" pitchFamily="2" charset="2"/>
              <a:buNone/>
            </a:pPr>
            <a:endParaRPr lang="en-US" sz="2800" dirty="0"/>
          </a:p>
        </p:txBody>
      </p:sp>
      <p:sp>
        <p:nvSpPr>
          <p:cNvPr id="2" name="Content Placeholder 1">
            <a:extLst>
              <a:ext uri="{FF2B5EF4-FFF2-40B4-BE49-F238E27FC236}">
                <a16:creationId xmlns:a16="http://schemas.microsoft.com/office/drawing/2014/main" id="{58E945E5-34D1-4988-A633-6D2D1991C89B}"/>
              </a:ext>
            </a:extLst>
          </p:cNvPr>
          <p:cNvSpPr>
            <a:spLocks noGrp="1"/>
          </p:cNvSpPr>
          <p:nvPr>
            <p:ph sz="quarter" idx="2"/>
          </p:nvPr>
        </p:nvSpPr>
        <p:spPr>
          <a:xfrm>
            <a:off x="4876800" y="1275977"/>
            <a:ext cx="4041648" cy="4937760"/>
          </a:xfrm>
        </p:spPr>
        <p:txBody>
          <a:bodyPr>
            <a:normAutofit fontScale="92500" lnSpcReduction="10000"/>
          </a:bodyPr>
          <a:lstStyle/>
          <a:p>
            <a:r>
              <a:rPr lang="en-US" sz="2800" dirty="0"/>
              <a:t>CV Risk Mitigation important.</a:t>
            </a:r>
          </a:p>
          <a:p>
            <a:r>
              <a:rPr lang="en-US" sz="2800" dirty="0"/>
              <a:t>Statin can increase BG, stop if notice elevation</a:t>
            </a:r>
          </a:p>
          <a:p>
            <a:r>
              <a:rPr lang="en-US" sz="2800" dirty="0">
                <a:solidFill>
                  <a:srgbClr val="0070C0"/>
                </a:solidFill>
              </a:rPr>
              <a:t>Consider low dose pioglitazone (Actos) if history of stroke.</a:t>
            </a:r>
          </a:p>
        </p:txBody>
      </p:sp>
      <p:pic>
        <p:nvPicPr>
          <p:cNvPr id="4" name="Picture 3">
            <a:extLst>
              <a:ext uri="{FF2B5EF4-FFF2-40B4-BE49-F238E27FC236}">
                <a16:creationId xmlns:a16="http://schemas.microsoft.com/office/drawing/2014/main" id="{9412E280-20D3-4B28-9577-3413ACE2CD8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181600" y="4444388"/>
            <a:ext cx="2664014" cy="2060448"/>
          </a:xfrm>
          <a:prstGeom prst="rect">
            <a:avLst/>
          </a:prstGeom>
        </p:spPr>
      </p:pic>
      <p:pic>
        <p:nvPicPr>
          <p:cNvPr id="5" name="Picture 4">
            <a:extLst>
              <a:ext uri="{FF2B5EF4-FFF2-40B4-BE49-F238E27FC236}">
                <a16:creationId xmlns:a16="http://schemas.microsoft.com/office/drawing/2014/main" id="{3ECC2AE4-19EE-78F8-5E52-80D225A57399}"/>
              </a:ext>
            </a:extLst>
          </p:cNvPr>
          <p:cNvPicPr>
            <a:picLocks noChangeAspect="1"/>
          </p:cNvPicPr>
          <p:nvPr/>
        </p:nvPicPr>
        <p:blipFill>
          <a:blip r:embed="rId5"/>
          <a:stretch>
            <a:fillRect/>
          </a:stretch>
        </p:blipFill>
        <p:spPr>
          <a:xfrm>
            <a:off x="287581" y="6504837"/>
            <a:ext cx="4356809" cy="249126"/>
          </a:xfrm>
          <a:prstGeom prst="rect">
            <a:avLst/>
          </a:prstGeom>
        </p:spPr>
      </p:pic>
      <p:pic>
        <p:nvPicPr>
          <p:cNvPr id="3" name="Picture 2">
            <a:extLst>
              <a:ext uri="{FF2B5EF4-FFF2-40B4-BE49-F238E27FC236}">
                <a16:creationId xmlns:a16="http://schemas.microsoft.com/office/drawing/2014/main" id="{B0DED10B-C272-47F9-D255-FEAE0E3F102A}"/>
              </a:ext>
            </a:extLst>
          </p:cNvPr>
          <p:cNvPicPr>
            <a:picLocks noChangeAspect="1"/>
          </p:cNvPicPr>
          <p:nvPr/>
        </p:nvPicPr>
        <p:blipFill>
          <a:blip r:embed="rId6"/>
          <a:stretch>
            <a:fillRect/>
          </a:stretch>
        </p:blipFill>
        <p:spPr>
          <a:xfrm>
            <a:off x="305396" y="6393632"/>
            <a:ext cx="4266604" cy="437839"/>
          </a:xfrm>
          <a:prstGeom prst="rect">
            <a:avLst/>
          </a:prstGeom>
        </p:spPr>
      </p:pic>
    </p:spTree>
    <p:custDataLst>
      <p:tags r:id="rId1"/>
    </p:custDataLst>
    <p:extLst>
      <p:ext uri="{BB962C8B-B14F-4D97-AF65-F5344CB8AC3E}">
        <p14:creationId xmlns:p14="http://schemas.microsoft.com/office/powerpoint/2010/main" val="2718210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657794-306F-99EB-4994-19500D746153}"/>
              </a:ext>
            </a:extLst>
          </p:cNvPr>
          <p:cNvPicPr>
            <a:picLocks noChangeAspect="1"/>
          </p:cNvPicPr>
          <p:nvPr/>
        </p:nvPicPr>
        <p:blipFill>
          <a:blip r:embed="rId3"/>
          <a:stretch>
            <a:fillRect/>
          </a:stretch>
        </p:blipFill>
        <p:spPr>
          <a:xfrm>
            <a:off x="137290" y="31263"/>
            <a:ext cx="9006710" cy="6429434"/>
          </a:xfrm>
          <a:prstGeom prst="rect">
            <a:avLst/>
          </a:prstGeom>
        </p:spPr>
      </p:pic>
      <p:pic>
        <p:nvPicPr>
          <p:cNvPr id="56322" name="Picture 3">
            <a:extLst>
              <a:ext uri="{FF2B5EF4-FFF2-40B4-BE49-F238E27FC236}">
                <a16:creationId xmlns:a16="http://schemas.microsoft.com/office/drawing/2014/main" id="{AF6EB5C0-8947-4CC4-A2BB-8312CFEA10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499" y="4343399"/>
            <a:ext cx="4724400" cy="2440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05CBDF7B-577C-4CEA-A7B4-E444451A385C}"/>
              </a:ext>
            </a:extLst>
          </p:cNvPr>
          <p:cNvSpPr txBox="1"/>
          <p:nvPr/>
        </p:nvSpPr>
        <p:spPr>
          <a:xfrm>
            <a:off x="121493" y="4343400"/>
            <a:ext cx="4313905" cy="2440853"/>
          </a:xfrm>
          <a:prstGeom prst="rect">
            <a:avLst/>
          </a:prstGeom>
          <a:solidFill>
            <a:schemeClr val="accent3">
              <a:lumMod val="60000"/>
              <a:lumOff val="40000"/>
            </a:schemeClr>
          </a:solidFill>
        </p:spPr>
        <p:txBody>
          <a:bodyPr wrap="square">
            <a:spAutoFit/>
          </a:bodyPr>
          <a:lstStyle/>
          <a:p>
            <a:pPr eaLnBrk="1" hangingPunct="1">
              <a:defRPr/>
            </a:pPr>
            <a:r>
              <a:rPr lang="en-US" sz="2522" dirty="0" err="1"/>
              <a:t>Biguanide</a:t>
            </a:r>
            <a:r>
              <a:rPr lang="en-US" sz="2522" dirty="0"/>
              <a:t> derived from:</a:t>
            </a:r>
          </a:p>
          <a:p>
            <a:pPr eaLnBrk="1" hangingPunct="1">
              <a:defRPr/>
            </a:pPr>
            <a:r>
              <a:rPr lang="en-US" sz="2522" dirty="0"/>
              <a:t>Goat’s Rue </a:t>
            </a:r>
            <a:r>
              <a:rPr lang="en-US" sz="2522" i="1" dirty="0" err="1"/>
              <a:t>Galega</a:t>
            </a:r>
            <a:r>
              <a:rPr lang="en-US" sz="2522" i="1" dirty="0"/>
              <a:t> officinalis</a:t>
            </a:r>
            <a:r>
              <a:rPr lang="en-US" sz="2522" dirty="0"/>
              <a:t>,</a:t>
            </a:r>
          </a:p>
          <a:p>
            <a:pPr eaLnBrk="1" hangingPunct="1">
              <a:defRPr/>
            </a:pPr>
            <a:r>
              <a:rPr lang="en-US" sz="2522" dirty="0"/>
              <a:t>French Lilac</a:t>
            </a:r>
          </a:p>
          <a:p>
            <a:pPr eaLnBrk="1" hangingPunct="1">
              <a:defRPr/>
            </a:pPr>
            <a:r>
              <a:rPr lang="en-US" sz="2522" dirty="0">
                <a:solidFill>
                  <a:srgbClr val="002060"/>
                </a:solidFill>
              </a:rPr>
              <a:t>Does NOT harm kidneys</a:t>
            </a:r>
          </a:p>
          <a:p>
            <a:pPr eaLnBrk="1" hangingPunct="1">
              <a:defRPr/>
            </a:pPr>
            <a:r>
              <a:rPr lang="en-US" sz="2522" dirty="0">
                <a:solidFill>
                  <a:srgbClr val="002060"/>
                </a:solidFill>
              </a:rPr>
              <a:t>$10 for 3-month supply from Walmart &amp; other pharmacies</a:t>
            </a:r>
          </a:p>
        </p:txBody>
      </p:sp>
    </p:spTree>
    <p:extLst>
      <p:ext uri="{BB962C8B-B14F-4D97-AF65-F5344CB8AC3E}">
        <p14:creationId xmlns:p14="http://schemas.microsoft.com/office/powerpoint/2010/main" val="2381796095"/>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Quick Question 4</a:t>
            </a:r>
          </a:p>
        </p:txBody>
      </p:sp>
      <p:sp>
        <p:nvSpPr>
          <p:cNvPr id="3" name="Content Placeholder 2"/>
          <p:cNvSpPr>
            <a:spLocks noGrp="1"/>
          </p:cNvSpPr>
          <p:nvPr>
            <p:ph sz="quarter" idx="1"/>
          </p:nvPr>
        </p:nvSpPr>
        <p:spPr>
          <a:xfrm>
            <a:off x="457200" y="1219200"/>
            <a:ext cx="7391400" cy="5486400"/>
          </a:xfrm>
        </p:spPr>
        <p:txBody>
          <a:bodyPr>
            <a:normAutofit/>
          </a:bodyPr>
          <a:lstStyle/>
          <a:p>
            <a:pPr lvl="0"/>
            <a:r>
              <a:rPr lang="en-US" sz="3200" dirty="0"/>
              <a:t>Ricki is started on Metformin 500mg BID. Which of the following is true?</a:t>
            </a:r>
          </a:p>
          <a:p>
            <a:pPr marL="385763" indent="-385763">
              <a:buFont typeface="+mj-lt"/>
              <a:buAutoNum type="alphaLcPeriod"/>
            </a:pPr>
            <a:r>
              <a:rPr lang="en-US" sz="3200" dirty="0"/>
              <a:t>Hold metformin if your blood glucose is below 80 mg/dl</a:t>
            </a:r>
          </a:p>
          <a:p>
            <a:pPr marL="385763" indent="-385763">
              <a:buFont typeface="+mj-lt"/>
              <a:buAutoNum type="alphaLcPeriod"/>
            </a:pPr>
            <a:r>
              <a:rPr lang="en-US" sz="3200" dirty="0"/>
              <a:t>If you forget to take metformin before the meal, hold the dose</a:t>
            </a:r>
          </a:p>
          <a:p>
            <a:pPr marL="385763" indent="-385763">
              <a:buFont typeface="+mj-lt"/>
              <a:buAutoNum type="alphaLcPeriod"/>
            </a:pPr>
            <a:r>
              <a:rPr lang="en-US" sz="3200" dirty="0"/>
              <a:t>Metformin can harm kidneys</a:t>
            </a:r>
          </a:p>
          <a:p>
            <a:pPr marL="385763" indent="-385763">
              <a:buFont typeface="+mj-lt"/>
              <a:buAutoNum type="alphaLcPeriod"/>
            </a:pPr>
            <a:r>
              <a:rPr lang="en-US" sz="3200" dirty="0"/>
              <a:t>Avoid Metformin if eGFR is less than 30</a:t>
            </a:r>
          </a:p>
          <a:p>
            <a:pPr marL="385763" indent="-385763">
              <a:buFont typeface="+mj-lt"/>
              <a:buAutoNum type="alphaLcPeriod"/>
            </a:pPr>
            <a:endParaRPr lang="en-US" sz="3200" dirty="0"/>
          </a:p>
          <a:p>
            <a:pPr marL="0" indent="0">
              <a:buNone/>
            </a:pPr>
            <a:endParaRPr lang="en-US" dirty="0"/>
          </a:p>
          <a:p>
            <a:endParaRPr lang="en-US" dirty="0"/>
          </a:p>
        </p:txBody>
      </p:sp>
      <p:pic>
        <p:nvPicPr>
          <p:cNvPr id="4" name="Picture 3"/>
          <p:cNvPicPr>
            <a:picLocks noChangeAspect="1"/>
          </p:cNvPicPr>
          <p:nvPr/>
        </p:nvPicPr>
        <p:blipFill>
          <a:blip r:embed="rId4"/>
          <a:stretch>
            <a:fillRect/>
          </a:stretch>
        </p:blipFill>
        <p:spPr>
          <a:xfrm>
            <a:off x="7696200" y="1524000"/>
            <a:ext cx="1156344" cy="1712357"/>
          </a:xfrm>
          <a:prstGeom prst="rect">
            <a:avLst/>
          </a:prstGeom>
        </p:spPr>
      </p:pic>
    </p:spTree>
    <p:custDataLst>
      <p:tags r:id="rId1"/>
    </p:custDataLst>
    <p:extLst>
      <p:ext uri="{BB962C8B-B14F-4D97-AF65-F5344CB8AC3E}">
        <p14:creationId xmlns:p14="http://schemas.microsoft.com/office/powerpoint/2010/main" val="404503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Medication Taking Behaviors</a:t>
            </a:r>
          </a:p>
        </p:txBody>
      </p:sp>
      <p:sp>
        <p:nvSpPr>
          <p:cNvPr id="3" name="Content Placeholder 2"/>
          <p:cNvSpPr>
            <a:spLocks noGrp="1"/>
          </p:cNvSpPr>
          <p:nvPr>
            <p:ph sz="quarter" idx="1"/>
          </p:nvPr>
        </p:nvSpPr>
        <p:spPr>
          <a:xfrm>
            <a:off x="457200" y="1219200"/>
            <a:ext cx="4724400" cy="5486400"/>
          </a:xfrm>
        </p:spPr>
        <p:txBody>
          <a:bodyPr>
            <a:normAutofit/>
          </a:bodyPr>
          <a:lstStyle/>
          <a:p>
            <a:r>
              <a:rPr lang="en-US" sz="3200" dirty="0"/>
              <a:t>Adequate medication taking is defined as 80%</a:t>
            </a:r>
          </a:p>
          <a:p>
            <a:r>
              <a:rPr lang="en-US" sz="3200" dirty="0"/>
              <a:t>23% of time, if A1c, B/P, lipids above target - due to med taking behavior</a:t>
            </a:r>
          </a:p>
          <a:p>
            <a:r>
              <a:rPr lang="en-US" sz="3200" dirty="0"/>
              <a:t>Assess for barriers</a:t>
            </a:r>
          </a:p>
          <a:p>
            <a:r>
              <a:rPr lang="en-US" sz="3200" dirty="0"/>
              <a:t>If taking meds 80% of time and goals not met, consider medication intensification</a:t>
            </a:r>
          </a:p>
        </p:txBody>
      </p:sp>
      <p:pic>
        <p:nvPicPr>
          <p:cNvPr id="4" name="Picture 3"/>
          <p:cNvPicPr>
            <a:picLocks noChangeAspect="1"/>
          </p:cNvPicPr>
          <p:nvPr/>
        </p:nvPicPr>
        <p:blipFill>
          <a:blip r:embed="rId3"/>
          <a:stretch>
            <a:fillRect/>
          </a:stretch>
        </p:blipFill>
        <p:spPr>
          <a:xfrm>
            <a:off x="5706610" y="1249630"/>
            <a:ext cx="2065790" cy="1506161"/>
          </a:xfrm>
          <a:prstGeom prst="rect">
            <a:avLst/>
          </a:prstGeom>
        </p:spPr>
      </p:pic>
      <p:sp>
        <p:nvSpPr>
          <p:cNvPr id="5" name="TextBox 4">
            <a:extLst>
              <a:ext uri="{FF2B5EF4-FFF2-40B4-BE49-F238E27FC236}">
                <a16:creationId xmlns:a16="http://schemas.microsoft.com/office/drawing/2014/main" id="{58B93189-3CEF-4BD5-9679-42736D3E7162}"/>
              </a:ext>
            </a:extLst>
          </p:cNvPr>
          <p:cNvSpPr txBox="1"/>
          <p:nvPr/>
        </p:nvSpPr>
        <p:spPr>
          <a:xfrm>
            <a:off x="5257800" y="2887482"/>
            <a:ext cx="3660347" cy="3354765"/>
          </a:xfrm>
          <a:prstGeom prst="rect">
            <a:avLst/>
          </a:prstGeom>
          <a:noFill/>
        </p:spPr>
        <p:txBody>
          <a:bodyPr wrap="square" rtlCol="0">
            <a:spAutoFit/>
          </a:bodyPr>
          <a:lstStyle/>
          <a:p>
            <a:r>
              <a:rPr lang="en-US" sz="2000" dirty="0"/>
              <a:t>Barriers include:</a:t>
            </a:r>
          </a:p>
          <a:p>
            <a:r>
              <a:rPr lang="en-US" sz="2000" dirty="0"/>
              <a:t>Forgetting to fill Rx, forgetting to take, fear, depression, health beliefs, med complexity, cost, knowledge gap, system factors, etc.</a:t>
            </a:r>
          </a:p>
          <a:p>
            <a:endParaRPr lang="en-US" sz="2000" dirty="0"/>
          </a:p>
          <a:p>
            <a:pPr algn="ctr"/>
            <a:r>
              <a:rPr lang="en-US" sz="2400" b="1" dirty="0"/>
              <a:t>Work on targeted approach for specific barrier</a:t>
            </a:r>
          </a:p>
        </p:txBody>
      </p:sp>
    </p:spTree>
    <p:extLst>
      <p:ext uri="{BB962C8B-B14F-4D97-AF65-F5344CB8AC3E}">
        <p14:creationId xmlns:p14="http://schemas.microsoft.com/office/powerpoint/2010/main" val="4168235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0643" name="Rectangle 3"/>
          <p:cNvSpPr>
            <a:spLocks noGrp="1" noChangeArrowheads="1"/>
          </p:cNvSpPr>
          <p:nvPr>
            <p:ph sz="quarter" idx="1"/>
          </p:nvPr>
        </p:nvSpPr>
        <p:spPr>
          <a:xfrm>
            <a:off x="425355" y="1337613"/>
            <a:ext cx="6477000" cy="5105400"/>
          </a:xfrm>
        </p:spPr>
        <p:txBody>
          <a:bodyPr>
            <a:normAutofit fontScale="70000" lnSpcReduction="20000"/>
          </a:bodyPr>
          <a:lstStyle/>
          <a:p>
            <a:pPr eaLnBrk="1" hangingPunct="1">
              <a:lnSpc>
                <a:spcPct val="110000"/>
              </a:lnSpc>
              <a:defRPr/>
            </a:pPr>
            <a:r>
              <a:rPr lang="en-US" sz="2800" b="1" dirty="0"/>
              <a:t>Action</a:t>
            </a:r>
            <a:r>
              <a:rPr lang="en-US" sz="2800" dirty="0"/>
              <a:t>: </a:t>
            </a:r>
            <a:r>
              <a:rPr lang="en-US" sz="2400" dirty="0"/>
              <a:t>decrease insulin resistance by making muscle and adipose cells more sensitive to insulin.  Decrease free fatty acids</a:t>
            </a:r>
          </a:p>
          <a:p>
            <a:pPr eaLnBrk="1" hangingPunct="1">
              <a:lnSpc>
                <a:spcPct val="110000"/>
              </a:lnSpc>
              <a:defRPr/>
            </a:pPr>
            <a:endParaRPr lang="en-US" sz="1200" dirty="0"/>
          </a:p>
          <a:p>
            <a:pPr eaLnBrk="1" hangingPunct="1">
              <a:lnSpc>
                <a:spcPct val="110000"/>
              </a:lnSpc>
              <a:defRPr/>
            </a:pPr>
            <a:r>
              <a:rPr lang="en-US" sz="2800" b="1" dirty="0"/>
              <a:t>Names</a:t>
            </a:r>
            <a:r>
              <a:rPr lang="en-US" sz="2800" dirty="0"/>
              <a:t>:</a:t>
            </a:r>
          </a:p>
          <a:p>
            <a:pPr lvl="1" eaLnBrk="1" hangingPunct="1">
              <a:lnSpc>
                <a:spcPct val="110000"/>
              </a:lnSpc>
              <a:defRPr/>
            </a:pPr>
            <a:r>
              <a:rPr lang="en-US" sz="2400" dirty="0"/>
              <a:t>pioglitazone (Actos) – bladder cancer warning</a:t>
            </a:r>
          </a:p>
          <a:p>
            <a:pPr lvl="2" eaLnBrk="1" hangingPunct="1">
              <a:lnSpc>
                <a:spcPct val="110000"/>
              </a:lnSpc>
              <a:defRPr/>
            </a:pPr>
            <a:r>
              <a:rPr lang="en-US" sz="2400" dirty="0"/>
              <a:t>Dosing: 15-45 mg daily  </a:t>
            </a:r>
          </a:p>
          <a:p>
            <a:pPr lvl="2" eaLnBrk="1" hangingPunct="1">
              <a:lnSpc>
                <a:spcPct val="110000"/>
              </a:lnSpc>
              <a:defRPr/>
            </a:pPr>
            <a:r>
              <a:rPr lang="en-US" sz="2400" dirty="0">
                <a:solidFill>
                  <a:srgbClr val="0070C0"/>
                </a:solidFill>
              </a:rPr>
              <a:t>Consider adding low dose if history of stroke or have steatosis</a:t>
            </a:r>
          </a:p>
          <a:p>
            <a:pPr lvl="1" eaLnBrk="1" hangingPunct="1">
              <a:lnSpc>
                <a:spcPct val="110000"/>
              </a:lnSpc>
              <a:defRPr/>
            </a:pPr>
            <a:r>
              <a:rPr lang="en-US" sz="2400" dirty="0"/>
              <a:t>rosiglitazone (Avandia)</a:t>
            </a:r>
          </a:p>
          <a:p>
            <a:pPr lvl="2" eaLnBrk="1" hangingPunct="1">
              <a:lnSpc>
                <a:spcPct val="110000"/>
              </a:lnSpc>
              <a:defRPr/>
            </a:pPr>
            <a:r>
              <a:rPr lang="en-US" sz="2400" dirty="0"/>
              <a:t>Dosing: 4-8 mg daily</a:t>
            </a:r>
          </a:p>
          <a:p>
            <a:pPr lvl="2" eaLnBrk="1" hangingPunct="1">
              <a:lnSpc>
                <a:spcPct val="110000"/>
              </a:lnSpc>
              <a:defRPr/>
            </a:pPr>
            <a:endParaRPr lang="en-US" dirty="0"/>
          </a:p>
          <a:p>
            <a:pPr eaLnBrk="1" hangingPunct="1">
              <a:lnSpc>
                <a:spcPct val="110000"/>
              </a:lnSpc>
              <a:defRPr/>
            </a:pPr>
            <a:r>
              <a:rPr lang="en-US" sz="2800" b="1" dirty="0"/>
              <a:t>Efficacy/ Considerations</a:t>
            </a:r>
            <a:r>
              <a:rPr lang="en-US" sz="2400" dirty="0"/>
              <a:t>  </a:t>
            </a:r>
          </a:p>
          <a:p>
            <a:pPr lvl="1" eaLnBrk="1" hangingPunct="1">
              <a:lnSpc>
                <a:spcPct val="110000"/>
              </a:lnSpc>
              <a:defRPr/>
            </a:pPr>
            <a:r>
              <a:rPr lang="en-US" sz="2400" dirty="0"/>
              <a:t>Reduce A1C ~0.5-1.0%</a:t>
            </a:r>
          </a:p>
          <a:p>
            <a:pPr lvl="1" eaLnBrk="1" hangingPunct="1">
              <a:lnSpc>
                <a:spcPct val="110000"/>
              </a:lnSpc>
              <a:defRPr/>
            </a:pPr>
            <a:r>
              <a:rPr lang="en-US" sz="2400" dirty="0"/>
              <a:t>6 weeks for maximum effect</a:t>
            </a:r>
          </a:p>
          <a:p>
            <a:pPr lvl="1" eaLnBrk="1" hangingPunct="1">
              <a:lnSpc>
                <a:spcPct val="110000"/>
              </a:lnSpc>
              <a:defRPr/>
            </a:pPr>
            <a:r>
              <a:rPr lang="en-US" sz="2400" dirty="0"/>
              <a:t>Actos $5 a month, Avandia $300 a month</a:t>
            </a:r>
          </a:p>
          <a:p>
            <a:pPr lvl="1" eaLnBrk="1" hangingPunct="1">
              <a:lnSpc>
                <a:spcPct val="110000"/>
              </a:lnSpc>
              <a:defRPr/>
            </a:pPr>
            <a:r>
              <a:rPr lang="en-US" sz="2400" dirty="0"/>
              <a:t>Can cause fluid retention, not indicated w/ CHF</a:t>
            </a:r>
          </a:p>
          <a:p>
            <a:pPr lvl="1" eaLnBrk="1" hangingPunct="1">
              <a:lnSpc>
                <a:spcPct val="80000"/>
              </a:lnSpc>
              <a:defRPr/>
            </a:pPr>
            <a:endParaRPr lang="en-US" sz="2400" dirty="0"/>
          </a:p>
        </p:txBody>
      </p:sp>
      <p:sp>
        <p:nvSpPr>
          <p:cNvPr id="4" name="Rectangle 2"/>
          <p:cNvSpPr txBox="1">
            <a:spLocks noChangeArrowheads="1"/>
          </p:cNvSpPr>
          <p:nvPr/>
        </p:nvSpPr>
        <p:spPr>
          <a:xfrm>
            <a:off x="457200" y="152400"/>
            <a:ext cx="8229600" cy="990600"/>
          </a:xfrm>
          <a:prstGeom prst="rect">
            <a:avLst/>
          </a:prstGeom>
          <a:solidFill>
            <a:srgbClr val="B1D45A"/>
          </a:solidFill>
        </p:spPr>
        <p:txBody>
          <a:bodyPr vert="horz" anchor="b" anchorCtr="0">
            <a:normAutofit fontScale="90000" lnSpcReduction="10000"/>
          </a:bodyPr>
          <a:lst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a:lstStyle>
          <a:p>
            <a:pPr fontAlgn="auto">
              <a:spcAft>
                <a:spcPts val="0"/>
              </a:spcAft>
              <a:defRPr/>
            </a:pPr>
            <a:r>
              <a:rPr lang="en-US" sz="4000" dirty="0"/>
              <a:t>Indications for Insulin Sensitizers </a:t>
            </a:r>
            <a:br>
              <a:rPr lang="en-US" sz="4000" dirty="0"/>
            </a:br>
            <a:r>
              <a:rPr lang="en-US" sz="2700" dirty="0"/>
              <a:t>Rosiglitazone (Avandia), Pioglitazone (</a:t>
            </a:r>
            <a:r>
              <a:rPr lang="en-US" sz="2700" dirty="0" err="1"/>
              <a:t>Actos</a:t>
            </a:r>
            <a:r>
              <a:rPr lang="en-US" sz="2700" dirty="0"/>
              <a:t>)</a:t>
            </a:r>
            <a:endParaRPr lang="en-US" sz="3200" dirty="0"/>
          </a:p>
        </p:txBody>
      </p:sp>
      <p:pic>
        <p:nvPicPr>
          <p:cNvPr id="3" name="Picture 2" descr="Businessman shrugging">
            <a:extLst>
              <a:ext uri="{FF2B5EF4-FFF2-40B4-BE49-F238E27FC236}">
                <a16:creationId xmlns:a16="http://schemas.microsoft.com/office/drawing/2014/main" id="{DCD90BC0-5ACD-46D3-96E4-C4C3399BA3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29400" y="1322828"/>
            <a:ext cx="1906816" cy="4267200"/>
          </a:xfrm>
          <a:prstGeom prst="rect">
            <a:avLst/>
          </a:prstGeom>
        </p:spPr>
      </p:pic>
      <p:pic>
        <p:nvPicPr>
          <p:cNvPr id="2" name="Picture 3">
            <a:extLst>
              <a:ext uri="{FF2B5EF4-FFF2-40B4-BE49-F238E27FC236}">
                <a16:creationId xmlns:a16="http://schemas.microsoft.com/office/drawing/2014/main" id="{8CB42E39-A2DC-1604-77A7-A5ADE552D2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761" y="5639449"/>
            <a:ext cx="8786477" cy="1132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103560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pPr eaLnBrk="1" hangingPunct="1"/>
            <a:r>
              <a:rPr lang="en-US" altLang="en-US" dirty="0"/>
              <a:t>Diabetes is Complex</a:t>
            </a:r>
          </a:p>
        </p:txBody>
      </p:sp>
      <p:sp>
        <p:nvSpPr>
          <p:cNvPr id="33795" name="Content Placeholder 2"/>
          <p:cNvSpPr>
            <a:spLocks noGrp="1"/>
          </p:cNvSpPr>
          <p:nvPr>
            <p:ph sz="quarter" idx="1"/>
          </p:nvPr>
        </p:nvSpPr>
        <p:spPr>
          <a:xfrm>
            <a:off x="457200" y="1219200"/>
            <a:ext cx="5029200" cy="5638800"/>
          </a:xfrm>
        </p:spPr>
        <p:txBody>
          <a:bodyPr>
            <a:normAutofit fontScale="92500"/>
          </a:bodyPr>
          <a:lstStyle/>
          <a:p>
            <a:pPr eaLnBrk="1" hangingPunct="1">
              <a:lnSpc>
                <a:spcPct val="120000"/>
              </a:lnSpc>
            </a:pPr>
            <a:r>
              <a:rPr lang="en-US" altLang="en-US" sz="3200" dirty="0"/>
              <a:t>Goal – achieve well being and negotiated outcomes</a:t>
            </a:r>
          </a:p>
          <a:p>
            <a:pPr eaLnBrk="1" hangingPunct="1">
              <a:lnSpc>
                <a:spcPct val="120000"/>
              </a:lnSpc>
            </a:pPr>
            <a:r>
              <a:rPr lang="en-US" altLang="en-US" sz="3200" dirty="0"/>
              <a:t>Psychological factors:</a:t>
            </a:r>
          </a:p>
          <a:p>
            <a:pPr lvl="1" eaLnBrk="1" hangingPunct="1">
              <a:lnSpc>
                <a:spcPct val="120000"/>
              </a:lnSpc>
            </a:pPr>
            <a:r>
              <a:rPr lang="en-US" altLang="en-US" sz="2800" dirty="0"/>
              <a:t>Environmental</a:t>
            </a:r>
          </a:p>
          <a:p>
            <a:pPr lvl="1" eaLnBrk="1" hangingPunct="1">
              <a:lnSpc>
                <a:spcPct val="120000"/>
              </a:lnSpc>
            </a:pPr>
            <a:r>
              <a:rPr lang="en-US" altLang="en-US" sz="2800" dirty="0"/>
              <a:t>Social</a:t>
            </a:r>
          </a:p>
          <a:p>
            <a:pPr lvl="1" eaLnBrk="1" hangingPunct="1">
              <a:lnSpc>
                <a:spcPct val="120000"/>
              </a:lnSpc>
            </a:pPr>
            <a:r>
              <a:rPr lang="en-US" altLang="en-US" sz="2800" dirty="0"/>
              <a:t>Behavioral</a:t>
            </a:r>
          </a:p>
          <a:p>
            <a:pPr lvl="1" eaLnBrk="1" hangingPunct="1">
              <a:lnSpc>
                <a:spcPct val="120000"/>
              </a:lnSpc>
            </a:pPr>
            <a:r>
              <a:rPr lang="en-US" altLang="en-US" sz="2800" dirty="0"/>
              <a:t>Emotional</a:t>
            </a:r>
          </a:p>
          <a:p>
            <a:pPr eaLnBrk="1" hangingPunct="1">
              <a:lnSpc>
                <a:spcPct val="120000"/>
              </a:lnSpc>
            </a:pPr>
            <a:r>
              <a:rPr lang="en-US" altLang="en-US" sz="3200" dirty="0"/>
              <a:t>Keep it person centered while integrating care into daily life</a:t>
            </a:r>
          </a:p>
          <a:p>
            <a:pPr lvl="1" eaLnBrk="1" hangingPunct="1">
              <a:lnSpc>
                <a:spcPct val="120000"/>
              </a:lnSpc>
            </a:pPr>
            <a:r>
              <a:rPr lang="en-US" altLang="en-US" sz="2800" dirty="0"/>
              <a:t>Consider the individual</a:t>
            </a:r>
          </a:p>
        </p:txBody>
      </p:sp>
      <p:pic>
        <p:nvPicPr>
          <p:cNvPr id="2" name="Picture 1"/>
          <p:cNvPicPr>
            <a:picLocks noChangeAspect="1"/>
          </p:cNvPicPr>
          <p:nvPr/>
        </p:nvPicPr>
        <p:blipFill>
          <a:blip r:embed="rId3"/>
          <a:stretch>
            <a:fillRect/>
          </a:stretch>
        </p:blipFill>
        <p:spPr>
          <a:xfrm>
            <a:off x="5638800" y="1676400"/>
            <a:ext cx="2888673" cy="1905000"/>
          </a:xfrm>
          <a:prstGeom prst="rect">
            <a:avLst/>
          </a:prstGeom>
        </p:spPr>
      </p:pic>
    </p:spTree>
    <p:custDataLst>
      <p:tags r:id="rId1"/>
    </p:custDataLst>
    <p:extLst>
      <p:ext uri="{BB962C8B-B14F-4D97-AF65-F5344CB8AC3E}">
        <p14:creationId xmlns:p14="http://schemas.microsoft.com/office/powerpoint/2010/main" val="471495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6A664E-1A11-CFD7-A42E-1A692BF316B7}"/>
              </a:ext>
            </a:extLst>
          </p:cNvPr>
          <p:cNvSpPr>
            <a:spLocks noGrp="1"/>
          </p:cNvSpPr>
          <p:nvPr>
            <p:ph type="title"/>
          </p:nvPr>
        </p:nvSpPr>
        <p:spPr>
          <a:xfrm>
            <a:off x="455616" y="273050"/>
            <a:ext cx="8226425" cy="990595"/>
          </a:xfrm>
        </p:spPr>
        <p:txBody>
          <a:bodyPr anchor="b">
            <a:normAutofit/>
          </a:bodyPr>
          <a:lstStyle/>
          <a:p>
            <a:pPr>
              <a:lnSpc>
                <a:spcPct val="90000"/>
              </a:lnSpc>
            </a:pPr>
            <a:r>
              <a:rPr lang="en-US" sz="3700"/>
              <a:t>Remember by Joy Harjo – Poet Laureate</a:t>
            </a:r>
          </a:p>
        </p:txBody>
      </p:sp>
      <p:sp>
        <p:nvSpPr>
          <p:cNvPr id="6" name="Content Placeholder 5">
            <a:extLst>
              <a:ext uri="{FF2B5EF4-FFF2-40B4-BE49-F238E27FC236}">
                <a16:creationId xmlns:a16="http://schemas.microsoft.com/office/drawing/2014/main" id="{3CEAC5EF-4EDF-5D1A-7B1A-E17D08F9F00B}"/>
              </a:ext>
            </a:extLst>
          </p:cNvPr>
          <p:cNvSpPr>
            <a:spLocks noGrp="1"/>
          </p:cNvSpPr>
          <p:nvPr>
            <p:ph sz="half" idx="1"/>
          </p:nvPr>
        </p:nvSpPr>
        <p:spPr>
          <a:xfrm>
            <a:off x="453757" y="1371600"/>
            <a:ext cx="4037012" cy="5899150"/>
          </a:xfrm>
        </p:spPr>
        <p:txBody>
          <a:bodyPr>
            <a:normAutofit/>
          </a:bodyPr>
          <a:lstStyle/>
          <a:p>
            <a:pPr>
              <a:lnSpc>
                <a:spcPct val="90000"/>
              </a:lnSpc>
            </a:pPr>
            <a:r>
              <a:rPr lang="en-US" sz="1600" b="0" i="0" dirty="0">
                <a:effectLst/>
              </a:rPr>
              <a:t>Remember the earth whose skin you are:</a:t>
            </a:r>
            <a:br>
              <a:rPr lang="en-US" sz="1600" b="0" i="0" dirty="0">
                <a:effectLst/>
              </a:rPr>
            </a:br>
            <a:r>
              <a:rPr lang="en-US" sz="1600" b="0" i="0" dirty="0">
                <a:effectLst/>
              </a:rPr>
              <a:t>red earth, black earth, yellow earth, white earth, brown earth, we are earth.</a:t>
            </a:r>
            <a:br>
              <a:rPr lang="en-US" sz="1600" b="0" i="0" dirty="0">
                <a:effectLst/>
              </a:rPr>
            </a:br>
            <a:endParaRPr lang="en-US" sz="1600" b="0" i="0" dirty="0">
              <a:effectLst/>
            </a:endParaRPr>
          </a:p>
          <a:p>
            <a:pPr>
              <a:lnSpc>
                <a:spcPct val="90000"/>
              </a:lnSpc>
            </a:pPr>
            <a:r>
              <a:rPr lang="en-US" sz="1600" b="0" i="0" dirty="0">
                <a:effectLst/>
              </a:rPr>
              <a:t>Remember the plants, trees, animal life who all have their</a:t>
            </a:r>
            <a:r>
              <a:rPr lang="en-US" sz="1600" dirty="0"/>
              <a:t> </a:t>
            </a:r>
            <a:r>
              <a:rPr lang="en-US" sz="1600" b="0" i="0" dirty="0">
                <a:effectLst/>
              </a:rPr>
              <a:t>tribes, their families, their histories, too. Talk to them,</a:t>
            </a:r>
            <a:br>
              <a:rPr lang="en-US" sz="1600" b="0" i="0" dirty="0">
                <a:effectLst/>
              </a:rPr>
            </a:br>
            <a:r>
              <a:rPr lang="en-US" sz="1600" b="0" i="0" dirty="0">
                <a:effectLst/>
              </a:rPr>
              <a:t>listen to them. They are alive poems.</a:t>
            </a:r>
            <a:br>
              <a:rPr lang="en-US" sz="1600" b="0" i="0" dirty="0">
                <a:effectLst/>
              </a:rPr>
            </a:br>
            <a:endParaRPr lang="en-US" sz="1600" b="0" i="0" dirty="0">
              <a:effectLst/>
            </a:endParaRPr>
          </a:p>
          <a:p>
            <a:pPr>
              <a:lnSpc>
                <a:spcPct val="90000"/>
              </a:lnSpc>
            </a:pPr>
            <a:r>
              <a:rPr lang="en-US" sz="1600" b="0" i="0" dirty="0">
                <a:effectLst/>
              </a:rPr>
              <a:t>Remember the wind. Remember her voice. She knows the origin of this universe.</a:t>
            </a:r>
            <a:br>
              <a:rPr lang="en-US" sz="1600" b="0" i="0" dirty="0">
                <a:effectLst/>
              </a:rPr>
            </a:br>
            <a:endParaRPr lang="en-US" sz="1600" b="0" i="0" dirty="0">
              <a:effectLst/>
            </a:endParaRPr>
          </a:p>
          <a:p>
            <a:pPr>
              <a:lnSpc>
                <a:spcPct val="90000"/>
              </a:lnSpc>
            </a:pPr>
            <a:r>
              <a:rPr lang="en-US" sz="1600" b="0" i="0" dirty="0">
                <a:effectLst/>
              </a:rPr>
              <a:t>Remember you are all people and all people</a:t>
            </a:r>
            <a:br>
              <a:rPr lang="en-US" sz="1600" b="0" i="0" dirty="0">
                <a:effectLst/>
              </a:rPr>
            </a:br>
            <a:r>
              <a:rPr lang="en-US" sz="1600" b="0" i="0" dirty="0">
                <a:effectLst/>
              </a:rPr>
              <a:t>are you.</a:t>
            </a:r>
            <a:br>
              <a:rPr lang="en-US" sz="1600" b="0" i="0" dirty="0">
                <a:effectLst/>
              </a:rPr>
            </a:br>
            <a:r>
              <a:rPr lang="en-US" sz="1600" b="0" i="0" dirty="0">
                <a:effectLst/>
              </a:rPr>
              <a:t>Remember you are this universe and this</a:t>
            </a:r>
            <a:br>
              <a:rPr lang="en-US" sz="1600" b="0" i="0" dirty="0">
                <a:effectLst/>
              </a:rPr>
            </a:br>
            <a:r>
              <a:rPr lang="en-US" sz="1600" b="0" i="0" dirty="0">
                <a:effectLst/>
              </a:rPr>
              <a:t>universe is you.</a:t>
            </a:r>
            <a:br>
              <a:rPr lang="en-US" sz="1600" b="0" i="0" dirty="0">
                <a:effectLst/>
              </a:rPr>
            </a:br>
            <a:r>
              <a:rPr lang="en-US" sz="1600" b="0" i="0" dirty="0">
                <a:effectLst/>
              </a:rPr>
              <a:t>Remember all is in motion, is growing, is you.</a:t>
            </a:r>
            <a:br>
              <a:rPr lang="en-US" sz="1600" b="0" i="0" dirty="0">
                <a:effectLst/>
              </a:rPr>
            </a:br>
            <a:r>
              <a:rPr lang="en-US" sz="1600" b="0" i="0" dirty="0">
                <a:effectLst/>
              </a:rPr>
              <a:t>Remember language comes from this.</a:t>
            </a:r>
            <a:br>
              <a:rPr lang="en-US" sz="1600" b="0" i="0" dirty="0">
                <a:effectLst/>
              </a:rPr>
            </a:br>
            <a:r>
              <a:rPr lang="en-US" sz="1600" b="0" i="0" dirty="0">
                <a:effectLst/>
              </a:rPr>
              <a:t>Remember the dance language is, that life is.</a:t>
            </a:r>
            <a:br>
              <a:rPr lang="en-US" sz="1600" b="0" i="0" dirty="0">
                <a:effectLst/>
              </a:rPr>
            </a:br>
            <a:r>
              <a:rPr lang="en-US" sz="1600" b="0" i="0" dirty="0">
                <a:effectLst/>
              </a:rPr>
              <a:t>Remember.</a:t>
            </a:r>
          </a:p>
          <a:p>
            <a:pPr>
              <a:lnSpc>
                <a:spcPct val="90000"/>
              </a:lnSpc>
            </a:pPr>
            <a:endParaRPr lang="en-US" sz="1300" dirty="0"/>
          </a:p>
        </p:txBody>
      </p:sp>
      <p:pic>
        <p:nvPicPr>
          <p:cNvPr id="10" name="Content Placeholder 9" descr="Balanced stones on a pebble beach during sunset">
            <a:extLst>
              <a:ext uri="{FF2B5EF4-FFF2-40B4-BE49-F238E27FC236}">
                <a16:creationId xmlns:a16="http://schemas.microsoft.com/office/drawing/2014/main" id="{CE2A3669-DA46-A268-BE78-1DB510A13762}"/>
              </a:ext>
            </a:extLst>
          </p:cNvPr>
          <p:cNvPicPr>
            <a:picLocks noGrp="1" noChangeAspect="1"/>
          </p:cNvPicPr>
          <p:nvPr>
            <p:ph sz="quarter" idx="2"/>
          </p:nvPr>
        </p:nvPicPr>
        <p:blipFill rotWithShape="1">
          <a:blip r:embed="rId2" cstate="print">
            <a:extLst>
              <a:ext uri="{28A0092B-C50C-407E-A947-70E740481C1C}">
                <a14:useLocalDpi xmlns:a14="http://schemas.microsoft.com/office/drawing/2010/main" val="0"/>
              </a:ext>
            </a:extLst>
          </a:blip>
          <a:srcRect t="19408" r="5" b="5"/>
          <a:stretch/>
        </p:blipFill>
        <p:spPr>
          <a:xfrm>
            <a:off x="4645025" y="1598613"/>
            <a:ext cx="4037013" cy="2171700"/>
          </a:xfrm>
          <a:noFill/>
        </p:spPr>
      </p:pic>
      <p:sp>
        <p:nvSpPr>
          <p:cNvPr id="15" name="Content Placeholder 4">
            <a:extLst>
              <a:ext uri="{FF2B5EF4-FFF2-40B4-BE49-F238E27FC236}">
                <a16:creationId xmlns:a16="http://schemas.microsoft.com/office/drawing/2014/main" id="{1FAC3571-583F-7AF6-C04D-F868E9117F0B}"/>
              </a:ext>
            </a:extLst>
          </p:cNvPr>
          <p:cNvSpPr>
            <a:spLocks noGrp="1"/>
          </p:cNvSpPr>
          <p:nvPr>
            <p:ph sz="quarter" idx="3"/>
          </p:nvPr>
        </p:nvSpPr>
        <p:spPr>
          <a:xfrm>
            <a:off x="4645025" y="3922719"/>
            <a:ext cx="4037013" cy="2173287"/>
          </a:xfrm>
        </p:spPr>
        <p:txBody>
          <a:bodyPr/>
          <a:lstStyle/>
          <a:p>
            <a:pPr marL="0" indent="0" algn="ctr">
              <a:buNone/>
            </a:pPr>
            <a:r>
              <a:rPr lang="en-US" dirty="0"/>
              <a:t>We are all connected</a:t>
            </a:r>
          </a:p>
        </p:txBody>
      </p:sp>
    </p:spTree>
    <p:extLst>
      <p:ext uri="{BB962C8B-B14F-4D97-AF65-F5344CB8AC3E}">
        <p14:creationId xmlns:p14="http://schemas.microsoft.com/office/powerpoint/2010/main" val="2142195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ABDC7-115A-AD6D-B913-40A83B57E4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42583E-BFA8-225A-1329-64C4616D3E2B}"/>
              </a:ext>
            </a:extLst>
          </p:cNvPr>
          <p:cNvSpPr>
            <a:spLocks noGrp="1"/>
          </p:cNvSpPr>
          <p:nvPr>
            <p:ph type="title"/>
          </p:nvPr>
        </p:nvSpPr>
        <p:spPr>
          <a:xfrm>
            <a:off x="457200" y="228600"/>
            <a:ext cx="8229600" cy="914400"/>
          </a:xfrm>
        </p:spPr>
        <p:txBody>
          <a:bodyPr anchor="b">
            <a:normAutofit/>
          </a:bodyPr>
          <a:lstStyle/>
          <a:p>
            <a:r>
              <a:rPr lang="en-US" sz="4100"/>
              <a:t>Coach Bev has no Conflict of Interest</a:t>
            </a:r>
          </a:p>
        </p:txBody>
      </p:sp>
      <p:sp>
        <p:nvSpPr>
          <p:cNvPr id="3" name="Content Placeholder 2">
            <a:extLst>
              <a:ext uri="{FF2B5EF4-FFF2-40B4-BE49-F238E27FC236}">
                <a16:creationId xmlns:a16="http://schemas.microsoft.com/office/drawing/2014/main" id="{B849B694-1C9B-E90C-4F8F-AC8428E6E561}"/>
              </a:ext>
            </a:extLst>
          </p:cNvPr>
          <p:cNvSpPr>
            <a:spLocks noGrp="1"/>
          </p:cNvSpPr>
          <p:nvPr>
            <p:ph sz="quarter" idx="1"/>
          </p:nvPr>
        </p:nvSpPr>
        <p:spPr>
          <a:xfrm>
            <a:off x="457200" y="1219200"/>
            <a:ext cx="7772400" cy="4937760"/>
          </a:xfrm>
        </p:spPr>
        <p:txBody>
          <a:bodyPr>
            <a:normAutofit/>
          </a:bodyPr>
          <a:lstStyle/>
          <a:p>
            <a:pPr>
              <a:lnSpc>
                <a:spcPct val="90000"/>
              </a:lnSpc>
            </a:pPr>
            <a:r>
              <a:rPr lang="en-US" sz="2500" dirty="0"/>
              <a:t>She’s not on any speaker's bureau</a:t>
            </a:r>
          </a:p>
          <a:p>
            <a:pPr>
              <a:lnSpc>
                <a:spcPct val="90000"/>
              </a:lnSpc>
            </a:pPr>
            <a:r>
              <a:rPr lang="en-US" sz="2500" dirty="0"/>
              <a:t>Does not invest or have any financial relationships with diabetes related companies.</a:t>
            </a:r>
          </a:p>
          <a:p>
            <a:pPr>
              <a:lnSpc>
                <a:spcPct val="90000"/>
              </a:lnSpc>
            </a:pPr>
            <a:r>
              <a:rPr lang="en-US" sz="2500" dirty="0"/>
              <a:t>Gathers information from reading package inserts, research and articles</a:t>
            </a:r>
          </a:p>
          <a:p>
            <a:pPr>
              <a:lnSpc>
                <a:spcPct val="90000"/>
              </a:lnSpc>
            </a:pPr>
            <a:r>
              <a:rPr lang="en-US" sz="2500" dirty="0"/>
              <a:t>The ADA Standards of Medical Care is main resource for course content</a:t>
            </a:r>
          </a:p>
          <a:p>
            <a:pPr>
              <a:lnSpc>
                <a:spcPct val="90000"/>
              </a:lnSpc>
            </a:pPr>
            <a:endParaRPr lang="en-US" sz="2500" dirty="0"/>
          </a:p>
        </p:txBody>
      </p:sp>
    </p:spTree>
    <p:extLst>
      <p:ext uri="{BB962C8B-B14F-4D97-AF65-F5344CB8AC3E}">
        <p14:creationId xmlns:p14="http://schemas.microsoft.com/office/powerpoint/2010/main" val="1042370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228600"/>
            <a:ext cx="8229600" cy="914400"/>
          </a:xfrm>
        </p:spPr>
        <p:txBody>
          <a:bodyPr anchor="b">
            <a:normAutofit/>
          </a:bodyPr>
          <a:lstStyle/>
          <a:p>
            <a:pPr eaLnBrk="1" hangingPunct="1"/>
            <a:r>
              <a:rPr lang="en-US" altLang="en-US" dirty="0"/>
              <a:t>Person Centered Care	</a:t>
            </a:r>
          </a:p>
        </p:txBody>
      </p:sp>
      <p:sp>
        <p:nvSpPr>
          <p:cNvPr id="34819" name="Content Placeholder 2"/>
          <p:cNvSpPr>
            <a:spLocks noGrp="1"/>
          </p:cNvSpPr>
          <p:nvPr>
            <p:ph sz="quarter" idx="1"/>
          </p:nvPr>
        </p:nvSpPr>
        <p:spPr>
          <a:xfrm>
            <a:off x="457200" y="1219200"/>
            <a:ext cx="4343400" cy="5334000"/>
          </a:xfrm>
        </p:spPr>
        <p:txBody>
          <a:bodyPr>
            <a:normAutofit fontScale="85000" lnSpcReduction="10000"/>
          </a:bodyPr>
          <a:lstStyle/>
          <a:p>
            <a:pPr eaLnBrk="1" hangingPunct="1">
              <a:lnSpc>
                <a:spcPct val="110000"/>
              </a:lnSpc>
            </a:pPr>
            <a:r>
              <a:rPr lang="en-US" altLang="en-US" sz="3200" dirty="0"/>
              <a:t>Emphasize that a collaboratively developed plan improves well-being and outcomes.</a:t>
            </a:r>
          </a:p>
          <a:p>
            <a:pPr eaLnBrk="1" hangingPunct="1">
              <a:lnSpc>
                <a:spcPct val="110000"/>
              </a:lnSpc>
            </a:pPr>
            <a:r>
              <a:rPr lang="en-US" altLang="en-US" sz="3200" dirty="0"/>
              <a:t>Provides care that is respectful and responsive to the individuals preferences, needs and values.</a:t>
            </a:r>
          </a:p>
          <a:p>
            <a:pPr eaLnBrk="1" hangingPunct="1">
              <a:lnSpc>
                <a:spcPct val="110000"/>
              </a:lnSpc>
            </a:pPr>
            <a:r>
              <a:rPr lang="en-US" altLang="en-US" sz="3200" dirty="0"/>
              <a:t>Ensuring that the person’s values guide all clinical decisions</a:t>
            </a:r>
          </a:p>
          <a:p>
            <a:pPr eaLnBrk="1" hangingPunct="1">
              <a:lnSpc>
                <a:spcPct val="90000"/>
              </a:lnSpc>
            </a:pPr>
            <a:endParaRPr lang="en-US" altLang="en-US" sz="3200" dirty="0"/>
          </a:p>
        </p:txBody>
      </p:sp>
      <p:pic>
        <p:nvPicPr>
          <p:cNvPr id="3" name="Picture 2" descr="A picture containing person, person, posing, male&#10;&#10;Description automatically generated">
            <a:extLst>
              <a:ext uri="{FF2B5EF4-FFF2-40B4-BE49-F238E27FC236}">
                <a16:creationId xmlns:a16="http://schemas.microsoft.com/office/drawing/2014/main" id="{A1B08CA4-1B84-40FB-8770-FE5B0CFB0D73}"/>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r="-2" b="18449"/>
          <a:stretch/>
        </p:blipFill>
        <p:spPr>
          <a:xfrm>
            <a:off x="5439697" y="1248697"/>
            <a:ext cx="2767089" cy="3380607"/>
          </a:xfrm>
          <a:prstGeom prst="rect">
            <a:avLst/>
          </a:prstGeom>
          <a:noFill/>
        </p:spPr>
      </p:pic>
      <p:sp>
        <p:nvSpPr>
          <p:cNvPr id="2" name="TextBox 1">
            <a:extLst>
              <a:ext uri="{FF2B5EF4-FFF2-40B4-BE49-F238E27FC236}">
                <a16:creationId xmlns:a16="http://schemas.microsoft.com/office/drawing/2014/main" id="{A5162908-F739-DB55-0E8C-4C68FD4975EB}"/>
              </a:ext>
            </a:extLst>
          </p:cNvPr>
          <p:cNvSpPr txBox="1"/>
          <p:nvPr/>
        </p:nvSpPr>
        <p:spPr>
          <a:xfrm>
            <a:off x="5417574" y="4739917"/>
            <a:ext cx="3581400" cy="1323439"/>
          </a:xfrm>
          <a:prstGeom prst="rect">
            <a:avLst/>
          </a:prstGeom>
          <a:noFill/>
        </p:spPr>
        <p:txBody>
          <a:bodyPr wrap="square" rtlCol="0">
            <a:spAutoFit/>
          </a:bodyPr>
          <a:lstStyle/>
          <a:p>
            <a:r>
              <a:rPr lang="en-US" sz="2000" dirty="0">
                <a:solidFill>
                  <a:srgbClr val="0070C0"/>
                </a:solidFill>
              </a:rPr>
              <a:t>Recognizes the expert within.</a:t>
            </a:r>
          </a:p>
          <a:p>
            <a:r>
              <a:rPr lang="en-US" sz="2000" dirty="0">
                <a:solidFill>
                  <a:srgbClr val="0070C0"/>
                </a:solidFill>
              </a:rPr>
              <a:t>Goal is to improve outcomes and encourage self-management for the long run.</a:t>
            </a:r>
          </a:p>
        </p:txBody>
      </p:sp>
    </p:spTree>
    <p:custDataLst>
      <p:tags r:id="rId1"/>
    </p:custDataLst>
    <p:extLst>
      <p:ext uri="{BB962C8B-B14F-4D97-AF65-F5344CB8AC3E}">
        <p14:creationId xmlns:p14="http://schemas.microsoft.com/office/powerpoint/2010/main" val="3885738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012" y="304800"/>
            <a:ext cx="8471387" cy="1219200"/>
          </a:xfrm>
        </p:spPr>
        <p:txBody>
          <a:bodyPr>
            <a:normAutofit fontScale="90000"/>
          </a:bodyPr>
          <a:lstStyle/>
          <a:p>
            <a:r>
              <a:rPr lang="en-US" dirty="0"/>
              <a:t>Let’s meet people where they are at.</a:t>
            </a:r>
          </a:p>
        </p:txBody>
      </p:sp>
      <p:pic>
        <p:nvPicPr>
          <p:cNvPr id="4" name="Picture 3"/>
          <p:cNvPicPr>
            <a:picLocks noChangeAspect="1"/>
          </p:cNvPicPr>
          <p:nvPr/>
        </p:nvPicPr>
        <p:blipFill>
          <a:blip r:embed="rId3"/>
          <a:stretch>
            <a:fillRect/>
          </a:stretch>
        </p:blipFill>
        <p:spPr>
          <a:xfrm>
            <a:off x="1219928" y="1752600"/>
            <a:ext cx="6704144" cy="3843911"/>
          </a:xfrm>
          <a:prstGeom prst="rect">
            <a:avLst/>
          </a:prstGeom>
        </p:spPr>
      </p:pic>
    </p:spTree>
    <p:custDataLst>
      <p:tags r:id="rId1"/>
    </p:custDataLst>
    <p:extLst>
      <p:ext uri="{BB962C8B-B14F-4D97-AF65-F5344CB8AC3E}">
        <p14:creationId xmlns:p14="http://schemas.microsoft.com/office/powerpoint/2010/main" val="3374348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227537"/>
            <a:ext cx="8153400" cy="1525063"/>
          </a:xfrm>
        </p:spPr>
        <p:txBody>
          <a:bodyPr>
            <a:normAutofit fontScale="90000"/>
          </a:bodyPr>
          <a:lstStyle/>
          <a:p>
            <a:pPr algn="ctr" eaLnBrk="1" hangingPunct="1">
              <a:defRPr/>
            </a:pPr>
            <a:r>
              <a:rPr lang="en-US" sz="4800" dirty="0"/>
              <a:t>Type 1 ~ Immune Mediated </a:t>
            </a:r>
            <a:br>
              <a:rPr lang="en-US" sz="4800" dirty="0"/>
            </a:br>
            <a:r>
              <a:rPr lang="en-US" sz="4800" dirty="0"/>
              <a:t>5-10% of Diabetes</a:t>
            </a:r>
          </a:p>
        </p:txBody>
      </p:sp>
      <p:pic>
        <p:nvPicPr>
          <p:cNvPr id="2" name="Picture 1">
            <a:extLst>
              <a:ext uri="{FF2B5EF4-FFF2-40B4-BE49-F238E27FC236}">
                <a16:creationId xmlns:a16="http://schemas.microsoft.com/office/drawing/2014/main" id="{35EB9903-B90D-4390-BA02-0423D903133B}"/>
              </a:ext>
            </a:extLst>
          </p:cNvPr>
          <p:cNvPicPr>
            <a:picLocks noChangeAspect="1"/>
          </p:cNvPicPr>
          <p:nvPr/>
        </p:nvPicPr>
        <p:blipFill>
          <a:blip r:embed="rId4"/>
          <a:stretch>
            <a:fillRect/>
          </a:stretch>
        </p:blipFill>
        <p:spPr>
          <a:xfrm>
            <a:off x="451022" y="1905000"/>
            <a:ext cx="5465401" cy="3646138"/>
          </a:xfrm>
          <a:prstGeom prst="rect">
            <a:avLst/>
          </a:prstGeom>
        </p:spPr>
      </p:pic>
      <p:sp>
        <p:nvSpPr>
          <p:cNvPr id="4" name="TextBox 3">
            <a:extLst>
              <a:ext uri="{FF2B5EF4-FFF2-40B4-BE49-F238E27FC236}">
                <a16:creationId xmlns:a16="http://schemas.microsoft.com/office/drawing/2014/main" id="{B2C1F664-189A-7F92-EF43-4C003AB86DA1}"/>
              </a:ext>
            </a:extLst>
          </p:cNvPr>
          <p:cNvSpPr txBox="1"/>
          <p:nvPr/>
        </p:nvSpPr>
        <p:spPr>
          <a:xfrm>
            <a:off x="6019800" y="1752600"/>
            <a:ext cx="3048000" cy="4524315"/>
          </a:xfrm>
          <a:prstGeom prst="rect">
            <a:avLst/>
          </a:prstGeom>
          <a:noFill/>
        </p:spPr>
        <p:txBody>
          <a:bodyPr wrap="square" rtlCol="0">
            <a:spAutoFit/>
          </a:bodyPr>
          <a:lstStyle/>
          <a:p>
            <a:r>
              <a:rPr lang="en-US" dirty="0"/>
              <a:t>1.5 Million people have type 1 in U.S.</a:t>
            </a:r>
          </a:p>
          <a:p>
            <a:endParaRPr lang="en-US" dirty="0"/>
          </a:p>
          <a:p>
            <a:r>
              <a:rPr lang="en-US" dirty="0"/>
              <a:t>Prevalence increasing:</a:t>
            </a:r>
          </a:p>
          <a:p>
            <a:endParaRPr lang="en-US" dirty="0"/>
          </a:p>
          <a:p>
            <a:r>
              <a:rPr lang="en-US" dirty="0"/>
              <a:t>2001 – </a:t>
            </a:r>
            <a:r>
              <a:rPr lang="en-US" dirty="0">
                <a:solidFill>
                  <a:srgbClr val="0070C0"/>
                </a:solidFill>
              </a:rPr>
              <a:t>1.48</a:t>
            </a:r>
            <a:r>
              <a:rPr lang="en-US" dirty="0"/>
              <a:t> per 1000 youths diagnosed with diabetes</a:t>
            </a:r>
          </a:p>
          <a:p>
            <a:endParaRPr lang="en-US" dirty="0"/>
          </a:p>
          <a:p>
            <a:r>
              <a:rPr lang="en-US" dirty="0"/>
              <a:t>2017 - </a:t>
            </a:r>
            <a:r>
              <a:rPr lang="en-US" dirty="0">
                <a:solidFill>
                  <a:srgbClr val="0070C0"/>
                </a:solidFill>
              </a:rPr>
              <a:t>2.15</a:t>
            </a:r>
            <a:r>
              <a:rPr lang="en-US" dirty="0"/>
              <a:t> per 1000 youths diagnosed with diabetes</a:t>
            </a:r>
          </a:p>
          <a:p>
            <a:endParaRPr lang="en-US" dirty="0"/>
          </a:p>
          <a:p>
            <a:r>
              <a:rPr lang="en-US" dirty="0"/>
              <a:t>Incidence &amp; Prevalence increasing</a:t>
            </a:r>
          </a:p>
          <a:p>
            <a:endParaRPr lang="en-US" dirty="0"/>
          </a:p>
          <a:p>
            <a:r>
              <a:rPr lang="en-US" dirty="0"/>
              <a:t>Highest incidence in Finland or Northern Europe.</a:t>
            </a:r>
          </a:p>
        </p:txBody>
      </p:sp>
      <p:graphicFrame>
        <p:nvGraphicFramePr>
          <p:cNvPr id="6" name="Table 5">
            <a:extLst>
              <a:ext uri="{FF2B5EF4-FFF2-40B4-BE49-F238E27FC236}">
                <a16:creationId xmlns:a16="http://schemas.microsoft.com/office/drawing/2014/main" id="{0F213FFF-5C03-2223-9862-94EFE002B914}"/>
              </a:ext>
            </a:extLst>
          </p:cNvPr>
          <p:cNvGraphicFramePr>
            <a:graphicFrameLocks noGrp="1"/>
          </p:cNvGraphicFramePr>
          <p:nvPr>
            <p:extLst>
              <p:ext uri="{D42A27DB-BD31-4B8C-83A1-F6EECF244321}">
                <p14:modId xmlns:p14="http://schemas.microsoft.com/office/powerpoint/2010/main" val="3500148349"/>
              </p:ext>
            </p:extLst>
          </p:nvPr>
        </p:nvGraphicFramePr>
        <p:xfrm>
          <a:off x="451022" y="5685003"/>
          <a:ext cx="4120978" cy="945460"/>
        </p:xfrm>
        <a:graphic>
          <a:graphicData uri="http://schemas.openxmlformats.org/drawingml/2006/table">
            <a:tbl>
              <a:tblPr firstRow="1" firstCol="1" bandRow="1">
                <a:tableStyleId>{5C22544A-7EE6-4342-B048-85BDC9FD1C3A}</a:tableStyleId>
              </a:tblPr>
              <a:tblGrid>
                <a:gridCol w="4120978">
                  <a:extLst>
                    <a:ext uri="{9D8B030D-6E8A-4147-A177-3AD203B41FA5}">
                      <a16:colId xmlns:a16="http://schemas.microsoft.com/office/drawing/2014/main" val="519012781"/>
                    </a:ext>
                  </a:extLst>
                </a:gridCol>
              </a:tblGrid>
              <a:tr h="483597">
                <a:tc>
                  <a:txBody>
                    <a:bodyPr/>
                    <a:lstStyle/>
                    <a:p>
                      <a:pPr marL="0" marR="0">
                        <a:spcBef>
                          <a:spcPts val="0"/>
                        </a:spcBef>
                        <a:spcAft>
                          <a:spcPts val="0"/>
                        </a:spcAft>
                      </a:pPr>
                      <a:r>
                        <a:rPr lang="en-US" sz="1100" b="0" dirty="0">
                          <a:solidFill>
                            <a:schemeClr val="tx1"/>
                          </a:solidFill>
                          <a:effectLst/>
                        </a:rPr>
                        <a:t>ADCES In Practice </a:t>
                      </a:r>
                      <a:r>
                        <a:rPr lang="en-US" sz="1200" b="0" dirty="0">
                          <a:solidFill>
                            <a:schemeClr val="tx1"/>
                          </a:solidFill>
                          <a:effectLst/>
                        </a:rPr>
                        <a:t> - March 2024</a:t>
                      </a:r>
                    </a:p>
                    <a:p>
                      <a:pPr marL="0" marR="0">
                        <a:spcBef>
                          <a:spcPts val="0"/>
                        </a:spcBef>
                        <a:spcAft>
                          <a:spcPts val="0"/>
                        </a:spcAft>
                      </a:pPr>
                      <a:r>
                        <a:rPr lang="en-US" sz="1200" b="0" u="sng" dirty="0">
                          <a:solidFill>
                            <a:schemeClr val="tx1"/>
                          </a:solidFill>
                          <a:effectLst/>
                          <a:hlinkClick r:id="rId5">
                            <a:extLst>
                              <a:ext uri="{A12FA001-AC4F-418D-AE19-62706E023703}">
                                <ahyp:hlinkClr xmlns:ahyp="http://schemas.microsoft.com/office/drawing/2018/hyperlinkcolor" val="tx"/>
                              </a:ext>
                            </a:extLst>
                          </a:hlinkClick>
                        </a:rPr>
                        <a:t>Recent Advances in Type 1 Diabetes: Teplizumab (</a:t>
                      </a:r>
                      <a:r>
                        <a:rPr lang="en-US" sz="1200" b="0" u="sng" dirty="0" err="1">
                          <a:solidFill>
                            <a:schemeClr val="tx1"/>
                          </a:solidFill>
                          <a:effectLst/>
                          <a:hlinkClick r:id="rId5">
                            <a:extLst>
                              <a:ext uri="{A12FA001-AC4F-418D-AE19-62706E023703}">
                                <ahyp:hlinkClr xmlns:ahyp="http://schemas.microsoft.com/office/drawing/2018/hyperlinkcolor" val="tx"/>
                              </a:ext>
                            </a:extLst>
                          </a:hlinkClick>
                        </a:rPr>
                        <a:t>Tzeild</a:t>
                      </a:r>
                      <a:r>
                        <a:rPr lang="en-US" sz="1200" b="0" u="sng" dirty="0">
                          <a:solidFill>
                            <a:schemeClr val="tx1"/>
                          </a:solidFill>
                          <a:effectLst/>
                          <a:hlinkClick r:id="rId5">
                            <a:extLst>
                              <a:ext uri="{A12FA001-AC4F-418D-AE19-62706E023703}">
                                <ahyp:hlinkClr xmlns:ahyp="http://schemas.microsoft.com/office/drawing/2018/hyperlinkcolor" val="tx"/>
                              </a:ext>
                            </a:extLst>
                          </a:hlinkClick>
                        </a:rPr>
                        <a:t>®)</a:t>
                      </a:r>
                      <a:r>
                        <a:rPr lang="en-US" sz="1600" b="0" dirty="0">
                          <a:solidFill>
                            <a:schemeClr val="tx1"/>
                          </a:solidFill>
                          <a:effectLst/>
                        </a:rPr>
                        <a:t> </a:t>
                      </a:r>
                      <a:endParaRPr lang="en-US" sz="1200" b="0" dirty="0">
                        <a:solidFill>
                          <a:schemeClr val="tx1"/>
                        </a:solidFill>
                        <a:effectLst/>
                        <a:latin typeface="Times New Roman" panose="02020603050405020304" pitchFamily="18" charset="0"/>
                        <a:ea typeface="Aptos" panose="020B0004020202020204" pitchFamily="34" charset="0"/>
                        <a:cs typeface="Aptos" panose="020B0004020202020204" pitchFamily="34" charset="0"/>
                      </a:endParaRPr>
                    </a:p>
                  </a:txBody>
                  <a:tcPr marL="9525" marR="9525" marT="9525" marB="9525" anchor="ctr">
                    <a:solidFill>
                      <a:schemeClr val="accent2">
                        <a:lumMod val="40000"/>
                        <a:lumOff val="60000"/>
                      </a:schemeClr>
                    </a:solidFill>
                  </a:tcPr>
                </a:tc>
                <a:extLst>
                  <a:ext uri="{0D108BD9-81ED-4DB2-BD59-A6C34878D82A}">
                    <a16:rowId xmlns:a16="http://schemas.microsoft.com/office/drawing/2014/main" val="3993038192"/>
                  </a:ext>
                </a:extLst>
              </a:tr>
              <a:tr h="461863">
                <a:tc>
                  <a:txBody>
                    <a:bodyPr/>
                    <a:lstStyle/>
                    <a:p>
                      <a:pPr marL="0" marR="0">
                        <a:spcBef>
                          <a:spcPts val="0"/>
                        </a:spcBef>
                        <a:spcAft>
                          <a:spcPts val="0"/>
                        </a:spcAft>
                      </a:pPr>
                      <a:r>
                        <a:rPr lang="en-US" sz="1200" b="0" dirty="0">
                          <a:solidFill>
                            <a:schemeClr val="tx1"/>
                          </a:solidFill>
                          <a:effectLst/>
                        </a:rPr>
                        <a:t>Karen S. Fiano, PHARMD, BCACP, </a:t>
                      </a:r>
                      <a:r>
                        <a:rPr lang="en-US" sz="1200" b="0" dirty="0" err="1">
                          <a:solidFill>
                            <a:schemeClr val="tx1"/>
                          </a:solidFill>
                          <a:effectLst/>
                        </a:rPr>
                        <a:t>Devada</a:t>
                      </a:r>
                      <a:r>
                        <a:rPr lang="en-US" sz="1200" b="0" dirty="0">
                          <a:solidFill>
                            <a:schemeClr val="tx1"/>
                          </a:solidFill>
                          <a:effectLst/>
                        </a:rPr>
                        <a:t> Singh-Franco, PHARMD, CDCES, Young M. Kwon, BS, PHD </a:t>
                      </a:r>
                      <a:endParaRPr lang="en-US" sz="1200" b="0" dirty="0">
                        <a:solidFill>
                          <a:schemeClr val="tx1"/>
                        </a:solidFill>
                        <a:effectLst/>
                        <a:latin typeface="Times New Roman" panose="02020603050405020304" pitchFamily="18" charset="0"/>
                        <a:ea typeface="Aptos" panose="020B0004020202020204" pitchFamily="34" charset="0"/>
                        <a:cs typeface="Aptos" panose="020B0004020202020204" pitchFamily="34" charset="0"/>
                      </a:endParaRPr>
                    </a:p>
                  </a:txBody>
                  <a:tcPr marL="9525" marR="9525" marT="9525" marB="9525" anchor="ctr">
                    <a:solidFill>
                      <a:schemeClr val="accent2">
                        <a:lumMod val="40000"/>
                        <a:lumOff val="60000"/>
                      </a:schemeClr>
                    </a:solidFill>
                  </a:tcPr>
                </a:tc>
                <a:extLst>
                  <a:ext uri="{0D108BD9-81ED-4DB2-BD59-A6C34878D82A}">
                    <a16:rowId xmlns:a16="http://schemas.microsoft.com/office/drawing/2014/main" val="507650663"/>
                  </a:ext>
                </a:extLst>
              </a:tr>
            </a:tbl>
          </a:graphicData>
        </a:graphic>
      </p:graphicFrame>
    </p:spTree>
    <p:custDataLst>
      <p:tags r:id="rId1"/>
    </p:custDataLst>
    <p:extLst>
      <p:ext uri="{BB962C8B-B14F-4D97-AF65-F5344CB8AC3E}">
        <p14:creationId xmlns:p14="http://schemas.microsoft.com/office/powerpoint/2010/main" val="293566448"/>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0A9C3-7230-0A53-6CE2-471ECEF451C5}"/>
              </a:ext>
            </a:extLst>
          </p:cNvPr>
          <p:cNvSpPr>
            <a:spLocks noGrp="1"/>
          </p:cNvSpPr>
          <p:nvPr>
            <p:ph type="title"/>
          </p:nvPr>
        </p:nvSpPr>
        <p:spPr/>
        <p:txBody>
          <a:bodyPr/>
          <a:lstStyle/>
          <a:p>
            <a:r>
              <a:rPr lang="en-US" dirty="0"/>
              <a:t>Poll Question 5</a:t>
            </a:r>
          </a:p>
        </p:txBody>
      </p:sp>
      <p:sp>
        <p:nvSpPr>
          <p:cNvPr id="3" name="Content Placeholder 2">
            <a:extLst>
              <a:ext uri="{FF2B5EF4-FFF2-40B4-BE49-F238E27FC236}">
                <a16:creationId xmlns:a16="http://schemas.microsoft.com/office/drawing/2014/main" id="{1B79C9AA-7601-01B1-1BCB-689CD178AD2C}"/>
              </a:ext>
            </a:extLst>
          </p:cNvPr>
          <p:cNvSpPr>
            <a:spLocks noGrp="1"/>
          </p:cNvSpPr>
          <p:nvPr>
            <p:ph sz="quarter" idx="1"/>
          </p:nvPr>
        </p:nvSpPr>
        <p:spPr>
          <a:xfrm>
            <a:off x="457200" y="1219200"/>
            <a:ext cx="5943600" cy="5410200"/>
          </a:xfrm>
        </p:spPr>
        <p:txBody>
          <a:bodyPr>
            <a:normAutofit fontScale="70000" lnSpcReduction="20000"/>
          </a:bodyPr>
          <a:lstStyle/>
          <a:p>
            <a:pPr marL="0" marR="0" indent="0">
              <a:lnSpc>
                <a:spcPct val="120000"/>
              </a:lnSpc>
              <a:spcBef>
                <a:spcPts val="0"/>
              </a:spcBef>
              <a:spcAft>
                <a:spcPts val="1125"/>
              </a:spcAft>
              <a:buNone/>
            </a:pPr>
            <a:r>
              <a:rPr lang="en-US" dirty="0">
                <a:solidFill>
                  <a:srgbClr val="000000"/>
                </a:solidFill>
                <a:effectLst/>
                <a:latin typeface="signika_negativeregular"/>
                <a:ea typeface="Calibri" panose="020F0502020204030204" pitchFamily="34" charset="0"/>
              </a:rPr>
              <a:t>JR’s mom has type 1 diabetes and JR’s dad has type 2 diabetes. JR is 28 years old and in the emergency room with a glucose of 482 mg/dl. Besides checking glucose, ketones and A1C levels, which of the following lab test can be used to determine if someone has autoimmune diabetes?</a:t>
            </a:r>
            <a:endParaRPr lang="en-US" dirty="0">
              <a:effectLst/>
              <a:latin typeface="Calibri" panose="020F0502020204030204" pitchFamily="34" charset="0"/>
              <a:ea typeface="Calibri" panose="020F0502020204030204" pitchFamily="34" charset="0"/>
            </a:endParaRPr>
          </a:p>
          <a:p>
            <a:pPr marL="342900" marR="0" lvl="0" indent="-342900">
              <a:lnSpc>
                <a:spcPct val="120000"/>
              </a:lnSpc>
              <a:spcBef>
                <a:spcPts val="0"/>
              </a:spcBef>
              <a:spcAft>
                <a:spcPts val="0"/>
              </a:spcAft>
              <a:buFont typeface="+mj-lt"/>
              <a:buAutoNum type="arabicPeriod"/>
              <a:tabLst>
                <a:tab pos="457200" algn="l"/>
              </a:tabLst>
            </a:pPr>
            <a:r>
              <a:rPr lang="en-US" dirty="0">
                <a:solidFill>
                  <a:srgbClr val="000000"/>
                </a:solidFill>
                <a:effectLst/>
                <a:latin typeface="signika_negativeregular"/>
                <a:ea typeface="Times New Roman" panose="02020603050405020304" pitchFamily="18" charset="0"/>
              </a:rPr>
              <a:t>Endogenous insulin titer </a:t>
            </a:r>
          </a:p>
          <a:p>
            <a:pPr marL="342900" marR="0" lvl="0" indent="-342900">
              <a:lnSpc>
                <a:spcPct val="120000"/>
              </a:lnSpc>
              <a:spcBef>
                <a:spcPts val="0"/>
              </a:spcBef>
              <a:spcAft>
                <a:spcPts val="0"/>
              </a:spcAft>
              <a:buFont typeface="+mj-lt"/>
              <a:buAutoNum type="arabicPeriod"/>
              <a:tabLst>
                <a:tab pos="457200" algn="l"/>
              </a:tabLst>
            </a:pPr>
            <a:r>
              <a:rPr lang="en-US" dirty="0">
                <a:solidFill>
                  <a:srgbClr val="000000"/>
                </a:solidFill>
                <a:effectLst/>
                <a:latin typeface="signika_negativeregular"/>
                <a:ea typeface="Times New Roman" panose="02020603050405020304" pitchFamily="18" charset="0"/>
              </a:rPr>
              <a:t>Glutamic Acid </a:t>
            </a:r>
            <a:r>
              <a:rPr lang="en-US" dirty="0">
                <a:solidFill>
                  <a:srgbClr val="000000"/>
                </a:solidFill>
                <a:latin typeface="signika_negativeregular"/>
                <a:ea typeface="Times New Roman" panose="02020603050405020304" pitchFamily="18" charset="0"/>
              </a:rPr>
              <a:t>D</a:t>
            </a:r>
            <a:r>
              <a:rPr lang="en-US" dirty="0">
                <a:solidFill>
                  <a:srgbClr val="000000"/>
                </a:solidFill>
                <a:effectLst/>
                <a:latin typeface="signika_negativeregular"/>
                <a:ea typeface="Times New Roman" panose="02020603050405020304" pitchFamily="18" charset="0"/>
              </a:rPr>
              <a:t>ecarboxylase</a:t>
            </a:r>
            <a:endParaRPr lang="en-US" dirty="0">
              <a:solidFill>
                <a:srgbClr val="000000"/>
              </a:solidFill>
              <a:effectLst/>
              <a:latin typeface="Calibri" panose="020F0502020204030204" pitchFamily="34" charset="0"/>
              <a:ea typeface="Calibri" panose="020F0502020204030204" pitchFamily="34" charset="0"/>
            </a:endParaRPr>
          </a:p>
          <a:p>
            <a:pPr marL="342900" marR="0" lvl="0" indent="-342900">
              <a:lnSpc>
                <a:spcPct val="120000"/>
              </a:lnSpc>
              <a:spcBef>
                <a:spcPts val="0"/>
              </a:spcBef>
              <a:spcAft>
                <a:spcPts val="0"/>
              </a:spcAft>
              <a:buFont typeface="+mj-lt"/>
              <a:buAutoNum type="arabicPeriod"/>
              <a:tabLst>
                <a:tab pos="457200" algn="l"/>
              </a:tabLst>
            </a:pPr>
            <a:r>
              <a:rPr lang="en-US" dirty="0">
                <a:solidFill>
                  <a:srgbClr val="000000"/>
                </a:solidFill>
                <a:effectLst/>
                <a:latin typeface="signika_negativeregular"/>
                <a:ea typeface="Times New Roman" panose="02020603050405020304" pitchFamily="18" charset="0"/>
              </a:rPr>
              <a:t>Beta cells auto antibodies </a:t>
            </a:r>
          </a:p>
          <a:p>
            <a:pPr marL="342900" marR="0" lvl="0" indent="-342900">
              <a:lnSpc>
                <a:spcPct val="120000"/>
              </a:lnSpc>
              <a:spcBef>
                <a:spcPts val="0"/>
              </a:spcBef>
              <a:spcAft>
                <a:spcPts val="0"/>
              </a:spcAft>
              <a:buFont typeface="+mj-lt"/>
              <a:buAutoNum type="arabicPeriod"/>
              <a:tabLst>
                <a:tab pos="457200" algn="l"/>
              </a:tabLst>
            </a:pPr>
            <a:r>
              <a:rPr lang="en-US" dirty="0" err="1">
                <a:solidFill>
                  <a:srgbClr val="000000"/>
                </a:solidFill>
                <a:effectLst/>
                <a:latin typeface="signika_negativeregular"/>
                <a:ea typeface="Times New Roman" panose="02020603050405020304" pitchFamily="18" charset="0"/>
              </a:rPr>
              <a:t>Langerhan’s</a:t>
            </a:r>
            <a:r>
              <a:rPr lang="en-US" dirty="0">
                <a:solidFill>
                  <a:srgbClr val="000000"/>
                </a:solidFill>
                <a:effectLst/>
                <a:latin typeface="signika_negativeregular"/>
                <a:ea typeface="Times New Roman" panose="02020603050405020304" pitchFamily="18" charset="0"/>
              </a:rPr>
              <a:t> antibody</a:t>
            </a:r>
            <a:endParaRPr lang="en-US" dirty="0">
              <a:solidFill>
                <a:srgbClr val="000000"/>
              </a:solidFill>
              <a:effectLst/>
              <a:latin typeface="Calibri" panose="020F0502020204030204" pitchFamily="34" charset="0"/>
              <a:ea typeface="Calibri" panose="020F0502020204030204" pitchFamily="34" charset="0"/>
            </a:endParaRPr>
          </a:p>
          <a:p>
            <a:endParaRPr lang="en-US" dirty="0"/>
          </a:p>
        </p:txBody>
      </p:sp>
      <p:pic>
        <p:nvPicPr>
          <p:cNvPr id="5" name="Picture 4" descr="Young business woman hands on head">
            <a:extLst>
              <a:ext uri="{FF2B5EF4-FFF2-40B4-BE49-F238E27FC236}">
                <a16:creationId xmlns:a16="http://schemas.microsoft.com/office/drawing/2014/main" id="{0F1307CB-7D99-E7F8-46A5-88FFA1F49F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34200" y="1139952"/>
            <a:ext cx="1564854" cy="5181600"/>
          </a:xfrm>
          <a:prstGeom prst="rect">
            <a:avLst/>
          </a:prstGeom>
        </p:spPr>
      </p:pic>
    </p:spTree>
    <p:extLst>
      <p:ext uri="{BB962C8B-B14F-4D97-AF65-F5344CB8AC3E}">
        <p14:creationId xmlns:p14="http://schemas.microsoft.com/office/powerpoint/2010/main" val="3113006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219200"/>
          </a:xfrm>
        </p:spPr>
        <p:txBody>
          <a:bodyPr>
            <a:normAutofit fontScale="90000"/>
          </a:bodyPr>
          <a:lstStyle/>
          <a:p>
            <a:r>
              <a:rPr lang="en-US" dirty="0"/>
              <a:t>How do we know someone has Type 1 vs Type 2?</a:t>
            </a:r>
          </a:p>
        </p:txBody>
      </p:sp>
      <p:sp>
        <p:nvSpPr>
          <p:cNvPr id="3" name="Content Placeholder 2"/>
          <p:cNvSpPr>
            <a:spLocks noGrp="1"/>
          </p:cNvSpPr>
          <p:nvPr>
            <p:ph sz="half" idx="1"/>
          </p:nvPr>
        </p:nvSpPr>
        <p:spPr>
          <a:xfrm>
            <a:off x="609600" y="1447800"/>
            <a:ext cx="4953000" cy="5562600"/>
          </a:xfrm>
        </p:spPr>
        <p:txBody>
          <a:bodyPr>
            <a:normAutofit fontScale="92500"/>
          </a:bodyPr>
          <a:lstStyle/>
          <a:p>
            <a:r>
              <a:rPr lang="en-US" sz="3200" dirty="0"/>
              <a:t>Type 1 - Positive antibodies</a:t>
            </a:r>
          </a:p>
          <a:p>
            <a:pPr lvl="1"/>
            <a:r>
              <a:rPr kumimoji="0" lang="en-US" sz="2000" b="0" i="0" kern="1200" dirty="0">
                <a:solidFill>
                  <a:schemeClr val="tx1"/>
                </a:solidFill>
                <a:effectLst/>
                <a:latin typeface="+mn-lt"/>
                <a:ea typeface="+mn-ea"/>
                <a:cs typeface="+mn-cs"/>
              </a:rPr>
              <a:t>GAD - glutamic acid decarboxylase (primary)</a:t>
            </a:r>
          </a:p>
          <a:p>
            <a:pPr lvl="1"/>
            <a:r>
              <a:rPr lang="en-US" sz="2000" dirty="0">
                <a:latin typeface="+mn-lt"/>
              </a:rPr>
              <a:t>IA2 - </a:t>
            </a:r>
            <a:r>
              <a:rPr kumimoji="0" lang="en-US" sz="2000" b="0" i="0" kern="1200" dirty="0">
                <a:solidFill>
                  <a:schemeClr val="tx1"/>
                </a:solidFill>
                <a:effectLst/>
                <a:latin typeface="+mn-lt"/>
                <a:ea typeface="+mn-ea"/>
                <a:cs typeface="+mn-cs"/>
              </a:rPr>
              <a:t>islet antigen 2, or</a:t>
            </a:r>
          </a:p>
          <a:p>
            <a:pPr lvl="1"/>
            <a:r>
              <a:rPr kumimoji="0" lang="en-US" sz="2000" b="0" i="0" kern="1200" dirty="0">
                <a:solidFill>
                  <a:schemeClr val="tx1"/>
                </a:solidFill>
                <a:effectLst/>
                <a:latin typeface="+mn-lt"/>
                <a:ea typeface="+mn-ea"/>
                <a:cs typeface="+mn-cs"/>
              </a:rPr>
              <a:t>ZnT8 - zinc transporter 8  </a:t>
            </a:r>
          </a:p>
          <a:p>
            <a:r>
              <a:rPr lang="en-US" sz="2400" dirty="0"/>
              <a:t>Can also check C-peptide levels to determine endogenous insulin production</a:t>
            </a:r>
          </a:p>
          <a:p>
            <a:r>
              <a:rPr lang="en-US" sz="2600" dirty="0"/>
              <a:t>Younger people develop quickly</a:t>
            </a:r>
          </a:p>
          <a:p>
            <a:r>
              <a:rPr lang="en-US" sz="2600" dirty="0"/>
              <a:t>Older people take longer to develop</a:t>
            </a:r>
          </a:p>
          <a:p>
            <a:r>
              <a:rPr lang="en-US" sz="3200" dirty="0">
                <a:solidFill>
                  <a:srgbClr val="0070C0"/>
                </a:solidFill>
                <a:ea typeface="Calibri" panose="020F0502020204030204" pitchFamily="34" charset="0"/>
                <a:cs typeface="Calibri" panose="020F0502020204030204" pitchFamily="34" charset="0"/>
              </a:rPr>
              <a:t>“misdiagnosis is common and can occur in ∼40% of adults with new type 1 diabetes”</a:t>
            </a:r>
          </a:p>
        </p:txBody>
      </p:sp>
      <p:pic>
        <p:nvPicPr>
          <p:cNvPr id="122883" name="Picture 3" descr="C:\Users\bev\AppData\Local\Microsoft\Windows\Temporary Internet Files\Content.IE5\LT7NGBCU\MP90022763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8861" y="1613113"/>
            <a:ext cx="2867939" cy="437853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1F9B005-6944-9329-9100-63F044D9AA7F}"/>
              </a:ext>
            </a:extLst>
          </p:cNvPr>
          <p:cNvPicPr>
            <a:picLocks noChangeAspect="1"/>
          </p:cNvPicPr>
          <p:nvPr/>
        </p:nvPicPr>
        <p:blipFill>
          <a:blip r:embed="rId4"/>
          <a:stretch>
            <a:fillRect/>
          </a:stretch>
        </p:blipFill>
        <p:spPr>
          <a:xfrm>
            <a:off x="5499434" y="6156959"/>
            <a:ext cx="3437152" cy="484296"/>
          </a:xfrm>
          <a:prstGeom prst="rect">
            <a:avLst/>
          </a:prstGeom>
        </p:spPr>
      </p:pic>
    </p:spTree>
    <p:custDataLst>
      <p:tags r:id="rId1"/>
    </p:custDataLst>
    <p:extLst>
      <p:ext uri="{BB962C8B-B14F-4D97-AF65-F5344CB8AC3E}">
        <p14:creationId xmlns:p14="http://schemas.microsoft.com/office/powerpoint/2010/main" val="1066593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3B70E-451F-CC8F-0448-679B9E004BC5}"/>
              </a:ext>
            </a:extLst>
          </p:cNvPr>
          <p:cNvSpPr>
            <a:spLocks noGrp="1"/>
          </p:cNvSpPr>
          <p:nvPr>
            <p:ph type="title"/>
          </p:nvPr>
        </p:nvSpPr>
        <p:spPr>
          <a:xfrm>
            <a:off x="457200" y="228600"/>
            <a:ext cx="8229600" cy="1143000"/>
          </a:xfrm>
        </p:spPr>
        <p:txBody>
          <a:bodyPr>
            <a:normAutofit fontScale="90000"/>
          </a:bodyPr>
          <a:lstStyle/>
          <a:p>
            <a:br>
              <a:rPr lang="en-US" dirty="0"/>
            </a:br>
            <a:r>
              <a:rPr lang="en-US" sz="4000" dirty="0"/>
              <a:t>Determine if Type 1 - Use AABBCC Approach</a:t>
            </a:r>
            <a:endParaRPr lang="en-US" dirty="0"/>
          </a:p>
        </p:txBody>
      </p:sp>
      <p:sp>
        <p:nvSpPr>
          <p:cNvPr id="3" name="Content Placeholder 2">
            <a:extLst>
              <a:ext uri="{FF2B5EF4-FFF2-40B4-BE49-F238E27FC236}">
                <a16:creationId xmlns:a16="http://schemas.microsoft.com/office/drawing/2014/main" id="{5DC393CA-808F-CCC9-B83F-890AEE964936}"/>
              </a:ext>
            </a:extLst>
          </p:cNvPr>
          <p:cNvSpPr>
            <a:spLocks noGrp="1"/>
          </p:cNvSpPr>
          <p:nvPr>
            <p:ph sz="quarter" idx="1"/>
          </p:nvPr>
        </p:nvSpPr>
        <p:spPr>
          <a:xfrm>
            <a:off x="523875" y="1461347"/>
            <a:ext cx="4041648" cy="4937760"/>
          </a:xfrm>
        </p:spPr>
        <p:txBody>
          <a:bodyPr>
            <a:normAutofit fontScale="62500" lnSpcReduction="20000"/>
          </a:bodyPr>
          <a:lstStyle/>
          <a:p>
            <a:pPr>
              <a:lnSpc>
                <a:spcPct val="120000"/>
              </a:lnSpc>
            </a:pPr>
            <a:r>
              <a:rPr lang="en-US" b="1" dirty="0"/>
              <a:t>A</a:t>
            </a:r>
            <a:r>
              <a:rPr lang="en-US" dirty="0"/>
              <a:t>ge </a:t>
            </a:r>
          </a:p>
          <a:p>
            <a:pPr lvl="1">
              <a:lnSpc>
                <a:spcPct val="120000"/>
              </a:lnSpc>
            </a:pPr>
            <a:r>
              <a:rPr lang="en-US" dirty="0"/>
              <a:t>e.g., for individuals &lt;35 years old, consider type 1 diabetes </a:t>
            </a:r>
          </a:p>
          <a:p>
            <a:pPr>
              <a:lnSpc>
                <a:spcPct val="120000"/>
              </a:lnSpc>
            </a:pPr>
            <a:r>
              <a:rPr lang="en-US" b="1" dirty="0"/>
              <a:t>A</a:t>
            </a:r>
            <a:r>
              <a:rPr lang="en-US" dirty="0"/>
              <a:t>utoimmunity </a:t>
            </a:r>
          </a:p>
          <a:p>
            <a:pPr lvl="1">
              <a:lnSpc>
                <a:spcPct val="120000"/>
              </a:lnSpc>
            </a:pPr>
            <a:r>
              <a:rPr lang="en-US" dirty="0"/>
              <a:t>e.g., personal or family history of autoimmune disease or polyglandular autoimmune syndromes </a:t>
            </a:r>
          </a:p>
          <a:p>
            <a:pPr>
              <a:lnSpc>
                <a:spcPct val="120000"/>
              </a:lnSpc>
            </a:pPr>
            <a:r>
              <a:rPr lang="en-US" b="1" dirty="0"/>
              <a:t>B</a:t>
            </a:r>
            <a:r>
              <a:rPr lang="en-US" dirty="0"/>
              <a:t>ody habitus </a:t>
            </a:r>
          </a:p>
          <a:p>
            <a:pPr lvl="1">
              <a:lnSpc>
                <a:spcPct val="120000"/>
              </a:lnSpc>
            </a:pPr>
            <a:r>
              <a:rPr lang="en-US" dirty="0"/>
              <a:t>e.g., BMI &lt;25 kg/m2</a:t>
            </a:r>
          </a:p>
          <a:p>
            <a:pPr>
              <a:lnSpc>
                <a:spcPct val="120000"/>
              </a:lnSpc>
            </a:pPr>
            <a:r>
              <a:rPr lang="en-US" b="1" dirty="0"/>
              <a:t>B</a:t>
            </a:r>
            <a:r>
              <a:rPr lang="en-US" dirty="0"/>
              <a:t>ackground</a:t>
            </a:r>
          </a:p>
          <a:p>
            <a:pPr lvl="1">
              <a:lnSpc>
                <a:spcPct val="120000"/>
              </a:lnSpc>
            </a:pPr>
            <a:r>
              <a:rPr lang="en-US" dirty="0"/>
              <a:t>e.g., family history of type 1 diabetes</a:t>
            </a:r>
          </a:p>
        </p:txBody>
      </p:sp>
      <p:sp>
        <p:nvSpPr>
          <p:cNvPr id="4" name="Content Placeholder 3">
            <a:extLst>
              <a:ext uri="{FF2B5EF4-FFF2-40B4-BE49-F238E27FC236}">
                <a16:creationId xmlns:a16="http://schemas.microsoft.com/office/drawing/2014/main" id="{B6FA4F65-9E93-40A2-E4CD-DBF7692AFAE3}"/>
              </a:ext>
            </a:extLst>
          </p:cNvPr>
          <p:cNvSpPr>
            <a:spLocks noGrp="1"/>
          </p:cNvSpPr>
          <p:nvPr>
            <p:ph sz="quarter" idx="2"/>
          </p:nvPr>
        </p:nvSpPr>
        <p:spPr>
          <a:xfrm>
            <a:off x="4800600" y="1449155"/>
            <a:ext cx="4041648" cy="4937760"/>
          </a:xfrm>
        </p:spPr>
        <p:txBody>
          <a:bodyPr>
            <a:normAutofit fontScale="62500" lnSpcReduction="20000"/>
          </a:bodyPr>
          <a:lstStyle/>
          <a:p>
            <a:pPr>
              <a:lnSpc>
                <a:spcPct val="120000"/>
              </a:lnSpc>
            </a:pPr>
            <a:r>
              <a:rPr lang="en-US" b="1" dirty="0"/>
              <a:t>C</a:t>
            </a:r>
            <a:r>
              <a:rPr lang="en-US" dirty="0"/>
              <a:t>ontrol </a:t>
            </a:r>
          </a:p>
          <a:p>
            <a:pPr lvl="1">
              <a:lnSpc>
                <a:spcPct val="120000"/>
              </a:lnSpc>
            </a:pPr>
            <a:r>
              <a:rPr lang="en-US" dirty="0"/>
              <a:t>e.g., level of glucose control on noninsulin therapies</a:t>
            </a:r>
          </a:p>
          <a:p>
            <a:pPr>
              <a:lnSpc>
                <a:spcPct val="120000"/>
              </a:lnSpc>
            </a:pPr>
            <a:r>
              <a:rPr lang="en-US" b="1" dirty="0"/>
              <a:t>C</a:t>
            </a:r>
            <a:r>
              <a:rPr lang="en-US" dirty="0"/>
              <a:t>omorbidities</a:t>
            </a:r>
          </a:p>
          <a:p>
            <a:pPr lvl="1">
              <a:lnSpc>
                <a:spcPct val="120000"/>
              </a:lnSpc>
            </a:pPr>
            <a:r>
              <a:rPr lang="en-US" dirty="0"/>
              <a:t>e.g., treatment with immune checkpoint inhibitors for cancer can cause acute autoimmune type 1 diabetes or presence of other autoimmune conditions</a:t>
            </a:r>
          </a:p>
        </p:txBody>
      </p:sp>
      <p:pic>
        <p:nvPicPr>
          <p:cNvPr id="5" name="Picture 4">
            <a:extLst>
              <a:ext uri="{FF2B5EF4-FFF2-40B4-BE49-F238E27FC236}">
                <a16:creationId xmlns:a16="http://schemas.microsoft.com/office/drawing/2014/main" id="{62ED7F0C-F1F4-40B3-8D04-83DB58734C8E}"/>
              </a:ext>
            </a:extLst>
          </p:cNvPr>
          <p:cNvPicPr>
            <a:picLocks noChangeAspect="1"/>
          </p:cNvPicPr>
          <p:nvPr/>
        </p:nvPicPr>
        <p:blipFill>
          <a:blip r:embed="rId2"/>
          <a:stretch>
            <a:fillRect/>
          </a:stretch>
        </p:blipFill>
        <p:spPr>
          <a:xfrm>
            <a:off x="762000" y="6219612"/>
            <a:ext cx="3437152" cy="484296"/>
          </a:xfrm>
          <a:prstGeom prst="rect">
            <a:avLst/>
          </a:prstGeom>
        </p:spPr>
      </p:pic>
      <p:pic>
        <p:nvPicPr>
          <p:cNvPr id="7" name="Picture 6" descr="Woman and child sailing on boat">
            <a:extLst>
              <a:ext uri="{FF2B5EF4-FFF2-40B4-BE49-F238E27FC236}">
                <a16:creationId xmlns:a16="http://schemas.microsoft.com/office/drawing/2014/main" id="{76CEC7A9-BE99-CDD3-9C69-EECC60C328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1269" y="4881881"/>
            <a:ext cx="2519426" cy="1679617"/>
          </a:xfrm>
          <a:prstGeom prst="rect">
            <a:avLst/>
          </a:prstGeom>
        </p:spPr>
      </p:pic>
      <p:sp>
        <p:nvSpPr>
          <p:cNvPr id="14" name="TextBox 13">
            <a:extLst>
              <a:ext uri="{FF2B5EF4-FFF2-40B4-BE49-F238E27FC236}">
                <a16:creationId xmlns:a16="http://schemas.microsoft.com/office/drawing/2014/main" id="{595E64A6-02EF-468F-A304-2CA08C05898E}"/>
              </a:ext>
            </a:extLst>
          </p:cNvPr>
          <p:cNvSpPr txBox="1"/>
          <p:nvPr/>
        </p:nvSpPr>
        <p:spPr>
          <a:xfrm>
            <a:off x="4445335" y="6178210"/>
            <a:ext cx="1981200" cy="646331"/>
          </a:xfrm>
          <a:prstGeom prst="rect">
            <a:avLst/>
          </a:prstGeom>
          <a:noFill/>
        </p:spPr>
        <p:txBody>
          <a:bodyPr wrap="square" rtlCol="0">
            <a:spAutoFit/>
          </a:bodyPr>
          <a:lstStyle/>
          <a:p>
            <a:r>
              <a:rPr lang="en-US" dirty="0"/>
              <a:t>Diabetes Care, June 2023</a:t>
            </a:r>
          </a:p>
        </p:txBody>
      </p:sp>
    </p:spTree>
    <p:extLst>
      <p:ext uri="{BB962C8B-B14F-4D97-AF65-F5344CB8AC3E}">
        <p14:creationId xmlns:p14="http://schemas.microsoft.com/office/powerpoint/2010/main" val="2240851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95300" y="230560"/>
            <a:ext cx="8153400" cy="859436"/>
          </a:xfrm>
        </p:spPr>
        <p:txBody>
          <a:bodyPr/>
          <a:lstStyle/>
          <a:p>
            <a:r>
              <a:rPr lang="en-US" dirty="0"/>
              <a:t>Type 1 Diabetes Features?</a:t>
            </a:r>
          </a:p>
        </p:txBody>
      </p:sp>
      <p:sp>
        <p:nvSpPr>
          <p:cNvPr id="1051651" name="Rectangle 3"/>
          <p:cNvSpPr>
            <a:spLocks noGrp="1" noChangeArrowheads="1"/>
          </p:cNvSpPr>
          <p:nvPr>
            <p:ph type="body" idx="1"/>
          </p:nvPr>
        </p:nvSpPr>
        <p:spPr>
          <a:xfrm>
            <a:off x="3920532" y="1143000"/>
            <a:ext cx="4800601" cy="5105400"/>
          </a:xfrm>
        </p:spPr>
        <p:txBody>
          <a:bodyPr>
            <a:normAutofit/>
          </a:bodyPr>
          <a:lstStyle/>
          <a:p>
            <a:pPr>
              <a:defRPr/>
            </a:pPr>
            <a:r>
              <a:rPr lang="en-US" sz="2400" dirty="0"/>
              <a:t>For JR, a 28 admitted to the ICU with a blood glucose of 476 mg/dl, pH of 7.1, anion gap of 15. Recently lost 13 pounds.</a:t>
            </a:r>
          </a:p>
        </p:txBody>
      </p:sp>
      <p:sp>
        <p:nvSpPr>
          <p:cNvPr id="4" name="TextBox 3">
            <a:extLst>
              <a:ext uri="{FF2B5EF4-FFF2-40B4-BE49-F238E27FC236}">
                <a16:creationId xmlns:a16="http://schemas.microsoft.com/office/drawing/2014/main" id="{DB49A926-36A1-9CF0-CEA2-0E1877BB1EAD}"/>
              </a:ext>
            </a:extLst>
          </p:cNvPr>
          <p:cNvSpPr txBox="1"/>
          <p:nvPr/>
        </p:nvSpPr>
        <p:spPr>
          <a:xfrm>
            <a:off x="4134060" y="3893309"/>
            <a:ext cx="4572000" cy="2308324"/>
          </a:xfrm>
          <a:prstGeom prst="rect">
            <a:avLst/>
          </a:prstGeom>
          <a:noFill/>
        </p:spPr>
        <p:txBody>
          <a:bodyPr wrap="square">
            <a:spAutoFit/>
          </a:bodyPr>
          <a:lstStyle/>
          <a:p>
            <a:pPr marL="342900" indent="-342900">
              <a:buFont typeface="Arial" panose="020B0604020202020204" pitchFamily="34" charset="0"/>
              <a:buChar char="•"/>
            </a:pPr>
            <a:r>
              <a:rPr lang="en-US" sz="2400" b="0" i="0" dirty="0">
                <a:effectLst/>
                <a:latin typeface="BlinkMacSystemFont"/>
              </a:rPr>
              <a:t>Younger than 35 years at diagnosis </a:t>
            </a:r>
          </a:p>
          <a:p>
            <a:pPr marL="342900" indent="-342900">
              <a:buFont typeface="Arial" panose="020B0604020202020204" pitchFamily="34" charset="0"/>
              <a:buChar char="•"/>
            </a:pPr>
            <a:r>
              <a:rPr lang="en-US" sz="2400" b="0" i="0" dirty="0">
                <a:effectLst/>
                <a:latin typeface="BlinkMacSystemFont"/>
              </a:rPr>
              <a:t>Lower BMI (&lt;25 kg/m</a:t>
            </a:r>
            <a:r>
              <a:rPr lang="en-US" sz="2400" b="0" i="0" baseline="30000" dirty="0">
                <a:effectLst/>
                <a:latin typeface="BlinkMacSystemFont"/>
              </a:rPr>
              <a:t>2</a:t>
            </a:r>
            <a:r>
              <a:rPr lang="en-US" sz="2400" b="0" i="0" dirty="0">
                <a:effectLst/>
                <a:latin typeface="BlinkMacSystemFont"/>
              </a:rPr>
              <a:t>)</a:t>
            </a:r>
          </a:p>
          <a:p>
            <a:pPr marL="342900" indent="-342900">
              <a:buFont typeface="Arial" panose="020B0604020202020204" pitchFamily="34" charset="0"/>
              <a:buChar char="•"/>
            </a:pPr>
            <a:r>
              <a:rPr lang="en-US" sz="2400" dirty="0">
                <a:latin typeface="BlinkMacSystemFont"/>
              </a:rPr>
              <a:t>U</a:t>
            </a:r>
            <a:r>
              <a:rPr lang="en-US" sz="2400" b="0" i="0" dirty="0">
                <a:effectLst/>
                <a:latin typeface="BlinkMacSystemFont"/>
              </a:rPr>
              <a:t>nintentional weight loss</a:t>
            </a:r>
          </a:p>
          <a:p>
            <a:pPr marL="342900" indent="-342900">
              <a:buFont typeface="Arial" panose="020B0604020202020204" pitchFamily="34" charset="0"/>
              <a:buChar char="•"/>
            </a:pPr>
            <a:r>
              <a:rPr lang="en-US" sz="2400" dirty="0">
                <a:latin typeface="BlinkMacSystemFont"/>
              </a:rPr>
              <a:t>K</a:t>
            </a:r>
            <a:r>
              <a:rPr lang="en-US" sz="2400" b="0" i="0" dirty="0">
                <a:effectLst/>
                <a:latin typeface="BlinkMacSystemFont"/>
              </a:rPr>
              <a:t>etoacidosis</a:t>
            </a:r>
          </a:p>
          <a:p>
            <a:pPr marL="342900" indent="-342900">
              <a:buFont typeface="Arial" panose="020B0604020202020204" pitchFamily="34" charset="0"/>
              <a:buChar char="•"/>
            </a:pPr>
            <a:r>
              <a:rPr lang="en-US" sz="2400" dirty="0">
                <a:latin typeface="BlinkMacSystemFont"/>
              </a:rPr>
              <a:t>G</a:t>
            </a:r>
            <a:r>
              <a:rPr lang="en-US" sz="2400" b="0" i="0" dirty="0">
                <a:effectLst/>
                <a:latin typeface="BlinkMacSystemFont"/>
              </a:rPr>
              <a:t>lucose 360 mg/dl or greater. </a:t>
            </a:r>
            <a:endParaRPr lang="en-US" dirty="0"/>
          </a:p>
        </p:txBody>
      </p:sp>
      <p:sp>
        <p:nvSpPr>
          <p:cNvPr id="6" name="TextBox 5">
            <a:extLst>
              <a:ext uri="{FF2B5EF4-FFF2-40B4-BE49-F238E27FC236}">
                <a16:creationId xmlns:a16="http://schemas.microsoft.com/office/drawing/2014/main" id="{781CDBEF-79AA-7F88-E541-05B774CF0ECA}"/>
              </a:ext>
            </a:extLst>
          </p:cNvPr>
          <p:cNvSpPr txBox="1"/>
          <p:nvPr/>
        </p:nvSpPr>
        <p:spPr>
          <a:xfrm>
            <a:off x="4089260" y="2892436"/>
            <a:ext cx="4572000" cy="954107"/>
          </a:xfrm>
          <a:prstGeom prst="rect">
            <a:avLst/>
          </a:prstGeom>
          <a:noFill/>
        </p:spPr>
        <p:txBody>
          <a:bodyPr wrap="square">
            <a:spAutoFit/>
          </a:bodyPr>
          <a:lstStyle/>
          <a:p>
            <a:r>
              <a:rPr lang="en-US" sz="2800" dirty="0"/>
              <a:t>Type 1 Most Discriminative Features</a:t>
            </a:r>
          </a:p>
        </p:txBody>
      </p:sp>
      <p:pic>
        <p:nvPicPr>
          <p:cNvPr id="8" name="Picture 7">
            <a:extLst>
              <a:ext uri="{FF2B5EF4-FFF2-40B4-BE49-F238E27FC236}">
                <a16:creationId xmlns:a16="http://schemas.microsoft.com/office/drawing/2014/main" id="{6FD3D6C8-1E84-779C-2516-A7AC34D762F0}"/>
              </a:ext>
            </a:extLst>
          </p:cNvPr>
          <p:cNvPicPr>
            <a:picLocks noChangeAspect="1"/>
          </p:cNvPicPr>
          <p:nvPr/>
        </p:nvPicPr>
        <p:blipFill>
          <a:blip r:embed="rId3"/>
          <a:stretch>
            <a:fillRect/>
          </a:stretch>
        </p:blipFill>
        <p:spPr>
          <a:xfrm>
            <a:off x="76200" y="5943600"/>
            <a:ext cx="4160466" cy="781284"/>
          </a:xfrm>
          <a:prstGeom prst="rect">
            <a:avLst/>
          </a:prstGeom>
        </p:spPr>
      </p:pic>
      <p:pic>
        <p:nvPicPr>
          <p:cNvPr id="5" name="Picture 4" descr="Young business woman on a call shocked">
            <a:extLst>
              <a:ext uri="{FF2B5EF4-FFF2-40B4-BE49-F238E27FC236}">
                <a16:creationId xmlns:a16="http://schemas.microsoft.com/office/drawing/2014/main" id="{5A885A91-AC08-72FF-7B12-C1BB9013C4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5953" y="1143000"/>
            <a:ext cx="1451458" cy="4800600"/>
          </a:xfrm>
          <a:prstGeom prst="rect">
            <a:avLst/>
          </a:prstGeom>
        </p:spPr>
      </p:pic>
      <p:pic>
        <p:nvPicPr>
          <p:cNvPr id="3" name="Picture 2">
            <a:extLst>
              <a:ext uri="{FF2B5EF4-FFF2-40B4-BE49-F238E27FC236}">
                <a16:creationId xmlns:a16="http://schemas.microsoft.com/office/drawing/2014/main" id="{C1C96BA2-2F72-F730-769B-4BE5CD3D7308}"/>
              </a:ext>
            </a:extLst>
          </p:cNvPr>
          <p:cNvPicPr>
            <a:picLocks noChangeAspect="1"/>
          </p:cNvPicPr>
          <p:nvPr/>
        </p:nvPicPr>
        <p:blipFill>
          <a:blip r:embed="rId5"/>
          <a:stretch>
            <a:fillRect/>
          </a:stretch>
        </p:blipFill>
        <p:spPr>
          <a:xfrm>
            <a:off x="6320832" y="6424686"/>
            <a:ext cx="2302494" cy="236282"/>
          </a:xfrm>
          <a:prstGeom prst="rect">
            <a:avLst/>
          </a:prstGeom>
        </p:spPr>
      </p:pic>
    </p:spTree>
    <p:custDataLst>
      <p:tags r:id="rId1"/>
    </p:custDataLst>
    <p:extLst>
      <p:ext uri="{BB962C8B-B14F-4D97-AF65-F5344CB8AC3E}">
        <p14:creationId xmlns:p14="http://schemas.microsoft.com/office/powerpoint/2010/main" val="1665177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0D6B2-A476-2EC9-0154-68A62D33FEC2}"/>
              </a:ext>
            </a:extLst>
          </p:cNvPr>
          <p:cNvSpPr>
            <a:spLocks noGrp="1"/>
          </p:cNvSpPr>
          <p:nvPr>
            <p:ph type="title"/>
          </p:nvPr>
        </p:nvSpPr>
        <p:spPr>
          <a:xfrm>
            <a:off x="304799" y="228600"/>
            <a:ext cx="8458199" cy="914400"/>
          </a:xfrm>
        </p:spPr>
        <p:txBody>
          <a:bodyPr/>
          <a:lstStyle/>
          <a:p>
            <a:r>
              <a:rPr lang="en-US" dirty="0"/>
              <a:t>Type 1 Diabetes Progression</a:t>
            </a:r>
          </a:p>
        </p:txBody>
      </p:sp>
      <p:graphicFrame>
        <p:nvGraphicFramePr>
          <p:cNvPr id="3" name="Table 2">
            <a:extLst>
              <a:ext uri="{FF2B5EF4-FFF2-40B4-BE49-F238E27FC236}">
                <a16:creationId xmlns:a16="http://schemas.microsoft.com/office/drawing/2014/main" id="{D062266F-5B70-7D1C-C2D8-0ECDF2453A3C}"/>
              </a:ext>
            </a:extLst>
          </p:cNvPr>
          <p:cNvGraphicFramePr>
            <a:graphicFrameLocks noGrp="1"/>
          </p:cNvGraphicFramePr>
          <p:nvPr/>
        </p:nvGraphicFramePr>
        <p:xfrm>
          <a:off x="303124" y="1295400"/>
          <a:ext cx="8458199" cy="4841600"/>
        </p:xfrm>
        <a:graphic>
          <a:graphicData uri="http://schemas.openxmlformats.org/drawingml/2006/table">
            <a:tbl>
              <a:tblPr/>
              <a:tblGrid>
                <a:gridCol w="1551963">
                  <a:extLst>
                    <a:ext uri="{9D8B030D-6E8A-4147-A177-3AD203B41FA5}">
                      <a16:colId xmlns:a16="http://schemas.microsoft.com/office/drawing/2014/main" val="1718961071"/>
                    </a:ext>
                  </a:extLst>
                </a:gridCol>
                <a:gridCol w="2258037">
                  <a:extLst>
                    <a:ext uri="{9D8B030D-6E8A-4147-A177-3AD203B41FA5}">
                      <a16:colId xmlns:a16="http://schemas.microsoft.com/office/drawing/2014/main" val="2126884748"/>
                    </a:ext>
                  </a:extLst>
                </a:gridCol>
                <a:gridCol w="2630647">
                  <a:extLst>
                    <a:ext uri="{9D8B030D-6E8A-4147-A177-3AD203B41FA5}">
                      <a16:colId xmlns:a16="http://schemas.microsoft.com/office/drawing/2014/main" val="702364766"/>
                    </a:ext>
                  </a:extLst>
                </a:gridCol>
                <a:gridCol w="2017552">
                  <a:extLst>
                    <a:ext uri="{9D8B030D-6E8A-4147-A177-3AD203B41FA5}">
                      <a16:colId xmlns:a16="http://schemas.microsoft.com/office/drawing/2014/main" val="4142547164"/>
                    </a:ext>
                  </a:extLst>
                </a:gridCol>
              </a:tblGrid>
              <a:tr h="375094">
                <a:tc>
                  <a:txBody>
                    <a:bodyPr/>
                    <a:lstStyle/>
                    <a:p>
                      <a:pPr algn="l" fontAlgn="base"/>
                      <a:br>
                        <a:rPr lang="en-US" sz="1800" b="1" dirty="0">
                          <a:effectLst/>
                        </a:rPr>
                      </a:br>
                      <a:endParaRPr lang="en-US" sz="1800" b="1" dirty="0">
                        <a:effectLst/>
                      </a:endParaRP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CCCCFF"/>
                    </a:solidFill>
                  </a:tcPr>
                </a:tc>
                <a:tc>
                  <a:txBody>
                    <a:bodyPr/>
                    <a:lstStyle/>
                    <a:p>
                      <a:pPr algn="l" fontAlgn="base"/>
                      <a:r>
                        <a:rPr lang="en-US" sz="2000" b="1" dirty="0">
                          <a:effectLst/>
                        </a:rPr>
                        <a:t>Stage 1</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CCCCFF"/>
                    </a:solidFill>
                  </a:tcPr>
                </a:tc>
                <a:tc>
                  <a:txBody>
                    <a:bodyPr/>
                    <a:lstStyle/>
                    <a:p>
                      <a:pPr algn="l" fontAlgn="base"/>
                      <a:r>
                        <a:rPr lang="en-US" sz="2000" b="1" dirty="0">
                          <a:effectLst/>
                        </a:rPr>
                        <a:t>Stage 2</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CCCCFF"/>
                    </a:solidFill>
                  </a:tcPr>
                </a:tc>
                <a:tc>
                  <a:txBody>
                    <a:bodyPr/>
                    <a:lstStyle/>
                    <a:p>
                      <a:pPr algn="l"/>
                      <a:r>
                        <a:rPr lang="en-US" sz="20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effectLst/>
                        </a:rPr>
                        <a:t>Stage 3</a:t>
                      </a:r>
                    </a:p>
                    <a:p>
                      <a:pPr algn="l"/>
                      <a:endParaRPr lang="en-US" sz="2000" dirty="0"/>
                    </a:p>
                  </a:txBody>
                  <a:tcPr marL="72208" marR="72208" marT="36104" marB="36104">
                    <a:lnL w="9525" cap="flat" cmpd="sng" algn="ctr">
                      <a:solidFill>
                        <a:srgbClr val="1A1A1A"/>
                      </a:solidFill>
                      <a:prstDash val="solid"/>
                      <a:round/>
                      <a:headEnd type="none" w="med" len="med"/>
                      <a:tailEnd type="none" w="med" len="med"/>
                    </a:lnL>
                    <a:lnB w="9525" cap="flat" cmpd="sng" algn="ctr">
                      <a:solidFill>
                        <a:srgbClr val="1A1A1A"/>
                      </a:solidFill>
                      <a:prstDash val="solid"/>
                      <a:round/>
                      <a:headEnd type="none" w="med" len="med"/>
                      <a:tailEnd type="none" w="med" len="med"/>
                    </a:lnB>
                    <a:solidFill>
                      <a:srgbClr val="CCCCFF"/>
                    </a:solidFill>
                  </a:tcPr>
                </a:tc>
                <a:extLst>
                  <a:ext uri="{0D108BD9-81ED-4DB2-BD59-A6C34878D82A}">
                    <a16:rowId xmlns:a16="http://schemas.microsoft.com/office/drawing/2014/main" val="2463480101"/>
                  </a:ext>
                </a:extLst>
              </a:tr>
              <a:tr h="214690">
                <a:tc rowSpan="3">
                  <a:txBody>
                    <a:bodyPr/>
                    <a:lstStyle/>
                    <a:p>
                      <a:pPr algn="l" fontAlgn="base"/>
                      <a:r>
                        <a:rPr lang="en-US" sz="1800" dirty="0">
                          <a:effectLst/>
                        </a:rPr>
                        <a:t>Characteristics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Autoimmunity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Autoimmunity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Autoimmunity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219390501"/>
                  </a:ext>
                </a:extLst>
              </a:tr>
              <a:tr h="287263">
                <a:tc vMerge="1">
                  <a:txBody>
                    <a:bodyPr/>
                    <a:lstStyle/>
                    <a:p>
                      <a:endParaRPr lang="en-US"/>
                    </a:p>
                  </a:txBody>
                  <a:tcPr/>
                </a:tc>
                <a:tc>
                  <a:txBody>
                    <a:bodyPr/>
                    <a:lstStyle/>
                    <a:p>
                      <a:pPr algn="l" fontAlgn="base"/>
                      <a:r>
                        <a:rPr lang="en-US" sz="1800" dirty="0">
                          <a:effectLst/>
                        </a:rPr>
                        <a:t>• Normoglycemia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Dysglycemia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a:effectLst/>
                        </a:rPr>
                        <a:t>• Overt hyperglycemia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1737724514"/>
                  </a:ext>
                </a:extLst>
              </a:tr>
              <a:tr h="214690">
                <a:tc vMerge="1">
                  <a:txBody>
                    <a:bodyPr/>
                    <a:lstStyle/>
                    <a:p>
                      <a:endParaRPr lang="en-US"/>
                    </a:p>
                  </a:txBody>
                  <a:tcPr/>
                </a:tc>
                <a:tc>
                  <a:txBody>
                    <a:bodyPr/>
                    <a:lstStyle/>
                    <a:p>
                      <a:pPr algn="l" fontAlgn="base"/>
                      <a:r>
                        <a:rPr lang="en-US" sz="1800" dirty="0">
                          <a:effectLst/>
                        </a:rPr>
                        <a:t>• Presymptomatic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Presymptomatic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a:effectLst/>
                        </a:rPr>
                        <a:t>• Symptomatic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1643613940"/>
                  </a:ext>
                </a:extLst>
              </a:tr>
              <a:tr h="2037268">
                <a:tc>
                  <a:txBody>
                    <a:bodyPr/>
                    <a:lstStyle/>
                    <a:p>
                      <a:pPr algn="l" fontAlgn="base"/>
                      <a:r>
                        <a:rPr lang="en-US" sz="1800" dirty="0">
                          <a:effectLst/>
                        </a:rPr>
                        <a:t>Diagnostic criteria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Multiple islet autoantibodies</a:t>
                      </a:r>
                    </a:p>
                    <a:p>
                      <a:pPr marL="285750" indent="-285750" algn="l" fontAlgn="base">
                        <a:buFontTx/>
                        <a:buChar char="-"/>
                      </a:pPr>
                      <a:r>
                        <a:rPr kumimoji="0" lang="en-US" b="0" i="0" kern="1200" dirty="0">
                          <a:solidFill>
                            <a:schemeClr val="tx1"/>
                          </a:solidFill>
                          <a:effectLst/>
                          <a:latin typeface="+mn-lt"/>
                          <a:ea typeface="+mn-ea"/>
                          <a:cs typeface="+mn-cs"/>
                        </a:rPr>
                        <a:t>GAD, glutamic acid decarboxylase  (primary)</a:t>
                      </a:r>
                    </a:p>
                    <a:p>
                      <a:pPr marL="285750" indent="-285750" algn="l" fontAlgn="base">
                        <a:buFontTx/>
                        <a:buChar char="-"/>
                      </a:pPr>
                      <a:r>
                        <a:rPr kumimoji="0" lang="en-US" b="0" i="0" kern="1200" dirty="0">
                          <a:solidFill>
                            <a:schemeClr val="tx1"/>
                          </a:solidFill>
                          <a:effectLst/>
                          <a:latin typeface="+mn-lt"/>
                          <a:ea typeface="+mn-ea"/>
                          <a:cs typeface="+mn-cs"/>
                        </a:rPr>
                        <a:t>islet antigen 2, or</a:t>
                      </a:r>
                    </a:p>
                    <a:p>
                      <a:pPr marL="285750" indent="-285750" algn="l" fontAlgn="base">
                        <a:buFontTx/>
                        <a:buChar char="-"/>
                      </a:pPr>
                      <a:r>
                        <a:rPr kumimoji="0" lang="en-US" b="0" i="0" kern="1200" dirty="0">
                          <a:solidFill>
                            <a:schemeClr val="tx1"/>
                          </a:solidFill>
                          <a:effectLst/>
                          <a:latin typeface="+mn-lt"/>
                          <a:ea typeface="+mn-ea"/>
                          <a:cs typeface="+mn-cs"/>
                        </a:rPr>
                        <a:t>Zinc transporter 8 (ZnT8)</a:t>
                      </a:r>
                      <a:endParaRPr kumimoji="0" lang="en-US" sz="1800" b="0" i="0" kern="1200" dirty="0">
                        <a:solidFill>
                          <a:schemeClr val="tx1"/>
                        </a:solidFill>
                        <a:effectLst/>
                        <a:latin typeface="+mn-lt"/>
                        <a:ea typeface="+mn-ea"/>
                        <a:cs typeface="+mn-cs"/>
                      </a:endParaRPr>
                    </a:p>
                    <a:p>
                      <a:pPr marL="0" indent="0" algn="l" fontAlgn="base">
                        <a:buFont typeface="Arial" panose="020B0604020202020204" pitchFamily="34" charset="0"/>
                        <a:buNone/>
                      </a:pPr>
                      <a:endParaRPr lang="en-US" sz="1800" dirty="0">
                        <a:effectLst/>
                      </a:endParaRP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Islet autoantibodies  </a:t>
                      </a:r>
                    </a:p>
                    <a:p>
                      <a:pPr algn="l" fontAlgn="base"/>
                      <a:br>
                        <a:rPr lang="en-US" sz="1800" dirty="0">
                          <a:effectLst/>
                        </a:rPr>
                      </a:br>
                      <a:r>
                        <a:rPr lang="en-US" sz="1800" dirty="0">
                          <a:effectLst/>
                        </a:rPr>
                        <a:t>Dysglycemia: </a:t>
                      </a:r>
                    </a:p>
                    <a:p>
                      <a:pPr algn="l" fontAlgn="base"/>
                      <a:r>
                        <a:rPr lang="en-US" sz="1800" dirty="0">
                          <a:effectLst/>
                        </a:rPr>
                        <a:t>Elevated IFG and/or IGT</a:t>
                      </a:r>
                      <a:br>
                        <a:rPr lang="en-US" sz="1800" dirty="0">
                          <a:effectLst/>
                        </a:rPr>
                      </a:br>
                      <a:r>
                        <a:rPr lang="en-US" sz="1800" dirty="0">
                          <a:effectLst/>
                        </a:rPr>
                        <a:t>• FPG 100–125 mg/dL  </a:t>
                      </a:r>
                      <a:br>
                        <a:rPr lang="en-US" sz="1800" dirty="0">
                          <a:effectLst/>
                        </a:rPr>
                      </a:br>
                      <a:r>
                        <a:rPr lang="en-US" sz="1800" dirty="0">
                          <a:effectLst/>
                        </a:rPr>
                        <a:t>• 2-h PG 140–199 mg/dL  </a:t>
                      </a:r>
                      <a:br>
                        <a:rPr lang="en-US" sz="1800" dirty="0">
                          <a:effectLst/>
                        </a:rPr>
                      </a:br>
                      <a:r>
                        <a:rPr lang="en-US" sz="1800" dirty="0">
                          <a:effectLst/>
                        </a:rPr>
                        <a:t>• A1C 5.7–6.4% or ≥10% increase in A1C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Autoantibodies may disappear over time</a:t>
                      </a:r>
                    </a:p>
                    <a:p>
                      <a:pPr algn="l" fontAlgn="base"/>
                      <a:r>
                        <a:rPr lang="en-US" sz="1800" dirty="0">
                          <a:effectLst/>
                        </a:rPr>
                        <a:t>(5-10% may not express antibodies)</a:t>
                      </a:r>
                      <a:br>
                        <a:rPr lang="en-US" sz="1800" dirty="0">
                          <a:effectLst/>
                        </a:rPr>
                      </a:br>
                      <a:r>
                        <a:rPr lang="en-US" sz="1800" dirty="0">
                          <a:effectLst/>
                        </a:rPr>
                        <a:t>• Diabetes diagnosed by standard criteria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912442706"/>
                  </a:ext>
                </a:extLst>
              </a:tr>
            </a:tbl>
          </a:graphicData>
        </a:graphic>
      </p:graphicFrame>
      <p:sp>
        <p:nvSpPr>
          <p:cNvPr id="4" name="TextBox 3">
            <a:extLst>
              <a:ext uri="{FF2B5EF4-FFF2-40B4-BE49-F238E27FC236}">
                <a16:creationId xmlns:a16="http://schemas.microsoft.com/office/drawing/2014/main" id="{14A6C4C6-8B6E-AEF2-7BC1-C6364DEFC67E}"/>
              </a:ext>
            </a:extLst>
          </p:cNvPr>
          <p:cNvSpPr txBox="1"/>
          <p:nvPr/>
        </p:nvSpPr>
        <p:spPr>
          <a:xfrm>
            <a:off x="6959954" y="6182494"/>
            <a:ext cx="2031646" cy="338554"/>
          </a:xfrm>
          <a:prstGeom prst="rect">
            <a:avLst/>
          </a:prstGeom>
          <a:noFill/>
        </p:spPr>
        <p:txBody>
          <a:bodyPr wrap="square" rtlCol="0">
            <a:spAutoFit/>
          </a:bodyPr>
          <a:lstStyle/>
          <a:p>
            <a:r>
              <a:rPr lang="en-US" sz="1600" dirty="0"/>
              <a:t>www.DiabetesEd.net</a:t>
            </a:r>
          </a:p>
        </p:txBody>
      </p:sp>
      <p:pic>
        <p:nvPicPr>
          <p:cNvPr id="6" name="Picture 5">
            <a:extLst>
              <a:ext uri="{FF2B5EF4-FFF2-40B4-BE49-F238E27FC236}">
                <a16:creationId xmlns:a16="http://schemas.microsoft.com/office/drawing/2014/main" id="{F2F90827-2A2A-94BA-5BFD-3B5A4CBAE13F}"/>
              </a:ext>
            </a:extLst>
          </p:cNvPr>
          <p:cNvPicPr>
            <a:picLocks noChangeAspect="1"/>
          </p:cNvPicPr>
          <p:nvPr/>
        </p:nvPicPr>
        <p:blipFill>
          <a:blip r:embed="rId2"/>
          <a:stretch>
            <a:fillRect/>
          </a:stretch>
        </p:blipFill>
        <p:spPr>
          <a:xfrm>
            <a:off x="457200" y="6216022"/>
            <a:ext cx="3437152" cy="484296"/>
          </a:xfrm>
          <a:prstGeom prst="rect">
            <a:avLst/>
          </a:prstGeom>
        </p:spPr>
      </p:pic>
    </p:spTree>
    <p:extLst>
      <p:ext uri="{BB962C8B-B14F-4D97-AF65-F5344CB8AC3E}">
        <p14:creationId xmlns:p14="http://schemas.microsoft.com/office/powerpoint/2010/main" val="2108336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457200" y="300196"/>
            <a:ext cx="8547100" cy="1681004"/>
          </a:xfrm>
        </p:spPr>
        <p:txBody>
          <a:bodyPr>
            <a:normAutofit fontScale="90000"/>
          </a:bodyPr>
          <a:lstStyle/>
          <a:p>
            <a:pPr eaLnBrk="1" hangingPunct="1"/>
            <a:r>
              <a:rPr lang="en-US" sz="4000" dirty="0"/>
              <a:t>3. Prevention or Delay of Diabetes and Associated Comorbidities (for Preclinical Type 1 Diabetes) </a:t>
            </a:r>
          </a:p>
        </p:txBody>
      </p:sp>
      <p:sp>
        <p:nvSpPr>
          <p:cNvPr id="74755" name="Rectangle 3"/>
          <p:cNvSpPr>
            <a:spLocks noGrp="1" noChangeArrowheads="1"/>
          </p:cNvSpPr>
          <p:nvPr>
            <p:ph sz="quarter" idx="1"/>
          </p:nvPr>
        </p:nvSpPr>
        <p:spPr>
          <a:xfrm>
            <a:off x="457200" y="1981200"/>
            <a:ext cx="6096000" cy="4800472"/>
          </a:xfrm>
        </p:spPr>
        <p:txBody>
          <a:bodyPr>
            <a:normAutofit/>
          </a:bodyPr>
          <a:lstStyle/>
          <a:p>
            <a:pPr eaLnBrk="1" hangingPunct="1"/>
            <a:r>
              <a:rPr lang="en-US" sz="2800" dirty="0"/>
              <a:t> Positive Antibodies with Prediabetes:</a:t>
            </a:r>
          </a:p>
          <a:p>
            <a:pPr lvl="1"/>
            <a:r>
              <a:rPr lang="en-US" sz="2400" dirty="0"/>
              <a:t>A1c 5.7 – 6.4% or fasting BG 100 -125mg/dl</a:t>
            </a:r>
          </a:p>
          <a:p>
            <a:r>
              <a:rPr lang="en-US" sz="2800" dirty="0"/>
              <a:t>Action:</a:t>
            </a:r>
          </a:p>
          <a:p>
            <a:pPr lvl="1"/>
            <a:r>
              <a:rPr lang="en-US" sz="2800" dirty="0"/>
              <a:t>Screen A1C every 6 months</a:t>
            </a:r>
          </a:p>
          <a:p>
            <a:pPr lvl="1"/>
            <a:r>
              <a:rPr lang="en-US" sz="2800" dirty="0"/>
              <a:t>75- OGTT every year</a:t>
            </a:r>
          </a:p>
          <a:p>
            <a:pPr lvl="1"/>
            <a:r>
              <a:rPr lang="en-US" sz="2800" dirty="0"/>
              <a:t>Modify screening based on antibodies and glycemic metrics.</a:t>
            </a:r>
          </a:p>
          <a:p>
            <a:pPr lvl="1"/>
            <a:r>
              <a:rPr lang="en-US" sz="2800" dirty="0"/>
              <a:t>May benefit from CGM to monitor progression</a:t>
            </a:r>
          </a:p>
        </p:txBody>
      </p:sp>
      <p:pic>
        <p:nvPicPr>
          <p:cNvPr id="6" name="Picture 2">
            <a:extLst>
              <a:ext uri="{FF2B5EF4-FFF2-40B4-BE49-F238E27FC236}">
                <a16:creationId xmlns:a16="http://schemas.microsoft.com/office/drawing/2014/main" id="{25D00636-7FF1-6899-B6A0-4C6DC9FC3B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660" y="6386185"/>
            <a:ext cx="1020360" cy="282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2">
            <a:extLst>
              <a:ext uri="{FF2B5EF4-FFF2-40B4-BE49-F238E27FC236}">
                <a16:creationId xmlns:a16="http://schemas.microsoft.com/office/drawing/2014/main" id="{E1C2ECF4-6085-C891-E39C-0DDB472EC284}"/>
              </a:ext>
            </a:extLst>
          </p:cNvPr>
          <p:cNvPicPr>
            <a:picLocks noChangeAspect="1"/>
          </p:cNvPicPr>
          <p:nvPr/>
        </p:nvPicPr>
        <p:blipFill>
          <a:blip r:embed="rId4"/>
          <a:stretch>
            <a:fillRect/>
          </a:stretch>
        </p:blipFill>
        <p:spPr>
          <a:xfrm>
            <a:off x="1813788" y="6320795"/>
            <a:ext cx="4029719" cy="413530"/>
          </a:xfrm>
          <a:prstGeom prst="rect">
            <a:avLst/>
          </a:prstGeom>
        </p:spPr>
      </p:pic>
      <p:pic>
        <p:nvPicPr>
          <p:cNvPr id="4" name="Picture 3">
            <a:extLst>
              <a:ext uri="{FF2B5EF4-FFF2-40B4-BE49-F238E27FC236}">
                <a16:creationId xmlns:a16="http://schemas.microsoft.com/office/drawing/2014/main" id="{AF762938-A84D-0F89-80BC-82B15CA31002}"/>
              </a:ext>
            </a:extLst>
          </p:cNvPr>
          <p:cNvPicPr>
            <a:picLocks noChangeAspect="1"/>
          </p:cNvPicPr>
          <p:nvPr/>
        </p:nvPicPr>
        <p:blipFill>
          <a:blip r:embed="rId5"/>
          <a:stretch>
            <a:fillRect/>
          </a:stretch>
        </p:blipFill>
        <p:spPr>
          <a:xfrm>
            <a:off x="6518035" y="2590800"/>
            <a:ext cx="2486265" cy="3125002"/>
          </a:xfrm>
          <a:prstGeom prst="rect">
            <a:avLst/>
          </a:prstGeom>
        </p:spPr>
      </p:pic>
      <p:sp>
        <p:nvSpPr>
          <p:cNvPr id="5" name="TextBox 4">
            <a:extLst>
              <a:ext uri="{FF2B5EF4-FFF2-40B4-BE49-F238E27FC236}">
                <a16:creationId xmlns:a16="http://schemas.microsoft.com/office/drawing/2014/main" id="{DA2C17ED-7B93-779F-E1CB-33F6BE2C4726}"/>
              </a:ext>
            </a:extLst>
          </p:cNvPr>
          <p:cNvSpPr txBox="1"/>
          <p:nvPr/>
        </p:nvSpPr>
        <p:spPr>
          <a:xfrm>
            <a:off x="7086600" y="5715802"/>
            <a:ext cx="1800465" cy="369332"/>
          </a:xfrm>
          <a:prstGeom prst="rect">
            <a:avLst/>
          </a:prstGeom>
          <a:noFill/>
        </p:spPr>
        <p:txBody>
          <a:bodyPr wrap="square" rtlCol="0">
            <a:spAutoFit/>
          </a:bodyPr>
          <a:lstStyle/>
          <a:p>
            <a:r>
              <a:rPr lang="en-US" dirty="0"/>
              <a:t>Trialnet.org</a:t>
            </a:r>
          </a:p>
        </p:txBody>
      </p:sp>
    </p:spTree>
    <p:custDataLst>
      <p:tags r:id="rId1"/>
    </p:custDataLst>
    <p:extLst>
      <p:ext uri="{BB962C8B-B14F-4D97-AF65-F5344CB8AC3E}">
        <p14:creationId xmlns:p14="http://schemas.microsoft.com/office/powerpoint/2010/main" val="1687922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DB49C-9C14-F24D-88D0-38C104144A1C}"/>
              </a:ext>
            </a:extLst>
          </p:cNvPr>
          <p:cNvSpPr>
            <a:spLocks noGrp="1"/>
          </p:cNvSpPr>
          <p:nvPr>
            <p:ph type="title"/>
          </p:nvPr>
        </p:nvSpPr>
        <p:spPr/>
        <p:txBody>
          <a:bodyPr/>
          <a:lstStyle/>
          <a:p>
            <a:r>
              <a:rPr lang="en-US" dirty="0"/>
              <a:t>Type 1 &amp; Lifestyle Prevention</a:t>
            </a:r>
          </a:p>
        </p:txBody>
      </p:sp>
      <p:sp>
        <p:nvSpPr>
          <p:cNvPr id="3" name="Content Placeholder 2">
            <a:extLst>
              <a:ext uri="{FF2B5EF4-FFF2-40B4-BE49-F238E27FC236}">
                <a16:creationId xmlns:a16="http://schemas.microsoft.com/office/drawing/2014/main" id="{DFA68250-F9BE-0D80-426C-FEF81EAFD249}"/>
              </a:ext>
            </a:extLst>
          </p:cNvPr>
          <p:cNvSpPr>
            <a:spLocks noGrp="1"/>
          </p:cNvSpPr>
          <p:nvPr>
            <p:ph sz="quarter" idx="1"/>
          </p:nvPr>
        </p:nvSpPr>
        <p:spPr>
          <a:xfrm>
            <a:off x="457200" y="1219200"/>
            <a:ext cx="4041648" cy="5334000"/>
          </a:xfrm>
        </p:spPr>
        <p:txBody>
          <a:bodyPr>
            <a:normAutofit fontScale="85000" lnSpcReduction="20000"/>
          </a:bodyPr>
          <a:lstStyle/>
          <a:p>
            <a:pPr>
              <a:lnSpc>
                <a:spcPct val="120000"/>
              </a:lnSpc>
            </a:pPr>
            <a:r>
              <a:rPr lang="en-US" dirty="0">
                <a:ea typeface="Calibri" panose="020F0502020204030204" pitchFamily="34" charset="0"/>
                <a:cs typeface="Calibri" panose="020F0502020204030204" pitchFamily="34" charset="0"/>
              </a:rPr>
              <a:t>Observational studies in those with antibodies, shed light on factors that </a:t>
            </a:r>
            <a:r>
              <a:rPr lang="en-US" b="1" i="1" dirty="0">
                <a:ea typeface="Calibri" panose="020F0502020204030204" pitchFamily="34" charset="0"/>
                <a:cs typeface="Calibri" panose="020F0502020204030204" pitchFamily="34" charset="0"/>
              </a:rPr>
              <a:t>increase</a:t>
            </a:r>
            <a:r>
              <a:rPr lang="en-US" dirty="0">
                <a:ea typeface="Calibri" panose="020F0502020204030204" pitchFamily="34" charset="0"/>
                <a:cs typeface="Calibri" panose="020F0502020204030204" pitchFamily="34" charset="0"/>
              </a:rPr>
              <a:t> </a:t>
            </a:r>
            <a:r>
              <a:rPr lang="el-GR" b="0" i="0" dirty="0">
                <a:solidFill>
                  <a:srgbClr val="383636"/>
                </a:solidFill>
                <a:effectLst/>
                <a:ea typeface="Calibri" panose="020F0502020204030204" pitchFamily="34" charset="0"/>
                <a:cs typeface="Calibri" panose="020F0502020204030204" pitchFamily="34" charset="0"/>
              </a:rPr>
              <a:t>β-</a:t>
            </a:r>
            <a:r>
              <a:rPr lang="en-US" b="0" i="0" dirty="0">
                <a:solidFill>
                  <a:srgbClr val="383636"/>
                </a:solidFill>
                <a:effectLst/>
                <a:ea typeface="Calibri" panose="020F0502020204030204" pitchFamily="34" charset="0"/>
                <a:cs typeface="Calibri" panose="020F0502020204030204" pitchFamily="34" charset="0"/>
              </a:rPr>
              <a:t>cell demand:</a:t>
            </a:r>
          </a:p>
          <a:p>
            <a:pPr lvl="1">
              <a:lnSpc>
                <a:spcPct val="120000"/>
              </a:lnSpc>
            </a:pPr>
            <a:r>
              <a:rPr lang="en-US" dirty="0">
                <a:solidFill>
                  <a:srgbClr val="383636"/>
                </a:solidFill>
                <a:ea typeface="Calibri" panose="020F0502020204030204" pitchFamily="34" charset="0"/>
                <a:cs typeface="Calibri" panose="020F0502020204030204" pitchFamily="34" charset="0"/>
              </a:rPr>
              <a:t>Less physical activity</a:t>
            </a:r>
          </a:p>
          <a:p>
            <a:pPr lvl="1">
              <a:lnSpc>
                <a:spcPct val="120000"/>
              </a:lnSpc>
            </a:pPr>
            <a:r>
              <a:rPr lang="en-US" dirty="0">
                <a:solidFill>
                  <a:srgbClr val="383636"/>
                </a:solidFill>
                <a:ea typeface="Calibri" panose="020F0502020204030204" pitchFamily="34" charset="0"/>
                <a:cs typeface="Calibri" panose="020F0502020204030204" pitchFamily="34" charset="0"/>
              </a:rPr>
              <a:t>Consuming higher glycemic index foods</a:t>
            </a:r>
          </a:p>
          <a:p>
            <a:pPr lvl="1">
              <a:lnSpc>
                <a:spcPct val="120000"/>
              </a:lnSpc>
            </a:pPr>
            <a:r>
              <a:rPr lang="en-US" dirty="0">
                <a:solidFill>
                  <a:srgbClr val="383636"/>
                </a:solidFill>
                <a:ea typeface="Calibri" panose="020F0502020204030204" pitchFamily="34" charset="0"/>
                <a:cs typeface="Calibri" panose="020F0502020204030204" pitchFamily="34" charset="0"/>
              </a:rPr>
              <a:t>Sugar intake.</a:t>
            </a:r>
            <a:endParaRPr lang="en-US" dirty="0">
              <a:ea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33C2CD37-A3A1-54E7-AF60-7C51D8D07C75}"/>
              </a:ext>
            </a:extLst>
          </p:cNvPr>
          <p:cNvSpPr>
            <a:spLocks noGrp="1"/>
          </p:cNvSpPr>
          <p:nvPr>
            <p:ph sz="quarter" idx="2"/>
          </p:nvPr>
        </p:nvSpPr>
        <p:spPr/>
        <p:txBody>
          <a:bodyPr>
            <a:normAutofit fontScale="85000" lnSpcReduction="20000"/>
          </a:bodyPr>
          <a:lstStyle/>
          <a:p>
            <a:pPr>
              <a:lnSpc>
                <a:spcPct val="120000"/>
              </a:lnSpc>
            </a:pPr>
            <a:r>
              <a:rPr lang="en-US" dirty="0"/>
              <a:t>Factors that </a:t>
            </a:r>
            <a:r>
              <a:rPr lang="en-US" b="1" dirty="0"/>
              <a:t>reduced risk</a:t>
            </a:r>
            <a:r>
              <a:rPr lang="en-US" dirty="0"/>
              <a:t> of progression from TEDDY study:</a:t>
            </a:r>
          </a:p>
          <a:p>
            <a:pPr>
              <a:lnSpc>
                <a:spcPct val="120000"/>
              </a:lnSpc>
            </a:pPr>
            <a:r>
              <a:rPr lang="en-US" dirty="0"/>
              <a:t>Daily minutes spent doing vigorous physical exercise.</a:t>
            </a:r>
          </a:p>
          <a:p>
            <a:pPr>
              <a:lnSpc>
                <a:spcPct val="120000"/>
              </a:lnSpc>
            </a:pPr>
            <a:endParaRPr lang="en-US" dirty="0"/>
          </a:p>
          <a:p>
            <a:pPr>
              <a:lnSpc>
                <a:spcPct val="120000"/>
              </a:lnSpc>
            </a:pPr>
            <a:r>
              <a:rPr lang="en-US" dirty="0"/>
              <a:t>More info needed</a:t>
            </a:r>
          </a:p>
          <a:p>
            <a:endParaRPr lang="en-US" dirty="0"/>
          </a:p>
        </p:txBody>
      </p:sp>
      <p:pic>
        <p:nvPicPr>
          <p:cNvPr id="5" name="Picture 4">
            <a:extLst>
              <a:ext uri="{FF2B5EF4-FFF2-40B4-BE49-F238E27FC236}">
                <a16:creationId xmlns:a16="http://schemas.microsoft.com/office/drawing/2014/main" id="{C97D9B09-C7BC-775B-F7B4-61ED2F73EDF0}"/>
              </a:ext>
            </a:extLst>
          </p:cNvPr>
          <p:cNvPicPr>
            <a:picLocks noChangeAspect="1"/>
          </p:cNvPicPr>
          <p:nvPr/>
        </p:nvPicPr>
        <p:blipFill>
          <a:blip r:embed="rId2"/>
          <a:stretch>
            <a:fillRect/>
          </a:stretch>
        </p:blipFill>
        <p:spPr>
          <a:xfrm>
            <a:off x="4280496" y="6315425"/>
            <a:ext cx="4723804" cy="484757"/>
          </a:xfrm>
          <a:prstGeom prst="rect">
            <a:avLst/>
          </a:prstGeom>
        </p:spPr>
      </p:pic>
    </p:spTree>
    <p:extLst>
      <p:ext uri="{BB962C8B-B14F-4D97-AF65-F5344CB8AC3E}">
        <p14:creationId xmlns:p14="http://schemas.microsoft.com/office/powerpoint/2010/main" val="1497085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6" y="273050"/>
            <a:ext cx="8226425" cy="1098550"/>
          </a:xfrm>
        </p:spPr>
        <p:txBody>
          <a:bodyPr anchor="b">
            <a:normAutofit fontScale="90000"/>
          </a:bodyPr>
          <a:lstStyle/>
          <a:p>
            <a:pPr>
              <a:lnSpc>
                <a:spcPct val="90000"/>
              </a:lnSpc>
            </a:pPr>
            <a:r>
              <a:rPr lang="en-US" sz="4000" b="1" dirty="0">
                <a:effectLst/>
              </a:rPr>
              <a:t>Standards of Care Update - Back to the Basics and Beyond</a:t>
            </a:r>
            <a:endParaRPr lang="en-US" sz="3700" dirty="0"/>
          </a:p>
        </p:txBody>
      </p:sp>
      <p:sp>
        <p:nvSpPr>
          <p:cNvPr id="3" name="Content Placeholder 2"/>
          <p:cNvSpPr>
            <a:spLocks noGrp="1"/>
          </p:cNvSpPr>
          <p:nvPr>
            <p:ph type="body" sz="half" idx="1"/>
          </p:nvPr>
        </p:nvSpPr>
        <p:spPr>
          <a:xfrm>
            <a:off x="455616" y="1334530"/>
            <a:ext cx="5766983" cy="5607050"/>
          </a:xfrm>
        </p:spPr>
        <p:txBody>
          <a:bodyPr>
            <a:normAutofit fontScale="92500" lnSpcReduction="10000"/>
          </a:bodyPr>
          <a:lstStyle/>
          <a:p>
            <a:pPr marL="0" indent="0">
              <a:lnSpc>
                <a:spcPct val="110000"/>
              </a:lnSpc>
              <a:buNone/>
            </a:pPr>
            <a:r>
              <a:rPr lang="en-US" sz="3200" b="1" dirty="0"/>
              <a:t>Objectives:</a:t>
            </a:r>
          </a:p>
          <a:p>
            <a:pPr marL="342900" marR="0" lvl="0" indent="-342900">
              <a:lnSpc>
                <a:spcPct val="115000"/>
              </a:lnSpc>
              <a:spcBef>
                <a:spcPts val="0"/>
              </a:spcBef>
              <a:spcAft>
                <a:spcPts val="0"/>
              </a:spcAft>
              <a:buSzPct val="100000"/>
              <a:buFont typeface="+mj-lt"/>
              <a:buAutoNum type="arabicPeriod"/>
              <a:tabLst>
                <a:tab pos="457200" algn="l"/>
              </a:tabLst>
            </a:pPr>
            <a:r>
              <a:rPr lang="en-US" sz="2200" dirty="0">
                <a:solidFill>
                  <a:srgbClr val="222222"/>
                </a:solidFill>
                <a:ea typeface="Times New Roman" panose="02020603050405020304" pitchFamily="18" charset="0"/>
                <a:cs typeface="Calibri" panose="020F0502020204030204" pitchFamily="34" charset="0"/>
              </a:rPr>
              <a:t>Review the changes &amp; updates to the annual ADA Standards of Medical Care in Diabetes.</a:t>
            </a:r>
          </a:p>
          <a:p>
            <a:pPr marL="342900" marR="0" lvl="0" indent="-342900">
              <a:lnSpc>
                <a:spcPct val="115000"/>
              </a:lnSpc>
              <a:spcBef>
                <a:spcPts val="0"/>
              </a:spcBef>
              <a:spcAft>
                <a:spcPts val="0"/>
              </a:spcAft>
              <a:buSzPct val="100000"/>
              <a:buFont typeface="+mj-lt"/>
              <a:buAutoNum type="arabicPeriod"/>
              <a:tabLst>
                <a:tab pos="457200" algn="l"/>
              </a:tabLst>
            </a:pPr>
            <a:r>
              <a:rPr lang="en-US" sz="2200" dirty="0">
                <a:solidFill>
                  <a:srgbClr val="222222"/>
                </a:solidFill>
                <a:ea typeface="Times New Roman" panose="02020603050405020304" pitchFamily="18" charset="0"/>
                <a:cs typeface="Calibri" panose="020F0502020204030204" pitchFamily="34" charset="0"/>
              </a:rPr>
              <a:t>Identify the key elements of the standards that improve clinical care for people with diabetes.</a:t>
            </a:r>
          </a:p>
          <a:p>
            <a:pPr marL="342900" marR="0" lvl="0" indent="-342900">
              <a:lnSpc>
                <a:spcPct val="115000"/>
              </a:lnSpc>
              <a:spcBef>
                <a:spcPts val="0"/>
              </a:spcBef>
              <a:spcAft>
                <a:spcPts val="0"/>
              </a:spcAft>
              <a:buSzPct val="100000"/>
              <a:buFont typeface="+mj-lt"/>
              <a:buAutoNum type="arabicPeriod"/>
              <a:tabLst>
                <a:tab pos="457200" algn="l"/>
              </a:tabLst>
            </a:pPr>
            <a:r>
              <a:rPr lang="en-US" sz="2200" dirty="0">
                <a:solidFill>
                  <a:srgbClr val="222222"/>
                </a:solidFill>
                <a:ea typeface="Times New Roman" panose="02020603050405020304" pitchFamily="18" charset="0"/>
                <a:cs typeface="Calibri" panose="020F0502020204030204" pitchFamily="34" charset="0"/>
              </a:rPr>
              <a:t>Review and discuss appropriate use of the latest medications that address hyperglycemia and cardiorenal health.</a:t>
            </a:r>
          </a:p>
          <a:p>
            <a:pPr marL="342900" marR="0" lvl="0" indent="-342900">
              <a:lnSpc>
                <a:spcPct val="115000"/>
              </a:lnSpc>
              <a:spcBef>
                <a:spcPts val="0"/>
              </a:spcBef>
              <a:spcAft>
                <a:spcPts val="0"/>
              </a:spcAft>
              <a:buSzPct val="100000"/>
              <a:buFont typeface="+mj-lt"/>
              <a:buAutoNum type="arabicPeriod"/>
              <a:tabLst>
                <a:tab pos="457200" algn="l"/>
              </a:tabLst>
            </a:pPr>
            <a:r>
              <a:rPr lang="en-US" sz="2200" dirty="0">
                <a:solidFill>
                  <a:srgbClr val="222222"/>
                </a:solidFill>
                <a:ea typeface="Times New Roman" panose="02020603050405020304" pitchFamily="18" charset="0"/>
                <a:cs typeface="Calibri" panose="020F0502020204030204" pitchFamily="34" charset="0"/>
              </a:rPr>
              <a:t>Describe how diabetes distress affects self-management.</a:t>
            </a:r>
          </a:p>
          <a:p>
            <a:pPr marL="342900" marR="0" lvl="0" indent="-342900">
              <a:lnSpc>
                <a:spcPct val="115000"/>
              </a:lnSpc>
              <a:spcBef>
                <a:spcPts val="0"/>
              </a:spcBef>
              <a:spcAft>
                <a:spcPts val="0"/>
              </a:spcAft>
              <a:buSzPct val="100000"/>
              <a:buFont typeface="+mj-lt"/>
              <a:buAutoNum type="arabicPeriod"/>
              <a:tabLst>
                <a:tab pos="457200" algn="l"/>
              </a:tabLst>
            </a:pPr>
            <a:r>
              <a:rPr lang="en-US" sz="2200" dirty="0">
                <a:solidFill>
                  <a:srgbClr val="222222"/>
                </a:solidFill>
                <a:ea typeface="Times New Roman" panose="02020603050405020304" pitchFamily="18" charset="0"/>
                <a:cs typeface="Calibri" panose="020F0502020204030204" pitchFamily="34" charset="0"/>
              </a:rPr>
              <a:t>Share practical approaches to assess and address diabetes distress in clinical care.   </a:t>
            </a:r>
          </a:p>
          <a:p>
            <a:pPr marL="342900" marR="0" lvl="0" indent="-342900">
              <a:lnSpc>
                <a:spcPct val="115000"/>
              </a:lnSpc>
              <a:spcBef>
                <a:spcPts val="0"/>
              </a:spcBef>
              <a:spcAft>
                <a:spcPts val="0"/>
              </a:spcAft>
              <a:buSzPct val="100000"/>
              <a:buFont typeface="+mj-lt"/>
              <a:buAutoNum type="arabicPeriod"/>
              <a:tabLst>
                <a:tab pos="457200" algn="l"/>
              </a:tabLst>
            </a:pPr>
            <a:r>
              <a:rPr lang="en-US" sz="2200" dirty="0">
                <a:solidFill>
                  <a:srgbClr val="222222"/>
                </a:solidFill>
                <a:ea typeface="Times New Roman" panose="02020603050405020304" pitchFamily="18" charset="0"/>
                <a:cs typeface="Calibri" panose="020F0502020204030204" pitchFamily="34" charset="0"/>
              </a:rPr>
              <a:t>Describe how to assess CGM reports and provide collaborative care.</a:t>
            </a:r>
          </a:p>
          <a:p>
            <a:pPr marL="457200" marR="0" lvl="0" indent="-457200">
              <a:lnSpc>
                <a:spcPct val="115000"/>
              </a:lnSpc>
              <a:spcBef>
                <a:spcPts val="0"/>
              </a:spcBef>
              <a:spcAft>
                <a:spcPts val="0"/>
              </a:spcAft>
              <a:buSzPct val="100000"/>
              <a:buFont typeface="+mj-lt"/>
              <a:buAutoNum type="arabicPeriod"/>
              <a:tabLst>
                <a:tab pos="457200" algn="l"/>
              </a:tabLst>
            </a:pPr>
            <a:r>
              <a:rPr lang="en-US" sz="2200" dirty="0">
                <a:solidFill>
                  <a:srgbClr val="222222"/>
                </a:solidFill>
                <a:ea typeface="Times New Roman" panose="02020603050405020304" pitchFamily="18" charset="0"/>
                <a:cs typeface="Calibri" panose="020F0502020204030204" pitchFamily="34" charset="0"/>
              </a:rPr>
              <a:t>Discuss the latest in insulin pump and CGM technology.</a:t>
            </a:r>
          </a:p>
        </p:txBody>
      </p:sp>
      <p:pic>
        <p:nvPicPr>
          <p:cNvPr id="6" name="Picture 5" descr="Pyramid of large falling stones on beach">
            <a:extLst>
              <a:ext uri="{FF2B5EF4-FFF2-40B4-BE49-F238E27FC236}">
                <a16:creationId xmlns:a16="http://schemas.microsoft.com/office/drawing/2014/main" id="{FD8B3025-41AA-6326-7D87-D6114ED39B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600" y="1701800"/>
            <a:ext cx="2590800" cy="1727200"/>
          </a:xfrm>
          <a:prstGeom prst="rect">
            <a:avLst/>
          </a:prstGeom>
        </p:spPr>
      </p:pic>
    </p:spTree>
    <p:extLst>
      <p:ext uri="{BB962C8B-B14F-4D97-AF65-F5344CB8AC3E}">
        <p14:creationId xmlns:p14="http://schemas.microsoft.com/office/powerpoint/2010/main" val="4253222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8C78D-0872-ACDA-3956-600C8AD90934}"/>
              </a:ext>
            </a:extLst>
          </p:cNvPr>
          <p:cNvSpPr>
            <a:spLocks noGrp="1"/>
          </p:cNvSpPr>
          <p:nvPr>
            <p:ph type="title"/>
          </p:nvPr>
        </p:nvSpPr>
        <p:spPr>
          <a:xfrm>
            <a:off x="457200" y="228600"/>
            <a:ext cx="8229600" cy="1219200"/>
          </a:xfrm>
        </p:spPr>
        <p:txBody>
          <a:bodyPr>
            <a:normAutofit fontScale="90000"/>
          </a:bodyPr>
          <a:lstStyle/>
          <a:p>
            <a:r>
              <a:rPr lang="en-US" dirty="0"/>
              <a:t>Pharmacologic Intervention to Delay Symptomatic Type 1 (in Stage 2)</a:t>
            </a:r>
          </a:p>
        </p:txBody>
      </p:sp>
      <p:sp>
        <p:nvSpPr>
          <p:cNvPr id="3" name="Content Placeholder 2">
            <a:extLst>
              <a:ext uri="{FF2B5EF4-FFF2-40B4-BE49-F238E27FC236}">
                <a16:creationId xmlns:a16="http://schemas.microsoft.com/office/drawing/2014/main" id="{1E8928EC-A402-3238-8E5B-6D0921B94819}"/>
              </a:ext>
            </a:extLst>
          </p:cNvPr>
          <p:cNvSpPr>
            <a:spLocks noGrp="1"/>
          </p:cNvSpPr>
          <p:nvPr>
            <p:ph sz="quarter" idx="1"/>
          </p:nvPr>
        </p:nvSpPr>
        <p:spPr>
          <a:xfrm>
            <a:off x="457200" y="1600200"/>
            <a:ext cx="4041648" cy="4556760"/>
          </a:xfrm>
        </p:spPr>
        <p:txBody>
          <a:bodyPr>
            <a:normAutofit fontScale="70000" lnSpcReduction="20000"/>
          </a:bodyPr>
          <a:lstStyle/>
          <a:p>
            <a:pPr>
              <a:lnSpc>
                <a:spcPct val="120000"/>
              </a:lnSpc>
            </a:pPr>
            <a:r>
              <a:rPr lang="en-US" b="0" i="0" dirty="0">
                <a:solidFill>
                  <a:srgbClr val="383636"/>
                </a:solidFill>
                <a:effectLst/>
                <a:ea typeface="Calibri" panose="020F0502020204030204" pitchFamily="34" charset="0"/>
                <a:cs typeface="Calibri" panose="020F0502020204030204" pitchFamily="34" charset="0"/>
              </a:rPr>
              <a:t>Teplizumab-</a:t>
            </a:r>
            <a:r>
              <a:rPr lang="en-US" b="0" i="0" dirty="0" err="1">
                <a:solidFill>
                  <a:srgbClr val="383636"/>
                </a:solidFill>
                <a:effectLst/>
                <a:ea typeface="Calibri" panose="020F0502020204030204" pitchFamily="34" charset="0"/>
                <a:cs typeface="Calibri" panose="020F0502020204030204" pitchFamily="34" charset="0"/>
              </a:rPr>
              <a:t>Tzield</a:t>
            </a:r>
            <a:r>
              <a:rPr lang="en-US" b="0" i="0" dirty="0">
                <a:solidFill>
                  <a:srgbClr val="383636"/>
                </a:solidFill>
                <a:effectLst/>
                <a:ea typeface="Calibri" panose="020F0502020204030204" pitchFamily="34" charset="0"/>
                <a:cs typeface="Calibri" panose="020F0502020204030204" pitchFamily="34" charset="0"/>
              </a:rPr>
              <a:t> (CD3-monoclonal antibody) </a:t>
            </a:r>
          </a:p>
          <a:p>
            <a:pPr>
              <a:lnSpc>
                <a:spcPct val="120000"/>
              </a:lnSpc>
            </a:pPr>
            <a:r>
              <a:rPr lang="en-US" dirty="0">
                <a:solidFill>
                  <a:srgbClr val="383636"/>
                </a:solidFill>
                <a:ea typeface="Calibri" panose="020F0502020204030204" pitchFamily="34" charset="0"/>
                <a:cs typeface="Calibri" panose="020F0502020204030204" pitchFamily="34" charset="0"/>
              </a:rPr>
              <a:t>14-day in</a:t>
            </a:r>
            <a:r>
              <a:rPr lang="en-US" b="0" i="0" dirty="0">
                <a:solidFill>
                  <a:srgbClr val="383636"/>
                </a:solidFill>
                <a:effectLst/>
                <a:ea typeface="Calibri" panose="020F0502020204030204" pitchFamily="34" charset="0"/>
                <a:cs typeface="Calibri" panose="020F0502020204030204" pitchFamily="34" charset="0"/>
              </a:rPr>
              <a:t>fusion can delay the onset of symptomatic type 1 diabetes (stage 3) </a:t>
            </a:r>
          </a:p>
          <a:p>
            <a:pPr>
              <a:lnSpc>
                <a:spcPct val="120000"/>
              </a:lnSpc>
            </a:pPr>
            <a:r>
              <a:rPr lang="en-US" dirty="0">
                <a:solidFill>
                  <a:srgbClr val="383636"/>
                </a:solidFill>
                <a:ea typeface="Calibri" panose="020F0502020204030204" pitchFamily="34" charset="0"/>
                <a:cs typeface="Calibri" panose="020F0502020204030204" pitchFamily="34" charset="0"/>
              </a:rPr>
              <a:t>An </a:t>
            </a:r>
            <a:r>
              <a:rPr lang="en-US" b="0" i="0" dirty="0">
                <a:solidFill>
                  <a:srgbClr val="383636"/>
                </a:solidFill>
                <a:effectLst/>
                <a:ea typeface="Calibri" panose="020F0502020204030204" pitchFamily="34" charset="0"/>
                <a:cs typeface="Calibri" panose="020F0502020204030204" pitchFamily="34" charset="0"/>
              </a:rPr>
              <a:t>option in selected individuals aged ≥8 years with stage 2 type 1 diabetes.</a:t>
            </a:r>
            <a:endParaRPr lang="en-US" dirty="0">
              <a:ea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95888890-71F6-BCD1-588C-A3150F3DBB0F}"/>
              </a:ext>
            </a:extLst>
          </p:cNvPr>
          <p:cNvSpPr>
            <a:spLocks noGrp="1"/>
          </p:cNvSpPr>
          <p:nvPr>
            <p:ph sz="quarter" idx="2"/>
          </p:nvPr>
        </p:nvSpPr>
        <p:spPr>
          <a:xfrm>
            <a:off x="4632198" y="1597152"/>
            <a:ext cx="4130802" cy="4556760"/>
          </a:xfrm>
        </p:spPr>
        <p:txBody>
          <a:bodyPr>
            <a:normAutofit fontScale="70000" lnSpcReduction="20000"/>
          </a:bodyPr>
          <a:lstStyle/>
          <a:p>
            <a:pPr>
              <a:lnSpc>
                <a:spcPct val="110000"/>
              </a:lnSpc>
            </a:pPr>
            <a:r>
              <a:rPr lang="en-US" dirty="0"/>
              <a:t>In a single trial, 44 individuals received 14-day course of teplizumab vs 32 placebo.</a:t>
            </a:r>
          </a:p>
          <a:p>
            <a:pPr>
              <a:lnSpc>
                <a:spcPct val="110000"/>
              </a:lnSpc>
            </a:pPr>
            <a:r>
              <a:rPr lang="en-US" dirty="0"/>
              <a:t>The median time to stage 3 diagnosis of type 1</a:t>
            </a:r>
          </a:p>
          <a:p>
            <a:pPr lvl="1">
              <a:lnSpc>
                <a:spcPct val="110000"/>
              </a:lnSpc>
            </a:pPr>
            <a:r>
              <a:rPr lang="en-US" dirty="0"/>
              <a:t>48.4 months in </a:t>
            </a:r>
            <a:r>
              <a:rPr lang="en-US" dirty="0" err="1"/>
              <a:t>tep</a:t>
            </a:r>
            <a:r>
              <a:rPr lang="en-US" dirty="0"/>
              <a:t> group</a:t>
            </a:r>
          </a:p>
          <a:p>
            <a:pPr lvl="1">
              <a:lnSpc>
                <a:spcPct val="110000"/>
              </a:lnSpc>
            </a:pPr>
            <a:r>
              <a:rPr lang="en-US" dirty="0"/>
              <a:t>24.4 months placebo</a:t>
            </a:r>
          </a:p>
          <a:p>
            <a:pPr>
              <a:lnSpc>
                <a:spcPct val="110000"/>
              </a:lnSpc>
            </a:pPr>
            <a:r>
              <a:rPr lang="en-US" dirty="0"/>
              <a:t>Cost: $193,000</a:t>
            </a:r>
          </a:p>
          <a:p>
            <a:pPr>
              <a:lnSpc>
                <a:spcPct val="110000"/>
              </a:lnSpc>
            </a:pPr>
            <a:r>
              <a:rPr lang="en-US" dirty="0" err="1"/>
              <a:t>Provention</a:t>
            </a:r>
            <a:r>
              <a:rPr lang="en-US" dirty="0"/>
              <a:t> Bio has financial assist programs.</a:t>
            </a:r>
          </a:p>
        </p:txBody>
      </p:sp>
      <p:pic>
        <p:nvPicPr>
          <p:cNvPr id="6" name="Picture 5">
            <a:extLst>
              <a:ext uri="{FF2B5EF4-FFF2-40B4-BE49-F238E27FC236}">
                <a16:creationId xmlns:a16="http://schemas.microsoft.com/office/drawing/2014/main" id="{79CFA9EC-9F78-D41A-7218-E1527FDEB6C8}"/>
              </a:ext>
            </a:extLst>
          </p:cNvPr>
          <p:cNvPicPr>
            <a:picLocks noChangeAspect="1"/>
          </p:cNvPicPr>
          <p:nvPr/>
        </p:nvPicPr>
        <p:blipFill>
          <a:blip r:embed="rId2"/>
          <a:stretch>
            <a:fillRect/>
          </a:stretch>
        </p:blipFill>
        <p:spPr>
          <a:xfrm>
            <a:off x="457200" y="6050406"/>
            <a:ext cx="5992061" cy="752580"/>
          </a:xfrm>
          <a:prstGeom prst="rect">
            <a:avLst/>
          </a:prstGeom>
        </p:spPr>
      </p:pic>
      <p:pic>
        <p:nvPicPr>
          <p:cNvPr id="5" name="Picture 4">
            <a:extLst>
              <a:ext uri="{FF2B5EF4-FFF2-40B4-BE49-F238E27FC236}">
                <a16:creationId xmlns:a16="http://schemas.microsoft.com/office/drawing/2014/main" id="{3BE857B2-D8DC-931E-D2BF-116ABBC614FB}"/>
              </a:ext>
            </a:extLst>
          </p:cNvPr>
          <p:cNvPicPr>
            <a:picLocks noChangeAspect="1"/>
          </p:cNvPicPr>
          <p:nvPr/>
        </p:nvPicPr>
        <p:blipFill>
          <a:blip r:embed="rId3"/>
          <a:stretch>
            <a:fillRect/>
          </a:stretch>
        </p:blipFill>
        <p:spPr>
          <a:xfrm>
            <a:off x="6553200" y="6393118"/>
            <a:ext cx="2302494" cy="236282"/>
          </a:xfrm>
          <a:prstGeom prst="rect">
            <a:avLst/>
          </a:prstGeom>
        </p:spPr>
      </p:pic>
    </p:spTree>
    <p:extLst>
      <p:ext uri="{BB962C8B-B14F-4D97-AF65-F5344CB8AC3E}">
        <p14:creationId xmlns:p14="http://schemas.microsoft.com/office/powerpoint/2010/main" val="1827477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493" y="266700"/>
            <a:ext cx="8458200" cy="1143000"/>
          </a:xfrm>
        </p:spPr>
        <p:txBody>
          <a:bodyPr>
            <a:noAutofit/>
          </a:bodyPr>
          <a:lstStyle/>
          <a:p>
            <a:pPr lvl="1">
              <a:defRPr/>
            </a:pPr>
            <a:r>
              <a:rPr lang="en-US" sz="3200" b="1" dirty="0">
                <a:solidFill>
                  <a:schemeClr val="bg1"/>
                </a:solidFill>
              </a:rPr>
              <a:t>Type 1 (stage 2) Delayed with Teplizumab by 2 years     www.DiabetesTrialNet.org</a:t>
            </a:r>
            <a:endParaRPr lang="en-US" sz="3200" dirty="0">
              <a:solidFill>
                <a:schemeClr val="bg1"/>
              </a:solidFill>
            </a:endParaRPr>
          </a:p>
        </p:txBody>
      </p:sp>
      <p:sp>
        <p:nvSpPr>
          <p:cNvPr id="3" name="Content Placeholder 2"/>
          <p:cNvSpPr>
            <a:spLocks noGrp="1"/>
          </p:cNvSpPr>
          <p:nvPr>
            <p:ph idx="1"/>
          </p:nvPr>
        </p:nvSpPr>
        <p:spPr>
          <a:xfrm>
            <a:off x="152400" y="1676400"/>
            <a:ext cx="8002588" cy="4267200"/>
          </a:xfrm>
        </p:spPr>
        <p:txBody>
          <a:bodyPr/>
          <a:lstStyle/>
          <a:p>
            <a:pPr>
              <a:defRPr/>
            </a:pPr>
            <a:r>
              <a:rPr lang="en-US" sz="2800" b="1" dirty="0"/>
              <a:t>How to get families linked to screening?</a:t>
            </a:r>
            <a:endParaRPr lang="en-US" b="1" dirty="0"/>
          </a:p>
          <a:p>
            <a:pPr>
              <a:defRPr/>
            </a:pPr>
            <a:endParaRPr lang="en-US" dirty="0"/>
          </a:p>
          <a:p>
            <a:pPr>
              <a:defRPr/>
            </a:pPr>
            <a:endParaRPr lang="en-US" dirty="0"/>
          </a:p>
        </p:txBody>
      </p:sp>
      <p:pic>
        <p:nvPicPr>
          <p:cNvPr id="4" name="Picture 3">
            <a:extLst>
              <a:ext uri="{FF2B5EF4-FFF2-40B4-BE49-F238E27FC236}">
                <a16:creationId xmlns:a16="http://schemas.microsoft.com/office/drawing/2014/main" id="{E7F75242-4F36-429F-B5DF-8FAB52B4C27E}"/>
              </a:ext>
            </a:extLst>
          </p:cNvPr>
          <p:cNvPicPr>
            <a:picLocks noChangeAspect="1"/>
          </p:cNvPicPr>
          <p:nvPr/>
        </p:nvPicPr>
        <p:blipFill>
          <a:blip r:embed="rId3"/>
          <a:stretch>
            <a:fillRect/>
          </a:stretch>
        </p:blipFill>
        <p:spPr>
          <a:xfrm>
            <a:off x="454859" y="2207996"/>
            <a:ext cx="8234281" cy="4028681"/>
          </a:xfrm>
          <a:prstGeom prst="rect">
            <a:avLst/>
          </a:prstGeom>
        </p:spPr>
      </p:pic>
    </p:spTree>
    <p:custDataLst>
      <p:tags r:id="rId1"/>
    </p:custDataLst>
    <p:extLst>
      <p:ext uri="{BB962C8B-B14F-4D97-AF65-F5344CB8AC3E}">
        <p14:creationId xmlns:p14="http://schemas.microsoft.com/office/powerpoint/2010/main" val="4039780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C80A2-F976-9283-1379-961147E51CF9}"/>
              </a:ext>
            </a:extLst>
          </p:cNvPr>
          <p:cNvSpPr>
            <a:spLocks noGrp="1"/>
          </p:cNvSpPr>
          <p:nvPr>
            <p:ph type="title"/>
          </p:nvPr>
        </p:nvSpPr>
        <p:spPr/>
        <p:txBody>
          <a:bodyPr/>
          <a:lstStyle/>
          <a:p>
            <a:r>
              <a:rPr lang="en-US" dirty="0"/>
              <a:t>Quick Question 6</a:t>
            </a:r>
          </a:p>
        </p:txBody>
      </p:sp>
      <p:sp>
        <p:nvSpPr>
          <p:cNvPr id="3" name="Content Placeholder 2">
            <a:extLst>
              <a:ext uri="{FF2B5EF4-FFF2-40B4-BE49-F238E27FC236}">
                <a16:creationId xmlns:a16="http://schemas.microsoft.com/office/drawing/2014/main" id="{75CD0199-7217-1CBA-B85B-2747AE69C5BA}"/>
              </a:ext>
            </a:extLst>
          </p:cNvPr>
          <p:cNvSpPr>
            <a:spLocks noGrp="1"/>
          </p:cNvSpPr>
          <p:nvPr>
            <p:ph sz="quarter" idx="1"/>
          </p:nvPr>
        </p:nvSpPr>
        <p:spPr>
          <a:xfrm>
            <a:off x="457200" y="1219200"/>
            <a:ext cx="8229600" cy="5867400"/>
          </a:xfrm>
        </p:spPr>
        <p:txBody>
          <a:bodyPr>
            <a:normAutofit fontScale="62500" lnSpcReduction="20000"/>
          </a:bodyPr>
          <a:lstStyle/>
          <a:p>
            <a:pPr algn="l">
              <a:lnSpc>
                <a:spcPct val="120000"/>
              </a:lnSpc>
            </a:pPr>
            <a:r>
              <a:rPr lang="en-US" b="1" i="0" dirty="0">
                <a:solidFill>
                  <a:srgbClr val="000000"/>
                </a:solidFill>
                <a:effectLst/>
                <a:latin typeface="signika_negativeregular"/>
              </a:rPr>
              <a:t>Question: </a:t>
            </a:r>
            <a:r>
              <a:rPr lang="en-US" b="0" i="0" dirty="0">
                <a:solidFill>
                  <a:srgbClr val="000000"/>
                </a:solidFill>
                <a:effectLst/>
                <a:latin typeface="signika_negativeregular"/>
              </a:rPr>
              <a:t>LT has just been diagnosed with stage 2, type 1 diabetes.  They have 2 positive antibodies and their blood sugars are slightly elevated.  They ask you if they are a candidate for “that therapy” that can protect their beta cells and slow progression of type 1 diabetes. </a:t>
            </a:r>
            <a:r>
              <a:rPr lang="en-US" b="1" i="0" dirty="0">
                <a:solidFill>
                  <a:srgbClr val="000000"/>
                </a:solidFill>
                <a:effectLst/>
                <a:latin typeface="signika_negativeregular"/>
              </a:rPr>
              <a:t>What is the most accurate response?</a:t>
            </a:r>
            <a:endParaRPr lang="en-US" b="0" i="0" dirty="0">
              <a:solidFill>
                <a:srgbClr val="000000"/>
              </a:solidFill>
              <a:effectLst/>
              <a:latin typeface="signika_negativeregular"/>
            </a:endParaRPr>
          </a:p>
          <a:p>
            <a:pPr lvl="1">
              <a:lnSpc>
                <a:spcPct val="120000"/>
              </a:lnSpc>
            </a:pPr>
            <a:r>
              <a:rPr lang="en-US" sz="3800" b="0" i="0" dirty="0">
                <a:solidFill>
                  <a:srgbClr val="000000"/>
                </a:solidFill>
                <a:effectLst/>
                <a:latin typeface="signika_negativeregular"/>
              </a:rPr>
              <a:t>Unfortunately, you are not a candidate, since you already have 2 positive antibodies.</a:t>
            </a:r>
          </a:p>
          <a:p>
            <a:pPr lvl="1">
              <a:lnSpc>
                <a:spcPct val="120000"/>
              </a:lnSpc>
            </a:pPr>
            <a:r>
              <a:rPr lang="en-US" sz="3800" b="0" i="0" dirty="0">
                <a:solidFill>
                  <a:srgbClr val="000000"/>
                </a:solidFill>
                <a:effectLst/>
                <a:latin typeface="signika_negativeregular"/>
              </a:rPr>
              <a:t>Let’s talk to your provider about the possibility of starting Teplizumab therapy.</a:t>
            </a:r>
          </a:p>
          <a:p>
            <a:pPr lvl="1">
              <a:lnSpc>
                <a:spcPct val="120000"/>
              </a:lnSpc>
            </a:pPr>
            <a:r>
              <a:rPr lang="en-US" sz="3800" b="0" i="0" dirty="0">
                <a:solidFill>
                  <a:srgbClr val="000000"/>
                </a:solidFill>
                <a:effectLst/>
                <a:latin typeface="signika_negativeregular"/>
              </a:rPr>
              <a:t>With your blood sugar elevation, the best early intervention is insulin therapy.</a:t>
            </a:r>
          </a:p>
          <a:p>
            <a:pPr lvl="1">
              <a:lnSpc>
                <a:spcPct val="120000"/>
              </a:lnSpc>
            </a:pPr>
            <a:r>
              <a:rPr lang="en-US" sz="3800" b="0" i="0" dirty="0">
                <a:solidFill>
                  <a:srgbClr val="000000"/>
                </a:solidFill>
                <a:effectLst/>
                <a:latin typeface="signika_negativeregular"/>
              </a:rPr>
              <a:t>Since you are already in stage 2, the monoclonal antibody therapy won’t be effective.</a:t>
            </a:r>
          </a:p>
          <a:p>
            <a:endParaRPr lang="en-US" dirty="0"/>
          </a:p>
        </p:txBody>
      </p:sp>
    </p:spTree>
    <p:extLst>
      <p:ext uri="{BB962C8B-B14F-4D97-AF65-F5344CB8AC3E}">
        <p14:creationId xmlns:p14="http://schemas.microsoft.com/office/powerpoint/2010/main" val="1870044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04800"/>
            <a:ext cx="8343900" cy="1456850"/>
          </a:xfrm>
        </p:spPr>
        <p:txBody>
          <a:bodyPr>
            <a:normAutofit fontScale="90000"/>
          </a:bodyPr>
          <a:lstStyle/>
          <a:p>
            <a:r>
              <a:rPr lang="en-US" dirty="0"/>
              <a:t>Medalist Study – Harvard Joslin Diabetes Center	</a:t>
            </a:r>
          </a:p>
        </p:txBody>
      </p:sp>
      <p:sp>
        <p:nvSpPr>
          <p:cNvPr id="3" name="Content Placeholder 2"/>
          <p:cNvSpPr>
            <a:spLocks noGrp="1"/>
          </p:cNvSpPr>
          <p:nvPr>
            <p:ph sz="quarter" idx="1"/>
          </p:nvPr>
        </p:nvSpPr>
        <p:spPr>
          <a:xfrm>
            <a:off x="326424" y="1707356"/>
            <a:ext cx="7143750" cy="3417570"/>
          </a:xfrm>
        </p:spPr>
        <p:txBody>
          <a:bodyPr/>
          <a:lstStyle/>
          <a:p>
            <a:r>
              <a:rPr lang="en-US" dirty="0"/>
              <a:t>After 50 years with diabetes</a:t>
            </a:r>
          </a:p>
          <a:p>
            <a:pPr lvl="1"/>
            <a:r>
              <a:rPr lang="en-US" dirty="0"/>
              <a:t>Many still produced some insulin</a:t>
            </a:r>
          </a:p>
          <a:p>
            <a:pPr lvl="1"/>
            <a:r>
              <a:rPr lang="en-US" dirty="0"/>
              <a:t>Many had no eye disease</a:t>
            </a:r>
          </a:p>
          <a:p>
            <a:pPr lvl="1"/>
            <a:endParaRPr lang="en-US" dirty="0"/>
          </a:p>
          <a:p>
            <a:pPr lvl="1"/>
            <a:endParaRPr lang="en-US" dirty="0"/>
          </a:p>
        </p:txBody>
      </p:sp>
      <p:pic>
        <p:nvPicPr>
          <p:cNvPr id="819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1934" y="3733800"/>
            <a:ext cx="2863892"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id="{23D94A24-5154-4B22-8F1A-81CD514AFB0F}"/>
              </a:ext>
            </a:extLst>
          </p:cNvPr>
          <p:cNvPicPr>
            <a:picLocks noChangeAspect="1"/>
          </p:cNvPicPr>
          <p:nvPr/>
        </p:nvPicPr>
        <p:blipFill>
          <a:blip r:embed="rId4"/>
          <a:stretch>
            <a:fillRect/>
          </a:stretch>
        </p:blipFill>
        <p:spPr>
          <a:xfrm>
            <a:off x="651995" y="3733800"/>
            <a:ext cx="4893469" cy="2612258"/>
          </a:xfrm>
          <a:prstGeom prst="rect">
            <a:avLst/>
          </a:prstGeom>
        </p:spPr>
      </p:pic>
    </p:spTree>
    <p:custDataLst>
      <p:tags r:id="rId1"/>
    </p:custDataLst>
    <p:extLst>
      <p:ext uri="{BB962C8B-B14F-4D97-AF65-F5344CB8AC3E}">
        <p14:creationId xmlns:p14="http://schemas.microsoft.com/office/powerpoint/2010/main" val="1403738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kind of Diabetes?</a:t>
            </a:r>
          </a:p>
        </p:txBody>
      </p:sp>
      <p:sp>
        <p:nvSpPr>
          <p:cNvPr id="3" name="Content Placeholder 2"/>
          <p:cNvSpPr>
            <a:spLocks noGrp="1"/>
          </p:cNvSpPr>
          <p:nvPr>
            <p:ph idx="1"/>
          </p:nvPr>
        </p:nvSpPr>
        <p:spPr>
          <a:xfrm>
            <a:off x="334038" y="1219200"/>
            <a:ext cx="5867400" cy="5486400"/>
          </a:xfrm>
        </p:spPr>
        <p:txBody>
          <a:bodyPr>
            <a:normAutofit fontScale="92500"/>
          </a:bodyPr>
          <a:lstStyle/>
          <a:p>
            <a:pPr>
              <a:defRPr/>
            </a:pPr>
            <a:r>
              <a:rPr lang="en-US" dirty="0"/>
              <a:t>58 </a:t>
            </a:r>
            <a:r>
              <a:rPr lang="en-US" dirty="0" err="1"/>
              <a:t>yr</a:t>
            </a:r>
            <a:r>
              <a:rPr lang="en-US" dirty="0"/>
              <a:t> old, states she has had type 1 diabetes for 18 years. Quit smoking a year ago and gained about 20 lbs. BMI 25.</a:t>
            </a:r>
          </a:p>
          <a:p>
            <a:pPr>
              <a:defRPr/>
            </a:pPr>
            <a:r>
              <a:rPr lang="en-US" sz="3600" dirty="0"/>
              <a:t>Meds</a:t>
            </a:r>
          </a:p>
          <a:p>
            <a:pPr lvl="1">
              <a:defRPr/>
            </a:pPr>
            <a:r>
              <a:rPr lang="en-US" sz="2800" dirty="0"/>
              <a:t>Humalog 18-23 units before each meal</a:t>
            </a:r>
          </a:p>
          <a:p>
            <a:pPr lvl="1">
              <a:defRPr/>
            </a:pPr>
            <a:r>
              <a:rPr lang="en-US" sz="2800" dirty="0"/>
              <a:t>Glargine 28 units at bedtime      </a:t>
            </a:r>
          </a:p>
          <a:p>
            <a:pPr lvl="1">
              <a:defRPr/>
            </a:pPr>
            <a:r>
              <a:rPr lang="en-US" sz="2800" dirty="0"/>
              <a:t>Metformin 500mg TID</a:t>
            </a:r>
          </a:p>
          <a:p>
            <a:pPr>
              <a:defRPr/>
            </a:pPr>
            <a:r>
              <a:rPr lang="en-US" dirty="0"/>
              <a:t>What tests would you recommend?</a:t>
            </a:r>
          </a:p>
          <a:p>
            <a:pPr lvl="1">
              <a:defRPr/>
            </a:pPr>
            <a:endParaRPr lang="en-US" dirty="0"/>
          </a:p>
        </p:txBody>
      </p:sp>
      <p:pic>
        <p:nvPicPr>
          <p:cNvPr id="5" name="Picture 4">
            <a:extLst>
              <a:ext uri="{FF2B5EF4-FFF2-40B4-BE49-F238E27FC236}">
                <a16:creationId xmlns:a16="http://schemas.microsoft.com/office/drawing/2014/main" id="{C9560539-AA5E-4248-96F0-F29E629B0805}"/>
              </a:ext>
            </a:extLst>
          </p:cNvPr>
          <p:cNvPicPr>
            <a:picLocks noChangeAspect="1"/>
          </p:cNvPicPr>
          <p:nvPr/>
        </p:nvPicPr>
        <p:blipFill>
          <a:blip r:embed="rId3"/>
          <a:stretch>
            <a:fillRect/>
          </a:stretch>
        </p:blipFill>
        <p:spPr>
          <a:xfrm>
            <a:off x="6494128" y="1288470"/>
            <a:ext cx="2074432" cy="2064329"/>
          </a:xfrm>
          <a:prstGeom prst="rect">
            <a:avLst/>
          </a:prstGeom>
        </p:spPr>
      </p:pic>
      <p:sp>
        <p:nvSpPr>
          <p:cNvPr id="4" name="TextBox 3"/>
          <p:cNvSpPr txBox="1"/>
          <p:nvPr/>
        </p:nvSpPr>
        <p:spPr>
          <a:xfrm>
            <a:off x="6494128" y="3498269"/>
            <a:ext cx="2337288" cy="3293209"/>
          </a:xfrm>
          <a:prstGeom prst="rect">
            <a:avLst/>
          </a:prstGeom>
          <a:solidFill>
            <a:schemeClr val="accent5">
              <a:lumMod val="20000"/>
              <a:lumOff val="80000"/>
            </a:schemeClr>
          </a:solidFill>
        </p:spPr>
        <p:txBody>
          <a:bodyPr wrap="square">
            <a:spAutoFit/>
          </a:bodyPr>
          <a:lstStyle/>
          <a:p>
            <a:pPr algn="ctr" eaLnBrk="0" hangingPunct="0">
              <a:defRPr/>
            </a:pPr>
            <a:r>
              <a:rPr lang="en-US" sz="3200" b="1" dirty="0">
                <a:solidFill>
                  <a:srgbClr val="7030A0"/>
                </a:solidFill>
                <a:latin typeface="Arial" charset="0"/>
              </a:rPr>
              <a:t>25% of </a:t>
            </a:r>
            <a:r>
              <a:rPr lang="en-US" sz="3200" b="1" dirty="0" err="1">
                <a:solidFill>
                  <a:srgbClr val="7030A0"/>
                </a:solidFill>
                <a:latin typeface="Arial" charset="0"/>
              </a:rPr>
              <a:t>ind’s</a:t>
            </a:r>
            <a:r>
              <a:rPr lang="en-US" sz="3200" b="1" dirty="0">
                <a:solidFill>
                  <a:srgbClr val="7030A0"/>
                </a:solidFill>
                <a:latin typeface="Arial" charset="0"/>
              </a:rPr>
              <a:t> with Type 1 also have type 2 diabetes.  </a:t>
            </a:r>
          </a:p>
          <a:p>
            <a:pPr algn="ctr" eaLnBrk="0" hangingPunct="0">
              <a:defRPr/>
            </a:pPr>
            <a:r>
              <a:rPr lang="en-US" sz="1600" b="1" dirty="0">
                <a:solidFill>
                  <a:srgbClr val="7030A0"/>
                </a:solidFill>
                <a:latin typeface="Arial" charset="0"/>
              </a:rPr>
              <a:t>ADA Post Grad, 2010</a:t>
            </a:r>
          </a:p>
        </p:txBody>
      </p:sp>
    </p:spTree>
    <p:custDataLst>
      <p:tags r:id="rId1"/>
    </p:custDataLst>
    <p:extLst>
      <p:ext uri="{BB962C8B-B14F-4D97-AF65-F5344CB8AC3E}">
        <p14:creationId xmlns:p14="http://schemas.microsoft.com/office/powerpoint/2010/main" val="3766357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type of Diabetes?</a:t>
            </a:r>
          </a:p>
        </p:txBody>
      </p:sp>
      <p:sp>
        <p:nvSpPr>
          <p:cNvPr id="3" name="Content Placeholder 2"/>
          <p:cNvSpPr>
            <a:spLocks noGrp="1"/>
          </p:cNvSpPr>
          <p:nvPr>
            <p:ph idx="1"/>
          </p:nvPr>
        </p:nvSpPr>
        <p:spPr>
          <a:xfrm>
            <a:off x="533400" y="1447008"/>
            <a:ext cx="4649787" cy="4497387"/>
          </a:xfrm>
        </p:spPr>
        <p:txBody>
          <a:bodyPr>
            <a:normAutofit fontScale="92500"/>
          </a:bodyPr>
          <a:lstStyle/>
          <a:p>
            <a:r>
              <a:rPr lang="en-US" dirty="0"/>
              <a:t>72 Years old</a:t>
            </a:r>
          </a:p>
          <a:p>
            <a:r>
              <a:rPr lang="en-US" dirty="0"/>
              <a:t>A1c 3 months prior 6.2% </a:t>
            </a:r>
          </a:p>
          <a:p>
            <a:r>
              <a:rPr lang="en-US" dirty="0"/>
              <a:t>A1c now 13.9%</a:t>
            </a:r>
          </a:p>
          <a:p>
            <a:r>
              <a:rPr lang="en-US" dirty="0"/>
              <a:t>BMI 24.5</a:t>
            </a:r>
          </a:p>
          <a:p>
            <a:r>
              <a:rPr lang="en-US" dirty="0"/>
              <a:t>Lost about 10 pounds over last month</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511536" y="1803664"/>
            <a:ext cx="3456511" cy="2592384"/>
          </a:xfrm>
          <a:prstGeom prst="rect">
            <a:avLst/>
          </a:prstGeom>
        </p:spPr>
      </p:pic>
    </p:spTree>
    <p:custDataLst>
      <p:tags r:id="rId1"/>
    </p:custDataLst>
    <p:extLst>
      <p:ext uri="{BB962C8B-B14F-4D97-AF65-F5344CB8AC3E}">
        <p14:creationId xmlns:p14="http://schemas.microsoft.com/office/powerpoint/2010/main" val="4251527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9" name="Picture 5" descr="C:\Users\Beverly\AppData\Local\Microsoft\Windows\Temporary Internet Files\Content.IE5\52TDUJIH\MPj0438632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8941" y="1086086"/>
            <a:ext cx="1874839"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6" name="Rectangle 1026"/>
          <p:cNvSpPr>
            <a:spLocks noGrp="1" noChangeArrowheads="1"/>
          </p:cNvSpPr>
          <p:nvPr>
            <p:ph type="title"/>
          </p:nvPr>
        </p:nvSpPr>
        <p:spPr>
          <a:xfrm>
            <a:off x="304800" y="228600"/>
            <a:ext cx="8305800" cy="1191575"/>
          </a:xfrm>
        </p:spPr>
        <p:txBody>
          <a:bodyPr>
            <a:normAutofit fontScale="90000"/>
          </a:bodyPr>
          <a:lstStyle/>
          <a:p>
            <a:pPr eaLnBrk="1" hangingPunct="1"/>
            <a:r>
              <a:rPr lang="en-US" sz="4000" dirty="0"/>
              <a:t>Latent </a:t>
            </a:r>
            <a:r>
              <a:rPr lang="en-US" sz="4000" dirty="0" err="1"/>
              <a:t>AutoImmunity</a:t>
            </a:r>
            <a:r>
              <a:rPr lang="en-US" sz="4000" dirty="0"/>
              <a:t> Diabetes in Adults (LADA)</a:t>
            </a:r>
          </a:p>
        </p:txBody>
      </p:sp>
      <p:sp>
        <p:nvSpPr>
          <p:cNvPr id="52227" name="Rectangle 1027"/>
          <p:cNvSpPr>
            <a:spLocks noGrp="1" noChangeArrowheads="1"/>
          </p:cNvSpPr>
          <p:nvPr>
            <p:ph idx="1"/>
          </p:nvPr>
        </p:nvSpPr>
        <p:spPr>
          <a:xfrm>
            <a:off x="457200" y="1600200"/>
            <a:ext cx="6705601" cy="4724399"/>
          </a:xfrm>
        </p:spPr>
        <p:txBody>
          <a:bodyPr>
            <a:normAutofit fontScale="85000" lnSpcReduction="10000"/>
          </a:bodyPr>
          <a:lstStyle/>
          <a:p>
            <a:pPr eaLnBrk="1" hangingPunct="1"/>
            <a:r>
              <a:rPr lang="en-US" dirty="0"/>
              <a:t>Antibody positive to 1-2 of below</a:t>
            </a:r>
          </a:p>
          <a:p>
            <a:pPr lvl="1" eaLnBrk="1" hangingPunct="1"/>
            <a:r>
              <a:rPr lang="en-US" sz="2800" dirty="0"/>
              <a:t>GAD-65 autoantibodies</a:t>
            </a:r>
          </a:p>
          <a:p>
            <a:pPr lvl="1" eaLnBrk="1" hangingPunct="1"/>
            <a:r>
              <a:rPr lang="en-US" sz="2800" dirty="0"/>
              <a:t>Insulin Autoantibodies </a:t>
            </a:r>
          </a:p>
          <a:p>
            <a:pPr lvl="1" eaLnBrk="1" hangingPunct="1"/>
            <a:r>
              <a:rPr lang="en-US" sz="2800" dirty="0"/>
              <a:t>Islet Cell antigen-2</a:t>
            </a:r>
          </a:p>
          <a:p>
            <a:pPr lvl="1" eaLnBrk="1" hangingPunct="1"/>
            <a:r>
              <a:rPr lang="en-US" sz="2800" dirty="0"/>
              <a:t>ZnT8</a:t>
            </a:r>
          </a:p>
          <a:p>
            <a:pPr eaLnBrk="1" hangingPunct="1"/>
            <a:r>
              <a:rPr lang="en-US" dirty="0"/>
              <a:t>Adult Age at onset</a:t>
            </a:r>
          </a:p>
          <a:p>
            <a:pPr eaLnBrk="1" hangingPunct="1"/>
            <a:r>
              <a:rPr lang="en-US" dirty="0"/>
              <a:t>Usually benefit from insulin w/in first 6 months of diagnosis</a:t>
            </a:r>
          </a:p>
          <a:p>
            <a:pPr eaLnBrk="1" hangingPunct="1"/>
            <a:r>
              <a:rPr lang="en-US" dirty="0"/>
              <a:t>Early insulin therapy may preserve beta cell function</a:t>
            </a:r>
          </a:p>
        </p:txBody>
      </p:sp>
      <p:sp>
        <p:nvSpPr>
          <p:cNvPr id="52228" name="Rectangle 1028"/>
          <p:cNvSpPr>
            <a:spLocks noChangeArrowheads="1"/>
          </p:cNvSpPr>
          <p:nvPr/>
        </p:nvSpPr>
        <p:spPr bwMode="auto">
          <a:xfrm>
            <a:off x="4114800" y="6096000"/>
            <a:ext cx="5029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p>
            <a:r>
              <a:rPr lang="en-US" i="1" dirty="0"/>
              <a:t>Diabetes Care</a:t>
            </a:r>
            <a:r>
              <a:rPr lang="en-US" dirty="0"/>
              <a:t> 26:536-538, 2003</a:t>
            </a:r>
            <a:br>
              <a:rPr lang="en-US" dirty="0"/>
            </a:br>
            <a:r>
              <a:rPr lang="en-US" dirty="0"/>
              <a:t>Jerry P. Palmer, MD and </a:t>
            </a:r>
            <a:r>
              <a:rPr lang="en-US" dirty="0" err="1"/>
              <a:t>Irl</a:t>
            </a:r>
            <a:r>
              <a:rPr lang="en-US" dirty="0"/>
              <a:t> B. Hirsch, MD  </a:t>
            </a:r>
          </a:p>
        </p:txBody>
      </p:sp>
      <p:pic>
        <p:nvPicPr>
          <p:cNvPr id="3" name="Picture 2">
            <a:extLst>
              <a:ext uri="{FF2B5EF4-FFF2-40B4-BE49-F238E27FC236}">
                <a16:creationId xmlns:a16="http://schemas.microsoft.com/office/drawing/2014/main" id="{4D41A66E-3549-A8C9-B291-2310936E40A4}"/>
              </a:ext>
            </a:extLst>
          </p:cNvPr>
          <p:cNvPicPr>
            <a:picLocks noChangeAspect="1"/>
          </p:cNvPicPr>
          <p:nvPr/>
        </p:nvPicPr>
        <p:blipFill>
          <a:blip r:embed="rId5"/>
          <a:stretch>
            <a:fillRect/>
          </a:stretch>
        </p:blipFill>
        <p:spPr>
          <a:xfrm>
            <a:off x="762000" y="6170534"/>
            <a:ext cx="1752600" cy="668179"/>
          </a:xfrm>
          <a:prstGeom prst="rect">
            <a:avLst/>
          </a:prstGeom>
        </p:spPr>
      </p:pic>
    </p:spTree>
    <p:custDataLst>
      <p:tags r:id="rId1"/>
    </p:custDataLst>
    <p:extLst>
      <p:ext uri="{BB962C8B-B14F-4D97-AF65-F5344CB8AC3E}">
        <p14:creationId xmlns:p14="http://schemas.microsoft.com/office/powerpoint/2010/main" val="1847109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normAutofit fontScale="90000"/>
          </a:bodyPr>
          <a:lstStyle/>
          <a:p>
            <a:pPr eaLnBrk="1" hangingPunct="1"/>
            <a:r>
              <a:rPr lang="en-US" sz="4000"/>
              <a:t>LADA Clinical Features Compared to Type 2</a:t>
            </a:r>
          </a:p>
        </p:txBody>
      </p:sp>
      <p:sp>
        <p:nvSpPr>
          <p:cNvPr id="53251" name="Rectangle 3"/>
          <p:cNvSpPr>
            <a:spLocks noGrp="1" noChangeArrowheads="1"/>
          </p:cNvSpPr>
          <p:nvPr>
            <p:ph idx="1"/>
          </p:nvPr>
        </p:nvSpPr>
        <p:spPr>
          <a:xfrm>
            <a:off x="457201" y="1447802"/>
            <a:ext cx="8485188" cy="4613275"/>
          </a:xfrm>
        </p:spPr>
        <p:txBody>
          <a:bodyPr>
            <a:normAutofit/>
          </a:bodyPr>
          <a:lstStyle/>
          <a:p>
            <a:pPr eaLnBrk="1" hangingPunct="1">
              <a:buFont typeface="Wingdings" pitchFamily="2" charset="2"/>
              <a:buNone/>
            </a:pPr>
            <a:r>
              <a:rPr lang="en-US" u="sng"/>
              <a:t>Feature			       LADA	Type 2</a:t>
            </a:r>
          </a:p>
          <a:p>
            <a:pPr eaLnBrk="1" hangingPunct="1"/>
            <a:r>
              <a:rPr lang="en-US"/>
              <a:t>Age &lt;50			  63%	  19%</a:t>
            </a:r>
          </a:p>
          <a:p>
            <a:pPr eaLnBrk="1" hangingPunct="1"/>
            <a:r>
              <a:rPr lang="en-US"/>
              <a:t>Acute hyperglycemia	  66		  24</a:t>
            </a:r>
          </a:p>
          <a:p>
            <a:pPr eaLnBrk="1" hangingPunct="1"/>
            <a:r>
              <a:rPr lang="en-US"/>
              <a:t>BMI &lt; 25 			  33		  13</a:t>
            </a:r>
          </a:p>
          <a:p>
            <a:pPr eaLnBrk="1" hangingPunct="1"/>
            <a:r>
              <a:rPr lang="en-US"/>
              <a:t>Hx of autoimmune dx  27		  12</a:t>
            </a:r>
          </a:p>
          <a:p>
            <a:pPr eaLnBrk="1" hangingPunct="1"/>
            <a:r>
              <a:rPr lang="en-US"/>
              <a:t>Family hx autoimmune 46      	   35</a:t>
            </a:r>
            <a:endParaRPr lang="en-US" dirty="0"/>
          </a:p>
        </p:txBody>
      </p:sp>
      <p:sp>
        <p:nvSpPr>
          <p:cNvPr id="53252" name="Rectangle 4"/>
          <p:cNvSpPr>
            <a:spLocks noChangeArrowheads="1"/>
          </p:cNvSpPr>
          <p:nvPr/>
        </p:nvSpPr>
        <p:spPr bwMode="auto">
          <a:xfrm>
            <a:off x="3810000" y="5850218"/>
            <a:ext cx="5029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p>
            <a:r>
              <a:rPr lang="en-US" i="1" dirty="0"/>
              <a:t>Practical Diabetology March 08, Unger</a:t>
            </a:r>
            <a:r>
              <a:rPr lang="en-US" dirty="0"/>
              <a:t> MD  </a:t>
            </a:r>
          </a:p>
        </p:txBody>
      </p:sp>
      <p:pic>
        <p:nvPicPr>
          <p:cNvPr id="3" name="Picture 2">
            <a:extLst>
              <a:ext uri="{FF2B5EF4-FFF2-40B4-BE49-F238E27FC236}">
                <a16:creationId xmlns:a16="http://schemas.microsoft.com/office/drawing/2014/main" id="{CC244D31-4E62-6E53-4293-7470F571EB88}"/>
              </a:ext>
            </a:extLst>
          </p:cNvPr>
          <p:cNvPicPr>
            <a:picLocks noChangeAspect="1"/>
          </p:cNvPicPr>
          <p:nvPr/>
        </p:nvPicPr>
        <p:blipFill>
          <a:blip r:embed="rId4"/>
          <a:stretch>
            <a:fillRect/>
          </a:stretch>
        </p:blipFill>
        <p:spPr>
          <a:xfrm>
            <a:off x="438665" y="5580458"/>
            <a:ext cx="3048425" cy="1162212"/>
          </a:xfrm>
          <a:prstGeom prst="rect">
            <a:avLst/>
          </a:prstGeom>
        </p:spPr>
      </p:pic>
    </p:spTree>
    <p:custDataLst>
      <p:tags r:id="rId1"/>
    </p:custDataLst>
    <p:extLst>
      <p:ext uri="{BB962C8B-B14F-4D97-AF65-F5344CB8AC3E}">
        <p14:creationId xmlns:p14="http://schemas.microsoft.com/office/powerpoint/2010/main" val="3480027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554" name="Rectangle 2"/>
          <p:cNvSpPr>
            <a:spLocks noChangeArrowheads="1"/>
          </p:cNvSpPr>
          <p:nvPr/>
        </p:nvSpPr>
        <p:spPr bwMode="auto">
          <a:xfrm>
            <a:off x="4224868" y="301627"/>
            <a:ext cx="4470023" cy="2749551"/>
          </a:xfrm>
          <a:prstGeom prst="rect">
            <a:avLst/>
          </a:prstGeom>
          <a:noFill/>
          <a:ln w="12700" cap="sq">
            <a:noFill/>
            <a:miter lim="800000"/>
            <a:headEnd type="none" w="sm" len="sm"/>
            <a:tailEnd type="none" w="sm" len="sm"/>
          </a:ln>
          <a:effectLst/>
        </p:spPr>
        <p:txBody>
          <a:bodyPr anchor="ctr"/>
          <a:lstStyle/>
          <a:p>
            <a:pPr algn="ctr">
              <a:defRPr/>
            </a:pPr>
            <a:r>
              <a:rPr lang="en-US" sz="3911" dirty="0">
                <a:solidFill>
                  <a:srgbClr val="7030A0"/>
                </a:solidFill>
                <a:effectLst>
                  <a:outerShdw blurRad="38100" dist="38100" dir="2700000" algn="tl">
                    <a:srgbClr val="000000"/>
                  </a:outerShdw>
                </a:effectLst>
                <a:latin typeface="Gill Sans MT"/>
              </a:rPr>
              <a:t>Patti Labelle</a:t>
            </a:r>
          </a:p>
          <a:p>
            <a:pPr algn="ctr">
              <a:defRPr/>
            </a:pPr>
            <a:r>
              <a:rPr lang="en-US" sz="3911" dirty="0">
                <a:solidFill>
                  <a:prstClr val="black"/>
                </a:solidFill>
                <a:latin typeface="Calibri" panose="020F0502020204030204" pitchFamily="34" charset="0"/>
              </a:rPr>
              <a:t>"</a:t>
            </a:r>
            <a:r>
              <a:rPr lang="en-US" sz="3911" dirty="0" err="1">
                <a:solidFill>
                  <a:prstClr val="black"/>
                </a:solidFill>
                <a:latin typeface="Calibri" panose="020F0502020204030204" pitchFamily="34" charset="0"/>
              </a:rPr>
              <a:t>divabetic</a:t>
            </a:r>
            <a:r>
              <a:rPr lang="en-US" sz="3911" dirty="0">
                <a:solidFill>
                  <a:prstClr val="black"/>
                </a:solidFill>
                <a:latin typeface="Calibri" panose="020F0502020204030204" pitchFamily="34" charset="0"/>
              </a:rPr>
              <a:t>”</a:t>
            </a:r>
          </a:p>
          <a:p>
            <a:pPr algn="ctr">
              <a:defRPr/>
            </a:pPr>
            <a:r>
              <a:rPr lang="en-US" sz="3911" dirty="0">
                <a:solidFill>
                  <a:prstClr val="black"/>
                </a:solidFill>
                <a:effectLst>
                  <a:outerShdw blurRad="38100" dist="38100" dir="2700000" algn="tl">
                    <a:srgbClr val="000000"/>
                  </a:outerShdw>
                </a:effectLst>
                <a:latin typeface="Calibri" panose="020F0502020204030204" pitchFamily="34" charset="0"/>
              </a:rPr>
              <a:t>“I have diabetes, it doesn’t have me”</a:t>
            </a:r>
            <a:endParaRPr lang="en-US" sz="3911" dirty="0">
              <a:solidFill>
                <a:srgbClr val="B292CA"/>
              </a:solidFill>
              <a:effectLst>
                <a:outerShdw blurRad="38100" dist="38100" dir="2700000" algn="tl">
                  <a:srgbClr val="000000"/>
                </a:outerShdw>
              </a:effectLst>
              <a:latin typeface="Calibri" panose="020F0502020204030204" pitchFamily="34" charset="0"/>
            </a:endParaRPr>
          </a:p>
        </p:txBody>
      </p:sp>
      <p:pic>
        <p:nvPicPr>
          <p:cNvPr id="2" name="Picture 1"/>
          <p:cNvPicPr>
            <a:picLocks noChangeAspect="1"/>
          </p:cNvPicPr>
          <p:nvPr/>
        </p:nvPicPr>
        <p:blipFill>
          <a:blip r:embed="rId4"/>
          <a:stretch>
            <a:fillRect/>
          </a:stretch>
        </p:blipFill>
        <p:spPr>
          <a:xfrm>
            <a:off x="304800" y="301627"/>
            <a:ext cx="3189235" cy="4826000"/>
          </a:xfrm>
          <a:prstGeom prst="rect">
            <a:avLst/>
          </a:prstGeom>
        </p:spPr>
      </p:pic>
      <p:pic>
        <p:nvPicPr>
          <p:cNvPr id="4" name="Picture 3"/>
          <p:cNvPicPr>
            <a:picLocks noChangeAspect="1"/>
          </p:cNvPicPr>
          <p:nvPr/>
        </p:nvPicPr>
        <p:blipFill>
          <a:blip r:embed="rId5"/>
          <a:stretch>
            <a:fillRect/>
          </a:stretch>
        </p:blipFill>
        <p:spPr>
          <a:xfrm>
            <a:off x="3192310" y="3018940"/>
            <a:ext cx="5646890" cy="3219451"/>
          </a:xfrm>
          <a:prstGeom prst="rect">
            <a:avLst/>
          </a:prstGeom>
        </p:spPr>
      </p:pic>
    </p:spTree>
    <p:custDataLst>
      <p:tags r:id="rId1"/>
    </p:custDataLst>
    <p:extLst>
      <p:ext uri="{BB962C8B-B14F-4D97-AF65-F5344CB8AC3E}">
        <p14:creationId xmlns:p14="http://schemas.microsoft.com/office/powerpoint/2010/main" val="1725650558"/>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047554"/>
                                        </p:tgtEl>
                                        <p:attrNameLst>
                                          <p:attrName>style.visibility</p:attrName>
                                        </p:attrNameLst>
                                      </p:cBhvr>
                                      <p:to>
                                        <p:strVal val="visible"/>
                                      </p:to>
                                    </p:set>
                                    <p:anim calcmode="lin" valueType="num">
                                      <p:cBhvr additive="base">
                                        <p:cTn id="7" dur="2000" fill="hold"/>
                                        <p:tgtEl>
                                          <p:spTgt spid="1047554"/>
                                        </p:tgtEl>
                                        <p:attrNameLst>
                                          <p:attrName>ppt_x</p:attrName>
                                        </p:attrNameLst>
                                      </p:cBhvr>
                                      <p:tavLst>
                                        <p:tav tm="0">
                                          <p:val>
                                            <p:strVal val="0-#ppt_w/2"/>
                                          </p:val>
                                        </p:tav>
                                        <p:tav tm="100000">
                                          <p:val>
                                            <p:strVal val="#ppt_x"/>
                                          </p:val>
                                        </p:tav>
                                      </p:tavLst>
                                    </p:anim>
                                    <p:anim calcmode="lin" valueType="num">
                                      <p:cBhvr additive="base">
                                        <p:cTn id="8" dur="2000" fill="hold"/>
                                        <p:tgtEl>
                                          <p:spTgt spid="104755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755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vert="horz" lIns="90477" tIns="44445" rIns="90477" bIns="44445" anchor="b" anchorCtr="0">
            <a:normAutofit/>
          </a:bodyPr>
          <a:lstStyle/>
          <a:p>
            <a:pPr eaLnBrk="1" hangingPunct="1"/>
            <a:r>
              <a:rPr lang="en-US"/>
              <a:t>Signs of Diabetes</a:t>
            </a:r>
            <a:endParaRPr lang="en-US" sz="4000">
              <a:sym typeface="Monotype Sorts" pitchFamily="2" charset="2"/>
            </a:endParaRPr>
          </a:p>
        </p:txBody>
      </p:sp>
      <p:sp>
        <p:nvSpPr>
          <p:cNvPr id="40963" name="Rectangle 3"/>
          <p:cNvSpPr>
            <a:spLocks noGrp="1" noChangeArrowheads="1"/>
          </p:cNvSpPr>
          <p:nvPr>
            <p:ph sz="half" idx="1"/>
          </p:nvPr>
        </p:nvSpPr>
        <p:spPr>
          <a:xfrm>
            <a:off x="436685" y="1371601"/>
            <a:ext cx="3429000" cy="4497387"/>
          </a:xfrm>
        </p:spPr>
        <p:txBody>
          <a:bodyPr vert="horz" lIns="90477" tIns="44445" rIns="90477" bIns="44445">
            <a:normAutofit fontScale="77500" lnSpcReduction="20000"/>
          </a:bodyPr>
          <a:lstStyle/>
          <a:p>
            <a:pPr eaLnBrk="1" hangingPunct="1">
              <a:lnSpc>
                <a:spcPct val="120000"/>
              </a:lnSpc>
            </a:pPr>
            <a:r>
              <a:rPr lang="en-US" dirty="0"/>
              <a:t>Polyuria</a:t>
            </a:r>
          </a:p>
          <a:p>
            <a:pPr eaLnBrk="1" hangingPunct="1">
              <a:lnSpc>
                <a:spcPct val="120000"/>
              </a:lnSpc>
            </a:pPr>
            <a:r>
              <a:rPr lang="en-US" dirty="0"/>
              <a:t>Polydipsia	</a:t>
            </a:r>
          </a:p>
          <a:p>
            <a:pPr eaLnBrk="1" hangingPunct="1">
              <a:lnSpc>
                <a:spcPct val="120000"/>
              </a:lnSpc>
            </a:pPr>
            <a:r>
              <a:rPr lang="en-US" dirty="0" err="1"/>
              <a:t>Polyphasia</a:t>
            </a:r>
            <a:endParaRPr lang="en-US" dirty="0"/>
          </a:p>
          <a:p>
            <a:pPr eaLnBrk="1" hangingPunct="1">
              <a:lnSpc>
                <a:spcPct val="120000"/>
              </a:lnSpc>
            </a:pPr>
            <a:r>
              <a:rPr lang="en-US" dirty="0"/>
              <a:t>Weight loss</a:t>
            </a:r>
          </a:p>
          <a:p>
            <a:pPr eaLnBrk="1" hangingPunct="1">
              <a:lnSpc>
                <a:spcPct val="120000"/>
              </a:lnSpc>
            </a:pPr>
            <a:r>
              <a:rPr lang="en-US" dirty="0"/>
              <a:t>Fatigue</a:t>
            </a:r>
          </a:p>
          <a:p>
            <a:pPr eaLnBrk="1" hangingPunct="1">
              <a:lnSpc>
                <a:spcPct val="120000"/>
              </a:lnSpc>
            </a:pPr>
            <a:r>
              <a:rPr lang="en-US" dirty="0"/>
              <a:t>Skin and other infections</a:t>
            </a:r>
          </a:p>
          <a:p>
            <a:pPr eaLnBrk="1" hangingPunct="1">
              <a:lnSpc>
                <a:spcPct val="120000"/>
              </a:lnSpc>
            </a:pPr>
            <a:r>
              <a:rPr lang="en-US" dirty="0"/>
              <a:t>Blurry vision</a:t>
            </a:r>
          </a:p>
        </p:txBody>
      </p:sp>
      <p:sp>
        <p:nvSpPr>
          <p:cNvPr id="1238020" name="Rectangle 4"/>
          <p:cNvSpPr>
            <a:spLocks noGrp="1" noChangeArrowheads="1"/>
          </p:cNvSpPr>
          <p:nvPr>
            <p:ph sz="half" idx="2"/>
          </p:nvPr>
        </p:nvSpPr>
        <p:spPr>
          <a:xfrm>
            <a:off x="3962400" y="1371601"/>
            <a:ext cx="4495800" cy="4497387"/>
          </a:xfrm>
        </p:spPr>
        <p:txBody>
          <a:bodyPr vert="horz" lIns="90477" tIns="44445" rIns="90477" bIns="44445">
            <a:normAutofit fontScale="77500" lnSpcReduction="20000"/>
          </a:bodyPr>
          <a:lstStyle/>
          <a:p>
            <a:pPr eaLnBrk="1" hangingPunct="1">
              <a:lnSpc>
                <a:spcPct val="120000"/>
              </a:lnSpc>
              <a:buFont typeface="Wingdings" pitchFamily="2" charset="2"/>
              <a:buBlip>
                <a:blip r:embed="rId3"/>
              </a:buBlip>
            </a:pPr>
            <a:r>
              <a:rPr lang="en-US" dirty="0"/>
              <a:t>Glycosuria, H</a:t>
            </a:r>
            <a:r>
              <a:rPr lang="en-US" baseline="-25000" dirty="0"/>
              <a:t>2</a:t>
            </a:r>
            <a:r>
              <a:rPr lang="en-US" dirty="0"/>
              <a:t>O losses</a:t>
            </a:r>
          </a:p>
          <a:p>
            <a:pPr eaLnBrk="1" hangingPunct="1">
              <a:lnSpc>
                <a:spcPct val="120000"/>
              </a:lnSpc>
              <a:buFont typeface="Wingdings" pitchFamily="2" charset="2"/>
              <a:buBlip>
                <a:blip r:embed="rId3"/>
              </a:buBlip>
            </a:pPr>
            <a:r>
              <a:rPr lang="en-US" dirty="0"/>
              <a:t>Dehydration</a:t>
            </a:r>
          </a:p>
          <a:p>
            <a:pPr eaLnBrk="1" hangingPunct="1">
              <a:lnSpc>
                <a:spcPct val="120000"/>
              </a:lnSpc>
              <a:buFont typeface="Wingdings" pitchFamily="2" charset="2"/>
              <a:buBlip>
                <a:blip r:embed="rId3"/>
              </a:buBlip>
            </a:pPr>
            <a:r>
              <a:rPr lang="en-US" dirty="0"/>
              <a:t>Fuel Depletion</a:t>
            </a:r>
          </a:p>
          <a:p>
            <a:pPr eaLnBrk="1" hangingPunct="1">
              <a:lnSpc>
                <a:spcPct val="120000"/>
              </a:lnSpc>
              <a:buFont typeface="Wingdings" pitchFamily="2" charset="2"/>
              <a:buBlip>
                <a:blip r:embed="rId3"/>
              </a:buBlip>
            </a:pPr>
            <a:r>
              <a:rPr lang="en-US" dirty="0"/>
              <a:t>Loss of body tissue, H</a:t>
            </a:r>
            <a:r>
              <a:rPr lang="en-US" baseline="-25000" dirty="0"/>
              <a:t>2</a:t>
            </a:r>
            <a:r>
              <a:rPr lang="en-US" dirty="0"/>
              <a:t>O</a:t>
            </a:r>
          </a:p>
          <a:p>
            <a:pPr eaLnBrk="1" hangingPunct="1">
              <a:lnSpc>
                <a:spcPct val="120000"/>
              </a:lnSpc>
              <a:buFont typeface="Wingdings" pitchFamily="2" charset="2"/>
              <a:buBlip>
                <a:blip r:embed="rId3"/>
              </a:buBlip>
            </a:pPr>
            <a:r>
              <a:rPr lang="en-US" dirty="0"/>
              <a:t>Poor energy utilization</a:t>
            </a:r>
          </a:p>
          <a:p>
            <a:pPr eaLnBrk="1" hangingPunct="1">
              <a:lnSpc>
                <a:spcPct val="120000"/>
              </a:lnSpc>
              <a:buFont typeface="Wingdings" pitchFamily="2" charset="2"/>
              <a:buBlip>
                <a:blip r:embed="rId3"/>
              </a:buBlip>
            </a:pPr>
            <a:r>
              <a:rPr lang="en-US" dirty="0"/>
              <a:t>Hyperglycemia increases incidence of infection</a:t>
            </a:r>
          </a:p>
          <a:p>
            <a:pPr eaLnBrk="1" hangingPunct="1">
              <a:lnSpc>
                <a:spcPct val="120000"/>
              </a:lnSpc>
              <a:buFont typeface="Wingdings" pitchFamily="2" charset="2"/>
              <a:buBlip>
                <a:blip r:embed="rId3"/>
              </a:buBlip>
            </a:pPr>
            <a:r>
              <a:rPr lang="en-US" dirty="0"/>
              <a:t>Osmotic changes</a:t>
            </a:r>
          </a:p>
          <a:p>
            <a:pPr eaLnBrk="1" hangingPunct="1">
              <a:buFont typeface="Wingdings" pitchFamily="2" charset="2"/>
              <a:buNone/>
            </a:pPr>
            <a:endParaRPr lang="en-US" dirty="0"/>
          </a:p>
          <a:p>
            <a:pPr eaLnBrk="1" hangingPunct="1"/>
            <a:endParaRPr lang="en-US" sz="2400" dirty="0"/>
          </a:p>
        </p:txBody>
      </p:sp>
    </p:spTree>
    <p:custDataLst>
      <p:tags r:id="rId1"/>
    </p:custDataLst>
    <p:extLst>
      <p:ext uri="{BB962C8B-B14F-4D97-AF65-F5344CB8AC3E}">
        <p14:creationId xmlns:p14="http://schemas.microsoft.com/office/powerpoint/2010/main" val="1205084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38020">
                                            <p:txEl>
                                              <p:pRg st="0" end="0"/>
                                            </p:txEl>
                                          </p:spTgt>
                                        </p:tgtEl>
                                        <p:attrNameLst>
                                          <p:attrName>style.visibility</p:attrName>
                                        </p:attrNameLst>
                                      </p:cBhvr>
                                      <p:to>
                                        <p:strVal val="visible"/>
                                      </p:to>
                                    </p:set>
                                    <p:anim calcmode="lin" valueType="num">
                                      <p:cBhvr additive="base">
                                        <p:cTn id="7" dur="2000" fill="hold"/>
                                        <p:tgtEl>
                                          <p:spTgt spid="1238020">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238020">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1238020">
                                            <p:txEl>
                                              <p:pRg st="1" end="1"/>
                                            </p:txEl>
                                          </p:spTgt>
                                        </p:tgtEl>
                                        <p:attrNameLst>
                                          <p:attrName>style.visibility</p:attrName>
                                        </p:attrNameLst>
                                      </p:cBhvr>
                                      <p:to>
                                        <p:strVal val="visible"/>
                                      </p:to>
                                    </p:set>
                                    <p:anim calcmode="lin" valueType="num">
                                      <p:cBhvr additive="base">
                                        <p:cTn id="12" dur="2000" fill="hold"/>
                                        <p:tgtEl>
                                          <p:spTgt spid="1238020">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1238020">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4000"/>
                            </p:stCondLst>
                            <p:childTnLst>
                              <p:par>
                                <p:cTn id="15" presetID="2" presetClass="entr" presetSubtype="4" fill="hold" grpId="0" nodeType="afterEffect">
                                  <p:stCondLst>
                                    <p:cond delay="0"/>
                                  </p:stCondLst>
                                  <p:childTnLst>
                                    <p:set>
                                      <p:cBhvr>
                                        <p:cTn id="16" dur="1" fill="hold">
                                          <p:stCondLst>
                                            <p:cond delay="0"/>
                                          </p:stCondLst>
                                        </p:cTn>
                                        <p:tgtEl>
                                          <p:spTgt spid="1238020">
                                            <p:txEl>
                                              <p:pRg st="2" end="2"/>
                                            </p:txEl>
                                          </p:spTgt>
                                        </p:tgtEl>
                                        <p:attrNameLst>
                                          <p:attrName>style.visibility</p:attrName>
                                        </p:attrNameLst>
                                      </p:cBhvr>
                                      <p:to>
                                        <p:strVal val="visible"/>
                                      </p:to>
                                    </p:set>
                                    <p:anim calcmode="lin" valueType="num">
                                      <p:cBhvr additive="base">
                                        <p:cTn id="17" dur="2000" fill="hold"/>
                                        <p:tgtEl>
                                          <p:spTgt spid="1238020">
                                            <p:txEl>
                                              <p:pRg st="2" end="2"/>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1238020">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6000"/>
                            </p:stCondLst>
                            <p:childTnLst>
                              <p:par>
                                <p:cTn id="20" presetID="2" presetClass="entr" presetSubtype="4" fill="hold" grpId="0" nodeType="afterEffect">
                                  <p:stCondLst>
                                    <p:cond delay="0"/>
                                  </p:stCondLst>
                                  <p:childTnLst>
                                    <p:set>
                                      <p:cBhvr>
                                        <p:cTn id="21" dur="1" fill="hold">
                                          <p:stCondLst>
                                            <p:cond delay="0"/>
                                          </p:stCondLst>
                                        </p:cTn>
                                        <p:tgtEl>
                                          <p:spTgt spid="1238020">
                                            <p:txEl>
                                              <p:pRg st="3" end="3"/>
                                            </p:txEl>
                                          </p:spTgt>
                                        </p:tgtEl>
                                        <p:attrNameLst>
                                          <p:attrName>style.visibility</p:attrName>
                                        </p:attrNameLst>
                                      </p:cBhvr>
                                      <p:to>
                                        <p:strVal val="visible"/>
                                      </p:to>
                                    </p:set>
                                    <p:anim calcmode="lin" valueType="num">
                                      <p:cBhvr additive="base">
                                        <p:cTn id="22" dur="2000" fill="hold"/>
                                        <p:tgtEl>
                                          <p:spTgt spid="1238020">
                                            <p:txEl>
                                              <p:pRg st="3" end="3"/>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1238020">
                                            <p:txEl>
                                              <p:pRg st="3" end="3"/>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8000"/>
                            </p:stCondLst>
                            <p:childTnLst>
                              <p:par>
                                <p:cTn id="25" presetID="2" presetClass="entr" presetSubtype="4" fill="hold" grpId="0" nodeType="afterEffect">
                                  <p:stCondLst>
                                    <p:cond delay="0"/>
                                  </p:stCondLst>
                                  <p:childTnLst>
                                    <p:set>
                                      <p:cBhvr>
                                        <p:cTn id="26" dur="1" fill="hold">
                                          <p:stCondLst>
                                            <p:cond delay="0"/>
                                          </p:stCondLst>
                                        </p:cTn>
                                        <p:tgtEl>
                                          <p:spTgt spid="1238020">
                                            <p:txEl>
                                              <p:pRg st="4" end="4"/>
                                            </p:txEl>
                                          </p:spTgt>
                                        </p:tgtEl>
                                        <p:attrNameLst>
                                          <p:attrName>style.visibility</p:attrName>
                                        </p:attrNameLst>
                                      </p:cBhvr>
                                      <p:to>
                                        <p:strVal val="visible"/>
                                      </p:to>
                                    </p:set>
                                    <p:anim calcmode="lin" valueType="num">
                                      <p:cBhvr additive="base">
                                        <p:cTn id="27" dur="2000" fill="hold"/>
                                        <p:tgtEl>
                                          <p:spTgt spid="1238020">
                                            <p:txEl>
                                              <p:pRg st="4" end="4"/>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238020">
                                            <p:txEl>
                                              <p:pRg st="4" end="4"/>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0000"/>
                            </p:stCondLst>
                            <p:childTnLst>
                              <p:par>
                                <p:cTn id="30" presetID="2" presetClass="entr" presetSubtype="4" fill="hold" grpId="0" nodeType="afterEffect">
                                  <p:stCondLst>
                                    <p:cond delay="0"/>
                                  </p:stCondLst>
                                  <p:childTnLst>
                                    <p:set>
                                      <p:cBhvr>
                                        <p:cTn id="31" dur="1" fill="hold">
                                          <p:stCondLst>
                                            <p:cond delay="0"/>
                                          </p:stCondLst>
                                        </p:cTn>
                                        <p:tgtEl>
                                          <p:spTgt spid="1238020">
                                            <p:txEl>
                                              <p:pRg st="5" end="5"/>
                                            </p:txEl>
                                          </p:spTgt>
                                        </p:tgtEl>
                                        <p:attrNameLst>
                                          <p:attrName>style.visibility</p:attrName>
                                        </p:attrNameLst>
                                      </p:cBhvr>
                                      <p:to>
                                        <p:strVal val="visible"/>
                                      </p:to>
                                    </p:set>
                                    <p:anim calcmode="lin" valueType="num">
                                      <p:cBhvr additive="base">
                                        <p:cTn id="32" dur="2000" fill="hold"/>
                                        <p:tgtEl>
                                          <p:spTgt spid="1238020">
                                            <p:txEl>
                                              <p:pRg st="5" end="5"/>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1238020">
                                            <p:txEl>
                                              <p:pRg st="5" end="5"/>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2000"/>
                            </p:stCondLst>
                            <p:childTnLst>
                              <p:par>
                                <p:cTn id="35" presetID="2" presetClass="entr" presetSubtype="4" fill="hold" grpId="0" nodeType="afterEffect">
                                  <p:stCondLst>
                                    <p:cond delay="0"/>
                                  </p:stCondLst>
                                  <p:childTnLst>
                                    <p:set>
                                      <p:cBhvr>
                                        <p:cTn id="36" dur="1" fill="hold">
                                          <p:stCondLst>
                                            <p:cond delay="0"/>
                                          </p:stCondLst>
                                        </p:cTn>
                                        <p:tgtEl>
                                          <p:spTgt spid="1238020">
                                            <p:txEl>
                                              <p:pRg st="6" end="6"/>
                                            </p:txEl>
                                          </p:spTgt>
                                        </p:tgtEl>
                                        <p:attrNameLst>
                                          <p:attrName>style.visibility</p:attrName>
                                        </p:attrNameLst>
                                      </p:cBhvr>
                                      <p:to>
                                        <p:strVal val="visible"/>
                                      </p:to>
                                    </p:set>
                                    <p:anim calcmode="lin" valueType="num">
                                      <p:cBhvr additive="base">
                                        <p:cTn id="37" dur="2000" fill="hold"/>
                                        <p:tgtEl>
                                          <p:spTgt spid="1238020">
                                            <p:txEl>
                                              <p:pRg st="6" end="6"/>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1238020">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8020"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17. Diabetes Advocacy</a:t>
            </a:r>
          </a:p>
        </p:txBody>
      </p:sp>
      <p:sp>
        <p:nvSpPr>
          <p:cNvPr id="3" name="Content Placeholder 2"/>
          <p:cNvSpPr>
            <a:spLocks noGrp="1"/>
          </p:cNvSpPr>
          <p:nvPr>
            <p:ph sz="quarter" idx="1"/>
          </p:nvPr>
        </p:nvSpPr>
        <p:spPr>
          <a:xfrm>
            <a:off x="457200" y="1219200"/>
            <a:ext cx="4419600" cy="5295722"/>
          </a:xfrm>
        </p:spPr>
        <p:txBody>
          <a:bodyPr>
            <a:normAutofit fontScale="70000" lnSpcReduction="20000"/>
          </a:bodyPr>
          <a:lstStyle/>
          <a:p>
            <a:pPr>
              <a:lnSpc>
                <a:spcPct val="110000"/>
              </a:lnSpc>
            </a:pPr>
            <a:r>
              <a:rPr lang="en-US" dirty="0"/>
              <a:t>People living with diabetes deserve to be free from the burden of discrimination.</a:t>
            </a:r>
          </a:p>
          <a:p>
            <a:pPr>
              <a:lnSpc>
                <a:spcPct val="110000"/>
              </a:lnSpc>
            </a:pPr>
            <a:r>
              <a:rPr lang="en-US" dirty="0"/>
              <a:t>We need to all be a part of advocating to ensure a healthy and productive life for people living with diabetes.</a:t>
            </a:r>
          </a:p>
          <a:p>
            <a:pPr>
              <a:lnSpc>
                <a:spcPct val="110000"/>
              </a:lnSpc>
            </a:pPr>
            <a:r>
              <a:rPr lang="en-US" dirty="0"/>
              <a:t>Decrease barriers to diabetes self-management.</a:t>
            </a:r>
          </a:p>
        </p:txBody>
      </p:sp>
      <p:pic>
        <p:nvPicPr>
          <p:cNvPr id="4" name="Picture 3"/>
          <p:cNvPicPr>
            <a:picLocks noChangeAspect="1"/>
          </p:cNvPicPr>
          <p:nvPr/>
        </p:nvPicPr>
        <p:blipFill>
          <a:blip r:embed="rId3"/>
          <a:stretch>
            <a:fillRect/>
          </a:stretch>
        </p:blipFill>
        <p:spPr>
          <a:xfrm>
            <a:off x="5392615" y="1219200"/>
            <a:ext cx="3048000" cy="3188197"/>
          </a:xfrm>
          <a:prstGeom prst="rect">
            <a:avLst/>
          </a:prstGeom>
        </p:spPr>
      </p:pic>
      <p:sp>
        <p:nvSpPr>
          <p:cNvPr id="5" name="TextBox 4">
            <a:extLst>
              <a:ext uri="{FF2B5EF4-FFF2-40B4-BE49-F238E27FC236}">
                <a16:creationId xmlns:a16="http://schemas.microsoft.com/office/drawing/2014/main" id="{F3CED561-E210-4A92-B3E7-DA63B6FE09D2}"/>
              </a:ext>
            </a:extLst>
          </p:cNvPr>
          <p:cNvSpPr txBox="1"/>
          <p:nvPr/>
        </p:nvSpPr>
        <p:spPr>
          <a:xfrm>
            <a:off x="5392615" y="4483597"/>
            <a:ext cx="3581400" cy="2031325"/>
          </a:xfrm>
          <a:prstGeom prst="rect">
            <a:avLst/>
          </a:prstGeom>
          <a:noFill/>
        </p:spPr>
        <p:txBody>
          <a:bodyPr wrap="square" rtlCol="0">
            <a:spAutoFit/>
          </a:bodyPr>
          <a:lstStyle/>
          <a:p>
            <a:r>
              <a:rPr lang="en-US" dirty="0"/>
              <a:t>Diabetes Care needs to meet outlined standards in all settings.</a:t>
            </a:r>
          </a:p>
          <a:p>
            <a:r>
              <a:rPr lang="en-US" dirty="0"/>
              <a:t>-   In school setting</a:t>
            </a:r>
          </a:p>
          <a:p>
            <a:pPr marL="285750" indent="-285750">
              <a:buFontTx/>
              <a:buChar char="-"/>
            </a:pPr>
            <a:r>
              <a:rPr lang="en-US" dirty="0"/>
              <a:t>Young children in childcare</a:t>
            </a:r>
          </a:p>
          <a:p>
            <a:pPr marL="285750" indent="-285750">
              <a:buFontTx/>
              <a:buChar char="-"/>
            </a:pPr>
            <a:r>
              <a:rPr lang="en-US" dirty="0"/>
              <a:t>For occupational drivers</a:t>
            </a:r>
          </a:p>
          <a:p>
            <a:pPr marL="285750" indent="-285750">
              <a:buFontTx/>
              <a:buChar char="-"/>
            </a:pPr>
            <a:r>
              <a:rPr lang="en-US" dirty="0"/>
              <a:t>In work settings</a:t>
            </a:r>
          </a:p>
          <a:p>
            <a:pPr marL="285750" indent="-285750">
              <a:buFontTx/>
              <a:buChar char="-"/>
            </a:pPr>
            <a:r>
              <a:rPr lang="en-US" dirty="0"/>
              <a:t>In Correctional Institutions</a:t>
            </a:r>
          </a:p>
        </p:txBody>
      </p:sp>
      <p:pic>
        <p:nvPicPr>
          <p:cNvPr id="8" name="Picture 7">
            <a:extLst>
              <a:ext uri="{FF2B5EF4-FFF2-40B4-BE49-F238E27FC236}">
                <a16:creationId xmlns:a16="http://schemas.microsoft.com/office/drawing/2014/main" id="{0DC800FD-D431-556F-3C61-52BECB66A0FB}"/>
              </a:ext>
            </a:extLst>
          </p:cNvPr>
          <p:cNvPicPr>
            <a:picLocks noChangeAspect="1"/>
          </p:cNvPicPr>
          <p:nvPr/>
        </p:nvPicPr>
        <p:blipFill>
          <a:blip r:embed="rId4"/>
          <a:stretch>
            <a:fillRect/>
          </a:stretch>
        </p:blipFill>
        <p:spPr>
          <a:xfrm>
            <a:off x="353187" y="6410263"/>
            <a:ext cx="5039428" cy="447737"/>
          </a:xfrm>
          <a:prstGeom prst="rect">
            <a:avLst/>
          </a:prstGeom>
        </p:spPr>
      </p:pic>
    </p:spTree>
    <p:custDataLst>
      <p:tags r:id="rId1"/>
    </p:custDataLst>
    <p:extLst>
      <p:ext uri="{BB962C8B-B14F-4D97-AF65-F5344CB8AC3E}">
        <p14:creationId xmlns:p14="http://schemas.microsoft.com/office/powerpoint/2010/main" val="3048965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7458" name="Object 2"/>
          <p:cNvGraphicFramePr>
            <a:graphicFrameLocks noChangeAspect="1"/>
          </p:cNvGraphicFramePr>
          <p:nvPr/>
        </p:nvGraphicFramePr>
        <p:xfrm>
          <a:off x="2" y="685801"/>
          <a:ext cx="4359275" cy="3371851"/>
        </p:xfrm>
        <a:graphic>
          <a:graphicData uri="http://schemas.openxmlformats.org/presentationml/2006/ole">
            <mc:AlternateContent xmlns:mc="http://schemas.openxmlformats.org/markup-compatibility/2006">
              <mc:Choice xmlns:v="urn:schemas-microsoft-com:vml" Requires="v">
                <p:oleObj name="Clip" r:id="rId4" imgW="3840813" imgH="2972058" progId="">
                  <p:embed/>
                </p:oleObj>
              </mc:Choice>
              <mc:Fallback>
                <p:oleObj name="Clip" r:id="rId4" imgW="3840813" imgH="2972058" progId="">
                  <p:embed/>
                  <p:pic>
                    <p:nvPicPr>
                      <p:cNvPr id="147458"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 y="685801"/>
                        <a:ext cx="4359275" cy="337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7459" name="Object 3"/>
          <p:cNvGraphicFramePr>
            <a:graphicFrameLocks noChangeAspect="1"/>
          </p:cNvGraphicFramePr>
          <p:nvPr/>
        </p:nvGraphicFramePr>
        <p:xfrm>
          <a:off x="4749800" y="685802"/>
          <a:ext cx="4394200" cy="3398839"/>
        </p:xfrm>
        <a:graphic>
          <a:graphicData uri="http://schemas.openxmlformats.org/presentationml/2006/ole">
            <mc:AlternateContent xmlns:mc="http://schemas.openxmlformats.org/markup-compatibility/2006">
              <mc:Choice xmlns:v="urn:schemas-microsoft-com:vml" Requires="v">
                <p:oleObj name="Clip" r:id="rId6" imgW="3840813" imgH="2972058" progId="">
                  <p:embed/>
                </p:oleObj>
              </mc:Choice>
              <mc:Fallback>
                <p:oleObj name="Clip" r:id="rId6" imgW="3840813" imgH="2972058" progId="">
                  <p:embed/>
                  <p:pic>
                    <p:nvPicPr>
                      <p:cNvPr id="147459"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49800" y="685802"/>
                        <a:ext cx="4394200" cy="3398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680388" name="Picture 4" descr="visceral fa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09802" y="0"/>
            <a:ext cx="4719639"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71754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680388"/>
                                        </p:tgtEl>
                                        <p:attrNameLst>
                                          <p:attrName>style.visibility</p:attrName>
                                        </p:attrNameLst>
                                      </p:cBhvr>
                                      <p:to>
                                        <p:strVal val="visible"/>
                                      </p:to>
                                    </p:set>
                                    <p:anim calcmode="lin" valueType="num">
                                      <p:cBhvr>
                                        <p:cTn id="7" dur="500" fill="hold"/>
                                        <p:tgtEl>
                                          <p:spTgt spid="1680388"/>
                                        </p:tgtEl>
                                        <p:attrNameLst>
                                          <p:attrName>ppt_w</p:attrName>
                                        </p:attrNameLst>
                                      </p:cBhvr>
                                      <p:tavLst>
                                        <p:tav tm="0">
                                          <p:val>
                                            <p:fltVal val="0"/>
                                          </p:val>
                                        </p:tav>
                                        <p:tav tm="100000">
                                          <p:val>
                                            <p:strVal val="#ppt_w"/>
                                          </p:val>
                                        </p:tav>
                                      </p:tavLst>
                                    </p:anim>
                                    <p:anim calcmode="lin" valueType="num">
                                      <p:cBhvr>
                                        <p:cTn id="8" dur="500" fill="hold"/>
                                        <p:tgtEl>
                                          <p:spTgt spid="1680388"/>
                                        </p:tgtEl>
                                        <p:attrNameLst>
                                          <p:attrName>ppt_h</p:attrName>
                                        </p:attrNameLst>
                                      </p:cBhvr>
                                      <p:tavLst>
                                        <p:tav tm="0">
                                          <p:val>
                                            <p:fltVal val="0"/>
                                          </p:val>
                                        </p:tav>
                                        <p:tav tm="100000">
                                          <p:val>
                                            <p:strVal val="#ppt_h"/>
                                          </p:val>
                                        </p:tav>
                                      </p:tavLst>
                                    </p:anim>
                                    <p:anim calcmode="lin" valueType="num">
                                      <p:cBhvr>
                                        <p:cTn id="9" dur="500" fill="hold"/>
                                        <p:tgtEl>
                                          <p:spTgt spid="1680388"/>
                                        </p:tgtEl>
                                        <p:attrNameLst>
                                          <p:attrName>style.rotation</p:attrName>
                                        </p:attrNameLst>
                                      </p:cBhvr>
                                      <p:tavLst>
                                        <p:tav tm="0">
                                          <p:val>
                                            <p:fltVal val="360"/>
                                          </p:val>
                                        </p:tav>
                                        <p:tav tm="100000">
                                          <p:val>
                                            <p:fltVal val="0"/>
                                          </p:val>
                                        </p:tav>
                                      </p:tavLst>
                                    </p:anim>
                                    <p:animEffect transition="in" filter="fade">
                                      <p:cBhvr>
                                        <p:cTn id="10" dur="500"/>
                                        <p:tgtEl>
                                          <p:spTgt spid="1680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en-US"/>
              <a:t>What is Type 2 Diabetes?</a:t>
            </a:r>
          </a:p>
        </p:txBody>
      </p:sp>
      <p:sp>
        <p:nvSpPr>
          <p:cNvPr id="54275" name="Rectangle 3"/>
          <p:cNvSpPr>
            <a:spLocks noGrp="1" noChangeArrowheads="1"/>
          </p:cNvSpPr>
          <p:nvPr>
            <p:ph idx="1"/>
          </p:nvPr>
        </p:nvSpPr>
        <p:spPr/>
        <p:txBody>
          <a:bodyPr/>
          <a:lstStyle/>
          <a:p>
            <a:pPr eaLnBrk="1" hangingPunct="1"/>
            <a:r>
              <a:rPr lang="en-US"/>
              <a:t>Complex metabolic disorder ….</a:t>
            </a:r>
          </a:p>
          <a:p>
            <a:pPr lvl="1" eaLnBrk="1" hangingPunct="1">
              <a:buFont typeface="Wingdings" pitchFamily="2" charset="2"/>
              <a:buNone/>
            </a:pPr>
            <a:r>
              <a:rPr lang="en-US"/>
              <a:t>(Insulin resistance and deficiency)</a:t>
            </a:r>
          </a:p>
          <a:p>
            <a:pPr eaLnBrk="1" hangingPunct="1">
              <a:buFont typeface="Wingdings" pitchFamily="2" charset="2"/>
              <a:buNone/>
            </a:pPr>
            <a:r>
              <a:rPr lang="en-US"/>
              <a:t>with social, behavioral and environmental risk factors unmasking the effects of genetic susceptibility.</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8491" y="4597036"/>
            <a:ext cx="2895602" cy="1934959"/>
          </a:xfrm>
          <a:prstGeom prst="rect">
            <a:avLst/>
          </a:prstGeom>
        </p:spPr>
      </p:pic>
      <p:sp>
        <p:nvSpPr>
          <p:cNvPr id="2" name="TextBox 1"/>
          <p:cNvSpPr txBox="1"/>
          <p:nvPr/>
        </p:nvSpPr>
        <p:spPr>
          <a:xfrm>
            <a:off x="685800" y="4572000"/>
            <a:ext cx="4038600" cy="1569660"/>
          </a:xfrm>
          <a:prstGeom prst="rect">
            <a:avLst/>
          </a:prstGeom>
          <a:noFill/>
        </p:spPr>
        <p:txBody>
          <a:bodyPr wrap="square" rtlCol="0">
            <a:spAutoFit/>
          </a:bodyPr>
          <a:lstStyle/>
          <a:p>
            <a:r>
              <a:rPr lang="en-US" sz="2400" dirty="0"/>
              <a:t>New Diagnosis? </a:t>
            </a:r>
            <a:br>
              <a:rPr lang="en-US" sz="2400" dirty="0"/>
            </a:br>
            <a:r>
              <a:rPr lang="en-US" sz="2400" dirty="0"/>
              <a:t>Call 800 – DIABETES to request “Getting Started Kit”</a:t>
            </a:r>
          </a:p>
          <a:p>
            <a:r>
              <a:rPr lang="en-US" sz="2400" dirty="0"/>
              <a:t>www.Diabetes.org</a:t>
            </a:r>
          </a:p>
        </p:txBody>
      </p:sp>
    </p:spTree>
    <p:custDataLst>
      <p:tags r:id="rId1"/>
    </p:custDataLst>
    <p:extLst>
      <p:ext uri="{BB962C8B-B14F-4D97-AF65-F5344CB8AC3E}">
        <p14:creationId xmlns:p14="http://schemas.microsoft.com/office/powerpoint/2010/main" val="1741608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8604" y="159034"/>
            <a:ext cx="8585841" cy="764387"/>
          </a:xfrm>
        </p:spPr>
        <p:txBody>
          <a:bodyPr vert="horz" lIns="90488" tIns="44451" rIns="90488" bIns="44451" anchor="b" anchorCtr="0">
            <a:normAutofit/>
          </a:bodyPr>
          <a:lstStyle/>
          <a:p>
            <a:pPr eaLnBrk="1" hangingPunct="1"/>
            <a:r>
              <a:rPr lang="en-US" sz="3600" dirty="0"/>
              <a:t>Ominous Octet</a:t>
            </a:r>
          </a:p>
        </p:txBody>
      </p:sp>
      <p:pic>
        <p:nvPicPr>
          <p:cNvPr id="53251" name="Picture 276" descr="MCj01975660000[1]"/>
          <p:cNvPicPr>
            <a:picLocks noGrp="1" noChangeAspect="1" noChangeArrowheads="1"/>
          </p:cNvPicPr>
          <p:nvPr>
            <p:ph sz="quarter" idx="1"/>
          </p:nvPr>
        </p:nvPicPr>
        <p:blipFill>
          <a:blip r:embed="rId5" cstate="print">
            <a:extLst>
              <a:ext uri="{28A0092B-C50C-407E-A947-70E740481C1C}">
                <a14:useLocalDpi xmlns:a14="http://schemas.microsoft.com/office/drawing/2010/main" val="0"/>
              </a:ext>
            </a:extLst>
          </a:blip>
          <a:stretch>
            <a:fillRect/>
          </a:stretch>
        </p:blipFill>
        <p:spPr>
          <a:xfrm>
            <a:off x="256056" y="1127938"/>
            <a:ext cx="1424568" cy="1401731"/>
          </a:xfrm>
          <a:noFill/>
          <a:extLst>
            <a:ext uri="{909E8E84-426E-40DD-AFC4-6F175D3DCCD1}">
              <a14:hiddenFill xmlns:a14="http://schemas.microsoft.com/office/drawing/2010/main">
                <a:solidFill>
                  <a:srgbClr val="FFFFFF"/>
                </a:solidFill>
              </a14:hiddenFill>
            </a:ext>
          </a:extLst>
        </p:spPr>
      </p:pic>
      <p:pic>
        <p:nvPicPr>
          <p:cNvPr id="53252" name="Picture 277" descr="MCHM00246_0000[1]"/>
          <p:cNvPicPr>
            <a:picLocks noGrp="1" noChangeAspect="1" noChangeArrowheads="1"/>
          </p:cNvPicPr>
          <p:nvPr>
            <p:ph sz="quarter" idx="4294967295"/>
          </p:nvPr>
        </p:nvPicPr>
        <p:blipFill>
          <a:blip r:embed="rId6" cstate="print">
            <a:extLst>
              <a:ext uri="{28A0092B-C50C-407E-A947-70E740481C1C}">
                <a14:useLocalDpi xmlns:a14="http://schemas.microsoft.com/office/drawing/2010/main" val="0"/>
              </a:ext>
            </a:extLst>
          </a:blip>
          <a:srcRect/>
          <a:stretch>
            <a:fillRect/>
          </a:stretch>
        </p:blipFill>
        <p:spPr>
          <a:xfrm>
            <a:off x="7637201" y="491609"/>
            <a:ext cx="1101725" cy="1484313"/>
          </a:xfrm>
          <a:noFill/>
          <a:extLst>
            <a:ext uri="{909E8E84-426E-40DD-AFC4-6F175D3DCCD1}">
              <a14:hiddenFill xmlns:a14="http://schemas.microsoft.com/office/drawing/2010/main">
                <a:solidFill>
                  <a:srgbClr val="FFFFFF"/>
                </a:solidFill>
              </a14:hiddenFill>
            </a:ext>
          </a:extLst>
        </p:spPr>
      </p:pic>
      <p:pic>
        <p:nvPicPr>
          <p:cNvPr id="1290519" name="MPj04331280000[1].jpg">
            <a:hlinkClick r:id="" action="ppaction://media"/>
          </p:cNvPr>
          <p:cNvPicPr>
            <a:picLocks noGrp="1" noRot="1" noChangeAspect="1" noChangeArrowheads="1"/>
          </p:cNvPicPr>
          <p:nvPr>
            <p:ph sz="quarter" idx="4294967295"/>
            <a:videoFile r:link="rId2"/>
          </p:nvPr>
        </p:nvPicPr>
        <p:blipFill>
          <a:blip r:embed="rId7">
            <a:extLst>
              <a:ext uri="{28A0092B-C50C-407E-A947-70E740481C1C}">
                <a14:useLocalDpi xmlns:a14="http://schemas.microsoft.com/office/drawing/2010/main" val="0"/>
              </a:ext>
            </a:extLst>
          </a:blip>
          <a:srcRect/>
          <a:stretch>
            <a:fillRect/>
          </a:stretch>
        </p:blipFill>
        <p:spPr>
          <a:xfrm>
            <a:off x="232824" y="2972850"/>
            <a:ext cx="1447800" cy="1085851"/>
          </a:xfrm>
        </p:spPr>
      </p:pic>
      <p:pic>
        <p:nvPicPr>
          <p:cNvPr id="53253" name="Picture 3"/>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95802" y="5486402"/>
            <a:ext cx="1579563" cy="920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254" name="Freeform 5"/>
          <p:cNvSpPr>
            <a:spLocks/>
          </p:cNvSpPr>
          <p:nvPr/>
        </p:nvSpPr>
        <p:spPr bwMode="auto">
          <a:xfrm>
            <a:off x="6140451" y="4008439"/>
            <a:ext cx="825500" cy="1022351"/>
          </a:xfrm>
          <a:custGeom>
            <a:avLst/>
            <a:gdLst>
              <a:gd name="T0" fmla="*/ 2147483647 w 584"/>
              <a:gd name="T1" fmla="*/ 2147483647 h 644"/>
              <a:gd name="T2" fmla="*/ 2147483647 w 584"/>
              <a:gd name="T3" fmla="*/ 2147483647 h 644"/>
              <a:gd name="T4" fmla="*/ 2147483647 w 584"/>
              <a:gd name="T5" fmla="*/ 2147483647 h 644"/>
              <a:gd name="T6" fmla="*/ 2147483647 w 584"/>
              <a:gd name="T7" fmla="*/ 2147483647 h 644"/>
              <a:gd name="T8" fmla="*/ 2147483647 w 584"/>
              <a:gd name="T9" fmla="*/ 2147483647 h 644"/>
              <a:gd name="T10" fmla="*/ 2147483647 w 584"/>
              <a:gd name="T11" fmla="*/ 2147483647 h 644"/>
              <a:gd name="T12" fmla="*/ 2147483647 w 584"/>
              <a:gd name="T13" fmla="*/ 2147483647 h 644"/>
              <a:gd name="T14" fmla="*/ 2147483647 w 584"/>
              <a:gd name="T15" fmla="*/ 2147483647 h 644"/>
              <a:gd name="T16" fmla="*/ 2147483647 w 584"/>
              <a:gd name="T17" fmla="*/ 2147483647 h 644"/>
              <a:gd name="T18" fmla="*/ 2147483647 w 584"/>
              <a:gd name="T19" fmla="*/ 2147483647 h 644"/>
              <a:gd name="T20" fmla="*/ 2147483647 w 584"/>
              <a:gd name="T21" fmla="*/ 2147483647 h 644"/>
              <a:gd name="T22" fmla="*/ 2147483647 w 584"/>
              <a:gd name="T23" fmla="*/ 2147483647 h 644"/>
              <a:gd name="T24" fmla="*/ 2147483647 w 584"/>
              <a:gd name="T25" fmla="*/ 2147483647 h 644"/>
              <a:gd name="T26" fmla="*/ 2147483647 w 584"/>
              <a:gd name="T27" fmla="*/ 2147483647 h 644"/>
              <a:gd name="T28" fmla="*/ 2147483647 w 584"/>
              <a:gd name="T29" fmla="*/ 2147483647 h 644"/>
              <a:gd name="T30" fmla="*/ 2147483647 w 584"/>
              <a:gd name="T31" fmla="*/ 2147483647 h 644"/>
              <a:gd name="T32" fmla="*/ 2147483647 w 584"/>
              <a:gd name="T33" fmla="*/ 2147483647 h 644"/>
              <a:gd name="T34" fmla="*/ 2147483647 w 584"/>
              <a:gd name="T35" fmla="*/ 2147483647 h 644"/>
              <a:gd name="T36" fmla="*/ 2147483647 w 584"/>
              <a:gd name="T37" fmla="*/ 2147483647 h 644"/>
              <a:gd name="T38" fmla="*/ 2147483647 w 584"/>
              <a:gd name="T39" fmla="*/ 2147483647 h 644"/>
              <a:gd name="T40" fmla="*/ 2147483647 w 584"/>
              <a:gd name="T41" fmla="*/ 2147483647 h 644"/>
              <a:gd name="T42" fmla="*/ 2147483647 w 584"/>
              <a:gd name="T43" fmla="*/ 2147483647 h 644"/>
              <a:gd name="T44" fmla="*/ 2147483647 w 584"/>
              <a:gd name="T45" fmla="*/ 2147483647 h 644"/>
              <a:gd name="T46" fmla="*/ 2147483647 w 584"/>
              <a:gd name="T47" fmla="*/ 2147483647 h 644"/>
              <a:gd name="T48" fmla="*/ 2147483647 w 584"/>
              <a:gd name="T49" fmla="*/ 2147483647 h 644"/>
              <a:gd name="T50" fmla="*/ 2147483647 w 584"/>
              <a:gd name="T51" fmla="*/ 2147483647 h 644"/>
              <a:gd name="T52" fmla="*/ 2147483647 w 584"/>
              <a:gd name="T53" fmla="*/ 2147483647 h 644"/>
              <a:gd name="T54" fmla="*/ 2147483647 w 584"/>
              <a:gd name="T55" fmla="*/ 2147483647 h 644"/>
              <a:gd name="T56" fmla="*/ 2147483647 w 584"/>
              <a:gd name="T57" fmla="*/ 2147483647 h 644"/>
              <a:gd name="T58" fmla="*/ 2147483647 w 584"/>
              <a:gd name="T59" fmla="*/ 2147483647 h 644"/>
              <a:gd name="T60" fmla="*/ 2147483647 w 584"/>
              <a:gd name="T61" fmla="*/ 2147483647 h 644"/>
              <a:gd name="T62" fmla="*/ 2147483647 w 584"/>
              <a:gd name="T63" fmla="*/ 2147483647 h 644"/>
              <a:gd name="T64" fmla="*/ 2147483647 w 584"/>
              <a:gd name="T65" fmla="*/ 2147483647 h 644"/>
              <a:gd name="T66" fmla="*/ 2147483647 w 584"/>
              <a:gd name="T67" fmla="*/ 2147483647 h 644"/>
              <a:gd name="T68" fmla="*/ 2147483647 w 584"/>
              <a:gd name="T69" fmla="*/ 2147483647 h 644"/>
              <a:gd name="T70" fmla="*/ 2147483647 w 584"/>
              <a:gd name="T71" fmla="*/ 0 h 644"/>
              <a:gd name="T72" fmla="*/ 2147483647 w 584"/>
              <a:gd name="T73" fmla="*/ 2147483647 h 644"/>
              <a:gd name="T74" fmla="*/ 2147483647 w 584"/>
              <a:gd name="T75" fmla="*/ 2147483647 h 644"/>
              <a:gd name="T76" fmla="*/ 2147483647 w 584"/>
              <a:gd name="T77" fmla="*/ 2147483647 h 644"/>
              <a:gd name="T78" fmla="*/ 2147483647 w 584"/>
              <a:gd name="T79" fmla="*/ 2147483647 h 644"/>
              <a:gd name="T80" fmla="*/ 2147483647 w 584"/>
              <a:gd name="T81" fmla="*/ 2147483647 h 644"/>
              <a:gd name="T82" fmla="*/ 2147483647 w 584"/>
              <a:gd name="T83" fmla="*/ 2147483647 h 644"/>
              <a:gd name="T84" fmla="*/ 2147483647 w 584"/>
              <a:gd name="T85" fmla="*/ 2147483647 h 644"/>
              <a:gd name="T86" fmla="*/ 2147483647 w 584"/>
              <a:gd name="T87" fmla="*/ 2147483647 h 644"/>
              <a:gd name="T88" fmla="*/ 2147483647 w 584"/>
              <a:gd name="T89" fmla="*/ 2147483647 h 644"/>
              <a:gd name="T90" fmla="*/ 2147483647 w 584"/>
              <a:gd name="T91" fmla="*/ 2147483647 h 644"/>
              <a:gd name="T92" fmla="*/ 2147483647 w 584"/>
              <a:gd name="T93" fmla="*/ 2147483647 h 644"/>
              <a:gd name="T94" fmla="*/ 2147483647 w 584"/>
              <a:gd name="T95" fmla="*/ 2147483647 h 644"/>
              <a:gd name="T96" fmla="*/ 2147483647 w 584"/>
              <a:gd name="T97" fmla="*/ 2147483647 h 644"/>
              <a:gd name="T98" fmla="*/ 2147483647 w 584"/>
              <a:gd name="T99" fmla="*/ 2147483647 h 644"/>
              <a:gd name="T100" fmla="*/ 2147483647 w 584"/>
              <a:gd name="T101" fmla="*/ 2147483647 h 644"/>
              <a:gd name="T102" fmla="*/ 2147483647 w 584"/>
              <a:gd name="T103" fmla="*/ 2147483647 h 644"/>
              <a:gd name="T104" fmla="*/ 2147483647 w 584"/>
              <a:gd name="T105" fmla="*/ 2147483647 h 644"/>
              <a:gd name="T106" fmla="*/ 2147483647 w 584"/>
              <a:gd name="T107" fmla="*/ 2147483647 h 644"/>
              <a:gd name="T108" fmla="*/ 2147483647 w 584"/>
              <a:gd name="T109" fmla="*/ 2147483647 h 644"/>
              <a:gd name="T110" fmla="*/ 2147483647 w 584"/>
              <a:gd name="T111" fmla="*/ 2147483647 h 644"/>
              <a:gd name="T112" fmla="*/ 2147483647 w 584"/>
              <a:gd name="T113" fmla="*/ 2147483647 h 644"/>
              <a:gd name="T114" fmla="*/ 2147483647 w 584"/>
              <a:gd name="T115" fmla="*/ 2147483647 h 644"/>
              <a:gd name="T116" fmla="*/ 2147483647 w 584"/>
              <a:gd name="T117" fmla="*/ 2147483647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5" name="Freeform 6"/>
          <p:cNvSpPr>
            <a:spLocks/>
          </p:cNvSpPr>
          <p:nvPr/>
        </p:nvSpPr>
        <p:spPr bwMode="auto">
          <a:xfrm>
            <a:off x="6140451" y="4008439"/>
            <a:ext cx="825500" cy="1022351"/>
          </a:xfrm>
          <a:custGeom>
            <a:avLst/>
            <a:gdLst>
              <a:gd name="T0" fmla="*/ 2147483647 w 584"/>
              <a:gd name="T1" fmla="*/ 2147483647 h 644"/>
              <a:gd name="T2" fmla="*/ 2147483647 w 584"/>
              <a:gd name="T3" fmla="*/ 2147483647 h 644"/>
              <a:gd name="T4" fmla="*/ 2147483647 w 584"/>
              <a:gd name="T5" fmla="*/ 2147483647 h 644"/>
              <a:gd name="T6" fmla="*/ 2147483647 w 584"/>
              <a:gd name="T7" fmla="*/ 2147483647 h 644"/>
              <a:gd name="T8" fmla="*/ 2147483647 w 584"/>
              <a:gd name="T9" fmla="*/ 2147483647 h 644"/>
              <a:gd name="T10" fmla="*/ 2147483647 w 584"/>
              <a:gd name="T11" fmla="*/ 2147483647 h 644"/>
              <a:gd name="T12" fmla="*/ 2147483647 w 584"/>
              <a:gd name="T13" fmla="*/ 2147483647 h 644"/>
              <a:gd name="T14" fmla="*/ 2147483647 w 584"/>
              <a:gd name="T15" fmla="*/ 2147483647 h 644"/>
              <a:gd name="T16" fmla="*/ 2147483647 w 584"/>
              <a:gd name="T17" fmla="*/ 2147483647 h 644"/>
              <a:gd name="T18" fmla="*/ 2147483647 w 584"/>
              <a:gd name="T19" fmla="*/ 2147483647 h 644"/>
              <a:gd name="T20" fmla="*/ 2147483647 w 584"/>
              <a:gd name="T21" fmla="*/ 2147483647 h 644"/>
              <a:gd name="T22" fmla="*/ 2147483647 w 584"/>
              <a:gd name="T23" fmla="*/ 2147483647 h 644"/>
              <a:gd name="T24" fmla="*/ 2147483647 w 584"/>
              <a:gd name="T25" fmla="*/ 2147483647 h 644"/>
              <a:gd name="T26" fmla="*/ 2147483647 w 584"/>
              <a:gd name="T27" fmla="*/ 2147483647 h 644"/>
              <a:gd name="T28" fmla="*/ 2147483647 w 584"/>
              <a:gd name="T29" fmla="*/ 2147483647 h 644"/>
              <a:gd name="T30" fmla="*/ 2147483647 w 584"/>
              <a:gd name="T31" fmla="*/ 2147483647 h 644"/>
              <a:gd name="T32" fmla="*/ 2147483647 w 584"/>
              <a:gd name="T33" fmla="*/ 2147483647 h 644"/>
              <a:gd name="T34" fmla="*/ 2147483647 w 584"/>
              <a:gd name="T35" fmla="*/ 2147483647 h 644"/>
              <a:gd name="T36" fmla="*/ 2147483647 w 584"/>
              <a:gd name="T37" fmla="*/ 2147483647 h 644"/>
              <a:gd name="T38" fmla="*/ 2147483647 w 584"/>
              <a:gd name="T39" fmla="*/ 2147483647 h 644"/>
              <a:gd name="T40" fmla="*/ 2147483647 w 584"/>
              <a:gd name="T41" fmla="*/ 2147483647 h 644"/>
              <a:gd name="T42" fmla="*/ 2147483647 w 584"/>
              <a:gd name="T43" fmla="*/ 2147483647 h 644"/>
              <a:gd name="T44" fmla="*/ 2147483647 w 584"/>
              <a:gd name="T45" fmla="*/ 2147483647 h 644"/>
              <a:gd name="T46" fmla="*/ 2147483647 w 584"/>
              <a:gd name="T47" fmla="*/ 2147483647 h 644"/>
              <a:gd name="T48" fmla="*/ 2147483647 w 584"/>
              <a:gd name="T49" fmla="*/ 2147483647 h 644"/>
              <a:gd name="T50" fmla="*/ 2147483647 w 584"/>
              <a:gd name="T51" fmla="*/ 2147483647 h 644"/>
              <a:gd name="T52" fmla="*/ 2147483647 w 584"/>
              <a:gd name="T53" fmla="*/ 2147483647 h 644"/>
              <a:gd name="T54" fmla="*/ 2147483647 w 584"/>
              <a:gd name="T55" fmla="*/ 2147483647 h 644"/>
              <a:gd name="T56" fmla="*/ 2147483647 w 584"/>
              <a:gd name="T57" fmla="*/ 2147483647 h 644"/>
              <a:gd name="T58" fmla="*/ 2147483647 w 584"/>
              <a:gd name="T59" fmla="*/ 2147483647 h 644"/>
              <a:gd name="T60" fmla="*/ 2147483647 w 584"/>
              <a:gd name="T61" fmla="*/ 2147483647 h 644"/>
              <a:gd name="T62" fmla="*/ 2147483647 w 584"/>
              <a:gd name="T63" fmla="*/ 2147483647 h 644"/>
              <a:gd name="T64" fmla="*/ 2147483647 w 584"/>
              <a:gd name="T65" fmla="*/ 2147483647 h 644"/>
              <a:gd name="T66" fmla="*/ 2147483647 w 584"/>
              <a:gd name="T67" fmla="*/ 2147483647 h 644"/>
              <a:gd name="T68" fmla="*/ 2147483647 w 584"/>
              <a:gd name="T69" fmla="*/ 2147483647 h 644"/>
              <a:gd name="T70" fmla="*/ 2147483647 w 584"/>
              <a:gd name="T71" fmla="*/ 0 h 644"/>
              <a:gd name="T72" fmla="*/ 2147483647 w 584"/>
              <a:gd name="T73" fmla="*/ 2147483647 h 644"/>
              <a:gd name="T74" fmla="*/ 2147483647 w 584"/>
              <a:gd name="T75" fmla="*/ 2147483647 h 644"/>
              <a:gd name="T76" fmla="*/ 2147483647 w 584"/>
              <a:gd name="T77" fmla="*/ 2147483647 h 644"/>
              <a:gd name="T78" fmla="*/ 2147483647 w 584"/>
              <a:gd name="T79" fmla="*/ 2147483647 h 644"/>
              <a:gd name="T80" fmla="*/ 2147483647 w 584"/>
              <a:gd name="T81" fmla="*/ 2147483647 h 644"/>
              <a:gd name="T82" fmla="*/ 2147483647 w 584"/>
              <a:gd name="T83" fmla="*/ 2147483647 h 644"/>
              <a:gd name="T84" fmla="*/ 2147483647 w 584"/>
              <a:gd name="T85" fmla="*/ 2147483647 h 644"/>
              <a:gd name="T86" fmla="*/ 2147483647 w 584"/>
              <a:gd name="T87" fmla="*/ 2147483647 h 644"/>
              <a:gd name="T88" fmla="*/ 2147483647 w 584"/>
              <a:gd name="T89" fmla="*/ 2147483647 h 644"/>
              <a:gd name="T90" fmla="*/ 2147483647 w 584"/>
              <a:gd name="T91" fmla="*/ 2147483647 h 644"/>
              <a:gd name="T92" fmla="*/ 2147483647 w 584"/>
              <a:gd name="T93" fmla="*/ 2147483647 h 644"/>
              <a:gd name="T94" fmla="*/ 2147483647 w 584"/>
              <a:gd name="T95" fmla="*/ 2147483647 h 644"/>
              <a:gd name="T96" fmla="*/ 2147483647 w 584"/>
              <a:gd name="T97" fmla="*/ 2147483647 h 644"/>
              <a:gd name="T98" fmla="*/ 2147483647 w 584"/>
              <a:gd name="T99" fmla="*/ 2147483647 h 644"/>
              <a:gd name="T100" fmla="*/ 2147483647 w 584"/>
              <a:gd name="T101" fmla="*/ 2147483647 h 644"/>
              <a:gd name="T102" fmla="*/ 2147483647 w 584"/>
              <a:gd name="T103" fmla="*/ 2147483647 h 644"/>
              <a:gd name="T104" fmla="*/ 2147483647 w 584"/>
              <a:gd name="T105" fmla="*/ 2147483647 h 644"/>
              <a:gd name="T106" fmla="*/ 2147483647 w 584"/>
              <a:gd name="T107" fmla="*/ 2147483647 h 644"/>
              <a:gd name="T108" fmla="*/ 2147483647 w 584"/>
              <a:gd name="T109" fmla="*/ 2147483647 h 644"/>
              <a:gd name="T110" fmla="*/ 2147483647 w 584"/>
              <a:gd name="T111" fmla="*/ 2147483647 h 644"/>
              <a:gd name="T112" fmla="*/ 2147483647 w 584"/>
              <a:gd name="T113" fmla="*/ 2147483647 h 644"/>
              <a:gd name="T114" fmla="*/ 2147483647 w 584"/>
              <a:gd name="T115" fmla="*/ 2147483647 h 644"/>
              <a:gd name="T116" fmla="*/ 2147483647 w 584"/>
              <a:gd name="T117" fmla="*/ 2147483647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path>
            </a:pathLst>
          </a:custGeom>
          <a:solidFill>
            <a:schemeClr val="hlink"/>
          </a:solidFill>
          <a:ln w="6350">
            <a:solidFill>
              <a:srgbClr val="FF6666"/>
            </a:solidFill>
            <a:round/>
            <a:headEnd/>
            <a:tailEnd/>
          </a:ln>
        </p:spPr>
        <p:txBody>
          <a:bodyPr/>
          <a:lstStyle/>
          <a:p>
            <a:endParaRPr lang="en-US"/>
          </a:p>
        </p:txBody>
      </p:sp>
      <p:sp>
        <p:nvSpPr>
          <p:cNvPr id="53256" name="Freeform 7"/>
          <p:cNvSpPr>
            <a:spLocks/>
          </p:cNvSpPr>
          <p:nvPr/>
        </p:nvSpPr>
        <p:spPr bwMode="auto">
          <a:xfrm>
            <a:off x="6286501" y="4741865"/>
            <a:ext cx="280988" cy="263525"/>
          </a:xfrm>
          <a:custGeom>
            <a:avLst/>
            <a:gdLst>
              <a:gd name="T0" fmla="*/ 2147483647 w 199"/>
              <a:gd name="T1" fmla="*/ 2147483647 h 166"/>
              <a:gd name="T2" fmla="*/ 2147483647 w 199"/>
              <a:gd name="T3" fmla="*/ 2147483647 h 166"/>
              <a:gd name="T4" fmla="*/ 2147483647 w 199"/>
              <a:gd name="T5" fmla="*/ 2147483647 h 166"/>
              <a:gd name="T6" fmla="*/ 2147483647 w 199"/>
              <a:gd name="T7" fmla="*/ 2147483647 h 166"/>
              <a:gd name="T8" fmla="*/ 2147483647 w 199"/>
              <a:gd name="T9" fmla="*/ 2147483647 h 166"/>
              <a:gd name="T10" fmla="*/ 2147483647 w 199"/>
              <a:gd name="T11" fmla="*/ 2147483647 h 166"/>
              <a:gd name="T12" fmla="*/ 2147483647 w 199"/>
              <a:gd name="T13" fmla="*/ 2147483647 h 166"/>
              <a:gd name="T14" fmla="*/ 2147483647 w 199"/>
              <a:gd name="T15" fmla="*/ 2147483647 h 166"/>
              <a:gd name="T16" fmla="*/ 2147483647 w 199"/>
              <a:gd name="T17" fmla="*/ 2147483647 h 166"/>
              <a:gd name="T18" fmla="*/ 2147483647 w 199"/>
              <a:gd name="T19" fmla="*/ 2147483647 h 166"/>
              <a:gd name="T20" fmla="*/ 2147483647 w 199"/>
              <a:gd name="T21" fmla="*/ 2147483647 h 166"/>
              <a:gd name="T22" fmla="*/ 2147483647 w 199"/>
              <a:gd name="T23" fmla="*/ 2147483647 h 166"/>
              <a:gd name="T24" fmla="*/ 2147483647 w 199"/>
              <a:gd name="T25" fmla="*/ 2147483647 h 166"/>
              <a:gd name="T26" fmla="*/ 2147483647 w 199"/>
              <a:gd name="T27" fmla="*/ 2147483647 h 166"/>
              <a:gd name="T28" fmla="*/ 2147483647 w 199"/>
              <a:gd name="T29" fmla="*/ 2147483647 h 166"/>
              <a:gd name="T30" fmla="*/ 2147483647 w 199"/>
              <a:gd name="T31" fmla="*/ 2147483647 h 166"/>
              <a:gd name="T32" fmla="*/ 2147483647 w 199"/>
              <a:gd name="T33" fmla="*/ 2147483647 h 166"/>
              <a:gd name="T34" fmla="*/ 2147483647 w 199"/>
              <a:gd name="T35" fmla="*/ 2147483647 h 166"/>
              <a:gd name="T36" fmla="*/ 2147483647 w 199"/>
              <a:gd name="T37" fmla="*/ 2147483647 h 166"/>
              <a:gd name="T38" fmla="*/ 2147483647 w 199"/>
              <a:gd name="T39" fmla="*/ 2147483647 h 166"/>
              <a:gd name="T40" fmla="*/ 2147483647 w 199"/>
              <a:gd name="T41" fmla="*/ 2147483647 h 166"/>
              <a:gd name="T42" fmla="*/ 2147483647 w 199"/>
              <a:gd name="T43" fmla="*/ 2147483647 h 166"/>
              <a:gd name="T44" fmla="*/ 2147483647 w 199"/>
              <a:gd name="T45" fmla="*/ 2147483647 h 166"/>
              <a:gd name="T46" fmla="*/ 2147483647 w 199"/>
              <a:gd name="T47" fmla="*/ 2147483647 h 166"/>
              <a:gd name="T48" fmla="*/ 2147483647 w 199"/>
              <a:gd name="T49" fmla="*/ 2147483647 h 166"/>
              <a:gd name="T50" fmla="*/ 2147483647 w 199"/>
              <a:gd name="T51" fmla="*/ 2147483647 h 166"/>
              <a:gd name="T52" fmla="*/ 2147483647 w 199"/>
              <a:gd name="T53" fmla="*/ 2147483647 h 166"/>
              <a:gd name="T54" fmla="*/ 2147483647 w 199"/>
              <a:gd name="T55" fmla="*/ 2147483647 h 166"/>
              <a:gd name="T56" fmla="*/ 2147483647 w 199"/>
              <a:gd name="T57" fmla="*/ 2147483647 h 166"/>
              <a:gd name="T58" fmla="*/ 2147483647 w 199"/>
              <a:gd name="T59" fmla="*/ 2147483647 h 166"/>
              <a:gd name="T60" fmla="*/ 2147483647 w 199"/>
              <a:gd name="T61" fmla="*/ 2147483647 h 166"/>
              <a:gd name="T62" fmla="*/ 2147483647 w 199"/>
              <a:gd name="T63" fmla="*/ 2147483647 h 166"/>
              <a:gd name="T64" fmla="*/ 2147483647 w 199"/>
              <a:gd name="T65" fmla="*/ 2147483647 h 166"/>
              <a:gd name="T66" fmla="*/ 2147483647 w 199"/>
              <a:gd name="T67" fmla="*/ 2147483647 h 166"/>
              <a:gd name="T68" fmla="*/ 2147483647 w 199"/>
              <a:gd name="T69" fmla="*/ 2147483647 h 166"/>
              <a:gd name="T70" fmla="*/ 2147483647 w 199"/>
              <a:gd name="T71" fmla="*/ 2147483647 h 166"/>
              <a:gd name="T72" fmla="*/ 2147483647 w 199"/>
              <a:gd name="T73" fmla="*/ 0 h 166"/>
              <a:gd name="T74" fmla="*/ 2147483647 w 199"/>
              <a:gd name="T75" fmla="*/ 2147483647 h 166"/>
              <a:gd name="T76" fmla="*/ 2147483647 w 199"/>
              <a:gd name="T77" fmla="*/ 2147483647 h 166"/>
              <a:gd name="T78" fmla="*/ 2147483647 w 199"/>
              <a:gd name="T79" fmla="*/ 2147483647 h 166"/>
              <a:gd name="T80" fmla="*/ 2147483647 w 199"/>
              <a:gd name="T81" fmla="*/ 2147483647 h 166"/>
              <a:gd name="T82" fmla="*/ 2147483647 w 199"/>
              <a:gd name="T83" fmla="*/ 2147483647 h 166"/>
              <a:gd name="T84" fmla="*/ 2147483647 w 199"/>
              <a:gd name="T85" fmla="*/ 2147483647 h 166"/>
              <a:gd name="T86" fmla="*/ 2147483647 w 199"/>
              <a:gd name="T87" fmla="*/ 2147483647 h 166"/>
              <a:gd name="T88" fmla="*/ 2147483647 w 199"/>
              <a:gd name="T89" fmla="*/ 2147483647 h 1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9"/>
              <a:gd name="T136" fmla="*/ 0 h 166"/>
              <a:gd name="T137" fmla="*/ 199 w 199"/>
              <a:gd name="T138" fmla="*/ 166 h 16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9" h="166">
                <a:moveTo>
                  <a:pt x="30" y="70"/>
                </a:moveTo>
                <a:lnTo>
                  <a:pt x="27" y="83"/>
                </a:lnTo>
                <a:lnTo>
                  <a:pt x="24" y="93"/>
                </a:lnTo>
                <a:lnTo>
                  <a:pt x="20" y="104"/>
                </a:lnTo>
                <a:lnTo>
                  <a:pt x="14" y="113"/>
                </a:lnTo>
                <a:lnTo>
                  <a:pt x="9" y="121"/>
                </a:lnTo>
                <a:lnTo>
                  <a:pt x="5" y="130"/>
                </a:lnTo>
                <a:lnTo>
                  <a:pt x="2" y="142"/>
                </a:lnTo>
                <a:lnTo>
                  <a:pt x="0" y="155"/>
                </a:lnTo>
                <a:lnTo>
                  <a:pt x="3" y="160"/>
                </a:lnTo>
                <a:lnTo>
                  <a:pt x="8" y="163"/>
                </a:lnTo>
                <a:lnTo>
                  <a:pt x="12" y="164"/>
                </a:lnTo>
                <a:lnTo>
                  <a:pt x="17" y="166"/>
                </a:lnTo>
                <a:lnTo>
                  <a:pt x="27" y="166"/>
                </a:lnTo>
                <a:lnTo>
                  <a:pt x="37" y="164"/>
                </a:lnTo>
                <a:lnTo>
                  <a:pt x="48" y="160"/>
                </a:lnTo>
                <a:lnTo>
                  <a:pt x="58" y="155"/>
                </a:lnTo>
                <a:lnTo>
                  <a:pt x="68" y="151"/>
                </a:lnTo>
                <a:lnTo>
                  <a:pt x="77" y="148"/>
                </a:lnTo>
                <a:lnTo>
                  <a:pt x="83" y="147"/>
                </a:lnTo>
                <a:lnTo>
                  <a:pt x="89" y="144"/>
                </a:lnTo>
                <a:lnTo>
                  <a:pt x="95" y="141"/>
                </a:lnTo>
                <a:lnTo>
                  <a:pt x="101" y="138"/>
                </a:lnTo>
                <a:lnTo>
                  <a:pt x="107" y="135"/>
                </a:lnTo>
                <a:lnTo>
                  <a:pt x="113" y="132"/>
                </a:lnTo>
                <a:lnTo>
                  <a:pt x="119" y="130"/>
                </a:lnTo>
                <a:lnTo>
                  <a:pt x="126" y="127"/>
                </a:lnTo>
                <a:lnTo>
                  <a:pt x="129" y="124"/>
                </a:lnTo>
                <a:lnTo>
                  <a:pt x="132" y="121"/>
                </a:lnTo>
                <a:lnTo>
                  <a:pt x="135" y="118"/>
                </a:lnTo>
                <a:lnTo>
                  <a:pt x="138" y="115"/>
                </a:lnTo>
                <a:lnTo>
                  <a:pt x="141" y="111"/>
                </a:lnTo>
                <a:lnTo>
                  <a:pt x="144" y="108"/>
                </a:lnTo>
                <a:lnTo>
                  <a:pt x="147" y="105"/>
                </a:lnTo>
                <a:lnTo>
                  <a:pt x="150" y="104"/>
                </a:lnTo>
                <a:lnTo>
                  <a:pt x="157" y="102"/>
                </a:lnTo>
                <a:lnTo>
                  <a:pt x="163" y="99"/>
                </a:lnTo>
                <a:lnTo>
                  <a:pt x="171" y="96"/>
                </a:lnTo>
                <a:lnTo>
                  <a:pt x="176" y="93"/>
                </a:lnTo>
                <a:lnTo>
                  <a:pt x="182" y="90"/>
                </a:lnTo>
                <a:lnTo>
                  <a:pt x="188" y="87"/>
                </a:lnTo>
                <a:lnTo>
                  <a:pt x="194" y="81"/>
                </a:lnTo>
                <a:lnTo>
                  <a:pt x="199" y="77"/>
                </a:lnTo>
                <a:lnTo>
                  <a:pt x="199" y="75"/>
                </a:lnTo>
                <a:lnTo>
                  <a:pt x="199" y="73"/>
                </a:lnTo>
                <a:lnTo>
                  <a:pt x="199" y="70"/>
                </a:lnTo>
                <a:lnTo>
                  <a:pt x="199" y="65"/>
                </a:lnTo>
                <a:lnTo>
                  <a:pt x="199" y="61"/>
                </a:lnTo>
                <a:lnTo>
                  <a:pt x="197" y="56"/>
                </a:lnTo>
                <a:lnTo>
                  <a:pt x="196" y="52"/>
                </a:lnTo>
                <a:lnTo>
                  <a:pt x="193" y="49"/>
                </a:lnTo>
                <a:lnTo>
                  <a:pt x="190" y="44"/>
                </a:lnTo>
                <a:lnTo>
                  <a:pt x="187" y="40"/>
                </a:lnTo>
                <a:lnTo>
                  <a:pt x="182" y="35"/>
                </a:lnTo>
                <a:lnTo>
                  <a:pt x="179" y="31"/>
                </a:lnTo>
                <a:lnTo>
                  <a:pt x="175" y="25"/>
                </a:lnTo>
                <a:lnTo>
                  <a:pt x="171" y="22"/>
                </a:lnTo>
                <a:lnTo>
                  <a:pt x="166" y="18"/>
                </a:lnTo>
                <a:lnTo>
                  <a:pt x="162" y="15"/>
                </a:lnTo>
                <a:lnTo>
                  <a:pt x="160" y="15"/>
                </a:lnTo>
                <a:lnTo>
                  <a:pt x="153" y="15"/>
                </a:lnTo>
                <a:lnTo>
                  <a:pt x="142" y="15"/>
                </a:lnTo>
                <a:lnTo>
                  <a:pt x="132" y="15"/>
                </a:lnTo>
                <a:lnTo>
                  <a:pt x="122" y="15"/>
                </a:lnTo>
                <a:lnTo>
                  <a:pt x="113" y="15"/>
                </a:lnTo>
                <a:lnTo>
                  <a:pt x="108" y="15"/>
                </a:lnTo>
                <a:lnTo>
                  <a:pt x="110" y="13"/>
                </a:lnTo>
                <a:lnTo>
                  <a:pt x="104" y="13"/>
                </a:lnTo>
                <a:lnTo>
                  <a:pt x="98" y="12"/>
                </a:lnTo>
                <a:lnTo>
                  <a:pt x="92" y="9"/>
                </a:lnTo>
                <a:lnTo>
                  <a:pt x="85" y="4"/>
                </a:lnTo>
                <a:lnTo>
                  <a:pt x="77" y="3"/>
                </a:lnTo>
                <a:lnTo>
                  <a:pt x="71" y="0"/>
                </a:lnTo>
                <a:lnTo>
                  <a:pt x="64" y="0"/>
                </a:lnTo>
                <a:lnTo>
                  <a:pt x="58" y="1"/>
                </a:lnTo>
                <a:lnTo>
                  <a:pt x="51" y="4"/>
                </a:lnTo>
                <a:lnTo>
                  <a:pt x="45" y="9"/>
                </a:lnTo>
                <a:lnTo>
                  <a:pt x="40" y="13"/>
                </a:lnTo>
                <a:lnTo>
                  <a:pt x="34" y="18"/>
                </a:lnTo>
                <a:lnTo>
                  <a:pt x="31" y="24"/>
                </a:lnTo>
                <a:lnTo>
                  <a:pt x="29" y="30"/>
                </a:lnTo>
                <a:lnTo>
                  <a:pt x="26" y="37"/>
                </a:lnTo>
                <a:lnTo>
                  <a:pt x="26" y="43"/>
                </a:lnTo>
                <a:lnTo>
                  <a:pt x="26" y="47"/>
                </a:lnTo>
                <a:lnTo>
                  <a:pt x="27" y="50"/>
                </a:lnTo>
                <a:lnTo>
                  <a:pt x="29" y="55"/>
                </a:lnTo>
                <a:lnTo>
                  <a:pt x="29" y="58"/>
                </a:lnTo>
                <a:lnTo>
                  <a:pt x="30" y="61"/>
                </a:lnTo>
                <a:lnTo>
                  <a:pt x="31" y="62"/>
                </a:lnTo>
                <a:lnTo>
                  <a:pt x="31" y="67"/>
                </a:lnTo>
                <a:lnTo>
                  <a:pt x="30" y="7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7" name="Freeform 8"/>
          <p:cNvSpPr>
            <a:spLocks/>
          </p:cNvSpPr>
          <p:nvPr/>
        </p:nvSpPr>
        <p:spPr bwMode="auto">
          <a:xfrm>
            <a:off x="6299203" y="4929190"/>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2147483647 w 34"/>
              <a:gd name="T83" fmla="*/ 2147483647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8" name="Freeform 9"/>
          <p:cNvSpPr>
            <a:spLocks/>
          </p:cNvSpPr>
          <p:nvPr/>
        </p:nvSpPr>
        <p:spPr bwMode="auto">
          <a:xfrm>
            <a:off x="6299203" y="4929190"/>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2147483647 w 34"/>
              <a:gd name="T83" fmla="*/ 2147483647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path>
            </a:pathLst>
          </a:custGeom>
          <a:solidFill>
            <a:srgbClr val="FFFF00"/>
          </a:solidFill>
          <a:ln w="1588">
            <a:solidFill>
              <a:srgbClr val="990000"/>
            </a:solidFill>
            <a:round/>
            <a:headEnd/>
            <a:tailEnd/>
          </a:ln>
        </p:spPr>
        <p:txBody>
          <a:bodyPr/>
          <a:lstStyle/>
          <a:p>
            <a:endParaRPr lang="en-US"/>
          </a:p>
        </p:txBody>
      </p:sp>
      <p:sp>
        <p:nvSpPr>
          <p:cNvPr id="53259" name="Freeform 10"/>
          <p:cNvSpPr>
            <a:spLocks/>
          </p:cNvSpPr>
          <p:nvPr/>
        </p:nvSpPr>
        <p:spPr bwMode="auto">
          <a:xfrm>
            <a:off x="6299203" y="4929190"/>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42"/>
              <a:gd name="T125" fmla="*/ 34 w 34"/>
              <a:gd name="T126" fmla="*/ 42 h 4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path>
            </a:pathLst>
          </a:custGeom>
          <a:solidFill>
            <a:srgbClr val="FFFF00"/>
          </a:solidFill>
          <a:ln w="4763">
            <a:solidFill>
              <a:srgbClr val="990000"/>
            </a:solidFill>
            <a:round/>
            <a:headEnd/>
            <a:tailEnd/>
          </a:ln>
        </p:spPr>
        <p:txBody>
          <a:bodyPr/>
          <a:lstStyle/>
          <a:p>
            <a:endParaRPr lang="en-US"/>
          </a:p>
        </p:txBody>
      </p:sp>
      <p:sp>
        <p:nvSpPr>
          <p:cNvPr id="53260" name="Freeform 11"/>
          <p:cNvSpPr>
            <a:spLocks/>
          </p:cNvSpPr>
          <p:nvPr/>
        </p:nvSpPr>
        <p:spPr bwMode="auto">
          <a:xfrm>
            <a:off x="6332539" y="4830765"/>
            <a:ext cx="42863"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2147483647 w 30"/>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1" name="Freeform 12"/>
          <p:cNvSpPr>
            <a:spLocks/>
          </p:cNvSpPr>
          <p:nvPr/>
        </p:nvSpPr>
        <p:spPr bwMode="auto">
          <a:xfrm>
            <a:off x="6332539" y="4830765"/>
            <a:ext cx="42863"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2147483647 w 30"/>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path>
            </a:pathLst>
          </a:custGeom>
          <a:solidFill>
            <a:srgbClr val="FFFF00"/>
          </a:solidFill>
          <a:ln w="1588">
            <a:solidFill>
              <a:srgbClr val="990000"/>
            </a:solidFill>
            <a:round/>
            <a:headEnd/>
            <a:tailEnd/>
          </a:ln>
        </p:spPr>
        <p:txBody>
          <a:bodyPr/>
          <a:lstStyle/>
          <a:p>
            <a:endParaRPr lang="en-US"/>
          </a:p>
        </p:txBody>
      </p:sp>
      <p:sp>
        <p:nvSpPr>
          <p:cNvPr id="53262" name="Freeform 13"/>
          <p:cNvSpPr>
            <a:spLocks/>
          </p:cNvSpPr>
          <p:nvPr/>
        </p:nvSpPr>
        <p:spPr bwMode="auto">
          <a:xfrm>
            <a:off x="6332539" y="4830765"/>
            <a:ext cx="42863"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
              <a:gd name="T100" fmla="*/ 0 h 54"/>
              <a:gd name="T101" fmla="*/ 30 w 30"/>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path>
            </a:pathLst>
          </a:custGeom>
          <a:solidFill>
            <a:srgbClr val="FFFF00"/>
          </a:solidFill>
          <a:ln w="4763">
            <a:solidFill>
              <a:srgbClr val="990000"/>
            </a:solidFill>
            <a:round/>
            <a:headEnd/>
            <a:tailEnd/>
          </a:ln>
        </p:spPr>
        <p:txBody>
          <a:bodyPr/>
          <a:lstStyle/>
          <a:p>
            <a:endParaRPr lang="en-US"/>
          </a:p>
        </p:txBody>
      </p:sp>
      <p:sp>
        <p:nvSpPr>
          <p:cNvPr id="53263" name="Freeform 14"/>
          <p:cNvSpPr>
            <a:spLocks/>
          </p:cNvSpPr>
          <p:nvPr/>
        </p:nvSpPr>
        <p:spPr bwMode="auto">
          <a:xfrm>
            <a:off x="6350000" y="4913315"/>
            <a:ext cx="65088" cy="68263"/>
          </a:xfrm>
          <a:custGeom>
            <a:avLst/>
            <a:gdLst>
              <a:gd name="T0" fmla="*/ 0 w 46"/>
              <a:gd name="T1" fmla="*/ 2147483647 h 43"/>
              <a:gd name="T2" fmla="*/ 2147483647 w 46"/>
              <a:gd name="T3" fmla="*/ 2147483647 h 43"/>
              <a:gd name="T4" fmla="*/ 2147483647 w 46"/>
              <a:gd name="T5" fmla="*/ 2147483647 h 43"/>
              <a:gd name="T6" fmla="*/ 2147483647 w 46"/>
              <a:gd name="T7" fmla="*/ 2147483647 h 43"/>
              <a:gd name="T8" fmla="*/ 2147483647 w 46"/>
              <a:gd name="T9" fmla="*/ 2147483647 h 43"/>
              <a:gd name="T10" fmla="*/ 2147483647 w 46"/>
              <a:gd name="T11" fmla="*/ 2147483647 h 43"/>
              <a:gd name="T12" fmla="*/ 2147483647 w 46"/>
              <a:gd name="T13" fmla="*/ 2147483647 h 43"/>
              <a:gd name="T14" fmla="*/ 2147483647 w 46"/>
              <a:gd name="T15" fmla="*/ 2147483647 h 43"/>
              <a:gd name="T16" fmla="*/ 2147483647 w 46"/>
              <a:gd name="T17" fmla="*/ 2147483647 h 43"/>
              <a:gd name="T18" fmla="*/ 2147483647 w 46"/>
              <a:gd name="T19" fmla="*/ 2147483647 h 43"/>
              <a:gd name="T20" fmla="*/ 2147483647 w 46"/>
              <a:gd name="T21" fmla="*/ 2147483647 h 43"/>
              <a:gd name="T22" fmla="*/ 2147483647 w 46"/>
              <a:gd name="T23" fmla="*/ 2147483647 h 43"/>
              <a:gd name="T24" fmla="*/ 2147483647 w 46"/>
              <a:gd name="T25" fmla="*/ 2147483647 h 43"/>
              <a:gd name="T26" fmla="*/ 2147483647 w 46"/>
              <a:gd name="T27" fmla="*/ 2147483647 h 43"/>
              <a:gd name="T28" fmla="*/ 2147483647 w 46"/>
              <a:gd name="T29" fmla="*/ 2147483647 h 43"/>
              <a:gd name="T30" fmla="*/ 2147483647 w 46"/>
              <a:gd name="T31" fmla="*/ 2147483647 h 43"/>
              <a:gd name="T32" fmla="*/ 2147483647 w 46"/>
              <a:gd name="T33" fmla="*/ 2147483647 h 43"/>
              <a:gd name="T34" fmla="*/ 2147483647 w 46"/>
              <a:gd name="T35" fmla="*/ 2147483647 h 43"/>
              <a:gd name="T36" fmla="*/ 2147483647 w 46"/>
              <a:gd name="T37" fmla="*/ 2147483647 h 43"/>
              <a:gd name="T38" fmla="*/ 2147483647 w 46"/>
              <a:gd name="T39" fmla="*/ 2147483647 h 43"/>
              <a:gd name="T40" fmla="*/ 2147483647 w 46"/>
              <a:gd name="T41" fmla="*/ 2147483647 h 43"/>
              <a:gd name="T42" fmla="*/ 2147483647 w 46"/>
              <a:gd name="T43" fmla="*/ 2147483647 h 43"/>
              <a:gd name="T44" fmla="*/ 2147483647 w 46"/>
              <a:gd name="T45" fmla="*/ 2147483647 h 43"/>
              <a:gd name="T46" fmla="*/ 2147483647 w 46"/>
              <a:gd name="T47" fmla="*/ 2147483647 h 43"/>
              <a:gd name="T48" fmla="*/ 2147483647 w 46"/>
              <a:gd name="T49" fmla="*/ 2147483647 h 43"/>
              <a:gd name="T50" fmla="*/ 2147483647 w 46"/>
              <a:gd name="T51" fmla="*/ 2147483647 h 43"/>
              <a:gd name="T52" fmla="*/ 2147483647 w 46"/>
              <a:gd name="T53" fmla="*/ 2147483647 h 43"/>
              <a:gd name="T54" fmla="*/ 2147483647 w 46"/>
              <a:gd name="T55" fmla="*/ 0 h 43"/>
              <a:gd name="T56" fmla="*/ 2147483647 w 46"/>
              <a:gd name="T57" fmla="*/ 0 h 43"/>
              <a:gd name="T58" fmla="*/ 2147483647 w 46"/>
              <a:gd name="T59" fmla="*/ 2147483647 h 43"/>
              <a:gd name="T60" fmla="*/ 2147483647 w 46"/>
              <a:gd name="T61" fmla="*/ 2147483647 h 43"/>
              <a:gd name="T62" fmla="*/ 2147483647 w 46"/>
              <a:gd name="T63" fmla="*/ 2147483647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4" name="Freeform 15"/>
          <p:cNvSpPr>
            <a:spLocks/>
          </p:cNvSpPr>
          <p:nvPr/>
        </p:nvSpPr>
        <p:spPr bwMode="auto">
          <a:xfrm>
            <a:off x="6350000" y="4913315"/>
            <a:ext cx="65088" cy="68263"/>
          </a:xfrm>
          <a:custGeom>
            <a:avLst/>
            <a:gdLst>
              <a:gd name="T0" fmla="*/ 0 w 46"/>
              <a:gd name="T1" fmla="*/ 2147483647 h 43"/>
              <a:gd name="T2" fmla="*/ 2147483647 w 46"/>
              <a:gd name="T3" fmla="*/ 2147483647 h 43"/>
              <a:gd name="T4" fmla="*/ 2147483647 w 46"/>
              <a:gd name="T5" fmla="*/ 2147483647 h 43"/>
              <a:gd name="T6" fmla="*/ 2147483647 w 46"/>
              <a:gd name="T7" fmla="*/ 2147483647 h 43"/>
              <a:gd name="T8" fmla="*/ 2147483647 w 46"/>
              <a:gd name="T9" fmla="*/ 2147483647 h 43"/>
              <a:gd name="T10" fmla="*/ 2147483647 w 46"/>
              <a:gd name="T11" fmla="*/ 2147483647 h 43"/>
              <a:gd name="T12" fmla="*/ 2147483647 w 46"/>
              <a:gd name="T13" fmla="*/ 2147483647 h 43"/>
              <a:gd name="T14" fmla="*/ 2147483647 w 46"/>
              <a:gd name="T15" fmla="*/ 2147483647 h 43"/>
              <a:gd name="T16" fmla="*/ 2147483647 w 46"/>
              <a:gd name="T17" fmla="*/ 2147483647 h 43"/>
              <a:gd name="T18" fmla="*/ 2147483647 w 46"/>
              <a:gd name="T19" fmla="*/ 2147483647 h 43"/>
              <a:gd name="T20" fmla="*/ 2147483647 w 46"/>
              <a:gd name="T21" fmla="*/ 2147483647 h 43"/>
              <a:gd name="T22" fmla="*/ 2147483647 w 46"/>
              <a:gd name="T23" fmla="*/ 2147483647 h 43"/>
              <a:gd name="T24" fmla="*/ 2147483647 w 46"/>
              <a:gd name="T25" fmla="*/ 2147483647 h 43"/>
              <a:gd name="T26" fmla="*/ 2147483647 w 46"/>
              <a:gd name="T27" fmla="*/ 2147483647 h 43"/>
              <a:gd name="T28" fmla="*/ 2147483647 w 46"/>
              <a:gd name="T29" fmla="*/ 2147483647 h 43"/>
              <a:gd name="T30" fmla="*/ 2147483647 w 46"/>
              <a:gd name="T31" fmla="*/ 2147483647 h 43"/>
              <a:gd name="T32" fmla="*/ 2147483647 w 46"/>
              <a:gd name="T33" fmla="*/ 2147483647 h 43"/>
              <a:gd name="T34" fmla="*/ 2147483647 w 46"/>
              <a:gd name="T35" fmla="*/ 2147483647 h 43"/>
              <a:gd name="T36" fmla="*/ 2147483647 w 46"/>
              <a:gd name="T37" fmla="*/ 2147483647 h 43"/>
              <a:gd name="T38" fmla="*/ 2147483647 w 46"/>
              <a:gd name="T39" fmla="*/ 2147483647 h 43"/>
              <a:gd name="T40" fmla="*/ 2147483647 w 46"/>
              <a:gd name="T41" fmla="*/ 2147483647 h 43"/>
              <a:gd name="T42" fmla="*/ 2147483647 w 46"/>
              <a:gd name="T43" fmla="*/ 2147483647 h 43"/>
              <a:gd name="T44" fmla="*/ 2147483647 w 46"/>
              <a:gd name="T45" fmla="*/ 2147483647 h 43"/>
              <a:gd name="T46" fmla="*/ 2147483647 w 46"/>
              <a:gd name="T47" fmla="*/ 2147483647 h 43"/>
              <a:gd name="T48" fmla="*/ 2147483647 w 46"/>
              <a:gd name="T49" fmla="*/ 2147483647 h 43"/>
              <a:gd name="T50" fmla="*/ 2147483647 w 46"/>
              <a:gd name="T51" fmla="*/ 2147483647 h 43"/>
              <a:gd name="T52" fmla="*/ 2147483647 w 46"/>
              <a:gd name="T53" fmla="*/ 2147483647 h 43"/>
              <a:gd name="T54" fmla="*/ 2147483647 w 46"/>
              <a:gd name="T55" fmla="*/ 0 h 43"/>
              <a:gd name="T56" fmla="*/ 2147483647 w 46"/>
              <a:gd name="T57" fmla="*/ 0 h 43"/>
              <a:gd name="T58" fmla="*/ 2147483647 w 46"/>
              <a:gd name="T59" fmla="*/ 2147483647 h 43"/>
              <a:gd name="T60" fmla="*/ 2147483647 w 46"/>
              <a:gd name="T61" fmla="*/ 2147483647 h 43"/>
              <a:gd name="T62" fmla="*/ 2147483647 w 46"/>
              <a:gd name="T63" fmla="*/ 2147483647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path>
            </a:pathLst>
          </a:custGeom>
          <a:solidFill>
            <a:srgbClr val="FFFF00"/>
          </a:solidFill>
          <a:ln w="4763">
            <a:solidFill>
              <a:srgbClr val="990000"/>
            </a:solidFill>
            <a:round/>
            <a:headEnd/>
            <a:tailEnd/>
          </a:ln>
        </p:spPr>
        <p:txBody>
          <a:bodyPr/>
          <a:lstStyle/>
          <a:p>
            <a:endParaRPr lang="en-US"/>
          </a:p>
        </p:txBody>
      </p:sp>
      <p:sp>
        <p:nvSpPr>
          <p:cNvPr id="53265" name="Freeform 16"/>
          <p:cNvSpPr>
            <a:spLocks/>
          </p:cNvSpPr>
          <p:nvPr/>
        </p:nvSpPr>
        <p:spPr bwMode="auto">
          <a:xfrm>
            <a:off x="6369051" y="4833942"/>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6" name="Freeform 17"/>
          <p:cNvSpPr>
            <a:spLocks/>
          </p:cNvSpPr>
          <p:nvPr/>
        </p:nvSpPr>
        <p:spPr bwMode="auto">
          <a:xfrm>
            <a:off x="6369051" y="4833942"/>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1588">
            <a:solidFill>
              <a:srgbClr val="990000"/>
            </a:solidFill>
            <a:round/>
            <a:headEnd/>
            <a:tailEnd/>
          </a:ln>
        </p:spPr>
        <p:txBody>
          <a:bodyPr/>
          <a:lstStyle/>
          <a:p>
            <a:endParaRPr lang="en-US"/>
          </a:p>
        </p:txBody>
      </p:sp>
      <p:sp>
        <p:nvSpPr>
          <p:cNvPr id="53267" name="Freeform 18"/>
          <p:cNvSpPr>
            <a:spLocks/>
          </p:cNvSpPr>
          <p:nvPr/>
        </p:nvSpPr>
        <p:spPr bwMode="auto">
          <a:xfrm>
            <a:off x="6369051" y="4833942"/>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4763">
            <a:solidFill>
              <a:srgbClr val="990000"/>
            </a:solidFill>
            <a:round/>
            <a:headEnd/>
            <a:tailEnd/>
          </a:ln>
        </p:spPr>
        <p:txBody>
          <a:bodyPr/>
          <a:lstStyle/>
          <a:p>
            <a:endParaRPr lang="en-US"/>
          </a:p>
        </p:txBody>
      </p:sp>
      <p:sp>
        <p:nvSpPr>
          <p:cNvPr id="53268" name="Freeform 19"/>
          <p:cNvSpPr>
            <a:spLocks/>
          </p:cNvSpPr>
          <p:nvPr/>
        </p:nvSpPr>
        <p:spPr bwMode="auto">
          <a:xfrm>
            <a:off x="6338889" y="4756154"/>
            <a:ext cx="95251" cy="79375"/>
          </a:xfrm>
          <a:custGeom>
            <a:avLst/>
            <a:gdLst>
              <a:gd name="T0" fmla="*/ 2147483647 w 68"/>
              <a:gd name="T1" fmla="*/ 2147483647 h 50"/>
              <a:gd name="T2" fmla="*/ 2147483647 w 68"/>
              <a:gd name="T3" fmla="*/ 2147483647 h 50"/>
              <a:gd name="T4" fmla="*/ 2147483647 w 68"/>
              <a:gd name="T5" fmla="*/ 2147483647 h 50"/>
              <a:gd name="T6" fmla="*/ 2147483647 w 68"/>
              <a:gd name="T7" fmla="*/ 2147483647 h 50"/>
              <a:gd name="T8" fmla="*/ 2147483647 w 68"/>
              <a:gd name="T9" fmla="*/ 2147483647 h 50"/>
              <a:gd name="T10" fmla="*/ 2147483647 w 68"/>
              <a:gd name="T11" fmla="*/ 2147483647 h 50"/>
              <a:gd name="T12" fmla="*/ 2147483647 w 68"/>
              <a:gd name="T13" fmla="*/ 2147483647 h 50"/>
              <a:gd name="T14" fmla="*/ 2147483647 w 68"/>
              <a:gd name="T15" fmla="*/ 2147483647 h 50"/>
              <a:gd name="T16" fmla="*/ 2147483647 w 68"/>
              <a:gd name="T17" fmla="*/ 2147483647 h 50"/>
              <a:gd name="T18" fmla="*/ 2147483647 w 68"/>
              <a:gd name="T19" fmla="*/ 2147483647 h 50"/>
              <a:gd name="T20" fmla="*/ 2147483647 w 68"/>
              <a:gd name="T21" fmla="*/ 2147483647 h 50"/>
              <a:gd name="T22" fmla="*/ 2147483647 w 68"/>
              <a:gd name="T23" fmla="*/ 2147483647 h 50"/>
              <a:gd name="T24" fmla="*/ 2147483647 w 68"/>
              <a:gd name="T25" fmla="*/ 2147483647 h 50"/>
              <a:gd name="T26" fmla="*/ 2147483647 w 68"/>
              <a:gd name="T27" fmla="*/ 2147483647 h 50"/>
              <a:gd name="T28" fmla="*/ 2147483647 w 68"/>
              <a:gd name="T29" fmla="*/ 2147483647 h 50"/>
              <a:gd name="T30" fmla="*/ 2147483647 w 68"/>
              <a:gd name="T31" fmla="*/ 2147483647 h 50"/>
              <a:gd name="T32" fmla="*/ 2147483647 w 68"/>
              <a:gd name="T33" fmla="*/ 2147483647 h 50"/>
              <a:gd name="T34" fmla="*/ 2147483647 w 68"/>
              <a:gd name="T35" fmla="*/ 2147483647 h 50"/>
              <a:gd name="T36" fmla="*/ 2147483647 w 68"/>
              <a:gd name="T37" fmla="*/ 2147483647 h 50"/>
              <a:gd name="T38" fmla="*/ 2147483647 w 68"/>
              <a:gd name="T39" fmla="*/ 2147483647 h 50"/>
              <a:gd name="T40" fmla="*/ 2147483647 w 68"/>
              <a:gd name="T41" fmla="*/ 2147483647 h 50"/>
              <a:gd name="T42" fmla="*/ 2147483647 w 68"/>
              <a:gd name="T43" fmla="*/ 2147483647 h 50"/>
              <a:gd name="T44" fmla="*/ 2147483647 w 68"/>
              <a:gd name="T45" fmla="*/ 2147483647 h 50"/>
              <a:gd name="T46" fmla="*/ 2147483647 w 68"/>
              <a:gd name="T47" fmla="*/ 2147483647 h 50"/>
              <a:gd name="T48" fmla="*/ 2147483647 w 68"/>
              <a:gd name="T49" fmla="*/ 2147483647 h 50"/>
              <a:gd name="T50" fmla="*/ 2147483647 w 68"/>
              <a:gd name="T51" fmla="*/ 2147483647 h 50"/>
              <a:gd name="T52" fmla="*/ 2147483647 w 68"/>
              <a:gd name="T53" fmla="*/ 2147483647 h 50"/>
              <a:gd name="T54" fmla="*/ 2147483647 w 68"/>
              <a:gd name="T55" fmla="*/ 2147483647 h 50"/>
              <a:gd name="T56" fmla="*/ 2147483647 w 68"/>
              <a:gd name="T57" fmla="*/ 2147483647 h 50"/>
              <a:gd name="T58" fmla="*/ 2147483647 w 68"/>
              <a:gd name="T59" fmla="*/ 2147483647 h 50"/>
              <a:gd name="T60" fmla="*/ 2147483647 w 68"/>
              <a:gd name="T61" fmla="*/ 2147483647 h 50"/>
              <a:gd name="T62" fmla="*/ 2147483647 w 68"/>
              <a:gd name="T63" fmla="*/ 2147483647 h 50"/>
              <a:gd name="T64" fmla="*/ 2147483647 w 68"/>
              <a:gd name="T65" fmla="*/ 0 h 50"/>
              <a:gd name="T66" fmla="*/ 2147483647 w 68"/>
              <a:gd name="T67" fmla="*/ 0 h 50"/>
              <a:gd name="T68" fmla="*/ 2147483647 w 68"/>
              <a:gd name="T69" fmla="*/ 0 h 50"/>
              <a:gd name="T70" fmla="*/ 2147483647 w 68"/>
              <a:gd name="T71" fmla="*/ 2147483647 h 50"/>
              <a:gd name="T72" fmla="*/ 2147483647 w 68"/>
              <a:gd name="T73" fmla="*/ 2147483647 h 50"/>
              <a:gd name="T74" fmla="*/ 2147483647 w 68"/>
              <a:gd name="T75" fmla="*/ 2147483647 h 50"/>
              <a:gd name="T76" fmla="*/ 2147483647 w 68"/>
              <a:gd name="T77" fmla="*/ 2147483647 h 50"/>
              <a:gd name="T78" fmla="*/ 0 w 68"/>
              <a:gd name="T79" fmla="*/ 2147483647 h 50"/>
              <a:gd name="T80" fmla="*/ 0 w 68"/>
              <a:gd name="T81" fmla="*/ 2147483647 h 50"/>
              <a:gd name="T82" fmla="*/ 2147483647 w 68"/>
              <a:gd name="T83" fmla="*/ 2147483647 h 50"/>
              <a:gd name="T84" fmla="*/ 2147483647 w 68"/>
              <a:gd name="T85" fmla="*/ 2147483647 h 50"/>
              <a:gd name="T86" fmla="*/ 2147483647 w 68"/>
              <a:gd name="T87" fmla="*/ 2147483647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9" name="Freeform 20"/>
          <p:cNvSpPr>
            <a:spLocks/>
          </p:cNvSpPr>
          <p:nvPr/>
        </p:nvSpPr>
        <p:spPr bwMode="auto">
          <a:xfrm>
            <a:off x="6338889" y="4756154"/>
            <a:ext cx="95251" cy="79375"/>
          </a:xfrm>
          <a:custGeom>
            <a:avLst/>
            <a:gdLst>
              <a:gd name="T0" fmla="*/ 2147483647 w 68"/>
              <a:gd name="T1" fmla="*/ 2147483647 h 50"/>
              <a:gd name="T2" fmla="*/ 2147483647 w 68"/>
              <a:gd name="T3" fmla="*/ 2147483647 h 50"/>
              <a:gd name="T4" fmla="*/ 2147483647 w 68"/>
              <a:gd name="T5" fmla="*/ 2147483647 h 50"/>
              <a:gd name="T6" fmla="*/ 2147483647 w 68"/>
              <a:gd name="T7" fmla="*/ 2147483647 h 50"/>
              <a:gd name="T8" fmla="*/ 2147483647 w 68"/>
              <a:gd name="T9" fmla="*/ 2147483647 h 50"/>
              <a:gd name="T10" fmla="*/ 2147483647 w 68"/>
              <a:gd name="T11" fmla="*/ 2147483647 h 50"/>
              <a:gd name="T12" fmla="*/ 2147483647 w 68"/>
              <a:gd name="T13" fmla="*/ 2147483647 h 50"/>
              <a:gd name="T14" fmla="*/ 2147483647 w 68"/>
              <a:gd name="T15" fmla="*/ 2147483647 h 50"/>
              <a:gd name="T16" fmla="*/ 2147483647 w 68"/>
              <a:gd name="T17" fmla="*/ 2147483647 h 50"/>
              <a:gd name="T18" fmla="*/ 2147483647 w 68"/>
              <a:gd name="T19" fmla="*/ 2147483647 h 50"/>
              <a:gd name="T20" fmla="*/ 2147483647 w 68"/>
              <a:gd name="T21" fmla="*/ 2147483647 h 50"/>
              <a:gd name="T22" fmla="*/ 2147483647 w 68"/>
              <a:gd name="T23" fmla="*/ 2147483647 h 50"/>
              <a:gd name="T24" fmla="*/ 2147483647 w 68"/>
              <a:gd name="T25" fmla="*/ 2147483647 h 50"/>
              <a:gd name="T26" fmla="*/ 2147483647 w 68"/>
              <a:gd name="T27" fmla="*/ 2147483647 h 50"/>
              <a:gd name="T28" fmla="*/ 2147483647 w 68"/>
              <a:gd name="T29" fmla="*/ 2147483647 h 50"/>
              <a:gd name="T30" fmla="*/ 2147483647 w 68"/>
              <a:gd name="T31" fmla="*/ 2147483647 h 50"/>
              <a:gd name="T32" fmla="*/ 2147483647 w 68"/>
              <a:gd name="T33" fmla="*/ 2147483647 h 50"/>
              <a:gd name="T34" fmla="*/ 2147483647 w 68"/>
              <a:gd name="T35" fmla="*/ 2147483647 h 50"/>
              <a:gd name="T36" fmla="*/ 2147483647 w 68"/>
              <a:gd name="T37" fmla="*/ 2147483647 h 50"/>
              <a:gd name="T38" fmla="*/ 2147483647 w 68"/>
              <a:gd name="T39" fmla="*/ 2147483647 h 50"/>
              <a:gd name="T40" fmla="*/ 2147483647 w 68"/>
              <a:gd name="T41" fmla="*/ 2147483647 h 50"/>
              <a:gd name="T42" fmla="*/ 2147483647 w 68"/>
              <a:gd name="T43" fmla="*/ 2147483647 h 50"/>
              <a:gd name="T44" fmla="*/ 2147483647 w 68"/>
              <a:gd name="T45" fmla="*/ 2147483647 h 50"/>
              <a:gd name="T46" fmla="*/ 2147483647 w 68"/>
              <a:gd name="T47" fmla="*/ 2147483647 h 50"/>
              <a:gd name="T48" fmla="*/ 2147483647 w 68"/>
              <a:gd name="T49" fmla="*/ 2147483647 h 50"/>
              <a:gd name="T50" fmla="*/ 2147483647 w 68"/>
              <a:gd name="T51" fmla="*/ 2147483647 h 50"/>
              <a:gd name="T52" fmla="*/ 2147483647 w 68"/>
              <a:gd name="T53" fmla="*/ 2147483647 h 50"/>
              <a:gd name="T54" fmla="*/ 2147483647 w 68"/>
              <a:gd name="T55" fmla="*/ 2147483647 h 50"/>
              <a:gd name="T56" fmla="*/ 2147483647 w 68"/>
              <a:gd name="T57" fmla="*/ 2147483647 h 50"/>
              <a:gd name="T58" fmla="*/ 2147483647 w 68"/>
              <a:gd name="T59" fmla="*/ 2147483647 h 50"/>
              <a:gd name="T60" fmla="*/ 2147483647 w 68"/>
              <a:gd name="T61" fmla="*/ 2147483647 h 50"/>
              <a:gd name="T62" fmla="*/ 2147483647 w 68"/>
              <a:gd name="T63" fmla="*/ 2147483647 h 50"/>
              <a:gd name="T64" fmla="*/ 2147483647 w 68"/>
              <a:gd name="T65" fmla="*/ 0 h 50"/>
              <a:gd name="T66" fmla="*/ 2147483647 w 68"/>
              <a:gd name="T67" fmla="*/ 0 h 50"/>
              <a:gd name="T68" fmla="*/ 2147483647 w 68"/>
              <a:gd name="T69" fmla="*/ 0 h 50"/>
              <a:gd name="T70" fmla="*/ 2147483647 w 68"/>
              <a:gd name="T71" fmla="*/ 2147483647 h 50"/>
              <a:gd name="T72" fmla="*/ 2147483647 w 68"/>
              <a:gd name="T73" fmla="*/ 2147483647 h 50"/>
              <a:gd name="T74" fmla="*/ 2147483647 w 68"/>
              <a:gd name="T75" fmla="*/ 2147483647 h 50"/>
              <a:gd name="T76" fmla="*/ 2147483647 w 68"/>
              <a:gd name="T77" fmla="*/ 2147483647 h 50"/>
              <a:gd name="T78" fmla="*/ 0 w 68"/>
              <a:gd name="T79" fmla="*/ 2147483647 h 50"/>
              <a:gd name="T80" fmla="*/ 0 w 68"/>
              <a:gd name="T81" fmla="*/ 2147483647 h 50"/>
              <a:gd name="T82" fmla="*/ 2147483647 w 68"/>
              <a:gd name="T83" fmla="*/ 2147483647 h 50"/>
              <a:gd name="T84" fmla="*/ 2147483647 w 68"/>
              <a:gd name="T85" fmla="*/ 2147483647 h 50"/>
              <a:gd name="T86" fmla="*/ 2147483647 w 68"/>
              <a:gd name="T87" fmla="*/ 2147483647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path>
            </a:pathLst>
          </a:custGeom>
          <a:solidFill>
            <a:srgbClr val="FFFF00"/>
          </a:solidFill>
          <a:ln w="4763">
            <a:solidFill>
              <a:srgbClr val="990000"/>
            </a:solidFill>
            <a:round/>
            <a:headEnd/>
            <a:tailEnd/>
          </a:ln>
        </p:spPr>
        <p:txBody>
          <a:bodyPr/>
          <a:lstStyle/>
          <a:p>
            <a:endParaRPr lang="en-US"/>
          </a:p>
        </p:txBody>
      </p:sp>
      <p:sp>
        <p:nvSpPr>
          <p:cNvPr id="53270" name="Freeform 21"/>
          <p:cNvSpPr>
            <a:spLocks/>
          </p:cNvSpPr>
          <p:nvPr/>
        </p:nvSpPr>
        <p:spPr bwMode="auto">
          <a:xfrm>
            <a:off x="6419850" y="4897441"/>
            <a:ext cx="58739"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1" name="Freeform 22"/>
          <p:cNvSpPr>
            <a:spLocks/>
          </p:cNvSpPr>
          <p:nvPr/>
        </p:nvSpPr>
        <p:spPr bwMode="auto">
          <a:xfrm>
            <a:off x="6419850" y="4897441"/>
            <a:ext cx="58739"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1588">
            <a:solidFill>
              <a:srgbClr val="990000"/>
            </a:solidFill>
            <a:round/>
            <a:headEnd/>
            <a:tailEnd/>
          </a:ln>
        </p:spPr>
        <p:txBody>
          <a:bodyPr/>
          <a:lstStyle/>
          <a:p>
            <a:endParaRPr lang="en-US"/>
          </a:p>
        </p:txBody>
      </p:sp>
      <p:sp>
        <p:nvSpPr>
          <p:cNvPr id="53272" name="Freeform 23"/>
          <p:cNvSpPr>
            <a:spLocks/>
          </p:cNvSpPr>
          <p:nvPr/>
        </p:nvSpPr>
        <p:spPr bwMode="auto">
          <a:xfrm>
            <a:off x="6419850" y="4897441"/>
            <a:ext cx="58739"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4763">
            <a:solidFill>
              <a:srgbClr val="990000"/>
            </a:solidFill>
            <a:round/>
            <a:headEnd/>
            <a:tailEnd/>
          </a:ln>
        </p:spPr>
        <p:txBody>
          <a:bodyPr/>
          <a:lstStyle/>
          <a:p>
            <a:endParaRPr lang="en-US"/>
          </a:p>
        </p:txBody>
      </p:sp>
      <p:sp>
        <p:nvSpPr>
          <p:cNvPr id="53273" name="Freeform 24"/>
          <p:cNvSpPr>
            <a:spLocks/>
          </p:cNvSpPr>
          <p:nvPr/>
        </p:nvSpPr>
        <p:spPr bwMode="auto">
          <a:xfrm>
            <a:off x="6489701" y="4816475"/>
            <a:ext cx="69851" cy="777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2147483647 w 50"/>
              <a:gd name="T13" fmla="*/ 2147483647 h 49"/>
              <a:gd name="T14" fmla="*/ 2147483647 w 50"/>
              <a:gd name="T15" fmla="*/ 2147483647 h 49"/>
              <a:gd name="T16" fmla="*/ 2147483647 w 50"/>
              <a:gd name="T17" fmla="*/ 0 h 49"/>
              <a:gd name="T18" fmla="*/ 2147483647 w 50"/>
              <a:gd name="T19" fmla="*/ 0 h 49"/>
              <a:gd name="T20" fmla="*/ 2147483647 w 50"/>
              <a:gd name="T21" fmla="*/ 2147483647 h 49"/>
              <a:gd name="T22" fmla="*/ 2147483647 w 50"/>
              <a:gd name="T23" fmla="*/ 2147483647 h 49"/>
              <a:gd name="T24" fmla="*/ 2147483647 w 50"/>
              <a:gd name="T25" fmla="*/ 2147483647 h 49"/>
              <a:gd name="T26" fmla="*/ 2147483647 w 50"/>
              <a:gd name="T27" fmla="*/ 2147483647 h 49"/>
              <a:gd name="T28" fmla="*/ 2147483647 w 50"/>
              <a:gd name="T29" fmla="*/ 2147483647 h 49"/>
              <a:gd name="T30" fmla="*/ 2147483647 w 50"/>
              <a:gd name="T31" fmla="*/ 2147483647 h 49"/>
              <a:gd name="T32" fmla="*/ 2147483647 w 50"/>
              <a:gd name="T33" fmla="*/ 2147483647 h 49"/>
              <a:gd name="T34" fmla="*/ 2147483647 w 50"/>
              <a:gd name="T35" fmla="*/ 2147483647 h 49"/>
              <a:gd name="T36" fmla="*/ 2147483647 w 50"/>
              <a:gd name="T37" fmla="*/ 2147483647 h 49"/>
              <a:gd name="T38" fmla="*/ 2147483647 w 50"/>
              <a:gd name="T39" fmla="*/ 2147483647 h 49"/>
              <a:gd name="T40" fmla="*/ 2147483647 w 50"/>
              <a:gd name="T41" fmla="*/ 2147483647 h 49"/>
              <a:gd name="T42" fmla="*/ 2147483647 w 50"/>
              <a:gd name="T43" fmla="*/ 2147483647 h 49"/>
              <a:gd name="T44" fmla="*/ 2147483647 w 50"/>
              <a:gd name="T45" fmla="*/ 2147483647 h 49"/>
              <a:gd name="T46" fmla="*/ 2147483647 w 50"/>
              <a:gd name="T47" fmla="*/ 2147483647 h 49"/>
              <a:gd name="T48" fmla="*/ 2147483647 w 50"/>
              <a:gd name="T49" fmla="*/ 2147483647 h 49"/>
              <a:gd name="T50" fmla="*/ 2147483647 w 50"/>
              <a:gd name="T51" fmla="*/ 2147483647 h 49"/>
              <a:gd name="T52" fmla="*/ 2147483647 w 50"/>
              <a:gd name="T53" fmla="*/ 2147483647 h 49"/>
              <a:gd name="T54" fmla="*/ 2147483647 w 50"/>
              <a:gd name="T55" fmla="*/ 2147483647 h 49"/>
              <a:gd name="T56" fmla="*/ 2147483647 w 50"/>
              <a:gd name="T57" fmla="*/ 2147483647 h 49"/>
              <a:gd name="T58" fmla="*/ 2147483647 w 50"/>
              <a:gd name="T59" fmla="*/ 2147483647 h 49"/>
              <a:gd name="T60" fmla="*/ 2147483647 w 50"/>
              <a:gd name="T61" fmla="*/ 2147483647 h 49"/>
              <a:gd name="T62" fmla="*/ 2147483647 w 50"/>
              <a:gd name="T63" fmla="*/ 2147483647 h 49"/>
              <a:gd name="T64" fmla="*/ 2147483647 w 50"/>
              <a:gd name="T65" fmla="*/ 2147483647 h 49"/>
              <a:gd name="T66" fmla="*/ 2147483647 w 50"/>
              <a:gd name="T67" fmla="*/ 2147483647 h 49"/>
              <a:gd name="T68" fmla="*/ 2147483647 w 50"/>
              <a:gd name="T69" fmla="*/ 2147483647 h 49"/>
              <a:gd name="T70" fmla="*/ 2147483647 w 50"/>
              <a:gd name="T71" fmla="*/ 2147483647 h 49"/>
              <a:gd name="T72" fmla="*/ 2147483647 w 50"/>
              <a:gd name="T73" fmla="*/ 2147483647 h 49"/>
              <a:gd name="T74" fmla="*/ 2147483647 w 50"/>
              <a:gd name="T75" fmla="*/ 2147483647 h 49"/>
              <a:gd name="T76" fmla="*/ 2147483647 w 50"/>
              <a:gd name="T77" fmla="*/ 2147483647 h 49"/>
              <a:gd name="T78" fmla="*/ 2147483647 w 50"/>
              <a:gd name="T79" fmla="*/ 2147483647 h 49"/>
              <a:gd name="T80" fmla="*/ 2147483647 w 50"/>
              <a:gd name="T81" fmla="*/ 2147483647 h 49"/>
              <a:gd name="T82" fmla="*/ 2147483647 w 50"/>
              <a:gd name="T83" fmla="*/ 2147483647 h 49"/>
              <a:gd name="T84" fmla="*/ 2147483647 w 50"/>
              <a:gd name="T85" fmla="*/ 2147483647 h 49"/>
              <a:gd name="T86" fmla="*/ 2147483647 w 50"/>
              <a:gd name="T87" fmla="*/ 2147483647 h 49"/>
              <a:gd name="T88" fmla="*/ 2147483647 w 50"/>
              <a:gd name="T89" fmla="*/ 2147483647 h 49"/>
              <a:gd name="T90" fmla="*/ 2147483647 w 50"/>
              <a:gd name="T91" fmla="*/ 2147483647 h 49"/>
              <a:gd name="T92" fmla="*/ 2147483647 w 50"/>
              <a:gd name="T93" fmla="*/ 2147483647 h 49"/>
              <a:gd name="T94" fmla="*/ 0 w 50"/>
              <a:gd name="T95" fmla="*/ 2147483647 h 49"/>
              <a:gd name="T96" fmla="*/ 0 w 5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4" name="Freeform 25"/>
          <p:cNvSpPr>
            <a:spLocks/>
          </p:cNvSpPr>
          <p:nvPr/>
        </p:nvSpPr>
        <p:spPr bwMode="auto">
          <a:xfrm>
            <a:off x="6489701" y="4816475"/>
            <a:ext cx="69851" cy="777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2147483647 w 50"/>
              <a:gd name="T13" fmla="*/ 2147483647 h 49"/>
              <a:gd name="T14" fmla="*/ 2147483647 w 50"/>
              <a:gd name="T15" fmla="*/ 2147483647 h 49"/>
              <a:gd name="T16" fmla="*/ 2147483647 w 50"/>
              <a:gd name="T17" fmla="*/ 0 h 49"/>
              <a:gd name="T18" fmla="*/ 2147483647 w 50"/>
              <a:gd name="T19" fmla="*/ 0 h 49"/>
              <a:gd name="T20" fmla="*/ 2147483647 w 50"/>
              <a:gd name="T21" fmla="*/ 2147483647 h 49"/>
              <a:gd name="T22" fmla="*/ 2147483647 w 50"/>
              <a:gd name="T23" fmla="*/ 2147483647 h 49"/>
              <a:gd name="T24" fmla="*/ 2147483647 w 50"/>
              <a:gd name="T25" fmla="*/ 2147483647 h 49"/>
              <a:gd name="T26" fmla="*/ 2147483647 w 50"/>
              <a:gd name="T27" fmla="*/ 2147483647 h 49"/>
              <a:gd name="T28" fmla="*/ 2147483647 w 50"/>
              <a:gd name="T29" fmla="*/ 2147483647 h 49"/>
              <a:gd name="T30" fmla="*/ 2147483647 w 50"/>
              <a:gd name="T31" fmla="*/ 2147483647 h 49"/>
              <a:gd name="T32" fmla="*/ 2147483647 w 50"/>
              <a:gd name="T33" fmla="*/ 2147483647 h 49"/>
              <a:gd name="T34" fmla="*/ 2147483647 w 50"/>
              <a:gd name="T35" fmla="*/ 2147483647 h 49"/>
              <a:gd name="T36" fmla="*/ 2147483647 w 50"/>
              <a:gd name="T37" fmla="*/ 2147483647 h 49"/>
              <a:gd name="T38" fmla="*/ 2147483647 w 50"/>
              <a:gd name="T39" fmla="*/ 2147483647 h 49"/>
              <a:gd name="T40" fmla="*/ 2147483647 w 50"/>
              <a:gd name="T41" fmla="*/ 2147483647 h 49"/>
              <a:gd name="T42" fmla="*/ 2147483647 w 50"/>
              <a:gd name="T43" fmla="*/ 2147483647 h 49"/>
              <a:gd name="T44" fmla="*/ 2147483647 w 50"/>
              <a:gd name="T45" fmla="*/ 2147483647 h 49"/>
              <a:gd name="T46" fmla="*/ 2147483647 w 50"/>
              <a:gd name="T47" fmla="*/ 2147483647 h 49"/>
              <a:gd name="T48" fmla="*/ 2147483647 w 50"/>
              <a:gd name="T49" fmla="*/ 2147483647 h 49"/>
              <a:gd name="T50" fmla="*/ 2147483647 w 50"/>
              <a:gd name="T51" fmla="*/ 2147483647 h 49"/>
              <a:gd name="T52" fmla="*/ 2147483647 w 50"/>
              <a:gd name="T53" fmla="*/ 2147483647 h 49"/>
              <a:gd name="T54" fmla="*/ 2147483647 w 50"/>
              <a:gd name="T55" fmla="*/ 2147483647 h 49"/>
              <a:gd name="T56" fmla="*/ 2147483647 w 50"/>
              <a:gd name="T57" fmla="*/ 2147483647 h 49"/>
              <a:gd name="T58" fmla="*/ 2147483647 w 50"/>
              <a:gd name="T59" fmla="*/ 2147483647 h 49"/>
              <a:gd name="T60" fmla="*/ 2147483647 w 50"/>
              <a:gd name="T61" fmla="*/ 2147483647 h 49"/>
              <a:gd name="T62" fmla="*/ 2147483647 w 50"/>
              <a:gd name="T63" fmla="*/ 2147483647 h 49"/>
              <a:gd name="T64" fmla="*/ 2147483647 w 50"/>
              <a:gd name="T65" fmla="*/ 2147483647 h 49"/>
              <a:gd name="T66" fmla="*/ 2147483647 w 50"/>
              <a:gd name="T67" fmla="*/ 2147483647 h 49"/>
              <a:gd name="T68" fmla="*/ 2147483647 w 50"/>
              <a:gd name="T69" fmla="*/ 2147483647 h 49"/>
              <a:gd name="T70" fmla="*/ 2147483647 w 50"/>
              <a:gd name="T71" fmla="*/ 2147483647 h 49"/>
              <a:gd name="T72" fmla="*/ 2147483647 w 50"/>
              <a:gd name="T73" fmla="*/ 2147483647 h 49"/>
              <a:gd name="T74" fmla="*/ 2147483647 w 50"/>
              <a:gd name="T75" fmla="*/ 2147483647 h 49"/>
              <a:gd name="T76" fmla="*/ 2147483647 w 50"/>
              <a:gd name="T77" fmla="*/ 2147483647 h 49"/>
              <a:gd name="T78" fmla="*/ 2147483647 w 50"/>
              <a:gd name="T79" fmla="*/ 2147483647 h 49"/>
              <a:gd name="T80" fmla="*/ 2147483647 w 50"/>
              <a:gd name="T81" fmla="*/ 2147483647 h 49"/>
              <a:gd name="T82" fmla="*/ 2147483647 w 50"/>
              <a:gd name="T83" fmla="*/ 2147483647 h 49"/>
              <a:gd name="T84" fmla="*/ 2147483647 w 50"/>
              <a:gd name="T85" fmla="*/ 2147483647 h 49"/>
              <a:gd name="T86" fmla="*/ 2147483647 w 50"/>
              <a:gd name="T87" fmla="*/ 2147483647 h 49"/>
              <a:gd name="T88" fmla="*/ 2147483647 w 50"/>
              <a:gd name="T89" fmla="*/ 2147483647 h 49"/>
              <a:gd name="T90" fmla="*/ 2147483647 w 50"/>
              <a:gd name="T91" fmla="*/ 2147483647 h 49"/>
              <a:gd name="T92" fmla="*/ 2147483647 w 50"/>
              <a:gd name="T93" fmla="*/ 2147483647 h 49"/>
              <a:gd name="T94" fmla="*/ 0 w 50"/>
              <a:gd name="T95" fmla="*/ 2147483647 h 49"/>
              <a:gd name="T96" fmla="*/ 0 w 5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path>
            </a:pathLst>
          </a:custGeom>
          <a:solidFill>
            <a:srgbClr val="FFFF00"/>
          </a:solidFill>
          <a:ln w="4763">
            <a:solidFill>
              <a:srgbClr val="990000"/>
            </a:solidFill>
            <a:round/>
            <a:headEnd/>
            <a:tailEnd/>
          </a:ln>
        </p:spPr>
        <p:txBody>
          <a:bodyPr/>
          <a:lstStyle/>
          <a:p>
            <a:endParaRPr lang="en-US"/>
          </a:p>
        </p:txBody>
      </p:sp>
      <p:sp>
        <p:nvSpPr>
          <p:cNvPr id="53275" name="Freeform 26"/>
          <p:cNvSpPr>
            <a:spLocks/>
          </p:cNvSpPr>
          <p:nvPr/>
        </p:nvSpPr>
        <p:spPr bwMode="auto">
          <a:xfrm>
            <a:off x="6442075" y="4816476"/>
            <a:ext cx="52388" cy="71439"/>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2147483647 w 37"/>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6" name="Freeform 27"/>
          <p:cNvSpPr>
            <a:spLocks/>
          </p:cNvSpPr>
          <p:nvPr/>
        </p:nvSpPr>
        <p:spPr bwMode="auto">
          <a:xfrm>
            <a:off x="6442075" y="4816476"/>
            <a:ext cx="52388" cy="71439"/>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2147483647 w 37"/>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path>
            </a:pathLst>
          </a:custGeom>
          <a:solidFill>
            <a:srgbClr val="FFFF00"/>
          </a:solidFill>
          <a:ln w="1588">
            <a:solidFill>
              <a:srgbClr val="990000"/>
            </a:solidFill>
            <a:round/>
            <a:headEnd/>
            <a:tailEnd/>
          </a:ln>
        </p:spPr>
        <p:txBody>
          <a:bodyPr/>
          <a:lstStyle/>
          <a:p>
            <a:endParaRPr lang="en-US"/>
          </a:p>
        </p:txBody>
      </p:sp>
      <p:sp>
        <p:nvSpPr>
          <p:cNvPr id="53277" name="Freeform 28"/>
          <p:cNvSpPr>
            <a:spLocks/>
          </p:cNvSpPr>
          <p:nvPr/>
        </p:nvSpPr>
        <p:spPr bwMode="auto">
          <a:xfrm>
            <a:off x="6442075" y="4816476"/>
            <a:ext cx="52388" cy="71439"/>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45"/>
              <a:gd name="T125" fmla="*/ 37 w 37"/>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path>
            </a:pathLst>
          </a:custGeom>
          <a:solidFill>
            <a:srgbClr val="FFFF00"/>
          </a:solidFill>
          <a:ln w="4763">
            <a:solidFill>
              <a:srgbClr val="990000"/>
            </a:solidFill>
            <a:round/>
            <a:headEnd/>
            <a:tailEnd/>
          </a:ln>
        </p:spPr>
        <p:txBody>
          <a:bodyPr/>
          <a:lstStyle/>
          <a:p>
            <a:endParaRPr lang="en-US"/>
          </a:p>
        </p:txBody>
      </p:sp>
      <p:sp>
        <p:nvSpPr>
          <p:cNvPr id="53278" name="Freeform 29"/>
          <p:cNvSpPr>
            <a:spLocks/>
          </p:cNvSpPr>
          <p:nvPr/>
        </p:nvSpPr>
        <p:spPr bwMode="auto">
          <a:xfrm>
            <a:off x="6437315" y="4770439"/>
            <a:ext cx="93663" cy="49212"/>
          </a:xfrm>
          <a:custGeom>
            <a:avLst/>
            <a:gdLst>
              <a:gd name="T0" fmla="*/ 2147483647 w 66"/>
              <a:gd name="T1" fmla="*/ 2147483647 h 31"/>
              <a:gd name="T2" fmla="*/ 2147483647 w 66"/>
              <a:gd name="T3" fmla="*/ 2147483647 h 31"/>
              <a:gd name="T4" fmla="*/ 2147483647 w 66"/>
              <a:gd name="T5" fmla="*/ 2147483647 h 31"/>
              <a:gd name="T6" fmla="*/ 2147483647 w 66"/>
              <a:gd name="T7" fmla="*/ 2147483647 h 31"/>
              <a:gd name="T8" fmla="*/ 0 w 66"/>
              <a:gd name="T9" fmla="*/ 2147483647 h 31"/>
              <a:gd name="T10" fmla="*/ 0 w 66"/>
              <a:gd name="T11" fmla="*/ 2147483647 h 31"/>
              <a:gd name="T12" fmla="*/ 2147483647 w 66"/>
              <a:gd name="T13" fmla="*/ 2147483647 h 31"/>
              <a:gd name="T14" fmla="*/ 2147483647 w 66"/>
              <a:gd name="T15" fmla="*/ 2147483647 h 31"/>
              <a:gd name="T16" fmla="*/ 2147483647 w 66"/>
              <a:gd name="T17" fmla="*/ 2147483647 h 31"/>
              <a:gd name="T18" fmla="*/ 2147483647 w 66"/>
              <a:gd name="T19" fmla="*/ 2147483647 h 31"/>
              <a:gd name="T20" fmla="*/ 2147483647 w 66"/>
              <a:gd name="T21" fmla="*/ 2147483647 h 31"/>
              <a:gd name="T22" fmla="*/ 2147483647 w 66"/>
              <a:gd name="T23" fmla="*/ 2147483647 h 31"/>
              <a:gd name="T24" fmla="*/ 2147483647 w 66"/>
              <a:gd name="T25" fmla="*/ 2147483647 h 31"/>
              <a:gd name="T26" fmla="*/ 2147483647 w 66"/>
              <a:gd name="T27" fmla="*/ 2147483647 h 31"/>
              <a:gd name="T28" fmla="*/ 2147483647 w 66"/>
              <a:gd name="T29" fmla="*/ 2147483647 h 31"/>
              <a:gd name="T30" fmla="*/ 2147483647 w 66"/>
              <a:gd name="T31" fmla="*/ 2147483647 h 31"/>
              <a:gd name="T32" fmla="*/ 2147483647 w 66"/>
              <a:gd name="T33" fmla="*/ 2147483647 h 31"/>
              <a:gd name="T34" fmla="*/ 2147483647 w 66"/>
              <a:gd name="T35" fmla="*/ 2147483647 h 31"/>
              <a:gd name="T36" fmla="*/ 2147483647 w 66"/>
              <a:gd name="T37" fmla="*/ 2147483647 h 31"/>
              <a:gd name="T38" fmla="*/ 2147483647 w 66"/>
              <a:gd name="T39" fmla="*/ 2147483647 h 31"/>
              <a:gd name="T40" fmla="*/ 2147483647 w 66"/>
              <a:gd name="T41" fmla="*/ 2147483647 h 31"/>
              <a:gd name="T42" fmla="*/ 2147483647 w 66"/>
              <a:gd name="T43" fmla="*/ 2147483647 h 31"/>
              <a:gd name="T44" fmla="*/ 2147483647 w 66"/>
              <a:gd name="T45" fmla="*/ 2147483647 h 31"/>
              <a:gd name="T46" fmla="*/ 2147483647 w 66"/>
              <a:gd name="T47" fmla="*/ 2147483647 h 31"/>
              <a:gd name="T48" fmla="*/ 2147483647 w 66"/>
              <a:gd name="T49" fmla="*/ 2147483647 h 31"/>
              <a:gd name="T50" fmla="*/ 2147483647 w 66"/>
              <a:gd name="T51" fmla="*/ 2147483647 h 31"/>
              <a:gd name="T52" fmla="*/ 2147483647 w 66"/>
              <a:gd name="T53" fmla="*/ 2147483647 h 31"/>
              <a:gd name="T54" fmla="*/ 2147483647 w 66"/>
              <a:gd name="T55" fmla="*/ 2147483647 h 31"/>
              <a:gd name="T56" fmla="*/ 2147483647 w 66"/>
              <a:gd name="T57" fmla="*/ 2147483647 h 31"/>
              <a:gd name="T58" fmla="*/ 2147483647 w 66"/>
              <a:gd name="T59" fmla="*/ 2147483647 h 31"/>
              <a:gd name="T60" fmla="*/ 2147483647 w 66"/>
              <a:gd name="T61" fmla="*/ 2147483647 h 31"/>
              <a:gd name="T62" fmla="*/ 2147483647 w 66"/>
              <a:gd name="T63" fmla="*/ 0 h 31"/>
              <a:gd name="T64" fmla="*/ 2147483647 w 66"/>
              <a:gd name="T65" fmla="*/ 0 h 31"/>
              <a:gd name="T66" fmla="*/ 2147483647 w 66"/>
              <a:gd name="T67" fmla="*/ 2147483647 h 31"/>
              <a:gd name="T68" fmla="*/ 2147483647 w 66"/>
              <a:gd name="T69" fmla="*/ 2147483647 h 31"/>
              <a:gd name="T70" fmla="*/ 2147483647 w 66"/>
              <a:gd name="T71" fmla="*/ 2147483647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9" name="Freeform 30"/>
          <p:cNvSpPr>
            <a:spLocks/>
          </p:cNvSpPr>
          <p:nvPr/>
        </p:nvSpPr>
        <p:spPr bwMode="auto">
          <a:xfrm>
            <a:off x="6437315" y="4770439"/>
            <a:ext cx="93663" cy="49212"/>
          </a:xfrm>
          <a:custGeom>
            <a:avLst/>
            <a:gdLst>
              <a:gd name="T0" fmla="*/ 2147483647 w 66"/>
              <a:gd name="T1" fmla="*/ 2147483647 h 31"/>
              <a:gd name="T2" fmla="*/ 2147483647 w 66"/>
              <a:gd name="T3" fmla="*/ 2147483647 h 31"/>
              <a:gd name="T4" fmla="*/ 2147483647 w 66"/>
              <a:gd name="T5" fmla="*/ 2147483647 h 31"/>
              <a:gd name="T6" fmla="*/ 2147483647 w 66"/>
              <a:gd name="T7" fmla="*/ 2147483647 h 31"/>
              <a:gd name="T8" fmla="*/ 0 w 66"/>
              <a:gd name="T9" fmla="*/ 2147483647 h 31"/>
              <a:gd name="T10" fmla="*/ 0 w 66"/>
              <a:gd name="T11" fmla="*/ 2147483647 h 31"/>
              <a:gd name="T12" fmla="*/ 2147483647 w 66"/>
              <a:gd name="T13" fmla="*/ 2147483647 h 31"/>
              <a:gd name="T14" fmla="*/ 2147483647 w 66"/>
              <a:gd name="T15" fmla="*/ 2147483647 h 31"/>
              <a:gd name="T16" fmla="*/ 2147483647 w 66"/>
              <a:gd name="T17" fmla="*/ 2147483647 h 31"/>
              <a:gd name="T18" fmla="*/ 2147483647 w 66"/>
              <a:gd name="T19" fmla="*/ 2147483647 h 31"/>
              <a:gd name="T20" fmla="*/ 2147483647 w 66"/>
              <a:gd name="T21" fmla="*/ 2147483647 h 31"/>
              <a:gd name="T22" fmla="*/ 2147483647 w 66"/>
              <a:gd name="T23" fmla="*/ 2147483647 h 31"/>
              <a:gd name="T24" fmla="*/ 2147483647 w 66"/>
              <a:gd name="T25" fmla="*/ 2147483647 h 31"/>
              <a:gd name="T26" fmla="*/ 2147483647 w 66"/>
              <a:gd name="T27" fmla="*/ 2147483647 h 31"/>
              <a:gd name="T28" fmla="*/ 2147483647 w 66"/>
              <a:gd name="T29" fmla="*/ 2147483647 h 31"/>
              <a:gd name="T30" fmla="*/ 2147483647 w 66"/>
              <a:gd name="T31" fmla="*/ 2147483647 h 31"/>
              <a:gd name="T32" fmla="*/ 2147483647 w 66"/>
              <a:gd name="T33" fmla="*/ 2147483647 h 31"/>
              <a:gd name="T34" fmla="*/ 2147483647 w 66"/>
              <a:gd name="T35" fmla="*/ 2147483647 h 31"/>
              <a:gd name="T36" fmla="*/ 2147483647 w 66"/>
              <a:gd name="T37" fmla="*/ 2147483647 h 31"/>
              <a:gd name="T38" fmla="*/ 2147483647 w 66"/>
              <a:gd name="T39" fmla="*/ 2147483647 h 31"/>
              <a:gd name="T40" fmla="*/ 2147483647 w 66"/>
              <a:gd name="T41" fmla="*/ 2147483647 h 31"/>
              <a:gd name="T42" fmla="*/ 2147483647 w 66"/>
              <a:gd name="T43" fmla="*/ 2147483647 h 31"/>
              <a:gd name="T44" fmla="*/ 2147483647 w 66"/>
              <a:gd name="T45" fmla="*/ 2147483647 h 31"/>
              <a:gd name="T46" fmla="*/ 2147483647 w 66"/>
              <a:gd name="T47" fmla="*/ 2147483647 h 31"/>
              <a:gd name="T48" fmla="*/ 2147483647 w 66"/>
              <a:gd name="T49" fmla="*/ 2147483647 h 31"/>
              <a:gd name="T50" fmla="*/ 2147483647 w 66"/>
              <a:gd name="T51" fmla="*/ 2147483647 h 31"/>
              <a:gd name="T52" fmla="*/ 2147483647 w 66"/>
              <a:gd name="T53" fmla="*/ 2147483647 h 31"/>
              <a:gd name="T54" fmla="*/ 2147483647 w 66"/>
              <a:gd name="T55" fmla="*/ 2147483647 h 31"/>
              <a:gd name="T56" fmla="*/ 2147483647 w 66"/>
              <a:gd name="T57" fmla="*/ 2147483647 h 31"/>
              <a:gd name="T58" fmla="*/ 2147483647 w 66"/>
              <a:gd name="T59" fmla="*/ 2147483647 h 31"/>
              <a:gd name="T60" fmla="*/ 2147483647 w 66"/>
              <a:gd name="T61" fmla="*/ 2147483647 h 31"/>
              <a:gd name="T62" fmla="*/ 2147483647 w 66"/>
              <a:gd name="T63" fmla="*/ 0 h 31"/>
              <a:gd name="T64" fmla="*/ 2147483647 w 66"/>
              <a:gd name="T65" fmla="*/ 0 h 31"/>
              <a:gd name="T66" fmla="*/ 2147483647 w 66"/>
              <a:gd name="T67" fmla="*/ 2147483647 h 31"/>
              <a:gd name="T68" fmla="*/ 2147483647 w 66"/>
              <a:gd name="T69" fmla="*/ 2147483647 h 31"/>
              <a:gd name="T70" fmla="*/ 2147483647 w 66"/>
              <a:gd name="T71" fmla="*/ 2147483647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path>
            </a:pathLst>
          </a:custGeom>
          <a:solidFill>
            <a:srgbClr val="FFFF00"/>
          </a:solidFill>
          <a:ln w="4763">
            <a:solidFill>
              <a:srgbClr val="990000"/>
            </a:solidFill>
            <a:round/>
            <a:headEnd/>
            <a:tailEnd/>
          </a:ln>
        </p:spPr>
        <p:txBody>
          <a:bodyPr/>
          <a:lstStyle/>
          <a:p>
            <a:endParaRPr lang="en-US"/>
          </a:p>
        </p:txBody>
      </p:sp>
      <p:sp>
        <p:nvSpPr>
          <p:cNvPr id="53280" name="Freeform 31"/>
          <p:cNvSpPr>
            <a:spLocks/>
          </p:cNvSpPr>
          <p:nvPr/>
        </p:nvSpPr>
        <p:spPr bwMode="auto">
          <a:xfrm>
            <a:off x="6432554" y="4502154"/>
            <a:ext cx="358775" cy="347663"/>
          </a:xfrm>
          <a:custGeom>
            <a:avLst/>
            <a:gdLst>
              <a:gd name="T0" fmla="*/ 2147483647 w 254"/>
              <a:gd name="T1" fmla="*/ 2147483647 h 219"/>
              <a:gd name="T2" fmla="*/ 2147483647 w 254"/>
              <a:gd name="T3" fmla="*/ 2147483647 h 219"/>
              <a:gd name="T4" fmla="*/ 2147483647 w 254"/>
              <a:gd name="T5" fmla="*/ 2147483647 h 219"/>
              <a:gd name="T6" fmla="*/ 2147483647 w 254"/>
              <a:gd name="T7" fmla="*/ 2147483647 h 219"/>
              <a:gd name="T8" fmla="*/ 0 w 254"/>
              <a:gd name="T9" fmla="*/ 2147483647 h 219"/>
              <a:gd name="T10" fmla="*/ 2147483647 w 254"/>
              <a:gd name="T11" fmla="*/ 2147483647 h 219"/>
              <a:gd name="T12" fmla="*/ 2147483647 w 254"/>
              <a:gd name="T13" fmla="*/ 2147483647 h 219"/>
              <a:gd name="T14" fmla="*/ 2147483647 w 254"/>
              <a:gd name="T15" fmla="*/ 2147483647 h 219"/>
              <a:gd name="T16" fmla="*/ 2147483647 w 254"/>
              <a:gd name="T17" fmla="*/ 2147483647 h 219"/>
              <a:gd name="T18" fmla="*/ 2147483647 w 254"/>
              <a:gd name="T19" fmla="*/ 2147483647 h 219"/>
              <a:gd name="T20" fmla="*/ 2147483647 w 254"/>
              <a:gd name="T21" fmla="*/ 2147483647 h 219"/>
              <a:gd name="T22" fmla="*/ 2147483647 w 254"/>
              <a:gd name="T23" fmla="*/ 2147483647 h 219"/>
              <a:gd name="T24" fmla="*/ 2147483647 w 254"/>
              <a:gd name="T25" fmla="*/ 2147483647 h 219"/>
              <a:gd name="T26" fmla="*/ 2147483647 w 254"/>
              <a:gd name="T27" fmla="*/ 2147483647 h 219"/>
              <a:gd name="T28" fmla="*/ 2147483647 w 254"/>
              <a:gd name="T29" fmla="*/ 2147483647 h 219"/>
              <a:gd name="T30" fmla="*/ 2147483647 w 254"/>
              <a:gd name="T31" fmla="*/ 2147483647 h 219"/>
              <a:gd name="T32" fmla="*/ 2147483647 w 254"/>
              <a:gd name="T33" fmla="*/ 2147483647 h 219"/>
              <a:gd name="T34" fmla="*/ 2147483647 w 254"/>
              <a:gd name="T35" fmla="*/ 2147483647 h 219"/>
              <a:gd name="T36" fmla="*/ 2147483647 w 254"/>
              <a:gd name="T37" fmla="*/ 2147483647 h 219"/>
              <a:gd name="T38" fmla="*/ 2147483647 w 254"/>
              <a:gd name="T39" fmla="*/ 2147483647 h 219"/>
              <a:gd name="T40" fmla="*/ 2147483647 w 254"/>
              <a:gd name="T41" fmla="*/ 2147483647 h 219"/>
              <a:gd name="T42" fmla="*/ 2147483647 w 254"/>
              <a:gd name="T43" fmla="*/ 2147483647 h 219"/>
              <a:gd name="T44" fmla="*/ 2147483647 w 254"/>
              <a:gd name="T45" fmla="*/ 2147483647 h 219"/>
              <a:gd name="T46" fmla="*/ 2147483647 w 254"/>
              <a:gd name="T47" fmla="*/ 2147483647 h 219"/>
              <a:gd name="T48" fmla="*/ 2147483647 w 254"/>
              <a:gd name="T49" fmla="*/ 2147483647 h 219"/>
              <a:gd name="T50" fmla="*/ 2147483647 w 254"/>
              <a:gd name="T51" fmla="*/ 2147483647 h 219"/>
              <a:gd name="T52" fmla="*/ 2147483647 w 254"/>
              <a:gd name="T53" fmla="*/ 2147483647 h 219"/>
              <a:gd name="T54" fmla="*/ 2147483647 w 254"/>
              <a:gd name="T55" fmla="*/ 2147483647 h 219"/>
              <a:gd name="T56" fmla="*/ 2147483647 w 254"/>
              <a:gd name="T57" fmla="*/ 2147483647 h 219"/>
              <a:gd name="T58" fmla="*/ 2147483647 w 254"/>
              <a:gd name="T59" fmla="*/ 2147483647 h 219"/>
              <a:gd name="T60" fmla="*/ 2147483647 w 254"/>
              <a:gd name="T61" fmla="*/ 2147483647 h 219"/>
              <a:gd name="T62" fmla="*/ 2147483647 w 254"/>
              <a:gd name="T63" fmla="*/ 2147483647 h 219"/>
              <a:gd name="T64" fmla="*/ 2147483647 w 254"/>
              <a:gd name="T65" fmla="*/ 2147483647 h 219"/>
              <a:gd name="T66" fmla="*/ 2147483647 w 254"/>
              <a:gd name="T67" fmla="*/ 2147483647 h 219"/>
              <a:gd name="T68" fmla="*/ 2147483647 w 254"/>
              <a:gd name="T69" fmla="*/ 2147483647 h 219"/>
              <a:gd name="T70" fmla="*/ 2147483647 w 254"/>
              <a:gd name="T71" fmla="*/ 2147483647 h 219"/>
              <a:gd name="T72" fmla="*/ 2147483647 w 254"/>
              <a:gd name="T73" fmla="*/ 2147483647 h 219"/>
              <a:gd name="T74" fmla="*/ 2147483647 w 254"/>
              <a:gd name="T75" fmla="*/ 2147483647 h 219"/>
              <a:gd name="T76" fmla="*/ 2147483647 w 254"/>
              <a:gd name="T77" fmla="*/ 2147483647 h 219"/>
              <a:gd name="T78" fmla="*/ 2147483647 w 254"/>
              <a:gd name="T79" fmla="*/ 2147483647 h 219"/>
              <a:gd name="T80" fmla="*/ 2147483647 w 254"/>
              <a:gd name="T81" fmla="*/ 2147483647 h 219"/>
              <a:gd name="T82" fmla="*/ 2147483647 w 254"/>
              <a:gd name="T83" fmla="*/ 2147483647 h 219"/>
              <a:gd name="T84" fmla="*/ 2147483647 w 254"/>
              <a:gd name="T85" fmla="*/ 2147483647 h 219"/>
              <a:gd name="T86" fmla="*/ 2147483647 w 254"/>
              <a:gd name="T87" fmla="*/ 2147483647 h 219"/>
              <a:gd name="T88" fmla="*/ 2147483647 w 254"/>
              <a:gd name="T89" fmla="*/ 2147483647 h 219"/>
              <a:gd name="T90" fmla="*/ 2147483647 w 254"/>
              <a:gd name="T91" fmla="*/ 2147483647 h 219"/>
              <a:gd name="T92" fmla="*/ 2147483647 w 254"/>
              <a:gd name="T93" fmla="*/ 2147483647 h 219"/>
              <a:gd name="T94" fmla="*/ 2147483647 w 254"/>
              <a:gd name="T95" fmla="*/ 2147483647 h 219"/>
              <a:gd name="T96" fmla="*/ 2147483647 w 254"/>
              <a:gd name="T97" fmla="*/ 0 h 219"/>
              <a:gd name="T98" fmla="*/ 2147483647 w 254"/>
              <a:gd name="T99" fmla="*/ 2147483647 h 219"/>
              <a:gd name="T100" fmla="*/ 2147483647 w 254"/>
              <a:gd name="T101" fmla="*/ 2147483647 h 219"/>
              <a:gd name="T102" fmla="*/ 2147483647 w 254"/>
              <a:gd name="T103" fmla="*/ 2147483647 h 219"/>
              <a:gd name="T104" fmla="*/ 2147483647 w 254"/>
              <a:gd name="T105" fmla="*/ 2147483647 h 219"/>
              <a:gd name="T106" fmla="*/ 2147483647 w 254"/>
              <a:gd name="T107" fmla="*/ 2147483647 h 219"/>
              <a:gd name="T108" fmla="*/ 2147483647 w 254"/>
              <a:gd name="T109" fmla="*/ 2147483647 h 219"/>
              <a:gd name="T110" fmla="*/ 2147483647 w 254"/>
              <a:gd name="T111" fmla="*/ 2147483647 h 219"/>
              <a:gd name="T112" fmla="*/ 2147483647 w 254"/>
              <a:gd name="T113" fmla="*/ 2147483647 h 219"/>
              <a:gd name="T114" fmla="*/ 2147483647 w 254"/>
              <a:gd name="T115" fmla="*/ 2147483647 h 219"/>
              <a:gd name="T116" fmla="*/ 2147483647 w 254"/>
              <a:gd name="T117" fmla="*/ 2147483647 h 21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4"/>
              <a:gd name="T178" fmla="*/ 0 h 219"/>
              <a:gd name="T179" fmla="*/ 254 w 254"/>
              <a:gd name="T180" fmla="*/ 219 h 21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4" h="219">
                <a:moveTo>
                  <a:pt x="27" y="90"/>
                </a:moveTo>
                <a:lnTo>
                  <a:pt x="22" y="95"/>
                </a:lnTo>
                <a:lnTo>
                  <a:pt x="21" y="98"/>
                </a:lnTo>
                <a:lnTo>
                  <a:pt x="18" y="101"/>
                </a:lnTo>
                <a:lnTo>
                  <a:pt x="15" y="105"/>
                </a:lnTo>
                <a:lnTo>
                  <a:pt x="12" y="109"/>
                </a:lnTo>
                <a:lnTo>
                  <a:pt x="9" y="115"/>
                </a:lnTo>
                <a:lnTo>
                  <a:pt x="6" y="123"/>
                </a:lnTo>
                <a:lnTo>
                  <a:pt x="1" y="133"/>
                </a:lnTo>
                <a:lnTo>
                  <a:pt x="0" y="138"/>
                </a:lnTo>
                <a:lnTo>
                  <a:pt x="0" y="142"/>
                </a:lnTo>
                <a:lnTo>
                  <a:pt x="1" y="145"/>
                </a:lnTo>
                <a:lnTo>
                  <a:pt x="3" y="148"/>
                </a:lnTo>
                <a:lnTo>
                  <a:pt x="7" y="152"/>
                </a:lnTo>
                <a:lnTo>
                  <a:pt x="15" y="155"/>
                </a:lnTo>
                <a:lnTo>
                  <a:pt x="24" y="155"/>
                </a:lnTo>
                <a:lnTo>
                  <a:pt x="34" y="155"/>
                </a:lnTo>
                <a:lnTo>
                  <a:pt x="43" y="155"/>
                </a:lnTo>
                <a:lnTo>
                  <a:pt x="52" y="155"/>
                </a:lnTo>
                <a:lnTo>
                  <a:pt x="55" y="157"/>
                </a:lnTo>
                <a:lnTo>
                  <a:pt x="58" y="158"/>
                </a:lnTo>
                <a:lnTo>
                  <a:pt x="59" y="158"/>
                </a:lnTo>
                <a:lnTo>
                  <a:pt x="61" y="160"/>
                </a:lnTo>
                <a:lnTo>
                  <a:pt x="62" y="161"/>
                </a:lnTo>
                <a:lnTo>
                  <a:pt x="64" y="163"/>
                </a:lnTo>
                <a:lnTo>
                  <a:pt x="65" y="163"/>
                </a:lnTo>
                <a:lnTo>
                  <a:pt x="75" y="167"/>
                </a:lnTo>
                <a:lnTo>
                  <a:pt x="83" y="175"/>
                </a:lnTo>
                <a:lnTo>
                  <a:pt x="89" y="182"/>
                </a:lnTo>
                <a:lnTo>
                  <a:pt x="95" y="191"/>
                </a:lnTo>
                <a:lnTo>
                  <a:pt x="101" y="198"/>
                </a:lnTo>
                <a:lnTo>
                  <a:pt x="108" y="206"/>
                </a:lnTo>
                <a:lnTo>
                  <a:pt x="115" y="213"/>
                </a:lnTo>
                <a:lnTo>
                  <a:pt x="124" y="218"/>
                </a:lnTo>
                <a:lnTo>
                  <a:pt x="129" y="219"/>
                </a:lnTo>
                <a:lnTo>
                  <a:pt x="133" y="219"/>
                </a:lnTo>
                <a:lnTo>
                  <a:pt x="139" y="219"/>
                </a:lnTo>
                <a:lnTo>
                  <a:pt x="143" y="218"/>
                </a:lnTo>
                <a:lnTo>
                  <a:pt x="152" y="213"/>
                </a:lnTo>
                <a:lnTo>
                  <a:pt x="161" y="207"/>
                </a:lnTo>
                <a:lnTo>
                  <a:pt x="169" y="200"/>
                </a:lnTo>
                <a:lnTo>
                  <a:pt x="174" y="189"/>
                </a:lnTo>
                <a:lnTo>
                  <a:pt x="176" y="185"/>
                </a:lnTo>
                <a:lnTo>
                  <a:pt x="177" y="181"/>
                </a:lnTo>
                <a:lnTo>
                  <a:pt x="177" y="175"/>
                </a:lnTo>
                <a:lnTo>
                  <a:pt x="177" y="169"/>
                </a:lnTo>
                <a:lnTo>
                  <a:pt x="183" y="167"/>
                </a:lnTo>
                <a:lnTo>
                  <a:pt x="189" y="166"/>
                </a:lnTo>
                <a:lnTo>
                  <a:pt x="195" y="163"/>
                </a:lnTo>
                <a:lnTo>
                  <a:pt x="200" y="160"/>
                </a:lnTo>
                <a:lnTo>
                  <a:pt x="206" y="155"/>
                </a:lnTo>
                <a:lnTo>
                  <a:pt x="210" y="151"/>
                </a:lnTo>
                <a:lnTo>
                  <a:pt x="213" y="145"/>
                </a:lnTo>
                <a:lnTo>
                  <a:pt x="217" y="139"/>
                </a:lnTo>
                <a:lnTo>
                  <a:pt x="217" y="138"/>
                </a:lnTo>
                <a:lnTo>
                  <a:pt x="219" y="135"/>
                </a:lnTo>
                <a:lnTo>
                  <a:pt x="219" y="133"/>
                </a:lnTo>
                <a:lnTo>
                  <a:pt x="219" y="130"/>
                </a:lnTo>
                <a:lnTo>
                  <a:pt x="219" y="129"/>
                </a:lnTo>
                <a:lnTo>
                  <a:pt x="219" y="126"/>
                </a:lnTo>
                <a:lnTo>
                  <a:pt x="219" y="124"/>
                </a:lnTo>
                <a:lnTo>
                  <a:pt x="220" y="123"/>
                </a:lnTo>
                <a:lnTo>
                  <a:pt x="226" y="117"/>
                </a:lnTo>
                <a:lnTo>
                  <a:pt x="234" y="109"/>
                </a:lnTo>
                <a:lnTo>
                  <a:pt x="240" y="102"/>
                </a:lnTo>
                <a:lnTo>
                  <a:pt x="245" y="95"/>
                </a:lnTo>
                <a:lnTo>
                  <a:pt x="250" y="87"/>
                </a:lnTo>
                <a:lnTo>
                  <a:pt x="253" y="80"/>
                </a:lnTo>
                <a:lnTo>
                  <a:pt x="254" y="71"/>
                </a:lnTo>
                <a:lnTo>
                  <a:pt x="253" y="62"/>
                </a:lnTo>
                <a:lnTo>
                  <a:pt x="251" y="56"/>
                </a:lnTo>
                <a:lnTo>
                  <a:pt x="247" y="52"/>
                </a:lnTo>
                <a:lnTo>
                  <a:pt x="241" y="49"/>
                </a:lnTo>
                <a:lnTo>
                  <a:pt x="235" y="46"/>
                </a:lnTo>
                <a:lnTo>
                  <a:pt x="229" y="44"/>
                </a:lnTo>
                <a:lnTo>
                  <a:pt x="222" y="41"/>
                </a:lnTo>
                <a:lnTo>
                  <a:pt x="216" y="40"/>
                </a:lnTo>
                <a:lnTo>
                  <a:pt x="210" y="38"/>
                </a:lnTo>
                <a:lnTo>
                  <a:pt x="201" y="35"/>
                </a:lnTo>
                <a:lnTo>
                  <a:pt x="195" y="31"/>
                </a:lnTo>
                <a:lnTo>
                  <a:pt x="188" y="27"/>
                </a:lnTo>
                <a:lnTo>
                  <a:pt x="182" y="22"/>
                </a:lnTo>
                <a:lnTo>
                  <a:pt x="176" y="18"/>
                </a:lnTo>
                <a:lnTo>
                  <a:pt x="170" y="13"/>
                </a:lnTo>
                <a:lnTo>
                  <a:pt x="163" y="9"/>
                </a:lnTo>
                <a:lnTo>
                  <a:pt x="155" y="4"/>
                </a:lnTo>
                <a:lnTo>
                  <a:pt x="151" y="3"/>
                </a:lnTo>
                <a:lnTo>
                  <a:pt x="145" y="1"/>
                </a:lnTo>
                <a:lnTo>
                  <a:pt x="140" y="1"/>
                </a:lnTo>
                <a:lnTo>
                  <a:pt x="135" y="1"/>
                </a:lnTo>
                <a:lnTo>
                  <a:pt x="130" y="1"/>
                </a:lnTo>
                <a:lnTo>
                  <a:pt x="126" y="3"/>
                </a:lnTo>
                <a:lnTo>
                  <a:pt x="121" y="3"/>
                </a:lnTo>
                <a:lnTo>
                  <a:pt x="118" y="1"/>
                </a:lnTo>
                <a:lnTo>
                  <a:pt x="112" y="1"/>
                </a:lnTo>
                <a:lnTo>
                  <a:pt x="105" y="0"/>
                </a:lnTo>
                <a:lnTo>
                  <a:pt x="96" y="0"/>
                </a:lnTo>
                <a:lnTo>
                  <a:pt x="87" y="1"/>
                </a:lnTo>
                <a:lnTo>
                  <a:pt x="78" y="4"/>
                </a:lnTo>
                <a:lnTo>
                  <a:pt x="71" y="9"/>
                </a:lnTo>
                <a:lnTo>
                  <a:pt x="65" y="15"/>
                </a:lnTo>
                <a:lnTo>
                  <a:pt x="61" y="22"/>
                </a:lnTo>
                <a:lnTo>
                  <a:pt x="59" y="27"/>
                </a:lnTo>
                <a:lnTo>
                  <a:pt x="56" y="30"/>
                </a:lnTo>
                <a:lnTo>
                  <a:pt x="53" y="32"/>
                </a:lnTo>
                <a:lnTo>
                  <a:pt x="50" y="35"/>
                </a:lnTo>
                <a:lnTo>
                  <a:pt x="49" y="38"/>
                </a:lnTo>
                <a:lnTo>
                  <a:pt x="46" y="41"/>
                </a:lnTo>
                <a:lnTo>
                  <a:pt x="44" y="44"/>
                </a:lnTo>
                <a:lnTo>
                  <a:pt x="44" y="47"/>
                </a:lnTo>
                <a:lnTo>
                  <a:pt x="43" y="50"/>
                </a:lnTo>
                <a:lnTo>
                  <a:pt x="41" y="56"/>
                </a:lnTo>
                <a:lnTo>
                  <a:pt x="37" y="65"/>
                </a:lnTo>
                <a:lnTo>
                  <a:pt x="34" y="72"/>
                </a:lnTo>
                <a:lnTo>
                  <a:pt x="30" y="81"/>
                </a:lnTo>
                <a:lnTo>
                  <a:pt x="27" y="87"/>
                </a:lnTo>
                <a:lnTo>
                  <a:pt x="25" y="90"/>
                </a:lnTo>
                <a:lnTo>
                  <a:pt x="27" y="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1" name="Freeform 32"/>
          <p:cNvSpPr>
            <a:spLocks/>
          </p:cNvSpPr>
          <p:nvPr/>
        </p:nvSpPr>
        <p:spPr bwMode="auto">
          <a:xfrm>
            <a:off x="6575428" y="4738690"/>
            <a:ext cx="100013" cy="82551"/>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2" name="Freeform 33"/>
          <p:cNvSpPr>
            <a:spLocks/>
          </p:cNvSpPr>
          <p:nvPr/>
        </p:nvSpPr>
        <p:spPr bwMode="auto">
          <a:xfrm>
            <a:off x="6575428" y="4738690"/>
            <a:ext cx="100013" cy="82551"/>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1588">
            <a:solidFill>
              <a:srgbClr val="990000"/>
            </a:solidFill>
            <a:round/>
            <a:headEnd/>
            <a:tailEnd/>
          </a:ln>
        </p:spPr>
        <p:txBody>
          <a:bodyPr/>
          <a:lstStyle/>
          <a:p>
            <a:endParaRPr lang="en-US"/>
          </a:p>
        </p:txBody>
      </p:sp>
      <p:sp>
        <p:nvSpPr>
          <p:cNvPr id="53283" name="Freeform 34"/>
          <p:cNvSpPr>
            <a:spLocks/>
          </p:cNvSpPr>
          <p:nvPr/>
        </p:nvSpPr>
        <p:spPr bwMode="auto">
          <a:xfrm>
            <a:off x="6575428" y="4738690"/>
            <a:ext cx="100013" cy="82551"/>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4763">
            <a:solidFill>
              <a:srgbClr val="990000"/>
            </a:solidFill>
            <a:round/>
            <a:headEnd/>
            <a:tailEnd/>
          </a:ln>
        </p:spPr>
        <p:txBody>
          <a:bodyPr/>
          <a:lstStyle/>
          <a:p>
            <a:endParaRPr lang="en-US"/>
          </a:p>
        </p:txBody>
      </p:sp>
      <p:sp>
        <p:nvSpPr>
          <p:cNvPr id="53284" name="Freeform 35"/>
          <p:cNvSpPr>
            <a:spLocks/>
          </p:cNvSpPr>
          <p:nvPr/>
        </p:nvSpPr>
        <p:spPr bwMode="auto">
          <a:xfrm>
            <a:off x="6510341" y="4684716"/>
            <a:ext cx="66675" cy="77787"/>
          </a:xfrm>
          <a:custGeom>
            <a:avLst/>
            <a:gdLst>
              <a:gd name="T0" fmla="*/ 2147483647 w 47"/>
              <a:gd name="T1" fmla="*/ 2147483647 h 49"/>
              <a:gd name="T2" fmla="*/ 2147483647 w 47"/>
              <a:gd name="T3" fmla="*/ 2147483647 h 49"/>
              <a:gd name="T4" fmla="*/ 2147483647 w 47"/>
              <a:gd name="T5" fmla="*/ 2147483647 h 49"/>
              <a:gd name="T6" fmla="*/ 2147483647 w 47"/>
              <a:gd name="T7" fmla="*/ 2147483647 h 49"/>
              <a:gd name="T8" fmla="*/ 2147483647 w 47"/>
              <a:gd name="T9" fmla="*/ 2147483647 h 49"/>
              <a:gd name="T10" fmla="*/ 2147483647 w 47"/>
              <a:gd name="T11" fmla="*/ 2147483647 h 49"/>
              <a:gd name="T12" fmla="*/ 2147483647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2147483647 h 49"/>
              <a:gd name="T34" fmla="*/ 2147483647 w 47"/>
              <a:gd name="T35" fmla="*/ 2147483647 h 49"/>
              <a:gd name="T36" fmla="*/ 2147483647 w 47"/>
              <a:gd name="T37" fmla="*/ 2147483647 h 49"/>
              <a:gd name="T38" fmla="*/ 2147483647 w 47"/>
              <a:gd name="T39" fmla="*/ 2147483647 h 49"/>
              <a:gd name="T40" fmla="*/ 2147483647 w 47"/>
              <a:gd name="T41" fmla="*/ 2147483647 h 49"/>
              <a:gd name="T42" fmla="*/ 2147483647 w 47"/>
              <a:gd name="T43" fmla="*/ 2147483647 h 49"/>
              <a:gd name="T44" fmla="*/ 2147483647 w 47"/>
              <a:gd name="T45" fmla="*/ 2147483647 h 49"/>
              <a:gd name="T46" fmla="*/ 2147483647 w 47"/>
              <a:gd name="T47" fmla="*/ 2147483647 h 49"/>
              <a:gd name="T48" fmla="*/ 2147483647 w 47"/>
              <a:gd name="T49" fmla="*/ 2147483647 h 49"/>
              <a:gd name="T50" fmla="*/ 2147483647 w 47"/>
              <a:gd name="T51" fmla="*/ 2147483647 h 49"/>
              <a:gd name="T52" fmla="*/ 2147483647 w 47"/>
              <a:gd name="T53" fmla="*/ 2147483647 h 49"/>
              <a:gd name="T54" fmla="*/ 2147483647 w 47"/>
              <a:gd name="T55" fmla="*/ 2147483647 h 49"/>
              <a:gd name="T56" fmla="*/ 2147483647 w 47"/>
              <a:gd name="T57" fmla="*/ 2147483647 h 49"/>
              <a:gd name="T58" fmla="*/ 2147483647 w 47"/>
              <a:gd name="T59" fmla="*/ 2147483647 h 49"/>
              <a:gd name="T60" fmla="*/ 2147483647 w 47"/>
              <a:gd name="T61" fmla="*/ 2147483647 h 49"/>
              <a:gd name="T62" fmla="*/ 2147483647 w 47"/>
              <a:gd name="T63" fmla="*/ 2147483647 h 49"/>
              <a:gd name="T64" fmla="*/ 2147483647 w 47"/>
              <a:gd name="T65" fmla="*/ 2147483647 h 49"/>
              <a:gd name="T66" fmla="*/ 2147483647 w 47"/>
              <a:gd name="T67" fmla="*/ 2147483647 h 49"/>
              <a:gd name="T68" fmla="*/ 2147483647 w 47"/>
              <a:gd name="T69" fmla="*/ 2147483647 h 49"/>
              <a:gd name="T70" fmla="*/ 2147483647 w 47"/>
              <a:gd name="T71" fmla="*/ 2147483647 h 49"/>
              <a:gd name="T72" fmla="*/ 2147483647 w 47"/>
              <a:gd name="T73" fmla="*/ 2147483647 h 49"/>
              <a:gd name="T74" fmla="*/ 2147483647 w 47"/>
              <a:gd name="T75" fmla="*/ 2147483647 h 49"/>
              <a:gd name="T76" fmla="*/ 2147483647 w 47"/>
              <a:gd name="T77" fmla="*/ 0 h 49"/>
              <a:gd name="T78" fmla="*/ 2147483647 w 47"/>
              <a:gd name="T79" fmla="*/ 0 h 49"/>
              <a:gd name="T80" fmla="*/ 2147483647 w 47"/>
              <a:gd name="T81" fmla="*/ 2147483647 h 49"/>
              <a:gd name="T82" fmla="*/ 2147483647 w 47"/>
              <a:gd name="T83" fmla="*/ 2147483647 h 49"/>
              <a:gd name="T84" fmla="*/ 2147483647 w 47"/>
              <a:gd name="T85" fmla="*/ 2147483647 h 49"/>
              <a:gd name="T86" fmla="*/ 2147483647 w 47"/>
              <a:gd name="T87" fmla="*/ 2147483647 h 49"/>
              <a:gd name="T88" fmla="*/ 2147483647 w 47"/>
              <a:gd name="T89" fmla="*/ 2147483647 h 49"/>
              <a:gd name="T90" fmla="*/ 0 w 47"/>
              <a:gd name="T91" fmla="*/ 2147483647 h 49"/>
              <a:gd name="T92" fmla="*/ 0 w 47"/>
              <a:gd name="T93" fmla="*/ 2147483647 h 49"/>
              <a:gd name="T94" fmla="*/ 2147483647 w 47"/>
              <a:gd name="T95" fmla="*/ 2147483647 h 49"/>
              <a:gd name="T96" fmla="*/ 2147483647 w 47"/>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5" name="Freeform 36"/>
          <p:cNvSpPr>
            <a:spLocks/>
          </p:cNvSpPr>
          <p:nvPr/>
        </p:nvSpPr>
        <p:spPr bwMode="auto">
          <a:xfrm>
            <a:off x="6510341" y="4684716"/>
            <a:ext cx="66675" cy="77787"/>
          </a:xfrm>
          <a:custGeom>
            <a:avLst/>
            <a:gdLst>
              <a:gd name="T0" fmla="*/ 2147483647 w 47"/>
              <a:gd name="T1" fmla="*/ 2147483647 h 49"/>
              <a:gd name="T2" fmla="*/ 2147483647 w 47"/>
              <a:gd name="T3" fmla="*/ 2147483647 h 49"/>
              <a:gd name="T4" fmla="*/ 2147483647 w 47"/>
              <a:gd name="T5" fmla="*/ 2147483647 h 49"/>
              <a:gd name="T6" fmla="*/ 2147483647 w 47"/>
              <a:gd name="T7" fmla="*/ 2147483647 h 49"/>
              <a:gd name="T8" fmla="*/ 2147483647 w 47"/>
              <a:gd name="T9" fmla="*/ 2147483647 h 49"/>
              <a:gd name="T10" fmla="*/ 2147483647 w 47"/>
              <a:gd name="T11" fmla="*/ 2147483647 h 49"/>
              <a:gd name="T12" fmla="*/ 2147483647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2147483647 h 49"/>
              <a:gd name="T34" fmla="*/ 2147483647 w 47"/>
              <a:gd name="T35" fmla="*/ 2147483647 h 49"/>
              <a:gd name="T36" fmla="*/ 2147483647 w 47"/>
              <a:gd name="T37" fmla="*/ 2147483647 h 49"/>
              <a:gd name="T38" fmla="*/ 2147483647 w 47"/>
              <a:gd name="T39" fmla="*/ 2147483647 h 49"/>
              <a:gd name="T40" fmla="*/ 2147483647 w 47"/>
              <a:gd name="T41" fmla="*/ 2147483647 h 49"/>
              <a:gd name="T42" fmla="*/ 2147483647 w 47"/>
              <a:gd name="T43" fmla="*/ 2147483647 h 49"/>
              <a:gd name="T44" fmla="*/ 2147483647 w 47"/>
              <a:gd name="T45" fmla="*/ 2147483647 h 49"/>
              <a:gd name="T46" fmla="*/ 2147483647 w 47"/>
              <a:gd name="T47" fmla="*/ 2147483647 h 49"/>
              <a:gd name="T48" fmla="*/ 2147483647 w 47"/>
              <a:gd name="T49" fmla="*/ 2147483647 h 49"/>
              <a:gd name="T50" fmla="*/ 2147483647 w 47"/>
              <a:gd name="T51" fmla="*/ 2147483647 h 49"/>
              <a:gd name="T52" fmla="*/ 2147483647 w 47"/>
              <a:gd name="T53" fmla="*/ 2147483647 h 49"/>
              <a:gd name="T54" fmla="*/ 2147483647 w 47"/>
              <a:gd name="T55" fmla="*/ 2147483647 h 49"/>
              <a:gd name="T56" fmla="*/ 2147483647 w 47"/>
              <a:gd name="T57" fmla="*/ 2147483647 h 49"/>
              <a:gd name="T58" fmla="*/ 2147483647 w 47"/>
              <a:gd name="T59" fmla="*/ 2147483647 h 49"/>
              <a:gd name="T60" fmla="*/ 2147483647 w 47"/>
              <a:gd name="T61" fmla="*/ 2147483647 h 49"/>
              <a:gd name="T62" fmla="*/ 2147483647 w 47"/>
              <a:gd name="T63" fmla="*/ 2147483647 h 49"/>
              <a:gd name="T64" fmla="*/ 2147483647 w 47"/>
              <a:gd name="T65" fmla="*/ 2147483647 h 49"/>
              <a:gd name="T66" fmla="*/ 2147483647 w 47"/>
              <a:gd name="T67" fmla="*/ 2147483647 h 49"/>
              <a:gd name="T68" fmla="*/ 2147483647 w 47"/>
              <a:gd name="T69" fmla="*/ 2147483647 h 49"/>
              <a:gd name="T70" fmla="*/ 2147483647 w 47"/>
              <a:gd name="T71" fmla="*/ 2147483647 h 49"/>
              <a:gd name="T72" fmla="*/ 2147483647 w 47"/>
              <a:gd name="T73" fmla="*/ 2147483647 h 49"/>
              <a:gd name="T74" fmla="*/ 2147483647 w 47"/>
              <a:gd name="T75" fmla="*/ 2147483647 h 49"/>
              <a:gd name="T76" fmla="*/ 2147483647 w 47"/>
              <a:gd name="T77" fmla="*/ 0 h 49"/>
              <a:gd name="T78" fmla="*/ 2147483647 w 47"/>
              <a:gd name="T79" fmla="*/ 0 h 49"/>
              <a:gd name="T80" fmla="*/ 2147483647 w 47"/>
              <a:gd name="T81" fmla="*/ 2147483647 h 49"/>
              <a:gd name="T82" fmla="*/ 2147483647 w 47"/>
              <a:gd name="T83" fmla="*/ 2147483647 h 49"/>
              <a:gd name="T84" fmla="*/ 2147483647 w 47"/>
              <a:gd name="T85" fmla="*/ 2147483647 h 49"/>
              <a:gd name="T86" fmla="*/ 2147483647 w 47"/>
              <a:gd name="T87" fmla="*/ 2147483647 h 49"/>
              <a:gd name="T88" fmla="*/ 2147483647 w 47"/>
              <a:gd name="T89" fmla="*/ 2147483647 h 49"/>
              <a:gd name="T90" fmla="*/ 0 w 47"/>
              <a:gd name="T91" fmla="*/ 2147483647 h 49"/>
              <a:gd name="T92" fmla="*/ 0 w 47"/>
              <a:gd name="T93" fmla="*/ 2147483647 h 49"/>
              <a:gd name="T94" fmla="*/ 2147483647 w 47"/>
              <a:gd name="T95" fmla="*/ 2147483647 h 49"/>
              <a:gd name="T96" fmla="*/ 2147483647 w 47"/>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path>
            </a:pathLst>
          </a:custGeom>
          <a:solidFill>
            <a:srgbClr val="FFFF00"/>
          </a:solidFill>
          <a:ln w="4763">
            <a:solidFill>
              <a:srgbClr val="990000"/>
            </a:solidFill>
            <a:round/>
            <a:headEnd/>
            <a:tailEnd/>
          </a:ln>
        </p:spPr>
        <p:txBody>
          <a:bodyPr/>
          <a:lstStyle/>
          <a:p>
            <a:endParaRPr lang="en-US"/>
          </a:p>
        </p:txBody>
      </p:sp>
      <p:sp>
        <p:nvSpPr>
          <p:cNvPr id="53286" name="Freeform 37"/>
          <p:cNvSpPr>
            <a:spLocks/>
          </p:cNvSpPr>
          <p:nvPr/>
        </p:nvSpPr>
        <p:spPr bwMode="auto">
          <a:xfrm>
            <a:off x="6445251" y="4662488"/>
            <a:ext cx="57151" cy="76200"/>
          </a:xfrm>
          <a:custGeom>
            <a:avLst/>
            <a:gdLst>
              <a:gd name="T0" fmla="*/ 2147483647 w 40"/>
              <a:gd name="T1" fmla="*/ 2147483647 h 48"/>
              <a:gd name="T2" fmla="*/ 2147483647 w 40"/>
              <a:gd name="T3" fmla="*/ 2147483647 h 48"/>
              <a:gd name="T4" fmla="*/ 2147483647 w 40"/>
              <a:gd name="T5" fmla="*/ 2147483647 h 48"/>
              <a:gd name="T6" fmla="*/ 2147483647 w 40"/>
              <a:gd name="T7" fmla="*/ 2147483647 h 48"/>
              <a:gd name="T8" fmla="*/ 0 w 40"/>
              <a:gd name="T9" fmla="*/ 2147483647 h 48"/>
              <a:gd name="T10" fmla="*/ 0 w 40"/>
              <a:gd name="T11" fmla="*/ 2147483647 h 48"/>
              <a:gd name="T12" fmla="*/ 0 w 40"/>
              <a:gd name="T13" fmla="*/ 2147483647 h 48"/>
              <a:gd name="T14" fmla="*/ 2147483647 w 40"/>
              <a:gd name="T15" fmla="*/ 2147483647 h 48"/>
              <a:gd name="T16" fmla="*/ 2147483647 w 40"/>
              <a:gd name="T17" fmla="*/ 2147483647 h 48"/>
              <a:gd name="T18" fmla="*/ 2147483647 w 40"/>
              <a:gd name="T19" fmla="*/ 2147483647 h 48"/>
              <a:gd name="T20" fmla="*/ 2147483647 w 40"/>
              <a:gd name="T21" fmla="*/ 2147483647 h 48"/>
              <a:gd name="T22" fmla="*/ 2147483647 w 40"/>
              <a:gd name="T23" fmla="*/ 2147483647 h 48"/>
              <a:gd name="T24" fmla="*/ 2147483647 w 40"/>
              <a:gd name="T25" fmla="*/ 2147483647 h 48"/>
              <a:gd name="T26" fmla="*/ 2147483647 w 40"/>
              <a:gd name="T27" fmla="*/ 2147483647 h 48"/>
              <a:gd name="T28" fmla="*/ 2147483647 w 40"/>
              <a:gd name="T29" fmla="*/ 2147483647 h 48"/>
              <a:gd name="T30" fmla="*/ 2147483647 w 40"/>
              <a:gd name="T31" fmla="*/ 2147483647 h 48"/>
              <a:gd name="T32" fmla="*/ 2147483647 w 40"/>
              <a:gd name="T33" fmla="*/ 2147483647 h 48"/>
              <a:gd name="T34" fmla="*/ 2147483647 w 40"/>
              <a:gd name="T35" fmla="*/ 2147483647 h 48"/>
              <a:gd name="T36" fmla="*/ 2147483647 w 40"/>
              <a:gd name="T37" fmla="*/ 2147483647 h 48"/>
              <a:gd name="T38" fmla="*/ 2147483647 w 40"/>
              <a:gd name="T39" fmla="*/ 2147483647 h 48"/>
              <a:gd name="T40" fmla="*/ 2147483647 w 40"/>
              <a:gd name="T41" fmla="*/ 2147483647 h 48"/>
              <a:gd name="T42" fmla="*/ 2147483647 w 40"/>
              <a:gd name="T43" fmla="*/ 2147483647 h 48"/>
              <a:gd name="T44" fmla="*/ 2147483647 w 40"/>
              <a:gd name="T45" fmla="*/ 2147483647 h 48"/>
              <a:gd name="T46" fmla="*/ 2147483647 w 40"/>
              <a:gd name="T47" fmla="*/ 2147483647 h 48"/>
              <a:gd name="T48" fmla="*/ 2147483647 w 40"/>
              <a:gd name="T49" fmla="*/ 2147483647 h 48"/>
              <a:gd name="T50" fmla="*/ 2147483647 w 40"/>
              <a:gd name="T51" fmla="*/ 2147483647 h 48"/>
              <a:gd name="T52" fmla="*/ 2147483647 w 40"/>
              <a:gd name="T53" fmla="*/ 2147483647 h 48"/>
              <a:gd name="T54" fmla="*/ 2147483647 w 40"/>
              <a:gd name="T55" fmla="*/ 2147483647 h 48"/>
              <a:gd name="T56" fmla="*/ 2147483647 w 40"/>
              <a:gd name="T57" fmla="*/ 2147483647 h 48"/>
              <a:gd name="T58" fmla="*/ 2147483647 w 40"/>
              <a:gd name="T59" fmla="*/ 2147483647 h 48"/>
              <a:gd name="T60" fmla="*/ 2147483647 w 40"/>
              <a:gd name="T61" fmla="*/ 2147483647 h 48"/>
              <a:gd name="T62" fmla="*/ 2147483647 w 40"/>
              <a:gd name="T63" fmla="*/ 2147483647 h 48"/>
              <a:gd name="T64" fmla="*/ 2147483647 w 40"/>
              <a:gd name="T65" fmla="*/ 2147483647 h 48"/>
              <a:gd name="T66" fmla="*/ 2147483647 w 40"/>
              <a:gd name="T67" fmla="*/ 0 h 48"/>
              <a:gd name="T68" fmla="*/ 2147483647 w 40"/>
              <a:gd name="T69" fmla="*/ 0 h 48"/>
              <a:gd name="T70" fmla="*/ 2147483647 w 40"/>
              <a:gd name="T71" fmla="*/ 0 h 48"/>
              <a:gd name="T72" fmla="*/ 2147483647 w 40"/>
              <a:gd name="T73" fmla="*/ 2147483647 h 48"/>
              <a:gd name="T74" fmla="*/ 2147483647 w 40"/>
              <a:gd name="T75" fmla="*/ 2147483647 h 48"/>
              <a:gd name="T76" fmla="*/ 2147483647 w 40"/>
              <a:gd name="T77" fmla="*/ 2147483647 h 48"/>
              <a:gd name="T78" fmla="*/ 2147483647 w 40"/>
              <a:gd name="T79" fmla="*/ 2147483647 h 48"/>
              <a:gd name="T80" fmla="*/ 2147483647 w 40"/>
              <a:gd name="T81" fmla="*/ 214748364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7" name="Freeform 38"/>
          <p:cNvSpPr>
            <a:spLocks/>
          </p:cNvSpPr>
          <p:nvPr/>
        </p:nvSpPr>
        <p:spPr bwMode="auto">
          <a:xfrm>
            <a:off x="6445251" y="4662488"/>
            <a:ext cx="57151" cy="76200"/>
          </a:xfrm>
          <a:custGeom>
            <a:avLst/>
            <a:gdLst>
              <a:gd name="T0" fmla="*/ 2147483647 w 40"/>
              <a:gd name="T1" fmla="*/ 2147483647 h 48"/>
              <a:gd name="T2" fmla="*/ 2147483647 w 40"/>
              <a:gd name="T3" fmla="*/ 2147483647 h 48"/>
              <a:gd name="T4" fmla="*/ 2147483647 w 40"/>
              <a:gd name="T5" fmla="*/ 2147483647 h 48"/>
              <a:gd name="T6" fmla="*/ 2147483647 w 40"/>
              <a:gd name="T7" fmla="*/ 2147483647 h 48"/>
              <a:gd name="T8" fmla="*/ 0 w 40"/>
              <a:gd name="T9" fmla="*/ 2147483647 h 48"/>
              <a:gd name="T10" fmla="*/ 0 w 40"/>
              <a:gd name="T11" fmla="*/ 2147483647 h 48"/>
              <a:gd name="T12" fmla="*/ 0 w 40"/>
              <a:gd name="T13" fmla="*/ 2147483647 h 48"/>
              <a:gd name="T14" fmla="*/ 2147483647 w 40"/>
              <a:gd name="T15" fmla="*/ 2147483647 h 48"/>
              <a:gd name="T16" fmla="*/ 2147483647 w 40"/>
              <a:gd name="T17" fmla="*/ 2147483647 h 48"/>
              <a:gd name="T18" fmla="*/ 2147483647 w 40"/>
              <a:gd name="T19" fmla="*/ 2147483647 h 48"/>
              <a:gd name="T20" fmla="*/ 2147483647 w 40"/>
              <a:gd name="T21" fmla="*/ 2147483647 h 48"/>
              <a:gd name="T22" fmla="*/ 2147483647 w 40"/>
              <a:gd name="T23" fmla="*/ 2147483647 h 48"/>
              <a:gd name="T24" fmla="*/ 2147483647 w 40"/>
              <a:gd name="T25" fmla="*/ 2147483647 h 48"/>
              <a:gd name="T26" fmla="*/ 2147483647 w 40"/>
              <a:gd name="T27" fmla="*/ 2147483647 h 48"/>
              <a:gd name="T28" fmla="*/ 2147483647 w 40"/>
              <a:gd name="T29" fmla="*/ 2147483647 h 48"/>
              <a:gd name="T30" fmla="*/ 2147483647 w 40"/>
              <a:gd name="T31" fmla="*/ 2147483647 h 48"/>
              <a:gd name="T32" fmla="*/ 2147483647 w 40"/>
              <a:gd name="T33" fmla="*/ 2147483647 h 48"/>
              <a:gd name="T34" fmla="*/ 2147483647 w 40"/>
              <a:gd name="T35" fmla="*/ 2147483647 h 48"/>
              <a:gd name="T36" fmla="*/ 2147483647 w 40"/>
              <a:gd name="T37" fmla="*/ 2147483647 h 48"/>
              <a:gd name="T38" fmla="*/ 2147483647 w 40"/>
              <a:gd name="T39" fmla="*/ 2147483647 h 48"/>
              <a:gd name="T40" fmla="*/ 2147483647 w 40"/>
              <a:gd name="T41" fmla="*/ 2147483647 h 48"/>
              <a:gd name="T42" fmla="*/ 2147483647 w 40"/>
              <a:gd name="T43" fmla="*/ 2147483647 h 48"/>
              <a:gd name="T44" fmla="*/ 2147483647 w 40"/>
              <a:gd name="T45" fmla="*/ 2147483647 h 48"/>
              <a:gd name="T46" fmla="*/ 2147483647 w 40"/>
              <a:gd name="T47" fmla="*/ 2147483647 h 48"/>
              <a:gd name="T48" fmla="*/ 2147483647 w 40"/>
              <a:gd name="T49" fmla="*/ 2147483647 h 48"/>
              <a:gd name="T50" fmla="*/ 2147483647 w 40"/>
              <a:gd name="T51" fmla="*/ 2147483647 h 48"/>
              <a:gd name="T52" fmla="*/ 2147483647 w 40"/>
              <a:gd name="T53" fmla="*/ 2147483647 h 48"/>
              <a:gd name="T54" fmla="*/ 2147483647 w 40"/>
              <a:gd name="T55" fmla="*/ 2147483647 h 48"/>
              <a:gd name="T56" fmla="*/ 2147483647 w 40"/>
              <a:gd name="T57" fmla="*/ 2147483647 h 48"/>
              <a:gd name="T58" fmla="*/ 2147483647 w 40"/>
              <a:gd name="T59" fmla="*/ 2147483647 h 48"/>
              <a:gd name="T60" fmla="*/ 2147483647 w 40"/>
              <a:gd name="T61" fmla="*/ 2147483647 h 48"/>
              <a:gd name="T62" fmla="*/ 2147483647 w 40"/>
              <a:gd name="T63" fmla="*/ 2147483647 h 48"/>
              <a:gd name="T64" fmla="*/ 2147483647 w 40"/>
              <a:gd name="T65" fmla="*/ 2147483647 h 48"/>
              <a:gd name="T66" fmla="*/ 2147483647 w 40"/>
              <a:gd name="T67" fmla="*/ 0 h 48"/>
              <a:gd name="T68" fmla="*/ 2147483647 w 40"/>
              <a:gd name="T69" fmla="*/ 0 h 48"/>
              <a:gd name="T70" fmla="*/ 2147483647 w 40"/>
              <a:gd name="T71" fmla="*/ 0 h 48"/>
              <a:gd name="T72" fmla="*/ 2147483647 w 40"/>
              <a:gd name="T73" fmla="*/ 2147483647 h 48"/>
              <a:gd name="T74" fmla="*/ 2147483647 w 40"/>
              <a:gd name="T75" fmla="*/ 2147483647 h 48"/>
              <a:gd name="T76" fmla="*/ 2147483647 w 40"/>
              <a:gd name="T77" fmla="*/ 2147483647 h 48"/>
              <a:gd name="T78" fmla="*/ 2147483647 w 40"/>
              <a:gd name="T79" fmla="*/ 2147483647 h 48"/>
              <a:gd name="T80" fmla="*/ 2147483647 w 40"/>
              <a:gd name="T81" fmla="*/ 214748364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path>
            </a:pathLst>
          </a:custGeom>
          <a:solidFill>
            <a:srgbClr val="FFFF00"/>
          </a:solidFill>
          <a:ln w="4763">
            <a:solidFill>
              <a:srgbClr val="990000"/>
            </a:solidFill>
            <a:round/>
            <a:headEnd/>
            <a:tailEnd/>
          </a:ln>
        </p:spPr>
        <p:txBody>
          <a:bodyPr/>
          <a:lstStyle/>
          <a:p>
            <a:endParaRPr lang="en-US"/>
          </a:p>
        </p:txBody>
      </p:sp>
      <p:sp>
        <p:nvSpPr>
          <p:cNvPr id="53288" name="Freeform 39"/>
          <p:cNvSpPr>
            <a:spLocks/>
          </p:cNvSpPr>
          <p:nvPr/>
        </p:nvSpPr>
        <p:spPr bwMode="auto">
          <a:xfrm>
            <a:off x="6667503" y="4668839"/>
            <a:ext cx="68263" cy="87312"/>
          </a:xfrm>
          <a:custGeom>
            <a:avLst/>
            <a:gdLst>
              <a:gd name="T0" fmla="*/ 2147483647 w 48"/>
              <a:gd name="T1" fmla="*/ 2147483647 h 55"/>
              <a:gd name="T2" fmla="*/ 0 w 48"/>
              <a:gd name="T3" fmla="*/ 2147483647 h 55"/>
              <a:gd name="T4" fmla="*/ 0 w 48"/>
              <a:gd name="T5" fmla="*/ 2147483647 h 55"/>
              <a:gd name="T6" fmla="*/ 0 w 48"/>
              <a:gd name="T7" fmla="*/ 2147483647 h 55"/>
              <a:gd name="T8" fmla="*/ 2147483647 w 48"/>
              <a:gd name="T9" fmla="*/ 2147483647 h 55"/>
              <a:gd name="T10" fmla="*/ 2147483647 w 48"/>
              <a:gd name="T11" fmla="*/ 2147483647 h 55"/>
              <a:gd name="T12" fmla="*/ 2147483647 w 48"/>
              <a:gd name="T13" fmla="*/ 2147483647 h 55"/>
              <a:gd name="T14" fmla="*/ 2147483647 w 48"/>
              <a:gd name="T15" fmla="*/ 2147483647 h 55"/>
              <a:gd name="T16" fmla="*/ 2147483647 w 48"/>
              <a:gd name="T17" fmla="*/ 2147483647 h 55"/>
              <a:gd name="T18" fmla="*/ 2147483647 w 48"/>
              <a:gd name="T19" fmla="*/ 2147483647 h 55"/>
              <a:gd name="T20" fmla="*/ 2147483647 w 48"/>
              <a:gd name="T21" fmla="*/ 2147483647 h 55"/>
              <a:gd name="T22" fmla="*/ 2147483647 w 48"/>
              <a:gd name="T23" fmla="*/ 2147483647 h 55"/>
              <a:gd name="T24" fmla="*/ 2147483647 w 48"/>
              <a:gd name="T25" fmla="*/ 2147483647 h 55"/>
              <a:gd name="T26" fmla="*/ 2147483647 w 48"/>
              <a:gd name="T27" fmla="*/ 2147483647 h 55"/>
              <a:gd name="T28" fmla="*/ 2147483647 w 48"/>
              <a:gd name="T29" fmla="*/ 2147483647 h 55"/>
              <a:gd name="T30" fmla="*/ 2147483647 w 48"/>
              <a:gd name="T31" fmla="*/ 2147483647 h 55"/>
              <a:gd name="T32" fmla="*/ 2147483647 w 48"/>
              <a:gd name="T33" fmla="*/ 2147483647 h 55"/>
              <a:gd name="T34" fmla="*/ 2147483647 w 48"/>
              <a:gd name="T35" fmla="*/ 2147483647 h 55"/>
              <a:gd name="T36" fmla="*/ 2147483647 w 48"/>
              <a:gd name="T37" fmla="*/ 2147483647 h 55"/>
              <a:gd name="T38" fmla="*/ 2147483647 w 48"/>
              <a:gd name="T39" fmla="*/ 2147483647 h 55"/>
              <a:gd name="T40" fmla="*/ 2147483647 w 48"/>
              <a:gd name="T41" fmla="*/ 2147483647 h 55"/>
              <a:gd name="T42" fmla="*/ 2147483647 w 48"/>
              <a:gd name="T43" fmla="*/ 2147483647 h 55"/>
              <a:gd name="T44" fmla="*/ 2147483647 w 48"/>
              <a:gd name="T45" fmla="*/ 2147483647 h 55"/>
              <a:gd name="T46" fmla="*/ 2147483647 w 48"/>
              <a:gd name="T47" fmla="*/ 2147483647 h 55"/>
              <a:gd name="T48" fmla="*/ 2147483647 w 48"/>
              <a:gd name="T49" fmla="*/ 2147483647 h 55"/>
              <a:gd name="T50" fmla="*/ 2147483647 w 48"/>
              <a:gd name="T51" fmla="*/ 2147483647 h 55"/>
              <a:gd name="T52" fmla="*/ 2147483647 w 48"/>
              <a:gd name="T53" fmla="*/ 2147483647 h 55"/>
              <a:gd name="T54" fmla="*/ 2147483647 w 48"/>
              <a:gd name="T55" fmla="*/ 2147483647 h 55"/>
              <a:gd name="T56" fmla="*/ 2147483647 w 48"/>
              <a:gd name="T57" fmla="*/ 2147483647 h 55"/>
              <a:gd name="T58" fmla="*/ 2147483647 w 48"/>
              <a:gd name="T59" fmla="*/ 2147483647 h 55"/>
              <a:gd name="T60" fmla="*/ 2147483647 w 48"/>
              <a:gd name="T61" fmla="*/ 2147483647 h 55"/>
              <a:gd name="T62" fmla="*/ 2147483647 w 48"/>
              <a:gd name="T63" fmla="*/ 2147483647 h 55"/>
              <a:gd name="T64" fmla="*/ 2147483647 w 48"/>
              <a:gd name="T65" fmla="*/ 0 h 55"/>
              <a:gd name="T66" fmla="*/ 2147483647 w 48"/>
              <a:gd name="T67" fmla="*/ 0 h 55"/>
              <a:gd name="T68" fmla="*/ 2147483647 w 48"/>
              <a:gd name="T69" fmla="*/ 2147483647 h 55"/>
              <a:gd name="T70" fmla="*/ 2147483647 w 48"/>
              <a:gd name="T71" fmla="*/ 2147483647 h 55"/>
              <a:gd name="T72" fmla="*/ 2147483647 w 48"/>
              <a:gd name="T73" fmla="*/ 2147483647 h 55"/>
              <a:gd name="T74" fmla="*/ 2147483647 w 48"/>
              <a:gd name="T75" fmla="*/ 2147483647 h 55"/>
              <a:gd name="T76" fmla="*/ 2147483647 w 48"/>
              <a:gd name="T77" fmla="*/ 2147483647 h 55"/>
              <a:gd name="T78" fmla="*/ 2147483647 w 48"/>
              <a:gd name="T79" fmla="*/ 2147483647 h 55"/>
              <a:gd name="T80" fmla="*/ 2147483647 w 48"/>
              <a:gd name="T81" fmla="*/ 2147483647 h 55"/>
              <a:gd name="T82" fmla="*/ 2147483647 w 48"/>
              <a:gd name="T83" fmla="*/ 2147483647 h 55"/>
              <a:gd name="T84" fmla="*/ 2147483647 w 48"/>
              <a:gd name="T85" fmla="*/ 2147483647 h 55"/>
              <a:gd name="T86" fmla="*/ 2147483647 w 48"/>
              <a:gd name="T87" fmla="*/ 2147483647 h 55"/>
              <a:gd name="T88" fmla="*/ 2147483647 w 48"/>
              <a:gd name="T89" fmla="*/ 2147483647 h 55"/>
              <a:gd name="T90" fmla="*/ 2147483647 w 48"/>
              <a:gd name="T91" fmla="*/ 2147483647 h 55"/>
              <a:gd name="T92" fmla="*/ 2147483647 w 48"/>
              <a:gd name="T93" fmla="*/ 2147483647 h 55"/>
              <a:gd name="T94" fmla="*/ 2147483647 w 48"/>
              <a:gd name="T95" fmla="*/ 2147483647 h 55"/>
              <a:gd name="T96" fmla="*/ 2147483647 w 48"/>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9" name="Freeform 40"/>
          <p:cNvSpPr>
            <a:spLocks/>
          </p:cNvSpPr>
          <p:nvPr/>
        </p:nvSpPr>
        <p:spPr bwMode="auto">
          <a:xfrm>
            <a:off x="6667503" y="4668839"/>
            <a:ext cx="68263" cy="87312"/>
          </a:xfrm>
          <a:custGeom>
            <a:avLst/>
            <a:gdLst>
              <a:gd name="T0" fmla="*/ 2147483647 w 48"/>
              <a:gd name="T1" fmla="*/ 2147483647 h 55"/>
              <a:gd name="T2" fmla="*/ 0 w 48"/>
              <a:gd name="T3" fmla="*/ 2147483647 h 55"/>
              <a:gd name="T4" fmla="*/ 0 w 48"/>
              <a:gd name="T5" fmla="*/ 2147483647 h 55"/>
              <a:gd name="T6" fmla="*/ 0 w 48"/>
              <a:gd name="T7" fmla="*/ 2147483647 h 55"/>
              <a:gd name="T8" fmla="*/ 2147483647 w 48"/>
              <a:gd name="T9" fmla="*/ 2147483647 h 55"/>
              <a:gd name="T10" fmla="*/ 2147483647 w 48"/>
              <a:gd name="T11" fmla="*/ 2147483647 h 55"/>
              <a:gd name="T12" fmla="*/ 2147483647 w 48"/>
              <a:gd name="T13" fmla="*/ 2147483647 h 55"/>
              <a:gd name="T14" fmla="*/ 2147483647 w 48"/>
              <a:gd name="T15" fmla="*/ 2147483647 h 55"/>
              <a:gd name="T16" fmla="*/ 2147483647 w 48"/>
              <a:gd name="T17" fmla="*/ 2147483647 h 55"/>
              <a:gd name="T18" fmla="*/ 2147483647 w 48"/>
              <a:gd name="T19" fmla="*/ 2147483647 h 55"/>
              <a:gd name="T20" fmla="*/ 2147483647 w 48"/>
              <a:gd name="T21" fmla="*/ 2147483647 h 55"/>
              <a:gd name="T22" fmla="*/ 2147483647 w 48"/>
              <a:gd name="T23" fmla="*/ 2147483647 h 55"/>
              <a:gd name="T24" fmla="*/ 2147483647 w 48"/>
              <a:gd name="T25" fmla="*/ 2147483647 h 55"/>
              <a:gd name="T26" fmla="*/ 2147483647 w 48"/>
              <a:gd name="T27" fmla="*/ 2147483647 h 55"/>
              <a:gd name="T28" fmla="*/ 2147483647 w 48"/>
              <a:gd name="T29" fmla="*/ 2147483647 h 55"/>
              <a:gd name="T30" fmla="*/ 2147483647 w 48"/>
              <a:gd name="T31" fmla="*/ 2147483647 h 55"/>
              <a:gd name="T32" fmla="*/ 2147483647 w 48"/>
              <a:gd name="T33" fmla="*/ 2147483647 h 55"/>
              <a:gd name="T34" fmla="*/ 2147483647 w 48"/>
              <a:gd name="T35" fmla="*/ 2147483647 h 55"/>
              <a:gd name="T36" fmla="*/ 2147483647 w 48"/>
              <a:gd name="T37" fmla="*/ 2147483647 h 55"/>
              <a:gd name="T38" fmla="*/ 2147483647 w 48"/>
              <a:gd name="T39" fmla="*/ 2147483647 h 55"/>
              <a:gd name="T40" fmla="*/ 2147483647 w 48"/>
              <a:gd name="T41" fmla="*/ 2147483647 h 55"/>
              <a:gd name="T42" fmla="*/ 2147483647 w 48"/>
              <a:gd name="T43" fmla="*/ 2147483647 h 55"/>
              <a:gd name="T44" fmla="*/ 2147483647 w 48"/>
              <a:gd name="T45" fmla="*/ 2147483647 h 55"/>
              <a:gd name="T46" fmla="*/ 2147483647 w 48"/>
              <a:gd name="T47" fmla="*/ 2147483647 h 55"/>
              <a:gd name="T48" fmla="*/ 2147483647 w 48"/>
              <a:gd name="T49" fmla="*/ 2147483647 h 55"/>
              <a:gd name="T50" fmla="*/ 2147483647 w 48"/>
              <a:gd name="T51" fmla="*/ 2147483647 h 55"/>
              <a:gd name="T52" fmla="*/ 2147483647 w 48"/>
              <a:gd name="T53" fmla="*/ 2147483647 h 55"/>
              <a:gd name="T54" fmla="*/ 2147483647 w 48"/>
              <a:gd name="T55" fmla="*/ 2147483647 h 55"/>
              <a:gd name="T56" fmla="*/ 2147483647 w 48"/>
              <a:gd name="T57" fmla="*/ 2147483647 h 55"/>
              <a:gd name="T58" fmla="*/ 2147483647 w 48"/>
              <a:gd name="T59" fmla="*/ 2147483647 h 55"/>
              <a:gd name="T60" fmla="*/ 2147483647 w 48"/>
              <a:gd name="T61" fmla="*/ 2147483647 h 55"/>
              <a:gd name="T62" fmla="*/ 2147483647 w 48"/>
              <a:gd name="T63" fmla="*/ 2147483647 h 55"/>
              <a:gd name="T64" fmla="*/ 2147483647 w 48"/>
              <a:gd name="T65" fmla="*/ 0 h 55"/>
              <a:gd name="T66" fmla="*/ 2147483647 w 48"/>
              <a:gd name="T67" fmla="*/ 0 h 55"/>
              <a:gd name="T68" fmla="*/ 2147483647 w 48"/>
              <a:gd name="T69" fmla="*/ 2147483647 h 55"/>
              <a:gd name="T70" fmla="*/ 2147483647 w 48"/>
              <a:gd name="T71" fmla="*/ 2147483647 h 55"/>
              <a:gd name="T72" fmla="*/ 2147483647 w 48"/>
              <a:gd name="T73" fmla="*/ 2147483647 h 55"/>
              <a:gd name="T74" fmla="*/ 2147483647 w 48"/>
              <a:gd name="T75" fmla="*/ 2147483647 h 55"/>
              <a:gd name="T76" fmla="*/ 2147483647 w 48"/>
              <a:gd name="T77" fmla="*/ 2147483647 h 55"/>
              <a:gd name="T78" fmla="*/ 2147483647 w 48"/>
              <a:gd name="T79" fmla="*/ 2147483647 h 55"/>
              <a:gd name="T80" fmla="*/ 2147483647 w 48"/>
              <a:gd name="T81" fmla="*/ 2147483647 h 55"/>
              <a:gd name="T82" fmla="*/ 2147483647 w 48"/>
              <a:gd name="T83" fmla="*/ 2147483647 h 55"/>
              <a:gd name="T84" fmla="*/ 2147483647 w 48"/>
              <a:gd name="T85" fmla="*/ 2147483647 h 55"/>
              <a:gd name="T86" fmla="*/ 2147483647 w 48"/>
              <a:gd name="T87" fmla="*/ 2147483647 h 55"/>
              <a:gd name="T88" fmla="*/ 2147483647 w 48"/>
              <a:gd name="T89" fmla="*/ 2147483647 h 55"/>
              <a:gd name="T90" fmla="*/ 2147483647 w 48"/>
              <a:gd name="T91" fmla="*/ 2147483647 h 55"/>
              <a:gd name="T92" fmla="*/ 2147483647 w 48"/>
              <a:gd name="T93" fmla="*/ 2147483647 h 55"/>
              <a:gd name="T94" fmla="*/ 2147483647 w 48"/>
              <a:gd name="T95" fmla="*/ 2147483647 h 55"/>
              <a:gd name="T96" fmla="*/ 2147483647 w 48"/>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path>
            </a:pathLst>
          </a:custGeom>
          <a:solidFill>
            <a:srgbClr val="FFFF00"/>
          </a:solidFill>
          <a:ln w="4763">
            <a:solidFill>
              <a:srgbClr val="990000"/>
            </a:solidFill>
            <a:round/>
            <a:headEnd/>
            <a:tailEnd/>
          </a:ln>
        </p:spPr>
        <p:txBody>
          <a:bodyPr/>
          <a:lstStyle/>
          <a:p>
            <a:endParaRPr lang="en-US"/>
          </a:p>
        </p:txBody>
      </p:sp>
      <p:sp>
        <p:nvSpPr>
          <p:cNvPr id="53290" name="Freeform 41"/>
          <p:cNvSpPr>
            <a:spLocks/>
          </p:cNvSpPr>
          <p:nvPr/>
        </p:nvSpPr>
        <p:spPr bwMode="auto">
          <a:xfrm>
            <a:off x="6704014" y="4581528"/>
            <a:ext cx="74612" cy="85725"/>
          </a:xfrm>
          <a:custGeom>
            <a:avLst/>
            <a:gdLst>
              <a:gd name="T0" fmla="*/ 2147483647 w 53"/>
              <a:gd name="T1" fmla="*/ 2147483647 h 54"/>
              <a:gd name="T2" fmla="*/ 2147483647 w 53"/>
              <a:gd name="T3" fmla="*/ 2147483647 h 54"/>
              <a:gd name="T4" fmla="*/ 2147483647 w 53"/>
              <a:gd name="T5" fmla="*/ 2147483647 h 54"/>
              <a:gd name="T6" fmla="*/ 2147483647 w 53"/>
              <a:gd name="T7" fmla="*/ 2147483647 h 54"/>
              <a:gd name="T8" fmla="*/ 0 w 53"/>
              <a:gd name="T9" fmla="*/ 2147483647 h 54"/>
              <a:gd name="T10" fmla="*/ 0 w 53"/>
              <a:gd name="T11" fmla="*/ 2147483647 h 54"/>
              <a:gd name="T12" fmla="*/ 2147483647 w 53"/>
              <a:gd name="T13" fmla="*/ 2147483647 h 54"/>
              <a:gd name="T14" fmla="*/ 2147483647 w 53"/>
              <a:gd name="T15" fmla="*/ 2147483647 h 54"/>
              <a:gd name="T16" fmla="*/ 2147483647 w 53"/>
              <a:gd name="T17" fmla="*/ 2147483647 h 54"/>
              <a:gd name="T18" fmla="*/ 2147483647 w 53"/>
              <a:gd name="T19" fmla="*/ 2147483647 h 54"/>
              <a:gd name="T20" fmla="*/ 2147483647 w 53"/>
              <a:gd name="T21" fmla="*/ 2147483647 h 54"/>
              <a:gd name="T22" fmla="*/ 2147483647 w 53"/>
              <a:gd name="T23" fmla="*/ 2147483647 h 54"/>
              <a:gd name="T24" fmla="*/ 2147483647 w 53"/>
              <a:gd name="T25" fmla="*/ 2147483647 h 54"/>
              <a:gd name="T26" fmla="*/ 2147483647 w 53"/>
              <a:gd name="T27" fmla="*/ 2147483647 h 54"/>
              <a:gd name="T28" fmla="*/ 2147483647 w 53"/>
              <a:gd name="T29" fmla="*/ 2147483647 h 54"/>
              <a:gd name="T30" fmla="*/ 2147483647 w 53"/>
              <a:gd name="T31" fmla="*/ 2147483647 h 54"/>
              <a:gd name="T32" fmla="*/ 2147483647 w 53"/>
              <a:gd name="T33" fmla="*/ 2147483647 h 54"/>
              <a:gd name="T34" fmla="*/ 2147483647 w 53"/>
              <a:gd name="T35" fmla="*/ 2147483647 h 54"/>
              <a:gd name="T36" fmla="*/ 2147483647 w 53"/>
              <a:gd name="T37" fmla="*/ 2147483647 h 54"/>
              <a:gd name="T38" fmla="*/ 2147483647 w 53"/>
              <a:gd name="T39" fmla="*/ 2147483647 h 54"/>
              <a:gd name="T40" fmla="*/ 2147483647 w 53"/>
              <a:gd name="T41" fmla="*/ 2147483647 h 54"/>
              <a:gd name="T42" fmla="*/ 2147483647 w 53"/>
              <a:gd name="T43" fmla="*/ 2147483647 h 54"/>
              <a:gd name="T44" fmla="*/ 2147483647 w 53"/>
              <a:gd name="T45" fmla="*/ 2147483647 h 54"/>
              <a:gd name="T46" fmla="*/ 2147483647 w 53"/>
              <a:gd name="T47" fmla="*/ 2147483647 h 54"/>
              <a:gd name="T48" fmla="*/ 2147483647 w 53"/>
              <a:gd name="T49" fmla="*/ 2147483647 h 54"/>
              <a:gd name="T50" fmla="*/ 2147483647 w 53"/>
              <a:gd name="T51" fmla="*/ 2147483647 h 54"/>
              <a:gd name="T52" fmla="*/ 2147483647 w 53"/>
              <a:gd name="T53" fmla="*/ 2147483647 h 54"/>
              <a:gd name="T54" fmla="*/ 2147483647 w 53"/>
              <a:gd name="T55" fmla="*/ 2147483647 h 54"/>
              <a:gd name="T56" fmla="*/ 2147483647 w 53"/>
              <a:gd name="T57" fmla="*/ 2147483647 h 54"/>
              <a:gd name="T58" fmla="*/ 2147483647 w 53"/>
              <a:gd name="T59" fmla="*/ 2147483647 h 54"/>
              <a:gd name="T60" fmla="*/ 2147483647 w 53"/>
              <a:gd name="T61" fmla="*/ 2147483647 h 54"/>
              <a:gd name="T62" fmla="*/ 2147483647 w 53"/>
              <a:gd name="T63" fmla="*/ 0 h 54"/>
              <a:gd name="T64" fmla="*/ 2147483647 w 53"/>
              <a:gd name="T65" fmla="*/ 0 h 54"/>
              <a:gd name="T66" fmla="*/ 2147483647 w 53"/>
              <a:gd name="T67" fmla="*/ 0 h 54"/>
              <a:gd name="T68" fmla="*/ 2147483647 w 53"/>
              <a:gd name="T69" fmla="*/ 2147483647 h 54"/>
              <a:gd name="T70" fmla="*/ 2147483647 w 53"/>
              <a:gd name="T71" fmla="*/ 2147483647 h 54"/>
              <a:gd name="T72" fmla="*/ 2147483647 w 53"/>
              <a:gd name="T73" fmla="*/ 2147483647 h 54"/>
              <a:gd name="T74" fmla="*/ 2147483647 w 53"/>
              <a:gd name="T75" fmla="*/ 2147483647 h 54"/>
              <a:gd name="T76" fmla="*/ 2147483647 w 53"/>
              <a:gd name="T77" fmla="*/ 2147483647 h 54"/>
              <a:gd name="T78" fmla="*/ 2147483647 w 53"/>
              <a:gd name="T79" fmla="*/ 2147483647 h 54"/>
              <a:gd name="T80" fmla="*/ 2147483647 w 53"/>
              <a:gd name="T81" fmla="*/ 2147483647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1" name="Freeform 42"/>
          <p:cNvSpPr>
            <a:spLocks/>
          </p:cNvSpPr>
          <p:nvPr/>
        </p:nvSpPr>
        <p:spPr bwMode="auto">
          <a:xfrm>
            <a:off x="6704014" y="4581528"/>
            <a:ext cx="74612" cy="85725"/>
          </a:xfrm>
          <a:custGeom>
            <a:avLst/>
            <a:gdLst>
              <a:gd name="T0" fmla="*/ 2147483647 w 53"/>
              <a:gd name="T1" fmla="*/ 2147483647 h 54"/>
              <a:gd name="T2" fmla="*/ 2147483647 w 53"/>
              <a:gd name="T3" fmla="*/ 2147483647 h 54"/>
              <a:gd name="T4" fmla="*/ 2147483647 w 53"/>
              <a:gd name="T5" fmla="*/ 2147483647 h 54"/>
              <a:gd name="T6" fmla="*/ 2147483647 w 53"/>
              <a:gd name="T7" fmla="*/ 2147483647 h 54"/>
              <a:gd name="T8" fmla="*/ 0 w 53"/>
              <a:gd name="T9" fmla="*/ 2147483647 h 54"/>
              <a:gd name="T10" fmla="*/ 0 w 53"/>
              <a:gd name="T11" fmla="*/ 2147483647 h 54"/>
              <a:gd name="T12" fmla="*/ 2147483647 w 53"/>
              <a:gd name="T13" fmla="*/ 2147483647 h 54"/>
              <a:gd name="T14" fmla="*/ 2147483647 w 53"/>
              <a:gd name="T15" fmla="*/ 2147483647 h 54"/>
              <a:gd name="T16" fmla="*/ 2147483647 w 53"/>
              <a:gd name="T17" fmla="*/ 2147483647 h 54"/>
              <a:gd name="T18" fmla="*/ 2147483647 w 53"/>
              <a:gd name="T19" fmla="*/ 2147483647 h 54"/>
              <a:gd name="T20" fmla="*/ 2147483647 w 53"/>
              <a:gd name="T21" fmla="*/ 2147483647 h 54"/>
              <a:gd name="T22" fmla="*/ 2147483647 w 53"/>
              <a:gd name="T23" fmla="*/ 2147483647 h 54"/>
              <a:gd name="T24" fmla="*/ 2147483647 w 53"/>
              <a:gd name="T25" fmla="*/ 2147483647 h 54"/>
              <a:gd name="T26" fmla="*/ 2147483647 w 53"/>
              <a:gd name="T27" fmla="*/ 2147483647 h 54"/>
              <a:gd name="T28" fmla="*/ 2147483647 w 53"/>
              <a:gd name="T29" fmla="*/ 2147483647 h 54"/>
              <a:gd name="T30" fmla="*/ 2147483647 w 53"/>
              <a:gd name="T31" fmla="*/ 2147483647 h 54"/>
              <a:gd name="T32" fmla="*/ 2147483647 w 53"/>
              <a:gd name="T33" fmla="*/ 2147483647 h 54"/>
              <a:gd name="T34" fmla="*/ 2147483647 w 53"/>
              <a:gd name="T35" fmla="*/ 2147483647 h 54"/>
              <a:gd name="T36" fmla="*/ 2147483647 w 53"/>
              <a:gd name="T37" fmla="*/ 2147483647 h 54"/>
              <a:gd name="T38" fmla="*/ 2147483647 w 53"/>
              <a:gd name="T39" fmla="*/ 2147483647 h 54"/>
              <a:gd name="T40" fmla="*/ 2147483647 w 53"/>
              <a:gd name="T41" fmla="*/ 2147483647 h 54"/>
              <a:gd name="T42" fmla="*/ 2147483647 w 53"/>
              <a:gd name="T43" fmla="*/ 2147483647 h 54"/>
              <a:gd name="T44" fmla="*/ 2147483647 w 53"/>
              <a:gd name="T45" fmla="*/ 2147483647 h 54"/>
              <a:gd name="T46" fmla="*/ 2147483647 w 53"/>
              <a:gd name="T47" fmla="*/ 2147483647 h 54"/>
              <a:gd name="T48" fmla="*/ 2147483647 w 53"/>
              <a:gd name="T49" fmla="*/ 2147483647 h 54"/>
              <a:gd name="T50" fmla="*/ 2147483647 w 53"/>
              <a:gd name="T51" fmla="*/ 2147483647 h 54"/>
              <a:gd name="T52" fmla="*/ 2147483647 w 53"/>
              <a:gd name="T53" fmla="*/ 2147483647 h 54"/>
              <a:gd name="T54" fmla="*/ 2147483647 w 53"/>
              <a:gd name="T55" fmla="*/ 2147483647 h 54"/>
              <a:gd name="T56" fmla="*/ 2147483647 w 53"/>
              <a:gd name="T57" fmla="*/ 2147483647 h 54"/>
              <a:gd name="T58" fmla="*/ 2147483647 w 53"/>
              <a:gd name="T59" fmla="*/ 2147483647 h 54"/>
              <a:gd name="T60" fmla="*/ 2147483647 w 53"/>
              <a:gd name="T61" fmla="*/ 2147483647 h 54"/>
              <a:gd name="T62" fmla="*/ 2147483647 w 53"/>
              <a:gd name="T63" fmla="*/ 0 h 54"/>
              <a:gd name="T64" fmla="*/ 2147483647 w 53"/>
              <a:gd name="T65" fmla="*/ 0 h 54"/>
              <a:gd name="T66" fmla="*/ 2147483647 w 53"/>
              <a:gd name="T67" fmla="*/ 0 h 54"/>
              <a:gd name="T68" fmla="*/ 2147483647 w 53"/>
              <a:gd name="T69" fmla="*/ 2147483647 h 54"/>
              <a:gd name="T70" fmla="*/ 2147483647 w 53"/>
              <a:gd name="T71" fmla="*/ 2147483647 h 54"/>
              <a:gd name="T72" fmla="*/ 2147483647 w 53"/>
              <a:gd name="T73" fmla="*/ 2147483647 h 54"/>
              <a:gd name="T74" fmla="*/ 2147483647 w 53"/>
              <a:gd name="T75" fmla="*/ 2147483647 h 54"/>
              <a:gd name="T76" fmla="*/ 2147483647 w 53"/>
              <a:gd name="T77" fmla="*/ 2147483647 h 54"/>
              <a:gd name="T78" fmla="*/ 2147483647 w 53"/>
              <a:gd name="T79" fmla="*/ 2147483647 h 54"/>
              <a:gd name="T80" fmla="*/ 2147483647 w 53"/>
              <a:gd name="T81" fmla="*/ 2147483647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path>
            </a:pathLst>
          </a:custGeom>
          <a:solidFill>
            <a:srgbClr val="FFFF00"/>
          </a:solidFill>
          <a:ln w="4763">
            <a:solidFill>
              <a:srgbClr val="990000"/>
            </a:solidFill>
            <a:round/>
            <a:headEnd/>
            <a:tailEnd/>
          </a:ln>
        </p:spPr>
        <p:txBody>
          <a:bodyPr/>
          <a:lstStyle/>
          <a:p>
            <a:endParaRPr lang="en-US"/>
          </a:p>
        </p:txBody>
      </p:sp>
      <p:sp>
        <p:nvSpPr>
          <p:cNvPr id="53292" name="Freeform 43"/>
          <p:cNvSpPr>
            <a:spLocks/>
          </p:cNvSpPr>
          <p:nvPr/>
        </p:nvSpPr>
        <p:spPr bwMode="auto">
          <a:xfrm>
            <a:off x="6629403" y="4521203"/>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3" name="Freeform 44"/>
          <p:cNvSpPr>
            <a:spLocks/>
          </p:cNvSpPr>
          <p:nvPr/>
        </p:nvSpPr>
        <p:spPr bwMode="auto">
          <a:xfrm>
            <a:off x="6629403" y="4521203"/>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1588">
            <a:solidFill>
              <a:srgbClr val="990000"/>
            </a:solidFill>
            <a:round/>
            <a:headEnd/>
            <a:tailEnd/>
          </a:ln>
        </p:spPr>
        <p:txBody>
          <a:bodyPr/>
          <a:lstStyle/>
          <a:p>
            <a:endParaRPr lang="en-US"/>
          </a:p>
        </p:txBody>
      </p:sp>
      <p:sp>
        <p:nvSpPr>
          <p:cNvPr id="53294" name="Freeform 45"/>
          <p:cNvSpPr>
            <a:spLocks/>
          </p:cNvSpPr>
          <p:nvPr/>
        </p:nvSpPr>
        <p:spPr bwMode="auto">
          <a:xfrm>
            <a:off x="6629403" y="4521203"/>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4763">
            <a:solidFill>
              <a:srgbClr val="990000"/>
            </a:solidFill>
            <a:round/>
            <a:headEnd/>
            <a:tailEnd/>
          </a:ln>
        </p:spPr>
        <p:txBody>
          <a:bodyPr/>
          <a:lstStyle/>
          <a:p>
            <a:endParaRPr lang="en-US"/>
          </a:p>
        </p:txBody>
      </p:sp>
      <p:sp>
        <p:nvSpPr>
          <p:cNvPr id="53295" name="Freeform 46"/>
          <p:cNvSpPr>
            <a:spLocks/>
          </p:cNvSpPr>
          <p:nvPr/>
        </p:nvSpPr>
        <p:spPr bwMode="auto">
          <a:xfrm>
            <a:off x="6623053" y="4576767"/>
            <a:ext cx="55563" cy="53975"/>
          </a:xfrm>
          <a:custGeom>
            <a:avLst/>
            <a:gdLst>
              <a:gd name="T0" fmla="*/ 2147483647 w 39"/>
              <a:gd name="T1" fmla="*/ 2147483647 h 34"/>
              <a:gd name="T2" fmla="*/ 2147483647 w 39"/>
              <a:gd name="T3" fmla="*/ 2147483647 h 34"/>
              <a:gd name="T4" fmla="*/ 2147483647 w 39"/>
              <a:gd name="T5" fmla="*/ 2147483647 h 34"/>
              <a:gd name="T6" fmla="*/ 2147483647 w 39"/>
              <a:gd name="T7" fmla="*/ 2147483647 h 34"/>
              <a:gd name="T8" fmla="*/ 2147483647 w 39"/>
              <a:gd name="T9" fmla="*/ 2147483647 h 34"/>
              <a:gd name="T10" fmla="*/ 2147483647 w 39"/>
              <a:gd name="T11" fmla="*/ 2147483647 h 34"/>
              <a:gd name="T12" fmla="*/ 2147483647 w 39"/>
              <a:gd name="T13" fmla="*/ 2147483647 h 34"/>
              <a:gd name="T14" fmla="*/ 2147483647 w 39"/>
              <a:gd name="T15" fmla="*/ 2147483647 h 34"/>
              <a:gd name="T16" fmla="*/ 2147483647 w 39"/>
              <a:gd name="T17" fmla="*/ 2147483647 h 34"/>
              <a:gd name="T18" fmla="*/ 2147483647 w 39"/>
              <a:gd name="T19" fmla="*/ 2147483647 h 34"/>
              <a:gd name="T20" fmla="*/ 2147483647 w 39"/>
              <a:gd name="T21" fmla="*/ 2147483647 h 34"/>
              <a:gd name="T22" fmla="*/ 2147483647 w 39"/>
              <a:gd name="T23" fmla="*/ 2147483647 h 34"/>
              <a:gd name="T24" fmla="*/ 2147483647 w 39"/>
              <a:gd name="T25" fmla="*/ 2147483647 h 34"/>
              <a:gd name="T26" fmla="*/ 2147483647 w 39"/>
              <a:gd name="T27" fmla="*/ 2147483647 h 34"/>
              <a:gd name="T28" fmla="*/ 2147483647 w 39"/>
              <a:gd name="T29" fmla="*/ 2147483647 h 34"/>
              <a:gd name="T30" fmla="*/ 2147483647 w 39"/>
              <a:gd name="T31" fmla="*/ 2147483647 h 34"/>
              <a:gd name="T32" fmla="*/ 2147483647 w 39"/>
              <a:gd name="T33" fmla="*/ 2147483647 h 34"/>
              <a:gd name="T34" fmla="*/ 2147483647 w 39"/>
              <a:gd name="T35" fmla="*/ 2147483647 h 34"/>
              <a:gd name="T36" fmla="*/ 2147483647 w 39"/>
              <a:gd name="T37" fmla="*/ 2147483647 h 34"/>
              <a:gd name="T38" fmla="*/ 2147483647 w 39"/>
              <a:gd name="T39" fmla="*/ 2147483647 h 34"/>
              <a:gd name="T40" fmla="*/ 2147483647 w 39"/>
              <a:gd name="T41" fmla="*/ 2147483647 h 34"/>
              <a:gd name="T42" fmla="*/ 2147483647 w 39"/>
              <a:gd name="T43" fmla="*/ 2147483647 h 34"/>
              <a:gd name="T44" fmla="*/ 2147483647 w 39"/>
              <a:gd name="T45" fmla="*/ 2147483647 h 34"/>
              <a:gd name="T46" fmla="*/ 2147483647 w 39"/>
              <a:gd name="T47" fmla="*/ 2147483647 h 34"/>
              <a:gd name="T48" fmla="*/ 2147483647 w 39"/>
              <a:gd name="T49" fmla="*/ 2147483647 h 34"/>
              <a:gd name="T50" fmla="*/ 2147483647 w 39"/>
              <a:gd name="T51" fmla="*/ 2147483647 h 34"/>
              <a:gd name="T52" fmla="*/ 2147483647 w 39"/>
              <a:gd name="T53" fmla="*/ 2147483647 h 34"/>
              <a:gd name="T54" fmla="*/ 2147483647 w 39"/>
              <a:gd name="T55" fmla="*/ 2147483647 h 34"/>
              <a:gd name="T56" fmla="*/ 2147483647 w 39"/>
              <a:gd name="T57" fmla="*/ 2147483647 h 34"/>
              <a:gd name="T58" fmla="*/ 2147483647 w 39"/>
              <a:gd name="T59" fmla="*/ 2147483647 h 34"/>
              <a:gd name="T60" fmla="*/ 2147483647 w 39"/>
              <a:gd name="T61" fmla="*/ 2147483647 h 34"/>
              <a:gd name="T62" fmla="*/ 2147483647 w 39"/>
              <a:gd name="T63" fmla="*/ 2147483647 h 34"/>
              <a:gd name="T64" fmla="*/ 2147483647 w 39"/>
              <a:gd name="T65" fmla="*/ 2147483647 h 34"/>
              <a:gd name="T66" fmla="*/ 2147483647 w 39"/>
              <a:gd name="T67" fmla="*/ 0 h 34"/>
              <a:gd name="T68" fmla="*/ 2147483647 w 39"/>
              <a:gd name="T69" fmla="*/ 0 h 34"/>
              <a:gd name="T70" fmla="*/ 2147483647 w 39"/>
              <a:gd name="T71" fmla="*/ 0 h 34"/>
              <a:gd name="T72" fmla="*/ 2147483647 w 39"/>
              <a:gd name="T73" fmla="*/ 0 h 34"/>
              <a:gd name="T74" fmla="*/ 2147483647 w 39"/>
              <a:gd name="T75" fmla="*/ 0 h 34"/>
              <a:gd name="T76" fmla="*/ 2147483647 w 39"/>
              <a:gd name="T77" fmla="*/ 0 h 34"/>
              <a:gd name="T78" fmla="*/ 2147483647 w 39"/>
              <a:gd name="T79" fmla="*/ 0 h 34"/>
              <a:gd name="T80" fmla="*/ 2147483647 w 39"/>
              <a:gd name="T81" fmla="*/ 2147483647 h 34"/>
              <a:gd name="T82" fmla="*/ 0 w 39"/>
              <a:gd name="T83" fmla="*/ 2147483647 h 34"/>
              <a:gd name="T84" fmla="*/ 0 w 39"/>
              <a:gd name="T85" fmla="*/ 2147483647 h 34"/>
              <a:gd name="T86" fmla="*/ 0 w 39"/>
              <a:gd name="T87" fmla="*/ 2147483647 h 34"/>
              <a:gd name="T88" fmla="*/ 0 w 39"/>
              <a:gd name="T89" fmla="*/ 2147483647 h 34"/>
              <a:gd name="T90" fmla="*/ 0 w 39"/>
              <a:gd name="T91" fmla="*/ 2147483647 h 34"/>
              <a:gd name="T92" fmla="*/ 2147483647 w 39"/>
              <a:gd name="T93" fmla="*/ 2147483647 h 34"/>
              <a:gd name="T94" fmla="*/ 2147483647 w 39"/>
              <a:gd name="T95" fmla="*/ 2147483647 h 34"/>
              <a:gd name="T96" fmla="*/ 2147483647 w 39"/>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6" name="Freeform 47"/>
          <p:cNvSpPr>
            <a:spLocks/>
          </p:cNvSpPr>
          <p:nvPr/>
        </p:nvSpPr>
        <p:spPr bwMode="auto">
          <a:xfrm>
            <a:off x="6623053" y="4576767"/>
            <a:ext cx="55563" cy="53975"/>
          </a:xfrm>
          <a:custGeom>
            <a:avLst/>
            <a:gdLst>
              <a:gd name="T0" fmla="*/ 2147483647 w 39"/>
              <a:gd name="T1" fmla="*/ 2147483647 h 34"/>
              <a:gd name="T2" fmla="*/ 2147483647 w 39"/>
              <a:gd name="T3" fmla="*/ 2147483647 h 34"/>
              <a:gd name="T4" fmla="*/ 2147483647 w 39"/>
              <a:gd name="T5" fmla="*/ 2147483647 h 34"/>
              <a:gd name="T6" fmla="*/ 2147483647 w 39"/>
              <a:gd name="T7" fmla="*/ 2147483647 h 34"/>
              <a:gd name="T8" fmla="*/ 2147483647 w 39"/>
              <a:gd name="T9" fmla="*/ 2147483647 h 34"/>
              <a:gd name="T10" fmla="*/ 2147483647 w 39"/>
              <a:gd name="T11" fmla="*/ 2147483647 h 34"/>
              <a:gd name="T12" fmla="*/ 2147483647 w 39"/>
              <a:gd name="T13" fmla="*/ 2147483647 h 34"/>
              <a:gd name="T14" fmla="*/ 2147483647 w 39"/>
              <a:gd name="T15" fmla="*/ 2147483647 h 34"/>
              <a:gd name="T16" fmla="*/ 2147483647 w 39"/>
              <a:gd name="T17" fmla="*/ 2147483647 h 34"/>
              <a:gd name="T18" fmla="*/ 2147483647 w 39"/>
              <a:gd name="T19" fmla="*/ 2147483647 h 34"/>
              <a:gd name="T20" fmla="*/ 2147483647 w 39"/>
              <a:gd name="T21" fmla="*/ 2147483647 h 34"/>
              <a:gd name="T22" fmla="*/ 2147483647 w 39"/>
              <a:gd name="T23" fmla="*/ 2147483647 h 34"/>
              <a:gd name="T24" fmla="*/ 2147483647 w 39"/>
              <a:gd name="T25" fmla="*/ 2147483647 h 34"/>
              <a:gd name="T26" fmla="*/ 2147483647 w 39"/>
              <a:gd name="T27" fmla="*/ 2147483647 h 34"/>
              <a:gd name="T28" fmla="*/ 2147483647 w 39"/>
              <a:gd name="T29" fmla="*/ 2147483647 h 34"/>
              <a:gd name="T30" fmla="*/ 2147483647 w 39"/>
              <a:gd name="T31" fmla="*/ 2147483647 h 34"/>
              <a:gd name="T32" fmla="*/ 2147483647 w 39"/>
              <a:gd name="T33" fmla="*/ 2147483647 h 34"/>
              <a:gd name="T34" fmla="*/ 2147483647 w 39"/>
              <a:gd name="T35" fmla="*/ 2147483647 h 34"/>
              <a:gd name="T36" fmla="*/ 2147483647 w 39"/>
              <a:gd name="T37" fmla="*/ 2147483647 h 34"/>
              <a:gd name="T38" fmla="*/ 2147483647 w 39"/>
              <a:gd name="T39" fmla="*/ 2147483647 h 34"/>
              <a:gd name="T40" fmla="*/ 2147483647 w 39"/>
              <a:gd name="T41" fmla="*/ 2147483647 h 34"/>
              <a:gd name="T42" fmla="*/ 2147483647 w 39"/>
              <a:gd name="T43" fmla="*/ 2147483647 h 34"/>
              <a:gd name="T44" fmla="*/ 2147483647 w 39"/>
              <a:gd name="T45" fmla="*/ 2147483647 h 34"/>
              <a:gd name="T46" fmla="*/ 2147483647 w 39"/>
              <a:gd name="T47" fmla="*/ 2147483647 h 34"/>
              <a:gd name="T48" fmla="*/ 2147483647 w 39"/>
              <a:gd name="T49" fmla="*/ 2147483647 h 34"/>
              <a:gd name="T50" fmla="*/ 2147483647 w 39"/>
              <a:gd name="T51" fmla="*/ 2147483647 h 34"/>
              <a:gd name="T52" fmla="*/ 2147483647 w 39"/>
              <a:gd name="T53" fmla="*/ 2147483647 h 34"/>
              <a:gd name="T54" fmla="*/ 2147483647 w 39"/>
              <a:gd name="T55" fmla="*/ 2147483647 h 34"/>
              <a:gd name="T56" fmla="*/ 2147483647 w 39"/>
              <a:gd name="T57" fmla="*/ 2147483647 h 34"/>
              <a:gd name="T58" fmla="*/ 2147483647 w 39"/>
              <a:gd name="T59" fmla="*/ 2147483647 h 34"/>
              <a:gd name="T60" fmla="*/ 2147483647 w 39"/>
              <a:gd name="T61" fmla="*/ 2147483647 h 34"/>
              <a:gd name="T62" fmla="*/ 2147483647 w 39"/>
              <a:gd name="T63" fmla="*/ 2147483647 h 34"/>
              <a:gd name="T64" fmla="*/ 2147483647 w 39"/>
              <a:gd name="T65" fmla="*/ 2147483647 h 34"/>
              <a:gd name="T66" fmla="*/ 2147483647 w 39"/>
              <a:gd name="T67" fmla="*/ 0 h 34"/>
              <a:gd name="T68" fmla="*/ 2147483647 w 39"/>
              <a:gd name="T69" fmla="*/ 0 h 34"/>
              <a:gd name="T70" fmla="*/ 2147483647 w 39"/>
              <a:gd name="T71" fmla="*/ 0 h 34"/>
              <a:gd name="T72" fmla="*/ 2147483647 w 39"/>
              <a:gd name="T73" fmla="*/ 0 h 34"/>
              <a:gd name="T74" fmla="*/ 2147483647 w 39"/>
              <a:gd name="T75" fmla="*/ 0 h 34"/>
              <a:gd name="T76" fmla="*/ 2147483647 w 39"/>
              <a:gd name="T77" fmla="*/ 0 h 34"/>
              <a:gd name="T78" fmla="*/ 2147483647 w 39"/>
              <a:gd name="T79" fmla="*/ 0 h 34"/>
              <a:gd name="T80" fmla="*/ 2147483647 w 39"/>
              <a:gd name="T81" fmla="*/ 2147483647 h 34"/>
              <a:gd name="T82" fmla="*/ 0 w 39"/>
              <a:gd name="T83" fmla="*/ 2147483647 h 34"/>
              <a:gd name="T84" fmla="*/ 0 w 39"/>
              <a:gd name="T85" fmla="*/ 2147483647 h 34"/>
              <a:gd name="T86" fmla="*/ 0 w 39"/>
              <a:gd name="T87" fmla="*/ 2147483647 h 34"/>
              <a:gd name="T88" fmla="*/ 0 w 39"/>
              <a:gd name="T89" fmla="*/ 2147483647 h 34"/>
              <a:gd name="T90" fmla="*/ 0 w 39"/>
              <a:gd name="T91" fmla="*/ 2147483647 h 34"/>
              <a:gd name="T92" fmla="*/ 2147483647 w 39"/>
              <a:gd name="T93" fmla="*/ 2147483647 h 34"/>
              <a:gd name="T94" fmla="*/ 2147483647 w 39"/>
              <a:gd name="T95" fmla="*/ 2147483647 h 34"/>
              <a:gd name="T96" fmla="*/ 2147483647 w 39"/>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path>
            </a:pathLst>
          </a:custGeom>
          <a:solidFill>
            <a:srgbClr val="FFFF00"/>
          </a:solidFill>
          <a:ln w="4763">
            <a:solidFill>
              <a:srgbClr val="990000"/>
            </a:solidFill>
            <a:round/>
            <a:headEnd/>
            <a:tailEnd/>
          </a:ln>
        </p:spPr>
        <p:txBody>
          <a:bodyPr/>
          <a:lstStyle/>
          <a:p>
            <a:endParaRPr lang="en-US"/>
          </a:p>
        </p:txBody>
      </p:sp>
      <p:sp>
        <p:nvSpPr>
          <p:cNvPr id="53297" name="Freeform 48"/>
          <p:cNvSpPr>
            <a:spLocks/>
          </p:cNvSpPr>
          <p:nvPr/>
        </p:nvSpPr>
        <p:spPr bwMode="auto">
          <a:xfrm>
            <a:off x="6661151" y="4614866"/>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8" name="Freeform 49"/>
          <p:cNvSpPr>
            <a:spLocks/>
          </p:cNvSpPr>
          <p:nvPr/>
        </p:nvSpPr>
        <p:spPr bwMode="auto">
          <a:xfrm>
            <a:off x="6661151" y="4614866"/>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1588">
            <a:solidFill>
              <a:srgbClr val="990000"/>
            </a:solidFill>
            <a:round/>
            <a:headEnd/>
            <a:tailEnd/>
          </a:ln>
        </p:spPr>
        <p:txBody>
          <a:bodyPr/>
          <a:lstStyle/>
          <a:p>
            <a:endParaRPr lang="en-US"/>
          </a:p>
        </p:txBody>
      </p:sp>
      <p:sp>
        <p:nvSpPr>
          <p:cNvPr id="53299" name="Freeform 50"/>
          <p:cNvSpPr>
            <a:spLocks/>
          </p:cNvSpPr>
          <p:nvPr/>
        </p:nvSpPr>
        <p:spPr bwMode="auto">
          <a:xfrm>
            <a:off x="6661151" y="4614866"/>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4763">
            <a:solidFill>
              <a:srgbClr val="990000"/>
            </a:solidFill>
            <a:round/>
            <a:headEnd/>
            <a:tailEnd/>
          </a:ln>
        </p:spPr>
        <p:txBody>
          <a:bodyPr/>
          <a:lstStyle/>
          <a:p>
            <a:endParaRPr lang="en-US"/>
          </a:p>
        </p:txBody>
      </p:sp>
      <p:sp>
        <p:nvSpPr>
          <p:cNvPr id="53300" name="Freeform 51"/>
          <p:cNvSpPr>
            <a:spLocks/>
          </p:cNvSpPr>
          <p:nvPr/>
        </p:nvSpPr>
        <p:spPr bwMode="auto">
          <a:xfrm>
            <a:off x="6586542" y="4643441"/>
            <a:ext cx="73025" cy="92075"/>
          </a:xfrm>
          <a:custGeom>
            <a:avLst/>
            <a:gdLst>
              <a:gd name="T0" fmla="*/ 2147483647 w 51"/>
              <a:gd name="T1" fmla="*/ 2147483647 h 58"/>
              <a:gd name="T2" fmla="*/ 2147483647 w 51"/>
              <a:gd name="T3" fmla="*/ 2147483647 h 58"/>
              <a:gd name="T4" fmla="*/ 2147483647 w 51"/>
              <a:gd name="T5" fmla="*/ 2147483647 h 58"/>
              <a:gd name="T6" fmla="*/ 2147483647 w 51"/>
              <a:gd name="T7" fmla="*/ 2147483647 h 58"/>
              <a:gd name="T8" fmla="*/ 2147483647 w 51"/>
              <a:gd name="T9" fmla="*/ 2147483647 h 58"/>
              <a:gd name="T10" fmla="*/ 2147483647 w 51"/>
              <a:gd name="T11" fmla="*/ 2147483647 h 58"/>
              <a:gd name="T12" fmla="*/ 0 w 51"/>
              <a:gd name="T13" fmla="*/ 2147483647 h 58"/>
              <a:gd name="T14" fmla="*/ 0 w 51"/>
              <a:gd name="T15" fmla="*/ 2147483647 h 58"/>
              <a:gd name="T16" fmla="*/ 2147483647 w 51"/>
              <a:gd name="T17" fmla="*/ 2147483647 h 58"/>
              <a:gd name="T18" fmla="*/ 2147483647 w 51"/>
              <a:gd name="T19" fmla="*/ 2147483647 h 58"/>
              <a:gd name="T20" fmla="*/ 2147483647 w 51"/>
              <a:gd name="T21" fmla="*/ 2147483647 h 58"/>
              <a:gd name="T22" fmla="*/ 2147483647 w 51"/>
              <a:gd name="T23" fmla="*/ 2147483647 h 58"/>
              <a:gd name="T24" fmla="*/ 2147483647 w 51"/>
              <a:gd name="T25" fmla="*/ 2147483647 h 58"/>
              <a:gd name="T26" fmla="*/ 2147483647 w 51"/>
              <a:gd name="T27" fmla="*/ 2147483647 h 58"/>
              <a:gd name="T28" fmla="*/ 2147483647 w 51"/>
              <a:gd name="T29" fmla="*/ 2147483647 h 58"/>
              <a:gd name="T30" fmla="*/ 2147483647 w 51"/>
              <a:gd name="T31" fmla="*/ 2147483647 h 58"/>
              <a:gd name="T32" fmla="*/ 2147483647 w 51"/>
              <a:gd name="T33" fmla="*/ 2147483647 h 58"/>
              <a:gd name="T34" fmla="*/ 2147483647 w 51"/>
              <a:gd name="T35" fmla="*/ 2147483647 h 58"/>
              <a:gd name="T36" fmla="*/ 2147483647 w 51"/>
              <a:gd name="T37" fmla="*/ 2147483647 h 58"/>
              <a:gd name="T38" fmla="*/ 2147483647 w 51"/>
              <a:gd name="T39" fmla="*/ 2147483647 h 58"/>
              <a:gd name="T40" fmla="*/ 2147483647 w 51"/>
              <a:gd name="T41" fmla="*/ 2147483647 h 58"/>
              <a:gd name="T42" fmla="*/ 2147483647 w 51"/>
              <a:gd name="T43" fmla="*/ 2147483647 h 58"/>
              <a:gd name="T44" fmla="*/ 2147483647 w 51"/>
              <a:gd name="T45" fmla="*/ 2147483647 h 58"/>
              <a:gd name="T46" fmla="*/ 2147483647 w 51"/>
              <a:gd name="T47" fmla="*/ 2147483647 h 58"/>
              <a:gd name="T48" fmla="*/ 2147483647 w 51"/>
              <a:gd name="T49" fmla="*/ 2147483647 h 58"/>
              <a:gd name="T50" fmla="*/ 2147483647 w 51"/>
              <a:gd name="T51" fmla="*/ 2147483647 h 58"/>
              <a:gd name="T52" fmla="*/ 2147483647 w 51"/>
              <a:gd name="T53" fmla="*/ 2147483647 h 58"/>
              <a:gd name="T54" fmla="*/ 2147483647 w 51"/>
              <a:gd name="T55" fmla="*/ 2147483647 h 58"/>
              <a:gd name="T56" fmla="*/ 2147483647 w 51"/>
              <a:gd name="T57" fmla="*/ 2147483647 h 58"/>
              <a:gd name="T58" fmla="*/ 2147483647 w 51"/>
              <a:gd name="T59" fmla="*/ 2147483647 h 58"/>
              <a:gd name="T60" fmla="*/ 2147483647 w 51"/>
              <a:gd name="T61" fmla="*/ 2147483647 h 58"/>
              <a:gd name="T62" fmla="*/ 2147483647 w 51"/>
              <a:gd name="T63" fmla="*/ 2147483647 h 58"/>
              <a:gd name="T64" fmla="*/ 2147483647 w 51"/>
              <a:gd name="T65" fmla="*/ 2147483647 h 58"/>
              <a:gd name="T66" fmla="*/ 2147483647 w 51"/>
              <a:gd name="T67" fmla="*/ 2147483647 h 58"/>
              <a:gd name="T68" fmla="*/ 2147483647 w 51"/>
              <a:gd name="T69" fmla="*/ 2147483647 h 58"/>
              <a:gd name="T70" fmla="*/ 2147483647 w 51"/>
              <a:gd name="T71" fmla="*/ 0 h 58"/>
              <a:gd name="T72" fmla="*/ 2147483647 w 51"/>
              <a:gd name="T73" fmla="*/ 0 h 58"/>
              <a:gd name="T74" fmla="*/ 2147483647 w 51"/>
              <a:gd name="T75" fmla="*/ 2147483647 h 58"/>
              <a:gd name="T76" fmla="*/ 2147483647 w 51"/>
              <a:gd name="T77" fmla="*/ 2147483647 h 58"/>
              <a:gd name="T78" fmla="*/ 2147483647 w 51"/>
              <a:gd name="T79" fmla="*/ 2147483647 h 58"/>
              <a:gd name="T80" fmla="*/ 2147483647 w 51"/>
              <a:gd name="T81" fmla="*/ 2147483647 h 58"/>
              <a:gd name="T82" fmla="*/ 2147483647 w 51"/>
              <a:gd name="T83" fmla="*/ 2147483647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1" name="Freeform 52"/>
          <p:cNvSpPr>
            <a:spLocks/>
          </p:cNvSpPr>
          <p:nvPr/>
        </p:nvSpPr>
        <p:spPr bwMode="auto">
          <a:xfrm>
            <a:off x="6586542" y="4643441"/>
            <a:ext cx="73025" cy="92075"/>
          </a:xfrm>
          <a:custGeom>
            <a:avLst/>
            <a:gdLst>
              <a:gd name="T0" fmla="*/ 2147483647 w 51"/>
              <a:gd name="T1" fmla="*/ 2147483647 h 58"/>
              <a:gd name="T2" fmla="*/ 2147483647 w 51"/>
              <a:gd name="T3" fmla="*/ 2147483647 h 58"/>
              <a:gd name="T4" fmla="*/ 2147483647 w 51"/>
              <a:gd name="T5" fmla="*/ 2147483647 h 58"/>
              <a:gd name="T6" fmla="*/ 2147483647 w 51"/>
              <a:gd name="T7" fmla="*/ 2147483647 h 58"/>
              <a:gd name="T8" fmla="*/ 2147483647 w 51"/>
              <a:gd name="T9" fmla="*/ 2147483647 h 58"/>
              <a:gd name="T10" fmla="*/ 2147483647 w 51"/>
              <a:gd name="T11" fmla="*/ 2147483647 h 58"/>
              <a:gd name="T12" fmla="*/ 0 w 51"/>
              <a:gd name="T13" fmla="*/ 2147483647 h 58"/>
              <a:gd name="T14" fmla="*/ 0 w 51"/>
              <a:gd name="T15" fmla="*/ 2147483647 h 58"/>
              <a:gd name="T16" fmla="*/ 2147483647 w 51"/>
              <a:gd name="T17" fmla="*/ 2147483647 h 58"/>
              <a:gd name="T18" fmla="*/ 2147483647 w 51"/>
              <a:gd name="T19" fmla="*/ 2147483647 h 58"/>
              <a:gd name="T20" fmla="*/ 2147483647 w 51"/>
              <a:gd name="T21" fmla="*/ 2147483647 h 58"/>
              <a:gd name="T22" fmla="*/ 2147483647 w 51"/>
              <a:gd name="T23" fmla="*/ 2147483647 h 58"/>
              <a:gd name="T24" fmla="*/ 2147483647 w 51"/>
              <a:gd name="T25" fmla="*/ 2147483647 h 58"/>
              <a:gd name="T26" fmla="*/ 2147483647 w 51"/>
              <a:gd name="T27" fmla="*/ 2147483647 h 58"/>
              <a:gd name="T28" fmla="*/ 2147483647 w 51"/>
              <a:gd name="T29" fmla="*/ 2147483647 h 58"/>
              <a:gd name="T30" fmla="*/ 2147483647 w 51"/>
              <a:gd name="T31" fmla="*/ 2147483647 h 58"/>
              <a:gd name="T32" fmla="*/ 2147483647 w 51"/>
              <a:gd name="T33" fmla="*/ 2147483647 h 58"/>
              <a:gd name="T34" fmla="*/ 2147483647 w 51"/>
              <a:gd name="T35" fmla="*/ 2147483647 h 58"/>
              <a:gd name="T36" fmla="*/ 2147483647 w 51"/>
              <a:gd name="T37" fmla="*/ 2147483647 h 58"/>
              <a:gd name="T38" fmla="*/ 2147483647 w 51"/>
              <a:gd name="T39" fmla="*/ 2147483647 h 58"/>
              <a:gd name="T40" fmla="*/ 2147483647 w 51"/>
              <a:gd name="T41" fmla="*/ 2147483647 h 58"/>
              <a:gd name="T42" fmla="*/ 2147483647 w 51"/>
              <a:gd name="T43" fmla="*/ 2147483647 h 58"/>
              <a:gd name="T44" fmla="*/ 2147483647 w 51"/>
              <a:gd name="T45" fmla="*/ 2147483647 h 58"/>
              <a:gd name="T46" fmla="*/ 2147483647 w 51"/>
              <a:gd name="T47" fmla="*/ 2147483647 h 58"/>
              <a:gd name="T48" fmla="*/ 2147483647 w 51"/>
              <a:gd name="T49" fmla="*/ 2147483647 h 58"/>
              <a:gd name="T50" fmla="*/ 2147483647 w 51"/>
              <a:gd name="T51" fmla="*/ 2147483647 h 58"/>
              <a:gd name="T52" fmla="*/ 2147483647 w 51"/>
              <a:gd name="T53" fmla="*/ 2147483647 h 58"/>
              <a:gd name="T54" fmla="*/ 2147483647 w 51"/>
              <a:gd name="T55" fmla="*/ 2147483647 h 58"/>
              <a:gd name="T56" fmla="*/ 2147483647 w 51"/>
              <a:gd name="T57" fmla="*/ 2147483647 h 58"/>
              <a:gd name="T58" fmla="*/ 2147483647 w 51"/>
              <a:gd name="T59" fmla="*/ 2147483647 h 58"/>
              <a:gd name="T60" fmla="*/ 2147483647 w 51"/>
              <a:gd name="T61" fmla="*/ 2147483647 h 58"/>
              <a:gd name="T62" fmla="*/ 2147483647 w 51"/>
              <a:gd name="T63" fmla="*/ 2147483647 h 58"/>
              <a:gd name="T64" fmla="*/ 2147483647 w 51"/>
              <a:gd name="T65" fmla="*/ 2147483647 h 58"/>
              <a:gd name="T66" fmla="*/ 2147483647 w 51"/>
              <a:gd name="T67" fmla="*/ 2147483647 h 58"/>
              <a:gd name="T68" fmla="*/ 2147483647 w 51"/>
              <a:gd name="T69" fmla="*/ 2147483647 h 58"/>
              <a:gd name="T70" fmla="*/ 2147483647 w 51"/>
              <a:gd name="T71" fmla="*/ 0 h 58"/>
              <a:gd name="T72" fmla="*/ 2147483647 w 51"/>
              <a:gd name="T73" fmla="*/ 0 h 58"/>
              <a:gd name="T74" fmla="*/ 2147483647 w 51"/>
              <a:gd name="T75" fmla="*/ 2147483647 h 58"/>
              <a:gd name="T76" fmla="*/ 2147483647 w 51"/>
              <a:gd name="T77" fmla="*/ 2147483647 h 58"/>
              <a:gd name="T78" fmla="*/ 2147483647 w 51"/>
              <a:gd name="T79" fmla="*/ 2147483647 h 58"/>
              <a:gd name="T80" fmla="*/ 2147483647 w 51"/>
              <a:gd name="T81" fmla="*/ 2147483647 h 58"/>
              <a:gd name="T82" fmla="*/ 2147483647 w 51"/>
              <a:gd name="T83" fmla="*/ 2147483647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path>
            </a:pathLst>
          </a:custGeom>
          <a:solidFill>
            <a:srgbClr val="FFFF00"/>
          </a:solidFill>
          <a:ln w="4763">
            <a:solidFill>
              <a:srgbClr val="990000"/>
            </a:solidFill>
            <a:round/>
            <a:headEnd/>
            <a:tailEnd/>
          </a:ln>
        </p:spPr>
        <p:txBody>
          <a:bodyPr/>
          <a:lstStyle/>
          <a:p>
            <a:endParaRPr lang="en-US"/>
          </a:p>
        </p:txBody>
      </p:sp>
      <p:sp>
        <p:nvSpPr>
          <p:cNvPr id="53302" name="Freeform 53"/>
          <p:cNvSpPr>
            <a:spLocks/>
          </p:cNvSpPr>
          <p:nvPr/>
        </p:nvSpPr>
        <p:spPr bwMode="auto">
          <a:xfrm>
            <a:off x="6491291" y="4594226"/>
            <a:ext cx="98425" cy="88900"/>
          </a:xfrm>
          <a:custGeom>
            <a:avLst/>
            <a:gdLst>
              <a:gd name="T0" fmla="*/ 2147483647 w 70"/>
              <a:gd name="T1" fmla="*/ 2147483647 h 56"/>
              <a:gd name="T2" fmla="*/ 2147483647 w 70"/>
              <a:gd name="T3" fmla="*/ 2147483647 h 56"/>
              <a:gd name="T4" fmla="*/ 0 w 70"/>
              <a:gd name="T5" fmla="*/ 2147483647 h 56"/>
              <a:gd name="T6" fmla="*/ 2147483647 w 70"/>
              <a:gd name="T7" fmla="*/ 2147483647 h 56"/>
              <a:gd name="T8" fmla="*/ 2147483647 w 70"/>
              <a:gd name="T9" fmla="*/ 2147483647 h 56"/>
              <a:gd name="T10" fmla="*/ 2147483647 w 70"/>
              <a:gd name="T11" fmla="*/ 2147483647 h 56"/>
              <a:gd name="T12" fmla="*/ 2147483647 w 70"/>
              <a:gd name="T13" fmla="*/ 2147483647 h 56"/>
              <a:gd name="T14" fmla="*/ 2147483647 w 70"/>
              <a:gd name="T15" fmla="*/ 2147483647 h 56"/>
              <a:gd name="T16" fmla="*/ 2147483647 w 70"/>
              <a:gd name="T17" fmla="*/ 2147483647 h 56"/>
              <a:gd name="T18" fmla="*/ 2147483647 w 70"/>
              <a:gd name="T19" fmla="*/ 2147483647 h 56"/>
              <a:gd name="T20" fmla="*/ 2147483647 w 70"/>
              <a:gd name="T21" fmla="*/ 2147483647 h 56"/>
              <a:gd name="T22" fmla="*/ 2147483647 w 70"/>
              <a:gd name="T23" fmla="*/ 2147483647 h 56"/>
              <a:gd name="T24" fmla="*/ 2147483647 w 70"/>
              <a:gd name="T25" fmla="*/ 2147483647 h 56"/>
              <a:gd name="T26" fmla="*/ 2147483647 w 70"/>
              <a:gd name="T27" fmla="*/ 2147483647 h 56"/>
              <a:gd name="T28" fmla="*/ 2147483647 w 70"/>
              <a:gd name="T29" fmla="*/ 2147483647 h 56"/>
              <a:gd name="T30" fmla="*/ 2147483647 w 70"/>
              <a:gd name="T31" fmla="*/ 2147483647 h 56"/>
              <a:gd name="T32" fmla="*/ 2147483647 w 70"/>
              <a:gd name="T33" fmla="*/ 2147483647 h 56"/>
              <a:gd name="T34" fmla="*/ 2147483647 w 70"/>
              <a:gd name="T35" fmla="*/ 2147483647 h 56"/>
              <a:gd name="T36" fmla="*/ 2147483647 w 70"/>
              <a:gd name="T37" fmla="*/ 2147483647 h 56"/>
              <a:gd name="T38" fmla="*/ 2147483647 w 70"/>
              <a:gd name="T39" fmla="*/ 2147483647 h 56"/>
              <a:gd name="T40" fmla="*/ 2147483647 w 70"/>
              <a:gd name="T41" fmla="*/ 2147483647 h 56"/>
              <a:gd name="T42" fmla="*/ 2147483647 w 70"/>
              <a:gd name="T43" fmla="*/ 2147483647 h 56"/>
              <a:gd name="T44" fmla="*/ 2147483647 w 70"/>
              <a:gd name="T45" fmla="*/ 2147483647 h 56"/>
              <a:gd name="T46" fmla="*/ 2147483647 w 70"/>
              <a:gd name="T47" fmla="*/ 2147483647 h 56"/>
              <a:gd name="T48" fmla="*/ 2147483647 w 70"/>
              <a:gd name="T49" fmla="*/ 2147483647 h 56"/>
              <a:gd name="T50" fmla="*/ 2147483647 w 70"/>
              <a:gd name="T51" fmla="*/ 2147483647 h 56"/>
              <a:gd name="T52" fmla="*/ 2147483647 w 70"/>
              <a:gd name="T53" fmla="*/ 2147483647 h 56"/>
              <a:gd name="T54" fmla="*/ 2147483647 w 70"/>
              <a:gd name="T55" fmla="*/ 2147483647 h 56"/>
              <a:gd name="T56" fmla="*/ 2147483647 w 70"/>
              <a:gd name="T57" fmla="*/ 2147483647 h 56"/>
              <a:gd name="T58" fmla="*/ 2147483647 w 70"/>
              <a:gd name="T59" fmla="*/ 0 h 56"/>
              <a:gd name="T60" fmla="*/ 2147483647 w 70"/>
              <a:gd name="T61" fmla="*/ 2147483647 h 56"/>
              <a:gd name="T62" fmla="*/ 2147483647 w 70"/>
              <a:gd name="T63" fmla="*/ 2147483647 h 56"/>
              <a:gd name="T64" fmla="*/ 2147483647 w 70"/>
              <a:gd name="T65" fmla="*/ 2147483647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3" name="Freeform 54"/>
          <p:cNvSpPr>
            <a:spLocks/>
          </p:cNvSpPr>
          <p:nvPr/>
        </p:nvSpPr>
        <p:spPr bwMode="auto">
          <a:xfrm>
            <a:off x="6491291" y="4594226"/>
            <a:ext cx="98425" cy="88900"/>
          </a:xfrm>
          <a:custGeom>
            <a:avLst/>
            <a:gdLst>
              <a:gd name="T0" fmla="*/ 2147483647 w 70"/>
              <a:gd name="T1" fmla="*/ 2147483647 h 56"/>
              <a:gd name="T2" fmla="*/ 2147483647 w 70"/>
              <a:gd name="T3" fmla="*/ 2147483647 h 56"/>
              <a:gd name="T4" fmla="*/ 0 w 70"/>
              <a:gd name="T5" fmla="*/ 2147483647 h 56"/>
              <a:gd name="T6" fmla="*/ 2147483647 w 70"/>
              <a:gd name="T7" fmla="*/ 2147483647 h 56"/>
              <a:gd name="T8" fmla="*/ 2147483647 w 70"/>
              <a:gd name="T9" fmla="*/ 2147483647 h 56"/>
              <a:gd name="T10" fmla="*/ 2147483647 w 70"/>
              <a:gd name="T11" fmla="*/ 2147483647 h 56"/>
              <a:gd name="T12" fmla="*/ 2147483647 w 70"/>
              <a:gd name="T13" fmla="*/ 2147483647 h 56"/>
              <a:gd name="T14" fmla="*/ 2147483647 w 70"/>
              <a:gd name="T15" fmla="*/ 2147483647 h 56"/>
              <a:gd name="T16" fmla="*/ 2147483647 w 70"/>
              <a:gd name="T17" fmla="*/ 2147483647 h 56"/>
              <a:gd name="T18" fmla="*/ 2147483647 w 70"/>
              <a:gd name="T19" fmla="*/ 2147483647 h 56"/>
              <a:gd name="T20" fmla="*/ 2147483647 w 70"/>
              <a:gd name="T21" fmla="*/ 2147483647 h 56"/>
              <a:gd name="T22" fmla="*/ 2147483647 w 70"/>
              <a:gd name="T23" fmla="*/ 2147483647 h 56"/>
              <a:gd name="T24" fmla="*/ 2147483647 w 70"/>
              <a:gd name="T25" fmla="*/ 2147483647 h 56"/>
              <a:gd name="T26" fmla="*/ 2147483647 w 70"/>
              <a:gd name="T27" fmla="*/ 2147483647 h 56"/>
              <a:gd name="T28" fmla="*/ 2147483647 w 70"/>
              <a:gd name="T29" fmla="*/ 2147483647 h 56"/>
              <a:gd name="T30" fmla="*/ 2147483647 w 70"/>
              <a:gd name="T31" fmla="*/ 2147483647 h 56"/>
              <a:gd name="T32" fmla="*/ 2147483647 w 70"/>
              <a:gd name="T33" fmla="*/ 2147483647 h 56"/>
              <a:gd name="T34" fmla="*/ 2147483647 w 70"/>
              <a:gd name="T35" fmla="*/ 2147483647 h 56"/>
              <a:gd name="T36" fmla="*/ 2147483647 w 70"/>
              <a:gd name="T37" fmla="*/ 2147483647 h 56"/>
              <a:gd name="T38" fmla="*/ 2147483647 w 70"/>
              <a:gd name="T39" fmla="*/ 2147483647 h 56"/>
              <a:gd name="T40" fmla="*/ 2147483647 w 70"/>
              <a:gd name="T41" fmla="*/ 2147483647 h 56"/>
              <a:gd name="T42" fmla="*/ 2147483647 w 70"/>
              <a:gd name="T43" fmla="*/ 2147483647 h 56"/>
              <a:gd name="T44" fmla="*/ 2147483647 w 70"/>
              <a:gd name="T45" fmla="*/ 2147483647 h 56"/>
              <a:gd name="T46" fmla="*/ 2147483647 w 70"/>
              <a:gd name="T47" fmla="*/ 2147483647 h 56"/>
              <a:gd name="T48" fmla="*/ 2147483647 w 70"/>
              <a:gd name="T49" fmla="*/ 2147483647 h 56"/>
              <a:gd name="T50" fmla="*/ 2147483647 w 70"/>
              <a:gd name="T51" fmla="*/ 2147483647 h 56"/>
              <a:gd name="T52" fmla="*/ 2147483647 w 70"/>
              <a:gd name="T53" fmla="*/ 2147483647 h 56"/>
              <a:gd name="T54" fmla="*/ 2147483647 w 70"/>
              <a:gd name="T55" fmla="*/ 2147483647 h 56"/>
              <a:gd name="T56" fmla="*/ 2147483647 w 70"/>
              <a:gd name="T57" fmla="*/ 2147483647 h 56"/>
              <a:gd name="T58" fmla="*/ 2147483647 w 70"/>
              <a:gd name="T59" fmla="*/ 0 h 56"/>
              <a:gd name="T60" fmla="*/ 2147483647 w 70"/>
              <a:gd name="T61" fmla="*/ 2147483647 h 56"/>
              <a:gd name="T62" fmla="*/ 2147483647 w 70"/>
              <a:gd name="T63" fmla="*/ 2147483647 h 56"/>
              <a:gd name="T64" fmla="*/ 2147483647 w 70"/>
              <a:gd name="T65" fmla="*/ 2147483647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path>
            </a:pathLst>
          </a:custGeom>
          <a:solidFill>
            <a:srgbClr val="FFFF00"/>
          </a:solidFill>
          <a:ln w="4763">
            <a:solidFill>
              <a:srgbClr val="990000"/>
            </a:solidFill>
            <a:round/>
            <a:headEnd/>
            <a:tailEnd/>
          </a:ln>
        </p:spPr>
        <p:txBody>
          <a:bodyPr/>
          <a:lstStyle/>
          <a:p>
            <a:endParaRPr lang="en-US"/>
          </a:p>
        </p:txBody>
      </p:sp>
      <p:sp>
        <p:nvSpPr>
          <p:cNvPr id="53304" name="Freeform 55"/>
          <p:cNvSpPr>
            <a:spLocks/>
          </p:cNvSpPr>
          <p:nvPr/>
        </p:nvSpPr>
        <p:spPr bwMode="auto">
          <a:xfrm>
            <a:off x="6507166" y="4541838"/>
            <a:ext cx="47625" cy="44451"/>
          </a:xfrm>
          <a:custGeom>
            <a:avLst/>
            <a:gdLst>
              <a:gd name="T0" fmla="*/ 2147483647 w 34"/>
              <a:gd name="T1" fmla="*/ 2147483647 h 28"/>
              <a:gd name="T2" fmla="*/ 2147483647 w 34"/>
              <a:gd name="T3" fmla="*/ 2147483647 h 28"/>
              <a:gd name="T4" fmla="*/ 2147483647 w 34"/>
              <a:gd name="T5" fmla="*/ 2147483647 h 28"/>
              <a:gd name="T6" fmla="*/ 2147483647 w 34"/>
              <a:gd name="T7" fmla="*/ 2147483647 h 28"/>
              <a:gd name="T8" fmla="*/ 2147483647 w 34"/>
              <a:gd name="T9" fmla="*/ 2147483647 h 28"/>
              <a:gd name="T10" fmla="*/ 0 w 34"/>
              <a:gd name="T11" fmla="*/ 2147483647 h 28"/>
              <a:gd name="T12" fmla="*/ 0 w 34"/>
              <a:gd name="T13" fmla="*/ 2147483647 h 28"/>
              <a:gd name="T14" fmla="*/ 0 w 34"/>
              <a:gd name="T15" fmla="*/ 2147483647 h 28"/>
              <a:gd name="T16" fmla="*/ 0 w 34"/>
              <a:gd name="T17" fmla="*/ 2147483647 h 28"/>
              <a:gd name="T18" fmla="*/ 0 w 34"/>
              <a:gd name="T19" fmla="*/ 2147483647 h 28"/>
              <a:gd name="T20" fmla="*/ 2147483647 w 34"/>
              <a:gd name="T21" fmla="*/ 2147483647 h 28"/>
              <a:gd name="T22" fmla="*/ 2147483647 w 34"/>
              <a:gd name="T23" fmla="*/ 2147483647 h 28"/>
              <a:gd name="T24" fmla="*/ 2147483647 w 34"/>
              <a:gd name="T25" fmla="*/ 2147483647 h 28"/>
              <a:gd name="T26" fmla="*/ 2147483647 w 34"/>
              <a:gd name="T27" fmla="*/ 2147483647 h 28"/>
              <a:gd name="T28" fmla="*/ 2147483647 w 34"/>
              <a:gd name="T29" fmla="*/ 2147483647 h 28"/>
              <a:gd name="T30" fmla="*/ 2147483647 w 34"/>
              <a:gd name="T31" fmla="*/ 2147483647 h 28"/>
              <a:gd name="T32" fmla="*/ 2147483647 w 34"/>
              <a:gd name="T33" fmla="*/ 2147483647 h 28"/>
              <a:gd name="T34" fmla="*/ 2147483647 w 34"/>
              <a:gd name="T35" fmla="*/ 2147483647 h 28"/>
              <a:gd name="T36" fmla="*/ 2147483647 w 34"/>
              <a:gd name="T37" fmla="*/ 2147483647 h 28"/>
              <a:gd name="T38" fmla="*/ 2147483647 w 34"/>
              <a:gd name="T39" fmla="*/ 2147483647 h 28"/>
              <a:gd name="T40" fmla="*/ 2147483647 w 34"/>
              <a:gd name="T41" fmla="*/ 2147483647 h 28"/>
              <a:gd name="T42" fmla="*/ 2147483647 w 34"/>
              <a:gd name="T43" fmla="*/ 2147483647 h 28"/>
              <a:gd name="T44" fmla="*/ 2147483647 w 34"/>
              <a:gd name="T45" fmla="*/ 2147483647 h 28"/>
              <a:gd name="T46" fmla="*/ 2147483647 w 34"/>
              <a:gd name="T47" fmla="*/ 2147483647 h 28"/>
              <a:gd name="T48" fmla="*/ 2147483647 w 34"/>
              <a:gd name="T49" fmla="*/ 2147483647 h 28"/>
              <a:gd name="T50" fmla="*/ 2147483647 w 34"/>
              <a:gd name="T51" fmla="*/ 2147483647 h 28"/>
              <a:gd name="T52" fmla="*/ 2147483647 w 34"/>
              <a:gd name="T53" fmla="*/ 2147483647 h 28"/>
              <a:gd name="T54" fmla="*/ 2147483647 w 34"/>
              <a:gd name="T55" fmla="*/ 2147483647 h 28"/>
              <a:gd name="T56" fmla="*/ 2147483647 w 34"/>
              <a:gd name="T57" fmla="*/ 2147483647 h 28"/>
              <a:gd name="T58" fmla="*/ 2147483647 w 34"/>
              <a:gd name="T59" fmla="*/ 2147483647 h 28"/>
              <a:gd name="T60" fmla="*/ 2147483647 w 34"/>
              <a:gd name="T61" fmla="*/ 2147483647 h 28"/>
              <a:gd name="T62" fmla="*/ 2147483647 w 34"/>
              <a:gd name="T63" fmla="*/ 2147483647 h 28"/>
              <a:gd name="T64" fmla="*/ 2147483647 w 34"/>
              <a:gd name="T65" fmla="*/ 2147483647 h 28"/>
              <a:gd name="T66" fmla="*/ 2147483647 w 34"/>
              <a:gd name="T67" fmla="*/ 2147483647 h 28"/>
              <a:gd name="T68" fmla="*/ 2147483647 w 34"/>
              <a:gd name="T69" fmla="*/ 2147483647 h 28"/>
              <a:gd name="T70" fmla="*/ 2147483647 w 34"/>
              <a:gd name="T71" fmla="*/ 2147483647 h 28"/>
              <a:gd name="T72" fmla="*/ 2147483647 w 34"/>
              <a:gd name="T73" fmla="*/ 2147483647 h 28"/>
              <a:gd name="T74" fmla="*/ 2147483647 w 34"/>
              <a:gd name="T75" fmla="*/ 2147483647 h 28"/>
              <a:gd name="T76" fmla="*/ 2147483647 w 34"/>
              <a:gd name="T77" fmla="*/ 2147483647 h 28"/>
              <a:gd name="T78" fmla="*/ 2147483647 w 34"/>
              <a:gd name="T79" fmla="*/ 2147483647 h 28"/>
              <a:gd name="T80" fmla="*/ 2147483647 w 34"/>
              <a:gd name="T81" fmla="*/ 2147483647 h 28"/>
              <a:gd name="T82" fmla="*/ 2147483647 w 34"/>
              <a:gd name="T83" fmla="*/ 0 h 28"/>
              <a:gd name="T84" fmla="*/ 2147483647 w 34"/>
              <a:gd name="T85" fmla="*/ 0 h 28"/>
              <a:gd name="T86" fmla="*/ 2147483647 w 34"/>
              <a:gd name="T87" fmla="*/ 2147483647 h 28"/>
              <a:gd name="T88" fmla="*/ 2147483647 w 34"/>
              <a:gd name="T89" fmla="*/ 2147483647 h 28"/>
              <a:gd name="T90" fmla="*/ 2147483647 w 34"/>
              <a:gd name="T91" fmla="*/ 2147483647 h 28"/>
              <a:gd name="T92" fmla="*/ 2147483647 w 34"/>
              <a:gd name="T93" fmla="*/ 2147483647 h 28"/>
              <a:gd name="T94" fmla="*/ 2147483647 w 34"/>
              <a:gd name="T95" fmla="*/ 2147483647 h 28"/>
              <a:gd name="T96" fmla="*/ 2147483647 w 34"/>
              <a:gd name="T97" fmla="*/ 2147483647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5" name="Freeform 56"/>
          <p:cNvSpPr>
            <a:spLocks/>
          </p:cNvSpPr>
          <p:nvPr/>
        </p:nvSpPr>
        <p:spPr bwMode="auto">
          <a:xfrm>
            <a:off x="6507166" y="4541838"/>
            <a:ext cx="47625" cy="44451"/>
          </a:xfrm>
          <a:custGeom>
            <a:avLst/>
            <a:gdLst>
              <a:gd name="T0" fmla="*/ 2147483647 w 34"/>
              <a:gd name="T1" fmla="*/ 2147483647 h 28"/>
              <a:gd name="T2" fmla="*/ 2147483647 w 34"/>
              <a:gd name="T3" fmla="*/ 2147483647 h 28"/>
              <a:gd name="T4" fmla="*/ 2147483647 w 34"/>
              <a:gd name="T5" fmla="*/ 2147483647 h 28"/>
              <a:gd name="T6" fmla="*/ 2147483647 w 34"/>
              <a:gd name="T7" fmla="*/ 2147483647 h 28"/>
              <a:gd name="T8" fmla="*/ 2147483647 w 34"/>
              <a:gd name="T9" fmla="*/ 2147483647 h 28"/>
              <a:gd name="T10" fmla="*/ 0 w 34"/>
              <a:gd name="T11" fmla="*/ 2147483647 h 28"/>
              <a:gd name="T12" fmla="*/ 0 w 34"/>
              <a:gd name="T13" fmla="*/ 2147483647 h 28"/>
              <a:gd name="T14" fmla="*/ 0 w 34"/>
              <a:gd name="T15" fmla="*/ 2147483647 h 28"/>
              <a:gd name="T16" fmla="*/ 0 w 34"/>
              <a:gd name="T17" fmla="*/ 2147483647 h 28"/>
              <a:gd name="T18" fmla="*/ 0 w 34"/>
              <a:gd name="T19" fmla="*/ 2147483647 h 28"/>
              <a:gd name="T20" fmla="*/ 2147483647 w 34"/>
              <a:gd name="T21" fmla="*/ 2147483647 h 28"/>
              <a:gd name="T22" fmla="*/ 2147483647 w 34"/>
              <a:gd name="T23" fmla="*/ 2147483647 h 28"/>
              <a:gd name="T24" fmla="*/ 2147483647 w 34"/>
              <a:gd name="T25" fmla="*/ 2147483647 h 28"/>
              <a:gd name="T26" fmla="*/ 2147483647 w 34"/>
              <a:gd name="T27" fmla="*/ 2147483647 h 28"/>
              <a:gd name="T28" fmla="*/ 2147483647 w 34"/>
              <a:gd name="T29" fmla="*/ 2147483647 h 28"/>
              <a:gd name="T30" fmla="*/ 2147483647 w 34"/>
              <a:gd name="T31" fmla="*/ 2147483647 h 28"/>
              <a:gd name="T32" fmla="*/ 2147483647 w 34"/>
              <a:gd name="T33" fmla="*/ 2147483647 h 28"/>
              <a:gd name="T34" fmla="*/ 2147483647 w 34"/>
              <a:gd name="T35" fmla="*/ 2147483647 h 28"/>
              <a:gd name="T36" fmla="*/ 2147483647 w 34"/>
              <a:gd name="T37" fmla="*/ 2147483647 h 28"/>
              <a:gd name="T38" fmla="*/ 2147483647 w 34"/>
              <a:gd name="T39" fmla="*/ 2147483647 h 28"/>
              <a:gd name="T40" fmla="*/ 2147483647 w 34"/>
              <a:gd name="T41" fmla="*/ 2147483647 h 28"/>
              <a:gd name="T42" fmla="*/ 2147483647 w 34"/>
              <a:gd name="T43" fmla="*/ 2147483647 h 28"/>
              <a:gd name="T44" fmla="*/ 2147483647 w 34"/>
              <a:gd name="T45" fmla="*/ 2147483647 h 28"/>
              <a:gd name="T46" fmla="*/ 2147483647 w 34"/>
              <a:gd name="T47" fmla="*/ 2147483647 h 28"/>
              <a:gd name="T48" fmla="*/ 2147483647 w 34"/>
              <a:gd name="T49" fmla="*/ 2147483647 h 28"/>
              <a:gd name="T50" fmla="*/ 2147483647 w 34"/>
              <a:gd name="T51" fmla="*/ 2147483647 h 28"/>
              <a:gd name="T52" fmla="*/ 2147483647 w 34"/>
              <a:gd name="T53" fmla="*/ 2147483647 h 28"/>
              <a:gd name="T54" fmla="*/ 2147483647 w 34"/>
              <a:gd name="T55" fmla="*/ 2147483647 h 28"/>
              <a:gd name="T56" fmla="*/ 2147483647 w 34"/>
              <a:gd name="T57" fmla="*/ 2147483647 h 28"/>
              <a:gd name="T58" fmla="*/ 2147483647 w 34"/>
              <a:gd name="T59" fmla="*/ 2147483647 h 28"/>
              <a:gd name="T60" fmla="*/ 2147483647 w 34"/>
              <a:gd name="T61" fmla="*/ 2147483647 h 28"/>
              <a:gd name="T62" fmla="*/ 2147483647 w 34"/>
              <a:gd name="T63" fmla="*/ 2147483647 h 28"/>
              <a:gd name="T64" fmla="*/ 2147483647 w 34"/>
              <a:gd name="T65" fmla="*/ 2147483647 h 28"/>
              <a:gd name="T66" fmla="*/ 2147483647 w 34"/>
              <a:gd name="T67" fmla="*/ 2147483647 h 28"/>
              <a:gd name="T68" fmla="*/ 2147483647 w 34"/>
              <a:gd name="T69" fmla="*/ 2147483647 h 28"/>
              <a:gd name="T70" fmla="*/ 2147483647 w 34"/>
              <a:gd name="T71" fmla="*/ 2147483647 h 28"/>
              <a:gd name="T72" fmla="*/ 2147483647 w 34"/>
              <a:gd name="T73" fmla="*/ 2147483647 h 28"/>
              <a:gd name="T74" fmla="*/ 2147483647 w 34"/>
              <a:gd name="T75" fmla="*/ 2147483647 h 28"/>
              <a:gd name="T76" fmla="*/ 2147483647 w 34"/>
              <a:gd name="T77" fmla="*/ 2147483647 h 28"/>
              <a:gd name="T78" fmla="*/ 2147483647 w 34"/>
              <a:gd name="T79" fmla="*/ 2147483647 h 28"/>
              <a:gd name="T80" fmla="*/ 2147483647 w 34"/>
              <a:gd name="T81" fmla="*/ 2147483647 h 28"/>
              <a:gd name="T82" fmla="*/ 2147483647 w 34"/>
              <a:gd name="T83" fmla="*/ 0 h 28"/>
              <a:gd name="T84" fmla="*/ 2147483647 w 34"/>
              <a:gd name="T85" fmla="*/ 0 h 28"/>
              <a:gd name="T86" fmla="*/ 2147483647 w 34"/>
              <a:gd name="T87" fmla="*/ 2147483647 h 28"/>
              <a:gd name="T88" fmla="*/ 2147483647 w 34"/>
              <a:gd name="T89" fmla="*/ 2147483647 h 28"/>
              <a:gd name="T90" fmla="*/ 2147483647 w 34"/>
              <a:gd name="T91" fmla="*/ 2147483647 h 28"/>
              <a:gd name="T92" fmla="*/ 2147483647 w 34"/>
              <a:gd name="T93" fmla="*/ 2147483647 h 28"/>
              <a:gd name="T94" fmla="*/ 2147483647 w 34"/>
              <a:gd name="T95" fmla="*/ 2147483647 h 28"/>
              <a:gd name="T96" fmla="*/ 2147483647 w 34"/>
              <a:gd name="T97" fmla="*/ 2147483647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path>
            </a:pathLst>
          </a:custGeom>
          <a:solidFill>
            <a:srgbClr val="FFFF00"/>
          </a:solidFill>
          <a:ln w="4763">
            <a:solidFill>
              <a:srgbClr val="990000"/>
            </a:solidFill>
            <a:round/>
            <a:headEnd/>
            <a:tailEnd/>
          </a:ln>
        </p:spPr>
        <p:txBody>
          <a:bodyPr/>
          <a:lstStyle/>
          <a:p>
            <a:endParaRPr lang="en-US"/>
          </a:p>
        </p:txBody>
      </p:sp>
      <p:sp>
        <p:nvSpPr>
          <p:cNvPr id="53306" name="Freeform 57"/>
          <p:cNvSpPr>
            <a:spLocks/>
          </p:cNvSpPr>
          <p:nvPr/>
        </p:nvSpPr>
        <p:spPr bwMode="auto">
          <a:xfrm>
            <a:off x="6538914" y="4508503"/>
            <a:ext cx="80963" cy="61913"/>
          </a:xfrm>
          <a:custGeom>
            <a:avLst/>
            <a:gdLst>
              <a:gd name="T0" fmla="*/ 2147483647 w 57"/>
              <a:gd name="T1" fmla="*/ 2147483647 h 39"/>
              <a:gd name="T2" fmla="*/ 2147483647 w 57"/>
              <a:gd name="T3" fmla="*/ 2147483647 h 39"/>
              <a:gd name="T4" fmla="*/ 2147483647 w 57"/>
              <a:gd name="T5" fmla="*/ 2147483647 h 39"/>
              <a:gd name="T6" fmla="*/ 2147483647 w 57"/>
              <a:gd name="T7" fmla="*/ 2147483647 h 39"/>
              <a:gd name="T8" fmla="*/ 2147483647 w 57"/>
              <a:gd name="T9" fmla="*/ 2147483647 h 39"/>
              <a:gd name="T10" fmla="*/ 2147483647 w 57"/>
              <a:gd name="T11" fmla="*/ 2147483647 h 39"/>
              <a:gd name="T12" fmla="*/ 2147483647 w 57"/>
              <a:gd name="T13" fmla="*/ 2147483647 h 39"/>
              <a:gd name="T14" fmla="*/ 0 w 57"/>
              <a:gd name="T15" fmla="*/ 2147483647 h 39"/>
              <a:gd name="T16" fmla="*/ 0 w 57"/>
              <a:gd name="T17" fmla="*/ 2147483647 h 39"/>
              <a:gd name="T18" fmla="*/ 0 w 57"/>
              <a:gd name="T19" fmla="*/ 2147483647 h 39"/>
              <a:gd name="T20" fmla="*/ 0 w 57"/>
              <a:gd name="T21" fmla="*/ 2147483647 h 39"/>
              <a:gd name="T22" fmla="*/ 0 w 57"/>
              <a:gd name="T23" fmla="*/ 2147483647 h 39"/>
              <a:gd name="T24" fmla="*/ 2147483647 w 57"/>
              <a:gd name="T25" fmla="*/ 2147483647 h 39"/>
              <a:gd name="T26" fmla="*/ 2147483647 w 57"/>
              <a:gd name="T27" fmla="*/ 2147483647 h 39"/>
              <a:gd name="T28" fmla="*/ 2147483647 w 57"/>
              <a:gd name="T29" fmla="*/ 2147483647 h 39"/>
              <a:gd name="T30" fmla="*/ 2147483647 w 57"/>
              <a:gd name="T31" fmla="*/ 2147483647 h 39"/>
              <a:gd name="T32" fmla="*/ 2147483647 w 57"/>
              <a:gd name="T33" fmla="*/ 2147483647 h 39"/>
              <a:gd name="T34" fmla="*/ 2147483647 w 57"/>
              <a:gd name="T35" fmla="*/ 2147483647 h 39"/>
              <a:gd name="T36" fmla="*/ 2147483647 w 57"/>
              <a:gd name="T37" fmla="*/ 2147483647 h 39"/>
              <a:gd name="T38" fmla="*/ 2147483647 w 57"/>
              <a:gd name="T39" fmla="*/ 2147483647 h 39"/>
              <a:gd name="T40" fmla="*/ 2147483647 w 57"/>
              <a:gd name="T41" fmla="*/ 2147483647 h 39"/>
              <a:gd name="T42" fmla="*/ 2147483647 w 57"/>
              <a:gd name="T43" fmla="*/ 2147483647 h 39"/>
              <a:gd name="T44" fmla="*/ 2147483647 w 57"/>
              <a:gd name="T45" fmla="*/ 2147483647 h 39"/>
              <a:gd name="T46" fmla="*/ 2147483647 w 57"/>
              <a:gd name="T47" fmla="*/ 2147483647 h 39"/>
              <a:gd name="T48" fmla="*/ 2147483647 w 57"/>
              <a:gd name="T49" fmla="*/ 2147483647 h 39"/>
              <a:gd name="T50" fmla="*/ 2147483647 w 57"/>
              <a:gd name="T51" fmla="*/ 2147483647 h 39"/>
              <a:gd name="T52" fmla="*/ 2147483647 w 57"/>
              <a:gd name="T53" fmla="*/ 2147483647 h 39"/>
              <a:gd name="T54" fmla="*/ 2147483647 w 57"/>
              <a:gd name="T55" fmla="*/ 2147483647 h 39"/>
              <a:gd name="T56" fmla="*/ 2147483647 w 57"/>
              <a:gd name="T57" fmla="*/ 2147483647 h 39"/>
              <a:gd name="T58" fmla="*/ 2147483647 w 57"/>
              <a:gd name="T59" fmla="*/ 2147483647 h 39"/>
              <a:gd name="T60" fmla="*/ 2147483647 w 57"/>
              <a:gd name="T61" fmla="*/ 2147483647 h 39"/>
              <a:gd name="T62" fmla="*/ 2147483647 w 57"/>
              <a:gd name="T63" fmla="*/ 2147483647 h 39"/>
              <a:gd name="T64" fmla="*/ 2147483647 w 57"/>
              <a:gd name="T65" fmla="*/ 2147483647 h 39"/>
              <a:gd name="T66" fmla="*/ 2147483647 w 57"/>
              <a:gd name="T67" fmla="*/ 2147483647 h 39"/>
              <a:gd name="T68" fmla="*/ 2147483647 w 57"/>
              <a:gd name="T69" fmla="*/ 2147483647 h 39"/>
              <a:gd name="T70" fmla="*/ 2147483647 w 57"/>
              <a:gd name="T71" fmla="*/ 2147483647 h 39"/>
              <a:gd name="T72" fmla="*/ 2147483647 w 57"/>
              <a:gd name="T73" fmla="*/ 2147483647 h 39"/>
              <a:gd name="T74" fmla="*/ 2147483647 w 57"/>
              <a:gd name="T75" fmla="*/ 2147483647 h 39"/>
              <a:gd name="T76" fmla="*/ 2147483647 w 57"/>
              <a:gd name="T77" fmla="*/ 2147483647 h 39"/>
              <a:gd name="T78" fmla="*/ 2147483647 w 57"/>
              <a:gd name="T79" fmla="*/ 2147483647 h 39"/>
              <a:gd name="T80" fmla="*/ 2147483647 w 57"/>
              <a:gd name="T81" fmla="*/ 2147483647 h 39"/>
              <a:gd name="T82" fmla="*/ 2147483647 w 57"/>
              <a:gd name="T83" fmla="*/ 2147483647 h 39"/>
              <a:gd name="T84" fmla="*/ 2147483647 w 57"/>
              <a:gd name="T85" fmla="*/ 2147483647 h 39"/>
              <a:gd name="T86" fmla="*/ 2147483647 w 57"/>
              <a:gd name="T87" fmla="*/ 2147483647 h 39"/>
              <a:gd name="T88" fmla="*/ 2147483647 w 57"/>
              <a:gd name="T89" fmla="*/ 2147483647 h 39"/>
              <a:gd name="T90" fmla="*/ 2147483647 w 57"/>
              <a:gd name="T91" fmla="*/ 2147483647 h 39"/>
              <a:gd name="T92" fmla="*/ 2147483647 w 57"/>
              <a:gd name="T93" fmla="*/ 2147483647 h 39"/>
              <a:gd name="T94" fmla="*/ 2147483647 w 57"/>
              <a:gd name="T95" fmla="*/ 2147483647 h 39"/>
              <a:gd name="T96" fmla="*/ 2147483647 w 57"/>
              <a:gd name="T97" fmla="*/ 0 h 39"/>
              <a:gd name="T98" fmla="*/ 2147483647 w 57"/>
              <a:gd name="T99" fmla="*/ 0 h 39"/>
              <a:gd name="T100" fmla="*/ 2147483647 w 57"/>
              <a:gd name="T101" fmla="*/ 0 h 39"/>
              <a:gd name="T102" fmla="*/ 2147483647 w 57"/>
              <a:gd name="T103" fmla="*/ 0 h 39"/>
              <a:gd name="T104" fmla="*/ 2147483647 w 57"/>
              <a:gd name="T105" fmla="*/ 0 h 39"/>
              <a:gd name="T106" fmla="*/ 2147483647 w 57"/>
              <a:gd name="T107" fmla="*/ 2147483647 h 39"/>
              <a:gd name="T108" fmla="*/ 2147483647 w 57"/>
              <a:gd name="T109" fmla="*/ 2147483647 h 39"/>
              <a:gd name="T110" fmla="*/ 2147483647 w 57"/>
              <a:gd name="T111" fmla="*/ 2147483647 h 39"/>
              <a:gd name="T112" fmla="*/ 2147483647 w 57"/>
              <a:gd name="T113" fmla="*/ 2147483647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7" name="Freeform 58"/>
          <p:cNvSpPr>
            <a:spLocks/>
          </p:cNvSpPr>
          <p:nvPr/>
        </p:nvSpPr>
        <p:spPr bwMode="auto">
          <a:xfrm>
            <a:off x="6538914" y="4508503"/>
            <a:ext cx="80963" cy="61913"/>
          </a:xfrm>
          <a:custGeom>
            <a:avLst/>
            <a:gdLst>
              <a:gd name="T0" fmla="*/ 2147483647 w 57"/>
              <a:gd name="T1" fmla="*/ 2147483647 h 39"/>
              <a:gd name="T2" fmla="*/ 2147483647 w 57"/>
              <a:gd name="T3" fmla="*/ 2147483647 h 39"/>
              <a:gd name="T4" fmla="*/ 2147483647 w 57"/>
              <a:gd name="T5" fmla="*/ 2147483647 h 39"/>
              <a:gd name="T6" fmla="*/ 2147483647 w 57"/>
              <a:gd name="T7" fmla="*/ 2147483647 h 39"/>
              <a:gd name="T8" fmla="*/ 2147483647 w 57"/>
              <a:gd name="T9" fmla="*/ 2147483647 h 39"/>
              <a:gd name="T10" fmla="*/ 2147483647 w 57"/>
              <a:gd name="T11" fmla="*/ 2147483647 h 39"/>
              <a:gd name="T12" fmla="*/ 2147483647 w 57"/>
              <a:gd name="T13" fmla="*/ 2147483647 h 39"/>
              <a:gd name="T14" fmla="*/ 0 w 57"/>
              <a:gd name="T15" fmla="*/ 2147483647 h 39"/>
              <a:gd name="T16" fmla="*/ 0 w 57"/>
              <a:gd name="T17" fmla="*/ 2147483647 h 39"/>
              <a:gd name="T18" fmla="*/ 0 w 57"/>
              <a:gd name="T19" fmla="*/ 2147483647 h 39"/>
              <a:gd name="T20" fmla="*/ 0 w 57"/>
              <a:gd name="T21" fmla="*/ 2147483647 h 39"/>
              <a:gd name="T22" fmla="*/ 0 w 57"/>
              <a:gd name="T23" fmla="*/ 2147483647 h 39"/>
              <a:gd name="T24" fmla="*/ 2147483647 w 57"/>
              <a:gd name="T25" fmla="*/ 2147483647 h 39"/>
              <a:gd name="T26" fmla="*/ 2147483647 w 57"/>
              <a:gd name="T27" fmla="*/ 2147483647 h 39"/>
              <a:gd name="T28" fmla="*/ 2147483647 w 57"/>
              <a:gd name="T29" fmla="*/ 2147483647 h 39"/>
              <a:gd name="T30" fmla="*/ 2147483647 w 57"/>
              <a:gd name="T31" fmla="*/ 2147483647 h 39"/>
              <a:gd name="T32" fmla="*/ 2147483647 w 57"/>
              <a:gd name="T33" fmla="*/ 2147483647 h 39"/>
              <a:gd name="T34" fmla="*/ 2147483647 w 57"/>
              <a:gd name="T35" fmla="*/ 2147483647 h 39"/>
              <a:gd name="T36" fmla="*/ 2147483647 w 57"/>
              <a:gd name="T37" fmla="*/ 2147483647 h 39"/>
              <a:gd name="T38" fmla="*/ 2147483647 w 57"/>
              <a:gd name="T39" fmla="*/ 2147483647 h 39"/>
              <a:gd name="T40" fmla="*/ 2147483647 w 57"/>
              <a:gd name="T41" fmla="*/ 2147483647 h 39"/>
              <a:gd name="T42" fmla="*/ 2147483647 w 57"/>
              <a:gd name="T43" fmla="*/ 2147483647 h 39"/>
              <a:gd name="T44" fmla="*/ 2147483647 w 57"/>
              <a:gd name="T45" fmla="*/ 2147483647 h 39"/>
              <a:gd name="T46" fmla="*/ 2147483647 w 57"/>
              <a:gd name="T47" fmla="*/ 2147483647 h 39"/>
              <a:gd name="T48" fmla="*/ 2147483647 w 57"/>
              <a:gd name="T49" fmla="*/ 2147483647 h 39"/>
              <a:gd name="T50" fmla="*/ 2147483647 w 57"/>
              <a:gd name="T51" fmla="*/ 2147483647 h 39"/>
              <a:gd name="T52" fmla="*/ 2147483647 w 57"/>
              <a:gd name="T53" fmla="*/ 2147483647 h 39"/>
              <a:gd name="T54" fmla="*/ 2147483647 w 57"/>
              <a:gd name="T55" fmla="*/ 2147483647 h 39"/>
              <a:gd name="T56" fmla="*/ 2147483647 w 57"/>
              <a:gd name="T57" fmla="*/ 2147483647 h 39"/>
              <a:gd name="T58" fmla="*/ 2147483647 w 57"/>
              <a:gd name="T59" fmla="*/ 2147483647 h 39"/>
              <a:gd name="T60" fmla="*/ 2147483647 w 57"/>
              <a:gd name="T61" fmla="*/ 2147483647 h 39"/>
              <a:gd name="T62" fmla="*/ 2147483647 w 57"/>
              <a:gd name="T63" fmla="*/ 2147483647 h 39"/>
              <a:gd name="T64" fmla="*/ 2147483647 w 57"/>
              <a:gd name="T65" fmla="*/ 2147483647 h 39"/>
              <a:gd name="T66" fmla="*/ 2147483647 w 57"/>
              <a:gd name="T67" fmla="*/ 2147483647 h 39"/>
              <a:gd name="T68" fmla="*/ 2147483647 w 57"/>
              <a:gd name="T69" fmla="*/ 2147483647 h 39"/>
              <a:gd name="T70" fmla="*/ 2147483647 w 57"/>
              <a:gd name="T71" fmla="*/ 2147483647 h 39"/>
              <a:gd name="T72" fmla="*/ 2147483647 w 57"/>
              <a:gd name="T73" fmla="*/ 2147483647 h 39"/>
              <a:gd name="T74" fmla="*/ 2147483647 w 57"/>
              <a:gd name="T75" fmla="*/ 2147483647 h 39"/>
              <a:gd name="T76" fmla="*/ 2147483647 w 57"/>
              <a:gd name="T77" fmla="*/ 2147483647 h 39"/>
              <a:gd name="T78" fmla="*/ 2147483647 w 57"/>
              <a:gd name="T79" fmla="*/ 2147483647 h 39"/>
              <a:gd name="T80" fmla="*/ 2147483647 w 57"/>
              <a:gd name="T81" fmla="*/ 2147483647 h 39"/>
              <a:gd name="T82" fmla="*/ 2147483647 w 57"/>
              <a:gd name="T83" fmla="*/ 2147483647 h 39"/>
              <a:gd name="T84" fmla="*/ 2147483647 w 57"/>
              <a:gd name="T85" fmla="*/ 2147483647 h 39"/>
              <a:gd name="T86" fmla="*/ 2147483647 w 57"/>
              <a:gd name="T87" fmla="*/ 2147483647 h 39"/>
              <a:gd name="T88" fmla="*/ 2147483647 w 57"/>
              <a:gd name="T89" fmla="*/ 2147483647 h 39"/>
              <a:gd name="T90" fmla="*/ 2147483647 w 57"/>
              <a:gd name="T91" fmla="*/ 2147483647 h 39"/>
              <a:gd name="T92" fmla="*/ 2147483647 w 57"/>
              <a:gd name="T93" fmla="*/ 2147483647 h 39"/>
              <a:gd name="T94" fmla="*/ 2147483647 w 57"/>
              <a:gd name="T95" fmla="*/ 2147483647 h 39"/>
              <a:gd name="T96" fmla="*/ 2147483647 w 57"/>
              <a:gd name="T97" fmla="*/ 0 h 39"/>
              <a:gd name="T98" fmla="*/ 2147483647 w 57"/>
              <a:gd name="T99" fmla="*/ 0 h 39"/>
              <a:gd name="T100" fmla="*/ 2147483647 w 57"/>
              <a:gd name="T101" fmla="*/ 0 h 39"/>
              <a:gd name="T102" fmla="*/ 2147483647 w 57"/>
              <a:gd name="T103" fmla="*/ 0 h 39"/>
              <a:gd name="T104" fmla="*/ 2147483647 w 57"/>
              <a:gd name="T105" fmla="*/ 0 h 39"/>
              <a:gd name="T106" fmla="*/ 2147483647 w 57"/>
              <a:gd name="T107" fmla="*/ 2147483647 h 39"/>
              <a:gd name="T108" fmla="*/ 2147483647 w 57"/>
              <a:gd name="T109" fmla="*/ 2147483647 h 39"/>
              <a:gd name="T110" fmla="*/ 2147483647 w 57"/>
              <a:gd name="T111" fmla="*/ 2147483647 h 39"/>
              <a:gd name="T112" fmla="*/ 2147483647 w 57"/>
              <a:gd name="T113" fmla="*/ 2147483647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path>
            </a:pathLst>
          </a:custGeom>
          <a:solidFill>
            <a:srgbClr val="FFFF00"/>
          </a:solidFill>
          <a:ln w="4763">
            <a:solidFill>
              <a:srgbClr val="990000"/>
            </a:solidFill>
            <a:round/>
            <a:headEnd/>
            <a:tailEnd/>
          </a:ln>
        </p:spPr>
        <p:txBody>
          <a:bodyPr/>
          <a:lstStyle/>
          <a:p>
            <a:endParaRPr lang="en-US"/>
          </a:p>
        </p:txBody>
      </p:sp>
      <p:sp>
        <p:nvSpPr>
          <p:cNvPr id="53308" name="Freeform 59"/>
          <p:cNvSpPr>
            <a:spLocks/>
          </p:cNvSpPr>
          <p:nvPr/>
        </p:nvSpPr>
        <p:spPr bwMode="auto">
          <a:xfrm>
            <a:off x="6559551" y="4570414"/>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9" name="Freeform 60"/>
          <p:cNvSpPr>
            <a:spLocks/>
          </p:cNvSpPr>
          <p:nvPr/>
        </p:nvSpPr>
        <p:spPr bwMode="auto">
          <a:xfrm>
            <a:off x="6559551" y="4570414"/>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1588">
            <a:solidFill>
              <a:srgbClr val="990000"/>
            </a:solidFill>
            <a:round/>
            <a:headEnd/>
            <a:tailEnd/>
          </a:ln>
        </p:spPr>
        <p:txBody>
          <a:bodyPr/>
          <a:lstStyle/>
          <a:p>
            <a:endParaRPr lang="en-US"/>
          </a:p>
        </p:txBody>
      </p:sp>
      <p:sp>
        <p:nvSpPr>
          <p:cNvPr id="53310" name="Freeform 61"/>
          <p:cNvSpPr>
            <a:spLocks/>
          </p:cNvSpPr>
          <p:nvPr/>
        </p:nvSpPr>
        <p:spPr bwMode="auto">
          <a:xfrm>
            <a:off x="6559551" y="4570414"/>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4763">
            <a:solidFill>
              <a:srgbClr val="990000"/>
            </a:solidFill>
            <a:round/>
            <a:headEnd/>
            <a:tailEnd/>
          </a:ln>
        </p:spPr>
        <p:txBody>
          <a:bodyPr/>
          <a:lstStyle/>
          <a:p>
            <a:endParaRPr lang="en-US"/>
          </a:p>
        </p:txBody>
      </p:sp>
      <p:sp>
        <p:nvSpPr>
          <p:cNvPr id="53311" name="Freeform 62"/>
          <p:cNvSpPr>
            <a:spLocks/>
          </p:cNvSpPr>
          <p:nvPr/>
        </p:nvSpPr>
        <p:spPr bwMode="auto">
          <a:xfrm>
            <a:off x="6527803" y="4227513"/>
            <a:ext cx="315913" cy="330200"/>
          </a:xfrm>
          <a:custGeom>
            <a:avLst/>
            <a:gdLst>
              <a:gd name="T0" fmla="*/ 2147483647 w 224"/>
              <a:gd name="T1" fmla="*/ 2147483647 h 208"/>
              <a:gd name="T2" fmla="*/ 2147483647 w 224"/>
              <a:gd name="T3" fmla="*/ 2147483647 h 208"/>
              <a:gd name="T4" fmla="*/ 2147483647 w 224"/>
              <a:gd name="T5" fmla="*/ 2147483647 h 208"/>
              <a:gd name="T6" fmla="*/ 2147483647 w 224"/>
              <a:gd name="T7" fmla="*/ 2147483647 h 208"/>
              <a:gd name="T8" fmla="*/ 2147483647 w 224"/>
              <a:gd name="T9" fmla="*/ 2147483647 h 208"/>
              <a:gd name="T10" fmla="*/ 2147483647 w 224"/>
              <a:gd name="T11" fmla="*/ 2147483647 h 208"/>
              <a:gd name="T12" fmla="*/ 2147483647 w 224"/>
              <a:gd name="T13" fmla="*/ 2147483647 h 208"/>
              <a:gd name="T14" fmla="*/ 2147483647 w 224"/>
              <a:gd name="T15" fmla="*/ 2147483647 h 208"/>
              <a:gd name="T16" fmla="*/ 2147483647 w 224"/>
              <a:gd name="T17" fmla="*/ 2147483647 h 208"/>
              <a:gd name="T18" fmla="*/ 2147483647 w 224"/>
              <a:gd name="T19" fmla="*/ 2147483647 h 208"/>
              <a:gd name="T20" fmla="*/ 2147483647 w 224"/>
              <a:gd name="T21" fmla="*/ 2147483647 h 208"/>
              <a:gd name="T22" fmla="*/ 2147483647 w 224"/>
              <a:gd name="T23" fmla="*/ 2147483647 h 208"/>
              <a:gd name="T24" fmla="*/ 2147483647 w 224"/>
              <a:gd name="T25" fmla="*/ 2147483647 h 208"/>
              <a:gd name="T26" fmla="*/ 2147483647 w 224"/>
              <a:gd name="T27" fmla="*/ 2147483647 h 208"/>
              <a:gd name="T28" fmla="*/ 2147483647 w 224"/>
              <a:gd name="T29" fmla="*/ 2147483647 h 208"/>
              <a:gd name="T30" fmla="*/ 2147483647 w 224"/>
              <a:gd name="T31" fmla="*/ 2147483647 h 208"/>
              <a:gd name="T32" fmla="*/ 2147483647 w 224"/>
              <a:gd name="T33" fmla="*/ 2147483647 h 208"/>
              <a:gd name="T34" fmla="*/ 2147483647 w 224"/>
              <a:gd name="T35" fmla="*/ 2147483647 h 208"/>
              <a:gd name="T36" fmla="*/ 2147483647 w 224"/>
              <a:gd name="T37" fmla="*/ 2147483647 h 208"/>
              <a:gd name="T38" fmla="*/ 2147483647 w 224"/>
              <a:gd name="T39" fmla="*/ 2147483647 h 208"/>
              <a:gd name="T40" fmla="*/ 2147483647 w 224"/>
              <a:gd name="T41" fmla="*/ 2147483647 h 208"/>
              <a:gd name="T42" fmla="*/ 2147483647 w 224"/>
              <a:gd name="T43" fmla="*/ 2147483647 h 208"/>
              <a:gd name="T44" fmla="*/ 2147483647 w 224"/>
              <a:gd name="T45" fmla="*/ 2147483647 h 208"/>
              <a:gd name="T46" fmla="*/ 2147483647 w 224"/>
              <a:gd name="T47" fmla="*/ 2147483647 h 208"/>
              <a:gd name="T48" fmla="*/ 2147483647 w 224"/>
              <a:gd name="T49" fmla="*/ 2147483647 h 208"/>
              <a:gd name="T50" fmla="*/ 2147483647 w 224"/>
              <a:gd name="T51" fmla="*/ 2147483647 h 208"/>
              <a:gd name="T52" fmla="*/ 2147483647 w 224"/>
              <a:gd name="T53" fmla="*/ 2147483647 h 208"/>
              <a:gd name="T54" fmla="*/ 2147483647 w 224"/>
              <a:gd name="T55" fmla="*/ 2147483647 h 208"/>
              <a:gd name="T56" fmla="*/ 2147483647 w 224"/>
              <a:gd name="T57" fmla="*/ 2147483647 h 208"/>
              <a:gd name="T58" fmla="*/ 2147483647 w 224"/>
              <a:gd name="T59" fmla="*/ 2147483647 h 208"/>
              <a:gd name="T60" fmla="*/ 2147483647 w 224"/>
              <a:gd name="T61" fmla="*/ 2147483647 h 208"/>
              <a:gd name="T62" fmla="*/ 2147483647 w 224"/>
              <a:gd name="T63" fmla="*/ 2147483647 h 208"/>
              <a:gd name="T64" fmla="*/ 2147483647 w 224"/>
              <a:gd name="T65" fmla="*/ 2147483647 h 208"/>
              <a:gd name="T66" fmla="*/ 2147483647 w 224"/>
              <a:gd name="T67" fmla="*/ 2147483647 h 208"/>
              <a:gd name="T68" fmla="*/ 2147483647 w 224"/>
              <a:gd name="T69" fmla="*/ 2147483647 h 208"/>
              <a:gd name="T70" fmla="*/ 2147483647 w 224"/>
              <a:gd name="T71" fmla="*/ 2147483647 h 208"/>
              <a:gd name="T72" fmla="*/ 2147483647 w 224"/>
              <a:gd name="T73" fmla="*/ 2147483647 h 208"/>
              <a:gd name="T74" fmla="*/ 2147483647 w 224"/>
              <a:gd name="T75" fmla="*/ 0 h 208"/>
              <a:gd name="T76" fmla="*/ 2147483647 w 224"/>
              <a:gd name="T77" fmla="*/ 2147483647 h 208"/>
              <a:gd name="T78" fmla="*/ 2147483647 w 224"/>
              <a:gd name="T79" fmla="*/ 2147483647 h 208"/>
              <a:gd name="T80" fmla="*/ 2147483647 w 224"/>
              <a:gd name="T81" fmla="*/ 2147483647 h 208"/>
              <a:gd name="T82" fmla="*/ 2147483647 w 224"/>
              <a:gd name="T83" fmla="*/ 2147483647 h 208"/>
              <a:gd name="T84" fmla="*/ 2147483647 w 224"/>
              <a:gd name="T85" fmla="*/ 2147483647 h 208"/>
              <a:gd name="T86" fmla="*/ 2147483647 w 224"/>
              <a:gd name="T87" fmla="*/ 2147483647 h 208"/>
              <a:gd name="T88" fmla="*/ 2147483647 w 224"/>
              <a:gd name="T89" fmla="*/ 2147483647 h 208"/>
              <a:gd name="T90" fmla="*/ 2147483647 w 224"/>
              <a:gd name="T91" fmla="*/ 2147483647 h 208"/>
              <a:gd name="T92" fmla="*/ 2147483647 w 224"/>
              <a:gd name="T93" fmla="*/ 2147483647 h 208"/>
              <a:gd name="T94" fmla="*/ 2147483647 w 224"/>
              <a:gd name="T95" fmla="*/ 2147483647 h 208"/>
              <a:gd name="T96" fmla="*/ 0 w 224"/>
              <a:gd name="T97" fmla="*/ 2147483647 h 208"/>
              <a:gd name="T98" fmla="*/ 2147483647 w 224"/>
              <a:gd name="T99" fmla="*/ 2147483647 h 208"/>
              <a:gd name="T100" fmla="*/ 2147483647 w 224"/>
              <a:gd name="T101" fmla="*/ 2147483647 h 208"/>
              <a:gd name="T102" fmla="*/ 2147483647 w 224"/>
              <a:gd name="T103" fmla="*/ 2147483647 h 208"/>
              <a:gd name="T104" fmla="*/ 2147483647 w 224"/>
              <a:gd name="T105" fmla="*/ 2147483647 h 20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4"/>
              <a:gd name="T160" fmla="*/ 0 h 208"/>
              <a:gd name="T161" fmla="*/ 224 w 224"/>
              <a:gd name="T162" fmla="*/ 208 h 20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4" h="208">
                <a:moveTo>
                  <a:pt x="31" y="130"/>
                </a:moveTo>
                <a:lnTo>
                  <a:pt x="35" y="133"/>
                </a:lnTo>
                <a:lnTo>
                  <a:pt x="42" y="136"/>
                </a:lnTo>
                <a:lnTo>
                  <a:pt x="53" y="142"/>
                </a:lnTo>
                <a:lnTo>
                  <a:pt x="65" y="149"/>
                </a:lnTo>
                <a:lnTo>
                  <a:pt x="78" y="158"/>
                </a:lnTo>
                <a:lnTo>
                  <a:pt x="91" y="167"/>
                </a:lnTo>
                <a:lnTo>
                  <a:pt x="106" y="176"/>
                </a:lnTo>
                <a:lnTo>
                  <a:pt x="119" y="186"/>
                </a:lnTo>
                <a:lnTo>
                  <a:pt x="121" y="186"/>
                </a:lnTo>
                <a:lnTo>
                  <a:pt x="124" y="186"/>
                </a:lnTo>
                <a:lnTo>
                  <a:pt x="127" y="188"/>
                </a:lnTo>
                <a:lnTo>
                  <a:pt x="131" y="189"/>
                </a:lnTo>
                <a:lnTo>
                  <a:pt x="134" y="189"/>
                </a:lnTo>
                <a:lnTo>
                  <a:pt x="137" y="191"/>
                </a:lnTo>
                <a:lnTo>
                  <a:pt x="140" y="191"/>
                </a:lnTo>
                <a:lnTo>
                  <a:pt x="146" y="194"/>
                </a:lnTo>
                <a:lnTo>
                  <a:pt x="153" y="197"/>
                </a:lnTo>
                <a:lnTo>
                  <a:pt x="159" y="200"/>
                </a:lnTo>
                <a:lnTo>
                  <a:pt x="164" y="203"/>
                </a:lnTo>
                <a:lnTo>
                  <a:pt x="170" y="205"/>
                </a:lnTo>
                <a:lnTo>
                  <a:pt x="176" y="208"/>
                </a:lnTo>
                <a:lnTo>
                  <a:pt x="181" y="208"/>
                </a:lnTo>
                <a:lnTo>
                  <a:pt x="189" y="208"/>
                </a:lnTo>
                <a:lnTo>
                  <a:pt x="195" y="205"/>
                </a:lnTo>
                <a:lnTo>
                  <a:pt x="199" y="203"/>
                </a:lnTo>
                <a:lnTo>
                  <a:pt x="204" y="197"/>
                </a:lnTo>
                <a:lnTo>
                  <a:pt x="207" y="191"/>
                </a:lnTo>
                <a:lnTo>
                  <a:pt x="210" y="185"/>
                </a:lnTo>
                <a:lnTo>
                  <a:pt x="211" y="177"/>
                </a:lnTo>
                <a:lnTo>
                  <a:pt x="213" y="170"/>
                </a:lnTo>
                <a:lnTo>
                  <a:pt x="214" y="164"/>
                </a:lnTo>
                <a:lnTo>
                  <a:pt x="215" y="163"/>
                </a:lnTo>
                <a:lnTo>
                  <a:pt x="217" y="161"/>
                </a:lnTo>
                <a:lnTo>
                  <a:pt x="217" y="160"/>
                </a:lnTo>
                <a:lnTo>
                  <a:pt x="218" y="157"/>
                </a:lnTo>
                <a:lnTo>
                  <a:pt x="220" y="155"/>
                </a:lnTo>
                <a:lnTo>
                  <a:pt x="221" y="154"/>
                </a:lnTo>
                <a:lnTo>
                  <a:pt x="223" y="152"/>
                </a:lnTo>
                <a:lnTo>
                  <a:pt x="223" y="149"/>
                </a:lnTo>
                <a:lnTo>
                  <a:pt x="221" y="146"/>
                </a:lnTo>
                <a:lnTo>
                  <a:pt x="221" y="142"/>
                </a:lnTo>
                <a:lnTo>
                  <a:pt x="220" y="136"/>
                </a:lnTo>
                <a:lnTo>
                  <a:pt x="218" y="128"/>
                </a:lnTo>
                <a:lnTo>
                  <a:pt x="217" y="123"/>
                </a:lnTo>
                <a:lnTo>
                  <a:pt x="215" y="117"/>
                </a:lnTo>
                <a:lnTo>
                  <a:pt x="213" y="112"/>
                </a:lnTo>
                <a:lnTo>
                  <a:pt x="218" y="108"/>
                </a:lnTo>
                <a:lnTo>
                  <a:pt x="223" y="103"/>
                </a:lnTo>
                <a:lnTo>
                  <a:pt x="224" y="96"/>
                </a:lnTo>
                <a:lnTo>
                  <a:pt x="224" y="88"/>
                </a:lnTo>
                <a:lnTo>
                  <a:pt x="224" y="81"/>
                </a:lnTo>
                <a:lnTo>
                  <a:pt x="223" y="72"/>
                </a:lnTo>
                <a:lnTo>
                  <a:pt x="221" y="65"/>
                </a:lnTo>
                <a:lnTo>
                  <a:pt x="220" y="59"/>
                </a:lnTo>
                <a:lnTo>
                  <a:pt x="220" y="56"/>
                </a:lnTo>
                <a:lnTo>
                  <a:pt x="218" y="54"/>
                </a:lnTo>
                <a:lnTo>
                  <a:pt x="217" y="53"/>
                </a:lnTo>
                <a:lnTo>
                  <a:pt x="215" y="51"/>
                </a:lnTo>
                <a:lnTo>
                  <a:pt x="213" y="50"/>
                </a:lnTo>
                <a:lnTo>
                  <a:pt x="211" y="48"/>
                </a:lnTo>
                <a:lnTo>
                  <a:pt x="210" y="47"/>
                </a:lnTo>
                <a:lnTo>
                  <a:pt x="208" y="46"/>
                </a:lnTo>
                <a:lnTo>
                  <a:pt x="207" y="38"/>
                </a:lnTo>
                <a:lnTo>
                  <a:pt x="204" y="32"/>
                </a:lnTo>
                <a:lnTo>
                  <a:pt x="199" y="26"/>
                </a:lnTo>
                <a:lnTo>
                  <a:pt x="196" y="20"/>
                </a:lnTo>
                <a:lnTo>
                  <a:pt x="192" y="16"/>
                </a:lnTo>
                <a:lnTo>
                  <a:pt x="186" y="11"/>
                </a:lnTo>
                <a:lnTo>
                  <a:pt x="181" y="7"/>
                </a:lnTo>
                <a:lnTo>
                  <a:pt x="176" y="4"/>
                </a:lnTo>
                <a:lnTo>
                  <a:pt x="170" y="1"/>
                </a:lnTo>
                <a:lnTo>
                  <a:pt x="164" y="0"/>
                </a:lnTo>
                <a:lnTo>
                  <a:pt x="158" y="0"/>
                </a:lnTo>
                <a:lnTo>
                  <a:pt x="152" y="0"/>
                </a:lnTo>
                <a:lnTo>
                  <a:pt x="143" y="3"/>
                </a:lnTo>
                <a:lnTo>
                  <a:pt x="133" y="7"/>
                </a:lnTo>
                <a:lnTo>
                  <a:pt x="124" y="13"/>
                </a:lnTo>
                <a:lnTo>
                  <a:pt x="115" y="19"/>
                </a:lnTo>
                <a:lnTo>
                  <a:pt x="105" y="25"/>
                </a:lnTo>
                <a:lnTo>
                  <a:pt x="96" y="29"/>
                </a:lnTo>
                <a:lnTo>
                  <a:pt x="85" y="32"/>
                </a:lnTo>
                <a:lnTo>
                  <a:pt x="76" y="37"/>
                </a:lnTo>
                <a:lnTo>
                  <a:pt x="68" y="40"/>
                </a:lnTo>
                <a:lnTo>
                  <a:pt x="60" y="44"/>
                </a:lnTo>
                <a:lnTo>
                  <a:pt x="51" y="48"/>
                </a:lnTo>
                <a:lnTo>
                  <a:pt x="45" y="53"/>
                </a:lnTo>
                <a:lnTo>
                  <a:pt x="38" y="56"/>
                </a:lnTo>
                <a:lnTo>
                  <a:pt x="34" y="60"/>
                </a:lnTo>
                <a:lnTo>
                  <a:pt x="28" y="65"/>
                </a:lnTo>
                <a:lnTo>
                  <a:pt x="22" y="68"/>
                </a:lnTo>
                <a:lnTo>
                  <a:pt x="17" y="72"/>
                </a:lnTo>
                <a:lnTo>
                  <a:pt x="11" y="75"/>
                </a:lnTo>
                <a:lnTo>
                  <a:pt x="7" y="81"/>
                </a:lnTo>
                <a:lnTo>
                  <a:pt x="2" y="86"/>
                </a:lnTo>
                <a:lnTo>
                  <a:pt x="0" y="91"/>
                </a:lnTo>
                <a:lnTo>
                  <a:pt x="0" y="99"/>
                </a:lnTo>
                <a:lnTo>
                  <a:pt x="1" y="106"/>
                </a:lnTo>
                <a:lnTo>
                  <a:pt x="5" y="114"/>
                </a:lnTo>
                <a:lnTo>
                  <a:pt x="10" y="120"/>
                </a:lnTo>
                <a:lnTo>
                  <a:pt x="16" y="124"/>
                </a:lnTo>
                <a:lnTo>
                  <a:pt x="20" y="127"/>
                </a:lnTo>
                <a:lnTo>
                  <a:pt x="25" y="128"/>
                </a:lnTo>
                <a:lnTo>
                  <a:pt x="29" y="130"/>
                </a:lnTo>
                <a:lnTo>
                  <a:pt x="31" y="1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2" name="Freeform 63"/>
          <p:cNvSpPr>
            <a:spLocks/>
          </p:cNvSpPr>
          <p:nvPr/>
        </p:nvSpPr>
        <p:spPr bwMode="auto">
          <a:xfrm>
            <a:off x="6538916" y="4337054"/>
            <a:ext cx="71437" cy="87313"/>
          </a:xfrm>
          <a:custGeom>
            <a:avLst/>
            <a:gdLst>
              <a:gd name="T0" fmla="*/ 2147483647 w 51"/>
              <a:gd name="T1" fmla="*/ 2147483647 h 55"/>
              <a:gd name="T2" fmla="*/ 2147483647 w 51"/>
              <a:gd name="T3" fmla="*/ 2147483647 h 55"/>
              <a:gd name="T4" fmla="*/ 2147483647 w 51"/>
              <a:gd name="T5" fmla="*/ 2147483647 h 55"/>
              <a:gd name="T6" fmla="*/ 2147483647 w 51"/>
              <a:gd name="T7" fmla="*/ 2147483647 h 55"/>
              <a:gd name="T8" fmla="*/ 2147483647 w 51"/>
              <a:gd name="T9" fmla="*/ 2147483647 h 55"/>
              <a:gd name="T10" fmla="*/ 2147483647 w 51"/>
              <a:gd name="T11" fmla="*/ 2147483647 h 55"/>
              <a:gd name="T12" fmla="*/ 2147483647 w 51"/>
              <a:gd name="T13" fmla="*/ 2147483647 h 55"/>
              <a:gd name="T14" fmla="*/ 2147483647 w 51"/>
              <a:gd name="T15" fmla="*/ 2147483647 h 55"/>
              <a:gd name="T16" fmla="*/ 2147483647 w 51"/>
              <a:gd name="T17" fmla="*/ 2147483647 h 55"/>
              <a:gd name="T18" fmla="*/ 2147483647 w 51"/>
              <a:gd name="T19" fmla="*/ 2147483647 h 55"/>
              <a:gd name="T20" fmla="*/ 2147483647 w 51"/>
              <a:gd name="T21" fmla="*/ 2147483647 h 55"/>
              <a:gd name="T22" fmla="*/ 2147483647 w 51"/>
              <a:gd name="T23" fmla="*/ 2147483647 h 55"/>
              <a:gd name="T24" fmla="*/ 2147483647 w 51"/>
              <a:gd name="T25" fmla="*/ 2147483647 h 55"/>
              <a:gd name="T26" fmla="*/ 2147483647 w 51"/>
              <a:gd name="T27" fmla="*/ 2147483647 h 55"/>
              <a:gd name="T28" fmla="*/ 2147483647 w 51"/>
              <a:gd name="T29" fmla="*/ 2147483647 h 55"/>
              <a:gd name="T30" fmla="*/ 2147483647 w 51"/>
              <a:gd name="T31" fmla="*/ 2147483647 h 55"/>
              <a:gd name="T32" fmla="*/ 2147483647 w 51"/>
              <a:gd name="T33" fmla="*/ 2147483647 h 55"/>
              <a:gd name="T34" fmla="*/ 2147483647 w 51"/>
              <a:gd name="T35" fmla="*/ 2147483647 h 55"/>
              <a:gd name="T36" fmla="*/ 2147483647 w 51"/>
              <a:gd name="T37" fmla="*/ 2147483647 h 55"/>
              <a:gd name="T38" fmla="*/ 2147483647 w 51"/>
              <a:gd name="T39" fmla="*/ 2147483647 h 55"/>
              <a:gd name="T40" fmla="*/ 2147483647 w 51"/>
              <a:gd name="T41" fmla="*/ 2147483647 h 55"/>
              <a:gd name="T42" fmla="*/ 2147483647 w 51"/>
              <a:gd name="T43" fmla="*/ 2147483647 h 55"/>
              <a:gd name="T44" fmla="*/ 2147483647 w 51"/>
              <a:gd name="T45" fmla="*/ 2147483647 h 55"/>
              <a:gd name="T46" fmla="*/ 2147483647 w 51"/>
              <a:gd name="T47" fmla="*/ 2147483647 h 55"/>
              <a:gd name="T48" fmla="*/ 2147483647 w 51"/>
              <a:gd name="T49" fmla="*/ 2147483647 h 55"/>
              <a:gd name="T50" fmla="*/ 2147483647 w 51"/>
              <a:gd name="T51" fmla="*/ 2147483647 h 55"/>
              <a:gd name="T52" fmla="*/ 2147483647 w 51"/>
              <a:gd name="T53" fmla="*/ 2147483647 h 55"/>
              <a:gd name="T54" fmla="*/ 2147483647 w 51"/>
              <a:gd name="T55" fmla="*/ 2147483647 h 55"/>
              <a:gd name="T56" fmla="*/ 2147483647 w 51"/>
              <a:gd name="T57" fmla="*/ 2147483647 h 55"/>
              <a:gd name="T58" fmla="*/ 2147483647 w 51"/>
              <a:gd name="T59" fmla="*/ 2147483647 h 55"/>
              <a:gd name="T60" fmla="*/ 2147483647 w 51"/>
              <a:gd name="T61" fmla="*/ 2147483647 h 55"/>
              <a:gd name="T62" fmla="*/ 2147483647 w 51"/>
              <a:gd name="T63" fmla="*/ 2147483647 h 55"/>
              <a:gd name="T64" fmla="*/ 2147483647 w 51"/>
              <a:gd name="T65" fmla="*/ 2147483647 h 55"/>
              <a:gd name="T66" fmla="*/ 2147483647 w 51"/>
              <a:gd name="T67" fmla="*/ 0 h 55"/>
              <a:gd name="T68" fmla="*/ 2147483647 w 51"/>
              <a:gd name="T69" fmla="*/ 0 h 55"/>
              <a:gd name="T70" fmla="*/ 2147483647 w 51"/>
              <a:gd name="T71" fmla="*/ 0 h 55"/>
              <a:gd name="T72" fmla="*/ 2147483647 w 51"/>
              <a:gd name="T73" fmla="*/ 2147483647 h 55"/>
              <a:gd name="T74" fmla="*/ 2147483647 w 51"/>
              <a:gd name="T75" fmla="*/ 2147483647 h 55"/>
              <a:gd name="T76" fmla="*/ 2147483647 w 51"/>
              <a:gd name="T77" fmla="*/ 2147483647 h 55"/>
              <a:gd name="T78" fmla="*/ 2147483647 w 51"/>
              <a:gd name="T79" fmla="*/ 2147483647 h 55"/>
              <a:gd name="T80" fmla="*/ 2147483647 w 51"/>
              <a:gd name="T81" fmla="*/ 2147483647 h 55"/>
              <a:gd name="T82" fmla="*/ 2147483647 w 51"/>
              <a:gd name="T83" fmla="*/ 2147483647 h 55"/>
              <a:gd name="T84" fmla="*/ 2147483647 w 51"/>
              <a:gd name="T85" fmla="*/ 2147483647 h 55"/>
              <a:gd name="T86" fmla="*/ 2147483647 w 51"/>
              <a:gd name="T87" fmla="*/ 2147483647 h 55"/>
              <a:gd name="T88" fmla="*/ 2147483647 w 51"/>
              <a:gd name="T89" fmla="*/ 2147483647 h 55"/>
              <a:gd name="T90" fmla="*/ 2147483647 w 51"/>
              <a:gd name="T91" fmla="*/ 2147483647 h 55"/>
              <a:gd name="T92" fmla="*/ 2147483647 w 51"/>
              <a:gd name="T93" fmla="*/ 2147483647 h 55"/>
              <a:gd name="T94" fmla="*/ 2147483647 w 51"/>
              <a:gd name="T95" fmla="*/ 2147483647 h 55"/>
              <a:gd name="T96" fmla="*/ 2147483647 w 51"/>
              <a:gd name="T97" fmla="*/ 2147483647 h 55"/>
              <a:gd name="T98" fmla="*/ 2147483647 w 51"/>
              <a:gd name="T99" fmla="*/ 2147483647 h 55"/>
              <a:gd name="T100" fmla="*/ 2147483647 w 51"/>
              <a:gd name="T101" fmla="*/ 2147483647 h 55"/>
              <a:gd name="T102" fmla="*/ 2147483647 w 51"/>
              <a:gd name="T103" fmla="*/ 2147483647 h 55"/>
              <a:gd name="T104" fmla="*/ 0 w 51"/>
              <a:gd name="T105" fmla="*/ 2147483647 h 55"/>
              <a:gd name="T106" fmla="*/ 0 w 51"/>
              <a:gd name="T107" fmla="*/ 2147483647 h 55"/>
              <a:gd name="T108" fmla="*/ 0 w 51"/>
              <a:gd name="T109" fmla="*/ 2147483647 h 55"/>
              <a:gd name="T110" fmla="*/ 2147483647 w 51"/>
              <a:gd name="T111" fmla="*/ 2147483647 h 55"/>
              <a:gd name="T112" fmla="*/ 2147483647 w 51"/>
              <a:gd name="T113" fmla="*/ 2147483647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3" name="Freeform 64"/>
          <p:cNvSpPr>
            <a:spLocks/>
          </p:cNvSpPr>
          <p:nvPr/>
        </p:nvSpPr>
        <p:spPr bwMode="auto">
          <a:xfrm>
            <a:off x="6858002" y="4343403"/>
            <a:ext cx="71439" cy="87313"/>
          </a:xfrm>
          <a:custGeom>
            <a:avLst/>
            <a:gdLst>
              <a:gd name="T0" fmla="*/ 2147483647 w 51"/>
              <a:gd name="T1" fmla="*/ 2147483647 h 55"/>
              <a:gd name="T2" fmla="*/ 2147483647 w 51"/>
              <a:gd name="T3" fmla="*/ 2147483647 h 55"/>
              <a:gd name="T4" fmla="*/ 2147483647 w 51"/>
              <a:gd name="T5" fmla="*/ 2147483647 h 55"/>
              <a:gd name="T6" fmla="*/ 2147483647 w 51"/>
              <a:gd name="T7" fmla="*/ 2147483647 h 55"/>
              <a:gd name="T8" fmla="*/ 2147483647 w 51"/>
              <a:gd name="T9" fmla="*/ 2147483647 h 55"/>
              <a:gd name="T10" fmla="*/ 2147483647 w 51"/>
              <a:gd name="T11" fmla="*/ 2147483647 h 55"/>
              <a:gd name="T12" fmla="*/ 2147483647 w 51"/>
              <a:gd name="T13" fmla="*/ 2147483647 h 55"/>
              <a:gd name="T14" fmla="*/ 2147483647 w 51"/>
              <a:gd name="T15" fmla="*/ 2147483647 h 55"/>
              <a:gd name="T16" fmla="*/ 2147483647 w 51"/>
              <a:gd name="T17" fmla="*/ 2147483647 h 55"/>
              <a:gd name="T18" fmla="*/ 2147483647 w 51"/>
              <a:gd name="T19" fmla="*/ 2147483647 h 55"/>
              <a:gd name="T20" fmla="*/ 2147483647 w 51"/>
              <a:gd name="T21" fmla="*/ 2147483647 h 55"/>
              <a:gd name="T22" fmla="*/ 2147483647 w 51"/>
              <a:gd name="T23" fmla="*/ 2147483647 h 55"/>
              <a:gd name="T24" fmla="*/ 2147483647 w 51"/>
              <a:gd name="T25" fmla="*/ 2147483647 h 55"/>
              <a:gd name="T26" fmla="*/ 2147483647 w 51"/>
              <a:gd name="T27" fmla="*/ 2147483647 h 55"/>
              <a:gd name="T28" fmla="*/ 2147483647 w 51"/>
              <a:gd name="T29" fmla="*/ 2147483647 h 55"/>
              <a:gd name="T30" fmla="*/ 2147483647 w 51"/>
              <a:gd name="T31" fmla="*/ 2147483647 h 55"/>
              <a:gd name="T32" fmla="*/ 2147483647 w 51"/>
              <a:gd name="T33" fmla="*/ 2147483647 h 55"/>
              <a:gd name="T34" fmla="*/ 2147483647 w 51"/>
              <a:gd name="T35" fmla="*/ 2147483647 h 55"/>
              <a:gd name="T36" fmla="*/ 2147483647 w 51"/>
              <a:gd name="T37" fmla="*/ 2147483647 h 55"/>
              <a:gd name="T38" fmla="*/ 2147483647 w 51"/>
              <a:gd name="T39" fmla="*/ 2147483647 h 55"/>
              <a:gd name="T40" fmla="*/ 2147483647 w 51"/>
              <a:gd name="T41" fmla="*/ 2147483647 h 55"/>
              <a:gd name="T42" fmla="*/ 2147483647 w 51"/>
              <a:gd name="T43" fmla="*/ 2147483647 h 55"/>
              <a:gd name="T44" fmla="*/ 2147483647 w 51"/>
              <a:gd name="T45" fmla="*/ 2147483647 h 55"/>
              <a:gd name="T46" fmla="*/ 2147483647 w 51"/>
              <a:gd name="T47" fmla="*/ 2147483647 h 55"/>
              <a:gd name="T48" fmla="*/ 2147483647 w 51"/>
              <a:gd name="T49" fmla="*/ 2147483647 h 55"/>
              <a:gd name="T50" fmla="*/ 2147483647 w 51"/>
              <a:gd name="T51" fmla="*/ 2147483647 h 55"/>
              <a:gd name="T52" fmla="*/ 2147483647 w 51"/>
              <a:gd name="T53" fmla="*/ 2147483647 h 55"/>
              <a:gd name="T54" fmla="*/ 2147483647 w 51"/>
              <a:gd name="T55" fmla="*/ 2147483647 h 55"/>
              <a:gd name="T56" fmla="*/ 2147483647 w 51"/>
              <a:gd name="T57" fmla="*/ 2147483647 h 55"/>
              <a:gd name="T58" fmla="*/ 2147483647 w 51"/>
              <a:gd name="T59" fmla="*/ 2147483647 h 55"/>
              <a:gd name="T60" fmla="*/ 2147483647 w 51"/>
              <a:gd name="T61" fmla="*/ 2147483647 h 55"/>
              <a:gd name="T62" fmla="*/ 2147483647 w 51"/>
              <a:gd name="T63" fmla="*/ 2147483647 h 55"/>
              <a:gd name="T64" fmla="*/ 2147483647 w 51"/>
              <a:gd name="T65" fmla="*/ 2147483647 h 55"/>
              <a:gd name="T66" fmla="*/ 2147483647 w 51"/>
              <a:gd name="T67" fmla="*/ 0 h 55"/>
              <a:gd name="T68" fmla="*/ 2147483647 w 51"/>
              <a:gd name="T69" fmla="*/ 0 h 55"/>
              <a:gd name="T70" fmla="*/ 2147483647 w 51"/>
              <a:gd name="T71" fmla="*/ 0 h 55"/>
              <a:gd name="T72" fmla="*/ 2147483647 w 51"/>
              <a:gd name="T73" fmla="*/ 2147483647 h 55"/>
              <a:gd name="T74" fmla="*/ 2147483647 w 51"/>
              <a:gd name="T75" fmla="*/ 2147483647 h 55"/>
              <a:gd name="T76" fmla="*/ 2147483647 w 51"/>
              <a:gd name="T77" fmla="*/ 2147483647 h 55"/>
              <a:gd name="T78" fmla="*/ 2147483647 w 51"/>
              <a:gd name="T79" fmla="*/ 2147483647 h 55"/>
              <a:gd name="T80" fmla="*/ 2147483647 w 51"/>
              <a:gd name="T81" fmla="*/ 2147483647 h 55"/>
              <a:gd name="T82" fmla="*/ 2147483647 w 51"/>
              <a:gd name="T83" fmla="*/ 2147483647 h 55"/>
              <a:gd name="T84" fmla="*/ 2147483647 w 51"/>
              <a:gd name="T85" fmla="*/ 2147483647 h 55"/>
              <a:gd name="T86" fmla="*/ 2147483647 w 51"/>
              <a:gd name="T87" fmla="*/ 2147483647 h 55"/>
              <a:gd name="T88" fmla="*/ 2147483647 w 51"/>
              <a:gd name="T89" fmla="*/ 2147483647 h 55"/>
              <a:gd name="T90" fmla="*/ 2147483647 w 51"/>
              <a:gd name="T91" fmla="*/ 2147483647 h 55"/>
              <a:gd name="T92" fmla="*/ 2147483647 w 51"/>
              <a:gd name="T93" fmla="*/ 2147483647 h 55"/>
              <a:gd name="T94" fmla="*/ 2147483647 w 51"/>
              <a:gd name="T95" fmla="*/ 2147483647 h 55"/>
              <a:gd name="T96" fmla="*/ 2147483647 w 51"/>
              <a:gd name="T97" fmla="*/ 2147483647 h 55"/>
              <a:gd name="T98" fmla="*/ 2147483647 w 51"/>
              <a:gd name="T99" fmla="*/ 2147483647 h 55"/>
              <a:gd name="T100" fmla="*/ 2147483647 w 51"/>
              <a:gd name="T101" fmla="*/ 2147483647 h 55"/>
              <a:gd name="T102" fmla="*/ 2147483647 w 51"/>
              <a:gd name="T103" fmla="*/ 2147483647 h 55"/>
              <a:gd name="T104" fmla="*/ 0 w 51"/>
              <a:gd name="T105" fmla="*/ 2147483647 h 55"/>
              <a:gd name="T106" fmla="*/ 0 w 51"/>
              <a:gd name="T107" fmla="*/ 2147483647 h 55"/>
              <a:gd name="T108" fmla="*/ 0 w 51"/>
              <a:gd name="T109" fmla="*/ 2147483647 h 55"/>
              <a:gd name="T110" fmla="*/ 2147483647 w 51"/>
              <a:gd name="T111" fmla="*/ 2147483647 h 55"/>
              <a:gd name="T112" fmla="*/ 2147483647 w 51"/>
              <a:gd name="T113" fmla="*/ 2147483647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path>
            </a:pathLst>
          </a:custGeom>
          <a:solidFill>
            <a:srgbClr val="FFFF00"/>
          </a:solidFill>
          <a:ln w="4763">
            <a:solidFill>
              <a:srgbClr val="990000"/>
            </a:solidFill>
            <a:round/>
            <a:headEnd/>
            <a:tailEnd/>
          </a:ln>
        </p:spPr>
        <p:txBody>
          <a:bodyPr/>
          <a:lstStyle/>
          <a:p>
            <a:endParaRPr lang="en-US"/>
          </a:p>
        </p:txBody>
      </p:sp>
      <p:sp>
        <p:nvSpPr>
          <p:cNvPr id="53314" name="Freeform 65"/>
          <p:cNvSpPr>
            <a:spLocks/>
          </p:cNvSpPr>
          <p:nvPr/>
        </p:nvSpPr>
        <p:spPr bwMode="auto">
          <a:xfrm>
            <a:off x="6596064" y="4354515"/>
            <a:ext cx="80963" cy="93663"/>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5" name="Freeform 66"/>
          <p:cNvSpPr>
            <a:spLocks/>
          </p:cNvSpPr>
          <p:nvPr/>
        </p:nvSpPr>
        <p:spPr bwMode="auto">
          <a:xfrm>
            <a:off x="6596064" y="4354515"/>
            <a:ext cx="80963" cy="93663"/>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1588">
            <a:solidFill>
              <a:srgbClr val="990000"/>
            </a:solidFill>
            <a:round/>
            <a:headEnd/>
            <a:tailEnd/>
          </a:ln>
        </p:spPr>
        <p:txBody>
          <a:bodyPr/>
          <a:lstStyle/>
          <a:p>
            <a:endParaRPr lang="en-US"/>
          </a:p>
        </p:txBody>
      </p:sp>
      <p:sp>
        <p:nvSpPr>
          <p:cNvPr id="53316" name="Freeform 67"/>
          <p:cNvSpPr>
            <a:spLocks/>
          </p:cNvSpPr>
          <p:nvPr/>
        </p:nvSpPr>
        <p:spPr bwMode="auto">
          <a:xfrm>
            <a:off x="6596064" y="4354515"/>
            <a:ext cx="80963" cy="93663"/>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4763">
            <a:solidFill>
              <a:srgbClr val="990000"/>
            </a:solidFill>
            <a:round/>
            <a:headEnd/>
            <a:tailEnd/>
          </a:ln>
        </p:spPr>
        <p:txBody>
          <a:bodyPr/>
          <a:lstStyle/>
          <a:p>
            <a:endParaRPr lang="en-US"/>
          </a:p>
        </p:txBody>
      </p:sp>
      <p:sp>
        <p:nvSpPr>
          <p:cNvPr id="53317" name="Freeform 68"/>
          <p:cNvSpPr>
            <a:spLocks/>
          </p:cNvSpPr>
          <p:nvPr/>
        </p:nvSpPr>
        <p:spPr bwMode="auto">
          <a:xfrm>
            <a:off x="6610351" y="4273551"/>
            <a:ext cx="76200" cy="77788"/>
          </a:xfrm>
          <a:custGeom>
            <a:avLst/>
            <a:gdLst>
              <a:gd name="T0" fmla="*/ 2147483647 w 53"/>
              <a:gd name="T1" fmla="*/ 2147483647 h 49"/>
              <a:gd name="T2" fmla="*/ 2147483647 w 53"/>
              <a:gd name="T3" fmla="*/ 2147483647 h 49"/>
              <a:gd name="T4" fmla="*/ 0 w 53"/>
              <a:gd name="T5" fmla="*/ 2147483647 h 49"/>
              <a:gd name="T6" fmla="*/ 2147483647 w 53"/>
              <a:gd name="T7" fmla="*/ 2147483647 h 49"/>
              <a:gd name="T8" fmla="*/ 2147483647 w 53"/>
              <a:gd name="T9" fmla="*/ 2147483647 h 49"/>
              <a:gd name="T10" fmla="*/ 2147483647 w 53"/>
              <a:gd name="T11" fmla="*/ 2147483647 h 49"/>
              <a:gd name="T12" fmla="*/ 2147483647 w 53"/>
              <a:gd name="T13" fmla="*/ 2147483647 h 49"/>
              <a:gd name="T14" fmla="*/ 2147483647 w 53"/>
              <a:gd name="T15" fmla="*/ 2147483647 h 49"/>
              <a:gd name="T16" fmla="*/ 2147483647 w 53"/>
              <a:gd name="T17" fmla="*/ 2147483647 h 49"/>
              <a:gd name="T18" fmla="*/ 2147483647 w 53"/>
              <a:gd name="T19" fmla="*/ 2147483647 h 49"/>
              <a:gd name="T20" fmla="*/ 2147483647 w 53"/>
              <a:gd name="T21" fmla="*/ 2147483647 h 49"/>
              <a:gd name="T22" fmla="*/ 2147483647 w 53"/>
              <a:gd name="T23" fmla="*/ 2147483647 h 49"/>
              <a:gd name="T24" fmla="*/ 2147483647 w 53"/>
              <a:gd name="T25" fmla="*/ 2147483647 h 49"/>
              <a:gd name="T26" fmla="*/ 2147483647 w 53"/>
              <a:gd name="T27" fmla="*/ 2147483647 h 49"/>
              <a:gd name="T28" fmla="*/ 2147483647 w 53"/>
              <a:gd name="T29" fmla="*/ 2147483647 h 49"/>
              <a:gd name="T30" fmla="*/ 2147483647 w 53"/>
              <a:gd name="T31" fmla="*/ 2147483647 h 49"/>
              <a:gd name="T32" fmla="*/ 2147483647 w 53"/>
              <a:gd name="T33" fmla="*/ 2147483647 h 49"/>
              <a:gd name="T34" fmla="*/ 2147483647 w 53"/>
              <a:gd name="T35" fmla="*/ 2147483647 h 49"/>
              <a:gd name="T36" fmla="*/ 2147483647 w 53"/>
              <a:gd name="T37" fmla="*/ 2147483647 h 49"/>
              <a:gd name="T38" fmla="*/ 2147483647 w 53"/>
              <a:gd name="T39" fmla="*/ 2147483647 h 49"/>
              <a:gd name="T40" fmla="*/ 2147483647 w 53"/>
              <a:gd name="T41" fmla="*/ 0 h 49"/>
              <a:gd name="T42" fmla="*/ 2147483647 w 53"/>
              <a:gd name="T43" fmla="*/ 0 h 49"/>
              <a:gd name="T44" fmla="*/ 2147483647 w 53"/>
              <a:gd name="T45" fmla="*/ 0 h 49"/>
              <a:gd name="T46" fmla="*/ 2147483647 w 53"/>
              <a:gd name="T47" fmla="*/ 2147483647 h 49"/>
              <a:gd name="T48" fmla="*/ 2147483647 w 53"/>
              <a:gd name="T49" fmla="*/ 2147483647 h 49"/>
              <a:gd name="T50" fmla="*/ 2147483647 w 53"/>
              <a:gd name="T51" fmla="*/ 2147483647 h 49"/>
              <a:gd name="T52" fmla="*/ 2147483647 w 53"/>
              <a:gd name="T53" fmla="*/ 2147483647 h 49"/>
              <a:gd name="T54" fmla="*/ 2147483647 w 53"/>
              <a:gd name="T55" fmla="*/ 2147483647 h 49"/>
              <a:gd name="T56" fmla="*/ 2147483647 w 53"/>
              <a:gd name="T57" fmla="*/ 2147483647 h 49"/>
              <a:gd name="T58" fmla="*/ 2147483647 w 53"/>
              <a:gd name="T59" fmla="*/ 2147483647 h 49"/>
              <a:gd name="T60" fmla="*/ 2147483647 w 53"/>
              <a:gd name="T61" fmla="*/ 2147483647 h 49"/>
              <a:gd name="T62" fmla="*/ 2147483647 w 53"/>
              <a:gd name="T63" fmla="*/ 2147483647 h 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3"/>
              <a:gd name="T97" fmla="*/ 0 h 49"/>
              <a:gd name="T98" fmla="*/ 53 w 53"/>
              <a:gd name="T99" fmla="*/ 49 h 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8" name="Freeform 69"/>
          <p:cNvSpPr>
            <a:spLocks/>
          </p:cNvSpPr>
          <p:nvPr/>
        </p:nvSpPr>
        <p:spPr bwMode="auto">
          <a:xfrm>
            <a:off x="6610351" y="4273551"/>
            <a:ext cx="76200" cy="77788"/>
          </a:xfrm>
          <a:custGeom>
            <a:avLst/>
            <a:gdLst>
              <a:gd name="T0" fmla="*/ 2147483647 w 53"/>
              <a:gd name="T1" fmla="*/ 2147483647 h 49"/>
              <a:gd name="T2" fmla="*/ 2147483647 w 53"/>
              <a:gd name="T3" fmla="*/ 2147483647 h 49"/>
              <a:gd name="T4" fmla="*/ 0 w 53"/>
              <a:gd name="T5" fmla="*/ 2147483647 h 49"/>
              <a:gd name="T6" fmla="*/ 2147483647 w 53"/>
              <a:gd name="T7" fmla="*/ 2147483647 h 49"/>
              <a:gd name="T8" fmla="*/ 2147483647 w 53"/>
              <a:gd name="T9" fmla="*/ 2147483647 h 49"/>
              <a:gd name="T10" fmla="*/ 2147483647 w 53"/>
              <a:gd name="T11" fmla="*/ 2147483647 h 49"/>
              <a:gd name="T12" fmla="*/ 2147483647 w 53"/>
              <a:gd name="T13" fmla="*/ 2147483647 h 49"/>
              <a:gd name="T14" fmla="*/ 2147483647 w 53"/>
              <a:gd name="T15" fmla="*/ 2147483647 h 49"/>
              <a:gd name="T16" fmla="*/ 2147483647 w 53"/>
              <a:gd name="T17" fmla="*/ 2147483647 h 49"/>
              <a:gd name="T18" fmla="*/ 2147483647 w 53"/>
              <a:gd name="T19" fmla="*/ 2147483647 h 49"/>
              <a:gd name="T20" fmla="*/ 2147483647 w 53"/>
              <a:gd name="T21" fmla="*/ 2147483647 h 49"/>
              <a:gd name="T22" fmla="*/ 2147483647 w 53"/>
              <a:gd name="T23" fmla="*/ 2147483647 h 49"/>
              <a:gd name="T24" fmla="*/ 2147483647 w 53"/>
              <a:gd name="T25" fmla="*/ 2147483647 h 49"/>
              <a:gd name="T26" fmla="*/ 2147483647 w 53"/>
              <a:gd name="T27" fmla="*/ 2147483647 h 49"/>
              <a:gd name="T28" fmla="*/ 2147483647 w 53"/>
              <a:gd name="T29" fmla="*/ 2147483647 h 49"/>
              <a:gd name="T30" fmla="*/ 2147483647 w 53"/>
              <a:gd name="T31" fmla="*/ 2147483647 h 49"/>
              <a:gd name="T32" fmla="*/ 2147483647 w 53"/>
              <a:gd name="T33" fmla="*/ 2147483647 h 49"/>
              <a:gd name="T34" fmla="*/ 2147483647 w 53"/>
              <a:gd name="T35" fmla="*/ 2147483647 h 49"/>
              <a:gd name="T36" fmla="*/ 2147483647 w 53"/>
              <a:gd name="T37" fmla="*/ 2147483647 h 49"/>
              <a:gd name="T38" fmla="*/ 2147483647 w 53"/>
              <a:gd name="T39" fmla="*/ 2147483647 h 49"/>
              <a:gd name="T40" fmla="*/ 2147483647 w 53"/>
              <a:gd name="T41" fmla="*/ 0 h 49"/>
              <a:gd name="T42" fmla="*/ 2147483647 w 53"/>
              <a:gd name="T43" fmla="*/ 0 h 49"/>
              <a:gd name="T44" fmla="*/ 2147483647 w 53"/>
              <a:gd name="T45" fmla="*/ 0 h 49"/>
              <a:gd name="T46" fmla="*/ 2147483647 w 53"/>
              <a:gd name="T47" fmla="*/ 2147483647 h 49"/>
              <a:gd name="T48" fmla="*/ 2147483647 w 53"/>
              <a:gd name="T49" fmla="*/ 2147483647 h 49"/>
              <a:gd name="T50" fmla="*/ 2147483647 w 53"/>
              <a:gd name="T51" fmla="*/ 2147483647 h 49"/>
              <a:gd name="T52" fmla="*/ 2147483647 w 53"/>
              <a:gd name="T53" fmla="*/ 2147483647 h 49"/>
              <a:gd name="T54" fmla="*/ 2147483647 w 53"/>
              <a:gd name="T55" fmla="*/ 2147483647 h 49"/>
              <a:gd name="T56" fmla="*/ 2147483647 w 53"/>
              <a:gd name="T57" fmla="*/ 2147483647 h 49"/>
              <a:gd name="T58" fmla="*/ 2147483647 w 53"/>
              <a:gd name="T59" fmla="*/ 2147483647 h 49"/>
              <a:gd name="T60" fmla="*/ 2147483647 w 53"/>
              <a:gd name="T61" fmla="*/ 2147483647 h 49"/>
              <a:gd name="T62" fmla="*/ 2147483647 w 53"/>
              <a:gd name="T63" fmla="*/ 2147483647 h 49"/>
              <a:gd name="T64" fmla="*/ 2147483647 w 53"/>
              <a:gd name="T65" fmla="*/ 2147483647 h 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49"/>
              <a:gd name="T101" fmla="*/ 53 w 53"/>
              <a:gd name="T102" fmla="*/ 49 h 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path>
            </a:pathLst>
          </a:custGeom>
          <a:solidFill>
            <a:srgbClr val="FFFF00"/>
          </a:solidFill>
          <a:ln w="4763">
            <a:solidFill>
              <a:srgbClr val="990000"/>
            </a:solidFill>
            <a:round/>
            <a:headEnd/>
            <a:tailEnd/>
          </a:ln>
        </p:spPr>
        <p:txBody>
          <a:bodyPr/>
          <a:lstStyle/>
          <a:p>
            <a:endParaRPr lang="en-US"/>
          </a:p>
        </p:txBody>
      </p:sp>
      <p:sp>
        <p:nvSpPr>
          <p:cNvPr id="53319" name="Freeform 70"/>
          <p:cNvSpPr>
            <a:spLocks/>
          </p:cNvSpPr>
          <p:nvPr/>
        </p:nvSpPr>
        <p:spPr bwMode="auto">
          <a:xfrm>
            <a:off x="6654803" y="4424366"/>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0" name="Freeform 71"/>
          <p:cNvSpPr>
            <a:spLocks/>
          </p:cNvSpPr>
          <p:nvPr/>
        </p:nvSpPr>
        <p:spPr bwMode="auto">
          <a:xfrm>
            <a:off x="6654803" y="4424366"/>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1588">
            <a:solidFill>
              <a:srgbClr val="990000"/>
            </a:solidFill>
            <a:round/>
            <a:headEnd/>
            <a:tailEnd/>
          </a:ln>
        </p:spPr>
        <p:txBody>
          <a:bodyPr/>
          <a:lstStyle/>
          <a:p>
            <a:endParaRPr lang="en-US"/>
          </a:p>
        </p:txBody>
      </p:sp>
      <p:sp>
        <p:nvSpPr>
          <p:cNvPr id="53321" name="Freeform 72"/>
          <p:cNvSpPr>
            <a:spLocks/>
          </p:cNvSpPr>
          <p:nvPr/>
        </p:nvSpPr>
        <p:spPr bwMode="auto">
          <a:xfrm>
            <a:off x="6654803" y="4424366"/>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4763">
            <a:solidFill>
              <a:srgbClr val="990000"/>
            </a:solidFill>
            <a:round/>
            <a:headEnd/>
            <a:tailEnd/>
          </a:ln>
        </p:spPr>
        <p:txBody>
          <a:bodyPr/>
          <a:lstStyle/>
          <a:p>
            <a:endParaRPr lang="en-US"/>
          </a:p>
        </p:txBody>
      </p:sp>
      <p:sp>
        <p:nvSpPr>
          <p:cNvPr id="53322" name="Freeform 73"/>
          <p:cNvSpPr>
            <a:spLocks/>
          </p:cNvSpPr>
          <p:nvPr/>
        </p:nvSpPr>
        <p:spPr bwMode="auto">
          <a:xfrm>
            <a:off x="6735766" y="4476750"/>
            <a:ext cx="84137" cy="69851"/>
          </a:xfrm>
          <a:custGeom>
            <a:avLst/>
            <a:gdLst>
              <a:gd name="T0" fmla="*/ 2147483647 w 60"/>
              <a:gd name="T1" fmla="*/ 2147483647 h 44"/>
              <a:gd name="T2" fmla="*/ 2147483647 w 60"/>
              <a:gd name="T3" fmla="*/ 2147483647 h 44"/>
              <a:gd name="T4" fmla="*/ 2147483647 w 60"/>
              <a:gd name="T5" fmla="*/ 2147483647 h 44"/>
              <a:gd name="T6" fmla="*/ 2147483647 w 60"/>
              <a:gd name="T7" fmla="*/ 2147483647 h 44"/>
              <a:gd name="T8" fmla="*/ 2147483647 w 60"/>
              <a:gd name="T9" fmla="*/ 2147483647 h 44"/>
              <a:gd name="T10" fmla="*/ 0 w 60"/>
              <a:gd name="T11" fmla="*/ 2147483647 h 44"/>
              <a:gd name="T12" fmla="*/ 0 w 60"/>
              <a:gd name="T13" fmla="*/ 2147483647 h 44"/>
              <a:gd name="T14" fmla="*/ 2147483647 w 60"/>
              <a:gd name="T15" fmla="*/ 2147483647 h 44"/>
              <a:gd name="T16" fmla="*/ 2147483647 w 60"/>
              <a:gd name="T17" fmla="*/ 2147483647 h 44"/>
              <a:gd name="T18" fmla="*/ 2147483647 w 60"/>
              <a:gd name="T19" fmla="*/ 2147483647 h 44"/>
              <a:gd name="T20" fmla="*/ 2147483647 w 60"/>
              <a:gd name="T21" fmla="*/ 2147483647 h 44"/>
              <a:gd name="T22" fmla="*/ 2147483647 w 60"/>
              <a:gd name="T23" fmla="*/ 2147483647 h 44"/>
              <a:gd name="T24" fmla="*/ 2147483647 w 60"/>
              <a:gd name="T25" fmla="*/ 2147483647 h 44"/>
              <a:gd name="T26" fmla="*/ 2147483647 w 60"/>
              <a:gd name="T27" fmla="*/ 2147483647 h 44"/>
              <a:gd name="T28" fmla="*/ 2147483647 w 60"/>
              <a:gd name="T29" fmla="*/ 2147483647 h 44"/>
              <a:gd name="T30" fmla="*/ 2147483647 w 60"/>
              <a:gd name="T31" fmla="*/ 2147483647 h 44"/>
              <a:gd name="T32" fmla="*/ 2147483647 w 60"/>
              <a:gd name="T33" fmla="*/ 2147483647 h 44"/>
              <a:gd name="T34" fmla="*/ 2147483647 w 60"/>
              <a:gd name="T35" fmla="*/ 2147483647 h 44"/>
              <a:gd name="T36" fmla="*/ 2147483647 w 60"/>
              <a:gd name="T37" fmla="*/ 2147483647 h 44"/>
              <a:gd name="T38" fmla="*/ 2147483647 w 60"/>
              <a:gd name="T39" fmla="*/ 2147483647 h 44"/>
              <a:gd name="T40" fmla="*/ 2147483647 w 60"/>
              <a:gd name="T41" fmla="*/ 2147483647 h 44"/>
              <a:gd name="T42" fmla="*/ 2147483647 w 60"/>
              <a:gd name="T43" fmla="*/ 2147483647 h 44"/>
              <a:gd name="T44" fmla="*/ 2147483647 w 60"/>
              <a:gd name="T45" fmla="*/ 2147483647 h 44"/>
              <a:gd name="T46" fmla="*/ 2147483647 w 60"/>
              <a:gd name="T47" fmla="*/ 2147483647 h 44"/>
              <a:gd name="T48" fmla="*/ 2147483647 w 60"/>
              <a:gd name="T49" fmla="*/ 2147483647 h 44"/>
              <a:gd name="T50" fmla="*/ 2147483647 w 60"/>
              <a:gd name="T51" fmla="*/ 2147483647 h 44"/>
              <a:gd name="T52" fmla="*/ 2147483647 w 60"/>
              <a:gd name="T53" fmla="*/ 2147483647 h 44"/>
              <a:gd name="T54" fmla="*/ 2147483647 w 60"/>
              <a:gd name="T55" fmla="*/ 2147483647 h 44"/>
              <a:gd name="T56" fmla="*/ 2147483647 w 60"/>
              <a:gd name="T57" fmla="*/ 2147483647 h 44"/>
              <a:gd name="T58" fmla="*/ 2147483647 w 60"/>
              <a:gd name="T59" fmla="*/ 2147483647 h 44"/>
              <a:gd name="T60" fmla="*/ 2147483647 w 60"/>
              <a:gd name="T61" fmla="*/ 2147483647 h 44"/>
              <a:gd name="T62" fmla="*/ 2147483647 w 60"/>
              <a:gd name="T63" fmla="*/ 2147483647 h 44"/>
              <a:gd name="T64" fmla="*/ 2147483647 w 60"/>
              <a:gd name="T65" fmla="*/ 2147483647 h 44"/>
              <a:gd name="T66" fmla="*/ 2147483647 w 60"/>
              <a:gd name="T67" fmla="*/ 2147483647 h 44"/>
              <a:gd name="T68" fmla="*/ 2147483647 w 60"/>
              <a:gd name="T69" fmla="*/ 2147483647 h 44"/>
              <a:gd name="T70" fmla="*/ 2147483647 w 60"/>
              <a:gd name="T71" fmla="*/ 0 h 44"/>
              <a:gd name="T72" fmla="*/ 2147483647 w 60"/>
              <a:gd name="T73" fmla="*/ 0 h 44"/>
              <a:gd name="T74" fmla="*/ 2147483647 w 60"/>
              <a:gd name="T75" fmla="*/ 0 h 44"/>
              <a:gd name="T76" fmla="*/ 2147483647 w 60"/>
              <a:gd name="T77" fmla="*/ 0 h 44"/>
              <a:gd name="T78" fmla="*/ 2147483647 w 60"/>
              <a:gd name="T79" fmla="*/ 2147483647 h 44"/>
              <a:gd name="T80" fmla="*/ 2147483647 w 60"/>
              <a:gd name="T81" fmla="*/ 2147483647 h 4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0"/>
              <a:gd name="T124" fmla="*/ 0 h 44"/>
              <a:gd name="T125" fmla="*/ 60 w 60"/>
              <a:gd name="T126" fmla="*/ 44 h 4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3" name="Freeform 74"/>
          <p:cNvSpPr>
            <a:spLocks/>
          </p:cNvSpPr>
          <p:nvPr/>
        </p:nvSpPr>
        <p:spPr bwMode="auto">
          <a:xfrm>
            <a:off x="6735766" y="4476750"/>
            <a:ext cx="84137" cy="69851"/>
          </a:xfrm>
          <a:custGeom>
            <a:avLst/>
            <a:gdLst>
              <a:gd name="T0" fmla="*/ 2147483647 w 60"/>
              <a:gd name="T1" fmla="*/ 2147483647 h 44"/>
              <a:gd name="T2" fmla="*/ 2147483647 w 60"/>
              <a:gd name="T3" fmla="*/ 2147483647 h 44"/>
              <a:gd name="T4" fmla="*/ 2147483647 w 60"/>
              <a:gd name="T5" fmla="*/ 2147483647 h 44"/>
              <a:gd name="T6" fmla="*/ 2147483647 w 60"/>
              <a:gd name="T7" fmla="*/ 2147483647 h 44"/>
              <a:gd name="T8" fmla="*/ 2147483647 w 60"/>
              <a:gd name="T9" fmla="*/ 2147483647 h 44"/>
              <a:gd name="T10" fmla="*/ 0 w 60"/>
              <a:gd name="T11" fmla="*/ 2147483647 h 44"/>
              <a:gd name="T12" fmla="*/ 0 w 60"/>
              <a:gd name="T13" fmla="*/ 2147483647 h 44"/>
              <a:gd name="T14" fmla="*/ 2147483647 w 60"/>
              <a:gd name="T15" fmla="*/ 2147483647 h 44"/>
              <a:gd name="T16" fmla="*/ 2147483647 w 60"/>
              <a:gd name="T17" fmla="*/ 2147483647 h 44"/>
              <a:gd name="T18" fmla="*/ 2147483647 w 60"/>
              <a:gd name="T19" fmla="*/ 2147483647 h 44"/>
              <a:gd name="T20" fmla="*/ 2147483647 w 60"/>
              <a:gd name="T21" fmla="*/ 2147483647 h 44"/>
              <a:gd name="T22" fmla="*/ 2147483647 w 60"/>
              <a:gd name="T23" fmla="*/ 2147483647 h 44"/>
              <a:gd name="T24" fmla="*/ 2147483647 w 60"/>
              <a:gd name="T25" fmla="*/ 2147483647 h 44"/>
              <a:gd name="T26" fmla="*/ 2147483647 w 60"/>
              <a:gd name="T27" fmla="*/ 2147483647 h 44"/>
              <a:gd name="T28" fmla="*/ 2147483647 w 60"/>
              <a:gd name="T29" fmla="*/ 2147483647 h 44"/>
              <a:gd name="T30" fmla="*/ 2147483647 w 60"/>
              <a:gd name="T31" fmla="*/ 2147483647 h 44"/>
              <a:gd name="T32" fmla="*/ 2147483647 w 60"/>
              <a:gd name="T33" fmla="*/ 2147483647 h 44"/>
              <a:gd name="T34" fmla="*/ 2147483647 w 60"/>
              <a:gd name="T35" fmla="*/ 2147483647 h 44"/>
              <a:gd name="T36" fmla="*/ 2147483647 w 60"/>
              <a:gd name="T37" fmla="*/ 2147483647 h 44"/>
              <a:gd name="T38" fmla="*/ 2147483647 w 60"/>
              <a:gd name="T39" fmla="*/ 2147483647 h 44"/>
              <a:gd name="T40" fmla="*/ 2147483647 w 60"/>
              <a:gd name="T41" fmla="*/ 2147483647 h 44"/>
              <a:gd name="T42" fmla="*/ 2147483647 w 60"/>
              <a:gd name="T43" fmla="*/ 2147483647 h 44"/>
              <a:gd name="T44" fmla="*/ 2147483647 w 60"/>
              <a:gd name="T45" fmla="*/ 2147483647 h 44"/>
              <a:gd name="T46" fmla="*/ 2147483647 w 60"/>
              <a:gd name="T47" fmla="*/ 2147483647 h 44"/>
              <a:gd name="T48" fmla="*/ 2147483647 w 60"/>
              <a:gd name="T49" fmla="*/ 2147483647 h 44"/>
              <a:gd name="T50" fmla="*/ 2147483647 w 60"/>
              <a:gd name="T51" fmla="*/ 2147483647 h 44"/>
              <a:gd name="T52" fmla="*/ 2147483647 w 60"/>
              <a:gd name="T53" fmla="*/ 2147483647 h 44"/>
              <a:gd name="T54" fmla="*/ 2147483647 w 60"/>
              <a:gd name="T55" fmla="*/ 2147483647 h 44"/>
              <a:gd name="T56" fmla="*/ 2147483647 w 60"/>
              <a:gd name="T57" fmla="*/ 2147483647 h 44"/>
              <a:gd name="T58" fmla="*/ 2147483647 w 60"/>
              <a:gd name="T59" fmla="*/ 2147483647 h 44"/>
              <a:gd name="T60" fmla="*/ 2147483647 w 60"/>
              <a:gd name="T61" fmla="*/ 2147483647 h 44"/>
              <a:gd name="T62" fmla="*/ 2147483647 w 60"/>
              <a:gd name="T63" fmla="*/ 2147483647 h 44"/>
              <a:gd name="T64" fmla="*/ 2147483647 w 60"/>
              <a:gd name="T65" fmla="*/ 2147483647 h 44"/>
              <a:gd name="T66" fmla="*/ 2147483647 w 60"/>
              <a:gd name="T67" fmla="*/ 2147483647 h 44"/>
              <a:gd name="T68" fmla="*/ 2147483647 w 60"/>
              <a:gd name="T69" fmla="*/ 2147483647 h 44"/>
              <a:gd name="T70" fmla="*/ 2147483647 w 60"/>
              <a:gd name="T71" fmla="*/ 0 h 44"/>
              <a:gd name="T72" fmla="*/ 2147483647 w 60"/>
              <a:gd name="T73" fmla="*/ 0 h 44"/>
              <a:gd name="T74" fmla="*/ 2147483647 w 60"/>
              <a:gd name="T75" fmla="*/ 0 h 44"/>
              <a:gd name="T76" fmla="*/ 2147483647 w 60"/>
              <a:gd name="T77" fmla="*/ 0 h 44"/>
              <a:gd name="T78" fmla="*/ 2147483647 w 60"/>
              <a:gd name="T79" fmla="*/ 2147483647 h 44"/>
              <a:gd name="T80" fmla="*/ 2147483647 w 60"/>
              <a:gd name="T81" fmla="*/ 2147483647 h 44"/>
              <a:gd name="T82" fmla="*/ 2147483647 w 60"/>
              <a:gd name="T83" fmla="*/ 2147483647 h 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0"/>
              <a:gd name="T127" fmla="*/ 0 h 44"/>
              <a:gd name="T128" fmla="*/ 60 w 60"/>
              <a:gd name="T129" fmla="*/ 44 h 4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path>
            </a:pathLst>
          </a:custGeom>
          <a:solidFill>
            <a:srgbClr val="FFFF00"/>
          </a:solidFill>
          <a:ln w="4763">
            <a:solidFill>
              <a:srgbClr val="990000"/>
            </a:solidFill>
            <a:round/>
            <a:headEnd/>
            <a:tailEnd/>
          </a:ln>
        </p:spPr>
        <p:txBody>
          <a:bodyPr/>
          <a:lstStyle/>
          <a:p>
            <a:endParaRPr lang="en-US"/>
          </a:p>
        </p:txBody>
      </p:sp>
      <p:sp>
        <p:nvSpPr>
          <p:cNvPr id="53324" name="Freeform 75"/>
          <p:cNvSpPr>
            <a:spLocks/>
          </p:cNvSpPr>
          <p:nvPr/>
        </p:nvSpPr>
        <p:spPr bwMode="auto">
          <a:xfrm>
            <a:off x="6777042" y="4400551"/>
            <a:ext cx="53975" cy="71439"/>
          </a:xfrm>
          <a:custGeom>
            <a:avLst/>
            <a:gdLst>
              <a:gd name="T0" fmla="*/ 2147483647 w 38"/>
              <a:gd name="T1" fmla="*/ 2147483647 h 45"/>
              <a:gd name="T2" fmla="*/ 2147483647 w 38"/>
              <a:gd name="T3" fmla="*/ 2147483647 h 45"/>
              <a:gd name="T4" fmla="*/ 2147483647 w 38"/>
              <a:gd name="T5" fmla="*/ 2147483647 h 45"/>
              <a:gd name="T6" fmla="*/ 2147483647 w 38"/>
              <a:gd name="T7" fmla="*/ 2147483647 h 45"/>
              <a:gd name="T8" fmla="*/ 2147483647 w 38"/>
              <a:gd name="T9" fmla="*/ 2147483647 h 45"/>
              <a:gd name="T10" fmla="*/ 2147483647 w 38"/>
              <a:gd name="T11" fmla="*/ 2147483647 h 45"/>
              <a:gd name="T12" fmla="*/ 2147483647 w 38"/>
              <a:gd name="T13" fmla="*/ 2147483647 h 45"/>
              <a:gd name="T14" fmla="*/ 2147483647 w 38"/>
              <a:gd name="T15" fmla="*/ 2147483647 h 45"/>
              <a:gd name="T16" fmla="*/ 2147483647 w 38"/>
              <a:gd name="T17" fmla="*/ 2147483647 h 45"/>
              <a:gd name="T18" fmla="*/ 2147483647 w 38"/>
              <a:gd name="T19" fmla="*/ 2147483647 h 45"/>
              <a:gd name="T20" fmla="*/ 2147483647 w 38"/>
              <a:gd name="T21" fmla="*/ 2147483647 h 45"/>
              <a:gd name="T22" fmla="*/ 2147483647 w 38"/>
              <a:gd name="T23" fmla="*/ 2147483647 h 45"/>
              <a:gd name="T24" fmla="*/ 2147483647 w 38"/>
              <a:gd name="T25" fmla="*/ 2147483647 h 45"/>
              <a:gd name="T26" fmla="*/ 2147483647 w 38"/>
              <a:gd name="T27" fmla="*/ 2147483647 h 45"/>
              <a:gd name="T28" fmla="*/ 2147483647 w 38"/>
              <a:gd name="T29" fmla="*/ 2147483647 h 45"/>
              <a:gd name="T30" fmla="*/ 2147483647 w 38"/>
              <a:gd name="T31" fmla="*/ 2147483647 h 45"/>
              <a:gd name="T32" fmla="*/ 2147483647 w 38"/>
              <a:gd name="T33" fmla="*/ 2147483647 h 45"/>
              <a:gd name="T34" fmla="*/ 2147483647 w 38"/>
              <a:gd name="T35" fmla="*/ 2147483647 h 45"/>
              <a:gd name="T36" fmla="*/ 2147483647 w 38"/>
              <a:gd name="T37" fmla="*/ 2147483647 h 45"/>
              <a:gd name="T38" fmla="*/ 2147483647 w 38"/>
              <a:gd name="T39" fmla="*/ 2147483647 h 45"/>
              <a:gd name="T40" fmla="*/ 2147483647 w 38"/>
              <a:gd name="T41" fmla="*/ 2147483647 h 45"/>
              <a:gd name="T42" fmla="*/ 2147483647 w 38"/>
              <a:gd name="T43" fmla="*/ 2147483647 h 45"/>
              <a:gd name="T44" fmla="*/ 2147483647 w 38"/>
              <a:gd name="T45" fmla="*/ 2147483647 h 45"/>
              <a:gd name="T46" fmla="*/ 2147483647 w 38"/>
              <a:gd name="T47" fmla="*/ 2147483647 h 45"/>
              <a:gd name="T48" fmla="*/ 2147483647 w 38"/>
              <a:gd name="T49" fmla="*/ 2147483647 h 45"/>
              <a:gd name="T50" fmla="*/ 2147483647 w 38"/>
              <a:gd name="T51" fmla="*/ 2147483647 h 45"/>
              <a:gd name="T52" fmla="*/ 2147483647 w 38"/>
              <a:gd name="T53" fmla="*/ 2147483647 h 45"/>
              <a:gd name="T54" fmla="*/ 2147483647 w 38"/>
              <a:gd name="T55" fmla="*/ 2147483647 h 45"/>
              <a:gd name="T56" fmla="*/ 2147483647 w 38"/>
              <a:gd name="T57" fmla="*/ 0 h 45"/>
              <a:gd name="T58" fmla="*/ 2147483647 w 38"/>
              <a:gd name="T59" fmla="*/ 0 h 45"/>
              <a:gd name="T60" fmla="*/ 2147483647 w 38"/>
              <a:gd name="T61" fmla="*/ 0 h 45"/>
              <a:gd name="T62" fmla="*/ 2147483647 w 38"/>
              <a:gd name="T63" fmla="*/ 0 h 45"/>
              <a:gd name="T64" fmla="*/ 2147483647 w 38"/>
              <a:gd name="T65" fmla="*/ 2147483647 h 45"/>
              <a:gd name="T66" fmla="*/ 2147483647 w 38"/>
              <a:gd name="T67" fmla="*/ 2147483647 h 45"/>
              <a:gd name="T68" fmla="*/ 2147483647 w 38"/>
              <a:gd name="T69" fmla="*/ 2147483647 h 45"/>
              <a:gd name="T70" fmla="*/ 2147483647 w 38"/>
              <a:gd name="T71" fmla="*/ 2147483647 h 45"/>
              <a:gd name="T72" fmla="*/ 2147483647 w 38"/>
              <a:gd name="T73" fmla="*/ 2147483647 h 45"/>
              <a:gd name="T74" fmla="*/ 0 w 38"/>
              <a:gd name="T75" fmla="*/ 2147483647 h 45"/>
              <a:gd name="T76" fmla="*/ 2147483647 w 38"/>
              <a:gd name="T77" fmla="*/ 2147483647 h 45"/>
              <a:gd name="T78" fmla="*/ 2147483647 w 38"/>
              <a:gd name="T79" fmla="*/ 2147483647 h 45"/>
              <a:gd name="T80" fmla="*/ 2147483647 w 38"/>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5" name="Freeform 76"/>
          <p:cNvSpPr>
            <a:spLocks/>
          </p:cNvSpPr>
          <p:nvPr/>
        </p:nvSpPr>
        <p:spPr bwMode="auto">
          <a:xfrm>
            <a:off x="6777042" y="4400551"/>
            <a:ext cx="53975" cy="71439"/>
          </a:xfrm>
          <a:custGeom>
            <a:avLst/>
            <a:gdLst>
              <a:gd name="T0" fmla="*/ 2147483647 w 38"/>
              <a:gd name="T1" fmla="*/ 2147483647 h 45"/>
              <a:gd name="T2" fmla="*/ 2147483647 w 38"/>
              <a:gd name="T3" fmla="*/ 2147483647 h 45"/>
              <a:gd name="T4" fmla="*/ 2147483647 w 38"/>
              <a:gd name="T5" fmla="*/ 2147483647 h 45"/>
              <a:gd name="T6" fmla="*/ 2147483647 w 38"/>
              <a:gd name="T7" fmla="*/ 2147483647 h 45"/>
              <a:gd name="T8" fmla="*/ 2147483647 w 38"/>
              <a:gd name="T9" fmla="*/ 2147483647 h 45"/>
              <a:gd name="T10" fmla="*/ 2147483647 w 38"/>
              <a:gd name="T11" fmla="*/ 2147483647 h 45"/>
              <a:gd name="T12" fmla="*/ 2147483647 w 38"/>
              <a:gd name="T13" fmla="*/ 2147483647 h 45"/>
              <a:gd name="T14" fmla="*/ 2147483647 w 38"/>
              <a:gd name="T15" fmla="*/ 2147483647 h 45"/>
              <a:gd name="T16" fmla="*/ 2147483647 w 38"/>
              <a:gd name="T17" fmla="*/ 2147483647 h 45"/>
              <a:gd name="T18" fmla="*/ 2147483647 w 38"/>
              <a:gd name="T19" fmla="*/ 2147483647 h 45"/>
              <a:gd name="T20" fmla="*/ 2147483647 w 38"/>
              <a:gd name="T21" fmla="*/ 2147483647 h 45"/>
              <a:gd name="T22" fmla="*/ 2147483647 w 38"/>
              <a:gd name="T23" fmla="*/ 2147483647 h 45"/>
              <a:gd name="T24" fmla="*/ 2147483647 w 38"/>
              <a:gd name="T25" fmla="*/ 2147483647 h 45"/>
              <a:gd name="T26" fmla="*/ 2147483647 w 38"/>
              <a:gd name="T27" fmla="*/ 2147483647 h 45"/>
              <a:gd name="T28" fmla="*/ 2147483647 w 38"/>
              <a:gd name="T29" fmla="*/ 2147483647 h 45"/>
              <a:gd name="T30" fmla="*/ 2147483647 w 38"/>
              <a:gd name="T31" fmla="*/ 2147483647 h 45"/>
              <a:gd name="T32" fmla="*/ 2147483647 w 38"/>
              <a:gd name="T33" fmla="*/ 2147483647 h 45"/>
              <a:gd name="T34" fmla="*/ 2147483647 w 38"/>
              <a:gd name="T35" fmla="*/ 2147483647 h 45"/>
              <a:gd name="T36" fmla="*/ 2147483647 w 38"/>
              <a:gd name="T37" fmla="*/ 2147483647 h 45"/>
              <a:gd name="T38" fmla="*/ 2147483647 w 38"/>
              <a:gd name="T39" fmla="*/ 2147483647 h 45"/>
              <a:gd name="T40" fmla="*/ 2147483647 w 38"/>
              <a:gd name="T41" fmla="*/ 2147483647 h 45"/>
              <a:gd name="T42" fmla="*/ 2147483647 w 38"/>
              <a:gd name="T43" fmla="*/ 2147483647 h 45"/>
              <a:gd name="T44" fmla="*/ 2147483647 w 38"/>
              <a:gd name="T45" fmla="*/ 2147483647 h 45"/>
              <a:gd name="T46" fmla="*/ 2147483647 w 38"/>
              <a:gd name="T47" fmla="*/ 2147483647 h 45"/>
              <a:gd name="T48" fmla="*/ 2147483647 w 38"/>
              <a:gd name="T49" fmla="*/ 2147483647 h 45"/>
              <a:gd name="T50" fmla="*/ 2147483647 w 38"/>
              <a:gd name="T51" fmla="*/ 2147483647 h 45"/>
              <a:gd name="T52" fmla="*/ 2147483647 w 38"/>
              <a:gd name="T53" fmla="*/ 2147483647 h 45"/>
              <a:gd name="T54" fmla="*/ 2147483647 w 38"/>
              <a:gd name="T55" fmla="*/ 2147483647 h 45"/>
              <a:gd name="T56" fmla="*/ 2147483647 w 38"/>
              <a:gd name="T57" fmla="*/ 0 h 45"/>
              <a:gd name="T58" fmla="*/ 2147483647 w 38"/>
              <a:gd name="T59" fmla="*/ 0 h 45"/>
              <a:gd name="T60" fmla="*/ 2147483647 w 38"/>
              <a:gd name="T61" fmla="*/ 0 h 45"/>
              <a:gd name="T62" fmla="*/ 2147483647 w 38"/>
              <a:gd name="T63" fmla="*/ 0 h 45"/>
              <a:gd name="T64" fmla="*/ 2147483647 w 38"/>
              <a:gd name="T65" fmla="*/ 2147483647 h 45"/>
              <a:gd name="T66" fmla="*/ 2147483647 w 38"/>
              <a:gd name="T67" fmla="*/ 2147483647 h 45"/>
              <a:gd name="T68" fmla="*/ 2147483647 w 38"/>
              <a:gd name="T69" fmla="*/ 2147483647 h 45"/>
              <a:gd name="T70" fmla="*/ 2147483647 w 38"/>
              <a:gd name="T71" fmla="*/ 2147483647 h 45"/>
              <a:gd name="T72" fmla="*/ 2147483647 w 38"/>
              <a:gd name="T73" fmla="*/ 2147483647 h 45"/>
              <a:gd name="T74" fmla="*/ 0 w 38"/>
              <a:gd name="T75" fmla="*/ 2147483647 h 45"/>
              <a:gd name="T76" fmla="*/ 2147483647 w 38"/>
              <a:gd name="T77" fmla="*/ 2147483647 h 45"/>
              <a:gd name="T78" fmla="*/ 2147483647 w 38"/>
              <a:gd name="T79" fmla="*/ 2147483647 h 45"/>
              <a:gd name="T80" fmla="*/ 2147483647 w 38"/>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path>
            </a:pathLst>
          </a:custGeom>
          <a:solidFill>
            <a:srgbClr val="FFFF00"/>
          </a:solidFill>
          <a:ln w="4763">
            <a:solidFill>
              <a:srgbClr val="990000"/>
            </a:solidFill>
            <a:round/>
            <a:headEnd/>
            <a:tailEnd/>
          </a:ln>
        </p:spPr>
        <p:txBody>
          <a:bodyPr/>
          <a:lstStyle/>
          <a:p>
            <a:endParaRPr lang="en-US"/>
          </a:p>
        </p:txBody>
      </p:sp>
      <p:sp>
        <p:nvSpPr>
          <p:cNvPr id="53326" name="Freeform 77"/>
          <p:cNvSpPr>
            <a:spLocks/>
          </p:cNvSpPr>
          <p:nvPr/>
        </p:nvSpPr>
        <p:spPr bwMode="auto">
          <a:xfrm>
            <a:off x="6724653" y="4321175"/>
            <a:ext cx="66675" cy="128588"/>
          </a:xfrm>
          <a:custGeom>
            <a:avLst/>
            <a:gdLst>
              <a:gd name="T0" fmla="*/ 2147483647 w 47"/>
              <a:gd name="T1" fmla="*/ 2147483647 h 81"/>
              <a:gd name="T2" fmla="*/ 0 w 47"/>
              <a:gd name="T3" fmla="*/ 2147483647 h 81"/>
              <a:gd name="T4" fmla="*/ 0 w 47"/>
              <a:gd name="T5" fmla="*/ 2147483647 h 81"/>
              <a:gd name="T6" fmla="*/ 2147483647 w 47"/>
              <a:gd name="T7" fmla="*/ 2147483647 h 81"/>
              <a:gd name="T8" fmla="*/ 2147483647 w 47"/>
              <a:gd name="T9" fmla="*/ 2147483647 h 81"/>
              <a:gd name="T10" fmla="*/ 2147483647 w 47"/>
              <a:gd name="T11" fmla="*/ 2147483647 h 81"/>
              <a:gd name="T12" fmla="*/ 2147483647 w 47"/>
              <a:gd name="T13" fmla="*/ 2147483647 h 81"/>
              <a:gd name="T14" fmla="*/ 2147483647 w 47"/>
              <a:gd name="T15" fmla="*/ 2147483647 h 81"/>
              <a:gd name="T16" fmla="*/ 2147483647 w 47"/>
              <a:gd name="T17" fmla="*/ 2147483647 h 81"/>
              <a:gd name="T18" fmla="*/ 2147483647 w 47"/>
              <a:gd name="T19" fmla="*/ 2147483647 h 81"/>
              <a:gd name="T20" fmla="*/ 2147483647 w 47"/>
              <a:gd name="T21" fmla="*/ 2147483647 h 81"/>
              <a:gd name="T22" fmla="*/ 2147483647 w 47"/>
              <a:gd name="T23" fmla="*/ 2147483647 h 81"/>
              <a:gd name="T24" fmla="*/ 2147483647 w 47"/>
              <a:gd name="T25" fmla="*/ 2147483647 h 81"/>
              <a:gd name="T26" fmla="*/ 2147483647 w 47"/>
              <a:gd name="T27" fmla="*/ 2147483647 h 81"/>
              <a:gd name="T28" fmla="*/ 2147483647 w 47"/>
              <a:gd name="T29" fmla="*/ 2147483647 h 81"/>
              <a:gd name="T30" fmla="*/ 2147483647 w 47"/>
              <a:gd name="T31" fmla="*/ 2147483647 h 81"/>
              <a:gd name="T32" fmla="*/ 2147483647 w 47"/>
              <a:gd name="T33" fmla="*/ 2147483647 h 81"/>
              <a:gd name="T34" fmla="*/ 2147483647 w 47"/>
              <a:gd name="T35" fmla="*/ 2147483647 h 81"/>
              <a:gd name="T36" fmla="*/ 2147483647 w 47"/>
              <a:gd name="T37" fmla="*/ 2147483647 h 81"/>
              <a:gd name="T38" fmla="*/ 2147483647 w 47"/>
              <a:gd name="T39" fmla="*/ 2147483647 h 81"/>
              <a:gd name="T40" fmla="*/ 2147483647 w 47"/>
              <a:gd name="T41" fmla="*/ 2147483647 h 81"/>
              <a:gd name="T42" fmla="*/ 2147483647 w 47"/>
              <a:gd name="T43" fmla="*/ 2147483647 h 81"/>
              <a:gd name="T44" fmla="*/ 2147483647 w 47"/>
              <a:gd name="T45" fmla="*/ 2147483647 h 81"/>
              <a:gd name="T46" fmla="*/ 2147483647 w 47"/>
              <a:gd name="T47" fmla="*/ 2147483647 h 81"/>
              <a:gd name="T48" fmla="*/ 2147483647 w 47"/>
              <a:gd name="T49" fmla="*/ 2147483647 h 81"/>
              <a:gd name="T50" fmla="*/ 2147483647 w 47"/>
              <a:gd name="T51" fmla="*/ 2147483647 h 81"/>
              <a:gd name="T52" fmla="*/ 2147483647 w 47"/>
              <a:gd name="T53" fmla="*/ 2147483647 h 81"/>
              <a:gd name="T54" fmla="*/ 2147483647 w 47"/>
              <a:gd name="T55" fmla="*/ 2147483647 h 81"/>
              <a:gd name="T56" fmla="*/ 2147483647 w 47"/>
              <a:gd name="T57" fmla="*/ 2147483647 h 81"/>
              <a:gd name="T58" fmla="*/ 2147483647 w 47"/>
              <a:gd name="T59" fmla="*/ 2147483647 h 81"/>
              <a:gd name="T60" fmla="*/ 2147483647 w 47"/>
              <a:gd name="T61" fmla="*/ 2147483647 h 81"/>
              <a:gd name="T62" fmla="*/ 2147483647 w 47"/>
              <a:gd name="T63" fmla="*/ 2147483647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7" name="Freeform 78"/>
          <p:cNvSpPr>
            <a:spLocks/>
          </p:cNvSpPr>
          <p:nvPr/>
        </p:nvSpPr>
        <p:spPr bwMode="auto">
          <a:xfrm>
            <a:off x="6724653" y="4321175"/>
            <a:ext cx="66675" cy="128588"/>
          </a:xfrm>
          <a:custGeom>
            <a:avLst/>
            <a:gdLst>
              <a:gd name="T0" fmla="*/ 2147483647 w 47"/>
              <a:gd name="T1" fmla="*/ 2147483647 h 81"/>
              <a:gd name="T2" fmla="*/ 0 w 47"/>
              <a:gd name="T3" fmla="*/ 2147483647 h 81"/>
              <a:gd name="T4" fmla="*/ 0 w 47"/>
              <a:gd name="T5" fmla="*/ 2147483647 h 81"/>
              <a:gd name="T6" fmla="*/ 2147483647 w 47"/>
              <a:gd name="T7" fmla="*/ 2147483647 h 81"/>
              <a:gd name="T8" fmla="*/ 2147483647 w 47"/>
              <a:gd name="T9" fmla="*/ 2147483647 h 81"/>
              <a:gd name="T10" fmla="*/ 2147483647 w 47"/>
              <a:gd name="T11" fmla="*/ 2147483647 h 81"/>
              <a:gd name="T12" fmla="*/ 2147483647 w 47"/>
              <a:gd name="T13" fmla="*/ 2147483647 h 81"/>
              <a:gd name="T14" fmla="*/ 2147483647 w 47"/>
              <a:gd name="T15" fmla="*/ 2147483647 h 81"/>
              <a:gd name="T16" fmla="*/ 2147483647 w 47"/>
              <a:gd name="T17" fmla="*/ 2147483647 h 81"/>
              <a:gd name="T18" fmla="*/ 2147483647 w 47"/>
              <a:gd name="T19" fmla="*/ 2147483647 h 81"/>
              <a:gd name="T20" fmla="*/ 2147483647 w 47"/>
              <a:gd name="T21" fmla="*/ 2147483647 h 81"/>
              <a:gd name="T22" fmla="*/ 2147483647 w 47"/>
              <a:gd name="T23" fmla="*/ 2147483647 h 81"/>
              <a:gd name="T24" fmla="*/ 2147483647 w 47"/>
              <a:gd name="T25" fmla="*/ 2147483647 h 81"/>
              <a:gd name="T26" fmla="*/ 2147483647 w 47"/>
              <a:gd name="T27" fmla="*/ 2147483647 h 81"/>
              <a:gd name="T28" fmla="*/ 2147483647 w 47"/>
              <a:gd name="T29" fmla="*/ 2147483647 h 81"/>
              <a:gd name="T30" fmla="*/ 2147483647 w 47"/>
              <a:gd name="T31" fmla="*/ 2147483647 h 81"/>
              <a:gd name="T32" fmla="*/ 2147483647 w 47"/>
              <a:gd name="T33" fmla="*/ 2147483647 h 81"/>
              <a:gd name="T34" fmla="*/ 2147483647 w 47"/>
              <a:gd name="T35" fmla="*/ 2147483647 h 81"/>
              <a:gd name="T36" fmla="*/ 2147483647 w 47"/>
              <a:gd name="T37" fmla="*/ 2147483647 h 81"/>
              <a:gd name="T38" fmla="*/ 2147483647 w 47"/>
              <a:gd name="T39" fmla="*/ 2147483647 h 81"/>
              <a:gd name="T40" fmla="*/ 2147483647 w 47"/>
              <a:gd name="T41" fmla="*/ 2147483647 h 81"/>
              <a:gd name="T42" fmla="*/ 2147483647 w 47"/>
              <a:gd name="T43" fmla="*/ 2147483647 h 81"/>
              <a:gd name="T44" fmla="*/ 2147483647 w 47"/>
              <a:gd name="T45" fmla="*/ 2147483647 h 81"/>
              <a:gd name="T46" fmla="*/ 2147483647 w 47"/>
              <a:gd name="T47" fmla="*/ 2147483647 h 81"/>
              <a:gd name="T48" fmla="*/ 2147483647 w 47"/>
              <a:gd name="T49" fmla="*/ 2147483647 h 81"/>
              <a:gd name="T50" fmla="*/ 2147483647 w 47"/>
              <a:gd name="T51" fmla="*/ 2147483647 h 81"/>
              <a:gd name="T52" fmla="*/ 2147483647 w 47"/>
              <a:gd name="T53" fmla="*/ 2147483647 h 81"/>
              <a:gd name="T54" fmla="*/ 2147483647 w 47"/>
              <a:gd name="T55" fmla="*/ 2147483647 h 81"/>
              <a:gd name="T56" fmla="*/ 2147483647 w 47"/>
              <a:gd name="T57" fmla="*/ 2147483647 h 81"/>
              <a:gd name="T58" fmla="*/ 2147483647 w 47"/>
              <a:gd name="T59" fmla="*/ 2147483647 h 81"/>
              <a:gd name="T60" fmla="*/ 2147483647 w 47"/>
              <a:gd name="T61" fmla="*/ 2147483647 h 81"/>
              <a:gd name="T62" fmla="*/ 2147483647 w 47"/>
              <a:gd name="T63" fmla="*/ 2147483647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path>
            </a:pathLst>
          </a:custGeom>
          <a:solidFill>
            <a:srgbClr val="FFFF00"/>
          </a:solidFill>
          <a:ln w="4763">
            <a:solidFill>
              <a:srgbClr val="990000"/>
            </a:solidFill>
            <a:round/>
            <a:headEnd/>
            <a:tailEnd/>
          </a:ln>
        </p:spPr>
        <p:txBody>
          <a:bodyPr/>
          <a:lstStyle/>
          <a:p>
            <a:endParaRPr lang="en-US"/>
          </a:p>
        </p:txBody>
      </p:sp>
      <p:sp>
        <p:nvSpPr>
          <p:cNvPr id="53328" name="Freeform 79"/>
          <p:cNvSpPr>
            <a:spLocks/>
          </p:cNvSpPr>
          <p:nvPr/>
        </p:nvSpPr>
        <p:spPr bwMode="auto">
          <a:xfrm>
            <a:off x="6686553" y="4375150"/>
            <a:ext cx="30163" cy="44451"/>
          </a:xfrm>
          <a:custGeom>
            <a:avLst/>
            <a:gdLst>
              <a:gd name="T0" fmla="*/ 2147483647 w 21"/>
              <a:gd name="T1" fmla="*/ 2147483647 h 28"/>
              <a:gd name="T2" fmla="*/ 0 w 21"/>
              <a:gd name="T3" fmla="*/ 2147483647 h 28"/>
              <a:gd name="T4" fmla="*/ 2147483647 w 21"/>
              <a:gd name="T5" fmla="*/ 2147483647 h 28"/>
              <a:gd name="T6" fmla="*/ 2147483647 w 21"/>
              <a:gd name="T7" fmla="*/ 2147483647 h 28"/>
              <a:gd name="T8" fmla="*/ 2147483647 w 21"/>
              <a:gd name="T9" fmla="*/ 2147483647 h 28"/>
              <a:gd name="T10" fmla="*/ 2147483647 w 21"/>
              <a:gd name="T11" fmla="*/ 2147483647 h 28"/>
              <a:gd name="T12" fmla="*/ 2147483647 w 21"/>
              <a:gd name="T13" fmla="*/ 2147483647 h 28"/>
              <a:gd name="T14" fmla="*/ 2147483647 w 21"/>
              <a:gd name="T15" fmla="*/ 2147483647 h 28"/>
              <a:gd name="T16" fmla="*/ 2147483647 w 21"/>
              <a:gd name="T17" fmla="*/ 2147483647 h 28"/>
              <a:gd name="T18" fmla="*/ 2147483647 w 21"/>
              <a:gd name="T19" fmla="*/ 2147483647 h 28"/>
              <a:gd name="T20" fmla="*/ 2147483647 w 21"/>
              <a:gd name="T21" fmla="*/ 2147483647 h 28"/>
              <a:gd name="T22" fmla="*/ 2147483647 w 21"/>
              <a:gd name="T23" fmla="*/ 2147483647 h 28"/>
              <a:gd name="T24" fmla="*/ 2147483647 w 21"/>
              <a:gd name="T25" fmla="*/ 2147483647 h 28"/>
              <a:gd name="T26" fmla="*/ 2147483647 w 21"/>
              <a:gd name="T27" fmla="*/ 2147483647 h 28"/>
              <a:gd name="T28" fmla="*/ 2147483647 w 21"/>
              <a:gd name="T29" fmla="*/ 2147483647 h 28"/>
              <a:gd name="T30" fmla="*/ 2147483647 w 21"/>
              <a:gd name="T31" fmla="*/ 2147483647 h 28"/>
              <a:gd name="T32" fmla="*/ 2147483647 w 21"/>
              <a:gd name="T33" fmla="*/ 2147483647 h 28"/>
              <a:gd name="T34" fmla="*/ 2147483647 w 21"/>
              <a:gd name="T35" fmla="*/ 0 h 28"/>
              <a:gd name="T36" fmla="*/ 2147483647 w 21"/>
              <a:gd name="T37" fmla="*/ 0 h 28"/>
              <a:gd name="T38" fmla="*/ 2147483647 w 21"/>
              <a:gd name="T39" fmla="*/ 0 h 28"/>
              <a:gd name="T40" fmla="*/ 2147483647 w 21"/>
              <a:gd name="T41" fmla="*/ 0 h 28"/>
              <a:gd name="T42" fmla="*/ 2147483647 w 21"/>
              <a:gd name="T43" fmla="*/ 2147483647 h 28"/>
              <a:gd name="T44" fmla="*/ 2147483647 w 21"/>
              <a:gd name="T45" fmla="*/ 2147483647 h 28"/>
              <a:gd name="T46" fmla="*/ 2147483647 w 21"/>
              <a:gd name="T47" fmla="*/ 2147483647 h 28"/>
              <a:gd name="T48" fmla="*/ 2147483647 w 21"/>
              <a:gd name="T49" fmla="*/ 2147483647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9" name="Freeform 80"/>
          <p:cNvSpPr>
            <a:spLocks/>
          </p:cNvSpPr>
          <p:nvPr/>
        </p:nvSpPr>
        <p:spPr bwMode="auto">
          <a:xfrm>
            <a:off x="6686553" y="4375150"/>
            <a:ext cx="30163" cy="44451"/>
          </a:xfrm>
          <a:custGeom>
            <a:avLst/>
            <a:gdLst>
              <a:gd name="T0" fmla="*/ 2147483647 w 21"/>
              <a:gd name="T1" fmla="*/ 2147483647 h 28"/>
              <a:gd name="T2" fmla="*/ 0 w 21"/>
              <a:gd name="T3" fmla="*/ 2147483647 h 28"/>
              <a:gd name="T4" fmla="*/ 2147483647 w 21"/>
              <a:gd name="T5" fmla="*/ 2147483647 h 28"/>
              <a:gd name="T6" fmla="*/ 2147483647 w 21"/>
              <a:gd name="T7" fmla="*/ 2147483647 h 28"/>
              <a:gd name="T8" fmla="*/ 2147483647 w 21"/>
              <a:gd name="T9" fmla="*/ 2147483647 h 28"/>
              <a:gd name="T10" fmla="*/ 2147483647 w 21"/>
              <a:gd name="T11" fmla="*/ 2147483647 h 28"/>
              <a:gd name="T12" fmla="*/ 2147483647 w 21"/>
              <a:gd name="T13" fmla="*/ 2147483647 h 28"/>
              <a:gd name="T14" fmla="*/ 2147483647 w 21"/>
              <a:gd name="T15" fmla="*/ 2147483647 h 28"/>
              <a:gd name="T16" fmla="*/ 2147483647 w 21"/>
              <a:gd name="T17" fmla="*/ 2147483647 h 28"/>
              <a:gd name="T18" fmla="*/ 2147483647 w 21"/>
              <a:gd name="T19" fmla="*/ 2147483647 h 28"/>
              <a:gd name="T20" fmla="*/ 2147483647 w 21"/>
              <a:gd name="T21" fmla="*/ 2147483647 h 28"/>
              <a:gd name="T22" fmla="*/ 2147483647 w 21"/>
              <a:gd name="T23" fmla="*/ 2147483647 h 28"/>
              <a:gd name="T24" fmla="*/ 2147483647 w 21"/>
              <a:gd name="T25" fmla="*/ 2147483647 h 28"/>
              <a:gd name="T26" fmla="*/ 2147483647 w 21"/>
              <a:gd name="T27" fmla="*/ 2147483647 h 28"/>
              <a:gd name="T28" fmla="*/ 2147483647 w 21"/>
              <a:gd name="T29" fmla="*/ 2147483647 h 28"/>
              <a:gd name="T30" fmla="*/ 2147483647 w 21"/>
              <a:gd name="T31" fmla="*/ 2147483647 h 28"/>
              <a:gd name="T32" fmla="*/ 2147483647 w 21"/>
              <a:gd name="T33" fmla="*/ 2147483647 h 28"/>
              <a:gd name="T34" fmla="*/ 2147483647 w 21"/>
              <a:gd name="T35" fmla="*/ 0 h 28"/>
              <a:gd name="T36" fmla="*/ 2147483647 w 21"/>
              <a:gd name="T37" fmla="*/ 0 h 28"/>
              <a:gd name="T38" fmla="*/ 2147483647 w 21"/>
              <a:gd name="T39" fmla="*/ 0 h 28"/>
              <a:gd name="T40" fmla="*/ 2147483647 w 21"/>
              <a:gd name="T41" fmla="*/ 0 h 28"/>
              <a:gd name="T42" fmla="*/ 2147483647 w 21"/>
              <a:gd name="T43" fmla="*/ 2147483647 h 28"/>
              <a:gd name="T44" fmla="*/ 2147483647 w 21"/>
              <a:gd name="T45" fmla="*/ 2147483647 h 28"/>
              <a:gd name="T46" fmla="*/ 2147483647 w 21"/>
              <a:gd name="T47" fmla="*/ 2147483647 h 28"/>
              <a:gd name="T48" fmla="*/ 2147483647 w 21"/>
              <a:gd name="T49" fmla="*/ 2147483647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path>
            </a:pathLst>
          </a:custGeom>
          <a:solidFill>
            <a:srgbClr val="FFFF00"/>
          </a:solidFill>
          <a:ln w="4763">
            <a:solidFill>
              <a:srgbClr val="990000"/>
            </a:solidFill>
            <a:round/>
            <a:headEnd/>
            <a:tailEnd/>
          </a:ln>
        </p:spPr>
        <p:txBody>
          <a:bodyPr/>
          <a:lstStyle/>
          <a:p>
            <a:endParaRPr lang="en-US"/>
          </a:p>
        </p:txBody>
      </p:sp>
      <p:sp>
        <p:nvSpPr>
          <p:cNvPr id="53330" name="Freeform 81"/>
          <p:cNvSpPr>
            <a:spLocks/>
          </p:cNvSpPr>
          <p:nvPr/>
        </p:nvSpPr>
        <p:spPr bwMode="auto">
          <a:xfrm>
            <a:off x="6677028" y="4268788"/>
            <a:ext cx="60325" cy="101600"/>
          </a:xfrm>
          <a:custGeom>
            <a:avLst/>
            <a:gdLst>
              <a:gd name="T0" fmla="*/ 2147483647 w 43"/>
              <a:gd name="T1" fmla="*/ 2147483647 h 64"/>
              <a:gd name="T2" fmla="*/ 2147483647 w 43"/>
              <a:gd name="T3" fmla="*/ 2147483647 h 64"/>
              <a:gd name="T4" fmla="*/ 2147483647 w 43"/>
              <a:gd name="T5" fmla="*/ 2147483647 h 64"/>
              <a:gd name="T6" fmla="*/ 2147483647 w 43"/>
              <a:gd name="T7" fmla="*/ 2147483647 h 64"/>
              <a:gd name="T8" fmla="*/ 0 w 43"/>
              <a:gd name="T9" fmla="*/ 2147483647 h 64"/>
              <a:gd name="T10" fmla="*/ 0 w 43"/>
              <a:gd name="T11" fmla="*/ 2147483647 h 64"/>
              <a:gd name="T12" fmla="*/ 2147483647 w 43"/>
              <a:gd name="T13" fmla="*/ 2147483647 h 64"/>
              <a:gd name="T14" fmla="*/ 2147483647 w 43"/>
              <a:gd name="T15" fmla="*/ 2147483647 h 64"/>
              <a:gd name="T16" fmla="*/ 2147483647 w 43"/>
              <a:gd name="T17" fmla="*/ 2147483647 h 64"/>
              <a:gd name="T18" fmla="*/ 2147483647 w 43"/>
              <a:gd name="T19" fmla="*/ 2147483647 h 64"/>
              <a:gd name="T20" fmla="*/ 2147483647 w 43"/>
              <a:gd name="T21" fmla="*/ 2147483647 h 64"/>
              <a:gd name="T22" fmla="*/ 2147483647 w 43"/>
              <a:gd name="T23" fmla="*/ 2147483647 h 64"/>
              <a:gd name="T24" fmla="*/ 2147483647 w 43"/>
              <a:gd name="T25" fmla="*/ 2147483647 h 64"/>
              <a:gd name="T26" fmla="*/ 2147483647 w 43"/>
              <a:gd name="T27" fmla="*/ 2147483647 h 64"/>
              <a:gd name="T28" fmla="*/ 2147483647 w 43"/>
              <a:gd name="T29" fmla="*/ 2147483647 h 64"/>
              <a:gd name="T30" fmla="*/ 2147483647 w 43"/>
              <a:gd name="T31" fmla="*/ 2147483647 h 64"/>
              <a:gd name="T32" fmla="*/ 2147483647 w 43"/>
              <a:gd name="T33" fmla="*/ 2147483647 h 64"/>
              <a:gd name="T34" fmla="*/ 2147483647 w 43"/>
              <a:gd name="T35" fmla="*/ 2147483647 h 64"/>
              <a:gd name="T36" fmla="*/ 2147483647 w 43"/>
              <a:gd name="T37" fmla="*/ 2147483647 h 64"/>
              <a:gd name="T38" fmla="*/ 2147483647 w 43"/>
              <a:gd name="T39" fmla="*/ 2147483647 h 64"/>
              <a:gd name="T40" fmla="*/ 2147483647 w 43"/>
              <a:gd name="T41" fmla="*/ 2147483647 h 64"/>
              <a:gd name="T42" fmla="*/ 2147483647 w 43"/>
              <a:gd name="T43" fmla="*/ 2147483647 h 64"/>
              <a:gd name="T44" fmla="*/ 2147483647 w 43"/>
              <a:gd name="T45" fmla="*/ 2147483647 h 64"/>
              <a:gd name="T46" fmla="*/ 2147483647 w 43"/>
              <a:gd name="T47" fmla="*/ 2147483647 h 64"/>
              <a:gd name="T48" fmla="*/ 2147483647 w 43"/>
              <a:gd name="T49" fmla="*/ 2147483647 h 64"/>
              <a:gd name="T50" fmla="*/ 2147483647 w 43"/>
              <a:gd name="T51" fmla="*/ 2147483647 h 64"/>
              <a:gd name="T52" fmla="*/ 2147483647 w 43"/>
              <a:gd name="T53" fmla="*/ 0 h 64"/>
              <a:gd name="T54" fmla="*/ 2147483647 w 43"/>
              <a:gd name="T55" fmla="*/ 0 h 64"/>
              <a:gd name="T56" fmla="*/ 2147483647 w 43"/>
              <a:gd name="T57" fmla="*/ 2147483647 h 64"/>
              <a:gd name="T58" fmla="*/ 2147483647 w 43"/>
              <a:gd name="T59" fmla="*/ 2147483647 h 64"/>
              <a:gd name="T60" fmla="*/ 2147483647 w 43"/>
              <a:gd name="T61" fmla="*/ 2147483647 h 64"/>
              <a:gd name="T62" fmla="*/ 2147483647 w 43"/>
              <a:gd name="T63" fmla="*/ 2147483647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1" name="Freeform 82"/>
          <p:cNvSpPr>
            <a:spLocks/>
          </p:cNvSpPr>
          <p:nvPr/>
        </p:nvSpPr>
        <p:spPr bwMode="auto">
          <a:xfrm>
            <a:off x="6677028" y="4268788"/>
            <a:ext cx="60325" cy="101600"/>
          </a:xfrm>
          <a:custGeom>
            <a:avLst/>
            <a:gdLst>
              <a:gd name="T0" fmla="*/ 2147483647 w 43"/>
              <a:gd name="T1" fmla="*/ 2147483647 h 64"/>
              <a:gd name="T2" fmla="*/ 2147483647 w 43"/>
              <a:gd name="T3" fmla="*/ 2147483647 h 64"/>
              <a:gd name="T4" fmla="*/ 2147483647 w 43"/>
              <a:gd name="T5" fmla="*/ 2147483647 h 64"/>
              <a:gd name="T6" fmla="*/ 2147483647 w 43"/>
              <a:gd name="T7" fmla="*/ 2147483647 h 64"/>
              <a:gd name="T8" fmla="*/ 0 w 43"/>
              <a:gd name="T9" fmla="*/ 2147483647 h 64"/>
              <a:gd name="T10" fmla="*/ 0 w 43"/>
              <a:gd name="T11" fmla="*/ 2147483647 h 64"/>
              <a:gd name="T12" fmla="*/ 2147483647 w 43"/>
              <a:gd name="T13" fmla="*/ 2147483647 h 64"/>
              <a:gd name="T14" fmla="*/ 2147483647 w 43"/>
              <a:gd name="T15" fmla="*/ 2147483647 h 64"/>
              <a:gd name="T16" fmla="*/ 2147483647 w 43"/>
              <a:gd name="T17" fmla="*/ 2147483647 h 64"/>
              <a:gd name="T18" fmla="*/ 2147483647 w 43"/>
              <a:gd name="T19" fmla="*/ 2147483647 h 64"/>
              <a:gd name="T20" fmla="*/ 2147483647 w 43"/>
              <a:gd name="T21" fmla="*/ 2147483647 h 64"/>
              <a:gd name="T22" fmla="*/ 2147483647 w 43"/>
              <a:gd name="T23" fmla="*/ 2147483647 h 64"/>
              <a:gd name="T24" fmla="*/ 2147483647 w 43"/>
              <a:gd name="T25" fmla="*/ 2147483647 h 64"/>
              <a:gd name="T26" fmla="*/ 2147483647 w 43"/>
              <a:gd name="T27" fmla="*/ 2147483647 h 64"/>
              <a:gd name="T28" fmla="*/ 2147483647 w 43"/>
              <a:gd name="T29" fmla="*/ 2147483647 h 64"/>
              <a:gd name="T30" fmla="*/ 2147483647 w 43"/>
              <a:gd name="T31" fmla="*/ 2147483647 h 64"/>
              <a:gd name="T32" fmla="*/ 2147483647 w 43"/>
              <a:gd name="T33" fmla="*/ 2147483647 h 64"/>
              <a:gd name="T34" fmla="*/ 2147483647 w 43"/>
              <a:gd name="T35" fmla="*/ 2147483647 h 64"/>
              <a:gd name="T36" fmla="*/ 2147483647 w 43"/>
              <a:gd name="T37" fmla="*/ 2147483647 h 64"/>
              <a:gd name="T38" fmla="*/ 2147483647 w 43"/>
              <a:gd name="T39" fmla="*/ 2147483647 h 64"/>
              <a:gd name="T40" fmla="*/ 2147483647 w 43"/>
              <a:gd name="T41" fmla="*/ 2147483647 h 64"/>
              <a:gd name="T42" fmla="*/ 2147483647 w 43"/>
              <a:gd name="T43" fmla="*/ 2147483647 h 64"/>
              <a:gd name="T44" fmla="*/ 2147483647 w 43"/>
              <a:gd name="T45" fmla="*/ 2147483647 h 64"/>
              <a:gd name="T46" fmla="*/ 2147483647 w 43"/>
              <a:gd name="T47" fmla="*/ 2147483647 h 64"/>
              <a:gd name="T48" fmla="*/ 2147483647 w 43"/>
              <a:gd name="T49" fmla="*/ 2147483647 h 64"/>
              <a:gd name="T50" fmla="*/ 2147483647 w 43"/>
              <a:gd name="T51" fmla="*/ 2147483647 h 64"/>
              <a:gd name="T52" fmla="*/ 2147483647 w 43"/>
              <a:gd name="T53" fmla="*/ 0 h 64"/>
              <a:gd name="T54" fmla="*/ 2147483647 w 43"/>
              <a:gd name="T55" fmla="*/ 0 h 64"/>
              <a:gd name="T56" fmla="*/ 2147483647 w 43"/>
              <a:gd name="T57" fmla="*/ 2147483647 h 64"/>
              <a:gd name="T58" fmla="*/ 2147483647 w 43"/>
              <a:gd name="T59" fmla="*/ 2147483647 h 64"/>
              <a:gd name="T60" fmla="*/ 2147483647 w 43"/>
              <a:gd name="T61" fmla="*/ 2147483647 h 64"/>
              <a:gd name="T62" fmla="*/ 2147483647 w 43"/>
              <a:gd name="T63" fmla="*/ 2147483647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path>
            </a:pathLst>
          </a:custGeom>
          <a:solidFill>
            <a:srgbClr val="FFFF00"/>
          </a:solidFill>
          <a:ln w="4763">
            <a:solidFill>
              <a:srgbClr val="990000"/>
            </a:solidFill>
            <a:round/>
            <a:headEnd/>
            <a:tailEnd/>
          </a:ln>
        </p:spPr>
        <p:txBody>
          <a:bodyPr/>
          <a:lstStyle/>
          <a:p>
            <a:endParaRPr lang="en-US"/>
          </a:p>
        </p:txBody>
      </p:sp>
      <p:sp>
        <p:nvSpPr>
          <p:cNvPr id="53332" name="Freeform 83"/>
          <p:cNvSpPr>
            <a:spLocks/>
          </p:cNvSpPr>
          <p:nvPr/>
        </p:nvSpPr>
        <p:spPr bwMode="auto">
          <a:xfrm>
            <a:off x="6727828" y="4238628"/>
            <a:ext cx="79375" cy="79375"/>
          </a:xfrm>
          <a:custGeom>
            <a:avLst/>
            <a:gdLst>
              <a:gd name="T0" fmla="*/ 0 w 56"/>
              <a:gd name="T1" fmla="*/ 2147483647 h 50"/>
              <a:gd name="T2" fmla="*/ 2147483647 w 56"/>
              <a:gd name="T3" fmla="*/ 2147483647 h 50"/>
              <a:gd name="T4" fmla="*/ 2147483647 w 56"/>
              <a:gd name="T5" fmla="*/ 2147483647 h 50"/>
              <a:gd name="T6" fmla="*/ 2147483647 w 56"/>
              <a:gd name="T7" fmla="*/ 2147483647 h 50"/>
              <a:gd name="T8" fmla="*/ 2147483647 w 56"/>
              <a:gd name="T9" fmla="*/ 2147483647 h 50"/>
              <a:gd name="T10" fmla="*/ 2147483647 w 56"/>
              <a:gd name="T11" fmla="*/ 2147483647 h 50"/>
              <a:gd name="T12" fmla="*/ 2147483647 w 56"/>
              <a:gd name="T13" fmla="*/ 2147483647 h 50"/>
              <a:gd name="T14" fmla="*/ 2147483647 w 56"/>
              <a:gd name="T15" fmla="*/ 2147483647 h 50"/>
              <a:gd name="T16" fmla="*/ 2147483647 w 56"/>
              <a:gd name="T17" fmla="*/ 2147483647 h 50"/>
              <a:gd name="T18" fmla="*/ 2147483647 w 56"/>
              <a:gd name="T19" fmla="*/ 2147483647 h 50"/>
              <a:gd name="T20" fmla="*/ 2147483647 w 56"/>
              <a:gd name="T21" fmla="*/ 2147483647 h 50"/>
              <a:gd name="T22" fmla="*/ 2147483647 w 56"/>
              <a:gd name="T23" fmla="*/ 2147483647 h 50"/>
              <a:gd name="T24" fmla="*/ 2147483647 w 56"/>
              <a:gd name="T25" fmla="*/ 2147483647 h 50"/>
              <a:gd name="T26" fmla="*/ 2147483647 w 56"/>
              <a:gd name="T27" fmla="*/ 2147483647 h 50"/>
              <a:gd name="T28" fmla="*/ 2147483647 w 56"/>
              <a:gd name="T29" fmla="*/ 2147483647 h 50"/>
              <a:gd name="T30" fmla="*/ 2147483647 w 56"/>
              <a:gd name="T31" fmla="*/ 2147483647 h 50"/>
              <a:gd name="T32" fmla="*/ 2147483647 w 56"/>
              <a:gd name="T33" fmla="*/ 2147483647 h 50"/>
              <a:gd name="T34" fmla="*/ 2147483647 w 56"/>
              <a:gd name="T35" fmla="*/ 2147483647 h 50"/>
              <a:gd name="T36" fmla="*/ 2147483647 w 56"/>
              <a:gd name="T37" fmla="*/ 2147483647 h 50"/>
              <a:gd name="T38" fmla="*/ 2147483647 w 56"/>
              <a:gd name="T39" fmla="*/ 2147483647 h 50"/>
              <a:gd name="T40" fmla="*/ 2147483647 w 56"/>
              <a:gd name="T41" fmla="*/ 2147483647 h 50"/>
              <a:gd name="T42" fmla="*/ 2147483647 w 56"/>
              <a:gd name="T43" fmla="*/ 2147483647 h 50"/>
              <a:gd name="T44" fmla="*/ 2147483647 w 56"/>
              <a:gd name="T45" fmla="*/ 2147483647 h 50"/>
              <a:gd name="T46" fmla="*/ 2147483647 w 56"/>
              <a:gd name="T47" fmla="*/ 2147483647 h 50"/>
              <a:gd name="T48" fmla="*/ 2147483647 w 56"/>
              <a:gd name="T49" fmla="*/ 2147483647 h 50"/>
              <a:gd name="T50" fmla="*/ 2147483647 w 56"/>
              <a:gd name="T51" fmla="*/ 2147483647 h 50"/>
              <a:gd name="T52" fmla="*/ 2147483647 w 56"/>
              <a:gd name="T53" fmla="*/ 2147483647 h 50"/>
              <a:gd name="T54" fmla="*/ 2147483647 w 56"/>
              <a:gd name="T55" fmla="*/ 2147483647 h 50"/>
              <a:gd name="T56" fmla="*/ 2147483647 w 56"/>
              <a:gd name="T57" fmla="*/ 2147483647 h 50"/>
              <a:gd name="T58" fmla="*/ 2147483647 w 56"/>
              <a:gd name="T59" fmla="*/ 2147483647 h 50"/>
              <a:gd name="T60" fmla="*/ 2147483647 w 56"/>
              <a:gd name="T61" fmla="*/ 2147483647 h 50"/>
              <a:gd name="T62" fmla="*/ 2147483647 w 56"/>
              <a:gd name="T63" fmla="*/ 2147483647 h 50"/>
              <a:gd name="T64" fmla="*/ 2147483647 w 56"/>
              <a:gd name="T65" fmla="*/ 2147483647 h 50"/>
              <a:gd name="T66" fmla="*/ 2147483647 w 56"/>
              <a:gd name="T67" fmla="*/ 2147483647 h 50"/>
              <a:gd name="T68" fmla="*/ 2147483647 w 56"/>
              <a:gd name="T69" fmla="*/ 2147483647 h 50"/>
              <a:gd name="T70" fmla="*/ 2147483647 w 56"/>
              <a:gd name="T71" fmla="*/ 2147483647 h 50"/>
              <a:gd name="T72" fmla="*/ 2147483647 w 56"/>
              <a:gd name="T73" fmla="*/ 2147483647 h 50"/>
              <a:gd name="T74" fmla="*/ 2147483647 w 56"/>
              <a:gd name="T75" fmla="*/ 2147483647 h 50"/>
              <a:gd name="T76" fmla="*/ 2147483647 w 56"/>
              <a:gd name="T77" fmla="*/ 2147483647 h 50"/>
              <a:gd name="T78" fmla="*/ 2147483647 w 56"/>
              <a:gd name="T79" fmla="*/ 2147483647 h 50"/>
              <a:gd name="T80" fmla="*/ 2147483647 w 56"/>
              <a:gd name="T81" fmla="*/ 2147483647 h 50"/>
              <a:gd name="T82" fmla="*/ 2147483647 w 56"/>
              <a:gd name="T83" fmla="*/ 2147483647 h 50"/>
              <a:gd name="T84" fmla="*/ 2147483647 w 56"/>
              <a:gd name="T85" fmla="*/ 2147483647 h 50"/>
              <a:gd name="T86" fmla="*/ 2147483647 w 56"/>
              <a:gd name="T87" fmla="*/ 2147483647 h 50"/>
              <a:gd name="T88" fmla="*/ 2147483647 w 56"/>
              <a:gd name="T89" fmla="*/ 0 h 50"/>
              <a:gd name="T90" fmla="*/ 2147483647 w 56"/>
              <a:gd name="T91" fmla="*/ 0 h 50"/>
              <a:gd name="T92" fmla="*/ 2147483647 w 56"/>
              <a:gd name="T93" fmla="*/ 0 h 50"/>
              <a:gd name="T94" fmla="*/ 2147483647 w 56"/>
              <a:gd name="T95" fmla="*/ 0 h 50"/>
              <a:gd name="T96" fmla="*/ 2147483647 w 56"/>
              <a:gd name="T97" fmla="*/ 0 h 50"/>
              <a:gd name="T98" fmla="*/ 2147483647 w 56"/>
              <a:gd name="T99" fmla="*/ 0 h 50"/>
              <a:gd name="T100" fmla="*/ 2147483647 w 56"/>
              <a:gd name="T101" fmla="*/ 2147483647 h 50"/>
              <a:gd name="T102" fmla="*/ 2147483647 w 56"/>
              <a:gd name="T103" fmla="*/ 2147483647 h 50"/>
              <a:gd name="T104" fmla="*/ 2147483647 w 56"/>
              <a:gd name="T105" fmla="*/ 2147483647 h 50"/>
              <a:gd name="T106" fmla="*/ 2147483647 w 56"/>
              <a:gd name="T107" fmla="*/ 2147483647 h 50"/>
              <a:gd name="T108" fmla="*/ 2147483647 w 56"/>
              <a:gd name="T109" fmla="*/ 2147483647 h 50"/>
              <a:gd name="T110" fmla="*/ 2147483647 w 56"/>
              <a:gd name="T111" fmla="*/ 2147483647 h 50"/>
              <a:gd name="T112" fmla="*/ 0 w 56"/>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3" name="Freeform 84"/>
          <p:cNvSpPr>
            <a:spLocks/>
          </p:cNvSpPr>
          <p:nvPr/>
        </p:nvSpPr>
        <p:spPr bwMode="auto">
          <a:xfrm>
            <a:off x="6727828" y="4238628"/>
            <a:ext cx="79375" cy="79375"/>
          </a:xfrm>
          <a:custGeom>
            <a:avLst/>
            <a:gdLst>
              <a:gd name="T0" fmla="*/ 0 w 56"/>
              <a:gd name="T1" fmla="*/ 2147483647 h 50"/>
              <a:gd name="T2" fmla="*/ 2147483647 w 56"/>
              <a:gd name="T3" fmla="*/ 2147483647 h 50"/>
              <a:gd name="T4" fmla="*/ 2147483647 w 56"/>
              <a:gd name="T5" fmla="*/ 2147483647 h 50"/>
              <a:gd name="T6" fmla="*/ 2147483647 w 56"/>
              <a:gd name="T7" fmla="*/ 2147483647 h 50"/>
              <a:gd name="T8" fmla="*/ 2147483647 w 56"/>
              <a:gd name="T9" fmla="*/ 2147483647 h 50"/>
              <a:gd name="T10" fmla="*/ 2147483647 w 56"/>
              <a:gd name="T11" fmla="*/ 2147483647 h 50"/>
              <a:gd name="T12" fmla="*/ 2147483647 w 56"/>
              <a:gd name="T13" fmla="*/ 2147483647 h 50"/>
              <a:gd name="T14" fmla="*/ 2147483647 w 56"/>
              <a:gd name="T15" fmla="*/ 2147483647 h 50"/>
              <a:gd name="T16" fmla="*/ 2147483647 w 56"/>
              <a:gd name="T17" fmla="*/ 2147483647 h 50"/>
              <a:gd name="T18" fmla="*/ 2147483647 w 56"/>
              <a:gd name="T19" fmla="*/ 2147483647 h 50"/>
              <a:gd name="T20" fmla="*/ 2147483647 w 56"/>
              <a:gd name="T21" fmla="*/ 2147483647 h 50"/>
              <a:gd name="T22" fmla="*/ 2147483647 w 56"/>
              <a:gd name="T23" fmla="*/ 2147483647 h 50"/>
              <a:gd name="T24" fmla="*/ 2147483647 w 56"/>
              <a:gd name="T25" fmla="*/ 2147483647 h 50"/>
              <a:gd name="T26" fmla="*/ 2147483647 w 56"/>
              <a:gd name="T27" fmla="*/ 2147483647 h 50"/>
              <a:gd name="T28" fmla="*/ 2147483647 w 56"/>
              <a:gd name="T29" fmla="*/ 2147483647 h 50"/>
              <a:gd name="T30" fmla="*/ 2147483647 w 56"/>
              <a:gd name="T31" fmla="*/ 2147483647 h 50"/>
              <a:gd name="T32" fmla="*/ 2147483647 w 56"/>
              <a:gd name="T33" fmla="*/ 2147483647 h 50"/>
              <a:gd name="T34" fmla="*/ 2147483647 w 56"/>
              <a:gd name="T35" fmla="*/ 2147483647 h 50"/>
              <a:gd name="T36" fmla="*/ 2147483647 w 56"/>
              <a:gd name="T37" fmla="*/ 2147483647 h 50"/>
              <a:gd name="T38" fmla="*/ 2147483647 w 56"/>
              <a:gd name="T39" fmla="*/ 2147483647 h 50"/>
              <a:gd name="T40" fmla="*/ 2147483647 w 56"/>
              <a:gd name="T41" fmla="*/ 2147483647 h 50"/>
              <a:gd name="T42" fmla="*/ 2147483647 w 56"/>
              <a:gd name="T43" fmla="*/ 2147483647 h 50"/>
              <a:gd name="T44" fmla="*/ 2147483647 w 56"/>
              <a:gd name="T45" fmla="*/ 2147483647 h 50"/>
              <a:gd name="T46" fmla="*/ 2147483647 w 56"/>
              <a:gd name="T47" fmla="*/ 2147483647 h 50"/>
              <a:gd name="T48" fmla="*/ 2147483647 w 56"/>
              <a:gd name="T49" fmla="*/ 2147483647 h 50"/>
              <a:gd name="T50" fmla="*/ 2147483647 w 56"/>
              <a:gd name="T51" fmla="*/ 2147483647 h 50"/>
              <a:gd name="T52" fmla="*/ 2147483647 w 56"/>
              <a:gd name="T53" fmla="*/ 2147483647 h 50"/>
              <a:gd name="T54" fmla="*/ 2147483647 w 56"/>
              <a:gd name="T55" fmla="*/ 2147483647 h 50"/>
              <a:gd name="T56" fmla="*/ 2147483647 w 56"/>
              <a:gd name="T57" fmla="*/ 2147483647 h 50"/>
              <a:gd name="T58" fmla="*/ 2147483647 w 56"/>
              <a:gd name="T59" fmla="*/ 2147483647 h 50"/>
              <a:gd name="T60" fmla="*/ 2147483647 w 56"/>
              <a:gd name="T61" fmla="*/ 2147483647 h 50"/>
              <a:gd name="T62" fmla="*/ 2147483647 w 56"/>
              <a:gd name="T63" fmla="*/ 2147483647 h 50"/>
              <a:gd name="T64" fmla="*/ 2147483647 w 56"/>
              <a:gd name="T65" fmla="*/ 2147483647 h 50"/>
              <a:gd name="T66" fmla="*/ 2147483647 w 56"/>
              <a:gd name="T67" fmla="*/ 2147483647 h 50"/>
              <a:gd name="T68" fmla="*/ 2147483647 w 56"/>
              <a:gd name="T69" fmla="*/ 2147483647 h 50"/>
              <a:gd name="T70" fmla="*/ 2147483647 w 56"/>
              <a:gd name="T71" fmla="*/ 2147483647 h 50"/>
              <a:gd name="T72" fmla="*/ 2147483647 w 56"/>
              <a:gd name="T73" fmla="*/ 2147483647 h 50"/>
              <a:gd name="T74" fmla="*/ 2147483647 w 56"/>
              <a:gd name="T75" fmla="*/ 2147483647 h 50"/>
              <a:gd name="T76" fmla="*/ 2147483647 w 56"/>
              <a:gd name="T77" fmla="*/ 2147483647 h 50"/>
              <a:gd name="T78" fmla="*/ 2147483647 w 56"/>
              <a:gd name="T79" fmla="*/ 2147483647 h 50"/>
              <a:gd name="T80" fmla="*/ 2147483647 w 56"/>
              <a:gd name="T81" fmla="*/ 2147483647 h 50"/>
              <a:gd name="T82" fmla="*/ 2147483647 w 56"/>
              <a:gd name="T83" fmla="*/ 2147483647 h 50"/>
              <a:gd name="T84" fmla="*/ 2147483647 w 56"/>
              <a:gd name="T85" fmla="*/ 2147483647 h 50"/>
              <a:gd name="T86" fmla="*/ 2147483647 w 56"/>
              <a:gd name="T87" fmla="*/ 2147483647 h 50"/>
              <a:gd name="T88" fmla="*/ 2147483647 w 56"/>
              <a:gd name="T89" fmla="*/ 0 h 50"/>
              <a:gd name="T90" fmla="*/ 2147483647 w 56"/>
              <a:gd name="T91" fmla="*/ 0 h 50"/>
              <a:gd name="T92" fmla="*/ 2147483647 w 56"/>
              <a:gd name="T93" fmla="*/ 0 h 50"/>
              <a:gd name="T94" fmla="*/ 2147483647 w 56"/>
              <a:gd name="T95" fmla="*/ 0 h 50"/>
              <a:gd name="T96" fmla="*/ 2147483647 w 56"/>
              <a:gd name="T97" fmla="*/ 0 h 50"/>
              <a:gd name="T98" fmla="*/ 2147483647 w 56"/>
              <a:gd name="T99" fmla="*/ 0 h 50"/>
              <a:gd name="T100" fmla="*/ 2147483647 w 56"/>
              <a:gd name="T101" fmla="*/ 2147483647 h 50"/>
              <a:gd name="T102" fmla="*/ 2147483647 w 56"/>
              <a:gd name="T103" fmla="*/ 2147483647 h 50"/>
              <a:gd name="T104" fmla="*/ 2147483647 w 56"/>
              <a:gd name="T105" fmla="*/ 2147483647 h 50"/>
              <a:gd name="T106" fmla="*/ 2147483647 w 56"/>
              <a:gd name="T107" fmla="*/ 2147483647 h 50"/>
              <a:gd name="T108" fmla="*/ 2147483647 w 56"/>
              <a:gd name="T109" fmla="*/ 2147483647 h 50"/>
              <a:gd name="T110" fmla="*/ 2147483647 w 56"/>
              <a:gd name="T111" fmla="*/ 2147483647 h 50"/>
              <a:gd name="T112" fmla="*/ 0 w 56"/>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path>
            </a:pathLst>
          </a:custGeom>
          <a:solidFill>
            <a:srgbClr val="FFFF00"/>
          </a:solidFill>
          <a:ln w="4763">
            <a:solidFill>
              <a:srgbClr val="990000"/>
            </a:solidFill>
            <a:round/>
            <a:headEnd/>
            <a:tailEnd/>
          </a:ln>
        </p:spPr>
        <p:txBody>
          <a:bodyPr/>
          <a:lstStyle/>
          <a:p>
            <a:endParaRPr lang="en-US"/>
          </a:p>
        </p:txBody>
      </p:sp>
      <p:sp>
        <p:nvSpPr>
          <p:cNvPr id="53334" name="Freeform 85"/>
          <p:cNvSpPr>
            <a:spLocks/>
          </p:cNvSpPr>
          <p:nvPr/>
        </p:nvSpPr>
        <p:spPr bwMode="auto">
          <a:xfrm>
            <a:off x="6796091" y="4308476"/>
            <a:ext cx="39687" cy="82551"/>
          </a:xfrm>
          <a:custGeom>
            <a:avLst/>
            <a:gdLst>
              <a:gd name="T0" fmla="*/ 2147483647 w 28"/>
              <a:gd name="T1" fmla="*/ 2147483647 h 52"/>
              <a:gd name="T2" fmla="*/ 2147483647 w 28"/>
              <a:gd name="T3" fmla="*/ 2147483647 h 52"/>
              <a:gd name="T4" fmla="*/ 2147483647 w 28"/>
              <a:gd name="T5" fmla="*/ 2147483647 h 52"/>
              <a:gd name="T6" fmla="*/ 2147483647 w 28"/>
              <a:gd name="T7" fmla="*/ 2147483647 h 52"/>
              <a:gd name="T8" fmla="*/ 2147483647 w 28"/>
              <a:gd name="T9" fmla="*/ 2147483647 h 52"/>
              <a:gd name="T10" fmla="*/ 2147483647 w 28"/>
              <a:gd name="T11" fmla="*/ 2147483647 h 52"/>
              <a:gd name="T12" fmla="*/ 0 w 28"/>
              <a:gd name="T13" fmla="*/ 2147483647 h 52"/>
              <a:gd name="T14" fmla="*/ 2147483647 w 28"/>
              <a:gd name="T15" fmla="*/ 2147483647 h 52"/>
              <a:gd name="T16" fmla="*/ 2147483647 w 28"/>
              <a:gd name="T17" fmla="*/ 2147483647 h 52"/>
              <a:gd name="T18" fmla="*/ 2147483647 w 28"/>
              <a:gd name="T19" fmla="*/ 2147483647 h 52"/>
              <a:gd name="T20" fmla="*/ 2147483647 w 28"/>
              <a:gd name="T21" fmla="*/ 2147483647 h 52"/>
              <a:gd name="T22" fmla="*/ 2147483647 w 28"/>
              <a:gd name="T23" fmla="*/ 2147483647 h 52"/>
              <a:gd name="T24" fmla="*/ 2147483647 w 28"/>
              <a:gd name="T25" fmla="*/ 2147483647 h 52"/>
              <a:gd name="T26" fmla="*/ 2147483647 w 28"/>
              <a:gd name="T27" fmla="*/ 2147483647 h 52"/>
              <a:gd name="T28" fmla="*/ 2147483647 w 28"/>
              <a:gd name="T29" fmla="*/ 2147483647 h 52"/>
              <a:gd name="T30" fmla="*/ 2147483647 w 28"/>
              <a:gd name="T31" fmla="*/ 2147483647 h 52"/>
              <a:gd name="T32" fmla="*/ 2147483647 w 28"/>
              <a:gd name="T33" fmla="*/ 2147483647 h 52"/>
              <a:gd name="T34" fmla="*/ 2147483647 w 28"/>
              <a:gd name="T35" fmla="*/ 2147483647 h 52"/>
              <a:gd name="T36" fmla="*/ 2147483647 w 28"/>
              <a:gd name="T37" fmla="*/ 2147483647 h 52"/>
              <a:gd name="T38" fmla="*/ 2147483647 w 28"/>
              <a:gd name="T39" fmla="*/ 2147483647 h 52"/>
              <a:gd name="T40" fmla="*/ 2147483647 w 28"/>
              <a:gd name="T41" fmla="*/ 2147483647 h 52"/>
              <a:gd name="T42" fmla="*/ 2147483647 w 28"/>
              <a:gd name="T43" fmla="*/ 2147483647 h 52"/>
              <a:gd name="T44" fmla="*/ 2147483647 w 28"/>
              <a:gd name="T45" fmla="*/ 2147483647 h 52"/>
              <a:gd name="T46" fmla="*/ 2147483647 w 28"/>
              <a:gd name="T47" fmla="*/ 2147483647 h 52"/>
              <a:gd name="T48" fmla="*/ 2147483647 w 28"/>
              <a:gd name="T49" fmla="*/ 2147483647 h 52"/>
              <a:gd name="T50" fmla="*/ 2147483647 w 28"/>
              <a:gd name="T51" fmla="*/ 2147483647 h 52"/>
              <a:gd name="T52" fmla="*/ 2147483647 w 28"/>
              <a:gd name="T53" fmla="*/ 2147483647 h 52"/>
              <a:gd name="T54" fmla="*/ 2147483647 w 28"/>
              <a:gd name="T55" fmla="*/ 2147483647 h 52"/>
              <a:gd name="T56" fmla="*/ 2147483647 w 28"/>
              <a:gd name="T57" fmla="*/ 2147483647 h 52"/>
              <a:gd name="T58" fmla="*/ 2147483647 w 28"/>
              <a:gd name="T59" fmla="*/ 2147483647 h 52"/>
              <a:gd name="T60" fmla="*/ 2147483647 w 28"/>
              <a:gd name="T61" fmla="*/ 2147483647 h 52"/>
              <a:gd name="T62" fmla="*/ 2147483647 w 28"/>
              <a:gd name="T63" fmla="*/ 2147483647 h 52"/>
              <a:gd name="T64" fmla="*/ 2147483647 w 28"/>
              <a:gd name="T65" fmla="*/ 2147483647 h 52"/>
              <a:gd name="T66" fmla="*/ 2147483647 w 28"/>
              <a:gd name="T67" fmla="*/ 0 h 52"/>
              <a:gd name="T68" fmla="*/ 2147483647 w 28"/>
              <a:gd name="T69" fmla="*/ 0 h 52"/>
              <a:gd name="T70" fmla="*/ 2147483647 w 28"/>
              <a:gd name="T71" fmla="*/ 0 h 52"/>
              <a:gd name="T72" fmla="*/ 2147483647 w 28"/>
              <a:gd name="T73" fmla="*/ 0 h 52"/>
              <a:gd name="T74" fmla="*/ 2147483647 w 28"/>
              <a:gd name="T75" fmla="*/ 0 h 52"/>
              <a:gd name="T76" fmla="*/ 2147483647 w 28"/>
              <a:gd name="T77" fmla="*/ 0 h 52"/>
              <a:gd name="T78" fmla="*/ 2147483647 w 28"/>
              <a:gd name="T79" fmla="*/ 0 h 52"/>
              <a:gd name="T80" fmla="*/ 2147483647 w 28"/>
              <a:gd name="T81" fmla="*/ 2147483647 h 52"/>
              <a:gd name="T82" fmla="*/ 2147483647 w 28"/>
              <a:gd name="T83" fmla="*/ 2147483647 h 52"/>
              <a:gd name="T84" fmla="*/ 2147483647 w 28"/>
              <a:gd name="T85" fmla="*/ 2147483647 h 52"/>
              <a:gd name="T86" fmla="*/ 2147483647 w 28"/>
              <a:gd name="T87" fmla="*/ 2147483647 h 52"/>
              <a:gd name="T88" fmla="*/ 2147483647 w 28"/>
              <a:gd name="T89" fmla="*/ 2147483647 h 52"/>
              <a:gd name="T90" fmla="*/ 2147483647 w 28"/>
              <a:gd name="T91" fmla="*/ 2147483647 h 52"/>
              <a:gd name="T92" fmla="*/ 2147483647 w 28"/>
              <a:gd name="T93" fmla="*/ 2147483647 h 52"/>
              <a:gd name="T94" fmla="*/ 2147483647 w 28"/>
              <a:gd name="T95" fmla="*/ 2147483647 h 52"/>
              <a:gd name="T96" fmla="*/ 2147483647 w 28"/>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5" name="Freeform 86"/>
          <p:cNvSpPr>
            <a:spLocks/>
          </p:cNvSpPr>
          <p:nvPr/>
        </p:nvSpPr>
        <p:spPr bwMode="auto">
          <a:xfrm>
            <a:off x="6796091" y="4308476"/>
            <a:ext cx="39687" cy="82551"/>
          </a:xfrm>
          <a:custGeom>
            <a:avLst/>
            <a:gdLst>
              <a:gd name="T0" fmla="*/ 2147483647 w 28"/>
              <a:gd name="T1" fmla="*/ 2147483647 h 52"/>
              <a:gd name="T2" fmla="*/ 2147483647 w 28"/>
              <a:gd name="T3" fmla="*/ 2147483647 h 52"/>
              <a:gd name="T4" fmla="*/ 2147483647 w 28"/>
              <a:gd name="T5" fmla="*/ 2147483647 h 52"/>
              <a:gd name="T6" fmla="*/ 2147483647 w 28"/>
              <a:gd name="T7" fmla="*/ 2147483647 h 52"/>
              <a:gd name="T8" fmla="*/ 2147483647 w 28"/>
              <a:gd name="T9" fmla="*/ 2147483647 h 52"/>
              <a:gd name="T10" fmla="*/ 2147483647 w 28"/>
              <a:gd name="T11" fmla="*/ 2147483647 h 52"/>
              <a:gd name="T12" fmla="*/ 0 w 28"/>
              <a:gd name="T13" fmla="*/ 2147483647 h 52"/>
              <a:gd name="T14" fmla="*/ 2147483647 w 28"/>
              <a:gd name="T15" fmla="*/ 2147483647 h 52"/>
              <a:gd name="T16" fmla="*/ 2147483647 w 28"/>
              <a:gd name="T17" fmla="*/ 2147483647 h 52"/>
              <a:gd name="T18" fmla="*/ 2147483647 w 28"/>
              <a:gd name="T19" fmla="*/ 2147483647 h 52"/>
              <a:gd name="T20" fmla="*/ 2147483647 w 28"/>
              <a:gd name="T21" fmla="*/ 2147483647 h 52"/>
              <a:gd name="T22" fmla="*/ 2147483647 w 28"/>
              <a:gd name="T23" fmla="*/ 2147483647 h 52"/>
              <a:gd name="T24" fmla="*/ 2147483647 w 28"/>
              <a:gd name="T25" fmla="*/ 2147483647 h 52"/>
              <a:gd name="T26" fmla="*/ 2147483647 w 28"/>
              <a:gd name="T27" fmla="*/ 2147483647 h 52"/>
              <a:gd name="T28" fmla="*/ 2147483647 w 28"/>
              <a:gd name="T29" fmla="*/ 2147483647 h 52"/>
              <a:gd name="T30" fmla="*/ 2147483647 w 28"/>
              <a:gd name="T31" fmla="*/ 2147483647 h 52"/>
              <a:gd name="T32" fmla="*/ 2147483647 w 28"/>
              <a:gd name="T33" fmla="*/ 2147483647 h 52"/>
              <a:gd name="T34" fmla="*/ 2147483647 w 28"/>
              <a:gd name="T35" fmla="*/ 2147483647 h 52"/>
              <a:gd name="T36" fmla="*/ 2147483647 w 28"/>
              <a:gd name="T37" fmla="*/ 2147483647 h 52"/>
              <a:gd name="T38" fmla="*/ 2147483647 w 28"/>
              <a:gd name="T39" fmla="*/ 2147483647 h 52"/>
              <a:gd name="T40" fmla="*/ 2147483647 w 28"/>
              <a:gd name="T41" fmla="*/ 2147483647 h 52"/>
              <a:gd name="T42" fmla="*/ 2147483647 w 28"/>
              <a:gd name="T43" fmla="*/ 2147483647 h 52"/>
              <a:gd name="T44" fmla="*/ 2147483647 w 28"/>
              <a:gd name="T45" fmla="*/ 2147483647 h 52"/>
              <a:gd name="T46" fmla="*/ 2147483647 w 28"/>
              <a:gd name="T47" fmla="*/ 2147483647 h 52"/>
              <a:gd name="T48" fmla="*/ 2147483647 w 28"/>
              <a:gd name="T49" fmla="*/ 2147483647 h 52"/>
              <a:gd name="T50" fmla="*/ 2147483647 w 28"/>
              <a:gd name="T51" fmla="*/ 2147483647 h 52"/>
              <a:gd name="T52" fmla="*/ 2147483647 w 28"/>
              <a:gd name="T53" fmla="*/ 2147483647 h 52"/>
              <a:gd name="T54" fmla="*/ 2147483647 w 28"/>
              <a:gd name="T55" fmla="*/ 2147483647 h 52"/>
              <a:gd name="T56" fmla="*/ 2147483647 w 28"/>
              <a:gd name="T57" fmla="*/ 2147483647 h 52"/>
              <a:gd name="T58" fmla="*/ 2147483647 w 28"/>
              <a:gd name="T59" fmla="*/ 2147483647 h 52"/>
              <a:gd name="T60" fmla="*/ 2147483647 w 28"/>
              <a:gd name="T61" fmla="*/ 2147483647 h 52"/>
              <a:gd name="T62" fmla="*/ 2147483647 w 28"/>
              <a:gd name="T63" fmla="*/ 2147483647 h 52"/>
              <a:gd name="T64" fmla="*/ 2147483647 w 28"/>
              <a:gd name="T65" fmla="*/ 2147483647 h 52"/>
              <a:gd name="T66" fmla="*/ 2147483647 w 28"/>
              <a:gd name="T67" fmla="*/ 0 h 52"/>
              <a:gd name="T68" fmla="*/ 2147483647 w 28"/>
              <a:gd name="T69" fmla="*/ 0 h 52"/>
              <a:gd name="T70" fmla="*/ 2147483647 w 28"/>
              <a:gd name="T71" fmla="*/ 0 h 52"/>
              <a:gd name="T72" fmla="*/ 2147483647 w 28"/>
              <a:gd name="T73" fmla="*/ 0 h 52"/>
              <a:gd name="T74" fmla="*/ 2147483647 w 28"/>
              <a:gd name="T75" fmla="*/ 0 h 52"/>
              <a:gd name="T76" fmla="*/ 2147483647 w 28"/>
              <a:gd name="T77" fmla="*/ 0 h 52"/>
              <a:gd name="T78" fmla="*/ 2147483647 w 28"/>
              <a:gd name="T79" fmla="*/ 0 h 52"/>
              <a:gd name="T80" fmla="*/ 2147483647 w 28"/>
              <a:gd name="T81" fmla="*/ 2147483647 h 52"/>
              <a:gd name="T82" fmla="*/ 2147483647 w 28"/>
              <a:gd name="T83" fmla="*/ 2147483647 h 52"/>
              <a:gd name="T84" fmla="*/ 2147483647 w 28"/>
              <a:gd name="T85" fmla="*/ 2147483647 h 52"/>
              <a:gd name="T86" fmla="*/ 2147483647 w 28"/>
              <a:gd name="T87" fmla="*/ 2147483647 h 52"/>
              <a:gd name="T88" fmla="*/ 2147483647 w 28"/>
              <a:gd name="T89" fmla="*/ 2147483647 h 52"/>
              <a:gd name="T90" fmla="*/ 2147483647 w 28"/>
              <a:gd name="T91" fmla="*/ 2147483647 h 52"/>
              <a:gd name="T92" fmla="*/ 2147483647 w 28"/>
              <a:gd name="T93" fmla="*/ 2147483647 h 52"/>
              <a:gd name="T94" fmla="*/ 2147483647 w 28"/>
              <a:gd name="T95" fmla="*/ 2147483647 h 52"/>
              <a:gd name="T96" fmla="*/ 2147483647 w 28"/>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path>
            </a:pathLst>
          </a:custGeom>
          <a:solidFill>
            <a:srgbClr val="FFFF00"/>
          </a:solidFill>
          <a:ln w="4763">
            <a:solidFill>
              <a:srgbClr val="990000"/>
            </a:solidFill>
            <a:round/>
            <a:headEnd/>
            <a:tailEnd/>
          </a:ln>
        </p:spPr>
        <p:txBody>
          <a:bodyPr/>
          <a:lstStyle/>
          <a:p>
            <a:endParaRPr lang="en-US"/>
          </a:p>
        </p:txBody>
      </p:sp>
      <p:sp>
        <p:nvSpPr>
          <p:cNvPr id="53336" name="Freeform 87"/>
          <p:cNvSpPr>
            <a:spLocks/>
          </p:cNvSpPr>
          <p:nvPr/>
        </p:nvSpPr>
        <p:spPr bwMode="auto">
          <a:xfrm>
            <a:off x="6262688" y="4038603"/>
            <a:ext cx="685800" cy="239713"/>
          </a:xfrm>
          <a:custGeom>
            <a:avLst/>
            <a:gdLst>
              <a:gd name="T0" fmla="*/ 2147483647 w 486"/>
              <a:gd name="T1" fmla="*/ 2147483647 h 151"/>
              <a:gd name="T2" fmla="*/ 2147483647 w 486"/>
              <a:gd name="T3" fmla="*/ 2147483647 h 151"/>
              <a:gd name="T4" fmla="*/ 2147483647 w 486"/>
              <a:gd name="T5" fmla="*/ 2147483647 h 151"/>
              <a:gd name="T6" fmla="*/ 2147483647 w 486"/>
              <a:gd name="T7" fmla="*/ 2147483647 h 151"/>
              <a:gd name="T8" fmla="*/ 2147483647 w 486"/>
              <a:gd name="T9" fmla="*/ 2147483647 h 151"/>
              <a:gd name="T10" fmla="*/ 2147483647 w 486"/>
              <a:gd name="T11" fmla="*/ 2147483647 h 151"/>
              <a:gd name="T12" fmla="*/ 2147483647 w 486"/>
              <a:gd name="T13" fmla="*/ 2147483647 h 151"/>
              <a:gd name="T14" fmla="*/ 2147483647 w 486"/>
              <a:gd name="T15" fmla="*/ 2147483647 h 151"/>
              <a:gd name="T16" fmla="*/ 2147483647 w 486"/>
              <a:gd name="T17" fmla="*/ 2147483647 h 151"/>
              <a:gd name="T18" fmla="*/ 2147483647 w 486"/>
              <a:gd name="T19" fmla="*/ 2147483647 h 151"/>
              <a:gd name="T20" fmla="*/ 2147483647 w 486"/>
              <a:gd name="T21" fmla="*/ 2147483647 h 151"/>
              <a:gd name="T22" fmla="*/ 2147483647 w 486"/>
              <a:gd name="T23" fmla="*/ 2147483647 h 151"/>
              <a:gd name="T24" fmla="*/ 2147483647 w 486"/>
              <a:gd name="T25" fmla="*/ 2147483647 h 151"/>
              <a:gd name="T26" fmla="*/ 0 w 486"/>
              <a:gd name="T27" fmla="*/ 2147483647 h 151"/>
              <a:gd name="T28" fmla="*/ 2147483647 w 486"/>
              <a:gd name="T29" fmla="*/ 2147483647 h 151"/>
              <a:gd name="T30" fmla="*/ 2147483647 w 486"/>
              <a:gd name="T31" fmla="*/ 2147483647 h 151"/>
              <a:gd name="T32" fmla="*/ 2147483647 w 486"/>
              <a:gd name="T33" fmla="*/ 2147483647 h 151"/>
              <a:gd name="T34" fmla="*/ 2147483647 w 486"/>
              <a:gd name="T35" fmla="*/ 2147483647 h 151"/>
              <a:gd name="T36" fmla="*/ 2147483647 w 486"/>
              <a:gd name="T37" fmla="*/ 2147483647 h 151"/>
              <a:gd name="T38" fmla="*/ 2147483647 w 486"/>
              <a:gd name="T39" fmla="*/ 2147483647 h 151"/>
              <a:gd name="T40" fmla="*/ 2147483647 w 486"/>
              <a:gd name="T41" fmla="*/ 2147483647 h 151"/>
              <a:gd name="T42" fmla="*/ 2147483647 w 486"/>
              <a:gd name="T43" fmla="*/ 2147483647 h 151"/>
              <a:gd name="T44" fmla="*/ 2147483647 w 486"/>
              <a:gd name="T45" fmla="*/ 2147483647 h 151"/>
              <a:gd name="T46" fmla="*/ 2147483647 w 486"/>
              <a:gd name="T47" fmla="*/ 2147483647 h 151"/>
              <a:gd name="T48" fmla="*/ 2147483647 w 486"/>
              <a:gd name="T49" fmla="*/ 2147483647 h 151"/>
              <a:gd name="T50" fmla="*/ 2147483647 w 486"/>
              <a:gd name="T51" fmla="*/ 2147483647 h 151"/>
              <a:gd name="T52" fmla="*/ 2147483647 w 486"/>
              <a:gd name="T53" fmla="*/ 2147483647 h 151"/>
              <a:gd name="T54" fmla="*/ 2147483647 w 486"/>
              <a:gd name="T55" fmla="*/ 2147483647 h 151"/>
              <a:gd name="T56" fmla="*/ 2147483647 w 486"/>
              <a:gd name="T57" fmla="*/ 2147483647 h 151"/>
              <a:gd name="T58" fmla="*/ 2147483647 w 486"/>
              <a:gd name="T59" fmla="*/ 2147483647 h 151"/>
              <a:gd name="T60" fmla="*/ 2147483647 w 486"/>
              <a:gd name="T61" fmla="*/ 2147483647 h 151"/>
              <a:gd name="T62" fmla="*/ 2147483647 w 486"/>
              <a:gd name="T63" fmla="*/ 2147483647 h 151"/>
              <a:gd name="T64" fmla="*/ 2147483647 w 486"/>
              <a:gd name="T65" fmla="*/ 2147483647 h 151"/>
              <a:gd name="T66" fmla="*/ 2147483647 w 486"/>
              <a:gd name="T67" fmla="*/ 2147483647 h 151"/>
              <a:gd name="T68" fmla="*/ 2147483647 w 486"/>
              <a:gd name="T69" fmla="*/ 2147483647 h 151"/>
              <a:gd name="T70" fmla="*/ 2147483647 w 486"/>
              <a:gd name="T71" fmla="*/ 2147483647 h 151"/>
              <a:gd name="T72" fmla="*/ 2147483647 w 486"/>
              <a:gd name="T73" fmla="*/ 2147483647 h 151"/>
              <a:gd name="T74" fmla="*/ 2147483647 w 486"/>
              <a:gd name="T75" fmla="*/ 2147483647 h 151"/>
              <a:gd name="T76" fmla="*/ 2147483647 w 486"/>
              <a:gd name="T77" fmla="*/ 2147483647 h 151"/>
              <a:gd name="T78" fmla="*/ 2147483647 w 486"/>
              <a:gd name="T79" fmla="*/ 2147483647 h 151"/>
              <a:gd name="T80" fmla="*/ 2147483647 w 486"/>
              <a:gd name="T81" fmla="*/ 2147483647 h 151"/>
              <a:gd name="T82" fmla="*/ 2147483647 w 486"/>
              <a:gd name="T83" fmla="*/ 2147483647 h 151"/>
              <a:gd name="T84" fmla="*/ 2147483647 w 486"/>
              <a:gd name="T85" fmla="*/ 2147483647 h 151"/>
              <a:gd name="T86" fmla="*/ 2147483647 w 486"/>
              <a:gd name="T87" fmla="*/ 2147483647 h 151"/>
              <a:gd name="T88" fmla="*/ 2147483647 w 486"/>
              <a:gd name="T89" fmla="*/ 2147483647 h 151"/>
              <a:gd name="T90" fmla="*/ 2147483647 w 486"/>
              <a:gd name="T91" fmla="*/ 2147483647 h 151"/>
              <a:gd name="T92" fmla="*/ 2147483647 w 486"/>
              <a:gd name="T93" fmla="*/ 2147483647 h 151"/>
              <a:gd name="T94" fmla="*/ 2147483647 w 486"/>
              <a:gd name="T95" fmla="*/ 2147483647 h 151"/>
              <a:gd name="T96" fmla="*/ 2147483647 w 486"/>
              <a:gd name="T97" fmla="*/ 2147483647 h 151"/>
              <a:gd name="T98" fmla="*/ 2147483647 w 486"/>
              <a:gd name="T99" fmla="*/ 0 h 151"/>
              <a:gd name="T100" fmla="*/ 2147483647 w 486"/>
              <a:gd name="T101" fmla="*/ 0 h 151"/>
              <a:gd name="T102" fmla="*/ 2147483647 w 486"/>
              <a:gd name="T103" fmla="*/ 2147483647 h 1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6"/>
              <a:gd name="T157" fmla="*/ 0 h 151"/>
              <a:gd name="T158" fmla="*/ 486 w 486"/>
              <a:gd name="T159" fmla="*/ 151 h 1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6" h="151">
                <a:moveTo>
                  <a:pt x="253" y="5"/>
                </a:moveTo>
                <a:lnTo>
                  <a:pt x="248" y="8"/>
                </a:lnTo>
                <a:lnTo>
                  <a:pt x="244" y="11"/>
                </a:lnTo>
                <a:lnTo>
                  <a:pt x="239" y="13"/>
                </a:lnTo>
                <a:lnTo>
                  <a:pt x="233" y="16"/>
                </a:lnTo>
                <a:lnTo>
                  <a:pt x="229" y="18"/>
                </a:lnTo>
                <a:lnTo>
                  <a:pt x="224" y="19"/>
                </a:lnTo>
                <a:lnTo>
                  <a:pt x="219" y="19"/>
                </a:lnTo>
                <a:lnTo>
                  <a:pt x="214" y="19"/>
                </a:lnTo>
                <a:lnTo>
                  <a:pt x="207" y="19"/>
                </a:lnTo>
                <a:lnTo>
                  <a:pt x="199" y="19"/>
                </a:lnTo>
                <a:lnTo>
                  <a:pt x="190" y="18"/>
                </a:lnTo>
                <a:lnTo>
                  <a:pt x="183" y="16"/>
                </a:lnTo>
                <a:lnTo>
                  <a:pt x="174" y="16"/>
                </a:lnTo>
                <a:lnTo>
                  <a:pt x="167" y="15"/>
                </a:lnTo>
                <a:lnTo>
                  <a:pt x="159" y="15"/>
                </a:lnTo>
                <a:lnTo>
                  <a:pt x="151" y="13"/>
                </a:lnTo>
                <a:lnTo>
                  <a:pt x="149" y="15"/>
                </a:lnTo>
                <a:lnTo>
                  <a:pt x="148" y="15"/>
                </a:lnTo>
                <a:lnTo>
                  <a:pt x="145" y="15"/>
                </a:lnTo>
                <a:lnTo>
                  <a:pt x="143" y="16"/>
                </a:lnTo>
                <a:lnTo>
                  <a:pt x="142" y="18"/>
                </a:lnTo>
                <a:lnTo>
                  <a:pt x="139" y="18"/>
                </a:lnTo>
                <a:lnTo>
                  <a:pt x="137" y="19"/>
                </a:lnTo>
                <a:lnTo>
                  <a:pt x="134" y="21"/>
                </a:lnTo>
                <a:lnTo>
                  <a:pt x="128" y="22"/>
                </a:lnTo>
                <a:lnTo>
                  <a:pt x="122" y="22"/>
                </a:lnTo>
                <a:lnTo>
                  <a:pt x="117" y="21"/>
                </a:lnTo>
                <a:lnTo>
                  <a:pt x="111" y="19"/>
                </a:lnTo>
                <a:lnTo>
                  <a:pt x="105" y="16"/>
                </a:lnTo>
                <a:lnTo>
                  <a:pt x="99" y="15"/>
                </a:lnTo>
                <a:lnTo>
                  <a:pt x="91" y="13"/>
                </a:lnTo>
                <a:lnTo>
                  <a:pt x="85" y="13"/>
                </a:lnTo>
                <a:lnTo>
                  <a:pt x="81" y="15"/>
                </a:lnTo>
                <a:lnTo>
                  <a:pt x="77" y="16"/>
                </a:lnTo>
                <a:lnTo>
                  <a:pt x="72" y="19"/>
                </a:lnTo>
                <a:lnTo>
                  <a:pt x="69" y="22"/>
                </a:lnTo>
                <a:lnTo>
                  <a:pt x="65" y="24"/>
                </a:lnTo>
                <a:lnTo>
                  <a:pt x="60" y="25"/>
                </a:lnTo>
                <a:lnTo>
                  <a:pt x="56" y="27"/>
                </a:lnTo>
                <a:lnTo>
                  <a:pt x="51" y="25"/>
                </a:lnTo>
                <a:lnTo>
                  <a:pt x="48" y="24"/>
                </a:lnTo>
                <a:lnTo>
                  <a:pt x="44" y="24"/>
                </a:lnTo>
                <a:lnTo>
                  <a:pt x="41" y="22"/>
                </a:lnTo>
                <a:lnTo>
                  <a:pt x="37" y="22"/>
                </a:lnTo>
                <a:lnTo>
                  <a:pt x="34" y="21"/>
                </a:lnTo>
                <a:lnTo>
                  <a:pt x="31" y="21"/>
                </a:lnTo>
                <a:lnTo>
                  <a:pt x="26" y="21"/>
                </a:lnTo>
                <a:lnTo>
                  <a:pt x="23" y="21"/>
                </a:lnTo>
                <a:lnTo>
                  <a:pt x="19" y="21"/>
                </a:lnTo>
                <a:lnTo>
                  <a:pt x="14" y="22"/>
                </a:lnTo>
                <a:lnTo>
                  <a:pt x="10" y="22"/>
                </a:lnTo>
                <a:lnTo>
                  <a:pt x="7" y="25"/>
                </a:lnTo>
                <a:lnTo>
                  <a:pt x="4" y="27"/>
                </a:lnTo>
                <a:lnTo>
                  <a:pt x="1" y="31"/>
                </a:lnTo>
                <a:lnTo>
                  <a:pt x="0" y="36"/>
                </a:lnTo>
                <a:lnTo>
                  <a:pt x="0" y="40"/>
                </a:lnTo>
                <a:lnTo>
                  <a:pt x="1" y="46"/>
                </a:lnTo>
                <a:lnTo>
                  <a:pt x="3" y="52"/>
                </a:lnTo>
                <a:lnTo>
                  <a:pt x="4" y="56"/>
                </a:lnTo>
                <a:lnTo>
                  <a:pt x="7" y="61"/>
                </a:lnTo>
                <a:lnTo>
                  <a:pt x="11" y="65"/>
                </a:lnTo>
                <a:lnTo>
                  <a:pt x="14" y="70"/>
                </a:lnTo>
                <a:lnTo>
                  <a:pt x="19" y="73"/>
                </a:lnTo>
                <a:lnTo>
                  <a:pt x="25" y="76"/>
                </a:lnTo>
                <a:lnTo>
                  <a:pt x="29" y="77"/>
                </a:lnTo>
                <a:lnTo>
                  <a:pt x="35" y="77"/>
                </a:lnTo>
                <a:lnTo>
                  <a:pt x="40" y="77"/>
                </a:lnTo>
                <a:lnTo>
                  <a:pt x="44" y="76"/>
                </a:lnTo>
                <a:lnTo>
                  <a:pt x="48" y="74"/>
                </a:lnTo>
                <a:lnTo>
                  <a:pt x="53" y="73"/>
                </a:lnTo>
                <a:lnTo>
                  <a:pt x="57" y="73"/>
                </a:lnTo>
                <a:lnTo>
                  <a:pt x="62" y="74"/>
                </a:lnTo>
                <a:lnTo>
                  <a:pt x="68" y="77"/>
                </a:lnTo>
                <a:lnTo>
                  <a:pt x="74" y="80"/>
                </a:lnTo>
                <a:lnTo>
                  <a:pt x="81" y="83"/>
                </a:lnTo>
                <a:lnTo>
                  <a:pt x="87" y="86"/>
                </a:lnTo>
                <a:lnTo>
                  <a:pt x="93" y="89"/>
                </a:lnTo>
                <a:lnTo>
                  <a:pt x="100" y="90"/>
                </a:lnTo>
                <a:lnTo>
                  <a:pt x="106" y="93"/>
                </a:lnTo>
                <a:lnTo>
                  <a:pt x="112" y="95"/>
                </a:lnTo>
                <a:lnTo>
                  <a:pt x="115" y="95"/>
                </a:lnTo>
                <a:lnTo>
                  <a:pt x="118" y="95"/>
                </a:lnTo>
                <a:lnTo>
                  <a:pt x="121" y="93"/>
                </a:lnTo>
                <a:lnTo>
                  <a:pt x="125" y="92"/>
                </a:lnTo>
                <a:lnTo>
                  <a:pt x="128" y="89"/>
                </a:lnTo>
                <a:lnTo>
                  <a:pt x="131" y="89"/>
                </a:lnTo>
                <a:lnTo>
                  <a:pt x="134" y="89"/>
                </a:lnTo>
                <a:lnTo>
                  <a:pt x="137" y="89"/>
                </a:lnTo>
                <a:lnTo>
                  <a:pt x="142" y="92"/>
                </a:lnTo>
                <a:lnTo>
                  <a:pt x="146" y="95"/>
                </a:lnTo>
                <a:lnTo>
                  <a:pt x="151" y="98"/>
                </a:lnTo>
                <a:lnTo>
                  <a:pt x="155" y="101"/>
                </a:lnTo>
                <a:lnTo>
                  <a:pt x="159" y="104"/>
                </a:lnTo>
                <a:lnTo>
                  <a:pt x="164" y="108"/>
                </a:lnTo>
                <a:lnTo>
                  <a:pt x="170" y="111"/>
                </a:lnTo>
                <a:lnTo>
                  <a:pt x="174" y="116"/>
                </a:lnTo>
                <a:lnTo>
                  <a:pt x="180" y="122"/>
                </a:lnTo>
                <a:lnTo>
                  <a:pt x="186" y="128"/>
                </a:lnTo>
                <a:lnTo>
                  <a:pt x="190" y="133"/>
                </a:lnTo>
                <a:lnTo>
                  <a:pt x="196" y="139"/>
                </a:lnTo>
                <a:lnTo>
                  <a:pt x="202" y="145"/>
                </a:lnTo>
                <a:lnTo>
                  <a:pt x="208" y="148"/>
                </a:lnTo>
                <a:lnTo>
                  <a:pt x="216" y="150"/>
                </a:lnTo>
                <a:lnTo>
                  <a:pt x="223" y="148"/>
                </a:lnTo>
                <a:lnTo>
                  <a:pt x="227" y="147"/>
                </a:lnTo>
                <a:lnTo>
                  <a:pt x="230" y="145"/>
                </a:lnTo>
                <a:lnTo>
                  <a:pt x="235" y="144"/>
                </a:lnTo>
                <a:lnTo>
                  <a:pt x="238" y="144"/>
                </a:lnTo>
                <a:lnTo>
                  <a:pt x="241" y="142"/>
                </a:lnTo>
                <a:lnTo>
                  <a:pt x="244" y="142"/>
                </a:lnTo>
                <a:lnTo>
                  <a:pt x="247" y="141"/>
                </a:lnTo>
                <a:lnTo>
                  <a:pt x="250" y="141"/>
                </a:lnTo>
                <a:lnTo>
                  <a:pt x="254" y="138"/>
                </a:lnTo>
                <a:lnTo>
                  <a:pt x="257" y="135"/>
                </a:lnTo>
                <a:lnTo>
                  <a:pt x="259" y="132"/>
                </a:lnTo>
                <a:lnTo>
                  <a:pt x="261" y="129"/>
                </a:lnTo>
                <a:lnTo>
                  <a:pt x="264" y="125"/>
                </a:lnTo>
                <a:lnTo>
                  <a:pt x="267" y="122"/>
                </a:lnTo>
                <a:lnTo>
                  <a:pt x="269" y="117"/>
                </a:lnTo>
                <a:lnTo>
                  <a:pt x="272" y="114"/>
                </a:lnTo>
                <a:lnTo>
                  <a:pt x="276" y="111"/>
                </a:lnTo>
                <a:lnTo>
                  <a:pt x="279" y="110"/>
                </a:lnTo>
                <a:lnTo>
                  <a:pt x="284" y="111"/>
                </a:lnTo>
                <a:lnTo>
                  <a:pt x="288" y="113"/>
                </a:lnTo>
                <a:lnTo>
                  <a:pt x="293" y="114"/>
                </a:lnTo>
                <a:lnTo>
                  <a:pt x="297" y="117"/>
                </a:lnTo>
                <a:lnTo>
                  <a:pt x="301" y="119"/>
                </a:lnTo>
                <a:lnTo>
                  <a:pt x="307" y="119"/>
                </a:lnTo>
                <a:lnTo>
                  <a:pt x="313" y="117"/>
                </a:lnTo>
                <a:lnTo>
                  <a:pt x="319" y="116"/>
                </a:lnTo>
                <a:lnTo>
                  <a:pt x="325" y="114"/>
                </a:lnTo>
                <a:lnTo>
                  <a:pt x="332" y="111"/>
                </a:lnTo>
                <a:lnTo>
                  <a:pt x="338" y="110"/>
                </a:lnTo>
                <a:lnTo>
                  <a:pt x="346" y="108"/>
                </a:lnTo>
                <a:lnTo>
                  <a:pt x="353" y="108"/>
                </a:lnTo>
                <a:lnTo>
                  <a:pt x="361" y="108"/>
                </a:lnTo>
                <a:lnTo>
                  <a:pt x="369" y="110"/>
                </a:lnTo>
                <a:lnTo>
                  <a:pt x="377" y="114"/>
                </a:lnTo>
                <a:lnTo>
                  <a:pt x="381" y="119"/>
                </a:lnTo>
                <a:lnTo>
                  <a:pt x="387" y="126"/>
                </a:lnTo>
                <a:lnTo>
                  <a:pt x="392" y="133"/>
                </a:lnTo>
                <a:lnTo>
                  <a:pt x="398" y="139"/>
                </a:lnTo>
                <a:lnTo>
                  <a:pt x="403" y="147"/>
                </a:lnTo>
                <a:lnTo>
                  <a:pt x="412" y="151"/>
                </a:lnTo>
                <a:lnTo>
                  <a:pt x="415" y="151"/>
                </a:lnTo>
                <a:lnTo>
                  <a:pt x="418" y="150"/>
                </a:lnTo>
                <a:lnTo>
                  <a:pt x="423" y="147"/>
                </a:lnTo>
                <a:lnTo>
                  <a:pt x="427" y="144"/>
                </a:lnTo>
                <a:lnTo>
                  <a:pt x="433" y="139"/>
                </a:lnTo>
                <a:lnTo>
                  <a:pt x="437" y="136"/>
                </a:lnTo>
                <a:lnTo>
                  <a:pt x="440" y="132"/>
                </a:lnTo>
                <a:lnTo>
                  <a:pt x="443" y="129"/>
                </a:lnTo>
                <a:lnTo>
                  <a:pt x="446" y="126"/>
                </a:lnTo>
                <a:lnTo>
                  <a:pt x="449" y="120"/>
                </a:lnTo>
                <a:lnTo>
                  <a:pt x="454" y="114"/>
                </a:lnTo>
                <a:lnTo>
                  <a:pt x="458" y="107"/>
                </a:lnTo>
                <a:lnTo>
                  <a:pt x="463" y="99"/>
                </a:lnTo>
                <a:lnTo>
                  <a:pt x="466" y="92"/>
                </a:lnTo>
                <a:lnTo>
                  <a:pt x="469" y="88"/>
                </a:lnTo>
                <a:lnTo>
                  <a:pt x="470" y="83"/>
                </a:lnTo>
                <a:lnTo>
                  <a:pt x="470" y="80"/>
                </a:lnTo>
                <a:lnTo>
                  <a:pt x="470" y="76"/>
                </a:lnTo>
                <a:lnTo>
                  <a:pt x="470" y="71"/>
                </a:lnTo>
                <a:lnTo>
                  <a:pt x="472" y="68"/>
                </a:lnTo>
                <a:lnTo>
                  <a:pt x="472" y="64"/>
                </a:lnTo>
                <a:lnTo>
                  <a:pt x="472" y="61"/>
                </a:lnTo>
                <a:lnTo>
                  <a:pt x="473" y="58"/>
                </a:lnTo>
                <a:lnTo>
                  <a:pt x="474" y="55"/>
                </a:lnTo>
                <a:lnTo>
                  <a:pt x="476" y="52"/>
                </a:lnTo>
                <a:lnTo>
                  <a:pt x="480" y="48"/>
                </a:lnTo>
                <a:lnTo>
                  <a:pt x="483" y="45"/>
                </a:lnTo>
                <a:lnTo>
                  <a:pt x="485" y="40"/>
                </a:lnTo>
                <a:lnTo>
                  <a:pt x="486" y="34"/>
                </a:lnTo>
                <a:lnTo>
                  <a:pt x="485" y="28"/>
                </a:lnTo>
                <a:lnTo>
                  <a:pt x="480" y="22"/>
                </a:lnTo>
                <a:lnTo>
                  <a:pt x="472" y="13"/>
                </a:lnTo>
                <a:lnTo>
                  <a:pt x="466" y="11"/>
                </a:lnTo>
                <a:lnTo>
                  <a:pt x="460" y="8"/>
                </a:lnTo>
                <a:lnTo>
                  <a:pt x="452" y="6"/>
                </a:lnTo>
                <a:lnTo>
                  <a:pt x="445" y="5"/>
                </a:lnTo>
                <a:lnTo>
                  <a:pt x="437" y="5"/>
                </a:lnTo>
                <a:lnTo>
                  <a:pt x="430" y="5"/>
                </a:lnTo>
                <a:lnTo>
                  <a:pt x="421" y="6"/>
                </a:lnTo>
                <a:lnTo>
                  <a:pt x="415" y="6"/>
                </a:lnTo>
                <a:lnTo>
                  <a:pt x="402" y="8"/>
                </a:lnTo>
                <a:lnTo>
                  <a:pt x="390" y="6"/>
                </a:lnTo>
                <a:lnTo>
                  <a:pt x="378" y="5"/>
                </a:lnTo>
                <a:lnTo>
                  <a:pt x="366" y="3"/>
                </a:lnTo>
                <a:lnTo>
                  <a:pt x="355" y="2"/>
                </a:lnTo>
                <a:lnTo>
                  <a:pt x="343" y="2"/>
                </a:lnTo>
                <a:lnTo>
                  <a:pt x="331" y="2"/>
                </a:lnTo>
                <a:lnTo>
                  <a:pt x="319" y="5"/>
                </a:lnTo>
                <a:lnTo>
                  <a:pt x="313" y="5"/>
                </a:lnTo>
                <a:lnTo>
                  <a:pt x="306" y="6"/>
                </a:lnTo>
                <a:lnTo>
                  <a:pt x="300" y="5"/>
                </a:lnTo>
                <a:lnTo>
                  <a:pt x="293" y="5"/>
                </a:lnTo>
                <a:lnTo>
                  <a:pt x="285" y="3"/>
                </a:lnTo>
                <a:lnTo>
                  <a:pt x="279" y="2"/>
                </a:lnTo>
                <a:lnTo>
                  <a:pt x="272" y="0"/>
                </a:lnTo>
                <a:lnTo>
                  <a:pt x="264" y="0"/>
                </a:lnTo>
                <a:lnTo>
                  <a:pt x="263" y="0"/>
                </a:lnTo>
                <a:lnTo>
                  <a:pt x="261" y="0"/>
                </a:lnTo>
                <a:lnTo>
                  <a:pt x="260" y="0"/>
                </a:lnTo>
                <a:lnTo>
                  <a:pt x="259" y="0"/>
                </a:lnTo>
                <a:lnTo>
                  <a:pt x="257" y="2"/>
                </a:lnTo>
                <a:lnTo>
                  <a:pt x="256" y="2"/>
                </a:lnTo>
                <a:lnTo>
                  <a:pt x="254" y="3"/>
                </a:lnTo>
                <a:lnTo>
                  <a:pt x="253"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7" name="Freeform 88"/>
          <p:cNvSpPr>
            <a:spLocks/>
          </p:cNvSpPr>
          <p:nvPr/>
        </p:nvSpPr>
        <p:spPr bwMode="auto">
          <a:xfrm>
            <a:off x="6276976" y="4083054"/>
            <a:ext cx="69851" cy="68263"/>
          </a:xfrm>
          <a:custGeom>
            <a:avLst/>
            <a:gdLst>
              <a:gd name="T0" fmla="*/ 0 w 50"/>
              <a:gd name="T1" fmla="*/ 2147483647 h 43"/>
              <a:gd name="T2" fmla="*/ 2147483647 w 50"/>
              <a:gd name="T3" fmla="*/ 2147483647 h 43"/>
              <a:gd name="T4" fmla="*/ 2147483647 w 50"/>
              <a:gd name="T5" fmla="*/ 2147483647 h 43"/>
              <a:gd name="T6" fmla="*/ 2147483647 w 50"/>
              <a:gd name="T7" fmla="*/ 2147483647 h 43"/>
              <a:gd name="T8" fmla="*/ 2147483647 w 50"/>
              <a:gd name="T9" fmla="*/ 2147483647 h 43"/>
              <a:gd name="T10" fmla="*/ 2147483647 w 50"/>
              <a:gd name="T11" fmla="*/ 2147483647 h 43"/>
              <a:gd name="T12" fmla="*/ 2147483647 w 50"/>
              <a:gd name="T13" fmla="*/ 2147483647 h 43"/>
              <a:gd name="T14" fmla="*/ 2147483647 w 50"/>
              <a:gd name="T15" fmla="*/ 2147483647 h 43"/>
              <a:gd name="T16" fmla="*/ 2147483647 w 50"/>
              <a:gd name="T17" fmla="*/ 2147483647 h 43"/>
              <a:gd name="T18" fmla="*/ 2147483647 w 50"/>
              <a:gd name="T19" fmla="*/ 2147483647 h 43"/>
              <a:gd name="T20" fmla="*/ 2147483647 w 50"/>
              <a:gd name="T21" fmla="*/ 2147483647 h 43"/>
              <a:gd name="T22" fmla="*/ 2147483647 w 50"/>
              <a:gd name="T23" fmla="*/ 2147483647 h 43"/>
              <a:gd name="T24" fmla="*/ 2147483647 w 50"/>
              <a:gd name="T25" fmla="*/ 2147483647 h 43"/>
              <a:gd name="T26" fmla="*/ 2147483647 w 50"/>
              <a:gd name="T27" fmla="*/ 2147483647 h 43"/>
              <a:gd name="T28" fmla="*/ 2147483647 w 50"/>
              <a:gd name="T29" fmla="*/ 2147483647 h 43"/>
              <a:gd name="T30" fmla="*/ 2147483647 w 50"/>
              <a:gd name="T31" fmla="*/ 2147483647 h 43"/>
              <a:gd name="T32" fmla="*/ 2147483647 w 50"/>
              <a:gd name="T33" fmla="*/ 2147483647 h 43"/>
              <a:gd name="T34" fmla="*/ 2147483647 w 50"/>
              <a:gd name="T35" fmla="*/ 2147483647 h 43"/>
              <a:gd name="T36" fmla="*/ 2147483647 w 50"/>
              <a:gd name="T37" fmla="*/ 2147483647 h 43"/>
              <a:gd name="T38" fmla="*/ 2147483647 w 50"/>
              <a:gd name="T39" fmla="*/ 2147483647 h 43"/>
              <a:gd name="T40" fmla="*/ 2147483647 w 50"/>
              <a:gd name="T41" fmla="*/ 2147483647 h 43"/>
              <a:gd name="T42" fmla="*/ 2147483647 w 50"/>
              <a:gd name="T43" fmla="*/ 2147483647 h 43"/>
              <a:gd name="T44" fmla="*/ 2147483647 w 50"/>
              <a:gd name="T45" fmla="*/ 2147483647 h 43"/>
              <a:gd name="T46" fmla="*/ 2147483647 w 50"/>
              <a:gd name="T47" fmla="*/ 2147483647 h 43"/>
              <a:gd name="T48" fmla="*/ 2147483647 w 50"/>
              <a:gd name="T49" fmla="*/ 2147483647 h 43"/>
              <a:gd name="T50" fmla="*/ 2147483647 w 50"/>
              <a:gd name="T51" fmla="*/ 2147483647 h 43"/>
              <a:gd name="T52" fmla="*/ 2147483647 w 50"/>
              <a:gd name="T53" fmla="*/ 2147483647 h 43"/>
              <a:gd name="T54" fmla="*/ 2147483647 w 50"/>
              <a:gd name="T55" fmla="*/ 2147483647 h 43"/>
              <a:gd name="T56" fmla="*/ 2147483647 w 50"/>
              <a:gd name="T57" fmla="*/ 2147483647 h 43"/>
              <a:gd name="T58" fmla="*/ 2147483647 w 50"/>
              <a:gd name="T59" fmla="*/ 2147483647 h 43"/>
              <a:gd name="T60" fmla="*/ 2147483647 w 50"/>
              <a:gd name="T61" fmla="*/ 2147483647 h 43"/>
              <a:gd name="T62" fmla="*/ 2147483647 w 50"/>
              <a:gd name="T63" fmla="*/ 2147483647 h 43"/>
              <a:gd name="T64" fmla="*/ 2147483647 w 50"/>
              <a:gd name="T65" fmla="*/ 2147483647 h 43"/>
              <a:gd name="T66" fmla="*/ 2147483647 w 50"/>
              <a:gd name="T67" fmla="*/ 2147483647 h 43"/>
              <a:gd name="T68" fmla="*/ 2147483647 w 50"/>
              <a:gd name="T69" fmla="*/ 2147483647 h 43"/>
              <a:gd name="T70" fmla="*/ 2147483647 w 50"/>
              <a:gd name="T71" fmla="*/ 0 h 43"/>
              <a:gd name="T72" fmla="*/ 2147483647 w 50"/>
              <a:gd name="T73" fmla="*/ 0 h 43"/>
              <a:gd name="T74" fmla="*/ 2147483647 w 50"/>
              <a:gd name="T75" fmla="*/ 0 h 43"/>
              <a:gd name="T76" fmla="*/ 2147483647 w 50"/>
              <a:gd name="T77" fmla="*/ 2147483647 h 43"/>
              <a:gd name="T78" fmla="*/ 0 w 50"/>
              <a:gd name="T79" fmla="*/ 2147483647 h 43"/>
              <a:gd name="T80" fmla="*/ 0 w 50"/>
              <a:gd name="T81" fmla="*/ 2147483647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8" name="Freeform 89"/>
          <p:cNvSpPr>
            <a:spLocks/>
          </p:cNvSpPr>
          <p:nvPr/>
        </p:nvSpPr>
        <p:spPr bwMode="auto">
          <a:xfrm>
            <a:off x="6276976" y="4083054"/>
            <a:ext cx="69851" cy="68263"/>
          </a:xfrm>
          <a:custGeom>
            <a:avLst/>
            <a:gdLst>
              <a:gd name="T0" fmla="*/ 0 w 50"/>
              <a:gd name="T1" fmla="*/ 2147483647 h 43"/>
              <a:gd name="T2" fmla="*/ 2147483647 w 50"/>
              <a:gd name="T3" fmla="*/ 2147483647 h 43"/>
              <a:gd name="T4" fmla="*/ 2147483647 w 50"/>
              <a:gd name="T5" fmla="*/ 2147483647 h 43"/>
              <a:gd name="T6" fmla="*/ 2147483647 w 50"/>
              <a:gd name="T7" fmla="*/ 2147483647 h 43"/>
              <a:gd name="T8" fmla="*/ 2147483647 w 50"/>
              <a:gd name="T9" fmla="*/ 2147483647 h 43"/>
              <a:gd name="T10" fmla="*/ 2147483647 w 50"/>
              <a:gd name="T11" fmla="*/ 2147483647 h 43"/>
              <a:gd name="T12" fmla="*/ 2147483647 w 50"/>
              <a:gd name="T13" fmla="*/ 2147483647 h 43"/>
              <a:gd name="T14" fmla="*/ 2147483647 w 50"/>
              <a:gd name="T15" fmla="*/ 2147483647 h 43"/>
              <a:gd name="T16" fmla="*/ 2147483647 w 50"/>
              <a:gd name="T17" fmla="*/ 2147483647 h 43"/>
              <a:gd name="T18" fmla="*/ 2147483647 w 50"/>
              <a:gd name="T19" fmla="*/ 2147483647 h 43"/>
              <a:gd name="T20" fmla="*/ 2147483647 w 50"/>
              <a:gd name="T21" fmla="*/ 2147483647 h 43"/>
              <a:gd name="T22" fmla="*/ 2147483647 w 50"/>
              <a:gd name="T23" fmla="*/ 2147483647 h 43"/>
              <a:gd name="T24" fmla="*/ 2147483647 w 50"/>
              <a:gd name="T25" fmla="*/ 2147483647 h 43"/>
              <a:gd name="T26" fmla="*/ 2147483647 w 50"/>
              <a:gd name="T27" fmla="*/ 2147483647 h 43"/>
              <a:gd name="T28" fmla="*/ 2147483647 w 50"/>
              <a:gd name="T29" fmla="*/ 2147483647 h 43"/>
              <a:gd name="T30" fmla="*/ 2147483647 w 50"/>
              <a:gd name="T31" fmla="*/ 2147483647 h 43"/>
              <a:gd name="T32" fmla="*/ 2147483647 w 50"/>
              <a:gd name="T33" fmla="*/ 2147483647 h 43"/>
              <a:gd name="T34" fmla="*/ 2147483647 w 50"/>
              <a:gd name="T35" fmla="*/ 2147483647 h 43"/>
              <a:gd name="T36" fmla="*/ 2147483647 w 50"/>
              <a:gd name="T37" fmla="*/ 2147483647 h 43"/>
              <a:gd name="T38" fmla="*/ 2147483647 w 50"/>
              <a:gd name="T39" fmla="*/ 2147483647 h 43"/>
              <a:gd name="T40" fmla="*/ 2147483647 w 50"/>
              <a:gd name="T41" fmla="*/ 2147483647 h 43"/>
              <a:gd name="T42" fmla="*/ 2147483647 w 50"/>
              <a:gd name="T43" fmla="*/ 2147483647 h 43"/>
              <a:gd name="T44" fmla="*/ 2147483647 w 50"/>
              <a:gd name="T45" fmla="*/ 2147483647 h 43"/>
              <a:gd name="T46" fmla="*/ 2147483647 w 50"/>
              <a:gd name="T47" fmla="*/ 2147483647 h 43"/>
              <a:gd name="T48" fmla="*/ 2147483647 w 50"/>
              <a:gd name="T49" fmla="*/ 2147483647 h 43"/>
              <a:gd name="T50" fmla="*/ 2147483647 w 50"/>
              <a:gd name="T51" fmla="*/ 2147483647 h 43"/>
              <a:gd name="T52" fmla="*/ 2147483647 w 50"/>
              <a:gd name="T53" fmla="*/ 2147483647 h 43"/>
              <a:gd name="T54" fmla="*/ 2147483647 w 50"/>
              <a:gd name="T55" fmla="*/ 2147483647 h 43"/>
              <a:gd name="T56" fmla="*/ 2147483647 w 50"/>
              <a:gd name="T57" fmla="*/ 2147483647 h 43"/>
              <a:gd name="T58" fmla="*/ 2147483647 w 50"/>
              <a:gd name="T59" fmla="*/ 2147483647 h 43"/>
              <a:gd name="T60" fmla="*/ 2147483647 w 50"/>
              <a:gd name="T61" fmla="*/ 2147483647 h 43"/>
              <a:gd name="T62" fmla="*/ 2147483647 w 50"/>
              <a:gd name="T63" fmla="*/ 2147483647 h 43"/>
              <a:gd name="T64" fmla="*/ 2147483647 w 50"/>
              <a:gd name="T65" fmla="*/ 2147483647 h 43"/>
              <a:gd name="T66" fmla="*/ 2147483647 w 50"/>
              <a:gd name="T67" fmla="*/ 2147483647 h 43"/>
              <a:gd name="T68" fmla="*/ 2147483647 w 50"/>
              <a:gd name="T69" fmla="*/ 2147483647 h 43"/>
              <a:gd name="T70" fmla="*/ 2147483647 w 50"/>
              <a:gd name="T71" fmla="*/ 0 h 43"/>
              <a:gd name="T72" fmla="*/ 2147483647 w 50"/>
              <a:gd name="T73" fmla="*/ 0 h 43"/>
              <a:gd name="T74" fmla="*/ 2147483647 w 50"/>
              <a:gd name="T75" fmla="*/ 0 h 43"/>
              <a:gd name="T76" fmla="*/ 2147483647 w 50"/>
              <a:gd name="T77" fmla="*/ 2147483647 h 43"/>
              <a:gd name="T78" fmla="*/ 0 w 50"/>
              <a:gd name="T79" fmla="*/ 2147483647 h 43"/>
              <a:gd name="T80" fmla="*/ 0 w 50"/>
              <a:gd name="T81" fmla="*/ 2147483647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path>
            </a:pathLst>
          </a:custGeom>
          <a:solidFill>
            <a:srgbClr val="FFFF00"/>
          </a:solidFill>
          <a:ln w="4763">
            <a:solidFill>
              <a:srgbClr val="990000"/>
            </a:solidFill>
            <a:round/>
            <a:headEnd/>
            <a:tailEnd/>
          </a:ln>
        </p:spPr>
        <p:txBody>
          <a:bodyPr/>
          <a:lstStyle/>
          <a:p>
            <a:endParaRPr lang="en-US"/>
          </a:p>
        </p:txBody>
      </p:sp>
      <p:sp>
        <p:nvSpPr>
          <p:cNvPr id="53339" name="Freeform 90"/>
          <p:cNvSpPr>
            <a:spLocks/>
          </p:cNvSpPr>
          <p:nvPr/>
        </p:nvSpPr>
        <p:spPr bwMode="auto">
          <a:xfrm>
            <a:off x="6362701" y="4102102"/>
            <a:ext cx="88900" cy="71439"/>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2147483647 w 63"/>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0" name="Freeform 91"/>
          <p:cNvSpPr>
            <a:spLocks/>
          </p:cNvSpPr>
          <p:nvPr/>
        </p:nvSpPr>
        <p:spPr bwMode="auto">
          <a:xfrm>
            <a:off x="6362701" y="4102102"/>
            <a:ext cx="88900" cy="71439"/>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2147483647 w 63"/>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path>
            </a:pathLst>
          </a:custGeom>
          <a:solidFill>
            <a:srgbClr val="FFFF00"/>
          </a:solidFill>
          <a:ln w="1588">
            <a:solidFill>
              <a:srgbClr val="990000"/>
            </a:solidFill>
            <a:round/>
            <a:headEnd/>
            <a:tailEnd/>
          </a:ln>
        </p:spPr>
        <p:txBody>
          <a:bodyPr/>
          <a:lstStyle/>
          <a:p>
            <a:endParaRPr lang="en-US"/>
          </a:p>
        </p:txBody>
      </p:sp>
      <p:sp>
        <p:nvSpPr>
          <p:cNvPr id="53341" name="Freeform 92"/>
          <p:cNvSpPr>
            <a:spLocks/>
          </p:cNvSpPr>
          <p:nvPr/>
        </p:nvSpPr>
        <p:spPr bwMode="auto">
          <a:xfrm>
            <a:off x="6362701" y="4102102"/>
            <a:ext cx="88900" cy="71439"/>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3"/>
              <a:gd name="T124" fmla="*/ 0 h 45"/>
              <a:gd name="T125" fmla="*/ 63 w 63"/>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path>
            </a:pathLst>
          </a:custGeom>
          <a:solidFill>
            <a:srgbClr val="FFFF00"/>
          </a:solidFill>
          <a:ln w="4763">
            <a:solidFill>
              <a:srgbClr val="990000"/>
            </a:solidFill>
            <a:round/>
            <a:headEnd/>
            <a:tailEnd/>
          </a:ln>
        </p:spPr>
        <p:txBody>
          <a:bodyPr/>
          <a:lstStyle/>
          <a:p>
            <a:endParaRPr lang="en-US"/>
          </a:p>
        </p:txBody>
      </p:sp>
      <p:sp>
        <p:nvSpPr>
          <p:cNvPr id="53342" name="Freeform 93"/>
          <p:cNvSpPr>
            <a:spLocks/>
          </p:cNvSpPr>
          <p:nvPr/>
        </p:nvSpPr>
        <p:spPr bwMode="auto">
          <a:xfrm>
            <a:off x="6354764" y="4073526"/>
            <a:ext cx="57151" cy="33339"/>
          </a:xfrm>
          <a:custGeom>
            <a:avLst/>
            <a:gdLst>
              <a:gd name="T0" fmla="*/ 0 w 41"/>
              <a:gd name="T1" fmla="*/ 2147483647 h 21"/>
              <a:gd name="T2" fmla="*/ 2147483647 w 41"/>
              <a:gd name="T3" fmla="*/ 2147483647 h 21"/>
              <a:gd name="T4" fmla="*/ 2147483647 w 41"/>
              <a:gd name="T5" fmla="*/ 2147483647 h 21"/>
              <a:gd name="T6" fmla="*/ 2147483647 w 41"/>
              <a:gd name="T7" fmla="*/ 2147483647 h 21"/>
              <a:gd name="T8" fmla="*/ 2147483647 w 41"/>
              <a:gd name="T9" fmla="*/ 2147483647 h 21"/>
              <a:gd name="T10" fmla="*/ 2147483647 w 41"/>
              <a:gd name="T11" fmla="*/ 2147483647 h 21"/>
              <a:gd name="T12" fmla="*/ 2147483647 w 41"/>
              <a:gd name="T13" fmla="*/ 2147483647 h 21"/>
              <a:gd name="T14" fmla="*/ 2147483647 w 41"/>
              <a:gd name="T15" fmla="*/ 2147483647 h 21"/>
              <a:gd name="T16" fmla="*/ 2147483647 w 41"/>
              <a:gd name="T17" fmla="*/ 2147483647 h 21"/>
              <a:gd name="T18" fmla="*/ 2147483647 w 41"/>
              <a:gd name="T19" fmla="*/ 2147483647 h 21"/>
              <a:gd name="T20" fmla="*/ 2147483647 w 41"/>
              <a:gd name="T21" fmla="*/ 2147483647 h 21"/>
              <a:gd name="T22" fmla="*/ 2147483647 w 41"/>
              <a:gd name="T23" fmla="*/ 2147483647 h 21"/>
              <a:gd name="T24" fmla="*/ 2147483647 w 41"/>
              <a:gd name="T25" fmla="*/ 2147483647 h 21"/>
              <a:gd name="T26" fmla="*/ 2147483647 w 41"/>
              <a:gd name="T27" fmla="*/ 2147483647 h 21"/>
              <a:gd name="T28" fmla="*/ 2147483647 w 41"/>
              <a:gd name="T29" fmla="*/ 2147483647 h 21"/>
              <a:gd name="T30" fmla="*/ 2147483647 w 41"/>
              <a:gd name="T31" fmla="*/ 2147483647 h 21"/>
              <a:gd name="T32" fmla="*/ 2147483647 w 41"/>
              <a:gd name="T33" fmla="*/ 2147483647 h 21"/>
              <a:gd name="T34" fmla="*/ 2147483647 w 41"/>
              <a:gd name="T35" fmla="*/ 2147483647 h 21"/>
              <a:gd name="T36" fmla="*/ 2147483647 w 41"/>
              <a:gd name="T37" fmla="*/ 2147483647 h 21"/>
              <a:gd name="T38" fmla="*/ 2147483647 w 41"/>
              <a:gd name="T39" fmla="*/ 2147483647 h 21"/>
              <a:gd name="T40" fmla="*/ 2147483647 w 41"/>
              <a:gd name="T41" fmla="*/ 2147483647 h 21"/>
              <a:gd name="T42" fmla="*/ 2147483647 w 41"/>
              <a:gd name="T43" fmla="*/ 2147483647 h 21"/>
              <a:gd name="T44" fmla="*/ 2147483647 w 41"/>
              <a:gd name="T45" fmla="*/ 2147483647 h 21"/>
              <a:gd name="T46" fmla="*/ 2147483647 w 41"/>
              <a:gd name="T47" fmla="*/ 0 h 21"/>
              <a:gd name="T48" fmla="*/ 2147483647 w 41"/>
              <a:gd name="T49" fmla="*/ 2147483647 h 21"/>
              <a:gd name="T50" fmla="*/ 2147483647 w 41"/>
              <a:gd name="T51" fmla="*/ 2147483647 h 21"/>
              <a:gd name="T52" fmla="*/ 2147483647 w 41"/>
              <a:gd name="T53" fmla="*/ 2147483647 h 21"/>
              <a:gd name="T54" fmla="*/ 2147483647 w 41"/>
              <a:gd name="T55" fmla="*/ 2147483647 h 21"/>
              <a:gd name="T56" fmla="*/ 2147483647 w 41"/>
              <a:gd name="T57" fmla="*/ 2147483647 h 21"/>
              <a:gd name="T58" fmla="*/ 2147483647 w 41"/>
              <a:gd name="T59" fmla="*/ 2147483647 h 21"/>
              <a:gd name="T60" fmla="*/ 2147483647 w 41"/>
              <a:gd name="T61" fmla="*/ 2147483647 h 21"/>
              <a:gd name="T62" fmla="*/ 2147483647 w 41"/>
              <a:gd name="T63" fmla="*/ 2147483647 h 21"/>
              <a:gd name="T64" fmla="*/ 0 w 41"/>
              <a:gd name="T65" fmla="*/ 2147483647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3" name="Freeform 94"/>
          <p:cNvSpPr>
            <a:spLocks/>
          </p:cNvSpPr>
          <p:nvPr/>
        </p:nvSpPr>
        <p:spPr bwMode="auto">
          <a:xfrm>
            <a:off x="6354764" y="4073526"/>
            <a:ext cx="57151" cy="33339"/>
          </a:xfrm>
          <a:custGeom>
            <a:avLst/>
            <a:gdLst>
              <a:gd name="T0" fmla="*/ 0 w 41"/>
              <a:gd name="T1" fmla="*/ 2147483647 h 21"/>
              <a:gd name="T2" fmla="*/ 2147483647 w 41"/>
              <a:gd name="T3" fmla="*/ 2147483647 h 21"/>
              <a:gd name="T4" fmla="*/ 2147483647 w 41"/>
              <a:gd name="T5" fmla="*/ 2147483647 h 21"/>
              <a:gd name="T6" fmla="*/ 2147483647 w 41"/>
              <a:gd name="T7" fmla="*/ 2147483647 h 21"/>
              <a:gd name="T8" fmla="*/ 2147483647 w 41"/>
              <a:gd name="T9" fmla="*/ 2147483647 h 21"/>
              <a:gd name="T10" fmla="*/ 2147483647 w 41"/>
              <a:gd name="T11" fmla="*/ 2147483647 h 21"/>
              <a:gd name="T12" fmla="*/ 2147483647 w 41"/>
              <a:gd name="T13" fmla="*/ 2147483647 h 21"/>
              <a:gd name="T14" fmla="*/ 2147483647 w 41"/>
              <a:gd name="T15" fmla="*/ 2147483647 h 21"/>
              <a:gd name="T16" fmla="*/ 2147483647 w 41"/>
              <a:gd name="T17" fmla="*/ 2147483647 h 21"/>
              <a:gd name="T18" fmla="*/ 2147483647 w 41"/>
              <a:gd name="T19" fmla="*/ 2147483647 h 21"/>
              <a:gd name="T20" fmla="*/ 2147483647 w 41"/>
              <a:gd name="T21" fmla="*/ 2147483647 h 21"/>
              <a:gd name="T22" fmla="*/ 2147483647 w 41"/>
              <a:gd name="T23" fmla="*/ 2147483647 h 21"/>
              <a:gd name="T24" fmla="*/ 2147483647 w 41"/>
              <a:gd name="T25" fmla="*/ 2147483647 h 21"/>
              <a:gd name="T26" fmla="*/ 2147483647 w 41"/>
              <a:gd name="T27" fmla="*/ 2147483647 h 21"/>
              <a:gd name="T28" fmla="*/ 2147483647 w 41"/>
              <a:gd name="T29" fmla="*/ 2147483647 h 21"/>
              <a:gd name="T30" fmla="*/ 2147483647 w 41"/>
              <a:gd name="T31" fmla="*/ 2147483647 h 21"/>
              <a:gd name="T32" fmla="*/ 2147483647 w 41"/>
              <a:gd name="T33" fmla="*/ 2147483647 h 21"/>
              <a:gd name="T34" fmla="*/ 2147483647 w 41"/>
              <a:gd name="T35" fmla="*/ 2147483647 h 21"/>
              <a:gd name="T36" fmla="*/ 2147483647 w 41"/>
              <a:gd name="T37" fmla="*/ 2147483647 h 21"/>
              <a:gd name="T38" fmla="*/ 2147483647 w 41"/>
              <a:gd name="T39" fmla="*/ 2147483647 h 21"/>
              <a:gd name="T40" fmla="*/ 2147483647 w 41"/>
              <a:gd name="T41" fmla="*/ 2147483647 h 21"/>
              <a:gd name="T42" fmla="*/ 2147483647 w 41"/>
              <a:gd name="T43" fmla="*/ 2147483647 h 21"/>
              <a:gd name="T44" fmla="*/ 2147483647 w 41"/>
              <a:gd name="T45" fmla="*/ 2147483647 h 21"/>
              <a:gd name="T46" fmla="*/ 2147483647 w 41"/>
              <a:gd name="T47" fmla="*/ 0 h 21"/>
              <a:gd name="T48" fmla="*/ 2147483647 w 41"/>
              <a:gd name="T49" fmla="*/ 2147483647 h 21"/>
              <a:gd name="T50" fmla="*/ 2147483647 w 41"/>
              <a:gd name="T51" fmla="*/ 2147483647 h 21"/>
              <a:gd name="T52" fmla="*/ 2147483647 w 41"/>
              <a:gd name="T53" fmla="*/ 2147483647 h 21"/>
              <a:gd name="T54" fmla="*/ 2147483647 w 41"/>
              <a:gd name="T55" fmla="*/ 2147483647 h 21"/>
              <a:gd name="T56" fmla="*/ 2147483647 w 41"/>
              <a:gd name="T57" fmla="*/ 2147483647 h 21"/>
              <a:gd name="T58" fmla="*/ 2147483647 w 41"/>
              <a:gd name="T59" fmla="*/ 2147483647 h 21"/>
              <a:gd name="T60" fmla="*/ 2147483647 w 41"/>
              <a:gd name="T61" fmla="*/ 2147483647 h 21"/>
              <a:gd name="T62" fmla="*/ 2147483647 w 41"/>
              <a:gd name="T63" fmla="*/ 2147483647 h 21"/>
              <a:gd name="T64" fmla="*/ 0 w 41"/>
              <a:gd name="T65" fmla="*/ 2147483647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path>
            </a:pathLst>
          </a:custGeom>
          <a:solidFill>
            <a:srgbClr val="FFFF00"/>
          </a:solidFill>
          <a:ln w="4763">
            <a:solidFill>
              <a:srgbClr val="990000"/>
            </a:solidFill>
            <a:round/>
            <a:headEnd/>
            <a:tailEnd/>
          </a:ln>
        </p:spPr>
        <p:txBody>
          <a:bodyPr/>
          <a:lstStyle/>
          <a:p>
            <a:endParaRPr lang="en-US"/>
          </a:p>
        </p:txBody>
      </p:sp>
      <p:sp>
        <p:nvSpPr>
          <p:cNvPr id="53344" name="Freeform 95"/>
          <p:cNvSpPr>
            <a:spLocks/>
          </p:cNvSpPr>
          <p:nvPr/>
        </p:nvSpPr>
        <p:spPr bwMode="auto">
          <a:xfrm>
            <a:off x="6450014" y="4071939"/>
            <a:ext cx="80963"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w 57"/>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5" name="Freeform 96"/>
          <p:cNvSpPr>
            <a:spLocks/>
          </p:cNvSpPr>
          <p:nvPr/>
        </p:nvSpPr>
        <p:spPr bwMode="auto">
          <a:xfrm>
            <a:off x="6450014" y="4071939"/>
            <a:ext cx="80963"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w 57"/>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path>
            </a:pathLst>
          </a:custGeom>
          <a:solidFill>
            <a:srgbClr val="FFFF00"/>
          </a:solidFill>
          <a:ln w="1588">
            <a:solidFill>
              <a:srgbClr val="990000"/>
            </a:solidFill>
            <a:round/>
            <a:headEnd/>
            <a:tailEnd/>
          </a:ln>
        </p:spPr>
        <p:txBody>
          <a:bodyPr/>
          <a:lstStyle/>
          <a:p>
            <a:endParaRPr lang="en-US"/>
          </a:p>
        </p:txBody>
      </p:sp>
      <p:sp>
        <p:nvSpPr>
          <p:cNvPr id="53346" name="Freeform 97"/>
          <p:cNvSpPr>
            <a:spLocks/>
          </p:cNvSpPr>
          <p:nvPr/>
        </p:nvSpPr>
        <p:spPr bwMode="auto">
          <a:xfrm>
            <a:off x="6450014" y="4071939"/>
            <a:ext cx="80963"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7"/>
              <a:gd name="T97" fmla="*/ 0 h 47"/>
              <a:gd name="T98" fmla="*/ 57 w 57"/>
              <a:gd name="T99" fmla="*/ 47 h 4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path>
            </a:pathLst>
          </a:custGeom>
          <a:solidFill>
            <a:srgbClr val="FFFF00"/>
          </a:solidFill>
          <a:ln w="4763">
            <a:solidFill>
              <a:srgbClr val="990000"/>
            </a:solidFill>
            <a:round/>
            <a:headEnd/>
            <a:tailEnd/>
          </a:ln>
        </p:spPr>
        <p:txBody>
          <a:bodyPr/>
          <a:lstStyle/>
          <a:p>
            <a:endParaRPr lang="en-US"/>
          </a:p>
        </p:txBody>
      </p:sp>
      <p:sp>
        <p:nvSpPr>
          <p:cNvPr id="53347" name="Freeform 98"/>
          <p:cNvSpPr>
            <a:spLocks/>
          </p:cNvSpPr>
          <p:nvPr/>
        </p:nvSpPr>
        <p:spPr bwMode="auto">
          <a:xfrm>
            <a:off x="6472239" y="4154489"/>
            <a:ext cx="100012" cy="55563"/>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8" name="Freeform 99"/>
          <p:cNvSpPr>
            <a:spLocks/>
          </p:cNvSpPr>
          <p:nvPr/>
        </p:nvSpPr>
        <p:spPr bwMode="auto">
          <a:xfrm>
            <a:off x="6472239" y="4154489"/>
            <a:ext cx="100012" cy="55563"/>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1588">
            <a:solidFill>
              <a:srgbClr val="990000"/>
            </a:solidFill>
            <a:round/>
            <a:headEnd/>
            <a:tailEnd/>
          </a:ln>
        </p:spPr>
        <p:txBody>
          <a:bodyPr/>
          <a:lstStyle/>
          <a:p>
            <a:endParaRPr lang="en-US"/>
          </a:p>
        </p:txBody>
      </p:sp>
      <p:sp>
        <p:nvSpPr>
          <p:cNvPr id="53349" name="Freeform 100"/>
          <p:cNvSpPr>
            <a:spLocks/>
          </p:cNvSpPr>
          <p:nvPr/>
        </p:nvSpPr>
        <p:spPr bwMode="auto">
          <a:xfrm>
            <a:off x="6472239" y="4154489"/>
            <a:ext cx="100012" cy="55563"/>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4763">
            <a:solidFill>
              <a:srgbClr val="990000"/>
            </a:solidFill>
            <a:round/>
            <a:headEnd/>
            <a:tailEnd/>
          </a:ln>
        </p:spPr>
        <p:txBody>
          <a:bodyPr/>
          <a:lstStyle/>
          <a:p>
            <a:endParaRPr lang="en-US"/>
          </a:p>
        </p:txBody>
      </p:sp>
      <p:sp>
        <p:nvSpPr>
          <p:cNvPr id="53350" name="Freeform 101"/>
          <p:cNvSpPr>
            <a:spLocks/>
          </p:cNvSpPr>
          <p:nvPr/>
        </p:nvSpPr>
        <p:spPr bwMode="auto">
          <a:xfrm>
            <a:off x="6527801" y="4194177"/>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1" name="Freeform 102"/>
          <p:cNvSpPr>
            <a:spLocks/>
          </p:cNvSpPr>
          <p:nvPr/>
        </p:nvSpPr>
        <p:spPr bwMode="auto">
          <a:xfrm>
            <a:off x="6527801" y="4194177"/>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1588">
            <a:solidFill>
              <a:srgbClr val="990000"/>
            </a:solidFill>
            <a:round/>
            <a:headEnd/>
            <a:tailEnd/>
          </a:ln>
        </p:spPr>
        <p:txBody>
          <a:bodyPr/>
          <a:lstStyle/>
          <a:p>
            <a:endParaRPr lang="en-US"/>
          </a:p>
        </p:txBody>
      </p:sp>
      <p:sp>
        <p:nvSpPr>
          <p:cNvPr id="53352" name="Freeform 103"/>
          <p:cNvSpPr>
            <a:spLocks/>
          </p:cNvSpPr>
          <p:nvPr/>
        </p:nvSpPr>
        <p:spPr bwMode="auto">
          <a:xfrm>
            <a:off x="6527801" y="4194177"/>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4763">
            <a:solidFill>
              <a:srgbClr val="990000"/>
            </a:solidFill>
            <a:round/>
            <a:headEnd/>
            <a:tailEnd/>
          </a:ln>
        </p:spPr>
        <p:txBody>
          <a:bodyPr/>
          <a:lstStyle/>
          <a:p>
            <a:endParaRPr lang="en-US"/>
          </a:p>
        </p:txBody>
      </p:sp>
      <p:sp>
        <p:nvSpPr>
          <p:cNvPr id="53353" name="Freeform 104"/>
          <p:cNvSpPr>
            <a:spLocks/>
          </p:cNvSpPr>
          <p:nvPr/>
        </p:nvSpPr>
        <p:spPr bwMode="auto">
          <a:xfrm>
            <a:off x="6534151" y="4071939"/>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4" name="Freeform 105"/>
          <p:cNvSpPr>
            <a:spLocks/>
          </p:cNvSpPr>
          <p:nvPr/>
        </p:nvSpPr>
        <p:spPr bwMode="auto">
          <a:xfrm>
            <a:off x="6534151" y="4071939"/>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1588">
            <a:solidFill>
              <a:srgbClr val="990000"/>
            </a:solidFill>
            <a:round/>
            <a:headEnd/>
            <a:tailEnd/>
          </a:ln>
        </p:spPr>
        <p:txBody>
          <a:bodyPr/>
          <a:lstStyle/>
          <a:p>
            <a:endParaRPr lang="en-US"/>
          </a:p>
        </p:txBody>
      </p:sp>
      <p:sp>
        <p:nvSpPr>
          <p:cNvPr id="53355" name="Freeform 106"/>
          <p:cNvSpPr>
            <a:spLocks/>
          </p:cNvSpPr>
          <p:nvPr/>
        </p:nvSpPr>
        <p:spPr bwMode="auto">
          <a:xfrm>
            <a:off x="6534151" y="4071939"/>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4763">
            <a:solidFill>
              <a:srgbClr val="990000"/>
            </a:solidFill>
            <a:round/>
            <a:headEnd/>
            <a:tailEnd/>
          </a:ln>
        </p:spPr>
        <p:txBody>
          <a:bodyPr/>
          <a:lstStyle/>
          <a:p>
            <a:endParaRPr lang="en-US"/>
          </a:p>
        </p:txBody>
      </p:sp>
      <p:sp>
        <p:nvSpPr>
          <p:cNvPr id="53356" name="Freeform 107"/>
          <p:cNvSpPr>
            <a:spLocks/>
          </p:cNvSpPr>
          <p:nvPr/>
        </p:nvSpPr>
        <p:spPr bwMode="auto">
          <a:xfrm>
            <a:off x="6577013" y="4156075"/>
            <a:ext cx="25400" cy="25400"/>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2147483647 w 18"/>
              <a:gd name="T11" fmla="*/ 2147483647 h 16"/>
              <a:gd name="T12" fmla="*/ 2147483647 w 18"/>
              <a:gd name="T13" fmla="*/ 2147483647 h 16"/>
              <a:gd name="T14" fmla="*/ 0 w 18"/>
              <a:gd name="T15" fmla="*/ 2147483647 h 16"/>
              <a:gd name="T16" fmla="*/ 0 w 18"/>
              <a:gd name="T17" fmla="*/ 2147483647 h 16"/>
              <a:gd name="T18" fmla="*/ 2147483647 w 18"/>
              <a:gd name="T19" fmla="*/ 2147483647 h 16"/>
              <a:gd name="T20" fmla="*/ 2147483647 w 18"/>
              <a:gd name="T21" fmla="*/ 2147483647 h 16"/>
              <a:gd name="T22" fmla="*/ 2147483647 w 18"/>
              <a:gd name="T23" fmla="*/ 2147483647 h 16"/>
              <a:gd name="T24" fmla="*/ 2147483647 w 18"/>
              <a:gd name="T25" fmla="*/ 2147483647 h 16"/>
              <a:gd name="T26" fmla="*/ 2147483647 w 18"/>
              <a:gd name="T27" fmla="*/ 2147483647 h 16"/>
              <a:gd name="T28" fmla="*/ 2147483647 w 18"/>
              <a:gd name="T29" fmla="*/ 2147483647 h 16"/>
              <a:gd name="T30" fmla="*/ 2147483647 w 18"/>
              <a:gd name="T31" fmla="*/ 2147483647 h 16"/>
              <a:gd name="T32" fmla="*/ 2147483647 w 18"/>
              <a:gd name="T33" fmla="*/ 2147483647 h 16"/>
              <a:gd name="T34" fmla="*/ 2147483647 w 18"/>
              <a:gd name="T35" fmla="*/ 2147483647 h 16"/>
              <a:gd name="T36" fmla="*/ 2147483647 w 18"/>
              <a:gd name="T37" fmla="*/ 2147483647 h 16"/>
              <a:gd name="T38" fmla="*/ 2147483647 w 18"/>
              <a:gd name="T39" fmla="*/ 2147483647 h 16"/>
              <a:gd name="T40" fmla="*/ 2147483647 w 18"/>
              <a:gd name="T41" fmla="*/ 2147483647 h 16"/>
              <a:gd name="T42" fmla="*/ 2147483647 w 18"/>
              <a:gd name="T43" fmla="*/ 2147483647 h 16"/>
              <a:gd name="T44" fmla="*/ 2147483647 w 18"/>
              <a:gd name="T45" fmla="*/ 2147483647 h 16"/>
              <a:gd name="T46" fmla="*/ 2147483647 w 18"/>
              <a:gd name="T47" fmla="*/ 2147483647 h 16"/>
              <a:gd name="T48" fmla="*/ 2147483647 w 18"/>
              <a:gd name="T49" fmla="*/ 2147483647 h 16"/>
              <a:gd name="T50" fmla="*/ 2147483647 w 18"/>
              <a:gd name="T51" fmla="*/ 2147483647 h 16"/>
              <a:gd name="T52" fmla="*/ 2147483647 w 18"/>
              <a:gd name="T53" fmla="*/ 2147483647 h 16"/>
              <a:gd name="T54" fmla="*/ 2147483647 w 18"/>
              <a:gd name="T55" fmla="*/ 2147483647 h 16"/>
              <a:gd name="T56" fmla="*/ 2147483647 w 18"/>
              <a:gd name="T57" fmla="*/ 2147483647 h 16"/>
              <a:gd name="T58" fmla="*/ 2147483647 w 18"/>
              <a:gd name="T59" fmla="*/ 2147483647 h 16"/>
              <a:gd name="T60" fmla="*/ 2147483647 w 18"/>
              <a:gd name="T61" fmla="*/ 2147483647 h 16"/>
              <a:gd name="T62" fmla="*/ 2147483647 w 18"/>
              <a:gd name="T63" fmla="*/ 2147483647 h 16"/>
              <a:gd name="T64" fmla="*/ 2147483647 w 18"/>
              <a:gd name="T65" fmla="*/ 0 h 16"/>
              <a:gd name="T66" fmla="*/ 2147483647 w 18"/>
              <a:gd name="T67" fmla="*/ 0 h 16"/>
              <a:gd name="T68" fmla="*/ 2147483647 w 18"/>
              <a:gd name="T69" fmla="*/ 0 h 16"/>
              <a:gd name="T70" fmla="*/ 2147483647 w 18"/>
              <a:gd name="T71" fmla="*/ 0 h 16"/>
              <a:gd name="T72" fmla="*/ 2147483647 w 18"/>
              <a:gd name="T73" fmla="*/ 0 h 16"/>
              <a:gd name="T74" fmla="*/ 2147483647 w 18"/>
              <a:gd name="T75" fmla="*/ 2147483647 h 16"/>
              <a:gd name="T76" fmla="*/ 2147483647 w 18"/>
              <a:gd name="T77" fmla="*/ 2147483647 h 16"/>
              <a:gd name="T78" fmla="*/ 2147483647 w 18"/>
              <a:gd name="T79" fmla="*/ 2147483647 h 16"/>
              <a:gd name="T80" fmla="*/ 2147483647 w 18"/>
              <a:gd name="T81" fmla="*/ 2147483647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7" name="Freeform 108"/>
          <p:cNvSpPr>
            <a:spLocks/>
          </p:cNvSpPr>
          <p:nvPr/>
        </p:nvSpPr>
        <p:spPr bwMode="auto">
          <a:xfrm>
            <a:off x="6577013" y="4156075"/>
            <a:ext cx="25400" cy="25400"/>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2147483647 w 18"/>
              <a:gd name="T11" fmla="*/ 2147483647 h 16"/>
              <a:gd name="T12" fmla="*/ 2147483647 w 18"/>
              <a:gd name="T13" fmla="*/ 2147483647 h 16"/>
              <a:gd name="T14" fmla="*/ 0 w 18"/>
              <a:gd name="T15" fmla="*/ 2147483647 h 16"/>
              <a:gd name="T16" fmla="*/ 0 w 18"/>
              <a:gd name="T17" fmla="*/ 2147483647 h 16"/>
              <a:gd name="T18" fmla="*/ 2147483647 w 18"/>
              <a:gd name="T19" fmla="*/ 2147483647 h 16"/>
              <a:gd name="T20" fmla="*/ 2147483647 w 18"/>
              <a:gd name="T21" fmla="*/ 2147483647 h 16"/>
              <a:gd name="T22" fmla="*/ 2147483647 w 18"/>
              <a:gd name="T23" fmla="*/ 2147483647 h 16"/>
              <a:gd name="T24" fmla="*/ 2147483647 w 18"/>
              <a:gd name="T25" fmla="*/ 2147483647 h 16"/>
              <a:gd name="T26" fmla="*/ 2147483647 w 18"/>
              <a:gd name="T27" fmla="*/ 2147483647 h 16"/>
              <a:gd name="T28" fmla="*/ 2147483647 w 18"/>
              <a:gd name="T29" fmla="*/ 2147483647 h 16"/>
              <a:gd name="T30" fmla="*/ 2147483647 w 18"/>
              <a:gd name="T31" fmla="*/ 2147483647 h 16"/>
              <a:gd name="T32" fmla="*/ 2147483647 w 18"/>
              <a:gd name="T33" fmla="*/ 2147483647 h 16"/>
              <a:gd name="T34" fmla="*/ 2147483647 w 18"/>
              <a:gd name="T35" fmla="*/ 2147483647 h 16"/>
              <a:gd name="T36" fmla="*/ 2147483647 w 18"/>
              <a:gd name="T37" fmla="*/ 2147483647 h 16"/>
              <a:gd name="T38" fmla="*/ 2147483647 w 18"/>
              <a:gd name="T39" fmla="*/ 2147483647 h 16"/>
              <a:gd name="T40" fmla="*/ 2147483647 w 18"/>
              <a:gd name="T41" fmla="*/ 2147483647 h 16"/>
              <a:gd name="T42" fmla="*/ 2147483647 w 18"/>
              <a:gd name="T43" fmla="*/ 2147483647 h 16"/>
              <a:gd name="T44" fmla="*/ 2147483647 w 18"/>
              <a:gd name="T45" fmla="*/ 2147483647 h 16"/>
              <a:gd name="T46" fmla="*/ 2147483647 w 18"/>
              <a:gd name="T47" fmla="*/ 2147483647 h 16"/>
              <a:gd name="T48" fmla="*/ 2147483647 w 18"/>
              <a:gd name="T49" fmla="*/ 2147483647 h 16"/>
              <a:gd name="T50" fmla="*/ 2147483647 w 18"/>
              <a:gd name="T51" fmla="*/ 2147483647 h 16"/>
              <a:gd name="T52" fmla="*/ 2147483647 w 18"/>
              <a:gd name="T53" fmla="*/ 2147483647 h 16"/>
              <a:gd name="T54" fmla="*/ 2147483647 w 18"/>
              <a:gd name="T55" fmla="*/ 2147483647 h 16"/>
              <a:gd name="T56" fmla="*/ 2147483647 w 18"/>
              <a:gd name="T57" fmla="*/ 2147483647 h 16"/>
              <a:gd name="T58" fmla="*/ 2147483647 w 18"/>
              <a:gd name="T59" fmla="*/ 2147483647 h 16"/>
              <a:gd name="T60" fmla="*/ 2147483647 w 18"/>
              <a:gd name="T61" fmla="*/ 2147483647 h 16"/>
              <a:gd name="T62" fmla="*/ 2147483647 w 18"/>
              <a:gd name="T63" fmla="*/ 2147483647 h 16"/>
              <a:gd name="T64" fmla="*/ 2147483647 w 18"/>
              <a:gd name="T65" fmla="*/ 0 h 16"/>
              <a:gd name="T66" fmla="*/ 2147483647 w 18"/>
              <a:gd name="T67" fmla="*/ 0 h 16"/>
              <a:gd name="T68" fmla="*/ 2147483647 w 18"/>
              <a:gd name="T69" fmla="*/ 0 h 16"/>
              <a:gd name="T70" fmla="*/ 2147483647 w 18"/>
              <a:gd name="T71" fmla="*/ 0 h 16"/>
              <a:gd name="T72" fmla="*/ 2147483647 w 18"/>
              <a:gd name="T73" fmla="*/ 0 h 16"/>
              <a:gd name="T74" fmla="*/ 2147483647 w 18"/>
              <a:gd name="T75" fmla="*/ 2147483647 h 16"/>
              <a:gd name="T76" fmla="*/ 2147483647 w 18"/>
              <a:gd name="T77" fmla="*/ 2147483647 h 16"/>
              <a:gd name="T78" fmla="*/ 2147483647 w 18"/>
              <a:gd name="T79" fmla="*/ 2147483647 h 16"/>
              <a:gd name="T80" fmla="*/ 2147483647 w 18"/>
              <a:gd name="T81" fmla="*/ 2147483647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path>
            </a:pathLst>
          </a:custGeom>
          <a:solidFill>
            <a:srgbClr val="FFFF00"/>
          </a:solidFill>
          <a:ln w="4763">
            <a:solidFill>
              <a:srgbClr val="990000"/>
            </a:solidFill>
            <a:round/>
            <a:headEnd/>
            <a:tailEnd/>
          </a:ln>
        </p:spPr>
        <p:txBody>
          <a:bodyPr/>
          <a:lstStyle/>
          <a:p>
            <a:endParaRPr lang="en-US"/>
          </a:p>
        </p:txBody>
      </p:sp>
      <p:sp>
        <p:nvSpPr>
          <p:cNvPr id="53358" name="Freeform 109"/>
          <p:cNvSpPr>
            <a:spLocks/>
          </p:cNvSpPr>
          <p:nvPr/>
        </p:nvSpPr>
        <p:spPr bwMode="auto">
          <a:xfrm>
            <a:off x="6591301" y="4175126"/>
            <a:ext cx="52388" cy="77788"/>
          </a:xfrm>
          <a:custGeom>
            <a:avLst/>
            <a:gdLst>
              <a:gd name="T0" fmla="*/ 2147483647 w 37"/>
              <a:gd name="T1" fmla="*/ 2147483647 h 49"/>
              <a:gd name="T2" fmla="*/ 2147483647 w 37"/>
              <a:gd name="T3" fmla="*/ 2147483647 h 49"/>
              <a:gd name="T4" fmla="*/ 2147483647 w 37"/>
              <a:gd name="T5" fmla="*/ 2147483647 h 49"/>
              <a:gd name="T6" fmla="*/ 2147483647 w 37"/>
              <a:gd name="T7" fmla="*/ 2147483647 h 49"/>
              <a:gd name="T8" fmla="*/ 2147483647 w 37"/>
              <a:gd name="T9" fmla="*/ 2147483647 h 49"/>
              <a:gd name="T10" fmla="*/ 2147483647 w 37"/>
              <a:gd name="T11" fmla="*/ 2147483647 h 49"/>
              <a:gd name="T12" fmla="*/ 2147483647 w 37"/>
              <a:gd name="T13" fmla="*/ 2147483647 h 49"/>
              <a:gd name="T14" fmla="*/ 2147483647 w 37"/>
              <a:gd name="T15" fmla="*/ 2147483647 h 49"/>
              <a:gd name="T16" fmla="*/ 2147483647 w 37"/>
              <a:gd name="T17" fmla="*/ 2147483647 h 49"/>
              <a:gd name="T18" fmla="*/ 2147483647 w 37"/>
              <a:gd name="T19" fmla="*/ 2147483647 h 49"/>
              <a:gd name="T20" fmla="*/ 2147483647 w 37"/>
              <a:gd name="T21" fmla="*/ 2147483647 h 49"/>
              <a:gd name="T22" fmla="*/ 2147483647 w 37"/>
              <a:gd name="T23" fmla="*/ 2147483647 h 49"/>
              <a:gd name="T24" fmla="*/ 0 w 37"/>
              <a:gd name="T25" fmla="*/ 2147483647 h 49"/>
              <a:gd name="T26" fmla="*/ 0 w 37"/>
              <a:gd name="T27" fmla="*/ 2147483647 h 49"/>
              <a:gd name="T28" fmla="*/ 0 w 37"/>
              <a:gd name="T29" fmla="*/ 2147483647 h 49"/>
              <a:gd name="T30" fmla="*/ 0 w 37"/>
              <a:gd name="T31" fmla="*/ 2147483647 h 49"/>
              <a:gd name="T32" fmla="*/ 2147483647 w 37"/>
              <a:gd name="T33" fmla="*/ 2147483647 h 49"/>
              <a:gd name="T34" fmla="*/ 2147483647 w 37"/>
              <a:gd name="T35" fmla="*/ 2147483647 h 49"/>
              <a:gd name="T36" fmla="*/ 2147483647 w 37"/>
              <a:gd name="T37" fmla="*/ 2147483647 h 49"/>
              <a:gd name="T38" fmla="*/ 2147483647 w 37"/>
              <a:gd name="T39" fmla="*/ 2147483647 h 49"/>
              <a:gd name="T40" fmla="*/ 2147483647 w 37"/>
              <a:gd name="T41" fmla="*/ 2147483647 h 49"/>
              <a:gd name="T42" fmla="*/ 2147483647 w 37"/>
              <a:gd name="T43" fmla="*/ 2147483647 h 49"/>
              <a:gd name="T44" fmla="*/ 2147483647 w 37"/>
              <a:gd name="T45" fmla="*/ 2147483647 h 49"/>
              <a:gd name="T46" fmla="*/ 2147483647 w 37"/>
              <a:gd name="T47" fmla="*/ 2147483647 h 49"/>
              <a:gd name="T48" fmla="*/ 2147483647 w 37"/>
              <a:gd name="T49" fmla="*/ 2147483647 h 49"/>
              <a:gd name="T50" fmla="*/ 2147483647 w 37"/>
              <a:gd name="T51" fmla="*/ 2147483647 h 49"/>
              <a:gd name="T52" fmla="*/ 2147483647 w 37"/>
              <a:gd name="T53" fmla="*/ 2147483647 h 49"/>
              <a:gd name="T54" fmla="*/ 2147483647 w 37"/>
              <a:gd name="T55" fmla="*/ 2147483647 h 49"/>
              <a:gd name="T56" fmla="*/ 2147483647 w 37"/>
              <a:gd name="T57" fmla="*/ 2147483647 h 49"/>
              <a:gd name="T58" fmla="*/ 2147483647 w 37"/>
              <a:gd name="T59" fmla="*/ 2147483647 h 49"/>
              <a:gd name="T60" fmla="*/ 2147483647 w 37"/>
              <a:gd name="T61" fmla="*/ 2147483647 h 49"/>
              <a:gd name="T62" fmla="*/ 2147483647 w 37"/>
              <a:gd name="T63" fmla="*/ 2147483647 h 49"/>
              <a:gd name="T64" fmla="*/ 2147483647 w 37"/>
              <a:gd name="T65" fmla="*/ 2147483647 h 49"/>
              <a:gd name="T66" fmla="*/ 2147483647 w 37"/>
              <a:gd name="T67" fmla="*/ 2147483647 h 49"/>
              <a:gd name="T68" fmla="*/ 2147483647 w 37"/>
              <a:gd name="T69" fmla="*/ 2147483647 h 49"/>
              <a:gd name="T70" fmla="*/ 2147483647 w 37"/>
              <a:gd name="T71" fmla="*/ 2147483647 h 49"/>
              <a:gd name="T72" fmla="*/ 2147483647 w 37"/>
              <a:gd name="T73" fmla="*/ 2147483647 h 49"/>
              <a:gd name="T74" fmla="*/ 2147483647 w 37"/>
              <a:gd name="T75" fmla="*/ 2147483647 h 49"/>
              <a:gd name="T76" fmla="*/ 2147483647 w 37"/>
              <a:gd name="T77" fmla="*/ 2147483647 h 49"/>
              <a:gd name="T78" fmla="*/ 2147483647 w 37"/>
              <a:gd name="T79" fmla="*/ 2147483647 h 49"/>
              <a:gd name="T80" fmla="*/ 2147483647 w 37"/>
              <a:gd name="T81" fmla="*/ 2147483647 h 49"/>
              <a:gd name="T82" fmla="*/ 2147483647 w 37"/>
              <a:gd name="T83" fmla="*/ 2147483647 h 49"/>
              <a:gd name="T84" fmla="*/ 2147483647 w 37"/>
              <a:gd name="T85" fmla="*/ 0 h 49"/>
              <a:gd name="T86" fmla="*/ 2147483647 w 37"/>
              <a:gd name="T87" fmla="*/ 0 h 49"/>
              <a:gd name="T88" fmla="*/ 2147483647 w 37"/>
              <a:gd name="T89" fmla="*/ 0 h 49"/>
              <a:gd name="T90" fmla="*/ 2147483647 w 37"/>
              <a:gd name="T91" fmla="*/ 0 h 49"/>
              <a:gd name="T92" fmla="*/ 2147483647 w 37"/>
              <a:gd name="T93" fmla="*/ 2147483647 h 49"/>
              <a:gd name="T94" fmla="*/ 2147483647 w 37"/>
              <a:gd name="T95" fmla="*/ 2147483647 h 49"/>
              <a:gd name="T96" fmla="*/ 2147483647 w 37"/>
              <a:gd name="T97" fmla="*/ 2147483647 h 49"/>
              <a:gd name="T98" fmla="*/ 2147483647 w 37"/>
              <a:gd name="T99" fmla="*/ 2147483647 h 49"/>
              <a:gd name="T100" fmla="*/ 2147483647 w 37"/>
              <a:gd name="T101" fmla="*/ 2147483647 h 49"/>
              <a:gd name="T102" fmla="*/ 2147483647 w 37"/>
              <a:gd name="T103" fmla="*/ 2147483647 h 49"/>
              <a:gd name="T104" fmla="*/ 2147483647 w 37"/>
              <a:gd name="T105" fmla="*/ 2147483647 h 49"/>
              <a:gd name="T106" fmla="*/ 2147483647 w 37"/>
              <a:gd name="T107" fmla="*/ 2147483647 h 49"/>
              <a:gd name="T108" fmla="*/ 2147483647 w 37"/>
              <a:gd name="T109" fmla="*/ 2147483647 h 49"/>
              <a:gd name="T110" fmla="*/ 2147483647 w 37"/>
              <a:gd name="T111" fmla="*/ 2147483647 h 49"/>
              <a:gd name="T112" fmla="*/ 2147483647 w 37"/>
              <a:gd name="T113" fmla="*/ 2147483647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9" name="Freeform 110"/>
          <p:cNvSpPr>
            <a:spLocks/>
          </p:cNvSpPr>
          <p:nvPr/>
        </p:nvSpPr>
        <p:spPr bwMode="auto">
          <a:xfrm>
            <a:off x="6591301" y="4175126"/>
            <a:ext cx="52388" cy="77788"/>
          </a:xfrm>
          <a:custGeom>
            <a:avLst/>
            <a:gdLst>
              <a:gd name="T0" fmla="*/ 2147483647 w 37"/>
              <a:gd name="T1" fmla="*/ 2147483647 h 49"/>
              <a:gd name="T2" fmla="*/ 2147483647 w 37"/>
              <a:gd name="T3" fmla="*/ 2147483647 h 49"/>
              <a:gd name="T4" fmla="*/ 2147483647 w 37"/>
              <a:gd name="T5" fmla="*/ 2147483647 h 49"/>
              <a:gd name="T6" fmla="*/ 2147483647 w 37"/>
              <a:gd name="T7" fmla="*/ 2147483647 h 49"/>
              <a:gd name="T8" fmla="*/ 2147483647 w 37"/>
              <a:gd name="T9" fmla="*/ 2147483647 h 49"/>
              <a:gd name="T10" fmla="*/ 2147483647 w 37"/>
              <a:gd name="T11" fmla="*/ 2147483647 h 49"/>
              <a:gd name="T12" fmla="*/ 2147483647 w 37"/>
              <a:gd name="T13" fmla="*/ 2147483647 h 49"/>
              <a:gd name="T14" fmla="*/ 2147483647 w 37"/>
              <a:gd name="T15" fmla="*/ 2147483647 h 49"/>
              <a:gd name="T16" fmla="*/ 2147483647 w 37"/>
              <a:gd name="T17" fmla="*/ 2147483647 h 49"/>
              <a:gd name="T18" fmla="*/ 2147483647 w 37"/>
              <a:gd name="T19" fmla="*/ 2147483647 h 49"/>
              <a:gd name="T20" fmla="*/ 2147483647 w 37"/>
              <a:gd name="T21" fmla="*/ 2147483647 h 49"/>
              <a:gd name="T22" fmla="*/ 2147483647 w 37"/>
              <a:gd name="T23" fmla="*/ 2147483647 h 49"/>
              <a:gd name="T24" fmla="*/ 0 w 37"/>
              <a:gd name="T25" fmla="*/ 2147483647 h 49"/>
              <a:gd name="T26" fmla="*/ 0 w 37"/>
              <a:gd name="T27" fmla="*/ 2147483647 h 49"/>
              <a:gd name="T28" fmla="*/ 0 w 37"/>
              <a:gd name="T29" fmla="*/ 2147483647 h 49"/>
              <a:gd name="T30" fmla="*/ 0 w 37"/>
              <a:gd name="T31" fmla="*/ 2147483647 h 49"/>
              <a:gd name="T32" fmla="*/ 2147483647 w 37"/>
              <a:gd name="T33" fmla="*/ 2147483647 h 49"/>
              <a:gd name="T34" fmla="*/ 2147483647 w 37"/>
              <a:gd name="T35" fmla="*/ 2147483647 h 49"/>
              <a:gd name="T36" fmla="*/ 2147483647 w 37"/>
              <a:gd name="T37" fmla="*/ 2147483647 h 49"/>
              <a:gd name="T38" fmla="*/ 2147483647 w 37"/>
              <a:gd name="T39" fmla="*/ 2147483647 h 49"/>
              <a:gd name="T40" fmla="*/ 2147483647 w 37"/>
              <a:gd name="T41" fmla="*/ 2147483647 h 49"/>
              <a:gd name="T42" fmla="*/ 2147483647 w 37"/>
              <a:gd name="T43" fmla="*/ 2147483647 h 49"/>
              <a:gd name="T44" fmla="*/ 2147483647 w 37"/>
              <a:gd name="T45" fmla="*/ 2147483647 h 49"/>
              <a:gd name="T46" fmla="*/ 2147483647 w 37"/>
              <a:gd name="T47" fmla="*/ 2147483647 h 49"/>
              <a:gd name="T48" fmla="*/ 2147483647 w 37"/>
              <a:gd name="T49" fmla="*/ 2147483647 h 49"/>
              <a:gd name="T50" fmla="*/ 2147483647 w 37"/>
              <a:gd name="T51" fmla="*/ 2147483647 h 49"/>
              <a:gd name="T52" fmla="*/ 2147483647 w 37"/>
              <a:gd name="T53" fmla="*/ 2147483647 h 49"/>
              <a:gd name="T54" fmla="*/ 2147483647 w 37"/>
              <a:gd name="T55" fmla="*/ 2147483647 h 49"/>
              <a:gd name="T56" fmla="*/ 2147483647 w 37"/>
              <a:gd name="T57" fmla="*/ 2147483647 h 49"/>
              <a:gd name="T58" fmla="*/ 2147483647 w 37"/>
              <a:gd name="T59" fmla="*/ 2147483647 h 49"/>
              <a:gd name="T60" fmla="*/ 2147483647 w 37"/>
              <a:gd name="T61" fmla="*/ 2147483647 h 49"/>
              <a:gd name="T62" fmla="*/ 2147483647 w 37"/>
              <a:gd name="T63" fmla="*/ 2147483647 h 49"/>
              <a:gd name="T64" fmla="*/ 2147483647 w 37"/>
              <a:gd name="T65" fmla="*/ 2147483647 h 49"/>
              <a:gd name="T66" fmla="*/ 2147483647 w 37"/>
              <a:gd name="T67" fmla="*/ 2147483647 h 49"/>
              <a:gd name="T68" fmla="*/ 2147483647 w 37"/>
              <a:gd name="T69" fmla="*/ 2147483647 h 49"/>
              <a:gd name="T70" fmla="*/ 2147483647 w 37"/>
              <a:gd name="T71" fmla="*/ 2147483647 h 49"/>
              <a:gd name="T72" fmla="*/ 2147483647 w 37"/>
              <a:gd name="T73" fmla="*/ 2147483647 h 49"/>
              <a:gd name="T74" fmla="*/ 2147483647 w 37"/>
              <a:gd name="T75" fmla="*/ 2147483647 h 49"/>
              <a:gd name="T76" fmla="*/ 2147483647 w 37"/>
              <a:gd name="T77" fmla="*/ 2147483647 h 49"/>
              <a:gd name="T78" fmla="*/ 2147483647 w 37"/>
              <a:gd name="T79" fmla="*/ 2147483647 h 49"/>
              <a:gd name="T80" fmla="*/ 2147483647 w 37"/>
              <a:gd name="T81" fmla="*/ 2147483647 h 49"/>
              <a:gd name="T82" fmla="*/ 2147483647 w 37"/>
              <a:gd name="T83" fmla="*/ 2147483647 h 49"/>
              <a:gd name="T84" fmla="*/ 2147483647 w 37"/>
              <a:gd name="T85" fmla="*/ 0 h 49"/>
              <a:gd name="T86" fmla="*/ 2147483647 w 37"/>
              <a:gd name="T87" fmla="*/ 0 h 49"/>
              <a:gd name="T88" fmla="*/ 2147483647 w 37"/>
              <a:gd name="T89" fmla="*/ 0 h 49"/>
              <a:gd name="T90" fmla="*/ 2147483647 w 37"/>
              <a:gd name="T91" fmla="*/ 0 h 49"/>
              <a:gd name="T92" fmla="*/ 2147483647 w 37"/>
              <a:gd name="T93" fmla="*/ 2147483647 h 49"/>
              <a:gd name="T94" fmla="*/ 2147483647 w 37"/>
              <a:gd name="T95" fmla="*/ 2147483647 h 49"/>
              <a:gd name="T96" fmla="*/ 2147483647 w 37"/>
              <a:gd name="T97" fmla="*/ 2147483647 h 49"/>
              <a:gd name="T98" fmla="*/ 2147483647 w 37"/>
              <a:gd name="T99" fmla="*/ 2147483647 h 49"/>
              <a:gd name="T100" fmla="*/ 2147483647 w 37"/>
              <a:gd name="T101" fmla="*/ 2147483647 h 49"/>
              <a:gd name="T102" fmla="*/ 2147483647 w 37"/>
              <a:gd name="T103" fmla="*/ 2147483647 h 49"/>
              <a:gd name="T104" fmla="*/ 2147483647 w 37"/>
              <a:gd name="T105" fmla="*/ 2147483647 h 49"/>
              <a:gd name="T106" fmla="*/ 2147483647 w 37"/>
              <a:gd name="T107" fmla="*/ 2147483647 h 49"/>
              <a:gd name="T108" fmla="*/ 2147483647 w 37"/>
              <a:gd name="T109" fmla="*/ 2147483647 h 49"/>
              <a:gd name="T110" fmla="*/ 2147483647 w 37"/>
              <a:gd name="T111" fmla="*/ 2147483647 h 49"/>
              <a:gd name="T112" fmla="*/ 2147483647 w 37"/>
              <a:gd name="T113" fmla="*/ 2147483647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path>
            </a:pathLst>
          </a:custGeom>
          <a:solidFill>
            <a:srgbClr val="FFFF00"/>
          </a:solidFill>
          <a:ln w="4763">
            <a:solidFill>
              <a:srgbClr val="990000"/>
            </a:solidFill>
            <a:round/>
            <a:headEnd/>
            <a:tailEnd/>
          </a:ln>
        </p:spPr>
        <p:txBody>
          <a:bodyPr/>
          <a:lstStyle/>
          <a:p>
            <a:endParaRPr lang="en-US"/>
          </a:p>
        </p:txBody>
      </p:sp>
      <p:sp>
        <p:nvSpPr>
          <p:cNvPr id="53360" name="Freeform 111"/>
          <p:cNvSpPr>
            <a:spLocks/>
          </p:cNvSpPr>
          <p:nvPr/>
        </p:nvSpPr>
        <p:spPr bwMode="auto">
          <a:xfrm>
            <a:off x="6615113" y="4110039"/>
            <a:ext cx="101600" cy="68263"/>
          </a:xfrm>
          <a:custGeom>
            <a:avLst/>
            <a:gdLst>
              <a:gd name="T0" fmla="*/ 2147483647 w 72"/>
              <a:gd name="T1" fmla="*/ 2147483647 h 43"/>
              <a:gd name="T2" fmla="*/ 2147483647 w 72"/>
              <a:gd name="T3" fmla="*/ 2147483647 h 43"/>
              <a:gd name="T4" fmla="*/ 2147483647 w 72"/>
              <a:gd name="T5" fmla="*/ 2147483647 h 43"/>
              <a:gd name="T6" fmla="*/ 2147483647 w 72"/>
              <a:gd name="T7" fmla="*/ 2147483647 h 43"/>
              <a:gd name="T8" fmla="*/ 2147483647 w 72"/>
              <a:gd name="T9" fmla="*/ 2147483647 h 43"/>
              <a:gd name="T10" fmla="*/ 2147483647 w 72"/>
              <a:gd name="T11" fmla="*/ 2147483647 h 43"/>
              <a:gd name="T12" fmla="*/ 2147483647 w 72"/>
              <a:gd name="T13" fmla="*/ 2147483647 h 43"/>
              <a:gd name="T14" fmla="*/ 2147483647 w 72"/>
              <a:gd name="T15" fmla="*/ 2147483647 h 43"/>
              <a:gd name="T16" fmla="*/ 0 w 72"/>
              <a:gd name="T17" fmla="*/ 2147483647 h 43"/>
              <a:gd name="T18" fmla="*/ 0 w 72"/>
              <a:gd name="T19" fmla="*/ 2147483647 h 43"/>
              <a:gd name="T20" fmla="*/ 0 w 72"/>
              <a:gd name="T21" fmla="*/ 2147483647 h 43"/>
              <a:gd name="T22" fmla="*/ 2147483647 w 72"/>
              <a:gd name="T23" fmla="*/ 2147483647 h 43"/>
              <a:gd name="T24" fmla="*/ 2147483647 w 72"/>
              <a:gd name="T25" fmla="*/ 2147483647 h 43"/>
              <a:gd name="T26" fmla="*/ 2147483647 w 72"/>
              <a:gd name="T27" fmla="*/ 2147483647 h 43"/>
              <a:gd name="T28" fmla="*/ 2147483647 w 72"/>
              <a:gd name="T29" fmla="*/ 2147483647 h 43"/>
              <a:gd name="T30" fmla="*/ 2147483647 w 72"/>
              <a:gd name="T31" fmla="*/ 2147483647 h 43"/>
              <a:gd name="T32" fmla="*/ 2147483647 w 72"/>
              <a:gd name="T33" fmla="*/ 2147483647 h 43"/>
              <a:gd name="T34" fmla="*/ 2147483647 w 72"/>
              <a:gd name="T35" fmla="*/ 2147483647 h 43"/>
              <a:gd name="T36" fmla="*/ 2147483647 w 72"/>
              <a:gd name="T37" fmla="*/ 2147483647 h 43"/>
              <a:gd name="T38" fmla="*/ 2147483647 w 72"/>
              <a:gd name="T39" fmla="*/ 2147483647 h 43"/>
              <a:gd name="T40" fmla="*/ 2147483647 w 72"/>
              <a:gd name="T41" fmla="*/ 2147483647 h 43"/>
              <a:gd name="T42" fmla="*/ 2147483647 w 72"/>
              <a:gd name="T43" fmla="*/ 2147483647 h 43"/>
              <a:gd name="T44" fmla="*/ 2147483647 w 72"/>
              <a:gd name="T45" fmla="*/ 2147483647 h 43"/>
              <a:gd name="T46" fmla="*/ 2147483647 w 72"/>
              <a:gd name="T47" fmla="*/ 2147483647 h 43"/>
              <a:gd name="T48" fmla="*/ 2147483647 w 72"/>
              <a:gd name="T49" fmla="*/ 2147483647 h 43"/>
              <a:gd name="T50" fmla="*/ 2147483647 w 72"/>
              <a:gd name="T51" fmla="*/ 2147483647 h 43"/>
              <a:gd name="T52" fmla="*/ 2147483647 w 72"/>
              <a:gd name="T53" fmla="*/ 2147483647 h 43"/>
              <a:gd name="T54" fmla="*/ 2147483647 w 72"/>
              <a:gd name="T55" fmla="*/ 2147483647 h 43"/>
              <a:gd name="T56" fmla="*/ 2147483647 w 72"/>
              <a:gd name="T57" fmla="*/ 2147483647 h 43"/>
              <a:gd name="T58" fmla="*/ 2147483647 w 72"/>
              <a:gd name="T59" fmla="*/ 2147483647 h 43"/>
              <a:gd name="T60" fmla="*/ 2147483647 w 72"/>
              <a:gd name="T61" fmla="*/ 2147483647 h 43"/>
              <a:gd name="T62" fmla="*/ 2147483647 w 72"/>
              <a:gd name="T63" fmla="*/ 2147483647 h 43"/>
              <a:gd name="T64" fmla="*/ 2147483647 w 72"/>
              <a:gd name="T65" fmla="*/ 2147483647 h 43"/>
              <a:gd name="T66" fmla="*/ 2147483647 w 72"/>
              <a:gd name="T67" fmla="*/ 2147483647 h 43"/>
              <a:gd name="T68" fmla="*/ 2147483647 w 72"/>
              <a:gd name="T69" fmla="*/ 2147483647 h 43"/>
              <a:gd name="T70" fmla="*/ 2147483647 w 72"/>
              <a:gd name="T71" fmla="*/ 2147483647 h 43"/>
              <a:gd name="T72" fmla="*/ 2147483647 w 72"/>
              <a:gd name="T73" fmla="*/ 2147483647 h 43"/>
              <a:gd name="T74" fmla="*/ 2147483647 w 72"/>
              <a:gd name="T75" fmla="*/ 2147483647 h 43"/>
              <a:gd name="T76" fmla="*/ 2147483647 w 72"/>
              <a:gd name="T77" fmla="*/ 2147483647 h 43"/>
              <a:gd name="T78" fmla="*/ 2147483647 w 72"/>
              <a:gd name="T79" fmla="*/ 2147483647 h 43"/>
              <a:gd name="T80" fmla="*/ 2147483647 w 72"/>
              <a:gd name="T81" fmla="*/ 2147483647 h 43"/>
              <a:gd name="T82" fmla="*/ 2147483647 w 72"/>
              <a:gd name="T83" fmla="*/ 2147483647 h 43"/>
              <a:gd name="T84" fmla="*/ 2147483647 w 72"/>
              <a:gd name="T85" fmla="*/ 2147483647 h 43"/>
              <a:gd name="T86" fmla="*/ 2147483647 w 72"/>
              <a:gd name="T87" fmla="*/ 2147483647 h 43"/>
              <a:gd name="T88" fmla="*/ 2147483647 w 72"/>
              <a:gd name="T89" fmla="*/ 2147483647 h 43"/>
              <a:gd name="T90" fmla="*/ 2147483647 w 72"/>
              <a:gd name="T91" fmla="*/ 2147483647 h 43"/>
              <a:gd name="T92" fmla="*/ 2147483647 w 72"/>
              <a:gd name="T93" fmla="*/ 2147483647 h 43"/>
              <a:gd name="T94" fmla="*/ 2147483647 w 72"/>
              <a:gd name="T95" fmla="*/ 0 h 43"/>
              <a:gd name="T96" fmla="*/ 2147483647 w 72"/>
              <a:gd name="T97" fmla="*/ 0 h 43"/>
              <a:gd name="T98" fmla="*/ 2147483647 w 72"/>
              <a:gd name="T99" fmla="*/ 2147483647 h 43"/>
              <a:gd name="T100" fmla="*/ 2147483647 w 72"/>
              <a:gd name="T101" fmla="*/ 2147483647 h 43"/>
              <a:gd name="T102" fmla="*/ 2147483647 w 72"/>
              <a:gd name="T103" fmla="*/ 2147483647 h 43"/>
              <a:gd name="T104" fmla="*/ 2147483647 w 72"/>
              <a:gd name="T105" fmla="*/ 2147483647 h 43"/>
              <a:gd name="T106" fmla="*/ 2147483647 w 72"/>
              <a:gd name="T107" fmla="*/ 2147483647 h 43"/>
              <a:gd name="T108" fmla="*/ 2147483647 w 72"/>
              <a:gd name="T109" fmla="*/ 2147483647 h 43"/>
              <a:gd name="T110" fmla="*/ 2147483647 w 72"/>
              <a:gd name="T111" fmla="*/ 2147483647 h 43"/>
              <a:gd name="T112" fmla="*/ 2147483647 w 72"/>
              <a:gd name="T113" fmla="*/ 2147483647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1" name="Freeform 112"/>
          <p:cNvSpPr>
            <a:spLocks/>
          </p:cNvSpPr>
          <p:nvPr/>
        </p:nvSpPr>
        <p:spPr bwMode="auto">
          <a:xfrm>
            <a:off x="6615113" y="4110039"/>
            <a:ext cx="101600" cy="68263"/>
          </a:xfrm>
          <a:custGeom>
            <a:avLst/>
            <a:gdLst>
              <a:gd name="T0" fmla="*/ 2147483647 w 72"/>
              <a:gd name="T1" fmla="*/ 2147483647 h 43"/>
              <a:gd name="T2" fmla="*/ 2147483647 w 72"/>
              <a:gd name="T3" fmla="*/ 2147483647 h 43"/>
              <a:gd name="T4" fmla="*/ 2147483647 w 72"/>
              <a:gd name="T5" fmla="*/ 2147483647 h 43"/>
              <a:gd name="T6" fmla="*/ 2147483647 w 72"/>
              <a:gd name="T7" fmla="*/ 2147483647 h 43"/>
              <a:gd name="T8" fmla="*/ 2147483647 w 72"/>
              <a:gd name="T9" fmla="*/ 2147483647 h 43"/>
              <a:gd name="T10" fmla="*/ 2147483647 w 72"/>
              <a:gd name="T11" fmla="*/ 2147483647 h 43"/>
              <a:gd name="T12" fmla="*/ 2147483647 w 72"/>
              <a:gd name="T13" fmla="*/ 2147483647 h 43"/>
              <a:gd name="T14" fmla="*/ 2147483647 w 72"/>
              <a:gd name="T15" fmla="*/ 2147483647 h 43"/>
              <a:gd name="T16" fmla="*/ 0 w 72"/>
              <a:gd name="T17" fmla="*/ 2147483647 h 43"/>
              <a:gd name="T18" fmla="*/ 0 w 72"/>
              <a:gd name="T19" fmla="*/ 2147483647 h 43"/>
              <a:gd name="T20" fmla="*/ 0 w 72"/>
              <a:gd name="T21" fmla="*/ 2147483647 h 43"/>
              <a:gd name="T22" fmla="*/ 2147483647 w 72"/>
              <a:gd name="T23" fmla="*/ 2147483647 h 43"/>
              <a:gd name="T24" fmla="*/ 2147483647 w 72"/>
              <a:gd name="T25" fmla="*/ 2147483647 h 43"/>
              <a:gd name="T26" fmla="*/ 2147483647 w 72"/>
              <a:gd name="T27" fmla="*/ 2147483647 h 43"/>
              <a:gd name="T28" fmla="*/ 2147483647 w 72"/>
              <a:gd name="T29" fmla="*/ 2147483647 h 43"/>
              <a:gd name="T30" fmla="*/ 2147483647 w 72"/>
              <a:gd name="T31" fmla="*/ 2147483647 h 43"/>
              <a:gd name="T32" fmla="*/ 2147483647 w 72"/>
              <a:gd name="T33" fmla="*/ 2147483647 h 43"/>
              <a:gd name="T34" fmla="*/ 2147483647 w 72"/>
              <a:gd name="T35" fmla="*/ 2147483647 h 43"/>
              <a:gd name="T36" fmla="*/ 2147483647 w 72"/>
              <a:gd name="T37" fmla="*/ 2147483647 h 43"/>
              <a:gd name="T38" fmla="*/ 2147483647 w 72"/>
              <a:gd name="T39" fmla="*/ 2147483647 h 43"/>
              <a:gd name="T40" fmla="*/ 2147483647 w 72"/>
              <a:gd name="T41" fmla="*/ 2147483647 h 43"/>
              <a:gd name="T42" fmla="*/ 2147483647 w 72"/>
              <a:gd name="T43" fmla="*/ 2147483647 h 43"/>
              <a:gd name="T44" fmla="*/ 2147483647 w 72"/>
              <a:gd name="T45" fmla="*/ 2147483647 h 43"/>
              <a:gd name="T46" fmla="*/ 2147483647 w 72"/>
              <a:gd name="T47" fmla="*/ 2147483647 h 43"/>
              <a:gd name="T48" fmla="*/ 2147483647 w 72"/>
              <a:gd name="T49" fmla="*/ 2147483647 h 43"/>
              <a:gd name="T50" fmla="*/ 2147483647 w 72"/>
              <a:gd name="T51" fmla="*/ 2147483647 h 43"/>
              <a:gd name="T52" fmla="*/ 2147483647 w 72"/>
              <a:gd name="T53" fmla="*/ 2147483647 h 43"/>
              <a:gd name="T54" fmla="*/ 2147483647 w 72"/>
              <a:gd name="T55" fmla="*/ 2147483647 h 43"/>
              <a:gd name="T56" fmla="*/ 2147483647 w 72"/>
              <a:gd name="T57" fmla="*/ 2147483647 h 43"/>
              <a:gd name="T58" fmla="*/ 2147483647 w 72"/>
              <a:gd name="T59" fmla="*/ 2147483647 h 43"/>
              <a:gd name="T60" fmla="*/ 2147483647 w 72"/>
              <a:gd name="T61" fmla="*/ 2147483647 h 43"/>
              <a:gd name="T62" fmla="*/ 2147483647 w 72"/>
              <a:gd name="T63" fmla="*/ 2147483647 h 43"/>
              <a:gd name="T64" fmla="*/ 2147483647 w 72"/>
              <a:gd name="T65" fmla="*/ 2147483647 h 43"/>
              <a:gd name="T66" fmla="*/ 2147483647 w 72"/>
              <a:gd name="T67" fmla="*/ 2147483647 h 43"/>
              <a:gd name="T68" fmla="*/ 2147483647 w 72"/>
              <a:gd name="T69" fmla="*/ 2147483647 h 43"/>
              <a:gd name="T70" fmla="*/ 2147483647 w 72"/>
              <a:gd name="T71" fmla="*/ 2147483647 h 43"/>
              <a:gd name="T72" fmla="*/ 2147483647 w 72"/>
              <a:gd name="T73" fmla="*/ 2147483647 h 43"/>
              <a:gd name="T74" fmla="*/ 2147483647 w 72"/>
              <a:gd name="T75" fmla="*/ 2147483647 h 43"/>
              <a:gd name="T76" fmla="*/ 2147483647 w 72"/>
              <a:gd name="T77" fmla="*/ 2147483647 h 43"/>
              <a:gd name="T78" fmla="*/ 2147483647 w 72"/>
              <a:gd name="T79" fmla="*/ 2147483647 h 43"/>
              <a:gd name="T80" fmla="*/ 2147483647 w 72"/>
              <a:gd name="T81" fmla="*/ 2147483647 h 43"/>
              <a:gd name="T82" fmla="*/ 2147483647 w 72"/>
              <a:gd name="T83" fmla="*/ 2147483647 h 43"/>
              <a:gd name="T84" fmla="*/ 2147483647 w 72"/>
              <a:gd name="T85" fmla="*/ 2147483647 h 43"/>
              <a:gd name="T86" fmla="*/ 2147483647 w 72"/>
              <a:gd name="T87" fmla="*/ 2147483647 h 43"/>
              <a:gd name="T88" fmla="*/ 2147483647 w 72"/>
              <a:gd name="T89" fmla="*/ 2147483647 h 43"/>
              <a:gd name="T90" fmla="*/ 2147483647 w 72"/>
              <a:gd name="T91" fmla="*/ 2147483647 h 43"/>
              <a:gd name="T92" fmla="*/ 2147483647 w 72"/>
              <a:gd name="T93" fmla="*/ 2147483647 h 43"/>
              <a:gd name="T94" fmla="*/ 2147483647 w 72"/>
              <a:gd name="T95" fmla="*/ 0 h 43"/>
              <a:gd name="T96" fmla="*/ 2147483647 w 72"/>
              <a:gd name="T97" fmla="*/ 0 h 43"/>
              <a:gd name="T98" fmla="*/ 2147483647 w 72"/>
              <a:gd name="T99" fmla="*/ 2147483647 h 43"/>
              <a:gd name="T100" fmla="*/ 2147483647 w 72"/>
              <a:gd name="T101" fmla="*/ 2147483647 h 43"/>
              <a:gd name="T102" fmla="*/ 2147483647 w 72"/>
              <a:gd name="T103" fmla="*/ 2147483647 h 43"/>
              <a:gd name="T104" fmla="*/ 2147483647 w 72"/>
              <a:gd name="T105" fmla="*/ 2147483647 h 43"/>
              <a:gd name="T106" fmla="*/ 2147483647 w 72"/>
              <a:gd name="T107" fmla="*/ 2147483647 h 43"/>
              <a:gd name="T108" fmla="*/ 2147483647 w 72"/>
              <a:gd name="T109" fmla="*/ 2147483647 h 43"/>
              <a:gd name="T110" fmla="*/ 2147483647 w 72"/>
              <a:gd name="T111" fmla="*/ 2147483647 h 43"/>
              <a:gd name="T112" fmla="*/ 2147483647 w 72"/>
              <a:gd name="T113" fmla="*/ 2147483647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path>
            </a:pathLst>
          </a:custGeom>
          <a:solidFill>
            <a:srgbClr val="FFFF00"/>
          </a:solidFill>
          <a:ln w="4763">
            <a:solidFill>
              <a:srgbClr val="990000"/>
            </a:solidFill>
            <a:round/>
            <a:headEnd/>
            <a:tailEnd/>
          </a:ln>
        </p:spPr>
        <p:txBody>
          <a:bodyPr/>
          <a:lstStyle/>
          <a:p>
            <a:endParaRPr lang="en-US"/>
          </a:p>
        </p:txBody>
      </p:sp>
      <p:sp>
        <p:nvSpPr>
          <p:cNvPr id="53362" name="Freeform 113"/>
          <p:cNvSpPr>
            <a:spLocks/>
          </p:cNvSpPr>
          <p:nvPr/>
        </p:nvSpPr>
        <p:spPr bwMode="auto">
          <a:xfrm>
            <a:off x="6664328" y="4140203"/>
            <a:ext cx="100013" cy="74613"/>
          </a:xfrm>
          <a:custGeom>
            <a:avLst/>
            <a:gdLst>
              <a:gd name="T0" fmla="*/ 2147483647 w 71"/>
              <a:gd name="T1" fmla="*/ 2147483647 h 47"/>
              <a:gd name="T2" fmla="*/ 2147483647 w 71"/>
              <a:gd name="T3" fmla="*/ 2147483647 h 47"/>
              <a:gd name="T4" fmla="*/ 2147483647 w 71"/>
              <a:gd name="T5" fmla="*/ 2147483647 h 47"/>
              <a:gd name="T6" fmla="*/ 2147483647 w 71"/>
              <a:gd name="T7" fmla="*/ 2147483647 h 47"/>
              <a:gd name="T8" fmla="*/ 2147483647 w 71"/>
              <a:gd name="T9" fmla="*/ 2147483647 h 47"/>
              <a:gd name="T10" fmla="*/ 2147483647 w 71"/>
              <a:gd name="T11" fmla="*/ 2147483647 h 47"/>
              <a:gd name="T12" fmla="*/ 2147483647 w 71"/>
              <a:gd name="T13" fmla="*/ 2147483647 h 47"/>
              <a:gd name="T14" fmla="*/ 0 w 71"/>
              <a:gd name="T15" fmla="*/ 2147483647 h 47"/>
              <a:gd name="T16" fmla="*/ 0 w 71"/>
              <a:gd name="T17" fmla="*/ 2147483647 h 47"/>
              <a:gd name="T18" fmla="*/ 2147483647 w 71"/>
              <a:gd name="T19" fmla="*/ 2147483647 h 47"/>
              <a:gd name="T20" fmla="*/ 2147483647 w 71"/>
              <a:gd name="T21" fmla="*/ 2147483647 h 47"/>
              <a:gd name="T22" fmla="*/ 2147483647 w 71"/>
              <a:gd name="T23" fmla="*/ 2147483647 h 47"/>
              <a:gd name="T24" fmla="*/ 2147483647 w 71"/>
              <a:gd name="T25" fmla="*/ 2147483647 h 47"/>
              <a:gd name="T26" fmla="*/ 2147483647 w 71"/>
              <a:gd name="T27" fmla="*/ 2147483647 h 47"/>
              <a:gd name="T28" fmla="*/ 2147483647 w 71"/>
              <a:gd name="T29" fmla="*/ 2147483647 h 47"/>
              <a:gd name="T30" fmla="*/ 2147483647 w 71"/>
              <a:gd name="T31" fmla="*/ 2147483647 h 47"/>
              <a:gd name="T32" fmla="*/ 2147483647 w 71"/>
              <a:gd name="T33" fmla="*/ 2147483647 h 47"/>
              <a:gd name="T34" fmla="*/ 2147483647 w 71"/>
              <a:gd name="T35" fmla="*/ 2147483647 h 47"/>
              <a:gd name="T36" fmla="*/ 2147483647 w 71"/>
              <a:gd name="T37" fmla="*/ 2147483647 h 47"/>
              <a:gd name="T38" fmla="*/ 2147483647 w 71"/>
              <a:gd name="T39" fmla="*/ 2147483647 h 47"/>
              <a:gd name="T40" fmla="*/ 2147483647 w 71"/>
              <a:gd name="T41" fmla="*/ 2147483647 h 47"/>
              <a:gd name="T42" fmla="*/ 2147483647 w 71"/>
              <a:gd name="T43" fmla="*/ 2147483647 h 47"/>
              <a:gd name="T44" fmla="*/ 2147483647 w 71"/>
              <a:gd name="T45" fmla="*/ 2147483647 h 47"/>
              <a:gd name="T46" fmla="*/ 2147483647 w 71"/>
              <a:gd name="T47" fmla="*/ 2147483647 h 47"/>
              <a:gd name="T48" fmla="*/ 2147483647 w 71"/>
              <a:gd name="T49" fmla="*/ 2147483647 h 47"/>
              <a:gd name="T50" fmla="*/ 2147483647 w 71"/>
              <a:gd name="T51" fmla="*/ 2147483647 h 47"/>
              <a:gd name="T52" fmla="*/ 2147483647 w 71"/>
              <a:gd name="T53" fmla="*/ 2147483647 h 47"/>
              <a:gd name="T54" fmla="*/ 2147483647 w 71"/>
              <a:gd name="T55" fmla="*/ 2147483647 h 47"/>
              <a:gd name="T56" fmla="*/ 2147483647 w 71"/>
              <a:gd name="T57" fmla="*/ 2147483647 h 47"/>
              <a:gd name="T58" fmla="*/ 2147483647 w 71"/>
              <a:gd name="T59" fmla="*/ 2147483647 h 47"/>
              <a:gd name="T60" fmla="*/ 2147483647 w 71"/>
              <a:gd name="T61" fmla="*/ 2147483647 h 47"/>
              <a:gd name="T62" fmla="*/ 2147483647 w 71"/>
              <a:gd name="T63" fmla="*/ 2147483647 h 47"/>
              <a:gd name="T64" fmla="*/ 2147483647 w 71"/>
              <a:gd name="T65" fmla="*/ 2147483647 h 47"/>
              <a:gd name="T66" fmla="*/ 2147483647 w 71"/>
              <a:gd name="T67" fmla="*/ 2147483647 h 47"/>
              <a:gd name="T68" fmla="*/ 2147483647 w 71"/>
              <a:gd name="T69" fmla="*/ 2147483647 h 47"/>
              <a:gd name="T70" fmla="*/ 2147483647 w 71"/>
              <a:gd name="T71" fmla="*/ 2147483647 h 47"/>
              <a:gd name="T72" fmla="*/ 2147483647 w 71"/>
              <a:gd name="T73" fmla="*/ 2147483647 h 47"/>
              <a:gd name="T74" fmla="*/ 2147483647 w 71"/>
              <a:gd name="T75" fmla="*/ 2147483647 h 47"/>
              <a:gd name="T76" fmla="*/ 2147483647 w 71"/>
              <a:gd name="T77" fmla="*/ 0 h 47"/>
              <a:gd name="T78" fmla="*/ 2147483647 w 71"/>
              <a:gd name="T79" fmla="*/ 0 h 47"/>
              <a:gd name="T80" fmla="*/ 2147483647 w 71"/>
              <a:gd name="T81" fmla="*/ 2147483647 h 47"/>
              <a:gd name="T82" fmla="*/ 2147483647 w 71"/>
              <a:gd name="T83" fmla="*/ 2147483647 h 47"/>
              <a:gd name="T84" fmla="*/ 2147483647 w 71"/>
              <a:gd name="T85" fmla="*/ 2147483647 h 47"/>
              <a:gd name="T86" fmla="*/ 2147483647 w 71"/>
              <a:gd name="T87" fmla="*/ 2147483647 h 47"/>
              <a:gd name="T88" fmla="*/ 2147483647 w 71"/>
              <a:gd name="T89" fmla="*/ 2147483647 h 47"/>
              <a:gd name="T90" fmla="*/ 2147483647 w 71"/>
              <a:gd name="T91" fmla="*/ 2147483647 h 47"/>
              <a:gd name="T92" fmla="*/ 2147483647 w 71"/>
              <a:gd name="T93" fmla="*/ 2147483647 h 47"/>
              <a:gd name="T94" fmla="*/ 2147483647 w 71"/>
              <a:gd name="T95" fmla="*/ 2147483647 h 47"/>
              <a:gd name="T96" fmla="*/ 2147483647 w 71"/>
              <a:gd name="T97" fmla="*/ 2147483647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3" name="Freeform 114"/>
          <p:cNvSpPr>
            <a:spLocks/>
          </p:cNvSpPr>
          <p:nvPr/>
        </p:nvSpPr>
        <p:spPr bwMode="auto">
          <a:xfrm>
            <a:off x="6664328" y="4140203"/>
            <a:ext cx="100013" cy="74613"/>
          </a:xfrm>
          <a:custGeom>
            <a:avLst/>
            <a:gdLst>
              <a:gd name="T0" fmla="*/ 2147483647 w 71"/>
              <a:gd name="T1" fmla="*/ 2147483647 h 47"/>
              <a:gd name="T2" fmla="*/ 2147483647 w 71"/>
              <a:gd name="T3" fmla="*/ 2147483647 h 47"/>
              <a:gd name="T4" fmla="*/ 2147483647 w 71"/>
              <a:gd name="T5" fmla="*/ 2147483647 h 47"/>
              <a:gd name="T6" fmla="*/ 2147483647 w 71"/>
              <a:gd name="T7" fmla="*/ 2147483647 h 47"/>
              <a:gd name="T8" fmla="*/ 2147483647 w 71"/>
              <a:gd name="T9" fmla="*/ 2147483647 h 47"/>
              <a:gd name="T10" fmla="*/ 2147483647 w 71"/>
              <a:gd name="T11" fmla="*/ 2147483647 h 47"/>
              <a:gd name="T12" fmla="*/ 2147483647 w 71"/>
              <a:gd name="T13" fmla="*/ 2147483647 h 47"/>
              <a:gd name="T14" fmla="*/ 0 w 71"/>
              <a:gd name="T15" fmla="*/ 2147483647 h 47"/>
              <a:gd name="T16" fmla="*/ 0 w 71"/>
              <a:gd name="T17" fmla="*/ 2147483647 h 47"/>
              <a:gd name="T18" fmla="*/ 2147483647 w 71"/>
              <a:gd name="T19" fmla="*/ 2147483647 h 47"/>
              <a:gd name="T20" fmla="*/ 2147483647 w 71"/>
              <a:gd name="T21" fmla="*/ 2147483647 h 47"/>
              <a:gd name="T22" fmla="*/ 2147483647 w 71"/>
              <a:gd name="T23" fmla="*/ 2147483647 h 47"/>
              <a:gd name="T24" fmla="*/ 2147483647 w 71"/>
              <a:gd name="T25" fmla="*/ 2147483647 h 47"/>
              <a:gd name="T26" fmla="*/ 2147483647 w 71"/>
              <a:gd name="T27" fmla="*/ 2147483647 h 47"/>
              <a:gd name="T28" fmla="*/ 2147483647 w 71"/>
              <a:gd name="T29" fmla="*/ 2147483647 h 47"/>
              <a:gd name="T30" fmla="*/ 2147483647 w 71"/>
              <a:gd name="T31" fmla="*/ 2147483647 h 47"/>
              <a:gd name="T32" fmla="*/ 2147483647 w 71"/>
              <a:gd name="T33" fmla="*/ 2147483647 h 47"/>
              <a:gd name="T34" fmla="*/ 2147483647 w 71"/>
              <a:gd name="T35" fmla="*/ 2147483647 h 47"/>
              <a:gd name="T36" fmla="*/ 2147483647 w 71"/>
              <a:gd name="T37" fmla="*/ 2147483647 h 47"/>
              <a:gd name="T38" fmla="*/ 2147483647 w 71"/>
              <a:gd name="T39" fmla="*/ 2147483647 h 47"/>
              <a:gd name="T40" fmla="*/ 2147483647 w 71"/>
              <a:gd name="T41" fmla="*/ 2147483647 h 47"/>
              <a:gd name="T42" fmla="*/ 2147483647 w 71"/>
              <a:gd name="T43" fmla="*/ 2147483647 h 47"/>
              <a:gd name="T44" fmla="*/ 2147483647 w 71"/>
              <a:gd name="T45" fmla="*/ 2147483647 h 47"/>
              <a:gd name="T46" fmla="*/ 2147483647 w 71"/>
              <a:gd name="T47" fmla="*/ 2147483647 h 47"/>
              <a:gd name="T48" fmla="*/ 2147483647 w 71"/>
              <a:gd name="T49" fmla="*/ 2147483647 h 47"/>
              <a:gd name="T50" fmla="*/ 2147483647 w 71"/>
              <a:gd name="T51" fmla="*/ 2147483647 h 47"/>
              <a:gd name="T52" fmla="*/ 2147483647 w 71"/>
              <a:gd name="T53" fmla="*/ 2147483647 h 47"/>
              <a:gd name="T54" fmla="*/ 2147483647 w 71"/>
              <a:gd name="T55" fmla="*/ 2147483647 h 47"/>
              <a:gd name="T56" fmla="*/ 2147483647 w 71"/>
              <a:gd name="T57" fmla="*/ 2147483647 h 47"/>
              <a:gd name="T58" fmla="*/ 2147483647 w 71"/>
              <a:gd name="T59" fmla="*/ 2147483647 h 47"/>
              <a:gd name="T60" fmla="*/ 2147483647 w 71"/>
              <a:gd name="T61" fmla="*/ 2147483647 h 47"/>
              <a:gd name="T62" fmla="*/ 2147483647 w 71"/>
              <a:gd name="T63" fmla="*/ 2147483647 h 47"/>
              <a:gd name="T64" fmla="*/ 2147483647 w 71"/>
              <a:gd name="T65" fmla="*/ 2147483647 h 47"/>
              <a:gd name="T66" fmla="*/ 2147483647 w 71"/>
              <a:gd name="T67" fmla="*/ 2147483647 h 47"/>
              <a:gd name="T68" fmla="*/ 2147483647 w 71"/>
              <a:gd name="T69" fmla="*/ 2147483647 h 47"/>
              <a:gd name="T70" fmla="*/ 2147483647 w 71"/>
              <a:gd name="T71" fmla="*/ 2147483647 h 47"/>
              <a:gd name="T72" fmla="*/ 2147483647 w 71"/>
              <a:gd name="T73" fmla="*/ 2147483647 h 47"/>
              <a:gd name="T74" fmla="*/ 2147483647 w 71"/>
              <a:gd name="T75" fmla="*/ 2147483647 h 47"/>
              <a:gd name="T76" fmla="*/ 2147483647 w 71"/>
              <a:gd name="T77" fmla="*/ 0 h 47"/>
              <a:gd name="T78" fmla="*/ 2147483647 w 71"/>
              <a:gd name="T79" fmla="*/ 0 h 47"/>
              <a:gd name="T80" fmla="*/ 2147483647 w 71"/>
              <a:gd name="T81" fmla="*/ 2147483647 h 47"/>
              <a:gd name="T82" fmla="*/ 2147483647 w 71"/>
              <a:gd name="T83" fmla="*/ 2147483647 h 47"/>
              <a:gd name="T84" fmla="*/ 2147483647 w 71"/>
              <a:gd name="T85" fmla="*/ 2147483647 h 47"/>
              <a:gd name="T86" fmla="*/ 2147483647 w 71"/>
              <a:gd name="T87" fmla="*/ 2147483647 h 47"/>
              <a:gd name="T88" fmla="*/ 2147483647 w 71"/>
              <a:gd name="T89" fmla="*/ 2147483647 h 47"/>
              <a:gd name="T90" fmla="*/ 2147483647 w 71"/>
              <a:gd name="T91" fmla="*/ 2147483647 h 47"/>
              <a:gd name="T92" fmla="*/ 2147483647 w 71"/>
              <a:gd name="T93" fmla="*/ 2147483647 h 47"/>
              <a:gd name="T94" fmla="*/ 2147483647 w 71"/>
              <a:gd name="T95" fmla="*/ 2147483647 h 47"/>
              <a:gd name="T96" fmla="*/ 2147483647 w 71"/>
              <a:gd name="T97" fmla="*/ 2147483647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path>
            </a:pathLst>
          </a:custGeom>
          <a:solidFill>
            <a:srgbClr val="FFFF00"/>
          </a:solidFill>
          <a:ln w="4763">
            <a:solidFill>
              <a:srgbClr val="990000"/>
            </a:solidFill>
            <a:round/>
            <a:headEnd/>
            <a:tailEnd/>
          </a:ln>
        </p:spPr>
        <p:txBody>
          <a:bodyPr/>
          <a:lstStyle/>
          <a:p>
            <a:endParaRPr lang="en-US"/>
          </a:p>
        </p:txBody>
      </p:sp>
      <p:sp>
        <p:nvSpPr>
          <p:cNvPr id="53364" name="Freeform 115"/>
          <p:cNvSpPr>
            <a:spLocks/>
          </p:cNvSpPr>
          <p:nvPr/>
        </p:nvSpPr>
        <p:spPr bwMode="auto">
          <a:xfrm>
            <a:off x="6634163" y="4057654"/>
            <a:ext cx="100012" cy="47625"/>
          </a:xfrm>
          <a:custGeom>
            <a:avLst/>
            <a:gdLst>
              <a:gd name="T0" fmla="*/ 2147483647 w 71"/>
              <a:gd name="T1" fmla="*/ 0 h 30"/>
              <a:gd name="T2" fmla="*/ 2147483647 w 71"/>
              <a:gd name="T3" fmla="*/ 0 h 30"/>
              <a:gd name="T4" fmla="*/ 2147483647 w 71"/>
              <a:gd name="T5" fmla="*/ 2147483647 h 30"/>
              <a:gd name="T6" fmla="*/ 0 w 71"/>
              <a:gd name="T7" fmla="*/ 2147483647 h 30"/>
              <a:gd name="T8" fmla="*/ 2147483647 w 71"/>
              <a:gd name="T9" fmla="*/ 2147483647 h 30"/>
              <a:gd name="T10" fmla="*/ 2147483647 w 71"/>
              <a:gd name="T11" fmla="*/ 2147483647 h 30"/>
              <a:gd name="T12" fmla="*/ 2147483647 w 71"/>
              <a:gd name="T13" fmla="*/ 2147483647 h 30"/>
              <a:gd name="T14" fmla="*/ 2147483647 w 71"/>
              <a:gd name="T15" fmla="*/ 2147483647 h 30"/>
              <a:gd name="T16" fmla="*/ 2147483647 w 71"/>
              <a:gd name="T17" fmla="*/ 2147483647 h 30"/>
              <a:gd name="T18" fmla="*/ 2147483647 w 71"/>
              <a:gd name="T19" fmla="*/ 2147483647 h 30"/>
              <a:gd name="T20" fmla="*/ 2147483647 w 71"/>
              <a:gd name="T21" fmla="*/ 2147483647 h 30"/>
              <a:gd name="T22" fmla="*/ 2147483647 w 71"/>
              <a:gd name="T23" fmla="*/ 2147483647 h 30"/>
              <a:gd name="T24" fmla="*/ 2147483647 w 71"/>
              <a:gd name="T25" fmla="*/ 2147483647 h 30"/>
              <a:gd name="T26" fmla="*/ 2147483647 w 71"/>
              <a:gd name="T27" fmla="*/ 2147483647 h 30"/>
              <a:gd name="T28" fmla="*/ 2147483647 w 71"/>
              <a:gd name="T29" fmla="*/ 2147483647 h 30"/>
              <a:gd name="T30" fmla="*/ 2147483647 w 71"/>
              <a:gd name="T31" fmla="*/ 2147483647 h 30"/>
              <a:gd name="T32" fmla="*/ 2147483647 w 71"/>
              <a:gd name="T33" fmla="*/ 2147483647 h 30"/>
              <a:gd name="T34" fmla="*/ 2147483647 w 71"/>
              <a:gd name="T35" fmla="*/ 2147483647 h 30"/>
              <a:gd name="T36" fmla="*/ 2147483647 w 71"/>
              <a:gd name="T37" fmla="*/ 2147483647 h 30"/>
              <a:gd name="T38" fmla="*/ 2147483647 w 71"/>
              <a:gd name="T39" fmla="*/ 2147483647 h 30"/>
              <a:gd name="T40" fmla="*/ 2147483647 w 71"/>
              <a:gd name="T41" fmla="*/ 2147483647 h 30"/>
              <a:gd name="T42" fmla="*/ 2147483647 w 71"/>
              <a:gd name="T43" fmla="*/ 2147483647 h 30"/>
              <a:gd name="T44" fmla="*/ 2147483647 w 71"/>
              <a:gd name="T45" fmla="*/ 2147483647 h 30"/>
              <a:gd name="T46" fmla="*/ 2147483647 w 71"/>
              <a:gd name="T47" fmla="*/ 0 h 30"/>
              <a:gd name="T48" fmla="*/ 2147483647 w 71"/>
              <a:gd name="T49" fmla="*/ 2147483647 h 30"/>
              <a:gd name="T50" fmla="*/ 2147483647 w 71"/>
              <a:gd name="T51" fmla="*/ 2147483647 h 30"/>
              <a:gd name="T52" fmla="*/ 2147483647 w 71"/>
              <a:gd name="T53" fmla="*/ 2147483647 h 30"/>
              <a:gd name="T54" fmla="*/ 2147483647 w 71"/>
              <a:gd name="T55" fmla="*/ 2147483647 h 30"/>
              <a:gd name="T56" fmla="*/ 2147483647 w 71"/>
              <a:gd name="T57" fmla="*/ 2147483647 h 30"/>
              <a:gd name="T58" fmla="*/ 2147483647 w 71"/>
              <a:gd name="T59" fmla="*/ 2147483647 h 30"/>
              <a:gd name="T60" fmla="*/ 2147483647 w 71"/>
              <a:gd name="T61" fmla="*/ 2147483647 h 30"/>
              <a:gd name="T62" fmla="*/ 2147483647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5" name="Freeform 116"/>
          <p:cNvSpPr>
            <a:spLocks/>
          </p:cNvSpPr>
          <p:nvPr/>
        </p:nvSpPr>
        <p:spPr bwMode="auto">
          <a:xfrm>
            <a:off x="6634163" y="4057654"/>
            <a:ext cx="100012" cy="47625"/>
          </a:xfrm>
          <a:custGeom>
            <a:avLst/>
            <a:gdLst>
              <a:gd name="T0" fmla="*/ 2147483647 w 71"/>
              <a:gd name="T1" fmla="*/ 0 h 30"/>
              <a:gd name="T2" fmla="*/ 2147483647 w 71"/>
              <a:gd name="T3" fmla="*/ 0 h 30"/>
              <a:gd name="T4" fmla="*/ 2147483647 w 71"/>
              <a:gd name="T5" fmla="*/ 2147483647 h 30"/>
              <a:gd name="T6" fmla="*/ 0 w 71"/>
              <a:gd name="T7" fmla="*/ 2147483647 h 30"/>
              <a:gd name="T8" fmla="*/ 2147483647 w 71"/>
              <a:gd name="T9" fmla="*/ 2147483647 h 30"/>
              <a:gd name="T10" fmla="*/ 2147483647 w 71"/>
              <a:gd name="T11" fmla="*/ 2147483647 h 30"/>
              <a:gd name="T12" fmla="*/ 2147483647 w 71"/>
              <a:gd name="T13" fmla="*/ 2147483647 h 30"/>
              <a:gd name="T14" fmla="*/ 2147483647 w 71"/>
              <a:gd name="T15" fmla="*/ 2147483647 h 30"/>
              <a:gd name="T16" fmla="*/ 2147483647 w 71"/>
              <a:gd name="T17" fmla="*/ 2147483647 h 30"/>
              <a:gd name="T18" fmla="*/ 2147483647 w 71"/>
              <a:gd name="T19" fmla="*/ 2147483647 h 30"/>
              <a:gd name="T20" fmla="*/ 2147483647 w 71"/>
              <a:gd name="T21" fmla="*/ 2147483647 h 30"/>
              <a:gd name="T22" fmla="*/ 2147483647 w 71"/>
              <a:gd name="T23" fmla="*/ 2147483647 h 30"/>
              <a:gd name="T24" fmla="*/ 2147483647 w 71"/>
              <a:gd name="T25" fmla="*/ 2147483647 h 30"/>
              <a:gd name="T26" fmla="*/ 2147483647 w 71"/>
              <a:gd name="T27" fmla="*/ 2147483647 h 30"/>
              <a:gd name="T28" fmla="*/ 2147483647 w 71"/>
              <a:gd name="T29" fmla="*/ 2147483647 h 30"/>
              <a:gd name="T30" fmla="*/ 2147483647 w 71"/>
              <a:gd name="T31" fmla="*/ 2147483647 h 30"/>
              <a:gd name="T32" fmla="*/ 2147483647 w 71"/>
              <a:gd name="T33" fmla="*/ 2147483647 h 30"/>
              <a:gd name="T34" fmla="*/ 2147483647 w 71"/>
              <a:gd name="T35" fmla="*/ 2147483647 h 30"/>
              <a:gd name="T36" fmla="*/ 2147483647 w 71"/>
              <a:gd name="T37" fmla="*/ 2147483647 h 30"/>
              <a:gd name="T38" fmla="*/ 2147483647 w 71"/>
              <a:gd name="T39" fmla="*/ 2147483647 h 30"/>
              <a:gd name="T40" fmla="*/ 2147483647 w 71"/>
              <a:gd name="T41" fmla="*/ 2147483647 h 30"/>
              <a:gd name="T42" fmla="*/ 2147483647 w 71"/>
              <a:gd name="T43" fmla="*/ 2147483647 h 30"/>
              <a:gd name="T44" fmla="*/ 2147483647 w 71"/>
              <a:gd name="T45" fmla="*/ 2147483647 h 30"/>
              <a:gd name="T46" fmla="*/ 2147483647 w 71"/>
              <a:gd name="T47" fmla="*/ 0 h 30"/>
              <a:gd name="T48" fmla="*/ 2147483647 w 71"/>
              <a:gd name="T49" fmla="*/ 2147483647 h 30"/>
              <a:gd name="T50" fmla="*/ 2147483647 w 71"/>
              <a:gd name="T51" fmla="*/ 2147483647 h 30"/>
              <a:gd name="T52" fmla="*/ 2147483647 w 71"/>
              <a:gd name="T53" fmla="*/ 2147483647 h 30"/>
              <a:gd name="T54" fmla="*/ 2147483647 w 71"/>
              <a:gd name="T55" fmla="*/ 2147483647 h 30"/>
              <a:gd name="T56" fmla="*/ 2147483647 w 71"/>
              <a:gd name="T57" fmla="*/ 2147483647 h 30"/>
              <a:gd name="T58" fmla="*/ 2147483647 w 71"/>
              <a:gd name="T59" fmla="*/ 2147483647 h 30"/>
              <a:gd name="T60" fmla="*/ 2147483647 w 71"/>
              <a:gd name="T61" fmla="*/ 2147483647 h 30"/>
              <a:gd name="T62" fmla="*/ 2147483647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path>
            </a:pathLst>
          </a:custGeom>
          <a:solidFill>
            <a:srgbClr val="FFFF00"/>
          </a:solidFill>
          <a:ln w="4763">
            <a:solidFill>
              <a:srgbClr val="990000"/>
            </a:solidFill>
            <a:round/>
            <a:headEnd/>
            <a:tailEnd/>
          </a:ln>
        </p:spPr>
        <p:txBody>
          <a:bodyPr/>
          <a:lstStyle/>
          <a:p>
            <a:endParaRPr lang="en-US"/>
          </a:p>
        </p:txBody>
      </p:sp>
      <p:sp>
        <p:nvSpPr>
          <p:cNvPr id="53366" name="Freeform 117"/>
          <p:cNvSpPr>
            <a:spLocks/>
          </p:cNvSpPr>
          <p:nvPr/>
        </p:nvSpPr>
        <p:spPr bwMode="auto">
          <a:xfrm>
            <a:off x="6727829" y="4073529"/>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7" name="Freeform 118"/>
          <p:cNvSpPr>
            <a:spLocks/>
          </p:cNvSpPr>
          <p:nvPr/>
        </p:nvSpPr>
        <p:spPr bwMode="auto">
          <a:xfrm>
            <a:off x="6727829" y="4073529"/>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1588">
            <a:solidFill>
              <a:srgbClr val="990000"/>
            </a:solidFill>
            <a:round/>
            <a:headEnd/>
            <a:tailEnd/>
          </a:ln>
        </p:spPr>
        <p:txBody>
          <a:bodyPr/>
          <a:lstStyle/>
          <a:p>
            <a:endParaRPr lang="en-US"/>
          </a:p>
        </p:txBody>
      </p:sp>
      <p:sp>
        <p:nvSpPr>
          <p:cNvPr id="53368" name="Freeform 119"/>
          <p:cNvSpPr>
            <a:spLocks/>
          </p:cNvSpPr>
          <p:nvPr/>
        </p:nvSpPr>
        <p:spPr bwMode="auto">
          <a:xfrm>
            <a:off x="6727829" y="4073529"/>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4763">
            <a:solidFill>
              <a:srgbClr val="990000"/>
            </a:solidFill>
            <a:round/>
            <a:headEnd/>
            <a:tailEnd/>
          </a:ln>
        </p:spPr>
        <p:txBody>
          <a:bodyPr/>
          <a:lstStyle/>
          <a:p>
            <a:endParaRPr lang="en-US"/>
          </a:p>
        </p:txBody>
      </p:sp>
      <p:sp>
        <p:nvSpPr>
          <p:cNvPr id="53369" name="Freeform 120"/>
          <p:cNvSpPr>
            <a:spLocks/>
          </p:cNvSpPr>
          <p:nvPr/>
        </p:nvSpPr>
        <p:spPr bwMode="auto">
          <a:xfrm>
            <a:off x="6735764" y="4048126"/>
            <a:ext cx="68263" cy="19051"/>
          </a:xfrm>
          <a:custGeom>
            <a:avLst/>
            <a:gdLst>
              <a:gd name="T0" fmla="*/ 2147483647 w 49"/>
              <a:gd name="T1" fmla="*/ 0 h 12"/>
              <a:gd name="T2" fmla="*/ 2147483647 w 49"/>
              <a:gd name="T3" fmla="*/ 0 h 12"/>
              <a:gd name="T4" fmla="*/ 2147483647 w 49"/>
              <a:gd name="T5" fmla="*/ 0 h 12"/>
              <a:gd name="T6" fmla="*/ 2147483647 w 49"/>
              <a:gd name="T7" fmla="*/ 0 h 12"/>
              <a:gd name="T8" fmla="*/ 2147483647 w 49"/>
              <a:gd name="T9" fmla="*/ 0 h 12"/>
              <a:gd name="T10" fmla="*/ 2147483647 w 49"/>
              <a:gd name="T11" fmla="*/ 0 h 12"/>
              <a:gd name="T12" fmla="*/ 2147483647 w 49"/>
              <a:gd name="T13" fmla="*/ 2147483647 h 12"/>
              <a:gd name="T14" fmla="*/ 2147483647 w 49"/>
              <a:gd name="T15" fmla="*/ 2147483647 h 12"/>
              <a:gd name="T16" fmla="*/ 2147483647 w 49"/>
              <a:gd name="T17" fmla="*/ 2147483647 h 12"/>
              <a:gd name="T18" fmla="*/ 2147483647 w 49"/>
              <a:gd name="T19" fmla="*/ 2147483647 h 12"/>
              <a:gd name="T20" fmla="*/ 2147483647 w 49"/>
              <a:gd name="T21" fmla="*/ 2147483647 h 12"/>
              <a:gd name="T22" fmla="*/ 2147483647 w 49"/>
              <a:gd name="T23" fmla="*/ 2147483647 h 12"/>
              <a:gd name="T24" fmla="*/ 2147483647 w 49"/>
              <a:gd name="T25" fmla="*/ 2147483647 h 12"/>
              <a:gd name="T26" fmla="*/ 0 w 49"/>
              <a:gd name="T27" fmla="*/ 2147483647 h 12"/>
              <a:gd name="T28" fmla="*/ 2147483647 w 49"/>
              <a:gd name="T29" fmla="*/ 2147483647 h 12"/>
              <a:gd name="T30" fmla="*/ 0 w 49"/>
              <a:gd name="T31" fmla="*/ 2147483647 h 12"/>
              <a:gd name="T32" fmla="*/ 0 w 49"/>
              <a:gd name="T33" fmla="*/ 2147483647 h 12"/>
              <a:gd name="T34" fmla="*/ 2147483647 w 49"/>
              <a:gd name="T35" fmla="*/ 2147483647 h 12"/>
              <a:gd name="T36" fmla="*/ 2147483647 w 49"/>
              <a:gd name="T37" fmla="*/ 2147483647 h 12"/>
              <a:gd name="T38" fmla="*/ 2147483647 w 49"/>
              <a:gd name="T39" fmla="*/ 2147483647 h 12"/>
              <a:gd name="T40" fmla="*/ 2147483647 w 49"/>
              <a:gd name="T41" fmla="*/ 2147483647 h 12"/>
              <a:gd name="T42" fmla="*/ 2147483647 w 49"/>
              <a:gd name="T43" fmla="*/ 2147483647 h 12"/>
              <a:gd name="T44" fmla="*/ 2147483647 w 49"/>
              <a:gd name="T45" fmla="*/ 2147483647 h 12"/>
              <a:gd name="T46" fmla="*/ 2147483647 w 49"/>
              <a:gd name="T47" fmla="*/ 2147483647 h 12"/>
              <a:gd name="T48" fmla="*/ 2147483647 w 49"/>
              <a:gd name="T49" fmla="*/ 2147483647 h 12"/>
              <a:gd name="T50" fmla="*/ 2147483647 w 49"/>
              <a:gd name="T51" fmla="*/ 2147483647 h 12"/>
              <a:gd name="T52" fmla="*/ 2147483647 w 49"/>
              <a:gd name="T53" fmla="*/ 2147483647 h 12"/>
              <a:gd name="T54" fmla="*/ 2147483647 w 49"/>
              <a:gd name="T55" fmla="*/ 2147483647 h 12"/>
              <a:gd name="T56" fmla="*/ 2147483647 w 49"/>
              <a:gd name="T57" fmla="*/ 2147483647 h 12"/>
              <a:gd name="T58" fmla="*/ 2147483647 w 49"/>
              <a:gd name="T59" fmla="*/ 2147483647 h 12"/>
              <a:gd name="T60" fmla="*/ 2147483647 w 49"/>
              <a:gd name="T61" fmla="*/ 2147483647 h 12"/>
              <a:gd name="T62" fmla="*/ 2147483647 w 49"/>
              <a:gd name="T63" fmla="*/ 2147483647 h 12"/>
              <a:gd name="T64" fmla="*/ 2147483647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0" name="Freeform 121"/>
          <p:cNvSpPr>
            <a:spLocks/>
          </p:cNvSpPr>
          <p:nvPr/>
        </p:nvSpPr>
        <p:spPr bwMode="auto">
          <a:xfrm>
            <a:off x="6735764" y="4048126"/>
            <a:ext cx="68263" cy="19051"/>
          </a:xfrm>
          <a:custGeom>
            <a:avLst/>
            <a:gdLst>
              <a:gd name="T0" fmla="*/ 2147483647 w 49"/>
              <a:gd name="T1" fmla="*/ 0 h 12"/>
              <a:gd name="T2" fmla="*/ 2147483647 w 49"/>
              <a:gd name="T3" fmla="*/ 0 h 12"/>
              <a:gd name="T4" fmla="*/ 2147483647 w 49"/>
              <a:gd name="T5" fmla="*/ 0 h 12"/>
              <a:gd name="T6" fmla="*/ 2147483647 w 49"/>
              <a:gd name="T7" fmla="*/ 0 h 12"/>
              <a:gd name="T8" fmla="*/ 2147483647 w 49"/>
              <a:gd name="T9" fmla="*/ 0 h 12"/>
              <a:gd name="T10" fmla="*/ 2147483647 w 49"/>
              <a:gd name="T11" fmla="*/ 0 h 12"/>
              <a:gd name="T12" fmla="*/ 2147483647 w 49"/>
              <a:gd name="T13" fmla="*/ 2147483647 h 12"/>
              <a:gd name="T14" fmla="*/ 2147483647 w 49"/>
              <a:gd name="T15" fmla="*/ 2147483647 h 12"/>
              <a:gd name="T16" fmla="*/ 2147483647 w 49"/>
              <a:gd name="T17" fmla="*/ 2147483647 h 12"/>
              <a:gd name="T18" fmla="*/ 2147483647 w 49"/>
              <a:gd name="T19" fmla="*/ 2147483647 h 12"/>
              <a:gd name="T20" fmla="*/ 2147483647 w 49"/>
              <a:gd name="T21" fmla="*/ 2147483647 h 12"/>
              <a:gd name="T22" fmla="*/ 2147483647 w 49"/>
              <a:gd name="T23" fmla="*/ 2147483647 h 12"/>
              <a:gd name="T24" fmla="*/ 2147483647 w 49"/>
              <a:gd name="T25" fmla="*/ 2147483647 h 12"/>
              <a:gd name="T26" fmla="*/ 0 w 49"/>
              <a:gd name="T27" fmla="*/ 2147483647 h 12"/>
              <a:gd name="T28" fmla="*/ 2147483647 w 49"/>
              <a:gd name="T29" fmla="*/ 2147483647 h 12"/>
              <a:gd name="T30" fmla="*/ 0 w 49"/>
              <a:gd name="T31" fmla="*/ 2147483647 h 12"/>
              <a:gd name="T32" fmla="*/ 0 w 49"/>
              <a:gd name="T33" fmla="*/ 2147483647 h 12"/>
              <a:gd name="T34" fmla="*/ 2147483647 w 49"/>
              <a:gd name="T35" fmla="*/ 2147483647 h 12"/>
              <a:gd name="T36" fmla="*/ 2147483647 w 49"/>
              <a:gd name="T37" fmla="*/ 2147483647 h 12"/>
              <a:gd name="T38" fmla="*/ 2147483647 w 49"/>
              <a:gd name="T39" fmla="*/ 2147483647 h 12"/>
              <a:gd name="T40" fmla="*/ 2147483647 w 49"/>
              <a:gd name="T41" fmla="*/ 2147483647 h 12"/>
              <a:gd name="T42" fmla="*/ 2147483647 w 49"/>
              <a:gd name="T43" fmla="*/ 2147483647 h 12"/>
              <a:gd name="T44" fmla="*/ 2147483647 w 49"/>
              <a:gd name="T45" fmla="*/ 2147483647 h 12"/>
              <a:gd name="T46" fmla="*/ 2147483647 w 49"/>
              <a:gd name="T47" fmla="*/ 2147483647 h 12"/>
              <a:gd name="T48" fmla="*/ 2147483647 w 49"/>
              <a:gd name="T49" fmla="*/ 2147483647 h 12"/>
              <a:gd name="T50" fmla="*/ 2147483647 w 49"/>
              <a:gd name="T51" fmla="*/ 2147483647 h 12"/>
              <a:gd name="T52" fmla="*/ 2147483647 w 49"/>
              <a:gd name="T53" fmla="*/ 2147483647 h 12"/>
              <a:gd name="T54" fmla="*/ 2147483647 w 49"/>
              <a:gd name="T55" fmla="*/ 2147483647 h 12"/>
              <a:gd name="T56" fmla="*/ 2147483647 w 49"/>
              <a:gd name="T57" fmla="*/ 2147483647 h 12"/>
              <a:gd name="T58" fmla="*/ 2147483647 w 49"/>
              <a:gd name="T59" fmla="*/ 2147483647 h 12"/>
              <a:gd name="T60" fmla="*/ 2147483647 w 49"/>
              <a:gd name="T61" fmla="*/ 2147483647 h 12"/>
              <a:gd name="T62" fmla="*/ 2147483647 w 49"/>
              <a:gd name="T63" fmla="*/ 2147483647 h 12"/>
              <a:gd name="T64" fmla="*/ 2147483647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path>
            </a:pathLst>
          </a:custGeom>
          <a:solidFill>
            <a:srgbClr val="FFFF00"/>
          </a:solidFill>
          <a:ln w="4763">
            <a:solidFill>
              <a:srgbClr val="990000"/>
            </a:solidFill>
            <a:round/>
            <a:headEnd/>
            <a:tailEnd/>
          </a:ln>
        </p:spPr>
        <p:txBody>
          <a:bodyPr/>
          <a:lstStyle/>
          <a:p>
            <a:endParaRPr lang="en-US"/>
          </a:p>
        </p:txBody>
      </p:sp>
      <p:sp>
        <p:nvSpPr>
          <p:cNvPr id="53371" name="Freeform 122"/>
          <p:cNvSpPr>
            <a:spLocks/>
          </p:cNvSpPr>
          <p:nvPr/>
        </p:nvSpPr>
        <p:spPr bwMode="auto">
          <a:xfrm>
            <a:off x="6773864" y="4146554"/>
            <a:ext cx="55563" cy="42863"/>
          </a:xfrm>
          <a:custGeom>
            <a:avLst/>
            <a:gdLst>
              <a:gd name="T0" fmla="*/ 2147483647 w 40"/>
              <a:gd name="T1" fmla="*/ 2147483647 h 27"/>
              <a:gd name="T2" fmla="*/ 2147483647 w 40"/>
              <a:gd name="T3" fmla="*/ 2147483647 h 27"/>
              <a:gd name="T4" fmla="*/ 2147483647 w 40"/>
              <a:gd name="T5" fmla="*/ 2147483647 h 27"/>
              <a:gd name="T6" fmla="*/ 2147483647 w 40"/>
              <a:gd name="T7" fmla="*/ 2147483647 h 27"/>
              <a:gd name="T8" fmla="*/ 2147483647 w 40"/>
              <a:gd name="T9" fmla="*/ 2147483647 h 27"/>
              <a:gd name="T10" fmla="*/ 2147483647 w 40"/>
              <a:gd name="T11" fmla="*/ 2147483647 h 27"/>
              <a:gd name="T12" fmla="*/ 2147483647 w 40"/>
              <a:gd name="T13" fmla="*/ 2147483647 h 27"/>
              <a:gd name="T14" fmla="*/ 2147483647 w 40"/>
              <a:gd name="T15" fmla="*/ 2147483647 h 27"/>
              <a:gd name="T16" fmla="*/ 2147483647 w 40"/>
              <a:gd name="T17" fmla="*/ 2147483647 h 27"/>
              <a:gd name="T18" fmla="*/ 2147483647 w 40"/>
              <a:gd name="T19" fmla="*/ 2147483647 h 27"/>
              <a:gd name="T20" fmla="*/ 0 w 40"/>
              <a:gd name="T21" fmla="*/ 2147483647 h 27"/>
              <a:gd name="T22" fmla="*/ 0 w 40"/>
              <a:gd name="T23" fmla="*/ 2147483647 h 27"/>
              <a:gd name="T24" fmla="*/ 0 w 40"/>
              <a:gd name="T25" fmla="*/ 2147483647 h 27"/>
              <a:gd name="T26" fmla="*/ 0 w 40"/>
              <a:gd name="T27" fmla="*/ 2147483647 h 27"/>
              <a:gd name="T28" fmla="*/ 0 w 40"/>
              <a:gd name="T29" fmla="*/ 2147483647 h 27"/>
              <a:gd name="T30" fmla="*/ 0 w 40"/>
              <a:gd name="T31" fmla="*/ 2147483647 h 27"/>
              <a:gd name="T32" fmla="*/ 2147483647 w 40"/>
              <a:gd name="T33" fmla="*/ 2147483647 h 27"/>
              <a:gd name="T34" fmla="*/ 2147483647 w 40"/>
              <a:gd name="T35" fmla="*/ 2147483647 h 27"/>
              <a:gd name="T36" fmla="*/ 2147483647 w 40"/>
              <a:gd name="T37" fmla="*/ 2147483647 h 27"/>
              <a:gd name="T38" fmla="*/ 2147483647 w 40"/>
              <a:gd name="T39" fmla="*/ 2147483647 h 27"/>
              <a:gd name="T40" fmla="*/ 2147483647 w 40"/>
              <a:gd name="T41" fmla="*/ 2147483647 h 27"/>
              <a:gd name="T42" fmla="*/ 2147483647 w 40"/>
              <a:gd name="T43" fmla="*/ 2147483647 h 27"/>
              <a:gd name="T44" fmla="*/ 2147483647 w 40"/>
              <a:gd name="T45" fmla="*/ 2147483647 h 27"/>
              <a:gd name="T46" fmla="*/ 2147483647 w 40"/>
              <a:gd name="T47" fmla="*/ 2147483647 h 27"/>
              <a:gd name="T48" fmla="*/ 2147483647 w 40"/>
              <a:gd name="T49" fmla="*/ 2147483647 h 27"/>
              <a:gd name="T50" fmla="*/ 2147483647 w 40"/>
              <a:gd name="T51" fmla="*/ 2147483647 h 27"/>
              <a:gd name="T52" fmla="*/ 2147483647 w 40"/>
              <a:gd name="T53" fmla="*/ 2147483647 h 27"/>
              <a:gd name="T54" fmla="*/ 2147483647 w 40"/>
              <a:gd name="T55" fmla="*/ 2147483647 h 27"/>
              <a:gd name="T56" fmla="*/ 2147483647 w 40"/>
              <a:gd name="T57" fmla="*/ 2147483647 h 27"/>
              <a:gd name="T58" fmla="*/ 2147483647 w 40"/>
              <a:gd name="T59" fmla="*/ 2147483647 h 27"/>
              <a:gd name="T60" fmla="*/ 2147483647 w 40"/>
              <a:gd name="T61" fmla="*/ 2147483647 h 27"/>
              <a:gd name="T62" fmla="*/ 2147483647 w 40"/>
              <a:gd name="T63" fmla="*/ 2147483647 h 27"/>
              <a:gd name="T64" fmla="*/ 2147483647 w 40"/>
              <a:gd name="T65" fmla="*/ 2147483647 h 27"/>
              <a:gd name="T66" fmla="*/ 2147483647 w 40"/>
              <a:gd name="T67" fmla="*/ 2147483647 h 27"/>
              <a:gd name="T68" fmla="*/ 2147483647 w 40"/>
              <a:gd name="T69" fmla="*/ 2147483647 h 27"/>
              <a:gd name="T70" fmla="*/ 2147483647 w 40"/>
              <a:gd name="T71" fmla="*/ 2147483647 h 27"/>
              <a:gd name="T72" fmla="*/ 2147483647 w 40"/>
              <a:gd name="T73" fmla="*/ 2147483647 h 27"/>
              <a:gd name="T74" fmla="*/ 2147483647 w 40"/>
              <a:gd name="T75" fmla="*/ 2147483647 h 27"/>
              <a:gd name="T76" fmla="*/ 2147483647 w 40"/>
              <a:gd name="T77" fmla="*/ 2147483647 h 27"/>
              <a:gd name="T78" fmla="*/ 2147483647 w 40"/>
              <a:gd name="T79" fmla="*/ 2147483647 h 27"/>
              <a:gd name="T80" fmla="*/ 2147483647 w 40"/>
              <a:gd name="T81" fmla="*/ 0 h 27"/>
              <a:gd name="T82" fmla="*/ 2147483647 w 40"/>
              <a:gd name="T83" fmla="*/ 2147483647 h 27"/>
              <a:gd name="T84" fmla="*/ 2147483647 w 40"/>
              <a:gd name="T85" fmla="*/ 2147483647 h 27"/>
              <a:gd name="T86" fmla="*/ 2147483647 w 40"/>
              <a:gd name="T87" fmla="*/ 2147483647 h 27"/>
              <a:gd name="T88" fmla="*/ 2147483647 w 40"/>
              <a:gd name="T89" fmla="*/ 2147483647 h 27"/>
              <a:gd name="T90" fmla="*/ 2147483647 w 40"/>
              <a:gd name="T91" fmla="*/ 2147483647 h 27"/>
              <a:gd name="T92" fmla="*/ 2147483647 w 40"/>
              <a:gd name="T93" fmla="*/ 2147483647 h 27"/>
              <a:gd name="T94" fmla="*/ 2147483647 w 40"/>
              <a:gd name="T95" fmla="*/ 2147483647 h 27"/>
              <a:gd name="T96" fmla="*/ 2147483647 w 40"/>
              <a:gd name="T97" fmla="*/ 2147483647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2" name="Freeform 123"/>
          <p:cNvSpPr>
            <a:spLocks/>
          </p:cNvSpPr>
          <p:nvPr/>
        </p:nvSpPr>
        <p:spPr bwMode="auto">
          <a:xfrm>
            <a:off x="6773864" y="4146554"/>
            <a:ext cx="55563" cy="42863"/>
          </a:xfrm>
          <a:custGeom>
            <a:avLst/>
            <a:gdLst>
              <a:gd name="T0" fmla="*/ 2147483647 w 40"/>
              <a:gd name="T1" fmla="*/ 2147483647 h 27"/>
              <a:gd name="T2" fmla="*/ 2147483647 w 40"/>
              <a:gd name="T3" fmla="*/ 2147483647 h 27"/>
              <a:gd name="T4" fmla="*/ 2147483647 w 40"/>
              <a:gd name="T5" fmla="*/ 2147483647 h 27"/>
              <a:gd name="T6" fmla="*/ 2147483647 w 40"/>
              <a:gd name="T7" fmla="*/ 2147483647 h 27"/>
              <a:gd name="T8" fmla="*/ 2147483647 w 40"/>
              <a:gd name="T9" fmla="*/ 2147483647 h 27"/>
              <a:gd name="T10" fmla="*/ 2147483647 w 40"/>
              <a:gd name="T11" fmla="*/ 2147483647 h 27"/>
              <a:gd name="T12" fmla="*/ 2147483647 w 40"/>
              <a:gd name="T13" fmla="*/ 2147483647 h 27"/>
              <a:gd name="T14" fmla="*/ 2147483647 w 40"/>
              <a:gd name="T15" fmla="*/ 2147483647 h 27"/>
              <a:gd name="T16" fmla="*/ 2147483647 w 40"/>
              <a:gd name="T17" fmla="*/ 2147483647 h 27"/>
              <a:gd name="T18" fmla="*/ 2147483647 w 40"/>
              <a:gd name="T19" fmla="*/ 2147483647 h 27"/>
              <a:gd name="T20" fmla="*/ 0 w 40"/>
              <a:gd name="T21" fmla="*/ 2147483647 h 27"/>
              <a:gd name="T22" fmla="*/ 0 w 40"/>
              <a:gd name="T23" fmla="*/ 2147483647 h 27"/>
              <a:gd name="T24" fmla="*/ 0 w 40"/>
              <a:gd name="T25" fmla="*/ 2147483647 h 27"/>
              <a:gd name="T26" fmla="*/ 0 w 40"/>
              <a:gd name="T27" fmla="*/ 2147483647 h 27"/>
              <a:gd name="T28" fmla="*/ 0 w 40"/>
              <a:gd name="T29" fmla="*/ 2147483647 h 27"/>
              <a:gd name="T30" fmla="*/ 0 w 40"/>
              <a:gd name="T31" fmla="*/ 2147483647 h 27"/>
              <a:gd name="T32" fmla="*/ 2147483647 w 40"/>
              <a:gd name="T33" fmla="*/ 2147483647 h 27"/>
              <a:gd name="T34" fmla="*/ 2147483647 w 40"/>
              <a:gd name="T35" fmla="*/ 2147483647 h 27"/>
              <a:gd name="T36" fmla="*/ 2147483647 w 40"/>
              <a:gd name="T37" fmla="*/ 2147483647 h 27"/>
              <a:gd name="T38" fmla="*/ 2147483647 w 40"/>
              <a:gd name="T39" fmla="*/ 2147483647 h 27"/>
              <a:gd name="T40" fmla="*/ 2147483647 w 40"/>
              <a:gd name="T41" fmla="*/ 2147483647 h 27"/>
              <a:gd name="T42" fmla="*/ 2147483647 w 40"/>
              <a:gd name="T43" fmla="*/ 2147483647 h 27"/>
              <a:gd name="T44" fmla="*/ 2147483647 w 40"/>
              <a:gd name="T45" fmla="*/ 2147483647 h 27"/>
              <a:gd name="T46" fmla="*/ 2147483647 w 40"/>
              <a:gd name="T47" fmla="*/ 2147483647 h 27"/>
              <a:gd name="T48" fmla="*/ 2147483647 w 40"/>
              <a:gd name="T49" fmla="*/ 2147483647 h 27"/>
              <a:gd name="T50" fmla="*/ 2147483647 w 40"/>
              <a:gd name="T51" fmla="*/ 2147483647 h 27"/>
              <a:gd name="T52" fmla="*/ 2147483647 w 40"/>
              <a:gd name="T53" fmla="*/ 2147483647 h 27"/>
              <a:gd name="T54" fmla="*/ 2147483647 w 40"/>
              <a:gd name="T55" fmla="*/ 2147483647 h 27"/>
              <a:gd name="T56" fmla="*/ 2147483647 w 40"/>
              <a:gd name="T57" fmla="*/ 2147483647 h 27"/>
              <a:gd name="T58" fmla="*/ 2147483647 w 40"/>
              <a:gd name="T59" fmla="*/ 2147483647 h 27"/>
              <a:gd name="T60" fmla="*/ 2147483647 w 40"/>
              <a:gd name="T61" fmla="*/ 2147483647 h 27"/>
              <a:gd name="T62" fmla="*/ 2147483647 w 40"/>
              <a:gd name="T63" fmla="*/ 2147483647 h 27"/>
              <a:gd name="T64" fmla="*/ 2147483647 w 40"/>
              <a:gd name="T65" fmla="*/ 2147483647 h 27"/>
              <a:gd name="T66" fmla="*/ 2147483647 w 40"/>
              <a:gd name="T67" fmla="*/ 2147483647 h 27"/>
              <a:gd name="T68" fmla="*/ 2147483647 w 40"/>
              <a:gd name="T69" fmla="*/ 2147483647 h 27"/>
              <a:gd name="T70" fmla="*/ 2147483647 w 40"/>
              <a:gd name="T71" fmla="*/ 2147483647 h 27"/>
              <a:gd name="T72" fmla="*/ 2147483647 w 40"/>
              <a:gd name="T73" fmla="*/ 2147483647 h 27"/>
              <a:gd name="T74" fmla="*/ 2147483647 w 40"/>
              <a:gd name="T75" fmla="*/ 2147483647 h 27"/>
              <a:gd name="T76" fmla="*/ 2147483647 w 40"/>
              <a:gd name="T77" fmla="*/ 2147483647 h 27"/>
              <a:gd name="T78" fmla="*/ 2147483647 w 40"/>
              <a:gd name="T79" fmla="*/ 2147483647 h 27"/>
              <a:gd name="T80" fmla="*/ 2147483647 w 40"/>
              <a:gd name="T81" fmla="*/ 0 h 27"/>
              <a:gd name="T82" fmla="*/ 2147483647 w 40"/>
              <a:gd name="T83" fmla="*/ 2147483647 h 27"/>
              <a:gd name="T84" fmla="*/ 2147483647 w 40"/>
              <a:gd name="T85" fmla="*/ 2147483647 h 27"/>
              <a:gd name="T86" fmla="*/ 2147483647 w 40"/>
              <a:gd name="T87" fmla="*/ 2147483647 h 27"/>
              <a:gd name="T88" fmla="*/ 2147483647 w 40"/>
              <a:gd name="T89" fmla="*/ 2147483647 h 27"/>
              <a:gd name="T90" fmla="*/ 2147483647 w 40"/>
              <a:gd name="T91" fmla="*/ 2147483647 h 27"/>
              <a:gd name="T92" fmla="*/ 2147483647 w 40"/>
              <a:gd name="T93" fmla="*/ 2147483647 h 27"/>
              <a:gd name="T94" fmla="*/ 2147483647 w 40"/>
              <a:gd name="T95" fmla="*/ 2147483647 h 27"/>
              <a:gd name="T96" fmla="*/ 2147483647 w 40"/>
              <a:gd name="T97" fmla="*/ 2147483647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path>
            </a:pathLst>
          </a:custGeom>
          <a:solidFill>
            <a:srgbClr val="FFFF00"/>
          </a:solidFill>
          <a:ln w="4763">
            <a:solidFill>
              <a:srgbClr val="990000"/>
            </a:solidFill>
            <a:round/>
            <a:headEnd/>
            <a:tailEnd/>
          </a:ln>
        </p:spPr>
        <p:txBody>
          <a:bodyPr/>
          <a:lstStyle/>
          <a:p>
            <a:endParaRPr lang="en-US"/>
          </a:p>
        </p:txBody>
      </p:sp>
      <p:sp>
        <p:nvSpPr>
          <p:cNvPr id="53373" name="Freeform 124"/>
          <p:cNvSpPr>
            <a:spLocks/>
          </p:cNvSpPr>
          <p:nvPr/>
        </p:nvSpPr>
        <p:spPr bwMode="auto">
          <a:xfrm>
            <a:off x="6838954" y="4156076"/>
            <a:ext cx="73025" cy="57151"/>
          </a:xfrm>
          <a:custGeom>
            <a:avLst/>
            <a:gdLst>
              <a:gd name="T0" fmla="*/ 2147483647 w 52"/>
              <a:gd name="T1" fmla="*/ 2147483647 h 36"/>
              <a:gd name="T2" fmla="*/ 2147483647 w 52"/>
              <a:gd name="T3" fmla="*/ 2147483647 h 36"/>
              <a:gd name="T4" fmla="*/ 2147483647 w 52"/>
              <a:gd name="T5" fmla="*/ 2147483647 h 36"/>
              <a:gd name="T6" fmla="*/ 2147483647 w 52"/>
              <a:gd name="T7" fmla="*/ 2147483647 h 36"/>
              <a:gd name="T8" fmla="*/ 2147483647 w 52"/>
              <a:gd name="T9" fmla="*/ 2147483647 h 36"/>
              <a:gd name="T10" fmla="*/ 0 w 52"/>
              <a:gd name="T11" fmla="*/ 2147483647 h 36"/>
              <a:gd name="T12" fmla="*/ 0 w 52"/>
              <a:gd name="T13" fmla="*/ 2147483647 h 36"/>
              <a:gd name="T14" fmla="*/ 0 w 52"/>
              <a:gd name="T15" fmla="*/ 2147483647 h 36"/>
              <a:gd name="T16" fmla="*/ 0 w 52"/>
              <a:gd name="T17" fmla="*/ 2147483647 h 36"/>
              <a:gd name="T18" fmla="*/ 2147483647 w 52"/>
              <a:gd name="T19" fmla="*/ 2147483647 h 36"/>
              <a:gd name="T20" fmla="*/ 2147483647 w 52"/>
              <a:gd name="T21" fmla="*/ 2147483647 h 36"/>
              <a:gd name="T22" fmla="*/ 2147483647 w 52"/>
              <a:gd name="T23" fmla="*/ 2147483647 h 36"/>
              <a:gd name="T24" fmla="*/ 2147483647 w 52"/>
              <a:gd name="T25" fmla="*/ 2147483647 h 36"/>
              <a:gd name="T26" fmla="*/ 2147483647 w 52"/>
              <a:gd name="T27" fmla="*/ 2147483647 h 36"/>
              <a:gd name="T28" fmla="*/ 2147483647 w 52"/>
              <a:gd name="T29" fmla="*/ 2147483647 h 36"/>
              <a:gd name="T30" fmla="*/ 2147483647 w 52"/>
              <a:gd name="T31" fmla="*/ 2147483647 h 36"/>
              <a:gd name="T32" fmla="*/ 2147483647 w 52"/>
              <a:gd name="T33" fmla="*/ 2147483647 h 36"/>
              <a:gd name="T34" fmla="*/ 2147483647 w 52"/>
              <a:gd name="T35" fmla="*/ 2147483647 h 36"/>
              <a:gd name="T36" fmla="*/ 2147483647 w 52"/>
              <a:gd name="T37" fmla="*/ 2147483647 h 36"/>
              <a:gd name="T38" fmla="*/ 2147483647 w 52"/>
              <a:gd name="T39" fmla="*/ 2147483647 h 36"/>
              <a:gd name="T40" fmla="*/ 2147483647 w 52"/>
              <a:gd name="T41" fmla="*/ 2147483647 h 36"/>
              <a:gd name="T42" fmla="*/ 2147483647 w 52"/>
              <a:gd name="T43" fmla="*/ 2147483647 h 36"/>
              <a:gd name="T44" fmla="*/ 2147483647 w 52"/>
              <a:gd name="T45" fmla="*/ 2147483647 h 36"/>
              <a:gd name="T46" fmla="*/ 2147483647 w 52"/>
              <a:gd name="T47" fmla="*/ 2147483647 h 36"/>
              <a:gd name="T48" fmla="*/ 2147483647 w 52"/>
              <a:gd name="T49" fmla="*/ 2147483647 h 36"/>
              <a:gd name="T50" fmla="*/ 2147483647 w 52"/>
              <a:gd name="T51" fmla="*/ 2147483647 h 36"/>
              <a:gd name="T52" fmla="*/ 2147483647 w 52"/>
              <a:gd name="T53" fmla="*/ 2147483647 h 36"/>
              <a:gd name="T54" fmla="*/ 2147483647 w 52"/>
              <a:gd name="T55" fmla="*/ 2147483647 h 36"/>
              <a:gd name="T56" fmla="*/ 2147483647 w 52"/>
              <a:gd name="T57" fmla="*/ 2147483647 h 36"/>
              <a:gd name="T58" fmla="*/ 2147483647 w 52"/>
              <a:gd name="T59" fmla="*/ 2147483647 h 36"/>
              <a:gd name="T60" fmla="*/ 2147483647 w 52"/>
              <a:gd name="T61" fmla="*/ 2147483647 h 36"/>
              <a:gd name="T62" fmla="*/ 2147483647 w 52"/>
              <a:gd name="T63" fmla="*/ 2147483647 h 36"/>
              <a:gd name="T64" fmla="*/ 2147483647 w 52"/>
              <a:gd name="T65" fmla="*/ 2147483647 h 36"/>
              <a:gd name="T66" fmla="*/ 2147483647 w 52"/>
              <a:gd name="T67" fmla="*/ 2147483647 h 36"/>
              <a:gd name="T68" fmla="*/ 2147483647 w 52"/>
              <a:gd name="T69" fmla="*/ 2147483647 h 36"/>
              <a:gd name="T70" fmla="*/ 2147483647 w 52"/>
              <a:gd name="T71" fmla="*/ 2147483647 h 36"/>
              <a:gd name="T72" fmla="*/ 2147483647 w 52"/>
              <a:gd name="T73" fmla="*/ 0 h 36"/>
              <a:gd name="T74" fmla="*/ 2147483647 w 52"/>
              <a:gd name="T75" fmla="*/ 0 h 36"/>
              <a:gd name="T76" fmla="*/ 2147483647 w 52"/>
              <a:gd name="T77" fmla="*/ 0 h 36"/>
              <a:gd name="T78" fmla="*/ 2147483647 w 52"/>
              <a:gd name="T79" fmla="*/ 2147483647 h 36"/>
              <a:gd name="T80" fmla="*/ 2147483647 w 52"/>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4" name="Freeform 125"/>
          <p:cNvSpPr>
            <a:spLocks/>
          </p:cNvSpPr>
          <p:nvPr/>
        </p:nvSpPr>
        <p:spPr bwMode="auto">
          <a:xfrm>
            <a:off x="6838954" y="4156076"/>
            <a:ext cx="73025" cy="57151"/>
          </a:xfrm>
          <a:custGeom>
            <a:avLst/>
            <a:gdLst>
              <a:gd name="T0" fmla="*/ 2147483647 w 52"/>
              <a:gd name="T1" fmla="*/ 2147483647 h 36"/>
              <a:gd name="T2" fmla="*/ 2147483647 w 52"/>
              <a:gd name="T3" fmla="*/ 2147483647 h 36"/>
              <a:gd name="T4" fmla="*/ 2147483647 w 52"/>
              <a:gd name="T5" fmla="*/ 2147483647 h 36"/>
              <a:gd name="T6" fmla="*/ 2147483647 w 52"/>
              <a:gd name="T7" fmla="*/ 2147483647 h 36"/>
              <a:gd name="T8" fmla="*/ 2147483647 w 52"/>
              <a:gd name="T9" fmla="*/ 2147483647 h 36"/>
              <a:gd name="T10" fmla="*/ 0 w 52"/>
              <a:gd name="T11" fmla="*/ 2147483647 h 36"/>
              <a:gd name="T12" fmla="*/ 0 w 52"/>
              <a:gd name="T13" fmla="*/ 2147483647 h 36"/>
              <a:gd name="T14" fmla="*/ 0 w 52"/>
              <a:gd name="T15" fmla="*/ 2147483647 h 36"/>
              <a:gd name="T16" fmla="*/ 0 w 52"/>
              <a:gd name="T17" fmla="*/ 2147483647 h 36"/>
              <a:gd name="T18" fmla="*/ 2147483647 w 52"/>
              <a:gd name="T19" fmla="*/ 2147483647 h 36"/>
              <a:gd name="T20" fmla="*/ 2147483647 w 52"/>
              <a:gd name="T21" fmla="*/ 2147483647 h 36"/>
              <a:gd name="T22" fmla="*/ 2147483647 w 52"/>
              <a:gd name="T23" fmla="*/ 2147483647 h 36"/>
              <a:gd name="T24" fmla="*/ 2147483647 w 52"/>
              <a:gd name="T25" fmla="*/ 2147483647 h 36"/>
              <a:gd name="T26" fmla="*/ 2147483647 w 52"/>
              <a:gd name="T27" fmla="*/ 2147483647 h 36"/>
              <a:gd name="T28" fmla="*/ 2147483647 w 52"/>
              <a:gd name="T29" fmla="*/ 2147483647 h 36"/>
              <a:gd name="T30" fmla="*/ 2147483647 w 52"/>
              <a:gd name="T31" fmla="*/ 2147483647 h 36"/>
              <a:gd name="T32" fmla="*/ 2147483647 w 52"/>
              <a:gd name="T33" fmla="*/ 2147483647 h 36"/>
              <a:gd name="T34" fmla="*/ 2147483647 w 52"/>
              <a:gd name="T35" fmla="*/ 2147483647 h 36"/>
              <a:gd name="T36" fmla="*/ 2147483647 w 52"/>
              <a:gd name="T37" fmla="*/ 2147483647 h 36"/>
              <a:gd name="T38" fmla="*/ 2147483647 w 52"/>
              <a:gd name="T39" fmla="*/ 2147483647 h 36"/>
              <a:gd name="T40" fmla="*/ 2147483647 w 52"/>
              <a:gd name="T41" fmla="*/ 2147483647 h 36"/>
              <a:gd name="T42" fmla="*/ 2147483647 w 52"/>
              <a:gd name="T43" fmla="*/ 2147483647 h 36"/>
              <a:gd name="T44" fmla="*/ 2147483647 w 52"/>
              <a:gd name="T45" fmla="*/ 2147483647 h 36"/>
              <a:gd name="T46" fmla="*/ 2147483647 w 52"/>
              <a:gd name="T47" fmla="*/ 2147483647 h 36"/>
              <a:gd name="T48" fmla="*/ 2147483647 w 52"/>
              <a:gd name="T49" fmla="*/ 2147483647 h 36"/>
              <a:gd name="T50" fmla="*/ 2147483647 w 52"/>
              <a:gd name="T51" fmla="*/ 2147483647 h 36"/>
              <a:gd name="T52" fmla="*/ 2147483647 w 52"/>
              <a:gd name="T53" fmla="*/ 2147483647 h 36"/>
              <a:gd name="T54" fmla="*/ 2147483647 w 52"/>
              <a:gd name="T55" fmla="*/ 2147483647 h 36"/>
              <a:gd name="T56" fmla="*/ 2147483647 w 52"/>
              <a:gd name="T57" fmla="*/ 2147483647 h 36"/>
              <a:gd name="T58" fmla="*/ 2147483647 w 52"/>
              <a:gd name="T59" fmla="*/ 2147483647 h 36"/>
              <a:gd name="T60" fmla="*/ 2147483647 w 52"/>
              <a:gd name="T61" fmla="*/ 2147483647 h 36"/>
              <a:gd name="T62" fmla="*/ 2147483647 w 52"/>
              <a:gd name="T63" fmla="*/ 2147483647 h 36"/>
              <a:gd name="T64" fmla="*/ 2147483647 w 52"/>
              <a:gd name="T65" fmla="*/ 2147483647 h 36"/>
              <a:gd name="T66" fmla="*/ 2147483647 w 52"/>
              <a:gd name="T67" fmla="*/ 2147483647 h 36"/>
              <a:gd name="T68" fmla="*/ 2147483647 w 52"/>
              <a:gd name="T69" fmla="*/ 2147483647 h 36"/>
              <a:gd name="T70" fmla="*/ 2147483647 w 52"/>
              <a:gd name="T71" fmla="*/ 2147483647 h 36"/>
              <a:gd name="T72" fmla="*/ 2147483647 w 52"/>
              <a:gd name="T73" fmla="*/ 0 h 36"/>
              <a:gd name="T74" fmla="*/ 2147483647 w 52"/>
              <a:gd name="T75" fmla="*/ 0 h 36"/>
              <a:gd name="T76" fmla="*/ 2147483647 w 52"/>
              <a:gd name="T77" fmla="*/ 0 h 36"/>
              <a:gd name="T78" fmla="*/ 2147483647 w 52"/>
              <a:gd name="T79" fmla="*/ 2147483647 h 36"/>
              <a:gd name="T80" fmla="*/ 2147483647 w 52"/>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path>
            </a:pathLst>
          </a:custGeom>
          <a:solidFill>
            <a:srgbClr val="FFFF00"/>
          </a:solidFill>
          <a:ln w="4763">
            <a:solidFill>
              <a:srgbClr val="990000"/>
            </a:solidFill>
            <a:round/>
            <a:headEnd/>
            <a:tailEnd/>
          </a:ln>
        </p:spPr>
        <p:txBody>
          <a:bodyPr/>
          <a:lstStyle/>
          <a:p>
            <a:endParaRPr lang="en-US"/>
          </a:p>
        </p:txBody>
      </p:sp>
      <p:sp>
        <p:nvSpPr>
          <p:cNvPr id="53375" name="Freeform 126"/>
          <p:cNvSpPr>
            <a:spLocks/>
          </p:cNvSpPr>
          <p:nvPr/>
        </p:nvSpPr>
        <p:spPr bwMode="auto">
          <a:xfrm>
            <a:off x="6834190" y="4105278"/>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2147483647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6" name="Freeform 127"/>
          <p:cNvSpPr>
            <a:spLocks/>
          </p:cNvSpPr>
          <p:nvPr/>
        </p:nvSpPr>
        <p:spPr bwMode="auto">
          <a:xfrm>
            <a:off x="6834190" y="4105278"/>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2147483647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path>
            </a:pathLst>
          </a:custGeom>
          <a:solidFill>
            <a:srgbClr val="FFFF00"/>
          </a:solidFill>
          <a:ln w="1588">
            <a:solidFill>
              <a:srgbClr val="990000"/>
            </a:solidFill>
            <a:round/>
            <a:headEnd/>
            <a:tailEnd/>
          </a:ln>
        </p:spPr>
        <p:txBody>
          <a:bodyPr/>
          <a:lstStyle/>
          <a:p>
            <a:endParaRPr lang="en-US"/>
          </a:p>
        </p:txBody>
      </p:sp>
      <p:sp>
        <p:nvSpPr>
          <p:cNvPr id="53377" name="Freeform 128"/>
          <p:cNvSpPr>
            <a:spLocks/>
          </p:cNvSpPr>
          <p:nvPr/>
        </p:nvSpPr>
        <p:spPr bwMode="auto">
          <a:xfrm>
            <a:off x="6834190" y="4105278"/>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23"/>
              <a:gd name="T125" fmla="*/ 37 w 37"/>
              <a:gd name="T126" fmla="*/ 23 h 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path>
            </a:pathLst>
          </a:custGeom>
          <a:solidFill>
            <a:srgbClr val="FFFF00"/>
          </a:solidFill>
          <a:ln w="4763">
            <a:solidFill>
              <a:srgbClr val="990000"/>
            </a:solidFill>
            <a:round/>
            <a:headEnd/>
            <a:tailEnd/>
          </a:ln>
        </p:spPr>
        <p:txBody>
          <a:bodyPr/>
          <a:lstStyle/>
          <a:p>
            <a:endParaRPr lang="en-US"/>
          </a:p>
        </p:txBody>
      </p:sp>
      <p:sp>
        <p:nvSpPr>
          <p:cNvPr id="53378" name="Freeform 129"/>
          <p:cNvSpPr>
            <a:spLocks/>
          </p:cNvSpPr>
          <p:nvPr/>
        </p:nvSpPr>
        <p:spPr bwMode="auto">
          <a:xfrm>
            <a:off x="6838951" y="4057654"/>
            <a:ext cx="88900" cy="47625"/>
          </a:xfrm>
          <a:custGeom>
            <a:avLst/>
            <a:gdLst>
              <a:gd name="T0" fmla="*/ 2147483647 w 64"/>
              <a:gd name="T1" fmla="*/ 2147483647 h 30"/>
              <a:gd name="T2" fmla="*/ 2147483647 w 64"/>
              <a:gd name="T3" fmla="*/ 0 h 30"/>
              <a:gd name="T4" fmla="*/ 2147483647 w 64"/>
              <a:gd name="T5" fmla="*/ 0 h 30"/>
              <a:gd name="T6" fmla="*/ 2147483647 w 64"/>
              <a:gd name="T7" fmla="*/ 2147483647 h 30"/>
              <a:gd name="T8" fmla="*/ 2147483647 w 64"/>
              <a:gd name="T9" fmla="*/ 2147483647 h 30"/>
              <a:gd name="T10" fmla="*/ 2147483647 w 64"/>
              <a:gd name="T11" fmla="*/ 2147483647 h 30"/>
              <a:gd name="T12" fmla="*/ 2147483647 w 64"/>
              <a:gd name="T13" fmla="*/ 2147483647 h 30"/>
              <a:gd name="T14" fmla="*/ 2147483647 w 64"/>
              <a:gd name="T15" fmla="*/ 2147483647 h 30"/>
              <a:gd name="T16" fmla="*/ 0 w 64"/>
              <a:gd name="T17" fmla="*/ 2147483647 h 30"/>
              <a:gd name="T18" fmla="*/ 0 w 64"/>
              <a:gd name="T19" fmla="*/ 2147483647 h 30"/>
              <a:gd name="T20" fmla="*/ 0 w 64"/>
              <a:gd name="T21" fmla="*/ 2147483647 h 30"/>
              <a:gd name="T22" fmla="*/ 0 w 64"/>
              <a:gd name="T23" fmla="*/ 2147483647 h 30"/>
              <a:gd name="T24" fmla="*/ 2147483647 w 64"/>
              <a:gd name="T25" fmla="*/ 2147483647 h 30"/>
              <a:gd name="T26" fmla="*/ 2147483647 w 64"/>
              <a:gd name="T27" fmla="*/ 2147483647 h 30"/>
              <a:gd name="T28" fmla="*/ 2147483647 w 64"/>
              <a:gd name="T29" fmla="*/ 2147483647 h 30"/>
              <a:gd name="T30" fmla="*/ 2147483647 w 64"/>
              <a:gd name="T31" fmla="*/ 2147483647 h 30"/>
              <a:gd name="T32" fmla="*/ 2147483647 w 64"/>
              <a:gd name="T33" fmla="*/ 2147483647 h 30"/>
              <a:gd name="T34" fmla="*/ 2147483647 w 64"/>
              <a:gd name="T35" fmla="*/ 2147483647 h 30"/>
              <a:gd name="T36" fmla="*/ 2147483647 w 64"/>
              <a:gd name="T37" fmla="*/ 2147483647 h 30"/>
              <a:gd name="T38" fmla="*/ 2147483647 w 64"/>
              <a:gd name="T39" fmla="*/ 2147483647 h 30"/>
              <a:gd name="T40" fmla="*/ 2147483647 w 64"/>
              <a:gd name="T41" fmla="*/ 2147483647 h 30"/>
              <a:gd name="T42" fmla="*/ 2147483647 w 64"/>
              <a:gd name="T43" fmla="*/ 2147483647 h 30"/>
              <a:gd name="T44" fmla="*/ 2147483647 w 64"/>
              <a:gd name="T45" fmla="*/ 2147483647 h 30"/>
              <a:gd name="T46" fmla="*/ 2147483647 w 64"/>
              <a:gd name="T47" fmla="*/ 2147483647 h 30"/>
              <a:gd name="T48" fmla="*/ 2147483647 w 64"/>
              <a:gd name="T49" fmla="*/ 2147483647 h 30"/>
              <a:gd name="T50" fmla="*/ 2147483647 w 64"/>
              <a:gd name="T51" fmla="*/ 2147483647 h 30"/>
              <a:gd name="T52" fmla="*/ 2147483647 w 64"/>
              <a:gd name="T53" fmla="*/ 2147483647 h 30"/>
              <a:gd name="T54" fmla="*/ 2147483647 w 64"/>
              <a:gd name="T55" fmla="*/ 2147483647 h 30"/>
              <a:gd name="T56" fmla="*/ 2147483647 w 64"/>
              <a:gd name="T57" fmla="*/ 2147483647 h 30"/>
              <a:gd name="T58" fmla="*/ 2147483647 w 64"/>
              <a:gd name="T59" fmla="*/ 2147483647 h 30"/>
              <a:gd name="T60" fmla="*/ 2147483647 w 64"/>
              <a:gd name="T61" fmla="*/ 2147483647 h 30"/>
              <a:gd name="T62" fmla="*/ 2147483647 w 64"/>
              <a:gd name="T63" fmla="*/ 2147483647 h 30"/>
              <a:gd name="T64" fmla="*/ 2147483647 w 64"/>
              <a:gd name="T65" fmla="*/ 2147483647 h 30"/>
              <a:gd name="T66" fmla="*/ 2147483647 w 64"/>
              <a:gd name="T67" fmla="*/ 2147483647 h 30"/>
              <a:gd name="T68" fmla="*/ 2147483647 w 64"/>
              <a:gd name="T69" fmla="*/ 2147483647 h 30"/>
              <a:gd name="T70" fmla="*/ 2147483647 w 64"/>
              <a:gd name="T71" fmla="*/ 2147483647 h 30"/>
              <a:gd name="T72" fmla="*/ 2147483647 w 64"/>
              <a:gd name="T73" fmla="*/ 2147483647 h 30"/>
              <a:gd name="T74" fmla="*/ 2147483647 w 64"/>
              <a:gd name="T75" fmla="*/ 2147483647 h 30"/>
              <a:gd name="T76" fmla="*/ 2147483647 w 64"/>
              <a:gd name="T77" fmla="*/ 2147483647 h 30"/>
              <a:gd name="T78" fmla="*/ 2147483647 w 64"/>
              <a:gd name="T79" fmla="*/ 2147483647 h 30"/>
              <a:gd name="T80" fmla="*/ 2147483647 w 64"/>
              <a:gd name="T81" fmla="*/ 2147483647 h 30"/>
              <a:gd name="T82" fmla="*/ 2147483647 w 64"/>
              <a:gd name="T83" fmla="*/ 2147483647 h 30"/>
              <a:gd name="T84" fmla="*/ 2147483647 w 64"/>
              <a:gd name="T85" fmla="*/ 2147483647 h 30"/>
              <a:gd name="T86" fmla="*/ 2147483647 w 64"/>
              <a:gd name="T87" fmla="*/ 2147483647 h 30"/>
              <a:gd name="T88" fmla="*/ 2147483647 w 64"/>
              <a:gd name="T89" fmla="*/ 2147483647 h 30"/>
              <a:gd name="T90" fmla="*/ 2147483647 w 64"/>
              <a:gd name="T91" fmla="*/ 2147483647 h 30"/>
              <a:gd name="T92" fmla="*/ 2147483647 w 64"/>
              <a:gd name="T93" fmla="*/ 2147483647 h 30"/>
              <a:gd name="T94" fmla="*/ 2147483647 w 64"/>
              <a:gd name="T95" fmla="*/ 2147483647 h 30"/>
              <a:gd name="T96" fmla="*/ 2147483647 w 64"/>
              <a:gd name="T97" fmla="*/ 2147483647 h 30"/>
              <a:gd name="T98" fmla="*/ 2147483647 w 64"/>
              <a:gd name="T99" fmla="*/ 2147483647 h 30"/>
              <a:gd name="T100" fmla="*/ 2147483647 w 64"/>
              <a:gd name="T101" fmla="*/ 2147483647 h 30"/>
              <a:gd name="T102" fmla="*/ 2147483647 w 64"/>
              <a:gd name="T103" fmla="*/ 2147483647 h 30"/>
              <a:gd name="T104" fmla="*/ 2147483647 w 64"/>
              <a:gd name="T105" fmla="*/ 2147483647 h 30"/>
              <a:gd name="T106" fmla="*/ 2147483647 w 64"/>
              <a:gd name="T107" fmla="*/ 2147483647 h 30"/>
              <a:gd name="T108" fmla="*/ 2147483647 w 64"/>
              <a:gd name="T109" fmla="*/ 2147483647 h 30"/>
              <a:gd name="T110" fmla="*/ 2147483647 w 64"/>
              <a:gd name="T111" fmla="*/ 2147483647 h 30"/>
              <a:gd name="T112" fmla="*/ 2147483647 w 64"/>
              <a:gd name="T113" fmla="*/ 2147483647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9" name="Freeform 130"/>
          <p:cNvSpPr>
            <a:spLocks/>
          </p:cNvSpPr>
          <p:nvPr/>
        </p:nvSpPr>
        <p:spPr bwMode="auto">
          <a:xfrm>
            <a:off x="6838951" y="4057654"/>
            <a:ext cx="88900" cy="47625"/>
          </a:xfrm>
          <a:custGeom>
            <a:avLst/>
            <a:gdLst>
              <a:gd name="T0" fmla="*/ 2147483647 w 64"/>
              <a:gd name="T1" fmla="*/ 2147483647 h 30"/>
              <a:gd name="T2" fmla="*/ 2147483647 w 64"/>
              <a:gd name="T3" fmla="*/ 0 h 30"/>
              <a:gd name="T4" fmla="*/ 2147483647 w 64"/>
              <a:gd name="T5" fmla="*/ 0 h 30"/>
              <a:gd name="T6" fmla="*/ 2147483647 w 64"/>
              <a:gd name="T7" fmla="*/ 2147483647 h 30"/>
              <a:gd name="T8" fmla="*/ 2147483647 w 64"/>
              <a:gd name="T9" fmla="*/ 2147483647 h 30"/>
              <a:gd name="T10" fmla="*/ 2147483647 w 64"/>
              <a:gd name="T11" fmla="*/ 2147483647 h 30"/>
              <a:gd name="T12" fmla="*/ 2147483647 w 64"/>
              <a:gd name="T13" fmla="*/ 2147483647 h 30"/>
              <a:gd name="T14" fmla="*/ 2147483647 w 64"/>
              <a:gd name="T15" fmla="*/ 2147483647 h 30"/>
              <a:gd name="T16" fmla="*/ 0 w 64"/>
              <a:gd name="T17" fmla="*/ 2147483647 h 30"/>
              <a:gd name="T18" fmla="*/ 0 w 64"/>
              <a:gd name="T19" fmla="*/ 2147483647 h 30"/>
              <a:gd name="T20" fmla="*/ 0 w 64"/>
              <a:gd name="T21" fmla="*/ 2147483647 h 30"/>
              <a:gd name="T22" fmla="*/ 0 w 64"/>
              <a:gd name="T23" fmla="*/ 2147483647 h 30"/>
              <a:gd name="T24" fmla="*/ 2147483647 w 64"/>
              <a:gd name="T25" fmla="*/ 2147483647 h 30"/>
              <a:gd name="T26" fmla="*/ 2147483647 w 64"/>
              <a:gd name="T27" fmla="*/ 2147483647 h 30"/>
              <a:gd name="T28" fmla="*/ 2147483647 w 64"/>
              <a:gd name="T29" fmla="*/ 2147483647 h 30"/>
              <a:gd name="T30" fmla="*/ 2147483647 w 64"/>
              <a:gd name="T31" fmla="*/ 2147483647 h 30"/>
              <a:gd name="T32" fmla="*/ 2147483647 w 64"/>
              <a:gd name="T33" fmla="*/ 2147483647 h 30"/>
              <a:gd name="T34" fmla="*/ 2147483647 w 64"/>
              <a:gd name="T35" fmla="*/ 2147483647 h 30"/>
              <a:gd name="T36" fmla="*/ 2147483647 w 64"/>
              <a:gd name="T37" fmla="*/ 2147483647 h 30"/>
              <a:gd name="T38" fmla="*/ 2147483647 w 64"/>
              <a:gd name="T39" fmla="*/ 2147483647 h 30"/>
              <a:gd name="T40" fmla="*/ 2147483647 w 64"/>
              <a:gd name="T41" fmla="*/ 2147483647 h 30"/>
              <a:gd name="T42" fmla="*/ 2147483647 w 64"/>
              <a:gd name="T43" fmla="*/ 2147483647 h 30"/>
              <a:gd name="T44" fmla="*/ 2147483647 w 64"/>
              <a:gd name="T45" fmla="*/ 2147483647 h 30"/>
              <a:gd name="T46" fmla="*/ 2147483647 w 64"/>
              <a:gd name="T47" fmla="*/ 2147483647 h 30"/>
              <a:gd name="T48" fmla="*/ 2147483647 w 64"/>
              <a:gd name="T49" fmla="*/ 2147483647 h 30"/>
              <a:gd name="T50" fmla="*/ 2147483647 w 64"/>
              <a:gd name="T51" fmla="*/ 2147483647 h 30"/>
              <a:gd name="T52" fmla="*/ 2147483647 w 64"/>
              <a:gd name="T53" fmla="*/ 2147483647 h 30"/>
              <a:gd name="T54" fmla="*/ 2147483647 w 64"/>
              <a:gd name="T55" fmla="*/ 2147483647 h 30"/>
              <a:gd name="T56" fmla="*/ 2147483647 w 64"/>
              <a:gd name="T57" fmla="*/ 2147483647 h 30"/>
              <a:gd name="T58" fmla="*/ 2147483647 w 64"/>
              <a:gd name="T59" fmla="*/ 2147483647 h 30"/>
              <a:gd name="T60" fmla="*/ 2147483647 w 64"/>
              <a:gd name="T61" fmla="*/ 2147483647 h 30"/>
              <a:gd name="T62" fmla="*/ 2147483647 w 64"/>
              <a:gd name="T63" fmla="*/ 2147483647 h 30"/>
              <a:gd name="T64" fmla="*/ 2147483647 w 64"/>
              <a:gd name="T65" fmla="*/ 2147483647 h 30"/>
              <a:gd name="T66" fmla="*/ 2147483647 w 64"/>
              <a:gd name="T67" fmla="*/ 2147483647 h 30"/>
              <a:gd name="T68" fmla="*/ 2147483647 w 64"/>
              <a:gd name="T69" fmla="*/ 2147483647 h 30"/>
              <a:gd name="T70" fmla="*/ 2147483647 w 64"/>
              <a:gd name="T71" fmla="*/ 2147483647 h 30"/>
              <a:gd name="T72" fmla="*/ 2147483647 w 64"/>
              <a:gd name="T73" fmla="*/ 2147483647 h 30"/>
              <a:gd name="T74" fmla="*/ 2147483647 w 64"/>
              <a:gd name="T75" fmla="*/ 2147483647 h 30"/>
              <a:gd name="T76" fmla="*/ 2147483647 w 64"/>
              <a:gd name="T77" fmla="*/ 2147483647 h 30"/>
              <a:gd name="T78" fmla="*/ 2147483647 w 64"/>
              <a:gd name="T79" fmla="*/ 2147483647 h 30"/>
              <a:gd name="T80" fmla="*/ 2147483647 w 64"/>
              <a:gd name="T81" fmla="*/ 2147483647 h 30"/>
              <a:gd name="T82" fmla="*/ 2147483647 w 64"/>
              <a:gd name="T83" fmla="*/ 2147483647 h 30"/>
              <a:gd name="T84" fmla="*/ 2147483647 w 64"/>
              <a:gd name="T85" fmla="*/ 2147483647 h 30"/>
              <a:gd name="T86" fmla="*/ 2147483647 w 64"/>
              <a:gd name="T87" fmla="*/ 2147483647 h 30"/>
              <a:gd name="T88" fmla="*/ 2147483647 w 64"/>
              <a:gd name="T89" fmla="*/ 2147483647 h 30"/>
              <a:gd name="T90" fmla="*/ 2147483647 w 64"/>
              <a:gd name="T91" fmla="*/ 2147483647 h 30"/>
              <a:gd name="T92" fmla="*/ 2147483647 w 64"/>
              <a:gd name="T93" fmla="*/ 2147483647 h 30"/>
              <a:gd name="T94" fmla="*/ 2147483647 w 64"/>
              <a:gd name="T95" fmla="*/ 2147483647 h 30"/>
              <a:gd name="T96" fmla="*/ 2147483647 w 64"/>
              <a:gd name="T97" fmla="*/ 2147483647 h 30"/>
              <a:gd name="T98" fmla="*/ 2147483647 w 64"/>
              <a:gd name="T99" fmla="*/ 2147483647 h 30"/>
              <a:gd name="T100" fmla="*/ 2147483647 w 64"/>
              <a:gd name="T101" fmla="*/ 2147483647 h 30"/>
              <a:gd name="T102" fmla="*/ 2147483647 w 64"/>
              <a:gd name="T103" fmla="*/ 2147483647 h 30"/>
              <a:gd name="T104" fmla="*/ 2147483647 w 64"/>
              <a:gd name="T105" fmla="*/ 2147483647 h 30"/>
              <a:gd name="T106" fmla="*/ 2147483647 w 64"/>
              <a:gd name="T107" fmla="*/ 2147483647 h 30"/>
              <a:gd name="T108" fmla="*/ 2147483647 w 64"/>
              <a:gd name="T109" fmla="*/ 2147483647 h 30"/>
              <a:gd name="T110" fmla="*/ 2147483647 w 64"/>
              <a:gd name="T111" fmla="*/ 2147483647 h 30"/>
              <a:gd name="T112" fmla="*/ 2147483647 w 64"/>
              <a:gd name="T113" fmla="*/ 2147483647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path>
            </a:pathLst>
          </a:custGeom>
          <a:solidFill>
            <a:srgbClr val="FFFF00"/>
          </a:solidFill>
          <a:ln w="4763">
            <a:solidFill>
              <a:srgbClr val="990000"/>
            </a:solidFill>
            <a:round/>
            <a:headEnd/>
            <a:tailEnd/>
          </a:ln>
        </p:spPr>
        <p:txBody>
          <a:bodyPr/>
          <a:lstStyle/>
          <a:p>
            <a:endParaRPr lang="en-US"/>
          </a:p>
        </p:txBody>
      </p:sp>
      <p:sp>
        <p:nvSpPr>
          <p:cNvPr id="53380" name="Freeform 131"/>
          <p:cNvSpPr>
            <a:spLocks/>
          </p:cNvSpPr>
          <p:nvPr/>
        </p:nvSpPr>
        <p:spPr bwMode="auto">
          <a:xfrm>
            <a:off x="6896102" y="4110039"/>
            <a:ext cx="31751" cy="36512"/>
          </a:xfrm>
          <a:custGeom>
            <a:avLst/>
            <a:gdLst>
              <a:gd name="T0" fmla="*/ 2147483647 w 23"/>
              <a:gd name="T1" fmla="*/ 0 h 23"/>
              <a:gd name="T2" fmla="*/ 2147483647 w 23"/>
              <a:gd name="T3" fmla="*/ 2147483647 h 23"/>
              <a:gd name="T4" fmla="*/ 2147483647 w 23"/>
              <a:gd name="T5" fmla="*/ 2147483647 h 23"/>
              <a:gd name="T6" fmla="*/ 2147483647 w 23"/>
              <a:gd name="T7" fmla="*/ 2147483647 h 23"/>
              <a:gd name="T8" fmla="*/ 2147483647 w 23"/>
              <a:gd name="T9" fmla="*/ 2147483647 h 23"/>
              <a:gd name="T10" fmla="*/ 0 w 23"/>
              <a:gd name="T11" fmla="*/ 2147483647 h 23"/>
              <a:gd name="T12" fmla="*/ 0 w 23"/>
              <a:gd name="T13" fmla="*/ 2147483647 h 23"/>
              <a:gd name="T14" fmla="*/ 0 w 23"/>
              <a:gd name="T15" fmla="*/ 2147483647 h 23"/>
              <a:gd name="T16" fmla="*/ 0 w 23"/>
              <a:gd name="T17" fmla="*/ 2147483647 h 23"/>
              <a:gd name="T18" fmla="*/ 2147483647 w 23"/>
              <a:gd name="T19" fmla="*/ 2147483647 h 23"/>
              <a:gd name="T20" fmla="*/ 2147483647 w 23"/>
              <a:gd name="T21" fmla="*/ 2147483647 h 23"/>
              <a:gd name="T22" fmla="*/ 2147483647 w 23"/>
              <a:gd name="T23" fmla="*/ 2147483647 h 23"/>
              <a:gd name="T24" fmla="*/ 2147483647 w 23"/>
              <a:gd name="T25" fmla="*/ 2147483647 h 23"/>
              <a:gd name="T26" fmla="*/ 2147483647 w 23"/>
              <a:gd name="T27" fmla="*/ 2147483647 h 23"/>
              <a:gd name="T28" fmla="*/ 2147483647 w 23"/>
              <a:gd name="T29" fmla="*/ 2147483647 h 23"/>
              <a:gd name="T30" fmla="*/ 2147483647 w 23"/>
              <a:gd name="T31" fmla="*/ 2147483647 h 23"/>
              <a:gd name="T32" fmla="*/ 2147483647 w 23"/>
              <a:gd name="T33" fmla="*/ 2147483647 h 23"/>
              <a:gd name="T34" fmla="*/ 2147483647 w 23"/>
              <a:gd name="T35" fmla="*/ 2147483647 h 23"/>
              <a:gd name="T36" fmla="*/ 2147483647 w 23"/>
              <a:gd name="T37" fmla="*/ 2147483647 h 23"/>
              <a:gd name="T38" fmla="*/ 2147483647 w 23"/>
              <a:gd name="T39" fmla="*/ 2147483647 h 23"/>
              <a:gd name="T40" fmla="*/ 2147483647 w 23"/>
              <a:gd name="T41" fmla="*/ 2147483647 h 23"/>
              <a:gd name="T42" fmla="*/ 2147483647 w 23"/>
              <a:gd name="T43" fmla="*/ 2147483647 h 23"/>
              <a:gd name="T44" fmla="*/ 2147483647 w 23"/>
              <a:gd name="T45" fmla="*/ 2147483647 h 23"/>
              <a:gd name="T46" fmla="*/ 2147483647 w 23"/>
              <a:gd name="T47" fmla="*/ 2147483647 h 23"/>
              <a:gd name="T48" fmla="*/ 2147483647 w 23"/>
              <a:gd name="T49" fmla="*/ 2147483647 h 23"/>
              <a:gd name="T50" fmla="*/ 2147483647 w 23"/>
              <a:gd name="T51" fmla="*/ 2147483647 h 23"/>
              <a:gd name="T52" fmla="*/ 2147483647 w 23"/>
              <a:gd name="T53" fmla="*/ 0 h 23"/>
              <a:gd name="T54" fmla="*/ 2147483647 w 23"/>
              <a:gd name="T55" fmla="*/ 0 h 23"/>
              <a:gd name="T56" fmla="*/ 2147483647 w 23"/>
              <a:gd name="T57" fmla="*/ 0 h 23"/>
              <a:gd name="T58" fmla="*/ 2147483647 w 23"/>
              <a:gd name="T59" fmla="*/ 0 h 23"/>
              <a:gd name="T60" fmla="*/ 2147483647 w 23"/>
              <a:gd name="T61" fmla="*/ 0 h 23"/>
              <a:gd name="T62" fmla="*/ 2147483647 w 23"/>
              <a:gd name="T63" fmla="*/ 0 h 23"/>
              <a:gd name="T64" fmla="*/ 2147483647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1" name="Freeform 132"/>
          <p:cNvSpPr>
            <a:spLocks/>
          </p:cNvSpPr>
          <p:nvPr/>
        </p:nvSpPr>
        <p:spPr bwMode="auto">
          <a:xfrm>
            <a:off x="6896102" y="4110039"/>
            <a:ext cx="31751" cy="36512"/>
          </a:xfrm>
          <a:custGeom>
            <a:avLst/>
            <a:gdLst>
              <a:gd name="T0" fmla="*/ 2147483647 w 23"/>
              <a:gd name="T1" fmla="*/ 0 h 23"/>
              <a:gd name="T2" fmla="*/ 2147483647 w 23"/>
              <a:gd name="T3" fmla="*/ 2147483647 h 23"/>
              <a:gd name="T4" fmla="*/ 2147483647 w 23"/>
              <a:gd name="T5" fmla="*/ 2147483647 h 23"/>
              <a:gd name="T6" fmla="*/ 2147483647 w 23"/>
              <a:gd name="T7" fmla="*/ 2147483647 h 23"/>
              <a:gd name="T8" fmla="*/ 2147483647 w 23"/>
              <a:gd name="T9" fmla="*/ 2147483647 h 23"/>
              <a:gd name="T10" fmla="*/ 0 w 23"/>
              <a:gd name="T11" fmla="*/ 2147483647 h 23"/>
              <a:gd name="T12" fmla="*/ 0 w 23"/>
              <a:gd name="T13" fmla="*/ 2147483647 h 23"/>
              <a:gd name="T14" fmla="*/ 0 w 23"/>
              <a:gd name="T15" fmla="*/ 2147483647 h 23"/>
              <a:gd name="T16" fmla="*/ 0 w 23"/>
              <a:gd name="T17" fmla="*/ 2147483647 h 23"/>
              <a:gd name="T18" fmla="*/ 2147483647 w 23"/>
              <a:gd name="T19" fmla="*/ 2147483647 h 23"/>
              <a:gd name="T20" fmla="*/ 2147483647 w 23"/>
              <a:gd name="T21" fmla="*/ 2147483647 h 23"/>
              <a:gd name="T22" fmla="*/ 2147483647 w 23"/>
              <a:gd name="T23" fmla="*/ 2147483647 h 23"/>
              <a:gd name="T24" fmla="*/ 2147483647 w 23"/>
              <a:gd name="T25" fmla="*/ 2147483647 h 23"/>
              <a:gd name="T26" fmla="*/ 2147483647 w 23"/>
              <a:gd name="T27" fmla="*/ 2147483647 h 23"/>
              <a:gd name="T28" fmla="*/ 2147483647 w 23"/>
              <a:gd name="T29" fmla="*/ 2147483647 h 23"/>
              <a:gd name="T30" fmla="*/ 2147483647 w 23"/>
              <a:gd name="T31" fmla="*/ 2147483647 h 23"/>
              <a:gd name="T32" fmla="*/ 2147483647 w 23"/>
              <a:gd name="T33" fmla="*/ 2147483647 h 23"/>
              <a:gd name="T34" fmla="*/ 2147483647 w 23"/>
              <a:gd name="T35" fmla="*/ 2147483647 h 23"/>
              <a:gd name="T36" fmla="*/ 2147483647 w 23"/>
              <a:gd name="T37" fmla="*/ 2147483647 h 23"/>
              <a:gd name="T38" fmla="*/ 2147483647 w 23"/>
              <a:gd name="T39" fmla="*/ 2147483647 h 23"/>
              <a:gd name="T40" fmla="*/ 2147483647 w 23"/>
              <a:gd name="T41" fmla="*/ 2147483647 h 23"/>
              <a:gd name="T42" fmla="*/ 2147483647 w 23"/>
              <a:gd name="T43" fmla="*/ 2147483647 h 23"/>
              <a:gd name="T44" fmla="*/ 2147483647 w 23"/>
              <a:gd name="T45" fmla="*/ 2147483647 h 23"/>
              <a:gd name="T46" fmla="*/ 2147483647 w 23"/>
              <a:gd name="T47" fmla="*/ 2147483647 h 23"/>
              <a:gd name="T48" fmla="*/ 2147483647 w 23"/>
              <a:gd name="T49" fmla="*/ 2147483647 h 23"/>
              <a:gd name="T50" fmla="*/ 2147483647 w 23"/>
              <a:gd name="T51" fmla="*/ 2147483647 h 23"/>
              <a:gd name="T52" fmla="*/ 2147483647 w 23"/>
              <a:gd name="T53" fmla="*/ 0 h 23"/>
              <a:gd name="T54" fmla="*/ 2147483647 w 23"/>
              <a:gd name="T55" fmla="*/ 0 h 23"/>
              <a:gd name="T56" fmla="*/ 2147483647 w 23"/>
              <a:gd name="T57" fmla="*/ 0 h 23"/>
              <a:gd name="T58" fmla="*/ 2147483647 w 23"/>
              <a:gd name="T59" fmla="*/ 0 h 23"/>
              <a:gd name="T60" fmla="*/ 2147483647 w 23"/>
              <a:gd name="T61" fmla="*/ 0 h 23"/>
              <a:gd name="T62" fmla="*/ 2147483647 w 23"/>
              <a:gd name="T63" fmla="*/ 0 h 23"/>
              <a:gd name="T64" fmla="*/ 2147483647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path>
            </a:pathLst>
          </a:custGeom>
          <a:solidFill>
            <a:srgbClr val="FFFF00"/>
          </a:solidFill>
          <a:ln w="4763">
            <a:solidFill>
              <a:srgbClr val="990000"/>
            </a:solidFill>
            <a:round/>
            <a:headEnd/>
            <a:tailEnd/>
          </a:ln>
        </p:spPr>
        <p:txBody>
          <a:bodyPr/>
          <a:lstStyle/>
          <a:p>
            <a:endParaRPr lang="en-US"/>
          </a:p>
        </p:txBody>
      </p:sp>
      <p:sp>
        <p:nvSpPr>
          <p:cNvPr id="53382" name="Freeform 133"/>
          <p:cNvSpPr>
            <a:spLocks/>
          </p:cNvSpPr>
          <p:nvPr/>
        </p:nvSpPr>
        <p:spPr bwMode="auto">
          <a:xfrm>
            <a:off x="6813553" y="4195767"/>
            <a:ext cx="55563" cy="53975"/>
          </a:xfrm>
          <a:custGeom>
            <a:avLst/>
            <a:gdLst>
              <a:gd name="T0" fmla="*/ 2147483647 w 40"/>
              <a:gd name="T1" fmla="*/ 2147483647 h 34"/>
              <a:gd name="T2" fmla="*/ 2147483647 w 40"/>
              <a:gd name="T3" fmla="*/ 2147483647 h 34"/>
              <a:gd name="T4" fmla="*/ 2147483647 w 40"/>
              <a:gd name="T5" fmla="*/ 2147483647 h 34"/>
              <a:gd name="T6" fmla="*/ 2147483647 w 40"/>
              <a:gd name="T7" fmla="*/ 0 h 34"/>
              <a:gd name="T8" fmla="*/ 2147483647 w 40"/>
              <a:gd name="T9" fmla="*/ 0 h 34"/>
              <a:gd name="T10" fmla="*/ 2147483647 w 40"/>
              <a:gd name="T11" fmla="*/ 0 h 34"/>
              <a:gd name="T12" fmla="*/ 2147483647 w 40"/>
              <a:gd name="T13" fmla="*/ 0 h 34"/>
              <a:gd name="T14" fmla="*/ 2147483647 w 40"/>
              <a:gd name="T15" fmla="*/ 2147483647 h 34"/>
              <a:gd name="T16" fmla="*/ 2147483647 w 40"/>
              <a:gd name="T17" fmla="*/ 2147483647 h 34"/>
              <a:gd name="T18" fmla="*/ 2147483647 w 40"/>
              <a:gd name="T19" fmla="*/ 2147483647 h 34"/>
              <a:gd name="T20" fmla="*/ 0 w 40"/>
              <a:gd name="T21" fmla="*/ 2147483647 h 34"/>
              <a:gd name="T22" fmla="*/ 0 w 40"/>
              <a:gd name="T23" fmla="*/ 2147483647 h 34"/>
              <a:gd name="T24" fmla="*/ 0 w 40"/>
              <a:gd name="T25" fmla="*/ 2147483647 h 34"/>
              <a:gd name="T26" fmla="*/ 0 w 40"/>
              <a:gd name="T27" fmla="*/ 2147483647 h 34"/>
              <a:gd name="T28" fmla="*/ 0 w 40"/>
              <a:gd name="T29" fmla="*/ 2147483647 h 34"/>
              <a:gd name="T30" fmla="*/ 0 w 40"/>
              <a:gd name="T31" fmla="*/ 2147483647 h 34"/>
              <a:gd name="T32" fmla="*/ 0 w 40"/>
              <a:gd name="T33" fmla="*/ 2147483647 h 34"/>
              <a:gd name="T34" fmla="*/ 2147483647 w 40"/>
              <a:gd name="T35" fmla="*/ 2147483647 h 34"/>
              <a:gd name="T36" fmla="*/ 2147483647 w 40"/>
              <a:gd name="T37" fmla="*/ 2147483647 h 34"/>
              <a:gd name="T38" fmla="*/ 2147483647 w 40"/>
              <a:gd name="T39" fmla="*/ 2147483647 h 34"/>
              <a:gd name="T40" fmla="*/ 2147483647 w 40"/>
              <a:gd name="T41" fmla="*/ 2147483647 h 34"/>
              <a:gd name="T42" fmla="*/ 2147483647 w 40"/>
              <a:gd name="T43" fmla="*/ 2147483647 h 34"/>
              <a:gd name="T44" fmla="*/ 2147483647 w 40"/>
              <a:gd name="T45" fmla="*/ 2147483647 h 34"/>
              <a:gd name="T46" fmla="*/ 2147483647 w 40"/>
              <a:gd name="T47" fmla="*/ 2147483647 h 34"/>
              <a:gd name="T48" fmla="*/ 2147483647 w 40"/>
              <a:gd name="T49" fmla="*/ 2147483647 h 34"/>
              <a:gd name="T50" fmla="*/ 2147483647 w 40"/>
              <a:gd name="T51" fmla="*/ 2147483647 h 34"/>
              <a:gd name="T52" fmla="*/ 2147483647 w 40"/>
              <a:gd name="T53" fmla="*/ 2147483647 h 34"/>
              <a:gd name="T54" fmla="*/ 2147483647 w 40"/>
              <a:gd name="T55" fmla="*/ 2147483647 h 34"/>
              <a:gd name="T56" fmla="*/ 2147483647 w 40"/>
              <a:gd name="T57" fmla="*/ 2147483647 h 34"/>
              <a:gd name="T58" fmla="*/ 2147483647 w 40"/>
              <a:gd name="T59" fmla="*/ 2147483647 h 34"/>
              <a:gd name="T60" fmla="*/ 2147483647 w 40"/>
              <a:gd name="T61" fmla="*/ 2147483647 h 34"/>
              <a:gd name="T62" fmla="*/ 2147483647 w 40"/>
              <a:gd name="T63" fmla="*/ 2147483647 h 34"/>
              <a:gd name="T64" fmla="*/ 2147483647 w 40"/>
              <a:gd name="T65" fmla="*/ 2147483647 h 34"/>
              <a:gd name="T66" fmla="*/ 2147483647 w 40"/>
              <a:gd name="T67" fmla="*/ 2147483647 h 34"/>
              <a:gd name="T68" fmla="*/ 2147483647 w 40"/>
              <a:gd name="T69" fmla="*/ 2147483647 h 34"/>
              <a:gd name="T70" fmla="*/ 2147483647 w 40"/>
              <a:gd name="T71" fmla="*/ 2147483647 h 34"/>
              <a:gd name="T72" fmla="*/ 2147483647 w 40"/>
              <a:gd name="T73" fmla="*/ 2147483647 h 34"/>
              <a:gd name="T74" fmla="*/ 2147483647 w 40"/>
              <a:gd name="T75" fmla="*/ 2147483647 h 34"/>
              <a:gd name="T76" fmla="*/ 2147483647 w 40"/>
              <a:gd name="T77" fmla="*/ 2147483647 h 34"/>
              <a:gd name="T78" fmla="*/ 2147483647 w 40"/>
              <a:gd name="T79" fmla="*/ 2147483647 h 34"/>
              <a:gd name="T80" fmla="*/ 2147483647 w 40"/>
              <a:gd name="T81" fmla="*/ 2147483647 h 34"/>
              <a:gd name="T82" fmla="*/ 2147483647 w 40"/>
              <a:gd name="T83" fmla="*/ 2147483647 h 34"/>
              <a:gd name="T84" fmla="*/ 2147483647 w 40"/>
              <a:gd name="T85" fmla="*/ 2147483647 h 34"/>
              <a:gd name="T86" fmla="*/ 2147483647 w 40"/>
              <a:gd name="T87" fmla="*/ 2147483647 h 34"/>
              <a:gd name="T88" fmla="*/ 2147483647 w 40"/>
              <a:gd name="T89" fmla="*/ 2147483647 h 34"/>
              <a:gd name="T90" fmla="*/ 2147483647 w 40"/>
              <a:gd name="T91" fmla="*/ 2147483647 h 34"/>
              <a:gd name="T92" fmla="*/ 2147483647 w 40"/>
              <a:gd name="T93" fmla="*/ 2147483647 h 34"/>
              <a:gd name="T94" fmla="*/ 2147483647 w 40"/>
              <a:gd name="T95" fmla="*/ 2147483647 h 34"/>
              <a:gd name="T96" fmla="*/ 2147483647 w 40"/>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3" name="Freeform 134"/>
          <p:cNvSpPr>
            <a:spLocks/>
          </p:cNvSpPr>
          <p:nvPr/>
        </p:nvSpPr>
        <p:spPr bwMode="auto">
          <a:xfrm>
            <a:off x="6813553" y="4195767"/>
            <a:ext cx="55563" cy="53975"/>
          </a:xfrm>
          <a:custGeom>
            <a:avLst/>
            <a:gdLst>
              <a:gd name="T0" fmla="*/ 2147483647 w 40"/>
              <a:gd name="T1" fmla="*/ 2147483647 h 34"/>
              <a:gd name="T2" fmla="*/ 2147483647 w 40"/>
              <a:gd name="T3" fmla="*/ 2147483647 h 34"/>
              <a:gd name="T4" fmla="*/ 2147483647 w 40"/>
              <a:gd name="T5" fmla="*/ 2147483647 h 34"/>
              <a:gd name="T6" fmla="*/ 2147483647 w 40"/>
              <a:gd name="T7" fmla="*/ 0 h 34"/>
              <a:gd name="T8" fmla="*/ 2147483647 w 40"/>
              <a:gd name="T9" fmla="*/ 0 h 34"/>
              <a:gd name="T10" fmla="*/ 2147483647 w 40"/>
              <a:gd name="T11" fmla="*/ 0 h 34"/>
              <a:gd name="T12" fmla="*/ 2147483647 w 40"/>
              <a:gd name="T13" fmla="*/ 0 h 34"/>
              <a:gd name="T14" fmla="*/ 2147483647 w 40"/>
              <a:gd name="T15" fmla="*/ 2147483647 h 34"/>
              <a:gd name="T16" fmla="*/ 2147483647 w 40"/>
              <a:gd name="T17" fmla="*/ 2147483647 h 34"/>
              <a:gd name="T18" fmla="*/ 2147483647 w 40"/>
              <a:gd name="T19" fmla="*/ 2147483647 h 34"/>
              <a:gd name="T20" fmla="*/ 0 w 40"/>
              <a:gd name="T21" fmla="*/ 2147483647 h 34"/>
              <a:gd name="T22" fmla="*/ 0 w 40"/>
              <a:gd name="T23" fmla="*/ 2147483647 h 34"/>
              <a:gd name="T24" fmla="*/ 0 w 40"/>
              <a:gd name="T25" fmla="*/ 2147483647 h 34"/>
              <a:gd name="T26" fmla="*/ 0 w 40"/>
              <a:gd name="T27" fmla="*/ 2147483647 h 34"/>
              <a:gd name="T28" fmla="*/ 0 w 40"/>
              <a:gd name="T29" fmla="*/ 2147483647 h 34"/>
              <a:gd name="T30" fmla="*/ 0 w 40"/>
              <a:gd name="T31" fmla="*/ 2147483647 h 34"/>
              <a:gd name="T32" fmla="*/ 0 w 40"/>
              <a:gd name="T33" fmla="*/ 2147483647 h 34"/>
              <a:gd name="T34" fmla="*/ 2147483647 w 40"/>
              <a:gd name="T35" fmla="*/ 2147483647 h 34"/>
              <a:gd name="T36" fmla="*/ 2147483647 w 40"/>
              <a:gd name="T37" fmla="*/ 2147483647 h 34"/>
              <a:gd name="T38" fmla="*/ 2147483647 w 40"/>
              <a:gd name="T39" fmla="*/ 2147483647 h 34"/>
              <a:gd name="T40" fmla="*/ 2147483647 w 40"/>
              <a:gd name="T41" fmla="*/ 2147483647 h 34"/>
              <a:gd name="T42" fmla="*/ 2147483647 w 40"/>
              <a:gd name="T43" fmla="*/ 2147483647 h 34"/>
              <a:gd name="T44" fmla="*/ 2147483647 w 40"/>
              <a:gd name="T45" fmla="*/ 2147483647 h 34"/>
              <a:gd name="T46" fmla="*/ 2147483647 w 40"/>
              <a:gd name="T47" fmla="*/ 2147483647 h 34"/>
              <a:gd name="T48" fmla="*/ 2147483647 w 40"/>
              <a:gd name="T49" fmla="*/ 2147483647 h 34"/>
              <a:gd name="T50" fmla="*/ 2147483647 w 40"/>
              <a:gd name="T51" fmla="*/ 2147483647 h 34"/>
              <a:gd name="T52" fmla="*/ 2147483647 w 40"/>
              <a:gd name="T53" fmla="*/ 2147483647 h 34"/>
              <a:gd name="T54" fmla="*/ 2147483647 w 40"/>
              <a:gd name="T55" fmla="*/ 2147483647 h 34"/>
              <a:gd name="T56" fmla="*/ 2147483647 w 40"/>
              <a:gd name="T57" fmla="*/ 2147483647 h 34"/>
              <a:gd name="T58" fmla="*/ 2147483647 w 40"/>
              <a:gd name="T59" fmla="*/ 2147483647 h 34"/>
              <a:gd name="T60" fmla="*/ 2147483647 w 40"/>
              <a:gd name="T61" fmla="*/ 2147483647 h 34"/>
              <a:gd name="T62" fmla="*/ 2147483647 w 40"/>
              <a:gd name="T63" fmla="*/ 2147483647 h 34"/>
              <a:gd name="T64" fmla="*/ 2147483647 w 40"/>
              <a:gd name="T65" fmla="*/ 2147483647 h 34"/>
              <a:gd name="T66" fmla="*/ 2147483647 w 40"/>
              <a:gd name="T67" fmla="*/ 2147483647 h 34"/>
              <a:gd name="T68" fmla="*/ 2147483647 w 40"/>
              <a:gd name="T69" fmla="*/ 2147483647 h 34"/>
              <a:gd name="T70" fmla="*/ 2147483647 w 40"/>
              <a:gd name="T71" fmla="*/ 2147483647 h 34"/>
              <a:gd name="T72" fmla="*/ 2147483647 w 40"/>
              <a:gd name="T73" fmla="*/ 2147483647 h 34"/>
              <a:gd name="T74" fmla="*/ 2147483647 w 40"/>
              <a:gd name="T75" fmla="*/ 2147483647 h 34"/>
              <a:gd name="T76" fmla="*/ 2147483647 w 40"/>
              <a:gd name="T77" fmla="*/ 2147483647 h 34"/>
              <a:gd name="T78" fmla="*/ 2147483647 w 40"/>
              <a:gd name="T79" fmla="*/ 2147483647 h 34"/>
              <a:gd name="T80" fmla="*/ 2147483647 w 40"/>
              <a:gd name="T81" fmla="*/ 2147483647 h 34"/>
              <a:gd name="T82" fmla="*/ 2147483647 w 40"/>
              <a:gd name="T83" fmla="*/ 2147483647 h 34"/>
              <a:gd name="T84" fmla="*/ 2147483647 w 40"/>
              <a:gd name="T85" fmla="*/ 2147483647 h 34"/>
              <a:gd name="T86" fmla="*/ 2147483647 w 40"/>
              <a:gd name="T87" fmla="*/ 2147483647 h 34"/>
              <a:gd name="T88" fmla="*/ 2147483647 w 40"/>
              <a:gd name="T89" fmla="*/ 2147483647 h 34"/>
              <a:gd name="T90" fmla="*/ 2147483647 w 40"/>
              <a:gd name="T91" fmla="*/ 2147483647 h 34"/>
              <a:gd name="T92" fmla="*/ 2147483647 w 40"/>
              <a:gd name="T93" fmla="*/ 2147483647 h 34"/>
              <a:gd name="T94" fmla="*/ 2147483647 w 40"/>
              <a:gd name="T95" fmla="*/ 2147483647 h 34"/>
              <a:gd name="T96" fmla="*/ 2147483647 w 40"/>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path>
            </a:pathLst>
          </a:custGeom>
          <a:solidFill>
            <a:srgbClr val="FFFF00"/>
          </a:solidFill>
          <a:ln w="4763">
            <a:solidFill>
              <a:srgbClr val="990000"/>
            </a:solidFill>
            <a:round/>
            <a:headEnd/>
            <a:tailEnd/>
          </a:ln>
        </p:spPr>
        <p:txBody>
          <a:bodyPr/>
          <a:lstStyle/>
          <a:p>
            <a:endParaRPr lang="en-US"/>
          </a:p>
        </p:txBody>
      </p:sp>
      <p:sp>
        <p:nvSpPr>
          <p:cNvPr id="53384" name="Freeform 135"/>
          <p:cNvSpPr>
            <a:spLocks/>
          </p:cNvSpPr>
          <p:nvPr/>
        </p:nvSpPr>
        <p:spPr bwMode="auto">
          <a:xfrm>
            <a:off x="6151566" y="4497391"/>
            <a:ext cx="331787" cy="363537"/>
          </a:xfrm>
          <a:custGeom>
            <a:avLst/>
            <a:gdLst>
              <a:gd name="T0" fmla="*/ 2147483647 w 235"/>
              <a:gd name="T1" fmla="*/ 2147483647 h 229"/>
              <a:gd name="T2" fmla="*/ 2147483647 w 235"/>
              <a:gd name="T3" fmla="*/ 2147483647 h 229"/>
              <a:gd name="T4" fmla="*/ 2147483647 w 235"/>
              <a:gd name="T5" fmla="*/ 2147483647 h 229"/>
              <a:gd name="T6" fmla="*/ 2147483647 w 235"/>
              <a:gd name="T7" fmla="*/ 2147483647 h 229"/>
              <a:gd name="T8" fmla="*/ 2147483647 w 235"/>
              <a:gd name="T9" fmla="*/ 2147483647 h 229"/>
              <a:gd name="T10" fmla="*/ 2147483647 w 235"/>
              <a:gd name="T11" fmla="*/ 2147483647 h 229"/>
              <a:gd name="T12" fmla="*/ 2147483647 w 235"/>
              <a:gd name="T13" fmla="*/ 2147483647 h 229"/>
              <a:gd name="T14" fmla="*/ 2147483647 w 235"/>
              <a:gd name="T15" fmla="*/ 2147483647 h 229"/>
              <a:gd name="T16" fmla="*/ 2147483647 w 235"/>
              <a:gd name="T17" fmla="*/ 2147483647 h 229"/>
              <a:gd name="T18" fmla="*/ 2147483647 w 235"/>
              <a:gd name="T19" fmla="*/ 2147483647 h 229"/>
              <a:gd name="T20" fmla="*/ 2147483647 w 235"/>
              <a:gd name="T21" fmla="*/ 2147483647 h 229"/>
              <a:gd name="T22" fmla="*/ 2147483647 w 235"/>
              <a:gd name="T23" fmla="*/ 2147483647 h 229"/>
              <a:gd name="T24" fmla="*/ 2147483647 w 235"/>
              <a:gd name="T25" fmla="*/ 2147483647 h 229"/>
              <a:gd name="T26" fmla="*/ 2147483647 w 235"/>
              <a:gd name="T27" fmla="*/ 2147483647 h 229"/>
              <a:gd name="T28" fmla="*/ 2147483647 w 235"/>
              <a:gd name="T29" fmla="*/ 2147483647 h 229"/>
              <a:gd name="T30" fmla="*/ 2147483647 w 235"/>
              <a:gd name="T31" fmla="*/ 2147483647 h 229"/>
              <a:gd name="T32" fmla="*/ 2147483647 w 235"/>
              <a:gd name="T33" fmla="*/ 2147483647 h 229"/>
              <a:gd name="T34" fmla="*/ 2147483647 w 235"/>
              <a:gd name="T35" fmla="*/ 2147483647 h 229"/>
              <a:gd name="T36" fmla="*/ 2147483647 w 235"/>
              <a:gd name="T37" fmla="*/ 2147483647 h 229"/>
              <a:gd name="T38" fmla="*/ 2147483647 w 235"/>
              <a:gd name="T39" fmla="*/ 2147483647 h 229"/>
              <a:gd name="T40" fmla="*/ 2147483647 w 235"/>
              <a:gd name="T41" fmla="*/ 2147483647 h 229"/>
              <a:gd name="T42" fmla="*/ 2147483647 w 235"/>
              <a:gd name="T43" fmla="*/ 2147483647 h 229"/>
              <a:gd name="T44" fmla="*/ 2147483647 w 235"/>
              <a:gd name="T45" fmla="*/ 2147483647 h 229"/>
              <a:gd name="T46" fmla="*/ 2147483647 w 235"/>
              <a:gd name="T47" fmla="*/ 2147483647 h 229"/>
              <a:gd name="T48" fmla="*/ 2147483647 w 235"/>
              <a:gd name="T49" fmla="*/ 2147483647 h 229"/>
              <a:gd name="T50" fmla="*/ 2147483647 w 235"/>
              <a:gd name="T51" fmla="*/ 2147483647 h 229"/>
              <a:gd name="T52" fmla="*/ 2147483647 w 235"/>
              <a:gd name="T53" fmla="*/ 2147483647 h 229"/>
              <a:gd name="T54" fmla="*/ 2147483647 w 235"/>
              <a:gd name="T55" fmla="*/ 2147483647 h 229"/>
              <a:gd name="T56" fmla="*/ 2147483647 w 235"/>
              <a:gd name="T57" fmla="*/ 2147483647 h 229"/>
              <a:gd name="T58" fmla="*/ 2147483647 w 235"/>
              <a:gd name="T59" fmla="*/ 2147483647 h 229"/>
              <a:gd name="T60" fmla="*/ 2147483647 w 235"/>
              <a:gd name="T61" fmla="*/ 2147483647 h 229"/>
              <a:gd name="T62" fmla="*/ 2147483647 w 235"/>
              <a:gd name="T63" fmla="*/ 2147483647 h 229"/>
              <a:gd name="T64" fmla="*/ 2147483647 w 235"/>
              <a:gd name="T65" fmla="*/ 2147483647 h 229"/>
              <a:gd name="T66" fmla="*/ 2147483647 w 235"/>
              <a:gd name="T67" fmla="*/ 2147483647 h 229"/>
              <a:gd name="T68" fmla="*/ 2147483647 w 235"/>
              <a:gd name="T69" fmla="*/ 2147483647 h 229"/>
              <a:gd name="T70" fmla="*/ 2147483647 w 235"/>
              <a:gd name="T71" fmla="*/ 2147483647 h 229"/>
              <a:gd name="T72" fmla="*/ 2147483647 w 235"/>
              <a:gd name="T73" fmla="*/ 2147483647 h 229"/>
              <a:gd name="T74" fmla="*/ 2147483647 w 235"/>
              <a:gd name="T75" fmla="*/ 2147483647 h 229"/>
              <a:gd name="T76" fmla="*/ 2147483647 w 235"/>
              <a:gd name="T77" fmla="*/ 2147483647 h 229"/>
              <a:gd name="T78" fmla="*/ 2147483647 w 235"/>
              <a:gd name="T79" fmla="*/ 2147483647 h 229"/>
              <a:gd name="T80" fmla="*/ 2147483647 w 235"/>
              <a:gd name="T81" fmla="*/ 2147483647 h 229"/>
              <a:gd name="T82" fmla="*/ 2147483647 w 235"/>
              <a:gd name="T83" fmla="*/ 2147483647 h 229"/>
              <a:gd name="T84" fmla="*/ 2147483647 w 235"/>
              <a:gd name="T85" fmla="*/ 2147483647 h 229"/>
              <a:gd name="T86" fmla="*/ 2147483647 w 235"/>
              <a:gd name="T87" fmla="*/ 2147483647 h 229"/>
              <a:gd name="T88" fmla="*/ 0 w 235"/>
              <a:gd name="T89" fmla="*/ 2147483647 h 229"/>
              <a:gd name="T90" fmla="*/ 2147483647 w 235"/>
              <a:gd name="T91" fmla="*/ 2147483647 h 229"/>
              <a:gd name="T92" fmla="*/ 2147483647 w 235"/>
              <a:gd name="T93" fmla="*/ 2147483647 h 229"/>
              <a:gd name="T94" fmla="*/ 2147483647 w 235"/>
              <a:gd name="T95" fmla="*/ 2147483647 h 229"/>
              <a:gd name="T96" fmla="*/ 2147483647 w 235"/>
              <a:gd name="T97" fmla="*/ 2147483647 h 229"/>
              <a:gd name="T98" fmla="*/ 2147483647 w 235"/>
              <a:gd name="T99" fmla="*/ 2147483647 h 229"/>
              <a:gd name="T100" fmla="*/ 2147483647 w 235"/>
              <a:gd name="T101" fmla="*/ 2147483647 h 2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5"/>
              <a:gd name="T154" fmla="*/ 0 h 229"/>
              <a:gd name="T155" fmla="*/ 235 w 235"/>
              <a:gd name="T156" fmla="*/ 229 h 22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5" h="229">
                <a:moveTo>
                  <a:pt x="12" y="59"/>
                </a:moveTo>
                <a:lnTo>
                  <a:pt x="15" y="62"/>
                </a:lnTo>
                <a:lnTo>
                  <a:pt x="17" y="67"/>
                </a:lnTo>
                <a:lnTo>
                  <a:pt x="19" y="70"/>
                </a:lnTo>
                <a:lnTo>
                  <a:pt x="22" y="72"/>
                </a:lnTo>
                <a:lnTo>
                  <a:pt x="25" y="77"/>
                </a:lnTo>
                <a:lnTo>
                  <a:pt x="28" y="80"/>
                </a:lnTo>
                <a:lnTo>
                  <a:pt x="30" y="83"/>
                </a:lnTo>
                <a:lnTo>
                  <a:pt x="30" y="87"/>
                </a:lnTo>
                <a:lnTo>
                  <a:pt x="30" y="96"/>
                </a:lnTo>
                <a:lnTo>
                  <a:pt x="28" y="105"/>
                </a:lnTo>
                <a:lnTo>
                  <a:pt x="28" y="112"/>
                </a:lnTo>
                <a:lnTo>
                  <a:pt x="28" y="121"/>
                </a:lnTo>
                <a:lnTo>
                  <a:pt x="27" y="130"/>
                </a:lnTo>
                <a:lnTo>
                  <a:pt x="27" y="139"/>
                </a:lnTo>
                <a:lnTo>
                  <a:pt x="27" y="147"/>
                </a:lnTo>
                <a:lnTo>
                  <a:pt x="27" y="155"/>
                </a:lnTo>
                <a:lnTo>
                  <a:pt x="28" y="158"/>
                </a:lnTo>
                <a:lnTo>
                  <a:pt x="30" y="160"/>
                </a:lnTo>
                <a:lnTo>
                  <a:pt x="30" y="163"/>
                </a:lnTo>
                <a:lnTo>
                  <a:pt x="31" y="164"/>
                </a:lnTo>
                <a:lnTo>
                  <a:pt x="33" y="167"/>
                </a:lnTo>
                <a:lnTo>
                  <a:pt x="34" y="169"/>
                </a:lnTo>
                <a:lnTo>
                  <a:pt x="36" y="172"/>
                </a:lnTo>
                <a:lnTo>
                  <a:pt x="36" y="173"/>
                </a:lnTo>
                <a:lnTo>
                  <a:pt x="34" y="179"/>
                </a:lnTo>
                <a:lnTo>
                  <a:pt x="31" y="184"/>
                </a:lnTo>
                <a:lnTo>
                  <a:pt x="28" y="188"/>
                </a:lnTo>
                <a:lnTo>
                  <a:pt x="25" y="194"/>
                </a:lnTo>
                <a:lnTo>
                  <a:pt x="22" y="198"/>
                </a:lnTo>
                <a:lnTo>
                  <a:pt x="21" y="203"/>
                </a:lnTo>
                <a:lnTo>
                  <a:pt x="19" y="209"/>
                </a:lnTo>
                <a:lnTo>
                  <a:pt x="19" y="213"/>
                </a:lnTo>
                <a:lnTo>
                  <a:pt x="22" y="219"/>
                </a:lnTo>
                <a:lnTo>
                  <a:pt x="25" y="222"/>
                </a:lnTo>
                <a:lnTo>
                  <a:pt x="30" y="227"/>
                </a:lnTo>
                <a:lnTo>
                  <a:pt x="36" y="228"/>
                </a:lnTo>
                <a:lnTo>
                  <a:pt x="42" y="229"/>
                </a:lnTo>
                <a:lnTo>
                  <a:pt x="48" y="229"/>
                </a:lnTo>
                <a:lnTo>
                  <a:pt x="54" y="227"/>
                </a:lnTo>
                <a:lnTo>
                  <a:pt x="59" y="224"/>
                </a:lnTo>
                <a:lnTo>
                  <a:pt x="65" y="218"/>
                </a:lnTo>
                <a:lnTo>
                  <a:pt x="71" y="212"/>
                </a:lnTo>
                <a:lnTo>
                  <a:pt x="77" y="207"/>
                </a:lnTo>
                <a:lnTo>
                  <a:pt x="83" y="203"/>
                </a:lnTo>
                <a:lnTo>
                  <a:pt x="89" y="198"/>
                </a:lnTo>
                <a:lnTo>
                  <a:pt x="95" y="194"/>
                </a:lnTo>
                <a:lnTo>
                  <a:pt x="101" y="189"/>
                </a:lnTo>
                <a:lnTo>
                  <a:pt x="108" y="185"/>
                </a:lnTo>
                <a:lnTo>
                  <a:pt x="113" y="181"/>
                </a:lnTo>
                <a:lnTo>
                  <a:pt x="117" y="176"/>
                </a:lnTo>
                <a:lnTo>
                  <a:pt x="122" y="170"/>
                </a:lnTo>
                <a:lnTo>
                  <a:pt x="125" y="166"/>
                </a:lnTo>
                <a:lnTo>
                  <a:pt x="127" y="160"/>
                </a:lnTo>
                <a:lnTo>
                  <a:pt x="130" y="154"/>
                </a:lnTo>
                <a:lnTo>
                  <a:pt x="133" y="148"/>
                </a:lnTo>
                <a:lnTo>
                  <a:pt x="136" y="144"/>
                </a:lnTo>
                <a:lnTo>
                  <a:pt x="141" y="139"/>
                </a:lnTo>
                <a:lnTo>
                  <a:pt x="145" y="136"/>
                </a:lnTo>
                <a:lnTo>
                  <a:pt x="150" y="133"/>
                </a:lnTo>
                <a:lnTo>
                  <a:pt x="156" y="132"/>
                </a:lnTo>
                <a:lnTo>
                  <a:pt x="161" y="129"/>
                </a:lnTo>
                <a:lnTo>
                  <a:pt x="166" y="127"/>
                </a:lnTo>
                <a:lnTo>
                  <a:pt x="172" y="124"/>
                </a:lnTo>
                <a:lnTo>
                  <a:pt x="176" y="121"/>
                </a:lnTo>
                <a:lnTo>
                  <a:pt x="181" y="117"/>
                </a:lnTo>
                <a:lnTo>
                  <a:pt x="182" y="111"/>
                </a:lnTo>
                <a:lnTo>
                  <a:pt x="184" y="105"/>
                </a:lnTo>
                <a:lnTo>
                  <a:pt x="185" y="99"/>
                </a:lnTo>
                <a:lnTo>
                  <a:pt x="187" y="93"/>
                </a:lnTo>
                <a:lnTo>
                  <a:pt x="188" y="87"/>
                </a:lnTo>
                <a:lnTo>
                  <a:pt x="191" y="83"/>
                </a:lnTo>
                <a:lnTo>
                  <a:pt x="196" y="80"/>
                </a:lnTo>
                <a:lnTo>
                  <a:pt x="200" y="78"/>
                </a:lnTo>
                <a:lnTo>
                  <a:pt x="204" y="77"/>
                </a:lnTo>
                <a:lnTo>
                  <a:pt x="207" y="75"/>
                </a:lnTo>
                <a:lnTo>
                  <a:pt x="212" y="74"/>
                </a:lnTo>
                <a:lnTo>
                  <a:pt x="216" y="71"/>
                </a:lnTo>
                <a:lnTo>
                  <a:pt x="221" y="68"/>
                </a:lnTo>
                <a:lnTo>
                  <a:pt x="224" y="65"/>
                </a:lnTo>
                <a:lnTo>
                  <a:pt x="225" y="61"/>
                </a:lnTo>
                <a:lnTo>
                  <a:pt x="228" y="55"/>
                </a:lnTo>
                <a:lnTo>
                  <a:pt x="231" y="50"/>
                </a:lnTo>
                <a:lnTo>
                  <a:pt x="232" y="44"/>
                </a:lnTo>
                <a:lnTo>
                  <a:pt x="234" y="40"/>
                </a:lnTo>
                <a:lnTo>
                  <a:pt x="235" y="34"/>
                </a:lnTo>
                <a:lnTo>
                  <a:pt x="234" y="30"/>
                </a:lnTo>
                <a:lnTo>
                  <a:pt x="231" y="25"/>
                </a:lnTo>
                <a:lnTo>
                  <a:pt x="227" y="22"/>
                </a:lnTo>
                <a:lnTo>
                  <a:pt x="222" y="19"/>
                </a:lnTo>
                <a:lnTo>
                  <a:pt x="218" y="18"/>
                </a:lnTo>
                <a:lnTo>
                  <a:pt x="213" y="18"/>
                </a:lnTo>
                <a:lnTo>
                  <a:pt x="209" y="19"/>
                </a:lnTo>
                <a:lnTo>
                  <a:pt x="201" y="22"/>
                </a:lnTo>
                <a:lnTo>
                  <a:pt x="196" y="28"/>
                </a:lnTo>
                <a:lnTo>
                  <a:pt x="188" y="35"/>
                </a:lnTo>
                <a:lnTo>
                  <a:pt x="182" y="43"/>
                </a:lnTo>
                <a:lnTo>
                  <a:pt x="176" y="49"/>
                </a:lnTo>
                <a:lnTo>
                  <a:pt x="169" y="53"/>
                </a:lnTo>
                <a:lnTo>
                  <a:pt x="163" y="55"/>
                </a:lnTo>
                <a:lnTo>
                  <a:pt x="156" y="56"/>
                </a:lnTo>
                <a:lnTo>
                  <a:pt x="150" y="55"/>
                </a:lnTo>
                <a:lnTo>
                  <a:pt x="142" y="55"/>
                </a:lnTo>
                <a:lnTo>
                  <a:pt x="136" y="52"/>
                </a:lnTo>
                <a:lnTo>
                  <a:pt x="129" y="50"/>
                </a:lnTo>
                <a:lnTo>
                  <a:pt x="122" y="47"/>
                </a:lnTo>
                <a:lnTo>
                  <a:pt x="116" y="44"/>
                </a:lnTo>
                <a:lnTo>
                  <a:pt x="111" y="43"/>
                </a:lnTo>
                <a:lnTo>
                  <a:pt x="108" y="40"/>
                </a:lnTo>
                <a:lnTo>
                  <a:pt x="105" y="37"/>
                </a:lnTo>
                <a:lnTo>
                  <a:pt x="101" y="34"/>
                </a:lnTo>
                <a:lnTo>
                  <a:pt x="98" y="33"/>
                </a:lnTo>
                <a:lnTo>
                  <a:pt x="95" y="30"/>
                </a:lnTo>
                <a:lnTo>
                  <a:pt x="90" y="27"/>
                </a:lnTo>
                <a:lnTo>
                  <a:pt x="88" y="24"/>
                </a:lnTo>
                <a:lnTo>
                  <a:pt x="85" y="22"/>
                </a:lnTo>
                <a:lnTo>
                  <a:pt x="82" y="22"/>
                </a:lnTo>
                <a:lnTo>
                  <a:pt x="80" y="22"/>
                </a:lnTo>
                <a:lnTo>
                  <a:pt x="77" y="22"/>
                </a:lnTo>
                <a:lnTo>
                  <a:pt x="76" y="24"/>
                </a:lnTo>
                <a:lnTo>
                  <a:pt x="73" y="24"/>
                </a:lnTo>
                <a:lnTo>
                  <a:pt x="71" y="24"/>
                </a:lnTo>
                <a:lnTo>
                  <a:pt x="70" y="24"/>
                </a:lnTo>
                <a:lnTo>
                  <a:pt x="67" y="22"/>
                </a:lnTo>
                <a:lnTo>
                  <a:pt x="61" y="19"/>
                </a:lnTo>
                <a:lnTo>
                  <a:pt x="54" y="15"/>
                </a:lnTo>
                <a:lnTo>
                  <a:pt x="43" y="10"/>
                </a:lnTo>
                <a:lnTo>
                  <a:pt x="34" y="6"/>
                </a:lnTo>
                <a:lnTo>
                  <a:pt x="25" y="3"/>
                </a:lnTo>
                <a:lnTo>
                  <a:pt x="18" y="0"/>
                </a:lnTo>
                <a:lnTo>
                  <a:pt x="14" y="0"/>
                </a:lnTo>
                <a:lnTo>
                  <a:pt x="8" y="4"/>
                </a:lnTo>
                <a:lnTo>
                  <a:pt x="3" y="9"/>
                </a:lnTo>
                <a:lnTo>
                  <a:pt x="0" y="16"/>
                </a:lnTo>
                <a:lnTo>
                  <a:pt x="0" y="22"/>
                </a:lnTo>
                <a:lnTo>
                  <a:pt x="0" y="30"/>
                </a:lnTo>
                <a:lnTo>
                  <a:pt x="3" y="38"/>
                </a:lnTo>
                <a:lnTo>
                  <a:pt x="6" y="46"/>
                </a:lnTo>
                <a:lnTo>
                  <a:pt x="11" y="52"/>
                </a:lnTo>
                <a:lnTo>
                  <a:pt x="11" y="53"/>
                </a:lnTo>
                <a:lnTo>
                  <a:pt x="11" y="55"/>
                </a:lnTo>
                <a:lnTo>
                  <a:pt x="11" y="56"/>
                </a:lnTo>
                <a:lnTo>
                  <a:pt x="12" y="58"/>
                </a:lnTo>
                <a:lnTo>
                  <a:pt x="12"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5" name="Freeform 136"/>
          <p:cNvSpPr>
            <a:spLocks/>
          </p:cNvSpPr>
          <p:nvPr/>
        </p:nvSpPr>
        <p:spPr bwMode="auto">
          <a:xfrm>
            <a:off x="6245229" y="4679953"/>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6" name="Freeform 137"/>
          <p:cNvSpPr>
            <a:spLocks/>
          </p:cNvSpPr>
          <p:nvPr/>
        </p:nvSpPr>
        <p:spPr bwMode="auto">
          <a:xfrm>
            <a:off x="6245229" y="4679953"/>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1588">
            <a:solidFill>
              <a:srgbClr val="990000"/>
            </a:solidFill>
            <a:round/>
            <a:headEnd/>
            <a:tailEnd/>
          </a:ln>
        </p:spPr>
        <p:txBody>
          <a:bodyPr/>
          <a:lstStyle/>
          <a:p>
            <a:endParaRPr lang="en-US"/>
          </a:p>
        </p:txBody>
      </p:sp>
      <p:sp>
        <p:nvSpPr>
          <p:cNvPr id="53387" name="Freeform 138"/>
          <p:cNvSpPr>
            <a:spLocks/>
          </p:cNvSpPr>
          <p:nvPr/>
        </p:nvSpPr>
        <p:spPr bwMode="auto">
          <a:xfrm>
            <a:off x="6245229" y="4679953"/>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4763">
            <a:solidFill>
              <a:srgbClr val="990000"/>
            </a:solidFill>
            <a:round/>
            <a:headEnd/>
            <a:tailEnd/>
          </a:ln>
        </p:spPr>
        <p:txBody>
          <a:bodyPr/>
          <a:lstStyle/>
          <a:p>
            <a:endParaRPr lang="en-US"/>
          </a:p>
        </p:txBody>
      </p:sp>
      <p:sp>
        <p:nvSpPr>
          <p:cNvPr id="53388" name="Freeform 139"/>
          <p:cNvSpPr>
            <a:spLocks/>
          </p:cNvSpPr>
          <p:nvPr/>
        </p:nvSpPr>
        <p:spPr bwMode="auto">
          <a:xfrm>
            <a:off x="6202364" y="4652963"/>
            <a:ext cx="55563"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9" name="Freeform 140"/>
          <p:cNvSpPr>
            <a:spLocks/>
          </p:cNvSpPr>
          <p:nvPr/>
        </p:nvSpPr>
        <p:spPr bwMode="auto">
          <a:xfrm>
            <a:off x="6202364" y="4652963"/>
            <a:ext cx="55563"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1588">
            <a:solidFill>
              <a:srgbClr val="990000"/>
            </a:solidFill>
            <a:round/>
            <a:headEnd/>
            <a:tailEnd/>
          </a:ln>
        </p:spPr>
        <p:txBody>
          <a:bodyPr/>
          <a:lstStyle/>
          <a:p>
            <a:endParaRPr lang="en-US"/>
          </a:p>
        </p:txBody>
      </p:sp>
      <p:sp>
        <p:nvSpPr>
          <p:cNvPr id="53390" name="Freeform 141"/>
          <p:cNvSpPr>
            <a:spLocks/>
          </p:cNvSpPr>
          <p:nvPr/>
        </p:nvSpPr>
        <p:spPr bwMode="auto">
          <a:xfrm>
            <a:off x="6202364" y="4652963"/>
            <a:ext cx="55563"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4763">
            <a:solidFill>
              <a:srgbClr val="990000"/>
            </a:solidFill>
            <a:round/>
            <a:headEnd/>
            <a:tailEnd/>
          </a:ln>
        </p:spPr>
        <p:txBody>
          <a:bodyPr/>
          <a:lstStyle/>
          <a:p>
            <a:endParaRPr lang="en-US"/>
          </a:p>
        </p:txBody>
      </p:sp>
      <p:sp>
        <p:nvSpPr>
          <p:cNvPr id="53391" name="Freeform 142"/>
          <p:cNvSpPr>
            <a:spLocks/>
          </p:cNvSpPr>
          <p:nvPr/>
        </p:nvSpPr>
        <p:spPr bwMode="auto">
          <a:xfrm>
            <a:off x="6181728" y="4576764"/>
            <a:ext cx="60325" cy="80963"/>
          </a:xfrm>
          <a:custGeom>
            <a:avLst/>
            <a:gdLst>
              <a:gd name="T0" fmla="*/ 2147483647 w 43"/>
              <a:gd name="T1" fmla="*/ 2147483647 h 51"/>
              <a:gd name="T2" fmla="*/ 2147483647 w 43"/>
              <a:gd name="T3" fmla="*/ 2147483647 h 51"/>
              <a:gd name="T4" fmla="*/ 2147483647 w 43"/>
              <a:gd name="T5" fmla="*/ 2147483647 h 51"/>
              <a:gd name="T6" fmla="*/ 2147483647 w 43"/>
              <a:gd name="T7" fmla="*/ 2147483647 h 51"/>
              <a:gd name="T8" fmla="*/ 2147483647 w 43"/>
              <a:gd name="T9" fmla="*/ 2147483647 h 51"/>
              <a:gd name="T10" fmla="*/ 2147483647 w 43"/>
              <a:gd name="T11" fmla="*/ 2147483647 h 51"/>
              <a:gd name="T12" fmla="*/ 2147483647 w 43"/>
              <a:gd name="T13" fmla="*/ 2147483647 h 51"/>
              <a:gd name="T14" fmla="*/ 2147483647 w 43"/>
              <a:gd name="T15" fmla="*/ 2147483647 h 51"/>
              <a:gd name="T16" fmla="*/ 2147483647 w 43"/>
              <a:gd name="T17" fmla="*/ 2147483647 h 51"/>
              <a:gd name="T18" fmla="*/ 2147483647 w 43"/>
              <a:gd name="T19" fmla="*/ 2147483647 h 51"/>
              <a:gd name="T20" fmla="*/ 2147483647 w 43"/>
              <a:gd name="T21" fmla="*/ 2147483647 h 51"/>
              <a:gd name="T22" fmla="*/ 2147483647 w 43"/>
              <a:gd name="T23" fmla="*/ 2147483647 h 51"/>
              <a:gd name="T24" fmla="*/ 2147483647 w 43"/>
              <a:gd name="T25" fmla="*/ 2147483647 h 51"/>
              <a:gd name="T26" fmla="*/ 2147483647 w 43"/>
              <a:gd name="T27" fmla="*/ 2147483647 h 51"/>
              <a:gd name="T28" fmla="*/ 2147483647 w 43"/>
              <a:gd name="T29" fmla="*/ 2147483647 h 51"/>
              <a:gd name="T30" fmla="*/ 2147483647 w 43"/>
              <a:gd name="T31" fmla="*/ 2147483647 h 51"/>
              <a:gd name="T32" fmla="*/ 2147483647 w 43"/>
              <a:gd name="T33" fmla="*/ 2147483647 h 51"/>
              <a:gd name="T34" fmla="*/ 2147483647 w 43"/>
              <a:gd name="T35" fmla="*/ 2147483647 h 51"/>
              <a:gd name="T36" fmla="*/ 2147483647 w 43"/>
              <a:gd name="T37" fmla="*/ 2147483647 h 51"/>
              <a:gd name="T38" fmla="*/ 2147483647 w 43"/>
              <a:gd name="T39" fmla="*/ 2147483647 h 51"/>
              <a:gd name="T40" fmla="*/ 2147483647 w 43"/>
              <a:gd name="T41" fmla="*/ 2147483647 h 51"/>
              <a:gd name="T42" fmla="*/ 2147483647 w 43"/>
              <a:gd name="T43" fmla="*/ 2147483647 h 51"/>
              <a:gd name="T44" fmla="*/ 2147483647 w 43"/>
              <a:gd name="T45" fmla="*/ 0 h 51"/>
              <a:gd name="T46" fmla="*/ 2147483647 w 43"/>
              <a:gd name="T47" fmla="*/ 0 h 51"/>
              <a:gd name="T48" fmla="*/ 2147483647 w 43"/>
              <a:gd name="T49" fmla="*/ 2147483647 h 51"/>
              <a:gd name="T50" fmla="*/ 0 w 43"/>
              <a:gd name="T51" fmla="*/ 2147483647 h 51"/>
              <a:gd name="T52" fmla="*/ 0 w 43"/>
              <a:gd name="T53" fmla="*/ 2147483647 h 51"/>
              <a:gd name="T54" fmla="*/ 0 w 43"/>
              <a:gd name="T55" fmla="*/ 2147483647 h 51"/>
              <a:gd name="T56" fmla="*/ 2147483647 w 43"/>
              <a:gd name="T57" fmla="*/ 2147483647 h 51"/>
              <a:gd name="T58" fmla="*/ 2147483647 w 43"/>
              <a:gd name="T59" fmla="*/ 2147483647 h 51"/>
              <a:gd name="T60" fmla="*/ 2147483647 w 43"/>
              <a:gd name="T61" fmla="*/ 2147483647 h 51"/>
              <a:gd name="T62" fmla="*/ 2147483647 w 43"/>
              <a:gd name="T63" fmla="*/ 2147483647 h 51"/>
              <a:gd name="T64" fmla="*/ 2147483647 w 43"/>
              <a:gd name="T65" fmla="*/ 2147483647 h 51"/>
              <a:gd name="T66" fmla="*/ 2147483647 w 43"/>
              <a:gd name="T67" fmla="*/ 2147483647 h 51"/>
              <a:gd name="T68" fmla="*/ 2147483647 w 43"/>
              <a:gd name="T69" fmla="*/ 2147483647 h 51"/>
              <a:gd name="T70" fmla="*/ 2147483647 w 43"/>
              <a:gd name="T71" fmla="*/ 2147483647 h 51"/>
              <a:gd name="T72" fmla="*/ 2147483647 w 43"/>
              <a:gd name="T73" fmla="*/ 2147483647 h 51"/>
              <a:gd name="T74" fmla="*/ 2147483647 w 43"/>
              <a:gd name="T75" fmla="*/ 2147483647 h 51"/>
              <a:gd name="T76" fmla="*/ 2147483647 w 43"/>
              <a:gd name="T77" fmla="*/ 2147483647 h 51"/>
              <a:gd name="T78" fmla="*/ 2147483647 w 43"/>
              <a:gd name="T79" fmla="*/ 2147483647 h 51"/>
              <a:gd name="T80" fmla="*/ 2147483647 w 43"/>
              <a:gd name="T81" fmla="*/ 2147483647 h 51"/>
              <a:gd name="T82" fmla="*/ 2147483647 w 43"/>
              <a:gd name="T83" fmla="*/ 2147483647 h 51"/>
              <a:gd name="T84" fmla="*/ 2147483647 w 43"/>
              <a:gd name="T85" fmla="*/ 2147483647 h 51"/>
              <a:gd name="T86" fmla="*/ 2147483647 w 43"/>
              <a:gd name="T87" fmla="*/ 2147483647 h 51"/>
              <a:gd name="T88" fmla="*/ 2147483647 w 43"/>
              <a:gd name="T89" fmla="*/ 2147483647 h 51"/>
              <a:gd name="T90" fmla="*/ 2147483647 w 43"/>
              <a:gd name="T91" fmla="*/ 2147483647 h 51"/>
              <a:gd name="T92" fmla="*/ 2147483647 w 43"/>
              <a:gd name="T93" fmla="*/ 2147483647 h 51"/>
              <a:gd name="T94" fmla="*/ 2147483647 w 43"/>
              <a:gd name="T95" fmla="*/ 2147483647 h 51"/>
              <a:gd name="T96" fmla="*/ 2147483647 w 43"/>
              <a:gd name="T97" fmla="*/ 2147483647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2" name="Freeform 143"/>
          <p:cNvSpPr>
            <a:spLocks/>
          </p:cNvSpPr>
          <p:nvPr/>
        </p:nvSpPr>
        <p:spPr bwMode="auto">
          <a:xfrm>
            <a:off x="6181728" y="4576764"/>
            <a:ext cx="60325" cy="80963"/>
          </a:xfrm>
          <a:custGeom>
            <a:avLst/>
            <a:gdLst>
              <a:gd name="T0" fmla="*/ 2147483647 w 43"/>
              <a:gd name="T1" fmla="*/ 2147483647 h 51"/>
              <a:gd name="T2" fmla="*/ 2147483647 w 43"/>
              <a:gd name="T3" fmla="*/ 2147483647 h 51"/>
              <a:gd name="T4" fmla="*/ 2147483647 w 43"/>
              <a:gd name="T5" fmla="*/ 2147483647 h 51"/>
              <a:gd name="T6" fmla="*/ 2147483647 w 43"/>
              <a:gd name="T7" fmla="*/ 2147483647 h 51"/>
              <a:gd name="T8" fmla="*/ 2147483647 w 43"/>
              <a:gd name="T9" fmla="*/ 2147483647 h 51"/>
              <a:gd name="T10" fmla="*/ 2147483647 w 43"/>
              <a:gd name="T11" fmla="*/ 2147483647 h 51"/>
              <a:gd name="T12" fmla="*/ 2147483647 w 43"/>
              <a:gd name="T13" fmla="*/ 2147483647 h 51"/>
              <a:gd name="T14" fmla="*/ 2147483647 w 43"/>
              <a:gd name="T15" fmla="*/ 2147483647 h 51"/>
              <a:gd name="T16" fmla="*/ 2147483647 w 43"/>
              <a:gd name="T17" fmla="*/ 2147483647 h 51"/>
              <a:gd name="T18" fmla="*/ 2147483647 w 43"/>
              <a:gd name="T19" fmla="*/ 2147483647 h 51"/>
              <a:gd name="T20" fmla="*/ 2147483647 w 43"/>
              <a:gd name="T21" fmla="*/ 2147483647 h 51"/>
              <a:gd name="T22" fmla="*/ 2147483647 w 43"/>
              <a:gd name="T23" fmla="*/ 2147483647 h 51"/>
              <a:gd name="T24" fmla="*/ 2147483647 w 43"/>
              <a:gd name="T25" fmla="*/ 2147483647 h 51"/>
              <a:gd name="T26" fmla="*/ 2147483647 w 43"/>
              <a:gd name="T27" fmla="*/ 2147483647 h 51"/>
              <a:gd name="T28" fmla="*/ 2147483647 w 43"/>
              <a:gd name="T29" fmla="*/ 2147483647 h 51"/>
              <a:gd name="T30" fmla="*/ 2147483647 w 43"/>
              <a:gd name="T31" fmla="*/ 2147483647 h 51"/>
              <a:gd name="T32" fmla="*/ 2147483647 w 43"/>
              <a:gd name="T33" fmla="*/ 2147483647 h 51"/>
              <a:gd name="T34" fmla="*/ 2147483647 w 43"/>
              <a:gd name="T35" fmla="*/ 2147483647 h 51"/>
              <a:gd name="T36" fmla="*/ 2147483647 w 43"/>
              <a:gd name="T37" fmla="*/ 2147483647 h 51"/>
              <a:gd name="T38" fmla="*/ 2147483647 w 43"/>
              <a:gd name="T39" fmla="*/ 2147483647 h 51"/>
              <a:gd name="T40" fmla="*/ 2147483647 w 43"/>
              <a:gd name="T41" fmla="*/ 2147483647 h 51"/>
              <a:gd name="T42" fmla="*/ 2147483647 w 43"/>
              <a:gd name="T43" fmla="*/ 2147483647 h 51"/>
              <a:gd name="T44" fmla="*/ 2147483647 w 43"/>
              <a:gd name="T45" fmla="*/ 0 h 51"/>
              <a:gd name="T46" fmla="*/ 2147483647 w 43"/>
              <a:gd name="T47" fmla="*/ 0 h 51"/>
              <a:gd name="T48" fmla="*/ 2147483647 w 43"/>
              <a:gd name="T49" fmla="*/ 2147483647 h 51"/>
              <a:gd name="T50" fmla="*/ 0 w 43"/>
              <a:gd name="T51" fmla="*/ 2147483647 h 51"/>
              <a:gd name="T52" fmla="*/ 0 w 43"/>
              <a:gd name="T53" fmla="*/ 2147483647 h 51"/>
              <a:gd name="T54" fmla="*/ 0 w 43"/>
              <a:gd name="T55" fmla="*/ 2147483647 h 51"/>
              <a:gd name="T56" fmla="*/ 2147483647 w 43"/>
              <a:gd name="T57" fmla="*/ 2147483647 h 51"/>
              <a:gd name="T58" fmla="*/ 2147483647 w 43"/>
              <a:gd name="T59" fmla="*/ 2147483647 h 51"/>
              <a:gd name="T60" fmla="*/ 2147483647 w 43"/>
              <a:gd name="T61" fmla="*/ 2147483647 h 51"/>
              <a:gd name="T62" fmla="*/ 2147483647 w 43"/>
              <a:gd name="T63" fmla="*/ 2147483647 h 51"/>
              <a:gd name="T64" fmla="*/ 2147483647 w 43"/>
              <a:gd name="T65" fmla="*/ 2147483647 h 51"/>
              <a:gd name="T66" fmla="*/ 2147483647 w 43"/>
              <a:gd name="T67" fmla="*/ 2147483647 h 51"/>
              <a:gd name="T68" fmla="*/ 2147483647 w 43"/>
              <a:gd name="T69" fmla="*/ 2147483647 h 51"/>
              <a:gd name="T70" fmla="*/ 2147483647 w 43"/>
              <a:gd name="T71" fmla="*/ 2147483647 h 51"/>
              <a:gd name="T72" fmla="*/ 2147483647 w 43"/>
              <a:gd name="T73" fmla="*/ 2147483647 h 51"/>
              <a:gd name="T74" fmla="*/ 2147483647 w 43"/>
              <a:gd name="T75" fmla="*/ 2147483647 h 51"/>
              <a:gd name="T76" fmla="*/ 2147483647 w 43"/>
              <a:gd name="T77" fmla="*/ 2147483647 h 51"/>
              <a:gd name="T78" fmla="*/ 2147483647 w 43"/>
              <a:gd name="T79" fmla="*/ 2147483647 h 51"/>
              <a:gd name="T80" fmla="*/ 2147483647 w 43"/>
              <a:gd name="T81" fmla="*/ 2147483647 h 51"/>
              <a:gd name="T82" fmla="*/ 2147483647 w 43"/>
              <a:gd name="T83" fmla="*/ 2147483647 h 51"/>
              <a:gd name="T84" fmla="*/ 2147483647 w 43"/>
              <a:gd name="T85" fmla="*/ 2147483647 h 51"/>
              <a:gd name="T86" fmla="*/ 2147483647 w 43"/>
              <a:gd name="T87" fmla="*/ 2147483647 h 51"/>
              <a:gd name="T88" fmla="*/ 2147483647 w 43"/>
              <a:gd name="T89" fmla="*/ 2147483647 h 51"/>
              <a:gd name="T90" fmla="*/ 2147483647 w 43"/>
              <a:gd name="T91" fmla="*/ 2147483647 h 51"/>
              <a:gd name="T92" fmla="*/ 2147483647 w 43"/>
              <a:gd name="T93" fmla="*/ 2147483647 h 51"/>
              <a:gd name="T94" fmla="*/ 2147483647 w 43"/>
              <a:gd name="T95" fmla="*/ 2147483647 h 51"/>
              <a:gd name="T96" fmla="*/ 2147483647 w 43"/>
              <a:gd name="T97" fmla="*/ 2147483647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path>
            </a:pathLst>
          </a:custGeom>
          <a:solidFill>
            <a:srgbClr val="FFFF00"/>
          </a:solidFill>
          <a:ln w="4763">
            <a:solidFill>
              <a:srgbClr val="990000"/>
            </a:solidFill>
            <a:round/>
            <a:headEnd/>
            <a:tailEnd/>
          </a:ln>
        </p:spPr>
        <p:txBody>
          <a:bodyPr/>
          <a:lstStyle/>
          <a:p>
            <a:endParaRPr lang="en-US"/>
          </a:p>
        </p:txBody>
      </p:sp>
      <p:sp>
        <p:nvSpPr>
          <p:cNvPr id="53393" name="Freeform 144"/>
          <p:cNvSpPr>
            <a:spLocks/>
          </p:cNvSpPr>
          <p:nvPr/>
        </p:nvSpPr>
        <p:spPr bwMode="auto">
          <a:xfrm>
            <a:off x="6329366" y="4611689"/>
            <a:ext cx="73025" cy="80963"/>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4" name="Freeform 145"/>
          <p:cNvSpPr>
            <a:spLocks/>
          </p:cNvSpPr>
          <p:nvPr/>
        </p:nvSpPr>
        <p:spPr bwMode="auto">
          <a:xfrm>
            <a:off x="6329366" y="4611689"/>
            <a:ext cx="73025" cy="80963"/>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1588">
            <a:solidFill>
              <a:srgbClr val="990000"/>
            </a:solidFill>
            <a:round/>
            <a:headEnd/>
            <a:tailEnd/>
          </a:ln>
        </p:spPr>
        <p:txBody>
          <a:bodyPr/>
          <a:lstStyle/>
          <a:p>
            <a:endParaRPr lang="en-US"/>
          </a:p>
        </p:txBody>
      </p:sp>
      <p:sp>
        <p:nvSpPr>
          <p:cNvPr id="53395" name="Freeform 146"/>
          <p:cNvSpPr>
            <a:spLocks/>
          </p:cNvSpPr>
          <p:nvPr/>
        </p:nvSpPr>
        <p:spPr bwMode="auto">
          <a:xfrm>
            <a:off x="6329366" y="4611689"/>
            <a:ext cx="73025" cy="80963"/>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4763">
            <a:solidFill>
              <a:srgbClr val="990000"/>
            </a:solidFill>
            <a:round/>
            <a:headEnd/>
            <a:tailEnd/>
          </a:ln>
        </p:spPr>
        <p:txBody>
          <a:bodyPr/>
          <a:lstStyle/>
          <a:p>
            <a:endParaRPr lang="en-US"/>
          </a:p>
        </p:txBody>
      </p:sp>
      <p:sp>
        <p:nvSpPr>
          <p:cNvPr id="53396" name="Freeform 147"/>
          <p:cNvSpPr>
            <a:spLocks/>
          </p:cNvSpPr>
          <p:nvPr/>
        </p:nvSpPr>
        <p:spPr bwMode="auto">
          <a:xfrm>
            <a:off x="6249989" y="4594228"/>
            <a:ext cx="80963"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7" name="Freeform 148"/>
          <p:cNvSpPr>
            <a:spLocks/>
          </p:cNvSpPr>
          <p:nvPr/>
        </p:nvSpPr>
        <p:spPr bwMode="auto">
          <a:xfrm>
            <a:off x="6249989" y="4594228"/>
            <a:ext cx="80963"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1588">
            <a:solidFill>
              <a:srgbClr val="990000"/>
            </a:solidFill>
            <a:round/>
            <a:headEnd/>
            <a:tailEnd/>
          </a:ln>
        </p:spPr>
        <p:txBody>
          <a:bodyPr/>
          <a:lstStyle/>
          <a:p>
            <a:endParaRPr lang="en-US"/>
          </a:p>
        </p:txBody>
      </p:sp>
      <p:sp>
        <p:nvSpPr>
          <p:cNvPr id="53398" name="Freeform 149"/>
          <p:cNvSpPr>
            <a:spLocks/>
          </p:cNvSpPr>
          <p:nvPr/>
        </p:nvSpPr>
        <p:spPr bwMode="auto">
          <a:xfrm>
            <a:off x="6249989" y="4594228"/>
            <a:ext cx="80963"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4763">
            <a:solidFill>
              <a:srgbClr val="990000"/>
            </a:solidFill>
            <a:round/>
            <a:headEnd/>
            <a:tailEnd/>
          </a:ln>
        </p:spPr>
        <p:txBody>
          <a:bodyPr/>
          <a:lstStyle/>
          <a:p>
            <a:endParaRPr lang="en-US"/>
          </a:p>
        </p:txBody>
      </p:sp>
      <p:sp>
        <p:nvSpPr>
          <p:cNvPr id="53399" name="Freeform 150"/>
          <p:cNvSpPr>
            <a:spLocks/>
          </p:cNvSpPr>
          <p:nvPr/>
        </p:nvSpPr>
        <p:spPr bwMode="auto">
          <a:xfrm>
            <a:off x="6407151" y="4540250"/>
            <a:ext cx="63500" cy="69851"/>
          </a:xfrm>
          <a:custGeom>
            <a:avLst/>
            <a:gdLst>
              <a:gd name="T0" fmla="*/ 2147483647 w 46"/>
              <a:gd name="T1" fmla="*/ 2147483647 h 44"/>
              <a:gd name="T2" fmla="*/ 2147483647 w 46"/>
              <a:gd name="T3" fmla="*/ 2147483647 h 44"/>
              <a:gd name="T4" fmla="*/ 2147483647 w 46"/>
              <a:gd name="T5" fmla="*/ 2147483647 h 44"/>
              <a:gd name="T6" fmla="*/ 2147483647 w 46"/>
              <a:gd name="T7" fmla="*/ 2147483647 h 44"/>
              <a:gd name="T8" fmla="*/ 2147483647 w 46"/>
              <a:gd name="T9" fmla="*/ 2147483647 h 44"/>
              <a:gd name="T10" fmla="*/ 2147483647 w 46"/>
              <a:gd name="T11" fmla="*/ 2147483647 h 44"/>
              <a:gd name="T12" fmla="*/ 2147483647 w 46"/>
              <a:gd name="T13" fmla="*/ 2147483647 h 44"/>
              <a:gd name="T14" fmla="*/ 2147483647 w 46"/>
              <a:gd name="T15" fmla="*/ 2147483647 h 44"/>
              <a:gd name="T16" fmla="*/ 2147483647 w 46"/>
              <a:gd name="T17" fmla="*/ 2147483647 h 44"/>
              <a:gd name="T18" fmla="*/ 2147483647 w 46"/>
              <a:gd name="T19" fmla="*/ 2147483647 h 44"/>
              <a:gd name="T20" fmla="*/ 2147483647 w 46"/>
              <a:gd name="T21" fmla="*/ 2147483647 h 44"/>
              <a:gd name="T22" fmla="*/ 2147483647 w 46"/>
              <a:gd name="T23" fmla="*/ 2147483647 h 44"/>
              <a:gd name="T24" fmla="*/ 2147483647 w 46"/>
              <a:gd name="T25" fmla="*/ 2147483647 h 44"/>
              <a:gd name="T26" fmla="*/ 2147483647 w 46"/>
              <a:gd name="T27" fmla="*/ 2147483647 h 44"/>
              <a:gd name="T28" fmla="*/ 2147483647 w 46"/>
              <a:gd name="T29" fmla="*/ 0 h 44"/>
              <a:gd name="T30" fmla="*/ 2147483647 w 46"/>
              <a:gd name="T31" fmla="*/ 0 h 44"/>
              <a:gd name="T32" fmla="*/ 2147483647 w 46"/>
              <a:gd name="T33" fmla="*/ 2147483647 h 44"/>
              <a:gd name="T34" fmla="*/ 2147483647 w 46"/>
              <a:gd name="T35" fmla="*/ 2147483647 h 44"/>
              <a:gd name="T36" fmla="*/ 2147483647 w 46"/>
              <a:gd name="T37" fmla="*/ 2147483647 h 44"/>
              <a:gd name="T38" fmla="*/ 2147483647 w 46"/>
              <a:gd name="T39" fmla="*/ 2147483647 h 44"/>
              <a:gd name="T40" fmla="*/ 2147483647 w 46"/>
              <a:gd name="T41" fmla="*/ 2147483647 h 44"/>
              <a:gd name="T42" fmla="*/ 2147483647 w 46"/>
              <a:gd name="T43" fmla="*/ 2147483647 h 44"/>
              <a:gd name="T44" fmla="*/ 2147483647 w 46"/>
              <a:gd name="T45" fmla="*/ 2147483647 h 44"/>
              <a:gd name="T46" fmla="*/ 2147483647 w 46"/>
              <a:gd name="T47" fmla="*/ 2147483647 h 44"/>
              <a:gd name="T48" fmla="*/ 0 w 46"/>
              <a:gd name="T49" fmla="*/ 2147483647 h 44"/>
              <a:gd name="T50" fmla="*/ 0 w 46"/>
              <a:gd name="T51" fmla="*/ 2147483647 h 44"/>
              <a:gd name="T52" fmla="*/ 2147483647 w 46"/>
              <a:gd name="T53" fmla="*/ 2147483647 h 44"/>
              <a:gd name="T54" fmla="*/ 2147483647 w 46"/>
              <a:gd name="T55" fmla="*/ 2147483647 h 44"/>
              <a:gd name="T56" fmla="*/ 2147483647 w 46"/>
              <a:gd name="T57" fmla="*/ 2147483647 h 44"/>
              <a:gd name="T58" fmla="*/ 2147483647 w 46"/>
              <a:gd name="T59" fmla="*/ 2147483647 h 44"/>
              <a:gd name="T60" fmla="*/ 2147483647 w 46"/>
              <a:gd name="T61" fmla="*/ 2147483647 h 44"/>
              <a:gd name="T62" fmla="*/ 2147483647 w 46"/>
              <a:gd name="T63" fmla="*/ 2147483647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0" name="Freeform 151"/>
          <p:cNvSpPr>
            <a:spLocks/>
          </p:cNvSpPr>
          <p:nvPr/>
        </p:nvSpPr>
        <p:spPr bwMode="auto">
          <a:xfrm>
            <a:off x="6407151" y="4540250"/>
            <a:ext cx="63500" cy="69851"/>
          </a:xfrm>
          <a:custGeom>
            <a:avLst/>
            <a:gdLst>
              <a:gd name="T0" fmla="*/ 2147483647 w 46"/>
              <a:gd name="T1" fmla="*/ 2147483647 h 44"/>
              <a:gd name="T2" fmla="*/ 2147483647 w 46"/>
              <a:gd name="T3" fmla="*/ 2147483647 h 44"/>
              <a:gd name="T4" fmla="*/ 2147483647 w 46"/>
              <a:gd name="T5" fmla="*/ 2147483647 h 44"/>
              <a:gd name="T6" fmla="*/ 2147483647 w 46"/>
              <a:gd name="T7" fmla="*/ 2147483647 h 44"/>
              <a:gd name="T8" fmla="*/ 2147483647 w 46"/>
              <a:gd name="T9" fmla="*/ 2147483647 h 44"/>
              <a:gd name="T10" fmla="*/ 2147483647 w 46"/>
              <a:gd name="T11" fmla="*/ 2147483647 h 44"/>
              <a:gd name="T12" fmla="*/ 2147483647 w 46"/>
              <a:gd name="T13" fmla="*/ 2147483647 h 44"/>
              <a:gd name="T14" fmla="*/ 2147483647 w 46"/>
              <a:gd name="T15" fmla="*/ 2147483647 h 44"/>
              <a:gd name="T16" fmla="*/ 2147483647 w 46"/>
              <a:gd name="T17" fmla="*/ 2147483647 h 44"/>
              <a:gd name="T18" fmla="*/ 2147483647 w 46"/>
              <a:gd name="T19" fmla="*/ 2147483647 h 44"/>
              <a:gd name="T20" fmla="*/ 2147483647 w 46"/>
              <a:gd name="T21" fmla="*/ 2147483647 h 44"/>
              <a:gd name="T22" fmla="*/ 2147483647 w 46"/>
              <a:gd name="T23" fmla="*/ 2147483647 h 44"/>
              <a:gd name="T24" fmla="*/ 2147483647 w 46"/>
              <a:gd name="T25" fmla="*/ 2147483647 h 44"/>
              <a:gd name="T26" fmla="*/ 2147483647 w 46"/>
              <a:gd name="T27" fmla="*/ 2147483647 h 44"/>
              <a:gd name="T28" fmla="*/ 2147483647 w 46"/>
              <a:gd name="T29" fmla="*/ 0 h 44"/>
              <a:gd name="T30" fmla="*/ 2147483647 w 46"/>
              <a:gd name="T31" fmla="*/ 0 h 44"/>
              <a:gd name="T32" fmla="*/ 2147483647 w 46"/>
              <a:gd name="T33" fmla="*/ 2147483647 h 44"/>
              <a:gd name="T34" fmla="*/ 2147483647 w 46"/>
              <a:gd name="T35" fmla="*/ 2147483647 h 44"/>
              <a:gd name="T36" fmla="*/ 2147483647 w 46"/>
              <a:gd name="T37" fmla="*/ 2147483647 h 44"/>
              <a:gd name="T38" fmla="*/ 2147483647 w 46"/>
              <a:gd name="T39" fmla="*/ 2147483647 h 44"/>
              <a:gd name="T40" fmla="*/ 2147483647 w 46"/>
              <a:gd name="T41" fmla="*/ 2147483647 h 44"/>
              <a:gd name="T42" fmla="*/ 2147483647 w 46"/>
              <a:gd name="T43" fmla="*/ 2147483647 h 44"/>
              <a:gd name="T44" fmla="*/ 2147483647 w 46"/>
              <a:gd name="T45" fmla="*/ 2147483647 h 44"/>
              <a:gd name="T46" fmla="*/ 2147483647 w 46"/>
              <a:gd name="T47" fmla="*/ 2147483647 h 44"/>
              <a:gd name="T48" fmla="*/ 0 w 46"/>
              <a:gd name="T49" fmla="*/ 2147483647 h 44"/>
              <a:gd name="T50" fmla="*/ 0 w 46"/>
              <a:gd name="T51" fmla="*/ 2147483647 h 44"/>
              <a:gd name="T52" fmla="*/ 2147483647 w 46"/>
              <a:gd name="T53" fmla="*/ 2147483647 h 44"/>
              <a:gd name="T54" fmla="*/ 2147483647 w 46"/>
              <a:gd name="T55" fmla="*/ 2147483647 h 44"/>
              <a:gd name="T56" fmla="*/ 2147483647 w 46"/>
              <a:gd name="T57" fmla="*/ 2147483647 h 44"/>
              <a:gd name="T58" fmla="*/ 2147483647 w 46"/>
              <a:gd name="T59" fmla="*/ 2147483647 h 44"/>
              <a:gd name="T60" fmla="*/ 2147483647 w 46"/>
              <a:gd name="T61" fmla="*/ 2147483647 h 44"/>
              <a:gd name="T62" fmla="*/ 2147483647 w 46"/>
              <a:gd name="T63" fmla="*/ 2147483647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path>
            </a:pathLst>
          </a:custGeom>
          <a:solidFill>
            <a:srgbClr val="FFFF00"/>
          </a:solidFill>
          <a:ln w="4763">
            <a:solidFill>
              <a:srgbClr val="990000"/>
            </a:solidFill>
            <a:round/>
            <a:headEnd/>
            <a:tailEnd/>
          </a:ln>
        </p:spPr>
        <p:txBody>
          <a:bodyPr/>
          <a:lstStyle/>
          <a:p>
            <a:endParaRPr lang="en-US"/>
          </a:p>
        </p:txBody>
      </p:sp>
      <p:sp>
        <p:nvSpPr>
          <p:cNvPr id="53401" name="Freeform 152"/>
          <p:cNvSpPr>
            <a:spLocks/>
          </p:cNvSpPr>
          <p:nvPr/>
        </p:nvSpPr>
        <p:spPr bwMode="auto">
          <a:xfrm>
            <a:off x="6310316" y="4576766"/>
            <a:ext cx="60325" cy="47625"/>
          </a:xfrm>
          <a:custGeom>
            <a:avLst/>
            <a:gdLst>
              <a:gd name="T0" fmla="*/ 2147483647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0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0 w 43"/>
              <a:gd name="T61" fmla="*/ 2147483647 h 30"/>
              <a:gd name="T62" fmla="*/ 0 w 43"/>
              <a:gd name="T63" fmla="*/ 2147483647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2147483647 w 43"/>
              <a:gd name="T79" fmla="*/ 2147483647 h 30"/>
              <a:gd name="T80" fmla="*/ 2147483647 w 43"/>
              <a:gd name="T81" fmla="*/ 2147483647 h 30"/>
              <a:gd name="T82" fmla="*/ 2147483647 w 43"/>
              <a:gd name="T83" fmla="*/ 2147483647 h 30"/>
              <a:gd name="T84" fmla="*/ 2147483647 w 43"/>
              <a:gd name="T85" fmla="*/ 2147483647 h 30"/>
              <a:gd name="T86" fmla="*/ 2147483647 w 43"/>
              <a:gd name="T87" fmla="*/ 2147483647 h 30"/>
              <a:gd name="T88" fmla="*/ 2147483647 w 43"/>
              <a:gd name="T89" fmla="*/ 2147483647 h 30"/>
              <a:gd name="T90" fmla="*/ 2147483647 w 43"/>
              <a:gd name="T91" fmla="*/ 2147483647 h 30"/>
              <a:gd name="T92" fmla="*/ 2147483647 w 43"/>
              <a:gd name="T93" fmla="*/ 2147483647 h 30"/>
              <a:gd name="T94" fmla="*/ 2147483647 w 43"/>
              <a:gd name="T95" fmla="*/ 2147483647 h 30"/>
              <a:gd name="T96" fmla="*/ 2147483647 w 43"/>
              <a:gd name="T97" fmla="*/ 2147483647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2" name="Freeform 153"/>
          <p:cNvSpPr>
            <a:spLocks/>
          </p:cNvSpPr>
          <p:nvPr/>
        </p:nvSpPr>
        <p:spPr bwMode="auto">
          <a:xfrm>
            <a:off x="6310316" y="4576766"/>
            <a:ext cx="60325" cy="47625"/>
          </a:xfrm>
          <a:custGeom>
            <a:avLst/>
            <a:gdLst>
              <a:gd name="T0" fmla="*/ 2147483647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0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0 w 43"/>
              <a:gd name="T61" fmla="*/ 2147483647 h 30"/>
              <a:gd name="T62" fmla="*/ 0 w 43"/>
              <a:gd name="T63" fmla="*/ 2147483647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2147483647 w 43"/>
              <a:gd name="T79" fmla="*/ 2147483647 h 30"/>
              <a:gd name="T80" fmla="*/ 2147483647 w 43"/>
              <a:gd name="T81" fmla="*/ 2147483647 h 30"/>
              <a:gd name="T82" fmla="*/ 2147483647 w 43"/>
              <a:gd name="T83" fmla="*/ 2147483647 h 30"/>
              <a:gd name="T84" fmla="*/ 2147483647 w 43"/>
              <a:gd name="T85" fmla="*/ 2147483647 h 30"/>
              <a:gd name="T86" fmla="*/ 2147483647 w 43"/>
              <a:gd name="T87" fmla="*/ 2147483647 h 30"/>
              <a:gd name="T88" fmla="*/ 2147483647 w 43"/>
              <a:gd name="T89" fmla="*/ 2147483647 h 30"/>
              <a:gd name="T90" fmla="*/ 2147483647 w 43"/>
              <a:gd name="T91" fmla="*/ 2147483647 h 30"/>
              <a:gd name="T92" fmla="*/ 2147483647 w 43"/>
              <a:gd name="T93" fmla="*/ 2147483647 h 30"/>
              <a:gd name="T94" fmla="*/ 2147483647 w 43"/>
              <a:gd name="T95" fmla="*/ 2147483647 h 30"/>
              <a:gd name="T96" fmla="*/ 2147483647 w 43"/>
              <a:gd name="T97" fmla="*/ 2147483647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path>
            </a:pathLst>
          </a:custGeom>
          <a:solidFill>
            <a:srgbClr val="FFFF00"/>
          </a:solidFill>
          <a:ln w="4763">
            <a:solidFill>
              <a:srgbClr val="990000"/>
            </a:solidFill>
            <a:round/>
            <a:headEnd/>
            <a:tailEnd/>
          </a:ln>
        </p:spPr>
        <p:txBody>
          <a:bodyPr/>
          <a:lstStyle/>
          <a:p>
            <a:endParaRPr lang="en-US"/>
          </a:p>
        </p:txBody>
      </p:sp>
      <p:sp>
        <p:nvSpPr>
          <p:cNvPr id="53403" name="Freeform 154"/>
          <p:cNvSpPr>
            <a:spLocks/>
          </p:cNvSpPr>
          <p:nvPr/>
        </p:nvSpPr>
        <p:spPr bwMode="auto">
          <a:xfrm>
            <a:off x="6234116" y="4541842"/>
            <a:ext cx="60325" cy="47625"/>
          </a:xfrm>
          <a:custGeom>
            <a:avLst/>
            <a:gdLst>
              <a:gd name="T0" fmla="*/ 0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2147483647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2147483647 w 43"/>
              <a:gd name="T61" fmla="*/ 2147483647 h 30"/>
              <a:gd name="T62" fmla="*/ 2147483647 w 43"/>
              <a:gd name="T63" fmla="*/ 0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0 w 43"/>
              <a:gd name="T79" fmla="*/ 2147483647 h 30"/>
              <a:gd name="T80" fmla="*/ 0 w 43"/>
              <a:gd name="T81" fmla="*/ 2147483647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4" name="Freeform 155"/>
          <p:cNvSpPr>
            <a:spLocks/>
          </p:cNvSpPr>
          <p:nvPr/>
        </p:nvSpPr>
        <p:spPr bwMode="auto">
          <a:xfrm>
            <a:off x="6234116" y="4541842"/>
            <a:ext cx="60325" cy="47625"/>
          </a:xfrm>
          <a:custGeom>
            <a:avLst/>
            <a:gdLst>
              <a:gd name="T0" fmla="*/ 0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2147483647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2147483647 w 43"/>
              <a:gd name="T61" fmla="*/ 2147483647 h 30"/>
              <a:gd name="T62" fmla="*/ 2147483647 w 43"/>
              <a:gd name="T63" fmla="*/ 0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0 w 43"/>
              <a:gd name="T79" fmla="*/ 2147483647 h 30"/>
              <a:gd name="T80" fmla="*/ 0 w 43"/>
              <a:gd name="T81" fmla="*/ 2147483647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path>
            </a:pathLst>
          </a:custGeom>
          <a:solidFill>
            <a:srgbClr val="FFFF00"/>
          </a:solidFill>
          <a:ln w="4763">
            <a:solidFill>
              <a:srgbClr val="990000"/>
            </a:solidFill>
            <a:round/>
            <a:headEnd/>
            <a:tailEnd/>
          </a:ln>
        </p:spPr>
        <p:txBody>
          <a:bodyPr/>
          <a:lstStyle/>
          <a:p>
            <a:endParaRPr lang="en-US"/>
          </a:p>
        </p:txBody>
      </p:sp>
      <p:sp>
        <p:nvSpPr>
          <p:cNvPr id="53405" name="Freeform 156"/>
          <p:cNvSpPr>
            <a:spLocks/>
          </p:cNvSpPr>
          <p:nvPr/>
        </p:nvSpPr>
        <p:spPr bwMode="auto">
          <a:xfrm>
            <a:off x="6157913" y="4516442"/>
            <a:ext cx="76200" cy="53975"/>
          </a:xfrm>
          <a:custGeom>
            <a:avLst/>
            <a:gdLst>
              <a:gd name="T0" fmla="*/ 2147483647 w 54"/>
              <a:gd name="T1" fmla="*/ 2147483647 h 34"/>
              <a:gd name="T2" fmla="*/ 2147483647 w 54"/>
              <a:gd name="T3" fmla="*/ 2147483647 h 34"/>
              <a:gd name="T4" fmla="*/ 2147483647 w 54"/>
              <a:gd name="T5" fmla="*/ 2147483647 h 34"/>
              <a:gd name="T6" fmla="*/ 2147483647 w 54"/>
              <a:gd name="T7" fmla="*/ 2147483647 h 34"/>
              <a:gd name="T8" fmla="*/ 2147483647 w 54"/>
              <a:gd name="T9" fmla="*/ 2147483647 h 34"/>
              <a:gd name="T10" fmla="*/ 2147483647 w 54"/>
              <a:gd name="T11" fmla="*/ 2147483647 h 34"/>
              <a:gd name="T12" fmla="*/ 2147483647 w 54"/>
              <a:gd name="T13" fmla="*/ 2147483647 h 34"/>
              <a:gd name="T14" fmla="*/ 2147483647 w 54"/>
              <a:gd name="T15" fmla="*/ 2147483647 h 34"/>
              <a:gd name="T16" fmla="*/ 2147483647 w 54"/>
              <a:gd name="T17" fmla="*/ 2147483647 h 34"/>
              <a:gd name="T18" fmla="*/ 2147483647 w 54"/>
              <a:gd name="T19" fmla="*/ 2147483647 h 34"/>
              <a:gd name="T20" fmla="*/ 2147483647 w 54"/>
              <a:gd name="T21" fmla="*/ 2147483647 h 34"/>
              <a:gd name="T22" fmla="*/ 2147483647 w 54"/>
              <a:gd name="T23" fmla="*/ 2147483647 h 34"/>
              <a:gd name="T24" fmla="*/ 2147483647 w 54"/>
              <a:gd name="T25" fmla="*/ 2147483647 h 34"/>
              <a:gd name="T26" fmla="*/ 2147483647 w 54"/>
              <a:gd name="T27" fmla="*/ 2147483647 h 34"/>
              <a:gd name="T28" fmla="*/ 2147483647 w 54"/>
              <a:gd name="T29" fmla="*/ 2147483647 h 34"/>
              <a:gd name="T30" fmla="*/ 2147483647 w 54"/>
              <a:gd name="T31" fmla="*/ 2147483647 h 34"/>
              <a:gd name="T32" fmla="*/ 2147483647 w 54"/>
              <a:gd name="T33" fmla="*/ 2147483647 h 34"/>
              <a:gd name="T34" fmla="*/ 2147483647 w 54"/>
              <a:gd name="T35" fmla="*/ 2147483647 h 34"/>
              <a:gd name="T36" fmla="*/ 2147483647 w 54"/>
              <a:gd name="T37" fmla="*/ 2147483647 h 34"/>
              <a:gd name="T38" fmla="*/ 2147483647 w 54"/>
              <a:gd name="T39" fmla="*/ 2147483647 h 34"/>
              <a:gd name="T40" fmla="*/ 2147483647 w 54"/>
              <a:gd name="T41" fmla="*/ 2147483647 h 34"/>
              <a:gd name="T42" fmla="*/ 2147483647 w 54"/>
              <a:gd name="T43" fmla="*/ 2147483647 h 34"/>
              <a:gd name="T44" fmla="*/ 2147483647 w 54"/>
              <a:gd name="T45" fmla="*/ 2147483647 h 34"/>
              <a:gd name="T46" fmla="*/ 2147483647 w 54"/>
              <a:gd name="T47" fmla="*/ 2147483647 h 34"/>
              <a:gd name="T48" fmla="*/ 2147483647 w 54"/>
              <a:gd name="T49" fmla="*/ 0 h 34"/>
              <a:gd name="T50" fmla="*/ 2147483647 w 54"/>
              <a:gd name="T51" fmla="*/ 2147483647 h 34"/>
              <a:gd name="T52" fmla="*/ 2147483647 w 54"/>
              <a:gd name="T53" fmla="*/ 2147483647 h 34"/>
              <a:gd name="T54" fmla="*/ 2147483647 w 54"/>
              <a:gd name="T55" fmla="*/ 2147483647 h 34"/>
              <a:gd name="T56" fmla="*/ 2147483647 w 54"/>
              <a:gd name="T57" fmla="*/ 2147483647 h 34"/>
              <a:gd name="T58" fmla="*/ 0 w 54"/>
              <a:gd name="T59" fmla="*/ 2147483647 h 34"/>
              <a:gd name="T60" fmla="*/ 0 w 54"/>
              <a:gd name="T61" fmla="*/ 2147483647 h 34"/>
              <a:gd name="T62" fmla="*/ 0 w 54"/>
              <a:gd name="T63" fmla="*/ 2147483647 h 34"/>
              <a:gd name="T64" fmla="*/ 0 w 54"/>
              <a:gd name="T65" fmla="*/ 2147483647 h 34"/>
              <a:gd name="T66" fmla="*/ 2147483647 w 54"/>
              <a:gd name="T67" fmla="*/ 2147483647 h 34"/>
              <a:gd name="T68" fmla="*/ 2147483647 w 54"/>
              <a:gd name="T69" fmla="*/ 2147483647 h 34"/>
              <a:gd name="T70" fmla="*/ 2147483647 w 54"/>
              <a:gd name="T71" fmla="*/ 2147483647 h 34"/>
              <a:gd name="T72" fmla="*/ 2147483647 w 54"/>
              <a:gd name="T73" fmla="*/ 2147483647 h 34"/>
              <a:gd name="T74" fmla="*/ 2147483647 w 54"/>
              <a:gd name="T75" fmla="*/ 2147483647 h 34"/>
              <a:gd name="T76" fmla="*/ 2147483647 w 54"/>
              <a:gd name="T77" fmla="*/ 2147483647 h 34"/>
              <a:gd name="T78" fmla="*/ 2147483647 w 54"/>
              <a:gd name="T79" fmla="*/ 2147483647 h 34"/>
              <a:gd name="T80" fmla="*/ 2147483647 w 5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6" name="Freeform 157"/>
          <p:cNvSpPr>
            <a:spLocks/>
          </p:cNvSpPr>
          <p:nvPr/>
        </p:nvSpPr>
        <p:spPr bwMode="auto">
          <a:xfrm>
            <a:off x="6157913" y="4516442"/>
            <a:ext cx="76200" cy="53975"/>
          </a:xfrm>
          <a:custGeom>
            <a:avLst/>
            <a:gdLst>
              <a:gd name="T0" fmla="*/ 2147483647 w 54"/>
              <a:gd name="T1" fmla="*/ 2147483647 h 34"/>
              <a:gd name="T2" fmla="*/ 2147483647 w 54"/>
              <a:gd name="T3" fmla="*/ 2147483647 h 34"/>
              <a:gd name="T4" fmla="*/ 2147483647 w 54"/>
              <a:gd name="T5" fmla="*/ 2147483647 h 34"/>
              <a:gd name="T6" fmla="*/ 2147483647 w 54"/>
              <a:gd name="T7" fmla="*/ 2147483647 h 34"/>
              <a:gd name="T8" fmla="*/ 2147483647 w 54"/>
              <a:gd name="T9" fmla="*/ 2147483647 h 34"/>
              <a:gd name="T10" fmla="*/ 2147483647 w 54"/>
              <a:gd name="T11" fmla="*/ 2147483647 h 34"/>
              <a:gd name="T12" fmla="*/ 2147483647 w 54"/>
              <a:gd name="T13" fmla="*/ 2147483647 h 34"/>
              <a:gd name="T14" fmla="*/ 2147483647 w 54"/>
              <a:gd name="T15" fmla="*/ 2147483647 h 34"/>
              <a:gd name="T16" fmla="*/ 2147483647 w 54"/>
              <a:gd name="T17" fmla="*/ 2147483647 h 34"/>
              <a:gd name="T18" fmla="*/ 2147483647 w 54"/>
              <a:gd name="T19" fmla="*/ 2147483647 h 34"/>
              <a:gd name="T20" fmla="*/ 2147483647 w 54"/>
              <a:gd name="T21" fmla="*/ 2147483647 h 34"/>
              <a:gd name="T22" fmla="*/ 2147483647 w 54"/>
              <a:gd name="T23" fmla="*/ 2147483647 h 34"/>
              <a:gd name="T24" fmla="*/ 2147483647 w 54"/>
              <a:gd name="T25" fmla="*/ 2147483647 h 34"/>
              <a:gd name="T26" fmla="*/ 2147483647 w 54"/>
              <a:gd name="T27" fmla="*/ 2147483647 h 34"/>
              <a:gd name="T28" fmla="*/ 2147483647 w 54"/>
              <a:gd name="T29" fmla="*/ 2147483647 h 34"/>
              <a:gd name="T30" fmla="*/ 2147483647 w 54"/>
              <a:gd name="T31" fmla="*/ 2147483647 h 34"/>
              <a:gd name="T32" fmla="*/ 2147483647 w 54"/>
              <a:gd name="T33" fmla="*/ 2147483647 h 34"/>
              <a:gd name="T34" fmla="*/ 2147483647 w 54"/>
              <a:gd name="T35" fmla="*/ 2147483647 h 34"/>
              <a:gd name="T36" fmla="*/ 2147483647 w 54"/>
              <a:gd name="T37" fmla="*/ 2147483647 h 34"/>
              <a:gd name="T38" fmla="*/ 2147483647 w 54"/>
              <a:gd name="T39" fmla="*/ 2147483647 h 34"/>
              <a:gd name="T40" fmla="*/ 2147483647 w 54"/>
              <a:gd name="T41" fmla="*/ 2147483647 h 34"/>
              <a:gd name="T42" fmla="*/ 2147483647 w 54"/>
              <a:gd name="T43" fmla="*/ 2147483647 h 34"/>
              <a:gd name="T44" fmla="*/ 2147483647 w 54"/>
              <a:gd name="T45" fmla="*/ 2147483647 h 34"/>
              <a:gd name="T46" fmla="*/ 2147483647 w 54"/>
              <a:gd name="T47" fmla="*/ 2147483647 h 34"/>
              <a:gd name="T48" fmla="*/ 2147483647 w 54"/>
              <a:gd name="T49" fmla="*/ 0 h 34"/>
              <a:gd name="T50" fmla="*/ 2147483647 w 54"/>
              <a:gd name="T51" fmla="*/ 2147483647 h 34"/>
              <a:gd name="T52" fmla="*/ 2147483647 w 54"/>
              <a:gd name="T53" fmla="*/ 2147483647 h 34"/>
              <a:gd name="T54" fmla="*/ 2147483647 w 54"/>
              <a:gd name="T55" fmla="*/ 2147483647 h 34"/>
              <a:gd name="T56" fmla="*/ 2147483647 w 54"/>
              <a:gd name="T57" fmla="*/ 2147483647 h 34"/>
              <a:gd name="T58" fmla="*/ 0 w 54"/>
              <a:gd name="T59" fmla="*/ 2147483647 h 34"/>
              <a:gd name="T60" fmla="*/ 0 w 54"/>
              <a:gd name="T61" fmla="*/ 2147483647 h 34"/>
              <a:gd name="T62" fmla="*/ 0 w 54"/>
              <a:gd name="T63" fmla="*/ 2147483647 h 34"/>
              <a:gd name="T64" fmla="*/ 0 w 54"/>
              <a:gd name="T65" fmla="*/ 2147483647 h 34"/>
              <a:gd name="T66" fmla="*/ 2147483647 w 54"/>
              <a:gd name="T67" fmla="*/ 2147483647 h 34"/>
              <a:gd name="T68" fmla="*/ 2147483647 w 54"/>
              <a:gd name="T69" fmla="*/ 2147483647 h 34"/>
              <a:gd name="T70" fmla="*/ 2147483647 w 54"/>
              <a:gd name="T71" fmla="*/ 2147483647 h 34"/>
              <a:gd name="T72" fmla="*/ 2147483647 w 54"/>
              <a:gd name="T73" fmla="*/ 2147483647 h 34"/>
              <a:gd name="T74" fmla="*/ 2147483647 w 54"/>
              <a:gd name="T75" fmla="*/ 2147483647 h 34"/>
              <a:gd name="T76" fmla="*/ 2147483647 w 54"/>
              <a:gd name="T77" fmla="*/ 2147483647 h 34"/>
              <a:gd name="T78" fmla="*/ 2147483647 w 54"/>
              <a:gd name="T79" fmla="*/ 2147483647 h 34"/>
              <a:gd name="T80" fmla="*/ 2147483647 w 5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path>
            </a:pathLst>
          </a:custGeom>
          <a:solidFill>
            <a:srgbClr val="FFFF00"/>
          </a:solidFill>
          <a:ln w="4763">
            <a:solidFill>
              <a:srgbClr val="990000"/>
            </a:solidFill>
            <a:round/>
            <a:headEnd/>
            <a:tailEnd/>
          </a:ln>
        </p:spPr>
        <p:txBody>
          <a:bodyPr/>
          <a:lstStyle/>
          <a:p>
            <a:endParaRPr lang="en-US"/>
          </a:p>
        </p:txBody>
      </p:sp>
      <p:sp>
        <p:nvSpPr>
          <p:cNvPr id="53407" name="Freeform 158"/>
          <p:cNvSpPr>
            <a:spLocks/>
          </p:cNvSpPr>
          <p:nvPr/>
        </p:nvSpPr>
        <p:spPr bwMode="auto">
          <a:xfrm>
            <a:off x="6192841" y="4775203"/>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8" name="Freeform 159"/>
          <p:cNvSpPr>
            <a:spLocks/>
          </p:cNvSpPr>
          <p:nvPr/>
        </p:nvSpPr>
        <p:spPr bwMode="auto">
          <a:xfrm>
            <a:off x="6192841" y="4775203"/>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1588">
            <a:solidFill>
              <a:srgbClr val="990000"/>
            </a:solidFill>
            <a:round/>
            <a:headEnd/>
            <a:tailEnd/>
          </a:ln>
        </p:spPr>
        <p:txBody>
          <a:bodyPr/>
          <a:lstStyle/>
          <a:p>
            <a:endParaRPr lang="en-US"/>
          </a:p>
        </p:txBody>
      </p:sp>
      <p:sp>
        <p:nvSpPr>
          <p:cNvPr id="53409" name="Freeform 160"/>
          <p:cNvSpPr>
            <a:spLocks/>
          </p:cNvSpPr>
          <p:nvPr/>
        </p:nvSpPr>
        <p:spPr bwMode="auto">
          <a:xfrm>
            <a:off x="6192841" y="4775203"/>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4763">
            <a:solidFill>
              <a:srgbClr val="990000"/>
            </a:solidFill>
            <a:round/>
            <a:headEnd/>
            <a:tailEnd/>
          </a:ln>
        </p:spPr>
        <p:txBody>
          <a:bodyPr/>
          <a:lstStyle/>
          <a:p>
            <a:endParaRPr lang="en-US"/>
          </a:p>
        </p:txBody>
      </p:sp>
      <p:sp>
        <p:nvSpPr>
          <p:cNvPr id="53410" name="Freeform 161"/>
          <p:cNvSpPr>
            <a:spLocks/>
          </p:cNvSpPr>
          <p:nvPr/>
        </p:nvSpPr>
        <p:spPr bwMode="auto">
          <a:xfrm>
            <a:off x="6175376" y="4181475"/>
            <a:ext cx="374651" cy="369888"/>
          </a:xfrm>
          <a:custGeom>
            <a:avLst/>
            <a:gdLst>
              <a:gd name="T0" fmla="*/ 2147483647 w 266"/>
              <a:gd name="T1" fmla="*/ 2147483647 h 233"/>
              <a:gd name="T2" fmla="*/ 2147483647 w 266"/>
              <a:gd name="T3" fmla="*/ 2147483647 h 233"/>
              <a:gd name="T4" fmla="*/ 2147483647 w 266"/>
              <a:gd name="T5" fmla="*/ 2147483647 h 233"/>
              <a:gd name="T6" fmla="*/ 2147483647 w 266"/>
              <a:gd name="T7" fmla="*/ 2147483647 h 233"/>
              <a:gd name="T8" fmla="*/ 2147483647 w 266"/>
              <a:gd name="T9" fmla="*/ 2147483647 h 233"/>
              <a:gd name="T10" fmla="*/ 2147483647 w 266"/>
              <a:gd name="T11" fmla="*/ 2147483647 h 233"/>
              <a:gd name="T12" fmla="*/ 2147483647 w 266"/>
              <a:gd name="T13" fmla="*/ 2147483647 h 233"/>
              <a:gd name="T14" fmla="*/ 2147483647 w 266"/>
              <a:gd name="T15" fmla="*/ 2147483647 h 233"/>
              <a:gd name="T16" fmla="*/ 2147483647 w 266"/>
              <a:gd name="T17" fmla="*/ 2147483647 h 233"/>
              <a:gd name="T18" fmla="*/ 2147483647 w 266"/>
              <a:gd name="T19" fmla="*/ 2147483647 h 233"/>
              <a:gd name="T20" fmla="*/ 2147483647 w 266"/>
              <a:gd name="T21" fmla="*/ 2147483647 h 233"/>
              <a:gd name="T22" fmla="*/ 2147483647 w 266"/>
              <a:gd name="T23" fmla="*/ 2147483647 h 233"/>
              <a:gd name="T24" fmla="*/ 2147483647 w 266"/>
              <a:gd name="T25" fmla="*/ 2147483647 h 233"/>
              <a:gd name="T26" fmla="*/ 2147483647 w 266"/>
              <a:gd name="T27" fmla="*/ 2147483647 h 233"/>
              <a:gd name="T28" fmla="*/ 2147483647 w 266"/>
              <a:gd name="T29" fmla="*/ 2147483647 h 233"/>
              <a:gd name="T30" fmla="*/ 2147483647 w 266"/>
              <a:gd name="T31" fmla="*/ 2147483647 h 233"/>
              <a:gd name="T32" fmla="*/ 2147483647 w 266"/>
              <a:gd name="T33" fmla="*/ 2147483647 h 233"/>
              <a:gd name="T34" fmla="*/ 2147483647 w 266"/>
              <a:gd name="T35" fmla="*/ 2147483647 h 233"/>
              <a:gd name="T36" fmla="*/ 2147483647 w 266"/>
              <a:gd name="T37" fmla="*/ 2147483647 h 233"/>
              <a:gd name="T38" fmla="*/ 2147483647 w 266"/>
              <a:gd name="T39" fmla="*/ 2147483647 h 233"/>
              <a:gd name="T40" fmla="*/ 2147483647 w 266"/>
              <a:gd name="T41" fmla="*/ 2147483647 h 233"/>
              <a:gd name="T42" fmla="*/ 2147483647 w 266"/>
              <a:gd name="T43" fmla="*/ 2147483647 h 233"/>
              <a:gd name="T44" fmla="*/ 2147483647 w 266"/>
              <a:gd name="T45" fmla="*/ 2147483647 h 233"/>
              <a:gd name="T46" fmla="*/ 2147483647 w 266"/>
              <a:gd name="T47" fmla="*/ 2147483647 h 233"/>
              <a:gd name="T48" fmla="*/ 2147483647 w 266"/>
              <a:gd name="T49" fmla="*/ 2147483647 h 233"/>
              <a:gd name="T50" fmla="*/ 2147483647 w 266"/>
              <a:gd name="T51" fmla="*/ 2147483647 h 233"/>
              <a:gd name="T52" fmla="*/ 2147483647 w 266"/>
              <a:gd name="T53" fmla="*/ 2147483647 h 233"/>
              <a:gd name="T54" fmla="*/ 2147483647 w 266"/>
              <a:gd name="T55" fmla="*/ 2147483647 h 233"/>
              <a:gd name="T56" fmla="*/ 2147483647 w 266"/>
              <a:gd name="T57" fmla="*/ 2147483647 h 233"/>
              <a:gd name="T58" fmla="*/ 2147483647 w 266"/>
              <a:gd name="T59" fmla="*/ 2147483647 h 233"/>
              <a:gd name="T60" fmla="*/ 2147483647 w 266"/>
              <a:gd name="T61" fmla="*/ 2147483647 h 233"/>
              <a:gd name="T62" fmla="*/ 2147483647 w 266"/>
              <a:gd name="T63" fmla="*/ 2147483647 h 233"/>
              <a:gd name="T64" fmla="*/ 2147483647 w 266"/>
              <a:gd name="T65" fmla="*/ 2147483647 h 233"/>
              <a:gd name="T66" fmla="*/ 2147483647 w 266"/>
              <a:gd name="T67" fmla="*/ 0 h 233"/>
              <a:gd name="T68" fmla="*/ 2147483647 w 266"/>
              <a:gd name="T69" fmla="*/ 2147483647 h 233"/>
              <a:gd name="T70" fmla="*/ 2147483647 w 266"/>
              <a:gd name="T71" fmla="*/ 2147483647 h 233"/>
              <a:gd name="T72" fmla="*/ 2147483647 w 266"/>
              <a:gd name="T73" fmla="*/ 2147483647 h 233"/>
              <a:gd name="T74" fmla="*/ 2147483647 w 266"/>
              <a:gd name="T75" fmla="*/ 2147483647 h 233"/>
              <a:gd name="T76" fmla="*/ 2147483647 w 266"/>
              <a:gd name="T77" fmla="*/ 2147483647 h 233"/>
              <a:gd name="T78" fmla="*/ 2147483647 w 266"/>
              <a:gd name="T79" fmla="*/ 2147483647 h 233"/>
              <a:gd name="T80" fmla="*/ 0 w 266"/>
              <a:gd name="T81" fmla="*/ 2147483647 h 233"/>
              <a:gd name="T82" fmla="*/ 2147483647 w 266"/>
              <a:gd name="T83" fmla="*/ 2147483647 h 233"/>
              <a:gd name="T84" fmla="*/ 2147483647 w 266"/>
              <a:gd name="T85" fmla="*/ 2147483647 h 233"/>
              <a:gd name="T86" fmla="*/ 2147483647 w 266"/>
              <a:gd name="T87" fmla="*/ 2147483647 h 233"/>
              <a:gd name="T88" fmla="*/ 2147483647 w 266"/>
              <a:gd name="T89" fmla="*/ 2147483647 h 233"/>
              <a:gd name="T90" fmla="*/ 2147483647 w 266"/>
              <a:gd name="T91" fmla="*/ 2147483647 h 2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66"/>
              <a:gd name="T139" fmla="*/ 0 h 233"/>
              <a:gd name="T140" fmla="*/ 266 w 266"/>
              <a:gd name="T141" fmla="*/ 233 h 23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66" h="233">
                <a:moveTo>
                  <a:pt x="78" y="190"/>
                </a:moveTo>
                <a:lnTo>
                  <a:pt x="82" y="194"/>
                </a:lnTo>
                <a:lnTo>
                  <a:pt x="85" y="197"/>
                </a:lnTo>
                <a:lnTo>
                  <a:pt x="87" y="202"/>
                </a:lnTo>
                <a:lnTo>
                  <a:pt x="87" y="205"/>
                </a:lnTo>
                <a:lnTo>
                  <a:pt x="90" y="208"/>
                </a:lnTo>
                <a:lnTo>
                  <a:pt x="94" y="212"/>
                </a:lnTo>
                <a:lnTo>
                  <a:pt x="103" y="218"/>
                </a:lnTo>
                <a:lnTo>
                  <a:pt x="116" y="227"/>
                </a:lnTo>
                <a:lnTo>
                  <a:pt x="119" y="229"/>
                </a:lnTo>
                <a:lnTo>
                  <a:pt x="122" y="229"/>
                </a:lnTo>
                <a:lnTo>
                  <a:pt x="125" y="230"/>
                </a:lnTo>
                <a:lnTo>
                  <a:pt x="130" y="232"/>
                </a:lnTo>
                <a:lnTo>
                  <a:pt x="133" y="233"/>
                </a:lnTo>
                <a:lnTo>
                  <a:pt x="139" y="233"/>
                </a:lnTo>
                <a:lnTo>
                  <a:pt x="143" y="233"/>
                </a:lnTo>
                <a:lnTo>
                  <a:pt x="149" y="233"/>
                </a:lnTo>
                <a:lnTo>
                  <a:pt x="152" y="233"/>
                </a:lnTo>
                <a:lnTo>
                  <a:pt x="158" y="232"/>
                </a:lnTo>
                <a:lnTo>
                  <a:pt x="162" y="229"/>
                </a:lnTo>
                <a:lnTo>
                  <a:pt x="168" y="226"/>
                </a:lnTo>
                <a:lnTo>
                  <a:pt x="173" y="224"/>
                </a:lnTo>
                <a:lnTo>
                  <a:pt x="177" y="221"/>
                </a:lnTo>
                <a:lnTo>
                  <a:pt x="181" y="218"/>
                </a:lnTo>
                <a:lnTo>
                  <a:pt x="186" y="217"/>
                </a:lnTo>
                <a:lnTo>
                  <a:pt x="187" y="215"/>
                </a:lnTo>
                <a:lnTo>
                  <a:pt x="187" y="214"/>
                </a:lnTo>
                <a:lnTo>
                  <a:pt x="189" y="212"/>
                </a:lnTo>
                <a:lnTo>
                  <a:pt x="190" y="211"/>
                </a:lnTo>
                <a:lnTo>
                  <a:pt x="190" y="209"/>
                </a:lnTo>
                <a:lnTo>
                  <a:pt x="192" y="208"/>
                </a:lnTo>
                <a:lnTo>
                  <a:pt x="193" y="206"/>
                </a:lnTo>
                <a:lnTo>
                  <a:pt x="201" y="203"/>
                </a:lnTo>
                <a:lnTo>
                  <a:pt x="208" y="202"/>
                </a:lnTo>
                <a:lnTo>
                  <a:pt x="215" y="202"/>
                </a:lnTo>
                <a:lnTo>
                  <a:pt x="224" y="202"/>
                </a:lnTo>
                <a:lnTo>
                  <a:pt x="232" y="203"/>
                </a:lnTo>
                <a:lnTo>
                  <a:pt x="239" y="202"/>
                </a:lnTo>
                <a:lnTo>
                  <a:pt x="247" y="200"/>
                </a:lnTo>
                <a:lnTo>
                  <a:pt x="254" y="197"/>
                </a:lnTo>
                <a:lnTo>
                  <a:pt x="257" y="194"/>
                </a:lnTo>
                <a:lnTo>
                  <a:pt x="260" y="192"/>
                </a:lnTo>
                <a:lnTo>
                  <a:pt x="263" y="189"/>
                </a:lnTo>
                <a:lnTo>
                  <a:pt x="264" y="184"/>
                </a:lnTo>
                <a:lnTo>
                  <a:pt x="266" y="180"/>
                </a:lnTo>
                <a:lnTo>
                  <a:pt x="266" y="175"/>
                </a:lnTo>
                <a:lnTo>
                  <a:pt x="266" y="172"/>
                </a:lnTo>
                <a:lnTo>
                  <a:pt x="264" y="168"/>
                </a:lnTo>
                <a:lnTo>
                  <a:pt x="261" y="163"/>
                </a:lnTo>
                <a:lnTo>
                  <a:pt x="258" y="159"/>
                </a:lnTo>
                <a:lnTo>
                  <a:pt x="254" y="155"/>
                </a:lnTo>
                <a:lnTo>
                  <a:pt x="251" y="152"/>
                </a:lnTo>
                <a:lnTo>
                  <a:pt x="247" y="149"/>
                </a:lnTo>
                <a:lnTo>
                  <a:pt x="244" y="144"/>
                </a:lnTo>
                <a:lnTo>
                  <a:pt x="241" y="141"/>
                </a:lnTo>
                <a:lnTo>
                  <a:pt x="238" y="138"/>
                </a:lnTo>
                <a:lnTo>
                  <a:pt x="236" y="134"/>
                </a:lnTo>
                <a:lnTo>
                  <a:pt x="236" y="129"/>
                </a:lnTo>
                <a:lnTo>
                  <a:pt x="236" y="125"/>
                </a:lnTo>
                <a:lnTo>
                  <a:pt x="238" y="120"/>
                </a:lnTo>
                <a:lnTo>
                  <a:pt x="241" y="113"/>
                </a:lnTo>
                <a:lnTo>
                  <a:pt x="245" y="104"/>
                </a:lnTo>
                <a:lnTo>
                  <a:pt x="250" y="95"/>
                </a:lnTo>
                <a:lnTo>
                  <a:pt x="252" y="88"/>
                </a:lnTo>
                <a:lnTo>
                  <a:pt x="254" y="83"/>
                </a:lnTo>
                <a:lnTo>
                  <a:pt x="254" y="79"/>
                </a:lnTo>
                <a:lnTo>
                  <a:pt x="252" y="75"/>
                </a:lnTo>
                <a:lnTo>
                  <a:pt x="251" y="69"/>
                </a:lnTo>
                <a:lnTo>
                  <a:pt x="250" y="67"/>
                </a:lnTo>
                <a:lnTo>
                  <a:pt x="248" y="66"/>
                </a:lnTo>
                <a:lnTo>
                  <a:pt x="247" y="64"/>
                </a:lnTo>
                <a:lnTo>
                  <a:pt x="244" y="64"/>
                </a:lnTo>
                <a:lnTo>
                  <a:pt x="242" y="63"/>
                </a:lnTo>
                <a:lnTo>
                  <a:pt x="239" y="63"/>
                </a:lnTo>
                <a:lnTo>
                  <a:pt x="236" y="63"/>
                </a:lnTo>
                <a:lnTo>
                  <a:pt x="233" y="61"/>
                </a:lnTo>
                <a:lnTo>
                  <a:pt x="230" y="60"/>
                </a:lnTo>
                <a:lnTo>
                  <a:pt x="227" y="58"/>
                </a:lnTo>
                <a:lnTo>
                  <a:pt x="226" y="57"/>
                </a:lnTo>
                <a:lnTo>
                  <a:pt x="226" y="55"/>
                </a:lnTo>
                <a:lnTo>
                  <a:pt x="224" y="54"/>
                </a:lnTo>
                <a:lnTo>
                  <a:pt x="224" y="52"/>
                </a:lnTo>
                <a:lnTo>
                  <a:pt x="224" y="49"/>
                </a:lnTo>
                <a:lnTo>
                  <a:pt x="224" y="46"/>
                </a:lnTo>
                <a:lnTo>
                  <a:pt x="223" y="42"/>
                </a:lnTo>
                <a:lnTo>
                  <a:pt x="220" y="36"/>
                </a:lnTo>
                <a:lnTo>
                  <a:pt x="215" y="32"/>
                </a:lnTo>
                <a:lnTo>
                  <a:pt x="211" y="27"/>
                </a:lnTo>
                <a:lnTo>
                  <a:pt x="204" y="24"/>
                </a:lnTo>
                <a:lnTo>
                  <a:pt x="198" y="21"/>
                </a:lnTo>
                <a:lnTo>
                  <a:pt x="190" y="21"/>
                </a:lnTo>
                <a:lnTo>
                  <a:pt x="184" y="21"/>
                </a:lnTo>
                <a:lnTo>
                  <a:pt x="176" y="21"/>
                </a:lnTo>
                <a:lnTo>
                  <a:pt x="167" y="20"/>
                </a:lnTo>
                <a:lnTo>
                  <a:pt x="159" y="15"/>
                </a:lnTo>
                <a:lnTo>
                  <a:pt x="150" y="11"/>
                </a:lnTo>
                <a:lnTo>
                  <a:pt x="142" y="5"/>
                </a:lnTo>
                <a:lnTo>
                  <a:pt x="133" y="2"/>
                </a:lnTo>
                <a:lnTo>
                  <a:pt x="128" y="0"/>
                </a:lnTo>
                <a:lnTo>
                  <a:pt x="122" y="0"/>
                </a:lnTo>
                <a:lnTo>
                  <a:pt x="118" y="0"/>
                </a:lnTo>
                <a:lnTo>
                  <a:pt x="113" y="2"/>
                </a:lnTo>
                <a:lnTo>
                  <a:pt x="109" y="3"/>
                </a:lnTo>
                <a:lnTo>
                  <a:pt x="108" y="6"/>
                </a:lnTo>
                <a:lnTo>
                  <a:pt x="105" y="9"/>
                </a:lnTo>
                <a:lnTo>
                  <a:pt x="102" y="12"/>
                </a:lnTo>
                <a:lnTo>
                  <a:pt x="100" y="17"/>
                </a:lnTo>
                <a:lnTo>
                  <a:pt x="97" y="20"/>
                </a:lnTo>
                <a:lnTo>
                  <a:pt x="96" y="21"/>
                </a:lnTo>
                <a:lnTo>
                  <a:pt x="94" y="23"/>
                </a:lnTo>
                <a:lnTo>
                  <a:pt x="82" y="27"/>
                </a:lnTo>
                <a:lnTo>
                  <a:pt x="71" y="29"/>
                </a:lnTo>
                <a:lnTo>
                  <a:pt x="57" y="30"/>
                </a:lnTo>
                <a:lnTo>
                  <a:pt x="44" y="30"/>
                </a:lnTo>
                <a:lnTo>
                  <a:pt x="32" y="32"/>
                </a:lnTo>
                <a:lnTo>
                  <a:pt x="20" y="33"/>
                </a:lnTo>
                <a:lnTo>
                  <a:pt x="16" y="36"/>
                </a:lnTo>
                <a:lnTo>
                  <a:pt x="10" y="39"/>
                </a:lnTo>
                <a:lnTo>
                  <a:pt x="7" y="42"/>
                </a:lnTo>
                <a:lnTo>
                  <a:pt x="4" y="46"/>
                </a:lnTo>
                <a:lnTo>
                  <a:pt x="1" y="55"/>
                </a:lnTo>
                <a:lnTo>
                  <a:pt x="0" y="70"/>
                </a:lnTo>
                <a:lnTo>
                  <a:pt x="0" y="86"/>
                </a:lnTo>
                <a:lnTo>
                  <a:pt x="0" y="106"/>
                </a:lnTo>
                <a:lnTo>
                  <a:pt x="1" y="125"/>
                </a:lnTo>
                <a:lnTo>
                  <a:pt x="4" y="143"/>
                </a:lnTo>
                <a:lnTo>
                  <a:pt x="7" y="156"/>
                </a:lnTo>
                <a:lnTo>
                  <a:pt x="10" y="165"/>
                </a:lnTo>
                <a:lnTo>
                  <a:pt x="14" y="171"/>
                </a:lnTo>
                <a:lnTo>
                  <a:pt x="20" y="177"/>
                </a:lnTo>
                <a:lnTo>
                  <a:pt x="29" y="183"/>
                </a:lnTo>
                <a:lnTo>
                  <a:pt x="39" y="187"/>
                </a:lnTo>
                <a:lnTo>
                  <a:pt x="50" y="190"/>
                </a:lnTo>
                <a:lnTo>
                  <a:pt x="60" y="193"/>
                </a:lnTo>
                <a:lnTo>
                  <a:pt x="65" y="193"/>
                </a:lnTo>
                <a:lnTo>
                  <a:pt x="71" y="193"/>
                </a:lnTo>
                <a:lnTo>
                  <a:pt x="73" y="192"/>
                </a:lnTo>
                <a:lnTo>
                  <a:pt x="78" y="1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1" name="Freeform 162"/>
          <p:cNvSpPr>
            <a:spLocks/>
          </p:cNvSpPr>
          <p:nvPr/>
        </p:nvSpPr>
        <p:spPr bwMode="auto">
          <a:xfrm>
            <a:off x="6445253" y="4405314"/>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w 65"/>
              <a:gd name="T83" fmla="*/ 2147483647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2" name="Freeform 163"/>
          <p:cNvSpPr>
            <a:spLocks/>
          </p:cNvSpPr>
          <p:nvPr/>
        </p:nvSpPr>
        <p:spPr bwMode="auto">
          <a:xfrm>
            <a:off x="6445253" y="4405314"/>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w 65"/>
              <a:gd name="T83" fmla="*/ 2147483647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path>
            </a:pathLst>
          </a:custGeom>
          <a:solidFill>
            <a:srgbClr val="FFFF00"/>
          </a:solidFill>
          <a:ln w="4763">
            <a:solidFill>
              <a:srgbClr val="990000"/>
            </a:solidFill>
            <a:round/>
            <a:headEnd/>
            <a:tailEnd/>
          </a:ln>
        </p:spPr>
        <p:txBody>
          <a:bodyPr/>
          <a:lstStyle/>
          <a:p>
            <a:endParaRPr lang="en-US"/>
          </a:p>
        </p:txBody>
      </p:sp>
      <p:sp>
        <p:nvSpPr>
          <p:cNvPr id="53413" name="Freeform 164"/>
          <p:cNvSpPr>
            <a:spLocks/>
          </p:cNvSpPr>
          <p:nvPr/>
        </p:nvSpPr>
        <p:spPr bwMode="auto">
          <a:xfrm>
            <a:off x="6445253" y="4405314"/>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5"/>
              <a:gd name="T124" fmla="*/ 0 h 56"/>
              <a:gd name="T125" fmla="*/ 65 w 65"/>
              <a:gd name="T126" fmla="*/ 56 h 5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path>
            </a:pathLst>
          </a:custGeom>
          <a:solidFill>
            <a:srgbClr val="FFFF00"/>
          </a:solidFill>
          <a:ln w="4763">
            <a:solidFill>
              <a:srgbClr val="990000"/>
            </a:solidFill>
            <a:round/>
            <a:headEnd/>
            <a:tailEnd/>
          </a:ln>
        </p:spPr>
        <p:txBody>
          <a:bodyPr/>
          <a:lstStyle/>
          <a:p>
            <a:endParaRPr lang="en-US"/>
          </a:p>
        </p:txBody>
      </p:sp>
      <p:sp>
        <p:nvSpPr>
          <p:cNvPr id="53414" name="Freeform 165"/>
          <p:cNvSpPr>
            <a:spLocks/>
          </p:cNvSpPr>
          <p:nvPr/>
        </p:nvSpPr>
        <p:spPr bwMode="auto">
          <a:xfrm>
            <a:off x="6423028"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5" name="Freeform 166"/>
          <p:cNvSpPr>
            <a:spLocks/>
          </p:cNvSpPr>
          <p:nvPr/>
        </p:nvSpPr>
        <p:spPr bwMode="auto">
          <a:xfrm>
            <a:off x="6423028"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53416" name="Freeform 167"/>
          <p:cNvSpPr>
            <a:spLocks/>
          </p:cNvSpPr>
          <p:nvPr/>
        </p:nvSpPr>
        <p:spPr bwMode="auto">
          <a:xfrm>
            <a:off x="6423028"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53417" name="Freeform 168"/>
          <p:cNvSpPr>
            <a:spLocks/>
          </p:cNvSpPr>
          <p:nvPr/>
        </p:nvSpPr>
        <p:spPr bwMode="auto">
          <a:xfrm>
            <a:off x="6369053" y="4340229"/>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2147483647 w 61"/>
              <a:gd name="T99" fmla="*/ 2147483647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8" name="Freeform 169"/>
          <p:cNvSpPr>
            <a:spLocks/>
          </p:cNvSpPr>
          <p:nvPr/>
        </p:nvSpPr>
        <p:spPr bwMode="auto">
          <a:xfrm>
            <a:off x="6369053" y="4340229"/>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2147483647 w 61"/>
              <a:gd name="T99" fmla="*/ 2147483647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path>
            </a:pathLst>
          </a:custGeom>
          <a:solidFill>
            <a:srgbClr val="FFFF00"/>
          </a:solidFill>
          <a:ln w="4763">
            <a:solidFill>
              <a:srgbClr val="990000"/>
            </a:solidFill>
            <a:round/>
            <a:headEnd/>
            <a:tailEnd/>
          </a:ln>
        </p:spPr>
        <p:txBody>
          <a:bodyPr/>
          <a:lstStyle/>
          <a:p>
            <a:endParaRPr lang="en-US"/>
          </a:p>
        </p:txBody>
      </p:sp>
      <p:sp>
        <p:nvSpPr>
          <p:cNvPr id="53419" name="Freeform 170"/>
          <p:cNvSpPr>
            <a:spLocks/>
          </p:cNvSpPr>
          <p:nvPr/>
        </p:nvSpPr>
        <p:spPr bwMode="auto">
          <a:xfrm>
            <a:off x="6369053" y="4340229"/>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1"/>
              <a:gd name="T148" fmla="*/ 0 h 55"/>
              <a:gd name="T149" fmla="*/ 61 w 61"/>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path>
            </a:pathLst>
          </a:custGeom>
          <a:solidFill>
            <a:srgbClr val="FFFF00"/>
          </a:solidFill>
          <a:ln w="4763">
            <a:solidFill>
              <a:srgbClr val="990000"/>
            </a:solidFill>
            <a:round/>
            <a:headEnd/>
            <a:tailEnd/>
          </a:ln>
        </p:spPr>
        <p:txBody>
          <a:bodyPr/>
          <a:lstStyle/>
          <a:p>
            <a:endParaRPr lang="en-US"/>
          </a:p>
        </p:txBody>
      </p:sp>
      <p:sp>
        <p:nvSpPr>
          <p:cNvPr id="53420" name="Freeform 171"/>
          <p:cNvSpPr>
            <a:spLocks/>
          </p:cNvSpPr>
          <p:nvPr/>
        </p:nvSpPr>
        <p:spPr bwMode="auto">
          <a:xfrm>
            <a:off x="6469066" y="4286254"/>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1" name="Freeform 172"/>
          <p:cNvSpPr>
            <a:spLocks/>
          </p:cNvSpPr>
          <p:nvPr/>
        </p:nvSpPr>
        <p:spPr bwMode="auto">
          <a:xfrm>
            <a:off x="6469066" y="4286254"/>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53422" name="Freeform 173"/>
          <p:cNvSpPr>
            <a:spLocks/>
          </p:cNvSpPr>
          <p:nvPr/>
        </p:nvSpPr>
        <p:spPr bwMode="auto">
          <a:xfrm>
            <a:off x="6469066" y="4286254"/>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53423" name="Freeform 174"/>
          <p:cNvSpPr>
            <a:spLocks/>
          </p:cNvSpPr>
          <p:nvPr/>
        </p:nvSpPr>
        <p:spPr bwMode="auto">
          <a:xfrm>
            <a:off x="6429375" y="4224339"/>
            <a:ext cx="52388" cy="49212"/>
          </a:xfrm>
          <a:custGeom>
            <a:avLst/>
            <a:gdLst>
              <a:gd name="T0" fmla="*/ 2147483647 w 37"/>
              <a:gd name="T1" fmla="*/ 2147483647 h 31"/>
              <a:gd name="T2" fmla="*/ 0 w 37"/>
              <a:gd name="T3" fmla="*/ 2147483647 h 31"/>
              <a:gd name="T4" fmla="*/ 0 w 37"/>
              <a:gd name="T5" fmla="*/ 2147483647 h 31"/>
              <a:gd name="T6" fmla="*/ 0 w 37"/>
              <a:gd name="T7" fmla="*/ 2147483647 h 31"/>
              <a:gd name="T8" fmla="*/ 0 w 37"/>
              <a:gd name="T9" fmla="*/ 2147483647 h 31"/>
              <a:gd name="T10" fmla="*/ 2147483647 w 37"/>
              <a:gd name="T11" fmla="*/ 2147483647 h 31"/>
              <a:gd name="T12" fmla="*/ 2147483647 w 37"/>
              <a:gd name="T13" fmla="*/ 2147483647 h 31"/>
              <a:gd name="T14" fmla="*/ 2147483647 w 37"/>
              <a:gd name="T15" fmla="*/ 2147483647 h 31"/>
              <a:gd name="T16" fmla="*/ 2147483647 w 37"/>
              <a:gd name="T17" fmla="*/ 2147483647 h 31"/>
              <a:gd name="T18" fmla="*/ 2147483647 w 37"/>
              <a:gd name="T19" fmla="*/ 2147483647 h 31"/>
              <a:gd name="T20" fmla="*/ 2147483647 w 37"/>
              <a:gd name="T21" fmla="*/ 2147483647 h 31"/>
              <a:gd name="T22" fmla="*/ 2147483647 w 37"/>
              <a:gd name="T23" fmla="*/ 2147483647 h 31"/>
              <a:gd name="T24" fmla="*/ 2147483647 w 37"/>
              <a:gd name="T25" fmla="*/ 2147483647 h 31"/>
              <a:gd name="T26" fmla="*/ 2147483647 w 37"/>
              <a:gd name="T27" fmla="*/ 2147483647 h 31"/>
              <a:gd name="T28" fmla="*/ 2147483647 w 37"/>
              <a:gd name="T29" fmla="*/ 2147483647 h 31"/>
              <a:gd name="T30" fmla="*/ 2147483647 w 37"/>
              <a:gd name="T31" fmla="*/ 2147483647 h 31"/>
              <a:gd name="T32" fmla="*/ 2147483647 w 37"/>
              <a:gd name="T33" fmla="*/ 2147483647 h 31"/>
              <a:gd name="T34" fmla="*/ 2147483647 w 37"/>
              <a:gd name="T35" fmla="*/ 2147483647 h 31"/>
              <a:gd name="T36" fmla="*/ 2147483647 w 37"/>
              <a:gd name="T37" fmla="*/ 2147483647 h 31"/>
              <a:gd name="T38" fmla="*/ 2147483647 w 37"/>
              <a:gd name="T39" fmla="*/ 2147483647 h 31"/>
              <a:gd name="T40" fmla="*/ 2147483647 w 37"/>
              <a:gd name="T41" fmla="*/ 2147483647 h 31"/>
              <a:gd name="T42" fmla="*/ 2147483647 w 37"/>
              <a:gd name="T43" fmla="*/ 2147483647 h 31"/>
              <a:gd name="T44" fmla="*/ 2147483647 w 37"/>
              <a:gd name="T45" fmla="*/ 2147483647 h 31"/>
              <a:gd name="T46" fmla="*/ 2147483647 w 37"/>
              <a:gd name="T47" fmla="*/ 2147483647 h 31"/>
              <a:gd name="T48" fmla="*/ 2147483647 w 37"/>
              <a:gd name="T49" fmla="*/ 2147483647 h 31"/>
              <a:gd name="T50" fmla="*/ 2147483647 w 37"/>
              <a:gd name="T51" fmla="*/ 2147483647 h 31"/>
              <a:gd name="T52" fmla="*/ 2147483647 w 37"/>
              <a:gd name="T53" fmla="*/ 2147483647 h 31"/>
              <a:gd name="T54" fmla="*/ 2147483647 w 37"/>
              <a:gd name="T55" fmla="*/ 2147483647 h 31"/>
              <a:gd name="T56" fmla="*/ 2147483647 w 37"/>
              <a:gd name="T57" fmla="*/ 2147483647 h 31"/>
              <a:gd name="T58" fmla="*/ 2147483647 w 37"/>
              <a:gd name="T59" fmla="*/ 0 h 31"/>
              <a:gd name="T60" fmla="*/ 2147483647 w 37"/>
              <a:gd name="T61" fmla="*/ 0 h 31"/>
              <a:gd name="T62" fmla="*/ 2147483647 w 37"/>
              <a:gd name="T63" fmla="*/ 2147483647 h 31"/>
              <a:gd name="T64" fmla="*/ 2147483647 w 37"/>
              <a:gd name="T65" fmla="*/ 2147483647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4" name="Freeform 175"/>
          <p:cNvSpPr>
            <a:spLocks/>
          </p:cNvSpPr>
          <p:nvPr/>
        </p:nvSpPr>
        <p:spPr bwMode="auto">
          <a:xfrm>
            <a:off x="6429375" y="4224339"/>
            <a:ext cx="52388" cy="49212"/>
          </a:xfrm>
          <a:custGeom>
            <a:avLst/>
            <a:gdLst>
              <a:gd name="T0" fmla="*/ 2147483647 w 37"/>
              <a:gd name="T1" fmla="*/ 2147483647 h 31"/>
              <a:gd name="T2" fmla="*/ 0 w 37"/>
              <a:gd name="T3" fmla="*/ 2147483647 h 31"/>
              <a:gd name="T4" fmla="*/ 0 w 37"/>
              <a:gd name="T5" fmla="*/ 2147483647 h 31"/>
              <a:gd name="T6" fmla="*/ 0 w 37"/>
              <a:gd name="T7" fmla="*/ 2147483647 h 31"/>
              <a:gd name="T8" fmla="*/ 0 w 37"/>
              <a:gd name="T9" fmla="*/ 2147483647 h 31"/>
              <a:gd name="T10" fmla="*/ 2147483647 w 37"/>
              <a:gd name="T11" fmla="*/ 2147483647 h 31"/>
              <a:gd name="T12" fmla="*/ 2147483647 w 37"/>
              <a:gd name="T13" fmla="*/ 2147483647 h 31"/>
              <a:gd name="T14" fmla="*/ 2147483647 w 37"/>
              <a:gd name="T15" fmla="*/ 2147483647 h 31"/>
              <a:gd name="T16" fmla="*/ 2147483647 w 37"/>
              <a:gd name="T17" fmla="*/ 2147483647 h 31"/>
              <a:gd name="T18" fmla="*/ 2147483647 w 37"/>
              <a:gd name="T19" fmla="*/ 2147483647 h 31"/>
              <a:gd name="T20" fmla="*/ 2147483647 w 37"/>
              <a:gd name="T21" fmla="*/ 2147483647 h 31"/>
              <a:gd name="T22" fmla="*/ 2147483647 w 37"/>
              <a:gd name="T23" fmla="*/ 2147483647 h 31"/>
              <a:gd name="T24" fmla="*/ 2147483647 w 37"/>
              <a:gd name="T25" fmla="*/ 2147483647 h 31"/>
              <a:gd name="T26" fmla="*/ 2147483647 w 37"/>
              <a:gd name="T27" fmla="*/ 2147483647 h 31"/>
              <a:gd name="T28" fmla="*/ 2147483647 w 37"/>
              <a:gd name="T29" fmla="*/ 2147483647 h 31"/>
              <a:gd name="T30" fmla="*/ 2147483647 w 37"/>
              <a:gd name="T31" fmla="*/ 2147483647 h 31"/>
              <a:gd name="T32" fmla="*/ 2147483647 w 37"/>
              <a:gd name="T33" fmla="*/ 2147483647 h 31"/>
              <a:gd name="T34" fmla="*/ 2147483647 w 37"/>
              <a:gd name="T35" fmla="*/ 2147483647 h 31"/>
              <a:gd name="T36" fmla="*/ 2147483647 w 37"/>
              <a:gd name="T37" fmla="*/ 2147483647 h 31"/>
              <a:gd name="T38" fmla="*/ 2147483647 w 37"/>
              <a:gd name="T39" fmla="*/ 2147483647 h 31"/>
              <a:gd name="T40" fmla="*/ 2147483647 w 37"/>
              <a:gd name="T41" fmla="*/ 2147483647 h 31"/>
              <a:gd name="T42" fmla="*/ 2147483647 w 37"/>
              <a:gd name="T43" fmla="*/ 2147483647 h 31"/>
              <a:gd name="T44" fmla="*/ 2147483647 w 37"/>
              <a:gd name="T45" fmla="*/ 2147483647 h 31"/>
              <a:gd name="T46" fmla="*/ 2147483647 w 37"/>
              <a:gd name="T47" fmla="*/ 2147483647 h 31"/>
              <a:gd name="T48" fmla="*/ 2147483647 w 37"/>
              <a:gd name="T49" fmla="*/ 2147483647 h 31"/>
              <a:gd name="T50" fmla="*/ 2147483647 w 37"/>
              <a:gd name="T51" fmla="*/ 2147483647 h 31"/>
              <a:gd name="T52" fmla="*/ 2147483647 w 37"/>
              <a:gd name="T53" fmla="*/ 2147483647 h 31"/>
              <a:gd name="T54" fmla="*/ 2147483647 w 37"/>
              <a:gd name="T55" fmla="*/ 2147483647 h 31"/>
              <a:gd name="T56" fmla="*/ 2147483647 w 37"/>
              <a:gd name="T57" fmla="*/ 2147483647 h 31"/>
              <a:gd name="T58" fmla="*/ 2147483647 w 37"/>
              <a:gd name="T59" fmla="*/ 0 h 31"/>
              <a:gd name="T60" fmla="*/ 2147483647 w 37"/>
              <a:gd name="T61" fmla="*/ 0 h 31"/>
              <a:gd name="T62" fmla="*/ 2147483647 w 37"/>
              <a:gd name="T63" fmla="*/ 2147483647 h 31"/>
              <a:gd name="T64" fmla="*/ 2147483647 w 37"/>
              <a:gd name="T65" fmla="*/ 2147483647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path>
            </a:pathLst>
          </a:custGeom>
          <a:solidFill>
            <a:srgbClr val="FFFF00"/>
          </a:solidFill>
          <a:ln w="4763">
            <a:solidFill>
              <a:srgbClr val="990000"/>
            </a:solidFill>
            <a:round/>
            <a:headEnd/>
            <a:tailEnd/>
          </a:ln>
        </p:spPr>
        <p:txBody>
          <a:bodyPr/>
          <a:lstStyle/>
          <a:p>
            <a:endParaRPr lang="en-US"/>
          </a:p>
        </p:txBody>
      </p:sp>
      <p:sp>
        <p:nvSpPr>
          <p:cNvPr id="53425" name="Freeform 176"/>
          <p:cNvSpPr>
            <a:spLocks/>
          </p:cNvSpPr>
          <p:nvPr/>
        </p:nvSpPr>
        <p:spPr bwMode="auto">
          <a:xfrm>
            <a:off x="6351589" y="4241801"/>
            <a:ext cx="80963"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6" name="Freeform 177"/>
          <p:cNvSpPr>
            <a:spLocks/>
          </p:cNvSpPr>
          <p:nvPr/>
        </p:nvSpPr>
        <p:spPr bwMode="auto">
          <a:xfrm>
            <a:off x="6351589" y="4241801"/>
            <a:ext cx="80963"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53427" name="Freeform 178"/>
          <p:cNvSpPr>
            <a:spLocks/>
          </p:cNvSpPr>
          <p:nvPr/>
        </p:nvSpPr>
        <p:spPr bwMode="auto">
          <a:xfrm>
            <a:off x="6351589" y="4241801"/>
            <a:ext cx="80963"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53428" name="Freeform 179"/>
          <p:cNvSpPr>
            <a:spLocks/>
          </p:cNvSpPr>
          <p:nvPr/>
        </p:nvSpPr>
        <p:spPr bwMode="auto">
          <a:xfrm>
            <a:off x="6375403" y="4205289"/>
            <a:ext cx="36513" cy="23812"/>
          </a:xfrm>
          <a:custGeom>
            <a:avLst/>
            <a:gdLst>
              <a:gd name="T0" fmla="*/ 0 w 26"/>
              <a:gd name="T1" fmla="*/ 2147483647 h 15"/>
              <a:gd name="T2" fmla="*/ 2147483647 w 26"/>
              <a:gd name="T3" fmla="*/ 2147483647 h 15"/>
              <a:gd name="T4" fmla="*/ 2147483647 w 26"/>
              <a:gd name="T5" fmla="*/ 2147483647 h 15"/>
              <a:gd name="T6" fmla="*/ 2147483647 w 26"/>
              <a:gd name="T7" fmla="*/ 2147483647 h 15"/>
              <a:gd name="T8" fmla="*/ 2147483647 w 26"/>
              <a:gd name="T9" fmla="*/ 2147483647 h 15"/>
              <a:gd name="T10" fmla="*/ 2147483647 w 26"/>
              <a:gd name="T11" fmla="*/ 2147483647 h 15"/>
              <a:gd name="T12" fmla="*/ 2147483647 w 26"/>
              <a:gd name="T13" fmla="*/ 2147483647 h 15"/>
              <a:gd name="T14" fmla="*/ 2147483647 w 26"/>
              <a:gd name="T15" fmla="*/ 2147483647 h 15"/>
              <a:gd name="T16" fmla="*/ 2147483647 w 26"/>
              <a:gd name="T17" fmla="*/ 2147483647 h 15"/>
              <a:gd name="T18" fmla="*/ 2147483647 w 26"/>
              <a:gd name="T19" fmla="*/ 2147483647 h 15"/>
              <a:gd name="T20" fmla="*/ 2147483647 w 26"/>
              <a:gd name="T21" fmla="*/ 2147483647 h 15"/>
              <a:gd name="T22" fmla="*/ 2147483647 w 26"/>
              <a:gd name="T23" fmla="*/ 2147483647 h 15"/>
              <a:gd name="T24" fmla="*/ 2147483647 w 26"/>
              <a:gd name="T25" fmla="*/ 2147483647 h 15"/>
              <a:gd name="T26" fmla="*/ 2147483647 w 26"/>
              <a:gd name="T27" fmla="*/ 2147483647 h 15"/>
              <a:gd name="T28" fmla="*/ 2147483647 w 26"/>
              <a:gd name="T29" fmla="*/ 2147483647 h 15"/>
              <a:gd name="T30" fmla="*/ 2147483647 w 26"/>
              <a:gd name="T31" fmla="*/ 2147483647 h 15"/>
              <a:gd name="T32" fmla="*/ 2147483647 w 26"/>
              <a:gd name="T33" fmla="*/ 2147483647 h 15"/>
              <a:gd name="T34" fmla="*/ 2147483647 w 26"/>
              <a:gd name="T35" fmla="*/ 2147483647 h 15"/>
              <a:gd name="T36" fmla="*/ 2147483647 w 26"/>
              <a:gd name="T37" fmla="*/ 2147483647 h 15"/>
              <a:gd name="T38" fmla="*/ 2147483647 w 26"/>
              <a:gd name="T39" fmla="*/ 2147483647 h 15"/>
              <a:gd name="T40" fmla="*/ 2147483647 w 26"/>
              <a:gd name="T41" fmla="*/ 2147483647 h 15"/>
              <a:gd name="T42" fmla="*/ 2147483647 w 26"/>
              <a:gd name="T43" fmla="*/ 2147483647 h 15"/>
              <a:gd name="T44" fmla="*/ 2147483647 w 26"/>
              <a:gd name="T45" fmla="*/ 0 h 15"/>
              <a:gd name="T46" fmla="*/ 2147483647 w 26"/>
              <a:gd name="T47" fmla="*/ 0 h 15"/>
              <a:gd name="T48" fmla="*/ 0 w 26"/>
              <a:gd name="T49" fmla="*/ 0 h 15"/>
              <a:gd name="T50" fmla="*/ 0 w 26"/>
              <a:gd name="T51" fmla="*/ 2147483647 h 15"/>
              <a:gd name="T52" fmla="*/ 0 w 26"/>
              <a:gd name="T53" fmla="*/ 2147483647 h 15"/>
              <a:gd name="T54" fmla="*/ 0 w 26"/>
              <a:gd name="T55" fmla="*/ 2147483647 h 15"/>
              <a:gd name="T56" fmla="*/ 0 w 26"/>
              <a:gd name="T57" fmla="*/ 2147483647 h 15"/>
              <a:gd name="T58" fmla="*/ 0 w 26"/>
              <a:gd name="T59" fmla="*/ 2147483647 h 15"/>
              <a:gd name="T60" fmla="*/ 0 w 26"/>
              <a:gd name="T61" fmla="*/ 2147483647 h 15"/>
              <a:gd name="T62" fmla="*/ 0 w 26"/>
              <a:gd name="T63" fmla="*/ 2147483647 h 15"/>
              <a:gd name="T64" fmla="*/ 0 w 26"/>
              <a:gd name="T65" fmla="*/ 2147483647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9" name="Freeform 180"/>
          <p:cNvSpPr>
            <a:spLocks/>
          </p:cNvSpPr>
          <p:nvPr/>
        </p:nvSpPr>
        <p:spPr bwMode="auto">
          <a:xfrm>
            <a:off x="6375403" y="4205289"/>
            <a:ext cx="36513" cy="23812"/>
          </a:xfrm>
          <a:custGeom>
            <a:avLst/>
            <a:gdLst>
              <a:gd name="T0" fmla="*/ 0 w 26"/>
              <a:gd name="T1" fmla="*/ 2147483647 h 15"/>
              <a:gd name="T2" fmla="*/ 2147483647 w 26"/>
              <a:gd name="T3" fmla="*/ 2147483647 h 15"/>
              <a:gd name="T4" fmla="*/ 2147483647 w 26"/>
              <a:gd name="T5" fmla="*/ 2147483647 h 15"/>
              <a:gd name="T6" fmla="*/ 2147483647 w 26"/>
              <a:gd name="T7" fmla="*/ 2147483647 h 15"/>
              <a:gd name="T8" fmla="*/ 2147483647 w 26"/>
              <a:gd name="T9" fmla="*/ 2147483647 h 15"/>
              <a:gd name="T10" fmla="*/ 2147483647 w 26"/>
              <a:gd name="T11" fmla="*/ 2147483647 h 15"/>
              <a:gd name="T12" fmla="*/ 2147483647 w 26"/>
              <a:gd name="T13" fmla="*/ 2147483647 h 15"/>
              <a:gd name="T14" fmla="*/ 2147483647 w 26"/>
              <a:gd name="T15" fmla="*/ 2147483647 h 15"/>
              <a:gd name="T16" fmla="*/ 2147483647 w 26"/>
              <a:gd name="T17" fmla="*/ 2147483647 h 15"/>
              <a:gd name="T18" fmla="*/ 2147483647 w 26"/>
              <a:gd name="T19" fmla="*/ 2147483647 h 15"/>
              <a:gd name="T20" fmla="*/ 2147483647 w 26"/>
              <a:gd name="T21" fmla="*/ 2147483647 h 15"/>
              <a:gd name="T22" fmla="*/ 2147483647 w 26"/>
              <a:gd name="T23" fmla="*/ 2147483647 h 15"/>
              <a:gd name="T24" fmla="*/ 2147483647 w 26"/>
              <a:gd name="T25" fmla="*/ 2147483647 h 15"/>
              <a:gd name="T26" fmla="*/ 2147483647 w 26"/>
              <a:gd name="T27" fmla="*/ 2147483647 h 15"/>
              <a:gd name="T28" fmla="*/ 2147483647 w 26"/>
              <a:gd name="T29" fmla="*/ 2147483647 h 15"/>
              <a:gd name="T30" fmla="*/ 2147483647 w 26"/>
              <a:gd name="T31" fmla="*/ 2147483647 h 15"/>
              <a:gd name="T32" fmla="*/ 2147483647 w 26"/>
              <a:gd name="T33" fmla="*/ 2147483647 h 15"/>
              <a:gd name="T34" fmla="*/ 2147483647 w 26"/>
              <a:gd name="T35" fmla="*/ 2147483647 h 15"/>
              <a:gd name="T36" fmla="*/ 2147483647 w 26"/>
              <a:gd name="T37" fmla="*/ 2147483647 h 15"/>
              <a:gd name="T38" fmla="*/ 2147483647 w 26"/>
              <a:gd name="T39" fmla="*/ 2147483647 h 15"/>
              <a:gd name="T40" fmla="*/ 2147483647 w 26"/>
              <a:gd name="T41" fmla="*/ 2147483647 h 15"/>
              <a:gd name="T42" fmla="*/ 2147483647 w 26"/>
              <a:gd name="T43" fmla="*/ 2147483647 h 15"/>
              <a:gd name="T44" fmla="*/ 2147483647 w 26"/>
              <a:gd name="T45" fmla="*/ 0 h 15"/>
              <a:gd name="T46" fmla="*/ 2147483647 w 26"/>
              <a:gd name="T47" fmla="*/ 0 h 15"/>
              <a:gd name="T48" fmla="*/ 0 w 26"/>
              <a:gd name="T49" fmla="*/ 0 h 15"/>
              <a:gd name="T50" fmla="*/ 0 w 26"/>
              <a:gd name="T51" fmla="*/ 2147483647 h 15"/>
              <a:gd name="T52" fmla="*/ 0 w 26"/>
              <a:gd name="T53" fmla="*/ 2147483647 h 15"/>
              <a:gd name="T54" fmla="*/ 0 w 26"/>
              <a:gd name="T55" fmla="*/ 2147483647 h 15"/>
              <a:gd name="T56" fmla="*/ 0 w 26"/>
              <a:gd name="T57" fmla="*/ 2147483647 h 15"/>
              <a:gd name="T58" fmla="*/ 0 w 26"/>
              <a:gd name="T59" fmla="*/ 2147483647 h 15"/>
              <a:gd name="T60" fmla="*/ 0 w 26"/>
              <a:gd name="T61" fmla="*/ 2147483647 h 15"/>
              <a:gd name="T62" fmla="*/ 0 w 26"/>
              <a:gd name="T63" fmla="*/ 2147483647 h 15"/>
              <a:gd name="T64" fmla="*/ 0 w 26"/>
              <a:gd name="T65" fmla="*/ 2147483647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path>
            </a:pathLst>
          </a:custGeom>
          <a:solidFill>
            <a:srgbClr val="FFFF00"/>
          </a:solidFill>
          <a:ln w="4763">
            <a:solidFill>
              <a:srgbClr val="990000"/>
            </a:solidFill>
            <a:round/>
            <a:headEnd/>
            <a:tailEnd/>
          </a:ln>
        </p:spPr>
        <p:txBody>
          <a:bodyPr/>
          <a:lstStyle/>
          <a:p>
            <a:endParaRPr lang="en-US"/>
          </a:p>
        </p:txBody>
      </p:sp>
      <p:sp>
        <p:nvSpPr>
          <p:cNvPr id="53430" name="Freeform 181"/>
          <p:cNvSpPr>
            <a:spLocks/>
          </p:cNvSpPr>
          <p:nvPr/>
        </p:nvSpPr>
        <p:spPr bwMode="auto">
          <a:xfrm>
            <a:off x="6189664" y="4286251"/>
            <a:ext cx="107951"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1" name="Freeform 182"/>
          <p:cNvSpPr>
            <a:spLocks/>
          </p:cNvSpPr>
          <p:nvPr/>
        </p:nvSpPr>
        <p:spPr bwMode="auto">
          <a:xfrm>
            <a:off x="6189664" y="4286251"/>
            <a:ext cx="107951"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53432" name="Freeform 183"/>
          <p:cNvSpPr>
            <a:spLocks/>
          </p:cNvSpPr>
          <p:nvPr/>
        </p:nvSpPr>
        <p:spPr bwMode="auto">
          <a:xfrm>
            <a:off x="6189664" y="4286251"/>
            <a:ext cx="107951"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53433" name="Freeform 184"/>
          <p:cNvSpPr>
            <a:spLocks/>
          </p:cNvSpPr>
          <p:nvPr/>
        </p:nvSpPr>
        <p:spPr bwMode="auto">
          <a:xfrm>
            <a:off x="6199188" y="4233864"/>
            <a:ext cx="112712" cy="57151"/>
          </a:xfrm>
          <a:custGeom>
            <a:avLst/>
            <a:gdLst>
              <a:gd name="T0" fmla="*/ 2147483647 w 80"/>
              <a:gd name="T1" fmla="*/ 2147483647 h 36"/>
              <a:gd name="T2" fmla="*/ 2147483647 w 80"/>
              <a:gd name="T3" fmla="*/ 2147483647 h 36"/>
              <a:gd name="T4" fmla="*/ 2147483647 w 80"/>
              <a:gd name="T5" fmla="*/ 2147483647 h 36"/>
              <a:gd name="T6" fmla="*/ 2147483647 w 80"/>
              <a:gd name="T7" fmla="*/ 2147483647 h 36"/>
              <a:gd name="T8" fmla="*/ 2147483647 w 80"/>
              <a:gd name="T9" fmla="*/ 2147483647 h 36"/>
              <a:gd name="T10" fmla="*/ 2147483647 w 80"/>
              <a:gd name="T11" fmla="*/ 2147483647 h 36"/>
              <a:gd name="T12" fmla="*/ 2147483647 w 80"/>
              <a:gd name="T13" fmla="*/ 2147483647 h 36"/>
              <a:gd name="T14" fmla="*/ 0 w 80"/>
              <a:gd name="T15" fmla="*/ 2147483647 h 36"/>
              <a:gd name="T16" fmla="*/ 0 w 80"/>
              <a:gd name="T17" fmla="*/ 2147483647 h 36"/>
              <a:gd name="T18" fmla="*/ 2147483647 w 80"/>
              <a:gd name="T19" fmla="*/ 2147483647 h 36"/>
              <a:gd name="T20" fmla="*/ 2147483647 w 80"/>
              <a:gd name="T21" fmla="*/ 2147483647 h 36"/>
              <a:gd name="T22" fmla="*/ 2147483647 w 80"/>
              <a:gd name="T23" fmla="*/ 2147483647 h 36"/>
              <a:gd name="T24" fmla="*/ 2147483647 w 80"/>
              <a:gd name="T25" fmla="*/ 2147483647 h 36"/>
              <a:gd name="T26" fmla="*/ 2147483647 w 80"/>
              <a:gd name="T27" fmla="*/ 2147483647 h 36"/>
              <a:gd name="T28" fmla="*/ 2147483647 w 80"/>
              <a:gd name="T29" fmla="*/ 2147483647 h 36"/>
              <a:gd name="T30" fmla="*/ 2147483647 w 80"/>
              <a:gd name="T31" fmla="*/ 2147483647 h 36"/>
              <a:gd name="T32" fmla="*/ 2147483647 w 80"/>
              <a:gd name="T33" fmla="*/ 2147483647 h 36"/>
              <a:gd name="T34" fmla="*/ 2147483647 w 80"/>
              <a:gd name="T35" fmla="*/ 2147483647 h 36"/>
              <a:gd name="T36" fmla="*/ 2147483647 w 80"/>
              <a:gd name="T37" fmla="*/ 2147483647 h 36"/>
              <a:gd name="T38" fmla="*/ 2147483647 w 80"/>
              <a:gd name="T39" fmla="*/ 2147483647 h 36"/>
              <a:gd name="T40" fmla="*/ 2147483647 w 80"/>
              <a:gd name="T41" fmla="*/ 2147483647 h 36"/>
              <a:gd name="T42" fmla="*/ 2147483647 w 80"/>
              <a:gd name="T43" fmla="*/ 2147483647 h 36"/>
              <a:gd name="T44" fmla="*/ 2147483647 w 80"/>
              <a:gd name="T45" fmla="*/ 2147483647 h 36"/>
              <a:gd name="T46" fmla="*/ 2147483647 w 80"/>
              <a:gd name="T47" fmla="*/ 2147483647 h 36"/>
              <a:gd name="T48" fmla="*/ 2147483647 w 80"/>
              <a:gd name="T49" fmla="*/ 2147483647 h 36"/>
              <a:gd name="T50" fmla="*/ 2147483647 w 80"/>
              <a:gd name="T51" fmla="*/ 2147483647 h 36"/>
              <a:gd name="T52" fmla="*/ 2147483647 w 80"/>
              <a:gd name="T53" fmla="*/ 2147483647 h 36"/>
              <a:gd name="T54" fmla="*/ 2147483647 w 80"/>
              <a:gd name="T55" fmla="*/ 2147483647 h 36"/>
              <a:gd name="T56" fmla="*/ 2147483647 w 80"/>
              <a:gd name="T57" fmla="*/ 2147483647 h 36"/>
              <a:gd name="T58" fmla="*/ 2147483647 w 80"/>
              <a:gd name="T59" fmla="*/ 2147483647 h 36"/>
              <a:gd name="T60" fmla="*/ 2147483647 w 80"/>
              <a:gd name="T61" fmla="*/ 2147483647 h 36"/>
              <a:gd name="T62" fmla="*/ 2147483647 w 80"/>
              <a:gd name="T63" fmla="*/ 2147483647 h 36"/>
              <a:gd name="T64" fmla="*/ 2147483647 w 80"/>
              <a:gd name="T65" fmla="*/ 2147483647 h 36"/>
              <a:gd name="T66" fmla="*/ 2147483647 w 80"/>
              <a:gd name="T67" fmla="*/ 2147483647 h 36"/>
              <a:gd name="T68" fmla="*/ 2147483647 w 80"/>
              <a:gd name="T69" fmla="*/ 2147483647 h 36"/>
              <a:gd name="T70" fmla="*/ 2147483647 w 80"/>
              <a:gd name="T71" fmla="*/ 2147483647 h 36"/>
              <a:gd name="T72" fmla="*/ 2147483647 w 80"/>
              <a:gd name="T73" fmla="*/ 2147483647 h 36"/>
              <a:gd name="T74" fmla="*/ 2147483647 w 80"/>
              <a:gd name="T75" fmla="*/ 0 h 36"/>
              <a:gd name="T76" fmla="*/ 2147483647 w 80"/>
              <a:gd name="T77" fmla="*/ 0 h 36"/>
              <a:gd name="T78" fmla="*/ 2147483647 w 80"/>
              <a:gd name="T79" fmla="*/ 0 h 36"/>
              <a:gd name="T80" fmla="*/ 2147483647 w 80"/>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4" name="Freeform 185"/>
          <p:cNvSpPr>
            <a:spLocks/>
          </p:cNvSpPr>
          <p:nvPr/>
        </p:nvSpPr>
        <p:spPr bwMode="auto">
          <a:xfrm>
            <a:off x="6199188" y="4233864"/>
            <a:ext cx="112712" cy="57151"/>
          </a:xfrm>
          <a:custGeom>
            <a:avLst/>
            <a:gdLst>
              <a:gd name="T0" fmla="*/ 2147483647 w 80"/>
              <a:gd name="T1" fmla="*/ 2147483647 h 36"/>
              <a:gd name="T2" fmla="*/ 2147483647 w 80"/>
              <a:gd name="T3" fmla="*/ 2147483647 h 36"/>
              <a:gd name="T4" fmla="*/ 2147483647 w 80"/>
              <a:gd name="T5" fmla="*/ 2147483647 h 36"/>
              <a:gd name="T6" fmla="*/ 2147483647 w 80"/>
              <a:gd name="T7" fmla="*/ 2147483647 h 36"/>
              <a:gd name="T8" fmla="*/ 2147483647 w 80"/>
              <a:gd name="T9" fmla="*/ 2147483647 h 36"/>
              <a:gd name="T10" fmla="*/ 2147483647 w 80"/>
              <a:gd name="T11" fmla="*/ 2147483647 h 36"/>
              <a:gd name="T12" fmla="*/ 2147483647 w 80"/>
              <a:gd name="T13" fmla="*/ 2147483647 h 36"/>
              <a:gd name="T14" fmla="*/ 0 w 80"/>
              <a:gd name="T15" fmla="*/ 2147483647 h 36"/>
              <a:gd name="T16" fmla="*/ 0 w 80"/>
              <a:gd name="T17" fmla="*/ 2147483647 h 36"/>
              <a:gd name="T18" fmla="*/ 2147483647 w 80"/>
              <a:gd name="T19" fmla="*/ 2147483647 h 36"/>
              <a:gd name="T20" fmla="*/ 2147483647 w 80"/>
              <a:gd name="T21" fmla="*/ 2147483647 h 36"/>
              <a:gd name="T22" fmla="*/ 2147483647 w 80"/>
              <a:gd name="T23" fmla="*/ 2147483647 h 36"/>
              <a:gd name="T24" fmla="*/ 2147483647 w 80"/>
              <a:gd name="T25" fmla="*/ 2147483647 h 36"/>
              <a:gd name="T26" fmla="*/ 2147483647 w 80"/>
              <a:gd name="T27" fmla="*/ 2147483647 h 36"/>
              <a:gd name="T28" fmla="*/ 2147483647 w 80"/>
              <a:gd name="T29" fmla="*/ 2147483647 h 36"/>
              <a:gd name="T30" fmla="*/ 2147483647 w 80"/>
              <a:gd name="T31" fmla="*/ 2147483647 h 36"/>
              <a:gd name="T32" fmla="*/ 2147483647 w 80"/>
              <a:gd name="T33" fmla="*/ 2147483647 h 36"/>
              <a:gd name="T34" fmla="*/ 2147483647 w 80"/>
              <a:gd name="T35" fmla="*/ 2147483647 h 36"/>
              <a:gd name="T36" fmla="*/ 2147483647 w 80"/>
              <a:gd name="T37" fmla="*/ 2147483647 h 36"/>
              <a:gd name="T38" fmla="*/ 2147483647 w 80"/>
              <a:gd name="T39" fmla="*/ 2147483647 h 36"/>
              <a:gd name="T40" fmla="*/ 2147483647 w 80"/>
              <a:gd name="T41" fmla="*/ 2147483647 h 36"/>
              <a:gd name="T42" fmla="*/ 2147483647 w 80"/>
              <a:gd name="T43" fmla="*/ 2147483647 h 36"/>
              <a:gd name="T44" fmla="*/ 2147483647 w 80"/>
              <a:gd name="T45" fmla="*/ 2147483647 h 36"/>
              <a:gd name="T46" fmla="*/ 2147483647 w 80"/>
              <a:gd name="T47" fmla="*/ 2147483647 h 36"/>
              <a:gd name="T48" fmla="*/ 2147483647 w 80"/>
              <a:gd name="T49" fmla="*/ 2147483647 h 36"/>
              <a:gd name="T50" fmla="*/ 2147483647 w 80"/>
              <a:gd name="T51" fmla="*/ 2147483647 h 36"/>
              <a:gd name="T52" fmla="*/ 2147483647 w 80"/>
              <a:gd name="T53" fmla="*/ 2147483647 h 36"/>
              <a:gd name="T54" fmla="*/ 2147483647 w 80"/>
              <a:gd name="T55" fmla="*/ 2147483647 h 36"/>
              <a:gd name="T56" fmla="*/ 2147483647 w 80"/>
              <a:gd name="T57" fmla="*/ 2147483647 h 36"/>
              <a:gd name="T58" fmla="*/ 2147483647 w 80"/>
              <a:gd name="T59" fmla="*/ 2147483647 h 36"/>
              <a:gd name="T60" fmla="*/ 2147483647 w 80"/>
              <a:gd name="T61" fmla="*/ 2147483647 h 36"/>
              <a:gd name="T62" fmla="*/ 2147483647 w 80"/>
              <a:gd name="T63" fmla="*/ 2147483647 h 36"/>
              <a:gd name="T64" fmla="*/ 2147483647 w 80"/>
              <a:gd name="T65" fmla="*/ 2147483647 h 36"/>
              <a:gd name="T66" fmla="*/ 2147483647 w 80"/>
              <a:gd name="T67" fmla="*/ 2147483647 h 36"/>
              <a:gd name="T68" fmla="*/ 2147483647 w 80"/>
              <a:gd name="T69" fmla="*/ 2147483647 h 36"/>
              <a:gd name="T70" fmla="*/ 2147483647 w 80"/>
              <a:gd name="T71" fmla="*/ 2147483647 h 36"/>
              <a:gd name="T72" fmla="*/ 2147483647 w 80"/>
              <a:gd name="T73" fmla="*/ 2147483647 h 36"/>
              <a:gd name="T74" fmla="*/ 2147483647 w 80"/>
              <a:gd name="T75" fmla="*/ 0 h 36"/>
              <a:gd name="T76" fmla="*/ 2147483647 w 80"/>
              <a:gd name="T77" fmla="*/ 0 h 36"/>
              <a:gd name="T78" fmla="*/ 2147483647 w 80"/>
              <a:gd name="T79" fmla="*/ 0 h 36"/>
              <a:gd name="T80" fmla="*/ 2147483647 w 80"/>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path>
            </a:pathLst>
          </a:custGeom>
          <a:solidFill>
            <a:srgbClr val="FFFF00"/>
          </a:solidFill>
          <a:ln w="4763">
            <a:solidFill>
              <a:srgbClr val="990000"/>
            </a:solidFill>
            <a:round/>
            <a:headEnd/>
            <a:tailEnd/>
          </a:ln>
        </p:spPr>
        <p:txBody>
          <a:bodyPr/>
          <a:lstStyle/>
          <a:p>
            <a:endParaRPr lang="en-US"/>
          </a:p>
        </p:txBody>
      </p:sp>
      <p:sp>
        <p:nvSpPr>
          <p:cNvPr id="53435" name="Freeform 186"/>
          <p:cNvSpPr>
            <a:spLocks/>
          </p:cNvSpPr>
          <p:nvPr/>
        </p:nvSpPr>
        <p:spPr bwMode="auto">
          <a:xfrm>
            <a:off x="6310315" y="4198941"/>
            <a:ext cx="57151"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6" name="Freeform 187"/>
          <p:cNvSpPr>
            <a:spLocks/>
          </p:cNvSpPr>
          <p:nvPr/>
        </p:nvSpPr>
        <p:spPr bwMode="auto">
          <a:xfrm>
            <a:off x="6310315" y="4198941"/>
            <a:ext cx="57151"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53437" name="Freeform 188"/>
          <p:cNvSpPr>
            <a:spLocks/>
          </p:cNvSpPr>
          <p:nvPr/>
        </p:nvSpPr>
        <p:spPr bwMode="auto">
          <a:xfrm>
            <a:off x="6310315" y="4198941"/>
            <a:ext cx="57151"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53438" name="Freeform 189"/>
          <p:cNvSpPr>
            <a:spLocks/>
          </p:cNvSpPr>
          <p:nvPr/>
        </p:nvSpPr>
        <p:spPr bwMode="auto">
          <a:xfrm>
            <a:off x="6249989" y="4287839"/>
            <a:ext cx="114300" cy="88900"/>
          </a:xfrm>
          <a:custGeom>
            <a:avLst/>
            <a:gdLst>
              <a:gd name="T0" fmla="*/ 2147483647 w 81"/>
              <a:gd name="T1" fmla="*/ 2147483647 h 56"/>
              <a:gd name="T2" fmla="*/ 2147483647 w 81"/>
              <a:gd name="T3" fmla="*/ 2147483647 h 56"/>
              <a:gd name="T4" fmla="*/ 2147483647 w 81"/>
              <a:gd name="T5" fmla="*/ 2147483647 h 56"/>
              <a:gd name="T6" fmla="*/ 2147483647 w 81"/>
              <a:gd name="T7" fmla="*/ 2147483647 h 56"/>
              <a:gd name="T8" fmla="*/ 2147483647 w 81"/>
              <a:gd name="T9" fmla="*/ 2147483647 h 56"/>
              <a:gd name="T10" fmla="*/ 2147483647 w 81"/>
              <a:gd name="T11" fmla="*/ 2147483647 h 56"/>
              <a:gd name="T12" fmla="*/ 2147483647 w 81"/>
              <a:gd name="T13" fmla="*/ 2147483647 h 56"/>
              <a:gd name="T14" fmla="*/ 2147483647 w 81"/>
              <a:gd name="T15" fmla="*/ 2147483647 h 56"/>
              <a:gd name="T16" fmla="*/ 2147483647 w 81"/>
              <a:gd name="T17" fmla="*/ 2147483647 h 56"/>
              <a:gd name="T18" fmla="*/ 2147483647 w 81"/>
              <a:gd name="T19" fmla="*/ 2147483647 h 56"/>
              <a:gd name="T20" fmla="*/ 2147483647 w 81"/>
              <a:gd name="T21" fmla="*/ 2147483647 h 56"/>
              <a:gd name="T22" fmla="*/ 2147483647 w 81"/>
              <a:gd name="T23" fmla="*/ 2147483647 h 56"/>
              <a:gd name="T24" fmla="*/ 2147483647 w 81"/>
              <a:gd name="T25" fmla="*/ 2147483647 h 56"/>
              <a:gd name="T26" fmla="*/ 2147483647 w 81"/>
              <a:gd name="T27" fmla="*/ 2147483647 h 56"/>
              <a:gd name="T28" fmla="*/ 2147483647 w 81"/>
              <a:gd name="T29" fmla="*/ 2147483647 h 56"/>
              <a:gd name="T30" fmla="*/ 2147483647 w 81"/>
              <a:gd name="T31" fmla="*/ 2147483647 h 56"/>
              <a:gd name="T32" fmla="*/ 2147483647 w 81"/>
              <a:gd name="T33" fmla="*/ 2147483647 h 56"/>
              <a:gd name="T34" fmla="*/ 2147483647 w 81"/>
              <a:gd name="T35" fmla="*/ 2147483647 h 56"/>
              <a:gd name="T36" fmla="*/ 2147483647 w 81"/>
              <a:gd name="T37" fmla="*/ 2147483647 h 56"/>
              <a:gd name="T38" fmla="*/ 2147483647 w 81"/>
              <a:gd name="T39" fmla="*/ 2147483647 h 56"/>
              <a:gd name="T40" fmla="*/ 2147483647 w 81"/>
              <a:gd name="T41" fmla="*/ 2147483647 h 56"/>
              <a:gd name="T42" fmla="*/ 2147483647 w 81"/>
              <a:gd name="T43" fmla="*/ 2147483647 h 56"/>
              <a:gd name="T44" fmla="*/ 2147483647 w 81"/>
              <a:gd name="T45" fmla="*/ 2147483647 h 56"/>
              <a:gd name="T46" fmla="*/ 2147483647 w 81"/>
              <a:gd name="T47" fmla="*/ 2147483647 h 56"/>
              <a:gd name="T48" fmla="*/ 2147483647 w 81"/>
              <a:gd name="T49" fmla="*/ 2147483647 h 56"/>
              <a:gd name="T50" fmla="*/ 2147483647 w 81"/>
              <a:gd name="T51" fmla="*/ 2147483647 h 56"/>
              <a:gd name="T52" fmla="*/ 2147483647 w 81"/>
              <a:gd name="T53" fmla="*/ 2147483647 h 56"/>
              <a:gd name="T54" fmla="*/ 2147483647 w 81"/>
              <a:gd name="T55" fmla="*/ 2147483647 h 56"/>
              <a:gd name="T56" fmla="*/ 2147483647 w 81"/>
              <a:gd name="T57" fmla="*/ 2147483647 h 56"/>
              <a:gd name="T58" fmla="*/ 2147483647 w 81"/>
              <a:gd name="T59" fmla="*/ 2147483647 h 56"/>
              <a:gd name="T60" fmla="*/ 2147483647 w 81"/>
              <a:gd name="T61" fmla="*/ 2147483647 h 56"/>
              <a:gd name="T62" fmla="*/ 2147483647 w 81"/>
              <a:gd name="T63" fmla="*/ 2147483647 h 56"/>
              <a:gd name="T64" fmla="*/ 2147483647 w 81"/>
              <a:gd name="T65" fmla="*/ 2147483647 h 56"/>
              <a:gd name="T66" fmla="*/ 2147483647 w 81"/>
              <a:gd name="T67" fmla="*/ 2147483647 h 56"/>
              <a:gd name="T68" fmla="*/ 2147483647 w 81"/>
              <a:gd name="T69" fmla="*/ 2147483647 h 56"/>
              <a:gd name="T70" fmla="*/ 2147483647 w 81"/>
              <a:gd name="T71" fmla="*/ 2147483647 h 56"/>
              <a:gd name="T72" fmla="*/ 2147483647 w 81"/>
              <a:gd name="T73" fmla="*/ 2147483647 h 56"/>
              <a:gd name="T74" fmla="*/ 2147483647 w 81"/>
              <a:gd name="T75" fmla="*/ 2147483647 h 56"/>
              <a:gd name="T76" fmla="*/ 2147483647 w 81"/>
              <a:gd name="T77" fmla="*/ 2147483647 h 56"/>
              <a:gd name="T78" fmla="*/ 2147483647 w 81"/>
              <a:gd name="T79" fmla="*/ 2147483647 h 56"/>
              <a:gd name="T80" fmla="*/ 2147483647 w 81"/>
              <a:gd name="T81" fmla="*/ 2147483647 h 56"/>
              <a:gd name="T82" fmla="*/ 2147483647 w 81"/>
              <a:gd name="T83" fmla="*/ 2147483647 h 56"/>
              <a:gd name="T84" fmla="*/ 2147483647 w 81"/>
              <a:gd name="T85" fmla="*/ 2147483647 h 56"/>
              <a:gd name="T86" fmla="*/ 2147483647 w 81"/>
              <a:gd name="T87" fmla="*/ 2147483647 h 56"/>
              <a:gd name="T88" fmla="*/ 2147483647 w 81"/>
              <a:gd name="T89" fmla="*/ 0 h 56"/>
              <a:gd name="T90" fmla="*/ 2147483647 w 81"/>
              <a:gd name="T91" fmla="*/ 0 h 56"/>
              <a:gd name="T92" fmla="*/ 2147483647 w 81"/>
              <a:gd name="T93" fmla="*/ 2147483647 h 56"/>
              <a:gd name="T94" fmla="*/ 2147483647 w 81"/>
              <a:gd name="T95" fmla="*/ 2147483647 h 56"/>
              <a:gd name="T96" fmla="*/ 0 w 81"/>
              <a:gd name="T97" fmla="*/ 2147483647 h 56"/>
              <a:gd name="T98" fmla="*/ 0 w 81"/>
              <a:gd name="T99" fmla="*/ 2147483647 h 56"/>
              <a:gd name="T100" fmla="*/ 2147483647 w 81"/>
              <a:gd name="T101" fmla="*/ 2147483647 h 56"/>
              <a:gd name="T102" fmla="*/ 2147483647 w 81"/>
              <a:gd name="T103" fmla="*/ 2147483647 h 56"/>
              <a:gd name="T104" fmla="*/ 2147483647 w 81"/>
              <a:gd name="T105" fmla="*/ 2147483647 h 56"/>
              <a:gd name="T106" fmla="*/ 2147483647 w 81"/>
              <a:gd name="T107" fmla="*/ 2147483647 h 56"/>
              <a:gd name="T108" fmla="*/ 2147483647 w 81"/>
              <a:gd name="T109" fmla="*/ 2147483647 h 56"/>
              <a:gd name="T110" fmla="*/ 2147483647 w 81"/>
              <a:gd name="T111" fmla="*/ 2147483647 h 56"/>
              <a:gd name="T112" fmla="*/ 2147483647 w 81"/>
              <a:gd name="T113" fmla="*/ 2147483647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9" name="Freeform 190"/>
          <p:cNvSpPr>
            <a:spLocks/>
          </p:cNvSpPr>
          <p:nvPr/>
        </p:nvSpPr>
        <p:spPr bwMode="auto">
          <a:xfrm>
            <a:off x="6249989" y="4287839"/>
            <a:ext cx="114300" cy="88900"/>
          </a:xfrm>
          <a:custGeom>
            <a:avLst/>
            <a:gdLst>
              <a:gd name="T0" fmla="*/ 2147483647 w 81"/>
              <a:gd name="T1" fmla="*/ 2147483647 h 56"/>
              <a:gd name="T2" fmla="*/ 2147483647 w 81"/>
              <a:gd name="T3" fmla="*/ 2147483647 h 56"/>
              <a:gd name="T4" fmla="*/ 2147483647 w 81"/>
              <a:gd name="T5" fmla="*/ 2147483647 h 56"/>
              <a:gd name="T6" fmla="*/ 2147483647 w 81"/>
              <a:gd name="T7" fmla="*/ 2147483647 h 56"/>
              <a:gd name="T8" fmla="*/ 2147483647 w 81"/>
              <a:gd name="T9" fmla="*/ 2147483647 h 56"/>
              <a:gd name="T10" fmla="*/ 2147483647 w 81"/>
              <a:gd name="T11" fmla="*/ 2147483647 h 56"/>
              <a:gd name="T12" fmla="*/ 2147483647 w 81"/>
              <a:gd name="T13" fmla="*/ 2147483647 h 56"/>
              <a:gd name="T14" fmla="*/ 2147483647 w 81"/>
              <a:gd name="T15" fmla="*/ 2147483647 h 56"/>
              <a:gd name="T16" fmla="*/ 2147483647 w 81"/>
              <a:gd name="T17" fmla="*/ 2147483647 h 56"/>
              <a:gd name="T18" fmla="*/ 2147483647 w 81"/>
              <a:gd name="T19" fmla="*/ 2147483647 h 56"/>
              <a:gd name="T20" fmla="*/ 2147483647 w 81"/>
              <a:gd name="T21" fmla="*/ 2147483647 h 56"/>
              <a:gd name="T22" fmla="*/ 2147483647 w 81"/>
              <a:gd name="T23" fmla="*/ 2147483647 h 56"/>
              <a:gd name="T24" fmla="*/ 2147483647 w 81"/>
              <a:gd name="T25" fmla="*/ 2147483647 h 56"/>
              <a:gd name="T26" fmla="*/ 2147483647 w 81"/>
              <a:gd name="T27" fmla="*/ 2147483647 h 56"/>
              <a:gd name="T28" fmla="*/ 2147483647 w 81"/>
              <a:gd name="T29" fmla="*/ 2147483647 h 56"/>
              <a:gd name="T30" fmla="*/ 2147483647 w 81"/>
              <a:gd name="T31" fmla="*/ 2147483647 h 56"/>
              <a:gd name="T32" fmla="*/ 2147483647 w 81"/>
              <a:gd name="T33" fmla="*/ 2147483647 h 56"/>
              <a:gd name="T34" fmla="*/ 2147483647 w 81"/>
              <a:gd name="T35" fmla="*/ 2147483647 h 56"/>
              <a:gd name="T36" fmla="*/ 2147483647 w 81"/>
              <a:gd name="T37" fmla="*/ 2147483647 h 56"/>
              <a:gd name="T38" fmla="*/ 2147483647 w 81"/>
              <a:gd name="T39" fmla="*/ 2147483647 h 56"/>
              <a:gd name="T40" fmla="*/ 2147483647 w 81"/>
              <a:gd name="T41" fmla="*/ 2147483647 h 56"/>
              <a:gd name="T42" fmla="*/ 2147483647 w 81"/>
              <a:gd name="T43" fmla="*/ 2147483647 h 56"/>
              <a:gd name="T44" fmla="*/ 2147483647 w 81"/>
              <a:gd name="T45" fmla="*/ 2147483647 h 56"/>
              <a:gd name="T46" fmla="*/ 2147483647 w 81"/>
              <a:gd name="T47" fmla="*/ 2147483647 h 56"/>
              <a:gd name="T48" fmla="*/ 2147483647 w 81"/>
              <a:gd name="T49" fmla="*/ 2147483647 h 56"/>
              <a:gd name="T50" fmla="*/ 2147483647 w 81"/>
              <a:gd name="T51" fmla="*/ 2147483647 h 56"/>
              <a:gd name="T52" fmla="*/ 2147483647 w 81"/>
              <a:gd name="T53" fmla="*/ 2147483647 h 56"/>
              <a:gd name="T54" fmla="*/ 2147483647 w 81"/>
              <a:gd name="T55" fmla="*/ 2147483647 h 56"/>
              <a:gd name="T56" fmla="*/ 2147483647 w 81"/>
              <a:gd name="T57" fmla="*/ 2147483647 h 56"/>
              <a:gd name="T58" fmla="*/ 2147483647 w 81"/>
              <a:gd name="T59" fmla="*/ 2147483647 h 56"/>
              <a:gd name="T60" fmla="*/ 2147483647 w 81"/>
              <a:gd name="T61" fmla="*/ 2147483647 h 56"/>
              <a:gd name="T62" fmla="*/ 2147483647 w 81"/>
              <a:gd name="T63" fmla="*/ 2147483647 h 56"/>
              <a:gd name="T64" fmla="*/ 2147483647 w 81"/>
              <a:gd name="T65" fmla="*/ 2147483647 h 56"/>
              <a:gd name="T66" fmla="*/ 2147483647 w 81"/>
              <a:gd name="T67" fmla="*/ 2147483647 h 56"/>
              <a:gd name="T68" fmla="*/ 2147483647 w 81"/>
              <a:gd name="T69" fmla="*/ 2147483647 h 56"/>
              <a:gd name="T70" fmla="*/ 2147483647 w 81"/>
              <a:gd name="T71" fmla="*/ 2147483647 h 56"/>
              <a:gd name="T72" fmla="*/ 2147483647 w 81"/>
              <a:gd name="T73" fmla="*/ 2147483647 h 56"/>
              <a:gd name="T74" fmla="*/ 2147483647 w 81"/>
              <a:gd name="T75" fmla="*/ 2147483647 h 56"/>
              <a:gd name="T76" fmla="*/ 2147483647 w 81"/>
              <a:gd name="T77" fmla="*/ 2147483647 h 56"/>
              <a:gd name="T78" fmla="*/ 2147483647 w 81"/>
              <a:gd name="T79" fmla="*/ 2147483647 h 56"/>
              <a:gd name="T80" fmla="*/ 2147483647 w 81"/>
              <a:gd name="T81" fmla="*/ 2147483647 h 56"/>
              <a:gd name="T82" fmla="*/ 2147483647 w 81"/>
              <a:gd name="T83" fmla="*/ 2147483647 h 56"/>
              <a:gd name="T84" fmla="*/ 2147483647 w 81"/>
              <a:gd name="T85" fmla="*/ 2147483647 h 56"/>
              <a:gd name="T86" fmla="*/ 2147483647 w 81"/>
              <a:gd name="T87" fmla="*/ 2147483647 h 56"/>
              <a:gd name="T88" fmla="*/ 2147483647 w 81"/>
              <a:gd name="T89" fmla="*/ 0 h 56"/>
              <a:gd name="T90" fmla="*/ 2147483647 w 81"/>
              <a:gd name="T91" fmla="*/ 0 h 56"/>
              <a:gd name="T92" fmla="*/ 2147483647 w 81"/>
              <a:gd name="T93" fmla="*/ 2147483647 h 56"/>
              <a:gd name="T94" fmla="*/ 2147483647 w 81"/>
              <a:gd name="T95" fmla="*/ 2147483647 h 56"/>
              <a:gd name="T96" fmla="*/ 0 w 81"/>
              <a:gd name="T97" fmla="*/ 2147483647 h 56"/>
              <a:gd name="T98" fmla="*/ 0 w 81"/>
              <a:gd name="T99" fmla="*/ 2147483647 h 56"/>
              <a:gd name="T100" fmla="*/ 2147483647 w 81"/>
              <a:gd name="T101" fmla="*/ 2147483647 h 56"/>
              <a:gd name="T102" fmla="*/ 2147483647 w 81"/>
              <a:gd name="T103" fmla="*/ 2147483647 h 56"/>
              <a:gd name="T104" fmla="*/ 2147483647 w 81"/>
              <a:gd name="T105" fmla="*/ 2147483647 h 56"/>
              <a:gd name="T106" fmla="*/ 2147483647 w 81"/>
              <a:gd name="T107" fmla="*/ 2147483647 h 56"/>
              <a:gd name="T108" fmla="*/ 2147483647 w 81"/>
              <a:gd name="T109" fmla="*/ 2147483647 h 56"/>
              <a:gd name="T110" fmla="*/ 2147483647 w 81"/>
              <a:gd name="T111" fmla="*/ 2147483647 h 56"/>
              <a:gd name="T112" fmla="*/ 2147483647 w 81"/>
              <a:gd name="T113" fmla="*/ 2147483647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path>
            </a:pathLst>
          </a:custGeom>
          <a:solidFill>
            <a:srgbClr val="FFFF00"/>
          </a:solidFill>
          <a:ln w="4763">
            <a:solidFill>
              <a:srgbClr val="990000"/>
            </a:solidFill>
            <a:round/>
            <a:headEnd/>
            <a:tailEnd/>
          </a:ln>
        </p:spPr>
        <p:txBody>
          <a:bodyPr/>
          <a:lstStyle/>
          <a:p>
            <a:endParaRPr lang="en-US"/>
          </a:p>
        </p:txBody>
      </p:sp>
      <p:sp>
        <p:nvSpPr>
          <p:cNvPr id="53440" name="Freeform 191"/>
          <p:cNvSpPr>
            <a:spLocks/>
          </p:cNvSpPr>
          <p:nvPr/>
        </p:nvSpPr>
        <p:spPr bwMode="auto">
          <a:xfrm>
            <a:off x="6302377" y="4379914"/>
            <a:ext cx="74613" cy="55563"/>
          </a:xfrm>
          <a:custGeom>
            <a:avLst/>
            <a:gdLst>
              <a:gd name="T0" fmla="*/ 2147483647 w 53"/>
              <a:gd name="T1" fmla="*/ 2147483647 h 35"/>
              <a:gd name="T2" fmla="*/ 2147483647 w 53"/>
              <a:gd name="T3" fmla="*/ 2147483647 h 35"/>
              <a:gd name="T4" fmla="*/ 2147483647 w 53"/>
              <a:gd name="T5" fmla="*/ 2147483647 h 35"/>
              <a:gd name="T6" fmla="*/ 2147483647 w 53"/>
              <a:gd name="T7" fmla="*/ 2147483647 h 35"/>
              <a:gd name="T8" fmla="*/ 2147483647 w 53"/>
              <a:gd name="T9" fmla="*/ 2147483647 h 35"/>
              <a:gd name="T10" fmla="*/ 2147483647 w 53"/>
              <a:gd name="T11" fmla="*/ 2147483647 h 35"/>
              <a:gd name="T12" fmla="*/ 2147483647 w 53"/>
              <a:gd name="T13" fmla="*/ 2147483647 h 35"/>
              <a:gd name="T14" fmla="*/ 2147483647 w 53"/>
              <a:gd name="T15" fmla="*/ 2147483647 h 35"/>
              <a:gd name="T16" fmla="*/ 2147483647 w 53"/>
              <a:gd name="T17" fmla="*/ 2147483647 h 35"/>
              <a:gd name="T18" fmla="*/ 2147483647 w 53"/>
              <a:gd name="T19" fmla="*/ 2147483647 h 35"/>
              <a:gd name="T20" fmla="*/ 2147483647 w 53"/>
              <a:gd name="T21" fmla="*/ 2147483647 h 35"/>
              <a:gd name="T22" fmla="*/ 2147483647 w 53"/>
              <a:gd name="T23" fmla="*/ 2147483647 h 35"/>
              <a:gd name="T24" fmla="*/ 2147483647 w 53"/>
              <a:gd name="T25" fmla="*/ 2147483647 h 35"/>
              <a:gd name="T26" fmla="*/ 2147483647 w 53"/>
              <a:gd name="T27" fmla="*/ 2147483647 h 35"/>
              <a:gd name="T28" fmla="*/ 2147483647 w 53"/>
              <a:gd name="T29" fmla="*/ 2147483647 h 35"/>
              <a:gd name="T30" fmla="*/ 2147483647 w 53"/>
              <a:gd name="T31" fmla="*/ 2147483647 h 35"/>
              <a:gd name="T32" fmla="*/ 2147483647 w 53"/>
              <a:gd name="T33" fmla="*/ 2147483647 h 35"/>
              <a:gd name="T34" fmla="*/ 2147483647 w 53"/>
              <a:gd name="T35" fmla="*/ 2147483647 h 35"/>
              <a:gd name="T36" fmla="*/ 2147483647 w 53"/>
              <a:gd name="T37" fmla="*/ 2147483647 h 35"/>
              <a:gd name="T38" fmla="*/ 2147483647 w 53"/>
              <a:gd name="T39" fmla="*/ 2147483647 h 35"/>
              <a:gd name="T40" fmla="*/ 2147483647 w 53"/>
              <a:gd name="T41" fmla="*/ 2147483647 h 35"/>
              <a:gd name="T42" fmla="*/ 2147483647 w 53"/>
              <a:gd name="T43" fmla="*/ 2147483647 h 35"/>
              <a:gd name="T44" fmla="*/ 2147483647 w 53"/>
              <a:gd name="T45" fmla="*/ 2147483647 h 35"/>
              <a:gd name="T46" fmla="*/ 2147483647 w 53"/>
              <a:gd name="T47" fmla="*/ 2147483647 h 35"/>
              <a:gd name="T48" fmla="*/ 2147483647 w 53"/>
              <a:gd name="T49" fmla="*/ 2147483647 h 35"/>
              <a:gd name="T50" fmla="*/ 2147483647 w 53"/>
              <a:gd name="T51" fmla="*/ 2147483647 h 35"/>
              <a:gd name="T52" fmla="*/ 2147483647 w 53"/>
              <a:gd name="T53" fmla="*/ 2147483647 h 35"/>
              <a:gd name="T54" fmla="*/ 2147483647 w 53"/>
              <a:gd name="T55" fmla="*/ 2147483647 h 35"/>
              <a:gd name="T56" fmla="*/ 2147483647 w 53"/>
              <a:gd name="T57" fmla="*/ 2147483647 h 35"/>
              <a:gd name="T58" fmla="*/ 2147483647 w 53"/>
              <a:gd name="T59" fmla="*/ 2147483647 h 35"/>
              <a:gd name="T60" fmla="*/ 2147483647 w 53"/>
              <a:gd name="T61" fmla="*/ 2147483647 h 35"/>
              <a:gd name="T62" fmla="*/ 2147483647 w 53"/>
              <a:gd name="T63" fmla="*/ 2147483647 h 35"/>
              <a:gd name="T64" fmla="*/ 2147483647 w 53"/>
              <a:gd name="T65" fmla="*/ 2147483647 h 35"/>
              <a:gd name="T66" fmla="*/ 2147483647 w 53"/>
              <a:gd name="T67" fmla="*/ 2147483647 h 35"/>
              <a:gd name="T68" fmla="*/ 2147483647 w 53"/>
              <a:gd name="T69" fmla="*/ 2147483647 h 35"/>
              <a:gd name="T70" fmla="*/ 2147483647 w 53"/>
              <a:gd name="T71" fmla="*/ 2147483647 h 35"/>
              <a:gd name="T72" fmla="*/ 2147483647 w 53"/>
              <a:gd name="T73" fmla="*/ 2147483647 h 35"/>
              <a:gd name="T74" fmla="*/ 2147483647 w 53"/>
              <a:gd name="T75" fmla="*/ 2147483647 h 35"/>
              <a:gd name="T76" fmla="*/ 2147483647 w 53"/>
              <a:gd name="T77" fmla="*/ 2147483647 h 35"/>
              <a:gd name="T78" fmla="*/ 2147483647 w 53"/>
              <a:gd name="T79" fmla="*/ 2147483647 h 35"/>
              <a:gd name="T80" fmla="*/ 2147483647 w 53"/>
              <a:gd name="T81" fmla="*/ 2147483647 h 35"/>
              <a:gd name="T82" fmla="*/ 2147483647 w 53"/>
              <a:gd name="T83" fmla="*/ 2147483647 h 35"/>
              <a:gd name="T84" fmla="*/ 2147483647 w 53"/>
              <a:gd name="T85" fmla="*/ 2147483647 h 35"/>
              <a:gd name="T86" fmla="*/ 2147483647 w 53"/>
              <a:gd name="T87" fmla="*/ 2147483647 h 35"/>
              <a:gd name="T88" fmla="*/ 2147483647 w 53"/>
              <a:gd name="T89" fmla="*/ 2147483647 h 35"/>
              <a:gd name="T90" fmla="*/ 2147483647 w 53"/>
              <a:gd name="T91" fmla="*/ 2147483647 h 35"/>
              <a:gd name="T92" fmla="*/ 2147483647 w 53"/>
              <a:gd name="T93" fmla="*/ 0 h 35"/>
              <a:gd name="T94" fmla="*/ 2147483647 w 53"/>
              <a:gd name="T95" fmla="*/ 0 h 35"/>
              <a:gd name="T96" fmla="*/ 2147483647 w 53"/>
              <a:gd name="T97" fmla="*/ 0 h 35"/>
              <a:gd name="T98" fmla="*/ 0 w 53"/>
              <a:gd name="T99" fmla="*/ 0 h 35"/>
              <a:gd name="T100" fmla="*/ 0 w 53"/>
              <a:gd name="T101" fmla="*/ 2147483647 h 35"/>
              <a:gd name="T102" fmla="*/ 0 w 53"/>
              <a:gd name="T103" fmla="*/ 2147483647 h 35"/>
              <a:gd name="T104" fmla="*/ 0 w 53"/>
              <a:gd name="T105" fmla="*/ 2147483647 h 35"/>
              <a:gd name="T106" fmla="*/ 0 w 53"/>
              <a:gd name="T107" fmla="*/ 2147483647 h 35"/>
              <a:gd name="T108" fmla="*/ 0 w 53"/>
              <a:gd name="T109" fmla="*/ 2147483647 h 35"/>
              <a:gd name="T110" fmla="*/ 0 w 53"/>
              <a:gd name="T111" fmla="*/ 2147483647 h 35"/>
              <a:gd name="T112" fmla="*/ 2147483647 w 53"/>
              <a:gd name="T113" fmla="*/ 2147483647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1" name="Freeform 192"/>
          <p:cNvSpPr>
            <a:spLocks/>
          </p:cNvSpPr>
          <p:nvPr/>
        </p:nvSpPr>
        <p:spPr bwMode="auto">
          <a:xfrm>
            <a:off x="6302377" y="4379914"/>
            <a:ext cx="74613" cy="55563"/>
          </a:xfrm>
          <a:custGeom>
            <a:avLst/>
            <a:gdLst>
              <a:gd name="T0" fmla="*/ 2147483647 w 53"/>
              <a:gd name="T1" fmla="*/ 2147483647 h 35"/>
              <a:gd name="T2" fmla="*/ 2147483647 w 53"/>
              <a:gd name="T3" fmla="*/ 2147483647 h 35"/>
              <a:gd name="T4" fmla="*/ 2147483647 w 53"/>
              <a:gd name="T5" fmla="*/ 2147483647 h 35"/>
              <a:gd name="T6" fmla="*/ 2147483647 w 53"/>
              <a:gd name="T7" fmla="*/ 2147483647 h 35"/>
              <a:gd name="T8" fmla="*/ 2147483647 w 53"/>
              <a:gd name="T9" fmla="*/ 2147483647 h 35"/>
              <a:gd name="T10" fmla="*/ 2147483647 w 53"/>
              <a:gd name="T11" fmla="*/ 2147483647 h 35"/>
              <a:gd name="T12" fmla="*/ 2147483647 w 53"/>
              <a:gd name="T13" fmla="*/ 2147483647 h 35"/>
              <a:gd name="T14" fmla="*/ 2147483647 w 53"/>
              <a:gd name="T15" fmla="*/ 2147483647 h 35"/>
              <a:gd name="T16" fmla="*/ 2147483647 w 53"/>
              <a:gd name="T17" fmla="*/ 2147483647 h 35"/>
              <a:gd name="T18" fmla="*/ 2147483647 w 53"/>
              <a:gd name="T19" fmla="*/ 2147483647 h 35"/>
              <a:gd name="T20" fmla="*/ 2147483647 w 53"/>
              <a:gd name="T21" fmla="*/ 2147483647 h 35"/>
              <a:gd name="T22" fmla="*/ 2147483647 w 53"/>
              <a:gd name="T23" fmla="*/ 2147483647 h 35"/>
              <a:gd name="T24" fmla="*/ 2147483647 w 53"/>
              <a:gd name="T25" fmla="*/ 2147483647 h 35"/>
              <a:gd name="T26" fmla="*/ 2147483647 w 53"/>
              <a:gd name="T27" fmla="*/ 2147483647 h 35"/>
              <a:gd name="T28" fmla="*/ 2147483647 w 53"/>
              <a:gd name="T29" fmla="*/ 2147483647 h 35"/>
              <a:gd name="T30" fmla="*/ 2147483647 w 53"/>
              <a:gd name="T31" fmla="*/ 2147483647 h 35"/>
              <a:gd name="T32" fmla="*/ 2147483647 w 53"/>
              <a:gd name="T33" fmla="*/ 2147483647 h 35"/>
              <a:gd name="T34" fmla="*/ 2147483647 w 53"/>
              <a:gd name="T35" fmla="*/ 2147483647 h 35"/>
              <a:gd name="T36" fmla="*/ 2147483647 w 53"/>
              <a:gd name="T37" fmla="*/ 2147483647 h 35"/>
              <a:gd name="T38" fmla="*/ 2147483647 w 53"/>
              <a:gd name="T39" fmla="*/ 2147483647 h 35"/>
              <a:gd name="T40" fmla="*/ 2147483647 w 53"/>
              <a:gd name="T41" fmla="*/ 2147483647 h 35"/>
              <a:gd name="T42" fmla="*/ 2147483647 w 53"/>
              <a:gd name="T43" fmla="*/ 2147483647 h 35"/>
              <a:gd name="T44" fmla="*/ 2147483647 w 53"/>
              <a:gd name="T45" fmla="*/ 2147483647 h 35"/>
              <a:gd name="T46" fmla="*/ 2147483647 w 53"/>
              <a:gd name="T47" fmla="*/ 2147483647 h 35"/>
              <a:gd name="T48" fmla="*/ 2147483647 w 53"/>
              <a:gd name="T49" fmla="*/ 2147483647 h 35"/>
              <a:gd name="T50" fmla="*/ 2147483647 w 53"/>
              <a:gd name="T51" fmla="*/ 2147483647 h 35"/>
              <a:gd name="T52" fmla="*/ 2147483647 w 53"/>
              <a:gd name="T53" fmla="*/ 2147483647 h 35"/>
              <a:gd name="T54" fmla="*/ 2147483647 w 53"/>
              <a:gd name="T55" fmla="*/ 2147483647 h 35"/>
              <a:gd name="T56" fmla="*/ 2147483647 w 53"/>
              <a:gd name="T57" fmla="*/ 2147483647 h 35"/>
              <a:gd name="T58" fmla="*/ 2147483647 w 53"/>
              <a:gd name="T59" fmla="*/ 2147483647 h 35"/>
              <a:gd name="T60" fmla="*/ 2147483647 w 53"/>
              <a:gd name="T61" fmla="*/ 2147483647 h 35"/>
              <a:gd name="T62" fmla="*/ 2147483647 w 53"/>
              <a:gd name="T63" fmla="*/ 2147483647 h 35"/>
              <a:gd name="T64" fmla="*/ 2147483647 w 53"/>
              <a:gd name="T65" fmla="*/ 2147483647 h 35"/>
              <a:gd name="T66" fmla="*/ 2147483647 w 53"/>
              <a:gd name="T67" fmla="*/ 2147483647 h 35"/>
              <a:gd name="T68" fmla="*/ 2147483647 w 53"/>
              <a:gd name="T69" fmla="*/ 2147483647 h 35"/>
              <a:gd name="T70" fmla="*/ 2147483647 w 53"/>
              <a:gd name="T71" fmla="*/ 2147483647 h 35"/>
              <a:gd name="T72" fmla="*/ 2147483647 w 53"/>
              <a:gd name="T73" fmla="*/ 2147483647 h 35"/>
              <a:gd name="T74" fmla="*/ 2147483647 w 53"/>
              <a:gd name="T75" fmla="*/ 2147483647 h 35"/>
              <a:gd name="T76" fmla="*/ 2147483647 w 53"/>
              <a:gd name="T77" fmla="*/ 2147483647 h 35"/>
              <a:gd name="T78" fmla="*/ 2147483647 w 53"/>
              <a:gd name="T79" fmla="*/ 2147483647 h 35"/>
              <a:gd name="T80" fmla="*/ 2147483647 w 53"/>
              <a:gd name="T81" fmla="*/ 2147483647 h 35"/>
              <a:gd name="T82" fmla="*/ 2147483647 w 53"/>
              <a:gd name="T83" fmla="*/ 2147483647 h 35"/>
              <a:gd name="T84" fmla="*/ 2147483647 w 53"/>
              <a:gd name="T85" fmla="*/ 2147483647 h 35"/>
              <a:gd name="T86" fmla="*/ 2147483647 w 53"/>
              <a:gd name="T87" fmla="*/ 2147483647 h 35"/>
              <a:gd name="T88" fmla="*/ 2147483647 w 53"/>
              <a:gd name="T89" fmla="*/ 2147483647 h 35"/>
              <a:gd name="T90" fmla="*/ 2147483647 w 53"/>
              <a:gd name="T91" fmla="*/ 2147483647 h 35"/>
              <a:gd name="T92" fmla="*/ 2147483647 w 53"/>
              <a:gd name="T93" fmla="*/ 0 h 35"/>
              <a:gd name="T94" fmla="*/ 2147483647 w 53"/>
              <a:gd name="T95" fmla="*/ 0 h 35"/>
              <a:gd name="T96" fmla="*/ 2147483647 w 53"/>
              <a:gd name="T97" fmla="*/ 0 h 35"/>
              <a:gd name="T98" fmla="*/ 0 w 53"/>
              <a:gd name="T99" fmla="*/ 0 h 35"/>
              <a:gd name="T100" fmla="*/ 0 w 53"/>
              <a:gd name="T101" fmla="*/ 2147483647 h 35"/>
              <a:gd name="T102" fmla="*/ 0 w 53"/>
              <a:gd name="T103" fmla="*/ 2147483647 h 35"/>
              <a:gd name="T104" fmla="*/ 0 w 53"/>
              <a:gd name="T105" fmla="*/ 2147483647 h 35"/>
              <a:gd name="T106" fmla="*/ 0 w 53"/>
              <a:gd name="T107" fmla="*/ 2147483647 h 35"/>
              <a:gd name="T108" fmla="*/ 0 w 53"/>
              <a:gd name="T109" fmla="*/ 2147483647 h 35"/>
              <a:gd name="T110" fmla="*/ 0 w 53"/>
              <a:gd name="T111" fmla="*/ 2147483647 h 35"/>
              <a:gd name="T112" fmla="*/ 2147483647 w 53"/>
              <a:gd name="T113" fmla="*/ 2147483647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path>
            </a:pathLst>
          </a:custGeom>
          <a:solidFill>
            <a:srgbClr val="FFFF00"/>
          </a:solidFill>
          <a:ln w="4763">
            <a:solidFill>
              <a:srgbClr val="990000"/>
            </a:solidFill>
            <a:round/>
            <a:headEnd/>
            <a:tailEnd/>
          </a:ln>
        </p:spPr>
        <p:txBody>
          <a:bodyPr/>
          <a:lstStyle/>
          <a:p>
            <a:endParaRPr lang="en-US"/>
          </a:p>
        </p:txBody>
      </p:sp>
      <p:sp>
        <p:nvSpPr>
          <p:cNvPr id="53442" name="Freeform 193"/>
          <p:cNvSpPr>
            <a:spLocks/>
          </p:cNvSpPr>
          <p:nvPr/>
        </p:nvSpPr>
        <p:spPr bwMode="auto">
          <a:xfrm>
            <a:off x="6378575" y="4433891"/>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3" name="Freeform 194"/>
          <p:cNvSpPr>
            <a:spLocks/>
          </p:cNvSpPr>
          <p:nvPr/>
        </p:nvSpPr>
        <p:spPr bwMode="auto">
          <a:xfrm>
            <a:off x="6378575" y="4433891"/>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53444" name="Freeform 195"/>
          <p:cNvSpPr>
            <a:spLocks/>
          </p:cNvSpPr>
          <p:nvPr/>
        </p:nvSpPr>
        <p:spPr bwMode="auto">
          <a:xfrm>
            <a:off x="6532563" y="4433891"/>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53445" name="Freeform 196"/>
          <p:cNvSpPr>
            <a:spLocks/>
          </p:cNvSpPr>
          <p:nvPr/>
        </p:nvSpPr>
        <p:spPr bwMode="auto">
          <a:xfrm>
            <a:off x="6303963" y="4438654"/>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6" name="Freeform 197"/>
          <p:cNvSpPr>
            <a:spLocks/>
          </p:cNvSpPr>
          <p:nvPr/>
        </p:nvSpPr>
        <p:spPr bwMode="auto">
          <a:xfrm>
            <a:off x="6303963" y="4438654"/>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53447" name="Freeform 198"/>
          <p:cNvSpPr>
            <a:spLocks/>
          </p:cNvSpPr>
          <p:nvPr/>
        </p:nvSpPr>
        <p:spPr bwMode="auto">
          <a:xfrm>
            <a:off x="6303963" y="4438654"/>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53448" name="Freeform 199"/>
          <p:cNvSpPr>
            <a:spLocks/>
          </p:cNvSpPr>
          <p:nvPr/>
        </p:nvSpPr>
        <p:spPr bwMode="auto">
          <a:xfrm>
            <a:off x="6242050" y="4386263"/>
            <a:ext cx="69851" cy="63500"/>
          </a:xfrm>
          <a:custGeom>
            <a:avLst/>
            <a:gdLst>
              <a:gd name="T0" fmla="*/ 2147483647 w 50"/>
              <a:gd name="T1" fmla="*/ 2147483647 h 40"/>
              <a:gd name="T2" fmla="*/ 2147483647 w 50"/>
              <a:gd name="T3" fmla="*/ 2147483647 h 40"/>
              <a:gd name="T4" fmla="*/ 2147483647 w 50"/>
              <a:gd name="T5" fmla="*/ 2147483647 h 40"/>
              <a:gd name="T6" fmla="*/ 2147483647 w 50"/>
              <a:gd name="T7" fmla="*/ 2147483647 h 40"/>
              <a:gd name="T8" fmla="*/ 2147483647 w 50"/>
              <a:gd name="T9" fmla="*/ 2147483647 h 40"/>
              <a:gd name="T10" fmla="*/ 2147483647 w 50"/>
              <a:gd name="T11" fmla="*/ 2147483647 h 40"/>
              <a:gd name="T12" fmla="*/ 2147483647 w 50"/>
              <a:gd name="T13" fmla="*/ 2147483647 h 40"/>
              <a:gd name="T14" fmla="*/ 2147483647 w 50"/>
              <a:gd name="T15" fmla="*/ 2147483647 h 40"/>
              <a:gd name="T16" fmla="*/ 2147483647 w 50"/>
              <a:gd name="T17" fmla="*/ 2147483647 h 40"/>
              <a:gd name="T18" fmla="*/ 2147483647 w 50"/>
              <a:gd name="T19" fmla="*/ 2147483647 h 40"/>
              <a:gd name="T20" fmla="*/ 2147483647 w 50"/>
              <a:gd name="T21" fmla="*/ 2147483647 h 40"/>
              <a:gd name="T22" fmla="*/ 2147483647 w 50"/>
              <a:gd name="T23" fmla="*/ 2147483647 h 40"/>
              <a:gd name="T24" fmla="*/ 2147483647 w 50"/>
              <a:gd name="T25" fmla="*/ 2147483647 h 40"/>
              <a:gd name="T26" fmla="*/ 2147483647 w 50"/>
              <a:gd name="T27" fmla="*/ 2147483647 h 40"/>
              <a:gd name="T28" fmla="*/ 2147483647 w 50"/>
              <a:gd name="T29" fmla="*/ 2147483647 h 40"/>
              <a:gd name="T30" fmla="*/ 2147483647 w 50"/>
              <a:gd name="T31" fmla="*/ 2147483647 h 40"/>
              <a:gd name="T32" fmla="*/ 2147483647 w 50"/>
              <a:gd name="T33" fmla="*/ 2147483647 h 40"/>
              <a:gd name="T34" fmla="*/ 2147483647 w 50"/>
              <a:gd name="T35" fmla="*/ 2147483647 h 40"/>
              <a:gd name="T36" fmla="*/ 2147483647 w 50"/>
              <a:gd name="T37" fmla="*/ 2147483647 h 40"/>
              <a:gd name="T38" fmla="*/ 2147483647 w 50"/>
              <a:gd name="T39" fmla="*/ 2147483647 h 40"/>
              <a:gd name="T40" fmla="*/ 2147483647 w 50"/>
              <a:gd name="T41" fmla="*/ 2147483647 h 40"/>
              <a:gd name="T42" fmla="*/ 2147483647 w 50"/>
              <a:gd name="T43" fmla="*/ 2147483647 h 40"/>
              <a:gd name="T44" fmla="*/ 2147483647 w 50"/>
              <a:gd name="T45" fmla="*/ 2147483647 h 40"/>
              <a:gd name="T46" fmla="*/ 2147483647 w 50"/>
              <a:gd name="T47" fmla="*/ 2147483647 h 40"/>
              <a:gd name="T48" fmla="*/ 2147483647 w 50"/>
              <a:gd name="T49" fmla="*/ 2147483647 h 40"/>
              <a:gd name="T50" fmla="*/ 2147483647 w 50"/>
              <a:gd name="T51" fmla="*/ 2147483647 h 40"/>
              <a:gd name="T52" fmla="*/ 2147483647 w 50"/>
              <a:gd name="T53" fmla="*/ 2147483647 h 40"/>
              <a:gd name="T54" fmla="*/ 2147483647 w 50"/>
              <a:gd name="T55" fmla="*/ 2147483647 h 40"/>
              <a:gd name="T56" fmla="*/ 2147483647 w 50"/>
              <a:gd name="T57" fmla="*/ 2147483647 h 40"/>
              <a:gd name="T58" fmla="*/ 2147483647 w 50"/>
              <a:gd name="T59" fmla="*/ 2147483647 h 40"/>
              <a:gd name="T60" fmla="*/ 2147483647 w 50"/>
              <a:gd name="T61" fmla="*/ 2147483647 h 40"/>
              <a:gd name="T62" fmla="*/ 2147483647 w 50"/>
              <a:gd name="T63" fmla="*/ 2147483647 h 40"/>
              <a:gd name="T64" fmla="*/ 2147483647 w 50"/>
              <a:gd name="T65" fmla="*/ 2147483647 h 40"/>
              <a:gd name="T66" fmla="*/ 2147483647 w 50"/>
              <a:gd name="T67" fmla="*/ 2147483647 h 40"/>
              <a:gd name="T68" fmla="*/ 2147483647 w 50"/>
              <a:gd name="T69" fmla="*/ 2147483647 h 40"/>
              <a:gd name="T70" fmla="*/ 2147483647 w 50"/>
              <a:gd name="T71" fmla="*/ 2147483647 h 40"/>
              <a:gd name="T72" fmla="*/ 2147483647 w 50"/>
              <a:gd name="T73" fmla="*/ 2147483647 h 40"/>
              <a:gd name="T74" fmla="*/ 2147483647 w 50"/>
              <a:gd name="T75" fmla="*/ 0 h 40"/>
              <a:gd name="T76" fmla="*/ 2147483647 w 50"/>
              <a:gd name="T77" fmla="*/ 0 h 40"/>
              <a:gd name="T78" fmla="*/ 2147483647 w 50"/>
              <a:gd name="T79" fmla="*/ 0 h 40"/>
              <a:gd name="T80" fmla="*/ 2147483647 w 50"/>
              <a:gd name="T81" fmla="*/ 2147483647 h 40"/>
              <a:gd name="T82" fmla="*/ 2147483647 w 50"/>
              <a:gd name="T83" fmla="*/ 2147483647 h 40"/>
              <a:gd name="T84" fmla="*/ 2147483647 w 50"/>
              <a:gd name="T85" fmla="*/ 2147483647 h 40"/>
              <a:gd name="T86" fmla="*/ 0 w 50"/>
              <a:gd name="T87" fmla="*/ 2147483647 h 40"/>
              <a:gd name="T88" fmla="*/ 0 w 50"/>
              <a:gd name="T89" fmla="*/ 2147483647 h 40"/>
              <a:gd name="T90" fmla="*/ 0 w 50"/>
              <a:gd name="T91" fmla="*/ 2147483647 h 40"/>
              <a:gd name="T92" fmla="*/ 2147483647 w 50"/>
              <a:gd name="T93" fmla="*/ 2147483647 h 40"/>
              <a:gd name="T94" fmla="*/ 2147483647 w 50"/>
              <a:gd name="T95" fmla="*/ 2147483647 h 40"/>
              <a:gd name="T96" fmla="*/ 2147483647 w 50"/>
              <a:gd name="T97" fmla="*/ 2147483647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9" name="Freeform 200"/>
          <p:cNvSpPr>
            <a:spLocks/>
          </p:cNvSpPr>
          <p:nvPr/>
        </p:nvSpPr>
        <p:spPr bwMode="auto">
          <a:xfrm>
            <a:off x="6242050" y="4386263"/>
            <a:ext cx="69851" cy="63500"/>
          </a:xfrm>
          <a:custGeom>
            <a:avLst/>
            <a:gdLst>
              <a:gd name="T0" fmla="*/ 2147483647 w 50"/>
              <a:gd name="T1" fmla="*/ 2147483647 h 40"/>
              <a:gd name="T2" fmla="*/ 2147483647 w 50"/>
              <a:gd name="T3" fmla="*/ 2147483647 h 40"/>
              <a:gd name="T4" fmla="*/ 2147483647 w 50"/>
              <a:gd name="T5" fmla="*/ 2147483647 h 40"/>
              <a:gd name="T6" fmla="*/ 2147483647 w 50"/>
              <a:gd name="T7" fmla="*/ 2147483647 h 40"/>
              <a:gd name="T8" fmla="*/ 2147483647 w 50"/>
              <a:gd name="T9" fmla="*/ 2147483647 h 40"/>
              <a:gd name="T10" fmla="*/ 2147483647 w 50"/>
              <a:gd name="T11" fmla="*/ 2147483647 h 40"/>
              <a:gd name="T12" fmla="*/ 2147483647 w 50"/>
              <a:gd name="T13" fmla="*/ 2147483647 h 40"/>
              <a:gd name="T14" fmla="*/ 2147483647 w 50"/>
              <a:gd name="T15" fmla="*/ 2147483647 h 40"/>
              <a:gd name="T16" fmla="*/ 2147483647 w 50"/>
              <a:gd name="T17" fmla="*/ 2147483647 h 40"/>
              <a:gd name="T18" fmla="*/ 2147483647 w 50"/>
              <a:gd name="T19" fmla="*/ 2147483647 h 40"/>
              <a:gd name="T20" fmla="*/ 2147483647 w 50"/>
              <a:gd name="T21" fmla="*/ 2147483647 h 40"/>
              <a:gd name="T22" fmla="*/ 2147483647 w 50"/>
              <a:gd name="T23" fmla="*/ 2147483647 h 40"/>
              <a:gd name="T24" fmla="*/ 2147483647 w 50"/>
              <a:gd name="T25" fmla="*/ 2147483647 h 40"/>
              <a:gd name="T26" fmla="*/ 2147483647 w 50"/>
              <a:gd name="T27" fmla="*/ 2147483647 h 40"/>
              <a:gd name="T28" fmla="*/ 2147483647 w 50"/>
              <a:gd name="T29" fmla="*/ 2147483647 h 40"/>
              <a:gd name="T30" fmla="*/ 2147483647 w 50"/>
              <a:gd name="T31" fmla="*/ 2147483647 h 40"/>
              <a:gd name="T32" fmla="*/ 2147483647 w 50"/>
              <a:gd name="T33" fmla="*/ 2147483647 h 40"/>
              <a:gd name="T34" fmla="*/ 2147483647 w 50"/>
              <a:gd name="T35" fmla="*/ 2147483647 h 40"/>
              <a:gd name="T36" fmla="*/ 2147483647 w 50"/>
              <a:gd name="T37" fmla="*/ 2147483647 h 40"/>
              <a:gd name="T38" fmla="*/ 2147483647 w 50"/>
              <a:gd name="T39" fmla="*/ 2147483647 h 40"/>
              <a:gd name="T40" fmla="*/ 2147483647 w 50"/>
              <a:gd name="T41" fmla="*/ 2147483647 h 40"/>
              <a:gd name="T42" fmla="*/ 2147483647 w 50"/>
              <a:gd name="T43" fmla="*/ 2147483647 h 40"/>
              <a:gd name="T44" fmla="*/ 2147483647 w 50"/>
              <a:gd name="T45" fmla="*/ 2147483647 h 40"/>
              <a:gd name="T46" fmla="*/ 2147483647 w 50"/>
              <a:gd name="T47" fmla="*/ 2147483647 h 40"/>
              <a:gd name="T48" fmla="*/ 2147483647 w 50"/>
              <a:gd name="T49" fmla="*/ 2147483647 h 40"/>
              <a:gd name="T50" fmla="*/ 2147483647 w 50"/>
              <a:gd name="T51" fmla="*/ 2147483647 h 40"/>
              <a:gd name="T52" fmla="*/ 2147483647 w 50"/>
              <a:gd name="T53" fmla="*/ 2147483647 h 40"/>
              <a:gd name="T54" fmla="*/ 2147483647 w 50"/>
              <a:gd name="T55" fmla="*/ 2147483647 h 40"/>
              <a:gd name="T56" fmla="*/ 2147483647 w 50"/>
              <a:gd name="T57" fmla="*/ 2147483647 h 40"/>
              <a:gd name="T58" fmla="*/ 2147483647 w 50"/>
              <a:gd name="T59" fmla="*/ 2147483647 h 40"/>
              <a:gd name="T60" fmla="*/ 2147483647 w 50"/>
              <a:gd name="T61" fmla="*/ 2147483647 h 40"/>
              <a:gd name="T62" fmla="*/ 2147483647 w 50"/>
              <a:gd name="T63" fmla="*/ 2147483647 h 40"/>
              <a:gd name="T64" fmla="*/ 2147483647 w 50"/>
              <a:gd name="T65" fmla="*/ 2147483647 h 40"/>
              <a:gd name="T66" fmla="*/ 2147483647 w 50"/>
              <a:gd name="T67" fmla="*/ 2147483647 h 40"/>
              <a:gd name="T68" fmla="*/ 2147483647 w 50"/>
              <a:gd name="T69" fmla="*/ 2147483647 h 40"/>
              <a:gd name="T70" fmla="*/ 2147483647 w 50"/>
              <a:gd name="T71" fmla="*/ 2147483647 h 40"/>
              <a:gd name="T72" fmla="*/ 2147483647 w 50"/>
              <a:gd name="T73" fmla="*/ 2147483647 h 40"/>
              <a:gd name="T74" fmla="*/ 2147483647 w 50"/>
              <a:gd name="T75" fmla="*/ 0 h 40"/>
              <a:gd name="T76" fmla="*/ 2147483647 w 50"/>
              <a:gd name="T77" fmla="*/ 0 h 40"/>
              <a:gd name="T78" fmla="*/ 2147483647 w 50"/>
              <a:gd name="T79" fmla="*/ 0 h 40"/>
              <a:gd name="T80" fmla="*/ 2147483647 w 50"/>
              <a:gd name="T81" fmla="*/ 2147483647 h 40"/>
              <a:gd name="T82" fmla="*/ 2147483647 w 50"/>
              <a:gd name="T83" fmla="*/ 2147483647 h 40"/>
              <a:gd name="T84" fmla="*/ 2147483647 w 50"/>
              <a:gd name="T85" fmla="*/ 2147483647 h 40"/>
              <a:gd name="T86" fmla="*/ 0 w 50"/>
              <a:gd name="T87" fmla="*/ 2147483647 h 40"/>
              <a:gd name="T88" fmla="*/ 0 w 50"/>
              <a:gd name="T89" fmla="*/ 2147483647 h 40"/>
              <a:gd name="T90" fmla="*/ 0 w 50"/>
              <a:gd name="T91" fmla="*/ 2147483647 h 40"/>
              <a:gd name="T92" fmla="*/ 2147483647 w 50"/>
              <a:gd name="T93" fmla="*/ 2147483647 h 40"/>
              <a:gd name="T94" fmla="*/ 2147483647 w 50"/>
              <a:gd name="T95" fmla="*/ 2147483647 h 40"/>
              <a:gd name="T96" fmla="*/ 2147483647 w 50"/>
              <a:gd name="T97" fmla="*/ 2147483647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path>
            </a:pathLst>
          </a:custGeom>
          <a:solidFill>
            <a:srgbClr val="FFFF00"/>
          </a:solidFill>
          <a:ln w="4763">
            <a:solidFill>
              <a:srgbClr val="990000"/>
            </a:solidFill>
            <a:round/>
            <a:headEnd/>
            <a:tailEnd/>
          </a:ln>
        </p:spPr>
        <p:txBody>
          <a:bodyPr/>
          <a:lstStyle/>
          <a:p>
            <a:endParaRPr lang="en-US"/>
          </a:p>
        </p:txBody>
      </p:sp>
      <p:sp>
        <p:nvSpPr>
          <p:cNvPr id="53450" name="Freeform 201"/>
          <p:cNvSpPr>
            <a:spLocks/>
          </p:cNvSpPr>
          <p:nvPr/>
        </p:nvSpPr>
        <p:spPr bwMode="auto">
          <a:xfrm>
            <a:off x="6189667" y="4370389"/>
            <a:ext cx="39687" cy="74612"/>
          </a:xfrm>
          <a:custGeom>
            <a:avLst/>
            <a:gdLst>
              <a:gd name="T0" fmla="*/ 0 w 28"/>
              <a:gd name="T1" fmla="*/ 2147483647 h 47"/>
              <a:gd name="T2" fmla="*/ 0 w 28"/>
              <a:gd name="T3" fmla="*/ 2147483647 h 47"/>
              <a:gd name="T4" fmla="*/ 0 w 28"/>
              <a:gd name="T5" fmla="*/ 2147483647 h 47"/>
              <a:gd name="T6" fmla="*/ 2147483647 w 28"/>
              <a:gd name="T7" fmla="*/ 2147483647 h 47"/>
              <a:gd name="T8" fmla="*/ 2147483647 w 28"/>
              <a:gd name="T9" fmla="*/ 2147483647 h 47"/>
              <a:gd name="T10" fmla="*/ 2147483647 w 28"/>
              <a:gd name="T11" fmla="*/ 2147483647 h 47"/>
              <a:gd name="T12" fmla="*/ 2147483647 w 28"/>
              <a:gd name="T13" fmla="*/ 2147483647 h 47"/>
              <a:gd name="T14" fmla="*/ 2147483647 w 28"/>
              <a:gd name="T15" fmla="*/ 2147483647 h 47"/>
              <a:gd name="T16" fmla="*/ 2147483647 w 28"/>
              <a:gd name="T17" fmla="*/ 2147483647 h 47"/>
              <a:gd name="T18" fmla="*/ 2147483647 w 28"/>
              <a:gd name="T19" fmla="*/ 2147483647 h 47"/>
              <a:gd name="T20" fmla="*/ 2147483647 w 28"/>
              <a:gd name="T21" fmla="*/ 2147483647 h 47"/>
              <a:gd name="T22" fmla="*/ 2147483647 w 28"/>
              <a:gd name="T23" fmla="*/ 2147483647 h 47"/>
              <a:gd name="T24" fmla="*/ 2147483647 w 28"/>
              <a:gd name="T25" fmla="*/ 2147483647 h 47"/>
              <a:gd name="T26" fmla="*/ 2147483647 w 28"/>
              <a:gd name="T27" fmla="*/ 2147483647 h 47"/>
              <a:gd name="T28" fmla="*/ 2147483647 w 28"/>
              <a:gd name="T29" fmla="*/ 2147483647 h 47"/>
              <a:gd name="T30" fmla="*/ 2147483647 w 28"/>
              <a:gd name="T31" fmla="*/ 2147483647 h 47"/>
              <a:gd name="T32" fmla="*/ 2147483647 w 28"/>
              <a:gd name="T33" fmla="*/ 2147483647 h 47"/>
              <a:gd name="T34" fmla="*/ 2147483647 w 28"/>
              <a:gd name="T35" fmla="*/ 0 h 47"/>
              <a:gd name="T36" fmla="*/ 2147483647 w 28"/>
              <a:gd name="T37" fmla="*/ 0 h 47"/>
              <a:gd name="T38" fmla="*/ 2147483647 w 28"/>
              <a:gd name="T39" fmla="*/ 2147483647 h 47"/>
              <a:gd name="T40" fmla="*/ 2147483647 w 28"/>
              <a:gd name="T41" fmla="*/ 2147483647 h 47"/>
              <a:gd name="T42" fmla="*/ 0 w 28"/>
              <a:gd name="T43" fmla="*/ 2147483647 h 47"/>
              <a:gd name="T44" fmla="*/ 0 w 28"/>
              <a:gd name="T45" fmla="*/ 2147483647 h 47"/>
              <a:gd name="T46" fmla="*/ 0 w 28"/>
              <a:gd name="T47" fmla="*/ 2147483647 h 47"/>
              <a:gd name="T48" fmla="*/ 0 w 28"/>
              <a:gd name="T49" fmla="*/ 2147483647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51" name="Freeform 202"/>
          <p:cNvSpPr>
            <a:spLocks/>
          </p:cNvSpPr>
          <p:nvPr/>
        </p:nvSpPr>
        <p:spPr bwMode="auto">
          <a:xfrm>
            <a:off x="6189667" y="4370389"/>
            <a:ext cx="39687" cy="74612"/>
          </a:xfrm>
          <a:custGeom>
            <a:avLst/>
            <a:gdLst>
              <a:gd name="T0" fmla="*/ 0 w 28"/>
              <a:gd name="T1" fmla="*/ 2147483647 h 47"/>
              <a:gd name="T2" fmla="*/ 0 w 28"/>
              <a:gd name="T3" fmla="*/ 2147483647 h 47"/>
              <a:gd name="T4" fmla="*/ 0 w 28"/>
              <a:gd name="T5" fmla="*/ 2147483647 h 47"/>
              <a:gd name="T6" fmla="*/ 2147483647 w 28"/>
              <a:gd name="T7" fmla="*/ 2147483647 h 47"/>
              <a:gd name="T8" fmla="*/ 2147483647 w 28"/>
              <a:gd name="T9" fmla="*/ 2147483647 h 47"/>
              <a:gd name="T10" fmla="*/ 2147483647 w 28"/>
              <a:gd name="T11" fmla="*/ 2147483647 h 47"/>
              <a:gd name="T12" fmla="*/ 2147483647 w 28"/>
              <a:gd name="T13" fmla="*/ 2147483647 h 47"/>
              <a:gd name="T14" fmla="*/ 2147483647 w 28"/>
              <a:gd name="T15" fmla="*/ 2147483647 h 47"/>
              <a:gd name="T16" fmla="*/ 2147483647 w 28"/>
              <a:gd name="T17" fmla="*/ 2147483647 h 47"/>
              <a:gd name="T18" fmla="*/ 2147483647 w 28"/>
              <a:gd name="T19" fmla="*/ 2147483647 h 47"/>
              <a:gd name="T20" fmla="*/ 2147483647 w 28"/>
              <a:gd name="T21" fmla="*/ 2147483647 h 47"/>
              <a:gd name="T22" fmla="*/ 2147483647 w 28"/>
              <a:gd name="T23" fmla="*/ 2147483647 h 47"/>
              <a:gd name="T24" fmla="*/ 2147483647 w 28"/>
              <a:gd name="T25" fmla="*/ 2147483647 h 47"/>
              <a:gd name="T26" fmla="*/ 2147483647 w 28"/>
              <a:gd name="T27" fmla="*/ 2147483647 h 47"/>
              <a:gd name="T28" fmla="*/ 2147483647 w 28"/>
              <a:gd name="T29" fmla="*/ 2147483647 h 47"/>
              <a:gd name="T30" fmla="*/ 2147483647 w 28"/>
              <a:gd name="T31" fmla="*/ 2147483647 h 47"/>
              <a:gd name="T32" fmla="*/ 2147483647 w 28"/>
              <a:gd name="T33" fmla="*/ 2147483647 h 47"/>
              <a:gd name="T34" fmla="*/ 2147483647 w 28"/>
              <a:gd name="T35" fmla="*/ 0 h 47"/>
              <a:gd name="T36" fmla="*/ 2147483647 w 28"/>
              <a:gd name="T37" fmla="*/ 0 h 47"/>
              <a:gd name="T38" fmla="*/ 2147483647 w 28"/>
              <a:gd name="T39" fmla="*/ 2147483647 h 47"/>
              <a:gd name="T40" fmla="*/ 2147483647 w 28"/>
              <a:gd name="T41" fmla="*/ 2147483647 h 47"/>
              <a:gd name="T42" fmla="*/ 0 w 28"/>
              <a:gd name="T43" fmla="*/ 2147483647 h 47"/>
              <a:gd name="T44" fmla="*/ 0 w 28"/>
              <a:gd name="T45" fmla="*/ 2147483647 h 47"/>
              <a:gd name="T46" fmla="*/ 0 w 28"/>
              <a:gd name="T47" fmla="*/ 2147483647 h 47"/>
              <a:gd name="T48" fmla="*/ 0 w 28"/>
              <a:gd name="T49" fmla="*/ 2147483647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path>
            </a:pathLst>
          </a:custGeom>
          <a:solidFill>
            <a:srgbClr val="FFFF00"/>
          </a:solidFill>
          <a:ln w="4763">
            <a:solidFill>
              <a:srgbClr val="990000"/>
            </a:solidFill>
            <a:round/>
            <a:headEnd/>
            <a:tailEnd/>
          </a:ln>
        </p:spPr>
        <p:txBody>
          <a:bodyPr/>
          <a:lstStyle/>
          <a:p>
            <a:endParaRPr lang="en-US"/>
          </a:p>
        </p:txBody>
      </p:sp>
      <p:pic>
        <p:nvPicPr>
          <p:cNvPr id="53452" name="Picture 203"/>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77668" y="4675984"/>
            <a:ext cx="1797051"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90444" name="Rectangle 204"/>
          <p:cNvSpPr>
            <a:spLocks noChangeArrowheads="1"/>
          </p:cNvSpPr>
          <p:nvPr/>
        </p:nvSpPr>
        <p:spPr bwMode="white">
          <a:xfrm>
            <a:off x="1828803" y="3351056"/>
            <a:ext cx="197802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p>
            <a:pPr algn="ctr"/>
            <a:r>
              <a:rPr lang="en-US" sz="1600" b="1">
                <a:latin typeface="Helvetica" pitchFamily="34" charset="0"/>
              </a:rPr>
              <a:t>Increased glucagon secretion </a:t>
            </a:r>
          </a:p>
        </p:txBody>
      </p:sp>
      <p:pic>
        <p:nvPicPr>
          <p:cNvPr id="53454" name="Picture 205"/>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53000" y="2362201"/>
            <a:ext cx="152400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3455" name="Picture 206"/>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72002" y="1295401"/>
            <a:ext cx="1620839" cy="806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456" name="Rectangle 207"/>
          <p:cNvSpPr>
            <a:spLocks noChangeArrowheads="1"/>
          </p:cNvSpPr>
          <p:nvPr/>
        </p:nvSpPr>
        <p:spPr bwMode="white">
          <a:xfrm>
            <a:off x="5181603" y="2514601"/>
            <a:ext cx="1039813" cy="27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1" rIns="90488" bIns="44451">
            <a:spAutoFit/>
          </a:bodyPr>
          <a:lstStyle/>
          <a:p>
            <a:endParaRPr lang="en-US" sz="1200" b="1">
              <a:latin typeface="Helvetica" pitchFamily="34" charset="0"/>
            </a:endParaRPr>
          </a:p>
        </p:txBody>
      </p:sp>
      <p:sp>
        <p:nvSpPr>
          <p:cNvPr id="1290458" name="Rectangle 218"/>
          <p:cNvSpPr>
            <a:spLocks noChangeArrowheads="1"/>
          </p:cNvSpPr>
          <p:nvPr/>
        </p:nvSpPr>
        <p:spPr bwMode="auto">
          <a:xfrm>
            <a:off x="3094833" y="2031206"/>
            <a:ext cx="2442977" cy="82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p>
            <a:r>
              <a:rPr lang="en-US" sz="1600" b="1" dirty="0">
                <a:latin typeface="Helvetica" pitchFamily="34" charset="0"/>
              </a:rPr>
              <a:t>     Decreased </a:t>
            </a:r>
            <a:br>
              <a:rPr lang="en-US" sz="1600" b="1" dirty="0">
                <a:latin typeface="Helvetica" pitchFamily="34" charset="0"/>
              </a:rPr>
            </a:br>
            <a:r>
              <a:rPr lang="en-US" sz="1600" b="1" dirty="0">
                <a:latin typeface="Helvetica" pitchFamily="34" charset="0"/>
              </a:rPr>
              <a:t>amylin, </a:t>
            </a:r>
            <a:r>
              <a:rPr lang="en-GB" sz="1600" dirty="0">
                <a:latin typeface="Helvetica" pitchFamily="34" charset="0"/>
                <a:sym typeface="Symbol" pitchFamily="18" charset="2"/>
              </a:rPr>
              <a:t></a:t>
            </a:r>
            <a:r>
              <a:rPr lang="en-US" sz="1600" b="1" dirty="0">
                <a:latin typeface="Helvetica" pitchFamily="34" charset="0"/>
                <a:sym typeface="Symbol" pitchFamily="18" charset="2"/>
              </a:rPr>
              <a:t>-</a:t>
            </a:r>
            <a:r>
              <a:rPr lang="en-US" sz="1600" b="1" dirty="0">
                <a:latin typeface="Helvetica" pitchFamily="34" charset="0"/>
              </a:rPr>
              <a:t>cell secretion</a:t>
            </a:r>
          </a:p>
          <a:p>
            <a:r>
              <a:rPr lang="en-US" sz="1600" b="1" dirty="0">
                <a:latin typeface="Helvetica" pitchFamily="34" charset="0"/>
              </a:rPr>
              <a:t>80% loss at dx</a:t>
            </a:r>
          </a:p>
        </p:txBody>
      </p:sp>
      <p:sp>
        <p:nvSpPr>
          <p:cNvPr id="53458" name="AutoShape 219"/>
          <p:cNvSpPr>
            <a:spLocks noChangeArrowheads="1"/>
          </p:cNvSpPr>
          <p:nvPr/>
        </p:nvSpPr>
        <p:spPr bwMode="auto">
          <a:xfrm rot="-1584972">
            <a:off x="4430713" y="1876428"/>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p>
            <a:endParaRPr lang="en-US"/>
          </a:p>
        </p:txBody>
      </p:sp>
      <p:sp>
        <p:nvSpPr>
          <p:cNvPr id="1290460" name="Rectangle 220"/>
          <p:cNvSpPr>
            <a:spLocks noChangeArrowheads="1"/>
          </p:cNvSpPr>
          <p:nvPr/>
        </p:nvSpPr>
        <p:spPr bwMode="auto">
          <a:xfrm>
            <a:off x="609600" y="5357815"/>
            <a:ext cx="1447800" cy="82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1" rIns="90488" bIns="44451">
            <a:spAutoFit/>
          </a:bodyPr>
          <a:lstStyle/>
          <a:p>
            <a:r>
              <a:rPr lang="en-US" sz="1600" b="1">
                <a:latin typeface="Helvetica" pitchFamily="34" charset="0"/>
              </a:rPr>
              <a:t>Increase glucose</a:t>
            </a:r>
          </a:p>
          <a:p>
            <a:r>
              <a:rPr lang="en-US" sz="1600" b="1">
                <a:latin typeface="Helvetica" pitchFamily="34" charset="0"/>
              </a:rPr>
              <a:t>production</a:t>
            </a:r>
          </a:p>
        </p:txBody>
      </p:sp>
      <p:sp>
        <p:nvSpPr>
          <p:cNvPr id="53460" name="AutoShape 221"/>
          <p:cNvSpPr>
            <a:spLocks noChangeArrowheads="1"/>
          </p:cNvSpPr>
          <p:nvPr/>
        </p:nvSpPr>
        <p:spPr bwMode="auto">
          <a:xfrm>
            <a:off x="1685925" y="5465767"/>
            <a:ext cx="750888" cy="257175"/>
          </a:xfrm>
          <a:prstGeom prst="rightArrow">
            <a:avLst>
              <a:gd name="adj1" fmla="val 50000"/>
              <a:gd name="adj2" fmla="val 146015"/>
            </a:avLst>
          </a:prstGeom>
          <a:solidFill>
            <a:schemeClr val="tx1"/>
          </a:solidFill>
          <a:ln w="12700">
            <a:solidFill>
              <a:schemeClr val="tx1"/>
            </a:solidFill>
            <a:miter lim="800000"/>
            <a:headEnd/>
            <a:tailEnd/>
          </a:ln>
        </p:spPr>
        <p:txBody>
          <a:bodyPr wrap="none" anchor="ctr"/>
          <a:lstStyle/>
          <a:p>
            <a:endParaRPr lang="en-US"/>
          </a:p>
        </p:txBody>
      </p:sp>
      <p:sp>
        <p:nvSpPr>
          <p:cNvPr id="1290462" name="Rectangle 222"/>
          <p:cNvSpPr>
            <a:spLocks noChangeArrowheads="1"/>
          </p:cNvSpPr>
          <p:nvPr/>
        </p:nvSpPr>
        <p:spPr bwMode="auto">
          <a:xfrm>
            <a:off x="7543801" y="4343402"/>
            <a:ext cx="1570892" cy="58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1" rIns="90488" bIns="44451">
            <a:spAutoFit/>
          </a:bodyPr>
          <a:lstStyle/>
          <a:p>
            <a:r>
              <a:rPr lang="en-US" sz="1600" b="1" dirty="0">
                <a:latin typeface="Helvetica" pitchFamily="34" charset="0"/>
              </a:rPr>
              <a:t>Increased lipolysis</a:t>
            </a:r>
          </a:p>
        </p:txBody>
      </p:sp>
      <p:sp>
        <p:nvSpPr>
          <p:cNvPr id="53462" name="AutoShape 223"/>
          <p:cNvSpPr>
            <a:spLocks noChangeArrowheads="1"/>
          </p:cNvSpPr>
          <p:nvPr/>
        </p:nvSpPr>
        <p:spPr bwMode="auto">
          <a:xfrm rot="10612423">
            <a:off x="5638802" y="3352801"/>
            <a:ext cx="1209675" cy="211139"/>
          </a:xfrm>
          <a:prstGeom prst="rightArrow">
            <a:avLst>
              <a:gd name="adj1" fmla="val 50000"/>
              <a:gd name="adj2" fmla="val 286519"/>
            </a:avLst>
          </a:prstGeom>
          <a:solidFill>
            <a:schemeClr val="tx1"/>
          </a:solidFill>
          <a:ln w="12700">
            <a:solidFill>
              <a:schemeClr val="tx1"/>
            </a:solidFill>
            <a:miter lim="800000"/>
            <a:headEnd/>
            <a:tailEnd/>
          </a:ln>
        </p:spPr>
        <p:txBody>
          <a:bodyPr wrap="none" anchor="ctr"/>
          <a:lstStyle/>
          <a:p>
            <a:endParaRPr lang="en-US"/>
          </a:p>
        </p:txBody>
      </p:sp>
      <p:sp>
        <p:nvSpPr>
          <p:cNvPr id="53463" name="AutoShape 228"/>
          <p:cNvSpPr>
            <a:spLocks noChangeArrowheads="1"/>
          </p:cNvSpPr>
          <p:nvPr/>
        </p:nvSpPr>
        <p:spPr bwMode="auto">
          <a:xfrm rot="201389" flipH="1">
            <a:off x="5943600" y="5943603"/>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p>
            <a:endParaRPr lang="en-US"/>
          </a:p>
        </p:txBody>
      </p:sp>
      <p:sp>
        <p:nvSpPr>
          <p:cNvPr id="1290469" name="Rectangle 229"/>
          <p:cNvSpPr>
            <a:spLocks noChangeArrowheads="1"/>
          </p:cNvSpPr>
          <p:nvPr/>
        </p:nvSpPr>
        <p:spPr bwMode="auto">
          <a:xfrm>
            <a:off x="6934200" y="5791202"/>
            <a:ext cx="2209800" cy="58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1" rIns="90488" bIns="44451">
            <a:spAutoFit/>
          </a:bodyPr>
          <a:lstStyle/>
          <a:p>
            <a:r>
              <a:rPr lang="en-US" sz="1600" b="1">
                <a:latin typeface="Helvetica" pitchFamily="34" charset="0"/>
              </a:rPr>
              <a:t>Decreased glucose</a:t>
            </a:r>
          </a:p>
          <a:p>
            <a:r>
              <a:rPr lang="en-US" sz="1600" b="1">
                <a:latin typeface="Helvetica" pitchFamily="34" charset="0"/>
              </a:rPr>
              <a:t>         uptake</a:t>
            </a:r>
          </a:p>
        </p:txBody>
      </p:sp>
      <p:sp>
        <p:nvSpPr>
          <p:cNvPr id="53465" name="Freeform 231"/>
          <p:cNvSpPr>
            <a:spLocks/>
          </p:cNvSpPr>
          <p:nvPr/>
        </p:nvSpPr>
        <p:spPr bwMode="auto">
          <a:xfrm>
            <a:off x="4945066" y="3259141"/>
            <a:ext cx="1285875" cy="1163637"/>
          </a:xfrm>
          <a:custGeom>
            <a:avLst/>
            <a:gdLst>
              <a:gd name="T0" fmla="*/ 2147483647 w 891"/>
              <a:gd name="T1" fmla="*/ 2147483647 h 806"/>
              <a:gd name="T2" fmla="*/ 2147483647 w 891"/>
              <a:gd name="T3" fmla="*/ 2147483647 h 806"/>
              <a:gd name="T4" fmla="*/ 2147483647 w 891"/>
              <a:gd name="T5" fmla="*/ 2147483647 h 806"/>
              <a:gd name="T6" fmla="*/ 2147483647 w 891"/>
              <a:gd name="T7" fmla="*/ 2147483647 h 806"/>
              <a:gd name="T8" fmla="*/ 2147483647 w 891"/>
              <a:gd name="T9" fmla="*/ 2147483647 h 806"/>
              <a:gd name="T10" fmla="*/ 2147483647 w 891"/>
              <a:gd name="T11" fmla="*/ 2147483647 h 806"/>
              <a:gd name="T12" fmla="*/ 2147483647 w 891"/>
              <a:gd name="T13" fmla="*/ 2147483647 h 806"/>
              <a:gd name="T14" fmla="*/ 2147483647 w 891"/>
              <a:gd name="T15" fmla="*/ 2147483647 h 806"/>
              <a:gd name="T16" fmla="*/ 2147483647 w 891"/>
              <a:gd name="T17" fmla="*/ 2147483647 h 806"/>
              <a:gd name="T18" fmla="*/ 2147483647 w 891"/>
              <a:gd name="T19" fmla="*/ 2147483647 h 806"/>
              <a:gd name="T20" fmla="*/ 2147483647 w 891"/>
              <a:gd name="T21" fmla="*/ 2147483647 h 806"/>
              <a:gd name="T22" fmla="*/ 2147483647 w 891"/>
              <a:gd name="T23" fmla="*/ 2147483647 h 806"/>
              <a:gd name="T24" fmla="*/ 2147483647 w 891"/>
              <a:gd name="T25" fmla="*/ 2147483647 h 806"/>
              <a:gd name="T26" fmla="*/ 2147483647 w 891"/>
              <a:gd name="T27" fmla="*/ 2147483647 h 806"/>
              <a:gd name="T28" fmla="*/ 2147483647 w 891"/>
              <a:gd name="T29" fmla="*/ 2147483647 h 806"/>
              <a:gd name="T30" fmla="*/ 2147483647 w 891"/>
              <a:gd name="T31" fmla="*/ 2147483647 h 806"/>
              <a:gd name="T32" fmla="*/ 0 w 891"/>
              <a:gd name="T33" fmla="*/ 2147483647 h 806"/>
              <a:gd name="T34" fmla="*/ 2147483647 w 891"/>
              <a:gd name="T35" fmla="*/ 2147483647 h 806"/>
              <a:gd name="T36" fmla="*/ 2147483647 w 891"/>
              <a:gd name="T37" fmla="*/ 2147483647 h 806"/>
              <a:gd name="T38" fmla="*/ 2147483647 w 891"/>
              <a:gd name="T39" fmla="*/ 2147483647 h 806"/>
              <a:gd name="T40" fmla="*/ 2147483647 w 891"/>
              <a:gd name="T41" fmla="*/ 2147483647 h 806"/>
              <a:gd name="T42" fmla="*/ 2147483647 w 891"/>
              <a:gd name="T43" fmla="*/ 2147483647 h 806"/>
              <a:gd name="T44" fmla="*/ 2147483647 w 891"/>
              <a:gd name="T45" fmla="*/ 2147483647 h 806"/>
              <a:gd name="T46" fmla="*/ 2147483647 w 891"/>
              <a:gd name="T47" fmla="*/ 2147483647 h 806"/>
              <a:gd name="T48" fmla="*/ 2147483647 w 891"/>
              <a:gd name="T49" fmla="*/ 2147483647 h 806"/>
              <a:gd name="T50" fmla="*/ 2147483647 w 891"/>
              <a:gd name="T51" fmla="*/ 2147483647 h 806"/>
              <a:gd name="T52" fmla="*/ 2147483647 w 891"/>
              <a:gd name="T53" fmla="*/ 2147483647 h 806"/>
              <a:gd name="T54" fmla="*/ 2147483647 w 891"/>
              <a:gd name="T55" fmla="*/ 2147483647 h 806"/>
              <a:gd name="T56" fmla="*/ 2147483647 w 891"/>
              <a:gd name="T57" fmla="*/ 2147483647 h 806"/>
              <a:gd name="T58" fmla="*/ 2147483647 w 891"/>
              <a:gd name="T59" fmla="*/ 2147483647 h 806"/>
              <a:gd name="T60" fmla="*/ 2147483647 w 891"/>
              <a:gd name="T61" fmla="*/ 2147483647 h 806"/>
              <a:gd name="T62" fmla="*/ 2147483647 w 891"/>
              <a:gd name="T63" fmla="*/ 2147483647 h 806"/>
              <a:gd name="T64" fmla="*/ 2147483647 w 891"/>
              <a:gd name="T65" fmla="*/ 2147483647 h 8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91"/>
              <a:gd name="T100" fmla="*/ 0 h 806"/>
              <a:gd name="T101" fmla="*/ 891 w 891"/>
              <a:gd name="T102" fmla="*/ 806 h 8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91" h="806">
                <a:moveTo>
                  <a:pt x="890" y="795"/>
                </a:moveTo>
                <a:lnTo>
                  <a:pt x="806" y="782"/>
                </a:lnTo>
                <a:lnTo>
                  <a:pt x="729" y="767"/>
                </a:lnTo>
                <a:lnTo>
                  <a:pt x="659" y="750"/>
                </a:lnTo>
                <a:lnTo>
                  <a:pt x="594" y="729"/>
                </a:lnTo>
                <a:lnTo>
                  <a:pt x="534" y="708"/>
                </a:lnTo>
                <a:lnTo>
                  <a:pt x="482" y="684"/>
                </a:lnTo>
                <a:lnTo>
                  <a:pt x="433" y="659"/>
                </a:lnTo>
                <a:lnTo>
                  <a:pt x="390" y="632"/>
                </a:lnTo>
                <a:lnTo>
                  <a:pt x="351" y="604"/>
                </a:lnTo>
                <a:lnTo>
                  <a:pt x="316" y="573"/>
                </a:lnTo>
                <a:lnTo>
                  <a:pt x="287" y="543"/>
                </a:lnTo>
                <a:lnTo>
                  <a:pt x="260" y="512"/>
                </a:lnTo>
                <a:lnTo>
                  <a:pt x="235" y="480"/>
                </a:lnTo>
                <a:lnTo>
                  <a:pt x="215" y="447"/>
                </a:lnTo>
                <a:lnTo>
                  <a:pt x="197" y="414"/>
                </a:lnTo>
                <a:lnTo>
                  <a:pt x="182" y="382"/>
                </a:lnTo>
                <a:lnTo>
                  <a:pt x="168" y="350"/>
                </a:lnTo>
                <a:lnTo>
                  <a:pt x="156" y="318"/>
                </a:lnTo>
                <a:lnTo>
                  <a:pt x="147" y="284"/>
                </a:lnTo>
                <a:lnTo>
                  <a:pt x="138" y="254"/>
                </a:lnTo>
                <a:lnTo>
                  <a:pt x="130" y="223"/>
                </a:lnTo>
                <a:lnTo>
                  <a:pt x="122" y="194"/>
                </a:lnTo>
                <a:lnTo>
                  <a:pt x="113" y="166"/>
                </a:lnTo>
                <a:lnTo>
                  <a:pt x="106" y="140"/>
                </a:lnTo>
                <a:lnTo>
                  <a:pt x="98" y="115"/>
                </a:lnTo>
                <a:lnTo>
                  <a:pt x="89" y="91"/>
                </a:lnTo>
                <a:lnTo>
                  <a:pt x="80" y="70"/>
                </a:lnTo>
                <a:lnTo>
                  <a:pt x="70" y="51"/>
                </a:lnTo>
                <a:lnTo>
                  <a:pt x="57" y="34"/>
                </a:lnTo>
                <a:lnTo>
                  <a:pt x="42" y="20"/>
                </a:lnTo>
                <a:lnTo>
                  <a:pt x="24" y="8"/>
                </a:lnTo>
                <a:lnTo>
                  <a:pt x="4" y="0"/>
                </a:lnTo>
                <a:lnTo>
                  <a:pt x="0" y="8"/>
                </a:lnTo>
                <a:lnTo>
                  <a:pt x="17" y="16"/>
                </a:lnTo>
                <a:lnTo>
                  <a:pt x="33" y="26"/>
                </a:lnTo>
                <a:lnTo>
                  <a:pt x="46" y="40"/>
                </a:lnTo>
                <a:lnTo>
                  <a:pt x="58" y="55"/>
                </a:lnTo>
                <a:lnTo>
                  <a:pt x="69" y="74"/>
                </a:lnTo>
                <a:lnTo>
                  <a:pt x="78" y="94"/>
                </a:lnTo>
                <a:lnTo>
                  <a:pt x="87" y="117"/>
                </a:lnTo>
                <a:lnTo>
                  <a:pt x="95" y="142"/>
                </a:lnTo>
                <a:lnTo>
                  <a:pt x="102" y="168"/>
                </a:lnTo>
                <a:lnTo>
                  <a:pt x="110" y="197"/>
                </a:lnTo>
                <a:lnTo>
                  <a:pt x="116" y="226"/>
                </a:lnTo>
                <a:lnTo>
                  <a:pt x="125" y="256"/>
                </a:lnTo>
                <a:lnTo>
                  <a:pt x="134" y="287"/>
                </a:lnTo>
                <a:lnTo>
                  <a:pt x="144" y="320"/>
                </a:lnTo>
                <a:lnTo>
                  <a:pt x="156" y="352"/>
                </a:lnTo>
                <a:lnTo>
                  <a:pt x="170" y="386"/>
                </a:lnTo>
                <a:lnTo>
                  <a:pt x="186" y="419"/>
                </a:lnTo>
                <a:lnTo>
                  <a:pt x="204" y="452"/>
                </a:lnTo>
                <a:lnTo>
                  <a:pt x="225" y="484"/>
                </a:lnTo>
                <a:lnTo>
                  <a:pt x="249" y="518"/>
                </a:lnTo>
                <a:lnTo>
                  <a:pt x="277" y="549"/>
                </a:lnTo>
                <a:lnTo>
                  <a:pt x="307" y="580"/>
                </a:lnTo>
                <a:lnTo>
                  <a:pt x="342" y="611"/>
                </a:lnTo>
                <a:lnTo>
                  <a:pt x="382" y="639"/>
                </a:lnTo>
                <a:lnTo>
                  <a:pt x="427" y="667"/>
                </a:lnTo>
                <a:lnTo>
                  <a:pt x="475" y="693"/>
                </a:lnTo>
                <a:lnTo>
                  <a:pt x="529" y="718"/>
                </a:lnTo>
                <a:lnTo>
                  <a:pt x="589" y="740"/>
                </a:lnTo>
                <a:lnTo>
                  <a:pt x="655" y="759"/>
                </a:lnTo>
                <a:lnTo>
                  <a:pt x="726" y="777"/>
                </a:lnTo>
                <a:lnTo>
                  <a:pt x="803" y="792"/>
                </a:lnTo>
                <a:lnTo>
                  <a:pt x="888" y="805"/>
                </a:lnTo>
                <a:lnTo>
                  <a:pt x="890" y="795"/>
                </a:lnTo>
              </a:path>
            </a:pathLst>
          </a:custGeom>
          <a:solidFill>
            <a:srgbClr val="790015"/>
          </a:solidFill>
          <a:ln w="12700" cap="rnd">
            <a:solidFill>
              <a:srgbClr val="FC0128"/>
            </a:solidFill>
            <a:round/>
            <a:headEnd/>
            <a:tailEnd/>
          </a:ln>
        </p:spPr>
        <p:txBody>
          <a:bodyPr/>
          <a:lstStyle/>
          <a:p>
            <a:endParaRPr lang="en-US"/>
          </a:p>
        </p:txBody>
      </p:sp>
      <p:sp>
        <p:nvSpPr>
          <p:cNvPr id="53466" name="Freeform 232"/>
          <p:cNvSpPr>
            <a:spLocks/>
          </p:cNvSpPr>
          <p:nvPr/>
        </p:nvSpPr>
        <p:spPr bwMode="auto">
          <a:xfrm>
            <a:off x="5156202" y="4068763"/>
            <a:ext cx="971551" cy="468312"/>
          </a:xfrm>
          <a:custGeom>
            <a:avLst/>
            <a:gdLst>
              <a:gd name="T0" fmla="*/ 2147483647 w 674"/>
              <a:gd name="T1" fmla="*/ 2147483647 h 324"/>
              <a:gd name="T2" fmla="*/ 2147483647 w 674"/>
              <a:gd name="T3" fmla="*/ 2147483647 h 324"/>
              <a:gd name="T4" fmla="*/ 2147483647 w 674"/>
              <a:gd name="T5" fmla="*/ 2147483647 h 324"/>
              <a:gd name="T6" fmla="*/ 2147483647 w 674"/>
              <a:gd name="T7" fmla="*/ 2147483647 h 324"/>
              <a:gd name="T8" fmla="*/ 2147483647 w 674"/>
              <a:gd name="T9" fmla="*/ 2147483647 h 324"/>
              <a:gd name="T10" fmla="*/ 2147483647 w 674"/>
              <a:gd name="T11" fmla="*/ 2147483647 h 324"/>
              <a:gd name="T12" fmla="*/ 2147483647 w 674"/>
              <a:gd name="T13" fmla="*/ 2147483647 h 324"/>
              <a:gd name="T14" fmla="*/ 2147483647 w 674"/>
              <a:gd name="T15" fmla="*/ 2147483647 h 324"/>
              <a:gd name="T16" fmla="*/ 2147483647 w 674"/>
              <a:gd name="T17" fmla="*/ 2147483647 h 324"/>
              <a:gd name="T18" fmla="*/ 2147483647 w 674"/>
              <a:gd name="T19" fmla="*/ 2147483647 h 324"/>
              <a:gd name="T20" fmla="*/ 2147483647 w 674"/>
              <a:gd name="T21" fmla="*/ 2147483647 h 324"/>
              <a:gd name="T22" fmla="*/ 2147483647 w 674"/>
              <a:gd name="T23" fmla="*/ 2147483647 h 324"/>
              <a:gd name="T24" fmla="*/ 2147483647 w 674"/>
              <a:gd name="T25" fmla="*/ 2147483647 h 324"/>
              <a:gd name="T26" fmla="*/ 2147483647 w 674"/>
              <a:gd name="T27" fmla="*/ 2147483647 h 324"/>
              <a:gd name="T28" fmla="*/ 2147483647 w 674"/>
              <a:gd name="T29" fmla="*/ 2147483647 h 324"/>
              <a:gd name="T30" fmla="*/ 2147483647 w 674"/>
              <a:gd name="T31" fmla="*/ 2147483647 h 324"/>
              <a:gd name="T32" fmla="*/ 2147483647 w 674"/>
              <a:gd name="T33" fmla="*/ 2147483647 h 324"/>
              <a:gd name="T34" fmla="*/ 2147483647 w 674"/>
              <a:gd name="T35" fmla="*/ 2147483647 h 324"/>
              <a:gd name="T36" fmla="*/ 2147483647 w 674"/>
              <a:gd name="T37" fmla="*/ 2147483647 h 324"/>
              <a:gd name="T38" fmla="*/ 2147483647 w 674"/>
              <a:gd name="T39" fmla="*/ 2147483647 h 324"/>
              <a:gd name="T40" fmla="*/ 2147483647 w 674"/>
              <a:gd name="T41" fmla="*/ 2147483647 h 324"/>
              <a:gd name="T42" fmla="*/ 2147483647 w 674"/>
              <a:gd name="T43" fmla="*/ 2147483647 h 324"/>
              <a:gd name="T44" fmla="*/ 2147483647 w 674"/>
              <a:gd name="T45" fmla="*/ 2147483647 h 324"/>
              <a:gd name="T46" fmla="*/ 2147483647 w 674"/>
              <a:gd name="T47" fmla="*/ 2147483647 h 324"/>
              <a:gd name="T48" fmla="*/ 2147483647 w 674"/>
              <a:gd name="T49" fmla="*/ 2147483647 h 324"/>
              <a:gd name="T50" fmla="*/ 2147483647 w 674"/>
              <a:gd name="T51" fmla="*/ 2147483647 h 324"/>
              <a:gd name="T52" fmla="*/ 2147483647 w 674"/>
              <a:gd name="T53" fmla="*/ 2147483647 h 324"/>
              <a:gd name="T54" fmla="*/ 2147483647 w 674"/>
              <a:gd name="T55" fmla="*/ 2147483647 h 324"/>
              <a:gd name="T56" fmla="*/ 2147483647 w 674"/>
              <a:gd name="T57" fmla="*/ 2147483647 h 324"/>
              <a:gd name="T58" fmla="*/ 2147483647 w 674"/>
              <a:gd name="T59" fmla="*/ 2147483647 h 324"/>
              <a:gd name="T60" fmla="*/ 2147483647 w 674"/>
              <a:gd name="T61" fmla="*/ 2147483647 h 324"/>
              <a:gd name="T62" fmla="*/ 2147483647 w 674"/>
              <a:gd name="T63" fmla="*/ 2147483647 h 324"/>
              <a:gd name="T64" fmla="*/ 2147483647 w 674"/>
              <a:gd name="T65" fmla="*/ 2147483647 h 324"/>
              <a:gd name="T66" fmla="*/ 2147483647 w 674"/>
              <a:gd name="T67" fmla="*/ 2147483647 h 324"/>
              <a:gd name="T68" fmla="*/ 0 w 674"/>
              <a:gd name="T69" fmla="*/ 0 h 324"/>
              <a:gd name="T70" fmla="*/ 2147483647 w 674"/>
              <a:gd name="T71" fmla="*/ 2147483647 h 3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74"/>
              <a:gd name="T109" fmla="*/ 0 h 324"/>
              <a:gd name="T110" fmla="*/ 674 w 674"/>
              <a:gd name="T111" fmla="*/ 324 h 32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74" h="324">
                <a:moveTo>
                  <a:pt x="13" y="19"/>
                </a:moveTo>
                <a:lnTo>
                  <a:pt x="3" y="22"/>
                </a:lnTo>
                <a:lnTo>
                  <a:pt x="16" y="40"/>
                </a:lnTo>
                <a:lnTo>
                  <a:pt x="31" y="58"/>
                </a:lnTo>
                <a:lnTo>
                  <a:pt x="47" y="75"/>
                </a:lnTo>
                <a:lnTo>
                  <a:pt x="62" y="90"/>
                </a:lnTo>
                <a:lnTo>
                  <a:pt x="78" y="105"/>
                </a:lnTo>
                <a:lnTo>
                  <a:pt x="95" y="120"/>
                </a:lnTo>
                <a:lnTo>
                  <a:pt x="113" y="133"/>
                </a:lnTo>
                <a:lnTo>
                  <a:pt x="131" y="147"/>
                </a:lnTo>
                <a:lnTo>
                  <a:pt x="149" y="159"/>
                </a:lnTo>
                <a:lnTo>
                  <a:pt x="167" y="170"/>
                </a:lnTo>
                <a:lnTo>
                  <a:pt x="187" y="182"/>
                </a:lnTo>
                <a:lnTo>
                  <a:pt x="206" y="193"/>
                </a:lnTo>
                <a:lnTo>
                  <a:pt x="226" y="203"/>
                </a:lnTo>
                <a:lnTo>
                  <a:pt x="247" y="212"/>
                </a:lnTo>
                <a:lnTo>
                  <a:pt x="268" y="221"/>
                </a:lnTo>
                <a:lnTo>
                  <a:pt x="289" y="231"/>
                </a:lnTo>
                <a:lnTo>
                  <a:pt x="311" y="238"/>
                </a:lnTo>
                <a:lnTo>
                  <a:pt x="333" y="246"/>
                </a:lnTo>
                <a:lnTo>
                  <a:pt x="355" y="253"/>
                </a:lnTo>
                <a:lnTo>
                  <a:pt x="378" y="260"/>
                </a:lnTo>
                <a:lnTo>
                  <a:pt x="401" y="267"/>
                </a:lnTo>
                <a:lnTo>
                  <a:pt x="423" y="273"/>
                </a:lnTo>
                <a:lnTo>
                  <a:pt x="447" y="279"/>
                </a:lnTo>
                <a:lnTo>
                  <a:pt x="471" y="284"/>
                </a:lnTo>
                <a:lnTo>
                  <a:pt x="495" y="290"/>
                </a:lnTo>
                <a:lnTo>
                  <a:pt x="520" y="295"/>
                </a:lnTo>
                <a:lnTo>
                  <a:pt x="544" y="300"/>
                </a:lnTo>
                <a:lnTo>
                  <a:pt x="569" y="305"/>
                </a:lnTo>
                <a:lnTo>
                  <a:pt x="594" y="309"/>
                </a:lnTo>
                <a:lnTo>
                  <a:pt x="619" y="315"/>
                </a:lnTo>
                <a:lnTo>
                  <a:pt x="644" y="319"/>
                </a:lnTo>
                <a:lnTo>
                  <a:pt x="670" y="323"/>
                </a:lnTo>
                <a:lnTo>
                  <a:pt x="673" y="314"/>
                </a:lnTo>
                <a:lnTo>
                  <a:pt x="648" y="309"/>
                </a:lnTo>
                <a:lnTo>
                  <a:pt x="622" y="304"/>
                </a:lnTo>
                <a:lnTo>
                  <a:pt x="597" y="300"/>
                </a:lnTo>
                <a:lnTo>
                  <a:pt x="571" y="295"/>
                </a:lnTo>
                <a:lnTo>
                  <a:pt x="548" y="290"/>
                </a:lnTo>
                <a:lnTo>
                  <a:pt x="523" y="285"/>
                </a:lnTo>
                <a:lnTo>
                  <a:pt x="498" y="281"/>
                </a:lnTo>
                <a:lnTo>
                  <a:pt x="475" y="275"/>
                </a:lnTo>
                <a:lnTo>
                  <a:pt x="451" y="270"/>
                </a:lnTo>
                <a:lnTo>
                  <a:pt x="428" y="264"/>
                </a:lnTo>
                <a:lnTo>
                  <a:pt x="405" y="257"/>
                </a:lnTo>
                <a:lnTo>
                  <a:pt x="382" y="250"/>
                </a:lnTo>
                <a:lnTo>
                  <a:pt x="360" y="243"/>
                </a:lnTo>
                <a:lnTo>
                  <a:pt x="337" y="237"/>
                </a:lnTo>
                <a:lnTo>
                  <a:pt x="315" y="229"/>
                </a:lnTo>
                <a:lnTo>
                  <a:pt x="294" y="221"/>
                </a:lnTo>
                <a:lnTo>
                  <a:pt x="274" y="212"/>
                </a:lnTo>
                <a:lnTo>
                  <a:pt x="252" y="203"/>
                </a:lnTo>
                <a:lnTo>
                  <a:pt x="233" y="195"/>
                </a:lnTo>
                <a:lnTo>
                  <a:pt x="213" y="185"/>
                </a:lnTo>
                <a:lnTo>
                  <a:pt x="194" y="174"/>
                </a:lnTo>
                <a:lnTo>
                  <a:pt x="175" y="163"/>
                </a:lnTo>
                <a:lnTo>
                  <a:pt x="157" y="152"/>
                </a:lnTo>
                <a:lnTo>
                  <a:pt x="139" y="139"/>
                </a:lnTo>
                <a:lnTo>
                  <a:pt x="121" y="126"/>
                </a:lnTo>
                <a:lnTo>
                  <a:pt x="104" y="114"/>
                </a:lnTo>
                <a:lnTo>
                  <a:pt x="88" y="98"/>
                </a:lnTo>
                <a:lnTo>
                  <a:pt x="72" y="83"/>
                </a:lnTo>
                <a:lnTo>
                  <a:pt x="56" y="69"/>
                </a:lnTo>
                <a:lnTo>
                  <a:pt x="41" y="52"/>
                </a:lnTo>
                <a:lnTo>
                  <a:pt x="26" y="35"/>
                </a:lnTo>
                <a:lnTo>
                  <a:pt x="13" y="17"/>
                </a:lnTo>
                <a:lnTo>
                  <a:pt x="2" y="19"/>
                </a:lnTo>
                <a:lnTo>
                  <a:pt x="13" y="17"/>
                </a:lnTo>
                <a:lnTo>
                  <a:pt x="0" y="0"/>
                </a:lnTo>
                <a:lnTo>
                  <a:pt x="2" y="19"/>
                </a:lnTo>
                <a:lnTo>
                  <a:pt x="13" y="19"/>
                </a:lnTo>
              </a:path>
            </a:pathLst>
          </a:custGeom>
          <a:solidFill>
            <a:srgbClr val="790015"/>
          </a:solidFill>
          <a:ln w="12700" cap="rnd">
            <a:solidFill>
              <a:srgbClr val="FC0128"/>
            </a:solidFill>
            <a:round/>
            <a:headEnd/>
            <a:tailEnd/>
          </a:ln>
        </p:spPr>
        <p:txBody>
          <a:bodyPr/>
          <a:lstStyle/>
          <a:p>
            <a:endParaRPr lang="en-US"/>
          </a:p>
        </p:txBody>
      </p:sp>
      <p:sp>
        <p:nvSpPr>
          <p:cNvPr id="53467" name="Freeform 233"/>
          <p:cNvSpPr>
            <a:spLocks/>
          </p:cNvSpPr>
          <p:nvPr/>
        </p:nvSpPr>
        <p:spPr bwMode="auto">
          <a:xfrm>
            <a:off x="5181603" y="4114802"/>
            <a:ext cx="144463" cy="461963"/>
          </a:xfrm>
          <a:custGeom>
            <a:avLst/>
            <a:gdLst>
              <a:gd name="T0" fmla="*/ 2147483647 w 101"/>
              <a:gd name="T1" fmla="*/ 2147483647 h 320"/>
              <a:gd name="T2" fmla="*/ 2147483647 w 101"/>
              <a:gd name="T3" fmla="*/ 2147483647 h 320"/>
              <a:gd name="T4" fmla="*/ 2147483647 w 101"/>
              <a:gd name="T5" fmla="*/ 2147483647 h 320"/>
              <a:gd name="T6" fmla="*/ 2147483647 w 101"/>
              <a:gd name="T7" fmla="*/ 2147483647 h 320"/>
              <a:gd name="T8" fmla="*/ 2147483647 w 101"/>
              <a:gd name="T9" fmla="*/ 2147483647 h 320"/>
              <a:gd name="T10" fmla="*/ 2147483647 w 101"/>
              <a:gd name="T11" fmla="*/ 2147483647 h 320"/>
              <a:gd name="T12" fmla="*/ 2147483647 w 101"/>
              <a:gd name="T13" fmla="*/ 2147483647 h 320"/>
              <a:gd name="T14" fmla="*/ 2147483647 w 101"/>
              <a:gd name="T15" fmla="*/ 2147483647 h 320"/>
              <a:gd name="T16" fmla="*/ 2147483647 w 101"/>
              <a:gd name="T17" fmla="*/ 2147483647 h 320"/>
              <a:gd name="T18" fmla="*/ 2147483647 w 101"/>
              <a:gd name="T19" fmla="*/ 2147483647 h 320"/>
              <a:gd name="T20" fmla="*/ 2147483647 w 101"/>
              <a:gd name="T21" fmla="*/ 2147483647 h 320"/>
              <a:gd name="T22" fmla="*/ 2147483647 w 101"/>
              <a:gd name="T23" fmla="*/ 2147483647 h 320"/>
              <a:gd name="T24" fmla="*/ 2147483647 w 101"/>
              <a:gd name="T25" fmla="*/ 2147483647 h 320"/>
              <a:gd name="T26" fmla="*/ 2147483647 w 101"/>
              <a:gd name="T27" fmla="*/ 2147483647 h 320"/>
              <a:gd name="T28" fmla="*/ 2147483647 w 101"/>
              <a:gd name="T29" fmla="*/ 2147483647 h 320"/>
              <a:gd name="T30" fmla="*/ 2147483647 w 101"/>
              <a:gd name="T31" fmla="*/ 2147483647 h 320"/>
              <a:gd name="T32" fmla="*/ 2147483647 w 101"/>
              <a:gd name="T33" fmla="*/ 0 h 320"/>
              <a:gd name="T34" fmla="*/ 2147483647 w 101"/>
              <a:gd name="T35" fmla="*/ 2147483647 h 320"/>
              <a:gd name="T36" fmla="*/ 2147483647 w 101"/>
              <a:gd name="T37" fmla="*/ 2147483647 h 320"/>
              <a:gd name="T38" fmla="*/ 2147483647 w 101"/>
              <a:gd name="T39" fmla="*/ 2147483647 h 320"/>
              <a:gd name="T40" fmla="*/ 2147483647 w 101"/>
              <a:gd name="T41" fmla="*/ 2147483647 h 320"/>
              <a:gd name="T42" fmla="*/ 2147483647 w 101"/>
              <a:gd name="T43" fmla="*/ 2147483647 h 320"/>
              <a:gd name="T44" fmla="*/ 2147483647 w 101"/>
              <a:gd name="T45" fmla="*/ 2147483647 h 320"/>
              <a:gd name="T46" fmla="*/ 2147483647 w 101"/>
              <a:gd name="T47" fmla="*/ 2147483647 h 320"/>
              <a:gd name="T48" fmla="*/ 2147483647 w 101"/>
              <a:gd name="T49" fmla="*/ 2147483647 h 320"/>
              <a:gd name="T50" fmla="*/ 2147483647 w 101"/>
              <a:gd name="T51" fmla="*/ 2147483647 h 320"/>
              <a:gd name="T52" fmla="*/ 2147483647 w 101"/>
              <a:gd name="T53" fmla="*/ 2147483647 h 320"/>
              <a:gd name="T54" fmla="*/ 2147483647 w 101"/>
              <a:gd name="T55" fmla="*/ 2147483647 h 320"/>
              <a:gd name="T56" fmla="*/ 2147483647 w 101"/>
              <a:gd name="T57" fmla="*/ 2147483647 h 320"/>
              <a:gd name="T58" fmla="*/ 2147483647 w 101"/>
              <a:gd name="T59" fmla="*/ 2147483647 h 320"/>
              <a:gd name="T60" fmla="*/ 2147483647 w 101"/>
              <a:gd name="T61" fmla="*/ 2147483647 h 320"/>
              <a:gd name="T62" fmla="*/ 2147483647 w 101"/>
              <a:gd name="T63" fmla="*/ 2147483647 h 320"/>
              <a:gd name="T64" fmla="*/ 2147483647 w 101"/>
              <a:gd name="T65" fmla="*/ 2147483647 h 320"/>
              <a:gd name="T66" fmla="*/ 2147483647 w 101"/>
              <a:gd name="T67" fmla="*/ 2147483647 h 320"/>
              <a:gd name="T68" fmla="*/ 2147483647 w 101"/>
              <a:gd name="T69" fmla="*/ 2147483647 h 320"/>
              <a:gd name="T70" fmla="*/ 2147483647 w 101"/>
              <a:gd name="T71" fmla="*/ 2147483647 h 3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320"/>
              <a:gd name="T110" fmla="*/ 101 w 101"/>
              <a:gd name="T111" fmla="*/ 320 h 32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320">
                <a:moveTo>
                  <a:pt x="98" y="313"/>
                </a:moveTo>
                <a:lnTo>
                  <a:pt x="100" y="314"/>
                </a:lnTo>
                <a:lnTo>
                  <a:pt x="96" y="305"/>
                </a:lnTo>
                <a:lnTo>
                  <a:pt x="92" y="294"/>
                </a:lnTo>
                <a:lnTo>
                  <a:pt x="87" y="284"/>
                </a:lnTo>
                <a:lnTo>
                  <a:pt x="83" y="276"/>
                </a:lnTo>
                <a:lnTo>
                  <a:pt x="79" y="265"/>
                </a:lnTo>
                <a:lnTo>
                  <a:pt x="76" y="256"/>
                </a:lnTo>
                <a:lnTo>
                  <a:pt x="71" y="246"/>
                </a:lnTo>
                <a:lnTo>
                  <a:pt x="68" y="236"/>
                </a:lnTo>
                <a:lnTo>
                  <a:pt x="65" y="227"/>
                </a:lnTo>
                <a:lnTo>
                  <a:pt x="61" y="217"/>
                </a:lnTo>
                <a:lnTo>
                  <a:pt x="58" y="207"/>
                </a:lnTo>
                <a:lnTo>
                  <a:pt x="54" y="198"/>
                </a:lnTo>
                <a:lnTo>
                  <a:pt x="51" y="188"/>
                </a:lnTo>
                <a:lnTo>
                  <a:pt x="48" y="178"/>
                </a:lnTo>
                <a:lnTo>
                  <a:pt x="46" y="168"/>
                </a:lnTo>
                <a:lnTo>
                  <a:pt x="42" y="158"/>
                </a:lnTo>
                <a:lnTo>
                  <a:pt x="39" y="149"/>
                </a:lnTo>
                <a:lnTo>
                  <a:pt x="38" y="139"/>
                </a:lnTo>
                <a:lnTo>
                  <a:pt x="34" y="128"/>
                </a:lnTo>
                <a:lnTo>
                  <a:pt x="32" y="119"/>
                </a:lnTo>
                <a:lnTo>
                  <a:pt x="29" y="109"/>
                </a:lnTo>
                <a:lnTo>
                  <a:pt x="28" y="100"/>
                </a:lnTo>
                <a:lnTo>
                  <a:pt x="25" y="89"/>
                </a:lnTo>
                <a:lnTo>
                  <a:pt x="23" y="79"/>
                </a:lnTo>
                <a:lnTo>
                  <a:pt x="21" y="70"/>
                </a:lnTo>
                <a:lnTo>
                  <a:pt x="20" y="60"/>
                </a:lnTo>
                <a:lnTo>
                  <a:pt x="19" y="49"/>
                </a:lnTo>
                <a:lnTo>
                  <a:pt x="16" y="39"/>
                </a:lnTo>
                <a:lnTo>
                  <a:pt x="15" y="30"/>
                </a:lnTo>
                <a:lnTo>
                  <a:pt x="13" y="20"/>
                </a:lnTo>
                <a:lnTo>
                  <a:pt x="13" y="9"/>
                </a:lnTo>
                <a:lnTo>
                  <a:pt x="12" y="0"/>
                </a:lnTo>
                <a:lnTo>
                  <a:pt x="0" y="0"/>
                </a:lnTo>
                <a:lnTo>
                  <a:pt x="1" y="10"/>
                </a:lnTo>
                <a:lnTo>
                  <a:pt x="2" y="20"/>
                </a:lnTo>
                <a:lnTo>
                  <a:pt x="3" y="31"/>
                </a:lnTo>
                <a:lnTo>
                  <a:pt x="4" y="40"/>
                </a:lnTo>
                <a:lnTo>
                  <a:pt x="5" y="51"/>
                </a:lnTo>
                <a:lnTo>
                  <a:pt x="7" y="61"/>
                </a:lnTo>
                <a:lnTo>
                  <a:pt x="10" y="71"/>
                </a:lnTo>
                <a:lnTo>
                  <a:pt x="12" y="81"/>
                </a:lnTo>
                <a:lnTo>
                  <a:pt x="13" y="91"/>
                </a:lnTo>
                <a:lnTo>
                  <a:pt x="15" y="101"/>
                </a:lnTo>
                <a:lnTo>
                  <a:pt x="17" y="111"/>
                </a:lnTo>
                <a:lnTo>
                  <a:pt x="20" y="121"/>
                </a:lnTo>
                <a:lnTo>
                  <a:pt x="22" y="131"/>
                </a:lnTo>
                <a:lnTo>
                  <a:pt x="25" y="140"/>
                </a:lnTo>
                <a:lnTo>
                  <a:pt x="28" y="151"/>
                </a:lnTo>
                <a:lnTo>
                  <a:pt x="30" y="160"/>
                </a:lnTo>
                <a:lnTo>
                  <a:pt x="33" y="170"/>
                </a:lnTo>
                <a:lnTo>
                  <a:pt x="37" y="180"/>
                </a:lnTo>
                <a:lnTo>
                  <a:pt x="39" y="191"/>
                </a:lnTo>
                <a:lnTo>
                  <a:pt x="42" y="200"/>
                </a:lnTo>
                <a:lnTo>
                  <a:pt x="46" y="210"/>
                </a:lnTo>
                <a:lnTo>
                  <a:pt x="49" y="219"/>
                </a:lnTo>
                <a:lnTo>
                  <a:pt x="53" y="230"/>
                </a:lnTo>
                <a:lnTo>
                  <a:pt x="56" y="239"/>
                </a:lnTo>
                <a:lnTo>
                  <a:pt x="60" y="248"/>
                </a:lnTo>
                <a:lnTo>
                  <a:pt x="64" y="259"/>
                </a:lnTo>
                <a:lnTo>
                  <a:pt x="68" y="269"/>
                </a:lnTo>
                <a:lnTo>
                  <a:pt x="71" y="279"/>
                </a:lnTo>
                <a:lnTo>
                  <a:pt x="76" y="288"/>
                </a:lnTo>
                <a:lnTo>
                  <a:pt x="79" y="298"/>
                </a:lnTo>
                <a:lnTo>
                  <a:pt x="84" y="308"/>
                </a:lnTo>
                <a:lnTo>
                  <a:pt x="88" y="317"/>
                </a:lnTo>
                <a:lnTo>
                  <a:pt x="88" y="319"/>
                </a:lnTo>
                <a:lnTo>
                  <a:pt x="88" y="317"/>
                </a:lnTo>
                <a:lnTo>
                  <a:pt x="88" y="318"/>
                </a:lnTo>
                <a:lnTo>
                  <a:pt x="88" y="319"/>
                </a:lnTo>
                <a:lnTo>
                  <a:pt x="98" y="313"/>
                </a:lnTo>
              </a:path>
            </a:pathLst>
          </a:custGeom>
          <a:solidFill>
            <a:srgbClr val="790015"/>
          </a:solidFill>
          <a:ln w="12700" cap="rnd">
            <a:solidFill>
              <a:srgbClr val="FC0128"/>
            </a:solidFill>
            <a:round/>
            <a:headEnd/>
            <a:tailEnd/>
          </a:ln>
        </p:spPr>
        <p:txBody>
          <a:bodyPr/>
          <a:lstStyle/>
          <a:p>
            <a:endParaRPr lang="en-US"/>
          </a:p>
        </p:txBody>
      </p:sp>
      <p:sp>
        <p:nvSpPr>
          <p:cNvPr id="53468" name="Freeform 234"/>
          <p:cNvSpPr>
            <a:spLocks/>
          </p:cNvSpPr>
          <p:nvPr/>
        </p:nvSpPr>
        <p:spPr bwMode="auto">
          <a:xfrm>
            <a:off x="5289553" y="4549775"/>
            <a:ext cx="157163" cy="1030288"/>
          </a:xfrm>
          <a:custGeom>
            <a:avLst/>
            <a:gdLst>
              <a:gd name="T0" fmla="*/ 2147483647 w 110"/>
              <a:gd name="T1" fmla="*/ 2147483647 h 714"/>
              <a:gd name="T2" fmla="*/ 2147483647 w 110"/>
              <a:gd name="T3" fmla="*/ 2147483647 h 714"/>
              <a:gd name="T4" fmla="*/ 2147483647 w 110"/>
              <a:gd name="T5" fmla="*/ 2147483647 h 714"/>
              <a:gd name="T6" fmla="*/ 2147483647 w 110"/>
              <a:gd name="T7" fmla="*/ 2147483647 h 714"/>
              <a:gd name="T8" fmla="*/ 2147483647 w 110"/>
              <a:gd name="T9" fmla="*/ 2147483647 h 714"/>
              <a:gd name="T10" fmla="*/ 2147483647 w 110"/>
              <a:gd name="T11" fmla="*/ 2147483647 h 714"/>
              <a:gd name="T12" fmla="*/ 2147483647 w 110"/>
              <a:gd name="T13" fmla="*/ 2147483647 h 714"/>
              <a:gd name="T14" fmla="*/ 2147483647 w 110"/>
              <a:gd name="T15" fmla="*/ 2147483647 h 714"/>
              <a:gd name="T16" fmla="*/ 2147483647 w 110"/>
              <a:gd name="T17" fmla="*/ 2147483647 h 714"/>
              <a:gd name="T18" fmla="*/ 2147483647 w 110"/>
              <a:gd name="T19" fmla="*/ 2147483647 h 714"/>
              <a:gd name="T20" fmla="*/ 2147483647 w 110"/>
              <a:gd name="T21" fmla="*/ 2147483647 h 714"/>
              <a:gd name="T22" fmla="*/ 2147483647 w 110"/>
              <a:gd name="T23" fmla="*/ 2147483647 h 714"/>
              <a:gd name="T24" fmla="*/ 2147483647 w 110"/>
              <a:gd name="T25" fmla="*/ 2147483647 h 714"/>
              <a:gd name="T26" fmla="*/ 2147483647 w 110"/>
              <a:gd name="T27" fmla="*/ 2147483647 h 714"/>
              <a:gd name="T28" fmla="*/ 2147483647 w 110"/>
              <a:gd name="T29" fmla="*/ 2147483647 h 714"/>
              <a:gd name="T30" fmla="*/ 2147483647 w 110"/>
              <a:gd name="T31" fmla="*/ 2147483647 h 714"/>
              <a:gd name="T32" fmla="*/ 0 w 110"/>
              <a:gd name="T33" fmla="*/ 2147483647 h 714"/>
              <a:gd name="T34" fmla="*/ 2147483647 w 110"/>
              <a:gd name="T35" fmla="*/ 2147483647 h 714"/>
              <a:gd name="T36" fmla="*/ 2147483647 w 110"/>
              <a:gd name="T37" fmla="*/ 2147483647 h 714"/>
              <a:gd name="T38" fmla="*/ 2147483647 w 110"/>
              <a:gd name="T39" fmla="*/ 2147483647 h 714"/>
              <a:gd name="T40" fmla="*/ 2147483647 w 110"/>
              <a:gd name="T41" fmla="*/ 2147483647 h 714"/>
              <a:gd name="T42" fmla="*/ 2147483647 w 110"/>
              <a:gd name="T43" fmla="*/ 2147483647 h 714"/>
              <a:gd name="T44" fmla="*/ 2147483647 w 110"/>
              <a:gd name="T45" fmla="*/ 2147483647 h 714"/>
              <a:gd name="T46" fmla="*/ 2147483647 w 110"/>
              <a:gd name="T47" fmla="*/ 2147483647 h 714"/>
              <a:gd name="T48" fmla="*/ 2147483647 w 110"/>
              <a:gd name="T49" fmla="*/ 2147483647 h 714"/>
              <a:gd name="T50" fmla="*/ 2147483647 w 110"/>
              <a:gd name="T51" fmla="*/ 2147483647 h 714"/>
              <a:gd name="T52" fmla="*/ 2147483647 w 110"/>
              <a:gd name="T53" fmla="*/ 2147483647 h 714"/>
              <a:gd name="T54" fmla="*/ 2147483647 w 110"/>
              <a:gd name="T55" fmla="*/ 2147483647 h 714"/>
              <a:gd name="T56" fmla="*/ 2147483647 w 110"/>
              <a:gd name="T57" fmla="*/ 2147483647 h 714"/>
              <a:gd name="T58" fmla="*/ 2147483647 w 110"/>
              <a:gd name="T59" fmla="*/ 2147483647 h 714"/>
              <a:gd name="T60" fmla="*/ 2147483647 w 110"/>
              <a:gd name="T61" fmla="*/ 2147483647 h 714"/>
              <a:gd name="T62" fmla="*/ 2147483647 w 110"/>
              <a:gd name="T63" fmla="*/ 2147483647 h 714"/>
              <a:gd name="T64" fmla="*/ 2147483647 w 110"/>
              <a:gd name="T65" fmla="*/ 2147483647 h 7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0"/>
              <a:gd name="T100" fmla="*/ 0 h 714"/>
              <a:gd name="T101" fmla="*/ 110 w 110"/>
              <a:gd name="T102" fmla="*/ 714 h 7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0" h="714">
                <a:moveTo>
                  <a:pt x="96" y="713"/>
                </a:moveTo>
                <a:lnTo>
                  <a:pt x="96" y="689"/>
                </a:lnTo>
                <a:lnTo>
                  <a:pt x="97" y="667"/>
                </a:lnTo>
                <a:lnTo>
                  <a:pt x="98" y="643"/>
                </a:lnTo>
                <a:lnTo>
                  <a:pt x="100" y="621"/>
                </a:lnTo>
                <a:lnTo>
                  <a:pt x="101" y="596"/>
                </a:lnTo>
                <a:lnTo>
                  <a:pt x="102" y="572"/>
                </a:lnTo>
                <a:lnTo>
                  <a:pt x="103" y="547"/>
                </a:lnTo>
                <a:lnTo>
                  <a:pt x="104" y="523"/>
                </a:lnTo>
                <a:lnTo>
                  <a:pt x="105" y="499"/>
                </a:lnTo>
                <a:lnTo>
                  <a:pt x="106" y="473"/>
                </a:lnTo>
                <a:lnTo>
                  <a:pt x="107" y="448"/>
                </a:lnTo>
                <a:lnTo>
                  <a:pt x="107" y="423"/>
                </a:lnTo>
                <a:lnTo>
                  <a:pt x="109" y="398"/>
                </a:lnTo>
                <a:lnTo>
                  <a:pt x="109" y="375"/>
                </a:lnTo>
                <a:lnTo>
                  <a:pt x="109" y="349"/>
                </a:lnTo>
                <a:lnTo>
                  <a:pt x="107" y="326"/>
                </a:lnTo>
                <a:lnTo>
                  <a:pt x="106" y="301"/>
                </a:lnTo>
                <a:lnTo>
                  <a:pt x="105" y="277"/>
                </a:lnTo>
                <a:lnTo>
                  <a:pt x="104" y="253"/>
                </a:lnTo>
                <a:lnTo>
                  <a:pt x="101" y="231"/>
                </a:lnTo>
                <a:lnTo>
                  <a:pt x="97" y="209"/>
                </a:lnTo>
                <a:lnTo>
                  <a:pt x="94" y="186"/>
                </a:lnTo>
                <a:lnTo>
                  <a:pt x="89" y="164"/>
                </a:lnTo>
                <a:lnTo>
                  <a:pt x="85" y="142"/>
                </a:lnTo>
                <a:lnTo>
                  <a:pt x="79" y="123"/>
                </a:lnTo>
                <a:lnTo>
                  <a:pt x="71" y="103"/>
                </a:lnTo>
                <a:lnTo>
                  <a:pt x="64" y="83"/>
                </a:lnTo>
                <a:lnTo>
                  <a:pt x="55" y="64"/>
                </a:lnTo>
                <a:lnTo>
                  <a:pt x="46" y="47"/>
                </a:lnTo>
                <a:lnTo>
                  <a:pt x="34" y="31"/>
                </a:lnTo>
                <a:lnTo>
                  <a:pt x="22" y="14"/>
                </a:lnTo>
                <a:lnTo>
                  <a:pt x="10" y="0"/>
                </a:lnTo>
                <a:lnTo>
                  <a:pt x="0" y="5"/>
                </a:lnTo>
                <a:lnTo>
                  <a:pt x="13" y="19"/>
                </a:lnTo>
                <a:lnTo>
                  <a:pt x="24" y="36"/>
                </a:lnTo>
                <a:lnTo>
                  <a:pt x="34" y="51"/>
                </a:lnTo>
                <a:lnTo>
                  <a:pt x="43" y="69"/>
                </a:lnTo>
                <a:lnTo>
                  <a:pt x="52" y="86"/>
                </a:lnTo>
                <a:lnTo>
                  <a:pt x="60" y="105"/>
                </a:lnTo>
                <a:lnTo>
                  <a:pt x="66" y="125"/>
                </a:lnTo>
                <a:lnTo>
                  <a:pt x="73" y="145"/>
                </a:lnTo>
                <a:lnTo>
                  <a:pt x="78" y="166"/>
                </a:lnTo>
                <a:lnTo>
                  <a:pt x="82" y="187"/>
                </a:lnTo>
                <a:lnTo>
                  <a:pt x="86" y="209"/>
                </a:lnTo>
                <a:lnTo>
                  <a:pt x="88" y="231"/>
                </a:lnTo>
                <a:lnTo>
                  <a:pt x="91" y="254"/>
                </a:lnTo>
                <a:lnTo>
                  <a:pt x="93" y="278"/>
                </a:lnTo>
                <a:lnTo>
                  <a:pt x="95" y="301"/>
                </a:lnTo>
                <a:lnTo>
                  <a:pt x="96" y="326"/>
                </a:lnTo>
                <a:lnTo>
                  <a:pt x="96" y="349"/>
                </a:lnTo>
                <a:lnTo>
                  <a:pt x="96" y="375"/>
                </a:lnTo>
                <a:lnTo>
                  <a:pt x="96" y="398"/>
                </a:lnTo>
                <a:lnTo>
                  <a:pt x="96" y="423"/>
                </a:lnTo>
                <a:lnTo>
                  <a:pt x="95" y="448"/>
                </a:lnTo>
                <a:lnTo>
                  <a:pt x="94" y="473"/>
                </a:lnTo>
                <a:lnTo>
                  <a:pt x="93" y="499"/>
                </a:lnTo>
                <a:lnTo>
                  <a:pt x="92" y="522"/>
                </a:lnTo>
                <a:lnTo>
                  <a:pt x="91" y="547"/>
                </a:lnTo>
                <a:lnTo>
                  <a:pt x="88" y="571"/>
                </a:lnTo>
                <a:lnTo>
                  <a:pt x="88" y="596"/>
                </a:lnTo>
                <a:lnTo>
                  <a:pt x="87" y="620"/>
                </a:lnTo>
                <a:lnTo>
                  <a:pt x="86" y="643"/>
                </a:lnTo>
                <a:lnTo>
                  <a:pt x="85" y="667"/>
                </a:lnTo>
                <a:lnTo>
                  <a:pt x="85" y="689"/>
                </a:lnTo>
                <a:lnTo>
                  <a:pt x="85" y="713"/>
                </a:lnTo>
                <a:lnTo>
                  <a:pt x="96" y="713"/>
                </a:lnTo>
              </a:path>
            </a:pathLst>
          </a:custGeom>
          <a:solidFill>
            <a:srgbClr val="790015"/>
          </a:solidFill>
          <a:ln w="12700" cap="rnd">
            <a:solidFill>
              <a:srgbClr val="FC0128"/>
            </a:solidFill>
            <a:round/>
            <a:headEnd/>
            <a:tailEnd/>
          </a:ln>
        </p:spPr>
        <p:txBody>
          <a:bodyPr/>
          <a:lstStyle/>
          <a:p>
            <a:endParaRPr lang="en-US"/>
          </a:p>
        </p:txBody>
      </p:sp>
      <p:sp>
        <p:nvSpPr>
          <p:cNvPr id="53469" name="Freeform 235"/>
          <p:cNvSpPr>
            <a:spLocks/>
          </p:cNvSpPr>
          <p:nvPr/>
        </p:nvSpPr>
        <p:spPr bwMode="auto">
          <a:xfrm>
            <a:off x="5230815" y="4891090"/>
            <a:ext cx="57151" cy="768351"/>
          </a:xfrm>
          <a:custGeom>
            <a:avLst/>
            <a:gdLst>
              <a:gd name="T0" fmla="*/ 2147483647 w 39"/>
              <a:gd name="T1" fmla="*/ 2147483647 h 532"/>
              <a:gd name="T2" fmla="*/ 2147483647 w 39"/>
              <a:gd name="T3" fmla="*/ 2147483647 h 532"/>
              <a:gd name="T4" fmla="*/ 2147483647 w 39"/>
              <a:gd name="T5" fmla="*/ 2147483647 h 532"/>
              <a:gd name="T6" fmla="*/ 2147483647 w 39"/>
              <a:gd name="T7" fmla="*/ 2147483647 h 532"/>
              <a:gd name="T8" fmla="*/ 2147483647 w 39"/>
              <a:gd name="T9" fmla="*/ 2147483647 h 532"/>
              <a:gd name="T10" fmla="*/ 2147483647 w 39"/>
              <a:gd name="T11" fmla="*/ 2147483647 h 532"/>
              <a:gd name="T12" fmla="*/ 2147483647 w 39"/>
              <a:gd name="T13" fmla="*/ 2147483647 h 532"/>
              <a:gd name="T14" fmla="*/ 2147483647 w 39"/>
              <a:gd name="T15" fmla="*/ 2147483647 h 532"/>
              <a:gd name="T16" fmla="*/ 2147483647 w 39"/>
              <a:gd name="T17" fmla="*/ 2147483647 h 532"/>
              <a:gd name="T18" fmla="*/ 2147483647 w 39"/>
              <a:gd name="T19" fmla="*/ 2147483647 h 532"/>
              <a:gd name="T20" fmla="*/ 2147483647 w 39"/>
              <a:gd name="T21" fmla="*/ 2147483647 h 532"/>
              <a:gd name="T22" fmla="*/ 2147483647 w 39"/>
              <a:gd name="T23" fmla="*/ 2147483647 h 532"/>
              <a:gd name="T24" fmla="*/ 2147483647 w 39"/>
              <a:gd name="T25" fmla="*/ 2147483647 h 532"/>
              <a:gd name="T26" fmla="*/ 2147483647 w 39"/>
              <a:gd name="T27" fmla="*/ 2147483647 h 532"/>
              <a:gd name="T28" fmla="*/ 2147483647 w 39"/>
              <a:gd name="T29" fmla="*/ 2147483647 h 532"/>
              <a:gd name="T30" fmla="*/ 2147483647 w 39"/>
              <a:gd name="T31" fmla="*/ 2147483647 h 532"/>
              <a:gd name="T32" fmla="*/ 2147483647 w 39"/>
              <a:gd name="T33" fmla="*/ 2147483647 h 532"/>
              <a:gd name="T34" fmla="*/ 2147483647 w 39"/>
              <a:gd name="T35" fmla="*/ 2147483647 h 532"/>
              <a:gd name="T36" fmla="*/ 2147483647 w 39"/>
              <a:gd name="T37" fmla="*/ 2147483647 h 532"/>
              <a:gd name="T38" fmla="*/ 2147483647 w 39"/>
              <a:gd name="T39" fmla="*/ 2147483647 h 532"/>
              <a:gd name="T40" fmla="*/ 2147483647 w 39"/>
              <a:gd name="T41" fmla="*/ 2147483647 h 532"/>
              <a:gd name="T42" fmla="*/ 2147483647 w 39"/>
              <a:gd name="T43" fmla="*/ 2147483647 h 532"/>
              <a:gd name="T44" fmla="*/ 2147483647 w 39"/>
              <a:gd name="T45" fmla="*/ 2147483647 h 532"/>
              <a:gd name="T46" fmla="*/ 2147483647 w 39"/>
              <a:gd name="T47" fmla="*/ 2147483647 h 532"/>
              <a:gd name="T48" fmla="*/ 2147483647 w 39"/>
              <a:gd name="T49" fmla="*/ 2147483647 h 532"/>
              <a:gd name="T50" fmla="*/ 2147483647 w 39"/>
              <a:gd name="T51" fmla="*/ 2147483647 h 532"/>
              <a:gd name="T52" fmla="*/ 2147483647 w 39"/>
              <a:gd name="T53" fmla="*/ 2147483647 h 532"/>
              <a:gd name="T54" fmla="*/ 2147483647 w 39"/>
              <a:gd name="T55" fmla="*/ 2147483647 h 532"/>
              <a:gd name="T56" fmla="*/ 2147483647 w 39"/>
              <a:gd name="T57" fmla="*/ 2147483647 h 532"/>
              <a:gd name="T58" fmla="*/ 2147483647 w 39"/>
              <a:gd name="T59" fmla="*/ 2147483647 h 532"/>
              <a:gd name="T60" fmla="*/ 2147483647 w 39"/>
              <a:gd name="T61" fmla="*/ 2147483647 h 532"/>
              <a:gd name="T62" fmla="*/ 2147483647 w 39"/>
              <a:gd name="T63" fmla="*/ 2147483647 h 532"/>
              <a:gd name="T64" fmla="*/ 2147483647 w 39"/>
              <a:gd name="T65" fmla="*/ 0 h 5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9"/>
              <a:gd name="T100" fmla="*/ 0 h 532"/>
              <a:gd name="T101" fmla="*/ 39 w 39"/>
              <a:gd name="T102" fmla="*/ 532 h 5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9" h="532">
                <a:moveTo>
                  <a:pt x="16" y="0"/>
                </a:moveTo>
                <a:lnTo>
                  <a:pt x="17" y="18"/>
                </a:lnTo>
                <a:lnTo>
                  <a:pt x="19" y="35"/>
                </a:lnTo>
                <a:lnTo>
                  <a:pt x="21" y="51"/>
                </a:lnTo>
                <a:lnTo>
                  <a:pt x="22" y="69"/>
                </a:lnTo>
                <a:lnTo>
                  <a:pt x="23" y="85"/>
                </a:lnTo>
                <a:lnTo>
                  <a:pt x="23" y="102"/>
                </a:lnTo>
                <a:lnTo>
                  <a:pt x="24" y="120"/>
                </a:lnTo>
                <a:lnTo>
                  <a:pt x="24" y="136"/>
                </a:lnTo>
                <a:lnTo>
                  <a:pt x="24" y="153"/>
                </a:lnTo>
                <a:lnTo>
                  <a:pt x="25" y="169"/>
                </a:lnTo>
                <a:lnTo>
                  <a:pt x="25" y="186"/>
                </a:lnTo>
                <a:lnTo>
                  <a:pt x="25" y="203"/>
                </a:lnTo>
                <a:lnTo>
                  <a:pt x="25" y="219"/>
                </a:lnTo>
                <a:lnTo>
                  <a:pt x="25" y="235"/>
                </a:lnTo>
                <a:lnTo>
                  <a:pt x="24" y="251"/>
                </a:lnTo>
                <a:lnTo>
                  <a:pt x="24" y="268"/>
                </a:lnTo>
                <a:lnTo>
                  <a:pt x="24" y="285"/>
                </a:lnTo>
                <a:lnTo>
                  <a:pt x="23" y="301"/>
                </a:lnTo>
                <a:lnTo>
                  <a:pt x="23" y="318"/>
                </a:lnTo>
                <a:lnTo>
                  <a:pt x="22" y="334"/>
                </a:lnTo>
                <a:lnTo>
                  <a:pt x="21" y="350"/>
                </a:lnTo>
                <a:lnTo>
                  <a:pt x="19" y="367"/>
                </a:lnTo>
                <a:lnTo>
                  <a:pt x="17" y="382"/>
                </a:lnTo>
                <a:lnTo>
                  <a:pt x="16" y="399"/>
                </a:lnTo>
                <a:lnTo>
                  <a:pt x="14" y="415"/>
                </a:lnTo>
                <a:lnTo>
                  <a:pt x="13" y="432"/>
                </a:lnTo>
                <a:lnTo>
                  <a:pt x="11" y="449"/>
                </a:lnTo>
                <a:lnTo>
                  <a:pt x="8" y="464"/>
                </a:lnTo>
                <a:lnTo>
                  <a:pt x="6" y="481"/>
                </a:lnTo>
                <a:lnTo>
                  <a:pt x="5" y="496"/>
                </a:lnTo>
                <a:lnTo>
                  <a:pt x="2" y="513"/>
                </a:lnTo>
                <a:lnTo>
                  <a:pt x="0" y="530"/>
                </a:lnTo>
                <a:lnTo>
                  <a:pt x="13" y="531"/>
                </a:lnTo>
                <a:lnTo>
                  <a:pt x="14" y="514"/>
                </a:lnTo>
                <a:lnTo>
                  <a:pt x="16" y="498"/>
                </a:lnTo>
                <a:lnTo>
                  <a:pt x="20" y="482"/>
                </a:lnTo>
                <a:lnTo>
                  <a:pt x="22" y="465"/>
                </a:lnTo>
                <a:lnTo>
                  <a:pt x="24" y="449"/>
                </a:lnTo>
                <a:lnTo>
                  <a:pt x="25" y="432"/>
                </a:lnTo>
                <a:lnTo>
                  <a:pt x="26" y="415"/>
                </a:lnTo>
                <a:lnTo>
                  <a:pt x="29" y="400"/>
                </a:lnTo>
                <a:lnTo>
                  <a:pt x="31" y="383"/>
                </a:lnTo>
                <a:lnTo>
                  <a:pt x="32" y="367"/>
                </a:lnTo>
                <a:lnTo>
                  <a:pt x="33" y="351"/>
                </a:lnTo>
                <a:lnTo>
                  <a:pt x="33" y="334"/>
                </a:lnTo>
                <a:lnTo>
                  <a:pt x="34" y="318"/>
                </a:lnTo>
                <a:lnTo>
                  <a:pt x="35" y="302"/>
                </a:lnTo>
                <a:lnTo>
                  <a:pt x="36" y="285"/>
                </a:lnTo>
                <a:lnTo>
                  <a:pt x="36" y="268"/>
                </a:lnTo>
                <a:lnTo>
                  <a:pt x="38" y="251"/>
                </a:lnTo>
                <a:lnTo>
                  <a:pt x="38" y="235"/>
                </a:lnTo>
                <a:lnTo>
                  <a:pt x="38" y="219"/>
                </a:lnTo>
                <a:lnTo>
                  <a:pt x="38" y="203"/>
                </a:lnTo>
                <a:lnTo>
                  <a:pt x="38" y="186"/>
                </a:lnTo>
                <a:lnTo>
                  <a:pt x="38" y="169"/>
                </a:lnTo>
                <a:lnTo>
                  <a:pt x="38" y="152"/>
                </a:lnTo>
                <a:lnTo>
                  <a:pt x="36" y="135"/>
                </a:lnTo>
                <a:lnTo>
                  <a:pt x="36" y="119"/>
                </a:lnTo>
                <a:lnTo>
                  <a:pt x="35" y="102"/>
                </a:lnTo>
                <a:lnTo>
                  <a:pt x="34" y="85"/>
                </a:lnTo>
                <a:lnTo>
                  <a:pt x="33" y="68"/>
                </a:lnTo>
                <a:lnTo>
                  <a:pt x="33" y="51"/>
                </a:lnTo>
                <a:lnTo>
                  <a:pt x="32" y="34"/>
                </a:lnTo>
                <a:lnTo>
                  <a:pt x="31" y="17"/>
                </a:lnTo>
                <a:lnTo>
                  <a:pt x="29" y="0"/>
                </a:lnTo>
                <a:lnTo>
                  <a:pt x="16" y="0"/>
                </a:lnTo>
              </a:path>
            </a:pathLst>
          </a:custGeom>
          <a:solidFill>
            <a:srgbClr val="790015"/>
          </a:solidFill>
          <a:ln w="12700" cap="rnd">
            <a:solidFill>
              <a:srgbClr val="FC0128"/>
            </a:solidFill>
            <a:round/>
            <a:headEnd/>
            <a:tailEnd/>
          </a:ln>
        </p:spPr>
        <p:txBody>
          <a:bodyPr/>
          <a:lstStyle/>
          <a:p>
            <a:endParaRPr lang="en-US"/>
          </a:p>
        </p:txBody>
      </p:sp>
      <p:sp>
        <p:nvSpPr>
          <p:cNvPr id="53470" name="Freeform 236"/>
          <p:cNvSpPr>
            <a:spLocks/>
          </p:cNvSpPr>
          <p:nvPr/>
        </p:nvSpPr>
        <p:spPr bwMode="auto">
          <a:xfrm>
            <a:off x="5075242" y="4443414"/>
            <a:ext cx="200025" cy="450851"/>
          </a:xfrm>
          <a:custGeom>
            <a:avLst/>
            <a:gdLst>
              <a:gd name="T0" fmla="*/ 2147483647 w 137"/>
              <a:gd name="T1" fmla="*/ 2147483647 h 313"/>
              <a:gd name="T2" fmla="*/ 2147483647 w 137"/>
              <a:gd name="T3" fmla="*/ 2147483647 h 313"/>
              <a:gd name="T4" fmla="*/ 2147483647 w 137"/>
              <a:gd name="T5" fmla="*/ 2147483647 h 313"/>
              <a:gd name="T6" fmla="*/ 2147483647 w 137"/>
              <a:gd name="T7" fmla="*/ 2147483647 h 313"/>
              <a:gd name="T8" fmla="*/ 2147483647 w 137"/>
              <a:gd name="T9" fmla="*/ 2147483647 h 313"/>
              <a:gd name="T10" fmla="*/ 2147483647 w 137"/>
              <a:gd name="T11" fmla="*/ 2147483647 h 313"/>
              <a:gd name="T12" fmla="*/ 2147483647 w 137"/>
              <a:gd name="T13" fmla="*/ 2147483647 h 313"/>
              <a:gd name="T14" fmla="*/ 2147483647 w 137"/>
              <a:gd name="T15" fmla="*/ 2147483647 h 313"/>
              <a:gd name="T16" fmla="*/ 2147483647 w 137"/>
              <a:gd name="T17" fmla="*/ 2147483647 h 313"/>
              <a:gd name="T18" fmla="*/ 2147483647 w 137"/>
              <a:gd name="T19" fmla="*/ 2147483647 h 313"/>
              <a:gd name="T20" fmla="*/ 2147483647 w 137"/>
              <a:gd name="T21" fmla="*/ 2147483647 h 313"/>
              <a:gd name="T22" fmla="*/ 2147483647 w 137"/>
              <a:gd name="T23" fmla="*/ 2147483647 h 313"/>
              <a:gd name="T24" fmla="*/ 2147483647 w 137"/>
              <a:gd name="T25" fmla="*/ 2147483647 h 313"/>
              <a:gd name="T26" fmla="*/ 2147483647 w 137"/>
              <a:gd name="T27" fmla="*/ 2147483647 h 313"/>
              <a:gd name="T28" fmla="*/ 2147483647 w 137"/>
              <a:gd name="T29" fmla="*/ 2147483647 h 313"/>
              <a:gd name="T30" fmla="*/ 2147483647 w 137"/>
              <a:gd name="T31" fmla="*/ 2147483647 h 313"/>
              <a:gd name="T32" fmla="*/ 2147483647 w 137"/>
              <a:gd name="T33" fmla="*/ 2147483647 h 313"/>
              <a:gd name="T34" fmla="*/ 2147483647 w 137"/>
              <a:gd name="T35" fmla="*/ 2147483647 h 313"/>
              <a:gd name="T36" fmla="*/ 2147483647 w 137"/>
              <a:gd name="T37" fmla="*/ 2147483647 h 313"/>
              <a:gd name="T38" fmla="*/ 2147483647 w 137"/>
              <a:gd name="T39" fmla="*/ 2147483647 h 313"/>
              <a:gd name="T40" fmla="*/ 2147483647 w 137"/>
              <a:gd name="T41" fmla="*/ 2147483647 h 313"/>
              <a:gd name="T42" fmla="*/ 2147483647 w 137"/>
              <a:gd name="T43" fmla="*/ 2147483647 h 313"/>
              <a:gd name="T44" fmla="*/ 2147483647 w 137"/>
              <a:gd name="T45" fmla="*/ 2147483647 h 313"/>
              <a:gd name="T46" fmla="*/ 2147483647 w 137"/>
              <a:gd name="T47" fmla="*/ 2147483647 h 313"/>
              <a:gd name="T48" fmla="*/ 2147483647 w 137"/>
              <a:gd name="T49" fmla="*/ 2147483647 h 313"/>
              <a:gd name="T50" fmla="*/ 2147483647 w 137"/>
              <a:gd name="T51" fmla="*/ 2147483647 h 313"/>
              <a:gd name="T52" fmla="*/ 2147483647 w 137"/>
              <a:gd name="T53" fmla="*/ 2147483647 h 313"/>
              <a:gd name="T54" fmla="*/ 2147483647 w 137"/>
              <a:gd name="T55" fmla="*/ 2147483647 h 313"/>
              <a:gd name="T56" fmla="*/ 2147483647 w 137"/>
              <a:gd name="T57" fmla="*/ 2147483647 h 313"/>
              <a:gd name="T58" fmla="*/ 2147483647 w 137"/>
              <a:gd name="T59" fmla="*/ 2147483647 h 313"/>
              <a:gd name="T60" fmla="*/ 2147483647 w 137"/>
              <a:gd name="T61" fmla="*/ 2147483647 h 313"/>
              <a:gd name="T62" fmla="*/ 2147483647 w 137"/>
              <a:gd name="T63" fmla="*/ 2147483647 h 313"/>
              <a:gd name="T64" fmla="*/ 2147483647 w 137"/>
              <a:gd name="T65" fmla="*/ 0 h 3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313"/>
              <a:gd name="T101" fmla="*/ 137 w 137"/>
              <a:gd name="T102" fmla="*/ 313 h 3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313">
                <a:moveTo>
                  <a:pt x="0" y="3"/>
                </a:moveTo>
                <a:lnTo>
                  <a:pt x="4" y="13"/>
                </a:lnTo>
                <a:lnTo>
                  <a:pt x="8" y="22"/>
                </a:lnTo>
                <a:lnTo>
                  <a:pt x="13" y="31"/>
                </a:lnTo>
                <a:lnTo>
                  <a:pt x="19" y="41"/>
                </a:lnTo>
                <a:lnTo>
                  <a:pt x="22" y="50"/>
                </a:lnTo>
                <a:lnTo>
                  <a:pt x="28" y="59"/>
                </a:lnTo>
                <a:lnTo>
                  <a:pt x="32" y="68"/>
                </a:lnTo>
                <a:lnTo>
                  <a:pt x="37" y="77"/>
                </a:lnTo>
                <a:lnTo>
                  <a:pt x="41" y="86"/>
                </a:lnTo>
                <a:lnTo>
                  <a:pt x="47" y="95"/>
                </a:lnTo>
                <a:lnTo>
                  <a:pt x="50" y="103"/>
                </a:lnTo>
                <a:lnTo>
                  <a:pt x="55" y="112"/>
                </a:lnTo>
                <a:lnTo>
                  <a:pt x="59" y="122"/>
                </a:lnTo>
                <a:lnTo>
                  <a:pt x="64" y="130"/>
                </a:lnTo>
                <a:lnTo>
                  <a:pt x="68" y="139"/>
                </a:lnTo>
                <a:lnTo>
                  <a:pt x="72" y="148"/>
                </a:lnTo>
                <a:lnTo>
                  <a:pt x="76" y="157"/>
                </a:lnTo>
                <a:lnTo>
                  <a:pt x="80" y="167"/>
                </a:lnTo>
                <a:lnTo>
                  <a:pt x="84" y="176"/>
                </a:lnTo>
                <a:lnTo>
                  <a:pt x="88" y="184"/>
                </a:lnTo>
                <a:lnTo>
                  <a:pt x="91" y="194"/>
                </a:lnTo>
                <a:lnTo>
                  <a:pt x="95" y="204"/>
                </a:lnTo>
                <a:lnTo>
                  <a:pt x="98" y="214"/>
                </a:lnTo>
                <a:lnTo>
                  <a:pt x="102" y="223"/>
                </a:lnTo>
                <a:lnTo>
                  <a:pt x="105" y="233"/>
                </a:lnTo>
                <a:lnTo>
                  <a:pt x="107" y="244"/>
                </a:lnTo>
                <a:lnTo>
                  <a:pt x="111" y="255"/>
                </a:lnTo>
                <a:lnTo>
                  <a:pt x="114" y="266"/>
                </a:lnTo>
                <a:lnTo>
                  <a:pt x="116" y="276"/>
                </a:lnTo>
                <a:lnTo>
                  <a:pt x="119" y="288"/>
                </a:lnTo>
                <a:lnTo>
                  <a:pt x="121" y="300"/>
                </a:lnTo>
                <a:lnTo>
                  <a:pt x="123" y="312"/>
                </a:lnTo>
                <a:lnTo>
                  <a:pt x="136" y="311"/>
                </a:lnTo>
                <a:lnTo>
                  <a:pt x="133" y="298"/>
                </a:lnTo>
                <a:lnTo>
                  <a:pt x="132" y="287"/>
                </a:lnTo>
                <a:lnTo>
                  <a:pt x="129" y="275"/>
                </a:lnTo>
                <a:lnTo>
                  <a:pt x="125" y="265"/>
                </a:lnTo>
                <a:lnTo>
                  <a:pt x="123" y="253"/>
                </a:lnTo>
                <a:lnTo>
                  <a:pt x="120" y="242"/>
                </a:lnTo>
                <a:lnTo>
                  <a:pt x="116" y="231"/>
                </a:lnTo>
                <a:lnTo>
                  <a:pt x="114" y="222"/>
                </a:lnTo>
                <a:lnTo>
                  <a:pt x="111" y="211"/>
                </a:lnTo>
                <a:lnTo>
                  <a:pt x="106" y="201"/>
                </a:lnTo>
                <a:lnTo>
                  <a:pt x="103" y="191"/>
                </a:lnTo>
                <a:lnTo>
                  <a:pt x="100" y="181"/>
                </a:lnTo>
                <a:lnTo>
                  <a:pt x="96" y="172"/>
                </a:lnTo>
                <a:lnTo>
                  <a:pt x="92" y="163"/>
                </a:lnTo>
                <a:lnTo>
                  <a:pt x="88" y="154"/>
                </a:lnTo>
                <a:lnTo>
                  <a:pt x="84" y="144"/>
                </a:lnTo>
                <a:lnTo>
                  <a:pt x="79" y="135"/>
                </a:lnTo>
                <a:lnTo>
                  <a:pt x="75" y="127"/>
                </a:lnTo>
                <a:lnTo>
                  <a:pt x="71" y="118"/>
                </a:lnTo>
                <a:lnTo>
                  <a:pt x="66" y="108"/>
                </a:lnTo>
                <a:lnTo>
                  <a:pt x="62" y="100"/>
                </a:lnTo>
                <a:lnTo>
                  <a:pt x="57" y="90"/>
                </a:lnTo>
                <a:lnTo>
                  <a:pt x="53" y="82"/>
                </a:lnTo>
                <a:lnTo>
                  <a:pt x="48" y="73"/>
                </a:lnTo>
                <a:lnTo>
                  <a:pt x="43" y="64"/>
                </a:lnTo>
                <a:lnTo>
                  <a:pt x="39" y="55"/>
                </a:lnTo>
                <a:lnTo>
                  <a:pt x="34" y="46"/>
                </a:lnTo>
                <a:lnTo>
                  <a:pt x="30" y="37"/>
                </a:lnTo>
                <a:lnTo>
                  <a:pt x="25" y="28"/>
                </a:lnTo>
                <a:lnTo>
                  <a:pt x="21" y="19"/>
                </a:lnTo>
                <a:lnTo>
                  <a:pt x="15" y="9"/>
                </a:lnTo>
                <a:lnTo>
                  <a:pt x="11" y="0"/>
                </a:lnTo>
                <a:lnTo>
                  <a:pt x="0" y="3"/>
                </a:lnTo>
              </a:path>
            </a:pathLst>
          </a:custGeom>
          <a:solidFill>
            <a:srgbClr val="790015"/>
          </a:solidFill>
          <a:ln w="12700" cap="rnd">
            <a:solidFill>
              <a:srgbClr val="FC0128"/>
            </a:solidFill>
            <a:round/>
            <a:headEnd/>
            <a:tailEnd/>
          </a:ln>
        </p:spPr>
        <p:txBody>
          <a:bodyPr/>
          <a:lstStyle/>
          <a:p>
            <a:endParaRPr lang="en-US"/>
          </a:p>
        </p:txBody>
      </p:sp>
      <p:sp>
        <p:nvSpPr>
          <p:cNvPr id="53471" name="Freeform 237"/>
          <p:cNvSpPr>
            <a:spLocks/>
          </p:cNvSpPr>
          <p:nvPr/>
        </p:nvSpPr>
        <p:spPr bwMode="auto">
          <a:xfrm>
            <a:off x="4010028" y="5275263"/>
            <a:ext cx="506413" cy="341312"/>
          </a:xfrm>
          <a:custGeom>
            <a:avLst/>
            <a:gdLst>
              <a:gd name="T0" fmla="*/ 2147483647 w 350"/>
              <a:gd name="T1" fmla="*/ 2147483647 h 236"/>
              <a:gd name="T2" fmla="*/ 2147483647 w 350"/>
              <a:gd name="T3" fmla="*/ 2147483647 h 236"/>
              <a:gd name="T4" fmla="*/ 2147483647 w 350"/>
              <a:gd name="T5" fmla="*/ 2147483647 h 236"/>
              <a:gd name="T6" fmla="*/ 2147483647 w 350"/>
              <a:gd name="T7" fmla="*/ 2147483647 h 236"/>
              <a:gd name="T8" fmla="*/ 2147483647 w 350"/>
              <a:gd name="T9" fmla="*/ 2147483647 h 236"/>
              <a:gd name="T10" fmla="*/ 2147483647 w 350"/>
              <a:gd name="T11" fmla="*/ 2147483647 h 236"/>
              <a:gd name="T12" fmla="*/ 2147483647 w 350"/>
              <a:gd name="T13" fmla="*/ 2147483647 h 236"/>
              <a:gd name="T14" fmla="*/ 2147483647 w 350"/>
              <a:gd name="T15" fmla="*/ 2147483647 h 236"/>
              <a:gd name="T16" fmla="*/ 2147483647 w 350"/>
              <a:gd name="T17" fmla="*/ 2147483647 h 236"/>
              <a:gd name="T18" fmla="*/ 2147483647 w 350"/>
              <a:gd name="T19" fmla="*/ 2147483647 h 236"/>
              <a:gd name="T20" fmla="*/ 2147483647 w 350"/>
              <a:gd name="T21" fmla="*/ 2147483647 h 236"/>
              <a:gd name="T22" fmla="*/ 2147483647 w 350"/>
              <a:gd name="T23" fmla="*/ 2147483647 h 236"/>
              <a:gd name="T24" fmla="*/ 2147483647 w 350"/>
              <a:gd name="T25" fmla="*/ 2147483647 h 236"/>
              <a:gd name="T26" fmla="*/ 2147483647 w 350"/>
              <a:gd name="T27" fmla="*/ 2147483647 h 236"/>
              <a:gd name="T28" fmla="*/ 2147483647 w 350"/>
              <a:gd name="T29" fmla="*/ 2147483647 h 236"/>
              <a:gd name="T30" fmla="*/ 2147483647 w 350"/>
              <a:gd name="T31" fmla="*/ 2147483647 h 236"/>
              <a:gd name="T32" fmla="*/ 2147483647 w 350"/>
              <a:gd name="T33" fmla="*/ 2147483647 h 236"/>
              <a:gd name="T34" fmla="*/ 2147483647 w 350"/>
              <a:gd name="T35" fmla="*/ 2147483647 h 236"/>
              <a:gd name="T36" fmla="*/ 2147483647 w 350"/>
              <a:gd name="T37" fmla="*/ 2147483647 h 236"/>
              <a:gd name="T38" fmla="*/ 2147483647 w 350"/>
              <a:gd name="T39" fmla="*/ 2147483647 h 236"/>
              <a:gd name="T40" fmla="*/ 2147483647 w 350"/>
              <a:gd name="T41" fmla="*/ 2147483647 h 236"/>
              <a:gd name="T42" fmla="*/ 2147483647 w 350"/>
              <a:gd name="T43" fmla="*/ 2147483647 h 236"/>
              <a:gd name="T44" fmla="*/ 2147483647 w 350"/>
              <a:gd name="T45" fmla="*/ 2147483647 h 236"/>
              <a:gd name="T46" fmla="*/ 2147483647 w 350"/>
              <a:gd name="T47" fmla="*/ 2147483647 h 236"/>
              <a:gd name="T48" fmla="*/ 2147483647 w 350"/>
              <a:gd name="T49" fmla="*/ 2147483647 h 236"/>
              <a:gd name="T50" fmla="*/ 2147483647 w 350"/>
              <a:gd name="T51" fmla="*/ 2147483647 h 236"/>
              <a:gd name="T52" fmla="*/ 2147483647 w 350"/>
              <a:gd name="T53" fmla="*/ 2147483647 h 236"/>
              <a:gd name="T54" fmla="*/ 2147483647 w 350"/>
              <a:gd name="T55" fmla="*/ 2147483647 h 236"/>
              <a:gd name="T56" fmla="*/ 2147483647 w 350"/>
              <a:gd name="T57" fmla="*/ 2147483647 h 236"/>
              <a:gd name="T58" fmla="*/ 2147483647 w 350"/>
              <a:gd name="T59" fmla="*/ 2147483647 h 236"/>
              <a:gd name="T60" fmla="*/ 2147483647 w 350"/>
              <a:gd name="T61" fmla="*/ 2147483647 h 236"/>
              <a:gd name="T62" fmla="*/ 2147483647 w 350"/>
              <a:gd name="T63" fmla="*/ 2147483647 h 236"/>
              <a:gd name="T64" fmla="*/ 2147483647 w 350"/>
              <a:gd name="T65" fmla="*/ 2147483647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0"/>
              <a:gd name="T100" fmla="*/ 0 h 236"/>
              <a:gd name="T101" fmla="*/ 350 w 350"/>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0" h="236">
                <a:moveTo>
                  <a:pt x="337" y="0"/>
                </a:moveTo>
                <a:lnTo>
                  <a:pt x="333" y="8"/>
                </a:lnTo>
                <a:lnTo>
                  <a:pt x="327" y="16"/>
                </a:lnTo>
                <a:lnTo>
                  <a:pt x="322" y="26"/>
                </a:lnTo>
                <a:lnTo>
                  <a:pt x="316" y="35"/>
                </a:lnTo>
                <a:lnTo>
                  <a:pt x="309" y="43"/>
                </a:lnTo>
                <a:lnTo>
                  <a:pt x="302" y="53"/>
                </a:lnTo>
                <a:lnTo>
                  <a:pt x="295" y="62"/>
                </a:lnTo>
                <a:lnTo>
                  <a:pt x="287" y="72"/>
                </a:lnTo>
                <a:lnTo>
                  <a:pt x="279" y="80"/>
                </a:lnTo>
                <a:lnTo>
                  <a:pt x="271" y="89"/>
                </a:lnTo>
                <a:lnTo>
                  <a:pt x="262" y="99"/>
                </a:lnTo>
                <a:lnTo>
                  <a:pt x="253" y="108"/>
                </a:lnTo>
                <a:lnTo>
                  <a:pt x="245" y="117"/>
                </a:lnTo>
                <a:lnTo>
                  <a:pt x="235" y="125"/>
                </a:lnTo>
                <a:lnTo>
                  <a:pt x="225" y="134"/>
                </a:lnTo>
                <a:lnTo>
                  <a:pt x="213" y="142"/>
                </a:lnTo>
                <a:lnTo>
                  <a:pt x="203" y="151"/>
                </a:lnTo>
                <a:lnTo>
                  <a:pt x="192" y="158"/>
                </a:lnTo>
                <a:lnTo>
                  <a:pt x="180" y="165"/>
                </a:lnTo>
                <a:lnTo>
                  <a:pt x="168" y="172"/>
                </a:lnTo>
                <a:lnTo>
                  <a:pt x="156" y="180"/>
                </a:lnTo>
                <a:lnTo>
                  <a:pt x="144" y="186"/>
                </a:lnTo>
                <a:lnTo>
                  <a:pt x="130" y="192"/>
                </a:lnTo>
                <a:lnTo>
                  <a:pt x="118" y="198"/>
                </a:lnTo>
                <a:lnTo>
                  <a:pt x="104" y="203"/>
                </a:lnTo>
                <a:lnTo>
                  <a:pt x="90" y="207"/>
                </a:lnTo>
                <a:lnTo>
                  <a:pt x="76" y="212"/>
                </a:lnTo>
                <a:lnTo>
                  <a:pt x="61" y="215"/>
                </a:lnTo>
                <a:lnTo>
                  <a:pt x="46" y="219"/>
                </a:lnTo>
                <a:lnTo>
                  <a:pt x="31" y="221"/>
                </a:lnTo>
                <a:lnTo>
                  <a:pt x="15" y="223"/>
                </a:lnTo>
                <a:lnTo>
                  <a:pt x="0" y="225"/>
                </a:lnTo>
                <a:lnTo>
                  <a:pt x="1" y="235"/>
                </a:lnTo>
                <a:lnTo>
                  <a:pt x="17" y="233"/>
                </a:lnTo>
                <a:lnTo>
                  <a:pt x="33" y="232"/>
                </a:lnTo>
                <a:lnTo>
                  <a:pt x="49" y="228"/>
                </a:lnTo>
                <a:lnTo>
                  <a:pt x="65" y="225"/>
                </a:lnTo>
                <a:lnTo>
                  <a:pt x="79" y="221"/>
                </a:lnTo>
                <a:lnTo>
                  <a:pt x="95" y="217"/>
                </a:lnTo>
                <a:lnTo>
                  <a:pt x="109" y="212"/>
                </a:lnTo>
                <a:lnTo>
                  <a:pt x="122" y="206"/>
                </a:lnTo>
                <a:lnTo>
                  <a:pt x="137" y="200"/>
                </a:lnTo>
                <a:lnTo>
                  <a:pt x="150" y="195"/>
                </a:lnTo>
                <a:lnTo>
                  <a:pt x="163" y="188"/>
                </a:lnTo>
                <a:lnTo>
                  <a:pt x="176" y="181"/>
                </a:lnTo>
                <a:lnTo>
                  <a:pt x="188" y="173"/>
                </a:lnTo>
                <a:lnTo>
                  <a:pt x="200" y="165"/>
                </a:lnTo>
                <a:lnTo>
                  <a:pt x="211" y="158"/>
                </a:lnTo>
                <a:lnTo>
                  <a:pt x="222" y="150"/>
                </a:lnTo>
                <a:lnTo>
                  <a:pt x="234" y="140"/>
                </a:lnTo>
                <a:lnTo>
                  <a:pt x="244" y="132"/>
                </a:lnTo>
                <a:lnTo>
                  <a:pt x="253" y="123"/>
                </a:lnTo>
                <a:lnTo>
                  <a:pt x="263" y="114"/>
                </a:lnTo>
                <a:lnTo>
                  <a:pt x="272" y="105"/>
                </a:lnTo>
                <a:lnTo>
                  <a:pt x="281" y="95"/>
                </a:lnTo>
                <a:lnTo>
                  <a:pt x="290" y="86"/>
                </a:lnTo>
                <a:lnTo>
                  <a:pt x="298" y="77"/>
                </a:lnTo>
                <a:lnTo>
                  <a:pt x="305" y="67"/>
                </a:lnTo>
                <a:lnTo>
                  <a:pt x="313" y="58"/>
                </a:lnTo>
                <a:lnTo>
                  <a:pt x="320" y="49"/>
                </a:lnTo>
                <a:lnTo>
                  <a:pt x="326" y="39"/>
                </a:lnTo>
                <a:lnTo>
                  <a:pt x="333" y="31"/>
                </a:lnTo>
                <a:lnTo>
                  <a:pt x="338" y="21"/>
                </a:lnTo>
                <a:lnTo>
                  <a:pt x="344" y="12"/>
                </a:lnTo>
                <a:lnTo>
                  <a:pt x="349" y="3"/>
                </a:lnTo>
                <a:lnTo>
                  <a:pt x="337" y="0"/>
                </a:lnTo>
              </a:path>
            </a:pathLst>
          </a:custGeom>
          <a:solidFill>
            <a:srgbClr val="790015"/>
          </a:solidFill>
          <a:ln w="12700" cap="rnd">
            <a:solidFill>
              <a:srgbClr val="FC0128"/>
            </a:solidFill>
            <a:round/>
            <a:headEnd/>
            <a:tailEnd/>
          </a:ln>
        </p:spPr>
        <p:txBody>
          <a:bodyPr/>
          <a:lstStyle/>
          <a:p>
            <a:endParaRPr lang="en-US"/>
          </a:p>
        </p:txBody>
      </p:sp>
      <p:sp>
        <p:nvSpPr>
          <p:cNvPr id="53472" name="Freeform 238"/>
          <p:cNvSpPr>
            <a:spLocks/>
          </p:cNvSpPr>
          <p:nvPr/>
        </p:nvSpPr>
        <p:spPr bwMode="auto">
          <a:xfrm>
            <a:off x="4497389" y="5021265"/>
            <a:ext cx="171451" cy="263525"/>
          </a:xfrm>
          <a:custGeom>
            <a:avLst/>
            <a:gdLst>
              <a:gd name="T0" fmla="*/ 2147483647 w 119"/>
              <a:gd name="T1" fmla="*/ 2147483647 h 182"/>
              <a:gd name="T2" fmla="*/ 2147483647 w 119"/>
              <a:gd name="T3" fmla="*/ 2147483647 h 182"/>
              <a:gd name="T4" fmla="*/ 2147483647 w 119"/>
              <a:gd name="T5" fmla="*/ 2147483647 h 182"/>
              <a:gd name="T6" fmla="*/ 2147483647 w 119"/>
              <a:gd name="T7" fmla="*/ 2147483647 h 182"/>
              <a:gd name="T8" fmla="*/ 2147483647 w 119"/>
              <a:gd name="T9" fmla="*/ 2147483647 h 182"/>
              <a:gd name="T10" fmla="*/ 2147483647 w 119"/>
              <a:gd name="T11" fmla="*/ 2147483647 h 182"/>
              <a:gd name="T12" fmla="*/ 2147483647 w 119"/>
              <a:gd name="T13" fmla="*/ 2147483647 h 182"/>
              <a:gd name="T14" fmla="*/ 2147483647 w 119"/>
              <a:gd name="T15" fmla="*/ 2147483647 h 182"/>
              <a:gd name="T16" fmla="*/ 2147483647 w 119"/>
              <a:gd name="T17" fmla="*/ 2147483647 h 182"/>
              <a:gd name="T18" fmla="*/ 2147483647 w 119"/>
              <a:gd name="T19" fmla="*/ 2147483647 h 182"/>
              <a:gd name="T20" fmla="*/ 2147483647 w 119"/>
              <a:gd name="T21" fmla="*/ 2147483647 h 182"/>
              <a:gd name="T22" fmla="*/ 2147483647 w 119"/>
              <a:gd name="T23" fmla="*/ 2147483647 h 182"/>
              <a:gd name="T24" fmla="*/ 2147483647 w 119"/>
              <a:gd name="T25" fmla="*/ 2147483647 h 182"/>
              <a:gd name="T26" fmla="*/ 2147483647 w 119"/>
              <a:gd name="T27" fmla="*/ 2147483647 h 182"/>
              <a:gd name="T28" fmla="*/ 2147483647 w 119"/>
              <a:gd name="T29" fmla="*/ 2147483647 h 182"/>
              <a:gd name="T30" fmla="*/ 2147483647 w 119"/>
              <a:gd name="T31" fmla="*/ 2147483647 h 182"/>
              <a:gd name="T32" fmla="*/ 2147483647 w 119"/>
              <a:gd name="T33" fmla="*/ 2147483647 h 182"/>
              <a:gd name="T34" fmla="*/ 2147483647 w 119"/>
              <a:gd name="T35" fmla="*/ 2147483647 h 182"/>
              <a:gd name="T36" fmla="*/ 2147483647 w 119"/>
              <a:gd name="T37" fmla="*/ 2147483647 h 182"/>
              <a:gd name="T38" fmla="*/ 2147483647 w 119"/>
              <a:gd name="T39" fmla="*/ 2147483647 h 182"/>
              <a:gd name="T40" fmla="*/ 2147483647 w 119"/>
              <a:gd name="T41" fmla="*/ 2147483647 h 182"/>
              <a:gd name="T42" fmla="*/ 2147483647 w 119"/>
              <a:gd name="T43" fmla="*/ 2147483647 h 182"/>
              <a:gd name="T44" fmla="*/ 2147483647 w 119"/>
              <a:gd name="T45" fmla="*/ 2147483647 h 182"/>
              <a:gd name="T46" fmla="*/ 2147483647 w 119"/>
              <a:gd name="T47" fmla="*/ 2147483647 h 182"/>
              <a:gd name="T48" fmla="*/ 2147483647 w 119"/>
              <a:gd name="T49" fmla="*/ 2147483647 h 182"/>
              <a:gd name="T50" fmla="*/ 2147483647 w 119"/>
              <a:gd name="T51" fmla="*/ 2147483647 h 182"/>
              <a:gd name="T52" fmla="*/ 2147483647 w 119"/>
              <a:gd name="T53" fmla="*/ 2147483647 h 182"/>
              <a:gd name="T54" fmla="*/ 2147483647 w 119"/>
              <a:gd name="T55" fmla="*/ 2147483647 h 182"/>
              <a:gd name="T56" fmla="*/ 2147483647 w 119"/>
              <a:gd name="T57" fmla="*/ 2147483647 h 182"/>
              <a:gd name="T58" fmla="*/ 2147483647 w 119"/>
              <a:gd name="T59" fmla="*/ 2147483647 h 182"/>
              <a:gd name="T60" fmla="*/ 2147483647 w 119"/>
              <a:gd name="T61" fmla="*/ 2147483647 h 182"/>
              <a:gd name="T62" fmla="*/ 2147483647 w 119"/>
              <a:gd name="T63" fmla="*/ 2147483647 h 182"/>
              <a:gd name="T64" fmla="*/ 2147483647 w 119"/>
              <a:gd name="T65" fmla="*/ 2147483647 h 1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182"/>
              <a:gd name="T101" fmla="*/ 119 w 119"/>
              <a:gd name="T102" fmla="*/ 182 h 1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182">
                <a:moveTo>
                  <a:pt x="107" y="0"/>
                </a:moveTo>
                <a:lnTo>
                  <a:pt x="103" y="5"/>
                </a:lnTo>
                <a:lnTo>
                  <a:pt x="98" y="10"/>
                </a:lnTo>
                <a:lnTo>
                  <a:pt x="93" y="15"/>
                </a:lnTo>
                <a:lnTo>
                  <a:pt x="88" y="20"/>
                </a:lnTo>
                <a:lnTo>
                  <a:pt x="84" y="26"/>
                </a:lnTo>
                <a:lnTo>
                  <a:pt x="80" y="32"/>
                </a:lnTo>
                <a:lnTo>
                  <a:pt x="76" y="38"/>
                </a:lnTo>
                <a:lnTo>
                  <a:pt x="73" y="43"/>
                </a:lnTo>
                <a:lnTo>
                  <a:pt x="68" y="47"/>
                </a:lnTo>
                <a:lnTo>
                  <a:pt x="65" y="53"/>
                </a:lnTo>
                <a:lnTo>
                  <a:pt x="61" y="59"/>
                </a:lnTo>
                <a:lnTo>
                  <a:pt x="58" y="64"/>
                </a:lnTo>
                <a:lnTo>
                  <a:pt x="55" y="70"/>
                </a:lnTo>
                <a:lnTo>
                  <a:pt x="51" y="75"/>
                </a:lnTo>
                <a:lnTo>
                  <a:pt x="48" y="81"/>
                </a:lnTo>
                <a:lnTo>
                  <a:pt x="44" y="87"/>
                </a:lnTo>
                <a:lnTo>
                  <a:pt x="42" y="91"/>
                </a:lnTo>
                <a:lnTo>
                  <a:pt x="39" y="97"/>
                </a:lnTo>
                <a:lnTo>
                  <a:pt x="36" y="103"/>
                </a:lnTo>
                <a:lnTo>
                  <a:pt x="34" y="109"/>
                </a:lnTo>
                <a:lnTo>
                  <a:pt x="31" y="114"/>
                </a:lnTo>
                <a:lnTo>
                  <a:pt x="28" y="120"/>
                </a:lnTo>
                <a:lnTo>
                  <a:pt x="25" y="126"/>
                </a:lnTo>
                <a:lnTo>
                  <a:pt x="23" y="132"/>
                </a:lnTo>
                <a:lnTo>
                  <a:pt x="20" y="137"/>
                </a:lnTo>
                <a:lnTo>
                  <a:pt x="17" y="143"/>
                </a:lnTo>
                <a:lnTo>
                  <a:pt x="14" y="149"/>
                </a:lnTo>
                <a:lnTo>
                  <a:pt x="12" y="155"/>
                </a:lnTo>
                <a:lnTo>
                  <a:pt x="8" y="160"/>
                </a:lnTo>
                <a:lnTo>
                  <a:pt x="5" y="166"/>
                </a:lnTo>
                <a:lnTo>
                  <a:pt x="4" y="172"/>
                </a:lnTo>
                <a:lnTo>
                  <a:pt x="0" y="178"/>
                </a:lnTo>
                <a:lnTo>
                  <a:pt x="12" y="181"/>
                </a:lnTo>
                <a:lnTo>
                  <a:pt x="14" y="175"/>
                </a:lnTo>
                <a:lnTo>
                  <a:pt x="17" y="170"/>
                </a:lnTo>
                <a:lnTo>
                  <a:pt x="20" y="164"/>
                </a:lnTo>
                <a:lnTo>
                  <a:pt x="23" y="158"/>
                </a:lnTo>
                <a:lnTo>
                  <a:pt x="26" y="152"/>
                </a:lnTo>
                <a:lnTo>
                  <a:pt x="29" y="146"/>
                </a:lnTo>
                <a:lnTo>
                  <a:pt x="31" y="141"/>
                </a:lnTo>
                <a:lnTo>
                  <a:pt x="34" y="136"/>
                </a:lnTo>
                <a:lnTo>
                  <a:pt x="37" y="130"/>
                </a:lnTo>
                <a:lnTo>
                  <a:pt x="40" y="124"/>
                </a:lnTo>
                <a:lnTo>
                  <a:pt x="43" y="119"/>
                </a:lnTo>
                <a:lnTo>
                  <a:pt x="44" y="113"/>
                </a:lnTo>
                <a:lnTo>
                  <a:pt x="48" y="107"/>
                </a:lnTo>
                <a:lnTo>
                  <a:pt x="51" y="102"/>
                </a:lnTo>
                <a:lnTo>
                  <a:pt x="53" y="96"/>
                </a:lnTo>
                <a:lnTo>
                  <a:pt x="57" y="91"/>
                </a:lnTo>
                <a:lnTo>
                  <a:pt x="59" y="85"/>
                </a:lnTo>
                <a:lnTo>
                  <a:pt x="62" y="79"/>
                </a:lnTo>
                <a:lnTo>
                  <a:pt x="66" y="74"/>
                </a:lnTo>
                <a:lnTo>
                  <a:pt x="68" y="68"/>
                </a:lnTo>
                <a:lnTo>
                  <a:pt x="73" y="63"/>
                </a:lnTo>
                <a:lnTo>
                  <a:pt x="75" y="58"/>
                </a:lnTo>
                <a:lnTo>
                  <a:pt x="79" y="52"/>
                </a:lnTo>
                <a:lnTo>
                  <a:pt x="83" y="47"/>
                </a:lnTo>
                <a:lnTo>
                  <a:pt x="86" y="43"/>
                </a:lnTo>
                <a:lnTo>
                  <a:pt x="90" y="38"/>
                </a:lnTo>
                <a:lnTo>
                  <a:pt x="95" y="32"/>
                </a:lnTo>
                <a:lnTo>
                  <a:pt x="98" y="26"/>
                </a:lnTo>
                <a:lnTo>
                  <a:pt x="103" y="21"/>
                </a:lnTo>
                <a:lnTo>
                  <a:pt x="107" y="16"/>
                </a:lnTo>
                <a:lnTo>
                  <a:pt x="113" y="11"/>
                </a:lnTo>
                <a:lnTo>
                  <a:pt x="118" y="6"/>
                </a:lnTo>
                <a:lnTo>
                  <a:pt x="107" y="0"/>
                </a:lnTo>
              </a:path>
            </a:pathLst>
          </a:custGeom>
          <a:solidFill>
            <a:srgbClr val="790015"/>
          </a:solidFill>
          <a:ln w="12700" cap="rnd">
            <a:solidFill>
              <a:srgbClr val="FC0128"/>
            </a:solidFill>
            <a:round/>
            <a:headEnd/>
            <a:tailEnd/>
          </a:ln>
        </p:spPr>
        <p:txBody>
          <a:bodyPr/>
          <a:lstStyle/>
          <a:p>
            <a:endParaRPr lang="en-US"/>
          </a:p>
        </p:txBody>
      </p:sp>
      <p:sp>
        <p:nvSpPr>
          <p:cNvPr id="53473" name="Freeform 239"/>
          <p:cNvSpPr>
            <a:spLocks/>
          </p:cNvSpPr>
          <p:nvPr/>
        </p:nvSpPr>
        <p:spPr bwMode="auto">
          <a:xfrm>
            <a:off x="4654553" y="4459289"/>
            <a:ext cx="441325" cy="571500"/>
          </a:xfrm>
          <a:custGeom>
            <a:avLst/>
            <a:gdLst>
              <a:gd name="T0" fmla="*/ 2147483647 w 305"/>
              <a:gd name="T1" fmla="*/ 0 h 397"/>
              <a:gd name="T2" fmla="*/ 2147483647 w 305"/>
              <a:gd name="T3" fmla="*/ 2147483647 h 397"/>
              <a:gd name="T4" fmla="*/ 2147483647 w 305"/>
              <a:gd name="T5" fmla="*/ 2147483647 h 397"/>
              <a:gd name="T6" fmla="*/ 2147483647 w 305"/>
              <a:gd name="T7" fmla="*/ 2147483647 h 397"/>
              <a:gd name="T8" fmla="*/ 2147483647 w 305"/>
              <a:gd name="T9" fmla="*/ 2147483647 h 397"/>
              <a:gd name="T10" fmla="*/ 2147483647 w 305"/>
              <a:gd name="T11" fmla="*/ 2147483647 h 397"/>
              <a:gd name="T12" fmla="*/ 2147483647 w 305"/>
              <a:gd name="T13" fmla="*/ 2147483647 h 397"/>
              <a:gd name="T14" fmla="*/ 2147483647 w 305"/>
              <a:gd name="T15" fmla="*/ 2147483647 h 397"/>
              <a:gd name="T16" fmla="*/ 2147483647 w 305"/>
              <a:gd name="T17" fmla="*/ 2147483647 h 397"/>
              <a:gd name="T18" fmla="*/ 2147483647 w 305"/>
              <a:gd name="T19" fmla="*/ 2147483647 h 397"/>
              <a:gd name="T20" fmla="*/ 2147483647 w 305"/>
              <a:gd name="T21" fmla="*/ 2147483647 h 397"/>
              <a:gd name="T22" fmla="*/ 2147483647 w 305"/>
              <a:gd name="T23" fmla="*/ 2147483647 h 397"/>
              <a:gd name="T24" fmla="*/ 2147483647 w 305"/>
              <a:gd name="T25" fmla="*/ 2147483647 h 397"/>
              <a:gd name="T26" fmla="*/ 2147483647 w 305"/>
              <a:gd name="T27" fmla="*/ 2147483647 h 397"/>
              <a:gd name="T28" fmla="*/ 2147483647 w 305"/>
              <a:gd name="T29" fmla="*/ 2147483647 h 397"/>
              <a:gd name="T30" fmla="*/ 2147483647 w 305"/>
              <a:gd name="T31" fmla="*/ 2147483647 h 397"/>
              <a:gd name="T32" fmla="*/ 0 w 305"/>
              <a:gd name="T33" fmla="*/ 2147483647 h 397"/>
              <a:gd name="T34" fmla="*/ 2147483647 w 305"/>
              <a:gd name="T35" fmla="*/ 2147483647 h 397"/>
              <a:gd name="T36" fmla="*/ 2147483647 w 305"/>
              <a:gd name="T37" fmla="*/ 2147483647 h 397"/>
              <a:gd name="T38" fmla="*/ 2147483647 w 305"/>
              <a:gd name="T39" fmla="*/ 2147483647 h 397"/>
              <a:gd name="T40" fmla="*/ 2147483647 w 305"/>
              <a:gd name="T41" fmla="*/ 2147483647 h 397"/>
              <a:gd name="T42" fmla="*/ 2147483647 w 305"/>
              <a:gd name="T43" fmla="*/ 2147483647 h 397"/>
              <a:gd name="T44" fmla="*/ 2147483647 w 305"/>
              <a:gd name="T45" fmla="*/ 2147483647 h 397"/>
              <a:gd name="T46" fmla="*/ 2147483647 w 305"/>
              <a:gd name="T47" fmla="*/ 2147483647 h 397"/>
              <a:gd name="T48" fmla="*/ 2147483647 w 305"/>
              <a:gd name="T49" fmla="*/ 2147483647 h 397"/>
              <a:gd name="T50" fmla="*/ 2147483647 w 305"/>
              <a:gd name="T51" fmla="*/ 2147483647 h 397"/>
              <a:gd name="T52" fmla="*/ 2147483647 w 305"/>
              <a:gd name="T53" fmla="*/ 2147483647 h 397"/>
              <a:gd name="T54" fmla="*/ 2147483647 w 305"/>
              <a:gd name="T55" fmla="*/ 2147483647 h 397"/>
              <a:gd name="T56" fmla="*/ 2147483647 w 305"/>
              <a:gd name="T57" fmla="*/ 2147483647 h 397"/>
              <a:gd name="T58" fmla="*/ 2147483647 w 305"/>
              <a:gd name="T59" fmla="*/ 2147483647 h 397"/>
              <a:gd name="T60" fmla="*/ 2147483647 w 305"/>
              <a:gd name="T61" fmla="*/ 2147483647 h 397"/>
              <a:gd name="T62" fmla="*/ 2147483647 w 305"/>
              <a:gd name="T63" fmla="*/ 2147483647 h 397"/>
              <a:gd name="T64" fmla="*/ 2147483647 w 305"/>
              <a:gd name="T65" fmla="*/ 2147483647 h 397"/>
              <a:gd name="T66" fmla="*/ 2147483647 w 305"/>
              <a:gd name="T67" fmla="*/ 2147483647 h 397"/>
              <a:gd name="T68" fmla="*/ 2147483647 w 305"/>
              <a:gd name="T69" fmla="*/ 2147483647 h 3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05"/>
              <a:gd name="T106" fmla="*/ 0 h 397"/>
              <a:gd name="T107" fmla="*/ 305 w 305"/>
              <a:gd name="T108" fmla="*/ 397 h 39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05" h="397">
                <a:moveTo>
                  <a:pt x="291" y="1"/>
                </a:moveTo>
                <a:lnTo>
                  <a:pt x="291" y="0"/>
                </a:lnTo>
                <a:lnTo>
                  <a:pt x="288" y="9"/>
                </a:lnTo>
                <a:lnTo>
                  <a:pt x="284" y="19"/>
                </a:lnTo>
                <a:lnTo>
                  <a:pt x="281" y="30"/>
                </a:lnTo>
                <a:lnTo>
                  <a:pt x="277" y="40"/>
                </a:lnTo>
                <a:lnTo>
                  <a:pt x="272" y="51"/>
                </a:lnTo>
                <a:lnTo>
                  <a:pt x="267" y="62"/>
                </a:lnTo>
                <a:lnTo>
                  <a:pt x="261" y="73"/>
                </a:lnTo>
                <a:lnTo>
                  <a:pt x="255" y="84"/>
                </a:lnTo>
                <a:lnTo>
                  <a:pt x="249" y="95"/>
                </a:lnTo>
                <a:lnTo>
                  <a:pt x="242" y="107"/>
                </a:lnTo>
                <a:lnTo>
                  <a:pt x="235" y="118"/>
                </a:lnTo>
                <a:lnTo>
                  <a:pt x="227" y="130"/>
                </a:lnTo>
                <a:lnTo>
                  <a:pt x="219" y="142"/>
                </a:lnTo>
                <a:lnTo>
                  <a:pt x="211" y="155"/>
                </a:lnTo>
                <a:lnTo>
                  <a:pt x="203" y="167"/>
                </a:lnTo>
                <a:lnTo>
                  <a:pt x="194" y="179"/>
                </a:lnTo>
                <a:lnTo>
                  <a:pt x="185" y="192"/>
                </a:lnTo>
                <a:lnTo>
                  <a:pt x="175" y="204"/>
                </a:lnTo>
                <a:lnTo>
                  <a:pt x="165" y="217"/>
                </a:lnTo>
                <a:lnTo>
                  <a:pt x="155" y="230"/>
                </a:lnTo>
                <a:lnTo>
                  <a:pt x="144" y="243"/>
                </a:lnTo>
                <a:lnTo>
                  <a:pt x="132" y="256"/>
                </a:lnTo>
                <a:lnTo>
                  <a:pt x="120" y="270"/>
                </a:lnTo>
                <a:lnTo>
                  <a:pt x="109" y="282"/>
                </a:lnTo>
                <a:lnTo>
                  <a:pt x="96" y="295"/>
                </a:lnTo>
                <a:lnTo>
                  <a:pt x="84" y="309"/>
                </a:lnTo>
                <a:lnTo>
                  <a:pt x="70" y="322"/>
                </a:lnTo>
                <a:lnTo>
                  <a:pt x="57" y="336"/>
                </a:lnTo>
                <a:lnTo>
                  <a:pt x="43" y="349"/>
                </a:lnTo>
                <a:lnTo>
                  <a:pt x="29" y="362"/>
                </a:lnTo>
                <a:lnTo>
                  <a:pt x="14" y="376"/>
                </a:lnTo>
                <a:lnTo>
                  <a:pt x="0" y="389"/>
                </a:lnTo>
                <a:lnTo>
                  <a:pt x="10" y="396"/>
                </a:lnTo>
                <a:lnTo>
                  <a:pt x="24" y="382"/>
                </a:lnTo>
                <a:lnTo>
                  <a:pt x="38" y="369"/>
                </a:lnTo>
                <a:lnTo>
                  <a:pt x="53" y="355"/>
                </a:lnTo>
                <a:lnTo>
                  <a:pt x="67" y="342"/>
                </a:lnTo>
                <a:lnTo>
                  <a:pt x="81" y="328"/>
                </a:lnTo>
                <a:lnTo>
                  <a:pt x="94" y="316"/>
                </a:lnTo>
                <a:lnTo>
                  <a:pt x="106" y="302"/>
                </a:lnTo>
                <a:lnTo>
                  <a:pt x="119" y="289"/>
                </a:lnTo>
                <a:lnTo>
                  <a:pt x="131" y="275"/>
                </a:lnTo>
                <a:lnTo>
                  <a:pt x="142" y="262"/>
                </a:lnTo>
                <a:lnTo>
                  <a:pt x="154" y="249"/>
                </a:lnTo>
                <a:lnTo>
                  <a:pt x="165" y="236"/>
                </a:lnTo>
                <a:lnTo>
                  <a:pt x="176" y="223"/>
                </a:lnTo>
                <a:lnTo>
                  <a:pt x="185" y="210"/>
                </a:lnTo>
                <a:lnTo>
                  <a:pt x="195" y="197"/>
                </a:lnTo>
                <a:lnTo>
                  <a:pt x="204" y="184"/>
                </a:lnTo>
                <a:lnTo>
                  <a:pt x="213" y="172"/>
                </a:lnTo>
                <a:lnTo>
                  <a:pt x="222" y="159"/>
                </a:lnTo>
                <a:lnTo>
                  <a:pt x="231" y="147"/>
                </a:lnTo>
                <a:lnTo>
                  <a:pt x="238" y="135"/>
                </a:lnTo>
                <a:lnTo>
                  <a:pt x="246" y="123"/>
                </a:lnTo>
                <a:lnTo>
                  <a:pt x="253" y="111"/>
                </a:lnTo>
                <a:lnTo>
                  <a:pt x="260" y="99"/>
                </a:lnTo>
                <a:lnTo>
                  <a:pt x="267" y="87"/>
                </a:lnTo>
                <a:lnTo>
                  <a:pt x="273" y="77"/>
                </a:lnTo>
                <a:lnTo>
                  <a:pt x="278" y="65"/>
                </a:lnTo>
                <a:lnTo>
                  <a:pt x="283" y="54"/>
                </a:lnTo>
                <a:lnTo>
                  <a:pt x="288" y="43"/>
                </a:lnTo>
                <a:lnTo>
                  <a:pt x="292" y="33"/>
                </a:lnTo>
                <a:lnTo>
                  <a:pt x="297" y="22"/>
                </a:lnTo>
                <a:lnTo>
                  <a:pt x="300" y="12"/>
                </a:lnTo>
                <a:lnTo>
                  <a:pt x="302" y="2"/>
                </a:lnTo>
                <a:lnTo>
                  <a:pt x="304" y="1"/>
                </a:lnTo>
                <a:lnTo>
                  <a:pt x="302" y="2"/>
                </a:lnTo>
                <a:lnTo>
                  <a:pt x="304" y="1"/>
                </a:lnTo>
                <a:lnTo>
                  <a:pt x="291" y="1"/>
                </a:lnTo>
              </a:path>
            </a:pathLst>
          </a:custGeom>
          <a:solidFill>
            <a:srgbClr val="790015"/>
          </a:solidFill>
          <a:ln w="12700" cap="rnd">
            <a:solidFill>
              <a:srgbClr val="FC0128"/>
            </a:solidFill>
            <a:round/>
            <a:headEnd/>
            <a:tailEnd/>
          </a:ln>
        </p:spPr>
        <p:txBody>
          <a:bodyPr/>
          <a:lstStyle/>
          <a:p>
            <a:endParaRPr lang="en-US"/>
          </a:p>
        </p:txBody>
      </p:sp>
      <p:sp>
        <p:nvSpPr>
          <p:cNvPr id="53474" name="Freeform 240"/>
          <p:cNvSpPr>
            <a:spLocks/>
          </p:cNvSpPr>
          <p:nvPr/>
        </p:nvSpPr>
        <p:spPr bwMode="auto">
          <a:xfrm>
            <a:off x="3609978" y="5534027"/>
            <a:ext cx="403225" cy="82551"/>
          </a:xfrm>
          <a:custGeom>
            <a:avLst/>
            <a:gdLst>
              <a:gd name="T0" fmla="*/ 2147483647 w 280"/>
              <a:gd name="T1" fmla="*/ 2147483647 h 57"/>
              <a:gd name="T2" fmla="*/ 2147483647 w 280"/>
              <a:gd name="T3" fmla="*/ 2147483647 h 57"/>
              <a:gd name="T4" fmla="*/ 2147483647 w 280"/>
              <a:gd name="T5" fmla="*/ 2147483647 h 57"/>
              <a:gd name="T6" fmla="*/ 2147483647 w 280"/>
              <a:gd name="T7" fmla="*/ 2147483647 h 57"/>
              <a:gd name="T8" fmla="*/ 2147483647 w 280"/>
              <a:gd name="T9" fmla="*/ 2147483647 h 57"/>
              <a:gd name="T10" fmla="*/ 2147483647 w 280"/>
              <a:gd name="T11" fmla="*/ 2147483647 h 57"/>
              <a:gd name="T12" fmla="*/ 2147483647 w 280"/>
              <a:gd name="T13" fmla="*/ 2147483647 h 57"/>
              <a:gd name="T14" fmla="*/ 2147483647 w 280"/>
              <a:gd name="T15" fmla="*/ 2147483647 h 57"/>
              <a:gd name="T16" fmla="*/ 2147483647 w 280"/>
              <a:gd name="T17" fmla="*/ 2147483647 h 57"/>
              <a:gd name="T18" fmla="*/ 2147483647 w 280"/>
              <a:gd name="T19" fmla="*/ 2147483647 h 57"/>
              <a:gd name="T20" fmla="*/ 2147483647 w 280"/>
              <a:gd name="T21" fmla="*/ 2147483647 h 57"/>
              <a:gd name="T22" fmla="*/ 2147483647 w 280"/>
              <a:gd name="T23" fmla="*/ 2147483647 h 57"/>
              <a:gd name="T24" fmla="*/ 2147483647 w 280"/>
              <a:gd name="T25" fmla="*/ 2147483647 h 57"/>
              <a:gd name="T26" fmla="*/ 2147483647 w 280"/>
              <a:gd name="T27" fmla="*/ 2147483647 h 57"/>
              <a:gd name="T28" fmla="*/ 2147483647 w 280"/>
              <a:gd name="T29" fmla="*/ 2147483647 h 57"/>
              <a:gd name="T30" fmla="*/ 2147483647 w 280"/>
              <a:gd name="T31" fmla="*/ 2147483647 h 57"/>
              <a:gd name="T32" fmla="*/ 0 w 280"/>
              <a:gd name="T33" fmla="*/ 2147483647 h 57"/>
              <a:gd name="T34" fmla="*/ 2147483647 w 280"/>
              <a:gd name="T35" fmla="*/ 2147483647 h 57"/>
              <a:gd name="T36" fmla="*/ 2147483647 w 280"/>
              <a:gd name="T37" fmla="*/ 2147483647 h 57"/>
              <a:gd name="T38" fmla="*/ 2147483647 w 280"/>
              <a:gd name="T39" fmla="*/ 2147483647 h 57"/>
              <a:gd name="T40" fmla="*/ 2147483647 w 280"/>
              <a:gd name="T41" fmla="*/ 2147483647 h 57"/>
              <a:gd name="T42" fmla="*/ 2147483647 w 280"/>
              <a:gd name="T43" fmla="*/ 2147483647 h 57"/>
              <a:gd name="T44" fmla="*/ 2147483647 w 280"/>
              <a:gd name="T45" fmla="*/ 2147483647 h 57"/>
              <a:gd name="T46" fmla="*/ 2147483647 w 280"/>
              <a:gd name="T47" fmla="*/ 2147483647 h 57"/>
              <a:gd name="T48" fmla="*/ 2147483647 w 280"/>
              <a:gd name="T49" fmla="*/ 2147483647 h 57"/>
              <a:gd name="T50" fmla="*/ 2147483647 w 280"/>
              <a:gd name="T51" fmla="*/ 2147483647 h 57"/>
              <a:gd name="T52" fmla="*/ 2147483647 w 280"/>
              <a:gd name="T53" fmla="*/ 2147483647 h 57"/>
              <a:gd name="T54" fmla="*/ 2147483647 w 280"/>
              <a:gd name="T55" fmla="*/ 2147483647 h 57"/>
              <a:gd name="T56" fmla="*/ 2147483647 w 280"/>
              <a:gd name="T57" fmla="*/ 2147483647 h 57"/>
              <a:gd name="T58" fmla="*/ 2147483647 w 280"/>
              <a:gd name="T59" fmla="*/ 2147483647 h 57"/>
              <a:gd name="T60" fmla="*/ 2147483647 w 280"/>
              <a:gd name="T61" fmla="*/ 2147483647 h 57"/>
              <a:gd name="T62" fmla="*/ 2147483647 w 280"/>
              <a:gd name="T63" fmla="*/ 2147483647 h 57"/>
              <a:gd name="T64" fmla="*/ 2147483647 w 280"/>
              <a:gd name="T65" fmla="*/ 2147483647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0"/>
              <a:gd name="T100" fmla="*/ 0 h 57"/>
              <a:gd name="T101" fmla="*/ 280 w 280"/>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0" h="57">
                <a:moveTo>
                  <a:pt x="277" y="46"/>
                </a:moveTo>
                <a:lnTo>
                  <a:pt x="268" y="46"/>
                </a:lnTo>
                <a:lnTo>
                  <a:pt x="258" y="46"/>
                </a:lnTo>
                <a:lnTo>
                  <a:pt x="249" y="46"/>
                </a:lnTo>
                <a:lnTo>
                  <a:pt x="240" y="46"/>
                </a:lnTo>
                <a:lnTo>
                  <a:pt x="231" y="46"/>
                </a:lnTo>
                <a:lnTo>
                  <a:pt x="222" y="46"/>
                </a:lnTo>
                <a:lnTo>
                  <a:pt x="212" y="45"/>
                </a:lnTo>
                <a:lnTo>
                  <a:pt x="203" y="45"/>
                </a:lnTo>
                <a:lnTo>
                  <a:pt x="195" y="44"/>
                </a:lnTo>
                <a:lnTo>
                  <a:pt x="186" y="44"/>
                </a:lnTo>
                <a:lnTo>
                  <a:pt x="177" y="43"/>
                </a:lnTo>
                <a:lnTo>
                  <a:pt x="168" y="42"/>
                </a:lnTo>
                <a:lnTo>
                  <a:pt x="160" y="42"/>
                </a:lnTo>
                <a:lnTo>
                  <a:pt x="152" y="41"/>
                </a:lnTo>
                <a:lnTo>
                  <a:pt x="143" y="39"/>
                </a:lnTo>
                <a:lnTo>
                  <a:pt x="135" y="38"/>
                </a:lnTo>
                <a:lnTo>
                  <a:pt x="127" y="36"/>
                </a:lnTo>
                <a:lnTo>
                  <a:pt x="119" y="35"/>
                </a:lnTo>
                <a:lnTo>
                  <a:pt x="111" y="33"/>
                </a:lnTo>
                <a:lnTo>
                  <a:pt x="102" y="31"/>
                </a:lnTo>
                <a:lnTo>
                  <a:pt x="94" y="30"/>
                </a:lnTo>
                <a:lnTo>
                  <a:pt x="86" y="28"/>
                </a:lnTo>
                <a:lnTo>
                  <a:pt x="78" y="26"/>
                </a:lnTo>
                <a:lnTo>
                  <a:pt x="70" y="24"/>
                </a:lnTo>
                <a:lnTo>
                  <a:pt x="61" y="21"/>
                </a:lnTo>
                <a:lnTo>
                  <a:pt x="53" y="19"/>
                </a:lnTo>
                <a:lnTo>
                  <a:pt x="45" y="16"/>
                </a:lnTo>
                <a:lnTo>
                  <a:pt x="37" y="13"/>
                </a:lnTo>
                <a:lnTo>
                  <a:pt x="29" y="10"/>
                </a:lnTo>
                <a:lnTo>
                  <a:pt x="21" y="7"/>
                </a:lnTo>
                <a:lnTo>
                  <a:pt x="13" y="3"/>
                </a:lnTo>
                <a:lnTo>
                  <a:pt x="5" y="0"/>
                </a:lnTo>
                <a:lnTo>
                  <a:pt x="0" y="8"/>
                </a:lnTo>
                <a:lnTo>
                  <a:pt x="7" y="12"/>
                </a:lnTo>
                <a:lnTo>
                  <a:pt x="15" y="15"/>
                </a:lnTo>
                <a:lnTo>
                  <a:pt x="24" y="20"/>
                </a:lnTo>
                <a:lnTo>
                  <a:pt x="32" y="22"/>
                </a:lnTo>
                <a:lnTo>
                  <a:pt x="40" y="25"/>
                </a:lnTo>
                <a:lnTo>
                  <a:pt x="49" y="28"/>
                </a:lnTo>
                <a:lnTo>
                  <a:pt x="57" y="31"/>
                </a:lnTo>
                <a:lnTo>
                  <a:pt x="65" y="33"/>
                </a:lnTo>
                <a:lnTo>
                  <a:pt x="74" y="35"/>
                </a:lnTo>
                <a:lnTo>
                  <a:pt x="82" y="37"/>
                </a:lnTo>
                <a:lnTo>
                  <a:pt x="91" y="40"/>
                </a:lnTo>
                <a:lnTo>
                  <a:pt x="98" y="42"/>
                </a:lnTo>
                <a:lnTo>
                  <a:pt x="107" y="43"/>
                </a:lnTo>
                <a:lnTo>
                  <a:pt x="115" y="45"/>
                </a:lnTo>
                <a:lnTo>
                  <a:pt x="124" y="47"/>
                </a:lnTo>
                <a:lnTo>
                  <a:pt x="133" y="48"/>
                </a:lnTo>
                <a:lnTo>
                  <a:pt x="141" y="49"/>
                </a:lnTo>
                <a:lnTo>
                  <a:pt x="150" y="51"/>
                </a:lnTo>
                <a:lnTo>
                  <a:pt x="159" y="52"/>
                </a:lnTo>
                <a:lnTo>
                  <a:pt x="168" y="53"/>
                </a:lnTo>
                <a:lnTo>
                  <a:pt x="176" y="53"/>
                </a:lnTo>
                <a:lnTo>
                  <a:pt x="185" y="54"/>
                </a:lnTo>
                <a:lnTo>
                  <a:pt x="194" y="54"/>
                </a:lnTo>
                <a:lnTo>
                  <a:pt x="203" y="55"/>
                </a:lnTo>
                <a:lnTo>
                  <a:pt x="212" y="55"/>
                </a:lnTo>
                <a:lnTo>
                  <a:pt x="221" y="56"/>
                </a:lnTo>
                <a:lnTo>
                  <a:pt x="230" y="56"/>
                </a:lnTo>
                <a:lnTo>
                  <a:pt x="240" y="56"/>
                </a:lnTo>
                <a:lnTo>
                  <a:pt x="249" y="56"/>
                </a:lnTo>
                <a:lnTo>
                  <a:pt x="258" y="56"/>
                </a:lnTo>
                <a:lnTo>
                  <a:pt x="268" y="56"/>
                </a:lnTo>
                <a:lnTo>
                  <a:pt x="279" y="56"/>
                </a:lnTo>
                <a:lnTo>
                  <a:pt x="277" y="46"/>
                </a:lnTo>
              </a:path>
            </a:pathLst>
          </a:custGeom>
          <a:solidFill>
            <a:srgbClr val="790015"/>
          </a:solidFill>
          <a:ln w="12700" cap="rnd">
            <a:solidFill>
              <a:srgbClr val="FC0128"/>
            </a:solidFill>
            <a:round/>
            <a:headEnd/>
            <a:tailEnd/>
          </a:ln>
        </p:spPr>
        <p:txBody>
          <a:bodyPr/>
          <a:lstStyle/>
          <a:p>
            <a:endParaRPr lang="en-US"/>
          </a:p>
        </p:txBody>
      </p:sp>
      <p:sp>
        <p:nvSpPr>
          <p:cNvPr id="53475" name="Freeform 241"/>
          <p:cNvSpPr>
            <a:spLocks/>
          </p:cNvSpPr>
          <p:nvPr/>
        </p:nvSpPr>
        <p:spPr bwMode="auto">
          <a:xfrm>
            <a:off x="3676653" y="5418142"/>
            <a:ext cx="379413" cy="58737"/>
          </a:xfrm>
          <a:custGeom>
            <a:avLst/>
            <a:gdLst>
              <a:gd name="T0" fmla="*/ 2147483647 w 263"/>
              <a:gd name="T1" fmla="*/ 2147483647 h 41"/>
              <a:gd name="T2" fmla="*/ 2147483647 w 263"/>
              <a:gd name="T3" fmla="*/ 2147483647 h 41"/>
              <a:gd name="T4" fmla="*/ 2147483647 w 263"/>
              <a:gd name="T5" fmla="*/ 2147483647 h 41"/>
              <a:gd name="T6" fmla="*/ 2147483647 w 263"/>
              <a:gd name="T7" fmla="*/ 2147483647 h 41"/>
              <a:gd name="T8" fmla="*/ 2147483647 w 263"/>
              <a:gd name="T9" fmla="*/ 2147483647 h 41"/>
              <a:gd name="T10" fmla="*/ 2147483647 w 263"/>
              <a:gd name="T11" fmla="*/ 2147483647 h 41"/>
              <a:gd name="T12" fmla="*/ 2147483647 w 263"/>
              <a:gd name="T13" fmla="*/ 2147483647 h 41"/>
              <a:gd name="T14" fmla="*/ 2147483647 w 263"/>
              <a:gd name="T15" fmla="*/ 2147483647 h 41"/>
              <a:gd name="T16" fmla="*/ 2147483647 w 263"/>
              <a:gd name="T17" fmla="*/ 2147483647 h 41"/>
              <a:gd name="T18" fmla="*/ 2147483647 w 263"/>
              <a:gd name="T19" fmla="*/ 2147483647 h 41"/>
              <a:gd name="T20" fmla="*/ 2147483647 w 263"/>
              <a:gd name="T21" fmla="*/ 2147483647 h 41"/>
              <a:gd name="T22" fmla="*/ 2147483647 w 263"/>
              <a:gd name="T23" fmla="*/ 2147483647 h 41"/>
              <a:gd name="T24" fmla="*/ 2147483647 w 263"/>
              <a:gd name="T25" fmla="*/ 2147483647 h 41"/>
              <a:gd name="T26" fmla="*/ 2147483647 w 263"/>
              <a:gd name="T27" fmla="*/ 2147483647 h 41"/>
              <a:gd name="T28" fmla="*/ 2147483647 w 263"/>
              <a:gd name="T29" fmla="*/ 2147483647 h 41"/>
              <a:gd name="T30" fmla="*/ 2147483647 w 263"/>
              <a:gd name="T31" fmla="*/ 2147483647 h 41"/>
              <a:gd name="T32" fmla="*/ 0 w 263"/>
              <a:gd name="T33" fmla="*/ 2147483647 h 41"/>
              <a:gd name="T34" fmla="*/ 2147483647 w 263"/>
              <a:gd name="T35" fmla="*/ 2147483647 h 41"/>
              <a:gd name="T36" fmla="*/ 2147483647 w 263"/>
              <a:gd name="T37" fmla="*/ 2147483647 h 41"/>
              <a:gd name="T38" fmla="*/ 2147483647 w 263"/>
              <a:gd name="T39" fmla="*/ 2147483647 h 41"/>
              <a:gd name="T40" fmla="*/ 2147483647 w 263"/>
              <a:gd name="T41" fmla="*/ 2147483647 h 41"/>
              <a:gd name="T42" fmla="*/ 2147483647 w 263"/>
              <a:gd name="T43" fmla="*/ 2147483647 h 41"/>
              <a:gd name="T44" fmla="*/ 2147483647 w 263"/>
              <a:gd name="T45" fmla="*/ 2147483647 h 41"/>
              <a:gd name="T46" fmla="*/ 2147483647 w 263"/>
              <a:gd name="T47" fmla="*/ 2147483647 h 41"/>
              <a:gd name="T48" fmla="*/ 2147483647 w 263"/>
              <a:gd name="T49" fmla="*/ 2147483647 h 41"/>
              <a:gd name="T50" fmla="*/ 2147483647 w 263"/>
              <a:gd name="T51" fmla="*/ 2147483647 h 41"/>
              <a:gd name="T52" fmla="*/ 2147483647 w 263"/>
              <a:gd name="T53" fmla="*/ 2147483647 h 41"/>
              <a:gd name="T54" fmla="*/ 2147483647 w 263"/>
              <a:gd name="T55" fmla="*/ 2147483647 h 41"/>
              <a:gd name="T56" fmla="*/ 2147483647 w 263"/>
              <a:gd name="T57" fmla="*/ 2147483647 h 41"/>
              <a:gd name="T58" fmla="*/ 2147483647 w 263"/>
              <a:gd name="T59" fmla="*/ 2147483647 h 41"/>
              <a:gd name="T60" fmla="*/ 2147483647 w 263"/>
              <a:gd name="T61" fmla="*/ 2147483647 h 41"/>
              <a:gd name="T62" fmla="*/ 2147483647 w 263"/>
              <a:gd name="T63" fmla="*/ 2147483647 h 41"/>
              <a:gd name="T64" fmla="*/ 2147483647 w 263"/>
              <a:gd name="T65" fmla="*/ 2147483647 h 41"/>
              <a:gd name="T66" fmla="*/ 2147483647 w 263"/>
              <a:gd name="T67" fmla="*/ 2147483647 h 4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3"/>
              <a:gd name="T103" fmla="*/ 0 h 41"/>
              <a:gd name="T104" fmla="*/ 263 w 263"/>
              <a:gd name="T105" fmla="*/ 41 h 4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3" h="41">
                <a:moveTo>
                  <a:pt x="258" y="21"/>
                </a:moveTo>
                <a:lnTo>
                  <a:pt x="249" y="22"/>
                </a:lnTo>
                <a:lnTo>
                  <a:pt x="240" y="24"/>
                </a:lnTo>
                <a:lnTo>
                  <a:pt x="230" y="25"/>
                </a:lnTo>
                <a:lnTo>
                  <a:pt x="221" y="26"/>
                </a:lnTo>
                <a:lnTo>
                  <a:pt x="212" y="26"/>
                </a:lnTo>
                <a:lnTo>
                  <a:pt x="203" y="27"/>
                </a:lnTo>
                <a:lnTo>
                  <a:pt x="194" y="28"/>
                </a:lnTo>
                <a:lnTo>
                  <a:pt x="185" y="29"/>
                </a:lnTo>
                <a:lnTo>
                  <a:pt x="176" y="29"/>
                </a:lnTo>
                <a:lnTo>
                  <a:pt x="168" y="30"/>
                </a:lnTo>
                <a:lnTo>
                  <a:pt x="159" y="30"/>
                </a:lnTo>
                <a:lnTo>
                  <a:pt x="151" y="30"/>
                </a:lnTo>
                <a:lnTo>
                  <a:pt x="143" y="30"/>
                </a:lnTo>
                <a:lnTo>
                  <a:pt x="134" y="29"/>
                </a:lnTo>
                <a:lnTo>
                  <a:pt x="128" y="29"/>
                </a:lnTo>
                <a:lnTo>
                  <a:pt x="120" y="28"/>
                </a:lnTo>
                <a:lnTo>
                  <a:pt x="112" y="27"/>
                </a:lnTo>
                <a:lnTo>
                  <a:pt x="104" y="27"/>
                </a:lnTo>
                <a:lnTo>
                  <a:pt x="97" y="26"/>
                </a:lnTo>
                <a:lnTo>
                  <a:pt x="89" y="25"/>
                </a:lnTo>
                <a:lnTo>
                  <a:pt x="82" y="24"/>
                </a:lnTo>
                <a:lnTo>
                  <a:pt x="74" y="22"/>
                </a:lnTo>
                <a:lnTo>
                  <a:pt x="67" y="20"/>
                </a:lnTo>
                <a:lnTo>
                  <a:pt x="60" y="19"/>
                </a:lnTo>
                <a:lnTo>
                  <a:pt x="53" y="17"/>
                </a:lnTo>
                <a:lnTo>
                  <a:pt x="46" y="14"/>
                </a:lnTo>
                <a:lnTo>
                  <a:pt x="39" y="13"/>
                </a:lnTo>
                <a:lnTo>
                  <a:pt x="32" y="10"/>
                </a:lnTo>
                <a:lnTo>
                  <a:pt x="25" y="8"/>
                </a:lnTo>
                <a:lnTo>
                  <a:pt x="20" y="5"/>
                </a:lnTo>
                <a:lnTo>
                  <a:pt x="13" y="2"/>
                </a:lnTo>
                <a:lnTo>
                  <a:pt x="5" y="0"/>
                </a:lnTo>
                <a:lnTo>
                  <a:pt x="0" y="8"/>
                </a:lnTo>
                <a:lnTo>
                  <a:pt x="6" y="11"/>
                </a:lnTo>
                <a:lnTo>
                  <a:pt x="13" y="14"/>
                </a:lnTo>
                <a:lnTo>
                  <a:pt x="21" y="17"/>
                </a:lnTo>
                <a:lnTo>
                  <a:pt x="28" y="20"/>
                </a:lnTo>
                <a:lnTo>
                  <a:pt x="34" y="22"/>
                </a:lnTo>
                <a:lnTo>
                  <a:pt x="42" y="24"/>
                </a:lnTo>
                <a:lnTo>
                  <a:pt x="49" y="26"/>
                </a:lnTo>
                <a:lnTo>
                  <a:pt x="56" y="29"/>
                </a:lnTo>
                <a:lnTo>
                  <a:pt x="64" y="31"/>
                </a:lnTo>
                <a:lnTo>
                  <a:pt x="71" y="32"/>
                </a:lnTo>
                <a:lnTo>
                  <a:pt x="79" y="33"/>
                </a:lnTo>
                <a:lnTo>
                  <a:pt x="87" y="35"/>
                </a:lnTo>
                <a:lnTo>
                  <a:pt x="95" y="36"/>
                </a:lnTo>
                <a:lnTo>
                  <a:pt x="102" y="37"/>
                </a:lnTo>
                <a:lnTo>
                  <a:pt x="110" y="37"/>
                </a:lnTo>
                <a:lnTo>
                  <a:pt x="118" y="38"/>
                </a:lnTo>
                <a:lnTo>
                  <a:pt x="127" y="39"/>
                </a:lnTo>
                <a:lnTo>
                  <a:pt x="134" y="39"/>
                </a:lnTo>
                <a:lnTo>
                  <a:pt x="142" y="40"/>
                </a:lnTo>
                <a:lnTo>
                  <a:pt x="151" y="40"/>
                </a:lnTo>
                <a:lnTo>
                  <a:pt x="159" y="40"/>
                </a:lnTo>
                <a:lnTo>
                  <a:pt x="168" y="40"/>
                </a:lnTo>
                <a:lnTo>
                  <a:pt x="177" y="39"/>
                </a:lnTo>
                <a:lnTo>
                  <a:pt x="186" y="39"/>
                </a:lnTo>
                <a:lnTo>
                  <a:pt x="195" y="38"/>
                </a:lnTo>
                <a:lnTo>
                  <a:pt x="204" y="37"/>
                </a:lnTo>
                <a:lnTo>
                  <a:pt x="213" y="37"/>
                </a:lnTo>
                <a:lnTo>
                  <a:pt x="222" y="36"/>
                </a:lnTo>
                <a:lnTo>
                  <a:pt x="232" y="35"/>
                </a:lnTo>
                <a:lnTo>
                  <a:pt x="241" y="34"/>
                </a:lnTo>
                <a:lnTo>
                  <a:pt x="250" y="32"/>
                </a:lnTo>
                <a:lnTo>
                  <a:pt x="260" y="31"/>
                </a:lnTo>
                <a:lnTo>
                  <a:pt x="262" y="31"/>
                </a:lnTo>
                <a:lnTo>
                  <a:pt x="258" y="21"/>
                </a:lnTo>
              </a:path>
            </a:pathLst>
          </a:custGeom>
          <a:solidFill>
            <a:srgbClr val="790015"/>
          </a:solidFill>
          <a:ln w="12700" cap="rnd">
            <a:solidFill>
              <a:srgbClr val="FC0128"/>
            </a:solidFill>
            <a:round/>
            <a:headEnd/>
            <a:tailEnd/>
          </a:ln>
        </p:spPr>
        <p:txBody>
          <a:bodyPr/>
          <a:lstStyle/>
          <a:p>
            <a:endParaRPr lang="en-US"/>
          </a:p>
        </p:txBody>
      </p:sp>
      <p:sp>
        <p:nvSpPr>
          <p:cNvPr id="53476" name="Freeform 242"/>
          <p:cNvSpPr>
            <a:spLocks/>
          </p:cNvSpPr>
          <p:nvPr/>
        </p:nvSpPr>
        <p:spPr bwMode="auto">
          <a:xfrm>
            <a:off x="4048125" y="5173663"/>
            <a:ext cx="344488" cy="290512"/>
          </a:xfrm>
          <a:custGeom>
            <a:avLst/>
            <a:gdLst>
              <a:gd name="T0" fmla="*/ 2147483647 w 238"/>
              <a:gd name="T1" fmla="*/ 2147483647 h 202"/>
              <a:gd name="T2" fmla="*/ 2147483647 w 238"/>
              <a:gd name="T3" fmla="*/ 2147483647 h 202"/>
              <a:gd name="T4" fmla="*/ 2147483647 w 238"/>
              <a:gd name="T5" fmla="*/ 2147483647 h 202"/>
              <a:gd name="T6" fmla="*/ 2147483647 w 238"/>
              <a:gd name="T7" fmla="*/ 2147483647 h 202"/>
              <a:gd name="T8" fmla="*/ 2147483647 w 238"/>
              <a:gd name="T9" fmla="*/ 2147483647 h 202"/>
              <a:gd name="T10" fmla="*/ 2147483647 w 238"/>
              <a:gd name="T11" fmla="*/ 2147483647 h 202"/>
              <a:gd name="T12" fmla="*/ 2147483647 w 238"/>
              <a:gd name="T13" fmla="*/ 2147483647 h 202"/>
              <a:gd name="T14" fmla="*/ 2147483647 w 238"/>
              <a:gd name="T15" fmla="*/ 2147483647 h 202"/>
              <a:gd name="T16" fmla="*/ 2147483647 w 238"/>
              <a:gd name="T17" fmla="*/ 2147483647 h 202"/>
              <a:gd name="T18" fmla="*/ 2147483647 w 238"/>
              <a:gd name="T19" fmla="*/ 2147483647 h 202"/>
              <a:gd name="T20" fmla="*/ 2147483647 w 238"/>
              <a:gd name="T21" fmla="*/ 2147483647 h 202"/>
              <a:gd name="T22" fmla="*/ 2147483647 w 238"/>
              <a:gd name="T23" fmla="*/ 2147483647 h 202"/>
              <a:gd name="T24" fmla="*/ 2147483647 w 238"/>
              <a:gd name="T25" fmla="*/ 2147483647 h 202"/>
              <a:gd name="T26" fmla="*/ 2147483647 w 238"/>
              <a:gd name="T27" fmla="*/ 2147483647 h 202"/>
              <a:gd name="T28" fmla="*/ 2147483647 w 238"/>
              <a:gd name="T29" fmla="*/ 2147483647 h 202"/>
              <a:gd name="T30" fmla="*/ 2147483647 w 238"/>
              <a:gd name="T31" fmla="*/ 2147483647 h 202"/>
              <a:gd name="T32" fmla="*/ 2147483647 w 238"/>
              <a:gd name="T33" fmla="*/ 2147483647 h 202"/>
              <a:gd name="T34" fmla="*/ 2147483647 w 238"/>
              <a:gd name="T35" fmla="*/ 2147483647 h 202"/>
              <a:gd name="T36" fmla="*/ 2147483647 w 238"/>
              <a:gd name="T37" fmla="*/ 2147483647 h 202"/>
              <a:gd name="T38" fmla="*/ 2147483647 w 238"/>
              <a:gd name="T39" fmla="*/ 2147483647 h 202"/>
              <a:gd name="T40" fmla="*/ 2147483647 w 238"/>
              <a:gd name="T41" fmla="*/ 2147483647 h 202"/>
              <a:gd name="T42" fmla="*/ 2147483647 w 238"/>
              <a:gd name="T43" fmla="*/ 2147483647 h 202"/>
              <a:gd name="T44" fmla="*/ 2147483647 w 238"/>
              <a:gd name="T45" fmla="*/ 2147483647 h 202"/>
              <a:gd name="T46" fmla="*/ 2147483647 w 238"/>
              <a:gd name="T47" fmla="*/ 2147483647 h 202"/>
              <a:gd name="T48" fmla="*/ 2147483647 w 238"/>
              <a:gd name="T49" fmla="*/ 2147483647 h 202"/>
              <a:gd name="T50" fmla="*/ 2147483647 w 238"/>
              <a:gd name="T51" fmla="*/ 2147483647 h 202"/>
              <a:gd name="T52" fmla="*/ 2147483647 w 238"/>
              <a:gd name="T53" fmla="*/ 2147483647 h 202"/>
              <a:gd name="T54" fmla="*/ 2147483647 w 238"/>
              <a:gd name="T55" fmla="*/ 2147483647 h 202"/>
              <a:gd name="T56" fmla="*/ 2147483647 w 238"/>
              <a:gd name="T57" fmla="*/ 2147483647 h 202"/>
              <a:gd name="T58" fmla="*/ 2147483647 w 238"/>
              <a:gd name="T59" fmla="*/ 2147483647 h 202"/>
              <a:gd name="T60" fmla="*/ 2147483647 w 238"/>
              <a:gd name="T61" fmla="*/ 2147483647 h 202"/>
              <a:gd name="T62" fmla="*/ 2147483647 w 238"/>
              <a:gd name="T63" fmla="*/ 2147483647 h 202"/>
              <a:gd name="T64" fmla="*/ 2147483647 w 238"/>
              <a:gd name="T65" fmla="*/ 2147483647 h 20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8"/>
              <a:gd name="T100" fmla="*/ 0 h 202"/>
              <a:gd name="T101" fmla="*/ 238 w 238"/>
              <a:gd name="T102" fmla="*/ 202 h 2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8" h="202">
                <a:moveTo>
                  <a:pt x="224" y="0"/>
                </a:moveTo>
                <a:lnTo>
                  <a:pt x="221" y="7"/>
                </a:lnTo>
                <a:lnTo>
                  <a:pt x="216" y="14"/>
                </a:lnTo>
                <a:lnTo>
                  <a:pt x="213" y="23"/>
                </a:lnTo>
                <a:lnTo>
                  <a:pt x="207" y="31"/>
                </a:lnTo>
                <a:lnTo>
                  <a:pt x="203" y="38"/>
                </a:lnTo>
                <a:lnTo>
                  <a:pt x="198" y="45"/>
                </a:lnTo>
                <a:lnTo>
                  <a:pt x="193" y="54"/>
                </a:lnTo>
                <a:lnTo>
                  <a:pt x="187" y="61"/>
                </a:lnTo>
                <a:lnTo>
                  <a:pt x="182" y="69"/>
                </a:lnTo>
                <a:lnTo>
                  <a:pt x="176" y="77"/>
                </a:lnTo>
                <a:lnTo>
                  <a:pt x="170" y="83"/>
                </a:lnTo>
                <a:lnTo>
                  <a:pt x="163" y="90"/>
                </a:lnTo>
                <a:lnTo>
                  <a:pt x="157" y="98"/>
                </a:lnTo>
                <a:lnTo>
                  <a:pt x="150" y="105"/>
                </a:lnTo>
                <a:lnTo>
                  <a:pt x="143" y="112"/>
                </a:lnTo>
                <a:lnTo>
                  <a:pt x="137" y="118"/>
                </a:lnTo>
                <a:lnTo>
                  <a:pt x="130" y="124"/>
                </a:lnTo>
                <a:lnTo>
                  <a:pt x="123" y="130"/>
                </a:lnTo>
                <a:lnTo>
                  <a:pt x="114" y="137"/>
                </a:lnTo>
                <a:lnTo>
                  <a:pt x="106" y="143"/>
                </a:lnTo>
                <a:lnTo>
                  <a:pt x="98" y="148"/>
                </a:lnTo>
                <a:lnTo>
                  <a:pt x="91" y="154"/>
                </a:lnTo>
                <a:lnTo>
                  <a:pt x="82" y="159"/>
                </a:lnTo>
                <a:lnTo>
                  <a:pt x="74" y="164"/>
                </a:lnTo>
                <a:lnTo>
                  <a:pt x="65" y="168"/>
                </a:lnTo>
                <a:lnTo>
                  <a:pt x="56" y="172"/>
                </a:lnTo>
                <a:lnTo>
                  <a:pt x="47" y="176"/>
                </a:lnTo>
                <a:lnTo>
                  <a:pt x="38" y="181"/>
                </a:lnTo>
                <a:lnTo>
                  <a:pt x="29" y="183"/>
                </a:lnTo>
                <a:lnTo>
                  <a:pt x="20" y="187"/>
                </a:lnTo>
                <a:lnTo>
                  <a:pt x="10" y="189"/>
                </a:lnTo>
                <a:lnTo>
                  <a:pt x="0" y="192"/>
                </a:lnTo>
                <a:lnTo>
                  <a:pt x="3" y="201"/>
                </a:lnTo>
                <a:lnTo>
                  <a:pt x="13" y="199"/>
                </a:lnTo>
                <a:lnTo>
                  <a:pt x="23" y="196"/>
                </a:lnTo>
                <a:lnTo>
                  <a:pt x="33" y="193"/>
                </a:lnTo>
                <a:lnTo>
                  <a:pt x="43" y="189"/>
                </a:lnTo>
                <a:lnTo>
                  <a:pt x="53" y="186"/>
                </a:lnTo>
                <a:lnTo>
                  <a:pt x="62" y="181"/>
                </a:lnTo>
                <a:lnTo>
                  <a:pt x="72" y="177"/>
                </a:lnTo>
                <a:lnTo>
                  <a:pt x="80" y="172"/>
                </a:lnTo>
                <a:lnTo>
                  <a:pt x="89" y="167"/>
                </a:lnTo>
                <a:lnTo>
                  <a:pt x="98" y="161"/>
                </a:lnTo>
                <a:lnTo>
                  <a:pt x="106" y="156"/>
                </a:lnTo>
                <a:lnTo>
                  <a:pt x="115" y="151"/>
                </a:lnTo>
                <a:lnTo>
                  <a:pt x="123" y="144"/>
                </a:lnTo>
                <a:lnTo>
                  <a:pt x="131" y="138"/>
                </a:lnTo>
                <a:lnTo>
                  <a:pt x="139" y="131"/>
                </a:lnTo>
                <a:lnTo>
                  <a:pt x="147" y="124"/>
                </a:lnTo>
                <a:lnTo>
                  <a:pt x="153" y="118"/>
                </a:lnTo>
                <a:lnTo>
                  <a:pt x="160" y="111"/>
                </a:lnTo>
                <a:lnTo>
                  <a:pt x="167" y="104"/>
                </a:lnTo>
                <a:lnTo>
                  <a:pt x="174" y="96"/>
                </a:lnTo>
                <a:lnTo>
                  <a:pt x="180" y="89"/>
                </a:lnTo>
                <a:lnTo>
                  <a:pt x="186" y="81"/>
                </a:lnTo>
                <a:lnTo>
                  <a:pt x="192" y="74"/>
                </a:lnTo>
                <a:lnTo>
                  <a:pt x="198" y="66"/>
                </a:lnTo>
                <a:lnTo>
                  <a:pt x="204" y="59"/>
                </a:lnTo>
                <a:lnTo>
                  <a:pt x="208" y="50"/>
                </a:lnTo>
                <a:lnTo>
                  <a:pt x="214" y="43"/>
                </a:lnTo>
                <a:lnTo>
                  <a:pt x="219" y="35"/>
                </a:lnTo>
                <a:lnTo>
                  <a:pt x="224" y="26"/>
                </a:lnTo>
                <a:lnTo>
                  <a:pt x="228" y="19"/>
                </a:lnTo>
                <a:lnTo>
                  <a:pt x="233" y="11"/>
                </a:lnTo>
                <a:lnTo>
                  <a:pt x="237" y="3"/>
                </a:lnTo>
                <a:lnTo>
                  <a:pt x="224" y="0"/>
                </a:lnTo>
              </a:path>
            </a:pathLst>
          </a:custGeom>
          <a:solidFill>
            <a:srgbClr val="790015"/>
          </a:solidFill>
          <a:ln w="12700" cap="rnd">
            <a:solidFill>
              <a:srgbClr val="FC0128"/>
            </a:solidFill>
            <a:round/>
            <a:headEnd/>
            <a:tailEnd/>
          </a:ln>
        </p:spPr>
        <p:txBody>
          <a:bodyPr/>
          <a:lstStyle/>
          <a:p>
            <a:endParaRPr lang="en-US"/>
          </a:p>
        </p:txBody>
      </p:sp>
      <p:sp>
        <p:nvSpPr>
          <p:cNvPr id="53477" name="Freeform 243"/>
          <p:cNvSpPr>
            <a:spLocks/>
          </p:cNvSpPr>
          <p:nvPr/>
        </p:nvSpPr>
        <p:spPr bwMode="auto">
          <a:xfrm>
            <a:off x="4375154" y="4829178"/>
            <a:ext cx="257175" cy="352425"/>
          </a:xfrm>
          <a:custGeom>
            <a:avLst/>
            <a:gdLst>
              <a:gd name="T0" fmla="*/ 2147483647 w 179"/>
              <a:gd name="T1" fmla="*/ 0 h 244"/>
              <a:gd name="T2" fmla="*/ 2147483647 w 179"/>
              <a:gd name="T3" fmla="*/ 2147483647 h 244"/>
              <a:gd name="T4" fmla="*/ 2147483647 w 179"/>
              <a:gd name="T5" fmla="*/ 2147483647 h 244"/>
              <a:gd name="T6" fmla="*/ 2147483647 w 179"/>
              <a:gd name="T7" fmla="*/ 2147483647 h 244"/>
              <a:gd name="T8" fmla="*/ 2147483647 w 179"/>
              <a:gd name="T9" fmla="*/ 2147483647 h 244"/>
              <a:gd name="T10" fmla="*/ 2147483647 w 179"/>
              <a:gd name="T11" fmla="*/ 2147483647 h 244"/>
              <a:gd name="T12" fmla="*/ 2147483647 w 179"/>
              <a:gd name="T13" fmla="*/ 2147483647 h 244"/>
              <a:gd name="T14" fmla="*/ 2147483647 w 179"/>
              <a:gd name="T15" fmla="*/ 2147483647 h 244"/>
              <a:gd name="T16" fmla="*/ 2147483647 w 179"/>
              <a:gd name="T17" fmla="*/ 2147483647 h 244"/>
              <a:gd name="T18" fmla="*/ 2147483647 w 179"/>
              <a:gd name="T19" fmla="*/ 2147483647 h 244"/>
              <a:gd name="T20" fmla="*/ 2147483647 w 179"/>
              <a:gd name="T21" fmla="*/ 2147483647 h 244"/>
              <a:gd name="T22" fmla="*/ 2147483647 w 179"/>
              <a:gd name="T23" fmla="*/ 2147483647 h 244"/>
              <a:gd name="T24" fmla="*/ 2147483647 w 179"/>
              <a:gd name="T25" fmla="*/ 2147483647 h 244"/>
              <a:gd name="T26" fmla="*/ 2147483647 w 179"/>
              <a:gd name="T27" fmla="*/ 2147483647 h 244"/>
              <a:gd name="T28" fmla="*/ 2147483647 w 179"/>
              <a:gd name="T29" fmla="*/ 2147483647 h 244"/>
              <a:gd name="T30" fmla="*/ 2147483647 w 179"/>
              <a:gd name="T31" fmla="*/ 2147483647 h 244"/>
              <a:gd name="T32" fmla="*/ 0 w 179"/>
              <a:gd name="T33" fmla="*/ 2147483647 h 244"/>
              <a:gd name="T34" fmla="*/ 2147483647 w 179"/>
              <a:gd name="T35" fmla="*/ 2147483647 h 244"/>
              <a:gd name="T36" fmla="*/ 2147483647 w 179"/>
              <a:gd name="T37" fmla="*/ 2147483647 h 244"/>
              <a:gd name="T38" fmla="*/ 2147483647 w 179"/>
              <a:gd name="T39" fmla="*/ 2147483647 h 244"/>
              <a:gd name="T40" fmla="*/ 2147483647 w 179"/>
              <a:gd name="T41" fmla="*/ 2147483647 h 244"/>
              <a:gd name="T42" fmla="*/ 2147483647 w 179"/>
              <a:gd name="T43" fmla="*/ 2147483647 h 244"/>
              <a:gd name="T44" fmla="*/ 2147483647 w 179"/>
              <a:gd name="T45" fmla="*/ 2147483647 h 244"/>
              <a:gd name="T46" fmla="*/ 2147483647 w 179"/>
              <a:gd name="T47" fmla="*/ 2147483647 h 244"/>
              <a:gd name="T48" fmla="*/ 2147483647 w 179"/>
              <a:gd name="T49" fmla="*/ 2147483647 h 244"/>
              <a:gd name="T50" fmla="*/ 2147483647 w 179"/>
              <a:gd name="T51" fmla="*/ 2147483647 h 244"/>
              <a:gd name="T52" fmla="*/ 2147483647 w 179"/>
              <a:gd name="T53" fmla="*/ 2147483647 h 244"/>
              <a:gd name="T54" fmla="*/ 2147483647 w 179"/>
              <a:gd name="T55" fmla="*/ 2147483647 h 244"/>
              <a:gd name="T56" fmla="*/ 2147483647 w 179"/>
              <a:gd name="T57" fmla="*/ 2147483647 h 244"/>
              <a:gd name="T58" fmla="*/ 2147483647 w 179"/>
              <a:gd name="T59" fmla="*/ 2147483647 h 244"/>
              <a:gd name="T60" fmla="*/ 2147483647 w 179"/>
              <a:gd name="T61" fmla="*/ 2147483647 h 244"/>
              <a:gd name="T62" fmla="*/ 2147483647 w 179"/>
              <a:gd name="T63" fmla="*/ 2147483647 h 244"/>
              <a:gd name="T64" fmla="*/ 2147483647 w 179"/>
              <a:gd name="T65" fmla="*/ 2147483647 h 244"/>
              <a:gd name="T66" fmla="*/ 2147483647 w 179"/>
              <a:gd name="T67" fmla="*/ 2147483647 h 244"/>
              <a:gd name="T68" fmla="*/ 2147483647 w 179"/>
              <a:gd name="T69" fmla="*/ 0 h 2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9"/>
              <a:gd name="T106" fmla="*/ 0 h 244"/>
              <a:gd name="T107" fmla="*/ 179 w 179"/>
              <a:gd name="T108" fmla="*/ 244 h 2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9" h="244">
                <a:moveTo>
                  <a:pt x="170" y="0"/>
                </a:moveTo>
                <a:lnTo>
                  <a:pt x="169" y="0"/>
                </a:lnTo>
                <a:lnTo>
                  <a:pt x="161" y="7"/>
                </a:lnTo>
                <a:lnTo>
                  <a:pt x="153" y="14"/>
                </a:lnTo>
                <a:lnTo>
                  <a:pt x="145" y="22"/>
                </a:lnTo>
                <a:lnTo>
                  <a:pt x="138" y="30"/>
                </a:lnTo>
                <a:lnTo>
                  <a:pt x="131" y="37"/>
                </a:lnTo>
                <a:lnTo>
                  <a:pt x="124" y="43"/>
                </a:lnTo>
                <a:lnTo>
                  <a:pt x="117" y="51"/>
                </a:lnTo>
                <a:lnTo>
                  <a:pt x="111" y="59"/>
                </a:lnTo>
                <a:lnTo>
                  <a:pt x="106" y="67"/>
                </a:lnTo>
                <a:lnTo>
                  <a:pt x="99" y="74"/>
                </a:lnTo>
                <a:lnTo>
                  <a:pt x="94" y="81"/>
                </a:lnTo>
                <a:lnTo>
                  <a:pt x="88" y="89"/>
                </a:lnTo>
                <a:lnTo>
                  <a:pt x="82" y="96"/>
                </a:lnTo>
                <a:lnTo>
                  <a:pt x="78" y="104"/>
                </a:lnTo>
                <a:lnTo>
                  <a:pt x="72" y="112"/>
                </a:lnTo>
                <a:lnTo>
                  <a:pt x="67" y="119"/>
                </a:lnTo>
                <a:lnTo>
                  <a:pt x="62" y="126"/>
                </a:lnTo>
                <a:lnTo>
                  <a:pt x="58" y="134"/>
                </a:lnTo>
                <a:lnTo>
                  <a:pt x="53" y="142"/>
                </a:lnTo>
                <a:lnTo>
                  <a:pt x="49" y="149"/>
                </a:lnTo>
                <a:lnTo>
                  <a:pt x="44" y="157"/>
                </a:lnTo>
                <a:lnTo>
                  <a:pt x="40" y="164"/>
                </a:lnTo>
                <a:lnTo>
                  <a:pt x="36" y="171"/>
                </a:lnTo>
                <a:lnTo>
                  <a:pt x="31" y="179"/>
                </a:lnTo>
                <a:lnTo>
                  <a:pt x="27" y="187"/>
                </a:lnTo>
                <a:lnTo>
                  <a:pt x="23" y="194"/>
                </a:lnTo>
                <a:lnTo>
                  <a:pt x="20" y="202"/>
                </a:lnTo>
                <a:lnTo>
                  <a:pt x="15" y="209"/>
                </a:lnTo>
                <a:lnTo>
                  <a:pt x="12" y="217"/>
                </a:lnTo>
                <a:lnTo>
                  <a:pt x="7" y="224"/>
                </a:lnTo>
                <a:lnTo>
                  <a:pt x="4" y="232"/>
                </a:lnTo>
                <a:lnTo>
                  <a:pt x="0" y="240"/>
                </a:lnTo>
                <a:lnTo>
                  <a:pt x="12" y="243"/>
                </a:lnTo>
                <a:lnTo>
                  <a:pt x="15" y="236"/>
                </a:lnTo>
                <a:lnTo>
                  <a:pt x="20" y="228"/>
                </a:lnTo>
                <a:lnTo>
                  <a:pt x="23" y="221"/>
                </a:lnTo>
                <a:lnTo>
                  <a:pt x="26" y="213"/>
                </a:lnTo>
                <a:lnTo>
                  <a:pt x="30" y="205"/>
                </a:lnTo>
                <a:lnTo>
                  <a:pt x="35" y="199"/>
                </a:lnTo>
                <a:lnTo>
                  <a:pt x="39" y="191"/>
                </a:lnTo>
                <a:lnTo>
                  <a:pt x="42" y="183"/>
                </a:lnTo>
                <a:lnTo>
                  <a:pt x="47" y="176"/>
                </a:lnTo>
                <a:lnTo>
                  <a:pt x="51" y="168"/>
                </a:lnTo>
                <a:lnTo>
                  <a:pt x="55" y="161"/>
                </a:lnTo>
                <a:lnTo>
                  <a:pt x="60" y="153"/>
                </a:lnTo>
                <a:lnTo>
                  <a:pt x="64" y="146"/>
                </a:lnTo>
                <a:lnTo>
                  <a:pt x="69" y="138"/>
                </a:lnTo>
                <a:lnTo>
                  <a:pt x="73" y="131"/>
                </a:lnTo>
                <a:lnTo>
                  <a:pt x="78" y="124"/>
                </a:lnTo>
                <a:lnTo>
                  <a:pt x="82" y="117"/>
                </a:lnTo>
                <a:lnTo>
                  <a:pt x="88" y="109"/>
                </a:lnTo>
                <a:lnTo>
                  <a:pt x="94" y="101"/>
                </a:lnTo>
                <a:lnTo>
                  <a:pt x="98" y="94"/>
                </a:lnTo>
                <a:lnTo>
                  <a:pt x="105" y="86"/>
                </a:lnTo>
                <a:lnTo>
                  <a:pt x="109" y="79"/>
                </a:lnTo>
                <a:lnTo>
                  <a:pt x="115" y="72"/>
                </a:lnTo>
                <a:lnTo>
                  <a:pt x="121" y="65"/>
                </a:lnTo>
                <a:lnTo>
                  <a:pt x="128" y="57"/>
                </a:lnTo>
                <a:lnTo>
                  <a:pt x="134" y="49"/>
                </a:lnTo>
                <a:lnTo>
                  <a:pt x="141" y="43"/>
                </a:lnTo>
                <a:lnTo>
                  <a:pt x="148" y="36"/>
                </a:lnTo>
                <a:lnTo>
                  <a:pt x="155" y="28"/>
                </a:lnTo>
                <a:lnTo>
                  <a:pt x="163" y="21"/>
                </a:lnTo>
                <a:lnTo>
                  <a:pt x="170" y="14"/>
                </a:lnTo>
                <a:lnTo>
                  <a:pt x="178" y="6"/>
                </a:lnTo>
                <a:lnTo>
                  <a:pt x="178" y="7"/>
                </a:lnTo>
                <a:lnTo>
                  <a:pt x="170" y="0"/>
                </a:lnTo>
                <a:lnTo>
                  <a:pt x="169" y="0"/>
                </a:lnTo>
                <a:lnTo>
                  <a:pt x="170" y="0"/>
                </a:lnTo>
              </a:path>
            </a:pathLst>
          </a:custGeom>
          <a:solidFill>
            <a:srgbClr val="790015"/>
          </a:solidFill>
          <a:ln w="12700" cap="rnd">
            <a:solidFill>
              <a:srgbClr val="FC0128"/>
            </a:solidFill>
            <a:round/>
            <a:headEnd/>
            <a:tailEnd/>
          </a:ln>
        </p:spPr>
        <p:txBody>
          <a:bodyPr/>
          <a:lstStyle/>
          <a:p>
            <a:endParaRPr lang="en-US"/>
          </a:p>
        </p:txBody>
      </p:sp>
      <p:sp>
        <p:nvSpPr>
          <p:cNvPr id="53478" name="Freeform 244"/>
          <p:cNvSpPr>
            <a:spLocks/>
          </p:cNvSpPr>
          <p:nvPr/>
        </p:nvSpPr>
        <p:spPr bwMode="auto">
          <a:xfrm>
            <a:off x="4619628" y="4433888"/>
            <a:ext cx="307975" cy="406400"/>
          </a:xfrm>
          <a:custGeom>
            <a:avLst/>
            <a:gdLst>
              <a:gd name="T0" fmla="*/ 2147483647 w 213"/>
              <a:gd name="T1" fmla="*/ 2147483647 h 281"/>
              <a:gd name="T2" fmla="*/ 2147483647 w 213"/>
              <a:gd name="T3" fmla="*/ 2147483647 h 281"/>
              <a:gd name="T4" fmla="*/ 2147483647 w 213"/>
              <a:gd name="T5" fmla="*/ 2147483647 h 281"/>
              <a:gd name="T6" fmla="*/ 2147483647 w 213"/>
              <a:gd name="T7" fmla="*/ 2147483647 h 281"/>
              <a:gd name="T8" fmla="*/ 2147483647 w 213"/>
              <a:gd name="T9" fmla="*/ 2147483647 h 281"/>
              <a:gd name="T10" fmla="*/ 2147483647 w 213"/>
              <a:gd name="T11" fmla="*/ 2147483647 h 281"/>
              <a:gd name="T12" fmla="*/ 2147483647 w 213"/>
              <a:gd name="T13" fmla="*/ 2147483647 h 281"/>
              <a:gd name="T14" fmla="*/ 2147483647 w 213"/>
              <a:gd name="T15" fmla="*/ 2147483647 h 281"/>
              <a:gd name="T16" fmla="*/ 2147483647 w 213"/>
              <a:gd name="T17" fmla="*/ 2147483647 h 281"/>
              <a:gd name="T18" fmla="*/ 2147483647 w 213"/>
              <a:gd name="T19" fmla="*/ 2147483647 h 281"/>
              <a:gd name="T20" fmla="*/ 2147483647 w 213"/>
              <a:gd name="T21" fmla="*/ 2147483647 h 281"/>
              <a:gd name="T22" fmla="*/ 2147483647 w 213"/>
              <a:gd name="T23" fmla="*/ 2147483647 h 281"/>
              <a:gd name="T24" fmla="*/ 2147483647 w 213"/>
              <a:gd name="T25" fmla="*/ 2147483647 h 281"/>
              <a:gd name="T26" fmla="*/ 2147483647 w 213"/>
              <a:gd name="T27" fmla="*/ 2147483647 h 281"/>
              <a:gd name="T28" fmla="*/ 2147483647 w 213"/>
              <a:gd name="T29" fmla="*/ 2147483647 h 281"/>
              <a:gd name="T30" fmla="*/ 2147483647 w 213"/>
              <a:gd name="T31" fmla="*/ 2147483647 h 281"/>
              <a:gd name="T32" fmla="*/ 2147483647 w 213"/>
              <a:gd name="T33" fmla="*/ 2147483647 h 281"/>
              <a:gd name="T34" fmla="*/ 2147483647 w 213"/>
              <a:gd name="T35" fmla="*/ 2147483647 h 281"/>
              <a:gd name="T36" fmla="*/ 2147483647 w 213"/>
              <a:gd name="T37" fmla="*/ 2147483647 h 281"/>
              <a:gd name="T38" fmla="*/ 2147483647 w 213"/>
              <a:gd name="T39" fmla="*/ 2147483647 h 281"/>
              <a:gd name="T40" fmla="*/ 2147483647 w 213"/>
              <a:gd name="T41" fmla="*/ 2147483647 h 281"/>
              <a:gd name="T42" fmla="*/ 2147483647 w 213"/>
              <a:gd name="T43" fmla="*/ 2147483647 h 281"/>
              <a:gd name="T44" fmla="*/ 2147483647 w 213"/>
              <a:gd name="T45" fmla="*/ 2147483647 h 281"/>
              <a:gd name="T46" fmla="*/ 2147483647 w 213"/>
              <a:gd name="T47" fmla="*/ 2147483647 h 281"/>
              <a:gd name="T48" fmla="*/ 2147483647 w 213"/>
              <a:gd name="T49" fmla="*/ 2147483647 h 281"/>
              <a:gd name="T50" fmla="*/ 2147483647 w 213"/>
              <a:gd name="T51" fmla="*/ 2147483647 h 281"/>
              <a:gd name="T52" fmla="*/ 2147483647 w 213"/>
              <a:gd name="T53" fmla="*/ 2147483647 h 281"/>
              <a:gd name="T54" fmla="*/ 2147483647 w 213"/>
              <a:gd name="T55" fmla="*/ 2147483647 h 281"/>
              <a:gd name="T56" fmla="*/ 2147483647 w 213"/>
              <a:gd name="T57" fmla="*/ 2147483647 h 281"/>
              <a:gd name="T58" fmla="*/ 2147483647 w 213"/>
              <a:gd name="T59" fmla="*/ 2147483647 h 281"/>
              <a:gd name="T60" fmla="*/ 2147483647 w 213"/>
              <a:gd name="T61" fmla="*/ 2147483647 h 281"/>
              <a:gd name="T62" fmla="*/ 2147483647 w 213"/>
              <a:gd name="T63" fmla="*/ 2147483647 h 281"/>
              <a:gd name="T64" fmla="*/ 2147483647 w 213"/>
              <a:gd name="T65" fmla="*/ 2147483647 h 281"/>
              <a:gd name="T66" fmla="*/ 2147483647 w 213"/>
              <a:gd name="T67" fmla="*/ 0 h 28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3"/>
              <a:gd name="T103" fmla="*/ 0 h 281"/>
              <a:gd name="T104" fmla="*/ 213 w 213"/>
              <a:gd name="T105" fmla="*/ 281 h 28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3" h="281">
                <a:moveTo>
                  <a:pt x="199" y="0"/>
                </a:moveTo>
                <a:lnTo>
                  <a:pt x="197" y="10"/>
                </a:lnTo>
                <a:lnTo>
                  <a:pt x="195" y="20"/>
                </a:lnTo>
                <a:lnTo>
                  <a:pt x="192" y="31"/>
                </a:lnTo>
                <a:lnTo>
                  <a:pt x="190" y="40"/>
                </a:lnTo>
                <a:lnTo>
                  <a:pt x="187" y="49"/>
                </a:lnTo>
                <a:lnTo>
                  <a:pt x="183" y="59"/>
                </a:lnTo>
                <a:lnTo>
                  <a:pt x="180" y="69"/>
                </a:lnTo>
                <a:lnTo>
                  <a:pt x="177" y="78"/>
                </a:lnTo>
                <a:lnTo>
                  <a:pt x="173" y="87"/>
                </a:lnTo>
                <a:lnTo>
                  <a:pt x="168" y="96"/>
                </a:lnTo>
                <a:lnTo>
                  <a:pt x="164" y="105"/>
                </a:lnTo>
                <a:lnTo>
                  <a:pt x="159" y="114"/>
                </a:lnTo>
                <a:lnTo>
                  <a:pt x="154" y="122"/>
                </a:lnTo>
                <a:lnTo>
                  <a:pt x="148" y="131"/>
                </a:lnTo>
                <a:lnTo>
                  <a:pt x="143" y="140"/>
                </a:lnTo>
                <a:lnTo>
                  <a:pt x="137" y="148"/>
                </a:lnTo>
                <a:lnTo>
                  <a:pt x="131" y="157"/>
                </a:lnTo>
                <a:lnTo>
                  <a:pt x="124" y="165"/>
                </a:lnTo>
                <a:lnTo>
                  <a:pt x="117" y="173"/>
                </a:lnTo>
                <a:lnTo>
                  <a:pt x="111" y="182"/>
                </a:lnTo>
                <a:lnTo>
                  <a:pt x="103" y="190"/>
                </a:lnTo>
                <a:lnTo>
                  <a:pt x="96" y="199"/>
                </a:lnTo>
                <a:lnTo>
                  <a:pt x="87" y="205"/>
                </a:lnTo>
                <a:lnTo>
                  <a:pt x="79" y="213"/>
                </a:lnTo>
                <a:lnTo>
                  <a:pt x="70" y="221"/>
                </a:lnTo>
                <a:lnTo>
                  <a:pt x="61" y="228"/>
                </a:lnTo>
                <a:lnTo>
                  <a:pt x="52" y="237"/>
                </a:lnTo>
                <a:lnTo>
                  <a:pt x="42" y="243"/>
                </a:lnTo>
                <a:lnTo>
                  <a:pt x="32" y="250"/>
                </a:lnTo>
                <a:lnTo>
                  <a:pt x="21" y="258"/>
                </a:lnTo>
                <a:lnTo>
                  <a:pt x="11" y="265"/>
                </a:lnTo>
                <a:lnTo>
                  <a:pt x="0" y="272"/>
                </a:lnTo>
                <a:lnTo>
                  <a:pt x="7" y="280"/>
                </a:lnTo>
                <a:lnTo>
                  <a:pt x="19" y="273"/>
                </a:lnTo>
                <a:lnTo>
                  <a:pt x="30" y="266"/>
                </a:lnTo>
                <a:lnTo>
                  <a:pt x="40" y="258"/>
                </a:lnTo>
                <a:lnTo>
                  <a:pt x="50" y="250"/>
                </a:lnTo>
                <a:lnTo>
                  <a:pt x="60" y="243"/>
                </a:lnTo>
                <a:lnTo>
                  <a:pt x="70" y="236"/>
                </a:lnTo>
                <a:lnTo>
                  <a:pt x="79" y="228"/>
                </a:lnTo>
                <a:lnTo>
                  <a:pt x="88" y="220"/>
                </a:lnTo>
                <a:lnTo>
                  <a:pt x="97" y="212"/>
                </a:lnTo>
                <a:lnTo>
                  <a:pt x="105" y="204"/>
                </a:lnTo>
                <a:lnTo>
                  <a:pt x="113" y="196"/>
                </a:lnTo>
                <a:lnTo>
                  <a:pt x="121" y="188"/>
                </a:lnTo>
                <a:lnTo>
                  <a:pt x="127" y="179"/>
                </a:lnTo>
                <a:lnTo>
                  <a:pt x="135" y="171"/>
                </a:lnTo>
                <a:lnTo>
                  <a:pt x="141" y="161"/>
                </a:lnTo>
                <a:lnTo>
                  <a:pt x="148" y="154"/>
                </a:lnTo>
                <a:lnTo>
                  <a:pt x="154" y="145"/>
                </a:lnTo>
                <a:lnTo>
                  <a:pt x="160" y="136"/>
                </a:lnTo>
                <a:lnTo>
                  <a:pt x="165" y="126"/>
                </a:lnTo>
                <a:lnTo>
                  <a:pt x="170" y="118"/>
                </a:lnTo>
                <a:lnTo>
                  <a:pt x="175" y="109"/>
                </a:lnTo>
                <a:lnTo>
                  <a:pt x="180" y="99"/>
                </a:lnTo>
                <a:lnTo>
                  <a:pt x="183" y="90"/>
                </a:lnTo>
                <a:lnTo>
                  <a:pt x="188" y="81"/>
                </a:lnTo>
                <a:lnTo>
                  <a:pt x="191" y="71"/>
                </a:lnTo>
                <a:lnTo>
                  <a:pt x="196" y="62"/>
                </a:lnTo>
                <a:lnTo>
                  <a:pt x="199" y="52"/>
                </a:lnTo>
                <a:lnTo>
                  <a:pt x="201" y="42"/>
                </a:lnTo>
                <a:lnTo>
                  <a:pt x="205" y="32"/>
                </a:lnTo>
                <a:lnTo>
                  <a:pt x="207" y="22"/>
                </a:lnTo>
                <a:lnTo>
                  <a:pt x="209" y="12"/>
                </a:lnTo>
                <a:lnTo>
                  <a:pt x="212" y="2"/>
                </a:lnTo>
                <a:lnTo>
                  <a:pt x="210" y="2"/>
                </a:lnTo>
                <a:lnTo>
                  <a:pt x="199" y="0"/>
                </a:lnTo>
              </a:path>
            </a:pathLst>
          </a:custGeom>
          <a:solidFill>
            <a:srgbClr val="790015"/>
          </a:solidFill>
          <a:ln w="12700" cap="rnd">
            <a:solidFill>
              <a:srgbClr val="FC0128"/>
            </a:solidFill>
            <a:round/>
            <a:headEnd/>
            <a:tailEnd/>
          </a:ln>
        </p:spPr>
        <p:txBody>
          <a:bodyPr/>
          <a:lstStyle/>
          <a:p>
            <a:endParaRPr lang="en-US"/>
          </a:p>
        </p:txBody>
      </p:sp>
      <p:sp>
        <p:nvSpPr>
          <p:cNvPr id="53479" name="Freeform 245"/>
          <p:cNvSpPr>
            <a:spLocks/>
          </p:cNvSpPr>
          <p:nvPr/>
        </p:nvSpPr>
        <p:spPr bwMode="auto">
          <a:xfrm>
            <a:off x="4908554" y="3560764"/>
            <a:ext cx="112713" cy="881063"/>
          </a:xfrm>
          <a:custGeom>
            <a:avLst/>
            <a:gdLst>
              <a:gd name="T0" fmla="*/ 2147483647 w 78"/>
              <a:gd name="T1" fmla="*/ 2147483647 h 610"/>
              <a:gd name="T2" fmla="*/ 2147483647 w 78"/>
              <a:gd name="T3" fmla="*/ 2147483647 h 610"/>
              <a:gd name="T4" fmla="*/ 2147483647 w 78"/>
              <a:gd name="T5" fmla="*/ 2147483647 h 610"/>
              <a:gd name="T6" fmla="*/ 2147483647 w 78"/>
              <a:gd name="T7" fmla="*/ 2147483647 h 610"/>
              <a:gd name="T8" fmla="*/ 2147483647 w 78"/>
              <a:gd name="T9" fmla="*/ 2147483647 h 610"/>
              <a:gd name="T10" fmla="*/ 2147483647 w 78"/>
              <a:gd name="T11" fmla="*/ 2147483647 h 610"/>
              <a:gd name="T12" fmla="*/ 2147483647 w 78"/>
              <a:gd name="T13" fmla="*/ 2147483647 h 610"/>
              <a:gd name="T14" fmla="*/ 2147483647 w 78"/>
              <a:gd name="T15" fmla="*/ 2147483647 h 610"/>
              <a:gd name="T16" fmla="*/ 2147483647 w 78"/>
              <a:gd name="T17" fmla="*/ 2147483647 h 610"/>
              <a:gd name="T18" fmla="*/ 2147483647 w 78"/>
              <a:gd name="T19" fmla="*/ 2147483647 h 610"/>
              <a:gd name="T20" fmla="*/ 2147483647 w 78"/>
              <a:gd name="T21" fmla="*/ 2147483647 h 610"/>
              <a:gd name="T22" fmla="*/ 2147483647 w 78"/>
              <a:gd name="T23" fmla="*/ 2147483647 h 610"/>
              <a:gd name="T24" fmla="*/ 2147483647 w 78"/>
              <a:gd name="T25" fmla="*/ 2147483647 h 610"/>
              <a:gd name="T26" fmla="*/ 2147483647 w 78"/>
              <a:gd name="T27" fmla="*/ 2147483647 h 610"/>
              <a:gd name="T28" fmla="*/ 2147483647 w 78"/>
              <a:gd name="T29" fmla="*/ 2147483647 h 610"/>
              <a:gd name="T30" fmla="*/ 2147483647 w 78"/>
              <a:gd name="T31" fmla="*/ 2147483647 h 610"/>
              <a:gd name="T32" fmla="*/ 2147483647 w 78"/>
              <a:gd name="T33" fmla="*/ 2147483647 h 610"/>
              <a:gd name="T34" fmla="*/ 2147483647 w 78"/>
              <a:gd name="T35" fmla="*/ 2147483647 h 610"/>
              <a:gd name="T36" fmla="*/ 2147483647 w 78"/>
              <a:gd name="T37" fmla="*/ 2147483647 h 610"/>
              <a:gd name="T38" fmla="*/ 2147483647 w 78"/>
              <a:gd name="T39" fmla="*/ 2147483647 h 610"/>
              <a:gd name="T40" fmla="*/ 2147483647 w 78"/>
              <a:gd name="T41" fmla="*/ 2147483647 h 610"/>
              <a:gd name="T42" fmla="*/ 2147483647 w 78"/>
              <a:gd name="T43" fmla="*/ 2147483647 h 610"/>
              <a:gd name="T44" fmla="*/ 2147483647 w 78"/>
              <a:gd name="T45" fmla="*/ 2147483647 h 610"/>
              <a:gd name="T46" fmla="*/ 2147483647 w 78"/>
              <a:gd name="T47" fmla="*/ 2147483647 h 610"/>
              <a:gd name="T48" fmla="*/ 2147483647 w 78"/>
              <a:gd name="T49" fmla="*/ 2147483647 h 610"/>
              <a:gd name="T50" fmla="*/ 2147483647 w 78"/>
              <a:gd name="T51" fmla="*/ 2147483647 h 610"/>
              <a:gd name="T52" fmla="*/ 2147483647 w 78"/>
              <a:gd name="T53" fmla="*/ 2147483647 h 610"/>
              <a:gd name="T54" fmla="*/ 2147483647 w 78"/>
              <a:gd name="T55" fmla="*/ 2147483647 h 610"/>
              <a:gd name="T56" fmla="*/ 2147483647 w 78"/>
              <a:gd name="T57" fmla="*/ 2147483647 h 610"/>
              <a:gd name="T58" fmla="*/ 2147483647 w 78"/>
              <a:gd name="T59" fmla="*/ 2147483647 h 610"/>
              <a:gd name="T60" fmla="*/ 2147483647 w 78"/>
              <a:gd name="T61" fmla="*/ 2147483647 h 610"/>
              <a:gd name="T62" fmla="*/ 2147483647 w 78"/>
              <a:gd name="T63" fmla="*/ 2147483647 h 610"/>
              <a:gd name="T64" fmla="*/ 2147483647 w 78"/>
              <a:gd name="T65" fmla="*/ 0 h 610"/>
              <a:gd name="T66" fmla="*/ 2147483647 w 78"/>
              <a:gd name="T67" fmla="*/ 2147483647 h 61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8"/>
              <a:gd name="T103" fmla="*/ 0 h 610"/>
              <a:gd name="T104" fmla="*/ 78 w 78"/>
              <a:gd name="T105" fmla="*/ 610 h 61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8" h="610">
                <a:moveTo>
                  <a:pt x="39" y="2"/>
                </a:moveTo>
                <a:lnTo>
                  <a:pt x="43" y="20"/>
                </a:lnTo>
                <a:lnTo>
                  <a:pt x="47" y="40"/>
                </a:lnTo>
                <a:lnTo>
                  <a:pt x="49" y="60"/>
                </a:lnTo>
                <a:lnTo>
                  <a:pt x="53" y="78"/>
                </a:lnTo>
                <a:lnTo>
                  <a:pt x="56" y="98"/>
                </a:lnTo>
                <a:lnTo>
                  <a:pt x="57" y="117"/>
                </a:lnTo>
                <a:lnTo>
                  <a:pt x="60" y="136"/>
                </a:lnTo>
                <a:lnTo>
                  <a:pt x="62" y="156"/>
                </a:lnTo>
                <a:lnTo>
                  <a:pt x="63" y="174"/>
                </a:lnTo>
                <a:lnTo>
                  <a:pt x="64" y="194"/>
                </a:lnTo>
                <a:lnTo>
                  <a:pt x="64" y="213"/>
                </a:lnTo>
                <a:lnTo>
                  <a:pt x="64" y="232"/>
                </a:lnTo>
                <a:lnTo>
                  <a:pt x="64" y="252"/>
                </a:lnTo>
                <a:lnTo>
                  <a:pt x="64" y="270"/>
                </a:lnTo>
                <a:lnTo>
                  <a:pt x="64" y="289"/>
                </a:lnTo>
                <a:lnTo>
                  <a:pt x="63" y="310"/>
                </a:lnTo>
                <a:lnTo>
                  <a:pt x="61" y="327"/>
                </a:lnTo>
                <a:lnTo>
                  <a:pt x="60" y="347"/>
                </a:lnTo>
                <a:lnTo>
                  <a:pt x="57" y="366"/>
                </a:lnTo>
                <a:lnTo>
                  <a:pt x="55" y="385"/>
                </a:lnTo>
                <a:lnTo>
                  <a:pt x="52" y="404"/>
                </a:lnTo>
                <a:lnTo>
                  <a:pt x="48" y="423"/>
                </a:lnTo>
                <a:lnTo>
                  <a:pt x="46" y="441"/>
                </a:lnTo>
                <a:lnTo>
                  <a:pt x="41" y="460"/>
                </a:lnTo>
                <a:lnTo>
                  <a:pt x="38" y="479"/>
                </a:lnTo>
                <a:lnTo>
                  <a:pt x="33" y="497"/>
                </a:lnTo>
                <a:lnTo>
                  <a:pt x="29" y="515"/>
                </a:lnTo>
                <a:lnTo>
                  <a:pt x="23" y="533"/>
                </a:lnTo>
                <a:lnTo>
                  <a:pt x="19" y="552"/>
                </a:lnTo>
                <a:lnTo>
                  <a:pt x="13" y="570"/>
                </a:lnTo>
                <a:lnTo>
                  <a:pt x="6" y="589"/>
                </a:lnTo>
                <a:lnTo>
                  <a:pt x="0" y="606"/>
                </a:lnTo>
                <a:lnTo>
                  <a:pt x="12" y="609"/>
                </a:lnTo>
                <a:lnTo>
                  <a:pt x="19" y="591"/>
                </a:lnTo>
                <a:lnTo>
                  <a:pt x="24" y="572"/>
                </a:lnTo>
                <a:lnTo>
                  <a:pt x="30" y="555"/>
                </a:lnTo>
                <a:lnTo>
                  <a:pt x="36" y="536"/>
                </a:lnTo>
                <a:lnTo>
                  <a:pt x="40" y="518"/>
                </a:lnTo>
                <a:lnTo>
                  <a:pt x="46" y="498"/>
                </a:lnTo>
                <a:lnTo>
                  <a:pt x="49" y="481"/>
                </a:lnTo>
                <a:lnTo>
                  <a:pt x="55" y="462"/>
                </a:lnTo>
                <a:lnTo>
                  <a:pt x="57" y="443"/>
                </a:lnTo>
                <a:lnTo>
                  <a:pt x="62" y="424"/>
                </a:lnTo>
                <a:lnTo>
                  <a:pt x="64" y="406"/>
                </a:lnTo>
                <a:lnTo>
                  <a:pt x="67" y="386"/>
                </a:lnTo>
                <a:lnTo>
                  <a:pt x="70" y="367"/>
                </a:lnTo>
                <a:lnTo>
                  <a:pt x="72" y="348"/>
                </a:lnTo>
                <a:lnTo>
                  <a:pt x="73" y="328"/>
                </a:lnTo>
                <a:lnTo>
                  <a:pt x="74" y="310"/>
                </a:lnTo>
                <a:lnTo>
                  <a:pt x="75" y="290"/>
                </a:lnTo>
                <a:lnTo>
                  <a:pt x="77" y="271"/>
                </a:lnTo>
                <a:lnTo>
                  <a:pt x="77" y="252"/>
                </a:lnTo>
                <a:lnTo>
                  <a:pt x="77" y="232"/>
                </a:lnTo>
                <a:lnTo>
                  <a:pt x="77" y="213"/>
                </a:lnTo>
                <a:lnTo>
                  <a:pt x="75" y="194"/>
                </a:lnTo>
                <a:lnTo>
                  <a:pt x="74" y="174"/>
                </a:lnTo>
                <a:lnTo>
                  <a:pt x="73" y="155"/>
                </a:lnTo>
                <a:lnTo>
                  <a:pt x="72" y="135"/>
                </a:lnTo>
                <a:lnTo>
                  <a:pt x="70" y="117"/>
                </a:lnTo>
                <a:lnTo>
                  <a:pt x="67" y="96"/>
                </a:lnTo>
                <a:lnTo>
                  <a:pt x="65" y="77"/>
                </a:lnTo>
                <a:lnTo>
                  <a:pt x="62" y="58"/>
                </a:lnTo>
                <a:lnTo>
                  <a:pt x="58" y="39"/>
                </a:lnTo>
                <a:lnTo>
                  <a:pt x="56" y="20"/>
                </a:lnTo>
                <a:lnTo>
                  <a:pt x="52" y="0"/>
                </a:lnTo>
                <a:lnTo>
                  <a:pt x="50" y="0"/>
                </a:lnTo>
                <a:lnTo>
                  <a:pt x="39" y="2"/>
                </a:lnTo>
              </a:path>
            </a:pathLst>
          </a:custGeom>
          <a:solidFill>
            <a:srgbClr val="790015"/>
          </a:solidFill>
          <a:ln w="12700" cap="rnd">
            <a:solidFill>
              <a:srgbClr val="FC0128"/>
            </a:solidFill>
            <a:round/>
            <a:headEnd/>
            <a:tailEnd/>
          </a:ln>
        </p:spPr>
        <p:txBody>
          <a:bodyPr/>
          <a:lstStyle/>
          <a:p>
            <a:endParaRPr lang="en-US"/>
          </a:p>
        </p:txBody>
      </p:sp>
      <p:sp>
        <p:nvSpPr>
          <p:cNvPr id="53480" name="Freeform 246"/>
          <p:cNvSpPr>
            <a:spLocks/>
          </p:cNvSpPr>
          <p:nvPr/>
        </p:nvSpPr>
        <p:spPr bwMode="auto">
          <a:xfrm>
            <a:off x="4826002" y="3338513"/>
            <a:ext cx="157163" cy="228600"/>
          </a:xfrm>
          <a:custGeom>
            <a:avLst/>
            <a:gdLst>
              <a:gd name="T0" fmla="*/ 2147483647 w 108"/>
              <a:gd name="T1" fmla="*/ 2147483647 h 158"/>
              <a:gd name="T2" fmla="*/ 2147483647 w 108"/>
              <a:gd name="T3" fmla="*/ 2147483647 h 158"/>
              <a:gd name="T4" fmla="*/ 2147483647 w 108"/>
              <a:gd name="T5" fmla="*/ 2147483647 h 158"/>
              <a:gd name="T6" fmla="*/ 2147483647 w 108"/>
              <a:gd name="T7" fmla="*/ 2147483647 h 158"/>
              <a:gd name="T8" fmla="*/ 2147483647 w 108"/>
              <a:gd name="T9" fmla="*/ 2147483647 h 158"/>
              <a:gd name="T10" fmla="*/ 2147483647 w 108"/>
              <a:gd name="T11" fmla="*/ 2147483647 h 158"/>
              <a:gd name="T12" fmla="*/ 2147483647 w 108"/>
              <a:gd name="T13" fmla="*/ 2147483647 h 158"/>
              <a:gd name="T14" fmla="*/ 2147483647 w 108"/>
              <a:gd name="T15" fmla="*/ 2147483647 h 158"/>
              <a:gd name="T16" fmla="*/ 2147483647 w 108"/>
              <a:gd name="T17" fmla="*/ 2147483647 h 158"/>
              <a:gd name="T18" fmla="*/ 2147483647 w 108"/>
              <a:gd name="T19" fmla="*/ 2147483647 h 158"/>
              <a:gd name="T20" fmla="*/ 2147483647 w 108"/>
              <a:gd name="T21" fmla="*/ 2147483647 h 158"/>
              <a:gd name="T22" fmla="*/ 2147483647 w 108"/>
              <a:gd name="T23" fmla="*/ 2147483647 h 158"/>
              <a:gd name="T24" fmla="*/ 2147483647 w 108"/>
              <a:gd name="T25" fmla="*/ 2147483647 h 158"/>
              <a:gd name="T26" fmla="*/ 2147483647 w 108"/>
              <a:gd name="T27" fmla="*/ 2147483647 h 158"/>
              <a:gd name="T28" fmla="*/ 2147483647 w 108"/>
              <a:gd name="T29" fmla="*/ 2147483647 h 158"/>
              <a:gd name="T30" fmla="*/ 2147483647 w 108"/>
              <a:gd name="T31" fmla="*/ 2147483647 h 158"/>
              <a:gd name="T32" fmla="*/ 2147483647 w 108"/>
              <a:gd name="T33" fmla="*/ 2147483647 h 158"/>
              <a:gd name="T34" fmla="*/ 2147483647 w 108"/>
              <a:gd name="T35" fmla="*/ 2147483647 h 158"/>
              <a:gd name="T36" fmla="*/ 2147483647 w 108"/>
              <a:gd name="T37" fmla="*/ 2147483647 h 158"/>
              <a:gd name="T38" fmla="*/ 2147483647 w 108"/>
              <a:gd name="T39" fmla="*/ 2147483647 h 158"/>
              <a:gd name="T40" fmla="*/ 2147483647 w 108"/>
              <a:gd name="T41" fmla="*/ 2147483647 h 158"/>
              <a:gd name="T42" fmla="*/ 2147483647 w 108"/>
              <a:gd name="T43" fmla="*/ 2147483647 h 158"/>
              <a:gd name="T44" fmla="*/ 2147483647 w 108"/>
              <a:gd name="T45" fmla="*/ 2147483647 h 158"/>
              <a:gd name="T46" fmla="*/ 2147483647 w 108"/>
              <a:gd name="T47" fmla="*/ 2147483647 h 158"/>
              <a:gd name="T48" fmla="*/ 2147483647 w 108"/>
              <a:gd name="T49" fmla="*/ 2147483647 h 158"/>
              <a:gd name="T50" fmla="*/ 2147483647 w 108"/>
              <a:gd name="T51" fmla="*/ 2147483647 h 158"/>
              <a:gd name="T52" fmla="*/ 2147483647 w 108"/>
              <a:gd name="T53" fmla="*/ 2147483647 h 158"/>
              <a:gd name="T54" fmla="*/ 2147483647 w 108"/>
              <a:gd name="T55" fmla="*/ 2147483647 h 158"/>
              <a:gd name="T56" fmla="*/ 2147483647 w 108"/>
              <a:gd name="T57" fmla="*/ 2147483647 h 158"/>
              <a:gd name="T58" fmla="*/ 2147483647 w 108"/>
              <a:gd name="T59" fmla="*/ 2147483647 h 158"/>
              <a:gd name="T60" fmla="*/ 2147483647 w 108"/>
              <a:gd name="T61" fmla="*/ 2147483647 h 158"/>
              <a:gd name="T62" fmla="*/ 2147483647 w 108"/>
              <a:gd name="T63" fmla="*/ 2147483647 h 158"/>
              <a:gd name="T64" fmla="*/ 2147483647 w 108"/>
              <a:gd name="T65" fmla="*/ 0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8"/>
              <a:gd name="T100" fmla="*/ 0 h 158"/>
              <a:gd name="T101" fmla="*/ 108 w 108"/>
              <a:gd name="T102" fmla="*/ 158 h 1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8" h="158">
                <a:moveTo>
                  <a:pt x="0" y="4"/>
                </a:moveTo>
                <a:lnTo>
                  <a:pt x="4" y="9"/>
                </a:lnTo>
                <a:lnTo>
                  <a:pt x="7" y="14"/>
                </a:lnTo>
                <a:lnTo>
                  <a:pt x="12" y="19"/>
                </a:lnTo>
                <a:lnTo>
                  <a:pt x="15" y="23"/>
                </a:lnTo>
                <a:lnTo>
                  <a:pt x="20" y="28"/>
                </a:lnTo>
                <a:lnTo>
                  <a:pt x="23" y="33"/>
                </a:lnTo>
                <a:lnTo>
                  <a:pt x="27" y="38"/>
                </a:lnTo>
                <a:lnTo>
                  <a:pt x="30" y="42"/>
                </a:lnTo>
                <a:lnTo>
                  <a:pt x="34" y="47"/>
                </a:lnTo>
                <a:lnTo>
                  <a:pt x="37" y="52"/>
                </a:lnTo>
                <a:lnTo>
                  <a:pt x="41" y="55"/>
                </a:lnTo>
                <a:lnTo>
                  <a:pt x="45" y="61"/>
                </a:lnTo>
                <a:lnTo>
                  <a:pt x="48" y="65"/>
                </a:lnTo>
                <a:lnTo>
                  <a:pt x="51" y="70"/>
                </a:lnTo>
                <a:lnTo>
                  <a:pt x="54" y="74"/>
                </a:lnTo>
                <a:lnTo>
                  <a:pt x="57" y="79"/>
                </a:lnTo>
                <a:lnTo>
                  <a:pt x="61" y="84"/>
                </a:lnTo>
                <a:lnTo>
                  <a:pt x="64" y="89"/>
                </a:lnTo>
                <a:lnTo>
                  <a:pt x="67" y="94"/>
                </a:lnTo>
                <a:lnTo>
                  <a:pt x="69" y="99"/>
                </a:lnTo>
                <a:lnTo>
                  <a:pt x="72" y="103"/>
                </a:lnTo>
                <a:lnTo>
                  <a:pt x="75" y="108"/>
                </a:lnTo>
                <a:lnTo>
                  <a:pt x="77" y="113"/>
                </a:lnTo>
                <a:lnTo>
                  <a:pt x="80" y="118"/>
                </a:lnTo>
                <a:lnTo>
                  <a:pt x="82" y="122"/>
                </a:lnTo>
                <a:lnTo>
                  <a:pt x="84" y="127"/>
                </a:lnTo>
                <a:lnTo>
                  <a:pt x="86" y="132"/>
                </a:lnTo>
                <a:lnTo>
                  <a:pt x="87" y="137"/>
                </a:lnTo>
                <a:lnTo>
                  <a:pt x="90" y="142"/>
                </a:lnTo>
                <a:lnTo>
                  <a:pt x="92" y="147"/>
                </a:lnTo>
                <a:lnTo>
                  <a:pt x="94" y="152"/>
                </a:lnTo>
                <a:lnTo>
                  <a:pt x="95" y="157"/>
                </a:lnTo>
                <a:lnTo>
                  <a:pt x="107" y="154"/>
                </a:lnTo>
                <a:lnTo>
                  <a:pt x="105" y="149"/>
                </a:lnTo>
                <a:lnTo>
                  <a:pt x="103" y="144"/>
                </a:lnTo>
                <a:lnTo>
                  <a:pt x="102" y="139"/>
                </a:lnTo>
                <a:lnTo>
                  <a:pt x="101" y="134"/>
                </a:lnTo>
                <a:lnTo>
                  <a:pt x="98" y="129"/>
                </a:lnTo>
                <a:lnTo>
                  <a:pt x="95" y="124"/>
                </a:lnTo>
                <a:lnTo>
                  <a:pt x="94" y="119"/>
                </a:lnTo>
                <a:lnTo>
                  <a:pt x="91" y="113"/>
                </a:lnTo>
                <a:lnTo>
                  <a:pt x="89" y="108"/>
                </a:lnTo>
                <a:lnTo>
                  <a:pt x="86" y="104"/>
                </a:lnTo>
                <a:lnTo>
                  <a:pt x="84" y="100"/>
                </a:lnTo>
                <a:lnTo>
                  <a:pt x="81" y="95"/>
                </a:lnTo>
                <a:lnTo>
                  <a:pt x="78" y="90"/>
                </a:lnTo>
                <a:lnTo>
                  <a:pt x="75" y="84"/>
                </a:lnTo>
                <a:lnTo>
                  <a:pt x="72" y="79"/>
                </a:lnTo>
                <a:lnTo>
                  <a:pt x="69" y="74"/>
                </a:lnTo>
                <a:lnTo>
                  <a:pt x="65" y="70"/>
                </a:lnTo>
                <a:lnTo>
                  <a:pt x="62" y="65"/>
                </a:lnTo>
                <a:lnTo>
                  <a:pt x="59" y="60"/>
                </a:lnTo>
                <a:lnTo>
                  <a:pt x="55" y="55"/>
                </a:lnTo>
                <a:lnTo>
                  <a:pt x="51" y="51"/>
                </a:lnTo>
                <a:lnTo>
                  <a:pt x="48" y="46"/>
                </a:lnTo>
                <a:lnTo>
                  <a:pt x="45" y="41"/>
                </a:lnTo>
                <a:lnTo>
                  <a:pt x="41" y="37"/>
                </a:lnTo>
                <a:lnTo>
                  <a:pt x="37" y="32"/>
                </a:lnTo>
                <a:lnTo>
                  <a:pt x="33" y="27"/>
                </a:lnTo>
                <a:lnTo>
                  <a:pt x="29" y="22"/>
                </a:lnTo>
                <a:lnTo>
                  <a:pt x="25" y="18"/>
                </a:lnTo>
                <a:lnTo>
                  <a:pt x="21" y="13"/>
                </a:lnTo>
                <a:lnTo>
                  <a:pt x="18" y="9"/>
                </a:lnTo>
                <a:lnTo>
                  <a:pt x="13" y="3"/>
                </a:lnTo>
                <a:lnTo>
                  <a:pt x="10" y="0"/>
                </a:lnTo>
                <a:lnTo>
                  <a:pt x="0" y="4"/>
                </a:lnTo>
              </a:path>
            </a:pathLst>
          </a:custGeom>
          <a:solidFill>
            <a:srgbClr val="790015"/>
          </a:solidFill>
          <a:ln w="12700" cap="rnd">
            <a:solidFill>
              <a:srgbClr val="FC0128"/>
            </a:solidFill>
            <a:round/>
            <a:headEnd/>
            <a:tailEnd/>
          </a:ln>
        </p:spPr>
        <p:txBody>
          <a:bodyPr/>
          <a:lstStyle/>
          <a:p>
            <a:endParaRPr lang="en-US"/>
          </a:p>
        </p:txBody>
      </p:sp>
      <p:grpSp>
        <p:nvGrpSpPr>
          <p:cNvPr id="53481" name="Group 247"/>
          <p:cNvGrpSpPr>
            <a:grpSpLocks/>
          </p:cNvGrpSpPr>
          <p:nvPr/>
        </p:nvGrpSpPr>
        <p:grpSpPr bwMode="auto">
          <a:xfrm rot="363424">
            <a:off x="3443289" y="5305429"/>
            <a:ext cx="411163" cy="265113"/>
            <a:chOff x="2440" y="3310"/>
            <a:chExt cx="292" cy="167"/>
          </a:xfrm>
        </p:grpSpPr>
        <p:sp>
          <p:nvSpPr>
            <p:cNvPr id="53510" name="Freeform 248"/>
            <p:cNvSpPr>
              <a:spLocks/>
            </p:cNvSpPr>
            <p:nvPr/>
          </p:nvSpPr>
          <p:spPr bwMode="gray">
            <a:xfrm rot="-900000">
              <a:off x="2490" y="3310"/>
              <a:ext cx="242" cy="167"/>
            </a:xfrm>
            <a:custGeom>
              <a:avLst/>
              <a:gdLst>
                <a:gd name="T0" fmla="*/ 2 w 314"/>
                <a:gd name="T1" fmla="*/ 2147483647 h 83"/>
                <a:gd name="T2" fmla="*/ 2 w 314"/>
                <a:gd name="T3" fmla="*/ 2147483647 h 83"/>
                <a:gd name="T4" fmla="*/ 2 w 314"/>
                <a:gd name="T5" fmla="*/ 2147483647 h 83"/>
                <a:gd name="T6" fmla="*/ 2 w 314"/>
                <a:gd name="T7" fmla="*/ 2147483647 h 83"/>
                <a:gd name="T8" fmla="*/ 2 w 314"/>
                <a:gd name="T9" fmla="*/ 2147483647 h 83"/>
                <a:gd name="T10" fmla="*/ 2 w 314"/>
                <a:gd name="T11" fmla="*/ 2147483647 h 83"/>
                <a:gd name="T12" fmla="*/ 2 w 314"/>
                <a:gd name="T13" fmla="*/ 2147483647 h 83"/>
                <a:gd name="T14" fmla="*/ 2 w 314"/>
                <a:gd name="T15" fmla="*/ 2147483647 h 83"/>
                <a:gd name="T16" fmla="*/ 2 w 314"/>
                <a:gd name="T17" fmla="*/ 2147483647 h 83"/>
                <a:gd name="T18" fmla="*/ 2 w 314"/>
                <a:gd name="T19" fmla="*/ 2147483647 h 83"/>
                <a:gd name="T20" fmla="*/ 2 w 314"/>
                <a:gd name="T21" fmla="*/ 2147483647 h 83"/>
                <a:gd name="T22" fmla="*/ 2 w 314"/>
                <a:gd name="T23" fmla="*/ 2147483647 h 83"/>
                <a:gd name="T24" fmla="*/ 2 w 314"/>
                <a:gd name="T25" fmla="*/ 2147483647 h 83"/>
                <a:gd name="T26" fmla="*/ 2 w 314"/>
                <a:gd name="T27" fmla="*/ 2147483647 h 83"/>
                <a:gd name="T28" fmla="*/ 2 w 314"/>
                <a:gd name="T29" fmla="*/ 2147483647 h 83"/>
                <a:gd name="T30" fmla="*/ 2 w 314"/>
                <a:gd name="T31" fmla="*/ 2147483647 h 83"/>
                <a:gd name="T32" fmla="*/ 2 w 314"/>
                <a:gd name="T33" fmla="*/ 2147483647 h 83"/>
                <a:gd name="T34" fmla="*/ 2 w 314"/>
                <a:gd name="T35" fmla="*/ 2147483647 h 83"/>
                <a:gd name="T36" fmla="*/ 2 w 314"/>
                <a:gd name="T37" fmla="*/ 2147483647 h 83"/>
                <a:gd name="T38" fmla="*/ 2 w 314"/>
                <a:gd name="T39" fmla="*/ 2147483647 h 83"/>
                <a:gd name="T40" fmla="*/ 2 w 314"/>
                <a:gd name="T41" fmla="*/ 2147483647 h 83"/>
                <a:gd name="T42" fmla="*/ 2 w 314"/>
                <a:gd name="T43" fmla="*/ 2147483647 h 83"/>
                <a:gd name="T44" fmla="*/ 2 w 314"/>
                <a:gd name="T45" fmla="*/ 2147483647 h 83"/>
                <a:gd name="T46" fmla="*/ 2 w 314"/>
                <a:gd name="T47" fmla="*/ 2147483647 h 83"/>
                <a:gd name="T48" fmla="*/ 2 w 314"/>
                <a:gd name="T49" fmla="*/ 2147483647 h 83"/>
                <a:gd name="T50" fmla="*/ 2 w 314"/>
                <a:gd name="T51" fmla="*/ 2147483647 h 83"/>
                <a:gd name="T52" fmla="*/ 2 w 314"/>
                <a:gd name="T53" fmla="*/ 2147483647 h 83"/>
                <a:gd name="T54" fmla="*/ 2 w 314"/>
                <a:gd name="T55" fmla="*/ 2147483647 h 83"/>
                <a:gd name="T56" fmla="*/ 2 w 314"/>
                <a:gd name="T57" fmla="*/ 2147483647 h 83"/>
                <a:gd name="T58" fmla="*/ 2 w 314"/>
                <a:gd name="T59" fmla="*/ 2147483647 h 83"/>
                <a:gd name="T60" fmla="*/ 2 w 314"/>
                <a:gd name="T61" fmla="*/ 2147483647 h 83"/>
                <a:gd name="T62" fmla="*/ 2 w 314"/>
                <a:gd name="T63" fmla="*/ 2147483647 h 83"/>
                <a:gd name="T64" fmla="*/ 2 w 314"/>
                <a:gd name="T65" fmla="*/ 0 h 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4"/>
                <a:gd name="T100" fmla="*/ 0 h 83"/>
                <a:gd name="T101" fmla="*/ 314 w 314"/>
                <a:gd name="T102" fmla="*/ 83 h 8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4" h="83">
                  <a:moveTo>
                    <a:pt x="0" y="7"/>
                  </a:moveTo>
                  <a:lnTo>
                    <a:pt x="7" y="13"/>
                  </a:lnTo>
                  <a:lnTo>
                    <a:pt x="16" y="18"/>
                  </a:lnTo>
                  <a:lnTo>
                    <a:pt x="25" y="23"/>
                  </a:lnTo>
                  <a:lnTo>
                    <a:pt x="33" y="27"/>
                  </a:lnTo>
                  <a:lnTo>
                    <a:pt x="43" y="32"/>
                  </a:lnTo>
                  <a:lnTo>
                    <a:pt x="52" y="36"/>
                  </a:lnTo>
                  <a:lnTo>
                    <a:pt x="61" y="39"/>
                  </a:lnTo>
                  <a:lnTo>
                    <a:pt x="71" y="43"/>
                  </a:lnTo>
                  <a:lnTo>
                    <a:pt x="80" y="46"/>
                  </a:lnTo>
                  <a:lnTo>
                    <a:pt x="89" y="50"/>
                  </a:lnTo>
                  <a:lnTo>
                    <a:pt x="99" y="53"/>
                  </a:lnTo>
                  <a:lnTo>
                    <a:pt x="109" y="56"/>
                  </a:lnTo>
                  <a:lnTo>
                    <a:pt x="120" y="59"/>
                  </a:lnTo>
                  <a:lnTo>
                    <a:pt x="130" y="61"/>
                  </a:lnTo>
                  <a:lnTo>
                    <a:pt x="140" y="64"/>
                  </a:lnTo>
                  <a:lnTo>
                    <a:pt x="150" y="66"/>
                  </a:lnTo>
                  <a:lnTo>
                    <a:pt x="160" y="68"/>
                  </a:lnTo>
                  <a:lnTo>
                    <a:pt x="170" y="70"/>
                  </a:lnTo>
                  <a:lnTo>
                    <a:pt x="181" y="72"/>
                  </a:lnTo>
                  <a:lnTo>
                    <a:pt x="190" y="74"/>
                  </a:lnTo>
                  <a:lnTo>
                    <a:pt x="201" y="75"/>
                  </a:lnTo>
                  <a:lnTo>
                    <a:pt x="212" y="76"/>
                  </a:lnTo>
                  <a:lnTo>
                    <a:pt x="222" y="78"/>
                  </a:lnTo>
                  <a:lnTo>
                    <a:pt x="233" y="79"/>
                  </a:lnTo>
                  <a:lnTo>
                    <a:pt x="242" y="79"/>
                  </a:lnTo>
                  <a:lnTo>
                    <a:pt x="252" y="80"/>
                  </a:lnTo>
                  <a:lnTo>
                    <a:pt x="262" y="81"/>
                  </a:lnTo>
                  <a:lnTo>
                    <a:pt x="272" y="81"/>
                  </a:lnTo>
                  <a:lnTo>
                    <a:pt x="283" y="82"/>
                  </a:lnTo>
                  <a:lnTo>
                    <a:pt x="292" y="82"/>
                  </a:lnTo>
                  <a:lnTo>
                    <a:pt x="302" y="82"/>
                  </a:lnTo>
                  <a:lnTo>
                    <a:pt x="313" y="82"/>
                  </a:lnTo>
                  <a:lnTo>
                    <a:pt x="313" y="72"/>
                  </a:lnTo>
                  <a:lnTo>
                    <a:pt x="302" y="72"/>
                  </a:lnTo>
                  <a:lnTo>
                    <a:pt x="292" y="72"/>
                  </a:lnTo>
                  <a:lnTo>
                    <a:pt x="283" y="72"/>
                  </a:lnTo>
                  <a:lnTo>
                    <a:pt x="273" y="71"/>
                  </a:lnTo>
                  <a:lnTo>
                    <a:pt x="263" y="70"/>
                  </a:lnTo>
                  <a:lnTo>
                    <a:pt x="253" y="70"/>
                  </a:lnTo>
                  <a:lnTo>
                    <a:pt x="243" y="69"/>
                  </a:lnTo>
                  <a:lnTo>
                    <a:pt x="233" y="69"/>
                  </a:lnTo>
                  <a:lnTo>
                    <a:pt x="224" y="68"/>
                  </a:lnTo>
                  <a:lnTo>
                    <a:pt x="214" y="66"/>
                  </a:lnTo>
                  <a:lnTo>
                    <a:pt x="203" y="65"/>
                  </a:lnTo>
                  <a:lnTo>
                    <a:pt x="192" y="64"/>
                  </a:lnTo>
                  <a:lnTo>
                    <a:pt x="182" y="62"/>
                  </a:lnTo>
                  <a:lnTo>
                    <a:pt x="173" y="60"/>
                  </a:lnTo>
                  <a:lnTo>
                    <a:pt x="163" y="59"/>
                  </a:lnTo>
                  <a:lnTo>
                    <a:pt x="153" y="56"/>
                  </a:lnTo>
                  <a:lnTo>
                    <a:pt x="143" y="54"/>
                  </a:lnTo>
                  <a:lnTo>
                    <a:pt x="133" y="52"/>
                  </a:lnTo>
                  <a:lnTo>
                    <a:pt x="123" y="49"/>
                  </a:lnTo>
                  <a:lnTo>
                    <a:pt x="114" y="47"/>
                  </a:lnTo>
                  <a:lnTo>
                    <a:pt x="104" y="44"/>
                  </a:lnTo>
                  <a:lnTo>
                    <a:pt x="95" y="41"/>
                  </a:lnTo>
                  <a:lnTo>
                    <a:pt x="85" y="38"/>
                  </a:lnTo>
                  <a:lnTo>
                    <a:pt x="76" y="34"/>
                  </a:lnTo>
                  <a:lnTo>
                    <a:pt x="67" y="31"/>
                  </a:lnTo>
                  <a:lnTo>
                    <a:pt x="58" y="27"/>
                  </a:lnTo>
                  <a:lnTo>
                    <a:pt x="49" y="23"/>
                  </a:lnTo>
                  <a:lnTo>
                    <a:pt x="40" y="18"/>
                  </a:lnTo>
                  <a:lnTo>
                    <a:pt x="31" y="14"/>
                  </a:lnTo>
                  <a:lnTo>
                    <a:pt x="23" y="9"/>
                  </a:lnTo>
                  <a:lnTo>
                    <a:pt x="15" y="4"/>
                  </a:lnTo>
                  <a:lnTo>
                    <a:pt x="7" y="0"/>
                  </a:lnTo>
                  <a:lnTo>
                    <a:pt x="0" y="7"/>
                  </a:lnTo>
                </a:path>
              </a:pathLst>
            </a:custGeom>
            <a:solidFill>
              <a:schemeClr val="tx1"/>
            </a:solidFill>
            <a:ln w="12700" cap="rnd">
              <a:solidFill>
                <a:schemeClr val="bg2"/>
              </a:solidFill>
              <a:round/>
              <a:headEnd/>
              <a:tailEnd/>
            </a:ln>
          </p:spPr>
          <p:txBody>
            <a:bodyPr/>
            <a:lstStyle/>
            <a:p>
              <a:endParaRPr lang="en-US"/>
            </a:p>
          </p:txBody>
        </p:sp>
        <p:sp>
          <p:nvSpPr>
            <p:cNvPr id="53511" name="Freeform 249"/>
            <p:cNvSpPr>
              <a:spLocks/>
            </p:cNvSpPr>
            <p:nvPr/>
          </p:nvSpPr>
          <p:spPr bwMode="gray">
            <a:xfrm>
              <a:off x="2440" y="3329"/>
              <a:ext cx="87" cy="60"/>
            </a:xfrm>
            <a:custGeom>
              <a:avLst/>
              <a:gdLst>
                <a:gd name="T0" fmla="*/ 0 w 86"/>
                <a:gd name="T1" fmla="*/ 0 h 66"/>
                <a:gd name="T2" fmla="*/ 35 w 86"/>
                <a:gd name="T3" fmla="*/ 5 h 66"/>
                <a:gd name="T4" fmla="*/ 139 w 86"/>
                <a:gd name="T5" fmla="*/ 5 h 66"/>
                <a:gd name="T6" fmla="*/ 0 w 86"/>
                <a:gd name="T7" fmla="*/ 0 h 66"/>
                <a:gd name="T8" fmla="*/ 0 60000 65536"/>
                <a:gd name="T9" fmla="*/ 0 60000 65536"/>
                <a:gd name="T10" fmla="*/ 0 60000 65536"/>
                <a:gd name="T11" fmla="*/ 0 60000 65536"/>
                <a:gd name="T12" fmla="*/ 0 w 86"/>
                <a:gd name="T13" fmla="*/ 0 h 66"/>
                <a:gd name="T14" fmla="*/ 86 w 86"/>
                <a:gd name="T15" fmla="*/ 66 h 66"/>
              </a:gdLst>
              <a:ahLst/>
              <a:cxnLst>
                <a:cxn ang="T8">
                  <a:pos x="T0" y="T1"/>
                </a:cxn>
                <a:cxn ang="T9">
                  <a:pos x="T2" y="T3"/>
                </a:cxn>
                <a:cxn ang="T10">
                  <a:pos x="T4" y="T5"/>
                </a:cxn>
                <a:cxn ang="T11">
                  <a:pos x="T6" y="T7"/>
                </a:cxn>
              </a:cxnLst>
              <a:rect l="T12" t="T13" r="T14" b="T15"/>
              <a:pathLst>
                <a:path w="86" h="66">
                  <a:moveTo>
                    <a:pt x="0" y="0"/>
                  </a:moveTo>
                  <a:lnTo>
                    <a:pt x="35" y="65"/>
                  </a:lnTo>
                  <a:lnTo>
                    <a:pt x="85" y="15"/>
                  </a:lnTo>
                  <a:lnTo>
                    <a:pt x="0" y="0"/>
                  </a:lnTo>
                </a:path>
              </a:pathLst>
            </a:custGeom>
            <a:solidFill>
              <a:srgbClr val="FFFFFF"/>
            </a:solidFill>
            <a:ln w="12700" cap="rnd">
              <a:solidFill>
                <a:schemeClr val="bg2"/>
              </a:solidFill>
              <a:round/>
              <a:headEnd/>
              <a:tailEnd/>
            </a:ln>
          </p:spPr>
          <p:txBody>
            <a:bodyPr/>
            <a:lstStyle/>
            <a:p>
              <a:endParaRPr lang="en-US"/>
            </a:p>
          </p:txBody>
        </p:sp>
      </p:grpSp>
      <p:sp>
        <p:nvSpPr>
          <p:cNvPr id="53482" name="Rectangle 250"/>
          <p:cNvSpPr>
            <a:spLocks noChangeArrowheads="1"/>
          </p:cNvSpPr>
          <p:nvPr/>
        </p:nvSpPr>
        <p:spPr bwMode="gray">
          <a:xfrm>
            <a:off x="5057775" y="3638961"/>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3" name="Rectangle 251"/>
          <p:cNvSpPr>
            <a:spLocks noChangeArrowheads="1"/>
          </p:cNvSpPr>
          <p:nvPr/>
        </p:nvSpPr>
        <p:spPr bwMode="gray">
          <a:xfrm rot="1500000">
            <a:off x="4930465" y="4445410"/>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4" name="Rectangle 252"/>
          <p:cNvSpPr>
            <a:spLocks noChangeArrowheads="1"/>
          </p:cNvSpPr>
          <p:nvPr/>
        </p:nvSpPr>
        <p:spPr bwMode="gray">
          <a:xfrm rot="2040000">
            <a:off x="4549465" y="4854985"/>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5" name="Rectangle 253"/>
          <p:cNvSpPr>
            <a:spLocks noChangeArrowheads="1"/>
          </p:cNvSpPr>
          <p:nvPr/>
        </p:nvSpPr>
        <p:spPr bwMode="gray">
          <a:xfrm rot="-960000">
            <a:off x="5292414" y="4639085"/>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6" name="Rectangle 254"/>
          <p:cNvSpPr>
            <a:spLocks noChangeArrowheads="1"/>
          </p:cNvSpPr>
          <p:nvPr/>
        </p:nvSpPr>
        <p:spPr bwMode="gray">
          <a:xfrm>
            <a:off x="5329238" y="5129624"/>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7" name="Rectangle 255"/>
          <p:cNvSpPr>
            <a:spLocks noChangeArrowheads="1"/>
          </p:cNvSpPr>
          <p:nvPr/>
        </p:nvSpPr>
        <p:spPr bwMode="gray">
          <a:xfrm rot="-2460000">
            <a:off x="5254314" y="3948524"/>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8" name="Rectangle 256"/>
          <p:cNvSpPr>
            <a:spLocks noChangeArrowheads="1"/>
          </p:cNvSpPr>
          <p:nvPr/>
        </p:nvSpPr>
        <p:spPr bwMode="gray">
          <a:xfrm rot="-4320000">
            <a:off x="5705166" y="4230304"/>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9" name="Rectangle 257"/>
          <p:cNvSpPr>
            <a:spLocks noChangeArrowheads="1"/>
          </p:cNvSpPr>
          <p:nvPr/>
        </p:nvSpPr>
        <p:spPr bwMode="gray">
          <a:xfrm rot="-600000">
            <a:off x="4971469" y="341683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0" name="Rectangle 258"/>
          <p:cNvSpPr>
            <a:spLocks noChangeArrowheads="1"/>
          </p:cNvSpPr>
          <p:nvPr/>
        </p:nvSpPr>
        <p:spPr bwMode="gray">
          <a:xfrm rot="-960000">
            <a:off x="5176256" y="4482051"/>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1" name="Rectangle 259"/>
          <p:cNvSpPr>
            <a:spLocks noChangeArrowheads="1"/>
          </p:cNvSpPr>
          <p:nvPr/>
        </p:nvSpPr>
        <p:spPr bwMode="gray">
          <a:xfrm rot="180000">
            <a:off x="5031793" y="3980400"/>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2" name="Rectangle 260"/>
          <p:cNvSpPr>
            <a:spLocks noChangeArrowheads="1"/>
          </p:cNvSpPr>
          <p:nvPr/>
        </p:nvSpPr>
        <p:spPr bwMode="gray">
          <a:xfrm rot="900000">
            <a:off x="4971469" y="4266151"/>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3" name="Rectangle 261"/>
          <p:cNvSpPr>
            <a:spLocks noChangeArrowheads="1"/>
          </p:cNvSpPr>
          <p:nvPr/>
        </p:nvSpPr>
        <p:spPr bwMode="gray">
          <a:xfrm rot="180000">
            <a:off x="5291349" y="4950363"/>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4" name="Rectangle 262"/>
          <p:cNvSpPr>
            <a:spLocks noChangeArrowheads="1"/>
          </p:cNvSpPr>
          <p:nvPr/>
        </p:nvSpPr>
        <p:spPr bwMode="gray">
          <a:xfrm rot="-4860000">
            <a:off x="5961275" y="434393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5" name="Rectangle 263"/>
          <p:cNvSpPr>
            <a:spLocks noChangeArrowheads="1"/>
          </p:cNvSpPr>
          <p:nvPr/>
        </p:nvSpPr>
        <p:spPr bwMode="gray">
          <a:xfrm rot="-3720000">
            <a:off x="5434225" y="415978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6" name="Rectangle 264"/>
          <p:cNvSpPr>
            <a:spLocks noChangeArrowheads="1"/>
          </p:cNvSpPr>
          <p:nvPr/>
        </p:nvSpPr>
        <p:spPr bwMode="gray">
          <a:xfrm rot="180000">
            <a:off x="5277856" y="5396451"/>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7" name="Rectangle 265"/>
          <p:cNvSpPr>
            <a:spLocks noChangeArrowheads="1"/>
          </p:cNvSpPr>
          <p:nvPr/>
        </p:nvSpPr>
        <p:spPr bwMode="gray">
          <a:xfrm rot="2700000">
            <a:off x="4244666" y="5285992"/>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98" name="Rectangle 266"/>
          <p:cNvSpPr>
            <a:spLocks noChangeArrowheads="1"/>
          </p:cNvSpPr>
          <p:nvPr/>
        </p:nvSpPr>
        <p:spPr bwMode="gray">
          <a:xfrm rot="2640000">
            <a:off x="4728581" y="4704300"/>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9" name="Rectangle 267"/>
          <p:cNvSpPr>
            <a:spLocks noChangeArrowheads="1"/>
          </p:cNvSpPr>
          <p:nvPr/>
        </p:nvSpPr>
        <p:spPr bwMode="gray">
          <a:xfrm rot="1740000">
            <a:off x="4392825" y="513133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500" name="Rectangle 268"/>
          <p:cNvSpPr>
            <a:spLocks noChangeArrowheads="1"/>
          </p:cNvSpPr>
          <p:nvPr/>
        </p:nvSpPr>
        <p:spPr bwMode="gray">
          <a:xfrm rot="4560000">
            <a:off x="4013413" y="543613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1290521" name="Rectangle 281"/>
          <p:cNvSpPr>
            <a:spLocks noChangeArrowheads="1"/>
          </p:cNvSpPr>
          <p:nvPr/>
        </p:nvSpPr>
        <p:spPr bwMode="auto">
          <a:xfrm>
            <a:off x="1786288" y="1057726"/>
            <a:ext cx="1723230" cy="82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p>
            <a:r>
              <a:rPr lang="en-US" sz="1600" b="1" dirty="0">
                <a:latin typeface="Helvetica" pitchFamily="34" charset="0"/>
              </a:rPr>
              <a:t> Decreased</a:t>
            </a:r>
            <a:br>
              <a:rPr lang="en-US" sz="1600" b="1" dirty="0">
                <a:latin typeface="Helvetica" pitchFamily="34" charset="0"/>
              </a:rPr>
            </a:br>
            <a:r>
              <a:rPr lang="en-GB" sz="1600" b="1" dirty="0">
                <a:latin typeface="Helvetica" pitchFamily="34" charset="0"/>
                <a:sym typeface="Symbol" pitchFamily="18" charset="2"/>
              </a:rPr>
              <a:t>satiation neuro-</a:t>
            </a:r>
          </a:p>
          <a:p>
            <a:r>
              <a:rPr lang="en-GB" sz="1600" b="1" dirty="0">
                <a:latin typeface="Helvetica" pitchFamily="34" charset="0"/>
                <a:sym typeface="Symbol" pitchFamily="18" charset="2"/>
              </a:rPr>
              <a:t>transmission</a:t>
            </a:r>
            <a:endParaRPr lang="en-US" sz="1600" b="1" dirty="0">
              <a:latin typeface="Helvetica" pitchFamily="34" charset="0"/>
            </a:endParaRPr>
          </a:p>
        </p:txBody>
      </p:sp>
      <p:sp>
        <p:nvSpPr>
          <p:cNvPr id="53503" name="AutoShape 282"/>
          <p:cNvSpPr>
            <a:spLocks noChangeArrowheads="1"/>
          </p:cNvSpPr>
          <p:nvPr/>
        </p:nvSpPr>
        <p:spPr bwMode="auto">
          <a:xfrm rot="70396" flipH="1">
            <a:off x="1842303" y="3034870"/>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p>
            <a:endParaRPr lang="en-US"/>
          </a:p>
        </p:txBody>
      </p:sp>
      <p:sp>
        <p:nvSpPr>
          <p:cNvPr id="1290523" name="Rectangle 283"/>
          <p:cNvSpPr>
            <a:spLocks noChangeArrowheads="1"/>
          </p:cNvSpPr>
          <p:nvPr/>
        </p:nvSpPr>
        <p:spPr bwMode="white">
          <a:xfrm>
            <a:off x="6781803" y="1903256"/>
            <a:ext cx="213042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p>
            <a:pPr algn="ctr"/>
            <a:r>
              <a:rPr lang="en-US" sz="1600" b="1" dirty="0">
                <a:latin typeface="Helvetica" pitchFamily="34" charset="0"/>
              </a:rPr>
              <a:t>Increased  renal glucose reabsorption</a:t>
            </a:r>
          </a:p>
        </p:txBody>
      </p:sp>
      <p:sp>
        <p:nvSpPr>
          <p:cNvPr id="1290524" name="Rectangle 284"/>
          <p:cNvSpPr>
            <a:spLocks noChangeArrowheads="1"/>
          </p:cNvSpPr>
          <p:nvPr/>
        </p:nvSpPr>
        <p:spPr bwMode="auto">
          <a:xfrm>
            <a:off x="6858002" y="2971802"/>
            <a:ext cx="1585371" cy="58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p>
            <a:r>
              <a:rPr lang="en-US" sz="1600" b="1">
                <a:latin typeface="Helvetica" pitchFamily="34" charset="0"/>
              </a:rPr>
              <a:t>     Decreased </a:t>
            </a:r>
            <a:br>
              <a:rPr lang="en-US" sz="1600" b="1">
                <a:latin typeface="Helvetica" pitchFamily="34" charset="0"/>
              </a:rPr>
            </a:br>
            <a:r>
              <a:rPr lang="en-GB" sz="1600" b="1">
                <a:latin typeface="Helvetica" pitchFamily="34" charset="0"/>
                <a:sym typeface="Symbol" pitchFamily="18" charset="2"/>
              </a:rPr>
              <a:t>Gut hormones</a:t>
            </a:r>
            <a:endParaRPr lang="en-US" sz="1600" b="1">
              <a:latin typeface="Helvetica" pitchFamily="34" charset="0"/>
            </a:endParaRPr>
          </a:p>
        </p:txBody>
      </p:sp>
      <p:sp>
        <p:nvSpPr>
          <p:cNvPr id="53506" name="AutoShape 285"/>
          <p:cNvSpPr>
            <a:spLocks noChangeArrowheads="1"/>
          </p:cNvSpPr>
          <p:nvPr/>
        </p:nvSpPr>
        <p:spPr bwMode="auto">
          <a:xfrm rot="-1584972">
            <a:off x="7234981" y="1523759"/>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p>
            <a:endParaRPr lang="en-US"/>
          </a:p>
        </p:txBody>
      </p:sp>
      <p:sp>
        <p:nvSpPr>
          <p:cNvPr id="53507" name="AutoShape 286"/>
          <p:cNvSpPr>
            <a:spLocks noChangeArrowheads="1"/>
          </p:cNvSpPr>
          <p:nvPr/>
        </p:nvSpPr>
        <p:spPr bwMode="auto">
          <a:xfrm rot="-9630385">
            <a:off x="6815139" y="4787858"/>
            <a:ext cx="844551"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p>
            <a:endParaRPr lang="en-US"/>
          </a:p>
        </p:txBody>
      </p:sp>
      <p:sp>
        <p:nvSpPr>
          <p:cNvPr id="53508" name="AutoShape 287"/>
          <p:cNvSpPr>
            <a:spLocks noChangeArrowheads="1"/>
          </p:cNvSpPr>
          <p:nvPr/>
        </p:nvSpPr>
        <p:spPr bwMode="auto">
          <a:xfrm rot="-9630385">
            <a:off x="1791492" y="1945001"/>
            <a:ext cx="717451" cy="250819"/>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p>
            <a:endParaRPr lang="en-US" dirty="0"/>
          </a:p>
        </p:txBody>
      </p:sp>
    </p:spTree>
    <p:custDataLst>
      <p:tags r:id="rId1"/>
    </p:custDataLst>
    <p:extLst>
      <p:ext uri="{BB962C8B-B14F-4D97-AF65-F5344CB8AC3E}">
        <p14:creationId xmlns:p14="http://schemas.microsoft.com/office/powerpoint/2010/main" val="2965603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290458"/>
                                        </p:tgtEl>
                                        <p:attrNameLst>
                                          <p:attrName>style.visibility</p:attrName>
                                        </p:attrNameLst>
                                      </p:cBhvr>
                                      <p:to>
                                        <p:strVal val="visible"/>
                                      </p:to>
                                    </p:set>
                                    <p:anim calcmode="lin" valueType="num">
                                      <p:cBhvr additive="base">
                                        <p:cTn id="7" dur="1000" fill="hold"/>
                                        <p:tgtEl>
                                          <p:spTgt spid="1290458"/>
                                        </p:tgtEl>
                                        <p:attrNameLst>
                                          <p:attrName>ppt_x</p:attrName>
                                        </p:attrNameLst>
                                      </p:cBhvr>
                                      <p:tavLst>
                                        <p:tav tm="0">
                                          <p:val>
                                            <p:strVal val="0-#ppt_w/2"/>
                                          </p:val>
                                        </p:tav>
                                        <p:tav tm="100000">
                                          <p:val>
                                            <p:strVal val="#ppt_x"/>
                                          </p:val>
                                        </p:tav>
                                      </p:tavLst>
                                    </p:anim>
                                    <p:anim calcmode="lin" valueType="num">
                                      <p:cBhvr additive="base">
                                        <p:cTn id="8" dur="1000" fill="hold"/>
                                        <p:tgtEl>
                                          <p:spTgt spid="129045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1290460"/>
                                        </p:tgtEl>
                                        <p:attrNameLst>
                                          <p:attrName>style.visibility</p:attrName>
                                        </p:attrNameLst>
                                      </p:cBhvr>
                                      <p:to>
                                        <p:strVal val="visible"/>
                                      </p:to>
                                    </p:set>
                                    <p:anim calcmode="lin" valueType="num">
                                      <p:cBhvr additive="base">
                                        <p:cTn id="13" dur="1000" fill="hold"/>
                                        <p:tgtEl>
                                          <p:spTgt spid="1290460"/>
                                        </p:tgtEl>
                                        <p:attrNameLst>
                                          <p:attrName>ppt_x</p:attrName>
                                        </p:attrNameLst>
                                      </p:cBhvr>
                                      <p:tavLst>
                                        <p:tav tm="0">
                                          <p:val>
                                            <p:strVal val="0-#ppt_w/2"/>
                                          </p:val>
                                        </p:tav>
                                        <p:tav tm="100000">
                                          <p:val>
                                            <p:strVal val="#ppt_x"/>
                                          </p:val>
                                        </p:tav>
                                      </p:tavLst>
                                    </p:anim>
                                    <p:anim calcmode="lin" valueType="num">
                                      <p:cBhvr additive="base">
                                        <p:cTn id="14" dur="1000" fill="hold"/>
                                        <p:tgtEl>
                                          <p:spTgt spid="1290460"/>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1290462"/>
                                        </p:tgtEl>
                                        <p:attrNameLst>
                                          <p:attrName>style.visibility</p:attrName>
                                        </p:attrNameLst>
                                      </p:cBhvr>
                                      <p:to>
                                        <p:strVal val="visible"/>
                                      </p:to>
                                    </p:set>
                                    <p:anim calcmode="lin" valueType="num">
                                      <p:cBhvr additive="base">
                                        <p:cTn id="19" dur="2000" fill="hold"/>
                                        <p:tgtEl>
                                          <p:spTgt spid="1290462"/>
                                        </p:tgtEl>
                                        <p:attrNameLst>
                                          <p:attrName>ppt_x</p:attrName>
                                        </p:attrNameLst>
                                      </p:cBhvr>
                                      <p:tavLst>
                                        <p:tav tm="0">
                                          <p:val>
                                            <p:strVal val="0-#ppt_w/2"/>
                                          </p:val>
                                        </p:tav>
                                        <p:tav tm="100000">
                                          <p:val>
                                            <p:strVal val="#ppt_x"/>
                                          </p:val>
                                        </p:tav>
                                      </p:tavLst>
                                    </p:anim>
                                    <p:anim calcmode="lin" valueType="num">
                                      <p:cBhvr additive="base">
                                        <p:cTn id="20" dur="2000" fill="hold"/>
                                        <p:tgtEl>
                                          <p:spTgt spid="129046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90444"/>
                                        </p:tgtEl>
                                        <p:attrNameLst>
                                          <p:attrName>style.visibility</p:attrName>
                                        </p:attrNameLst>
                                      </p:cBhvr>
                                      <p:to>
                                        <p:strVal val="visible"/>
                                      </p:to>
                                    </p:set>
                                    <p:anim calcmode="lin" valueType="num">
                                      <p:cBhvr additive="base">
                                        <p:cTn id="25" dur="500" fill="hold"/>
                                        <p:tgtEl>
                                          <p:spTgt spid="1290444"/>
                                        </p:tgtEl>
                                        <p:attrNameLst>
                                          <p:attrName>ppt_x</p:attrName>
                                        </p:attrNameLst>
                                      </p:cBhvr>
                                      <p:tavLst>
                                        <p:tav tm="0">
                                          <p:val>
                                            <p:strVal val="#ppt_x"/>
                                          </p:val>
                                        </p:tav>
                                        <p:tav tm="100000">
                                          <p:val>
                                            <p:strVal val="#ppt_x"/>
                                          </p:val>
                                        </p:tav>
                                      </p:tavLst>
                                    </p:anim>
                                    <p:anim calcmode="lin" valueType="num">
                                      <p:cBhvr additive="base">
                                        <p:cTn id="26" dur="500" fill="hold"/>
                                        <p:tgtEl>
                                          <p:spTgt spid="129044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1290469"/>
                                        </p:tgtEl>
                                        <p:attrNameLst>
                                          <p:attrName>style.visibility</p:attrName>
                                        </p:attrNameLst>
                                      </p:cBhvr>
                                      <p:to>
                                        <p:strVal val="visible"/>
                                      </p:to>
                                    </p:set>
                                    <p:anim calcmode="lin" valueType="num">
                                      <p:cBhvr additive="base">
                                        <p:cTn id="31" dur="2000" fill="hold"/>
                                        <p:tgtEl>
                                          <p:spTgt spid="1290469"/>
                                        </p:tgtEl>
                                        <p:attrNameLst>
                                          <p:attrName>ppt_x</p:attrName>
                                        </p:attrNameLst>
                                      </p:cBhvr>
                                      <p:tavLst>
                                        <p:tav tm="0">
                                          <p:val>
                                            <p:strVal val="0-#ppt_w/2"/>
                                          </p:val>
                                        </p:tav>
                                        <p:tav tm="100000">
                                          <p:val>
                                            <p:strVal val="#ppt_x"/>
                                          </p:val>
                                        </p:tav>
                                      </p:tavLst>
                                    </p:anim>
                                    <p:anim calcmode="lin" valueType="num">
                                      <p:cBhvr additive="base">
                                        <p:cTn id="32" dur="2000" fill="hold"/>
                                        <p:tgtEl>
                                          <p:spTgt spid="1290469"/>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290524"/>
                                        </p:tgtEl>
                                        <p:attrNameLst>
                                          <p:attrName>style.visibility</p:attrName>
                                        </p:attrNameLst>
                                      </p:cBhvr>
                                      <p:to>
                                        <p:strVal val="visible"/>
                                      </p:to>
                                    </p:set>
                                    <p:anim calcmode="lin" valueType="num">
                                      <p:cBhvr additive="base">
                                        <p:cTn id="37" dur="1000" fill="hold"/>
                                        <p:tgtEl>
                                          <p:spTgt spid="1290524"/>
                                        </p:tgtEl>
                                        <p:attrNameLst>
                                          <p:attrName>ppt_x</p:attrName>
                                        </p:attrNameLst>
                                      </p:cBhvr>
                                      <p:tavLst>
                                        <p:tav tm="0">
                                          <p:val>
                                            <p:strVal val="0-#ppt_w/2"/>
                                          </p:val>
                                        </p:tav>
                                        <p:tav tm="100000">
                                          <p:val>
                                            <p:strVal val="#ppt_x"/>
                                          </p:val>
                                        </p:tav>
                                      </p:tavLst>
                                    </p:anim>
                                    <p:anim calcmode="lin" valueType="num">
                                      <p:cBhvr additive="base">
                                        <p:cTn id="38" dur="1000" fill="hold"/>
                                        <p:tgtEl>
                                          <p:spTgt spid="1290524"/>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90521"/>
                                        </p:tgtEl>
                                        <p:attrNameLst>
                                          <p:attrName>style.visibility</p:attrName>
                                        </p:attrNameLst>
                                      </p:cBhvr>
                                      <p:to>
                                        <p:strVal val="visible"/>
                                      </p:to>
                                    </p:set>
                                    <p:anim calcmode="lin" valueType="num">
                                      <p:cBhvr additive="base">
                                        <p:cTn id="43" dur="500" fill="hold"/>
                                        <p:tgtEl>
                                          <p:spTgt spid="1290521"/>
                                        </p:tgtEl>
                                        <p:attrNameLst>
                                          <p:attrName>ppt_x</p:attrName>
                                        </p:attrNameLst>
                                      </p:cBhvr>
                                      <p:tavLst>
                                        <p:tav tm="0">
                                          <p:val>
                                            <p:strVal val="#ppt_x"/>
                                          </p:val>
                                        </p:tav>
                                        <p:tav tm="100000">
                                          <p:val>
                                            <p:strVal val="#ppt_x"/>
                                          </p:val>
                                        </p:tav>
                                      </p:tavLst>
                                    </p:anim>
                                    <p:anim calcmode="lin" valueType="num">
                                      <p:cBhvr additive="base">
                                        <p:cTn id="44" dur="500" fill="hold"/>
                                        <p:tgtEl>
                                          <p:spTgt spid="1290521"/>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90523"/>
                                        </p:tgtEl>
                                        <p:attrNameLst>
                                          <p:attrName>style.visibility</p:attrName>
                                        </p:attrNameLst>
                                      </p:cBhvr>
                                      <p:to>
                                        <p:strVal val="visible"/>
                                      </p:to>
                                    </p:set>
                                    <p:anim calcmode="lin" valueType="num">
                                      <p:cBhvr additive="base">
                                        <p:cTn id="49" dur="500" fill="hold"/>
                                        <p:tgtEl>
                                          <p:spTgt spid="1290523"/>
                                        </p:tgtEl>
                                        <p:attrNameLst>
                                          <p:attrName>ppt_x</p:attrName>
                                        </p:attrNameLst>
                                      </p:cBhvr>
                                      <p:tavLst>
                                        <p:tav tm="0">
                                          <p:val>
                                            <p:strVal val="#ppt_x"/>
                                          </p:val>
                                        </p:tav>
                                        <p:tav tm="100000">
                                          <p:val>
                                            <p:strVal val="#ppt_x"/>
                                          </p:val>
                                        </p:tav>
                                      </p:tavLst>
                                    </p:anim>
                                    <p:anim calcmode="lin" valueType="num">
                                      <p:cBhvr additive="base">
                                        <p:cTn id="50" dur="500" fill="hold"/>
                                        <p:tgtEl>
                                          <p:spTgt spid="12905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51" fill="hold" display="0">
                  <p:stCondLst>
                    <p:cond delay="indefinite"/>
                  </p:stCondLst>
                  <p:endCondLst>
                    <p:cond evt="onNext" delay="0">
                      <p:tgtEl>
                        <p:sldTgt/>
                      </p:tgtEl>
                    </p:cond>
                    <p:cond evt="onPrev" delay="0">
                      <p:tgtEl>
                        <p:sldTgt/>
                      </p:tgtEl>
                    </p:cond>
                  </p:endCondLst>
                </p:cTn>
                <p:tgtEl>
                  <p:spTgt spid="1290519"/>
                </p:tgtEl>
              </p:cMediaNode>
            </p:video>
          </p:childTnLst>
        </p:cTn>
      </p:par>
    </p:tnLst>
    <p:bldLst>
      <p:bldP spid="1290444" grpId="0"/>
      <p:bldP spid="1290458" grpId="0"/>
      <p:bldP spid="1290460" grpId="0"/>
      <p:bldP spid="1290462" grpId="0"/>
      <p:bldP spid="1290469" grpId="0"/>
      <p:bldP spid="1290521" grpId="0"/>
      <p:bldP spid="1290523" grpId="0"/>
      <p:bldP spid="129052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Poll Question 7 </a:t>
            </a:r>
          </a:p>
        </p:txBody>
      </p:sp>
      <p:sp>
        <p:nvSpPr>
          <p:cNvPr id="3" name="Content Placeholder 2"/>
          <p:cNvSpPr>
            <a:spLocks noGrp="1"/>
          </p:cNvSpPr>
          <p:nvPr>
            <p:ph sz="quarter" idx="1"/>
          </p:nvPr>
        </p:nvSpPr>
        <p:spPr/>
        <p:txBody>
          <a:bodyPr>
            <a:normAutofit/>
          </a:bodyPr>
          <a:lstStyle/>
          <a:p>
            <a:pPr lvl="0"/>
            <a:r>
              <a:rPr lang="en-US" sz="3600" dirty="0"/>
              <a:t> A potential side effect of SGLT-2 Inhibitors is:</a:t>
            </a:r>
          </a:p>
          <a:p>
            <a:pPr marL="385763" indent="-385763">
              <a:buFont typeface="+mj-lt"/>
              <a:buAutoNum type="alphaLcPeriod"/>
            </a:pPr>
            <a:r>
              <a:rPr lang="en-US" sz="3600" dirty="0"/>
              <a:t>Euglycemic DKA</a:t>
            </a:r>
          </a:p>
          <a:p>
            <a:pPr marL="385763" indent="-385763">
              <a:buFont typeface="+mj-lt"/>
              <a:buAutoNum type="alphaLcPeriod"/>
            </a:pPr>
            <a:r>
              <a:rPr lang="en-US" sz="3600" dirty="0"/>
              <a:t>Hypertension</a:t>
            </a:r>
          </a:p>
          <a:p>
            <a:pPr marL="385763" indent="-385763">
              <a:buFont typeface="+mj-lt"/>
              <a:buAutoNum type="alphaLcPeriod"/>
            </a:pPr>
            <a:r>
              <a:rPr lang="en-US" sz="3600" dirty="0"/>
              <a:t>Kidney tenderness</a:t>
            </a:r>
          </a:p>
          <a:p>
            <a:pPr marL="385763" indent="-385763">
              <a:buFont typeface="+mj-lt"/>
              <a:buAutoNum type="alphaLcPeriod"/>
            </a:pPr>
            <a:r>
              <a:rPr lang="en-US" sz="3600" dirty="0"/>
              <a:t>Increased uric acid</a:t>
            </a:r>
            <a:br>
              <a:rPr lang="en-US" dirty="0"/>
            </a:br>
            <a:endParaRPr lang="en-US" dirty="0"/>
          </a:p>
          <a:p>
            <a:pPr marL="0" indent="0">
              <a:buNone/>
            </a:pPr>
            <a:endParaRPr lang="en-US" dirty="0"/>
          </a:p>
          <a:p>
            <a:pPr marL="0" indent="0">
              <a:buNone/>
            </a:pPr>
            <a:endParaRPr lang="en-US" dirty="0"/>
          </a:p>
        </p:txBody>
      </p:sp>
      <p:pic>
        <p:nvPicPr>
          <p:cNvPr id="4" name="Picture 3"/>
          <p:cNvPicPr>
            <a:picLocks noChangeAspect="1"/>
          </p:cNvPicPr>
          <p:nvPr/>
        </p:nvPicPr>
        <p:blipFill>
          <a:blip r:embed="rId3"/>
          <a:stretch>
            <a:fillRect/>
          </a:stretch>
        </p:blipFill>
        <p:spPr>
          <a:xfrm>
            <a:off x="5829300" y="2852857"/>
            <a:ext cx="1156344" cy="1712357"/>
          </a:xfrm>
          <a:prstGeom prst="rect">
            <a:avLst/>
          </a:prstGeom>
        </p:spPr>
      </p:pic>
    </p:spTree>
    <p:custDataLst>
      <p:tags r:id="rId1"/>
    </p:custDataLst>
    <p:extLst>
      <p:ext uri="{BB962C8B-B14F-4D97-AF65-F5344CB8AC3E}">
        <p14:creationId xmlns:p14="http://schemas.microsoft.com/office/powerpoint/2010/main" val="1275770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0642" name="Rectangle 2"/>
          <p:cNvSpPr>
            <a:spLocks noGrp="1" noChangeArrowheads="1"/>
          </p:cNvSpPr>
          <p:nvPr>
            <p:ph type="title"/>
          </p:nvPr>
        </p:nvSpPr>
        <p:spPr>
          <a:xfrm>
            <a:off x="457200" y="152400"/>
            <a:ext cx="8229600" cy="726670"/>
          </a:xfrm>
        </p:spPr>
        <p:txBody>
          <a:bodyPr>
            <a:normAutofit fontScale="90000"/>
          </a:bodyPr>
          <a:lstStyle/>
          <a:p>
            <a:pPr eaLnBrk="1" hangingPunct="1">
              <a:defRPr/>
            </a:pPr>
            <a:br>
              <a:rPr lang="en-US" dirty="0">
                <a:solidFill>
                  <a:schemeClr val="accent1">
                    <a:lumMod val="20000"/>
                    <a:lumOff val="80000"/>
                  </a:schemeClr>
                </a:solidFill>
              </a:rPr>
            </a:br>
            <a:r>
              <a:rPr lang="en-US" sz="4400" dirty="0"/>
              <a:t>SGLT2 Inhibitors- “</a:t>
            </a:r>
            <a:r>
              <a:rPr lang="en-US" sz="4400" dirty="0" err="1"/>
              <a:t>Glucoretics</a:t>
            </a:r>
            <a:r>
              <a:rPr lang="en-US" sz="4400" dirty="0"/>
              <a:t>” </a:t>
            </a:r>
            <a:endParaRPr lang="en-US" dirty="0"/>
          </a:p>
        </p:txBody>
      </p:sp>
      <p:sp>
        <p:nvSpPr>
          <p:cNvPr id="1520643" name="Rectangle 3"/>
          <p:cNvSpPr>
            <a:spLocks noGrp="1" noChangeArrowheads="1"/>
          </p:cNvSpPr>
          <p:nvPr>
            <p:ph sz="quarter" idx="1"/>
          </p:nvPr>
        </p:nvSpPr>
        <p:spPr>
          <a:xfrm>
            <a:off x="457200" y="879070"/>
            <a:ext cx="8229600" cy="5826530"/>
          </a:xfrm>
        </p:spPr>
        <p:txBody>
          <a:bodyPr>
            <a:normAutofit/>
          </a:bodyPr>
          <a:lstStyle/>
          <a:p>
            <a:pPr eaLnBrk="1" hangingPunct="1">
              <a:lnSpc>
                <a:spcPct val="120000"/>
              </a:lnSpc>
              <a:defRPr/>
            </a:pPr>
            <a:r>
              <a:rPr lang="en-US" sz="3000" b="1" dirty="0"/>
              <a:t>Action</a:t>
            </a:r>
            <a:r>
              <a:rPr lang="en-US" sz="3000" dirty="0"/>
              <a:t>: decreases renal reabsorption of glucose proximal tubule of kidneys (reset renal threshold)</a:t>
            </a:r>
          </a:p>
          <a:p>
            <a:pPr eaLnBrk="1" hangingPunct="1">
              <a:lnSpc>
                <a:spcPct val="120000"/>
              </a:lnSpc>
              <a:defRPr/>
            </a:pPr>
            <a:r>
              <a:rPr lang="en-US" sz="3000" b="1" dirty="0"/>
              <a:t>Preferred</a:t>
            </a:r>
            <a:r>
              <a:rPr lang="en-US" sz="3000" dirty="0"/>
              <a:t> diabetes treatment for people with heart and kidney failure. Decreases BG &amp; CV Risk. </a:t>
            </a:r>
          </a:p>
          <a:p>
            <a:pPr eaLnBrk="1" hangingPunct="1">
              <a:lnSpc>
                <a:spcPct val="120000"/>
              </a:lnSpc>
              <a:defRPr/>
            </a:pPr>
            <a:r>
              <a:rPr lang="en-US" sz="2800" dirty="0"/>
              <a:t>AWP: ~$650 a month</a:t>
            </a:r>
          </a:p>
          <a:p>
            <a:pPr lvl="2">
              <a:lnSpc>
                <a:spcPct val="80000"/>
              </a:lnSpc>
              <a:defRPr/>
            </a:pPr>
            <a:endParaRPr lang="en-US"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0" indent="0">
              <a:lnSpc>
                <a:spcPct val="80000"/>
              </a:lnSpc>
              <a:buNone/>
              <a:defRPr/>
            </a:pPr>
            <a:r>
              <a:rPr lang="en-US" dirty="0">
                <a:solidFill>
                  <a:srgbClr val="FFFFFF"/>
                </a:solidFill>
              </a:rPr>
              <a:t>%	‘f</a:t>
            </a:r>
          </a:p>
        </p:txBody>
      </p:sp>
      <p:pic>
        <p:nvPicPr>
          <p:cNvPr id="61447" name="Picture 115" descr="body_parts_kidne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5278" y="1798498"/>
            <a:ext cx="2228851" cy="1035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07B7F358-45F2-4E4A-9BFC-AB3B73078416}"/>
              </a:ext>
            </a:extLst>
          </p:cNvPr>
          <p:cNvPicPr>
            <a:picLocks noChangeAspect="1"/>
          </p:cNvPicPr>
          <p:nvPr/>
        </p:nvPicPr>
        <p:blipFill>
          <a:blip r:embed="rId5"/>
          <a:stretch>
            <a:fillRect/>
          </a:stretch>
        </p:blipFill>
        <p:spPr>
          <a:xfrm>
            <a:off x="3951514" y="5463410"/>
            <a:ext cx="3912984" cy="515520"/>
          </a:xfrm>
          <a:prstGeom prst="rect">
            <a:avLst/>
          </a:prstGeom>
        </p:spPr>
      </p:pic>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1F176328-963D-86E6-6E3D-7C8C6875E998}"/>
                  </a:ext>
                </a:extLst>
              </p14:cNvPr>
              <p14:cNvContentPartPr/>
              <p14:nvPr/>
            </p14:nvContentPartPr>
            <p14:xfrm>
              <a:off x="5242798" y="4946348"/>
              <a:ext cx="2621700" cy="63179"/>
            </p14:xfrm>
          </p:contentPart>
        </mc:Choice>
        <mc:Fallback xmlns="">
          <p:pic>
            <p:nvPicPr>
              <p:cNvPr id="3" name="Ink 2">
                <a:extLst>
                  <a:ext uri="{FF2B5EF4-FFF2-40B4-BE49-F238E27FC236}">
                    <a16:creationId xmlns:a16="http://schemas.microsoft.com/office/drawing/2014/main" id="{1F176328-963D-86E6-6E3D-7C8C6875E998}"/>
                  </a:ext>
                </a:extLst>
              </p:cNvPr>
              <p:cNvPicPr/>
              <p:nvPr/>
            </p:nvPicPr>
            <p:blipFill>
              <a:blip r:embed="rId8"/>
              <a:stretch>
                <a:fillRect/>
              </a:stretch>
            </p:blipFill>
            <p:spPr>
              <a:xfrm>
                <a:off x="5188809" y="4838657"/>
                <a:ext cx="2729318" cy="278203"/>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5" name="Ink 4">
                <a:extLst>
                  <a:ext uri="{FF2B5EF4-FFF2-40B4-BE49-F238E27FC236}">
                    <a16:creationId xmlns:a16="http://schemas.microsoft.com/office/drawing/2014/main" id="{9D2DD918-AC6A-3ABC-C74C-5280FE908065}"/>
                  </a:ext>
                </a:extLst>
              </p14:cNvPr>
              <p14:cNvContentPartPr/>
              <p14:nvPr/>
            </p14:nvContentPartPr>
            <p14:xfrm>
              <a:off x="6411943" y="4861024"/>
              <a:ext cx="1967761" cy="7830"/>
            </p14:xfrm>
          </p:contentPart>
        </mc:Choice>
        <mc:Fallback xmlns="">
          <p:pic>
            <p:nvPicPr>
              <p:cNvPr id="5" name="Ink 4">
                <a:extLst>
                  <a:ext uri="{FF2B5EF4-FFF2-40B4-BE49-F238E27FC236}">
                    <a16:creationId xmlns:a16="http://schemas.microsoft.com/office/drawing/2014/main" id="{9D2DD918-AC6A-3ABC-C74C-5280FE908065}"/>
                  </a:ext>
                </a:extLst>
              </p:cNvPr>
              <p:cNvPicPr/>
              <p:nvPr/>
            </p:nvPicPr>
            <p:blipFill>
              <a:blip r:embed="rId10"/>
              <a:stretch>
                <a:fillRect/>
              </a:stretch>
            </p:blipFill>
            <p:spPr>
              <a:xfrm>
                <a:off x="6357943" y="4754251"/>
                <a:ext cx="2075401" cy="221020"/>
              </a:xfrm>
              <a:prstGeom prst="rect">
                <a:avLst/>
              </a:prstGeom>
            </p:spPr>
          </p:pic>
        </mc:Fallback>
      </mc:AlternateContent>
      <p:pic>
        <p:nvPicPr>
          <p:cNvPr id="6" name="Picture 5">
            <a:extLst>
              <a:ext uri="{FF2B5EF4-FFF2-40B4-BE49-F238E27FC236}">
                <a16:creationId xmlns:a16="http://schemas.microsoft.com/office/drawing/2014/main" id="{F23EB13D-85BE-FF0E-7F43-0E45ECD674B4}"/>
              </a:ext>
            </a:extLst>
          </p:cNvPr>
          <p:cNvPicPr>
            <a:picLocks noChangeAspect="1"/>
          </p:cNvPicPr>
          <p:nvPr/>
        </p:nvPicPr>
        <p:blipFill>
          <a:blip r:embed="rId11"/>
          <a:stretch>
            <a:fillRect/>
          </a:stretch>
        </p:blipFill>
        <p:spPr>
          <a:xfrm>
            <a:off x="381000" y="3257333"/>
            <a:ext cx="8686800" cy="3504387"/>
          </a:xfrm>
          <a:prstGeom prst="rect">
            <a:avLst/>
          </a:prstGeom>
        </p:spPr>
      </p:pic>
    </p:spTree>
    <p:custDataLst>
      <p:tags r:id="rId1"/>
    </p:custDataLst>
    <p:extLst>
      <p:ext uri="{BB962C8B-B14F-4D97-AF65-F5344CB8AC3E}">
        <p14:creationId xmlns:p14="http://schemas.microsoft.com/office/powerpoint/2010/main" val="3643102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a:extLst>
              <a:ext uri="{FF2B5EF4-FFF2-40B4-BE49-F238E27FC236}">
                <a16:creationId xmlns:a16="http://schemas.microsoft.com/office/drawing/2014/main" id="{87134344-F5D5-435B-A74D-FE1C27A41EDC}"/>
              </a:ext>
            </a:extLst>
          </p:cNvPr>
          <p:cNvSpPr>
            <a:spLocks noGrp="1" noChangeArrowheads="1"/>
          </p:cNvSpPr>
          <p:nvPr>
            <p:ph type="title"/>
          </p:nvPr>
        </p:nvSpPr>
        <p:spPr/>
        <p:txBody>
          <a:bodyPr>
            <a:normAutofit/>
          </a:bodyPr>
          <a:lstStyle/>
          <a:p>
            <a:pPr eaLnBrk="1" hangingPunct="1"/>
            <a:r>
              <a:rPr lang="en-US" altLang="en-US" sz="4400" dirty="0"/>
              <a:t>Benefits of SGLT-2 Inhibitors</a:t>
            </a:r>
          </a:p>
        </p:txBody>
      </p:sp>
      <p:sp>
        <p:nvSpPr>
          <p:cNvPr id="2" name="Content Placeholder 1">
            <a:extLst>
              <a:ext uri="{FF2B5EF4-FFF2-40B4-BE49-F238E27FC236}">
                <a16:creationId xmlns:a16="http://schemas.microsoft.com/office/drawing/2014/main" id="{E33144C4-6370-3579-8382-CEB511D8DECB}"/>
              </a:ext>
            </a:extLst>
          </p:cNvPr>
          <p:cNvSpPr>
            <a:spLocks noGrp="1"/>
          </p:cNvSpPr>
          <p:nvPr>
            <p:ph sz="quarter" idx="1"/>
          </p:nvPr>
        </p:nvSpPr>
        <p:spPr/>
        <p:txBody>
          <a:bodyPr/>
          <a:lstStyle/>
          <a:p>
            <a:endParaRPr lang="en-US"/>
          </a:p>
        </p:txBody>
      </p:sp>
      <p:graphicFrame>
        <p:nvGraphicFramePr>
          <p:cNvPr id="7" name="Diagram 6">
            <a:extLst>
              <a:ext uri="{FF2B5EF4-FFF2-40B4-BE49-F238E27FC236}">
                <a16:creationId xmlns:a16="http://schemas.microsoft.com/office/drawing/2014/main" id="{AFA8AEFE-89C3-4FEE-A2E1-5E81EC4B537E}"/>
              </a:ext>
            </a:extLst>
          </p:cNvPr>
          <p:cNvGraphicFramePr/>
          <p:nvPr/>
        </p:nvGraphicFramePr>
        <p:xfrm>
          <a:off x="350730" y="1740065"/>
          <a:ext cx="8336071" cy="4129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41450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a:extLst>
              <a:ext uri="{FF2B5EF4-FFF2-40B4-BE49-F238E27FC236}">
                <a16:creationId xmlns:a16="http://schemas.microsoft.com/office/drawing/2014/main" id="{B760BF84-C6DA-439D-8E18-43D602B5FD7D}"/>
              </a:ext>
            </a:extLst>
          </p:cNvPr>
          <p:cNvSpPr>
            <a:spLocks noGrp="1" noChangeArrowheads="1"/>
          </p:cNvSpPr>
          <p:nvPr>
            <p:ph type="title"/>
          </p:nvPr>
        </p:nvSpPr>
        <p:spPr/>
        <p:txBody>
          <a:bodyPr>
            <a:normAutofit/>
          </a:bodyPr>
          <a:lstStyle/>
          <a:p>
            <a:pPr eaLnBrk="1" hangingPunct="1"/>
            <a:r>
              <a:rPr lang="en-US" altLang="en-US" sz="4400" dirty="0"/>
              <a:t>Side Effects of SGLT-2 Inhibitors</a:t>
            </a:r>
          </a:p>
        </p:txBody>
      </p:sp>
      <p:sp>
        <p:nvSpPr>
          <p:cNvPr id="3" name="Content Placeholder 2">
            <a:extLst>
              <a:ext uri="{FF2B5EF4-FFF2-40B4-BE49-F238E27FC236}">
                <a16:creationId xmlns:a16="http://schemas.microsoft.com/office/drawing/2014/main" id="{9D70A1F1-1135-DF34-9D42-C50BE4221192}"/>
              </a:ext>
            </a:extLst>
          </p:cNvPr>
          <p:cNvSpPr>
            <a:spLocks noGrp="1"/>
          </p:cNvSpPr>
          <p:nvPr>
            <p:ph sz="quarter" idx="1"/>
          </p:nvPr>
        </p:nvSpPr>
        <p:spPr/>
        <p:txBody>
          <a:bodyPr/>
          <a:lstStyle/>
          <a:p>
            <a:endParaRPr lang="en-US"/>
          </a:p>
        </p:txBody>
      </p:sp>
      <p:graphicFrame>
        <p:nvGraphicFramePr>
          <p:cNvPr id="6" name="Diagram 5">
            <a:extLst>
              <a:ext uri="{FF2B5EF4-FFF2-40B4-BE49-F238E27FC236}">
                <a16:creationId xmlns:a16="http://schemas.microsoft.com/office/drawing/2014/main" id="{44D752B9-D492-4692-A6FC-7DAB2B4231D8}"/>
              </a:ext>
            </a:extLst>
          </p:cNvPr>
          <p:cNvGraphicFramePr/>
          <p:nvPr/>
        </p:nvGraphicFramePr>
        <p:xfrm>
          <a:off x="480647" y="1438315"/>
          <a:ext cx="7983416" cy="48813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6C8DD6DB-151B-4A19-981A-6C1FADAD1FBD}"/>
              </a:ext>
            </a:extLst>
          </p:cNvPr>
          <p:cNvSpPr txBox="1"/>
          <p:nvPr/>
        </p:nvSpPr>
        <p:spPr>
          <a:xfrm>
            <a:off x="304800" y="5931069"/>
            <a:ext cx="4876800" cy="369332"/>
          </a:xfrm>
          <a:prstGeom prst="rect">
            <a:avLst/>
          </a:prstGeom>
          <a:noFill/>
        </p:spPr>
        <p:txBody>
          <a:bodyPr wrap="square" rtlCol="0">
            <a:spAutoFit/>
          </a:bodyPr>
          <a:lstStyle/>
          <a:p>
            <a:pPr algn="ctr"/>
            <a:r>
              <a:rPr lang="en-US" dirty="0"/>
              <a:t>Amputation risk? Fournier’s gangrene?  </a:t>
            </a:r>
          </a:p>
        </p:txBody>
      </p:sp>
    </p:spTree>
    <p:extLst>
      <p:ext uri="{BB962C8B-B14F-4D97-AF65-F5344CB8AC3E}">
        <p14:creationId xmlns:p14="http://schemas.microsoft.com/office/powerpoint/2010/main" val="4084909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a:extLst>
              <a:ext uri="{FF2B5EF4-FFF2-40B4-BE49-F238E27FC236}">
                <a16:creationId xmlns:a16="http://schemas.microsoft.com/office/drawing/2014/main" id="{C91E6876-E1E6-48B2-BE70-A88253617B94}"/>
              </a:ext>
            </a:extLst>
          </p:cNvPr>
          <p:cNvSpPr>
            <a:spLocks noGrp="1" noChangeArrowheads="1"/>
          </p:cNvSpPr>
          <p:nvPr>
            <p:ph type="title"/>
          </p:nvPr>
        </p:nvSpPr>
        <p:spPr>
          <a:xfrm>
            <a:off x="446689" y="123343"/>
            <a:ext cx="8229600" cy="838200"/>
          </a:xfrm>
        </p:spPr>
        <p:txBody>
          <a:bodyPr>
            <a:normAutofit/>
          </a:bodyPr>
          <a:lstStyle/>
          <a:p>
            <a:pPr eaLnBrk="1" hangingPunct="1"/>
            <a:r>
              <a:rPr lang="en-US" altLang="en-US" sz="4000" dirty="0"/>
              <a:t>SGLT-2i Indications Summary</a:t>
            </a:r>
          </a:p>
        </p:txBody>
      </p:sp>
      <p:sp>
        <p:nvSpPr>
          <p:cNvPr id="3" name="Content Placeholder 2">
            <a:extLst>
              <a:ext uri="{FF2B5EF4-FFF2-40B4-BE49-F238E27FC236}">
                <a16:creationId xmlns:a16="http://schemas.microsoft.com/office/drawing/2014/main" id="{B6543F3E-D23D-6891-08DD-2B5B672E4A8E}"/>
              </a:ext>
            </a:extLst>
          </p:cNvPr>
          <p:cNvSpPr>
            <a:spLocks noGrp="1"/>
          </p:cNvSpPr>
          <p:nvPr>
            <p:ph sz="quarter" idx="1"/>
          </p:nvPr>
        </p:nvSpPr>
        <p:spPr/>
        <p:txBody>
          <a:bodyPr/>
          <a:lstStyle/>
          <a:p>
            <a:endParaRPr lang="en-US"/>
          </a:p>
        </p:txBody>
      </p:sp>
      <p:sp>
        <p:nvSpPr>
          <p:cNvPr id="78877" name="TextBox 5">
            <a:extLst>
              <a:ext uri="{FF2B5EF4-FFF2-40B4-BE49-F238E27FC236}">
                <a16:creationId xmlns:a16="http://schemas.microsoft.com/office/drawing/2014/main" id="{958D2FF1-852B-4FC8-9F66-45D1FCC4FBFB}"/>
              </a:ext>
            </a:extLst>
          </p:cNvPr>
          <p:cNvSpPr txBox="1">
            <a:spLocks noChangeArrowheads="1"/>
          </p:cNvSpPr>
          <p:nvPr/>
        </p:nvSpPr>
        <p:spPr bwMode="auto">
          <a:xfrm>
            <a:off x="598124" y="6446939"/>
            <a:ext cx="7947752" cy="258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rgbClr val="86AA2C"/>
              </a:buClr>
              <a:buSzPct val="76000"/>
              <a:buFont typeface="Wingdings 3" panose="05040102010807070707" pitchFamily="18" charset="2"/>
              <a:buChar char=""/>
              <a:defRPr sz="3200">
                <a:solidFill>
                  <a:schemeClr val="tx1"/>
                </a:solidFill>
                <a:latin typeface="Calibri" panose="020F0502020204030204" pitchFamily="34" charset="0"/>
              </a:defRPr>
            </a:lvl1pPr>
            <a:lvl2pPr marL="742950" indent="-285750">
              <a:spcBef>
                <a:spcPts val="500"/>
              </a:spcBef>
              <a:buClr>
                <a:srgbClr val="86AA2C"/>
              </a:buClr>
              <a:buSzPct val="76000"/>
              <a:buFont typeface="Wingdings 3" panose="05040102010807070707" pitchFamily="18" charset="2"/>
              <a:buChar char=""/>
              <a:defRPr sz="2600">
                <a:solidFill>
                  <a:schemeClr val="tx1"/>
                </a:solidFill>
                <a:latin typeface="Calibri" panose="020F0502020204030204" pitchFamily="34" charset="0"/>
              </a:defRPr>
            </a:lvl2pPr>
            <a:lvl3pPr marL="1143000" indent="-228600">
              <a:spcBef>
                <a:spcPts val="500"/>
              </a:spcBef>
              <a:buClr>
                <a:srgbClr val="86AA2C"/>
              </a:buClr>
              <a:buSzPct val="76000"/>
              <a:buFont typeface="Wingdings 3" panose="05040102010807070707" pitchFamily="18" charset="2"/>
              <a:buChar char=""/>
              <a:defRPr sz="2200">
                <a:solidFill>
                  <a:schemeClr val="tx1"/>
                </a:solidFill>
                <a:latin typeface="Calibri" panose="020F0502020204030204" pitchFamily="34" charset="0"/>
              </a:defRPr>
            </a:lvl3pPr>
            <a:lvl4pPr marL="1600200" indent="-228600">
              <a:spcBef>
                <a:spcPts val="400"/>
              </a:spcBef>
              <a:buClr>
                <a:srgbClr val="86AA2C"/>
              </a:buClr>
              <a:buSzPct val="70000"/>
              <a:buFont typeface="Wingdings" panose="05000000000000000000" pitchFamily="2" charset="2"/>
              <a:buChar char=""/>
              <a:defRPr>
                <a:solidFill>
                  <a:schemeClr val="tx1"/>
                </a:solidFill>
                <a:latin typeface="Calibri" panose="020F0502020204030204" pitchFamily="34" charset="0"/>
              </a:defRPr>
            </a:lvl4pPr>
            <a:lvl5pPr marL="2057400" indent="-228600">
              <a:spcBef>
                <a:spcPts val="300"/>
              </a:spcBef>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5pPr>
            <a:lvl6pPr marL="25146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6pPr>
            <a:lvl7pPr marL="29718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7pPr>
            <a:lvl8pPr marL="34290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8pPr>
            <a:lvl9pPr marL="38862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9pPr>
          </a:lstStyle>
          <a:p>
            <a:pPr marL="0" marR="0" lvl="0" indent="0" algn="l" defTabSz="823692" rtl="0" eaLnBrk="1" fontAlgn="base" latinLnBrk="0" hangingPunct="1">
              <a:lnSpc>
                <a:spcPct val="100000"/>
              </a:lnSpc>
              <a:spcBef>
                <a:spcPct val="0"/>
              </a:spcBef>
              <a:spcAft>
                <a:spcPct val="0"/>
              </a:spcAft>
              <a:buClrTx/>
              <a:buSzTx/>
              <a:buFont typeface="Wingdings 3" panose="05040102010807070707" pitchFamily="18" charset="2"/>
              <a:buNone/>
              <a:tabLst/>
              <a:defRPr/>
            </a:pPr>
            <a:r>
              <a:rPr kumimoji="0" lang="en-US" altLang="en-US" sz="1081"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Package inserts, dailymed.nlm.nih.gov</a:t>
            </a:r>
          </a:p>
        </p:txBody>
      </p:sp>
      <p:graphicFrame>
        <p:nvGraphicFramePr>
          <p:cNvPr id="2" name="Table 2">
            <a:extLst>
              <a:ext uri="{FF2B5EF4-FFF2-40B4-BE49-F238E27FC236}">
                <a16:creationId xmlns:a16="http://schemas.microsoft.com/office/drawing/2014/main" id="{4119B655-8BF8-AF4A-90B6-0A3457986387}"/>
              </a:ext>
            </a:extLst>
          </p:cNvPr>
          <p:cNvGraphicFramePr>
            <a:graphicFrameLocks noGrp="1"/>
          </p:cNvGraphicFramePr>
          <p:nvPr>
            <p:extLst>
              <p:ext uri="{D42A27DB-BD31-4B8C-83A1-F6EECF244321}">
                <p14:modId xmlns:p14="http://schemas.microsoft.com/office/powerpoint/2010/main" val="1312462181"/>
              </p:ext>
            </p:extLst>
          </p:nvPr>
        </p:nvGraphicFramePr>
        <p:xfrm>
          <a:off x="467710" y="961543"/>
          <a:ext cx="8229601" cy="5817069"/>
        </p:xfrm>
        <a:graphic>
          <a:graphicData uri="http://schemas.openxmlformats.org/drawingml/2006/table">
            <a:tbl>
              <a:tblPr firstRow="1" bandRow="1">
                <a:tableStyleId>{5C22544A-7EE6-4342-B048-85BDC9FD1C3A}</a:tableStyleId>
              </a:tblPr>
              <a:tblGrid>
                <a:gridCol w="2124451">
                  <a:extLst>
                    <a:ext uri="{9D8B030D-6E8A-4147-A177-3AD203B41FA5}">
                      <a16:colId xmlns:a16="http://schemas.microsoft.com/office/drawing/2014/main" val="2292604403"/>
                    </a:ext>
                  </a:extLst>
                </a:gridCol>
                <a:gridCol w="1291609">
                  <a:extLst>
                    <a:ext uri="{9D8B030D-6E8A-4147-A177-3AD203B41FA5}">
                      <a16:colId xmlns:a16="http://schemas.microsoft.com/office/drawing/2014/main" val="3799880676"/>
                    </a:ext>
                  </a:extLst>
                </a:gridCol>
                <a:gridCol w="1475117">
                  <a:extLst>
                    <a:ext uri="{9D8B030D-6E8A-4147-A177-3AD203B41FA5}">
                      <a16:colId xmlns:a16="http://schemas.microsoft.com/office/drawing/2014/main" val="1741242859"/>
                    </a:ext>
                  </a:extLst>
                </a:gridCol>
                <a:gridCol w="1785668">
                  <a:extLst>
                    <a:ext uri="{9D8B030D-6E8A-4147-A177-3AD203B41FA5}">
                      <a16:colId xmlns:a16="http://schemas.microsoft.com/office/drawing/2014/main" val="2977410308"/>
                    </a:ext>
                  </a:extLst>
                </a:gridCol>
                <a:gridCol w="1552756">
                  <a:extLst>
                    <a:ext uri="{9D8B030D-6E8A-4147-A177-3AD203B41FA5}">
                      <a16:colId xmlns:a16="http://schemas.microsoft.com/office/drawing/2014/main" val="446227343"/>
                    </a:ext>
                  </a:extLst>
                </a:gridCol>
              </a:tblGrid>
              <a:tr h="992366">
                <a:tc>
                  <a:txBody>
                    <a:bodyPr/>
                    <a:lstStyle/>
                    <a:p>
                      <a:pPr algn="ctr"/>
                      <a:r>
                        <a:rPr lang="en-US" sz="2000" dirty="0"/>
                        <a:t>Drug</a:t>
                      </a:r>
                    </a:p>
                  </a:txBody>
                  <a:tcPr/>
                </a:tc>
                <a:tc>
                  <a:txBody>
                    <a:bodyPr/>
                    <a:lstStyle/>
                    <a:p>
                      <a:pPr algn="ctr"/>
                      <a:r>
                        <a:rPr lang="en-US" sz="2000" dirty="0"/>
                        <a:t>Lower BG</a:t>
                      </a:r>
                    </a:p>
                  </a:txBody>
                  <a:tcPr/>
                </a:tc>
                <a:tc>
                  <a:txBody>
                    <a:bodyPr/>
                    <a:lstStyle/>
                    <a:p>
                      <a:pPr algn="ctr"/>
                      <a:r>
                        <a:rPr lang="en-US" sz="2000" dirty="0"/>
                        <a:t>Reduce CV Risk?</a:t>
                      </a:r>
                    </a:p>
                  </a:txBody>
                  <a:tcPr/>
                </a:tc>
                <a:tc>
                  <a:txBody>
                    <a:bodyPr/>
                    <a:lstStyle/>
                    <a:p>
                      <a:pPr algn="ctr"/>
                      <a:r>
                        <a:rPr lang="en-US" sz="2000" dirty="0"/>
                        <a:t>Use to treat Heart Failure?</a:t>
                      </a:r>
                    </a:p>
                  </a:txBody>
                  <a:tcPr/>
                </a:tc>
                <a:tc>
                  <a:txBody>
                    <a:bodyPr/>
                    <a:lstStyle/>
                    <a:p>
                      <a:pPr algn="ctr"/>
                      <a:r>
                        <a:rPr lang="en-US" sz="2000" dirty="0"/>
                        <a:t>Slow renal disease?</a:t>
                      </a:r>
                    </a:p>
                  </a:txBody>
                  <a:tcPr/>
                </a:tc>
                <a:extLst>
                  <a:ext uri="{0D108BD9-81ED-4DB2-BD59-A6C34878D82A}">
                    <a16:rowId xmlns:a16="http://schemas.microsoft.com/office/drawing/2014/main" val="1793843125"/>
                  </a:ext>
                </a:extLst>
              </a:tr>
              <a:tr h="992366">
                <a:tc>
                  <a:txBody>
                    <a:bodyPr/>
                    <a:lstStyle/>
                    <a:p>
                      <a:pPr algn="ctr"/>
                      <a:r>
                        <a:rPr lang="en-US" sz="2000" b="1" dirty="0">
                          <a:latin typeface="Calibri" panose="020F0502020204030204" pitchFamily="34" charset="0"/>
                          <a:cs typeface="Calibri" panose="020F0502020204030204" pitchFamily="34" charset="0"/>
                        </a:rPr>
                        <a:t>Dapagliflozin</a:t>
                      </a:r>
                    </a:p>
                    <a:p>
                      <a:pPr algn="ctr"/>
                      <a:r>
                        <a:rPr lang="en-US" sz="2000" b="0" dirty="0">
                          <a:latin typeface="Calibri" panose="020F0502020204030204" pitchFamily="34" charset="0"/>
                          <a:cs typeface="Calibri" panose="020F0502020204030204" pitchFamily="34" charset="0"/>
                        </a:rPr>
                        <a:t>(</a:t>
                      </a:r>
                      <a:r>
                        <a:rPr lang="en-US" sz="2000" b="0" dirty="0" err="1">
                          <a:latin typeface="Calibri" panose="020F0502020204030204" pitchFamily="34" charset="0"/>
                          <a:cs typeface="Calibri" panose="020F0502020204030204" pitchFamily="34" charset="0"/>
                        </a:rPr>
                        <a:t>Farxiga</a:t>
                      </a:r>
                      <a:r>
                        <a:rPr lang="en-US" sz="2000" b="0" dirty="0">
                          <a:latin typeface="Calibri" panose="020F0502020204030204" pitchFamily="34" charset="0"/>
                          <a:cs typeface="Calibri" panose="020F0502020204030204" pitchFamily="34" charset="0"/>
                        </a:rPr>
                        <a:t>)</a:t>
                      </a:r>
                    </a:p>
                    <a:p>
                      <a:pPr algn="ctr"/>
                      <a:endParaRPr lang="en-US" sz="2000" dirty="0"/>
                    </a:p>
                  </a:txBody>
                  <a:tcPr/>
                </a:tc>
                <a:tc>
                  <a:txBody>
                    <a:bodyPr/>
                    <a:lstStyle/>
                    <a:p>
                      <a:pPr algn="ctr"/>
                      <a:r>
                        <a:rPr lang="en-US" sz="2000" dirty="0"/>
                        <a:t>Yes</a:t>
                      </a:r>
                    </a:p>
                  </a:txBody>
                  <a:tcPr/>
                </a:tc>
                <a:tc>
                  <a:txBody>
                    <a:bodyPr/>
                    <a:lstStyle/>
                    <a:p>
                      <a:pPr algn="ctr"/>
                      <a:r>
                        <a:rPr lang="en-US" sz="2000" dirty="0"/>
                        <a:t>Yes</a:t>
                      </a:r>
                    </a:p>
                  </a:txBody>
                  <a:tcPr/>
                </a:tc>
                <a:tc>
                  <a:txBody>
                    <a:bodyPr/>
                    <a:lstStyle/>
                    <a:p>
                      <a:pPr algn="ctr"/>
                      <a:r>
                        <a:rPr lang="en-US" sz="2000" dirty="0"/>
                        <a:t>Yes</a:t>
                      </a:r>
                    </a:p>
                    <a:p>
                      <a:pPr algn="ctr"/>
                      <a:r>
                        <a:rPr lang="en-US" sz="2000" dirty="0"/>
                        <a:t>+/- Diabetes</a:t>
                      </a:r>
                    </a:p>
                  </a:txBody>
                  <a:tcPr/>
                </a:tc>
                <a:tc>
                  <a:txBody>
                    <a:bodyPr/>
                    <a:lstStyle/>
                    <a:p>
                      <a:pPr algn="ctr"/>
                      <a:r>
                        <a:rPr lang="en-US" sz="2000" dirty="0"/>
                        <a:t>Yes</a:t>
                      </a:r>
                    </a:p>
                  </a:txBody>
                  <a:tcPr/>
                </a:tc>
                <a:extLst>
                  <a:ext uri="{0D108BD9-81ED-4DB2-BD59-A6C34878D82A}">
                    <a16:rowId xmlns:a16="http://schemas.microsoft.com/office/drawing/2014/main" val="1616548762"/>
                  </a:ext>
                </a:extLst>
              </a:tr>
              <a:tr h="1051903">
                <a:tc>
                  <a:txBody>
                    <a:bodyPr/>
                    <a:lstStyle/>
                    <a:p>
                      <a:pPr algn="ctr"/>
                      <a:r>
                        <a:rPr lang="en-US" sz="2000" b="1" dirty="0">
                          <a:latin typeface="Calibri" panose="020F0502020204030204" pitchFamily="34" charset="0"/>
                          <a:cs typeface="Calibri" panose="020F0502020204030204" pitchFamily="34" charset="0"/>
                        </a:rPr>
                        <a:t>Empagliflozin</a:t>
                      </a:r>
                    </a:p>
                    <a:p>
                      <a:pPr algn="ctr"/>
                      <a:r>
                        <a:rPr lang="en-US" sz="2000" b="0" dirty="0">
                          <a:latin typeface="Calibri" panose="020F0502020204030204" pitchFamily="34" charset="0"/>
                          <a:cs typeface="Calibri" panose="020F0502020204030204" pitchFamily="34" charset="0"/>
                        </a:rPr>
                        <a:t>(Jardiance)</a:t>
                      </a:r>
                    </a:p>
                    <a:p>
                      <a:pPr algn="ctr"/>
                      <a:endParaRPr lang="en-US" sz="2000" dirty="0"/>
                    </a:p>
                  </a:txBody>
                  <a:tcPr/>
                </a:tc>
                <a:tc>
                  <a:txBody>
                    <a:bodyPr/>
                    <a:lstStyle/>
                    <a:p>
                      <a:pPr algn="ctr"/>
                      <a:r>
                        <a:rPr lang="en-US" sz="2000" dirty="0"/>
                        <a:t>Yes</a:t>
                      </a:r>
                    </a:p>
                  </a:txBody>
                  <a:tcPr/>
                </a:tc>
                <a:tc>
                  <a:txBody>
                    <a:bodyPr/>
                    <a:lstStyle/>
                    <a:p>
                      <a:pPr algn="ctr"/>
                      <a:r>
                        <a:rPr lang="en-US" sz="2000" dirty="0"/>
                        <a:t>Yes</a:t>
                      </a:r>
                    </a:p>
                  </a:txBody>
                  <a:tcPr/>
                </a:tc>
                <a:tc>
                  <a:txBody>
                    <a:bodyPr/>
                    <a:lstStyle/>
                    <a:p>
                      <a:pPr algn="ctr"/>
                      <a:r>
                        <a:rPr lang="en-US" sz="2000" dirty="0"/>
                        <a:t> Yes</a:t>
                      </a:r>
                    </a:p>
                    <a:p>
                      <a:pPr algn="ctr"/>
                      <a:r>
                        <a:rPr lang="en-US" sz="2000" dirty="0"/>
                        <a:t>+/- Diabetes</a:t>
                      </a:r>
                    </a:p>
                    <a:p>
                      <a:pPr algn="ctr"/>
                      <a:endParaRPr lang="en-US" sz="2000" dirty="0"/>
                    </a:p>
                  </a:txBody>
                  <a:tcPr/>
                </a:tc>
                <a:tc>
                  <a:txBody>
                    <a:bodyPr/>
                    <a:lstStyle/>
                    <a:p>
                      <a:pPr algn="ctr"/>
                      <a:r>
                        <a:rPr lang="en-US" sz="2000" dirty="0"/>
                        <a:t>Yes</a:t>
                      </a:r>
                    </a:p>
                  </a:txBody>
                  <a:tcPr/>
                </a:tc>
                <a:extLst>
                  <a:ext uri="{0D108BD9-81ED-4DB2-BD59-A6C34878D82A}">
                    <a16:rowId xmlns:a16="http://schemas.microsoft.com/office/drawing/2014/main" val="2882318565"/>
                  </a:ext>
                </a:extLst>
              </a:tr>
              <a:tr h="922320">
                <a:tc>
                  <a:txBody>
                    <a:bodyPr/>
                    <a:lstStyle/>
                    <a:p>
                      <a:pPr algn="ctr"/>
                      <a:r>
                        <a:rPr lang="en-US" sz="2000" b="1" dirty="0">
                          <a:latin typeface="Calibri" panose="020F0502020204030204" pitchFamily="34" charset="0"/>
                          <a:cs typeface="Calibri" panose="020F0502020204030204" pitchFamily="34" charset="0"/>
                        </a:rPr>
                        <a:t>Canagliflozin</a:t>
                      </a:r>
                    </a:p>
                    <a:p>
                      <a:pPr algn="ctr"/>
                      <a:r>
                        <a:rPr lang="en-US" sz="2000" b="0" dirty="0">
                          <a:latin typeface="Calibri" panose="020F0502020204030204" pitchFamily="34" charset="0"/>
                          <a:cs typeface="Calibri" panose="020F0502020204030204" pitchFamily="34" charset="0"/>
                        </a:rPr>
                        <a:t>(Invokana)</a:t>
                      </a:r>
                    </a:p>
                  </a:txBody>
                  <a:tcPr/>
                </a:tc>
                <a:tc>
                  <a:txBody>
                    <a:bodyPr/>
                    <a:lstStyle/>
                    <a:p>
                      <a:pPr algn="ctr"/>
                      <a:r>
                        <a:rPr lang="en-US" sz="2000" dirty="0"/>
                        <a:t>Yes  </a:t>
                      </a:r>
                    </a:p>
                  </a:txBody>
                  <a:tcPr/>
                </a:tc>
                <a:tc>
                  <a:txBody>
                    <a:bodyPr/>
                    <a:lstStyle/>
                    <a:p>
                      <a:pPr algn="ctr"/>
                      <a:r>
                        <a:rPr lang="en-US" sz="2000" dirty="0"/>
                        <a:t>Yes</a:t>
                      </a:r>
                    </a:p>
                  </a:txBody>
                  <a:tcPr/>
                </a:tc>
                <a:tc>
                  <a:txBody>
                    <a:bodyPr/>
                    <a:lstStyle/>
                    <a:p>
                      <a:pPr algn="ctr"/>
                      <a:r>
                        <a:rPr lang="en-US" sz="2000" dirty="0"/>
                        <a:t>Yes</a:t>
                      </a:r>
                      <a:br>
                        <a:rPr lang="en-US" sz="2000" dirty="0"/>
                      </a:br>
                      <a:r>
                        <a:rPr lang="en-US" sz="2000" dirty="0"/>
                        <a:t>w/ Diabetes</a:t>
                      </a:r>
                    </a:p>
                  </a:txBody>
                  <a:tcPr/>
                </a:tc>
                <a:tc>
                  <a:txBody>
                    <a:bodyPr/>
                    <a:lstStyle/>
                    <a:p>
                      <a:pPr algn="ctr"/>
                      <a:r>
                        <a:rPr lang="en-US" sz="2000" dirty="0"/>
                        <a:t>Yes</a:t>
                      </a:r>
                    </a:p>
                  </a:txBody>
                  <a:tcPr/>
                </a:tc>
                <a:extLst>
                  <a:ext uri="{0D108BD9-81ED-4DB2-BD59-A6C34878D82A}">
                    <a16:rowId xmlns:a16="http://schemas.microsoft.com/office/drawing/2014/main" val="3589527904"/>
                  </a:ext>
                </a:extLst>
              </a:tr>
              <a:tr h="922320">
                <a:tc>
                  <a:txBody>
                    <a:bodyPr/>
                    <a:lstStyle/>
                    <a:p>
                      <a:pPr algn="ctr"/>
                      <a:r>
                        <a:rPr lang="en-US" sz="2000" b="1" dirty="0">
                          <a:latin typeface="Calibri" panose="020F0502020204030204" pitchFamily="34" charset="0"/>
                          <a:cs typeface="Calibri" panose="020F0502020204030204" pitchFamily="34" charset="0"/>
                        </a:rPr>
                        <a:t>Ertugliflozin</a:t>
                      </a:r>
                    </a:p>
                    <a:p>
                      <a:pPr algn="ctr"/>
                      <a:r>
                        <a:rPr lang="en-US" sz="2000" b="0" dirty="0">
                          <a:latin typeface="Calibri" panose="020F0502020204030204" pitchFamily="34" charset="0"/>
                          <a:cs typeface="Calibri" panose="020F0502020204030204" pitchFamily="34" charset="0"/>
                        </a:rPr>
                        <a:t>(</a:t>
                      </a:r>
                      <a:r>
                        <a:rPr lang="en-US" sz="2000" b="0" dirty="0" err="1">
                          <a:latin typeface="Calibri" panose="020F0502020204030204" pitchFamily="34" charset="0"/>
                          <a:cs typeface="Calibri" panose="020F0502020204030204" pitchFamily="34" charset="0"/>
                        </a:rPr>
                        <a:t>Steglatro</a:t>
                      </a:r>
                      <a:r>
                        <a:rPr lang="en-US" sz="2000" b="0" dirty="0">
                          <a:latin typeface="Calibri" panose="020F0502020204030204" pitchFamily="34" charset="0"/>
                          <a:cs typeface="Calibri" panose="020F0502020204030204" pitchFamily="34" charset="0"/>
                        </a:rPr>
                        <a:t>)</a:t>
                      </a:r>
                    </a:p>
                  </a:txBody>
                  <a:tcPr/>
                </a:tc>
                <a:tc>
                  <a:txBody>
                    <a:bodyPr/>
                    <a:lstStyle/>
                    <a:p>
                      <a:pPr algn="ctr"/>
                      <a:r>
                        <a:rPr lang="en-US" sz="2000" dirty="0"/>
                        <a:t>Yes</a:t>
                      </a:r>
                    </a:p>
                  </a:txBody>
                  <a:tcPr/>
                </a:tc>
                <a:tc>
                  <a:txBody>
                    <a:bodyPr/>
                    <a:lstStyle/>
                    <a:p>
                      <a:pPr algn="ctr"/>
                      <a:r>
                        <a:rPr lang="en-US" sz="2000" dirty="0"/>
                        <a:t>No</a:t>
                      </a:r>
                    </a:p>
                  </a:txBody>
                  <a:tcPr/>
                </a:tc>
                <a:tc>
                  <a:txBody>
                    <a:bodyPr/>
                    <a:lstStyle/>
                    <a:p>
                      <a:pPr algn="ctr"/>
                      <a:r>
                        <a:rPr lang="en-US" sz="2000" dirty="0"/>
                        <a:t>Yes</a:t>
                      </a:r>
                    </a:p>
                    <a:p>
                      <a:pPr algn="ctr"/>
                      <a:r>
                        <a:rPr lang="en-US" sz="2000" dirty="0"/>
                        <a:t>w/ Diabetes</a:t>
                      </a:r>
                    </a:p>
                  </a:txBody>
                  <a:tcPr/>
                </a:tc>
                <a:tc>
                  <a:txBody>
                    <a:bodyPr/>
                    <a:lstStyle/>
                    <a:p>
                      <a:pPr algn="ctr"/>
                      <a:r>
                        <a:rPr lang="en-US" sz="2000" dirty="0"/>
                        <a:t>Yes</a:t>
                      </a:r>
                    </a:p>
                  </a:txBody>
                  <a:tcPr/>
                </a:tc>
                <a:extLst>
                  <a:ext uri="{0D108BD9-81ED-4DB2-BD59-A6C34878D82A}">
                    <a16:rowId xmlns:a16="http://schemas.microsoft.com/office/drawing/2014/main" val="414190452"/>
                  </a:ext>
                </a:extLst>
              </a:tr>
              <a:tr h="922320">
                <a:tc>
                  <a:txBody>
                    <a:bodyPr/>
                    <a:lstStyle/>
                    <a:p>
                      <a:pPr algn="ctr"/>
                      <a:r>
                        <a:rPr lang="en-US" sz="2000" b="1" dirty="0" err="1">
                          <a:latin typeface="Calibri" panose="020F0502020204030204" pitchFamily="34" charset="0"/>
                          <a:cs typeface="Calibri" panose="020F0502020204030204" pitchFamily="34" charset="0"/>
                        </a:rPr>
                        <a:t>Bexagliflozin</a:t>
                      </a:r>
                      <a:endParaRPr lang="en-US" sz="2000" b="1" dirty="0">
                        <a:latin typeface="Calibri" panose="020F0502020204030204" pitchFamily="34" charset="0"/>
                        <a:cs typeface="Calibri" panose="020F0502020204030204" pitchFamily="34" charset="0"/>
                      </a:endParaRPr>
                    </a:p>
                    <a:p>
                      <a:pPr algn="ctr"/>
                      <a:r>
                        <a:rPr lang="en-US" sz="2000" b="0" dirty="0">
                          <a:latin typeface="Calibri" panose="020F0502020204030204" pitchFamily="34" charset="0"/>
                          <a:cs typeface="Calibri" panose="020F0502020204030204" pitchFamily="34" charset="0"/>
                        </a:rPr>
                        <a:t>(</a:t>
                      </a:r>
                      <a:r>
                        <a:rPr lang="en-US" sz="2000" b="0" dirty="0" err="1">
                          <a:latin typeface="Calibri" panose="020F0502020204030204" pitchFamily="34" charset="0"/>
                          <a:cs typeface="Calibri" panose="020F0502020204030204" pitchFamily="34" charset="0"/>
                        </a:rPr>
                        <a:t>Brenzavvy</a:t>
                      </a:r>
                      <a:r>
                        <a:rPr lang="en-US" sz="2000" b="0" dirty="0">
                          <a:latin typeface="Calibri" panose="020F0502020204030204" pitchFamily="34" charset="0"/>
                          <a:cs typeface="Calibri" panose="020F0502020204030204" pitchFamily="34" charset="0"/>
                        </a:rPr>
                        <a:t>)</a:t>
                      </a:r>
                    </a:p>
                  </a:txBody>
                  <a:tcPr/>
                </a:tc>
                <a:tc>
                  <a:txBody>
                    <a:bodyPr/>
                    <a:lstStyle/>
                    <a:p>
                      <a:pPr algn="ctr"/>
                      <a:r>
                        <a:rPr lang="en-US" sz="2000" dirty="0"/>
                        <a:t>Yes</a:t>
                      </a:r>
                    </a:p>
                  </a:txBody>
                  <a:tcPr/>
                </a:tc>
                <a:tc>
                  <a:txBody>
                    <a:bodyPr/>
                    <a:lstStyle/>
                    <a:p>
                      <a:pPr algn="ctr"/>
                      <a:r>
                        <a:rPr lang="en-US" sz="2000" dirty="0"/>
                        <a:t>NA</a:t>
                      </a:r>
                    </a:p>
                  </a:txBody>
                  <a:tcPr/>
                </a:tc>
                <a:tc>
                  <a:txBody>
                    <a:bodyPr/>
                    <a:lstStyle/>
                    <a:p>
                      <a:pPr algn="ctr"/>
                      <a:r>
                        <a:rPr lang="en-US" sz="2000" dirty="0"/>
                        <a:t>NA</a:t>
                      </a:r>
                    </a:p>
                  </a:txBody>
                  <a:tcPr/>
                </a:tc>
                <a:tc>
                  <a:txBody>
                    <a:bodyPr/>
                    <a:lstStyle/>
                    <a:p>
                      <a:pPr algn="ctr"/>
                      <a:r>
                        <a:rPr lang="en-US" sz="2000" dirty="0"/>
                        <a:t>NA</a:t>
                      </a:r>
                    </a:p>
                  </a:txBody>
                  <a:tcPr/>
                </a:tc>
                <a:extLst>
                  <a:ext uri="{0D108BD9-81ED-4DB2-BD59-A6C34878D82A}">
                    <a16:rowId xmlns:a16="http://schemas.microsoft.com/office/drawing/2014/main" val="3616011206"/>
                  </a:ext>
                </a:extLst>
              </a:tr>
            </a:tbl>
          </a:graphicData>
        </a:graphic>
      </p:graphicFrame>
    </p:spTree>
    <p:extLst>
      <p:ext uri="{BB962C8B-B14F-4D97-AF65-F5344CB8AC3E}">
        <p14:creationId xmlns:p14="http://schemas.microsoft.com/office/powerpoint/2010/main" val="1748943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4786" name="Rectangle 1026"/>
          <p:cNvSpPr>
            <a:spLocks noGrp="1" noChangeArrowheads="1"/>
          </p:cNvSpPr>
          <p:nvPr>
            <p:ph type="title"/>
          </p:nvPr>
        </p:nvSpPr>
        <p:spPr>
          <a:xfrm>
            <a:off x="326399" y="326063"/>
            <a:ext cx="8389369" cy="910983"/>
          </a:xfrm>
        </p:spPr>
        <p:txBody>
          <a:bodyPr vert="horz" lIns="92075" tIns="46039" rIns="92075" bIns="46039" anchor="b" anchorCtr="0">
            <a:normAutofit/>
          </a:bodyPr>
          <a:lstStyle/>
          <a:p>
            <a:pPr eaLnBrk="1" hangingPunct="1">
              <a:defRPr/>
            </a:pPr>
            <a:r>
              <a:rPr lang="en-US" sz="4000" dirty="0"/>
              <a:t>Comparison of Type 1,Type 2, LADA</a:t>
            </a:r>
          </a:p>
        </p:txBody>
      </p:sp>
      <p:grpSp>
        <p:nvGrpSpPr>
          <p:cNvPr id="81923" name="Group 1027"/>
          <p:cNvGrpSpPr>
            <a:grpSpLocks/>
          </p:cNvGrpSpPr>
          <p:nvPr/>
        </p:nvGrpSpPr>
        <p:grpSpPr bwMode="auto">
          <a:xfrm>
            <a:off x="533400" y="1524001"/>
            <a:ext cx="8268764" cy="3918205"/>
            <a:chOff x="693" y="1188"/>
            <a:chExt cx="6060" cy="2469"/>
          </a:xfrm>
        </p:grpSpPr>
        <p:sp>
          <p:nvSpPr>
            <p:cNvPr id="81932" name="Line 1028"/>
            <p:cNvSpPr>
              <a:spLocks noChangeShapeType="1"/>
            </p:cNvSpPr>
            <p:nvPr/>
          </p:nvSpPr>
          <p:spPr bwMode="auto">
            <a:xfrm>
              <a:off x="693" y="3643"/>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33" name="Line 1029"/>
            <p:cNvSpPr>
              <a:spLocks noChangeShapeType="1"/>
            </p:cNvSpPr>
            <p:nvPr/>
          </p:nvSpPr>
          <p:spPr bwMode="auto">
            <a:xfrm>
              <a:off x="5471" y="1188"/>
              <a:ext cx="1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54790" name="Rectangle 1030"/>
            <p:cNvSpPr>
              <a:spLocks noChangeArrowheads="1"/>
            </p:cNvSpPr>
            <p:nvPr/>
          </p:nvSpPr>
          <p:spPr bwMode="auto">
            <a:xfrm>
              <a:off x="3603" y="1200"/>
              <a:ext cx="650" cy="233"/>
            </a:xfrm>
            <a:prstGeom prst="rect">
              <a:avLst/>
            </a:prstGeom>
            <a:noFill/>
            <a:ln w="9525">
              <a:noFill/>
              <a:miter lim="800000"/>
              <a:headEnd/>
              <a:tailEnd/>
            </a:ln>
          </p:spPr>
          <p:txBody>
            <a:bodyPr wrap="non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rPr>
                <a:t>Type 1</a:t>
              </a:r>
            </a:p>
          </p:txBody>
        </p:sp>
        <p:sp>
          <p:nvSpPr>
            <p:cNvPr id="1654791" name="Rectangle 1031"/>
            <p:cNvSpPr>
              <a:spLocks noChangeArrowheads="1"/>
            </p:cNvSpPr>
            <p:nvPr/>
          </p:nvSpPr>
          <p:spPr bwMode="auto">
            <a:xfrm>
              <a:off x="4561" y="1200"/>
              <a:ext cx="1570" cy="233"/>
            </a:xfrm>
            <a:prstGeom prst="rect">
              <a:avLst/>
            </a:prstGeom>
            <a:noFill/>
            <a:ln w="9525">
              <a:noFill/>
              <a:miter lim="800000"/>
              <a:headEnd/>
              <a:tailEnd/>
            </a:ln>
          </p:spPr>
          <p:txBody>
            <a:bodyPr wrap="non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rPr>
                <a:t>Type 2</a:t>
              </a:r>
              <a:r>
                <a:rPr lang="da-DK" sz="2400" b="1" dirty="0">
                  <a:solidFill>
                    <a:srgbClr val="FFFFFF"/>
                  </a:solidFill>
                  <a:effectLst>
                    <a:outerShdw blurRad="38100" dist="38100" dir="2700000" algn="tl">
                      <a:srgbClr val="000000"/>
                    </a:outerShdw>
                  </a:effectLst>
                </a:rPr>
                <a:t>     </a:t>
              </a:r>
              <a:r>
                <a:rPr lang="da-DK" sz="2400" b="1" u="sng" dirty="0">
                  <a:solidFill>
                    <a:schemeClr val="accent1">
                      <a:lumMod val="75000"/>
                    </a:schemeClr>
                  </a:solidFill>
                  <a:effectLst>
                    <a:outerShdw blurRad="38100" dist="38100" dir="2700000" algn="tl">
                      <a:srgbClr val="000000"/>
                    </a:outerShdw>
                  </a:effectLst>
                </a:rPr>
                <a:t>LADA</a:t>
              </a:r>
            </a:p>
          </p:txBody>
        </p:sp>
        <p:sp>
          <p:nvSpPr>
            <p:cNvPr id="1654792" name="Rectangle 1032"/>
            <p:cNvSpPr>
              <a:spLocks noChangeArrowheads="1"/>
            </p:cNvSpPr>
            <p:nvPr/>
          </p:nvSpPr>
          <p:spPr bwMode="auto">
            <a:xfrm>
              <a:off x="718" y="1491"/>
              <a:ext cx="1671" cy="233"/>
            </a:xfrm>
            <a:prstGeom prst="rect">
              <a:avLst/>
            </a:prstGeom>
            <a:noFill/>
            <a:ln w="9525">
              <a:noFill/>
              <a:miter lim="800000"/>
              <a:headEnd/>
              <a:tailEnd/>
            </a:ln>
          </p:spPr>
          <p:txBody>
            <a:bodyPr wrap="square" lIns="0" tIns="0" rIns="0" bIns="0">
              <a:spAutoFit/>
            </a:bodyPr>
            <a:lstStyle/>
            <a:p>
              <a:pPr>
                <a:defRPr/>
              </a:pPr>
              <a:r>
                <a:rPr lang="da-DK" sz="2400" b="1" dirty="0">
                  <a:solidFill>
                    <a:schemeClr val="accent1">
                      <a:lumMod val="75000"/>
                    </a:schemeClr>
                  </a:solidFill>
                  <a:effectLst>
                    <a:outerShdw blurRad="38100" dist="38100" dir="2700000" algn="tl">
                      <a:srgbClr val="000000"/>
                    </a:outerShdw>
                  </a:effectLst>
                </a:rPr>
                <a:t>Excess weight</a:t>
              </a:r>
            </a:p>
          </p:txBody>
        </p:sp>
        <p:sp>
          <p:nvSpPr>
            <p:cNvPr id="1654793" name="Rectangle 1033"/>
            <p:cNvSpPr>
              <a:spLocks noChangeArrowheads="1"/>
            </p:cNvSpPr>
            <p:nvPr/>
          </p:nvSpPr>
          <p:spPr bwMode="auto">
            <a:xfrm>
              <a:off x="3874" y="1473"/>
              <a:ext cx="225" cy="233"/>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rPr>
                <a:t> </a:t>
              </a:r>
              <a:r>
                <a:rPr lang="da-DK" sz="2400" dirty="0">
                  <a:solidFill>
                    <a:schemeClr val="accent1">
                      <a:lumMod val="75000"/>
                    </a:schemeClr>
                  </a:solidFill>
                  <a:effectLst>
                    <a:outerShdw blurRad="38100" dist="38100" dir="2700000" algn="tl">
                      <a:srgbClr val="000000"/>
                    </a:outerShdw>
                  </a:effectLst>
                </a:rPr>
                <a:t>x </a:t>
              </a:r>
            </a:p>
          </p:txBody>
        </p:sp>
        <p:sp>
          <p:nvSpPr>
            <p:cNvPr id="1654794" name="Rectangle 1034"/>
            <p:cNvSpPr>
              <a:spLocks noChangeArrowheads="1"/>
            </p:cNvSpPr>
            <p:nvPr/>
          </p:nvSpPr>
          <p:spPr bwMode="auto">
            <a:xfrm>
              <a:off x="4829" y="1473"/>
              <a:ext cx="1924" cy="233"/>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xxx	  x</a:t>
              </a:r>
              <a:r>
                <a:rPr lang="da-DK" sz="2400" dirty="0">
                  <a:solidFill>
                    <a:srgbClr val="FFFFFF"/>
                  </a:solidFill>
                  <a:effectLst>
                    <a:outerShdw blurRad="38100" dist="38100" dir="2700000" algn="tl">
                      <a:srgbClr val="000000"/>
                    </a:outerShdw>
                  </a:effectLst>
                </a:rPr>
                <a:t>		</a:t>
              </a:r>
            </a:p>
          </p:txBody>
        </p:sp>
        <p:sp>
          <p:nvSpPr>
            <p:cNvPr id="1654795" name="Rectangle 1035"/>
            <p:cNvSpPr>
              <a:spLocks noChangeArrowheads="1"/>
            </p:cNvSpPr>
            <p:nvPr/>
          </p:nvSpPr>
          <p:spPr bwMode="auto">
            <a:xfrm>
              <a:off x="738" y="1746"/>
              <a:ext cx="1651" cy="233"/>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Insulin dependence</a:t>
              </a:r>
            </a:p>
          </p:txBody>
        </p:sp>
        <p:sp>
          <p:nvSpPr>
            <p:cNvPr id="1654796" name="Rectangle 1036"/>
            <p:cNvSpPr>
              <a:spLocks noChangeArrowheads="1"/>
            </p:cNvSpPr>
            <p:nvPr/>
          </p:nvSpPr>
          <p:spPr bwMode="auto">
            <a:xfrm>
              <a:off x="3841" y="1781"/>
              <a:ext cx="385" cy="233"/>
            </a:xfrm>
            <a:prstGeom prst="rect">
              <a:avLst/>
            </a:prstGeom>
            <a:noFill/>
            <a:ln w="9525">
              <a:noFill/>
              <a:miter lim="800000"/>
              <a:headEnd/>
              <a:tailEnd/>
            </a:ln>
          </p:spPr>
          <p:txBody>
            <a:bodyPr wrap="squar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xxx </a:t>
              </a:r>
            </a:p>
          </p:txBody>
        </p:sp>
        <p:sp>
          <p:nvSpPr>
            <p:cNvPr id="1654797" name="Rectangle 1037"/>
            <p:cNvSpPr>
              <a:spLocks noChangeArrowheads="1"/>
            </p:cNvSpPr>
            <p:nvPr/>
          </p:nvSpPr>
          <p:spPr bwMode="auto">
            <a:xfrm>
              <a:off x="4752" y="1746"/>
              <a:ext cx="1439" cy="233"/>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30%	   6mos</a:t>
              </a:r>
              <a:endParaRPr lang="da-DK" sz="2400" dirty="0">
                <a:solidFill>
                  <a:srgbClr val="FFFFFF"/>
                </a:solidFill>
                <a:effectLst>
                  <a:outerShdw blurRad="38100" dist="38100" dir="2700000" algn="tl">
                    <a:srgbClr val="000000"/>
                  </a:outerShdw>
                </a:effectLst>
              </a:endParaRPr>
            </a:p>
          </p:txBody>
        </p:sp>
        <p:sp>
          <p:nvSpPr>
            <p:cNvPr id="1654798" name="Rectangle 1038"/>
            <p:cNvSpPr>
              <a:spLocks noChangeArrowheads="1"/>
            </p:cNvSpPr>
            <p:nvPr/>
          </p:nvSpPr>
          <p:spPr bwMode="auto">
            <a:xfrm>
              <a:off x="738" y="2019"/>
              <a:ext cx="2007" cy="233"/>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Respond to oral agents</a:t>
              </a:r>
            </a:p>
          </p:txBody>
        </p:sp>
        <p:sp>
          <p:nvSpPr>
            <p:cNvPr id="1654799" name="Rectangle 1039"/>
            <p:cNvSpPr>
              <a:spLocks noChangeArrowheads="1"/>
            </p:cNvSpPr>
            <p:nvPr/>
          </p:nvSpPr>
          <p:spPr bwMode="auto">
            <a:xfrm>
              <a:off x="3874" y="1994"/>
              <a:ext cx="202" cy="233"/>
            </a:xfrm>
            <a:prstGeom prst="rect">
              <a:avLst/>
            </a:prstGeom>
            <a:noFill/>
            <a:ln w="9525">
              <a:noFill/>
              <a:miter lim="800000"/>
              <a:headEnd/>
              <a:tailEnd/>
            </a:ln>
          </p:spPr>
          <p:txBody>
            <a:bodyPr wrap="squar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0</a:t>
              </a:r>
            </a:p>
          </p:txBody>
        </p:sp>
        <p:sp>
          <p:nvSpPr>
            <p:cNvPr id="1654800" name="Rectangle 1040"/>
            <p:cNvSpPr>
              <a:spLocks noChangeArrowheads="1"/>
            </p:cNvSpPr>
            <p:nvPr/>
          </p:nvSpPr>
          <p:spPr bwMode="auto">
            <a:xfrm>
              <a:off x="4752" y="2002"/>
              <a:ext cx="1527" cy="233"/>
            </a:xfrm>
            <a:prstGeom prst="rect">
              <a:avLst/>
            </a:prstGeom>
            <a:noFill/>
            <a:ln w="9525">
              <a:noFill/>
              <a:miter lim="800000"/>
              <a:headEnd/>
              <a:tailEnd/>
            </a:ln>
          </p:spPr>
          <p:txBody>
            <a:bodyPr wrap="square" lIns="0" tIns="0" rIns="0" bIns="0">
              <a:spAutoFit/>
            </a:bodyPr>
            <a:lstStyle/>
            <a:p>
              <a:pPr>
                <a:defRPr/>
              </a:pPr>
              <a:r>
                <a:rPr lang="da-DK" sz="2400" dirty="0">
                  <a:solidFill>
                    <a:srgbClr val="FFFFFF"/>
                  </a:solidFill>
                  <a:effectLst>
                    <a:outerShdw blurRad="38100" dist="38100" dir="2700000" algn="tl">
                      <a:srgbClr val="000000"/>
                    </a:outerShdw>
                  </a:effectLst>
                </a:rPr>
                <a:t> </a:t>
              </a:r>
              <a:r>
                <a:rPr lang="da-DK" sz="2400" dirty="0">
                  <a:solidFill>
                    <a:schemeClr val="accent1">
                      <a:lumMod val="75000"/>
                    </a:schemeClr>
                  </a:solidFill>
                  <a:effectLst>
                    <a:outerShdw blurRad="38100" dist="38100" dir="2700000" algn="tl">
                      <a:srgbClr val="000000"/>
                    </a:outerShdw>
                  </a:effectLst>
                </a:rPr>
                <a:t> xxx</a:t>
              </a:r>
              <a:r>
                <a:rPr lang="da-DK" sz="2400" dirty="0">
                  <a:solidFill>
                    <a:srgbClr val="FFFFFF"/>
                  </a:solidFill>
                  <a:effectLst>
                    <a:outerShdw blurRad="38100" dist="38100" dir="2700000" algn="tl">
                      <a:srgbClr val="000000"/>
                    </a:outerShdw>
                  </a:effectLst>
                </a:rPr>
                <a:t>	     </a:t>
              </a:r>
              <a:r>
                <a:rPr lang="da-DK" sz="2400" dirty="0">
                  <a:solidFill>
                    <a:schemeClr val="accent1">
                      <a:lumMod val="75000"/>
                    </a:schemeClr>
                  </a:solidFill>
                  <a:effectLst>
                    <a:outerShdw blurRad="38100" dist="38100" dir="2700000" algn="tl">
                      <a:srgbClr val="000000"/>
                    </a:outerShdw>
                  </a:effectLst>
                </a:rPr>
                <a:t>x </a:t>
              </a:r>
            </a:p>
          </p:txBody>
        </p:sp>
        <p:sp>
          <p:nvSpPr>
            <p:cNvPr id="1654801" name="Rectangle 1041"/>
            <p:cNvSpPr>
              <a:spLocks noChangeArrowheads="1"/>
            </p:cNvSpPr>
            <p:nvPr/>
          </p:nvSpPr>
          <p:spPr bwMode="auto">
            <a:xfrm>
              <a:off x="738" y="2291"/>
              <a:ext cx="631" cy="233"/>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Ketosis</a:t>
              </a:r>
            </a:p>
          </p:txBody>
        </p:sp>
        <p:sp>
          <p:nvSpPr>
            <p:cNvPr id="1654802" name="Rectangle 1042"/>
            <p:cNvSpPr>
              <a:spLocks noChangeArrowheads="1"/>
            </p:cNvSpPr>
            <p:nvPr/>
          </p:nvSpPr>
          <p:spPr bwMode="auto">
            <a:xfrm>
              <a:off x="3821" y="2316"/>
              <a:ext cx="321" cy="233"/>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xxx</a:t>
              </a:r>
            </a:p>
          </p:txBody>
        </p:sp>
        <p:sp>
          <p:nvSpPr>
            <p:cNvPr id="1654803" name="Rectangle 1043"/>
            <p:cNvSpPr>
              <a:spLocks noChangeArrowheads="1"/>
            </p:cNvSpPr>
            <p:nvPr/>
          </p:nvSpPr>
          <p:spPr bwMode="auto">
            <a:xfrm>
              <a:off x="4889" y="2291"/>
              <a:ext cx="984" cy="233"/>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rPr>
                <a:t> </a:t>
              </a:r>
              <a:r>
                <a:rPr lang="da-DK" sz="2400" dirty="0">
                  <a:solidFill>
                    <a:schemeClr val="accent1">
                      <a:lumMod val="75000"/>
                    </a:schemeClr>
                  </a:solidFill>
                  <a:effectLst>
                    <a:outerShdw blurRad="38100" dist="38100" dir="2700000" algn="tl">
                      <a:srgbClr val="000000"/>
                    </a:outerShdw>
                  </a:effectLst>
                </a:rPr>
                <a:t>x</a:t>
              </a:r>
              <a:r>
                <a:rPr lang="da-DK" sz="2400" dirty="0">
                  <a:solidFill>
                    <a:srgbClr val="FFFFFF"/>
                  </a:solidFill>
                  <a:effectLst>
                    <a:outerShdw blurRad="38100" dist="38100" dir="2700000" algn="tl">
                      <a:srgbClr val="000000"/>
                    </a:outerShdw>
                  </a:effectLst>
                </a:rPr>
                <a:t>	   </a:t>
              </a:r>
              <a:r>
                <a:rPr lang="da-DK" sz="2400" dirty="0">
                  <a:solidFill>
                    <a:schemeClr val="accent1">
                      <a:lumMod val="75000"/>
                    </a:schemeClr>
                  </a:solidFill>
                  <a:effectLst>
                    <a:outerShdw blurRad="38100" dist="38100" dir="2700000" algn="tl">
                      <a:srgbClr val="000000"/>
                    </a:outerShdw>
                  </a:effectLst>
                </a:rPr>
                <a:t>x </a:t>
              </a:r>
            </a:p>
          </p:txBody>
        </p:sp>
        <p:sp>
          <p:nvSpPr>
            <p:cNvPr id="1654804" name="Rectangle 1044"/>
            <p:cNvSpPr>
              <a:spLocks noChangeArrowheads="1"/>
            </p:cNvSpPr>
            <p:nvPr/>
          </p:nvSpPr>
          <p:spPr bwMode="auto">
            <a:xfrm>
              <a:off x="738" y="2564"/>
              <a:ext cx="1644" cy="233"/>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Antibodies present</a:t>
              </a:r>
            </a:p>
          </p:txBody>
        </p:sp>
        <p:sp>
          <p:nvSpPr>
            <p:cNvPr id="1654805" name="Rectangle 1045"/>
            <p:cNvSpPr>
              <a:spLocks noChangeArrowheads="1"/>
            </p:cNvSpPr>
            <p:nvPr/>
          </p:nvSpPr>
          <p:spPr bwMode="auto">
            <a:xfrm>
              <a:off x="3841" y="2546"/>
              <a:ext cx="439" cy="233"/>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xxx</a:t>
              </a:r>
              <a:r>
                <a:rPr lang="da-DK" sz="2400" dirty="0">
                  <a:solidFill>
                    <a:srgbClr val="FFFFFF"/>
                  </a:solidFill>
                  <a:effectLst>
                    <a:outerShdw blurRad="38100" dist="38100" dir="2700000" algn="tl">
                      <a:srgbClr val="000000"/>
                    </a:outerShdw>
                  </a:effectLst>
                </a:rPr>
                <a:t>  </a:t>
              </a:r>
            </a:p>
          </p:txBody>
        </p:sp>
        <p:sp>
          <p:nvSpPr>
            <p:cNvPr id="1654806" name="Rectangle 1046"/>
            <p:cNvSpPr>
              <a:spLocks noChangeArrowheads="1"/>
            </p:cNvSpPr>
            <p:nvPr/>
          </p:nvSpPr>
          <p:spPr bwMode="auto">
            <a:xfrm>
              <a:off x="4829" y="2564"/>
              <a:ext cx="1032" cy="233"/>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rPr>
                <a:t> </a:t>
              </a:r>
              <a:r>
                <a:rPr lang="da-DK" sz="2400" dirty="0">
                  <a:solidFill>
                    <a:schemeClr val="accent1">
                      <a:lumMod val="75000"/>
                    </a:schemeClr>
                  </a:solidFill>
                  <a:effectLst>
                    <a:outerShdw blurRad="38100" dist="38100" dir="2700000" algn="tl">
                      <a:srgbClr val="000000"/>
                    </a:outerShdw>
                  </a:effectLst>
                </a:rPr>
                <a:t>0</a:t>
              </a:r>
              <a:r>
                <a:rPr lang="da-DK" sz="2400" dirty="0">
                  <a:solidFill>
                    <a:srgbClr val="FFFFFF"/>
                  </a:solidFill>
                  <a:effectLst>
                    <a:outerShdw blurRad="38100" dist="38100" dir="2700000" algn="tl">
                      <a:srgbClr val="000000"/>
                    </a:outerShdw>
                  </a:effectLst>
                </a:rPr>
                <a:t>	   </a:t>
              </a:r>
              <a:r>
                <a:rPr lang="da-DK" sz="2400" dirty="0">
                  <a:solidFill>
                    <a:schemeClr val="accent1">
                      <a:lumMod val="75000"/>
                    </a:schemeClr>
                  </a:solidFill>
                  <a:effectLst>
                    <a:outerShdw blurRad="38100" dist="38100" dir="2700000" algn="tl">
                      <a:srgbClr val="000000"/>
                    </a:outerShdw>
                  </a:effectLst>
                </a:rPr>
                <a:t>xx</a:t>
              </a:r>
            </a:p>
          </p:txBody>
        </p:sp>
        <p:sp>
          <p:nvSpPr>
            <p:cNvPr id="1654807" name="Rectangle 1047"/>
            <p:cNvSpPr>
              <a:spLocks noChangeArrowheads="1"/>
            </p:cNvSpPr>
            <p:nvPr/>
          </p:nvSpPr>
          <p:spPr bwMode="auto">
            <a:xfrm>
              <a:off x="738" y="2837"/>
              <a:ext cx="1725" cy="233"/>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Typical Age of onset</a:t>
              </a:r>
            </a:p>
          </p:txBody>
        </p:sp>
        <p:sp>
          <p:nvSpPr>
            <p:cNvPr id="1654808" name="Rectangle 1048"/>
            <p:cNvSpPr>
              <a:spLocks noChangeArrowheads="1"/>
            </p:cNvSpPr>
            <p:nvPr/>
          </p:nvSpPr>
          <p:spPr bwMode="auto">
            <a:xfrm>
              <a:off x="3774" y="2837"/>
              <a:ext cx="524" cy="233"/>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rPr>
                <a:t> </a:t>
              </a:r>
              <a:r>
                <a:rPr lang="da-DK" sz="2400" dirty="0">
                  <a:solidFill>
                    <a:schemeClr val="accent1">
                      <a:lumMod val="75000"/>
                    </a:schemeClr>
                  </a:solidFill>
                  <a:effectLst>
                    <a:outerShdw blurRad="38100" dist="38100" dir="2700000" algn="tl">
                      <a:srgbClr val="000000"/>
                    </a:outerShdw>
                  </a:effectLst>
                </a:rPr>
                <a:t>teens</a:t>
              </a:r>
            </a:p>
          </p:txBody>
        </p:sp>
        <p:sp>
          <p:nvSpPr>
            <p:cNvPr id="1654809" name="Rectangle 1049"/>
            <p:cNvSpPr>
              <a:spLocks noChangeArrowheads="1"/>
            </p:cNvSpPr>
            <p:nvPr/>
          </p:nvSpPr>
          <p:spPr bwMode="auto">
            <a:xfrm>
              <a:off x="4829" y="2837"/>
              <a:ext cx="1244" cy="233"/>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adult</a:t>
              </a:r>
              <a:r>
                <a:rPr lang="da-DK" sz="2400" dirty="0">
                  <a:solidFill>
                    <a:srgbClr val="FFFFFF"/>
                  </a:solidFill>
                  <a:effectLst>
                    <a:outerShdw blurRad="38100" dist="38100" dir="2700000" algn="tl">
                      <a:srgbClr val="000000"/>
                    </a:outerShdw>
                  </a:effectLst>
                </a:rPr>
                <a:t>	   </a:t>
              </a:r>
              <a:r>
                <a:rPr lang="da-DK" sz="2400" dirty="0">
                  <a:solidFill>
                    <a:schemeClr val="accent1">
                      <a:lumMod val="75000"/>
                    </a:schemeClr>
                  </a:solidFill>
                  <a:effectLst>
                    <a:outerShdw blurRad="38100" dist="38100" dir="2700000" algn="tl">
                      <a:srgbClr val="000000"/>
                    </a:outerShdw>
                  </a:effectLst>
                </a:rPr>
                <a:t>adult</a:t>
              </a:r>
            </a:p>
          </p:txBody>
        </p:sp>
        <p:sp>
          <p:nvSpPr>
            <p:cNvPr id="1654810" name="Rectangle 1050"/>
            <p:cNvSpPr>
              <a:spLocks noChangeArrowheads="1"/>
            </p:cNvSpPr>
            <p:nvPr/>
          </p:nvSpPr>
          <p:spPr bwMode="auto">
            <a:xfrm>
              <a:off x="1303" y="3127"/>
              <a:ext cx="59" cy="233"/>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rPr>
                <a:t> </a:t>
              </a:r>
            </a:p>
          </p:txBody>
        </p:sp>
        <p:sp>
          <p:nvSpPr>
            <p:cNvPr id="1654811" name="Rectangle 1051"/>
            <p:cNvSpPr>
              <a:spLocks noChangeArrowheads="1"/>
            </p:cNvSpPr>
            <p:nvPr/>
          </p:nvSpPr>
          <p:spPr bwMode="auto">
            <a:xfrm>
              <a:off x="3993" y="3111"/>
              <a:ext cx="0" cy="233"/>
            </a:xfrm>
            <a:prstGeom prst="rect">
              <a:avLst/>
            </a:prstGeom>
            <a:noFill/>
            <a:ln w="9525">
              <a:noFill/>
              <a:miter lim="800000"/>
              <a:headEnd/>
              <a:tailEnd/>
            </a:ln>
          </p:spPr>
          <p:txBody>
            <a:bodyPr wrap="none" lIns="0" tIns="0" rIns="0" bIns="0">
              <a:spAutoFit/>
            </a:bodyPr>
            <a:lstStyle/>
            <a:p>
              <a:pPr>
                <a:defRPr/>
              </a:pPr>
              <a:endParaRPr lang="da-DK" sz="2400" dirty="0">
                <a:solidFill>
                  <a:srgbClr val="FFFFFF"/>
                </a:solidFill>
                <a:effectLst>
                  <a:outerShdw blurRad="38100" dist="38100" dir="2700000" algn="tl">
                    <a:srgbClr val="000000"/>
                  </a:outerShdw>
                </a:effectLst>
              </a:endParaRPr>
            </a:p>
          </p:txBody>
        </p:sp>
        <p:sp>
          <p:nvSpPr>
            <p:cNvPr id="1654812" name="Rectangle 1052"/>
            <p:cNvSpPr>
              <a:spLocks noChangeArrowheads="1"/>
            </p:cNvSpPr>
            <p:nvPr/>
          </p:nvSpPr>
          <p:spPr bwMode="auto">
            <a:xfrm>
              <a:off x="4829" y="3111"/>
              <a:ext cx="877" cy="233"/>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rPr>
                <a:t> 	    </a:t>
              </a:r>
            </a:p>
          </p:txBody>
        </p:sp>
        <p:sp>
          <p:nvSpPr>
            <p:cNvPr id="1654813" name="Rectangle 1053"/>
            <p:cNvSpPr>
              <a:spLocks noChangeArrowheads="1"/>
            </p:cNvSpPr>
            <p:nvPr/>
          </p:nvSpPr>
          <p:spPr bwMode="auto">
            <a:xfrm>
              <a:off x="738" y="3382"/>
              <a:ext cx="59" cy="233"/>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rPr>
                <a:t> </a:t>
              </a:r>
            </a:p>
          </p:txBody>
        </p:sp>
        <p:sp>
          <p:nvSpPr>
            <p:cNvPr id="1654814" name="Rectangle 1054"/>
            <p:cNvSpPr>
              <a:spLocks noChangeArrowheads="1"/>
            </p:cNvSpPr>
            <p:nvPr/>
          </p:nvSpPr>
          <p:spPr bwMode="auto">
            <a:xfrm>
              <a:off x="3993" y="3382"/>
              <a:ext cx="59" cy="233"/>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rPr>
                <a:t> </a:t>
              </a:r>
            </a:p>
          </p:txBody>
        </p:sp>
        <p:sp>
          <p:nvSpPr>
            <p:cNvPr id="1654815" name="Rectangle 1055"/>
            <p:cNvSpPr>
              <a:spLocks noChangeArrowheads="1"/>
            </p:cNvSpPr>
            <p:nvPr/>
          </p:nvSpPr>
          <p:spPr bwMode="auto">
            <a:xfrm>
              <a:off x="4829" y="3382"/>
              <a:ext cx="700" cy="233"/>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rPr>
                <a:t>   	 </a:t>
              </a:r>
            </a:p>
          </p:txBody>
        </p:sp>
      </p:grpSp>
      <p:sp>
        <p:nvSpPr>
          <p:cNvPr id="1654816" name="Rectangle 1056"/>
          <p:cNvSpPr>
            <a:spLocks noChangeArrowheads="1"/>
          </p:cNvSpPr>
          <p:nvPr/>
        </p:nvSpPr>
        <p:spPr bwMode="auto">
          <a:xfrm>
            <a:off x="533400" y="5486402"/>
            <a:ext cx="269626" cy="461665"/>
          </a:xfrm>
          <a:prstGeom prst="rect">
            <a:avLst/>
          </a:prstGeom>
          <a:noFill/>
          <a:ln w="12700">
            <a:noFill/>
            <a:miter lim="800000"/>
            <a:headEnd/>
            <a:tailEnd/>
          </a:ln>
          <a:effectLst/>
        </p:spPr>
        <p:txBody>
          <a:bodyPr wrap="none">
            <a:spAutoFit/>
          </a:bodyPr>
          <a:lstStyle/>
          <a:p>
            <a:pPr>
              <a:defRPr/>
            </a:pPr>
            <a:r>
              <a:rPr lang="da-DK" sz="2400">
                <a:solidFill>
                  <a:srgbClr val="FFFFFF"/>
                </a:solidFill>
                <a:effectLst>
                  <a:outerShdw blurRad="38100" dist="38100" dir="2700000" algn="tl">
                    <a:srgbClr val="000000"/>
                  </a:outerShdw>
                </a:effectLst>
              </a:rPr>
              <a:t> </a:t>
            </a:r>
          </a:p>
        </p:txBody>
      </p:sp>
      <p:sp>
        <p:nvSpPr>
          <p:cNvPr id="81925" name="Text Box 1057"/>
          <p:cNvSpPr txBox="1">
            <a:spLocks noChangeArrowheads="1"/>
          </p:cNvSpPr>
          <p:nvPr/>
        </p:nvSpPr>
        <p:spPr bwMode="auto">
          <a:xfrm>
            <a:off x="5334000" y="5638802"/>
            <a:ext cx="838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6" name="Text Box 1058"/>
          <p:cNvSpPr txBox="1">
            <a:spLocks noChangeArrowheads="1"/>
          </p:cNvSpPr>
          <p:nvPr/>
        </p:nvSpPr>
        <p:spPr bwMode="auto">
          <a:xfrm>
            <a:off x="6477000" y="5638802"/>
            <a:ext cx="838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7" name="Text Box 1059"/>
          <p:cNvSpPr txBox="1">
            <a:spLocks noChangeArrowheads="1"/>
          </p:cNvSpPr>
          <p:nvPr/>
        </p:nvSpPr>
        <p:spPr bwMode="auto">
          <a:xfrm>
            <a:off x="7543800" y="5638802"/>
            <a:ext cx="838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36" name="Rectangle 1047"/>
          <p:cNvSpPr>
            <a:spLocks noChangeArrowheads="1"/>
          </p:cNvSpPr>
          <p:nvPr/>
        </p:nvSpPr>
        <p:spPr bwMode="auto">
          <a:xfrm>
            <a:off x="613842" y="4636460"/>
            <a:ext cx="2908300" cy="369332"/>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Insulin Resistance</a:t>
            </a:r>
          </a:p>
        </p:txBody>
      </p:sp>
      <p:sp>
        <p:nvSpPr>
          <p:cNvPr id="37" name="Rectangle 1048"/>
          <p:cNvSpPr>
            <a:spLocks noChangeArrowheads="1"/>
          </p:cNvSpPr>
          <p:nvPr/>
        </p:nvSpPr>
        <p:spPr bwMode="auto">
          <a:xfrm>
            <a:off x="6057100" y="4706273"/>
            <a:ext cx="631583" cy="36933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rPr>
              <a:t>  </a:t>
            </a:r>
            <a:r>
              <a:rPr lang="da-DK" sz="2400" dirty="0">
                <a:solidFill>
                  <a:schemeClr val="accent1">
                    <a:lumMod val="75000"/>
                  </a:schemeClr>
                </a:solidFill>
                <a:effectLst>
                  <a:outerShdw blurRad="38100" dist="38100" dir="2700000" algn="tl">
                    <a:srgbClr val="000000"/>
                  </a:outerShdw>
                </a:effectLst>
              </a:rPr>
              <a:t>xxx</a:t>
            </a:r>
          </a:p>
        </p:txBody>
      </p:sp>
      <p:sp>
        <p:nvSpPr>
          <p:cNvPr id="38" name="Rectangle 1048"/>
          <p:cNvSpPr>
            <a:spLocks noChangeArrowheads="1"/>
          </p:cNvSpPr>
          <p:nvPr/>
        </p:nvSpPr>
        <p:spPr bwMode="auto">
          <a:xfrm>
            <a:off x="5008119" y="4706829"/>
            <a:ext cx="153888" cy="36933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0</a:t>
            </a:r>
          </a:p>
        </p:txBody>
      </p:sp>
      <p:sp>
        <p:nvSpPr>
          <p:cNvPr id="39" name="Rectangle 1048"/>
          <p:cNvSpPr>
            <a:spLocks noChangeArrowheads="1"/>
          </p:cNvSpPr>
          <p:nvPr/>
        </p:nvSpPr>
        <p:spPr bwMode="auto">
          <a:xfrm>
            <a:off x="7396173" y="4660920"/>
            <a:ext cx="533400" cy="369332"/>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  x</a:t>
            </a:r>
          </a:p>
        </p:txBody>
      </p:sp>
    </p:spTree>
    <p:custDataLst>
      <p:tags r:id="rId1"/>
    </p:custDataLst>
    <p:extLst>
      <p:ext uri="{BB962C8B-B14F-4D97-AF65-F5344CB8AC3E}">
        <p14:creationId xmlns:p14="http://schemas.microsoft.com/office/powerpoint/2010/main" val="2162419779"/>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82000" cy="1295400"/>
          </a:xfrm>
        </p:spPr>
        <p:txBody>
          <a:bodyPr>
            <a:normAutofit fontScale="90000"/>
          </a:bodyPr>
          <a:lstStyle/>
          <a:p>
            <a:r>
              <a:rPr lang="en-US" b="1" i="1" dirty="0"/>
              <a:t>“Getting diabetes saved my life.” </a:t>
            </a:r>
            <a:br>
              <a:rPr lang="en-US" b="1" i="1" dirty="0"/>
            </a:br>
            <a:r>
              <a:rPr lang="en-US" sz="4000" b="1" i="1" dirty="0"/>
              <a:t>~ Sherri </a:t>
            </a:r>
            <a:r>
              <a:rPr lang="en-US" sz="4000" b="1" i="1" dirty="0" err="1"/>
              <a:t>Sheperd</a:t>
            </a:r>
            <a:endParaRPr lang="en-US" sz="4000" dirty="0"/>
          </a:p>
        </p:txBody>
      </p:sp>
      <p:pic>
        <p:nvPicPr>
          <p:cNvPr id="4" name="Content Placeholder 3"/>
          <p:cNvPicPr>
            <a:picLocks noGrp="1" noChangeAspect="1"/>
          </p:cNvPicPr>
          <p:nvPr>
            <p:ph sz="quarter" idx="1"/>
          </p:nvPr>
        </p:nvPicPr>
        <p:blipFill>
          <a:blip r:embed="rId3"/>
          <a:stretch>
            <a:fillRect/>
          </a:stretch>
        </p:blipFill>
        <p:spPr>
          <a:xfrm>
            <a:off x="695328" y="1714503"/>
            <a:ext cx="2962275" cy="3879465"/>
          </a:xfrm>
          <a:prstGeom prst="rect">
            <a:avLst/>
          </a:prstGeom>
        </p:spPr>
      </p:pic>
      <p:sp>
        <p:nvSpPr>
          <p:cNvPr id="5" name="Rectangle 4"/>
          <p:cNvSpPr/>
          <p:nvPr/>
        </p:nvSpPr>
        <p:spPr>
          <a:xfrm>
            <a:off x="3962400" y="1714502"/>
            <a:ext cx="4572000" cy="2554545"/>
          </a:xfrm>
          <a:prstGeom prst="rect">
            <a:avLst/>
          </a:prstGeom>
        </p:spPr>
        <p:txBody>
          <a:bodyPr wrap="square">
            <a:spAutoFit/>
          </a:bodyPr>
          <a:lstStyle/>
          <a:p>
            <a:r>
              <a:rPr lang="en-US" sz="3200" b="1" dirty="0"/>
              <a:t>Sherri Shepard decided to embrace diabetes and use it as a motivator to improve her health. </a:t>
            </a:r>
            <a:endParaRPr lang="en-US" sz="3200" dirty="0"/>
          </a:p>
        </p:txBody>
      </p:sp>
    </p:spTree>
    <p:custDataLst>
      <p:tags r:id="rId1"/>
    </p:custDataLst>
    <p:extLst>
      <p:ext uri="{BB962C8B-B14F-4D97-AF65-F5344CB8AC3E}">
        <p14:creationId xmlns:p14="http://schemas.microsoft.com/office/powerpoint/2010/main" val="3774810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CDC Announces</a:t>
            </a:r>
          </a:p>
        </p:txBody>
      </p:sp>
      <p:sp>
        <p:nvSpPr>
          <p:cNvPr id="1885187" name="Rectangle 3"/>
          <p:cNvSpPr>
            <a:spLocks noGrp="1" noChangeArrowheads="1"/>
          </p:cNvSpPr>
          <p:nvPr>
            <p:ph sz="quarter" idx="1"/>
          </p:nvPr>
        </p:nvSpPr>
        <p:spPr>
          <a:xfrm>
            <a:off x="4645152" y="1219200"/>
            <a:ext cx="4041648" cy="4937760"/>
          </a:xfrm>
        </p:spPr>
        <p:txBody>
          <a:bodyPr>
            <a:normAutofit/>
          </a:bodyPr>
          <a:lstStyle/>
          <a:p>
            <a:pPr eaLnBrk="1" hangingPunct="1">
              <a:buFont typeface="Wingdings" pitchFamily="2" charset="2"/>
              <a:buNone/>
            </a:pPr>
            <a:endParaRPr lang="en-US" sz="2800" dirty="0"/>
          </a:p>
          <a:p>
            <a:pPr algn="ctr" eaLnBrk="1" hangingPunct="1">
              <a:buFont typeface="Wingdings" pitchFamily="2" charset="2"/>
              <a:buNone/>
            </a:pPr>
            <a:r>
              <a:rPr lang="en-US" sz="4800" dirty="0"/>
              <a:t>35% of Americans will have Diabetes by 2050</a:t>
            </a:r>
            <a:endParaRPr lang="en-US" sz="4400" dirty="0"/>
          </a:p>
          <a:p>
            <a:pPr algn="ctr" eaLnBrk="1" hangingPunct="1">
              <a:buFont typeface="Wingdings" pitchFamily="2" charset="2"/>
              <a:buNone/>
            </a:pPr>
            <a:endParaRPr lang="en-US" sz="2000" i="1" dirty="0">
              <a:solidFill>
                <a:schemeClr val="hlink"/>
              </a:solidFill>
            </a:endParaRPr>
          </a:p>
          <a:p>
            <a:pPr algn="r" eaLnBrk="1" hangingPunct="1">
              <a:buFont typeface="Wingdings" pitchFamily="2" charset="2"/>
              <a:buNone/>
            </a:pPr>
            <a:r>
              <a:rPr lang="en-US" sz="1600" i="1" dirty="0"/>
              <a:t>Boyle, Thompson, Barker, Williamson </a:t>
            </a:r>
          </a:p>
          <a:p>
            <a:pPr algn="r" eaLnBrk="1" hangingPunct="1">
              <a:buFont typeface="Wingdings" pitchFamily="2" charset="2"/>
              <a:buNone/>
            </a:pPr>
            <a:r>
              <a:rPr lang="en-US" sz="1600" i="1" dirty="0"/>
              <a:t>2010, Oct 22:8(1)29</a:t>
            </a:r>
          </a:p>
          <a:p>
            <a:pPr algn="r" eaLnBrk="1" hangingPunct="1">
              <a:buFont typeface="Wingdings" pitchFamily="2" charset="2"/>
              <a:buNone/>
            </a:pPr>
            <a:r>
              <a:rPr lang="en-US" sz="1600" i="1" dirty="0"/>
              <a:t>www.pophealthmetrics.co</a:t>
            </a:r>
            <a:r>
              <a:rPr lang="en-US" sz="2000" i="1" dirty="0"/>
              <a:t>m</a:t>
            </a:r>
          </a:p>
        </p:txBody>
      </p:sp>
      <p:pic>
        <p:nvPicPr>
          <p:cNvPr id="24580" name="Picture 4" descr="j0351647[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1057807"/>
            <a:ext cx="3124200" cy="512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898367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n-US"/>
              <a:t>Other Types of Diabetes</a:t>
            </a:r>
          </a:p>
        </p:txBody>
      </p:sp>
      <p:sp>
        <p:nvSpPr>
          <p:cNvPr id="64515" name="Rectangle 3"/>
          <p:cNvSpPr>
            <a:spLocks noGrp="1" noChangeArrowheads="1"/>
          </p:cNvSpPr>
          <p:nvPr>
            <p:ph idx="1"/>
          </p:nvPr>
        </p:nvSpPr>
        <p:spPr/>
        <p:txBody>
          <a:bodyPr/>
          <a:lstStyle/>
          <a:p>
            <a:pPr eaLnBrk="1" hangingPunct="1"/>
            <a:r>
              <a:rPr lang="en-US" dirty="0"/>
              <a:t>Gestational</a:t>
            </a:r>
          </a:p>
          <a:p>
            <a:pPr eaLnBrk="1" hangingPunct="1"/>
            <a:r>
              <a:rPr lang="en-US" dirty="0"/>
              <a:t>Other specific types of diabetes</a:t>
            </a:r>
          </a:p>
          <a:p>
            <a:pPr eaLnBrk="1" hangingPunct="1">
              <a:buFont typeface="Wingdings" pitchFamily="2" charset="2"/>
              <a:buNone/>
            </a:pPr>
            <a:endParaRPr lang="en-US" dirty="0"/>
          </a:p>
        </p:txBody>
      </p:sp>
      <p:pic>
        <p:nvPicPr>
          <p:cNvPr id="3" name="Picture 2" descr="Colorful sunset behind palm trees">
            <a:extLst>
              <a:ext uri="{FF2B5EF4-FFF2-40B4-BE49-F238E27FC236}">
                <a16:creationId xmlns:a16="http://schemas.microsoft.com/office/drawing/2014/main" id="{28F07D5A-4238-DFCA-4D7D-E36815011F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962400"/>
            <a:ext cx="8077200" cy="2536746"/>
          </a:xfrm>
          <a:prstGeom prst="rect">
            <a:avLst/>
          </a:prstGeom>
        </p:spPr>
      </p:pic>
    </p:spTree>
    <p:custDataLst>
      <p:tags r:id="rId1"/>
    </p:custDataLst>
    <p:extLst>
      <p:ext uri="{BB962C8B-B14F-4D97-AF65-F5344CB8AC3E}">
        <p14:creationId xmlns:p14="http://schemas.microsoft.com/office/powerpoint/2010/main" val="4236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457200" y="228600"/>
            <a:ext cx="8229600" cy="914400"/>
          </a:xfrm>
        </p:spPr>
        <p:txBody>
          <a:bodyPr vert="horz" lIns="90477" tIns="44445" rIns="90477" bIns="44445" anchor="b" anchorCtr="0">
            <a:normAutofit/>
          </a:bodyPr>
          <a:lstStyle/>
          <a:p>
            <a:pPr eaLnBrk="1" hangingPunct="1"/>
            <a:r>
              <a:rPr lang="en-US" dirty="0"/>
              <a:t>Other Specific Types of DM</a:t>
            </a:r>
            <a:endParaRPr lang="en-US"/>
          </a:p>
        </p:txBody>
      </p:sp>
      <p:sp>
        <p:nvSpPr>
          <p:cNvPr id="66563" name="Rectangle 3"/>
          <p:cNvSpPr>
            <a:spLocks noGrp="1" noChangeArrowheads="1"/>
          </p:cNvSpPr>
          <p:nvPr>
            <p:ph sz="quarter" idx="1"/>
          </p:nvPr>
        </p:nvSpPr>
        <p:spPr>
          <a:xfrm>
            <a:off x="457200" y="1219200"/>
            <a:ext cx="4648200" cy="5410200"/>
          </a:xfrm>
        </p:spPr>
        <p:txBody>
          <a:bodyPr vert="horz" lIns="90477" tIns="44445" rIns="90477" bIns="44445">
            <a:normAutofit/>
          </a:bodyPr>
          <a:lstStyle/>
          <a:p>
            <a:pPr eaLnBrk="1" hangingPunct="1"/>
            <a:r>
              <a:rPr lang="en-US" sz="2800" dirty="0"/>
              <a:t>Medications such as: steroids, protease inhibitors and </a:t>
            </a:r>
            <a:r>
              <a:rPr lang="en-US" sz="2800" dirty="0" err="1"/>
              <a:t>Prograf</a:t>
            </a:r>
            <a:r>
              <a:rPr lang="en-US" sz="2800" baseline="30000" dirty="0"/>
              <a:t>®</a:t>
            </a:r>
            <a:r>
              <a:rPr lang="en-US" sz="2800" dirty="0"/>
              <a:t> </a:t>
            </a:r>
          </a:p>
          <a:p>
            <a:pPr eaLnBrk="1" hangingPunct="1"/>
            <a:r>
              <a:rPr lang="en-US" sz="2800" dirty="0"/>
              <a:t>Secondary to Agent Orange</a:t>
            </a:r>
          </a:p>
          <a:p>
            <a:pPr eaLnBrk="1" hangingPunct="1"/>
            <a:r>
              <a:rPr lang="en-US" sz="2800" dirty="0"/>
              <a:t>Liver failure</a:t>
            </a:r>
          </a:p>
          <a:p>
            <a:pPr eaLnBrk="1" hangingPunct="1"/>
            <a:r>
              <a:rPr lang="en-US" sz="2800" dirty="0"/>
              <a:t>TPN or tube feedings</a:t>
            </a:r>
          </a:p>
          <a:p>
            <a:pPr eaLnBrk="1" hangingPunct="1"/>
            <a:r>
              <a:rPr lang="en-US" sz="2800" dirty="0">
                <a:solidFill>
                  <a:srgbClr val="0070C0"/>
                </a:solidFill>
              </a:rPr>
              <a:t>Diabetes Type 3c</a:t>
            </a:r>
          </a:p>
          <a:p>
            <a:pPr lvl="1"/>
            <a:r>
              <a:rPr lang="en-US" sz="2800" dirty="0"/>
              <a:t>Cystic fibrosis, </a:t>
            </a:r>
            <a:r>
              <a:rPr lang="en-US" sz="2800" dirty="0">
                <a:solidFill>
                  <a:srgbClr val="0070C0"/>
                </a:solidFill>
              </a:rPr>
              <a:t>pancreatitis</a:t>
            </a:r>
          </a:p>
          <a:p>
            <a:pPr lvl="1"/>
            <a:r>
              <a:rPr lang="en-US" sz="2800" dirty="0"/>
              <a:t>Pancreatic cancers or removal</a:t>
            </a:r>
          </a:p>
          <a:p>
            <a:pPr lvl="1"/>
            <a:r>
              <a:rPr lang="en-US" sz="2800" dirty="0"/>
              <a:t>Hemochromatosis</a:t>
            </a:r>
          </a:p>
          <a:p>
            <a:pPr lvl="1">
              <a:lnSpc>
                <a:spcPct val="90000"/>
              </a:lnSpc>
            </a:pPr>
            <a:endParaRPr lang="en-US" sz="2500" dirty="0"/>
          </a:p>
        </p:txBody>
      </p:sp>
      <p:pic>
        <p:nvPicPr>
          <p:cNvPr id="4" name="Picture 3" descr="Palm tree on beach, calm blue sea, blue skies with clouds">
            <a:extLst>
              <a:ext uri="{FF2B5EF4-FFF2-40B4-BE49-F238E27FC236}">
                <a16:creationId xmlns:a16="http://schemas.microsoft.com/office/drawing/2014/main" id="{984A0351-916E-19DF-5A9F-ACB6696BCDF9}"/>
              </a:ext>
            </a:extLst>
          </p:cNvPr>
          <p:cNvPicPr>
            <a:picLocks noChangeAspect="1"/>
          </p:cNvPicPr>
          <p:nvPr/>
        </p:nvPicPr>
        <p:blipFill>
          <a:blip r:embed="rId4">
            <a:extLst>
              <a:ext uri="{28A0092B-C50C-407E-A947-70E740481C1C}">
                <a14:useLocalDpi xmlns:a14="http://schemas.microsoft.com/office/drawing/2010/main" val="0"/>
              </a:ext>
            </a:extLst>
          </a:blip>
          <a:srcRect l="31081" r="14282" b="-3"/>
          <a:stretch/>
        </p:blipFill>
        <p:spPr>
          <a:xfrm>
            <a:off x="5075512" y="1447800"/>
            <a:ext cx="3611288" cy="4411980"/>
          </a:xfrm>
          <a:prstGeom prst="rect">
            <a:avLst/>
          </a:prstGeom>
          <a:noFill/>
        </p:spPr>
      </p:pic>
    </p:spTree>
    <p:custDataLst>
      <p:tags r:id="rId1"/>
    </p:custDataLst>
    <p:extLst>
      <p:ext uri="{BB962C8B-B14F-4D97-AF65-F5344CB8AC3E}">
        <p14:creationId xmlns:p14="http://schemas.microsoft.com/office/powerpoint/2010/main" val="2348205087"/>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A0CE9-880E-4C26-835A-59A447BEBE8A}"/>
              </a:ext>
            </a:extLst>
          </p:cNvPr>
          <p:cNvSpPr>
            <a:spLocks noGrp="1"/>
          </p:cNvSpPr>
          <p:nvPr>
            <p:ph type="title"/>
          </p:nvPr>
        </p:nvSpPr>
        <p:spPr>
          <a:xfrm>
            <a:off x="457200" y="228600"/>
            <a:ext cx="8229600" cy="914400"/>
          </a:xfrm>
        </p:spPr>
        <p:txBody>
          <a:bodyPr anchor="b">
            <a:normAutofit/>
          </a:bodyPr>
          <a:lstStyle/>
          <a:p>
            <a:r>
              <a:rPr lang="en-US" dirty="0"/>
              <a:t>Screening in early Pregnancy</a:t>
            </a:r>
          </a:p>
        </p:txBody>
      </p:sp>
      <p:sp>
        <p:nvSpPr>
          <p:cNvPr id="3" name="Content Placeholder 2">
            <a:extLst>
              <a:ext uri="{FF2B5EF4-FFF2-40B4-BE49-F238E27FC236}">
                <a16:creationId xmlns:a16="http://schemas.microsoft.com/office/drawing/2014/main" id="{DE0F158D-D393-43A4-953E-2C5CF9F50A78}"/>
              </a:ext>
            </a:extLst>
          </p:cNvPr>
          <p:cNvSpPr>
            <a:spLocks noGrp="1"/>
          </p:cNvSpPr>
          <p:nvPr>
            <p:ph sz="quarter" idx="1"/>
          </p:nvPr>
        </p:nvSpPr>
        <p:spPr>
          <a:xfrm>
            <a:off x="457200" y="1219200"/>
            <a:ext cx="4800600" cy="5334000"/>
          </a:xfrm>
        </p:spPr>
        <p:txBody>
          <a:bodyPr>
            <a:normAutofit fontScale="85000" lnSpcReduction="10000"/>
          </a:bodyPr>
          <a:lstStyle/>
          <a:p>
            <a:pPr>
              <a:lnSpc>
                <a:spcPct val="110000"/>
              </a:lnSpc>
            </a:pPr>
            <a:r>
              <a:rPr lang="en-US" sz="2400" dirty="0"/>
              <a:t>Checking glucose levels before 15 weeks of gestation:</a:t>
            </a:r>
          </a:p>
          <a:p>
            <a:pPr lvl="1">
              <a:lnSpc>
                <a:spcPct val="110000"/>
              </a:lnSpc>
            </a:pPr>
            <a:r>
              <a:rPr lang="en-US" sz="2400" dirty="0"/>
              <a:t>Can find undetected diabetes or hyperglycemia</a:t>
            </a:r>
          </a:p>
          <a:p>
            <a:pPr lvl="1">
              <a:lnSpc>
                <a:spcPct val="110000"/>
              </a:lnSpc>
            </a:pPr>
            <a:r>
              <a:rPr lang="en-US" sz="2400" dirty="0"/>
              <a:t>Prevent fetal exposure to hyperglycemia</a:t>
            </a:r>
          </a:p>
          <a:p>
            <a:pPr lvl="1">
              <a:lnSpc>
                <a:spcPct val="110000"/>
              </a:lnSpc>
            </a:pPr>
            <a:r>
              <a:rPr lang="en-US" sz="2400" dirty="0"/>
              <a:t>Allows providers and pregnant people to take action to prevent complications</a:t>
            </a:r>
          </a:p>
          <a:p>
            <a:pPr>
              <a:lnSpc>
                <a:spcPct val="110000"/>
              </a:lnSpc>
            </a:pPr>
            <a:r>
              <a:rPr lang="en-US" sz="2400" dirty="0"/>
              <a:t>Use standard diabetes diagnostic criteria.</a:t>
            </a:r>
          </a:p>
          <a:p>
            <a:pPr lvl="1">
              <a:lnSpc>
                <a:spcPct val="110000"/>
              </a:lnSpc>
            </a:pPr>
            <a:r>
              <a:rPr lang="en-US" sz="2400" dirty="0"/>
              <a:t>If positive, diagnosis “Diabetes complicating pregnancy”</a:t>
            </a:r>
          </a:p>
          <a:p>
            <a:pPr>
              <a:lnSpc>
                <a:spcPct val="110000"/>
              </a:lnSpc>
            </a:pPr>
            <a:r>
              <a:rPr lang="en-US" sz="2400" dirty="0">
                <a:solidFill>
                  <a:srgbClr val="0070C0"/>
                </a:solidFill>
              </a:rPr>
              <a:t>If fasting BG 110+ or A1C 5.9%+</a:t>
            </a:r>
          </a:p>
          <a:p>
            <a:pPr lvl="1">
              <a:lnSpc>
                <a:spcPct val="110000"/>
              </a:lnSpc>
            </a:pPr>
            <a:r>
              <a:rPr lang="en-US" sz="2400" dirty="0"/>
              <a:t>At higher risk of adverse outcomes and more likely to experience GDM and need insulin.</a:t>
            </a:r>
          </a:p>
        </p:txBody>
      </p:sp>
      <p:pic>
        <p:nvPicPr>
          <p:cNvPr id="5" name="Picture 4" descr="Pregnant woman at work">
            <a:extLst>
              <a:ext uri="{FF2B5EF4-FFF2-40B4-BE49-F238E27FC236}">
                <a16:creationId xmlns:a16="http://schemas.microsoft.com/office/drawing/2014/main" id="{9A544B07-999F-4497-AAC0-5C05975D304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821" r="30541" b="-3"/>
          <a:stretch/>
        </p:blipFill>
        <p:spPr>
          <a:xfrm>
            <a:off x="5428052" y="1216152"/>
            <a:ext cx="3245793" cy="3965448"/>
          </a:xfrm>
          <a:prstGeom prst="rect">
            <a:avLst/>
          </a:prstGeom>
          <a:noFill/>
        </p:spPr>
      </p:pic>
      <p:pic>
        <p:nvPicPr>
          <p:cNvPr id="6" name="Picture 5">
            <a:extLst>
              <a:ext uri="{FF2B5EF4-FFF2-40B4-BE49-F238E27FC236}">
                <a16:creationId xmlns:a16="http://schemas.microsoft.com/office/drawing/2014/main" id="{5F41F73B-A997-141B-3FD3-4D3DC1A8428C}"/>
              </a:ext>
            </a:extLst>
          </p:cNvPr>
          <p:cNvPicPr>
            <a:picLocks noChangeAspect="1"/>
          </p:cNvPicPr>
          <p:nvPr/>
        </p:nvPicPr>
        <p:blipFill>
          <a:blip r:embed="rId3"/>
          <a:stretch>
            <a:fillRect/>
          </a:stretch>
        </p:blipFill>
        <p:spPr>
          <a:xfrm>
            <a:off x="5562600" y="5444200"/>
            <a:ext cx="3363060" cy="395296"/>
          </a:xfrm>
          <a:prstGeom prst="rect">
            <a:avLst/>
          </a:prstGeom>
        </p:spPr>
      </p:pic>
    </p:spTree>
    <p:extLst>
      <p:ext uri="{BB962C8B-B14F-4D97-AF65-F5344CB8AC3E}">
        <p14:creationId xmlns:p14="http://schemas.microsoft.com/office/powerpoint/2010/main" val="2524295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Gestational Diabetes and Pregnancy</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1524000"/>
            <a:ext cx="2438400"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sz="quarter" idx="1"/>
          </p:nvPr>
        </p:nvSpPr>
        <p:spPr>
          <a:xfrm>
            <a:off x="457200" y="1219200"/>
            <a:ext cx="5867400" cy="4937760"/>
          </a:xfrm>
        </p:spPr>
        <p:txBody>
          <a:bodyPr>
            <a:normAutofit fontScale="77500" lnSpcReduction="20000"/>
          </a:bodyPr>
          <a:lstStyle/>
          <a:p>
            <a:r>
              <a:rPr lang="en-US" dirty="0"/>
              <a:t>Test for GDM at 24-28 weeks</a:t>
            </a:r>
          </a:p>
          <a:p>
            <a:r>
              <a:rPr lang="en-US" dirty="0"/>
              <a:t>Test GDM women for post partum diabetes at 4-12 weeks, using OGTT</a:t>
            </a:r>
          </a:p>
          <a:p>
            <a:r>
              <a:rPr lang="en-US" dirty="0"/>
              <a:t>Women with GDM need lifelong screening for prediabetes/diabetes at least every 3 </a:t>
            </a:r>
            <a:r>
              <a:rPr lang="en-US" dirty="0" err="1"/>
              <a:t>yrs</a:t>
            </a:r>
            <a:endParaRPr lang="en-US" dirty="0"/>
          </a:p>
          <a:p>
            <a:r>
              <a:rPr lang="en-US" dirty="0"/>
              <a:t>Women with </a:t>
            </a:r>
            <a:r>
              <a:rPr lang="en-US" dirty="0" err="1"/>
              <a:t>hx</a:t>
            </a:r>
            <a:r>
              <a:rPr lang="en-US" dirty="0"/>
              <a:t> of GDM, found to have prediabetes need intensive lifestyle interventions or metformin to prevent diabetes.</a:t>
            </a:r>
          </a:p>
        </p:txBody>
      </p:sp>
      <p:pic>
        <p:nvPicPr>
          <p:cNvPr id="4" name="Picture 3">
            <a:extLst>
              <a:ext uri="{FF2B5EF4-FFF2-40B4-BE49-F238E27FC236}">
                <a16:creationId xmlns:a16="http://schemas.microsoft.com/office/drawing/2014/main" id="{96E302B4-EF2A-46AF-9560-CAD80058BAA7}"/>
              </a:ext>
            </a:extLst>
          </p:cNvPr>
          <p:cNvPicPr>
            <a:picLocks noChangeAspect="1"/>
          </p:cNvPicPr>
          <p:nvPr/>
        </p:nvPicPr>
        <p:blipFill>
          <a:blip r:embed="rId3"/>
          <a:stretch>
            <a:fillRect/>
          </a:stretch>
        </p:blipFill>
        <p:spPr>
          <a:xfrm>
            <a:off x="5638800" y="6333371"/>
            <a:ext cx="3363060" cy="395296"/>
          </a:xfrm>
          <a:prstGeom prst="rect">
            <a:avLst/>
          </a:prstGeom>
        </p:spPr>
      </p:pic>
    </p:spTree>
    <p:extLst>
      <p:ext uri="{BB962C8B-B14F-4D97-AF65-F5344CB8AC3E}">
        <p14:creationId xmlns:p14="http://schemas.microsoft.com/office/powerpoint/2010/main" val="3219332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7BF465-2F2F-767E-0B43-351F202064FB}"/>
            </a:ext>
          </a:extLst>
        </p:cNvPr>
        <p:cNvGrpSpPr/>
        <p:nvPr/>
      </p:nvGrpSpPr>
      <p:grpSpPr>
        <a:xfrm>
          <a:off x="0" y="0"/>
          <a:ext cx="0" cy="0"/>
          <a:chOff x="0" y="0"/>
          <a:chExt cx="0" cy="0"/>
        </a:xfrm>
      </p:grpSpPr>
      <p:sp>
        <p:nvSpPr>
          <p:cNvPr id="54274" name="Rectangle 2">
            <a:extLst>
              <a:ext uri="{FF2B5EF4-FFF2-40B4-BE49-F238E27FC236}">
                <a16:creationId xmlns:a16="http://schemas.microsoft.com/office/drawing/2014/main" id="{A54EAC3A-5431-3766-7EB4-C038078B16F0}"/>
              </a:ext>
            </a:extLst>
          </p:cNvPr>
          <p:cNvSpPr>
            <a:spLocks noGrp="1" noChangeArrowheads="1"/>
          </p:cNvSpPr>
          <p:nvPr>
            <p:ph type="title"/>
          </p:nvPr>
        </p:nvSpPr>
        <p:spPr>
          <a:xfrm>
            <a:off x="457200" y="152400"/>
            <a:ext cx="8229600" cy="685800"/>
          </a:xfrm>
        </p:spPr>
        <p:txBody>
          <a:bodyPr/>
          <a:lstStyle/>
          <a:p>
            <a:pPr eaLnBrk="1" hangingPunct="1"/>
            <a:r>
              <a:rPr lang="en-US" sz="3800" dirty="0" err="1"/>
              <a:t>DiaBingo</a:t>
            </a:r>
            <a:endParaRPr lang="en-US" sz="1500" dirty="0"/>
          </a:p>
        </p:txBody>
      </p:sp>
      <p:sp>
        <p:nvSpPr>
          <p:cNvPr id="1679363" name="Rectangle 3">
            <a:extLst>
              <a:ext uri="{FF2B5EF4-FFF2-40B4-BE49-F238E27FC236}">
                <a16:creationId xmlns:a16="http://schemas.microsoft.com/office/drawing/2014/main" id="{EBEDE52F-EF81-589A-F62D-B481646D7B0B}"/>
              </a:ext>
            </a:extLst>
          </p:cNvPr>
          <p:cNvSpPr>
            <a:spLocks noGrp="1" noChangeArrowheads="1"/>
          </p:cNvSpPr>
          <p:nvPr>
            <p:ph sz="quarter" idx="1"/>
          </p:nvPr>
        </p:nvSpPr>
        <p:spPr/>
        <p:txBody>
          <a:bodyPr/>
          <a:lstStyle/>
          <a:p>
            <a:pPr algn="r" eaLnBrk="1" hangingPunct="1">
              <a:defRPr/>
            </a:pPr>
            <a:endParaRPr lang="en-US" sz="1800"/>
          </a:p>
          <a:p>
            <a:pPr algn="r" eaLnBrk="1" hangingPunct="1">
              <a:defRPr/>
            </a:pPr>
            <a:endParaRPr lang="en-US" sz="2400"/>
          </a:p>
        </p:txBody>
      </p:sp>
      <p:sp>
        <p:nvSpPr>
          <p:cNvPr id="54276" name="Text Box 4">
            <a:extLst>
              <a:ext uri="{FF2B5EF4-FFF2-40B4-BE49-F238E27FC236}">
                <a16:creationId xmlns:a16="http://schemas.microsoft.com/office/drawing/2014/main" id="{2AC00F3F-A831-E287-2EEA-9B9691559DF8}"/>
              </a:ext>
            </a:extLst>
          </p:cNvPr>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solidFill>
                <a:prstClr val="black"/>
              </a:solidFill>
              <a:latin typeface="Tahoma" pitchFamily="34" charset="0"/>
            </a:endParaRPr>
          </a:p>
        </p:txBody>
      </p:sp>
      <p:sp>
        <p:nvSpPr>
          <p:cNvPr id="54277" name="Rectangle 5">
            <a:extLst>
              <a:ext uri="{FF2B5EF4-FFF2-40B4-BE49-F238E27FC236}">
                <a16:creationId xmlns:a16="http://schemas.microsoft.com/office/drawing/2014/main" id="{D76610EB-5962-5211-BFC2-25E58F7A0F25}"/>
              </a:ext>
            </a:extLst>
          </p:cNvPr>
          <p:cNvSpPr>
            <a:spLocks noChangeArrowheads="1"/>
          </p:cNvSpPr>
          <p:nvPr/>
        </p:nvSpPr>
        <p:spPr bwMode="auto">
          <a:xfrm>
            <a:off x="-609600" y="2590800"/>
            <a:ext cx="9753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prstClr val="white"/>
                </a:solidFill>
                <a:latin typeface="Arial Black" pitchFamily="34" charset="0"/>
              </a:rPr>
              <a:t>	</a:t>
            </a:r>
            <a:endParaRPr lang="en-US" sz="1200">
              <a:solidFill>
                <a:prstClr val="white"/>
              </a:solidFill>
              <a:latin typeface="Arial Black" pitchFamily="34" charset="0"/>
            </a:endParaRPr>
          </a:p>
        </p:txBody>
      </p:sp>
      <p:sp>
        <p:nvSpPr>
          <p:cNvPr id="1679366" name="Text Box 6">
            <a:extLst>
              <a:ext uri="{FF2B5EF4-FFF2-40B4-BE49-F238E27FC236}">
                <a16:creationId xmlns:a16="http://schemas.microsoft.com/office/drawing/2014/main" id="{AE906D5B-74F6-A0CB-960B-A8B14659DC12}"/>
              </a:ext>
            </a:extLst>
          </p:cNvPr>
          <p:cNvSpPr txBox="1">
            <a:spLocks noChangeArrowheads="1"/>
          </p:cNvSpPr>
          <p:nvPr/>
        </p:nvSpPr>
        <p:spPr bwMode="auto">
          <a:xfrm>
            <a:off x="457200" y="870156"/>
            <a:ext cx="8305800" cy="5835444"/>
          </a:xfrm>
          <a:prstGeom prst="rect">
            <a:avLst/>
          </a:prstGeom>
          <a:noFill/>
          <a:ln w="12700">
            <a:noFill/>
            <a:miter lim="800000"/>
            <a:headEnd/>
            <a:tailEnd/>
          </a:ln>
          <a:effectLst/>
        </p:spPr>
        <p:txBody>
          <a:bodyPr>
            <a:spAutoFit/>
          </a:bodyPr>
          <a:lstStyle/>
          <a:p>
            <a:pPr>
              <a:spcBef>
                <a:spcPct val="5000"/>
              </a:spcBef>
              <a:defRPr/>
            </a:pPr>
            <a:r>
              <a:rPr lang="en-US"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Frequent skin and yeast infections			</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A BMI of ____ or greater indicates increased pre/diabetes risk?</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To reduce complications, control </a:t>
            </a: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A</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1c, </a:t>
            </a: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lood pressure, </a:t>
            </a: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C</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holesterol	 </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ea typeface="Calibri" panose="020F0502020204030204" pitchFamily="34" charset="0"/>
                <a:cs typeface="Calibri" panose="020F0502020204030204" pitchFamily="34" charset="0"/>
              </a:rPr>
              <a:t>PreDiabetes</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 fasting glucose level of ___ to ____	 </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Erectile dysfunction indicates greater risk for ____	 </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Diabetes – fasting glucose level____ or greater	</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Type 1 diabetes is best described as an ______ disease</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People with diabetes are ______ times more likely to die of heart dx	</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Elevated triglycerides, &lt; HDL, smaller dense LDL</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Each percentage point of A1C =   _____ mg/dl glucose </a:t>
            </a:r>
            <a:endPar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At dx of type 2, about __% of the beta cell function is lost</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Diabetes – random glucose ____ or greater					</a:t>
            </a:r>
          </a:p>
        </p:txBody>
      </p:sp>
    </p:spTree>
    <p:custDataLst>
      <p:tags r:id="rId1"/>
    </p:custDataLst>
    <p:extLst>
      <p:ext uri="{BB962C8B-B14F-4D97-AF65-F5344CB8AC3E}">
        <p14:creationId xmlns:p14="http://schemas.microsoft.com/office/powerpoint/2010/main" val="1298099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79366">
                                            <p:txEl>
                                              <p:pRg st="0" end="0"/>
                                            </p:txEl>
                                          </p:spTgt>
                                        </p:tgtEl>
                                        <p:attrNameLst>
                                          <p:attrName>style.visibility</p:attrName>
                                        </p:attrNameLst>
                                      </p:cBhvr>
                                      <p:to>
                                        <p:strVal val="visible"/>
                                      </p:to>
                                    </p:set>
                                    <p:anim calcmode="lin" valueType="num">
                                      <p:cBhvr additive="base">
                                        <p:cTn id="7" dur="500" fill="hold"/>
                                        <p:tgtEl>
                                          <p:spTgt spid="167936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7936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79366">
                                            <p:txEl>
                                              <p:pRg st="1" end="1"/>
                                            </p:txEl>
                                          </p:spTgt>
                                        </p:tgtEl>
                                        <p:attrNameLst>
                                          <p:attrName>style.visibility</p:attrName>
                                        </p:attrNameLst>
                                      </p:cBhvr>
                                      <p:to>
                                        <p:strVal val="visible"/>
                                      </p:to>
                                    </p:set>
                                    <p:anim calcmode="lin" valueType="num">
                                      <p:cBhvr additive="base">
                                        <p:cTn id="13" dur="500" fill="hold"/>
                                        <p:tgtEl>
                                          <p:spTgt spid="167936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7936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679366">
                                            <p:txEl>
                                              <p:pRg st="2" end="2"/>
                                            </p:txEl>
                                          </p:spTgt>
                                        </p:tgtEl>
                                        <p:attrNameLst>
                                          <p:attrName>style.visibility</p:attrName>
                                        </p:attrNameLst>
                                      </p:cBhvr>
                                      <p:to>
                                        <p:strVal val="visible"/>
                                      </p:to>
                                    </p:set>
                                    <p:anim calcmode="lin" valueType="num">
                                      <p:cBhvr additive="base">
                                        <p:cTn id="19" dur="500" fill="hold"/>
                                        <p:tgtEl>
                                          <p:spTgt spid="167936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7936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679366">
                                            <p:txEl>
                                              <p:pRg st="3" end="3"/>
                                            </p:txEl>
                                          </p:spTgt>
                                        </p:tgtEl>
                                        <p:attrNameLst>
                                          <p:attrName>style.visibility</p:attrName>
                                        </p:attrNameLst>
                                      </p:cBhvr>
                                      <p:to>
                                        <p:strVal val="visible"/>
                                      </p:to>
                                    </p:set>
                                    <p:anim calcmode="lin" valueType="num">
                                      <p:cBhvr additive="base">
                                        <p:cTn id="25" dur="500" fill="hold"/>
                                        <p:tgtEl>
                                          <p:spTgt spid="167936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7936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679366">
                                            <p:txEl>
                                              <p:pRg st="4" end="4"/>
                                            </p:txEl>
                                          </p:spTgt>
                                        </p:tgtEl>
                                        <p:attrNameLst>
                                          <p:attrName>style.visibility</p:attrName>
                                        </p:attrNameLst>
                                      </p:cBhvr>
                                      <p:to>
                                        <p:strVal val="visible"/>
                                      </p:to>
                                    </p:set>
                                    <p:anim calcmode="lin" valueType="num">
                                      <p:cBhvr additive="base">
                                        <p:cTn id="31" dur="500" fill="hold"/>
                                        <p:tgtEl>
                                          <p:spTgt spid="167936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7936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679366">
                                            <p:txEl>
                                              <p:pRg st="5" end="5"/>
                                            </p:txEl>
                                          </p:spTgt>
                                        </p:tgtEl>
                                        <p:attrNameLst>
                                          <p:attrName>style.visibility</p:attrName>
                                        </p:attrNameLst>
                                      </p:cBhvr>
                                      <p:to>
                                        <p:strVal val="visible"/>
                                      </p:to>
                                    </p:set>
                                    <p:anim calcmode="lin" valueType="num">
                                      <p:cBhvr additive="base">
                                        <p:cTn id="37" dur="500" fill="hold"/>
                                        <p:tgtEl>
                                          <p:spTgt spid="167936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7936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679366">
                                            <p:txEl>
                                              <p:pRg st="6" end="6"/>
                                            </p:txEl>
                                          </p:spTgt>
                                        </p:tgtEl>
                                        <p:attrNameLst>
                                          <p:attrName>style.visibility</p:attrName>
                                        </p:attrNameLst>
                                      </p:cBhvr>
                                      <p:to>
                                        <p:strVal val="visible"/>
                                      </p:to>
                                    </p:set>
                                    <p:anim calcmode="lin" valueType="num">
                                      <p:cBhvr additive="base">
                                        <p:cTn id="43" dur="500" fill="hold"/>
                                        <p:tgtEl>
                                          <p:spTgt spid="1679366">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67936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679366">
                                            <p:txEl>
                                              <p:pRg st="7" end="7"/>
                                            </p:txEl>
                                          </p:spTgt>
                                        </p:tgtEl>
                                        <p:attrNameLst>
                                          <p:attrName>style.visibility</p:attrName>
                                        </p:attrNameLst>
                                      </p:cBhvr>
                                      <p:to>
                                        <p:strVal val="visible"/>
                                      </p:to>
                                    </p:set>
                                    <p:anim calcmode="lin" valueType="num">
                                      <p:cBhvr additive="base">
                                        <p:cTn id="49" dur="500" fill="hold"/>
                                        <p:tgtEl>
                                          <p:spTgt spid="1679366">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67936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679366">
                                            <p:txEl>
                                              <p:pRg st="8" end="8"/>
                                            </p:txEl>
                                          </p:spTgt>
                                        </p:tgtEl>
                                        <p:attrNameLst>
                                          <p:attrName>style.visibility</p:attrName>
                                        </p:attrNameLst>
                                      </p:cBhvr>
                                      <p:to>
                                        <p:strVal val="visible"/>
                                      </p:to>
                                    </p:set>
                                    <p:anim calcmode="lin" valueType="num">
                                      <p:cBhvr additive="base">
                                        <p:cTn id="55" dur="500" fill="hold"/>
                                        <p:tgtEl>
                                          <p:spTgt spid="1679366">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67936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679366">
                                            <p:txEl>
                                              <p:pRg st="9" end="9"/>
                                            </p:txEl>
                                          </p:spTgt>
                                        </p:tgtEl>
                                        <p:attrNameLst>
                                          <p:attrName>style.visibility</p:attrName>
                                        </p:attrNameLst>
                                      </p:cBhvr>
                                      <p:to>
                                        <p:strVal val="visible"/>
                                      </p:to>
                                    </p:set>
                                    <p:anim calcmode="lin" valueType="num">
                                      <p:cBhvr additive="base">
                                        <p:cTn id="61" dur="500" fill="hold"/>
                                        <p:tgtEl>
                                          <p:spTgt spid="1679366">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679366">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679366">
                                            <p:txEl>
                                              <p:pRg st="10" end="10"/>
                                            </p:txEl>
                                          </p:spTgt>
                                        </p:tgtEl>
                                        <p:attrNameLst>
                                          <p:attrName>style.visibility</p:attrName>
                                        </p:attrNameLst>
                                      </p:cBhvr>
                                      <p:to>
                                        <p:strVal val="visible"/>
                                      </p:to>
                                    </p:set>
                                    <p:anim calcmode="lin" valueType="num">
                                      <p:cBhvr additive="base">
                                        <p:cTn id="67" dur="500" fill="hold"/>
                                        <p:tgtEl>
                                          <p:spTgt spid="1679366">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679366">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679366">
                                            <p:txEl>
                                              <p:pRg st="11" end="11"/>
                                            </p:txEl>
                                          </p:spTgt>
                                        </p:tgtEl>
                                        <p:attrNameLst>
                                          <p:attrName>style.visibility</p:attrName>
                                        </p:attrNameLst>
                                      </p:cBhvr>
                                      <p:to>
                                        <p:strVal val="visible"/>
                                      </p:to>
                                    </p:set>
                                    <p:anim calcmode="lin" valueType="num">
                                      <p:cBhvr additive="base">
                                        <p:cTn id="73" dur="500" fill="hold"/>
                                        <p:tgtEl>
                                          <p:spTgt spid="1679366">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679366">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itle 1">
            <a:extLst>
              <a:ext uri="{FF2B5EF4-FFF2-40B4-BE49-F238E27FC236}">
                <a16:creationId xmlns:a16="http://schemas.microsoft.com/office/drawing/2014/main" id="{75D8AC65-DEC7-4196-939A-DAA7024772A5}"/>
              </a:ext>
            </a:extLst>
          </p:cNvPr>
          <p:cNvSpPr>
            <a:spLocks noGrp="1" noChangeArrowheads="1"/>
          </p:cNvSpPr>
          <p:nvPr>
            <p:ph type="title"/>
          </p:nvPr>
        </p:nvSpPr>
        <p:spPr>
          <a:xfrm>
            <a:off x="457200" y="152399"/>
            <a:ext cx="8229600" cy="1228275"/>
          </a:xfrm>
        </p:spPr>
        <p:txBody>
          <a:bodyPr>
            <a:normAutofit fontScale="90000"/>
          </a:bodyPr>
          <a:lstStyle/>
          <a:p>
            <a:pPr eaLnBrk="1" hangingPunct="1"/>
            <a:r>
              <a:rPr lang="en-US" altLang="en-US" sz="4400" dirty="0"/>
              <a:t>Sulfonylureas - </a:t>
            </a:r>
            <a:r>
              <a:rPr lang="en-US" dirty="0"/>
              <a:t>Secretagogues or “Squirters”</a:t>
            </a:r>
            <a:endParaRPr lang="en-US" altLang="en-US" sz="4400" dirty="0"/>
          </a:p>
        </p:txBody>
      </p:sp>
      <p:sp>
        <p:nvSpPr>
          <p:cNvPr id="142339" name="Content Placeholder 2">
            <a:extLst>
              <a:ext uri="{FF2B5EF4-FFF2-40B4-BE49-F238E27FC236}">
                <a16:creationId xmlns:a16="http://schemas.microsoft.com/office/drawing/2014/main" id="{AC246E6E-88E8-4ECE-8C6E-39663156F27E}"/>
              </a:ext>
            </a:extLst>
          </p:cNvPr>
          <p:cNvSpPr>
            <a:spLocks noGrp="1" noChangeArrowheads="1"/>
          </p:cNvSpPr>
          <p:nvPr>
            <p:ph sz="quarter" idx="1"/>
          </p:nvPr>
        </p:nvSpPr>
        <p:spPr>
          <a:xfrm>
            <a:off x="381000" y="1465050"/>
            <a:ext cx="7523770" cy="4523232"/>
          </a:xfrm>
        </p:spPr>
        <p:txBody>
          <a:bodyPr>
            <a:normAutofit/>
          </a:bodyPr>
          <a:lstStyle/>
          <a:p>
            <a:pPr eaLnBrk="1" hangingPunct="1"/>
            <a:r>
              <a:rPr lang="en-US" altLang="en-US" sz="2800" dirty="0"/>
              <a:t>Mechanism: Stimulate beta cells to release insulin</a:t>
            </a:r>
          </a:p>
          <a:p>
            <a:pPr eaLnBrk="1" hangingPunct="1"/>
            <a:r>
              <a:rPr lang="en-US" altLang="en-US" sz="2800" dirty="0"/>
              <a:t>Dosed 1-2x daily before meals</a:t>
            </a:r>
          </a:p>
          <a:p>
            <a:pPr eaLnBrk="1" hangingPunct="1"/>
            <a:r>
              <a:rPr lang="en-US" altLang="en-US" sz="2800" dirty="0"/>
              <a:t>Adverse effects</a:t>
            </a:r>
          </a:p>
          <a:p>
            <a:pPr lvl="1" eaLnBrk="1" hangingPunct="1"/>
            <a:r>
              <a:rPr lang="en-US" altLang="en-US" sz="2000" dirty="0"/>
              <a:t>Hypoglycemia, Weight gain, watch renal function</a:t>
            </a:r>
            <a:endParaRPr lang="en-US" altLang="en-US" sz="2400" dirty="0"/>
          </a:p>
          <a:p>
            <a:pPr eaLnBrk="1" hangingPunct="1"/>
            <a:r>
              <a:rPr lang="en-US" altLang="en-US" sz="2800" dirty="0"/>
              <a:t>Low cost, $12 for 3 months supply</a:t>
            </a:r>
          </a:p>
          <a:p>
            <a:pPr eaLnBrk="1" hangingPunct="1"/>
            <a:r>
              <a:rPr lang="en-US" altLang="en-US" sz="2800" dirty="0"/>
              <a:t>Can help with glucose toxicity, lowers </a:t>
            </a:r>
            <a:r>
              <a:rPr lang="en-US" altLang="en-US" sz="3200" dirty="0"/>
              <a:t>A1C 1-2%</a:t>
            </a:r>
            <a:endParaRPr lang="en-US" altLang="en-US" dirty="0"/>
          </a:p>
        </p:txBody>
      </p:sp>
      <p:pic>
        <p:nvPicPr>
          <p:cNvPr id="142340" name="Picture 2">
            <a:extLst>
              <a:ext uri="{FF2B5EF4-FFF2-40B4-BE49-F238E27FC236}">
                <a16:creationId xmlns:a16="http://schemas.microsoft.com/office/drawing/2014/main" id="{6342EBB4-1035-44F4-AFC3-0617C0F165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686" y="4953000"/>
            <a:ext cx="8512628"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A8E0E4CB-CCAF-75CC-4CBB-1C6D67A5963C}"/>
              </a:ext>
            </a:extLst>
          </p:cNvPr>
          <p:cNvPicPr>
            <a:picLocks noChangeAspect="1"/>
          </p:cNvPicPr>
          <p:nvPr/>
        </p:nvPicPr>
        <p:blipFill>
          <a:blip r:embed="rId4"/>
          <a:stretch>
            <a:fillRect/>
          </a:stretch>
        </p:blipFill>
        <p:spPr>
          <a:xfrm>
            <a:off x="6152829" y="2087298"/>
            <a:ext cx="2610171" cy="1121727"/>
          </a:xfrm>
          <a:prstGeom prst="rect">
            <a:avLst/>
          </a:prstGeom>
        </p:spPr>
      </p:pic>
    </p:spTree>
    <p:extLst>
      <p:ext uri="{BB962C8B-B14F-4D97-AF65-F5344CB8AC3E}">
        <p14:creationId xmlns:p14="http://schemas.microsoft.com/office/powerpoint/2010/main" val="2077463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a:extLst>
              <a:ext uri="{FF2B5EF4-FFF2-40B4-BE49-F238E27FC236}">
                <a16:creationId xmlns:a16="http://schemas.microsoft.com/office/drawing/2014/main" id="{F53594A7-3B28-4FFE-8CDD-989304B96421}"/>
              </a:ext>
            </a:extLst>
          </p:cNvPr>
          <p:cNvSpPr>
            <a:spLocks noGrp="1" noChangeArrowheads="1"/>
          </p:cNvSpPr>
          <p:nvPr>
            <p:ph type="title"/>
          </p:nvPr>
        </p:nvSpPr>
        <p:spPr/>
        <p:txBody>
          <a:bodyPr>
            <a:normAutofit/>
          </a:bodyPr>
          <a:lstStyle/>
          <a:p>
            <a:pPr eaLnBrk="1" hangingPunct="1"/>
            <a:r>
              <a:rPr lang="en-US" altLang="en-US" sz="4400" dirty="0"/>
              <a:t>Reducing Hypoglycemia</a:t>
            </a:r>
          </a:p>
        </p:txBody>
      </p:sp>
      <p:sp>
        <p:nvSpPr>
          <p:cNvPr id="9" name="TextBox 3">
            <a:extLst>
              <a:ext uri="{FF2B5EF4-FFF2-40B4-BE49-F238E27FC236}">
                <a16:creationId xmlns:a16="http://schemas.microsoft.com/office/drawing/2014/main" id="{A11E6397-461D-4528-B6F6-32A1274E0627}"/>
              </a:ext>
            </a:extLst>
          </p:cNvPr>
          <p:cNvSpPr txBox="1">
            <a:spLocks noChangeArrowheads="1"/>
          </p:cNvSpPr>
          <p:nvPr/>
        </p:nvSpPr>
        <p:spPr bwMode="auto">
          <a:xfrm>
            <a:off x="457200" y="6375457"/>
            <a:ext cx="4428990" cy="271528"/>
          </a:xfrm>
          <a:prstGeom prst="rect">
            <a:avLst/>
          </a:prstGeom>
          <a:noFill/>
          <a:ln>
            <a:noFill/>
          </a:ln>
        </p:spPr>
        <p:txBody>
          <a:bodyPr lIns="86022" tIns="43011" rIns="86022" bIns="43011">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823692" rtl="0" eaLnBrk="1" fontAlgn="base" latinLnBrk="0" hangingPunct="1">
              <a:lnSpc>
                <a:spcPct val="100000"/>
              </a:lnSpc>
              <a:spcBef>
                <a:spcPct val="0"/>
              </a:spcBef>
              <a:spcAft>
                <a:spcPct val="0"/>
              </a:spcAft>
              <a:buClrTx/>
              <a:buSzTx/>
              <a:buFont typeface="Arial" pitchFamily="34" charset="0"/>
              <a:buNone/>
              <a:tabLst/>
              <a:defRPr/>
            </a:pPr>
            <a:r>
              <a:rPr kumimoji="0" lang="en-US" sz="1200" b="0" i="0"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ADA SOC 2024.</a:t>
            </a:r>
            <a:endParaRPr kumimoji="0" lang="en-US" altLang="en-US" sz="1200" b="0" i="0" u="none" strike="noStrike" kern="1200" cap="none" spc="0" normalizeH="0" baseline="0" noProof="0" dirty="0">
              <a:ln>
                <a:noFill/>
              </a:ln>
              <a:solidFill>
                <a:prstClr val="black"/>
              </a:solidFill>
              <a:effectLst/>
              <a:uLnTx/>
              <a:uFillTx/>
              <a:latin typeface="Trebuchet MS" pitchFamily="34" charset="0"/>
              <a:ea typeface="+mn-ea"/>
              <a:cs typeface="Arial" panose="020B0604020202020204" pitchFamily="34" charset="0"/>
            </a:endParaRPr>
          </a:p>
        </p:txBody>
      </p:sp>
      <p:sp>
        <p:nvSpPr>
          <p:cNvPr id="5" name="Content Placeholder 4">
            <a:extLst>
              <a:ext uri="{FF2B5EF4-FFF2-40B4-BE49-F238E27FC236}">
                <a16:creationId xmlns:a16="http://schemas.microsoft.com/office/drawing/2014/main" id="{BDF1784F-D7C6-4914-9CA7-C4A9F62C39C5}"/>
              </a:ext>
            </a:extLst>
          </p:cNvPr>
          <p:cNvSpPr>
            <a:spLocks noGrp="1"/>
          </p:cNvSpPr>
          <p:nvPr>
            <p:ph sz="quarter" idx="2"/>
          </p:nvPr>
        </p:nvSpPr>
        <p:spPr>
          <a:xfrm>
            <a:off x="609600" y="1447799"/>
            <a:ext cx="3962400" cy="4927657"/>
          </a:xfrm>
        </p:spPr>
        <p:txBody>
          <a:bodyPr>
            <a:normAutofit fontScale="92500" lnSpcReduction="10000"/>
          </a:bodyPr>
          <a:lstStyle/>
          <a:p>
            <a:r>
              <a:rPr lang="en-US" sz="4000" dirty="0"/>
              <a:t>Which are the only diabetes meds that directly cause hypoglycemia? </a:t>
            </a:r>
          </a:p>
          <a:p>
            <a:endParaRPr lang="en-US" dirty="0"/>
          </a:p>
          <a:p>
            <a:pPr>
              <a:buFont typeface="Wingdings" panose="05000000000000000000" pitchFamily="2" charset="2"/>
              <a:buChar char="q"/>
            </a:pPr>
            <a:r>
              <a:rPr lang="en-US" sz="3000" dirty="0"/>
              <a:t> Insulin</a:t>
            </a:r>
          </a:p>
          <a:p>
            <a:pPr>
              <a:buFont typeface="Wingdings" panose="05000000000000000000" pitchFamily="2" charset="2"/>
              <a:buChar char="q"/>
            </a:pPr>
            <a:r>
              <a:rPr lang="en-US" sz="3000" dirty="0"/>
              <a:t> Secretagogues (sulfonylureas, </a:t>
            </a:r>
            <a:r>
              <a:rPr lang="en-US" sz="3000" dirty="0" err="1"/>
              <a:t>glitinides</a:t>
            </a:r>
            <a:r>
              <a:rPr lang="en-US" sz="3000" dirty="0"/>
              <a:t>)</a:t>
            </a:r>
          </a:p>
          <a:p>
            <a:endParaRPr lang="en-US" dirty="0"/>
          </a:p>
        </p:txBody>
      </p:sp>
      <p:pic>
        <p:nvPicPr>
          <p:cNvPr id="3" name="Picture 2" descr="Wood human figure">
            <a:extLst>
              <a:ext uri="{FF2B5EF4-FFF2-40B4-BE49-F238E27FC236}">
                <a16:creationId xmlns:a16="http://schemas.microsoft.com/office/drawing/2014/main" id="{6582DC3B-D196-2D5D-CCB0-BF36AD57F9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1447800"/>
            <a:ext cx="4114800" cy="2743200"/>
          </a:xfrm>
          <a:prstGeom prst="rect">
            <a:avLst/>
          </a:prstGeom>
        </p:spPr>
      </p:pic>
    </p:spTree>
    <p:extLst>
      <p:ext uri="{BB962C8B-B14F-4D97-AF65-F5344CB8AC3E}">
        <p14:creationId xmlns:p14="http://schemas.microsoft.com/office/powerpoint/2010/main" val="529050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 calcmode="lin" valueType="num">
                                      <p:cBhvr>
                                        <p:cTn id="11" dur="1000" fill="hold"/>
                                        <p:tgtEl>
                                          <p:spTgt spid="5">
                                            <p:txEl>
                                              <p:pRg st="2" end="2"/>
                                            </p:txEl>
                                          </p:spTgt>
                                        </p:tgtEl>
                                        <p:attrNameLst>
                                          <p:attrName>ppt_w</p:attrName>
                                        </p:attrNameLst>
                                      </p:cBhvr>
                                      <p:tavLst>
                                        <p:tav tm="0">
                                          <p:val>
                                            <p:fltVal val="0"/>
                                          </p:val>
                                        </p:tav>
                                        <p:tav tm="100000">
                                          <p:val>
                                            <p:strVal val="#ppt_w"/>
                                          </p:val>
                                        </p:tav>
                                      </p:tavLst>
                                    </p:anim>
                                    <p:anim calcmode="lin" valueType="num">
                                      <p:cBhvr>
                                        <p:cTn id="12" dur="1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13" dur="1000" fill="hold"/>
                                        <p:tgtEl>
                                          <p:spTgt spid="5">
                                            <p:txEl>
                                              <p:pRg st="2" end="2"/>
                                            </p:txEl>
                                          </p:spTgt>
                                        </p:tgtEl>
                                        <p:attrNameLst>
                                          <p:attrName>style.rotation</p:attrName>
                                        </p:attrNameLst>
                                      </p:cBhvr>
                                      <p:tavLst>
                                        <p:tav tm="0">
                                          <p:val>
                                            <p:fltVal val="90"/>
                                          </p:val>
                                        </p:tav>
                                        <p:tav tm="100000">
                                          <p:val>
                                            <p:fltVal val="0"/>
                                          </p:val>
                                        </p:tav>
                                      </p:tavLst>
                                    </p:anim>
                                    <p:animEffect transition="in" filter="fade">
                                      <p:cBhvr>
                                        <p:cTn id="14" dur="1000"/>
                                        <p:tgtEl>
                                          <p:spTgt spid="5">
                                            <p:txEl>
                                              <p:pRg st="2" end="2"/>
                                            </p:txEl>
                                          </p:spTgt>
                                        </p:tgtEl>
                                      </p:cBhvr>
                                    </p:animEffect>
                                  </p:childTnLst>
                                </p:cTn>
                              </p:par>
                              <p:par>
                                <p:cTn id="15" presetID="31" presetClass="entr" presetSubtype="0" fill="hold" grpId="0"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 calcmode="lin" valueType="num">
                                      <p:cBhvr>
                                        <p:cTn id="17" dur="1000" fill="hold"/>
                                        <p:tgtEl>
                                          <p:spTgt spid="5">
                                            <p:txEl>
                                              <p:pRg st="3" end="3"/>
                                            </p:txEl>
                                          </p:spTgt>
                                        </p:tgtEl>
                                        <p:attrNameLst>
                                          <p:attrName>ppt_w</p:attrName>
                                        </p:attrNameLst>
                                      </p:cBhvr>
                                      <p:tavLst>
                                        <p:tav tm="0">
                                          <p:val>
                                            <p:fltVal val="0"/>
                                          </p:val>
                                        </p:tav>
                                        <p:tav tm="100000">
                                          <p:val>
                                            <p:strVal val="#ppt_w"/>
                                          </p:val>
                                        </p:tav>
                                      </p:tavLst>
                                    </p:anim>
                                    <p:anim calcmode="lin" valueType="num">
                                      <p:cBhvr>
                                        <p:cTn id="18" dur="1000" fill="hold"/>
                                        <p:tgtEl>
                                          <p:spTgt spid="5">
                                            <p:txEl>
                                              <p:pRg st="3" end="3"/>
                                            </p:txEl>
                                          </p:spTgt>
                                        </p:tgtEl>
                                        <p:attrNameLst>
                                          <p:attrName>ppt_h</p:attrName>
                                        </p:attrNameLst>
                                      </p:cBhvr>
                                      <p:tavLst>
                                        <p:tav tm="0">
                                          <p:val>
                                            <p:fltVal val="0"/>
                                          </p:val>
                                        </p:tav>
                                        <p:tav tm="100000">
                                          <p:val>
                                            <p:strVal val="#ppt_h"/>
                                          </p:val>
                                        </p:tav>
                                      </p:tavLst>
                                    </p:anim>
                                    <p:anim calcmode="lin" valueType="num">
                                      <p:cBhvr>
                                        <p:cTn id="19" dur="1000" fill="hold"/>
                                        <p:tgtEl>
                                          <p:spTgt spid="5">
                                            <p:txEl>
                                              <p:pRg st="3" end="3"/>
                                            </p:txEl>
                                          </p:spTgt>
                                        </p:tgtEl>
                                        <p:attrNameLst>
                                          <p:attrName>style.rotation</p:attrName>
                                        </p:attrNameLst>
                                      </p:cBhvr>
                                      <p:tavLst>
                                        <p:tav tm="0">
                                          <p:val>
                                            <p:fltVal val="90"/>
                                          </p:val>
                                        </p:tav>
                                        <p:tav tm="100000">
                                          <p:val>
                                            <p:fltVal val="0"/>
                                          </p:val>
                                        </p:tav>
                                      </p:tavLst>
                                    </p:anim>
                                    <p:animEffect transition="in" filter="fade">
                                      <p:cBhvr>
                                        <p:cTn id="20" dur="1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Hypoglycemia (Glucose) Alert Values</a:t>
            </a:r>
          </a:p>
        </p:txBody>
      </p:sp>
      <p:sp>
        <p:nvSpPr>
          <p:cNvPr id="3" name="Content Placeholder 2"/>
          <p:cNvSpPr>
            <a:spLocks noGrp="1"/>
          </p:cNvSpPr>
          <p:nvPr>
            <p:ph sz="quarter" idx="1"/>
          </p:nvPr>
        </p:nvSpPr>
        <p:spPr>
          <a:xfrm>
            <a:off x="457200" y="1219200"/>
            <a:ext cx="6629400" cy="5257800"/>
          </a:xfrm>
        </p:spPr>
        <p:txBody>
          <a:bodyPr>
            <a:normAutofit fontScale="92500" lnSpcReduction="10000"/>
          </a:bodyPr>
          <a:lstStyle/>
          <a:p>
            <a:r>
              <a:rPr lang="en-US" sz="3100" b="1" dirty="0"/>
              <a:t>BG &lt;70mg/dl – Level 1 </a:t>
            </a:r>
          </a:p>
          <a:p>
            <a:r>
              <a:rPr lang="en-US" sz="2800" dirty="0"/>
              <a:t>Follow 15/15 rule and contact provider to make needed changes. At increased hypo risk.</a:t>
            </a:r>
            <a:br>
              <a:rPr lang="en-US" sz="3100" dirty="0"/>
            </a:br>
            <a:endParaRPr lang="en-US" sz="3100" dirty="0"/>
          </a:p>
          <a:p>
            <a:r>
              <a:rPr lang="en-US" b="1" dirty="0"/>
              <a:t>BG &lt; 54mg/dl – Level 2</a:t>
            </a:r>
          </a:p>
          <a:p>
            <a:r>
              <a:rPr lang="en-US" sz="2800" dirty="0"/>
              <a:t>Indicates serious hypo. Reassess BG Goals. Consider med decrease. Predictive of Level 3 Hypo. Needs </a:t>
            </a:r>
            <a:r>
              <a:rPr lang="en-US" sz="2900" dirty="0"/>
              <a:t>Glucagon Emergency Kit</a:t>
            </a:r>
            <a:br>
              <a:rPr lang="en-US" sz="2900" dirty="0"/>
            </a:br>
            <a:endParaRPr lang="en-US" sz="2900" dirty="0"/>
          </a:p>
          <a:p>
            <a:r>
              <a:rPr lang="en-US" b="1" dirty="0"/>
              <a:t>Severe Hypoglycemia – Level 3</a:t>
            </a:r>
          </a:p>
          <a:p>
            <a:r>
              <a:rPr lang="en-US" sz="2900" dirty="0"/>
              <a:t>Altered mental, physical functioning.</a:t>
            </a:r>
          </a:p>
          <a:p>
            <a:r>
              <a:rPr lang="en-US" sz="2900" dirty="0"/>
              <a:t>Requires external assistance – no threshold</a:t>
            </a:r>
          </a:p>
        </p:txBody>
      </p:sp>
      <p:pic>
        <p:nvPicPr>
          <p:cNvPr id="4" name="Picture 3"/>
          <p:cNvPicPr>
            <a:picLocks noChangeAspect="1"/>
          </p:cNvPicPr>
          <p:nvPr/>
        </p:nvPicPr>
        <p:blipFill>
          <a:blip r:embed="rId2"/>
          <a:stretch>
            <a:fillRect/>
          </a:stretch>
        </p:blipFill>
        <p:spPr>
          <a:xfrm>
            <a:off x="6960262" y="1371600"/>
            <a:ext cx="1726538" cy="1790700"/>
          </a:xfrm>
          <a:prstGeom prst="rect">
            <a:avLst/>
          </a:prstGeom>
        </p:spPr>
      </p:pic>
      <p:pic>
        <p:nvPicPr>
          <p:cNvPr id="6" name="Picture 5">
            <a:extLst>
              <a:ext uri="{FF2B5EF4-FFF2-40B4-BE49-F238E27FC236}">
                <a16:creationId xmlns:a16="http://schemas.microsoft.com/office/drawing/2014/main" id="{36D8E679-0D4F-C762-5A11-D9D0BF64C25E}"/>
              </a:ext>
            </a:extLst>
          </p:cNvPr>
          <p:cNvPicPr>
            <a:picLocks noChangeAspect="1"/>
          </p:cNvPicPr>
          <p:nvPr/>
        </p:nvPicPr>
        <p:blipFill>
          <a:blip r:embed="rId3"/>
          <a:stretch>
            <a:fillRect/>
          </a:stretch>
        </p:blipFill>
        <p:spPr>
          <a:xfrm>
            <a:off x="1828800" y="6440424"/>
            <a:ext cx="4820323" cy="304843"/>
          </a:xfrm>
          <a:prstGeom prst="rect">
            <a:avLst/>
          </a:prstGeom>
        </p:spPr>
      </p:pic>
      <p:pic>
        <p:nvPicPr>
          <p:cNvPr id="5" name="Picture 4">
            <a:extLst>
              <a:ext uri="{FF2B5EF4-FFF2-40B4-BE49-F238E27FC236}">
                <a16:creationId xmlns:a16="http://schemas.microsoft.com/office/drawing/2014/main" id="{6E2F9F79-BFDE-2071-116D-E01BE8F5810B}"/>
              </a:ext>
            </a:extLst>
          </p:cNvPr>
          <p:cNvPicPr>
            <a:picLocks noChangeAspect="1"/>
          </p:cNvPicPr>
          <p:nvPr/>
        </p:nvPicPr>
        <p:blipFill>
          <a:blip r:embed="rId4"/>
          <a:stretch>
            <a:fillRect/>
          </a:stretch>
        </p:blipFill>
        <p:spPr>
          <a:xfrm>
            <a:off x="1693989" y="6325392"/>
            <a:ext cx="4969369" cy="469547"/>
          </a:xfrm>
          <a:prstGeom prst="rect">
            <a:avLst/>
          </a:prstGeom>
        </p:spPr>
      </p:pic>
    </p:spTree>
    <p:extLst>
      <p:ext uri="{BB962C8B-B14F-4D97-AF65-F5344CB8AC3E}">
        <p14:creationId xmlns:p14="http://schemas.microsoft.com/office/powerpoint/2010/main" val="3001304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Rectangle 2050"/>
          <p:cNvSpPr>
            <a:spLocks noGrp="1" noRot="1" noChangeArrowheads="1"/>
          </p:cNvSpPr>
          <p:nvPr>
            <p:ph type="title"/>
          </p:nvPr>
        </p:nvSpPr>
        <p:spPr>
          <a:xfrm>
            <a:off x="471521" y="120629"/>
            <a:ext cx="8226425" cy="641350"/>
          </a:xfrm>
        </p:spPr>
        <p:txBody>
          <a:bodyPr lIns="90477" tIns="44445" rIns="90477" bIns="44445" anchor="b">
            <a:normAutofit fontScale="90000"/>
          </a:bodyPr>
          <a:lstStyle/>
          <a:p>
            <a:pPr eaLnBrk="1" hangingPunct="1">
              <a:defRPr/>
            </a:pPr>
            <a:r>
              <a:rPr lang="en-US" dirty="0"/>
              <a:t>Hypoglycemia: Clinical Risk Factors	 </a:t>
            </a:r>
          </a:p>
        </p:txBody>
      </p:sp>
      <p:pic>
        <p:nvPicPr>
          <p:cNvPr id="2" name="Picture 1">
            <a:extLst>
              <a:ext uri="{FF2B5EF4-FFF2-40B4-BE49-F238E27FC236}">
                <a16:creationId xmlns:a16="http://schemas.microsoft.com/office/drawing/2014/main" id="{4F85A755-CBF8-4E5C-2DB6-0CEC0D57F8CB}"/>
              </a:ext>
            </a:extLst>
          </p:cNvPr>
          <p:cNvPicPr>
            <a:picLocks noChangeAspect="1"/>
          </p:cNvPicPr>
          <p:nvPr/>
        </p:nvPicPr>
        <p:blipFill>
          <a:blip r:embed="rId4"/>
          <a:stretch>
            <a:fillRect/>
          </a:stretch>
        </p:blipFill>
        <p:spPr>
          <a:xfrm>
            <a:off x="304800" y="6432528"/>
            <a:ext cx="4820323" cy="304843"/>
          </a:xfrm>
          <a:prstGeom prst="rect">
            <a:avLst/>
          </a:prstGeom>
        </p:spPr>
      </p:pic>
      <p:pic>
        <p:nvPicPr>
          <p:cNvPr id="5" name="Picture 4">
            <a:extLst>
              <a:ext uri="{FF2B5EF4-FFF2-40B4-BE49-F238E27FC236}">
                <a16:creationId xmlns:a16="http://schemas.microsoft.com/office/drawing/2014/main" id="{109F4F29-A0D4-1ABC-8970-8F420CA39BBA}"/>
              </a:ext>
            </a:extLst>
          </p:cNvPr>
          <p:cNvPicPr>
            <a:picLocks noChangeAspect="1"/>
          </p:cNvPicPr>
          <p:nvPr/>
        </p:nvPicPr>
        <p:blipFill>
          <a:blip r:embed="rId5"/>
          <a:stretch>
            <a:fillRect/>
          </a:stretch>
        </p:blipFill>
        <p:spPr>
          <a:xfrm>
            <a:off x="320666" y="819306"/>
            <a:ext cx="8376933" cy="6023862"/>
          </a:xfrm>
          <a:prstGeom prst="rect">
            <a:avLst/>
          </a:prstGeom>
        </p:spPr>
      </p:pic>
      <p:pic>
        <p:nvPicPr>
          <p:cNvPr id="3" name="Picture 2">
            <a:extLst>
              <a:ext uri="{FF2B5EF4-FFF2-40B4-BE49-F238E27FC236}">
                <a16:creationId xmlns:a16="http://schemas.microsoft.com/office/drawing/2014/main" id="{9CA6727E-ABE7-55E0-F5EA-0C83D8535933}"/>
              </a:ext>
            </a:extLst>
          </p:cNvPr>
          <p:cNvPicPr>
            <a:picLocks noChangeAspect="1"/>
          </p:cNvPicPr>
          <p:nvPr/>
        </p:nvPicPr>
        <p:blipFill>
          <a:blip r:embed="rId6"/>
          <a:stretch>
            <a:fillRect/>
          </a:stretch>
        </p:blipFill>
        <p:spPr>
          <a:xfrm>
            <a:off x="4509132" y="6326731"/>
            <a:ext cx="4097800" cy="387194"/>
          </a:xfrm>
          <a:prstGeom prst="rect">
            <a:avLst/>
          </a:prstGeom>
        </p:spPr>
      </p:pic>
    </p:spTree>
    <p:custDataLst>
      <p:tags r:id="rId1"/>
    </p:custDataLst>
    <p:extLst>
      <p:ext uri="{BB962C8B-B14F-4D97-AF65-F5344CB8AC3E}">
        <p14:creationId xmlns:p14="http://schemas.microsoft.com/office/powerpoint/2010/main" val="2129465800"/>
      </p:ext>
    </p:extLst>
  </p:cSld>
  <p:clrMapOvr>
    <a:masterClrMapping/>
  </p:clrMapOvr>
  <p:transition spd="slow"/>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663D5-E7AA-10C0-06A9-75D421792390}"/>
              </a:ext>
            </a:extLst>
          </p:cNvPr>
          <p:cNvSpPr>
            <a:spLocks noGrp="1"/>
          </p:cNvSpPr>
          <p:nvPr>
            <p:ph type="title"/>
          </p:nvPr>
        </p:nvSpPr>
        <p:spPr>
          <a:xfrm>
            <a:off x="377825" y="152400"/>
            <a:ext cx="8226425" cy="958850"/>
          </a:xfrm>
        </p:spPr>
        <p:txBody>
          <a:bodyPr>
            <a:noAutofit/>
          </a:bodyPr>
          <a:lstStyle/>
          <a:p>
            <a:r>
              <a:rPr lang="en-US" sz="2800" dirty="0"/>
              <a:t>Components of hypoglycemia prevention for high-risk individuals at initial, follow-up, and annual visits</a:t>
            </a:r>
          </a:p>
        </p:txBody>
      </p:sp>
      <p:graphicFrame>
        <p:nvGraphicFramePr>
          <p:cNvPr id="7" name="Content Placeholder 6">
            <a:extLst>
              <a:ext uri="{FF2B5EF4-FFF2-40B4-BE49-F238E27FC236}">
                <a16:creationId xmlns:a16="http://schemas.microsoft.com/office/drawing/2014/main" id="{CCE17C04-6FF0-6F26-5A46-24C9EDA381F0}"/>
              </a:ext>
            </a:extLst>
          </p:cNvPr>
          <p:cNvGraphicFramePr>
            <a:graphicFrameLocks noGrp="1"/>
          </p:cNvGraphicFramePr>
          <p:nvPr>
            <p:ph sz="half" idx="2"/>
          </p:nvPr>
        </p:nvGraphicFramePr>
        <p:xfrm>
          <a:off x="377825" y="1111251"/>
          <a:ext cx="8226425" cy="5607738"/>
        </p:xfrm>
        <a:graphic>
          <a:graphicData uri="http://schemas.openxmlformats.org/drawingml/2006/table">
            <a:tbl>
              <a:tblPr/>
              <a:tblGrid>
                <a:gridCol w="5459733">
                  <a:extLst>
                    <a:ext uri="{9D8B030D-6E8A-4147-A177-3AD203B41FA5}">
                      <a16:colId xmlns:a16="http://schemas.microsoft.com/office/drawing/2014/main" val="744172606"/>
                    </a:ext>
                  </a:extLst>
                </a:gridCol>
                <a:gridCol w="691673">
                  <a:extLst>
                    <a:ext uri="{9D8B030D-6E8A-4147-A177-3AD203B41FA5}">
                      <a16:colId xmlns:a16="http://schemas.microsoft.com/office/drawing/2014/main" val="613276806"/>
                    </a:ext>
                  </a:extLst>
                </a:gridCol>
                <a:gridCol w="1075936">
                  <a:extLst>
                    <a:ext uri="{9D8B030D-6E8A-4147-A177-3AD203B41FA5}">
                      <a16:colId xmlns:a16="http://schemas.microsoft.com/office/drawing/2014/main" val="3018839731"/>
                    </a:ext>
                  </a:extLst>
                </a:gridCol>
                <a:gridCol w="999083">
                  <a:extLst>
                    <a:ext uri="{9D8B030D-6E8A-4147-A177-3AD203B41FA5}">
                      <a16:colId xmlns:a16="http://schemas.microsoft.com/office/drawing/2014/main" val="2901149561"/>
                    </a:ext>
                  </a:extLst>
                </a:gridCol>
              </a:tblGrid>
              <a:tr h="646248">
                <a:tc>
                  <a:txBody>
                    <a:bodyPr/>
                    <a:lstStyle/>
                    <a:p>
                      <a:pPr algn="ctr" fontAlgn="t"/>
                      <a:r>
                        <a:rPr lang="en-US" sz="2000" b="1" dirty="0">
                          <a:effectLst/>
                          <a:latin typeface="Calibri" panose="020F0502020204030204" pitchFamily="34" charset="0"/>
                          <a:ea typeface="Calibri" panose="020F0502020204030204" pitchFamily="34" charset="0"/>
                          <a:cs typeface="Calibri" panose="020F0502020204030204" pitchFamily="34" charset="0"/>
                        </a:rPr>
                        <a:t>Hypoglycemia prevention action</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AFAFA"/>
                    </a:solidFill>
                  </a:tcPr>
                </a:tc>
                <a:tc>
                  <a:txBody>
                    <a:bodyPr/>
                    <a:lstStyle/>
                    <a:p>
                      <a:pPr algn="ctr" fontAlgn="t"/>
                      <a:r>
                        <a:rPr lang="en-US" sz="2000" b="1">
                          <a:effectLst/>
                          <a:latin typeface="Calibri" panose="020F0502020204030204" pitchFamily="34" charset="0"/>
                          <a:ea typeface="Calibri" panose="020F0502020204030204" pitchFamily="34" charset="0"/>
                          <a:cs typeface="Calibri" panose="020F0502020204030204" pitchFamily="34" charset="0"/>
                        </a:rPr>
                        <a:t>Initial visit</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AFAFA"/>
                    </a:solidFill>
                  </a:tcPr>
                </a:tc>
                <a:tc>
                  <a:txBody>
                    <a:bodyPr/>
                    <a:lstStyle/>
                    <a:p>
                      <a:pPr algn="ctr" fontAlgn="t"/>
                      <a:r>
                        <a:rPr lang="en-US" sz="2000" b="1" dirty="0">
                          <a:effectLst/>
                          <a:latin typeface="Calibri" panose="020F0502020204030204" pitchFamily="34" charset="0"/>
                          <a:ea typeface="Calibri" panose="020F0502020204030204" pitchFamily="34" charset="0"/>
                          <a:cs typeface="Calibri" panose="020F0502020204030204" pitchFamily="34" charset="0"/>
                        </a:rPr>
                        <a:t>Follow-up visit</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AFAFA"/>
                    </a:solidFill>
                  </a:tcPr>
                </a:tc>
                <a:tc>
                  <a:txBody>
                    <a:bodyPr/>
                    <a:lstStyle/>
                    <a:p>
                      <a:pPr algn="ctr" fontAlgn="t"/>
                      <a:r>
                        <a:rPr lang="en-US" sz="2000" b="1">
                          <a:effectLst/>
                          <a:latin typeface="Calibri" panose="020F0502020204030204" pitchFamily="34" charset="0"/>
                          <a:ea typeface="Calibri" panose="020F0502020204030204" pitchFamily="34" charset="0"/>
                          <a:cs typeface="Calibri" panose="020F0502020204030204" pitchFamily="34" charset="0"/>
                        </a:rPr>
                        <a:t>Annual visit</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AFAFA"/>
                    </a:solidFill>
                  </a:tcPr>
                </a:tc>
                <a:extLst>
                  <a:ext uri="{0D108BD9-81ED-4DB2-BD59-A6C34878D82A}">
                    <a16:rowId xmlns:a16="http://schemas.microsoft.com/office/drawing/2014/main" val="2406734236"/>
                  </a:ext>
                </a:extLst>
              </a:tr>
              <a:tr h="342291">
                <a:tc>
                  <a:txBody>
                    <a:bodyPr/>
                    <a:lstStyle/>
                    <a:p>
                      <a:pPr algn="ctr" fontAlgn="t"/>
                      <a:r>
                        <a:rPr lang="en-US" sz="2000" dirty="0">
                          <a:effectLst/>
                          <a:latin typeface="Calibri" panose="020F0502020204030204" pitchFamily="34" charset="0"/>
                          <a:ea typeface="Calibri" panose="020F0502020204030204" pitchFamily="34" charset="0"/>
                          <a:cs typeface="Calibri" panose="020F0502020204030204" pitchFamily="34" charset="0"/>
                        </a:rPr>
                        <a:t>Hypoglycemia history assessment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dirty="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3161775869"/>
                  </a:ext>
                </a:extLst>
              </a:tr>
              <a:tr h="383329">
                <a:tc>
                  <a:txBody>
                    <a:bodyPr/>
                    <a:lstStyle/>
                    <a:p>
                      <a:pPr algn="ctr" fontAlgn="t"/>
                      <a:r>
                        <a:rPr lang="en-US" sz="2000">
                          <a:effectLst/>
                          <a:latin typeface="Calibri" panose="020F0502020204030204" pitchFamily="34" charset="0"/>
                          <a:ea typeface="Calibri" panose="020F0502020204030204" pitchFamily="34" charset="0"/>
                          <a:cs typeface="Calibri" panose="020F0502020204030204" pitchFamily="34" charset="0"/>
                        </a:rPr>
                        <a:t>Hypoglycemia awareness assessment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dirty="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2887586939"/>
                  </a:ext>
                </a:extLst>
              </a:tr>
              <a:tr h="646248">
                <a:tc>
                  <a:txBody>
                    <a:bodyPr/>
                    <a:lstStyle/>
                    <a:p>
                      <a:pPr algn="ctr" fontAlgn="t"/>
                      <a:r>
                        <a:rPr lang="en-US" sz="2000">
                          <a:effectLst/>
                          <a:latin typeface="Calibri" panose="020F0502020204030204" pitchFamily="34" charset="0"/>
                          <a:ea typeface="Calibri" panose="020F0502020204030204" pitchFamily="34" charset="0"/>
                          <a:cs typeface="Calibri" panose="020F0502020204030204" pitchFamily="34" charset="0"/>
                        </a:rPr>
                        <a:t>Cognitive function and other hypoglycemia risk factor assessment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dirty="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dirty="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1420753423"/>
                  </a:ext>
                </a:extLst>
              </a:tr>
              <a:tr h="646248">
                <a:tc>
                  <a:txBody>
                    <a:bodyPr/>
                    <a:lstStyle/>
                    <a:p>
                      <a:pPr algn="ctr" fontAlgn="t"/>
                      <a:r>
                        <a:rPr lang="en-US" sz="2000" dirty="0">
                          <a:effectLst/>
                          <a:latin typeface="Calibri" panose="020F0502020204030204" pitchFamily="34" charset="0"/>
                          <a:ea typeface="Calibri" panose="020F0502020204030204" pitchFamily="34" charset="0"/>
                          <a:cs typeface="Calibri" panose="020F0502020204030204" pitchFamily="34" charset="0"/>
                        </a:rPr>
                        <a:t>Structured education for hypoglycemia prevention and treatment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a:effectLst/>
                          <a:latin typeface="Calibri" panose="020F0502020204030204" pitchFamily="34" charset="0"/>
                          <a:ea typeface="Calibri" panose="020F0502020204030204" pitchFamily="34" charset="0"/>
                          <a:cs typeface="Calibri" panose="020F0502020204030204" pitchFamily="34" charset="0"/>
                        </a:rPr>
                        <a:t>✓</a:t>
                      </a:r>
                      <a:r>
                        <a:rPr lang="en-US" sz="2000" b="1" u="sng">
                          <a:solidFill>
                            <a:srgbClr val="0F5DB9"/>
                          </a:solidFill>
                          <a:effectLst/>
                          <a:latin typeface="Calibri" panose="020F0502020204030204" pitchFamily="34" charset="0"/>
                          <a:ea typeface="Calibri" panose="020F0502020204030204" pitchFamily="34" charset="0"/>
                          <a:cs typeface="Calibri" panose="020F0502020204030204" pitchFamily="34" charset="0"/>
                        </a:rPr>
                        <a:t>*</a:t>
                      </a:r>
                      <a:r>
                        <a:rPr lang="en-US" sz="200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dirty="0">
                          <a:effectLst/>
                          <a:latin typeface="Calibri" panose="020F0502020204030204" pitchFamily="34" charset="0"/>
                          <a:ea typeface="Calibri" panose="020F0502020204030204" pitchFamily="34" charset="0"/>
                          <a:cs typeface="Calibri" panose="020F0502020204030204" pitchFamily="34" charset="0"/>
                        </a:rPr>
                        <a:t>✓</a:t>
                      </a:r>
                      <a:r>
                        <a:rPr lang="en-US" sz="2000" b="1" u="sng" dirty="0">
                          <a:solidFill>
                            <a:srgbClr val="0F5DB9"/>
                          </a:solidFill>
                          <a:effectLst/>
                          <a:latin typeface="Calibri" panose="020F0502020204030204" pitchFamily="34" charset="0"/>
                          <a:ea typeface="Calibri" panose="020F0502020204030204" pitchFamily="34" charset="0"/>
                          <a:cs typeface="Calibri" panose="020F0502020204030204" pitchFamily="34" charset="0"/>
                        </a:rPr>
                        <a:t>*</a:t>
                      </a:r>
                      <a:r>
                        <a:rPr lang="en-US" sz="2000" dirty="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340117712"/>
                  </a:ext>
                </a:extLst>
              </a:tr>
              <a:tr h="646248">
                <a:tc>
                  <a:txBody>
                    <a:bodyPr/>
                    <a:lstStyle/>
                    <a:p>
                      <a:pPr algn="ctr" fontAlgn="t"/>
                      <a:r>
                        <a:rPr lang="en-US" sz="2000" dirty="0">
                          <a:effectLst/>
                          <a:latin typeface="Calibri" panose="020F0502020204030204" pitchFamily="34" charset="0"/>
                          <a:ea typeface="Calibri" panose="020F0502020204030204" pitchFamily="34" charset="0"/>
                          <a:cs typeface="Calibri" panose="020F0502020204030204" pitchFamily="34" charset="0"/>
                        </a:rPr>
                        <a:t>Consideration of continuous glucose monitoring needs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dirty="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980392056"/>
                  </a:ext>
                </a:extLst>
              </a:tr>
              <a:tr h="950205">
                <a:tc>
                  <a:txBody>
                    <a:bodyPr/>
                    <a:lstStyle/>
                    <a:p>
                      <a:pPr algn="ctr" fontAlgn="t"/>
                      <a:r>
                        <a:rPr lang="en-US" sz="2000">
                          <a:effectLst/>
                          <a:latin typeface="Calibri" panose="020F0502020204030204" pitchFamily="34" charset="0"/>
                          <a:ea typeface="Calibri" panose="020F0502020204030204" pitchFamily="34" charset="0"/>
                          <a:cs typeface="Calibri" panose="020F0502020204030204" pitchFamily="34" charset="0"/>
                        </a:rPr>
                        <a:t>Reevaluation of diabetes treatment plan with deintensification, simplification, or agent modification as appropriate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dirty="0">
                          <a:effectLst/>
                          <a:latin typeface="Calibri" panose="020F0502020204030204" pitchFamily="34" charset="0"/>
                          <a:ea typeface="Calibri" panose="020F0502020204030204" pitchFamily="34" charset="0"/>
                          <a:cs typeface="Calibri" panose="020F0502020204030204" pitchFamily="34" charset="0"/>
                        </a:rPr>
                        <a:t>✓</a:t>
                      </a:r>
                      <a:r>
                        <a:rPr lang="en-US" sz="2000" b="1" u="sng" dirty="0">
                          <a:solidFill>
                            <a:srgbClr val="0F5DB9"/>
                          </a:solidFill>
                          <a:effectLst/>
                          <a:latin typeface="Calibri" panose="020F0502020204030204" pitchFamily="34" charset="0"/>
                          <a:ea typeface="Calibri" panose="020F0502020204030204" pitchFamily="34" charset="0"/>
                          <a:cs typeface="Calibri" panose="020F0502020204030204" pitchFamily="34" charset="0"/>
                        </a:rPr>
                        <a:t>†</a:t>
                      </a:r>
                      <a:r>
                        <a:rPr lang="en-US" sz="2000" dirty="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dirty="0">
                          <a:effectLst/>
                          <a:latin typeface="Calibri" panose="020F0502020204030204" pitchFamily="34" charset="0"/>
                          <a:ea typeface="Calibri" panose="020F0502020204030204" pitchFamily="34" charset="0"/>
                          <a:cs typeface="Calibri" panose="020F0502020204030204" pitchFamily="34" charset="0"/>
                        </a:rPr>
                        <a:t>✓</a:t>
                      </a:r>
                      <a:r>
                        <a:rPr lang="en-US" sz="2000" b="1" u="sng" dirty="0">
                          <a:solidFill>
                            <a:srgbClr val="0F5DB9"/>
                          </a:solidFill>
                          <a:effectLst/>
                          <a:latin typeface="Calibri" panose="020F0502020204030204" pitchFamily="34" charset="0"/>
                          <a:ea typeface="Calibri" panose="020F0502020204030204" pitchFamily="34" charset="0"/>
                          <a:cs typeface="Calibri" panose="020F0502020204030204" pitchFamily="34" charset="0"/>
                        </a:rPr>
                        <a:t>†</a:t>
                      </a:r>
                      <a:r>
                        <a:rPr lang="en-US" sz="2000" dirty="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205122280"/>
                  </a:ext>
                </a:extLst>
              </a:tr>
              <a:tr h="950205">
                <a:tc>
                  <a:txBody>
                    <a:bodyPr/>
                    <a:lstStyle/>
                    <a:p>
                      <a:pPr algn="ctr" fontAlgn="t"/>
                      <a:r>
                        <a:rPr lang="en-US" sz="2000">
                          <a:effectLst/>
                          <a:latin typeface="Calibri" panose="020F0502020204030204" pitchFamily="34" charset="0"/>
                          <a:ea typeface="Calibri" panose="020F0502020204030204" pitchFamily="34" charset="0"/>
                          <a:cs typeface="Calibri" panose="020F0502020204030204" pitchFamily="34" charset="0"/>
                        </a:rPr>
                        <a:t>Glucagon prescription and training for close contacts for insulin-treated individuals or those at high hypoglycemic risk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dirty="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dirty="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dirty="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3599774585"/>
                  </a:ext>
                </a:extLst>
              </a:tr>
              <a:tr h="383329">
                <a:tc>
                  <a:txBody>
                    <a:bodyPr/>
                    <a:lstStyle/>
                    <a:p>
                      <a:pPr algn="ctr" fontAlgn="t"/>
                      <a:r>
                        <a:rPr lang="en-US" sz="2000">
                          <a:effectLst/>
                          <a:latin typeface="Calibri" panose="020F0502020204030204" pitchFamily="34" charset="0"/>
                          <a:ea typeface="Calibri" panose="020F0502020204030204" pitchFamily="34" charset="0"/>
                          <a:cs typeface="Calibri" panose="020F0502020204030204" pitchFamily="34" charset="0"/>
                        </a:rPr>
                        <a:t>Training to reestablish awareness of hypoglycemia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a:r>
                        <a:rPr lang="en-US" sz="2000" dirty="0">
                          <a:effectLst/>
                          <a:latin typeface="Calibri" panose="020F0502020204030204" pitchFamily="34" charset="0"/>
                          <a:ea typeface="Calibri" panose="020F0502020204030204" pitchFamily="34" charset="0"/>
                          <a:cs typeface="Calibri" panose="020F0502020204030204" pitchFamily="34" charset="0"/>
                        </a:rPr>
                        <a:t>✓</a:t>
                      </a:r>
                      <a:endParaRPr lang="en-US" sz="2000" dirty="0">
                        <a:latin typeface="Calibri" panose="020F0502020204030204" pitchFamily="34" charset="0"/>
                        <a:ea typeface="Calibri" panose="020F0502020204030204" pitchFamily="34" charset="0"/>
                        <a:cs typeface="Calibri" panose="020F0502020204030204" pitchFamily="34" charset="0"/>
                      </a:endParaRPr>
                    </a:p>
                  </a:txBody>
                  <a:tcPr marL="38439" marR="38439" marT="19220" marB="19220">
                    <a:lnL w="9525" cap="flat" cmpd="sng" algn="ctr">
                      <a:solidFill>
                        <a:srgbClr val="1A1A1A"/>
                      </a:solidFill>
                      <a:prstDash val="solid"/>
                      <a:round/>
                      <a:headEnd type="none" w="med" len="med"/>
                      <a:tailEnd type="none" w="med" len="med"/>
                    </a:lnL>
                    <a:lnT w="9525" cap="flat" cmpd="sng" algn="ctr">
                      <a:solidFill>
                        <a:srgbClr val="1A1A1A"/>
                      </a:solidFill>
                      <a:prstDash val="solid"/>
                      <a:round/>
                      <a:headEnd type="none" w="med" len="med"/>
                      <a:tailEnd type="none" w="med" len="med"/>
                    </a:lnT>
                  </a:tcPr>
                </a:tc>
                <a:tc>
                  <a:txBody>
                    <a:bodyPr/>
                    <a:lstStyle/>
                    <a:p>
                      <a:pPr algn="ctr"/>
                      <a:endParaRPr lang="en-US" sz="2000">
                        <a:latin typeface="Calibri" panose="020F0502020204030204" pitchFamily="34" charset="0"/>
                        <a:ea typeface="Calibri" panose="020F0502020204030204" pitchFamily="34" charset="0"/>
                        <a:cs typeface="Calibri" panose="020F0502020204030204" pitchFamily="34" charset="0"/>
                      </a:endParaRPr>
                    </a:p>
                  </a:txBody>
                  <a:tcPr marL="38439" marR="38439" marT="19220" marB="19220">
                    <a:lnT w="9525" cap="flat" cmpd="sng" algn="ctr">
                      <a:solidFill>
                        <a:srgbClr val="1A1A1A"/>
                      </a:solidFill>
                      <a:prstDash val="solid"/>
                      <a:round/>
                      <a:headEnd type="none" w="med" len="med"/>
                      <a:tailEnd type="none" w="med" len="med"/>
                    </a:lnT>
                  </a:tcPr>
                </a:tc>
                <a:tc>
                  <a:txBody>
                    <a:bodyPr/>
                    <a:lstStyle/>
                    <a:p>
                      <a:pPr algn="ctr"/>
                      <a:r>
                        <a:rPr lang="en-US" sz="2000" dirty="0">
                          <a:effectLst/>
                          <a:latin typeface="Calibri" panose="020F0502020204030204" pitchFamily="34" charset="0"/>
                          <a:ea typeface="Calibri" panose="020F0502020204030204" pitchFamily="34" charset="0"/>
                          <a:cs typeface="Calibri" panose="020F0502020204030204" pitchFamily="34" charset="0"/>
                        </a:rPr>
                        <a:t>✓</a:t>
                      </a:r>
                      <a:endParaRPr lang="en-US" sz="2000" dirty="0">
                        <a:latin typeface="Calibri" panose="020F0502020204030204" pitchFamily="34" charset="0"/>
                        <a:ea typeface="Calibri" panose="020F0502020204030204" pitchFamily="34" charset="0"/>
                        <a:cs typeface="Calibri" panose="020F0502020204030204" pitchFamily="34" charset="0"/>
                      </a:endParaRPr>
                    </a:p>
                  </a:txBody>
                  <a:tcPr marL="38439" marR="38439" marT="19220" marB="19220">
                    <a:lnT w="9525" cap="flat" cmpd="sng" algn="ctr">
                      <a:solidFill>
                        <a:srgbClr val="1A1A1A"/>
                      </a:solidFill>
                      <a:prstDash val="solid"/>
                      <a:round/>
                      <a:headEnd type="none" w="med" len="med"/>
                      <a:tailEnd type="none" w="med" len="med"/>
                    </a:lnT>
                  </a:tcPr>
                </a:tc>
                <a:extLst>
                  <a:ext uri="{0D108BD9-81ED-4DB2-BD59-A6C34878D82A}">
                    <a16:rowId xmlns:a16="http://schemas.microsoft.com/office/drawing/2014/main" val="3072392484"/>
                  </a:ext>
                </a:extLst>
              </a:tr>
            </a:tbl>
          </a:graphicData>
        </a:graphic>
      </p:graphicFrame>
      <p:pic>
        <p:nvPicPr>
          <p:cNvPr id="8" name="Picture 7">
            <a:extLst>
              <a:ext uri="{FF2B5EF4-FFF2-40B4-BE49-F238E27FC236}">
                <a16:creationId xmlns:a16="http://schemas.microsoft.com/office/drawing/2014/main" id="{2368E942-93F2-E77F-3052-2B2E4A360958}"/>
              </a:ext>
            </a:extLst>
          </p:cNvPr>
          <p:cNvPicPr>
            <a:picLocks noChangeAspect="1"/>
          </p:cNvPicPr>
          <p:nvPr/>
        </p:nvPicPr>
        <p:blipFill>
          <a:blip r:embed="rId3"/>
          <a:stretch>
            <a:fillRect/>
          </a:stretch>
        </p:blipFill>
        <p:spPr>
          <a:xfrm>
            <a:off x="1676400" y="1447800"/>
            <a:ext cx="3064369" cy="289547"/>
          </a:xfrm>
          <a:prstGeom prst="rect">
            <a:avLst/>
          </a:prstGeom>
        </p:spPr>
      </p:pic>
    </p:spTree>
    <p:extLst>
      <p:ext uri="{BB962C8B-B14F-4D97-AF65-F5344CB8AC3E}">
        <p14:creationId xmlns:p14="http://schemas.microsoft.com/office/powerpoint/2010/main" val="8338660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1</a:t>
            </a:r>
          </a:p>
        </p:txBody>
      </p:sp>
      <p:sp>
        <p:nvSpPr>
          <p:cNvPr id="3" name="Content Placeholder 2"/>
          <p:cNvSpPr>
            <a:spLocks noGrp="1"/>
          </p:cNvSpPr>
          <p:nvPr>
            <p:ph sz="quarter" idx="1"/>
          </p:nvPr>
        </p:nvSpPr>
        <p:spPr>
          <a:xfrm>
            <a:off x="457200" y="1219200"/>
            <a:ext cx="6858000" cy="5486400"/>
          </a:xfrm>
        </p:spPr>
        <p:txBody>
          <a:bodyPr>
            <a:normAutofit fontScale="92500" lnSpcReduction="10000"/>
          </a:bodyPr>
          <a:lstStyle/>
          <a:p>
            <a:pPr lvl="0" fontAlgn="base"/>
            <a:r>
              <a:rPr lang="en-US" dirty="0"/>
              <a:t>According to the CDC, what best describes the current prevalence of prediabetes and diabetes in the U.S.?     </a:t>
            </a:r>
          </a:p>
          <a:p>
            <a:pPr marL="731520" lvl="1" indent="-457200" fontAlgn="base">
              <a:buFont typeface="+mj-lt"/>
              <a:buAutoNum type="alphaLcPeriod"/>
            </a:pPr>
            <a:r>
              <a:rPr lang="en-US" sz="2800" dirty="0"/>
              <a:t>30% of people above the age of 20 have type 2 diabetes.</a:t>
            </a:r>
          </a:p>
          <a:p>
            <a:pPr marL="731520" lvl="1" indent="-457200" fontAlgn="base">
              <a:buFont typeface="+mj-lt"/>
              <a:buAutoNum type="alphaLcPeriod"/>
            </a:pPr>
            <a:r>
              <a:rPr lang="en-US" sz="2800" dirty="0"/>
              <a:t>The rate of type 1 and type 2 diabetes have tripled since 2010.</a:t>
            </a:r>
          </a:p>
          <a:p>
            <a:pPr marL="731520" lvl="1" indent="-457200" fontAlgn="base">
              <a:buFont typeface="+mj-lt"/>
              <a:buAutoNum type="alphaLcPeriod"/>
            </a:pPr>
            <a:r>
              <a:rPr lang="en-US" sz="2800" dirty="0"/>
              <a:t>A total of 50% of people have prediabetes or diabetes.</a:t>
            </a:r>
          </a:p>
          <a:p>
            <a:pPr marL="731520" lvl="1" indent="-457200" fontAlgn="base">
              <a:buFont typeface="+mj-lt"/>
              <a:buAutoNum type="alphaLcPeriod"/>
            </a:pPr>
            <a:r>
              <a:rPr lang="en-US" sz="2800" dirty="0"/>
              <a:t>1 out of 2 persons above age 20 have prediabetes.</a:t>
            </a:r>
          </a:p>
          <a:p>
            <a:endParaRPr lang="en-US"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7600" y="1371600"/>
            <a:ext cx="1219200" cy="1208912"/>
          </a:xfrm>
          <a:prstGeom prst="rect">
            <a:avLst/>
          </a:prstGeom>
        </p:spPr>
      </p:pic>
    </p:spTree>
    <p:custDataLst>
      <p:tags r:id="rId1"/>
    </p:custDataLst>
    <p:extLst>
      <p:ext uri="{BB962C8B-B14F-4D97-AF65-F5344CB8AC3E}">
        <p14:creationId xmlns:p14="http://schemas.microsoft.com/office/powerpoint/2010/main" val="2509480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2"/>
          <p:cNvSpPr>
            <a:spLocks noGrp="1" noRot="1" noChangeArrowheads="1"/>
          </p:cNvSpPr>
          <p:nvPr>
            <p:ph type="title"/>
          </p:nvPr>
        </p:nvSpPr>
        <p:spPr>
          <a:xfrm>
            <a:off x="304800" y="152400"/>
            <a:ext cx="8534400" cy="990600"/>
          </a:xfrm>
        </p:spPr>
        <p:txBody>
          <a:bodyPr lIns="90477" tIns="44445" rIns="90477" bIns="44445" anchor="b"/>
          <a:lstStyle/>
          <a:p>
            <a:pPr eaLnBrk="1" hangingPunct="1">
              <a:defRPr/>
            </a:pPr>
            <a:r>
              <a:rPr lang="en-US" dirty="0"/>
              <a:t>Tx of Level 2 &amp; 3 Hypoglycemia</a:t>
            </a:r>
          </a:p>
        </p:txBody>
      </p:sp>
      <p:sp>
        <p:nvSpPr>
          <p:cNvPr id="563203" name="Rectangle 3"/>
          <p:cNvSpPr>
            <a:spLocks noGrp="1" noChangeArrowheads="1"/>
          </p:cNvSpPr>
          <p:nvPr>
            <p:ph type="body" idx="1"/>
          </p:nvPr>
        </p:nvSpPr>
        <p:spPr>
          <a:xfrm>
            <a:off x="304800" y="1143000"/>
            <a:ext cx="8382000" cy="5867399"/>
          </a:xfrm>
        </p:spPr>
        <p:txBody>
          <a:bodyPr lIns="90477" tIns="44445" rIns="90477" bIns="44445">
            <a:normAutofit fontScale="77500" lnSpcReduction="20000"/>
          </a:bodyPr>
          <a:lstStyle/>
          <a:p>
            <a:pPr eaLnBrk="1" hangingPunct="1">
              <a:lnSpc>
                <a:spcPct val="120000"/>
              </a:lnSpc>
              <a:defRPr/>
            </a:pPr>
            <a:r>
              <a:rPr lang="en-US" dirty="0"/>
              <a:t>If can swallow w/out risk of aspiration, try gel,  honey, etc. inside cheek</a:t>
            </a:r>
          </a:p>
          <a:p>
            <a:pPr eaLnBrk="1" hangingPunct="1">
              <a:lnSpc>
                <a:spcPct val="120000"/>
              </a:lnSpc>
              <a:defRPr/>
            </a:pPr>
            <a:r>
              <a:rPr lang="en-US" dirty="0"/>
              <a:t>If unable to swallow, D50 IV or Glucagon </a:t>
            </a:r>
          </a:p>
          <a:p>
            <a:pPr eaLnBrk="1" hangingPunct="1">
              <a:lnSpc>
                <a:spcPct val="120000"/>
              </a:lnSpc>
              <a:defRPr/>
            </a:pPr>
            <a:r>
              <a:rPr lang="en-US" dirty="0"/>
              <a:t>Glucagon injection (need Rx)</a:t>
            </a:r>
          </a:p>
          <a:p>
            <a:pPr lvl="1">
              <a:lnSpc>
                <a:spcPct val="120000"/>
              </a:lnSpc>
              <a:defRPr/>
            </a:pPr>
            <a:r>
              <a:rPr lang="en-US" dirty="0"/>
              <a:t>Inform and instruct caregivers, school personnel, family, coworkers of hypo signs and appropriate action</a:t>
            </a:r>
          </a:p>
          <a:p>
            <a:pPr lvl="1" eaLnBrk="1" hangingPunct="1">
              <a:lnSpc>
                <a:spcPct val="120000"/>
              </a:lnSpc>
              <a:defRPr/>
            </a:pPr>
            <a:r>
              <a:rPr lang="en-US" dirty="0"/>
              <a:t>Dosing:  Adults 1mg,  Children &lt;20kg 0.5mg</a:t>
            </a:r>
          </a:p>
          <a:p>
            <a:pPr lvl="1" eaLnBrk="1" hangingPunct="1">
              <a:lnSpc>
                <a:spcPct val="120000"/>
              </a:lnSpc>
              <a:defRPr/>
            </a:pPr>
            <a:r>
              <a:rPr lang="en-US" dirty="0"/>
              <a:t>Glycemic effect 20 - 30mg, short lived</a:t>
            </a:r>
          </a:p>
          <a:p>
            <a:pPr lvl="1" eaLnBrk="1" hangingPunct="1">
              <a:lnSpc>
                <a:spcPct val="120000"/>
              </a:lnSpc>
              <a:defRPr/>
            </a:pPr>
            <a:r>
              <a:rPr lang="en-US" dirty="0"/>
              <a:t>Must intake carb as soon as able</a:t>
            </a:r>
          </a:p>
          <a:p>
            <a:pPr>
              <a:lnSpc>
                <a:spcPct val="120000"/>
              </a:lnSpc>
            </a:pPr>
            <a:r>
              <a:rPr lang="en-US" dirty="0">
                <a:solidFill>
                  <a:srgbClr val="0070C0"/>
                </a:solidFill>
              </a:rPr>
              <a:t>If on Insulin or level 2 or 3 hypo, (&lt;54), get Glucagon ER Kit. Re-evaluate diabetes med treatment plan.</a:t>
            </a:r>
          </a:p>
          <a:p>
            <a:pPr>
              <a:lnSpc>
                <a:spcPct val="120000"/>
              </a:lnSpc>
            </a:pPr>
            <a:endParaRPr lang="en-US" dirty="0"/>
          </a:p>
        </p:txBody>
      </p:sp>
      <p:pic>
        <p:nvPicPr>
          <p:cNvPr id="2" name="Picture 1"/>
          <p:cNvPicPr>
            <a:picLocks noChangeAspect="1"/>
          </p:cNvPicPr>
          <p:nvPr/>
        </p:nvPicPr>
        <p:blipFill>
          <a:blip r:embed="rId4"/>
          <a:stretch>
            <a:fillRect/>
          </a:stretch>
        </p:blipFill>
        <p:spPr>
          <a:xfrm>
            <a:off x="7315200" y="2057400"/>
            <a:ext cx="1524000" cy="1077784"/>
          </a:xfrm>
          <a:prstGeom prst="rect">
            <a:avLst/>
          </a:prstGeom>
        </p:spPr>
      </p:pic>
    </p:spTree>
    <p:custDataLst>
      <p:tags r:id="rId1"/>
    </p:custDataLst>
    <p:extLst>
      <p:ext uri="{BB962C8B-B14F-4D97-AF65-F5344CB8AC3E}">
        <p14:creationId xmlns:p14="http://schemas.microsoft.com/office/powerpoint/2010/main" val="290000326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nodeType="clickEffect">
                                  <p:stCondLst>
                                    <p:cond delay="0"/>
                                  </p:stCondLst>
                                  <p:childTnLst>
                                    <p:set>
                                      <p:cBhvr>
                                        <p:cTn id="6" dur="1" fill="hold">
                                          <p:stCondLst>
                                            <p:cond delay="0"/>
                                          </p:stCondLst>
                                        </p:cTn>
                                        <p:tgtEl>
                                          <p:spTgt spid="563203">
                                            <p:txEl>
                                              <p:pRg st="4" end="4"/>
                                            </p:txEl>
                                          </p:spTgt>
                                        </p:tgtEl>
                                        <p:attrNameLst>
                                          <p:attrName>style.visibility</p:attrName>
                                        </p:attrNameLst>
                                      </p:cBhvr>
                                      <p:to>
                                        <p:strVal val="visible"/>
                                      </p:to>
                                    </p:set>
                                    <p:anim calcmode="lin" valueType="num">
                                      <p:cBhvr additive="base">
                                        <p:cTn id="7" dur="2000" fill="hold"/>
                                        <p:tgtEl>
                                          <p:spTgt spid="563203">
                                            <p:txEl>
                                              <p:pRg st="4" end="4"/>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56320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563203">
                                            <p:txEl>
                                              <p:pRg st="5" end="5"/>
                                            </p:txEl>
                                          </p:spTgt>
                                        </p:tgtEl>
                                        <p:attrNameLst>
                                          <p:attrName>style.visibility</p:attrName>
                                        </p:attrNameLst>
                                      </p:cBhvr>
                                      <p:to>
                                        <p:strVal val="visible"/>
                                      </p:to>
                                    </p:set>
                                    <p:anim calcmode="lin" valueType="num">
                                      <p:cBhvr additive="base">
                                        <p:cTn id="11" dur="2000" fill="hold"/>
                                        <p:tgtEl>
                                          <p:spTgt spid="563203">
                                            <p:txEl>
                                              <p:pRg st="5" end="5"/>
                                            </p:txEl>
                                          </p:spTgt>
                                        </p:tgtEl>
                                        <p:attrNameLst>
                                          <p:attrName>ppt_x</p:attrName>
                                        </p:attrNameLst>
                                      </p:cBhvr>
                                      <p:tavLst>
                                        <p:tav tm="0">
                                          <p:val>
                                            <p:strVal val="0-#ppt_w/2"/>
                                          </p:val>
                                        </p:tav>
                                        <p:tav tm="100000">
                                          <p:val>
                                            <p:strVal val="#ppt_x"/>
                                          </p:val>
                                        </p:tav>
                                      </p:tavLst>
                                    </p:anim>
                                    <p:anim calcmode="lin" valueType="num">
                                      <p:cBhvr additive="base">
                                        <p:cTn id="12" dur="2000" fill="hold"/>
                                        <p:tgtEl>
                                          <p:spTgt spid="563203">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563203">
                                            <p:txEl>
                                              <p:pRg st="6" end="6"/>
                                            </p:txEl>
                                          </p:spTgt>
                                        </p:tgtEl>
                                        <p:attrNameLst>
                                          <p:attrName>style.visibility</p:attrName>
                                        </p:attrNameLst>
                                      </p:cBhvr>
                                      <p:to>
                                        <p:strVal val="visible"/>
                                      </p:to>
                                    </p:set>
                                    <p:anim calcmode="lin" valueType="num">
                                      <p:cBhvr additive="base">
                                        <p:cTn id="15" dur="2000" fill="hold"/>
                                        <p:tgtEl>
                                          <p:spTgt spid="563203">
                                            <p:txEl>
                                              <p:pRg st="6" end="6"/>
                                            </p:txEl>
                                          </p:spTgt>
                                        </p:tgtEl>
                                        <p:attrNameLst>
                                          <p:attrName>ppt_x</p:attrName>
                                        </p:attrNameLst>
                                      </p:cBhvr>
                                      <p:tavLst>
                                        <p:tav tm="0">
                                          <p:val>
                                            <p:strVal val="0-#ppt_w/2"/>
                                          </p:val>
                                        </p:tav>
                                        <p:tav tm="100000">
                                          <p:val>
                                            <p:strVal val="#ppt_x"/>
                                          </p:val>
                                        </p:tav>
                                      </p:tavLst>
                                    </p:anim>
                                    <p:anim calcmode="lin" valueType="num">
                                      <p:cBhvr additive="base">
                                        <p:cTn id="16" dur="2000" fill="hold"/>
                                        <p:tgtEl>
                                          <p:spTgt spid="563203">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563203">
                                            <p:txEl>
                                              <p:pRg st="7" end="7"/>
                                            </p:txEl>
                                          </p:spTgt>
                                        </p:tgtEl>
                                        <p:attrNameLst>
                                          <p:attrName>style.visibility</p:attrName>
                                        </p:attrNameLst>
                                      </p:cBhvr>
                                      <p:to>
                                        <p:strVal val="visible"/>
                                      </p:to>
                                    </p:set>
                                    <p:anim calcmode="lin" valueType="num">
                                      <p:cBhvr additive="base">
                                        <p:cTn id="19" dur="2000" fill="hold"/>
                                        <p:tgtEl>
                                          <p:spTgt spid="563203">
                                            <p:txEl>
                                              <p:pRg st="7" end="7"/>
                                            </p:txEl>
                                          </p:spTgt>
                                        </p:tgtEl>
                                        <p:attrNameLst>
                                          <p:attrName>ppt_x</p:attrName>
                                        </p:attrNameLst>
                                      </p:cBhvr>
                                      <p:tavLst>
                                        <p:tav tm="0">
                                          <p:val>
                                            <p:strVal val="0-#ppt_w/2"/>
                                          </p:val>
                                        </p:tav>
                                        <p:tav tm="100000">
                                          <p:val>
                                            <p:strVal val="#ppt_x"/>
                                          </p:val>
                                        </p:tav>
                                      </p:tavLst>
                                    </p:anim>
                                    <p:anim calcmode="lin" valueType="num">
                                      <p:cBhvr additive="base">
                                        <p:cTn id="20" dur="2000" fill="hold"/>
                                        <p:tgtEl>
                                          <p:spTgt spid="56320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74D4C-1945-4071-8878-49DAF0ECB7C2}"/>
              </a:ext>
            </a:extLst>
          </p:cNvPr>
          <p:cNvSpPr>
            <a:spLocks noGrp="1"/>
          </p:cNvSpPr>
          <p:nvPr>
            <p:ph type="title"/>
          </p:nvPr>
        </p:nvSpPr>
        <p:spPr/>
        <p:txBody>
          <a:bodyPr/>
          <a:lstStyle/>
          <a:p>
            <a:endParaRPr lang="en-US" dirty="0"/>
          </a:p>
        </p:txBody>
      </p:sp>
      <p:pic>
        <p:nvPicPr>
          <p:cNvPr id="6" name="Content Placeholder 5">
            <a:extLst>
              <a:ext uri="{FF2B5EF4-FFF2-40B4-BE49-F238E27FC236}">
                <a16:creationId xmlns:a16="http://schemas.microsoft.com/office/drawing/2014/main" id="{1A11A42E-A316-BE55-3300-D9A52F982AAD}"/>
              </a:ext>
            </a:extLst>
          </p:cNvPr>
          <p:cNvPicPr>
            <a:picLocks noGrp="1" noChangeAspect="1"/>
          </p:cNvPicPr>
          <p:nvPr>
            <p:ph sz="quarter" idx="1"/>
          </p:nvPr>
        </p:nvPicPr>
        <p:blipFill>
          <a:blip r:embed="rId2"/>
          <a:stretch>
            <a:fillRect/>
          </a:stretch>
        </p:blipFill>
        <p:spPr>
          <a:xfrm>
            <a:off x="76200" y="167640"/>
            <a:ext cx="8798723" cy="6156325"/>
          </a:xfrm>
        </p:spPr>
      </p:pic>
      <p:pic>
        <p:nvPicPr>
          <p:cNvPr id="4" name="Picture 3">
            <a:extLst>
              <a:ext uri="{FF2B5EF4-FFF2-40B4-BE49-F238E27FC236}">
                <a16:creationId xmlns:a16="http://schemas.microsoft.com/office/drawing/2014/main" id="{26C40987-B261-B77B-3D1C-CE6D42254AA5}"/>
              </a:ext>
            </a:extLst>
          </p:cNvPr>
          <p:cNvPicPr>
            <a:picLocks noChangeAspect="1"/>
          </p:cNvPicPr>
          <p:nvPr/>
        </p:nvPicPr>
        <p:blipFill>
          <a:blip r:embed="rId3"/>
          <a:stretch>
            <a:fillRect/>
          </a:stretch>
        </p:blipFill>
        <p:spPr>
          <a:xfrm>
            <a:off x="91273" y="49794"/>
            <a:ext cx="8915400" cy="6392015"/>
          </a:xfrm>
          <a:prstGeom prst="rect">
            <a:avLst/>
          </a:prstGeom>
        </p:spPr>
      </p:pic>
    </p:spTree>
    <p:extLst>
      <p:ext uri="{BB962C8B-B14F-4D97-AF65-F5344CB8AC3E}">
        <p14:creationId xmlns:p14="http://schemas.microsoft.com/office/powerpoint/2010/main" val="2590722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3E750-0847-40FE-938E-541198B7465A}"/>
              </a:ext>
            </a:extLst>
          </p:cNvPr>
          <p:cNvSpPr>
            <a:spLocks noGrp="1"/>
          </p:cNvSpPr>
          <p:nvPr>
            <p:ph type="title"/>
          </p:nvPr>
        </p:nvSpPr>
        <p:spPr/>
        <p:txBody>
          <a:bodyPr/>
          <a:lstStyle/>
          <a:p>
            <a:r>
              <a:rPr lang="en-US" dirty="0"/>
              <a:t>Poll Question 8</a:t>
            </a:r>
          </a:p>
        </p:txBody>
      </p:sp>
      <p:sp>
        <p:nvSpPr>
          <p:cNvPr id="3" name="Content Placeholder 2">
            <a:extLst>
              <a:ext uri="{FF2B5EF4-FFF2-40B4-BE49-F238E27FC236}">
                <a16:creationId xmlns:a16="http://schemas.microsoft.com/office/drawing/2014/main" id="{A0A0B409-4781-4F84-BF17-436D19622D56}"/>
              </a:ext>
            </a:extLst>
          </p:cNvPr>
          <p:cNvSpPr>
            <a:spLocks noGrp="1"/>
          </p:cNvSpPr>
          <p:nvPr>
            <p:ph sz="quarter" idx="1"/>
          </p:nvPr>
        </p:nvSpPr>
        <p:spPr>
          <a:xfrm>
            <a:off x="457200" y="1219200"/>
            <a:ext cx="4041648" cy="5638800"/>
          </a:xfrm>
        </p:spPr>
        <p:txBody>
          <a:bodyPr>
            <a:normAutofit fontScale="77500" lnSpcReduction="20000"/>
          </a:bodyPr>
          <a:lstStyle/>
          <a:p>
            <a:pPr>
              <a:lnSpc>
                <a:spcPct val="120000"/>
              </a:lnSpc>
            </a:pPr>
            <a:r>
              <a:rPr lang="en-US" dirty="0"/>
              <a:t>JL is 78 and drinks a “few cocktails” every night. Lives with partner and takes basal insulin at night and bolus insulin as needed. Checks BG a few times a week. Most recent A1c was 5.9%. What is the BG target for JL?</a:t>
            </a:r>
          </a:p>
        </p:txBody>
      </p:sp>
      <p:sp>
        <p:nvSpPr>
          <p:cNvPr id="4" name="Content Placeholder 3">
            <a:extLst>
              <a:ext uri="{FF2B5EF4-FFF2-40B4-BE49-F238E27FC236}">
                <a16:creationId xmlns:a16="http://schemas.microsoft.com/office/drawing/2014/main" id="{9B4D879C-96C0-46C6-B179-72C99C25348C}"/>
              </a:ext>
            </a:extLst>
          </p:cNvPr>
          <p:cNvSpPr>
            <a:spLocks noGrp="1"/>
          </p:cNvSpPr>
          <p:nvPr>
            <p:ph sz="quarter" idx="2"/>
          </p:nvPr>
        </p:nvSpPr>
        <p:spPr/>
        <p:txBody>
          <a:bodyPr>
            <a:normAutofit fontScale="77500" lnSpcReduction="20000"/>
          </a:bodyPr>
          <a:lstStyle/>
          <a:p>
            <a:r>
              <a:rPr lang="en-US" dirty="0"/>
              <a:t>A. A1c less than 6.5%  </a:t>
            </a:r>
          </a:p>
          <a:p>
            <a:r>
              <a:rPr lang="en-US" dirty="0"/>
              <a:t>B. Fasting BG 100 +</a:t>
            </a:r>
          </a:p>
          <a:p>
            <a:r>
              <a:rPr lang="en-US" dirty="0"/>
              <a:t>C. Ask JL to determine their A1c target.</a:t>
            </a:r>
          </a:p>
          <a:p>
            <a:r>
              <a:rPr lang="en-US" dirty="0"/>
              <a:t>D. A1c less than 7% based on the Legacy Trial results.</a:t>
            </a:r>
          </a:p>
        </p:txBody>
      </p:sp>
      <p:pic>
        <p:nvPicPr>
          <p:cNvPr id="6" name="Picture 5">
            <a:extLst>
              <a:ext uri="{FF2B5EF4-FFF2-40B4-BE49-F238E27FC236}">
                <a16:creationId xmlns:a16="http://schemas.microsoft.com/office/drawing/2014/main" id="{FE3F8B72-DF82-4086-B5AB-A66FE35B62F3}"/>
              </a:ext>
            </a:extLst>
          </p:cNvPr>
          <p:cNvPicPr>
            <a:picLocks noChangeAspect="1"/>
          </p:cNvPicPr>
          <p:nvPr/>
        </p:nvPicPr>
        <p:blipFill>
          <a:blip r:embed="rId2"/>
          <a:stretch>
            <a:fillRect/>
          </a:stretch>
        </p:blipFill>
        <p:spPr>
          <a:xfrm>
            <a:off x="6043422" y="4342075"/>
            <a:ext cx="1728978" cy="2007614"/>
          </a:xfrm>
          <a:prstGeom prst="rect">
            <a:avLst/>
          </a:prstGeom>
        </p:spPr>
      </p:pic>
    </p:spTree>
    <p:extLst>
      <p:ext uri="{BB962C8B-B14F-4D97-AF65-F5344CB8AC3E}">
        <p14:creationId xmlns:p14="http://schemas.microsoft.com/office/powerpoint/2010/main" val="1417539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noAutofit/>
          </a:bodyPr>
          <a:lstStyle/>
          <a:p>
            <a:r>
              <a:rPr lang="en-US" sz="3200" dirty="0"/>
              <a:t>If on insulin or sulfonylurea – special precautions required</a:t>
            </a:r>
          </a:p>
        </p:txBody>
      </p:sp>
      <p:sp>
        <p:nvSpPr>
          <p:cNvPr id="3" name="Content Placeholder 2"/>
          <p:cNvSpPr>
            <a:spLocks noGrp="1"/>
          </p:cNvSpPr>
          <p:nvPr>
            <p:ph sz="quarter" idx="1"/>
          </p:nvPr>
        </p:nvSpPr>
        <p:spPr/>
        <p:txBody>
          <a:bodyPr>
            <a:normAutofit/>
          </a:bodyPr>
          <a:lstStyle/>
          <a:p>
            <a:r>
              <a:rPr lang="en-US" sz="3200" dirty="0"/>
              <a:t>Carb source on person, car, by bed at all times</a:t>
            </a:r>
          </a:p>
          <a:p>
            <a:r>
              <a:rPr lang="en-US" sz="3200" dirty="0"/>
              <a:t>Identification</a:t>
            </a:r>
          </a:p>
          <a:p>
            <a:pPr lvl="1"/>
            <a:r>
              <a:rPr lang="en-US" sz="2400" dirty="0"/>
              <a:t>Phone (ICE)</a:t>
            </a:r>
          </a:p>
          <a:p>
            <a:pPr lvl="1"/>
            <a:r>
              <a:rPr lang="en-US" sz="2400" dirty="0"/>
              <a:t>Wallet Card</a:t>
            </a:r>
          </a:p>
          <a:p>
            <a:pPr lvl="1"/>
            <a:r>
              <a:rPr lang="en-US" sz="2400" dirty="0"/>
              <a:t>Bracelet</a:t>
            </a:r>
          </a:p>
          <a:p>
            <a:r>
              <a:rPr lang="en-US" sz="3200" dirty="0"/>
              <a:t>If pattern of lows,  med adjustment required</a:t>
            </a:r>
          </a:p>
        </p:txBody>
      </p:sp>
      <p:sp>
        <p:nvSpPr>
          <p:cNvPr id="4" name="Content Placeholder 3"/>
          <p:cNvSpPr>
            <a:spLocks noGrp="1"/>
          </p:cNvSpPr>
          <p:nvPr>
            <p:ph sz="quarter" idx="2"/>
          </p:nvPr>
        </p:nvSpPr>
        <p:spPr/>
        <p:txBody>
          <a:bodyPr>
            <a:normAutofit/>
          </a:bodyPr>
          <a:lstStyle/>
          <a:p>
            <a:r>
              <a:rPr lang="en-US" dirty="0"/>
              <a:t>Pre-meal target </a:t>
            </a:r>
          </a:p>
          <a:p>
            <a:pPr lvl="1"/>
            <a:r>
              <a:rPr lang="en-US" dirty="0">
                <a:solidFill>
                  <a:srgbClr val="C00000"/>
                </a:solidFill>
              </a:rPr>
              <a:t>100</a:t>
            </a:r>
            <a:r>
              <a:rPr lang="en-US" dirty="0"/>
              <a:t>-130?</a:t>
            </a:r>
          </a:p>
          <a:p>
            <a:r>
              <a:rPr lang="en-US" dirty="0"/>
              <a:t>Post meal </a:t>
            </a:r>
          </a:p>
          <a:p>
            <a:pPr lvl="1"/>
            <a:r>
              <a:rPr lang="en-US" dirty="0"/>
              <a:t>Less than 180</a:t>
            </a:r>
          </a:p>
          <a:p>
            <a:r>
              <a:rPr lang="en-US" dirty="0"/>
              <a:t>Bedtime</a:t>
            </a:r>
          </a:p>
          <a:p>
            <a:pPr lvl="1"/>
            <a:r>
              <a:rPr lang="en-US" dirty="0"/>
              <a:t>110 - 180</a:t>
            </a:r>
          </a:p>
        </p:txBody>
      </p:sp>
      <p:pic>
        <p:nvPicPr>
          <p:cNvPr id="5" name="Picture 4"/>
          <p:cNvPicPr>
            <a:picLocks noChangeAspect="1"/>
          </p:cNvPicPr>
          <p:nvPr/>
        </p:nvPicPr>
        <p:blipFill>
          <a:blip r:embed="rId3" cstate="print"/>
          <a:stretch>
            <a:fillRect/>
          </a:stretch>
        </p:blipFill>
        <p:spPr>
          <a:xfrm>
            <a:off x="4800600" y="5181600"/>
            <a:ext cx="3835923" cy="1447800"/>
          </a:xfrm>
          <a:prstGeom prst="rect">
            <a:avLst/>
          </a:prstGeom>
        </p:spPr>
      </p:pic>
    </p:spTree>
    <p:custDataLst>
      <p:tags r:id="rId1"/>
    </p:custDataLst>
    <p:extLst>
      <p:ext uri="{BB962C8B-B14F-4D97-AF65-F5344CB8AC3E}">
        <p14:creationId xmlns:p14="http://schemas.microsoft.com/office/powerpoint/2010/main" val="1045498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DF5C2-DD8D-43D1-ABE5-C6482B3F67A6}"/>
              </a:ext>
            </a:extLst>
          </p:cNvPr>
          <p:cNvSpPr>
            <a:spLocks noGrp="1"/>
          </p:cNvSpPr>
          <p:nvPr>
            <p:ph type="title"/>
          </p:nvPr>
        </p:nvSpPr>
        <p:spPr/>
        <p:txBody>
          <a:bodyPr/>
          <a:lstStyle/>
          <a:p>
            <a:endParaRPr lang="en-US" dirty="0"/>
          </a:p>
        </p:txBody>
      </p:sp>
      <p:pic>
        <p:nvPicPr>
          <p:cNvPr id="7" name="Content Placeholder 6">
            <a:extLst>
              <a:ext uri="{FF2B5EF4-FFF2-40B4-BE49-F238E27FC236}">
                <a16:creationId xmlns:a16="http://schemas.microsoft.com/office/drawing/2014/main" id="{D2E82FB5-15F5-C7F9-D7B6-493223AE856B}"/>
              </a:ext>
            </a:extLst>
          </p:cNvPr>
          <p:cNvPicPr>
            <a:picLocks noGrp="1" noChangeAspect="1"/>
          </p:cNvPicPr>
          <p:nvPr>
            <p:ph sz="quarter" idx="1"/>
          </p:nvPr>
        </p:nvPicPr>
        <p:blipFill>
          <a:blip r:embed="rId2"/>
          <a:stretch>
            <a:fillRect/>
          </a:stretch>
        </p:blipFill>
        <p:spPr>
          <a:xfrm>
            <a:off x="381000" y="152400"/>
            <a:ext cx="8620685" cy="5867400"/>
          </a:xfrm>
        </p:spPr>
      </p:pic>
      <p:sp>
        <p:nvSpPr>
          <p:cNvPr id="3" name="TextBox 2">
            <a:extLst>
              <a:ext uri="{FF2B5EF4-FFF2-40B4-BE49-F238E27FC236}">
                <a16:creationId xmlns:a16="http://schemas.microsoft.com/office/drawing/2014/main" id="{2F4E2F45-AD47-DE24-E6FB-8CA2F789F2A8}"/>
              </a:ext>
            </a:extLst>
          </p:cNvPr>
          <p:cNvSpPr txBox="1"/>
          <p:nvPr/>
        </p:nvSpPr>
        <p:spPr>
          <a:xfrm>
            <a:off x="6019800" y="381000"/>
            <a:ext cx="2743200" cy="457200"/>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307560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Quick Question 9</a:t>
            </a:r>
          </a:p>
        </p:txBody>
      </p:sp>
      <p:sp>
        <p:nvSpPr>
          <p:cNvPr id="3" name="Content Placeholder 2"/>
          <p:cNvSpPr>
            <a:spLocks noGrp="1"/>
          </p:cNvSpPr>
          <p:nvPr>
            <p:ph sz="quarter" idx="1"/>
          </p:nvPr>
        </p:nvSpPr>
        <p:spPr>
          <a:xfrm>
            <a:off x="653761" y="1371600"/>
            <a:ext cx="6400800" cy="5029200"/>
          </a:xfrm>
        </p:spPr>
        <p:txBody>
          <a:bodyPr/>
          <a:lstStyle/>
          <a:p>
            <a:r>
              <a:rPr lang="en-US" sz="2800" dirty="0"/>
              <a:t>JZ is excited about his A1c of 5.4%. He takes rapid acting insulin 4-6 times a day using a pen to keep his BG to target. Plus, adjusts glargine as needed if his pm BG is elevated. What is your biggest concern?</a:t>
            </a:r>
          </a:p>
          <a:p>
            <a:pPr marL="0" indent="0">
              <a:buNone/>
            </a:pPr>
            <a:r>
              <a:rPr lang="en-US" sz="2800" dirty="0"/>
              <a:t>A. Does he change his needle each time?</a:t>
            </a:r>
          </a:p>
          <a:p>
            <a:pPr marL="0" indent="0">
              <a:buNone/>
            </a:pPr>
            <a:r>
              <a:rPr lang="en-US" sz="2800" dirty="0"/>
              <a:t>B. Why is he adjusting glargine?</a:t>
            </a:r>
          </a:p>
          <a:p>
            <a:pPr marL="0" indent="0">
              <a:buNone/>
            </a:pPr>
            <a:r>
              <a:rPr lang="en-US" sz="2800" dirty="0"/>
              <a:t>C. Is he adjusting insulin for exercise?</a:t>
            </a:r>
          </a:p>
          <a:p>
            <a:pPr marL="0" indent="0">
              <a:buNone/>
            </a:pPr>
            <a:r>
              <a:rPr lang="en-US" sz="2800" dirty="0"/>
              <a:t>D. How many hypoglycemic events per week?</a:t>
            </a:r>
          </a:p>
        </p:txBody>
      </p:sp>
      <p:pic>
        <p:nvPicPr>
          <p:cNvPr id="5" name="Picture 4"/>
          <p:cNvPicPr>
            <a:picLocks noChangeAspect="1"/>
          </p:cNvPicPr>
          <p:nvPr/>
        </p:nvPicPr>
        <p:blipFill>
          <a:blip r:embed="rId4" cstate="print"/>
          <a:stretch>
            <a:fillRect/>
          </a:stretch>
        </p:blipFill>
        <p:spPr>
          <a:xfrm>
            <a:off x="7162800" y="1676400"/>
            <a:ext cx="1327439" cy="1946910"/>
          </a:xfrm>
          <a:prstGeom prst="rect">
            <a:avLst/>
          </a:prstGeom>
        </p:spPr>
      </p:pic>
    </p:spTree>
    <p:custDataLst>
      <p:tags r:id="rId1"/>
    </p:custDataLst>
    <p:extLst>
      <p:ext uri="{BB962C8B-B14F-4D97-AF65-F5344CB8AC3E}">
        <p14:creationId xmlns:p14="http://schemas.microsoft.com/office/powerpoint/2010/main" val="4155490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399"/>
            <a:ext cx="8229600" cy="1261735"/>
          </a:xfrm>
        </p:spPr>
        <p:txBody>
          <a:bodyPr>
            <a:noAutofit/>
          </a:bodyPr>
          <a:lstStyle/>
          <a:p>
            <a:r>
              <a:rPr lang="en-US" sz="3600" dirty="0"/>
              <a:t>8. Obesity and Weight Management for Prevention &amp; Treatment of Type 2 Diabetes</a:t>
            </a:r>
          </a:p>
        </p:txBody>
      </p:sp>
      <p:sp>
        <p:nvSpPr>
          <p:cNvPr id="3" name="Content Placeholder 2"/>
          <p:cNvSpPr>
            <a:spLocks noGrp="1"/>
          </p:cNvSpPr>
          <p:nvPr>
            <p:ph sz="quarter" idx="1"/>
          </p:nvPr>
        </p:nvSpPr>
        <p:spPr>
          <a:xfrm>
            <a:off x="457200" y="1447800"/>
            <a:ext cx="5334000" cy="4709160"/>
          </a:xfrm>
        </p:spPr>
        <p:txBody>
          <a:bodyPr>
            <a:normAutofit fontScale="77500" lnSpcReduction="20000"/>
          </a:bodyPr>
          <a:lstStyle/>
          <a:p>
            <a:r>
              <a:rPr lang="en-US" dirty="0"/>
              <a:t>Provides cost information for pharmacologic treatment of obesity</a:t>
            </a:r>
          </a:p>
          <a:p>
            <a:r>
              <a:rPr lang="en-US" i="1" dirty="0"/>
              <a:t>Once a year, calculate BMI and assess weight trajectory to inform approach</a:t>
            </a:r>
          </a:p>
          <a:p>
            <a:r>
              <a:rPr lang="en-US" i="1" dirty="0"/>
              <a:t>Be sensitive and allow for privacy when weighing </a:t>
            </a:r>
          </a:p>
          <a:p>
            <a:r>
              <a:rPr lang="en-US" dirty="0"/>
              <a:t>Use person centered language</a:t>
            </a:r>
          </a:p>
        </p:txBody>
      </p:sp>
      <p:pic>
        <p:nvPicPr>
          <p:cNvPr id="4" name="Picture 3"/>
          <p:cNvPicPr>
            <a:picLocks noChangeAspect="1"/>
          </p:cNvPicPr>
          <p:nvPr/>
        </p:nvPicPr>
        <p:blipFill>
          <a:blip r:embed="rId2"/>
          <a:stretch>
            <a:fillRect/>
          </a:stretch>
        </p:blipFill>
        <p:spPr>
          <a:xfrm>
            <a:off x="6019800" y="1472184"/>
            <a:ext cx="2486025" cy="2983230"/>
          </a:xfrm>
          <a:prstGeom prst="rect">
            <a:avLst/>
          </a:prstGeom>
        </p:spPr>
      </p:pic>
      <p:pic>
        <p:nvPicPr>
          <p:cNvPr id="6" name="Picture 5">
            <a:extLst>
              <a:ext uri="{FF2B5EF4-FFF2-40B4-BE49-F238E27FC236}">
                <a16:creationId xmlns:a16="http://schemas.microsoft.com/office/drawing/2014/main" id="{3CD23FCC-F061-7D1C-1947-F591FF3338A9}"/>
              </a:ext>
            </a:extLst>
          </p:cNvPr>
          <p:cNvPicPr>
            <a:picLocks noChangeAspect="1"/>
          </p:cNvPicPr>
          <p:nvPr/>
        </p:nvPicPr>
        <p:blipFill>
          <a:blip r:embed="rId3"/>
          <a:stretch>
            <a:fillRect/>
          </a:stretch>
        </p:blipFill>
        <p:spPr>
          <a:xfrm>
            <a:off x="3352800" y="6124495"/>
            <a:ext cx="5601482" cy="581106"/>
          </a:xfrm>
          <a:prstGeom prst="rect">
            <a:avLst/>
          </a:prstGeom>
        </p:spPr>
      </p:pic>
    </p:spTree>
    <p:extLst>
      <p:ext uri="{BB962C8B-B14F-4D97-AF65-F5344CB8AC3E}">
        <p14:creationId xmlns:p14="http://schemas.microsoft.com/office/powerpoint/2010/main" val="3303069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095026B-87EC-4B2E-9EAC-2E29F1A92121}"/>
              </a:ext>
            </a:extLst>
          </p:cNvPr>
          <p:cNvPicPr>
            <a:picLocks noGrp="1" noChangeAspect="1"/>
          </p:cNvPicPr>
          <p:nvPr>
            <p:ph sz="quarter" idx="1"/>
          </p:nvPr>
        </p:nvPicPr>
        <p:blipFill>
          <a:blip r:embed="rId2"/>
          <a:stretch>
            <a:fillRect/>
          </a:stretch>
        </p:blipFill>
        <p:spPr>
          <a:xfrm>
            <a:off x="465138" y="1219200"/>
            <a:ext cx="5030788" cy="4937125"/>
          </a:xfrm>
          <a:prstGeom prst="rect">
            <a:avLst/>
          </a:prstGeom>
        </p:spPr>
      </p:pic>
      <p:sp>
        <p:nvSpPr>
          <p:cNvPr id="2" name="Title 1">
            <a:extLst>
              <a:ext uri="{FF2B5EF4-FFF2-40B4-BE49-F238E27FC236}">
                <a16:creationId xmlns:a16="http://schemas.microsoft.com/office/drawing/2014/main" id="{6F03E9EA-F098-4A42-91F3-BC9010CD5FB4}"/>
              </a:ext>
            </a:extLst>
          </p:cNvPr>
          <p:cNvSpPr>
            <a:spLocks noGrp="1"/>
          </p:cNvSpPr>
          <p:nvPr>
            <p:ph type="title"/>
          </p:nvPr>
        </p:nvSpPr>
        <p:spPr>
          <a:xfrm>
            <a:off x="457200" y="152400"/>
            <a:ext cx="8229600" cy="990600"/>
          </a:xfrm>
        </p:spPr>
        <p:txBody>
          <a:bodyPr anchor="b">
            <a:normAutofit/>
          </a:bodyPr>
          <a:lstStyle/>
          <a:p>
            <a:r>
              <a:rPr lang="en-US"/>
              <a:t>Weight is a Heavy Issue</a:t>
            </a:r>
          </a:p>
        </p:txBody>
      </p:sp>
      <p:pic>
        <p:nvPicPr>
          <p:cNvPr id="6" name="Picture 5">
            <a:extLst>
              <a:ext uri="{FF2B5EF4-FFF2-40B4-BE49-F238E27FC236}">
                <a16:creationId xmlns:a16="http://schemas.microsoft.com/office/drawing/2014/main" id="{064EFEFE-2ACC-4E80-8AA0-16E7D2DC57FA}"/>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791200" y="1333500"/>
            <a:ext cx="2789465" cy="4191000"/>
          </a:xfrm>
          <a:prstGeom prst="rect">
            <a:avLst/>
          </a:prstGeom>
        </p:spPr>
      </p:pic>
    </p:spTree>
    <p:extLst>
      <p:ext uri="{BB962C8B-B14F-4D97-AF65-F5344CB8AC3E}">
        <p14:creationId xmlns:p14="http://schemas.microsoft.com/office/powerpoint/2010/main" val="528131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5B22C-B831-8109-4077-0713994C8DA1}"/>
              </a:ext>
            </a:extLst>
          </p:cNvPr>
          <p:cNvSpPr>
            <a:spLocks noGrp="1"/>
          </p:cNvSpPr>
          <p:nvPr>
            <p:ph type="title"/>
          </p:nvPr>
        </p:nvSpPr>
        <p:spPr/>
        <p:txBody>
          <a:bodyPr>
            <a:normAutofit fontScale="90000"/>
          </a:bodyPr>
          <a:lstStyle/>
          <a:p>
            <a:r>
              <a:rPr lang="en-US" dirty="0"/>
              <a:t>Person-centered communication</a:t>
            </a:r>
          </a:p>
        </p:txBody>
      </p:sp>
      <p:sp>
        <p:nvSpPr>
          <p:cNvPr id="3" name="Content Placeholder 2">
            <a:extLst>
              <a:ext uri="{FF2B5EF4-FFF2-40B4-BE49-F238E27FC236}">
                <a16:creationId xmlns:a16="http://schemas.microsoft.com/office/drawing/2014/main" id="{F0F31522-4355-8AE5-24E1-230D8153E6B2}"/>
              </a:ext>
            </a:extLst>
          </p:cNvPr>
          <p:cNvSpPr>
            <a:spLocks noGrp="1"/>
          </p:cNvSpPr>
          <p:nvPr>
            <p:ph sz="quarter" idx="1"/>
          </p:nvPr>
        </p:nvSpPr>
        <p:spPr>
          <a:xfrm>
            <a:off x="457200" y="1219200"/>
            <a:ext cx="5410200" cy="5410200"/>
          </a:xfrm>
        </p:spPr>
        <p:txBody>
          <a:bodyPr>
            <a:normAutofit fontScale="70000" lnSpcReduction="20000"/>
          </a:bodyPr>
          <a:lstStyle/>
          <a:p>
            <a:pPr>
              <a:lnSpc>
                <a:spcPct val="110000"/>
              </a:lnSpc>
            </a:pPr>
            <a:r>
              <a:rPr lang="en-US" dirty="0"/>
              <a:t>Use inclusive and nonjudgmental language and active listening </a:t>
            </a:r>
          </a:p>
          <a:p>
            <a:pPr>
              <a:lnSpc>
                <a:spcPct val="110000"/>
              </a:lnSpc>
            </a:pPr>
            <a:r>
              <a:rPr lang="en-US" dirty="0"/>
              <a:t>Elicit individual preferences and beliefs and assesses potential barriers to optimize health outcomes and health-related quality of life. </a:t>
            </a:r>
          </a:p>
          <a:p>
            <a:pPr>
              <a:lnSpc>
                <a:spcPct val="110000"/>
              </a:lnSpc>
            </a:pPr>
            <a:r>
              <a:rPr lang="en-US" dirty="0"/>
              <a:t>Use person-first language (e.g., “person with extra weight” rather than “obese person”) to avoid defining people by their condition.</a:t>
            </a:r>
          </a:p>
        </p:txBody>
      </p:sp>
      <p:pic>
        <p:nvPicPr>
          <p:cNvPr id="8" name="Picture 7" descr="Two women, one in glasses and blazer, talking in business office">
            <a:extLst>
              <a:ext uri="{FF2B5EF4-FFF2-40B4-BE49-F238E27FC236}">
                <a16:creationId xmlns:a16="http://schemas.microsoft.com/office/drawing/2014/main" id="{437BF8CB-C985-0171-E664-B1B90B116D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38758" y="1351417"/>
            <a:ext cx="2748042" cy="2572883"/>
          </a:xfrm>
          <a:prstGeom prst="rect">
            <a:avLst/>
          </a:prstGeom>
        </p:spPr>
      </p:pic>
    </p:spTree>
    <p:extLst>
      <p:ext uri="{BB962C8B-B14F-4D97-AF65-F5344CB8AC3E}">
        <p14:creationId xmlns:p14="http://schemas.microsoft.com/office/powerpoint/2010/main" val="2161959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826954"/>
          </a:xfrm>
        </p:spPr>
        <p:txBody>
          <a:bodyPr anchor="b">
            <a:normAutofit/>
          </a:bodyPr>
          <a:lstStyle/>
          <a:p>
            <a:r>
              <a:rPr lang="en-US" dirty="0"/>
              <a:t>Use of BMI and Other Assessments</a:t>
            </a:r>
          </a:p>
        </p:txBody>
      </p:sp>
      <p:sp>
        <p:nvSpPr>
          <p:cNvPr id="3" name="Content Placeholder 2"/>
          <p:cNvSpPr>
            <a:spLocks noGrp="1"/>
          </p:cNvSpPr>
          <p:nvPr>
            <p:ph type="body" sz="half" idx="1"/>
          </p:nvPr>
        </p:nvSpPr>
        <p:spPr>
          <a:xfrm>
            <a:off x="455613" y="3429000"/>
            <a:ext cx="3506787" cy="2667000"/>
          </a:xfrm>
        </p:spPr>
        <p:txBody>
          <a:bodyPr>
            <a:normAutofit fontScale="92500" lnSpcReduction="10000"/>
          </a:bodyPr>
          <a:lstStyle/>
          <a:p>
            <a:pPr>
              <a:lnSpc>
                <a:spcPct val="110000"/>
              </a:lnSpc>
            </a:pPr>
            <a:r>
              <a:rPr lang="en-US" sz="2400" dirty="0"/>
              <a:t>WHO defines Obesity as:</a:t>
            </a:r>
            <a:r>
              <a:rPr lang="en-US" sz="2400" dirty="0">
                <a:effectLst/>
              </a:rPr>
              <a:t> </a:t>
            </a:r>
            <a:r>
              <a:rPr lang="en-US" sz="2400" i="1" dirty="0">
                <a:effectLst/>
              </a:rPr>
              <a:t>abnormal or excessive fat accumulation that presents a risk to health </a:t>
            </a:r>
          </a:p>
          <a:p>
            <a:pPr>
              <a:lnSpc>
                <a:spcPct val="110000"/>
              </a:lnSpc>
            </a:pPr>
            <a:r>
              <a:rPr lang="en-US" sz="2400" dirty="0"/>
              <a:t>BMI poor indicator for ”excessive fat” and health risk</a:t>
            </a:r>
          </a:p>
        </p:txBody>
      </p:sp>
      <p:pic>
        <p:nvPicPr>
          <p:cNvPr id="6" name="Picture 5" descr="Man using measuring tape">
            <a:extLst>
              <a:ext uri="{FF2B5EF4-FFF2-40B4-BE49-F238E27FC236}">
                <a16:creationId xmlns:a16="http://schemas.microsoft.com/office/drawing/2014/main" id="{71878279-69CA-8995-C701-A52EE5D9C7E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953" r="5" b="16401"/>
          <a:stretch/>
        </p:blipFill>
        <p:spPr>
          <a:xfrm>
            <a:off x="455613" y="1205339"/>
            <a:ext cx="3824694" cy="2058987"/>
          </a:xfrm>
          <a:prstGeom prst="rect">
            <a:avLst/>
          </a:prstGeom>
          <a:noFill/>
        </p:spPr>
      </p:pic>
      <p:pic>
        <p:nvPicPr>
          <p:cNvPr id="8" name="Picture 7">
            <a:extLst>
              <a:ext uri="{FF2B5EF4-FFF2-40B4-BE49-F238E27FC236}">
                <a16:creationId xmlns:a16="http://schemas.microsoft.com/office/drawing/2014/main" id="{A3A29725-F722-04FB-2482-BA8B264FFA87}"/>
              </a:ext>
            </a:extLst>
          </p:cNvPr>
          <p:cNvPicPr>
            <a:picLocks noChangeAspect="1"/>
          </p:cNvPicPr>
          <p:nvPr/>
        </p:nvPicPr>
        <p:blipFill>
          <a:blip r:embed="rId5"/>
          <a:stretch>
            <a:fillRect/>
          </a:stretch>
        </p:blipFill>
        <p:spPr>
          <a:xfrm>
            <a:off x="241927" y="6176889"/>
            <a:ext cx="5601482" cy="581106"/>
          </a:xfrm>
          <a:prstGeom prst="rect">
            <a:avLst/>
          </a:prstGeom>
        </p:spPr>
      </p:pic>
      <p:sp>
        <p:nvSpPr>
          <p:cNvPr id="5" name="TextBox 4">
            <a:extLst>
              <a:ext uri="{FF2B5EF4-FFF2-40B4-BE49-F238E27FC236}">
                <a16:creationId xmlns:a16="http://schemas.microsoft.com/office/drawing/2014/main" id="{C8F42CB5-9BEA-2005-CA7B-801BB7A97BF0}"/>
              </a:ext>
            </a:extLst>
          </p:cNvPr>
          <p:cNvSpPr txBox="1"/>
          <p:nvPr/>
        </p:nvSpPr>
        <p:spPr>
          <a:xfrm>
            <a:off x="4774793" y="1376289"/>
            <a:ext cx="3824693" cy="452431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83636"/>
                </a:solidFill>
                <a:effectLst/>
                <a:uLnTx/>
                <a:uFillTx/>
                <a:latin typeface="Calibri" panose="020F0502020204030204" pitchFamily="34" charset="0"/>
                <a:ea typeface="Calibri" panose="020F0502020204030204" pitchFamily="34" charset="0"/>
                <a:cs typeface="Calibri" panose="020F0502020204030204" pitchFamily="34" charset="0"/>
              </a:rPr>
              <a:t>Overall -  assess individual’s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83636"/>
                </a:solidFill>
                <a:effectLst/>
                <a:uLnTx/>
                <a:uFillTx/>
                <a:latin typeface="Calibri" panose="020F0502020204030204" pitchFamily="34" charset="0"/>
                <a:ea typeface="Calibri" panose="020F0502020204030204" pitchFamily="34" charset="0"/>
                <a:cs typeface="Calibri" panose="020F0502020204030204" pitchFamily="34" charset="0"/>
              </a:rPr>
              <a:t>- adipose tissue mass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83636"/>
                </a:solidFill>
                <a:effectLst/>
                <a:uLnTx/>
                <a:uFillTx/>
                <a:latin typeface="Calibri" panose="020F0502020204030204" pitchFamily="34" charset="0"/>
                <a:ea typeface="Calibri" panose="020F0502020204030204" pitchFamily="34" charset="0"/>
                <a:cs typeface="Calibri" panose="020F0502020204030204" pitchFamily="34" charset="0"/>
              </a:rPr>
              <a:t>- distribution (using waist circumference, waist-to-hip ratio, or waist-to-height ratio),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83636"/>
                </a:solidFill>
                <a:effectLst/>
                <a:uLnTx/>
                <a:uFillTx/>
                <a:latin typeface="Calibri" panose="020F0502020204030204" pitchFamily="34" charset="0"/>
                <a:ea typeface="Calibri" panose="020F0502020204030204" pitchFamily="34" charset="0"/>
                <a:cs typeface="Calibri" panose="020F0502020204030204" pitchFamily="34" charset="0"/>
              </a:rPr>
              <a:t>- function 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83636"/>
                </a:solidFill>
                <a:effectLst/>
                <a:uLnTx/>
                <a:uFillTx/>
                <a:latin typeface="Calibri" panose="020F0502020204030204" pitchFamily="34" charset="0"/>
                <a:ea typeface="Calibri" panose="020F0502020204030204" pitchFamily="34" charset="0"/>
                <a:cs typeface="Calibri" panose="020F0502020204030204" pitchFamily="34" charset="0"/>
              </a:rPr>
              <a:t>- presence of associated health or well-being consequences: metabolic, physical, or psychological well-being</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37234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EC52253-A5DC-BDBD-5264-499EE3F03641}"/>
              </a:ext>
            </a:extLst>
          </p:cNvPr>
          <p:cNvSpPr txBox="1"/>
          <p:nvPr/>
        </p:nvSpPr>
        <p:spPr>
          <a:xfrm>
            <a:off x="457200" y="6303840"/>
            <a:ext cx="8871734" cy="523220"/>
          </a:xfrm>
          <a:prstGeom prst="rect">
            <a:avLst/>
          </a:prstGeom>
          <a:noFill/>
        </p:spPr>
        <p:txBody>
          <a:bodyPr wrap="square">
            <a:spAutoFit/>
          </a:bodyPr>
          <a:lstStyle/>
          <a:p>
            <a:r>
              <a:rPr lang="en-US" sz="1400" b="0" i="0" dirty="0">
                <a:solidFill>
                  <a:srgbClr val="000000"/>
                </a:solidFill>
                <a:effectLst/>
                <a:latin typeface="Segoe UI" panose="020B0502040204020203" pitchFamily="34" charset="0"/>
              </a:rPr>
              <a:t>Centers for Disease Control and Prevention. National Diabetes Stats Report   https://www.cdc.gov/diabetes/data/statistics-report/index.html. Accessed </a:t>
            </a:r>
            <a:r>
              <a:rPr lang="en-US" sz="1400" dirty="0">
                <a:solidFill>
                  <a:srgbClr val="000000"/>
                </a:solidFill>
                <a:latin typeface="Segoe UI" panose="020B0502040204020203" pitchFamily="34" charset="0"/>
              </a:rPr>
              <a:t>1/23</a:t>
            </a:r>
            <a:endParaRPr lang="en-US" sz="1400" dirty="0"/>
          </a:p>
        </p:txBody>
      </p:sp>
      <p:sp>
        <p:nvSpPr>
          <p:cNvPr id="2" name="Title 1"/>
          <p:cNvSpPr>
            <a:spLocks noGrp="1"/>
          </p:cNvSpPr>
          <p:nvPr>
            <p:ph type="title"/>
          </p:nvPr>
        </p:nvSpPr>
        <p:spPr>
          <a:xfrm>
            <a:off x="432371" y="234140"/>
            <a:ext cx="8229600" cy="918418"/>
          </a:xfrm>
        </p:spPr>
        <p:txBody>
          <a:bodyPr>
            <a:normAutofit fontScale="90000"/>
          </a:bodyPr>
          <a:lstStyle/>
          <a:p>
            <a:r>
              <a:rPr lang="en-US" dirty="0"/>
              <a:t>Type 2 Diabetes in America 2024 </a:t>
            </a:r>
          </a:p>
        </p:txBody>
      </p:sp>
      <p:sp>
        <p:nvSpPr>
          <p:cNvPr id="3" name="Content Placeholder 2"/>
          <p:cNvSpPr>
            <a:spLocks noGrp="1"/>
          </p:cNvSpPr>
          <p:nvPr>
            <p:ph sz="quarter" idx="1"/>
          </p:nvPr>
        </p:nvSpPr>
        <p:spPr>
          <a:xfrm>
            <a:off x="457200" y="1219200"/>
            <a:ext cx="6934200" cy="4937760"/>
          </a:xfrm>
        </p:spPr>
        <p:txBody>
          <a:bodyPr>
            <a:normAutofit/>
          </a:bodyPr>
          <a:lstStyle/>
          <a:p>
            <a:r>
              <a:rPr lang="en-US" sz="3200" dirty="0"/>
              <a:t>11.3% with Diabetes - 37 million adults</a:t>
            </a:r>
          </a:p>
          <a:p>
            <a:pPr lvl="1"/>
            <a:r>
              <a:rPr lang="en-US" sz="2400" dirty="0"/>
              <a:t>23% don’t know they have it </a:t>
            </a:r>
          </a:p>
          <a:p>
            <a:r>
              <a:rPr lang="en-US" sz="3200" dirty="0"/>
              <a:t>38% with Prediabetes – 96 million adults</a:t>
            </a:r>
          </a:p>
        </p:txBody>
      </p:sp>
      <p:pic>
        <p:nvPicPr>
          <p:cNvPr id="5" name="Picture 4">
            <a:extLst>
              <a:ext uri="{FF2B5EF4-FFF2-40B4-BE49-F238E27FC236}">
                <a16:creationId xmlns:a16="http://schemas.microsoft.com/office/drawing/2014/main" id="{8DF0A88E-25B4-245F-76CE-4080E3FD2BE9}"/>
              </a:ext>
            </a:extLst>
          </p:cNvPr>
          <p:cNvPicPr>
            <a:picLocks noChangeAspect="1"/>
          </p:cNvPicPr>
          <p:nvPr/>
        </p:nvPicPr>
        <p:blipFill>
          <a:blip r:embed="rId3"/>
          <a:stretch>
            <a:fillRect/>
          </a:stretch>
        </p:blipFill>
        <p:spPr>
          <a:xfrm>
            <a:off x="304800" y="2723618"/>
            <a:ext cx="7923822" cy="3637683"/>
          </a:xfrm>
          <a:prstGeom prst="rect">
            <a:avLst/>
          </a:prstGeom>
        </p:spPr>
      </p:pic>
      <p:pic>
        <p:nvPicPr>
          <p:cNvPr id="26628" name="Picture 6" descr="http://www.worlddiabetesday.org/files/images/dka.jpg">
            <a:hlinkClick r:id="rId4" tooltip="Understand diabetes and take control"/>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32589" y="1150000"/>
            <a:ext cx="1513703" cy="1573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81873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6628"/>
                                        </p:tgtEl>
                                        <p:attrNameLst>
                                          <p:attrName>style.visibility</p:attrName>
                                        </p:attrNameLst>
                                      </p:cBhvr>
                                      <p:to>
                                        <p:strVal val="visible"/>
                                      </p:to>
                                    </p:set>
                                    <p:anim calcmode="lin" valueType="num">
                                      <p:cBhvr>
                                        <p:cTn id="7" dur="1000" fill="hold"/>
                                        <p:tgtEl>
                                          <p:spTgt spid="26628"/>
                                        </p:tgtEl>
                                        <p:attrNameLst>
                                          <p:attrName>ppt_w</p:attrName>
                                        </p:attrNameLst>
                                      </p:cBhvr>
                                      <p:tavLst>
                                        <p:tav tm="0">
                                          <p:val>
                                            <p:fltVal val="0"/>
                                          </p:val>
                                        </p:tav>
                                        <p:tav tm="100000">
                                          <p:val>
                                            <p:strVal val="#ppt_w"/>
                                          </p:val>
                                        </p:tav>
                                      </p:tavLst>
                                    </p:anim>
                                    <p:anim calcmode="lin" valueType="num">
                                      <p:cBhvr>
                                        <p:cTn id="8" dur="1000" fill="hold"/>
                                        <p:tgtEl>
                                          <p:spTgt spid="26628"/>
                                        </p:tgtEl>
                                        <p:attrNameLst>
                                          <p:attrName>ppt_h</p:attrName>
                                        </p:attrNameLst>
                                      </p:cBhvr>
                                      <p:tavLst>
                                        <p:tav tm="0">
                                          <p:val>
                                            <p:fltVal val="0"/>
                                          </p:val>
                                        </p:tav>
                                        <p:tav tm="100000">
                                          <p:val>
                                            <p:strVal val="#ppt_h"/>
                                          </p:val>
                                        </p:tav>
                                      </p:tavLst>
                                    </p:anim>
                                    <p:anim calcmode="lin" valueType="num">
                                      <p:cBhvr>
                                        <p:cTn id="9" dur="1000" fill="hold"/>
                                        <p:tgtEl>
                                          <p:spTgt spid="26628"/>
                                        </p:tgtEl>
                                        <p:attrNameLst>
                                          <p:attrName>style.rotation</p:attrName>
                                        </p:attrNameLst>
                                      </p:cBhvr>
                                      <p:tavLst>
                                        <p:tav tm="0">
                                          <p:val>
                                            <p:fltVal val="90"/>
                                          </p:val>
                                        </p:tav>
                                        <p:tav tm="100000">
                                          <p:val>
                                            <p:fltVal val="0"/>
                                          </p:val>
                                        </p:tav>
                                      </p:tavLst>
                                    </p:anim>
                                    <p:animEffect transition="in" filter="fade">
                                      <p:cBhvr>
                                        <p:cTn id="10" dur="1000"/>
                                        <p:tgtEl>
                                          <p:spTgt spid="266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Weight Loss is Helpful</a:t>
            </a:r>
          </a:p>
        </p:txBody>
      </p:sp>
      <p:sp>
        <p:nvSpPr>
          <p:cNvPr id="3" name="Content Placeholder 2"/>
          <p:cNvSpPr>
            <a:spLocks noGrp="1"/>
          </p:cNvSpPr>
          <p:nvPr>
            <p:ph sz="quarter" idx="1"/>
          </p:nvPr>
        </p:nvSpPr>
        <p:spPr>
          <a:xfrm>
            <a:off x="381000" y="1185183"/>
            <a:ext cx="6248400" cy="5638800"/>
          </a:xfrm>
        </p:spPr>
        <p:txBody>
          <a:bodyPr>
            <a:normAutofit/>
          </a:bodyPr>
          <a:lstStyle/>
          <a:p>
            <a:r>
              <a:rPr lang="en-US" sz="3200" dirty="0"/>
              <a:t>Prediabetes weight loss goal is &gt; 7% for preventing diabetes progression.</a:t>
            </a:r>
          </a:p>
          <a:p>
            <a:r>
              <a:rPr lang="en-US" sz="3200" dirty="0">
                <a:cs typeface="Calibri" panose="020F0502020204030204" pitchFamily="34" charset="0"/>
              </a:rPr>
              <a:t>Diabetes: Strong evidence that</a:t>
            </a:r>
          </a:p>
          <a:p>
            <a:pPr lvl="1"/>
            <a:r>
              <a:rPr lang="en-US" sz="2400" b="0" i="0" dirty="0">
                <a:solidFill>
                  <a:srgbClr val="383636"/>
                </a:solidFill>
                <a:effectLst/>
                <a:cs typeface="Calibri" panose="020F0502020204030204" pitchFamily="34" charset="0"/>
              </a:rPr>
              <a:t>Weight loss of 3–7% improves glycemia &amp; </a:t>
            </a:r>
            <a:r>
              <a:rPr lang="en-US" sz="2400" b="0" i="0" dirty="0">
                <a:effectLst/>
                <a:cs typeface="Calibri" panose="020F0502020204030204" pitchFamily="34" charset="0"/>
              </a:rPr>
              <a:t>intermediate CVD risk</a:t>
            </a:r>
          </a:p>
          <a:p>
            <a:pPr lvl="1"/>
            <a:r>
              <a:rPr lang="en-US" sz="2400" b="0" i="0" dirty="0">
                <a:effectLst/>
                <a:cs typeface="Calibri" panose="020F0502020204030204" pitchFamily="34" charset="0"/>
              </a:rPr>
              <a:t>&gt;10% loss, may lead to remission of type 2 diabetes, CVD, &amp; reduced mortality</a:t>
            </a:r>
            <a:endParaRPr lang="en-US" sz="2400" dirty="0">
              <a:cs typeface="Calibri" panose="020F0502020204030204" pitchFamily="34" charset="0"/>
            </a:endParaRPr>
          </a:p>
          <a:p>
            <a:pPr lvl="1"/>
            <a:r>
              <a:rPr lang="en-US" sz="2400" dirty="0">
                <a:cs typeface="Calibri" panose="020F0502020204030204" pitchFamily="34" charset="0"/>
              </a:rPr>
              <a:t>Reduces need for medications</a:t>
            </a:r>
          </a:p>
          <a:p>
            <a:r>
              <a:rPr lang="en-US" sz="3200" dirty="0"/>
              <a:t>Optimal goal is healthy weight maintenance</a:t>
            </a:r>
          </a:p>
        </p:txBody>
      </p:sp>
      <p:pic>
        <p:nvPicPr>
          <p:cNvPr id="4" name="Picture 3"/>
          <p:cNvPicPr>
            <a:picLocks noChangeAspect="1"/>
          </p:cNvPicPr>
          <p:nvPr/>
        </p:nvPicPr>
        <p:blipFill>
          <a:blip r:embed="rId3"/>
          <a:stretch>
            <a:fillRect/>
          </a:stretch>
        </p:blipFill>
        <p:spPr>
          <a:xfrm>
            <a:off x="6507480" y="1185183"/>
            <a:ext cx="2552700" cy="1692551"/>
          </a:xfrm>
          <a:prstGeom prst="rect">
            <a:avLst/>
          </a:prstGeom>
        </p:spPr>
      </p:pic>
      <p:sp>
        <p:nvSpPr>
          <p:cNvPr id="5" name="TextBox 4">
            <a:extLst>
              <a:ext uri="{FF2B5EF4-FFF2-40B4-BE49-F238E27FC236}">
                <a16:creationId xmlns:a16="http://schemas.microsoft.com/office/drawing/2014/main" id="{BEF16B30-2F50-B2F1-22B7-00DD145ED803}"/>
              </a:ext>
            </a:extLst>
          </p:cNvPr>
          <p:cNvSpPr txBox="1"/>
          <p:nvPr/>
        </p:nvSpPr>
        <p:spPr>
          <a:xfrm>
            <a:off x="6324600" y="2853665"/>
            <a:ext cx="2552700" cy="39703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Gill Sans MT"/>
                <a:ea typeface="+mn-ea"/>
                <a:cs typeface="+mn-cs"/>
              </a:rPr>
              <a:t>“People with diabetes and overweight or obesity may benefit from any magnitude of weight loss.”</a:t>
            </a:r>
            <a:endParaRPr kumimoji="0" lang="en-US" sz="1800" b="0" i="0" u="none" strike="noStrike" kern="1200" cap="none" spc="0" normalizeH="0" baseline="0" noProof="0" dirty="0">
              <a:ln>
                <a:noFill/>
              </a:ln>
              <a:solidFill>
                <a:srgbClr val="0070C0"/>
              </a:solidFill>
              <a:effectLst/>
              <a:uLnTx/>
              <a:uFillTx/>
              <a:latin typeface="Helvetica Neue" panose="02000503000000020004"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0C0"/>
              </a:solidFill>
              <a:effectLst/>
              <a:uLnTx/>
              <a:uFillTx/>
              <a:latin typeface="Helvetica Neue" panose="02000503000000020004"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Helvetica Neue" panose="02000503000000020004" pitchFamily="2" charset="0"/>
                <a:ea typeface="+mn-ea"/>
                <a:cs typeface="+mn-cs"/>
              </a:rPr>
              <a:t>“Nutrition, physical activity, and behavioral therapy to achieve and maintain ≥5% weight loss are recommended for people with type 2 diabetes and overweight or obesity”</a:t>
            </a:r>
            <a:endParaRPr kumimoji="0" lang="en-US" sz="1800" b="0" i="0" u="none" strike="noStrike" kern="1200" cap="none" spc="0" normalizeH="0" baseline="0" noProof="0" dirty="0">
              <a:ln>
                <a:noFill/>
              </a:ln>
              <a:solidFill>
                <a:srgbClr val="0070C0"/>
              </a:solidFill>
              <a:effectLst/>
              <a:uLnTx/>
              <a:uFillTx/>
              <a:latin typeface="Gill Sans MT"/>
              <a:ea typeface="+mn-ea"/>
              <a:cs typeface="+mn-cs"/>
            </a:endParaRPr>
          </a:p>
        </p:txBody>
      </p:sp>
      <p:pic>
        <p:nvPicPr>
          <p:cNvPr id="6" name="Picture 5">
            <a:extLst>
              <a:ext uri="{FF2B5EF4-FFF2-40B4-BE49-F238E27FC236}">
                <a16:creationId xmlns:a16="http://schemas.microsoft.com/office/drawing/2014/main" id="{D707A8CE-9CE5-D834-8D9F-64BE4DA84145}"/>
              </a:ext>
            </a:extLst>
          </p:cNvPr>
          <p:cNvPicPr>
            <a:picLocks noChangeAspect="1"/>
          </p:cNvPicPr>
          <p:nvPr/>
        </p:nvPicPr>
        <p:blipFill>
          <a:blip r:embed="rId4"/>
          <a:stretch>
            <a:fillRect/>
          </a:stretch>
        </p:blipFill>
        <p:spPr>
          <a:xfrm>
            <a:off x="596615" y="6244410"/>
            <a:ext cx="4445571" cy="461190"/>
          </a:xfrm>
          <a:prstGeom prst="rect">
            <a:avLst/>
          </a:prstGeom>
        </p:spPr>
      </p:pic>
    </p:spTree>
    <p:extLst>
      <p:ext uri="{BB962C8B-B14F-4D97-AF65-F5344CB8AC3E}">
        <p14:creationId xmlns:p14="http://schemas.microsoft.com/office/powerpoint/2010/main" val="158927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003D6-F222-E747-0804-F0497D421118}"/>
              </a:ext>
            </a:extLst>
          </p:cNvPr>
          <p:cNvSpPr>
            <a:spLocks noGrp="1"/>
          </p:cNvSpPr>
          <p:nvPr>
            <p:ph type="title"/>
          </p:nvPr>
        </p:nvSpPr>
        <p:spPr/>
        <p:txBody>
          <a:bodyPr/>
          <a:lstStyle/>
          <a:p>
            <a:r>
              <a:rPr lang="en-US" dirty="0"/>
              <a:t>Action of GLP-1 and GIP</a:t>
            </a:r>
          </a:p>
        </p:txBody>
      </p:sp>
      <p:sp>
        <p:nvSpPr>
          <p:cNvPr id="3" name="Content Placeholder 2">
            <a:extLst>
              <a:ext uri="{FF2B5EF4-FFF2-40B4-BE49-F238E27FC236}">
                <a16:creationId xmlns:a16="http://schemas.microsoft.com/office/drawing/2014/main" id="{9EA80B76-DF49-A826-6E06-75741ED459F2}"/>
              </a:ext>
            </a:extLst>
          </p:cNvPr>
          <p:cNvSpPr>
            <a:spLocks noGrp="1"/>
          </p:cNvSpPr>
          <p:nvPr>
            <p:ph sz="quarter" idx="1"/>
          </p:nvPr>
        </p:nvSpPr>
        <p:spPr/>
        <p:txBody>
          <a:bodyPr/>
          <a:lstStyle/>
          <a:p>
            <a:endParaRPr lang="en-US"/>
          </a:p>
        </p:txBody>
      </p:sp>
      <p:pic>
        <p:nvPicPr>
          <p:cNvPr id="9" name="Picture 8">
            <a:extLst>
              <a:ext uri="{FF2B5EF4-FFF2-40B4-BE49-F238E27FC236}">
                <a16:creationId xmlns:a16="http://schemas.microsoft.com/office/drawing/2014/main" id="{B98405C1-ADE1-11B9-9A64-D3B4C2DFA221}"/>
              </a:ext>
            </a:extLst>
          </p:cNvPr>
          <p:cNvPicPr>
            <a:picLocks noChangeAspect="1"/>
          </p:cNvPicPr>
          <p:nvPr/>
        </p:nvPicPr>
        <p:blipFill>
          <a:blip r:embed="rId3"/>
          <a:stretch>
            <a:fillRect/>
          </a:stretch>
        </p:blipFill>
        <p:spPr>
          <a:xfrm>
            <a:off x="76200" y="1206640"/>
            <a:ext cx="8701743" cy="4812612"/>
          </a:xfrm>
          <a:prstGeom prst="rect">
            <a:avLst/>
          </a:prstGeom>
        </p:spPr>
      </p:pic>
      <p:sp>
        <p:nvSpPr>
          <p:cNvPr id="10" name="TextBox 9">
            <a:extLst>
              <a:ext uri="{FF2B5EF4-FFF2-40B4-BE49-F238E27FC236}">
                <a16:creationId xmlns:a16="http://schemas.microsoft.com/office/drawing/2014/main" id="{7B369D36-6574-5CEC-1F51-9FE2738E9589}"/>
              </a:ext>
            </a:extLst>
          </p:cNvPr>
          <p:cNvSpPr txBox="1"/>
          <p:nvPr/>
        </p:nvSpPr>
        <p:spPr>
          <a:xfrm>
            <a:off x="533400" y="6230080"/>
            <a:ext cx="5810471" cy="461665"/>
          </a:xfrm>
          <a:prstGeom prst="rect">
            <a:avLst/>
          </a:prstGeom>
          <a:noFill/>
        </p:spPr>
        <p:txBody>
          <a:bodyPr wrap="square" rtlCol="0">
            <a:spAutoFit/>
          </a:bodyPr>
          <a:lstStyle/>
          <a:p>
            <a:r>
              <a:rPr lang="en-US" sz="1200" dirty="0" err="1">
                <a:solidFill>
                  <a:srgbClr val="212121"/>
                </a:solidFill>
                <a:latin typeface="BlinkMacSystemFont"/>
              </a:rPr>
              <a:t>Samms</a:t>
            </a:r>
            <a:r>
              <a:rPr lang="en-US" sz="1200" dirty="0">
                <a:solidFill>
                  <a:srgbClr val="212121"/>
                </a:solidFill>
                <a:latin typeface="BlinkMacSystemFont"/>
              </a:rPr>
              <a:t> RJ, Coghlan MP, Sloop KW. How May GIP Enhance the Therapeutic Efficacy of GLP-1? Trends Endocrinol </a:t>
            </a:r>
            <a:r>
              <a:rPr lang="en-US" sz="1200" dirty="0" err="1">
                <a:solidFill>
                  <a:srgbClr val="212121"/>
                </a:solidFill>
                <a:latin typeface="BlinkMacSystemFont"/>
              </a:rPr>
              <a:t>Metab</a:t>
            </a:r>
            <a:r>
              <a:rPr lang="en-US" sz="1200" dirty="0">
                <a:solidFill>
                  <a:srgbClr val="212121"/>
                </a:solidFill>
                <a:latin typeface="BlinkMacSystemFont"/>
              </a:rPr>
              <a:t>. 2020 Jun;31(6):410-421.</a:t>
            </a:r>
            <a:endParaRPr lang="en-US" sz="1200" dirty="0">
              <a:solidFill>
                <a:schemeClr val="bg2"/>
              </a:solidFill>
            </a:endParaRPr>
          </a:p>
        </p:txBody>
      </p:sp>
    </p:spTree>
    <p:extLst>
      <p:ext uri="{BB962C8B-B14F-4D97-AF65-F5344CB8AC3E}">
        <p14:creationId xmlns:p14="http://schemas.microsoft.com/office/powerpoint/2010/main" val="2158724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457115-EABC-0E6E-ADA6-7FE2C3CF8F5E}"/>
              </a:ext>
            </a:extLst>
          </p:cNvPr>
          <p:cNvPicPr>
            <a:picLocks noChangeAspect="1"/>
          </p:cNvPicPr>
          <p:nvPr/>
        </p:nvPicPr>
        <p:blipFill>
          <a:blip r:embed="rId3"/>
          <a:stretch>
            <a:fillRect/>
          </a:stretch>
        </p:blipFill>
        <p:spPr>
          <a:xfrm>
            <a:off x="453081" y="1143000"/>
            <a:ext cx="8446204" cy="5595938"/>
          </a:xfrm>
          <a:prstGeom prst="rect">
            <a:avLst/>
          </a:prstGeom>
        </p:spPr>
      </p:pic>
      <p:sp>
        <p:nvSpPr>
          <p:cNvPr id="3" name="Title 2">
            <a:extLst>
              <a:ext uri="{FF2B5EF4-FFF2-40B4-BE49-F238E27FC236}">
                <a16:creationId xmlns:a16="http://schemas.microsoft.com/office/drawing/2014/main" id="{09730636-51E5-4BD4-A551-2E049CBCC232}"/>
              </a:ext>
            </a:extLst>
          </p:cNvPr>
          <p:cNvSpPr>
            <a:spLocks noGrp="1"/>
          </p:cNvSpPr>
          <p:nvPr>
            <p:ph type="title"/>
          </p:nvPr>
        </p:nvSpPr>
        <p:spPr/>
        <p:txBody>
          <a:bodyPr>
            <a:normAutofit/>
          </a:bodyPr>
          <a:lstStyle/>
          <a:p>
            <a:r>
              <a:rPr lang="en-US" sz="4400" dirty="0"/>
              <a:t>Pocket Card: GLP-1 &amp; GIP RA  </a:t>
            </a:r>
          </a:p>
        </p:txBody>
      </p:sp>
    </p:spTree>
    <p:extLst>
      <p:ext uri="{BB962C8B-B14F-4D97-AF65-F5344CB8AC3E}">
        <p14:creationId xmlns:p14="http://schemas.microsoft.com/office/powerpoint/2010/main" val="831279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297DC-0A76-A0C3-EDCB-6AA4A7FB8851}"/>
              </a:ext>
            </a:extLst>
          </p:cNvPr>
          <p:cNvSpPr>
            <a:spLocks noGrp="1"/>
          </p:cNvSpPr>
          <p:nvPr>
            <p:ph type="title"/>
          </p:nvPr>
        </p:nvSpPr>
        <p:spPr/>
        <p:txBody>
          <a:bodyPr/>
          <a:lstStyle/>
          <a:p>
            <a:r>
              <a:rPr lang="en-US" dirty="0"/>
              <a:t>A1C Lowering with GLP-1 RA</a:t>
            </a:r>
          </a:p>
        </p:txBody>
      </p:sp>
      <p:sp>
        <p:nvSpPr>
          <p:cNvPr id="5" name="Content Placeholder 4">
            <a:extLst>
              <a:ext uri="{FF2B5EF4-FFF2-40B4-BE49-F238E27FC236}">
                <a16:creationId xmlns:a16="http://schemas.microsoft.com/office/drawing/2014/main" id="{C8C3881B-4FD7-6F65-47F4-DB3DF5D768D4}"/>
              </a:ext>
            </a:extLst>
          </p:cNvPr>
          <p:cNvSpPr>
            <a:spLocks noGrp="1"/>
          </p:cNvSpPr>
          <p:nvPr>
            <p:ph sz="quarter" idx="1"/>
          </p:nvPr>
        </p:nvSpPr>
        <p:spPr/>
        <p:txBody>
          <a:bodyPr/>
          <a:lstStyle/>
          <a:p>
            <a:endParaRPr lang="en-US"/>
          </a:p>
        </p:txBody>
      </p:sp>
      <p:sp>
        <p:nvSpPr>
          <p:cNvPr id="4" name="TextBox 3">
            <a:extLst>
              <a:ext uri="{FF2B5EF4-FFF2-40B4-BE49-F238E27FC236}">
                <a16:creationId xmlns:a16="http://schemas.microsoft.com/office/drawing/2014/main" id="{DAD540E4-6B5E-0BA6-7C19-8A3089ED3063}"/>
              </a:ext>
            </a:extLst>
          </p:cNvPr>
          <p:cNvSpPr txBox="1"/>
          <p:nvPr/>
        </p:nvSpPr>
        <p:spPr>
          <a:xfrm>
            <a:off x="76200" y="5867400"/>
            <a:ext cx="7924800" cy="553998"/>
          </a:xfrm>
          <a:prstGeom prst="rect">
            <a:avLst/>
          </a:prstGeom>
          <a:noFill/>
        </p:spPr>
        <p:txBody>
          <a:bodyPr wrap="square" rtlCol="0">
            <a:spAutoFit/>
          </a:bodyPr>
          <a:lstStyle/>
          <a:p>
            <a:r>
              <a:rPr lang="en-US" sz="1200" b="0" i="0" dirty="0">
                <a:solidFill>
                  <a:srgbClr val="000000"/>
                </a:solidFill>
                <a:effectLst/>
                <a:latin typeface="Georgia" panose="02040502050405020303" pitchFamily="18" charset="0"/>
              </a:rPr>
              <a:t>Trujillo JM, </a:t>
            </a:r>
            <a:r>
              <a:rPr lang="en-US" sz="1200" b="0" i="0" dirty="0" err="1">
                <a:solidFill>
                  <a:srgbClr val="000000"/>
                </a:solidFill>
                <a:effectLst/>
                <a:latin typeface="Georgia" panose="02040502050405020303" pitchFamily="18" charset="0"/>
              </a:rPr>
              <a:t>Nuffer</a:t>
            </a:r>
            <a:r>
              <a:rPr lang="en-US" sz="1200" b="0" i="0" dirty="0">
                <a:solidFill>
                  <a:srgbClr val="000000"/>
                </a:solidFill>
                <a:effectLst/>
                <a:latin typeface="Georgia" panose="02040502050405020303" pitchFamily="18" charset="0"/>
              </a:rPr>
              <a:t> W, Smith BA. GLP-1 receptor agonists: an updated review of head-to-head clinical studies. </a:t>
            </a:r>
            <a:r>
              <a:rPr lang="en-US" sz="1200" b="0" i="0" dirty="0" err="1">
                <a:solidFill>
                  <a:srgbClr val="000000"/>
                </a:solidFill>
                <a:effectLst/>
                <a:latin typeface="Georgia" panose="02040502050405020303" pitchFamily="18" charset="0"/>
              </a:rPr>
              <a:t>Ther</a:t>
            </a:r>
            <a:r>
              <a:rPr lang="en-US" sz="1200" b="0" i="0" dirty="0">
                <a:solidFill>
                  <a:srgbClr val="000000"/>
                </a:solidFill>
                <a:effectLst/>
                <a:latin typeface="Georgia" panose="02040502050405020303" pitchFamily="18" charset="0"/>
              </a:rPr>
              <a:t> Adv Endocrinol </a:t>
            </a:r>
            <a:r>
              <a:rPr lang="en-US" sz="1200" b="0" i="0" dirty="0" err="1">
                <a:solidFill>
                  <a:srgbClr val="000000"/>
                </a:solidFill>
                <a:effectLst/>
                <a:latin typeface="Georgia" panose="02040502050405020303" pitchFamily="18" charset="0"/>
              </a:rPr>
              <a:t>Metab</a:t>
            </a:r>
            <a:r>
              <a:rPr lang="en-US" sz="1200" b="0" i="0" dirty="0">
                <a:solidFill>
                  <a:srgbClr val="000000"/>
                </a:solidFill>
                <a:effectLst/>
                <a:latin typeface="Georgia" panose="02040502050405020303" pitchFamily="18" charset="0"/>
              </a:rPr>
              <a:t>. 2021</a:t>
            </a:r>
            <a:r>
              <a:rPr lang="en-US" b="0" i="0" dirty="0">
                <a:solidFill>
                  <a:srgbClr val="000000"/>
                </a:solidFill>
                <a:effectLst/>
                <a:latin typeface="Georgia" panose="02040502050405020303" pitchFamily="18" charset="0"/>
              </a:rPr>
              <a:t>.</a:t>
            </a:r>
            <a:endParaRPr lang="en-US" dirty="0"/>
          </a:p>
        </p:txBody>
      </p:sp>
      <p:pic>
        <p:nvPicPr>
          <p:cNvPr id="6" name="Picture 5">
            <a:extLst>
              <a:ext uri="{FF2B5EF4-FFF2-40B4-BE49-F238E27FC236}">
                <a16:creationId xmlns:a16="http://schemas.microsoft.com/office/drawing/2014/main" id="{DF08C96F-9208-E8AF-CDAA-FC26E2E0A421}"/>
              </a:ext>
            </a:extLst>
          </p:cNvPr>
          <p:cNvPicPr>
            <a:picLocks noChangeAspect="1"/>
          </p:cNvPicPr>
          <p:nvPr/>
        </p:nvPicPr>
        <p:blipFill>
          <a:blip r:embed="rId2"/>
          <a:stretch>
            <a:fillRect/>
          </a:stretch>
        </p:blipFill>
        <p:spPr>
          <a:xfrm>
            <a:off x="0" y="1151669"/>
            <a:ext cx="8915400" cy="4674521"/>
          </a:xfrm>
          <a:prstGeom prst="rect">
            <a:avLst/>
          </a:prstGeom>
        </p:spPr>
      </p:pic>
    </p:spTree>
    <p:extLst>
      <p:ext uri="{BB962C8B-B14F-4D97-AF65-F5344CB8AC3E}">
        <p14:creationId xmlns:p14="http://schemas.microsoft.com/office/powerpoint/2010/main" val="4120352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8956A-453C-09AC-E906-DDC786EB5D1F}"/>
              </a:ext>
            </a:extLst>
          </p:cNvPr>
          <p:cNvSpPr>
            <a:spLocks noGrp="1"/>
          </p:cNvSpPr>
          <p:nvPr>
            <p:ph type="title"/>
          </p:nvPr>
        </p:nvSpPr>
        <p:spPr/>
        <p:txBody>
          <a:bodyPr/>
          <a:lstStyle/>
          <a:p>
            <a:r>
              <a:rPr lang="en-US" dirty="0"/>
              <a:t>Weight Loss with GLP-1 RA</a:t>
            </a:r>
          </a:p>
        </p:txBody>
      </p:sp>
      <p:sp>
        <p:nvSpPr>
          <p:cNvPr id="4" name="Content Placeholder 3">
            <a:extLst>
              <a:ext uri="{FF2B5EF4-FFF2-40B4-BE49-F238E27FC236}">
                <a16:creationId xmlns:a16="http://schemas.microsoft.com/office/drawing/2014/main" id="{E6862DE5-47ED-E21D-5DCB-432969D433ED}"/>
              </a:ext>
            </a:extLst>
          </p:cNvPr>
          <p:cNvSpPr>
            <a:spLocks noGrp="1"/>
          </p:cNvSpPr>
          <p:nvPr>
            <p:ph sz="quarter" idx="1"/>
          </p:nvPr>
        </p:nvSpPr>
        <p:spPr/>
        <p:txBody>
          <a:bodyPr/>
          <a:lstStyle/>
          <a:p>
            <a:endParaRPr lang="en-US"/>
          </a:p>
        </p:txBody>
      </p:sp>
      <p:pic>
        <p:nvPicPr>
          <p:cNvPr id="5" name="Picture 4">
            <a:extLst>
              <a:ext uri="{FF2B5EF4-FFF2-40B4-BE49-F238E27FC236}">
                <a16:creationId xmlns:a16="http://schemas.microsoft.com/office/drawing/2014/main" id="{F2E06731-DEB6-407C-BB62-ED1B35EA19A8}"/>
              </a:ext>
            </a:extLst>
          </p:cNvPr>
          <p:cNvPicPr>
            <a:picLocks noChangeAspect="1"/>
          </p:cNvPicPr>
          <p:nvPr/>
        </p:nvPicPr>
        <p:blipFill>
          <a:blip r:embed="rId2"/>
          <a:stretch>
            <a:fillRect/>
          </a:stretch>
        </p:blipFill>
        <p:spPr>
          <a:xfrm>
            <a:off x="145192" y="1295400"/>
            <a:ext cx="8853616" cy="4948243"/>
          </a:xfrm>
          <a:prstGeom prst="rect">
            <a:avLst/>
          </a:prstGeom>
        </p:spPr>
      </p:pic>
    </p:spTree>
    <p:extLst>
      <p:ext uri="{BB962C8B-B14F-4D97-AF65-F5344CB8AC3E}">
        <p14:creationId xmlns:p14="http://schemas.microsoft.com/office/powerpoint/2010/main" val="4018510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a:extLst>
              <a:ext uri="{FF2B5EF4-FFF2-40B4-BE49-F238E27FC236}">
                <a16:creationId xmlns:a16="http://schemas.microsoft.com/office/drawing/2014/main" id="{80A972A5-4D2E-424E-8F41-AFB5377E84EA}"/>
              </a:ext>
            </a:extLst>
          </p:cNvPr>
          <p:cNvSpPr>
            <a:spLocks noGrp="1" noChangeArrowheads="1"/>
          </p:cNvSpPr>
          <p:nvPr>
            <p:ph type="title"/>
          </p:nvPr>
        </p:nvSpPr>
        <p:spPr/>
        <p:txBody>
          <a:bodyPr>
            <a:noAutofit/>
          </a:bodyPr>
          <a:lstStyle/>
          <a:p>
            <a:pPr eaLnBrk="1" hangingPunct="1"/>
            <a:r>
              <a:rPr lang="en-US" altLang="en-US" sz="3600" dirty="0"/>
              <a:t>Counseling Points: GLP-1 RA &amp; GLP-1/GIP</a:t>
            </a:r>
          </a:p>
        </p:txBody>
      </p:sp>
      <p:sp>
        <p:nvSpPr>
          <p:cNvPr id="4" name="Content Placeholder 3">
            <a:extLst>
              <a:ext uri="{FF2B5EF4-FFF2-40B4-BE49-F238E27FC236}">
                <a16:creationId xmlns:a16="http://schemas.microsoft.com/office/drawing/2014/main" id="{86CC6F0C-FBA9-43DD-A3E5-F8522880B776}"/>
              </a:ext>
            </a:extLst>
          </p:cNvPr>
          <p:cNvSpPr>
            <a:spLocks noGrp="1"/>
          </p:cNvSpPr>
          <p:nvPr>
            <p:ph sz="quarter" idx="1"/>
          </p:nvPr>
        </p:nvSpPr>
        <p:spPr>
          <a:xfrm>
            <a:off x="457200" y="1219200"/>
            <a:ext cx="6096000" cy="5486400"/>
          </a:xfrm>
        </p:spPr>
        <p:txBody>
          <a:bodyPr rtlCol="0">
            <a:normAutofit fontScale="92500" lnSpcReduction="10000"/>
          </a:bodyPr>
          <a:lstStyle/>
          <a:p>
            <a:pPr eaLnBrk="1" fontAlgn="auto" hangingPunct="1">
              <a:spcAft>
                <a:spcPts val="0"/>
              </a:spcAft>
              <a:defRPr/>
            </a:pPr>
            <a:r>
              <a:rPr lang="en-US" sz="2800" dirty="0"/>
              <a:t>Avoid if personal or family history of medullary thyroid cancer</a:t>
            </a:r>
          </a:p>
          <a:p>
            <a:pPr eaLnBrk="1" fontAlgn="auto" hangingPunct="1">
              <a:spcAft>
                <a:spcPts val="0"/>
              </a:spcAft>
              <a:defRPr/>
            </a:pPr>
            <a:r>
              <a:rPr lang="en-US" sz="2800" dirty="0"/>
              <a:t>Start at lower dose and titrate</a:t>
            </a:r>
          </a:p>
          <a:p>
            <a:pPr eaLnBrk="1" fontAlgn="auto" hangingPunct="1">
              <a:spcAft>
                <a:spcPts val="0"/>
              </a:spcAft>
              <a:defRPr/>
            </a:pPr>
            <a:r>
              <a:rPr lang="en-US" sz="2800" dirty="0"/>
              <a:t>Eat smaller </a:t>
            </a:r>
            <a:r>
              <a:rPr lang="en-US" sz="2800" i="1" dirty="0">
                <a:solidFill>
                  <a:schemeClr val="bg2">
                    <a:lumMod val="50000"/>
                  </a:schemeClr>
                </a:solidFill>
              </a:rPr>
              <a:t>nourishing</a:t>
            </a:r>
            <a:r>
              <a:rPr lang="en-US" sz="2800" dirty="0">
                <a:solidFill>
                  <a:schemeClr val="bg2">
                    <a:lumMod val="50000"/>
                  </a:schemeClr>
                </a:solidFill>
              </a:rPr>
              <a:t> </a:t>
            </a:r>
            <a:r>
              <a:rPr lang="en-US" sz="2800" dirty="0"/>
              <a:t>meals to reduce nausea</a:t>
            </a:r>
          </a:p>
          <a:p>
            <a:pPr eaLnBrk="1" fontAlgn="auto" hangingPunct="1">
              <a:spcAft>
                <a:spcPts val="0"/>
              </a:spcAft>
              <a:defRPr/>
            </a:pPr>
            <a:r>
              <a:rPr lang="en-US" sz="2800" dirty="0"/>
              <a:t>Avoid high fat meals </a:t>
            </a:r>
          </a:p>
          <a:p>
            <a:pPr eaLnBrk="1" fontAlgn="auto" hangingPunct="1">
              <a:spcAft>
                <a:spcPts val="0"/>
              </a:spcAft>
              <a:defRPr/>
            </a:pPr>
            <a:r>
              <a:rPr lang="en-US" sz="2800" dirty="0"/>
              <a:t>Reconsider nausea as feeling full</a:t>
            </a:r>
          </a:p>
          <a:p>
            <a:pPr eaLnBrk="1" fontAlgn="auto" hangingPunct="1">
              <a:spcAft>
                <a:spcPts val="0"/>
              </a:spcAft>
              <a:defRPr/>
            </a:pPr>
            <a:r>
              <a:rPr lang="en-US" sz="2800" dirty="0"/>
              <a:t>Store extra pens in fridge</a:t>
            </a:r>
          </a:p>
          <a:p>
            <a:pPr eaLnBrk="1" fontAlgn="auto" hangingPunct="1">
              <a:spcAft>
                <a:spcPts val="0"/>
              </a:spcAft>
              <a:defRPr/>
            </a:pPr>
            <a:r>
              <a:rPr lang="en-US" sz="2800" dirty="0"/>
              <a:t>Avoid in combo with DPP-4 inhibitors</a:t>
            </a:r>
          </a:p>
          <a:p>
            <a:pPr eaLnBrk="1" fontAlgn="auto" hangingPunct="1">
              <a:spcAft>
                <a:spcPts val="0"/>
              </a:spcAft>
              <a:defRPr/>
            </a:pPr>
            <a:r>
              <a:rPr lang="en-US" sz="2800" dirty="0"/>
              <a:t>Report any sudden abdominal pain or pancreatitis symptoms</a:t>
            </a:r>
          </a:p>
          <a:p>
            <a:pPr eaLnBrk="1" fontAlgn="auto" hangingPunct="1">
              <a:spcAft>
                <a:spcPts val="0"/>
              </a:spcAft>
              <a:defRPr/>
            </a:pPr>
            <a:r>
              <a:rPr lang="en-US" sz="2800" dirty="0"/>
              <a:t>Ask about recent eye exam</a:t>
            </a:r>
          </a:p>
          <a:p>
            <a:pPr lvl="1" eaLnBrk="1" fontAlgn="auto" hangingPunct="1">
              <a:spcAft>
                <a:spcPts val="0"/>
              </a:spcAft>
              <a:defRPr/>
            </a:pPr>
            <a:r>
              <a:rPr lang="en-US" sz="2000" dirty="0"/>
              <a:t>Potential increase in diabetes retinopathy</a:t>
            </a:r>
          </a:p>
          <a:p>
            <a:pPr eaLnBrk="1" fontAlgn="auto" hangingPunct="1">
              <a:spcAft>
                <a:spcPts val="0"/>
              </a:spcAft>
              <a:defRPr/>
            </a:pPr>
            <a:endParaRPr lang="en-US" dirty="0"/>
          </a:p>
        </p:txBody>
      </p:sp>
      <p:pic>
        <p:nvPicPr>
          <p:cNvPr id="6" name="Picture 5">
            <a:extLst>
              <a:ext uri="{FF2B5EF4-FFF2-40B4-BE49-F238E27FC236}">
                <a16:creationId xmlns:a16="http://schemas.microsoft.com/office/drawing/2014/main" id="{ACA42EBB-26C7-4904-BBD1-61A731CD66BF}"/>
              </a:ext>
            </a:extLst>
          </p:cNvPr>
          <p:cNvPicPr>
            <a:picLocks noChangeAspect="1"/>
          </p:cNvPicPr>
          <p:nvPr/>
        </p:nvPicPr>
        <p:blipFill>
          <a:blip r:embed="rId3"/>
          <a:stretch>
            <a:fillRect/>
          </a:stretch>
        </p:blipFill>
        <p:spPr>
          <a:xfrm>
            <a:off x="6779758" y="1447800"/>
            <a:ext cx="1928813" cy="2667000"/>
          </a:xfrm>
          <a:prstGeom prst="rect">
            <a:avLst/>
          </a:prstGeom>
        </p:spPr>
      </p:pic>
    </p:spTree>
    <p:extLst>
      <p:ext uri="{BB962C8B-B14F-4D97-AF65-F5344CB8AC3E}">
        <p14:creationId xmlns:p14="http://schemas.microsoft.com/office/powerpoint/2010/main" val="245004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0B585-0785-2BE0-0685-5AA6102F0959}"/>
              </a:ext>
            </a:extLst>
          </p:cNvPr>
          <p:cNvSpPr>
            <a:spLocks noGrp="1"/>
          </p:cNvSpPr>
          <p:nvPr>
            <p:ph type="title"/>
          </p:nvPr>
        </p:nvSpPr>
        <p:spPr/>
        <p:txBody>
          <a:bodyPr/>
          <a:lstStyle/>
          <a:p>
            <a:r>
              <a:rPr lang="en-US" dirty="0"/>
              <a:t>Poll Question 10 </a:t>
            </a:r>
          </a:p>
        </p:txBody>
      </p:sp>
      <p:sp>
        <p:nvSpPr>
          <p:cNvPr id="3" name="Content Placeholder 2">
            <a:extLst>
              <a:ext uri="{FF2B5EF4-FFF2-40B4-BE49-F238E27FC236}">
                <a16:creationId xmlns:a16="http://schemas.microsoft.com/office/drawing/2014/main" id="{943FA3D5-4B5A-1406-5185-B480E48BEE11}"/>
              </a:ext>
            </a:extLst>
          </p:cNvPr>
          <p:cNvSpPr>
            <a:spLocks noGrp="1"/>
          </p:cNvSpPr>
          <p:nvPr>
            <p:ph sz="quarter" idx="1"/>
          </p:nvPr>
        </p:nvSpPr>
        <p:spPr/>
        <p:txBody>
          <a:bodyPr>
            <a:normAutofit fontScale="92500" lnSpcReduction="10000"/>
          </a:bodyPr>
          <a:lstStyle/>
          <a:p>
            <a:pPr marL="0" marR="0" indent="0">
              <a:lnSpc>
                <a:spcPct val="120000"/>
              </a:lnSpc>
              <a:spcBef>
                <a:spcPts val="0"/>
              </a:spcBef>
              <a:spcAft>
                <a:spcPts val="0"/>
              </a:spcAft>
              <a:buNone/>
            </a:pPr>
            <a:r>
              <a:rPr lang="en-US" sz="2800" dirty="0">
                <a:effectLst/>
                <a:latin typeface="Calibri" panose="020F0502020204030204" pitchFamily="34" charset="0"/>
                <a:ea typeface="Calibri" panose="020F0502020204030204" pitchFamily="34" charset="0"/>
              </a:rPr>
              <a:t>AR is 36 years old with type 2 diabetes and a BMI of 41kg/m</a:t>
            </a:r>
            <a:r>
              <a:rPr lang="en-US" sz="2800" baseline="30000" dirty="0">
                <a:effectLst/>
                <a:latin typeface="Calibri" panose="020F0502020204030204" pitchFamily="34" charset="0"/>
                <a:ea typeface="Calibri" panose="020F0502020204030204" pitchFamily="34" charset="0"/>
              </a:rPr>
              <a:t>2</a:t>
            </a:r>
            <a:r>
              <a:rPr lang="en-US" sz="2800" dirty="0">
                <a:effectLst/>
                <a:latin typeface="Calibri" panose="020F0502020204030204" pitchFamily="34" charset="0"/>
                <a:ea typeface="Calibri" panose="020F0502020204030204" pitchFamily="34" charset="0"/>
              </a:rPr>
              <a:t>.  Current diabetes medications include: metformin, sitagliptin (Januvia) and empagliflozin (Jardiance) at maximum doses.  AR is prescribed tirzepatide (Mounjaro).</a:t>
            </a:r>
            <a:r>
              <a:rPr lang="en-US" sz="2800" dirty="0">
                <a:ea typeface="Calibri" panose="020F0502020204030204" pitchFamily="34" charset="0"/>
              </a:rPr>
              <a:t> </a:t>
            </a:r>
            <a:r>
              <a:rPr lang="en-US" sz="2800" dirty="0">
                <a:effectLst/>
                <a:latin typeface="Calibri" panose="020F0502020204030204" pitchFamily="34" charset="0"/>
                <a:ea typeface="Calibri" panose="020F0502020204030204" pitchFamily="34" charset="0"/>
              </a:rPr>
              <a:t>Based on this information, what action do you recommend to the provider?</a:t>
            </a:r>
          </a:p>
          <a:p>
            <a:pPr marL="0" marR="0">
              <a:lnSpc>
                <a:spcPct val="120000"/>
              </a:lnSpc>
              <a:spcBef>
                <a:spcPts val="0"/>
              </a:spcBef>
              <a:spcAft>
                <a:spcPts val="0"/>
              </a:spcAft>
            </a:pPr>
            <a:endParaRPr lang="en-US" sz="2800" dirty="0">
              <a:effectLst/>
              <a:latin typeface="Calibri" panose="020F0502020204030204" pitchFamily="34" charset="0"/>
              <a:ea typeface="Calibri" panose="020F0502020204030204" pitchFamily="34" charset="0"/>
            </a:endParaRPr>
          </a:p>
          <a:p>
            <a:pPr marL="342900" marR="0" lvl="0" indent="-342900">
              <a:lnSpc>
                <a:spcPct val="120000"/>
              </a:lnSpc>
              <a:spcBef>
                <a:spcPts val="0"/>
              </a:spcBef>
              <a:spcAft>
                <a:spcPts val="0"/>
              </a:spcAft>
              <a:buFont typeface="+mj-lt"/>
              <a:buAutoNum type="alphaUcPeriod"/>
            </a:pPr>
            <a:r>
              <a:rPr lang="en-US" sz="2800" dirty="0">
                <a:ea typeface="Times New Roman" panose="02020603050405020304" pitchFamily="18" charset="0"/>
              </a:rPr>
              <a:t>V</a:t>
            </a:r>
            <a:r>
              <a:rPr lang="en-US" sz="2800" dirty="0">
                <a:effectLst/>
                <a:latin typeface="Calibri" panose="020F0502020204030204" pitchFamily="34" charset="0"/>
                <a:ea typeface="Times New Roman" panose="02020603050405020304" pitchFamily="18" charset="0"/>
              </a:rPr>
              <a:t>erify kidney function first.</a:t>
            </a:r>
            <a:endParaRPr lang="en-US" sz="2800" dirty="0">
              <a:effectLst/>
              <a:latin typeface="Calibri" panose="020F0502020204030204" pitchFamily="34" charset="0"/>
              <a:ea typeface="Calibri" panose="020F0502020204030204" pitchFamily="34" charset="0"/>
            </a:endParaRPr>
          </a:p>
          <a:p>
            <a:pPr marL="342900" marR="0" lvl="0" indent="-342900">
              <a:lnSpc>
                <a:spcPct val="120000"/>
              </a:lnSpc>
              <a:spcBef>
                <a:spcPts val="0"/>
              </a:spcBef>
              <a:spcAft>
                <a:spcPts val="0"/>
              </a:spcAft>
              <a:buFont typeface="+mj-lt"/>
              <a:buAutoNum type="alphaUcPeriod"/>
            </a:pPr>
            <a:r>
              <a:rPr lang="en-US" sz="2800" dirty="0">
                <a:effectLst/>
                <a:latin typeface="Calibri" panose="020F0502020204030204" pitchFamily="34" charset="0"/>
                <a:ea typeface="Times New Roman" panose="02020603050405020304" pitchFamily="18" charset="0"/>
              </a:rPr>
              <a:t>Stop the sitagliptin when initiating tirzepatide.</a:t>
            </a:r>
            <a:endParaRPr lang="en-US" sz="2800" dirty="0">
              <a:effectLst/>
              <a:latin typeface="Calibri" panose="020F0502020204030204" pitchFamily="34" charset="0"/>
              <a:ea typeface="Calibri" panose="020F0502020204030204" pitchFamily="34" charset="0"/>
            </a:endParaRPr>
          </a:p>
          <a:p>
            <a:pPr marL="342900" marR="0" lvl="0" indent="-342900">
              <a:lnSpc>
                <a:spcPct val="120000"/>
              </a:lnSpc>
              <a:spcBef>
                <a:spcPts val="0"/>
              </a:spcBef>
              <a:spcAft>
                <a:spcPts val="0"/>
              </a:spcAft>
              <a:buFont typeface="+mj-lt"/>
              <a:buAutoNum type="alphaUcPeriod"/>
            </a:pPr>
            <a:r>
              <a:rPr lang="en-US" sz="2800" dirty="0">
                <a:effectLst/>
                <a:latin typeface="Calibri" panose="020F0502020204030204" pitchFamily="34" charset="0"/>
                <a:ea typeface="Times New Roman" panose="02020603050405020304" pitchFamily="18" charset="0"/>
              </a:rPr>
              <a:t>Decrease the dose of metformin to prevent hypoglycemia.</a:t>
            </a:r>
            <a:endParaRPr lang="en-US" sz="2800" dirty="0">
              <a:effectLst/>
              <a:latin typeface="Calibri" panose="020F0502020204030204" pitchFamily="34" charset="0"/>
              <a:ea typeface="Calibri" panose="020F0502020204030204" pitchFamily="34" charset="0"/>
            </a:endParaRPr>
          </a:p>
          <a:p>
            <a:pPr marL="342900" marR="0" lvl="0" indent="-342900">
              <a:lnSpc>
                <a:spcPct val="120000"/>
              </a:lnSpc>
              <a:spcBef>
                <a:spcPts val="0"/>
              </a:spcBef>
              <a:spcAft>
                <a:spcPts val="0"/>
              </a:spcAft>
              <a:buFont typeface="+mj-lt"/>
              <a:buAutoNum type="alphaUcPeriod"/>
            </a:pPr>
            <a:r>
              <a:rPr lang="en-US" sz="2800" dirty="0">
                <a:effectLst/>
                <a:latin typeface="Calibri" panose="020F0502020204030204" pitchFamily="34" charset="0"/>
                <a:ea typeface="Times New Roman" panose="02020603050405020304" pitchFamily="18" charset="0"/>
              </a:rPr>
              <a:t>Evaluate thyroid function before starting tirzepatide.</a:t>
            </a:r>
            <a:endParaRPr lang="en-US" sz="2800" dirty="0">
              <a:effectLst/>
              <a:latin typeface="Calibri" panose="020F0502020204030204" pitchFamily="34" charset="0"/>
              <a:ea typeface="Calibri" panose="020F0502020204030204" pitchFamily="34" charset="0"/>
            </a:endParaRPr>
          </a:p>
          <a:p>
            <a:endParaRPr lang="en-US" dirty="0"/>
          </a:p>
        </p:txBody>
      </p:sp>
      <p:pic>
        <p:nvPicPr>
          <p:cNvPr id="4" name="Picture 3">
            <a:extLst>
              <a:ext uri="{FF2B5EF4-FFF2-40B4-BE49-F238E27FC236}">
                <a16:creationId xmlns:a16="http://schemas.microsoft.com/office/drawing/2014/main" id="{A89D0213-15DD-3ABC-CD8C-E14C94088502}"/>
              </a:ext>
            </a:extLst>
          </p:cNvPr>
          <p:cNvPicPr>
            <a:picLocks noChangeAspect="1"/>
          </p:cNvPicPr>
          <p:nvPr/>
        </p:nvPicPr>
        <p:blipFill>
          <a:blip r:embed="rId3"/>
          <a:stretch>
            <a:fillRect/>
          </a:stretch>
        </p:blipFill>
        <p:spPr>
          <a:xfrm>
            <a:off x="7552422" y="3581400"/>
            <a:ext cx="1029149" cy="1524000"/>
          </a:xfrm>
          <a:prstGeom prst="rect">
            <a:avLst/>
          </a:prstGeom>
        </p:spPr>
      </p:pic>
    </p:spTree>
    <p:extLst>
      <p:ext uri="{BB962C8B-B14F-4D97-AF65-F5344CB8AC3E}">
        <p14:creationId xmlns:p14="http://schemas.microsoft.com/office/powerpoint/2010/main" val="1243324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79C71-C8F4-51EC-E39B-64BE0F209DB1}"/>
              </a:ext>
            </a:extLst>
          </p:cNvPr>
          <p:cNvSpPr>
            <a:spLocks noGrp="1"/>
          </p:cNvSpPr>
          <p:nvPr>
            <p:ph type="title"/>
          </p:nvPr>
        </p:nvSpPr>
        <p:spPr/>
        <p:txBody>
          <a:bodyPr>
            <a:normAutofit/>
          </a:bodyPr>
          <a:lstStyle/>
          <a:p>
            <a:r>
              <a:rPr lang="en-US" dirty="0"/>
              <a:t>ADA Algorithm: Where do GLP-1 Fit? </a:t>
            </a:r>
          </a:p>
        </p:txBody>
      </p:sp>
      <p:sp>
        <p:nvSpPr>
          <p:cNvPr id="4" name="Content Placeholder 3">
            <a:extLst>
              <a:ext uri="{FF2B5EF4-FFF2-40B4-BE49-F238E27FC236}">
                <a16:creationId xmlns:a16="http://schemas.microsoft.com/office/drawing/2014/main" id="{AA810923-2E22-81EA-6413-5950C9FDB972}"/>
              </a:ext>
            </a:extLst>
          </p:cNvPr>
          <p:cNvSpPr>
            <a:spLocks noGrp="1"/>
          </p:cNvSpPr>
          <p:nvPr>
            <p:ph sz="quarter" idx="1"/>
          </p:nvPr>
        </p:nvSpPr>
        <p:spPr/>
        <p:txBody>
          <a:bodyPr/>
          <a:lstStyle/>
          <a:p>
            <a:endParaRPr lang="en-US"/>
          </a:p>
        </p:txBody>
      </p:sp>
      <p:pic>
        <p:nvPicPr>
          <p:cNvPr id="6" name="Picture 5">
            <a:extLst>
              <a:ext uri="{FF2B5EF4-FFF2-40B4-BE49-F238E27FC236}">
                <a16:creationId xmlns:a16="http://schemas.microsoft.com/office/drawing/2014/main" id="{475643EF-B13A-0691-214C-B2DC297DAA25}"/>
              </a:ext>
            </a:extLst>
          </p:cNvPr>
          <p:cNvPicPr>
            <a:picLocks noChangeAspect="1"/>
          </p:cNvPicPr>
          <p:nvPr/>
        </p:nvPicPr>
        <p:blipFill>
          <a:blip r:embed="rId3"/>
          <a:stretch>
            <a:fillRect/>
          </a:stretch>
        </p:blipFill>
        <p:spPr>
          <a:xfrm>
            <a:off x="457200" y="6455226"/>
            <a:ext cx="3884968" cy="348348"/>
          </a:xfrm>
          <a:prstGeom prst="rect">
            <a:avLst/>
          </a:prstGeom>
        </p:spPr>
      </p:pic>
      <p:sp>
        <p:nvSpPr>
          <p:cNvPr id="3" name="Oval 2">
            <a:extLst>
              <a:ext uri="{FF2B5EF4-FFF2-40B4-BE49-F238E27FC236}">
                <a16:creationId xmlns:a16="http://schemas.microsoft.com/office/drawing/2014/main" id="{F7C0EE2E-67C8-F83B-76CC-B06C8EF6B967}"/>
              </a:ext>
            </a:extLst>
          </p:cNvPr>
          <p:cNvSpPr/>
          <p:nvPr/>
        </p:nvSpPr>
        <p:spPr>
          <a:xfrm>
            <a:off x="3046768" y="4642432"/>
            <a:ext cx="1753832" cy="1148767"/>
          </a:xfrm>
          <a:prstGeom prst="ellipse">
            <a:avLst/>
          </a:prstGeom>
          <a:noFill/>
          <a:ln>
            <a:solidFill>
              <a:srgbClr val="FF00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0906A6B-B3A2-07B4-A124-436D6A7A4007}"/>
              </a:ext>
            </a:extLst>
          </p:cNvPr>
          <p:cNvPicPr>
            <a:picLocks noChangeAspect="1"/>
          </p:cNvPicPr>
          <p:nvPr/>
        </p:nvPicPr>
        <p:blipFill>
          <a:blip r:embed="rId4"/>
          <a:stretch>
            <a:fillRect/>
          </a:stretch>
        </p:blipFill>
        <p:spPr>
          <a:xfrm>
            <a:off x="152400" y="1069498"/>
            <a:ext cx="8458200" cy="5705372"/>
          </a:xfrm>
          <a:prstGeom prst="rect">
            <a:avLst/>
          </a:prstGeom>
        </p:spPr>
      </p:pic>
      <p:sp>
        <p:nvSpPr>
          <p:cNvPr id="5" name="Oval 4">
            <a:extLst>
              <a:ext uri="{FF2B5EF4-FFF2-40B4-BE49-F238E27FC236}">
                <a16:creationId xmlns:a16="http://schemas.microsoft.com/office/drawing/2014/main" id="{85F1A973-F7BA-7B10-B364-5D532A738689}"/>
              </a:ext>
            </a:extLst>
          </p:cNvPr>
          <p:cNvSpPr/>
          <p:nvPr/>
        </p:nvSpPr>
        <p:spPr>
          <a:xfrm>
            <a:off x="152400" y="4191000"/>
            <a:ext cx="1295400" cy="914400"/>
          </a:xfrm>
          <a:prstGeom prst="ellipse">
            <a:avLst/>
          </a:prstGeom>
          <a:noFill/>
          <a:ln>
            <a:solidFill>
              <a:srgbClr val="FF00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7C8AC534-45AB-4CA7-C0D9-91676CD55A66}"/>
              </a:ext>
            </a:extLst>
          </p:cNvPr>
          <p:cNvSpPr/>
          <p:nvPr/>
        </p:nvSpPr>
        <p:spPr>
          <a:xfrm>
            <a:off x="6781800" y="4490034"/>
            <a:ext cx="1981200" cy="1453566"/>
          </a:xfrm>
          <a:prstGeom prst="ellipse">
            <a:avLst/>
          </a:prstGeom>
          <a:noFill/>
          <a:ln>
            <a:solidFill>
              <a:srgbClr val="FF00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CEAA1CB-8858-FA40-DF49-38786ABB9A29}"/>
              </a:ext>
            </a:extLst>
          </p:cNvPr>
          <p:cNvSpPr/>
          <p:nvPr/>
        </p:nvSpPr>
        <p:spPr>
          <a:xfrm>
            <a:off x="5045553" y="4095640"/>
            <a:ext cx="1753832" cy="1238360"/>
          </a:xfrm>
          <a:prstGeom prst="ellipse">
            <a:avLst/>
          </a:prstGeom>
          <a:noFill/>
          <a:ln>
            <a:solidFill>
              <a:srgbClr val="FF00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8389A90-C986-AB88-3604-B0B08C5A9A3F}"/>
              </a:ext>
            </a:extLst>
          </p:cNvPr>
          <p:cNvPicPr>
            <a:picLocks noChangeAspect="1"/>
          </p:cNvPicPr>
          <p:nvPr/>
        </p:nvPicPr>
        <p:blipFill>
          <a:blip r:embed="rId5"/>
          <a:stretch>
            <a:fillRect/>
          </a:stretch>
        </p:blipFill>
        <p:spPr>
          <a:xfrm>
            <a:off x="297748" y="6138840"/>
            <a:ext cx="5188652" cy="696842"/>
          </a:xfrm>
          <a:prstGeom prst="rect">
            <a:avLst/>
          </a:prstGeom>
        </p:spPr>
      </p:pic>
      <p:sp>
        <p:nvSpPr>
          <p:cNvPr id="11" name="TextBox 10">
            <a:extLst>
              <a:ext uri="{FF2B5EF4-FFF2-40B4-BE49-F238E27FC236}">
                <a16:creationId xmlns:a16="http://schemas.microsoft.com/office/drawing/2014/main" id="{2E2C20C8-F5E4-9998-9204-06271D3913C5}"/>
              </a:ext>
            </a:extLst>
          </p:cNvPr>
          <p:cNvSpPr txBox="1"/>
          <p:nvPr/>
        </p:nvSpPr>
        <p:spPr>
          <a:xfrm>
            <a:off x="2925416" y="6500044"/>
            <a:ext cx="2599084" cy="307777"/>
          </a:xfrm>
          <a:prstGeom prst="rect">
            <a:avLst/>
          </a:prstGeom>
          <a:noFill/>
        </p:spPr>
        <p:txBody>
          <a:bodyPr wrap="square">
            <a:spAutoFit/>
          </a:bodyPr>
          <a:lstStyle/>
          <a:p>
            <a:r>
              <a:rPr lang="en-US" sz="1400" dirty="0">
                <a:solidFill>
                  <a:srgbClr val="0070C0"/>
                </a:solidFill>
              </a:rPr>
              <a:t>See appendix in back of syllabus</a:t>
            </a:r>
            <a:endParaRPr lang="en-US" sz="1400" dirty="0"/>
          </a:p>
        </p:txBody>
      </p:sp>
    </p:spTree>
    <p:extLst>
      <p:ext uri="{BB962C8B-B14F-4D97-AF65-F5344CB8AC3E}">
        <p14:creationId xmlns:p14="http://schemas.microsoft.com/office/powerpoint/2010/main" val="2508712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79C71-C8F4-51EC-E39B-64BE0F209DB1}"/>
              </a:ext>
            </a:extLst>
          </p:cNvPr>
          <p:cNvSpPr>
            <a:spLocks noGrp="1"/>
          </p:cNvSpPr>
          <p:nvPr>
            <p:ph type="title"/>
          </p:nvPr>
        </p:nvSpPr>
        <p:spPr/>
        <p:txBody>
          <a:bodyPr>
            <a:normAutofit/>
          </a:bodyPr>
          <a:lstStyle/>
          <a:p>
            <a:r>
              <a:rPr lang="en-US" dirty="0"/>
              <a:t>ADA Meds Algorithm</a:t>
            </a:r>
          </a:p>
        </p:txBody>
      </p:sp>
      <p:sp>
        <p:nvSpPr>
          <p:cNvPr id="9" name="Content Placeholder 8">
            <a:extLst>
              <a:ext uri="{FF2B5EF4-FFF2-40B4-BE49-F238E27FC236}">
                <a16:creationId xmlns:a16="http://schemas.microsoft.com/office/drawing/2014/main" id="{80FC4D18-43D8-D88E-8724-12C8F425AAEC}"/>
              </a:ext>
            </a:extLst>
          </p:cNvPr>
          <p:cNvSpPr>
            <a:spLocks noGrp="1"/>
          </p:cNvSpPr>
          <p:nvPr>
            <p:ph sz="quarter" idx="1"/>
          </p:nvPr>
        </p:nvSpPr>
        <p:spPr/>
        <p:txBody>
          <a:bodyPr/>
          <a:lstStyle/>
          <a:p>
            <a:endParaRPr lang="en-US"/>
          </a:p>
        </p:txBody>
      </p:sp>
      <p:pic>
        <p:nvPicPr>
          <p:cNvPr id="4" name="Picture 3">
            <a:extLst>
              <a:ext uri="{FF2B5EF4-FFF2-40B4-BE49-F238E27FC236}">
                <a16:creationId xmlns:a16="http://schemas.microsoft.com/office/drawing/2014/main" id="{037F5EE3-7CE6-DC2B-4EF2-92B411BDA1DE}"/>
              </a:ext>
            </a:extLst>
          </p:cNvPr>
          <p:cNvPicPr>
            <a:picLocks noChangeAspect="1"/>
          </p:cNvPicPr>
          <p:nvPr/>
        </p:nvPicPr>
        <p:blipFill>
          <a:blip r:embed="rId2"/>
          <a:stretch>
            <a:fillRect/>
          </a:stretch>
        </p:blipFill>
        <p:spPr>
          <a:xfrm>
            <a:off x="0" y="1295400"/>
            <a:ext cx="9144000" cy="5148197"/>
          </a:xfrm>
          <a:prstGeom prst="rect">
            <a:avLst/>
          </a:prstGeom>
        </p:spPr>
      </p:pic>
      <p:pic>
        <p:nvPicPr>
          <p:cNvPr id="6" name="Picture 5">
            <a:extLst>
              <a:ext uri="{FF2B5EF4-FFF2-40B4-BE49-F238E27FC236}">
                <a16:creationId xmlns:a16="http://schemas.microsoft.com/office/drawing/2014/main" id="{017F8FA7-5EDC-0EC9-DCEB-81BBAB803834}"/>
              </a:ext>
            </a:extLst>
          </p:cNvPr>
          <p:cNvPicPr>
            <a:picLocks noChangeAspect="1"/>
          </p:cNvPicPr>
          <p:nvPr/>
        </p:nvPicPr>
        <p:blipFill>
          <a:blip r:embed="rId3"/>
          <a:stretch>
            <a:fillRect/>
          </a:stretch>
        </p:blipFill>
        <p:spPr>
          <a:xfrm>
            <a:off x="297748" y="6315425"/>
            <a:ext cx="3873800" cy="520256"/>
          </a:xfrm>
          <a:prstGeom prst="rect">
            <a:avLst/>
          </a:prstGeom>
        </p:spPr>
      </p:pic>
      <p:pic>
        <p:nvPicPr>
          <p:cNvPr id="3" name="Picture 2">
            <a:extLst>
              <a:ext uri="{FF2B5EF4-FFF2-40B4-BE49-F238E27FC236}">
                <a16:creationId xmlns:a16="http://schemas.microsoft.com/office/drawing/2014/main" id="{F43AB09C-AEFD-4E21-134B-9FC7607E39D1}"/>
              </a:ext>
            </a:extLst>
          </p:cNvPr>
          <p:cNvPicPr>
            <a:picLocks noChangeAspect="1"/>
          </p:cNvPicPr>
          <p:nvPr/>
        </p:nvPicPr>
        <p:blipFill>
          <a:blip r:embed="rId4"/>
          <a:stretch>
            <a:fillRect/>
          </a:stretch>
        </p:blipFill>
        <p:spPr>
          <a:xfrm>
            <a:off x="6534281" y="1905000"/>
            <a:ext cx="2609719" cy="4328242"/>
          </a:xfrm>
          <a:prstGeom prst="rect">
            <a:avLst/>
          </a:prstGeom>
        </p:spPr>
      </p:pic>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E6F1219B-50DF-1034-DEFF-88E0616E6D94}"/>
                  </a:ext>
                </a:extLst>
              </p14:cNvPr>
              <p14:cNvContentPartPr/>
              <p14:nvPr/>
            </p14:nvContentPartPr>
            <p14:xfrm>
              <a:off x="7351488" y="4999176"/>
              <a:ext cx="822600" cy="20880"/>
            </p14:xfrm>
          </p:contentPart>
        </mc:Choice>
        <mc:Fallback xmlns="">
          <p:pic>
            <p:nvPicPr>
              <p:cNvPr id="5" name="Ink 4">
                <a:extLst>
                  <a:ext uri="{FF2B5EF4-FFF2-40B4-BE49-F238E27FC236}">
                    <a16:creationId xmlns:a16="http://schemas.microsoft.com/office/drawing/2014/main" id="{E6F1219B-50DF-1034-DEFF-88E0616E6D94}"/>
                  </a:ext>
                </a:extLst>
              </p:cNvPr>
              <p:cNvPicPr/>
              <p:nvPr/>
            </p:nvPicPr>
            <p:blipFill>
              <a:blip r:embed="rId6"/>
              <a:stretch>
                <a:fillRect/>
              </a:stretch>
            </p:blipFill>
            <p:spPr>
              <a:xfrm>
                <a:off x="7315848" y="4927536"/>
                <a:ext cx="894240" cy="1645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ACAF2789-D14E-34A0-BA20-A1254E14BA81}"/>
                  </a:ext>
                </a:extLst>
              </p14:cNvPr>
              <p14:cNvContentPartPr/>
              <p14:nvPr/>
            </p14:nvContentPartPr>
            <p14:xfrm>
              <a:off x="7452288" y="5248656"/>
              <a:ext cx="360" cy="360"/>
            </p14:xfrm>
          </p:contentPart>
        </mc:Choice>
        <mc:Fallback xmlns="">
          <p:pic>
            <p:nvPicPr>
              <p:cNvPr id="7" name="Ink 6">
                <a:extLst>
                  <a:ext uri="{FF2B5EF4-FFF2-40B4-BE49-F238E27FC236}">
                    <a16:creationId xmlns:a16="http://schemas.microsoft.com/office/drawing/2014/main" id="{ACAF2789-D14E-34A0-BA20-A1254E14BA81}"/>
                  </a:ext>
                </a:extLst>
              </p:cNvPr>
              <p:cNvPicPr/>
              <p:nvPr/>
            </p:nvPicPr>
            <p:blipFill>
              <a:blip r:embed="rId8"/>
              <a:stretch>
                <a:fillRect/>
              </a:stretch>
            </p:blipFill>
            <p:spPr>
              <a:xfrm>
                <a:off x="7416288" y="5176656"/>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Ink 7">
                <a:extLst>
                  <a:ext uri="{FF2B5EF4-FFF2-40B4-BE49-F238E27FC236}">
                    <a16:creationId xmlns:a16="http://schemas.microsoft.com/office/drawing/2014/main" id="{EC5FD896-87CB-8501-B416-30ADAEEE8F4B}"/>
                  </a:ext>
                </a:extLst>
              </p14:cNvPr>
              <p14:cNvContentPartPr/>
              <p14:nvPr/>
            </p14:nvContentPartPr>
            <p14:xfrm>
              <a:off x="7397208" y="5248656"/>
              <a:ext cx="813240" cy="46440"/>
            </p14:xfrm>
          </p:contentPart>
        </mc:Choice>
        <mc:Fallback xmlns="">
          <p:pic>
            <p:nvPicPr>
              <p:cNvPr id="8" name="Ink 7">
                <a:extLst>
                  <a:ext uri="{FF2B5EF4-FFF2-40B4-BE49-F238E27FC236}">
                    <a16:creationId xmlns:a16="http://schemas.microsoft.com/office/drawing/2014/main" id="{EC5FD896-87CB-8501-B416-30ADAEEE8F4B}"/>
                  </a:ext>
                </a:extLst>
              </p:cNvPr>
              <p:cNvPicPr/>
              <p:nvPr/>
            </p:nvPicPr>
            <p:blipFill>
              <a:blip r:embed="rId10"/>
              <a:stretch>
                <a:fillRect/>
              </a:stretch>
            </p:blipFill>
            <p:spPr>
              <a:xfrm>
                <a:off x="7361568" y="5176656"/>
                <a:ext cx="884880" cy="190080"/>
              </a:xfrm>
              <a:prstGeom prst="rect">
                <a:avLst/>
              </a:prstGeom>
            </p:spPr>
          </p:pic>
        </mc:Fallback>
      </mc:AlternateContent>
    </p:spTree>
    <p:extLst>
      <p:ext uri="{BB962C8B-B14F-4D97-AF65-F5344CB8AC3E}">
        <p14:creationId xmlns:p14="http://schemas.microsoft.com/office/powerpoint/2010/main" val="906098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a:extLst>
              <a:ext uri="{FF2B5EF4-FFF2-40B4-BE49-F238E27FC236}">
                <a16:creationId xmlns:a16="http://schemas.microsoft.com/office/drawing/2014/main" id="{C91E6876-E1E6-48B2-BE70-A88253617B94}"/>
              </a:ext>
            </a:extLst>
          </p:cNvPr>
          <p:cNvSpPr>
            <a:spLocks noGrp="1" noChangeArrowheads="1"/>
          </p:cNvSpPr>
          <p:nvPr>
            <p:ph type="title"/>
          </p:nvPr>
        </p:nvSpPr>
        <p:spPr/>
        <p:txBody>
          <a:bodyPr>
            <a:normAutofit fontScale="90000"/>
          </a:bodyPr>
          <a:lstStyle/>
          <a:p>
            <a:pPr eaLnBrk="1" hangingPunct="1"/>
            <a:r>
              <a:rPr lang="en-US" altLang="en-US" sz="4000" dirty="0"/>
              <a:t>GLP-1/GIP Receptor Agonist Indications</a:t>
            </a:r>
          </a:p>
        </p:txBody>
      </p:sp>
      <p:sp>
        <p:nvSpPr>
          <p:cNvPr id="4" name="Content Placeholder 3">
            <a:extLst>
              <a:ext uri="{FF2B5EF4-FFF2-40B4-BE49-F238E27FC236}">
                <a16:creationId xmlns:a16="http://schemas.microsoft.com/office/drawing/2014/main" id="{B35A3504-9160-DA3A-40B6-89120DFBD47A}"/>
              </a:ext>
            </a:extLst>
          </p:cNvPr>
          <p:cNvSpPr>
            <a:spLocks noGrp="1"/>
          </p:cNvSpPr>
          <p:nvPr>
            <p:ph sz="quarter" idx="1"/>
          </p:nvPr>
        </p:nvSpPr>
        <p:spPr/>
        <p:txBody>
          <a:bodyPr/>
          <a:lstStyle/>
          <a:p>
            <a:endParaRPr lang="en-US"/>
          </a:p>
        </p:txBody>
      </p:sp>
      <p:sp>
        <p:nvSpPr>
          <p:cNvPr id="78877" name="TextBox 5">
            <a:extLst>
              <a:ext uri="{FF2B5EF4-FFF2-40B4-BE49-F238E27FC236}">
                <a16:creationId xmlns:a16="http://schemas.microsoft.com/office/drawing/2014/main" id="{958D2FF1-852B-4FC8-9F66-45D1FCC4FBFB}"/>
              </a:ext>
            </a:extLst>
          </p:cNvPr>
          <p:cNvSpPr txBox="1">
            <a:spLocks noChangeArrowheads="1"/>
          </p:cNvSpPr>
          <p:nvPr/>
        </p:nvSpPr>
        <p:spPr bwMode="auto">
          <a:xfrm>
            <a:off x="762000" y="6446939"/>
            <a:ext cx="7947752" cy="258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rgbClr val="86AA2C"/>
              </a:buClr>
              <a:buSzPct val="76000"/>
              <a:buFont typeface="Wingdings 3" panose="05040102010807070707" pitchFamily="18" charset="2"/>
              <a:buChar char=""/>
              <a:defRPr sz="3200">
                <a:solidFill>
                  <a:schemeClr val="tx1"/>
                </a:solidFill>
                <a:latin typeface="Calibri" panose="020F0502020204030204" pitchFamily="34" charset="0"/>
              </a:defRPr>
            </a:lvl1pPr>
            <a:lvl2pPr marL="742950" indent="-285750">
              <a:spcBef>
                <a:spcPts val="500"/>
              </a:spcBef>
              <a:buClr>
                <a:srgbClr val="86AA2C"/>
              </a:buClr>
              <a:buSzPct val="76000"/>
              <a:buFont typeface="Wingdings 3" panose="05040102010807070707" pitchFamily="18" charset="2"/>
              <a:buChar char=""/>
              <a:defRPr sz="2600">
                <a:solidFill>
                  <a:schemeClr val="tx1"/>
                </a:solidFill>
                <a:latin typeface="Calibri" panose="020F0502020204030204" pitchFamily="34" charset="0"/>
              </a:defRPr>
            </a:lvl2pPr>
            <a:lvl3pPr marL="1143000" indent="-228600">
              <a:spcBef>
                <a:spcPts val="500"/>
              </a:spcBef>
              <a:buClr>
                <a:srgbClr val="86AA2C"/>
              </a:buClr>
              <a:buSzPct val="76000"/>
              <a:buFont typeface="Wingdings 3" panose="05040102010807070707" pitchFamily="18" charset="2"/>
              <a:buChar char=""/>
              <a:defRPr sz="2200">
                <a:solidFill>
                  <a:schemeClr val="tx1"/>
                </a:solidFill>
                <a:latin typeface="Calibri" panose="020F0502020204030204" pitchFamily="34" charset="0"/>
              </a:defRPr>
            </a:lvl3pPr>
            <a:lvl4pPr marL="1600200" indent="-228600">
              <a:spcBef>
                <a:spcPts val="400"/>
              </a:spcBef>
              <a:buClr>
                <a:srgbClr val="86AA2C"/>
              </a:buClr>
              <a:buSzPct val="70000"/>
              <a:buFont typeface="Wingdings" panose="05000000000000000000" pitchFamily="2" charset="2"/>
              <a:buChar char=""/>
              <a:defRPr>
                <a:solidFill>
                  <a:schemeClr val="tx1"/>
                </a:solidFill>
                <a:latin typeface="Calibri" panose="020F0502020204030204" pitchFamily="34" charset="0"/>
              </a:defRPr>
            </a:lvl4pPr>
            <a:lvl5pPr marL="2057400" indent="-228600">
              <a:spcBef>
                <a:spcPts val="300"/>
              </a:spcBef>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5pPr>
            <a:lvl6pPr marL="25146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6pPr>
            <a:lvl7pPr marL="29718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7pPr>
            <a:lvl8pPr marL="34290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8pPr>
            <a:lvl9pPr marL="38862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9pPr>
          </a:lstStyle>
          <a:p>
            <a:pPr defTabSz="823692" fontAlgn="base">
              <a:spcBef>
                <a:spcPct val="0"/>
              </a:spcBef>
              <a:spcAft>
                <a:spcPct val="0"/>
              </a:spcAft>
              <a:buClrTx/>
              <a:buSzTx/>
              <a:buNone/>
            </a:pPr>
            <a:r>
              <a:rPr lang="en-US" altLang="en-US" sz="1081" dirty="0">
                <a:solidFill>
                  <a:prstClr val="black"/>
                </a:solidFill>
                <a:cs typeface="Arial" panose="020B0604020202020204" pitchFamily="34" charset="0"/>
              </a:rPr>
              <a:t>Package inserts, dailymed.nlm.nih.gov</a:t>
            </a:r>
          </a:p>
        </p:txBody>
      </p:sp>
      <p:graphicFrame>
        <p:nvGraphicFramePr>
          <p:cNvPr id="2" name="Table 2">
            <a:extLst>
              <a:ext uri="{FF2B5EF4-FFF2-40B4-BE49-F238E27FC236}">
                <a16:creationId xmlns:a16="http://schemas.microsoft.com/office/drawing/2014/main" id="{4119B655-8BF8-AF4A-90B6-0A3457986387}"/>
              </a:ext>
            </a:extLst>
          </p:cNvPr>
          <p:cNvGraphicFramePr>
            <a:graphicFrameLocks noGrp="1"/>
          </p:cNvGraphicFramePr>
          <p:nvPr/>
        </p:nvGraphicFramePr>
        <p:xfrm>
          <a:off x="457200" y="1219200"/>
          <a:ext cx="8229600" cy="5435627"/>
        </p:xfrm>
        <a:graphic>
          <a:graphicData uri="http://schemas.openxmlformats.org/drawingml/2006/table">
            <a:tbl>
              <a:tblPr firstRow="1" bandRow="1">
                <a:tableStyleId>{5C22544A-7EE6-4342-B048-85BDC9FD1C3A}</a:tableStyleId>
              </a:tblPr>
              <a:tblGrid>
                <a:gridCol w="2717321">
                  <a:extLst>
                    <a:ext uri="{9D8B030D-6E8A-4147-A177-3AD203B41FA5}">
                      <a16:colId xmlns:a16="http://schemas.microsoft.com/office/drawing/2014/main" val="2292604403"/>
                    </a:ext>
                  </a:extLst>
                </a:gridCol>
                <a:gridCol w="1785668">
                  <a:extLst>
                    <a:ext uri="{9D8B030D-6E8A-4147-A177-3AD203B41FA5}">
                      <a16:colId xmlns:a16="http://schemas.microsoft.com/office/drawing/2014/main" val="3799880676"/>
                    </a:ext>
                  </a:extLst>
                </a:gridCol>
                <a:gridCol w="1364411">
                  <a:extLst>
                    <a:ext uri="{9D8B030D-6E8A-4147-A177-3AD203B41FA5}">
                      <a16:colId xmlns:a16="http://schemas.microsoft.com/office/drawing/2014/main" val="1741242859"/>
                    </a:ext>
                  </a:extLst>
                </a:gridCol>
                <a:gridCol w="2362200">
                  <a:extLst>
                    <a:ext uri="{9D8B030D-6E8A-4147-A177-3AD203B41FA5}">
                      <a16:colId xmlns:a16="http://schemas.microsoft.com/office/drawing/2014/main" val="2977410308"/>
                    </a:ext>
                  </a:extLst>
                </a:gridCol>
              </a:tblGrid>
              <a:tr h="745974">
                <a:tc>
                  <a:txBody>
                    <a:bodyPr/>
                    <a:lstStyle/>
                    <a:p>
                      <a:pPr algn="ctr"/>
                      <a:r>
                        <a:rPr lang="en-US" dirty="0"/>
                        <a:t>Drug</a:t>
                      </a:r>
                    </a:p>
                  </a:txBody>
                  <a:tcPr/>
                </a:tc>
                <a:tc>
                  <a:txBody>
                    <a:bodyPr/>
                    <a:lstStyle/>
                    <a:p>
                      <a:pPr algn="ctr"/>
                      <a:r>
                        <a:rPr lang="en-US" dirty="0"/>
                        <a:t>Lower BG</a:t>
                      </a:r>
                    </a:p>
                  </a:txBody>
                  <a:tcPr/>
                </a:tc>
                <a:tc>
                  <a:txBody>
                    <a:bodyPr/>
                    <a:lstStyle/>
                    <a:p>
                      <a:pPr algn="ctr"/>
                      <a:r>
                        <a:rPr lang="en-US" dirty="0"/>
                        <a:t>Reduce CV Risk?</a:t>
                      </a:r>
                    </a:p>
                  </a:txBody>
                  <a:tcPr/>
                </a:tc>
                <a:tc>
                  <a:txBody>
                    <a:bodyPr/>
                    <a:lstStyle/>
                    <a:p>
                      <a:pPr algn="ctr"/>
                      <a:r>
                        <a:rPr lang="en-US" dirty="0" err="1"/>
                        <a:t>Wt</a:t>
                      </a:r>
                      <a:r>
                        <a:rPr lang="en-US" dirty="0"/>
                        <a:t> loss approved?</a:t>
                      </a:r>
                    </a:p>
                  </a:txBody>
                  <a:tcPr/>
                </a:tc>
                <a:extLst>
                  <a:ext uri="{0D108BD9-81ED-4DB2-BD59-A6C34878D82A}">
                    <a16:rowId xmlns:a16="http://schemas.microsoft.com/office/drawing/2014/main" val="1793843125"/>
                  </a:ext>
                </a:extLst>
              </a:tr>
              <a:tr h="10656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Calibri" panose="020F0502020204030204" pitchFamily="34" charset="0"/>
                          <a:cs typeface="Calibri" panose="020F0502020204030204" pitchFamily="34" charset="0"/>
                        </a:rPr>
                        <a:t>Exenatide IR</a:t>
                      </a:r>
                      <a:r>
                        <a:rPr lang="en-US" sz="1800" baseline="0" dirty="0">
                          <a:latin typeface="Calibri" panose="020F0502020204030204" pitchFamily="34" charset="0"/>
                          <a:cs typeface="Calibri" panose="020F0502020204030204" pitchFamily="34" charset="0"/>
                        </a:rPr>
                        <a:t> </a:t>
                      </a:r>
                      <a:r>
                        <a:rPr lang="en-US" sz="1800" b="1" dirty="0">
                          <a:latin typeface="Calibri" panose="020F0502020204030204" pitchFamily="34" charset="0"/>
                          <a:cs typeface="Calibri" panose="020F0502020204030204" pitchFamily="34" charset="0"/>
                        </a:rPr>
                        <a:t>(</a:t>
                      </a:r>
                      <a:r>
                        <a:rPr lang="en-US" sz="1800" b="1" dirty="0" err="1">
                          <a:latin typeface="Calibri" panose="020F0502020204030204" pitchFamily="34" charset="0"/>
                          <a:cs typeface="Calibri" panose="020F0502020204030204" pitchFamily="34" charset="0"/>
                        </a:rPr>
                        <a:t>Byetta</a:t>
                      </a:r>
                      <a:r>
                        <a:rPr lang="en-US" sz="1800" b="1" dirty="0">
                          <a:latin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latin typeface="Calibri" panose="020F0502020204030204" pitchFamily="34" charset="0"/>
                          <a:cs typeface="Calibri" panose="020F0502020204030204" pitchFamily="34" charset="0"/>
                        </a:rPr>
                        <a:t>Lixisenatide</a:t>
                      </a:r>
                      <a:r>
                        <a:rPr lang="en-US" sz="1800" baseline="0" dirty="0">
                          <a:latin typeface="Calibri" panose="020F0502020204030204" pitchFamily="34" charset="0"/>
                          <a:cs typeface="Calibri" panose="020F0502020204030204" pitchFamily="34" charset="0"/>
                        </a:rPr>
                        <a:t> </a:t>
                      </a:r>
                      <a:r>
                        <a:rPr lang="en-US" sz="1800" b="1" dirty="0">
                          <a:latin typeface="Calibri" panose="020F0502020204030204" pitchFamily="34" charset="0"/>
                          <a:cs typeface="Calibri" panose="020F0502020204030204" pitchFamily="34" charset="0"/>
                        </a:rPr>
                        <a:t>(</a:t>
                      </a:r>
                      <a:r>
                        <a:rPr lang="en-US" sz="1800" b="1" dirty="0" err="1">
                          <a:latin typeface="Calibri" panose="020F0502020204030204" pitchFamily="34" charset="0"/>
                          <a:cs typeface="Calibri" panose="020F0502020204030204" pitchFamily="34" charset="0"/>
                        </a:rPr>
                        <a:t>Adlyxin</a:t>
                      </a:r>
                      <a:r>
                        <a:rPr lang="en-US" sz="1800" b="1" dirty="0">
                          <a:latin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latin typeface="Calibri" panose="020F0502020204030204" pitchFamily="34" charset="0"/>
                          <a:cs typeface="Calibri" panose="020F0502020204030204" pitchFamily="34" charset="0"/>
                        </a:rPr>
                        <a:t>Semaglutide</a:t>
                      </a:r>
                      <a:r>
                        <a:rPr lang="en-US" sz="1800" b="1" dirty="0">
                          <a:latin typeface="Calibri" panose="020F0502020204030204" pitchFamily="34" charset="0"/>
                          <a:cs typeface="Calibri" panose="020F0502020204030204" pitchFamily="34" charset="0"/>
                        </a:rPr>
                        <a:t> (Rybelsus)</a:t>
                      </a:r>
                    </a:p>
                  </a:txBody>
                  <a:tcPr/>
                </a:tc>
                <a:tc>
                  <a:txBody>
                    <a:bodyPr/>
                    <a:lstStyle/>
                    <a:p>
                      <a:pPr algn="ctr"/>
                      <a:r>
                        <a:rPr lang="en-US" dirty="0"/>
                        <a:t>Yes</a:t>
                      </a:r>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2838577011"/>
                  </a:ext>
                </a:extLst>
              </a:tr>
              <a:tr h="7459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Calibri" panose="020F0502020204030204" pitchFamily="34" charset="0"/>
                          <a:cs typeface="Calibri" panose="020F0502020204030204" pitchFamily="34" charset="0"/>
                        </a:rPr>
                        <a:t>Exenatide ER</a:t>
                      </a:r>
                      <a:r>
                        <a:rPr lang="en-US" sz="1800" baseline="0" dirty="0">
                          <a:latin typeface="Calibri" panose="020F0502020204030204" pitchFamily="34" charset="0"/>
                          <a:cs typeface="Calibri" panose="020F0502020204030204" pitchFamily="34" charset="0"/>
                        </a:rPr>
                        <a:t> </a:t>
                      </a:r>
                      <a:r>
                        <a:rPr lang="en-US" sz="1800" b="1" dirty="0">
                          <a:latin typeface="Calibri" panose="020F0502020204030204" pitchFamily="34" charset="0"/>
                          <a:cs typeface="Calibri" panose="020F0502020204030204" pitchFamily="34" charset="0"/>
                        </a:rPr>
                        <a:t>(</a:t>
                      </a:r>
                      <a:r>
                        <a:rPr lang="en-US" sz="1800" b="1" dirty="0" err="1">
                          <a:latin typeface="Calibri" panose="020F0502020204030204" pitchFamily="34" charset="0"/>
                          <a:cs typeface="Calibri" panose="020F0502020204030204" pitchFamily="34" charset="0"/>
                        </a:rPr>
                        <a:t>Bydureon</a:t>
                      </a:r>
                      <a:r>
                        <a:rPr lang="en-US" sz="1800" b="1" dirty="0">
                          <a:latin typeface="Calibri" panose="020F0502020204030204" pitchFamily="34" charset="0"/>
                          <a:cs typeface="Calibri" panose="020F0502020204030204" pitchFamily="34" charset="0"/>
                        </a:rPr>
                        <a:t>)</a:t>
                      </a:r>
                    </a:p>
                    <a:p>
                      <a:endParaRPr lang="en-US" dirty="0"/>
                    </a:p>
                  </a:txBody>
                  <a:tcPr/>
                </a:tc>
                <a:tc>
                  <a:txBody>
                    <a:bodyPr/>
                    <a:lstStyle/>
                    <a:p>
                      <a:pPr algn="ctr"/>
                      <a:r>
                        <a:rPr lang="en-US" dirty="0"/>
                        <a:t>Yes for 10 </a:t>
                      </a:r>
                      <a:r>
                        <a:rPr lang="en-US" dirty="0" err="1"/>
                        <a:t>yrs</a:t>
                      </a:r>
                      <a:r>
                        <a:rPr lang="en-US" dirty="0"/>
                        <a:t> and older</a:t>
                      </a:r>
                    </a:p>
                  </a:txBody>
                  <a:tcPr/>
                </a:tc>
                <a:tc>
                  <a:txBody>
                    <a:bodyPr/>
                    <a:lstStyle/>
                    <a:p>
                      <a:pPr algn="ctr"/>
                      <a:endParaRPr lang="en-US" dirty="0"/>
                    </a:p>
                  </a:txBody>
                  <a:tcPr/>
                </a:tc>
                <a:tc>
                  <a:txBody>
                    <a:bodyPr/>
                    <a:lstStyle/>
                    <a:p>
                      <a:pPr algn="ctr"/>
                      <a:endParaRPr lang="en-US"/>
                    </a:p>
                  </a:txBody>
                  <a:tcPr/>
                </a:tc>
                <a:extLst>
                  <a:ext uri="{0D108BD9-81ED-4DB2-BD59-A6C34878D82A}">
                    <a16:rowId xmlns:a16="http://schemas.microsoft.com/office/drawing/2014/main" val="2279302179"/>
                  </a:ext>
                </a:extLst>
              </a:tr>
              <a:tr h="7459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Calibri" panose="020F0502020204030204" pitchFamily="34" charset="0"/>
                          <a:cs typeface="Calibri" panose="020F0502020204030204" pitchFamily="34" charset="0"/>
                        </a:rPr>
                        <a:t>Dulaglutide</a:t>
                      </a:r>
                      <a:r>
                        <a:rPr lang="en-US" sz="1800" baseline="0" dirty="0">
                          <a:latin typeface="Calibri" panose="020F0502020204030204" pitchFamily="34" charset="0"/>
                          <a:cs typeface="Calibri" panose="020F0502020204030204" pitchFamily="34" charset="0"/>
                        </a:rPr>
                        <a:t> </a:t>
                      </a:r>
                      <a:r>
                        <a:rPr lang="en-US" sz="1800" b="1" dirty="0">
                          <a:latin typeface="Calibri" panose="020F0502020204030204" pitchFamily="34" charset="0"/>
                          <a:cs typeface="Calibri" panose="020F0502020204030204" pitchFamily="34" charset="0"/>
                        </a:rPr>
                        <a:t>(Trulicity)</a:t>
                      </a:r>
                    </a:p>
                    <a:p>
                      <a:endParaRPr lang="en-US" dirty="0"/>
                    </a:p>
                  </a:txBody>
                  <a:tcPr/>
                </a:tc>
                <a:tc>
                  <a:txBody>
                    <a:bodyPr/>
                    <a:lstStyle/>
                    <a:p>
                      <a:pPr algn="ctr"/>
                      <a:r>
                        <a:rPr lang="en-US" dirty="0"/>
                        <a:t>Yes for 10 </a:t>
                      </a:r>
                      <a:r>
                        <a:rPr lang="en-US" dirty="0" err="1"/>
                        <a:t>yrs</a:t>
                      </a:r>
                      <a:r>
                        <a:rPr lang="en-US" dirty="0"/>
                        <a:t> and older</a:t>
                      </a:r>
                    </a:p>
                  </a:txBody>
                  <a:tcPr/>
                </a:tc>
                <a:tc>
                  <a:txBody>
                    <a:bodyPr/>
                    <a:lstStyle/>
                    <a:p>
                      <a:pPr algn="ctr"/>
                      <a:r>
                        <a:rPr lang="en-US" dirty="0"/>
                        <a:t>Yes</a:t>
                      </a:r>
                    </a:p>
                  </a:txBody>
                  <a:tcPr/>
                </a:tc>
                <a:tc>
                  <a:txBody>
                    <a:bodyPr/>
                    <a:lstStyle/>
                    <a:p>
                      <a:pPr algn="ctr"/>
                      <a:endParaRPr lang="en-US" dirty="0"/>
                    </a:p>
                  </a:txBody>
                  <a:tcPr/>
                </a:tc>
                <a:extLst>
                  <a:ext uri="{0D108BD9-81ED-4DB2-BD59-A6C34878D82A}">
                    <a16:rowId xmlns:a16="http://schemas.microsoft.com/office/drawing/2014/main" val="1616548762"/>
                  </a:ext>
                </a:extLst>
              </a:tr>
              <a:tr h="7459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Semaglutide</a:t>
                      </a:r>
                      <a:r>
                        <a:rPr lang="en-US" sz="1800" baseline="0" dirty="0"/>
                        <a:t> </a:t>
                      </a:r>
                      <a:r>
                        <a:rPr lang="en-US" sz="1800" b="1" dirty="0"/>
                        <a:t>(Ozempic)</a:t>
                      </a:r>
                    </a:p>
                    <a:p>
                      <a:endParaRPr lang="en-US" dirty="0"/>
                    </a:p>
                  </a:txBody>
                  <a:tcPr/>
                </a:tc>
                <a:tc>
                  <a:txBody>
                    <a:bodyPr/>
                    <a:lstStyle/>
                    <a:p>
                      <a:pPr algn="ctr"/>
                      <a:r>
                        <a:rPr lang="en-US" dirty="0"/>
                        <a:t>Yes</a:t>
                      </a:r>
                    </a:p>
                  </a:txBody>
                  <a:tcPr/>
                </a:tc>
                <a:tc>
                  <a:txBody>
                    <a:bodyPr/>
                    <a:lstStyle/>
                    <a:p>
                      <a:pPr algn="ctr"/>
                      <a:r>
                        <a:rPr lang="en-US" dirty="0"/>
                        <a:t>Yes</a:t>
                      </a:r>
                    </a:p>
                  </a:txBody>
                  <a:tcPr/>
                </a:tc>
                <a:tc>
                  <a:txBody>
                    <a:bodyPr/>
                    <a:lstStyle/>
                    <a:p>
                      <a:pPr algn="ctr"/>
                      <a:r>
                        <a:rPr lang="en-US" dirty="0"/>
                        <a:t>Yes</a:t>
                      </a:r>
                    </a:p>
                    <a:p>
                      <a:pPr algn="ctr"/>
                      <a:r>
                        <a:rPr lang="en-US" dirty="0" err="1"/>
                        <a:t>Wegovy</a:t>
                      </a:r>
                      <a:r>
                        <a:rPr lang="en-US" dirty="0"/>
                        <a:t> 2.4mg</a:t>
                      </a:r>
                    </a:p>
                  </a:txBody>
                  <a:tcPr/>
                </a:tc>
                <a:extLst>
                  <a:ext uri="{0D108BD9-81ED-4DB2-BD59-A6C34878D82A}">
                    <a16:rowId xmlns:a16="http://schemas.microsoft.com/office/drawing/2014/main" val="2882318565"/>
                  </a:ext>
                </a:extLst>
              </a:tr>
              <a:tr h="7459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Liraglutide</a:t>
                      </a:r>
                      <a:r>
                        <a:rPr lang="en-US" sz="1800" baseline="0" dirty="0"/>
                        <a:t> </a:t>
                      </a:r>
                      <a:r>
                        <a:rPr lang="en-US" sz="1800" b="1" dirty="0"/>
                        <a:t>(Victoza)</a:t>
                      </a:r>
                    </a:p>
                    <a:p>
                      <a:endParaRPr lang="en-US" dirty="0"/>
                    </a:p>
                  </a:txBody>
                  <a:tcPr/>
                </a:tc>
                <a:tc>
                  <a:txBody>
                    <a:bodyPr/>
                    <a:lstStyle/>
                    <a:p>
                      <a:pPr algn="ctr"/>
                      <a:r>
                        <a:rPr lang="en-US" dirty="0"/>
                        <a:t>Yes for 10 </a:t>
                      </a:r>
                      <a:r>
                        <a:rPr lang="en-US" dirty="0" err="1"/>
                        <a:t>yrs</a:t>
                      </a:r>
                      <a:r>
                        <a:rPr lang="en-US" dirty="0"/>
                        <a:t> and older</a:t>
                      </a:r>
                    </a:p>
                  </a:txBody>
                  <a:tcPr/>
                </a:tc>
                <a:tc>
                  <a:txBody>
                    <a:bodyPr/>
                    <a:lstStyle/>
                    <a:p>
                      <a:pPr algn="ctr"/>
                      <a:r>
                        <a:rPr lang="en-US" dirty="0"/>
                        <a:t>Yes</a:t>
                      </a:r>
                    </a:p>
                  </a:txBody>
                  <a:tcPr/>
                </a:tc>
                <a:tc>
                  <a:txBody>
                    <a:bodyPr/>
                    <a:lstStyle/>
                    <a:p>
                      <a:pPr algn="ctr"/>
                      <a:r>
                        <a:rPr lang="en-US" dirty="0"/>
                        <a:t>Yes</a:t>
                      </a:r>
                    </a:p>
                    <a:p>
                      <a:pPr algn="ctr"/>
                      <a:r>
                        <a:rPr lang="en-US" dirty="0" err="1"/>
                        <a:t>Saxenda</a:t>
                      </a:r>
                      <a:r>
                        <a:rPr lang="en-US" dirty="0"/>
                        <a:t> 3mg</a:t>
                      </a:r>
                    </a:p>
                  </a:txBody>
                  <a:tcPr/>
                </a:tc>
                <a:extLst>
                  <a:ext uri="{0D108BD9-81ED-4DB2-BD59-A6C34878D82A}">
                    <a16:rowId xmlns:a16="http://schemas.microsoft.com/office/drawing/2014/main" val="1554863235"/>
                  </a:ext>
                </a:extLst>
              </a:tr>
              <a:tr h="432191">
                <a:tc>
                  <a:txBody>
                    <a:bodyPr/>
                    <a:lstStyle/>
                    <a:p>
                      <a:r>
                        <a:rPr lang="en-US" dirty="0" err="1"/>
                        <a:t>Tirzepatide</a:t>
                      </a:r>
                      <a:r>
                        <a:rPr lang="en-US" dirty="0"/>
                        <a:t> </a:t>
                      </a:r>
                      <a:r>
                        <a:rPr lang="en-US" b="1" dirty="0"/>
                        <a:t>(Mounjaro)</a:t>
                      </a:r>
                    </a:p>
                  </a:txBody>
                  <a:tcPr/>
                </a:tc>
                <a:tc>
                  <a:txBody>
                    <a:bodyPr/>
                    <a:lstStyle/>
                    <a:p>
                      <a:pPr algn="ctr"/>
                      <a:r>
                        <a:rPr lang="en-US" dirty="0"/>
                        <a:t>Yes</a:t>
                      </a:r>
                    </a:p>
                  </a:txBody>
                  <a:tcPr/>
                </a:tc>
                <a:tc>
                  <a:txBody>
                    <a:bodyPr/>
                    <a:lstStyle/>
                    <a:p>
                      <a:pPr algn="ctr"/>
                      <a:r>
                        <a:rPr lang="en-US" dirty="0"/>
                        <a:t>?</a:t>
                      </a:r>
                    </a:p>
                  </a:txBody>
                  <a:tcPr/>
                </a:tc>
                <a:tc>
                  <a:txBody>
                    <a:bodyPr/>
                    <a:lstStyle/>
                    <a:p>
                      <a:pPr algn="ctr"/>
                      <a:r>
                        <a:rPr lang="en-US" dirty="0"/>
                        <a:t>Yes, </a:t>
                      </a:r>
                      <a:br>
                        <a:rPr lang="en-US" dirty="0"/>
                      </a:br>
                      <a:r>
                        <a:rPr lang="en-US" dirty="0" err="1"/>
                        <a:t>Zepbound</a:t>
                      </a:r>
                      <a:r>
                        <a:rPr lang="en-US" dirty="0"/>
                        <a:t> up to 15 mg</a:t>
                      </a:r>
                    </a:p>
                  </a:txBody>
                  <a:tcPr/>
                </a:tc>
                <a:extLst>
                  <a:ext uri="{0D108BD9-81ED-4DB2-BD59-A6C34878D82A}">
                    <a16:rowId xmlns:a16="http://schemas.microsoft.com/office/drawing/2014/main" val="226750381"/>
                  </a:ext>
                </a:extLst>
              </a:tr>
            </a:tbl>
          </a:graphicData>
        </a:graphic>
      </p:graphicFrame>
    </p:spTree>
    <p:extLst>
      <p:ext uri="{BB962C8B-B14F-4D97-AF65-F5344CB8AC3E}">
        <p14:creationId xmlns:p14="http://schemas.microsoft.com/office/powerpoint/2010/main" val="3188969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AG_BACKING_FORM_KEY" val="1771610-c:\users\bev_000\dropbox\a des admin folder\boot camp\boot camp slides 2014\boot camp class 2 handout questions.pptx"/>
  <p:tag name="ARTICULATE_PRESENTER_VERSION" val="7"/>
  <p:tag name="ARTICULATE_SLIDE_COUNT" val="86"/>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UDIO_ID" val="1274"/>
  <p:tag name="TIMELINE" val="3.1/8.6/53.0/67.5"/>
  <p:tag name="ELAPSEDTIME" val="101.3"/>
  <p:tag name="ANNOTATION_TYPE_1" val="2"/>
  <p:tag name="ANNOTATION_START_1" val="18.7"/>
  <p:tag name="ANNOTATION_END_1" val="18.7"/>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8.7"/>
  <p:tag name="ANNOTATION_END_2" val="50.1"/>
  <p:tag name="ANNOTATION_TOP_2" val="210.4"/>
  <p:tag name="ANNOTATION_LEFT_2" val="41.7"/>
  <p:tag name="ANNOTATION_WIDTH_2" val="397.9"/>
  <p:tag name="ANNOTATION_HEIGHT_2" val="60.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50.1"/>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COUNT" val="3"/>
  <p:tag name="ARTICULATE_SLIDE_NAV" val="45"/>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UDIO_ID" val="1314"/>
  <p:tag name="TIMELINE" val="6.7/36.7/69.0"/>
  <p:tag name="ELAPSEDTIME" val="104.2"/>
  <p:tag name="ANNOTATION_TYPE_1" val="0"/>
  <p:tag name="ANNOTATION_START_1" val="11.0"/>
  <p:tag name="ANNOTATION_END_1" val="22.4"/>
  <p:tag name="ANNOTATION_TOP_1" val="116.2"/>
  <p:tag name="ANNOTATION_LEFT_1" val="117.3"/>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2.4"/>
  <p:tag name="ANNOTATION_END_2" val="30.0"/>
  <p:tag name="ANNOTATION_TOP_2" val="93.6"/>
  <p:tag name="ANNOTATION_LEFT_2" val="56.4"/>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0.0"/>
  <p:tag name="ANNOTATION_END_3" val="41.2"/>
  <p:tag name="ANNOTATION_TOP_3" val="97.2"/>
  <p:tag name="ANNOTATION_LEFT_3" val="250.6"/>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1.2"/>
  <p:tag name="ANNOTATION_END_4" val="47.5"/>
  <p:tag name="ANNOTATION_TOP_4" val="188.6"/>
  <p:tag name="ANNOTATION_LEFT_4" val="57.9"/>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47.5"/>
  <p:tag name="ANNOTATION_END_5" val="55.5"/>
  <p:tag name="ANNOTATION_TOP_5" val="228.1"/>
  <p:tag name="ANNOTATION_LEFT_5" val="68.2"/>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5.5"/>
  <p:tag name="ANNOTATION_END_6" val="63.6"/>
  <p:tag name="ANNOTATION_TOP_6" val="253.6"/>
  <p:tag name="ANNOTATION_LEFT_6" val="80.6"/>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63.6"/>
  <p:tag name="ANNOTATION_END_7" val="73.2"/>
  <p:tag name="ANNOTATION_TOP_7" val="273.4"/>
  <p:tag name="ANNOTATION_LEFT_7" val="89.4"/>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73.2"/>
  <p:tag name="ANNOTATION_END_8" val="87.6"/>
  <p:tag name="ANNOTATION_TOP_8" val="349.4"/>
  <p:tag name="ANNOTATION_LEFT_8" val="66.0"/>
  <p:tag name="ANNOTATION_WIDTH_8" val="109.9"/>
  <p:tag name="ANNOTATION_HEIGHT_8" val="10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87.6"/>
  <p:tag name="ANNOTATION_TOP_9" val="376.4"/>
  <p:tag name="ANNOTATION_LEFT_9" val="68.9"/>
  <p:tag name="ANNOTATION_WIDTH_9" val="109.9"/>
  <p:tag name="ANNOTATION_HEIGHT_9" val="109.6"/>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COUNT" val="9"/>
  <p:tag name="ARTICULATE_SLIDE_GUID" val="cc8141c5-0f74-4eeb-a055-5cacdb5a870b"/>
  <p:tag name="ARTICULATE_SLIDE_NAV" val="54"/>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S_UNIQUEID" val="55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2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4.xml><?xml version="1.0" encoding="utf-8"?>
<a:theme xmlns:a="http://schemas.openxmlformats.org/drawingml/2006/main" name="3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5.xml><?xml version="1.0" encoding="utf-8"?>
<a:theme xmlns:a="http://schemas.openxmlformats.org/drawingml/2006/main" name="4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6.xml><?xml version="1.0" encoding="utf-8"?>
<a:theme xmlns:a="http://schemas.openxmlformats.org/drawingml/2006/main" name="5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2.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3.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4.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docProps/app.xml><?xml version="1.0" encoding="utf-8"?>
<Properties xmlns="http://schemas.openxmlformats.org/officeDocument/2006/extended-properties" xmlns:vt="http://schemas.openxmlformats.org/officeDocument/2006/docPropsVTypes">
  <Template>Origin</Template>
  <TotalTime>45159</TotalTime>
  <Words>15247</Words>
  <Application>Microsoft Office PowerPoint</Application>
  <PresentationFormat>On-screen Show (4:3)</PresentationFormat>
  <Paragraphs>1920</Paragraphs>
  <Slides>215</Slides>
  <Notes>94</Notes>
  <HiddenSlides>0</HiddenSlides>
  <MMClips>1</MMClips>
  <ScaleCrop>false</ScaleCrop>
  <HeadingPairs>
    <vt:vector size="8" baseType="variant">
      <vt:variant>
        <vt:lpstr>Fonts Used</vt:lpstr>
      </vt:variant>
      <vt:variant>
        <vt:i4>25</vt:i4>
      </vt:variant>
      <vt:variant>
        <vt:lpstr>Theme</vt:lpstr>
      </vt:variant>
      <vt:variant>
        <vt:i4>6</vt:i4>
      </vt:variant>
      <vt:variant>
        <vt:lpstr>Embedded OLE Servers</vt:lpstr>
      </vt:variant>
      <vt:variant>
        <vt:i4>1</vt:i4>
      </vt:variant>
      <vt:variant>
        <vt:lpstr>Slide Titles</vt:lpstr>
      </vt:variant>
      <vt:variant>
        <vt:i4>215</vt:i4>
      </vt:variant>
    </vt:vector>
  </HeadingPairs>
  <TitlesOfParts>
    <vt:vector size="247" baseType="lpstr">
      <vt:lpstr>ＭＳ Ｐゴシック</vt:lpstr>
      <vt:lpstr>Aptos</vt:lpstr>
      <vt:lpstr>Arial</vt:lpstr>
      <vt:lpstr>Arial Black</vt:lpstr>
      <vt:lpstr>Baskerville Old Face</vt:lpstr>
      <vt:lpstr>BlinkMacSystemFont</vt:lpstr>
      <vt:lpstr>Bookman Old Style</vt:lpstr>
      <vt:lpstr>Calibri</vt:lpstr>
      <vt:lpstr>Courier New</vt:lpstr>
      <vt:lpstr>Georgia</vt:lpstr>
      <vt:lpstr>Gill Sans MT</vt:lpstr>
      <vt:lpstr>Helvetica</vt:lpstr>
      <vt:lpstr>Helvetica Neue</vt:lpstr>
      <vt:lpstr>Monaco</vt:lpstr>
      <vt:lpstr>Monotype Sorts</vt:lpstr>
      <vt:lpstr>Open Sans</vt:lpstr>
      <vt:lpstr>Segoe UI</vt:lpstr>
      <vt:lpstr>signika_negativeregular</vt:lpstr>
      <vt:lpstr>Symbol</vt:lpstr>
      <vt:lpstr>Tahoma</vt:lpstr>
      <vt:lpstr>Times</vt:lpstr>
      <vt:lpstr>Times New Roman</vt:lpstr>
      <vt:lpstr>Trebuchet MS</vt:lpstr>
      <vt:lpstr>Wingdings</vt:lpstr>
      <vt:lpstr>Wingdings 3</vt:lpstr>
      <vt:lpstr>1_Origin</vt:lpstr>
      <vt:lpstr>Origin</vt:lpstr>
      <vt:lpstr>2_Origin</vt:lpstr>
      <vt:lpstr>3_Origin</vt:lpstr>
      <vt:lpstr>4_Origin</vt:lpstr>
      <vt:lpstr>5_Origin</vt:lpstr>
      <vt:lpstr>Clip</vt:lpstr>
      <vt:lpstr> 2024 ADA Standards of Care Update - Back to the Basics and Beyond 2024 </vt:lpstr>
      <vt:lpstr>Hawaii ADCES Coordinating Body</vt:lpstr>
      <vt:lpstr>Speakers &amp; Agenda</vt:lpstr>
      <vt:lpstr>Coach Bev has no Conflict of Interest</vt:lpstr>
      <vt:lpstr>Standards of Care Update - Back to the Basics and Beyond</vt:lpstr>
      <vt:lpstr>17. Diabetes Advocacy</vt:lpstr>
      <vt:lpstr>CDC Announces</vt:lpstr>
      <vt:lpstr>Poll Question 1</vt:lpstr>
      <vt:lpstr>Type 2 Diabetes in America 2024 </vt:lpstr>
      <vt:lpstr>Diabetes in Hawaii</vt:lpstr>
      <vt:lpstr>PowerPoint Presentation</vt:lpstr>
      <vt:lpstr>Native Hawaiian &amp; Pacific Islander Adults with Diabetes</vt:lpstr>
      <vt:lpstr>Death Rates from Diabetes In Hawaii</vt:lpstr>
      <vt:lpstr>Diabetes Prevalence by Ethnic Group</vt:lpstr>
      <vt:lpstr>1. Improving Care and Promoting Health in Populations</vt:lpstr>
      <vt:lpstr>Equality vs Equity</vt:lpstr>
      <vt:lpstr>Address Barriers to Self Management</vt:lpstr>
      <vt:lpstr>Social Determinants of Health</vt:lpstr>
      <vt:lpstr>Tailoring Treatment for Social Context</vt:lpstr>
      <vt:lpstr>Status of Diabetes Care</vt:lpstr>
      <vt:lpstr>PowerPoint Presentation</vt:lpstr>
      <vt:lpstr>Hormones Effect on Glucose</vt:lpstr>
      <vt:lpstr>Pre Diabetes &amp; Type 2- Screening Guidelines (ADA 2024 Clinical Practice Guidelines)</vt:lpstr>
      <vt:lpstr>Second-Generation Antipsychotic Meds and Diabetes Risk</vt:lpstr>
      <vt:lpstr>Diabetes 2 - Who is at Risk?  (ADA 2024 Clinical Practice Guidelines)</vt:lpstr>
      <vt:lpstr>PowerPoint Presentation</vt:lpstr>
      <vt:lpstr>Poll Question 2 </vt:lpstr>
      <vt:lpstr>Natural History of Diabetes</vt:lpstr>
      <vt:lpstr>PreDiabetes is FREAKING ME OUT</vt:lpstr>
      <vt:lpstr>Poll Question 3</vt:lpstr>
      <vt:lpstr>3. Detecting PreDiabetes Matters</vt:lpstr>
      <vt:lpstr>3. Prevent or Delay Diabetes for those with Prediabetes</vt:lpstr>
      <vt:lpstr>3. Prediabetes Pharmacologic Intervention</vt:lpstr>
      <vt:lpstr>PowerPoint Presentation</vt:lpstr>
      <vt:lpstr>Quick Question 4</vt:lpstr>
      <vt:lpstr>Medication Taking Behaviors</vt:lpstr>
      <vt:lpstr>PowerPoint Presentation</vt:lpstr>
      <vt:lpstr>Diabetes is Complex</vt:lpstr>
      <vt:lpstr>Remember by Joy Harjo – Poet Laureate</vt:lpstr>
      <vt:lpstr>Person Centered Care </vt:lpstr>
      <vt:lpstr>Let’s meet people where they are at.</vt:lpstr>
      <vt:lpstr>Type 1 ~ Immune Mediated  5-10% of Diabetes</vt:lpstr>
      <vt:lpstr>Poll Question 5</vt:lpstr>
      <vt:lpstr>How do we know someone has Type 1 vs Type 2?</vt:lpstr>
      <vt:lpstr> Determine if Type 1 - Use AABBCC Approach</vt:lpstr>
      <vt:lpstr>Type 1 Diabetes Features?</vt:lpstr>
      <vt:lpstr>Type 1 Diabetes Progression</vt:lpstr>
      <vt:lpstr>3. Prevention or Delay of Diabetes and Associated Comorbidities (for Preclinical Type 1 Diabetes) </vt:lpstr>
      <vt:lpstr>Type 1 &amp; Lifestyle Prevention</vt:lpstr>
      <vt:lpstr>Pharmacologic Intervention to Delay Symptomatic Type 1 (in Stage 2)</vt:lpstr>
      <vt:lpstr>Type 1 (stage 2) Delayed with Teplizumab by 2 years     www.DiabetesTrialNet.org</vt:lpstr>
      <vt:lpstr>Quick Question 6</vt:lpstr>
      <vt:lpstr>Medalist Study – Harvard Joslin Diabetes Center </vt:lpstr>
      <vt:lpstr>What kind of Diabetes?</vt:lpstr>
      <vt:lpstr>What type of Diabetes?</vt:lpstr>
      <vt:lpstr>Latent AutoImmunity Diabetes in Adults (LADA)</vt:lpstr>
      <vt:lpstr>LADA Clinical Features Compared to Type 2</vt:lpstr>
      <vt:lpstr>PowerPoint Presentation</vt:lpstr>
      <vt:lpstr>Signs of Diabetes</vt:lpstr>
      <vt:lpstr>PowerPoint Presentation</vt:lpstr>
      <vt:lpstr>What is Type 2 Diabetes?</vt:lpstr>
      <vt:lpstr>Ominous Octet</vt:lpstr>
      <vt:lpstr>Poll Question 7 </vt:lpstr>
      <vt:lpstr> SGLT2 Inhibitors- “Glucoretics” </vt:lpstr>
      <vt:lpstr>Benefits of SGLT-2 Inhibitors</vt:lpstr>
      <vt:lpstr>Side Effects of SGLT-2 Inhibitors</vt:lpstr>
      <vt:lpstr>SGLT-2i Indications Summary</vt:lpstr>
      <vt:lpstr>Comparison of Type 1,Type 2, LADA</vt:lpstr>
      <vt:lpstr>“Getting diabetes saved my life.”  ~ Sherri Sheperd</vt:lpstr>
      <vt:lpstr>Other Types of Diabetes</vt:lpstr>
      <vt:lpstr>Other Specific Types of DM</vt:lpstr>
      <vt:lpstr>Screening in early Pregnancy</vt:lpstr>
      <vt:lpstr>Gestational Diabetes and Pregnancy</vt:lpstr>
      <vt:lpstr>DiaBingo</vt:lpstr>
      <vt:lpstr>Sulfonylureas - Secretagogues or “Squirters”</vt:lpstr>
      <vt:lpstr>Reducing Hypoglycemia</vt:lpstr>
      <vt:lpstr>Hypoglycemia (Glucose) Alert Values</vt:lpstr>
      <vt:lpstr>Hypoglycemia: Clinical Risk Factors  </vt:lpstr>
      <vt:lpstr>Components of hypoglycemia prevention for high-risk individuals at initial, follow-up, and annual visits</vt:lpstr>
      <vt:lpstr>Tx of Level 2 &amp; 3 Hypoglycemia</vt:lpstr>
      <vt:lpstr>PowerPoint Presentation</vt:lpstr>
      <vt:lpstr>Poll Question 8</vt:lpstr>
      <vt:lpstr>If on insulin or sulfonylurea – special precautions required</vt:lpstr>
      <vt:lpstr>PowerPoint Presentation</vt:lpstr>
      <vt:lpstr>Quick Question 9</vt:lpstr>
      <vt:lpstr>8. Obesity and Weight Management for Prevention &amp; Treatment of Type 2 Diabetes</vt:lpstr>
      <vt:lpstr>Weight is a Heavy Issue</vt:lpstr>
      <vt:lpstr>Person-centered communication</vt:lpstr>
      <vt:lpstr>Use of BMI and Other Assessments</vt:lpstr>
      <vt:lpstr>Weight Loss is Helpful</vt:lpstr>
      <vt:lpstr>Action of GLP-1 and GIP</vt:lpstr>
      <vt:lpstr>Pocket Card: GLP-1 &amp; GIP RA  </vt:lpstr>
      <vt:lpstr>A1C Lowering with GLP-1 RA</vt:lpstr>
      <vt:lpstr>Weight Loss with GLP-1 RA</vt:lpstr>
      <vt:lpstr>Counseling Points: GLP-1 RA &amp; GLP-1/GIP</vt:lpstr>
      <vt:lpstr>Poll Question 10 </vt:lpstr>
      <vt:lpstr>ADA Algorithm: Where do GLP-1 Fit? </vt:lpstr>
      <vt:lpstr>ADA Meds Algorithm</vt:lpstr>
      <vt:lpstr>GLP-1/GIP Receptor Agonist Indications</vt:lpstr>
      <vt:lpstr>GLP-1 /GIPs Approved for Weight Loss</vt:lpstr>
      <vt:lpstr>Metabolic Surgery Stats</vt:lpstr>
      <vt:lpstr>Treatment options for BMI 25+</vt:lpstr>
      <vt:lpstr>6. Glycemic Goals &amp; Hypo</vt:lpstr>
      <vt:lpstr>ABC’s of Diabetes  </vt:lpstr>
      <vt:lpstr>6. Glycemic Targets for Non-Pregnant Adults</vt:lpstr>
      <vt:lpstr>6. Glycemic Targets Individualize Targets – ADA  </vt:lpstr>
      <vt:lpstr>A1c and Estimated Avg Glucose (eAG)  </vt:lpstr>
      <vt:lpstr>PowerPoint Presentation</vt:lpstr>
      <vt:lpstr>Diabetes Bingo “DiaBingo”  Shout out Right Answer</vt:lpstr>
      <vt:lpstr>PowerPoint Presentation</vt:lpstr>
      <vt:lpstr>“The highest form of wisdom is kindness.”  The Talmud</vt:lpstr>
      <vt:lpstr>ADA 2024 Summary for Exams</vt:lpstr>
      <vt:lpstr>DiaBingo- G</vt:lpstr>
      <vt:lpstr>ADA 2024 Standard 11 - Chronic Kidney Disease and Risk Management</vt:lpstr>
      <vt:lpstr>Poll Question 5  </vt:lpstr>
      <vt:lpstr>PowerPoint Presentation</vt:lpstr>
      <vt:lpstr>Diabetes + CKD – Increases CVD Risk</vt:lpstr>
      <vt:lpstr>ADA Meds Management</vt:lpstr>
      <vt:lpstr>Choosing glucose-lowering medication in people with Chronic Kidney Disease</vt:lpstr>
      <vt:lpstr>SGLT2 Inhibitor CKD Evidence Summary</vt:lpstr>
      <vt:lpstr>SGLT-2 Inhibitor Dosing &amp; Indication</vt:lpstr>
      <vt:lpstr> Standard 11 – Protect Kidneys</vt:lpstr>
      <vt:lpstr>Finereone’s Place in Therapy</vt:lpstr>
      <vt:lpstr>Finerenone Resource</vt:lpstr>
      <vt:lpstr>Kidney Goals and MNT</vt:lpstr>
      <vt:lpstr>Diabetes Meds Lower CardioRenal Risk  </vt:lpstr>
      <vt:lpstr>10. Cardiovascular Disease and Risk Management</vt:lpstr>
      <vt:lpstr>PowerPoint Presentation</vt:lpstr>
      <vt:lpstr>Assess ASCVD and Heart Failure Risk Yearly</vt:lpstr>
      <vt:lpstr>Poll Question 13</vt:lpstr>
      <vt:lpstr>BP and Diabetes Targets </vt:lpstr>
      <vt:lpstr>Lipid and HTN Meds Cheat Sheets</vt:lpstr>
      <vt:lpstr>BP Treatment in addition to Lifestyle</vt:lpstr>
      <vt:lpstr>PowerPoint Presentation</vt:lpstr>
      <vt:lpstr>Poll Question 14</vt:lpstr>
      <vt:lpstr>Lipid Monitoring and Lifestyle Treatment Strategies</vt:lpstr>
      <vt:lpstr>Statin Therapy</vt:lpstr>
      <vt:lpstr>PowerPoint Presentation</vt:lpstr>
      <vt:lpstr>  Lipid Therapy in Diabetes by Age</vt:lpstr>
      <vt:lpstr>Coronary Vessel Disease Meds</vt:lpstr>
      <vt:lpstr>A 67 yr old man, smokes ppd</vt:lpstr>
      <vt:lpstr>A 67 yr old man, smokes ppd</vt:lpstr>
      <vt:lpstr>ReVive 5 Steps</vt:lpstr>
      <vt:lpstr>Embark Trial</vt:lpstr>
      <vt:lpstr>Impact of Embark Trial</vt:lpstr>
      <vt:lpstr>Embark Trial Takeaways</vt:lpstr>
      <vt:lpstr>Releasing the Brake </vt:lpstr>
      <vt:lpstr>Embark Trial Takeaways</vt:lpstr>
      <vt:lpstr>Embark Trial – Emotions as Priority</vt:lpstr>
      <vt:lpstr>Trusting our Intuition</vt:lpstr>
      <vt:lpstr>Emotion Based Approach and DD</vt:lpstr>
      <vt:lpstr>Conversational Tools You Can Use To Address DD In Your Practice</vt:lpstr>
      <vt:lpstr>PowerPoint Presentation</vt:lpstr>
      <vt:lpstr>Tools │ #1. Open-Ended Questions</vt:lpstr>
      <vt:lpstr>Tools │ #1. Open-Ended Questions</vt:lpstr>
      <vt:lpstr>Tools │#2. Active Listening</vt:lpstr>
      <vt:lpstr>Tools │#3. Clinical Engagement Skills</vt:lpstr>
      <vt:lpstr> Clinical Engagement Tools: Label &amp; Address Feelings </vt:lpstr>
      <vt:lpstr> Clinical Engagement Tools: Label &amp; Address Feelings </vt:lpstr>
      <vt:lpstr> Clinical Engagement Tools: Label &amp; Address Feelings </vt:lpstr>
      <vt:lpstr>Clinical Engagement Tools: Summarize &amp; Reflect</vt:lpstr>
      <vt:lpstr> Clinical Engagement Tools: Summarize &amp; Reflect</vt:lpstr>
      <vt:lpstr> Clinical Engagement Tools: Normalize &amp; Accept </vt:lpstr>
      <vt:lpstr>Having the Conversation</vt:lpstr>
      <vt:lpstr>Case Study with MR</vt:lpstr>
      <vt:lpstr>Case Scenario with MR </vt:lpstr>
      <vt:lpstr>MR says</vt:lpstr>
      <vt:lpstr>We ask MR</vt:lpstr>
      <vt:lpstr>Blood Sugars with Diabetes</vt:lpstr>
      <vt:lpstr>At least 42 factors affect glucose!</vt:lpstr>
      <vt:lpstr>Physiologic Insulin Secretion:    24-Hour Profile </vt:lpstr>
      <vt:lpstr>BGM vs CGM</vt:lpstr>
      <vt:lpstr>Ambulatory Glucose Profile Report</vt:lpstr>
      <vt:lpstr>Time in Range</vt:lpstr>
      <vt:lpstr>Examples of More Helpful Expectations</vt:lpstr>
      <vt:lpstr> Help Establish Helpful Expectations </vt:lpstr>
      <vt:lpstr>Unhelpful Expectations are Part of DD Stories (See Handout) and Lead to Unhelpful Conclusions</vt:lpstr>
      <vt:lpstr>Example of A More Helpful Expectation: From Perfectionism to “Healthy Good Enough”</vt:lpstr>
      <vt:lpstr>Having A Different Kind Of Conversation</vt:lpstr>
      <vt:lpstr>Diabetes Distress Stories</vt:lpstr>
      <vt:lpstr>Having the Conversation</vt:lpstr>
      <vt:lpstr>Having the Conversation</vt:lpstr>
      <vt:lpstr>RT not sure what to tell partner</vt:lpstr>
      <vt:lpstr>Having the Conversation</vt:lpstr>
      <vt:lpstr>Hypoglycemia Conversation</vt:lpstr>
      <vt:lpstr>Create a Judgement Free Zone – Roll out the Carpet of Acceptance</vt:lpstr>
      <vt:lpstr>List of typical “Problem Causers.”</vt:lpstr>
      <vt:lpstr>PowerPoint Presentation</vt:lpstr>
      <vt:lpstr>The 5 M’s</vt:lpstr>
      <vt:lpstr>Informed vs Wise Decisions</vt:lpstr>
      <vt:lpstr>Making the Wise Choice </vt:lpstr>
      <vt:lpstr>Insulin Duration and Stacking</vt:lpstr>
      <vt:lpstr>Having the Conversation</vt:lpstr>
      <vt:lpstr>Stacking Conversation</vt:lpstr>
      <vt:lpstr>Be a Detective – What is the Issue?</vt:lpstr>
      <vt:lpstr>JR keeps getting low when bike riding</vt:lpstr>
      <vt:lpstr> Adjustments for Activity</vt:lpstr>
      <vt:lpstr>Drops with Exercise – JR Log</vt:lpstr>
      <vt:lpstr>Exercise Hypo – JR’s Situation</vt:lpstr>
      <vt:lpstr>ReVive 5 – Explore Problem &amp; Identify Patterns</vt:lpstr>
      <vt:lpstr>JR Decides and Makes a Plan </vt:lpstr>
      <vt:lpstr>Helping People Succeed</vt:lpstr>
      <vt:lpstr>Checking in with JR 2 weeks later</vt:lpstr>
      <vt:lpstr>Setting Up Experiment/ Taking Action</vt:lpstr>
      <vt:lpstr>What is happening here?</vt:lpstr>
      <vt:lpstr>Diabetes Detectives</vt:lpstr>
      <vt:lpstr>RT Loves Eating Out</vt:lpstr>
      <vt:lpstr>RT Sets up Experiment/ Takes Action</vt:lpstr>
      <vt:lpstr>Checking in with RT 2 weeks later</vt:lpstr>
      <vt:lpstr>Checking in with RT 2 weeks later</vt:lpstr>
      <vt:lpstr>Avoid and Lean Into</vt:lpstr>
      <vt:lpstr>ReVive 5 Program – Fresh Perspective</vt:lpstr>
      <vt:lpstr>ReVive 5 Steps</vt:lpstr>
      <vt:lpstr>DiaBingo - N</vt:lpstr>
      <vt:lpstr>Thank You – Questions?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DNSS</dc:creator>
  <cp:lastModifiedBy>Beverly Thomassian</cp:lastModifiedBy>
  <cp:revision>780</cp:revision>
  <cp:lastPrinted>2024-09-25T20:30:13Z</cp:lastPrinted>
  <dcterms:created xsi:type="dcterms:W3CDTF">2014-04-17T17:56:59Z</dcterms:created>
  <dcterms:modified xsi:type="dcterms:W3CDTF">2024-10-16T18:57:28Z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DES PPT template</vt:lpwstr>
  </property>
  <property fmtid="{D5CDD505-2E9C-101B-9397-08002B2CF9AE}" pid="3" name="ArticulateUseProject">
    <vt:lpwstr>1</vt:lpwstr>
  </property>
  <property fmtid="{D5CDD505-2E9C-101B-9397-08002B2CF9AE}" pid="4" name="ArticulateProjectVersion">
    <vt:lpwstr>7</vt:lpwstr>
  </property>
  <property fmtid="{D5CDD505-2E9C-101B-9397-08002B2CF9AE}" pid="5" name="ArticulateGUID">
    <vt:lpwstr>1F256B47-A1E3-4BA4-9FB8-D369DDBB301B</vt:lpwstr>
  </property>
  <property fmtid="{D5CDD505-2E9C-101B-9397-08002B2CF9AE}" pid="6" name="ArticulateProjectFull">
    <vt:lpwstr>C:\Users\beverly\Documents\Dropbox\A DES Admin Folder\boot camp\2015 Spring BootCamp\Boot Camp Class 2 2015.ppta</vt:lpwstr>
  </property>
</Properties>
</file>