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15.xml" ContentType="application/vnd.openxmlformats-officedocument.presentationml.tags+xml"/>
  <Override PartName="/ppt/notesSlides/notesSlide9.xml" ContentType="application/vnd.openxmlformats-officedocument.presentationml.notesSlide+xml"/>
  <Override PartName="/ppt/tags/tag16.xml" ContentType="application/vnd.openxmlformats-officedocument.presentationml.tags+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tags/tag20.xml" ContentType="application/vnd.openxmlformats-officedocument.presentationml.tags+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317" r:id="rId1"/>
    <p:sldMasterId id="2147484329" r:id="rId2"/>
  </p:sldMasterIdLst>
  <p:notesMasterIdLst>
    <p:notesMasterId r:id="rId91"/>
  </p:notesMasterIdLst>
  <p:handoutMasterIdLst>
    <p:handoutMasterId r:id="rId92"/>
  </p:handoutMasterIdLst>
  <p:sldIdLst>
    <p:sldId id="2145707145" r:id="rId3"/>
    <p:sldId id="3600" r:id="rId4"/>
    <p:sldId id="2145707158" r:id="rId5"/>
    <p:sldId id="2145707205" r:id="rId6"/>
    <p:sldId id="2145707208" r:id="rId7"/>
    <p:sldId id="2145707207" r:id="rId8"/>
    <p:sldId id="3354" r:id="rId9"/>
    <p:sldId id="760" r:id="rId10"/>
    <p:sldId id="720" r:id="rId11"/>
    <p:sldId id="3612" r:id="rId12"/>
    <p:sldId id="2069" r:id="rId13"/>
    <p:sldId id="2068" r:id="rId14"/>
    <p:sldId id="749" r:id="rId15"/>
    <p:sldId id="2145707209" r:id="rId16"/>
    <p:sldId id="2058" r:id="rId17"/>
    <p:sldId id="2059" r:id="rId18"/>
    <p:sldId id="1033" r:id="rId19"/>
    <p:sldId id="3613" r:id="rId20"/>
    <p:sldId id="2067" r:id="rId21"/>
    <p:sldId id="2057" r:id="rId22"/>
    <p:sldId id="2052" r:id="rId23"/>
    <p:sldId id="3614" r:id="rId24"/>
    <p:sldId id="2054" r:id="rId25"/>
    <p:sldId id="2066" r:id="rId26"/>
    <p:sldId id="2073" r:id="rId27"/>
    <p:sldId id="2074" r:id="rId28"/>
    <p:sldId id="2075" r:id="rId29"/>
    <p:sldId id="2076" r:id="rId30"/>
    <p:sldId id="2077" r:id="rId31"/>
    <p:sldId id="2810" r:id="rId32"/>
    <p:sldId id="2811" r:id="rId33"/>
    <p:sldId id="2812" r:id="rId34"/>
    <p:sldId id="2070" r:id="rId35"/>
    <p:sldId id="2082" r:id="rId36"/>
    <p:sldId id="735" r:id="rId37"/>
    <p:sldId id="2056" r:id="rId38"/>
    <p:sldId id="2081" r:id="rId39"/>
    <p:sldId id="2080" r:id="rId40"/>
    <p:sldId id="2083" r:id="rId41"/>
    <p:sldId id="891" r:id="rId42"/>
    <p:sldId id="723" r:id="rId43"/>
    <p:sldId id="724" r:id="rId44"/>
    <p:sldId id="2079" r:id="rId45"/>
    <p:sldId id="737" r:id="rId46"/>
    <p:sldId id="722" r:id="rId47"/>
    <p:sldId id="752" r:id="rId48"/>
    <p:sldId id="725" r:id="rId49"/>
    <p:sldId id="753" r:id="rId50"/>
    <p:sldId id="726" r:id="rId51"/>
    <p:sldId id="727" r:id="rId52"/>
    <p:sldId id="728" r:id="rId53"/>
    <p:sldId id="705" r:id="rId54"/>
    <p:sldId id="706" r:id="rId55"/>
    <p:sldId id="707" r:id="rId56"/>
    <p:sldId id="3618" r:id="rId57"/>
    <p:sldId id="2086" r:id="rId58"/>
    <p:sldId id="729" r:id="rId59"/>
    <p:sldId id="717" r:id="rId60"/>
    <p:sldId id="681" r:id="rId61"/>
    <p:sldId id="966" r:id="rId62"/>
    <p:sldId id="3620" r:id="rId63"/>
    <p:sldId id="731" r:id="rId64"/>
    <p:sldId id="3615" r:id="rId65"/>
    <p:sldId id="3616" r:id="rId66"/>
    <p:sldId id="2141411144" r:id="rId67"/>
    <p:sldId id="3625" r:id="rId68"/>
    <p:sldId id="744" r:id="rId69"/>
    <p:sldId id="3619" r:id="rId70"/>
    <p:sldId id="745" r:id="rId71"/>
    <p:sldId id="3621" r:id="rId72"/>
    <p:sldId id="747" r:id="rId73"/>
    <p:sldId id="3374" r:id="rId74"/>
    <p:sldId id="3375" r:id="rId75"/>
    <p:sldId id="3623" r:id="rId76"/>
    <p:sldId id="3622" r:id="rId77"/>
    <p:sldId id="2141411145" r:id="rId78"/>
    <p:sldId id="688" r:id="rId79"/>
    <p:sldId id="687" r:id="rId80"/>
    <p:sldId id="736" r:id="rId81"/>
    <p:sldId id="742" r:id="rId82"/>
    <p:sldId id="740" r:id="rId83"/>
    <p:sldId id="741" r:id="rId84"/>
    <p:sldId id="2084" r:id="rId85"/>
    <p:sldId id="2085" r:id="rId86"/>
    <p:sldId id="3357" r:id="rId87"/>
    <p:sldId id="694" r:id="rId88"/>
    <p:sldId id="697" r:id="rId89"/>
    <p:sldId id="700" r:id="rId90"/>
  </p:sldIdLst>
  <p:sldSz cx="9144000" cy="6858000" type="screen4x3"/>
  <p:notesSz cx="7315200" cy="9601200"/>
  <p:custDataLst>
    <p:tags r:id="rId93"/>
  </p:custDataLst>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D971"/>
    <a:srgbClr val="FFFF66"/>
    <a:srgbClr val="33CC33"/>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7" autoAdjust="0"/>
    <p:restoredTop sz="86441" autoAdjust="0"/>
  </p:normalViewPr>
  <p:slideViewPr>
    <p:cSldViewPr>
      <p:cViewPr varScale="1">
        <p:scale>
          <a:sx n="61" d="100"/>
          <a:sy n="61" d="100"/>
        </p:scale>
        <p:origin x="78" y="834"/>
      </p:cViewPr>
      <p:guideLst>
        <p:guide orient="horz" pos="2160"/>
        <p:guide pos="2880"/>
      </p:guideLst>
    </p:cSldViewPr>
  </p:slideViewPr>
  <p:outlineViewPr>
    <p:cViewPr>
      <p:scale>
        <a:sx n="33" d="100"/>
        <a:sy n="33" d="100"/>
      </p:scale>
      <p:origin x="0" y="-2562"/>
    </p:cViewPr>
  </p:outlineViewPr>
  <p:notesTextViewPr>
    <p:cViewPr>
      <p:scale>
        <a:sx n="100" d="100"/>
        <a:sy n="100" d="100"/>
      </p:scale>
      <p:origin x="0" y="0"/>
    </p:cViewPr>
  </p:notesTextViewPr>
  <p:sorterViewPr>
    <p:cViewPr varScale="1">
      <p:scale>
        <a:sx n="1" d="1"/>
        <a:sy n="1" d="1"/>
      </p:scale>
      <p:origin x="0" y="0"/>
    </p:cViewPr>
  </p:sorterViewPr>
  <p:notesViewPr>
    <p:cSldViewPr>
      <p:cViewPr varScale="1">
        <p:scale>
          <a:sx n="80" d="100"/>
          <a:sy n="80" d="100"/>
        </p:scale>
        <p:origin x="3888" y="10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tags" Target="tags/tag1.xml"/></Relationships>
</file>

<file path=ppt/diagrams/_rels/data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37.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svg"/><Relationship Id="rId1" Type="http://schemas.openxmlformats.org/officeDocument/2006/relationships/image" Target="../media/image36.png"/><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37.sv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305F13-7023-4F70-AE07-2B22B268EDD8}" type="doc">
      <dgm:prSet loTypeId="urn:microsoft.com/office/officeart/2005/8/layout/default" loCatId="list" qsTypeId="urn:microsoft.com/office/officeart/2005/8/quickstyle/3d3" qsCatId="3D" csTypeId="urn:microsoft.com/office/officeart/2005/8/colors/accent1_4" csCatId="accent1" phldr="1"/>
      <dgm:spPr/>
      <dgm:t>
        <a:bodyPr/>
        <a:lstStyle/>
        <a:p>
          <a:endParaRPr lang="en-US"/>
        </a:p>
      </dgm:t>
    </dgm:pt>
    <dgm:pt modelId="{33FAD574-F0D7-41EC-81A9-988D8AABC9A1}">
      <dgm:prSet/>
      <dgm:spPr/>
      <dgm:t>
        <a:bodyPr/>
        <a:lstStyle/>
        <a:p>
          <a:r>
            <a:rPr lang="en-US" dirty="0"/>
            <a:t>Super Ager</a:t>
          </a:r>
        </a:p>
      </dgm:t>
    </dgm:pt>
    <dgm:pt modelId="{4E97A171-2137-481F-BE6F-3F7BBB89ECD0}" type="parTrans" cxnId="{7A93ABA2-E805-4F1E-846C-7A2C39809BA3}">
      <dgm:prSet/>
      <dgm:spPr/>
      <dgm:t>
        <a:bodyPr/>
        <a:lstStyle/>
        <a:p>
          <a:endParaRPr lang="en-US"/>
        </a:p>
      </dgm:t>
    </dgm:pt>
    <dgm:pt modelId="{9B6D62A4-79F4-4606-99C8-FEF48F49C287}" type="sibTrans" cxnId="{7A93ABA2-E805-4F1E-846C-7A2C39809BA3}">
      <dgm:prSet/>
      <dgm:spPr/>
      <dgm:t>
        <a:bodyPr/>
        <a:lstStyle/>
        <a:p>
          <a:endParaRPr lang="en-US"/>
        </a:p>
      </dgm:t>
    </dgm:pt>
    <dgm:pt modelId="{63753079-1678-42CB-94D9-BDDFD1002654}">
      <dgm:prSet/>
      <dgm:spPr/>
      <dgm:t>
        <a:bodyPr/>
        <a:lstStyle/>
        <a:p>
          <a:r>
            <a:rPr lang="en-US" dirty="0"/>
            <a:t>Older</a:t>
          </a:r>
        </a:p>
      </dgm:t>
    </dgm:pt>
    <dgm:pt modelId="{2DD56FAD-2277-4410-9AB2-D774AEEE17B7}" type="parTrans" cxnId="{A48AF614-8477-4DF5-A70D-F75416A3CEBA}">
      <dgm:prSet/>
      <dgm:spPr/>
      <dgm:t>
        <a:bodyPr/>
        <a:lstStyle/>
        <a:p>
          <a:endParaRPr lang="en-US"/>
        </a:p>
      </dgm:t>
    </dgm:pt>
    <dgm:pt modelId="{4EFEE54B-1D07-4451-8543-35BB33B38D75}" type="sibTrans" cxnId="{A48AF614-8477-4DF5-A70D-F75416A3CEBA}">
      <dgm:prSet/>
      <dgm:spPr/>
      <dgm:t>
        <a:bodyPr/>
        <a:lstStyle/>
        <a:p>
          <a:endParaRPr lang="en-US"/>
        </a:p>
      </dgm:t>
    </dgm:pt>
    <dgm:pt modelId="{B5A3000C-D901-4277-A551-7ACE23BB8562}">
      <dgm:prSet/>
      <dgm:spPr/>
      <dgm:t>
        <a:bodyPr/>
        <a:lstStyle/>
        <a:p>
          <a:r>
            <a:rPr lang="en-US"/>
            <a:t>Elderly</a:t>
          </a:r>
        </a:p>
      </dgm:t>
    </dgm:pt>
    <dgm:pt modelId="{553E8BEB-EB90-4BA0-BE1E-1FD444C19A45}" type="parTrans" cxnId="{61D56591-F0C8-4BB2-85D4-DC24F11BB94D}">
      <dgm:prSet/>
      <dgm:spPr/>
      <dgm:t>
        <a:bodyPr/>
        <a:lstStyle/>
        <a:p>
          <a:endParaRPr lang="en-US"/>
        </a:p>
      </dgm:t>
    </dgm:pt>
    <dgm:pt modelId="{52C7D382-0ED2-46E2-9CC4-D13DD1560E3B}" type="sibTrans" cxnId="{61D56591-F0C8-4BB2-85D4-DC24F11BB94D}">
      <dgm:prSet/>
      <dgm:spPr/>
      <dgm:t>
        <a:bodyPr/>
        <a:lstStyle/>
        <a:p>
          <a:endParaRPr lang="en-US"/>
        </a:p>
      </dgm:t>
    </dgm:pt>
    <dgm:pt modelId="{279BFDB9-2201-4462-8798-9B2E31B49C4E}">
      <dgm:prSet/>
      <dgm:spPr/>
      <dgm:t>
        <a:bodyPr/>
        <a:lstStyle/>
        <a:p>
          <a:r>
            <a:rPr lang="en-US"/>
            <a:t>Aged</a:t>
          </a:r>
        </a:p>
      </dgm:t>
    </dgm:pt>
    <dgm:pt modelId="{C18758ED-9B74-4837-9C53-28E8AEDA6EEE}" type="parTrans" cxnId="{2F1FB53F-E7C6-428C-8079-E48A019F2211}">
      <dgm:prSet/>
      <dgm:spPr/>
      <dgm:t>
        <a:bodyPr/>
        <a:lstStyle/>
        <a:p>
          <a:endParaRPr lang="en-US"/>
        </a:p>
      </dgm:t>
    </dgm:pt>
    <dgm:pt modelId="{C7733050-1189-4771-AB8E-DFCE8525AE0D}" type="sibTrans" cxnId="{2F1FB53F-E7C6-428C-8079-E48A019F2211}">
      <dgm:prSet/>
      <dgm:spPr/>
      <dgm:t>
        <a:bodyPr/>
        <a:lstStyle/>
        <a:p>
          <a:endParaRPr lang="en-US"/>
        </a:p>
      </dgm:t>
    </dgm:pt>
    <dgm:pt modelId="{3C23552F-E7FB-41EE-A18C-EA76420F8673}">
      <dgm:prSet/>
      <dgm:spPr/>
      <dgm:t>
        <a:bodyPr/>
        <a:lstStyle/>
        <a:p>
          <a:r>
            <a:rPr lang="en-US"/>
            <a:t>Senior  </a:t>
          </a:r>
        </a:p>
      </dgm:t>
    </dgm:pt>
    <dgm:pt modelId="{0E4B8F1F-B6E1-48A1-B6B6-07BECBF758A3}" type="parTrans" cxnId="{EDB9B8B6-260A-4D92-88EB-26104EEB05FB}">
      <dgm:prSet/>
      <dgm:spPr/>
      <dgm:t>
        <a:bodyPr/>
        <a:lstStyle/>
        <a:p>
          <a:endParaRPr lang="en-US"/>
        </a:p>
      </dgm:t>
    </dgm:pt>
    <dgm:pt modelId="{7BEEBDA5-314B-4CD6-A972-112731DBDFA6}" type="sibTrans" cxnId="{EDB9B8B6-260A-4D92-88EB-26104EEB05FB}">
      <dgm:prSet/>
      <dgm:spPr/>
      <dgm:t>
        <a:bodyPr/>
        <a:lstStyle/>
        <a:p>
          <a:endParaRPr lang="en-US"/>
        </a:p>
      </dgm:t>
    </dgm:pt>
    <dgm:pt modelId="{948A09C2-4954-4F28-BC43-8922DB101D53}">
      <dgm:prSet/>
      <dgm:spPr/>
      <dgm:t>
        <a:bodyPr/>
        <a:lstStyle/>
        <a:p>
          <a:r>
            <a:rPr lang="en-US"/>
            <a:t>Seasoned Citizen</a:t>
          </a:r>
        </a:p>
      </dgm:t>
    </dgm:pt>
    <dgm:pt modelId="{2DB3BD2E-BBE8-4E33-B95D-36CA99A38F9A}" type="parTrans" cxnId="{101020AA-D179-404C-8B7A-34B766F53DA8}">
      <dgm:prSet/>
      <dgm:spPr/>
      <dgm:t>
        <a:bodyPr/>
        <a:lstStyle/>
        <a:p>
          <a:endParaRPr lang="en-US"/>
        </a:p>
      </dgm:t>
    </dgm:pt>
    <dgm:pt modelId="{F7F9C3A6-55F3-47FD-AA7C-1D881AAAF6F0}" type="sibTrans" cxnId="{101020AA-D179-404C-8B7A-34B766F53DA8}">
      <dgm:prSet/>
      <dgm:spPr/>
      <dgm:t>
        <a:bodyPr/>
        <a:lstStyle/>
        <a:p>
          <a:endParaRPr lang="en-US"/>
        </a:p>
      </dgm:t>
    </dgm:pt>
    <dgm:pt modelId="{B7AB91AA-AD61-4939-9569-4BC97A59622A}">
      <dgm:prSet/>
      <dgm:spPr/>
      <dgm:t>
        <a:bodyPr/>
        <a:lstStyle/>
        <a:p>
          <a:r>
            <a:rPr lang="en-US"/>
            <a:t>Elder </a:t>
          </a:r>
        </a:p>
      </dgm:t>
    </dgm:pt>
    <dgm:pt modelId="{280CAD79-2054-4AC6-BF52-E97DF5EA9981}" type="parTrans" cxnId="{6E233309-0BCF-41D4-A781-CE6820EE8E8E}">
      <dgm:prSet/>
      <dgm:spPr/>
      <dgm:t>
        <a:bodyPr/>
        <a:lstStyle/>
        <a:p>
          <a:endParaRPr lang="en-US"/>
        </a:p>
      </dgm:t>
    </dgm:pt>
    <dgm:pt modelId="{BDEF5138-23EA-47DB-AC4B-D7B0A0072A64}" type="sibTrans" cxnId="{6E233309-0BCF-41D4-A781-CE6820EE8E8E}">
      <dgm:prSet/>
      <dgm:spPr/>
      <dgm:t>
        <a:bodyPr/>
        <a:lstStyle/>
        <a:p>
          <a:endParaRPr lang="en-US"/>
        </a:p>
      </dgm:t>
    </dgm:pt>
    <dgm:pt modelId="{C95A0C61-A484-403D-AC36-9C835965607C}">
      <dgm:prSet/>
      <dgm:spPr/>
      <dgm:t>
        <a:bodyPr/>
        <a:lstStyle/>
        <a:p>
          <a:r>
            <a:rPr lang="en-US"/>
            <a:t>Retiree</a:t>
          </a:r>
        </a:p>
      </dgm:t>
    </dgm:pt>
    <dgm:pt modelId="{04BA12C5-98F7-44CE-9C2D-670B5B7A40CC}" type="parTrans" cxnId="{9ADC9FF8-ACA4-4124-8DE3-D5762CCBEE45}">
      <dgm:prSet/>
      <dgm:spPr/>
      <dgm:t>
        <a:bodyPr/>
        <a:lstStyle/>
        <a:p>
          <a:endParaRPr lang="en-US"/>
        </a:p>
      </dgm:t>
    </dgm:pt>
    <dgm:pt modelId="{5020C7F9-9A60-4B33-A6BB-6200F173DCDE}" type="sibTrans" cxnId="{9ADC9FF8-ACA4-4124-8DE3-D5762CCBEE45}">
      <dgm:prSet/>
      <dgm:spPr/>
      <dgm:t>
        <a:bodyPr/>
        <a:lstStyle/>
        <a:p>
          <a:endParaRPr lang="en-US"/>
        </a:p>
      </dgm:t>
    </dgm:pt>
    <dgm:pt modelId="{F12C7B59-E354-4F06-8653-4137F3C0AA14}">
      <dgm:prSet/>
      <dgm:spPr/>
      <dgm:t>
        <a:bodyPr/>
        <a:lstStyle/>
        <a:p>
          <a:r>
            <a:rPr lang="en-US"/>
            <a:t>Geriatric</a:t>
          </a:r>
        </a:p>
      </dgm:t>
    </dgm:pt>
    <dgm:pt modelId="{DF90CB14-30CB-4606-8F89-D5E88A9F046F}" type="parTrans" cxnId="{5AB5DB16-AB14-43F1-8B3E-D1BD29512F33}">
      <dgm:prSet/>
      <dgm:spPr/>
      <dgm:t>
        <a:bodyPr/>
        <a:lstStyle/>
        <a:p>
          <a:endParaRPr lang="en-US"/>
        </a:p>
      </dgm:t>
    </dgm:pt>
    <dgm:pt modelId="{26BCEB43-93FF-48AD-A574-9CD4ECFC7A73}" type="sibTrans" cxnId="{5AB5DB16-AB14-43F1-8B3E-D1BD29512F33}">
      <dgm:prSet/>
      <dgm:spPr/>
      <dgm:t>
        <a:bodyPr/>
        <a:lstStyle/>
        <a:p>
          <a:endParaRPr lang="en-US"/>
        </a:p>
      </dgm:t>
    </dgm:pt>
    <dgm:pt modelId="{0AF59D24-1558-4565-B3BB-5590A401CEBB}" type="pres">
      <dgm:prSet presAssocID="{96305F13-7023-4F70-AE07-2B22B268EDD8}" presName="diagram" presStyleCnt="0">
        <dgm:presLayoutVars>
          <dgm:dir/>
          <dgm:resizeHandles val="exact"/>
        </dgm:presLayoutVars>
      </dgm:prSet>
      <dgm:spPr/>
    </dgm:pt>
    <dgm:pt modelId="{88E7724D-7C2C-4386-959F-4AFDF34B662F}" type="pres">
      <dgm:prSet presAssocID="{33FAD574-F0D7-41EC-81A9-988D8AABC9A1}" presName="node" presStyleLbl="node1" presStyleIdx="0" presStyleCnt="9">
        <dgm:presLayoutVars>
          <dgm:bulletEnabled val="1"/>
        </dgm:presLayoutVars>
      </dgm:prSet>
      <dgm:spPr/>
    </dgm:pt>
    <dgm:pt modelId="{9C4496F1-3906-491E-AD72-473BEA2AE2C8}" type="pres">
      <dgm:prSet presAssocID="{9B6D62A4-79F4-4606-99C8-FEF48F49C287}" presName="sibTrans" presStyleCnt="0"/>
      <dgm:spPr/>
    </dgm:pt>
    <dgm:pt modelId="{5BA878DF-A462-4B34-930B-382391852D6F}" type="pres">
      <dgm:prSet presAssocID="{63753079-1678-42CB-94D9-BDDFD1002654}" presName="node" presStyleLbl="node1" presStyleIdx="1" presStyleCnt="9">
        <dgm:presLayoutVars>
          <dgm:bulletEnabled val="1"/>
        </dgm:presLayoutVars>
      </dgm:prSet>
      <dgm:spPr/>
    </dgm:pt>
    <dgm:pt modelId="{EDF3F5A3-D9DD-4F4F-BF07-799E17D0359C}" type="pres">
      <dgm:prSet presAssocID="{4EFEE54B-1D07-4451-8543-35BB33B38D75}" presName="sibTrans" presStyleCnt="0"/>
      <dgm:spPr/>
    </dgm:pt>
    <dgm:pt modelId="{E9F44E1C-01EF-4902-883A-36C603228DBE}" type="pres">
      <dgm:prSet presAssocID="{B5A3000C-D901-4277-A551-7ACE23BB8562}" presName="node" presStyleLbl="node1" presStyleIdx="2" presStyleCnt="9">
        <dgm:presLayoutVars>
          <dgm:bulletEnabled val="1"/>
        </dgm:presLayoutVars>
      </dgm:prSet>
      <dgm:spPr/>
    </dgm:pt>
    <dgm:pt modelId="{E08C644A-FD50-4652-B519-BB8652DD4C62}" type="pres">
      <dgm:prSet presAssocID="{52C7D382-0ED2-46E2-9CC4-D13DD1560E3B}" presName="sibTrans" presStyleCnt="0"/>
      <dgm:spPr/>
    </dgm:pt>
    <dgm:pt modelId="{C94D1FCD-D0F1-4D54-A517-0C61DCA8A797}" type="pres">
      <dgm:prSet presAssocID="{279BFDB9-2201-4462-8798-9B2E31B49C4E}" presName="node" presStyleLbl="node1" presStyleIdx="3" presStyleCnt="9">
        <dgm:presLayoutVars>
          <dgm:bulletEnabled val="1"/>
        </dgm:presLayoutVars>
      </dgm:prSet>
      <dgm:spPr/>
    </dgm:pt>
    <dgm:pt modelId="{4764F1D4-4C39-433C-AD37-AD1EF301D26C}" type="pres">
      <dgm:prSet presAssocID="{C7733050-1189-4771-AB8E-DFCE8525AE0D}" presName="sibTrans" presStyleCnt="0"/>
      <dgm:spPr/>
    </dgm:pt>
    <dgm:pt modelId="{C33554B1-0861-40C2-ABB3-A3F572356058}" type="pres">
      <dgm:prSet presAssocID="{3C23552F-E7FB-41EE-A18C-EA76420F8673}" presName="node" presStyleLbl="node1" presStyleIdx="4" presStyleCnt="9">
        <dgm:presLayoutVars>
          <dgm:bulletEnabled val="1"/>
        </dgm:presLayoutVars>
      </dgm:prSet>
      <dgm:spPr/>
    </dgm:pt>
    <dgm:pt modelId="{3D0A312B-EFB9-4F6F-B02D-63A5FF161573}" type="pres">
      <dgm:prSet presAssocID="{7BEEBDA5-314B-4CD6-A972-112731DBDFA6}" presName="sibTrans" presStyleCnt="0"/>
      <dgm:spPr/>
    </dgm:pt>
    <dgm:pt modelId="{72CA683F-277A-4633-8E3D-15B981DDEC7F}" type="pres">
      <dgm:prSet presAssocID="{948A09C2-4954-4F28-BC43-8922DB101D53}" presName="node" presStyleLbl="node1" presStyleIdx="5" presStyleCnt="9">
        <dgm:presLayoutVars>
          <dgm:bulletEnabled val="1"/>
        </dgm:presLayoutVars>
      </dgm:prSet>
      <dgm:spPr/>
    </dgm:pt>
    <dgm:pt modelId="{C820D9B2-2666-4BF6-88A7-CB42496914AB}" type="pres">
      <dgm:prSet presAssocID="{F7F9C3A6-55F3-47FD-AA7C-1D881AAAF6F0}" presName="sibTrans" presStyleCnt="0"/>
      <dgm:spPr/>
    </dgm:pt>
    <dgm:pt modelId="{552E022C-30B5-4255-8205-F4E1E84F87BF}" type="pres">
      <dgm:prSet presAssocID="{B7AB91AA-AD61-4939-9569-4BC97A59622A}" presName="node" presStyleLbl="node1" presStyleIdx="6" presStyleCnt="9">
        <dgm:presLayoutVars>
          <dgm:bulletEnabled val="1"/>
        </dgm:presLayoutVars>
      </dgm:prSet>
      <dgm:spPr/>
    </dgm:pt>
    <dgm:pt modelId="{DF05B5D1-888D-482D-BCFB-90D3C0E3681C}" type="pres">
      <dgm:prSet presAssocID="{BDEF5138-23EA-47DB-AC4B-D7B0A0072A64}" presName="sibTrans" presStyleCnt="0"/>
      <dgm:spPr/>
    </dgm:pt>
    <dgm:pt modelId="{97E71873-16DC-42BD-B082-BF09A43647D2}" type="pres">
      <dgm:prSet presAssocID="{C95A0C61-A484-403D-AC36-9C835965607C}" presName="node" presStyleLbl="node1" presStyleIdx="7" presStyleCnt="9">
        <dgm:presLayoutVars>
          <dgm:bulletEnabled val="1"/>
        </dgm:presLayoutVars>
      </dgm:prSet>
      <dgm:spPr/>
    </dgm:pt>
    <dgm:pt modelId="{D560DC22-1523-4E69-8357-F1C2E25B9CAF}" type="pres">
      <dgm:prSet presAssocID="{5020C7F9-9A60-4B33-A6BB-6200F173DCDE}" presName="sibTrans" presStyleCnt="0"/>
      <dgm:spPr/>
    </dgm:pt>
    <dgm:pt modelId="{7C045664-2D26-4AF4-AA4D-B1D8CA93C677}" type="pres">
      <dgm:prSet presAssocID="{F12C7B59-E354-4F06-8653-4137F3C0AA14}" presName="node" presStyleLbl="node1" presStyleIdx="8" presStyleCnt="9">
        <dgm:presLayoutVars>
          <dgm:bulletEnabled val="1"/>
        </dgm:presLayoutVars>
      </dgm:prSet>
      <dgm:spPr/>
    </dgm:pt>
  </dgm:ptLst>
  <dgm:cxnLst>
    <dgm:cxn modelId="{6E233309-0BCF-41D4-A781-CE6820EE8E8E}" srcId="{96305F13-7023-4F70-AE07-2B22B268EDD8}" destId="{B7AB91AA-AD61-4939-9569-4BC97A59622A}" srcOrd="6" destOrd="0" parTransId="{280CAD79-2054-4AC6-BF52-E97DF5EA9981}" sibTransId="{BDEF5138-23EA-47DB-AC4B-D7B0A0072A64}"/>
    <dgm:cxn modelId="{A48AF614-8477-4DF5-A70D-F75416A3CEBA}" srcId="{96305F13-7023-4F70-AE07-2B22B268EDD8}" destId="{63753079-1678-42CB-94D9-BDDFD1002654}" srcOrd="1" destOrd="0" parTransId="{2DD56FAD-2277-4410-9AB2-D774AEEE17B7}" sibTransId="{4EFEE54B-1D07-4451-8543-35BB33B38D75}"/>
    <dgm:cxn modelId="{054DD715-A636-407A-87AF-A12ABBBBCA0E}" type="presOf" srcId="{948A09C2-4954-4F28-BC43-8922DB101D53}" destId="{72CA683F-277A-4633-8E3D-15B981DDEC7F}" srcOrd="0" destOrd="0" presId="urn:microsoft.com/office/officeart/2005/8/layout/default"/>
    <dgm:cxn modelId="{5AB5DB16-AB14-43F1-8B3E-D1BD29512F33}" srcId="{96305F13-7023-4F70-AE07-2B22B268EDD8}" destId="{F12C7B59-E354-4F06-8653-4137F3C0AA14}" srcOrd="8" destOrd="0" parTransId="{DF90CB14-30CB-4606-8F89-D5E88A9F046F}" sibTransId="{26BCEB43-93FF-48AD-A574-9CD4ECFC7A73}"/>
    <dgm:cxn modelId="{2F1FB53F-E7C6-428C-8079-E48A019F2211}" srcId="{96305F13-7023-4F70-AE07-2B22B268EDD8}" destId="{279BFDB9-2201-4462-8798-9B2E31B49C4E}" srcOrd="3" destOrd="0" parTransId="{C18758ED-9B74-4837-9C53-28E8AEDA6EEE}" sibTransId="{C7733050-1189-4771-AB8E-DFCE8525AE0D}"/>
    <dgm:cxn modelId="{20F1865C-9C5D-4B84-90C6-CB60C2D2144E}" type="presOf" srcId="{279BFDB9-2201-4462-8798-9B2E31B49C4E}" destId="{C94D1FCD-D0F1-4D54-A517-0C61DCA8A797}" srcOrd="0" destOrd="0" presId="urn:microsoft.com/office/officeart/2005/8/layout/default"/>
    <dgm:cxn modelId="{0C146D53-75E0-4249-B4F5-C1F77AF567DC}" type="presOf" srcId="{3C23552F-E7FB-41EE-A18C-EA76420F8673}" destId="{C33554B1-0861-40C2-ABB3-A3F572356058}" srcOrd="0" destOrd="0" presId="urn:microsoft.com/office/officeart/2005/8/layout/default"/>
    <dgm:cxn modelId="{EF07CE75-CDD5-4D7F-A66D-0C5EA5631496}" type="presOf" srcId="{C95A0C61-A484-403D-AC36-9C835965607C}" destId="{97E71873-16DC-42BD-B082-BF09A43647D2}" srcOrd="0" destOrd="0" presId="urn:microsoft.com/office/officeart/2005/8/layout/default"/>
    <dgm:cxn modelId="{6548C457-7F5C-4EAF-A524-9D1ED277FD1A}" type="presOf" srcId="{33FAD574-F0D7-41EC-81A9-988D8AABC9A1}" destId="{88E7724D-7C2C-4386-959F-4AFDF34B662F}" srcOrd="0" destOrd="0" presId="urn:microsoft.com/office/officeart/2005/8/layout/default"/>
    <dgm:cxn modelId="{F29A7386-D026-4E87-AA17-19C3D4844037}" type="presOf" srcId="{96305F13-7023-4F70-AE07-2B22B268EDD8}" destId="{0AF59D24-1558-4565-B3BB-5590A401CEBB}" srcOrd="0" destOrd="0" presId="urn:microsoft.com/office/officeart/2005/8/layout/default"/>
    <dgm:cxn modelId="{61D56591-F0C8-4BB2-85D4-DC24F11BB94D}" srcId="{96305F13-7023-4F70-AE07-2B22B268EDD8}" destId="{B5A3000C-D901-4277-A551-7ACE23BB8562}" srcOrd="2" destOrd="0" parTransId="{553E8BEB-EB90-4BA0-BE1E-1FD444C19A45}" sibTransId="{52C7D382-0ED2-46E2-9CC4-D13DD1560E3B}"/>
    <dgm:cxn modelId="{881DE798-938A-4F4B-B586-C7B81638505A}" type="presOf" srcId="{63753079-1678-42CB-94D9-BDDFD1002654}" destId="{5BA878DF-A462-4B34-930B-382391852D6F}" srcOrd="0" destOrd="0" presId="urn:microsoft.com/office/officeart/2005/8/layout/default"/>
    <dgm:cxn modelId="{7A93ABA2-E805-4F1E-846C-7A2C39809BA3}" srcId="{96305F13-7023-4F70-AE07-2B22B268EDD8}" destId="{33FAD574-F0D7-41EC-81A9-988D8AABC9A1}" srcOrd="0" destOrd="0" parTransId="{4E97A171-2137-481F-BE6F-3F7BBB89ECD0}" sibTransId="{9B6D62A4-79F4-4606-99C8-FEF48F49C287}"/>
    <dgm:cxn modelId="{101020AA-D179-404C-8B7A-34B766F53DA8}" srcId="{96305F13-7023-4F70-AE07-2B22B268EDD8}" destId="{948A09C2-4954-4F28-BC43-8922DB101D53}" srcOrd="5" destOrd="0" parTransId="{2DB3BD2E-BBE8-4E33-B95D-36CA99A38F9A}" sibTransId="{F7F9C3A6-55F3-47FD-AA7C-1D881AAAF6F0}"/>
    <dgm:cxn modelId="{EDB9B8B6-260A-4D92-88EB-26104EEB05FB}" srcId="{96305F13-7023-4F70-AE07-2B22B268EDD8}" destId="{3C23552F-E7FB-41EE-A18C-EA76420F8673}" srcOrd="4" destOrd="0" parTransId="{0E4B8F1F-B6E1-48A1-B6B6-07BECBF758A3}" sibTransId="{7BEEBDA5-314B-4CD6-A972-112731DBDFA6}"/>
    <dgm:cxn modelId="{71FA9EC0-0FC7-41D4-9B2C-E955B1C5D04C}" type="presOf" srcId="{B5A3000C-D901-4277-A551-7ACE23BB8562}" destId="{E9F44E1C-01EF-4902-883A-36C603228DBE}" srcOrd="0" destOrd="0" presId="urn:microsoft.com/office/officeart/2005/8/layout/default"/>
    <dgm:cxn modelId="{9807D6C0-6F75-451C-86BC-71F2EB503E5B}" type="presOf" srcId="{B7AB91AA-AD61-4939-9569-4BC97A59622A}" destId="{552E022C-30B5-4255-8205-F4E1E84F87BF}" srcOrd="0" destOrd="0" presId="urn:microsoft.com/office/officeart/2005/8/layout/default"/>
    <dgm:cxn modelId="{9ADC9FF8-ACA4-4124-8DE3-D5762CCBEE45}" srcId="{96305F13-7023-4F70-AE07-2B22B268EDD8}" destId="{C95A0C61-A484-403D-AC36-9C835965607C}" srcOrd="7" destOrd="0" parTransId="{04BA12C5-98F7-44CE-9C2D-670B5B7A40CC}" sibTransId="{5020C7F9-9A60-4B33-A6BB-6200F173DCDE}"/>
    <dgm:cxn modelId="{A42119FD-BB12-4FD2-A631-CC2B717F82A9}" type="presOf" srcId="{F12C7B59-E354-4F06-8653-4137F3C0AA14}" destId="{7C045664-2D26-4AF4-AA4D-B1D8CA93C677}" srcOrd="0" destOrd="0" presId="urn:microsoft.com/office/officeart/2005/8/layout/default"/>
    <dgm:cxn modelId="{1F9356E4-8752-40B5-BFC3-EDBC4E354842}" type="presParOf" srcId="{0AF59D24-1558-4565-B3BB-5590A401CEBB}" destId="{88E7724D-7C2C-4386-959F-4AFDF34B662F}" srcOrd="0" destOrd="0" presId="urn:microsoft.com/office/officeart/2005/8/layout/default"/>
    <dgm:cxn modelId="{5CD4A5C0-3761-427B-8B98-3C183EF98D09}" type="presParOf" srcId="{0AF59D24-1558-4565-B3BB-5590A401CEBB}" destId="{9C4496F1-3906-491E-AD72-473BEA2AE2C8}" srcOrd="1" destOrd="0" presId="urn:microsoft.com/office/officeart/2005/8/layout/default"/>
    <dgm:cxn modelId="{A9047CA3-3063-4EF5-A63F-4778B60285B8}" type="presParOf" srcId="{0AF59D24-1558-4565-B3BB-5590A401CEBB}" destId="{5BA878DF-A462-4B34-930B-382391852D6F}" srcOrd="2" destOrd="0" presId="urn:microsoft.com/office/officeart/2005/8/layout/default"/>
    <dgm:cxn modelId="{F68D745A-F48E-4B79-93C7-8432F475BC17}" type="presParOf" srcId="{0AF59D24-1558-4565-B3BB-5590A401CEBB}" destId="{EDF3F5A3-D9DD-4F4F-BF07-799E17D0359C}" srcOrd="3" destOrd="0" presId="urn:microsoft.com/office/officeart/2005/8/layout/default"/>
    <dgm:cxn modelId="{FF2FFE73-1DF0-45CB-826D-7C5F1ADD7883}" type="presParOf" srcId="{0AF59D24-1558-4565-B3BB-5590A401CEBB}" destId="{E9F44E1C-01EF-4902-883A-36C603228DBE}" srcOrd="4" destOrd="0" presId="urn:microsoft.com/office/officeart/2005/8/layout/default"/>
    <dgm:cxn modelId="{2A09E28B-B2C6-47E5-8CF0-31CD4CFD11C9}" type="presParOf" srcId="{0AF59D24-1558-4565-B3BB-5590A401CEBB}" destId="{E08C644A-FD50-4652-B519-BB8652DD4C62}" srcOrd="5" destOrd="0" presId="urn:microsoft.com/office/officeart/2005/8/layout/default"/>
    <dgm:cxn modelId="{6B00093D-71DC-429D-B927-9EEFE4F954EF}" type="presParOf" srcId="{0AF59D24-1558-4565-B3BB-5590A401CEBB}" destId="{C94D1FCD-D0F1-4D54-A517-0C61DCA8A797}" srcOrd="6" destOrd="0" presId="urn:microsoft.com/office/officeart/2005/8/layout/default"/>
    <dgm:cxn modelId="{ABBF57DB-C9B5-47C2-BC49-CEFCF8670831}" type="presParOf" srcId="{0AF59D24-1558-4565-B3BB-5590A401CEBB}" destId="{4764F1D4-4C39-433C-AD37-AD1EF301D26C}" srcOrd="7" destOrd="0" presId="urn:microsoft.com/office/officeart/2005/8/layout/default"/>
    <dgm:cxn modelId="{82AFA2FD-7312-4BCC-97C2-41AD974A13E1}" type="presParOf" srcId="{0AF59D24-1558-4565-B3BB-5590A401CEBB}" destId="{C33554B1-0861-40C2-ABB3-A3F572356058}" srcOrd="8" destOrd="0" presId="urn:microsoft.com/office/officeart/2005/8/layout/default"/>
    <dgm:cxn modelId="{D23B11BE-1BCA-4B7F-AA39-47ED3106D4E2}" type="presParOf" srcId="{0AF59D24-1558-4565-B3BB-5590A401CEBB}" destId="{3D0A312B-EFB9-4F6F-B02D-63A5FF161573}" srcOrd="9" destOrd="0" presId="urn:microsoft.com/office/officeart/2005/8/layout/default"/>
    <dgm:cxn modelId="{023BD292-CAF6-4BB2-BE5F-0666F42CED31}" type="presParOf" srcId="{0AF59D24-1558-4565-B3BB-5590A401CEBB}" destId="{72CA683F-277A-4633-8E3D-15B981DDEC7F}" srcOrd="10" destOrd="0" presId="urn:microsoft.com/office/officeart/2005/8/layout/default"/>
    <dgm:cxn modelId="{08323069-8C51-43CC-A9F6-4B75B6A13579}" type="presParOf" srcId="{0AF59D24-1558-4565-B3BB-5590A401CEBB}" destId="{C820D9B2-2666-4BF6-88A7-CB42496914AB}" srcOrd="11" destOrd="0" presId="urn:microsoft.com/office/officeart/2005/8/layout/default"/>
    <dgm:cxn modelId="{88591C5F-82CF-443A-B60C-72457C7CAFD5}" type="presParOf" srcId="{0AF59D24-1558-4565-B3BB-5590A401CEBB}" destId="{552E022C-30B5-4255-8205-F4E1E84F87BF}" srcOrd="12" destOrd="0" presId="urn:microsoft.com/office/officeart/2005/8/layout/default"/>
    <dgm:cxn modelId="{CFC8FFDC-4D7B-4BFF-AD08-9F96BAB1C94B}" type="presParOf" srcId="{0AF59D24-1558-4565-B3BB-5590A401CEBB}" destId="{DF05B5D1-888D-482D-BCFB-90D3C0E3681C}" srcOrd="13" destOrd="0" presId="urn:microsoft.com/office/officeart/2005/8/layout/default"/>
    <dgm:cxn modelId="{E4F75617-5F51-4D07-ADA1-0209AEF955BE}" type="presParOf" srcId="{0AF59D24-1558-4565-B3BB-5590A401CEBB}" destId="{97E71873-16DC-42BD-B082-BF09A43647D2}" srcOrd="14" destOrd="0" presId="urn:microsoft.com/office/officeart/2005/8/layout/default"/>
    <dgm:cxn modelId="{420359D0-196B-4493-B256-DA329F071052}" type="presParOf" srcId="{0AF59D24-1558-4565-B3BB-5590A401CEBB}" destId="{D560DC22-1523-4E69-8357-F1C2E25B9CAF}" srcOrd="15" destOrd="0" presId="urn:microsoft.com/office/officeart/2005/8/layout/default"/>
    <dgm:cxn modelId="{6838866C-98E0-4893-8BAD-AA9A19255EEF}" type="presParOf" srcId="{0AF59D24-1558-4565-B3BB-5590A401CEBB}" destId="{7C045664-2D26-4AF4-AA4D-B1D8CA93C677}"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35C416-AFFE-4A18-8D8F-6E2CBAD4E8F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05BACB5E-AA3F-4814-A7BD-7C2AFD71CDC9}">
      <dgm:prSet/>
      <dgm:spPr/>
      <dgm:t>
        <a:bodyPr/>
        <a:lstStyle/>
        <a:p>
          <a:pPr>
            <a:lnSpc>
              <a:spcPct val="100000"/>
            </a:lnSpc>
          </a:pPr>
          <a:r>
            <a:rPr lang="en-US" dirty="0"/>
            <a:t>Early assessment plus </a:t>
          </a:r>
        </a:p>
      </dgm:t>
    </dgm:pt>
    <dgm:pt modelId="{891A027C-957D-48F1-9F7C-67E2C74CDD95}" type="parTrans" cxnId="{F8B07258-7D93-4751-AAFE-EF7CA556A19D}">
      <dgm:prSet/>
      <dgm:spPr/>
      <dgm:t>
        <a:bodyPr/>
        <a:lstStyle/>
        <a:p>
          <a:endParaRPr lang="en-US"/>
        </a:p>
      </dgm:t>
    </dgm:pt>
    <dgm:pt modelId="{1ED7FA9B-E2AF-4458-A9A8-B17C225BFC36}" type="sibTrans" cxnId="{F8B07258-7D93-4751-AAFE-EF7CA556A19D}">
      <dgm:prSet/>
      <dgm:spPr/>
      <dgm:t>
        <a:bodyPr/>
        <a:lstStyle/>
        <a:p>
          <a:endParaRPr lang="en-US"/>
        </a:p>
      </dgm:t>
    </dgm:pt>
    <dgm:pt modelId="{D2C4A13E-F14E-4A02-9BB6-290A6E77EC09}">
      <dgm:prSet/>
      <dgm:spPr/>
      <dgm:t>
        <a:bodyPr/>
        <a:lstStyle/>
        <a:p>
          <a:pPr>
            <a:lnSpc>
              <a:spcPct val="100000"/>
            </a:lnSpc>
          </a:pPr>
          <a:r>
            <a:rPr lang="en-US"/>
            <a:t>Timely intervention </a:t>
          </a:r>
        </a:p>
      </dgm:t>
    </dgm:pt>
    <dgm:pt modelId="{1E64EE2F-5F4A-4A45-8C93-07EAF8F52326}" type="parTrans" cxnId="{5EBAE1C8-6DDF-4B59-9B83-14E2CC50925D}">
      <dgm:prSet/>
      <dgm:spPr/>
      <dgm:t>
        <a:bodyPr/>
        <a:lstStyle/>
        <a:p>
          <a:endParaRPr lang="en-US"/>
        </a:p>
      </dgm:t>
    </dgm:pt>
    <dgm:pt modelId="{1C0690DC-319C-4121-87E1-2EA5835D33F4}" type="sibTrans" cxnId="{5EBAE1C8-6DDF-4B59-9B83-14E2CC50925D}">
      <dgm:prSet/>
      <dgm:spPr/>
      <dgm:t>
        <a:bodyPr/>
        <a:lstStyle/>
        <a:p>
          <a:endParaRPr lang="en-US"/>
        </a:p>
      </dgm:t>
    </dgm:pt>
    <dgm:pt modelId="{B12E0AC4-B332-4DA2-B9C6-C544FCDDC856}">
      <dgm:prSet/>
      <dgm:spPr/>
      <dgm:t>
        <a:bodyPr/>
        <a:lstStyle/>
        <a:p>
          <a:pPr>
            <a:lnSpc>
              <a:spcPct val="100000"/>
            </a:lnSpc>
          </a:pPr>
          <a:r>
            <a:rPr lang="en-US"/>
            <a:t>May delay adverse outcomes.</a:t>
          </a:r>
        </a:p>
      </dgm:t>
    </dgm:pt>
    <dgm:pt modelId="{86F17884-E3DC-412D-856F-1416F184EBE7}" type="parTrans" cxnId="{CE977085-6DCF-46DC-ADEE-2255570FF0BB}">
      <dgm:prSet/>
      <dgm:spPr/>
      <dgm:t>
        <a:bodyPr/>
        <a:lstStyle/>
        <a:p>
          <a:endParaRPr lang="en-US"/>
        </a:p>
      </dgm:t>
    </dgm:pt>
    <dgm:pt modelId="{5DF5DA5A-85D2-47CF-8DFC-3FF1F83D5920}" type="sibTrans" cxnId="{CE977085-6DCF-46DC-ADEE-2255570FF0BB}">
      <dgm:prSet/>
      <dgm:spPr/>
      <dgm:t>
        <a:bodyPr/>
        <a:lstStyle/>
        <a:p>
          <a:endParaRPr lang="en-US"/>
        </a:p>
      </dgm:t>
    </dgm:pt>
    <dgm:pt modelId="{EB26B46B-7AB6-41BC-8930-AE48125A51CF}" type="pres">
      <dgm:prSet presAssocID="{6E35C416-AFFE-4A18-8D8F-6E2CBAD4E8FA}" presName="root" presStyleCnt="0">
        <dgm:presLayoutVars>
          <dgm:dir/>
          <dgm:resizeHandles val="exact"/>
        </dgm:presLayoutVars>
      </dgm:prSet>
      <dgm:spPr/>
    </dgm:pt>
    <dgm:pt modelId="{2B367585-E8BB-4077-A086-7EB6E2AFD56F}" type="pres">
      <dgm:prSet presAssocID="{05BACB5E-AA3F-4814-A7BD-7C2AFD71CDC9}" presName="compNode" presStyleCnt="0"/>
      <dgm:spPr/>
    </dgm:pt>
    <dgm:pt modelId="{651AC97A-7A31-4816-8F2D-D23662B48921}" type="pres">
      <dgm:prSet presAssocID="{05BACB5E-AA3F-4814-A7BD-7C2AFD71CDC9}" presName="bgRect" presStyleLbl="bgShp" presStyleIdx="0" presStyleCnt="3"/>
      <dgm:spPr/>
    </dgm:pt>
    <dgm:pt modelId="{34DA07A2-B06C-4A2C-81C8-5140CFA10F24}" type="pres">
      <dgm:prSet presAssocID="{05BACB5E-AA3F-4814-A7BD-7C2AFD71CDC9}"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43F2237F-A460-454F-96B1-A969022B3D0C}" type="pres">
      <dgm:prSet presAssocID="{05BACB5E-AA3F-4814-A7BD-7C2AFD71CDC9}" presName="spaceRect" presStyleCnt="0"/>
      <dgm:spPr/>
    </dgm:pt>
    <dgm:pt modelId="{65999AA5-D27D-4C36-B4AA-0F5A91869FCA}" type="pres">
      <dgm:prSet presAssocID="{05BACB5E-AA3F-4814-A7BD-7C2AFD71CDC9}" presName="parTx" presStyleLbl="revTx" presStyleIdx="0" presStyleCnt="3">
        <dgm:presLayoutVars>
          <dgm:chMax val="0"/>
          <dgm:chPref val="0"/>
        </dgm:presLayoutVars>
      </dgm:prSet>
      <dgm:spPr/>
    </dgm:pt>
    <dgm:pt modelId="{D0C74AA5-B82F-4069-AFDD-5EA074E55B68}" type="pres">
      <dgm:prSet presAssocID="{1ED7FA9B-E2AF-4458-A9A8-B17C225BFC36}" presName="sibTrans" presStyleCnt="0"/>
      <dgm:spPr/>
    </dgm:pt>
    <dgm:pt modelId="{79746AB4-EAD6-4C6E-95FB-26AC34922260}" type="pres">
      <dgm:prSet presAssocID="{D2C4A13E-F14E-4A02-9BB6-290A6E77EC09}" presName="compNode" presStyleCnt="0"/>
      <dgm:spPr/>
    </dgm:pt>
    <dgm:pt modelId="{50E5C6A1-FBBA-47BC-974E-5BE3F51AA356}" type="pres">
      <dgm:prSet presAssocID="{D2C4A13E-F14E-4A02-9BB6-290A6E77EC09}" presName="bgRect" presStyleLbl="bgShp" presStyleIdx="1" presStyleCnt="3"/>
      <dgm:spPr/>
    </dgm:pt>
    <dgm:pt modelId="{39B6D6F7-B2D8-4A74-A679-BA9A1462D6B0}" type="pres">
      <dgm:prSet presAssocID="{D2C4A13E-F14E-4A02-9BB6-290A6E77EC0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opwatch"/>
        </a:ext>
      </dgm:extLst>
    </dgm:pt>
    <dgm:pt modelId="{D44247EC-B78B-4532-9426-CC36AD6153D6}" type="pres">
      <dgm:prSet presAssocID="{D2C4A13E-F14E-4A02-9BB6-290A6E77EC09}" presName="spaceRect" presStyleCnt="0"/>
      <dgm:spPr/>
    </dgm:pt>
    <dgm:pt modelId="{69DF2787-D743-4DC0-8530-37B631D15049}" type="pres">
      <dgm:prSet presAssocID="{D2C4A13E-F14E-4A02-9BB6-290A6E77EC09}" presName="parTx" presStyleLbl="revTx" presStyleIdx="1" presStyleCnt="3">
        <dgm:presLayoutVars>
          <dgm:chMax val="0"/>
          <dgm:chPref val="0"/>
        </dgm:presLayoutVars>
      </dgm:prSet>
      <dgm:spPr/>
    </dgm:pt>
    <dgm:pt modelId="{E6350683-4491-4E25-BE7F-82BF7FBEEDCC}" type="pres">
      <dgm:prSet presAssocID="{1C0690DC-319C-4121-87E1-2EA5835D33F4}" presName="sibTrans" presStyleCnt="0"/>
      <dgm:spPr/>
    </dgm:pt>
    <dgm:pt modelId="{24038B65-3970-4B44-A418-2932F1C204F9}" type="pres">
      <dgm:prSet presAssocID="{B12E0AC4-B332-4DA2-B9C6-C544FCDDC856}" presName="compNode" presStyleCnt="0"/>
      <dgm:spPr/>
    </dgm:pt>
    <dgm:pt modelId="{B724853E-2603-4E31-91D4-231FF42E8F47}" type="pres">
      <dgm:prSet presAssocID="{B12E0AC4-B332-4DA2-B9C6-C544FCDDC856}" presName="bgRect" presStyleLbl="bgShp" presStyleIdx="2" presStyleCnt="3"/>
      <dgm:spPr/>
    </dgm:pt>
    <dgm:pt modelId="{4D9206A6-DFA0-4544-9106-3DED35DECE22}" type="pres">
      <dgm:prSet presAssocID="{B12E0AC4-B332-4DA2-B9C6-C544FCDDC85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peed Bump"/>
        </a:ext>
      </dgm:extLst>
    </dgm:pt>
    <dgm:pt modelId="{7E696EFE-F847-45BB-A8B6-D8031D5196A2}" type="pres">
      <dgm:prSet presAssocID="{B12E0AC4-B332-4DA2-B9C6-C544FCDDC856}" presName="spaceRect" presStyleCnt="0"/>
      <dgm:spPr/>
    </dgm:pt>
    <dgm:pt modelId="{1C4F831C-837A-48C5-83DE-1364EA4C2DFA}" type="pres">
      <dgm:prSet presAssocID="{B12E0AC4-B332-4DA2-B9C6-C544FCDDC856}" presName="parTx" presStyleLbl="revTx" presStyleIdx="2" presStyleCnt="3">
        <dgm:presLayoutVars>
          <dgm:chMax val="0"/>
          <dgm:chPref val="0"/>
        </dgm:presLayoutVars>
      </dgm:prSet>
      <dgm:spPr/>
    </dgm:pt>
  </dgm:ptLst>
  <dgm:cxnLst>
    <dgm:cxn modelId="{DE1DE505-26BD-4D2F-87F0-6F9C100709AB}" type="presOf" srcId="{6E35C416-AFFE-4A18-8D8F-6E2CBAD4E8FA}" destId="{EB26B46B-7AB6-41BC-8930-AE48125A51CF}" srcOrd="0" destOrd="0" presId="urn:microsoft.com/office/officeart/2018/2/layout/IconVerticalSolidList"/>
    <dgm:cxn modelId="{D535F840-13A3-4FA5-9226-24A15E45D111}" type="presOf" srcId="{05BACB5E-AA3F-4814-A7BD-7C2AFD71CDC9}" destId="{65999AA5-D27D-4C36-B4AA-0F5A91869FCA}" srcOrd="0" destOrd="0" presId="urn:microsoft.com/office/officeart/2018/2/layout/IconVerticalSolidList"/>
    <dgm:cxn modelId="{F8B07258-7D93-4751-AAFE-EF7CA556A19D}" srcId="{6E35C416-AFFE-4A18-8D8F-6E2CBAD4E8FA}" destId="{05BACB5E-AA3F-4814-A7BD-7C2AFD71CDC9}" srcOrd="0" destOrd="0" parTransId="{891A027C-957D-48F1-9F7C-67E2C74CDD95}" sibTransId="{1ED7FA9B-E2AF-4458-A9A8-B17C225BFC36}"/>
    <dgm:cxn modelId="{CE977085-6DCF-46DC-ADEE-2255570FF0BB}" srcId="{6E35C416-AFFE-4A18-8D8F-6E2CBAD4E8FA}" destId="{B12E0AC4-B332-4DA2-B9C6-C544FCDDC856}" srcOrd="2" destOrd="0" parTransId="{86F17884-E3DC-412D-856F-1416F184EBE7}" sibTransId="{5DF5DA5A-85D2-47CF-8DFC-3FF1F83D5920}"/>
    <dgm:cxn modelId="{5EBAE1C8-6DDF-4B59-9B83-14E2CC50925D}" srcId="{6E35C416-AFFE-4A18-8D8F-6E2CBAD4E8FA}" destId="{D2C4A13E-F14E-4A02-9BB6-290A6E77EC09}" srcOrd="1" destOrd="0" parTransId="{1E64EE2F-5F4A-4A45-8C93-07EAF8F52326}" sibTransId="{1C0690DC-319C-4121-87E1-2EA5835D33F4}"/>
    <dgm:cxn modelId="{E53783C9-D046-4DAC-9315-F05B585948E8}" type="presOf" srcId="{D2C4A13E-F14E-4A02-9BB6-290A6E77EC09}" destId="{69DF2787-D743-4DC0-8530-37B631D15049}" srcOrd="0" destOrd="0" presId="urn:microsoft.com/office/officeart/2018/2/layout/IconVerticalSolidList"/>
    <dgm:cxn modelId="{72ABD5F1-79AD-499A-A764-73D77671A0A5}" type="presOf" srcId="{B12E0AC4-B332-4DA2-B9C6-C544FCDDC856}" destId="{1C4F831C-837A-48C5-83DE-1364EA4C2DFA}" srcOrd="0" destOrd="0" presId="urn:microsoft.com/office/officeart/2018/2/layout/IconVerticalSolidList"/>
    <dgm:cxn modelId="{799849DC-D0FE-437C-9D30-2238DF0519E2}" type="presParOf" srcId="{EB26B46B-7AB6-41BC-8930-AE48125A51CF}" destId="{2B367585-E8BB-4077-A086-7EB6E2AFD56F}" srcOrd="0" destOrd="0" presId="urn:microsoft.com/office/officeart/2018/2/layout/IconVerticalSolidList"/>
    <dgm:cxn modelId="{3FE077A9-1936-4D0B-AC01-B2B797EB620B}" type="presParOf" srcId="{2B367585-E8BB-4077-A086-7EB6E2AFD56F}" destId="{651AC97A-7A31-4816-8F2D-D23662B48921}" srcOrd="0" destOrd="0" presId="urn:microsoft.com/office/officeart/2018/2/layout/IconVerticalSolidList"/>
    <dgm:cxn modelId="{60ECA3D7-445C-48FA-84FB-A1E75B75E9BB}" type="presParOf" srcId="{2B367585-E8BB-4077-A086-7EB6E2AFD56F}" destId="{34DA07A2-B06C-4A2C-81C8-5140CFA10F24}" srcOrd="1" destOrd="0" presId="urn:microsoft.com/office/officeart/2018/2/layout/IconVerticalSolidList"/>
    <dgm:cxn modelId="{2752932B-9B4F-4340-92EB-1FD384F7FD03}" type="presParOf" srcId="{2B367585-E8BB-4077-A086-7EB6E2AFD56F}" destId="{43F2237F-A460-454F-96B1-A969022B3D0C}" srcOrd="2" destOrd="0" presId="urn:microsoft.com/office/officeart/2018/2/layout/IconVerticalSolidList"/>
    <dgm:cxn modelId="{82209E9A-D9E5-4C38-82C8-D625192F87A9}" type="presParOf" srcId="{2B367585-E8BB-4077-A086-7EB6E2AFD56F}" destId="{65999AA5-D27D-4C36-B4AA-0F5A91869FCA}" srcOrd="3" destOrd="0" presId="urn:microsoft.com/office/officeart/2018/2/layout/IconVerticalSolidList"/>
    <dgm:cxn modelId="{404A945D-64EF-4BF6-A546-DC577FAFED2E}" type="presParOf" srcId="{EB26B46B-7AB6-41BC-8930-AE48125A51CF}" destId="{D0C74AA5-B82F-4069-AFDD-5EA074E55B68}" srcOrd="1" destOrd="0" presId="urn:microsoft.com/office/officeart/2018/2/layout/IconVerticalSolidList"/>
    <dgm:cxn modelId="{EF9E8C2A-28FB-49DE-A597-CC68CBC5A7C3}" type="presParOf" srcId="{EB26B46B-7AB6-41BC-8930-AE48125A51CF}" destId="{79746AB4-EAD6-4C6E-95FB-26AC34922260}" srcOrd="2" destOrd="0" presId="urn:microsoft.com/office/officeart/2018/2/layout/IconVerticalSolidList"/>
    <dgm:cxn modelId="{BB27489D-A713-4F28-B4AC-B3B4AEBCC1D5}" type="presParOf" srcId="{79746AB4-EAD6-4C6E-95FB-26AC34922260}" destId="{50E5C6A1-FBBA-47BC-974E-5BE3F51AA356}" srcOrd="0" destOrd="0" presId="urn:microsoft.com/office/officeart/2018/2/layout/IconVerticalSolidList"/>
    <dgm:cxn modelId="{4647063D-3BE9-4B22-8152-3D60F0F84FD8}" type="presParOf" srcId="{79746AB4-EAD6-4C6E-95FB-26AC34922260}" destId="{39B6D6F7-B2D8-4A74-A679-BA9A1462D6B0}" srcOrd="1" destOrd="0" presId="urn:microsoft.com/office/officeart/2018/2/layout/IconVerticalSolidList"/>
    <dgm:cxn modelId="{FA2089A6-DC9A-467B-A9F2-5CF176F3E3AC}" type="presParOf" srcId="{79746AB4-EAD6-4C6E-95FB-26AC34922260}" destId="{D44247EC-B78B-4532-9426-CC36AD6153D6}" srcOrd="2" destOrd="0" presId="urn:microsoft.com/office/officeart/2018/2/layout/IconVerticalSolidList"/>
    <dgm:cxn modelId="{AC769AB3-A66A-4A33-8908-867E0790865E}" type="presParOf" srcId="{79746AB4-EAD6-4C6E-95FB-26AC34922260}" destId="{69DF2787-D743-4DC0-8530-37B631D15049}" srcOrd="3" destOrd="0" presId="urn:microsoft.com/office/officeart/2018/2/layout/IconVerticalSolidList"/>
    <dgm:cxn modelId="{49B8A439-529D-46C7-90D9-EA63FF032A43}" type="presParOf" srcId="{EB26B46B-7AB6-41BC-8930-AE48125A51CF}" destId="{E6350683-4491-4E25-BE7F-82BF7FBEEDCC}" srcOrd="3" destOrd="0" presId="urn:microsoft.com/office/officeart/2018/2/layout/IconVerticalSolidList"/>
    <dgm:cxn modelId="{37EF5710-1A84-4C74-864C-01091DFD7987}" type="presParOf" srcId="{EB26B46B-7AB6-41BC-8930-AE48125A51CF}" destId="{24038B65-3970-4B44-A418-2932F1C204F9}" srcOrd="4" destOrd="0" presId="urn:microsoft.com/office/officeart/2018/2/layout/IconVerticalSolidList"/>
    <dgm:cxn modelId="{EEA75531-8367-4C11-81F2-A39C0C82BEBC}" type="presParOf" srcId="{24038B65-3970-4B44-A418-2932F1C204F9}" destId="{B724853E-2603-4E31-91D4-231FF42E8F47}" srcOrd="0" destOrd="0" presId="urn:microsoft.com/office/officeart/2018/2/layout/IconVerticalSolidList"/>
    <dgm:cxn modelId="{208B9094-BF3A-49B8-909E-0C98DA1C3E34}" type="presParOf" srcId="{24038B65-3970-4B44-A418-2932F1C204F9}" destId="{4D9206A6-DFA0-4544-9106-3DED35DECE22}" srcOrd="1" destOrd="0" presId="urn:microsoft.com/office/officeart/2018/2/layout/IconVerticalSolidList"/>
    <dgm:cxn modelId="{5D9A132B-6911-4AEC-BA6E-0024FA32230F}" type="presParOf" srcId="{24038B65-3970-4B44-A418-2932F1C204F9}" destId="{7E696EFE-F847-45BB-A8B6-D8031D5196A2}" srcOrd="2" destOrd="0" presId="urn:microsoft.com/office/officeart/2018/2/layout/IconVerticalSolidList"/>
    <dgm:cxn modelId="{98405660-AE01-4DB5-9832-CBD1021FEE28}" type="presParOf" srcId="{24038B65-3970-4B44-A418-2932F1C204F9}" destId="{1C4F831C-837A-48C5-83DE-1364EA4C2DF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8FD337C-761E-419E-B471-6DDE39A823B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9355F00-F5AE-469F-B166-26FBFFD02BFF}">
      <dgm:prSet custT="1"/>
      <dgm:spPr/>
      <dgm:t>
        <a:bodyPr/>
        <a:lstStyle/>
        <a:p>
          <a:pPr>
            <a:lnSpc>
              <a:spcPct val="100000"/>
            </a:lnSpc>
          </a:pPr>
          <a:r>
            <a:rPr lang="en-US" sz="2800" dirty="0"/>
            <a:t>Preserve autonomy</a:t>
          </a:r>
        </a:p>
      </dgm:t>
    </dgm:pt>
    <dgm:pt modelId="{F8DD7543-0919-415F-903A-8FDDFC6825D2}" type="parTrans" cxnId="{BE205198-5C82-4944-B482-8C975760CBAB}">
      <dgm:prSet/>
      <dgm:spPr/>
      <dgm:t>
        <a:bodyPr/>
        <a:lstStyle/>
        <a:p>
          <a:endParaRPr lang="en-US"/>
        </a:p>
      </dgm:t>
    </dgm:pt>
    <dgm:pt modelId="{E796236F-971B-4660-8C50-48EEA55B78AA}" type="sibTrans" cxnId="{BE205198-5C82-4944-B482-8C975760CBAB}">
      <dgm:prSet/>
      <dgm:spPr/>
      <dgm:t>
        <a:bodyPr/>
        <a:lstStyle/>
        <a:p>
          <a:endParaRPr lang="en-US"/>
        </a:p>
      </dgm:t>
    </dgm:pt>
    <dgm:pt modelId="{0597D309-2A03-4A0A-A0AE-FFB0CC9F00D5}">
      <dgm:prSet custT="1"/>
      <dgm:spPr/>
      <dgm:t>
        <a:bodyPr/>
        <a:lstStyle/>
        <a:p>
          <a:pPr>
            <a:lnSpc>
              <a:spcPct val="100000"/>
            </a:lnSpc>
          </a:pPr>
          <a:r>
            <a:rPr lang="en-US" sz="2800" dirty="0"/>
            <a:t>Preserve independence</a:t>
          </a:r>
        </a:p>
      </dgm:t>
    </dgm:pt>
    <dgm:pt modelId="{1BB372A5-F435-47DE-BC2A-BF6DC8621BD7}" type="parTrans" cxnId="{CE1FD783-ACF0-4BD3-9F63-4B09756A8710}">
      <dgm:prSet/>
      <dgm:spPr/>
      <dgm:t>
        <a:bodyPr/>
        <a:lstStyle/>
        <a:p>
          <a:endParaRPr lang="en-US"/>
        </a:p>
      </dgm:t>
    </dgm:pt>
    <dgm:pt modelId="{B8F8D1F7-730C-41E2-BA6B-BF35585C877C}" type="sibTrans" cxnId="{CE1FD783-ACF0-4BD3-9F63-4B09756A8710}">
      <dgm:prSet/>
      <dgm:spPr/>
      <dgm:t>
        <a:bodyPr/>
        <a:lstStyle/>
        <a:p>
          <a:endParaRPr lang="en-US"/>
        </a:p>
      </dgm:t>
    </dgm:pt>
    <dgm:pt modelId="{E0A97141-9446-4373-B271-B02750BC6BF0}">
      <dgm:prSet/>
      <dgm:spPr/>
      <dgm:t>
        <a:bodyPr/>
        <a:lstStyle/>
        <a:p>
          <a:pPr>
            <a:lnSpc>
              <a:spcPct val="100000"/>
            </a:lnSpc>
          </a:pPr>
          <a:r>
            <a:rPr lang="en-US"/>
            <a:t>Preserve quality of life at the heart of care plans</a:t>
          </a:r>
        </a:p>
      </dgm:t>
    </dgm:pt>
    <dgm:pt modelId="{ABCCB5ED-0FA1-4943-9EF7-B9BF7EF63F8B}" type="parTrans" cxnId="{5167BFD9-449E-48EF-969A-A7E2D3725207}">
      <dgm:prSet/>
      <dgm:spPr/>
      <dgm:t>
        <a:bodyPr/>
        <a:lstStyle/>
        <a:p>
          <a:endParaRPr lang="en-US"/>
        </a:p>
      </dgm:t>
    </dgm:pt>
    <dgm:pt modelId="{3F551B51-6C9C-4C25-9E3B-537E14DDEA0D}" type="sibTrans" cxnId="{5167BFD9-449E-48EF-969A-A7E2D3725207}">
      <dgm:prSet/>
      <dgm:spPr/>
      <dgm:t>
        <a:bodyPr/>
        <a:lstStyle/>
        <a:p>
          <a:endParaRPr lang="en-US"/>
        </a:p>
      </dgm:t>
    </dgm:pt>
    <dgm:pt modelId="{03631F7F-50C9-470B-AFEF-346518169447}" type="pres">
      <dgm:prSet presAssocID="{E8FD337C-761E-419E-B471-6DDE39A823BC}" presName="root" presStyleCnt="0">
        <dgm:presLayoutVars>
          <dgm:dir/>
          <dgm:resizeHandles val="exact"/>
        </dgm:presLayoutVars>
      </dgm:prSet>
      <dgm:spPr/>
    </dgm:pt>
    <dgm:pt modelId="{016E4928-8C4C-42BD-9C3A-85152A9A415F}" type="pres">
      <dgm:prSet presAssocID="{69355F00-F5AE-469F-B166-26FBFFD02BFF}" presName="compNode" presStyleCnt="0"/>
      <dgm:spPr/>
    </dgm:pt>
    <dgm:pt modelId="{FA23D1F6-0191-4F61-A95B-EBFFDFD9FDAC}" type="pres">
      <dgm:prSet presAssocID="{69355F00-F5AE-469F-B166-26FBFFD02BFF}" presName="bgRect" presStyleLbl="bgShp" presStyleIdx="0" presStyleCnt="3"/>
      <dgm:spPr/>
    </dgm:pt>
    <dgm:pt modelId="{FFB6B636-B5E6-4962-B185-8456D4098EB3}" type="pres">
      <dgm:prSet presAssocID="{69355F00-F5AE-469F-B166-26FBFFD02BF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s of Justice"/>
        </a:ext>
      </dgm:extLst>
    </dgm:pt>
    <dgm:pt modelId="{9D0E35BE-F5B3-4F00-9301-9CA3CA3C56EE}" type="pres">
      <dgm:prSet presAssocID="{69355F00-F5AE-469F-B166-26FBFFD02BFF}" presName="spaceRect" presStyleCnt="0"/>
      <dgm:spPr/>
    </dgm:pt>
    <dgm:pt modelId="{378E29C0-C7F4-4061-90FA-2159A4BE4CDD}" type="pres">
      <dgm:prSet presAssocID="{69355F00-F5AE-469F-B166-26FBFFD02BFF}" presName="parTx" presStyleLbl="revTx" presStyleIdx="0" presStyleCnt="3">
        <dgm:presLayoutVars>
          <dgm:chMax val="0"/>
          <dgm:chPref val="0"/>
        </dgm:presLayoutVars>
      </dgm:prSet>
      <dgm:spPr/>
    </dgm:pt>
    <dgm:pt modelId="{230DED5A-7FA9-4301-B23C-68B5CDBECB4E}" type="pres">
      <dgm:prSet presAssocID="{E796236F-971B-4660-8C50-48EEA55B78AA}" presName="sibTrans" presStyleCnt="0"/>
      <dgm:spPr/>
    </dgm:pt>
    <dgm:pt modelId="{EADFEA4F-141B-40DF-8CED-A361F379C231}" type="pres">
      <dgm:prSet presAssocID="{0597D309-2A03-4A0A-A0AE-FFB0CC9F00D5}" presName="compNode" presStyleCnt="0"/>
      <dgm:spPr/>
    </dgm:pt>
    <dgm:pt modelId="{066DE40B-FFB2-4D5A-9528-2E0512E87686}" type="pres">
      <dgm:prSet presAssocID="{0597D309-2A03-4A0A-A0AE-FFB0CC9F00D5}" presName="bgRect" presStyleLbl="bgShp" presStyleIdx="1" presStyleCnt="3" custLinFactNeighborY="-784"/>
      <dgm:spPr/>
    </dgm:pt>
    <dgm:pt modelId="{57822997-6CE4-45F5-BD23-30F085B12C4F}" type="pres">
      <dgm:prSet presAssocID="{0597D309-2A03-4A0A-A0AE-FFB0CC9F00D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8768E4BC-86B8-4E1B-9AF1-02668150B304}" type="pres">
      <dgm:prSet presAssocID="{0597D309-2A03-4A0A-A0AE-FFB0CC9F00D5}" presName="spaceRect" presStyleCnt="0"/>
      <dgm:spPr/>
    </dgm:pt>
    <dgm:pt modelId="{72A9FD54-8F3B-43DE-8A1D-AEDDBC3BC34D}" type="pres">
      <dgm:prSet presAssocID="{0597D309-2A03-4A0A-A0AE-FFB0CC9F00D5}" presName="parTx" presStyleLbl="revTx" presStyleIdx="1" presStyleCnt="3">
        <dgm:presLayoutVars>
          <dgm:chMax val="0"/>
          <dgm:chPref val="0"/>
        </dgm:presLayoutVars>
      </dgm:prSet>
      <dgm:spPr/>
    </dgm:pt>
    <dgm:pt modelId="{1234B199-5D5E-42D7-8BD7-08DD9F16A31C}" type="pres">
      <dgm:prSet presAssocID="{B8F8D1F7-730C-41E2-BA6B-BF35585C877C}" presName="sibTrans" presStyleCnt="0"/>
      <dgm:spPr/>
    </dgm:pt>
    <dgm:pt modelId="{7BE0DB2C-9D1B-467C-8895-671C1DFD91DD}" type="pres">
      <dgm:prSet presAssocID="{E0A97141-9446-4373-B271-B02750BC6BF0}" presName="compNode" presStyleCnt="0"/>
      <dgm:spPr/>
    </dgm:pt>
    <dgm:pt modelId="{9F7632EB-9885-4290-87CE-B9F78926FC5B}" type="pres">
      <dgm:prSet presAssocID="{E0A97141-9446-4373-B271-B02750BC6BF0}" presName="bgRect" presStyleLbl="bgShp" presStyleIdx="2" presStyleCnt="3"/>
      <dgm:spPr/>
    </dgm:pt>
    <dgm:pt modelId="{34368D12-596B-4578-80CE-90B7B7716F78}" type="pres">
      <dgm:prSet presAssocID="{E0A97141-9446-4373-B271-B02750BC6BF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eart"/>
        </a:ext>
      </dgm:extLst>
    </dgm:pt>
    <dgm:pt modelId="{387A5BD6-87B1-47C4-94DD-91AC91ADFFC8}" type="pres">
      <dgm:prSet presAssocID="{E0A97141-9446-4373-B271-B02750BC6BF0}" presName="spaceRect" presStyleCnt="0"/>
      <dgm:spPr/>
    </dgm:pt>
    <dgm:pt modelId="{D9CED51E-FC0B-4E50-8917-D1196AC1B773}" type="pres">
      <dgm:prSet presAssocID="{E0A97141-9446-4373-B271-B02750BC6BF0}" presName="parTx" presStyleLbl="revTx" presStyleIdx="2" presStyleCnt="3">
        <dgm:presLayoutVars>
          <dgm:chMax val="0"/>
          <dgm:chPref val="0"/>
        </dgm:presLayoutVars>
      </dgm:prSet>
      <dgm:spPr/>
    </dgm:pt>
  </dgm:ptLst>
  <dgm:cxnLst>
    <dgm:cxn modelId="{1BB0C10A-3E79-479B-972F-7CEC8ABE081D}" type="presOf" srcId="{E0A97141-9446-4373-B271-B02750BC6BF0}" destId="{D9CED51E-FC0B-4E50-8917-D1196AC1B773}" srcOrd="0" destOrd="0" presId="urn:microsoft.com/office/officeart/2018/2/layout/IconVerticalSolidList"/>
    <dgm:cxn modelId="{6047B729-5D32-4BA2-B1EB-293EDFFF51B4}" type="presOf" srcId="{E8FD337C-761E-419E-B471-6DDE39A823BC}" destId="{03631F7F-50C9-470B-AFEF-346518169447}" srcOrd="0" destOrd="0" presId="urn:microsoft.com/office/officeart/2018/2/layout/IconVerticalSolidList"/>
    <dgm:cxn modelId="{4548CD5E-EB08-4A8C-997C-52CEE00BC724}" type="presOf" srcId="{69355F00-F5AE-469F-B166-26FBFFD02BFF}" destId="{378E29C0-C7F4-4061-90FA-2159A4BE4CDD}" srcOrd="0" destOrd="0" presId="urn:microsoft.com/office/officeart/2018/2/layout/IconVerticalSolidList"/>
    <dgm:cxn modelId="{D574B56E-7EDA-48F2-BA3F-1BD5B60691D7}" type="presOf" srcId="{0597D309-2A03-4A0A-A0AE-FFB0CC9F00D5}" destId="{72A9FD54-8F3B-43DE-8A1D-AEDDBC3BC34D}" srcOrd="0" destOrd="0" presId="urn:microsoft.com/office/officeart/2018/2/layout/IconVerticalSolidList"/>
    <dgm:cxn modelId="{CE1FD783-ACF0-4BD3-9F63-4B09756A8710}" srcId="{E8FD337C-761E-419E-B471-6DDE39A823BC}" destId="{0597D309-2A03-4A0A-A0AE-FFB0CC9F00D5}" srcOrd="1" destOrd="0" parTransId="{1BB372A5-F435-47DE-BC2A-BF6DC8621BD7}" sibTransId="{B8F8D1F7-730C-41E2-BA6B-BF35585C877C}"/>
    <dgm:cxn modelId="{BE205198-5C82-4944-B482-8C975760CBAB}" srcId="{E8FD337C-761E-419E-B471-6DDE39A823BC}" destId="{69355F00-F5AE-469F-B166-26FBFFD02BFF}" srcOrd="0" destOrd="0" parTransId="{F8DD7543-0919-415F-903A-8FDDFC6825D2}" sibTransId="{E796236F-971B-4660-8C50-48EEA55B78AA}"/>
    <dgm:cxn modelId="{5167BFD9-449E-48EF-969A-A7E2D3725207}" srcId="{E8FD337C-761E-419E-B471-6DDE39A823BC}" destId="{E0A97141-9446-4373-B271-B02750BC6BF0}" srcOrd="2" destOrd="0" parTransId="{ABCCB5ED-0FA1-4943-9EF7-B9BF7EF63F8B}" sibTransId="{3F551B51-6C9C-4C25-9E3B-537E14DDEA0D}"/>
    <dgm:cxn modelId="{49932896-1926-47CB-9BF9-8508F82E42A6}" type="presParOf" srcId="{03631F7F-50C9-470B-AFEF-346518169447}" destId="{016E4928-8C4C-42BD-9C3A-85152A9A415F}" srcOrd="0" destOrd="0" presId="urn:microsoft.com/office/officeart/2018/2/layout/IconVerticalSolidList"/>
    <dgm:cxn modelId="{77428F26-C001-455D-8E7F-5F91A05CF3F5}" type="presParOf" srcId="{016E4928-8C4C-42BD-9C3A-85152A9A415F}" destId="{FA23D1F6-0191-4F61-A95B-EBFFDFD9FDAC}" srcOrd="0" destOrd="0" presId="urn:microsoft.com/office/officeart/2018/2/layout/IconVerticalSolidList"/>
    <dgm:cxn modelId="{A348EE72-6693-4196-B33D-EF3045E57E20}" type="presParOf" srcId="{016E4928-8C4C-42BD-9C3A-85152A9A415F}" destId="{FFB6B636-B5E6-4962-B185-8456D4098EB3}" srcOrd="1" destOrd="0" presId="urn:microsoft.com/office/officeart/2018/2/layout/IconVerticalSolidList"/>
    <dgm:cxn modelId="{9ACA28C7-C685-434F-8461-14B1FF50AA0E}" type="presParOf" srcId="{016E4928-8C4C-42BD-9C3A-85152A9A415F}" destId="{9D0E35BE-F5B3-4F00-9301-9CA3CA3C56EE}" srcOrd="2" destOrd="0" presId="urn:microsoft.com/office/officeart/2018/2/layout/IconVerticalSolidList"/>
    <dgm:cxn modelId="{3D833BCC-FA5A-49A5-86BA-74E196818CEC}" type="presParOf" srcId="{016E4928-8C4C-42BD-9C3A-85152A9A415F}" destId="{378E29C0-C7F4-4061-90FA-2159A4BE4CDD}" srcOrd="3" destOrd="0" presId="urn:microsoft.com/office/officeart/2018/2/layout/IconVerticalSolidList"/>
    <dgm:cxn modelId="{5A10B26B-F480-4DE8-9A8B-2B557D4D8B74}" type="presParOf" srcId="{03631F7F-50C9-470B-AFEF-346518169447}" destId="{230DED5A-7FA9-4301-B23C-68B5CDBECB4E}" srcOrd="1" destOrd="0" presId="urn:microsoft.com/office/officeart/2018/2/layout/IconVerticalSolidList"/>
    <dgm:cxn modelId="{9DB11FD9-AB21-406C-A55E-D82AF46512B9}" type="presParOf" srcId="{03631F7F-50C9-470B-AFEF-346518169447}" destId="{EADFEA4F-141B-40DF-8CED-A361F379C231}" srcOrd="2" destOrd="0" presId="urn:microsoft.com/office/officeart/2018/2/layout/IconVerticalSolidList"/>
    <dgm:cxn modelId="{3AAF19D5-6324-4FC6-9B03-715700C818F6}" type="presParOf" srcId="{EADFEA4F-141B-40DF-8CED-A361F379C231}" destId="{066DE40B-FFB2-4D5A-9528-2E0512E87686}" srcOrd="0" destOrd="0" presId="urn:microsoft.com/office/officeart/2018/2/layout/IconVerticalSolidList"/>
    <dgm:cxn modelId="{E49CB042-B38B-42EB-A8A9-A470D77AF7C0}" type="presParOf" srcId="{EADFEA4F-141B-40DF-8CED-A361F379C231}" destId="{57822997-6CE4-45F5-BD23-30F085B12C4F}" srcOrd="1" destOrd="0" presId="urn:microsoft.com/office/officeart/2018/2/layout/IconVerticalSolidList"/>
    <dgm:cxn modelId="{272625F1-6EEA-4B16-8E05-DCCC0EE57F60}" type="presParOf" srcId="{EADFEA4F-141B-40DF-8CED-A361F379C231}" destId="{8768E4BC-86B8-4E1B-9AF1-02668150B304}" srcOrd="2" destOrd="0" presId="urn:microsoft.com/office/officeart/2018/2/layout/IconVerticalSolidList"/>
    <dgm:cxn modelId="{9AB73137-9956-4440-BDC5-99D578E4F4EA}" type="presParOf" srcId="{EADFEA4F-141B-40DF-8CED-A361F379C231}" destId="{72A9FD54-8F3B-43DE-8A1D-AEDDBC3BC34D}" srcOrd="3" destOrd="0" presId="urn:microsoft.com/office/officeart/2018/2/layout/IconVerticalSolidList"/>
    <dgm:cxn modelId="{FD87DA75-7DFF-49E2-956E-8CD2C3F64AC9}" type="presParOf" srcId="{03631F7F-50C9-470B-AFEF-346518169447}" destId="{1234B199-5D5E-42D7-8BD7-08DD9F16A31C}" srcOrd="3" destOrd="0" presId="urn:microsoft.com/office/officeart/2018/2/layout/IconVerticalSolidList"/>
    <dgm:cxn modelId="{398BC3A1-0024-4345-928E-E88C2FBFBF6A}" type="presParOf" srcId="{03631F7F-50C9-470B-AFEF-346518169447}" destId="{7BE0DB2C-9D1B-467C-8895-671C1DFD91DD}" srcOrd="4" destOrd="0" presId="urn:microsoft.com/office/officeart/2018/2/layout/IconVerticalSolidList"/>
    <dgm:cxn modelId="{5F8E113C-306B-48C9-9C3C-47B103CF822F}" type="presParOf" srcId="{7BE0DB2C-9D1B-467C-8895-671C1DFD91DD}" destId="{9F7632EB-9885-4290-87CE-B9F78926FC5B}" srcOrd="0" destOrd="0" presId="urn:microsoft.com/office/officeart/2018/2/layout/IconVerticalSolidList"/>
    <dgm:cxn modelId="{C4537452-2A62-4D29-88B4-62AB61FA6C83}" type="presParOf" srcId="{7BE0DB2C-9D1B-467C-8895-671C1DFD91DD}" destId="{34368D12-596B-4578-80CE-90B7B7716F78}" srcOrd="1" destOrd="0" presId="urn:microsoft.com/office/officeart/2018/2/layout/IconVerticalSolidList"/>
    <dgm:cxn modelId="{2990297F-E407-4DA5-91DA-F5C7CC6112C8}" type="presParOf" srcId="{7BE0DB2C-9D1B-467C-8895-671C1DFD91DD}" destId="{387A5BD6-87B1-47C4-94DD-91AC91ADFFC8}" srcOrd="2" destOrd="0" presId="urn:microsoft.com/office/officeart/2018/2/layout/IconVerticalSolidList"/>
    <dgm:cxn modelId="{D4092D64-84BB-432F-AF4D-065CC7F8D09B}" type="presParOf" srcId="{7BE0DB2C-9D1B-467C-8895-671C1DFD91DD}" destId="{D9CED51E-FC0B-4E50-8917-D1196AC1B77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99CED8E-2B1C-48BF-A2E8-34B11D9B94BE}"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9791772B-E9E9-4F62-800B-2DB264503821}">
      <dgm:prSet/>
      <dgm:spPr/>
      <dgm:t>
        <a:bodyPr/>
        <a:lstStyle/>
        <a:p>
          <a:r>
            <a:rPr lang="en-US"/>
            <a:t>Persistent hypo and hyperglycemia can double risk of cognitive dysfunction and dementia</a:t>
          </a:r>
        </a:p>
      </dgm:t>
    </dgm:pt>
    <dgm:pt modelId="{C5D4C9CE-E5F6-45E5-B7A1-E12F7ADCEB53}" type="parTrans" cxnId="{3C51B0FA-C925-4049-B635-2866A9B7B382}">
      <dgm:prSet/>
      <dgm:spPr/>
      <dgm:t>
        <a:bodyPr/>
        <a:lstStyle/>
        <a:p>
          <a:endParaRPr lang="en-US"/>
        </a:p>
      </dgm:t>
    </dgm:pt>
    <dgm:pt modelId="{B0880ADF-39C9-4BEC-BB11-FE8353B3B46F}" type="sibTrans" cxnId="{3C51B0FA-C925-4049-B635-2866A9B7B382}">
      <dgm:prSet/>
      <dgm:spPr/>
      <dgm:t>
        <a:bodyPr/>
        <a:lstStyle/>
        <a:p>
          <a:endParaRPr lang="en-US"/>
        </a:p>
      </dgm:t>
    </dgm:pt>
    <dgm:pt modelId="{3D724016-C340-4EDF-A65F-B5EA1956B377}">
      <dgm:prSet/>
      <dgm:spPr/>
      <dgm:t>
        <a:bodyPr/>
        <a:lstStyle/>
        <a:p>
          <a:r>
            <a:rPr lang="en-US"/>
            <a:t>Diabetes increases risk of incident depression by 27%</a:t>
          </a:r>
        </a:p>
      </dgm:t>
    </dgm:pt>
    <dgm:pt modelId="{CE87CE13-6B01-4E6A-B754-8A232549160E}" type="parTrans" cxnId="{5645F824-C2B2-438B-B7E6-7521DAC94559}">
      <dgm:prSet/>
      <dgm:spPr/>
      <dgm:t>
        <a:bodyPr/>
        <a:lstStyle/>
        <a:p>
          <a:endParaRPr lang="en-US"/>
        </a:p>
      </dgm:t>
    </dgm:pt>
    <dgm:pt modelId="{11F64109-24EC-40F1-A25E-7EAE042AB816}" type="sibTrans" cxnId="{5645F824-C2B2-438B-B7E6-7521DAC94559}">
      <dgm:prSet/>
      <dgm:spPr/>
      <dgm:t>
        <a:bodyPr/>
        <a:lstStyle/>
        <a:p>
          <a:endParaRPr lang="en-US"/>
        </a:p>
      </dgm:t>
    </dgm:pt>
    <dgm:pt modelId="{6FD765E2-5E89-4507-8590-63BFAC8E7010}">
      <dgm:prSet/>
      <dgm:spPr/>
      <dgm:t>
        <a:bodyPr/>
        <a:lstStyle/>
        <a:p>
          <a:r>
            <a:rPr lang="en-US"/>
            <a:t>Diabetes + Dementia + Depression a pathway to mental disability</a:t>
          </a:r>
        </a:p>
      </dgm:t>
    </dgm:pt>
    <dgm:pt modelId="{9AB31157-485E-4021-90DE-163250CEFA97}" type="parTrans" cxnId="{E86950AD-E1AE-4873-9D5F-96800351DA93}">
      <dgm:prSet/>
      <dgm:spPr/>
      <dgm:t>
        <a:bodyPr/>
        <a:lstStyle/>
        <a:p>
          <a:endParaRPr lang="en-US"/>
        </a:p>
      </dgm:t>
    </dgm:pt>
    <dgm:pt modelId="{EF0A7308-9F65-4331-8F8F-0D89CD193E8D}" type="sibTrans" cxnId="{E86950AD-E1AE-4873-9D5F-96800351DA93}">
      <dgm:prSet/>
      <dgm:spPr/>
      <dgm:t>
        <a:bodyPr/>
        <a:lstStyle/>
        <a:p>
          <a:endParaRPr lang="en-US"/>
        </a:p>
      </dgm:t>
    </dgm:pt>
    <dgm:pt modelId="{F822A0D1-DEE7-4AF0-8C5F-2DF1C8AEF3E7}">
      <dgm:prSet/>
      <dgm:spPr/>
      <dgm:t>
        <a:bodyPr/>
        <a:lstStyle/>
        <a:p>
          <a:r>
            <a:rPr lang="en-US" dirty="0"/>
            <a:t>Self care gets compromised</a:t>
          </a:r>
        </a:p>
      </dgm:t>
    </dgm:pt>
    <dgm:pt modelId="{E29FF27E-C6A3-420B-8217-C90DD453E06C}" type="parTrans" cxnId="{5FD23EC0-598E-41F3-A23D-94BC98FB8ABE}">
      <dgm:prSet/>
      <dgm:spPr/>
      <dgm:t>
        <a:bodyPr/>
        <a:lstStyle/>
        <a:p>
          <a:endParaRPr lang="en-US"/>
        </a:p>
      </dgm:t>
    </dgm:pt>
    <dgm:pt modelId="{E84C5E55-5E06-4636-AA95-320673690038}" type="sibTrans" cxnId="{5FD23EC0-598E-41F3-A23D-94BC98FB8ABE}">
      <dgm:prSet/>
      <dgm:spPr/>
      <dgm:t>
        <a:bodyPr/>
        <a:lstStyle/>
        <a:p>
          <a:endParaRPr lang="en-US"/>
        </a:p>
      </dgm:t>
    </dgm:pt>
    <dgm:pt modelId="{5535DD44-64C4-4DB9-8604-57623ED667D8}">
      <dgm:prSet/>
      <dgm:spPr/>
      <dgm:t>
        <a:bodyPr/>
        <a:lstStyle/>
        <a:p>
          <a:r>
            <a:rPr lang="en-US" dirty="0"/>
            <a:t>Less able to detect and treat hypoglycemia</a:t>
          </a:r>
        </a:p>
      </dgm:t>
    </dgm:pt>
    <dgm:pt modelId="{86A5952A-ED61-4723-AC67-397EB21B6908}" type="parTrans" cxnId="{FF95083E-F442-43DB-A150-E97F641C59BB}">
      <dgm:prSet/>
      <dgm:spPr/>
      <dgm:t>
        <a:bodyPr/>
        <a:lstStyle/>
        <a:p>
          <a:endParaRPr lang="en-US"/>
        </a:p>
      </dgm:t>
    </dgm:pt>
    <dgm:pt modelId="{5DBCD2AD-58B6-4CF3-98EA-D378CA060C71}" type="sibTrans" cxnId="{FF95083E-F442-43DB-A150-E97F641C59BB}">
      <dgm:prSet/>
      <dgm:spPr/>
      <dgm:t>
        <a:bodyPr/>
        <a:lstStyle/>
        <a:p>
          <a:endParaRPr lang="en-US"/>
        </a:p>
      </dgm:t>
    </dgm:pt>
    <dgm:pt modelId="{9646714B-65AE-45D0-B627-86471A0CEBC1}">
      <dgm:prSet/>
      <dgm:spPr/>
      <dgm:t>
        <a:bodyPr/>
        <a:lstStyle/>
        <a:p>
          <a:r>
            <a:rPr lang="en-US" dirty="0"/>
            <a:t>Dementia decreases communication ability</a:t>
          </a:r>
        </a:p>
      </dgm:t>
    </dgm:pt>
    <dgm:pt modelId="{53758113-7A3A-4FD6-97FB-C069B4E7D1B2}" type="parTrans" cxnId="{FA85F35F-ACE1-4CD7-9CA9-5EF62FDD4A4E}">
      <dgm:prSet/>
      <dgm:spPr/>
      <dgm:t>
        <a:bodyPr/>
        <a:lstStyle/>
        <a:p>
          <a:endParaRPr lang="en-US"/>
        </a:p>
      </dgm:t>
    </dgm:pt>
    <dgm:pt modelId="{A4A443AD-68B9-483B-A008-DC221323922E}" type="sibTrans" cxnId="{FA85F35F-ACE1-4CD7-9CA9-5EF62FDD4A4E}">
      <dgm:prSet/>
      <dgm:spPr/>
      <dgm:t>
        <a:bodyPr/>
        <a:lstStyle/>
        <a:p>
          <a:endParaRPr lang="en-US"/>
        </a:p>
      </dgm:t>
    </dgm:pt>
    <dgm:pt modelId="{6B27039E-479A-4C10-9D48-BC63C56B41CB}">
      <dgm:prSet/>
      <dgm:spPr/>
      <dgm:t>
        <a:bodyPr/>
        <a:lstStyle/>
        <a:p>
          <a:r>
            <a:rPr lang="en-US" dirty="0"/>
            <a:t>Safety becomes an issue</a:t>
          </a:r>
        </a:p>
      </dgm:t>
    </dgm:pt>
    <dgm:pt modelId="{17691780-9A0A-46A5-BB61-B52029E68513}" type="parTrans" cxnId="{E6F6C2C1-E837-49A8-9C2B-165867026396}">
      <dgm:prSet/>
      <dgm:spPr/>
      <dgm:t>
        <a:bodyPr/>
        <a:lstStyle/>
        <a:p>
          <a:endParaRPr lang="en-US"/>
        </a:p>
      </dgm:t>
    </dgm:pt>
    <dgm:pt modelId="{64B77C2E-7CEA-4E14-8896-DB9A9AB537DE}" type="sibTrans" cxnId="{E6F6C2C1-E837-49A8-9C2B-165867026396}">
      <dgm:prSet/>
      <dgm:spPr/>
      <dgm:t>
        <a:bodyPr/>
        <a:lstStyle/>
        <a:p>
          <a:endParaRPr lang="en-US"/>
        </a:p>
      </dgm:t>
    </dgm:pt>
    <dgm:pt modelId="{4550421A-9287-436E-9E00-A17B8F54D8AA}" type="pres">
      <dgm:prSet presAssocID="{899CED8E-2B1C-48BF-A2E8-34B11D9B94BE}" presName="linear" presStyleCnt="0">
        <dgm:presLayoutVars>
          <dgm:animLvl val="lvl"/>
          <dgm:resizeHandles val="exact"/>
        </dgm:presLayoutVars>
      </dgm:prSet>
      <dgm:spPr/>
    </dgm:pt>
    <dgm:pt modelId="{4CD581E2-7574-42DA-99BA-71ED2D276033}" type="pres">
      <dgm:prSet presAssocID="{9791772B-E9E9-4F62-800B-2DB264503821}" presName="parentText" presStyleLbl="node1" presStyleIdx="0" presStyleCnt="3">
        <dgm:presLayoutVars>
          <dgm:chMax val="0"/>
          <dgm:bulletEnabled val="1"/>
        </dgm:presLayoutVars>
      </dgm:prSet>
      <dgm:spPr/>
    </dgm:pt>
    <dgm:pt modelId="{102B418A-8E4D-47A6-B3A9-375E63257B05}" type="pres">
      <dgm:prSet presAssocID="{B0880ADF-39C9-4BEC-BB11-FE8353B3B46F}" presName="spacer" presStyleCnt="0"/>
      <dgm:spPr/>
    </dgm:pt>
    <dgm:pt modelId="{7E822343-FFF5-401C-94B6-29989B0AF59C}" type="pres">
      <dgm:prSet presAssocID="{3D724016-C340-4EDF-A65F-B5EA1956B377}" presName="parentText" presStyleLbl="node1" presStyleIdx="1" presStyleCnt="3">
        <dgm:presLayoutVars>
          <dgm:chMax val="0"/>
          <dgm:bulletEnabled val="1"/>
        </dgm:presLayoutVars>
      </dgm:prSet>
      <dgm:spPr/>
    </dgm:pt>
    <dgm:pt modelId="{26289F7C-C3EB-4265-91D7-6E7BF5606222}" type="pres">
      <dgm:prSet presAssocID="{11F64109-24EC-40F1-A25E-7EAE042AB816}" presName="spacer" presStyleCnt="0"/>
      <dgm:spPr/>
    </dgm:pt>
    <dgm:pt modelId="{3DE4F0D4-0A0E-4FD6-86A9-07144FE891C5}" type="pres">
      <dgm:prSet presAssocID="{6FD765E2-5E89-4507-8590-63BFAC8E7010}" presName="parentText" presStyleLbl="node1" presStyleIdx="2" presStyleCnt="3">
        <dgm:presLayoutVars>
          <dgm:chMax val="0"/>
          <dgm:bulletEnabled val="1"/>
        </dgm:presLayoutVars>
      </dgm:prSet>
      <dgm:spPr/>
    </dgm:pt>
    <dgm:pt modelId="{C3070E47-8752-4BF9-B95D-4DE9CB2409EC}" type="pres">
      <dgm:prSet presAssocID="{6FD765E2-5E89-4507-8590-63BFAC8E7010}" presName="childText" presStyleLbl="revTx" presStyleIdx="0" presStyleCnt="1">
        <dgm:presLayoutVars>
          <dgm:bulletEnabled val="1"/>
        </dgm:presLayoutVars>
      </dgm:prSet>
      <dgm:spPr/>
    </dgm:pt>
  </dgm:ptLst>
  <dgm:cxnLst>
    <dgm:cxn modelId="{BA61AE13-96D7-48C6-A3BB-3AB3A179EC68}" type="presOf" srcId="{6FD765E2-5E89-4507-8590-63BFAC8E7010}" destId="{3DE4F0D4-0A0E-4FD6-86A9-07144FE891C5}" srcOrd="0" destOrd="0" presId="urn:microsoft.com/office/officeart/2005/8/layout/vList2"/>
    <dgm:cxn modelId="{5645F824-C2B2-438B-B7E6-7521DAC94559}" srcId="{899CED8E-2B1C-48BF-A2E8-34B11D9B94BE}" destId="{3D724016-C340-4EDF-A65F-B5EA1956B377}" srcOrd="1" destOrd="0" parTransId="{CE87CE13-6B01-4E6A-B754-8A232549160E}" sibTransId="{11F64109-24EC-40F1-A25E-7EAE042AB816}"/>
    <dgm:cxn modelId="{D45F2631-3FF6-4079-A8E1-D7D68BBB6758}" type="presOf" srcId="{9646714B-65AE-45D0-B627-86471A0CEBC1}" destId="{C3070E47-8752-4BF9-B95D-4DE9CB2409EC}" srcOrd="0" destOrd="2" presId="urn:microsoft.com/office/officeart/2005/8/layout/vList2"/>
    <dgm:cxn modelId="{071DA23A-27DF-4214-8C83-20DB990C2C87}" type="presOf" srcId="{5535DD44-64C4-4DB9-8604-57623ED667D8}" destId="{C3070E47-8752-4BF9-B95D-4DE9CB2409EC}" srcOrd="0" destOrd="1" presId="urn:microsoft.com/office/officeart/2005/8/layout/vList2"/>
    <dgm:cxn modelId="{FF95083E-F442-43DB-A150-E97F641C59BB}" srcId="{6FD765E2-5E89-4507-8590-63BFAC8E7010}" destId="{5535DD44-64C4-4DB9-8604-57623ED667D8}" srcOrd="1" destOrd="0" parTransId="{86A5952A-ED61-4723-AC67-397EB21B6908}" sibTransId="{5DBCD2AD-58B6-4CF3-98EA-D378CA060C71}"/>
    <dgm:cxn modelId="{FA85F35F-ACE1-4CD7-9CA9-5EF62FDD4A4E}" srcId="{6FD765E2-5E89-4507-8590-63BFAC8E7010}" destId="{9646714B-65AE-45D0-B627-86471A0CEBC1}" srcOrd="2" destOrd="0" parTransId="{53758113-7A3A-4FD6-97FB-C069B4E7D1B2}" sibTransId="{A4A443AD-68B9-483B-A008-DC221323922E}"/>
    <dgm:cxn modelId="{A3726349-A980-4A4A-AEBE-9B93BC6CE024}" type="presOf" srcId="{9791772B-E9E9-4F62-800B-2DB264503821}" destId="{4CD581E2-7574-42DA-99BA-71ED2D276033}" srcOrd="0" destOrd="0" presId="urn:microsoft.com/office/officeart/2005/8/layout/vList2"/>
    <dgm:cxn modelId="{70A46279-7A5F-409F-A414-09C8A607C9C6}" type="presOf" srcId="{6B27039E-479A-4C10-9D48-BC63C56B41CB}" destId="{C3070E47-8752-4BF9-B95D-4DE9CB2409EC}" srcOrd="0" destOrd="3" presId="urn:microsoft.com/office/officeart/2005/8/layout/vList2"/>
    <dgm:cxn modelId="{C1E691A6-1775-4B70-8928-2B22D17A8CFC}" type="presOf" srcId="{3D724016-C340-4EDF-A65F-B5EA1956B377}" destId="{7E822343-FFF5-401C-94B6-29989B0AF59C}" srcOrd="0" destOrd="0" presId="urn:microsoft.com/office/officeart/2005/8/layout/vList2"/>
    <dgm:cxn modelId="{E86950AD-E1AE-4873-9D5F-96800351DA93}" srcId="{899CED8E-2B1C-48BF-A2E8-34B11D9B94BE}" destId="{6FD765E2-5E89-4507-8590-63BFAC8E7010}" srcOrd="2" destOrd="0" parTransId="{9AB31157-485E-4021-90DE-163250CEFA97}" sibTransId="{EF0A7308-9F65-4331-8F8F-0D89CD193E8D}"/>
    <dgm:cxn modelId="{B89192B9-DC8C-4BA8-B7D3-D0A2AA429563}" type="presOf" srcId="{899CED8E-2B1C-48BF-A2E8-34B11D9B94BE}" destId="{4550421A-9287-436E-9E00-A17B8F54D8AA}" srcOrd="0" destOrd="0" presId="urn:microsoft.com/office/officeart/2005/8/layout/vList2"/>
    <dgm:cxn modelId="{5FD23EC0-598E-41F3-A23D-94BC98FB8ABE}" srcId="{6FD765E2-5E89-4507-8590-63BFAC8E7010}" destId="{F822A0D1-DEE7-4AF0-8C5F-2DF1C8AEF3E7}" srcOrd="0" destOrd="0" parTransId="{E29FF27E-C6A3-420B-8217-C90DD453E06C}" sibTransId="{E84C5E55-5E06-4636-AA95-320673690038}"/>
    <dgm:cxn modelId="{E6F6C2C1-E837-49A8-9C2B-165867026396}" srcId="{6FD765E2-5E89-4507-8590-63BFAC8E7010}" destId="{6B27039E-479A-4C10-9D48-BC63C56B41CB}" srcOrd="3" destOrd="0" parTransId="{17691780-9A0A-46A5-BB61-B52029E68513}" sibTransId="{64B77C2E-7CEA-4E14-8896-DB9A9AB537DE}"/>
    <dgm:cxn modelId="{56C3FAC8-5507-4D7A-9BD8-022D2704886A}" type="presOf" srcId="{F822A0D1-DEE7-4AF0-8C5F-2DF1C8AEF3E7}" destId="{C3070E47-8752-4BF9-B95D-4DE9CB2409EC}" srcOrd="0" destOrd="0" presId="urn:microsoft.com/office/officeart/2005/8/layout/vList2"/>
    <dgm:cxn modelId="{3C51B0FA-C925-4049-B635-2866A9B7B382}" srcId="{899CED8E-2B1C-48BF-A2E8-34B11D9B94BE}" destId="{9791772B-E9E9-4F62-800B-2DB264503821}" srcOrd="0" destOrd="0" parTransId="{C5D4C9CE-E5F6-45E5-B7A1-E12F7ADCEB53}" sibTransId="{B0880ADF-39C9-4BEC-BB11-FE8353B3B46F}"/>
    <dgm:cxn modelId="{8B6A4887-3F50-4426-B82D-62B9E27C3B4A}" type="presParOf" srcId="{4550421A-9287-436E-9E00-A17B8F54D8AA}" destId="{4CD581E2-7574-42DA-99BA-71ED2D276033}" srcOrd="0" destOrd="0" presId="urn:microsoft.com/office/officeart/2005/8/layout/vList2"/>
    <dgm:cxn modelId="{B528068F-F28F-416F-A549-E729EF116C4F}" type="presParOf" srcId="{4550421A-9287-436E-9E00-A17B8F54D8AA}" destId="{102B418A-8E4D-47A6-B3A9-375E63257B05}" srcOrd="1" destOrd="0" presId="urn:microsoft.com/office/officeart/2005/8/layout/vList2"/>
    <dgm:cxn modelId="{A5E1AA19-06D8-4318-9331-395B764C6EDF}" type="presParOf" srcId="{4550421A-9287-436E-9E00-A17B8F54D8AA}" destId="{7E822343-FFF5-401C-94B6-29989B0AF59C}" srcOrd="2" destOrd="0" presId="urn:microsoft.com/office/officeart/2005/8/layout/vList2"/>
    <dgm:cxn modelId="{959FBCE9-6F75-41A6-9B67-A9BDDA60005E}" type="presParOf" srcId="{4550421A-9287-436E-9E00-A17B8F54D8AA}" destId="{26289F7C-C3EB-4265-91D7-6E7BF5606222}" srcOrd="3" destOrd="0" presId="urn:microsoft.com/office/officeart/2005/8/layout/vList2"/>
    <dgm:cxn modelId="{8EF63077-BF08-4BA4-9722-CF59E60B5F59}" type="presParOf" srcId="{4550421A-9287-436E-9E00-A17B8F54D8AA}" destId="{3DE4F0D4-0A0E-4FD6-86A9-07144FE891C5}" srcOrd="4" destOrd="0" presId="urn:microsoft.com/office/officeart/2005/8/layout/vList2"/>
    <dgm:cxn modelId="{60B799CD-047D-4624-B8E8-83A2E439C3BE}" type="presParOf" srcId="{4550421A-9287-436E-9E00-A17B8F54D8AA}" destId="{C3070E47-8752-4BF9-B95D-4DE9CB2409EC}"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8C14469-B384-40FA-B720-F07BB933A40A}" type="doc">
      <dgm:prSet loTypeId="urn:microsoft.com/office/officeart/2005/8/layout/cycle1" loCatId="cycle" qsTypeId="urn:microsoft.com/office/officeart/2005/8/quickstyle/simple1" qsCatId="simple" csTypeId="urn:microsoft.com/office/officeart/2005/8/colors/accent1_2" csCatId="accent1"/>
      <dgm:spPr/>
      <dgm:t>
        <a:bodyPr/>
        <a:lstStyle/>
        <a:p>
          <a:endParaRPr lang="en-US"/>
        </a:p>
      </dgm:t>
    </dgm:pt>
    <dgm:pt modelId="{E624EA50-92E8-4FA4-9F31-9B81B76AA4C0}">
      <dgm:prSet/>
      <dgm:spPr/>
      <dgm:t>
        <a:bodyPr/>
        <a:lstStyle/>
        <a:p>
          <a:r>
            <a:rPr lang="en-US"/>
            <a:t>Evaluate ability to safely use, inject and afford.</a:t>
          </a:r>
        </a:p>
      </dgm:t>
    </dgm:pt>
    <dgm:pt modelId="{2CB50FF3-86F2-4D55-A9C9-0DA7297803AA}" type="parTrans" cxnId="{E16F8BB1-6A6A-4BDA-85F9-385A751C14AE}">
      <dgm:prSet/>
      <dgm:spPr/>
      <dgm:t>
        <a:bodyPr/>
        <a:lstStyle/>
        <a:p>
          <a:endParaRPr lang="en-US"/>
        </a:p>
      </dgm:t>
    </dgm:pt>
    <dgm:pt modelId="{668E170B-0EA5-463A-A5D2-09376A5D8C99}" type="sibTrans" cxnId="{E16F8BB1-6A6A-4BDA-85F9-385A751C14AE}">
      <dgm:prSet/>
      <dgm:spPr/>
      <dgm:t>
        <a:bodyPr/>
        <a:lstStyle/>
        <a:p>
          <a:endParaRPr lang="en-US"/>
        </a:p>
      </dgm:t>
    </dgm:pt>
    <dgm:pt modelId="{9C975145-4977-4EA4-A230-09E6F98FA1BD}">
      <dgm:prSet/>
      <dgm:spPr/>
      <dgm:t>
        <a:bodyPr/>
        <a:lstStyle/>
        <a:p>
          <a:r>
            <a:rPr lang="en-US"/>
            <a:t>May need to simplify.</a:t>
          </a:r>
        </a:p>
      </dgm:t>
    </dgm:pt>
    <dgm:pt modelId="{34F08C7E-175E-4641-813F-9F570E15D23A}" type="parTrans" cxnId="{7129D4C2-6E52-4FE3-8A28-050A08A256D9}">
      <dgm:prSet/>
      <dgm:spPr/>
      <dgm:t>
        <a:bodyPr/>
        <a:lstStyle/>
        <a:p>
          <a:endParaRPr lang="en-US"/>
        </a:p>
      </dgm:t>
    </dgm:pt>
    <dgm:pt modelId="{3A57C6DC-7E4B-42BE-B83E-3723D7B72E45}" type="sibTrans" cxnId="{7129D4C2-6E52-4FE3-8A28-050A08A256D9}">
      <dgm:prSet/>
      <dgm:spPr/>
      <dgm:t>
        <a:bodyPr/>
        <a:lstStyle/>
        <a:p>
          <a:endParaRPr lang="en-US"/>
        </a:p>
      </dgm:t>
    </dgm:pt>
    <dgm:pt modelId="{CA52841F-BA12-4015-AAC6-3E36E20A7CDD}">
      <dgm:prSet/>
      <dgm:spPr/>
      <dgm:t>
        <a:bodyPr/>
        <a:lstStyle/>
        <a:p>
          <a:r>
            <a:rPr lang="en-US"/>
            <a:t>Eval if oral meds can be increased and insulin decreased.</a:t>
          </a:r>
        </a:p>
      </dgm:t>
    </dgm:pt>
    <dgm:pt modelId="{70746304-0D9B-44A2-85C7-C34824712E93}" type="parTrans" cxnId="{57715978-D701-46C3-B1FE-AE3467436002}">
      <dgm:prSet/>
      <dgm:spPr/>
      <dgm:t>
        <a:bodyPr/>
        <a:lstStyle/>
        <a:p>
          <a:endParaRPr lang="en-US"/>
        </a:p>
      </dgm:t>
    </dgm:pt>
    <dgm:pt modelId="{CAF0BB66-04C2-4526-B761-1EBC9AADC933}" type="sibTrans" cxnId="{57715978-D701-46C3-B1FE-AE3467436002}">
      <dgm:prSet/>
      <dgm:spPr/>
      <dgm:t>
        <a:bodyPr/>
        <a:lstStyle/>
        <a:p>
          <a:endParaRPr lang="en-US"/>
        </a:p>
      </dgm:t>
    </dgm:pt>
    <dgm:pt modelId="{54FF2A83-0A39-4651-9A14-9CC94048AEE0}">
      <dgm:prSet/>
      <dgm:spPr/>
      <dgm:t>
        <a:bodyPr/>
        <a:lstStyle/>
        <a:p>
          <a:r>
            <a:rPr lang="en-US"/>
            <a:t>If type 1, able to self-manage or is support needed?</a:t>
          </a:r>
        </a:p>
      </dgm:t>
    </dgm:pt>
    <dgm:pt modelId="{A158FEB8-4338-4DC4-B224-8A1529F2BE7D}" type="parTrans" cxnId="{3F69ACE3-A9C3-4E51-8686-E857FA9B7CD9}">
      <dgm:prSet/>
      <dgm:spPr/>
      <dgm:t>
        <a:bodyPr/>
        <a:lstStyle/>
        <a:p>
          <a:endParaRPr lang="en-US"/>
        </a:p>
      </dgm:t>
    </dgm:pt>
    <dgm:pt modelId="{DC637908-1E84-4E3E-81FE-392B1B534E14}" type="sibTrans" cxnId="{3F69ACE3-A9C3-4E51-8686-E857FA9B7CD9}">
      <dgm:prSet/>
      <dgm:spPr/>
      <dgm:t>
        <a:bodyPr/>
        <a:lstStyle/>
        <a:p>
          <a:endParaRPr lang="en-US"/>
        </a:p>
      </dgm:t>
    </dgm:pt>
    <dgm:pt modelId="{9D66EBEC-7274-4D68-BE78-C8B020312867}">
      <dgm:prSet/>
      <dgm:spPr/>
      <dgm:t>
        <a:bodyPr/>
        <a:lstStyle/>
        <a:p>
          <a:r>
            <a:rPr lang="en-US"/>
            <a:t>Hypoglycemia awareness and knowledge how to treat?</a:t>
          </a:r>
        </a:p>
      </dgm:t>
    </dgm:pt>
    <dgm:pt modelId="{CFC563D5-37BB-44E9-89EE-B646C9F9F0FA}" type="parTrans" cxnId="{861EB64F-DE3B-4840-B647-14DFF66BA5EE}">
      <dgm:prSet/>
      <dgm:spPr/>
      <dgm:t>
        <a:bodyPr/>
        <a:lstStyle/>
        <a:p>
          <a:endParaRPr lang="en-US"/>
        </a:p>
      </dgm:t>
    </dgm:pt>
    <dgm:pt modelId="{72FAEF1D-9742-40D9-8EE5-0AE0240D2957}" type="sibTrans" cxnId="{861EB64F-DE3B-4840-B647-14DFF66BA5EE}">
      <dgm:prSet/>
      <dgm:spPr/>
      <dgm:t>
        <a:bodyPr/>
        <a:lstStyle/>
        <a:p>
          <a:endParaRPr lang="en-US"/>
        </a:p>
      </dgm:t>
    </dgm:pt>
    <dgm:pt modelId="{332F995C-4800-4D9B-8AF9-04915459872D}" type="pres">
      <dgm:prSet presAssocID="{48C14469-B384-40FA-B720-F07BB933A40A}" presName="cycle" presStyleCnt="0">
        <dgm:presLayoutVars>
          <dgm:dir/>
          <dgm:resizeHandles val="exact"/>
        </dgm:presLayoutVars>
      </dgm:prSet>
      <dgm:spPr/>
    </dgm:pt>
    <dgm:pt modelId="{4888138C-33EB-41D7-8123-177C28A9CBBC}" type="pres">
      <dgm:prSet presAssocID="{E624EA50-92E8-4FA4-9F31-9B81B76AA4C0}" presName="dummy" presStyleCnt="0"/>
      <dgm:spPr/>
    </dgm:pt>
    <dgm:pt modelId="{700F5D34-AEA9-408E-BAD9-01DE92BA153C}" type="pres">
      <dgm:prSet presAssocID="{E624EA50-92E8-4FA4-9F31-9B81B76AA4C0}" presName="node" presStyleLbl="revTx" presStyleIdx="0" presStyleCnt="5">
        <dgm:presLayoutVars>
          <dgm:bulletEnabled val="1"/>
        </dgm:presLayoutVars>
      </dgm:prSet>
      <dgm:spPr/>
    </dgm:pt>
    <dgm:pt modelId="{7447C2DD-5991-4F09-8DA9-6964D713A4DB}" type="pres">
      <dgm:prSet presAssocID="{668E170B-0EA5-463A-A5D2-09376A5D8C99}" presName="sibTrans" presStyleLbl="node1" presStyleIdx="0" presStyleCnt="5"/>
      <dgm:spPr/>
    </dgm:pt>
    <dgm:pt modelId="{37E63C8E-C5D3-4526-BBBD-DB217FC5EB99}" type="pres">
      <dgm:prSet presAssocID="{9C975145-4977-4EA4-A230-09E6F98FA1BD}" presName="dummy" presStyleCnt="0"/>
      <dgm:spPr/>
    </dgm:pt>
    <dgm:pt modelId="{C62AD6CE-104F-42A7-B74D-734F7C0D516F}" type="pres">
      <dgm:prSet presAssocID="{9C975145-4977-4EA4-A230-09E6F98FA1BD}" presName="node" presStyleLbl="revTx" presStyleIdx="1" presStyleCnt="5">
        <dgm:presLayoutVars>
          <dgm:bulletEnabled val="1"/>
        </dgm:presLayoutVars>
      </dgm:prSet>
      <dgm:spPr/>
    </dgm:pt>
    <dgm:pt modelId="{B20E9E5C-9689-45D9-986F-180914EAADD2}" type="pres">
      <dgm:prSet presAssocID="{3A57C6DC-7E4B-42BE-B83E-3723D7B72E45}" presName="sibTrans" presStyleLbl="node1" presStyleIdx="1" presStyleCnt="5"/>
      <dgm:spPr/>
    </dgm:pt>
    <dgm:pt modelId="{35BBC623-BF3F-4C22-A594-9EC16A414952}" type="pres">
      <dgm:prSet presAssocID="{CA52841F-BA12-4015-AAC6-3E36E20A7CDD}" presName="dummy" presStyleCnt="0"/>
      <dgm:spPr/>
    </dgm:pt>
    <dgm:pt modelId="{20D296EB-7912-48DF-9974-C15F896A37D8}" type="pres">
      <dgm:prSet presAssocID="{CA52841F-BA12-4015-AAC6-3E36E20A7CDD}" presName="node" presStyleLbl="revTx" presStyleIdx="2" presStyleCnt="5">
        <dgm:presLayoutVars>
          <dgm:bulletEnabled val="1"/>
        </dgm:presLayoutVars>
      </dgm:prSet>
      <dgm:spPr/>
    </dgm:pt>
    <dgm:pt modelId="{F8BA5B18-4524-4F8E-8DB9-2ABCFF58034B}" type="pres">
      <dgm:prSet presAssocID="{CAF0BB66-04C2-4526-B761-1EBC9AADC933}" presName="sibTrans" presStyleLbl="node1" presStyleIdx="2" presStyleCnt="5"/>
      <dgm:spPr/>
    </dgm:pt>
    <dgm:pt modelId="{1FA3F9CD-D062-4248-B408-CAFC0BB21225}" type="pres">
      <dgm:prSet presAssocID="{54FF2A83-0A39-4651-9A14-9CC94048AEE0}" presName="dummy" presStyleCnt="0"/>
      <dgm:spPr/>
    </dgm:pt>
    <dgm:pt modelId="{229C0019-1135-4726-AE15-7E6B382028F0}" type="pres">
      <dgm:prSet presAssocID="{54FF2A83-0A39-4651-9A14-9CC94048AEE0}" presName="node" presStyleLbl="revTx" presStyleIdx="3" presStyleCnt="5">
        <dgm:presLayoutVars>
          <dgm:bulletEnabled val="1"/>
        </dgm:presLayoutVars>
      </dgm:prSet>
      <dgm:spPr/>
    </dgm:pt>
    <dgm:pt modelId="{73AA4DAD-F4E6-4A5C-934F-10F32B81C21A}" type="pres">
      <dgm:prSet presAssocID="{DC637908-1E84-4E3E-81FE-392B1B534E14}" presName="sibTrans" presStyleLbl="node1" presStyleIdx="3" presStyleCnt="5"/>
      <dgm:spPr/>
    </dgm:pt>
    <dgm:pt modelId="{13FE84CF-0A94-4FCC-BAA9-A2DE4D6F62AD}" type="pres">
      <dgm:prSet presAssocID="{9D66EBEC-7274-4D68-BE78-C8B020312867}" presName="dummy" presStyleCnt="0"/>
      <dgm:spPr/>
    </dgm:pt>
    <dgm:pt modelId="{4B4CAAA1-E63C-48D5-9D5D-9D798553C3CD}" type="pres">
      <dgm:prSet presAssocID="{9D66EBEC-7274-4D68-BE78-C8B020312867}" presName="node" presStyleLbl="revTx" presStyleIdx="4" presStyleCnt="5">
        <dgm:presLayoutVars>
          <dgm:bulletEnabled val="1"/>
        </dgm:presLayoutVars>
      </dgm:prSet>
      <dgm:spPr/>
    </dgm:pt>
    <dgm:pt modelId="{8D0753A6-F4F9-494C-980E-56854D291E7C}" type="pres">
      <dgm:prSet presAssocID="{72FAEF1D-9742-40D9-8EE5-0AE0240D2957}" presName="sibTrans" presStyleLbl="node1" presStyleIdx="4" presStyleCnt="5"/>
      <dgm:spPr/>
    </dgm:pt>
  </dgm:ptLst>
  <dgm:cxnLst>
    <dgm:cxn modelId="{29090714-E215-4CD5-814A-58A5FD3D23C8}" type="presOf" srcId="{72FAEF1D-9742-40D9-8EE5-0AE0240D2957}" destId="{8D0753A6-F4F9-494C-980E-56854D291E7C}" srcOrd="0" destOrd="0" presId="urn:microsoft.com/office/officeart/2005/8/layout/cycle1"/>
    <dgm:cxn modelId="{2C676B2F-3449-4B7A-9519-FFB9DD6C7012}" type="presOf" srcId="{668E170B-0EA5-463A-A5D2-09376A5D8C99}" destId="{7447C2DD-5991-4F09-8DA9-6964D713A4DB}" srcOrd="0" destOrd="0" presId="urn:microsoft.com/office/officeart/2005/8/layout/cycle1"/>
    <dgm:cxn modelId="{C3309544-7AE9-400E-A6F7-65D0269DA3F8}" type="presOf" srcId="{9C975145-4977-4EA4-A230-09E6F98FA1BD}" destId="{C62AD6CE-104F-42A7-B74D-734F7C0D516F}" srcOrd="0" destOrd="0" presId="urn:microsoft.com/office/officeart/2005/8/layout/cycle1"/>
    <dgm:cxn modelId="{861EB64F-DE3B-4840-B647-14DFF66BA5EE}" srcId="{48C14469-B384-40FA-B720-F07BB933A40A}" destId="{9D66EBEC-7274-4D68-BE78-C8B020312867}" srcOrd="4" destOrd="0" parTransId="{CFC563D5-37BB-44E9-89EE-B646C9F9F0FA}" sibTransId="{72FAEF1D-9742-40D9-8EE5-0AE0240D2957}"/>
    <dgm:cxn modelId="{57715978-D701-46C3-B1FE-AE3467436002}" srcId="{48C14469-B384-40FA-B720-F07BB933A40A}" destId="{CA52841F-BA12-4015-AAC6-3E36E20A7CDD}" srcOrd="2" destOrd="0" parTransId="{70746304-0D9B-44A2-85C7-C34824712E93}" sibTransId="{CAF0BB66-04C2-4526-B761-1EBC9AADC933}"/>
    <dgm:cxn modelId="{25D7747B-AC8E-406B-AAE4-E84246F9F934}" type="presOf" srcId="{E624EA50-92E8-4FA4-9F31-9B81B76AA4C0}" destId="{700F5D34-AEA9-408E-BAD9-01DE92BA153C}" srcOrd="0" destOrd="0" presId="urn:microsoft.com/office/officeart/2005/8/layout/cycle1"/>
    <dgm:cxn modelId="{07CCF4B0-1B28-4A79-9116-B72962F5DF3A}" type="presOf" srcId="{9D66EBEC-7274-4D68-BE78-C8B020312867}" destId="{4B4CAAA1-E63C-48D5-9D5D-9D798553C3CD}" srcOrd="0" destOrd="0" presId="urn:microsoft.com/office/officeart/2005/8/layout/cycle1"/>
    <dgm:cxn modelId="{E16F8BB1-6A6A-4BDA-85F9-385A751C14AE}" srcId="{48C14469-B384-40FA-B720-F07BB933A40A}" destId="{E624EA50-92E8-4FA4-9F31-9B81B76AA4C0}" srcOrd="0" destOrd="0" parTransId="{2CB50FF3-86F2-4D55-A9C9-0DA7297803AA}" sibTransId="{668E170B-0EA5-463A-A5D2-09376A5D8C99}"/>
    <dgm:cxn modelId="{C2B406B2-D35A-4B39-B566-5AA418250FB6}" type="presOf" srcId="{CAF0BB66-04C2-4526-B761-1EBC9AADC933}" destId="{F8BA5B18-4524-4F8E-8DB9-2ABCFF58034B}" srcOrd="0" destOrd="0" presId="urn:microsoft.com/office/officeart/2005/8/layout/cycle1"/>
    <dgm:cxn modelId="{7E68CAB9-CBF0-4F49-B8C0-44F304E57F6E}" type="presOf" srcId="{3A57C6DC-7E4B-42BE-B83E-3723D7B72E45}" destId="{B20E9E5C-9689-45D9-986F-180914EAADD2}" srcOrd="0" destOrd="0" presId="urn:microsoft.com/office/officeart/2005/8/layout/cycle1"/>
    <dgm:cxn modelId="{D45922BD-D0EF-4404-9BE3-B2D03065ECEF}" type="presOf" srcId="{DC637908-1E84-4E3E-81FE-392B1B534E14}" destId="{73AA4DAD-F4E6-4A5C-934F-10F32B81C21A}" srcOrd="0" destOrd="0" presId="urn:microsoft.com/office/officeart/2005/8/layout/cycle1"/>
    <dgm:cxn modelId="{7129D4C2-6E52-4FE3-8A28-050A08A256D9}" srcId="{48C14469-B384-40FA-B720-F07BB933A40A}" destId="{9C975145-4977-4EA4-A230-09E6F98FA1BD}" srcOrd="1" destOrd="0" parTransId="{34F08C7E-175E-4641-813F-9F570E15D23A}" sibTransId="{3A57C6DC-7E4B-42BE-B83E-3723D7B72E45}"/>
    <dgm:cxn modelId="{893CBCDF-E1AD-48B6-A618-1B30D59A17B8}" type="presOf" srcId="{48C14469-B384-40FA-B720-F07BB933A40A}" destId="{332F995C-4800-4D9B-8AF9-04915459872D}" srcOrd="0" destOrd="0" presId="urn:microsoft.com/office/officeart/2005/8/layout/cycle1"/>
    <dgm:cxn modelId="{CA4DF8DF-4088-4E99-A739-7584E547DD6C}" type="presOf" srcId="{54FF2A83-0A39-4651-9A14-9CC94048AEE0}" destId="{229C0019-1135-4726-AE15-7E6B382028F0}" srcOrd="0" destOrd="0" presId="urn:microsoft.com/office/officeart/2005/8/layout/cycle1"/>
    <dgm:cxn modelId="{3F69ACE3-A9C3-4E51-8686-E857FA9B7CD9}" srcId="{48C14469-B384-40FA-B720-F07BB933A40A}" destId="{54FF2A83-0A39-4651-9A14-9CC94048AEE0}" srcOrd="3" destOrd="0" parTransId="{A158FEB8-4338-4DC4-B224-8A1529F2BE7D}" sibTransId="{DC637908-1E84-4E3E-81FE-392B1B534E14}"/>
    <dgm:cxn modelId="{F2DB7BFE-BC1D-45E2-9A2F-47F3C20678AF}" type="presOf" srcId="{CA52841F-BA12-4015-AAC6-3E36E20A7CDD}" destId="{20D296EB-7912-48DF-9974-C15F896A37D8}" srcOrd="0" destOrd="0" presId="urn:microsoft.com/office/officeart/2005/8/layout/cycle1"/>
    <dgm:cxn modelId="{AA95C4E8-FBCB-4257-B6BC-3A03848AF5B3}" type="presParOf" srcId="{332F995C-4800-4D9B-8AF9-04915459872D}" destId="{4888138C-33EB-41D7-8123-177C28A9CBBC}" srcOrd="0" destOrd="0" presId="urn:microsoft.com/office/officeart/2005/8/layout/cycle1"/>
    <dgm:cxn modelId="{D7053384-2743-4F5A-945E-0B978FF65176}" type="presParOf" srcId="{332F995C-4800-4D9B-8AF9-04915459872D}" destId="{700F5D34-AEA9-408E-BAD9-01DE92BA153C}" srcOrd="1" destOrd="0" presId="urn:microsoft.com/office/officeart/2005/8/layout/cycle1"/>
    <dgm:cxn modelId="{70BBF5AF-19E9-4EA6-8341-777A2D29F751}" type="presParOf" srcId="{332F995C-4800-4D9B-8AF9-04915459872D}" destId="{7447C2DD-5991-4F09-8DA9-6964D713A4DB}" srcOrd="2" destOrd="0" presId="urn:microsoft.com/office/officeart/2005/8/layout/cycle1"/>
    <dgm:cxn modelId="{710E8F51-AA79-4CB7-B2D5-677606CA1024}" type="presParOf" srcId="{332F995C-4800-4D9B-8AF9-04915459872D}" destId="{37E63C8E-C5D3-4526-BBBD-DB217FC5EB99}" srcOrd="3" destOrd="0" presId="urn:microsoft.com/office/officeart/2005/8/layout/cycle1"/>
    <dgm:cxn modelId="{54C52A66-353D-4774-A590-D14E463F4BF5}" type="presParOf" srcId="{332F995C-4800-4D9B-8AF9-04915459872D}" destId="{C62AD6CE-104F-42A7-B74D-734F7C0D516F}" srcOrd="4" destOrd="0" presId="urn:microsoft.com/office/officeart/2005/8/layout/cycle1"/>
    <dgm:cxn modelId="{7CEDBE3F-E247-4DAD-BE17-AA89B5FBD951}" type="presParOf" srcId="{332F995C-4800-4D9B-8AF9-04915459872D}" destId="{B20E9E5C-9689-45D9-986F-180914EAADD2}" srcOrd="5" destOrd="0" presId="urn:microsoft.com/office/officeart/2005/8/layout/cycle1"/>
    <dgm:cxn modelId="{6C78CA67-5C67-49E0-8A15-73440347A36C}" type="presParOf" srcId="{332F995C-4800-4D9B-8AF9-04915459872D}" destId="{35BBC623-BF3F-4C22-A594-9EC16A414952}" srcOrd="6" destOrd="0" presId="urn:microsoft.com/office/officeart/2005/8/layout/cycle1"/>
    <dgm:cxn modelId="{0EDC0538-7DB3-44DD-A9F7-CDC54B4019EC}" type="presParOf" srcId="{332F995C-4800-4D9B-8AF9-04915459872D}" destId="{20D296EB-7912-48DF-9974-C15F896A37D8}" srcOrd="7" destOrd="0" presId="urn:microsoft.com/office/officeart/2005/8/layout/cycle1"/>
    <dgm:cxn modelId="{017A7023-5065-4D0A-BE76-E389D851A0D9}" type="presParOf" srcId="{332F995C-4800-4D9B-8AF9-04915459872D}" destId="{F8BA5B18-4524-4F8E-8DB9-2ABCFF58034B}" srcOrd="8" destOrd="0" presId="urn:microsoft.com/office/officeart/2005/8/layout/cycle1"/>
    <dgm:cxn modelId="{ABAF3F7D-9506-4AE5-9E09-3E80463B305B}" type="presParOf" srcId="{332F995C-4800-4D9B-8AF9-04915459872D}" destId="{1FA3F9CD-D062-4248-B408-CAFC0BB21225}" srcOrd="9" destOrd="0" presId="urn:microsoft.com/office/officeart/2005/8/layout/cycle1"/>
    <dgm:cxn modelId="{BED63087-2525-4A23-B2C9-A27EA8369701}" type="presParOf" srcId="{332F995C-4800-4D9B-8AF9-04915459872D}" destId="{229C0019-1135-4726-AE15-7E6B382028F0}" srcOrd="10" destOrd="0" presId="urn:microsoft.com/office/officeart/2005/8/layout/cycle1"/>
    <dgm:cxn modelId="{6EDB799B-CE0B-4479-9A4C-96D7EB68C405}" type="presParOf" srcId="{332F995C-4800-4D9B-8AF9-04915459872D}" destId="{73AA4DAD-F4E6-4A5C-934F-10F32B81C21A}" srcOrd="11" destOrd="0" presId="urn:microsoft.com/office/officeart/2005/8/layout/cycle1"/>
    <dgm:cxn modelId="{C43BE9B9-FBD9-4FF9-A3C4-73C906E049A3}" type="presParOf" srcId="{332F995C-4800-4D9B-8AF9-04915459872D}" destId="{13FE84CF-0A94-4FCC-BAA9-A2DE4D6F62AD}" srcOrd="12" destOrd="0" presId="urn:microsoft.com/office/officeart/2005/8/layout/cycle1"/>
    <dgm:cxn modelId="{C915ACCF-5F7D-4B6C-A78D-522412977E16}" type="presParOf" srcId="{332F995C-4800-4D9B-8AF9-04915459872D}" destId="{4B4CAAA1-E63C-48D5-9D5D-9D798553C3CD}" srcOrd="13" destOrd="0" presId="urn:microsoft.com/office/officeart/2005/8/layout/cycle1"/>
    <dgm:cxn modelId="{882A9F58-243F-478A-A477-1A788E8C1DA8}" type="presParOf" srcId="{332F995C-4800-4D9B-8AF9-04915459872D}" destId="{8D0753A6-F4F9-494C-980E-56854D291E7C}" srcOrd="14" destOrd="0" presId="urn:microsoft.com/office/officeart/2005/8/layout/cycl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E7724D-7C2C-4386-959F-4AFDF34B662F}">
      <dsp:nvSpPr>
        <dsp:cNvPr id="0" name=""/>
        <dsp:cNvSpPr/>
      </dsp:nvSpPr>
      <dsp:spPr>
        <a:xfrm>
          <a:off x="167163" y="1607"/>
          <a:ext cx="2467272" cy="1480363"/>
        </a:xfrm>
        <a:prstGeom prst="rect">
          <a:avLst/>
        </a:prstGeom>
        <a:solidFill>
          <a:schemeClr val="accent1">
            <a:shade val="50000"/>
            <a:hueOff val="0"/>
            <a:satOff val="0"/>
            <a:lumOff val="0"/>
            <a:alphaOff val="0"/>
          </a:schemeClr>
        </a:solidFill>
        <a:ln>
          <a:noFill/>
        </a:ln>
        <a:effectLst>
          <a:outerShdw blurRad="50800" dist="430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Super Ager</a:t>
          </a:r>
        </a:p>
      </dsp:txBody>
      <dsp:txXfrm>
        <a:off x="167163" y="1607"/>
        <a:ext cx="2467272" cy="1480363"/>
      </dsp:txXfrm>
    </dsp:sp>
    <dsp:sp modelId="{5BA878DF-A462-4B34-930B-382391852D6F}">
      <dsp:nvSpPr>
        <dsp:cNvPr id="0" name=""/>
        <dsp:cNvSpPr/>
      </dsp:nvSpPr>
      <dsp:spPr>
        <a:xfrm>
          <a:off x="2881163" y="1607"/>
          <a:ext cx="2467272" cy="1480363"/>
        </a:xfrm>
        <a:prstGeom prst="rect">
          <a:avLst/>
        </a:prstGeom>
        <a:solidFill>
          <a:schemeClr val="accent1">
            <a:shade val="50000"/>
            <a:hueOff val="22553"/>
            <a:satOff val="-557"/>
            <a:lumOff val="8933"/>
            <a:alphaOff val="0"/>
          </a:schemeClr>
        </a:solidFill>
        <a:ln>
          <a:noFill/>
        </a:ln>
        <a:effectLst>
          <a:outerShdw blurRad="50800" dist="430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dirty="0"/>
            <a:t>Older</a:t>
          </a:r>
        </a:p>
      </dsp:txBody>
      <dsp:txXfrm>
        <a:off x="2881163" y="1607"/>
        <a:ext cx="2467272" cy="1480363"/>
      </dsp:txXfrm>
    </dsp:sp>
    <dsp:sp modelId="{E9F44E1C-01EF-4902-883A-36C603228DBE}">
      <dsp:nvSpPr>
        <dsp:cNvPr id="0" name=""/>
        <dsp:cNvSpPr/>
      </dsp:nvSpPr>
      <dsp:spPr>
        <a:xfrm>
          <a:off x="5595163" y="1607"/>
          <a:ext cx="2467272" cy="1480363"/>
        </a:xfrm>
        <a:prstGeom prst="rect">
          <a:avLst/>
        </a:prstGeom>
        <a:solidFill>
          <a:schemeClr val="accent1">
            <a:shade val="50000"/>
            <a:hueOff val="45106"/>
            <a:satOff val="-1115"/>
            <a:lumOff val="17866"/>
            <a:alphaOff val="0"/>
          </a:schemeClr>
        </a:solidFill>
        <a:ln>
          <a:noFill/>
        </a:ln>
        <a:effectLst>
          <a:outerShdw blurRad="50800" dist="430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Elderly</a:t>
          </a:r>
        </a:p>
      </dsp:txBody>
      <dsp:txXfrm>
        <a:off x="5595163" y="1607"/>
        <a:ext cx="2467272" cy="1480363"/>
      </dsp:txXfrm>
    </dsp:sp>
    <dsp:sp modelId="{C94D1FCD-D0F1-4D54-A517-0C61DCA8A797}">
      <dsp:nvSpPr>
        <dsp:cNvPr id="0" name=""/>
        <dsp:cNvSpPr/>
      </dsp:nvSpPr>
      <dsp:spPr>
        <a:xfrm>
          <a:off x="167163" y="1728698"/>
          <a:ext cx="2467272" cy="1480363"/>
        </a:xfrm>
        <a:prstGeom prst="rect">
          <a:avLst/>
        </a:prstGeom>
        <a:solidFill>
          <a:schemeClr val="accent1">
            <a:shade val="50000"/>
            <a:hueOff val="67659"/>
            <a:satOff val="-1672"/>
            <a:lumOff val="26799"/>
            <a:alphaOff val="0"/>
          </a:schemeClr>
        </a:solidFill>
        <a:ln>
          <a:noFill/>
        </a:ln>
        <a:effectLst>
          <a:outerShdw blurRad="50800" dist="430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Aged</a:t>
          </a:r>
        </a:p>
      </dsp:txBody>
      <dsp:txXfrm>
        <a:off x="167163" y="1728698"/>
        <a:ext cx="2467272" cy="1480363"/>
      </dsp:txXfrm>
    </dsp:sp>
    <dsp:sp modelId="{C33554B1-0861-40C2-ABB3-A3F572356058}">
      <dsp:nvSpPr>
        <dsp:cNvPr id="0" name=""/>
        <dsp:cNvSpPr/>
      </dsp:nvSpPr>
      <dsp:spPr>
        <a:xfrm>
          <a:off x="2881163" y="1728698"/>
          <a:ext cx="2467272" cy="1480363"/>
        </a:xfrm>
        <a:prstGeom prst="rect">
          <a:avLst/>
        </a:prstGeom>
        <a:solidFill>
          <a:schemeClr val="accent1">
            <a:shade val="50000"/>
            <a:hueOff val="90212"/>
            <a:satOff val="-2229"/>
            <a:lumOff val="35732"/>
            <a:alphaOff val="0"/>
          </a:schemeClr>
        </a:solidFill>
        <a:ln>
          <a:noFill/>
        </a:ln>
        <a:effectLst>
          <a:outerShdw blurRad="50800" dist="430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Senior  </a:t>
          </a:r>
        </a:p>
      </dsp:txBody>
      <dsp:txXfrm>
        <a:off x="2881163" y="1728698"/>
        <a:ext cx="2467272" cy="1480363"/>
      </dsp:txXfrm>
    </dsp:sp>
    <dsp:sp modelId="{72CA683F-277A-4633-8E3D-15B981DDEC7F}">
      <dsp:nvSpPr>
        <dsp:cNvPr id="0" name=""/>
        <dsp:cNvSpPr/>
      </dsp:nvSpPr>
      <dsp:spPr>
        <a:xfrm>
          <a:off x="5595163" y="1728698"/>
          <a:ext cx="2467272" cy="1480363"/>
        </a:xfrm>
        <a:prstGeom prst="rect">
          <a:avLst/>
        </a:prstGeom>
        <a:solidFill>
          <a:schemeClr val="accent1">
            <a:shade val="50000"/>
            <a:hueOff val="90212"/>
            <a:satOff val="-2229"/>
            <a:lumOff val="35732"/>
            <a:alphaOff val="0"/>
          </a:schemeClr>
        </a:solidFill>
        <a:ln>
          <a:noFill/>
        </a:ln>
        <a:effectLst>
          <a:outerShdw blurRad="50800" dist="430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Seasoned Citizen</a:t>
          </a:r>
        </a:p>
      </dsp:txBody>
      <dsp:txXfrm>
        <a:off x="5595163" y="1728698"/>
        <a:ext cx="2467272" cy="1480363"/>
      </dsp:txXfrm>
    </dsp:sp>
    <dsp:sp modelId="{552E022C-30B5-4255-8205-F4E1E84F87BF}">
      <dsp:nvSpPr>
        <dsp:cNvPr id="0" name=""/>
        <dsp:cNvSpPr/>
      </dsp:nvSpPr>
      <dsp:spPr>
        <a:xfrm>
          <a:off x="167163" y="3455789"/>
          <a:ext cx="2467272" cy="1480363"/>
        </a:xfrm>
        <a:prstGeom prst="rect">
          <a:avLst/>
        </a:prstGeom>
        <a:solidFill>
          <a:schemeClr val="accent1">
            <a:shade val="50000"/>
            <a:hueOff val="67659"/>
            <a:satOff val="-1672"/>
            <a:lumOff val="26799"/>
            <a:alphaOff val="0"/>
          </a:schemeClr>
        </a:solidFill>
        <a:ln>
          <a:noFill/>
        </a:ln>
        <a:effectLst>
          <a:outerShdw blurRad="50800" dist="430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Elder </a:t>
          </a:r>
        </a:p>
      </dsp:txBody>
      <dsp:txXfrm>
        <a:off x="167163" y="3455789"/>
        <a:ext cx="2467272" cy="1480363"/>
      </dsp:txXfrm>
    </dsp:sp>
    <dsp:sp modelId="{97E71873-16DC-42BD-B082-BF09A43647D2}">
      <dsp:nvSpPr>
        <dsp:cNvPr id="0" name=""/>
        <dsp:cNvSpPr/>
      </dsp:nvSpPr>
      <dsp:spPr>
        <a:xfrm>
          <a:off x="2881163" y="3455789"/>
          <a:ext cx="2467272" cy="1480363"/>
        </a:xfrm>
        <a:prstGeom prst="rect">
          <a:avLst/>
        </a:prstGeom>
        <a:solidFill>
          <a:schemeClr val="accent1">
            <a:shade val="50000"/>
            <a:hueOff val="45106"/>
            <a:satOff val="-1115"/>
            <a:lumOff val="17866"/>
            <a:alphaOff val="0"/>
          </a:schemeClr>
        </a:solidFill>
        <a:ln>
          <a:noFill/>
        </a:ln>
        <a:effectLst>
          <a:outerShdw blurRad="50800" dist="430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Retiree</a:t>
          </a:r>
        </a:p>
      </dsp:txBody>
      <dsp:txXfrm>
        <a:off x="2881163" y="3455789"/>
        <a:ext cx="2467272" cy="1480363"/>
      </dsp:txXfrm>
    </dsp:sp>
    <dsp:sp modelId="{7C045664-2D26-4AF4-AA4D-B1D8CA93C677}">
      <dsp:nvSpPr>
        <dsp:cNvPr id="0" name=""/>
        <dsp:cNvSpPr/>
      </dsp:nvSpPr>
      <dsp:spPr>
        <a:xfrm>
          <a:off x="5595163" y="3455789"/>
          <a:ext cx="2467272" cy="1480363"/>
        </a:xfrm>
        <a:prstGeom prst="rect">
          <a:avLst/>
        </a:prstGeom>
        <a:solidFill>
          <a:schemeClr val="accent1">
            <a:shade val="50000"/>
            <a:hueOff val="22553"/>
            <a:satOff val="-557"/>
            <a:lumOff val="8933"/>
            <a:alphaOff val="0"/>
          </a:schemeClr>
        </a:solidFill>
        <a:ln>
          <a:noFill/>
        </a:ln>
        <a:effectLst>
          <a:outerShdw blurRad="50800" dist="43000" dir="5400000" rotWithShape="0">
            <a:srgbClr val="000000">
              <a:alpha val="4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63830" tIns="163830" rIns="163830" bIns="163830" numCol="1" spcCol="1270" anchor="ctr" anchorCtr="0">
          <a:noAutofit/>
        </a:bodyPr>
        <a:lstStyle/>
        <a:p>
          <a:pPr marL="0" lvl="0" indent="0" algn="ctr" defTabSz="1911350">
            <a:lnSpc>
              <a:spcPct val="90000"/>
            </a:lnSpc>
            <a:spcBef>
              <a:spcPct val="0"/>
            </a:spcBef>
            <a:spcAft>
              <a:spcPct val="35000"/>
            </a:spcAft>
            <a:buNone/>
          </a:pPr>
          <a:r>
            <a:rPr lang="en-US" sz="4300" kern="1200"/>
            <a:t>Geriatric</a:t>
          </a:r>
        </a:p>
      </dsp:txBody>
      <dsp:txXfrm>
        <a:off x="5595163" y="3455789"/>
        <a:ext cx="2467272" cy="14803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AC97A-7A31-4816-8F2D-D23662B48921}">
      <dsp:nvSpPr>
        <dsp:cNvPr id="0" name=""/>
        <dsp:cNvSpPr/>
      </dsp:nvSpPr>
      <dsp:spPr>
        <a:xfrm>
          <a:off x="0" y="602"/>
          <a:ext cx="8229600" cy="14104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DA07A2-B06C-4A2C-81C8-5140CFA10F24}">
      <dsp:nvSpPr>
        <dsp:cNvPr id="0" name=""/>
        <dsp:cNvSpPr/>
      </dsp:nvSpPr>
      <dsp:spPr>
        <a:xfrm>
          <a:off x="426659" y="317952"/>
          <a:ext cx="775744" cy="7757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5999AA5-D27D-4C36-B4AA-0F5A91869FCA}">
      <dsp:nvSpPr>
        <dsp:cNvPr id="0" name=""/>
        <dsp:cNvSpPr/>
      </dsp:nvSpPr>
      <dsp:spPr>
        <a:xfrm>
          <a:off x="1629062" y="602"/>
          <a:ext cx="6600537" cy="141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72" tIns="149272" rIns="149272" bIns="149272" numCol="1" spcCol="1270" anchor="ctr" anchorCtr="0">
          <a:noAutofit/>
        </a:bodyPr>
        <a:lstStyle/>
        <a:p>
          <a:pPr marL="0" lvl="0" indent="0" algn="l" defTabSz="1111250">
            <a:lnSpc>
              <a:spcPct val="100000"/>
            </a:lnSpc>
            <a:spcBef>
              <a:spcPct val="0"/>
            </a:spcBef>
            <a:spcAft>
              <a:spcPct val="35000"/>
            </a:spcAft>
            <a:buNone/>
          </a:pPr>
          <a:r>
            <a:rPr lang="en-US" sz="2500" kern="1200" dirty="0"/>
            <a:t>Early assessment plus </a:t>
          </a:r>
        </a:p>
      </dsp:txBody>
      <dsp:txXfrm>
        <a:off x="1629062" y="602"/>
        <a:ext cx="6600537" cy="1410444"/>
      </dsp:txXfrm>
    </dsp:sp>
    <dsp:sp modelId="{50E5C6A1-FBBA-47BC-974E-5BE3F51AA356}">
      <dsp:nvSpPr>
        <dsp:cNvPr id="0" name=""/>
        <dsp:cNvSpPr/>
      </dsp:nvSpPr>
      <dsp:spPr>
        <a:xfrm>
          <a:off x="0" y="1763657"/>
          <a:ext cx="8229600" cy="14104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B6D6F7-B2D8-4A74-A679-BA9A1462D6B0}">
      <dsp:nvSpPr>
        <dsp:cNvPr id="0" name=""/>
        <dsp:cNvSpPr/>
      </dsp:nvSpPr>
      <dsp:spPr>
        <a:xfrm>
          <a:off x="426659" y="2081007"/>
          <a:ext cx="775744" cy="7757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9DF2787-D743-4DC0-8530-37B631D15049}">
      <dsp:nvSpPr>
        <dsp:cNvPr id="0" name=""/>
        <dsp:cNvSpPr/>
      </dsp:nvSpPr>
      <dsp:spPr>
        <a:xfrm>
          <a:off x="1629062" y="1763657"/>
          <a:ext cx="6600537" cy="141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72" tIns="149272" rIns="149272" bIns="149272" numCol="1" spcCol="1270" anchor="ctr" anchorCtr="0">
          <a:noAutofit/>
        </a:bodyPr>
        <a:lstStyle/>
        <a:p>
          <a:pPr marL="0" lvl="0" indent="0" algn="l" defTabSz="1111250">
            <a:lnSpc>
              <a:spcPct val="100000"/>
            </a:lnSpc>
            <a:spcBef>
              <a:spcPct val="0"/>
            </a:spcBef>
            <a:spcAft>
              <a:spcPct val="35000"/>
            </a:spcAft>
            <a:buNone/>
          </a:pPr>
          <a:r>
            <a:rPr lang="en-US" sz="2500" kern="1200"/>
            <a:t>Timely intervention </a:t>
          </a:r>
        </a:p>
      </dsp:txBody>
      <dsp:txXfrm>
        <a:off x="1629062" y="1763657"/>
        <a:ext cx="6600537" cy="1410444"/>
      </dsp:txXfrm>
    </dsp:sp>
    <dsp:sp modelId="{B724853E-2603-4E31-91D4-231FF42E8F47}">
      <dsp:nvSpPr>
        <dsp:cNvPr id="0" name=""/>
        <dsp:cNvSpPr/>
      </dsp:nvSpPr>
      <dsp:spPr>
        <a:xfrm>
          <a:off x="0" y="3526713"/>
          <a:ext cx="8229600" cy="14104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9206A6-DFA0-4544-9106-3DED35DECE22}">
      <dsp:nvSpPr>
        <dsp:cNvPr id="0" name=""/>
        <dsp:cNvSpPr/>
      </dsp:nvSpPr>
      <dsp:spPr>
        <a:xfrm>
          <a:off x="426659" y="3844063"/>
          <a:ext cx="775744" cy="7757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C4F831C-837A-48C5-83DE-1364EA4C2DFA}">
      <dsp:nvSpPr>
        <dsp:cNvPr id="0" name=""/>
        <dsp:cNvSpPr/>
      </dsp:nvSpPr>
      <dsp:spPr>
        <a:xfrm>
          <a:off x="1629062" y="3526713"/>
          <a:ext cx="6600537" cy="141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72" tIns="149272" rIns="149272" bIns="149272" numCol="1" spcCol="1270" anchor="ctr" anchorCtr="0">
          <a:noAutofit/>
        </a:bodyPr>
        <a:lstStyle/>
        <a:p>
          <a:pPr marL="0" lvl="0" indent="0" algn="l" defTabSz="1111250">
            <a:lnSpc>
              <a:spcPct val="100000"/>
            </a:lnSpc>
            <a:spcBef>
              <a:spcPct val="0"/>
            </a:spcBef>
            <a:spcAft>
              <a:spcPct val="35000"/>
            </a:spcAft>
            <a:buNone/>
          </a:pPr>
          <a:r>
            <a:rPr lang="en-US" sz="2500" kern="1200"/>
            <a:t>May delay adverse outcomes.</a:t>
          </a:r>
        </a:p>
      </dsp:txBody>
      <dsp:txXfrm>
        <a:off x="1629062" y="3526713"/>
        <a:ext cx="6600537" cy="141044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23D1F6-0191-4F61-A95B-EBFFDFD9FDAC}">
      <dsp:nvSpPr>
        <dsp:cNvPr id="0" name=""/>
        <dsp:cNvSpPr/>
      </dsp:nvSpPr>
      <dsp:spPr>
        <a:xfrm>
          <a:off x="0" y="602"/>
          <a:ext cx="4041648" cy="14104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B6B636-B5E6-4962-B185-8456D4098EB3}">
      <dsp:nvSpPr>
        <dsp:cNvPr id="0" name=""/>
        <dsp:cNvSpPr/>
      </dsp:nvSpPr>
      <dsp:spPr>
        <a:xfrm>
          <a:off x="426659" y="317952"/>
          <a:ext cx="775744" cy="77574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378E29C0-C7F4-4061-90FA-2159A4BE4CDD}">
      <dsp:nvSpPr>
        <dsp:cNvPr id="0" name=""/>
        <dsp:cNvSpPr/>
      </dsp:nvSpPr>
      <dsp:spPr>
        <a:xfrm>
          <a:off x="1629062" y="602"/>
          <a:ext cx="2412585" cy="141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72" tIns="149272" rIns="149272" bIns="149272" numCol="1" spcCol="1270" anchor="ctr" anchorCtr="0">
          <a:noAutofit/>
        </a:bodyPr>
        <a:lstStyle/>
        <a:p>
          <a:pPr marL="0" lvl="0" indent="0" algn="l" defTabSz="1244600">
            <a:lnSpc>
              <a:spcPct val="100000"/>
            </a:lnSpc>
            <a:spcBef>
              <a:spcPct val="0"/>
            </a:spcBef>
            <a:spcAft>
              <a:spcPct val="35000"/>
            </a:spcAft>
            <a:buNone/>
          </a:pPr>
          <a:r>
            <a:rPr lang="en-US" sz="2800" kern="1200" dirty="0"/>
            <a:t>Preserve autonomy</a:t>
          </a:r>
        </a:p>
      </dsp:txBody>
      <dsp:txXfrm>
        <a:off x="1629062" y="602"/>
        <a:ext cx="2412585" cy="1410444"/>
      </dsp:txXfrm>
    </dsp:sp>
    <dsp:sp modelId="{066DE40B-FFB2-4D5A-9528-2E0512E87686}">
      <dsp:nvSpPr>
        <dsp:cNvPr id="0" name=""/>
        <dsp:cNvSpPr/>
      </dsp:nvSpPr>
      <dsp:spPr>
        <a:xfrm>
          <a:off x="0" y="1752600"/>
          <a:ext cx="4041648" cy="14104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822997-6CE4-45F5-BD23-30F085B12C4F}">
      <dsp:nvSpPr>
        <dsp:cNvPr id="0" name=""/>
        <dsp:cNvSpPr/>
      </dsp:nvSpPr>
      <dsp:spPr>
        <a:xfrm>
          <a:off x="426659" y="2081007"/>
          <a:ext cx="775744" cy="7757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2A9FD54-8F3B-43DE-8A1D-AEDDBC3BC34D}">
      <dsp:nvSpPr>
        <dsp:cNvPr id="0" name=""/>
        <dsp:cNvSpPr/>
      </dsp:nvSpPr>
      <dsp:spPr>
        <a:xfrm>
          <a:off x="1629062" y="1763657"/>
          <a:ext cx="2412585" cy="141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72" tIns="149272" rIns="149272" bIns="149272" numCol="1" spcCol="1270" anchor="ctr" anchorCtr="0">
          <a:noAutofit/>
        </a:bodyPr>
        <a:lstStyle/>
        <a:p>
          <a:pPr marL="0" lvl="0" indent="0" algn="l" defTabSz="1244600">
            <a:lnSpc>
              <a:spcPct val="100000"/>
            </a:lnSpc>
            <a:spcBef>
              <a:spcPct val="0"/>
            </a:spcBef>
            <a:spcAft>
              <a:spcPct val="35000"/>
            </a:spcAft>
            <a:buNone/>
          </a:pPr>
          <a:r>
            <a:rPr lang="en-US" sz="2800" kern="1200" dirty="0"/>
            <a:t>Preserve independence</a:t>
          </a:r>
        </a:p>
      </dsp:txBody>
      <dsp:txXfrm>
        <a:off x="1629062" y="1763657"/>
        <a:ext cx="2412585" cy="1410444"/>
      </dsp:txXfrm>
    </dsp:sp>
    <dsp:sp modelId="{9F7632EB-9885-4290-87CE-B9F78926FC5B}">
      <dsp:nvSpPr>
        <dsp:cNvPr id="0" name=""/>
        <dsp:cNvSpPr/>
      </dsp:nvSpPr>
      <dsp:spPr>
        <a:xfrm>
          <a:off x="0" y="3526713"/>
          <a:ext cx="4041648" cy="14104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368D12-596B-4578-80CE-90B7B7716F78}">
      <dsp:nvSpPr>
        <dsp:cNvPr id="0" name=""/>
        <dsp:cNvSpPr/>
      </dsp:nvSpPr>
      <dsp:spPr>
        <a:xfrm>
          <a:off x="426659" y="3844063"/>
          <a:ext cx="775744" cy="77574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9CED51E-FC0B-4E50-8917-D1196AC1B773}">
      <dsp:nvSpPr>
        <dsp:cNvPr id="0" name=""/>
        <dsp:cNvSpPr/>
      </dsp:nvSpPr>
      <dsp:spPr>
        <a:xfrm>
          <a:off x="1629062" y="3526713"/>
          <a:ext cx="2412585" cy="1410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272" tIns="149272" rIns="149272" bIns="149272" numCol="1" spcCol="1270" anchor="ctr" anchorCtr="0">
          <a:noAutofit/>
        </a:bodyPr>
        <a:lstStyle/>
        <a:p>
          <a:pPr marL="0" lvl="0" indent="0" algn="l" defTabSz="933450">
            <a:lnSpc>
              <a:spcPct val="100000"/>
            </a:lnSpc>
            <a:spcBef>
              <a:spcPct val="0"/>
            </a:spcBef>
            <a:spcAft>
              <a:spcPct val="35000"/>
            </a:spcAft>
            <a:buNone/>
          </a:pPr>
          <a:r>
            <a:rPr lang="en-US" sz="2100" kern="1200"/>
            <a:t>Preserve quality of life at the heart of care plans</a:t>
          </a:r>
        </a:p>
      </dsp:txBody>
      <dsp:txXfrm>
        <a:off x="1629062" y="3526713"/>
        <a:ext cx="2412585" cy="141044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D581E2-7574-42DA-99BA-71ED2D276033}">
      <dsp:nvSpPr>
        <dsp:cNvPr id="0" name=""/>
        <dsp:cNvSpPr/>
      </dsp:nvSpPr>
      <dsp:spPr>
        <a:xfrm>
          <a:off x="0" y="42120"/>
          <a:ext cx="8229600" cy="10810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Persistent hypo and hyperglycemia can double risk of cognitive dysfunction and dementia</a:t>
          </a:r>
        </a:p>
      </dsp:txBody>
      <dsp:txXfrm>
        <a:off x="52774" y="94894"/>
        <a:ext cx="8124052" cy="975532"/>
      </dsp:txXfrm>
    </dsp:sp>
    <dsp:sp modelId="{7E822343-FFF5-401C-94B6-29989B0AF59C}">
      <dsp:nvSpPr>
        <dsp:cNvPr id="0" name=""/>
        <dsp:cNvSpPr/>
      </dsp:nvSpPr>
      <dsp:spPr>
        <a:xfrm>
          <a:off x="0" y="1203840"/>
          <a:ext cx="8229600" cy="10810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Diabetes increases risk of incident depression by 27%</a:t>
          </a:r>
        </a:p>
      </dsp:txBody>
      <dsp:txXfrm>
        <a:off x="52774" y="1256614"/>
        <a:ext cx="8124052" cy="975532"/>
      </dsp:txXfrm>
    </dsp:sp>
    <dsp:sp modelId="{3DE4F0D4-0A0E-4FD6-86A9-07144FE891C5}">
      <dsp:nvSpPr>
        <dsp:cNvPr id="0" name=""/>
        <dsp:cNvSpPr/>
      </dsp:nvSpPr>
      <dsp:spPr>
        <a:xfrm>
          <a:off x="0" y="2365559"/>
          <a:ext cx="8229600" cy="108108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Diabetes + Dementia + Depression a pathway to mental disability</a:t>
          </a:r>
        </a:p>
      </dsp:txBody>
      <dsp:txXfrm>
        <a:off x="52774" y="2418333"/>
        <a:ext cx="8124052" cy="975532"/>
      </dsp:txXfrm>
    </dsp:sp>
    <dsp:sp modelId="{C3070E47-8752-4BF9-B95D-4DE9CB2409EC}">
      <dsp:nvSpPr>
        <dsp:cNvPr id="0" name=""/>
        <dsp:cNvSpPr/>
      </dsp:nvSpPr>
      <dsp:spPr>
        <a:xfrm>
          <a:off x="0" y="3446640"/>
          <a:ext cx="8229600" cy="1449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dirty="0"/>
            <a:t>Self care gets compromised</a:t>
          </a:r>
        </a:p>
        <a:p>
          <a:pPr marL="228600" lvl="1" indent="-228600" algn="l" defTabSz="977900">
            <a:lnSpc>
              <a:spcPct val="90000"/>
            </a:lnSpc>
            <a:spcBef>
              <a:spcPct val="0"/>
            </a:spcBef>
            <a:spcAft>
              <a:spcPct val="20000"/>
            </a:spcAft>
            <a:buChar char="•"/>
          </a:pPr>
          <a:r>
            <a:rPr lang="en-US" sz="2200" kern="1200" dirty="0"/>
            <a:t>Less able to detect and treat hypoglycemia</a:t>
          </a:r>
        </a:p>
        <a:p>
          <a:pPr marL="228600" lvl="1" indent="-228600" algn="l" defTabSz="977900">
            <a:lnSpc>
              <a:spcPct val="90000"/>
            </a:lnSpc>
            <a:spcBef>
              <a:spcPct val="0"/>
            </a:spcBef>
            <a:spcAft>
              <a:spcPct val="20000"/>
            </a:spcAft>
            <a:buChar char="•"/>
          </a:pPr>
          <a:r>
            <a:rPr lang="en-US" sz="2200" kern="1200" dirty="0"/>
            <a:t>Dementia decreases communication ability</a:t>
          </a:r>
        </a:p>
        <a:p>
          <a:pPr marL="228600" lvl="1" indent="-228600" algn="l" defTabSz="977900">
            <a:lnSpc>
              <a:spcPct val="90000"/>
            </a:lnSpc>
            <a:spcBef>
              <a:spcPct val="0"/>
            </a:spcBef>
            <a:spcAft>
              <a:spcPct val="20000"/>
            </a:spcAft>
            <a:buChar char="•"/>
          </a:pPr>
          <a:r>
            <a:rPr lang="en-US" sz="2200" kern="1200" dirty="0"/>
            <a:t>Safety becomes an issue</a:t>
          </a:r>
        </a:p>
      </dsp:txBody>
      <dsp:txXfrm>
        <a:off x="0" y="3446640"/>
        <a:ext cx="8229600" cy="14490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0F5D34-AEA9-408E-BAD9-01DE92BA153C}">
      <dsp:nvSpPr>
        <dsp:cNvPr id="0" name=""/>
        <dsp:cNvSpPr/>
      </dsp:nvSpPr>
      <dsp:spPr>
        <a:xfrm>
          <a:off x="3143807" y="186372"/>
          <a:ext cx="1225877" cy="1225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Evaluate ability to safely use, inject and afford.</a:t>
          </a:r>
        </a:p>
      </dsp:txBody>
      <dsp:txXfrm>
        <a:off x="3143807" y="186372"/>
        <a:ext cx="1225877" cy="1225877"/>
      </dsp:txXfrm>
    </dsp:sp>
    <dsp:sp modelId="{7447C2DD-5991-4F09-8DA9-6964D713A4DB}">
      <dsp:nvSpPr>
        <dsp:cNvPr id="0" name=""/>
        <dsp:cNvSpPr/>
      </dsp:nvSpPr>
      <dsp:spPr>
        <a:xfrm>
          <a:off x="255867" y="150398"/>
          <a:ext cx="4601498" cy="4601498"/>
        </a:xfrm>
        <a:prstGeom prst="circularArrow">
          <a:avLst>
            <a:gd name="adj1" fmla="val 5195"/>
            <a:gd name="adj2" fmla="val 335535"/>
            <a:gd name="adj3" fmla="val 21294783"/>
            <a:gd name="adj4" fmla="val 19764888"/>
            <a:gd name="adj5" fmla="val 6061"/>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2AD6CE-104F-42A7-B74D-734F7C0D516F}">
      <dsp:nvSpPr>
        <dsp:cNvPr id="0" name=""/>
        <dsp:cNvSpPr/>
      </dsp:nvSpPr>
      <dsp:spPr>
        <a:xfrm>
          <a:off x="3885528" y="2469154"/>
          <a:ext cx="1225877" cy="1225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May need to simplify.</a:t>
          </a:r>
        </a:p>
      </dsp:txBody>
      <dsp:txXfrm>
        <a:off x="3885528" y="2469154"/>
        <a:ext cx="1225877" cy="1225877"/>
      </dsp:txXfrm>
    </dsp:sp>
    <dsp:sp modelId="{B20E9E5C-9689-45D9-986F-180914EAADD2}">
      <dsp:nvSpPr>
        <dsp:cNvPr id="0" name=""/>
        <dsp:cNvSpPr/>
      </dsp:nvSpPr>
      <dsp:spPr>
        <a:xfrm>
          <a:off x="255867" y="150398"/>
          <a:ext cx="4601498" cy="4601498"/>
        </a:xfrm>
        <a:prstGeom prst="circularArrow">
          <a:avLst>
            <a:gd name="adj1" fmla="val 5195"/>
            <a:gd name="adj2" fmla="val 335535"/>
            <a:gd name="adj3" fmla="val 4016296"/>
            <a:gd name="adj4" fmla="val 2251966"/>
            <a:gd name="adj5" fmla="val 6061"/>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0D296EB-7912-48DF-9974-C15F896A37D8}">
      <dsp:nvSpPr>
        <dsp:cNvPr id="0" name=""/>
        <dsp:cNvSpPr/>
      </dsp:nvSpPr>
      <dsp:spPr>
        <a:xfrm>
          <a:off x="1943678" y="3879991"/>
          <a:ext cx="1225877" cy="1225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Eval if oral meds can be increased and insulin decreased.</a:t>
          </a:r>
        </a:p>
      </dsp:txBody>
      <dsp:txXfrm>
        <a:off x="1943678" y="3879991"/>
        <a:ext cx="1225877" cy="1225877"/>
      </dsp:txXfrm>
    </dsp:sp>
    <dsp:sp modelId="{F8BA5B18-4524-4F8E-8DB9-2ABCFF58034B}">
      <dsp:nvSpPr>
        <dsp:cNvPr id="0" name=""/>
        <dsp:cNvSpPr/>
      </dsp:nvSpPr>
      <dsp:spPr>
        <a:xfrm>
          <a:off x="255867" y="150398"/>
          <a:ext cx="4601498" cy="4601498"/>
        </a:xfrm>
        <a:prstGeom prst="circularArrow">
          <a:avLst>
            <a:gd name="adj1" fmla="val 5195"/>
            <a:gd name="adj2" fmla="val 335535"/>
            <a:gd name="adj3" fmla="val 8212500"/>
            <a:gd name="adj4" fmla="val 6448170"/>
            <a:gd name="adj5" fmla="val 6061"/>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9C0019-1135-4726-AE15-7E6B382028F0}">
      <dsp:nvSpPr>
        <dsp:cNvPr id="0" name=""/>
        <dsp:cNvSpPr/>
      </dsp:nvSpPr>
      <dsp:spPr>
        <a:xfrm>
          <a:off x="1827" y="2469154"/>
          <a:ext cx="1225877" cy="1225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If type 1, able to self-manage or is support needed?</a:t>
          </a:r>
        </a:p>
      </dsp:txBody>
      <dsp:txXfrm>
        <a:off x="1827" y="2469154"/>
        <a:ext cx="1225877" cy="1225877"/>
      </dsp:txXfrm>
    </dsp:sp>
    <dsp:sp modelId="{73AA4DAD-F4E6-4A5C-934F-10F32B81C21A}">
      <dsp:nvSpPr>
        <dsp:cNvPr id="0" name=""/>
        <dsp:cNvSpPr/>
      </dsp:nvSpPr>
      <dsp:spPr>
        <a:xfrm>
          <a:off x="255867" y="150398"/>
          <a:ext cx="4601498" cy="4601498"/>
        </a:xfrm>
        <a:prstGeom prst="circularArrow">
          <a:avLst>
            <a:gd name="adj1" fmla="val 5195"/>
            <a:gd name="adj2" fmla="val 335535"/>
            <a:gd name="adj3" fmla="val 12299577"/>
            <a:gd name="adj4" fmla="val 10769682"/>
            <a:gd name="adj5" fmla="val 6061"/>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4CAAA1-E63C-48D5-9D5D-9D798553C3CD}">
      <dsp:nvSpPr>
        <dsp:cNvPr id="0" name=""/>
        <dsp:cNvSpPr/>
      </dsp:nvSpPr>
      <dsp:spPr>
        <a:xfrm>
          <a:off x="743548" y="186372"/>
          <a:ext cx="1225877" cy="1225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a:t>Hypoglycemia awareness and knowledge how to treat?</a:t>
          </a:r>
        </a:p>
      </dsp:txBody>
      <dsp:txXfrm>
        <a:off x="743548" y="186372"/>
        <a:ext cx="1225877" cy="1225877"/>
      </dsp:txXfrm>
    </dsp:sp>
    <dsp:sp modelId="{8D0753A6-F4F9-494C-980E-56854D291E7C}">
      <dsp:nvSpPr>
        <dsp:cNvPr id="0" name=""/>
        <dsp:cNvSpPr/>
      </dsp:nvSpPr>
      <dsp:spPr>
        <a:xfrm>
          <a:off x="255867" y="150398"/>
          <a:ext cx="4601498" cy="4601498"/>
        </a:xfrm>
        <a:prstGeom prst="circularArrow">
          <a:avLst>
            <a:gd name="adj1" fmla="val 5195"/>
            <a:gd name="adj2" fmla="val 335535"/>
            <a:gd name="adj3" fmla="val 16867279"/>
            <a:gd name="adj4" fmla="val 15197186"/>
            <a:gd name="adj5" fmla="val 6061"/>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1858"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121859" name="Rectangle 3"/>
          <p:cNvSpPr>
            <a:spLocks noGrp="1" noChangeArrowheads="1"/>
          </p:cNvSpPr>
          <p:nvPr>
            <p:ph type="dt" sz="quarter" idx="1"/>
          </p:nvPr>
        </p:nvSpPr>
        <p:spPr bwMode="auto">
          <a:xfrm>
            <a:off x="4145280" y="0"/>
            <a:ext cx="3169920" cy="480060"/>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121860" name="Rectangle 4"/>
          <p:cNvSpPr>
            <a:spLocks noGrp="1" noChangeArrowheads="1"/>
          </p:cNvSpPr>
          <p:nvPr>
            <p:ph type="ftr" sz="quarter" idx="2"/>
          </p:nvPr>
        </p:nvSpPr>
        <p:spPr bwMode="auto">
          <a:xfrm>
            <a:off x="568960" y="8801100"/>
            <a:ext cx="5770880" cy="480060"/>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eaLnBrk="0" hangingPunct="0">
              <a:defRPr sz="1200" i="1">
                <a:latin typeface="Times New Roman" pitchFamily="18" charset="0"/>
              </a:defRPr>
            </a:lvl1pPr>
          </a:lstStyle>
          <a:p>
            <a:pPr>
              <a:defRPr/>
            </a:pPr>
            <a:r>
              <a:rPr lang="en-US" dirty="0">
                <a:latin typeface="Calibri" panose="020F0502020204030204" pitchFamily="34" charset="0"/>
              </a:rPr>
              <a:t>Copyright 1998-2024 Diabetes Education Services</a:t>
            </a:r>
            <a:r>
              <a:rPr lang="en-US" baseline="30000" dirty="0">
                <a:latin typeface="Calibri" panose="020F0502020204030204" pitchFamily="34" charset="0"/>
              </a:rPr>
              <a:t>©  </a:t>
            </a:r>
            <a:r>
              <a:rPr lang="en-US" dirty="0">
                <a:latin typeface="Calibri" panose="020F0502020204030204" pitchFamily="34" charset="0"/>
              </a:rPr>
              <a:t>       </a:t>
            </a:r>
            <a:r>
              <a:rPr lang="en-US" b="1" i="0" dirty="0">
                <a:latin typeface="Calibri" panose="020F0502020204030204" pitchFamily="34" charset="0"/>
              </a:rPr>
              <a:t>www.DiabetesEd.net</a:t>
            </a:r>
          </a:p>
        </p:txBody>
      </p:sp>
      <p:sp>
        <p:nvSpPr>
          <p:cNvPr id="121861" name="Rectangle 5"/>
          <p:cNvSpPr>
            <a:spLocks noGrp="1" noChangeArrowheads="1"/>
          </p:cNvSpPr>
          <p:nvPr>
            <p:ph type="sldNum" sz="quarter" idx="3"/>
          </p:nvPr>
        </p:nvSpPr>
        <p:spPr bwMode="auto">
          <a:xfrm>
            <a:off x="5933440" y="8801100"/>
            <a:ext cx="975360" cy="480060"/>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r" eaLnBrk="0" hangingPunct="0">
              <a:defRPr sz="1200" b="1"/>
            </a:lvl1pPr>
          </a:lstStyle>
          <a:p>
            <a:r>
              <a:rPr lang="en-US" altLang="en-US" dirty="0"/>
              <a:t>Page </a:t>
            </a:r>
            <a:fld id="{A13416B8-D96C-4290-958B-9298ABFF98F2}" type="slidenum">
              <a:rPr lang="en-US" altLang="en-US"/>
              <a:pPr/>
              <a:t>‹#›</a:t>
            </a:fld>
            <a:endParaRPr lang="en-US" altLang="en-US" dirty="0"/>
          </a:p>
        </p:txBody>
      </p:sp>
    </p:spTree>
    <p:extLst>
      <p:ext uri="{BB962C8B-B14F-4D97-AF65-F5344CB8AC3E}">
        <p14:creationId xmlns:p14="http://schemas.microsoft.com/office/powerpoint/2010/main" val="217244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90115"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7"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0118"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90119"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r" eaLnBrk="0" hangingPunct="0">
              <a:defRPr sz="1200">
                <a:latin typeface="Times New Roman" panose="02020603050405020304" pitchFamily="18" charset="0"/>
              </a:defRPr>
            </a:lvl1pPr>
          </a:lstStyle>
          <a:p>
            <a:fld id="{01B6B120-B483-41B9-90A1-8C024564B6AF}" type="slidenum">
              <a:rPr lang="en-US" altLang="en-US"/>
              <a:pPr/>
              <a:t>‹#›</a:t>
            </a:fld>
            <a:endParaRPr lang="en-US" altLang="en-US"/>
          </a:p>
        </p:txBody>
      </p:sp>
    </p:spTree>
    <p:extLst>
      <p:ext uri="{BB962C8B-B14F-4D97-AF65-F5344CB8AC3E}">
        <p14:creationId xmlns:p14="http://schemas.microsoft.com/office/powerpoint/2010/main" val="10381217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comparative effectiveness of slgt2 inhibitors</a:t>
            </a:r>
          </a:p>
          <a:p>
            <a:r>
              <a:rPr lang="en-US" dirty="0"/>
              <a:t>Add </a:t>
            </a:r>
            <a:r>
              <a:rPr lang="en-US" dirty="0" err="1"/>
              <a:t>sotagliflozin</a:t>
            </a:r>
            <a:r>
              <a:rPr lang="en-US" dirty="0"/>
              <a:t> slide. </a:t>
            </a:r>
          </a:p>
          <a:p>
            <a:r>
              <a:rPr lang="en-US" dirty="0"/>
              <a:t>add pocket card: bromocriptine/</a:t>
            </a:r>
            <a:r>
              <a:rPr lang="en-US" dirty="0" err="1"/>
              <a:t>colsevelam</a:t>
            </a:r>
            <a:r>
              <a:rPr lang="en-US" dirty="0"/>
              <a:t>-slide 212</a:t>
            </a:r>
          </a:p>
          <a:p>
            <a:endParaRPr lang="en-US" dirty="0"/>
          </a:p>
          <a:p>
            <a:r>
              <a:rPr lang="en-US" dirty="0"/>
              <a:t>Am I slides 205-207?</a:t>
            </a:r>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81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85305" indent="-302040" eaLnBrk="0" hangingPunct="0">
              <a:defRPr>
                <a:solidFill>
                  <a:schemeClr val="tx1"/>
                </a:solidFill>
                <a:latin typeface="Arial" panose="020B0604020202020204" pitchFamily="34" charset="0"/>
              </a:defRPr>
            </a:lvl2pPr>
            <a:lvl3pPr marL="1208161" indent="-241632" eaLnBrk="0" hangingPunct="0">
              <a:defRPr>
                <a:solidFill>
                  <a:schemeClr val="tx1"/>
                </a:solidFill>
                <a:latin typeface="Arial" panose="020B0604020202020204" pitchFamily="34" charset="0"/>
              </a:defRPr>
            </a:lvl3pPr>
            <a:lvl4pPr marL="1691426" indent="-241632" eaLnBrk="0" hangingPunct="0">
              <a:defRPr>
                <a:solidFill>
                  <a:schemeClr val="tx1"/>
                </a:solidFill>
                <a:latin typeface="Arial" panose="020B0604020202020204" pitchFamily="34" charset="0"/>
              </a:defRPr>
            </a:lvl4pPr>
            <a:lvl5pPr marL="2174690" indent="-241632" eaLnBrk="0" hangingPunct="0">
              <a:defRPr>
                <a:solidFill>
                  <a:schemeClr val="tx1"/>
                </a:solidFill>
                <a:latin typeface="Arial" panose="020B0604020202020204" pitchFamily="34" charset="0"/>
              </a:defRPr>
            </a:lvl5pPr>
            <a:lvl6pPr marL="2657954" indent="-241632" eaLnBrk="0" fontAlgn="base" hangingPunct="0">
              <a:spcBef>
                <a:spcPct val="0"/>
              </a:spcBef>
              <a:spcAft>
                <a:spcPct val="0"/>
              </a:spcAft>
              <a:defRPr>
                <a:solidFill>
                  <a:schemeClr val="tx1"/>
                </a:solidFill>
                <a:latin typeface="Arial" panose="020B0604020202020204" pitchFamily="34" charset="0"/>
              </a:defRPr>
            </a:lvl6pPr>
            <a:lvl7pPr marL="3141218" indent="-241632" eaLnBrk="0" fontAlgn="base" hangingPunct="0">
              <a:spcBef>
                <a:spcPct val="0"/>
              </a:spcBef>
              <a:spcAft>
                <a:spcPct val="0"/>
              </a:spcAft>
              <a:defRPr>
                <a:solidFill>
                  <a:schemeClr val="tx1"/>
                </a:solidFill>
                <a:latin typeface="Arial" panose="020B0604020202020204" pitchFamily="34" charset="0"/>
              </a:defRPr>
            </a:lvl7pPr>
            <a:lvl8pPr marL="3624483" indent="-241632" eaLnBrk="0" fontAlgn="base" hangingPunct="0">
              <a:spcBef>
                <a:spcPct val="0"/>
              </a:spcBef>
              <a:spcAft>
                <a:spcPct val="0"/>
              </a:spcAft>
              <a:defRPr>
                <a:solidFill>
                  <a:schemeClr val="tx1"/>
                </a:solidFill>
                <a:latin typeface="Arial" panose="020B0604020202020204" pitchFamily="34" charset="0"/>
              </a:defRPr>
            </a:lvl8pPr>
            <a:lvl9pPr marL="4107747" indent="-241632" eaLnBrk="0" fontAlgn="base" hangingPunct="0">
              <a:spcBef>
                <a:spcPct val="0"/>
              </a:spcBef>
              <a:spcAft>
                <a:spcPct val="0"/>
              </a:spcAft>
              <a:defRPr>
                <a:solidFill>
                  <a:schemeClr val="tx1"/>
                </a:solidFill>
                <a:latin typeface="Arial" panose="020B0604020202020204" pitchFamily="34" charset="0"/>
              </a:defRPr>
            </a:lvl9pPr>
          </a:lstStyle>
          <a:p>
            <a:fld id="{BD69A030-D853-4249-B22C-58EB62656825}" type="slidenum">
              <a:rPr lang="en-US" altLang="en-US">
                <a:latin typeface="Times New Roman" panose="02020603050405020304" pitchFamily="18" charset="0"/>
              </a:rPr>
              <a:pPr/>
              <a:t>78</a:t>
            </a:fld>
            <a:endParaRPr lang="en-US" altLang="en-US">
              <a:latin typeface="Times New Roman" panose="02020603050405020304" pitchFamily="18" charset="0"/>
            </a:endParaRPr>
          </a:p>
        </p:txBody>
      </p:sp>
    </p:spTree>
    <p:extLst>
      <p:ext uri="{BB962C8B-B14F-4D97-AF65-F5344CB8AC3E}">
        <p14:creationId xmlns:p14="http://schemas.microsoft.com/office/powerpoint/2010/main" val="8424321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22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85305" indent="-302040" eaLnBrk="0" hangingPunct="0">
              <a:defRPr>
                <a:solidFill>
                  <a:schemeClr val="tx1"/>
                </a:solidFill>
                <a:latin typeface="Arial" panose="020B0604020202020204" pitchFamily="34" charset="0"/>
              </a:defRPr>
            </a:lvl2pPr>
            <a:lvl3pPr marL="1208161" indent="-241632" eaLnBrk="0" hangingPunct="0">
              <a:defRPr>
                <a:solidFill>
                  <a:schemeClr val="tx1"/>
                </a:solidFill>
                <a:latin typeface="Arial" panose="020B0604020202020204" pitchFamily="34" charset="0"/>
              </a:defRPr>
            </a:lvl3pPr>
            <a:lvl4pPr marL="1691426" indent="-241632" eaLnBrk="0" hangingPunct="0">
              <a:defRPr>
                <a:solidFill>
                  <a:schemeClr val="tx1"/>
                </a:solidFill>
                <a:latin typeface="Arial" panose="020B0604020202020204" pitchFamily="34" charset="0"/>
              </a:defRPr>
            </a:lvl4pPr>
            <a:lvl5pPr marL="2174690" indent="-241632" eaLnBrk="0" hangingPunct="0">
              <a:defRPr>
                <a:solidFill>
                  <a:schemeClr val="tx1"/>
                </a:solidFill>
                <a:latin typeface="Arial" panose="020B0604020202020204" pitchFamily="34" charset="0"/>
              </a:defRPr>
            </a:lvl5pPr>
            <a:lvl6pPr marL="2657954" indent="-241632" eaLnBrk="0" fontAlgn="base" hangingPunct="0">
              <a:spcBef>
                <a:spcPct val="0"/>
              </a:spcBef>
              <a:spcAft>
                <a:spcPct val="0"/>
              </a:spcAft>
              <a:defRPr>
                <a:solidFill>
                  <a:schemeClr val="tx1"/>
                </a:solidFill>
                <a:latin typeface="Arial" panose="020B0604020202020204" pitchFamily="34" charset="0"/>
              </a:defRPr>
            </a:lvl6pPr>
            <a:lvl7pPr marL="3141218" indent="-241632" eaLnBrk="0" fontAlgn="base" hangingPunct="0">
              <a:spcBef>
                <a:spcPct val="0"/>
              </a:spcBef>
              <a:spcAft>
                <a:spcPct val="0"/>
              </a:spcAft>
              <a:defRPr>
                <a:solidFill>
                  <a:schemeClr val="tx1"/>
                </a:solidFill>
                <a:latin typeface="Arial" panose="020B0604020202020204" pitchFamily="34" charset="0"/>
              </a:defRPr>
            </a:lvl7pPr>
            <a:lvl8pPr marL="3624483" indent="-241632" eaLnBrk="0" fontAlgn="base" hangingPunct="0">
              <a:spcBef>
                <a:spcPct val="0"/>
              </a:spcBef>
              <a:spcAft>
                <a:spcPct val="0"/>
              </a:spcAft>
              <a:defRPr>
                <a:solidFill>
                  <a:schemeClr val="tx1"/>
                </a:solidFill>
                <a:latin typeface="Arial" panose="020B0604020202020204" pitchFamily="34" charset="0"/>
              </a:defRPr>
            </a:lvl8pPr>
            <a:lvl9pPr marL="4107747" indent="-241632" eaLnBrk="0" fontAlgn="base" hangingPunct="0">
              <a:spcBef>
                <a:spcPct val="0"/>
              </a:spcBef>
              <a:spcAft>
                <a:spcPct val="0"/>
              </a:spcAft>
              <a:defRPr>
                <a:solidFill>
                  <a:schemeClr val="tx1"/>
                </a:solidFill>
                <a:latin typeface="Arial" panose="020B0604020202020204" pitchFamily="34" charset="0"/>
              </a:defRPr>
            </a:lvl9pPr>
          </a:lstStyle>
          <a:p>
            <a:fld id="{2D3C1217-79E5-45DC-865D-E5657F457D2B}" type="slidenum">
              <a:rPr lang="en-US" altLang="en-US">
                <a:latin typeface="Times New Roman" panose="02020603050405020304" pitchFamily="18" charset="0"/>
              </a:rPr>
              <a:pPr/>
              <a:t>81</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541956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85305" indent="-302040" eaLnBrk="0" hangingPunct="0">
              <a:defRPr>
                <a:solidFill>
                  <a:schemeClr val="tx1"/>
                </a:solidFill>
                <a:latin typeface="Arial" panose="020B0604020202020204" pitchFamily="34" charset="0"/>
              </a:defRPr>
            </a:lvl2pPr>
            <a:lvl3pPr marL="1208161" indent="-241632" eaLnBrk="0" hangingPunct="0">
              <a:defRPr>
                <a:solidFill>
                  <a:schemeClr val="tx1"/>
                </a:solidFill>
                <a:latin typeface="Arial" panose="020B0604020202020204" pitchFamily="34" charset="0"/>
              </a:defRPr>
            </a:lvl3pPr>
            <a:lvl4pPr marL="1691426" indent="-241632" eaLnBrk="0" hangingPunct="0">
              <a:defRPr>
                <a:solidFill>
                  <a:schemeClr val="tx1"/>
                </a:solidFill>
                <a:latin typeface="Arial" panose="020B0604020202020204" pitchFamily="34" charset="0"/>
              </a:defRPr>
            </a:lvl4pPr>
            <a:lvl5pPr marL="2174690" indent="-241632" eaLnBrk="0" hangingPunct="0">
              <a:defRPr>
                <a:solidFill>
                  <a:schemeClr val="tx1"/>
                </a:solidFill>
                <a:latin typeface="Arial" panose="020B0604020202020204" pitchFamily="34" charset="0"/>
              </a:defRPr>
            </a:lvl5pPr>
            <a:lvl6pPr marL="2657954" indent="-241632" eaLnBrk="0" fontAlgn="base" hangingPunct="0">
              <a:spcBef>
                <a:spcPct val="0"/>
              </a:spcBef>
              <a:spcAft>
                <a:spcPct val="0"/>
              </a:spcAft>
              <a:defRPr>
                <a:solidFill>
                  <a:schemeClr val="tx1"/>
                </a:solidFill>
                <a:latin typeface="Arial" panose="020B0604020202020204" pitchFamily="34" charset="0"/>
              </a:defRPr>
            </a:lvl6pPr>
            <a:lvl7pPr marL="3141218" indent="-241632" eaLnBrk="0" fontAlgn="base" hangingPunct="0">
              <a:spcBef>
                <a:spcPct val="0"/>
              </a:spcBef>
              <a:spcAft>
                <a:spcPct val="0"/>
              </a:spcAft>
              <a:defRPr>
                <a:solidFill>
                  <a:schemeClr val="tx1"/>
                </a:solidFill>
                <a:latin typeface="Arial" panose="020B0604020202020204" pitchFamily="34" charset="0"/>
              </a:defRPr>
            </a:lvl7pPr>
            <a:lvl8pPr marL="3624483" indent="-241632" eaLnBrk="0" fontAlgn="base" hangingPunct="0">
              <a:spcBef>
                <a:spcPct val="0"/>
              </a:spcBef>
              <a:spcAft>
                <a:spcPct val="0"/>
              </a:spcAft>
              <a:defRPr>
                <a:solidFill>
                  <a:schemeClr val="tx1"/>
                </a:solidFill>
                <a:latin typeface="Arial" panose="020B0604020202020204" pitchFamily="34" charset="0"/>
              </a:defRPr>
            </a:lvl8pPr>
            <a:lvl9pPr marL="4107747" indent="-241632" eaLnBrk="0" fontAlgn="base" hangingPunct="0">
              <a:spcBef>
                <a:spcPct val="0"/>
              </a:spcBef>
              <a:spcAft>
                <a:spcPct val="0"/>
              </a:spcAft>
              <a:defRPr>
                <a:solidFill>
                  <a:schemeClr val="tx1"/>
                </a:solidFill>
                <a:latin typeface="Arial" panose="020B0604020202020204" pitchFamily="34" charset="0"/>
              </a:defRPr>
            </a:lvl9pPr>
          </a:lstStyle>
          <a:p>
            <a:fld id="{3085E21E-63C3-4974-805A-C9CC52C779E4}" type="slidenum">
              <a:rPr lang="en-US" altLang="en-US">
                <a:latin typeface="Times New Roman" panose="02020603050405020304" pitchFamily="18" charset="0"/>
              </a:rPr>
              <a:pPr/>
              <a:t>86</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449800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83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85305" indent="-302040" eaLnBrk="0" hangingPunct="0">
              <a:defRPr>
                <a:solidFill>
                  <a:schemeClr val="tx1"/>
                </a:solidFill>
                <a:latin typeface="Arial" panose="020B0604020202020204" pitchFamily="34" charset="0"/>
              </a:defRPr>
            </a:lvl2pPr>
            <a:lvl3pPr marL="1208161" indent="-241632" eaLnBrk="0" hangingPunct="0">
              <a:defRPr>
                <a:solidFill>
                  <a:schemeClr val="tx1"/>
                </a:solidFill>
                <a:latin typeface="Arial" panose="020B0604020202020204" pitchFamily="34" charset="0"/>
              </a:defRPr>
            </a:lvl3pPr>
            <a:lvl4pPr marL="1691426" indent="-241632" eaLnBrk="0" hangingPunct="0">
              <a:defRPr>
                <a:solidFill>
                  <a:schemeClr val="tx1"/>
                </a:solidFill>
                <a:latin typeface="Arial" panose="020B0604020202020204" pitchFamily="34" charset="0"/>
              </a:defRPr>
            </a:lvl4pPr>
            <a:lvl5pPr marL="2174690" indent="-241632" eaLnBrk="0" hangingPunct="0">
              <a:defRPr>
                <a:solidFill>
                  <a:schemeClr val="tx1"/>
                </a:solidFill>
                <a:latin typeface="Arial" panose="020B0604020202020204" pitchFamily="34" charset="0"/>
              </a:defRPr>
            </a:lvl5pPr>
            <a:lvl6pPr marL="2657954" indent="-241632" eaLnBrk="0" fontAlgn="base" hangingPunct="0">
              <a:spcBef>
                <a:spcPct val="0"/>
              </a:spcBef>
              <a:spcAft>
                <a:spcPct val="0"/>
              </a:spcAft>
              <a:defRPr>
                <a:solidFill>
                  <a:schemeClr val="tx1"/>
                </a:solidFill>
                <a:latin typeface="Arial" panose="020B0604020202020204" pitchFamily="34" charset="0"/>
              </a:defRPr>
            </a:lvl6pPr>
            <a:lvl7pPr marL="3141218" indent="-241632" eaLnBrk="0" fontAlgn="base" hangingPunct="0">
              <a:spcBef>
                <a:spcPct val="0"/>
              </a:spcBef>
              <a:spcAft>
                <a:spcPct val="0"/>
              </a:spcAft>
              <a:defRPr>
                <a:solidFill>
                  <a:schemeClr val="tx1"/>
                </a:solidFill>
                <a:latin typeface="Arial" panose="020B0604020202020204" pitchFamily="34" charset="0"/>
              </a:defRPr>
            </a:lvl7pPr>
            <a:lvl8pPr marL="3624483" indent="-241632" eaLnBrk="0" fontAlgn="base" hangingPunct="0">
              <a:spcBef>
                <a:spcPct val="0"/>
              </a:spcBef>
              <a:spcAft>
                <a:spcPct val="0"/>
              </a:spcAft>
              <a:defRPr>
                <a:solidFill>
                  <a:schemeClr val="tx1"/>
                </a:solidFill>
                <a:latin typeface="Arial" panose="020B0604020202020204" pitchFamily="34" charset="0"/>
              </a:defRPr>
            </a:lvl8pPr>
            <a:lvl9pPr marL="4107747" indent="-241632" eaLnBrk="0" fontAlgn="base" hangingPunct="0">
              <a:spcBef>
                <a:spcPct val="0"/>
              </a:spcBef>
              <a:spcAft>
                <a:spcPct val="0"/>
              </a:spcAft>
              <a:defRPr>
                <a:solidFill>
                  <a:schemeClr val="tx1"/>
                </a:solidFill>
                <a:latin typeface="Arial" panose="020B0604020202020204" pitchFamily="34" charset="0"/>
              </a:defRPr>
            </a:lvl9pPr>
          </a:lstStyle>
          <a:p>
            <a:fld id="{F11736B1-6FBC-4A01-9BD2-E71D4BC11C54}" type="slidenum">
              <a:rPr lang="en-US" altLang="en-US">
                <a:latin typeface="Times New Roman" panose="02020603050405020304" pitchFamily="18" charset="0"/>
              </a:rPr>
              <a:pPr/>
              <a:t>87</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031195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382713" y="757238"/>
            <a:ext cx="5038725" cy="3779837"/>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213" indent="-302005">
              <a:defRPr>
                <a:solidFill>
                  <a:schemeClr val="tx1"/>
                </a:solidFill>
                <a:latin typeface="Arial" panose="020B0604020202020204" pitchFamily="34" charset="0"/>
              </a:defRPr>
            </a:lvl2pPr>
            <a:lvl3pPr marL="1208021" indent="-241605">
              <a:defRPr>
                <a:solidFill>
                  <a:schemeClr val="tx1"/>
                </a:solidFill>
                <a:latin typeface="Arial" panose="020B0604020202020204" pitchFamily="34" charset="0"/>
              </a:defRPr>
            </a:lvl3pPr>
            <a:lvl4pPr marL="1691231" indent="-241605">
              <a:defRPr>
                <a:solidFill>
                  <a:schemeClr val="tx1"/>
                </a:solidFill>
                <a:latin typeface="Arial" panose="020B0604020202020204" pitchFamily="34" charset="0"/>
              </a:defRPr>
            </a:lvl4pPr>
            <a:lvl5pPr marL="2174439" indent="-241605">
              <a:defRPr>
                <a:solidFill>
                  <a:schemeClr val="tx1"/>
                </a:solidFill>
                <a:latin typeface="Arial" panose="020B0604020202020204" pitchFamily="34" charset="0"/>
              </a:defRPr>
            </a:lvl5pPr>
            <a:lvl6pPr marL="2657648" indent="-241605" eaLnBrk="0" fontAlgn="base" hangingPunct="0">
              <a:spcBef>
                <a:spcPct val="0"/>
              </a:spcBef>
              <a:spcAft>
                <a:spcPct val="0"/>
              </a:spcAft>
              <a:defRPr>
                <a:solidFill>
                  <a:schemeClr val="tx1"/>
                </a:solidFill>
                <a:latin typeface="Arial" panose="020B0604020202020204" pitchFamily="34" charset="0"/>
              </a:defRPr>
            </a:lvl6pPr>
            <a:lvl7pPr marL="3140856" indent="-241605" eaLnBrk="0" fontAlgn="base" hangingPunct="0">
              <a:spcBef>
                <a:spcPct val="0"/>
              </a:spcBef>
              <a:spcAft>
                <a:spcPct val="0"/>
              </a:spcAft>
              <a:defRPr>
                <a:solidFill>
                  <a:schemeClr val="tx1"/>
                </a:solidFill>
                <a:latin typeface="Arial" panose="020B0604020202020204" pitchFamily="34" charset="0"/>
              </a:defRPr>
            </a:lvl7pPr>
            <a:lvl8pPr marL="3624064" indent="-241605" eaLnBrk="0" fontAlgn="base" hangingPunct="0">
              <a:spcBef>
                <a:spcPct val="0"/>
              </a:spcBef>
              <a:spcAft>
                <a:spcPct val="0"/>
              </a:spcAft>
              <a:defRPr>
                <a:solidFill>
                  <a:schemeClr val="tx1"/>
                </a:solidFill>
                <a:latin typeface="Arial" panose="020B0604020202020204" pitchFamily="34" charset="0"/>
              </a:defRPr>
            </a:lvl8pPr>
            <a:lvl9pPr marL="4107273" indent="-241605" eaLnBrk="0" fontAlgn="base" hangingPunct="0">
              <a:spcBef>
                <a:spcPct val="0"/>
              </a:spcBef>
              <a:spcAft>
                <a:spcPct val="0"/>
              </a:spcAft>
              <a:defRPr>
                <a:solidFill>
                  <a:schemeClr val="tx1"/>
                </a:solidFill>
                <a:latin typeface="Arial" panose="020B0604020202020204" pitchFamily="34" charset="0"/>
              </a:defRPr>
            </a:lvl9pPr>
          </a:lstStyle>
          <a:p>
            <a:r>
              <a:rPr lang="en-US">
                <a:solidFill>
                  <a:prstClr val="black"/>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213" indent="-302005">
              <a:defRPr>
                <a:solidFill>
                  <a:schemeClr val="tx1"/>
                </a:solidFill>
                <a:latin typeface="Arial" panose="020B0604020202020204" pitchFamily="34" charset="0"/>
              </a:defRPr>
            </a:lvl2pPr>
            <a:lvl3pPr marL="1208021" indent="-241605">
              <a:defRPr>
                <a:solidFill>
                  <a:schemeClr val="tx1"/>
                </a:solidFill>
                <a:latin typeface="Arial" panose="020B0604020202020204" pitchFamily="34" charset="0"/>
              </a:defRPr>
            </a:lvl3pPr>
            <a:lvl4pPr marL="1691231" indent="-241605">
              <a:defRPr>
                <a:solidFill>
                  <a:schemeClr val="tx1"/>
                </a:solidFill>
                <a:latin typeface="Arial" panose="020B0604020202020204" pitchFamily="34" charset="0"/>
              </a:defRPr>
            </a:lvl4pPr>
            <a:lvl5pPr marL="2174439" indent="-241605">
              <a:defRPr>
                <a:solidFill>
                  <a:schemeClr val="tx1"/>
                </a:solidFill>
                <a:latin typeface="Arial" panose="020B0604020202020204" pitchFamily="34" charset="0"/>
              </a:defRPr>
            </a:lvl5pPr>
            <a:lvl6pPr marL="2657648" indent="-241605" eaLnBrk="0" fontAlgn="base" hangingPunct="0">
              <a:spcBef>
                <a:spcPct val="0"/>
              </a:spcBef>
              <a:spcAft>
                <a:spcPct val="0"/>
              </a:spcAft>
              <a:defRPr>
                <a:solidFill>
                  <a:schemeClr val="tx1"/>
                </a:solidFill>
                <a:latin typeface="Arial" panose="020B0604020202020204" pitchFamily="34" charset="0"/>
              </a:defRPr>
            </a:lvl6pPr>
            <a:lvl7pPr marL="3140856" indent="-241605" eaLnBrk="0" fontAlgn="base" hangingPunct="0">
              <a:spcBef>
                <a:spcPct val="0"/>
              </a:spcBef>
              <a:spcAft>
                <a:spcPct val="0"/>
              </a:spcAft>
              <a:defRPr>
                <a:solidFill>
                  <a:schemeClr val="tx1"/>
                </a:solidFill>
                <a:latin typeface="Arial" panose="020B0604020202020204" pitchFamily="34" charset="0"/>
              </a:defRPr>
            </a:lvl7pPr>
            <a:lvl8pPr marL="3624064" indent="-241605" eaLnBrk="0" fontAlgn="base" hangingPunct="0">
              <a:spcBef>
                <a:spcPct val="0"/>
              </a:spcBef>
              <a:spcAft>
                <a:spcPct val="0"/>
              </a:spcAft>
              <a:defRPr>
                <a:solidFill>
                  <a:schemeClr val="tx1"/>
                </a:solidFill>
                <a:latin typeface="Arial" panose="020B0604020202020204" pitchFamily="34" charset="0"/>
              </a:defRPr>
            </a:lvl8pPr>
            <a:lvl9pPr marL="4107273" indent="-241605" eaLnBrk="0" fontAlgn="base" hangingPunct="0">
              <a:spcBef>
                <a:spcPct val="0"/>
              </a:spcBef>
              <a:spcAft>
                <a:spcPct val="0"/>
              </a:spcAft>
              <a:defRPr>
                <a:solidFill>
                  <a:schemeClr val="tx1"/>
                </a:solidFill>
                <a:latin typeface="Arial" panose="020B0604020202020204" pitchFamily="34" charset="0"/>
              </a:defRPr>
            </a:lvl9pPr>
          </a:lstStyle>
          <a:p>
            <a:fld id="{0DB4D74C-9B85-4DFD-9115-E1F2E713A514}" type="slidenum">
              <a:rPr lang="en-US">
                <a:solidFill>
                  <a:prstClr val="black"/>
                </a:solidFill>
                <a:latin typeface="Times New Roman" panose="02020603050405020304" pitchFamily="18" charset="0"/>
              </a:rPr>
              <a:pPr/>
              <a:t>88</a:t>
            </a:fld>
            <a:endParaRPr lang="en-US">
              <a:solidFill>
                <a:prstClr val="black"/>
              </a:solidFill>
              <a:latin typeface="Times New Roman" panose="02020603050405020304" pitchFamily="18" charset="0"/>
            </a:endParaRPr>
          </a:p>
        </p:txBody>
      </p:sp>
    </p:spTree>
    <p:extLst>
      <p:ext uri="{BB962C8B-B14F-4D97-AF65-F5344CB8AC3E}">
        <p14:creationId xmlns:p14="http://schemas.microsoft.com/office/powerpoint/2010/main" val="827452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2908" rtl="0" eaLnBrk="0" fontAlgn="base" latinLnBrk="0" hangingPunct="0">
              <a:lnSpc>
                <a:spcPct val="100000"/>
              </a:lnSpc>
              <a:spcBef>
                <a:spcPct val="0"/>
              </a:spcBef>
              <a:spcAft>
                <a:spcPct val="0"/>
              </a:spcAft>
              <a:buClrTx/>
              <a:buSzTx/>
              <a:buFontTx/>
              <a:buNone/>
              <a:tabLst/>
              <a:defRPr/>
            </a:pPr>
            <a:fld id="{5B5E225C-EA32-49AA-BCE1-CBED354D9589}"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2908" rtl="0" eaLnBrk="0" fontAlgn="base" latinLnBrk="0" hangingPunct="0">
                <a:lnSpc>
                  <a:spcPct val="100000"/>
                </a:lnSpc>
                <a:spcBef>
                  <a:spcPct val="0"/>
                </a:spcBef>
                <a:spcAft>
                  <a:spcPct val="0"/>
                </a:spcAft>
                <a:buClrTx/>
                <a:buSzTx/>
                <a:buFontTx/>
                <a:buNone/>
                <a:tabLst/>
                <a:defRPr/>
              </a:pPr>
              <a:t>3</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41938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4</a:t>
            </a:fld>
            <a:endParaRPr lang="en-US"/>
          </a:p>
        </p:txBody>
      </p:sp>
    </p:spTree>
    <p:extLst>
      <p:ext uri="{BB962C8B-B14F-4D97-AF65-F5344CB8AC3E}">
        <p14:creationId xmlns:p14="http://schemas.microsoft.com/office/powerpoint/2010/main" val="17004187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B6B120-B483-41B9-90A1-8C024564B6AF}" type="slidenum">
              <a:rPr lang="en-US" altLang="en-US" smtClean="0"/>
              <a:pPr/>
              <a:t>13</a:t>
            </a:fld>
            <a:endParaRPr lang="en-US" altLang="en-US"/>
          </a:p>
        </p:txBody>
      </p:sp>
    </p:spTree>
    <p:extLst>
      <p:ext uri="{BB962C8B-B14F-4D97-AF65-F5344CB8AC3E}">
        <p14:creationId xmlns:p14="http://schemas.microsoft.com/office/powerpoint/2010/main" val="1729021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56955" indent="-291136" eaLnBrk="0" hangingPunct="0">
              <a:defRPr>
                <a:solidFill>
                  <a:schemeClr val="tx1"/>
                </a:solidFill>
                <a:latin typeface="Arial" panose="020B0604020202020204" pitchFamily="34" charset="0"/>
              </a:defRPr>
            </a:lvl2pPr>
            <a:lvl3pPr marL="1164546" indent="-232909" eaLnBrk="0" hangingPunct="0">
              <a:defRPr>
                <a:solidFill>
                  <a:schemeClr val="tx1"/>
                </a:solidFill>
                <a:latin typeface="Arial" panose="020B0604020202020204" pitchFamily="34" charset="0"/>
              </a:defRPr>
            </a:lvl3pPr>
            <a:lvl4pPr marL="1630366" indent="-232909" eaLnBrk="0" hangingPunct="0">
              <a:defRPr>
                <a:solidFill>
                  <a:schemeClr val="tx1"/>
                </a:solidFill>
                <a:latin typeface="Arial" panose="020B0604020202020204" pitchFamily="34" charset="0"/>
              </a:defRPr>
            </a:lvl4pPr>
            <a:lvl5pPr marL="2096184" indent="-232909" eaLnBrk="0" hangingPunct="0">
              <a:defRPr>
                <a:solidFill>
                  <a:schemeClr val="tx1"/>
                </a:solidFill>
                <a:latin typeface="Arial" panose="020B0604020202020204" pitchFamily="34" charset="0"/>
              </a:defRPr>
            </a:lvl5pPr>
            <a:lvl6pPr marL="2562002" indent="-232909" eaLnBrk="0" fontAlgn="base" hangingPunct="0">
              <a:spcBef>
                <a:spcPct val="0"/>
              </a:spcBef>
              <a:spcAft>
                <a:spcPct val="0"/>
              </a:spcAft>
              <a:defRPr>
                <a:solidFill>
                  <a:schemeClr val="tx1"/>
                </a:solidFill>
                <a:latin typeface="Arial" panose="020B0604020202020204" pitchFamily="34" charset="0"/>
              </a:defRPr>
            </a:lvl6pPr>
            <a:lvl7pPr marL="3027820" indent="-232909" eaLnBrk="0" fontAlgn="base" hangingPunct="0">
              <a:spcBef>
                <a:spcPct val="0"/>
              </a:spcBef>
              <a:spcAft>
                <a:spcPct val="0"/>
              </a:spcAft>
              <a:defRPr>
                <a:solidFill>
                  <a:schemeClr val="tx1"/>
                </a:solidFill>
                <a:latin typeface="Arial" panose="020B0604020202020204" pitchFamily="34" charset="0"/>
              </a:defRPr>
            </a:lvl7pPr>
            <a:lvl8pPr marL="3493639" indent="-232909" eaLnBrk="0" fontAlgn="base" hangingPunct="0">
              <a:spcBef>
                <a:spcPct val="0"/>
              </a:spcBef>
              <a:spcAft>
                <a:spcPct val="0"/>
              </a:spcAft>
              <a:defRPr>
                <a:solidFill>
                  <a:schemeClr val="tx1"/>
                </a:solidFill>
                <a:latin typeface="Arial" panose="020B0604020202020204" pitchFamily="34" charset="0"/>
              </a:defRPr>
            </a:lvl8pPr>
            <a:lvl9pPr marL="3959457" indent="-232909" eaLnBrk="0" fontAlgn="base" hangingPunct="0">
              <a:spcBef>
                <a:spcPct val="0"/>
              </a:spcBef>
              <a:spcAft>
                <a:spcPct val="0"/>
              </a:spcAft>
              <a:defRPr>
                <a:solidFill>
                  <a:schemeClr val="tx1"/>
                </a:solidFill>
                <a:latin typeface="Arial" panose="020B0604020202020204" pitchFamily="34" charset="0"/>
              </a:defRPr>
            </a:lvl9pPr>
          </a:lstStyle>
          <a:p>
            <a:fld id="{E538B18E-E442-4F8D-BE5E-EF89D509B601}" type="slidenum">
              <a:rPr lang="en-US" altLang="en-US">
                <a:latin typeface="Times New Roman" panose="02020603050405020304" pitchFamily="18" charset="0"/>
              </a:rPr>
              <a:pPr/>
              <a:t>24</a:t>
            </a:fld>
            <a:endParaRPr lang="en-US" altLang="en-US">
              <a:latin typeface="Times New Roman" panose="02020603050405020304" pitchFamily="18" charset="0"/>
            </a:endParaRPr>
          </a:p>
        </p:txBody>
      </p:sp>
    </p:spTree>
    <p:extLst>
      <p:ext uri="{BB962C8B-B14F-4D97-AF65-F5344CB8AC3E}">
        <p14:creationId xmlns:p14="http://schemas.microsoft.com/office/powerpoint/2010/main" val="3935697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56955" indent="-291136" eaLnBrk="0" hangingPunct="0">
              <a:defRPr>
                <a:solidFill>
                  <a:schemeClr val="tx1"/>
                </a:solidFill>
                <a:latin typeface="Arial" panose="020B0604020202020204" pitchFamily="34" charset="0"/>
              </a:defRPr>
            </a:lvl2pPr>
            <a:lvl3pPr marL="1164546" indent="-232909" eaLnBrk="0" hangingPunct="0">
              <a:defRPr>
                <a:solidFill>
                  <a:schemeClr val="tx1"/>
                </a:solidFill>
                <a:latin typeface="Arial" panose="020B0604020202020204" pitchFamily="34" charset="0"/>
              </a:defRPr>
            </a:lvl3pPr>
            <a:lvl4pPr marL="1630366" indent="-232909" eaLnBrk="0" hangingPunct="0">
              <a:defRPr>
                <a:solidFill>
                  <a:schemeClr val="tx1"/>
                </a:solidFill>
                <a:latin typeface="Arial" panose="020B0604020202020204" pitchFamily="34" charset="0"/>
              </a:defRPr>
            </a:lvl4pPr>
            <a:lvl5pPr marL="2096184" indent="-232909" eaLnBrk="0" hangingPunct="0">
              <a:defRPr>
                <a:solidFill>
                  <a:schemeClr val="tx1"/>
                </a:solidFill>
                <a:latin typeface="Arial" panose="020B0604020202020204" pitchFamily="34" charset="0"/>
              </a:defRPr>
            </a:lvl5pPr>
            <a:lvl6pPr marL="2562002" indent="-232909" eaLnBrk="0" fontAlgn="base" hangingPunct="0">
              <a:spcBef>
                <a:spcPct val="0"/>
              </a:spcBef>
              <a:spcAft>
                <a:spcPct val="0"/>
              </a:spcAft>
              <a:defRPr>
                <a:solidFill>
                  <a:schemeClr val="tx1"/>
                </a:solidFill>
                <a:latin typeface="Arial" panose="020B0604020202020204" pitchFamily="34" charset="0"/>
              </a:defRPr>
            </a:lvl6pPr>
            <a:lvl7pPr marL="3027820" indent="-232909" eaLnBrk="0" fontAlgn="base" hangingPunct="0">
              <a:spcBef>
                <a:spcPct val="0"/>
              </a:spcBef>
              <a:spcAft>
                <a:spcPct val="0"/>
              </a:spcAft>
              <a:defRPr>
                <a:solidFill>
                  <a:schemeClr val="tx1"/>
                </a:solidFill>
                <a:latin typeface="Arial" panose="020B0604020202020204" pitchFamily="34" charset="0"/>
              </a:defRPr>
            </a:lvl7pPr>
            <a:lvl8pPr marL="3493639" indent="-232909" eaLnBrk="0" fontAlgn="base" hangingPunct="0">
              <a:spcBef>
                <a:spcPct val="0"/>
              </a:spcBef>
              <a:spcAft>
                <a:spcPct val="0"/>
              </a:spcAft>
              <a:defRPr>
                <a:solidFill>
                  <a:schemeClr val="tx1"/>
                </a:solidFill>
                <a:latin typeface="Arial" panose="020B0604020202020204" pitchFamily="34" charset="0"/>
              </a:defRPr>
            </a:lvl8pPr>
            <a:lvl9pPr marL="3959457" indent="-232909" eaLnBrk="0" fontAlgn="base" hangingPunct="0">
              <a:spcBef>
                <a:spcPct val="0"/>
              </a:spcBef>
              <a:spcAft>
                <a:spcPct val="0"/>
              </a:spcAft>
              <a:defRPr>
                <a:solidFill>
                  <a:schemeClr val="tx1"/>
                </a:solidFill>
                <a:latin typeface="Arial" panose="020B0604020202020204" pitchFamily="34" charset="0"/>
              </a:defRPr>
            </a:lvl9pPr>
          </a:lstStyle>
          <a:p>
            <a:fld id="{78FAC44D-4B44-404E-A511-C493588F3300}" type="slidenum">
              <a:rPr lang="en-US" altLang="en-US">
                <a:latin typeface="Times New Roman" panose="02020603050405020304" pitchFamily="18" charset="0"/>
              </a:rPr>
              <a:pPr/>
              <a:t>26</a:t>
            </a:fld>
            <a:endParaRPr lang="en-US" altLang="en-US">
              <a:latin typeface="Times New Roman" panose="02020603050405020304" pitchFamily="18" charset="0"/>
            </a:endParaRPr>
          </a:p>
        </p:txBody>
      </p:sp>
    </p:spTree>
    <p:extLst>
      <p:ext uri="{BB962C8B-B14F-4D97-AF65-F5344CB8AC3E}">
        <p14:creationId xmlns:p14="http://schemas.microsoft.com/office/powerpoint/2010/main" val="1155913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32</a:t>
            </a:fld>
            <a:endParaRPr lang="en-US"/>
          </a:p>
        </p:txBody>
      </p:sp>
    </p:spTree>
    <p:extLst>
      <p:ext uri="{BB962C8B-B14F-4D97-AF65-F5344CB8AC3E}">
        <p14:creationId xmlns:p14="http://schemas.microsoft.com/office/powerpoint/2010/main" val="59397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19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85305" indent="-302040" eaLnBrk="0" hangingPunct="0">
              <a:defRPr>
                <a:solidFill>
                  <a:schemeClr val="tx1"/>
                </a:solidFill>
                <a:latin typeface="Arial" panose="020B0604020202020204" pitchFamily="34" charset="0"/>
              </a:defRPr>
            </a:lvl2pPr>
            <a:lvl3pPr marL="1208161" indent="-241632" eaLnBrk="0" hangingPunct="0">
              <a:defRPr>
                <a:solidFill>
                  <a:schemeClr val="tx1"/>
                </a:solidFill>
                <a:latin typeface="Arial" panose="020B0604020202020204" pitchFamily="34" charset="0"/>
              </a:defRPr>
            </a:lvl3pPr>
            <a:lvl4pPr marL="1691426" indent="-241632" eaLnBrk="0" hangingPunct="0">
              <a:defRPr>
                <a:solidFill>
                  <a:schemeClr val="tx1"/>
                </a:solidFill>
                <a:latin typeface="Arial" panose="020B0604020202020204" pitchFamily="34" charset="0"/>
              </a:defRPr>
            </a:lvl4pPr>
            <a:lvl5pPr marL="2174690" indent="-241632" eaLnBrk="0" hangingPunct="0">
              <a:defRPr>
                <a:solidFill>
                  <a:schemeClr val="tx1"/>
                </a:solidFill>
                <a:latin typeface="Arial" panose="020B0604020202020204" pitchFamily="34" charset="0"/>
              </a:defRPr>
            </a:lvl5pPr>
            <a:lvl6pPr marL="2657954" indent="-241632" eaLnBrk="0" fontAlgn="base" hangingPunct="0">
              <a:spcBef>
                <a:spcPct val="0"/>
              </a:spcBef>
              <a:spcAft>
                <a:spcPct val="0"/>
              </a:spcAft>
              <a:defRPr>
                <a:solidFill>
                  <a:schemeClr val="tx1"/>
                </a:solidFill>
                <a:latin typeface="Arial" panose="020B0604020202020204" pitchFamily="34" charset="0"/>
              </a:defRPr>
            </a:lvl6pPr>
            <a:lvl7pPr marL="3141218" indent="-241632" eaLnBrk="0" fontAlgn="base" hangingPunct="0">
              <a:spcBef>
                <a:spcPct val="0"/>
              </a:spcBef>
              <a:spcAft>
                <a:spcPct val="0"/>
              </a:spcAft>
              <a:defRPr>
                <a:solidFill>
                  <a:schemeClr val="tx1"/>
                </a:solidFill>
                <a:latin typeface="Arial" panose="020B0604020202020204" pitchFamily="34" charset="0"/>
              </a:defRPr>
            </a:lvl7pPr>
            <a:lvl8pPr marL="3624483" indent="-241632" eaLnBrk="0" fontAlgn="base" hangingPunct="0">
              <a:spcBef>
                <a:spcPct val="0"/>
              </a:spcBef>
              <a:spcAft>
                <a:spcPct val="0"/>
              </a:spcAft>
              <a:defRPr>
                <a:solidFill>
                  <a:schemeClr val="tx1"/>
                </a:solidFill>
                <a:latin typeface="Arial" panose="020B0604020202020204" pitchFamily="34" charset="0"/>
              </a:defRPr>
            </a:lvl8pPr>
            <a:lvl9pPr marL="4107747" indent="-241632" eaLnBrk="0" fontAlgn="base" hangingPunct="0">
              <a:spcBef>
                <a:spcPct val="0"/>
              </a:spcBef>
              <a:spcAft>
                <a:spcPct val="0"/>
              </a:spcAft>
              <a:defRPr>
                <a:solidFill>
                  <a:schemeClr val="tx1"/>
                </a:solidFill>
                <a:latin typeface="Arial" panose="020B0604020202020204" pitchFamily="34" charset="0"/>
              </a:defRPr>
            </a:lvl9pPr>
          </a:lstStyle>
          <a:p>
            <a:fld id="{F7C6C9C4-AF90-4917-92A7-4FE83AFA8ADF}" type="slidenum">
              <a:rPr lang="en-US" altLang="en-US">
                <a:latin typeface="Times New Roman" panose="02020603050405020304" pitchFamily="18" charset="0"/>
              </a:rPr>
              <a:pPr/>
              <a:t>59</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027977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85305" indent="-302040" eaLnBrk="0" hangingPunct="0">
              <a:defRPr>
                <a:solidFill>
                  <a:schemeClr val="tx1"/>
                </a:solidFill>
                <a:latin typeface="Arial" panose="020B0604020202020204" pitchFamily="34" charset="0"/>
              </a:defRPr>
            </a:lvl2pPr>
            <a:lvl3pPr marL="1208161" indent="-241632" eaLnBrk="0" hangingPunct="0">
              <a:defRPr>
                <a:solidFill>
                  <a:schemeClr val="tx1"/>
                </a:solidFill>
                <a:latin typeface="Arial" panose="020B0604020202020204" pitchFamily="34" charset="0"/>
              </a:defRPr>
            </a:lvl3pPr>
            <a:lvl4pPr marL="1691426" indent="-241632" eaLnBrk="0" hangingPunct="0">
              <a:defRPr>
                <a:solidFill>
                  <a:schemeClr val="tx1"/>
                </a:solidFill>
                <a:latin typeface="Arial" panose="020B0604020202020204" pitchFamily="34" charset="0"/>
              </a:defRPr>
            </a:lvl4pPr>
            <a:lvl5pPr marL="2174690" indent="-241632" eaLnBrk="0" hangingPunct="0">
              <a:defRPr>
                <a:solidFill>
                  <a:schemeClr val="tx1"/>
                </a:solidFill>
                <a:latin typeface="Arial" panose="020B0604020202020204" pitchFamily="34" charset="0"/>
              </a:defRPr>
            </a:lvl5pPr>
            <a:lvl6pPr marL="2657954" indent="-241632" eaLnBrk="0" fontAlgn="base" hangingPunct="0">
              <a:spcBef>
                <a:spcPct val="0"/>
              </a:spcBef>
              <a:spcAft>
                <a:spcPct val="0"/>
              </a:spcAft>
              <a:defRPr>
                <a:solidFill>
                  <a:schemeClr val="tx1"/>
                </a:solidFill>
                <a:latin typeface="Arial" panose="020B0604020202020204" pitchFamily="34" charset="0"/>
              </a:defRPr>
            </a:lvl6pPr>
            <a:lvl7pPr marL="3141218" indent="-241632" eaLnBrk="0" fontAlgn="base" hangingPunct="0">
              <a:spcBef>
                <a:spcPct val="0"/>
              </a:spcBef>
              <a:spcAft>
                <a:spcPct val="0"/>
              </a:spcAft>
              <a:defRPr>
                <a:solidFill>
                  <a:schemeClr val="tx1"/>
                </a:solidFill>
                <a:latin typeface="Arial" panose="020B0604020202020204" pitchFamily="34" charset="0"/>
              </a:defRPr>
            </a:lvl7pPr>
            <a:lvl8pPr marL="3624483" indent="-241632" eaLnBrk="0" fontAlgn="base" hangingPunct="0">
              <a:spcBef>
                <a:spcPct val="0"/>
              </a:spcBef>
              <a:spcAft>
                <a:spcPct val="0"/>
              </a:spcAft>
              <a:defRPr>
                <a:solidFill>
                  <a:schemeClr val="tx1"/>
                </a:solidFill>
                <a:latin typeface="Arial" panose="020B0604020202020204" pitchFamily="34" charset="0"/>
              </a:defRPr>
            </a:lvl8pPr>
            <a:lvl9pPr marL="4107747" indent="-241632" eaLnBrk="0" fontAlgn="base" hangingPunct="0">
              <a:spcBef>
                <a:spcPct val="0"/>
              </a:spcBef>
              <a:spcAft>
                <a:spcPct val="0"/>
              </a:spcAft>
              <a:defRPr>
                <a:solidFill>
                  <a:schemeClr val="tx1"/>
                </a:solidFill>
                <a:latin typeface="Arial" panose="020B0604020202020204" pitchFamily="34" charset="0"/>
              </a:defRPr>
            </a:lvl9pPr>
          </a:lstStyle>
          <a:p>
            <a:fld id="{A1DE4724-5430-4723-80BA-6FF1D8805878}" type="slidenum">
              <a:rPr lang="en-US" altLang="en-US">
                <a:latin typeface="Times New Roman" panose="02020603050405020304" pitchFamily="18" charset="0"/>
              </a:rPr>
              <a:pPr/>
              <a:t>77</a:t>
            </a:fld>
            <a:endParaRPr lang="en-US" altLang="en-US">
              <a:latin typeface="Times New Roman" panose="02020603050405020304" pitchFamily="18" charset="0"/>
            </a:endParaRPr>
          </a:p>
        </p:txBody>
      </p:sp>
    </p:spTree>
    <p:extLst>
      <p:ext uri="{BB962C8B-B14F-4D97-AF65-F5344CB8AC3E}">
        <p14:creationId xmlns:p14="http://schemas.microsoft.com/office/powerpoint/2010/main" val="2577430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2.wdp"/></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2.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2.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3.png"/><Relationship Id="rId4" Type="http://schemas.microsoft.com/office/2007/relationships/hdphoto" Target="../media/hdphoto2.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68939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8323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1815280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2597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1"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9022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fontAlgn="auto">
              <a:spcAft>
                <a:spcPts val="0"/>
              </a:spcAft>
              <a:defRPr/>
            </a:pPr>
            <a:r>
              <a:rPr lang="en-US" sz="3200" dirty="0">
                <a:solidFill>
                  <a:sysClr val="windowText" lastClr="000000"/>
                </a:solidFill>
              </a:rPr>
              <a:t>Click to edit Master subtitle style</a:t>
            </a:r>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1470380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856524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36121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9926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73859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68243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977177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81520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027448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6970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fontAlgn="auto">
              <a:spcBef>
                <a:spcPts val="0"/>
              </a:spcBef>
              <a:spcAft>
                <a:spcPts val="0"/>
              </a:spcAft>
              <a:defRPr/>
            </a:pPr>
            <a:fld id="{AE7B05DB-FC04-4768-9B1A-64CA06E6BA5A}" type="slidenum">
              <a:rPr lang="en-US">
                <a:solidFill>
                  <a:prstClr val="black"/>
                </a:solidFill>
                <a:latin typeface="Gill Sans MT"/>
              </a:rPr>
              <a:pPr fontAlgn="auto">
                <a:spcBef>
                  <a:spcPts val="0"/>
                </a:spcBef>
                <a:spcAft>
                  <a:spcPts val="0"/>
                </a:spcAft>
                <a:defRPr/>
              </a:pPr>
              <a:t>‹#›</a:t>
            </a:fld>
            <a:endParaRPr lang="en-US">
              <a:solidFill>
                <a:prstClr val="black"/>
              </a:solidFill>
              <a:latin typeface="Gill Sans MT"/>
            </a:endParaRPr>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fontAlgn="auto">
              <a:spcBef>
                <a:spcPts val="0"/>
              </a:spcBef>
              <a:spcAft>
                <a:spcPts val="0"/>
              </a:spcAft>
              <a:defRPr/>
            </a:pPr>
            <a:endParaRPr lang="en-US">
              <a:solidFill>
                <a:prstClr val="black"/>
              </a:solidFill>
            </a:endParaRPr>
          </a:p>
        </p:txBody>
      </p:sp>
    </p:spTree>
    <p:extLst>
      <p:ext uri="{BB962C8B-B14F-4D97-AF65-F5344CB8AC3E}">
        <p14:creationId xmlns:p14="http://schemas.microsoft.com/office/powerpoint/2010/main" val="4071899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ln>
                <a:solidFill>
                  <a:prstClr val="white"/>
                </a:solidFill>
              </a:ln>
              <a:solidFill>
                <a:prstClr val="white"/>
              </a:solidFill>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sp>
        <p:nvSpPr>
          <p:cNvPr id="6" name="Slide Number Placeholder 5"/>
          <p:cNvSpPr txBox="1">
            <a:spLocks/>
          </p:cNvSpPr>
          <p:nvPr userDrawn="1"/>
        </p:nvSpPr>
        <p:spPr>
          <a:xfrm>
            <a:off x="6553200" y="6356350"/>
            <a:ext cx="2133600" cy="365125"/>
          </a:xfrm>
          <a:prstGeom prst="rect">
            <a:avLst/>
          </a:prstGeom>
        </p:spPr>
        <p:txBody>
          <a:bodyPr anchor="ctr"/>
          <a:lstStyle>
            <a:lvl1pPr>
              <a:defRPr/>
            </a:lvl1pPr>
          </a:lstStyle>
          <a:p>
            <a:pPr algn="r" fontAlgn="auto">
              <a:spcBef>
                <a:spcPts val="0"/>
              </a:spcBef>
              <a:spcAft>
                <a:spcPts val="0"/>
              </a:spcAft>
              <a:defRPr/>
            </a:pPr>
            <a:endParaRPr lang="en-US" sz="1200" dirty="0">
              <a:solidFill>
                <a:prstClr val="black">
                  <a:tint val="75000"/>
                </a:prstClr>
              </a:solidFill>
              <a:latin typeface="Gill Sans MT"/>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solidFill>
                <a:prstClr val="white"/>
              </a:solidFill>
            </a:endParaRPr>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800">
                <a:solidFill>
                  <a:schemeClr val="bg1"/>
                </a:solidFill>
              </a:defRPr>
            </a:lvl1pPr>
            <a:lvl2pPr>
              <a:buClr>
                <a:srgbClr val="FFD937"/>
              </a:buClr>
              <a:defRPr sz="2400">
                <a:solidFill>
                  <a:schemeClr val="bg1"/>
                </a:solidFill>
              </a:defRPr>
            </a:lvl2pPr>
            <a:lvl3pPr>
              <a:buClr>
                <a:srgbClr val="FFD937"/>
              </a:buClr>
              <a:defRPr sz="2000">
                <a:solidFill>
                  <a:schemeClr val="bg1"/>
                </a:solidFill>
              </a:defRPr>
            </a:lvl3pPr>
            <a:lvl4pPr>
              <a:buClr>
                <a:srgbClr val="FFD937"/>
              </a:buClr>
              <a:defRPr sz="2800">
                <a:solidFill>
                  <a:schemeClr val="bg1"/>
                </a:solidFill>
              </a:defRPr>
            </a:lvl4pPr>
            <a:lvl5pPr>
              <a:buClr>
                <a:srgbClr val="FFD937"/>
              </a:buCl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0"/>
            <a:ext cx="2133600" cy="365125"/>
          </a:xfrm>
          <a:prstGeom prst="rect">
            <a:avLst/>
          </a:prstGeom>
        </p:spPr>
        <p:txBody>
          <a:bodyPr/>
          <a:lstStyle>
            <a:lvl1pPr>
              <a:defRPr/>
            </a:lvl1pPr>
          </a:lstStyle>
          <a:p>
            <a:pPr fontAlgn="auto">
              <a:spcBef>
                <a:spcPts val="0"/>
              </a:spcBef>
              <a:spcAft>
                <a:spcPts val="0"/>
              </a:spcAft>
              <a:defRPr/>
            </a:pPr>
            <a:fld id="{E448AC1B-3A32-48D0-AA8C-10C63FDCBCFE}" type="datetimeFigureOut">
              <a:rPr lang="en-US">
                <a:solidFill>
                  <a:prstClr val="black"/>
                </a:solidFill>
                <a:latin typeface="Gill Sans MT"/>
              </a:rPr>
              <a:pPr fontAlgn="auto">
                <a:spcBef>
                  <a:spcPts val="0"/>
                </a:spcBef>
                <a:spcAft>
                  <a:spcPts val="0"/>
                </a:spcAft>
                <a:defRPr/>
              </a:pPr>
              <a:t>5/2/2024</a:t>
            </a:fld>
            <a:endParaRPr lang="en-US" dirty="0">
              <a:solidFill>
                <a:prstClr val="black"/>
              </a:solidFill>
              <a:latin typeface="Gill Sans MT"/>
            </a:endParaRPr>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fontAlgn="auto">
              <a:spcBef>
                <a:spcPts val="0"/>
              </a:spcBef>
              <a:spcAft>
                <a:spcPts val="0"/>
              </a:spcAft>
              <a:defRPr/>
            </a:pPr>
            <a:fld id="{F4A22B64-D61E-4952-835C-1FC3C20D484A}" type="slidenum">
              <a:rPr lang="en-US">
                <a:solidFill>
                  <a:prstClr val="black"/>
                </a:solidFill>
                <a:latin typeface="Gill Sans MT"/>
              </a:rPr>
              <a:pPr fontAlgn="auto">
                <a:spcBef>
                  <a:spcPts val="0"/>
                </a:spcBef>
                <a:spcAft>
                  <a:spcPts val="0"/>
                </a:spcAft>
                <a:defRPr/>
              </a:pPr>
              <a:t>‹#›</a:t>
            </a:fld>
            <a:endParaRPr lang="en-US" dirty="0">
              <a:solidFill>
                <a:prstClr val="black"/>
              </a:solidFill>
              <a:latin typeface="Gill Sans MT"/>
            </a:endParaRPr>
          </a:p>
        </p:txBody>
      </p:sp>
      <p:sp>
        <p:nvSpPr>
          <p:cNvPr id="13" name="Footer Placeholder 22"/>
          <p:cNvSpPr>
            <a:spLocks noGrp="1"/>
          </p:cNvSpPr>
          <p:nvPr>
            <p:ph type="ftr" sz="quarter" idx="12"/>
          </p:nvPr>
        </p:nvSpPr>
        <p:spPr>
          <a:xfrm>
            <a:off x="3124200" y="6356350"/>
            <a:ext cx="2895600" cy="365125"/>
          </a:xfrm>
          <a:prstGeom prst="rect">
            <a:avLst/>
          </a:prstGeom>
        </p:spPr>
        <p:txBody>
          <a:bodyPr/>
          <a:lstStyle>
            <a:lvl1pPr>
              <a:defRPr/>
            </a:lvl1pPr>
          </a:lstStyle>
          <a:p>
            <a:pPr fontAlgn="auto">
              <a:spcBef>
                <a:spcPts val="0"/>
              </a:spcBef>
              <a:spcAft>
                <a:spcPts val="0"/>
              </a:spcAft>
              <a:defRPr/>
            </a:pPr>
            <a:endParaRPr lang="en-US">
              <a:solidFill>
                <a:prstClr val="black"/>
              </a:solidFill>
              <a:latin typeface="Gill Sans MT"/>
            </a:endParaRPr>
          </a:p>
        </p:txBody>
      </p:sp>
    </p:spTree>
    <p:extLst>
      <p:ext uri="{BB962C8B-B14F-4D97-AF65-F5344CB8AC3E}">
        <p14:creationId xmlns:p14="http://schemas.microsoft.com/office/powerpoint/2010/main" val="26660791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273050"/>
            <a:ext cx="8226425"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fontAlgn="auto">
              <a:spcBef>
                <a:spcPts val="0"/>
              </a:spcBef>
              <a:spcAft>
                <a:spcPts val="0"/>
              </a:spcAft>
              <a:defRPr/>
            </a:pPr>
            <a:fld id="{2D68D136-8688-4F5A-9F3F-374CEC99468E}" type="slidenum">
              <a:rPr lang="en-US">
                <a:solidFill>
                  <a:prstClr val="black"/>
                </a:solidFill>
                <a:latin typeface="Gill Sans MT"/>
              </a:rPr>
              <a:pPr fontAlgn="auto">
                <a:spcBef>
                  <a:spcPts val="0"/>
                </a:spcBef>
                <a:spcAft>
                  <a:spcPts val="0"/>
                </a:spcAft>
                <a:defRPr/>
              </a:pPr>
              <a:t>‹#›</a:t>
            </a:fld>
            <a:endParaRPr lang="en-US">
              <a:solidFill>
                <a:prstClr val="black"/>
              </a:solidFill>
              <a:latin typeface="Gill Sans MT"/>
            </a:endParaRPr>
          </a:p>
        </p:txBody>
      </p:sp>
    </p:spTree>
    <p:extLst>
      <p:ext uri="{BB962C8B-B14F-4D97-AF65-F5344CB8AC3E}">
        <p14:creationId xmlns:p14="http://schemas.microsoft.com/office/powerpoint/2010/main" val="8002426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1" y="244476"/>
            <a:ext cx="8384822" cy="1431925"/>
          </a:xfrm>
        </p:spPr>
        <p:txBody>
          <a:bodyPr/>
          <a:lstStyle/>
          <a:p>
            <a:r>
              <a:rPr lang="en-US"/>
              <a:t>Click to edit Master title style</a:t>
            </a:r>
          </a:p>
        </p:txBody>
      </p:sp>
      <p:sp>
        <p:nvSpPr>
          <p:cNvPr id="3" name="Text Placeholder 2"/>
          <p:cNvSpPr>
            <a:spLocks noGrp="1"/>
          </p:cNvSpPr>
          <p:nvPr>
            <p:ph type="body" sz="half" idx="1"/>
          </p:nvPr>
        </p:nvSpPr>
        <p:spPr>
          <a:xfrm>
            <a:off x="838200" y="1905000"/>
            <a:ext cx="3935589"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09256" y="1905000"/>
            <a:ext cx="3937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xfrm>
            <a:off x="838200" y="6245225"/>
            <a:ext cx="1901825" cy="476250"/>
          </a:xfrm>
          <a:prstGeom prst="rect">
            <a:avLst/>
          </a:prstGeom>
          <a:ln/>
        </p:spPr>
        <p:txBody>
          <a:bodyPr/>
          <a:lstStyle>
            <a:lvl1pPr>
              <a:defRPr/>
            </a:lvl1pPr>
          </a:lstStyle>
          <a:p>
            <a:pPr>
              <a:defRPr/>
            </a:pPr>
            <a:endParaRPr lang="en-US"/>
          </a:p>
        </p:txBody>
      </p:sp>
      <p:sp>
        <p:nvSpPr>
          <p:cNvPr id="6" name="Rectangle 12"/>
          <p:cNvSpPr>
            <a:spLocks noGrp="1" noChangeArrowheads="1"/>
          </p:cNvSpPr>
          <p:nvPr>
            <p:ph type="ftr" sz="quarter" idx="11"/>
          </p:nvPr>
        </p:nvSpPr>
        <p:spPr>
          <a:xfrm>
            <a:off x="3429000" y="6245225"/>
            <a:ext cx="2895600" cy="476250"/>
          </a:xfrm>
          <a:prstGeom prst="rect">
            <a:avLst/>
          </a:prstGeom>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xfrm>
            <a:off x="6937375" y="6245225"/>
            <a:ext cx="1901825" cy="476250"/>
          </a:xfrm>
          <a:prstGeom prst="rect">
            <a:avLst/>
          </a:prstGeom>
          <a:ln/>
        </p:spPr>
        <p:txBody>
          <a:bodyPr/>
          <a:lstStyle>
            <a:lvl1pPr>
              <a:defRPr/>
            </a:lvl1pPr>
          </a:lstStyle>
          <a:p>
            <a:fld id="{A53B7ECC-DB61-4E4D-9A5F-35E1200C308B}" type="slidenum">
              <a:rPr lang="en-US" altLang="en-US"/>
              <a:pPr/>
              <a:t>‹#›</a:t>
            </a:fld>
            <a:endParaRPr lang="en-US" altLang="en-US"/>
          </a:p>
        </p:txBody>
      </p:sp>
    </p:spTree>
    <p:extLst>
      <p:ext uri="{BB962C8B-B14F-4D97-AF65-F5344CB8AC3E}">
        <p14:creationId xmlns:p14="http://schemas.microsoft.com/office/powerpoint/2010/main" val="915893938"/>
      </p:ext>
    </p:extLst>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715478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88327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46597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1390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3"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39591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8" name="Picture 2"/>
          <p:cNvPicPr>
            <a:picLocks noChangeAspect="1" noChangeArrowheads="1"/>
          </p:cNvPicPr>
          <p:nvPr userDrawn="1"/>
        </p:nvPicPr>
        <p:blipFill>
          <a:blip r:embed="rId2"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424311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3754385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microsoft.com/office/2007/relationships/hdphoto" Target="../media/hdphoto2.wdp"/><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5.pn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2141659074"/>
      </p:ext>
    </p:extLst>
  </p:cSld>
  <p:clrMap bg1="lt1" tx1="dk1" bg2="lt2" tx2="dk2" accent1="accent1" accent2="accent2" accent3="accent3" accent4="accent4" accent5="accent5" accent6="accent6" hlink="hlink" folHlink="folHlink"/>
  <p:sldLayoutIdLst>
    <p:sldLayoutId id="2147484318" r:id="rId1"/>
    <p:sldLayoutId id="2147484319" r:id="rId2"/>
    <p:sldLayoutId id="2147484320" r:id="rId3"/>
    <p:sldLayoutId id="2147484321" r:id="rId4"/>
    <p:sldLayoutId id="2147484322" r:id="rId5"/>
    <p:sldLayoutId id="2147484323" r:id="rId6"/>
    <p:sldLayoutId id="2147484324" r:id="rId7"/>
    <p:sldLayoutId id="2147484325" r:id="rId8"/>
    <p:sldLayoutId id="2147484326" r:id="rId9"/>
    <p:sldLayoutId id="2147484327" r:id="rId10"/>
    <p:sldLayoutId id="214748432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Gill Sans MT"/>
            </a:endParaRPr>
          </a:p>
        </p:txBody>
      </p:sp>
      <p:pic>
        <p:nvPicPr>
          <p:cNvPr id="15" name="Picture 2"/>
          <p:cNvPicPr>
            <a:picLocks noChangeAspect="1" noChangeArrowheads="1"/>
          </p:cNvPicPr>
          <p:nvPr userDrawn="1"/>
        </p:nvPicPr>
        <p:blipFill>
          <a:blip r:embed="rId17"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18">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3298426"/>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 id="2147484341" r:id="rId12"/>
    <p:sldLayoutId id="2147484342" r:id="rId13"/>
    <p:sldLayoutId id="2147484343" r:id="rId14"/>
    <p:sldLayoutId id="2147484344"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en/grandma-granny-gran-rocking-chair-486796/"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2.xml.rels><?xml version="1.0" encoding="UTF-8" standalone="yes"?>
<Relationships xmlns="http://schemas.openxmlformats.org/package/2006/relationships"><Relationship Id="rId3" Type="http://schemas.openxmlformats.org/officeDocument/2006/relationships/hyperlink" Target="https://betterhealthwhileaging.net/hearing-loss-in-aging/" TargetMode="External"/><Relationship Id="rId2" Type="http://schemas.openxmlformats.org/officeDocument/2006/relationships/image" Target="../media/image42.jp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4.xml"/><Relationship Id="rId5" Type="http://schemas.openxmlformats.org/officeDocument/2006/relationships/image" Target="../media/image48.jpeg"/><Relationship Id="rId4" Type="http://schemas.openxmlformats.org/officeDocument/2006/relationships/image" Target="../media/image47.jpeg"/></Relationships>
</file>

<file path=ppt/slides/_rels/slide25.xml.rels><?xml version="1.0" encoding="UTF-8" standalone="yes"?>
<Relationships xmlns="http://schemas.openxmlformats.org/package/2006/relationships"><Relationship Id="rId3" Type="http://schemas.openxmlformats.org/officeDocument/2006/relationships/hyperlink" Target="https://betterhealthwhileaging.net/hearing-loss-in-aging/" TargetMode="External"/><Relationship Id="rId2" Type="http://schemas.openxmlformats.org/officeDocument/2006/relationships/image" Target="../media/image42.jp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hyperlink" Target="https://www.drugabuse.gov/publications/substance-use-in-older-adults-drugfacts" TargetMode="External"/><Relationship Id="rId1" Type="http://schemas.openxmlformats.org/officeDocument/2006/relationships/slideLayout" Target="../slideLayouts/slideLayout15.xml"/><Relationship Id="rId4" Type="http://schemas.openxmlformats.org/officeDocument/2006/relationships/hyperlink" Target="http://www.andrewmuir.net/2012_10_01_archive.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drugabuse.gov/publications/substance-use-in-older-adults-drugfacts"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hyperlink" Target="https://www.drugabuse.gov/publications/substance-use-in-older-adults-drugfacts" TargetMode="External"/><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hyperlink" Target="http://www.diabetesed.net/"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tags" Target="../tags/tag7.xml"/><Relationship Id="rId5" Type="http://schemas.openxmlformats.org/officeDocument/2006/relationships/hyperlink" Target="https://www.flickr.com/photos/benginahmad/16374275576" TargetMode="External"/><Relationship Id="rId4" Type="http://schemas.openxmlformats.org/officeDocument/2006/relationships/image" Target="../media/image54.jpeg"/></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hyperlink" Target="https://betterhealthwhileaging.net/hearing-loss-in-aging/" TargetMode="External"/><Relationship Id="rId2" Type="http://schemas.openxmlformats.org/officeDocument/2006/relationships/image" Target="../media/image42.jp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slideLayout" Target="../slideLayouts/slideLayout15.xml"/><Relationship Id="rId1" Type="http://schemas.openxmlformats.org/officeDocument/2006/relationships/tags" Target="../tags/tag8.xml"/><Relationship Id="rId4"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hyperlink" Target="https://doi.org/10.2337/ds20-0013" TargetMode="External"/><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7.xml.rels><?xml version="1.0" encoding="UTF-8" standalone="yes"?>
<Relationships xmlns="http://schemas.openxmlformats.org/package/2006/relationships"><Relationship Id="rId3" Type="http://schemas.openxmlformats.org/officeDocument/2006/relationships/hyperlink" Target="https://thecreativeparty.com/questions-to-ask-in-a-job-interview-that-make-you-look-good/" TargetMode="External"/><Relationship Id="rId2" Type="http://schemas.openxmlformats.org/officeDocument/2006/relationships/image" Target="../media/image57.jp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hyperlink" Target="http://journalistsresource.org/syllabi/health-reporting" TargetMode="External"/><Relationship Id="rId2" Type="http://schemas.openxmlformats.org/officeDocument/2006/relationships/image" Target="../media/image59.jp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cute-pictures.blogspot.com/2010/10/flower-photography-14.html" TargetMode="External"/><Relationship Id="rId2" Type="http://schemas.openxmlformats.org/officeDocument/2006/relationships/image" Target="../media/image64.JP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5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17.png"/></Relationships>
</file>

<file path=ppt/slides/_rels/slide5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17.png"/></Relationships>
</file>

<file path=ppt/slides/_rels/slide5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1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13.xml"/><Relationship Id="rId5" Type="http://schemas.openxmlformats.org/officeDocument/2006/relationships/image" Target="../media/image17.png"/><Relationship Id="rId4" Type="http://schemas.openxmlformats.org/officeDocument/2006/relationships/image" Target="../media/image80.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slideLayout" Target="../slideLayouts/slideLayout13.xml"/><Relationship Id="rId1" Type="http://schemas.openxmlformats.org/officeDocument/2006/relationships/tags" Target="../tags/tag14.xml"/><Relationship Id="rId5" Type="http://schemas.openxmlformats.org/officeDocument/2006/relationships/image" Target="../media/image17.png"/><Relationship Id="rId4" Type="http://schemas.openxmlformats.org/officeDocument/2006/relationships/hyperlink" Target="http://foottalk.blogspot.com/2006/01/stay-on-your-feet-falls-prevention-in.html"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5.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hyperlink" Target="https://betterhealthwhileaging.net/hearing-loss-in-aging/" TargetMode="External"/><Relationship Id="rId2" Type="http://schemas.openxmlformats.org/officeDocument/2006/relationships/image" Target="../media/image42.jp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hyperlink" Target="https://www.piqsels.com/en/public-domain-photo-otrvf" TargetMode="External"/><Relationship Id="rId2" Type="http://schemas.openxmlformats.org/officeDocument/2006/relationships/image" Target="../media/image86.jp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6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7.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spectrum.diabetesjournals.org/content/33/3/217#aff-1" TargetMode="External"/><Relationship Id="rId7" Type="http://schemas.openxmlformats.org/officeDocument/2006/relationships/hyperlink" Target="https://doi.org/10.2337/ds20-0013" TargetMode="Externa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hyperlink" Target="https://spectrum.diabetesjournals.org/content/33/3/217" TargetMode="External"/><Relationship Id="rId5" Type="http://schemas.openxmlformats.org/officeDocument/2006/relationships/hyperlink" Target="https://spectrum.diabetesjournals.org/content/33/3/217#aff-3" TargetMode="External"/><Relationship Id="rId4" Type="http://schemas.openxmlformats.org/officeDocument/2006/relationships/hyperlink" Target="https://spectrum.diabetesjournals.org/content/33/3/217#aff-2" TargetMode="External"/><Relationship Id="rId9"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8.jpe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hyperlink" Target="https://en.wikipedia.org/wiki/Glucagon-like_peptide-1" TargetMode="External"/><Relationship Id="rId2" Type="http://schemas.openxmlformats.org/officeDocument/2006/relationships/image" Target="../media/image90.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7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diagramLayout" Target="../diagrams/layout5.xml"/><Relationship Id="rId7" Type="http://schemas.openxmlformats.org/officeDocument/2006/relationships/image" Target="../media/image91.png"/><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hyperlink" Target="https://betterhealthwhileaging.net/hearing-loss-in-aging/" TargetMode="External"/><Relationship Id="rId2" Type="http://schemas.openxmlformats.org/officeDocument/2006/relationships/image" Target="../media/image42.jp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5.xml"/><Relationship Id="rId4" Type="http://schemas.openxmlformats.org/officeDocument/2006/relationships/image" Target="../media/image92.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ags" Target="../tags/tag16.xml"/><Relationship Id="rId5" Type="http://schemas.openxmlformats.org/officeDocument/2006/relationships/image" Target="../media/image17.png"/><Relationship Id="rId4" Type="http://schemas.openxmlformats.org/officeDocument/2006/relationships/image" Target="../media/image93.jpeg"/></Relationships>
</file>

<file path=ppt/slides/_rels/slide7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8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7.xml"/><Relationship Id="rId5" Type="http://schemas.openxmlformats.org/officeDocument/2006/relationships/image" Target="../media/image17.png"/><Relationship Id="rId4" Type="http://schemas.openxmlformats.org/officeDocument/2006/relationships/image" Target="../media/image97.jpeg"/></Relationships>
</file>

<file path=ppt/slides/_rels/slide8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8.png"/><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6.xml"/><Relationship Id="rId1" Type="http://schemas.openxmlformats.org/officeDocument/2006/relationships/tags" Target="../tags/tag18.xml"/><Relationship Id="rId5" Type="http://schemas.openxmlformats.org/officeDocument/2006/relationships/image" Target="../media/image17.png"/><Relationship Id="rId4" Type="http://schemas.openxmlformats.org/officeDocument/2006/relationships/image" Target="../media/image101.pn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7.xml"/><Relationship Id="rId1" Type="http://schemas.openxmlformats.org/officeDocument/2006/relationships/tags" Target="../tags/tag19.xml"/><Relationship Id="rId4" Type="http://schemas.openxmlformats.org/officeDocument/2006/relationships/image" Target="../media/image102.jpe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ags" Target="../tags/tag20.xml"/><Relationship Id="rId6" Type="http://schemas.openxmlformats.org/officeDocument/2006/relationships/image" Target="../media/image103.jpeg"/><Relationship Id="rId5" Type="http://schemas.openxmlformats.org/officeDocument/2006/relationships/hyperlink" Target="http://www.diabetesed.net/" TargetMode="External"/><Relationship Id="rId4" Type="http://schemas.openxmlformats.org/officeDocument/2006/relationships/hyperlink" Target="mailto:info@diabetesed.net"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 </a:t>
            </a:r>
            <a:r>
              <a:rPr lang="en-US" sz="5300" dirty="0"/>
              <a:t>Older Adults and Diabetes</a:t>
            </a:r>
            <a:br>
              <a:rPr lang="en-US" sz="5400" dirty="0"/>
            </a:br>
            <a:r>
              <a:rPr lang="en-US" sz="5400" dirty="0"/>
              <a:t>ADA Standards </a:t>
            </a:r>
            <a:r>
              <a:rPr lang="en-US" sz="4900" dirty="0"/>
              <a:t>2024</a:t>
            </a:r>
            <a:br>
              <a:rPr lang="en-US" sz="4900" dirty="0"/>
            </a:br>
            <a:r>
              <a:rPr lang="en-US" dirty="0"/>
              <a:t> </a:t>
            </a:r>
            <a:endParaRPr lang="en-US" sz="4000" dirty="0"/>
          </a:p>
        </p:txBody>
      </p:sp>
      <p:sp>
        <p:nvSpPr>
          <p:cNvPr id="11" name="Subtitle 10"/>
          <p:cNvSpPr>
            <a:spLocks noGrp="1"/>
          </p:cNvSpPr>
          <p:nvPr>
            <p:ph type="subTitle" idx="1"/>
          </p:nvPr>
        </p:nvSpPr>
        <p:spPr>
          <a:xfrm>
            <a:off x="1143000" y="5029200"/>
            <a:ext cx="7162800" cy="533400"/>
          </a:xfrm>
        </p:spPr>
        <p:txBody>
          <a:bodyPr/>
          <a:lstStyle/>
          <a:p>
            <a:pPr lvl="0">
              <a:spcBef>
                <a:spcPts val="0"/>
              </a:spcBef>
              <a:buClr>
                <a:srgbClr val="86AA2C"/>
              </a:buClr>
            </a:pPr>
            <a:r>
              <a:rPr lang="en-US" sz="2800" dirty="0">
                <a:solidFill>
                  <a:prstClr val="black"/>
                </a:solidFill>
              </a:rPr>
              <a:t>Beverly Thomassian, RN, MPH, BC-ADM, CDCES</a:t>
            </a:r>
          </a:p>
          <a:p>
            <a:pPr lvl="0">
              <a:spcBef>
                <a:spcPts val="0"/>
              </a:spcBef>
              <a:buClr>
                <a:srgbClr val="86AA2C"/>
              </a:buClr>
            </a:pPr>
            <a:r>
              <a:rPr lang="en-US" sz="2800" dirty="0">
                <a:solidFill>
                  <a:prstClr val="black"/>
                </a:solidFill>
              </a:rPr>
              <a:t>Diabetes Nurse Specialist</a:t>
            </a:r>
          </a:p>
          <a:p>
            <a:pPr lvl="0">
              <a:spcBef>
                <a:spcPts val="0"/>
              </a:spcBef>
              <a:buClr>
                <a:srgbClr val="86AA2C"/>
              </a:buClr>
            </a:pPr>
            <a:r>
              <a:rPr lang="en-US" sz="2800" dirty="0">
                <a:solidFill>
                  <a:prstClr val="black"/>
                </a:solidFill>
              </a:rPr>
              <a:t>www.DiabetesEd.net</a:t>
            </a:r>
          </a:p>
          <a:p>
            <a:pPr lvl="0">
              <a:spcBef>
                <a:spcPts val="0"/>
              </a:spcBef>
              <a:buClr>
                <a:srgbClr val="86AA2C"/>
              </a:buClr>
            </a:pPr>
            <a:endParaRPr lang="en-US" sz="2800" dirty="0">
              <a:solidFill>
                <a:prstClr val="black"/>
              </a:solidFill>
            </a:endParaRPr>
          </a:p>
          <a:p>
            <a:pPr lvl="0">
              <a:spcBef>
                <a:spcPts val="0"/>
              </a:spcBef>
              <a:buClr>
                <a:srgbClr val="86AA2C"/>
              </a:buClr>
            </a:pPr>
            <a:endParaRPr lang="en-US" sz="2800" dirty="0">
              <a:solidFill>
                <a:prstClr val="black"/>
              </a:solidFill>
            </a:endParaRPr>
          </a:p>
        </p:txBody>
      </p:sp>
      <p:pic>
        <p:nvPicPr>
          <p:cNvPr id="4" name="Picture 3" descr="A purple sign with white text&#10;&#10;Description automatically generated">
            <a:extLst>
              <a:ext uri="{FF2B5EF4-FFF2-40B4-BE49-F238E27FC236}">
                <a16:creationId xmlns:a16="http://schemas.microsoft.com/office/drawing/2014/main" id="{0C920676-4E55-E31C-B406-60862D3375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066800"/>
            <a:ext cx="8382000" cy="1795145"/>
          </a:xfrm>
          <a:prstGeom prst="rect">
            <a:avLst/>
          </a:prstGeom>
        </p:spPr>
      </p:pic>
    </p:spTree>
    <p:custDataLst>
      <p:tags r:id="rId1"/>
    </p:custDataLst>
    <p:extLst>
      <p:ext uri="{BB962C8B-B14F-4D97-AF65-F5344CB8AC3E}">
        <p14:creationId xmlns:p14="http://schemas.microsoft.com/office/powerpoint/2010/main" val="35655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DD7B8-212D-4BF1-8904-667EA2F07897}"/>
              </a:ext>
            </a:extLst>
          </p:cNvPr>
          <p:cNvSpPr>
            <a:spLocks noGrp="1"/>
          </p:cNvSpPr>
          <p:nvPr>
            <p:ph type="title"/>
          </p:nvPr>
        </p:nvSpPr>
        <p:spPr/>
        <p:txBody>
          <a:bodyPr>
            <a:normAutofit/>
          </a:bodyPr>
          <a:lstStyle/>
          <a:p>
            <a:pPr algn="ctr"/>
            <a:r>
              <a:rPr lang="en-US" dirty="0"/>
              <a:t>What is the best term for 65+?</a:t>
            </a:r>
          </a:p>
        </p:txBody>
      </p:sp>
      <p:graphicFrame>
        <p:nvGraphicFramePr>
          <p:cNvPr id="6" name="Content Placeholder 5">
            <a:extLst>
              <a:ext uri="{FF2B5EF4-FFF2-40B4-BE49-F238E27FC236}">
                <a16:creationId xmlns:a16="http://schemas.microsoft.com/office/drawing/2014/main" id="{5972FB39-D71A-4D30-8CFC-9956B714E638}"/>
              </a:ext>
            </a:extLst>
          </p:cNvPr>
          <p:cNvGraphicFramePr>
            <a:graphicFrameLocks noGrp="1"/>
          </p:cNvGraphicFramePr>
          <p:nvPr>
            <p:ph sz="quarter" idx="1"/>
            <p:extLst>
              <p:ext uri="{D42A27DB-BD31-4B8C-83A1-F6EECF244321}">
                <p14:modId xmlns:p14="http://schemas.microsoft.com/office/powerpoint/2010/main" val="4218454470"/>
              </p:ext>
            </p:extLst>
          </p:nvPr>
        </p:nvGraphicFramePr>
        <p:xfrm>
          <a:off x="457200" y="1371600"/>
          <a:ext cx="8229600"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9578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92ED-5F60-4EE7-9DD6-ED53C6212BB8}"/>
              </a:ext>
            </a:extLst>
          </p:cNvPr>
          <p:cNvSpPr>
            <a:spLocks noGrp="1"/>
          </p:cNvSpPr>
          <p:nvPr>
            <p:ph type="title"/>
          </p:nvPr>
        </p:nvSpPr>
        <p:spPr/>
        <p:txBody>
          <a:bodyPr/>
          <a:lstStyle/>
          <a:p>
            <a:r>
              <a:rPr lang="en-US" dirty="0"/>
              <a:t>Aging: 3 Aspects</a:t>
            </a:r>
          </a:p>
        </p:txBody>
      </p:sp>
      <p:sp>
        <p:nvSpPr>
          <p:cNvPr id="3" name="Content Placeholder 2">
            <a:extLst>
              <a:ext uri="{FF2B5EF4-FFF2-40B4-BE49-F238E27FC236}">
                <a16:creationId xmlns:a16="http://schemas.microsoft.com/office/drawing/2014/main" id="{22D1DAF6-7DB2-489D-9745-D57FB53E2291}"/>
              </a:ext>
            </a:extLst>
          </p:cNvPr>
          <p:cNvSpPr>
            <a:spLocks noGrp="1"/>
          </p:cNvSpPr>
          <p:nvPr>
            <p:ph sz="quarter" idx="1"/>
          </p:nvPr>
        </p:nvSpPr>
        <p:spPr>
          <a:xfrm>
            <a:off x="457200" y="1219200"/>
            <a:ext cx="4648200" cy="4937760"/>
          </a:xfrm>
        </p:spPr>
        <p:txBody>
          <a:bodyPr>
            <a:normAutofit/>
          </a:bodyPr>
          <a:lstStyle/>
          <a:p>
            <a:r>
              <a:rPr lang="en-US" dirty="0"/>
              <a:t>Biological age</a:t>
            </a:r>
          </a:p>
          <a:p>
            <a:pPr lvl="1"/>
            <a:r>
              <a:rPr lang="en-US" dirty="0"/>
              <a:t>“present position of the individual relative to their  life span” (</a:t>
            </a:r>
            <a:r>
              <a:rPr lang="en-US" dirty="0" err="1"/>
              <a:t>ie</a:t>
            </a:r>
            <a:r>
              <a:rPr lang="en-US" dirty="0"/>
              <a:t> telomeres)</a:t>
            </a:r>
          </a:p>
          <a:p>
            <a:pPr lvl="1"/>
            <a:r>
              <a:rPr lang="en-US" dirty="0"/>
              <a:t>Biological age closely related to chronological age, but the two are not identical</a:t>
            </a:r>
          </a:p>
          <a:p>
            <a:r>
              <a:rPr lang="en-US" dirty="0"/>
              <a:t>Psychological age</a:t>
            </a:r>
          </a:p>
          <a:p>
            <a:pPr lvl="1"/>
            <a:r>
              <a:rPr lang="en-US" dirty="0"/>
              <a:t>Adaptive capacities and subjective reactions relative to their group in society  </a:t>
            </a:r>
          </a:p>
          <a:p>
            <a:pPr marL="0" indent="0">
              <a:buNone/>
            </a:pPr>
            <a:endParaRPr lang="en-US" dirty="0"/>
          </a:p>
          <a:p>
            <a:pPr lvl="1"/>
            <a:endParaRPr lang="en-US" dirty="0"/>
          </a:p>
        </p:txBody>
      </p:sp>
      <p:sp>
        <p:nvSpPr>
          <p:cNvPr id="4" name="Rectangle 3">
            <a:extLst>
              <a:ext uri="{FF2B5EF4-FFF2-40B4-BE49-F238E27FC236}">
                <a16:creationId xmlns:a16="http://schemas.microsoft.com/office/drawing/2014/main" id="{F905CD6A-7FF5-489B-A54C-83B2E086DDEB}"/>
              </a:ext>
            </a:extLst>
          </p:cNvPr>
          <p:cNvSpPr/>
          <p:nvPr/>
        </p:nvSpPr>
        <p:spPr>
          <a:xfrm>
            <a:off x="457200" y="6059269"/>
            <a:ext cx="8458200" cy="646331"/>
          </a:xfrm>
          <a:prstGeom prst="rect">
            <a:avLst/>
          </a:prstGeom>
        </p:spPr>
        <p:txBody>
          <a:bodyPr wrap="square">
            <a:spAutoFit/>
          </a:bodyPr>
          <a:lstStyle/>
          <a:p>
            <a:r>
              <a:rPr lang="en-US" dirty="0"/>
              <a:t>https://www.encyclopedia.com/medicine/anatomy-and-physiology/anatomy-and-physiology/aging</a:t>
            </a:r>
          </a:p>
        </p:txBody>
      </p:sp>
      <p:pic>
        <p:nvPicPr>
          <p:cNvPr id="10" name="Picture 9">
            <a:extLst>
              <a:ext uri="{FF2B5EF4-FFF2-40B4-BE49-F238E27FC236}">
                <a16:creationId xmlns:a16="http://schemas.microsoft.com/office/drawing/2014/main" id="{2F8D3B0D-3924-46B3-AE94-27E40AD2E0F1}"/>
              </a:ext>
            </a:extLst>
          </p:cNvPr>
          <p:cNvPicPr>
            <a:picLocks noChangeAspect="1"/>
          </p:cNvPicPr>
          <p:nvPr/>
        </p:nvPicPr>
        <p:blipFill>
          <a:blip r:embed="rId2"/>
          <a:stretch>
            <a:fillRect/>
          </a:stretch>
        </p:blipFill>
        <p:spPr>
          <a:xfrm>
            <a:off x="5241385" y="1371600"/>
            <a:ext cx="3425537" cy="3276600"/>
          </a:xfrm>
          <a:prstGeom prst="rect">
            <a:avLst/>
          </a:prstGeom>
        </p:spPr>
      </p:pic>
    </p:spTree>
    <p:extLst>
      <p:ext uri="{BB962C8B-B14F-4D97-AF65-F5344CB8AC3E}">
        <p14:creationId xmlns:p14="http://schemas.microsoft.com/office/powerpoint/2010/main" val="200677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DF92ED-5F60-4EE7-9DD6-ED53C6212BB8}"/>
              </a:ext>
            </a:extLst>
          </p:cNvPr>
          <p:cNvSpPr>
            <a:spLocks noGrp="1"/>
          </p:cNvSpPr>
          <p:nvPr>
            <p:ph type="title"/>
          </p:nvPr>
        </p:nvSpPr>
        <p:spPr/>
        <p:txBody>
          <a:bodyPr/>
          <a:lstStyle/>
          <a:p>
            <a:r>
              <a:rPr lang="en-US" dirty="0"/>
              <a:t>Aging: 3 Aspects</a:t>
            </a:r>
          </a:p>
        </p:txBody>
      </p:sp>
      <p:sp>
        <p:nvSpPr>
          <p:cNvPr id="3" name="Content Placeholder 2">
            <a:extLst>
              <a:ext uri="{FF2B5EF4-FFF2-40B4-BE49-F238E27FC236}">
                <a16:creationId xmlns:a16="http://schemas.microsoft.com/office/drawing/2014/main" id="{22D1DAF6-7DB2-489D-9745-D57FB53E2291}"/>
              </a:ext>
            </a:extLst>
          </p:cNvPr>
          <p:cNvSpPr>
            <a:spLocks noGrp="1"/>
          </p:cNvSpPr>
          <p:nvPr>
            <p:ph sz="quarter" idx="1"/>
          </p:nvPr>
        </p:nvSpPr>
        <p:spPr>
          <a:xfrm>
            <a:off x="457200" y="1219200"/>
            <a:ext cx="3505200" cy="4937760"/>
          </a:xfrm>
        </p:spPr>
        <p:txBody>
          <a:bodyPr>
            <a:normAutofit/>
          </a:bodyPr>
          <a:lstStyle/>
          <a:p>
            <a:r>
              <a:rPr lang="en-US" dirty="0"/>
              <a:t>Social Age</a:t>
            </a:r>
          </a:p>
          <a:p>
            <a:pPr lvl="1"/>
            <a:r>
              <a:rPr lang="en-US" dirty="0"/>
              <a:t>Social habits and roles of the individual </a:t>
            </a:r>
          </a:p>
          <a:p>
            <a:pPr lvl="1"/>
            <a:r>
              <a:rPr lang="en-US" dirty="0"/>
              <a:t>Societies hold age-status systems that lead to expectations of how an individual should behave in relation to others</a:t>
            </a:r>
          </a:p>
          <a:p>
            <a:pPr marL="274320" lvl="1" indent="0">
              <a:buNone/>
            </a:pPr>
            <a:endParaRPr lang="en-US" dirty="0"/>
          </a:p>
          <a:p>
            <a:pPr lvl="1"/>
            <a:endParaRPr lang="en-US" dirty="0"/>
          </a:p>
        </p:txBody>
      </p:sp>
      <p:pic>
        <p:nvPicPr>
          <p:cNvPr id="11" name="Picture 10" descr="A close up of a logo&#10;&#10;Description automatically generated">
            <a:extLst>
              <a:ext uri="{FF2B5EF4-FFF2-40B4-BE49-F238E27FC236}">
                <a16:creationId xmlns:a16="http://schemas.microsoft.com/office/drawing/2014/main" id="{E434833A-A514-477A-B3BF-1C991B9EFCF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057775" y="1447659"/>
            <a:ext cx="3752850" cy="4258553"/>
          </a:xfrm>
          <a:prstGeom prst="rect">
            <a:avLst/>
          </a:prstGeom>
        </p:spPr>
      </p:pic>
      <p:pic>
        <p:nvPicPr>
          <p:cNvPr id="15" name="Picture 14">
            <a:extLst>
              <a:ext uri="{FF2B5EF4-FFF2-40B4-BE49-F238E27FC236}">
                <a16:creationId xmlns:a16="http://schemas.microsoft.com/office/drawing/2014/main" id="{94770DB6-D505-4F24-9499-715471A83F97}"/>
              </a:ext>
            </a:extLst>
          </p:cNvPr>
          <p:cNvPicPr>
            <a:picLocks noChangeAspect="1"/>
          </p:cNvPicPr>
          <p:nvPr/>
        </p:nvPicPr>
        <p:blipFill>
          <a:blip r:embed="rId4"/>
          <a:stretch>
            <a:fillRect/>
          </a:stretch>
        </p:blipFill>
        <p:spPr>
          <a:xfrm>
            <a:off x="4019374" y="1263535"/>
            <a:ext cx="4803720" cy="3559233"/>
          </a:xfrm>
          <a:prstGeom prst="rect">
            <a:avLst/>
          </a:prstGeom>
        </p:spPr>
      </p:pic>
    </p:spTree>
    <p:extLst>
      <p:ext uri="{BB962C8B-B14F-4D97-AF65-F5344CB8AC3E}">
        <p14:creationId xmlns:p14="http://schemas.microsoft.com/office/powerpoint/2010/main" val="115195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does old age start?</a:t>
            </a:r>
          </a:p>
        </p:txBody>
      </p:sp>
      <p:sp>
        <p:nvSpPr>
          <p:cNvPr id="3" name="Content Placeholder 2"/>
          <p:cNvSpPr>
            <a:spLocks noGrp="1"/>
          </p:cNvSpPr>
          <p:nvPr>
            <p:ph sz="quarter" idx="1"/>
          </p:nvPr>
        </p:nvSpPr>
        <p:spPr>
          <a:xfrm>
            <a:off x="2438400" y="5608636"/>
            <a:ext cx="6400800" cy="3450174"/>
          </a:xfrm>
        </p:spPr>
        <p:txBody>
          <a:bodyPr/>
          <a:lstStyle/>
          <a:p>
            <a:pPr marL="0" indent="0" algn="r">
              <a:buNone/>
            </a:pPr>
            <a:r>
              <a:rPr lang="en-US" sz="2400" b="1" i="0" dirty="0">
                <a:effectLst/>
                <a:latin typeface="var(--typography-headline-standard-xxl-font-family)"/>
              </a:rPr>
              <a:t>Martha Stewart on Becoming Sports Illustrated’s Oldest Swimsuit Cover Model at 81 years.</a:t>
            </a:r>
          </a:p>
          <a:p>
            <a:pPr marL="0" indent="0">
              <a:buNone/>
            </a:pPr>
            <a:endParaRPr lang="en-US" dirty="0"/>
          </a:p>
        </p:txBody>
      </p:sp>
      <p:pic>
        <p:nvPicPr>
          <p:cNvPr id="4" name="Picture 3"/>
          <p:cNvPicPr>
            <a:picLocks noChangeAspect="1"/>
          </p:cNvPicPr>
          <p:nvPr/>
        </p:nvPicPr>
        <p:blipFill>
          <a:blip r:embed="rId3"/>
          <a:stretch>
            <a:fillRect/>
          </a:stretch>
        </p:blipFill>
        <p:spPr>
          <a:xfrm>
            <a:off x="457200" y="1306830"/>
            <a:ext cx="3968750" cy="2381250"/>
          </a:xfrm>
          <a:prstGeom prst="rect">
            <a:avLst/>
          </a:prstGeom>
        </p:spPr>
      </p:pic>
      <p:sp>
        <p:nvSpPr>
          <p:cNvPr id="5" name="TextBox 4">
            <a:extLst>
              <a:ext uri="{FF2B5EF4-FFF2-40B4-BE49-F238E27FC236}">
                <a16:creationId xmlns:a16="http://schemas.microsoft.com/office/drawing/2014/main" id="{4A46DD81-9A58-68F1-86DE-2E9F3995DC42}"/>
              </a:ext>
            </a:extLst>
          </p:cNvPr>
          <p:cNvSpPr txBox="1"/>
          <p:nvPr/>
        </p:nvSpPr>
        <p:spPr>
          <a:xfrm>
            <a:off x="2743200" y="6350645"/>
            <a:ext cx="6096000" cy="369332"/>
          </a:xfrm>
          <a:prstGeom prst="rect">
            <a:avLst/>
          </a:prstGeom>
          <a:noFill/>
        </p:spPr>
        <p:txBody>
          <a:bodyPr wrap="square" rtlCol="0">
            <a:spAutoFit/>
          </a:bodyPr>
          <a:lstStyle/>
          <a:p>
            <a:pPr algn="r"/>
            <a:r>
              <a:rPr lang="en-US" dirty="0"/>
              <a:t>“I don’t want to talk about aging, that is boring” NPR</a:t>
            </a:r>
          </a:p>
        </p:txBody>
      </p:sp>
      <p:pic>
        <p:nvPicPr>
          <p:cNvPr id="7" name="Picture 6">
            <a:extLst>
              <a:ext uri="{FF2B5EF4-FFF2-40B4-BE49-F238E27FC236}">
                <a16:creationId xmlns:a16="http://schemas.microsoft.com/office/drawing/2014/main" id="{EA24CCAE-878E-12C0-1D84-5BD72F6109AF}"/>
              </a:ext>
            </a:extLst>
          </p:cNvPr>
          <p:cNvPicPr>
            <a:picLocks noChangeAspect="1"/>
          </p:cNvPicPr>
          <p:nvPr/>
        </p:nvPicPr>
        <p:blipFill>
          <a:blip r:embed="rId4"/>
          <a:stretch>
            <a:fillRect/>
          </a:stretch>
        </p:blipFill>
        <p:spPr>
          <a:xfrm>
            <a:off x="4739823" y="1280872"/>
            <a:ext cx="3591426" cy="3905795"/>
          </a:xfrm>
          <a:prstGeom prst="rect">
            <a:avLst/>
          </a:prstGeom>
        </p:spPr>
      </p:pic>
      <p:pic>
        <p:nvPicPr>
          <p:cNvPr id="8" name="Picture 7">
            <a:extLst>
              <a:ext uri="{FF2B5EF4-FFF2-40B4-BE49-F238E27FC236}">
                <a16:creationId xmlns:a16="http://schemas.microsoft.com/office/drawing/2014/main" id="{BCB06D1B-4E04-7BC4-558B-926CCF81415C}"/>
              </a:ext>
            </a:extLst>
          </p:cNvPr>
          <p:cNvPicPr>
            <a:picLocks noChangeAspect="1"/>
          </p:cNvPicPr>
          <p:nvPr/>
        </p:nvPicPr>
        <p:blipFill>
          <a:blip r:embed="rId5"/>
          <a:stretch>
            <a:fillRect/>
          </a:stretch>
        </p:blipFill>
        <p:spPr>
          <a:xfrm>
            <a:off x="304800" y="263122"/>
            <a:ext cx="4149414" cy="6582318"/>
          </a:xfrm>
          <a:prstGeom prst="rect">
            <a:avLst/>
          </a:prstGeom>
        </p:spPr>
      </p:pic>
    </p:spTree>
    <p:extLst>
      <p:ext uri="{BB962C8B-B14F-4D97-AF65-F5344CB8AC3E}">
        <p14:creationId xmlns:p14="http://schemas.microsoft.com/office/powerpoint/2010/main" val="164958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AEA322-8513-42F2-4C25-407320556290}"/>
              </a:ext>
            </a:extLst>
          </p:cNvPr>
          <p:cNvSpPr>
            <a:spLocks noGrp="1"/>
          </p:cNvSpPr>
          <p:nvPr>
            <p:ph type="title"/>
          </p:nvPr>
        </p:nvSpPr>
        <p:spPr/>
        <p:txBody>
          <a:bodyPr/>
          <a:lstStyle/>
          <a:p>
            <a:r>
              <a:rPr lang="en-US" dirty="0" err="1"/>
              <a:t>SuperAger</a:t>
            </a:r>
            <a:r>
              <a:rPr lang="en-US" dirty="0"/>
              <a:t> Secrets</a:t>
            </a:r>
          </a:p>
        </p:txBody>
      </p:sp>
      <p:sp>
        <p:nvSpPr>
          <p:cNvPr id="3" name="Content Placeholder 2">
            <a:extLst>
              <a:ext uri="{FF2B5EF4-FFF2-40B4-BE49-F238E27FC236}">
                <a16:creationId xmlns:a16="http://schemas.microsoft.com/office/drawing/2014/main" id="{6847B5AA-1914-D093-E60C-8B34E0B0E459}"/>
              </a:ext>
            </a:extLst>
          </p:cNvPr>
          <p:cNvSpPr>
            <a:spLocks noGrp="1"/>
          </p:cNvSpPr>
          <p:nvPr>
            <p:ph sz="quarter" idx="1"/>
          </p:nvPr>
        </p:nvSpPr>
        <p:spPr>
          <a:xfrm>
            <a:off x="457200" y="1219200"/>
            <a:ext cx="5410200" cy="4937760"/>
          </a:xfrm>
        </p:spPr>
        <p:txBody>
          <a:bodyPr/>
          <a:lstStyle/>
          <a:p>
            <a:r>
              <a:rPr lang="en-US" dirty="0" err="1"/>
              <a:t>SuperAgers</a:t>
            </a:r>
            <a:r>
              <a:rPr lang="en-US" dirty="0"/>
              <a:t> lose brain volume more slowly than their peers, they may be better protected from dementia.</a:t>
            </a:r>
          </a:p>
          <a:p>
            <a:r>
              <a:rPr lang="en-US" dirty="0"/>
              <a:t>Secrets?</a:t>
            </a:r>
          </a:p>
          <a:p>
            <a:pPr lvl="1"/>
            <a:r>
              <a:rPr lang="en-US" dirty="0"/>
              <a:t>Active Lifestyle</a:t>
            </a:r>
          </a:p>
          <a:p>
            <a:pPr lvl="1"/>
            <a:r>
              <a:rPr lang="en-US" dirty="0"/>
              <a:t>Challenge themselves</a:t>
            </a:r>
          </a:p>
          <a:p>
            <a:pPr lvl="1"/>
            <a:r>
              <a:rPr lang="en-US" dirty="0"/>
              <a:t>Social Butterflies</a:t>
            </a:r>
          </a:p>
          <a:p>
            <a:pPr lvl="1"/>
            <a:r>
              <a:rPr lang="en-US" dirty="0"/>
              <a:t>Indulge</a:t>
            </a:r>
          </a:p>
        </p:txBody>
      </p:sp>
      <p:sp>
        <p:nvSpPr>
          <p:cNvPr id="5" name="TextBox 4">
            <a:extLst>
              <a:ext uri="{FF2B5EF4-FFF2-40B4-BE49-F238E27FC236}">
                <a16:creationId xmlns:a16="http://schemas.microsoft.com/office/drawing/2014/main" id="{401F9FF8-1E70-7ABB-032A-4D8E37F825BF}"/>
              </a:ext>
            </a:extLst>
          </p:cNvPr>
          <p:cNvSpPr txBox="1"/>
          <p:nvPr/>
        </p:nvSpPr>
        <p:spPr>
          <a:xfrm>
            <a:off x="1066800" y="6327057"/>
            <a:ext cx="7696200" cy="369332"/>
          </a:xfrm>
          <a:prstGeom prst="rect">
            <a:avLst/>
          </a:prstGeom>
          <a:noFill/>
        </p:spPr>
        <p:txBody>
          <a:bodyPr wrap="square">
            <a:spAutoFit/>
          </a:bodyPr>
          <a:lstStyle/>
          <a:p>
            <a:r>
              <a:rPr lang="en-US" dirty="0"/>
              <a:t>https://www.nm.org/healthbeat/healthy-tips/4-habits-super-agers</a:t>
            </a:r>
          </a:p>
        </p:txBody>
      </p:sp>
      <p:pic>
        <p:nvPicPr>
          <p:cNvPr id="7" name="Picture 6" descr="Old lady graduating">
            <a:extLst>
              <a:ext uri="{FF2B5EF4-FFF2-40B4-BE49-F238E27FC236}">
                <a16:creationId xmlns:a16="http://schemas.microsoft.com/office/drawing/2014/main" id="{3C5C2701-537B-3F1F-76B4-6BF2E45E4D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70679" y="2971800"/>
            <a:ext cx="4191000" cy="2794000"/>
          </a:xfrm>
          <a:prstGeom prst="rect">
            <a:avLst/>
          </a:prstGeom>
        </p:spPr>
      </p:pic>
    </p:spTree>
    <p:extLst>
      <p:ext uri="{BB962C8B-B14F-4D97-AF65-F5344CB8AC3E}">
        <p14:creationId xmlns:p14="http://schemas.microsoft.com/office/powerpoint/2010/main" val="3398632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8DD41-2B29-4C17-8A53-70F452CCB73E}"/>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C7B52BAD-0D30-4C46-858A-9853109A40B5}"/>
              </a:ext>
            </a:extLst>
          </p:cNvPr>
          <p:cNvPicPr>
            <a:picLocks noGrp="1" noChangeAspect="1"/>
          </p:cNvPicPr>
          <p:nvPr>
            <p:ph sz="quarter" idx="1"/>
          </p:nvPr>
        </p:nvPicPr>
        <p:blipFill>
          <a:blip r:embed="rId2"/>
          <a:stretch>
            <a:fillRect/>
          </a:stretch>
        </p:blipFill>
        <p:spPr>
          <a:xfrm>
            <a:off x="381000" y="1492135"/>
            <a:ext cx="3942385" cy="4937125"/>
          </a:xfrm>
          <a:prstGeom prst="rect">
            <a:avLst/>
          </a:prstGeom>
        </p:spPr>
      </p:pic>
      <p:pic>
        <p:nvPicPr>
          <p:cNvPr id="5" name="Picture 4">
            <a:extLst>
              <a:ext uri="{FF2B5EF4-FFF2-40B4-BE49-F238E27FC236}">
                <a16:creationId xmlns:a16="http://schemas.microsoft.com/office/drawing/2014/main" id="{BA95E841-99E7-452B-9038-12C396B7CC68}"/>
              </a:ext>
            </a:extLst>
          </p:cNvPr>
          <p:cNvPicPr>
            <a:picLocks noChangeAspect="1"/>
          </p:cNvPicPr>
          <p:nvPr/>
        </p:nvPicPr>
        <p:blipFill>
          <a:blip r:embed="rId3"/>
          <a:stretch>
            <a:fillRect/>
          </a:stretch>
        </p:blipFill>
        <p:spPr>
          <a:xfrm>
            <a:off x="4862945" y="1486727"/>
            <a:ext cx="3810000" cy="5156584"/>
          </a:xfrm>
          <a:prstGeom prst="rect">
            <a:avLst/>
          </a:prstGeom>
        </p:spPr>
      </p:pic>
      <p:pic>
        <p:nvPicPr>
          <p:cNvPr id="6" name="Picture 5">
            <a:extLst>
              <a:ext uri="{FF2B5EF4-FFF2-40B4-BE49-F238E27FC236}">
                <a16:creationId xmlns:a16="http://schemas.microsoft.com/office/drawing/2014/main" id="{5BCDB272-C236-43F0-AD9C-CB59528C874E}"/>
              </a:ext>
            </a:extLst>
          </p:cNvPr>
          <p:cNvPicPr>
            <a:picLocks noChangeAspect="1"/>
          </p:cNvPicPr>
          <p:nvPr/>
        </p:nvPicPr>
        <p:blipFill>
          <a:blip r:embed="rId4"/>
          <a:stretch>
            <a:fillRect/>
          </a:stretch>
        </p:blipFill>
        <p:spPr>
          <a:xfrm>
            <a:off x="233362" y="76200"/>
            <a:ext cx="8677275" cy="1447800"/>
          </a:xfrm>
          <a:prstGeom prst="rect">
            <a:avLst/>
          </a:prstGeom>
        </p:spPr>
      </p:pic>
      <p:sp>
        <p:nvSpPr>
          <p:cNvPr id="7" name="Rectangle 6">
            <a:extLst>
              <a:ext uri="{FF2B5EF4-FFF2-40B4-BE49-F238E27FC236}">
                <a16:creationId xmlns:a16="http://schemas.microsoft.com/office/drawing/2014/main" id="{C41F2A9A-DC0D-434A-B681-3F0A35E127D1}"/>
              </a:ext>
            </a:extLst>
          </p:cNvPr>
          <p:cNvSpPr/>
          <p:nvPr/>
        </p:nvSpPr>
        <p:spPr>
          <a:xfrm>
            <a:off x="233362" y="5855065"/>
            <a:ext cx="5133889" cy="923330"/>
          </a:xfrm>
          <a:prstGeom prst="rect">
            <a:avLst/>
          </a:prstGeom>
          <a:solidFill>
            <a:schemeClr val="bg1"/>
          </a:solidFill>
        </p:spPr>
        <p:txBody>
          <a:bodyPr wrap="square">
            <a:spAutoFit/>
          </a:bodyPr>
          <a:lstStyle/>
          <a:p>
            <a:r>
              <a:rPr lang="en-US" dirty="0"/>
              <a:t>Hsu </a:t>
            </a:r>
            <a:r>
              <a:rPr lang="en-US" dirty="0" err="1"/>
              <a:t>Sho-er</a:t>
            </a:r>
            <a:r>
              <a:rPr lang="en-US" dirty="0"/>
              <a:t>, 84, and her husband Chang Wan-ji, 83, have been operating a laundry in the </a:t>
            </a:r>
            <a:r>
              <a:rPr lang="en-US" dirty="0" err="1"/>
              <a:t>Houli</a:t>
            </a:r>
            <a:r>
              <a:rPr lang="en-US" dirty="0"/>
              <a:t> district of Taiwan for the past 70 years.</a:t>
            </a:r>
          </a:p>
        </p:txBody>
      </p:sp>
    </p:spTree>
    <p:extLst>
      <p:ext uri="{BB962C8B-B14F-4D97-AF65-F5344CB8AC3E}">
        <p14:creationId xmlns:p14="http://schemas.microsoft.com/office/powerpoint/2010/main" val="356801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08D8B36-497B-4D27-B08C-890A206171F2}"/>
              </a:ext>
            </a:extLst>
          </p:cNvPr>
          <p:cNvSpPr>
            <a:spLocks noGrp="1"/>
          </p:cNvSpPr>
          <p:nvPr>
            <p:ph type="title"/>
          </p:nvPr>
        </p:nvSpPr>
        <p:spPr>
          <a:xfrm>
            <a:off x="457200" y="500856"/>
            <a:ext cx="8229600" cy="674688"/>
          </a:xfrm>
        </p:spPr>
        <p:txBody>
          <a:bodyPr/>
          <a:lstStyle/>
          <a:p>
            <a:r>
              <a:rPr lang="en-US" dirty="0"/>
              <a:t>What does the future hold?</a:t>
            </a:r>
          </a:p>
        </p:txBody>
      </p:sp>
      <p:pic>
        <p:nvPicPr>
          <p:cNvPr id="4" name="Content Placeholder 3">
            <a:extLst>
              <a:ext uri="{FF2B5EF4-FFF2-40B4-BE49-F238E27FC236}">
                <a16:creationId xmlns:a16="http://schemas.microsoft.com/office/drawing/2014/main" id="{D2ADA5C8-6413-4C2B-B79E-62E0876D20B8}"/>
              </a:ext>
            </a:extLst>
          </p:cNvPr>
          <p:cNvPicPr>
            <a:picLocks noGrp="1" noChangeAspect="1"/>
          </p:cNvPicPr>
          <p:nvPr>
            <p:ph type="pic" idx="1"/>
          </p:nvPr>
        </p:nvPicPr>
        <p:blipFill rotWithShape="1">
          <a:blip r:embed="rId2"/>
          <a:srcRect t="35341"/>
          <a:stretch/>
        </p:blipFill>
        <p:spPr>
          <a:xfrm>
            <a:off x="457200" y="1905000"/>
            <a:ext cx="8229600" cy="4270248"/>
          </a:xfrm>
          <a:prstGeom prst="rect">
            <a:avLst/>
          </a:prstGeom>
          <a:noFill/>
        </p:spPr>
      </p:pic>
      <p:sp>
        <p:nvSpPr>
          <p:cNvPr id="11" name="Text Placeholder 3">
            <a:extLst>
              <a:ext uri="{FF2B5EF4-FFF2-40B4-BE49-F238E27FC236}">
                <a16:creationId xmlns:a16="http://schemas.microsoft.com/office/drawing/2014/main" id="{1106A75D-F99D-43AD-B4FA-621A2585F643}"/>
              </a:ext>
            </a:extLst>
          </p:cNvPr>
          <p:cNvSpPr>
            <a:spLocks noGrp="1"/>
          </p:cNvSpPr>
          <p:nvPr>
            <p:ph type="body" sz="half" idx="2"/>
          </p:nvPr>
        </p:nvSpPr>
        <p:spPr>
          <a:xfrm>
            <a:off x="457200" y="1219200"/>
            <a:ext cx="8229600" cy="533400"/>
          </a:xfrm>
        </p:spPr>
        <p:txBody>
          <a:bodyPr/>
          <a:lstStyle/>
          <a:p>
            <a:pPr algn="r"/>
            <a:r>
              <a:rPr lang="en-US" dirty="0"/>
              <a:t>Each person undertakes their own unique path</a:t>
            </a:r>
          </a:p>
        </p:txBody>
      </p:sp>
    </p:spTree>
    <p:extLst>
      <p:ext uri="{BB962C8B-B14F-4D97-AF65-F5344CB8AC3E}">
        <p14:creationId xmlns:p14="http://schemas.microsoft.com/office/powerpoint/2010/main" val="89538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a:t>
            </a:r>
          </a:p>
        </p:txBody>
      </p:sp>
      <p:sp>
        <p:nvSpPr>
          <p:cNvPr id="3" name="Content Placeholder 2"/>
          <p:cNvSpPr>
            <a:spLocks noGrp="1"/>
          </p:cNvSpPr>
          <p:nvPr>
            <p:ph sz="quarter" idx="1"/>
          </p:nvPr>
        </p:nvSpPr>
        <p:spPr>
          <a:xfrm>
            <a:off x="457200" y="1219200"/>
            <a:ext cx="6172200" cy="4937760"/>
          </a:xfrm>
        </p:spPr>
        <p:txBody>
          <a:bodyPr/>
          <a:lstStyle/>
          <a:p>
            <a:r>
              <a:rPr lang="en-US" dirty="0"/>
              <a:t>What percent of the population over the age of 65 has type 2 diabetes?</a:t>
            </a:r>
          </a:p>
          <a:p>
            <a:pPr marL="788670" lvl="1" indent="-514350">
              <a:buFont typeface="+mj-lt"/>
              <a:buAutoNum type="alphaUcPeriod"/>
            </a:pPr>
            <a:r>
              <a:rPr lang="en-US" sz="2800" dirty="0"/>
              <a:t>26%</a:t>
            </a:r>
          </a:p>
          <a:p>
            <a:pPr marL="788670" lvl="1" indent="-514350">
              <a:buFont typeface="+mj-lt"/>
              <a:buAutoNum type="alphaUcPeriod"/>
            </a:pPr>
            <a:r>
              <a:rPr lang="en-US" sz="2800" dirty="0"/>
              <a:t>9.3%</a:t>
            </a:r>
          </a:p>
          <a:p>
            <a:pPr marL="788670" lvl="1" indent="-514350">
              <a:buFont typeface="+mj-lt"/>
              <a:buAutoNum type="alphaUcPeriod"/>
            </a:pPr>
            <a:r>
              <a:rPr lang="en-US" sz="2800" dirty="0"/>
              <a:t>18%</a:t>
            </a:r>
          </a:p>
          <a:p>
            <a:pPr marL="788670" lvl="1" indent="-514350">
              <a:buFont typeface="+mj-lt"/>
              <a:buAutoNum type="alphaUcPeriod"/>
            </a:pPr>
            <a:r>
              <a:rPr lang="en-US" sz="2800" dirty="0"/>
              <a:t>34%</a:t>
            </a:r>
          </a:p>
        </p:txBody>
      </p:sp>
      <p:pic>
        <p:nvPicPr>
          <p:cNvPr id="5" name="Picture 4"/>
          <p:cNvPicPr>
            <a:picLocks noChangeAspect="1"/>
          </p:cNvPicPr>
          <p:nvPr/>
        </p:nvPicPr>
        <p:blipFill>
          <a:blip r:embed="rId2"/>
          <a:stretch>
            <a:fillRect/>
          </a:stretch>
        </p:blipFill>
        <p:spPr>
          <a:xfrm>
            <a:off x="6858000" y="1447800"/>
            <a:ext cx="1476375" cy="1714500"/>
          </a:xfrm>
          <a:prstGeom prst="rect">
            <a:avLst/>
          </a:prstGeom>
        </p:spPr>
      </p:pic>
      <p:sp>
        <p:nvSpPr>
          <p:cNvPr id="4" name="Oval 3">
            <a:extLst>
              <a:ext uri="{FF2B5EF4-FFF2-40B4-BE49-F238E27FC236}">
                <a16:creationId xmlns:a16="http://schemas.microsoft.com/office/drawing/2014/main" id="{C0F40B0A-EDAF-4D73-A872-6607AFB75F37}"/>
              </a:ext>
            </a:extLst>
          </p:cNvPr>
          <p:cNvSpPr/>
          <p:nvPr/>
        </p:nvSpPr>
        <p:spPr>
          <a:xfrm>
            <a:off x="381000" y="2667000"/>
            <a:ext cx="2588703" cy="633369"/>
          </a:xfrm>
          <a:prstGeom prst="ellipse">
            <a:avLst/>
          </a:prstGeom>
          <a:noFill/>
          <a:ln w="3810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82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Older People and Diabetes Stats</a:t>
            </a:r>
          </a:p>
        </p:txBody>
      </p:sp>
      <p:sp>
        <p:nvSpPr>
          <p:cNvPr id="3" name="Content Placeholder 2"/>
          <p:cNvSpPr>
            <a:spLocks noGrp="1"/>
          </p:cNvSpPr>
          <p:nvPr>
            <p:ph sz="quarter" idx="1"/>
          </p:nvPr>
        </p:nvSpPr>
        <p:spPr>
          <a:xfrm>
            <a:off x="467436" y="1371600"/>
            <a:ext cx="5399964" cy="4705748"/>
          </a:xfrm>
        </p:spPr>
        <p:txBody>
          <a:bodyPr>
            <a:noAutofit/>
          </a:bodyPr>
          <a:lstStyle/>
          <a:p>
            <a:pPr lvl="0"/>
            <a:r>
              <a:rPr lang="en-US" sz="2600" dirty="0"/>
              <a:t>26% of Americans age 65 or older have diabetes (11.8 million seniors) </a:t>
            </a:r>
            <a:r>
              <a:rPr lang="en-US" sz="2600" b="1" dirty="0"/>
              <a:t> </a:t>
            </a:r>
          </a:p>
          <a:p>
            <a:r>
              <a:rPr lang="en-US" sz="2800" dirty="0"/>
              <a:t>50% of people with diabetes, 65 </a:t>
            </a:r>
            <a:r>
              <a:rPr lang="en-US" sz="2800" dirty="0" err="1"/>
              <a:t>yrs</a:t>
            </a:r>
            <a:r>
              <a:rPr lang="en-US" sz="2800" dirty="0"/>
              <a:t> plus</a:t>
            </a:r>
            <a:endParaRPr lang="en-US" sz="2600" dirty="0"/>
          </a:p>
          <a:p>
            <a:pPr lvl="0"/>
            <a:r>
              <a:rPr lang="en-US" sz="2600" dirty="0"/>
              <a:t>50% of older adults have prediabetes</a:t>
            </a:r>
          </a:p>
          <a:p>
            <a:r>
              <a:rPr lang="en-US" sz="2600" dirty="0"/>
              <a:t>Rate of older population with diabetes growing rapidly due to increasing life expectancy.</a:t>
            </a:r>
          </a:p>
          <a:p>
            <a:pPr lvl="0"/>
            <a:r>
              <a:rPr lang="en-US" sz="2600" dirty="0"/>
              <a:t>Diabetes prevalence to double in next 20 years, in part due to the aging population</a:t>
            </a:r>
          </a:p>
          <a:p>
            <a:pPr lvl="0"/>
            <a:endParaRPr lang="en-US" sz="2600" dirty="0"/>
          </a:p>
        </p:txBody>
      </p:sp>
      <p:pic>
        <p:nvPicPr>
          <p:cNvPr id="9" name="Picture 8">
            <a:extLst>
              <a:ext uri="{FF2B5EF4-FFF2-40B4-BE49-F238E27FC236}">
                <a16:creationId xmlns:a16="http://schemas.microsoft.com/office/drawing/2014/main" id="{7D7808FC-5387-468A-9D28-06F9779932CD}"/>
              </a:ext>
            </a:extLst>
          </p:cNvPr>
          <p:cNvPicPr>
            <a:picLocks noChangeAspect="1"/>
          </p:cNvPicPr>
          <p:nvPr/>
        </p:nvPicPr>
        <p:blipFill>
          <a:blip r:embed="rId2"/>
          <a:stretch>
            <a:fillRect/>
          </a:stretch>
        </p:blipFill>
        <p:spPr>
          <a:xfrm>
            <a:off x="6018396" y="1371600"/>
            <a:ext cx="2695575" cy="3164371"/>
          </a:xfrm>
          <a:prstGeom prst="rect">
            <a:avLst/>
          </a:prstGeom>
        </p:spPr>
      </p:pic>
      <p:sp>
        <p:nvSpPr>
          <p:cNvPr id="5" name="TextBox 4">
            <a:extLst>
              <a:ext uri="{FF2B5EF4-FFF2-40B4-BE49-F238E27FC236}">
                <a16:creationId xmlns:a16="http://schemas.microsoft.com/office/drawing/2014/main" id="{6E7C7E78-68C2-C9A5-3C70-491308845855}"/>
              </a:ext>
            </a:extLst>
          </p:cNvPr>
          <p:cNvSpPr txBox="1"/>
          <p:nvPr/>
        </p:nvSpPr>
        <p:spPr>
          <a:xfrm>
            <a:off x="6248400" y="4727785"/>
            <a:ext cx="2465571" cy="1938992"/>
          </a:xfrm>
          <a:prstGeom prst="rect">
            <a:avLst/>
          </a:prstGeom>
          <a:noFill/>
        </p:spPr>
        <p:txBody>
          <a:bodyPr wrap="square">
            <a:spAutoFit/>
          </a:bodyPr>
          <a:lstStyle/>
          <a:p>
            <a:pPr algn="ctr"/>
            <a:r>
              <a:rPr lang="en-US" sz="2000" b="0" i="0" dirty="0">
                <a:solidFill>
                  <a:srgbClr val="0070C0"/>
                </a:solidFill>
                <a:effectLst/>
                <a:highlight>
                  <a:srgbClr val="FFFFFF"/>
                </a:highlight>
                <a:latin typeface="Helvetica Neue"/>
              </a:rPr>
              <a:t>Need regular assessment of medical, psychological, functional, and social domains</a:t>
            </a:r>
            <a:endParaRPr lang="en-US" sz="2000" dirty="0">
              <a:solidFill>
                <a:srgbClr val="0070C0"/>
              </a:solidFill>
            </a:endParaRPr>
          </a:p>
        </p:txBody>
      </p:sp>
    </p:spTree>
    <p:extLst>
      <p:ext uri="{BB962C8B-B14F-4D97-AF65-F5344CB8AC3E}">
        <p14:creationId xmlns:p14="http://schemas.microsoft.com/office/powerpoint/2010/main" val="485085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E7FFB-B127-43D8-A354-15DCAA0E2716}"/>
              </a:ext>
            </a:extLst>
          </p:cNvPr>
          <p:cNvSpPr>
            <a:spLocks noGrp="1"/>
          </p:cNvSpPr>
          <p:nvPr>
            <p:ph type="title"/>
          </p:nvPr>
        </p:nvSpPr>
        <p:spPr>
          <a:xfrm>
            <a:off x="457200" y="228600"/>
            <a:ext cx="8229600" cy="1143000"/>
          </a:xfrm>
        </p:spPr>
        <p:txBody>
          <a:bodyPr>
            <a:normAutofit fontScale="90000"/>
          </a:bodyPr>
          <a:lstStyle/>
          <a:p>
            <a:r>
              <a:rPr lang="en-US" dirty="0"/>
              <a:t>Fried Frailty Index – “Compromised energetics”  </a:t>
            </a:r>
          </a:p>
        </p:txBody>
      </p:sp>
      <p:sp>
        <p:nvSpPr>
          <p:cNvPr id="5" name="Text Placeholder 4">
            <a:extLst>
              <a:ext uri="{FF2B5EF4-FFF2-40B4-BE49-F238E27FC236}">
                <a16:creationId xmlns:a16="http://schemas.microsoft.com/office/drawing/2014/main" id="{4C0CB445-A720-4DB2-8B60-7B43B86ED71F}"/>
              </a:ext>
            </a:extLst>
          </p:cNvPr>
          <p:cNvSpPr>
            <a:spLocks noGrp="1"/>
          </p:cNvSpPr>
          <p:nvPr>
            <p:ph type="body" idx="1"/>
          </p:nvPr>
        </p:nvSpPr>
        <p:spPr>
          <a:xfrm>
            <a:off x="454025" y="1474297"/>
            <a:ext cx="4040188" cy="685800"/>
          </a:xfrm>
        </p:spPr>
        <p:txBody>
          <a:bodyPr/>
          <a:lstStyle/>
          <a:p>
            <a:r>
              <a:rPr lang="en-US" sz="3600" dirty="0"/>
              <a:t>Frailty</a:t>
            </a:r>
          </a:p>
        </p:txBody>
      </p:sp>
      <p:sp>
        <p:nvSpPr>
          <p:cNvPr id="6" name="Text Placeholder 5">
            <a:extLst>
              <a:ext uri="{FF2B5EF4-FFF2-40B4-BE49-F238E27FC236}">
                <a16:creationId xmlns:a16="http://schemas.microsoft.com/office/drawing/2014/main" id="{E4DAAF35-5E15-4408-A0C2-9669130ADA7C}"/>
              </a:ext>
            </a:extLst>
          </p:cNvPr>
          <p:cNvSpPr>
            <a:spLocks noGrp="1"/>
          </p:cNvSpPr>
          <p:nvPr>
            <p:ph type="body" sz="half" idx="3"/>
          </p:nvPr>
        </p:nvSpPr>
        <p:spPr>
          <a:xfrm>
            <a:off x="4648200" y="1524000"/>
            <a:ext cx="4041775" cy="685800"/>
          </a:xfrm>
        </p:spPr>
        <p:txBody>
          <a:bodyPr/>
          <a:lstStyle/>
          <a:p>
            <a:r>
              <a:rPr lang="en-US" sz="3600" dirty="0"/>
              <a:t>Pre-Frail Stage</a:t>
            </a:r>
          </a:p>
        </p:txBody>
      </p:sp>
      <p:sp>
        <p:nvSpPr>
          <p:cNvPr id="3" name="Content Placeholder 2">
            <a:extLst>
              <a:ext uri="{FF2B5EF4-FFF2-40B4-BE49-F238E27FC236}">
                <a16:creationId xmlns:a16="http://schemas.microsoft.com/office/drawing/2014/main" id="{9AECBB50-E08D-473B-AA7D-F72EDE8E8797}"/>
              </a:ext>
            </a:extLst>
          </p:cNvPr>
          <p:cNvSpPr>
            <a:spLocks noGrp="1"/>
          </p:cNvSpPr>
          <p:nvPr>
            <p:ph sz="quarter" idx="2"/>
          </p:nvPr>
        </p:nvSpPr>
        <p:spPr>
          <a:xfrm>
            <a:off x="457200" y="2133600"/>
            <a:ext cx="4038600" cy="4343400"/>
          </a:xfrm>
        </p:spPr>
        <p:txBody>
          <a:bodyPr>
            <a:normAutofit fontScale="85000" lnSpcReduction="10000"/>
          </a:bodyPr>
          <a:lstStyle/>
          <a:p>
            <a:pPr marL="0" indent="0">
              <a:lnSpc>
                <a:spcPct val="120000"/>
              </a:lnSpc>
              <a:buNone/>
            </a:pPr>
            <a:r>
              <a:rPr lang="en-US" dirty="0"/>
              <a:t>Meeting 3 out of 5 phenotypic criteria  </a:t>
            </a:r>
          </a:p>
          <a:p>
            <a:pPr>
              <a:lnSpc>
                <a:spcPct val="120000"/>
              </a:lnSpc>
            </a:pPr>
            <a:r>
              <a:rPr lang="en-US" dirty="0"/>
              <a:t>low grip strength, </a:t>
            </a:r>
          </a:p>
          <a:p>
            <a:pPr>
              <a:lnSpc>
                <a:spcPct val="120000"/>
              </a:lnSpc>
            </a:pPr>
            <a:r>
              <a:rPr lang="en-US" dirty="0"/>
              <a:t>low energy, </a:t>
            </a:r>
          </a:p>
          <a:p>
            <a:pPr>
              <a:lnSpc>
                <a:spcPct val="120000"/>
              </a:lnSpc>
            </a:pPr>
            <a:r>
              <a:rPr lang="en-US" dirty="0"/>
              <a:t>slowed waking speed, </a:t>
            </a:r>
          </a:p>
          <a:p>
            <a:pPr>
              <a:lnSpc>
                <a:spcPct val="120000"/>
              </a:lnSpc>
            </a:pPr>
            <a:r>
              <a:rPr lang="en-US" dirty="0"/>
              <a:t>low physical activity, and/or</a:t>
            </a:r>
          </a:p>
          <a:p>
            <a:pPr>
              <a:lnSpc>
                <a:spcPct val="120000"/>
              </a:lnSpc>
            </a:pPr>
            <a:r>
              <a:rPr lang="en-US" dirty="0"/>
              <a:t>unintentional weight loss</a:t>
            </a:r>
          </a:p>
        </p:txBody>
      </p:sp>
      <p:sp>
        <p:nvSpPr>
          <p:cNvPr id="4" name="Content Placeholder 3">
            <a:extLst>
              <a:ext uri="{FF2B5EF4-FFF2-40B4-BE49-F238E27FC236}">
                <a16:creationId xmlns:a16="http://schemas.microsoft.com/office/drawing/2014/main" id="{94080387-0F0C-4055-81E0-7FD691B2F140}"/>
              </a:ext>
            </a:extLst>
          </p:cNvPr>
          <p:cNvSpPr>
            <a:spLocks noGrp="1"/>
          </p:cNvSpPr>
          <p:nvPr>
            <p:ph sz="quarter" idx="4"/>
          </p:nvPr>
        </p:nvSpPr>
        <p:spPr/>
        <p:txBody>
          <a:bodyPr>
            <a:normAutofit fontScale="85000" lnSpcReduction="10000"/>
          </a:bodyPr>
          <a:lstStyle/>
          <a:p>
            <a:pPr>
              <a:lnSpc>
                <a:spcPct val="120000"/>
              </a:lnSpc>
            </a:pPr>
            <a:r>
              <a:rPr lang="en-US" dirty="0"/>
              <a:t>1 or 2 criteria are present</a:t>
            </a:r>
          </a:p>
          <a:p>
            <a:pPr>
              <a:lnSpc>
                <a:spcPct val="120000"/>
              </a:lnSpc>
            </a:pPr>
            <a:r>
              <a:rPr lang="en-US" dirty="0"/>
              <a:t>Identifies a subset at high risk of progressing to frailty </a:t>
            </a:r>
          </a:p>
          <a:p>
            <a:endParaRPr lang="en-US" dirty="0"/>
          </a:p>
          <a:p>
            <a:endParaRPr lang="en-US" dirty="0"/>
          </a:p>
          <a:p>
            <a:endParaRPr lang="en-US" dirty="0"/>
          </a:p>
          <a:p>
            <a:endParaRPr lang="en-US" dirty="0"/>
          </a:p>
          <a:p>
            <a:endParaRPr lang="en-US" dirty="0"/>
          </a:p>
        </p:txBody>
      </p:sp>
      <p:pic>
        <p:nvPicPr>
          <p:cNvPr id="10" name="Picture 9">
            <a:extLst>
              <a:ext uri="{FF2B5EF4-FFF2-40B4-BE49-F238E27FC236}">
                <a16:creationId xmlns:a16="http://schemas.microsoft.com/office/drawing/2014/main" id="{67564403-6660-4BA9-83AB-8E509D6028A5}"/>
              </a:ext>
            </a:extLst>
          </p:cNvPr>
          <p:cNvPicPr>
            <a:picLocks noChangeAspect="1"/>
          </p:cNvPicPr>
          <p:nvPr/>
        </p:nvPicPr>
        <p:blipFill>
          <a:blip r:embed="rId2"/>
          <a:stretch>
            <a:fillRect/>
          </a:stretch>
        </p:blipFill>
        <p:spPr>
          <a:xfrm>
            <a:off x="6781800" y="3733800"/>
            <a:ext cx="1449388" cy="2539154"/>
          </a:xfrm>
          <a:prstGeom prst="rect">
            <a:avLst/>
          </a:prstGeom>
        </p:spPr>
      </p:pic>
    </p:spTree>
    <p:extLst>
      <p:ext uri="{BB962C8B-B14F-4D97-AF65-F5344CB8AC3E}">
        <p14:creationId xmlns:p14="http://schemas.microsoft.com/office/powerpoint/2010/main" val="35379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8930-84EC-A951-D678-720FD16949EC}"/>
              </a:ext>
            </a:extLst>
          </p:cNvPr>
          <p:cNvSpPr>
            <a:spLocks noGrp="1"/>
          </p:cNvSpPr>
          <p:nvPr>
            <p:ph type="title"/>
          </p:nvPr>
        </p:nvSpPr>
        <p:spPr>
          <a:xfrm>
            <a:off x="457200" y="228600"/>
            <a:ext cx="8229600" cy="914400"/>
          </a:xfrm>
        </p:spPr>
        <p:txBody>
          <a:bodyPr anchor="b">
            <a:normAutofit/>
          </a:bodyPr>
          <a:lstStyle/>
          <a:p>
            <a:r>
              <a:rPr lang="en-US" dirty="0"/>
              <a:t>Land Acknowledgment</a:t>
            </a:r>
          </a:p>
        </p:txBody>
      </p:sp>
      <p:sp>
        <p:nvSpPr>
          <p:cNvPr id="3" name="Content Placeholder 2">
            <a:extLst>
              <a:ext uri="{FF2B5EF4-FFF2-40B4-BE49-F238E27FC236}">
                <a16:creationId xmlns:a16="http://schemas.microsoft.com/office/drawing/2014/main" id="{FA14FD4F-1D09-A468-FFA9-024915A6116D}"/>
              </a:ext>
            </a:extLst>
          </p:cNvPr>
          <p:cNvSpPr>
            <a:spLocks noGrp="1"/>
          </p:cNvSpPr>
          <p:nvPr>
            <p:ph sz="quarter" idx="1"/>
          </p:nvPr>
        </p:nvSpPr>
        <p:spPr>
          <a:xfrm>
            <a:off x="457200" y="1219200"/>
            <a:ext cx="4962144" cy="5486400"/>
          </a:xfrm>
        </p:spPr>
        <p:txBody>
          <a:bodyPr>
            <a:normAutofit fontScale="92500" lnSpcReduction="20000"/>
          </a:bodyPr>
          <a:lstStyle/>
          <a:p>
            <a:pPr>
              <a:lnSpc>
                <a:spcPct val="110000"/>
              </a:lnSpc>
            </a:pPr>
            <a:r>
              <a:rPr lang="en-US" sz="3200" b="0" i="0" dirty="0">
                <a:effectLst/>
              </a:rPr>
              <a:t>We acknowledge and are mindful that Diabetes Education Services stands on lands that were originally occupied by the first people of this area, the Mechoopda, and we recognize their distinctive spiritual relationship with this land, the flora, the fauna, and the waters that run through this area.</a:t>
            </a:r>
            <a:endParaRPr lang="en-US" sz="3200" dirty="0"/>
          </a:p>
        </p:txBody>
      </p:sp>
      <p:pic>
        <p:nvPicPr>
          <p:cNvPr id="1026" name="Picture 2" descr="See the source image">
            <a:extLst>
              <a:ext uri="{FF2B5EF4-FFF2-40B4-BE49-F238E27FC236}">
                <a16:creationId xmlns:a16="http://schemas.microsoft.com/office/drawing/2014/main" id="{6BCCB921-7274-9D32-79A4-D0E6A22505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419344" y="1525438"/>
            <a:ext cx="3267456" cy="3267456"/>
          </a:xfrm>
          <a:prstGeom prst="rect">
            <a:avLst/>
          </a:prstGeom>
          <a:solidFill>
            <a:srgbClr val="FFFFFF"/>
          </a:solidFill>
        </p:spPr>
      </p:pic>
    </p:spTree>
    <p:extLst>
      <p:ext uri="{BB962C8B-B14F-4D97-AF65-F5344CB8AC3E}">
        <p14:creationId xmlns:p14="http://schemas.microsoft.com/office/powerpoint/2010/main" val="4144388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3C8FE-AA09-4705-ABF4-F071971D2401}"/>
              </a:ext>
            </a:extLst>
          </p:cNvPr>
          <p:cNvSpPr>
            <a:spLocks noGrp="1"/>
          </p:cNvSpPr>
          <p:nvPr>
            <p:ph type="title"/>
          </p:nvPr>
        </p:nvSpPr>
        <p:spPr>
          <a:xfrm>
            <a:off x="457200" y="152399"/>
            <a:ext cx="8229600" cy="990601"/>
          </a:xfrm>
        </p:spPr>
        <p:txBody>
          <a:bodyPr>
            <a:noAutofit/>
          </a:bodyPr>
          <a:lstStyle/>
          <a:p>
            <a:r>
              <a:rPr lang="en-US" sz="3200" dirty="0"/>
              <a:t>3 Categories of Diabetes Complications  in Older Adults – Reciprocal &amp; Synergistic Relationships</a:t>
            </a:r>
          </a:p>
        </p:txBody>
      </p:sp>
      <p:sp>
        <p:nvSpPr>
          <p:cNvPr id="4" name="Rectangle 3">
            <a:extLst>
              <a:ext uri="{FF2B5EF4-FFF2-40B4-BE49-F238E27FC236}">
                <a16:creationId xmlns:a16="http://schemas.microsoft.com/office/drawing/2014/main" id="{D4C4FCFF-2CD4-4CF3-9DF1-653C8C23E08E}"/>
              </a:ext>
            </a:extLst>
          </p:cNvPr>
          <p:cNvSpPr/>
          <p:nvPr/>
        </p:nvSpPr>
        <p:spPr>
          <a:xfrm>
            <a:off x="300746" y="1395283"/>
            <a:ext cx="3505200" cy="12003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Mental Dysfunction</a:t>
            </a:r>
          </a:p>
          <a:p>
            <a:pPr marL="285750" indent="-285750">
              <a:buFontTx/>
              <a:buChar char="-"/>
            </a:pPr>
            <a:r>
              <a:rPr lang="en-US" dirty="0">
                <a:solidFill>
                  <a:schemeClr val="bg1"/>
                </a:solidFill>
              </a:rPr>
              <a:t>Dementia</a:t>
            </a:r>
          </a:p>
          <a:p>
            <a:pPr marL="285750" indent="-285750">
              <a:buFontTx/>
              <a:buChar char="-"/>
            </a:pPr>
            <a:r>
              <a:rPr lang="en-US" dirty="0">
                <a:solidFill>
                  <a:schemeClr val="bg1"/>
                </a:solidFill>
              </a:rPr>
              <a:t>Depression</a:t>
            </a:r>
          </a:p>
          <a:p>
            <a:pPr marL="285750" indent="-285750">
              <a:buFontTx/>
              <a:buChar char="-"/>
            </a:pPr>
            <a:r>
              <a:rPr lang="en-US" dirty="0">
                <a:solidFill>
                  <a:schemeClr val="bg1"/>
                </a:solidFill>
              </a:rPr>
              <a:t>Behavioral &amp; anxiety disorders</a:t>
            </a:r>
          </a:p>
        </p:txBody>
      </p:sp>
      <p:sp>
        <p:nvSpPr>
          <p:cNvPr id="5" name="TextBox 4">
            <a:extLst>
              <a:ext uri="{FF2B5EF4-FFF2-40B4-BE49-F238E27FC236}">
                <a16:creationId xmlns:a16="http://schemas.microsoft.com/office/drawing/2014/main" id="{4EF8BF3C-D3C4-4F8D-B676-7491AE0C35DF}"/>
              </a:ext>
            </a:extLst>
          </p:cNvPr>
          <p:cNvSpPr txBox="1"/>
          <p:nvPr/>
        </p:nvSpPr>
        <p:spPr>
          <a:xfrm>
            <a:off x="4486350" y="1376223"/>
            <a:ext cx="4505250" cy="1200329"/>
          </a:xfrm>
          <a:prstGeom prst="rect">
            <a:avLst/>
          </a:prstGeom>
          <a:solidFill>
            <a:schemeClr val="accent3">
              <a:lumMod val="50000"/>
            </a:schemeClr>
          </a:solidFill>
        </p:spPr>
        <p:txBody>
          <a:bodyPr wrap="square" rtlCol="0">
            <a:spAutoFit/>
          </a:bodyPr>
          <a:lstStyle/>
          <a:p>
            <a:r>
              <a:rPr lang="en-US" b="1" dirty="0">
                <a:solidFill>
                  <a:schemeClr val="bg1"/>
                </a:solidFill>
              </a:rPr>
              <a:t>Physical &amp; Neuropathic Complications</a:t>
            </a:r>
          </a:p>
          <a:p>
            <a:pPr marL="285750" indent="-285750">
              <a:buFontTx/>
              <a:buChar char="-"/>
            </a:pPr>
            <a:r>
              <a:rPr lang="en-US" dirty="0">
                <a:solidFill>
                  <a:schemeClr val="bg1"/>
                </a:solidFill>
              </a:rPr>
              <a:t>Sarcopenia</a:t>
            </a:r>
          </a:p>
          <a:p>
            <a:pPr marL="285750" indent="-285750">
              <a:buFontTx/>
              <a:buChar char="-"/>
            </a:pPr>
            <a:r>
              <a:rPr lang="en-US" dirty="0">
                <a:solidFill>
                  <a:schemeClr val="bg1"/>
                </a:solidFill>
              </a:rPr>
              <a:t>Frailty</a:t>
            </a:r>
          </a:p>
          <a:p>
            <a:pPr marL="285750" indent="-285750">
              <a:buFontTx/>
              <a:buChar char="-"/>
            </a:pPr>
            <a:r>
              <a:rPr lang="en-US" dirty="0">
                <a:solidFill>
                  <a:schemeClr val="bg1"/>
                </a:solidFill>
              </a:rPr>
              <a:t>Proximal motor neuropathy</a:t>
            </a:r>
          </a:p>
        </p:txBody>
      </p:sp>
      <p:sp>
        <p:nvSpPr>
          <p:cNvPr id="6" name="TextBox 5">
            <a:extLst>
              <a:ext uri="{FF2B5EF4-FFF2-40B4-BE49-F238E27FC236}">
                <a16:creationId xmlns:a16="http://schemas.microsoft.com/office/drawing/2014/main" id="{3DABCF05-702F-43CA-B435-AD4979060D78}"/>
              </a:ext>
            </a:extLst>
          </p:cNvPr>
          <p:cNvSpPr txBox="1"/>
          <p:nvPr/>
        </p:nvSpPr>
        <p:spPr>
          <a:xfrm>
            <a:off x="1676400" y="3352800"/>
            <a:ext cx="5562600" cy="1785104"/>
          </a:xfrm>
          <a:prstGeom prst="rect">
            <a:avLst/>
          </a:prstGeom>
          <a:solidFill>
            <a:schemeClr val="bg2">
              <a:lumMod val="50000"/>
            </a:schemeClr>
          </a:solidFill>
        </p:spPr>
        <p:txBody>
          <a:bodyPr wrap="square" rtlCol="0">
            <a:spAutoFit/>
          </a:bodyPr>
          <a:lstStyle/>
          <a:p>
            <a:pPr algn="ctr"/>
            <a:r>
              <a:rPr lang="en-US" sz="2000" b="1" dirty="0">
                <a:solidFill>
                  <a:schemeClr val="bg1"/>
                </a:solidFill>
              </a:rPr>
              <a:t>Vascular Disease</a:t>
            </a:r>
          </a:p>
          <a:p>
            <a:pPr marL="285750" indent="-285750">
              <a:buFontTx/>
              <a:buChar char="-"/>
            </a:pPr>
            <a:r>
              <a:rPr lang="en-US" dirty="0">
                <a:solidFill>
                  <a:schemeClr val="bg1"/>
                </a:solidFill>
              </a:rPr>
              <a:t>Microvascular		- Macrovascular</a:t>
            </a:r>
          </a:p>
          <a:p>
            <a:pPr marL="285750" indent="-285750">
              <a:buFontTx/>
              <a:buChar char="-"/>
            </a:pPr>
            <a:r>
              <a:rPr lang="en-US" dirty="0">
                <a:solidFill>
                  <a:schemeClr val="bg1"/>
                </a:solidFill>
              </a:rPr>
              <a:t>Retinopathy		- Cardiovascular</a:t>
            </a:r>
          </a:p>
          <a:p>
            <a:pPr marL="285750" indent="-285750">
              <a:buFontTx/>
              <a:buChar char="-"/>
            </a:pPr>
            <a:r>
              <a:rPr lang="en-US" dirty="0">
                <a:solidFill>
                  <a:schemeClr val="bg1"/>
                </a:solidFill>
              </a:rPr>
              <a:t>Nephropathy		- Cerebrovascular</a:t>
            </a:r>
          </a:p>
          <a:p>
            <a:pPr marL="285750" indent="-285750">
              <a:buFontTx/>
              <a:buChar char="-"/>
            </a:pPr>
            <a:r>
              <a:rPr lang="en-US" dirty="0">
                <a:solidFill>
                  <a:schemeClr val="bg1"/>
                </a:solidFill>
              </a:rPr>
              <a:t>Sensory neuropathy	- Peripheral vascular </a:t>
            </a:r>
          </a:p>
          <a:p>
            <a:pPr marL="285750" indent="-285750">
              <a:buFontTx/>
              <a:buChar char="-"/>
            </a:pPr>
            <a:r>
              <a:rPr lang="en-US" dirty="0">
                <a:solidFill>
                  <a:schemeClr val="bg1"/>
                </a:solidFill>
              </a:rPr>
              <a:t>Lower extremity complications</a:t>
            </a:r>
          </a:p>
        </p:txBody>
      </p:sp>
      <p:sp>
        <p:nvSpPr>
          <p:cNvPr id="7" name="TextBox 6">
            <a:extLst>
              <a:ext uri="{FF2B5EF4-FFF2-40B4-BE49-F238E27FC236}">
                <a16:creationId xmlns:a16="http://schemas.microsoft.com/office/drawing/2014/main" id="{2F72AE1E-8F06-4D18-94B4-F1D907FAAE7A}"/>
              </a:ext>
            </a:extLst>
          </p:cNvPr>
          <p:cNvSpPr txBox="1"/>
          <p:nvPr/>
        </p:nvSpPr>
        <p:spPr>
          <a:xfrm>
            <a:off x="1752600" y="5608660"/>
            <a:ext cx="5486400" cy="1015663"/>
          </a:xfrm>
          <a:prstGeom prst="rect">
            <a:avLst/>
          </a:prstGeom>
          <a:solidFill>
            <a:srgbClr val="FF6600"/>
          </a:solidFill>
        </p:spPr>
        <p:txBody>
          <a:bodyPr wrap="square" rtlCol="0">
            <a:spAutoFit/>
          </a:bodyPr>
          <a:lstStyle/>
          <a:p>
            <a:pPr algn="ctr"/>
            <a:r>
              <a:rPr lang="en-US" sz="2400" dirty="0">
                <a:solidFill>
                  <a:schemeClr val="bg1"/>
                </a:solidFill>
              </a:rPr>
              <a:t>Disability</a:t>
            </a:r>
          </a:p>
          <a:p>
            <a:pPr marL="285750" indent="-285750">
              <a:buFontTx/>
              <a:buChar char="-"/>
            </a:pPr>
            <a:r>
              <a:rPr lang="en-US" dirty="0">
                <a:solidFill>
                  <a:schemeClr val="bg1"/>
                </a:solidFill>
              </a:rPr>
              <a:t>Visual loss	- Immobility	- Falls	</a:t>
            </a:r>
          </a:p>
          <a:p>
            <a:pPr marL="285750" indent="-285750">
              <a:buFontTx/>
              <a:buChar char="-"/>
            </a:pPr>
            <a:r>
              <a:rPr lang="en-US" dirty="0">
                <a:solidFill>
                  <a:schemeClr val="bg1"/>
                </a:solidFill>
              </a:rPr>
              <a:t>12 months of daily mental health symptoms</a:t>
            </a:r>
          </a:p>
        </p:txBody>
      </p:sp>
      <p:sp>
        <p:nvSpPr>
          <p:cNvPr id="9" name="Arrow: Up-Down 8">
            <a:extLst>
              <a:ext uri="{FF2B5EF4-FFF2-40B4-BE49-F238E27FC236}">
                <a16:creationId xmlns:a16="http://schemas.microsoft.com/office/drawing/2014/main" id="{8ECDF65C-01D0-4B39-8AA7-8215F3AFC694}"/>
              </a:ext>
            </a:extLst>
          </p:cNvPr>
          <p:cNvSpPr/>
          <p:nvPr/>
        </p:nvSpPr>
        <p:spPr>
          <a:xfrm rot="20000010">
            <a:off x="2152957" y="2748007"/>
            <a:ext cx="170388" cy="48428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Up-Down 9">
            <a:extLst>
              <a:ext uri="{FF2B5EF4-FFF2-40B4-BE49-F238E27FC236}">
                <a16:creationId xmlns:a16="http://schemas.microsoft.com/office/drawing/2014/main" id="{62D63B00-2978-4487-9647-1F3238DCDB5C}"/>
              </a:ext>
            </a:extLst>
          </p:cNvPr>
          <p:cNvSpPr/>
          <p:nvPr/>
        </p:nvSpPr>
        <p:spPr>
          <a:xfrm rot="2418092">
            <a:off x="5870185" y="2703890"/>
            <a:ext cx="165644" cy="54063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Up-Down 10">
            <a:extLst>
              <a:ext uri="{FF2B5EF4-FFF2-40B4-BE49-F238E27FC236}">
                <a16:creationId xmlns:a16="http://schemas.microsoft.com/office/drawing/2014/main" id="{9CB30DDB-681F-4E48-B533-85FAF88FE441}"/>
              </a:ext>
            </a:extLst>
          </p:cNvPr>
          <p:cNvSpPr/>
          <p:nvPr/>
        </p:nvSpPr>
        <p:spPr>
          <a:xfrm rot="5400000">
            <a:off x="4069948" y="1765106"/>
            <a:ext cx="152400" cy="42256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AED4EED2-0E7A-4B1A-AE69-F9DF7037AAB9}"/>
              </a:ext>
            </a:extLst>
          </p:cNvPr>
          <p:cNvSpPr/>
          <p:nvPr/>
        </p:nvSpPr>
        <p:spPr>
          <a:xfrm rot="5400000">
            <a:off x="4150390" y="5258981"/>
            <a:ext cx="381000" cy="228600"/>
          </a:xfrm>
          <a:prstGeom prst="rightArrow">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DF9C67C-0E02-4B83-A0DA-3546156124CE}"/>
              </a:ext>
            </a:extLst>
          </p:cNvPr>
          <p:cNvSpPr/>
          <p:nvPr/>
        </p:nvSpPr>
        <p:spPr>
          <a:xfrm>
            <a:off x="149629" y="4899092"/>
            <a:ext cx="1524000" cy="1754326"/>
          </a:xfrm>
          <a:prstGeom prst="rect">
            <a:avLst/>
          </a:prstGeom>
        </p:spPr>
        <p:txBody>
          <a:bodyPr wrap="square">
            <a:spAutoFit/>
          </a:bodyPr>
          <a:lstStyle/>
          <a:p>
            <a:r>
              <a:rPr lang="en-US" sz="1200" b="1" dirty="0"/>
              <a:t>Challenges and Strategies for Diabetes Management in Community‐Living Older Adults </a:t>
            </a:r>
            <a:r>
              <a:rPr lang="en-US" sz="1200" dirty="0"/>
              <a:t>Diabetes Spectrum 2020 Aug; 33(3): 217-227.  </a:t>
            </a:r>
          </a:p>
        </p:txBody>
      </p:sp>
    </p:spTree>
    <p:extLst>
      <p:ext uri="{BB962C8B-B14F-4D97-AF65-F5344CB8AC3E}">
        <p14:creationId xmlns:p14="http://schemas.microsoft.com/office/powerpoint/2010/main" val="406916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randombar(horizont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DF8F-179C-4EA2-BFD9-EF9DE4E64760}"/>
              </a:ext>
            </a:extLst>
          </p:cNvPr>
          <p:cNvSpPr>
            <a:spLocks noGrp="1"/>
          </p:cNvSpPr>
          <p:nvPr>
            <p:ph type="title"/>
          </p:nvPr>
        </p:nvSpPr>
        <p:spPr>
          <a:xfrm>
            <a:off x="457200" y="152400"/>
            <a:ext cx="8229600" cy="990600"/>
          </a:xfrm>
        </p:spPr>
        <p:txBody>
          <a:bodyPr anchor="b">
            <a:normAutofit/>
          </a:bodyPr>
          <a:lstStyle/>
          <a:p>
            <a:r>
              <a:rPr lang="en-US" dirty="0"/>
              <a:t>What can we do?</a:t>
            </a:r>
          </a:p>
        </p:txBody>
      </p:sp>
      <p:graphicFrame>
        <p:nvGraphicFramePr>
          <p:cNvPr id="5" name="Content Placeholder 2">
            <a:extLst>
              <a:ext uri="{FF2B5EF4-FFF2-40B4-BE49-F238E27FC236}">
                <a16:creationId xmlns:a16="http://schemas.microsoft.com/office/drawing/2014/main" id="{87405EC4-8824-4F43-934D-3D15F777AF40}"/>
              </a:ext>
            </a:extLst>
          </p:cNvPr>
          <p:cNvGraphicFramePr>
            <a:graphicFrameLocks noGrp="1"/>
          </p:cNvGraphicFramePr>
          <p:nvPr>
            <p:ph sz="quarter" idx="1"/>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75531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C1E312-C874-4896-8830-486B170607CF}"/>
              </a:ext>
            </a:extLst>
          </p:cNvPr>
          <p:cNvSpPr>
            <a:spLocks noGrp="1"/>
          </p:cNvSpPr>
          <p:nvPr>
            <p:ph type="title"/>
          </p:nvPr>
        </p:nvSpPr>
        <p:spPr>
          <a:xfrm>
            <a:off x="457200" y="228600"/>
            <a:ext cx="8229600" cy="914400"/>
          </a:xfrm>
        </p:spPr>
        <p:txBody>
          <a:bodyPr anchor="b">
            <a:normAutofit/>
          </a:bodyPr>
          <a:lstStyle/>
          <a:p>
            <a:r>
              <a:rPr lang="en-US" dirty="0"/>
              <a:t>RT, 72 &amp; living with Type 2</a:t>
            </a:r>
          </a:p>
        </p:txBody>
      </p:sp>
      <p:sp>
        <p:nvSpPr>
          <p:cNvPr id="25" name="Content Placeholder 2">
            <a:extLst>
              <a:ext uri="{FF2B5EF4-FFF2-40B4-BE49-F238E27FC236}">
                <a16:creationId xmlns:a16="http://schemas.microsoft.com/office/drawing/2014/main" id="{B3FADF21-3F15-4538-8128-F7A902F36003}"/>
              </a:ext>
            </a:extLst>
          </p:cNvPr>
          <p:cNvSpPr>
            <a:spLocks noGrp="1"/>
          </p:cNvSpPr>
          <p:nvPr>
            <p:ph sz="quarter" idx="1"/>
          </p:nvPr>
        </p:nvSpPr>
        <p:spPr>
          <a:xfrm>
            <a:off x="457200" y="1219200"/>
            <a:ext cx="4041648" cy="4937760"/>
          </a:xfrm>
        </p:spPr>
        <p:txBody>
          <a:bodyPr>
            <a:normAutofit/>
          </a:bodyPr>
          <a:lstStyle/>
          <a:p>
            <a:r>
              <a:rPr lang="en-US" dirty="0"/>
              <a:t>Lives by self</a:t>
            </a:r>
          </a:p>
          <a:p>
            <a:r>
              <a:rPr lang="en-US" dirty="0"/>
              <a:t>Recently lost his twin brother</a:t>
            </a:r>
          </a:p>
          <a:p>
            <a:r>
              <a:rPr lang="en-US" dirty="0"/>
              <a:t>Had his phone turned off because forgot to pay bill</a:t>
            </a:r>
          </a:p>
          <a:p>
            <a:r>
              <a:rPr lang="en-US" dirty="0"/>
              <a:t>Kids want to him to move to “old folks' home”</a:t>
            </a:r>
          </a:p>
        </p:txBody>
      </p:sp>
      <p:pic>
        <p:nvPicPr>
          <p:cNvPr id="19" name="Content Placeholder 18" descr="A person looking at the camera&#10;&#10;Description automatically generated">
            <a:extLst>
              <a:ext uri="{FF2B5EF4-FFF2-40B4-BE49-F238E27FC236}">
                <a16:creationId xmlns:a16="http://schemas.microsoft.com/office/drawing/2014/main" id="{10A95635-2074-438C-8DBD-14485C99E6AD}"/>
              </a:ext>
            </a:extLst>
          </p:cNvPr>
          <p:cNvPicPr>
            <a:picLocks noGrp="1" noChangeAspect="1"/>
          </p:cNvPicPr>
          <p:nvPr>
            <p:ph sz="quarter"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343400" y="1193002"/>
            <a:ext cx="4041648" cy="2694432"/>
          </a:xfrm>
          <a:noFill/>
        </p:spPr>
      </p:pic>
      <p:sp>
        <p:nvSpPr>
          <p:cNvPr id="21" name="TextBox 20">
            <a:extLst>
              <a:ext uri="{FF2B5EF4-FFF2-40B4-BE49-F238E27FC236}">
                <a16:creationId xmlns:a16="http://schemas.microsoft.com/office/drawing/2014/main" id="{6EE98CF7-84CD-49C8-918F-BB7D40C76A7F}"/>
              </a:ext>
            </a:extLst>
          </p:cNvPr>
          <p:cNvSpPr txBox="1"/>
          <p:nvPr/>
        </p:nvSpPr>
        <p:spPr>
          <a:xfrm>
            <a:off x="4721352" y="4114800"/>
            <a:ext cx="4041648" cy="1846659"/>
          </a:xfrm>
          <a:prstGeom prst="rect">
            <a:avLst/>
          </a:prstGeom>
          <a:noFill/>
        </p:spPr>
        <p:txBody>
          <a:bodyPr wrap="square" rtlCol="0">
            <a:spAutoFit/>
          </a:bodyPr>
          <a:lstStyle/>
          <a:p>
            <a:r>
              <a:rPr lang="en-US" sz="2400" dirty="0"/>
              <a:t>Diabetes Management includes:</a:t>
            </a:r>
          </a:p>
          <a:p>
            <a:pPr marL="285750" indent="-285750">
              <a:buFont typeface="Arial" panose="020B0604020202020204" pitchFamily="34" charset="0"/>
              <a:buChar char="•"/>
            </a:pPr>
            <a:r>
              <a:rPr lang="en-US" sz="2400" dirty="0"/>
              <a:t>Metformin 1000 mg BID</a:t>
            </a:r>
          </a:p>
          <a:p>
            <a:pPr marL="285750" indent="-285750">
              <a:buFont typeface="Arial" panose="020B0604020202020204" pitchFamily="34" charset="0"/>
              <a:buChar char="•"/>
            </a:pPr>
            <a:r>
              <a:rPr lang="en-US" sz="2400" dirty="0"/>
              <a:t>70/30 insulin 30 units BID</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791166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69C1B-EDD5-46BE-AF66-9155DC9B24A1}"/>
              </a:ext>
            </a:extLst>
          </p:cNvPr>
          <p:cNvSpPr>
            <a:spLocks noGrp="1"/>
          </p:cNvSpPr>
          <p:nvPr>
            <p:ph type="title"/>
          </p:nvPr>
        </p:nvSpPr>
        <p:spPr>
          <a:xfrm>
            <a:off x="457200" y="228600"/>
            <a:ext cx="8229600" cy="914400"/>
          </a:xfrm>
        </p:spPr>
        <p:txBody>
          <a:bodyPr anchor="b">
            <a:normAutofit/>
          </a:bodyPr>
          <a:lstStyle/>
          <a:p>
            <a:r>
              <a:rPr lang="en-US" dirty="0"/>
              <a:t>Individualize Goals of Care</a:t>
            </a:r>
          </a:p>
        </p:txBody>
      </p:sp>
      <p:sp>
        <p:nvSpPr>
          <p:cNvPr id="11" name="Text Placeholder 2">
            <a:extLst>
              <a:ext uri="{FF2B5EF4-FFF2-40B4-BE49-F238E27FC236}">
                <a16:creationId xmlns:a16="http://schemas.microsoft.com/office/drawing/2014/main" id="{5FFB6A5E-66A9-44EA-BF8B-6BEFC91A547E}"/>
              </a:ext>
            </a:extLst>
          </p:cNvPr>
          <p:cNvSpPr>
            <a:spLocks noGrp="1"/>
          </p:cNvSpPr>
          <p:nvPr>
            <p:ph sz="quarter" idx="2"/>
          </p:nvPr>
        </p:nvSpPr>
        <p:spPr>
          <a:xfrm>
            <a:off x="4632198" y="1216152"/>
            <a:ext cx="4359402" cy="4937760"/>
          </a:xfrm>
        </p:spPr>
        <p:txBody>
          <a:bodyPr>
            <a:normAutofit/>
          </a:bodyPr>
          <a:lstStyle/>
          <a:p>
            <a:r>
              <a:rPr lang="en-US" b="1" dirty="0"/>
              <a:t>A1c individualized</a:t>
            </a:r>
          </a:p>
          <a:p>
            <a:pPr marL="285750" indent="-285750">
              <a:buFont typeface="Arial" panose="020B0604020202020204" pitchFamily="34" charset="0"/>
              <a:buChar char="•"/>
            </a:pPr>
            <a:r>
              <a:rPr lang="en-US" dirty="0"/>
              <a:t>6.5 - 8%</a:t>
            </a:r>
          </a:p>
          <a:p>
            <a:r>
              <a:rPr lang="en-US" b="1" dirty="0"/>
              <a:t>Glucose goals</a:t>
            </a:r>
          </a:p>
          <a:p>
            <a:pPr marL="285750" indent="-285750">
              <a:buFontTx/>
              <a:buChar char="-"/>
            </a:pPr>
            <a:r>
              <a:rPr lang="en-US" dirty="0"/>
              <a:t>Before meals 100-130</a:t>
            </a:r>
          </a:p>
          <a:p>
            <a:pPr marL="285750" indent="-285750">
              <a:buFontTx/>
              <a:buChar char="-"/>
            </a:pPr>
            <a:r>
              <a:rPr lang="en-US" dirty="0"/>
              <a:t>After meals &lt; 180</a:t>
            </a:r>
          </a:p>
          <a:p>
            <a:endParaRPr lang="en-US" dirty="0"/>
          </a:p>
          <a:p>
            <a:endParaRPr lang="en-US" dirty="0"/>
          </a:p>
        </p:txBody>
      </p:sp>
      <p:graphicFrame>
        <p:nvGraphicFramePr>
          <p:cNvPr id="5" name="Content Placeholder 2">
            <a:extLst>
              <a:ext uri="{FF2B5EF4-FFF2-40B4-BE49-F238E27FC236}">
                <a16:creationId xmlns:a16="http://schemas.microsoft.com/office/drawing/2014/main" id="{FB15E163-B0FC-494D-A855-7C447F276020}"/>
              </a:ext>
            </a:extLst>
          </p:cNvPr>
          <p:cNvGraphicFramePr>
            <a:graphicFrameLocks noGrp="1"/>
          </p:cNvGraphicFramePr>
          <p:nvPr>
            <p:ph sz="quarter" idx="1"/>
            <p:extLst>
              <p:ext uri="{D42A27DB-BD31-4B8C-83A1-F6EECF244321}">
                <p14:modId xmlns:p14="http://schemas.microsoft.com/office/powerpoint/2010/main" val="4021207839"/>
              </p:ext>
            </p:extLst>
          </p:nvPr>
        </p:nvGraphicFramePr>
        <p:xfrm>
          <a:off x="457200" y="1219200"/>
          <a:ext cx="4041648"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4824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noAutofit/>
          </a:bodyPr>
          <a:lstStyle/>
          <a:p>
            <a:r>
              <a:rPr lang="en-US" altLang="en-US" sz="3600" dirty="0"/>
              <a:t>Older Adults –  Psychological Assessment</a:t>
            </a:r>
          </a:p>
        </p:txBody>
      </p:sp>
      <p:sp>
        <p:nvSpPr>
          <p:cNvPr id="3" name="Content Placeholder 2"/>
          <p:cNvSpPr>
            <a:spLocks noGrp="1"/>
          </p:cNvSpPr>
          <p:nvPr>
            <p:ph idx="1"/>
          </p:nvPr>
        </p:nvSpPr>
        <p:spPr/>
        <p:txBody>
          <a:bodyPr/>
          <a:lstStyle/>
          <a:p>
            <a:pPr>
              <a:defRPr/>
            </a:pPr>
            <a:r>
              <a:rPr lang="en-US" dirty="0"/>
              <a:t>Social support</a:t>
            </a:r>
          </a:p>
          <a:p>
            <a:pPr lvl="1">
              <a:defRPr/>
            </a:pPr>
            <a:r>
              <a:rPr lang="en-US" dirty="0"/>
              <a:t>Who do they live with?</a:t>
            </a:r>
          </a:p>
          <a:p>
            <a:pPr lvl="1">
              <a:defRPr/>
            </a:pPr>
            <a:r>
              <a:rPr lang="en-US" dirty="0"/>
              <a:t>Anyone helping with self-care?</a:t>
            </a:r>
          </a:p>
          <a:p>
            <a:pPr>
              <a:defRPr/>
            </a:pPr>
            <a:r>
              <a:rPr lang="en-US" dirty="0"/>
              <a:t>Feelings </a:t>
            </a:r>
          </a:p>
          <a:p>
            <a:pPr>
              <a:defRPr/>
            </a:pPr>
            <a:r>
              <a:rPr lang="en-US" dirty="0"/>
              <a:t>Finances</a:t>
            </a:r>
          </a:p>
          <a:p>
            <a:pPr lvl="1">
              <a:defRPr/>
            </a:pPr>
            <a:r>
              <a:rPr lang="en-US" dirty="0"/>
              <a:t>Housing, food, transportation</a:t>
            </a:r>
          </a:p>
          <a:p>
            <a:pPr>
              <a:defRPr/>
            </a:pPr>
            <a:r>
              <a:rPr lang="en-US" dirty="0"/>
              <a:t>Activity, Nutrition</a:t>
            </a:r>
          </a:p>
        </p:txBody>
      </p:sp>
      <p:pic>
        <p:nvPicPr>
          <p:cNvPr id="15364" name="Picture 9" descr="C:\Documents and Settings\Owner\Local Settings\Temporary Internet Files\Content.IE5\BS759LN5\MP900316853[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295400"/>
            <a:ext cx="2663825"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1" descr="C:\Documents and Settings\Owner\Local Settings\Temporary Internet Files\Content.IE5\EQTRTYLZ\MP900185235[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3708717"/>
            <a:ext cx="2740025"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5991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C1E312-C874-4896-8830-486B170607CF}"/>
              </a:ext>
            </a:extLst>
          </p:cNvPr>
          <p:cNvSpPr>
            <a:spLocks noGrp="1"/>
          </p:cNvSpPr>
          <p:nvPr>
            <p:ph type="title"/>
          </p:nvPr>
        </p:nvSpPr>
        <p:spPr>
          <a:xfrm>
            <a:off x="457200" y="228600"/>
            <a:ext cx="8229600" cy="914400"/>
          </a:xfrm>
        </p:spPr>
        <p:txBody>
          <a:bodyPr anchor="b">
            <a:normAutofit/>
          </a:bodyPr>
          <a:lstStyle/>
          <a:p>
            <a:r>
              <a:rPr lang="en-US" dirty="0"/>
              <a:t>RT, 72 &amp; living with Type 2</a:t>
            </a:r>
          </a:p>
        </p:txBody>
      </p:sp>
      <p:sp>
        <p:nvSpPr>
          <p:cNvPr id="25" name="Content Placeholder 2">
            <a:extLst>
              <a:ext uri="{FF2B5EF4-FFF2-40B4-BE49-F238E27FC236}">
                <a16:creationId xmlns:a16="http://schemas.microsoft.com/office/drawing/2014/main" id="{B3FADF21-3F15-4538-8128-F7A902F36003}"/>
              </a:ext>
            </a:extLst>
          </p:cNvPr>
          <p:cNvSpPr>
            <a:spLocks noGrp="1"/>
          </p:cNvSpPr>
          <p:nvPr>
            <p:ph sz="quarter" idx="1"/>
          </p:nvPr>
        </p:nvSpPr>
        <p:spPr>
          <a:xfrm>
            <a:off x="457200" y="1143000"/>
            <a:ext cx="5638800" cy="5943600"/>
          </a:xfrm>
        </p:spPr>
        <p:txBody>
          <a:bodyPr>
            <a:normAutofit fontScale="85000" lnSpcReduction="20000"/>
          </a:bodyPr>
          <a:lstStyle/>
          <a:p>
            <a:pPr>
              <a:lnSpc>
                <a:spcPct val="120000"/>
              </a:lnSpc>
            </a:pPr>
            <a:r>
              <a:rPr lang="en-US" dirty="0"/>
              <a:t>Lives by self</a:t>
            </a:r>
          </a:p>
          <a:p>
            <a:pPr>
              <a:lnSpc>
                <a:spcPct val="120000"/>
              </a:lnSpc>
            </a:pPr>
            <a:r>
              <a:rPr lang="en-US" dirty="0"/>
              <a:t>No one outside of diabetes team helps with diabetes care</a:t>
            </a:r>
          </a:p>
          <a:p>
            <a:pPr>
              <a:lnSpc>
                <a:spcPct val="120000"/>
              </a:lnSpc>
            </a:pPr>
            <a:r>
              <a:rPr lang="en-US" dirty="0"/>
              <a:t>Attends support group</a:t>
            </a:r>
          </a:p>
          <a:p>
            <a:pPr>
              <a:lnSpc>
                <a:spcPct val="120000"/>
              </a:lnSpc>
            </a:pPr>
            <a:r>
              <a:rPr lang="en-US" dirty="0"/>
              <a:t>Admits to feeling depressed and angry</a:t>
            </a:r>
          </a:p>
          <a:p>
            <a:pPr>
              <a:lnSpc>
                <a:spcPct val="120000"/>
              </a:lnSpc>
            </a:pPr>
            <a:r>
              <a:rPr lang="en-US" dirty="0"/>
              <a:t>House paid off but has limited income for food and medicine</a:t>
            </a:r>
          </a:p>
          <a:p>
            <a:pPr>
              <a:lnSpc>
                <a:spcPct val="120000"/>
              </a:lnSpc>
            </a:pPr>
            <a:r>
              <a:rPr lang="en-US" dirty="0"/>
              <a:t>Can still drive and shop, but often forgets appointments</a:t>
            </a:r>
          </a:p>
          <a:p>
            <a:pPr>
              <a:lnSpc>
                <a:spcPct val="120000"/>
              </a:lnSpc>
            </a:pPr>
            <a:r>
              <a:rPr lang="en-US" dirty="0">
                <a:solidFill>
                  <a:srgbClr val="0070C0"/>
                </a:solidFill>
              </a:rPr>
              <a:t>Likes to have a few drinks in the evening to relax</a:t>
            </a:r>
          </a:p>
        </p:txBody>
      </p:sp>
      <p:pic>
        <p:nvPicPr>
          <p:cNvPr id="19" name="Content Placeholder 18" descr="A person looking at the camera&#10;&#10;Description automatically generated">
            <a:extLst>
              <a:ext uri="{FF2B5EF4-FFF2-40B4-BE49-F238E27FC236}">
                <a16:creationId xmlns:a16="http://schemas.microsoft.com/office/drawing/2014/main" id="{10A95635-2074-438C-8DBD-14485C99E6AD}"/>
              </a:ext>
            </a:extLst>
          </p:cNvPr>
          <p:cNvPicPr>
            <a:picLocks noGrp="1" noChangeAspect="1"/>
          </p:cNvPicPr>
          <p:nvPr>
            <p:ph sz="quarter"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791200" y="1365365"/>
            <a:ext cx="2549721" cy="1699814"/>
          </a:xfrm>
          <a:noFill/>
        </p:spPr>
      </p:pic>
      <p:sp>
        <p:nvSpPr>
          <p:cNvPr id="21" name="TextBox 20">
            <a:extLst>
              <a:ext uri="{FF2B5EF4-FFF2-40B4-BE49-F238E27FC236}">
                <a16:creationId xmlns:a16="http://schemas.microsoft.com/office/drawing/2014/main" id="{6EE98CF7-84CD-49C8-918F-BB7D40C76A7F}"/>
              </a:ext>
            </a:extLst>
          </p:cNvPr>
          <p:cNvSpPr txBox="1"/>
          <p:nvPr/>
        </p:nvSpPr>
        <p:spPr>
          <a:xfrm>
            <a:off x="5781675" y="3249444"/>
            <a:ext cx="3276600" cy="1600438"/>
          </a:xfrm>
          <a:prstGeom prst="rect">
            <a:avLst/>
          </a:prstGeom>
          <a:noFill/>
        </p:spPr>
        <p:txBody>
          <a:bodyPr wrap="square" rtlCol="0">
            <a:spAutoFit/>
          </a:bodyPr>
          <a:lstStyle/>
          <a:p>
            <a:r>
              <a:rPr lang="en-US" sz="2000" dirty="0"/>
              <a:t>Diabetes Medications</a:t>
            </a:r>
          </a:p>
          <a:p>
            <a:pPr marL="285750" indent="-285750">
              <a:buFont typeface="Arial" panose="020B0604020202020204" pitchFamily="34" charset="0"/>
              <a:buChar char="•"/>
            </a:pPr>
            <a:r>
              <a:rPr lang="en-US" sz="2000" dirty="0"/>
              <a:t>Metformin 1000 mg BID</a:t>
            </a:r>
          </a:p>
          <a:p>
            <a:pPr marL="285750" indent="-285750">
              <a:buFont typeface="Arial" panose="020B0604020202020204" pitchFamily="34" charset="0"/>
              <a:buChar char="•"/>
            </a:pPr>
            <a:r>
              <a:rPr lang="en-US" sz="2000" dirty="0"/>
              <a:t>70/30 insulin 30 units BID</a:t>
            </a:r>
          </a:p>
          <a:p>
            <a:endParaRPr lang="en-US" dirty="0"/>
          </a:p>
        </p:txBody>
      </p:sp>
    </p:spTree>
    <p:extLst>
      <p:ext uri="{BB962C8B-B14F-4D97-AF65-F5344CB8AC3E}">
        <p14:creationId xmlns:p14="http://schemas.microsoft.com/office/powerpoint/2010/main" val="212340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rrowheads="1"/>
          </p:cNvSpPr>
          <p:nvPr>
            <p:ph type="title"/>
          </p:nvPr>
        </p:nvSpPr>
        <p:spPr>
          <a:xfrm>
            <a:off x="381000" y="228600"/>
            <a:ext cx="8458200" cy="990600"/>
          </a:xfrm>
        </p:spPr>
        <p:txBody>
          <a:bodyPr>
            <a:noAutofit/>
          </a:bodyPr>
          <a:lstStyle/>
          <a:p>
            <a:pPr eaLnBrk="1" hangingPunct="1"/>
            <a:r>
              <a:rPr lang="en-US" altLang="en-US" sz="3600" dirty="0"/>
              <a:t>Psychosocial Issues “Integrity vs. Despair”</a:t>
            </a:r>
          </a:p>
        </p:txBody>
      </p:sp>
      <p:sp>
        <p:nvSpPr>
          <p:cNvPr id="314371" name="Rectangle 3"/>
          <p:cNvSpPr>
            <a:spLocks noGrp="1" noRot="1" noChangeArrowheads="1"/>
          </p:cNvSpPr>
          <p:nvPr>
            <p:ph idx="1"/>
          </p:nvPr>
        </p:nvSpPr>
        <p:spPr>
          <a:xfrm>
            <a:off x="381000" y="1371600"/>
            <a:ext cx="8305800" cy="4785360"/>
          </a:xfrm>
        </p:spPr>
        <p:txBody>
          <a:bodyPr/>
          <a:lstStyle/>
          <a:p>
            <a:pPr eaLnBrk="1" hangingPunct="1">
              <a:lnSpc>
                <a:spcPct val="90000"/>
              </a:lnSpc>
              <a:defRPr/>
            </a:pPr>
            <a:r>
              <a:rPr lang="en-US" dirty="0"/>
              <a:t>15-20% of older adults with diabetes live with depression  </a:t>
            </a:r>
          </a:p>
          <a:p>
            <a:pPr eaLnBrk="1" hangingPunct="1">
              <a:lnSpc>
                <a:spcPct val="90000"/>
              </a:lnSpc>
              <a:defRPr/>
            </a:pPr>
            <a:r>
              <a:rPr lang="en-US" dirty="0"/>
              <a:t>Assess other factors that may impact QOL </a:t>
            </a:r>
          </a:p>
          <a:p>
            <a:pPr lvl="1" eaLnBrk="1" hangingPunct="1">
              <a:lnSpc>
                <a:spcPct val="90000"/>
              </a:lnSpc>
              <a:defRPr/>
            </a:pPr>
            <a:r>
              <a:rPr lang="en-US" dirty="0"/>
              <a:t> lack of income</a:t>
            </a:r>
          </a:p>
          <a:p>
            <a:pPr lvl="1" eaLnBrk="1" hangingPunct="1">
              <a:lnSpc>
                <a:spcPct val="90000"/>
              </a:lnSpc>
              <a:defRPr/>
            </a:pPr>
            <a:r>
              <a:rPr lang="en-US" dirty="0"/>
              <a:t> isolation</a:t>
            </a:r>
          </a:p>
          <a:p>
            <a:pPr lvl="1" eaLnBrk="1" hangingPunct="1">
              <a:lnSpc>
                <a:spcPct val="90000"/>
              </a:lnSpc>
              <a:defRPr/>
            </a:pPr>
            <a:r>
              <a:rPr lang="en-US" dirty="0"/>
              <a:t> loss of partner, family, friends</a:t>
            </a:r>
          </a:p>
          <a:p>
            <a:pPr lvl="1" eaLnBrk="1" hangingPunct="1">
              <a:lnSpc>
                <a:spcPct val="90000"/>
              </a:lnSpc>
              <a:defRPr/>
            </a:pPr>
            <a:r>
              <a:rPr lang="en-US" dirty="0"/>
              <a:t> limited mobility</a:t>
            </a:r>
          </a:p>
          <a:p>
            <a:pPr lvl="1" eaLnBrk="1" hangingPunct="1">
              <a:lnSpc>
                <a:spcPct val="90000"/>
              </a:lnSpc>
              <a:defRPr/>
            </a:pPr>
            <a:r>
              <a:rPr lang="en-US" dirty="0">
                <a:solidFill>
                  <a:srgbClr val="C00000"/>
                </a:solidFill>
              </a:rPr>
              <a:t> </a:t>
            </a:r>
            <a:r>
              <a:rPr lang="en-US" dirty="0">
                <a:solidFill>
                  <a:srgbClr val="B81818"/>
                </a:solidFill>
              </a:rPr>
              <a:t>alcohol or substance use</a:t>
            </a:r>
          </a:p>
        </p:txBody>
      </p:sp>
      <p:pic>
        <p:nvPicPr>
          <p:cNvPr id="2" name="Picture 1"/>
          <p:cNvPicPr>
            <a:picLocks noChangeAspect="1"/>
          </p:cNvPicPr>
          <p:nvPr/>
        </p:nvPicPr>
        <p:blipFill>
          <a:blip r:embed="rId4"/>
          <a:stretch>
            <a:fillRect/>
          </a:stretch>
        </p:blipFill>
        <p:spPr>
          <a:xfrm>
            <a:off x="5763548" y="3581400"/>
            <a:ext cx="2923252" cy="2194191"/>
          </a:xfrm>
          <a:prstGeom prst="rect">
            <a:avLst/>
          </a:prstGeom>
        </p:spPr>
      </p:pic>
    </p:spTree>
    <p:custDataLst>
      <p:tags r:id="rId1"/>
    </p:custDataLst>
    <p:extLst>
      <p:ext uri="{BB962C8B-B14F-4D97-AF65-F5344CB8AC3E}">
        <p14:creationId xmlns:p14="http://schemas.microsoft.com/office/powerpoint/2010/main" val="416617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84753-3F78-4DE9-BCA9-DA4181C445E9}"/>
              </a:ext>
            </a:extLst>
          </p:cNvPr>
          <p:cNvSpPr>
            <a:spLocks noGrp="1"/>
          </p:cNvSpPr>
          <p:nvPr>
            <p:ph type="title"/>
          </p:nvPr>
        </p:nvSpPr>
        <p:spPr>
          <a:xfrm>
            <a:off x="457200" y="228599"/>
            <a:ext cx="8229600" cy="1288473"/>
          </a:xfrm>
        </p:spPr>
        <p:txBody>
          <a:bodyPr>
            <a:normAutofit fontScale="90000"/>
          </a:bodyPr>
          <a:lstStyle/>
          <a:p>
            <a:r>
              <a:rPr lang="en-US" dirty="0"/>
              <a:t>Older adults  Substance Use Disorder (SUD) </a:t>
            </a:r>
          </a:p>
        </p:txBody>
      </p:sp>
      <p:sp>
        <p:nvSpPr>
          <p:cNvPr id="3" name="Content Placeholder 2">
            <a:extLst>
              <a:ext uri="{FF2B5EF4-FFF2-40B4-BE49-F238E27FC236}">
                <a16:creationId xmlns:a16="http://schemas.microsoft.com/office/drawing/2014/main" id="{15B183BD-AF09-4CBD-ABBD-ED878BBCA154}"/>
              </a:ext>
            </a:extLst>
          </p:cNvPr>
          <p:cNvSpPr>
            <a:spLocks noGrp="1"/>
          </p:cNvSpPr>
          <p:nvPr>
            <p:ph sz="quarter" idx="1"/>
          </p:nvPr>
        </p:nvSpPr>
        <p:spPr>
          <a:xfrm>
            <a:off x="517883" y="1691640"/>
            <a:ext cx="4041648" cy="4937760"/>
          </a:xfrm>
        </p:spPr>
        <p:txBody>
          <a:bodyPr>
            <a:normAutofit/>
          </a:bodyPr>
          <a:lstStyle/>
          <a:p>
            <a:r>
              <a:rPr lang="en-US" dirty="0"/>
              <a:t>1 million adults, 65+ live with SUD</a:t>
            </a:r>
          </a:p>
          <a:p>
            <a:r>
              <a:rPr lang="en-US" dirty="0"/>
              <a:t>Admission for SUD increased from 3.4% to 7.0% from 2001 to 2012</a:t>
            </a:r>
          </a:p>
          <a:p>
            <a:endParaRPr lang="en-US" dirty="0"/>
          </a:p>
        </p:txBody>
      </p:sp>
      <p:sp>
        <p:nvSpPr>
          <p:cNvPr id="5" name="Content Placeholder 4">
            <a:extLst>
              <a:ext uri="{FF2B5EF4-FFF2-40B4-BE49-F238E27FC236}">
                <a16:creationId xmlns:a16="http://schemas.microsoft.com/office/drawing/2014/main" id="{21E84794-2BED-4B52-A6AC-ACEC91E5DBBA}"/>
              </a:ext>
            </a:extLst>
          </p:cNvPr>
          <p:cNvSpPr>
            <a:spLocks noGrp="1"/>
          </p:cNvSpPr>
          <p:nvPr>
            <p:ph sz="quarter" idx="2"/>
          </p:nvPr>
        </p:nvSpPr>
        <p:spPr>
          <a:xfrm>
            <a:off x="4645152" y="1600200"/>
            <a:ext cx="4041648" cy="4937760"/>
          </a:xfrm>
        </p:spPr>
        <p:txBody>
          <a:bodyPr>
            <a:normAutofit/>
          </a:bodyPr>
          <a:lstStyle/>
          <a:p>
            <a:r>
              <a:rPr lang="en-US" dirty="0"/>
              <a:t>Alcohol is most used drug for 65+</a:t>
            </a:r>
          </a:p>
          <a:p>
            <a:pPr lvl="1"/>
            <a:r>
              <a:rPr lang="en-US" dirty="0"/>
              <a:t>65% report high risk drinking (exceeding guidelines at least weekly).</a:t>
            </a:r>
          </a:p>
          <a:p>
            <a:pPr lvl="1"/>
            <a:r>
              <a:rPr lang="en-US" dirty="0"/>
              <a:t>10% report binge drinking (4-5 drinks at one time)</a:t>
            </a:r>
          </a:p>
          <a:p>
            <a:endParaRPr lang="en-US" dirty="0"/>
          </a:p>
        </p:txBody>
      </p:sp>
      <p:sp>
        <p:nvSpPr>
          <p:cNvPr id="4" name="Rectangle 3">
            <a:extLst>
              <a:ext uri="{FF2B5EF4-FFF2-40B4-BE49-F238E27FC236}">
                <a16:creationId xmlns:a16="http://schemas.microsoft.com/office/drawing/2014/main" id="{466D2C1E-49F8-487B-997A-4302D4E80F11}"/>
              </a:ext>
            </a:extLst>
          </p:cNvPr>
          <p:cNvSpPr/>
          <p:nvPr/>
        </p:nvSpPr>
        <p:spPr>
          <a:xfrm>
            <a:off x="5527686" y="5697758"/>
            <a:ext cx="3269673" cy="923330"/>
          </a:xfrm>
          <a:prstGeom prst="rect">
            <a:avLst/>
          </a:prstGeom>
        </p:spPr>
        <p:txBody>
          <a:bodyPr wrap="square">
            <a:spAutoFit/>
          </a:bodyPr>
          <a:lstStyle/>
          <a:p>
            <a:r>
              <a:rPr lang="en-US" dirty="0">
                <a:hlinkClick r:id="rId2"/>
              </a:rPr>
              <a:t>https://www.drugabuse.gov/publications/substance-use-in-older-adults-drugfacts</a:t>
            </a:r>
            <a:r>
              <a:rPr lang="en-US" dirty="0"/>
              <a:t> 2020</a:t>
            </a:r>
          </a:p>
        </p:txBody>
      </p:sp>
      <p:pic>
        <p:nvPicPr>
          <p:cNvPr id="10" name="Picture 9" descr="A close up of a bottle and a glass of wine&#10;&#10;Description automatically generated">
            <a:extLst>
              <a:ext uri="{FF2B5EF4-FFF2-40B4-BE49-F238E27FC236}">
                <a16:creationId xmlns:a16="http://schemas.microsoft.com/office/drawing/2014/main" id="{79A5D3F1-46E3-4D64-A2D8-8FD55810FC31}"/>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438400" y="4293031"/>
            <a:ext cx="1676400" cy="1866392"/>
          </a:xfrm>
          <a:prstGeom prst="rect">
            <a:avLst/>
          </a:prstGeom>
        </p:spPr>
      </p:pic>
    </p:spTree>
    <p:extLst>
      <p:ext uri="{BB962C8B-B14F-4D97-AF65-F5344CB8AC3E}">
        <p14:creationId xmlns:p14="http://schemas.microsoft.com/office/powerpoint/2010/main" val="3964049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0FF90-6BAE-4ED9-8ECD-98D67A05503F}"/>
              </a:ext>
            </a:extLst>
          </p:cNvPr>
          <p:cNvSpPr>
            <a:spLocks noGrp="1"/>
          </p:cNvSpPr>
          <p:nvPr>
            <p:ph type="title"/>
          </p:nvPr>
        </p:nvSpPr>
        <p:spPr>
          <a:xfrm>
            <a:off x="457200" y="152400"/>
            <a:ext cx="8229600" cy="1905000"/>
          </a:xfrm>
        </p:spPr>
        <p:txBody>
          <a:bodyPr>
            <a:normAutofit fontScale="90000"/>
          </a:bodyPr>
          <a:lstStyle/>
          <a:p>
            <a:r>
              <a:rPr lang="en-US" dirty="0"/>
              <a:t>Alcohol Use Disorder Accounts for most admission to treatment centers for older adults</a:t>
            </a:r>
          </a:p>
        </p:txBody>
      </p:sp>
      <p:sp>
        <p:nvSpPr>
          <p:cNvPr id="9" name="Content Placeholder 8">
            <a:extLst>
              <a:ext uri="{FF2B5EF4-FFF2-40B4-BE49-F238E27FC236}">
                <a16:creationId xmlns:a16="http://schemas.microsoft.com/office/drawing/2014/main" id="{6379B1D7-EB82-4208-B9C9-7D424F5D0FF2}"/>
              </a:ext>
            </a:extLst>
          </p:cNvPr>
          <p:cNvSpPr>
            <a:spLocks noGrp="1"/>
          </p:cNvSpPr>
          <p:nvPr>
            <p:ph sz="quarter" idx="1"/>
          </p:nvPr>
        </p:nvSpPr>
        <p:spPr>
          <a:xfrm>
            <a:off x="457200" y="2286000"/>
            <a:ext cx="5791200" cy="3870960"/>
          </a:xfrm>
        </p:spPr>
        <p:txBody>
          <a:bodyPr>
            <a:normAutofit fontScale="92500" lnSpcReduction="10000"/>
          </a:bodyPr>
          <a:lstStyle/>
          <a:p>
            <a:r>
              <a:rPr lang="en-US" dirty="0"/>
              <a:t>One study documented a 107% increase from 2001 to 2013.</a:t>
            </a:r>
            <a:r>
              <a:rPr lang="en-US" baseline="30000" dirty="0"/>
              <a:t> </a:t>
            </a:r>
            <a:r>
              <a:rPr lang="en-US" dirty="0"/>
              <a:t> </a:t>
            </a:r>
          </a:p>
          <a:p>
            <a:r>
              <a:rPr lang="en-US" dirty="0"/>
              <a:t>Alcohol increases risk of:</a:t>
            </a:r>
          </a:p>
          <a:p>
            <a:pPr lvl="1"/>
            <a:r>
              <a:rPr lang="en-US" dirty="0"/>
              <a:t>pancreatitis (hyperglycemia)</a:t>
            </a:r>
          </a:p>
          <a:p>
            <a:pPr lvl="1"/>
            <a:r>
              <a:rPr lang="en-US" dirty="0"/>
              <a:t>high blood pressure, triglycerides</a:t>
            </a:r>
          </a:p>
          <a:p>
            <a:pPr lvl="1"/>
            <a:r>
              <a:rPr lang="en-US" dirty="0"/>
              <a:t>hypoglycemia, malnutrition</a:t>
            </a:r>
          </a:p>
          <a:p>
            <a:pPr lvl="1"/>
            <a:r>
              <a:rPr lang="en-US" dirty="0"/>
              <a:t>liver and bone problems</a:t>
            </a:r>
          </a:p>
          <a:p>
            <a:pPr lvl="1"/>
            <a:r>
              <a:rPr lang="en-US" dirty="0"/>
              <a:t>neuropathic pain</a:t>
            </a:r>
          </a:p>
          <a:p>
            <a:pPr lvl="1"/>
            <a:r>
              <a:rPr lang="en-US" dirty="0"/>
              <a:t>memory issues and mood disorders.</a:t>
            </a:r>
          </a:p>
          <a:p>
            <a:pPr marL="274320" lvl="1" indent="0">
              <a:buNone/>
            </a:pPr>
            <a:endParaRPr lang="en-US" dirty="0"/>
          </a:p>
          <a:p>
            <a:endParaRPr lang="en-US" dirty="0"/>
          </a:p>
        </p:txBody>
      </p:sp>
      <p:sp>
        <p:nvSpPr>
          <p:cNvPr id="10" name="Rectangle 9">
            <a:extLst>
              <a:ext uri="{FF2B5EF4-FFF2-40B4-BE49-F238E27FC236}">
                <a16:creationId xmlns:a16="http://schemas.microsoft.com/office/drawing/2014/main" id="{AB75D7FF-6E8F-464F-B7F2-C73BFCF1AA37}"/>
              </a:ext>
            </a:extLst>
          </p:cNvPr>
          <p:cNvSpPr/>
          <p:nvPr/>
        </p:nvSpPr>
        <p:spPr>
          <a:xfrm>
            <a:off x="4100945" y="6133407"/>
            <a:ext cx="5029200" cy="646331"/>
          </a:xfrm>
          <a:prstGeom prst="rect">
            <a:avLst/>
          </a:prstGeom>
        </p:spPr>
        <p:txBody>
          <a:bodyPr wrap="square">
            <a:spAutoFit/>
          </a:bodyPr>
          <a:lstStyle/>
          <a:p>
            <a:r>
              <a:rPr lang="en-US" dirty="0">
                <a:hlinkClick r:id="rId2"/>
              </a:rPr>
              <a:t>https://www.drugabuse.gov/publications/substance-use-in-older-adults-drugfacts</a:t>
            </a:r>
            <a:r>
              <a:rPr lang="en-US" dirty="0"/>
              <a:t> 2020</a:t>
            </a:r>
          </a:p>
        </p:txBody>
      </p:sp>
      <p:pic>
        <p:nvPicPr>
          <p:cNvPr id="14" name="Picture 13">
            <a:extLst>
              <a:ext uri="{FF2B5EF4-FFF2-40B4-BE49-F238E27FC236}">
                <a16:creationId xmlns:a16="http://schemas.microsoft.com/office/drawing/2014/main" id="{1DEAC6DD-1547-4759-AE75-460286C14B01}"/>
              </a:ext>
            </a:extLst>
          </p:cNvPr>
          <p:cNvPicPr>
            <a:picLocks noChangeAspect="1"/>
          </p:cNvPicPr>
          <p:nvPr/>
        </p:nvPicPr>
        <p:blipFill>
          <a:blip r:embed="rId3"/>
          <a:stretch>
            <a:fillRect/>
          </a:stretch>
        </p:blipFill>
        <p:spPr>
          <a:xfrm>
            <a:off x="6019800" y="2438400"/>
            <a:ext cx="2724229" cy="2876044"/>
          </a:xfrm>
          <a:prstGeom prst="rect">
            <a:avLst/>
          </a:prstGeom>
        </p:spPr>
      </p:pic>
    </p:spTree>
    <p:extLst>
      <p:ext uri="{BB962C8B-B14F-4D97-AF65-F5344CB8AC3E}">
        <p14:creationId xmlns:p14="http://schemas.microsoft.com/office/powerpoint/2010/main" val="1545319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A46B8A-DD23-4F71-ACC0-83AFD20CE89E}"/>
              </a:ext>
            </a:extLst>
          </p:cNvPr>
          <p:cNvSpPr>
            <a:spLocks noGrp="1"/>
          </p:cNvSpPr>
          <p:nvPr>
            <p:ph type="title"/>
          </p:nvPr>
        </p:nvSpPr>
        <p:spPr>
          <a:xfrm>
            <a:off x="457200" y="228600"/>
            <a:ext cx="8229600" cy="1295400"/>
          </a:xfrm>
        </p:spPr>
        <p:txBody>
          <a:bodyPr>
            <a:normAutofit fontScale="90000"/>
          </a:bodyPr>
          <a:lstStyle/>
          <a:p>
            <a:r>
              <a:rPr lang="en-US" dirty="0"/>
              <a:t>Older Adults Substance Use Disorder (SUD) </a:t>
            </a:r>
          </a:p>
        </p:txBody>
      </p:sp>
      <p:pic>
        <p:nvPicPr>
          <p:cNvPr id="4" name="Content Placeholder 3">
            <a:extLst>
              <a:ext uri="{FF2B5EF4-FFF2-40B4-BE49-F238E27FC236}">
                <a16:creationId xmlns:a16="http://schemas.microsoft.com/office/drawing/2014/main" id="{19704B87-89F5-45F8-8F87-E0178B2A1ABD}"/>
              </a:ext>
            </a:extLst>
          </p:cNvPr>
          <p:cNvPicPr>
            <a:picLocks noGrp="1" noChangeAspect="1"/>
          </p:cNvPicPr>
          <p:nvPr>
            <p:ph sz="quarter" idx="1"/>
          </p:nvPr>
        </p:nvPicPr>
        <p:blipFill>
          <a:blip r:embed="rId2"/>
          <a:stretch>
            <a:fillRect/>
          </a:stretch>
        </p:blipFill>
        <p:spPr>
          <a:xfrm>
            <a:off x="508058" y="1596972"/>
            <a:ext cx="4041775" cy="3974412"/>
          </a:xfrm>
          <a:prstGeom prst="rect">
            <a:avLst/>
          </a:prstGeom>
        </p:spPr>
      </p:pic>
      <p:sp>
        <p:nvSpPr>
          <p:cNvPr id="6" name="Content Placeholder 5">
            <a:extLst>
              <a:ext uri="{FF2B5EF4-FFF2-40B4-BE49-F238E27FC236}">
                <a16:creationId xmlns:a16="http://schemas.microsoft.com/office/drawing/2014/main" id="{2FAE31B3-B23F-4104-99F4-59C0CB00B426}"/>
              </a:ext>
            </a:extLst>
          </p:cNvPr>
          <p:cNvSpPr>
            <a:spLocks noGrp="1"/>
          </p:cNvSpPr>
          <p:nvPr>
            <p:ph sz="quarter" idx="2"/>
          </p:nvPr>
        </p:nvSpPr>
        <p:spPr>
          <a:xfrm>
            <a:off x="4871383" y="1610827"/>
            <a:ext cx="3815417" cy="4937760"/>
          </a:xfrm>
        </p:spPr>
        <p:txBody>
          <a:bodyPr/>
          <a:lstStyle/>
          <a:p>
            <a:r>
              <a:rPr lang="en-US" dirty="0"/>
              <a:t>Cannabis use is on the rise</a:t>
            </a:r>
          </a:p>
          <a:p>
            <a:r>
              <a:rPr lang="en-US" dirty="0"/>
              <a:t>Opioid and heroin use on the rise</a:t>
            </a:r>
          </a:p>
          <a:p>
            <a:r>
              <a:rPr lang="en-US" dirty="0"/>
              <a:t>About 8-10% of adults smoke cigarettes</a:t>
            </a:r>
          </a:p>
          <a:p>
            <a:endParaRPr lang="en-US" dirty="0"/>
          </a:p>
        </p:txBody>
      </p:sp>
      <p:sp>
        <p:nvSpPr>
          <p:cNvPr id="7" name="Rectangle 6">
            <a:extLst>
              <a:ext uri="{FF2B5EF4-FFF2-40B4-BE49-F238E27FC236}">
                <a16:creationId xmlns:a16="http://schemas.microsoft.com/office/drawing/2014/main" id="{20F2F0A1-E755-4289-A4E6-B0196E1E6256}"/>
              </a:ext>
            </a:extLst>
          </p:cNvPr>
          <p:cNvSpPr/>
          <p:nvPr/>
        </p:nvSpPr>
        <p:spPr>
          <a:xfrm>
            <a:off x="265112" y="5634187"/>
            <a:ext cx="8421688" cy="646331"/>
          </a:xfrm>
          <a:prstGeom prst="rect">
            <a:avLst/>
          </a:prstGeom>
        </p:spPr>
        <p:txBody>
          <a:bodyPr wrap="square">
            <a:spAutoFit/>
          </a:bodyPr>
          <a:lstStyle/>
          <a:p>
            <a:r>
              <a:rPr lang="en-US" dirty="0">
                <a:hlinkClick r:id="rId3"/>
              </a:rPr>
              <a:t>https://www.drugabuse.gov/publications/substance-use-in-older-adults-drugfacts</a:t>
            </a:r>
            <a:r>
              <a:rPr lang="en-US" dirty="0"/>
              <a:t> 2020</a:t>
            </a:r>
          </a:p>
        </p:txBody>
      </p:sp>
    </p:spTree>
    <p:extLst>
      <p:ext uri="{BB962C8B-B14F-4D97-AF65-F5344CB8AC3E}">
        <p14:creationId xmlns:p14="http://schemas.microsoft.com/office/powerpoint/2010/main" val="995785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77CE-27B6-4B62-99B9-80CB6D67E5CE}"/>
              </a:ext>
            </a:extLst>
          </p:cNvPr>
          <p:cNvSpPr>
            <a:spLocks noGrp="1"/>
          </p:cNvSpPr>
          <p:nvPr>
            <p:ph type="title"/>
          </p:nvPr>
        </p:nvSpPr>
        <p:spPr>
          <a:xfrm>
            <a:off x="403480" y="228600"/>
            <a:ext cx="8216646" cy="951609"/>
          </a:xfrm>
        </p:spPr>
        <p:txBody>
          <a:bodyPr anchor="b">
            <a:normAutofit/>
          </a:bodyPr>
          <a:lstStyle/>
          <a:p>
            <a:pPr algn="ctr"/>
            <a:r>
              <a:rPr lang="en-US" dirty="0"/>
              <a:t>Thanks to Bryanna and Brent!</a:t>
            </a:r>
          </a:p>
        </p:txBody>
      </p:sp>
      <p:sp>
        <p:nvSpPr>
          <p:cNvPr id="3" name="TextBox 2">
            <a:extLst>
              <a:ext uri="{FF2B5EF4-FFF2-40B4-BE49-F238E27FC236}">
                <a16:creationId xmlns:a16="http://schemas.microsoft.com/office/drawing/2014/main" id="{C7910F69-9F53-44D1-9AF1-8F5A6E0E6477}"/>
              </a:ext>
            </a:extLst>
          </p:cNvPr>
          <p:cNvSpPr txBox="1"/>
          <p:nvPr/>
        </p:nvSpPr>
        <p:spPr>
          <a:xfrm>
            <a:off x="304800" y="3716018"/>
            <a:ext cx="3619500" cy="1508105"/>
          </a:xfrm>
          <a:prstGeom prst="rect">
            <a:avLst/>
          </a:prstGeom>
          <a:noFill/>
        </p:spPr>
        <p:txBody>
          <a:bodyPr wrap="square" rtlCol="0">
            <a:spAutoFit/>
          </a:bodyPr>
          <a:lstStyle/>
          <a:p>
            <a:pPr algn="ctr" defTabSz="685800"/>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Bryanna Sabourin</a:t>
            </a:r>
          </a:p>
          <a:p>
            <a:pPr algn="ctr" defTabSz="685800"/>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Director of Operations </a:t>
            </a:r>
          </a:p>
          <a:p>
            <a:pPr algn="ctr" defTabSz="685800"/>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Certification Pathway Coach &amp;</a:t>
            </a:r>
          </a:p>
          <a:p>
            <a:pPr algn="ctr" defTabSz="685800"/>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Customer Happiness Expert</a:t>
            </a:r>
          </a:p>
        </p:txBody>
      </p:sp>
      <p:sp>
        <p:nvSpPr>
          <p:cNvPr id="13" name="Content Placeholder 12">
            <a:extLst>
              <a:ext uri="{FF2B5EF4-FFF2-40B4-BE49-F238E27FC236}">
                <a16:creationId xmlns:a16="http://schemas.microsoft.com/office/drawing/2014/main" id="{2AE406D0-E60C-4AA8-BB5D-16453AAA7515}"/>
              </a:ext>
            </a:extLst>
          </p:cNvPr>
          <p:cNvSpPr>
            <a:spLocks noGrp="1"/>
          </p:cNvSpPr>
          <p:nvPr>
            <p:ph sz="quarter" idx="2"/>
          </p:nvPr>
        </p:nvSpPr>
        <p:spPr>
          <a:xfrm>
            <a:off x="426926" y="5791200"/>
            <a:ext cx="8216646" cy="1262644"/>
          </a:xfrm>
        </p:spPr>
        <p:txBody>
          <a:bodyPr>
            <a:normAutofit fontScale="77500" lnSpcReduction="20000"/>
          </a:bodyPr>
          <a:lstStyle/>
          <a:p>
            <a:pPr marL="0" indent="0" algn="ctr">
              <a:lnSpc>
                <a:spcPct val="120000"/>
              </a:lnSpc>
              <a:buNone/>
              <a:defRPr/>
            </a:pPr>
            <a:r>
              <a:rPr lang="en-US" sz="3000" dirty="0"/>
              <a:t>If you have questions, you can chat with us at </a:t>
            </a:r>
            <a:r>
              <a:rPr lang="en-US" sz="3000" b="1" dirty="0">
                <a:hlinkClick r:id="rId3"/>
              </a:rPr>
              <a:t>www.DiabetesEd.net</a:t>
            </a:r>
            <a:r>
              <a:rPr lang="en-US" sz="3000" b="1" dirty="0"/>
              <a:t> </a:t>
            </a:r>
            <a:r>
              <a:rPr lang="en-US" sz="3000" dirty="0"/>
              <a:t>or call 530 / 893-8635 or email at info@diabetesed.net</a:t>
            </a:r>
          </a:p>
          <a:p>
            <a:endParaRPr lang="en-US" dirty="0"/>
          </a:p>
        </p:txBody>
      </p:sp>
      <p:pic>
        <p:nvPicPr>
          <p:cNvPr id="6" name="Picture 5" descr="A person sitting at a desk with a computer&#10;&#10;Description automatically generated">
            <a:extLst>
              <a:ext uri="{FF2B5EF4-FFF2-40B4-BE49-F238E27FC236}">
                <a16:creationId xmlns:a16="http://schemas.microsoft.com/office/drawing/2014/main" id="{0922157D-6598-457A-F202-4C8107F9C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065" y="1371600"/>
            <a:ext cx="3638570" cy="2380665"/>
          </a:xfrm>
          <a:prstGeom prst="rect">
            <a:avLst/>
          </a:prstGeom>
        </p:spPr>
      </p:pic>
      <p:pic>
        <p:nvPicPr>
          <p:cNvPr id="1026" name="Picture 2">
            <a:extLst>
              <a:ext uri="{FF2B5EF4-FFF2-40B4-BE49-F238E27FC236}">
                <a16:creationId xmlns:a16="http://schemas.microsoft.com/office/drawing/2014/main" id="{E2E682E6-0F96-41C1-C197-D9EF8B36C0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79" y="1369266"/>
            <a:ext cx="2260141" cy="23467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70BE134-21F3-F566-2006-0591AE011971}"/>
              </a:ext>
            </a:extLst>
          </p:cNvPr>
          <p:cNvSpPr txBox="1"/>
          <p:nvPr/>
        </p:nvSpPr>
        <p:spPr>
          <a:xfrm>
            <a:off x="4876800" y="3735095"/>
            <a:ext cx="3619500" cy="1508105"/>
          </a:xfrm>
          <a:prstGeom prst="rect">
            <a:avLst/>
          </a:prstGeom>
          <a:noFill/>
        </p:spPr>
        <p:txBody>
          <a:bodyPr wrap="square" rtlCol="0">
            <a:spAutoFit/>
          </a:bodyPr>
          <a:lstStyle/>
          <a:p>
            <a:pPr algn="ctr"/>
            <a:r>
              <a:rPr lang="en-US" sz="32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Brent McMenomey </a:t>
            </a:r>
            <a:r>
              <a:rPr lang="en-US" sz="20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Customer Advocate and Brand Ambassador</a:t>
            </a:r>
          </a:p>
          <a:p>
            <a:pPr algn="ctr" defTabSz="685800"/>
            <a:endPar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887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2</a:t>
            </a:r>
          </a:p>
        </p:txBody>
      </p:sp>
      <p:sp>
        <p:nvSpPr>
          <p:cNvPr id="3" name="Content Placeholder 2"/>
          <p:cNvSpPr>
            <a:spLocks noGrp="1"/>
          </p:cNvSpPr>
          <p:nvPr>
            <p:ph sz="quarter" idx="1"/>
          </p:nvPr>
        </p:nvSpPr>
        <p:spPr>
          <a:xfrm>
            <a:off x="443345" y="1219200"/>
            <a:ext cx="5943600" cy="5715000"/>
          </a:xfrm>
        </p:spPr>
        <p:txBody>
          <a:bodyPr>
            <a:normAutofit/>
          </a:bodyPr>
          <a:lstStyle/>
          <a:p>
            <a:r>
              <a:rPr lang="en-US" dirty="0"/>
              <a:t>Which of the following is true about diabetes and depression in older adults?</a:t>
            </a:r>
          </a:p>
          <a:p>
            <a:pPr lvl="1"/>
            <a:r>
              <a:rPr lang="en-US" dirty="0"/>
              <a:t>A. Most older adults with diabetes are depressed.</a:t>
            </a:r>
          </a:p>
          <a:p>
            <a:pPr lvl="1"/>
            <a:r>
              <a:rPr lang="en-US" dirty="0"/>
              <a:t>B. Older adults with diabetes are at low risk for depression.</a:t>
            </a:r>
          </a:p>
          <a:p>
            <a:pPr lvl="1"/>
            <a:r>
              <a:rPr lang="en-US" dirty="0"/>
              <a:t>C. Older adults need regular  evaluation for depression  </a:t>
            </a:r>
          </a:p>
          <a:p>
            <a:pPr lvl="1"/>
            <a:r>
              <a:rPr lang="en-US" dirty="0"/>
              <a:t>D. Alcoholism is the most common symptom of depression in older adults</a:t>
            </a:r>
          </a:p>
        </p:txBody>
      </p:sp>
      <p:sp>
        <p:nvSpPr>
          <p:cNvPr id="6" name="Oval 5">
            <a:extLst>
              <a:ext uri="{FF2B5EF4-FFF2-40B4-BE49-F238E27FC236}">
                <a16:creationId xmlns:a16="http://schemas.microsoft.com/office/drawing/2014/main" id="{A280F6B1-79E5-48EC-B778-2015F0665166}"/>
              </a:ext>
            </a:extLst>
          </p:cNvPr>
          <p:cNvSpPr/>
          <p:nvPr/>
        </p:nvSpPr>
        <p:spPr>
          <a:xfrm>
            <a:off x="493552" y="4419600"/>
            <a:ext cx="4992848" cy="914400"/>
          </a:xfrm>
          <a:prstGeom prst="ellipse">
            <a:avLst/>
          </a:prstGeom>
          <a:noFill/>
          <a:ln w="3810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E093AFD-3520-4FE8-B1C4-0EADE0EF3C00}"/>
              </a:ext>
            </a:extLst>
          </p:cNvPr>
          <p:cNvPicPr>
            <a:picLocks noChangeAspect="1"/>
          </p:cNvPicPr>
          <p:nvPr/>
        </p:nvPicPr>
        <p:blipFill>
          <a:blip r:embed="rId2"/>
          <a:stretch>
            <a:fillRect/>
          </a:stretch>
        </p:blipFill>
        <p:spPr>
          <a:xfrm>
            <a:off x="6934200" y="1371600"/>
            <a:ext cx="1676400" cy="1946787"/>
          </a:xfrm>
          <a:prstGeom prst="rect">
            <a:avLst/>
          </a:prstGeom>
        </p:spPr>
      </p:pic>
    </p:spTree>
    <p:extLst>
      <p:ext uri="{BB962C8B-B14F-4D97-AF65-F5344CB8AC3E}">
        <p14:creationId xmlns:p14="http://schemas.microsoft.com/office/powerpoint/2010/main" val="103851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ADA Recommendations - Depression</a:t>
            </a:r>
          </a:p>
        </p:txBody>
      </p:sp>
      <p:sp>
        <p:nvSpPr>
          <p:cNvPr id="3" name="Content Placeholder 2"/>
          <p:cNvSpPr>
            <a:spLocks noGrp="1"/>
          </p:cNvSpPr>
          <p:nvPr>
            <p:ph sz="quarter" idx="1"/>
          </p:nvPr>
        </p:nvSpPr>
        <p:spPr>
          <a:xfrm>
            <a:off x="457200" y="1219200"/>
            <a:ext cx="4343400" cy="4937760"/>
          </a:xfrm>
        </p:spPr>
        <p:txBody>
          <a:bodyPr/>
          <a:lstStyle/>
          <a:p>
            <a:r>
              <a:rPr lang="en-US" dirty="0"/>
              <a:t>Older Adults (65 years of age) with diabetes should be considered a high-priority population for depression screening and treatment. </a:t>
            </a:r>
          </a:p>
          <a:p>
            <a:endParaRPr lang="en-US" dirty="0"/>
          </a:p>
        </p:txBody>
      </p:sp>
      <p:pic>
        <p:nvPicPr>
          <p:cNvPr id="4" name="Picture 3"/>
          <p:cNvPicPr>
            <a:picLocks noChangeAspect="1"/>
          </p:cNvPicPr>
          <p:nvPr/>
        </p:nvPicPr>
        <p:blipFill>
          <a:blip r:embed="rId3"/>
          <a:stretch>
            <a:fillRect/>
          </a:stretch>
        </p:blipFill>
        <p:spPr>
          <a:xfrm>
            <a:off x="5087895" y="1371600"/>
            <a:ext cx="3619500" cy="3489198"/>
          </a:xfrm>
          <a:prstGeom prst="rect">
            <a:avLst/>
          </a:prstGeom>
        </p:spPr>
      </p:pic>
      <p:pic>
        <p:nvPicPr>
          <p:cNvPr id="6" name="Picture 5">
            <a:extLst>
              <a:ext uri="{FF2B5EF4-FFF2-40B4-BE49-F238E27FC236}">
                <a16:creationId xmlns:a16="http://schemas.microsoft.com/office/drawing/2014/main" id="{9E6A517B-9078-8D9B-6432-50338B2AC88C}"/>
              </a:ext>
            </a:extLst>
          </p:cNvPr>
          <p:cNvPicPr>
            <a:picLocks noChangeAspect="1"/>
          </p:cNvPicPr>
          <p:nvPr/>
        </p:nvPicPr>
        <p:blipFill>
          <a:blip r:embed="rId4"/>
          <a:stretch>
            <a:fillRect/>
          </a:stretch>
        </p:blipFill>
        <p:spPr>
          <a:xfrm>
            <a:off x="5334000" y="5087723"/>
            <a:ext cx="3572182" cy="332476"/>
          </a:xfrm>
          <a:prstGeom prst="rect">
            <a:avLst/>
          </a:prstGeom>
        </p:spPr>
      </p:pic>
    </p:spTree>
    <p:custDataLst>
      <p:tags r:id="rId1"/>
    </p:custDataLst>
    <p:extLst>
      <p:ext uri="{BB962C8B-B14F-4D97-AF65-F5344CB8AC3E}">
        <p14:creationId xmlns:p14="http://schemas.microsoft.com/office/powerpoint/2010/main" val="135118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95624"/>
            <a:ext cx="8229600" cy="816928"/>
          </a:xfrm>
        </p:spPr>
        <p:txBody>
          <a:bodyPr>
            <a:normAutofit/>
          </a:bodyPr>
          <a:lstStyle/>
          <a:p>
            <a:r>
              <a:rPr lang="en-US" dirty="0"/>
              <a:t>Depression Assessment</a:t>
            </a:r>
          </a:p>
        </p:txBody>
      </p:sp>
      <p:sp>
        <p:nvSpPr>
          <p:cNvPr id="3" name="Content Placeholder 2"/>
          <p:cNvSpPr>
            <a:spLocks noGrp="1"/>
          </p:cNvSpPr>
          <p:nvPr>
            <p:ph sz="half" idx="1"/>
          </p:nvPr>
        </p:nvSpPr>
        <p:spPr>
          <a:xfrm>
            <a:off x="381000" y="1316973"/>
            <a:ext cx="3824114" cy="4831397"/>
          </a:xfrm>
        </p:spPr>
        <p:txBody>
          <a:bodyPr>
            <a:normAutofit/>
          </a:bodyPr>
          <a:lstStyle/>
          <a:p>
            <a:pPr>
              <a:lnSpc>
                <a:spcPct val="120000"/>
              </a:lnSpc>
            </a:pPr>
            <a:r>
              <a:rPr lang="en-US" u="sng" dirty="0"/>
              <a:t>Depression:</a:t>
            </a:r>
          </a:p>
          <a:p>
            <a:pPr marL="0" indent="0">
              <a:lnSpc>
                <a:spcPct val="60000"/>
              </a:lnSpc>
              <a:buNone/>
            </a:pPr>
            <a:endParaRPr lang="en-US" sz="900" b="1" dirty="0">
              <a:solidFill>
                <a:srgbClr val="13131D"/>
              </a:solidFill>
              <a:ea typeface="ＭＳ Ｐゴシック" panose="020B0600070205080204" pitchFamily="34" charset="-128"/>
            </a:endParaRPr>
          </a:p>
          <a:p>
            <a:pPr lvl="1">
              <a:lnSpc>
                <a:spcPct val="120000"/>
              </a:lnSpc>
              <a:buFont typeface="Wingdings" panose="05000000000000000000" pitchFamily="2" charset="2"/>
              <a:buChar char="n"/>
            </a:pPr>
            <a:r>
              <a:rPr lang="en-US" dirty="0">
                <a:solidFill>
                  <a:srgbClr val="13131D"/>
                </a:solidFill>
                <a:ea typeface="ＭＳ Ｐゴシック" panose="020B0600070205080204" pitchFamily="34" charset="-128"/>
                <a:cs typeface="Apple Chancery"/>
              </a:rPr>
              <a:t>Over the last 2 weeks, have you felt down, depressed or hopeless?</a:t>
            </a:r>
            <a:endParaRPr lang="en-US" b="1" i="1" dirty="0">
              <a:solidFill>
                <a:srgbClr val="13131D"/>
              </a:solidFill>
              <a:ea typeface="ＭＳ Ｐゴシック" panose="020B0600070205080204" pitchFamily="34" charset="-128"/>
              <a:cs typeface="Apple Chancery"/>
            </a:endParaRPr>
          </a:p>
          <a:p>
            <a:pPr lvl="1">
              <a:lnSpc>
                <a:spcPct val="120000"/>
              </a:lnSpc>
              <a:buFont typeface="Wingdings" panose="05000000000000000000" pitchFamily="2" charset="2"/>
              <a:buChar char="n"/>
            </a:pPr>
            <a:r>
              <a:rPr lang="en-US" dirty="0">
                <a:solidFill>
                  <a:srgbClr val="13131D"/>
                </a:solidFill>
                <a:ea typeface="ＭＳ Ｐゴシック" panose="020B0600070205080204" pitchFamily="34" charset="-128"/>
                <a:cs typeface="Apple Chancery"/>
              </a:rPr>
              <a:t>Over the last 2 weeks, have you felt little pleasure in doing things?        </a:t>
            </a:r>
          </a:p>
          <a:p>
            <a:endParaRPr lang="en-US" sz="4300" u="sng" dirty="0"/>
          </a:p>
          <a:p>
            <a:endParaRPr lang="en-US" u="sng" dirty="0"/>
          </a:p>
        </p:txBody>
      </p:sp>
      <p:sp>
        <p:nvSpPr>
          <p:cNvPr id="8" name="Content Placeholder 2"/>
          <p:cNvSpPr>
            <a:spLocks noGrp="1"/>
          </p:cNvSpPr>
          <p:nvPr>
            <p:ph sz="quarter" idx="2"/>
          </p:nvPr>
        </p:nvSpPr>
        <p:spPr>
          <a:xfrm>
            <a:off x="4382678" y="1532015"/>
            <a:ext cx="4254246" cy="4401312"/>
          </a:xfrm>
        </p:spPr>
        <p:txBody>
          <a:bodyPr>
            <a:noAutofit/>
          </a:bodyPr>
          <a:lstStyle/>
          <a:p>
            <a:pPr marL="0" indent="0">
              <a:buNone/>
            </a:pPr>
            <a:r>
              <a:rPr lang="en-US" sz="2400" dirty="0"/>
              <a:t>If they say yes to either of these, action is required.</a:t>
            </a:r>
          </a:p>
          <a:p>
            <a:pPr marL="0" indent="0">
              <a:buNone/>
            </a:pPr>
            <a:endParaRPr lang="en-US" sz="2000" dirty="0"/>
          </a:p>
        </p:txBody>
      </p:sp>
      <p:pic>
        <p:nvPicPr>
          <p:cNvPr id="9" name="Picture 8" descr="A close up of a person with a beard looking at the camera&#10;&#10;Description automatically generated">
            <a:extLst>
              <a:ext uri="{FF2B5EF4-FFF2-40B4-BE49-F238E27FC236}">
                <a16:creationId xmlns:a16="http://schemas.microsoft.com/office/drawing/2014/main" id="{FD77FFE0-0833-4C96-B635-11464C88DA2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638800" y="2702142"/>
            <a:ext cx="2251993" cy="3677896"/>
          </a:xfrm>
          <a:prstGeom prst="rect">
            <a:avLst/>
          </a:prstGeom>
        </p:spPr>
      </p:pic>
    </p:spTree>
    <p:custDataLst>
      <p:tags r:id="rId1"/>
    </p:custDataLst>
    <p:extLst>
      <p:ext uri="{BB962C8B-B14F-4D97-AF65-F5344CB8AC3E}">
        <p14:creationId xmlns:p14="http://schemas.microsoft.com/office/powerpoint/2010/main" val="228368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B9881-17D9-460E-B5A5-C541A7B394FA}"/>
              </a:ext>
            </a:extLst>
          </p:cNvPr>
          <p:cNvSpPr>
            <a:spLocks noGrp="1"/>
          </p:cNvSpPr>
          <p:nvPr>
            <p:ph type="title"/>
          </p:nvPr>
        </p:nvSpPr>
        <p:spPr>
          <a:xfrm>
            <a:off x="457200" y="228600"/>
            <a:ext cx="8229600" cy="914400"/>
          </a:xfrm>
        </p:spPr>
        <p:txBody>
          <a:bodyPr anchor="b">
            <a:normAutofit/>
          </a:bodyPr>
          <a:lstStyle/>
          <a:p>
            <a:r>
              <a:rPr lang="en-US" dirty="0"/>
              <a:t>If say yes to screening question</a:t>
            </a:r>
          </a:p>
        </p:txBody>
      </p:sp>
      <p:pic>
        <p:nvPicPr>
          <p:cNvPr id="5" name="Content Placeholder 4">
            <a:extLst>
              <a:ext uri="{FF2B5EF4-FFF2-40B4-BE49-F238E27FC236}">
                <a16:creationId xmlns:a16="http://schemas.microsoft.com/office/drawing/2014/main" id="{95526166-3F4F-4132-AAE6-821FF1AAC208}"/>
              </a:ext>
            </a:extLst>
          </p:cNvPr>
          <p:cNvPicPr>
            <a:picLocks noGrp="1" noChangeAspect="1"/>
          </p:cNvPicPr>
          <p:nvPr>
            <p:ph sz="quarter" idx="1"/>
          </p:nvPr>
        </p:nvPicPr>
        <p:blipFill>
          <a:blip r:embed="rId2"/>
          <a:stretch>
            <a:fillRect/>
          </a:stretch>
        </p:blipFill>
        <p:spPr>
          <a:xfrm>
            <a:off x="444731" y="1626169"/>
            <a:ext cx="5182819" cy="5195809"/>
          </a:xfrm>
          <a:prstGeom prst="rect">
            <a:avLst/>
          </a:prstGeom>
          <a:noFill/>
        </p:spPr>
      </p:pic>
      <p:sp>
        <p:nvSpPr>
          <p:cNvPr id="6" name="TextBox 5">
            <a:extLst>
              <a:ext uri="{FF2B5EF4-FFF2-40B4-BE49-F238E27FC236}">
                <a16:creationId xmlns:a16="http://schemas.microsoft.com/office/drawing/2014/main" id="{44F116E8-56E5-413B-8E02-1EE709F902DA}"/>
              </a:ext>
            </a:extLst>
          </p:cNvPr>
          <p:cNvSpPr txBox="1"/>
          <p:nvPr/>
        </p:nvSpPr>
        <p:spPr>
          <a:xfrm>
            <a:off x="228600" y="1216152"/>
            <a:ext cx="5486400" cy="369332"/>
          </a:xfrm>
          <a:prstGeom prst="rect">
            <a:avLst/>
          </a:prstGeom>
          <a:noFill/>
        </p:spPr>
        <p:txBody>
          <a:bodyPr wrap="square" rtlCol="0">
            <a:spAutoFit/>
          </a:bodyPr>
          <a:lstStyle/>
          <a:p>
            <a:r>
              <a:rPr lang="en-US" dirty="0"/>
              <a:t>Patient Health Questionnaire – Depression Screen</a:t>
            </a:r>
          </a:p>
        </p:txBody>
      </p:sp>
      <p:sp>
        <p:nvSpPr>
          <p:cNvPr id="7" name="Content Placeholder 6">
            <a:extLst>
              <a:ext uri="{FF2B5EF4-FFF2-40B4-BE49-F238E27FC236}">
                <a16:creationId xmlns:a16="http://schemas.microsoft.com/office/drawing/2014/main" id="{BDB506A2-89A5-4B66-B093-C37648A2103A}"/>
              </a:ext>
            </a:extLst>
          </p:cNvPr>
          <p:cNvSpPr>
            <a:spLocks noGrp="1"/>
          </p:cNvSpPr>
          <p:nvPr>
            <p:ph sz="quarter" idx="2"/>
          </p:nvPr>
        </p:nvSpPr>
        <p:spPr>
          <a:xfrm>
            <a:off x="5623394" y="1232776"/>
            <a:ext cx="3368206" cy="5853823"/>
          </a:xfrm>
        </p:spPr>
        <p:txBody>
          <a:bodyPr>
            <a:normAutofit fontScale="62500" lnSpcReduction="20000"/>
          </a:bodyPr>
          <a:lstStyle/>
          <a:p>
            <a:pPr marL="0" indent="0">
              <a:buNone/>
            </a:pPr>
            <a:r>
              <a:rPr lang="en-US" b="1" dirty="0"/>
              <a:t>Quick Depression Assessment</a:t>
            </a:r>
            <a:r>
              <a:rPr lang="en-US" dirty="0"/>
              <a:t> </a:t>
            </a:r>
          </a:p>
          <a:p>
            <a:pPr lvl="1">
              <a:lnSpc>
                <a:spcPct val="120000"/>
              </a:lnSpc>
            </a:pPr>
            <a:r>
              <a:rPr lang="en-US" sz="2900" dirty="0"/>
              <a:t>If there are at least four 3s in the shaded section (including Questions #1 and #2), consider a depressive disorder. Add score to determine severity.</a:t>
            </a:r>
          </a:p>
          <a:p>
            <a:pPr lvl="1">
              <a:lnSpc>
                <a:spcPct val="120000"/>
              </a:lnSpc>
            </a:pPr>
            <a:r>
              <a:rPr lang="en-US" sz="2900" dirty="0"/>
              <a:t>Consider Major Depressive Disorder - if there are at least five 3s in the shaded section (one of which corresponds to Question #1 or #2) </a:t>
            </a:r>
          </a:p>
          <a:p>
            <a:pPr lvl="1">
              <a:lnSpc>
                <a:spcPct val="120000"/>
              </a:lnSpc>
            </a:pPr>
            <a:r>
              <a:rPr lang="en-US" sz="2900" dirty="0"/>
              <a:t>Consider Other Depressive Disorder - if there are two to four 3s in the shaded section (one of which corresponds to Question #1 or #2)</a:t>
            </a:r>
          </a:p>
        </p:txBody>
      </p:sp>
      <p:sp>
        <p:nvSpPr>
          <p:cNvPr id="3" name="TextBox 2">
            <a:extLst>
              <a:ext uri="{FF2B5EF4-FFF2-40B4-BE49-F238E27FC236}">
                <a16:creationId xmlns:a16="http://schemas.microsoft.com/office/drawing/2014/main" id="{2EF23D02-0E15-4113-BF81-E5AEF74B2EFD}"/>
              </a:ext>
            </a:extLst>
          </p:cNvPr>
          <p:cNvSpPr txBox="1"/>
          <p:nvPr/>
        </p:nvSpPr>
        <p:spPr>
          <a:xfrm>
            <a:off x="4430851" y="1524816"/>
            <a:ext cx="1279993" cy="369332"/>
          </a:xfrm>
          <a:prstGeom prst="rect">
            <a:avLst/>
          </a:prstGeom>
          <a:noFill/>
        </p:spPr>
        <p:txBody>
          <a:bodyPr wrap="square" rtlCol="0">
            <a:spAutoFit/>
          </a:bodyPr>
          <a:lstStyle/>
          <a:p>
            <a:r>
              <a:rPr lang="en-US" dirty="0"/>
              <a:t>PHQ-9</a:t>
            </a:r>
          </a:p>
        </p:txBody>
      </p:sp>
    </p:spTree>
    <p:extLst>
      <p:ext uri="{BB962C8B-B14F-4D97-AF65-F5344CB8AC3E}">
        <p14:creationId xmlns:p14="http://schemas.microsoft.com/office/powerpoint/2010/main" val="56682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C1E312-C874-4896-8830-486B170607CF}"/>
              </a:ext>
            </a:extLst>
          </p:cNvPr>
          <p:cNvSpPr>
            <a:spLocks noGrp="1"/>
          </p:cNvSpPr>
          <p:nvPr>
            <p:ph type="title"/>
          </p:nvPr>
        </p:nvSpPr>
        <p:spPr>
          <a:xfrm>
            <a:off x="457200" y="228600"/>
            <a:ext cx="8229600" cy="914400"/>
          </a:xfrm>
        </p:spPr>
        <p:txBody>
          <a:bodyPr anchor="b">
            <a:normAutofit/>
          </a:bodyPr>
          <a:lstStyle/>
          <a:p>
            <a:r>
              <a:rPr lang="en-US" dirty="0"/>
              <a:t>RT, 76 &amp; living with Type 2</a:t>
            </a:r>
          </a:p>
        </p:txBody>
      </p:sp>
      <p:sp>
        <p:nvSpPr>
          <p:cNvPr id="25" name="Content Placeholder 2">
            <a:extLst>
              <a:ext uri="{FF2B5EF4-FFF2-40B4-BE49-F238E27FC236}">
                <a16:creationId xmlns:a16="http://schemas.microsoft.com/office/drawing/2014/main" id="{B3FADF21-3F15-4538-8128-F7A902F36003}"/>
              </a:ext>
            </a:extLst>
          </p:cNvPr>
          <p:cNvSpPr>
            <a:spLocks noGrp="1"/>
          </p:cNvSpPr>
          <p:nvPr>
            <p:ph sz="quarter" idx="1"/>
          </p:nvPr>
        </p:nvSpPr>
        <p:spPr>
          <a:xfrm>
            <a:off x="457200" y="1219200"/>
            <a:ext cx="4041648" cy="4937760"/>
          </a:xfrm>
        </p:spPr>
        <p:txBody>
          <a:bodyPr>
            <a:normAutofit/>
          </a:bodyPr>
          <a:lstStyle/>
          <a:p>
            <a:r>
              <a:rPr lang="en-US" dirty="0"/>
              <a:t>PHQ-9 – had 3 checks in shaded area</a:t>
            </a:r>
          </a:p>
          <a:p>
            <a:r>
              <a:rPr lang="en-US" dirty="0"/>
              <a:t>Scored 2 on the Mini-Cog</a:t>
            </a:r>
          </a:p>
          <a:p>
            <a:r>
              <a:rPr lang="en-US" dirty="0"/>
              <a:t>Ran out of insulin a week ago</a:t>
            </a:r>
          </a:p>
          <a:p>
            <a:r>
              <a:rPr lang="en-US" dirty="0"/>
              <a:t>Forgot to check blood glucose levels</a:t>
            </a:r>
          </a:p>
          <a:p>
            <a:r>
              <a:rPr lang="en-US" dirty="0"/>
              <a:t>Blood sugar “high”</a:t>
            </a:r>
          </a:p>
        </p:txBody>
      </p:sp>
      <p:pic>
        <p:nvPicPr>
          <p:cNvPr id="19" name="Content Placeholder 18" descr="A person looking at the camera&#10;&#10;Description automatically generated">
            <a:extLst>
              <a:ext uri="{FF2B5EF4-FFF2-40B4-BE49-F238E27FC236}">
                <a16:creationId xmlns:a16="http://schemas.microsoft.com/office/drawing/2014/main" id="{10A95635-2074-438C-8DBD-14485C99E6AD}"/>
              </a:ext>
            </a:extLst>
          </p:cNvPr>
          <p:cNvPicPr>
            <a:picLocks noGrp="1" noChangeAspect="1"/>
          </p:cNvPicPr>
          <p:nvPr>
            <p:ph sz="quarter"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721352" y="1143000"/>
            <a:ext cx="3663696" cy="2694432"/>
          </a:xfrm>
          <a:noFill/>
        </p:spPr>
      </p:pic>
      <p:sp>
        <p:nvSpPr>
          <p:cNvPr id="21" name="TextBox 20">
            <a:extLst>
              <a:ext uri="{FF2B5EF4-FFF2-40B4-BE49-F238E27FC236}">
                <a16:creationId xmlns:a16="http://schemas.microsoft.com/office/drawing/2014/main" id="{6EE98CF7-84CD-49C8-918F-BB7D40C76A7F}"/>
              </a:ext>
            </a:extLst>
          </p:cNvPr>
          <p:cNvSpPr txBox="1"/>
          <p:nvPr/>
        </p:nvSpPr>
        <p:spPr>
          <a:xfrm>
            <a:off x="4721352" y="4114800"/>
            <a:ext cx="4041648" cy="1754326"/>
          </a:xfrm>
          <a:prstGeom prst="rect">
            <a:avLst/>
          </a:prstGeom>
          <a:noFill/>
        </p:spPr>
        <p:txBody>
          <a:bodyPr wrap="square" rtlCol="0">
            <a:spAutoFit/>
          </a:bodyPr>
          <a:lstStyle/>
          <a:p>
            <a:r>
              <a:rPr lang="en-US" sz="2400" dirty="0"/>
              <a:t>Diabetes Medications</a:t>
            </a:r>
          </a:p>
          <a:p>
            <a:pPr marL="285750" indent="-285750">
              <a:buFont typeface="Arial" panose="020B0604020202020204" pitchFamily="34" charset="0"/>
              <a:buChar char="•"/>
            </a:pPr>
            <a:r>
              <a:rPr lang="en-US" sz="2400" dirty="0"/>
              <a:t>Metformin 1000 mg BID</a:t>
            </a:r>
          </a:p>
          <a:p>
            <a:pPr marL="285750" indent="-285750">
              <a:buFont typeface="Arial" panose="020B0604020202020204" pitchFamily="34" charset="0"/>
              <a:buChar char="•"/>
            </a:pPr>
            <a:r>
              <a:rPr lang="en-US" sz="2400" dirty="0"/>
              <a:t>70/30 insulin 30 units BID</a:t>
            </a:r>
          </a:p>
          <a:p>
            <a:endParaRPr lang="en-US" dirty="0"/>
          </a:p>
          <a:p>
            <a:r>
              <a:rPr lang="en-US" b="1" dirty="0">
                <a:solidFill>
                  <a:srgbClr val="C00000"/>
                </a:solidFill>
              </a:rPr>
              <a:t> </a:t>
            </a:r>
          </a:p>
        </p:txBody>
      </p:sp>
    </p:spTree>
    <p:extLst>
      <p:ext uri="{BB962C8B-B14F-4D97-AF65-F5344CB8AC3E}">
        <p14:creationId xmlns:p14="http://schemas.microsoft.com/office/powerpoint/2010/main" val="261307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r>
              <a:rPr lang="en-US" sz="4000" dirty="0" err="1"/>
              <a:t>NeuroCognitive</a:t>
            </a:r>
            <a:r>
              <a:rPr lang="en-US" sz="4000" dirty="0"/>
              <a:t>  Function</a:t>
            </a:r>
          </a:p>
        </p:txBody>
      </p:sp>
      <p:sp>
        <p:nvSpPr>
          <p:cNvPr id="6" name="TextBox 5"/>
          <p:cNvSpPr txBox="1"/>
          <p:nvPr/>
        </p:nvSpPr>
        <p:spPr>
          <a:xfrm>
            <a:off x="5198237" y="2819609"/>
            <a:ext cx="184666" cy="369332"/>
          </a:xfrm>
          <a:prstGeom prst="rect">
            <a:avLst/>
          </a:prstGeom>
          <a:noFill/>
        </p:spPr>
        <p:txBody>
          <a:bodyPr wrap="none" rtlCol="0">
            <a:spAutoFit/>
          </a:bodyPr>
          <a:lstStyle/>
          <a:p>
            <a:endParaRPr lang="en-US" dirty="0"/>
          </a:p>
        </p:txBody>
      </p:sp>
      <p:sp>
        <p:nvSpPr>
          <p:cNvPr id="5" name="Content Placeholder 4"/>
          <p:cNvSpPr>
            <a:spLocks noGrp="1"/>
          </p:cNvSpPr>
          <p:nvPr>
            <p:ph sz="quarter" idx="1"/>
          </p:nvPr>
        </p:nvSpPr>
        <p:spPr>
          <a:xfrm>
            <a:off x="457200" y="1219200"/>
            <a:ext cx="4343400" cy="4937760"/>
          </a:xfrm>
        </p:spPr>
        <p:txBody>
          <a:bodyPr>
            <a:normAutofit fontScale="92500" lnSpcReduction="10000"/>
          </a:bodyPr>
          <a:lstStyle/>
          <a:p>
            <a:r>
              <a:rPr lang="en-US" dirty="0">
                <a:solidFill>
                  <a:srgbClr val="0070C0"/>
                </a:solidFill>
              </a:rPr>
              <a:t>Perform annual cognition screen for 65+</a:t>
            </a:r>
          </a:p>
          <a:p>
            <a:r>
              <a:rPr lang="en-US" dirty="0"/>
              <a:t>Hyperglycemia is associated with cognitive function decline</a:t>
            </a:r>
          </a:p>
          <a:p>
            <a:r>
              <a:rPr lang="en-US" dirty="0"/>
              <a:t>Longer duration of diabetes worsens cognitive function</a:t>
            </a:r>
          </a:p>
          <a:p>
            <a:pPr lvl="1"/>
            <a:r>
              <a:rPr lang="en-US" dirty="0"/>
              <a:t>Vascular Dementia  </a:t>
            </a:r>
          </a:p>
          <a:p>
            <a:pPr lvl="1"/>
            <a:r>
              <a:rPr lang="en-US" dirty="0"/>
              <a:t>Alzheimer’s</a:t>
            </a:r>
          </a:p>
        </p:txBody>
      </p:sp>
      <p:sp>
        <p:nvSpPr>
          <p:cNvPr id="7" name="Content Placeholder 6"/>
          <p:cNvSpPr>
            <a:spLocks noGrp="1"/>
          </p:cNvSpPr>
          <p:nvPr>
            <p:ph sz="quarter" idx="2"/>
          </p:nvPr>
        </p:nvSpPr>
        <p:spPr>
          <a:xfrm>
            <a:off x="4800600" y="1219200"/>
            <a:ext cx="3813048" cy="4937760"/>
          </a:xfrm>
        </p:spPr>
        <p:txBody>
          <a:bodyPr>
            <a:normAutofit fontScale="92500" lnSpcReduction="10000"/>
          </a:bodyPr>
          <a:lstStyle/>
          <a:p>
            <a:r>
              <a:rPr lang="en-US" dirty="0"/>
              <a:t>Treatment:</a:t>
            </a:r>
          </a:p>
          <a:p>
            <a:pPr lvl="1"/>
            <a:r>
              <a:rPr lang="en-US" sz="3000" dirty="0"/>
              <a:t>Refer to specialist for assessment</a:t>
            </a:r>
          </a:p>
          <a:p>
            <a:pPr lvl="1"/>
            <a:r>
              <a:rPr lang="en-US" sz="3000" dirty="0"/>
              <a:t>Achieve optimal BG control</a:t>
            </a:r>
          </a:p>
          <a:p>
            <a:pPr lvl="1"/>
            <a:r>
              <a:rPr lang="en-US" sz="3000" dirty="0"/>
              <a:t>Pharmacist to evaluate drug safety and potential drug interactions</a:t>
            </a:r>
          </a:p>
          <a:p>
            <a:pPr lvl="1"/>
            <a:r>
              <a:rPr lang="en-US" sz="3000" dirty="0"/>
              <a:t>Keep physically active</a:t>
            </a:r>
          </a:p>
          <a:p>
            <a:pPr lvl="1"/>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1467" y="4544228"/>
            <a:ext cx="1556770" cy="1612732"/>
          </a:xfrm>
          <a:prstGeom prst="rect">
            <a:avLst/>
          </a:prstGeom>
        </p:spPr>
      </p:pic>
      <p:pic>
        <p:nvPicPr>
          <p:cNvPr id="4" name="Picture 3">
            <a:extLst>
              <a:ext uri="{FF2B5EF4-FFF2-40B4-BE49-F238E27FC236}">
                <a16:creationId xmlns:a16="http://schemas.microsoft.com/office/drawing/2014/main" id="{C37DB9E6-EA25-E5CE-C729-6F251A46FD5A}"/>
              </a:ext>
            </a:extLst>
          </p:cNvPr>
          <p:cNvPicPr>
            <a:picLocks noChangeAspect="1"/>
          </p:cNvPicPr>
          <p:nvPr/>
        </p:nvPicPr>
        <p:blipFill>
          <a:blip r:embed="rId4"/>
          <a:stretch>
            <a:fillRect/>
          </a:stretch>
        </p:blipFill>
        <p:spPr>
          <a:xfrm>
            <a:off x="4959895" y="6351348"/>
            <a:ext cx="3494458" cy="325242"/>
          </a:xfrm>
          <a:prstGeom prst="rect">
            <a:avLst/>
          </a:prstGeom>
        </p:spPr>
      </p:pic>
    </p:spTree>
    <p:custDataLst>
      <p:tags r:id="rId1"/>
    </p:custDataLst>
    <p:extLst>
      <p:ext uri="{BB962C8B-B14F-4D97-AF65-F5344CB8AC3E}">
        <p14:creationId xmlns:p14="http://schemas.microsoft.com/office/powerpoint/2010/main" val="4275957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472F4-D9FE-42DA-B326-E49D23969724}"/>
              </a:ext>
            </a:extLst>
          </p:cNvPr>
          <p:cNvSpPr>
            <a:spLocks noGrp="1"/>
          </p:cNvSpPr>
          <p:nvPr>
            <p:ph type="title"/>
          </p:nvPr>
        </p:nvSpPr>
        <p:spPr/>
        <p:txBody>
          <a:bodyPr/>
          <a:lstStyle/>
          <a:p>
            <a:r>
              <a:rPr lang="en-US" dirty="0"/>
              <a:t>Cognitive Issues</a:t>
            </a:r>
          </a:p>
        </p:txBody>
      </p:sp>
      <p:graphicFrame>
        <p:nvGraphicFramePr>
          <p:cNvPr id="5" name="Content Placeholder 4">
            <a:extLst>
              <a:ext uri="{FF2B5EF4-FFF2-40B4-BE49-F238E27FC236}">
                <a16:creationId xmlns:a16="http://schemas.microsoft.com/office/drawing/2014/main" id="{E313D394-2C2B-456E-B41B-F44677D844B1}"/>
              </a:ext>
            </a:extLst>
          </p:cNvPr>
          <p:cNvGraphicFramePr>
            <a:graphicFrameLocks noGrp="1"/>
          </p:cNvGraphicFramePr>
          <p:nvPr>
            <p:ph sz="quarter" idx="1"/>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79349037-5CFD-43F8-8F8B-94CB7A177C59}"/>
              </a:ext>
            </a:extLst>
          </p:cNvPr>
          <p:cNvSpPr/>
          <p:nvPr/>
        </p:nvSpPr>
        <p:spPr>
          <a:xfrm>
            <a:off x="4343400" y="6059269"/>
            <a:ext cx="4572000" cy="646331"/>
          </a:xfrm>
          <a:prstGeom prst="rect">
            <a:avLst/>
          </a:prstGeom>
        </p:spPr>
        <p:txBody>
          <a:bodyPr>
            <a:spAutoFit/>
          </a:bodyPr>
          <a:lstStyle/>
          <a:p>
            <a:r>
              <a:rPr lang="en-US" sz="1200" b="1" dirty="0"/>
              <a:t>Challenges and Strategies for Diabetes Management in Community‐Living Older Adults </a:t>
            </a:r>
            <a:r>
              <a:rPr lang="en-US" sz="1200" dirty="0"/>
              <a:t>Diabetes Spectrum 2020 Aug; 33(3): 217-227. </a:t>
            </a:r>
            <a:r>
              <a:rPr lang="en-US" sz="1200" dirty="0">
                <a:hlinkClick r:id="rId7"/>
              </a:rPr>
              <a:t>https://doi.org/10.2337/ds20-0013</a:t>
            </a:r>
            <a:r>
              <a:rPr lang="en-US" sz="1200" dirty="0"/>
              <a:t> </a:t>
            </a:r>
          </a:p>
        </p:txBody>
      </p:sp>
    </p:spTree>
    <p:extLst>
      <p:ext uri="{BB962C8B-B14F-4D97-AF65-F5344CB8AC3E}">
        <p14:creationId xmlns:p14="http://schemas.microsoft.com/office/powerpoint/2010/main" val="2960198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FFB1-6C6D-45B1-A6CD-108EA3AFE383}"/>
              </a:ext>
            </a:extLst>
          </p:cNvPr>
          <p:cNvSpPr>
            <a:spLocks noGrp="1"/>
          </p:cNvSpPr>
          <p:nvPr>
            <p:ph type="title"/>
          </p:nvPr>
        </p:nvSpPr>
        <p:spPr/>
        <p:txBody>
          <a:bodyPr/>
          <a:lstStyle/>
          <a:p>
            <a:r>
              <a:rPr lang="en-US" dirty="0"/>
              <a:t>Cognitive Screening - Mini-Cog</a:t>
            </a:r>
          </a:p>
        </p:txBody>
      </p:sp>
      <p:sp>
        <p:nvSpPr>
          <p:cNvPr id="3" name="Content Placeholder 2">
            <a:extLst>
              <a:ext uri="{FF2B5EF4-FFF2-40B4-BE49-F238E27FC236}">
                <a16:creationId xmlns:a16="http://schemas.microsoft.com/office/drawing/2014/main" id="{F8C461C9-62B2-4242-AFFC-48CC967A2FE3}"/>
              </a:ext>
            </a:extLst>
          </p:cNvPr>
          <p:cNvSpPr>
            <a:spLocks noGrp="1"/>
          </p:cNvSpPr>
          <p:nvPr>
            <p:ph sz="quarter" idx="1"/>
          </p:nvPr>
        </p:nvSpPr>
        <p:spPr>
          <a:xfrm>
            <a:off x="457200" y="1219200"/>
            <a:ext cx="4041648" cy="5562600"/>
          </a:xfrm>
        </p:spPr>
        <p:txBody>
          <a:bodyPr>
            <a:normAutofit fontScale="70000" lnSpcReduction="20000"/>
          </a:bodyPr>
          <a:lstStyle/>
          <a:p>
            <a:pPr>
              <a:lnSpc>
                <a:spcPct val="120000"/>
              </a:lnSpc>
            </a:pPr>
            <a:r>
              <a:rPr lang="en-US" dirty="0"/>
              <a:t>“I am going to say three words that I want you to remember now and later.</a:t>
            </a:r>
          </a:p>
          <a:p>
            <a:pPr>
              <a:lnSpc>
                <a:spcPct val="120000"/>
              </a:lnSpc>
            </a:pPr>
            <a:r>
              <a:rPr lang="en-US" dirty="0"/>
              <a:t>The words are banana, sunrise, chair. </a:t>
            </a:r>
          </a:p>
          <a:p>
            <a:pPr>
              <a:lnSpc>
                <a:spcPct val="120000"/>
              </a:lnSpc>
            </a:pPr>
            <a:r>
              <a:rPr lang="en-US" dirty="0"/>
              <a:t>Please say them now.” Give the person three tries to repeat the words. </a:t>
            </a:r>
          </a:p>
          <a:p>
            <a:pPr>
              <a:lnSpc>
                <a:spcPct val="120000"/>
              </a:lnSpc>
            </a:pPr>
            <a:r>
              <a:rPr lang="en-US" dirty="0"/>
              <a:t>You may repeat the words to them for each try. </a:t>
            </a:r>
          </a:p>
          <a:p>
            <a:pPr>
              <a:lnSpc>
                <a:spcPct val="120000"/>
              </a:lnSpc>
            </a:pPr>
            <a:r>
              <a:rPr lang="en-US" dirty="0"/>
              <a:t>If they are unable to repeat the words back to you after three tries, go directly to the clock drawing.</a:t>
            </a:r>
          </a:p>
        </p:txBody>
      </p:sp>
      <p:sp>
        <p:nvSpPr>
          <p:cNvPr id="4" name="Content Placeholder 3">
            <a:extLst>
              <a:ext uri="{FF2B5EF4-FFF2-40B4-BE49-F238E27FC236}">
                <a16:creationId xmlns:a16="http://schemas.microsoft.com/office/drawing/2014/main" id="{A9A87936-F6CD-4E55-B61A-641099A8E458}"/>
              </a:ext>
            </a:extLst>
          </p:cNvPr>
          <p:cNvSpPr>
            <a:spLocks noGrp="1"/>
          </p:cNvSpPr>
          <p:nvPr>
            <p:ph sz="quarter" idx="2"/>
          </p:nvPr>
        </p:nvSpPr>
        <p:spPr/>
        <p:txBody>
          <a:bodyPr>
            <a:normAutofit fontScale="70000" lnSpcReduction="20000"/>
          </a:bodyPr>
          <a:lstStyle/>
          <a:p>
            <a:r>
              <a:rPr lang="en-US" dirty="0"/>
              <a:t>Next, ask them to draw a clock</a:t>
            </a:r>
          </a:p>
        </p:txBody>
      </p:sp>
      <p:sp>
        <p:nvSpPr>
          <p:cNvPr id="5" name="Rectangle 4">
            <a:extLst>
              <a:ext uri="{FF2B5EF4-FFF2-40B4-BE49-F238E27FC236}">
                <a16:creationId xmlns:a16="http://schemas.microsoft.com/office/drawing/2014/main" id="{7F42BC4C-8FEB-4983-8BB4-CB4EDE6A3B07}"/>
              </a:ext>
            </a:extLst>
          </p:cNvPr>
          <p:cNvSpPr/>
          <p:nvPr/>
        </p:nvSpPr>
        <p:spPr>
          <a:xfrm>
            <a:off x="5105400" y="4223218"/>
            <a:ext cx="4572000" cy="923330"/>
          </a:xfrm>
          <a:prstGeom prst="rect">
            <a:avLst/>
          </a:prstGeom>
        </p:spPr>
        <p:txBody>
          <a:bodyPr>
            <a:spAutoFit/>
          </a:bodyPr>
          <a:lstStyle/>
          <a:p>
            <a:r>
              <a:rPr lang="en-US" dirty="0"/>
              <a:t>https://mini-cog.com/mini-cog-instrument/standardized-mini-cog-instrument/</a:t>
            </a:r>
          </a:p>
        </p:txBody>
      </p:sp>
      <p:pic>
        <p:nvPicPr>
          <p:cNvPr id="7" name="Picture 6" descr="A group of people sitting at a table&#10;&#10;Description automatically generated">
            <a:extLst>
              <a:ext uri="{FF2B5EF4-FFF2-40B4-BE49-F238E27FC236}">
                <a16:creationId xmlns:a16="http://schemas.microsoft.com/office/drawing/2014/main" id="{B6E06B55-8E1B-4854-8FEE-36E3F2589DA8}"/>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57800" y="2057400"/>
            <a:ext cx="3121152" cy="2081784"/>
          </a:xfrm>
          <a:prstGeom prst="rect">
            <a:avLst/>
          </a:prstGeom>
        </p:spPr>
      </p:pic>
    </p:spTree>
    <p:extLst>
      <p:ext uri="{BB962C8B-B14F-4D97-AF65-F5344CB8AC3E}">
        <p14:creationId xmlns:p14="http://schemas.microsoft.com/office/powerpoint/2010/main" val="829657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1" end="1"/>
                                            </p:txEl>
                                          </p:spTgt>
                                        </p:tgtEl>
                                      </p:cBhvr>
                                    </p:animEffect>
                                    <p:set>
                                      <p:cBhvr>
                                        <p:cTn id="7" dur="1" fill="hold">
                                          <p:stCondLst>
                                            <p:cond delay="499"/>
                                          </p:stCondLst>
                                        </p:cTn>
                                        <p:tgtEl>
                                          <p:spTgt spid="3">
                                            <p:txEl>
                                              <p:pRg st="1" end="1"/>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6698E-415A-4333-9691-DD780B7AB590}"/>
              </a:ext>
            </a:extLst>
          </p:cNvPr>
          <p:cNvSpPr>
            <a:spLocks noGrp="1"/>
          </p:cNvSpPr>
          <p:nvPr>
            <p:ph type="title"/>
          </p:nvPr>
        </p:nvSpPr>
        <p:spPr/>
        <p:txBody>
          <a:bodyPr/>
          <a:lstStyle/>
          <a:p>
            <a:r>
              <a:rPr lang="en-US" dirty="0"/>
              <a:t>Cognitive Screening – Mini-Cog </a:t>
            </a:r>
          </a:p>
        </p:txBody>
      </p:sp>
      <p:sp>
        <p:nvSpPr>
          <p:cNvPr id="3" name="Content Placeholder 2">
            <a:extLst>
              <a:ext uri="{FF2B5EF4-FFF2-40B4-BE49-F238E27FC236}">
                <a16:creationId xmlns:a16="http://schemas.microsoft.com/office/drawing/2014/main" id="{A6FA330D-5619-49D9-A11C-0E6CCA52136E}"/>
              </a:ext>
            </a:extLst>
          </p:cNvPr>
          <p:cNvSpPr>
            <a:spLocks noGrp="1"/>
          </p:cNvSpPr>
          <p:nvPr>
            <p:ph sz="quarter" idx="1"/>
          </p:nvPr>
        </p:nvSpPr>
        <p:spPr>
          <a:xfrm>
            <a:off x="4800600" y="1219200"/>
            <a:ext cx="4041648" cy="4937760"/>
          </a:xfrm>
        </p:spPr>
        <p:txBody>
          <a:bodyPr>
            <a:normAutofit/>
          </a:bodyPr>
          <a:lstStyle/>
          <a:p>
            <a:r>
              <a:rPr lang="en-US" dirty="0"/>
              <a:t>Score 1 for each task performed and for each item </a:t>
            </a:r>
          </a:p>
          <a:p>
            <a:r>
              <a:rPr lang="en-US" dirty="0"/>
              <a:t>A score less 3 of the 5 items defines cognitive impairment</a:t>
            </a:r>
          </a:p>
          <a:p>
            <a:endParaRPr lang="en-US" dirty="0"/>
          </a:p>
        </p:txBody>
      </p:sp>
      <p:sp>
        <p:nvSpPr>
          <p:cNvPr id="4" name="Content Placeholder 3">
            <a:extLst>
              <a:ext uri="{FF2B5EF4-FFF2-40B4-BE49-F238E27FC236}">
                <a16:creationId xmlns:a16="http://schemas.microsoft.com/office/drawing/2014/main" id="{E7C777E0-7A34-4B98-9D0B-CE49E0FA680C}"/>
              </a:ext>
            </a:extLst>
          </p:cNvPr>
          <p:cNvSpPr>
            <a:spLocks noGrp="1"/>
          </p:cNvSpPr>
          <p:nvPr>
            <p:ph sz="quarter" idx="2"/>
          </p:nvPr>
        </p:nvSpPr>
        <p:spPr>
          <a:xfrm>
            <a:off x="457200" y="1295400"/>
            <a:ext cx="4041648" cy="5410200"/>
          </a:xfrm>
        </p:spPr>
        <p:txBody>
          <a:bodyPr>
            <a:normAutofit/>
          </a:bodyPr>
          <a:lstStyle/>
          <a:p>
            <a:r>
              <a:rPr lang="en-US" dirty="0"/>
              <a:t>Tasks - “Please draw a clock in the circle.”  </a:t>
            </a:r>
          </a:p>
          <a:p>
            <a:r>
              <a:rPr lang="en-US" dirty="0"/>
              <a:t>“Put all the numbers in the circle”</a:t>
            </a:r>
          </a:p>
          <a:p>
            <a:r>
              <a:rPr lang="en-US" dirty="0"/>
              <a:t> “Now set the hand to show ten past eleven.”</a:t>
            </a:r>
          </a:p>
          <a:p>
            <a:pPr lvl="1"/>
            <a:endParaRPr lang="en-US" dirty="0"/>
          </a:p>
          <a:p>
            <a:r>
              <a:rPr lang="en-US" dirty="0"/>
              <a:t>Recall the 3 items</a:t>
            </a:r>
          </a:p>
          <a:p>
            <a:pPr marL="0" indent="0">
              <a:buNone/>
            </a:pPr>
            <a:r>
              <a:rPr lang="en-US" dirty="0">
                <a:solidFill>
                  <a:schemeClr val="bg1">
                    <a:lumMod val="50000"/>
                  </a:schemeClr>
                </a:solidFill>
              </a:rPr>
              <a:t>banana, sunrise, chair.</a:t>
            </a:r>
          </a:p>
          <a:p>
            <a:endParaRPr lang="en-US" dirty="0"/>
          </a:p>
        </p:txBody>
      </p:sp>
      <p:pic>
        <p:nvPicPr>
          <p:cNvPr id="5" name="Picture 4">
            <a:extLst>
              <a:ext uri="{FF2B5EF4-FFF2-40B4-BE49-F238E27FC236}">
                <a16:creationId xmlns:a16="http://schemas.microsoft.com/office/drawing/2014/main" id="{3E429462-3CFB-4D26-BA46-09343F95C18B}"/>
              </a:ext>
            </a:extLst>
          </p:cNvPr>
          <p:cNvPicPr>
            <a:picLocks noChangeAspect="1"/>
          </p:cNvPicPr>
          <p:nvPr/>
        </p:nvPicPr>
        <p:blipFill>
          <a:blip r:embed="rId2"/>
          <a:stretch>
            <a:fillRect/>
          </a:stretch>
        </p:blipFill>
        <p:spPr>
          <a:xfrm>
            <a:off x="4458800" y="4626404"/>
            <a:ext cx="4412412" cy="1508760"/>
          </a:xfrm>
          <a:prstGeom prst="rect">
            <a:avLst/>
          </a:prstGeom>
        </p:spPr>
      </p:pic>
      <p:sp>
        <p:nvSpPr>
          <p:cNvPr id="6" name="TextBox 5">
            <a:extLst>
              <a:ext uri="{FF2B5EF4-FFF2-40B4-BE49-F238E27FC236}">
                <a16:creationId xmlns:a16="http://schemas.microsoft.com/office/drawing/2014/main" id="{337B32FE-193A-4565-94FD-A8B7A31842B5}"/>
              </a:ext>
            </a:extLst>
          </p:cNvPr>
          <p:cNvSpPr txBox="1"/>
          <p:nvPr/>
        </p:nvSpPr>
        <p:spPr>
          <a:xfrm>
            <a:off x="4645154" y="6135164"/>
            <a:ext cx="4412412" cy="646331"/>
          </a:xfrm>
          <a:prstGeom prst="rect">
            <a:avLst/>
          </a:prstGeom>
          <a:noFill/>
        </p:spPr>
        <p:txBody>
          <a:bodyPr wrap="square" rtlCol="0">
            <a:spAutoFit/>
          </a:bodyPr>
          <a:lstStyle/>
          <a:p>
            <a:r>
              <a:rPr lang="en-US" dirty="0"/>
              <a:t>Example of the same person drawing a clock over time with increasing dementia</a:t>
            </a:r>
          </a:p>
        </p:txBody>
      </p:sp>
    </p:spTree>
    <p:extLst>
      <p:ext uri="{BB962C8B-B14F-4D97-AF65-F5344CB8AC3E}">
        <p14:creationId xmlns:p14="http://schemas.microsoft.com/office/powerpoint/2010/main" val="3870651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5" end="5"/>
                                            </p:txEl>
                                          </p:spTgt>
                                        </p:tgtEl>
                                        <p:attrNameLst>
                                          <p:attrName>style.visibility</p:attrName>
                                        </p:attrNameLst>
                                      </p:cBhvr>
                                      <p:to>
                                        <p:strVal val="visible"/>
                                      </p:to>
                                    </p:set>
                                    <p:animEffect transition="in" filter="wipe(down)">
                                      <p:cBhvr>
                                        <p:cTn id="14" dur="1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1AD0B-9A34-47A2-AE7E-EBB2E93DA500}"/>
              </a:ext>
            </a:extLst>
          </p:cNvPr>
          <p:cNvSpPr>
            <a:spLocks noGrp="1"/>
          </p:cNvSpPr>
          <p:nvPr>
            <p:ph type="title"/>
          </p:nvPr>
        </p:nvSpPr>
        <p:spPr/>
        <p:txBody>
          <a:bodyPr/>
          <a:lstStyle/>
          <a:p>
            <a:r>
              <a:rPr lang="en-US" dirty="0"/>
              <a:t>Action Needed for RT</a:t>
            </a:r>
          </a:p>
        </p:txBody>
      </p:sp>
      <p:sp>
        <p:nvSpPr>
          <p:cNvPr id="3" name="Content Placeholder 2">
            <a:extLst>
              <a:ext uri="{FF2B5EF4-FFF2-40B4-BE49-F238E27FC236}">
                <a16:creationId xmlns:a16="http://schemas.microsoft.com/office/drawing/2014/main" id="{22E09823-0F40-4E62-B220-B4C4A86A8FA6}"/>
              </a:ext>
            </a:extLst>
          </p:cNvPr>
          <p:cNvSpPr>
            <a:spLocks noGrp="1"/>
          </p:cNvSpPr>
          <p:nvPr>
            <p:ph sz="quarter" idx="1"/>
          </p:nvPr>
        </p:nvSpPr>
        <p:spPr/>
        <p:txBody>
          <a:bodyPr>
            <a:normAutofit/>
          </a:bodyPr>
          <a:lstStyle/>
          <a:p>
            <a:r>
              <a:rPr lang="en-US" dirty="0"/>
              <a:t>Let provider know about PHQ and Mini-Cog Test</a:t>
            </a:r>
          </a:p>
          <a:p>
            <a:pPr lvl="1"/>
            <a:r>
              <a:rPr lang="en-US" dirty="0"/>
              <a:t>Referral to Gerontologist</a:t>
            </a:r>
          </a:p>
          <a:p>
            <a:pPr lvl="1"/>
            <a:endParaRPr lang="en-US" dirty="0"/>
          </a:p>
        </p:txBody>
      </p:sp>
      <p:sp>
        <p:nvSpPr>
          <p:cNvPr id="4" name="Content Placeholder 3">
            <a:extLst>
              <a:ext uri="{FF2B5EF4-FFF2-40B4-BE49-F238E27FC236}">
                <a16:creationId xmlns:a16="http://schemas.microsoft.com/office/drawing/2014/main" id="{5EDFC6CE-A692-4337-8065-026541FC7AF4}"/>
              </a:ext>
            </a:extLst>
          </p:cNvPr>
          <p:cNvSpPr>
            <a:spLocks noGrp="1"/>
          </p:cNvSpPr>
          <p:nvPr>
            <p:ph sz="quarter" idx="2"/>
          </p:nvPr>
        </p:nvSpPr>
        <p:spPr>
          <a:xfrm>
            <a:off x="4632198" y="1216152"/>
            <a:ext cx="4041648" cy="5184648"/>
          </a:xfrm>
        </p:spPr>
        <p:txBody>
          <a:bodyPr>
            <a:normAutofit/>
          </a:bodyPr>
          <a:lstStyle/>
          <a:p>
            <a:r>
              <a:rPr lang="en-US" dirty="0"/>
              <a:t>Not taking insulin</a:t>
            </a:r>
          </a:p>
          <a:p>
            <a:pPr lvl="1"/>
            <a:r>
              <a:rPr lang="en-US" dirty="0"/>
              <a:t>Found free service where volunteers would call every day to remind to check glucose and take insulin</a:t>
            </a:r>
          </a:p>
          <a:p>
            <a:pPr lvl="1"/>
            <a:r>
              <a:rPr lang="en-US" dirty="0"/>
              <a:t>RT to check in with Diabetes Educator weekly</a:t>
            </a:r>
          </a:p>
          <a:p>
            <a:pPr lvl="1"/>
            <a:r>
              <a:rPr lang="en-US" dirty="0"/>
              <a:t>Bought extra 70/30 insulin from Walmart, $25 a vial</a:t>
            </a:r>
          </a:p>
          <a:p>
            <a:endParaRPr lang="en-US" dirty="0"/>
          </a:p>
        </p:txBody>
      </p:sp>
      <p:pic>
        <p:nvPicPr>
          <p:cNvPr id="6" name="Picture 5" descr="A person in a blue shirt&#10;&#10;Description automatically generated">
            <a:extLst>
              <a:ext uri="{FF2B5EF4-FFF2-40B4-BE49-F238E27FC236}">
                <a16:creationId xmlns:a16="http://schemas.microsoft.com/office/drawing/2014/main" id="{5F777495-0BCE-49D7-A0A0-EC5FC781F93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35000" y="3472890"/>
            <a:ext cx="3863848" cy="2318309"/>
          </a:xfrm>
          <a:prstGeom prst="rect">
            <a:avLst/>
          </a:prstGeom>
        </p:spPr>
      </p:pic>
    </p:spTree>
    <p:extLst>
      <p:ext uri="{BB962C8B-B14F-4D97-AF65-F5344CB8AC3E}">
        <p14:creationId xmlns:p14="http://schemas.microsoft.com/office/powerpoint/2010/main" val="177927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9201-18FB-BCCE-A759-E98E52B57578}"/>
              </a:ext>
            </a:extLst>
          </p:cNvPr>
          <p:cNvSpPr>
            <a:spLocks noGrp="1"/>
          </p:cNvSpPr>
          <p:nvPr>
            <p:ph type="title"/>
          </p:nvPr>
        </p:nvSpPr>
        <p:spPr>
          <a:xfrm>
            <a:off x="457200" y="228600"/>
            <a:ext cx="8229600" cy="1295400"/>
          </a:xfrm>
        </p:spPr>
        <p:txBody>
          <a:bodyPr>
            <a:normAutofit fontScale="90000"/>
          </a:bodyPr>
          <a:lstStyle/>
          <a:p>
            <a:r>
              <a:rPr lang="en-US" dirty="0"/>
              <a:t>Diabetes Education Services Inclusion Statement</a:t>
            </a:r>
          </a:p>
        </p:txBody>
      </p:sp>
      <p:sp>
        <p:nvSpPr>
          <p:cNvPr id="3" name="Content Placeholder 2">
            <a:extLst>
              <a:ext uri="{FF2B5EF4-FFF2-40B4-BE49-F238E27FC236}">
                <a16:creationId xmlns:a16="http://schemas.microsoft.com/office/drawing/2014/main" id="{9A1A2DBB-19E5-E8DB-1087-6A0CE30D875A}"/>
              </a:ext>
            </a:extLst>
          </p:cNvPr>
          <p:cNvSpPr>
            <a:spLocks noGrp="1"/>
          </p:cNvSpPr>
          <p:nvPr>
            <p:ph sz="quarter" idx="1"/>
          </p:nvPr>
        </p:nvSpPr>
        <p:spPr>
          <a:xfrm>
            <a:off x="3810000" y="1524001"/>
            <a:ext cx="4906945" cy="5334000"/>
          </a:xfrm>
        </p:spPr>
        <p:txBody>
          <a:bodyPr>
            <a:normAutofit fontScale="47500" lnSpcReduction="20000"/>
          </a:bodyPr>
          <a:lstStyle/>
          <a:p>
            <a:pPr>
              <a:lnSpc>
                <a:spcPct val="120000"/>
              </a:lnSpc>
            </a:pPr>
            <a:r>
              <a:rPr lang="en-US" sz="3800" dirty="0"/>
              <a:t>We are committed to promoting diversity and inclusion in our educational offerings.</a:t>
            </a:r>
          </a:p>
          <a:p>
            <a:pPr>
              <a:lnSpc>
                <a:spcPct val="120000"/>
              </a:lnSpc>
            </a:pPr>
            <a:r>
              <a:rPr lang="en-US" sz="3800" dirty="0"/>
              <a:t>We recognize, respect, and include differences in ability, age, culture, ethnicity, gender, gender identity, sexual orientation, size, and socioeconomic characteristics.</a:t>
            </a:r>
          </a:p>
          <a:p>
            <a:pPr>
              <a:lnSpc>
                <a:spcPct val="120000"/>
              </a:lnSpc>
            </a:pPr>
            <a:r>
              <a:rPr lang="en-US" sz="3800" dirty="0"/>
              <a:t>Our goal is to promote equity and access, acknowledging historical and institutional inequities.</a:t>
            </a:r>
          </a:p>
          <a:p>
            <a:pPr>
              <a:lnSpc>
                <a:spcPct val="120000"/>
              </a:lnSpc>
            </a:pPr>
            <a:r>
              <a:rPr lang="en-US" sz="3800" dirty="0">
                <a:effectLst/>
                <a:ea typeface="Calibri" panose="020F0502020204030204" pitchFamily="34" charset="0"/>
                <a:cs typeface="Calibri" panose="020F0502020204030204" pitchFamily="34" charset="0"/>
              </a:rPr>
              <a:t>We are committed to practicing cultural humility and cultivating our cultural competence. </a:t>
            </a:r>
          </a:p>
          <a:p>
            <a:pPr>
              <a:lnSpc>
                <a:spcPct val="120000"/>
              </a:lnSpc>
            </a:pPr>
            <a:r>
              <a:rPr lang="en-US" sz="3800" dirty="0">
                <a:effectLst/>
                <a:ea typeface="Calibri" panose="020F0502020204030204" pitchFamily="34" charset="0"/>
                <a:cs typeface="Calibri" panose="020F0502020204030204" pitchFamily="34" charset="0"/>
              </a:rPr>
              <a:t>We wish to create a safe space within our community where one's beliefs, experiences, identity, and differences in ability, age, size, socio-cultural/socioeconomic characteristics, and political affiliations are considered and respected.</a:t>
            </a:r>
          </a:p>
        </p:txBody>
      </p:sp>
      <p:sp>
        <p:nvSpPr>
          <p:cNvPr id="4" name="Content Placeholder 3">
            <a:extLst>
              <a:ext uri="{FF2B5EF4-FFF2-40B4-BE49-F238E27FC236}">
                <a16:creationId xmlns:a16="http://schemas.microsoft.com/office/drawing/2014/main" id="{ED766A46-2110-B0D1-BDD4-DAA1AA3B99BB}"/>
              </a:ext>
            </a:extLst>
          </p:cNvPr>
          <p:cNvSpPr>
            <a:spLocks noGrp="1"/>
          </p:cNvSpPr>
          <p:nvPr>
            <p:ph sz="quarter" idx="2"/>
          </p:nvPr>
        </p:nvSpPr>
        <p:spPr>
          <a:xfrm>
            <a:off x="457200" y="1600200"/>
            <a:ext cx="3352800" cy="4450750"/>
          </a:xfrm>
        </p:spPr>
        <p:txBody>
          <a:bodyPr>
            <a:normAutofit fontScale="47500" lnSpcReduction="20000"/>
          </a:bodyPr>
          <a:lstStyle/>
          <a:p>
            <a:pPr marL="0" indent="0">
              <a:buNone/>
            </a:pPr>
            <a:r>
              <a:rPr lang="en-US" sz="5100" dirty="0"/>
              <a:t>Based on the IDEA Initiative inspired by CDR</a:t>
            </a:r>
          </a:p>
          <a:p>
            <a:r>
              <a:rPr lang="en-US" sz="4400" dirty="0"/>
              <a:t>Inclusion </a:t>
            </a:r>
          </a:p>
          <a:p>
            <a:r>
              <a:rPr lang="en-US" sz="4400" dirty="0"/>
              <a:t>Diversity </a:t>
            </a:r>
          </a:p>
          <a:p>
            <a:r>
              <a:rPr lang="en-US" sz="4400" dirty="0"/>
              <a:t>Equity </a:t>
            </a:r>
          </a:p>
          <a:p>
            <a:r>
              <a:rPr lang="en-US" sz="4400" dirty="0"/>
              <a:t>Access</a:t>
            </a:r>
            <a:endParaRPr lang="en-US" dirty="0"/>
          </a:p>
        </p:txBody>
      </p:sp>
      <p:pic>
        <p:nvPicPr>
          <p:cNvPr id="7" name="Content Placeholder 6" descr="Sea of hands in the middle">
            <a:extLst>
              <a:ext uri="{FF2B5EF4-FFF2-40B4-BE49-F238E27FC236}">
                <a16:creationId xmlns:a16="http://schemas.microsoft.com/office/drawing/2014/main" id="{11D65934-27AF-E27E-9E1F-AD2DB1DCE5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65" r="20497" b="-3"/>
          <a:stretch/>
        </p:blipFill>
        <p:spPr>
          <a:xfrm>
            <a:off x="762000" y="3635076"/>
            <a:ext cx="2307732" cy="2819400"/>
          </a:xfrm>
          <a:prstGeom prst="rect">
            <a:avLst/>
          </a:prstGeom>
          <a:noFill/>
        </p:spPr>
      </p:pic>
    </p:spTree>
    <p:extLst>
      <p:ext uri="{BB962C8B-B14F-4D97-AF65-F5344CB8AC3E}">
        <p14:creationId xmlns:p14="http://schemas.microsoft.com/office/powerpoint/2010/main" val="10792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Older Adults (≥65 years) with diabetes</a:t>
            </a:r>
          </a:p>
        </p:txBody>
      </p:sp>
      <p:sp>
        <p:nvSpPr>
          <p:cNvPr id="3" name="Content Placeholder 2"/>
          <p:cNvSpPr>
            <a:spLocks noGrp="1"/>
          </p:cNvSpPr>
          <p:nvPr>
            <p:ph sz="quarter" idx="1"/>
          </p:nvPr>
        </p:nvSpPr>
        <p:spPr>
          <a:xfrm>
            <a:off x="457200" y="1219200"/>
            <a:ext cx="6248400" cy="4937760"/>
          </a:xfrm>
        </p:spPr>
        <p:txBody>
          <a:bodyPr>
            <a:normAutofit lnSpcReduction="10000"/>
          </a:bodyPr>
          <a:lstStyle/>
          <a:p>
            <a:r>
              <a:rPr lang="en-US" dirty="0"/>
              <a:t>Annual screening for early detection of mild cognitive impairment or dementia</a:t>
            </a:r>
          </a:p>
          <a:p>
            <a:r>
              <a:rPr lang="en-US" dirty="0"/>
              <a:t>High priority population for depression screening and treatment</a:t>
            </a:r>
          </a:p>
          <a:p>
            <a:r>
              <a:rPr lang="en-US" dirty="0"/>
              <a:t>Avoid hypoglycemia in this high risk group</a:t>
            </a:r>
          </a:p>
          <a:p>
            <a:pPr lvl="1"/>
            <a:r>
              <a:rPr lang="en-US" dirty="0"/>
              <a:t>Prevent hypo by adjusting glycemic targets and adjusting pharmacologic interventions</a:t>
            </a:r>
          </a:p>
        </p:txBody>
      </p:sp>
      <p:pic>
        <p:nvPicPr>
          <p:cNvPr id="4" name="Picture 3"/>
          <p:cNvPicPr>
            <a:picLocks noChangeAspect="1"/>
          </p:cNvPicPr>
          <p:nvPr/>
        </p:nvPicPr>
        <p:blipFill>
          <a:blip r:embed="rId2"/>
          <a:stretch>
            <a:fillRect/>
          </a:stretch>
        </p:blipFill>
        <p:spPr>
          <a:xfrm>
            <a:off x="5798994" y="1219200"/>
            <a:ext cx="2887806" cy="2738437"/>
          </a:xfrm>
          <a:prstGeom prst="rect">
            <a:avLst/>
          </a:prstGeom>
        </p:spPr>
      </p:pic>
      <p:pic>
        <p:nvPicPr>
          <p:cNvPr id="5" name="Picture 4">
            <a:extLst>
              <a:ext uri="{FF2B5EF4-FFF2-40B4-BE49-F238E27FC236}">
                <a16:creationId xmlns:a16="http://schemas.microsoft.com/office/drawing/2014/main" id="{1955C321-BE50-5A55-7C91-B93548A60434}"/>
              </a:ext>
            </a:extLst>
          </p:cNvPr>
          <p:cNvPicPr>
            <a:picLocks noChangeAspect="1"/>
          </p:cNvPicPr>
          <p:nvPr/>
        </p:nvPicPr>
        <p:blipFill>
          <a:blip r:embed="rId3"/>
          <a:stretch>
            <a:fillRect/>
          </a:stretch>
        </p:blipFill>
        <p:spPr>
          <a:xfrm>
            <a:off x="4959895" y="6351348"/>
            <a:ext cx="3494458" cy="325242"/>
          </a:xfrm>
          <a:prstGeom prst="rect">
            <a:avLst/>
          </a:prstGeom>
        </p:spPr>
      </p:pic>
    </p:spTree>
    <p:extLst>
      <p:ext uri="{BB962C8B-B14F-4D97-AF65-F5344CB8AC3E}">
        <p14:creationId xmlns:p14="http://schemas.microsoft.com/office/powerpoint/2010/main" val="4229075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r>
              <a:rPr lang="en-US" dirty="0"/>
              <a:t>Consider the Individual</a:t>
            </a:r>
          </a:p>
        </p:txBody>
      </p:sp>
      <p:sp>
        <p:nvSpPr>
          <p:cNvPr id="3" name="Content Placeholder 2"/>
          <p:cNvSpPr>
            <a:spLocks noGrp="1"/>
          </p:cNvSpPr>
          <p:nvPr>
            <p:ph sz="quarter" idx="1"/>
          </p:nvPr>
        </p:nvSpPr>
        <p:spPr>
          <a:xfrm>
            <a:off x="477982" y="1447800"/>
            <a:ext cx="5846618" cy="5257800"/>
          </a:xfrm>
        </p:spPr>
        <p:txBody>
          <a:bodyPr>
            <a:normAutofit fontScale="92500" lnSpcReduction="10000"/>
          </a:bodyPr>
          <a:lstStyle/>
          <a:p>
            <a:pPr lvl="0"/>
            <a:r>
              <a:rPr lang="en-US" b="1" dirty="0"/>
              <a:t>Start with a thorough assessment </a:t>
            </a:r>
            <a:r>
              <a:rPr lang="en-US" dirty="0"/>
              <a:t>During the initial interview, ask questions to reveal medical, functional, mental and social domains. </a:t>
            </a:r>
          </a:p>
          <a:p>
            <a:pPr lvl="0"/>
            <a:r>
              <a:rPr lang="en-US" dirty="0"/>
              <a:t>This will help to provide a framework to determine realistic targets and best treatment approaches.</a:t>
            </a:r>
          </a:p>
          <a:p>
            <a:pPr lvl="0"/>
            <a:r>
              <a:rPr lang="en-US" dirty="0">
                <a:solidFill>
                  <a:srgbClr val="0070C0"/>
                </a:solidFill>
              </a:rPr>
              <a:t>Cognition protected when blood glucose and B/P levels are closer to target.</a:t>
            </a:r>
          </a:p>
          <a:p>
            <a:endParaRPr lang="en-US" dirty="0"/>
          </a:p>
        </p:txBody>
      </p:sp>
      <p:pic>
        <p:nvPicPr>
          <p:cNvPr id="4" name="Picture 3"/>
          <p:cNvPicPr>
            <a:picLocks noChangeAspect="1"/>
          </p:cNvPicPr>
          <p:nvPr/>
        </p:nvPicPr>
        <p:blipFill>
          <a:blip r:embed="rId2"/>
          <a:stretch>
            <a:fillRect/>
          </a:stretch>
        </p:blipFill>
        <p:spPr>
          <a:xfrm>
            <a:off x="6601542" y="3548615"/>
            <a:ext cx="1996542" cy="2493194"/>
          </a:xfrm>
          <a:prstGeom prst="rect">
            <a:avLst/>
          </a:prstGeom>
        </p:spPr>
      </p:pic>
      <p:pic>
        <p:nvPicPr>
          <p:cNvPr id="829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7358" y="1544782"/>
            <a:ext cx="2428710" cy="16776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95033A6A-C3E3-DA65-8B1A-ABB3FA26AA64}"/>
              </a:ext>
            </a:extLst>
          </p:cNvPr>
          <p:cNvPicPr>
            <a:picLocks noChangeAspect="1"/>
          </p:cNvPicPr>
          <p:nvPr/>
        </p:nvPicPr>
        <p:blipFill>
          <a:blip r:embed="rId4"/>
          <a:stretch>
            <a:fillRect/>
          </a:stretch>
        </p:blipFill>
        <p:spPr>
          <a:xfrm>
            <a:off x="5107813" y="6339545"/>
            <a:ext cx="3494458" cy="325242"/>
          </a:xfrm>
          <a:prstGeom prst="rect">
            <a:avLst/>
          </a:prstGeom>
        </p:spPr>
      </p:pic>
    </p:spTree>
    <p:extLst>
      <p:ext uri="{BB962C8B-B14F-4D97-AF65-F5344CB8AC3E}">
        <p14:creationId xmlns:p14="http://schemas.microsoft.com/office/powerpoint/2010/main" val="715483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r>
              <a:rPr lang="en-US" dirty="0"/>
              <a:t>Consider the Individual</a:t>
            </a:r>
          </a:p>
        </p:txBody>
      </p:sp>
      <p:sp>
        <p:nvSpPr>
          <p:cNvPr id="3" name="Content Placeholder 2"/>
          <p:cNvSpPr>
            <a:spLocks noGrp="1"/>
          </p:cNvSpPr>
          <p:nvPr>
            <p:ph sz="quarter" idx="1"/>
          </p:nvPr>
        </p:nvSpPr>
        <p:spPr>
          <a:xfrm>
            <a:off x="477982" y="1600200"/>
            <a:ext cx="5846618" cy="4251960"/>
          </a:xfrm>
        </p:spPr>
        <p:txBody>
          <a:bodyPr>
            <a:normAutofit/>
          </a:bodyPr>
          <a:lstStyle/>
          <a:p>
            <a:pPr lvl="0"/>
            <a:r>
              <a:rPr lang="en-US" dirty="0" err="1"/>
              <a:t>Eval</a:t>
            </a:r>
            <a:r>
              <a:rPr lang="en-US" dirty="0"/>
              <a:t> ability to afford diabetes medication, food and shelter.</a:t>
            </a:r>
          </a:p>
          <a:p>
            <a:pPr lvl="0"/>
            <a:r>
              <a:rPr lang="en-US" dirty="0"/>
              <a:t>Well phrased questions can provide  opportunities for sharing and collaborative problem solving</a:t>
            </a:r>
          </a:p>
        </p:txBody>
      </p:sp>
      <p:pic>
        <p:nvPicPr>
          <p:cNvPr id="849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6020428" y="1731818"/>
            <a:ext cx="2533022"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166D16DA-9802-814B-9D19-4312408D5CDF}"/>
              </a:ext>
            </a:extLst>
          </p:cNvPr>
          <p:cNvPicPr>
            <a:picLocks noChangeAspect="1"/>
          </p:cNvPicPr>
          <p:nvPr/>
        </p:nvPicPr>
        <p:blipFill>
          <a:blip r:embed="rId3"/>
          <a:stretch>
            <a:fillRect/>
          </a:stretch>
        </p:blipFill>
        <p:spPr>
          <a:xfrm>
            <a:off x="5257800" y="6288578"/>
            <a:ext cx="3494458" cy="325242"/>
          </a:xfrm>
          <a:prstGeom prst="rect">
            <a:avLst/>
          </a:prstGeom>
        </p:spPr>
      </p:pic>
    </p:spTree>
    <p:extLst>
      <p:ext uri="{BB962C8B-B14F-4D97-AF65-F5344CB8AC3E}">
        <p14:creationId xmlns:p14="http://schemas.microsoft.com/office/powerpoint/2010/main" val="156006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CB527-5910-45B6-AEA5-08CBA27ED131}"/>
              </a:ext>
            </a:extLst>
          </p:cNvPr>
          <p:cNvSpPr>
            <a:spLocks noGrp="1"/>
          </p:cNvSpPr>
          <p:nvPr>
            <p:ph type="title"/>
          </p:nvPr>
        </p:nvSpPr>
        <p:spPr/>
        <p:txBody>
          <a:bodyPr/>
          <a:lstStyle/>
          <a:p>
            <a:r>
              <a:rPr lang="en-US" dirty="0"/>
              <a:t>Breath and Beauty</a:t>
            </a:r>
          </a:p>
        </p:txBody>
      </p:sp>
      <p:pic>
        <p:nvPicPr>
          <p:cNvPr id="4" name="Picture 3" descr="A close up of a flower&#10;&#10;Description automatically generated">
            <a:extLst>
              <a:ext uri="{FF2B5EF4-FFF2-40B4-BE49-F238E27FC236}">
                <a16:creationId xmlns:a16="http://schemas.microsoft.com/office/drawing/2014/main" id="{264CC004-3922-45BD-8AD8-BC594325D8D0}"/>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143000" y="1295400"/>
            <a:ext cx="6629400" cy="4706874"/>
          </a:xfrm>
          <a:prstGeom prst="rect">
            <a:avLst/>
          </a:prstGeom>
        </p:spPr>
      </p:pic>
    </p:spTree>
    <p:extLst>
      <p:ext uri="{BB962C8B-B14F-4D97-AF65-F5344CB8AC3E}">
        <p14:creationId xmlns:p14="http://schemas.microsoft.com/office/powerpoint/2010/main" val="245899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Functional Considerations – Older Adults with Diabetes</a:t>
            </a:r>
          </a:p>
        </p:txBody>
      </p:sp>
      <p:sp>
        <p:nvSpPr>
          <p:cNvPr id="3" name="Content Placeholder 2"/>
          <p:cNvSpPr>
            <a:spLocks noGrp="1"/>
          </p:cNvSpPr>
          <p:nvPr>
            <p:ph sz="quarter" idx="1"/>
          </p:nvPr>
        </p:nvSpPr>
        <p:spPr>
          <a:xfrm>
            <a:off x="457200" y="1219200"/>
            <a:ext cx="6096000" cy="4937760"/>
          </a:xfrm>
        </p:spPr>
        <p:txBody>
          <a:bodyPr>
            <a:normAutofit fontScale="85000" lnSpcReduction="10000"/>
          </a:bodyPr>
          <a:lstStyle/>
          <a:p>
            <a:r>
              <a:rPr lang="en-US" dirty="0"/>
              <a:t>Peripheral Neuropathy in 50-70%</a:t>
            </a:r>
          </a:p>
          <a:p>
            <a:pPr lvl="1"/>
            <a:r>
              <a:rPr lang="en-US" dirty="0"/>
              <a:t>Postural instability which limits physical activity</a:t>
            </a:r>
          </a:p>
          <a:p>
            <a:r>
              <a:rPr lang="en-US" dirty="0"/>
              <a:t>Falls and Fractures –higher risk w/ diabetes</a:t>
            </a:r>
          </a:p>
          <a:p>
            <a:pPr lvl="1"/>
            <a:r>
              <a:rPr lang="en-US" dirty="0"/>
              <a:t>Women at risk for hip and humeral fractures</a:t>
            </a:r>
          </a:p>
          <a:p>
            <a:pPr lvl="1"/>
            <a:r>
              <a:rPr lang="en-US" dirty="0"/>
              <a:t>Consider physical therapy, balance practice</a:t>
            </a:r>
          </a:p>
          <a:p>
            <a:r>
              <a:rPr lang="en-US" dirty="0"/>
              <a:t>Polypharmacy – 6 or more drugs daily</a:t>
            </a:r>
          </a:p>
          <a:p>
            <a:pPr lvl="1"/>
            <a:r>
              <a:rPr lang="en-US" dirty="0"/>
              <a:t>Affordability, interactions, increased risk of falling</a:t>
            </a:r>
          </a:p>
          <a:p>
            <a:r>
              <a:rPr lang="en-US" dirty="0"/>
              <a:t>Visual impairment in 20%   </a:t>
            </a:r>
          </a:p>
          <a:p>
            <a:r>
              <a:rPr lang="en-US" dirty="0"/>
              <a:t>Hearing impairment twice as common</a:t>
            </a:r>
          </a:p>
          <a:p>
            <a:pPr lvl="1"/>
            <a:endParaRPr lang="en-US" dirty="0"/>
          </a:p>
        </p:txBody>
      </p:sp>
      <p:pic>
        <p:nvPicPr>
          <p:cNvPr id="5" name="Picture 4"/>
          <p:cNvPicPr>
            <a:picLocks noChangeAspect="1"/>
          </p:cNvPicPr>
          <p:nvPr/>
        </p:nvPicPr>
        <p:blipFill>
          <a:blip r:embed="rId2"/>
          <a:stretch>
            <a:fillRect/>
          </a:stretch>
        </p:blipFill>
        <p:spPr>
          <a:xfrm>
            <a:off x="6831227" y="1249680"/>
            <a:ext cx="1828800" cy="2438400"/>
          </a:xfrm>
          <a:prstGeom prst="rect">
            <a:avLst/>
          </a:prstGeom>
        </p:spPr>
      </p:pic>
      <p:pic>
        <p:nvPicPr>
          <p:cNvPr id="839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314" y="4038600"/>
            <a:ext cx="2206625" cy="174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971C86A2-B00F-09CA-CE3A-25FC98790EE5}"/>
              </a:ext>
            </a:extLst>
          </p:cNvPr>
          <p:cNvPicPr>
            <a:picLocks noChangeAspect="1"/>
          </p:cNvPicPr>
          <p:nvPr/>
        </p:nvPicPr>
        <p:blipFill>
          <a:blip r:embed="rId4"/>
          <a:stretch>
            <a:fillRect/>
          </a:stretch>
        </p:blipFill>
        <p:spPr>
          <a:xfrm>
            <a:off x="4959895" y="6351348"/>
            <a:ext cx="3494458" cy="325242"/>
          </a:xfrm>
          <a:prstGeom prst="rect">
            <a:avLst/>
          </a:prstGeom>
        </p:spPr>
      </p:pic>
    </p:spTree>
    <p:extLst>
      <p:ext uri="{BB962C8B-B14F-4D97-AF65-F5344CB8AC3E}">
        <p14:creationId xmlns:p14="http://schemas.microsoft.com/office/powerpoint/2010/main" val="2887773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Goals based on:</a:t>
            </a:r>
          </a:p>
        </p:txBody>
      </p:sp>
      <p:sp>
        <p:nvSpPr>
          <p:cNvPr id="3" name="Content Placeholder 2"/>
          <p:cNvSpPr>
            <a:spLocks noGrp="1"/>
          </p:cNvSpPr>
          <p:nvPr>
            <p:ph sz="quarter" idx="1"/>
          </p:nvPr>
        </p:nvSpPr>
        <p:spPr>
          <a:xfrm>
            <a:off x="457200" y="1219200"/>
            <a:ext cx="6553200" cy="4937760"/>
          </a:xfrm>
        </p:spPr>
        <p:txBody>
          <a:bodyPr>
            <a:normAutofit/>
          </a:bodyPr>
          <a:lstStyle/>
          <a:p>
            <a:pPr lvl="1"/>
            <a:r>
              <a:rPr lang="en-US" sz="2800" dirty="0"/>
              <a:t>Length of time living with diabetes (new onset, undiagnosed for many years or longer history)</a:t>
            </a:r>
            <a:endParaRPr lang="en-US" sz="4000" dirty="0"/>
          </a:p>
          <a:p>
            <a:pPr lvl="1"/>
            <a:r>
              <a:rPr lang="en-US" sz="2800" dirty="0"/>
              <a:t>Presence or absence of complications</a:t>
            </a:r>
            <a:endParaRPr lang="en-US" sz="4000" dirty="0"/>
          </a:p>
          <a:p>
            <a:pPr lvl="1"/>
            <a:r>
              <a:rPr lang="en-US" sz="2800" dirty="0"/>
              <a:t>Comorbidities</a:t>
            </a:r>
            <a:endParaRPr lang="en-US" sz="4000" dirty="0"/>
          </a:p>
          <a:p>
            <a:pPr lvl="1"/>
            <a:r>
              <a:rPr lang="en-US" sz="2800" dirty="0"/>
              <a:t>Degree of frailty</a:t>
            </a:r>
            <a:endParaRPr lang="en-US" sz="4000" dirty="0"/>
          </a:p>
          <a:p>
            <a:pPr lvl="1"/>
            <a:r>
              <a:rPr lang="en-US" sz="2800" dirty="0"/>
              <a:t>Cognitive function</a:t>
            </a:r>
            <a:endParaRPr lang="en-US" sz="4000" dirty="0"/>
          </a:p>
          <a:p>
            <a:pPr lvl="1"/>
            <a:r>
              <a:rPr lang="en-US" sz="2800" dirty="0"/>
              <a:t>Life expectancy (often longer than expected)</a:t>
            </a:r>
            <a:endParaRPr lang="en-US" sz="4000" dirty="0"/>
          </a:p>
          <a:p>
            <a:pPr lvl="1"/>
            <a:r>
              <a:rPr lang="en-US" sz="2800" dirty="0"/>
              <a:t>Functional status</a:t>
            </a:r>
            <a:endParaRPr lang="en-US" sz="4000" dirty="0"/>
          </a:p>
        </p:txBody>
      </p:sp>
      <p:pic>
        <p:nvPicPr>
          <p:cNvPr id="4" name="Picture 3"/>
          <p:cNvPicPr>
            <a:picLocks noChangeAspect="1"/>
          </p:cNvPicPr>
          <p:nvPr/>
        </p:nvPicPr>
        <p:blipFill>
          <a:blip r:embed="rId2"/>
          <a:stretch>
            <a:fillRect/>
          </a:stretch>
        </p:blipFill>
        <p:spPr>
          <a:xfrm>
            <a:off x="6904852" y="1676400"/>
            <a:ext cx="1799533" cy="2971800"/>
          </a:xfrm>
          <a:prstGeom prst="rect">
            <a:avLst/>
          </a:prstGeom>
        </p:spPr>
      </p:pic>
    </p:spTree>
    <p:extLst>
      <p:ext uri="{BB962C8B-B14F-4D97-AF65-F5344CB8AC3E}">
        <p14:creationId xmlns:p14="http://schemas.microsoft.com/office/powerpoint/2010/main" val="30468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740"/>
            <a:ext cx="8229600" cy="990600"/>
          </a:xfrm>
        </p:spPr>
        <p:txBody>
          <a:bodyPr/>
          <a:lstStyle/>
          <a:p>
            <a:r>
              <a:rPr lang="en-US" dirty="0"/>
              <a:t>Poll Question 4</a:t>
            </a:r>
          </a:p>
        </p:txBody>
      </p:sp>
      <p:sp>
        <p:nvSpPr>
          <p:cNvPr id="3" name="Content Placeholder 2"/>
          <p:cNvSpPr>
            <a:spLocks noGrp="1"/>
          </p:cNvSpPr>
          <p:nvPr>
            <p:ph sz="quarter" idx="1"/>
          </p:nvPr>
        </p:nvSpPr>
        <p:spPr>
          <a:xfrm>
            <a:off x="457200" y="1219200"/>
            <a:ext cx="7162800" cy="4937760"/>
          </a:xfrm>
        </p:spPr>
        <p:txBody>
          <a:bodyPr>
            <a:noAutofit/>
          </a:bodyPr>
          <a:lstStyle/>
          <a:p>
            <a:r>
              <a:rPr lang="en-US" sz="2800" dirty="0"/>
              <a:t>RT, is a healthy 74-year-old who is on metformin 1000mg BID. Has had diabetes for 11 years. Latest A1c was 7.3%  What is your response?</a:t>
            </a:r>
          </a:p>
          <a:p>
            <a:pPr lvl="1"/>
            <a:r>
              <a:rPr lang="en-US" sz="2800" dirty="0"/>
              <a:t>A. Good job, let’s get the A1c less than 7%</a:t>
            </a:r>
          </a:p>
          <a:p>
            <a:pPr lvl="1"/>
            <a:r>
              <a:rPr lang="en-US" sz="2800" dirty="0"/>
              <a:t>B. Have you been snacking more than usual?</a:t>
            </a:r>
          </a:p>
          <a:p>
            <a:pPr lvl="1"/>
            <a:r>
              <a:rPr lang="en-US" sz="2800" dirty="0"/>
              <a:t>C. What do you think about your A1c level?</a:t>
            </a:r>
          </a:p>
          <a:p>
            <a:pPr lvl="1"/>
            <a:r>
              <a:rPr lang="en-US" sz="2800" dirty="0"/>
              <a:t>D. Let’s add on another medication to get your A1c to target.</a:t>
            </a:r>
            <a:endParaRPr lang="en-US" sz="3600" dirty="0"/>
          </a:p>
        </p:txBody>
      </p:sp>
      <p:pic>
        <p:nvPicPr>
          <p:cNvPr id="4" name="Picture 3"/>
          <p:cNvPicPr>
            <a:picLocks noChangeAspect="1"/>
          </p:cNvPicPr>
          <p:nvPr/>
        </p:nvPicPr>
        <p:blipFill>
          <a:blip r:embed="rId2"/>
          <a:stretch>
            <a:fillRect/>
          </a:stretch>
        </p:blipFill>
        <p:spPr>
          <a:xfrm>
            <a:off x="7391400" y="1295400"/>
            <a:ext cx="1475360" cy="1713124"/>
          </a:xfrm>
          <a:prstGeom prst="rect">
            <a:avLst/>
          </a:prstGeom>
        </p:spPr>
      </p:pic>
      <p:sp>
        <p:nvSpPr>
          <p:cNvPr id="5" name="Oval 4">
            <a:extLst>
              <a:ext uri="{FF2B5EF4-FFF2-40B4-BE49-F238E27FC236}">
                <a16:creationId xmlns:a16="http://schemas.microsoft.com/office/drawing/2014/main" id="{057685A1-0976-4102-AB85-E04A7AC3F39C}"/>
              </a:ext>
            </a:extLst>
          </p:cNvPr>
          <p:cNvSpPr/>
          <p:nvPr/>
        </p:nvSpPr>
        <p:spPr>
          <a:xfrm>
            <a:off x="914400" y="4343400"/>
            <a:ext cx="7010400" cy="633369"/>
          </a:xfrm>
          <a:prstGeom prst="ellipse">
            <a:avLst/>
          </a:prstGeom>
          <a:noFill/>
          <a:ln w="3810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063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Healthy &amp; Intact Functional Status</a:t>
            </a:r>
          </a:p>
        </p:txBody>
      </p:sp>
      <p:sp>
        <p:nvSpPr>
          <p:cNvPr id="3" name="Content Placeholder 2"/>
          <p:cNvSpPr>
            <a:spLocks noGrp="1"/>
          </p:cNvSpPr>
          <p:nvPr>
            <p:ph sz="quarter" idx="1"/>
          </p:nvPr>
        </p:nvSpPr>
        <p:spPr>
          <a:xfrm>
            <a:off x="457200" y="1219200"/>
            <a:ext cx="6096000" cy="5181600"/>
          </a:xfrm>
        </p:spPr>
        <p:txBody>
          <a:bodyPr>
            <a:normAutofit fontScale="77500" lnSpcReduction="20000"/>
          </a:bodyPr>
          <a:lstStyle/>
          <a:p>
            <a:r>
              <a:rPr lang="en-US" dirty="0"/>
              <a:t>Set more intensive goals if:</a:t>
            </a:r>
          </a:p>
          <a:p>
            <a:pPr lvl="1"/>
            <a:r>
              <a:rPr lang="en-US" dirty="0"/>
              <a:t>Intact cognitive and physical function</a:t>
            </a:r>
          </a:p>
          <a:p>
            <a:pPr lvl="1"/>
            <a:r>
              <a:rPr lang="en-US" dirty="0"/>
              <a:t>Expected to live long enough to reap benefits of intensive management, </a:t>
            </a:r>
          </a:p>
          <a:p>
            <a:pPr>
              <a:lnSpc>
                <a:spcPct val="120000"/>
              </a:lnSpc>
            </a:pPr>
            <a:r>
              <a:rPr lang="en-US" dirty="0"/>
              <a:t>Ongoing follow-up to eval safety, CV risk reduction and hypoglycemia frequency  </a:t>
            </a:r>
            <a:br>
              <a:rPr lang="en-US" dirty="0"/>
            </a:br>
            <a:endParaRPr lang="en-US" dirty="0"/>
          </a:p>
          <a:p>
            <a:pPr lvl="0"/>
            <a:r>
              <a:rPr lang="en-US" sz="3300" b="1" dirty="0"/>
              <a:t>Goals:</a:t>
            </a:r>
          </a:p>
          <a:p>
            <a:pPr lvl="1"/>
            <a:r>
              <a:rPr lang="en-US" sz="3300" dirty="0"/>
              <a:t>Reasonable A1c goal &lt;7.0 - 7.5%, </a:t>
            </a:r>
          </a:p>
          <a:p>
            <a:pPr lvl="1"/>
            <a:r>
              <a:rPr lang="en-US" sz="3300" dirty="0"/>
              <a:t>Fasting BG 80 – 130 </a:t>
            </a:r>
          </a:p>
          <a:p>
            <a:pPr lvl="1"/>
            <a:r>
              <a:rPr lang="en-US" sz="3300" dirty="0"/>
              <a:t>Bedtime Glucose 80-180 </a:t>
            </a:r>
          </a:p>
          <a:p>
            <a:pPr lvl="1"/>
            <a:r>
              <a:rPr lang="en-US" sz="3300" dirty="0"/>
              <a:t>Blood Pressure &lt; 130/80</a:t>
            </a:r>
          </a:p>
          <a:p>
            <a:pPr lvl="1"/>
            <a:r>
              <a:rPr lang="en-US" sz="3300" dirty="0"/>
              <a:t>Statin unless contraindicated or not tolerated</a:t>
            </a:r>
          </a:p>
          <a:p>
            <a:endParaRPr lang="en-US" dirty="0"/>
          </a:p>
        </p:txBody>
      </p:sp>
      <p:pic>
        <p:nvPicPr>
          <p:cNvPr id="4" name="Picture 3"/>
          <p:cNvPicPr>
            <a:picLocks noChangeAspect="1"/>
          </p:cNvPicPr>
          <p:nvPr/>
        </p:nvPicPr>
        <p:blipFill>
          <a:blip r:embed="rId2"/>
          <a:stretch>
            <a:fillRect/>
          </a:stretch>
        </p:blipFill>
        <p:spPr>
          <a:xfrm>
            <a:off x="6470227" y="1253836"/>
            <a:ext cx="2216573" cy="3200400"/>
          </a:xfrm>
          <a:prstGeom prst="rect">
            <a:avLst/>
          </a:prstGeom>
        </p:spPr>
      </p:pic>
      <p:pic>
        <p:nvPicPr>
          <p:cNvPr id="5" name="Picture 4"/>
          <p:cNvPicPr>
            <a:picLocks noChangeAspect="1"/>
          </p:cNvPicPr>
          <p:nvPr/>
        </p:nvPicPr>
        <p:blipFill>
          <a:blip r:embed="rId3"/>
          <a:stretch>
            <a:fillRect/>
          </a:stretch>
        </p:blipFill>
        <p:spPr>
          <a:xfrm>
            <a:off x="6392508" y="1239795"/>
            <a:ext cx="2294292" cy="3713205"/>
          </a:xfrm>
          <a:prstGeom prst="rect">
            <a:avLst/>
          </a:prstGeom>
        </p:spPr>
      </p:pic>
      <p:pic>
        <p:nvPicPr>
          <p:cNvPr id="7" name="Picture 6">
            <a:extLst>
              <a:ext uri="{FF2B5EF4-FFF2-40B4-BE49-F238E27FC236}">
                <a16:creationId xmlns:a16="http://schemas.microsoft.com/office/drawing/2014/main" id="{201C9FA1-729C-F876-480D-DCC0AA8719BC}"/>
              </a:ext>
            </a:extLst>
          </p:cNvPr>
          <p:cNvPicPr>
            <a:picLocks noChangeAspect="1"/>
          </p:cNvPicPr>
          <p:nvPr/>
        </p:nvPicPr>
        <p:blipFill>
          <a:blip r:embed="rId4"/>
          <a:stretch>
            <a:fillRect/>
          </a:stretch>
        </p:blipFill>
        <p:spPr>
          <a:xfrm>
            <a:off x="4959895" y="6351348"/>
            <a:ext cx="3494458" cy="325242"/>
          </a:xfrm>
          <a:prstGeom prst="rect">
            <a:avLst/>
          </a:prstGeom>
        </p:spPr>
      </p:pic>
    </p:spTree>
    <p:extLst>
      <p:ext uri="{BB962C8B-B14F-4D97-AF65-F5344CB8AC3E}">
        <p14:creationId xmlns:p14="http://schemas.microsoft.com/office/powerpoint/2010/main" val="254206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5</a:t>
            </a:r>
          </a:p>
        </p:txBody>
      </p:sp>
      <p:sp>
        <p:nvSpPr>
          <p:cNvPr id="3" name="Content Placeholder 2"/>
          <p:cNvSpPr>
            <a:spLocks noGrp="1"/>
          </p:cNvSpPr>
          <p:nvPr>
            <p:ph sz="quarter" idx="1"/>
          </p:nvPr>
        </p:nvSpPr>
        <p:spPr>
          <a:xfrm>
            <a:off x="457200" y="1219200"/>
            <a:ext cx="6477000" cy="4937760"/>
          </a:xfrm>
        </p:spPr>
        <p:txBody>
          <a:bodyPr>
            <a:normAutofit fontScale="85000" lnSpcReduction="10000"/>
          </a:bodyPr>
          <a:lstStyle/>
          <a:p>
            <a:r>
              <a:rPr lang="en-US" dirty="0"/>
              <a:t>HR is a 78-year-old with a stroke and limited cognition. Has had diabetes for 8 years and is on intensive insulin therapy:  Humalog coverage at meals and Lantus at night. A1c is 6.2%. Has a part time care taker. What do you suggest?</a:t>
            </a:r>
          </a:p>
          <a:p>
            <a:r>
              <a:rPr lang="en-US" dirty="0"/>
              <a:t>A. Evaluate food intake</a:t>
            </a:r>
          </a:p>
          <a:p>
            <a:r>
              <a:rPr lang="en-US" dirty="0"/>
              <a:t>B. Discuss de-intensifying insulin regimen </a:t>
            </a:r>
          </a:p>
          <a:p>
            <a:r>
              <a:rPr lang="en-US" dirty="0"/>
              <a:t>C. Move Lantus to morning</a:t>
            </a:r>
          </a:p>
          <a:p>
            <a:r>
              <a:rPr lang="en-US" dirty="0"/>
              <a:t>D. Stop insulin and start on oral medications</a:t>
            </a:r>
          </a:p>
          <a:p>
            <a:endParaRPr lang="en-US" dirty="0"/>
          </a:p>
        </p:txBody>
      </p:sp>
      <p:pic>
        <p:nvPicPr>
          <p:cNvPr id="4" name="Picture 3"/>
          <p:cNvPicPr>
            <a:picLocks noChangeAspect="1"/>
          </p:cNvPicPr>
          <p:nvPr/>
        </p:nvPicPr>
        <p:blipFill>
          <a:blip r:embed="rId2"/>
          <a:stretch>
            <a:fillRect/>
          </a:stretch>
        </p:blipFill>
        <p:spPr>
          <a:xfrm>
            <a:off x="7211440" y="1447800"/>
            <a:ext cx="1475360" cy="1713124"/>
          </a:xfrm>
          <a:prstGeom prst="rect">
            <a:avLst/>
          </a:prstGeom>
        </p:spPr>
      </p:pic>
      <p:sp>
        <p:nvSpPr>
          <p:cNvPr id="5" name="Oval 4">
            <a:extLst>
              <a:ext uri="{FF2B5EF4-FFF2-40B4-BE49-F238E27FC236}">
                <a16:creationId xmlns:a16="http://schemas.microsoft.com/office/drawing/2014/main" id="{F579CAA6-9029-4F86-88A7-0683C14F641A}"/>
              </a:ext>
            </a:extLst>
          </p:cNvPr>
          <p:cNvSpPr/>
          <p:nvPr/>
        </p:nvSpPr>
        <p:spPr>
          <a:xfrm>
            <a:off x="228600" y="3886200"/>
            <a:ext cx="7084503" cy="633369"/>
          </a:xfrm>
          <a:prstGeom prst="ellipse">
            <a:avLst/>
          </a:prstGeom>
          <a:noFill/>
          <a:ln w="3810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0526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t>Patients with Complications and Reduced Functionality  - Less Intense Goals</a:t>
            </a:r>
            <a:endParaRPr lang="en-US" sz="3200" dirty="0"/>
          </a:p>
        </p:txBody>
      </p:sp>
      <p:sp>
        <p:nvSpPr>
          <p:cNvPr id="3" name="Content Placeholder 2"/>
          <p:cNvSpPr>
            <a:spLocks noGrp="1"/>
          </p:cNvSpPr>
          <p:nvPr>
            <p:ph sz="quarter" idx="1"/>
          </p:nvPr>
        </p:nvSpPr>
        <p:spPr>
          <a:xfrm>
            <a:off x="457200" y="1219200"/>
            <a:ext cx="5271425" cy="5181600"/>
          </a:xfrm>
        </p:spPr>
        <p:txBody>
          <a:bodyPr>
            <a:normAutofit/>
          </a:bodyPr>
          <a:lstStyle/>
          <a:p>
            <a:r>
              <a:rPr lang="en-US" dirty="0"/>
              <a:t>For older adults with </a:t>
            </a:r>
          </a:p>
          <a:p>
            <a:pPr lvl="1"/>
            <a:r>
              <a:rPr lang="en-US" dirty="0"/>
              <a:t>advanced diabetes complications,</a:t>
            </a:r>
          </a:p>
          <a:p>
            <a:pPr lvl="1"/>
            <a:r>
              <a:rPr lang="en-US" dirty="0"/>
              <a:t>life-limiting illnesses</a:t>
            </a:r>
          </a:p>
          <a:p>
            <a:pPr lvl="1"/>
            <a:r>
              <a:rPr lang="en-US" dirty="0"/>
              <a:t>substantial cognitive, functional impairment.</a:t>
            </a:r>
          </a:p>
          <a:p>
            <a:r>
              <a:rPr lang="en-US" sz="2600" dirty="0"/>
              <a:t>Less likely to benefit from reduced risk of microvascular complications</a:t>
            </a:r>
          </a:p>
          <a:p>
            <a:r>
              <a:rPr lang="en-US" sz="2600" dirty="0"/>
              <a:t>At higher risk of hypoglycemia, hypotension and adverse effects from polypharmacy</a:t>
            </a:r>
          </a:p>
          <a:p>
            <a:endParaRPr lang="en-US" sz="2600" dirty="0"/>
          </a:p>
        </p:txBody>
      </p:sp>
      <p:pic>
        <p:nvPicPr>
          <p:cNvPr id="4" name="Picture 3"/>
          <p:cNvPicPr>
            <a:picLocks noChangeAspect="1"/>
          </p:cNvPicPr>
          <p:nvPr/>
        </p:nvPicPr>
        <p:blipFill>
          <a:blip r:embed="rId2"/>
          <a:stretch>
            <a:fillRect/>
          </a:stretch>
        </p:blipFill>
        <p:spPr>
          <a:xfrm>
            <a:off x="5728625" y="1231710"/>
            <a:ext cx="2976372" cy="2362200"/>
          </a:xfrm>
          <a:prstGeom prst="rect">
            <a:avLst/>
          </a:prstGeom>
        </p:spPr>
      </p:pic>
      <p:pic>
        <p:nvPicPr>
          <p:cNvPr id="6" name="Picture 5">
            <a:extLst>
              <a:ext uri="{FF2B5EF4-FFF2-40B4-BE49-F238E27FC236}">
                <a16:creationId xmlns:a16="http://schemas.microsoft.com/office/drawing/2014/main" id="{F028EBD0-5FB3-0B46-C985-3EB26FDD566B}"/>
              </a:ext>
            </a:extLst>
          </p:cNvPr>
          <p:cNvPicPr>
            <a:picLocks noChangeAspect="1"/>
          </p:cNvPicPr>
          <p:nvPr/>
        </p:nvPicPr>
        <p:blipFill>
          <a:blip r:embed="rId3"/>
          <a:stretch>
            <a:fillRect/>
          </a:stretch>
        </p:blipFill>
        <p:spPr>
          <a:xfrm>
            <a:off x="4959895" y="6351348"/>
            <a:ext cx="3494458" cy="325242"/>
          </a:xfrm>
          <a:prstGeom prst="rect">
            <a:avLst/>
          </a:prstGeom>
        </p:spPr>
      </p:pic>
    </p:spTree>
    <p:extLst>
      <p:ext uri="{BB962C8B-B14F-4D97-AF65-F5344CB8AC3E}">
        <p14:creationId xmlns:p14="http://schemas.microsoft.com/office/powerpoint/2010/main" val="3726529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02EF6-8C3A-4229-95FD-2FAA7A225574}"/>
              </a:ext>
            </a:extLst>
          </p:cNvPr>
          <p:cNvSpPr>
            <a:spLocks noGrp="1"/>
          </p:cNvSpPr>
          <p:nvPr>
            <p:ph type="title"/>
          </p:nvPr>
        </p:nvSpPr>
        <p:spPr>
          <a:xfrm>
            <a:off x="457200" y="500856"/>
            <a:ext cx="8229600" cy="674688"/>
          </a:xfrm>
        </p:spPr>
        <p:txBody>
          <a:bodyPr anchor="ctr">
            <a:normAutofit/>
          </a:bodyPr>
          <a:lstStyle/>
          <a:p>
            <a:pPr>
              <a:lnSpc>
                <a:spcPct val="90000"/>
              </a:lnSpc>
            </a:pPr>
            <a:r>
              <a:rPr lang="en-US" sz="4100"/>
              <a:t>Conflict of Interest?</a:t>
            </a:r>
          </a:p>
        </p:txBody>
      </p:sp>
      <p:sp>
        <p:nvSpPr>
          <p:cNvPr id="3" name="Content Placeholder 2">
            <a:extLst>
              <a:ext uri="{FF2B5EF4-FFF2-40B4-BE49-F238E27FC236}">
                <a16:creationId xmlns:a16="http://schemas.microsoft.com/office/drawing/2014/main" id="{531BC315-5AB0-4A90-AB8E-FB1FCC2C2102}"/>
              </a:ext>
            </a:extLst>
          </p:cNvPr>
          <p:cNvSpPr>
            <a:spLocks noGrp="1"/>
          </p:cNvSpPr>
          <p:nvPr>
            <p:ph type="body" sz="half" idx="2"/>
          </p:nvPr>
        </p:nvSpPr>
        <p:spPr>
          <a:xfrm>
            <a:off x="457200" y="1219200"/>
            <a:ext cx="8229600" cy="533400"/>
          </a:xfrm>
        </p:spPr>
        <p:txBody>
          <a:bodyPr anchor="ctr">
            <a:normAutofit/>
          </a:bodyPr>
          <a:lstStyle/>
          <a:p>
            <a:pPr>
              <a:lnSpc>
                <a:spcPct val="90000"/>
              </a:lnSpc>
            </a:pPr>
            <a:r>
              <a:rPr lang="en-US" dirty="0"/>
              <a:t>Nope. Coach Beverly has no conflict to disclose.</a:t>
            </a:r>
            <a:endParaRPr lang="en-US"/>
          </a:p>
        </p:txBody>
      </p:sp>
      <p:pic>
        <p:nvPicPr>
          <p:cNvPr id="8" name="Picture 7" descr="Close-up of bed of tulips in shades of red and yellow">
            <a:extLst>
              <a:ext uri="{FF2B5EF4-FFF2-40B4-BE49-F238E27FC236}">
                <a16:creationId xmlns:a16="http://schemas.microsoft.com/office/drawing/2014/main" id="{BBA6600D-CC2E-A694-2346-3CCC68DB7C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7300" y="1752600"/>
            <a:ext cx="6629400" cy="4403109"/>
          </a:xfrm>
          <a:prstGeom prst="rect">
            <a:avLst/>
          </a:prstGeom>
        </p:spPr>
      </p:pic>
    </p:spTree>
    <p:extLst>
      <p:ext uri="{BB962C8B-B14F-4D97-AF65-F5344CB8AC3E}">
        <p14:creationId xmlns:p14="http://schemas.microsoft.com/office/powerpoint/2010/main" val="1879986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Older Adults with Complications and Reduced Functionality  - Less Intense Goals</a:t>
            </a:r>
            <a:endParaRPr lang="en-US" sz="3600" dirty="0"/>
          </a:p>
        </p:txBody>
      </p:sp>
      <p:sp>
        <p:nvSpPr>
          <p:cNvPr id="3" name="Content Placeholder 2"/>
          <p:cNvSpPr>
            <a:spLocks noGrp="1"/>
          </p:cNvSpPr>
          <p:nvPr>
            <p:ph sz="quarter" idx="1"/>
          </p:nvPr>
        </p:nvSpPr>
        <p:spPr>
          <a:xfrm>
            <a:off x="533400" y="1248770"/>
            <a:ext cx="5105400" cy="5486400"/>
          </a:xfrm>
        </p:spPr>
        <p:txBody>
          <a:bodyPr>
            <a:normAutofit lnSpcReduction="10000"/>
          </a:bodyPr>
          <a:lstStyle/>
          <a:p>
            <a:r>
              <a:rPr lang="en-US" dirty="0"/>
              <a:t>Intermediate remaining life expectancy, high treatment burden, hypo and fall risk.</a:t>
            </a:r>
          </a:p>
          <a:p>
            <a:r>
              <a:rPr lang="en-US" dirty="0"/>
              <a:t>Consider DE-Intensification</a:t>
            </a:r>
          </a:p>
          <a:p>
            <a:r>
              <a:rPr lang="en-US" dirty="0"/>
              <a:t>Goals:</a:t>
            </a:r>
          </a:p>
          <a:p>
            <a:pPr lvl="1"/>
            <a:r>
              <a:rPr lang="en-US" sz="3000" dirty="0"/>
              <a:t>Reasonable A1c goal &lt;8.0% </a:t>
            </a:r>
          </a:p>
          <a:p>
            <a:pPr lvl="1"/>
            <a:r>
              <a:rPr lang="en-US" sz="3000" dirty="0"/>
              <a:t>Fasting BG 90 – 150 </a:t>
            </a:r>
          </a:p>
          <a:p>
            <a:pPr lvl="1"/>
            <a:r>
              <a:rPr lang="en-US" sz="3000" dirty="0"/>
              <a:t>Bedtime BG 100-180</a:t>
            </a:r>
          </a:p>
          <a:p>
            <a:pPr lvl="1"/>
            <a:r>
              <a:rPr lang="en-US" sz="3000" dirty="0"/>
              <a:t>Blood Pressure &lt; 130/80 </a:t>
            </a:r>
          </a:p>
          <a:p>
            <a:pPr lvl="1"/>
            <a:r>
              <a:rPr lang="en-US" sz="3000" dirty="0"/>
              <a:t>Statin </a:t>
            </a:r>
            <a:r>
              <a:rPr lang="en-US" sz="2200" dirty="0"/>
              <a:t>unless contraindicated or not tolerated</a:t>
            </a:r>
          </a:p>
          <a:p>
            <a:endParaRPr lang="en-US" dirty="0"/>
          </a:p>
        </p:txBody>
      </p:sp>
      <p:pic>
        <p:nvPicPr>
          <p:cNvPr id="5" name="Picture 4"/>
          <p:cNvPicPr>
            <a:picLocks noChangeAspect="1"/>
          </p:cNvPicPr>
          <p:nvPr/>
        </p:nvPicPr>
        <p:blipFill>
          <a:blip r:embed="rId2"/>
          <a:stretch>
            <a:fillRect/>
          </a:stretch>
        </p:blipFill>
        <p:spPr>
          <a:xfrm>
            <a:off x="5829300" y="1248770"/>
            <a:ext cx="2857500" cy="1905000"/>
          </a:xfrm>
          <a:prstGeom prst="rect">
            <a:avLst/>
          </a:prstGeom>
        </p:spPr>
      </p:pic>
      <p:pic>
        <p:nvPicPr>
          <p:cNvPr id="6" name="Picture 5">
            <a:extLst>
              <a:ext uri="{FF2B5EF4-FFF2-40B4-BE49-F238E27FC236}">
                <a16:creationId xmlns:a16="http://schemas.microsoft.com/office/drawing/2014/main" id="{AD34E556-0CAE-C242-8A4F-39A33F3FE3BF}"/>
              </a:ext>
            </a:extLst>
          </p:cNvPr>
          <p:cNvPicPr>
            <a:picLocks noChangeAspect="1"/>
          </p:cNvPicPr>
          <p:nvPr/>
        </p:nvPicPr>
        <p:blipFill>
          <a:blip r:embed="rId3"/>
          <a:stretch>
            <a:fillRect/>
          </a:stretch>
        </p:blipFill>
        <p:spPr>
          <a:xfrm>
            <a:off x="4959895" y="6351348"/>
            <a:ext cx="3494458" cy="325242"/>
          </a:xfrm>
          <a:prstGeom prst="rect">
            <a:avLst/>
          </a:prstGeom>
        </p:spPr>
      </p:pic>
    </p:spTree>
    <p:extLst>
      <p:ext uri="{BB962C8B-B14F-4D97-AF65-F5344CB8AC3E}">
        <p14:creationId xmlns:p14="http://schemas.microsoft.com/office/powerpoint/2010/main" val="22966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Very Complex </a:t>
            </a:r>
            <a:r>
              <a:rPr lang="en-US" dirty="0" err="1"/>
              <a:t>Inds</a:t>
            </a:r>
            <a:r>
              <a:rPr lang="en-US" dirty="0"/>
              <a:t> with Poor Health</a:t>
            </a:r>
          </a:p>
        </p:txBody>
      </p:sp>
      <p:sp>
        <p:nvSpPr>
          <p:cNvPr id="3" name="Content Placeholder 2"/>
          <p:cNvSpPr>
            <a:spLocks noGrp="1"/>
          </p:cNvSpPr>
          <p:nvPr>
            <p:ph sz="quarter" idx="1"/>
          </p:nvPr>
        </p:nvSpPr>
        <p:spPr>
          <a:xfrm>
            <a:off x="457200" y="1219200"/>
            <a:ext cx="7543800" cy="5334000"/>
          </a:xfrm>
        </p:spPr>
        <p:txBody>
          <a:bodyPr>
            <a:normAutofit fontScale="92500" lnSpcReduction="10000"/>
          </a:bodyPr>
          <a:lstStyle/>
          <a:p>
            <a:r>
              <a:rPr lang="en-US" dirty="0"/>
              <a:t>For people with:</a:t>
            </a:r>
          </a:p>
          <a:p>
            <a:pPr lvl="1"/>
            <a:r>
              <a:rPr lang="en-US" dirty="0"/>
              <a:t>limited life expectancy and end stage chronic illnesses, benefit uncertain</a:t>
            </a:r>
          </a:p>
          <a:p>
            <a:r>
              <a:rPr lang="en-US" dirty="0"/>
              <a:t>Focus on quality of life and avoidance of hypo &amp; hyperglycemic crisis.</a:t>
            </a:r>
          </a:p>
          <a:p>
            <a:pPr lvl="0"/>
            <a:r>
              <a:rPr lang="en-US" dirty="0"/>
              <a:t>Goals:</a:t>
            </a:r>
          </a:p>
          <a:p>
            <a:pPr lvl="1"/>
            <a:r>
              <a:rPr lang="en-US" dirty="0"/>
              <a:t>No A1C target, avoid hypo and </a:t>
            </a:r>
            <a:br>
              <a:rPr lang="en-US" dirty="0"/>
            </a:br>
            <a:r>
              <a:rPr lang="en-US" dirty="0"/>
              <a:t>hyperglycemia for comfort</a:t>
            </a:r>
          </a:p>
          <a:p>
            <a:pPr lvl="1"/>
            <a:r>
              <a:rPr lang="en-US" dirty="0"/>
              <a:t>Fasting BG 100 – 180 </a:t>
            </a:r>
          </a:p>
          <a:p>
            <a:pPr lvl="1"/>
            <a:r>
              <a:rPr lang="en-US" dirty="0"/>
              <a:t>Bedtime BG 110-200</a:t>
            </a:r>
          </a:p>
          <a:p>
            <a:pPr lvl="1"/>
            <a:r>
              <a:rPr lang="en-US" dirty="0"/>
              <a:t>Blood Pressure &lt; 140/90 </a:t>
            </a:r>
          </a:p>
          <a:p>
            <a:pPr lvl="1"/>
            <a:r>
              <a:rPr lang="en-US" dirty="0"/>
              <a:t>Consider likely benefit of </a:t>
            </a:r>
            <a:br>
              <a:rPr lang="en-US" dirty="0"/>
            </a:br>
            <a:r>
              <a:rPr lang="en-US" dirty="0"/>
              <a:t>statin unless contraindicated or not tolerated</a:t>
            </a:r>
          </a:p>
          <a:p>
            <a:endParaRPr lang="en-US" dirty="0"/>
          </a:p>
        </p:txBody>
      </p:sp>
      <p:pic>
        <p:nvPicPr>
          <p:cNvPr id="5" name="Picture 4"/>
          <p:cNvPicPr>
            <a:picLocks noChangeAspect="1"/>
          </p:cNvPicPr>
          <p:nvPr/>
        </p:nvPicPr>
        <p:blipFill>
          <a:blip r:embed="rId2"/>
          <a:stretch>
            <a:fillRect/>
          </a:stretch>
        </p:blipFill>
        <p:spPr>
          <a:xfrm>
            <a:off x="5211792" y="3124200"/>
            <a:ext cx="3505200" cy="2103120"/>
          </a:xfrm>
          <a:prstGeom prst="rect">
            <a:avLst/>
          </a:prstGeom>
        </p:spPr>
      </p:pic>
      <p:pic>
        <p:nvPicPr>
          <p:cNvPr id="6" name="Picture 5">
            <a:extLst>
              <a:ext uri="{FF2B5EF4-FFF2-40B4-BE49-F238E27FC236}">
                <a16:creationId xmlns:a16="http://schemas.microsoft.com/office/drawing/2014/main" id="{03D032AE-67DE-7CCD-615B-01D0E5DBD72F}"/>
              </a:ext>
            </a:extLst>
          </p:cNvPr>
          <p:cNvPicPr>
            <a:picLocks noChangeAspect="1"/>
          </p:cNvPicPr>
          <p:nvPr/>
        </p:nvPicPr>
        <p:blipFill>
          <a:blip r:embed="rId3"/>
          <a:stretch>
            <a:fillRect/>
          </a:stretch>
        </p:blipFill>
        <p:spPr>
          <a:xfrm>
            <a:off x="5334000" y="6432274"/>
            <a:ext cx="3494458" cy="325242"/>
          </a:xfrm>
          <a:prstGeom prst="rect">
            <a:avLst/>
          </a:prstGeom>
        </p:spPr>
      </p:pic>
    </p:spTree>
    <p:extLst>
      <p:ext uri="{BB962C8B-B14F-4D97-AF65-F5344CB8AC3E}">
        <p14:creationId xmlns:p14="http://schemas.microsoft.com/office/powerpoint/2010/main" val="369370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ADA Recommendations – End of Life</a:t>
            </a:r>
          </a:p>
        </p:txBody>
      </p:sp>
      <p:sp>
        <p:nvSpPr>
          <p:cNvPr id="3" name="Content Placeholder 2"/>
          <p:cNvSpPr>
            <a:spLocks noGrp="1"/>
          </p:cNvSpPr>
          <p:nvPr>
            <p:ph sz="quarter" idx="1"/>
          </p:nvPr>
        </p:nvSpPr>
        <p:spPr>
          <a:xfrm>
            <a:off x="457200" y="1219200"/>
            <a:ext cx="3657600" cy="4937760"/>
          </a:xfrm>
        </p:spPr>
        <p:txBody>
          <a:bodyPr>
            <a:normAutofit lnSpcReduction="10000"/>
          </a:bodyPr>
          <a:lstStyle/>
          <a:p>
            <a:r>
              <a:rPr lang="en-US" dirty="0"/>
              <a:t>Overall comfort, prevention of distressing symptoms, and preservation of quality of life and dignity are primary goals for diabetes management at the end of life. </a:t>
            </a:r>
          </a:p>
        </p:txBody>
      </p:sp>
      <p:pic>
        <p:nvPicPr>
          <p:cNvPr id="4" name="Picture 3"/>
          <p:cNvPicPr>
            <a:picLocks noChangeAspect="1"/>
          </p:cNvPicPr>
          <p:nvPr/>
        </p:nvPicPr>
        <p:blipFill>
          <a:blip r:embed="rId3"/>
          <a:stretch>
            <a:fillRect/>
          </a:stretch>
        </p:blipFill>
        <p:spPr>
          <a:xfrm>
            <a:off x="4419600" y="1371600"/>
            <a:ext cx="4189467" cy="2438400"/>
          </a:xfrm>
          <a:prstGeom prst="rect">
            <a:avLst/>
          </a:prstGeom>
        </p:spPr>
      </p:pic>
    </p:spTree>
    <p:custDataLst>
      <p:tags r:id="rId1"/>
    </p:custDataLst>
    <p:extLst>
      <p:ext uri="{BB962C8B-B14F-4D97-AF65-F5344CB8AC3E}">
        <p14:creationId xmlns:p14="http://schemas.microsoft.com/office/powerpoint/2010/main" val="87222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ADA Recommendations – Long Term Care Facilities</a:t>
            </a:r>
          </a:p>
        </p:txBody>
      </p:sp>
      <p:sp>
        <p:nvSpPr>
          <p:cNvPr id="3" name="Content Placeholder 2"/>
          <p:cNvSpPr>
            <a:spLocks noGrp="1"/>
          </p:cNvSpPr>
          <p:nvPr>
            <p:ph sz="quarter" idx="1"/>
          </p:nvPr>
        </p:nvSpPr>
        <p:spPr>
          <a:xfrm>
            <a:off x="457200" y="1219200"/>
            <a:ext cx="5029200" cy="4937760"/>
          </a:xfrm>
        </p:spPr>
        <p:txBody>
          <a:bodyPr>
            <a:normAutofit fontScale="92500"/>
          </a:bodyPr>
          <a:lstStyle/>
          <a:p>
            <a:r>
              <a:rPr lang="en-US" dirty="0"/>
              <a:t>Provide diabetes education to staff (including for devices)</a:t>
            </a:r>
          </a:p>
          <a:p>
            <a:r>
              <a:rPr lang="en-US" dirty="0"/>
              <a:t>People with diabetes residing in long-term care facilities need:</a:t>
            </a:r>
          </a:p>
          <a:p>
            <a:pPr lvl="1"/>
            <a:r>
              <a:rPr lang="en-US" dirty="0"/>
              <a:t>careful assessment to establish   glycemic goals </a:t>
            </a:r>
          </a:p>
          <a:p>
            <a:pPr lvl="1"/>
            <a:r>
              <a:rPr lang="en-US" dirty="0"/>
              <a:t>make appropriate choices of glucose-lowering agents based on their clinical and functional status.</a:t>
            </a:r>
          </a:p>
          <a:p>
            <a:pPr lvl="1"/>
            <a:r>
              <a:rPr lang="en-US" dirty="0"/>
              <a:t>Evaluation of frequency of BGM</a:t>
            </a:r>
          </a:p>
        </p:txBody>
      </p:sp>
      <p:pic>
        <p:nvPicPr>
          <p:cNvPr id="4" name="Picture 3"/>
          <p:cNvPicPr>
            <a:picLocks noChangeAspect="1"/>
          </p:cNvPicPr>
          <p:nvPr/>
        </p:nvPicPr>
        <p:blipFill>
          <a:blip r:embed="rId3"/>
          <a:stretch>
            <a:fillRect/>
          </a:stretch>
        </p:blipFill>
        <p:spPr>
          <a:xfrm>
            <a:off x="5509054" y="1371600"/>
            <a:ext cx="3095625" cy="1905000"/>
          </a:xfrm>
          <a:prstGeom prst="rect">
            <a:avLst/>
          </a:prstGeom>
        </p:spPr>
      </p:pic>
      <p:pic>
        <p:nvPicPr>
          <p:cNvPr id="6" name="Picture 5">
            <a:extLst>
              <a:ext uri="{FF2B5EF4-FFF2-40B4-BE49-F238E27FC236}">
                <a16:creationId xmlns:a16="http://schemas.microsoft.com/office/drawing/2014/main" id="{D48E51A3-2F5D-ECAA-AD97-84529F36BB9E}"/>
              </a:ext>
            </a:extLst>
          </p:cNvPr>
          <p:cNvPicPr>
            <a:picLocks noChangeAspect="1"/>
          </p:cNvPicPr>
          <p:nvPr/>
        </p:nvPicPr>
        <p:blipFill>
          <a:blip r:embed="rId4"/>
          <a:stretch>
            <a:fillRect/>
          </a:stretch>
        </p:blipFill>
        <p:spPr>
          <a:xfrm>
            <a:off x="4959895" y="6351348"/>
            <a:ext cx="3494458" cy="325242"/>
          </a:xfrm>
          <a:prstGeom prst="rect">
            <a:avLst/>
          </a:prstGeom>
        </p:spPr>
      </p:pic>
    </p:spTree>
    <p:custDataLst>
      <p:tags r:id="rId1"/>
    </p:custDataLst>
    <p:extLst>
      <p:ext uri="{BB962C8B-B14F-4D97-AF65-F5344CB8AC3E}">
        <p14:creationId xmlns:p14="http://schemas.microsoft.com/office/powerpoint/2010/main" val="8465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Long Term Care Consideration  </a:t>
            </a:r>
          </a:p>
        </p:txBody>
      </p:sp>
      <p:sp>
        <p:nvSpPr>
          <p:cNvPr id="3" name="Content Placeholder 2"/>
          <p:cNvSpPr>
            <a:spLocks noGrp="1"/>
          </p:cNvSpPr>
          <p:nvPr>
            <p:ph sz="quarter" idx="1"/>
          </p:nvPr>
        </p:nvSpPr>
        <p:spPr>
          <a:xfrm>
            <a:off x="457200" y="1219200"/>
            <a:ext cx="6477000" cy="5257800"/>
          </a:xfrm>
        </p:spPr>
        <p:txBody>
          <a:bodyPr>
            <a:normAutofit fontScale="85000" lnSpcReduction="10000"/>
          </a:bodyPr>
          <a:lstStyle/>
          <a:p>
            <a:r>
              <a:rPr lang="en-US" dirty="0"/>
              <a:t>Staff training -  to increase knowledge of diabetes and promote individualized care</a:t>
            </a:r>
          </a:p>
          <a:p>
            <a:r>
              <a:rPr lang="en-US" dirty="0"/>
              <a:t>Nutrition – at high risk for under-nutrition.  </a:t>
            </a:r>
          </a:p>
          <a:p>
            <a:pPr lvl="1"/>
            <a:r>
              <a:rPr lang="en-US" dirty="0"/>
              <a:t>Tailor diet to culture, preferences and personal goals, swallowing issues</a:t>
            </a:r>
          </a:p>
          <a:p>
            <a:r>
              <a:rPr lang="en-US" dirty="0"/>
              <a:t>Hypoglycemia – more vulnerable to hypo</a:t>
            </a:r>
          </a:p>
          <a:p>
            <a:pPr lvl="1"/>
            <a:r>
              <a:rPr lang="en-US" sz="2800" dirty="0"/>
              <a:t>Due to multiple comorbidities</a:t>
            </a:r>
          </a:p>
          <a:p>
            <a:r>
              <a:rPr lang="en-US" sz="3400" dirty="0"/>
              <a:t>Ongoing </a:t>
            </a:r>
            <a:r>
              <a:rPr lang="en-US" sz="3400" dirty="0" err="1"/>
              <a:t>eval</a:t>
            </a:r>
            <a:endParaRPr lang="en-US" sz="3400" dirty="0"/>
          </a:p>
          <a:p>
            <a:pPr lvl="1"/>
            <a:r>
              <a:rPr lang="en-US" sz="2800" dirty="0"/>
              <a:t>Federal guidelines – MD must assess </a:t>
            </a:r>
            <a:r>
              <a:rPr lang="en-US" sz="2800" dirty="0" err="1"/>
              <a:t>pt</a:t>
            </a:r>
            <a:r>
              <a:rPr lang="en-US" sz="2800" dirty="0"/>
              <a:t> every 30 days for 1</a:t>
            </a:r>
            <a:r>
              <a:rPr lang="en-US" sz="2800" baseline="30000" dirty="0"/>
              <a:t>st</a:t>
            </a:r>
            <a:r>
              <a:rPr lang="en-US" sz="2800" dirty="0"/>
              <a:t> 90 days, then once every 60 days</a:t>
            </a:r>
          </a:p>
          <a:p>
            <a:pPr lvl="1"/>
            <a:r>
              <a:rPr lang="en-US" sz="2800" dirty="0"/>
              <a:t>Monitor if resident may be experiencing hypo/hyper and encourage treatment change</a:t>
            </a:r>
          </a:p>
          <a:p>
            <a:pPr lvl="1"/>
            <a:endParaRPr lang="en-US" dirty="0"/>
          </a:p>
          <a:p>
            <a:pPr lvl="1"/>
            <a:endParaRPr lang="en-US" dirty="0"/>
          </a:p>
          <a:p>
            <a:endParaRPr lang="en-US" dirty="0"/>
          </a:p>
        </p:txBody>
      </p:sp>
      <p:pic>
        <p:nvPicPr>
          <p:cNvPr id="4" name="Picture 3"/>
          <p:cNvPicPr>
            <a:picLocks noChangeAspect="1"/>
          </p:cNvPicPr>
          <p:nvPr/>
        </p:nvPicPr>
        <p:blipFill>
          <a:blip r:embed="rId3"/>
          <a:stretch>
            <a:fillRect/>
          </a:stretch>
        </p:blipFill>
        <p:spPr>
          <a:xfrm>
            <a:off x="7023100" y="1371600"/>
            <a:ext cx="2032000" cy="2438400"/>
          </a:xfrm>
          <a:prstGeom prst="rect">
            <a:avLst/>
          </a:prstGeom>
        </p:spPr>
      </p:pic>
      <p:pic>
        <p:nvPicPr>
          <p:cNvPr id="5" name="Picture 4">
            <a:extLst>
              <a:ext uri="{FF2B5EF4-FFF2-40B4-BE49-F238E27FC236}">
                <a16:creationId xmlns:a16="http://schemas.microsoft.com/office/drawing/2014/main" id="{69FF3CE8-F606-03D9-662A-0FA63663BC0C}"/>
              </a:ext>
            </a:extLst>
          </p:cNvPr>
          <p:cNvPicPr>
            <a:picLocks noChangeAspect="1"/>
          </p:cNvPicPr>
          <p:nvPr/>
        </p:nvPicPr>
        <p:blipFill>
          <a:blip r:embed="rId4"/>
          <a:stretch>
            <a:fillRect/>
          </a:stretch>
        </p:blipFill>
        <p:spPr>
          <a:xfrm>
            <a:off x="4959895" y="6351348"/>
            <a:ext cx="3494458" cy="325242"/>
          </a:xfrm>
          <a:prstGeom prst="rect">
            <a:avLst/>
          </a:prstGeom>
        </p:spPr>
      </p:pic>
    </p:spTree>
    <p:custDataLst>
      <p:tags r:id="rId1"/>
    </p:custDataLst>
    <p:extLst>
      <p:ext uri="{BB962C8B-B14F-4D97-AF65-F5344CB8AC3E}">
        <p14:creationId xmlns:p14="http://schemas.microsoft.com/office/powerpoint/2010/main" val="406003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9876B-0B62-40FD-A2CE-32CD10C1E1A1}"/>
              </a:ext>
            </a:extLst>
          </p:cNvPr>
          <p:cNvSpPr>
            <a:spLocks noGrp="1"/>
          </p:cNvSpPr>
          <p:nvPr>
            <p:ph type="title"/>
          </p:nvPr>
        </p:nvSpPr>
        <p:spPr>
          <a:xfrm>
            <a:off x="461356" y="45720"/>
            <a:ext cx="8229600" cy="990600"/>
          </a:xfrm>
        </p:spPr>
        <p:txBody>
          <a:bodyPr/>
          <a:lstStyle/>
          <a:p>
            <a:r>
              <a:rPr lang="en-US" dirty="0"/>
              <a:t>Poll Question 6 </a:t>
            </a:r>
          </a:p>
        </p:txBody>
      </p:sp>
      <p:sp>
        <p:nvSpPr>
          <p:cNvPr id="3" name="Content Placeholder 2">
            <a:extLst>
              <a:ext uri="{FF2B5EF4-FFF2-40B4-BE49-F238E27FC236}">
                <a16:creationId xmlns:a16="http://schemas.microsoft.com/office/drawing/2014/main" id="{7A22615E-1659-4B0F-B36E-52E5BE583EA5}"/>
              </a:ext>
            </a:extLst>
          </p:cNvPr>
          <p:cNvSpPr>
            <a:spLocks noGrp="1"/>
          </p:cNvSpPr>
          <p:nvPr>
            <p:ph sz="quarter" idx="1"/>
          </p:nvPr>
        </p:nvSpPr>
        <p:spPr>
          <a:xfrm>
            <a:off x="457200" y="1219200"/>
            <a:ext cx="6477000" cy="4937760"/>
          </a:xfrm>
        </p:spPr>
        <p:txBody>
          <a:bodyPr>
            <a:normAutofit fontScale="92500" lnSpcReduction="10000"/>
          </a:bodyPr>
          <a:lstStyle/>
          <a:p>
            <a:r>
              <a:rPr lang="en-US" dirty="0"/>
              <a:t>When should the long-term care staff contact the provider about medication change assessment?</a:t>
            </a:r>
          </a:p>
          <a:p>
            <a:r>
              <a:rPr lang="en-US" dirty="0"/>
              <a:t>A. If blood sugars are above 180 twice a week.</a:t>
            </a:r>
          </a:p>
          <a:p>
            <a:r>
              <a:rPr lang="en-US" dirty="0"/>
              <a:t>B. If morning blood sugars are consistently 100-130.</a:t>
            </a:r>
          </a:p>
          <a:p>
            <a:r>
              <a:rPr lang="en-US" dirty="0"/>
              <a:t>C. If blood sugars go below 70 one time.</a:t>
            </a:r>
          </a:p>
          <a:p>
            <a:r>
              <a:rPr lang="en-US" dirty="0"/>
              <a:t>D. If post meal sugar goes above 300 once</a:t>
            </a:r>
          </a:p>
        </p:txBody>
      </p:sp>
      <p:sp>
        <p:nvSpPr>
          <p:cNvPr id="4" name="Oval 3">
            <a:extLst>
              <a:ext uri="{FF2B5EF4-FFF2-40B4-BE49-F238E27FC236}">
                <a16:creationId xmlns:a16="http://schemas.microsoft.com/office/drawing/2014/main" id="{F12C3A95-C3CA-4F58-96CE-C4CD9BD2FCFF}"/>
              </a:ext>
            </a:extLst>
          </p:cNvPr>
          <p:cNvSpPr/>
          <p:nvPr/>
        </p:nvSpPr>
        <p:spPr>
          <a:xfrm>
            <a:off x="152400" y="4343400"/>
            <a:ext cx="7239000" cy="990600"/>
          </a:xfrm>
          <a:prstGeom prst="ellipse">
            <a:avLst/>
          </a:prstGeom>
          <a:noFill/>
          <a:ln w="3810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09F0603B-C083-493B-B22B-C22098FCCA43}"/>
              </a:ext>
            </a:extLst>
          </p:cNvPr>
          <p:cNvPicPr>
            <a:picLocks noChangeAspect="1"/>
          </p:cNvPicPr>
          <p:nvPr/>
        </p:nvPicPr>
        <p:blipFill>
          <a:blip r:embed="rId2"/>
          <a:stretch>
            <a:fillRect/>
          </a:stretch>
        </p:blipFill>
        <p:spPr>
          <a:xfrm>
            <a:off x="7391400" y="1295400"/>
            <a:ext cx="1475360" cy="1713124"/>
          </a:xfrm>
          <a:prstGeom prst="rect">
            <a:avLst/>
          </a:prstGeom>
        </p:spPr>
      </p:pic>
    </p:spTree>
    <p:extLst>
      <p:ext uri="{BB962C8B-B14F-4D97-AF65-F5344CB8AC3E}">
        <p14:creationId xmlns:p14="http://schemas.microsoft.com/office/powerpoint/2010/main" val="9910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390B0-9EB5-4B9B-AC0F-FE4510F7E73E}"/>
              </a:ext>
            </a:extLst>
          </p:cNvPr>
          <p:cNvSpPr>
            <a:spLocks noGrp="1"/>
          </p:cNvSpPr>
          <p:nvPr>
            <p:ph type="title"/>
          </p:nvPr>
        </p:nvSpPr>
        <p:spPr>
          <a:xfrm>
            <a:off x="457200" y="152400"/>
            <a:ext cx="8229600" cy="1371600"/>
          </a:xfrm>
        </p:spPr>
        <p:txBody>
          <a:bodyPr>
            <a:normAutofit fontScale="90000"/>
          </a:bodyPr>
          <a:lstStyle/>
          <a:p>
            <a:r>
              <a:rPr lang="en-US" dirty="0"/>
              <a:t>When to Contact Provider – Long term Care Hypo/Hyper Guidelines:</a:t>
            </a:r>
          </a:p>
        </p:txBody>
      </p:sp>
      <p:sp>
        <p:nvSpPr>
          <p:cNvPr id="3" name="Content Placeholder 2">
            <a:extLst>
              <a:ext uri="{FF2B5EF4-FFF2-40B4-BE49-F238E27FC236}">
                <a16:creationId xmlns:a16="http://schemas.microsoft.com/office/drawing/2014/main" id="{87542C0E-54CA-42EF-B97A-F18F00ACDD20}"/>
              </a:ext>
            </a:extLst>
          </p:cNvPr>
          <p:cNvSpPr>
            <a:spLocks noGrp="1"/>
          </p:cNvSpPr>
          <p:nvPr>
            <p:ph sz="quarter" idx="1"/>
          </p:nvPr>
        </p:nvSpPr>
        <p:spPr>
          <a:xfrm>
            <a:off x="457200" y="1524000"/>
            <a:ext cx="8229600" cy="5562600"/>
          </a:xfrm>
        </p:spPr>
        <p:txBody>
          <a:bodyPr>
            <a:normAutofit fontScale="70000" lnSpcReduction="20000"/>
          </a:bodyPr>
          <a:lstStyle/>
          <a:p>
            <a:r>
              <a:rPr lang="en-US" sz="3400" dirty="0">
                <a:solidFill>
                  <a:srgbClr val="0070C0"/>
                </a:solidFill>
              </a:rPr>
              <a:t>Hypoglycemia indicates TOO MUCH Diabetes Medication</a:t>
            </a:r>
          </a:p>
          <a:p>
            <a:pPr>
              <a:lnSpc>
                <a:spcPct val="120000"/>
              </a:lnSpc>
              <a:buFont typeface="+mj-lt"/>
              <a:buAutoNum type="arabicPeriod"/>
            </a:pPr>
            <a:r>
              <a:rPr lang="en-US" sz="3100" b="1" dirty="0"/>
              <a:t>Call provider immediately</a:t>
            </a:r>
            <a:r>
              <a:rPr lang="en-US" sz="3100" dirty="0"/>
              <a:t>  for low blood glucose levels &lt;70 mg/dL</a:t>
            </a:r>
          </a:p>
          <a:p>
            <a:pPr>
              <a:lnSpc>
                <a:spcPct val="120000"/>
              </a:lnSpc>
              <a:buFont typeface="+mj-lt"/>
              <a:buAutoNum type="arabicPeriod"/>
            </a:pPr>
            <a:r>
              <a:rPr lang="en-US" sz="3100" b="1" dirty="0"/>
              <a:t>Call as soon as possible when</a:t>
            </a:r>
            <a:endParaRPr lang="en-US" sz="3100" dirty="0"/>
          </a:p>
          <a:p>
            <a:pPr marL="914400" lvl="1" indent="-457200">
              <a:lnSpc>
                <a:spcPct val="120000"/>
              </a:lnSpc>
            </a:pPr>
            <a:r>
              <a:rPr lang="en-US" sz="3400" dirty="0"/>
              <a:t>glucose values are 70–100 mg/dL (regimen may need to be adjusted),</a:t>
            </a:r>
          </a:p>
          <a:p>
            <a:pPr marL="914400" lvl="1" indent="-457200">
              <a:lnSpc>
                <a:spcPct val="120000"/>
              </a:lnSpc>
            </a:pPr>
            <a:r>
              <a:rPr lang="en-US" sz="3400" dirty="0"/>
              <a:t>glucose values are consistently &gt;250 within a 24-h period</a:t>
            </a:r>
          </a:p>
          <a:p>
            <a:pPr marL="914400" lvl="1" indent="-457200">
              <a:lnSpc>
                <a:spcPct val="120000"/>
              </a:lnSpc>
            </a:pPr>
            <a:r>
              <a:rPr lang="en-US" sz="3400" dirty="0"/>
              <a:t>glucose values are consistently &gt;300 over 2 consecutive days</a:t>
            </a:r>
          </a:p>
          <a:p>
            <a:pPr marL="914400" lvl="1" indent="-457200">
              <a:lnSpc>
                <a:spcPct val="120000"/>
              </a:lnSpc>
            </a:pPr>
            <a:r>
              <a:rPr lang="en-US" sz="3400" dirty="0"/>
              <a:t>any reading is too high for glucose monitoring device, or</a:t>
            </a:r>
          </a:p>
          <a:p>
            <a:pPr marL="914400" lvl="1" indent="-457200">
              <a:lnSpc>
                <a:spcPct val="120000"/>
              </a:lnSpc>
            </a:pPr>
            <a:r>
              <a:rPr lang="en-US" sz="3400" dirty="0"/>
              <a:t>the resident is sick, with vomiting, symptomatic hyperglycemia, or poor oral intake.</a:t>
            </a:r>
          </a:p>
          <a:p>
            <a:pPr marL="640080" indent="-457200">
              <a:lnSpc>
                <a:spcPct val="120000"/>
              </a:lnSpc>
            </a:pPr>
            <a:r>
              <a:rPr lang="en-US" sz="3400" dirty="0">
                <a:solidFill>
                  <a:srgbClr val="C00000"/>
                </a:solidFill>
              </a:rPr>
              <a:t>Consider use of CGM for those at higher risk of hypo/hyper</a:t>
            </a:r>
          </a:p>
          <a:p>
            <a:endParaRPr lang="en-US" dirty="0"/>
          </a:p>
        </p:txBody>
      </p:sp>
      <p:pic>
        <p:nvPicPr>
          <p:cNvPr id="4" name="Picture 3">
            <a:extLst>
              <a:ext uri="{FF2B5EF4-FFF2-40B4-BE49-F238E27FC236}">
                <a16:creationId xmlns:a16="http://schemas.microsoft.com/office/drawing/2014/main" id="{24861E49-5A4C-8866-4589-233DC83EFE0A}"/>
              </a:ext>
            </a:extLst>
          </p:cNvPr>
          <p:cNvPicPr>
            <a:picLocks noChangeAspect="1"/>
          </p:cNvPicPr>
          <p:nvPr/>
        </p:nvPicPr>
        <p:blipFill>
          <a:blip r:embed="rId2"/>
          <a:stretch>
            <a:fillRect/>
          </a:stretch>
        </p:blipFill>
        <p:spPr>
          <a:xfrm>
            <a:off x="6096000" y="6379838"/>
            <a:ext cx="2905978" cy="347328"/>
          </a:xfrm>
          <a:prstGeom prst="rect">
            <a:avLst/>
          </a:prstGeom>
        </p:spPr>
      </p:pic>
      <p:pic>
        <p:nvPicPr>
          <p:cNvPr id="5" name="Picture 4">
            <a:extLst>
              <a:ext uri="{FF2B5EF4-FFF2-40B4-BE49-F238E27FC236}">
                <a16:creationId xmlns:a16="http://schemas.microsoft.com/office/drawing/2014/main" id="{7AB0D4C5-B711-B4C4-CDE6-0DA851730AE8}"/>
              </a:ext>
            </a:extLst>
          </p:cNvPr>
          <p:cNvPicPr>
            <a:picLocks noChangeAspect="1"/>
          </p:cNvPicPr>
          <p:nvPr/>
        </p:nvPicPr>
        <p:blipFill>
          <a:blip r:embed="rId3"/>
          <a:stretch>
            <a:fillRect/>
          </a:stretch>
        </p:blipFill>
        <p:spPr>
          <a:xfrm>
            <a:off x="5514219" y="6417519"/>
            <a:ext cx="3494458" cy="325242"/>
          </a:xfrm>
          <a:prstGeom prst="rect">
            <a:avLst/>
          </a:prstGeom>
        </p:spPr>
      </p:pic>
    </p:spTree>
    <p:extLst>
      <p:ext uri="{BB962C8B-B14F-4D97-AF65-F5344CB8AC3E}">
        <p14:creationId xmlns:p14="http://schemas.microsoft.com/office/powerpoint/2010/main" val="228894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Shared Decision Making</a:t>
            </a:r>
          </a:p>
        </p:txBody>
      </p:sp>
      <p:sp>
        <p:nvSpPr>
          <p:cNvPr id="3" name="Content Placeholder 2"/>
          <p:cNvSpPr>
            <a:spLocks noGrp="1"/>
          </p:cNvSpPr>
          <p:nvPr>
            <p:ph sz="quarter" idx="1"/>
          </p:nvPr>
        </p:nvSpPr>
        <p:spPr>
          <a:xfrm>
            <a:off x="457200" y="1219200"/>
            <a:ext cx="5410200" cy="4937760"/>
          </a:xfrm>
        </p:spPr>
        <p:txBody>
          <a:bodyPr/>
          <a:lstStyle/>
          <a:p>
            <a:r>
              <a:rPr lang="en-US" dirty="0"/>
              <a:t>For all these situations, a patient-centered approach and shared decision making can help establish goals and treatment strategies that are reasonable for the patient, family and provider.</a:t>
            </a:r>
          </a:p>
        </p:txBody>
      </p:sp>
      <p:pic>
        <p:nvPicPr>
          <p:cNvPr id="4" name="Picture 3"/>
          <p:cNvPicPr>
            <a:picLocks noChangeAspect="1"/>
          </p:cNvPicPr>
          <p:nvPr/>
        </p:nvPicPr>
        <p:blipFill rotWithShape="1">
          <a:blip r:embed="rId2"/>
          <a:srcRect l="-477380" t="-327803" r="-295144" b="-444721"/>
          <a:stretch/>
        </p:blipFill>
        <p:spPr>
          <a:xfrm>
            <a:off x="-8153400" y="-5191125"/>
            <a:ext cx="25869900" cy="17240250"/>
          </a:xfrm>
          <a:prstGeom prst="rect">
            <a:avLst/>
          </a:prstGeom>
        </p:spPr>
      </p:pic>
      <p:pic>
        <p:nvPicPr>
          <p:cNvPr id="5" name="Picture 4">
            <a:extLst>
              <a:ext uri="{FF2B5EF4-FFF2-40B4-BE49-F238E27FC236}">
                <a16:creationId xmlns:a16="http://schemas.microsoft.com/office/drawing/2014/main" id="{25D30558-21A3-AB82-5BFB-421F65F96FC4}"/>
              </a:ext>
            </a:extLst>
          </p:cNvPr>
          <p:cNvPicPr>
            <a:picLocks noChangeAspect="1"/>
          </p:cNvPicPr>
          <p:nvPr/>
        </p:nvPicPr>
        <p:blipFill>
          <a:blip r:embed="rId3"/>
          <a:stretch>
            <a:fillRect/>
          </a:stretch>
        </p:blipFill>
        <p:spPr>
          <a:xfrm>
            <a:off x="5334000" y="6394164"/>
            <a:ext cx="3494458" cy="325242"/>
          </a:xfrm>
          <a:prstGeom prst="rect">
            <a:avLst/>
          </a:prstGeom>
        </p:spPr>
      </p:pic>
    </p:spTree>
    <p:extLst>
      <p:ext uri="{BB962C8B-B14F-4D97-AF65-F5344CB8AC3E}">
        <p14:creationId xmlns:p14="http://schemas.microsoft.com/office/powerpoint/2010/main" val="34932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CV Risk Reduction – Older Adults</a:t>
            </a:r>
          </a:p>
        </p:txBody>
      </p:sp>
      <p:sp>
        <p:nvSpPr>
          <p:cNvPr id="3" name="Content Placeholder 2"/>
          <p:cNvSpPr>
            <a:spLocks noGrp="1"/>
          </p:cNvSpPr>
          <p:nvPr>
            <p:ph sz="quarter" idx="1"/>
          </p:nvPr>
        </p:nvSpPr>
        <p:spPr>
          <a:xfrm>
            <a:off x="457200" y="1219200"/>
            <a:ext cx="4876800" cy="4937760"/>
          </a:xfrm>
        </p:spPr>
        <p:txBody>
          <a:bodyPr>
            <a:normAutofit fontScale="92500" lnSpcReduction="10000"/>
          </a:bodyPr>
          <a:lstStyle/>
          <a:p>
            <a:r>
              <a:rPr lang="en-US" dirty="0"/>
              <a:t>When treating Cardiovascular risk factors consider time frame of benefit and the individual patient.  </a:t>
            </a:r>
          </a:p>
          <a:p>
            <a:r>
              <a:rPr lang="en-US" dirty="0"/>
              <a:t>Hypertension treatment is indicated in virtually all older adults</a:t>
            </a:r>
          </a:p>
          <a:p>
            <a:r>
              <a:rPr lang="en-US" dirty="0"/>
              <a:t>Lipid-lowering and aspirin therapy may benefit those with longer life expectancy</a:t>
            </a:r>
          </a:p>
        </p:txBody>
      </p:sp>
      <p:pic>
        <p:nvPicPr>
          <p:cNvPr id="4" name="Picture 3"/>
          <p:cNvPicPr>
            <a:picLocks noChangeAspect="1"/>
          </p:cNvPicPr>
          <p:nvPr/>
        </p:nvPicPr>
        <p:blipFill>
          <a:blip r:embed="rId3"/>
          <a:stretch>
            <a:fillRect/>
          </a:stretch>
        </p:blipFill>
        <p:spPr>
          <a:xfrm>
            <a:off x="5486400" y="1371600"/>
            <a:ext cx="2971800" cy="2971800"/>
          </a:xfrm>
          <a:prstGeom prst="rect">
            <a:avLst/>
          </a:prstGeom>
        </p:spPr>
      </p:pic>
      <p:pic>
        <p:nvPicPr>
          <p:cNvPr id="5" name="Picture 4">
            <a:extLst>
              <a:ext uri="{FF2B5EF4-FFF2-40B4-BE49-F238E27FC236}">
                <a16:creationId xmlns:a16="http://schemas.microsoft.com/office/drawing/2014/main" id="{B3582330-9351-D720-2A67-321AA8D3C448}"/>
              </a:ext>
            </a:extLst>
          </p:cNvPr>
          <p:cNvPicPr>
            <a:picLocks noChangeAspect="1"/>
          </p:cNvPicPr>
          <p:nvPr/>
        </p:nvPicPr>
        <p:blipFill>
          <a:blip r:embed="rId4"/>
          <a:stretch>
            <a:fillRect/>
          </a:stretch>
        </p:blipFill>
        <p:spPr>
          <a:xfrm>
            <a:off x="4959895" y="6351348"/>
            <a:ext cx="3494458" cy="325242"/>
          </a:xfrm>
          <a:prstGeom prst="rect">
            <a:avLst/>
          </a:prstGeom>
        </p:spPr>
      </p:pic>
    </p:spTree>
    <p:custDataLst>
      <p:tags r:id="rId1"/>
    </p:custDataLst>
    <p:extLst>
      <p:ext uri="{BB962C8B-B14F-4D97-AF65-F5344CB8AC3E}">
        <p14:creationId xmlns:p14="http://schemas.microsoft.com/office/powerpoint/2010/main" val="1151360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a:t>Goals – Keeping it in Perspective</a:t>
            </a:r>
          </a:p>
        </p:txBody>
      </p:sp>
      <p:sp>
        <p:nvSpPr>
          <p:cNvPr id="3" name="Content Placeholder 2"/>
          <p:cNvSpPr>
            <a:spLocks noGrp="1"/>
          </p:cNvSpPr>
          <p:nvPr>
            <p:ph idx="1"/>
          </p:nvPr>
        </p:nvSpPr>
        <p:spPr>
          <a:xfrm>
            <a:off x="533400" y="1219200"/>
            <a:ext cx="4343400" cy="5638800"/>
          </a:xfrm>
        </p:spPr>
        <p:txBody>
          <a:bodyPr>
            <a:normAutofit lnSpcReduction="10000"/>
          </a:bodyPr>
          <a:lstStyle/>
          <a:p>
            <a:pPr>
              <a:defRPr/>
            </a:pPr>
            <a:r>
              <a:rPr lang="en-US" dirty="0"/>
              <a:t>Greater reductions in death and complications may result from CV risk factor reduction than tight BG control alone</a:t>
            </a:r>
          </a:p>
          <a:p>
            <a:pPr>
              <a:defRPr/>
            </a:pPr>
            <a:r>
              <a:rPr lang="en-US" dirty="0"/>
              <a:t>Strong evidence to treat HTN</a:t>
            </a:r>
          </a:p>
          <a:p>
            <a:pPr>
              <a:defRPr/>
            </a:pPr>
            <a:r>
              <a:rPr lang="en-US" dirty="0"/>
              <a:t>Less evidence for lipid lowering and aspirin therapies</a:t>
            </a:r>
          </a:p>
          <a:p>
            <a:pPr>
              <a:defRPr/>
            </a:pPr>
            <a:r>
              <a:rPr lang="en-US" dirty="0"/>
              <a:t>Research ongoing</a:t>
            </a:r>
          </a:p>
          <a:p>
            <a:pPr>
              <a:defRPr/>
            </a:pPr>
            <a:endParaRPr lang="en-US" dirty="0"/>
          </a:p>
        </p:txBody>
      </p:sp>
      <p:pic>
        <p:nvPicPr>
          <p:cNvPr id="4" name="Picture 3" descr="Graduating senior woman and husband">
            <a:extLst>
              <a:ext uri="{FF2B5EF4-FFF2-40B4-BE49-F238E27FC236}">
                <a16:creationId xmlns:a16="http://schemas.microsoft.com/office/drawing/2014/main" id="{2C205522-E97A-4A0B-A528-A40ACBACCB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50427" y="1295400"/>
            <a:ext cx="3543300" cy="2362200"/>
          </a:xfrm>
          <a:prstGeom prst="rect">
            <a:avLst/>
          </a:prstGeom>
        </p:spPr>
      </p:pic>
      <p:pic>
        <p:nvPicPr>
          <p:cNvPr id="2" name="Picture 1">
            <a:extLst>
              <a:ext uri="{FF2B5EF4-FFF2-40B4-BE49-F238E27FC236}">
                <a16:creationId xmlns:a16="http://schemas.microsoft.com/office/drawing/2014/main" id="{13E27A5E-BC54-6FE6-F640-DAC3EE7A4FF9}"/>
              </a:ext>
            </a:extLst>
          </p:cNvPr>
          <p:cNvPicPr>
            <a:picLocks noChangeAspect="1"/>
          </p:cNvPicPr>
          <p:nvPr/>
        </p:nvPicPr>
        <p:blipFill>
          <a:blip r:embed="rId5"/>
          <a:stretch>
            <a:fillRect/>
          </a:stretch>
        </p:blipFill>
        <p:spPr>
          <a:xfrm>
            <a:off x="5199269" y="6380358"/>
            <a:ext cx="3494458" cy="325242"/>
          </a:xfrm>
          <a:prstGeom prst="rect">
            <a:avLst/>
          </a:prstGeom>
        </p:spPr>
      </p:pic>
    </p:spTree>
    <p:custDataLst>
      <p:tags r:id="rId1"/>
    </p:custDataLst>
    <p:extLst>
      <p:ext uri="{BB962C8B-B14F-4D97-AF65-F5344CB8AC3E}">
        <p14:creationId xmlns:p14="http://schemas.microsoft.com/office/powerpoint/2010/main" val="2390391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82027-9D82-45BF-B9C0-2C4696F20FB8}"/>
              </a:ext>
            </a:extLst>
          </p:cNvPr>
          <p:cNvSpPr>
            <a:spLocks noGrp="1"/>
          </p:cNvSpPr>
          <p:nvPr>
            <p:ph type="title"/>
          </p:nvPr>
        </p:nvSpPr>
        <p:spPr/>
        <p:txBody>
          <a:bodyPr/>
          <a:lstStyle/>
          <a:p>
            <a:r>
              <a:rPr lang="en-US" dirty="0"/>
              <a:t>Standards &amp; Resources</a:t>
            </a:r>
          </a:p>
        </p:txBody>
      </p:sp>
      <p:sp>
        <p:nvSpPr>
          <p:cNvPr id="7" name="TextBox 6">
            <a:extLst>
              <a:ext uri="{FF2B5EF4-FFF2-40B4-BE49-F238E27FC236}">
                <a16:creationId xmlns:a16="http://schemas.microsoft.com/office/drawing/2014/main" id="{953F94CD-878F-42A8-89AE-7B065F9E76CF}"/>
              </a:ext>
            </a:extLst>
          </p:cNvPr>
          <p:cNvSpPr txBox="1"/>
          <p:nvPr/>
        </p:nvSpPr>
        <p:spPr>
          <a:xfrm>
            <a:off x="485955" y="4173003"/>
            <a:ext cx="7848600" cy="707886"/>
          </a:xfrm>
          <a:prstGeom prst="rect">
            <a:avLst/>
          </a:prstGeom>
          <a:noFill/>
        </p:spPr>
        <p:txBody>
          <a:bodyPr wrap="square" rtlCol="0">
            <a:spAutoFit/>
          </a:bodyPr>
          <a:lstStyle/>
          <a:p>
            <a:pPr algn="ctr"/>
            <a:r>
              <a:rPr lang="en-US" sz="2000" b="1" dirty="0">
                <a:latin typeface="Calibri" panose="020F0502020204030204" pitchFamily="34" charset="0"/>
                <a:ea typeface="Calibri" panose="020F0502020204030204" pitchFamily="34" charset="0"/>
                <a:cs typeface="Calibri" panose="020F0502020204030204" pitchFamily="34" charset="0"/>
              </a:rPr>
              <a:t>This course is a part of our LEVEL 2 Series.</a:t>
            </a:r>
          </a:p>
          <a:p>
            <a:pPr algn="ctr"/>
            <a:endParaRPr lang="en-US" sz="2000" b="1" dirty="0"/>
          </a:p>
        </p:txBody>
      </p:sp>
      <p:pic>
        <p:nvPicPr>
          <p:cNvPr id="10" name="Picture 9">
            <a:extLst>
              <a:ext uri="{FF2B5EF4-FFF2-40B4-BE49-F238E27FC236}">
                <a16:creationId xmlns:a16="http://schemas.microsoft.com/office/drawing/2014/main" id="{8D62AFE3-4716-E9E1-FAA1-1F6A56867540}"/>
              </a:ext>
            </a:extLst>
          </p:cNvPr>
          <p:cNvPicPr>
            <a:picLocks noChangeAspect="1"/>
          </p:cNvPicPr>
          <p:nvPr/>
        </p:nvPicPr>
        <p:blipFill>
          <a:blip r:embed="rId2"/>
          <a:stretch>
            <a:fillRect/>
          </a:stretch>
        </p:blipFill>
        <p:spPr>
          <a:xfrm>
            <a:off x="3733800" y="1319954"/>
            <a:ext cx="5199962" cy="2641150"/>
          </a:xfrm>
          <a:prstGeom prst="rect">
            <a:avLst/>
          </a:prstGeom>
        </p:spPr>
      </p:pic>
      <p:pic>
        <p:nvPicPr>
          <p:cNvPr id="4" name="Picture 3" descr="Cute baby feet">
            <a:extLst>
              <a:ext uri="{FF2B5EF4-FFF2-40B4-BE49-F238E27FC236}">
                <a16:creationId xmlns:a16="http://schemas.microsoft.com/office/drawing/2014/main" id="{2B7D9C7E-3CBF-856A-BE1A-88D0C40217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257" y="1431331"/>
            <a:ext cx="3158682" cy="2101881"/>
          </a:xfrm>
          <a:prstGeom prst="rect">
            <a:avLst/>
          </a:prstGeom>
        </p:spPr>
      </p:pic>
      <p:pic>
        <p:nvPicPr>
          <p:cNvPr id="3" name="Picture 2">
            <a:extLst>
              <a:ext uri="{FF2B5EF4-FFF2-40B4-BE49-F238E27FC236}">
                <a16:creationId xmlns:a16="http://schemas.microsoft.com/office/drawing/2014/main" id="{8ED348E8-1775-9F44-2951-CFC6309A3CB5}"/>
              </a:ext>
            </a:extLst>
          </p:cNvPr>
          <p:cNvPicPr>
            <a:picLocks noChangeAspect="1"/>
          </p:cNvPicPr>
          <p:nvPr/>
        </p:nvPicPr>
        <p:blipFill>
          <a:blip r:embed="rId4"/>
          <a:stretch>
            <a:fillRect/>
          </a:stretch>
        </p:blipFill>
        <p:spPr>
          <a:xfrm>
            <a:off x="2824771" y="4573232"/>
            <a:ext cx="3494458" cy="325242"/>
          </a:xfrm>
          <a:prstGeom prst="rect">
            <a:avLst/>
          </a:prstGeom>
        </p:spPr>
      </p:pic>
    </p:spTree>
    <p:extLst>
      <p:ext uri="{BB962C8B-B14F-4D97-AF65-F5344CB8AC3E}">
        <p14:creationId xmlns:p14="http://schemas.microsoft.com/office/powerpoint/2010/main" val="223681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990600"/>
          </a:xfrm>
        </p:spPr>
        <p:txBody>
          <a:bodyPr>
            <a:normAutofit fontScale="90000"/>
          </a:bodyPr>
          <a:lstStyle/>
          <a:p>
            <a:br>
              <a:rPr lang="en-US" b="1" dirty="0"/>
            </a:br>
            <a:br>
              <a:rPr lang="en-US" b="1" dirty="0"/>
            </a:br>
            <a:r>
              <a:rPr lang="en-US" b="1" dirty="0"/>
              <a:t>Older Adults and Medications</a:t>
            </a:r>
            <a:endParaRPr lang="en-US" dirty="0"/>
          </a:p>
        </p:txBody>
      </p:sp>
      <p:sp>
        <p:nvSpPr>
          <p:cNvPr id="3" name="Content Placeholder 2"/>
          <p:cNvSpPr>
            <a:spLocks noGrp="1"/>
          </p:cNvSpPr>
          <p:nvPr>
            <p:ph sz="quarter" idx="1"/>
          </p:nvPr>
        </p:nvSpPr>
        <p:spPr>
          <a:xfrm>
            <a:off x="457200" y="1371600"/>
            <a:ext cx="5410200" cy="4876800"/>
          </a:xfrm>
        </p:spPr>
        <p:txBody>
          <a:bodyPr>
            <a:normAutofit fontScale="92500" lnSpcReduction="20000"/>
          </a:bodyPr>
          <a:lstStyle/>
          <a:p>
            <a:r>
              <a:rPr lang="en-US" dirty="0"/>
              <a:t>In older </a:t>
            </a:r>
            <a:r>
              <a:rPr lang="en-US" b="1" dirty="0"/>
              <a:t>adults</a:t>
            </a:r>
            <a:r>
              <a:rPr lang="en-US" dirty="0"/>
              <a:t> at increased risk of hypoglycemia, meds with low risk of hypoglycemia are preferred. </a:t>
            </a:r>
          </a:p>
          <a:p>
            <a:r>
              <a:rPr lang="en-US" dirty="0"/>
              <a:t>Overtreatment of diabetes is common in older adults and should be avoided. </a:t>
            </a:r>
            <a:r>
              <a:rPr lang="en-US" b="1" dirty="0"/>
              <a:t> </a:t>
            </a:r>
            <a:endParaRPr lang="en-US" dirty="0"/>
          </a:p>
          <a:p>
            <a:r>
              <a:rPr lang="en-US" dirty="0"/>
              <a:t>Deintensification (or simplification) of complex regimens is recommended</a:t>
            </a:r>
          </a:p>
          <a:p>
            <a:r>
              <a:rPr lang="en-US" dirty="0"/>
              <a:t>Consider cost of care </a:t>
            </a:r>
            <a:r>
              <a:rPr lang="en-US"/>
              <a:t>and insurance coverage</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1447800"/>
            <a:ext cx="2699355" cy="2805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4377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rustrated old businessman">
            <a:extLst>
              <a:ext uri="{FF2B5EF4-FFF2-40B4-BE49-F238E27FC236}">
                <a16:creationId xmlns:a16="http://schemas.microsoft.com/office/drawing/2014/main" id="{FA429198-030A-4371-A0BB-E8F30C223D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1426325"/>
            <a:ext cx="3886200" cy="2590800"/>
          </a:xfrm>
          <a:prstGeom prst="rect">
            <a:avLst/>
          </a:prstGeom>
        </p:spPr>
      </p:pic>
      <p:sp>
        <p:nvSpPr>
          <p:cNvPr id="2" name="Title 1">
            <a:extLst>
              <a:ext uri="{FF2B5EF4-FFF2-40B4-BE49-F238E27FC236}">
                <a16:creationId xmlns:a16="http://schemas.microsoft.com/office/drawing/2014/main" id="{5F91D187-2070-4E08-B568-E0810FF42F4F}"/>
              </a:ext>
            </a:extLst>
          </p:cNvPr>
          <p:cNvSpPr>
            <a:spLocks noGrp="1"/>
          </p:cNvSpPr>
          <p:nvPr>
            <p:ph type="title"/>
          </p:nvPr>
        </p:nvSpPr>
        <p:spPr>
          <a:xfrm>
            <a:off x="457200" y="152400"/>
            <a:ext cx="8229600" cy="1066800"/>
          </a:xfrm>
        </p:spPr>
        <p:txBody>
          <a:bodyPr>
            <a:normAutofit fontScale="90000"/>
          </a:bodyPr>
          <a:lstStyle/>
          <a:p>
            <a:r>
              <a:rPr lang="en-US" dirty="0"/>
              <a:t>Individualize regimen for older people</a:t>
            </a:r>
          </a:p>
        </p:txBody>
      </p:sp>
      <p:sp>
        <p:nvSpPr>
          <p:cNvPr id="3" name="Content Placeholder 2">
            <a:extLst>
              <a:ext uri="{FF2B5EF4-FFF2-40B4-BE49-F238E27FC236}">
                <a16:creationId xmlns:a16="http://schemas.microsoft.com/office/drawing/2014/main" id="{DDF10FC6-A0D0-4707-BE3F-CBB5B4058D28}"/>
              </a:ext>
            </a:extLst>
          </p:cNvPr>
          <p:cNvSpPr>
            <a:spLocks noGrp="1"/>
          </p:cNvSpPr>
          <p:nvPr>
            <p:ph sz="quarter" idx="1"/>
          </p:nvPr>
        </p:nvSpPr>
        <p:spPr>
          <a:xfrm>
            <a:off x="457200" y="1219200"/>
            <a:ext cx="4724400" cy="5562600"/>
          </a:xfrm>
        </p:spPr>
        <p:txBody>
          <a:bodyPr>
            <a:normAutofit fontScale="92500" lnSpcReduction="10000"/>
          </a:bodyPr>
          <a:lstStyle/>
          <a:p>
            <a:r>
              <a:rPr lang="en-US" dirty="0"/>
              <a:t>Match regimen complexity to the self-management ability of the individuals and their available social and medical support.</a:t>
            </a:r>
          </a:p>
          <a:p>
            <a:r>
              <a:rPr lang="en-US" dirty="0"/>
              <a:t>Intensive glycemic control with insulin and sulfonylureas in those with complex medical conditions are considered </a:t>
            </a:r>
          </a:p>
          <a:p>
            <a:pPr lvl="1"/>
            <a:r>
              <a:rPr lang="en-US" sz="3500" dirty="0">
                <a:solidFill>
                  <a:srgbClr val="0070C0"/>
                </a:solidFill>
              </a:rPr>
              <a:t>overtreatment </a:t>
            </a:r>
            <a:endParaRPr lang="en-US" sz="3500" dirty="0"/>
          </a:p>
          <a:p>
            <a:pPr lvl="1"/>
            <a:r>
              <a:rPr lang="en-US" dirty="0"/>
              <a:t>found to be very common in clinical practice</a:t>
            </a:r>
          </a:p>
        </p:txBody>
      </p:sp>
      <p:pic>
        <p:nvPicPr>
          <p:cNvPr id="4" name="Picture 3">
            <a:extLst>
              <a:ext uri="{FF2B5EF4-FFF2-40B4-BE49-F238E27FC236}">
                <a16:creationId xmlns:a16="http://schemas.microsoft.com/office/drawing/2014/main" id="{B974E80C-E0BA-A0CE-8B29-67F433D30717}"/>
              </a:ext>
            </a:extLst>
          </p:cNvPr>
          <p:cNvPicPr>
            <a:picLocks noChangeAspect="1"/>
          </p:cNvPicPr>
          <p:nvPr/>
        </p:nvPicPr>
        <p:blipFill>
          <a:blip r:embed="rId3"/>
          <a:stretch>
            <a:fillRect/>
          </a:stretch>
        </p:blipFill>
        <p:spPr>
          <a:xfrm>
            <a:off x="4959895" y="6351348"/>
            <a:ext cx="3494458" cy="325242"/>
          </a:xfrm>
          <a:prstGeom prst="rect">
            <a:avLst/>
          </a:prstGeom>
        </p:spPr>
      </p:pic>
    </p:spTree>
    <p:extLst>
      <p:ext uri="{BB962C8B-B14F-4D97-AF65-F5344CB8AC3E}">
        <p14:creationId xmlns:p14="http://schemas.microsoft.com/office/powerpoint/2010/main" val="2416160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Older People with diabetes</a:t>
            </a:r>
          </a:p>
        </p:txBody>
      </p:sp>
      <p:sp>
        <p:nvSpPr>
          <p:cNvPr id="3" name="Content Placeholder 2"/>
          <p:cNvSpPr>
            <a:spLocks noGrp="1"/>
          </p:cNvSpPr>
          <p:nvPr>
            <p:ph sz="quarter" idx="1"/>
          </p:nvPr>
        </p:nvSpPr>
        <p:spPr/>
        <p:txBody>
          <a:bodyPr/>
          <a:lstStyle/>
          <a:p>
            <a:r>
              <a:rPr lang="en-US" dirty="0"/>
              <a:t>Are often </a:t>
            </a:r>
          </a:p>
          <a:p>
            <a:pPr lvl="1"/>
            <a:r>
              <a:rPr lang="en-US" sz="2800" dirty="0"/>
              <a:t>Under Treated and</a:t>
            </a:r>
          </a:p>
          <a:p>
            <a:pPr lvl="1"/>
            <a:r>
              <a:rPr lang="en-US" sz="2800" dirty="0"/>
              <a:t>Over Treated</a:t>
            </a:r>
          </a:p>
          <a:p>
            <a:endParaRPr lang="en-US" dirty="0"/>
          </a:p>
        </p:txBody>
      </p:sp>
      <p:pic>
        <p:nvPicPr>
          <p:cNvPr id="4" name="Picture 3"/>
          <p:cNvPicPr>
            <a:picLocks noChangeAspect="1"/>
          </p:cNvPicPr>
          <p:nvPr/>
        </p:nvPicPr>
        <p:blipFill>
          <a:blip r:embed="rId2"/>
          <a:stretch>
            <a:fillRect/>
          </a:stretch>
        </p:blipFill>
        <p:spPr>
          <a:xfrm>
            <a:off x="5105400" y="1371600"/>
            <a:ext cx="3348827" cy="2514600"/>
          </a:xfrm>
          <a:prstGeom prst="rect">
            <a:avLst/>
          </a:prstGeom>
        </p:spPr>
      </p:pic>
    </p:spTree>
    <p:extLst>
      <p:ext uri="{BB962C8B-B14F-4D97-AF65-F5344CB8AC3E}">
        <p14:creationId xmlns:p14="http://schemas.microsoft.com/office/powerpoint/2010/main" val="2911160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7</a:t>
            </a:r>
          </a:p>
        </p:txBody>
      </p:sp>
      <p:sp>
        <p:nvSpPr>
          <p:cNvPr id="3" name="Content Placeholder 2"/>
          <p:cNvSpPr>
            <a:spLocks noGrp="1"/>
          </p:cNvSpPr>
          <p:nvPr>
            <p:ph sz="quarter" idx="1"/>
          </p:nvPr>
        </p:nvSpPr>
        <p:spPr/>
        <p:txBody>
          <a:bodyPr/>
          <a:lstStyle/>
          <a:p>
            <a:r>
              <a:rPr lang="en-US" dirty="0"/>
              <a:t> A daughter of an 83-year-old with diabetes  asks you about what particular issues to watch for with her mother? Which of the following is most important to monitor for her older mother with diabetes?</a:t>
            </a:r>
          </a:p>
          <a:p>
            <a:pPr lvl="1"/>
            <a:r>
              <a:rPr lang="en-US" dirty="0"/>
              <a:t>A. Hypoglycemia</a:t>
            </a:r>
          </a:p>
          <a:p>
            <a:pPr lvl="1"/>
            <a:r>
              <a:rPr lang="en-US" dirty="0"/>
              <a:t>B. Ability to send an urgent text</a:t>
            </a:r>
          </a:p>
          <a:p>
            <a:pPr lvl="1"/>
            <a:r>
              <a:rPr lang="en-US" dirty="0"/>
              <a:t>C. Keeping morning BG 80-130</a:t>
            </a:r>
          </a:p>
          <a:p>
            <a:pPr lvl="1"/>
            <a:r>
              <a:rPr lang="en-US" dirty="0"/>
              <a:t>D. Making sure she has a 30gm snack at night</a:t>
            </a:r>
          </a:p>
        </p:txBody>
      </p:sp>
      <p:sp>
        <p:nvSpPr>
          <p:cNvPr id="6" name="Oval 5">
            <a:extLst>
              <a:ext uri="{FF2B5EF4-FFF2-40B4-BE49-F238E27FC236}">
                <a16:creationId xmlns:a16="http://schemas.microsoft.com/office/drawing/2014/main" id="{71DCC70E-37C5-418F-824E-50AD05E73B6C}"/>
              </a:ext>
            </a:extLst>
          </p:cNvPr>
          <p:cNvSpPr/>
          <p:nvPr/>
        </p:nvSpPr>
        <p:spPr>
          <a:xfrm>
            <a:off x="304800" y="3688080"/>
            <a:ext cx="3731703" cy="633369"/>
          </a:xfrm>
          <a:prstGeom prst="ellipse">
            <a:avLst/>
          </a:prstGeom>
          <a:noFill/>
          <a:ln w="3810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68752B6-3F22-4449-B6C5-D4B93B70A2F8}"/>
              </a:ext>
            </a:extLst>
          </p:cNvPr>
          <p:cNvPicPr>
            <a:picLocks noChangeAspect="1"/>
          </p:cNvPicPr>
          <p:nvPr/>
        </p:nvPicPr>
        <p:blipFill>
          <a:blip r:embed="rId2"/>
          <a:stretch>
            <a:fillRect/>
          </a:stretch>
        </p:blipFill>
        <p:spPr>
          <a:xfrm>
            <a:off x="7239000" y="3692013"/>
            <a:ext cx="1676400" cy="1946787"/>
          </a:xfrm>
          <a:prstGeom prst="rect">
            <a:avLst/>
          </a:prstGeom>
        </p:spPr>
      </p:pic>
    </p:spTree>
    <p:extLst>
      <p:ext uri="{BB962C8B-B14F-4D97-AF65-F5344CB8AC3E}">
        <p14:creationId xmlns:p14="http://schemas.microsoft.com/office/powerpoint/2010/main" val="2758225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873210"/>
          </a:xfrm>
        </p:spPr>
        <p:txBody>
          <a:bodyPr>
            <a:normAutofit fontScale="90000"/>
          </a:bodyPr>
          <a:lstStyle/>
          <a:p>
            <a:r>
              <a:rPr lang="en-US" dirty="0"/>
              <a:t>Avoid Hypoglycemia in Older Adults</a:t>
            </a:r>
          </a:p>
        </p:txBody>
      </p:sp>
      <p:sp>
        <p:nvSpPr>
          <p:cNvPr id="3" name="Content Placeholder 2"/>
          <p:cNvSpPr>
            <a:spLocks noGrp="1"/>
          </p:cNvSpPr>
          <p:nvPr>
            <p:ph sz="quarter" idx="1"/>
          </p:nvPr>
        </p:nvSpPr>
        <p:spPr>
          <a:xfrm>
            <a:off x="457200" y="1143000"/>
            <a:ext cx="5486400" cy="5562600"/>
          </a:xfrm>
        </p:spPr>
        <p:txBody>
          <a:bodyPr>
            <a:normAutofit fontScale="92500" lnSpcReduction="10000"/>
          </a:bodyPr>
          <a:lstStyle/>
          <a:p>
            <a:r>
              <a:rPr lang="en-US" dirty="0"/>
              <a:t>Associated with </a:t>
            </a:r>
          </a:p>
          <a:p>
            <a:pPr lvl="1"/>
            <a:r>
              <a:rPr lang="en-US" sz="2800" dirty="0"/>
              <a:t>Cognitive decline </a:t>
            </a:r>
          </a:p>
          <a:p>
            <a:pPr lvl="1"/>
            <a:r>
              <a:rPr lang="en-US" sz="2800" dirty="0"/>
              <a:t>Falls</a:t>
            </a:r>
          </a:p>
          <a:p>
            <a:pPr lvl="1"/>
            <a:r>
              <a:rPr lang="en-US" sz="2800" dirty="0"/>
              <a:t>Arrythmias. </a:t>
            </a:r>
          </a:p>
          <a:p>
            <a:r>
              <a:rPr lang="en-US" dirty="0"/>
              <a:t>Screen for hypo on regular basis</a:t>
            </a:r>
          </a:p>
          <a:p>
            <a:r>
              <a:rPr lang="en-US" dirty="0"/>
              <a:t>Prevent and determine cause </a:t>
            </a:r>
          </a:p>
          <a:p>
            <a:r>
              <a:rPr lang="en-US" dirty="0"/>
              <a:t>Make needed med /food adjustment</a:t>
            </a:r>
          </a:p>
          <a:p>
            <a:r>
              <a:rPr lang="en-US" dirty="0">
                <a:solidFill>
                  <a:srgbClr val="0070C0"/>
                </a:solidFill>
              </a:rPr>
              <a:t>For those on insulin therapy, encourage use of CGM</a:t>
            </a:r>
          </a:p>
          <a:p>
            <a:r>
              <a:rPr lang="en-US" dirty="0">
                <a:solidFill>
                  <a:srgbClr val="0070C0"/>
                </a:solidFill>
              </a:rPr>
              <a:t>For those with type 1, consider Automated insulin delivery </a:t>
            </a:r>
          </a:p>
        </p:txBody>
      </p:sp>
      <p:pic>
        <p:nvPicPr>
          <p:cNvPr id="6" name="Picture 5" descr="A person lying on a bed&#10;&#10;Description automatically generated">
            <a:extLst>
              <a:ext uri="{FF2B5EF4-FFF2-40B4-BE49-F238E27FC236}">
                <a16:creationId xmlns:a16="http://schemas.microsoft.com/office/drawing/2014/main" id="{81F548E7-96C6-4F83-9D8B-B96B3DC5E17E}"/>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9239" r="29371" b="-1"/>
          <a:stretch/>
        </p:blipFill>
        <p:spPr>
          <a:xfrm>
            <a:off x="5663641" y="1143000"/>
            <a:ext cx="3120192" cy="3812000"/>
          </a:xfrm>
          <a:prstGeom prst="rect">
            <a:avLst/>
          </a:prstGeom>
          <a:noFill/>
        </p:spPr>
      </p:pic>
      <p:pic>
        <p:nvPicPr>
          <p:cNvPr id="4" name="Picture 3">
            <a:extLst>
              <a:ext uri="{FF2B5EF4-FFF2-40B4-BE49-F238E27FC236}">
                <a16:creationId xmlns:a16="http://schemas.microsoft.com/office/drawing/2014/main" id="{10DC149A-40F2-A906-1995-E48D6E518C22}"/>
              </a:ext>
            </a:extLst>
          </p:cNvPr>
          <p:cNvPicPr>
            <a:picLocks noChangeAspect="1"/>
          </p:cNvPicPr>
          <p:nvPr/>
        </p:nvPicPr>
        <p:blipFill>
          <a:blip r:embed="rId5"/>
          <a:stretch>
            <a:fillRect/>
          </a:stretch>
        </p:blipFill>
        <p:spPr>
          <a:xfrm>
            <a:off x="5476508" y="6356074"/>
            <a:ext cx="3494458" cy="325242"/>
          </a:xfrm>
          <a:prstGeom prst="rect">
            <a:avLst/>
          </a:prstGeom>
        </p:spPr>
      </p:pic>
    </p:spTree>
    <p:custDataLst>
      <p:tags r:id="rId1"/>
    </p:custDataLst>
    <p:extLst>
      <p:ext uri="{BB962C8B-B14F-4D97-AF65-F5344CB8AC3E}">
        <p14:creationId xmlns:p14="http://schemas.microsoft.com/office/powerpoint/2010/main" val="169788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56FBD-EBA3-6AFA-DEDD-C41611709448}"/>
              </a:ext>
            </a:extLst>
          </p:cNvPr>
          <p:cNvSpPr>
            <a:spLocks noGrp="1"/>
          </p:cNvSpPr>
          <p:nvPr>
            <p:ph type="title"/>
          </p:nvPr>
        </p:nvSpPr>
        <p:spPr/>
        <p:txBody>
          <a:bodyPr/>
          <a:lstStyle/>
          <a:p>
            <a:r>
              <a:rPr lang="en-US" dirty="0"/>
              <a:t>Hypoglycemia &amp; Older Adults</a:t>
            </a:r>
          </a:p>
        </p:txBody>
      </p:sp>
      <p:sp>
        <p:nvSpPr>
          <p:cNvPr id="3" name="Content Placeholder 2">
            <a:extLst>
              <a:ext uri="{FF2B5EF4-FFF2-40B4-BE49-F238E27FC236}">
                <a16:creationId xmlns:a16="http://schemas.microsoft.com/office/drawing/2014/main" id="{BBF971DA-9E89-61FE-47BD-16DE13EC52C3}"/>
              </a:ext>
            </a:extLst>
          </p:cNvPr>
          <p:cNvSpPr>
            <a:spLocks noGrp="1"/>
          </p:cNvSpPr>
          <p:nvPr>
            <p:ph sz="quarter" idx="1"/>
          </p:nvPr>
        </p:nvSpPr>
        <p:spPr>
          <a:xfrm>
            <a:off x="457200" y="1219200"/>
            <a:ext cx="5943600" cy="4937760"/>
          </a:xfrm>
        </p:spPr>
        <p:txBody>
          <a:bodyPr>
            <a:normAutofit/>
          </a:bodyPr>
          <a:lstStyle/>
          <a:p>
            <a:pPr>
              <a:defRPr/>
            </a:pPr>
            <a:r>
              <a:rPr lang="en-US" sz="2800" dirty="0"/>
              <a:t>Evaluate for Hypoglycemia awareness and action</a:t>
            </a:r>
          </a:p>
          <a:p>
            <a:pPr lvl="1">
              <a:defRPr/>
            </a:pPr>
            <a:r>
              <a:rPr lang="en-US" dirty="0"/>
              <a:t>Assess food access and timing</a:t>
            </a:r>
          </a:p>
          <a:p>
            <a:pPr lvl="1">
              <a:defRPr/>
            </a:pPr>
            <a:r>
              <a:rPr lang="en-US" dirty="0"/>
              <a:t>Skipping meals?</a:t>
            </a:r>
          </a:p>
          <a:p>
            <a:pPr lvl="1">
              <a:defRPr/>
            </a:pPr>
            <a:r>
              <a:rPr lang="en-US" dirty="0"/>
              <a:t>Repeating insulin doses?</a:t>
            </a:r>
          </a:p>
          <a:p>
            <a:pPr lvl="1">
              <a:defRPr/>
            </a:pPr>
            <a:r>
              <a:rPr lang="en-US" dirty="0"/>
              <a:t>Forgetting insulin, meds?</a:t>
            </a:r>
          </a:p>
          <a:p>
            <a:pPr lvl="1">
              <a:defRPr/>
            </a:pPr>
            <a:r>
              <a:rPr lang="en-US" dirty="0"/>
              <a:t>Ongoing monitoring and problem solving</a:t>
            </a:r>
          </a:p>
          <a:p>
            <a:pPr lvl="1">
              <a:defRPr/>
            </a:pPr>
            <a:r>
              <a:rPr lang="en-US" dirty="0"/>
              <a:t>Kidney function, </a:t>
            </a:r>
            <a:r>
              <a:rPr lang="en-US" dirty="0" err="1"/>
              <a:t>esp</a:t>
            </a:r>
            <a:r>
              <a:rPr lang="en-US" dirty="0"/>
              <a:t> if GFR &lt;60</a:t>
            </a:r>
          </a:p>
          <a:p>
            <a:pPr lvl="1">
              <a:defRPr/>
            </a:pPr>
            <a:r>
              <a:rPr lang="en-US" dirty="0"/>
              <a:t>Alcohol intake</a:t>
            </a:r>
          </a:p>
          <a:p>
            <a:endParaRPr lang="en-US" dirty="0"/>
          </a:p>
        </p:txBody>
      </p:sp>
      <p:pic>
        <p:nvPicPr>
          <p:cNvPr id="4" name="Picture 2" descr="C:\Documents and Settings\Owner\Local Settings\Temporary Internet Files\Content.IE5\EQ65GA6L\MP900442315[1].jpg">
            <a:extLst>
              <a:ext uri="{FF2B5EF4-FFF2-40B4-BE49-F238E27FC236}">
                <a16:creationId xmlns:a16="http://schemas.microsoft.com/office/drawing/2014/main" id="{47B05657-106A-6409-1EEB-D1E95BFC6D3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04000" y="1600200"/>
            <a:ext cx="2032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4E0AC005-7C52-479E-F5E5-B2D463C00E37}"/>
              </a:ext>
            </a:extLst>
          </p:cNvPr>
          <p:cNvPicPr>
            <a:picLocks noChangeAspect="1"/>
          </p:cNvPicPr>
          <p:nvPr/>
        </p:nvPicPr>
        <p:blipFill>
          <a:blip r:embed="rId3"/>
          <a:stretch>
            <a:fillRect/>
          </a:stretch>
        </p:blipFill>
        <p:spPr>
          <a:xfrm>
            <a:off x="4959895" y="6351348"/>
            <a:ext cx="3494458" cy="325242"/>
          </a:xfrm>
          <a:prstGeom prst="rect">
            <a:avLst/>
          </a:prstGeom>
        </p:spPr>
      </p:pic>
    </p:spTree>
    <p:extLst>
      <p:ext uri="{BB962C8B-B14F-4D97-AF65-F5344CB8AC3E}">
        <p14:creationId xmlns:p14="http://schemas.microsoft.com/office/powerpoint/2010/main" val="4087286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C1E312-C874-4896-8830-486B170607CF}"/>
              </a:ext>
            </a:extLst>
          </p:cNvPr>
          <p:cNvSpPr>
            <a:spLocks noGrp="1"/>
          </p:cNvSpPr>
          <p:nvPr>
            <p:ph type="title"/>
          </p:nvPr>
        </p:nvSpPr>
        <p:spPr>
          <a:xfrm>
            <a:off x="457200" y="228600"/>
            <a:ext cx="8229600" cy="914400"/>
          </a:xfrm>
        </p:spPr>
        <p:txBody>
          <a:bodyPr anchor="b">
            <a:normAutofit/>
          </a:bodyPr>
          <a:lstStyle/>
          <a:p>
            <a:r>
              <a:rPr lang="en-US" dirty="0"/>
              <a:t>RT, 76 &amp; living with Type 2</a:t>
            </a:r>
          </a:p>
        </p:txBody>
      </p:sp>
      <p:sp>
        <p:nvSpPr>
          <p:cNvPr id="25" name="Content Placeholder 2">
            <a:extLst>
              <a:ext uri="{FF2B5EF4-FFF2-40B4-BE49-F238E27FC236}">
                <a16:creationId xmlns:a16="http://schemas.microsoft.com/office/drawing/2014/main" id="{B3FADF21-3F15-4538-8128-F7A902F36003}"/>
              </a:ext>
            </a:extLst>
          </p:cNvPr>
          <p:cNvSpPr>
            <a:spLocks noGrp="1"/>
          </p:cNvSpPr>
          <p:nvPr>
            <p:ph sz="quarter" idx="1"/>
          </p:nvPr>
        </p:nvSpPr>
        <p:spPr>
          <a:xfrm>
            <a:off x="457200" y="1219200"/>
            <a:ext cx="4041648" cy="4937760"/>
          </a:xfrm>
        </p:spPr>
        <p:txBody>
          <a:bodyPr>
            <a:normAutofit lnSpcReduction="10000"/>
          </a:bodyPr>
          <a:lstStyle/>
          <a:p>
            <a:r>
              <a:rPr lang="en-US" dirty="0"/>
              <a:t>Updated info</a:t>
            </a:r>
          </a:p>
          <a:p>
            <a:pPr lvl="1"/>
            <a:r>
              <a:rPr lang="en-US" dirty="0"/>
              <a:t>A1C 8.9%</a:t>
            </a:r>
          </a:p>
          <a:p>
            <a:pPr lvl="1"/>
            <a:r>
              <a:rPr lang="en-US" dirty="0"/>
              <a:t>GFR 49, UACR 221</a:t>
            </a:r>
          </a:p>
          <a:p>
            <a:pPr lvl="1"/>
            <a:r>
              <a:rPr lang="en-US" dirty="0"/>
              <a:t>No hypoglycemia</a:t>
            </a:r>
          </a:p>
          <a:p>
            <a:pPr lvl="1"/>
            <a:r>
              <a:rPr lang="en-US" dirty="0"/>
              <a:t>Checks BG a few times a week.</a:t>
            </a:r>
          </a:p>
          <a:p>
            <a:pPr lvl="1"/>
            <a:r>
              <a:rPr lang="en-US" dirty="0"/>
              <a:t>Very sedentary</a:t>
            </a:r>
          </a:p>
          <a:p>
            <a:pPr lvl="1"/>
            <a:endParaRPr lang="en-US" dirty="0"/>
          </a:p>
          <a:p>
            <a:r>
              <a:rPr lang="en-US" dirty="0"/>
              <a:t>Is this the right medication regimen for RT?</a:t>
            </a:r>
          </a:p>
          <a:p>
            <a:endParaRPr lang="en-US" dirty="0"/>
          </a:p>
        </p:txBody>
      </p:sp>
      <p:pic>
        <p:nvPicPr>
          <p:cNvPr id="19" name="Content Placeholder 18" descr="A person looking at the camera&#10;&#10;Description automatically generated">
            <a:extLst>
              <a:ext uri="{FF2B5EF4-FFF2-40B4-BE49-F238E27FC236}">
                <a16:creationId xmlns:a16="http://schemas.microsoft.com/office/drawing/2014/main" id="{10A95635-2074-438C-8DBD-14485C99E6AD}"/>
              </a:ext>
            </a:extLst>
          </p:cNvPr>
          <p:cNvPicPr>
            <a:picLocks noGrp="1" noChangeAspect="1"/>
          </p:cNvPicPr>
          <p:nvPr>
            <p:ph sz="quarter"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721352" y="1143000"/>
            <a:ext cx="3663696" cy="2694432"/>
          </a:xfrm>
          <a:noFill/>
        </p:spPr>
      </p:pic>
      <p:sp>
        <p:nvSpPr>
          <p:cNvPr id="21" name="TextBox 20">
            <a:extLst>
              <a:ext uri="{FF2B5EF4-FFF2-40B4-BE49-F238E27FC236}">
                <a16:creationId xmlns:a16="http://schemas.microsoft.com/office/drawing/2014/main" id="{6EE98CF7-84CD-49C8-918F-BB7D40C76A7F}"/>
              </a:ext>
            </a:extLst>
          </p:cNvPr>
          <p:cNvSpPr txBox="1"/>
          <p:nvPr/>
        </p:nvSpPr>
        <p:spPr>
          <a:xfrm>
            <a:off x="4721352" y="4114800"/>
            <a:ext cx="4041648" cy="1754326"/>
          </a:xfrm>
          <a:prstGeom prst="rect">
            <a:avLst/>
          </a:prstGeom>
          <a:noFill/>
        </p:spPr>
        <p:txBody>
          <a:bodyPr wrap="square" rtlCol="0">
            <a:spAutoFit/>
          </a:bodyPr>
          <a:lstStyle/>
          <a:p>
            <a:r>
              <a:rPr lang="en-US" sz="2400" dirty="0"/>
              <a:t>Diabetes Medications</a:t>
            </a:r>
          </a:p>
          <a:p>
            <a:pPr marL="285750" indent="-285750">
              <a:buFont typeface="Arial" panose="020B0604020202020204" pitchFamily="34" charset="0"/>
              <a:buChar char="•"/>
            </a:pPr>
            <a:r>
              <a:rPr lang="en-US" sz="2400" dirty="0"/>
              <a:t>Metformin 1000 mg BID</a:t>
            </a:r>
          </a:p>
          <a:p>
            <a:pPr marL="285750" indent="-285750">
              <a:buFont typeface="Arial" panose="020B0604020202020204" pitchFamily="34" charset="0"/>
              <a:buChar char="•"/>
            </a:pPr>
            <a:r>
              <a:rPr lang="en-US" sz="2400" dirty="0"/>
              <a:t>70/30 insulin 30 units BID</a:t>
            </a:r>
          </a:p>
          <a:p>
            <a:endParaRPr lang="en-US" dirty="0"/>
          </a:p>
          <a:p>
            <a:r>
              <a:rPr lang="en-US" b="1" dirty="0">
                <a:solidFill>
                  <a:srgbClr val="C00000"/>
                </a:solidFill>
              </a:rPr>
              <a:t> </a:t>
            </a:r>
          </a:p>
        </p:txBody>
      </p:sp>
    </p:spTree>
    <p:extLst>
      <p:ext uri="{BB962C8B-B14F-4D97-AF65-F5344CB8AC3E}">
        <p14:creationId xmlns:p14="http://schemas.microsoft.com/office/powerpoint/2010/main" val="1233083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Medications – Biguanides</a:t>
            </a:r>
          </a:p>
        </p:txBody>
      </p:sp>
      <p:sp>
        <p:nvSpPr>
          <p:cNvPr id="3" name="Content Placeholder 2"/>
          <p:cNvSpPr>
            <a:spLocks noGrp="1"/>
          </p:cNvSpPr>
          <p:nvPr>
            <p:ph sz="quarter" idx="1"/>
          </p:nvPr>
        </p:nvSpPr>
        <p:spPr>
          <a:xfrm>
            <a:off x="457200" y="1219200"/>
            <a:ext cx="4724400" cy="5257800"/>
          </a:xfrm>
        </p:spPr>
        <p:txBody>
          <a:bodyPr>
            <a:normAutofit/>
          </a:bodyPr>
          <a:lstStyle/>
          <a:p>
            <a:r>
              <a:rPr lang="en-US" dirty="0"/>
              <a:t>Metformin – one of 1</a:t>
            </a:r>
            <a:r>
              <a:rPr lang="en-US" baseline="30000" dirty="0"/>
              <a:t>st</a:t>
            </a:r>
            <a:r>
              <a:rPr lang="en-US" dirty="0"/>
              <a:t> line agent in older adults</a:t>
            </a:r>
          </a:p>
          <a:p>
            <a:pPr lvl="1"/>
            <a:r>
              <a:rPr lang="en-US" dirty="0"/>
              <a:t>Use caution in those with impaired renal or hepatic function or CHF on diuretics.</a:t>
            </a:r>
          </a:p>
          <a:p>
            <a:pPr lvl="1"/>
            <a:r>
              <a:rPr lang="en-US" dirty="0"/>
              <a:t>Temporarily hold during acute illness, procedures which may compromise renal and liver function.</a:t>
            </a:r>
          </a:p>
          <a:p>
            <a:pPr lvl="1"/>
            <a:r>
              <a:rPr lang="en-US" dirty="0"/>
              <a:t>Use long-acting version to decrease N/V</a:t>
            </a:r>
          </a:p>
        </p:txBody>
      </p:sp>
      <p:pic>
        <p:nvPicPr>
          <p:cNvPr id="5" name="Picture 4" descr="A picture containing ball, room&#10;&#10;Description automatically generated">
            <a:extLst>
              <a:ext uri="{FF2B5EF4-FFF2-40B4-BE49-F238E27FC236}">
                <a16:creationId xmlns:a16="http://schemas.microsoft.com/office/drawing/2014/main" id="{C7138984-8E83-4CF7-BC54-1271331DFB07}"/>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257800" y="1447800"/>
            <a:ext cx="3312879" cy="2209800"/>
          </a:xfrm>
          <a:prstGeom prst="rect">
            <a:avLst/>
          </a:prstGeom>
        </p:spPr>
      </p:pic>
      <p:sp>
        <p:nvSpPr>
          <p:cNvPr id="4" name="TextBox 3">
            <a:extLst>
              <a:ext uri="{FF2B5EF4-FFF2-40B4-BE49-F238E27FC236}">
                <a16:creationId xmlns:a16="http://schemas.microsoft.com/office/drawing/2014/main" id="{AD706D40-3B5B-4CE2-97FC-86539F1CB6C9}"/>
              </a:ext>
            </a:extLst>
          </p:cNvPr>
          <p:cNvSpPr txBox="1"/>
          <p:nvPr/>
        </p:nvSpPr>
        <p:spPr>
          <a:xfrm>
            <a:off x="5372099" y="3832860"/>
            <a:ext cx="3084279" cy="1938992"/>
          </a:xfrm>
          <a:prstGeom prst="rect">
            <a:avLst/>
          </a:prstGeom>
          <a:noFill/>
        </p:spPr>
        <p:txBody>
          <a:bodyPr wrap="square" rtlCol="0">
            <a:spAutoFit/>
          </a:bodyPr>
          <a:lstStyle/>
          <a:p>
            <a:pPr algn="ctr"/>
            <a:r>
              <a:rPr lang="en-US" sz="2400" dirty="0">
                <a:solidFill>
                  <a:srgbClr val="0070C0"/>
                </a:solidFill>
              </a:rPr>
              <a:t>For those on long term metformin therapy,  consider monitoring B12 levels.</a:t>
            </a:r>
          </a:p>
        </p:txBody>
      </p:sp>
      <p:pic>
        <p:nvPicPr>
          <p:cNvPr id="7" name="Picture 6">
            <a:extLst>
              <a:ext uri="{FF2B5EF4-FFF2-40B4-BE49-F238E27FC236}">
                <a16:creationId xmlns:a16="http://schemas.microsoft.com/office/drawing/2014/main" id="{045DCDF7-C4D2-BF8D-AEDA-CF474749A526}"/>
              </a:ext>
            </a:extLst>
          </p:cNvPr>
          <p:cNvPicPr>
            <a:picLocks noChangeAspect="1"/>
          </p:cNvPicPr>
          <p:nvPr/>
        </p:nvPicPr>
        <p:blipFill>
          <a:blip r:embed="rId4"/>
          <a:stretch>
            <a:fillRect/>
          </a:stretch>
        </p:blipFill>
        <p:spPr>
          <a:xfrm>
            <a:off x="4959895" y="6351348"/>
            <a:ext cx="3494458" cy="325242"/>
          </a:xfrm>
          <a:prstGeom prst="rect">
            <a:avLst/>
          </a:prstGeom>
        </p:spPr>
      </p:pic>
    </p:spTree>
    <p:extLst>
      <p:ext uri="{BB962C8B-B14F-4D97-AF65-F5344CB8AC3E}">
        <p14:creationId xmlns:p14="http://schemas.microsoft.com/office/powerpoint/2010/main" val="237656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0C4-07C9-4A6C-84CA-70B32D387C65}"/>
              </a:ext>
            </a:extLst>
          </p:cNvPr>
          <p:cNvSpPr>
            <a:spLocks noGrp="1"/>
          </p:cNvSpPr>
          <p:nvPr>
            <p:ph type="title"/>
          </p:nvPr>
        </p:nvSpPr>
        <p:spPr/>
        <p:txBody>
          <a:bodyPr/>
          <a:lstStyle/>
          <a:p>
            <a:r>
              <a:rPr lang="en-US" dirty="0"/>
              <a:t>Poll Question 8</a:t>
            </a:r>
          </a:p>
        </p:txBody>
      </p:sp>
      <p:sp>
        <p:nvSpPr>
          <p:cNvPr id="3" name="Content Placeholder 2">
            <a:extLst>
              <a:ext uri="{FF2B5EF4-FFF2-40B4-BE49-F238E27FC236}">
                <a16:creationId xmlns:a16="http://schemas.microsoft.com/office/drawing/2014/main" id="{67FD23D0-C510-4088-9691-41E58AD226FB}"/>
              </a:ext>
            </a:extLst>
          </p:cNvPr>
          <p:cNvSpPr>
            <a:spLocks noGrp="1"/>
          </p:cNvSpPr>
          <p:nvPr>
            <p:ph sz="quarter" idx="1"/>
          </p:nvPr>
        </p:nvSpPr>
        <p:spPr/>
        <p:txBody>
          <a:bodyPr/>
          <a:lstStyle/>
          <a:p>
            <a:r>
              <a:rPr lang="en-US" dirty="0"/>
              <a:t>JT has an A1c of 7.4, GFR 42, UACR is 219 mg/g. Tried to get blood glucose down through exercise and diet. What med is ADA recommended to get A1c to target and protect renal function?</a:t>
            </a:r>
          </a:p>
          <a:p>
            <a:r>
              <a:rPr lang="en-US" dirty="0"/>
              <a:t>A. sitagliptin (Januvia)</a:t>
            </a:r>
          </a:p>
          <a:p>
            <a:r>
              <a:rPr lang="en-US" dirty="0"/>
              <a:t>B. canagliflozin (Invokana)</a:t>
            </a:r>
          </a:p>
          <a:p>
            <a:r>
              <a:rPr lang="en-US" dirty="0"/>
              <a:t>C. glyburide (</a:t>
            </a:r>
            <a:r>
              <a:rPr lang="en-US" dirty="0" err="1"/>
              <a:t>Diabeta</a:t>
            </a:r>
            <a:r>
              <a:rPr lang="en-US" dirty="0"/>
              <a:t>)</a:t>
            </a:r>
          </a:p>
          <a:p>
            <a:r>
              <a:rPr lang="en-US" dirty="0"/>
              <a:t>D. metformin (Glucophage)</a:t>
            </a:r>
          </a:p>
        </p:txBody>
      </p:sp>
      <p:sp>
        <p:nvSpPr>
          <p:cNvPr id="4" name="Oval 3">
            <a:extLst>
              <a:ext uri="{FF2B5EF4-FFF2-40B4-BE49-F238E27FC236}">
                <a16:creationId xmlns:a16="http://schemas.microsoft.com/office/drawing/2014/main" id="{DDA5583A-0D75-4D1C-9693-FCA5DD1CE224}"/>
              </a:ext>
            </a:extLst>
          </p:cNvPr>
          <p:cNvSpPr/>
          <p:nvPr/>
        </p:nvSpPr>
        <p:spPr>
          <a:xfrm>
            <a:off x="152400" y="4267200"/>
            <a:ext cx="5789103" cy="633369"/>
          </a:xfrm>
          <a:prstGeom prst="ellipse">
            <a:avLst/>
          </a:prstGeom>
          <a:noFill/>
          <a:ln w="3810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E5E3E8A-902E-4D66-915F-24E4DC95576B}"/>
              </a:ext>
            </a:extLst>
          </p:cNvPr>
          <p:cNvPicPr>
            <a:picLocks noChangeAspect="1"/>
          </p:cNvPicPr>
          <p:nvPr/>
        </p:nvPicPr>
        <p:blipFill>
          <a:blip r:embed="rId2"/>
          <a:stretch>
            <a:fillRect/>
          </a:stretch>
        </p:blipFill>
        <p:spPr>
          <a:xfrm>
            <a:off x="6858000" y="3925676"/>
            <a:ext cx="1475360" cy="1713124"/>
          </a:xfrm>
          <a:prstGeom prst="rect">
            <a:avLst/>
          </a:prstGeom>
        </p:spPr>
      </p:pic>
    </p:spTree>
    <p:extLst>
      <p:ext uri="{BB962C8B-B14F-4D97-AF65-F5344CB8AC3E}">
        <p14:creationId xmlns:p14="http://schemas.microsoft.com/office/powerpoint/2010/main" val="2655285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Older Adults - Secretagogues</a:t>
            </a:r>
          </a:p>
        </p:txBody>
      </p:sp>
      <p:sp>
        <p:nvSpPr>
          <p:cNvPr id="3" name="Content Placeholder 2"/>
          <p:cNvSpPr>
            <a:spLocks noGrp="1"/>
          </p:cNvSpPr>
          <p:nvPr>
            <p:ph sz="quarter" idx="1"/>
          </p:nvPr>
        </p:nvSpPr>
        <p:spPr>
          <a:xfrm>
            <a:off x="457200" y="1219200"/>
            <a:ext cx="6629400" cy="4937760"/>
          </a:xfrm>
        </p:spPr>
        <p:txBody>
          <a:bodyPr/>
          <a:lstStyle/>
          <a:p>
            <a:r>
              <a:rPr lang="en-US" dirty="0"/>
              <a:t>Sulfonylureas</a:t>
            </a:r>
          </a:p>
          <a:p>
            <a:pPr lvl="1"/>
            <a:r>
              <a:rPr lang="en-US" dirty="0"/>
              <a:t>Glipizide or glimepiride preferred </a:t>
            </a:r>
          </a:p>
          <a:p>
            <a:pPr lvl="1"/>
            <a:r>
              <a:rPr lang="en-US" dirty="0"/>
              <a:t>Cause hypo, use cautiously</a:t>
            </a:r>
          </a:p>
          <a:p>
            <a:pPr lvl="1"/>
            <a:r>
              <a:rPr lang="en-US" dirty="0"/>
              <a:t>Review signs of hypo, treatment and  follow-up</a:t>
            </a:r>
          </a:p>
          <a:p>
            <a:pPr lvl="1"/>
            <a:r>
              <a:rPr lang="en-US" dirty="0"/>
              <a:t>Associated with 5-7 </a:t>
            </a:r>
            <a:r>
              <a:rPr lang="en-US" dirty="0" err="1"/>
              <a:t>lb</a:t>
            </a:r>
            <a:r>
              <a:rPr lang="en-US" dirty="0"/>
              <a:t> </a:t>
            </a:r>
            <a:r>
              <a:rPr lang="en-US" dirty="0" err="1"/>
              <a:t>wt</a:t>
            </a:r>
            <a:r>
              <a:rPr lang="en-US" dirty="0"/>
              <a:t> gain</a:t>
            </a:r>
          </a:p>
          <a:p>
            <a:pPr lvl="1"/>
            <a:r>
              <a:rPr lang="en-US" dirty="0"/>
              <a:t>Glyburide contraindicated (hypo)</a:t>
            </a:r>
          </a:p>
          <a:p>
            <a:r>
              <a:rPr lang="en-US" dirty="0"/>
              <a:t>BG monitoring helpful</a:t>
            </a:r>
          </a:p>
          <a:p>
            <a:r>
              <a:rPr lang="en-US" dirty="0"/>
              <a:t>If experiencing hypo, contact provider to decrease dose</a:t>
            </a:r>
          </a:p>
          <a:p>
            <a:pPr lvl="1"/>
            <a:endParaRPr lang="en-US" dirty="0"/>
          </a:p>
          <a:p>
            <a:pPr lvl="1"/>
            <a:endParaRPr lang="en-US" dirty="0"/>
          </a:p>
        </p:txBody>
      </p:sp>
      <p:pic>
        <p:nvPicPr>
          <p:cNvPr id="5" name="Picture 4"/>
          <p:cNvPicPr>
            <a:picLocks noChangeAspect="1"/>
          </p:cNvPicPr>
          <p:nvPr/>
        </p:nvPicPr>
        <p:blipFill>
          <a:blip r:embed="rId2"/>
          <a:stretch>
            <a:fillRect/>
          </a:stretch>
        </p:blipFill>
        <p:spPr>
          <a:xfrm>
            <a:off x="6400800" y="1676400"/>
            <a:ext cx="2286000" cy="2286000"/>
          </a:xfrm>
          <a:prstGeom prst="rect">
            <a:avLst/>
          </a:prstGeom>
        </p:spPr>
      </p:pic>
      <p:pic>
        <p:nvPicPr>
          <p:cNvPr id="4" name="Picture 3">
            <a:extLst>
              <a:ext uri="{FF2B5EF4-FFF2-40B4-BE49-F238E27FC236}">
                <a16:creationId xmlns:a16="http://schemas.microsoft.com/office/drawing/2014/main" id="{2D0536A9-DEA2-AFCC-4C59-E72BD0A2802F}"/>
              </a:ext>
            </a:extLst>
          </p:cNvPr>
          <p:cNvPicPr>
            <a:picLocks noChangeAspect="1"/>
          </p:cNvPicPr>
          <p:nvPr/>
        </p:nvPicPr>
        <p:blipFill>
          <a:blip r:embed="rId3"/>
          <a:stretch>
            <a:fillRect/>
          </a:stretch>
        </p:blipFill>
        <p:spPr>
          <a:xfrm>
            <a:off x="4959895" y="6351348"/>
            <a:ext cx="3494458" cy="325242"/>
          </a:xfrm>
          <a:prstGeom prst="rect">
            <a:avLst/>
          </a:prstGeom>
        </p:spPr>
      </p:pic>
    </p:spTree>
    <p:extLst>
      <p:ext uri="{BB962C8B-B14F-4D97-AF65-F5344CB8AC3E}">
        <p14:creationId xmlns:p14="http://schemas.microsoft.com/office/powerpoint/2010/main" val="3377420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BA06B-9E52-49CF-B946-527FD6538818}"/>
              </a:ext>
            </a:extLst>
          </p:cNvPr>
          <p:cNvSpPr>
            <a:spLocks noGrp="1"/>
          </p:cNvSpPr>
          <p:nvPr>
            <p:ph type="title"/>
          </p:nvPr>
        </p:nvSpPr>
        <p:spPr/>
        <p:txBody>
          <a:bodyPr/>
          <a:lstStyle/>
          <a:p>
            <a:r>
              <a:rPr lang="en-US" dirty="0"/>
              <a:t>References </a:t>
            </a:r>
          </a:p>
        </p:txBody>
      </p:sp>
      <p:pic>
        <p:nvPicPr>
          <p:cNvPr id="4" name="Content Placeholder 3">
            <a:extLst>
              <a:ext uri="{FF2B5EF4-FFF2-40B4-BE49-F238E27FC236}">
                <a16:creationId xmlns:a16="http://schemas.microsoft.com/office/drawing/2014/main" id="{8316E6BF-0739-49E9-86EC-75B03C4FD160}"/>
              </a:ext>
            </a:extLst>
          </p:cNvPr>
          <p:cNvPicPr>
            <a:picLocks noGrp="1" noChangeAspect="1"/>
          </p:cNvPicPr>
          <p:nvPr>
            <p:ph sz="quarter" idx="1"/>
          </p:nvPr>
        </p:nvPicPr>
        <p:blipFill>
          <a:blip r:embed="rId2"/>
          <a:stretch>
            <a:fillRect/>
          </a:stretch>
        </p:blipFill>
        <p:spPr>
          <a:xfrm>
            <a:off x="609600" y="1348857"/>
            <a:ext cx="3124200" cy="4005385"/>
          </a:xfrm>
          <a:prstGeom prst="rect">
            <a:avLst/>
          </a:prstGeom>
        </p:spPr>
      </p:pic>
      <p:sp>
        <p:nvSpPr>
          <p:cNvPr id="5" name="Rectangle 4">
            <a:extLst>
              <a:ext uri="{FF2B5EF4-FFF2-40B4-BE49-F238E27FC236}">
                <a16:creationId xmlns:a16="http://schemas.microsoft.com/office/drawing/2014/main" id="{0542072A-4BE7-4B52-8A1A-4D75949445B3}"/>
              </a:ext>
            </a:extLst>
          </p:cNvPr>
          <p:cNvSpPr/>
          <p:nvPr/>
        </p:nvSpPr>
        <p:spPr>
          <a:xfrm>
            <a:off x="202407" y="5320605"/>
            <a:ext cx="4572000" cy="1384995"/>
          </a:xfrm>
          <a:prstGeom prst="rect">
            <a:avLst/>
          </a:prstGeom>
        </p:spPr>
        <p:txBody>
          <a:bodyPr>
            <a:spAutoFit/>
          </a:bodyPr>
          <a:lstStyle/>
          <a:p>
            <a:r>
              <a:rPr lang="en-US" sz="1200" b="1" dirty="0"/>
              <a:t>Challenges and Strategies for Diabetes Management in Community‐Living Older Adults</a:t>
            </a:r>
          </a:p>
          <a:p>
            <a:pPr>
              <a:buFont typeface="+mj-lt"/>
              <a:buAutoNum type="arabicPeriod"/>
            </a:pPr>
            <a:r>
              <a:rPr lang="en-US" sz="1200" dirty="0"/>
              <a:t>Alan J. Sinclair</a:t>
            </a:r>
            <a:r>
              <a:rPr lang="en-US" sz="1200" baseline="30000" dirty="0">
                <a:hlinkClick r:id="rId3"/>
              </a:rPr>
              <a:t>1</a:t>
            </a:r>
            <a:r>
              <a:rPr lang="en-US" sz="1200" dirty="0"/>
              <a:t>,</a:t>
            </a:r>
            <a:r>
              <a:rPr lang="en-US" sz="1200" baseline="30000" dirty="0">
                <a:hlinkClick r:id="rId4"/>
              </a:rPr>
              <a:t>2</a:t>
            </a:r>
            <a:r>
              <a:rPr lang="en-US" sz="1200" dirty="0"/>
              <a:t> and </a:t>
            </a:r>
          </a:p>
          <a:p>
            <a:pPr>
              <a:buFont typeface="+mj-lt"/>
              <a:buAutoNum type="arabicPeriod"/>
            </a:pPr>
            <a:r>
              <a:rPr lang="en-US" sz="1200" dirty="0"/>
              <a:t>Ahmed H. Abdelhafiz</a:t>
            </a:r>
            <a:r>
              <a:rPr lang="en-US" sz="1200" baseline="30000" dirty="0">
                <a:hlinkClick r:id="rId5"/>
              </a:rPr>
              <a:t>3</a:t>
            </a:r>
            <a:endParaRPr lang="en-US" sz="1200" dirty="0"/>
          </a:p>
          <a:p>
            <a:r>
              <a:rPr lang="en-US" sz="1200" dirty="0">
                <a:hlinkClick r:id="rId6"/>
              </a:rPr>
              <a:t>+</a:t>
            </a:r>
            <a:r>
              <a:rPr lang="en-US" sz="1200" dirty="0"/>
              <a:t> Author Affiliations</a:t>
            </a:r>
          </a:p>
          <a:p>
            <a:r>
              <a:rPr lang="en-US" sz="1200" dirty="0"/>
              <a:t>Diabetes Spectrum 2020 Aug; 33(3): 217-227. </a:t>
            </a:r>
            <a:r>
              <a:rPr lang="en-US" sz="1200" dirty="0">
                <a:hlinkClick r:id="rId7"/>
              </a:rPr>
              <a:t>https://doi.org/10.2337/ds20-0013</a:t>
            </a:r>
            <a:r>
              <a:rPr lang="en-US" sz="1200" dirty="0"/>
              <a:t> </a:t>
            </a:r>
          </a:p>
        </p:txBody>
      </p:sp>
      <p:pic>
        <p:nvPicPr>
          <p:cNvPr id="6" name="Picture 5" descr="A magazine cover with a group of people&#10;&#10;Description automatically generated">
            <a:extLst>
              <a:ext uri="{FF2B5EF4-FFF2-40B4-BE49-F238E27FC236}">
                <a16:creationId xmlns:a16="http://schemas.microsoft.com/office/drawing/2014/main" id="{1505E484-F3E4-1C1C-8E50-1D284331C386}"/>
              </a:ext>
            </a:extLst>
          </p:cNvPr>
          <p:cNvPicPr>
            <a:picLocks noChangeAspect="1"/>
          </p:cNvPicPr>
          <p:nvPr/>
        </p:nvPicPr>
        <p:blipFill>
          <a:blip r:embed="rId8"/>
          <a:stretch>
            <a:fillRect/>
          </a:stretch>
        </p:blipFill>
        <p:spPr>
          <a:xfrm>
            <a:off x="5192342" y="1348857"/>
            <a:ext cx="2910841" cy="3834471"/>
          </a:xfrm>
          <a:prstGeom prst="rect">
            <a:avLst/>
          </a:prstGeom>
        </p:spPr>
      </p:pic>
      <p:pic>
        <p:nvPicPr>
          <p:cNvPr id="3" name="Picture 2">
            <a:extLst>
              <a:ext uri="{FF2B5EF4-FFF2-40B4-BE49-F238E27FC236}">
                <a16:creationId xmlns:a16="http://schemas.microsoft.com/office/drawing/2014/main" id="{A3684084-E2E0-5D64-89CA-D8D88A051180}"/>
              </a:ext>
            </a:extLst>
          </p:cNvPr>
          <p:cNvPicPr>
            <a:picLocks noChangeAspect="1"/>
          </p:cNvPicPr>
          <p:nvPr/>
        </p:nvPicPr>
        <p:blipFill>
          <a:blip r:embed="rId9"/>
          <a:stretch>
            <a:fillRect/>
          </a:stretch>
        </p:blipFill>
        <p:spPr>
          <a:xfrm>
            <a:off x="5192342" y="5486400"/>
            <a:ext cx="3494458" cy="325242"/>
          </a:xfrm>
          <a:prstGeom prst="rect">
            <a:avLst/>
          </a:prstGeom>
        </p:spPr>
      </p:pic>
    </p:spTree>
    <p:extLst>
      <p:ext uri="{BB962C8B-B14F-4D97-AF65-F5344CB8AC3E}">
        <p14:creationId xmlns:p14="http://schemas.microsoft.com/office/powerpoint/2010/main" val="3652386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ssorted pills and capsules">
            <a:extLst>
              <a:ext uri="{FF2B5EF4-FFF2-40B4-BE49-F238E27FC236}">
                <a16:creationId xmlns:a16="http://schemas.microsoft.com/office/drawing/2014/main" id="{B9FEDE6A-6072-4612-96A0-36AAB838B1C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5916176">
            <a:off x="5495130" y="2053518"/>
            <a:ext cx="3543300" cy="2362200"/>
          </a:xfrm>
          <a:prstGeom prst="rect">
            <a:avLst/>
          </a:prstGeom>
        </p:spPr>
      </p:pic>
      <p:sp>
        <p:nvSpPr>
          <p:cNvPr id="2" name="Title 1">
            <a:extLst>
              <a:ext uri="{FF2B5EF4-FFF2-40B4-BE49-F238E27FC236}">
                <a16:creationId xmlns:a16="http://schemas.microsoft.com/office/drawing/2014/main" id="{DABB921D-469E-4B9F-889B-40E11EC770EA}"/>
              </a:ext>
            </a:extLst>
          </p:cNvPr>
          <p:cNvSpPr>
            <a:spLocks noGrp="1"/>
          </p:cNvSpPr>
          <p:nvPr>
            <p:ph type="title"/>
          </p:nvPr>
        </p:nvSpPr>
        <p:spPr/>
        <p:txBody>
          <a:bodyPr/>
          <a:lstStyle/>
          <a:p>
            <a:r>
              <a:rPr lang="en-US" dirty="0"/>
              <a:t>Caution with TZDs</a:t>
            </a:r>
          </a:p>
        </p:txBody>
      </p:sp>
      <p:sp>
        <p:nvSpPr>
          <p:cNvPr id="3" name="Content Placeholder 2">
            <a:extLst>
              <a:ext uri="{FF2B5EF4-FFF2-40B4-BE49-F238E27FC236}">
                <a16:creationId xmlns:a16="http://schemas.microsoft.com/office/drawing/2014/main" id="{E6E51DB9-6338-4FFE-A1BF-1AA4772463E7}"/>
              </a:ext>
            </a:extLst>
          </p:cNvPr>
          <p:cNvSpPr>
            <a:spLocks noGrp="1"/>
          </p:cNvSpPr>
          <p:nvPr>
            <p:ph sz="quarter" idx="1"/>
          </p:nvPr>
        </p:nvSpPr>
        <p:spPr>
          <a:xfrm>
            <a:off x="457200" y="1219200"/>
            <a:ext cx="5638800" cy="4937760"/>
          </a:xfrm>
        </p:spPr>
        <p:txBody>
          <a:bodyPr>
            <a:normAutofit/>
          </a:bodyPr>
          <a:lstStyle/>
          <a:p>
            <a:r>
              <a:rPr lang="en-US" dirty="0"/>
              <a:t>Use thiazolidinediones very cautiously for those on </a:t>
            </a:r>
          </a:p>
          <a:p>
            <a:pPr lvl="1"/>
            <a:r>
              <a:rPr lang="en-US" dirty="0"/>
              <a:t>insulin therapy or at risk for </a:t>
            </a:r>
          </a:p>
          <a:p>
            <a:pPr lvl="1"/>
            <a:r>
              <a:rPr lang="en-US" dirty="0"/>
              <a:t>heart failure, osteoporosis, falls or fractures, and/or macular edema.</a:t>
            </a:r>
          </a:p>
          <a:p>
            <a:r>
              <a:rPr lang="en-US" dirty="0"/>
              <a:t>Lower dose pioglitazone (Actos) may be beneficial for:</a:t>
            </a:r>
          </a:p>
          <a:p>
            <a:pPr lvl="1"/>
            <a:r>
              <a:rPr lang="en-US" dirty="0"/>
              <a:t>Those with history of stroke</a:t>
            </a:r>
          </a:p>
          <a:p>
            <a:pPr lvl="1"/>
            <a:r>
              <a:rPr lang="en-US" dirty="0"/>
              <a:t>Those with fatty liver disease</a:t>
            </a:r>
          </a:p>
        </p:txBody>
      </p:sp>
      <p:pic>
        <p:nvPicPr>
          <p:cNvPr id="4" name="Picture 3">
            <a:extLst>
              <a:ext uri="{FF2B5EF4-FFF2-40B4-BE49-F238E27FC236}">
                <a16:creationId xmlns:a16="http://schemas.microsoft.com/office/drawing/2014/main" id="{9ED1E093-758C-FED6-433D-DB45A8421771}"/>
              </a:ext>
            </a:extLst>
          </p:cNvPr>
          <p:cNvPicPr>
            <a:picLocks noChangeAspect="1"/>
          </p:cNvPicPr>
          <p:nvPr/>
        </p:nvPicPr>
        <p:blipFill>
          <a:blip r:embed="rId3"/>
          <a:stretch>
            <a:fillRect/>
          </a:stretch>
        </p:blipFill>
        <p:spPr>
          <a:xfrm>
            <a:off x="4959895" y="6351348"/>
            <a:ext cx="3494458" cy="325242"/>
          </a:xfrm>
          <a:prstGeom prst="rect">
            <a:avLst/>
          </a:prstGeom>
        </p:spPr>
      </p:pic>
    </p:spTree>
    <p:extLst>
      <p:ext uri="{BB962C8B-B14F-4D97-AF65-F5344CB8AC3E}">
        <p14:creationId xmlns:p14="http://schemas.microsoft.com/office/powerpoint/2010/main" val="1959110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781800" y="2895600"/>
            <a:ext cx="2053853" cy="1838325"/>
          </a:xfrm>
          <a:prstGeom prst="rect">
            <a:avLst/>
          </a:prstGeom>
        </p:spPr>
      </p:pic>
      <p:sp>
        <p:nvSpPr>
          <p:cNvPr id="2" name="Title 1"/>
          <p:cNvSpPr>
            <a:spLocks noGrp="1"/>
          </p:cNvSpPr>
          <p:nvPr>
            <p:ph type="title"/>
          </p:nvPr>
        </p:nvSpPr>
        <p:spPr/>
        <p:txBody>
          <a:bodyPr/>
          <a:lstStyle/>
          <a:p>
            <a:r>
              <a:rPr lang="en-US" dirty="0"/>
              <a:t>Older Adults – SGLT-2 Inhibitors</a:t>
            </a:r>
          </a:p>
        </p:txBody>
      </p:sp>
      <p:sp>
        <p:nvSpPr>
          <p:cNvPr id="3" name="Content Placeholder 2"/>
          <p:cNvSpPr>
            <a:spLocks noGrp="1"/>
          </p:cNvSpPr>
          <p:nvPr>
            <p:ph sz="quarter" idx="1"/>
          </p:nvPr>
        </p:nvSpPr>
        <p:spPr>
          <a:xfrm>
            <a:off x="457200" y="1219200"/>
            <a:ext cx="7620000" cy="5638800"/>
          </a:xfrm>
        </p:spPr>
        <p:txBody>
          <a:bodyPr>
            <a:normAutofit/>
          </a:bodyPr>
          <a:lstStyle/>
          <a:p>
            <a:r>
              <a:rPr lang="en-US" dirty="0"/>
              <a:t>Benefits of these “</a:t>
            </a:r>
            <a:r>
              <a:rPr lang="en-US" dirty="0" err="1"/>
              <a:t>Glucoretics</a:t>
            </a:r>
            <a:r>
              <a:rPr lang="en-US" dirty="0"/>
              <a:t>”</a:t>
            </a:r>
          </a:p>
          <a:p>
            <a:pPr lvl="1"/>
            <a:r>
              <a:rPr lang="en-US" dirty="0"/>
              <a:t>Can lower weight / BP.  No hypoglycemia</a:t>
            </a:r>
          </a:p>
          <a:p>
            <a:pPr lvl="1"/>
            <a:r>
              <a:rPr lang="en-US" dirty="0"/>
              <a:t>Reduces risk of CVD, Heart failure and preserves long term kidney function</a:t>
            </a:r>
          </a:p>
          <a:p>
            <a:pPr lvl="2"/>
            <a:r>
              <a:rPr lang="en-US" dirty="0"/>
              <a:t>Consider empagliflozin, dapagliflozin, canagliflozin </a:t>
            </a:r>
          </a:p>
          <a:p>
            <a:r>
              <a:rPr lang="en-US" dirty="0"/>
              <a:t>Considerations</a:t>
            </a:r>
          </a:p>
          <a:p>
            <a:pPr lvl="1"/>
            <a:r>
              <a:rPr lang="en-US" dirty="0"/>
              <a:t>Cost may be a barrier</a:t>
            </a:r>
          </a:p>
          <a:p>
            <a:pPr lvl="1"/>
            <a:r>
              <a:rPr lang="en-US" dirty="0"/>
              <a:t>Monitor GFR, weight loss</a:t>
            </a:r>
          </a:p>
          <a:p>
            <a:pPr lvl="1"/>
            <a:r>
              <a:rPr lang="en-US" dirty="0"/>
              <a:t>Hypotension, dehydration, electrolyte imbalances</a:t>
            </a:r>
          </a:p>
          <a:p>
            <a:pPr lvl="1"/>
            <a:r>
              <a:rPr lang="en-US" dirty="0"/>
              <a:t>Increased risk of genital infections, dehydration</a:t>
            </a:r>
          </a:p>
          <a:p>
            <a:pPr lvl="1"/>
            <a:r>
              <a:rPr lang="en-US" dirty="0">
                <a:solidFill>
                  <a:srgbClr val="0070C0"/>
                </a:solidFill>
              </a:rPr>
              <a:t>Can be used to reduce cardiorenal risk only (even if BG on target.</a:t>
            </a:r>
          </a:p>
          <a:p>
            <a:pPr marL="0" indent="0">
              <a:buNone/>
            </a:pPr>
            <a:endParaRPr lang="en-US" dirty="0"/>
          </a:p>
        </p:txBody>
      </p:sp>
    </p:spTree>
    <p:extLst>
      <p:ext uri="{BB962C8B-B14F-4D97-AF65-F5344CB8AC3E}">
        <p14:creationId xmlns:p14="http://schemas.microsoft.com/office/powerpoint/2010/main" val="266929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6000" y="1371600"/>
            <a:ext cx="2053853" cy="1838325"/>
          </a:xfrm>
          <a:prstGeom prst="rect">
            <a:avLst/>
          </a:prstGeom>
        </p:spPr>
      </p:pic>
      <p:sp>
        <p:nvSpPr>
          <p:cNvPr id="2" name="Title 1"/>
          <p:cNvSpPr>
            <a:spLocks noGrp="1"/>
          </p:cNvSpPr>
          <p:nvPr>
            <p:ph type="title"/>
          </p:nvPr>
        </p:nvSpPr>
        <p:spPr>
          <a:xfrm>
            <a:off x="457200" y="243840"/>
            <a:ext cx="8229600" cy="914400"/>
          </a:xfrm>
        </p:spPr>
        <p:txBody>
          <a:bodyPr>
            <a:normAutofit/>
          </a:bodyPr>
          <a:lstStyle/>
          <a:p>
            <a:r>
              <a:rPr lang="en-US" dirty="0"/>
              <a:t>Older Adults: DPP-IVs</a:t>
            </a:r>
          </a:p>
        </p:txBody>
      </p:sp>
      <p:sp>
        <p:nvSpPr>
          <p:cNvPr id="3" name="Content Placeholder 2"/>
          <p:cNvSpPr>
            <a:spLocks noGrp="1"/>
          </p:cNvSpPr>
          <p:nvPr>
            <p:ph sz="quarter" idx="1"/>
          </p:nvPr>
        </p:nvSpPr>
        <p:spPr>
          <a:xfrm>
            <a:off x="609600" y="1219200"/>
            <a:ext cx="7467600" cy="4785360"/>
          </a:xfrm>
        </p:spPr>
        <p:txBody>
          <a:bodyPr>
            <a:normAutofit/>
          </a:bodyPr>
          <a:lstStyle/>
          <a:p>
            <a:r>
              <a:rPr lang="en-US" sz="3600" dirty="0"/>
              <a:t>DPP-IV Inhibitors</a:t>
            </a:r>
          </a:p>
          <a:p>
            <a:pPr lvl="1"/>
            <a:r>
              <a:rPr lang="en-US" sz="2800" dirty="0"/>
              <a:t>Few side effects, no hypo </a:t>
            </a:r>
          </a:p>
          <a:p>
            <a:pPr lvl="1"/>
            <a:r>
              <a:rPr lang="en-US" sz="2800" dirty="0"/>
              <a:t>Cost may be barrier</a:t>
            </a:r>
          </a:p>
          <a:p>
            <a:pPr lvl="1"/>
            <a:r>
              <a:rPr lang="en-US" sz="2800" dirty="0"/>
              <a:t>A1c drop about 0.6%</a:t>
            </a:r>
          </a:p>
          <a:p>
            <a:pPr lvl="1"/>
            <a:r>
              <a:rPr lang="en-US" sz="2800" dirty="0"/>
              <a:t>Increased risk of heart failure risk with saxagliptin and alogliptin</a:t>
            </a:r>
          </a:p>
        </p:txBody>
      </p:sp>
      <p:pic>
        <p:nvPicPr>
          <p:cNvPr id="6" name="Picture 5">
            <a:extLst>
              <a:ext uri="{FF2B5EF4-FFF2-40B4-BE49-F238E27FC236}">
                <a16:creationId xmlns:a16="http://schemas.microsoft.com/office/drawing/2014/main" id="{23545D4A-5A3C-129E-E678-8F69492B55E7}"/>
              </a:ext>
            </a:extLst>
          </p:cNvPr>
          <p:cNvPicPr>
            <a:picLocks noChangeAspect="1"/>
          </p:cNvPicPr>
          <p:nvPr/>
        </p:nvPicPr>
        <p:blipFill>
          <a:blip r:embed="rId3"/>
          <a:stretch>
            <a:fillRect/>
          </a:stretch>
        </p:blipFill>
        <p:spPr>
          <a:xfrm>
            <a:off x="4959895" y="6351348"/>
            <a:ext cx="3494458" cy="325242"/>
          </a:xfrm>
          <a:prstGeom prst="rect">
            <a:avLst/>
          </a:prstGeom>
        </p:spPr>
      </p:pic>
    </p:spTree>
    <p:extLst>
      <p:ext uri="{BB962C8B-B14F-4D97-AF65-F5344CB8AC3E}">
        <p14:creationId xmlns:p14="http://schemas.microsoft.com/office/powerpoint/2010/main" val="140218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3539"/>
            <a:ext cx="8229600" cy="914400"/>
          </a:xfrm>
        </p:spPr>
        <p:txBody>
          <a:bodyPr>
            <a:normAutofit/>
          </a:bodyPr>
          <a:lstStyle/>
          <a:p>
            <a:r>
              <a:rPr lang="en-US" dirty="0"/>
              <a:t>Older Adult Consideration: GLP-1s</a:t>
            </a:r>
          </a:p>
        </p:txBody>
      </p:sp>
      <p:sp>
        <p:nvSpPr>
          <p:cNvPr id="3" name="Content Placeholder 2"/>
          <p:cNvSpPr>
            <a:spLocks noGrp="1"/>
          </p:cNvSpPr>
          <p:nvPr>
            <p:ph sz="quarter" idx="1"/>
          </p:nvPr>
        </p:nvSpPr>
        <p:spPr>
          <a:xfrm>
            <a:off x="609600" y="1447799"/>
            <a:ext cx="4191000" cy="5410201"/>
          </a:xfrm>
        </p:spPr>
        <p:txBody>
          <a:bodyPr>
            <a:normAutofit fontScale="85000" lnSpcReduction="10000"/>
          </a:bodyPr>
          <a:lstStyle/>
          <a:p>
            <a:r>
              <a:rPr lang="en-US" dirty="0"/>
              <a:t>GLP-1 Receptor Agonists</a:t>
            </a:r>
          </a:p>
          <a:p>
            <a:pPr>
              <a:lnSpc>
                <a:spcPct val="120000"/>
              </a:lnSpc>
            </a:pPr>
            <a:r>
              <a:rPr lang="en-US" dirty="0"/>
              <a:t>reduce major adverse cardiovascular events,</a:t>
            </a:r>
          </a:p>
          <a:p>
            <a:pPr lvl="1">
              <a:lnSpc>
                <a:spcPct val="120000"/>
              </a:lnSpc>
            </a:pPr>
            <a:r>
              <a:rPr lang="en-US" dirty="0"/>
              <a:t>cardiovascular deaths</a:t>
            </a:r>
          </a:p>
          <a:p>
            <a:pPr lvl="1">
              <a:lnSpc>
                <a:spcPct val="120000"/>
              </a:lnSpc>
            </a:pPr>
            <a:r>
              <a:rPr lang="en-US" dirty="0"/>
              <a:t>stroke, and myocardial infarction for people over age 65 (and younger too) </a:t>
            </a:r>
          </a:p>
          <a:p>
            <a:pPr lvl="1">
              <a:lnSpc>
                <a:spcPct val="120000"/>
              </a:lnSpc>
            </a:pPr>
            <a:r>
              <a:rPr lang="en-US" dirty="0"/>
              <a:t>Injections may require more visual, cognitive and motor coordination.</a:t>
            </a:r>
          </a:p>
          <a:p>
            <a:pPr lvl="1"/>
            <a:r>
              <a:rPr lang="en-US" dirty="0"/>
              <a:t>Can cause N/V and lead to weight loss</a:t>
            </a:r>
          </a:p>
          <a:p>
            <a:pPr lvl="1"/>
            <a:r>
              <a:rPr lang="en-US" dirty="0"/>
              <a:t>Can be costly</a:t>
            </a:r>
          </a:p>
        </p:txBody>
      </p:sp>
      <p:pic>
        <p:nvPicPr>
          <p:cNvPr id="6" name="Picture 5" descr="Diagram&#10;&#10;Description automatically generated">
            <a:extLst>
              <a:ext uri="{FF2B5EF4-FFF2-40B4-BE49-F238E27FC236}">
                <a16:creationId xmlns:a16="http://schemas.microsoft.com/office/drawing/2014/main" id="{FA91EDBE-0570-4651-8E91-32224F61F8FC}"/>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334000" y="1676400"/>
            <a:ext cx="3478274" cy="2045950"/>
          </a:xfrm>
          <a:prstGeom prst="rect">
            <a:avLst/>
          </a:prstGeom>
        </p:spPr>
      </p:pic>
      <p:sp>
        <p:nvSpPr>
          <p:cNvPr id="7" name="TextBox 6">
            <a:extLst>
              <a:ext uri="{FF2B5EF4-FFF2-40B4-BE49-F238E27FC236}">
                <a16:creationId xmlns:a16="http://schemas.microsoft.com/office/drawing/2014/main" id="{9C1A47EF-909A-E7FC-D6B6-762DF09E74C6}"/>
              </a:ext>
            </a:extLst>
          </p:cNvPr>
          <p:cNvSpPr txBox="1"/>
          <p:nvPr/>
        </p:nvSpPr>
        <p:spPr>
          <a:xfrm>
            <a:off x="5029200" y="3942210"/>
            <a:ext cx="3746612" cy="1200329"/>
          </a:xfrm>
          <a:prstGeom prst="rect">
            <a:avLst/>
          </a:prstGeom>
          <a:noFill/>
        </p:spPr>
        <p:txBody>
          <a:bodyPr wrap="square">
            <a:spAutoFit/>
          </a:bodyPr>
          <a:lstStyle/>
          <a:p>
            <a:pPr lvl="1"/>
            <a:r>
              <a:rPr lang="en-US" sz="2400" dirty="0">
                <a:solidFill>
                  <a:srgbClr val="0070C0"/>
                </a:solidFill>
              </a:rPr>
              <a:t>Can be used to reduce cardiorenal risk only (even if BG on target.</a:t>
            </a:r>
          </a:p>
        </p:txBody>
      </p:sp>
      <p:pic>
        <p:nvPicPr>
          <p:cNvPr id="8" name="Picture 7">
            <a:extLst>
              <a:ext uri="{FF2B5EF4-FFF2-40B4-BE49-F238E27FC236}">
                <a16:creationId xmlns:a16="http://schemas.microsoft.com/office/drawing/2014/main" id="{ED00A3C9-A116-BB8D-6CFC-688A1BB1CB4B}"/>
              </a:ext>
            </a:extLst>
          </p:cNvPr>
          <p:cNvPicPr>
            <a:picLocks noChangeAspect="1"/>
          </p:cNvPicPr>
          <p:nvPr/>
        </p:nvPicPr>
        <p:blipFill>
          <a:blip r:embed="rId4"/>
          <a:stretch>
            <a:fillRect/>
          </a:stretch>
        </p:blipFill>
        <p:spPr>
          <a:xfrm>
            <a:off x="4959895" y="6351348"/>
            <a:ext cx="3494458" cy="325242"/>
          </a:xfrm>
          <a:prstGeom prst="rect">
            <a:avLst/>
          </a:prstGeom>
        </p:spPr>
      </p:pic>
    </p:spTree>
    <p:extLst>
      <p:ext uri="{BB962C8B-B14F-4D97-AF65-F5344CB8AC3E}">
        <p14:creationId xmlns:p14="http://schemas.microsoft.com/office/powerpoint/2010/main" val="1822042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507F8-9DF1-480D-B9F4-ACFA71D0ACFD}"/>
              </a:ext>
            </a:extLst>
          </p:cNvPr>
          <p:cNvSpPr>
            <a:spLocks noGrp="1"/>
          </p:cNvSpPr>
          <p:nvPr>
            <p:ph type="title"/>
          </p:nvPr>
        </p:nvSpPr>
        <p:spPr/>
        <p:txBody>
          <a:bodyPr/>
          <a:lstStyle/>
          <a:p>
            <a:r>
              <a:rPr lang="en-US" dirty="0"/>
              <a:t>Insulin Therapy</a:t>
            </a:r>
          </a:p>
        </p:txBody>
      </p:sp>
      <p:graphicFrame>
        <p:nvGraphicFramePr>
          <p:cNvPr id="9" name="Content Placeholder 2">
            <a:extLst>
              <a:ext uri="{FF2B5EF4-FFF2-40B4-BE49-F238E27FC236}">
                <a16:creationId xmlns:a16="http://schemas.microsoft.com/office/drawing/2014/main" id="{76AB8993-AA96-879F-0226-3C865737830A}"/>
              </a:ext>
            </a:extLst>
          </p:cNvPr>
          <p:cNvGraphicFramePr>
            <a:graphicFrameLocks noGrp="1"/>
          </p:cNvGraphicFramePr>
          <p:nvPr>
            <p:ph sz="quarter" idx="1"/>
          </p:nvPr>
        </p:nvGraphicFramePr>
        <p:xfrm>
          <a:off x="449366" y="1295400"/>
          <a:ext cx="5113234"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a:extLst>
              <a:ext uri="{FF2B5EF4-FFF2-40B4-BE49-F238E27FC236}">
                <a16:creationId xmlns:a16="http://schemas.microsoft.com/office/drawing/2014/main" id="{5220EB3D-914B-4CC6-A6A0-04F4725A1CE7}"/>
              </a:ext>
            </a:extLst>
          </p:cNvPr>
          <p:cNvPicPr>
            <a:picLocks noChangeAspect="1"/>
          </p:cNvPicPr>
          <p:nvPr/>
        </p:nvPicPr>
        <p:blipFill>
          <a:blip r:embed="rId7"/>
          <a:stretch>
            <a:fillRect/>
          </a:stretch>
        </p:blipFill>
        <p:spPr>
          <a:xfrm>
            <a:off x="5777639" y="1143000"/>
            <a:ext cx="2885608" cy="2926080"/>
          </a:xfrm>
          <a:prstGeom prst="rect">
            <a:avLst/>
          </a:prstGeom>
        </p:spPr>
      </p:pic>
      <p:pic>
        <p:nvPicPr>
          <p:cNvPr id="3" name="Picture 2">
            <a:extLst>
              <a:ext uri="{FF2B5EF4-FFF2-40B4-BE49-F238E27FC236}">
                <a16:creationId xmlns:a16="http://schemas.microsoft.com/office/drawing/2014/main" id="{032DE135-3F4C-2FB0-DEC5-56B81F8A1D2E}"/>
              </a:ext>
            </a:extLst>
          </p:cNvPr>
          <p:cNvPicPr>
            <a:picLocks noChangeAspect="1"/>
          </p:cNvPicPr>
          <p:nvPr/>
        </p:nvPicPr>
        <p:blipFill>
          <a:blip r:embed="rId8"/>
          <a:stretch>
            <a:fillRect/>
          </a:stretch>
        </p:blipFill>
        <p:spPr>
          <a:xfrm>
            <a:off x="5168789" y="6380358"/>
            <a:ext cx="3494458" cy="325242"/>
          </a:xfrm>
          <a:prstGeom prst="rect">
            <a:avLst/>
          </a:prstGeom>
        </p:spPr>
      </p:pic>
    </p:spTree>
    <p:extLst>
      <p:ext uri="{BB962C8B-B14F-4D97-AF65-F5344CB8AC3E}">
        <p14:creationId xmlns:p14="http://schemas.microsoft.com/office/powerpoint/2010/main" val="598460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9EF4E-65AF-4611-ACBA-69960901EA7E}"/>
              </a:ext>
            </a:extLst>
          </p:cNvPr>
          <p:cNvSpPr>
            <a:spLocks noGrp="1"/>
          </p:cNvSpPr>
          <p:nvPr>
            <p:ph type="title"/>
          </p:nvPr>
        </p:nvSpPr>
        <p:spPr/>
        <p:txBody>
          <a:bodyPr/>
          <a:lstStyle/>
          <a:p>
            <a:r>
              <a:rPr lang="en-US" dirty="0"/>
              <a:t>Poll Question 9</a:t>
            </a:r>
          </a:p>
        </p:txBody>
      </p:sp>
      <p:sp>
        <p:nvSpPr>
          <p:cNvPr id="3" name="Content Placeholder 2">
            <a:extLst>
              <a:ext uri="{FF2B5EF4-FFF2-40B4-BE49-F238E27FC236}">
                <a16:creationId xmlns:a16="http://schemas.microsoft.com/office/drawing/2014/main" id="{157CA313-9E79-4810-8C2F-319B8D328190}"/>
              </a:ext>
            </a:extLst>
          </p:cNvPr>
          <p:cNvSpPr>
            <a:spLocks noGrp="1"/>
          </p:cNvSpPr>
          <p:nvPr>
            <p:ph sz="quarter" idx="1"/>
          </p:nvPr>
        </p:nvSpPr>
        <p:spPr>
          <a:xfrm>
            <a:off x="570452" y="1228595"/>
            <a:ext cx="6096000" cy="5486400"/>
          </a:xfrm>
        </p:spPr>
        <p:txBody>
          <a:bodyPr>
            <a:normAutofit fontScale="85000" lnSpcReduction="20000"/>
          </a:bodyPr>
          <a:lstStyle/>
          <a:p>
            <a:pPr marL="0" marR="0" indent="0">
              <a:lnSpc>
                <a:spcPct val="120000"/>
              </a:lnSpc>
              <a:spcBef>
                <a:spcPts val="0"/>
              </a:spcBef>
              <a:spcAft>
                <a:spcPts val="0"/>
              </a:spcAft>
              <a:buNone/>
            </a:pPr>
            <a:r>
              <a:rPr lang="en-US" dirty="0">
                <a:effectLst/>
                <a:latin typeface="Calibri" panose="020F0502020204030204" pitchFamily="34" charset="0"/>
                <a:ea typeface="Calibri" panose="020F0502020204030204" pitchFamily="34" charset="0"/>
              </a:rPr>
              <a:t>For older adults with diabetes on insulin, which of the following is the most accurate statement?</a:t>
            </a:r>
          </a:p>
          <a:p>
            <a:pPr marL="342900" marR="0" lvl="0" indent="-342900">
              <a:lnSpc>
                <a:spcPct val="120000"/>
              </a:lnSpc>
              <a:spcBef>
                <a:spcPts val="0"/>
              </a:spcBef>
              <a:spcAft>
                <a:spcPts val="0"/>
              </a:spcAft>
              <a:buFont typeface="+mj-lt"/>
              <a:buAutoNum type="alphaUcPeriod"/>
            </a:pPr>
            <a:r>
              <a:rPr lang="en-US" dirty="0">
                <a:effectLst/>
                <a:latin typeface="Calibri" panose="020F0502020204030204" pitchFamily="34" charset="0"/>
                <a:ea typeface="Times New Roman" panose="02020603050405020304" pitchFamily="18" charset="0"/>
              </a:rPr>
              <a:t>Older adults are at greater risk of hypoglycemia than younger adults.</a:t>
            </a:r>
            <a:endParaRPr lang="en-US"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dirty="0">
                <a:effectLst/>
                <a:latin typeface="Calibri" panose="020F0502020204030204" pitchFamily="34" charset="0"/>
                <a:ea typeface="Times New Roman" panose="02020603050405020304" pitchFamily="18" charset="0"/>
              </a:rPr>
              <a:t>Due to cognitive decline, continuous glucose monitoring is not recommended.</a:t>
            </a:r>
            <a:endParaRPr lang="en-US"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dirty="0">
                <a:effectLst/>
                <a:latin typeface="Calibri" panose="020F0502020204030204" pitchFamily="34" charset="0"/>
                <a:ea typeface="Times New Roman" panose="02020603050405020304" pitchFamily="18" charset="0"/>
              </a:rPr>
              <a:t>Divide basal insulin into two separate doses to enhance absorption.</a:t>
            </a:r>
            <a:endParaRPr lang="en-US"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dirty="0">
                <a:effectLst/>
                <a:latin typeface="Calibri" panose="020F0502020204030204" pitchFamily="34" charset="0"/>
                <a:ea typeface="Times New Roman" panose="02020603050405020304" pitchFamily="18" charset="0"/>
              </a:rPr>
              <a:t>Give insulin after meals to prevent hypoglycemia</a:t>
            </a:r>
            <a:endParaRPr lang="en-US"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38B5E04C-CD39-4221-8FAA-BD0D48245B8F}"/>
              </a:ext>
            </a:extLst>
          </p:cNvPr>
          <p:cNvPicPr>
            <a:picLocks noChangeAspect="1"/>
          </p:cNvPicPr>
          <p:nvPr/>
        </p:nvPicPr>
        <p:blipFill>
          <a:blip r:embed="rId2"/>
          <a:stretch>
            <a:fillRect/>
          </a:stretch>
        </p:blipFill>
        <p:spPr>
          <a:xfrm>
            <a:off x="7162800" y="1447800"/>
            <a:ext cx="1475360" cy="1713124"/>
          </a:xfrm>
          <a:prstGeom prst="rect">
            <a:avLst/>
          </a:prstGeom>
        </p:spPr>
      </p:pic>
      <p:sp>
        <p:nvSpPr>
          <p:cNvPr id="5" name="Oval 4">
            <a:extLst>
              <a:ext uri="{FF2B5EF4-FFF2-40B4-BE49-F238E27FC236}">
                <a16:creationId xmlns:a16="http://schemas.microsoft.com/office/drawing/2014/main" id="{A6CEECE2-489C-4BF0-81D9-1154C6ED62E8}"/>
              </a:ext>
            </a:extLst>
          </p:cNvPr>
          <p:cNvSpPr/>
          <p:nvPr/>
        </p:nvSpPr>
        <p:spPr>
          <a:xfrm>
            <a:off x="381000" y="2438400"/>
            <a:ext cx="5789103" cy="990600"/>
          </a:xfrm>
          <a:prstGeom prst="ellipse">
            <a:avLst/>
          </a:prstGeom>
          <a:noFill/>
          <a:ln w="3810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194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2C1E312-C874-4896-8830-486B170607CF}"/>
              </a:ext>
            </a:extLst>
          </p:cNvPr>
          <p:cNvSpPr>
            <a:spLocks noGrp="1"/>
          </p:cNvSpPr>
          <p:nvPr>
            <p:ph type="title"/>
          </p:nvPr>
        </p:nvSpPr>
        <p:spPr>
          <a:xfrm>
            <a:off x="457200" y="228600"/>
            <a:ext cx="8229600" cy="914400"/>
          </a:xfrm>
        </p:spPr>
        <p:txBody>
          <a:bodyPr anchor="b">
            <a:normAutofit/>
          </a:bodyPr>
          <a:lstStyle/>
          <a:p>
            <a:r>
              <a:rPr lang="en-US" dirty="0"/>
              <a:t>RT, 76 &amp; living with Type 2</a:t>
            </a:r>
          </a:p>
        </p:txBody>
      </p:sp>
      <p:sp>
        <p:nvSpPr>
          <p:cNvPr id="25" name="Content Placeholder 2">
            <a:extLst>
              <a:ext uri="{FF2B5EF4-FFF2-40B4-BE49-F238E27FC236}">
                <a16:creationId xmlns:a16="http://schemas.microsoft.com/office/drawing/2014/main" id="{B3FADF21-3F15-4538-8128-F7A902F36003}"/>
              </a:ext>
            </a:extLst>
          </p:cNvPr>
          <p:cNvSpPr>
            <a:spLocks noGrp="1"/>
          </p:cNvSpPr>
          <p:nvPr>
            <p:ph sz="quarter" idx="1"/>
          </p:nvPr>
        </p:nvSpPr>
        <p:spPr>
          <a:xfrm>
            <a:off x="457200" y="1219200"/>
            <a:ext cx="4041648" cy="4937760"/>
          </a:xfrm>
        </p:spPr>
        <p:txBody>
          <a:bodyPr>
            <a:normAutofit lnSpcReduction="10000"/>
          </a:bodyPr>
          <a:lstStyle/>
          <a:p>
            <a:r>
              <a:rPr lang="en-US" dirty="0"/>
              <a:t>Updated info</a:t>
            </a:r>
          </a:p>
          <a:p>
            <a:pPr lvl="1"/>
            <a:r>
              <a:rPr lang="en-US" dirty="0"/>
              <a:t>A1C 8.9%</a:t>
            </a:r>
          </a:p>
          <a:p>
            <a:pPr lvl="1"/>
            <a:r>
              <a:rPr lang="en-US" dirty="0"/>
              <a:t>GFR 49, UACR 221</a:t>
            </a:r>
          </a:p>
          <a:p>
            <a:pPr lvl="1"/>
            <a:r>
              <a:rPr lang="en-US" dirty="0"/>
              <a:t>No hypoglycemia</a:t>
            </a:r>
          </a:p>
          <a:p>
            <a:pPr lvl="1"/>
            <a:r>
              <a:rPr lang="en-US" dirty="0"/>
              <a:t>Checks BG a few times a week.</a:t>
            </a:r>
          </a:p>
          <a:p>
            <a:pPr lvl="1"/>
            <a:r>
              <a:rPr lang="en-US" dirty="0"/>
              <a:t>Very sedentary</a:t>
            </a:r>
          </a:p>
          <a:p>
            <a:pPr lvl="1"/>
            <a:endParaRPr lang="en-US" dirty="0"/>
          </a:p>
          <a:p>
            <a:r>
              <a:rPr lang="en-US" dirty="0"/>
              <a:t>Is this the right medication regimen for RT?</a:t>
            </a:r>
          </a:p>
          <a:p>
            <a:endParaRPr lang="en-US" dirty="0"/>
          </a:p>
        </p:txBody>
      </p:sp>
      <p:pic>
        <p:nvPicPr>
          <p:cNvPr id="19" name="Content Placeholder 18" descr="A person looking at the camera&#10;&#10;Description automatically generated">
            <a:extLst>
              <a:ext uri="{FF2B5EF4-FFF2-40B4-BE49-F238E27FC236}">
                <a16:creationId xmlns:a16="http://schemas.microsoft.com/office/drawing/2014/main" id="{10A95635-2074-438C-8DBD-14485C99E6AD}"/>
              </a:ext>
            </a:extLst>
          </p:cNvPr>
          <p:cNvPicPr>
            <a:picLocks noGrp="1" noChangeAspect="1"/>
          </p:cNvPicPr>
          <p:nvPr>
            <p:ph sz="quarter" idx="2"/>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721352" y="1143000"/>
            <a:ext cx="3663696" cy="2694432"/>
          </a:xfrm>
          <a:noFill/>
        </p:spPr>
      </p:pic>
      <p:sp>
        <p:nvSpPr>
          <p:cNvPr id="21" name="TextBox 20">
            <a:extLst>
              <a:ext uri="{FF2B5EF4-FFF2-40B4-BE49-F238E27FC236}">
                <a16:creationId xmlns:a16="http://schemas.microsoft.com/office/drawing/2014/main" id="{6EE98CF7-84CD-49C8-918F-BB7D40C76A7F}"/>
              </a:ext>
            </a:extLst>
          </p:cNvPr>
          <p:cNvSpPr txBox="1"/>
          <p:nvPr/>
        </p:nvSpPr>
        <p:spPr>
          <a:xfrm>
            <a:off x="4876800" y="3943594"/>
            <a:ext cx="4041648" cy="2677656"/>
          </a:xfrm>
          <a:prstGeom prst="rect">
            <a:avLst/>
          </a:prstGeom>
          <a:noFill/>
        </p:spPr>
        <p:txBody>
          <a:bodyPr wrap="square" rtlCol="0">
            <a:spAutoFit/>
          </a:bodyPr>
          <a:lstStyle/>
          <a:p>
            <a:r>
              <a:rPr lang="en-US" sz="2000" dirty="0"/>
              <a:t>Diabetes Medications</a:t>
            </a:r>
          </a:p>
          <a:p>
            <a:pPr marL="285750" indent="-285750">
              <a:buFont typeface="Arial" panose="020B0604020202020204" pitchFamily="34" charset="0"/>
              <a:buChar char="•"/>
            </a:pPr>
            <a:r>
              <a:rPr lang="en-US" sz="2000" dirty="0"/>
              <a:t>Metformin 1000 mg BID</a:t>
            </a:r>
          </a:p>
          <a:p>
            <a:pPr marL="285750" indent="-285750">
              <a:buFont typeface="Arial" panose="020B0604020202020204" pitchFamily="34" charset="0"/>
              <a:buChar char="•"/>
            </a:pPr>
            <a:r>
              <a:rPr lang="en-US" sz="2000" dirty="0"/>
              <a:t>70/30 insulin 30 units BID</a:t>
            </a:r>
          </a:p>
          <a:p>
            <a:endParaRPr lang="en-US" dirty="0"/>
          </a:p>
          <a:p>
            <a:r>
              <a:rPr lang="en-US" dirty="0">
                <a:solidFill>
                  <a:srgbClr val="0070C0"/>
                </a:solidFill>
              </a:rPr>
              <a:t>Add SGLT-2 for renal protection and BG improvement.</a:t>
            </a:r>
          </a:p>
          <a:p>
            <a:r>
              <a:rPr lang="en-US" dirty="0">
                <a:solidFill>
                  <a:srgbClr val="0070C0"/>
                </a:solidFill>
              </a:rPr>
              <a:t>Then consider adding GLP-1 RA with decrease of insulin.</a:t>
            </a:r>
            <a:endParaRPr lang="en-US" dirty="0"/>
          </a:p>
          <a:p>
            <a:r>
              <a:rPr lang="en-US" b="1" dirty="0">
                <a:solidFill>
                  <a:srgbClr val="C00000"/>
                </a:solidFill>
              </a:rPr>
              <a:t> </a:t>
            </a:r>
          </a:p>
        </p:txBody>
      </p:sp>
    </p:spTree>
    <p:extLst>
      <p:ext uri="{BB962C8B-B14F-4D97-AF65-F5344CB8AC3E}">
        <p14:creationId xmlns:p14="http://schemas.microsoft.com/office/powerpoint/2010/main" val="1727218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p:txBody>
          <a:bodyPr/>
          <a:lstStyle/>
          <a:p>
            <a:pPr eaLnBrk="1" hangingPunct="1"/>
            <a:r>
              <a:rPr lang="en-US" altLang="en-US" dirty="0"/>
              <a:t>Medication Factors to Consider</a:t>
            </a:r>
          </a:p>
        </p:txBody>
      </p:sp>
      <p:sp>
        <p:nvSpPr>
          <p:cNvPr id="318467" name="Rectangle 3"/>
          <p:cNvSpPr>
            <a:spLocks noGrp="1" noRot="1" noChangeArrowheads="1"/>
          </p:cNvSpPr>
          <p:nvPr>
            <p:ph idx="1"/>
          </p:nvPr>
        </p:nvSpPr>
        <p:spPr>
          <a:xfrm>
            <a:off x="457200" y="1295400"/>
            <a:ext cx="6019800" cy="4800600"/>
          </a:xfrm>
        </p:spPr>
        <p:txBody>
          <a:bodyPr>
            <a:normAutofit/>
          </a:bodyPr>
          <a:lstStyle/>
          <a:p>
            <a:pPr eaLnBrk="1" hangingPunct="1">
              <a:defRPr/>
            </a:pPr>
            <a:r>
              <a:rPr lang="en-US" dirty="0"/>
              <a:t>Construct a tailored care plan – focus on safety</a:t>
            </a:r>
          </a:p>
          <a:p>
            <a:pPr eaLnBrk="1" hangingPunct="1">
              <a:defRPr/>
            </a:pPr>
            <a:r>
              <a:rPr lang="en-US" dirty="0"/>
              <a:t>Social difficulties and living situation </a:t>
            </a:r>
          </a:p>
          <a:p>
            <a:pPr eaLnBrk="1" hangingPunct="1">
              <a:defRPr/>
            </a:pPr>
            <a:r>
              <a:rPr lang="en-US" dirty="0"/>
              <a:t>Assess affordability</a:t>
            </a:r>
          </a:p>
          <a:p>
            <a:pPr eaLnBrk="1" hangingPunct="1">
              <a:defRPr/>
            </a:pPr>
            <a:r>
              <a:rPr lang="en-US" dirty="0"/>
              <a:t>Get meds from one pharmacy </a:t>
            </a:r>
          </a:p>
          <a:p>
            <a:pPr lvl="1">
              <a:defRPr/>
            </a:pPr>
            <a:r>
              <a:rPr lang="en-US" dirty="0"/>
              <a:t>Consult with pharmacist</a:t>
            </a:r>
          </a:p>
          <a:p>
            <a:pPr lvl="1">
              <a:defRPr/>
            </a:pPr>
            <a:r>
              <a:rPr lang="en-US" dirty="0"/>
              <a:t>Medication reconciliation</a:t>
            </a:r>
          </a:p>
          <a:p>
            <a:pPr eaLnBrk="1" hangingPunct="1">
              <a:defRPr/>
            </a:pPr>
            <a:r>
              <a:rPr lang="en-US" dirty="0"/>
              <a:t>Keep list of meds on hands</a:t>
            </a:r>
          </a:p>
        </p:txBody>
      </p:sp>
      <p:pic>
        <p:nvPicPr>
          <p:cNvPr id="2" name="Picture 1"/>
          <p:cNvPicPr>
            <a:picLocks noChangeAspect="1"/>
          </p:cNvPicPr>
          <p:nvPr/>
        </p:nvPicPr>
        <p:blipFill>
          <a:blip r:embed="rId4"/>
          <a:stretch>
            <a:fillRect/>
          </a:stretch>
        </p:blipFill>
        <p:spPr>
          <a:xfrm>
            <a:off x="6070685" y="3810000"/>
            <a:ext cx="2626797" cy="2103531"/>
          </a:xfrm>
          <a:prstGeom prst="rect">
            <a:avLst/>
          </a:prstGeom>
        </p:spPr>
      </p:pic>
    </p:spTree>
    <p:custDataLst>
      <p:tags r:id="rId1"/>
    </p:custDataLst>
    <p:extLst>
      <p:ext uri="{BB962C8B-B14F-4D97-AF65-F5344CB8AC3E}">
        <p14:creationId xmlns:p14="http://schemas.microsoft.com/office/powerpoint/2010/main" val="162625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304800" y="228600"/>
            <a:ext cx="8385175" cy="1143000"/>
          </a:xfrm>
        </p:spPr>
        <p:txBody>
          <a:bodyPr>
            <a:noAutofit/>
          </a:bodyPr>
          <a:lstStyle/>
          <a:p>
            <a:r>
              <a:rPr lang="en-US" altLang="en-US" sz="3600" dirty="0"/>
              <a:t>Physical Activity Benefits for </a:t>
            </a:r>
            <a:br>
              <a:rPr lang="en-US" altLang="en-US" sz="3600" dirty="0"/>
            </a:br>
            <a:r>
              <a:rPr lang="en-US" altLang="en-US" sz="3600" dirty="0"/>
              <a:t>Older Adults</a:t>
            </a:r>
          </a:p>
        </p:txBody>
      </p:sp>
      <p:sp>
        <p:nvSpPr>
          <p:cNvPr id="3" name="Content Placeholder 2"/>
          <p:cNvSpPr>
            <a:spLocks noGrp="1"/>
          </p:cNvSpPr>
          <p:nvPr>
            <p:ph sz="half" idx="1"/>
          </p:nvPr>
        </p:nvSpPr>
        <p:spPr>
          <a:xfrm>
            <a:off x="381000" y="1524000"/>
            <a:ext cx="3935413" cy="4495800"/>
          </a:xfrm>
        </p:spPr>
        <p:txBody>
          <a:bodyPr>
            <a:normAutofit fontScale="92500" lnSpcReduction="10000"/>
          </a:bodyPr>
          <a:lstStyle/>
          <a:p>
            <a:pPr>
              <a:defRPr/>
            </a:pPr>
            <a:r>
              <a:rPr lang="en-US" sz="3300" dirty="0"/>
              <a:t>Lower overall mortality. </a:t>
            </a:r>
          </a:p>
          <a:p>
            <a:pPr>
              <a:defRPr/>
            </a:pPr>
            <a:r>
              <a:rPr lang="en-US" sz="3300" dirty="0"/>
              <a:t>Lower risk of </a:t>
            </a:r>
          </a:p>
          <a:p>
            <a:pPr lvl="1">
              <a:defRPr/>
            </a:pPr>
            <a:r>
              <a:rPr lang="en-US" sz="2800" dirty="0"/>
              <a:t>coronary heart disease. </a:t>
            </a:r>
          </a:p>
          <a:p>
            <a:pPr lvl="1">
              <a:defRPr/>
            </a:pPr>
            <a:r>
              <a:rPr lang="en-US" sz="2800" dirty="0"/>
              <a:t>colon cancer.</a:t>
            </a:r>
          </a:p>
          <a:p>
            <a:pPr lvl="1">
              <a:defRPr/>
            </a:pPr>
            <a:r>
              <a:rPr lang="en-US" sz="2800" dirty="0"/>
              <a:t>diabetes.</a:t>
            </a:r>
          </a:p>
          <a:p>
            <a:pPr lvl="1">
              <a:defRPr/>
            </a:pPr>
            <a:r>
              <a:rPr lang="en-US" sz="2800" dirty="0"/>
              <a:t>high blood pressure</a:t>
            </a:r>
          </a:p>
          <a:p>
            <a:pPr lvl="1">
              <a:defRPr/>
            </a:pPr>
            <a:r>
              <a:rPr lang="en-US" sz="2800" dirty="0"/>
              <a:t>obesity.</a:t>
            </a:r>
          </a:p>
          <a:p>
            <a:pPr lvl="1">
              <a:defRPr/>
            </a:pPr>
            <a:r>
              <a:rPr lang="en-US" sz="2800" dirty="0"/>
              <a:t>falls and injury</a:t>
            </a:r>
          </a:p>
          <a:p>
            <a:pPr lvl="1">
              <a:defRPr/>
            </a:pPr>
            <a:r>
              <a:rPr lang="en-US" sz="2800" dirty="0"/>
              <a:t>Alzheimer's</a:t>
            </a:r>
            <a:r>
              <a:rPr lang="en-US" dirty="0"/>
              <a:t> </a:t>
            </a:r>
          </a:p>
        </p:txBody>
      </p:sp>
      <p:sp>
        <p:nvSpPr>
          <p:cNvPr id="4" name="Content Placeholder 3"/>
          <p:cNvSpPr>
            <a:spLocks noGrp="1"/>
          </p:cNvSpPr>
          <p:nvPr>
            <p:ph sz="half" idx="2"/>
          </p:nvPr>
        </p:nvSpPr>
        <p:spPr>
          <a:xfrm>
            <a:off x="4495800" y="1576981"/>
            <a:ext cx="3937000" cy="3733800"/>
          </a:xfrm>
        </p:spPr>
        <p:txBody>
          <a:bodyPr>
            <a:normAutofit fontScale="92500" lnSpcReduction="10000"/>
          </a:bodyPr>
          <a:lstStyle/>
          <a:p>
            <a:pPr>
              <a:defRPr/>
            </a:pPr>
            <a:r>
              <a:rPr lang="en-US" dirty="0"/>
              <a:t>Improves</a:t>
            </a:r>
          </a:p>
          <a:p>
            <a:pPr lvl="1">
              <a:defRPr/>
            </a:pPr>
            <a:r>
              <a:rPr lang="en-US" sz="3300" dirty="0"/>
              <a:t>Mood, relieves depression</a:t>
            </a:r>
          </a:p>
          <a:p>
            <a:pPr lvl="1">
              <a:defRPr/>
            </a:pPr>
            <a:r>
              <a:rPr lang="en-US" sz="3300" dirty="0"/>
              <a:t>Improved QOL / function</a:t>
            </a:r>
          </a:p>
          <a:p>
            <a:pPr lvl="1">
              <a:defRPr/>
            </a:pPr>
            <a:r>
              <a:rPr lang="en-US" sz="3300" dirty="0"/>
              <a:t>Function in persons with arthritis</a:t>
            </a:r>
          </a:p>
          <a:p>
            <a:pPr lvl="1">
              <a:defRPr/>
            </a:pPr>
            <a:r>
              <a:rPr lang="en-US" sz="3300" dirty="0"/>
              <a:t>Mental clarity </a:t>
            </a:r>
          </a:p>
          <a:p>
            <a:pPr lvl="1">
              <a:defRPr/>
            </a:pPr>
            <a:endParaRPr lang="en-US" dirty="0"/>
          </a:p>
          <a:p>
            <a:pPr lvl="1">
              <a:defRPr/>
            </a:pPr>
            <a:endParaRPr lang="en-US" dirty="0"/>
          </a:p>
        </p:txBody>
      </p:sp>
      <p:sp>
        <p:nvSpPr>
          <p:cNvPr id="18437" name="TextBox 6"/>
          <p:cNvSpPr txBox="1">
            <a:spLocks noChangeArrowheads="1"/>
          </p:cNvSpPr>
          <p:nvPr/>
        </p:nvSpPr>
        <p:spPr bwMode="auto">
          <a:xfrm>
            <a:off x="2667000" y="5881696"/>
            <a:ext cx="3581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National Institute on Aging</a:t>
            </a:r>
            <a:endParaRPr lang="en-US" altLang="en-US" sz="1400" dirty="0"/>
          </a:p>
        </p:txBody>
      </p:sp>
      <p:pic>
        <p:nvPicPr>
          <p:cNvPr id="18438" name="Picture 6" descr="C:\Users\bev\AppData\Local\Microsoft\Windows\Temporary Internet Files\Content.IE5\QRLBHQWV\MP90044250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0638" y="228600"/>
            <a:ext cx="1503362" cy="2279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FFA0D776-FB7B-2ABE-9222-8D8C511F86D4}"/>
              </a:ext>
            </a:extLst>
          </p:cNvPr>
          <p:cNvPicPr>
            <a:picLocks noChangeAspect="1"/>
          </p:cNvPicPr>
          <p:nvPr/>
        </p:nvPicPr>
        <p:blipFill>
          <a:blip r:embed="rId5"/>
          <a:stretch>
            <a:fillRect/>
          </a:stretch>
        </p:blipFill>
        <p:spPr>
          <a:xfrm>
            <a:off x="5168789" y="6380358"/>
            <a:ext cx="3494458" cy="325242"/>
          </a:xfrm>
          <a:prstGeom prst="rect">
            <a:avLst/>
          </a:prstGeom>
        </p:spPr>
      </p:pic>
    </p:spTree>
    <p:custDataLst>
      <p:tags r:id="rId1"/>
    </p:custDataLst>
    <p:extLst>
      <p:ext uri="{BB962C8B-B14F-4D97-AF65-F5344CB8AC3E}">
        <p14:creationId xmlns:p14="http://schemas.microsoft.com/office/powerpoint/2010/main" val="2494006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sz="quarter" idx="1"/>
          </p:nvPr>
        </p:nvPicPr>
        <p:blipFill>
          <a:blip r:embed="rId2"/>
          <a:stretch>
            <a:fillRect/>
          </a:stretch>
        </p:blipFill>
        <p:spPr>
          <a:xfrm>
            <a:off x="3639560" y="1219200"/>
            <a:ext cx="5084310" cy="4038600"/>
          </a:xfrm>
          <a:prstGeom prst="rect">
            <a:avLst/>
          </a:prstGeom>
        </p:spPr>
      </p:pic>
      <p:sp>
        <p:nvSpPr>
          <p:cNvPr id="4" name="Content Placeholder 3"/>
          <p:cNvSpPr>
            <a:spLocks noGrp="1"/>
          </p:cNvSpPr>
          <p:nvPr>
            <p:ph sz="quarter" idx="2"/>
          </p:nvPr>
        </p:nvSpPr>
        <p:spPr>
          <a:xfrm>
            <a:off x="595452" y="1262577"/>
            <a:ext cx="2998724" cy="4937760"/>
          </a:xfrm>
        </p:spPr>
        <p:txBody>
          <a:bodyPr/>
          <a:lstStyle/>
          <a:p>
            <a:r>
              <a:rPr lang="en-US" dirty="0"/>
              <a:t>Google Go4Life</a:t>
            </a:r>
          </a:p>
          <a:p>
            <a:r>
              <a:rPr lang="en-US" dirty="0"/>
              <a:t>Exercise ideas</a:t>
            </a:r>
          </a:p>
          <a:p>
            <a:r>
              <a:rPr lang="en-US" dirty="0"/>
              <a:t>Videos</a:t>
            </a:r>
          </a:p>
          <a:p>
            <a:r>
              <a:rPr lang="en-US" dirty="0"/>
              <a:t>Resources</a:t>
            </a:r>
          </a:p>
        </p:txBody>
      </p:sp>
      <p:pic>
        <p:nvPicPr>
          <p:cNvPr id="6" name="Picture 5"/>
          <p:cNvPicPr>
            <a:picLocks noChangeAspect="1"/>
          </p:cNvPicPr>
          <p:nvPr/>
        </p:nvPicPr>
        <p:blipFill>
          <a:blip r:embed="rId3"/>
          <a:stretch>
            <a:fillRect/>
          </a:stretch>
        </p:blipFill>
        <p:spPr>
          <a:xfrm>
            <a:off x="506476" y="366712"/>
            <a:ext cx="3943350" cy="638175"/>
          </a:xfrm>
          <a:prstGeom prst="rect">
            <a:avLst/>
          </a:prstGeom>
        </p:spPr>
      </p:pic>
    </p:spTree>
    <p:extLst>
      <p:ext uri="{BB962C8B-B14F-4D97-AF65-F5344CB8AC3E}">
        <p14:creationId xmlns:p14="http://schemas.microsoft.com/office/powerpoint/2010/main" val="2425805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638800" y="1208903"/>
            <a:ext cx="3048000" cy="1419225"/>
          </a:xfrm>
          <a:prstGeom prst="rect">
            <a:avLst/>
          </a:prstGeom>
        </p:spPr>
      </p:pic>
      <p:sp>
        <p:nvSpPr>
          <p:cNvPr id="2" name="Title 1"/>
          <p:cNvSpPr>
            <a:spLocks noGrp="1"/>
          </p:cNvSpPr>
          <p:nvPr>
            <p:ph type="title"/>
          </p:nvPr>
        </p:nvSpPr>
        <p:spPr/>
        <p:txBody>
          <a:bodyPr/>
          <a:lstStyle/>
          <a:p>
            <a:r>
              <a:rPr lang="en-US" dirty="0"/>
              <a:t>Older Adults</a:t>
            </a:r>
          </a:p>
        </p:txBody>
      </p:sp>
      <p:sp>
        <p:nvSpPr>
          <p:cNvPr id="3" name="Content Placeholder 2"/>
          <p:cNvSpPr>
            <a:spLocks noGrp="1"/>
          </p:cNvSpPr>
          <p:nvPr>
            <p:ph sz="quarter" idx="1"/>
          </p:nvPr>
        </p:nvSpPr>
        <p:spPr>
          <a:xfrm>
            <a:off x="457200" y="1219200"/>
            <a:ext cx="4800600" cy="5486400"/>
          </a:xfrm>
        </p:spPr>
        <p:txBody>
          <a:bodyPr>
            <a:normAutofit fontScale="77500" lnSpcReduction="20000"/>
          </a:bodyPr>
          <a:lstStyle/>
          <a:p>
            <a:pPr marL="0" marR="0">
              <a:lnSpc>
                <a:spcPct val="115000"/>
              </a:lnSpc>
              <a:spcBef>
                <a:spcPts val="0"/>
              </a:spcBef>
              <a:spcAft>
                <a:spcPts val="1000"/>
              </a:spcAft>
            </a:pPr>
            <a:r>
              <a:rPr lang="en-US" sz="3300" dirty="0">
                <a:effectLst/>
                <a:latin typeface="Calibri" panose="020F0502020204030204" pitchFamily="34" charset="0"/>
                <a:ea typeface="Calibri" panose="020F0502020204030204" pitchFamily="34" charset="0"/>
                <a:cs typeface="Calibri" panose="020F0502020204030204" pitchFamily="34" charset="0"/>
              </a:rPr>
              <a:t>Objectives:</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3300" dirty="0">
                <a:effectLst/>
                <a:latin typeface="Calibri" panose="020F0502020204030204" pitchFamily="34" charset="0"/>
                <a:ea typeface="Calibri" panose="020F0502020204030204" pitchFamily="34" charset="0"/>
                <a:cs typeface="Calibri" panose="020F0502020204030204" pitchFamily="34" charset="0"/>
              </a:rPr>
              <a:t>Self-management considerations for older individuals</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3300" dirty="0">
                <a:effectLst/>
                <a:latin typeface="Calibri" panose="020F0502020204030204" pitchFamily="34" charset="0"/>
                <a:ea typeface="Calibri" panose="020F0502020204030204" pitchFamily="34" charset="0"/>
                <a:cs typeface="Calibri" panose="020F0502020204030204" pitchFamily="34" charset="0"/>
              </a:rPr>
              <a:t>Strategies to prevent complications and maintain optimal quality of life</a:t>
            </a:r>
            <a:endParaRPr lang="en-US" sz="3300" dirty="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3300" dirty="0"/>
              <a:t>Determine targets and therapeutic approaches</a:t>
            </a:r>
          </a:p>
          <a:p>
            <a:pPr marL="342900" marR="0" lvl="0" indent="-342900">
              <a:lnSpc>
                <a:spcPct val="115000"/>
              </a:lnSpc>
              <a:spcBef>
                <a:spcPts val="0"/>
              </a:spcBef>
              <a:spcAft>
                <a:spcPts val="0"/>
              </a:spcAft>
              <a:buFont typeface="+mj-lt"/>
              <a:buAutoNum type="arabicPeriod"/>
            </a:pPr>
            <a:r>
              <a:rPr lang="en-US" sz="3300" dirty="0"/>
              <a:t>Approaches to providing individualized care</a:t>
            </a:r>
          </a:p>
          <a:p>
            <a:pPr marL="342900" marR="0" lvl="0" indent="-342900">
              <a:lnSpc>
                <a:spcPct val="115000"/>
              </a:lnSpc>
              <a:spcBef>
                <a:spcPts val="0"/>
              </a:spcBef>
              <a:spcAft>
                <a:spcPts val="1000"/>
              </a:spcAft>
              <a:buFont typeface="+mj-lt"/>
              <a:buAutoNum type="arabicPeriod"/>
            </a:pPr>
            <a:r>
              <a:rPr lang="en-US" sz="3300" dirty="0">
                <a:effectLst/>
                <a:latin typeface="Calibri" panose="020F0502020204030204" pitchFamily="34" charset="0"/>
                <a:ea typeface="Calibri" panose="020F0502020204030204" pitchFamily="34" charset="0"/>
                <a:cs typeface="Calibri" panose="020F0502020204030204" pitchFamily="34" charset="0"/>
              </a:rPr>
              <a:t>Discuss the role of the Diabetes Educator as advocate</a:t>
            </a:r>
            <a:endParaRPr lang="en-US" sz="3300" dirty="0">
              <a:effectLst/>
              <a:latin typeface="Calibri" panose="020F0502020204030204" pitchFamily="34" charset="0"/>
              <a:ea typeface="Calibri" panose="020F050202020403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51966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Weight and Older Adults</a:t>
            </a:r>
          </a:p>
        </p:txBody>
      </p:sp>
      <p:sp>
        <p:nvSpPr>
          <p:cNvPr id="3" name="Content Placeholder 2"/>
          <p:cNvSpPr>
            <a:spLocks noGrp="1"/>
          </p:cNvSpPr>
          <p:nvPr>
            <p:ph sz="quarter" idx="1"/>
          </p:nvPr>
        </p:nvSpPr>
        <p:spPr>
          <a:xfrm>
            <a:off x="457199" y="1219200"/>
            <a:ext cx="8241957" cy="3733800"/>
          </a:xfrm>
        </p:spPr>
        <p:txBody>
          <a:bodyPr>
            <a:normAutofit lnSpcReduction="10000"/>
          </a:bodyPr>
          <a:lstStyle/>
          <a:p>
            <a:r>
              <a:rPr lang="en-US" dirty="0"/>
              <a:t>Refer to RD</a:t>
            </a:r>
          </a:p>
          <a:p>
            <a:r>
              <a:rPr lang="en-US" dirty="0"/>
              <a:t>Elevated BMI prevalent</a:t>
            </a:r>
          </a:p>
          <a:p>
            <a:r>
              <a:rPr lang="en-US" dirty="0"/>
              <a:t>Increases decline in physical function</a:t>
            </a:r>
          </a:p>
          <a:p>
            <a:r>
              <a:rPr lang="en-US" dirty="0"/>
              <a:t>Increases frailty</a:t>
            </a:r>
          </a:p>
          <a:p>
            <a:r>
              <a:rPr lang="en-US" dirty="0"/>
              <a:t>Encourage strategies that combine physical activity, nutrition therapy to promote </a:t>
            </a:r>
            <a:r>
              <a:rPr lang="en-US" dirty="0" err="1"/>
              <a:t>wt</a:t>
            </a:r>
            <a:r>
              <a:rPr lang="en-US" dirty="0"/>
              <a:t> loss  </a:t>
            </a:r>
          </a:p>
          <a:p>
            <a:r>
              <a:rPr lang="en-US" sz="1800" dirty="0"/>
              <a:t>Prevalence of BMI 30+ among adults aged 65 and over, by sex: U.S., 2007–2010. CDC</a:t>
            </a:r>
          </a:p>
        </p:txBody>
      </p:sp>
      <p:pic>
        <p:nvPicPr>
          <p:cNvPr id="4" name="Picture 3"/>
          <p:cNvPicPr>
            <a:picLocks noChangeAspect="1"/>
          </p:cNvPicPr>
          <p:nvPr/>
        </p:nvPicPr>
        <p:blipFill>
          <a:blip r:embed="rId2"/>
          <a:stretch>
            <a:fillRect/>
          </a:stretch>
        </p:blipFill>
        <p:spPr>
          <a:xfrm>
            <a:off x="2133600" y="4568996"/>
            <a:ext cx="4114800" cy="2270488"/>
          </a:xfrm>
          <a:prstGeom prst="rect">
            <a:avLst/>
          </a:prstGeom>
        </p:spPr>
      </p:pic>
    </p:spTree>
    <p:extLst>
      <p:ext uri="{BB962C8B-B14F-4D97-AF65-F5344CB8AC3E}">
        <p14:creationId xmlns:p14="http://schemas.microsoft.com/office/powerpoint/2010/main" val="81283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rrowheads="1"/>
          </p:cNvSpPr>
          <p:nvPr>
            <p:ph type="title"/>
          </p:nvPr>
        </p:nvSpPr>
        <p:spPr>
          <a:xfrm>
            <a:off x="304800" y="381000"/>
            <a:ext cx="8382000" cy="838200"/>
          </a:xfrm>
        </p:spPr>
        <p:txBody>
          <a:bodyPr>
            <a:normAutofit/>
          </a:bodyPr>
          <a:lstStyle/>
          <a:p>
            <a:pPr eaLnBrk="1" hangingPunct="1"/>
            <a:r>
              <a:rPr lang="en-US" altLang="en-US" sz="3600" dirty="0"/>
              <a:t>Nutrition Considerations for Older Adults</a:t>
            </a:r>
          </a:p>
        </p:txBody>
      </p:sp>
      <p:sp>
        <p:nvSpPr>
          <p:cNvPr id="317443" name="Rectangle 3"/>
          <p:cNvSpPr>
            <a:spLocks noGrp="1" noRot="1" noChangeArrowheads="1"/>
          </p:cNvSpPr>
          <p:nvPr>
            <p:ph idx="1"/>
          </p:nvPr>
        </p:nvSpPr>
        <p:spPr>
          <a:xfrm>
            <a:off x="2819400" y="1371600"/>
            <a:ext cx="5867400" cy="4572000"/>
          </a:xfrm>
        </p:spPr>
        <p:txBody>
          <a:bodyPr>
            <a:normAutofit fontScale="85000" lnSpcReduction="10000"/>
          </a:bodyPr>
          <a:lstStyle/>
          <a:p>
            <a:pPr eaLnBrk="1" hangingPunct="1">
              <a:defRPr/>
            </a:pPr>
            <a:r>
              <a:rPr lang="en-US" dirty="0"/>
              <a:t>Asses for underweight &amp; extra weight</a:t>
            </a:r>
          </a:p>
          <a:p>
            <a:pPr eaLnBrk="1" hangingPunct="1">
              <a:defRPr/>
            </a:pPr>
            <a:r>
              <a:rPr lang="en-US" dirty="0"/>
              <a:t>Smaller more frequent meals</a:t>
            </a:r>
          </a:p>
          <a:p>
            <a:pPr eaLnBrk="1" hangingPunct="1">
              <a:defRPr/>
            </a:pPr>
            <a:r>
              <a:rPr lang="en-US" dirty="0"/>
              <a:t>Fortify usual foods</a:t>
            </a:r>
          </a:p>
          <a:p>
            <a:pPr eaLnBrk="1" hangingPunct="1">
              <a:defRPr/>
            </a:pPr>
            <a:r>
              <a:rPr lang="en-US" dirty="0"/>
              <a:t>Adding liquid nutrition supplement</a:t>
            </a:r>
          </a:p>
          <a:p>
            <a:pPr eaLnBrk="1" hangingPunct="1">
              <a:defRPr/>
            </a:pPr>
            <a:r>
              <a:rPr lang="en-US" dirty="0"/>
              <a:t>Identifying community resources (meals on wheels, Senior Centers, etc.)</a:t>
            </a:r>
          </a:p>
          <a:p>
            <a:pPr eaLnBrk="1" hangingPunct="1">
              <a:defRPr/>
            </a:pPr>
            <a:r>
              <a:rPr lang="en-US" dirty="0"/>
              <a:t>Encourage fluid intake</a:t>
            </a:r>
          </a:p>
          <a:p>
            <a:pPr eaLnBrk="1" hangingPunct="1">
              <a:defRPr/>
            </a:pPr>
            <a:r>
              <a:rPr lang="en-US" dirty="0"/>
              <a:t>Snacks as needed</a:t>
            </a:r>
          </a:p>
          <a:p>
            <a:pPr eaLnBrk="1" hangingPunct="1">
              <a:defRPr/>
            </a:pPr>
            <a:r>
              <a:rPr lang="en-US" dirty="0"/>
              <a:t>Cultural preferences and palatability</a:t>
            </a:r>
            <a:endParaRPr lang="en-US" sz="2800" dirty="0"/>
          </a:p>
          <a:p>
            <a:pPr eaLnBrk="1" hangingPunct="1">
              <a:buFont typeface="Wingdings" panose="05000000000000000000" pitchFamily="2" charset="2"/>
              <a:buNone/>
              <a:defRPr/>
            </a:pPr>
            <a:endParaRPr lang="en-US" dirty="0"/>
          </a:p>
        </p:txBody>
      </p:sp>
      <p:pic>
        <p:nvPicPr>
          <p:cNvPr id="22532" name="Picture 1" descr="C:\Documents and Settings\Owner\Local Settings\Temporary Internet Files\Content.IE5\P7T5503L\MPj0422366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454" y="1371600"/>
            <a:ext cx="2405063" cy="405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53527E7A-9183-EF99-7957-F49E9DC8AC7A}"/>
              </a:ext>
            </a:extLst>
          </p:cNvPr>
          <p:cNvPicPr>
            <a:picLocks noChangeAspect="1"/>
          </p:cNvPicPr>
          <p:nvPr/>
        </p:nvPicPr>
        <p:blipFill>
          <a:blip r:embed="rId5"/>
          <a:stretch>
            <a:fillRect/>
          </a:stretch>
        </p:blipFill>
        <p:spPr>
          <a:xfrm>
            <a:off x="5168789" y="6380358"/>
            <a:ext cx="3494458" cy="325242"/>
          </a:xfrm>
          <a:prstGeom prst="rect">
            <a:avLst/>
          </a:prstGeom>
        </p:spPr>
      </p:pic>
    </p:spTree>
    <p:custDataLst>
      <p:tags r:id="rId1"/>
    </p:custDataLst>
    <p:extLst>
      <p:ext uri="{BB962C8B-B14F-4D97-AF65-F5344CB8AC3E}">
        <p14:creationId xmlns:p14="http://schemas.microsoft.com/office/powerpoint/2010/main" val="319355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Older Adults at Risk for Malnutrition</a:t>
            </a:r>
          </a:p>
        </p:txBody>
      </p:sp>
      <p:sp>
        <p:nvSpPr>
          <p:cNvPr id="3" name="Content Placeholder 2"/>
          <p:cNvSpPr>
            <a:spLocks noGrp="1"/>
          </p:cNvSpPr>
          <p:nvPr>
            <p:ph sz="quarter" idx="1"/>
          </p:nvPr>
        </p:nvSpPr>
        <p:spPr>
          <a:xfrm>
            <a:off x="457200" y="1219200"/>
            <a:ext cx="5867400" cy="4937760"/>
          </a:xfrm>
        </p:spPr>
        <p:txBody>
          <a:bodyPr/>
          <a:lstStyle/>
          <a:p>
            <a:r>
              <a:rPr lang="en-US" dirty="0"/>
              <a:t>Due to:</a:t>
            </a:r>
          </a:p>
          <a:p>
            <a:pPr lvl="1"/>
            <a:r>
              <a:rPr lang="en-US" dirty="0"/>
              <a:t>Altered taste and smell</a:t>
            </a:r>
          </a:p>
          <a:p>
            <a:pPr lvl="1"/>
            <a:r>
              <a:rPr lang="en-US" dirty="0"/>
              <a:t>Swallowing difficulties </a:t>
            </a:r>
          </a:p>
          <a:p>
            <a:pPr lvl="1"/>
            <a:r>
              <a:rPr lang="en-US" dirty="0"/>
              <a:t>Oral/dental issues</a:t>
            </a:r>
          </a:p>
          <a:p>
            <a:pPr lvl="1"/>
            <a:r>
              <a:rPr lang="en-US" dirty="0"/>
              <a:t>Functional difficulties shopping for/preparing food</a:t>
            </a:r>
          </a:p>
          <a:p>
            <a:pPr lvl="1"/>
            <a:r>
              <a:rPr lang="en-US" dirty="0"/>
              <a:t>Anorexia </a:t>
            </a:r>
          </a:p>
          <a:p>
            <a:pPr lvl="1"/>
            <a:r>
              <a:rPr lang="en-US" dirty="0"/>
              <a:t>Overly restrictive eating patterns - carb deprivation</a:t>
            </a:r>
          </a:p>
          <a:p>
            <a:pPr lvl="2"/>
            <a:r>
              <a:rPr lang="en-US" dirty="0"/>
              <a:t>Self-imposed or provider/partner directed</a:t>
            </a:r>
          </a:p>
          <a:p>
            <a:pPr lvl="1"/>
            <a:endParaRPr lang="en-US" dirty="0"/>
          </a:p>
          <a:p>
            <a:pPr lvl="1"/>
            <a:endParaRPr lang="en-US" dirty="0"/>
          </a:p>
        </p:txBody>
      </p:sp>
      <p:pic>
        <p:nvPicPr>
          <p:cNvPr id="4" name="Picture 3"/>
          <p:cNvPicPr>
            <a:picLocks noChangeAspect="1"/>
          </p:cNvPicPr>
          <p:nvPr/>
        </p:nvPicPr>
        <p:blipFill>
          <a:blip r:embed="rId2"/>
          <a:stretch>
            <a:fillRect/>
          </a:stretch>
        </p:blipFill>
        <p:spPr>
          <a:xfrm>
            <a:off x="6856128" y="1371600"/>
            <a:ext cx="1830672" cy="3124200"/>
          </a:xfrm>
          <a:prstGeom prst="rect">
            <a:avLst/>
          </a:prstGeom>
        </p:spPr>
      </p:pic>
      <p:pic>
        <p:nvPicPr>
          <p:cNvPr id="5" name="Picture 4">
            <a:extLst>
              <a:ext uri="{FF2B5EF4-FFF2-40B4-BE49-F238E27FC236}">
                <a16:creationId xmlns:a16="http://schemas.microsoft.com/office/drawing/2014/main" id="{C09D98CA-0A02-EFDC-6B7B-AF27D3A9D2C6}"/>
              </a:ext>
            </a:extLst>
          </p:cNvPr>
          <p:cNvPicPr>
            <a:picLocks noChangeAspect="1"/>
          </p:cNvPicPr>
          <p:nvPr/>
        </p:nvPicPr>
        <p:blipFill>
          <a:blip r:embed="rId3"/>
          <a:stretch>
            <a:fillRect/>
          </a:stretch>
        </p:blipFill>
        <p:spPr>
          <a:xfrm>
            <a:off x="5168789" y="6380358"/>
            <a:ext cx="3494458" cy="325242"/>
          </a:xfrm>
          <a:prstGeom prst="rect">
            <a:avLst/>
          </a:prstGeom>
        </p:spPr>
      </p:pic>
    </p:spTree>
    <p:extLst>
      <p:ext uri="{BB962C8B-B14F-4D97-AF65-F5344CB8AC3E}">
        <p14:creationId xmlns:p14="http://schemas.microsoft.com/office/powerpoint/2010/main" val="3460114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9B62BF-1D98-4E18-912D-DEB6A8B1F0C3}"/>
              </a:ext>
            </a:extLst>
          </p:cNvPr>
          <p:cNvSpPr>
            <a:spLocks noGrp="1"/>
          </p:cNvSpPr>
          <p:nvPr>
            <p:ph type="title"/>
          </p:nvPr>
        </p:nvSpPr>
        <p:spPr/>
        <p:txBody>
          <a:bodyPr/>
          <a:lstStyle/>
          <a:p>
            <a:r>
              <a:rPr lang="en-US" dirty="0"/>
              <a:t>Sleep</a:t>
            </a:r>
          </a:p>
        </p:txBody>
      </p:sp>
      <p:sp>
        <p:nvSpPr>
          <p:cNvPr id="3" name="Content Placeholder 2">
            <a:extLst>
              <a:ext uri="{FF2B5EF4-FFF2-40B4-BE49-F238E27FC236}">
                <a16:creationId xmlns:a16="http://schemas.microsoft.com/office/drawing/2014/main" id="{6E1396D6-9ECA-4453-B61D-A4B49666151E}"/>
              </a:ext>
            </a:extLst>
          </p:cNvPr>
          <p:cNvSpPr>
            <a:spLocks noGrp="1"/>
          </p:cNvSpPr>
          <p:nvPr>
            <p:ph sz="quarter" idx="1"/>
          </p:nvPr>
        </p:nvSpPr>
        <p:spPr>
          <a:xfrm>
            <a:off x="407324" y="1371600"/>
            <a:ext cx="4041648" cy="5486400"/>
          </a:xfrm>
        </p:spPr>
        <p:txBody>
          <a:bodyPr>
            <a:normAutofit fontScale="92500" lnSpcReduction="20000"/>
          </a:bodyPr>
          <a:lstStyle/>
          <a:p>
            <a:r>
              <a:rPr lang="en-US" dirty="0"/>
              <a:t>Poor sleep associated with higher glucose levels.</a:t>
            </a:r>
          </a:p>
          <a:p>
            <a:r>
              <a:rPr lang="en-US" dirty="0"/>
              <a:t>People with dementia may sleep more or have disrupted sleeping patterns.</a:t>
            </a:r>
          </a:p>
          <a:p>
            <a:r>
              <a:rPr lang="en-US" dirty="0"/>
              <a:t>How much sleep are you getting a night?</a:t>
            </a:r>
          </a:p>
          <a:p>
            <a:r>
              <a:rPr lang="en-US" dirty="0"/>
              <a:t>Do you wake up well rested?</a:t>
            </a:r>
          </a:p>
          <a:p>
            <a:r>
              <a:rPr lang="en-US" dirty="0"/>
              <a:t>Have you had a sleep study?</a:t>
            </a:r>
          </a:p>
          <a:p>
            <a:pPr marL="0" indent="0">
              <a:buNone/>
            </a:pPr>
            <a:endParaRPr lang="en-US" dirty="0"/>
          </a:p>
        </p:txBody>
      </p:sp>
      <p:pic>
        <p:nvPicPr>
          <p:cNvPr id="8" name="Picture 7">
            <a:extLst>
              <a:ext uri="{FF2B5EF4-FFF2-40B4-BE49-F238E27FC236}">
                <a16:creationId xmlns:a16="http://schemas.microsoft.com/office/drawing/2014/main" id="{252B5916-2FE7-4E2D-9623-DA4D916BE841}"/>
              </a:ext>
            </a:extLst>
          </p:cNvPr>
          <p:cNvPicPr>
            <a:picLocks noChangeAspect="1"/>
          </p:cNvPicPr>
          <p:nvPr/>
        </p:nvPicPr>
        <p:blipFill>
          <a:blip r:embed="rId2"/>
          <a:stretch>
            <a:fillRect/>
          </a:stretch>
        </p:blipFill>
        <p:spPr>
          <a:xfrm>
            <a:off x="5129976" y="1295400"/>
            <a:ext cx="3590075" cy="3746757"/>
          </a:xfrm>
          <a:prstGeom prst="rect">
            <a:avLst/>
          </a:prstGeom>
        </p:spPr>
      </p:pic>
    </p:spTree>
    <p:extLst>
      <p:ext uri="{BB962C8B-B14F-4D97-AF65-F5344CB8AC3E}">
        <p14:creationId xmlns:p14="http://schemas.microsoft.com/office/powerpoint/2010/main" val="340718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4929B-79F5-4CB7-96F4-A661E63F544E}"/>
              </a:ext>
            </a:extLst>
          </p:cNvPr>
          <p:cNvSpPr>
            <a:spLocks noGrp="1"/>
          </p:cNvSpPr>
          <p:nvPr>
            <p:ph type="title"/>
          </p:nvPr>
        </p:nvSpPr>
        <p:spPr>
          <a:xfrm>
            <a:off x="457200" y="228600"/>
            <a:ext cx="8229600" cy="914400"/>
          </a:xfrm>
        </p:spPr>
        <p:txBody>
          <a:bodyPr anchor="b">
            <a:normAutofit/>
          </a:bodyPr>
          <a:lstStyle/>
          <a:p>
            <a:r>
              <a:rPr lang="en-US" dirty="0"/>
              <a:t>Oral Hygiene	</a:t>
            </a:r>
          </a:p>
        </p:txBody>
      </p:sp>
      <p:sp>
        <p:nvSpPr>
          <p:cNvPr id="3" name="Content Placeholder 2">
            <a:extLst>
              <a:ext uri="{FF2B5EF4-FFF2-40B4-BE49-F238E27FC236}">
                <a16:creationId xmlns:a16="http://schemas.microsoft.com/office/drawing/2014/main" id="{AC64EB61-3EFA-408B-9327-2ACB676E2D42}"/>
              </a:ext>
            </a:extLst>
          </p:cNvPr>
          <p:cNvSpPr>
            <a:spLocks noGrp="1"/>
          </p:cNvSpPr>
          <p:nvPr>
            <p:ph sz="quarter" idx="1"/>
          </p:nvPr>
        </p:nvSpPr>
        <p:spPr>
          <a:xfrm>
            <a:off x="457200" y="1219200"/>
            <a:ext cx="4041648" cy="4937760"/>
          </a:xfrm>
        </p:spPr>
        <p:txBody>
          <a:bodyPr>
            <a:normAutofit/>
          </a:bodyPr>
          <a:lstStyle/>
          <a:p>
            <a:pPr>
              <a:lnSpc>
                <a:spcPct val="90000"/>
              </a:lnSpc>
            </a:pPr>
            <a:r>
              <a:rPr lang="en-US" dirty="0"/>
              <a:t>Oral health affects blood glucose and vascular inflammation.</a:t>
            </a:r>
          </a:p>
          <a:p>
            <a:pPr lvl="1">
              <a:lnSpc>
                <a:spcPct val="90000"/>
              </a:lnSpc>
            </a:pPr>
            <a:r>
              <a:rPr lang="en-US" sz="3200" dirty="0"/>
              <a:t>Gums swollen?</a:t>
            </a:r>
          </a:p>
          <a:p>
            <a:pPr lvl="1">
              <a:lnSpc>
                <a:spcPct val="90000"/>
              </a:lnSpc>
            </a:pPr>
            <a:r>
              <a:rPr lang="en-US" sz="3200" dirty="0"/>
              <a:t>Brushing frequency</a:t>
            </a:r>
          </a:p>
          <a:p>
            <a:pPr lvl="1">
              <a:lnSpc>
                <a:spcPct val="90000"/>
              </a:lnSpc>
            </a:pPr>
            <a:r>
              <a:rPr lang="en-US" sz="3200" dirty="0"/>
              <a:t>Flossing frequency</a:t>
            </a:r>
          </a:p>
          <a:p>
            <a:pPr lvl="1">
              <a:lnSpc>
                <a:spcPct val="90000"/>
              </a:lnSpc>
            </a:pPr>
            <a:r>
              <a:rPr lang="en-US" sz="3200" dirty="0"/>
              <a:t>Dental visits</a:t>
            </a:r>
          </a:p>
          <a:p>
            <a:pPr lvl="1">
              <a:lnSpc>
                <a:spcPct val="90000"/>
              </a:lnSpc>
            </a:pPr>
            <a:r>
              <a:rPr lang="en-US" sz="3200" dirty="0"/>
              <a:t>Tooth abscess?</a:t>
            </a:r>
          </a:p>
          <a:p>
            <a:pPr lvl="1">
              <a:lnSpc>
                <a:spcPct val="90000"/>
              </a:lnSpc>
            </a:pPr>
            <a:r>
              <a:rPr lang="en-US" sz="3200" dirty="0"/>
              <a:t>Dentures fitting?</a:t>
            </a:r>
          </a:p>
        </p:txBody>
      </p:sp>
      <p:pic>
        <p:nvPicPr>
          <p:cNvPr id="8" name="Picture 7">
            <a:extLst>
              <a:ext uri="{FF2B5EF4-FFF2-40B4-BE49-F238E27FC236}">
                <a16:creationId xmlns:a16="http://schemas.microsoft.com/office/drawing/2014/main" id="{51AED6E2-1014-4A51-816E-F70E2A15CB15}"/>
              </a:ext>
            </a:extLst>
          </p:cNvPr>
          <p:cNvPicPr>
            <a:picLocks noChangeAspect="1"/>
          </p:cNvPicPr>
          <p:nvPr/>
        </p:nvPicPr>
        <p:blipFill>
          <a:blip r:embed="rId2"/>
          <a:stretch>
            <a:fillRect/>
          </a:stretch>
        </p:blipFill>
        <p:spPr>
          <a:xfrm>
            <a:off x="4856912" y="1216152"/>
            <a:ext cx="3592220" cy="4937760"/>
          </a:xfrm>
          <a:prstGeom prst="rect">
            <a:avLst/>
          </a:prstGeom>
          <a:noFill/>
        </p:spPr>
      </p:pic>
    </p:spTree>
    <p:extLst>
      <p:ext uri="{BB962C8B-B14F-4D97-AF65-F5344CB8AC3E}">
        <p14:creationId xmlns:p14="http://schemas.microsoft.com/office/powerpoint/2010/main" val="410193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CF3AC-68EB-4FBC-938E-1DA53120C934}"/>
              </a:ext>
            </a:extLst>
          </p:cNvPr>
          <p:cNvSpPr>
            <a:spLocks noGrp="1"/>
          </p:cNvSpPr>
          <p:nvPr>
            <p:ph type="title"/>
          </p:nvPr>
        </p:nvSpPr>
        <p:spPr/>
        <p:txBody>
          <a:bodyPr/>
          <a:lstStyle/>
          <a:p>
            <a:r>
              <a:rPr lang="en-US" dirty="0"/>
              <a:t>Social Connectedness</a:t>
            </a:r>
          </a:p>
        </p:txBody>
      </p:sp>
      <p:sp>
        <p:nvSpPr>
          <p:cNvPr id="3" name="Content Placeholder 2">
            <a:extLst>
              <a:ext uri="{FF2B5EF4-FFF2-40B4-BE49-F238E27FC236}">
                <a16:creationId xmlns:a16="http://schemas.microsoft.com/office/drawing/2014/main" id="{8E0891EE-01F9-4D65-A5F3-25A9B951D88A}"/>
              </a:ext>
            </a:extLst>
          </p:cNvPr>
          <p:cNvSpPr>
            <a:spLocks noGrp="1"/>
          </p:cNvSpPr>
          <p:nvPr>
            <p:ph sz="quarter" idx="1"/>
          </p:nvPr>
        </p:nvSpPr>
        <p:spPr>
          <a:xfrm>
            <a:off x="4800600" y="1219200"/>
            <a:ext cx="4041648" cy="4937760"/>
          </a:xfrm>
        </p:spPr>
        <p:txBody>
          <a:bodyPr>
            <a:normAutofit fontScale="92500"/>
          </a:bodyPr>
          <a:lstStyle/>
          <a:p>
            <a:r>
              <a:rPr lang="en-US" dirty="0"/>
              <a:t>Weekly groups</a:t>
            </a:r>
          </a:p>
          <a:p>
            <a:r>
              <a:rPr lang="en-US" dirty="0"/>
              <a:t>Volunteering</a:t>
            </a:r>
          </a:p>
          <a:p>
            <a:r>
              <a:rPr lang="en-US" dirty="0"/>
              <a:t>Social Media Connections</a:t>
            </a:r>
          </a:p>
          <a:p>
            <a:r>
              <a:rPr lang="en-US" dirty="0"/>
              <a:t>Family nearby</a:t>
            </a:r>
          </a:p>
          <a:p>
            <a:r>
              <a:rPr lang="en-US" dirty="0"/>
              <a:t>Places of worship</a:t>
            </a:r>
          </a:p>
          <a:p>
            <a:r>
              <a:rPr lang="en-US" dirty="0"/>
              <a:t>Pets</a:t>
            </a:r>
          </a:p>
          <a:p>
            <a:endParaRPr lang="en-US" dirty="0"/>
          </a:p>
        </p:txBody>
      </p:sp>
      <p:sp>
        <p:nvSpPr>
          <p:cNvPr id="4" name="Content Placeholder 3">
            <a:extLst>
              <a:ext uri="{FF2B5EF4-FFF2-40B4-BE49-F238E27FC236}">
                <a16:creationId xmlns:a16="http://schemas.microsoft.com/office/drawing/2014/main" id="{B04B81CD-FC57-4662-891F-E89867E17D40}"/>
              </a:ext>
            </a:extLst>
          </p:cNvPr>
          <p:cNvSpPr>
            <a:spLocks noGrp="1"/>
          </p:cNvSpPr>
          <p:nvPr>
            <p:ph sz="quarter" idx="2"/>
          </p:nvPr>
        </p:nvSpPr>
        <p:spPr>
          <a:xfrm>
            <a:off x="384046" y="1295400"/>
            <a:ext cx="4041648" cy="4937760"/>
          </a:xfrm>
        </p:spPr>
        <p:txBody>
          <a:bodyPr>
            <a:normAutofit fontScale="92500"/>
          </a:bodyPr>
          <a:lstStyle/>
          <a:p>
            <a:r>
              <a:rPr lang="en-US" dirty="0"/>
              <a:t>Is key to healthy aging. </a:t>
            </a:r>
          </a:p>
          <a:p>
            <a:r>
              <a:rPr lang="en-US" dirty="0"/>
              <a:t>Studies have shown that older people who have close connections and relationships not only live longer, but also cope better with health conditions and experience less depression.</a:t>
            </a:r>
          </a:p>
        </p:txBody>
      </p:sp>
      <p:sp>
        <p:nvSpPr>
          <p:cNvPr id="5" name="Rectangle 4">
            <a:extLst>
              <a:ext uri="{FF2B5EF4-FFF2-40B4-BE49-F238E27FC236}">
                <a16:creationId xmlns:a16="http://schemas.microsoft.com/office/drawing/2014/main" id="{29644162-BBFA-42C6-ABF3-02581E5E3A16}"/>
              </a:ext>
            </a:extLst>
          </p:cNvPr>
          <p:cNvSpPr/>
          <p:nvPr/>
        </p:nvSpPr>
        <p:spPr>
          <a:xfrm>
            <a:off x="4645154" y="6130359"/>
            <a:ext cx="4572000" cy="646331"/>
          </a:xfrm>
          <a:prstGeom prst="rect">
            <a:avLst/>
          </a:prstGeom>
        </p:spPr>
        <p:txBody>
          <a:bodyPr>
            <a:spAutoFit/>
          </a:bodyPr>
          <a:lstStyle/>
          <a:p>
            <a:r>
              <a:rPr lang="en-US" dirty="0"/>
              <a:t>https://www.healthinaging.org/blog/social-connectedness-a-key-to-healthy-aging/</a:t>
            </a:r>
          </a:p>
        </p:txBody>
      </p:sp>
    </p:spTree>
    <p:extLst>
      <p:ext uri="{BB962C8B-B14F-4D97-AF65-F5344CB8AC3E}">
        <p14:creationId xmlns:p14="http://schemas.microsoft.com/office/powerpoint/2010/main" val="1943677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rrowheads="1"/>
          </p:cNvSpPr>
          <p:nvPr>
            <p:ph type="title"/>
          </p:nvPr>
        </p:nvSpPr>
        <p:spPr>
          <a:xfrm>
            <a:off x="457200" y="244475"/>
            <a:ext cx="8385175" cy="1431925"/>
          </a:xfrm>
        </p:spPr>
        <p:txBody>
          <a:bodyPr>
            <a:normAutofit fontScale="90000"/>
          </a:bodyPr>
          <a:lstStyle/>
          <a:p>
            <a:pPr eaLnBrk="1" hangingPunct="1">
              <a:defRPr/>
            </a:pPr>
            <a:r>
              <a:rPr lang="en-US" b="1" dirty="0"/>
              <a:t>INDIVIDUALIZE – The Best Strategy for All Ages</a:t>
            </a:r>
          </a:p>
        </p:txBody>
      </p:sp>
      <p:sp>
        <p:nvSpPr>
          <p:cNvPr id="368643" name="Rectangle 3"/>
          <p:cNvSpPr>
            <a:spLocks noGrp="1" noRot="1" noChangeArrowheads="1"/>
          </p:cNvSpPr>
          <p:nvPr>
            <p:ph type="body" sz="half" idx="1"/>
          </p:nvPr>
        </p:nvSpPr>
        <p:spPr>
          <a:xfrm>
            <a:off x="381000" y="1828800"/>
            <a:ext cx="5029200" cy="4438650"/>
          </a:xfrm>
        </p:spPr>
        <p:txBody>
          <a:bodyPr>
            <a:normAutofit lnSpcReduction="10000"/>
          </a:bodyPr>
          <a:lstStyle/>
          <a:p>
            <a:pPr eaLnBrk="1" hangingPunct="1">
              <a:defRPr/>
            </a:pPr>
            <a:r>
              <a:rPr lang="en-US" sz="2800" dirty="0"/>
              <a:t>Consider the individual</a:t>
            </a:r>
          </a:p>
          <a:p>
            <a:pPr eaLnBrk="1" hangingPunct="1">
              <a:defRPr/>
            </a:pPr>
            <a:r>
              <a:rPr lang="en-US" sz="2800" dirty="0"/>
              <a:t>Identify polypharmacy/ financial problems</a:t>
            </a:r>
          </a:p>
          <a:p>
            <a:pPr eaLnBrk="1" hangingPunct="1">
              <a:defRPr/>
            </a:pPr>
            <a:r>
              <a:rPr lang="en-US" sz="2800" dirty="0"/>
              <a:t>Promote diabetes self-management training</a:t>
            </a:r>
          </a:p>
          <a:p>
            <a:pPr eaLnBrk="1" hangingPunct="1">
              <a:defRPr/>
            </a:pPr>
            <a:r>
              <a:rPr lang="en-US" sz="2800" dirty="0"/>
              <a:t>Recognize emotional distress</a:t>
            </a:r>
          </a:p>
          <a:p>
            <a:pPr eaLnBrk="1" hangingPunct="1">
              <a:defRPr/>
            </a:pPr>
            <a:r>
              <a:rPr lang="en-US" sz="2800" dirty="0"/>
              <a:t>Emotional support – Support Groups</a:t>
            </a:r>
          </a:p>
          <a:p>
            <a:pPr eaLnBrk="1" hangingPunct="1">
              <a:defRPr/>
            </a:pPr>
            <a:r>
              <a:rPr lang="en-US" sz="2800" dirty="0"/>
              <a:t>Realistic goal setting</a:t>
            </a:r>
          </a:p>
          <a:p>
            <a:pPr eaLnBrk="1" hangingPunct="1">
              <a:defRPr/>
            </a:pPr>
            <a:r>
              <a:rPr lang="en-US" sz="2800" dirty="0"/>
              <a:t>Follow-up and resources</a:t>
            </a:r>
          </a:p>
          <a:p>
            <a:pPr eaLnBrk="1" hangingPunct="1">
              <a:defRPr/>
            </a:pPr>
            <a:endParaRPr lang="en-US" sz="2800" dirty="0"/>
          </a:p>
        </p:txBody>
      </p:sp>
      <p:pic>
        <p:nvPicPr>
          <p:cNvPr id="8704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4632" y="1828801"/>
            <a:ext cx="3306147" cy="2209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5190C7D0-29CF-3D43-8D9B-AC307786AA74}"/>
              </a:ext>
            </a:extLst>
          </p:cNvPr>
          <p:cNvPicPr>
            <a:picLocks noChangeAspect="1"/>
          </p:cNvPicPr>
          <p:nvPr/>
        </p:nvPicPr>
        <p:blipFill>
          <a:blip r:embed="rId5"/>
          <a:stretch>
            <a:fillRect/>
          </a:stretch>
        </p:blipFill>
        <p:spPr>
          <a:xfrm>
            <a:off x="5168789" y="6380358"/>
            <a:ext cx="3494458" cy="325242"/>
          </a:xfrm>
          <a:prstGeom prst="rect">
            <a:avLst/>
          </a:prstGeom>
        </p:spPr>
      </p:pic>
    </p:spTree>
    <p:custDataLst>
      <p:tags r:id="rId1"/>
    </p:custDataLst>
    <p:extLst>
      <p:ext uri="{BB962C8B-B14F-4D97-AF65-F5344CB8AC3E}">
        <p14:creationId xmlns:p14="http://schemas.microsoft.com/office/powerpoint/2010/main" val="3570935334"/>
      </p:ext>
    </p:extLst>
  </p:cSld>
  <p:clrMapOvr>
    <a:masterClrMapping/>
  </p:clrMapOvr>
  <p:transition>
    <p:random/>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rrowheads="1"/>
          </p:cNvSpPr>
          <p:nvPr>
            <p:ph type="title"/>
          </p:nvPr>
        </p:nvSpPr>
        <p:spPr/>
        <p:txBody>
          <a:bodyPr/>
          <a:lstStyle/>
          <a:p>
            <a:pPr eaLnBrk="1" hangingPunct="1"/>
            <a:r>
              <a:rPr lang="en-US" altLang="en-US"/>
              <a:t>Hope: Our Best Gift </a:t>
            </a:r>
          </a:p>
        </p:txBody>
      </p:sp>
      <p:pic>
        <p:nvPicPr>
          <p:cNvPr id="3" name="Picture 2" descr="Kid hugging neck of mature woman while outdoors">
            <a:extLst>
              <a:ext uri="{FF2B5EF4-FFF2-40B4-BE49-F238E27FC236}">
                <a16:creationId xmlns:a16="http://schemas.microsoft.com/office/drawing/2014/main" id="{2AC9673F-0B34-4713-BBBC-FCB3920A46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266" y="1219200"/>
            <a:ext cx="7887468" cy="5257800"/>
          </a:xfrm>
          <a:prstGeom prst="rect">
            <a:avLst/>
          </a:prstGeom>
        </p:spPr>
      </p:pic>
    </p:spTree>
    <p:custDataLst>
      <p:tags r:id="rId1"/>
    </p:custDataLst>
    <p:extLst>
      <p:ext uri="{BB962C8B-B14F-4D97-AF65-F5344CB8AC3E}">
        <p14:creationId xmlns:p14="http://schemas.microsoft.com/office/powerpoint/2010/main" val="359908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a:t>
            </a:r>
          </a:p>
        </p:txBody>
      </p:sp>
      <p:sp>
        <p:nvSpPr>
          <p:cNvPr id="5" name="Content Placeholder 4"/>
          <p:cNvSpPr>
            <a:spLocks noGrp="1"/>
          </p:cNvSpPr>
          <p:nvPr>
            <p:ph sz="quarter" idx="2"/>
          </p:nvPr>
        </p:nvSpPr>
        <p:spPr>
          <a:xfrm>
            <a:off x="3886200" y="1216152"/>
            <a:ext cx="4953000" cy="4937760"/>
          </a:xfrm>
        </p:spPr>
        <p:txBody>
          <a:bodyPr/>
          <a:lstStyle/>
          <a:p>
            <a:pPr marL="0" indent="0">
              <a:buNone/>
            </a:pPr>
            <a:r>
              <a:rPr lang="en-US" dirty="0"/>
              <a:t>Questions:</a:t>
            </a:r>
          </a:p>
          <a:p>
            <a:pPr marL="0" indent="0">
              <a:buNone/>
            </a:pPr>
            <a:r>
              <a:rPr lang="en-US" dirty="0"/>
              <a:t>We are here to help.</a:t>
            </a:r>
          </a:p>
          <a:p>
            <a:pPr marL="0" indent="0">
              <a:buNone/>
            </a:pPr>
            <a:r>
              <a:rPr lang="en-US" dirty="0">
                <a:hlinkClick r:id="rId4"/>
              </a:rPr>
              <a:t>info@diabetesed.net</a:t>
            </a:r>
            <a:endParaRPr lang="en-US" dirty="0"/>
          </a:p>
          <a:p>
            <a:pPr marL="0" indent="0">
              <a:buNone/>
            </a:pPr>
            <a:r>
              <a:rPr lang="en-US" dirty="0">
                <a:hlinkClick r:id="rId5"/>
              </a:rPr>
              <a:t>www.DiabetesEd.net</a:t>
            </a:r>
            <a:endParaRPr lang="en-US" dirty="0"/>
          </a:p>
          <a:p>
            <a:pPr marL="0" indent="0">
              <a:buNone/>
            </a:pPr>
            <a:r>
              <a:rPr lang="en-US" dirty="0"/>
              <a:t>530-893-8635</a:t>
            </a:r>
          </a:p>
          <a:p>
            <a:pPr marL="0" indent="0">
              <a:buNone/>
            </a:pPr>
            <a:endParaRPr lang="en-US" dirty="0"/>
          </a:p>
          <a:p>
            <a:pPr marL="0" indent="0">
              <a:buNone/>
            </a:pPr>
            <a:r>
              <a:rPr lang="en-US" dirty="0"/>
              <a:t>www.DiabetesEd.net</a:t>
            </a:r>
          </a:p>
          <a:p>
            <a:pPr marL="0" indent="0">
              <a:buNone/>
            </a:pPr>
            <a:endParaRPr lang="en-US" dirty="0"/>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4911" y="1295400"/>
            <a:ext cx="3067532" cy="4601299"/>
          </a:xfrm>
          <a:prstGeom prst="rect">
            <a:avLst/>
          </a:prstGeom>
        </p:spPr>
      </p:pic>
    </p:spTree>
    <p:custDataLst>
      <p:tags r:id="rId1"/>
    </p:custDataLst>
    <p:extLst>
      <p:ext uri="{BB962C8B-B14F-4D97-AF65-F5344CB8AC3E}">
        <p14:creationId xmlns:p14="http://schemas.microsoft.com/office/powerpoint/2010/main" val="444453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Does Old Age Start?</a:t>
            </a:r>
          </a:p>
        </p:txBody>
      </p:sp>
      <p:sp>
        <p:nvSpPr>
          <p:cNvPr id="3" name="Content Placeholder 2"/>
          <p:cNvSpPr>
            <a:spLocks noGrp="1"/>
          </p:cNvSpPr>
          <p:nvPr>
            <p:ph sz="quarter" idx="1"/>
          </p:nvPr>
        </p:nvSpPr>
        <p:spPr>
          <a:xfrm>
            <a:off x="615274" y="1377314"/>
            <a:ext cx="6019800" cy="5252086"/>
          </a:xfrm>
        </p:spPr>
        <p:txBody>
          <a:bodyPr>
            <a:normAutofit fontScale="77500" lnSpcReduction="20000"/>
          </a:bodyPr>
          <a:lstStyle/>
          <a:p>
            <a:pPr>
              <a:lnSpc>
                <a:spcPct val="120000"/>
              </a:lnSpc>
            </a:pPr>
            <a:r>
              <a:rPr lang="en-US" dirty="0"/>
              <a:t>"The aging process is a biological reality which has its own dynamic, largely beyond human control.</a:t>
            </a:r>
          </a:p>
          <a:p>
            <a:pPr>
              <a:lnSpc>
                <a:spcPct val="120000"/>
              </a:lnSpc>
            </a:pPr>
            <a:r>
              <a:rPr lang="en-US" dirty="0"/>
              <a:t>Age is also subject to the constructs of each society. (WHO)</a:t>
            </a:r>
          </a:p>
          <a:p>
            <a:pPr>
              <a:lnSpc>
                <a:spcPct val="120000"/>
              </a:lnSpc>
            </a:pPr>
            <a:r>
              <a:rPr lang="en-US" dirty="0"/>
              <a:t>In the developed world, 60 or 65, is said to be the beginning of old age (retirement)</a:t>
            </a:r>
          </a:p>
          <a:p>
            <a:pPr>
              <a:lnSpc>
                <a:spcPct val="120000"/>
              </a:lnSpc>
            </a:pPr>
            <a:r>
              <a:rPr lang="en-US" dirty="0"/>
              <a:t>In developing world, old age is seen to begin at the point when active contribution is no longer possible." (Gorman, 2000).</a:t>
            </a:r>
          </a:p>
          <a:p>
            <a:endParaRPr lang="en-US" dirty="0"/>
          </a:p>
        </p:txBody>
      </p:sp>
      <p:pic>
        <p:nvPicPr>
          <p:cNvPr id="4" name="Picture 3"/>
          <p:cNvPicPr>
            <a:picLocks noChangeAspect="1"/>
          </p:cNvPicPr>
          <p:nvPr/>
        </p:nvPicPr>
        <p:blipFill>
          <a:blip r:embed="rId2"/>
          <a:stretch>
            <a:fillRect/>
          </a:stretch>
        </p:blipFill>
        <p:spPr>
          <a:xfrm>
            <a:off x="6635074" y="1295400"/>
            <a:ext cx="2051726" cy="2550795"/>
          </a:xfrm>
          <a:prstGeom prst="rect">
            <a:avLst/>
          </a:prstGeom>
        </p:spPr>
      </p:pic>
    </p:spTree>
    <p:extLst>
      <p:ext uri="{BB962C8B-B14F-4D97-AF65-F5344CB8AC3E}">
        <p14:creationId xmlns:p14="http://schemas.microsoft.com/office/powerpoint/2010/main" val="20805274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_ENCODE_TYPE" val="0"/>
  <p:tag name="ART_ENCODE_INDEX" val="1"/>
  <p:tag name="ARTICULATE_PRESENTER_VERSION" val="6"/>
  <p:tag name="ARTICULATE_PROJECT_OPEN" val="0"/>
  <p:tag name="ARTICULATE_SLIDE_COUNT" val="4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UDIO_ID" val="630"/>
  <p:tag name="ELAPSEDTIME" val="60.0"/>
  <p:tag name="ANNOTATION_TYPE_1" val="0"/>
  <p:tag name="ANNOTATION_START_1" val="7.9"/>
  <p:tag name="ANNOTATION_END_1" val="31.4"/>
  <p:tag name="ANNOTATION_TOP_1" val="148.7"/>
  <p:tag name="ANNOTATION_LEFT_1" val="73.8"/>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1.4"/>
  <p:tag name="ANNOTATION_END_2" val="33.8"/>
  <p:tag name="ANNOTATION_TOP_2" val="279.6"/>
  <p:tag name="ANNOTATION_LEFT_2" val="70.8"/>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3.8"/>
  <p:tag name="ANNOTATION_END_3" val="38.4"/>
  <p:tag name="ANNOTATION_TOP_3" val="311.5"/>
  <p:tag name="ANNOTATION_LEFT_3" val="80.5"/>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38.4"/>
  <p:tag name="ANNOTATION_TOP_4" val="388.1"/>
  <p:tag name="ANNOTATION_LEFT_4" val="74.5"/>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UDIO_ID" val="568"/>
  <p:tag name="ELAPSEDTIME" val="153.7"/>
  <p:tag name="ANNOTATION_TYPE_1" val="0"/>
  <p:tag name="ANNOTATION_START_1" val="21.2"/>
  <p:tag name="ANNOTATION_END_1" val="38.4"/>
  <p:tag name="ANNOTATION_TOP_1" val="174.7"/>
  <p:tag name="ANNOTATION_LEFT_1" val="73.0"/>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38.4"/>
  <p:tag name="ANNOTATION_END_2" val="58.9"/>
  <p:tag name="ANNOTATION_TOP_2" val="204.5"/>
  <p:tag name="ANNOTATION_LEFT_2" val="61.8"/>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58.9"/>
  <p:tag name="ANNOTATION_END_3" val="73.7"/>
  <p:tag name="ANNOTATION_TOP_3" val="237.9"/>
  <p:tag name="ANNOTATION_LEFT_3" val="67.8"/>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3.7"/>
  <p:tag name="ANNOTATION_END_4" val="111.9"/>
  <p:tag name="ANNOTATION_TOP_4" val="264.0"/>
  <p:tag name="ANNOTATION_LEFT_4" val="67.8"/>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111.9"/>
  <p:tag name="ANNOTATION_END_5" val="115.7"/>
  <p:tag name="ANNOTATION_TOP_5" val="306.3"/>
  <p:tag name="ANNOTATION_LEFT_5" val="49.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15.7"/>
  <p:tag name="ANNOTATION_END_6" val="136.2"/>
  <p:tag name="ANNOTATION_TOP_6" val="339.8"/>
  <p:tag name="ANNOTATION_LEFT_6" val="58.1"/>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36.2"/>
  <p:tag name="ANNOTATION_TOP_7" val="379.2"/>
  <p:tag name="ANNOTATION_LEFT_7" val="56.6"/>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COUNT" val="7"/>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UDIO_ID" val="658"/>
  <p:tag name="ELAPSEDTIME" val="70.4"/>
  <p:tag name="ANNOTATION_TYPE_1" val="2"/>
  <p:tag name="ANNOTATION_START_1" val="6.8"/>
  <p:tag name="ANNOTATION_END_1" val="6.8"/>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8"/>
  <p:tag name="ANNOTATION_END_2" val="36.4"/>
  <p:tag name="ANNOTATION_TOP_2" val="106.3"/>
  <p:tag name="ANNOTATION_LEFT_2" val="52.2"/>
  <p:tag name="ANNOTATION_WIDTH_2" val="253.4"/>
  <p:tag name="ANNOTATION_HEIGHT_2" val="322.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36.4"/>
  <p:tag name="ANNOTATION_END_3" val="39.3"/>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39.3"/>
  <p:tag name="ANNOTATION_END_4" val="39.3"/>
  <p:tag name="ANNOTATION_TOP_4" val="-37.2"/>
  <p:tag name="ANNOTATION_LEFT_4" val="-37.3"/>
  <p:tag name="ANNOTATION_WIDTH_4" val="650.5"/>
  <p:tag name="ANNOTATION_HEIGHT_4" val="506.4"/>
  <p:tag name="ANNOTATION_ANIMATION_4" val="4"/>
  <p:tag name="ANNOTATION_ROTATION_4" val="0"/>
  <p:tag name="ANNOTATION_SUB_TYPE_4" val="11"/>
  <p:tag name="ANNOTATION_LOOP_COUNT_4" val="1"/>
  <p:tag name="ANNOTATION_BOX_RADIUS_4" val="0"/>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39.3"/>
  <p:tag name="ANNOTATION_END_5" val="60.8"/>
  <p:tag name="ANNOTATION_TOP_5" val="109.3"/>
  <p:tag name="ANNOTATION_LEFT_5" val="300.3"/>
  <p:tag name="ANNOTATION_WIDTH_5" val="251.9"/>
  <p:tag name="ANNOTATION_HEIGHT_5" val="275.1"/>
  <p:tag name="ANNOTATION_ANIMATION_5" val="4"/>
  <p:tag name="ANNOTATION_ROTATION_5" val="0"/>
  <p:tag name="ANNOTATION_SUB_TYPE_5" val="11"/>
  <p:tag name="ANNOTATION_LOOP_COUNT_5" val="1"/>
  <p:tag name="ANNOTATION_BOX_RADIUS_5" val="5"/>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60.8"/>
  <p:tag name="ANNOTATION_TOP_6" val="-37.2"/>
  <p:tag name="ANNOTATION_LEFT_6" val="-37.3"/>
  <p:tag name="ANNOTATION_WIDTH_6" val="650.5"/>
  <p:tag name="ANNOTATION_HEIGHT_6" val="506.4"/>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COUNT" val="6"/>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UDIO_ID" val="567"/>
  <p:tag name="ELAPSEDTIME" val="135.8"/>
  <p:tag name="ANNOTATION_TYPE_1" val="0"/>
  <p:tag name="ANNOTATION_START_1" val="36.3"/>
  <p:tag name="ANNOTATION_END_1" val="51.4"/>
  <p:tag name="ANNOTATION_TOP_1" val="163.6"/>
  <p:tag name="ANNOTATION_LEFT_1" val="199.7"/>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51.4"/>
  <p:tag name="ANNOTATION_END_2" val="63.2"/>
  <p:tag name="ANNOTATION_TOP_2" val="200.8"/>
  <p:tag name="ANNOTATION_LEFT_2" val="203.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63.2"/>
  <p:tag name="ANNOTATION_END_3" val="95.4"/>
  <p:tag name="ANNOTATION_TOP_3" val="237.9"/>
  <p:tag name="ANNOTATION_LEFT_3" val="207.9"/>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95.4"/>
  <p:tag name="ANNOTATION_TOP_4" val="295.2"/>
  <p:tag name="ANNOTATION_LEFT_4" val="214.6"/>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COUNT" val="4"/>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UDIO_ID" val="571"/>
  <p:tag name="ELAPSEDTIME" val="120.5"/>
  <p:tag name="ANNOTATION_TYPE_1" val="0"/>
  <p:tag name="ANNOTATION_START_1" val="25.1"/>
  <p:tag name="ANNOTATION_END_1" val="26.2"/>
  <p:tag name="ANNOTATION_TOP_1" val="136.8"/>
  <p:tag name="ANNOTATION_LEFT_1" val="78.2"/>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6.2"/>
  <p:tag name="ANNOTATION_END_2" val="41.1"/>
  <p:tag name="ANNOTATION_TOP_2" val="175.5"/>
  <p:tag name="ANNOTATION_LEFT_2" val="76.8"/>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41.1"/>
  <p:tag name="ANNOTATION_END_3" val="49.8"/>
  <p:tag name="ANNOTATION_TOP_3" val="284.0"/>
  <p:tag name="ANNOTATION_LEFT_3" val="88.7"/>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9.8"/>
  <p:tag name="ANNOTATION_END_4" val="76.7"/>
  <p:tag name="ANNOTATION_TOP_4" val="316.8"/>
  <p:tag name="ANNOTATION_LEFT_4" val="79.0"/>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76.7"/>
  <p:tag name="ANNOTATION_END_5" val="101.7"/>
  <p:tag name="ANNOTATION_TOP_5" val="345.0"/>
  <p:tag name="ANNOTATION_LEFT_5" val="87.9"/>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01.7"/>
  <p:tag name="ANNOTATION_TOP_6" val="380.7"/>
  <p:tag name="ANNOTATION_LEFT_6" val="76.0"/>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COUNT" val="6"/>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UDIO_ID" val="574"/>
  <p:tag name="TIMELINE" val="8.9"/>
  <p:tag name="ELAPSEDTIME" val="41.3"/>
  <p:tag name="ANNOTATION_COUNT" val="0"/>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UDIO_ID" val="650"/>
  <p:tag name="ELAPSEDTIME" val="55.4"/>
  <p:tag name="ANNOTATION_COUNT" val="0"/>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UDIO_ID" val="564"/>
  <p:tag name="ELAPSEDTIME" val="199.2"/>
  <p:tag name="ANNOTATION_TYPE_1" val="0"/>
  <p:tag name="ANNOTATION_START_1" val="43.3"/>
  <p:tag name="ANNOTATION_END_1" val="59.1"/>
  <p:tag name="ANNOTATION_TOP_1" val="129.4"/>
  <p:tag name="ANNOTATION_LEFT_1" val="75.3"/>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59.1"/>
  <p:tag name="ANNOTATION_END_2" val="65.9"/>
  <p:tag name="ANNOTATION_TOP_2" val="200.0"/>
  <p:tag name="ANNOTATION_LEFT_2" val="75.3"/>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65.9"/>
  <p:tag name="ANNOTATION_END_3" val="78.1"/>
  <p:tag name="ANNOTATION_TOP_3" val="232.0"/>
  <p:tag name="ANNOTATION_LEFT_3" val="78.2"/>
  <p:tag name="ANNOTATION_WIDTH_3" val="111.8"/>
  <p:tag name="ANNOTATION_HEIGHT_3" val="111.5"/>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78.1"/>
  <p:tag name="ANNOTATION_END_4" val="120.3"/>
  <p:tag name="ANNOTATION_TOP_4" val="290.7"/>
  <p:tag name="ANNOTATION_LEFT_4" val="105.1"/>
  <p:tag name="ANNOTATION_WIDTH_4" val="111.8"/>
  <p:tag name="ANNOTATION_HEIGHT_4" val="111.5"/>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120.3"/>
  <p:tag name="ANNOTATION_END_5" val="129.7"/>
  <p:tag name="ANNOTATION_TOP_5" val="316.0"/>
  <p:tag name="ANNOTATION_LEFT_5" val="104.3"/>
  <p:tag name="ANNOTATION_WIDTH_5" val="111.8"/>
  <p:tag name="ANNOTATION_HEIGHT_5" val="111.5"/>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129.7"/>
  <p:tag name="ANNOTATION_END_6" val="132.0"/>
  <p:tag name="ANNOTATION_TOP_6" val="353.2"/>
  <p:tag name="ANNOTATION_LEFT_6" val="109.5"/>
  <p:tag name="ANNOTATION_WIDTH_6" val="111.8"/>
  <p:tag name="ANNOTATION_HEIGHT_6" val="111.5"/>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132.0"/>
  <p:tag name="ANNOTATION_END_7" val="152.4"/>
  <p:tag name="ANNOTATION_TOP_7" val="374.7"/>
  <p:tag name="ANNOTATION_LEFT_7" val="101.3"/>
  <p:tag name="ANNOTATION_WIDTH_7" val="111.8"/>
  <p:tag name="ANNOTATION_HEIGHT_7" val="111.5"/>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152.4"/>
  <p:tag name="ANNOTATION_TOP_8" val="401.5"/>
  <p:tag name="ANNOTATION_LEFT_8" val="92.4"/>
  <p:tag name="ANNOTATION_WIDTH_8" val="111.8"/>
  <p:tag name="ANNOTATION_HEIGHT_8" val="111.5"/>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COUNT" val="8"/>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11772</TotalTime>
  <Words>4532</Words>
  <Application>Microsoft Office PowerPoint</Application>
  <PresentationFormat>On-screen Show (4:3)</PresentationFormat>
  <Paragraphs>650</Paragraphs>
  <Slides>88</Slides>
  <Notes>14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88</vt:i4>
      </vt:variant>
    </vt:vector>
  </HeadingPairs>
  <TitlesOfParts>
    <vt:vector size="99" baseType="lpstr">
      <vt:lpstr>ＭＳ Ｐゴシック</vt:lpstr>
      <vt:lpstr>Arial</vt:lpstr>
      <vt:lpstr>Calibri</vt:lpstr>
      <vt:lpstr>Gill Sans MT</vt:lpstr>
      <vt:lpstr>Helvetica Neue</vt:lpstr>
      <vt:lpstr>Times New Roman</vt:lpstr>
      <vt:lpstr>var(--typography-headline-standard-xxl-font-family)</vt:lpstr>
      <vt:lpstr>Wingdings</vt:lpstr>
      <vt:lpstr>Wingdings 3</vt:lpstr>
      <vt:lpstr>1_Origin</vt:lpstr>
      <vt:lpstr>Origin</vt:lpstr>
      <vt:lpstr> Older Adults and Diabetes ADA Standards 2024  </vt:lpstr>
      <vt:lpstr>Land Acknowledgment</vt:lpstr>
      <vt:lpstr>Thanks to Bryanna and Brent!</vt:lpstr>
      <vt:lpstr>Diabetes Education Services Inclusion Statement</vt:lpstr>
      <vt:lpstr>Conflict of Interest?</vt:lpstr>
      <vt:lpstr>Standards &amp; Resources</vt:lpstr>
      <vt:lpstr>References </vt:lpstr>
      <vt:lpstr>Older Adults</vt:lpstr>
      <vt:lpstr>When Does Old Age Start?</vt:lpstr>
      <vt:lpstr>What is the best term for 65+?</vt:lpstr>
      <vt:lpstr>Aging: 3 Aspects</vt:lpstr>
      <vt:lpstr>Aging: 3 Aspects</vt:lpstr>
      <vt:lpstr>When does old age start?</vt:lpstr>
      <vt:lpstr>SuperAger Secrets</vt:lpstr>
      <vt:lpstr>PowerPoint Presentation</vt:lpstr>
      <vt:lpstr>What does the future hold?</vt:lpstr>
      <vt:lpstr>Poll Question 1</vt:lpstr>
      <vt:lpstr>Older People and Diabetes Stats</vt:lpstr>
      <vt:lpstr>Fried Frailty Index – “Compromised energetics”  </vt:lpstr>
      <vt:lpstr>3 Categories of Diabetes Complications  in Older Adults – Reciprocal &amp; Synergistic Relationships</vt:lpstr>
      <vt:lpstr>What can we do?</vt:lpstr>
      <vt:lpstr>RT, 72 &amp; living with Type 2</vt:lpstr>
      <vt:lpstr>Individualize Goals of Care</vt:lpstr>
      <vt:lpstr>Older Adults –  Psychological Assessment</vt:lpstr>
      <vt:lpstr>RT, 72 &amp; living with Type 2</vt:lpstr>
      <vt:lpstr>Psychosocial Issues “Integrity vs. Despair”</vt:lpstr>
      <vt:lpstr>Older adults  Substance Use Disorder (SUD) </vt:lpstr>
      <vt:lpstr>Alcohol Use Disorder Accounts for most admission to treatment centers for older adults</vt:lpstr>
      <vt:lpstr>Older Adults Substance Use Disorder (SUD) </vt:lpstr>
      <vt:lpstr>Poll question 2</vt:lpstr>
      <vt:lpstr>ADA Recommendations - Depression</vt:lpstr>
      <vt:lpstr>Depression Assessment</vt:lpstr>
      <vt:lpstr>If say yes to screening question</vt:lpstr>
      <vt:lpstr>RT, 76 &amp; living with Type 2</vt:lpstr>
      <vt:lpstr>NeuroCognitive  Function</vt:lpstr>
      <vt:lpstr>Cognitive Issues</vt:lpstr>
      <vt:lpstr>Cognitive Screening - Mini-Cog</vt:lpstr>
      <vt:lpstr>Cognitive Screening – Mini-Cog </vt:lpstr>
      <vt:lpstr>Action Needed for RT</vt:lpstr>
      <vt:lpstr>Older Adults (≥65 years) with diabetes</vt:lpstr>
      <vt:lpstr>Consider the Individual</vt:lpstr>
      <vt:lpstr>Consider the Individual</vt:lpstr>
      <vt:lpstr>Breath and Beauty</vt:lpstr>
      <vt:lpstr>Functional Considerations – Older Adults with Diabetes</vt:lpstr>
      <vt:lpstr>Treatment Goals based on:</vt:lpstr>
      <vt:lpstr>Poll Question 4</vt:lpstr>
      <vt:lpstr>Healthy &amp; Intact Functional Status</vt:lpstr>
      <vt:lpstr>Poll Question 5</vt:lpstr>
      <vt:lpstr>Patients with Complications and Reduced Functionality  - Less Intense Goals</vt:lpstr>
      <vt:lpstr>Older Adults with Complications and Reduced Functionality  - Less Intense Goals</vt:lpstr>
      <vt:lpstr>Very Complex Inds with Poor Health</vt:lpstr>
      <vt:lpstr>ADA Recommendations – End of Life</vt:lpstr>
      <vt:lpstr>ADA Recommendations – Long Term Care Facilities</vt:lpstr>
      <vt:lpstr>Long Term Care Consideration  </vt:lpstr>
      <vt:lpstr>Poll Question 6 </vt:lpstr>
      <vt:lpstr>When to Contact Provider – Long term Care Hypo/Hyper Guidelines:</vt:lpstr>
      <vt:lpstr>Shared Decision Making</vt:lpstr>
      <vt:lpstr>CV Risk Reduction – Older Adults</vt:lpstr>
      <vt:lpstr>Goals – Keeping it in Perspective</vt:lpstr>
      <vt:lpstr>  Older Adults and Medications</vt:lpstr>
      <vt:lpstr>Individualize regimen for older people</vt:lpstr>
      <vt:lpstr>Older People with diabetes</vt:lpstr>
      <vt:lpstr>Poll Question 7</vt:lpstr>
      <vt:lpstr>Avoid Hypoglycemia in Older Adults</vt:lpstr>
      <vt:lpstr>Hypoglycemia &amp; Older Adults</vt:lpstr>
      <vt:lpstr>RT, 76 &amp; living with Type 2</vt:lpstr>
      <vt:lpstr>Medications – Biguanides</vt:lpstr>
      <vt:lpstr>Poll Question 8</vt:lpstr>
      <vt:lpstr>Older Adults - Secretagogues</vt:lpstr>
      <vt:lpstr>Caution with TZDs</vt:lpstr>
      <vt:lpstr>Older Adults – SGLT-2 Inhibitors</vt:lpstr>
      <vt:lpstr>Older Adults: DPP-IVs</vt:lpstr>
      <vt:lpstr>Older Adult Consideration: GLP-1s</vt:lpstr>
      <vt:lpstr>Insulin Therapy</vt:lpstr>
      <vt:lpstr>Poll Question 9</vt:lpstr>
      <vt:lpstr>RT, 76 &amp; living with Type 2</vt:lpstr>
      <vt:lpstr>Medication Factors to Consider</vt:lpstr>
      <vt:lpstr>Physical Activity Benefits for  Older Adults</vt:lpstr>
      <vt:lpstr>PowerPoint Presentation</vt:lpstr>
      <vt:lpstr>Weight and Older Adults</vt:lpstr>
      <vt:lpstr>Nutrition Considerations for Older Adults</vt:lpstr>
      <vt:lpstr>Older Adults at Risk for Malnutrition</vt:lpstr>
      <vt:lpstr>Sleep</vt:lpstr>
      <vt:lpstr>Oral Hygiene </vt:lpstr>
      <vt:lpstr>Social Connectedness</vt:lpstr>
      <vt:lpstr>INDIVIDUALIZE – The Best Strategy for All Ages</vt:lpstr>
      <vt:lpstr>Hope: Our Best Gift </vt:lpstr>
      <vt:lpstr>Thank You</vt:lpstr>
    </vt:vector>
  </TitlesOfParts>
  <Company>diabetes educational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Childhood and Adolescence</dc:title>
  <dc:creator>Beverly Dyck Thomassian</dc:creator>
  <cp:lastModifiedBy>Beverly Thomassian</cp:lastModifiedBy>
  <cp:revision>473</cp:revision>
  <cp:lastPrinted>2016-05-15T21:57:12Z</cp:lastPrinted>
  <dcterms:created xsi:type="dcterms:W3CDTF">2000-03-22T21:29:38Z</dcterms:created>
  <dcterms:modified xsi:type="dcterms:W3CDTF">2024-05-02T17:05:42Z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UseProject">
    <vt:lpwstr>1</vt:lpwstr>
  </property>
  <property fmtid="{D5CDD505-2E9C-101B-9397-08002B2CF9AE}" pid="3" name="ArticulatePath">
    <vt:lpwstr>Older Adults and Diabetes</vt:lpwstr>
  </property>
  <property fmtid="{D5CDD505-2E9C-101B-9397-08002B2CF9AE}" pid="4" name="ArticulateGUID">
    <vt:lpwstr>DAF7CE44-949B-4EAE-B66C-448F5BDDA750</vt:lpwstr>
  </property>
  <property fmtid="{D5CDD505-2E9C-101B-9397-08002B2CF9AE}" pid="5" name="ArticulateProjectFull">
    <vt:lpwstr>C:\Users\Beverly Web\Dropbox\A DES Admin Folder\2016 Webcasts\Older Adults and Diabetes.ppta</vt:lpwstr>
  </property>
</Properties>
</file>