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7.xml" ContentType="application/vnd.openxmlformats-officedocument.presentationml.notesSlide+xml"/>
  <Override PartName="/ppt/tags/tag19.xml" ContentType="application/vnd.openxmlformats-officedocument.presentationml.tags+xml"/>
  <Override PartName="/ppt/notesSlides/notesSlide48.xml" ContentType="application/vnd.openxmlformats-officedocument.presentationml.notesSlide+xml"/>
  <Override PartName="/ppt/tags/tag20.xml" ContentType="application/vnd.openxmlformats-officedocument.presentationml.tags+xml"/>
  <Override PartName="/ppt/notesSlides/notesSlide4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0.xml" ContentType="application/vnd.openxmlformats-officedocument.presentationml.notesSlide+xml"/>
  <Override PartName="/ppt/tags/tag23.xml" ContentType="application/vnd.openxmlformats-officedocument.presentationml.tags+xml"/>
  <Override PartName="/ppt/notesSlides/notesSlide51.xml" ContentType="application/vnd.openxmlformats-officedocument.presentationml.notesSlide+xml"/>
  <Override PartName="/ppt/tags/tag24.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5.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8.xml" ContentType="application/vnd.openxmlformats-officedocument.presentationml.tags+xml"/>
  <Override PartName="/ppt/notesSlides/notesSlide63.xml" ContentType="application/vnd.openxmlformats-officedocument.presentationml.notesSlide+xml"/>
  <Override PartName="/ppt/tags/tag29.xml" ContentType="application/vnd.openxmlformats-officedocument.presentationml.tags+xml"/>
  <Override PartName="/ppt/notesSlides/notesSlide6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6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66.xml" ContentType="application/vnd.openxmlformats-officedocument.presentationml.notesSlide+xml"/>
  <Override PartName="/ppt/tags/tag34.xml" ContentType="application/vnd.openxmlformats-officedocument.presentationml.tags+xml"/>
  <Override PartName="/ppt/notesSlides/notesSlide67.xml" ContentType="application/vnd.openxmlformats-officedocument.presentationml.notesSlide+xml"/>
  <Override PartName="/ppt/tags/tag35.xml" ContentType="application/vnd.openxmlformats-officedocument.presentationml.tags+xml"/>
  <Override PartName="/ppt/notesSlides/notesSlide68.xml" ContentType="application/vnd.openxmlformats-officedocument.presentationml.notesSlide+xml"/>
  <Override PartName="/ppt/tags/tag36.xml" ContentType="application/vnd.openxmlformats-officedocument.presentationml.tags+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7.xml" ContentType="application/vnd.openxmlformats-officedocument.presentationml.tags+xml"/>
  <Override PartName="/ppt/notesSlides/notesSlide7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1.xml" ContentType="application/vnd.openxmlformats-officedocument.presentationml.notesSlide+xml"/>
  <Override PartName="/ppt/tags/tag41.xml" ContentType="application/vnd.openxmlformats-officedocument.presentationml.tags+xml"/>
  <Override PartName="/ppt/notesSlides/notesSlide72.xml" ContentType="application/vnd.openxmlformats-officedocument.presentationml.notesSlide+xml"/>
  <Override PartName="/ppt/tags/tag42.xml" ContentType="application/vnd.openxmlformats-officedocument.presentationml.tags+xml"/>
  <Override PartName="/ppt/notesSlides/notesSlide73.xml" ContentType="application/vnd.openxmlformats-officedocument.presentationml.notesSlide+xml"/>
  <Override PartName="/ppt/tags/tag43.xml" ContentType="application/vnd.openxmlformats-officedocument.presentationml.tags+xml"/>
  <Override PartName="/ppt/notesSlides/notesSlide74.xml" ContentType="application/vnd.openxmlformats-officedocument.presentationml.notesSlide+xml"/>
  <Override PartName="/ppt/tags/tag44.xml" ContentType="application/vnd.openxmlformats-officedocument.presentationml.tags+xml"/>
  <Override PartName="/ppt/notesSlides/notesSlide75.xml" ContentType="application/vnd.openxmlformats-officedocument.presentationml.notesSlide+xml"/>
  <Override PartName="/ppt/tags/tag45.xml" ContentType="application/vnd.openxmlformats-officedocument.presentationml.tags+xml"/>
  <Override PartName="/ppt/notesSlides/notesSlide76.xml" ContentType="application/vnd.openxmlformats-officedocument.presentationml.notesSlide+xml"/>
  <Override PartName="/ppt/tags/tag46.xml" ContentType="application/vnd.openxmlformats-officedocument.presentationml.tags+xml"/>
  <Override PartName="/ppt/notesSlides/notesSlide7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7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7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80.xml" ContentType="application/vnd.openxmlformats-officedocument.presentationml.notesSlide+xml"/>
  <Override PartName="/ppt/tags/tag57.xml" ContentType="application/vnd.openxmlformats-officedocument.presentationml.tags+xml"/>
  <Override PartName="/ppt/notesSlides/notesSlide8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8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4.xml" ContentType="application/vnd.openxmlformats-officedocument.presentationml.notesSlide+xml"/>
  <Override PartName="/ppt/tags/tag66.xml" ContentType="application/vnd.openxmlformats-officedocument.presentationml.tags+xml"/>
  <Override PartName="/ppt/notesSlides/notesSlide8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8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71.xml" ContentType="application/vnd.openxmlformats-officedocument.presentationml.tags+xml"/>
  <Override PartName="/ppt/notesSlides/notesSlide8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90.xml" ContentType="application/vnd.openxmlformats-officedocument.presentationml.notesSlide+xml"/>
  <Override PartName="/ppt/tags/tag74.xml" ContentType="application/vnd.openxmlformats-officedocument.presentationml.tags+xml"/>
  <Override PartName="/ppt/notesSlides/notesSlide91.xml" ContentType="application/vnd.openxmlformats-officedocument.presentationml.notesSlide+xml"/>
  <Override PartName="/ppt/tags/tag75.xml" ContentType="application/vnd.openxmlformats-officedocument.presentationml.tags+xml"/>
  <Override PartName="/ppt/notesSlides/notesSlide92.xml" ContentType="application/vnd.openxmlformats-officedocument.presentationml.notesSlide+xml"/>
  <Override PartName="/ppt/tags/tag76.xml" ContentType="application/vnd.openxmlformats-officedocument.presentationml.tags+xml"/>
  <Override PartName="/ppt/notesSlides/notesSlide93.xml" ContentType="application/vnd.openxmlformats-officedocument.presentationml.notesSlide+xml"/>
  <Override PartName="/ppt/tags/tag77.xml" ContentType="application/vnd.openxmlformats-officedocument.presentationml.tags+xml"/>
  <Override PartName="/ppt/notesSlides/notesSlide94.xml" ContentType="application/vnd.openxmlformats-officedocument.presentationml.notesSlide+xml"/>
  <Override PartName="/ppt/tags/tag78.xml" ContentType="application/vnd.openxmlformats-officedocument.presentationml.tags+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83"/>
  </p:notesMasterIdLst>
  <p:handoutMasterIdLst>
    <p:handoutMasterId r:id="rId184"/>
  </p:handoutMasterIdLst>
  <p:sldIdLst>
    <p:sldId id="2147470793" r:id="rId3"/>
    <p:sldId id="2147470792" r:id="rId4"/>
    <p:sldId id="3521" r:id="rId5"/>
    <p:sldId id="3603" r:id="rId6"/>
    <p:sldId id="2172" r:id="rId7"/>
    <p:sldId id="3293" r:id="rId8"/>
    <p:sldId id="273" r:id="rId9"/>
    <p:sldId id="2180" r:id="rId10"/>
    <p:sldId id="2181" r:id="rId11"/>
    <p:sldId id="3658" r:id="rId12"/>
    <p:sldId id="2141411086" r:id="rId13"/>
    <p:sldId id="2141411087" r:id="rId14"/>
    <p:sldId id="2141411088" r:id="rId15"/>
    <p:sldId id="277" r:id="rId16"/>
    <p:sldId id="278" r:id="rId17"/>
    <p:sldId id="772" r:id="rId18"/>
    <p:sldId id="3536" r:id="rId19"/>
    <p:sldId id="280" r:id="rId20"/>
    <p:sldId id="3530" r:id="rId21"/>
    <p:sldId id="2141411057" r:id="rId22"/>
    <p:sldId id="2141411058" r:id="rId23"/>
    <p:sldId id="2141411089" r:id="rId24"/>
    <p:sldId id="282" r:id="rId25"/>
    <p:sldId id="283" r:id="rId26"/>
    <p:sldId id="284" r:id="rId27"/>
    <p:sldId id="2141411052" r:id="rId28"/>
    <p:sldId id="2141411085" r:id="rId29"/>
    <p:sldId id="285" r:id="rId30"/>
    <p:sldId id="2234" r:id="rId31"/>
    <p:sldId id="2141411026" r:id="rId32"/>
    <p:sldId id="2141411025" r:id="rId33"/>
    <p:sldId id="3529" r:id="rId34"/>
    <p:sldId id="290" r:id="rId35"/>
    <p:sldId id="302" r:id="rId36"/>
    <p:sldId id="2141411060" r:id="rId37"/>
    <p:sldId id="2145707154" r:id="rId38"/>
    <p:sldId id="2145707155" r:id="rId39"/>
    <p:sldId id="2141411050" r:id="rId40"/>
    <p:sldId id="293" r:id="rId41"/>
    <p:sldId id="3525" r:id="rId42"/>
    <p:sldId id="297" r:id="rId43"/>
    <p:sldId id="303" r:id="rId44"/>
    <p:sldId id="304" r:id="rId45"/>
    <p:sldId id="305" r:id="rId46"/>
    <p:sldId id="306" r:id="rId47"/>
    <p:sldId id="2141411028" r:id="rId48"/>
    <p:sldId id="307" r:id="rId49"/>
    <p:sldId id="2141410962" r:id="rId50"/>
    <p:sldId id="2141410976" r:id="rId51"/>
    <p:sldId id="2715" r:id="rId52"/>
    <p:sldId id="2141411030" r:id="rId53"/>
    <p:sldId id="2141411031" r:id="rId54"/>
    <p:sldId id="2141411032" r:id="rId55"/>
    <p:sldId id="2141411033" r:id="rId56"/>
    <p:sldId id="2959" r:id="rId57"/>
    <p:sldId id="2839" r:id="rId58"/>
    <p:sldId id="2141410977" r:id="rId59"/>
    <p:sldId id="2704" r:id="rId60"/>
    <p:sldId id="2141410978" r:id="rId61"/>
    <p:sldId id="2141410979" r:id="rId62"/>
    <p:sldId id="3532" r:id="rId63"/>
    <p:sldId id="2709" r:id="rId64"/>
    <p:sldId id="2182" r:id="rId65"/>
    <p:sldId id="2305" r:id="rId66"/>
    <p:sldId id="2141410980" r:id="rId67"/>
    <p:sldId id="2786" r:id="rId68"/>
    <p:sldId id="2793" r:id="rId69"/>
    <p:sldId id="3239" r:id="rId70"/>
    <p:sldId id="3758" r:id="rId71"/>
    <p:sldId id="2141411083" r:id="rId72"/>
    <p:sldId id="2141411084" r:id="rId73"/>
    <p:sldId id="408" r:id="rId74"/>
    <p:sldId id="409" r:id="rId75"/>
    <p:sldId id="410" r:id="rId76"/>
    <p:sldId id="2141410981" r:id="rId77"/>
    <p:sldId id="389" r:id="rId78"/>
    <p:sldId id="391" r:id="rId79"/>
    <p:sldId id="392" r:id="rId80"/>
    <p:sldId id="3611" r:id="rId81"/>
    <p:sldId id="2141410982" r:id="rId82"/>
    <p:sldId id="2699" r:id="rId83"/>
    <p:sldId id="269" r:id="rId84"/>
    <p:sldId id="2141410983" r:id="rId85"/>
    <p:sldId id="2714" r:id="rId86"/>
    <p:sldId id="2700" r:id="rId87"/>
    <p:sldId id="2141410984" r:id="rId88"/>
    <p:sldId id="2141410985" r:id="rId89"/>
    <p:sldId id="2147470790" r:id="rId90"/>
    <p:sldId id="2141410986" r:id="rId91"/>
    <p:sldId id="3592" r:id="rId92"/>
    <p:sldId id="320" r:id="rId93"/>
    <p:sldId id="322" r:id="rId94"/>
    <p:sldId id="2147470791" r:id="rId95"/>
    <p:sldId id="401" r:id="rId96"/>
    <p:sldId id="331" r:id="rId97"/>
    <p:sldId id="2435" r:id="rId98"/>
    <p:sldId id="2845" r:id="rId99"/>
    <p:sldId id="3700" r:id="rId100"/>
    <p:sldId id="1201" r:id="rId101"/>
    <p:sldId id="1204" r:id="rId102"/>
    <p:sldId id="730" r:id="rId103"/>
    <p:sldId id="1207" r:id="rId104"/>
    <p:sldId id="2141411051" r:id="rId105"/>
    <p:sldId id="2141411041" r:id="rId106"/>
    <p:sldId id="2141411145" r:id="rId107"/>
    <p:sldId id="2145707208" r:id="rId108"/>
    <p:sldId id="864" r:id="rId109"/>
    <p:sldId id="3555" r:id="rId110"/>
    <p:sldId id="1368" r:id="rId111"/>
    <p:sldId id="2890" r:id="rId112"/>
    <p:sldId id="2895" r:id="rId113"/>
    <p:sldId id="2742" r:id="rId114"/>
    <p:sldId id="866" r:id="rId115"/>
    <p:sldId id="2141411156" r:id="rId116"/>
    <p:sldId id="2141411040" r:id="rId117"/>
    <p:sldId id="1208" r:id="rId118"/>
    <p:sldId id="1337" r:id="rId119"/>
    <p:sldId id="1209" r:id="rId120"/>
    <p:sldId id="1210" r:id="rId121"/>
    <p:sldId id="1286" r:id="rId122"/>
    <p:sldId id="3607" r:id="rId123"/>
    <p:sldId id="2145707015" r:id="rId124"/>
    <p:sldId id="2145707237" r:id="rId125"/>
    <p:sldId id="2141411159" r:id="rId126"/>
    <p:sldId id="2145707016" r:id="rId127"/>
    <p:sldId id="2145707021" r:id="rId128"/>
    <p:sldId id="2145707209" r:id="rId129"/>
    <p:sldId id="2145707122" r:id="rId130"/>
    <p:sldId id="2141411164" r:id="rId131"/>
    <p:sldId id="2145707018" r:id="rId132"/>
    <p:sldId id="2145707110" r:id="rId133"/>
    <p:sldId id="2145707019" r:id="rId134"/>
    <p:sldId id="2141411163" r:id="rId135"/>
    <p:sldId id="2145707020" r:id="rId136"/>
    <p:sldId id="2145707042" r:id="rId137"/>
    <p:sldId id="2145707236" r:id="rId138"/>
    <p:sldId id="2145707190" r:id="rId139"/>
    <p:sldId id="2141411023" r:id="rId140"/>
    <p:sldId id="2141411017" r:id="rId141"/>
    <p:sldId id="3214" r:id="rId142"/>
    <p:sldId id="3589" r:id="rId143"/>
    <p:sldId id="2629" r:id="rId144"/>
    <p:sldId id="2630" r:id="rId145"/>
    <p:sldId id="2632" r:id="rId146"/>
    <p:sldId id="2634" r:id="rId147"/>
    <p:sldId id="2635" r:id="rId148"/>
    <p:sldId id="2557" r:id="rId149"/>
    <p:sldId id="2554" r:id="rId150"/>
    <p:sldId id="2563" r:id="rId151"/>
    <p:sldId id="2145707123" r:id="rId152"/>
    <p:sldId id="2562" r:id="rId153"/>
    <p:sldId id="2145707124" r:id="rId154"/>
    <p:sldId id="2580" r:id="rId155"/>
    <p:sldId id="2145707204" r:id="rId156"/>
    <p:sldId id="2141411046" r:id="rId157"/>
    <p:sldId id="3211" r:id="rId158"/>
    <p:sldId id="1267" r:id="rId159"/>
    <p:sldId id="2918" r:id="rId160"/>
    <p:sldId id="2862" r:id="rId161"/>
    <p:sldId id="2868" r:id="rId162"/>
    <p:sldId id="3780" r:id="rId163"/>
    <p:sldId id="2145707205" r:id="rId164"/>
    <p:sldId id="2145707206" r:id="rId165"/>
    <p:sldId id="2145707203" r:id="rId166"/>
    <p:sldId id="2593" r:id="rId167"/>
    <p:sldId id="2867" r:id="rId168"/>
    <p:sldId id="2141411043" r:id="rId169"/>
    <p:sldId id="2145707207" r:id="rId170"/>
    <p:sldId id="2141411044" r:id="rId171"/>
    <p:sldId id="2865" r:id="rId172"/>
    <p:sldId id="2919" r:id="rId173"/>
    <p:sldId id="2141411047" r:id="rId174"/>
    <p:sldId id="2602" r:id="rId175"/>
    <p:sldId id="3586" r:id="rId176"/>
    <p:sldId id="315" r:id="rId177"/>
    <p:sldId id="2603" r:id="rId178"/>
    <p:sldId id="1372" r:id="rId179"/>
    <p:sldId id="2141411048" r:id="rId180"/>
    <p:sldId id="2609" r:id="rId181"/>
    <p:sldId id="2141411049" r:id="rId182"/>
  </p:sldIdLst>
  <p:sldSz cx="9144000" cy="6858000" type="screen4x3"/>
  <p:notesSz cx="7315200" cy="9601200"/>
  <p:custDataLst>
    <p:tags r:id="rId18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8D8F2"/>
    <a:srgbClr val="BF0D88"/>
    <a:srgbClr val="CCFF99"/>
    <a:srgbClr val="E7DEEC"/>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514" autoAdjust="0"/>
    <p:restoredTop sz="86420" autoAdjust="0"/>
  </p:normalViewPr>
  <p:slideViewPr>
    <p:cSldViewPr>
      <p:cViewPr varScale="1">
        <p:scale>
          <a:sx n="79" d="100"/>
          <a:sy n="79" d="100"/>
        </p:scale>
        <p:origin x="884" y="72"/>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25508"/>
    </p:cViewPr>
  </p:sorterViewPr>
  <p:notesViewPr>
    <p:cSldViewPr>
      <p:cViewPr varScale="1">
        <p:scale>
          <a:sx n="66" d="100"/>
          <a:sy n="66" d="100"/>
        </p:scale>
        <p:origin x="2908"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handoutMaster" Target="handoutMasters/handoutMaster1.xml"/><Relationship Id="rId189"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commentAuthors" Target="commentAuthor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diagrams/_rels/data2.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dgm:spPr/>
      <dgm:t>
        <a:bodyPr/>
        <a:lstStyle/>
        <a:p>
          <a:r>
            <a:rPr lang="en-US" dirty="0">
              <a:solidFill>
                <a:srgbClr val="000000"/>
              </a:solidFill>
            </a:rPr>
            <a:t>Detemir</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BAFC3F1E-116F-4D7F-83D4-7569A137E343}" type="presOf" srcId="{BC06347A-13FF-4B9B-8486-47CF7481B11B}" destId="{9A35EBC2-48F2-43F1-8C59-B0F22ACD279C}" srcOrd="0" destOrd="0" presId="urn:microsoft.com/office/officeart/2005/8/layout/hierarchy1"/>
    <dgm:cxn modelId="{BCFC1726-F24D-4DAF-925D-F1AE26B46BEA}"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2A3A0241-1534-4E45-AADB-160FD35222A6}" type="presOf" srcId="{16D0EEB0-73C7-4B96-B42C-5518152A8EE5}" destId="{0D1B510C-03C1-4F9D-807C-8837A33712CE}"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0FB0E87A-B3E9-49D9-8C5B-FE81596B617F}" type="presOf" srcId="{5D679EEC-931B-416F-838C-AC58AFBA99CF}" destId="{0D026A08-8823-4D5B-8603-6F359DAF40BB}" srcOrd="0" destOrd="0" presId="urn:microsoft.com/office/officeart/2005/8/layout/hierarchy1"/>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F7BE6799-B2E2-4216-9E48-EFE8D839BF38}" type="presOf" srcId="{E8666B51-F20F-452B-908C-45EA7BBC98F6}" destId="{3D140F7A-1EF9-4555-AA48-1EECE2738456}" srcOrd="0" destOrd="0" presId="urn:microsoft.com/office/officeart/2005/8/layout/hierarchy1"/>
    <dgm:cxn modelId="{BCEE08DB-CF1C-4A71-8F92-447C3950E332}" type="presOf" srcId="{A298ED90-5C19-4654-8C19-6A34C012E42D}" destId="{1EEB583A-F1DC-4093-8F9E-784829A3E84F}"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E2C736F8-063D-43EE-AB9F-2376D24F6819}" type="presParOf" srcId="{44C69A33-6E42-4269-9301-D941B44910F1}" destId="{0D026A08-8823-4D5B-8603-6F359DAF40BB}" srcOrd="0" destOrd="0" presId="urn:microsoft.com/office/officeart/2005/8/layout/hierarchy1"/>
    <dgm:cxn modelId="{C55E7258-431D-40AE-8802-9FDC6ED9C753}" type="presParOf" srcId="{44C69A33-6E42-4269-9301-D941B44910F1}" destId="{0D983BA3-CCC3-4983-95AA-86B51B432199}" srcOrd="1" destOrd="0" presId="urn:microsoft.com/office/officeart/2005/8/layout/hierarchy1"/>
    <dgm:cxn modelId="{DF759FC2-4CCB-4953-8AF3-FCA0C115B66A}" type="presParOf" srcId="{0D983BA3-CCC3-4983-95AA-86B51B432199}" destId="{A0CF9EB8-04C5-49F6-8D84-9885EB5FD19F}" srcOrd="0" destOrd="0" presId="urn:microsoft.com/office/officeart/2005/8/layout/hierarchy1"/>
    <dgm:cxn modelId="{1181F92C-16BA-40D0-8AFD-E9C22F7ABEB5}" type="presParOf" srcId="{A0CF9EB8-04C5-49F6-8D84-9885EB5FD19F}" destId="{CE21A1B2-B3DF-48EF-BD2F-299AE5C0D040}" srcOrd="0" destOrd="0" presId="urn:microsoft.com/office/officeart/2005/8/layout/hierarchy1"/>
    <dgm:cxn modelId="{6B0C1D24-0BBD-4CE0-ABA6-71DFDE3B6FEC}" type="presParOf" srcId="{A0CF9EB8-04C5-49F6-8D84-9885EB5FD19F}" destId="{0D1B510C-03C1-4F9D-807C-8837A33712CE}" srcOrd="1" destOrd="0" presId="urn:microsoft.com/office/officeart/2005/8/layout/hierarchy1"/>
    <dgm:cxn modelId="{2B85794E-7B9E-4140-ABCA-A00DF532A405}" type="presParOf" srcId="{0D983BA3-CCC3-4983-95AA-86B51B432199}" destId="{1DE8C883-1AA4-441B-A3B6-D55640D139DE}" srcOrd="1" destOrd="0" presId="urn:microsoft.com/office/officeart/2005/8/layout/hierarchy1"/>
    <dgm:cxn modelId="{0EC4C199-3B1E-406C-A96A-5550E27C25CA}" type="presParOf" srcId="{1DE8C883-1AA4-441B-A3B6-D55640D139DE}" destId="{3D140F7A-1EF9-4555-AA48-1EECE2738456}" srcOrd="0" destOrd="0" presId="urn:microsoft.com/office/officeart/2005/8/layout/hierarchy1"/>
    <dgm:cxn modelId="{8421760D-7E0A-4622-8252-E3FF122E8F5B}" type="presParOf" srcId="{1DE8C883-1AA4-441B-A3B6-D55640D139DE}" destId="{74AC4B70-CA9F-4DCD-B040-9F78CF793BFF}" srcOrd="1" destOrd="0" presId="urn:microsoft.com/office/officeart/2005/8/layout/hierarchy1"/>
    <dgm:cxn modelId="{3DAAEBF3-A448-4FF4-917C-9C18E21CE7C8}" type="presParOf" srcId="{74AC4B70-CA9F-4DCD-B040-9F78CF793BFF}" destId="{E90C392D-AD01-4105-B1B8-69252B62FD33}" srcOrd="0" destOrd="0" presId="urn:microsoft.com/office/officeart/2005/8/layout/hierarchy1"/>
    <dgm:cxn modelId="{C6AA79B5-6C9D-402A-B86C-DF595FEDAD58}" type="presParOf" srcId="{E90C392D-AD01-4105-B1B8-69252B62FD33}" destId="{C241E74C-285A-4C33-B59E-1B2E9FE7ECB2}" srcOrd="0" destOrd="0" presId="urn:microsoft.com/office/officeart/2005/8/layout/hierarchy1"/>
    <dgm:cxn modelId="{743B2CE7-8653-425C-B3A7-61232A7B5F2D}" type="presParOf" srcId="{E90C392D-AD01-4105-B1B8-69252B62FD33}" destId="{9A35EBC2-48F2-43F1-8C59-B0F22ACD279C}" srcOrd="1" destOrd="0" presId="urn:microsoft.com/office/officeart/2005/8/layout/hierarchy1"/>
    <dgm:cxn modelId="{A76BE992-6180-4846-8569-C3A7E87785AA}" type="presParOf" srcId="{74AC4B70-CA9F-4DCD-B040-9F78CF793BFF}" destId="{07A3C395-B9DA-4710-87A4-A66CB49FC10D}" srcOrd="1" destOrd="0" presId="urn:microsoft.com/office/officeart/2005/8/layout/hierarchy1"/>
    <dgm:cxn modelId="{0248D234-8C2D-4EDB-9EE1-0AB2013B68AC}" type="presParOf" srcId="{1DE8C883-1AA4-441B-A3B6-D55640D139DE}" destId="{0771B642-72F3-441E-BE69-E4C182556C28}" srcOrd="2" destOrd="0" presId="urn:microsoft.com/office/officeart/2005/8/layout/hierarchy1"/>
    <dgm:cxn modelId="{EB7B1F24-5CDC-42FC-8D10-C85372878D6A}" type="presParOf" srcId="{1DE8C883-1AA4-441B-A3B6-D55640D139DE}" destId="{FDAA4F49-41B4-4EA6-8427-26637B1E4CF0}" srcOrd="3" destOrd="0" presId="urn:microsoft.com/office/officeart/2005/8/layout/hierarchy1"/>
    <dgm:cxn modelId="{69D9CFF4-8635-4692-AF08-E9816F1A42DC}" type="presParOf" srcId="{FDAA4F49-41B4-4EA6-8427-26637B1E4CF0}" destId="{EF94FAE1-E166-47B7-BD8D-1088318BD336}" srcOrd="0" destOrd="0" presId="urn:microsoft.com/office/officeart/2005/8/layout/hierarchy1"/>
    <dgm:cxn modelId="{B5A404CD-26F8-4E05-8C78-9AC7EC865A0A}" type="presParOf" srcId="{EF94FAE1-E166-47B7-BD8D-1088318BD336}" destId="{59C35F1B-1622-4856-8B9F-EFAB1EA0A6A0}" srcOrd="0" destOrd="0" presId="urn:microsoft.com/office/officeart/2005/8/layout/hierarchy1"/>
    <dgm:cxn modelId="{7CA6AC0A-56E5-4678-B3EC-CACA49776209}" type="presParOf" srcId="{EF94FAE1-E166-47B7-BD8D-1088318BD336}" destId="{1EEB583A-F1DC-4093-8F9E-784829A3E84F}" srcOrd="1" destOrd="0" presId="urn:microsoft.com/office/officeart/2005/8/layout/hierarchy1"/>
    <dgm:cxn modelId="{09267D43-E5A3-46BF-9697-D677690D70DC}"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Novolog</a:t>
          </a:r>
          <a:r>
            <a:rPr lang="en-US" sz="1600" baseline="30000" dirty="0">
              <a:solidFill>
                <a:srgbClr val="000000"/>
              </a:solidFill>
            </a:rPr>
            <a:t>®</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1853388-1722-4CCE-AFD0-6857DB5331B6}">
      <dgm:prSet phldrT="[Text]" custT="1"/>
      <dgm:spPr/>
      <dgm:t>
        <a:bodyPr/>
        <a:lstStyle/>
        <a:p>
          <a:r>
            <a:rPr lang="en-US" sz="1600" dirty="0">
              <a:solidFill>
                <a:srgbClr val="000000"/>
              </a:solidFill>
            </a:rPr>
            <a:t>Inhaled (</a:t>
          </a:r>
          <a:r>
            <a:rPr lang="en-US" sz="1600" dirty="0" err="1">
              <a:solidFill>
                <a:srgbClr val="000000"/>
              </a:solidFill>
            </a:rPr>
            <a:t>Afrezza</a:t>
          </a:r>
          <a:r>
            <a:rPr lang="en-US" sz="1600" baseline="30000" dirty="0">
              <a:solidFill>
                <a:srgbClr val="000000"/>
              </a:solidFill>
            </a:rPr>
            <a:t>®</a:t>
          </a:r>
          <a:r>
            <a:rPr lang="en-US" sz="1600" dirty="0">
              <a:solidFill>
                <a:srgbClr val="000000"/>
              </a:solidFill>
            </a:rPr>
            <a:t>)</a:t>
          </a:r>
        </a:p>
      </dgm:t>
    </dgm:pt>
    <dgm:pt modelId="{19050A1E-6F7B-45D7-9AF1-70A639CB0A09}" type="parTrans" cxnId="{EC916EF6-09D0-4718-8E91-9D568213294D}">
      <dgm:prSet/>
      <dgm:spPr/>
      <dgm:t>
        <a:bodyPr/>
        <a:lstStyle/>
        <a:p>
          <a:endParaRPr lang="en-US"/>
        </a:p>
      </dgm:t>
    </dgm:pt>
    <dgm:pt modelId="{17BAB3AC-E840-4833-AAFC-7FE317ABE332}" type="sibTrans" cxnId="{EC916EF6-09D0-4718-8E91-9D568213294D}">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4"/>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4"/>
      <dgm:spPr/>
    </dgm:pt>
    <dgm:pt modelId="{9A35EBC2-48F2-43F1-8C59-B0F22ACD279C}" type="pres">
      <dgm:prSet presAssocID="{BC06347A-13FF-4B9B-8486-47CF7481B11B}" presName="text3" presStyleLbl="fgAcc3" presStyleIdx="0" presStyleCnt="4">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4"/>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4"/>
      <dgm:spPr/>
    </dgm:pt>
    <dgm:pt modelId="{1EEB583A-F1DC-4093-8F9E-784829A3E84F}" type="pres">
      <dgm:prSet presAssocID="{A298ED90-5C19-4654-8C19-6A34C012E42D}" presName="text3" presStyleLbl="fgAcc3" presStyleIdx="1" presStyleCnt="4">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4"/>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4"/>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4">
        <dgm:presLayoutVars>
          <dgm:chPref val="3"/>
        </dgm:presLayoutVars>
      </dgm:prSet>
      <dgm:spPr/>
    </dgm:pt>
    <dgm:pt modelId="{31316D6F-1F3E-4932-89AF-2D57421FC69E}" type="pres">
      <dgm:prSet presAssocID="{B7F6FA11-8ACC-4366-9587-D4766E110410}" presName="hierChild4" presStyleCnt="0"/>
      <dgm:spPr/>
    </dgm:pt>
    <dgm:pt modelId="{4B88D5A5-14D5-4CD9-98A5-6C0A4F876DA3}" type="pres">
      <dgm:prSet presAssocID="{19050A1E-6F7B-45D7-9AF1-70A639CB0A09}" presName="Name17" presStyleLbl="parChTrans1D3" presStyleIdx="3" presStyleCnt="4"/>
      <dgm:spPr/>
    </dgm:pt>
    <dgm:pt modelId="{F79D0DB4-2A9E-4CFD-8771-4BDD4C947DF4}" type="pres">
      <dgm:prSet presAssocID="{51853388-1722-4CCE-AFD0-6857DB5331B6}" presName="hierRoot3" presStyleCnt="0"/>
      <dgm:spPr/>
    </dgm:pt>
    <dgm:pt modelId="{1A328FB0-29C4-4193-BFE2-B453F7BCA447}" type="pres">
      <dgm:prSet presAssocID="{51853388-1722-4CCE-AFD0-6857DB5331B6}" presName="composite3" presStyleCnt="0"/>
      <dgm:spPr/>
    </dgm:pt>
    <dgm:pt modelId="{3ED18111-B7B1-415A-8FB6-B7D204A17596}" type="pres">
      <dgm:prSet presAssocID="{51853388-1722-4CCE-AFD0-6857DB5331B6}" presName="background3" presStyleLbl="node3" presStyleIdx="3" presStyleCnt="4"/>
      <dgm:spPr/>
    </dgm:pt>
    <dgm:pt modelId="{E89B35BF-84A6-4322-9991-532495B0A201}" type="pres">
      <dgm:prSet presAssocID="{51853388-1722-4CCE-AFD0-6857DB5331B6}" presName="text3" presStyleLbl="fgAcc3" presStyleIdx="3" presStyleCnt="4">
        <dgm:presLayoutVars>
          <dgm:chPref val="3"/>
        </dgm:presLayoutVars>
      </dgm:prSet>
      <dgm:spPr/>
    </dgm:pt>
    <dgm:pt modelId="{9123A974-7184-47B2-ACFC-36A691FD764C}" type="pres">
      <dgm:prSet presAssocID="{51853388-1722-4CCE-AFD0-6857DB5331B6}"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F6748342-15B3-46AF-8C57-20B5BD0D1EBF}" type="presOf" srcId="{19050A1E-6F7B-45D7-9AF1-70A639CB0A09}" destId="{4B88D5A5-14D5-4CD9-98A5-6C0A4F876DA3}"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C24F49E0-B72A-4A69-8485-D15A35BA02F1}" type="presOf" srcId="{51853388-1722-4CCE-AFD0-6857DB5331B6}" destId="{E89B35BF-84A6-4322-9991-532495B0A201}"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EC916EF6-09D0-4718-8E91-9D568213294D}" srcId="{A54C2A1B-F271-4ABE-9D09-8BA2BBF719F9}" destId="{51853388-1722-4CCE-AFD0-6857DB5331B6}" srcOrd="1" destOrd="0" parTransId="{19050A1E-6F7B-45D7-9AF1-70A639CB0A09}" sibTransId="{17BAB3AC-E840-4833-AAFC-7FE317ABE332}"/>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 modelId="{F59D78C8-D0E3-4959-94FB-FB2C412E367C}" type="presParOf" srcId="{81751BE1-F4E1-42D2-8C41-9A32A158352B}" destId="{4B88D5A5-14D5-4CD9-98A5-6C0A4F876DA3}" srcOrd="2" destOrd="0" presId="urn:microsoft.com/office/officeart/2005/8/layout/hierarchy1"/>
    <dgm:cxn modelId="{4E3468E1-B7B5-40AB-8724-F675549BA955}" type="presParOf" srcId="{81751BE1-F4E1-42D2-8C41-9A32A158352B}" destId="{F79D0DB4-2A9E-4CFD-8771-4BDD4C947DF4}" srcOrd="3" destOrd="0" presId="urn:microsoft.com/office/officeart/2005/8/layout/hierarchy1"/>
    <dgm:cxn modelId="{26300113-65AB-415D-868D-7F479B22343E}" type="presParOf" srcId="{F79D0DB4-2A9E-4CFD-8771-4BDD4C947DF4}" destId="{1A328FB0-29C4-4193-BFE2-B453F7BCA447}" srcOrd="0" destOrd="0" presId="urn:microsoft.com/office/officeart/2005/8/layout/hierarchy1"/>
    <dgm:cxn modelId="{6B570975-4A2D-4AB7-820E-52FA2C5DA30D}" type="presParOf" srcId="{1A328FB0-29C4-4193-BFE2-B453F7BCA447}" destId="{3ED18111-B7B1-415A-8FB6-B7D204A17596}" srcOrd="0" destOrd="0" presId="urn:microsoft.com/office/officeart/2005/8/layout/hierarchy1"/>
    <dgm:cxn modelId="{ABB70B51-0025-4538-AF38-935C62BD96FD}" type="presParOf" srcId="{1A328FB0-29C4-4193-BFE2-B453F7BCA447}" destId="{E89B35BF-84A6-4322-9991-532495B0A201}" srcOrd="1" destOrd="0" presId="urn:microsoft.com/office/officeart/2005/8/layout/hierarchy1"/>
    <dgm:cxn modelId="{6580108B-E22C-4DBB-96FA-C72CAD26A432}" type="presParOf" srcId="{F79D0DB4-2A9E-4CFD-8771-4BDD4C947DF4}" destId="{9123A974-7184-47B2-ACFC-36A691FD76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a:t>• Assessment for NAFLD/NASH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4291555"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3235401" y="763843"/>
          <a:ext cx="1101873" cy="349594"/>
        </a:xfrm>
        <a:custGeom>
          <a:avLst/>
          <a:gdLst/>
          <a:ahLst/>
          <a:cxnLst/>
          <a:rect l="0" t="0" r="0" b="0"/>
          <a:pathLst>
            <a:path>
              <a:moveTo>
                <a:pt x="0" y="0"/>
              </a:moveTo>
              <a:lnTo>
                <a:pt x="0" y="238238"/>
              </a:lnTo>
              <a:lnTo>
                <a:pt x="1101873" y="238238"/>
              </a:lnTo>
              <a:lnTo>
                <a:pt x="1101873"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1876735"/>
          <a:ext cx="734582" cy="349594"/>
        </a:xfrm>
        <a:custGeom>
          <a:avLst/>
          <a:gdLst/>
          <a:ahLst/>
          <a:cxnLst/>
          <a:rect l="0" t="0" r="0" b="0"/>
          <a:pathLst>
            <a:path>
              <a:moveTo>
                <a:pt x="0" y="0"/>
              </a:moveTo>
              <a:lnTo>
                <a:pt x="0" y="238238"/>
              </a:lnTo>
              <a:lnTo>
                <a:pt x="734582" y="238238"/>
              </a:lnTo>
              <a:lnTo>
                <a:pt x="734582"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1398945" y="1876735"/>
          <a:ext cx="734582" cy="349594"/>
        </a:xfrm>
        <a:custGeom>
          <a:avLst/>
          <a:gdLst/>
          <a:ahLst/>
          <a:cxnLst/>
          <a:rect l="0" t="0" r="0" b="0"/>
          <a:pathLst>
            <a:path>
              <a:moveTo>
                <a:pt x="734582" y="0"/>
              </a:moveTo>
              <a:lnTo>
                <a:pt x="734582" y="238238"/>
              </a:lnTo>
              <a:lnTo>
                <a:pt x="0" y="238238"/>
              </a:lnTo>
              <a:lnTo>
                <a:pt x="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133527" y="763843"/>
          <a:ext cx="1101873" cy="349594"/>
        </a:xfrm>
        <a:custGeom>
          <a:avLst/>
          <a:gdLst/>
          <a:ahLst/>
          <a:cxnLst/>
          <a:rect l="0" t="0" r="0" b="0"/>
          <a:pathLst>
            <a:path>
              <a:moveTo>
                <a:pt x="1101873" y="0"/>
              </a:moveTo>
              <a:lnTo>
                <a:pt x="1101873" y="238238"/>
              </a:lnTo>
              <a:lnTo>
                <a:pt x="0" y="238238"/>
              </a:lnTo>
              <a:lnTo>
                <a:pt x="0"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634379" y="54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767939" y="127427"/>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790295" y="149783"/>
        <a:ext cx="1157332" cy="718585"/>
      </dsp:txXfrm>
    </dsp:sp>
    <dsp:sp modelId="{CE21A1B2-B3DF-48EF-BD2F-299AE5C0D040}">
      <dsp:nvSpPr>
        <dsp:cNvPr id="0" name=""/>
        <dsp:cNvSpPr/>
      </dsp:nvSpPr>
      <dsp:spPr>
        <a:xfrm>
          <a:off x="1532505"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1666066"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Detemir</a:t>
          </a:r>
        </a:p>
      </dsp:txBody>
      <dsp:txXfrm>
        <a:off x="1688422" y="1262676"/>
        <a:ext cx="1157332" cy="718585"/>
      </dsp:txXfrm>
    </dsp:sp>
    <dsp:sp modelId="{C241E74C-285A-4C33-B59E-1B2E9FE7ECB2}">
      <dsp:nvSpPr>
        <dsp:cNvPr id="0" name=""/>
        <dsp:cNvSpPr/>
      </dsp:nvSpPr>
      <dsp:spPr>
        <a:xfrm>
          <a:off x="79792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93148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953839" y="2375568"/>
        <a:ext cx="1157332" cy="718585"/>
      </dsp:txXfrm>
    </dsp:sp>
    <dsp:sp modelId="{59C35F1B-1622-4856-8B9F-EFAB1EA0A6A0}">
      <dsp:nvSpPr>
        <dsp:cNvPr id="0" name=""/>
        <dsp:cNvSpPr/>
      </dsp:nvSpPr>
      <dsp:spPr>
        <a:xfrm>
          <a:off x="2267088"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2400648"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2423004" y="2375568"/>
        <a:ext cx="1157332" cy="718585"/>
      </dsp:txXfrm>
    </dsp:sp>
    <dsp:sp modelId="{5A5F58A5-65AC-4DCD-8C83-51B1502C0B45}">
      <dsp:nvSpPr>
        <dsp:cNvPr id="0" name=""/>
        <dsp:cNvSpPr/>
      </dsp:nvSpPr>
      <dsp:spPr>
        <a:xfrm>
          <a:off x="3736253"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869813"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a:t>
          </a:r>
          <a:r>
            <a:rPr lang="en-US" sz="2000" kern="1200" dirty="0"/>
            <a:t> </a:t>
          </a:r>
        </a:p>
      </dsp:txBody>
      <dsp:txXfrm>
        <a:off x="3892169" y="1262676"/>
        <a:ext cx="1157332" cy="718585"/>
      </dsp:txXfrm>
    </dsp:sp>
    <dsp:sp modelId="{5C66E332-D9DB-40D9-AA9D-D509B1B6D051}">
      <dsp:nvSpPr>
        <dsp:cNvPr id="0" name=""/>
        <dsp:cNvSpPr/>
      </dsp:nvSpPr>
      <dsp:spPr>
        <a:xfrm>
          <a:off x="373625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86981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892169" y="2375568"/>
        <a:ext cx="1157332" cy="71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D5A5-14D5-4CD9-98A5-6C0A4F876DA3}">
      <dsp:nvSpPr>
        <dsp:cNvPr id="0" name=""/>
        <dsp:cNvSpPr/>
      </dsp:nvSpPr>
      <dsp:spPr>
        <a:xfrm>
          <a:off x="5654248" y="1857777"/>
          <a:ext cx="726549" cy="345771"/>
        </a:xfrm>
        <a:custGeom>
          <a:avLst/>
          <a:gdLst/>
          <a:ahLst/>
          <a:cxnLst/>
          <a:rect l="0" t="0" r="0" b="0"/>
          <a:pathLst>
            <a:path>
              <a:moveTo>
                <a:pt x="0" y="0"/>
              </a:moveTo>
              <a:lnTo>
                <a:pt x="0" y="235633"/>
              </a:lnTo>
              <a:lnTo>
                <a:pt x="726549" y="235633"/>
              </a:lnTo>
              <a:lnTo>
                <a:pt x="726549"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0BE566-4DE7-4605-AB55-C642B80AD433}">
      <dsp:nvSpPr>
        <dsp:cNvPr id="0" name=""/>
        <dsp:cNvSpPr/>
      </dsp:nvSpPr>
      <dsp:spPr>
        <a:xfrm>
          <a:off x="4927699" y="1857777"/>
          <a:ext cx="726549" cy="345771"/>
        </a:xfrm>
        <a:custGeom>
          <a:avLst/>
          <a:gdLst/>
          <a:ahLst/>
          <a:cxnLst/>
          <a:rect l="0" t="0" r="0" b="0"/>
          <a:pathLst>
            <a:path>
              <a:moveTo>
                <a:pt x="726549" y="0"/>
              </a:moveTo>
              <a:lnTo>
                <a:pt x="726549" y="235633"/>
              </a:lnTo>
              <a:lnTo>
                <a:pt x="0" y="235633"/>
              </a:lnTo>
              <a:lnTo>
                <a:pt x="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191983" y="757055"/>
          <a:ext cx="1462264" cy="345771"/>
        </a:xfrm>
        <a:custGeom>
          <a:avLst/>
          <a:gdLst/>
          <a:ahLst/>
          <a:cxnLst/>
          <a:rect l="0" t="0" r="0" b="0"/>
          <a:pathLst>
            <a:path>
              <a:moveTo>
                <a:pt x="0" y="0"/>
              </a:moveTo>
              <a:lnTo>
                <a:pt x="0" y="235633"/>
              </a:lnTo>
              <a:lnTo>
                <a:pt x="1462264" y="235633"/>
              </a:lnTo>
              <a:lnTo>
                <a:pt x="1462264"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740442"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021502"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740442" y="757055"/>
          <a:ext cx="1451540" cy="309858"/>
        </a:xfrm>
        <a:custGeom>
          <a:avLst/>
          <a:gdLst/>
          <a:ahLst/>
          <a:cxnLst/>
          <a:rect l="0" t="0" r="0" b="0"/>
          <a:pathLst>
            <a:path>
              <a:moveTo>
                <a:pt x="1451540" y="0"/>
              </a:moveTo>
              <a:lnTo>
                <a:pt x="1451540"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597534"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3729634"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3751746" y="149712"/>
        <a:ext cx="1144674" cy="710726"/>
      </dsp:txXfrm>
    </dsp:sp>
    <dsp:sp modelId="{CE21A1B2-B3DF-48EF-BD2F-299AE5C0D040}">
      <dsp:nvSpPr>
        <dsp:cNvPr id="0" name=""/>
        <dsp:cNvSpPr/>
      </dsp:nvSpPr>
      <dsp:spPr>
        <a:xfrm>
          <a:off x="2127660"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259760"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2281872" y="1214521"/>
        <a:ext cx="1181340" cy="710726"/>
      </dsp:txXfrm>
    </dsp:sp>
    <dsp:sp modelId="{C241E74C-285A-4C33-B59E-1B2E9FE7ECB2}">
      <dsp:nvSpPr>
        <dsp:cNvPr id="0" name=""/>
        <dsp:cNvSpPr/>
      </dsp:nvSpPr>
      <dsp:spPr>
        <a:xfrm>
          <a:off x="1427053"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1559153"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1581265" y="2351156"/>
        <a:ext cx="1144674" cy="710726"/>
      </dsp:txXfrm>
    </dsp:sp>
    <dsp:sp modelId="{59C35F1B-1622-4856-8B9F-EFAB1EA0A6A0}">
      <dsp:nvSpPr>
        <dsp:cNvPr id="0" name=""/>
        <dsp:cNvSpPr/>
      </dsp:nvSpPr>
      <dsp:spPr>
        <a:xfrm>
          <a:off x="2880151"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012251"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034363"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Novolog</a:t>
          </a:r>
          <a:r>
            <a:rPr lang="en-US" sz="1600" kern="1200" baseline="30000" dirty="0">
              <a:solidFill>
                <a:srgbClr val="000000"/>
              </a:solidFill>
            </a:rPr>
            <a:t>®</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433324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4465349"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4487461" y="2351156"/>
        <a:ext cx="1144674" cy="710726"/>
      </dsp:txXfrm>
    </dsp:sp>
    <dsp:sp modelId="{3ED18111-B7B1-415A-8FB6-B7D204A17596}">
      <dsp:nvSpPr>
        <dsp:cNvPr id="0" name=""/>
        <dsp:cNvSpPr/>
      </dsp:nvSpPr>
      <dsp:spPr>
        <a:xfrm>
          <a:off x="5786348"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B35BF-84A6-4322-9991-532495B0A201}">
      <dsp:nvSpPr>
        <dsp:cNvPr id="0" name=""/>
        <dsp:cNvSpPr/>
      </dsp:nvSpPr>
      <dsp:spPr>
        <a:xfrm>
          <a:off x="591844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Inhaled (</a:t>
          </a:r>
          <a:r>
            <a:rPr lang="en-US" sz="1600" kern="1200" dirty="0" err="1">
              <a:solidFill>
                <a:srgbClr val="000000"/>
              </a:solidFill>
            </a:rPr>
            <a:t>Afrezza</a:t>
          </a:r>
          <a:r>
            <a:rPr lang="en-US" sz="1600" kern="1200" baseline="30000" dirty="0">
              <a:solidFill>
                <a:srgbClr val="000000"/>
              </a:solidFill>
            </a:rPr>
            <a:t>®</a:t>
          </a:r>
          <a:r>
            <a:rPr lang="en-US" sz="1600" kern="1200" dirty="0">
              <a:solidFill>
                <a:srgbClr val="000000"/>
              </a:solidFill>
            </a:rPr>
            <a:t>)</a:t>
          </a:r>
        </a:p>
      </dsp:txBody>
      <dsp:txXfrm>
        <a:off x="5940560" y="2351156"/>
        <a:ext cx="1144674" cy="710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NAFLD/NASH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1999-2023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40" tIns="45720" rIns="91440" bIns="45720" rtlCol="0" anchor="b"/>
          <a:lstStyle>
            <a:lvl1pPr algn="r">
              <a:defRPr sz="1200"/>
            </a:lvl1pPr>
          </a:lstStyle>
          <a:p>
            <a:r>
              <a:rPr lang="en-US" sz="1100" dirty="0">
                <a:latin typeface="+mn-lt"/>
              </a:rPr>
              <a:t>Page </a:t>
            </a:r>
            <a:fld id="{39B53E30-4B26-4798-8251-D139B7AFA054}" type="slidenum">
              <a:rPr lang="en-US" sz="1100" smtClean="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researchgate.net/figure/Unlocking-the-puzzle-of-caring-for-the-patient-with-diabetes-mellitus-cardiometabolic_fig3_327175579"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14</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15</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18</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22</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24</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25</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26</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27</a:t>
            </a:fld>
            <a:endParaRPr lang="en-US"/>
          </a:p>
        </p:txBody>
      </p:sp>
    </p:spTree>
    <p:extLst>
      <p:ext uri="{BB962C8B-B14F-4D97-AF65-F5344CB8AC3E}">
        <p14:creationId xmlns:p14="http://schemas.microsoft.com/office/powerpoint/2010/main" val="145512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29</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30</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31</a:t>
            </a:fld>
            <a:endParaRPr lang="en-US"/>
          </a:p>
        </p:txBody>
      </p:sp>
    </p:spTree>
    <p:extLst>
      <p:ext uri="{BB962C8B-B14F-4D97-AF65-F5344CB8AC3E}">
        <p14:creationId xmlns:p14="http://schemas.microsoft.com/office/powerpoint/2010/main" val="4236176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241093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33</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34</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36</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37</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39</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40</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41</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48</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49</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51</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52</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53</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55</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59</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6</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63</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68</a:t>
            </a:fld>
            <a:endParaRPr lang="en-US"/>
          </a:p>
        </p:txBody>
      </p:sp>
    </p:spTree>
    <p:extLst>
      <p:ext uri="{BB962C8B-B14F-4D97-AF65-F5344CB8AC3E}">
        <p14:creationId xmlns:p14="http://schemas.microsoft.com/office/powerpoint/2010/main" val="199778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9594">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9594">
              <a:defRPr/>
            </a:pPr>
            <a:endParaRPr lang="en-US" sz="1300" dirty="0">
              <a:ea typeface="ＭＳ Ｐゴシック" charset="-128"/>
              <a:cs typeface="ＭＳ Ｐゴシック" charset="-128"/>
            </a:endParaRPr>
          </a:p>
          <a:p>
            <a:pPr marL="188000" indent="-188000" defTabSz="499594">
              <a:buFont typeface="Arial"/>
              <a:buChar char="•"/>
              <a:defRPr/>
            </a:pPr>
            <a:r>
              <a:rPr lang="en-US" sz="1300" dirty="0">
                <a:ea typeface="ＭＳ Ｐゴシック" charset="-128"/>
                <a:cs typeface="ＭＳ Ｐゴシック" charset="-128"/>
              </a:rPr>
              <a:t>Adding 1 injection of a rapid acting insulin analogue before the largest meal,</a:t>
            </a:r>
          </a:p>
          <a:p>
            <a:pPr marL="188000" indent="-188000" defTabSz="499594">
              <a:buFont typeface="Arial"/>
              <a:buChar char="•"/>
              <a:defRPr/>
            </a:pPr>
            <a:r>
              <a:rPr lang="en-US" sz="1300" dirty="0">
                <a:ea typeface="ＭＳ Ｐゴシック" charset="-128"/>
                <a:cs typeface="ＭＳ Ｐゴシック" charset="-128"/>
              </a:rPr>
              <a:t>Adding 2-3 injections of a rapid acting insulin analogue before 2-3 meals, or</a:t>
            </a:r>
          </a:p>
          <a:p>
            <a:pPr marL="188000" indent="-188000" defTabSz="499594">
              <a:buFont typeface="Arial"/>
              <a:buChar char="•"/>
              <a:defRPr/>
            </a:pPr>
            <a:r>
              <a:rPr lang="en-US" sz="1300" dirty="0">
                <a:ea typeface="ＭＳ Ｐゴシック" charset="-128"/>
                <a:cs typeface="ＭＳ Ｐゴシック" charset="-128"/>
              </a:rPr>
              <a:t>Using premixed insulin BID</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69</a:t>
            </a:fld>
            <a:endParaRPr lang="en-US"/>
          </a:p>
        </p:txBody>
      </p:sp>
    </p:spTree>
    <p:extLst>
      <p:ext uri="{BB962C8B-B14F-4D97-AF65-F5344CB8AC3E}">
        <p14:creationId xmlns:p14="http://schemas.microsoft.com/office/powerpoint/2010/main" val="3587109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73</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76</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77</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Labeled for </a:t>
            </a:r>
            <a:r>
              <a:rPr lang="en-US" dirty="0" err="1"/>
              <a:t>resuse</a:t>
            </a:r>
            <a:r>
              <a:rPr lang="en-US" dirty="0"/>
              <a:t> </a:t>
            </a:r>
          </a:p>
          <a:p>
            <a:r>
              <a:rPr lang="en-US" dirty="0">
                <a:hlinkClick r:id="rId3"/>
              </a:rPr>
              <a: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a:t>
            </a:r>
            <a:endParaRPr lang="en-US" dirty="0"/>
          </a:p>
          <a:p>
            <a:endParaRPr lang="en-US" dirty="0"/>
          </a:p>
          <a:p>
            <a:r>
              <a:rPr lang="en-US" dirty="0">
                <a:hlinkClick r:id="rId4"/>
              </a:rPr>
              <a:t>https://www.researchgate.net/figure/Unlocking-the-puzzle-of-caring-for-the-patient-with-diabetes-mellitus-cardiometabolic_fig3_327175579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82</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83</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85</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89</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90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96</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97</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100</a:t>
            </a:fld>
            <a:endParaRPr lang="en-US"/>
          </a:p>
        </p:txBody>
      </p:sp>
    </p:spTree>
    <p:extLst>
      <p:ext uri="{BB962C8B-B14F-4D97-AF65-F5344CB8AC3E}">
        <p14:creationId xmlns:p14="http://schemas.microsoft.com/office/powerpoint/2010/main" val="22740388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102</a:t>
            </a:fld>
            <a:endParaRPr lang="en-US"/>
          </a:p>
        </p:txBody>
      </p:sp>
    </p:spTree>
    <p:extLst>
      <p:ext uri="{BB962C8B-B14F-4D97-AF65-F5344CB8AC3E}">
        <p14:creationId xmlns:p14="http://schemas.microsoft.com/office/powerpoint/2010/main" val="1771859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103</a:t>
            </a:fld>
            <a:endParaRPr lang="en-US"/>
          </a:p>
        </p:txBody>
      </p:sp>
    </p:spTree>
    <p:extLst>
      <p:ext uri="{BB962C8B-B14F-4D97-AF65-F5344CB8AC3E}">
        <p14:creationId xmlns:p14="http://schemas.microsoft.com/office/powerpoint/2010/main" val="41025070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104</a:t>
            </a:fld>
            <a:endParaRPr lang="en-US"/>
          </a:p>
        </p:txBody>
      </p:sp>
    </p:spTree>
    <p:extLst>
      <p:ext uri="{BB962C8B-B14F-4D97-AF65-F5344CB8AC3E}">
        <p14:creationId xmlns:p14="http://schemas.microsoft.com/office/powerpoint/2010/main" val="992428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105</a:t>
            </a:fld>
            <a:endParaRPr lang="en-US"/>
          </a:p>
        </p:txBody>
      </p:sp>
    </p:spTree>
    <p:extLst>
      <p:ext uri="{BB962C8B-B14F-4D97-AF65-F5344CB8AC3E}">
        <p14:creationId xmlns:p14="http://schemas.microsoft.com/office/powerpoint/2010/main" val="35919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107</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2117890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9556"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279557" name="Slide Number Placeholder 4"/>
          <p:cNvSpPr>
            <a:spLocks noGrp="1"/>
          </p:cNvSpPr>
          <p:nvPr>
            <p:ph type="sldNum" sz="quarter" idx="5"/>
          </p:nvPr>
        </p:nvSpPr>
        <p:spPr/>
        <p:txBody>
          <a:bodyPr/>
          <a:lstStyle/>
          <a:p>
            <a:pPr defTabSz="948507">
              <a:defRPr/>
            </a:pPr>
            <a:fld id="{DE2201AA-C106-46A1-AEA2-C4075F21BE6F}" type="slidenum">
              <a:rPr lang="en-US">
                <a:solidFill>
                  <a:prstClr val="black"/>
                </a:solidFill>
                <a:latin typeface="Calibri"/>
              </a:rPr>
              <a:pPr defTabSz="948507">
                <a:defRPr/>
              </a:pPr>
              <a:t>113</a:t>
            </a:fld>
            <a:endParaRPr lang="en-US">
              <a:solidFill>
                <a:prstClr val="black"/>
              </a:solidFill>
              <a:latin typeface="Calibri"/>
            </a:endParaRPr>
          </a:p>
        </p:txBody>
      </p:sp>
    </p:spTree>
    <p:extLst>
      <p:ext uri="{BB962C8B-B14F-4D97-AF65-F5344CB8AC3E}">
        <p14:creationId xmlns:p14="http://schemas.microsoft.com/office/powerpoint/2010/main" val="661171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ADA Standards of Care along with the Academy of Nutrition and Dietetics nutrition practice guidelines focus on 4 goals of MNT in Diabetes Care. </a:t>
            </a:r>
          </a:p>
          <a:p>
            <a:pPr eaLnBrk="1" hangingPunct="1"/>
            <a:endParaRPr lang="en-US" dirty="0"/>
          </a:p>
          <a:p>
            <a:pPr eaLnBrk="1" hangingPunct="1"/>
            <a:r>
              <a:rPr lang="en-US" dirty="0"/>
              <a:t>We highlight in purple maintaining the pleasure of eating……</a:t>
            </a:r>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114</a:t>
            </a:fld>
            <a:endParaRPr lang="en-US" sz="1200"/>
          </a:p>
        </p:txBody>
      </p:sp>
    </p:spTree>
    <p:extLst>
      <p:ext uri="{BB962C8B-B14F-4D97-AF65-F5344CB8AC3E}">
        <p14:creationId xmlns:p14="http://schemas.microsoft.com/office/powerpoint/2010/main" val="2775706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115</a:t>
            </a:fld>
            <a:endParaRPr lang="en-US"/>
          </a:p>
        </p:txBody>
      </p:sp>
    </p:spTree>
    <p:extLst>
      <p:ext uri="{BB962C8B-B14F-4D97-AF65-F5344CB8AC3E}">
        <p14:creationId xmlns:p14="http://schemas.microsoft.com/office/powerpoint/2010/main" val="10583272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116</a:t>
            </a:fld>
            <a:endParaRPr lang="en-US"/>
          </a:p>
        </p:txBody>
      </p:sp>
    </p:spTree>
    <p:extLst>
      <p:ext uri="{BB962C8B-B14F-4D97-AF65-F5344CB8AC3E}">
        <p14:creationId xmlns:p14="http://schemas.microsoft.com/office/powerpoint/2010/main" val="379254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73D47-F92A-4541-8129-BFF879FA4F26}" type="slidenum">
              <a:rPr lang="en-US"/>
              <a:pPr>
                <a:spcBef>
                  <a:spcPct val="0"/>
                </a:spcBef>
              </a:pPr>
              <a:t>118</a:t>
            </a:fld>
            <a:endParaRPr lang="en-US"/>
          </a:p>
        </p:txBody>
      </p:sp>
    </p:spTree>
    <p:extLst>
      <p:ext uri="{BB962C8B-B14F-4D97-AF65-F5344CB8AC3E}">
        <p14:creationId xmlns:p14="http://schemas.microsoft.com/office/powerpoint/2010/main" val="257863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119</a:t>
            </a:fld>
            <a:endParaRPr lang="en-US"/>
          </a:p>
        </p:txBody>
      </p:sp>
    </p:spTree>
    <p:extLst>
      <p:ext uri="{BB962C8B-B14F-4D97-AF65-F5344CB8AC3E}">
        <p14:creationId xmlns:p14="http://schemas.microsoft.com/office/powerpoint/2010/main" val="37549266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121</a:t>
            </a:fld>
            <a:endParaRPr lang="en-US"/>
          </a:p>
        </p:txBody>
      </p:sp>
    </p:spTree>
    <p:extLst>
      <p:ext uri="{BB962C8B-B14F-4D97-AF65-F5344CB8AC3E}">
        <p14:creationId xmlns:p14="http://schemas.microsoft.com/office/powerpoint/2010/main" val="1114263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125</a:t>
            </a:fld>
            <a:endParaRPr lang="en-US"/>
          </a:p>
        </p:txBody>
      </p:sp>
    </p:spTree>
    <p:extLst>
      <p:ext uri="{BB962C8B-B14F-4D97-AF65-F5344CB8AC3E}">
        <p14:creationId xmlns:p14="http://schemas.microsoft.com/office/powerpoint/2010/main" val="14098526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132</a:t>
            </a:fld>
            <a:endParaRPr lang="en-US"/>
          </a:p>
        </p:txBody>
      </p:sp>
    </p:spTree>
    <p:extLst>
      <p:ext uri="{BB962C8B-B14F-4D97-AF65-F5344CB8AC3E}">
        <p14:creationId xmlns:p14="http://schemas.microsoft.com/office/powerpoint/2010/main" val="231153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9</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147</a:t>
            </a:fld>
            <a:endParaRPr lang="en-US">
              <a:latin typeface="Times New Roman" panose="02020603050405020304" pitchFamily="18" charset="0"/>
            </a:endParaRPr>
          </a:p>
        </p:txBody>
      </p:sp>
    </p:spTree>
    <p:extLst>
      <p:ext uri="{BB962C8B-B14F-4D97-AF65-F5344CB8AC3E}">
        <p14:creationId xmlns:p14="http://schemas.microsoft.com/office/powerpoint/2010/main" val="9817024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148</a:t>
            </a:fld>
            <a:endParaRPr lang="en-US">
              <a:latin typeface="Times New Roman" panose="02020603050405020304" pitchFamily="18" charset="0"/>
            </a:endParaRPr>
          </a:p>
        </p:txBody>
      </p:sp>
    </p:spTree>
    <p:extLst>
      <p:ext uri="{BB962C8B-B14F-4D97-AF65-F5344CB8AC3E}">
        <p14:creationId xmlns:p14="http://schemas.microsoft.com/office/powerpoint/2010/main" val="12378198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06104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xfrm>
            <a:off x="1271588" y="715963"/>
            <a:ext cx="4772025" cy="3578225"/>
          </a:xfrm>
          <a:ln/>
        </p:spPr>
      </p:sp>
      <p:sp>
        <p:nvSpPr>
          <p:cNvPr id="257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7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57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755DB3-24A3-4377-A9CF-392131276F5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33766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159</a:t>
            </a:fld>
            <a:endParaRPr lang="en-US"/>
          </a:p>
        </p:txBody>
      </p:sp>
    </p:spTree>
    <p:extLst>
      <p:ext uri="{BB962C8B-B14F-4D97-AF65-F5344CB8AC3E}">
        <p14:creationId xmlns:p14="http://schemas.microsoft.com/office/powerpoint/2010/main" val="40532844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160</a:t>
            </a:fld>
            <a:endParaRPr lang="en-US"/>
          </a:p>
        </p:txBody>
      </p:sp>
    </p:spTree>
    <p:extLst>
      <p:ext uri="{BB962C8B-B14F-4D97-AF65-F5344CB8AC3E}">
        <p14:creationId xmlns:p14="http://schemas.microsoft.com/office/powerpoint/2010/main" val="12732201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413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554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122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170</a:t>
            </a:fld>
            <a:endParaRPr lang="en-US">
              <a:solidFill>
                <a:srgbClr val="000000"/>
              </a:solidFill>
            </a:endParaRPr>
          </a:p>
        </p:txBody>
      </p:sp>
    </p:spTree>
    <p:extLst>
      <p:ext uri="{BB962C8B-B14F-4D97-AF65-F5344CB8AC3E}">
        <p14:creationId xmlns:p14="http://schemas.microsoft.com/office/powerpoint/2010/main" val="16854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14856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173</a:t>
            </a:fld>
            <a:endParaRPr lang="en-US">
              <a:latin typeface="Times New Roman" panose="02020603050405020304" pitchFamily="18" charset="0"/>
            </a:endParaRPr>
          </a:p>
        </p:txBody>
      </p:sp>
    </p:spTree>
    <p:extLst>
      <p:ext uri="{BB962C8B-B14F-4D97-AF65-F5344CB8AC3E}">
        <p14:creationId xmlns:p14="http://schemas.microsoft.com/office/powerpoint/2010/main" val="18238768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175</a:t>
            </a:fld>
            <a:endParaRPr lang="en-US">
              <a:latin typeface="Times New Roman" pitchFamily="18" charset="0"/>
            </a:endParaRPr>
          </a:p>
        </p:txBody>
      </p:sp>
    </p:spTree>
    <p:extLst>
      <p:ext uri="{BB962C8B-B14F-4D97-AF65-F5344CB8AC3E}">
        <p14:creationId xmlns:p14="http://schemas.microsoft.com/office/powerpoint/2010/main" val="38740739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79034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178</a:t>
            </a:fld>
            <a:endParaRPr lang="en-US"/>
          </a:p>
        </p:txBody>
      </p:sp>
    </p:spTree>
    <p:extLst>
      <p:ext uri="{BB962C8B-B14F-4D97-AF65-F5344CB8AC3E}">
        <p14:creationId xmlns:p14="http://schemas.microsoft.com/office/powerpoint/2010/main" val="21365884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913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74407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7325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3" r:id="rId18"/>
    <p:sldLayoutId id="214748395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79.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81.jpg"/></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6.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8.xml"/><Relationship Id="rId1" Type="http://schemas.openxmlformats.org/officeDocument/2006/relationships/tags" Target="../tags/tag37.xml"/><Relationship Id="rId4" Type="http://schemas.openxmlformats.org/officeDocument/2006/relationships/image" Target="../media/image82.png"/></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90.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88.png"/></Relationships>
</file>

<file path=ppt/slides/_rels/slide11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73.xml"/><Relationship Id="rId7"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96.wmf"/></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7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76.png"/><Relationship Id="rId5" Type="http://schemas.openxmlformats.org/officeDocument/2006/relationships/image" Target="../media/image111.wmf"/><Relationship Id="rId4" Type="http://schemas.openxmlformats.org/officeDocument/2006/relationships/notesSlide" Target="../notesSlides/notesSlide79.xml"/></Relationships>
</file>

<file path=ppt/slides/_rels/slide1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120.jpeg"/></Relationships>
</file>

<file path=ppt/slides/_rels/slide1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22.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56.xml"/><Relationship Id="rId5" Type="http://schemas.openxmlformats.org/officeDocument/2006/relationships/image" Target="../media/image125.png"/><Relationship Id="rId4" Type="http://schemas.openxmlformats.org/officeDocument/2006/relationships/image" Target="../media/image124.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126.png"/></Relationships>
</file>

<file path=ppt/slides/_rels/slide149.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29.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xml"/><Relationship Id="rId1" Type="http://schemas.openxmlformats.org/officeDocument/2006/relationships/tags" Target="../tags/tag60.xml"/><Relationship Id="rId5" Type="http://schemas.openxmlformats.org/officeDocument/2006/relationships/image" Target="../media/image130.png"/><Relationship Id="rId4" Type="http://schemas.openxmlformats.org/officeDocument/2006/relationships/image" Target="../media/image124.png"/></Relationships>
</file>

<file path=ppt/slides/_rels/slide1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33.png"/><Relationship Id="rId4" Type="http://schemas.openxmlformats.org/officeDocument/2006/relationships/image" Target="../media/image132.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33.png"/></Relationships>
</file>

<file path=ppt/slides/_rels/slide15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38.jpeg"/></Relationships>
</file>

<file path=ppt/slides/_rels/slide15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image" Target="../media/image143.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30.png"/></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9.xml"/><Relationship Id="rId1" Type="http://schemas.openxmlformats.org/officeDocument/2006/relationships/tags" Target="../tags/tag68.xml"/><Relationship Id="rId5" Type="http://schemas.openxmlformats.org/officeDocument/2006/relationships/image" Target="../media/image148.jpeg"/><Relationship Id="rId4" Type="http://schemas.openxmlformats.org/officeDocument/2006/relationships/image" Target="../media/image147.png"/></Relationships>
</file>

<file path=ppt/slides/_rels/slide1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50.jpeg"/></Relationships>
</file>

<file path=ppt/slides/_rels/slide1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53.png"/></Relationships>
</file>

<file path=ppt/slides/_rels/slide17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155.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56.jpeg"/></Relationships>
</file>

<file path=ppt/slides/_rels/slide174.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xml"/><Relationship Id="rId1" Type="http://schemas.openxmlformats.org/officeDocument/2006/relationships/tags" Target="../tags/tag75.xml"/><Relationship Id="rId4" Type="http://schemas.openxmlformats.org/officeDocument/2006/relationships/image" Target="../media/image158.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59.jpeg"/></Relationships>
</file>

<file path=ppt/slides/_rels/slide1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62.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6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investor.lilly.com/news-releases/news-release-details/first-its-kind-fixed-dose-study-once-weekly-insulin-efsitora"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hyperlink" Target="https://doi.org/10.1177/2633559X20896414"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2.xml"/><Relationship Id="rId5" Type="http://schemas.openxmlformats.org/officeDocument/2006/relationships/image" Target="../media/image50.png"/><Relationship Id="rId4"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56.png"/><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67.wmf"/></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73.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DiabetesEd Training Conference 2024 – Day 2</a:t>
            </a:r>
            <a:br>
              <a:rPr lang="en-US" dirty="0"/>
            </a:br>
            <a:r>
              <a:rPr lang="en-US" dirty="0"/>
              <a:t> </a:t>
            </a:r>
            <a:endParaRPr lang="en-US" sz="4000" dirty="0"/>
          </a:p>
        </p:txBody>
      </p:sp>
      <p:sp>
        <p:nvSpPr>
          <p:cNvPr id="2" name="TextBox 1">
            <a:extLst>
              <a:ext uri="{FF2B5EF4-FFF2-40B4-BE49-F238E27FC236}">
                <a16:creationId xmlns:a16="http://schemas.microsoft.com/office/drawing/2014/main" id="{417F62CB-823F-1B78-3AB4-4515BE220482}"/>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spTree>
    <p:custDataLst>
      <p:tags r:id="rId1"/>
    </p:custDataLst>
    <p:extLst>
      <p:ext uri="{BB962C8B-B14F-4D97-AF65-F5344CB8AC3E}">
        <p14:creationId xmlns:p14="http://schemas.microsoft.com/office/powerpoint/2010/main" val="32918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157652130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spTree>
    <p:custDataLst>
      <p:tags r:id="rId1"/>
    </p:custDataLst>
    <p:extLst>
      <p:ext uri="{BB962C8B-B14F-4D97-AF65-F5344CB8AC3E}">
        <p14:creationId xmlns:p14="http://schemas.microsoft.com/office/powerpoint/2010/main" val="403325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8680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Basaglar 58 units (Basal)</a:t>
            </a:r>
          </a:p>
          <a:p>
            <a:pPr lvl="1" eaLnBrk="1" hangingPunct="1">
              <a:lnSpc>
                <a:spcPct val="120000"/>
              </a:lnSpc>
              <a:defRPr/>
            </a:pPr>
            <a:r>
              <a:rPr lang="en-US" sz="2800" dirty="0"/>
              <a:t>Actos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5262979"/>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(max dose 0.5 units/kg a day</a:t>
            </a: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423593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418138"/>
          </a:xfrm>
        </p:spPr>
        <p:txBody>
          <a:bodyPr>
            <a:normAutofit fontScale="85000"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7689" y="1824831"/>
            <a:ext cx="2126822" cy="3886200"/>
          </a:xfrm>
          <a:prstGeom prst="rect">
            <a:avLst/>
          </a:prstGeom>
        </p:spPr>
      </p:pic>
    </p:spTree>
    <p:custDataLst>
      <p:tags r:id="rId1"/>
    </p:custDataLst>
    <p:extLst>
      <p:ext uri="{BB962C8B-B14F-4D97-AF65-F5344CB8AC3E}">
        <p14:creationId xmlns:p14="http://schemas.microsoft.com/office/powerpoint/2010/main" val="32797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2789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418672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16750949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29493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1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2"/>
          <a:stretch>
            <a:fillRect/>
          </a:stretch>
        </p:blipFill>
        <p:spPr>
          <a:xfrm>
            <a:off x="5298608" y="1598613"/>
            <a:ext cx="3383430" cy="3354387"/>
          </a:xfrm>
          <a:prstGeom prst="rect">
            <a:avLst/>
          </a:prstGeom>
          <a:noFill/>
        </p:spPr>
      </p:pic>
      <p:pic>
        <p:nvPicPr>
          <p:cNvPr id="5" name="Picture 4">
            <a:extLst>
              <a:ext uri="{FF2B5EF4-FFF2-40B4-BE49-F238E27FC236}">
                <a16:creationId xmlns:a16="http://schemas.microsoft.com/office/drawing/2014/main" id="{85B19FB2-2AFC-4879-95A5-29C8083EECDD}"/>
              </a:ext>
            </a:extLst>
          </p:cNvPr>
          <p:cNvPicPr>
            <a:picLocks noChangeAspect="1"/>
          </p:cNvPicPr>
          <p:nvPr/>
        </p:nvPicPr>
        <p:blipFill>
          <a:blip r:embed="rId3"/>
          <a:stretch>
            <a:fillRect/>
          </a:stretch>
        </p:blipFill>
        <p:spPr>
          <a:xfrm>
            <a:off x="5298608" y="6172200"/>
            <a:ext cx="3582281" cy="527681"/>
          </a:xfrm>
          <a:prstGeom prst="rect">
            <a:avLst/>
          </a:prstGeom>
        </p:spPr>
      </p:pic>
    </p:spTree>
    <p:extLst>
      <p:ext uri="{BB962C8B-B14F-4D97-AF65-F5344CB8AC3E}">
        <p14:creationId xmlns:p14="http://schemas.microsoft.com/office/powerpoint/2010/main" val="19655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212459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5" name="Picture 4">
            <a:extLst>
              <a:ext uri="{FF2B5EF4-FFF2-40B4-BE49-F238E27FC236}">
                <a16:creationId xmlns:a16="http://schemas.microsoft.com/office/drawing/2014/main" id="{C7268A31-B789-783D-797A-203204050683}"/>
              </a:ext>
            </a:extLst>
          </p:cNvPr>
          <p:cNvPicPr>
            <a:picLocks noChangeAspect="1"/>
          </p:cNvPicPr>
          <p:nvPr/>
        </p:nvPicPr>
        <p:blipFill>
          <a:blip r:embed="rId4"/>
          <a:stretch>
            <a:fillRect/>
          </a:stretch>
        </p:blipFill>
        <p:spPr>
          <a:xfrm>
            <a:off x="609600" y="6172484"/>
            <a:ext cx="4461977" cy="609316"/>
          </a:xfrm>
          <a:prstGeom prst="rect">
            <a:avLst/>
          </a:prstGeom>
        </p:spPr>
      </p:pic>
    </p:spTree>
    <p:custDataLst>
      <p:tags r:id="rId1"/>
    </p:custDataLst>
    <p:extLst>
      <p:ext uri="{BB962C8B-B14F-4D97-AF65-F5344CB8AC3E}">
        <p14:creationId xmlns:p14="http://schemas.microsoft.com/office/powerpoint/2010/main" val="212500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4" name="Picture 3">
            <a:extLst>
              <a:ext uri="{FF2B5EF4-FFF2-40B4-BE49-F238E27FC236}">
                <a16:creationId xmlns:a16="http://schemas.microsoft.com/office/drawing/2014/main" id="{D9C93A9E-9C3E-5B8B-1BF0-2EFCE9240C3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32597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Ask at every visit</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Assess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Advise</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Assist with stop smoking </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Arrange for referrals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rPr>
              <a:t>Smoking and Diabetes  </a:t>
            </a:r>
            <a:endPar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rebuchet MS" pitchFamily="34" charset="0"/>
                <a:ea typeface="+mn-ea"/>
                <a:cs typeface="+mn-cs"/>
              </a:rPr>
              <a:t>Smoking increases risk of diabetes 30%</a:t>
            </a:r>
          </a:p>
        </p:txBody>
      </p:sp>
      <p:sp>
        <p:nvSpPr>
          <p:cNvPr id="2" name="Title 1"/>
          <p:cNvSpPr>
            <a:spLocks noGrp="1"/>
          </p:cNvSpPr>
          <p:nvPr>
            <p:ph type="title"/>
          </p:nvPr>
        </p:nvSpPr>
        <p:spPr/>
        <p:txBody>
          <a:bodyPr/>
          <a:lstStyle/>
          <a:p>
            <a:r>
              <a:rPr lang="en-US" dirty="0"/>
              <a:t>Smoking and Diabetes</a:t>
            </a:r>
          </a:p>
        </p:txBody>
      </p:sp>
    </p:spTree>
    <p:custDataLst>
      <p:tags r:id="rId1"/>
    </p:custDataLst>
    <p:extLst>
      <p:ext uri="{BB962C8B-B14F-4D97-AF65-F5344CB8AC3E}">
        <p14:creationId xmlns:p14="http://schemas.microsoft.com/office/powerpoint/2010/main" val="3879515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 name="Title 1"/>
          <p:cNvSpPr>
            <a:spLocks noGrp="1"/>
          </p:cNvSpPr>
          <p:nvPr>
            <p:ph type="title"/>
          </p:nvPr>
        </p:nvSpPr>
        <p:spPr>
          <a:xfrm>
            <a:off x="228600" y="105321"/>
            <a:ext cx="8534400" cy="1113880"/>
          </a:xfrm>
        </p:spPr>
        <p:txBody>
          <a:bodyPr>
            <a:noAutofit/>
          </a:bodyPr>
          <a:lstStyle/>
          <a:p>
            <a:pPr algn="ctr"/>
            <a:r>
              <a:rPr lang="en-US" sz="2800" dirty="0"/>
              <a:t>Goals of Medical Nutrition Therapy – ADA</a:t>
            </a:r>
            <a:br>
              <a:rPr lang="en-US" sz="2800" dirty="0"/>
            </a:br>
            <a:r>
              <a:rPr lang="en-US" sz="2400" dirty="0"/>
              <a:t>Promote and support </a:t>
            </a:r>
            <a:r>
              <a:rPr lang="en-US" sz="2400" i="1" dirty="0"/>
              <a:t>Individualized</a:t>
            </a:r>
            <a:r>
              <a:rPr lang="en-US" sz="2400" dirty="0"/>
              <a:t> healthful eating patterns</a:t>
            </a:r>
            <a:endParaRPr lang="en-US" sz="2800" dirty="0"/>
          </a:p>
        </p:txBody>
      </p:sp>
      <p:graphicFrame>
        <p:nvGraphicFramePr>
          <p:cNvPr id="3" name="Table 2">
            <a:extLst>
              <a:ext uri="{FF2B5EF4-FFF2-40B4-BE49-F238E27FC236}">
                <a16:creationId xmlns:a16="http://schemas.microsoft.com/office/drawing/2014/main" id="{69A81483-0ECB-2A2D-7249-BC425980BB59}"/>
              </a:ext>
            </a:extLst>
          </p:cNvPr>
          <p:cNvGraphicFramePr>
            <a:graphicFrameLocks noGrp="1"/>
          </p:cNvGraphicFramePr>
          <p:nvPr/>
        </p:nvGraphicFramePr>
        <p:xfrm>
          <a:off x="395357" y="1319566"/>
          <a:ext cx="8394264" cy="5360358"/>
        </p:xfrm>
        <a:graphic>
          <a:graphicData uri="http://schemas.openxmlformats.org/drawingml/2006/table">
            <a:tbl>
              <a:tblPr firstRow="1" bandRow="1">
                <a:tableStyleId>{5C22544A-7EE6-4342-B048-85BDC9FD1C3A}</a:tableStyleId>
              </a:tblPr>
              <a:tblGrid>
                <a:gridCol w="4197132">
                  <a:extLst>
                    <a:ext uri="{9D8B030D-6E8A-4147-A177-3AD203B41FA5}">
                      <a16:colId xmlns:a16="http://schemas.microsoft.com/office/drawing/2014/main" val="1459707398"/>
                    </a:ext>
                  </a:extLst>
                </a:gridCol>
                <a:gridCol w="4197132">
                  <a:extLst>
                    <a:ext uri="{9D8B030D-6E8A-4147-A177-3AD203B41FA5}">
                      <a16:colId xmlns:a16="http://schemas.microsoft.com/office/drawing/2014/main" val="545322425"/>
                    </a:ext>
                  </a:extLst>
                </a:gridCol>
              </a:tblGrid>
              <a:tr h="3094031">
                <a:tc>
                  <a:txBody>
                    <a:bodyPr/>
                    <a:lstStyle/>
                    <a:p>
                      <a:pPr eaLnBrk="1" hangingPunct="1">
                        <a:defRPr/>
                      </a:pPr>
                      <a:r>
                        <a:rPr lang="en-US" sz="2000" dirty="0">
                          <a:solidFill>
                            <a:schemeClr val="tx1"/>
                          </a:solidFill>
                          <a:latin typeface="Calibri" panose="020F0502020204030204" pitchFamily="34" charset="0"/>
                          <a:cs typeface="Calibri" panose="020F0502020204030204" pitchFamily="34" charset="0"/>
                        </a:rPr>
                        <a:t>1. Support healthful eating patterns</a:t>
                      </a:r>
                    </a:p>
                    <a:p>
                      <a:pPr marL="342900"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Emphasize eating a variety of nutrient dense foods in appropriate portions to:</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individualized BP, glycemic and lipid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and maintain body </a:t>
                      </a:r>
                      <a:r>
                        <a:rPr lang="en-US" sz="2000" b="0" dirty="0" err="1">
                          <a:solidFill>
                            <a:schemeClr val="tx1"/>
                          </a:solidFill>
                          <a:latin typeface="Calibri" panose="020F0502020204030204" pitchFamily="34" charset="0"/>
                          <a:cs typeface="Calibri" panose="020F0502020204030204" pitchFamily="34" charset="0"/>
                        </a:rPr>
                        <a:t>wt</a:t>
                      </a:r>
                      <a:r>
                        <a:rPr lang="en-US" sz="2000" b="0" dirty="0">
                          <a:solidFill>
                            <a:schemeClr val="tx1"/>
                          </a:solidFill>
                          <a:latin typeface="Calibri" panose="020F0502020204030204" pitchFamily="34" charset="0"/>
                          <a:cs typeface="Calibri" panose="020F0502020204030204" pitchFamily="34" charset="0"/>
                        </a:rPr>
                        <a:t>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Delay and/or prevent complications</a:t>
                      </a:r>
                    </a:p>
                  </a:txBody>
                  <a:tcPr>
                    <a:solidFill>
                      <a:schemeClr val="bg1">
                        <a:lumMod val="95000"/>
                      </a:schemeClr>
                    </a:solidFill>
                  </a:tcPr>
                </a:tc>
                <a:tc>
                  <a:txBody>
                    <a:bodyPr/>
                    <a:lstStyle/>
                    <a:p>
                      <a:pPr marL="0" indent="0"/>
                      <a:r>
                        <a:rPr lang="en-US" sz="2000" dirty="0">
                          <a:solidFill>
                            <a:schemeClr val="tx1"/>
                          </a:solidFill>
                          <a:latin typeface="Calibri" panose="020F0502020204030204" pitchFamily="34" charset="0"/>
                          <a:cs typeface="Calibri" panose="020F0502020204030204" pitchFamily="34" charset="0"/>
                        </a:rPr>
                        <a:t>2. Individualize nutrition care based on: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Personal and cultural preferences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Health literacy and numeracy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Access to healthful foods</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Willingness and ability to make behavioral changes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Barriers to Change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2618131358"/>
                  </a:ext>
                </a:extLst>
              </a:tr>
              <a:tr h="2220918">
                <a:tc>
                  <a:txBody>
                    <a:bodyPr/>
                    <a:lstStyle/>
                    <a:p>
                      <a:pPr eaLnBrk="1" hangingPunct="1">
                        <a:defRPr/>
                      </a:pPr>
                      <a:r>
                        <a:rPr lang="en-US" sz="2000" b="1" i="0" dirty="0">
                          <a:solidFill>
                            <a:srgbClr val="7030A0"/>
                          </a:solidFill>
                          <a:latin typeface="Calibri" panose="020F0502020204030204" pitchFamily="34" charset="0"/>
                          <a:cs typeface="Calibri" panose="020F0502020204030204" pitchFamily="34" charset="0"/>
                        </a:rPr>
                        <a:t>3. Maintain pleasure of eating. </a:t>
                      </a:r>
                      <a:br>
                        <a:rPr lang="en-US" sz="2000" b="1" i="0" dirty="0">
                          <a:solidFill>
                            <a:srgbClr val="7030A0"/>
                          </a:solidFill>
                          <a:latin typeface="Calibri" panose="020F0502020204030204" pitchFamily="34" charset="0"/>
                          <a:cs typeface="Calibri" panose="020F0502020204030204" pitchFamily="34" charset="0"/>
                        </a:rPr>
                      </a:br>
                      <a:r>
                        <a:rPr lang="en-US" sz="2000" b="0" i="0" dirty="0">
                          <a:solidFill>
                            <a:srgbClr val="7030A0"/>
                          </a:solidFill>
                          <a:latin typeface="Calibri" panose="020F0502020204030204" pitchFamily="34" charset="0"/>
                          <a:cs typeface="Calibri" panose="020F0502020204030204" pitchFamily="34" charset="0"/>
                        </a:rPr>
                        <a:t>Provide positive, nonjudgmental messages about food</a:t>
                      </a:r>
                    </a:p>
                    <a:p>
                      <a:pPr marL="342900" indent="-342900" eaLnBrk="1" hangingPunct="1">
                        <a:buFont typeface="Arial" panose="020B0604020202020204" pitchFamily="34" charset="0"/>
                        <a:buChar char="•"/>
                        <a:defRPr/>
                      </a:pPr>
                      <a:r>
                        <a:rPr lang="en-US" sz="2000" b="0" i="0" dirty="0">
                          <a:solidFill>
                            <a:srgbClr val="7030A0"/>
                          </a:solidFill>
                          <a:latin typeface="Calibri" panose="020F0502020204030204" pitchFamily="34" charset="0"/>
                          <a:cs typeface="Calibri" panose="020F0502020204030204" pitchFamily="34" charset="0"/>
                        </a:rPr>
                        <a:t>Limit food choices only when backed by science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alibri" panose="020F0502020204030204" pitchFamily="34" charset="0"/>
                          <a:cs typeface="Calibri" panose="020F0502020204030204" pitchFamily="34" charset="0"/>
                        </a:rPr>
                        <a:t>4. Provide practical tools for day-to-day healthy meal planning</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739152291"/>
                  </a:ext>
                </a:extLst>
              </a:tr>
            </a:tbl>
          </a:graphicData>
        </a:graphic>
      </p:graphicFrame>
      <p:pic>
        <p:nvPicPr>
          <p:cNvPr id="4" name="Picture 3">
            <a:extLst>
              <a:ext uri="{FF2B5EF4-FFF2-40B4-BE49-F238E27FC236}">
                <a16:creationId xmlns:a16="http://schemas.microsoft.com/office/drawing/2014/main" id="{0A3F5F58-C9F4-7666-313A-1E1DBE44B39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358463264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72081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Actos and Avandia, (TZD’s) associated with edema</a:t>
            </a:r>
          </a:p>
          <a:p>
            <a:pPr eaLnBrk="1" hangingPunct="1">
              <a:defRPr/>
            </a:pPr>
            <a:r>
              <a:rPr lang="en-US" sz="2800" dirty="0"/>
              <a:t>Blood sugars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82144633"/>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13  </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8" name="Oval 7">
            <a:extLst>
              <a:ext uri="{FF2B5EF4-FFF2-40B4-BE49-F238E27FC236}">
                <a16:creationId xmlns:a16="http://schemas.microsoft.com/office/drawing/2014/main" id="{B8CE9BDA-7632-4719-BF24-285A47B0966C}"/>
              </a:ext>
            </a:extLst>
          </p:cNvPr>
          <p:cNvSpPr/>
          <p:nvPr/>
        </p:nvSpPr>
        <p:spPr>
          <a:xfrm>
            <a:off x="381000" y="3657600"/>
            <a:ext cx="6248400" cy="11049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0618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91400" y="1295400"/>
            <a:ext cx="1689685" cy="2200275"/>
          </a:xfrm>
          <a:prstGeom prst="rect">
            <a:avLst/>
          </a:prstGeom>
        </p:spPr>
      </p:pic>
      <p:sp>
        <p:nvSpPr>
          <p:cNvPr id="27650" name="Rectangle 2"/>
          <p:cNvSpPr>
            <a:spLocks noGrp="1" noChangeArrowheads="1"/>
          </p:cNvSpPr>
          <p:nvPr>
            <p:ph type="title"/>
          </p:nvPr>
        </p:nvSpPr>
        <p:spPr>
          <a:xfrm>
            <a:off x="457200" y="381000"/>
            <a:ext cx="8458200" cy="914400"/>
          </a:xfrm>
        </p:spPr>
        <p:txBody>
          <a:bodyPr/>
          <a:lstStyle/>
          <a:p>
            <a:pPr eaLnBrk="1" hangingPunct="1"/>
            <a:r>
              <a:rPr lang="en-US" sz="4000" dirty="0"/>
              <a:t>Thyroid Disease and Diabetes</a:t>
            </a:r>
          </a:p>
        </p:txBody>
      </p:sp>
      <p:sp>
        <p:nvSpPr>
          <p:cNvPr id="1028099" name="Rectangle 3"/>
          <p:cNvSpPr>
            <a:spLocks noGrp="1" noChangeArrowheads="1"/>
          </p:cNvSpPr>
          <p:nvPr>
            <p:ph type="body" idx="1"/>
          </p:nvPr>
        </p:nvSpPr>
        <p:spPr>
          <a:xfrm>
            <a:off x="457200" y="1371600"/>
            <a:ext cx="7162800" cy="5486400"/>
          </a:xfrm>
        </p:spPr>
        <p:txBody>
          <a:bodyPr>
            <a:normAutofit fontScale="92500" lnSpcReduction="10000"/>
          </a:bodyPr>
          <a:lstStyle/>
          <a:p>
            <a:pPr eaLnBrk="1" hangingPunct="1">
              <a:defRPr/>
            </a:pPr>
            <a:r>
              <a:rPr lang="en-US" sz="2600" dirty="0">
                <a:solidFill>
                  <a:srgbClr val="0070C0"/>
                </a:solidFill>
              </a:rPr>
              <a:t>15 to 30% of people w/ diabetes &amp; their siblings or parents are likely to develop thyroid disease</a:t>
            </a:r>
          </a:p>
          <a:p>
            <a:r>
              <a:rPr lang="en-US" sz="2600" dirty="0"/>
              <a:t>Up to 60 percent of those with thyroid disease are unaware of their condition.</a:t>
            </a:r>
          </a:p>
          <a:p>
            <a:r>
              <a:rPr lang="en-US" sz="2600" dirty="0"/>
              <a:t>Women are 5-8x’s more likely than men to have thyroid problems.</a:t>
            </a:r>
          </a:p>
          <a:p>
            <a:pPr eaLnBrk="1" hangingPunct="1">
              <a:defRPr/>
            </a:pPr>
            <a:r>
              <a:rPr lang="en-US" sz="2600" dirty="0"/>
              <a:t>Check TSH on Type 1 &amp; 2 annually or if indicated.</a:t>
            </a:r>
          </a:p>
          <a:p>
            <a:pPr>
              <a:defRPr/>
            </a:pPr>
            <a:r>
              <a:rPr lang="en-US" sz="2800" dirty="0"/>
              <a:t>Hashimoto’s thyroiditis – autoimmune thyroid</a:t>
            </a:r>
          </a:p>
          <a:p>
            <a:pPr lvl="1">
              <a:defRPr/>
            </a:pPr>
            <a:r>
              <a:rPr lang="en-US" sz="2800" dirty="0"/>
              <a:t>most common cause of hypothyroidism w/ dm </a:t>
            </a:r>
          </a:p>
          <a:p>
            <a:pPr lvl="1">
              <a:defRPr/>
            </a:pPr>
            <a:r>
              <a:rPr lang="en-US" sz="3000" dirty="0"/>
              <a:t>Associated with:</a:t>
            </a:r>
          </a:p>
          <a:p>
            <a:pPr lvl="2">
              <a:defRPr/>
            </a:pPr>
            <a:r>
              <a:rPr lang="en-US" sz="2400" dirty="0"/>
              <a:t>Elevated cholesterol levels</a:t>
            </a:r>
          </a:p>
          <a:p>
            <a:pPr lvl="2">
              <a:defRPr/>
            </a:pPr>
            <a:r>
              <a:rPr lang="en-US" sz="2400" dirty="0"/>
              <a:t>Increased risk of CV disease</a:t>
            </a:r>
          </a:p>
          <a:p>
            <a:pPr lvl="2">
              <a:defRPr/>
            </a:pPr>
            <a:r>
              <a:rPr lang="en-US" sz="2400" dirty="0"/>
              <a:t>Weight gain</a:t>
            </a:r>
          </a:p>
          <a:p>
            <a:pPr algn="r">
              <a:buNone/>
              <a:defRPr/>
            </a:pPr>
            <a:r>
              <a:rPr lang="en-US" sz="1500" i="1" dirty="0"/>
              <a:t>AACE Website</a:t>
            </a:r>
          </a:p>
          <a:p>
            <a:pPr algn="r" eaLnBrk="1" hangingPunct="1">
              <a:buFont typeface="Wingdings" panose="05000000000000000000" pitchFamily="2" charset="2"/>
              <a:buNone/>
              <a:defRPr/>
            </a:pPr>
            <a:endParaRPr lang="en-US" sz="1800" i="1" dirty="0"/>
          </a:p>
        </p:txBody>
      </p:sp>
    </p:spTree>
    <p:custDataLst>
      <p:tags r:id="rId1"/>
    </p:custDataLst>
    <p:extLst>
      <p:ext uri="{BB962C8B-B14F-4D97-AF65-F5344CB8AC3E}">
        <p14:creationId xmlns:p14="http://schemas.microsoft.com/office/powerpoint/2010/main" val="371047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1754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52093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a:t>
            </a:r>
            <a:r>
              <a:rPr lang="en-US" dirty="0" err="1"/>
              <a:t>basaglar</a:t>
            </a:r>
            <a:r>
              <a:rPr lang="en-US" dirty="0"/>
              <a:t> by 10 units</a:t>
            </a:r>
          </a:p>
          <a:p>
            <a:pPr>
              <a:lnSpc>
                <a:spcPct val="120000"/>
              </a:lnSpc>
            </a:pPr>
            <a:r>
              <a:rPr lang="en-US" dirty="0"/>
              <a:t>Stop sitagliptin</a:t>
            </a:r>
          </a:p>
          <a:p>
            <a:pPr>
              <a:lnSpc>
                <a:spcPct val="120000"/>
              </a:lnSpc>
            </a:pPr>
            <a:r>
              <a:rPr lang="en-US" dirty="0">
                <a:solidFill>
                  <a:srgbClr val="0070C0"/>
                </a:solidFill>
              </a:rPr>
              <a:t>Continue pioglitazone (Actos)</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36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a:bodyPr>
          <a:lstStyle/>
          <a:p>
            <a:r>
              <a:rPr lang="en-US" i="1" dirty="0"/>
              <a:t>Non-Alcoholic</a:t>
            </a:r>
            <a:r>
              <a:rPr lang="en-US" dirty="0"/>
              <a:t> Steatosis Disease</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NAFLD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938992"/>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Non-Alcoholic Fatty Liver Disease (NAFLD)</a:t>
            </a:r>
          </a:p>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(MAFLD)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278348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62934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fontScale="90000"/>
          </a:bodyPr>
          <a:lstStyle/>
          <a:p>
            <a:r>
              <a:rPr lang="en-US" dirty="0"/>
              <a:t>Fatty 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NAFLD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2"/>
            <a:endParaRPr lang="en-US" sz="2400" dirty="0">
              <a:solidFill>
                <a:srgbClr val="383636"/>
              </a:solidFill>
              <a:ea typeface="Calibri" panose="020F0502020204030204" pitchFamily="34" charset="0"/>
              <a:cs typeface="Calibri" panose="020F0502020204030204" pitchFamily="34" charset="0"/>
            </a:endParaRP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EA3F195-B379-A66B-A37F-4831656D8E50}"/>
              </a:ext>
            </a:extLst>
          </p:cNvPr>
          <p:cNvSpPr txBox="1"/>
          <p:nvPr/>
        </p:nvSpPr>
        <p:spPr>
          <a:xfrm>
            <a:off x="5410200" y="3312343"/>
            <a:ext cx="3429000" cy="830997"/>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*Non-Alcoholic Steatohepatitis (NASH)</a:t>
            </a:r>
          </a:p>
        </p:txBody>
      </p:sp>
      <p:sp>
        <p:nvSpPr>
          <p:cNvPr id="14" name="TextBox 13">
            <a:extLst>
              <a:ext uri="{FF2B5EF4-FFF2-40B4-BE49-F238E27FC236}">
                <a16:creationId xmlns:a16="http://schemas.microsoft.com/office/drawing/2014/main" id="{AAC88B66-38E2-49B9-D5DD-29E835454D2D}"/>
              </a:ext>
            </a:extLst>
          </p:cNvPr>
          <p:cNvSpPr txBox="1"/>
          <p:nvPr/>
        </p:nvSpPr>
        <p:spPr>
          <a:xfrm>
            <a:off x="5029199" y="4244262"/>
            <a:ext cx="4114801" cy="2308324"/>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Gastroenterologist norm</a:t>
            </a:r>
          </a:p>
          <a:p>
            <a:r>
              <a:rPr lang="en-US" dirty="0">
                <a:solidFill>
                  <a:srgbClr val="0070C0"/>
                </a:solidFill>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ALT 29-33 men</a:t>
            </a:r>
          </a:p>
          <a:p>
            <a:r>
              <a:rPr lang="en-US" sz="2400" dirty="0">
                <a:solidFill>
                  <a:srgbClr val="0070C0"/>
                </a:solidFill>
                <a:latin typeface="Calibri" panose="020F0502020204030204" pitchFamily="34" charset="0"/>
                <a:cs typeface="Calibri" panose="020F0502020204030204" pitchFamily="34" charset="0"/>
              </a:rPr>
              <a:t>         ALT 19-25 women </a:t>
            </a: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78693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15406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D303-42B2-48DF-AF28-BDDA714BD383}"/>
              </a:ext>
            </a:extLst>
          </p:cNvPr>
          <p:cNvSpPr>
            <a:spLocks noGrp="1"/>
          </p:cNvSpPr>
          <p:nvPr>
            <p:ph type="title"/>
          </p:nvPr>
        </p:nvSpPr>
        <p:spPr/>
        <p:txBody>
          <a:bodyPr/>
          <a:lstStyle/>
          <a:p>
            <a:r>
              <a:rPr lang="en-US" dirty="0"/>
              <a:t>Stages of Liver Failure</a:t>
            </a:r>
          </a:p>
        </p:txBody>
      </p:sp>
      <p:sp>
        <p:nvSpPr>
          <p:cNvPr id="3" name="Content Placeholder 2">
            <a:extLst>
              <a:ext uri="{FF2B5EF4-FFF2-40B4-BE49-F238E27FC236}">
                <a16:creationId xmlns:a16="http://schemas.microsoft.com/office/drawing/2014/main" id="{08F59FB5-1048-472E-90C8-7F62FE824ACC}"/>
              </a:ext>
            </a:extLst>
          </p:cNvPr>
          <p:cNvSpPr>
            <a:spLocks noGrp="1"/>
          </p:cNvSpPr>
          <p:nvPr>
            <p:ph sz="quarter" idx="1"/>
          </p:nvPr>
        </p:nvSpPr>
        <p:spPr/>
        <p:txBody>
          <a:bodyPr>
            <a:normAutofit fontScale="92500" lnSpcReduction="10000"/>
          </a:bodyPr>
          <a:lstStyle/>
          <a:p>
            <a:r>
              <a:rPr lang="en-US" dirty="0"/>
              <a:t>NAFLD – nonalcoholic fatty liver disease</a:t>
            </a:r>
          </a:p>
          <a:p>
            <a:pPr lvl="1"/>
            <a:r>
              <a:rPr lang="en-US" sz="2800" dirty="0"/>
              <a:t>NAFL – simple fatty liver, doesn’t usually progress to cause liver damage</a:t>
            </a:r>
          </a:p>
          <a:p>
            <a:pPr lvl="1"/>
            <a:r>
              <a:rPr lang="en-US" dirty="0"/>
              <a:t>NASH or </a:t>
            </a:r>
            <a:r>
              <a:rPr lang="en-US" dirty="0">
                <a:highlight>
                  <a:srgbClr val="FFFF00"/>
                </a:highlight>
              </a:rPr>
              <a:t>MASH</a:t>
            </a:r>
            <a:r>
              <a:rPr lang="en-US" dirty="0"/>
              <a:t> nonalcoholic / metabolic steatohepatitis</a:t>
            </a:r>
          </a:p>
          <a:p>
            <a:pPr lvl="2"/>
            <a:r>
              <a:rPr lang="en-US" sz="2800" dirty="0"/>
              <a:t>Liver inflammation and cell damage. </a:t>
            </a:r>
          </a:p>
          <a:p>
            <a:pPr lvl="2"/>
            <a:r>
              <a:rPr lang="en-US" sz="2800" dirty="0"/>
              <a:t>Can cause fibrosis, scarring</a:t>
            </a:r>
          </a:p>
          <a:p>
            <a:pPr lvl="2"/>
            <a:r>
              <a:rPr lang="en-US" sz="3200" dirty="0">
                <a:solidFill>
                  <a:schemeClr val="accent2">
                    <a:lumMod val="50000"/>
                  </a:schemeClr>
                </a:solidFill>
              </a:rPr>
              <a:t>Leading cause of hepatocellular carcinoma and liver transplants (ADA)</a:t>
            </a:r>
          </a:p>
          <a:p>
            <a:r>
              <a:rPr lang="en-US" dirty="0"/>
              <a:t>Cirrhosis – degeneration of cells, inflammation, fibrous thickening </a:t>
            </a:r>
          </a:p>
          <a:p>
            <a:r>
              <a:rPr lang="en-US" dirty="0"/>
              <a:t>End-stage liver disease &amp; Liver Cancer</a:t>
            </a:r>
          </a:p>
        </p:txBody>
      </p:sp>
      <p:sp>
        <p:nvSpPr>
          <p:cNvPr id="7" name="TextBox 6">
            <a:extLst>
              <a:ext uri="{FF2B5EF4-FFF2-40B4-BE49-F238E27FC236}">
                <a16:creationId xmlns:a16="http://schemas.microsoft.com/office/drawing/2014/main" id="{2C7C73DD-41B0-4A79-A25C-BF978477E1EB}"/>
              </a:ext>
            </a:extLst>
          </p:cNvPr>
          <p:cNvSpPr txBox="1"/>
          <p:nvPr/>
        </p:nvSpPr>
        <p:spPr>
          <a:xfrm>
            <a:off x="485775" y="5997714"/>
            <a:ext cx="8534400" cy="707886"/>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https://liverfoundation.org/for-patients/about-the-liver/the-progression-of-liver-disease/#fibrosis-scarring</a:t>
            </a:r>
          </a:p>
        </p:txBody>
      </p:sp>
    </p:spTree>
    <p:extLst>
      <p:ext uri="{BB962C8B-B14F-4D97-AF65-F5344CB8AC3E}">
        <p14:creationId xmlns:p14="http://schemas.microsoft.com/office/powerpoint/2010/main" val="23064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46D1-E72A-5FDD-831A-9EC908E017EE}"/>
              </a:ext>
            </a:extLst>
          </p:cNvPr>
          <p:cNvSpPr>
            <a:spLocks noGrp="1"/>
          </p:cNvSpPr>
          <p:nvPr>
            <p:ph type="title"/>
          </p:nvPr>
        </p:nvSpPr>
        <p:spPr>
          <a:xfrm>
            <a:off x="457200" y="228599"/>
            <a:ext cx="8229600" cy="1100295"/>
          </a:xfrm>
        </p:spPr>
        <p:txBody>
          <a:bodyPr>
            <a:noAutofit/>
          </a:bodyPr>
          <a:lstStyle/>
          <a:p>
            <a:r>
              <a:rPr lang="en-US" sz="3600" dirty="0"/>
              <a:t>Nonalcoholic Fatty Liver Disease and Nonalcoholic Steatohepatitis Screening</a:t>
            </a:r>
          </a:p>
        </p:txBody>
      </p:sp>
      <p:sp>
        <p:nvSpPr>
          <p:cNvPr id="3" name="Content Placeholder 2">
            <a:extLst>
              <a:ext uri="{FF2B5EF4-FFF2-40B4-BE49-F238E27FC236}">
                <a16:creationId xmlns:a16="http://schemas.microsoft.com/office/drawing/2014/main" id="{BED548B7-CCD3-A660-943C-A09FFF1F3B79}"/>
              </a:ext>
            </a:extLst>
          </p:cNvPr>
          <p:cNvSpPr>
            <a:spLocks noGrp="1"/>
          </p:cNvSpPr>
          <p:nvPr>
            <p:ph sz="quarter" idx="1"/>
          </p:nvPr>
        </p:nvSpPr>
        <p:spPr>
          <a:xfrm>
            <a:off x="4670273" y="1524000"/>
            <a:ext cx="4041648" cy="4800600"/>
          </a:xfrm>
        </p:spPr>
        <p:txBody>
          <a:bodyPr>
            <a:normAutofit fontScale="92500" lnSpcReduction="10000"/>
          </a:bodyPr>
          <a:lstStyle/>
          <a:p>
            <a:pPr>
              <a:lnSpc>
                <a:spcPct val="120000"/>
              </a:lnSpc>
            </a:pPr>
            <a:r>
              <a:rPr lang="en-US" dirty="0"/>
              <a:t>S</a:t>
            </a:r>
            <a:r>
              <a:rPr lang="en-US" sz="3200" dirty="0"/>
              <a:t>creen and provide risk stratification for clinically significant liver fibrosis </a:t>
            </a:r>
            <a:r>
              <a:rPr lang="en-US" dirty="0"/>
              <a:t>using  </a:t>
            </a:r>
          </a:p>
          <a:p>
            <a:pPr>
              <a:lnSpc>
                <a:spcPct val="120000"/>
              </a:lnSpc>
            </a:pPr>
            <a:r>
              <a:rPr lang="en-US" dirty="0"/>
              <a:t>Calculated fibrosis-4 index (FIB-4) (derived from age, ALT, AST, and platelets </a:t>
            </a:r>
          </a:p>
          <a:p>
            <a:pPr>
              <a:lnSpc>
                <a:spcPct val="120000"/>
              </a:lnSpc>
            </a:pPr>
            <a:endParaRPr lang="en-US" dirty="0"/>
          </a:p>
        </p:txBody>
      </p:sp>
      <p:sp>
        <p:nvSpPr>
          <p:cNvPr id="4" name="Content Placeholder 3">
            <a:extLst>
              <a:ext uri="{FF2B5EF4-FFF2-40B4-BE49-F238E27FC236}">
                <a16:creationId xmlns:a16="http://schemas.microsoft.com/office/drawing/2014/main" id="{25A64696-C775-1BDF-BAF6-85BF523BD6EF}"/>
              </a:ext>
            </a:extLst>
          </p:cNvPr>
          <p:cNvSpPr>
            <a:spLocks noGrp="1"/>
          </p:cNvSpPr>
          <p:nvPr>
            <p:ph sz="quarter" idx="2"/>
          </p:nvPr>
        </p:nvSpPr>
        <p:spPr>
          <a:xfrm>
            <a:off x="491532" y="1524000"/>
            <a:ext cx="4041648" cy="4937760"/>
          </a:xfrm>
        </p:spPr>
        <p:txBody>
          <a:bodyPr>
            <a:normAutofit fontScale="92500" lnSpcReduction="10000"/>
          </a:bodyPr>
          <a:lstStyle/>
          <a:p>
            <a:pPr>
              <a:lnSpc>
                <a:spcPct val="120000"/>
              </a:lnSpc>
            </a:pPr>
            <a:r>
              <a:rPr lang="en-US" dirty="0"/>
              <a:t>Screen adults with type 2 diabetes or prediabetes</a:t>
            </a:r>
          </a:p>
          <a:p>
            <a:pPr lvl="1">
              <a:lnSpc>
                <a:spcPct val="120000"/>
              </a:lnSpc>
            </a:pPr>
            <a:r>
              <a:rPr lang="en-US" dirty="0"/>
              <a:t>particularly those with BMI 30 + </a:t>
            </a:r>
          </a:p>
          <a:p>
            <a:pPr lvl="1">
              <a:lnSpc>
                <a:spcPct val="120000"/>
              </a:lnSpc>
            </a:pPr>
            <a:r>
              <a:rPr lang="en-US" dirty="0"/>
              <a:t>cardiometabolic risk factors or established CV disease </a:t>
            </a:r>
          </a:p>
          <a:p>
            <a:pPr lvl="1">
              <a:lnSpc>
                <a:spcPct val="120000"/>
              </a:lnSpc>
            </a:pPr>
            <a:r>
              <a:rPr lang="en-US" dirty="0"/>
              <a:t>even if normal liver enzymes.</a:t>
            </a:r>
          </a:p>
          <a:p>
            <a:pPr lvl="1">
              <a:lnSpc>
                <a:spcPct val="120000"/>
              </a:lnSpc>
            </a:pPr>
            <a:endParaRPr lang="en-US" dirty="0"/>
          </a:p>
          <a:p>
            <a:endParaRPr lang="en-US" dirty="0"/>
          </a:p>
        </p:txBody>
      </p:sp>
      <p:pic>
        <p:nvPicPr>
          <p:cNvPr id="5" name="Picture 4">
            <a:extLst>
              <a:ext uri="{FF2B5EF4-FFF2-40B4-BE49-F238E27FC236}">
                <a16:creationId xmlns:a16="http://schemas.microsoft.com/office/drawing/2014/main" id="{32C4DAE6-6CDE-05B7-138E-3CE011D28748}"/>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0086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155513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A9A26DC0-C2EB-5ABC-CAA4-16E33268EFF7}"/>
              </a:ext>
            </a:extLst>
          </p:cNvPr>
          <p:cNvSpPr>
            <a:spLocks noGrp="1"/>
          </p:cNvSpPr>
          <p:nvPr>
            <p:ph type="title"/>
          </p:nvPr>
        </p:nvSpPr>
        <p:spPr>
          <a:xfrm>
            <a:off x="457200" y="152400"/>
            <a:ext cx="8229600" cy="990600"/>
          </a:xfrm>
        </p:spPr>
        <p:txBody>
          <a:bodyPr/>
          <a:lstStyle/>
          <a:p>
            <a:r>
              <a:rPr lang="en-US" dirty="0"/>
              <a:t>Screening for Fibrosis Risk</a:t>
            </a:r>
          </a:p>
        </p:txBody>
      </p:sp>
      <p:pic>
        <p:nvPicPr>
          <p:cNvPr id="2050" name="Picture 2" descr="A proposed algorithm for risk stratification in individuals with nonalcoholic fatty liver disease (NAFLD) or nonalcoholic steatohepatitis (NASH). NFS, NAFLD fibrosis score created by a group of experts that included American Diabetes Association representatives. Reprinted from Kanwal et al. (64).">
            <a:extLst>
              <a:ext uri="{FF2B5EF4-FFF2-40B4-BE49-F238E27FC236}">
                <a16:creationId xmlns:a16="http://schemas.microsoft.com/office/drawing/2014/main" id="{ABAE77C9-9CBA-4016-8825-D815D22BADC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57714" y="1219200"/>
            <a:ext cx="7379392" cy="5257800"/>
          </a:xfrm>
          <a:prstGeom prst="rect">
            <a:avLst/>
          </a:prstGeom>
          <a:solidFill>
            <a:srgbClr val="FFFFFF"/>
          </a:solidFill>
        </p:spPr>
      </p:pic>
      <p:sp>
        <p:nvSpPr>
          <p:cNvPr id="2" name="TextBox 1">
            <a:extLst>
              <a:ext uri="{FF2B5EF4-FFF2-40B4-BE49-F238E27FC236}">
                <a16:creationId xmlns:a16="http://schemas.microsoft.com/office/drawing/2014/main" id="{FB2B8298-0161-387D-44E0-40D7AA1E9D4F}"/>
              </a:ext>
            </a:extLst>
          </p:cNvPr>
          <p:cNvSpPr txBox="1"/>
          <p:nvPr/>
        </p:nvSpPr>
        <p:spPr>
          <a:xfrm>
            <a:off x="685800" y="4495800"/>
            <a:ext cx="2286000" cy="1938992"/>
          </a:xfrm>
          <a:prstGeom prst="rect">
            <a:avLst/>
          </a:prstGeom>
          <a:noFill/>
        </p:spPr>
        <p:txBody>
          <a:bodyPr wrap="square" rtlCol="0">
            <a:spAutoFit/>
          </a:bodyPr>
          <a:lstStyle/>
          <a:p>
            <a:r>
              <a:rPr lang="en-US"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Goal of screening is to identify if on a disease path to cirrhosis</a:t>
            </a:r>
            <a:r>
              <a:rPr lang="en-US" b="1"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44FBC25E-B905-9592-3049-A4C5EC0D9C49}"/>
              </a:ext>
            </a:extLst>
          </p:cNvPr>
          <p:cNvPicPr>
            <a:picLocks noChangeAspect="1"/>
          </p:cNvPicPr>
          <p:nvPr/>
        </p:nvPicPr>
        <p:blipFill>
          <a:blip r:embed="rId3"/>
          <a:stretch>
            <a:fillRect/>
          </a:stretch>
        </p:blipFill>
        <p:spPr>
          <a:xfrm>
            <a:off x="532521" y="6342221"/>
            <a:ext cx="2439279" cy="359313"/>
          </a:xfrm>
          <a:prstGeom prst="rect">
            <a:avLst/>
          </a:prstGeom>
        </p:spPr>
      </p:pic>
    </p:spTree>
    <p:extLst>
      <p:ext uri="{BB962C8B-B14F-4D97-AF65-F5344CB8AC3E}">
        <p14:creationId xmlns:p14="http://schemas.microsoft.com/office/powerpoint/2010/main" val="14476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18933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A3F25-8B20-D626-4703-923BF113B6BB}"/>
              </a:ext>
            </a:extLst>
          </p:cNvPr>
          <p:cNvSpPr>
            <a:spLocks noGrp="1"/>
          </p:cNvSpPr>
          <p:nvPr>
            <p:ph type="title"/>
          </p:nvPr>
        </p:nvSpPr>
        <p:spPr>
          <a:xfrm>
            <a:off x="457200" y="228600"/>
            <a:ext cx="8229600" cy="914400"/>
          </a:xfrm>
        </p:spPr>
        <p:txBody>
          <a:bodyPr anchor="b">
            <a:normAutofit fontScale="90000"/>
          </a:bodyPr>
          <a:lstStyle/>
          <a:p>
            <a:pPr>
              <a:lnSpc>
                <a:spcPct val="90000"/>
              </a:lnSpc>
            </a:pPr>
            <a:r>
              <a:rPr lang="en-US" sz="3700" dirty="0">
                <a:effectLst/>
              </a:rPr>
              <a:t>Question: What does a Liver Elastography reveal?</a:t>
            </a:r>
            <a:endParaRPr lang="en-US" sz="3700" dirty="0"/>
          </a:p>
        </p:txBody>
      </p:sp>
      <p:sp>
        <p:nvSpPr>
          <p:cNvPr id="5" name="Content Placeholder 4">
            <a:extLst>
              <a:ext uri="{FF2B5EF4-FFF2-40B4-BE49-F238E27FC236}">
                <a16:creationId xmlns:a16="http://schemas.microsoft.com/office/drawing/2014/main" id="{73A847BB-6DB9-7ACB-C2CF-C4C04F6AE3A7}"/>
              </a:ext>
            </a:extLst>
          </p:cNvPr>
          <p:cNvSpPr>
            <a:spLocks noGrp="1"/>
          </p:cNvSpPr>
          <p:nvPr>
            <p:ph sz="quarter" idx="1"/>
          </p:nvPr>
        </p:nvSpPr>
        <p:spPr>
          <a:xfrm>
            <a:off x="457200" y="1219200"/>
            <a:ext cx="4041648" cy="4937760"/>
          </a:xfrm>
        </p:spPr>
        <p:txBody>
          <a:bodyPr>
            <a:normAutofit/>
          </a:bodyPr>
          <a:lstStyle/>
          <a:p>
            <a:pPr marL="0" marR="0" indent="0">
              <a:spcBef>
                <a:spcPts val="0"/>
              </a:spcBef>
              <a:spcAft>
                <a:spcPts val="600"/>
              </a:spcAft>
              <a:buNone/>
            </a:pPr>
            <a:r>
              <a:rPr lang="en-US" sz="2200" dirty="0">
                <a:effectLst/>
              </a:rPr>
              <a:t>The provider is sending JR for a Liver Elastography or FibroScan test since JR has elevated ALT and AST levels along with an elevated Fib-4 score.  Which of the following are measured during this liver ultrasound procedure?</a:t>
            </a:r>
          </a:p>
          <a:p>
            <a:pPr marL="342900" marR="0" lvl="0" indent="-342900">
              <a:spcBef>
                <a:spcPts val="0"/>
              </a:spcBef>
              <a:spcAft>
                <a:spcPts val="600"/>
              </a:spcAft>
              <a:buFont typeface="+mj-lt"/>
              <a:buAutoNum type="alphaUcPeriod"/>
            </a:pPr>
            <a:r>
              <a:rPr lang="en-US" sz="2200" dirty="0">
                <a:effectLst/>
              </a:rPr>
              <a:t>Liver diameter and density.</a:t>
            </a:r>
          </a:p>
          <a:p>
            <a:pPr marL="342900" marR="0" lvl="0" indent="-342900">
              <a:spcBef>
                <a:spcPts val="0"/>
              </a:spcBef>
              <a:spcAft>
                <a:spcPts val="600"/>
              </a:spcAft>
              <a:buFont typeface="+mj-lt"/>
              <a:buAutoNum type="alphaUcPeriod"/>
            </a:pPr>
            <a:r>
              <a:rPr lang="en-US" sz="2200" dirty="0">
                <a:effectLst/>
              </a:rPr>
              <a:t>Liver scarring and ductal health.</a:t>
            </a:r>
          </a:p>
          <a:p>
            <a:pPr marL="342900" marR="0" lvl="0" indent="-342900">
              <a:spcBef>
                <a:spcPts val="0"/>
              </a:spcBef>
              <a:spcAft>
                <a:spcPts val="600"/>
              </a:spcAft>
              <a:buFont typeface="+mj-lt"/>
              <a:buAutoNum type="alphaUcPeriod"/>
            </a:pPr>
            <a:r>
              <a:rPr lang="en-US" sz="2200" dirty="0">
                <a:effectLst/>
              </a:rPr>
              <a:t>Hepatocyte density and distribution.</a:t>
            </a:r>
          </a:p>
          <a:p>
            <a:pPr marL="342900" marR="0" lvl="0" indent="-342900">
              <a:spcBef>
                <a:spcPts val="0"/>
              </a:spcBef>
              <a:spcAft>
                <a:spcPts val="600"/>
              </a:spcAft>
              <a:buFont typeface="+mj-lt"/>
              <a:buAutoNum type="alphaUcPeriod"/>
            </a:pPr>
            <a:r>
              <a:rPr lang="en-US" sz="2200" dirty="0">
                <a:effectLst/>
              </a:rPr>
              <a:t>Liver stiffness and fat density.</a:t>
            </a:r>
          </a:p>
          <a:p>
            <a:pPr marL="0" marR="0" indent="0">
              <a:lnSpc>
                <a:spcPct val="90000"/>
              </a:lnSpc>
              <a:spcBef>
                <a:spcPts val="0"/>
              </a:spcBef>
              <a:spcAft>
                <a:spcPts val="600"/>
              </a:spcAft>
              <a:buNone/>
            </a:pPr>
            <a:endParaRPr lang="en-US" sz="2200" dirty="0">
              <a:effectLst/>
            </a:endParaRPr>
          </a:p>
        </p:txBody>
      </p:sp>
      <p:pic>
        <p:nvPicPr>
          <p:cNvPr id="7" name="Picture 6" descr="Puzzles in brain">
            <a:extLst>
              <a:ext uri="{FF2B5EF4-FFF2-40B4-BE49-F238E27FC236}">
                <a16:creationId xmlns:a16="http://schemas.microsoft.com/office/drawing/2014/main" id="{2D788CCE-E9A1-3411-7F54-364E97F534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51" r="14512" b="-3"/>
          <a:stretch/>
        </p:blipFill>
        <p:spPr>
          <a:xfrm>
            <a:off x="4632198" y="1216152"/>
            <a:ext cx="4041648" cy="4937760"/>
          </a:xfrm>
          <a:prstGeom prst="rect">
            <a:avLst/>
          </a:prstGeom>
          <a:noFill/>
        </p:spPr>
      </p:pic>
      <p:sp>
        <p:nvSpPr>
          <p:cNvPr id="2" name="Oval 1">
            <a:extLst>
              <a:ext uri="{FF2B5EF4-FFF2-40B4-BE49-F238E27FC236}">
                <a16:creationId xmlns:a16="http://schemas.microsoft.com/office/drawing/2014/main" id="{A509D7CD-38CD-61A6-4F18-4886A617C22E}"/>
              </a:ext>
            </a:extLst>
          </p:cNvPr>
          <p:cNvSpPr/>
          <p:nvPr/>
        </p:nvSpPr>
        <p:spPr>
          <a:xfrm>
            <a:off x="457200" y="5410200"/>
            <a:ext cx="3886200"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44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6" name="Picture 5">
            <a:extLst>
              <a:ext uri="{FF2B5EF4-FFF2-40B4-BE49-F238E27FC236}">
                <a16:creationId xmlns:a16="http://schemas.microsoft.com/office/drawing/2014/main" id="{E0D2608E-A5F7-8F06-1D40-BD0B378D28EF}"/>
              </a:ext>
            </a:extLst>
          </p:cNvPr>
          <p:cNvPicPr>
            <a:picLocks noChangeAspect="1"/>
          </p:cNvPicPr>
          <p:nvPr/>
        </p:nvPicPr>
        <p:blipFill>
          <a:blip r:embed="rId6"/>
          <a:stretch>
            <a:fillRect/>
          </a:stretch>
        </p:blipFill>
        <p:spPr>
          <a:xfrm>
            <a:off x="5278990" y="6273508"/>
            <a:ext cx="3582281" cy="527681"/>
          </a:xfrm>
          <a:prstGeom prst="rect">
            <a:avLst/>
          </a:prstGeom>
        </p:spPr>
      </p:pic>
    </p:spTree>
    <p:custDataLst>
      <p:tags r:id="rId1"/>
    </p:custDataLst>
    <p:extLst>
      <p:ext uri="{BB962C8B-B14F-4D97-AF65-F5344CB8AC3E}">
        <p14:creationId xmlns:p14="http://schemas.microsoft.com/office/powerpoint/2010/main" val="37987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50C77-26B2-6E88-981D-8ED812E14A07}"/>
              </a:ext>
            </a:extLst>
          </p:cNvPr>
          <p:cNvSpPr>
            <a:spLocks noGrp="1"/>
          </p:cNvSpPr>
          <p:nvPr>
            <p:ph type="title"/>
          </p:nvPr>
        </p:nvSpPr>
        <p:spPr/>
        <p:txBody>
          <a:bodyPr/>
          <a:lstStyle/>
          <a:p>
            <a:r>
              <a:rPr lang="en-US" dirty="0"/>
              <a:t>Steatosis Interventions</a:t>
            </a:r>
          </a:p>
        </p:txBody>
      </p:sp>
      <p:sp>
        <p:nvSpPr>
          <p:cNvPr id="5" name="Content Placeholder 4">
            <a:extLst>
              <a:ext uri="{FF2B5EF4-FFF2-40B4-BE49-F238E27FC236}">
                <a16:creationId xmlns:a16="http://schemas.microsoft.com/office/drawing/2014/main" id="{F9102ADF-A2C2-F4DD-2235-A71CDC9608A4}"/>
              </a:ext>
            </a:extLst>
          </p:cNvPr>
          <p:cNvSpPr>
            <a:spLocks noGrp="1"/>
          </p:cNvSpPr>
          <p:nvPr>
            <p:ph sz="quarter" idx="1"/>
          </p:nvPr>
        </p:nvSpPr>
        <p:spPr/>
        <p:txBody>
          <a:bodyPr/>
          <a:lstStyle/>
          <a:p>
            <a:r>
              <a:rPr lang="en-US" dirty="0"/>
              <a:t>Nutrition</a:t>
            </a:r>
          </a:p>
          <a:p>
            <a:pPr lvl="1"/>
            <a:r>
              <a:rPr lang="en-US" dirty="0"/>
              <a:t>Weight loss goal of 5-10% or more</a:t>
            </a:r>
          </a:p>
          <a:p>
            <a:pPr lvl="1"/>
            <a:r>
              <a:rPr lang="en-US" dirty="0"/>
              <a:t>Mediterranean Diet</a:t>
            </a:r>
          </a:p>
          <a:p>
            <a:pPr lvl="1"/>
            <a:r>
              <a:rPr lang="en-US" dirty="0"/>
              <a:t>Avoid alcohol</a:t>
            </a:r>
          </a:p>
          <a:p>
            <a:pPr lvl="1"/>
            <a:r>
              <a:rPr lang="en-US" dirty="0"/>
              <a:t>Decrease processed foods, meats and sugary foods.</a:t>
            </a:r>
          </a:p>
          <a:p>
            <a:pPr lvl="1"/>
            <a:r>
              <a:rPr lang="en-US" dirty="0"/>
              <a:t>Increase vegetables and other high fiber foods.</a:t>
            </a:r>
          </a:p>
        </p:txBody>
      </p:sp>
      <p:sp>
        <p:nvSpPr>
          <p:cNvPr id="6" name="Content Placeholder 5">
            <a:extLst>
              <a:ext uri="{FF2B5EF4-FFF2-40B4-BE49-F238E27FC236}">
                <a16:creationId xmlns:a16="http://schemas.microsoft.com/office/drawing/2014/main" id="{9A60002F-7640-8D9A-6301-1DFF973DC55D}"/>
              </a:ext>
            </a:extLst>
          </p:cNvPr>
          <p:cNvSpPr>
            <a:spLocks noGrp="1"/>
          </p:cNvSpPr>
          <p:nvPr>
            <p:ph sz="quarter" idx="2"/>
          </p:nvPr>
        </p:nvSpPr>
        <p:spPr/>
        <p:txBody>
          <a:bodyPr/>
          <a:lstStyle/>
          <a:p>
            <a:r>
              <a:rPr lang="en-US" sz="2800" dirty="0"/>
              <a:t>Move more – including aerobic activity and strength training.</a:t>
            </a:r>
          </a:p>
          <a:p>
            <a:r>
              <a:rPr lang="en-US" sz="2800" dirty="0"/>
              <a:t>Close follow-up and ongoing monitoring</a:t>
            </a:r>
          </a:p>
          <a:p>
            <a:r>
              <a:rPr lang="en-US" sz="2800" dirty="0"/>
              <a:t>Can be associated with worsening  renal function</a:t>
            </a:r>
          </a:p>
          <a:p>
            <a:endParaRPr lang="en-US" dirty="0"/>
          </a:p>
        </p:txBody>
      </p:sp>
      <p:pic>
        <p:nvPicPr>
          <p:cNvPr id="2" name="Picture 1">
            <a:extLst>
              <a:ext uri="{FF2B5EF4-FFF2-40B4-BE49-F238E27FC236}">
                <a16:creationId xmlns:a16="http://schemas.microsoft.com/office/drawing/2014/main" id="{DA961BBE-5EA5-59A3-B048-02E86171F21B}"/>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101168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NAFLD and NASH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8700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06298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p:txBody>
          <a:bodyPr>
            <a:normAutofit fontScale="90000"/>
          </a:bodyPr>
          <a:lstStyle/>
          <a:p>
            <a:r>
              <a:rPr lang="en-US" dirty="0"/>
              <a:t>NEW Bone Health Recommendations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0" y="1219200"/>
            <a:ext cx="6400800" cy="5638800"/>
          </a:xfrm>
        </p:spPr>
        <p:txBody>
          <a:bodyPr>
            <a:normAutofit fontScale="92500" lnSpcReduction="20000"/>
          </a:bodyPr>
          <a:lstStyle/>
          <a:p>
            <a:r>
              <a:rPr lang="en-US" dirty="0"/>
              <a:t>Diabetes associated with increased fractures</a:t>
            </a:r>
          </a:p>
          <a:p>
            <a:r>
              <a:rPr lang="en-US" dirty="0"/>
              <a:t>Take preventive action:</a:t>
            </a:r>
          </a:p>
          <a:p>
            <a:pPr lvl="1"/>
            <a:r>
              <a:rPr lang="en-US" dirty="0"/>
              <a:t>For high-risk older adults (aged &gt;65 years) and younger individuals with multiple risk factors.</a:t>
            </a:r>
          </a:p>
          <a:p>
            <a:pPr lvl="2"/>
            <a:r>
              <a:rPr lang="en-US" sz="2400" dirty="0"/>
              <a:t>Monitor bone mineral density using dual-energy X-ray absorptiometry every 2–3 years.</a:t>
            </a:r>
          </a:p>
          <a:p>
            <a:pPr lvl="1"/>
            <a:r>
              <a:rPr lang="en-US" dirty="0"/>
              <a:t>Avoid medications that increase fractures in high risk</a:t>
            </a:r>
          </a:p>
          <a:p>
            <a:pPr lvl="1"/>
            <a:r>
              <a:rPr lang="en-US" dirty="0"/>
              <a:t>Problem solve to prevent falls</a:t>
            </a:r>
          </a:p>
          <a:p>
            <a:pPr lvl="1"/>
            <a:r>
              <a:rPr lang="en-US" dirty="0"/>
              <a:t>Adequate calcium and vita D intake</a:t>
            </a:r>
          </a:p>
          <a:p>
            <a:pPr lvl="1"/>
            <a:r>
              <a:rPr lang="en-US" dirty="0"/>
              <a:t>Consider antiresorptive meds, osteoanabolic agents for those with low bone mineral density score.</a:t>
            </a:r>
          </a:p>
          <a:p>
            <a:pPr marL="274320" lvl="1" indent="0">
              <a:buNone/>
            </a:pPr>
            <a:endParaRPr lang="en-US" dirty="0"/>
          </a:p>
        </p:txBody>
      </p:sp>
      <p:pic>
        <p:nvPicPr>
          <p:cNvPr id="4" name="Picture 3">
            <a:extLst>
              <a:ext uri="{FF2B5EF4-FFF2-40B4-BE49-F238E27FC236}">
                <a16:creationId xmlns:a16="http://schemas.microsoft.com/office/drawing/2014/main" id="{B3EF36E2-EC9D-A9A0-6744-F5CE33C2BB51}"/>
              </a:ext>
            </a:extLst>
          </p:cNvPr>
          <p:cNvPicPr>
            <a:picLocks noChangeAspect="1"/>
          </p:cNvPicPr>
          <p:nvPr/>
        </p:nvPicPr>
        <p:blipFill>
          <a:blip r:embed="rId2"/>
          <a:stretch>
            <a:fillRect/>
          </a:stretch>
        </p:blipFill>
        <p:spPr>
          <a:xfrm>
            <a:off x="438912" y="6405576"/>
            <a:ext cx="4053261" cy="323973"/>
          </a:xfrm>
          <a:prstGeom prst="rect">
            <a:avLst/>
          </a:prstGeom>
        </p:spPr>
      </p:pic>
      <p:pic>
        <p:nvPicPr>
          <p:cNvPr id="6" name="Picture 5">
            <a:extLst>
              <a:ext uri="{FF2B5EF4-FFF2-40B4-BE49-F238E27FC236}">
                <a16:creationId xmlns:a16="http://schemas.microsoft.com/office/drawing/2014/main" id="{4C226493-A0C8-B774-E147-0B87A50B5455}"/>
              </a:ext>
            </a:extLst>
          </p:cNvPr>
          <p:cNvPicPr>
            <a:picLocks noChangeAspect="1"/>
          </p:cNvPicPr>
          <p:nvPr/>
        </p:nvPicPr>
        <p:blipFill>
          <a:blip r:embed="rId3"/>
          <a:stretch>
            <a:fillRect/>
          </a:stretch>
        </p:blipFill>
        <p:spPr>
          <a:xfrm>
            <a:off x="6909338" y="1371600"/>
            <a:ext cx="1777462" cy="2590800"/>
          </a:xfrm>
          <a:prstGeom prst="rect">
            <a:avLst/>
          </a:prstGeom>
        </p:spPr>
      </p:pic>
    </p:spTree>
    <p:extLst>
      <p:ext uri="{BB962C8B-B14F-4D97-AF65-F5344CB8AC3E}">
        <p14:creationId xmlns:p14="http://schemas.microsoft.com/office/powerpoint/2010/main" val="300129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38EB-5156-9300-3ADB-B236DCE233A7}"/>
              </a:ext>
            </a:extLst>
          </p:cNvPr>
          <p:cNvSpPr>
            <a:spLocks noGrp="1"/>
          </p:cNvSpPr>
          <p:nvPr>
            <p:ph type="title"/>
          </p:nvPr>
        </p:nvSpPr>
        <p:spPr/>
        <p:txBody>
          <a:bodyPr/>
          <a:lstStyle/>
          <a:p>
            <a:r>
              <a:rPr lang="en-US" dirty="0"/>
              <a:t>Risk Factors for Fracture</a:t>
            </a:r>
          </a:p>
        </p:txBody>
      </p:sp>
      <p:sp>
        <p:nvSpPr>
          <p:cNvPr id="3" name="Content Placeholder 2">
            <a:extLst>
              <a:ext uri="{FF2B5EF4-FFF2-40B4-BE49-F238E27FC236}">
                <a16:creationId xmlns:a16="http://schemas.microsoft.com/office/drawing/2014/main" id="{23EDB7D7-C848-E98D-1571-8CA5E311302A}"/>
              </a:ext>
            </a:extLst>
          </p:cNvPr>
          <p:cNvSpPr>
            <a:spLocks noGrp="1"/>
          </p:cNvSpPr>
          <p:nvPr>
            <p:ph sz="quarter" idx="1"/>
          </p:nvPr>
        </p:nvSpPr>
        <p:spPr/>
        <p:txBody>
          <a:bodyPr>
            <a:normAutofit fontScale="92500" lnSpcReduction="20000"/>
          </a:bodyPr>
          <a:lstStyle/>
          <a:p>
            <a:r>
              <a:rPr lang="en-US" dirty="0"/>
              <a:t>General risk factors</a:t>
            </a:r>
          </a:p>
          <a:p>
            <a:pPr lvl="1"/>
            <a:r>
              <a:rPr lang="en-US" dirty="0"/>
              <a:t>Prior osteoporosis fracture</a:t>
            </a:r>
          </a:p>
          <a:p>
            <a:pPr lvl="1"/>
            <a:r>
              <a:rPr lang="en-US" dirty="0"/>
              <a:t>Age &gt; 65 years</a:t>
            </a:r>
          </a:p>
          <a:p>
            <a:pPr lvl="1"/>
            <a:r>
              <a:rPr lang="en-US" dirty="0"/>
              <a:t>Low BMI</a:t>
            </a:r>
          </a:p>
          <a:p>
            <a:pPr lvl="1"/>
            <a:r>
              <a:rPr lang="en-US" dirty="0"/>
              <a:t>Sex</a:t>
            </a:r>
          </a:p>
          <a:p>
            <a:pPr lvl="1"/>
            <a:r>
              <a:rPr lang="en-US" dirty="0"/>
              <a:t>Malabsorption</a:t>
            </a:r>
          </a:p>
          <a:p>
            <a:pPr lvl="1"/>
            <a:r>
              <a:rPr lang="en-US" dirty="0"/>
              <a:t>Recurrent falls</a:t>
            </a:r>
          </a:p>
          <a:p>
            <a:pPr lvl="1"/>
            <a:r>
              <a:rPr lang="en-US" dirty="0"/>
              <a:t>Glucocorticoid use</a:t>
            </a:r>
          </a:p>
          <a:p>
            <a:pPr lvl="1"/>
            <a:r>
              <a:rPr lang="en-US" dirty="0"/>
              <a:t>Family history</a:t>
            </a:r>
          </a:p>
          <a:p>
            <a:pPr lvl="1"/>
            <a:r>
              <a:rPr lang="en-US" dirty="0"/>
              <a:t>Alcohol /tobacco abuse</a:t>
            </a:r>
          </a:p>
          <a:p>
            <a:pPr lvl="1"/>
            <a:r>
              <a:rPr lang="en-US" dirty="0"/>
              <a:t>Rheumatoid arthritis</a:t>
            </a:r>
          </a:p>
          <a:p>
            <a:pPr lvl="1"/>
            <a:endParaRPr lang="en-US" dirty="0"/>
          </a:p>
        </p:txBody>
      </p:sp>
      <p:sp>
        <p:nvSpPr>
          <p:cNvPr id="4" name="Content Placeholder 3">
            <a:extLst>
              <a:ext uri="{FF2B5EF4-FFF2-40B4-BE49-F238E27FC236}">
                <a16:creationId xmlns:a16="http://schemas.microsoft.com/office/drawing/2014/main" id="{6308FAB7-78AD-7242-7505-06C4055B8D9D}"/>
              </a:ext>
            </a:extLst>
          </p:cNvPr>
          <p:cNvSpPr>
            <a:spLocks noGrp="1"/>
          </p:cNvSpPr>
          <p:nvPr>
            <p:ph sz="quarter" idx="2"/>
          </p:nvPr>
        </p:nvSpPr>
        <p:spPr/>
        <p:txBody>
          <a:bodyPr>
            <a:normAutofit fontScale="92500" lnSpcReduction="20000"/>
          </a:bodyPr>
          <a:lstStyle/>
          <a:p>
            <a:r>
              <a:rPr lang="en-US" dirty="0"/>
              <a:t>Diabetes Specific Risk Factors</a:t>
            </a:r>
          </a:p>
          <a:p>
            <a:pPr lvl="1"/>
            <a:r>
              <a:rPr lang="en-US" dirty="0"/>
              <a:t>Lumbar spine or hip T-score ≤ -2.0</a:t>
            </a:r>
          </a:p>
          <a:p>
            <a:pPr lvl="1"/>
            <a:r>
              <a:rPr lang="en-US" dirty="0"/>
              <a:t>Frequent hypoglycemia</a:t>
            </a:r>
          </a:p>
          <a:p>
            <a:pPr lvl="1"/>
            <a:r>
              <a:rPr lang="en-US" dirty="0"/>
              <a:t>Diabetes &gt;10 years</a:t>
            </a:r>
          </a:p>
          <a:p>
            <a:pPr lvl="1"/>
            <a:r>
              <a:rPr lang="en-US" dirty="0">
                <a:solidFill>
                  <a:srgbClr val="0070C0"/>
                </a:solidFill>
              </a:rPr>
              <a:t>Diabetes meds: TZDs or sulfonylureas, insulin</a:t>
            </a:r>
          </a:p>
          <a:p>
            <a:pPr lvl="1"/>
            <a:r>
              <a:rPr lang="en-US" dirty="0"/>
              <a:t>A1C &gt; 8%</a:t>
            </a:r>
          </a:p>
          <a:p>
            <a:pPr lvl="1"/>
            <a:r>
              <a:rPr lang="en-US" dirty="0"/>
              <a:t>Peripheral autonomic neuropathy</a:t>
            </a:r>
          </a:p>
          <a:p>
            <a:pPr lvl="1"/>
            <a:r>
              <a:rPr lang="en-US" dirty="0"/>
              <a:t>Retinopathy and nephropathy</a:t>
            </a:r>
          </a:p>
        </p:txBody>
      </p:sp>
      <p:pic>
        <p:nvPicPr>
          <p:cNvPr id="5" name="Picture 4">
            <a:extLst>
              <a:ext uri="{FF2B5EF4-FFF2-40B4-BE49-F238E27FC236}">
                <a16:creationId xmlns:a16="http://schemas.microsoft.com/office/drawing/2014/main" id="{0EC34907-55E0-7A24-7B1E-CFEF2ACEDB3A}"/>
              </a:ext>
            </a:extLst>
          </p:cNvPr>
          <p:cNvPicPr>
            <a:picLocks noChangeAspect="1"/>
          </p:cNvPicPr>
          <p:nvPr/>
        </p:nvPicPr>
        <p:blipFill>
          <a:blip r:embed="rId2"/>
          <a:stretch>
            <a:fillRect/>
          </a:stretch>
        </p:blipFill>
        <p:spPr>
          <a:xfrm>
            <a:off x="685800" y="6063775"/>
            <a:ext cx="4053261" cy="323973"/>
          </a:xfrm>
          <a:prstGeom prst="rect">
            <a:avLst/>
          </a:prstGeom>
        </p:spPr>
      </p:pic>
      <p:sp>
        <p:nvSpPr>
          <p:cNvPr id="6" name="TextBox 5">
            <a:extLst>
              <a:ext uri="{FF2B5EF4-FFF2-40B4-BE49-F238E27FC236}">
                <a16:creationId xmlns:a16="http://schemas.microsoft.com/office/drawing/2014/main" id="{0184E1CE-7E15-3D7D-C4D4-41839709DEF6}"/>
              </a:ext>
            </a:extLst>
          </p:cNvPr>
          <p:cNvSpPr txBox="1"/>
          <p:nvPr/>
        </p:nvSpPr>
        <p:spPr>
          <a:xfrm>
            <a:off x="5486400" y="5928278"/>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www. DiabetesEd.net</a:t>
            </a:r>
          </a:p>
        </p:txBody>
      </p:sp>
    </p:spTree>
    <p:extLst>
      <p:ext uri="{BB962C8B-B14F-4D97-AF65-F5344CB8AC3E}">
        <p14:creationId xmlns:p14="http://schemas.microsoft.com/office/powerpoint/2010/main" val="8513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5275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fontScale="90000"/>
          </a:bodyPr>
          <a:lstStyle/>
          <a:p>
            <a:r>
              <a:rPr lang="en-US" dirty="0"/>
              <a:t>EV Dental, Eye, Kidney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4834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type 1 diabetes lack the ability to produce insulin to counteract the liver’s effects </a:t>
            </a:r>
          </a:p>
          <a:p>
            <a:r>
              <a:rPr lang="en-US" sz="1800" dirty="0">
                <a:solidFill>
                  <a:srgbClr val="000000"/>
                </a:solidFill>
              </a:rPr>
              <a:t>In people with type 2 diabetes, there may not be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14</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Oval 3">
            <a:extLst>
              <a:ext uri="{FF2B5EF4-FFF2-40B4-BE49-F238E27FC236}">
                <a16:creationId xmlns:a16="http://schemas.microsoft.com/office/drawing/2014/main" id="{1C3A0FE3-4717-4D12-A3AD-A7E20E0C8FD5}"/>
              </a:ext>
            </a:extLst>
          </p:cNvPr>
          <p:cNvSpPr/>
          <p:nvPr/>
        </p:nvSpPr>
        <p:spPr>
          <a:xfrm>
            <a:off x="423041" y="2133600"/>
            <a:ext cx="7696200" cy="1371600"/>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Tree>
    <p:extLst>
      <p:ext uri="{BB962C8B-B14F-4D97-AF65-F5344CB8AC3E}">
        <p14:creationId xmlns:p14="http://schemas.microsoft.com/office/powerpoint/2010/main" val="5350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716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569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2814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295400"/>
          </a:xfrm>
        </p:spPr>
        <p:txBody>
          <a:bodyPr>
            <a:normAutofit fontScale="90000"/>
          </a:bodyPr>
          <a:lstStyle/>
          <a:p>
            <a:pPr>
              <a:defRPr/>
            </a:pPr>
            <a:r>
              <a:rPr lang="en-US" dirty="0"/>
              <a:t>Salivary Dysfunction and </a:t>
            </a:r>
            <a:r>
              <a:rPr lang="en-US" dirty="0" err="1"/>
              <a:t>Xerostomia</a:t>
            </a:r>
            <a:r>
              <a:rPr lang="en-US" dirty="0"/>
              <a:t> (dry mouth) in DM</a:t>
            </a:r>
          </a:p>
        </p:txBody>
      </p:sp>
      <p:sp>
        <p:nvSpPr>
          <p:cNvPr id="3" name="Content Placeholder 2"/>
          <p:cNvSpPr>
            <a:spLocks noGrp="1"/>
          </p:cNvSpPr>
          <p:nvPr>
            <p:ph idx="1"/>
          </p:nvPr>
        </p:nvSpPr>
        <p:spPr>
          <a:xfrm>
            <a:off x="457200" y="1676400"/>
            <a:ext cx="8229600" cy="4480560"/>
          </a:xfrm>
        </p:spPr>
        <p:txBody>
          <a:bodyPr/>
          <a:lstStyle/>
          <a:p>
            <a:pPr>
              <a:defRPr/>
            </a:pPr>
            <a:r>
              <a:rPr lang="en-US" dirty="0"/>
              <a:t>Less saliva uptake and excretion = less protection against bacteria</a:t>
            </a:r>
          </a:p>
          <a:p>
            <a:pPr>
              <a:defRPr/>
            </a:pPr>
            <a:r>
              <a:rPr lang="en-US" dirty="0"/>
              <a:t>Hyperglycemia increases glucose levels in saliva, providing medium for bacterial growth- also promotes dry mouth</a:t>
            </a:r>
          </a:p>
          <a:p>
            <a:pPr>
              <a:defRPr/>
            </a:pPr>
            <a:r>
              <a:rPr lang="en-US" dirty="0"/>
              <a:t>Dry mouth increases risk of infection and can alter nutritional intake (due to chewing, swallowing difficulties)</a:t>
            </a:r>
          </a:p>
        </p:txBody>
      </p:sp>
    </p:spTree>
    <p:custDataLst>
      <p:tags r:id="rId1"/>
    </p:custDataLst>
    <p:extLst>
      <p:ext uri="{BB962C8B-B14F-4D97-AF65-F5344CB8AC3E}">
        <p14:creationId xmlns:p14="http://schemas.microsoft.com/office/powerpoint/2010/main" val="171879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Keeping Oral Healthy</a:t>
            </a:r>
          </a:p>
        </p:txBody>
      </p:sp>
      <p:sp>
        <p:nvSpPr>
          <p:cNvPr id="3" name="Content Placeholder 2"/>
          <p:cNvSpPr>
            <a:spLocks noGrp="1"/>
          </p:cNvSpPr>
          <p:nvPr>
            <p:ph idx="1"/>
          </p:nvPr>
        </p:nvSpPr>
        <p:spPr>
          <a:xfrm>
            <a:off x="457200" y="1219200"/>
            <a:ext cx="6172200" cy="5105400"/>
          </a:xfrm>
        </p:spPr>
        <p:txBody>
          <a:bodyPr>
            <a:normAutofit lnSpcReduction="10000"/>
          </a:bodyPr>
          <a:lstStyle/>
          <a:p>
            <a:pPr>
              <a:lnSpc>
                <a:spcPct val="90000"/>
              </a:lnSpc>
              <a:defRPr/>
            </a:pPr>
            <a:r>
              <a:rPr lang="en-US" dirty="0"/>
              <a:t>Oral disease linked with heart disease</a:t>
            </a:r>
          </a:p>
          <a:p>
            <a:pPr eaLnBrk="1" hangingPunct="1">
              <a:lnSpc>
                <a:spcPct val="90000"/>
              </a:lnSpc>
              <a:defRPr/>
            </a:pPr>
            <a:r>
              <a:rPr lang="en-US" dirty="0"/>
              <a:t>Dental exams (every 6 mo’s)</a:t>
            </a:r>
          </a:p>
          <a:p>
            <a:pPr eaLnBrk="1" hangingPunct="1">
              <a:lnSpc>
                <a:spcPct val="90000"/>
              </a:lnSpc>
              <a:defRPr/>
            </a:pPr>
            <a:r>
              <a:rPr lang="en-US" dirty="0"/>
              <a:t>Metabolic control critical</a:t>
            </a:r>
            <a:endParaRPr lang="en-US" i="1" dirty="0"/>
          </a:p>
          <a:p>
            <a:pPr eaLnBrk="1" hangingPunct="1">
              <a:lnSpc>
                <a:spcPct val="90000"/>
              </a:lnSpc>
              <a:defRPr/>
            </a:pPr>
            <a:r>
              <a:rPr lang="en-US" dirty="0"/>
              <a:t>Quit smoking</a:t>
            </a:r>
          </a:p>
          <a:p>
            <a:pPr eaLnBrk="1" hangingPunct="1">
              <a:lnSpc>
                <a:spcPct val="90000"/>
              </a:lnSpc>
              <a:defRPr/>
            </a:pPr>
            <a:r>
              <a:rPr lang="en-US" dirty="0"/>
              <a:t>Brush twice daily and floss daily. </a:t>
            </a:r>
          </a:p>
          <a:p>
            <a:pPr eaLnBrk="1" hangingPunct="1">
              <a:lnSpc>
                <a:spcPct val="90000"/>
              </a:lnSpc>
              <a:defRPr/>
            </a:pPr>
            <a:r>
              <a:rPr lang="en-US" dirty="0"/>
              <a:t>Help access affordable dental care.</a:t>
            </a:r>
          </a:p>
          <a:p>
            <a:pPr eaLnBrk="1" hangingPunct="1">
              <a:lnSpc>
                <a:spcPct val="90000"/>
              </a:lnSpc>
              <a:defRPr/>
            </a:pPr>
            <a:r>
              <a:rPr lang="en-US" dirty="0"/>
              <a:t>Treat infections with </a:t>
            </a:r>
            <a:r>
              <a:rPr lang="en-US" dirty="0" err="1"/>
              <a:t>ATB’x</a:t>
            </a:r>
            <a:r>
              <a:rPr lang="en-US" dirty="0"/>
              <a:t>, can lower A1c by 1-2%. Lowering BG shortens infection.</a:t>
            </a:r>
          </a:p>
          <a:p>
            <a:pPr>
              <a:defRPr/>
            </a:pPr>
            <a:endParaRPr lang="en-US" dirty="0"/>
          </a:p>
        </p:txBody>
      </p:sp>
      <p:pic>
        <p:nvPicPr>
          <p:cNvPr id="174084" name="Picture 4" descr="C:\Users\Beverly\AppData\Local\Microsoft\Windows\Temporary Internet Files\Content.IE5\1H9VBUQG\MCj0197912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600200"/>
            <a:ext cx="2965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160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0666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3400" y="533400"/>
            <a:ext cx="7162800" cy="5686596"/>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24029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15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6" name="Oval 5">
            <a:extLst>
              <a:ext uri="{FF2B5EF4-FFF2-40B4-BE49-F238E27FC236}">
                <a16:creationId xmlns:a16="http://schemas.microsoft.com/office/drawing/2014/main" id="{C6F39ECC-5BEE-4EA9-9F09-5FCC0198C784}"/>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832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600200" y="5258162"/>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25706" y="1219200"/>
            <a:ext cx="6638925" cy="57912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diabetes </a:t>
            </a:r>
            <a:r>
              <a:rPr lang="en-US" sz="2600" dirty="0">
                <a:solidFill>
                  <a:srgbClr val="383636"/>
                </a:solidFill>
                <a:ea typeface="Calibri" panose="020F0502020204030204" pitchFamily="34" charset="0"/>
                <a:cs typeface="Calibri" panose="020F0502020204030204" pitchFamily="34" charset="0"/>
              </a:rPr>
              <a:t>need </a:t>
            </a:r>
            <a:r>
              <a:rPr lang="en-US" sz="2600" b="0" i="0" dirty="0">
                <a:solidFill>
                  <a:srgbClr val="383636"/>
                </a:solidFill>
                <a:effectLst/>
                <a:ea typeface="Calibri" panose="020F0502020204030204" pitchFamily="34" charset="0"/>
                <a:cs typeface="Calibri" panose="020F0502020204030204" pitchFamily="34" charset="0"/>
              </a:rPr>
              <a:t>eye exam before pregnancy and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t>
            </a:r>
            <a:r>
              <a:rPr lang="en-US" sz="2600" dirty="0">
                <a:solidFill>
                  <a:srgbClr val="383636"/>
                </a:solidFill>
                <a:ea typeface="Calibri" panose="020F0502020204030204" pitchFamily="34" charset="0"/>
                <a:cs typeface="Calibri" panose="020F0502020204030204" pitchFamily="34" charset="0"/>
              </a:rPr>
              <a:t>M</a:t>
            </a:r>
            <a:r>
              <a:rPr lang="en-US" sz="2600" b="0" i="0" dirty="0">
                <a:solidFill>
                  <a:srgbClr val="383636"/>
                </a:solidFill>
                <a:effectLst/>
                <a:ea typeface="Calibri" panose="020F0502020204030204" pitchFamily="34" charset="0"/>
                <a:cs typeface="Calibri" panose="020F0502020204030204" pitchFamily="34" charset="0"/>
              </a:rPr>
              <a:t>onitor every trimester and for 1 year postpartum as indicated by the degree of retinopathy.</a:t>
            </a:r>
            <a:endParaRPr lang="en-US" sz="2600" dirty="0">
              <a:ea typeface="Calibri" panose="020F0502020204030204" pitchFamily="34" charset="0"/>
              <a:cs typeface="Calibri" panose="020F0502020204030204" pitchFamily="34" charset="0"/>
            </a:endParaRPr>
          </a:p>
          <a:p>
            <a:pPr lvl="2">
              <a:lnSpc>
                <a:spcPct val="120000"/>
              </a:lnSpc>
            </a:pPr>
            <a:r>
              <a:rPr lang="en-US" sz="2600" dirty="0">
                <a:solidFill>
                  <a:srgbClr val="0070C0"/>
                </a:solidFill>
                <a:ea typeface="Calibri" panose="020F0502020204030204" pitchFamily="34" charset="0"/>
                <a:cs typeface="Calibri" panose="020F0502020204030204" pitchFamily="34" charset="0"/>
              </a:rPr>
              <a:t>*I</a:t>
            </a:r>
            <a:r>
              <a:rPr lang="en-US" sz="2600" b="0" i="0" dirty="0">
                <a:solidFill>
                  <a:srgbClr val="0070C0"/>
                </a:solidFill>
                <a:effectLst/>
                <a:ea typeface="Calibri" panose="020F0502020204030204" pitchFamily="34" charset="0"/>
                <a:cs typeface="Calibri" panose="020F0502020204030204" pitchFamily="34" charset="0"/>
              </a:rPr>
              <a:t>f </a:t>
            </a:r>
            <a:r>
              <a:rPr lang="en-US" sz="2600" b="1" i="0" dirty="0">
                <a:solidFill>
                  <a:srgbClr val="0070C0"/>
                </a:solidFill>
                <a:effectLst/>
                <a:ea typeface="Calibri" panose="020F0502020204030204" pitchFamily="34" charset="0"/>
                <a:cs typeface="Calibri" panose="020F0502020204030204" pitchFamily="34" charset="0"/>
              </a:rPr>
              <a:t>no</a:t>
            </a:r>
            <a:r>
              <a:rPr lang="en-US" sz="2600" b="0" i="0" dirty="0">
                <a:solidFill>
                  <a:srgbClr val="0070C0"/>
                </a:solidFill>
                <a:effectLst/>
                <a:ea typeface="Calibri" panose="020F0502020204030204" pitchFamily="34" charset="0"/>
                <a:cs typeface="Calibri" panose="020F0502020204030204" pitchFamily="34" charset="0"/>
              </a:rPr>
              <a:t> evidence of retinopathy </a:t>
            </a:r>
            <a:r>
              <a:rPr lang="en-US" sz="2600" b="1" i="0" dirty="0">
                <a:solidFill>
                  <a:srgbClr val="0070C0"/>
                </a:solidFill>
                <a:effectLst/>
                <a:ea typeface="Calibri" panose="020F0502020204030204" pitchFamily="34" charset="0"/>
                <a:cs typeface="Calibri" panose="020F0502020204030204" pitchFamily="34" charset="0"/>
              </a:rPr>
              <a:t>and</a:t>
            </a:r>
            <a:r>
              <a:rPr lang="en-US" sz="2600" b="0" i="0" dirty="0">
                <a:solidFill>
                  <a:srgbClr val="0070C0"/>
                </a:solidFill>
                <a:effectLst/>
                <a:ea typeface="Calibri" panose="020F0502020204030204" pitchFamily="34" charset="0"/>
                <a:cs typeface="Calibri" panose="020F0502020204030204" pitchFamily="34" charset="0"/>
              </a:rPr>
              <a:t> glycemic indicators within goal range, then screening every 1–2 years may be considered.</a:t>
            </a:r>
            <a:endParaRPr lang="en-US" sz="2600" dirty="0">
              <a:solidFill>
                <a:srgbClr val="0070C0"/>
              </a:solidFill>
              <a:ea typeface="Calibri" panose="020F0502020204030204" pitchFamily="34" charset="0"/>
              <a:cs typeface="Calibri" panose="020F0502020204030204" pitchFamily="34" charset="0"/>
            </a:endParaRPr>
          </a:p>
          <a:p>
            <a:pPr lvl="1">
              <a:lnSpc>
                <a:spcPct val="120000"/>
              </a:lnSpc>
            </a:pPr>
            <a:r>
              <a:rPr lang="en-US" sz="2300" dirty="0"/>
              <a:t>Appropriate to use retinal photography with remote reading or U.S. FDA of approved </a:t>
            </a:r>
            <a:r>
              <a:rPr lang="en-US" sz="2300" dirty="0">
                <a:solidFill>
                  <a:srgbClr val="0070C0"/>
                </a:solidFill>
              </a:rPr>
              <a:t>artificial intelligence algorithms</a:t>
            </a:r>
            <a:r>
              <a:rPr lang="en-US" sz="2300" dirty="0"/>
              <a:t> to improve access to diabetes retinopathy screening.</a:t>
            </a:r>
          </a:p>
          <a:p>
            <a:pPr lvl="1">
              <a:lnSpc>
                <a:spcPct val="120000"/>
              </a:lnSpc>
            </a:pPr>
            <a:r>
              <a:rPr lang="en-US" sz="2300" dirty="0"/>
              <a:t>Promptly refer people with macular edema, severe non-proliferative disease to  trained specialist.</a:t>
            </a:r>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5" name="Picture 4">
            <a:extLst>
              <a:ext uri="{FF2B5EF4-FFF2-40B4-BE49-F238E27FC236}">
                <a16:creationId xmlns:a16="http://schemas.microsoft.com/office/drawing/2014/main" id="{2BF33783-5EE9-CB27-2D31-6439E0416ECE}"/>
              </a:ext>
            </a:extLst>
          </p:cNvPr>
          <p:cNvPicPr>
            <a:picLocks noChangeAspect="1"/>
          </p:cNvPicPr>
          <p:nvPr/>
        </p:nvPicPr>
        <p:blipFill>
          <a:blip r:embed="rId4"/>
          <a:stretch>
            <a:fillRect/>
          </a:stretch>
        </p:blipFill>
        <p:spPr>
          <a:xfrm>
            <a:off x="5867400" y="6469300"/>
            <a:ext cx="3028938" cy="236300"/>
          </a:xfrm>
          <a:prstGeom prst="rect">
            <a:avLst/>
          </a:prstGeom>
        </p:spPr>
      </p:pic>
    </p:spTree>
    <p:custDataLst>
      <p:tags r:id="rId1"/>
    </p:custDataLst>
    <p:extLst>
      <p:ext uri="{BB962C8B-B14F-4D97-AF65-F5344CB8AC3E}">
        <p14:creationId xmlns:p14="http://schemas.microsoft.com/office/powerpoint/2010/main" val="391524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96AF374-CE8F-AFCA-8A80-592C5D428195}"/>
              </a:ext>
            </a:extLst>
          </p:cNvPr>
          <p:cNvPicPr>
            <a:picLocks noChangeAspect="1"/>
          </p:cNvPicPr>
          <p:nvPr/>
        </p:nvPicPr>
        <p:blipFill>
          <a:blip r:embed="rId5"/>
          <a:stretch>
            <a:fillRect/>
          </a:stretch>
        </p:blipFill>
        <p:spPr>
          <a:xfrm>
            <a:off x="4495800" y="6115427"/>
            <a:ext cx="4454433" cy="513973"/>
          </a:xfrm>
          <a:prstGeom prst="rect">
            <a:avLst/>
          </a:prstGeom>
        </p:spPr>
      </p:pic>
    </p:spTree>
    <p:custDataLst>
      <p:tags r:id="rId1"/>
    </p:custDataLst>
    <p:extLst>
      <p:ext uri="{BB962C8B-B14F-4D97-AF65-F5344CB8AC3E}">
        <p14:creationId xmlns:p14="http://schemas.microsoft.com/office/powerpoint/2010/main" val="31877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a:bodyPr>
          <a:lstStyle/>
          <a:p>
            <a:pPr lvl="1">
              <a:lnSpc>
                <a:spcPct val="110000"/>
              </a:lnSpc>
            </a:pPr>
            <a:r>
              <a:rPr lang="en-US" b="1" dirty="0">
                <a:cs typeface="Calibri" panose="020F0502020204030204" pitchFamily="34" charset="0"/>
              </a:rPr>
              <a:t>Optimize glucose and B/P Control to protect kidneys</a:t>
            </a:r>
          </a:p>
          <a:p>
            <a:pPr lvl="1">
              <a:lnSpc>
                <a:spcPct val="110000"/>
              </a:lnSpc>
            </a:pPr>
            <a:r>
              <a:rPr lang="en-US" dirty="0">
                <a:cs typeface="Calibri" panose="020F0502020204030204" pitchFamily="34" charset="0"/>
              </a:rPr>
              <a:t>Screen Urine Albumin Create ratio (UACR) &amp; GFR</a:t>
            </a:r>
          </a:p>
          <a:p>
            <a:pPr lvl="2">
              <a:lnSpc>
                <a:spcPct val="110000"/>
              </a:lnSpc>
            </a:pPr>
            <a:r>
              <a:rPr lang="en-US" dirty="0">
                <a:cs typeface="Calibri" panose="020F0502020204030204" pitchFamily="34" charset="0"/>
              </a:rPr>
              <a:t>Type 2 at dx then yearly</a:t>
            </a:r>
          </a:p>
          <a:p>
            <a:pPr lvl="2">
              <a:lnSpc>
                <a:spcPct val="110000"/>
              </a:lnSpc>
            </a:pPr>
            <a:r>
              <a:rPr lang="en-US" dirty="0">
                <a:cs typeface="Calibri" panose="020F0502020204030204" pitchFamily="34" charset="0"/>
              </a:rPr>
              <a:t>Type 1 with diabetes for 5 years, then yearly</a:t>
            </a:r>
          </a:p>
          <a:p>
            <a:pPr lvl="2">
              <a:lnSpc>
                <a:spcPct val="110000"/>
              </a:lnSpc>
            </a:pPr>
            <a:r>
              <a:rPr lang="en-US" dirty="0">
                <a:solidFill>
                  <a:srgbClr val="0070C0"/>
                </a:solidFill>
                <a:cs typeface="Calibri" panose="020F0502020204030204" pitchFamily="34" charset="0"/>
              </a:rPr>
              <a:t>If u</a:t>
            </a:r>
            <a:r>
              <a:rPr lang="en-US" b="0" i="0" dirty="0">
                <a:solidFill>
                  <a:srgbClr val="0070C0"/>
                </a:solidFill>
                <a:effectLst/>
                <a:cs typeface="Calibri" panose="020F0502020204030204" pitchFamily="34" charset="0"/>
              </a:rPr>
              <a:t>rinary albumin ≥300 and GFR 30–60 monitor 1-4 times a year to guide therapy. </a:t>
            </a:r>
            <a:endParaRPr lang="en-US" dirty="0">
              <a:solidFill>
                <a:srgbClr val="0070C0"/>
              </a:solidFill>
              <a:cs typeface="Calibri" panose="020F0502020204030204" pitchFamily="34" charset="0"/>
            </a:endParaRPr>
          </a:p>
          <a:p>
            <a:pPr lvl="1"/>
            <a:endParaRPr lang="en-US" dirty="0"/>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EE2AB38C-8F4D-7254-1CA4-6EAAAE1DE7F1}"/>
              </a:ext>
            </a:extLst>
          </p:cNvPr>
          <p:cNvPicPr>
            <a:picLocks noChangeAspect="1"/>
          </p:cNvPicPr>
          <p:nvPr/>
        </p:nvPicPr>
        <p:blipFill>
          <a:blip r:embed="rId5"/>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10474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533400" y="269383"/>
            <a:ext cx="8153400" cy="1143000"/>
          </a:xfrm>
        </p:spPr>
        <p:txBody>
          <a:bodyPr>
            <a:noAutofit/>
          </a:bodyPr>
          <a:lstStyle/>
          <a:p>
            <a:pPr eaLnBrk="1" hangingPunct="1">
              <a:defRPr/>
            </a:pPr>
            <a:r>
              <a:rPr lang="en-US" sz="3600" dirty="0"/>
              <a:t>Definitions of Abnormalities in Albumin Excretion</a:t>
            </a:r>
          </a:p>
        </p:txBody>
      </p:sp>
      <p:sp>
        <p:nvSpPr>
          <p:cNvPr id="139267" name="Rectangle 3"/>
          <p:cNvSpPr>
            <a:spLocks noGrp="1" noChangeArrowheads="1"/>
          </p:cNvSpPr>
          <p:nvPr>
            <p:ph type="body" idx="1"/>
          </p:nvPr>
        </p:nvSpPr>
        <p:spPr>
          <a:xfrm>
            <a:off x="533400" y="1524001"/>
            <a:ext cx="8382000" cy="4876800"/>
          </a:xfrm>
        </p:spPr>
        <p:txBody>
          <a:bodyPr>
            <a:normAutofit/>
          </a:bodyPr>
          <a:lstStyle/>
          <a:p>
            <a:pPr eaLnBrk="1" hangingPunct="1"/>
            <a:r>
              <a:rPr lang="en-US" dirty="0"/>
              <a:t>Urine albumin – creatinine ratio (UACR)</a:t>
            </a:r>
          </a:p>
          <a:p>
            <a:pPr>
              <a:buFont typeface="Wingdings" panose="05000000000000000000" pitchFamily="2" charset="2"/>
              <a:buNone/>
            </a:pPr>
            <a:r>
              <a:rPr lang="en-US" sz="3800" dirty="0"/>
              <a:t>	</a:t>
            </a:r>
            <a:r>
              <a:rPr lang="en-US" sz="2800" u="sng" dirty="0"/>
              <a:t>Category						UACR mg/g  </a:t>
            </a:r>
            <a:endParaRPr lang="en-US" sz="2800" dirty="0"/>
          </a:p>
          <a:p>
            <a:pPr lvl="1"/>
            <a:r>
              <a:rPr lang="en-US" sz="2800" dirty="0"/>
              <a:t>Normal						&lt;30</a:t>
            </a:r>
          </a:p>
          <a:p>
            <a:pPr lvl="1"/>
            <a:r>
              <a:rPr lang="en-US" sz="2800" dirty="0"/>
              <a:t>Moderately increased urinary albumin  	30-299</a:t>
            </a:r>
          </a:p>
          <a:p>
            <a:pPr lvl="1"/>
            <a:r>
              <a:rPr lang="en-US" sz="2800" dirty="0"/>
              <a:t>Severely increased urinary albumin  	&gt;300 </a:t>
            </a:r>
          </a:p>
          <a:p>
            <a:pPr lvl="1" eaLnBrk="1" hangingPunct="1"/>
            <a:r>
              <a:rPr lang="en-US" sz="2400" dirty="0"/>
              <a:t>2</a:t>
            </a:r>
            <a:r>
              <a:rPr lang="en-US" dirty="0"/>
              <a:t> </a:t>
            </a:r>
            <a:r>
              <a:rPr lang="en-US" sz="2400" dirty="0"/>
              <a:t>of 3 tests w/in 3-6 mo abnormal to confirm* </a:t>
            </a:r>
          </a:p>
          <a:p>
            <a:pPr lvl="2">
              <a:lnSpc>
                <a:spcPct val="150000"/>
              </a:lnSpc>
            </a:pPr>
            <a:r>
              <a:rPr lang="en-US" sz="1600" b="0" i="0" dirty="0">
                <a:solidFill>
                  <a:srgbClr val="383636"/>
                </a:solidFill>
                <a:effectLst/>
                <a:latin typeface="Helvetica Neue"/>
              </a:rPr>
              <a:t>*Exercise within 24 h, infection, fever, congestive heart failure, marked hyperglycemia, menstruation, and marked hypertension may elevate UACR independently of kidney damage.</a:t>
            </a:r>
            <a:endParaRPr lang="en-US" sz="2000" dirty="0"/>
          </a:p>
        </p:txBody>
      </p:sp>
      <p:pic>
        <p:nvPicPr>
          <p:cNvPr id="3" name="Picture 2">
            <a:extLst>
              <a:ext uri="{FF2B5EF4-FFF2-40B4-BE49-F238E27FC236}">
                <a16:creationId xmlns:a16="http://schemas.microsoft.com/office/drawing/2014/main" id="{1FE81ABA-28B7-0789-8B45-9F90399D8371}"/>
              </a:ext>
            </a:extLst>
          </p:cNvPr>
          <p:cNvPicPr>
            <a:picLocks noChangeAspect="1"/>
          </p:cNvPicPr>
          <p:nvPr/>
        </p:nvPicPr>
        <p:blipFill>
          <a:blip r:embed="rId4"/>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247128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0FA7-8772-59D5-41CE-DF7A24ABCA21}"/>
              </a:ext>
            </a:extLst>
          </p:cNvPr>
          <p:cNvSpPr>
            <a:spLocks noGrp="1"/>
          </p:cNvSpPr>
          <p:nvPr>
            <p:ph type="title"/>
          </p:nvPr>
        </p:nvSpPr>
        <p:spPr/>
        <p:txBody>
          <a:bodyPr/>
          <a:lstStyle/>
          <a:p>
            <a:r>
              <a:rPr lang="en-US" dirty="0"/>
              <a:t>Optimizing Health - Kidney Disease</a:t>
            </a:r>
          </a:p>
        </p:txBody>
      </p:sp>
      <p:sp>
        <p:nvSpPr>
          <p:cNvPr id="3" name="Content Placeholder 2">
            <a:extLst>
              <a:ext uri="{FF2B5EF4-FFF2-40B4-BE49-F238E27FC236}">
                <a16:creationId xmlns:a16="http://schemas.microsoft.com/office/drawing/2014/main" id="{B800833D-6C24-61ED-B2FD-35B4E815E589}"/>
              </a:ext>
            </a:extLst>
          </p:cNvPr>
          <p:cNvSpPr>
            <a:spLocks noGrp="1"/>
          </p:cNvSpPr>
          <p:nvPr>
            <p:ph sz="quarter" idx="1"/>
          </p:nvPr>
        </p:nvSpPr>
        <p:spPr>
          <a:xfrm>
            <a:off x="457200" y="1219199"/>
            <a:ext cx="8229600" cy="5638801"/>
          </a:xfrm>
        </p:spPr>
        <p:txBody>
          <a:bodyPr>
            <a:normAutofit fontScale="70000" lnSpcReduction="20000"/>
          </a:bodyPr>
          <a:lstStyle/>
          <a:p>
            <a:pPr marL="7" indent="0">
              <a:lnSpc>
                <a:spcPct val="120000"/>
              </a:lnSpc>
              <a:buNone/>
            </a:pPr>
            <a:r>
              <a:rPr lang="en-US" sz="4600" dirty="0"/>
              <a:t>Optimize glucose and B/P to protect kidneys</a:t>
            </a:r>
          </a:p>
          <a:p>
            <a:pPr lvl="2">
              <a:lnSpc>
                <a:spcPct val="120000"/>
              </a:lnSpc>
            </a:pPr>
            <a:r>
              <a:rPr lang="en-US" sz="2900" dirty="0"/>
              <a:t>If UACR &gt; 30 mg/g treat hypertension with ACE or ARB, monitor K+</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people with type 2 diabetes and CKD eGFR ≥20 and urinary albumin ≥200 mg/g.</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cardiovascular risk reduction:</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Use SGLT2 inhibitor (if eGFR is ≥20)</a:t>
            </a:r>
          </a:p>
          <a:p>
            <a:pPr lvl="1">
              <a:lnSpc>
                <a:spcPct val="120000"/>
              </a:lnSpc>
            </a:pPr>
            <a:r>
              <a:rPr lang="en-US" sz="3100" dirty="0">
                <a:solidFill>
                  <a:srgbClr val="383636"/>
                </a:solidFill>
                <a:ea typeface="Calibri" panose="020F0502020204030204" pitchFamily="34" charset="0"/>
                <a:cs typeface="Calibri" panose="020F0502020204030204" pitchFamily="34" charset="0"/>
              </a:rPr>
              <a:t>Use a</a:t>
            </a:r>
            <a:r>
              <a:rPr lang="en-US" sz="3100" b="0" i="0" dirty="0">
                <a:solidFill>
                  <a:srgbClr val="383636"/>
                </a:solidFill>
                <a:effectLst/>
                <a:ea typeface="Calibri" panose="020F0502020204030204" pitchFamily="34" charset="0"/>
                <a:cs typeface="Calibri" panose="020F0502020204030204" pitchFamily="34" charset="0"/>
              </a:rPr>
              <a:t> glucagon-like peptide 1 agonist, </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or a nonsteroidal mineralocorticoid receptor antagonist (if eGFR is ≥25). </a:t>
            </a:r>
          </a:p>
          <a:p>
            <a:pPr lvl="2">
              <a:lnSpc>
                <a:spcPct val="120000"/>
              </a:lnSpc>
            </a:pPr>
            <a:r>
              <a:rPr lang="en-US" sz="2300" b="0" i="0" dirty="0">
                <a:solidFill>
                  <a:srgbClr val="383636"/>
                </a:solidFill>
                <a:effectLst/>
                <a:ea typeface="Calibri" panose="020F0502020204030204" pitchFamily="34" charset="0"/>
                <a:cs typeface="Calibri" panose="020F0502020204030204" pitchFamily="34" charset="0"/>
              </a:rPr>
              <a:t>Potassium levels should be monitored.</a:t>
            </a:r>
          </a:p>
          <a:p>
            <a:pPr>
              <a:lnSpc>
                <a:spcPct val="120000"/>
              </a:lnSpc>
            </a:pPr>
            <a:r>
              <a:rPr lang="en-US" sz="3600" dirty="0">
                <a:ea typeface="Calibri" panose="020F0502020204030204" pitchFamily="34" charset="0"/>
                <a:cs typeface="Calibri" panose="020F0502020204030204" pitchFamily="34" charset="0"/>
              </a:rPr>
              <a:t>Refer to nephrologist if GFR &lt;30</a:t>
            </a:r>
            <a:endParaRPr lang="en-US" dirty="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957D108-CC30-2427-7BBD-16B98C273D74}"/>
              </a:ext>
            </a:extLst>
          </p:cNvPr>
          <p:cNvSpPr txBox="1"/>
          <p:nvPr/>
        </p:nvSpPr>
        <p:spPr>
          <a:xfrm>
            <a:off x="436084" y="5830245"/>
            <a:ext cx="4114800" cy="369332"/>
          </a:xfrm>
          <a:prstGeom prst="rect">
            <a:avLst/>
          </a:prstGeom>
          <a:noFill/>
        </p:spPr>
        <p:txBody>
          <a:bodyPr wrap="square" rtlCol="0">
            <a:spAutoFit/>
          </a:bodyPr>
          <a:lstStyle/>
          <a:p>
            <a:r>
              <a:rPr lang="en-US" dirty="0">
                <a:solidFill>
                  <a:srgbClr val="0070C0"/>
                </a:solidFill>
              </a:rPr>
              <a:t>At higher risk of Hypoglycemia</a:t>
            </a:r>
          </a:p>
        </p:txBody>
      </p:sp>
      <p:pic>
        <p:nvPicPr>
          <p:cNvPr id="5" name="Picture 4">
            <a:extLst>
              <a:ext uri="{FF2B5EF4-FFF2-40B4-BE49-F238E27FC236}">
                <a16:creationId xmlns:a16="http://schemas.microsoft.com/office/drawing/2014/main" id="{C6B02267-54B7-85FE-FF3B-A4A91622DFD9}"/>
              </a:ext>
            </a:extLst>
          </p:cNvPr>
          <p:cNvPicPr>
            <a:picLocks noChangeAspect="1"/>
          </p:cNvPicPr>
          <p:nvPr/>
        </p:nvPicPr>
        <p:blipFill>
          <a:blip r:embed="rId2"/>
          <a:stretch>
            <a:fillRect/>
          </a:stretch>
        </p:blipFill>
        <p:spPr>
          <a:xfrm>
            <a:off x="4280132" y="6372911"/>
            <a:ext cx="4427784" cy="332689"/>
          </a:xfrm>
          <a:prstGeom prst="rect">
            <a:avLst/>
          </a:prstGeom>
        </p:spPr>
      </p:pic>
    </p:spTree>
    <p:extLst>
      <p:ext uri="{BB962C8B-B14F-4D97-AF65-F5344CB8AC3E}">
        <p14:creationId xmlns:p14="http://schemas.microsoft.com/office/powerpoint/2010/main" val="42232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40676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17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339100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16</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137FB571-073D-4698-AED7-C1996EFDACE8}"/>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9536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F554F7-033C-354F-D22C-D57D286962B8}"/>
              </a:ext>
            </a:extLst>
          </p:cNvPr>
          <p:cNvPicPr>
            <a:picLocks noChangeAspect="1"/>
          </p:cNvPicPr>
          <p:nvPr/>
        </p:nvPicPr>
        <p:blipFill>
          <a:blip r:embed="rId4"/>
          <a:stretch>
            <a:fillRect/>
          </a:stretch>
        </p:blipFill>
        <p:spPr>
          <a:xfrm>
            <a:off x="100336" y="152400"/>
            <a:ext cx="8943328" cy="6182024"/>
          </a:xfrm>
          <a:prstGeom prst="rect">
            <a:avLst/>
          </a:prstGeom>
        </p:spPr>
      </p:pic>
      <p:sp>
        <p:nvSpPr>
          <p:cNvPr id="2" name="TextBox 1">
            <a:extLst>
              <a:ext uri="{FF2B5EF4-FFF2-40B4-BE49-F238E27FC236}">
                <a16:creationId xmlns:a16="http://schemas.microsoft.com/office/drawing/2014/main" id="{E2AE27B1-B5C2-261F-F09E-2ECB0330382F}"/>
              </a:ext>
            </a:extLst>
          </p:cNvPr>
          <p:cNvSpPr txBox="1"/>
          <p:nvPr/>
        </p:nvSpPr>
        <p:spPr>
          <a:xfrm>
            <a:off x="4267200" y="152400"/>
            <a:ext cx="4648200" cy="685800"/>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8297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12515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Nerve disease Screening</a:t>
            </a:r>
          </a:p>
        </p:txBody>
      </p:sp>
      <p:sp>
        <p:nvSpPr>
          <p:cNvPr id="3" name="Content Placeholder 2"/>
          <p:cNvSpPr>
            <a:spLocks noGrp="1"/>
          </p:cNvSpPr>
          <p:nvPr>
            <p:ph sz="quarter" idx="1"/>
          </p:nvPr>
        </p:nvSpPr>
        <p:spPr>
          <a:xfrm>
            <a:off x="457200" y="1219200"/>
            <a:ext cx="5562600" cy="5638799"/>
          </a:xfrm>
        </p:spPr>
        <p:txBody>
          <a:bodyPr>
            <a:normAutofit fontScale="92500" lnSpcReduction="20000"/>
          </a:bodyPr>
          <a:lstStyle/>
          <a:p>
            <a:pPr>
              <a:lnSpc>
                <a:spcPct val="110000"/>
              </a:lnSpc>
            </a:pPr>
            <a:r>
              <a:rPr lang="en-US" dirty="0"/>
              <a:t>Screen all people with diabetes for nerve disease using simple tests, such as pinprick, vibration &amp; monofilament sensation.</a:t>
            </a:r>
          </a:p>
          <a:p>
            <a:pPr lvl="2">
              <a:lnSpc>
                <a:spcPct val="110000"/>
              </a:lnSpc>
            </a:pPr>
            <a:r>
              <a:rPr lang="en-US" sz="2800" dirty="0"/>
              <a:t>Type 2 at diagnosis, then annually</a:t>
            </a:r>
          </a:p>
          <a:p>
            <a:pPr lvl="2">
              <a:lnSpc>
                <a:spcPct val="110000"/>
              </a:lnSpc>
            </a:pPr>
            <a:r>
              <a:rPr lang="en-US" sz="2800" dirty="0"/>
              <a:t>Type 1 diabetes at 5 years, then annually</a:t>
            </a:r>
          </a:p>
          <a:p>
            <a:pPr lvl="1">
              <a:lnSpc>
                <a:spcPct val="110000"/>
              </a:lnSpc>
            </a:pPr>
            <a:r>
              <a:rPr lang="en-US" sz="3000" dirty="0"/>
              <a:t>Glycemic management is the main strategy to prevent or delay the development and progression of neuropathy</a:t>
            </a:r>
            <a:r>
              <a:rPr lang="en-US" sz="3000" b="1" dirty="0"/>
              <a:t>.</a:t>
            </a:r>
          </a:p>
          <a:p>
            <a:pPr lvl="1">
              <a:lnSpc>
                <a:spcPct val="110000"/>
              </a:lnSpc>
            </a:pPr>
            <a:r>
              <a:rPr lang="en-US" dirty="0"/>
              <a:t>Assess and treat to reduce pain and symptoms to improve quality of life.</a:t>
            </a:r>
          </a:p>
        </p:txBody>
      </p:sp>
      <p:pic>
        <p:nvPicPr>
          <p:cNvPr id="4" name="Picture 3"/>
          <p:cNvPicPr>
            <a:picLocks noChangeAspect="1"/>
          </p:cNvPicPr>
          <p:nvPr/>
        </p:nvPicPr>
        <p:blipFill>
          <a:blip r:embed="rId3"/>
          <a:stretch>
            <a:fillRect/>
          </a:stretch>
        </p:blipFill>
        <p:spPr>
          <a:xfrm>
            <a:off x="5993673" y="1219201"/>
            <a:ext cx="2373311" cy="1752599"/>
          </a:xfrm>
          <a:prstGeom prst="rect">
            <a:avLst/>
          </a:prstGeom>
        </p:spPr>
      </p:pic>
      <p:pic>
        <p:nvPicPr>
          <p:cNvPr id="5" name="Picture 4">
            <a:extLst>
              <a:ext uri="{FF2B5EF4-FFF2-40B4-BE49-F238E27FC236}">
                <a16:creationId xmlns:a16="http://schemas.microsoft.com/office/drawing/2014/main" id="{038605EA-ADDE-287E-9385-A2A85FFD8FD7}"/>
              </a:ext>
            </a:extLst>
          </p:cNvPr>
          <p:cNvPicPr>
            <a:picLocks noChangeAspect="1"/>
          </p:cNvPicPr>
          <p:nvPr/>
        </p:nvPicPr>
        <p:blipFill>
          <a:blip r:embed="rId4"/>
          <a:stretch>
            <a:fillRect/>
          </a:stretch>
        </p:blipFill>
        <p:spPr>
          <a:xfrm>
            <a:off x="5562599" y="6475911"/>
            <a:ext cx="3311433" cy="382088"/>
          </a:xfrm>
          <a:prstGeom prst="rect">
            <a:avLst/>
          </a:prstGeom>
        </p:spPr>
      </p:pic>
    </p:spTree>
    <p:custDataLst>
      <p:tags r:id="rId1"/>
    </p:custDataLst>
    <p:extLst>
      <p:ext uri="{BB962C8B-B14F-4D97-AF65-F5344CB8AC3E}">
        <p14:creationId xmlns:p14="http://schemas.microsoft.com/office/powerpoint/2010/main" val="209676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spTree>
    <p:extLst>
      <p:ext uri="{BB962C8B-B14F-4D97-AF65-F5344CB8AC3E}">
        <p14:creationId xmlns:p14="http://schemas.microsoft.com/office/powerpoint/2010/main" val="119031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spTree>
    <p:extLst>
      <p:ext uri="{BB962C8B-B14F-4D97-AF65-F5344CB8AC3E}">
        <p14:creationId xmlns:p14="http://schemas.microsoft.com/office/powerpoint/2010/main" val="56856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24004299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5410200" y="5715000"/>
            <a:ext cx="35123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500" b="1" dirty="0"/>
              <a:t>10 Free Monofilaments</a:t>
            </a:r>
          </a:p>
          <a:p>
            <a:pPr algn="ctr"/>
            <a:r>
              <a:rPr lang="en-US" sz="1500" b="1" dirty="0"/>
              <a:t>www.hrsa.gov/hansensdisease/leap</a:t>
            </a:r>
            <a:r>
              <a:rPr lang="en-US" sz="1500" b="1" dirty="0">
                <a:solidFill>
                  <a:schemeClr val="bg1"/>
                </a:solidFill>
              </a:rPr>
              <a:t>/</a:t>
            </a:r>
            <a:endParaRPr lang="en-US" sz="2100" b="1" dirty="0">
              <a:solidFill>
                <a:schemeClr val="bg1"/>
              </a:solidFill>
            </a:endParaRPr>
          </a:p>
        </p:txBody>
      </p:sp>
    </p:spTree>
    <p:custDataLst>
      <p:tags r:id="rId1"/>
    </p:custDataLst>
    <p:extLst>
      <p:ext uri="{BB962C8B-B14F-4D97-AF65-F5344CB8AC3E}">
        <p14:creationId xmlns:p14="http://schemas.microsoft.com/office/powerpoint/2010/main" val="421233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83280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pic>
        <p:nvPicPr>
          <p:cNvPr id="4" name="Picture 3">
            <a:extLst>
              <a:ext uri="{FF2B5EF4-FFF2-40B4-BE49-F238E27FC236}">
                <a16:creationId xmlns:a16="http://schemas.microsoft.com/office/drawing/2014/main" id="{206A6ED2-9753-8D8D-5710-903530430582}"/>
              </a:ext>
            </a:extLst>
          </p:cNvPr>
          <p:cNvPicPr>
            <a:picLocks noChangeAspect="1"/>
          </p:cNvPicPr>
          <p:nvPr/>
        </p:nvPicPr>
        <p:blipFill>
          <a:blip r:embed="rId2"/>
          <a:stretch>
            <a:fillRect/>
          </a:stretch>
        </p:blipFill>
        <p:spPr>
          <a:xfrm>
            <a:off x="152400" y="8206"/>
            <a:ext cx="5715000" cy="6754813"/>
          </a:xfrm>
          <a:prstGeom prst="rect">
            <a:avLst/>
          </a:prstGeom>
        </p:spPr>
      </p:pic>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5" name="Picture 4">
            <a:extLst>
              <a:ext uri="{FF2B5EF4-FFF2-40B4-BE49-F238E27FC236}">
                <a16:creationId xmlns:a16="http://schemas.microsoft.com/office/drawing/2014/main" id="{46320860-5D78-1368-67C8-849D546EF95E}"/>
              </a:ext>
            </a:extLst>
          </p:cNvPr>
          <p:cNvPicPr>
            <a:picLocks noChangeAspect="1"/>
          </p:cNvPicPr>
          <p:nvPr/>
        </p:nvPicPr>
        <p:blipFill>
          <a:blip r:embed="rId3"/>
          <a:stretch>
            <a:fillRect/>
          </a:stretch>
        </p:blipFill>
        <p:spPr>
          <a:xfrm>
            <a:off x="5880253" y="5791200"/>
            <a:ext cx="3200400" cy="369277"/>
          </a:xfrm>
          <a:prstGeom prst="rect">
            <a:avLst/>
          </a:prstGeom>
        </p:spPr>
      </p:pic>
    </p:spTree>
    <p:extLst>
      <p:ext uri="{BB962C8B-B14F-4D97-AF65-F5344CB8AC3E}">
        <p14:creationId xmlns:p14="http://schemas.microsoft.com/office/powerpoint/2010/main" val="3896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Tylenol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268574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349615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27747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866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168009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02486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35774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994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334885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6098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71518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533400" y="6004242"/>
            <a:ext cx="7280314" cy="846138"/>
          </a:xfrm>
        </p:spPr>
        <p:txBody>
          <a:bodyPr>
            <a:noAutofit/>
          </a:bodyPr>
          <a:lstStyle/>
          <a:p>
            <a:r>
              <a:rPr lang="en-US" dirty="0" err="1">
                <a:solidFill>
                  <a:srgbClr val="000000"/>
                </a:solidFill>
              </a:rPr>
              <a:t>Afrezza</a:t>
            </a:r>
            <a:r>
              <a:rPr lang="en-US" dirty="0">
                <a:solidFill>
                  <a:srgbClr val="000000"/>
                </a:solidFill>
              </a:rPr>
              <a:t>, </a:t>
            </a:r>
            <a:r>
              <a:rPr lang="en-US" dirty="0" err="1">
                <a:solidFill>
                  <a:srgbClr val="000000"/>
                </a:solidFill>
              </a:rPr>
              <a:t>Novolog</a:t>
            </a:r>
            <a:r>
              <a:rPr lang="en-US" dirty="0">
                <a:solidFill>
                  <a:srgbClr val="000000"/>
                </a:solidFill>
              </a:rPr>
              <a:t>, Humalog, Lantus, </a:t>
            </a:r>
            <a:r>
              <a:rPr lang="en-US" dirty="0" err="1">
                <a:solidFill>
                  <a:srgbClr val="000000"/>
                </a:solidFill>
              </a:rPr>
              <a:t>Levmir</a:t>
            </a:r>
            <a:r>
              <a:rPr lang="en-US" dirty="0">
                <a:solidFill>
                  <a:srgbClr val="000000"/>
                </a:solidFill>
              </a:rPr>
              <a:t> (package inserts) 2022</a:t>
            </a:r>
          </a:p>
          <a:p>
            <a:r>
              <a:rPr lang="en-US" dirty="0">
                <a:solidFill>
                  <a:srgbClr val="000000"/>
                </a:solidFill>
              </a:rPr>
              <a:t>Image: </a:t>
            </a:r>
            <a:r>
              <a:rPr lang="en-US" i="0" dirty="0">
                <a:solidFill>
                  <a:srgbClr val="000000"/>
                </a:solidFill>
              </a:rPr>
              <a:t>:Blausen.com staff (2014). Medical gallery of </a:t>
            </a:r>
            <a:r>
              <a:rPr lang="en-US" i="0" dirty="0" err="1">
                <a:solidFill>
                  <a:srgbClr val="000000"/>
                </a:solidFill>
              </a:rPr>
              <a:t>Blausen</a:t>
            </a:r>
            <a:r>
              <a:rPr lang="en-US" i="0" dirty="0">
                <a:solidFill>
                  <a:srgbClr val="000000"/>
                </a:solidFill>
              </a:rPr>
              <a:t> Medical 2014. </a:t>
            </a:r>
            <a:r>
              <a:rPr lang="en-US" i="0" dirty="0" err="1">
                <a:solidFill>
                  <a:srgbClr val="000000"/>
                </a:solidFill>
              </a:rPr>
              <a:t>WikiJournal</a:t>
            </a:r>
            <a:r>
              <a:rPr lang="en-US" i="0" dirty="0">
                <a:solidFill>
                  <a:srgbClr val="000000"/>
                </a:solidFill>
              </a:rPr>
              <a:t> of Medicine 1 (2).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62C3648D-82FC-7EB5-D33C-5FD763D97F83}"/>
              </a:ext>
            </a:extLst>
          </p:cNvPr>
          <p:cNvPicPr>
            <a:picLocks noChangeAspect="1"/>
          </p:cNvPicPr>
          <p:nvPr/>
        </p:nvPicPr>
        <p:blipFill>
          <a:blip r:embed="rId3"/>
          <a:stretch>
            <a:fillRect/>
          </a:stretch>
        </p:blipFill>
        <p:spPr>
          <a:xfrm>
            <a:off x="457201" y="948684"/>
            <a:ext cx="8229599" cy="5756916"/>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152400"/>
            <a:ext cx="8229600" cy="14018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2"/>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700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3"/>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257136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Follow-on insulin products </a:t>
            </a:r>
            <a:r>
              <a:rPr lang="en-US" sz="2400" u="sng" dirty="0">
                <a:solidFill>
                  <a:srgbClr val="000000"/>
                </a:solidFill>
              </a:rPr>
              <a:t>requires</a:t>
            </a:r>
            <a:r>
              <a:rPr lang="en-US" sz="2400" dirty="0">
                <a:solidFill>
                  <a:srgbClr val="000000"/>
                </a:solidFill>
              </a:rPr>
              <a:t> a separate prescription (not directly interchangeable)</a:t>
            </a:r>
          </a:p>
          <a:p>
            <a:pPr lvl="1"/>
            <a:r>
              <a:rPr lang="en-US" sz="2400" dirty="0">
                <a:solidFill>
                  <a:srgbClr val="000000"/>
                </a:solidFill>
              </a:rPr>
              <a:t>Examples: </a:t>
            </a:r>
          </a:p>
          <a:p>
            <a:pPr lvl="2"/>
            <a:r>
              <a:rPr lang="en-US" sz="2000" dirty="0">
                <a:solidFill>
                  <a:srgbClr val="000000"/>
                </a:solidFill>
              </a:rPr>
              <a:t>Insulin glargine (Lantus), follow-on product (</a:t>
            </a:r>
            <a:r>
              <a:rPr lang="en-US" sz="2000" dirty="0" err="1">
                <a:solidFill>
                  <a:srgbClr val="000000"/>
                </a:solidFill>
              </a:rPr>
              <a:t>Basaglar</a:t>
            </a:r>
            <a:r>
              <a:rPr lang="en-US" sz="2000" dirty="0">
                <a:solidFill>
                  <a:srgbClr val="000000"/>
                </a:solidFill>
              </a:rPr>
              <a:t>)</a:t>
            </a:r>
          </a:p>
          <a:p>
            <a:pPr lvl="2"/>
            <a:r>
              <a:rPr lang="en-US" sz="2000" dirty="0">
                <a:solidFill>
                  <a:srgbClr val="000000"/>
                </a:solidFill>
              </a:rPr>
              <a:t>Insulin lispro (Humalog), follow-on product (</a:t>
            </a:r>
            <a:r>
              <a:rPr lang="en-US" sz="2000" dirty="0" err="1">
                <a:solidFill>
                  <a:srgbClr val="000000"/>
                </a:solidFill>
              </a:rPr>
              <a:t>Ademlog</a:t>
            </a:r>
            <a:r>
              <a:rPr lang="en-US" sz="2000" dirty="0">
                <a:solidFill>
                  <a:srgbClr val="000000"/>
                </a:solidFill>
              </a:rPr>
              <a:t>)</a:t>
            </a:r>
          </a:p>
          <a:p>
            <a:r>
              <a:rPr lang="en-US" sz="2400" dirty="0" err="1">
                <a:solidFill>
                  <a:srgbClr val="000000"/>
                </a:solidFill>
              </a:rPr>
              <a:t>Semglee</a:t>
            </a:r>
            <a:r>
              <a:rPr lang="en-US" sz="2400" dirty="0">
                <a:solidFill>
                  <a:srgbClr val="000000"/>
                </a:solidFill>
              </a:rPr>
              <a:t> and </a:t>
            </a:r>
            <a:r>
              <a:rPr lang="en-US" sz="2400" dirty="0" err="1">
                <a:solidFill>
                  <a:srgbClr val="000000"/>
                </a:solidFill>
              </a:rPr>
              <a:t>Rezvoglar</a:t>
            </a:r>
            <a:r>
              <a:rPr lang="en-US" sz="2400" dirty="0">
                <a:solidFill>
                  <a:srgbClr val="000000"/>
                </a:solidFill>
              </a:rPr>
              <a:t> can be interchangeable with Lantus (insulin glargine)</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Semglee</a:t>
            </a:r>
            <a:r>
              <a:rPr lang="en-US" dirty="0"/>
              <a:t> (Insulin glargine U100)</a:t>
            </a:r>
          </a:p>
          <a:p>
            <a:pPr marL="514350" indent="-514350">
              <a:buClr>
                <a:schemeClr val="tx1"/>
              </a:buClr>
              <a:buFont typeface="+mj-lt"/>
              <a:buAutoNum type="alphaUcPeriod"/>
            </a:pPr>
            <a:r>
              <a:rPr lang="en-US" dirty="0"/>
              <a:t>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F6D66FB2-300A-0892-D14C-0F9C26757979}"/>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Prime pens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958046" y="1339232"/>
            <a:ext cx="7080717" cy="5410200"/>
          </a:xfrm>
        </p:spPr>
      </p:pic>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sp>
        <p:nvSpPr>
          <p:cNvPr id="4" name="Rectangle 3">
            <a:extLst>
              <a:ext uri="{FF2B5EF4-FFF2-40B4-BE49-F238E27FC236}">
                <a16:creationId xmlns:a16="http://schemas.microsoft.com/office/drawing/2014/main" id="{F102F39D-29BE-16D9-FB86-4ADB7CAB8E69}"/>
              </a:ext>
            </a:extLst>
          </p:cNvPr>
          <p:cNvSpPr/>
          <p:nvPr/>
        </p:nvSpPr>
        <p:spPr>
          <a:xfrm>
            <a:off x="5791200" y="1371600"/>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a:br>
            <a:r>
              <a:rPr lang="en-US" sz="2800"/>
              <a:t>Insulin – Ultimate Hormone Replacement Therapy</a:t>
            </a:r>
          </a:p>
        </p:txBody>
      </p:sp>
      <p:pic>
        <p:nvPicPr>
          <p:cNvPr id="2" name="Content Placeholder 11">
            <a:extLst>
              <a:ext uri="{FF2B5EF4-FFF2-40B4-BE49-F238E27FC236}">
                <a16:creationId xmlns:a16="http://schemas.microsoft.com/office/drawing/2014/main" id="{5DA4B479-BF62-5D27-4230-0AD52432C2E6}"/>
              </a:ext>
            </a:extLst>
          </p:cNvPr>
          <p:cNvPicPr>
            <a:picLocks noChangeAspect="1"/>
          </p:cNvPicPr>
          <p:nvPr/>
        </p:nvPicPr>
        <p:blipFill rotWithShape="1">
          <a:blip r:embed="rId4"/>
          <a:srcRect l="5725" r="5724" b="-2"/>
          <a:stretch/>
        </p:blipFill>
        <p:spPr>
          <a:xfrm>
            <a:off x="457200" y="1219200"/>
            <a:ext cx="4041648" cy="4937760"/>
          </a:xfrm>
          <a:prstGeom prst="rect">
            <a:avLst/>
          </a:prstGeom>
          <a:noFill/>
        </p:spPr>
      </p:pic>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lvl="0" indent="0">
              <a:lnSpc>
                <a:spcPct val="90000"/>
              </a:lnSpc>
              <a:spcBef>
                <a:spcPts val="0"/>
              </a:spcBef>
              <a:spcAft>
                <a:spcPts val="600"/>
              </a:spcAft>
              <a:buClr>
                <a:srgbClr val="86AA2C"/>
              </a:buClr>
              <a:buNone/>
            </a:pPr>
            <a:r>
              <a:rPr lang="en-US" sz="2700" dirty="0"/>
              <a:t>Cleveland Clinic Diabetes Center</a:t>
            </a:r>
          </a:p>
        </p:txBody>
      </p:sp>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1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964D492D-0752-46E6-92B7-D687D1F4F0F2}"/>
              </a:ext>
            </a:extLst>
          </p:cNvPr>
          <p:cNvSpPr/>
          <p:nvPr/>
        </p:nvSpPr>
        <p:spPr>
          <a:xfrm>
            <a:off x="609600" y="4038600"/>
            <a:ext cx="1905000" cy="6096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740729" y="2114552"/>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56391" y="2149532"/>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p>
          <a:p>
            <a:r>
              <a:rPr lang="en-US" dirty="0">
                <a:solidFill>
                  <a:srgbClr val="1D2228"/>
                </a:solidFill>
                <a:latin typeface="YahooSans VF"/>
              </a:rPr>
              <a:t>Anticipated US approval in the near future</a:t>
            </a: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a:t>
            </a:r>
          </a:p>
          <a:p>
            <a:r>
              <a:rPr lang="en-US" dirty="0" err="1">
                <a:solidFill>
                  <a:srgbClr val="1D2228"/>
                </a:solidFill>
                <a:latin typeface="YahooSans VF"/>
              </a:rPr>
              <a:t>Efsitora</a:t>
            </a:r>
            <a:r>
              <a:rPr lang="en-US" dirty="0">
                <a:solidFill>
                  <a:srgbClr val="1D2228"/>
                </a:solidFill>
                <a:latin typeface="YahooSans VF"/>
              </a:rPr>
              <a:t> alfa is also a weekly insulin</a:t>
            </a:r>
          </a:p>
          <a:p>
            <a:pPr lvl="1"/>
            <a:r>
              <a:rPr lang="en-US" dirty="0">
                <a:solidFill>
                  <a:srgbClr val="1D2228"/>
                </a:solidFill>
                <a:latin typeface="YahooSans VF"/>
              </a:rPr>
              <a:t>Announced positive topline results in adults with T2D, (QWINT program)</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646331"/>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p>
          <a:p>
            <a:r>
              <a:rPr lang="en-US" sz="1050" dirty="0">
                <a:hlinkClick r:id="rId3"/>
              </a:rPr>
              <a:t>In a first-of-its-kind fixed dose study, once weekly insulin </a:t>
            </a:r>
            <a:r>
              <a:rPr lang="en-US" sz="1050" dirty="0" err="1">
                <a:hlinkClick r:id="rId3"/>
              </a:rPr>
              <a:t>efsitora</a:t>
            </a:r>
            <a:r>
              <a:rPr lang="en-US" sz="1050" dirty="0">
                <a:hlinkClick r:id="rId3"/>
              </a:rPr>
              <a:t> alfa leads to A1C reduction similar to daily insulin | Eli Lilly and Company</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nvPr>
        </p:nvGraphicFramePr>
        <p:xfrm>
          <a:off x="304800" y="2171700"/>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1188758" y="5382768"/>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Quickest</a:t>
            </a:r>
          </a:p>
        </p:txBody>
      </p:sp>
      <p:sp>
        <p:nvSpPr>
          <p:cNvPr id="3" name="TextBox 2"/>
          <p:cNvSpPr txBox="1"/>
          <p:nvPr/>
        </p:nvSpPr>
        <p:spPr>
          <a:xfrm>
            <a:off x="3506932" y="2380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045056" y="3445831"/>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1391478" y="4549154"/>
            <a:ext cx="38567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76269" y="2175979"/>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1967463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p>
          <a:p>
            <a:r>
              <a:rPr lang="en-US" altLang="en-US" dirty="0"/>
              <a:t>Consultant: </a:t>
            </a:r>
            <a:r>
              <a:rPr lang="en-US" altLang="en-US" dirty="0" err="1"/>
              <a:t>Undermyfork</a:t>
            </a:r>
            <a:r>
              <a:rPr lang="en-US" altLang="en-US" dirty="0"/>
              <a:t>, Sequel </a:t>
            </a:r>
          </a:p>
          <a:p>
            <a:r>
              <a:rPr lang="en-US" altLang="en-US" dirty="0"/>
              <a:t>ADCES Board Member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500/TDD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Often returned to as insulin sensitivity</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1700/TDD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1700,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 </a:t>
            </a:r>
          </a:p>
        </p:txBody>
      </p:sp>
      <p:sp>
        <p:nvSpPr>
          <p:cNvPr id="3" name="Content Placeholder 2"/>
          <p:cNvSpPr>
            <a:spLocks noGrp="1"/>
          </p:cNvSpPr>
          <p:nvPr>
            <p:ph sz="quarter" idx="1"/>
          </p:nvPr>
        </p:nvSpPr>
        <p:spPr/>
        <p:txBody>
          <a:bodyPr/>
          <a:lstStyle/>
          <a:p>
            <a:r>
              <a:rPr lang="en-US" dirty="0"/>
              <a:t>Based on the rule of 500 and rule of 1700, what should Austin’s ICR and ICF be? (TDD=20 units/day)</a:t>
            </a:r>
          </a:p>
          <a:p>
            <a:pPr marL="514350" indent="-514350">
              <a:buFont typeface="+mj-lt"/>
              <a:buAutoNum type="alphaUcPeriod"/>
            </a:pPr>
            <a:r>
              <a:rPr lang="en-US" dirty="0"/>
              <a:t>ICR=25, ISF=85</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ACDBC8E-F0F9-4031-AB86-8BD942F7FA37}"/>
              </a:ext>
            </a:extLst>
          </p:cNvPr>
          <p:cNvSpPr/>
          <p:nvPr/>
        </p:nvSpPr>
        <p:spPr>
          <a:xfrm>
            <a:off x="495300" y="2743200"/>
            <a:ext cx="3352800" cy="533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ISF=1700/20=85</a:t>
            </a:r>
          </a:p>
          <a:p>
            <a:pPr lvl="1"/>
            <a:r>
              <a:rPr lang="en-US" dirty="0">
                <a:solidFill>
                  <a:srgbClr val="000000"/>
                </a:solidFill>
              </a:rPr>
              <a:t>This means that 1 unit of insulin is expected to lower glucose by 85 mg/</a:t>
            </a:r>
            <a:r>
              <a:rPr lang="en-US" dirty="0" err="1">
                <a:solidFill>
                  <a:srgbClr val="000000"/>
                </a:solidFill>
              </a:rPr>
              <a:t>dL</a:t>
            </a:r>
            <a:endParaRPr lang="en-US" dirty="0">
              <a:solidFill>
                <a:srgbClr val="000000"/>
              </a:solidFill>
            </a:endParaRPr>
          </a:p>
          <a:p>
            <a:pPr lvl="1"/>
            <a:r>
              <a:rPr lang="en-US" dirty="0">
                <a:solidFill>
                  <a:srgbClr val="000000"/>
                </a:solidFill>
              </a:rPr>
              <a:t>Austin’s glucose target is 100</a:t>
            </a:r>
          </a:p>
          <a:p>
            <a:pPr lvl="1"/>
            <a:r>
              <a:rPr lang="en-US" dirty="0">
                <a:solidFill>
                  <a:srgbClr val="000000"/>
                </a:solidFill>
              </a:rPr>
              <a:t>If his current glucose is 185,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does a person with type 1 diabetes need a day?</a:t>
            </a:r>
          </a:p>
          <a:p>
            <a:pPr marL="591509" lvl="1" indent="-385767">
              <a:buAutoNum type="alphaLcPeriod"/>
            </a:pPr>
            <a:r>
              <a:rPr lang="en-US" sz="3000" dirty="0"/>
              <a:t>1 to 2 units/kg per day</a:t>
            </a:r>
          </a:p>
          <a:p>
            <a:pPr marL="591509" lvl="1" indent="-385767">
              <a:buAutoNum type="alphaLcPeriod"/>
            </a:pPr>
            <a:r>
              <a:rPr lang="en-US" sz="3000" dirty="0"/>
              <a:t>No more than 0.5 units/kg per day</a:t>
            </a:r>
          </a:p>
          <a:p>
            <a:pPr marL="591509" lvl="1" indent="-385767">
              <a:buAutoNum type="alphaLcPeriod"/>
            </a:pPr>
            <a:r>
              <a:rPr lang="en-US" sz="3000" dirty="0"/>
              <a:t>5 to 10 units/kg per day</a:t>
            </a:r>
          </a:p>
          <a:p>
            <a:pPr marL="591509" lvl="1" indent="-385767">
              <a:buAutoNum type="alphaLcPeriod"/>
            </a:pPr>
            <a:r>
              <a:rPr lang="en-US" sz="3000" dirty="0"/>
              <a:t>0.5 to 1 units/kg per day</a:t>
            </a:r>
            <a:endParaRPr lang="en-US" sz="2700" dirty="0"/>
          </a:p>
        </p:txBody>
      </p:sp>
      <p:sp>
        <p:nvSpPr>
          <p:cNvPr id="5" name="Flowchart: Terminator 4">
            <a:extLst>
              <a:ext uri="{FF2B5EF4-FFF2-40B4-BE49-F238E27FC236}">
                <a16:creationId xmlns:a16="http://schemas.microsoft.com/office/drawing/2014/main" id="{74E49E69-9ECC-41EB-B37C-A39062D43202}"/>
              </a:ext>
            </a:extLst>
          </p:cNvPr>
          <p:cNvSpPr/>
          <p:nvPr/>
        </p:nvSpPr>
        <p:spPr>
          <a:xfrm>
            <a:off x="685800" y="3886200"/>
            <a:ext cx="5715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ln w="12700">
                <a:solidFill>
                  <a:prstClr val="black"/>
                </a:solidFill>
              </a:ln>
              <a:solidFill>
                <a:prstClr val="white"/>
              </a:solidFill>
              <a:latin typeface="Gill Sans MT"/>
            </a:endParaRPr>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4"/>
          <a:stretch>
            <a:fillRect/>
          </a:stretch>
        </p:blipFill>
        <p:spPr>
          <a:xfrm>
            <a:off x="6753465" y="4812689"/>
            <a:ext cx="1094899" cy="1085209"/>
          </a:xfrm>
          <a:prstGeom prst="rect">
            <a:avLst/>
          </a:prstGeom>
        </p:spPr>
      </p:pic>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p>
        </p:txBody>
      </p:sp>
      <p:pic>
        <p:nvPicPr>
          <p:cNvPr id="5" name="Picture 4"/>
          <p:cNvPicPr>
            <a:picLocks noChangeAspect="1"/>
          </p:cNvPicPr>
          <p:nvPr/>
        </p:nvPicPr>
        <p:blipFill>
          <a:blip r:embed="rId5"/>
          <a:stretch>
            <a:fillRect/>
          </a:stretch>
        </p:blipFill>
        <p:spPr>
          <a:xfrm>
            <a:off x="4343401" y="4519082"/>
            <a:ext cx="4343399" cy="2170569"/>
          </a:xfrm>
          <a:prstGeom prst="rect">
            <a:avLst/>
          </a:prstGeom>
        </p:spPr>
      </p:pic>
      <p:sp>
        <p:nvSpPr>
          <p:cNvPr id="6" name="TextBox 5"/>
          <p:cNvSpPr txBox="1"/>
          <p:nvPr/>
        </p:nvSpPr>
        <p:spPr>
          <a:xfrm>
            <a:off x="228600" y="3886917"/>
            <a:ext cx="4343400"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for pregnancy, while breastfeeding</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nvGraphicFramePr>
        <p:xfrm>
          <a:off x="4724400" y="1482655"/>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p:txBody>
          <a:bodyPr/>
          <a:lstStyle/>
          <a:p>
            <a:r>
              <a:rPr lang="en-US" dirty="0"/>
              <a:t>Opened inhaler: use in 15 days</a:t>
            </a:r>
          </a:p>
          <a:p>
            <a:r>
              <a:rPr lang="en-US" dirty="0"/>
              <a:t>Sealed foil packages: refrigerate until expiration date on package</a:t>
            </a:r>
          </a:p>
          <a:p>
            <a:r>
              <a:rPr lang="en-US" dirty="0"/>
              <a:t>Sealed blister card strips: room temp-use within 10 days, fridge-30 days</a:t>
            </a:r>
          </a:p>
          <a:p>
            <a:r>
              <a:rPr lang="en-US" dirty="0"/>
              <a:t>Opened strips: room temperature, use within 3 days</a:t>
            </a:r>
          </a:p>
          <a:p>
            <a:r>
              <a:rPr lang="en-US"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04800" y="6553200"/>
            <a:ext cx="6400800" cy="276999"/>
          </a:xfrm>
          <a:prstGeom prst="rect">
            <a:avLst/>
          </a:prstGeom>
          <a:noFill/>
        </p:spPr>
        <p:txBody>
          <a:bodyPr wrap="square" rtlCol="0">
            <a:spAutoFit/>
          </a:bodyPr>
          <a:lstStyle/>
          <a:p>
            <a:r>
              <a:rPr lang="en-US" sz="1200" dirty="0"/>
              <a:t>https://afrezza.com/wp-content/uploads/2020/01/Afrezza-Storage-and-Handling-Guide.pdf</a:t>
            </a:r>
          </a:p>
        </p:txBody>
      </p:sp>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457200" y="1295400"/>
            <a:ext cx="8229600" cy="4267200"/>
          </a:xfrm>
        </p:spPr>
        <p:txBody>
          <a:bodyPr>
            <a:normAutofit fontScale="92500"/>
          </a:bodyPr>
          <a:lstStyle/>
          <a:p>
            <a:r>
              <a:rPr lang="en-US" dirty="0"/>
              <a:t>Bolus insulin – inhaled before meals</a:t>
            </a:r>
          </a:p>
          <a:p>
            <a:r>
              <a:rPr lang="en-US" dirty="0"/>
              <a:t>Dosing: 4, 8 and 12 unit cartridges</a:t>
            </a:r>
          </a:p>
          <a:p>
            <a:r>
              <a:rPr lang="en-US" dirty="0"/>
              <a:t>Lung function test before start </a:t>
            </a:r>
            <a:r>
              <a:rPr lang="en-US" sz="2400" dirty="0"/>
              <a:t>(FEV1)</a:t>
            </a:r>
          </a:p>
          <a:p>
            <a:pPr lvl="1"/>
            <a:r>
              <a:rPr lang="en-US" dirty="0"/>
              <a:t>Not for pts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010400" cy="4937760"/>
          </a:xfrm>
        </p:spPr>
        <p:txBody>
          <a:bodyPr>
            <a:normAutofit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by HCP/</a:t>
            </a:r>
            <a:r>
              <a:rPr lang="en-US" sz="4000" dirty="0" err="1"/>
              <a:t>pt</a:t>
            </a:r>
            <a:endParaRPr lang="en-US" sz="4000" dirty="0"/>
          </a:p>
          <a:p>
            <a:pPr lvl="1" eaLnBrk="1" hangingPunct="1">
              <a:lnSpc>
                <a:spcPct val="90000"/>
              </a:lnSpc>
              <a:defRPr/>
            </a:pPr>
            <a:r>
              <a:rPr lang="en-US" sz="3200" dirty="0"/>
              <a:t>1-2 hours peak post meal  &lt;180 (ADA)</a:t>
            </a:r>
          </a:p>
          <a:p>
            <a:pPr lvl="1" eaLnBrk="1" hangingPunct="1">
              <a:lnSpc>
                <a:spcPct val="90000"/>
              </a:lnSpc>
              <a:defRPr/>
            </a:pPr>
            <a:r>
              <a:rPr lang="en-US" sz="3200" dirty="0"/>
              <a:t>2 hour post meal &lt;140 (AACE)</a:t>
            </a:r>
          </a:p>
          <a:p>
            <a:pPr lvl="1" eaLnBrk="1" hangingPunct="1">
              <a:lnSpc>
                <a:spcPct val="90000"/>
              </a:lnSpc>
              <a:defRPr/>
            </a:pPr>
            <a:r>
              <a:rPr lang="en-US" sz="3200" dirty="0"/>
              <a:t>Before next meal  80 - 130</a:t>
            </a:r>
            <a:endParaRPr lang="en-US" dirty="0"/>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57200" y="1219200"/>
            <a:ext cx="8229600" cy="4937760"/>
          </a:xfrm>
        </p:spPr>
        <p:txBody>
          <a:bodyPr/>
          <a:lstStyle/>
          <a:p>
            <a:r>
              <a:rPr lang="en-US" sz="3600" dirty="0"/>
              <a:t>Mary takes 4 units of insulin lispro (Humalog)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87</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E0184DB5-DE63-4DAE-A33E-65C532E2F71C}"/>
              </a:ext>
            </a:extLst>
          </p:cNvPr>
          <p:cNvSpPr/>
          <p:nvPr/>
        </p:nvSpPr>
        <p:spPr>
          <a:xfrm>
            <a:off x="476250" y="4648200"/>
            <a:ext cx="6477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It should be taken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150" y="1881410"/>
            <a:ext cx="5219700" cy="406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a:t>
            </a:r>
          </a:p>
        </p:txBody>
      </p:sp>
      <p:sp>
        <p:nvSpPr>
          <p:cNvPr id="3" name="Content Placeholder 2"/>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BFCE646F-C877-40E9-A86E-0191A91F78E1}"/>
              </a:ext>
            </a:extLst>
          </p:cNvPr>
          <p:cNvPicPr>
            <a:picLocks noChangeAspect="1"/>
          </p:cNvPicPr>
          <p:nvPr/>
        </p:nvPicPr>
        <p:blipFill>
          <a:blip r:embed="rId2"/>
          <a:stretch>
            <a:fillRect/>
          </a:stretch>
        </p:blipFill>
        <p:spPr>
          <a:xfrm>
            <a:off x="4495800" y="5182054"/>
            <a:ext cx="4475546" cy="1546200"/>
          </a:xfrm>
          <a:prstGeom prst="rect">
            <a:avLst/>
          </a:prstGeom>
        </p:spPr>
      </p:pic>
    </p:spTree>
    <p:extLst>
      <p:ext uri="{BB962C8B-B14F-4D97-AF65-F5344CB8AC3E}">
        <p14:creationId xmlns:p14="http://schemas.microsoft.com/office/powerpoint/2010/main" val="3280825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E209DE7F-9240-4252-ADDB-03EF4AB47D5C}"/>
              </a:ext>
            </a:extLst>
          </p:cNvPr>
          <p:cNvSpPr/>
          <p:nvPr/>
        </p:nvSpPr>
        <p:spPr>
          <a:xfrm>
            <a:off x="76200" y="5334000"/>
            <a:ext cx="6400800" cy="838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lnSpcReduction="10000"/>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type 2 DM</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6200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638800" y="24384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30576" y="152400"/>
            <a:ext cx="8229600" cy="990600"/>
          </a:xfrm>
        </p:spPr>
        <p:txBody>
          <a:bodyPr>
            <a:noAutofit/>
          </a:bodyPr>
          <a:lstStyle/>
          <a:p>
            <a:r>
              <a:rPr lang="en-US" sz="3600" dirty="0"/>
              <a:t>Injectable Therapy for Type 2 Diabetes</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304800" y="1143000"/>
            <a:ext cx="6172200" cy="5943600"/>
          </a:xfrm>
        </p:spPr>
        <p:txBody>
          <a:bodyPr>
            <a:normAutofit fontScale="62500" lnSpcReduction="20000"/>
          </a:bodyPr>
          <a:lstStyle/>
          <a:p>
            <a:pPr>
              <a:lnSpc>
                <a:spcPct val="120000"/>
              </a:lnSpc>
            </a:pPr>
            <a:r>
              <a:rPr lang="en-US" sz="4000" dirty="0"/>
              <a:t>Use GLP-1 RA as first injectable when possible</a:t>
            </a:r>
          </a:p>
          <a:p>
            <a:pPr>
              <a:lnSpc>
                <a:spcPct val="120000"/>
              </a:lnSpc>
            </a:pPr>
            <a:r>
              <a:rPr lang="en-US" sz="4000" dirty="0"/>
              <a:t>Start basal insulin 10 units or 0.1 to 0.2 units/kg day</a:t>
            </a:r>
          </a:p>
          <a:p>
            <a:pPr>
              <a:lnSpc>
                <a:spcPct val="120000"/>
              </a:lnSpc>
            </a:pPr>
            <a:r>
              <a:rPr lang="en-US" sz="4000" dirty="0"/>
              <a:t>Titrate up 2 units every 3-4 days, until FBG at goal</a:t>
            </a:r>
          </a:p>
          <a:p>
            <a:pPr>
              <a:lnSpc>
                <a:spcPct val="120000"/>
              </a:lnSpc>
            </a:pPr>
            <a:r>
              <a:rPr lang="en-US" sz="4000" dirty="0"/>
              <a:t>If hypo, decrease insulin 20% or 4 units</a:t>
            </a:r>
          </a:p>
          <a:p>
            <a:pPr>
              <a:lnSpc>
                <a:spcPct val="120000"/>
              </a:lnSpc>
            </a:pPr>
            <a:r>
              <a:rPr lang="en-US" sz="4000" dirty="0"/>
              <a:t>If basal insulin is &gt;0.5 unit/kg day, add bolus insulin (avoid </a:t>
            </a:r>
            <a:r>
              <a:rPr lang="en-US" sz="4000" dirty="0" err="1"/>
              <a:t>overbasalization</a:t>
            </a:r>
            <a:r>
              <a:rPr lang="en-US" sz="4000" dirty="0"/>
              <a:t>)</a:t>
            </a:r>
          </a:p>
          <a:p>
            <a:pPr>
              <a:lnSpc>
                <a:spcPct val="120000"/>
              </a:lnSpc>
            </a:pPr>
            <a:r>
              <a:rPr lang="en-US" sz="4000" dirty="0"/>
              <a:t>Adding bolus</a:t>
            </a:r>
          </a:p>
          <a:p>
            <a:pPr lvl="1">
              <a:lnSpc>
                <a:spcPct val="120000"/>
              </a:lnSpc>
            </a:pPr>
            <a:r>
              <a:rPr lang="en-US" sz="3400" dirty="0"/>
              <a:t>Start with 4 units bolus at largest meal or </a:t>
            </a:r>
          </a:p>
          <a:p>
            <a:pPr lvl="1">
              <a:lnSpc>
                <a:spcPct val="120000"/>
              </a:lnSpc>
            </a:pPr>
            <a:r>
              <a:rPr lang="en-US" sz="3400" dirty="0"/>
              <a:t>Start 1-2 injections with 10% of basal or</a:t>
            </a:r>
          </a:p>
          <a:p>
            <a:pPr lvl="1">
              <a:lnSpc>
                <a:spcPct val="120000"/>
              </a:lnSpc>
            </a:pPr>
            <a:r>
              <a:rPr lang="en-US" sz="3400" dirty="0"/>
              <a:t>Switch to 70/30 twice or three times daily</a:t>
            </a:r>
            <a:r>
              <a:rPr lang="en-US" sz="3200" dirty="0"/>
              <a:t>.</a:t>
            </a:r>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2"/>
          <a:stretch>
            <a:fillRect/>
          </a:stretch>
        </p:blipFill>
        <p:spPr>
          <a:xfrm>
            <a:off x="6733037" y="1381313"/>
            <a:ext cx="2009766" cy="4100512"/>
          </a:xfrm>
          <a:prstGeom prst="rect">
            <a:avLst/>
          </a:prstGeom>
        </p:spPr>
      </p:pic>
    </p:spTree>
    <p:extLst>
      <p:ext uri="{BB962C8B-B14F-4D97-AF65-F5344CB8AC3E}">
        <p14:creationId xmlns:p14="http://schemas.microsoft.com/office/powerpoint/2010/main" val="36249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a:t>Intensifying Injectable Footnotes 9.2</a:t>
            </a:r>
          </a:p>
        </p:txBody>
      </p:sp>
      <p:sp>
        <p:nvSpPr>
          <p:cNvPr id="3" name="Content Placeholder 2"/>
          <p:cNvSpPr>
            <a:spLocks noGrp="1"/>
          </p:cNvSpPr>
          <p:nvPr>
            <p:ph sz="quarter" idx="1"/>
          </p:nvPr>
        </p:nvSpPr>
        <p:spPr>
          <a:xfrm>
            <a:off x="304800" y="1219200"/>
            <a:ext cx="61722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type 1 diabetes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In this case, an AM dose of a long-acting basal insulin could be a better choice.</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2"/>
          <a:stretch>
            <a:fillRect/>
          </a:stretch>
        </p:blipFill>
        <p:spPr>
          <a:xfrm>
            <a:off x="6572250" y="1252151"/>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8D25B04A-2AA3-EF4A-BFF3-39FB7BCE76D1}"/>
              </a:ext>
            </a:extLst>
          </p:cNvPr>
          <p:cNvPicPr>
            <a:picLocks noChangeAspect="1"/>
          </p:cNvPicPr>
          <p:nvPr/>
        </p:nvPicPr>
        <p:blipFill>
          <a:blip r:embed="rId3"/>
          <a:stretch>
            <a:fillRect/>
          </a:stretch>
        </p:blipFill>
        <p:spPr>
          <a:xfrm>
            <a:off x="202831" y="152400"/>
            <a:ext cx="8738338" cy="5852160"/>
          </a:xfrm>
          <a:prstGeom prst="rect">
            <a:avLst/>
          </a:prstGeom>
        </p:spPr>
      </p:pic>
      <p:sp>
        <p:nvSpPr>
          <p:cNvPr id="3" name="Rectangle 2">
            <a:extLst>
              <a:ext uri="{FF2B5EF4-FFF2-40B4-BE49-F238E27FC236}">
                <a16:creationId xmlns:a16="http://schemas.microsoft.com/office/drawing/2014/main" id="{D2C10371-3BE0-9992-4750-A5E6FA4A9579}"/>
              </a:ext>
            </a:extLst>
          </p:cNvPr>
          <p:cNvSpPr/>
          <p:nvPr/>
        </p:nvSpPr>
        <p:spPr>
          <a:xfrm>
            <a:off x="7696200" y="405276"/>
            <a:ext cx="112142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487AFA-840F-4D13-995F-FDD9E874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791200"/>
            <a:ext cx="1712913" cy="47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3DF21B5A-5F90-44DE-B0E7-BFDA3CF21A5A}"/>
              </a:ext>
            </a:extLst>
          </p:cNvPr>
          <p:cNvSpPr/>
          <p:nvPr/>
        </p:nvSpPr>
        <p:spPr>
          <a:xfrm>
            <a:off x="1905000" y="35807"/>
            <a:ext cx="3724096" cy="369332"/>
          </a:xfrm>
          <a:prstGeom prst="rect">
            <a:avLst/>
          </a:prstGeom>
        </p:spPr>
        <p:txBody>
          <a:bodyPr wrap="none">
            <a:spAutoFit/>
          </a:bodyPr>
          <a:lstStyle/>
          <a:p>
            <a:r>
              <a:rPr lang="en-US" dirty="0"/>
              <a:t>Intensifying to injectable therapies.</a:t>
            </a:r>
          </a:p>
        </p:txBody>
      </p:sp>
      <p:pic>
        <p:nvPicPr>
          <p:cNvPr id="4" name="Picture 3">
            <a:extLst>
              <a:ext uri="{FF2B5EF4-FFF2-40B4-BE49-F238E27FC236}">
                <a16:creationId xmlns:a16="http://schemas.microsoft.com/office/drawing/2014/main" id="{32A14266-E917-F0F8-1A25-ABF576495868}"/>
              </a:ext>
            </a:extLst>
          </p:cNvPr>
          <p:cNvPicPr>
            <a:picLocks noChangeAspect="1"/>
          </p:cNvPicPr>
          <p:nvPr/>
        </p:nvPicPr>
        <p:blipFill>
          <a:blip r:embed="rId5"/>
          <a:stretch>
            <a:fillRect/>
          </a:stretch>
        </p:blipFill>
        <p:spPr>
          <a:xfrm>
            <a:off x="77107" y="0"/>
            <a:ext cx="8989785" cy="6858000"/>
          </a:xfrm>
          <a:prstGeom prst="rect">
            <a:avLst/>
          </a:prstGeom>
        </p:spPr>
      </p:pic>
      <p:pic>
        <p:nvPicPr>
          <p:cNvPr id="6" name="Picture 5">
            <a:extLst>
              <a:ext uri="{FF2B5EF4-FFF2-40B4-BE49-F238E27FC236}">
                <a16:creationId xmlns:a16="http://schemas.microsoft.com/office/drawing/2014/main" id="{A1A3B97C-1FC3-A2A3-D26F-3F7CBE77D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93" y="6045199"/>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44DEF65A-69E7-E6F1-115F-51FB1115DB35}"/>
              </a:ext>
            </a:extLst>
          </p:cNvPr>
          <p:cNvSpPr/>
          <p:nvPr/>
        </p:nvSpPr>
        <p:spPr>
          <a:xfrm>
            <a:off x="6628150" y="5791200"/>
            <a:ext cx="2209800" cy="7707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9205958"/>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C674-4889-5242-C590-E3AA7A0C9E1B}"/>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58A5066E-DBB4-E5E3-5536-B9D7FBAAF825}"/>
              </a:ext>
            </a:extLst>
          </p:cNvPr>
          <p:cNvPicPr>
            <a:picLocks noChangeAspect="1"/>
          </p:cNvPicPr>
          <p:nvPr/>
        </p:nvPicPr>
        <p:blipFill>
          <a:blip r:embed="rId2"/>
          <a:stretch>
            <a:fillRect/>
          </a:stretch>
        </p:blipFill>
        <p:spPr>
          <a:xfrm>
            <a:off x="0" y="1002127"/>
            <a:ext cx="9144000" cy="4954970"/>
          </a:xfrm>
          <a:prstGeom prst="rect">
            <a:avLst/>
          </a:prstGeom>
        </p:spPr>
      </p:pic>
      <p:pic>
        <p:nvPicPr>
          <p:cNvPr id="5" name="Picture 4">
            <a:extLst>
              <a:ext uri="{FF2B5EF4-FFF2-40B4-BE49-F238E27FC236}">
                <a16:creationId xmlns:a16="http://schemas.microsoft.com/office/drawing/2014/main" id="{5B67AE5A-8B6F-3C0E-A20A-EF5F5A614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247951"/>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AEFA26E9-A32B-43D7-E09B-66CE3C8DA0D3}"/>
              </a:ext>
            </a:extLst>
          </p:cNvPr>
          <p:cNvPicPr>
            <a:picLocks noChangeAspect="1"/>
          </p:cNvPicPr>
          <p:nvPr/>
        </p:nvPicPr>
        <p:blipFill>
          <a:blip r:embed="rId4"/>
          <a:stretch>
            <a:fillRect/>
          </a:stretch>
        </p:blipFill>
        <p:spPr>
          <a:xfrm>
            <a:off x="457200" y="273898"/>
            <a:ext cx="7772400" cy="823803"/>
          </a:xfrm>
          <a:prstGeom prst="rect">
            <a:avLst/>
          </a:prstGeom>
        </p:spPr>
      </p:pic>
      <p:sp>
        <p:nvSpPr>
          <p:cNvPr id="3" name="5-Point Star 1">
            <a:extLst>
              <a:ext uri="{FF2B5EF4-FFF2-40B4-BE49-F238E27FC236}">
                <a16:creationId xmlns:a16="http://schemas.microsoft.com/office/drawing/2014/main" id="{8EE63C6B-F74A-A6A2-052D-4B6A88EDC3F7}"/>
              </a:ext>
            </a:extLst>
          </p:cNvPr>
          <p:cNvSpPr/>
          <p:nvPr/>
        </p:nvSpPr>
        <p:spPr>
          <a:xfrm>
            <a:off x="7760810" y="986617"/>
            <a:ext cx="762000" cy="7676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A1E642-9322-B107-8FFF-05016A05F214}"/>
              </a:ext>
            </a:extLst>
          </p:cNvPr>
          <p:cNvSpPr/>
          <p:nvPr/>
        </p:nvSpPr>
        <p:spPr>
          <a:xfrm>
            <a:off x="6934200" y="6239185"/>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F99C-119C-78B1-3087-73242037DCC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846FFE2-802A-8D40-C25E-A13684EBC5FF}"/>
              </a:ext>
            </a:extLst>
          </p:cNvPr>
          <p:cNvPicPr>
            <a:picLocks noChangeAspect="1"/>
          </p:cNvPicPr>
          <p:nvPr/>
        </p:nvPicPr>
        <p:blipFill>
          <a:blip r:embed="rId2"/>
          <a:stretch>
            <a:fillRect/>
          </a:stretch>
        </p:blipFill>
        <p:spPr>
          <a:xfrm>
            <a:off x="496348" y="76200"/>
            <a:ext cx="8151303" cy="6705600"/>
          </a:xfrm>
          <a:prstGeom prst="rect">
            <a:avLst/>
          </a:prstGeom>
        </p:spPr>
      </p:pic>
      <p:pic>
        <p:nvPicPr>
          <p:cNvPr id="9" name="Picture 8">
            <a:extLst>
              <a:ext uri="{FF2B5EF4-FFF2-40B4-BE49-F238E27FC236}">
                <a16:creationId xmlns:a16="http://schemas.microsoft.com/office/drawing/2014/main" id="{836FDA17-A1B8-A57C-3AAD-A8FA2FE847B9}"/>
              </a:ext>
            </a:extLst>
          </p:cNvPr>
          <p:cNvPicPr>
            <a:picLocks noChangeAspect="1"/>
          </p:cNvPicPr>
          <p:nvPr/>
        </p:nvPicPr>
        <p:blipFill>
          <a:blip r:embed="rId3"/>
          <a:stretch>
            <a:fillRect/>
          </a:stretch>
        </p:blipFill>
        <p:spPr>
          <a:xfrm>
            <a:off x="152400" y="2317061"/>
            <a:ext cx="3329420" cy="352888"/>
          </a:xfrm>
          <a:prstGeom prst="rect">
            <a:avLst/>
          </a:prstGeom>
        </p:spPr>
      </p:pic>
    </p:spTree>
    <p:extLst>
      <p:ext uri="{BB962C8B-B14F-4D97-AF65-F5344CB8AC3E}">
        <p14:creationId xmlns:p14="http://schemas.microsoft.com/office/powerpoint/2010/main" val="368057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925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9.3%. She weighs 110kg.  She checks glucose in the AM only and reports it’s 90-130mg/</a:t>
            </a:r>
            <a:r>
              <a:rPr lang="en-US" dirty="0" err="1">
                <a:solidFill>
                  <a:srgbClr val="000000"/>
                </a:solidFill>
              </a:rPr>
              <a:t>dL</a:t>
            </a:r>
            <a:r>
              <a:rPr lang="en-US" dirty="0">
                <a:solidFill>
                  <a:srgbClr val="000000"/>
                </a:solidFill>
              </a:rPr>
              <a:t>.  Her </a:t>
            </a:r>
            <a:r>
              <a:rPr lang="en-US" dirty="0" err="1">
                <a:solidFill>
                  <a:srgbClr val="000000"/>
                </a:solidFill>
              </a:rPr>
              <a:t>eGFR</a:t>
            </a:r>
            <a:r>
              <a:rPr lang="en-US" dirty="0">
                <a:solidFill>
                  <a:srgbClr val="000000"/>
                </a:solidFill>
              </a:rPr>
              <a:t> is 70.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000000"/>
                </a:solidFill>
              </a:rPr>
              <a:t>What is the best recommendation to adjust this regimen? </a:t>
            </a:r>
          </a:p>
          <a:p>
            <a:endParaRPr lang="en-US" dirty="0"/>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a:bodyPr>
          <a:lstStyle/>
          <a:p>
            <a:r>
              <a:rPr lang="en-US" dirty="0">
                <a:solidFill>
                  <a:srgbClr val="000000"/>
                </a:solidFill>
              </a:rPr>
              <a:t>Continue glargine? </a:t>
            </a:r>
          </a:p>
          <a:p>
            <a:r>
              <a:rPr lang="en-US" dirty="0">
                <a:solidFill>
                  <a:srgbClr val="000000"/>
                </a:solidFill>
              </a:rPr>
              <a:t>Continue glipizide? </a:t>
            </a:r>
          </a:p>
          <a:p>
            <a:r>
              <a:rPr lang="en-US" dirty="0">
                <a:solidFill>
                  <a:srgbClr val="000000"/>
                </a:solidFill>
              </a:rPr>
              <a:t>Continue </a:t>
            </a:r>
            <a:r>
              <a:rPr lang="en-US" dirty="0" err="1">
                <a:solidFill>
                  <a:srgbClr val="000000"/>
                </a:solidFill>
              </a:rPr>
              <a:t>linagliptin</a:t>
            </a:r>
            <a:r>
              <a:rPr lang="en-US" dirty="0">
                <a:solidFill>
                  <a:srgbClr val="000000"/>
                </a:solidFill>
              </a:rPr>
              <a:t>? </a:t>
            </a:r>
          </a:p>
          <a:p>
            <a:r>
              <a:rPr lang="en-US" dirty="0">
                <a:solidFill>
                  <a:srgbClr val="000000"/>
                </a:solidFill>
              </a:rPr>
              <a:t>Add GLP-1 agonist?</a:t>
            </a:r>
          </a:p>
          <a:p>
            <a:r>
              <a:rPr lang="en-US" dirty="0">
                <a:solidFill>
                  <a:srgbClr val="000000"/>
                </a:solidFill>
              </a:rPr>
              <a:t>Switch to combination GLP1 receptor agonist /insulin injectable? </a:t>
            </a:r>
          </a:p>
          <a:p>
            <a:r>
              <a:rPr lang="en-US" dirty="0">
                <a:solidFill>
                  <a:srgbClr val="000000"/>
                </a:solidFill>
              </a:rPr>
              <a:t>Add prandial insulin? </a:t>
            </a:r>
          </a:p>
          <a:p>
            <a:r>
              <a:rPr lang="en-US" dirty="0">
                <a:solidFill>
                  <a:srgbClr val="000000"/>
                </a:solidFill>
              </a:rPr>
              <a:t>Add SGLT-2 inhibitor?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a:t>
            </a:r>
            <a:r>
              <a:rPr lang="en-US" dirty="0" err="1">
                <a:solidFill>
                  <a:srgbClr val="000000"/>
                </a:solidFill>
              </a:rPr>
              <a:t>linagliptin</a:t>
            </a:r>
            <a:endParaRPr lang="en-US" dirty="0">
              <a:solidFill>
                <a:srgbClr val="000000"/>
              </a:solidFill>
            </a:endParaRP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a:bodyPr>
          <a:lstStyle/>
          <a:p>
            <a:r>
              <a:rPr lang="en-US" sz="2400" dirty="0"/>
              <a:t>When going from twice daily basal insulin to once daily, reduce dose by 20%</a:t>
            </a:r>
          </a:p>
          <a:p>
            <a:pPr lvl="1"/>
            <a:r>
              <a:rPr lang="en-US" sz="2400" dirty="0"/>
              <a:t>Examples: </a:t>
            </a:r>
          </a:p>
          <a:p>
            <a:pPr lvl="2"/>
            <a:r>
              <a:rPr lang="en-US" sz="2400" dirty="0"/>
              <a:t>Insulin NPH BID to insulin glargine daily </a:t>
            </a:r>
          </a:p>
          <a:p>
            <a:pPr lvl="2"/>
            <a:r>
              <a:rPr lang="en-US" sz="2400" dirty="0"/>
              <a:t>Insulin </a:t>
            </a:r>
            <a:r>
              <a:rPr lang="en-US" sz="2400" dirty="0" err="1"/>
              <a:t>detemir</a:t>
            </a:r>
            <a:r>
              <a:rPr lang="en-US" sz="2400" dirty="0"/>
              <a:t> BID to insulin </a:t>
            </a:r>
            <a:r>
              <a:rPr lang="en-US" sz="2400" dirty="0" err="1"/>
              <a:t>degludec</a:t>
            </a:r>
            <a:r>
              <a:rPr lang="en-US" sz="2400" dirty="0"/>
              <a:t> daily </a:t>
            </a:r>
          </a:p>
          <a:p>
            <a:r>
              <a:rPr lang="en-US" sz="2400" dirty="0"/>
              <a:t>When switching between once daily, a unit per unit conversion is okay</a:t>
            </a:r>
          </a:p>
          <a:p>
            <a:r>
              <a:rPr lang="en-US" sz="2400" dirty="0"/>
              <a:t>Long-acting to glargine U300 often requires higher doses (10 to 18%) but start with a unit to unit conversion </a:t>
            </a:r>
          </a:p>
          <a:p>
            <a:r>
              <a:rPr lang="en-US" sz="2400" dirty="0"/>
              <a:t>When switching from glargine U300 to another long-acting insulin, reduce dose by 20%</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p:txBody>
          <a:bodyPr/>
          <a:lstStyle/>
          <a:p>
            <a:r>
              <a:rPr lang="en-US" dirty="0"/>
              <a:t>Clinical Resource. Pharmacist’s Letter/Prescriber’s Letter. August 2019.</a:t>
            </a:r>
          </a:p>
          <a:p>
            <a:endParaRPr lang="en-US" dirty="0"/>
          </a:p>
        </p:txBody>
      </p:sp>
    </p:spTree>
    <p:extLst>
      <p:ext uri="{BB962C8B-B14F-4D97-AF65-F5344CB8AC3E}">
        <p14:creationId xmlns:p14="http://schemas.microsoft.com/office/powerpoint/2010/main" val="2279632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20000"/>
          </a:bodyPr>
          <a:lstStyle/>
          <a:p>
            <a:pPr marL="0" indent="0">
              <a:buNone/>
            </a:pPr>
            <a:r>
              <a:rPr lang="en-US" dirty="0">
                <a:solidFill>
                  <a:srgbClr val="000000"/>
                </a:solidFill>
              </a:rPr>
              <a:t>Joan is taking insulin glargine 30 units twice daily. Her insurance formulary wants her to switch to insulin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Do not switch since her A1C is well-controlled and get a prior authorization to continue with insulin glargine</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Oval 3">
            <a:extLst>
              <a:ext uri="{FF2B5EF4-FFF2-40B4-BE49-F238E27FC236}">
                <a16:creationId xmlns:a16="http://schemas.microsoft.com/office/drawing/2014/main" id="{B416CEF8-E126-412C-B98E-82142C161244}"/>
              </a:ext>
            </a:extLst>
          </p:cNvPr>
          <p:cNvSpPr/>
          <p:nvPr/>
        </p:nvSpPr>
        <p:spPr>
          <a:xfrm>
            <a:off x="790575" y="6001578"/>
            <a:ext cx="5105400" cy="6858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145873" y="1443878"/>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a:t>
            </a:r>
            <a:r>
              <a:rPr lang="en-US" dirty="0" err="1">
                <a:solidFill>
                  <a:srgbClr val="000000"/>
                </a:solidFill>
              </a:rPr>
              <a:t>Afrezza</a:t>
            </a:r>
            <a:endParaRPr lang="en-US" dirty="0">
              <a:solidFill>
                <a:srgbClr val="000000"/>
              </a:solidFill>
            </a:endParaRP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nvGraphicFramePr>
        <p:xfrm>
          <a:off x="1888354" y="3733800"/>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Oval 3">
            <a:extLst>
              <a:ext uri="{FF2B5EF4-FFF2-40B4-BE49-F238E27FC236}">
                <a16:creationId xmlns:a16="http://schemas.microsoft.com/office/drawing/2014/main" id="{57AD3094-8AD9-4C6D-A7E4-D3EA593FEE2C}"/>
              </a:ext>
            </a:extLst>
          </p:cNvPr>
          <p:cNvSpPr/>
          <p:nvPr/>
        </p:nvSpPr>
        <p:spPr>
          <a:xfrm>
            <a:off x="838200" y="4876800"/>
            <a:ext cx="2895600" cy="6096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6" name="Flowchart: Terminator 5">
            <a:extLst>
              <a:ext uri="{FF2B5EF4-FFF2-40B4-BE49-F238E27FC236}">
                <a16:creationId xmlns:a16="http://schemas.microsoft.com/office/drawing/2014/main" id="{DA1EDF76-F8A9-4BFD-AF0E-0C177BD3248E}"/>
              </a:ext>
            </a:extLst>
          </p:cNvPr>
          <p:cNvSpPr/>
          <p:nvPr/>
        </p:nvSpPr>
        <p:spPr>
          <a:xfrm>
            <a:off x="397933" y="3276600"/>
            <a:ext cx="4174067" cy="728397"/>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(T1DM &amp; T2DM)</a:t>
            </a:r>
          </a:p>
        </p:txBody>
      </p:sp>
      <p:graphicFrame>
        <p:nvGraphicFramePr>
          <p:cNvPr id="5" name="Content Placeholder 4"/>
          <p:cNvGraphicFramePr>
            <a:graphicFrameLocks noGrp="1"/>
          </p:cNvGraphicFramePr>
          <p:nvPr>
            <p:ph sz="quarter" idx="1"/>
          </p:nvPr>
        </p:nvGraphicFramePr>
        <p:xfrm>
          <a:off x="459085" y="2597727"/>
          <a:ext cx="8229022" cy="1930399"/>
        </p:xfrm>
        <a:graphic>
          <a:graphicData uri="http://schemas.openxmlformats.org/drawingml/2006/table">
            <a:tbl>
              <a:tblPr firstRow="1" bandRow="1">
                <a:tableStyleId>{5C22544A-7EE6-4342-B048-85BDC9FD1C3A}</a:tableStyleId>
              </a:tblPr>
              <a:tblGrid>
                <a:gridCol w="4114511">
                  <a:extLst>
                    <a:ext uri="{9D8B030D-6E8A-4147-A177-3AD203B41FA5}">
                      <a16:colId xmlns:a16="http://schemas.microsoft.com/office/drawing/2014/main" val="20000"/>
                    </a:ext>
                  </a:extLst>
                </a:gridCol>
                <a:gridCol w="4114511">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evening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228600" y="1249535"/>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r>
              <a:rPr lang="en-US" dirty="0"/>
              <a:t>By 4-5 hours, glucose should return to pre-meal level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63220"/>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1700</a:t>
            </a:r>
          </a:p>
          <a:p>
            <a:pPr lvl="1"/>
            <a:r>
              <a:rPr lang="en-US" dirty="0"/>
              <a:t>1700/49=35</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12</a:t>
            </a:r>
          </a:p>
        </p:txBody>
      </p:sp>
      <p:sp>
        <p:nvSpPr>
          <p:cNvPr id="3" name="Content Placeholder 2"/>
          <p:cNvSpPr>
            <a:spLocks noGrp="1"/>
          </p:cNvSpPr>
          <p:nvPr>
            <p:ph idx="1"/>
          </p:nvPr>
        </p:nvSpPr>
        <p:spPr>
          <a:xfrm>
            <a:off x="609600" y="1219200"/>
            <a:ext cx="7980218" cy="5410200"/>
          </a:xfrm>
        </p:spPr>
        <p:txBody>
          <a:bodyPr>
            <a:normAutofit/>
          </a:bodyPr>
          <a:lstStyle/>
          <a:p>
            <a:pPr marL="0" indent="0">
              <a:buNone/>
            </a:pPr>
            <a:r>
              <a:rPr lang="en-US" sz="2000" dirty="0"/>
              <a:t>Larry takes metformin 1000mg BID, insulin glargine 50 units once daily, </a:t>
            </a:r>
            <a:r>
              <a:rPr lang="en-US" sz="2000" dirty="0" err="1"/>
              <a:t>empagliflozin</a:t>
            </a:r>
            <a:r>
              <a:rPr lang="en-US" sz="2000" dirty="0"/>
              <a:t> 10mg daily. His A1C is 7.8%. He weighs 90kg. FBG averages 100mg/dL. 2 </a:t>
            </a:r>
            <a:r>
              <a:rPr lang="en-US" sz="2000" dirty="0" err="1"/>
              <a:t>hr</a:t>
            </a:r>
            <a:r>
              <a:rPr lang="en-US" sz="2000" dirty="0"/>
              <a:t> PP breakfast=190mg/dL, 2 </a:t>
            </a:r>
            <a:r>
              <a:rPr lang="en-US" sz="2000" dirty="0" err="1"/>
              <a:t>hr</a:t>
            </a:r>
            <a:r>
              <a:rPr lang="en-US" sz="2000" dirty="0"/>
              <a:t> PP lunch=210mg/dL, and 2 </a:t>
            </a:r>
            <a:r>
              <a:rPr lang="en-US" sz="2000" dirty="0" err="1"/>
              <a:t>hr</a:t>
            </a:r>
            <a:r>
              <a:rPr lang="en-US" sz="2000" dirty="0"/>
              <a:t> PP dinner is 240mg/dL. What is the best recommendation for an agent to add to the regimen to achieve A1C target? </a:t>
            </a:r>
          </a:p>
          <a:p>
            <a:pPr marL="0" indent="0">
              <a:buNone/>
            </a:pPr>
            <a:endParaRPr lang="en-US" sz="2000" dirty="0"/>
          </a:p>
          <a:p>
            <a:pPr marL="600081" lvl="1" indent="-257178">
              <a:buFont typeface="+mj-lt"/>
              <a:buAutoNum type="alphaUcPeriod"/>
            </a:pPr>
            <a:r>
              <a:rPr lang="en-US" sz="2000" dirty="0"/>
              <a:t>Initiate insulin </a:t>
            </a:r>
            <a:r>
              <a:rPr lang="en-US" sz="2000" dirty="0" err="1"/>
              <a:t>aspart</a:t>
            </a:r>
            <a:r>
              <a:rPr lang="en-US" sz="2000" dirty="0"/>
              <a:t> 5 units at dinner, decrease insulin glargine to 45 units daily </a:t>
            </a:r>
          </a:p>
          <a:p>
            <a:pPr marL="600081" lvl="1" indent="-257178">
              <a:buFont typeface="+mj-lt"/>
              <a:buAutoNum type="alphaUcPeriod"/>
            </a:pPr>
            <a:r>
              <a:rPr lang="en-US" sz="2000" dirty="0"/>
              <a:t>Initiate insulin </a:t>
            </a:r>
            <a:r>
              <a:rPr lang="en-US" sz="2000" dirty="0" err="1"/>
              <a:t>aspart</a:t>
            </a:r>
            <a:r>
              <a:rPr lang="en-US" sz="2000" dirty="0"/>
              <a:t> 5 units with all meals, decrease insulin glargine to 35 units daily </a:t>
            </a:r>
          </a:p>
          <a:p>
            <a:pPr marL="600081" lvl="1" indent="-257178">
              <a:buFont typeface="+mj-lt"/>
              <a:buAutoNum type="alphaUcPeriod"/>
            </a:pPr>
            <a:r>
              <a:rPr lang="en-US" sz="2000" dirty="0"/>
              <a:t>Initiate insulin </a:t>
            </a:r>
            <a:r>
              <a:rPr lang="en-US" sz="2000" dirty="0" err="1"/>
              <a:t>aspart</a:t>
            </a:r>
            <a:r>
              <a:rPr lang="en-US" sz="2000" dirty="0"/>
              <a:t> 5 units at dinner, continue insulin glargine 50 units daily </a:t>
            </a:r>
          </a:p>
          <a:p>
            <a:pPr marL="600081" lvl="1" indent="-257178">
              <a:buFont typeface="+mj-lt"/>
              <a:buAutoNum type="alphaUcPeriod"/>
            </a:pPr>
            <a:r>
              <a:rPr lang="en-US" sz="2000" dirty="0"/>
              <a:t>Initiate </a:t>
            </a:r>
            <a:r>
              <a:rPr lang="en-US" sz="2000" dirty="0" err="1"/>
              <a:t>tirzepatide</a:t>
            </a:r>
            <a:r>
              <a:rPr lang="en-US" sz="2000" dirty="0"/>
              <a:t> 2.5mg weekly, decrease insulin glargine to 45 units daily </a:t>
            </a:r>
            <a:endParaRPr lang="en-US" sz="1400" dirty="0"/>
          </a:p>
        </p:txBody>
      </p:sp>
      <p:sp>
        <p:nvSpPr>
          <p:cNvPr id="5" name="Text Placeholder 4"/>
          <p:cNvSpPr>
            <a:spLocks noGrp="1"/>
          </p:cNvSpPr>
          <p:nvPr>
            <p:ph type="body" sz="quarter" idx="10"/>
          </p:nvPr>
        </p:nvSpPr>
        <p:spPr/>
        <p:txBody>
          <a:bodyPr/>
          <a:lstStyle/>
          <a:p>
            <a:endParaRPr lang="en-US"/>
          </a:p>
        </p:txBody>
      </p:sp>
      <p:sp>
        <p:nvSpPr>
          <p:cNvPr id="6" name="Oval 5">
            <a:extLst>
              <a:ext uri="{FF2B5EF4-FFF2-40B4-BE49-F238E27FC236}">
                <a16:creationId xmlns:a16="http://schemas.microsoft.com/office/drawing/2014/main" id="{75B24382-287E-4A67-9027-890480E1F64D}"/>
              </a:ext>
            </a:extLst>
          </p:cNvPr>
          <p:cNvSpPr/>
          <p:nvPr/>
        </p:nvSpPr>
        <p:spPr>
          <a:xfrm>
            <a:off x="668482" y="5105400"/>
            <a:ext cx="7980218" cy="8763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85000" lnSpcReduction="20000"/>
          </a:bodyPr>
          <a:lstStyle/>
          <a:p>
            <a:r>
              <a:rPr lang="en-US" dirty="0"/>
              <a:t>Many different types of insulin</a:t>
            </a:r>
          </a:p>
          <a:p>
            <a:r>
              <a:rPr lang="en-US" dirty="0"/>
              <a:t>Basal + bolus needed for T1DM</a:t>
            </a:r>
          </a:p>
          <a:p>
            <a:r>
              <a:rPr lang="en-US" dirty="0"/>
              <a:t>Weight based dosing and rules of 1700/1800 and 500/450 can be used to calculate correction factor and carb ratio</a:t>
            </a:r>
          </a:p>
          <a:p>
            <a:r>
              <a:rPr lang="en-US" dirty="0"/>
              <a:t>GLP1 agonist preferred 1</a:t>
            </a:r>
            <a:r>
              <a:rPr lang="en-US" baseline="30000" dirty="0"/>
              <a:t>st</a:t>
            </a:r>
            <a:r>
              <a:rPr lang="en-US" dirty="0"/>
              <a:t> injectable in T2DM</a:t>
            </a:r>
          </a:p>
          <a:p>
            <a:r>
              <a:rPr lang="en-US" dirty="0"/>
              <a:t>Avoid </a:t>
            </a:r>
            <a:r>
              <a:rPr lang="en-US" dirty="0" err="1"/>
              <a:t>overbasalization</a:t>
            </a:r>
            <a:r>
              <a:rPr lang="en-US" dirty="0"/>
              <a:t>, if taking more than 0.5unit/kg/day, think about GLP1 agonist +/- prandial insulin</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and Question Time</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sz="4000" dirty="0"/>
              <a:t>Energizing Ideas</a:t>
            </a:r>
          </a:p>
          <a:p>
            <a:pPr lvl="1"/>
            <a:r>
              <a:rPr lang="en-US" sz="3200" dirty="0"/>
              <a:t>Do some jumping jacks</a:t>
            </a:r>
          </a:p>
          <a:p>
            <a:pPr lvl="1"/>
            <a:r>
              <a:rPr lang="en-US" sz="3200" dirty="0"/>
              <a:t>Stretch and Breathe</a:t>
            </a:r>
            <a:endParaRPr lang="en-US" dirty="0"/>
          </a:p>
        </p:txBody>
      </p:sp>
      <p:pic>
        <p:nvPicPr>
          <p:cNvPr id="5" name="Picture 4" descr="Portrait of young woman blowing dandelion flower seeds">
            <a:extLst>
              <a:ext uri="{FF2B5EF4-FFF2-40B4-BE49-F238E27FC236}">
                <a16:creationId xmlns:a16="http://schemas.microsoft.com/office/drawing/2014/main" id="{EE05888F-B059-43F2-96C3-D03BB8B18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154" y="1905000"/>
            <a:ext cx="4267200" cy="2844800"/>
          </a:xfrm>
          <a:prstGeom prst="rect">
            <a:avLst/>
          </a:prstGeom>
        </p:spPr>
      </p:pic>
    </p:spTree>
    <p:extLst>
      <p:ext uri="{BB962C8B-B14F-4D97-AF65-F5344CB8AC3E}">
        <p14:creationId xmlns:p14="http://schemas.microsoft.com/office/powerpoint/2010/main" val="197018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8" name="Picture 7">
            <a:extLst>
              <a:ext uri="{FF2B5EF4-FFF2-40B4-BE49-F238E27FC236}">
                <a16:creationId xmlns:a16="http://schemas.microsoft.com/office/drawing/2014/main" id="{6535889B-E1E7-0D0E-4D3E-EAF1F7AA9C2F}"/>
              </a:ext>
            </a:extLst>
          </p:cNvPr>
          <p:cNvPicPr>
            <a:picLocks noChangeAspect="1"/>
          </p:cNvPicPr>
          <p:nvPr/>
        </p:nvPicPr>
        <p:blipFill>
          <a:blip r:embed="rId4"/>
          <a:stretch>
            <a:fillRect/>
          </a:stretch>
        </p:blipFill>
        <p:spPr>
          <a:xfrm>
            <a:off x="1066289" y="5882662"/>
            <a:ext cx="7316221" cy="885949"/>
          </a:xfrm>
          <a:prstGeom prst="rect">
            <a:avLst/>
          </a:prstGeom>
        </p:spPr>
      </p:pic>
    </p:spTree>
    <p:custDataLst>
      <p:tags r:id="rId1"/>
    </p:custDataLst>
    <p:extLst>
      <p:ext uri="{BB962C8B-B14F-4D97-AF65-F5344CB8AC3E}">
        <p14:creationId xmlns:p14="http://schemas.microsoft.com/office/powerpoint/2010/main" val="2499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945"/>
  <p:tag name="TIMELINE" val="32.9"/>
  <p:tag name="ELAPSEDTIME" val="85.5"/>
  <p:tag name="ANNOTATION_TYPE_1" val="2"/>
  <p:tag name="ANNOTATION_START_1" val="29.4"/>
  <p:tag name="ANNOTATION_END_1" val="29.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9.4"/>
  <p:tag name="ANNOTATION_END_2" val="36.7"/>
  <p:tag name="ANNOTATION_TOP_2" val="173.9"/>
  <p:tag name="ANNOTATION_LEFT_2" val="40.8"/>
  <p:tag name="ANNOTATION_WIDTH_2" val="501.1"/>
  <p:tag name="ANNOTATION_HEIGHT_2" val="4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7"/>
  <p:tag name="ANNOTATION_END_3" val="36.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6.7"/>
  <p:tag name="ANNOTATION_END_4" val="64.6"/>
  <p:tag name="ANNOTATION_TOP_4" val="224.7"/>
  <p:tag name="ANNOTATION_LEFT_4" val="52.7"/>
  <p:tag name="ANNOTATION_WIDTH_4" val="483.1"/>
  <p:tag name="ANNOTATION_HEIGHT_4" val="98.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4.6"/>
  <p:tag name="ANNOTATION_END_5" val="64.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4.6"/>
  <p:tag name="ANNOTATION_TOP_6" val="320.9"/>
  <p:tag name="ANNOTATION_LEFT_6" val="37.2"/>
  <p:tag name="ANNOTATION_WIDTH_6" val="487.9"/>
  <p:tag name="ANNOTATION_HEIGHT_6" val="6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9.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17685</TotalTime>
  <Words>11401</Words>
  <Application>Microsoft Office PowerPoint</Application>
  <PresentationFormat>On-screen Show (4:3)</PresentationFormat>
  <Paragraphs>1554</Paragraphs>
  <Slides>180</Slides>
  <Notes>95</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180</vt:i4>
      </vt:variant>
    </vt:vector>
  </HeadingPairs>
  <TitlesOfParts>
    <vt:vector size="199" baseType="lpstr">
      <vt:lpstr>ＭＳ Ｐゴシック</vt:lpstr>
      <vt:lpstr>Arial</vt:lpstr>
      <vt:lpstr>Arial Black</vt:lpstr>
      <vt:lpstr>BlinkMacSystemFont</vt:lpstr>
      <vt:lpstr>Calibri</vt:lpstr>
      <vt:lpstr>Gill Sans MT</vt:lpstr>
      <vt:lpstr>Helvetica Neue</vt:lpstr>
      <vt:lpstr>HP Simplified Hans</vt:lpstr>
      <vt:lpstr>Rubik</vt:lpstr>
      <vt:lpstr>Tahoma</vt:lpstr>
      <vt:lpstr>Times</vt:lpstr>
      <vt:lpstr>Times New Roman</vt:lpstr>
      <vt:lpstr>Trebuchet MS</vt:lpstr>
      <vt:lpstr>Wingdings</vt:lpstr>
      <vt:lpstr>Wingdings 3</vt:lpstr>
      <vt:lpstr>YahooSans VF</vt:lpstr>
      <vt:lpstr>ヒラギノ角ゴ Pro W3</vt:lpstr>
      <vt:lpstr>1_Origin</vt:lpstr>
      <vt:lpstr>2_Origin</vt:lpstr>
      <vt:lpstr>DiabetesEd Training Conference 2024 – Day 2  </vt:lpstr>
      <vt:lpstr>For exam, be familiar with content on Cheat Sheets</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vt:lpstr>
      <vt:lpstr>Generic Insulins</vt:lpstr>
      <vt:lpstr>Which Insulin is Interchangeable with Lantus (Insulin glargine U100)? </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1 </vt:lpstr>
      <vt:lpstr>Question Time</vt:lpstr>
      <vt:lpstr>How to Dose Insulin</vt:lpstr>
      <vt:lpstr>Type 1 Diabetes (T1D)</vt:lpstr>
      <vt:lpstr>How to Dose Insulin? T1D </vt:lpstr>
      <vt:lpstr>Choice of Basal Insulin</vt:lpstr>
      <vt:lpstr>Weekly Insulin </vt:lpstr>
      <vt:lpstr>Glargine vs. Icodec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2 </vt:lpstr>
      <vt:lpstr>Answer and Explanation</vt:lpstr>
      <vt:lpstr>Correction Scale 1  Rapid/Fast Acting Insulin  (1 unit:50 mg/dl&gt;150)</vt:lpstr>
      <vt:lpstr>Correction Scale 2 Rapid/Fast Acting Insulin  (2 units:50 mg/dl&gt;150)</vt:lpstr>
      <vt:lpstr>Poll Question 3  </vt:lpstr>
      <vt:lpstr>Inhaled Insulin  </vt:lpstr>
      <vt:lpstr>Inhaled Insulin </vt:lpstr>
      <vt:lpstr>Inhaled Insulin Storage</vt:lpstr>
      <vt:lpstr>Inhaled Insulin Dosing and Counseling</vt:lpstr>
      <vt:lpstr>Bolus Insulin Timing</vt:lpstr>
      <vt:lpstr>Poll Question 5</vt:lpstr>
      <vt:lpstr>U500 Insulin</vt:lpstr>
      <vt:lpstr>More than 200 units a day?</vt:lpstr>
      <vt:lpstr>Switching to u500 insulin</vt:lpstr>
      <vt:lpstr>U500 example </vt:lpstr>
      <vt:lpstr>Barriers to Insulin Use</vt:lpstr>
      <vt:lpstr>Poll Question 6</vt:lpstr>
      <vt:lpstr>Psychological Insulin Resistance (PIR)</vt:lpstr>
      <vt:lpstr>Needle Size often a Barrier: Size Matters</vt:lpstr>
      <vt:lpstr>How To’s of Adding Insulin in Type 2 DM</vt:lpstr>
      <vt:lpstr>Injectable Therapy for Type 2 Diabetes</vt:lpstr>
      <vt:lpstr>Intensifying Injectable Footnotes 9.2</vt:lpstr>
      <vt:lpstr>PowerPoint Presentation</vt:lpstr>
      <vt:lpstr>PowerPoint Presentation</vt:lpstr>
      <vt:lpstr>PowerPoint Presentation</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(T1DM &amp; T2DM)</vt:lpstr>
      <vt:lpstr>                               </vt:lpstr>
      <vt:lpstr>Meal Time Data Review</vt:lpstr>
      <vt:lpstr>Bolus Pattern Management</vt:lpstr>
      <vt:lpstr>Checking the Sensitivity</vt:lpstr>
      <vt:lpstr>Checking the Carb Ratio</vt:lpstr>
      <vt:lpstr>Basal Insulin Review </vt:lpstr>
      <vt:lpstr>Case Study: Larry  Poll Question 12</vt:lpstr>
      <vt:lpstr>Summary</vt:lpstr>
      <vt:lpstr>Diabetes Bingo “DiaBingo” Shout out Right Answer</vt:lpstr>
      <vt:lpstr>DiaBingo - I</vt:lpstr>
      <vt:lpstr>Break and Question Time</vt:lpstr>
      <vt:lpstr>Diabetes Interview – From Head to Toe &amp; Microvascular Risk</vt:lpstr>
      <vt:lpstr>Objectives</vt:lpstr>
      <vt:lpstr>4. Comprehensive Medical Evaluation and Assessment of Comorbidities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Smoking and Diabetes</vt:lpstr>
      <vt:lpstr>Goals of Medical Nutrition Therapy – ADA Promote and support Individualized healthful eating patterns</vt:lpstr>
      <vt:lpstr>Plate example</vt:lpstr>
      <vt:lpstr>EV asks why the weight gain?</vt:lpstr>
      <vt:lpstr>Poll question 13  </vt:lpstr>
      <vt:lpstr>Thyroid Disease and Diabetes</vt:lpstr>
      <vt:lpstr>Thyroid &amp; TSH* Levels</vt:lpstr>
      <vt:lpstr>PowerPoint Presentation</vt:lpstr>
      <vt:lpstr>Collaborative Action Plan</vt:lpstr>
      <vt:lpstr>Non-Alcoholic Steatosis Disease</vt:lpstr>
      <vt:lpstr>PowerPoint Presentation</vt:lpstr>
      <vt:lpstr>Fatty Liver Disease &amp; Steatohepatitis</vt:lpstr>
      <vt:lpstr>Natural History of NAFLD to NASH</vt:lpstr>
      <vt:lpstr>Stages of Liver Failure</vt:lpstr>
      <vt:lpstr>Nonalcoholic Fatty Liver Disease and Nonalcoholic Steatohepatitis Screening</vt:lpstr>
      <vt:lpstr>Screening for NASH – FIB-4</vt:lpstr>
      <vt:lpstr>Screening for Fibrosis Risk</vt:lpstr>
      <vt:lpstr>Symptoms of Steatosis</vt:lpstr>
      <vt:lpstr>Question: What does a Liver Elastography reveal?</vt:lpstr>
      <vt:lpstr>Finding Liver Disease</vt:lpstr>
      <vt:lpstr>Steatosis Interventions</vt:lpstr>
      <vt:lpstr>Other Treatments for NAFLD and NASH</vt:lpstr>
      <vt:lpstr>Actions To Decrease Steatosis</vt:lpstr>
      <vt:lpstr>NEW Bone Health Recommendations</vt:lpstr>
      <vt:lpstr>Risk Factors for Fracture</vt:lpstr>
      <vt:lpstr>Movement Break – Before Microdisease</vt:lpstr>
      <vt:lpstr>EV Dental, Eye, Kidney and Nerve Care</vt:lpstr>
      <vt:lpstr>Poll Question 14</vt:lpstr>
      <vt:lpstr>Periodontal Disease</vt:lpstr>
      <vt:lpstr>Gingivitis</vt:lpstr>
      <vt:lpstr>Mild to Severe Periodontitis</vt:lpstr>
      <vt:lpstr>Periodontal disease and Heart Disease</vt:lpstr>
      <vt:lpstr>Salivary Dysfunction and Xerostomia (dry mouth) in DM</vt:lpstr>
      <vt:lpstr>Keeping Oral Healthy</vt:lpstr>
      <vt:lpstr>Retinopathy Changes How We See</vt:lpstr>
      <vt:lpstr>Non - Proliferative to Proliferative Diabetic Retinopathy</vt:lpstr>
      <vt:lpstr>Quick Question 15 </vt:lpstr>
      <vt:lpstr>12. Microvascular Complications - Eyes</vt:lpstr>
      <vt:lpstr>Retinopathy Prevention</vt:lpstr>
      <vt:lpstr>Standard 11 - Chronic Kidney Disease and Risk Management</vt:lpstr>
      <vt:lpstr>Definitions of Abnormalities in Albumin Excretion</vt:lpstr>
      <vt:lpstr>Optimizing Health - Kidney Disease</vt:lpstr>
      <vt:lpstr>Collaborative Action Plan and F/U</vt:lpstr>
      <vt:lpstr>Moving on to the Lower Half</vt:lpstr>
      <vt:lpstr>Diabetes and Amputations</vt:lpstr>
      <vt:lpstr>Poll Question 16</vt:lpstr>
      <vt:lpstr>Lower Extremities</vt:lpstr>
      <vt:lpstr>Feet Deserve Special Care</vt:lpstr>
      <vt:lpstr>Medicare and Custom Shoes</vt:lpstr>
      <vt:lpstr>Nerve disease Screening</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“DAN” Diabetic Autonomic Neuropathy  </vt:lpstr>
      <vt:lpstr>Sexual Functions as We Age</vt:lpstr>
      <vt:lpstr>Asking about sexual health</vt:lpstr>
      <vt:lpstr>Improving Sex Life  </vt:lpstr>
      <vt:lpstr>Erectile Dysfunction </vt:lpstr>
      <vt:lpstr>Low Testosterone</vt:lpstr>
      <vt:lpstr>EV is feeling Empowered</vt:lpstr>
      <vt:lpstr>The ABC’s of Diabetes Management</vt:lpstr>
      <vt:lpstr>Questions and Lunch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648</cp:revision>
  <cp:lastPrinted>2011-05-24T01:20:26Z</cp:lastPrinted>
  <dcterms:created xsi:type="dcterms:W3CDTF">2003-08-14T00:43:49Z</dcterms:created>
  <dcterms:modified xsi:type="dcterms:W3CDTF">2024-10-09T04:28:24Z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