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tags/tag6.xml" ContentType="application/vnd.openxmlformats-officedocument.presentationml.tags+xml"/>
  <Override PartName="/ppt/tags/tag7.xml" ContentType="application/vnd.openxmlformats-officedocument.presentationml.tags+xml"/>
  <Override PartName="/ppt/notesSlides/notesSlide10.xml" ContentType="application/vnd.openxmlformats-officedocument.presentationml.notesSlide+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tags/tag8.xml" ContentType="application/vnd.openxmlformats-officedocument.presentationml.tags+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81" r:id="rId1"/>
    <p:sldMasterId id="2147483922" r:id="rId2"/>
    <p:sldMasterId id="2147483941" r:id="rId3"/>
  </p:sldMasterIdLst>
  <p:notesMasterIdLst>
    <p:notesMasterId r:id="rId62"/>
  </p:notesMasterIdLst>
  <p:handoutMasterIdLst>
    <p:handoutMasterId r:id="rId63"/>
  </p:handoutMasterIdLst>
  <p:sldIdLst>
    <p:sldId id="3217" r:id="rId4"/>
    <p:sldId id="2141411156" r:id="rId5"/>
    <p:sldId id="2145707096" r:id="rId6"/>
    <p:sldId id="2145707146" r:id="rId7"/>
    <p:sldId id="2145707207" r:id="rId8"/>
    <p:sldId id="2145707102" r:id="rId9"/>
    <p:sldId id="2145707061" r:id="rId10"/>
    <p:sldId id="2145707101" r:id="rId11"/>
    <p:sldId id="2145707054" r:id="rId12"/>
    <p:sldId id="2634" r:id="rId13"/>
    <p:sldId id="3589" r:id="rId14"/>
    <p:sldId id="2632" r:id="rId15"/>
    <p:sldId id="2145707087" r:id="rId16"/>
    <p:sldId id="2145707203" r:id="rId17"/>
    <p:sldId id="363" r:id="rId18"/>
    <p:sldId id="2145707053" r:id="rId19"/>
    <p:sldId id="2145707139" r:id="rId20"/>
    <p:sldId id="2145707064" r:id="rId21"/>
    <p:sldId id="2145707138" r:id="rId22"/>
    <p:sldId id="2145707106" r:id="rId23"/>
    <p:sldId id="2145707107" r:id="rId24"/>
    <p:sldId id="2145707056" r:id="rId25"/>
    <p:sldId id="2145707092" r:id="rId26"/>
    <p:sldId id="2145707210" r:id="rId27"/>
    <p:sldId id="2145707211" r:id="rId28"/>
    <p:sldId id="2145707063" r:id="rId29"/>
    <p:sldId id="2145707157" r:id="rId30"/>
    <p:sldId id="2145707105" r:id="rId31"/>
    <p:sldId id="290" r:id="rId32"/>
    <p:sldId id="3679" r:id="rId33"/>
    <p:sldId id="868" r:id="rId34"/>
    <p:sldId id="869" r:id="rId35"/>
    <p:sldId id="1051" r:id="rId36"/>
    <p:sldId id="2141411102" r:id="rId37"/>
    <p:sldId id="2145707153" r:id="rId38"/>
    <p:sldId id="2145707206" r:id="rId39"/>
    <p:sldId id="2145707068" r:id="rId40"/>
    <p:sldId id="1367" r:id="rId41"/>
    <p:sldId id="2145707059" r:id="rId42"/>
    <p:sldId id="2145707069" r:id="rId43"/>
    <p:sldId id="2145707150" r:id="rId44"/>
    <p:sldId id="2145707121" r:id="rId45"/>
    <p:sldId id="2145707016" r:id="rId46"/>
    <p:sldId id="2145707122" r:id="rId47"/>
    <p:sldId id="2145707208" r:id="rId48"/>
    <p:sldId id="2145707209" r:id="rId49"/>
    <p:sldId id="2145707052" r:id="rId50"/>
    <p:sldId id="2145707114" r:id="rId51"/>
    <p:sldId id="2145707073" r:id="rId52"/>
    <p:sldId id="2145707076" r:id="rId53"/>
    <p:sldId id="2145707136" r:id="rId54"/>
    <p:sldId id="2145707155" r:id="rId55"/>
    <p:sldId id="2930" r:id="rId56"/>
    <p:sldId id="2031" r:id="rId57"/>
    <p:sldId id="3364" r:id="rId58"/>
    <p:sldId id="2030" r:id="rId59"/>
    <p:sldId id="2049" r:id="rId60"/>
    <p:sldId id="3670" r:id="rId61"/>
  </p:sldIdLst>
  <p:sldSz cx="9144000" cy="6858000" type="screen4x3"/>
  <p:notesSz cx="7315200" cy="9601200"/>
  <p:custDataLst>
    <p:tags r:id="rId64"/>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verly Thomassian" initials="BT" lastIdx="1" clrIdx="0">
    <p:extLst>
      <p:ext uri="{19B8F6BF-5375-455C-9EA6-DF929625EA0E}">
        <p15:presenceInfo xmlns:p15="http://schemas.microsoft.com/office/powerpoint/2012/main" userId="a7e8311c0d2c402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00"/>
    <a:srgbClr val="BF0D88"/>
    <a:srgbClr val="E8D8F2"/>
    <a:srgbClr val="E7DEEC"/>
    <a:srgbClr val="CCFF99"/>
    <a:srgbClr val="6AEE60"/>
    <a:srgbClr val="FFFF00"/>
    <a:srgbClr val="8DF658"/>
    <a:srgbClr val="64EA81"/>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85D902-A764-4930-8841-CD71987A936D}" v="7" dt="2024-05-13T03:11:07.3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ferSingleView="1">
    <p:restoredLeft sz="34559" autoAdjust="0"/>
    <p:restoredTop sz="86420" autoAdjust="0"/>
  </p:normalViewPr>
  <p:slideViewPr>
    <p:cSldViewPr>
      <p:cViewPr>
        <p:scale>
          <a:sx n="104" d="100"/>
          <a:sy n="104" d="100"/>
        </p:scale>
        <p:origin x="2742" y="270"/>
      </p:cViewPr>
      <p:guideLst>
        <p:guide orient="horz" pos="2160"/>
        <p:guide pos="2880"/>
      </p:guideLst>
    </p:cSldViewPr>
  </p:slideViewPr>
  <p:outlineViewPr>
    <p:cViewPr>
      <p:scale>
        <a:sx n="33" d="100"/>
        <a:sy n="33" d="100"/>
      </p:scale>
      <p:origin x="0" y="12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0" d="100"/>
          <a:sy n="80" d="100"/>
        </p:scale>
        <p:origin x="3888"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handoutMaster" Target="handoutMasters/handoutMaster1.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gs" Target="tags/tag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0" y="1"/>
            <a:ext cx="3169920" cy="480060"/>
          </a:xfrm>
          <a:prstGeom prst="rect">
            <a:avLst/>
          </a:prstGeom>
          <a:noFill/>
          <a:ln w="9525">
            <a:noFill/>
            <a:miter lim="800000"/>
            <a:headEnd/>
            <a:tailEnd/>
          </a:ln>
          <a:effectLst/>
        </p:spPr>
        <p:txBody>
          <a:bodyPr vert="horz" wrap="square" lIns="96644" tIns="48323" rIns="96644" bIns="48323" numCol="1" anchor="t" anchorCtr="0" compatLnSpc="1">
            <a:prstTxWarp prst="textNoShape">
              <a:avLst/>
            </a:prstTxWarp>
          </a:bodyPr>
          <a:lstStyle>
            <a:lvl1pPr>
              <a:defRPr sz="1300"/>
            </a:lvl1pPr>
          </a:lstStyle>
          <a:p>
            <a:pPr>
              <a:defRPr/>
            </a:pPr>
            <a:endParaRPr lang="en-US"/>
          </a:p>
        </p:txBody>
      </p:sp>
      <p:sp>
        <p:nvSpPr>
          <p:cNvPr id="118787" name="Rectangle 3"/>
          <p:cNvSpPr>
            <a:spLocks noGrp="1" noChangeArrowheads="1"/>
          </p:cNvSpPr>
          <p:nvPr>
            <p:ph type="dt" sz="quarter" idx="1"/>
          </p:nvPr>
        </p:nvSpPr>
        <p:spPr bwMode="auto">
          <a:xfrm>
            <a:off x="4145281" y="1"/>
            <a:ext cx="3169920" cy="480060"/>
          </a:xfrm>
          <a:prstGeom prst="rect">
            <a:avLst/>
          </a:prstGeom>
          <a:noFill/>
          <a:ln w="9525">
            <a:noFill/>
            <a:miter lim="800000"/>
            <a:headEnd/>
            <a:tailEnd/>
          </a:ln>
          <a:effectLst/>
        </p:spPr>
        <p:txBody>
          <a:bodyPr vert="horz" wrap="square" lIns="96644" tIns="48323" rIns="96644" bIns="48323" numCol="1" anchor="t" anchorCtr="0" compatLnSpc="1">
            <a:prstTxWarp prst="textNoShape">
              <a:avLst/>
            </a:prstTxWarp>
          </a:bodyPr>
          <a:lstStyle>
            <a:lvl1pPr algn="r">
              <a:defRPr sz="1300"/>
            </a:lvl1pPr>
          </a:lstStyle>
          <a:p>
            <a:pPr>
              <a:defRPr/>
            </a:pPr>
            <a:endParaRPr lang="en-US"/>
          </a:p>
        </p:txBody>
      </p:sp>
      <p:sp>
        <p:nvSpPr>
          <p:cNvPr id="4" name="Text Box 7"/>
          <p:cNvSpPr txBox="1">
            <a:spLocks noChangeArrowheads="1"/>
          </p:cNvSpPr>
          <p:nvPr/>
        </p:nvSpPr>
        <p:spPr bwMode="auto">
          <a:xfrm>
            <a:off x="533400" y="9143999"/>
            <a:ext cx="4876800" cy="26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424" tIns="45713" rIns="91424" bIns="45713">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n-US" sz="1100" dirty="0">
                <a:latin typeface="+mn-lt"/>
              </a:rPr>
              <a:t>© Copyright 1999-2024      Diabetes Education Services.      www.diabetesed.net</a:t>
            </a:r>
          </a:p>
        </p:txBody>
      </p:sp>
      <p:sp>
        <p:nvSpPr>
          <p:cNvPr id="2" name="Slide Number Placeholder 1"/>
          <p:cNvSpPr>
            <a:spLocks noGrp="1"/>
          </p:cNvSpPr>
          <p:nvPr>
            <p:ph type="sldNum" sz="quarter" idx="3"/>
          </p:nvPr>
        </p:nvSpPr>
        <p:spPr>
          <a:xfrm>
            <a:off x="3733800" y="8866074"/>
            <a:ext cx="3048000" cy="481012"/>
          </a:xfrm>
          <a:prstGeom prst="rect">
            <a:avLst/>
          </a:prstGeom>
        </p:spPr>
        <p:txBody>
          <a:bodyPr vert="horz" lIns="91424" tIns="45713" rIns="91424" bIns="45713" rtlCol="0" anchor="b"/>
          <a:lstStyle>
            <a:lvl1pPr algn="r">
              <a:defRPr sz="1200"/>
            </a:lvl1pPr>
          </a:lstStyle>
          <a:p>
            <a:r>
              <a:rPr lang="en-US" sz="1100" dirty="0">
                <a:latin typeface="+mn-lt"/>
              </a:rPr>
              <a:t>Page </a:t>
            </a:r>
            <a:fld id="{39B53E30-4B26-4798-8251-D139B7AFA054}" type="slidenum">
              <a:rPr lang="en-US" sz="1100">
                <a:latin typeface="+mn-lt"/>
              </a:rPr>
              <a:t>‹#›</a:t>
            </a:fld>
            <a:endParaRPr lang="en-US" sz="1100" dirty="0">
              <a:latin typeface="+mn-lt"/>
            </a:endParaRPr>
          </a:p>
        </p:txBody>
      </p:sp>
    </p:spTree>
    <p:extLst>
      <p:ext uri="{BB962C8B-B14F-4D97-AF65-F5344CB8AC3E}">
        <p14:creationId xmlns:p14="http://schemas.microsoft.com/office/powerpoint/2010/main" val="428174111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5:55:27.5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1 135,'32'-1,"0"-1,0-2,38-10,93-32,-91 24,-39 13,0 2,55-4,-31 2,-35 5,32-1,-38 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25.9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1822 221,'-35'1,"-37"7,-36 2,13-9,-250-3,271-5,0-3,1-4,-73-23,85 22,-4-4,43 11,-1 1,-1 2,-35-5,-17 0,46 5,-37-1,55 6,-80-5,80 3,0-1,0 1,0-2,0 0,-17-8,17 7,-1 0,0 1,0 0,0 1,-1 1,-24-2,33 3,0 0,0 0,0 0,1-1,-1 1,0-1,1 0,-1-1,-6-3,2-1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33.6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1515 231,'-7'-1,"0"0,1 0,-1 0,-12-5,-12-2,-149-33,37 7,13 14,51 9,60 7,0 0,-25-11,29 9,-1 1,0 0,0 1,-17-1,-44-3,-100-5,118 13,-73-10,44 3,51 4,-40-6,17 2,40 6</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39.9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992 0,'-56'1,"-73"9,41 2,-88 15,-179 50,327-73,0-1,0-2,-29-2,27 1,13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43.5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2367 58,'-2'-2,"-1"1,0-1,0 0,-1 1,1 0,0 0,0 0,-1 0,1 0,0 1,-1-1,1 1,-5 0,-7-1,-124-19,-186-3,-94 56,197-10,53-7,-103 7,-88-20,194-5,122 0,-62-10,99 11,-50-4,41 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48.6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0,'67'3,"87"15,-18-1,166 4,-166-13,62 2,328-10,-397 10,1 0,345-11,-457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0:51.8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74,'61'0,"504"-12,-30 3,-357 10,-158 0,0 2,-1 0,34 9,-29-6,43 6,-33-11,0-2,66-9,-35 3,125-19,69-5,-232 29,36-9,-46 7</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0:55.0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471 245,'-3'2,"-1"1,0-1,1 1,0 0,0-1,0 2,0-1,0 0,-3 6,-21 39,17-29,-187 323,189-327,1 1,0 0,-6 26,9-29,-1-1,0 0,-1-1,0 1,-12 15,11-16,0 0,0 0,1 0,-8 23,-5 50,14-54,-17 50,15-58,1 1,-5 35,6-42,1-15,2-12,2-21,2-1,1 1,14-61,-9 55,11-59,4 1,71-185,34-3,-48 121,-80 162,4-9,-1 1,1 1,1-1,0 1,0-1,0 1,1 1,12-13,-9 13</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0:57.9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535 251,'-2'0,"-1"1,0 0,1-1,-1 1,1 0,-1 0,1 0,0 1,-1-1,1 1,0-1,0 1,0 0,-3 3,-27 32,26-30,-50 63,-118 163,127-163,-46 79,62-91,-25 53,55-108,2-3,7-9,11-18,285-400,-230 326,86-96,-127 158,-14 19,2 0,26-21,-23 22,33-35,-43 37,-10 11,0 1,1 0,0 0,10-9,-14 14,-1 0,0-1,1 1,-1 0,0 0,0-1,1 1,-1 0,1 0,-1 0,0-1,1 1,-1 0,0 0,1 0,-1 0,1 0,-1 0,0 0,1 0,-1 0,0 0,1 0,-1 0,1 0,-1 0,0 1,1-1,-1 0,0 0,1 0,-1 0,0 1,1-1,2 15,-11 18,-7-2,-2-1,-1-1,-1 0,-27 29,-35 53,32-23,-69 176,40-79,59-148,-2 0,-1-2,-53 65,55-83,17-15,0 0,1 0,-1 1,1-1,-1 1,1-1,-4 6,0 6</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01.3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1,'9'1,"1"0,0 0,14 5,20 3,246-6,-159-5,-94 2,-20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05.7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427 50,'-23'0,"0"1,0 1,0 0,0 2,-29 9,43-10,1-1,-1 0,1 0,-1-1,0 0,0-1,1 0,-1 0,0-1,-17-3,5 0,-34-9,51 12,0-1,0 0,0 0,0 0,0 0,1-1,-1 0,1 1,0-1,-6-6,-7-12,7 13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5:55:32.0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59,'705'0,"-673"-1,42-8,-42 4,43 0,-69 5,56 0,93-10,-52 3,-72 7,55-9,-54 4,46-2,-61 7</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11.8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200 0,'0'5,"0"48,-1 0,-13 75,-46 179,48-240,1-15,3 0,-2 75,12-17,-3 109,-19-67,8-70,7-54,-12 39,11-45,0-1,1 1,-2 35,8-3,0-39,0 0,-2 1,0-1,-2 15,-1-15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20.7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2,'143'-2,"150"5,-267-1,1 1,-1 2,0 1,0 1,-1 1,45 21,-53-22,0-1,0-1,1 0,34 4,-35-7</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22.8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0,'1579'0,"-1560"0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52.1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97,'120'-8,"-30"1,84-1,316-8,-260 3,-160 7,16-2,72-4,-13 14,118-4,-174-7,29 0,-98 9</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2:07.5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1,'49'1,"-1"3,1 2,47 12,139 49,-187-49,63 33,-68-29,83 28,-124-49,5 1,0 0,0 0,0 1,0 0,-1 1,11 6,-8-2</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2:09.5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0 230,'3'-2,"0"0,1 0,-1 1,0-1,0 1,1 0,-1 0,1 0,-1 0,6 0,7-2,19-5,1 2,65-3,76 10,-67 1,-37-1,83-3,-123-3,0-1,-1-2,62-24,-22 8,-55 18,1 0,-1-1,0-1,0-1,-1 0,26-20,-36 25,0 1,1-1,0 1,-1 1,1-1,0 1,0 0,1 1,-1 0,0 0,0 1,11 0,27-5,-15 1,51-2,-62 6</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2:23.10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0:51.8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74,'61'0,"504"-12,-30 3,-357 10,-158 0,0 2,-1 0,34 9,-29-6,43 6,-33-11,0-2,66-9,-35 3,125-19,69-5,-232 29,36-9,-46 7</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0:55.0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471 245,'-3'2,"-1"1,0-1,1 1,0 0,0-1,0 2,0-1,0 0,-3 6,-21 39,17-29,-187 323,189-327,1 1,0 0,-6 26,9-29,-1-1,0 0,-1-1,0 1,-12 15,11-16,0 0,0 0,1 0,-8 23,-5 50,14-54,-17 50,15-58,1 1,-5 35,6-42,1-15,2-12,2-21,2-1,1 1,14-61,-9 55,11-59,4 1,71-185,34-3,-48 121,-80 162,4-9,-1 1,1 1,1-1,0 1,0-1,0 1,1 1,12-13,-9 13</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0:57.9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535 251,'-2'0,"-1"1,0 0,1-1,-1 1,1 0,-1 0,1 0,0 1,-1-1,1 1,0-1,0 1,0 0,-3 3,-27 32,26-30,-50 63,-118 163,127-163,-46 79,62-91,-25 53,55-108,2-3,7-9,11-18,285-400,-230 326,86-96,-127 158,-14 19,2 0,26-21,-23 22,33-35,-43 37,-10 11,0 1,1 0,0 0,10-9,-14 14,-1 0,0-1,1 1,-1 0,0 0,0-1,1 1,-1 0,1 0,-1 0,0-1,1 1,-1 0,0 0,1 0,-1 0,1 0,-1 0,0 0,1 0,-1 0,0 0,1 0,-1 0,1 0,-1 0,0 1,1-1,-1 0,0 0,1 0,-1 0,0 1,1-1,2 15,-11 18,-7-2,-2-1,-1-1,-1 0,-27 29,-35 53,32-23,-69 176,40-79,59-148,-2 0,-1-2,-53 65,55-83,17-15,0 0,1 0,-1 1,1-1,-1 1,1-1,-4 6,0 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5:55:33.8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0,'15'2,"1"-1,0 2,21 6,2 0,347 58,-3-25,-134-39,-140-4,-89 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01.3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1,'9'1,"1"0,0 0,14 5,20 3,246-6,-159-5,-94 2,-20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05.7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427 50,'-23'0,"0"1,0 1,0 0,0 2,-29 9,43-10,1-1,-1 0,1 0,-1-1,0 0,0-1,1 0,-1 0,0-1,-17-3,5 0,-34-9,51 12,0-1,0 0,0 0,0 0,0 0,1-1,-1 0,1 1,0-1,-6-6,-7-12,7 13</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11.8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200 0,'0'5,"0"48,-1 0,-13 75,-46 179,48-240,1-15,3 0,-2 75,12-17,-3 109,-19-67,8-70,7-54,-12 39,11-45,0-1,1 1,-2 35,8-3,0-39,0 0,-2 1,0-1,-2 15,-1-15</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20.7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2,'143'-2,"150"5,-267-1,1 1,-1 2,0 1,0 1,-1 1,45 21,-53-22,0-1,0-1,1 0,34 4,-35-7</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22.8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0,'1579'0,"-1560"0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52.1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97,'120'-8,"-30"1,84-1,316-8,-260 3,-160 7,16-2,72-4,-13 14,118-4,-174-7,29 0,-98 9</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2:07.5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1,'49'1,"-1"3,1 2,47 12,139 49,-187-49,63 33,-68-29,83 28,-124-49,5 1,0 0,0 0,0 1,0 0,-1 1,11 6,-8-2</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2:09.5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0 230,'3'-2,"0"0,1 0,-1 1,0-1,0 1,1 0,-1 0,1 0,-1 0,6 0,7-2,19-5,1 2,65-3,76 10,-67 1,-37-1,83-3,-123-3,0-1,-1-2,62-24,-22 8,-55 18,1 0,-1-1,0-1,0-1,-1 0,26-20,-36 25,0 1,1-1,0 1,-1 1,1-1,0 1,0 0,1 1,-1 0,0 0,0 1,11 0,27-5,-15 1,51-2,-62 6</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2:23.10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12.32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0 159,'373'-15,"81"-42,47-3,-395 47,-67 7,0 1,72 2,-77 7,0 2,36 10,36 7,-83-20,36 11,-41-8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5:55:44.7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0,'550'0,"-520"2,1 1,-1 1,0 1,34 12,87 15,-31-6,44-8,-123-12,-31-5,1 0,-1 0,0 2,0-1,0 1,0 1,15 6,-8 0,0-1,1-2,0 1,0-2,34 7,3 4,-43-13,0 0,25 5,-16-6</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15.05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28,'382'15,"158"-3,-351-14,-147 2,1-2,-1-3,0-1,60-16,-79 16,44-3,-40 6</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18.75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41,'1927'0,"-1908"-2,0 0,0-1,0-1,0 0,27-12,-45 16,27-9</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21.15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131 699,'6'0,"1"1,0 1,-1-1,1 1,-1 0,0 1,0-1,7 5,13 4,40 12,66 28,-120-45,1 0,-2 1,1 0,-1 1,0 1,0-1,17 21,-21-19,0 0,-1 0,-1 0,9 23,-10-23,0 0,0 0,1-1,1 1,-1-1,14 16,-10-18,-1 0,1 0,0-1,1 0,14 7,-14-8,0 0,-1 0,0 1,0 0,-1 1,14 13,-10-6,-1 1,17 27,-25-38,-1 0,1 0,1-1,-1 0,0 0,1 0,0 0,4 3,-5-5,0 1,0 0,0 0,-1 0,1 0,-1 0,0 1,1-1,-1 1,0-1,-1 1,1 0,0 0,1 4,-3-7,0 0,0 0,0 0,0 0,0 1,1-1,-1 0,0 0,0 0,0 0,0 1,0-1,0 0,0 0,0 0,0 0,0 1,0-1,0 0,0 0,-1 0,1 0,0 1,0-1,0 0,0 0,0 0,0 0,0 1,0-1,0 0,-1 0,1 0,0 0,0 0,0 0,0 0,0 1,-1-1,1 0,0 0,0 0,0 0,0 0,-1 0,1 0,0 0,0 0,0 0,-1 0,-10-5,-4-5,1-1,1 0,0-1,-18-21,1 1,-55-53,-75-79,119 116,17 18,-2 1,0 2,-40-32,56 50,0 0,0-1,1 0,0-1,1 0,0-1,-12-23,-34-91,-9-53,-39-96,91 250,3 4</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22.87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2517 108,'-496'0,"454"-3,0-1,-1-3,2-1,-43-15,-20-3,58 15,17 4,-1 1,-44-4,-376 8,242 4,-590-2,769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25.47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0,'575'0,"-422"12,-37-1,10-10,20 2,-62 9,-56-6,34 1,150-6,-126-1,-62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26.73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28.81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29,'5'0,"5"0,6 0,5 0,3 0,2 0,11 0,2-4,0-3,-2 2,-3 0,-4 2,-1 0,3 2,1 1,-6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31.26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29,'1297'0,"-1087"13,-49-2,248-9,-217-28,-137 15,1 3,67-2,-93 10,-3 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33.11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55,'18'0,"19"0,22 0,19-5,4-1,3 0,0 1,-6 2,-7-3,-7-1,4 1,-5 1,-10 2,-9 2,-8 0,-5 1,-9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34.77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26,'139'-8,"-47"1,548-4,-583 16,82 17,14 2,66-20,-122-6,-75 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5:55:48.2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1,'1071'0,"-1057"0,1 2,24 5,-23-4,-1 0,18 0,-15-2,-1-1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5:55:51.67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1,'29'1,"41"8,11 0,50 0,64 1,312-10,-490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02.5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12.0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1,'27'0,"24"-1,0 3,81 12,-89-5,-1-3,75 3,-96-8,39 7,-3-1,112 15,-32-3,-6 0,-79-12,-7-1,52 0,162-7,-242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14.03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0,'1796'0,"-1780"0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1"/>
            <a:ext cx="3169920" cy="480060"/>
          </a:xfrm>
          <a:prstGeom prst="rect">
            <a:avLst/>
          </a:prstGeom>
          <a:noFill/>
          <a:ln w="9525">
            <a:noFill/>
            <a:miter lim="800000"/>
            <a:headEnd/>
            <a:tailEnd/>
          </a:ln>
          <a:effectLst/>
        </p:spPr>
        <p:txBody>
          <a:bodyPr vert="horz" wrap="square" lIns="96644" tIns="48323" rIns="96644" bIns="48323" numCol="1" anchor="t" anchorCtr="0" compatLnSpc="1">
            <a:prstTxWarp prst="textNoShape">
              <a:avLst/>
            </a:prstTxWarp>
          </a:bodyPr>
          <a:lstStyle>
            <a:lvl1pPr>
              <a:defRPr sz="1300"/>
            </a:lvl1pPr>
          </a:lstStyle>
          <a:p>
            <a:pPr>
              <a:defRPr/>
            </a:pPr>
            <a:endParaRPr lang="en-US"/>
          </a:p>
        </p:txBody>
      </p:sp>
      <p:sp>
        <p:nvSpPr>
          <p:cNvPr id="7171" name="Rectangle 3"/>
          <p:cNvSpPr>
            <a:spLocks noGrp="1" noChangeArrowheads="1"/>
          </p:cNvSpPr>
          <p:nvPr>
            <p:ph type="dt" idx="1"/>
          </p:nvPr>
        </p:nvSpPr>
        <p:spPr bwMode="auto">
          <a:xfrm>
            <a:off x="4145281" y="1"/>
            <a:ext cx="3169920" cy="480060"/>
          </a:xfrm>
          <a:prstGeom prst="rect">
            <a:avLst/>
          </a:prstGeom>
          <a:noFill/>
          <a:ln w="9525">
            <a:noFill/>
            <a:miter lim="800000"/>
            <a:headEnd/>
            <a:tailEnd/>
          </a:ln>
          <a:effectLst/>
        </p:spPr>
        <p:txBody>
          <a:bodyPr vert="horz" wrap="square" lIns="96644" tIns="48323" rIns="96644" bIns="48323" numCol="1" anchor="t" anchorCtr="0" compatLnSpc="1">
            <a:prstTxWarp prst="textNoShape">
              <a:avLst/>
            </a:prstTxWarp>
          </a:bodyPr>
          <a:lstStyle>
            <a:lvl1pPr algn="r">
              <a:defRPr sz="1300"/>
            </a:lvl1pPr>
          </a:lstStyle>
          <a:p>
            <a:pPr>
              <a:defRPr/>
            </a:pPr>
            <a:endParaRPr lang="en-US"/>
          </a:p>
        </p:txBody>
      </p:sp>
      <p:sp>
        <p:nvSpPr>
          <p:cNvPr id="4096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75361" y="4560571"/>
            <a:ext cx="5364480" cy="4320540"/>
          </a:xfrm>
          <a:prstGeom prst="rect">
            <a:avLst/>
          </a:prstGeom>
          <a:noFill/>
          <a:ln w="9525">
            <a:noFill/>
            <a:miter lim="800000"/>
            <a:headEnd/>
            <a:tailEnd/>
          </a:ln>
          <a:effectLst/>
        </p:spPr>
        <p:txBody>
          <a:bodyPr vert="horz" wrap="square" lIns="96644" tIns="48323" rIns="96644" bIns="4832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9121141"/>
            <a:ext cx="3169920" cy="480060"/>
          </a:xfrm>
          <a:prstGeom prst="rect">
            <a:avLst/>
          </a:prstGeom>
          <a:noFill/>
          <a:ln w="9525">
            <a:noFill/>
            <a:miter lim="800000"/>
            <a:headEnd/>
            <a:tailEnd/>
          </a:ln>
          <a:effectLst/>
        </p:spPr>
        <p:txBody>
          <a:bodyPr vert="horz" wrap="square" lIns="96644" tIns="48323" rIns="96644" bIns="48323" numCol="1" anchor="b" anchorCtr="0" compatLnSpc="1">
            <a:prstTxWarp prst="textNoShape">
              <a:avLst/>
            </a:prstTxWarp>
          </a:bodyPr>
          <a:lstStyle>
            <a:lvl1pPr>
              <a:defRPr sz="1300"/>
            </a:lvl1pPr>
          </a:lstStyle>
          <a:p>
            <a:pPr>
              <a:defRPr/>
            </a:pPr>
            <a:endParaRPr lang="en-US"/>
          </a:p>
        </p:txBody>
      </p:sp>
      <p:sp>
        <p:nvSpPr>
          <p:cNvPr id="7175" name="Rectangle 7"/>
          <p:cNvSpPr>
            <a:spLocks noGrp="1" noChangeArrowheads="1"/>
          </p:cNvSpPr>
          <p:nvPr>
            <p:ph type="sldNum" sz="quarter" idx="5"/>
          </p:nvPr>
        </p:nvSpPr>
        <p:spPr bwMode="auto">
          <a:xfrm>
            <a:off x="4145281" y="9121141"/>
            <a:ext cx="3169920" cy="480060"/>
          </a:xfrm>
          <a:prstGeom prst="rect">
            <a:avLst/>
          </a:prstGeom>
          <a:noFill/>
          <a:ln w="9525">
            <a:noFill/>
            <a:miter lim="800000"/>
            <a:headEnd/>
            <a:tailEnd/>
          </a:ln>
          <a:effectLst/>
        </p:spPr>
        <p:txBody>
          <a:bodyPr vert="horz" wrap="square" lIns="96644" tIns="48323" rIns="96644" bIns="48323" numCol="1" anchor="b" anchorCtr="0" compatLnSpc="1">
            <a:prstTxWarp prst="textNoShape">
              <a:avLst/>
            </a:prstTxWarp>
          </a:bodyPr>
          <a:lstStyle>
            <a:lvl1pPr algn="r">
              <a:defRPr sz="1300"/>
            </a:lvl1pPr>
          </a:lstStyle>
          <a:p>
            <a:pPr>
              <a:defRPr/>
            </a:pPr>
            <a:fld id="{F045A188-7DE8-4B37-BA16-FAAB5C45DD0B}" type="slidenum">
              <a:rPr lang="en-US"/>
              <a:pPr>
                <a:defRPr/>
              </a:pPr>
              <a:t>‹#›</a:t>
            </a:fld>
            <a:endParaRPr lang="en-US"/>
          </a:p>
        </p:txBody>
      </p:sp>
    </p:spTree>
    <p:extLst>
      <p:ext uri="{BB962C8B-B14F-4D97-AF65-F5344CB8AC3E}">
        <p14:creationId xmlns:p14="http://schemas.microsoft.com/office/powerpoint/2010/main" val="33793884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and health equity is the ultimate goal when designing and delivering DSMES. </a:t>
            </a:r>
          </a:p>
          <a:p>
            <a:endParaRPr lang="en-US" dirty="0"/>
          </a:p>
          <a:p>
            <a:r>
              <a:rPr lang="en-US" dirty="0"/>
              <a:t>Creating culturally appropriate and varied modalities of settings has been shown to improve outcomes. </a:t>
            </a:r>
          </a:p>
          <a:p>
            <a:endParaRPr lang="en-US" dirty="0"/>
          </a:p>
          <a:p>
            <a:r>
              <a:rPr lang="en-US" dirty="0"/>
              <a:t>We know barriers to care exist at every level from the health system to individual. </a:t>
            </a:r>
          </a:p>
          <a:p>
            <a:r>
              <a:rPr lang="en-US" dirty="0"/>
              <a:t>However we can address these barriers by working to educate participants and health care providers on the critical times when DSMES is needed. </a:t>
            </a:r>
          </a:p>
          <a:p>
            <a:r>
              <a:rPr lang="en-US" dirty="0"/>
              <a:t>We can work with health systems and clinics to develop population health screening and clinical outreach, </a:t>
            </a:r>
          </a:p>
          <a:p>
            <a:r>
              <a:rPr lang="en-US" dirty="0"/>
              <a:t>create protocols to reduce time for referral and </a:t>
            </a:r>
          </a:p>
          <a:p>
            <a:r>
              <a:rPr lang="en-US" dirty="0"/>
              <a:t>collaborate health and community systems to address social needs. </a:t>
            </a:r>
          </a:p>
          <a:p>
            <a:r>
              <a:rPr lang="en-US" dirty="0"/>
              <a:t>We can include other health partners including community health workers to support delivery of diabetes peer support. </a:t>
            </a:r>
          </a:p>
          <a:p>
            <a:endParaRPr lang="en-US" dirty="0"/>
          </a:p>
          <a:p>
            <a:r>
              <a:rPr lang="en-US" dirty="0"/>
              <a:t>Barriers can be also be addressed by developing a diversity of delivery models. </a:t>
            </a:r>
          </a:p>
          <a:p>
            <a:r>
              <a:rPr lang="en-US" dirty="0"/>
              <a:t>From traditional </a:t>
            </a:r>
            <a:r>
              <a:rPr lang="en-US" dirty="0" err="1"/>
              <a:t>inperson</a:t>
            </a:r>
            <a:r>
              <a:rPr lang="en-US" dirty="0"/>
              <a:t> classrooms to community-based strategies and technology enabled solutions including telehealth or virtual environments varying modes can serve different needs.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14</a:t>
            </a:fld>
            <a:endParaRPr lang="en-US"/>
          </a:p>
        </p:txBody>
      </p:sp>
    </p:spTree>
    <p:extLst>
      <p:ext uri="{BB962C8B-B14F-4D97-AF65-F5344CB8AC3E}">
        <p14:creationId xmlns:p14="http://schemas.microsoft.com/office/powerpoint/2010/main" val="2210634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43</a:t>
            </a:fld>
            <a:endParaRPr lang="en-US"/>
          </a:p>
        </p:txBody>
      </p:sp>
    </p:spTree>
    <p:extLst>
      <p:ext uri="{BB962C8B-B14F-4D97-AF65-F5344CB8AC3E}">
        <p14:creationId xmlns:p14="http://schemas.microsoft.com/office/powerpoint/2010/main" val="4144100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D72F01-3FED-438D-BBB2-E4D16950E469}" type="slidenum">
              <a:rPr lang="en-US" smtClean="0"/>
              <a:pPr/>
              <a:t>57</a:t>
            </a:fld>
            <a:endParaRPr lang="en-US"/>
          </a:p>
        </p:txBody>
      </p:sp>
    </p:spTree>
    <p:extLst>
      <p:ext uri="{BB962C8B-B14F-4D97-AF65-F5344CB8AC3E}">
        <p14:creationId xmlns:p14="http://schemas.microsoft.com/office/powerpoint/2010/main" val="342488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17613" y="708025"/>
            <a:ext cx="4721225" cy="3541713"/>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r>
              <a:rPr lang="en-US">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58</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3763459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22</a:t>
            </a:fld>
            <a:endParaRPr lang="en-US"/>
          </a:p>
        </p:txBody>
      </p:sp>
    </p:spTree>
    <p:extLst>
      <p:ext uri="{BB962C8B-B14F-4D97-AF65-F5344CB8AC3E}">
        <p14:creationId xmlns:p14="http://schemas.microsoft.com/office/powerpoint/2010/main" val="469364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sym typeface="Wingdings" panose="05000000000000000000" pitchFamily="2" charset="2"/>
              </a:rPr>
              <a:t>Those with gastroparesis may need supplementation if their intake is low. Small frequent meals can help, as can having liquid or pureed calories. You can puree just about anything – we have a gentleman with gastroparesis that, every year, purees thanksgiving dinner and loves it! </a:t>
            </a:r>
            <a:endParaRPr lang="en-US" dirty="0"/>
          </a:p>
          <a:p>
            <a:pPr lvl="1"/>
            <a:endParaRPr lang="en-US" dirty="0"/>
          </a:p>
          <a:p>
            <a:pPr lvl="1"/>
            <a:r>
              <a:rPr lang="en-US" dirty="0"/>
              <a:t>Stabilizing glucose levels is particularly important because gastroparesis is exacerbated with wide swings in blood sugars, particularly with BG readings above 240 mg/dl which impairs emptying</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25</a:t>
            </a:fld>
            <a:endParaRPr lang="en-US"/>
          </a:p>
        </p:txBody>
      </p:sp>
    </p:spTree>
    <p:extLst>
      <p:ext uri="{BB962C8B-B14F-4D97-AF65-F5344CB8AC3E}">
        <p14:creationId xmlns:p14="http://schemas.microsoft.com/office/powerpoint/2010/main" val="1384070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dirty="0"/>
              <a:t>GIP: G</a:t>
            </a:r>
            <a:r>
              <a:rPr lang="en-US" dirty="0">
                <a:effectLst/>
              </a:rPr>
              <a:t>lucose-dependent </a:t>
            </a:r>
            <a:r>
              <a:rPr lang="en-US" dirty="0"/>
              <a:t>I</a:t>
            </a:r>
            <a:r>
              <a:rPr lang="en-US" dirty="0">
                <a:effectLst/>
              </a:rPr>
              <a:t>nsulinotropic </a:t>
            </a:r>
            <a:r>
              <a:rPr lang="en-US" dirty="0"/>
              <a:t>P</a:t>
            </a:r>
            <a:r>
              <a:rPr lang="en-US" dirty="0">
                <a:effectLst/>
              </a:rPr>
              <a:t>olypeptide</a:t>
            </a:r>
          </a:p>
          <a:p>
            <a:r>
              <a:rPr lang="en-US" dirty="0"/>
              <a:t>GLP: glucagon-like peptide</a:t>
            </a:r>
          </a:p>
        </p:txBody>
      </p:sp>
      <p:sp>
        <p:nvSpPr>
          <p:cNvPr id="4" name="Slide Number Placeholder 3"/>
          <p:cNvSpPr>
            <a:spLocks noGrp="1"/>
          </p:cNvSpPr>
          <p:nvPr>
            <p:ph type="sldNum" sz="quarter" idx="5"/>
          </p:nvPr>
        </p:nvSpPr>
        <p:spPr/>
        <p:txBody>
          <a:bodyPr/>
          <a:lstStyle/>
          <a:p>
            <a:fld id="{5B5E225C-EA32-49AA-BCE1-CBED354D9589}" type="slidenum">
              <a:rPr lang="en-US" smtClean="0"/>
              <a:t>29</a:t>
            </a:fld>
            <a:endParaRPr lang="en-US"/>
          </a:p>
        </p:txBody>
      </p:sp>
    </p:spTree>
    <p:extLst>
      <p:ext uri="{BB962C8B-B14F-4D97-AF65-F5344CB8AC3E}">
        <p14:creationId xmlns:p14="http://schemas.microsoft.com/office/powerpoint/2010/main" val="379042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with exenatide indication in pediatrics. </a:t>
            </a:r>
          </a:p>
        </p:txBody>
      </p:sp>
      <p:sp>
        <p:nvSpPr>
          <p:cNvPr id="4" name="Slide Number Placeholder 3"/>
          <p:cNvSpPr>
            <a:spLocks noGrp="1"/>
          </p:cNvSpPr>
          <p:nvPr>
            <p:ph type="sldNum" sz="quarter" idx="5"/>
          </p:nvPr>
        </p:nvSpPr>
        <p:spPr/>
        <p:txBody>
          <a:bodyPr/>
          <a:lstStyle/>
          <a:p>
            <a:fld id="{5B5E225C-EA32-49AA-BCE1-CBED354D9589}" type="slidenum">
              <a:rPr lang="en-US" smtClean="0"/>
              <a:t>30</a:t>
            </a:fld>
            <a:endParaRPr lang="en-US"/>
          </a:p>
        </p:txBody>
      </p:sp>
    </p:spTree>
    <p:extLst>
      <p:ext uri="{BB962C8B-B14F-4D97-AF65-F5344CB8AC3E}">
        <p14:creationId xmlns:p14="http://schemas.microsoft.com/office/powerpoint/2010/main" val="3794334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dirty="0"/>
              <a:t>Another option for weight loss is metabolic surgery. It is recommended as an option to treat T2DM for screened surgical candidates with higher BMIs</a:t>
            </a:r>
          </a:p>
          <a:p>
            <a:endParaRPr lang="en-US" sz="3600" dirty="0"/>
          </a:p>
          <a:p>
            <a:r>
              <a:rPr lang="en-US" dirty="0"/>
              <a:t>____________________</a:t>
            </a:r>
          </a:p>
          <a:p>
            <a:r>
              <a:rPr lang="en-US" dirty="0"/>
              <a:t>____________________</a:t>
            </a:r>
          </a:p>
          <a:p>
            <a:pPr marL="457200" lvl="1" indent="0">
              <a:buNone/>
            </a:pPr>
            <a:endParaRPr lang="en-US" sz="1200" dirty="0"/>
          </a:p>
          <a:p>
            <a:pPr marL="457200" lvl="1" indent="0">
              <a:buNone/>
            </a:pPr>
            <a:r>
              <a:rPr lang="en-US" sz="2600" i="1" dirty="0"/>
              <a:t>*All BMI thresholds need to be reduced by 2.5 kg/m</a:t>
            </a:r>
            <a:r>
              <a:rPr lang="en-US" sz="2600" i="1" baseline="30000" dirty="0"/>
              <a:t>2</a:t>
            </a:r>
            <a:r>
              <a:rPr lang="en-US" sz="2600" i="1" dirty="0"/>
              <a:t> for Asian Americans</a:t>
            </a:r>
          </a:p>
          <a:p>
            <a:endParaRPr lang="en-US" dirty="0"/>
          </a:p>
          <a:p>
            <a:endParaRPr lang="en-US" dirty="0"/>
          </a:p>
          <a:p>
            <a:r>
              <a:rPr lang="en-US" dirty="0"/>
              <a:t>P 464 big</a:t>
            </a:r>
            <a:r>
              <a:rPr lang="en-US" baseline="0" dirty="0"/>
              <a:t> book and s119</a:t>
            </a:r>
            <a:endParaRPr lang="en-US" dirty="0"/>
          </a:p>
        </p:txBody>
      </p:sp>
      <p:sp>
        <p:nvSpPr>
          <p:cNvPr id="4" name="Slide Number Placeholder 3"/>
          <p:cNvSpPr>
            <a:spLocks noGrp="1"/>
          </p:cNvSpPr>
          <p:nvPr>
            <p:ph type="sldNum" sz="quarter" idx="10"/>
          </p:nvPr>
        </p:nvSpPr>
        <p:spPr/>
        <p:txBody>
          <a:bodyPr/>
          <a:lstStyle/>
          <a:p>
            <a:fld id="{250840C3-ED71-476B-B764-DBAF20803A39}" type="slidenum">
              <a:rPr lang="en-US" smtClean="0"/>
              <a:pPr/>
              <a:t>31</a:t>
            </a:fld>
            <a:endParaRPr lang="en-US"/>
          </a:p>
        </p:txBody>
      </p:sp>
    </p:spTree>
    <p:extLst>
      <p:ext uri="{BB962C8B-B14F-4D97-AF65-F5344CB8AC3E}">
        <p14:creationId xmlns:p14="http://schemas.microsoft.com/office/powerpoint/2010/main" val="2905608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As for some of the advantages of Metabolic Surgery </a:t>
            </a:r>
          </a:p>
          <a:p>
            <a:pPr defTabSz="931774">
              <a:defRPr/>
            </a:pPr>
            <a:r>
              <a:rPr lang="en-US" dirty="0"/>
              <a:t>Randomized controlled trials have documented Diabetes remission in up to 63% of individuals who undergo metabolic surgery for weight loss. </a:t>
            </a:r>
          </a:p>
          <a:p>
            <a:pPr defTabSz="931774">
              <a:defRPr/>
            </a:pPr>
            <a:endParaRPr lang="en-US" dirty="0"/>
          </a:p>
          <a:p>
            <a:pPr defTabSz="931774">
              <a:defRPr/>
            </a:pPr>
            <a:r>
              <a:rPr lang="en-US" dirty="0"/>
              <a:t>While many of the patients who go into remission experience recurrence, the median disease-free period is 8.3 years.  There are some pre-surgical</a:t>
            </a:r>
            <a:r>
              <a:rPr lang="en-US" baseline="0" dirty="0"/>
              <a:t> predictors of success for longer remission. These include having the surgery at a younger age or having a had shorter duration of diabetes (&lt;8 years) prior to surgery. Individuals who don’t require insulin and those who maintain their weight loss are also more likely to have a longer remission. </a:t>
            </a:r>
          </a:p>
          <a:p>
            <a:pPr defTabSz="931774">
              <a:defRPr/>
            </a:pPr>
            <a:endParaRPr lang="en-US" baseline="0" dirty="0"/>
          </a:p>
          <a:p>
            <a:pPr defTabSz="931774">
              <a:defRPr/>
            </a:pPr>
            <a:r>
              <a:rPr lang="en-US" baseline="0" dirty="0"/>
              <a:t>That said, w</a:t>
            </a:r>
            <a:r>
              <a:rPr lang="en-US" dirty="0"/>
              <a:t>ith or without remission, the majority of people with diabetes sustain improvement in their glucose levels for 5-15 years after surgery. Other benefits include:</a:t>
            </a:r>
            <a:r>
              <a:rPr lang="en-US" baseline="0" dirty="0"/>
              <a:t> substantial reduction in cardiovascular disease risk, reductions in the incidence of microvascular disease, and enhancements in quality of life. </a:t>
            </a:r>
          </a:p>
          <a:p>
            <a:endParaRPr lang="en-US" baseline="0" dirty="0"/>
          </a:p>
          <a:p>
            <a:r>
              <a:rPr lang="en-US" baseline="0" dirty="0"/>
              <a:t>S120</a:t>
            </a:r>
          </a:p>
          <a:p>
            <a:endParaRPr lang="en-US" baseline="0" dirty="0"/>
          </a:p>
          <a:p>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t>
            </a:r>
            <a:r>
              <a:rPr lang="en-US" baseline="0" dirty="0"/>
              <a:t> 106</a:t>
            </a:r>
            <a:endParaRPr lang="en-US" dirty="0"/>
          </a:p>
          <a:p>
            <a:endParaRPr lang="en-US" dirty="0"/>
          </a:p>
        </p:txBody>
      </p:sp>
      <p:sp>
        <p:nvSpPr>
          <p:cNvPr id="4" name="Slide Number Placeholder 3"/>
          <p:cNvSpPr>
            <a:spLocks noGrp="1"/>
          </p:cNvSpPr>
          <p:nvPr>
            <p:ph type="sldNum" sz="quarter" idx="10"/>
          </p:nvPr>
        </p:nvSpPr>
        <p:spPr/>
        <p:txBody>
          <a:bodyPr/>
          <a:lstStyle/>
          <a:p>
            <a:fld id="{250840C3-ED71-476B-B764-DBAF20803A39}" type="slidenum">
              <a:rPr lang="en-US" smtClean="0"/>
              <a:pPr/>
              <a:t>32</a:t>
            </a:fld>
            <a:endParaRPr lang="en-US"/>
          </a:p>
        </p:txBody>
      </p:sp>
    </p:spTree>
    <p:extLst>
      <p:ext uri="{BB962C8B-B14F-4D97-AF65-F5344CB8AC3E}">
        <p14:creationId xmlns:p14="http://schemas.microsoft.com/office/powerpoint/2010/main" val="1228814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Now that we’ve spent that time discussing diabetes and weight with a focus on weight </a:t>
            </a:r>
            <a:r>
              <a:rPr lang="en-US" b="1" dirty="0"/>
              <a:t>loss</a:t>
            </a:r>
            <a:r>
              <a:rPr lang="en-US" dirty="0"/>
              <a:t>, I want to take a minute to talk about weight from another angle. </a:t>
            </a:r>
          </a:p>
          <a:p>
            <a:endParaRPr lang="en-US" b="0" i="0" dirty="0">
              <a:solidFill>
                <a:srgbClr val="000000"/>
              </a:solidFill>
              <a:effectLst/>
              <a:latin typeface="Ralew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Raleway" pitchFamily="2" charset="0"/>
              </a:rPr>
              <a:t>We want to realize that weight is not the only indicator of health and not every person with diabetes will need or want to lose weight.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Raleway" pitchFamily="2" charset="0"/>
            </a:endParaRPr>
          </a:p>
          <a:p>
            <a:r>
              <a:rPr lang="en-US" b="0" i="0" dirty="0">
                <a:solidFill>
                  <a:srgbClr val="000000"/>
                </a:solidFill>
                <a:effectLst/>
                <a:latin typeface="Raleway" pitchFamily="2" charset="0"/>
              </a:rPr>
              <a:t>And so, providing weight-inclusive care focuses on establishing self-care behaviors rather than promoting restriction or endorsing unsustainable eating or exercise patterns as a way to “get healthy.” As many of you know there is significant stigma and blame around weight, particularly in the diabetes world. This can be a significant emotional and mental burden for the person with diabetes. </a:t>
            </a:r>
          </a:p>
          <a:p>
            <a:endParaRPr lang="en-US" b="0" i="0" dirty="0">
              <a:solidFill>
                <a:srgbClr val="000000"/>
              </a:solidFill>
              <a:effectLst/>
              <a:latin typeface="Raleway" pitchFamily="2" charset="0"/>
            </a:endParaRPr>
          </a:p>
          <a:p>
            <a:r>
              <a:rPr lang="en-US" b="0" i="0" dirty="0">
                <a:solidFill>
                  <a:srgbClr val="000000"/>
                </a:solidFill>
                <a:effectLst/>
                <a:latin typeface="Raleway" pitchFamily="2" charset="0"/>
              </a:rPr>
              <a:t>As diabetes experts, our job is to advocate and support the person with diabetes in a way that feels right for that individual… and mental wellbeing is a big piece of this. With such, weight loss may not be a goal for every individual who lives with diabetes.</a:t>
            </a:r>
          </a:p>
          <a:p>
            <a:endParaRPr lang="en-US" b="0" i="0" dirty="0">
              <a:solidFill>
                <a:srgbClr val="000000"/>
              </a:solidFill>
              <a:effectLst/>
              <a:latin typeface="Raleway" pitchFamily="2" charset="0"/>
            </a:endParaRPr>
          </a:p>
          <a:p>
            <a:endParaRPr lang="en-US" b="0" i="0" dirty="0">
              <a:solidFill>
                <a:srgbClr val="000000"/>
              </a:solidFill>
              <a:effectLst/>
              <a:latin typeface="Raleway" pitchFamily="2" charset="0"/>
            </a:endParaRPr>
          </a:p>
          <a:p>
            <a:endParaRPr lang="en-US" dirty="0"/>
          </a:p>
        </p:txBody>
      </p:sp>
      <p:sp>
        <p:nvSpPr>
          <p:cNvPr id="4" name="Slide Number Placeholder 3"/>
          <p:cNvSpPr>
            <a:spLocks noGrp="1"/>
          </p:cNvSpPr>
          <p:nvPr>
            <p:ph type="sldNum" sz="quarter" idx="10"/>
          </p:nvPr>
        </p:nvSpPr>
        <p:spPr/>
        <p:txBody>
          <a:bodyPr/>
          <a:lstStyle/>
          <a:p>
            <a:fld id="{250840C3-ED71-476B-B764-DBAF20803A39}" type="slidenum">
              <a:rPr lang="en-US" smtClean="0"/>
              <a:pPr/>
              <a:t>33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0223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120701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437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50265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114813B1-857E-4D46-BE5D-9A28513CA6BB}"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614907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BD444616-E14A-46A0-A6D3-6E66F6B1A6DF}"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3503557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504242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sp>
        <p:nvSpPr>
          <p:cNvPr id="21" name="Rectangle 20"/>
          <p:cNvSpPr/>
          <p:nvPr/>
        </p:nvSpPr>
        <p:spPr>
          <a:xfrm>
            <a:off x="904875" y="3276606"/>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6"/>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248423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normAutofit/>
          </a:bodyPr>
          <a:lstStyle>
            <a:lvl1pPr>
              <a:defRPr sz="4000"/>
            </a:lvl1pPr>
            <a:lvl2pPr>
              <a:defRPr sz="3200"/>
            </a:lvl2pPr>
            <a:lvl3pPr>
              <a:defRPr sz="2800"/>
            </a:lvl3pPr>
            <a:lvl4pPr>
              <a:defRPr sz="2000"/>
            </a:lvl4pPr>
            <a:lvl5pPr>
              <a:defRPr sz="20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04610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2400">
                <a:solidFill>
                  <a:schemeClr val="bg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1226782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1587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3"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5149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50702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93431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34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86525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1146800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71430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4"/>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7"/>
            <a:ext cx="2212848" cy="672800"/>
          </a:xfrm>
          <a:prstGeom prst="rect">
            <a:avLst/>
          </a:prstGeom>
        </p:spPr>
      </p:pic>
    </p:spTree>
    <p:extLst>
      <p:ext uri="{BB962C8B-B14F-4D97-AF65-F5344CB8AC3E}">
        <p14:creationId xmlns:p14="http://schemas.microsoft.com/office/powerpoint/2010/main" val="130000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477994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7825" y="766233"/>
            <a:ext cx="8308974" cy="1143000"/>
          </a:xfrm>
        </p:spPr>
        <p:txBody>
          <a:bodyPr anchor="t" anchorCtr="0"/>
          <a:lstStyle/>
          <a:p>
            <a:r>
              <a:rPr lang="en-US" dirty="0"/>
              <a:t>Click to edit Master title style</a:t>
            </a:r>
          </a:p>
        </p:txBody>
      </p:sp>
      <p:sp>
        <p:nvSpPr>
          <p:cNvPr id="3" name="Content Placeholder 2"/>
          <p:cNvSpPr>
            <a:spLocks noGrp="1"/>
          </p:cNvSpPr>
          <p:nvPr>
            <p:ph idx="1" hasCustomPrompt="1"/>
          </p:nvPr>
        </p:nvSpPr>
        <p:spPr>
          <a:xfrm>
            <a:off x="382255" y="2024258"/>
            <a:ext cx="8304563" cy="3874168"/>
          </a:xfrm>
        </p:spPr>
        <p:txBody>
          <a:bodyPr>
            <a:normAutofit/>
          </a:bodyPr>
          <a:lstStyle>
            <a:lvl1pPr>
              <a:defRPr sz="1425"/>
            </a:lvl1pPr>
            <a:lvl2pPr>
              <a:defRPr sz="1425"/>
            </a:lvl2pPr>
            <a:lvl3pPr>
              <a:defRPr sz="1425"/>
            </a:lvl3pPr>
            <a:lvl4pPr>
              <a:defRPr sz="1425"/>
            </a:lvl4pPr>
            <a:lvl5pPr>
              <a:defRPr sz="14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0"/>
          <p:cNvSpPr>
            <a:spLocks noGrp="1"/>
          </p:cNvSpPr>
          <p:nvPr>
            <p:ph type="body" sz="quarter" idx="13" hasCustomPrompt="1"/>
          </p:nvPr>
        </p:nvSpPr>
        <p:spPr>
          <a:xfrm>
            <a:off x="382241" y="483231"/>
            <a:ext cx="8304562" cy="342900"/>
          </a:xfrm>
        </p:spPr>
        <p:txBody>
          <a:bodyPr>
            <a:noAutofit/>
          </a:bodyPr>
          <a:lstStyle>
            <a:lvl1pPr marL="0" indent="0">
              <a:buNone/>
              <a:defRPr sz="1425" b="1" spc="130" baseline="0">
                <a:solidFill>
                  <a:schemeClr val="bg1">
                    <a:lumMod val="65000"/>
                  </a:schemeClr>
                </a:solidFill>
                <a:latin typeface="Arial"/>
                <a:cs typeface="Arial"/>
              </a:defRPr>
            </a:lvl1pPr>
          </a:lstStyle>
          <a:p>
            <a:pPr lvl="0"/>
            <a:r>
              <a:rPr lang="en-US" dirty="0"/>
              <a:t>SECTION TITLE HERE</a:t>
            </a:r>
          </a:p>
        </p:txBody>
      </p:sp>
    </p:spTree>
    <p:extLst>
      <p:ext uri="{BB962C8B-B14F-4D97-AF65-F5344CB8AC3E}">
        <p14:creationId xmlns:p14="http://schemas.microsoft.com/office/powerpoint/2010/main" val="202146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12393332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5025" y="3922719"/>
            <a:ext cx="4037013" cy="2173287"/>
          </a:xfrm>
        </p:spPr>
        <p:txBody>
          <a:bodyPr/>
          <a:lstStyle/>
          <a:p>
            <a:pPr lvl="4"/>
            <a:r>
              <a:rPr lang="en-US" dirty="0"/>
              <a:t>Click to edit Master text styles</a:t>
            </a:r>
          </a:p>
          <a:p>
            <a:pPr lvl="5"/>
            <a:r>
              <a:rPr lang="en-US" dirty="0"/>
              <a:t>Second level</a:t>
            </a:r>
          </a:p>
          <a:p>
            <a:pPr lvl="6"/>
            <a:r>
              <a:rPr lang="en-US" dirty="0"/>
              <a:t>Third level</a:t>
            </a:r>
          </a:p>
          <a:p>
            <a:pPr lvl="7"/>
            <a:r>
              <a:rPr lang="en-US" dirty="0"/>
              <a:t>Fourth level</a:t>
            </a:r>
          </a:p>
          <a:p>
            <a:pPr lvl="8"/>
            <a:r>
              <a:rPr lang="en-US" dirty="0"/>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952557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55845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4" y="273050"/>
            <a:ext cx="8226425" cy="582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0"/>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2D68D136-8688-4F5A-9F3F-374CEC99468E}" type="slidenum">
              <a:rPr lang="en-US"/>
              <a:pPr>
                <a:defRPr/>
              </a:pPr>
              <a:t>‹#›</a:t>
            </a:fld>
            <a:endParaRPr lang="en-US"/>
          </a:p>
        </p:txBody>
      </p:sp>
    </p:spTree>
    <p:extLst>
      <p:ext uri="{BB962C8B-B14F-4D97-AF65-F5344CB8AC3E}">
        <p14:creationId xmlns:p14="http://schemas.microsoft.com/office/powerpoint/2010/main" val="5845898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F7D9502-BAAB-0748-84F9-4956E51FF412}" type="slidenum">
              <a:rPr lang="en-US" smtClean="0"/>
              <a:t>‹#›</a:t>
            </a:fld>
            <a:endParaRPr lang="en-US"/>
          </a:p>
        </p:txBody>
      </p:sp>
    </p:spTree>
    <p:extLst>
      <p:ext uri="{BB962C8B-B14F-4D97-AF65-F5344CB8AC3E}">
        <p14:creationId xmlns:p14="http://schemas.microsoft.com/office/powerpoint/2010/main" val="11640233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2470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5660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7633014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68144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3239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350201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026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b="0"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56129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686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8513804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77084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b="0">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15392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27001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37700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11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5694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437738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microsoft.com/office/2007/relationships/hdphoto" Target="../media/hdphoto2.wdp"/><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5.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3059368662"/>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916" r:id="rId12"/>
    <p:sldLayoutId id="2147483918" r:id="rId13"/>
    <p:sldLayoutId id="2147483953"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21" name="Picture 2"/>
          <p:cNvPicPr>
            <a:picLocks noChangeAspect="1" noChangeArrowheads="1"/>
          </p:cNvPicPr>
          <p:nvPr userDrawn="1"/>
        </p:nvPicPr>
        <p:blipFill>
          <a:blip r:embed="rId19"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0">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9314408"/>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 id="2147483936" r:id="rId14"/>
    <p:sldLayoutId id="2147483937" r:id="rId15"/>
    <p:sldLayoutId id="2147483938" r:id="rId16"/>
    <p:sldLayoutId id="214748393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b="0">
              <a:solidFill>
                <a:prstClr val="black"/>
              </a:solidFill>
              <a:latin typeface="Gill Sans MT"/>
            </a:endParaRPr>
          </a:p>
        </p:txBody>
      </p:sp>
    </p:spTree>
    <p:extLst>
      <p:ext uri="{BB962C8B-B14F-4D97-AF65-F5344CB8AC3E}">
        <p14:creationId xmlns:p14="http://schemas.microsoft.com/office/powerpoint/2010/main" val="2017710842"/>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3" Type="http://schemas.openxmlformats.org/officeDocument/2006/relationships/hyperlink" Target="http://ibomesohoqe.prv.pl/bacteria-infection-of-the-mouth.php" TargetMode="External"/><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hyperlink" Target="https://coveragetoolkit.org/health-equity/defining-health-equity/" TargetMode="External"/><Relationship Id="rId5" Type="http://schemas.openxmlformats.org/officeDocument/2006/relationships/image" Target="../media/image26.png"/><Relationship Id="rId4" Type="http://schemas.openxmlformats.org/officeDocument/2006/relationships/hyperlink" Target="https://www.bridgespan.org/insights/library/public-health/the-community-cure-for-health-care-(1)"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70.png"/><Relationship Id="rId13" Type="http://schemas.openxmlformats.org/officeDocument/2006/relationships/customXml" Target="../ink/ink20.xml"/><Relationship Id="rId18" Type="http://schemas.openxmlformats.org/officeDocument/2006/relationships/image" Target="../media/image52.png"/><Relationship Id="rId26" Type="http://schemas.openxmlformats.org/officeDocument/2006/relationships/image" Target="../media/image56.png"/><Relationship Id="rId3" Type="http://schemas.openxmlformats.org/officeDocument/2006/relationships/customXml" Target="../ink/ink15.xml"/><Relationship Id="rId21" Type="http://schemas.openxmlformats.org/officeDocument/2006/relationships/customXml" Target="../ink/ink24.xml"/><Relationship Id="rId7" Type="http://schemas.openxmlformats.org/officeDocument/2006/relationships/customXml" Target="../ink/ink17.xml"/><Relationship Id="rId12" Type="http://schemas.openxmlformats.org/officeDocument/2006/relationships/image" Target="../media/image49.png"/><Relationship Id="rId17" Type="http://schemas.openxmlformats.org/officeDocument/2006/relationships/customXml" Target="../ink/ink22.xml"/><Relationship Id="rId25" Type="http://schemas.openxmlformats.org/officeDocument/2006/relationships/customXml" Target="../ink/ink26.xml"/><Relationship Id="rId2" Type="http://schemas.openxmlformats.org/officeDocument/2006/relationships/image" Target="../media/image28.png"/><Relationship Id="rId16" Type="http://schemas.openxmlformats.org/officeDocument/2006/relationships/image" Target="../media/image510.png"/><Relationship Id="rId20"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60.png"/><Relationship Id="rId11" Type="http://schemas.openxmlformats.org/officeDocument/2006/relationships/customXml" Target="../ink/ink19.xml"/><Relationship Id="rId24" Type="http://schemas.openxmlformats.org/officeDocument/2006/relationships/image" Target="../media/image55.png"/><Relationship Id="rId5" Type="http://schemas.openxmlformats.org/officeDocument/2006/relationships/customXml" Target="../ink/ink16.xml"/><Relationship Id="rId15" Type="http://schemas.openxmlformats.org/officeDocument/2006/relationships/customXml" Target="../ink/ink21.xml"/><Relationship Id="rId23" Type="http://schemas.openxmlformats.org/officeDocument/2006/relationships/customXml" Target="../ink/ink25.xml"/><Relationship Id="rId10" Type="http://schemas.openxmlformats.org/officeDocument/2006/relationships/image" Target="../media/image48.png"/><Relationship Id="rId19" Type="http://schemas.openxmlformats.org/officeDocument/2006/relationships/customXml" Target="../ink/ink23.xml"/><Relationship Id="rId4" Type="http://schemas.openxmlformats.org/officeDocument/2006/relationships/image" Target="../media/image45.png"/><Relationship Id="rId9" Type="http://schemas.openxmlformats.org/officeDocument/2006/relationships/customXml" Target="../ink/ink18.xml"/><Relationship Id="rId14" Type="http://schemas.openxmlformats.org/officeDocument/2006/relationships/image" Target="../media/image50.png"/><Relationship Id="rId22" Type="http://schemas.openxmlformats.org/officeDocument/2006/relationships/image" Target="../media/image54.png"/></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ncbi.nlm.nih.gov/pmc/articles/PMC6343052/#:~:text=Malabsorption%20status%20after%20bariatric%20surgery,is%20achieved%20after%20bariatric%20surgery."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700.png"/><Relationship Id="rId13" Type="http://schemas.openxmlformats.org/officeDocument/2006/relationships/customXml" Target="../ink/ink32.xml"/><Relationship Id="rId18" Type="http://schemas.openxmlformats.org/officeDocument/2006/relationships/image" Target="../media/image520.png"/><Relationship Id="rId26" Type="http://schemas.openxmlformats.org/officeDocument/2006/relationships/image" Target="../media/image560.png"/><Relationship Id="rId3" Type="http://schemas.openxmlformats.org/officeDocument/2006/relationships/customXml" Target="../ink/ink27.xml"/><Relationship Id="rId21" Type="http://schemas.openxmlformats.org/officeDocument/2006/relationships/customXml" Target="../ink/ink36.xml"/><Relationship Id="rId7" Type="http://schemas.openxmlformats.org/officeDocument/2006/relationships/customXml" Target="../ink/ink29.xml"/><Relationship Id="rId12" Type="http://schemas.openxmlformats.org/officeDocument/2006/relationships/image" Target="../media/image490.png"/><Relationship Id="rId17" Type="http://schemas.openxmlformats.org/officeDocument/2006/relationships/customXml" Target="../ink/ink34.xml"/><Relationship Id="rId25" Type="http://schemas.openxmlformats.org/officeDocument/2006/relationships/customXml" Target="../ink/ink38.xml"/><Relationship Id="rId2" Type="http://schemas.openxmlformats.org/officeDocument/2006/relationships/image" Target="../media/image28.png"/><Relationship Id="rId16" Type="http://schemas.openxmlformats.org/officeDocument/2006/relationships/image" Target="../media/image5100.png"/><Relationship Id="rId20" Type="http://schemas.openxmlformats.org/officeDocument/2006/relationships/image" Target="../media/image530.png"/><Relationship Id="rId1" Type="http://schemas.openxmlformats.org/officeDocument/2006/relationships/slideLayout" Target="../slideLayouts/slideLayout2.xml"/><Relationship Id="rId6" Type="http://schemas.openxmlformats.org/officeDocument/2006/relationships/image" Target="../media/image4600.png"/><Relationship Id="rId11" Type="http://schemas.openxmlformats.org/officeDocument/2006/relationships/customXml" Target="../ink/ink31.xml"/><Relationship Id="rId24" Type="http://schemas.openxmlformats.org/officeDocument/2006/relationships/image" Target="../media/image550.png"/><Relationship Id="rId5" Type="http://schemas.openxmlformats.org/officeDocument/2006/relationships/customXml" Target="../ink/ink28.xml"/><Relationship Id="rId15" Type="http://schemas.openxmlformats.org/officeDocument/2006/relationships/customXml" Target="../ink/ink33.xml"/><Relationship Id="rId23" Type="http://schemas.openxmlformats.org/officeDocument/2006/relationships/customXml" Target="../ink/ink37.xml"/><Relationship Id="rId10" Type="http://schemas.openxmlformats.org/officeDocument/2006/relationships/image" Target="../media/image480.png"/><Relationship Id="rId19" Type="http://schemas.openxmlformats.org/officeDocument/2006/relationships/customXml" Target="../ink/ink35.xml"/><Relationship Id="rId4" Type="http://schemas.openxmlformats.org/officeDocument/2006/relationships/image" Target="../media/image450.png"/><Relationship Id="rId9" Type="http://schemas.openxmlformats.org/officeDocument/2006/relationships/customXml" Target="../ink/ink30.xml"/><Relationship Id="rId14" Type="http://schemas.openxmlformats.org/officeDocument/2006/relationships/image" Target="../media/image500.png"/><Relationship Id="rId22" Type="http://schemas.openxmlformats.org/officeDocument/2006/relationships/image" Target="../media/image540.png"/></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notesSlide" Target="../notesSlides/notesSlide10.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www.mdcalc.com/calc/2200/fibrosis-4-fib-4-index-liver-fibrosis" TargetMode="External"/><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customXml" Target="../ink/ink44.xml"/><Relationship Id="rId18" Type="http://schemas.openxmlformats.org/officeDocument/2006/relationships/image" Target="../media/image136.png"/><Relationship Id="rId3" Type="http://schemas.openxmlformats.org/officeDocument/2006/relationships/customXml" Target="../ink/ink39.xml"/><Relationship Id="rId21" Type="http://schemas.openxmlformats.org/officeDocument/2006/relationships/customXml" Target="../ink/ink48.xml"/><Relationship Id="rId7" Type="http://schemas.openxmlformats.org/officeDocument/2006/relationships/customXml" Target="../ink/ink41.xml"/><Relationship Id="rId12" Type="http://schemas.openxmlformats.org/officeDocument/2006/relationships/image" Target="../media/image133.png"/><Relationship Id="rId17" Type="http://schemas.openxmlformats.org/officeDocument/2006/relationships/customXml" Target="../ink/ink46.xml"/><Relationship Id="rId2" Type="http://schemas.openxmlformats.org/officeDocument/2006/relationships/image" Target="../media/image76.jpg"/><Relationship Id="rId16" Type="http://schemas.openxmlformats.org/officeDocument/2006/relationships/image" Target="../media/image135.png"/><Relationship Id="rId20"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customXml" Target="../ink/ink43.xml"/><Relationship Id="rId24" Type="http://schemas.openxmlformats.org/officeDocument/2006/relationships/image" Target="../media/image139.png"/><Relationship Id="rId5" Type="http://schemas.openxmlformats.org/officeDocument/2006/relationships/customXml" Target="../ink/ink40.xml"/><Relationship Id="rId15" Type="http://schemas.openxmlformats.org/officeDocument/2006/relationships/customXml" Target="../ink/ink45.xml"/><Relationship Id="rId23" Type="http://schemas.openxmlformats.org/officeDocument/2006/relationships/customXml" Target="../ink/ink49.xml"/><Relationship Id="rId10" Type="http://schemas.openxmlformats.org/officeDocument/2006/relationships/image" Target="../media/image132.png"/><Relationship Id="rId19" Type="http://schemas.openxmlformats.org/officeDocument/2006/relationships/customXml" Target="../ink/ink47.xml"/><Relationship Id="rId4" Type="http://schemas.openxmlformats.org/officeDocument/2006/relationships/image" Target="../media/image129.png"/><Relationship Id="rId9" Type="http://schemas.openxmlformats.org/officeDocument/2006/relationships/customXml" Target="../ink/ink42.xml"/><Relationship Id="rId14" Type="http://schemas.openxmlformats.org/officeDocument/2006/relationships/image" Target="../media/image134.png"/><Relationship Id="rId22" Type="http://schemas.openxmlformats.org/officeDocument/2006/relationships/image" Target="../media/image138.png"/></Relationships>
</file>

<file path=ppt/slides/_rels/slide48.xml.rels><?xml version="1.0" encoding="UTF-8" standalone="yes"?>
<Relationships xmlns="http://schemas.openxmlformats.org/package/2006/relationships"><Relationship Id="rId2" Type="http://schemas.openxmlformats.org/officeDocument/2006/relationships/hyperlink" Target="https://health.clevelandclinic.org/quitting-smoking/" TargetMode="Externa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230.png"/><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250.png"/><Relationship Id="rId2" Type="http://schemas.openxmlformats.org/officeDocument/2006/relationships/image" Target="../media/image14.jpg"/><Relationship Id="rId1" Type="http://schemas.openxmlformats.org/officeDocument/2006/relationships/slideLayout" Target="../slideLayouts/slideLayout4.xml"/><Relationship Id="rId6" Type="http://schemas.openxmlformats.org/officeDocument/2006/relationships/image" Target="../media/image220.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240.png"/><Relationship Id="rId4" Type="http://schemas.openxmlformats.org/officeDocument/2006/relationships/image" Target="../media/image210.png"/><Relationship Id="rId9" Type="http://schemas.openxmlformats.org/officeDocument/2006/relationships/customXml" Target="../ink/ink4.xml"/><Relationship Id="rId14" Type="http://schemas.openxmlformats.org/officeDocument/2006/relationships/image" Target="../media/image260.png"/></Relationships>
</file>

<file path=ppt/slides/_rels/slide5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5.xml"/><Relationship Id="rId1" Type="http://schemas.openxmlformats.org/officeDocument/2006/relationships/tags" Target="../tags/tag8.xml"/><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9.xml"/></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7.png"/><Relationship Id="rId5" Type="http://schemas.openxmlformats.org/officeDocument/2006/relationships/image" Target="../media/image87.jpeg"/><Relationship Id="rId4" Type="http://schemas.openxmlformats.org/officeDocument/2006/relationships/hyperlink" Target="http://www.diabetesed.net/"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330.png"/><Relationship Id="rId13" Type="http://schemas.openxmlformats.org/officeDocument/2006/relationships/customXml" Target="../ink/ink12.xml"/><Relationship Id="rId18" Type="http://schemas.openxmlformats.org/officeDocument/2006/relationships/image" Target="../media/image38.png"/><Relationship Id="rId3" Type="http://schemas.openxmlformats.org/officeDocument/2006/relationships/customXml" Target="../ink/ink7.xml"/><Relationship Id="rId7" Type="http://schemas.openxmlformats.org/officeDocument/2006/relationships/customXml" Target="../ink/ink9.xml"/><Relationship Id="rId12" Type="http://schemas.openxmlformats.org/officeDocument/2006/relationships/image" Target="../media/image350.png"/><Relationship Id="rId17" Type="http://schemas.openxmlformats.org/officeDocument/2006/relationships/customXml" Target="../ink/ink14.xml"/><Relationship Id="rId2" Type="http://schemas.openxmlformats.org/officeDocument/2006/relationships/image" Target="../media/image19.png"/><Relationship Id="rId16"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320.png"/><Relationship Id="rId11" Type="http://schemas.openxmlformats.org/officeDocument/2006/relationships/customXml" Target="../ink/ink11.xml"/><Relationship Id="rId5" Type="http://schemas.openxmlformats.org/officeDocument/2006/relationships/customXml" Target="../ink/ink8.xml"/><Relationship Id="rId15" Type="http://schemas.openxmlformats.org/officeDocument/2006/relationships/customXml" Target="../ink/ink13.xml"/><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customXml" Target="../ink/ink10.xml"/><Relationship Id="rId1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990600" y="3276600"/>
            <a:ext cx="7315200" cy="1600200"/>
          </a:xfrm>
        </p:spPr>
        <p:txBody>
          <a:bodyPr>
            <a:noAutofit/>
          </a:bodyPr>
          <a:lstStyle/>
          <a:p>
            <a:r>
              <a:rPr lang="en-US" sz="3600" dirty="0"/>
              <a:t>Exploring the GI System or</a:t>
            </a:r>
            <a:br>
              <a:rPr lang="en-US" sz="3600" dirty="0"/>
            </a:br>
            <a:r>
              <a:rPr lang="en-US" sz="3600" dirty="0"/>
              <a:t>“Gut to the Butt” </a:t>
            </a:r>
            <a:br>
              <a:rPr lang="en-US" sz="3600" dirty="0"/>
            </a:br>
            <a:br>
              <a:rPr lang="en-US" sz="3600" dirty="0"/>
            </a:br>
            <a:endParaRPr lang="en-US" sz="3200" dirty="0"/>
          </a:p>
        </p:txBody>
      </p:sp>
      <p:sp>
        <p:nvSpPr>
          <p:cNvPr id="11" name="Subtitle 10"/>
          <p:cNvSpPr>
            <a:spLocks noGrp="1"/>
          </p:cNvSpPr>
          <p:nvPr>
            <p:ph type="subTitle" idx="1"/>
          </p:nvPr>
        </p:nvSpPr>
        <p:spPr>
          <a:xfrm>
            <a:off x="1457864" y="5029200"/>
            <a:ext cx="6858000" cy="1447800"/>
          </a:xfrm>
        </p:spPr>
        <p:txBody>
          <a:bodyPr/>
          <a:lstStyle/>
          <a:p>
            <a:pPr lvl="0">
              <a:lnSpc>
                <a:spcPts val="2400"/>
              </a:lnSpc>
              <a:spcBef>
                <a:spcPts val="0"/>
              </a:spcBef>
              <a:buClr>
                <a:srgbClr val="86AA2C"/>
              </a:buClr>
            </a:pPr>
            <a:r>
              <a:rPr lang="en-US" sz="2400" dirty="0">
                <a:solidFill>
                  <a:prstClr val="black"/>
                </a:solidFill>
              </a:rPr>
              <a:t>Beverly Dyck Thomassian, RN, MPH, BC-ADM, CDCES</a:t>
            </a:r>
          </a:p>
          <a:p>
            <a:pPr lvl="0">
              <a:lnSpc>
                <a:spcPts val="2400"/>
              </a:lnSpc>
              <a:spcBef>
                <a:spcPts val="0"/>
              </a:spcBef>
              <a:buClr>
                <a:srgbClr val="86AA2C"/>
              </a:buClr>
            </a:pPr>
            <a:r>
              <a:rPr lang="en-US" sz="2400" dirty="0">
                <a:solidFill>
                  <a:prstClr val="black"/>
                </a:solidFill>
              </a:rPr>
              <a:t>Pronouns: She, Her, Hers</a:t>
            </a:r>
          </a:p>
          <a:p>
            <a:pPr lvl="0">
              <a:lnSpc>
                <a:spcPts val="2400"/>
              </a:lnSpc>
              <a:spcBef>
                <a:spcPts val="0"/>
              </a:spcBef>
              <a:buClr>
                <a:srgbClr val="86AA2C"/>
              </a:buClr>
            </a:pPr>
            <a:r>
              <a:rPr lang="en-US" sz="2400" dirty="0">
                <a:solidFill>
                  <a:prstClr val="black"/>
                </a:solidFill>
              </a:rPr>
              <a:t>President, Diabetes Education Services</a:t>
            </a:r>
          </a:p>
          <a:p>
            <a:pPr lvl="0">
              <a:lnSpc>
                <a:spcPts val="2400"/>
              </a:lnSpc>
              <a:spcBef>
                <a:spcPts val="0"/>
              </a:spcBef>
              <a:buClr>
                <a:srgbClr val="86AA2C"/>
              </a:buClr>
            </a:pPr>
            <a:r>
              <a:rPr lang="en-US" sz="2400" dirty="0">
                <a:solidFill>
                  <a:prstClr val="black"/>
                </a:solidFill>
              </a:rPr>
              <a:t>www.DiabetesEd.net</a:t>
            </a:r>
          </a:p>
        </p:txBody>
      </p:sp>
      <p:pic>
        <p:nvPicPr>
          <p:cNvPr id="3" name="Picture 2">
            <a:extLst>
              <a:ext uri="{FF2B5EF4-FFF2-40B4-BE49-F238E27FC236}">
                <a16:creationId xmlns:a16="http://schemas.microsoft.com/office/drawing/2014/main" id="{32EA4F51-ADAE-3105-8985-C1CE6301DE1C}"/>
              </a:ext>
            </a:extLst>
          </p:cNvPr>
          <p:cNvPicPr>
            <a:picLocks noChangeAspect="1"/>
          </p:cNvPicPr>
          <p:nvPr/>
        </p:nvPicPr>
        <p:blipFill>
          <a:blip r:embed="rId3"/>
          <a:stretch>
            <a:fillRect/>
          </a:stretch>
        </p:blipFill>
        <p:spPr>
          <a:xfrm rot="1415144">
            <a:off x="1073271" y="3082377"/>
            <a:ext cx="1795821" cy="1622982"/>
          </a:xfrm>
          <a:prstGeom prst="rect">
            <a:avLst/>
          </a:prstGeom>
        </p:spPr>
      </p:pic>
      <p:pic>
        <p:nvPicPr>
          <p:cNvPr id="2" name="Picture 1">
            <a:extLst>
              <a:ext uri="{FF2B5EF4-FFF2-40B4-BE49-F238E27FC236}">
                <a16:creationId xmlns:a16="http://schemas.microsoft.com/office/drawing/2014/main" id="{81E5FB98-4A60-82CC-037C-FAB3033739D6}"/>
              </a:ext>
            </a:extLst>
          </p:cNvPr>
          <p:cNvPicPr>
            <a:picLocks noChangeAspect="1"/>
          </p:cNvPicPr>
          <p:nvPr/>
        </p:nvPicPr>
        <p:blipFill>
          <a:blip r:embed="rId4"/>
          <a:stretch>
            <a:fillRect/>
          </a:stretch>
        </p:blipFill>
        <p:spPr>
          <a:xfrm>
            <a:off x="228600" y="304800"/>
            <a:ext cx="8344143" cy="2133600"/>
          </a:xfrm>
          <a:prstGeom prst="rect">
            <a:avLst/>
          </a:prstGeom>
        </p:spPr>
      </p:pic>
    </p:spTree>
    <p:custDataLst>
      <p:tags r:id="rId1"/>
    </p:custDataLst>
    <p:extLst>
      <p:ext uri="{BB962C8B-B14F-4D97-AF65-F5344CB8AC3E}">
        <p14:creationId xmlns:p14="http://schemas.microsoft.com/office/powerpoint/2010/main" val="832048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b">
            <a:normAutofit/>
          </a:bodyPr>
          <a:lstStyle/>
          <a:p>
            <a:pPr>
              <a:lnSpc>
                <a:spcPct val="90000"/>
              </a:lnSpc>
              <a:defRPr/>
            </a:pPr>
            <a:r>
              <a:rPr lang="en-US" sz="2800" dirty="0"/>
              <a:t>Salivary Dysfunction and Xerostomia (dry mouth) in DM</a:t>
            </a:r>
          </a:p>
        </p:txBody>
      </p:sp>
      <p:sp>
        <p:nvSpPr>
          <p:cNvPr id="3" name="Content Placeholder 2"/>
          <p:cNvSpPr>
            <a:spLocks noGrp="1"/>
          </p:cNvSpPr>
          <p:nvPr>
            <p:ph sz="quarter" idx="1"/>
          </p:nvPr>
        </p:nvSpPr>
        <p:spPr>
          <a:xfrm>
            <a:off x="457200" y="1219200"/>
            <a:ext cx="4724400" cy="5638800"/>
          </a:xfrm>
        </p:spPr>
        <p:txBody>
          <a:bodyPr>
            <a:normAutofit lnSpcReduction="10000"/>
          </a:bodyPr>
          <a:lstStyle/>
          <a:p>
            <a:pPr>
              <a:defRPr/>
            </a:pPr>
            <a:r>
              <a:rPr lang="en-US" sz="2800" dirty="0"/>
              <a:t>Less saliva uptake and excretion = less protection against bacteria</a:t>
            </a:r>
          </a:p>
          <a:p>
            <a:pPr>
              <a:defRPr/>
            </a:pPr>
            <a:r>
              <a:rPr lang="en-US" sz="2800" dirty="0"/>
              <a:t>Hyperglycemia increases glucose levels in saliva, providing medium for bacterial growth- also promotes dry mouth</a:t>
            </a:r>
          </a:p>
          <a:p>
            <a:pPr>
              <a:defRPr/>
            </a:pPr>
            <a:r>
              <a:rPr lang="en-US" sz="2800" dirty="0"/>
              <a:t>Dry mouth increases risk of infection and can alter nutritional intake (due to chewing, swallowing difficulties)</a:t>
            </a:r>
          </a:p>
        </p:txBody>
      </p:sp>
      <p:pic>
        <p:nvPicPr>
          <p:cNvPr id="5" name="Picture 4" descr="Glass of water with bubbles">
            <a:extLst>
              <a:ext uri="{FF2B5EF4-FFF2-40B4-BE49-F238E27FC236}">
                <a16:creationId xmlns:a16="http://schemas.microsoft.com/office/drawing/2014/main" id="{FDD8E4E9-0B1C-9E08-78C1-3F670A4238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451" r="-2" b="-2"/>
          <a:stretch/>
        </p:blipFill>
        <p:spPr>
          <a:xfrm>
            <a:off x="4632198" y="1216152"/>
            <a:ext cx="4041648" cy="4937760"/>
          </a:xfrm>
          <a:prstGeom prst="rect">
            <a:avLst/>
          </a:prstGeom>
          <a:noFill/>
        </p:spPr>
      </p:pic>
    </p:spTree>
    <p:custDataLst>
      <p:tags r:id="rId1"/>
    </p:custDataLst>
    <p:extLst>
      <p:ext uri="{BB962C8B-B14F-4D97-AF65-F5344CB8AC3E}">
        <p14:creationId xmlns:p14="http://schemas.microsoft.com/office/powerpoint/2010/main" val="365985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0000A-0CE8-4AEA-9552-39BDE488D76D}"/>
              </a:ext>
            </a:extLst>
          </p:cNvPr>
          <p:cNvSpPr>
            <a:spLocks noGrp="1"/>
          </p:cNvSpPr>
          <p:nvPr>
            <p:ph type="title"/>
          </p:nvPr>
        </p:nvSpPr>
        <p:spPr/>
        <p:txBody>
          <a:bodyPr/>
          <a:lstStyle/>
          <a:p>
            <a:r>
              <a:rPr lang="en-US" dirty="0"/>
              <a:t>Periodontal Disease</a:t>
            </a:r>
          </a:p>
        </p:txBody>
      </p:sp>
      <p:sp>
        <p:nvSpPr>
          <p:cNvPr id="3" name="Content Placeholder 2">
            <a:extLst>
              <a:ext uri="{FF2B5EF4-FFF2-40B4-BE49-F238E27FC236}">
                <a16:creationId xmlns:a16="http://schemas.microsoft.com/office/drawing/2014/main" id="{E6416C61-6B27-4E33-B738-31FF9C024F78}"/>
              </a:ext>
            </a:extLst>
          </p:cNvPr>
          <p:cNvSpPr>
            <a:spLocks noGrp="1"/>
          </p:cNvSpPr>
          <p:nvPr>
            <p:ph sz="quarter" idx="1"/>
          </p:nvPr>
        </p:nvSpPr>
        <p:spPr>
          <a:xfrm>
            <a:off x="457200" y="1219200"/>
            <a:ext cx="3886200" cy="5638800"/>
          </a:xfrm>
        </p:spPr>
        <p:txBody>
          <a:bodyPr>
            <a:normAutofit fontScale="85000" lnSpcReduction="10000"/>
          </a:bodyPr>
          <a:lstStyle/>
          <a:p>
            <a:r>
              <a:rPr lang="en-US" dirty="0"/>
              <a:t>More severe and prevalent with diabetes and elevated A1c levels.</a:t>
            </a:r>
          </a:p>
          <a:p>
            <a:pPr lvl="1"/>
            <a:r>
              <a:rPr lang="en-US" dirty="0"/>
              <a:t>periodontal treatment associated with better glycemic control </a:t>
            </a:r>
          </a:p>
          <a:p>
            <a:pPr marL="274320" lvl="1" indent="0">
              <a:buNone/>
            </a:pPr>
            <a:r>
              <a:rPr lang="en-US" dirty="0"/>
              <a:t>	(A1C 8.3% vs. 7.8%)</a:t>
            </a:r>
          </a:p>
          <a:p>
            <a:pPr lvl="1"/>
            <a:r>
              <a:rPr lang="en-US" dirty="0"/>
              <a:t>Benefits lasted for 12 </a:t>
            </a:r>
            <a:r>
              <a:rPr lang="en-US" dirty="0" err="1"/>
              <a:t>mo’s</a:t>
            </a:r>
            <a:endParaRPr lang="en-US" dirty="0"/>
          </a:p>
          <a:p>
            <a:pPr lvl="1"/>
            <a:endParaRPr lang="en-US" dirty="0"/>
          </a:p>
          <a:p>
            <a:r>
              <a:rPr lang="en-US" dirty="0"/>
              <a:t>People with periodontal disease have higher rates of diabetes.</a:t>
            </a:r>
          </a:p>
          <a:p>
            <a:r>
              <a:rPr lang="en-US" dirty="0"/>
              <a:t>Bidirectional</a:t>
            </a:r>
          </a:p>
        </p:txBody>
      </p:sp>
      <p:pic>
        <p:nvPicPr>
          <p:cNvPr id="5" name="Picture 4" descr="Diagram&#10;&#10;Description automatically generated">
            <a:extLst>
              <a:ext uri="{FF2B5EF4-FFF2-40B4-BE49-F238E27FC236}">
                <a16:creationId xmlns:a16="http://schemas.microsoft.com/office/drawing/2014/main" id="{C71A35FD-5103-4EF9-9192-2B3414A89BD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58862" y="1371600"/>
            <a:ext cx="4204138" cy="2743200"/>
          </a:xfrm>
          <a:prstGeom prst="rect">
            <a:avLst/>
          </a:prstGeom>
        </p:spPr>
      </p:pic>
      <p:sp>
        <p:nvSpPr>
          <p:cNvPr id="4" name="TextBox 3">
            <a:extLst>
              <a:ext uri="{FF2B5EF4-FFF2-40B4-BE49-F238E27FC236}">
                <a16:creationId xmlns:a16="http://schemas.microsoft.com/office/drawing/2014/main" id="{7DAA8606-E2DD-59C5-F97A-5A1345E65626}"/>
              </a:ext>
            </a:extLst>
          </p:cNvPr>
          <p:cNvSpPr txBox="1"/>
          <p:nvPr/>
        </p:nvSpPr>
        <p:spPr>
          <a:xfrm>
            <a:off x="5270740" y="4267200"/>
            <a:ext cx="3276600" cy="2246769"/>
          </a:xfrm>
          <a:prstGeom prst="rect">
            <a:avLst/>
          </a:prstGeom>
          <a:noFill/>
        </p:spPr>
        <p:txBody>
          <a:bodyPr wrap="square" rtlCol="0">
            <a:sp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Oral Care Matters</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See dentist at least yearly</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Dental hygienist twice yearly</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Brush twice daily</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Floss daily</a:t>
            </a:r>
          </a:p>
          <a:p>
            <a:endParaRPr lang="en-US"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522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28600" y="228600"/>
            <a:ext cx="8534400" cy="914400"/>
          </a:xfrm>
        </p:spPr>
        <p:txBody>
          <a:bodyPr>
            <a:normAutofit fontScale="90000"/>
          </a:bodyPr>
          <a:lstStyle/>
          <a:p>
            <a:pPr>
              <a:defRPr/>
            </a:pPr>
            <a:r>
              <a:rPr lang="en-US" dirty="0"/>
              <a:t>Periodontal disease and Heart Disease</a:t>
            </a:r>
          </a:p>
        </p:txBody>
      </p:sp>
      <p:pic>
        <p:nvPicPr>
          <p:cNvPr id="171011" name="Content Placeholder 3" descr="man-mouth.gi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2209800"/>
            <a:ext cx="2381250" cy="2667000"/>
          </a:xfrm>
        </p:spPr>
      </p:pic>
      <p:sp>
        <p:nvSpPr>
          <p:cNvPr id="5" name="Content Placeholder 2"/>
          <p:cNvSpPr txBox="1">
            <a:spLocks/>
          </p:cNvSpPr>
          <p:nvPr/>
        </p:nvSpPr>
        <p:spPr bwMode="auto">
          <a:xfrm>
            <a:off x="2362200" y="1295400"/>
            <a:ext cx="6172200" cy="5105400"/>
          </a:xfrm>
          <a:prstGeom prst="rect">
            <a:avLst/>
          </a:prstGeom>
          <a:noFill/>
          <a:ln w="9525">
            <a:noFill/>
            <a:miter lim="800000"/>
            <a:headEnd/>
            <a:tailEnd/>
          </a:ln>
          <a:effectLst/>
        </p:spPr>
        <p:txBody>
          <a:bodyPr/>
          <a:lstStyle/>
          <a:p>
            <a:pPr marL="342900" indent="-342900" eaLnBrk="0" hangingPunct="0">
              <a:spcBef>
                <a:spcPct val="20000"/>
              </a:spcBef>
              <a:buClr>
                <a:schemeClr val="tx2"/>
              </a:buClr>
              <a:buSzPct val="60000"/>
              <a:buFontTx/>
              <a:buBlip>
                <a:blip r:embed="rId4"/>
              </a:buBlip>
              <a:defRPr/>
            </a:pPr>
            <a:r>
              <a:rPr lang="en-US" sz="2800" dirty="0">
                <a:latin typeface="Arial" charset="0"/>
              </a:rPr>
              <a:t>Heart disease link:</a:t>
            </a:r>
          </a:p>
          <a:p>
            <a:pPr marL="800100" lvl="1" indent="-342900" eaLnBrk="0" hangingPunct="0">
              <a:spcBef>
                <a:spcPct val="20000"/>
              </a:spcBef>
              <a:buClr>
                <a:schemeClr val="tx2"/>
              </a:buClr>
              <a:buSzPct val="60000"/>
              <a:buFontTx/>
              <a:buBlip>
                <a:blip r:embed="rId4"/>
              </a:buBlip>
              <a:defRPr/>
            </a:pPr>
            <a:r>
              <a:rPr lang="en-US" sz="2800" dirty="0">
                <a:latin typeface="Arial" charset="0"/>
              </a:rPr>
              <a:t>oral bacteria enter the blood stream, attach to fatty plaques in coronary arteries increasing clot formation</a:t>
            </a:r>
            <a:endParaRPr lang="en-US" sz="2800" kern="0" dirty="0">
              <a:effectLst>
                <a:outerShdw blurRad="38100" dist="38100" dir="2700000" algn="tl">
                  <a:srgbClr val="000000"/>
                </a:outerShdw>
              </a:effectLst>
              <a:latin typeface="Arial" charset="0"/>
            </a:endParaRPr>
          </a:p>
          <a:p>
            <a:pPr marL="800100" lvl="1" indent="-342900" eaLnBrk="0" hangingPunct="0">
              <a:spcBef>
                <a:spcPct val="20000"/>
              </a:spcBef>
              <a:buClr>
                <a:schemeClr val="tx2"/>
              </a:buClr>
              <a:buSzPct val="60000"/>
              <a:buFontTx/>
              <a:buBlip>
                <a:blip r:embed="rId4"/>
              </a:buBlip>
              <a:defRPr/>
            </a:pPr>
            <a:r>
              <a:rPr lang="en-US" sz="2800" dirty="0">
                <a:latin typeface="Arial" charset="0"/>
              </a:rPr>
              <a:t>inflammation increases plaque build up, which may contribute  to arterial inflammation</a:t>
            </a:r>
          </a:p>
          <a:p>
            <a:pPr marL="342900" indent="-342900" eaLnBrk="0" hangingPunct="0">
              <a:spcBef>
                <a:spcPct val="20000"/>
              </a:spcBef>
              <a:buClr>
                <a:schemeClr val="tx2"/>
              </a:buClr>
              <a:buSzPct val="60000"/>
              <a:buFontTx/>
              <a:buBlip>
                <a:blip r:embed="rId4"/>
              </a:buBlip>
              <a:defRPr/>
            </a:pPr>
            <a:r>
              <a:rPr lang="en-US" sz="2800" dirty="0">
                <a:latin typeface="Arial" charset="0"/>
              </a:rPr>
              <a:t>Hyperglycemia  =  Gingivitis = Heart Disease</a:t>
            </a:r>
          </a:p>
          <a:p>
            <a:pPr marL="800100" lvl="1" indent="-342900" eaLnBrk="0" hangingPunct="0">
              <a:spcBef>
                <a:spcPct val="20000"/>
              </a:spcBef>
              <a:buClr>
                <a:schemeClr val="tx2"/>
              </a:buClr>
              <a:buSzPct val="60000"/>
              <a:buFontTx/>
              <a:buBlip>
                <a:blip r:embed="rId4"/>
              </a:buBlip>
              <a:defRPr/>
            </a:pPr>
            <a:endParaRPr lang="en-US" sz="2800" i="1" kern="0" dirty="0">
              <a:solidFill>
                <a:srgbClr val="FFC000"/>
              </a:solidFill>
              <a:effectLst>
                <a:outerShdw blurRad="38100" dist="38100" dir="2700000" algn="tl">
                  <a:srgbClr val="000000"/>
                </a:outerShdw>
              </a:effectLst>
              <a:latin typeface="+mn-lt"/>
              <a:cs typeface="+mn-cs"/>
            </a:endParaRPr>
          </a:p>
        </p:txBody>
      </p:sp>
    </p:spTree>
    <p:custDataLst>
      <p:tags r:id="rId1"/>
    </p:custDataLst>
    <p:extLst>
      <p:ext uri="{BB962C8B-B14F-4D97-AF65-F5344CB8AC3E}">
        <p14:creationId xmlns:p14="http://schemas.microsoft.com/office/powerpoint/2010/main" val="348108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4EF59-52B3-234E-E748-E8705C2F9A41}"/>
              </a:ext>
            </a:extLst>
          </p:cNvPr>
          <p:cNvSpPr>
            <a:spLocks noGrp="1"/>
          </p:cNvSpPr>
          <p:nvPr>
            <p:ph type="title"/>
          </p:nvPr>
        </p:nvSpPr>
        <p:spPr/>
        <p:txBody>
          <a:bodyPr/>
          <a:lstStyle/>
          <a:p>
            <a:r>
              <a:rPr lang="en-US" dirty="0"/>
              <a:t>Best $10 You Will Ever Spend</a:t>
            </a:r>
          </a:p>
        </p:txBody>
      </p:sp>
      <p:pic>
        <p:nvPicPr>
          <p:cNvPr id="4" name="Picture 3" descr="Dental floss and toothbrush">
            <a:extLst>
              <a:ext uri="{FF2B5EF4-FFF2-40B4-BE49-F238E27FC236}">
                <a16:creationId xmlns:a16="http://schemas.microsoft.com/office/drawing/2014/main" id="{CF81AD27-B186-F7DB-8741-7A26EDD5D9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219200"/>
            <a:ext cx="7772400" cy="5181600"/>
          </a:xfrm>
          <a:prstGeom prst="rect">
            <a:avLst/>
          </a:prstGeom>
        </p:spPr>
      </p:pic>
    </p:spTree>
    <p:extLst>
      <p:ext uri="{BB962C8B-B14F-4D97-AF65-F5344CB8AC3E}">
        <p14:creationId xmlns:p14="http://schemas.microsoft.com/office/powerpoint/2010/main" val="2746934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2A3D5-1463-B327-0B66-6487EC42DBDA}"/>
              </a:ext>
            </a:extLst>
          </p:cNvPr>
          <p:cNvSpPr>
            <a:spLocks noGrp="1"/>
          </p:cNvSpPr>
          <p:nvPr>
            <p:ph type="title"/>
          </p:nvPr>
        </p:nvSpPr>
        <p:spPr>
          <a:xfrm>
            <a:off x="455613" y="273050"/>
            <a:ext cx="8226425" cy="869950"/>
          </a:xfrm>
        </p:spPr>
        <p:txBody>
          <a:bodyPr anchor="b">
            <a:normAutofit/>
          </a:bodyPr>
          <a:lstStyle/>
          <a:p>
            <a:r>
              <a:rPr lang="en-US" sz="4100" dirty="0"/>
              <a:t>Address Barriers to Self Management</a:t>
            </a:r>
          </a:p>
        </p:txBody>
      </p:sp>
      <p:pic>
        <p:nvPicPr>
          <p:cNvPr id="10" name="Picture 9" descr="A diagram of a person's health&#10;&#10;Description automatically generated">
            <a:extLst>
              <a:ext uri="{FF2B5EF4-FFF2-40B4-BE49-F238E27FC236}">
                <a16:creationId xmlns:a16="http://schemas.microsoft.com/office/drawing/2014/main" id="{A627ACB0-45CA-FCCF-BB56-F720BA78A30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 t="1730" r="632" b="-4"/>
          <a:stretch/>
        </p:blipFill>
        <p:spPr>
          <a:xfrm>
            <a:off x="3707014" y="1246234"/>
            <a:ext cx="5047603" cy="5324943"/>
          </a:xfrm>
          <a:prstGeom prst="rect">
            <a:avLst/>
          </a:prstGeom>
          <a:noFill/>
        </p:spPr>
      </p:pic>
      <p:sp>
        <p:nvSpPr>
          <p:cNvPr id="3" name="Content Placeholder 2">
            <a:extLst>
              <a:ext uri="{FF2B5EF4-FFF2-40B4-BE49-F238E27FC236}">
                <a16:creationId xmlns:a16="http://schemas.microsoft.com/office/drawing/2014/main" id="{83463C30-F4C2-29CC-A2BB-0E4F3085B4AD}"/>
              </a:ext>
            </a:extLst>
          </p:cNvPr>
          <p:cNvSpPr>
            <a:spLocks noGrp="1"/>
          </p:cNvSpPr>
          <p:nvPr>
            <p:ph sz="quarter" idx="2"/>
          </p:nvPr>
        </p:nvSpPr>
        <p:spPr>
          <a:xfrm>
            <a:off x="363952" y="1246234"/>
            <a:ext cx="3321600" cy="5144294"/>
          </a:xfrm>
        </p:spPr>
        <p:txBody>
          <a:bodyPr>
            <a:noAutofit/>
          </a:bodyPr>
          <a:lstStyle/>
          <a:p>
            <a:pPr fontAlgn="base">
              <a:buFont typeface="Wingdings" pitchFamily="2" charset="2"/>
              <a:buChar char="Ø"/>
            </a:pPr>
            <a:r>
              <a:rPr lang="en-US" sz="2300" b="1" i="0" dirty="0">
                <a:effectLst/>
              </a:rPr>
              <a:t>Barriers exist </a:t>
            </a:r>
            <a:r>
              <a:rPr lang="en-US" sz="2300" dirty="0"/>
              <a:t>within </a:t>
            </a:r>
            <a:r>
              <a:rPr lang="en-US" sz="2300" b="0" i="0" dirty="0">
                <a:effectLst/>
              </a:rPr>
              <a:t>health system, payer, health care professional &amp; individual. </a:t>
            </a:r>
          </a:p>
          <a:p>
            <a:pPr fontAlgn="base">
              <a:buFont typeface="Wingdings" pitchFamily="2" charset="2"/>
              <a:buChar char="Ø"/>
            </a:pPr>
            <a:r>
              <a:rPr lang="en-US" sz="2300" b="1" dirty="0"/>
              <a:t>A</a:t>
            </a:r>
            <a:r>
              <a:rPr lang="en-US" sz="2300" b="1" i="0" dirty="0">
                <a:effectLst/>
              </a:rPr>
              <a:t>ddress barriers </a:t>
            </a:r>
            <a:r>
              <a:rPr lang="en-US" sz="2300" b="0" i="0" dirty="0">
                <a:effectLst/>
              </a:rPr>
              <a:t>through </a:t>
            </a:r>
            <a:r>
              <a:rPr lang="en-US" sz="2300" dirty="0"/>
              <a:t>innovation, including community health workers, </a:t>
            </a:r>
            <a:r>
              <a:rPr lang="en-US" sz="2300" b="0" i="0" dirty="0">
                <a:effectLst/>
              </a:rPr>
              <a:t>telehealth, other digital health solutions.</a:t>
            </a:r>
          </a:p>
          <a:p>
            <a:pPr fontAlgn="base">
              <a:buFont typeface="Wingdings" pitchFamily="2" charset="2"/>
              <a:buChar char="Ø"/>
            </a:pPr>
            <a:r>
              <a:rPr lang="en-US" sz="2300" b="1" dirty="0"/>
              <a:t>Consider</a:t>
            </a:r>
            <a:r>
              <a:rPr lang="en-US" sz="2300" b="1" i="0" dirty="0">
                <a:effectLst/>
              </a:rPr>
              <a:t> social determinants of health </a:t>
            </a:r>
            <a:r>
              <a:rPr lang="en-US" sz="2300" b="0" i="0" dirty="0">
                <a:effectLst/>
              </a:rPr>
              <a:t>in the target population when designing care.</a:t>
            </a:r>
          </a:p>
        </p:txBody>
      </p:sp>
      <p:pic>
        <p:nvPicPr>
          <p:cNvPr id="6" name="Picture 5">
            <a:extLst>
              <a:ext uri="{FF2B5EF4-FFF2-40B4-BE49-F238E27FC236}">
                <a16:creationId xmlns:a16="http://schemas.microsoft.com/office/drawing/2014/main" id="{47AAF72E-DA52-44F0-8157-379964AD0935}"/>
              </a:ext>
            </a:extLst>
          </p:cNvPr>
          <p:cNvPicPr>
            <a:picLocks noChangeAspect="1"/>
          </p:cNvPicPr>
          <p:nvPr/>
        </p:nvPicPr>
        <p:blipFill>
          <a:blip r:embed="rId5"/>
          <a:stretch>
            <a:fillRect/>
          </a:stretch>
        </p:blipFill>
        <p:spPr>
          <a:xfrm>
            <a:off x="334644" y="6358155"/>
            <a:ext cx="3321600" cy="453589"/>
          </a:xfrm>
          <a:prstGeom prst="rect">
            <a:avLst/>
          </a:prstGeom>
        </p:spPr>
      </p:pic>
      <p:sp>
        <p:nvSpPr>
          <p:cNvPr id="7" name="TextBox 6">
            <a:extLst>
              <a:ext uri="{FF2B5EF4-FFF2-40B4-BE49-F238E27FC236}">
                <a16:creationId xmlns:a16="http://schemas.microsoft.com/office/drawing/2014/main" id="{2FB25340-083E-AF43-7E79-0491FD1810D2}"/>
              </a:ext>
            </a:extLst>
          </p:cNvPr>
          <p:cNvSpPr txBox="1"/>
          <p:nvPr/>
        </p:nvSpPr>
        <p:spPr>
          <a:xfrm>
            <a:off x="6201508" y="6128918"/>
            <a:ext cx="2906506" cy="523220"/>
          </a:xfrm>
          <a:prstGeom prst="rect">
            <a:avLst/>
          </a:prstGeom>
          <a:solidFill>
            <a:schemeClr val="bg1"/>
          </a:solidFill>
        </p:spPr>
        <p:txBody>
          <a:bodyPr wrap="square">
            <a:spAutoFit/>
          </a:bodyPr>
          <a:lstStyle/>
          <a:p>
            <a:r>
              <a:rPr lang="en-US" sz="14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6"/>
              </a:rPr>
              <a:t>https://coveragetoolkit.org/health-equity/defining-health-equity/</a:t>
            </a:r>
            <a:endParaRPr lang="en-US" sz="1400" dirty="0"/>
          </a:p>
        </p:txBody>
      </p:sp>
    </p:spTree>
    <p:extLst>
      <p:ext uri="{BB962C8B-B14F-4D97-AF65-F5344CB8AC3E}">
        <p14:creationId xmlns:p14="http://schemas.microsoft.com/office/powerpoint/2010/main" val="201266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ue lei on the sand">
            <a:extLst>
              <a:ext uri="{FF2B5EF4-FFF2-40B4-BE49-F238E27FC236}">
                <a16:creationId xmlns:a16="http://schemas.microsoft.com/office/drawing/2014/main" id="{04722071-81BE-721B-7A7B-55AB1CEB58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52400" y="76200"/>
            <a:ext cx="8839200" cy="6543584"/>
          </a:xfrm>
          <a:prstGeom prst="rect">
            <a:avLst/>
          </a:prstGeom>
        </p:spPr>
      </p:pic>
      <p:sp>
        <p:nvSpPr>
          <p:cNvPr id="83971" name="Content Placeholder 2">
            <a:extLst>
              <a:ext uri="{FF2B5EF4-FFF2-40B4-BE49-F238E27FC236}">
                <a16:creationId xmlns:a16="http://schemas.microsoft.com/office/drawing/2014/main" id="{F6A1B009-A47B-426B-8D7F-D0EE50F08FEA}"/>
              </a:ext>
            </a:extLst>
          </p:cNvPr>
          <p:cNvSpPr>
            <a:spLocks noGrp="1"/>
          </p:cNvSpPr>
          <p:nvPr>
            <p:ph idx="1"/>
          </p:nvPr>
        </p:nvSpPr>
        <p:spPr>
          <a:xfrm>
            <a:off x="533400" y="1603012"/>
            <a:ext cx="5105400" cy="3489960"/>
          </a:xfrm>
        </p:spPr>
        <p:txBody>
          <a:bodyPr>
            <a:normAutofit/>
          </a:bodyPr>
          <a:lstStyle/>
          <a:p>
            <a:pPr marL="0" indent="0" algn="ctr" eaLnBrk="1" hangingPunct="1">
              <a:buNone/>
            </a:pPr>
            <a:r>
              <a:rPr lang="en-US" altLang="en-US" sz="6600" b="1" dirty="0">
                <a:solidFill>
                  <a:schemeClr val="bg1"/>
                </a:solidFill>
              </a:rPr>
              <a:t>Stomach &amp; Beyond</a:t>
            </a:r>
          </a:p>
        </p:txBody>
      </p:sp>
    </p:spTree>
    <p:extLst>
      <p:ext uri="{BB962C8B-B14F-4D97-AF65-F5344CB8AC3E}">
        <p14:creationId xmlns:p14="http://schemas.microsoft.com/office/powerpoint/2010/main" val="408107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4CBB9-B422-3279-4663-28495CD77A8A}"/>
              </a:ext>
            </a:extLst>
          </p:cNvPr>
          <p:cNvSpPr>
            <a:spLocks noGrp="1"/>
          </p:cNvSpPr>
          <p:nvPr>
            <p:ph type="title"/>
          </p:nvPr>
        </p:nvSpPr>
        <p:spPr/>
        <p:txBody>
          <a:bodyPr/>
          <a:lstStyle/>
          <a:p>
            <a:r>
              <a:rPr lang="en-US" dirty="0"/>
              <a:t>Stomach </a:t>
            </a:r>
          </a:p>
        </p:txBody>
      </p:sp>
      <p:pic>
        <p:nvPicPr>
          <p:cNvPr id="4" name="Content Placeholder 3">
            <a:extLst>
              <a:ext uri="{FF2B5EF4-FFF2-40B4-BE49-F238E27FC236}">
                <a16:creationId xmlns:a16="http://schemas.microsoft.com/office/drawing/2014/main" id="{404CD662-D586-4682-80ED-A779D7719339}"/>
              </a:ext>
            </a:extLst>
          </p:cNvPr>
          <p:cNvPicPr>
            <a:picLocks noGrp="1" noChangeAspect="1"/>
          </p:cNvPicPr>
          <p:nvPr>
            <p:ph sz="quarter" idx="1"/>
          </p:nvPr>
        </p:nvPicPr>
        <p:blipFill>
          <a:blip r:embed="rId2"/>
          <a:stretch>
            <a:fillRect/>
          </a:stretch>
        </p:blipFill>
        <p:spPr>
          <a:xfrm>
            <a:off x="608372" y="1135287"/>
            <a:ext cx="7927255" cy="5346620"/>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1EEBE113-AEFC-86D9-FDD8-8A8B150EB063}"/>
                  </a:ext>
                </a:extLst>
              </p14:cNvPr>
              <p14:cNvContentPartPr/>
              <p14:nvPr/>
            </p14:nvContentPartPr>
            <p14:xfrm>
              <a:off x="5602967" y="1486237"/>
              <a:ext cx="839520" cy="33480"/>
            </p14:xfrm>
          </p:contentPart>
        </mc:Choice>
        <mc:Fallback xmlns="">
          <p:pic>
            <p:nvPicPr>
              <p:cNvPr id="3" name="Ink 2">
                <a:extLst>
                  <a:ext uri="{FF2B5EF4-FFF2-40B4-BE49-F238E27FC236}">
                    <a16:creationId xmlns:a16="http://schemas.microsoft.com/office/drawing/2014/main" id="{1EEBE113-AEFC-86D9-FDD8-8A8B150EB063}"/>
                  </a:ext>
                </a:extLst>
              </p:cNvPr>
              <p:cNvPicPr/>
              <p:nvPr/>
            </p:nvPicPr>
            <p:blipFill>
              <a:blip r:embed="rId4"/>
              <a:stretch>
                <a:fillRect/>
              </a:stretch>
            </p:blipFill>
            <p:spPr>
              <a:xfrm>
                <a:off x="5549327" y="1378237"/>
                <a:ext cx="94716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185C5A27-EA49-87AE-6372-D2C19039A581}"/>
                  </a:ext>
                </a:extLst>
              </p14:cNvPr>
              <p14:cNvContentPartPr/>
              <p14:nvPr/>
            </p14:nvContentPartPr>
            <p14:xfrm>
              <a:off x="4436567" y="2105077"/>
              <a:ext cx="169920" cy="452520"/>
            </p14:xfrm>
          </p:contentPart>
        </mc:Choice>
        <mc:Fallback xmlns="">
          <p:pic>
            <p:nvPicPr>
              <p:cNvPr id="5" name="Ink 4">
                <a:extLst>
                  <a:ext uri="{FF2B5EF4-FFF2-40B4-BE49-F238E27FC236}">
                    <a16:creationId xmlns:a16="http://schemas.microsoft.com/office/drawing/2014/main" id="{185C5A27-EA49-87AE-6372-D2C19039A581}"/>
                  </a:ext>
                </a:extLst>
              </p:cNvPr>
              <p:cNvPicPr/>
              <p:nvPr/>
            </p:nvPicPr>
            <p:blipFill>
              <a:blip r:embed="rId6"/>
              <a:stretch>
                <a:fillRect/>
              </a:stretch>
            </p:blipFill>
            <p:spPr>
              <a:xfrm>
                <a:off x="4382927" y="1997077"/>
                <a:ext cx="277560" cy="668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9DCD8B46-DAE3-999F-2CC2-7D19C107DF44}"/>
                  </a:ext>
                </a:extLst>
              </p14:cNvPr>
              <p14:cNvContentPartPr/>
              <p14:nvPr/>
            </p14:nvContentPartPr>
            <p14:xfrm>
              <a:off x="2901167" y="3794197"/>
              <a:ext cx="299160" cy="410400"/>
            </p14:xfrm>
          </p:contentPart>
        </mc:Choice>
        <mc:Fallback xmlns="">
          <p:pic>
            <p:nvPicPr>
              <p:cNvPr id="6" name="Ink 5">
                <a:extLst>
                  <a:ext uri="{FF2B5EF4-FFF2-40B4-BE49-F238E27FC236}">
                    <a16:creationId xmlns:a16="http://schemas.microsoft.com/office/drawing/2014/main" id="{9DCD8B46-DAE3-999F-2CC2-7D19C107DF44}"/>
                  </a:ext>
                </a:extLst>
              </p:cNvPr>
              <p:cNvPicPr/>
              <p:nvPr/>
            </p:nvPicPr>
            <p:blipFill>
              <a:blip r:embed="rId8"/>
              <a:stretch>
                <a:fillRect/>
              </a:stretch>
            </p:blipFill>
            <p:spPr>
              <a:xfrm>
                <a:off x="2847527" y="3686557"/>
                <a:ext cx="406800" cy="626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878F0C0B-540B-4BAC-C0EB-A3D16EA7C502}"/>
                  </a:ext>
                </a:extLst>
              </p14:cNvPr>
              <p14:cNvContentPartPr/>
              <p14:nvPr/>
            </p14:nvContentPartPr>
            <p14:xfrm>
              <a:off x="2289167" y="4887877"/>
              <a:ext cx="206280" cy="7920"/>
            </p14:xfrm>
          </p:contentPart>
        </mc:Choice>
        <mc:Fallback xmlns="">
          <p:pic>
            <p:nvPicPr>
              <p:cNvPr id="7" name="Ink 6">
                <a:extLst>
                  <a:ext uri="{FF2B5EF4-FFF2-40B4-BE49-F238E27FC236}">
                    <a16:creationId xmlns:a16="http://schemas.microsoft.com/office/drawing/2014/main" id="{878F0C0B-540B-4BAC-C0EB-A3D16EA7C502}"/>
                  </a:ext>
                </a:extLst>
              </p:cNvPr>
              <p:cNvPicPr/>
              <p:nvPr/>
            </p:nvPicPr>
            <p:blipFill>
              <a:blip r:embed="rId10"/>
              <a:stretch>
                <a:fillRect/>
              </a:stretch>
            </p:blipFill>
            <p:spPr>
              <a:xfrm>
                <a:off x="2235527" y="4780237"/>
                <a:ext cx="31392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CF23B016-9313-87AD-4C93-108FD08504F7}"/>
                  </a:ext>
                </a:extLst>
              </p14:cNvPr>
              <p14:cNvContentPartPr/>
              <p14:nvPr/>
            </p14:nvContentPartPr>
            <p14:xfrm>
              <a:off x="2609927" y="4767277"/>
              <a:ext cx="154080" cy="29880"/>
            </p14:xfrm>
          </p:contentPart>
        </mc:Choice>
        <mc:Fallback xmlns="">
          <p:pic>
            <p:nvPicPr>
              <p:cNvPr id="8" name="Ink 7">
                <a:extLst>
                  <a:ext uri="{FF2B5EF4-FFF2-40B4-BE49-F238E27FC236}">
                    <a16:creationId xmlns:a16="http://schemas.microsoft.com/office/drawing/2014/main" id="{CF23B016-9313-87AD-4C93-108FD08504F7}"/>
                  </a:ext>
                </a:extLst>
              </p:cNvPr>
              <p:cNvPicPr/>
              <p:nvPr/>
            </p:nvPicPr>
            <p:blipFill>
              <a:blip r:embed="rId12"/>
              <a:stretch>
                <a:fillRect/>
              </a:stretch>
            </p:blipFill>
            <p:spPr>
              <a:xfrm>
                <a:off x="2555927" y="4659637"/>
                <a:ext cx="26172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2EE93C61-347A-1956-0786-1E4B69E63D14}"/>
                  </a:ext>
                </a:extLst>
              </p14:cNvPr>
              <p14:cNvContentPartPr/>
              <p14:nvPr/>
            </p14:nvContentPartPr>
            <p14:xfrm>
              <a:off x="3104567" y="2901397"/>
              <a:ext cx="72360" cy="642600"/>
            </p14:xfrm>
          </p:contentPart>
        </mc:Choice>
        <mc:Fallback xmlns="">
          <p:pic>
            <p:nvPicPr>
              <p:cNvPr id="9" name="Ink 8">
                <a:extLst>
                  <a:ext uri="{FF2B5EF4-FFF2-40B4-BE49-F238E27FC236}">
                    <a16:creationId xmlns:a16="http://schemas.microsoft.com/office/drawing/2014/main" id="{2EE93C61-347A-1956-0786-1E4B69E63D14}"/>
                  </a:ext>
                </a:extLst>
              </p:cNvPr>
              <p:cNvPicPr/>
              <p:nvPr/>
            </p:nvPicPr>
            <p:blipFill>
              <a:blip r:embed="rId14"/>
              <a:stretch>
                <a:fillRect/>
              </a:stretch>
            </p:blipFill>
            <p:spPr>
              <a:xfrm>
                <a:off x="3050927" y="2793397"/>
                <a:ext cx="180000" cy="858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0B309D78-0C61-9BAE-10CA-DDA0E27319D0}"/>
                  </a:ext>
                </a:extLst>
              </p14:cNvPr>
              <p14:cNvContentPartPr/>
              <p14:nvPr/>
            </p14:nvContentPartPr>
            <p14:xfrm>
              <a:off x="7081127" y="3120637"/>
              <a:ext cx="288360" cy="35280"/>
            </p14:xfrm>
          </p:contentPart>
        </mc:Choice>
        <mc:Fallback xmlns="">
          <p:pic>
            <p:nvPicPr>
              <p:cNvPr id="10" name="Ink 9">
                <a:extLst>
                  <a:ext uri="{FF2B5EF4-FFF2-40B4-BE49-F238E27FC236}">
                    <a16:creationId xmlns:a16="http://schemas.microsoft.com/office/drawing/2014/main" id="{0B309D78-0C61-9BAE-10CA-DDA0E27319D0}"/>
                  </a:ext>
                </a:extLst>
              </p:cNvPr>
              <p:cNvPicPr/>
              <p:nvPr/>
            </p:nvPicPr>
            <p:blipFill>
              <a:blip r:embed="rId16"/>
              <a:stretch>
                <a:fillRect/>
              </a:stretch>
            </p:blipFill>
            <p:spPr>
              <a:xfrm>
                <a:off x="7027127" y="3012637"/>
                <a:ext cx="39600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D211CBD7-C8FF-A891-50C7-71569919D8A6}"/>
                  </a:ext>
                </a:extLst>
              </p14:cNvPr>
              <p14:cNvContentPartPr/>
              <p14:nvPr/>
            </p14:nvContentPartPr>
            <p14:xfrm>
              <a:off x="7225847" y="3527077"/>
              <a:ext cx="575640" cy="360"/>
            </p14:xfrm>
          </p:contentPart>
        </mc:Choice>
        <mc:Fallback xmlns="">
          <p:pic>
            <p:nvPicPr>
              <p:cNvPr id="11" name="Ink 10">
                <a:extLst>
                  <a:ext uri="{FF2B5EF4-FFF2-40B4-BE49-F238E27FC236}">
                    <a16:creationId xmlns:a16="http://schemas.microsoft.com/office/drawing/2014/main" id="{D211CBD7-C8FF-A891-50C7-71569919D8A6}"/>
                  </a:ext>
                </a:extLst>
              </p:cNvPr>
              <p:cNvPicPr/>
              <p:nvPr/>
            </p:nvPicPr>
            <p:blipFill>
              <a:blip r:embed="rId18"/>
              <a:stretch>
                <a:fillRect/>
              </a:stretch>
            </p:blipFill>
            <p:spPr>
              <a:xfrm>
                <a:off x="7171847" y="3419077"/>
                <a:ext cx="6832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 name="Ink 11">
                <a:extLst>
                  <a:ext uri="{FF2B5EF4-FFF2-40B4-BE49-F238E27FC236}">
                    <a16:creationId xmlns:a16="http://schemas.microsoft.com/office/drawing/2014/main" id="{D112680B-A131-E668-1ACF-5A51655C6945}"/>
                  </a:ext>
                </a:extLst>
              </p14:cNvPr>
              <p14:cNvContentPartPr/>
              <p14:nvPr/>
            </p14:nvContentPartPr>
            <p14:xfrm>
              <a:off x="6276887" y="5884717"/>
              <a:ext cx="739440" cy="34920"/>
            </p14:xfrm>
          </p:contentPart>
        </mc:Choice>
        <mc:Fallback xmlns="">
          <p:pic>
            <p:nvPicPr>
              <p:cNvPr id="12" name="Ink 11">
                <a:extLst>
                  <a:ext uri="{FF2B5EF4-FFF2-40B4-BE49-F238E27FC236}">
                    <a16:creationId xmlns:a16="http://schemas.microsoft.com/office/drawing/2014/main" id="{D112680B-A131-E668-1ACF-5A51655C6945}"/>
                  </a:ext>
                </a:extLst>
              </p:cNvPr>
              <p:cNvPicPr/>
              <p:nvPr/>
            </p:nvPicPr>
            <p:blipFill>
              <a:blip r:embed="rId20"/>
              <a:stretch>
                <a:fillRect/>
              </a:stretch>
            </p:blipFill>
            <p:spPr>
              <a:xfrm>
                <a:off x="6223247" y="5777077"/>
                <a:ext cx="847080"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Ink 12">
                <a:extLst>
                  <a:ext uri="{FF2B5EF4-FFF2-40B4-BE49-F238E27FC236}">
                    <a16:creationId xmlns:a16="http://schemas.microsoft.com/office/drawing/2014/main" id="{C96EC66B-CD5F-6E56-D64B-0526D6B4A555}"/>
                  </a:ext>
                </a:extLst>
              </p14:cNvPr>
              <p14:cNvContentPartPr/>
              <p14:nvPr/>
            </p14:nvContentPartPr>
            <p14:xfrm>
              <a:off x="1354247" y="3808597"/>
              <a:ext cx="315000" cy="98280"/>
            </p14:xfrm>
          </p:contentPart>
        </mc:Choice>
        <mc:Fallback xmlns="">
          <p:pic>
            <p:nvPicPr>
              <p:cNvPr id="13" name="Ink 12">
                <a:extLst>
                  <a:ext uri="{FF2B5EF4-FFF2-40B4-BE49-F238E27FC236}">
                    <a16:creationId xmlns:a16="http://schemas.microsoft.com/office/drawing/2014/main" id="{C96EC66B-CD5F-6E56-D64B-0526D6B4A555}"/>
                  </a:ext>
                </a:extLst>
              </p:cNvPr>
              <p:cNvPicPr/>
              <p:nvPr/>
            </p:nvPicPr>
            <p:blipFill>
              <a:blip r:embed="rId22"/>
              <a:stretch>
                <a:fillRect/>
              </a:stretch>
            </p:blipFill>
            <p:spPr>
              <a:xfrm>
                <a:off x="1300247" y="3700957"/>
                <a:ext cx="422640" cy="3139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 name="Ink 13">
                <a:extLst>
                  <a:ext uri="{FF2B5EF4-FFF2-40B4-BE49-F238E27FC236}">
                    <a16:creationId xmlns:a16="http://schemas.microsoft.com/office/drawing/2014/main" id="{92F86C9B-553B-C1CA-9047-F530D49F9390}"/>
                  </a:ext>
                </a:extLst>
              </p14:cNvPr>
              <p14:cNvContentPartPr/>
              <p14:nvPr/>
            </p14:nvContentPartPr>
            <p14:xfrm>
              <a:off x="1416167" y="3891037"/>
              <a:ext cx="514800" cy="82800"/>
            </p14:xfrm>
          </p:contentPart>
        </mc:Choice>
        <mc:Fallback xmlns="">
          <p:pic>
            <p:nvPicPr>
              <p:cNvPr id="14" name="Ink 13">
                <a:extLst>
                  <a:ext uri="{FF2B5EF4-FFF2-40B4-BE49-F238E27FC236}">
                    <a16:creationId xmlns:a16="http://schemas.microsoft.com/office/drawing/2014/main" id="{92F86C9B-553B-C1CA-9047-F530D49F9390}"/>
                  </a:ext>
                </a:extLst>
              </p:cNvPr>
              <p:cNvPicPr/>
              <p:nvPr/>
            </p:nvPicPr>
            <p:blipFill>
              <a:blip r:embed="rId24"/>
              <a:stretch>
                <a:fillRect/>
              </a:stretch>
            </p:blipFill>
            <p:spPr>
              <a:xfrm>
                <a:off x="1362167" y="3783397"/>
                <a:ext cx="62244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5" name="Ink 14">
                <a:extLst>
                  <a:ext uri="{FF2B5EF4-FFF2-40B4-BE49-F238E27FC236}">
                    <a16:creationId xmlns:a16="http://schemas.microsoft.com/office/drawing/2014/main" id="{9F2F186F-1866-E29F-7E26-224AFE970C3E}"/>
                  </a:ext>
                </a:extLst>
              </p14:cNvPr>
              <p14:cNvContentPartPr/>
              <p14:nvPr/>
            </p14:nvContentPartPr>
            <p14:xfrm>
              <a:off x="10285127" y="962077"/>
              <a:ext cx="360" cy="360"/>
            </p14:xfrm>
          </p:contentPart>
        </mc:Choice>
        <mc:Fallback xmlns="">
          <p:pic>
            <p:nvPicPr>
              <p:cNvPr id="15" name="Ink 14">
                <a:extLst>
                  <a:ext uri="{FF2B5EF4-FFF2-40B4-BE49-F238E27FC236}">
                    <a16:creationId xmlns:a16="http://schemas.microsoft.com/office/drawing/2014/main" id="{9F2F186F-1866-E29F-7E26-224AFE970C3E}"/>
                  </a:ext>
                </a:extLst>
              </p:cNvPr>
              <p:cNvPicPr/>
              <p:nvPr/>
            </p:nvPicPr>
            <p:blipFill>
              <a:blip r:embed="rId26"/>
              <a:stretch>
                <a:fillRect/>
              </a:stretch>
            </p:blipFill>
            <p:spPr>
              <a:xfrm>
                <a:off x="10249127" y="890437"/>
                <a:ext cx="72000" cy="144000"/>
              </a:xfrm>
              <a:prstGeom prst="rect">
                <a:avLst/>
              </a:prstGeom>
            </p:spPr>
          </p:pic>
        </mc:Fallback>
      </mc:AlternateContent>
    </p:spTree>
    <p:extLst>
      <p:ext uri="{BB962C8B-B14F-4D97-AF65-F5344CB8AC3E}">
        <p14:creationId xmlns:p14="http://schemas.microsoft.com/office/powerpoint/2010/main" val="264164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EE4A2-3CF1-9C87-10EB-F190A39F35C9}"/>
              </a:ext>
            </a:extLst>
          </p:cNvPr>
          <p:cNvSpPr>
            <a:spLocks noGrp="1"/>
          </p:cNvSpPr>
          <p:nvPr>
            <p:ph type="title"/>
          </p:nvPr>
        </p:nvSpPr>
        <p:spPr/>
        <p:txBody>
          <a:bodyPr/>
          <a:lstStyle/>
          <a:p>
            <a:r>
              <a:rPr lang="en-US" dirty="0"/>
              <a:t>Bonus Question</a:t>
            </a:r>
          </a:p>
        </p:txBody>
      </p:sp>
      <p:pic>
        <p:nvPicPr>
          <p:cNvPr id="5" name="Picture 4" descr="Scarlet macaw lifting leg">
            <a:extLst>
              <a:ext uri="{FF2B5EF4-FFF2-40B4-BE49-F238E27FC236}">
                <a16:creationId xmlns:a16="http://schemas.microsoft.com/office/drawing/2014/main" id="{8FD1039A-1E26-370E-1BC4-71325D08E9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3505200"/>
            <a:ext cx="3713955" cy="2638588"/>
          </a:xfrm>
          <a:prstGeom prst="rect">
            <a:avLst/>
          </a:prstGeom>
        </p:spPr>
      </p:pic>
      <p:sp>
        <p:nvSpPr>
          <p:cNvPr id="3" name="Content Placeholder 2">
            <a:extLst>
              <a:ext uri="{FF2B5EF4-FFF2-40B4-BE49-F238E27FC236}">
                <a16:creationId xmlns:a16="http://schemas.microsoft.com/office/drawing/2014/main" id="{C5B1C339-DEBE-F768-BBD3-F0FD28E924A2}"/>
              </a:ext>
            </a:extLst>
          </p:cNvPr>
          <p:cNvSpPr>
            <a:spLocks noGrp="1"/>
          </p:cNvSpPr>
          <p:nvPr>
            <p:ph sz="quarter" idx="1"/>
          </p:nvPr>
        </p:nvSpPr>
        <p:spPr>
          <a:xfrm>
            <a:off x="453762" y="1371600"/>
            <a:ext cx="6556638" cy="4937760"/>
          </a:xfrm>
        </p:spPr>
        <p:txBody>
          <a:bodyPr/>
          <a:lstStyle/>
          <a:p>
            <a:pPr marL="0" indent="0">
              <a:buNone/>
            </a:pPr>
            <a:r>
              <a:rPr lang="en-US" sz="4000" dirty="0">
                <a:solidFill>
                  <a:srgbClr val="202124"/>
                </a:solidFill>
                <a:latin typeface="Google Sans"/>
              </a:rPr>
              <a:t>Best definition for b</a:t>
            </a:r>
            <a:r>
              <a:rPr lang="en-US" sz="4000" b="0" i="0" dirty="0">
                <a:solidFill>
                  <a:srgbClr val="202124"/>
                </a:solidFill>
                <a:effectLst/>
                <a:latin typeface="Google Sans"/>
              </a:rPr>
              <a:t>orborygmi</a:t>
            </a:r>
            <a:r>
              <a:rPr lang="en-US" sz="4000" dirty="0">
                <a:solidFill>
                  <a:srgbClr val="202124"/>
                </a:solidFill>
                <a:latin typeface="Google Sans"/>
              </a:rPr>
              <a:t> is:</a:t>
            </a:r>
          </a:p>
          <a:p>
            <a:r>
              <a:rPr lang="en-US" dirty="0"/>
              <a:t>A tropical fruit used for nausea</a:t>
            </a:r>
          </a:p>
          <a:p>
            <a:r>
              <a:rPr lang="en-US" dirty="0"/>
              <a:t>Stomach rumbling</a:t>
            </a:r>
          </a:p>
          <a:p>
            <a:r>
              <a:rPr lang="en-US" dirty="0"/>
              <a:t>Gastric reflux</a:t>
            </a:r>
          </a:p>
          <a:p>
            <a:r>
              <a:rPr lang="en-US" dirty="0"/>
              <a:t>Treatment for constipation</a:t>
            </a:r>
          </a:p>
          <a:p>
            <a:endParaRPr lang="en-US" dirty="0"/>
          </a:p>
          <a:p>
            <a:endParaRPr lang="en-US" dirty="0"/>
          </a:p>
        </p:txBody>
      </p:sp>
      <p:sp>
        <p:nvSpPr>
          <p:cNvPr id="6" name="Oval 5">
            <a:extLst>
              <a:ext uri="{FF2B5EF4-FFF2-40B4-BE49-F238E27FC236}">
                <a16:creationId xmlns:a16="http://schemas.microsoft.com/office/drawing/2014/main" id="{B1241534-7FC4-BA20-3E8E-856047A0D4BA}"/>
              </a:ext>
            </a:extLst>
          </p:cNvPr>
          <p:cNvSpPr/>
          <p:nvPr/>
        </p:nvSpPr>
        <p:spPr>
          <a:xfrm>
            <a:off x="152401" y="3200400"/>
            <a:ext cx="3962400" cy="800100"/>
          </a:xfrm>
          <a:prstGeom prst="ellipse">
            <a:avLst/>
          </a:prstGeom>
          <a:noFill/>
          <a:ln w="38100">
            <a:solidFill>
              <a:srgbClr val="7030A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886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5C98A-6971-B726-8B6A-A8EB779F1564}"/>
              </a:ext>
            </a:extLst>
          </p:cNvPr>
          <p:cNvSpPr>
            <a:spLocks noGrp="1"/>
          </p:cNvSpPr>
          <p:nvPr>
            <p:ph type="title"/>
          </p:nvPr>
        </p:nvSpPr>
        <p:spPr/>
        <p:txBody>
          <a:bodyPr/>
          <a:lstStyle/>
          <a:p>
            <a:r>
              <a:rPr lang="en-US" dirty="0"/>
              <a:t>What Happens in Stomach?</a:t>
            </a:r>
          </a:p>
        </p:txBody>
      </p:sp>
      <p:sp>
        <p:nvSpPr>
          <p:cNvPr id="3" name="Content Placeholder 2">
            <a:extLst>
              <a:ext uri="{FF2B5EF4-FFF2-40B4-BE49-F238E27FC236}">
                <a16:creationId xmlns:a16="http://schemas.microsoft.com/office/drawing/2014/main" id="{85A2BAEA-326D-C912-E973-CA823849C504}"/>
              </a:ext>
            </a:extLst>
          </p:cNvPr>
          <p:cNvSpPr>
            <a:spLocks noGrp="1"/>
          </p:cNvSpPr>
          <p:nvPr>
            <p:ph sz="quarter" idx="1"/>
          </p:nvPr>
        </p:nvSpPr>
        <p:spPr/>
        <p:txBody>
          <a:bodyPr>
            <a:normAutofit fontScale="92500" lnSpcReduction="20000"/>
          </a:bodyPr>
          <a:lstStyle/>
          <a:p>
            <a:r>
              <a:rPr lang="en-US" dirty="0"/>
              <a:t>Food in fundus – serves as a holding and mixing area </a:t>
            </a:r>
          </a:p>
          <a:p>
            <a:r>
              <a:rPr lang="en-US" dirty="0"/>
              <a:t>Gastric juice start breaking down larger particles.</a:t>
            </a:r>
          </a:p>
          <a:p>
            <a:r>
              <a:rPr lang="en-US" dirty="0"/>
              <a:t>Bolus moved to lower regions and broken into smaller particles through stomach acid and motility.</a:t>
            </a:r>
          </a:p>
          <a:p>
            <a:r>
              <a:rPr lang="en-US" dirty="0"/>
              <a:t>Gurgling and stomach rumbling </a:t>
            </a:r>
            <a:r>
              <a:rPr lang="en-US" dirty="0">
                <a:solidFill>
                  <a:srgbClr val="202124"/>
                </a:solidFill>
                <a:latin typeface="Google Sans"/>
              </a:rPr>
              <a:t>is audible reflection of </a:t>
            </a:r>
            <a:r>
              <a:rPr lang="en-US" dirty="0"/>
              <a:t>movement.</a:t>
            </a:r>
          </a:p>
          <a:p>
            <a:r>
              <a:rPr lang="en-US" dirty="0"/>
              <a:t>Usual meal takes about 4 hours to pass through or </a:t>
            </a:r>
            <a:r>
              <a:rPr lang="en-US" dirty="0">
                <a:highlight>
                  <a:srgbClr val="FFFF00"/>
                </a:highlight>
              </a:rPr>
              <a:t>1-4 kcals per minute.</a:t>
            </a:r>
          </a:p>
          <a:p>
            <a:r>
              <a:rPr lang="en-US" dirty="0"/>
              <a:t>Carbs take a few hours to pass through.</a:t>
            </a:r>
          </a:p>
          <a:p>
            <a:r>
              <a:rPr lang="en-US" dirty="0"/>
              <a:t>Protein/fatty meals can take up to 6 hours.</a:t>
            </a:r>
          </a:p>
          <a:p>
            <a:endParaRPr lang="en-US" dirty="0"/>
          </a:p>
        </p:txBody>
      </p:sp>
    </p:spTree>
    <p:extLst>
      <p:ext uri="{BB962C8B-B14F-4D97-AF65-F5344CB8AC3E}">
        <p14:creationId xmlns:p14="http://schemas.microsoft.com/office/powerpoint/2010/main" val="261489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9999BE-834B-018C-4A2B-B37C3E95DFB6}"/>
              </a:ext>
            </a:extLst>
          </p:cNvPr>
          <p:cNvSpPr>
            <a:spLocks noGrp="1"/>
          </p:cNvSpPr>
          <p:nvPr>
            <p:ph type="title"/>
          </p:nvPr>
        </p:nvSpPr>
        <p:spPr/>
        <p:txBody>
          <a:bodyPr/>
          <a:lstStyle/>
          <a:p>
            <a:r>
              <a:rPr lang="en-US" dirty="0"/>
              <a:t>Digestion Time based on Calories</a:t>
            </a:r>
          </a:p>
        </p:txBody>
      </p:sp>
      <p:sp>
        <p:nvSpPr>
          <p:cNvPr id="5" name="Content Placeholder 4">
            <a:extLst>
              <a:ext uri="{FF2B5EF4-FFF2-40B4-BE49-F238E27FC236}">
                <a16:creationId xmlns:a16="http://schemas.microsoft.com/office/drawing/2014/main" id="{B78EC382-1C08-F078-78E5-0556C14391D5}"/>
              </a:ext>
            </a:extLst>
          </p:cNvPr>
          <p:cNvSpPr>
            <a:spLocks noGrp="1"/>
          </p:cNvSpPr>
          <p:nvPr>
            <p:ph sz="quarter" idx="1"/>
          </p:nvPr>
        </p:nvSpPr>
        <p:spPr/>
        <p:txBody>
          <a:bodyPr/>
          <a:lstStyle/>
          <a:p>
            <a:r>
              <a:rPr lang="en-US" sz="4400" dirty="0">
                <a:solidFill>
                  <a:srgbClr val="BF0D88"/>
                </a:solidFill>
              </a:rPr>
              <a:t>400 </a:t>
            </a:r>
            <a:r>
              <a:rPr lang="en-US" sz="4400" dirty="0" err="1">
                <a:solidFill>
                  <a:srgbClr val="BF0D88"/>
                </a:solidFill>
              </a:rPr>
              <a:t>cals</a:t>
            </a:r>
            <a:endParaRPr lang="en-US" sz="4400" dirty="0">
              <a:solidFill>
                <a:srgbClr val="BF0D88"/>
              </a:solidFill>
            </a:endParaRPr>
          </a:p>
          <a:p>
            <a:r>
              <a:rPr lang="en-US" dirty="0"/>
              <a:t>4 </a:t>
            </a:r>
            <a:r>
              <a:rPr lang="en-US" dirty="0" err="1"/>
              <a:t>cals</a:t>
            </a:r>
            <a:r>
              <a:rPr lang="en-US" dirty="0"/>
              <a:t> a minute</a:t>
            </a:r>
          </a:p>
          <a:p>
            <a:r>
              <a:rPr lang="en-US" dirty="0"/>
              <a:t>100 minutes or </a:t>
            </a:r>
          </a:p>
          <a:p>
            <a:r>
              <a:rPr lang="en-US" dirty="0"/>
              <a:t>1 hour 40 minutes to digest</a:t>
            </a:r>
          </a:p>
        </p:txBody>
      </p:sp>
      <p:sp>
        <p:nvSpPr>
          <p:cNvPr id="6" name="Content Placeholder 5">
            <a:extLst>
              <a:ext uri="{FF2B5EF4-FFF2-40B4-BE49-F238E27FC236}">
                <a16:creationId xmlns:a16="http://schemas.microsoft.com/office/drawing/2014/main" id="{73163728-866E-87AA-23FC-BA5E3CC1746F}"/>
              </a:ext>
            </a:extLst>
          </p:cNvPr>
          <p:cNvSpPr>
            <a:spLocks noGrp="1"/>
          </p:cNvSpPr>
          <p:nvPr>
            <p:ph sz="quarter" idx="2"/>
          </p:nvPr>
        </p:nvSpPr>
        <p:spPr/>
        <p:txBody>
          <a:bodyPr/>
          <a:lstStyle/>
          <a:p>
            <a:r>
              <a:rPr lang="en-US" sz="4400" dirty="0">
                <a:solidFill>
                  <a:srgbClr val="0070C0"/>
                </a:solidFill>
              </a:rPr>
              <a:t>1000 </a:t>
            </a:r>
            <a:r>
              <a:rPr lang="en-US" sz="4400" dirty="0" err="1">
                <a:solidFill>
                  <a:srgbClr val="0070C0"/>
                </a:solidFill>
              </a:rPr>
              <a:t>cals</a:t>
            </a:r>
            <a:endParaRPr lang="en-US" sz="4400" dirty="0">
              <a:solidFill>
                <a:srgbClr val="0070C0"/>
              </a:solidFill>
            </a:endParaRPr>
          </a:p>
          <a:p>
            <a:r>
              <a:rPr lang="en-US" dirty="0"/>
              <a:t>4 </a:t>
            </a:r>
            <a:r>
              <a:rPr lang="en-US" dirty="0" err="1"/>
              <a:t>cals</a:t>
            </a:r>
            <a:r>
              <a:rPr lang="en-US" dirty="0"/>
              <a:t> a minute</a:t>
            </a:r>
          </a:p>
          <a:p>
            <a:r>
              <a:rPr lang="en-US" dirty="0"/>
              <a:t>250 minutes or</a:t>
            </a:r>
          </a:p>
          <a:p>
            <a:r>
              <a:rPr lang="en-US" dirty="0"/>
              <a:t>4 hours and 10 minutes</a:t>
            </a:r>
          </a:p>
        </p:txBody>
      </p:sp>
      <p:pic>
        <p:nvPicPr>
          <p:cNvPr id="3" name="Picture 2" descr="Stopwatch">
            <a:extLst>
              <a:ext uri="{FF2B5EF4-FFF2-40B4-BE49-F238E27FC236}">
                <a16:creationId xmlns:a16="http://schemas.microsoft.com/office/drawing/2014/main" id="{4030F125-3DE1-39BF-6E40-27260D9713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3124200"/>
            <a:ext cx="6553200" cy="3625564"/>
          </a:xfrm>
          <a:prstGeom prst="rect">
            <a:avLst/>
          </a:prstGeom>
        </p:spPr>
      </p:pic>
    </p:spTree>
    <p:extLst>
      <p:ext uri="{BB962C8B-B14F-4D97-AF65-F5344CB8AC3E}">
        <p14:creationId xmlns:p14="http://schemas.microsoft.com/office/powerpoint/2010/main" val="282001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ABDC7-115A-AD6D-B913-40A83B57E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42583E-BFA8-225A-1329-64C4616D3E2B}"/>
              </a:ext>
            </a:extLst>
          </p:cNvPr>
          <p:cNvSpPr>
            <a:spLocks noGrp="1"/>
          </p:cNvSpPr>
          <p:nvPr>
            <p:ph type="title"/>
          </p:nvPr>
        </p:nvSpPr>
        <p:spPr>
          <a:xfrm>
            <a:off x="457200" y="228600"/>
            <a:ext cx="8229600" cy="914400"/>
          </a:xfrm>
        </p:spPr>
        <p:txBody>
          <a:bodyPr anchor="b">
            <a:normAutofit/>
          </a:bodyPr>
          <a:lstStyle/>
          <a:p>
            <a:r>
              <a:rPr lang="en-US" sz="4100"/>
              <a:t>Coach Bev has no Conflict of Interest</a:t>
            </a:r>
          </a:p>
        </p:txBody>
      </p:sp>
      <p:sp>
        <p:nvSpPr>
          <p:cNvPr id="3" name="Content Placeholder 2">
            <a:extLst>
              <a:ext uri="{FF2B5EF4-FFF2-40B4-BE49-F238E27FC236}">
                <a16:creationId xmlns:a16="http://schemas.microsoft.com/office/drawing/2014/main" id="{B849B694-1C9B-E90C-4F8F-AC8428E6E561}"/>
              </a:ext>
            </a:extLst>
          </p:cNvPr>
          <p:cNvSpPr>
            <a:spLocks noGrp="1"/>
          </p:cNvSpPr>
          <p:nvPr>
            <p:ph sz="quarter" idx="1"/>
          </p:nvPr>
        </p:nvSpPr>
        <p:spPr>
          <a:xfrm>
            <a:off x="457200" y="1219200"/>
            <a:ext cx="4041648" cy="4937760"/>
          </a:xfrm>
        </p:spPr>
        <p:txBody>
          <a:bodyPr>
            <a:normAutofit/>
          </a:bodyPr>
          <a:lstStyle/>
          <a:p>
            <a:pPr>
              <a:lnSpc>
                <a:spcPct val="90000"/>
              </a:lnSpc>
            </a:pPr>
            <a:r>
              <a:rPr lang="en-US" sz="2500" dirty="0"/>
              <a:t>She’s not on any speaker's bureau</a:t>
            </a:r>
          </a:p>
          <a:p>
            <a:pPr>
              <a:lnSpc>
                <a:spcPct val="90000"/>
              </a:lnSpc>
            </a:pPr>
            <a:r>
              <a:rPr lang="en-US" sz="2500" dirty="0"/>
              <a:t>Does not invest or have any financial relationships with diabetes related companies.</a:t>
            </a:r>
          </a:p>
          <a:p>
            <a:pPr>
              <a:lnSpc>
                <a:spcPct val="90000"/>
              </a:lnSpc>
            </a:pPr>
            <a:r>
              <a:rPr lang="en-US" sz="2500" dirty="0"/>
              <a:t>Gathers information from reading package inserts, research and articles</a:t>
            </a:r>
          </a:p>
          <a:p>
            <a:pPr>
              <a:lnSpc>
                <a:spcPct val="90000"/>
              </a:lnSpc>
            </a:pPr>
            <a:r>
              <a:rPr lang="en-US" sz="2500" dirty="0"/>
              <a:t>The ADA Standards of Medical Care is main resource for course content</a:t>
            </a:r>
          </a:p>
          <a:p>
            <a:pPr>
              <a:lnSpc>
                <a:spcPct val="90000"/>
              </a:lnSpc>
            </a:pPr>
            <a:endParaRPr lang="en-US" sz="2500" dirty="0"/>
          </a:p>
        </p:txBody>
      </p:sp>
      <p:pic>
        <p:nvPicPr>
          <p:cNvPr id="5" name="Picture 4" descr="Various colors of dahlia flowers">
            <a:extLst>
              <a:ext uri="{FF2B5EF4-FFF2-40B4-BE49-F238E27FC236}">
                <a16:creationId xmlns:a16="http://schemas.microsoft.com/office/drawing/2014/main" id="{0AEF6C14-02BC-D160-7E06-D461660F32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276" r="25086" b="-3"/>
          <a:stretch/>
        </p:blipFill>
        <p:spPr>
          <a:xfrm>
            <a:off x="4632198" y="1216152"/>
            <a:ext cx="4041648" cy="4937760"/>
          </a:xfrm>
          <a:prstGeom prst="rect">
            <a:avLst/>
          </a:prstGeom>
          <a:noFill/>
        </p:spPr>
      </p:pic>
      <p:pic>
        <p:nvPicPr>
          <p:cNvPr id="4" name="Picture 3" descr="A magazine cover with a group of people&#10;&#10;Description automatically generated">
            <a:extLst>
              <a:ext uri="{FF2B5EF4-FFF2-40B4-BE49-F238E27FC236}">
                <a16:creationId xmlns:a16="http://schemas.microsoft.com/office/drawing/2014/main" id="{F25288F8-3792-9F50-BCDE-3EDF3A64A9D6}"/>
              </a:ext>
            </a:extLst>
          </p:cNvPr>
          <p:cNvPicPr>
            <a:picLocks noChangeAspect="1"/>
          </p:cNvPicPr>
          <p:nvPr/>
        </p:nvPicPr>
        <p:blipFill>
          <a:blip r:embed="rId3"/>
          <a:stretch>
            <a:fillRect/>
          </a:stretch>
        </p:blipFill>
        <p:spPr>
          <a:xfrm>
            <a:off x="5197601" y="1511764"/>
            <a:ext cx="2910841" cy="3834471"/>
          </a:xfrm>
          <a:prstGeom prst="rect">
            <a:avLst/>
          </a:prstGeom>
        </p:spPr>
      </p:pic>
    </p:spTree>
    <p:extLst>
      <p:ext uri="{BB962C8B-B14F-4D97-AF65-F5344CB8AC3E}">
        <p14:creationId xmlns:p14="http://schemas.microsoft.com/office/powerpoint/2010/main" val="104237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05F7E-FCF1-A8F8-45E4-0A7793CAD6A7}"/>
              </a:ext>
            </a:extLst>
          </p:cNvPr>
          <p:cNvSpPr>
            <a:spLocks noGrp="1"/>
          </p:cNvSpPr>
          <p:nvPr>
            <p:ph type="title"/>
          </p:nvPr>
        </p:nvSpPr>
        <p:spPr/>
        <p:txBody>
          <a:bodyPr/>
          <a:lstStyle/>
          <a:p>
            <a:r>
              <a:rPr lang="en-US" dirty="0"/>
              <a:t>Stomach Issues</a:t>
            </a:r>
          </a:p>
        </p:txBody>
      </p:sp>
      <p:pic>
        <p:nvPicPr>
          <p:cNvPr id="5" name="Content Placeholder 4">
            <a:extLst>
              <a:ext uri="{FF2B5EF4-FFF2-40B4-BE49-F238E27FC236}">
                <a16:creationId xmlns:a16="http://schemas.microsoft.com/office/drawing/2014/main" id="{59F7E497-FE27-299A-20E9-62CCE6302BA1}"/>
              </a:ext>
            </a:extLst>
          </p:cNvPr>
          <p:cNvPicPr>
            <a:picLocks noGrp="1" noChangeAspect="1"/>
          </p:cNvPicPr>
          <p:nvPr>
            <p:ph sz="quarter" idx="1"/>
          </p:nvPr>
        </p:nvPicPr>
        <p:blipFill>
          <a:blip r:embed="rId2"/>
          <a:stretch>
            <a:fillRect/>
          </a:stretch>
        </p:blipFill>
        <p:spPr>
          <a:xfrm>
            <a:off x="470154" y="1676400"/>
            <a:ext cx="4041775" cy="3105524"/>
          </a:xfrm>
        </p:spPr>
      </p:pic>
      <p:sp>
        <p:nvSpPr>
          <p:cNvPr id="7" name="Content Placeholder 6">
            <a:extLst>
              <a:ext uri="{FF2B5EF4-FFF2-40B4-BE49-F238E27FC236}">
                <a16:creationId xmlns:a16="http://schemas.microsoft.com/office/drawing/2014/main" id="{89816568-16BC-F009-60FC-6EFBBBE430FF}"/>
              </a:ext>
            </a:extLst>
          </p:cNvPr>
          <p:cNvSpPr>
            <a:spLocks noGrp="1"/>
          </p:cNvSpPr>
          <p:nvPr>
            <p:ph sz="quarter" idx="2"/>
          </p:nvPr>
        </p:nvSpPr>
        <p:spPr/>
        <p:txBody>
          <a:bodyPr/>
          <a:lstStyle/>
          <a:p>
            <a:r>
              <a:rPr lang="en-US" dirty="0"/>
              <a:t>H. Pylori infection</a:t>
            </a:r>
          </a:p>
          <a:p>
            <a:r>
              <a:rPr lang="en-US" dirty="0"/>
              <a:t>Gastroparesis</a:t>
            </a:r>
          </a:p>
          <a:p>
            <a:pPr lvl="1"/>
            <a:r>
              <a:rPr lang="en-US" dirty="0"/>
              <a:t>G-POEM</a:t>
            </a:r>
          </a:p>
          <a:p>
            <a:r>
              <a:rPr lang="en-US" dirty="0"/>
              <a:t>Metabolic surgery</a:t>
            </a:r>
          </a:p>
          <a:p>
            <a:endParaRPr lang="en-US" dirty="0"/>
          </a:p>
        </p:txBody>
      </p:sp>
    </p:spTree>
    <p:extLst>
      <p:ext uri="{BB962C8B-B14F-4D97-AF65-F5344CB8AC3E}">
        <p14:creationId xmlns:p14="http://schemas.microsoft.com/office/powerpoint/2010/main" val="387148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D9C10-D242-F73D-8338-6278EFD4901A}"/>
              </a:ext>
            </a:extLst>
          </p:cNvPr>
          <p:cNvSpPr>
            <a:spLocks noGrp="1"/>
          </p:cNvSpPr>
          <p:nvPr>
            <p:ph type="title"/>
          </p:nvPr>
        </p:nvSpPr>
        <p:spPr/>
        <p:txBody>
          <a:bodyPr>
            <a:noAutofit/>
          </a:bodyPr>
          <a:lstStyle/>
          <a:p>
            <a:r>
              <a:rPr lang="en-US" sz="3200" dirty="0"/>
              <a:t>Nobel Prize for Link Between H. Pylori and Gastric Ulcers (Took 20 Years)</a:t>
            </a:r>
          </a:p>
        </p:txBody>
      </p:sp>
      <p:pic>
        <p:nvPicPr>
          <p:cNvPr id="7" name="Picture 6">
            <a:extLst>
              <a:ext uri="{FF2B5EF4-FFF2-40B4-BE49-F238E27FC236}">
                <a16:creationId xmlns:a16="http://schemas.microsoft.com/office/drawing/2014/main" id="{BE010B8D-C43B-9D0E-A4E7-39534FC47549}"/>
              </a:ext>
            </a:extLst>
          </p:cNvPr>
          <p:cNvPicPr>
            <a:picLocks noChangeAspect="1"/>
          </p:cNvPicPr>
          <p:nvPr/>
        </p:nvPicPr>
        <p:blipFill>
          <a:blip r:embed="rId2"/>
          <a:stretch>
            <a:fillRect/>
          </a:stretch>
        </p:blipFill>
        <p:spPr>
          <a:xfrm>
            <a:off x="266700" y="1173192"/>
            <a:ext cx="8610600" cy="5230882"/>
          </a:xfrm>
          <a:prstGeom prst="rect">
            <a:avLst/>
          </a:prstGeom>
        </p:spPr>
      </p:pic>
      <p:pic>
        <p:nvPicPr>
          <p:cNvPr id="5" name="Content Placeholder 4">
            <a:extLst>
              <a:ext uri="{FF2B5EF4-FFF2-40B4-BE49-F238E27FC236}">
                <a16:creationId xmlns:a16="http://schemas.microsoft.com/office/drawing/2014/main" id="{FBB98387-C6DD-B948-A088-C74B723AA286}"/>
              </a:ext>
            </a:extLst>
          </p:cNvPr>
          <p:cNvPicPr>
            <a:picLocks noGrp="1" noChangeAspect="1"/>
          </p:cNvPicPr>
          <p:nvPr>
            <p:ph sz="quarter" idx="1"/>
          </p:nvPr>
        </p:nvPicPr>
        <p:blipFill>
          <a:blip r:embed="rId3"/>
          <a:stretch>
            <a:fillRect/>
          </a:stretch>
        </p:blipFill>
        <p:spPr>
          <a:xfrm>
            <a:off x="838200" y="0"/>
            <a:ext cx="6781800" cy="6531204"/>
          </a:xfrm>
        </p:spPr>
      </p:pic>
      <p:pic>
        <p:nvPicPr>
          <p:cNvPr id="4" name="Picture 3">
            <a:extLst>
              <a:ext uri="{FF2B5EF4-FFF2-40B4-BE49-F238E27FC236}">
                <a16:creationId xmlns:a16="http://schemas.microsoft.com/office/drawing/2014/main" id="{3F6C1726-D406-563A-CF51-B45EAE5426FB}"/>
              </a:ext>
            </a:extLst>
          </p:cNvPr>
          <p:cNvPicPr>
            <a:picLocks noChangeAspect="1"/>
          </p:cNvPicPr>
          <p:nvPr/>
        </p:nvPicPr>
        <p:blipFill>
          <a:blip r:embed="rId4"/>
          <a:stretch>
            <a:fillRect/>
          </a:stretch>
        </p:blipFill>
        <p:spPr>
          <a:xfrm>
            <a:off x="647700" y="76200"/>
            <a:ext cx="8039100" cy="6705600"/>
          </a:xfrm>
          <a:prstGeom prst="rect">
            <a:avLst/>
          </a:prstGeom>
        </p:spPr>
      </p:pic>
    </p:spTree>
    <p:extLst>
      <p:ext uri="{BB962C8B-B14F-4D97-AF65-F5344CB8AC3E}">
        <p14:creationId xmlns:p14="http://schemas.microsoft.com/office/powerpoint/2010/main" val="426401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 calcmode="lin" valueType="num">
                                      <p:cBhvr>
                                        <p:cTn id="8" dur="1000"/>
                                        <p:tgtEl>
                                          <p:spTgt spid="4"/>
                                        </p:tgtEl>
                                        <p:attrNameLst>
                                          <p:attrName>style.rotation</p:attrName>
                                        </p:attrNameLst>
                                      </p:cBhvr>
                                      <p:tavLst>
                                        <p:tav tm="0">
                                          <p:val>
                                            <p:fltVal val="0"/>
                                          </p:val>
                                        </p:tav>
                                        <p:tav tm="100000">
                                          <p:val>
                                            <p:fltVal val="90"/>
                                          </p:val>
                                        </p:tav>
                                      </p:tavLst>
                                    </p:anim>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nodeType="clickEffect">
                                  <p:stCondLst>
                                    <p:cond delay="0"/>
                                  </p:stCondLst>
                                  <p:childTnLst>
                                    <p:anim calcmode="lin" valueType="num">
                                      <p:cBhvr>
                                        <p:cTn id="14" dur="1000"/>
                                        <p:tgtEl>
                                          <p:spTgt spid="5"/>
                                        </p:tgtEl>
                                        <p:attrNameLst>
                                          <p:attrName>ppt_w</p:attrName>
                                        </p:attrNameLst>
                                      </p:cBhvr>
                                      <p:tavLst>
                                        <p:tav tm="0">
                                          <p:val>
                                            <p:strVal val="ppt_w"/>
                                          </p:val>
                                        </p:tav>
                                        <p:tav tm="100000">
                                          <p:val>
                                            <p:fltVal val="0"/>
                                          </p:val>
                                        </p:tav>
                                      </p:tavLst>
                                    </p:anim>
                                    <p:anim calcmode="lin" valueType="num">
                                      <p:cBhvr>
                                        <p:cTn id="15" dur="1000"/>
                                        <p:tgtEl>
                                          <p:spTgt spid="5"/>
                                        </p:tgtEl>
                                        <p:attrNameLst>
                                          <p:attrName>ppt_h</p:attrName>
                                        </p:attrNameLst>
                                      </p:cBhvr>
                                      <p:tavLst>
                                        <p:tav tm="0">
                                          <p:val>
                                            <p:strVal val="ppt_h"/>
                                          </p:val>
                                        </p:tav>
                                        <p:tav tm="100000">
                                          <p:val>
                                            <p:fltVal val="0"/>
                                          </p:val>
                                        </p:tav>
                                      </p:tavLst>
                                    </p:anim>
                                    <p:anim calcmode="lin" valueType="num">
                                      <p:cBhvr>
                                        <p:cTn id="16" dur="1000"/>
                                        <p:tgtEl>
                                          <p:spTgt spid="5"/>
                                        </p:tgtEl>
                                        <p:attrNameLst>
                                          <p:attrName>style.rotation</p:attrName>
                                        </p:attrNameLst>
                                      </p:cBhvr>
                                      <p:tavLst>
                                        <p:tav tm="0">
                                          <p:val>
                                            <p:fltVal val="0"/>
                                          </p:val>
                                        </p:tav>
                                        <p:tav tm="100000">
                                          <p:val>
                                            <p:fltVal val="90"/>
                                          </p:val>
                                        </p:tav>
                                      </p:tavLst>
                                    </p:anim>
                                    <p:animEffect transition="out" filter="fade">
                                      <p:cBhvr>
                                        <p:cTn id="17" dur="1000"/>
                                        <p:tgtEl>
                                          <p:spTgt spid="5"/>
                                        </p:tgtEl>
                                      </p:cBhvr>
                                    </p:animEffect>
                                    <p:set>
                                      <p:cBhvr>
                                        <p:cTn id="18"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77AD2-EEB9-E595-B197-464A82AD7255}"/>
              </a:ext>
            </a:extLst>
          </p:cNvPr>
          <p:cNvSpPr>
            <a:spLocks noGrp="1"/>
          </p:cNvSpPr>
          <p:nvPr>
            <p:ph type="title"/>
          </p:nvPr>
        </p:nvSpPr>
        <p:spPr/>
        <p:txBody>
          <a:bodyPr/>
          <a:lstStyle/>
          <a:p>
            <a:r>
              <a:rPr lang="en-US" dirty="0"/>
              <a:t>H. Pylori Infection Symptoms</a:t>
            </a:r>
          </a:p>
        </p:txBody>
      </p:sp>
      <p:sp>
        <p:nvSpPr>
          <p:cNvPr id="3" name="Content Placeholder 2">
            <a:extLst>
              <a:ext uri="{FF2B5EF4-FFF2-40B4-BE49-F238E27FC236}">
                <a16:creationId xmlns:a16="http://schemas.microsoft.com/office/drawing/2014/main" id="{0252E6BA-9DE5-0B01-BE39-0264E03B9729}"/>
              </a:ext>
            </a:extLst>
          </p:cNvPr>
          <p:cNvSpPr>
            <a:spLocks noGrp="1"/>
          </p:cNvSpPr>
          <p:nvPr>
            <p:ph sz="quarter" idx="1"/>
          </p:nvPr>
        </p:nvSpPr>
        <p:spPr>
          <a:xfrm>
            <a:off x="457200" y="1219200"/>
            <a:ext cx="5943600" cy="5410200"/>
          </a:xfrm>
        </p:spPr>
        <p:txBody>
          <a:bodyPr>
            <a:normAutofit fontScale="55000" lnSpcReduction="20000"/>
          </a:bodyPr>
          <a:lstStyle/>
          <a:p>
            <a:pPr algn="l">
              <a:lnSpc>
                <a:spcPct val="120000"/>
              </a:lnSpc>
            </a:pPr>
            <a:r>
              <a:rPr lang="en-US" sz="3400" b="0" i="0" dirty="0">
                <a:solidFill>
                  <a:srgbClr val="052049"/>
                </a:solidFill>
                <a:effectLst/>
                <a:ea typeface="Calibri" panose="020F0502020204030204" pitchFamily="34" charset="0"/>
                <a:cs typeface="Calibri" panose="020F0502020204030204" pitchFamily="34" charset="0"/>
              </a:rPr>
              <a:t>50% of world’s population co-exist with H. Pylori</a:t>
            </a:r>
          </a:p>
          <a:p>
            <a:pPr lvl="1">
              <a:lnSpc>
                <a:spcPct val="120000"/>
              </a:lnSpc>
            </a:pPr>
            <a:r>
              <a:rPr lang="en-US" sz="3300" dirty="0">
                <a:solidFill>
                  <a:srgbClr val="052049"/>
                </a:solidFill>
                <a:ea typeface="Calibri" panose="020F0502020204030204" pitchFamily="34" charset="0"/>
                <a:cs typeface="Calibri" panose="020F0502020204030204" pitchFamily="34" charset="0"/>
              </a:rPr>
              <a:t>C</a:t>
            </a:r>
            <a:r>
              <a:rPr lang="en-US" sz="3300" b="0" i="0" dirty="0">
                <a:solidFill>
                  <a:srgbClr val="052049"/>
                </a:solidFill>
                <a:effectLst/>
                <a:ea typeface="Calibri" panose="020F0502020204030204" pitchFamily="34" charset="0"/>
                <a:cs typeface="Calibri" panose="020F0502020204030204" pitchFamily="34" charset="0"/>
              </a:rPr>
              <a:t>auses inflammation in a small percentage of people</a:t>
            </a:r>
          </a:p>
          <a:p>
            <a:pPr algn="l">
              <a:lnSpc>
                <a:spcPct val="120000"/>
              </a:lnSpc>
            </a:pPr>
            <a:r>
              <a:rPr lang="en-US" sz="3400" b="0" i="0" dirty="0">
                <a:solidFill>
                  <a:srgbClr val="0070C0"/>
                </a:solidFill>
                <a:effectLst/>
                <a:ea typeface="Calibri" panose="020F0502020204030204" pitchFamily="34" charset="0"/>
                <a:cs typeface="Calibri" panose="020F0502020204030204" pitchFamily="34" charset="0"/>
              </a:rPr>
              <a:t>Main Symptom</a:t>
            </a:r>
            <a:r>
              <a:rPr lang="en-US" sz="3400" dirty="0">
                <a:solidFill>
                  <a:srgbClr val="0070C0"/>
                </a:solidFill>
                <a:ea typeface="Calibri" panose="020F0502020204030204" pitchFamily="34" charset="0"/>
                <a:cs typeface="Calibri" panose="020F0502020204030204" pitchFamily="34" charset="0"/>
              </a:rPr>
              <a:t> - </a:t>
            </a:r>
            <a:r>
              <a:rPr lang="en-US" sz="3400" b="0" i="0" dirty="0">
                <a:solidFill>
                  <a:srgbClr val="0070C0"/>
                </a:solidFill>
                <a:effectLst/>
                <a:ea typeface="Calibri" panose="020F0502020204030204" pitchFamily="34" charset="0"/>
                <a:cs typeface="Calibri" panose="020F0502020204030204" pitchFamily="34" charset="0"/>
              </a:rPr>
              <a:t>An aching or burning pain in abdomen which may be worse with an empty stomach. </a:t>
            </a:r>
            <a:r>
              <a:rPr lang="en-US" sz="3400" dirty="0">
                <a:solidFill>
                  <a:srgbClr val="0070C0"/>
                </a:solidFill>
                <a:ea typeface="Calibri" panose="020F0502020204030204" pitchFamily="34" charset="0"/>
                <a:cs typeface="Calibri" panose="020F0502020204030204" pitchFamily="34" charset="0"/>
              </a:rPr>
              <a:t> </a:t>
            </a:r>
            <a:endParaRPr lang="en-US" sz="3400" b="0" i="0" dirty="0">
              <a:solidFill>
                <a:srgbClr val="0070C0"/>
              </a:solidFill>
              <a:effectLst/>
              <a:ea typeface="Calibri" panose="020F0502020204030204" pitchFamily="34" charset="0"/>
              <a:cs typeface="Calibri" panose="020F0502020204030204" pitchFamily="34" charset="0"/>
            </a:endParaRPr>
          </a:p>
          <a:p>
            <a:pPr algn="l">
              <a:lnSpc>
                <a:spcPct val="120000"/>
              </a:lnSpc>
            </a:pPr>
            <a:r>
              <a:rPr lang="en-US" sz="3400" dirty="0">
                <a:solidFill>
                  <a:srgbClr val="052049"/>
                </a:solidFill>
                <a:ea typeface="Calibri" panose="020F0502020204030204" pitchFamily="34" charset="0"/>
                <a:cs typeface="Calibri" panose="020F0502020204030204" pitchFamily="34" charset="0"/>
              </a:rPr>
              <a:t>H. pylori infection s</a:t>
            </a:r>
            <a:r>
              <a:rPr lang="en-US" sz="3400" b="0" i="0" dirty="0">
                <a:solidFill>
                  <a:srgbClr val="052049"/>
                </a:solidFill>
                <a:effectLst/>
                <a:ea typeface="Calibri" panose="020F0502020204030204" pitchFamily="34" charset="0"/>
                <a:cs typeface="Calibri" panose="020F0502020204030204" pitchFamily="34" charset="0"/>
              </a:rPr>
              <a:t>ymptoms include:</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Feeling of fullness or bloating with fluid and solid food</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Hunger and empty feeling in the stomach, often 1 to 3 hours after  meal</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Mild nausea that may go away with vomiting</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Loss of appetite</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Weight loss without trying</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Burping</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Bloody or dark, tarry stools or bloody vomit</a:t>
            </a:r>
          </a:p>
          <a:p>
            <a:pPr>
              <a:lnSpc>
                <a:spcPct val="120000"/>
              </a:lnSpc>
            </a:pPr>
            <a:r>
              <a:rPr lang="en-US" sz="3500" b="0" i="0" dirty="0">
                <a:solidFill>
                  <a:srgbClr val="052049"/>
                </a:solidFill>
                <a:effectLst/>
                <a:ea typeface="Calibri" panose="020F0502020204030204" pitchFamily="34" charset="0"/>
                <a:cs typeface="Calibri" panose="020F0502020204030204" pitchFamily="34" charset="0"/>
              </a:rPr>
              <a:t>About 10% to 15% of people infected with </a:t>
            </a:r>
            <a:r>
              <a:rPr lang="en-US" sz="3500" b="0" i="1" dirty="0">
                <a:solidFill>
                  <a:srgbClr val="052049"/>
                </a:solidFill>
                <a:effectLst/>
                <a:ea typeface="Calibri" panose="020F0502020204030204" pitchFamily="34" charset="0"/>
                <a:cs typeface="Calibri" panose="020F0502020204030204" pitchFamily="34" charset="0"/>
              </a:rPr>
              <a:t>H pylori</a:t>
            </a:r>
            <a:r>
              <a:rPr lang="en-US" sz="3500" b="0" i="0" dirty="0">
                <a:solidFill>
                  <a:srgbClr val="052049"/>
                </a:solidFill>
                <a:effectLst/>
                <a:ea typeface="Calibri" panose="020F0502020204030204" pitchFamily="34" charset="0"/>
                <a:cs typeface="Calibri" panose="020F0502020204030204" pitchFamily="34" charset="0"/>
              </a:rPr>
              <a:t> develop peptic ulcer disease. </a:t>
            </a:r>
            <a:endParaRPr lang="en-US" sz="3500" dirty="0">
              <a:solidFill>
                <a:srgbClr val="052049"/>
              </a:solidFill>
              <a:ea typeface="Calibri" panose="020F0502020204030204" pitchFamily="34" charset="0"/>
              <a:cs typeface="Calibri" panose="020F0502020204030204" pitchFamily="34" charset="0"/>
            </a:endParaRPr>
          </a:p>
          <a:p>
            <a:pPr>
              <a:lnSpc>
                <a:spcPct val="120000"/>
              </a:lnSpc>
            </a:pPr>
            <a:r>
              <a:rPr lang="en-US" sz="3500" b="0" i="0" dirty="0">
                <a:solidFill>
                  <a:srgbClr val="052049"/>
                </a:solidFill>
                <a:effectLst/>
                <a:ea typeface="Calibri" panose="020F0502020204030204" pitchFamily="34" charset="0"/>
                <a:cs typeface="Calibri" panose="020F0502020204030204" pitchFamily="34" charset="0"/>
              </a:rPr>
              <a:t>About 1-3% develop stomach cancer</a:t>
            </a:r>
          </a:p>
          <a:p>
            <a:endParaRPr lang="en-US" dirty="0"/>
          </a:p>
        </p:txBody>
      </p:sp>
      <p:pic>
        <p:nvPicPr>
          <p:cNvPr id="5" name="Picture 4">
            <a:extLst>
              <a:ext uri="{FF2B5EF4-FFF2-40B4-BE49-F238E27FC236}">
                <a16:creationId xmlns:a16="http://schemas.microsoft.com/office/drawing/2014/main" id="{8C1D6367-7081-0A1F-BA3F-F501B00463ED}"/>
              </a:ext>
            </a:extLst>
          </p:cNvPr>
          <p:cNvPicPr>
            <a:picLocks noChangeAspect="1"/>
          </p:cNvPicPr>
          <p:nvPr/>
        </p:nvPicPr>
        <p:blipFill>
          <a:blip r:embed="rId3"/>
          <a:stretch>
            <a:fillRect/>
          </a:stretch>
        </p:blipFill>
        <p:spPr>
          <a:xfrm>
            <a:off x="7000336" y="1371600"/>
            <a:ext cx="1686464" cy="2376096"/>
          </a:xfrm>
          <a:prstGeom prst="rect">
            <a:avLst/>
          </a:prstGeom>
        </p:spPr>
      </p:pic>
      <p:sp>
        <p:nvSpPr>
          <p:cNvPr id="4" name="TextBox 3">
            <a:extLst>
              <a:ext uri="{FF2B5EF4-FFF2-40B4-BE49-F238E27FC236}">
                <a16:creationId xmlns:a16="http://schemas.microsoft.com/office/drawing/2014/main" id="{99FBAABA-79D0-C12B-5718-8D5472A636C7}"/>
              </a:ext>
            </a:extLst>
          </p:cNvPr>
          <p:cNvSpPr txBox="1"/>
          <p:nvPr/>
        </p:nvSpPr>
        <p:spPr>
          <a:xfrm>
            <a:off x="6629400" y="4114800"/>
            <a:ext cx="2133600" cy="2246769"/>
          </a:xfrm>
          <a:prstGeom prst="rect">
            <a:avLst/>
          </a:prstGeom>
          <a:noFill/>
        </p:spPr>
        <p:txBody>
          <a:bodyPr wrap="square" rtlCol="0">
            <a:spAutoFit/>
          </a:bodyPr>
          <a:lstStyle/>
          <a:p>
            <a:pPr algn="ctr"/>
            <a:r>
              <a:rPr lang="en-US" sz="2800" dirty="0">
                <a:solidFill>
                  <a:schemeClr val="accent3">
                    <a:lumMod val="50000"/>
                  </a:schemeClr>
                </a:solidFill>
                <a:latin typeface="Calibri" panose="020F0502020204030204" pitchFamily="34" charset="0"/>
                <a:ea typeface="Calibri" panose="020F0502020204030204" pitchFamily="34" charset="0"/>
                <a:cs typeface="Calibri" panose="020F0502020204030204" pitchFamily="34" charset="0"/>
              </a:rPr>
              <a:t>People with diabetes at risk for H. pylori and vice versa.</a:t>
            </a:r>
          </a:p>
        </p:txBody>
      </p:sp>
    </p:spTree>
    <p:extLst>
      <p:ext uri="{BB962C8B-B14F-4D97-AF65-F5344CB8AC3E}">
        <p14:creationId xmlns:p14="http://schemas.microsoft.com/office/powerpoint/2010/main" val="303433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076C5-2441-E2F2-730E-36CF157E2750}"/>
              </a:ext>
            </a:extLst>
          </p:cNvPr>
          <p:cNvSpPr>
            <a:spLocks noGrp="1"/>
          </p:cNvSpPr>
          <p:nvPr>
            <p:ph type="title"/>
          </p:nvPr>
        </p:nvSpPr>
        <p:spPr/>
        <p:txBody>
          <a:bodyPr>
            <a:noAutofit/>
          </a:bodyPr>
          <a:lstStyle/>
          <a:p>
            <a:r>
              <a:rPr lang="en-US" sz="3600" dirty="0"/>
              <a:t>Quick Question: Bloating &amp; Post Meal Hypo</a:t>
            </a:r>
          </a:p>
        </p:txBody>
      </p:sp>
      <p:sp>
        <p:nvSpPr>
          <p:cNvPr id="3" name="Content Placeholder 2">
            <a:extLst>
              <a:ext uri="{FF2B5EF4-FFF2-40B4-BE49-F238E27FC236}">
                <a16:creationId xmlns:a16="http://schemas.microsoft.com/office/drawing/2014/main" id="{B696ECD8-559D-19B7-4543-FA38EEA139ED}"/>
              </a:ext>
            </a:extLst>
          </p:cNvPr>
          <p:cNvSpPr>
            <a:spLocks noGrp="1"/>
          </p:cNvSpPr>
          <p:nvPr>
            <p:ph sz="quarter" idx="1"/>
          </p:nvPr>
        </p:nvSpPr>
        <p:spPr>
          <a:xfrm>
            <a:off x="457200" y="1219200"/>
            <a:ext cx="6477000" cy="5486400"/>
          </a:xfrm>
        </p:spPr>
        <p:txBody>
          <a:bodyPr>
            <a:normAutofit fontScale="77500" lnSpcReduction="20000"/>
          </a:bodyPr>
          <a:lstStyle/>
          <a:p>
            <a:pPr algn="l">
              <a:lnSpc>
                <a:spcPct val="120000"/>
              </a:lnSpc>
            </a:pPr>
            <a:r>
              <a:rPr lang="en-US" b="0" i="0" dirty="0">
                <a:solidFill>
                  <a:srgbClr val="000000"/>
                </a:solidFill>
                <a:effectLst/>
                <a:latin typeface="signika_negativeregular"/>
              </a:rPr>
              <a:t>JR has lived with type 1 diabetes for over 30 years and has been complaining that they feel full and bloated after eating and experiencing more post-meal hypoglycemia.</a:t>
            </a:r>
          </a:p>
          <a:p>
            <a:pPr algn="l">
              <a:lnSpc>
                <a:spcPct val="120000"/>
              </a:lnSpc>
            </a:pPr>
            <a:r>
              <a:rPr lang="en-US" b="1" i="0" dirty="0">
                <a:solidFill>
                  <a:srgbClr val="000000"/>
                </a:solidFill>
                <a:effectLst/>
                <a:latin typeface="signika_negativeregular"/>
              </a:rPr>
              <a:t>Based on this information, what is the most appropriate recommendation for JR?</a:t>
            </a:r>
            <a:endParaRPr lang="en-US" b="0" i="0" dirty="0">
              <a:solidFill>
                <a:srgbClr val="000000"/>
              </a:solidFill>
              <a:effectLst/>
              <a:latin typeface="signika_negativeregular"/>
            </a:endParaRPr>
          </a:p>
          <a:p>
            <a:pPr marL="514350" indent="-514350" algn="l">
              <a:lnSpc>
                <a:spcPct val="120000"/>
              </a:lnSpc>
              <a:buFont typeface="+mj-lt"/>
              <a:buAutoNum type="alphaLcPeriod"/>
            </a:pPr>
            <a:r>
              <a:rPr lang="en-US" b="0" i="0" dirty="0">
                <a:solidFill>
                  <a:srgbClr val="000000"/>
                </a:solidFill>
                <a:effectLst/>
                <a:latin typeface="signika_negativeregular"/>
              </a:rPr>
              <a:t>Evaluate transglutaminase levels.</a:t>
            </a:r>
          </a:p>
          <a:p>
            <a:pPr marL="514350" indent="-514350" algn="l">
              <a:lnSpc>
                <a:spcPct val="120000"/>
              </a:lnSpc>
              <a:buFont typeface="+mj-lt"/>
              <a:buAutoNum type="alphaLcPeriod"/>
            </a:pPr>
            <a:r>
              <a:rPr lang="en-US" b="0" i="0" dirty="0">
                <a:solidFill>
                  <a:srgbClr val="000000"/>
                </a:solidFill>
                <a:effectLst/>
                <a:latin typeface="signika_negativeregular"/>
              </a:rPr>
              <a:t>Encourage small, frequent, low fiber meals.</a:t>
            </a:r>
          </a:p>
          <a:p>
            <a:pPr marL="514350" indent="-514350" algn="l">
              <a:lnSpc>
                <a:spcPct val="120000"/>
              </a:lnSpc>
              <a:buFont typeface="+mj-lt"/>
              <a:buAutoNum type="alphaLcPeriod"/>
            </a:pPr>
            <a:r>
              <a:rPr lang="en-US" b="0" i="0" dirty="0">
                <a:solidFill>
                  <a:srgbClr val="000000"/>
                </a:solidFill>
                <a:effectLst/>
                <a:latin typeface="signika_negativeregular"/>
              </a:rPr>
              <a:t>Suggest a consult for a gastric pacemaker.</a:t>
            </a:r>
          </a:p>
          <a:p>
            <a:pPr marL="514350" indent="-514350" algn="l">
              <a:lnSpc>
                <a:spcPct val="120000"/>
              </a:lnSpc>
              <a:buFont typeface="+mj-lt"/>
              <a:buAutoNum type="alphaLcPeriod"/>
            </a:pPr>
            <a:r>
              <a:rPr lang="en-US" b="0" i="0" dirty="0">
                <a:solidFill>
                  <a:srgbClr val="000000"/>
                </a:solidFill>
                <a:effectLst/>
                <a:latin typeface="signika_negativeregular"/>
              </a:rPr>
              <a:t>Recommend they try avoiding foods with gluten for a few weeks to see if they feel better.</a:t>
            </a:r>
            <a:br>
              <a:rPr lang="en-US" dirty="0"/>
            </a:br>
            <a:endParaRPr lang="en-US" dirty="0"/>
          </a:p>
        </p:txBody>
      </p:sp>
      <p:pic>
        <p:nvPicPr>
          <p:cNvPr id="5" name="Picture 4" descr="Yellow and blue symbols">
            <a:extLst>
              <a:ext uri="{FF2B5EF4-FFF2-40B4-BE49-F238E27FC236}">
                <a16:creationId xmlns:a16="http://schemas.microsoft.com/office/drawing/2014/main" id="{5CCC9C3D-BB91-FEEF-7ECA-3239E23D88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3052" y="1219200"/>
            <a:ext cx="1493556" cy="1143000"/>
          </a:xfrm>
          <a:prstGeom prst="rect">
            <a:avLst/>
          </a:prstGeom>
        </p:spPr>
      </p:pic>
      <p:pic>
        <p:nvPicPr>
          <p:cNvPr id="6" name="Picture 5">
            <a:extLst>
              <a:ext uri="{FF2B5EF4-FFF2-40B4-BE49-F238E27FC236}">
                <a16:creationId xmlns:a16="http://schemas.microsoft.com/office/drawing/2014/main" id="{19DE6B54-0C9A-97FE-9825-F6948409AE34}"/>
              </a:ext>
            </a:extLst>
          </p:cNvPr>
          <p:cNvPicPr>
            <a:picLocks noChangeAspect="1"/>
          </p:cNvPicPr>
          <p:nvPr/>
        </p:nvPicPr>
        <p:blipFill>
          <a:blip r:embed="rId3"/>
          <a:stretch>
            <a:fillRect/>
          </a:stretch>
        </p:blipFill>
        <p:spPr>
          <a:xfrm>
            <a:off x="7163052" y="1219200"/>
            <a:ext cx="1493556" cy="1462360"/>
          </a:xfrm>
          <a:prstGeom prst="rect">
            <a:avLst/>
          </a:prstGeom>
        </p:spPr>
      </p:pic>
      <p:sp>
        <p:nvSpPr>
          <p:cNvPr id="4" name="Oval 3">
            <a:extLst>
              <a:ext uri="{FF2B5EF4-FFF2-40B4-BE49-F238E27FC236}">
                <a16:creationId xmlns:a16="http://schemas.microsoft.com/office/drawing/2014/main" id="{F8CB74E6-D377-A06E-DA9E-EBC217137C9F}"/>
              </a:ext>
            </a:extLst>
          </p:cNvPr>
          <p:cNvSpPr/>
          <p:nvPr/>
        </p:nvSpPr>
        <p:spPr>
          <a:xfrm>
            <a:off x="800226" y="3962400"/>
            <a:ext cx="6248400" cy="911941"/>
          </a:xfrm>
          <a:prstGeom prst="ellipse">
            <a:avLst/>
          </a:prstGeom>
          <a:noFill/>
          <a:ln w="38100">
            <a:solidFill>
              <a:srgbClr val="7030A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321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09600" y="228600"/>
            <a:ext cx="8229600" cy="914400"/>
          </a:xfrm>
        </p:spPr>
        <p:txBody>
          <a:bodyPr/>
          <a:lstStyle/>
          <a:p>
            <a:r>
              <a:rPr lang="en-US" sz="4000"/>
              <a:t>Gastroparesis</a:t>
            </a:r>
            <a:endParaRPr lang="en-US"/>
          </a:p>
        </p:txBody>
      </p:sp>
      <p:sp>
        <p:nvSpPr>
          <p:cNvPr id="1089539" name="Rectangle 3"/>
          <p:cNvSpPr>
            <a:spLocks noGrp="1" noChangeArrowheads="1"/>
          </p:cNvSpPr>
          <p:nvPr>
            <p:ph type="body" sz="half" idx="1"/>
          </p:nvPr>
        </p:nvSpPr>
        <p:spPr>
          <a:xfrm>
            <a:off x="3657600" y="1142212"/>
            <a:ext cx="5181600" cy="5410200"/>
          </a:xfrm>
        </p:spPr>
        <p:txBody>
          <a:bodyPr>
            <a:normAutofit fontScale="92500"/>
          </a:bodyPr>
          <a:lstStyle/>
          <a:p>
            <a:pPr>
              <a:buFont typeface="Wingdings" panose="05000000000000000000" pitchFamily="2" charset="2"/>
              <a:buNone/>
              <a:defRPr/>
            </a:pPr>
            <a:endParaRPr lang="en-US" sz="900" dirty="0"/>
          </a:p>
          <a:p>
            <a:pPr>
              <a:defRPr/>
            </a:pPr>
            <a:r>
              <a:rPr lang="en-US" sz="2800" dirty="0"/>
              <a:t>Gastroparesis: affects 20 – 30% of individuals with longstanding diabetes</a:t>
            </a:r>
          </a:p>
          <a:p>
            <a:pPr>
              <a:defRPr/>
            </a:pPr>
            <a:r>
              <a:rPr lang="en-US" sz="2800" dirty="0"/>
              <a:t>Delayed emptying of stomach contents due to nerve damage</a:t>
            </a:r>
          </a:p>
          <a:p>
            <a:pPr>
              <a:defRPr/>
            </a:pPr>
            <a:r>
              <a:rPr lang="en-US" sz="2800" dirty="0"/>
              <a:t>S/S include early satiety, fullness, postprandial hypo, vomiting</a:t>
            </a:r>
          </a:p>
          <a:p>
            <a:pPr>
              <a:defRPr/>
            </a:pPr>
            <a:r>
              <a:rPr lang="en-US" sz="2800" dirty="0"/>
              <a:t>Diagnosis: gastric emptying studies, post-prandial hypoglycemia</a:t>
            </a:r>
          </a:p>
          <a:p>
            <a:pPr>
              <a:defRPr/>
            </a:pPr>
            <a:r>
              <a:rPr lang="en-US" sz="2800" dirty="0"/>
              <a:t>Tx: improve BG, small, low fat &amp; fiber meals &amp; meds</a:t>
            </a:r>
            <a:endParaRPr lang="en-US" dirty="0"/>
          </a:p>
        </p:txBody>
      </p:sp>
      <p:pic>
        <p:nvPicPr>
          <p:cNvPr id="52228" name="Picture 4" descr="C:\Users\Beverly\AppData\Local\Microsoft\Windows\Temporary Internet Files\Content.IE5\KORAASHY\MP90042526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157" y="1379438"/>
            <a:ext cx="2833688"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44610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15155-D969-4940-A8BA-CB3889205B1E}"/>
              </a:ext>
            </a:extLst>
          </p:cNvPr>
          <p:cNvSpPr>
            <a:spLocks noGrp="1"/>
          </p:cNvSpPr>
          <p:nvPr>
            <p:ph type="title"/>
          </p:nvPr>
        </p:nvSpPr>
        <p:spPr>
          <a:xfrm>
            <a:off x="457200" y="228600"/>
            <a:ext cx="8229600" cy="914400"/>
          </a:xfrm>
        </p:spPr>
        <p:txBody>
          <a:bodyPr anchor="b">
            <a:normAutofit/>
          </a:bodyPr>
          <a:lstStyle/>
          <a:p>
            <a:r>
              <a:rPr lang="en-US" dirty="0"/>
              <a:t>Nutrition for Gastroparesis</a:t>
            </a:r>
          </a:p>
        </p:txBody>
      </p:sp>
      <p:sp>
        <p:nvSpPr>
          <p:cNvPr id="3" name="Content Placeholder 2">
            <a:extLst>
              <a:ext uri="{FF2B5EF4-FFF2-40B4-BE49-F238E27FC236}">
                <a16:creationId xmlns:a16="http://schemas.microsoft.com/office/drawing/2014/main" id="{EBE648AF-B781-4D11-AE28-7C33470B3700}"/>
              </a:ext>
            </a:extLst>
          </p:cNvPr>
          <p:cNvSpPr>
            <a:spLocks noGrp="1"/>
          </p:cNvSpPr>
          <p:nvPr>
            <p:ph sz="quarter" idx="1"/>
          </p:nvPr>
        </p:nvSpPr>
        <p:spPr>
          <a:xfrm>
            <a:off x="457200" y="1219200"/>
            <a:ext cx="5410200" cy="5257800"/>
          </a:xfrm>
        </p:spPr>
        <p:txBody>
          <a:bodyPr>
            <a:normAutofit fontScale="85000" lnSpcReduction="10000"/>
          </a:bodyPr>
          <a:lstStyle/>
          <a:p>
            <a:pPr>
              <a:lnSpc>
                <a:spcPct val="110000"/>
              </a:lnSpc>
            </a:pPr>
            <a:r>
              <a:rPr lang="en-US" dirty="0"/>
              <a:t>Consider dietary modifications:</a:t>
            </a:r>
          </a:p>
          <a:p>
            <a:pPr lvl="1">
              <a:lnSpc>
                <a:spcPct val="110000"/>
              </a:lnSpc>
            </a:pPr>
            <a:r>
              <a:rPr lang="en-US" sz="3200" dirty="0"/>
              <a:t>Multi supplement if intake is insufficient</a:t>
            </a:r>
          </a:p>
          <a:p>
            <a:pPr lvl="1">
              <a:lnSpc>
                <a:spcPct val="110000"/>
              </a:lnSpc>
            </a:pPr>
            <a:r>
              <a:rPr lang="en-US" sz="3200" dirty="0"/>
              <a:t>Low fiber, small and frequent meals</a:t>
            </a:r>
          </a:p>
          <a:p>
            <a:pPr lvl="1">
              <a:lnSpc>
                <a:spcPct val="110000"/>
              </a:lnSpc>
            </a:pPr>
            <a:r>
              <a:rPr lang="en-US" sz="3200" dirty="0"/>
              <a:t>Liquid/pureed calories </a:t>
            </a:r>
          </a:p>
          <a:p>
            <a:pPr lvl="2">
              <a:lnSpc>
                <a:spcPct val="110000"/>
              </a:lnSpc>
            </a:pPr>
            <a:r>
              <a:rPr lang="en-US" sz="3200" dirty="0"/>
              <a:t>May need to try liquid calories later in the day</a:t>
            </a:r>
          </a:p>
          <a:p>
            <a:pPr lvl="1">
              <a:lnSpc>
                <a:spcPct val="110000"/>
              </a:lnSpc>
            </a:pPr>
            <a:r>
              <a:rPr lang="en-US" sz="3200" dirty="0"/>
              <a:t>Chew foods well</a:t>
            </a:r>
          </a:p>
          <a:p>
            <a:pPr lvl="1">
              <a:lnSpc>
                <a:spcPct val="110000"/>
              </a:lnSpc>
            </a:pPr>
            <a:r>
              <a:rPr lang="en-US" sz="3200" dirty="0"/>
              <a:t>Sit up for 1-2 hours after eating</a:t>
            </a:r>
          </a:p>
          <a:p>
            <a:pPr lvl="1">
              <a:lnSpc>
                <a:spcPct val="110000"/>
              </a:lnSpc>
            </a:pPr>
            <a:r>
              <a:rPr lang="en-US" sz="3200" dirty="0"/>
              <a:t>Referral to RDN</a:t>
            </a:r>
          </a:p>
          <a:p>
            <a:pPr marL="0" indent="0">
              <a:lnSpc>
                <a:spcPct val="90000"/>
              </a:lnSpc>
              <a:buNone/>
            </a:pPr>
            <a:endParaRPr lang="en-US" sz="2500" dirty="0"/>
          </a:p>
        </p:txBody>
      </p:sp>
      <p:pic>
        <p:nvPicPr>
          <p:cNvPr id="4" name="Content Placeholder 4">
            <a:extLst>
              <a:ext uri="{FF2B5EF4-FFF2-40B4-BE49-F238E27FC236}">
                <a16:creationId xmlns:a16="http://schemas.microsoft.com/office/drawing/2014/main" id="{5F27373E-DE72-1578-7B17-21C70F765C46}"/>
              </a:ext>
            </a:extLst>
          </p:cNvPr>
          <p:cNvPicPr>
            <a:picLocks noGrp="1" noChangeAspect="1"/>
          </p:cNvPicPr>
          <p:nvPr>
            <p:ph sz="half" idx="2"/>
          </p:nvPr>
        </p:nvPicPr>
        <p:blipFill>
          <a:blip r:embed="rId3"/>
          <a:stretch>
            <a:fillRect/>
          </a:stretch>
        </p:blipFill>
        <p:spPr>
          <a:xfrm>
            <a:off x="6019800" y="1371600"/>
            <a:ext cx="2515719" cy="3279952"/>
          </a:xfrm>
          <a:prstGeom prst="rect">
            <a:avLst/>
          </a:prstGeom>
        </p:spPr>
      </p:pic>
    </p:spTree>
    <p:extLst>
      <p:ext uri="{BB962C8B-B14F-4D97-AF65-F5344CB8AC3E}">
        <p14:creationId xmlns:p14="http://schemas.microsoft.com/office/powerpoint/2010/main" val="111838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7038E-7A20-2E50-FAC6-79DC59F0C87D}"/>
              </a:ext>
            </a:extLst>
          </p:cNvPr>
          <p:cNvSpPr>
            <a:spLocks noGrp="1"/>
          </p:cNvSpPr>
          <p:nvPr>
            <p:ph type="title"/>
          </p:nvPr>
        </p:nvSpPr>
        <p:spPr>
          <a:xfrm>
            <a:off x="455613" y="152400"/>
            <a:ext cx="8226425" cy="1263650"/>
          </a:xfrm>
        </p:spPr>
        <p:txBody>
          <a:bodyPr>
            <a:normAutofit fontScale="90000"/>
          </a:bodyPr>
          <a:lstStyle/>
          <a:p>
            <a:r>
              <a:rPr lang="en-US" b="0" i="0" dirty="0">
                <a:effectLst/>
                <a:latin typeface="Noto Sans" panose="020B0502040504020204" pitchFamily="34" charset="0"/>
              </a:rPr>
              <a:t>Gastric peroral endoscopic myotomy or G-POEM</a:t>
            </a:r>
            <a:endParaRPr lang="en-US" dirty="0"/>
          </a:p>
        </p:txBody>
      </p:sp>
      <p:sp>
        <p:nvSpPr>
          <p:cNvPr id="3" name="Text Placeholder 2">
            <a:extLst>
              <a:ext uri="{FF2B5EF4-FFF2-40B4-BE49-F238E27FC236}">
                <a16:creationId xmlns:a16="http://schemas.microsoft.com/office/drawing/2014/main" id="{BD52914D-000C-98D1-0338-5A7A4EDB1E58}"/>
              </a:ext>
            </a:extLst>
          </p:cNvPr>
          <p:cNvSpPr>
            <a:spLocks noGrp="1"/>
          </p:cNvSpPr>
          <p:nvPr>
            <p:ph type="body" sz="half" idx="1"/>
          </p:nvPr>
        </p:nvSpPr>
        <p:spPr>
          <a:xfrm>
            <a:off x="435485" y="1524000"/>
            <a:ext cx="3811588" cy="5106987"/>
          </a:xfrm>
        </p:spPr>
        <p:txBody>
          <a:bodyPr>
            <a:normAutofit fontScale="77500" lnSpcReduction="20000"/>
          </a:bodyPr>
          <a:lstStyle/>
          <a:p>
            <a:pPr>
              <a:lnSpc>
                <a:spcPct val="120000"/>
              </a:lnSpc>
            </a:pPr>
            <a:r>
              <a:rPr lang="en-US" dirty="0"/>
              <a:t>The gateway from the small intestine to the duodenum is the pylorus.</a:t>
            </a:r>
          </a:p>
          <a:p>
            <a:pPr>
              <a:lnSpc>
                <a:spcPct val="120000"/>
              </a:lnSpc>
            </a:pPr>
            <a:r>
              <a:rPr lang="en-US" dirty="0"/>
              <a:t>Food knocks of the pyloric sphincter for admission to duodenum</a:t>
            </a:r>
          </a:p>
          <a:p>
            <a:pPr>
              <a:lnSpc>
                <a:spcPct val="120000"/>
              </a:lnSpc>
            </a:pPr>
            <a:r>
              <a:rPr lang="en-US" dirty="0"/>
              <a:t>Doors usually easily open, with limited resistance.</a:t>
            </a:r>
          </a:p>
          <a:p>
            <a:pPr>
              <a:lnSpc>
                <a:spcPct val="120000"/>
              </a:lnSpc>
            </a:pPr>
            <a:r>
              <a:rPr lang="en-US" dirty="0"/>
              <a:t>With gastroparesis, pyloric sphincter is stiff and closed shut.</a:t>
            </a:r>
          </a:p>
        </p:txBody>
      </p:sp>
      <p:sp>
        <p:nvSpPr>
          <p:cNvPr id="5" name="Content Placeholder 4">
            <a:extLst>
              <a:ext uri="{FF2B5EF4-FFF2-40B4-BE49-F238E27FC236}">
                <a16:creationId xmlns:a16="http://schemas.microsoft.com/office/drawing/2014/main" id="{89A75D91-084A-3631-EF8A-06294F58033D}"/>
              </a:ext>
            </a:extLst>
          </p:cNvPr>
          <p:cNvSpPr>
            <a:spLocks noGrp="1"/>
          </p:cNvSpPr>
          <p:nvPr>
            <p:ph sz="quarter" idx="3"/>
          </p:nvPr>
        </p:nvSpPr>
        <p:spPr>
          <a:xfrm>
            <a:off x="4876800" y="3922713"/>
            <a:ext cx="3805238" cy="2554287"/>
          </a:xfrm>
        </p:spPr>
        <p:txBody>
          <a:bodyPr>
            <a:normAutofit fontScale="70000" lnSpcReduction="20000"/>
          </a:bodyPr>
          <a:lstStyle/>
          <a:p>
            <a:pPr>
              <a:lnSpc>
                <a:spcPct val="120000"/>
              </a:lnSpc>
            </a:pPr>
            <a:r>
              <a:rPr lang="en-US" dirty="0">
                <a:solidFill>
                  <a:srgbClr val="000000"/>
                </a:solidFill>
                <a:latin typeface="Noto Sans" panose="020B0502040504020204" pitchFamily="34" charset="0"/>
              </a:rPr>
              <a:t>This endoscopic</a:t>
            </a:r>
            <a:r>
              <a:rPr lang="en-US" b="0" i="0" dirty="0">
                <a:solidFill>
                  <a:srgbClr val="000000"/>
                </a:solidFill>
                <a:effectLst/>
                <a:latin typeface="Noto Sans" panose="020B0502040504020204" pitchFamily="34" charset="0"/>
              </a:rPr>
              <a:t> G-POEM procedure cuts the muscles near the pyloric sphincter (a myotomy).</a:t>
            </a:r>
          </a:p>
          <a:p>
            <a:pPr>
              <a:lnSpc>
                <a:spcPct val="120000"/>
              </a:lnSpc>
            </a:pPr>
            <a:r>
              <a:rPr lang="en-US" dirty="0">
                <a:solidFill>
                  <a:srgbClr val="000000"/>
                </a:solidFill>
                <a:latin typeface="Noto Sans" panose="020B0502040504020204" pitchFamily="34" charset="0"/>
              </a:rPr>
              <a:t>H</a:t>
            </a:r>
            <a:r>
              <a:rPr lang="en-US" b="0" i="0" dirty="0">
                <a:solidFill>
                  <a:srgbClr val="000000"/>
                </a:solidFill>
                <a:effectLst/>
                <a:latin typeface="Noto Sans" panose="020B0502040504020204" pitchFamily="34" charset="0"/>
              </a:rPr>
              <a:t>elps to permanently relax the sphincter, so food can empty freely. </a:t>
            </a:r>
            <a:endParaRPr lang="en-US" dirty="0"/>
          </a:p>
        </p:txBody>
      </p:sp>
      <p:sp>
        <p:nvSpPr>
          <p:cNvPr id="8" name="TextBox 7">
            <a:extLst>
              <a:ext uri="{FF2B5EF4-FFF2-40B4-BE49-F238E27FC236}">
                <a16:creationId xmlns:a16="http://schemas.microsoft.com/office/drawing/2014/main" id="{C4687649-3B90-3516-EF18-18A37CEB8168}"/>
              </a:ext>
            </a:extLst>
          </p:cNvPr>
          <p:cNvSpPr txBox="1"/>
          <p:nvPr/>
        </p:nvSpPr>
        <p:spPr>
          <a:xfrm>
            <a:off x="324929" y="5949047"/>
            <a:ext cx="4572000" cy="923330"/>
          </a:xfrm>
          <a:prstGeom prst="rect">
            <a:avLst/>
          </a:prstGeom>
          <a:noFill/>
        </p:spPr>
        <p:txBody>
          <a:bodyPr wrap="square">
            <a:spAutoFit/>
          </a:bodyPr>
          <a:lstStyle/>
          <a:p>
            <a:r>
              <a:rPr lang="en-US" sz="1800" dirty="0">
                <a:latin typeface="Calibri" panose="020F0502020204030204" pitchFamily="34" charset="0"/>
                <a:ea typeface="Calibri" panose="020F0502020204030204" pitchFamily="34" charset="0"/>
                <a:cs typeface="Calibri" panose="020F0502020204030204" pitchFamily="34" charset="0"/>
              </a:rPr>
              <a:t>https://www.hopkinsmedicine.org/health/treatment-tests-and-therapies/peroral-endoscopic-myotomy</a:t>
            </a:r>
          </a:p>
        </p:txBody>
      </p:sp>
      <p:pic>
        <p:nvPicPr>
          <p:cNvPr id="10" name="Picture 9">
            <a:extLst>
              <a:ext uri="{FF2B5EF4-FFF2-40B4-BE49-F238E27FC236}">
                <a16:creationId xmlns:a16="http://schemas.microsoft.com/office/drawing/2014/main" id="{0ED7D1DD-C246-1C58-ECD3-02D2EB764B91}"/>
              </a:ext>
            </a:extLst>
          </p:cNvPr>
          <p:cNvPicPr>
            <a:picLocks noChangeAspect="1"/>
          </p:cNvPicPr>
          <p:nvPr/>
        </p:nvPicPr>
        <p:blipFill>
          <a:blip r:embed="rId2"/>
          <a:stretch>
            <a:fillRect/>
          </a:stretch>
        </p:blipFill>
        <p:spPr>
          <a:xfrm>
            <a:off x="4378053" y="1450020"/>
            <a:ext cx="4323273" cy="2505761"/>
          </a:xfrm>
          <a:prstGeom prst="rect">
            <a:avLst/>
          </a:prstGeom>
        </p:spPr>
      </p:pic>
      <p:sp>
        <p:nvSpPr>
          <p:cNvPr id="7" name="Content Placeholder 6">
            <a:extLst>
              <a:ext uri="{FF2B5EF4-FFF2-40B4-BE49-F238E27FC236}">
                <a16:creationId xmlns:a16="http://schemas.microsoft.com/office/drawing/2014/main" id="{0CFEEE88-6145-461E-039F-6E2B7447812D}"/>
              </a:ext>
            </a:extLst>
          </p:cNvPr>
          <p:cNvSpPr>
            <a:spLocks noGrp="1"/>
          </p:cNvSpPr>
          <p:nvPr>
            <p:ph sz="quarter" idx="2"/>
          </p:nvPr>
        </p:nvSpPr>
        <p:spPr/>
        <p:txBody>
          <a:bodyPr/>
          <a:lstStyle/>
          <a:p>
            <a:endParaRPr lang="en-US"/>
          </a:p>
        </p:txBody>
      </p:sp>
    </p:spTree>
    <p:extLst>
      <p:ext uri="{BB962C8B-B14F-4D97-AF65-F5344CB8AC3E}">
        <p14:creationId xmlns:p14="http://schemas.microsoft.com/office/powerpoint/2010/main" val="4551963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15C21-3CEF-FE58-9611-EA66698A9CBF}"/>
              </a:ext>
            </a:extLst>
          </p:cNvPr>
          <p:cNvSpPr>
            <a:spLocks noGrp="1"/>
          </p:cNvSpPr>
          <p:nvPr>
            <p:ph type="title"/>
          </p:nvPr>
        </p:nvSpPr>
        <p:spPr>
          <a:xfrm>
            <a:off x="457200" y="152400"/>
            <a:ext cx="8229600" cy="990600"/>
          </a:xfrm>
        </p:spPr>
        <p:txBody>
          <a:bodyPr anchor="b">
            <a:normAutofit/>
          </a:bodyPr>
          <a:lstStyle/>
          <a:p>
            <a:r>
              <a:rPr lang="en-US" dirty="0"/>
              <a:t>Digestion Break</a:t>
            </a:r>
          </a:p>
        </p:txBody>
      </p:sp>
      <p:pic>
        <p:nvPicPr>
          <p:cNvPr id="7" name="Content Placeholder 6" descr="Businesswoman relaxing outside">
            <a:extLst>
              <a:ext uri="{FF2B5EF4-FFF2-40B4-BE49-F238E27FC236}">
                <a16:creationId xmlns:a16="http://schemas.microsoft.com/office/drawing/2014/main" id="{E64CA8FC-AFB5-C8AA-C595-5006D3D3FE15}"/>
              </a:ext>
            </a:extLst>
          </p:cNvPr>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b="10112"/>
          <a:stretch/>
        </p:blipFill>
        <p:spPr>
          <a:xfrm>
            <a:off x="457200" y="1219200"/>
            <a:ext cx="8229600" cy="4937760"/>
          </a:xfrm>
          <a:noFill/>
        </p:spPr>
      </p:pic>
    </p:spTree>
    <p:extLst>
      <p:ext uri="{BB962C8B-B14F-4D97-AF65-F5344CB8AC3E}">
        <p14:creationId xmlns:p14="http://schemas.microsoft.com/office/powerpoint/2010/main" val="2035944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E1E7D-D78E-FEBA-2BA2-DBD968555B70}"/>
              </a:ext>
            </a:extLst>
          </p:cNvPr>
          <p:cNvSpPr>
            <a:spLocks noGrp="1"/>
          </p:cNvSpPr>
          <p:nvPr>
            <p:ph type="title"/>
          </p:nvPr>
        </p:nvSpPr>
        <p:spPr/>
        <p:txBody>
          <a:bodyPr/>
          <a:lstStyle/>
          <a:p>
            <a:r>
              <a:rPr lang="en-US" dirty="0"/>
              <a:t>Gut Hormones</a:t>
            </a:r>
          </a:p>
        </p:txBody>
      </p:sp>
      <p:sp>
        <p:nvSpPr>
          <p:cNvPr id="3" name="Content Placeholder 2">
            <a:extLst>
              <a:ext uri="{FF2B5EF4-FFF2-40B4-BE49-F238E27FC236}">
                <a16:creationId xmlns:a16="http://schemas.microsoft.com/office/drawing/2014/main" id="{6FCF83BB-91F3-80B1-3E7B-03C28C1EB6A2}"/>
              </a:ext>
            </a:extLst>
          </p:cNvPr>
          <p:cNvSpPr>
            <a:spLocks noGrp="1"/>
          </p:cNvSpPr>
          <p:nvPr>
            <p:ph sz="quarter" idx="1"/>
          </p:nvPr>
        </p:nvSpPr>
        <p:spPr>
          <a:xfrm>
            <a:off x="457200" y="1219200"/>
            <a:ext cx="5715000" cy="5486400"/>
          </a:xfrm>
        </p:spPr>
        <p:txBody>
          <a:bodyPr>
            <a:normAutofit fontScale="85000" lnSpcReduction="20000"/>
          </a:bodyPr>
          <a:lstStyle/>
          <a:p>
            <a:pPr>
              <a:lnSpc>
                <a:spcPct val="120000"/>
              </a:lnSpc>
            </a:pPr>
            <a:r>
              <a:rPr lang="en-US" dirty="0"/>
              <a:t>Gut hormones secreted by the L-cell of the intestine. Some in the small intestine, but more the larger intestine.</a:t>
            </a:r>
          </a:p>
          <a:p>
            <a:pPr>
              <a:lnSpc>
                <a:spcPct val="120000"/>
              </a:lnSpc>
            </a:pPr>
            <a:r>
              <a:rPr lang="en-US" dirty="0"/>
              <a:t>People with type 2 make about 50% less of gut hormones, but new study shows that people with type 1 may benefit from GLP-1 therapy early in diagnosis.</a:t>
            </a:r>
          </a:p>
          <a:p>
            <a:pPr>
              <a:lnSpc>
                <a:spcPct val="120000"/>
              </a:lnSpc>
            </a:pPr>
            <a:r>
              <a:rPr lang="en-US" dirty="0"/>
              <a:t>Can slow peristalsis down too much, and lead to an intestinal blockage – GLP-1 &amp; GIP combo warning.</a:t>
            </a:r>
          </a:p>
          <a:p>
            <a:endParaRPr lang="en-US" dirty="0"/>
          </a:p>
        </p:txBody>
      </p:sp>
      <p:pic>
        <p:nvPicPr>
          <p:cNvPr id="7" name="Picture 6">
            <a:extLst>
              <a:ext uri="{FF2B5EF4-FFF2-40B4-BE49-F238E27FC236}">
                <a16:creationId xmlns:a16="http://schemas.microsoft.com/office/drawing/2014/main" id="{D7E3EAFC-DACC-491E-438B-06BE657F822A}"/>
              </a:ext>
            </a:extLst>
          </p:cNvPr>
          <p:cNvPicPr>
            <a:picLocks noChangeAspect="1"/>
          </p:cNvPicPr>
          <p:nvPr/>
        </p:nvPicPr>
        <p:blipFill>
          <a:blip r:embed="rId2"/>
          <a:stretch>
            <a:fillRect/>
          </a:stretch>
        </p:blipFill>
        <p:spPr>
          <a:xfrm>
            <a:off x="6312150" y="1447800"/>
            <a:ext cx="2374650" cy="2886694"/>
          </a:xfrm>
          <a:prstGeom prst="rect">
            <a:avLst/>
          </a:prstGeom>
        </p:spPr>
      </p:pic>
    </p:spTree>
    <p:extLst>
      <p:ext uri="{BB962C8B-B14F-4D97-AF65-F5344CB8AC3E}">
        <p14:creationId xmlns:p14="http://schemas.microsoft.com/office/powerpoint/2010/main" val="213418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003D6-F222-E747-0804-F0497D421118}"/>
              </a:ext>
            </a:extLst>
          </p:cNvPr>
          <p:cNvSpPr>
            <a:spLocks noGrp="1"/>
          </p:cNvSpPr>
          <p:nvPr>
            <p:ph type="title"/>
          </p:nvPr>
        </p:nvSpPr>
        <p:spPr/>
        <p:txBody>
          <a:bodyPr/>
          <a:lstStyle/>
          <a:p>
            <a:r>
              <a:rPr lang="en-US" dirty="0"/>
              <a:t>GLP-1 &amp; GIP Hormones</a:t>
            </a:r>
          </a:p>
        </p:txBody>
      </p:sp>
      <p:sp>
        <p:nvSpPr>
          <p:cNvPr id="8" name="Content Placeholder 7">
            <a:extLst>
              <a:ext uri="{FF2B5EF4-FFF2-40B4-BE49-F238E27FC236}">
                <a16:creationId xmlns:a16="http://schemas.microsoft.com/office/drawing/2014/main" id="{4F485EE5-9800-8132-CADE-F4D11EE919CB}"/>
              </a:ext>
            </a:extLst>
          </p:cNvPr>
          <p:cNvSpPr>
            <a:spLocks noGrp="1"/>
          </p:cNvSpPr>
          <p:nvPr>
            <p:ph idx="1"/>
          </p:nvPr>
        </p:nvSpPr>
        <p:spPr/>
        <p:txBody>
          <a:bodyPr/>
          <a:lstStyle/>
          <a:p>
            <a:endParaRPr lang="en-US" dirty="0"/>
          </a:p>
        </p:txBody>
      </p:sp>
      <p:pic>
        <p:nvPicPr>
          <p:cNvPr id="9" name="Picture 8">
            <a:extLst>
              <a:ext uri="{FF2B5EF4-FFF2-40B4-BE49-F238E27FC236}">
                <a16:creationId xmlns:a16="http://schemas.microsoft.com/office/drawing/2014/main" id="{B98405C1-ADE1-11B9-9A64-D3B4C2DFA221}"/>
              </a:ext>
            </a:extLst>
          </p:cNvPr>
          <p:cNvPicPr>
            <a:picLocks noChangeAspect="1"/>
          </p:cNvPicPr>
          <p:nvPr/>
        </p:nvPicPr>
        <p:blipFill>
          <a:blip r:embed="rId3"/>
          <a:stretch>
            <a:fillRect/>
          </a:stretch>
        </p:blipFill>
        <p:spPr>
          <a:xfrm>
            <a:off x="76200" y="1206640"/>
            <a:ext cx="8701743" cy="4812612"/>
          </a:xfrm>
          <a:prstGeom prst="rect">
            <a:avLst/>
          </a:prstGeom>
        </p:spPr>
      </p:pic>
      <p:sp>
        <p:nvSpPr>
          <p:cNvPr id="10" name="TextBox 9">
            <a:extLst>
              <a:ext uri="{FF2B5EF4-FFF2-40B4-BE49-F238E27FC236}">
                <a16:creationId xmlns:a16="http://schemas.microsoft.com/office/drawing/2014/main" id="{7B369D36-6574-5CEC-1F51-9FE2738E9589}"/>
              </a:ext>
            </a:extLst>
          </p:cNvPr>
          <p:cNvSpPr txBox="1"/>
          <p:nvPr/>
        </p:nvSpPr>
        <p:spPr>
          <a:xfrm>
            <a:off x="838200" y="6415403"/>
            <a:ext cx="5810471" cy="196208"/>
          </a:xfrm>
          <a:prstGeom prst="rect">
            <a:avLst/>
          </a:prstGeom>
          <a:noFill/>
        </p:spPr>
        <p:txBody>
          <a:bodyPr wrap="square" rtlCol="0">
            <a:spAutoFit/>
          </a:bodyPr>
          <a:lstStyle/>
          <a:p>
            <a:r>
              <a:rPr lang="en-US" sz="675" dirty="0" err="1">
                <a:solidFill>
                  <a:srgbClr val="212121"/>
                </a:solidFill>
                <a:latin typeface="BlinkMacSystemFont"/>
              </a:rPr>
              <a:t>Samms</a:t>
            </a:r>
            <a:r>
              <a:rPr lang="en-US" sz="675" dirty="0">
                <a:solidFill>
                  <a:srgbClr val="212121"/>
                </a:solidFill>
                <a:latin typeface="BlinkMacSystemFont"/>
              </a:rPr>
              <a:t> RJ, Coghlan MP, Sloop KW. How May GIP Enhance the Therapeutic Efficacy of GLP-1? Trends Endocrinol </a:t>
            </a:r>
            <a:r>
              <a:rPr lang="en-US" sz="675" dirty="0" err="1">
                <a:solidFill>
                  <a:srgbClr val="212121"/>
                </a:solidFill>
                <a:latin typeface="BlinkMacSystemFont"/>
              </a:rPr>
              <a:t>Metab</a:t>
            </a:r>
            <a:r>
              <a:rPr lang="en-US" sz="675" dirty="0">
                <a:solidFill>
                  <a:srgbClr val="212121"/>
                </a:solidFill>
                <a:latin typeface="BlinkMacSystemFont"/>
              </a:rPr>
              <a:t>. 2020 Jun;31(6):410-421.</a:t>
            </a:r>
            <a:endParaRPr lang="en-US" sz="675" dirty="0">
              <a:solidFill>
                <a:schemeClr val="bg2"/>
              </a:solidFill>
            </a:endParaRPr>
          </a:p>
        </p:txBody>
      </p:sp>
    </p:spTree>
    <p:extLst>
      <p:ext uri="{BB962C8B-B14F-4D97-AF65-F5344CB8AC3E}">
        <p14:creationId xmlns:p14="http://schemas.microsoft.com/office/powerpoint/2010/main" val="1221846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0CC09-C9FC-F128-E375-733F319D7E45}"/>
              </a:ext>
            </a:extLst>
          </p:cNvPr>
          <p:cNvSpPr>
            <a:spLocks noGrp="1"/>
          </p:cNvSpPr>
          <p:nvPr>
            <p:ph type="title"/>
          </p:nvPr>
        </p:nvSpPr>
        <p:spPr/>
        <p:txBody>
          <a:bodyPr/>
          <a:lstStyle/>
          <a:p>
            <a:r>
              <a:rPr lang="en-US" dirty="0"/>
              <a:t>Books </a:t>
            </a:r>
          </a:p>
        </p:txBody>
      </p:sp>
      <p:pic>
        <p:nvPicPr>
          <p:cNvPr id="5" name="Content Placeholder 4">
            <a:extLst>
              <a:ext uri="{FF2B5EF4-FFF2-40B4-BE49-F238E27FC236}">
                <a16:creationId xmlns:a16="http://schemas.microsoft.com/office/drawing/2014/main" id="{55B84701-5291-80F3-0153-E478EE82AB7A}"/>
              </a:ext>
            </a:extLst>
          </p:cNvPr>
          <p:cNvPicPr>
            <a:picLocks noGrp="1" noChangeAspect="1"/>
          </p:cNvPicPr>
          <p:nvPr>
            <p:ph sz="quarter" idx="1"/>
          </p:nvPr>
        </p:nvPicPr>
        <p:blipFill>
          <a:blip r:embed="rId2"/>
          <a:stretch>
            <a:fillRect/>
          </a:stretch>
        </p:blipFill>
        <p:spPr>
          <a:xfrm>
            <a:off x="1857509" y="1349983"/>
            <a:ext cx="5428981" cy="4937125"/>
          </a:xfrm>
        </p:spPr>
      </p:pic>
      <p:pic>
        <p:nvPicPr>
          <p:cNvPr id="7" name="Picture 6">
            <a:extLst>
              <a:ext uri="{FF2B5EF4-FFF2-40B4-BE49-F238E27FC236}">
                <a16:creationId xmlns:a16="http://schemas.microsoft.com/office/drawing/2014/main" id="{1C408530-5ABB-428E-4355-B790F4CB9551}"/>
              </a:ext>
            </a:extLst>
          </p:cNvPr>
          <p:cNvPicPr>
            <a:picLocks noChangeAspect="1"/>
          </p:cNvPicPr>
          <p:nvPr/>
        </p:nvPicPr>
        <p:blipFill>
          <a:blip r:embed="rId3"/>
          <a:stretch>
            <a:fillRect/>
          </a:stretch>
        </p:blipFill>
        <p:spPr>
          <a:xfrm rot="313665">
            <a:off x="6241385" y="1630033"/>
            <a:ext cx="2478307" cy="3304409"/>
          </a:xfrm>
          <a:prstGeom prst="rect">
            <a:avLst/>
          </a:prstGeom>
        </p:spPr>
      </p:pic>
      <p:pic>
        <p:nvPicPr>
          <p:cNvPr id="9" name="Picture 8" descr="A book cover with text and words&#10;&#10;Description automatically generated">
            <a:extLst>
              <a:ext uri="{FF2B5EF4-FFF2-40B4-BE49-F238E27FC236}">
                <a16:creationId xmlns:a16="http://schemas.microsoft.com/office/drawing/2014/main" id="{4131C79D-F76E-B460-D30A-EDE6C7FBE3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08449">
            <a:off x="501778" y="1711080"/>
            <a:ext cx="2529136" cy="3648874"/>
          </a:xfrm>
          <a:prstGeom prst="rect">
            <a:avLst/>
          </a:prstGeom>
        </p:spPr>
      </p:pic>
    </p:spTree>
    <p:extLst>
      <p:ext uri="{BB962C8B-B14F-4D97-AF65-F5344CB8AC3E}">
        <p14:creationId xmlns:p14="http://schemas.microsoft.com/office/powerpoint/2010/main" val="157983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457115-EABC-0E6E-ADA6-7FE2C3CF8F5E}"/>
              </a:ext>
            </a:extLst>
          </p:cNvPr>
          <p:cNvPicPr>
            <a:picLocks noChangeAspect="1"/>
          </p:cNvPicPr>
          <p:nvPr/>
        </p:nvPicPr>
        <p:blipFill>
          <a:blip r:embed="rId3"/>
          <a:stretch>
            <a:fillRect/>
          </a:stretch>
        </p:blipFill>
        <p:spPr>
          <a:xfrm>
            <a:off x="240596" y="762000"/>
            <a:ext cx="8662808" cy="5739447"/>
          </a:xfrm>
          <a:prstGeom prst="rect">
            <a:avLst/>
          </a:prstGeom>
        </p:spPr>
      </p:pic>
      <p:sp>
        <p:nvSpPr>
          <p:cNvPr id="3" name="Title 2">
            <a:extLst>
              <a:ext uri="{FF2B5EF4-FFF2-40B4-BE49-F238E27FC236}">
                <a16:creationId xmlns:a16="http://schemas.microsoft.com/office/drawing/2014/main" id="{09730636-51E5-4BD4-A551-2E049CBCC232}"/>
              </a:ext>
            </a:extLst>
          </p:cNvPr>
          <p:cNvSpPr>
            <a:spLocks noGrp="1"/>
          </p:cNvSpPr>
          <p:nvPr>
            <p:ph type="title"/>
          </p:nvPr>
        </p:nvSpPr>
        <p:spPr/>
        <p:txBody>
          <a:bodyPr>
            <a:normAutofit/>
          </a:bodyPr>
          <a:lstStyle/>
          <a:p>
            <a:r>
              <a:rPr lang="en-US" sz="4400" dirty="0"/>
              <a:t>Pocket Card: GLP-1 &amp; GIP RA  </a:t>
            </a:r>
          </a:p>
        </p:txBody>
      </p:sp>
    </p:spTree>
    <p:extLst>
      <p:ext uri="{BB962C8B-B14F-4D97-AF65-F5344CB8AC3E}">
        <p14:creationId xmlns:p14="http://schemas.microsoft.com/office/powerpoint/2010/main" val="30504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C0E1992-62E2-76D0-1CA2-67076B3030F1}"/>
              </a:ext>
            </a:extLst>
          </p:cNvPr>
          <p:cNvSpPr txBox="1"/>
          <p:nvPr/>
        </p:nvSpPr>
        <p:spPr>
          <a:xfrm>
            <a:off x="-2628" y="6150114"/>
            <a:ext cx="7542213" cy="707886"/>
          </a:xfrm>
          <a:prstGeom prst="rect">
            <a:avLst/>
          </a:prstGeom>
          <a:noFill/>
        </p:spPr>
        <p:txBody>
          <a:bodyPr wrap="square">
            <a:spAutoFit/>
          </a:bodyPr>
          <a:lstStyle/>
          <a:p>
            <a:r>
              <a:rPr lang="en-US" sz="1600" u="sng" dirty="0">
                <a:solidFill>
                  <a:srgbClr val="0000FF"/>
                </a:solidFill>
                <a:effectLst/>
                <a:latin typeface="Calibri" panose="020F0502020204030204" pitchFamily="34" charset="0"/>
                <a:ea typeface="Times New Roman" panose="02020603050405020304" pitchFamily="18" charset="0"/>
                <a:hlinkClick r:id="rId3"/>
              </a:rPr>
              <a:t>https://www.ncbi.nlm.nih.gov/pmc/articles/PMC6343052/#:~:text=Malabsorption%20status%20after%20bariatric%20surgery,is%20achieved%20after%20bariatric%20surgery</a:t>
            </a:r>
            <a:r>
              <a:rPr lang="en-US" sz="2400" u="sng" dirty="0">
                <a:solidFill>
                  <a:srgbClr val="0000FF"/>
                </a:solidFill>
                <a:effectLst/>
                <a:latin typeface="Calibri" panose="020F0502020204030204" pitchFamily="34" charset="0"/>
                <a:ea typeface="Times New Roman" panose="02020603050405020304" pitchFamily="18" charset="0"/>
                <a:hlinkClick r:id="rId3"/>
              </a:rPr>
              <a:t>.</a:t>
            </a:r>
            <a:endParaRPr lang="en-US" dirty="0"/>
          </a:p>
        </p:txBody>
      </p:sp>
      <p:sp>
        <p:nvSpPr>
          <p:cNvPr id="2" name="Title 1"/>
          <p:cNvSpPr>
            <a:spLocks noGrp="1"/>
          </p:cNvSpPr>
          <p:nvPr>
            <p:ph type="title"/>
          </p:nvPr>
        </p:nvSpPr>
        <p:spPr>
          <a:xfrm>
            <a:off x="458787" y="303213"/>
            <a:ext cx="8226425" cy="915987"/>
          </a:xfrm>
        </p:spPr>
        <p:txBody>
          <a:bodyPr anchor="b">
            <a:normAutofit/>
          </a:bodyPr>
          <a:lstStyle/>
          <a:p>
            <a:r>
              <a:rPr lang="en-US" dirty="0"/>
              <a:t>Metabolic Surgery for Weight Loss</a:t>
            </a:r>
          </a:p>
        </p:txBody>
      </p:sp>
      <p:sp>
        <p:nvSpPr>
          <p:cNvPr id="3" name="Content Placeholder 2"/>
          <p:cNvSpPr>
            <a:spLocks noGrp="1"/>
          </p:cNvSpPr>
          <p:nvPr>
            <p:ph type="body" sz="half" idx="1"/>
          </p:nvPr>
        </p:nvSpPr>
        <p:spPr>
          <a:xfrm>
            <a:off x="152401" y="1235015"/>
            <a:ext cx="4419599" cy="5411787"/>
          </a:xfrm>
        </p:spPr>
        <p:txBody>
          <a:bodyPr>
            <a:normAutofit fontScale="85000" lnSpcReduction="20000"/>
          </a:bodyPr>
          <a:lstStyle/>
          <a:p>
            <a:pPr>
              <a:lnSpc>
                <a:spcPct val="110000"/>
              </a:lnSpc>
            </a:pPr>
            <a:r>
              <a:rPr lang="en-US" sz="2700" i="1" dirty="0"/>
              <a:t>Considered</a:t>
            </a:r>
            <a:r>
              <a:rPr lang="en-US" sz="2700" dirty="0"/>
              <a:t> as an option to treat T2DM for screened surgical candidates with:</a:t>
            </a:r>
          </a:p>
          <a:p>
            <a:pPr lvl="1">
              <a:lnSpc>
                <a:spcPct val="110000"/>
              </a:lnSpc>
            </a:pPr>
            <a:r>
              <a:rPr lang="en-US" sz="2700" dirty="0"/>
              <a:t>BMI 30 – 34.9 kg/m</a:t>
            </a:r>
            <a:r>
              <a:rPr lang="en-US" sz="2700" baseline="30000" dirty="0"/>
              <a:t>2</a:t>
            </a:r>
            <a:r>
              <a:rPr lang="en-US" sz="2700" dirty="0"/>
              <a:t> for those who don’t achieve wt. loss w/ nonsurgical methods</a:t>
            </a:r>
          </a:p>
          <a:p>
            <a:pPr lvl="1">
              <a:lnSpc>
                <a:spcPct val="110000"/>
              </a:lnSpc>
            </a:pPr>
            <a:endParaRPr lang="en-US" sz="2800" dirty="0"/>
          </a:p>
          <a:p>
            <a:pPr>
              <a:lnSpc>
                <a:spcPct val="110000"/>
              </a:lnSpc>
            </a:pPr>
            <a:r>
              <a:rPr lang="en-US" sz="2800" i="1" dirty="0"/>
              <a:t>Recommended</a:t>
            </a:r>
            <a:r>
              <a:rPr lang="en-US" sz="2800" dirty="0"/>
              <a:t> as an option to treat T2DM for screened surgical candidates with:</a:t>
            </a:r>
          </a:p>
          <a:p>
            <a:pPr lvl="1">
              <a:lnSpc>
                <a:spcPct val="110000"/>
              </a:lnSpc>
            </a:pPr>
            <a:r>
              <a:rPr lang="en-US" sz="2800" dirty="0"/>
              <a:t>BMI ≥ 40 kg/m</a:t>
            </a:r>
            <a:r>
              <a:rPr lang="en-US" sz="2800" baseline="30000" dirty="0"/>
              <a:t>2</a:t>
            </a:r>
            <a:r>
              <a:rPr lang="en-US" sz="2800" dirty="0"/>
              <a:t> </a:t>
            </a:r>
          </a:p>
          <a:p>
            <a:pPr lvl="1">
              <a:lnSpc>
                <a:spcPct val="110000"/>
              </a:lnSpc>
            </a:pPr>
            <a:r>
              <a:rPr lang="en-US" sz="2800" dirty="0"/>
              <a:t>BMI 35 - 39.9 kg/m</a:t>
            </a:r>
            <a:r>
              <a:rPr lang="en-US" sz="2800" baseline="30000" dirty="0"/>
              <a:t>2</a:t>
            </a:r>
            <a:r>
              <a:rPr lang="en-US" sz="2800" dirty="0"/>
              <a:t> for those who don’t achieve wt. loss w/ nonsurgical methods</a:t>
            </a:r>
          </a:p>
        </p:txBody>
      </p:sp>
      <p:pic>
        <p:nvPicPr>
          <p:cNvPr id="7" name="Picture 6">
            <a:extLst>
              <a:ext uri="{FF2B5EF4-FFF2-40B4-BE49-F238E27FC236}">
                <a16:creationId xmlns:a16="http://schemas.microsoft.com/office/drawing/2014/main" id="{6A2494E9-17AF-59A6-75D9-ACDD60F2FA76}"/>
              </a:ext>
            </a:extLst>
          </p:cNvPr>
          <p:cNvPicPr>
            <a:picLocks noChangeAspect="1"/>
          </p:cNvPicPr>
          <p:nvPr/>
        </p:nvPicPr>
        <p:blipFill>
          <a:blip r:embed="rId4"/>
          <a:stretch>
            <a:fillRect/>
          </a:stretch>
        </p:blipFill>
        <p:spPr>
          <a:xfrm>
            <a:off x="4457699" y="1219200"/>
            <a:ext cx="4648200" cy="5669435"/>
          </a:xfrm>
          <a:prstGeom prst="rect">
            <a:avLst/>
          </a:prstGeom>
        </p:spPr>
      </p:pic>
      <p:sp>
        <p:nvSpPr>
          <p:cNvPr id="8" name="TextBox 7">
            <a:extLst>
              <a:ext uri="{FF2B5EF4-FFF2-40B4-BE49-F238E27FC236}">
                <a16:creationId xmlns:a16="http://schemas.microsoft.com/office/drawing/2014/main" id="{CEDFDF10-6286-A00C-BC5D-0C979786D023}"/>
              </a:ext>
            </a:extLst>
          </p:cNvPr>
          <p:cNvSpPr txBox="1"/>
          <p:nvPr/>
        </p:nvSpPr>
        <p:spPr>
          <a:xfrm>
            <a:off x="6629400" y="4419600"/>
            <a:ext cx="2209800" cy="1569660"/>
          </a:xfrm>
          <a:prstGeom prst="rect">
            <a:avLst/>
          </a:prstGeom>
          <a:solidFill>
            <a:schemeClr val="accent2">
              <a:lumMod val="20000"/>
              <a:lumOff val="80000"/>
            </a:schemeClr>
          </a:solidFill>
        </p:spPr>
        <p:txBody>
          <a:bodyPr wrap="square">
            <a:spAutoFit/>
          </a:bodyPr>
          <a:lstStyle/>
          <a:p>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*Reduce BMI by 2.5 kg/m2 for Asian Americans</a:t>
            </a:r>
          </a:p>
        </p:txBody>
      </p:sp>
    </p:spTree>
    <p:extLst>
      <p:ext uri="{BB962C8B-B14F-4D97-AF65-F5344CB8AC3E}">
        <p14:creationId xmlns:p14="http://schemas.microsoft.com/office/powerpoint/2010/main" val="58705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dirty="0"/>
              <a:t>Metabolic Surgery for Weight Loss</a:t>
            </a:r>
          </a:p>
        </p:txBody>
      </p:sp>
      <p:sp>
        <p:nvSpPr>
          <p:cNvPr id="4" name="Text Placeholder 3"/>
          <p:cNvSpPr>
            <a:spLocks noGrp="1"/>
          </p:cNvSpPr>
          <p:nvPr>
            <p:ph type="body" idx="1"/>
          </p:nvPr>
        </p:nvSpPr>
        <p:spPr/>
        <p:txBody>
          <a:bodyPr anchor="b">
            <a:normAutofit fontScale="85000" lnSpcReduction="20000"/>
          </a:bodyPr>
          <a:lstStyle/>
          <a:p>
            <a:pPr>
              <a:lnSpc>
                <a:spcPct val="90000"/>
              </a:lnSpc>
            </a:pPr>
            <a:r>
              <a:rPr lang="en-US" sz="3500" dirty="0"/>
              <a:t>Advantages in T2DM	</a:t>
            </a:r>
            <a:r>
              <a:rPr lang="en-US" sz="2500" dirty="0"/>
              <a:t>	</a:t>
            </a:r>
          </a:p>
        </p:txBody>
      </p:sp>
      <p:sp>
        <p:nvSpPr>
          <p:cNvPr id="3" name="Text Placeholder 2">
            <a:extLst>
              <a:ext uri="{FF2B5EF4-FFF2-40B4-BE49-F238E27FC236}">
                <a16:creationId xmlns:a16="http://schemas.microsoft.com/office/drawing/2014/main" id="{3ABD0009-7BED-D5AA-3965-D5102BAEBAAC}"/>
              </a:ext>
            </a:extLst>
          </p:cNvPr>
          <p:cNvSpPr>
            <a:spLocks noGrp="1"/>
          </p:cNvSpPr>
          <p:nvPr>
            <p:ph type="body" sz="half" idx="3"/>
          </p:nvPr>
        </p:nvSpPr>
        <p:spPr>
          <a:xfrm>
            <a:off x="4634961" y="1072192"/>
            <a:ext cx="4041775" cy="685800"/>
          </a:xfrm>
        </p:spPr>
        <p:txBody>
          <a:bodyPr/>
          <a:lstStyle/>
          <a:p>
            <a:r>
              <a:rPr lang="en-US" dirty="0"/>
              <a:t>Disadvantages</a:t>
            </a:r>
          </a:p>
        </p:txBody>
      </p:sp>
      <p:sp>
        <p:nvSpPr>
          <p:cNvPr id="5" name="Content Placeholder 4"/>
          <p:cNvSpPr>
            <a:spLocks noGrp="1"/>
          </p:cNvSpPr>
          <p:nvPr>
            <p:ph sz="quarter" idx="2"/>
          </p:nvPr>
        </p:nvSpPr>
        <p:spPr>
          <a:xfrm>
            <a:off x="259049" y="1828800"/>
            <a:ext cx="4038600" cy="4038600"/>
          </a:xfrm>
        </p:spPr>
        <p:txBody>
          <a:bodyPr>
            <a:normAutofit fontScale="85000" lnSpcReduction="20000"/>
          </a:bodyPr>
          <a:lstStyle/>
          <a:p>
            <a:pPr>
              <a:lnSpc>
                <a:spcPct val="110000"/>
              </a:lnSpc>
            </a:pPr>
            <a:r>
              <a:rPr lang="en-US" sz="2800" dirty="0"/>
              <a:t>Diabetes remission in 30-63% of those with RYGB. </a:t>
            </a:r>
          </a:p>
          <a:p>
            <a:pPr lvl="1">
              <a:lnSpc>
                <a:spcPct val="110000"/>
              </a:lnSpc>
            </a:pPr>
            <a:r>
              <a:rPr lang="en-US" sz="2800" dirty="0"/>
              <a:t>35-50% of those who go into remission experience recurrence, but median disease-free period is 8.3 years.</a:t>
            </a:r>
          </a:p>
          <a:p>
            <a:pPr>
              <a:lnSpc>
                <a:spcPct val="110000"/>
              </a:lnSpc>
            </a:pPr>
            <a:r>
              <a:rPr lang="en-US" sz="2800" dirty="0"/>
              <a:t>Many with diabetes will sustain glycemic improvement for 5-15 years.</a:t>
            </a:r>
          </a:p>
          <a:p>
            <a:pPr>
              <a:lnSpc>
                <a:spcPct val="110000"/>
              </a:lnSpc>
            </a:pPr>
            <a:r>
              <a:rPr lang="en-US" sz="2800" dirty="0"/>
              <a:t>Additional health benefits</a:t>
            </a:r>
          </a:p>
          <a:p>
            <a:pPr>
              <a:lnSpc>
                <a:spcPct val="90000"/>
              </a:lnSpc>
            </a:pPr>
            <a:endParaRPr lang="en-US" sz="2400" dirty="0"/>
          </a:p>
          <a:p>
            <a:pPr>
              <a:lnSpc>
                <a:spcPct val="90000"/>
              </a:lnSpc>
            </a:pPr>
            <a:endParaRPr lang="en-US" sz="2200" dirty="0"/>
          </a:p>
        </p:txBody>
      </p:sp>
      <p:sp>
        <p:nvSpPr>
          <p:cNvPr id="7" name="Content Placeholder 6">
            <a:extLst>
              <a:ext uri="{FF2B5EF4-FFF2-40B4-BE49-F238E27FC236}">
                <a16:creationId xmlns:a16="http://schemas.microsoft.com/office/drawing/2014/main" id="{95F9D73E-E6C8-8EE0-D3A0-03BBBAD147EE}"/>
              </a:ext>
            </a:extLst>
          </p:cNvPr>
          <p:cNvSpPr>
            <a:spLocks noGrp="1"/>
          </p:cNvSpPr>
          <p:nvPr>
            <p:ph sz="quarter" idx="4"/>
          </p:nvPr>
        </p:nvSpPr>
        <p:spPr>
          <a:xfrm>
            <a:off x="4775709" y="1746849"/>
            <a:ext cx="4038600" cy="4419600"/>
          </a:xfrm>
        </p:spPr>
        <p:txBody>
          <a:bodyPr>
            <a:normAutofit fontScale="85000" lnSpcReduction="20000"/>
          </a:bodyPr>
          <a:lstStyle/>
          <a:p>
            <a:pPr>
              <a:lnSpc>
                <a:spcPct val="120000"/>
              </a:lnSpc>
            </a:pPr>
            <a:r>
              <a:rPr lang="en-US" sz="3200" dirty="0"/>
              <a:t>Costly (but likely cost effective)</a:t>
            </a:r>
          </a:p>
          <a:p>
            <a:pPr>
              <a:lnSpc>
                <a:spcPct val="120000"/>
              </a:lnSpc>
            </a:pPr>
            <a:r>
              <a:rPr lang="en-US" sz="3200" dirty="0"/>
              <a:t>Long-term concerns: dumping syndrome, anemia, osteoporosis, severe hypoglycemia, nutrient deficiency.</a:t>
            </a:r>
          </a:p>
          <a:p>
            <a:pPr>
              <a:lnSpc>
                <a:spcPct val="120000"/>
              </a:lnSpc>
            </a:pPr>
            <a:r>
              <a:rPr lang="en-US" sz="3200" dirty="0"/>
              <a:t>Increased risk of substance use, new-onset depression/anxiety </a:t>
            </a:r>
          </a:p>
          <a:p>
            <a:endParaRPr lang="en-US" dirty="0"/>
          </a:p>
        </p:txBody>
      </p:sp>
      <p:pic>
        <p:nvPicPr>
          <p:cNvPr id="6" name="Picture 5" descr="A drawing of a human stomach&#10;&#10;Description automatically generated">
            <a:extLst>
              <a:ext uri="{FF2B5EF4-FFF2-40B4-BE49-F238E27FC236}">
                <a16:creationId xmlns:a16="http://schemas.microsoft.com/office/drawing/2014/main" id="{2C042983-2DAA-134E-BFC0-6D26B17B5E5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759" b="98727" l="9883" r="89971"/>
                    </a14:imgEffect>
                  </a14:imgLayer>
                </a14:imgProps>
              </a:ext>
              <a:ext uri="{28A0092B-C50C-407E-A947-70E740481C1C}">
                <a14:useLocalDpi xmlns:a14="http://schemas.microsoft.com/office/drawing/2010/main" val="0"/>
              </a:ext>
            </a:extLst>
          </a:blip>
          <a:stretch>
            <a:fillRect/>
          </a:stretch>
        </p:blipFill>
        <p:spPr>
          <a:xfrm>
            <a:off x="3691352" y="4971151"/>
            <a:ext cx="1494090" cy="1752600"/>
          </a:xfrm>
          <a:prstGeom prst="rect">
            <a:avLst/>
          </a:prstGeom>
          <a:noFill/>
        </p:spPr>
      </p:pic>
    </p:spTree>
    <p:extLst>
      <p:ext uri="{BB962C8B-B14F-4D97-AF65-F5344CB8AC3E}">
        <p14:creationId xmlns:p14="http://schemas.microsoft.com/office/powerpoint/2010/main" val="162925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3E9EA-F098-4A42-91F3-BC9010CD5FB4}"/>
              </a:ext>
            </a:extLst>
          </p:cNvPr>
          <p:cNvSpPr>
            <a:spLocks noGrp="1"/>
          </p:cNvSpPr>
          <p:nvPr>
            <p:ph type="title"/>
          </p:nvPr>
        </p:nvSpPr>
        <p:spPr>
          <a:xfrm>
            <a:off x="457200" y="152400"/>
            <a:ext cx="8229600" cy="990600"/>
          </a:xfrm>
        </p:spPr>
        <p:txBody>
          <a:bodyPr anchor="b">
            <a:normAutofit/>
          </a:bodyPr>
          <a:lstStyle/>
          <a:p>
            <a:r>
              <a:rPr lang="en-US" dirty="0"/>
              <a:t>Weight is a Heavy Issue</a:t>
            </a:r>
          </a:p>
        </p:txBody>
      </p:sp>
      <p:pic>
        <p:nvPicPr>
          <p:cNvPr id="4" name="Content Placeholder 3">
            <a:extLst>
              <a:ext uri="{FF2B5EF4-FFF2-40B4-BE49-F238E27FC236}">
                <a16:creationId xmlns:a16="http://schemas.microsoft.com/office/drawing/2014/main" id="{7095026B-87EC-4B2E-9EAC-2E29F1A92121}"/>
              </a:ext>
            </a:extLst>
          </p:cNvPr>
          <p:cNvPicPr>
            <a:picLocks noGrp="1" noChangeAspect="1"/>
          </p:cNvPicPr>
          <p:nvPr>
            <p:ph sz="quarter" idx="1"/>
          </p:nvPr>
        </p:nvPicPr>
        <p:blipFill>
          <a:blip r:embed="rId3"/>
          <a:stretch>
            <a:fillRect/>
          </a:stretch>
        </p:blipFill>
        <p:spPr>
          <a:xfrm>
            <a:off x="1905000" y="1206260"/>
            <a:ext cx="5586023" cy="5486400"/>
          </a:xfrm>
          <a:noFill/>
        </p:spPr>
      </p:pic>
    </p:spTree>
    <p:extLst>
      <p:ext uri="{BB962C8B-B14F-4D97-AF65-F5344CB8AC3E}">
        <p14:creationId xmlns:p14="http://schemas.microsoft.com/office/powerpoint/2010/main" val="394273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Content Placeholder 2">
            <a:extLst>
              <a:ext uri="{FF2B5EF4-FFF2-40B4-BE49-F238E27FC236}">
                <a16:creationId xmlns:a16="http://schemas.microsoft.com/office/drawing/2014/main" id="{F6A1B009-A47B-426B-8D7F-D0EE50F08FEA}"/>
              </a:ext>
            </a:extLst>
          </p:cNvPr>
          <p:cNvSpPr>
            <a:spLocks noGrp="1"/>
          </p:cNvSpPr>
          <p:nvPr>
            <p:ph type="title"/>
          </p:nvPr>
        </p:nvSpPr>
        <p:spPr>
          <a:xfrm>
            <a:off x="457200" y="152400"/>
            <a:ext cx="8229600" cy="990600"/>
          </a:xfrm>
        </p:spPr>
        <p:txBody>
          <a:bodyPr anchor="b">
            <a:normAutofit/>
          </a:bodyPr>
          <a:lstStyle/>
          <a:p>
            <a:pPr marL="0" indent="0" eaLnBrk="1" hangingPunct="1">
              <a:buNone/>
            </a:pPr>
            <a:r>
              <a:rPr lang="en-US" altLang="en-US" b="1" dirty="0"/>
              <a:t>Now to the Duodenum</a:t>
            </a:r>
          </a:p>
        </p:txBody>
      </p:sp>
      <p:pic>
        <p:nvPicPr>
          <p:cNvPr id="4" name="Picture 3" descr="Three red palms on the border of the ocean">
            <a:extLst>
              <a:ext uri="{FF2B5EF4-FFF2-40B4-BE49-F238E27FC236}">
                <a16:creationId xmlns:a16="http://schemas.microsoft.com/office/drawing/2014/main" id="{EDD56CB1-FFF8-5445-9C6E-9F8AF84AD3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112"/>
          <a:stretch/>
        </p:blipFill>
        <p:spPr>
          <a:xfrm>
            <a:off x="457200" y="1219200"/>
            <a:ext cx="8229600" cy="4937760"/>
          </a:xfrm>
          <a:prstGeom prst="rect">
            <a:avLst/>
          </a:prstGeom>
          <a:noFill/>
        </p:spPr>
      </p:pic>
    </p:spTree>
    <p:extLst>
      <p:ext uri="{BB962C8B-B14F-4D97-AF65-F5344CB8AC3E}">
        <p14:creationId xmlns:p14="http://schemas.microsoft.com/office/powerpoint/2010/main" val="177568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4CBB9-B422-3279-4663-28495CD77A8A}"/>
              </a:ext>
            </a:extLst>
          </p:cNvPr>
          <p:cNvSpPr>
            <a:spLocks noGrp="1"/>
          </p:cNvSpPr>
          <p:nvPr>
            <p:ph type="title"/>
          </p:nvPr>
        </p:nvSpPr>
        <p:spPr/>
        <p:txBody>
          <a:bodyPr/>
          <a:lstStyle/>
          <a:p>
            <a:r>
              <a:rPr lang="en-US" dirty="0"/>
              <a:t>Duodenum, gallbladder, pancreas</a:t>
            </a:r>
          </a:p>
        </p:txBody>
      </p:sp>
      <p:pic>
        <p:nvPicPr>
          <p:cNvPr id="4" name="Content Placeholder 3">
            <a:extLst>
              <a:ext uri="{FF2B5EF4-FFF2-40B4-BE49-F238E27FC236}">
                <a16:creationId xmlns:a16="http://schemas.microsoft.com/office/drawing/2014/main" id="{404CD662-D586-4682-80ED-A779D7719339}"/>
              </a:ext>
            </a:extLst>
          </p:cNvPr>
          <p:cNvPicPr>
            <a:picLocks noGrp="1" noChangeAspect="1"/>
          </p:cNvPicPr>
          <p:nvPr>
            <p:ph sz="quarter" idx="1"/>
          </p:nvPr>
        </p:nvPicPr>
        <p:blipFill>
          <a:blip r:embed="rId2"/>
          <a:stretch>
            <a:fillRect/>
          </a:stretch>
        </p:blipFill>
        <p:spPr>
          <a:xfrm>
            <a:off x="608372" y="1160253"/>
            <a:ext cx="7927255" cy="5346620"/>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1EEBE113-AEFC-86D9-FDD8-8A8B150EB063}"/>
                  </a:ext>
                </a:extLst>
              </p14:cNvPr>
              <p14:cNvContentPartPr/>
              <p14:nvPr/>
            </p14:nvContentPartPr>
            <p14:xfrm>
              <a:off x="5602967" y="1486237"/>
              <a:ext cx="839520" cy="33480"/>
            </p14:xfrm>
          </p:contentPart>
        </mc:Choice>
        <mc:Fallback xmlns="">
          <p:pic>
            <p:nvPicPr>
              <p:cNvPr id="3" name="Ink 2">
                <a:extLst>
                  <a:ext uri="{FF2B5EF4-FFF2-40B4-BE49-F238E27FC236}">
                    <a16:creationId xmlns:a16="http://schemas.microsoft.com/office/drawing/2014/main" id="{1EEBE113-AEFC-86D9-FDD8-8A8B150EB063}"/>
                  </a:ext>
                </a:extLst>
              </p:cNvPr>
              <p:cNvPicPr/>
              <p:nvPr/>
            </p:nvPicPr>
            <p:blipFill>
              <a:blip r:embed="rId4"/>
              <a:stretch>
                <a:fillRect/>
              </a:stretch>
            </p:blipFill>
            <p:spPr>
              <a:xfrm>
                <a:off x="5549327" y="1378237"/>
                <a:ext cx="94716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185C5A27-EA49-87AE-6372-D2C19039A581}"/>
                  </a:ext>
                </a:extLst>
              </p14:cNvPr>
              <p14:cNvContentPartPr/>
              <p14:nvPr/>
            </p14:nvContentPartPr>
            <p14:xfrm>
              <a:off x="4436567" y="2105077"/>
              <a:ext cx="169920" cy="452520"/>
            </p14:xfrm>
          </p:contentPart>
        </mc:Choice>
        <mc:Fallback xmlns="">
          <p:pic>
            <p:nvPicPr>
              <p:cNvPr id="5" name="Ink 4">
                <a:extLst>
                  <a:ext uri="{FF2B5EF4-FFF2-40B4-BE49-F238E27FC236}">
                    <a16:creationId xmlns:a16="http://schemas.microsoft.com/office/drawing/2014/main" id="{185C5A27-EA49-87AE-6372-D2C19039A581}"/>
                  </a:ext>
                </a:extLst>
              </p:cNvPr>
              <p:cNvPicPr/>
              <p:nvPr/>
            </p:nvPicPr>
            <p:blipFill>
              <a:blip r:embed="rId6"/>
              <a:stretch>
                <a:fillRect/>
              </a:stretch>
            </p:blipFill>
            <p:spPr>
              <a:xfrm>
                <a:off x="4382927" y="1997077"/>
                <a:ext cx="277560" cy="668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9DCD8B46-DAE3-999F-2CC2-7D19C107DF44}"/>
                  </a:ext>
                </a:extLst>
              </p14:cNvPr>
              <p14:cNvContentPartPr/>
              <p14:nvPr/>
            </p14:nvContentPartPr>
            <p14:xfrm>
              <a:off x="2901167" y="3794197"/>
              <a:ext cx="299160" cy="410400"/>
            </p14:xfrm>
          </p:contentPart>
        </mc:Choice>
        <mc:Fallback xmlns="">
          <p:pic>
            <p:nvPicPr>
              <p:cNvPr id="6" name="Ink 5">
                <a:extLst>
                  <a:ext uri="{FF2B5EF4-FFF2-40B4-BE49-F238E27FC236}">
                    <a16:creationId xmlns:a16="http://schemas.microsoft.com/office/drawing/2014/main" id="{9DCD8B46-DAE3-999F-2CC2-7D19C107DF44}"/>
                  </a:ext>
                </a:extLst>
              </p:cNvPr>
              <p:cNvPicPr/>
              <p:nvPr/>
            </p:nvPicPr>
            <p:blipFill>
              <a:blip r:embed="rId8"/>
              <a:stretch>
                <a:fillRect/>
              </a:stretch>
            </p:blipFill>
            <p:spPr>
              <a:xfrm>
                <a:off x="2847527" y="3686557"/>
                <a:ext cx="406800" cy="626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878F0C0B-540B-4BAC-C0EB-A3D16EA7C502}"/>
                  </a:ext>
                </a:extLst>
              </p14:cNvPr>
              <p14:cNvContentPartPr/>
              <p14:nvPr/>
            </p14:nvContentPartPr>
            <p14:xfrm>
              <a:off x="2289167" y="4887877"/>
              <a:ext cx="206280" cy="7920"/>
            </p14:xfrm>
          </p:contentPart>
        </mc:Choice>
        <mc:Fallback xmlns="">
          <p:pic>
            <p:nvPicPr>
              <p:cNvPr id="7" name="Ink 6">
                <a:extLst>
                  <a:ext uri="{FF2B5EF4-FFF2-40B4-BE49-F238E27FC236}">
                    <a16:creationId xmlns:a16="http://schemas.microsoft.com/office/drawing/2014/main" id="{878F0C0B-540B-4BAC-C0EB-A3D16EA7C502}"/>
                  </a:ext>
                </a:extLst>
              </p:cNvPr>
              <p:cNvPicPr/>
              <p:nvPr/>
            </p:nvPicPr>
            <p:blipFill>
              <a:blip r:embed="rId10"/>
              <a:stretch>
                <a:fillRect/>
              </a:stretch>
            </p:blipFill>
            <p:spPr>
              <a:xfrm>
                <a:off x="2235527" y="4780237"/>
                <a:ext cx="31392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CF23B016-9313-87AD-4C93-108FD08504F7}"/>
                  </a:ext>
                </a:extLst>
              </p14:cNvPr>
              <p14:cNvContentPartPr/>
              <p14:nvPr/>
            </p14:nvContentPartPr>
            <p14:xfrm>
              <a:off x="2609927" y="4767277"/>
              <a:ext cx="154080" cy="29880"/>
            </p14:xfrm>
          </p:contentPart>
        </mc:Choice>
        <mc:Fallback xmlns="">
          <p:pic>
            <p:nvPicPr>
              <p:cNvPr id="8" name="Ink 7">
                <a:extLst>
                  <a:ext uri="{FF2B5EF4-FFF2-40B4-BE49-F238E27FC236}">
                    <a16:creationId xmlns:a16="http://schemas.microsoft.com/office/drawing/2014/main" id="{CF23B016-9313-87AD-4C93-108FD08504F7}"/>
                  </a:ext>
                </a:extLst>
              </p:cNvPr>
              <p:cNvPicPr/>
              <p:nvPr/>
            </p:nvPicPr>
            <p:blipFill>
              <a:blip r:embed="rId12"/>
              <a:stretch>
                <a:fillRect/>
              </a:stretch>
            </p:blipFill>
            <p:spPr>
              <a:xfrm>
                <a:off x="2555927" y="4659637"/>
                <a:ext cx="26172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2EE93C61-347A-1956-0786-1E4B69E63D14}"/>
                  </a:ext>
                </a:extLst>
              </p14:cNvPr>
              <p14:cNvContentPartPr/>
              <p14:nvPr/>
            </p14:nvContentPartPr>
            <p14:xfrm>
              <a:off x="3104567" y="2901397"/>
              <a:ext cx="72360" cy="642600"/>
            </p14:xfrm>
          </p:contentPart>
        </mc:Choice>
        <mc:Fallback xmlns="">
          <p:pic>
            <p:nvPicPr>
              <p:cNvPr id="9" name="Ink 8">
                <a:extLst>
                  <a:ext uri="{FF2B5EF4-FFF2-40B4-BE49-F238E27FC236}">
                    <a16:creationId xmlns:a16="http://schemas.microsoft.com/office/drawing/2014/main" id="{2EE93C61-347A-1956-0786-1E4B69E63D14}"/>
                  </a:ext>
                </a:extLst>
              </p:cNvPr>
              <p:cNvPicPr/>
              <p:nvPr/>
            </p:nvPicPr>
            <p:blipFill>
              <a:blip r:embed="rId14"/>
              <a:stretch>
                <a:fillRect/>
              </a:stretch>
            </p:blipFill>
            <p:spPr>
              <a:xfrm>
                <a:off x="3050927" y="2793397"/>
                <a:ext cx="180000" cy="858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0B309D78-0C61-9BAE-10CA-DDA0E27319D0}"/>
                  </a:ext>
                </a:extLst>
              </p14:cNvPr>
              <p14:cNvContentPartPr/>
              <p14:nvPr/>
            </p14:nvContentPartPr>
            <p14:xfrm>
              <a:off x="7081127" y="3120637"/>
              <a:ext cx="288360" cy="35280"/>
            </p14:xfrm>
          </p:contentPart>
        </mc:Choice>
        <mc:Fallback xmlns="">
          <p:pic>
            <p:nvPicPr>
              <p:cNvPr id="10" name="Ink 9">
                <a:extLst>
                  <a:ext uri="{FF2B5EF4-FFF2-40B4-BE49-F238E27FC236}">
                    <a16:creationId xmlns:a16="http://schemas.microsoft.com/office/drawing/2014/main" id="{0B309D78-0C61-9BAE-10CA-DDA0E27319D0}"/>
                  </a:ext>
                </a:extLst>
              </p:cNvPr>
              <p:cNvPicPr/>
              <p:nvPr/>
            </p:nvPicPr>
            <p:blipFill>
              <a:blip r:embed="rId16"/>
              <a:stretch>
                <a:fillRect/>
              </a:stretch>
            </p:blipFill>
            <p:spPr>
              <a:xfrm>
                <a:off x="7027127" y="3012637"/>
                <a:ext cx="39600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D211CBD7-C8FF-A891-50C7-71569919D8A6}"/>
                  </a:ext>
                </a:extLst>
              </p14:cNvPr>
              <p14:cNvContentPartPr/>
              <p14:nvPr/>
            </p14:nvContentPartPr>
            <p14:xfrm>
              <a:off x="7225847" y="3527077"/>
              <a:ext cx="575640" cy="360"/>
            </p14:xfrm>
          </p:contentPart>
        </mc:Choice>
        <mc:Fallback xmlns="">
          <p:pic>
            <p:nvPicPr>
              <p:cNvPr id="11" name="Ink 10">
                <a:extLst>
                  <a:ext uri="{FF2B5EF4-FFF2-40B4-BE49-F238E27FC236}">
                    <a16:creationId xmlns:a16="http://schemas.microsoft.com/office/drawing/2014/main" id="{D211CBD7-C8FF-A891-50C7-71569919D8A6}"/>
                  </a:ext>
                </a:extLst>
              </p:cNvPr>
              <p:cNvPicPr/>
              <p:nvPr/>
            </p:nvPicPr>
            <p:blipFill>
              <a:blip r:embed="rId18"/>
              <a:stretch>
                <a:fillRect/>
              </a:stretch>
            </p:blipFill>
            <p:spPr>
              <a:xfrm>
                <a:off x="7171847" y="3419077"/>
                <a:ext cx="6832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 name="Ink 11">
                <a:extLst>
                  <a:ext uri="{FF2B5EF4-FFF2-40B4-BE49-F238E27FC236}">
                    <a16:creationId xmlns:a16="http://schemas.microsoft.com/office/drawing/2014/main" id="{D112680B-A131-E668-1ACF-5A51655C6945}"/>
                  </a:ext>
                </a:extLst>
              </p14:cNvPr>
              <p14:cNvContentPartPr/>
              <p14:nvPr/>
            </p14:nvContentPartPr>
            <p14:xfrm>
              <a:off x="6276887" y="5884717"/>
              <a:ext cx="739440" cy="34920"/>
            </p14:xfrm>
          </p:contentPart>
        </mc:Choice>
        <mc:Fallback xmlns="">
          <p:pic>
            <p:nvPicPr>
              <p:cNvPr id="12" name="Ink 11">
                <a:extLst>
                  <a:ext uri="{FF2B5EF4-FFF2-40B4-BE49-F238E27FC236}">
                    <a16:creationId xmlns:a16="http://schemas.microsoft.com/office/drawing/2014/main" id="{D112680B-A131-E668-1ACF-5A51655C6945}"/>
                  </a:ext>
                </a:extLst>
              </p:cNvPr>
              <p:cNvPicPr/>
              <p:nvPr/>
            </p:nvPicPr>
            <p:blipFill>
              <a:blip r:embed="rId20"/>
              <a:stretch>
                <a:fillRect/>
              </a:stretch>
            </p:blipFill>
            <p:spPr>
              <a:xfrm>
                <a:off x="6223247" y="5777077"/>
                <a:ext cx="847080"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Ink 12">
                <a:extLst>
                  <a:ext uri="{FF2B5EF4-FFF2-40B4-BE49-F238E27FC236}">
                    <a16:creationId xmlns:a16="http://schemas.microsoft.com/office/drawing/2014/main" id="{C96EC66B-CD5F-6E56-D64B-0526D6B4A555}"/>
                  </a:ext>
                </a:extLst>
              </p14:cNvPr>
              <p14:cNvContentPartPr/>
              <p14:nvPr/>
            </p14:nvContentPartPr>
            <p14:xfrm>
              <a:off x="1354247" y="3808597"/>
              <a:ext cx="315000" cy="98280"/>
            </p14:xfrm>
          </p:contentPart>
        </mc:Choice>
        <mc:Fallback xmlns="">
          <p:pic>
            <p:nvPicPr>
              <p:cNvPr id="13" name="Ink 12">
                <a:extLst>
                  <a:ext uri="{FF2B5EF4-FFF2-40B4-BE49-F238E27FC236}">
                    <a16:creationId xmlns:a16="http://schemas.microsoft.com/office/drawing/2014/main" id="{C96EC66B-CD5F-6E56-D64B-0526D6B4A555}"/>
                  </a:ext>
                </a:extLst>
              </p:cNvPr>
              <p:cNvPicPr/>
              <p:nvPr/>
            </p:nvPicPr>
            <p:blipFill>
              <a:blip r:embed="rId22"/>
              <a:stretch>
                <a:fillRect/>
              </a:stretch>
            </p:blipFill>
            <p:spPr>
              <a:xfrm>
                <a:off x="1300247" y="3700957"/>
                <a:ext cx="422640" cy="3139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 name="Ink 13">
                <a:extLst>
                  <a:ext uri="{FF2B5EF4-FFF2-40B4-BE49-F238E27FC236}">
                    <a16:creationId xmlns:a16="http://schemas.microsoft.com/office/drawing/2014/main" id="{92F86C9B-553B-C1CA-9047-F530D49F9390}"/>
                  </a:ext>
                </a:extLst>
              </p14:cNvPr>
              <p14:cNvContentPartPr/>
              <p14:nvPr/>
            </p14:nvContentPartPr>
            <p14:xfrm>
              <a:off x="1416167" y="3891037"/>
              <a:ext cx="514800" cy="82800"/>
            </p14:xfrm>
          </p:contentPart>
        </mc:Choice>
        <mc:Fallback xmlns="">
          <p:pic>
            <p:nvPicPr>
              <p:cNvPr id="14" name="Ink 13">
                <a:extLst>
                  <a:ext uri="{FF2B5EF4-FFF2-40B4-BE49-F238E27FC236}">
                    <a16:creationId xmlns:a16="http://schemas.microsoft.com/office/drawing/2014/main" id="{92F86C9B-553B-C1CA-9047-F530D49F9390}"/>
                  </a:ext>
                </a:extLst>
              </p:cNvPr>
              <p:cNvPicPr/>
              <p:nvPr/>
            </p:nvPicPr>
            <p:blipFill>
              <a:blip r:embed="rId24"/>
              <a:stretch>
                <a:fillRect/>
              </a:stretch>
            </p:blipFill>
            <p:spPr>
              <a:xfrm>
                <a:off x="1362167" y="3783397"/>
                <a:ext cx="62244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5" name="Ink 14">
                <a:extLst>
                  <a:ext uri="{FF2B5EF4-FFF2-40B4-BE49-F238E27FC236}">
                    <a16:creationId xmlns:a16="http://schemas.microsoft.com/office/drawing/2014/main" id="{9F2F186F-1866-E29F-7E26-224AFE970C3E}"/>
                  </a:ext>
                </a:extLst>
              </p14:cNvPr>
              <p14:cNvContentPartPr/>
              <p14:nvPr/>
            </p14:nvContentPartPr>
            <p14:xfrm>
              <a:off x="10285127" y="962077"/>
              <a:ext cx="360" cy="360"/>
            </p14:xfrm>
          </p:contentPart>
        </mc:Choice>
        <mc:Fallback xmlns="">
          <p:pic>
            <p:nvPicPr>
              <p:cNvPr id="15" name="Ink 14">
                <a:extLst>
                  <a:ext uri="{FF2B5EF4-FFF2-40B4-BE49-F238E27FC236}">
                    <a16:creationId xmlns:a16="http://schemas.microsoft.com/office/drawing/2014/main" id="{9F2F186F-1866-E29F-7E26-224AFE970C3E}"/>
                  </a:ext>
                </a:extLst>
              </p:cNvPr>
              <p:cNvPicPr/>
              <p:nvPr/>
            </p:nvPicPr>
            <p:blipFill>
              <a:blip r:embed="rId26"/>
              <a:stretch>
                <a:fillRect/>
              </a:stretch>
            </p:blipFill>
            <p:spPr>
              <a:xfrm>
                <a:off x="10249127" y="890437"/>
                <a:ext cx="72000" cy="144000"/>
              </a:xfrm>
              <a:prstGeom prst="rect">
                <a:avLst/>
              </a:prstGeom>
            </p:spPr>
          </p:pic>
        </mc:Fallback>
      </mc:AlternateContent>
    </p:spTree>
    <p:extLst>
      <p:ext uri="{BB962C8B-B14F-4D97-AF65-F5344CB8AC3E}">
        <p14:creationId xmlns:p14="http://schemas.microsoft.com/office/powerpoint/2010/main" val="66175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F7B17-9EDB-B504-7D44-D5288F8694B8}"/>
              </a:ext>
            </a:extLst>
          </p:cNvPr>
          <p:cNvSpPr>
            <a:spLocks noGrp="1"/>
          </p:cNvSpPr>
          <p:nvPr>
            <p:ph type="title"/>
          </p:nvPr>
        </p:nvSpPr>
        <p:spPr/>
        <p:txBody>
          <a:bodyPr/>
          <a:lstStyle/>
          <a:p>
            <a:r>
              <a:rPr lang="en-US" dirty="0"/>
              <a:t>Type 3c Diabetes (</a:t>
            </a:r>
            <a:r>
              <a:rPr lang="en-US" dirty="0" err="1"/>
              <a:t>Pancreatogenic</a:t>
            </a:r>
            <a:r>
              <a:rPr lang="en-US" dirty="0"/>
              <a:t>)</a:t>
            </a:r>
          </a:p>
        </p:txBody>
      </p:sp>
      <p:sp>
        <p:nvSpPr>
          <p:cNvPr id="3" name="Content Placeholder 2">
            <a:extLst>
              <a:ext uri="{FF2B5EF4-FFF2-40B4-BE49-F238E27FC236}">
                <a16:creationId xmlns:a16="http://schemas.microsoft.com/office/drawing/2014/main" id="{369B0D7E-576D-ECB6-3FD0-BB6A0AAFA594}"/>
              </a:ext>
            </a:extLst>
          </p:cNvPr>
          <p:cNvSpPr>
            <a:spLocks noGrp="1"/>
          </p:cNvSpPr>
          <p:nvPr>
            <p:ph sz="quarter" idx="1"/>
          </p:nvPr>
        </p:nvSpPr>
        <p:spPr>
          <a:xfrm>
            <a:off x="457200" y="1219200"/>
            <a:ext cx="4041648" cy="5638800"/>
          </a:xfrm>
        </p:spPr>
        <p:txBody>
          <a:bodyPr>
            <a:normAutofit fontScale="925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Includes both structural and functional loss of insulin secretion in the context of exocrine pancreatic dysfunction. </a:t>
            </a:r>
          </a:p>
          <a:p>
            <a:pPr>
              <a:lnSpc>
                <a:spcPct val="120000"/>
              </a:lnSpc>
            </a:pPr>
            <a:r>
              <a:rPr lang="en-US" dirty="0">
                <a:solidFill>
                  <a:srgbClr val="383636"/>
                </a:solidFill>
                <a:ea typeface="Calibri" panose="020F0502020204030204" pitchFamily="34" charset="0"/>
                <a:cs typeface="Calibri" panose="020F0502020204030204" pitchFamily="34" charset="0"/>
              </a:rPr>
              <a:t>About 5-10% of diabetes, often </a:t>
            </a:r>
            <a:r>
              <a:rPr lang="en-US" b="0" i="0" dirty="0">
                <a:solidFill>
                  <a:srgbClr val="383636"/>
                </a:solidFill>
                <a:effectLst/>
                <a:ea typeface="Calibri" panose="020F0502020204030204" pitchFamily="34" charset="0"/>
                <a:cs typeface="Calibri" panose="020F0502020204030204" pitchFamily="34" charset="0"/>
              </a:rPr>
              <a:t>misdiagnosed as type 2 diabetes. </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139E878A-61DA-7FF3-E3CE-8EA2B84E92F1}"/>
              </a:ext>
            </a:extLst>
          </p:cNvPr>
          <p:cNvSpPr>
            <a:spLocks noGrp="1"/>
          </p:cNvSpPr>
          <p:nvPr>
            <p:ph sz="quarter" idx="2"/>
          </p:nvPr>
        </p:nvSpPr>
        <p:spPr/>
        <p:txBody>
          <a:bodyPr>
            <a:normAutofit fontScale="92500" lnSpcReduction="20000"/>
          </a:bodyPr>
          <a:lstStyle/>
          <a:p>
            <a:r>
              <a:rPr lang="en-US" b="0" i="0" dirty="0">
                <a:solidFill>
                  <a:srgbClr val="383636"/>
                </a:solidFill>
                <a:effectLst/>
                <a:ea typeface="Calibri" panose="020F0502020204030204" pitchFamily="34" charset="0"/>
                <a:cs typeface="Calibri" panose="020F0502020204030204" pitchFamily="34" charset="0"/>
              </a:rPr>
              <a:t>The diverse set of etiologies includes:</a:t>
            </a:r>
          </a:p>
          <a:p>
            <a:pPr lvl="1"/>
            <a:r>
              <a:rPr lang="en-US" b="0" i="0" dirty="0">
                <a:solidFill>
                  <a:srgbClr val="383636"/>
                </a:solidFill>
                <a:effectLst/>
                <a:ea typeface="Calibri" panose="020F0502020204030204" pitchFamily="34" charset="0"/>
                <a:cs typeface="Calibri" panose="020F0502020204030204" pitchFamily="34" charset="0"/>
              </a:rPr>
              <a:t>pancreatitis (acute and chronic) ~70%</a:t>
            </a:r>
          </a:p>
          <a:p>
            <a:pPr lvl="1"/>
            <a:r>
              <a:rPr lang="en-US" b="0" i="0" dirty="0">
                <a:solidFill>
                  <a:srgbClr val="383636"/>
                </a:solidFill>
                <a:effectLst/>
                <a:ea typeface="Calibri" panose="020F0502020204030204" pitchFamily="34" charset="0"/>
                <a:cs typeface="Calibri" panose="020F0502020204030204" pitchFamily="34" charset="0"/>
              </a:rPr>
              <a:t>trauma or pancreatectomy</a:t>
            </a:r>
          </a:p>
          <a:p>
            <a:pPr lvl="1"/>
            <a:r>
              <a:rPr lang="en-US" b="0" i="0" dirty="0">
                <a:solidFill>
                  <a:srgbClr val="383636"/>
                </a:solidFill>
                <a:effectLst/>
                <a:ea typeface="Calibri" panose="020F0502020204030204" pitchFamily="34" charset="0"/>
                <a:cs typeface="Calibri" panose="020F0502020204030204" pitchFamily="34" charset="0"/>
              </a:rPr>
              <a:t>neoplasia</a:t>
            </a:r>
          </a:p>
          <a:p>
            <a:pPr lvl="1"/>
            <a:r>
              <a:rPr lang="en-US" b="0" i="0" dirty="0">
                <a:solidFill>
                  <a:srgbClr val="383636"/>
                </a:solidFill>
                <a:effectLst/>
                <a:ea typeface="Calibri" panose="020F0502020204030204" pitchFamily="34" charset="0"/>
                <a:cs typeface="Calibri" panose="020F0502020204030204" pitchFamily="34" charset="0"/>
              </a:rPr>
              <a:t>cystic fibrosis</a:t>
            </a:r>
          </a:p>
          <a:p>
            <a:pPr lvl="1"/>
            <a:r>
              <a:rPr lang="en-US" b="0" i="0" dirty="0">
                <a:solidFill>
                  <a:srgbClr val="383636"/>
                </a:solidFill>
                <a:effectLst/>
                <a:ea typeface="Calibri" panose="020F0502020204030204" pitchFamily="34" charset="0"/>
                <a:cs typeface="Calibri" panose="020F0502020204030204" pitchFamily="34" charset="0"/>
              </a:rPr>
              <a:t>hemochromatosis</a:t>
            </a:r>
          </a:p>
          <a:p>
            <a:pPr lvl="1"/>
            <a:r>
              <a:rPr lang="en-US" b="0" i="0" dirty="0" err="1">
                <a:solidFill>
                  <a:srgbClr val="383636"/>
                </a:solidFill>
                <a:effectLst/>
                <a:ea typeface="Calibri" panose="020F0502020204030204" pitchFamily="34" charset="0"/>
                <a:cs typeface="Calibri" panose="020F0502020204030204" pitchFamily="34" charset="0"/>
              </a:rPr>
              <a:t>fibrocalculous</a:t>
            </a:r>
            <a:r>
              <a:rPr lang="en-US" b="0" i="0" dirty="0">
                <a:solidFill>
                  <a:srgbClr val="383636"/>
                </a:solidFill>
                <a:effectLst/>
                <a:ea typeface="Calibri" panose="020F0502020204030204" pitchFamily="34" charset="0"/>
                <a:cs typeface="Calibri" panose="020F0502020204030204" pitchFamily="34" charset="0"/>
              </a:rPr>
              <a:t> </a:t>
            </a:r>
            <a:r>
              <a:rPr lang="en-US" b="0" i="0" dirty="0" err="1">
                <a:solidFill>
                  <a:srgbClr val="383636"/>
                </a:solidFill>
                <a:effectLst/>
                <a:ea typeface="Calibri" panose="020F0502020204030204" pitchFamily="34" charset="0"/>
                <a:cs typeface="Calibri" panose="020F0502020204030204" pitchFamily="34" charset="0"/>
              </a:rPr>
              <a:t>pancreatopathy</a:t>
            </a:r>
            <a:endParaRPr lang="en-US" b="0" i="0" dirty="0">
              <a:solidFill>
                <a:srgbClr val="383636"/>
              </a:solidFill>
              <a:effectLst/>
              <a:ea typeface="Calibri" panose="020F0502020204030204" pitchFamily="34" charset="0"/>
              <a:cs typeface="Calibri" panose="020F0502020204030204" pitchFamily="34" charset="0"/>
            </a:endParaRPr>
          </a:p>
          <a:p>
            <a:pPr lvl="1"/>
            <a:r>
              <a:rPr lang="en-US" b="0" i="0" dirty="0">
                <a:solidFill>
                  <a:srgbClr val="383636"/>
                </a:solidFill>
                <a:effectLst/>
                <a:ea typeface="Calibri" panose="020F0502020204030204" pitchFamily="34" charset="0"/>
                <a:cs typeface="Calibri" panose="020F0502020204030204" pitchFamily="34" charset="0"/>
              </a:rPr>
              <a:t>rare genetic disorders, and idiopathic  </a:t>
            </a:r>
            <a:endParaRPr lang="en-US" dirty="0"/>
          </a:p>
        </p:txBody>
      </p:sp>
      <p:pic>
        <p:nvPicPr>
          <p:cNvPr id="6" name="Picture 5">
            <a:extLst>
              <a:ext uri="{FF2B5EF4-FFF2-40B4-BE49-F238E27FC236}">
                <a16:creationId xmlns:a16="http://schemas.microsoft.com/office/drawing/2014/main" id="{5C2B8AB4-D28E-7FE7-BCEB-7ECC9BFECBEF}"/>
              </a:ext>
            </a:extLst>
          </p:cNvPr>
          <p:cNvPicPr>
            <a:picLocks noChangeAspect="1"/>
          </p:cNvPicPr>
          <p:nvPr/>
        </p:nvPicPr>
        <p:blipFill>
          <a:blip r:embed="rId2"/>
          <a:stretch>
            <a:fillRect/>
          </a:stretch>
        </p:blipFill>
        <p:spPr>
          <a:xfrm>
            <a:off x="5029200" y="6153912"/>
            <a:ext cx="3581400" cy="450233"/>
          </a:xfrm>
          <a:prstGeom prst="rect">
            <a:avLst/>
          </a:prstGeom>
        </p:spPr>
      </p:pic>
    </p:spTree>
    <p:extLst>
      <p:ext uri="{BB962C8B-B14F-4D97-AF65-F5344CB8AC3E}">
        <p14:creationId xmlns:p14="http://schemas.microsoft.com/office/powerpoint/2010/main" val="108066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77446ACA-86C6-B431-48AF-0DB1C98D8693}"/>
              </a:ext>
            </a:extLst>
          </p:cNvPr>
          <p:cNvPicPr>
            <a:picLocks noChangeAspect="1"/>
          </p:cNvPicPr>
          <p:nvPr/>
        </p:nvPicPr>
        <p:blipFill>
          <a:blip r:embed="rId2"/>
          <a:stretch>
            <a:fillRect/>
          </a:stretch>
        </p:blipFill>
        <p:spPr>
          <a:xfrm>
            <a:off x="4953000" y="1104181"/>
            <a:ext cx="4041775" cy="2984570"/>
          </a:xfrm>
          <a:prstGeom prst="rect">
            <a:avLst/>
          </a:prstGeom>
        </p:spPr>
      </p:pic>
      <p:sp>
        <p:nvSpPr>
          <p:cNvPr id="2" name="Title 1">
            <a:extLst>
              <a:ext uri="{FF2B5EF4-FFF2-40B4-BE49-F238E27FC236}">
                <a16:creationId xmlns:a16="http://schemas.microsoft.com/office/drawing/2014/main" id="{F3885814-D044-B28E-F0A9-F403124D7ED9}"/>
              </a:ext>
            </a:extLst>
          </p:cNvPr>
          <p:cNvSpPr>
            <a:spLocks noGrp="1"/>
          </p:cNvSpPr>
          <p:nvPr>
            <p:ph type="title"/>
          </p:nvPr>
        </p:nvSpPr>
        <p:spPr/>
        <p:txBody>
          <a:bodyPr/>
          <a:lstStyle/>
          <a:p>
            <a:r>
              <a:rPr lang="en-US" dirty="0"/>
              <a:t>Pancreatitis</a:t>
            </a:r>
          </a:p>
        </p:txBody>
      </p:sp>
      <p:sp>
        <p:nvSpPr>
          <p:cNvPr id="3" name="Content Placeholder 2">
            <a:extLst>
              <a:ext uri="{FF2B5EF4-FFF2-40B4-BE49-F238E27FC236}">
                <a16:creationId xmlns:a16="http://schemas.microsoft.com/office/drawing/2014/main" id="{21363BA2-4B18-80FD-BBCB-D273645E7B5C}"/>
              </a:ext>
            </a:extLst>
          </p:cNvPr>
          <p:cNvSpPr>
            <a:spLocks noGrp="1"/>
          </p:cNvSpPr>
          <p:nvPr>
            <p:ph sz="quarter" idx="1"/>
          </p:nvPr>
        </p:nvSpPr>
        <p:spPr>
          <a:xfrm>
            <a:off x="457200" y="1219200"/>
            <a:ext cx="4953000" cy="5638800"/>
          </a:xfrm>
        </p:spPr>
        <p:txBody>
          <a:bodyPr>
            <a:normAutofit fontScale="85000" lnSpcReduction="20000"/>
          </a:bodyPr>
          <a:lstStyle/>
          <a:p>
            <a:pPr>
              <a:lnSpc>
                <a:spcPct val="120000"/>
              </a:lnSpc>
            </a:pPr>
            <a:r>
              <a:rPr lang="en-US" dirty="0"/>
              <a:t>Pancreatitis caused by digestion of the organ from pancreatic enzymes normally carried to the SI through pancreatic duct.</a:t>
            </a:r>
          </a:p>
          <a:p>
            <a:pPr>
              <a:lnSpc>
                <a:spcPct val="120000"/>
              </a:lnSpc>
            </a:pPr>
            <a:r>
              <a:rPr lang="en-US" dirty="0"/>
              <a:t>Detected through elevated Amylase levels &amp; pain</a:t>
            </a:r>
          </a:p>
          <a:p>
            <a:pPr>
              <a:lnSpc>
                <a:spcPct val="120000"/>
              </a:lnSpc>
            </a:pPr>
            <a:r>
              <a:rPr lang="en-US" dirty="0"/>
              <a:t>Causes: </a:t>
            </a:r>
          </a:p>
          <a:p>
            <a:pPr lvl="1">
              <a:lnSpc>
                <a:spcPct val="120000"/>
              </a:lnSpc>
            </a:pPr>
            <a:r>
              <a:rPr lang="en-US" dirty="0"/>
              <a:t>HIV meds and other meds</a:t>
            </a:r>
          </a:p>
          <a:p>
            <a:pPr lvl="1">
              <a:lnSpc>
                <a:spcPct val="120000"/>
              </a:lnSpc>
            </a:pPr>
            <a:r>
              <a:rPr lang="en-US" dirty="0"/>
              <a:t>Alcohol ingestion</a:t>
            </a:r>
          </a:p>
          <a:p>
            <a:pPr lvl="1">
              <a:lnSpc>
                <a:spcPct val="120000"/>
              </a:lnSpc>
            </a:pPr>
            <a:r>
              <a:rPr lang="en-US" dirty="0"/>
              <a:t>Gallstones blocking pancreatic enzyme flow to small intestine</a:t>
            </a:r>
          </a:p>
          <a:p>
            <a:pPr lvl="1">
              <a:lnSpc>
                <a:spcPct val="120000"/>
              </a:lnSpc>
            </a:pPr>
            <a:r>
              <a:rPr lang="en-US" dirty="0"/>
              <a:t>Elevated triglycerides</a:t>
            </a:r>
          </a:p>
          <a:p>
            <a:pPr lvl="1">
              <a:lnSpc>
                <a:spcPct val="120000"/>
              </a:lnSpc>
            </a:pPr>
            <a:r>
              <a:rPr lang="en-US" dirty="0"/>
              <a:t>Cancer, injury and other</a:t>
            </a:r>
          </a:p>
        </p:txBody>
      </p:sp>
    </p:spTree>
    <p:extLst>
      <p:ext uri="{BB962C8B-B14F-4D97-AF65-F5344CB8AC3E}">
        <p14:creationId xmlns:p14="http://schemas.microsoft.com/office/powerpoint/2010/main" val="412820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ACBE95-27FC-40EC-AB1A-7B4A0FDE5EAD}"/>
              </a:ext>
            </a:extLst>
          </p:cNvPr>
          <p:cNvPicPr>
            <a:picLocks noChangeAspect="1"/>
          </p:cNvPicPr>
          <p:nvPr/>
        </p:nvPicPr>
        <p:blipFill>
          <a:blip r:embed="rId2"/>
          <a:stretch>
            <a:fillRect/>
          </a:stretch>
        </p:blipFill>
        <p:spPr>
          <a:xfrm>
            <a:off x="6168661" y="1371600"/>
            <a:ext cx="2549769" cy="2155474"/>
          </a:xfrm>
          <a:prstGeom prst="rect">
            <a:avLst/>
          </a:prstGeom>
        </p:spPr>
      </p:pic>
      <p:sp>
        <p:nvSpPr>
          <p:cNvPr id="2" name="Title 1"/>
          <p:cNvSpPr>
            <a:spLocks noGrp="1"/>
          </p:cNvSpPr>
          <p:nvPr>
            <p:ph type="title"/>
          </p:nvPr>
        </p:nvSpPr>
        <p:spPr/>
        <p:txBody>
          <a:bodyPr/>
          <a:lstStyle/>
          <a:p>
            <a:r>
              <a:rPr lang="en-US" dirty="0"/>
              <a:t>Pancreatitis</a:t>
            </a:r>
          </a:p>
        </p:txBody>
      </p:sp>
      <p:sp>
        <p:nvSpPr>
          <p:cNvPr id="3" name="Content Placeholder 2"/>
          <p:cNvSpPr>
            <a:spLocks noGrp="1"/>
          </p:cNvSpPr>
          <p:nvPr>
            <p:ph sz="quarter" idx="1"/>
          </p:nvPr>
        </p:nvSpPr>
        <p:spPr>
          <a:xfrm>
            <a:off x="457200" y="1219200"/>
            <a:ext cx="5867400" cy="5562600"/>
          </a:xfrm>
        </p:spPr>
        <p:txBody>
          <a:bodyPr>
            <a:normAutofit fontScale="85000" lnSpcReduction="20000"/>
          </a:bodyPr>
          <a:lstStyle/>
          <a:p>
            <a:pPr>
              <a:lnSpc>
                <a:spcPct val="120000"/>
              </a:lnSpc>
            </a:pPr>
            <a:r>
              <a:rPr lang="en-US" dirty="0"/>
              <a:t>People with diabetes 2xs risk of acute pancreatitis</a:t>
            </a:r>
          </a:p>
          <a:p>
            <a:pPr>
              <a:lnSpc>
                <a:spcPct val="120000"/>
              </a:lnSpc>
            </a:pPr>
            <a:r>
              <a:rPr lang="en-US" dirty="0"/>
              <a:t>After episode of pancreatitis, one third of people will get prediabetes or diabetes</a:t>
            </a:r>
          </a:p>
          <a:p>
            <a:pPr lvl="1">
              <a:lnSpc>
                <a:spcPct val="120000"/>
              </a:lnSpc>
            </a:pPr>
            <a:r>
              <a:rPr lang="en-US" b="0" i="0" dirty="0">
                <a:solidFill>
                  <a:srgbClr val="555555"/>
                </a:solidFill>
                <a:effectLst/>
                <a:latin typeface="__Roboto_22b3a9"/>
              </a:rPr>
              <a:t>About 25% to 80% of people with chronic pancreatitis develop Type 3c diabetes.</a:t>
            </a:r>
            <a:endParaRPr lang="en-US" dirty="0"/>
          </a:p>
          <a:p>
            <a:pPr>
              <a:lnSpc>
                <a:spcPct val="120000"/>
              </a:lnSpc>
            </a:pPr>
            <a:r>
              <a:rPr lang="en-US" dirty="0"/>
              <a:t> Pancreatitis is an exocrine dysfunction:</a:t>
            </a:r>
          </a:p>
          <a:p>
            <a:pPr lvl="1">
              <a:lnSpc>
                <a:spcPct val="120000"/>
              </a:lnSpc>
            </a:pPr>
            <a:r>
              <a:rPr lang="en-US" dirty="0"/>
              <a:t>Disrupts global architecture or physiology of pancreas</a:t>
            </a:r>
          </a:p>
          <a:p>
            <a:pPr lvl="1">
              <a:lnSpc>
                <a:spcPct val="120000"/>
              </a:lnSpc>
            </a:pPr>
            <a:r>
              <a:rPr lang="en-US" dirty="0"/>
              <a:t>Results in both exocrine and endocrine dysfunction.</a:t>
            </a:r>
          </a:p>
          <a:p>
            <a:endParaRPr lang="en-US" dirty="0"/>
          </a:p>
        </p:txBody>
      </p:sp>
      <p:pic>
        <p:nvPicPr>
          <p:cNvPr id="5" name="Picture 4">
            <a:extLst>
              <a:ext uri="{FF2B5EF4-FFF2-40B4-BE49-F238E27FC236}">
                <a16:creationId xmlns:a16="http://schemas.microsoft.com/office/drawing/2014/main" id="{A5E1C735-6E2B-C3EE-9B9E-5E0CCB4ECC3A}"/>
              </a:ext>
            </a:extLst>
          </p:cNvPr>
          <p:cNvPicPr>
            <a:picLocks noChangeAspect="1"/>
          </p:cNvPicPr>
          <p:nvPr/>
        </p:nvPicPr>
        <p:blipFill>
          <a:blip r:embed="rId3"/>
          <a:stretch>
            <a:fillRect/>
          </a:stretch>
        </p:blipFill>
        <p:spPr>
          <a:xfrm>
            <a:off x="5334000" y="6331567"/>
            <a:ext cx="3581400" cy="450233"/>
          </a:xfrm>
          <a:prstGeom prst="rect">
            <a:avLst/>
          </a:prstGeom>
        </p:spPr>
      </p:pic>
    </p:spTree>
    <p:extLst>
      <p:ext uri="{BB962C8B-B14F-4D97-AF65-F5344CB8AC3E}">
        <p14:creationId xmlns:p14="http://schemas.microsoft.com/office/powerpoint/2010/main" val="419066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334816-EC32-80FB-DC97-D743111475A3}"/>
              </a:ext>
            </a:extLst>
          </p:cNvPr>
          <p:cNvSpPr>
            <a:spLocks noGrp="1"/>
          </p:cNvSpPr>
          <p:nvPr>
            <p:ph type="title"/>
          </p:nvPr>
        </p:nvSpPr>
        <p:spPr>
          <a:xfrm>
            <a:off x="457200" y="228600"/>
            <a:ext cx="8229600" cy="914400"/>
          </a:xfrm>
        </p:spPr>
        <p:txBody>
          <a:bodyPr anchor="b">
            <a:normAutofit/>
          </a:bodyPr>
          <a:lstStyle/>
          <a:p>
            <a:r>
              <a:rPr lang="en-US" dirty="0"/>
              <a:t>Exocrine Pancreatic Insufficiency</a:t>
            </a:r>
          </a:p>
        </p:txBody>
      </p:sp>
      <p:sp>
        <p:nvSpPr>
          <p:cNvPr id="6" name="Content Placeholder 5">
            <a:extLst>
              <a:ext uri="{FF2B5EF4-FFF2-40B4-BE49-F238E27FC236}">
                <a16:creationId xmlns:a16="http://schemas.microsoft.com/office/drawing/2014/main" id="{9E07E775-340C-182B-0260-260BA47EB327}"/>
              </a:ext>
            </a:extLst>
          </p:cNvPr>
          <p:cNvSpPr>
            <a:spLocks noGrp="1"/>
          </p:cNvSpPr>
          <p:nvPr>
            <p:ph sz="quarter" idx="1"/>
          </p:nvPr>
        </p:nvSpPr>
        <p:spPr>
          <a:xfrm>
            <a:off x="457200" y="1219200"/>
            <a:ext cx="4495800" cy="5334000"/>
          </a:xfrm>
        </p:spPr>
        <p:txBody>
          <a:bodyPr>
            <a:normAutofit fontScale="85000" lnSpcReduction="20000"/>
          </a:bodyPr>
          <a:lstStyle/>
          <a:p>
            <a:pPr>
              <a:lnSpc>
                <a:spcPct val="110000"/>
              </a:lnSpc>
            </a:pPr>
            <a:r>
              <a:rPr lang="en-US" dirty="0"/>
              <a:t>Fatty stools</a:t>
            </a:r>
          </a:p>
          <a:p>
            <a:pPr>
              <a:lnSpc>
                <a:spcPct val="110000"/>
              </a:lnSpc>
            </a:pPr>
            <a:r>
              <a:rPr lang="en-US" dirty="0"/>
              <a:t>Abdominal pain especially after high fat meals</a:t>
            </a:r>
          </a:p>
          <a:p>
            <a:pPr>
              <a:lnSpc>
                <a:spcPct val="110000"/>
              </a:lnSpc>
            </a:pPr>
            <a:r>
              <a:rPr lang="en-US" dirty="0"/>
              <a:t>Can happen with both type 1 &amp; 2 diabetes</a:t>
            </a:r>
          </a:p>
          <a:p>
            <a:pPr>
              <a:lnSpc>
                <a:spcPct val="110000"/>
              </a:lnSpc>
            </a:pPr>
            <a:r>
              <a:rPr lang="en-US" dirty="0"/>
              <a:t>May need to take fat soluble vitamins, enzymes</a:t>
            </a:r>
          </a:p>
          <a:p>
            <a:pPr>
              <a:lnSpc>
                <a:spcPct val="110000"/>
              </a:lnSpc>
            </a:pPr>
            <a:r>
              <a:rPr lang="en-US" dirty="0"/>
              <a:t>Avoid smoking, excess alcohol to protect pancreas.</a:t>
            </a:r>
          </a:p>
          <a:p>
            <a:pPr>
              <a:lnSpc>
                <a:spcPct val="110000"/>
              </a:lnSpc>
            </a:pPr>
            <a:r>
              <a:rPr lang="en-US" dirty="0"/>
              <a:t>Cystic fibrosis</a:t>
            </a:r>
          </a:p>
          <a:p>
            <a:pPr>
              <a:lnSpc>
                <a:spcPct val="110000"/>
              </a:lnSpc>
            </a:pPr>
            <a:r>
              <a:rPr lang="en-US" dirty="0"/>
              <a:t>Often associated with Type 3c diabetes</a:t>
            </a:r>
          </a:p>
        </p:txBody>
      </p:sp>
      <p:pic>
        <p:nvPicPr>
          <p:cNvPr id="4" name="Picture 3" descr="Cupcake with blue icing">
            <a:extLst>
              <a:ext uri="{FF2B5EF4-FFF2-40B4-BE49-F238E27FC236}">
                <a16:creationId xmlns:a16="http://schemas.microsoft.com/office/drawing/2014/main" id="{142E9F23-77B2-6CFA-87A0-EB0CE52BD7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088" r="18275" b="-3"/>
          <a:stretch/>
        </p:blipFill>
        <p:spPr>
          <a:xfrm>
            <a:off x="5410200" y="1219200"/>
            <a:ext cx="3432048" cy="4193000"/>
          </a:xfrm>
          <a:prstGeom prst="rect">
            <a:avLst/>
          </a:prstGeom>
          <a:noFill/>
        </p:spPr>
      </p:pic>
      <p:pic>
        <p:nvPicPr>
          <p:cNvPr id="2" name="Picture 1">
            <a:extLst>
              <a:ext uri="{FF2B5EF4-FFF2-40B4-BE49-F238E27FC236}">
                <a16:creationId xmlns:a16="http://schemas.microsoft.com/office/drawing/2014/main" id="{6375B8E2-5D03-01DC-0E3A-1D1C75FCFD44}"/>
              </a:ext>
            </a:extLst>
          </p:cNvPr>
          <p:cNvPicPr>
            <a:picLocks noChangeAspect="1"/>
          </p:cNvPicPr>
          <p:nvPr/>
        </p:nvPicPr>
        <p:blipFill>
          <a:blip r:embed="rId3"/>
          <a:stretch>
            <a:fillRect/>
          </a:stretch>
        </p:blipFill>
        <p:spPr>
          <a:xfrm>
            <a:off x="5029200" y="6153912"/>
            <a:ext cx="3581400" cy="450233"/>
          </a:xfrm>
          <a:prstGeom prst="rect">
            <a:avLst/>
          </a:prstGeom>
        </p:spPr>
      </p:pic>
    </p:spTree>
    <p:extLst>
      <p:ext uri="{BB962C8B-B14F-4D97-AF65-F5344CB8AC3E}">
        <p14:creationId xmlns:p14="http://schemas.microsoft.com/office/powerpoint/2010/main" val="169806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15266A4E-2920-3902-6B89-31A461231941}"/>
              </a:ext>
            </a:extLst>
          </p:cNvPr>
          <p:cNvSpPr>
            <a:spLocks noGrp="1" noChangeArrowheads="1"/>
          </p:cNvSpPr>
          <p:nvPr>
            <p:ph type="title"/>
          </p:nvPr>
        </p:nvSpPr>
        <p:spPr>
          <a:xfrm>
            <a:off x="457199" y="152400"/>
            <a:ext cx="8406677" cy="990600"/>
          </a:xfrm>
        </p:spPr>
        <p:txBody>
          <a:bodyPr>
            <a:noAutofit/>
          </a:bodyPr>
          <a:lstStyle/>
          <a:p>
            <a:pPr eaLnBrk="1" hangingPunct="1"/>
            <a:r>
              <a:rPr lang="en-US" altLang="en-US" sz="3600" dirty="0"/>
              <a:t>Learning Objectives Exploring the GI Tract</a:t>
            </a:r>
          </a:p>
        </p:txBody>
      </p:sp>
      <p:sp>
        <p:nvSpPr>
          <p:cNvPr id="11267" name="Content Placeholder 2">
            <a:extLst>
              <a:ext uri="{FF2B5EF4-FFF2-40B4-BE49-F238E27FC236}">
                <a16:creationId xmlns:a16="http://schemas.microsoft.com/office/drawing/2014/main" id="{FB13D8F7-6A09-4336-A8D7-21E22AC64322}"/>
              </a:ext>
            </a:extLst>
          </p:cNvPr>
          <p:cNvSpPr>
            <a:spLocks noGrp="1" noChangeArrowheads="1"/>
          </p:cNvSpPr>
          <p:nvPr>
            <p:ph idx="1"/>
          </p:nvPr>
        </p:nvSpPr>
        <p:spPr>
          <a:xfrm>
            <a:off x="457200" y="1219200"/>
            <a:ext cx="5029200" cy="5638800"/>
          </a:xfrm>
        </p:spPr>
        <p:txBody>
          <a:bodyPr>
            <a:normAutofit fontScale="92500" lnSpcReduction="20000"/>
          </a:bodyPr>
          <a:lstStyle/>
          <a:p>
            <a:pPr marL="342900" indent="-342900">
              <a:lnSpc>
                <a:spcPct val="110000"/>
              </a:lnSpc>
              <a:spcBef>
                <a:spcPts val="0"/>
              </a:spcBef>
              <a:spcAft>
                <a:spcPts val="480"/>
              </a:spcAft>
              <a:tabLst>
                <a:tab pos="457200" algn="l"/>
              </a:tabLst>
              <a:defRPr/>
            </a:pPr>
            <a:r>
              <a:rPr lang="en-US" sz="2800" kern="100" dirty="0">
                <a:ea typeface="Calibri" panose="020F0502020204030204" pitchFamily="34" charset="0"/>
                <a:cs typeface="Calibri" panose="020F0502020204030204" pitchFamily="34" charset="0"/>
              </a:rPr>
              <a:t>Explain the links between diabetes and oral disease.</a:t>
            </a:r>
            <a:endParaRPr lang="en-US" sz="2800" kern="100" dirty="0">
              <a:effectLst/>
              <a:ea typeface="Calibri" panose="020F0502020204030204" pitchFamily="34" charset="0"/>
              <a:cs typeface="Calibri" panose="020F0502020204030204" pitchFamily="34" charset="0"/>
            </a:endParaRPr>
          </a:p>
          <a:p>
            <a:pPr marL="342900" indent="-342900">
              <a:lnSpc>
                <a:spcPct val="110000"/>
              </a:lnSpc>
              <a:spcBef>
                <a:spcPts val="0"/>
              </a:spcBef>
              <a:spcAft>
                <a:spcPts val="480"/>
              </a:spcAft>
              <a:tabLst>
                <a:tab pos="457200" algn="l"/>
              </a:tabLst>
              <a:defRPr/>
            </a:pPr>
            <a:r>
              <a:rPr lang="en-US" sz="2800" kern="100" dirty="0">
                <a:effectLst/>
                <a:ea typeface="Calibri" panose="020F0502020204030204" pitchFamily="34" charset="0"/>
                <a:cs typeface="Calibri" panose="020F0502020204030204" pitchFamily="34" charset="0"/>
              </a:rPr>
              <a:t>Explore the co-relationship between hyperglycemia and the gastrointestinal system.</a:t>
            </a:r>
          </a:p>
          <a:p>
            <a:pPr marL="342900" marR="0" lvl="0" indent="-342900">
              <a:lnSpc>
                <a:spcPct val="110000"/>
              </a:lnSpc>
              <a:spcBef>
                <a:spcPts val="0"/>
              </a:spcBef>
              <a:spcAft>
                <a:spcPts val="480"/>
              </a:spcAft>
              <a:tabLst>
                <a:tab pos="457200" algn="l"/>
              </a:tabLst>
            </a:pPr>
            <a:r>
              <a:rPr lang="en-US" sz="2800" kern="100" dirty="0">
                <a:effectLst/>
                <a:ea typeface="Calibri" panose="020F0502020204030204" pitchFamily="34" charset="0"/>
                <a:cs typeface="Calibri" panose="020F0502020204030204" pitchFamily="34" charset="0"/>
              </a:rPr>
              <a:t>Describe the pancreatic </a:t>
            </a:r>
            <a:r>
              <a:rPr lang="en-US" sz="2800" kern="100" dirty="0">
                <a:ea typeface="Calibri" panose="020F0502020204030204" pitchFamily="34" charset="0"/>
                <a:cs typeface="Calibri" panose="020F0502020204030204" pitchFamily="34" charset="0"/>
              </a:rPr>
              <a:t>exocrine </a:t>
            </a:r>
            <a:r>
              <a:rPr lang="en-US" sz="2800" kern="100" dirty="0">
                <a:effectLst/>
                <a:ea typeface="Calibri" panose="020F0502020204030204" pitchFamily="34" charset="0"/>
                <a:cs typeface="Calibri" panose="020F0502020204030204" pitchFamily="34" charset="0"/>
              </a:rPr>
              <a:t>dysfunction in </a:t>
            </a:r>
            <a:r>
              <a:rPr lang="en-US" sz="2800" kern="100" dirty="0">
                <a:ea typeface="Calibri" panose="020F0502020204030204" pitchFamily="34" charset="0"/>
                <a:cs typeface="Calibri" panose="020F0502020204030204" pitchFamily="34" charset="0"/>
              </a:rPr>
              <a:t>diabetes.</a:t>
            </a:r>
            <a:endParaRPr lang="en-US" sz="2800" kern="100" dirty="0">
              <a:effectLst/>
              <a:ea typeface="Calibri" panose="020F0502020204030204" pitchFamily="34" charset="0"/>
              <a:cs typeface="Calibri" panose="020F0502020204030204" pitchFamily="34" charset="0"/>
            </a:endParaRPr>
          </a:p>
          <a:p>
            <a:pPr marL="342900" marR="0" lvl="0" indent="-342900">
              <a:lnSpc>
                <a:spcPct val="110000"/>
              </a:lnSpc>
              <a:spcBef>
                <a:spcPts val="0"/>
              </a:spcBef>
              <a:spcAft>
                <a:spcPts val="480"/>
              </a:spcAft>
              <a:tabLst>
                <a:tab pos="457200" algn="l"/>
              </a:tabLst>
            </a:pPr>
            <a:r>
              <a:rPr lang="en-US" sz="2800" kern="100" dirty="0">
                <a:effectLst/>
                <a:ea typeface="Calibri" panose="020F0502020204030204" pitchFamily="34" charset="0"/>
                <a:cs typeface="Calibri" panose="020F0502020204030204" pitchFamily="34" charset="0"/>
              </a:rPr>
              <a:t>List </a:t>
            </a:r>
            <a:r>
              <a:rPr lang="en-US" sz="2800" kern="100" dirty="0">
                <a:ea typeface="Calibri" panose="020F0502020204030204" pitchFamily="34" charset="0"/>
                <a:cs typeface="Calibri" panose="020F0502020204030204" pitchFamily="34" charset="0"/>
              </a:rPr>
              <a:t>new nomenclature and </a:t>
            </a:r>
            <a:r>
              <a:rPr lang="en-US" sz="2800" kern="100" dirty="0">
                <a:effectLst/>
                <a:ea typeface="Calibri" panose="020F0502020204030204" pitchFamily="34" charset="0"/>
                <a:cs typeface="Calibri" panose="020F0502020204030204" pitchFamily="34" charset="0"/>
              </a:rPr>
              <a:t>screening guidelines for liver disease.</a:t>
            </a:r>
          </a:p>
          <a:p>
            <a:pPr marL="342900" marR="0" lvl="0" indent="-342900">
              <a:lnSpc>
                <a:spcPct val="110000"/>
              </a:lnSpc>
              <a:spcBef>
                <a:spcPts val="0"/>
              </a:spcBef>
              <a:spcAft>
                <a:spcPts val="480"/>
              </a:spcAft>
              <a:tabLst>
                <a:tab pos="457200" algn="l"/>
              </a:tabLst>
            </a:pPr>
            <a:r>
              <a:rPr lang="en-US" sz="2800" kern="100" dirty="0">
                <a:effectLst/>
                <a:ea typeface="Calibri" panose="020F0502020204030204" pitchFamily="34" charset="0"/>
                <a:cs typeface="Calibri" panose="020F0502020204030204" pitchFamily="34" charset="0"/>
              </a:rPr>
              <a:t>Discuss the endocrine function of the intestine and the importance of a healthy microbiome.</a:t>
            </a:r>
          </a:p>
          <a:p>
            <a:pPr marL="342900" marR="0" lvl="0" indent="-342900">
              <a:lnSpc>
                <a:spcPct val="110000"/>
              </a:lnSpc>
              <a:spcBef>
                <a:spcPts val="0"/>
              </a:spcBef>
              <a:spcAft>
                <a:spcPts val="480"/>
              </a:spcAft>
              <a:tabLst>
                <a:tab pos="457200" algn="l"/>
              </a:tabLst>
            </a:pPr>
            <a:r>
              <a:rPr lang="en-US" sz="2800" kern="100" dirty="0">
                <a:effectLst/>
                <a:ea typeface="Calibri" panose="020F0502020204030204" pitchFamily="34" charset="0"/>
                <a:cs typeface="Calibri" panose="020F0502020204030204" pitchFamily="34" charset="0"/>
              </a:rPr>
              <a:t>Enjoy a state of WONDER.</a:t>
            </a:r>
          </a:p>
        </p:txBody>
      </p:sp>
      <p:pic>
        <p:nvPicPr>
          <p:cNvPr id="2" name="Picture 1">
            <a:extLst>
              <a:ext uri="{FF2B5EF4-FFF2-40B4-BE49-F238E27FC236}">
                <a16:creationId xmlns:a16="http://schemas.microsoft.com/office/drawing/2014/main" id="{E59A6179-08AC-B264-2BCD-E31D516346AC}"/>
              </a:ext>
            </a:extLst>
          </p:cNvPr>
          <p:cNvPicPr>
            <a:picLocks noChangeAspect="1"/>
          </p:cNvPicPr>
          <p:nvPr/>
        </p:nvPicPr>
        <p:blipFill>
          <a:blip r:embed="rId2"/>
          <a:stretch>
            <a:fillRect/>
          </a:stretch>
        </p:blipFill>
        <p:spPr>
          <a:xfrm>
            <a:off x="5486400" y="1221288"/>
            <a:ext cx="3377477" cy="4499238"/>
          </a:xfrm>
          <a:prstGeom prst="rect">
            <a:avLst/>
          </a:prstGeom>
        </p:spPr>
      </p:pic>
    </p:spTree>
    <p:extLst>
      <p:ext uri="{BB962C8B-B14F-4D97-AF65-F5344CB8AC3E}">
        <p14:creationId xmlns:p14="http://schemas.microsoft.com/office/powerpoint/2010/main" val="483599261"/>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ECC57-14F2-AA97-C9E2-0713F0431505}"/>
              </a:ext>
            </a:extLst>
          </p:cNvPr>
          <p:cNvSpPr>
            <a:spLocks noGrp="1"/>
          </p:cNvSpPr>
          <p:nvPr>
            <p:ph type="title"/>
          </p:nvPr>
        </p:nvSpPr>
        <p:spPr/>
        <p:txBody>
          <a:bodyPr/>
          <a:lstStyle/>
          <a:p>
            <a:r>
              <a:rPr lang="en-US" dirty="0"/>
              <a:t>Pancreas Cancer</a:t>
            </a:r>
          </a:p>
        </p:txBody>
      </p:sp>
      <p:pic>
        <p:nvPicPr>
          <p:cNvPr id="5" name="Content Placeholder 4">
            <a:extLst>
              <a:ext uri="{FF2B5EF4-FFF2-40B4-BE49-F238E27FC236}">
                <a16:creationId xmlns:a16="http://schemas.microsoft.com/office/drawing/2014/main" id="{709C564B-C36E-C6CE-ED18-28A75153610C}"/>
              </a:ext>
            </a:extLst>
          </p:cNvPr>
          <p:cNvPicPr>
            <a:picLocks noGrp="1" noChangeAspect="1"/>
          </p:cNvPicPr>
          <p:nvPr>
            <p:ph sz="quarter" idx="1"/>
          </p:nvPr>
        </p:nvPicPr>
        <p:blipFill>
          <a:blip r:embed="rId2"/>
          <a:stretch>
            <a:fillRect/>
          </a:stretch>
        </p:blipFill>
        <p:spPr>
          <a:xfrm>
            <a:off x="473015" y="152400"/>
            <a:ext cx="8366185" cy="4447846"/>
          </a:xfrm>
        </p:spPr>
      </p:pic>
      <p:sp>
        <p:nvSpPr>
          <p:cNvPr id="7" name="TextBox 6">
            <a:extLst>
              <a:ext uri="{FF2B5EF4-FFF2-40B4-BE49-F238E27FC236}">
                <a16:creationId xmlns:a16="http://schemas.microsoft.com/office/drawing/2014/main" id="{A63305F5-0949-CE10-2862-B1555AA07B8C}"/>
              </a:ext>
            </a:extLst>
          </p:cNvPr>
          <p:cNvSpPr txBox="1"/>
          <p:nvPr/>
        </p:nvSpPr>
        <p:spPr>
          <a:xfrm>
            <a:off x="6248400" y="6202905"/>
            <a:ext cx="4572000" cy="461665"/>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cs typeface="Calibri" panose="020F0502020204030204" pitchFamily="34" charset="0"/>
              </a:rPr>
              <a:t>https://pancan.org/</a:t>
            </a:r>
          </a:p>
        </p:txBody>
      </p:sp>
      <p:sp>
        <p:nvSpPr>
          <p:cNvPr id="9" name="TextBox 8">
            <a:extLst>
              <a:ext uri="{FF2B5EF4-FFF2-40B4-BE49-F238E27FC236}">
                <a16:creationId xmlns:a16="http://schemas.microsoft.com/office/drawing/2014/main" id="{66BABEED-CBD2-EAB6-8A1A-8630DA637F79}"/>
              </a:ext>
            </a:extLst>
          </p:cNvPr>
          <p:cNvSpPr txBox="1"/>
          <p:nvPr/>
        </p:nvSpPr>
        <p:spPr>
          <a:xfrm>
            <a:off x="473015" y="4662911"/>
            <a:ext cx="8534400" cy="1477328"/>
          </a:xfrm>
          <a:prstGeom prst="rect">
            <a:avLst/>
          </a:prstGeom>
          <a:noFill/>
        </p:spPr>
        <p:txBody>
          <a:bodyPr wrap="square">
            <a:spAutoFit/>
          </a:bodyPr>
          <a:lstStyle/>
          <a:p>
            <a:pPr algn="l"/>
            <a:r>
              <a:rPr lang="en-US" sz="1800" b="1" i="0" dirty="0">
                <a:solidFill>
                  <a:srgbClr val="1A1A1A"/>
                </a:solidFill>
                <a:effectLst/>
                <a:latin typeface="Source Sans Pro" panose="020B0503030403020204" pitchFamily="34" charset="0"/>
              </a:rPr>
              <a:t>The American Cancer Society’s estimates for pancreatic cancer in </a:t>
            </a:r>
            <a:r>
              <a:rPr lang="en-US" sz="1800" b="1" dirty="0">
                <a:solidFill>
                  <a:srgbClr val="1A1A1A"/>
                </a:solidFill>
                <a:latin typeface="Source Sans Pro" panose="020B0503030403020204" pitchFamily="34" charset="0"/>
              </a:rPr>
              <a:t>U.S. </a:t>
            </a:r>
            <a:r>
              <a:rPr lang="en-US" sz="1800" b="1" i="0" dirty="0">
                <a:solidFill>
                  <a:srgbClr val="1A1A1A"/>
                </a:solidFill>
                <a:effectLst/>
                <a:latin typeface="Source Sans Pro" panose="020B0503030403020204" pitchFamily="34" charset="0"/>
              </a:rPr>
              <a:t>for 2023 are:</a:t>
            </a:r>
          </a:p>
          <a:p>
            <a:pPr algn="l">
              <a:buFont typeface="Arial" panose="020B0604020202020204" pitchFamily="34" charset="0"/>
              <a:buChar char="•"/>
            </a:pPr>
            <a:r>
              <a:rPr lang="en-US" sz="1800" b="0" i="0" dirty="0">
                <a:solidFill>
                  <a:srgbClr val="1A1A1A"/>
                </a:solidFill>
                <a:effectLst/>
                <a:latin typeface="Source Sans Pro" panose="020B0503030403020204" pitchFamily="34" charset="0"/>
              </a:rPr>
              <a:t> About 64,050 people will be diagnosed with pancreatic cancer.</a:t>
            </a:r>
          </a:p>
          <a:p>
            <a:pPr algn="l">
              <a:buFont typeface="Arial" panose="020B0604020202020204" pitchFamily="34" charset="0"/>
              <a:buChar char="•"/>
            </a:pPr>
            <a:r>
              <a:rPr lang="en-US" sz="1800" b="0" i="0" dirty="0">
                <a:solidFill>
                  <a:srgbClr val="1A1A1A"/>
                </a:solidFill>
                <a:effectLst/>
                <a:latin typeface="Source Sans Pro" panose="020B0503030403020204" pitchFamily="34" charset="0"/>
              </a:rPr>
              <a:t> About 50,550 people will die of pancreatic cancer.</a:t>
            </a:r>
          </a:p>
          <a:p>
            <a:pPr algn="l">
              <a:buFont typeface="Arial" panose="020B0604020202020204" pitchFamily="34" charset="0"/>
              <a:buChar char="•"/>
            </a:pPr>
            <a:r>
              <a:rPr lang="en-US" sz="1800" dirty="0">
                <a:solidFill>
                  <a:srgbClr val="1A1A1A"/>
                </a:solidFill>
                <a:latin typeface="Source Sans Pro" panose="020B0503030403020204" pitchFamily="34" charset="0"/>
              </a:rPr>
              <a:t> </a:t>
            </a:r>
            <a:r>
              <a:rPr lang="en-US" sz="1800" b="0" i="0" dirty="0">
                <a:solidFill>
                  <a:srgbClr val="1A1A1A"/>
                </a:solidFill>
                <a:effectLst/>
                <a:latin typeface="Source Sans Pro" panose="020B0503030403020204" pitchFamily="34" charset="0"/>
              </a:rPr>
              <a:t>Pancreatic cancer accounts for about 3% of all cancers in the US and about 7% of all cancer deaths.</a:t>
            </a:r>
          </a:p>
        </p:txBody>
      </p:sp>
    </p:spTree>
    <p:extLst>
      <p:ext uri="{BB962C8B-B14F-4D97-AF65-F5344CB8AC3E}">
        <p14:creationId xmlns:p14="http://schemas.microsoft.com/office/powerpoint/2010/main" val="79835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1A58C2-F454-305C-2AAC-F678868521A5}"/>
              </a:ext>
            </a:extLst>
          </p:cNvPr>
          <p:cNvPicPr>
            <a:picLocks noChangeAspect="1"/>
          </p:cNvPicPr>
          <p:nvPr/>
        </p:nvPicPr>
        <p:blipFill>
          <a:blip r:embed="rId2"/>
          <a:stretch>
            <a:fillRect/>
          </a:stretch>
        </p:blipFill>
        <p:spPr>
          <a:xfrm>
            <a:off x="198371" y="0"/>
            <a:ext cx="8747258" cy="6191646"/>
          </a:xfrm>
          <a:prstGeom prst="rect">
            <a:avLst/>
          </a:prstGeom>
        </p:spPr>
      </p:pic>
    </p:spTree>
    <p:extLst>
      <p:ext uri="{BB962C8B-B14F-4D97-AF65-F5344CB8AC3E}">
        <p14:creationId xmlns:p14="http://schemas.microsoft.com/office/powerpoint/2010/main" val="1840093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56A40-A2DD-14D8-67C6-D6039ED4194B}"/>
              </a:ext>
            </a:extLst>
          </p:cNvPr>
          <p:cNvSpPr>
            <a:spLocks noGrp="1"/>
          </p:cNvSpPr>
          <p:nvPr>
            <p:ph type="title"/>
          </p:nvPr>
        </p:nvSpPr>
        <p:spPr>
          <a:xfrm>
            <a:off x="533400" y="202350"/>
            <a:ext cx="8229600" cy="824443"/>
          </a:xfrm>
        </p:spPr>
        <p:txBody>
          <a:bodyPr>
            <a:normAutofit/>
          </a:bodyPr>
          <a:lstStyle/>
          <a:p>
            <a:r>
              <a:rPr lang="en-US" dirty="0"/>
              <a:t>Steatotic Liver Disease (SLD)</a:t>
            </a:r>
          </a:p>
        </p:txBody>
      </p:sp>
      <p:sp>
        <p:nvSpPr>
          <p:cNvPr id="3" name="Content Placeholder 2">
            <a:extLst>
              <a:ext uri="{FF2B5EF4-FFF2-40B4-BE49-F238E27FC236}">
                <a16:creationId xmlns:a16="http://schemas.microsoft.com/office/drawing/2014/main" id="{E49DEA41-AC74-B3D0-940F-FA9C492E1DBA}"/>
              </a:ext>
            </a:extLst>
          </p:cNvPr>
          <p:cNvSpPr>
            <a:spLocks noGrp="1"/>
          </p:cNvSpPr>
          <p:nvPr>
            <p:ph sz="quarter" idx="1"/>
          </p:nvPr>
        </p:nvSpPr>
        <p:spPr>
          <a:xfrm>
            <a:off x="553315" y="1570826"/>
            <a:ext cx="5147813" cy="4930644"/>
          </a:xfrm>
        </p:spPr>
        <p:txBody>
          <a:bodyPr>
            <a:noAutofit/>
          </a:bodyPr>
          <a:lstStyle/>
          <a:p>
            <a:pPr marL="274320" lvl="1" indent="0">
              <a:buNone/>
            </a:pPr>
            <a:r>
              <a:rPr lang="en-US" sz="2800" dirty="0">
                <a:solidFill>
                  <a:srgbClr val="383636"/>
                </a:solidFill>
                <a:ea typeface="Calibri" panose="020F0502020204030204" pitchFamily="34" charset="0"/>
                <a:cs typeface="Calibri" panose="020F0502020204030204" pitchFamily="34" charset="0"/>
              </a:rPr>
              <a:t>Adults with type 2 diabetes</a:t>
            </a:r>
            <a:r>
              <a:rPr lang="en-US" sz="2000" dirty="0">
                <a:solidFill>
                  <a:srgbClr val="383636"/>
                </a:solidFill>
                <a:ea typeface="Calibri" panose="020F0502020204030204" pitchFamily="34" charset="0"/>
                <a:cs typeface="Calibri" panose="020F0502020204030204" pitchFamily="34" charset="0"/>
              </a:rPr>
              <a:t>.</a:t>
            </a:r>
            <a:endParaRPr lang="en-US" sz="2000" dirty="0">
              <a:ea typeface="Calibri" panose="020F0502020204030204" pitchFamily="34" charset="0"/>
              <a:cs typeface="Calibri" panose="020F0502020204030204" pitchFamily="34" charset="0"/>
            </a:endParaRPr>
          </a:p>
          <a:p>
            <a:pPr lvl="1"/>
            <a:r>
              <a:rPr lang="en-US" sz="2400" dirty="0">
                <a:solidFill>
                  <a:srgbClr val="383636"/>
                </a:solidFill>
                <a:ea typeface="Calibri" panose="020F0502020204030204" pitchFamily="34" charset="0"/>
                <a:cs typeface="Calibri" panose="020F0502020204030204" pitchFamily="34" charset="0"/>
              </a:rPr>
              <a:t>MASLD is prevalent in &gt;70%</a:t>
            </a:r>
          </a:p>
          <a:p>
            <a:pPr lvl="2"/>
            <a:r>
              <a:rPr lang="en-US" sz="2400" dirty="0">
                <a:solidFill>
                  <a:srgbClr val="383636"/>
                </a:solidFill>
                <a:ea typeface="Calibri" panose="020F0502020204030204" pitchFamily="34" charset="0"/>
                <a:cs typeface="Calibri" panose="020F0502020204030204" pitchFamily="34" charset="0"/>
              </a:rPr>
              <a:t>Of those 50% have NASH*</a:t>
            </a:r>
          </a:p>
          <a:p>
            <a:pPr lvl="1"/>
            <a:r>
              <a:rPr lang="en-US" sz="2400" dirty="0">
                <a:solidFill>
                  <a:srgbClr val="383636"/>
                </a:solidFill>
                <a:ea typeface="Calibri" panose="020F0502020204030204" pitchFamily="34" charset="0"/>
                <a:cs typeface="Calibri" panose="020F0502020204030204" pitchFamily="34" charset="0"/>
              </a:rPr>
              <a:t>12-20% have fibrosis</a:t>
            </a:r>
          </a:p>
          <a:p>
            <a:pPr>
              <a:lnSpc>
                <a:spcPct val="100000"/>
              </a:lnSpc>
            </a:pPr>
            <a:r>
              <a:rPr lang="en-US" sz="2400" dirty="0">
                <a:solidFill>
                  <a:srgbClr val="383636"/>
                </a:solidFill>
                <a:ea typeface="Calibri" panose="020F0502020204030204" pitchFamily="34" charset="0"/>
                <a:cs typeface="Calibri" panose="020F0502020204030204" pitchFamily="34" charset="0"/>
              </a:rPr>
              <a:t>Need evaluation for nonalcoholic steatohepatitis and liver fibrosis for those:</a:t>
            </a:r>
          </a:p>
          <a:p>
            <a:pPr lvl="1"/>
            <a:r>
              <a:rPr lang="en-US" sz="2400" dirty="0">
                <a:solidFill>
                  <a:srgbClr val="383636"/>
                </a:solidFill>
                <a:ea typeface="Calibri" panose="020F0502020204030204" pitchFamily="34" charset="0"/>
                <a:cs typeface="Calibri" panose="020F0502020204030204" pitchFamily="34" charset="0"/>
              </a:rPr>
              <a:t>At high risk: type 2 or prediabetes with cardiometabolic risk factors </a:t>
            </a:r>
          </a:p>
          <a:p>
            <a:pPr lvl="1">
              <a:lnSpc>
                <a:spcPct val="100000"/>
              </a:lnSpc>
            </a:pPr>
            <a:r>
              <a:rPr lang="en-US" sz="2400" dirty="0">
                <a:solidFill>
                  <a:srgbClr val="383636"/>
                </a:solidFill>
                <a:ea typeface="Calibri" panose="020F0502020204030204" pitchFamily="34" charset="0"/>
                <a:cs typeface="Calibri" panose="020F0502020204030204" pitchFamily="34" charset="0"/>
              </a:rPr>
              <a:t>Elevated liver enzymes (ALT) or </a:t>
            </a:r>
          </a:p>
          <a:p>
            <a:pPr lvl="1">
              <a:lnSpc>
                <a:spcPct val="100000"/>
              </a:lnSpc>
            </a:pPr>
            <a:r>
              <a:rPr lang="en-US" sz="2400" dirty="0">
                <a:solidFill>
                  <a:srgbClr val="383636"/>
                </a:solidFill>
                <a:ea typeface="Calibri" panose="020F0502020204030204" pitchFamily="34" charset="0"/>
                <a:cs typeface="Calibri" panose="020F0502020204030204" pitchFamily="34" charset="0"/>
              </a:rPr>
              <a:t>Fatty liver on imaging or ultrasound</a:t>
            </a:r>
            <a:endParaRPr lang="en-US" sz="2000" dirty="0">
              <a:solidFill>
                <a:srgbClr val="383636"/>
              </a:solidFill>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EA3E353C-81E7-F0BC-1D2A-BC86EC8F4146}"/>
              </a:ext>
            </a:extLst>
          </p:cNvPr>
          <p:cNvPicPr>
            <a:picLocks noChangeAspect="1"/>
          </p:cNvPicPr>
          <p:nvPr/>
        </p:nvPicPr>
        <p:blipFill>
          <a:blip r:embed="rId2"/>
          <a:stretch>
            <a:fillRect/>
          </a:stretch>
        </p:blipFill>
        <p:spPr>
          <a:xfrm>
            <a:off x="609600" y="6297845"/>
            <a:ext cx="5287113" cy="407251"/>
          </a:xfrm>
          <a:prstGeom prst="rect">
            <a:avLst/>
          </a:prstGeom>
        </p:spPr>
      </p:pic>
      <p:pic>
        <p:nvPicPr>
          <p:cNvPr id="6" name="Picture 5" descr="Healthcare technician reading CT scan">
            <a:extLst>
              <a:ext uri="{FF2B5EF4-FFF2-40B4-BE49-F238E27FC236}">
                <a16:creationId xmlns:a16="http://schemas.microsoft.com/office/drawing/2014/main" id="{5D5D6E57-5E90-EA84-3AF1-4D3D8F29A2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076" y="1526291"/>
            <a:ext cx="2696111" cy="1797060"/>
          </a:xfrm>
          <a:prstGeom prst="rect">
            <a:avLst/>
          </a:prstGeom>
        </p:spPr>
      </p:pic>
      <p:sp>
        <p:nvSpPr>
          <p:cNvPr id="8" name="TextBox 7">
            <a:extLst>
              <a:ext uri="{FF2B5EF4-FFF2-40B4-BE49-F238E27FC236}">
                <a16:creationId xmlns:a16="http://schemas.microsoft.com/office/drawing/2014/main" id="{B2F270E2-9C00-6F6C-D670-47959785CFDA}"/>
              </a:ext>
            </a:extLst>
          </p:cNvPr>
          <p:cNvSpPr txBox="1"/>
          <p:nvPr/>
        </p:nvSpPr>
        <p:spPr>
          <a:xfrm>
            <a:off x="5600700" y="3543304"/>
            <a:ext cx="2057400" cy="369204"/>
          </a:xfrm>
          <a:prstGeom prst="rect">
            <a:avLst/>
          </a:prstGeom>
          <a:noFill/>
        </p:spPr>
        <p:txBody>
          <a:bodyPr wrap="square" rtlCol="0">
            <a:spAutoFit/>
          </a:bodyPr>
          <a:lstStyle/>
          <a:p>
            <a:r>
              <a:rPr lang="en-US" sz="1799" dirty="0"/>
              <a:t> </a:t>
            </a:r>
          </a:p>
        </p:txBody>
      </p:sp>
      <p:sp>
        <p:nvSpPr>
          <p:cNvPr id="9" name="TextBox 8">
            <a:extLst>
              <a:ext uri="{FF2B5EF4-FFF2-40B4-BE49-F238E27FC236}">
                <a16:creationId xmlns:a16="http://schemas.microsoft.com/office/drawing/2014/main" id="{D10BAA95-EBE6-FFCA-6789-A163621AA45E}"/>
              </a:ext>
            </a:extLst>
          </p:cNvPr>
          <p:cNvSpPr txBox="1"/>
          <p:nvPr/>
        </p:nvSpPr>
        <p:spPr>
          <a:xfrm>
            <a:off x="5701128" y="3306012"/>
            <a:ext cx="3458112" cy="3339376"/>
          </a:xfrm>
          <a:prstGeom prst="rect">
            <a:avLst/>
          </a:prstGeom>
          <a:noFill/>
        </p:spPr>
        <p:txBody>
          <a:bodyPr wrap="square">
            <a:spAutoFit/>
          </a:bodyPr>
          <a:lstStyle/>
          <a:p>
            <a:r>
              <a:rPr lang="en-US" sz="1799" b="1" dirty="0">
                <a:solidFill>
                  <a:srgbClr val="000000"/>
                </a:solidFill>
                <a:latin typeface="Calibri" panose="020F0502020204030204" pitchFamily="34" charset="0"/>
                <a:ea typeface="Calibri" panose="020F0502020204030204" pitchFamily="34" charset="0"/>
                <a:cs typeface="Calibri" panose="020F0502020204030204" pitchFamily="34" charset="0"/>
              </a:rPr>
              <a:t>Associated with :</a:t>
            </a:r>
          </a:p>
          <a:p>
            <a:pPr marL="257180" indent="-257180">
              <a:buFontTx/>
              <a:buChar char="-"/>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Increased BMI (30+)</a:t>
            </a:r>
          </a:p>
          <a:p>
            <a:pPr marL="257180" indent="-257180">
              <a:buFontTx/>
              <a:buChar char="-"/>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Cardiometabolic risk factors</a:t>
            </a:r>
          </a:p>
          <a:p>
            <a:pPr marL="257180" indent="-257180">
              <a:buFontTx/>
              <a:buChar char="-"/>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Over 50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yrs</a:t>
            </a: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57180" indent="-257180">
              <a:buFontTx/>
              <a:buChar char="-"/>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ALT &amp; AST 30 units/L +</a:t>
            </a:r>
          </a:p>
          <a:p>
            <a:pPr marL="257180" indent="-257180">
              <a:buFontTx/>
              <a:buChar char="-"/>
            </a:pP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r>
              <a:rPr lang="en-US" sz="2101" dirty="0">
                <a:solidFill>
                  <a:srgbClr val="0070C0"/>
                </a:solidFill>
                <a:latin typeface="Calibri" panose="020F0502020204030204" pitchFamily="34" charset="0"/>
                <a:cs typeface="Calibri" panose="020F0502020204030204" pitchFamily="34" charset="0"/>
              </a:rPr>
              <a:t> *Now called MASH - </a:t>
            </a:r>
            <a:r>
              <a:rPr lang="en-US" sz="2400" b="0" i="0" dirty="0">
                <a:solidFill>
                  <a:srgbClr val="0070C0"/>
                </a:solidFill>
                <a:effectLst/>
                <a:latin typeface="signika_negativeregular"/>
              </a:rPr>
              <a:t>Metabolic Dysfunction-Associated Steatohepatitis.</a:t>
            </a:r>
            <a:r>
              <a:rPr lang="en-US" sz="1500" dirty="0">
                <a:solidFill>
                  <a:srgbClr val="0070C0"/>
                </a:solidFill>
                <a:latin typeface="Calibri" panose="020F0502020204030204" pitchFamily="34" charset="0"/>
                <a:cs typeface="Calibri" panose="020F0502020204030204" pitchFamily="34" charset="0"/>
              </a:rPr>
              <a:t> </a:t>
            </a:r>
          </a:p>
        </p:txBody>
      </p:sp>
      <p:sp>
        <p:nvSpPr>
          <p:cNvPr id="5" name="TextBox 4">
            <a:extLst>
              <a:ext uri="{FF2B5EF4-FFF2-40B4-BE49-F238E27FC236}">
                <a16:creationId xmlns:a16="http://schemas.microsoft.com/office/drawing/2014/main" id="{F3E30580-1B25-755F-0C33-DDF000F30E6A}"/>
              </a:ext>
            </a:extLst>
          </p:cNvPr>
          <p:cNvSpPr txBox="1"/>
          <p:nvPr/>
        </p:nvSpPr>
        <p:spPr>
          <a:xfrm>
            <a:off x="536701" y="1006190"/>
            <a:ext cx="8220635" cy="461665"/>
          </a:xfrm>
          <a:prstGeom prst="rect">
            <a:avLst/>
          </a:prstGeom>
          <a:solidFill>
            <a:srgbClr val="CCECFF"/>
          </a:solidFill>
        </p:spPr>
        <p:txBody>
          <a:bodyPr wrap="square">
            <a:spAutoFit/>
          </a:bodyPr>
          <a:lstStyle/>
          <a:p>
            <a:pPr algn="ctr"/>
            <a:r>
              <a:rPr lang="en-US" dirty="0">
                <a:latin typeface="Calibri" panose="020F0502020204030204" pitchFamily="34" charset="0"/>
                <a:cs typeface="Calibri" panose="020F0502020204030204" pitchFamily="34" charset="0"/>
              </a:rPr>
              <a:t>MASLD* is when fat reaches 5% to 10% of the liver's weight</a:t>
            </a:r>
          </a:p>
        </p:txBody>
      </p:sp>
    </p:spTree>
    <p:extLst>
      <p:ext uri="{BB962C8B-B14F-4D97-AF65-F5344CB8AC3E}">
        <p14:creationId xmlns:p14="http://schemas.microsoft.com/office/powerpoint/2010/main" val="409822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28600"/>
            <a:ext cx="8362158" cy="990600"/>
          </a:xfrm>
        </p:spPr>
        <p:txBody>
          <a:bodyPr>
            <a:normAutofit fontScale="90000"/>
          </a:bodyPr>
          <a:lstStyle/>
          <a:p>
            <a:r>
              <a:rPr lang="en-US" dirty="0"/>
              <a:t>Natural History of MASLD* to MASH**</a:t>
            </a:r>
          </a:p>
        </p:txBody>
      </p:sp>
      <p:pic>
        <p:nvPicPr>
          <p:cNvPr id="13314"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09600" y="1437239"/>
            <a:ext cx="4674079" cy="3096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11D05F3D-857C-4C1A-A329-1BC6803F645D}"/>
              </a:ext>
            </a:extLst>
          </p:cNvPr>
          <p:cNvPicPr>
            <a:picLocks noChangeAspect="1"/>
          </p:cNvPicPr>
          <p:nvPr/>
        </p:nvPicPr>
        <p:blipFill>
          <a:blip r:embed="rId6"/>
          <a:stretch>
            <a:fillRect/>
          </a:stretch>
        </p:blipFill>
        <p:spPr>
          <a:xfrm>
            <a:off x="5440864" y="1443335"/>
            <a:ext cx="3378495" cy="4724400"/>
          </a:xfrm>
          <a:prstGeom prst="rect">
            <a:avLst/>
          </a:prstGeom>
        </p:spPr>
      </p:pic>
      <p:sp>
        <p:nvSpPr>
          <p:cNvPr id="8" name="TextBox 7">
            <a:extLst>
              <a:ext uri="{FF2B5EF4-FFF2-40B4-BE49-F238E27FC236}">
                <a16:creationId xmlns:a16="http://schemas.microsoft.com/office/drawing/2014/main" id="{6E998137-286D-4605-871E-2B3CA87E9D2D}"/>
              </a:ext>
            </a:extLst>
          </p:cNvPr>
          <p:cNvSpPr txBox="1"/>
          <p:nvPr/>
        </p:nvSpPr>
        <p:spPr>
          <a:xfrm>
            <a:off x="680656" y="5976371"/>
            <a:ext cx="6044962" cy="830997"/>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https://liverfoundation.org/wp-content/uploads/2020/11/StagesFibrosis.jpg</a:t>
            </a:r>
          </a:p>
        </p:txBody>
      </p:sp>
      <p:sp>
        <p:nvSpPr>
          <p:cNvPr id="6" name="TextBox 5">
            <a:extLst>
              <a:ext uri="{FF2B5EF4-FFF2-40B4-BE49-F238E27FC236}">
                <a16:creationId xmlns:a16="http://schemas.microsoft.com/office/drawing/2014/main" id="{2B99206B-0725-39FF-A6D7-BAAB370EE587}"/>
              </a:ext>
            </a:extLst>
          </p:cNvPr>
          <p:cNvSpPr txBox="1"/>
          <p:nvPr/>
        </p:nvSpPr>
        <p:spPr>
          <a:xfrm>
            <a:off x="711679" y="4608762"/>
            <a:ext cx="4572000" cy="646331"/>
          </a:xfrm>
          <a:prstGeom prst="rect">
            <a:avLst/>
          </a:prstGeom>
          <a:noFill/>
        </p:spPr>
        <p:txBody>
          <a:bodyPr wrap="square">
            <a:spAutoFit/>
          </a:bodyPr>
          <a:lstStyle/>
          <a:p>
            <a:r>
              <a:rPr lang="en-US" sz="1800" b="0" i="0" dirty="0">
                <a:solidFill>
                  <a:srgbClr val="000000"/>
                </a:solidFill>
                <a:effectLst/>
                <a:latin typeface="signika_negativeregular"/>
              </a:rPr>
              <a:t>*Metabolic Dysfunction-Associated Steatotic Liver Disease </a:t>
            </a:r>
            <a:endParaRPr lang="en-US" sz="1800" dirty="0"/>
          </a:p>
        </p:txBody>
      </p:sp>
      <p:sp>
        <p:nvSpPr>
          <p:cNvPr id="13" name="TextBox 12">
            <a:extLst>
              <a:ext uri="{FF2B5EF4-FFF2-40B4-BE49-F238E27FC236}">
                <a16:creationId xmlns:a16="http://schemas.microsoft.com/office/drawing/2014/main" id="{26637774-8537-7A61-3EF7-9A1BF734313F}"/>
              </a:ext>
            </a:extLst>
          </p:cNvPr>
          <p:cNvSpPr txBox="1"/>
          <p:nvPr/>
        </p:nvSpPr>
        <p:spPr>
          <a:xfrm>
            <a:off x="641230" y="5253190"/>
            <a:ext cx="4572000" cy="707886"/>
          </a:xfrm>
          <a:prstGeom prst="rect">
            <a:avLst/>
          </a:prstGeom>
          <a:noFill/>
        </p:spPr>
        <p:txBody>
          <a:bodyPr wrap="square">
            <a:spAutoFit/>
          </a:bodyPr>
          <a:lstStyle/>
          <a:p>
            <a:r>
              <a:rPr lang="en-US" sz="2000" b="0" i="0" dirty="0">
                <a:solidFill>
                  <a:srgbClr val="000000"/>
                </a:solidFill>
                <a:effectLst/>
                <a:latin typeface="signika_negativeregular"/>
              </a:rPr>
              <a:t>**Metabolic Dysfunction-Associated Steatohepatitis. </a:t>
            </a:r>
            <a:endParaRPr lang="en-US" sz="2000" dirty="0"/>
          </a:p>
        </p:txBody>
      </p:sp>
    </p:spTree>
    <p:custDataLst>
      <p:tags r:id="rId1"/>
    </p:custDataLst>
    <p:extLst>
      <p:ext uri="{BB962C8B-B14F-4D97-AF65-F5344CB8AC3E}">
        <p14:creationId xmlns:p14="http://schemas.microsoft.com/office/powerpoint/2010/main" val="260176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1A666-AC52-9086-4ECA-67036F8FE2B1}"/>
              </a:ext>
            </a:extLst>
          </p:cNvPr>
          <p:cNvSpPr>
            <a:spLocks noGrp="1"/>
          </p:cNvSpPr>
          <p:nvPr>
            <p:ph type="title"/>
          </p:nvPr>
        </p:nvSpPr>
        <p:spPr>
          <a:xfrm>
            <a:off x="457200" y="228600"/>
            <a:ext cx="8229600" cy="838200"/>
          </a:xfrm>
        </p:spPr>
        <p:txBody>
          <a:bodyPr/>
          <a:lstStyle/>
          <a:p>
            <a:r>
              <a:rPr lang="en-US" dirty="0"/>
              <a:t>Screening for NASH – FIB-4</a:t>
            </a:r>
          </a:p>
        </p:txBody>
      </p:sp>
      <p:sp>
        <p:nvSpPr>
          <p:cNvPr id="3" name="Content Placeholder 2">
            <a:extLst>
              <a:ext uri="{FF2B5EF4-FFF2-40B4-BE49-F238E27FC236}">
                <a16:creationId xmlns:a16="http://schemas.microsoft.com/office/drawing/2014/main" id="{7626F470-8E3D-2803-9C97-F46D8841096C}"/>
              </a:ext>
            </a:extLst>
          </p:cNvPr>
          <p:cNvSpPr>
            <a:spLocks noGrp="1"/>
          </p:cNvSpPr>
          <p:nvPr>
            <p:ph sz="quarter" idx="1"/>
          </p:nvPr>
        </p:nvSpPr>
        <p:spPr>
          <a:xfrm>
            <a:off x="460637" y="3485040"/>
            <a:ext cx="4041648" cy="3048000"/>
          </a:xfrm>
        </p:spPr>
        <p:txBody>
          <a:bodyPr>
            <a:normAutofit fontScale="77500" lnSpcReduction="20000"/>
          </a:bodyPr>
          <a:lstStyle/>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The American College of Gastroenterology considers </a:t>
            </a:r>
            <a:r>
              <a:rPr lang="en-US" sz="2600" dirty="0">
                <a:solidFill>
                  <a:srgbClr val="383636"/>
                </a:solidFill>
                <a:ea typeface="Calibri" panose="020F0502020204030204" pitchFamily="34" charset="0"/>
                <a:cs typeface="Calibri" panose="020F0502020204030204" pitchFamily="34" charset="0"/>
              </a:rPr>
              <a:t>Up</a:t>
            </a:r>
            <a:r>
              <a:rPr lang="en-US" sz="2600" b="0" i="0" dirty="0">
                <a:solidFill>
                  <a:srgbClr val="383636"/>
                </a:solidFill>
                <a:effectLst/>
                <a:ea typeface="Calibri" panose="020F0502020204030204" pitchFamily="34" charset="0"/>
                <a:cs typeface="Calibri" panose="020F0502020204030204" pitchFamily="34" charset="0"/>
              </a:rPr>
              <a:t>per limit of normal ALT levels:</a:t>
            </a:r>
          </a:p>
          <a:p>
            <a:pPr>
              <a:lnSpc>
                <a:spcPct val="120000"/>
              </a:lnSpc>
            </a:pPr>
            <a:r>
              <a:rPr lang="en-US" sz="2600" b="0" i="0" dirty="0">
                <a:solidFill>
                  <a:srgbClr val="0070C0"/>
                </a:solidFill>
                <a:effectLst/>
                <a:ea typeface="Calibri" panose="020F0502020204030204" pitchFamily="34" charset="0"/>
                <a:cs typeface="Calibri" panose="020F0502020204030204" pitchFamily="34" charset="0"/>
              </a:rPr>
              <a:t>29–33 units/L for males</a:t>
            </a:r>
          </a:p>
          <a:p>
            <a:pPr>
              <a:lnSpc>
                <a:spcPct val="120000"/>
              </a:lnSpc>
            </a:pPr>
            <a:r>
              <a:rPr lang="en-US" sz="2600" b="0" i="0" dirty="0">
                <a:solidFill>
                  <a:srgbClr val="0070C0"/>
                </a:solidFill>
                <a:effectLst/>
                <a:ea typeface="Calibri" panose="020F0502020204030204" pitchFamily="34" charset="0"/>
                <a:cs typeface="Calibri" panose="020F0502020204030204" pitchFamily="34" charset="0"/>
              </a:rPr>
              <a:t>19–25 units/L for female individuals </a:t>
            </a:r>
            <a:endParaRPr lang="en-US" sz="2600" dirty="0">
              <a:solidFill>
                <a:srgbClr val="0070C0"/>
              </a:solidFill>
              <a:ea typeface="Calibri" panose="020F0502020204030204" pitchFamily="34" charset="0"/>
              <a:cs typeface="Calibri" panose="020F0502020204030204" pitchFamily="34" charset="0"/>
            </a:endParaRPr>
          </a:p>
          <a:p>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E1A3F56B-CD3D-0407-D9BF-0A0418086DFB}"/>
              </a:ext>
            </a:extLst>
          </p:cNvPr>
          <p:cNvSpPr>
            <a:spLocks noGrp="1"/>
          </p:cNvSpPr>
          <p:nvPr>
            <p:ph sz="quarter" idx="2"/>
          </p:nvPr>
        </p:nvSpPr>
        <p:spPr>
          <a:xfrm>
            <a:off x="4744356" y="1095555"/>
            <a:ext cx="4041648" cy="5565648"/>
          </a:xfrm>
        </p:spPr>
        <p:txBody>
          <a:bodyPr>
            <a:normAutofit fontScale="77500" lnSpcReduction="20000"/>
          </a:bodyPr>
          <a:lstStyle/>
          <a:p>
            <a:pPr marL="0" indent="0">
              <a:lnSpc>
                <a:spcPct val="120000"/>
              </a:lnSpc>
              <a:buNone/>
            </a:pPr>
            <a:r>
              <a:rPr lang="en-US" b="1" i="0" dirty="0">
                <a:solidFill>
                  <a:srgbClr val="383636"/>
                </a:solidFill>
                <a:effectLst/>
                <a:ea typeface="Calibri" panose="020F0502020204030204" pitchFamily="34" charset="0"/>
                <a:cs typeface="Calibri" panose="020F0502020204030204" pitchFamily="34" charset="0"/>
              </a:rPr>
              <a:t>FIB-4 estimates risk of hepatic cirrhosis (age 35+):</a:t>
            </a:r>
          </a:p>
          <a:p>
            <a:pPr>
              <a:lnSpc>
                <a:spcPct val="120000"/>
              </a:lnSpc>
            </a:pPr>
            <a:r>
              <a:rPr lang="en-US" dirty="0">
                <a:solidFill>
                  <a:srgbClr val="383636"/>
                </a:solidFill>
                <a:ea typeface="Calibri" panose="020F0502020204030204" pitchFamily="34" charset="0"/>
                <a:cs typeface="Calibri" panose="020F0502020204030204" pitchFamily="34" charset="0"/>
              </a:rPr>
              <a:t>C</a:t>
            </a:r>
            <a:r>
              <a:rPr lang="en-US" b="0" i="0" dirty="0">
                <a:solidFill>
                  <a:srgbClr val="383636"/>
                </a:solidFill>
                <a:effectLst/>
                <a:ea typeface="Calibri" panose="020F0502020204030204" pitchFamily="34" charset="0"/>
                <a:cs typeface="Calibri" panose="020F0502020204030204" pitchFamily="34" charset="0"/>
              </a:rPr>
              <a:t>alculated by imputing: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Age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plasma aminotransferases (AST and ALT)</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and platelet count</a:t>
            </a:r>
          </a:p>
          <a:p>
            <a:pPr>
              <a:lnSpc>
                <a:spcPct val="120000"/>
              </a:lnSpc>
            </a:pPr>
            <a:r>
              <a:rPr lang="en-US" sz="3500" b="0" i="0" dirty="0">
                <a:solidFill>
                  <a:srgbClr val="383636"/>
                </a:solidFill>
                <a:effectLst/>
                <a:ea typeface="Calibri" panose="020F0502020204030204" pitchFamily="34" charset="0"/>
                <a:cs typeface="Calibri" panose="020F0502020204030204" pitchFamily="34" charset="0"/>
              </a:rPr>
              <a:t>FIB-4 Risk Levels</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Lower risk </a:t>
            </a:r>
            <a:r>
              <a:rPr lang="en-US" dirty="0">
                <a:solidFill>
                  <a:srgbClr val="383636"/>
                </a:solidFill>
                <a:ea typeface="Calibri" panose="020F0502020204030204" pitchFamily="34" charset="0"/>
                <a:cs typeface="Calibri" panose="020F0502020204030204" pitchFamily="34" charset="0"/>
              </a:rPr>
              <a:t>is </a:t>
            </a:r>
            <a:r>
              <a:rPr lang="en-US" b="0" i="0" dirty="0">
                <a:solidFill>
                  <a:srgbClr val="383636"/>
                </a:solidFill>
                <a:effectLst/>
                <a:ea typeface="Calibri" panose="020F0502020204030204" pitchFamily="34" charset="0"/>
                <a:cs typeface="Calibri" panose="020F0502020204030204" pitchFamily="34" charset="0"/>
              </a:rPr>
              <a:t>&lt;1.3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Intermediate 1.3 to 2.67</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High risk &gt;2.67 </a:t>
            </a:r>
          </a:p>
          <a:p>
            <a:pPr lvl="2">
              <a:lnSpc>
                <a:spcPct val="120000"/>
              </a:lnSpc>
            </a:pPr>
            <a:r>
              <a:rPr lang="en-US" sz="2500" b="0" i="0" dirty="0">
                <a:solidFill>
                  <a:srgbClr val="383636"/>
                </a:solidFill>
                <a:effectLst/>
                <a:ea typeface="Calibri" panose="020F0502020204030204" pitchFamily="34" charset="0"/>
                <a:cs typeface="Calibri" panose="020F0502020204030204" pitchFamily="34" charset="0"/>
              </a:rPr>
              <a:t>considered as having a high probability of advanced fibrosis (F3–F4). </a:t>
            </a:r>
            <a:endParaRPr lang="en-US" sz="2500" dirty="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EF5F3B2-6D9D-2EC0-5B9A-B5A059C79555}"/>
              </a:ext>
            </a:extLst>
          </p:cNvPr>
          <p:cNvSpPr txBox="1"/>
          <p:nvPr/>
        </p:nvSpPr>
        <p:spPr>
          <a:xfrm>
            <a:off x="457200" y="5524947"/>
            <a:ext cx="3652208" cy="800219"/>
          </a:xfrm>
          <a:prstGeom prst="rect">
            <a:avLst/>
          </a:prstGeom>
          <a:noFill/>
        </p:spPr>
        <p:txBody>
          <a:bodyPr wrap="square" rtlCol="0">
            <a:spAutoFit/>
          </a:bodyPr>
          <a:lstStyle/>
          <a:p>
            <a:endParaRPr lang="en-US" sz="1000" dirty="0">
              <a:latin typeface="Calibri" panose="020F0502020204030204" pitchFamily="34" charset="0"/>
              <a:ea typeface="Calibri" panose="020F0502020204030204" pitchFamily="34" charset="0"/>
              <a:cs typeface="Calibri" panose="020F0502020204030204" pitchFamily="34" charset="0"/>
            </a:endParaRPr>
          </a:p>
          <a:p>
            <a:r>
              <a:rPr lang="en-US" sz="1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t>
            </a:r>
            <a:r>
              <a:rPr lang="en-US" sz="1800" b="1" i="0" u="sng" dirty="0">
                <a:solidFill>
                  <a:srgbClr val="0F5DB9"/>
                </a:solidFill>
                <a:effectLst/>
                <a:latin typeface="Calibri" panose="020F0502020204030204" pitchFamily="34" charset="0"/>
                <a:ea typeface="Calibri" panose="020F0502020204030204" pitchFamily="34" charset="0"/>
                <a:cs typeface="Calibri" panose="020F0502020204030204" pitchFamily="34" charset="0"/>
                <a:hlinkClick r:id="rId2"/>
              </a:rPr>
              <a:t>mdcalc.com/calc/2200/fibrosis-4-fib-4-index-liver-fibrosis</a:t>
            </a:r>
            <a:r>
              <a:rPr lang="en-US" sz="1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84E93D4-8752-71F4-247F-2B01E3E1ACE5}"/>
              </a:ext>
            </a:extLst>
          </p:cNvPr>
          <p:cNvPicPr>
            <a:picLocks noChangeAspect="1"/>
          </p:cNvPicPr>
          <p:nvPr/>
        </p:nvPicPr>
        <p:blipFill>
          <a:blip r:embed="rId3"/>
          <a:stretch>
            <a:fillRect/>
          </a:stretch>
        </p:blipFill>
        <p:spPr>
          <a:xfrm>
            <a:off x="437072" y="6506290"/>
            <a:ext cx="3914407" cy="301515"/>
          </a:xfrm>
          <a:prstGeom prst="rect">
            <a:avLst/>
          </a:prstGeom>
        </p:spPr>
      </p:pic>
      <p:sp>
        <p:nvSpPr>
          <p:cNvPr id="9" name="TextBox 8">
            <a:extLst>
              <a:ext uri="{FF2B5EF4-FFF2-40B4-BE49-F238E27FC236}">
                <a16:creationId xmlns:a16="http://schemas.microsoft.com/office/drawing/2014/main" id="{0459504B-5372-77F1-1E9F-7BDCFE6C8772}"/>
              </a:ext>
            </a:extLst>
          </p:cNvPr>
          <p:cNvSpPr txBox="1"/>
          <p:nvPr/>
        </p:nvSpPr>
        <p:spPr>
          <a:xfrm>
            <a:off x="6442497" y="6490614"/>
            <a:ext cx="2057400"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www.DiabetesEd.net</a:t>
            </a:r>
          </a:p>
        </p:txBody>
      </p:sp>
      <p:pic>
        <p:nvPicPr>
          <p:cNvPr id="11" name="Picture 10">
            <a:extLst>
              <a:ext uri="{FF2B5EF4-FFF2-40B4-BE49-F238E27FC236}">
                <a16:creationId xmlns:a16="http://schemas.microsoft.com/office/drawing/2014/main" id="{D9EE2A18-B035-BEA5-70AB-9A9CD9C5F452}"/>
              </a:ext>
            </a:extLst>
          </p:cNvPr>
          <p:cNvPicPr>
            <a:picLocks noChangeAspect="1"/>
          </p:cNvPicPr>
          <p:nvPr/>
        </p:nvPicPr>
        <p:blipFill>
          <a:blip r:embed="rId4"/>
          <a:stretch>
            <a:fillRect/>
          </a:stretch>
        </p:blipFill>
        <p:spPr>
          <a:xfrm>
            <a:off x="478766" y="1095555"/>
            <a:ext cx="4237726" cy="2138231"/>
          </a:xfrm>
          <a:prstGeom prst="rect">
            <a:avLst/>
          </a:prstGeom>
        </p:spPr>
      </p:pic>
    </p:spTree>
    <p:extLst>
      <p:ext uri="{BB962C8B-B14F-4D97-AF65-F5344CB8AC3E}">
        <p14:creationId xmlns:p14="http://schemas.microsoft.com/office/powerpoint/2010/main" val="416218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069582F-D191-53FA-701A-AA011737C24A}"/>
              </a:ext>
            </a:extLst>
          </p:cNvPr>
          <p:cNvSpPr>
            <a:spLocks noGrp="1"/>
          </p:cNvSpPr>
          <p:nvPr>
            <p:ph type="title"/>
          </p:nvPr>
        </p:nvSpPr>
        <p:spPr/>
        <p:txBody>
          <a:bodyPr>
            <a:normAutofit/>
          </a:bodyPr>
          <a:lstStyle/>
          <a:p>
            <a:r>
              <a:rPr lang="en-US" sz="4400" dirty="0">
                <a:effectLst/>
              </a:rPr>
              <a:t>Liver Elastography or </a:t>
            </a:r>
            <a:r>
              <a:rPr lang="en-US" dirty="0"/>
              <a:t>FibroScan </a:t>
            </a:r>
          </a:p>
        </p:txBody>
      </p:sp>
      <p:pic>
        <p:nvPicPr>
          <p:cNvPr id="5" name="Content Placeholder 4">
            <a:extLst>
              <a:ext uri="{FF2B5EF4-FFF2-40B4-BE49-F238E27FC236}">
                <a16:creationId xmlns:a16="http://schemas.microsoft.com/office/drawing/2014/main" id="{F999A2F5-9670-9A76-C075-FAF0E71FEBFF}"/>
              </a:ext>
            </a:extLst>
          </p:cNvPr>
          <p:cNvPicPr>
            <a:picLocks noGrp="1" noChangeAspect="1"/>
          </p:cNvPicPr>
          <p:nvPr>
            <p:ph sz="quarter" idx="1"/>
          </p:nvPr>
        </p:nvPicPr>
        <p:blipFill>
          <a:blip r:embed="rId2"/>
          <a:stretch>
            <a:fillRect/>
          </a:stretch>
        </p:blipFill>
        <p:spPr>
          <a:xfrm>
            <a:off x="1752600" y="2438400"/>
            <a:ext cx="6825936" cy="3923570"/>
          </a:xfrm>
          <a:prstGeom prst="rect">
            <a:avLst/>
          </a:prstGeom>
        </p:spPr>
      </p:pic>
      <p:sp>
        <p:nvSpPr>
          <p:cNvPr id="8" name="TextBox 7">
            <a:extLst>
              <a:ext uri="{FF2B5EF4-FFF2-40B4-BE49-F238E27FC236}">
                <a16:creationId xmlns:a16="http://schemas.microsoft.com/office/drawing/2014/main" id="{16C417B3-E2BE-59EB-4DB9-117CC954B523}"/>
              </a:ext>
            </a:extLst>
          </p:cNvPr>
          <p:cNvSpPr txBox="1"/>
          <p:nvPr/>
        </p:nvSpPr>
        <p:spPr>
          <a:xfrm>
            <a:off x="1066800" y="6361970"/>
            <a:ext cx="7620000" cy="461665"/>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cs typeface="Calibri" panose="020F0502020204030204" pitchFamily="34" charset="0"/>
              </a:rPr>
              <a:t>https://www.ncbi.nlm.nih.gov/pmc/articles/PMC3594956/</a:t>
            </a:r>
          </a:p>
        </p:txBody>
      </p:sp>
      <p:sp>
        <p:nvSpPr>
          <p:cNvPr id="3" name="TextBox 2">
            <a:extLst>
              <a:ext uri="{FF2B5EF4-FFF2-40B4-BE49-F238E27FC236}">
                <a16:creationId xmlns:a16="http://schemas.microsoft.com/office/drawing/2014/main" id="{A0EB31B7-D0C6-6561-C0FD-ED625D49F5D7}"/>
              </a:ext>
            </a:extLst>
          </p:cNvPr>
          <p:cNvSpPr txBox="1"/>
          <p:nvPr/>
        </p:nvSpPr>
        <p:spPr>
          <a:xfrm>
            <a:off x="457200" y="1215747"/>
            <a:ext cx="8382000" cy="1569660"/>
          </a:xfrm>
          <a:prstGeom prst="rect">
            <a:avLst/>
          </a:prstGeom>
          <a:noFill/>
        </p:spPr>
        <p:txBody>
          <a:bodyPr wrap="square">
            <a:spAutoFit/>
          </a:bodyPr>
          <a:lstStyle/>
          <a:p>
            <a:r>
              <a:rPr lang="en-US" dirty="0">
                <a:solidFill>
                  <a:srgbClr val="001D35"/>
                </a:solidFill>
                <a:latin typeface="Google Sans"/>
              </a:rPr>
              <a:t>P</a:t>
            </a:r>
            <a:r>
              <a:rPr lang="en-US" b="0" i="0" dirty="0">
                <a:solidFill>
                  <a:srgbClr val="001D35"/>
                </a:solidFill>
                <a:effectLst/>
                <a:latin typeface="Google Sans"/>
              </a:rPr>
              <a:t>robe sends out a pulse of sound waves, which feel like a gentle vibration on the skin. The average time it takes for the sound waves to bounce back is converted into a measurement of liver stiffness.</a:t>
            </a:r>
            <a:endParaRPr lang="en-US" dirty="0"/>
          </a:p>
        </p:txBody>
      </p:sp>
    </p:spTree>
    <p:extLst>
      <p:ext uri="{BB962C8B-B14F-4D97-AF65-F5344CB8AC3E}">
        <p14:creationId xmlns:p14="http://schemas.microsoft.com/office/powerpoint/2010/main" val="4122250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6F382-46A8-B905-8E3E-ED393A9673FB}"/>
              </a:ext>
            </a:extLst>
          </p:cNvPr>
          <p:cNvSpPr>
            <a:spLocks noGrp="1"/>
          </p:cNvSpPr>
          <p:nvPr>
            <p:ph type="title"/>
          </p:nvPr>
        </p:nvSpPr>
        <p:spPr/>
        <p:txBody>
          <a:bodyPr/>
          <a:lstStyle/>
          <a:p>
            <a:r>
              <a:rPr lang="en-US" dirty="0"/>
              <a:t>Actions To Decrease Steatosis</a:t>
            </a:r>
          </a:p>
        </p:txBody>
      </p:sp>
      <p:sp>
        <p:nvSpPr>
          <p:cNvPr id="3" name="Content Placeholder 2">
            <a:extLst>
              <a:ext uri="{FF2B5EF4-FFF2-40B4-BE49-F238E27FC236}">
                <a16:creationId xmlns:a16="http://schemas.microsoft.com/office/drawing/2014/main" id="{85474B2B-2933-8B64-DF85-015FC13FF2E0}"/>
              </a:ext>
            </a:extLst>
          </p:cNvPr>
          <p:cNvSpPr>
            <a:spLocks noGrp="1"/>
          </p:cNvSpPr>
          <p:nvPr>
            <p:ph sz="quarter" idx="1"/>
          </p:nvPr>
        </p:nvSpPr>
        <p:spPr>
          <a:xfrm>
            <a:off x="457200" y="1219200"/>
            <a:ext cx="4041648" cy="5181600"/>
          </a:xfrm>
        </p:spPr>
        <p:txBody>
          <a:bodyPr>
            <a:normAutofit fontScale="92500" lnSpcReduction="10000"/>
          </a:bodyPr>
          <a:lstStyle/>
          <a:p>
            <a:r>
              <a:rPr lang="en-US" dirty="0"/>
              <a:t>Increase activity</a:t>
            </a:r>
          </a:p>
          <a:p>
            <a:pPr lvl="1"/>
            <a:r>
              <a:rPr lang="en-US" dirty="0"/>
              <a:t>Strength training</a:t>
            </a:r>
          </a:p>
          <a:p>
            <a:pPr lvl="1"/>
            <a:r>
              <a:rPr lang="en-US" dirty="0"/>
              <a:t>Yoga or Thai Chi</a:t>
            </a:r>
          </a:p>
          <a:p>
            <a:pPr lvl="1"/>
            <a:r>
              <a:rPr lang="en-US" dirty="0"/>
              <a:t>Walking &amp; aerobics</a:t>
            </a:r>
          </a:p>
          <a:p>
            <a:pPr lvl="1"/>
            <a:endParaRPr lang="en-US" dirty="0"/>
          </a:p>
          <a:p>
            <a:r>
              <a:rPr lang="en-US" dirty="0"/>
              <a:t>Thoughtful eating</a:t>
            </a:r>
          </a:p>
          <a:p>
            <a:pPr lvl="1"/>
            <a:r>
              <a:rPr lang="en-US" dirty="0"/>
              <a:t>More fiber</a:t>
            </a:r>
          </a:p>
          <a:p>
            <a:pPr lvl="1"/>
            <a:r>
              <a:rPr lang="en-US" dirty="0"/>
              <a:t>Less processed foods &amp; less added sugar (especially sugary beverages)</a:t>
            </a:r>
          </a:p>
          <a:p>
            <a:pPr lvl="1"/>
            <a:r>
              <a:rPr lang="en-US" dirty="0"/>
              <a:t>Less alcohol</a:t>
            </a:r>
          </a:p>
          <a:p>
            <a:pPr lvl="1"/>
            <a:r>
              <a:rPr lang="en-US" dirty="0"/>
              <a:t>See RDN</a:t>
            </a:r>
          </a:p>
        </p:txBody>
      </p:sp>
      <p:sp>
        <p:nvSpPr>
          <p:cNvPr id="4" name="Content Placeholder 3">
            <a:extLst>
              <a:ext uri="{FF2B5EF4-FFF2-40B4-BE49-F238E27FC236}">
                <a16:creationId xmlns:a16="http://schemas.microsoft.com/office/drawing/2014/main" id="{B780502A-F371-C2EC-5C5A-3EA9417A67C6}"/>
              </a:ext>
            </a:extLst>
          </p:cNvPr>
          <p:cNvSpPr>
            <a:spLocks noGrp="1"/>
          </p:cNvSpPr>
          <p:nvPr>
            <p:ph sz="quarter" idx="2"/>
          </p:nvPr>
        </p:nvSpPr>
        <p:spPr/>
        <p:txBody>
          <a:bodyPr>
            <a:normAutofit fontScale="92500" lnSpcReduction="10000"/>
          </a:bodyPr>
          <a:lstStyle/>
          <a:p>
            <a:r>
              <a:rPr lang="en-US" dirty="0"/>
              <a:t>Treatment</a:t>
            </a:r>
          </a:p>
          <a:p>
            <a:pPr lvl="1"/>
            <a:r>
              <a:rPr lang="en-US" dirty="0"/>
              <a:t>Actos (15mg)</a:t>
            </a:r>
          </a:p>
          <a:p>
            <a:pPr lvl="1"/>
            <a:r>
              <a:rPr lang="en-US" dirty="0"/>
              <a:t>GLP-1</a:t>
            </a:r>
          </a:p>
          <a:p>
            <a:pPr lvl="1"/>
            <a:r>
              <a:rPr lang="en-US" dirty="0"/>
              <a:t>Statins</a:t>
            </a:r>
          </a:p>
          <a:p>
            <a:pPr lvl="1"/>
            <a:endParaRPr lang="en-US" dirty="0"/>
          </a:p>
          <a:p>
            <a:r>
              <a:rPr lang="en-US" dirty="0"/>
              <a:t>Prevention</a:t>
            </a:r>
          </a:p>
          <a:p>
            <a:pPr lvl="1"/>
            <a:r>
              <a:rPr lang="en-US" dirty="0"/>
              <a:t>Cancer Screenings</a:t>
            </a:r>
          </a:p>
          <a:p>
            <a:pPr lvl="1"/>
            <a:r>
              <a:rPr lang="en-US" dirty="0"/>
              <a:t>Decrease inflammation</a:t>
            </a:r>
          </a:p>
        </p:txBody>
      </p:sp>
      <p:pic>
        <p:nvPicPr>
          <p:cNvPr id="6" name="Picture 5" descr="Dog running in snow">
            <a:extLst>
              <a:ext uri="{FF2B5EF4-FFF2-40B4-BE49-F238E27FC236}">
                <a16:creationId xmlns:a16="http://schemas.microsoft.com/office/drawing/2014/main" id="{8744E327-B383-CCA5-3D19-EFFAB1A7B3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4752848"/>
            <a:ext cx="2667000" cy="1778000"/>
          </a:xfrm>
          <a:prstGeom prst="rect">
            <a:avLst/>
          </a:prstGeom>
        </p:spPr>
      </p:pic>
      <p:pic>
        <p:nvPicPr>
          <p:cNvPr id="5" name="Picture 4">
            <a:extLst>
              <a:ext uri="{FF2B5EF4-FFF2-40B4-BE49-F238E27FC236}">
                <a16:creationId xmlns:a16="http://schemas.microsoft.com/office/drawing/2014/main" id="{5C2B8AB4-D28E-7FE7-BCEB-7ECC9BFECBEF}"/>
              </a:ext>
            </a:extLst>
          </p:cNvPr>
          <p:cNvPicPr>
            <a:picLocks noChangeAspect="1"/>
          </p:cNvPicPr>
          <p:nvPr/>
        </p:nvPicPr>
        <p:blipFill>
          <a:blip r:embed="rId3"/>
          <a:stretch>
            <a:fillRect/>
          </a:stretch>
        </p:blipFill>
        <p:spPr>
          <a:xfrm>
            <a:off x="1668305" y="6405113"/>
            <a:ext cx="2933701" cy="368808"/>
          </a:xfrm>
          <a:prstGeom prst="rect">
            <a:avLst/>
          </a:prstGeom>
        </p:spPr>
      </p:pic>
    </p:spTree>
    <p:extLst>
      <p:ext uri="{BB962C8B-B14F-4D97-AF65-F5344CB8AC3E}">
        <p14:creationId xmlns:p14="http://schemas.microsoft.com/office/powerpoint/2010/main" val="243436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4650B-238F-5C3B-A06C-A384F036E13B}"/>
              </a:ext>
            </a:extLst>
          </p:cNvPr>
          <p:cNvSpPr>
            <a:spLocks noGrp="1"/>
          </p:cNvSpPr>
          <p:nvPr>
            <p:ph type="title"/>
          </p:nvPr>
        </p:nvSpPr>
        <p:spPr/>
        <p:txBody>
          <a:bodyPr/>
          <a:lstStyle/>
          <a:p>
            <a:r>
              <a:rPr lang="en-US" dirty="0"/>
              <a:t>Almost There – Ileum to Anus</a:t>
            </a:r>
          </a:p>
        </p:txBody>
      </p:sp>
      <p:pic>
        <p:nvPicPr>
          <p:cNvPr id="4" name="Content Placeholder 3">
            <a:extLst>
              <a:ext uri="{FF2B5EF4-FFF2-40B4-BE49-F238E27FC236}">
                <a16:creationId xmlns:a16="http://schemas.microsoft.com/office/drawing/2014/main" id="{3BF584F0-62ED-EF94-14FF-3ECC371F07A0}"/>
              </a:ext>
            </a:extLst>
          </p:cNvPr>
          <p:cNvPicPr>
            <a:picLocks noGrp="1" noChangeAspect="1"/>
          </p:cNvPicPr>
          <p:nvPr>
            <p:ph sz="quarter" idx="1"/>
          </p:nvPr>
        </p:nvPicPr>
        <p:blipFill>
          <a:blip r:embed="rId2"/>
          <a:stretch>
            <a:fillRect/>
          </a:stretch>
        </p:blipFill>
        <p:spPr>
          <a:xfrm>
            <a:off x="1219200" y="1177506"/>
            <a:ext cx="6367282" cy="5491817"/>
          </a:xfrm>
          <a:prstGeom prst="rect">
            <a:avLst/>
          </a:prstGeom>
          <a:ln w="12700">
            <a:miter lim="400000"/>
          </a:ln>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95A49A71-8A29-6B88-55E6-E80C517A081D}"/>
                  </a:ext>
                </a:extLst>
              </p14:cNvPr>
              <p14:cNvContentPartPr/>
              <p14:nvPr/>
            </p14:nvContentPartPr>
            <p14:xfrm>
              <a:off x="6324705" y="2885745"/>
              <a:ext cx="708480" cy="57600"/>
            </p14:xfrm>
          </p:contentPart>
        </mc:Choice>
        <mc:Fallback xmlns="">
          <p:pic>
            <p:nvPicPr>
              <p:cNvPr id="3" name="Ink 2">
                <a:extLst>
                  <a:ext uri="{FF2B5EF4-FFF2-40B4-BE49-F238E27FC236}">
                    <a16:creationId xmlns:a16="http://schemas.microsoft.com/office/drawing/2014/main" id="{95A49A71-8A29-6B88-55E6-E80C517A081D}"/>
                  </a:ext>
                </a:extLst>
              </p:cNvPr>
              <p:cNvPicPr/>
              <p:nvPr/>
            </p:nvPicPr>
            <p:blipFill>
              <a:blip r:embed="rId4"/>
              <a:stretch>
                <a:fillRect/>
              </a:stretch>
            </p:blipFill>
            <p:spPr>
              <a:xfrm>
                <a:off x="6288705" y="2813745"/>
                <a:ext cx="780120" cy="2012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4502C5C8-3902-2391-3D4B-81EFBF5139D3}"/>
                  </a:ext>
                </a:extLst>
              </p14:cNvPr>
              <p14:cNvContentPartPr/>
              <p14:nvPr/>
            </p14:nvContentPartPr>
            <p14:xfrm>
              <a:off x="1590345" y="2704665"/>
              <a:ext cx="540360" cy="20160"/>
            </p14:xfrm>
          </p:contentPart>
        </mc:Choice>
        <mc:Fallback xmlns="">
          <p:pic>
            <p:nvPicPr>
              <p:cNvPr id="5" name="Ink 4">
                <a:extLst>
                  <a:ext uri="{FF2B5EF4-FFF2-40B4-BE49-F238E27FC236}">
                    <a16:creationId xmlns:a16="http://schemas.microsoft.com/office/drawing/2014/main" id="{4502C5C8-3902-2391-3D4B-81EFBF5139D3}"/>
                  </a:ext>
                </a:extLst>
              </p:cNvPr>
              <p:cNvPicPr/>
              <p:nvPr/>
            </p:nvPicPr>
            <p:blipFill>
              <a:blip r:embed="rId6"/>
              <a:stretch>
                <a:fillRect/>
              </a:stretch>
            </p:blipFill>
            <p:spPr>
              <a:xfrm>
                <a:off x="1554705" y="2632665"/>
                <a:ext cx="61200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E054076F-3809-8D8A-B247-A10C7A60B6C3}"/>
                  </a:ext>
                </a:extLst>
              </p14:cNvPr>
              <p14:cNvContentPartPr/>
              <p14:nvPr/>
            </p14:nvContentPartPr>
            <p14:xfrm>
              <a:off x="1819305" y="4928745"/>
              <a:ext cx="755640" cy="14760"/>
            </p14:xfrm>
          </p:contentPart>
        </mc:Choice>
        <mc:Fallback xmlns="">
          <p:pic>
            <p:nvPicPr>
              <p:cNvPr id="6" name="Ink 5">
                <a:extLst>
                  <a:ext uri="{FF2B5EF4-FFF2-40B4-BE49-F238E27FC236}">
                    <a16:creationId xmlns:a16="http://schemas.microsoft.com/office/drawing/2014/main" id="{E054076F-3809-8D8A-B247-A10C7A60B6C3}"/>
                  </a:ext>
                </a:extLst>
              </p:cNvPr>
              <p:cNvPicPr/>
              <p:nvPr/>
            </p:nvPicPr>
            <p:blipFill>
              <a:blip r:embed="rId8"/>
              <a:stretch>
                <a:fillRect/>
              </a:stretch>
            </p:blipFill>
            <p:spPr>
              <a:xfrm>
                <a:off x="1783665" y="4857105"/>
                <a:ext cx="82728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38D8EF41-CA84-5CC6-9BE7-46FB1BC1333A}"/>
                  </a:ext>
                </a:extLst>
              </p14:cNvPr>
              <p14:cNvContentPartPr/>
              <p14:nvPr/>
            </p14:nvContentPartPr>
            <p14:xfrm>
              <a:off x="3343905" y="5177865"/>
              <a:ext cx="317880" cy="464400"/>
            </p14:xfrm>
          </p:contentPart>
        </mc:Choice>
        <mc:Fallback xmlns="">
          <p:pic>
            <p:nvPicPr>
              <p:cNvPr id="7" name="Ink 6">
                <a:extLst>
                  <a:ext uri="{FF2B5EF4-FFF2-40B4-BE49-F238E27FC236}">
                    <a16:creationId xmlns:a16="http://schemas.microsoft.com/office/drawing/2014/main" id="{38D8EF41-CA84-5CC6-9BE7-46FB1BC1333A}"/>
                  </a:ext>
                </a:extLst>
              </p:cNvPr>
              <p:cNvPicPr/>
              <p:nvPr/>
            </p:nvPicPr>
            <p:blipFill>
              <a:blip r:embed="rId10"/>
              <a:stretch>
                <a:fillRect/>
              </a:stretch>
            </p:blipFill>
            <p:spPr>
              <a:xfrm>
                <a:off x="3307905" y="5105865"/>
                <a:ext cx="389520" cy="608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969BA92B-1CE4-9811-9552-69CEF0136D19}"/>
                  </a:ext>
                </a:extLst>
              </p14:cNvPr>
              <p14:cNvContentPartPr/>
              <p14:nvPr/>
            </p14:nvContentPartPr>
            <p14:xfrm>
              <a:off x="2285145" y="5399625"/>
              <a:ext cx="906120" cy="38880"/>
            </p14:xfrm>
          </p:contentPart>
        </mc:Choice>
        <mc:Fallback xmlns="">
          <p:pic>
            <p:nvPicPr>
              <p:cNvPr id="8" name="Ink 7">
                <a:extLst>
                  <a:ext uri="{FF2B5EF4-FFF2-40B4-BE49-F238E27FC236}">
                    <a16:creationId xmlns:a16="http://schemas.microsoft.com/office/drawing/2014/main" id="{969BA92B-1CE4-9811-9552-69CEF0136D19}"/>
                  </a:ext>
                </a:extLst>
              </p:cNvPr>
              <p:cNvPicPr/>
              <p:nvPr/>
            </p:nvPicPr>
            <p:blipFill>
              <a:blip r:embed="rId12"/>
              <a:stretch>
                <a:fillRect/>
              </a:stretch>
            </p:blipFill>
            <p:spPr>
              <a:xfrm>
                <a:off x="2249505" y="5327985"/>
                <a:ext cx="97776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34F58069-5F1C-5456-5E31-AEDC7AD7E08B}"/>
                  </a:ext>
                </a:extLst>
              </p14:cNvPr>
              <p14:cNvContentPartPr/>
              <p14:nvPr/>
            </p14:nvContentPartPr>
            <p14:xfrm>
              <a:off x="4038345" y="6353265"/>
              <a:ext cx="580680" cy="19440"/>
            </p14:xfrm>
          </p:contentPart>
        </mc:Choice>
        <mc:Fallback xmlns="">
          <p:pic>
            <p:nvPicPr>
              <p:cNvPr id="9" name="Ink 8">
                <a:extLst>
                  <a:ext uri="{FF2B5EF4-FFF2-40B4-BE49-F238E27FC236}">
                    <a16:creationId xmlns:a16="http://schemas.microsoft.com/office/drawing/2014/main" id="{34F58069-5F1C-5456-5E31-AEDC7AD7E08B}"/>
                  </a:ext>
                </a:extLst>
              </p:cNvPr>
              <p:cNvPicPr/>
              <p:nvPr/>
            </p:nvPicPr>
            <p:blipFill>
              <a:blip r:embed="rId14"/>
              <a:stretch>
                <a:fillRect/>
              </a:stretch>
            </p:blipFill>
            <p:spPr>
              <a:xfrm>
                <a:off x="4002345" y="6281265"/>
                <a:ext cx="65232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298F5D58-FD96-1B39-55E9-877F5BE84BB1}"/>
                  </a:ext>
                </a:extLst>
              </p14:cNvPr>
              <p14:cNvContentPartPr/>
              <p14:nvPr/>
            </p14:nvContentPartPr>
            <p14:xfrm>
              <a:off x="5048145" y="6400785"/>
              <a:ext cx="360" cy="360"/>
            </p14:xfrm>
          </p:contentPart>
        </mc:Choice>
        <mc:Fallback xmlns="">
          <p:pic>
            <p:nvPicPr>
              <p:cNvPr id="10" name="Ink 9">
                <a:extLst>
                  <a:ext uri="{FF2B5EF4-FFF2-40B4-BE49-F238E27FC236}">
                    <a16:creationId xmlns:a16="http://schemas.microsoft.com/office/drawing/2014/main" id="{298F5D58-FD96-1B39-55E9-877F5BE84BB1}"/>
                  </a:ext>
                </a:extLst>
              </p:cNvPr>
              <p:cNvPicPr/>
              <p:nvPr/>
            </p:nvPicPr>
            <p:blipFill>
              <a:blip r:embed="rId16"/>
              <a:stretch>
                <a:fillRect/>
              </a:stretch>
            </p:blipFill>
            <p:spPr>
              <a:xfrm>
                <a:off x="5012145" y="6328785"/>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6E7131AF-8FE4-CAB5-75D6-162F2C8B0115}"/>
                  </a:ext>
                </a:extLst>
              </p14:cNvPr>
              <p14:cNvContentPartPr/>
              <p14:nvPr/>
            </p14:nvContentPartPr>
            <p14:xfrm>
              <a:off x="5048145" y="6390345"/>
              <a:ext cx="158400" cy="10440"/>
            </p14:xfrm>
          </p:contentPart>
        </mc:Choice>
        <mc:Fallback xmlns="">
          <p:pic>
            <p:nvPicPr>
              <p:cNvPr id="11" name="Ink 10">
                <a:extLst>
                  <a:ext uri="{FF2B5EF4-FFF2-40B4-BE49-F238E27FC236}">
                    <a16:creationId xmlns:a16="http://schemas.microsoft.com/office/drawing/2014/main" id="{6E7131AF-8FE4-CAB5-75D6-162F2C8B0115}"/>
                  </a:ext>
                </a:extLst>
              </p:cNvPr>
              <p:cNvPicPr/>
              <p:nvPr/>
            </p:nvPicPr>
            <p:blipFill>
              <a:blip r:embed="rId18"/>
              <a:stretch>
                <a:fillRect/>
              </a:stretch>
            </p:blipFill>
            <p:spPr>
              <a:xfrm>
                <a:off x="5012145" y="6318705"/>
                <a:ext cx="23004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 name="Ink 11">
                <a:extLst>
                  <a:ext uri="{FF2B5EF4-FFF2-40B4-BE49-F238E27FC236}">
                    <a16:creationId xmlns:a16="http://schemas.microsoft.com/office/drawing/2014/main" id="{BF5FD972-64C6-62FF-FA9A-8A5518AEBBC7}"/>
                  </a:ext>
                </a:extLst>
              </p14:cNvPr>
              <p14:cNvContentPartPr/>
              <p14:nvPr/>
            </p14:nvContentPartPr>
            <p14:xfrm>
              <a:off x="5752665" y="6018825"/>
              <a:ext cx="921960" cy="20160"/>
            </p14:xfrm>
          </p:contentPart>
        </mc:Choice>
        <mc:Fallback xmlns="">
          <p:pic>
            <p:nvPicPr>
              <p:cNvPr id="12" name="Ink 11">
                <a:extLst>
                  <a:ext uri="{FF2B5EF4-FFF2-40B4-BE49-F238E27FC236}">
                    <a16:creationId xmlns:a16="http://schemas.microsoft.com/office/drawing/2014/main" id="{BF5FD972-64C6-62FF-FA9A-8A5518AEBBC7}"/>
                  </a:ext>
                </a:extLst>
              </p:cNvPr>
              <p:cNvPicPr/>
              <p:nvPr/>
            </p:nvPicPr>
            <p:blipFill>
              <a:blip r:embed="rId20"/>
              <a:stretch>
                <a:fillRect/>
              </a:stretch>
            </p:blipFill>
            <p:spPr>
              <a:xfrm>
                <a:off x="5717025" y="5946825"/>
                <a:ext cx="99360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Ink 12">
                <a:extLst>
                  <a:ext uri="{FF2B5EF4-FFF2-40B4-BE49-F238E27FC236}">
                    <a16:creationId xmlns:a16="http://schemas.microsoft.com/office/drawing/2014/main" id="{3167C50B-B6F1-CEAF-4416-B2C7A4696D1B}"/>
                  </a:ext>
                </a:extLst>
              </p14:cNvPr>
              <p14:cNvContentPartPr/>
              <p14:nvPr/>
            </p14:nvContentPartPr>
            <p14:xfrm>
              <a:off x="5600385" y="6200265"/>
              <a:ext cx="354600" cy="19800"/>
            </p14:xfrm>
          </p:contentPart>
        </mc:Choice>
        <mc:Fallback xmlns="">
          <p:pic>
            <p:nvPicPr>
              <p:cNvPr id="13" name="Ink 12">
                <a:extLst>
                  <a:ext uri="{FF2B5EF4-FFF2-40B4-BE49-F238E27FC236}">
                    <a16:creationId xmlns:a16="http://schemas.microsoft.com/office/drawing/2014/main" id="{3167C50B-B6F1-CEAF-4416-B2C7A4696D1B}"/>
                  </a:ext>
                </a:extLst>
              </p:cNvPr>
              <p:cNvPicPr/>
              <p:nvPr/>
            </p:nvPicPr>
            <p:blipFill>
              <a:blip r:embed="rId22"/>
              <a:stretch>
                <a:fillRect/>
              </a:stretch>
            </p:blipFill>
            <p:spPr>
              <a:xfrm>
                <a:off x="5564745" y="6128625"/>
                <a:ext cx="42624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 name="Ink 13">
                <a:extLst>
                  <a:ext uri="{FF2B5EF4-FFF2-40B4-BE49-F238E27FC236}">
                    <a16:creationId xmlns:a16="http://schemas.microsoft.com/office/drawing/2014/main" id="{9007D7A4-356A-C564-DB41-08C1992A7375}"/>
                  </a:ext>
                </a:extLst>
              </p14:cNvPr>
              <p14:cNvContentPartPr/>
              <p14:nvPr/>
            </p14:nvContentPartPr>
            <p14:xfrm>
              <a:off x="6400665" y="4429065"/>
              <a:ext cx="561600" cy="19800"/>
            </p14:xfrm>
          </p:contentPart>
        </mc:Choice>
        <mc:Fallback xmlns="">
          <p:pic>
            <p:nvPicPr>
              <p:cNvPr id="14" name="Ink 13">
                <a:extLst>
                  <a:ext uri="{FF2B5EF4-FFF2-40B4-BE49-F238E27FC236}">
                    <a16:creationId xmlns:a16="http://schemas.microsoft.com/office/drawing/2014/main" id="{9007D7A4-356A-C564-DB41-08C1992A7375}"/>
                  </a:ext>
                </a:extLst>
              </p:cNvPr>
              <p:cNvPicPr/>
              <p:nvPr/>
            </p:nvPicPr>
            <p:blipFill>
              <a:blip r:embed="rId24"/>
              <a:stretch>
                <a:fillRect/>
              </a:stretch>
            </p:blipFill>
            <p:spPr>
              <a:xfrm>
                <a:off x="6365025" y="4357065"/>
                <a:ext cx="633240" cy="163440"/>
              </a:xfrm>
              <a:prstGeom prst="rect">
                <a:avLst/>
              </a:prstGeom>
            </p:spPr>
          </p:pic>
        </mc:Fallback>
      </mc:AlternateContent>
    </p:spTree>
    <p:extLst>
      <p:ext uri="{BB962C8B-B14F-4D97-AF65-F5344CB8AC3E}">
        <p14:creationId xmlns:p14="http://schemas.microsoft.com/office/powerpoint/2010/main" val="251753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48452-D086-54BF-B53F-F04284A8AF64}"/>
              </a:ext>
            </a:extLst>
          </p:cNvPr>
          <p:cNvSpPr>
            <a:spLocks noGrp="1"/>
          </p:cNvSpPr>
          <p:nvPr>
            <p:ph type="title"/>
          </p:nvPr>
        </p:nvSpPr>
        <p:spPr/>
        <p:txBody>
          <a:bodyPr/>
          <a:lstStyle/>
          <a:p>
            <a:r>
              <a:rPr lang="en-US" dirty="0"/>
              <a:t>Bowel Issues - Diarrhea</a:t>
            </a:r>
          </a:p>
        </p:txBody>
      </p:sp>
      <p:sp>
        <p:nvSpPr>
          <p:cNvPr id="5" name="Text Placeholder 4">
            <a:extLst>
              <a:ext uri="{FF2B5EF4-FFF2-40B4-BE49-F238E27FC236}">
                <a16:creationId xmlns:a16="http://schemas.microsoft.com/office/drawing/2014/main" id="{BBD03AD8-A6CC-4EF0-721A-1B21A42FE2D2}"/>
              </a:ext>
            </a:extLst>
          </p:cNvPr>
          <p:cNvSpPr>
            <a:spLocks noGrp="1"/>
          </p:cNvSpPr>
          <p:nvPr>
            <p:ph type="body" sz="half" idx="3"/>
          </p:nvPr>
        </p:nvSpPr>
        <p:spPr>
          <a:xfrm>
            <a:off x="441085" y="1161691"/>
            <a:ext cx="4245215" cy="685800"/>
          </a:xfrm>
        </p:spPr>
        <p:txBody>
          <a:bodyPr/>
          <a:lstStyle/>
          <a:p>
            <a:r>
              <a:rPr lang="en-US" dirty="0"/>
              <a:t>Defined and Treatment</a:t>
            </a:r>
          </a:p>
        </p:txBody>
      </p:sp>
      <p:sp>
        <p:nvSpPr>
          <p:cNvPr id="6" name="Content Placeholder 5">
            <a:extLst>
              <a:ext uri="{FF2B5EF4-FFF2-40B4-BE49-F238E27FC236}">
                <a16:creationId xmlns:a16="http://schemas.microsoft.com/office/drawing/2014/main" id="{1B6F2414-BE00-FFD6-720C-09A24E141051}"/>
              </a:ext>
            </a:extLst>
          </p:cNvPr>
          <p:cNvSpPr>
            <a:spLocks noGrp="1"/>
          </p:cNvSpPr>
          <p:nvPr>
            <p:ph sz="quarter" idx="4"/>
          </p:nvPr>
        </p:nvSpPr>
        <p:spPr>
          <a:xfrm>
            <a:off x="457200" y="1752600"/>
            <a:ext cx="4038600" cy="4863860"/>
          </a:xfrm>
        </p:spPr>
        <p:txBody>
          <a:bodyPr>
            <a:noAutofit/>
          </a:bodyPr>
          <a:lstStyle/>
          <a:p>
            <a:r>
              <a:rPr lang="en-US" dirty="0">
                <a:solidFill>
                  <a:srgbClr val="0070C0"/>
                </a:solidFill>
              </a:rPr>
              <a:t>3 or more bowel movements a day</a:t>
            </a:r>
          </a:p>
          <a:p>
            <a:r>
              <a:rPr lang="en-US" sz="2400" b="1" dirty="0"/>
              <a:t>Treat &amp; Determine Cause</a:t>
            </a:r>
          </a:p>
          <a:p>
            <a:pPr algn="l">
              <a:buFont typeface="Arial" panose="020B0604020202020204" pitchFamily="34" charset="0"/>
              <a:buChar char="•"/>
            </a:pPr>
            <a:r>
              <a:rPr lang="en-US" sz="1800" b="0" i="0" dirty="0">
                <a:solidFill>
                  <a:srgbClr val="555555"/>
                </a:solidFill>
                <a:effectLst/>
                <a:latin typeface="__Roboto_2d2bf0"/>
              </a:rPr>
              <a:t>Improve glucose levels  </a:t>
            </a:r>
          </a:p>
          <a:p>
            <a:pPr algn="l">
              <a:buFont typeface="Arial" panose="020B0604020202020204" pitchFamily="34" charset="0"/>
              <a:buChar char="•"/>
            </a:pPr>
            <a:r>
              <a:rPr lang="en-US" sz="1800" b="0" i="0" dirty="0">
                <a:solidFill>
                  <a:srgbClr val="555555"/>
                </a:solidFill>
                <a:effectLst/>
                <a:latin typeface="__Roboto_2d2bf0"/>
              </a:rPr>
              <a:t>Eat whole foods — including whole grains and fiber.</a:t>
            </a:r>
          </a:p>
          <a:p>
            <a:pPr algn="l">
              <a:buFont typeface="Arial" panose="020B0604020202020204" pitchFamily="34" charset="0"/>
              <a:buChar char="•"/>
            </a:pPr>
            <a:r>
              <a:rPr lang="en-US" sz="1800" b="0" i="0" dirty="0">
                <a:solidFill>
                  <a:srgbClr val="555555"/>
                </a:solidFill>
                <a:effectLst/>
                <a:latin typeface="__Roboto_2d2bf0"/>
              </a:rPr>
              <a:t>Drink plenty of water.</a:t>
            </a:r>
          </a:p>
          <a:p>
            <a:pPr algn="l">
              <a:buFont typeface="Arial" panose="020B0604020202020204" pitchFamily="34" charset="0"/>
              <a:buChar char="•"/>
            </a:pPr>
            <a:r>
              <a:rPr lang="en-US" sz="1800" b="0" i="0" dirty="0">
                <a:solidFill>
                  <a:srgbClr val="555555"/>
                </a:solidFill>
                <a:effectLst/>
                <a:latin typeface="__Roboto_2d2bf0"/>
              </a:rPr>
              <a:t>Get regular exercise.</a:t>
            </a:r>
          </a:p>
          <a:p>
            <a:pPr algn="l">
              <a:buFont typeface="Arial" panose="020B0604020202020204" pitchFamily="34" charset="0"/>
              <a:buChar char="•"/>
            </a:pPr>
            <a:r>
              <a:rPr lang="en-US" sz="1800" b="0" i="0" dirty="0">
                <a:solidFill>
                  <a:srgbClr val="007BC2"/>
                </a:solidFill>
                <a:effectLst/>
                <a:latin typeface="__Roboto_2d2bf0"/>
                <a:hlinkClick r:id="rId2"/>
              </a:rPr>
              <a:t>Quit smoking</a:t>
            </a:r>
            <a:r>
              <a:rPr lang="en-US" sz="1800" b="0" i="0" dirty="0">
                <a:solidFill>
                  <a:srgbClr val="555555"/>
                </a:solidFill>
                <a:effectLst/>
                <a:latin typeface="__Roboto_2d2bf0"/>
              </a:rPr>
              <a:t> and using tobacco products.</a:t>
            </a:r>
          </a:p>
          <a:p>
            <a:pPr algn="l">
              <a:buFont typeface="Arial" panose="020B0604020202020204" pitchFamily="34" charset="0"/>
              <a:buChar char="•"/>
            </a:pPr>
            <a:r>
              <a:rPr lang="en-US" sz="1800" b="0" i="0" dirty="0">
                <a:solidFill>
                  <a:srgbClr val="555555"/>
                </a:solidFill>
                <a:effectLst/>
                <a:latin typeface="__Roboto_2d2bf0"/>
              </a:rPr>
              <a:t>Limit alcohol.</a:t>
            </a:r>
          </a:p>
          <a:p>
            <a:pPr algn="l">
              <a:buFont typeface="Arial" panose="020B0604020202020204" pitchFamily="34" charset="0"/>
              <a:buChar char="•"/>
            </a:pPr>
            <a:r>
              <a:rPr lang="en-US" sz="1800" b="0" i="0" dirty="0">
                <a:solidFill>
                  <a:srgbClr val="555555"/>
                </a:solidFill>
                <a:effectLst/>
                <a:latin typeface="__Roboto_2d2bf0"/>
              </a:rPr>
              <a:t>Take medications as necessary.</a:t>
            </a:r>
          </a:p>
          <a:p>
            <a:pPr lvl="1"/>
            <a:endParaRPr lang="en-US" dirty="0"/>
          </a:p>
        </p:txBody>
      </p:sp>
      <p:sp>
        <p:nvSpPr>
          <p:cNvPr id="8" name="Content Placeholder 7">
            <a:extLst>
              <a:ext uri="{FF2B5EF4-FFF2-40B4-BE49-F238E27FC236}">
                <a16:creationId xmlns:a16="http://schemas.microsoft.com/office/drawing/2014/main" id="{98021436-DEA3-2FF8-24A0-300821F9B374}"/>
              </a:ext>
            </a:extLst>
          </p:cNvPr>
          <p:cNvSpPr>
            <a:spLocks noGrp="1"/>
          </p:cNvSpPr>
          <p:nvPr>
            <p:ph sz="quarter" idx="2"/>
          </p:nvPr>
        </p:nvSpPr>
        <p:spPr>
          <a:xfrm>
            <a:off x="4876800" y="1447800"/>
            <a:ext cx="4038600" cy="4953000"/>
          </a:xfrm>
        </p:spPr>
        <p:txBody>
          <a:bodyPr>
            <a:normAutofit fontScale="55000" lnSpcReduction="20000"/>
          </a:bodyPr>
          <a:lstStyle/>
          <a:p>
            <a:r>
              <a:rPr lang="en-US" sz="4500" b="1" dirty="0"/>
              <a:t>Possible Causes</a:t>
            </a:r>
          </a:p>
          <a:p>
            <a:pPr lvl="1"/>
            <a:r>
              <a:rPr lang="en-US" sz="4500" dirty="0"/>
              <a:t>Elevated glucose</a:t>
            </a:r>
          </a:p>
          <a:p>
            <a:pPr lvl="1"/>
            <a:r>
              <a:rPr lang="en-US" sz="4500" dirty="0"/>
              <a:t>Autonomic neuropathy</a:t>
            </a:r>
          </a:p>
          <a:p>
            <a:pPr lvl="1"/>
            <a:r>
              <a:rPr lang="en-US" sz="4500" dirty="0"/>
              <a:t>Metformin </a:t>
            </a:r>
          </a:p>
          <a:p>
            <a:pPr lvl="1"/>
            <a:r>
              <a:rPr lang="en-US" sz="4500" dirty="0"/>
              <a:t>GLP-1 RA’s</a:t>
            </a:r>
          </a:p>
          <a:p>
            <a:pPr lvl="1"/>
            <a:r>
              <a:rPr lang="en-US" sz="4500" dirty="0"/>
              <a:t>Celiac disease</a:t>
            </a:r>
          </a:p>
          <a:p>
            <a:pPr lvl="1"/>
            <a:r>
              <a:rPr lang="en-US" sz="4500" dirty="0"/>
              <a:t>Bacterial /yeast infection</a:t>
            </a:r>
          </a:p>
          <a:p>
            <a:pPr lvl="1"/>
            <a:r>
              <a:rPr lang="en-US" sz="4500" dirty="0"/>
              <a:t>Exocrine pancreatic insufficiency</a:t>
            </a:r>
          </a:p>
          <a:p>
            <a:pPr lvl="1"/>
            <a:r>
              <a:rPr lang="en-US" sz="4500" dirty="0"/>
              <a:t>Irritable bowel syndrome</a:t>
            </a:r>
          </a:p>
          <a:p>
            <a:pPr lvl="1"/>
            <a:r>
              <a:rPr lang="en-US" sz="4500" dirty="0"/>
              <a:t>Sugar free foods</a:t>
            </a:r>
          </a:p>
          <a:p>
            <a:pPr lvl="1"/>
            <a:r>
              <a:rPr lang="en-US" sz="4500" dirty="0"/>
              <a:t>Other</a:t>
            </a:r>
          </a:p>
        </p:txBody>
      </p:sp>
    </p:spTree>
    <p:extLst>
      <p:ext uri="{BB962C8B-B14F-4D97-AF65-F5344CB8AC3E}">
        <p14:creationId xmlns:p14="http://schemas.microsoft.com/office/powerpoint/2010/main" val="51411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48452-D086-54BF-B53F-F04284A8AF64}"/>
              </a:ext>
            </a:extLst>
          </p:cNvPr>
          <p:cNvSpPr>
            <a:spLocks noGrp="1"/>
          </p:cNvSpPr>
          <p:nvPr>
            <p:ph type="title"/>
          </p:nvPr>
        </p:nvSpPr>
        <p:spPr/>
        <p:txBody>
          <a:bodyPr/>
          <a:lstStyle/>
          <a:p>
            <a:r>
              <a:rPr lang="en-US" dirty="0"/>
              <a:t>Bowel Issues - Constipation</a:t>
            </a:r>
          </a:p>
        </p:txBody>
      </p:sp>
      <p:sp>
        <p:nvSpPr>
          <p:cNvPr id="3" name="Content Placeholder 2">
            <a:extLst>
              <a:ext uri="{FF2B5EF4-FFF2-40B4-BE49-F238E27FC236}">
                <a16:creationId xmlns:a16="http://schemas.microsoft.com/office/drawing/2014/main" id="{0E775C5C-E3C2-2543-6DBA-2B6B009A7D91}"/>
              </a:ext>
            </a:extLst>
          </p:cNvPr>
          <p:cNvSpPr>
            <a:spLocks noGrp="1"/>
          </p:cNvSpPr>
          <p:nvPr>
            <p:ph sz="quarter" idx="2"/>
          </p:nvPr>
        </p:nvSpPr>
        <p:spPr>
          <a:xfrm>
            <a:off x="381000" y="1447800"/>
            <a:ext cx="4800600" cy="4505325"/>
          </a:xfrm>
        </p:spPr>
        <p:txBody>
          <a:bodyPr>
            <a:normAutofit fontScale="92500" lnSpcReduction="10000"/>
          </a:bodyPr>
          <a:lstStyle/>
          <a:p>
            <a:r>
              <a:rPr lang="en-US" dirty="0"/>
              <a:t>Defined as </a:t>
            </a:r>
            <a:r>
              <a:rPr lang="en-US" dirty="0">
                <a:solidFill>
                  <a:srgbClr val="0070C0"/>
                </a:solidFill>
              </a:rPr>
              <a:t>less than </a:t>
            </a:r>
            <a:r>
              <a:rPr lang="en-US" dirty="0"/>
              <a:t>3 bowel movements a week.</a:t>
            </a:r>
          </a:p>
          <a:p>
            <a:r>
              <a:rPr lang="en-US" dirty="0"/>
              <a:t>More common in diabetes</a:t>
            </a:r>
          </a:p>
          <a:p>
            <a:r>
              <a:rPr lang="en-US" dirty="0"/>
              <a:t>GLP-1 RA can contribute</a:t>
            </a:r>
          </a:p>
          <a:p>
            <a:r>
              <a:rPr lang="en-US" dirty="0"/>
              <a:t>Treatment</a:t>
            </a:r>
          </a:p>
          <a:p>
            <a:pPr lvl="1"/>
            <a:r>
              <a:rPr lang="en-US" dirty="0"/>
              <a:t>Get glucose to target</a:t>
            </a:r>
          </a:p>
          <a:p>
            <a:pPr lvl="1"/>
            <a:r>
              <a:rPr lang="en-US" dirty="0"/>
              <a:t>Increase fiber, activity, H2O</a:t>
            </a:r>
          </a:p>
          <a:p>
            <a:pPr lvl="1"/>
            <a:r>
              <a:rPr lang="en-US" dirty="0"/>
              <a:t>Bulking agents (psyllium)</a:t>
            </a:r>
          </a:p>
          <a:p>
            <a:pPr lvl="1"/>
            <a:r>
              <a:rPr lang="en-US" dirty="0"/>
              <a:t>Laxatives or other agents </a:t>
            </a:r>
          </a:p>
          <a:p>
            <a:pPr lvl="1"/>
            <a:r>
              <a:rPr lang="en-US" dirty="0"/>
              <a:t>Bathroom habits review</a:t>
            </a:r>
          </a:p>
          <a:p>
            <a:pPr marL="274320" lvl="1" indent="0">
              <a:buNone/>
            </a:pPr>
            <a:endParaRPr lang="en-US" dirty="0"/>
          </a:p>
        </p:txBody>
      </p:sp>
      <p:pic>
        <p:nvPicPr>
          <p:cNvPr id="12" name="Content Placeholder 11" descr="Man reading newspaper">
            <a:extLst>
              <a:ext uri="{FF2B5EF4-FFF2-40B4-BE49-F238E27FC236}">
                <a16:creationId xmlns:a16="http://schemas.microsoft.com/office/drawing/2014/main" id="{8A3D9608-E062-9D37-CCBC-0E28ED7BBB9A}"/>
              </a:ext>
            </a:extLst>
          </p:cNvPr>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5334000" y="1954422"/>
            <a:ext cx="3256782" cy="2172268"/>
          </a:xfrm>
        </p:spPr>
      </p:pic>
    </p:spTree>
    <p:extLst>
      <p:ext uri="{BB962C8B-B14F-4D97-AF65-F5344CB8AC3E}">
        <p14:creationId xmlns:p14="http://schemas.microsoft.com/office/powerpoint/2010/main" val="337650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D2F7D5-4751-C2A8-D0D7-6B9B6673C292}"/>
              </a:ext>
            </a:extLst>
          </p:cNvPr>
          <p:cNvPicPr>
            <a:picLocks noChangeAspect="1"/>
          </p:cNvPicPr>
          <p:nvPr/>
        </p:nvPicPr>
        <p:blipFill>
          <a:blip r:embed="rId2"/>
          <a:stretch>
            <a:fillRect/>
          </a:stretch>
        </p:blipFill>
        <p:spPr>
          <a:xfrm>
            <a:off x="5037902" y="1329330"/>
            <a:ext cx="3648898" cy="4331036"/>
          </a:xfrm>
          <a:prstGeom prst="rect">
            <a:avLst/>
          </a:prstGeom>
          <a:noFill/>
          <a:ln w="12700">
            <a:miter lim="400000"/>
          </a:ln>
        </p:spPr>
      </p:pic>
      <p:sp>
        <p:nvSpPr>
          <p:cNvPr id="2" name="Title 1">
            <a:extLst>
              <a:ext uri="{FF2B5EF4-FFF2-40B4-BE49-F238E27FC236}">
                <a16:creationId xmlns:a16="http://schemas.microsoft.com/office/drawing/2014/main" id="{8F325CD7-8513-109B-510E-682BD8E6CB1C}"/>
              </a:ext>
            </a:extLst>
          </p:cNvPr>
          <p:cNvSpPr>
            <a:spLocks noGrp="1"/>
          </p:cNvSpPr>
          <p:nvPr>
            <p:ph type="title"/>
          </p:nvPr>
        </p:nvSpPr>
        <p:spPr>
          <a:xfrm>
            <a:off x="457200" y="228600"/>
            <a:ext cx="8229600" cy="914400"/>
          </a:xfrm>
        </p:spPr>
        <p:txBody>
          <a:bodyPr anchor="b">
            <a:normAutofit/>
          </a:bodyPr>
          <a:lstStyle/>
          <a:p>
            <a:r>
              <a:rPr lang="en-US" dirty="0"/>
              <a:t>Gut Tube -Embryonic Starting Point</a:t>
            </a:r>
          </a:p>
        </p:txBody>
      </p:sp>
      <p:sp>
        <p:nvSpPr>
          <p:cNvPr id="3" name="Content Placeholder 2">
            <a:extLst>
              <a:ext uri="{FF2B5EF4-FFF2-40B4-BE49-F238E27FC236}">
                <a16:creationId xmlns:a16="http://schemas.microsoft.com/office/drawing/2014/main" id="{B3DB789E-21E8-4D22-2799-CA920313C279}"/>
              </a:ext>
            </a:extLst>
          </p:cNvPr>
          <p:cNvSpPr>
            <a:spLocks noGrp="1"/>
          </p:cNvSpPr>
          <p:nvPr>
            <p:ph sz="quarter" idx="1"/>
          </p:nvPr>
        </p:nvSpPr>
        <p:spPr>
          <a:xfrm>
            <a:off x="457200" y="1219200"/>
            <a:ext cx="5257800" cy="5410200"/>
          </a:xfrm>
        </p:spPr>
        <p:txBody>
          <a:bodyPr>
            <a:normAutofit lnSpcReduction="10000"/>
          </a:bodyPr>
          <a:lstStyle/>
          <a:p>
            <a:pPr>
              <a:lnSpc>
                <a:spcPct val="110000"/>
              </a:lnSpc>
            </a:pPr>
            <a:r>
              <a:rPr lang="en-US" sz="2200" dirty="0"/>
              <a:t>E</a:t>
            </a:r>
            <a:r>
              <a:rPr lang="en-US" sz="2200" b="0" i="0" dirty="0">
                <a:effectLst/>
              </a:rPr>
              <a:t>mbryonic endoderm develops into the interior linings of two tubes in the body, respiratory </a:t>
            </a:r>
            <a:r>
              <a:rPr lang="en-US" sz="2200" b="0" i="1" dirty="0">
                <a:effectLst/>
              </a:rPr>
              <a:t>and  </a:t>
            </a:r>
            <a:endParaRPr lang="en-US" sz="2200" i="1" dirty="0"/>
          </a:p>
          <a:p>
            <a:pPr>
              <a:lnSpc>
                <a:spcPct val="90000"/>
              </a:lnSpc>
            </a:pPr>
            <a:r>
              <a:rPr lang="en-US" sz="2800" b="1" dirty="0"/>
              <a:t>D</a:t>
            </a:r>
            <a:r>
              <a:rPr lang="en-US" sz="2800" b="1" i="0" dirty="0">
                <a:effectLst/>
              </a:rPr>
              <a:t>igestive Tube</a:t>
            </a:r>
            <a:endParaRPr lang="en-US" sz="2800" b="1" dirty="0"/>
          </a:p>
          <a:p>
            <a:pPr lvl="1">
              <a:lnSpc>
                <a:spcPct val="90000"/>
              </a:lnSpc>
            </a:pPr>
            <a:r>
              <a:rPr lang="en-US" sz="2200" dirty="0"/>
              <a:t>Salivary glands</a:t>
            </a:r>
          </a:p>
          <a:p>
            <a:pPr lvl="1">
              <a:lnSpc>
                <a:spcPct val="90000"/>
              </a:lnSpc>
            </a:pPr>
            <a:r>
              <a:rPr lang="en-US" sz="2200" dirty="0"/>
              <a:t>Esophagus</a:t>
            </a:r>
          </a:p>
          <a:p>
            <a:pPr lvl="1">
              <a:lnSpc>
                <a:spcPct val="90000"/>
              </a:lnSpc>
            </a:pPr>
            <a:r>
              <a:rPr lang="en-US" sz="2200" dirty="0"/>
              <a:t>Stomach</a:t>
            </a:r>
          </a:p>
          <a:p>
            <a:pPr lvl="1">
              <a:lnSpc>
                <a:spcPct val="90000"/>
              </a:lnSpc>
            </a:pPr>
            <a:r>
              <a:rPr lang="en-US" sz="2200" dirty="0"/>
              <a:t>Small and Large Intestine</a:t>
            </a:r>
          </a:p>
          <a:p>
            <a:pPr lvl="1">
              <a:lnSpc>
                <a:spcPct val="90000"/>
              </a:lnSpc>
            </a:pPr>
            <a:r>
              <a:rPr lang="en-US" sz="2200" dirty="0"/>
              <a:t>Liver</a:t>
            </a:r>
          </a:p>
          <a:p>
            <a:pPr lvl="1">
              <a:lnSpc>
                <a:spcPct val="90000"/>
              </a:lnSpc>
            </a:pPr>
            <a:r>
              <a:rPr lang="en-US" sz="2200" dirty="0"/>
              <a:t>Gallbladder</a:t>
            </a:r>
          </a:p>
          <a:p>
            <a:pPr lvl="1">
              <a:lnSpc>
                <a:spcPct val="90000"/>
              </a:lnSpc>
            </a:pPr>
            <a:r>
              <a:rPr lang="en-US" sz="2200" dirty="0"/>
              <a:t>Pancreas</a:t>
            </a:r>
          </a:p>
          <a:p>
            <a:pPr>
              <a:lnSpc>
                <a:spcPct val="90000"/>
              </a:lnSpc>
            </a:pPr>
            <a:r>
              <a:rPr lang="en-US" sz="2200" dirty="0"/>
              <a:t>Thyroid gland</a:t>
            </a:r>
          </a:p>
          <a:p>
            <a:pPr>
              <a:lnSpc>
                <a:spcPct val="90000"/>
              </a:lnSpc>
            </a:pPr>
            <a:r>
              <a:rPr lang="en-US" sz="2200" dirty="0"/>
              <a:t>Parathyroid glands</a:t>
            </a:r>
          </a:p>
          <a:p>
            <a:pPr lvl="2">
              <a:lnSpc>
                <a:spcPct val="90000"/>
              </a:lnSpc>
            </a:pPr>
            <a:r>
              <a:rPr lang="en-US" dirty="0"/>
              <a:t>Lose connection with gut before birth to become endocrine organs</a:t>
            </a:r>
          </a:p>
          <a:p>
            <a:pPr lvl="1">
              <a:lnSpc>
                <a:spcPct val="90000"/>
              </a:lnSpc>
            </a:pPr>
            <a:endParaRPr lang="en-US" sz="2200" dirty="0"/>
          </a:p>
        </p:txBody>
      </p:sp>
      <p:sp>
        <p:nvSpPr>
          <p:cNvPr id="5" name="TextBox 4">
            <a:extLst>
              <a:ext uri="{FF2B5EF4-FFF2-40B4-BE49-F238E27FC236}">
                <a16:creationId xmlns:a16="http://schemas.microsoft.com/office/drawing/2014/main" id="{DA69E447-BAC4-A047-DF7F-BD715C3C7B1C}"/>
              </a:ext>
            </a:extLst>
          </p:cNvPr>
          <p:cNvSpPr txBox="1"/>
          <p:nvPr/>
        </p:nvSpPr>
        <p:spPr>
          <a:xfrm>
            <a:off x="5486400" y="5508142"/>
            <a:ext cx="3429000"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Basic Human Anatomy, A. </a:t>
            </a:r>
            <a:r>
              <a:rPr lang="en-US" sz="1600" dirty="0" err="1">
                <a:latin typeface="Calibri" panose="020F0502020204030204" pitchFamily="34" charset="0"/>
                <a:ea typeface="Calibri" panose="020F0502020204030204" pitchFamily="34" charset="0"/>
                <a:cs typeface="Calibri" panose="020F0502020204030204" pitchFamily="34" charset="0"/>
              </a:rPr>
              <a:t>Pense</a:t>
            </a:r>
            <a:r>
              <a:rPr lang="en-US" sz="1600" dirty="0">
                <a:latin typeface="Calibri" panose="020F0502020204030204" pitchFamily="34" charset="0"/>
                <a:ea typeface="Calibri" panose="020F0502020204030204" pitchFamily="34" charset="0"/>
                <a:cs typeface="Calibri" panose="020F0502020204030204" pitchFamily="34" charset="0"/>
              </a:rPr>
              <a:t>, 1982</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01836094-5481-3F43-D51B-E7D8BD852125}"/>
                  </a:ext>
                </a:extLst>
              </p14:cNvPr>
              <p14:cNvContentPartPr/>
              <p14:nvPr/>
            </p14:nvContentPartPr>
            <p14:xfrm>
              <a:off x="7968167" y="2316397"/>
              <a:ext cx="253800" cy="48960"/>
            </p14:xfrm>
          </p:contentPart>
        </mc:Choice>
        <mc:Fallback xmlns="">
          <p:pic>
            <p:nvPicPr>
              <p:cNvPr id="6" name="Ink 5">
                <a:extLst>
                  <a:ext uri="{FF2B5EF4-FFF2-40B4-BE49-F238E27FC236}">
                    <a16:creationId xmlns:a16="http://schemas.microsoft.com/office/drawing/2014/main" id="{01836094-5481-3F43-D51B-E7D8BD852125}"/>
                  </a:ext>
                </a:extLst>
              </p:cNvPr>
              <p:cNvPicPr/>
              <p:nvPr/>
            </p:nvPicPr>
            <p:blipFill>
              <a:blip r:embed="rId4"/>
              <a:stretch>
                <a:fillRect/>
              </a:stretch>
            </p:blipFill>
            <p:spPr>
              <a:xfrm>
                <a:off x="7914527" y="2208397"/>
                <a:ext cx="36144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52E2730A-161B-990C-D25D-BDBD4B8CC0B5}"/>
                  </a:ext>
                </a:extLst>
              </p14:cNvPr>
              <p14:cNvContentPartPr/>
              <p14:nvPr/>
            </p14:nvContentPartPr>
            <p14:xfrm>
              <a:off x="7858367" y="2742637"/>
              <a:ext cx="535680" cy="21240"/>
            </p14:xfrm>
          </p:contentPart>
        </mc:Choice>
        <mc:Fallback xmlns="">
          <p:pic>
            <p:nvPicPr>
              <p:cNvPr id="7" name="Ink 6">
                <a:extLst>
                  <a:ext uri="{FF2B5EF4-FFF2-40B4-BE49-F238E27FC236}">
                    <a16:creationId xmlns:a16="http://schemas.microsoft.com/office/drawing/2014/main" id="{52E2730A-161B-990C-D25D-BDBD4B8CC0B5}"/>
                  </a:ext>
                </a:extLst>
              </p:cNvPr>
              <p:cNvPicPr/>
              <p:nvPr/>
            </p:nvPicPr>
            <p:blipFill>
              <a:blip r:embed="rId6"/>
              <a:stretch>
                <a:fillRect/>
              </a:stretch>
            </p:blipFill>
            <p:spPr>
              <a:xfrm>
                <a:off x="7804367" y="2634997"/>
                <a:ext cx="64332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6A766551-6F65-A369-9F5F-2C797D727E07}"/>
                  </a:ext>
                </a:extLst>
              </p14:cNvPr>
              <p14:cNvContentPartPr/>
              <p14:nvPr/>
            </p14:nvContentPartPr>
            <p14:xfrm>
              <a:off x="7981847" y="3038557"/>
              <a:ext cx="457920" cy="48960"/>
            </p14:xfrm>
          </p:contentPart>
        </mc:Choice>
        <mc:Fallback xmlns="">
          <p:pic>
            <p:nvPicPr>
              <p:cNvPr id="8" name="Ink 7">
                <a:extLst>
                  <a:ext uri="{FF2B5EF4-FFF2-40B4-BE49-F238E27FC236}">
                    <a16:creationId xmlns:a16="http://schemas.microsoft.com/office/drawing/2014/main" id="{6A766551-6F65-A369-9F5F-2C797D727E07}"/>
                  </a:ext>
                </a:extLst>
              </p:cNvPr>
              <p:cNvPicPr/>
              <p:nvPr/>
            </p:nvPicPr>
            <p:blipFill>
              <a:blip r:embed="rId8"/>
              <a:stretch>
                <a:fillRect/>
              </a:stretch>
            </p:blipFill>
            <p:spPr>
              <a:xfrm>
                <a:off x="7928207" y="2930557"/>
                <a:ext cx="56556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3897EE20-EC52-34A7-E418-82A872310A5F}"/>
                  </a:ext>
                </a:extLst>
              </p14:cNvPr>
              <p14:cNvContentPartPr/>
              <p14:nvPr/>
            </p14:nvContentPartPr>
            <p14:xfrm>
              <a:off x="7782767" y="1684597"/>
              <a:ext cx="570600" cy="82440"/>
            </p14:xfrm>
          </p:contentPart>
        </mc:Choice>
        <mc:Fallback xmlns="">
          <p:pic>
            <p:nvPicPr>
              <p:cNvPr id="9" name="Ink 8">
                <a:extLst>
                  <a:ext uri="{FF2B5EF4-FFF2-40B4-BE49-F238E27FC236}">
                    <a16:creationId xmlns:a16="http://schemas.microsoft.com/office/drawing/2014/main" id="{3897EE20-EC52-34A7-E418-82A872310A5F}"/>
                  </a:ext>
                </a:extLst>
              </p:cNvPr>
              <p:cNvPicPr/>
              <p:nvPr/>
            </p:nvPicPr>
            <p:blipFill>
              <a:blip r:embed="rId10"/>
              <a:stretch>
                <a:fillRect/>
              </a:stretch>
            </p:blipFill>
            <p:spPr>
              <a:xfrm>
                <a:off x="7728767" y="1576597"/>
                <a:ext cx="678240" cy="298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96C16473-6CDC-1277-0FD8-CAF4E79A41AA}"/>
                  </a:ext>
                </a:extLst>
              </p14:cNvPr>
              <p14:cNvContentPartPr/>
              <p14:nvPr/>
            </p14:nvContentPartPr>
            <p14:xfrm>
              <a:off x="8030087" y="3354997"/>
              <a:ext cx="446040" cy="7200"/>
            </p14:xfrm>
          </p:contentPart>
        </mc:Choice>
        <mc:Fallback xmlns="">
          <p:pic>
            <p:nvPicPr>
              <p:cNvPr id="10" name="Ink 9">
                <a:extLst>
                  <a:ext uri="{FF2B5EF4-FFF2-40B4-BE49-F238E27FC236}">
                    <a16:creationId xmlns:a16="http://schemas.microsoft.com/office/drawing/2014/main" id="{96C16473-6CDC-1277-0FD8-CAF4E79A41AA}"/>
                  </a:ext>
                </a:extLst>
              </p:cNvPr>
              <p:cNvPicPr/>
              <p:nvPr/>
            </p:nvPicPr>
            <p:blipFill>
              <a:blip r:embed="rId12"/>
              <a:stretch>
                <a:fillRect/>
              </a:stretch>
            </p:blipFill>
            <p:spPr>
              <a:xfrm>
                <a:off x="7976447" y="3247357"/>
                <a:ext cx="55368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CF54AAD9-D9BB-77B0-E7AB-5A3FD540B96E}"/>
                  </a:ext>
                </a:extLst>
              </p14:cNvPr>
              <p14:cNvContentPartPr/>
              <p14:nvPr/>
            </p14:nvContentPartPr>
            <p14:xfrm>
              <a:off x="8064647" y="4929277"/>
              <a:ext cx="370800" cy="14040"/>
            </p14:xfrm>
          </p:contentPart>
        </mc:Choice>
        <mc:Fallback xmlns="">
          <p:pic>
            <p:nvPicPr>
              <p:cNvPr id="11" name="Ink 10">
                <a:extLst>
                  <a:ext uri="{FF2B5EF4-FFF2-40B4-BE49-F238E27FC236}">
                    <a16:creationId xmlns:a16="http://schemas.microsoft.com/office/drawing/2014/main" id="{CF54AAD9-D9BB-77B0-E7AB-5A3FD540B96E}"/>
                  </a:ext>
                </a:extLst>
              </p:cNvPr>
              <p:cNvPicPr/>
              <p:nvPr/>
            </p:nvPicPr>
            <p:blipFill>
              <a:blip r:embed="rId14"/>
              <a:stretch>
                <a:fillRect/>
              </a:stretch>
            </p:blipFill>
            <p:spPr>
              <a:xfrm>
                <a:off x="8010647" y="4821637"/>
                <a:ext cx="478440" cy="229680"/>
              </a:xfrm>
              <a:prstGeom prst="rect">
                <a:avLst/>
              </a:prstGeom>
            </p:spPr>
          </p:pic>
        </mc:Fallback>
      </mc:AlternateContent>
      <p:sp>
        <p:nvSpPr>
          <p:cNvPr id="12" name="TextBox 11">
            <a:extLst>
              <a:ext uri="{FF2B5EF4-FFF2-40B4-BE49-F238E27FC236}">
                <a16:creationId xmlns:a16="http://schemas.microsoft.com/office/drawing/2014/main" id="{116C2B88-FC48-0CDF-AF4C-85BD6BBC3F3C}"/>
              </a:ext>
            </a:extLst>
          </p:cNvPr>
          <p:cNvSpPr txBox="1"/>
          <p:nvPr/>
        </p:nvSpPr>
        <p:spPr>
          <a:xfrm>
            <a:off x="5943600" y="5943600"/>
            <a:ext cx="2743200" cy="830997"/>
          </a:xfrm>
          <a:prstGeom prst="rect">
            <a:avLst/>
          </a:prstGeom>
          <a:noFill/>
        </p:spPr>
        <p:txBody>
          <a:bodyPr wrap="square" rtlCol="0">
            <a:spAutoFit/>
          </a:bodyPr>
          <a:lstStyle/>
          <a:p>
            <a:r>
              <a:rPr lang="en-US" dirty="0">
                <a:solidFill>
                  <a:srgbClr val="7030A0"/>
                </a:solidFill>
                <a:latin typeface="Calibri" panose="020F0502020204030204" pitchFamily="34" charset="0"/>
                <a:ea typeface="Calibri" panose="020F0502020204030204" pitchFamily="34" charset="0"/>
                <a:cs typeface="Calibri" panose="020F0502020204030204" pitchFamily="34" charset="0"/>
              </a:rPr>
              <a:t>3 tubes: </a:t>
            </a:r>
            <a:r>
              <a:rPr lang="en-US" dirty="0" err="1">
                <a:solidFill>
                  <a:srgbClr val="7030A0"/>
                </a:solidFill>
                <a:latin typeface="Calibri" panose="020F0502020204030204" pitchFamily="34" charset="0"/>
                <a:ea typeface="Calibri" panose="020F0502020204030204" pitchFamily="34" charset="0"/>
                <a:cs typeface="Calibri" panose="020F0502020204030204" pitchFamily="34" charset="0"/>
              </a:rPr>
              <a:t>ecto</a:t>
            </a:r>
            <a:r>
              <a:rPr lang="en-US"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7030A0"/>
                </a:solidFill>
                <a:latin typeface="Calibri" panose="020F0502020204030204" pitchFamily="34" charset="0"/>
                <a:ea typeface="Calibri" panose="020F0502020204030204" pitchFamily="34" charset="0"/>
                <a:cs typeface="Calibri" panose="020F0502020204030204" pitchFamily="34" charset="0"/>
              </a:rPr>
              <a:t>meso</a:t>
            </a:r>
            <a:r>
              <a:rPr lang="en-US" dirty="0">
                <a:solidFill>
                  <a:srgbClr val="7030A0"/>
                </a:solidFill>
                <a:latin typeface="Calibri" panose="020F0502020204030204" pitchFamily="34" charset="0"/>
                <a:ea typeface="Calibri" panose="020F0502020204030204" pitchFamily="34" charset="0"/>
                <a:cs typeface="Calibri" panose="020F0502020204030204" pitchFamily="34" charset="0"/>
              </a:rPr>
              <a:t> and endoderm</a:t>
            </a:r>
          </a:p>
        </p:txBody>
      </p:sp>
    </p:spTree>
    <p:extLst>
      <p:ext uri="{BB962C8B-B14F-4D97-AF65-F5344CB8AC3E}">
        <p14:creationId xmlns:p14="http://schemas.microsoft.com/office/powerpoint/2010/main" val="2166609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7A4D5-3A43-1128-F086-C1FF36D1E767}"/>
              </a:ext>
            </a:extLst>
          </p:cNvPr>
          <p:cNvSpPr>
            <a:spLocks noGrp="1"/>
          </p:cNvSpPr>
          <p:nvPr>
            <p:ph type="title"/>
          </p:nvPr>
        </p:nvSpPr>
        <p:spPr/>
        <p:txBody>
          <a:bodyPr/>
          <a:lstStyle/>
          <a:p>
            <a:r>
              <a:rPr lang="en-US" dirty="0"/>
              <a:t>Look at your Poop – Stool Chart</a:t>
            </a:r>
          </a:p>
        </p:txBody>
      </p:sp>
      <p:pic>
        <p:nvPicPr>
          <p:cNvPr id="6" name="Content Placeholder 5">
            <a:extLst>
              <a:ext uri="{FF2B5EF4-FFF2-40B4-BE49-F238E27FC236}">
                <a16:creationId xmlns:a16="http://schemas.microsoft.com/office/drawing/2014/main" id="{FF2B626C-6E94-8B38-D66A-9EA7E80A92C4}"/>
              </a:ext>
            </a:extLst>
          </p:cNvPr>
          <p:cNvPicPr>
            <a:picLocks noGrp="1" noChangeAspect="1"/>
          </p:cNvPicPr>
          <p:nvPr>
            <p:ph sz="quarter" idx="1"/>
          </p:nvPr>
        </p:nvPicPr>
        <p:blipFill>
          <a:blip r:embed="rId2"/>
          <a:stretch>
            <a:fillRect/>
          </a:stretch>
        </p:blipFill>
        <p:spPr>
          <a:xfrm>
            <a:off x="685800" y="1170317"/>
            <a:ext cx="7384215" cy="5575431"/>
          </a:xfrm>
        </p:spPr>
      </p:pic>
    </p:spTree>
    <p:extLst>
      <p:ext uri="{BB962C8B-B14F-4D97-AF65-F5344CB8AC3E}">
        <p14:creationId xmlns:p14="http://schemas.microsoft.com/office/powerpoint/2010/main" val="242792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CF19E98-91A5-C754-16C9-FAB6AC1C5B8C}"/>
              </a:ext>
            </a:extLst>
          </p:cNvPr>
          <p:cNvSpPr>
            <a:spLocks noGrp="1"/>
          </p:cNvSpPr>
          <p:nvPr>
            <p:ph type="title"/>
          </p:nvPr>
        </p:nvSpPr>
        <p:spPr/>
        <p:txBody>
          <a:bodyPr/>
          <a:lstStyle/>
          <a:p>
            <a:r>
              <a:rPr lang="en-US" dirty="0"/>
              <a:t>How many words for Stool?</a:t>
            </a:r>
          </a:p>
        </p:txBody>
      </p:sp>
      <p:sp>
        <p:nvSpPr>
          <p:cNvPr id="9" name="Content Placeholder 8">
            <a:extLst>
              <a:ext uri="{FF2B5EF4-FFF2-40B4-BE49-F238E27FC236}">
                <a16:creationId xmlns:a16="http://schemas.microsoft.com/office/drawing/2014/main" id="{2BC821B7-09B5-1A4F-3A63-E7455372F890}"/>
              </a:ext>
            </a:extLst>
          </p:cNvPr>
          <p:cNvSpPr>
            <a:spLocks noGrp="1"/>
          </p:cNvSpPr>
          <p:nvPr>
            <p:ph sz="quarter" idx="1"/>
          </p:nvPr>
        </p:nvSpPr>
        <p:spPr/>
        <p:txBody>
          <a:bodyPr>
            <a:normAutofit fontScale="92500" lnSpcReduction="10000"/>
          </a:bodyPr>
          <a:lstStyle/>
          <a:p>
            <a:r>
              <a:rPr lang="en-US" dirty="0"/>
              <a:t>Bowel movement</a:t>
            </a:r>
          </a:p>
          <a:p>
            <a:r>
              <a:rPr lang="en-US" dirty="0"/>
              <a:t>Poop</a:t>
            </a:r>
          </a:p>
          <a:p>
            <a:r>
              <a:rPr lang="en-US" dirty="0"/>
              <a:t>Poo</a:t>
            </a:r>
          </a:p>
          <a:p>
            <a:r>
              <a:rPr lang="en-US" dirty="0"/>
              <a:t>Ca </a:t>
            </a:r>
            <a:r>
              <a:rPr lang="en-US" dirty="0" err="1"/>
              <a:t>Ca</a:t>
            </a:r>
            <a:endParaRPr lang="en-US" dirty="0"/>
          </a:p>
          <a:p>
            <a:r>
              <a:rPr lang="en-US" dirty="0"/>
              <a:t>Excrement</a:t>
            </a:r>
          </a:p>
          <a:p>
            <a:r>
              <a:rPr lang="en-US" dirty="0"/>
              <a:t>Code Brown</a:t>
            </a:r>
          </a:p>
          <a:p>
            <a:r>
              <a:rPr lang="en-US" dirty="0"/>
              <a:t>Snake</a:t>
            </a:r>
          </a:p>
          <a:p>
            <a:r>
              <a:rPr lang="en-US" dirty="0"/>
              <a:t>Rocks</a:t>
            </a:r>
          </a:p>
          <a:p>
            <a:r>
              <a:rPr lang="en-US" dirty="0"/>
              <a:t>Squirt</a:t>
            </a:r>
          </a:p>
          <a:p>
            <a:r>
              <a:rPr lang="en-US" dirty="0"/>
              <a:t>Defecation</a:t>
            </a:r>
          </a:p>
          <a:p>
            <a:endParaRPr lang="en-US" dirty="0"/>
          </a:p>
          <a:p>
            <a:endParaRPr lang="en-US" dirty="0"/>
          </a:p>
        </p:txBody>
      </p:sp>
      <p:sp>
        <p:nvSpPr>
          <p:cNvPr id="10" name="Content Placeholder 9">
            <a:extLst>
              <a:ext uri="{FF2B5EF4-FFF2-40B4-BE49-F238E27FC236}">
                <a16:creationId xmlns:a16="http://schemas.microsoft.com/office/drawing/2014/main" id="{00834AD5-0803-595A-7439-334E09513AF7}"/>
              </a:ext>
            </a:extLst>
          </p:cNvPr>
          <p:cNvSpPr>
            <a:spLocks noGrp="1"/>
          </p:cNvSpPr>
          <p:nvPr>
            <p:ph sz="quarter" idx="2"/>
          </p:nvPr>
        </p:nvSpPr>
        <p:spPr/>
        <p:txBody>
          <a:bodyPr>
            <a:normAutofit fontScale="92500" lnSpcReduction="10000"/>
          </a:bodyPr>
          <a:lstStyle/>
          <a:p>
            <a:r>
              <a:rPr lang="en-US" dirty="0"/>
              <a:t>Turtle head</a:t>
            </a:r>
          </a:p>
          <a:p>
            <a:r>
              <a:rPr lang="en-US" dirty="0"/>
              <a:t>Turd</a:t>
            </a:r>
          </a:p>
          <a:p>
            <a:r>
              <a:rPr lang="en-US" dirty="0"/>
              <a:t>Potty</a:t>
            </a:r>
          </a:p>
          <a:p>
            <a:r>
              <a:rPr lang="en-US" dirty="0"/>
              <a:t>Skid</a:t>
            </a:r>
          </a:p>
          <a:p>
            <a:r>
              <a:rPr lang="en-US" dirty="0"/>
              <a:t>Squirt</a:t>
            </a:r>
          </a:p>
          <a:p>
            <a:r>
              <a:rPr lang="en-US" dirty="0"/>
              <a:t>Feces</a:t>
            </a:r>
          </a:p>
          <a:p>
            <a:r>
              <a:rPr lang="en-US" dirty="0"/>
              <a:t>Dump </a:t>
            </a:r>
          </a:p>
          <a:p>
            <a:r>
              <a:rPr lang="en-US" dirty="0"/>
              <a:t>Pile</a:t>
            </a:r>
          </a:p>
          <a:p>
            <a:r>
              <a:rPr lang="en-US" dirty="0"/>
              <a:t>#2</a:t>
            </a:r>
          </a:p>
          <a:p>
            <a:r>
              <a:rPr lang="en-US" dirty="0"/>
              <a:t>Cowpie</a:t>
            </a:r>
          </a:p>
          <a:p>
            <a:endParaRPr lang="en-US" dirty="0"/>
          </a:p>
          <a:p>
            <a:endParaRPr lang="en-US" dirty="0"/>
          </a:p>
        </p:txBody>
      </p:sp>
      <p:sp>
        <p:nvSpPr>
          <p:cNvPr id="2" name="TextBox 1">
            <a:extLst>
              <a:ext uri="{FF2B5EF4-FFF2-40B4-BE49-F238E27FC236}">
                <a16:creationId xmlns:a16="http://schemas.microsoft.com/office/drawing/2014/main" id="{7E119179-CC40-B679-D5C1-96480A2356DF}"/>
              </a:ext>
            </a:extLst>
          </p:cNvPr>
          <p:cNvSpPr txBox="1"/>
          <p:nvPr/>
        </p:nvSpPr>
        <p:spPr>
          <a:xfrm>
            <a:off x="473149" y="1274064"/>
            <a:ext cx="8382000" cy="4879848"/>
          </a:xfrm>
          <a:prstGeom prst="rect">
            <a:avLst/>
          </a:prstGeom>
          <a:solidFill>
            <a:schemeClr val="accent5">
              <a:lumMod val="75000"/>
            </a:schemeClr>
          </a:solidFill>
        </p:spPr>
        <p:txBody>
          <a:bodyPr wrap="square" rtlCol="0">
            <a:spAutoFit/>
          </a:bodyPr>
          <a:lstStyle/>
          <a:p>
            <a:endParaRPr lang="en-US" dirty="0"/>
          </a:p>
        </p:txBody>
      </p:sp>
    </p:spTree>
    <p:extLst>
      <p:ext uri="{BB962C8B-B14F-4D97-AF65-F5344CB8AC3E}">
        <p14:creationId xmlns:p14="http://schemas.microsoft.com/office/powerpoint/2010/main" val="335640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 calcmode="lin" valueType="num">
                                      <p:cBhvr>
                                        <p:cTn id="8" dur="1000"/>
                                        <p:tgtEl>
                                          <p:spTgt spid="2"/>
                                        </p:tgtEl>
                                        <p:attrNameLst>
                                          <p:attrName>style.rotation</p:attrName>
                                        </p:attrNameLst>
                                      </p:cBhvr>
                                      <p:tavLst>
                                        <p:tav tm="0">
                                          <p:val>
                                            <p:fltVal val="0"/>
                                          </p:val>
                                        </p:tav>
                                        <p:tav tm="100000">
                                          <p:val>
                                            <p:fltVal val="90"/>
                                          </p:val>
                                        </p:tav>
                                      </p:tavLst>
                                    </p:anim>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4F0A5-812B-4DA0-0ACF-74CF050C4AD8}"/>
              </a:ext>
            </a:extLst>
          </p:cNvPr>
          <p:cNvSpPr>
            <a:spLocks noGrp="1"/>
          </p:cNvSpPr>
          <p:nvPr>
            <p:ph type="title"/>
          </p:nvPr>
        </p:nvSpPr>
        <p:spPr>
          <a:xfrm>
            <a:off x="457200" y="228600"/>
            <a:ext cx="8229600" cy="914400"/>
          </a:xfrm>
        </p:spPr>
        <p:txBody>
          <a:bodyPr anchor="b">
            <a:normAutofit/>
          </a:bodyPr>
          <a:lstStyle/>
          <a:p>
            <a:r>
              <a:rPr lang="en-US" dirty="0"/>
              <a:t>Promoting Colon Health </a:t>
            </a:r>
          </a:p>
        </p:txBody>
      </p:sp>
      <p:sp>
        <p:nvSpPr>
          <p:cNvPr id="3" name="Content Placeholder 2">
            <a:extLst>
              <a:ext uri="{FF2B5EF4-FFF2-40B4-BE49-F238E27FC236}">
                <a16:creationId xmlns:a16="http://schemas.microsoft.com/office/drawing/2014/main" id="{99D07624-8450-9041-1D4D-70B1CA49A55D}"/>
              </a:ext>
            </a:extLst>
          </p:cNvPr>
          <p:cNvSpPr>
            <a:spLocks noGrp="1"/>
          </p:cNvSpPr>
          <p:nvPr>
            <p:ph sz="quarter" idx="1"/>
          </p:nvPr>
        </p:nvSpPr>
        <p:spPr>
          <a:xfrm>
            <a:off x="457200" y="1219200"/>
            <a:ext cx="4041648" cy="4937760"/>
          </a:xfrm>
        </p:spPr>
        <p:txBody>
          <a:bodyPr>
            <a:normAutofit/>
          </a:bodyPr>
          <a:lstStyle/>
          <a:p>
            <a:pPr>
              <a:lnSpc>
                <a:spcPct val="90000"/>
              </a:lnSpc>
            </a:pPr>
            <a:r>
              <a:rPr lang="en-US" sz="2700" dirty="0"/>
              <a:t>Nourish gut bacteria</a:t>
            </a:r>
          </a:p>
          <a:p>
            <a:pPr>
              <a:lnSpc>
                <a:spcPct val="90000"/>
              </a:lnSpc>
            </a:pPr>
            <a:r>
              <a:rPr lang="en-US" sz="2700" dirty="0"/>
              <a:t>Get enough sleep </a:t>
            </a:r>
          </a:p>
          <a:p>
            <a:pPr>
              <a:lnSpc>
                <a:spcPct val="90000"/>
              </a:lnSpc>
            </a:pPr>
            <a:r>
              <a:rPr lang="en-US" sz="2700" dirty="0"/>
              <a:t>Keep active</a:t>
            </a:r>
          </a:p>
          <a:p>
            <a:pPr>
              <a:lnSpc>
                <a:spcPct val="90000"/>
              </a:lnSpc>
            </a:pPr>
            <a:r>
              <a:rPr lang="en-US" sz="2700" dirty="0"/>
              <a:t>Drinking enough fluids</a:t>
            </a:r>
          </a:p>
          <a:p>
            <a:pPr>
              <a:lnSpc>
                <a:spcPct val="90000"/>
              </a:lnSpc>
            </a:pPr>
            <a:r>
              <a:rPr lang="en-US" sz="2700" dirty="0"/>
              <a:t>Consider alcohol intake</a:t>
            </a:r>
          </a:p>
          <a:p>
            <a:pPr>
              <a:lnSpc>
                <a:spcPct val="90000"/>
              </a:lnSpc>
            </a:pPr>
            <a:r>
              <a:rPr lang="en-US" sz="2700" dirty="0"/>
              <a:t>Quit smoking</a:t>
            </a:r>
          </a:p>
          <a:p>
            <a:pPr>
              <a:lnSpc>
                <a:spcPct val="90000"/>
              </a:lnSpc>
            </a:pPr>
            <a:r>
              <a:rPr lang="en-US" sz="2700" dirty="0"/>
              <a:t>Go outside</a:t>
            </a:r>
          </a:p>
          <a:p>
            <a:pPr>
              <a:lnSpc>
                <a:spcPct val="90000"/>
              </a:lnSpc>
            </a:pPr>
            <a:r>
              <a:rPr lang="en-US" sz="2700" dirty="0"/>
              <a:t>Thoughtful antibiotic use</a:t>
            </a:r>
          </a:p>
          <a:p>
            <a:pPr>
              <a:lnSpc>
                <a:spcPct val="90000"/>
              </a:lnSpc>
            </a:pPr>
            <a:r>
              <a:rPr lang="en-US" sz="2700" dirty="0"/>
              <a:t>Meditation may enhance helpful gut bacteria</a:t>
            </a:r>
          </a:p>
        </p:txBody>
      </p:sp>
      <p:pic>
        <p:nvPicPr>
          <p:cNvPr id="5" name="Picture 4" descr="Person on roof">
            <a:extLst>
              <a:ext uri="{FF2B5EF4-FFF2-40B4-BE49-F238E27FC236}">
                <a16:creationId xmlns:a16="http://schemas.microsoft.com/office/drawing/2014/main" id="{85D751BE-943D-8751-01A7-E3FE44F962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409" r="18160"/>
          <a:stretch/>
        </p:blipFill>
        <p:spPr>
          <a:xfrm>
            <a:off x="4632198" y="1216152"/>
            <a:ext cx="4041648" cy="4937760"/>
          </a:xfrm>
          <a:prstGeom prst="rect">
            <a:avLst/>
          </a:prstGeom>
          <a:noFill/>
        </p:spPr>
      </p:pic>
    </p:spTree>
    <p:extLst>
      <p:ext uri="{BB962C8B-B14F-4D97-AF65-F5344CB8AC3E}">
        <p14:creationId xmlns:p14="http://schemas.microsoft.com/office/powerpoint/2010/main" val="241498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D968A-F4BA-463F-8DF8-5075307D8A11}"/>
              </a:ext>
            </a:extLst>
          </p:cNvPr>
          <p:cNvSpPr>
            <a:spLocks noGrp="1"/>
          </p:cNvSpPr>
          <p:nvPr>
            <p:ph type="title"/>
          </p:nvPr>
        </p:nvSpPr>
        <p:spPr/>
        <p:txBody>
          <a:bodyPr/>
          <a:lstStyle/>
          <a:p>
            <a:r>
              <a:rPr lang="en-US" dirty="0"/>
              <a:t>Fiber – the New “F” Word</a:t>
            </a:r>
          </a:p>
        </p:txBody>
      </p:sp>
      <p:sp>
        <p:nvSpPr>
          <p:cNvPr id="3" name="Content Placeholder 2">
            <a:extLst>
              <a:ext uri="{FF2B5EF4-FFF2-40B4-BE49-F238E27FC236}">
                <a16:creationId xmlns:a16="http://schemas.microsoft.com/office/drawing/2014/main" id="{B3D77320-8A40-42CB-878C-84D68DAE77AE}"/>
              </a:ext>
            </a:extLst>
          </p:cNvPr>
          <p:cNvSpPr>
            <a:spLocks noGrp="1"/>
          </p:cNvSpPr>
          <p:nvPr>
            <p:ph sz="quarter" idx="1"/>
          </p:nvPr>
        </p:nvSpPr>
        <p:spPr>
          <a:xfrm>
            <a:off x="457199" y="1219200"/>
            <a:ext cx="5451691" cy="5638800"/>
          </a:xfrm>
        </p:spPr>
        <p:txBody>
          <a:bodyPr>
            <a:normAutofit fontScale="92500" lnSpcReduction="20000"/>
          </a:bodyPr>
          <a:lstStyle/>
          <a:p>
            <a:pPr>
              <a:lnSpc>
                <a:spcPct val="110000"/>
              </a:lnSpc>
            </a:pPr>
            <a:r>
              <a:rPr lang="en-US" dirty="0"/>
              <a:t>Goal:</a:t>
            </a:r>
          </a:p>
          <a:p>
            <a:pPr lvl="1">
              <a:lnSpc>
                <a:spcPct val="110000"/>
              </a:lnSpc>
            </a:pPr>
            <a:r>
              <a:rPr lang="en-US" dirty="0"/>
              <a:t>14 </a:t>
            </a:r>
            <a:r>
              <a:rPr lang="en-US" dirty="0" err="1"/>
              <a:t>gms</a:t>
            </a:r>
            <a:r>
              <a:rPr lang="en-US" dirty="0"/>
              <a:t> / 1000 calories ~ 30 </a:t>
            </a:r>
            <a:r>
              <a:rPr lang="en-US" dirty="0" err="1"/>
              <a:t>gms</a:t>
            </a:r>
            <a:r>
              <a:rPr lang="en-US" dirty="0"/>
              <a:t> a day</a:t>
            </a:r>
          </a:p>
          <a:p>
            <a:pPr>
              <a:lnSpc>
                <a:spcPct val="110000"/>
              </a:lnSpc>
            </a:pPr>
            <a:r>
              <a:rPr lang="en-US" dirty="0"/>
              <a:t>How?</a:t>
            </a:r>
          </a:p>
          <a:p>
            <a:pPr lvl="1">
              <a:lnSpc>
                <a:spcPct val="110000"/>
              </a:lnSpc>
            </a:pPr>
            <a:r>
              <a:rPr lang="en-US" dirty="0"/>
              <a:t>Whole, intact grains, beans, fruits, veggies, nuts, avocados</a:t>
            </a:r>
          </a:p>
          <a:p>
            <a:pPr>
              <a:lnSpc>
                <a:spcPct val="110000"/>
              </a:lnSpc>
            </a:pPr>
            <a:r>
              <a:rPr lang="en-US" dirty="0"/>
              <a:t>Why?</a:t>
            </a:r>
          </a:p>
          <a:p>
            <a:pPr lvl="1">
              <a:lnSpc>
                <a:spcPct val="110000"/>
              </a:lnSpc>
            </a:pPr>
            <a:r>
              <a:rPr lang="en-US" dirty="0"/>
              <a:t>Associated with lower mortality for people with type 2.</a:t>
            </a:r>
          </a:p>
          <a:p>
            <a:pPr lvl="1">
              <a:lnSpc>
                <a:spcPct val="110000"/>
              </a:lnSpc>
            </a:pPr>
            <a:r>
              <a:rPr lang="en-US" dirty="0"/>
              <a:t>Fiber intake inversely associated with type 2 diabetes</a:t>
            </a:r>
          </a:p>
          <a:p>
            <a:pPr>
              <a:lnSpc>
                <a:spcPct val="110000"/>
              </a:lnSpc>
            </a:pPr>
            <a:r>
              <a:rPr lang="en-US" dirty="0"/>
              <a:t>Avoid highly processed foods</a:t>
            </a:r>
          </a:p>
          <a:p>
            <a:pPr lvl="1">
              <a:lnSpc>
                <a:spcPct val="110000"/>
              </a:lnSpc>
            </a:pPr>
            <a:r>
              <a:rPr lang="en-US" dirty="0"/>
              <a:t>If label says 0-2gms of fiber per serving, low fiber food.</a:t>
            </a:r>
          </a:p>
          <a:p>
            <a:pPr lvl="1"/>
            <a:endParaRPr lang="en-US" dirty="0"/>
          </a:p>
        </p:txBody>
      </p:sp>
      <p:pic>
        <p:nvPicPr>
          <p:cNvPr id="5" name="Picture 4">
            <a:extLst>
              <a:ext uri="{FF2B5EF4-FFF2-40B4-BE49-F238E27FC236}">
                <a16:creationId xmlns:a16="http://schemas.microsoft.com/office/drawing/2014/main" id="{916BFADF-E6A9-46F8-9290-270427E1DF9F}"/>
              </a:ext>
            </a:extLst>
          </p:cNvPr>
          <p:cNvPicPr>
            <a:picLocks noChangeAspect="1"/>
          </p:cNvPicPr>
          <p:nvPr/>
        </p:nvPicPr>
        <p:blipFill>
          <a:blip r:embed="rId2"/>
          <a:stretch>
            <a:fillRect/>
          </a:stretch>
        </p:blipFill>
        <p:spPr>
          <a:xfrm>
            <a:off x="6000750" y="1571625"/>
            <a:ext cx="2686050" cy="4933950"/>
          </a:xfrm>
          <a:prstGeom prst="rect">
            <a:avLst/>
          </a:prstGeom>
        </p:spPr>
      </p:pic>
      <p:pic>
        <p:nvPicPr>
          <p:cNvPr id="7" name="Picture 6">
            <a:extLst>
              <a:ext uri="{FF2B5EF4-FFF2-40B4-BE49-F238E27FC236}">
                <a16:creationId xmlns:a16="http://schemas.microsoft.com/office/drawing/2014/main" id="{468E82C5-7E89-4332-B3B7-87742F4AE383}"/>
              </a:ext>
            </a:extLst>
          </p:cNvPr>
          <p:cNvPicPr>
            <a:picLocks noChangeAspect="1"/>
          </p:cNvPicPr>
          <p:nvPr/>
        </p:nvPicPr>
        <p:blipFill>
          <a:blip r:embed="rId3"/>
          <a:stretch>
            <a:fillRect/>
          </a:stretch>
        </p:blipFill>
        <p:spPr>
          <a:xfrm rot="719457">
            <a:off x="7467992" y="426628"/>
            <a:ext cx="1002731" cy="1301105"/>
          </a:xfrm>
          <a:prstGeom prst="rect">
            <a:avLst/>
          </a:prstGeom>
        </p:spPr>
      </p:pic>
    </p:spTree>
    <p:extLst>
      <p:ext uri="{BB962C8B-B14F-4D97-AF65-F5344CB8AC3E}">
        <p14:creationId xmlns:p14="http://schemas.microsoft.com/office/powerpoint/2010/main" val="131412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
            <a:ext cx="8229600" cy="1219200"/>
          </a:xfrm>
        </p:spPr>
        <p:txBody>
          <a:bodyPr>
            <a:normAutofit fontScale="90000"/>
          </a:bodyPr>
          <a:lstStyle/>
          <a:p>
            <a:r>
              <a:rPr lang="en-US" dirty="0"/>
              <a:t>GET Lots of Diverse Fiber Foods </a:t>
            </a:r>
            <a:br>
              <a:rPr lang="en-US" dirty="0"/>
            </a:br>
            <a:r>
              <a:rPr lang="en-US" dirty="0"/>
              <a:t>Goal is 25 – 30 </a:t>
            </a:r>
            <a:r>
              <a:rPr lang="en-US" dirty="0" err="1"/>
              <a:t>gms</a:t>
            </a:r>
            <a:r>
              <a:rPr lang="en-US" dirty="0"/>
              <a:t> day </a:t>
            </a:r>
          </a:p>
        </p:txBody>
      </p:sp>
      <p:sp>
        <p:nvSpPr>
          <p:cNvPr id="3" name="Text Placeholder 2"/>
          <p:cNvSpPr>
            <a:spLocks noGrp="1"/>
          </p:cNvSpPr>
          <p:nvPr>
            <p:ph type="body" idx="1"/>
          </p:nvPr>
        </p:nvSpPr>
        <p:spPr/>
        <p:txBody>
          <a:bodyPr/>
          <a:lstStyle/>
          <a:p>
            <a:r>
              <a:rPr lang="en-US" dirty="0"/>
              <a:t>American Food Project</a:t>
            </a:r>
          </a:p>
        </p:txBody>
      </p:sp>
      <p:sp>
        <p:nvSpPr>
          <p:cNvPr id="4" name="Text Placeholder 3"/>
          <p:cNvSpPr>
            <a:spLocks noGrp="1"/>
          </p:cNvSpPr>
          <p:nvPr>
            <p:ph type="body" sz="half" idx="3"/>
          </p:nvPr>
        </p:nvSpPr>
        <p:spPr/>
        <p:txBody>
          <a:bodyPr/>
          <a:lstStyle/>
          <a:p>
            <a:r>
              <a:rPr lang="en-US" dirty="0"/>
              <a:t>Full Plate Diet</a:t>
            </a:r>
          </a:p>
        </p:txBody>
      </p:sp>
      <p:pic>
        <p:nvPicPr>
          <p:cNvPr id="7" name="Content Placeholder 6"/>
          <p:cNvPicPr>
            <a:picLocks noGrp="1" noChangeAspect="1"/>
          </p:cNvPicPr>
          <p:nvPr>
            <p:ph sz="quarter" idx="2"/>
          </p:nvPr>
        </p:nvPicPr>
        <p:blipFill>
          <a:blip r:embed="rId3"/>
          <a:stretch>
            <a:fillRect/>
          </a:stretch>
        </p:blipFill>
        <p:spPr>
          <a:xfrm>
            <a:off x="527239" y="2139875"/>
            <a:ext cx="4038600" cy="3410838"/>
          </a:xfrm>
          <a:prstGeom prst="rect">
            <a:avLst/>
          </a:prstGeom>
        </p:spPr>
      </p:pic>
      <p:sp>
        <p:nvSpPr>
          <p:cNvPr id="6" name="Content Placeholder 5"/>
          <p:cNvSpPr>
            <a:spLocks noGrp="1"/>
          </p:cNvSpPr>
          <p:nvPr>
            <p:ph sz="quarter" idx="4"/>
          </p:nvPr>
        </p:nvSpPr>
        <p:spPr/>
        <p:txBody>
          <a:bodyPr/>
          <a:lstStyle/>
          <a:p>
            <a:r>
              <a:rPr lang="en-US" dirty="0"/>
              <a:t>Helps increase fiber in usual meals</a:t>
            </a:r>
          </a:p>
        </p:txBody>
      </p:sp>
      <p:pic>
        <p:nvPicPr>
          <p:cNvPr id="5" name="Picture 4"/>
          <p:cNvPicPr>
            <a:picLocks noChangeAspect="1"/>
          </p:cNvPicPr>
          <p:nvPr/>
        </p:nvPicPr>
        <p:blipFill>
          <a:blip r:embed="rId4"/>
          <a:stretch>
            <a:fillRect/>
          </a:stretch>
        </p:blipFill>
        <p:spPr>
          <a:xfrm>
            <a:off x="4572000" y="3124200"/>
            <a:ext cx="4120961" cy="2838450"/>
          </a:xfrm>
          <a:prstGeom prst="rect">
            <a:avLst/>
          </a:prstGeom>
        </p:spPr>
      </p:pic>
    </p:spTree>
    <p:custDataLst>
      <p:tags r:id="rId1"/>
    </p:custDataLst>
    <p:extLst>
      <p:ext uri="{BB962C8B-B14F-4D97-AF65-F5344CB8AC3E}">
        <p14:creationId xmlns:p14="http://schemas.microsoft.com/office/powerpoint/2010/main" val="104564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Getting to Better Gut Bacterial Health</a:t>
            </a:r>
          </a:p>
        </p:txBody>
      </p:sp>
      <p:sp>
        <p:nvSpPr>
          <p:cNvPr id="4" name="Text Placeholder 3"/>
          <p:cNvSpPr>
            <a:spLocks noGrp="1"/>
          </p:cNvSpPr>
          <p:nvPr>
            <p:ph type="body" idx="1"/>
          </p:nvPr>
        </p:nvSpPr>
        <p:spPr>
          <a:xfrm>
            <a:off x="457200" y="1266713"/>
            <a:ext cx="4040188" cy="685800"/>
          </a:xfrm>
        </p:spPr>
        <p:txBody>
          <a:bodyPr/>
          <a:lstStyle/>
          <a:p>
            <a:r>
              <a:rPr lang="en-US" dirty="0"/>
              <a:t>Eat more PREbiotics</a:t>
            </a:r>
          </a:p>
        </p:txBody>
      </p:sp>
      <p:sp>
        <p:nvSpPr>
          <p:cNvPr id="5" name="Text Placeholder 4"/>
          <p:cNvSpPr>
            <a:spLocks noGrp="1"/>
          </p:cNvSpPr>
          <p:nvPr>
            <p:ph type="body" sz="half" idx="3"/>
          </p:nvPr>
        </p:nvSpPr>
        <p:spPr/>
        <p:txBody>
          <a:bodyPr/>
          <a:lstStyle/>
          <a:p>
            <a:r>
              <a:rPr lang="en-US" dirty="0"/>
              <a:t>PRObiotics</a:t>
            </a:r>
          </a:p>
        </p:txBody>
      </p:sp>
      <p:sp>
        <p:nvSpPr>
          <p:cNvPr id="3" name="Content Placeholder 2"/>
          <p:cNvSpPr>
            <a:spLocks noGrp="1"/>
          </p:cNvSpPr>
          <p:nvPr>
            <p:ph sz="quarter" idx="2"/>
          </p:nvPr>
        </p:nvSpPr>
        <p:spPr>
          <a:xfrm>
            <a:off x="457200" y="1905000"/>
            <a:ext cx="4038600" cy="4267200"/>
          </a:xfrm>
        </p:spPr>
        <p:txBody>
          <a:bodyPr>
            <a:normAutofit fontScale="92500" lnSpcReduction="10000"/>
          </a:bodyPr>
          <a:lstStyle/>
          <a:p>
            <a:r>
              <a:rPr lang="en-US" dirty="0"/>
              <a:t>Foods with indigestible fibers that nourish the good bacteria:</a:t>
            </a:r>
          </a:p>
          <a:p>
            <a:pPr lvl="1"/>
            <a:r>
              <a:rPr lang="en-US" dirty="0"/>
              <a:t>High fiber foods like, whole grains, fruits, veggies, nuts </a:t>
            </a:r>
          </a:p>
          <a:p>
            <a:pPr lvl="1"/>
            <a:r>
              <a:rPr lang="en-US" dirty="0"/>
              <a:t>High in prebiotic fibers include: Jerusalem artichokes, onions, kale, Brussels sprouts, bananas, dandelion greens &amp; more</a:t>
            </a:r>
          </a:p>
          <a:p>
            <a:pPr lvl="1"/>
            <a:endParaRPr lang="en-US" dirty="0"/>
          </a:p>
        </p:txBody>
      </p:sp>
      <p:sp>
        <p:nvSpPr>
          <p:cNvPr id="6" name="Content Placeholder 5"/>
          <p:cNvSpPr>
            <a:spLocks noGrp="1"/>
          </p:cNvSpPr>
          <p:nvPr>
            <p:ph sz="quarter" idx="4"/>
          </p:nvPr>
        </p:nvSpPr>
        <p:spPr>
          <a:xfrm>
            <a:off x="4648200" y="1905000"/>
            <a:ext cx="4038600" cy="4267200"/>
          </a:xfrm>
        </p:spPr>
        <p:txBody>
          <a:bodyPr>
            <a:normAutofit/>
          </a:bodyPr>
          <a:lstStyle/>
          <a:p>
            <a:r>
              <a:rPr lang="en-US" dirty="0"/>
              <a:t>These foods contain healthy bacteria like </a:t>
            </a:r>
            <a:r>
              <a:rPr lang="en-US" i="1" dirty="0"/>
              <a:t>Bifidobacterium </a:t>
            </a:r>
            <a:r>
              <a:rPr lang="en-US" dirty="0"/>
              <a:t>and </a:t>
            </a:r>
            <a:r>
              <a:rPr lang="en-US" i="1" dirty="0"/>
              <a:t>lactobacillus.</a:t>
            </a:r>
          </a:p>
          <a:p>
            <a:pPr lvl="1"/>
            <a:r>
              <a:rPr lang="en-US" dirty="0"/>
              <a:t>Yogurt, Kefir – look for “live or active cultures”</a:t>
            </a:r>
          </a:p>
          <a:p>
            <a:pPr lvl="1"/>
            <a:r>
              <a:rPr lang="en-US" dirty="0"/>
              <a:t>Fermented foods like: Sauerkraut, Kimchi, Miso soup, kombucha</a:t>
            </a:r>
          </a:p>
          <a:p>
            <a:pPr lvl="1"/>
            <a:endParaRPr lang="en-US" dirty="0"/>
          </a:p>
        </p:txBody>
      </p:sp>
    </p:spTree>
    <p:custDataLst>
      <p:tags r:id="rId1"/>
    </p:custDataLst>
    <p:extLst>
      <p:ext uri="{BB962C8B-B14F-4D97-AF65-F5344CB8AC3E}">
        <p14:creationId xmlns:p14="http://schemas.microsoft.com/office/powerpoint/2010/main" val="205246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3841"/>
            <a:ext cx="8229600" cy="914400"/>
          </a:xfrm>
        </p:spPr>
        <p:txBody>
          <a:bodyPr/>
          <a:lstStyle/>
          <a:p>
            <a:r>
              <a:rPr lang="en-US" dirty="0"/>
              <a:t>Kefir – Fermented Milk</a:t>
            </a:r>
          </a:p>
        </p:txBody>
      </p:sp>
      <p:sp>
        <p:nvSpPr>
          <p:cNvPr id="3" name="Text Placeholder 2"/>
          <p:cNvSpPr>
            <a:spLocks noGrp="1"/>
          </p:cNvSpPr>
          <p:nvPr>
            <p:ph type="body" idx="1"/>
          </p:nvPr>
        </p:nvSpPr>
        <p:spPr>
          <a:xfrm>
            <a:off x="1257300" y="1333315"/>
            <a:ext cx="6629400" cy="1076325"/>
          </a:xfrm>
        </p:spPr>
        <p:txBody>
          <a:bodyPr/>
          <a:lstStyle/>
          <a:p>
            <a:r>
              <a:rPr lang="en-US" dirty="0"/>
              <a:t>From the Turkish word </a:t>
            </a:r>
            <a:r>
              <a:rPr lang="en-US" i="1" dirty="0" err="1"/>
              <a:t>keyif</a:t>
            </a:r>
            <a:r>
              <a:rPr lang="en-US" dirty="0"/>
              <a:t>, which means “feeling good” after eating </a:t>
            </a:r>
          </a:p>
        </p:txBody>
      </p:sp>
      <p:pic>
        <p:nvPicPr>
          <p:cNvPr id="7" name="Content Placeholder 6"/>
          <p:cNvPicPr>
            <a:picLocks noGrp="1" noChangeAspect="1"/>
          </p:cNvPicPr>
          <p:nvPr>
            <p:ph sz="quarter" idx="2"/>
          </p:nvPr>
        </p:nvPicPr>
        <p:blipFill>
          <a:blip r:embed="rId2"/>
          <a:stretch>
            <a:fillRect/>
          </a:stretch>
        </p:blipFill>
        <p:spPr>
          <a:xfrm>
            <a:off x="457200" y="2746071"/>
            <a:ext cx="4310270" cy="3326092"/>
          </a:xfrm>
          <a:prstGeom prst="rect">
            <a:avLst/>
          </a:prstGeom>
        </p:spPr>
      </p:pic>
      <p:pic>
        <p:nvPicPr>
          <p:cNvPr id="8" name="Picture 7"/>
          <p:cNvPicPr>
            <a:picLocks noChangeAspect="1"/>
          </p:cNvPicPr>
          <p:nvPr/>
        </p:nvPicPr>
        <p:blipFill>
          <a:blip r:embed="rId3"/>
          <a:stretch>
            <a:fillRect/>
          </a:stretch>
        </p:blipFill>
        <p:spPr>
          <a:xfrm>
            <a:off x="4934665" y="2659433"/>
            <a:ext cx="3904535" cy="3402292"/>
          </a:xfrm>
          <a:prstGeom prst="rect">
            <a:avLst/>
          </a:prstGeom>
        </p:spPr>
      </p:pic>
    </p:spTree>
    <p:extLst>
      <p:ext uri="{BB962C8B-B14F-4D97-AF65-F5344CB8AC3E}">
        <p14:creationId xmlns:p14="http://schemas.microsoft.com/office/powerpoint/2010/main" val="205778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4308" y="1143000"/>
            <a:ext cx="1296848" cy="1217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63269" y="228600"/>
            <a:ext cx="8229600" cy="914400"/>
          </a:xfrm>
        </p:spPr>
        <p:txBody>
          <a:bodyPr>
            <a:normAutofit fontScale="90000"/>
          </a:bodyPr>
          <a:lstStyle/>
          <a:p>
            <a:r>
              <a:rPr lang="en-US" dirty="0"/>
              <a:t>100 Trillion Friends to Call Your Own </a:t>
            </a:r>
          </a:p>
        </p:txBody>
      </p:sp>
      <p:sp>
        <p:nvSpPr>
          <p:cNvPr id="7" name="Content Placeholder 6"/>
          <p:cNvSpPr>
            <a:spLocks noGrp="1"/>
          </p:cNvSpPr>
          <p:nvPr>
            <p:ph sz="quarter" idx="1"/>
          </p:nvPr>
        </p:nvSpPr>
        <p:spPr>
          <a:xfrm>
            <a:off x="463269" y="1143000"/>
            <a:ext cx="4041648" cy="5105400"/>
          </a:xfrm>
        </p:spPr>
        <p:txBody>
          <a:bodyPr>
            <a:noAutofit/>
          </a:bodyPr>
          <a:lstStyle/>
          <a:p>
            <a:pPr marL="0" indent="0">
              <a:buNone/>
            </a:pPr>
            <a:r>
              <a:rPr lang="en-US" sz="1600" dirty="0"/>
              <a:t>From way back when, to current time </a:t>
            </a:r>
            <a:br>
              <a:rPr lang="en-US" sz="1600" dirty="0"/>
            </a:br>
            <a:r>
              <a:rPr lang="en-US" sz="1600" dirty="0"/>
              <a:t>man and bacteria have been intertwined.</a:t>
            </a:r>
            <a:br>
              <a:rPr lang="en-US" sz="1600" dirty="0"/>
            </a:br>
            <a:br>
              <a:rPr lang="en-US" sz="1400" dirty="0"/>
            </a:br>
            <a:r>
              <a:rPr lang="en-US" sz="1600" dirty="0"/>
              <a:t>Start with your head, it's a happening place, </a:t>
            </a:r>
            <a:br>
              <a:rPr lang="en-US" sz="1600" dirty="0"/>
            </a:br>
            <a:r>
              <a:rPr lang="en-US" sz="1600" dirty="0"/>
              <a:t>there's staphylococcus all over your face. </a:t>
            </a:r>
            <a:br>
              <a:rPr lang="en-US" sz="1600" dirty="0"/>
            </a:br>
            <a:br>
              <a:rPr lang="en-US" sz="1600" dirty="0"/>
            </a:br>
            <a:r>
              <a:rPr lang="en-US" sz="1600" dirty="0"/>
              <a:t>Next up is gums, teeth and mouth,  </a:t>
            </a:r>
            <a:br>
              <a:rPr lang="en-US" sz="1600" dirty="0"/>
            </a:br>
            <a:r>
              <a:rPr lang="en-US" sz="1600" dirty="0"/>
              <a:t>You'll find streptococcus inside and out! </a:t>
            </a:r>
            <a:br>
              <a:rPr lang="en-US" sz="1600" dirty="0"/>
            </a:br>
            <a:br>
              <a:rPr lang="en-US" sz="1400" dirty="0"/>
            </a:br>
            <a:r>
              <a:rPr lang="en-US" sz="1600" dirty="0"/>
              <a:t>Now to your stomach, to keep the pH,</a:t>
            </a:r>
            <a:br>
              <a:rPr lang="en-US" sz="1600" dirty="0"/>
            </a:br>
            <a:r>
              <a:rPr lang="en-US" sz="1600" dirty="0"/>
              <a:t>H. pylori is on the case!</a:t>
            </a:r>
            <a:br>
              <a:rPr lang="en-US" sz="1600" dirty="0"/>
            </a:br>
            <a:br>
              <a:rPr lang="en-US" sz="1400" dirty="0"/>
            </a:br>
            <a:r>
              <a:rPr lang="en-US" sz="1600" dirty="0"/>
              <a:t>Inside the intestines, 30 feet of tube,</a:t>
            </a:r>
            <a:br>
              <a:rPr lang="en-US" sz="1600" dirty="0"/>
            </a:br>
            <a:r>
              <a:rPr lang="en-US" sz="1600" dirty="0"/>
              <a:t>3 pounds of bacteria digesting your food. </a:t>
            </a:r>
            <a:br>
              <a:rPr lang="en-US" sz="1600" dirty="0"/>
            </a:br>
            <a:br>
              <a:rPr lang="en-US" sz="1400" dirty="0"/>
            </a:br>
            <a:r>
              <a:rPr lang="en-US" sz="1600" dirty="0"/>
              <a:t>From Bacteroidetes to keep you lean,</a:t>
            </a:r>
            <a:br>
              <a:rPr lang="en-US" sz="1600" dirty="0"/>
            </a:br>
            <a:r>
              <a:rPr lang="en-US" sz="1600" dirty="0"/>
              <a:t>to Firmicutes, a junk food digesting machine!</a:t>
            </a:r>
            <a:br>
              <a:rPr lang="en-US" sz="1600" dirty="0"/>
            </a:br>
            <a:br>
              <a:rPr lang="en-US" sz="1600" dirty="0"/>
            </a:br>
            <a:r>
              <a:rPr lang="en-US" sz="1600" dirty="0"/>
              <a:t>Prevotella another bug on the scene, </a:t>
            </a:r>
            <a:br>
              <a:rPr lang="en-US" sz="1600" dirty="0"/>
            </a:br>
            <a:r>
              <a:rPr lang="en-US" sz="1600" dirty="0"/>
              <a:t>breaks down fiber, veggies and beans! </a:t>
            </a:r>
            <a:br>
              <a:rPr lang="en-US" sz="1600" dirty="0"/>
            </a:br>
            <a:endParaRPr lang="en-US" sz="1400" dirty="0"/>
          </a:p>
        </p:txBody>
      </p:sp>
      <p:sp>
        <p:nvSpPr>
          <p:cNvPr id="8" name="Content Placeholder 7"/>
          <p:cNvSpPr>
            <a:spLocks noGrp="1"/>
          </p:cNvSpPr>
          <p:nvPr>
            <p:ph sz="quarter" idx="2"/>
          </p:nvPr>
        </p:nvSpPr>
        <p:spPr>
          <a:xfrm>
            <a:off x="4419600" y="1219200"/>
            <a:ext cx="4419600" cy="5489448"/>
          </a:xfrm>
        </p:spPr>
        <p:txBody>
          <a:bodyPr>
            <a:normAutofit fontScale="32500" lnSpcReduction="20000"/>
          </a:bodyPr>
          <a:lstStyle/>
          <a:p>
            <a:pPr marL="0" indent="0">
              <a:buNone/>
            </a:pPr>
            <a:r>
              <a:rPr lang="en-US" sz="5400" dirty="0"/>
              <a:t>Lactobacillus is a newborn's friend, </a:t>
            </a:r>
            <a:br>
              <a:rPr lang="en-US" sz="5400" dirty="0"/>
            </a:br>
            <a:r>
              <a:rPr lang="en-US" sz="5400" dirty="0"/>
              <a:t>lining birth canal from tip to end. </a:t>
            </a:r>
          </a:p>
          <a:p>
            <a:pPr marL="0" indent="0">
              <a:buNone/>
            </a:pPr>
            <a:r>
              <a:rPr lang="en-US" sz="4900" dirty="0"/>
              <a:t>Down to your feet, in-between the toes, </a:t>
            </a:r>
            <a:br>
              <a:rPr lang="en-US" sz="4900" dirty="0"/>
            </a:br>
            <a:r>
              <a:rPr lang="en-US" sz="4900" dirty="0"/>
              <a:t>that's where lots of pseudomonas grows!</a:t>
            </a:r>
          </a:p>
          <a:p>
            <a:pPr marL="0" indent="0">
              <a:buNone/>
            </a:pPr>
            <a:br>
              <a:rPr lang="en-US" sz="4900" dirty="0"/>
            </a:br>
            <a:r>
              <a:rPr lang="en-US" sz="4900" dirty="0"/>
              <a:t>Short chain fatty acids, you wanna keep them around</a:t>
            </a:r>
          </a:p>
          <a:p>
            <a:pPr marL="0" indent="0">
              <a:buNone/>
            </a:pPr>
            <a:r>
              <a:rPr lang="en-US" sz="4900" dirty="0"/>
              <a:t>Protects gut mucous lining from breakin’ down</a:t>
            </a:r>
            <a:br>
              <a:rPr lang="en-US" sz="4900" dirty="0"/>
            </a:br>
            <a:endParaRPr lang="en-US" sz="4900" dirty="0"/>
          </a:p>
          <a:p>
            <a:pPr marL="0" indent="0">
              <a:buNone/>
            </a:pPr>
            <a:r>
              <a:rPr lang="en-US" sz="4900" dirty="0"/>
              <a:t>So here’s my message, always nourish your gut</a:t>
            </a:r>
          </a:p>
          <a:p>
            <a:pPr marL="0" indent="0">
              <a:buNone/>
            </a:pPr>
            <a:r>
              <a:rPr lang="en-US" sz="4900" dirty="0"/>
              <a:t>With fresh fruit, </a:t>
            </a:r>
            <a:r>
              <a:rPr lang="en-US" sz="5400" dirty="0"/>
              <a:t>grains, veggies</a:t>
            </a:r>
            <a:r>
              <a:rPr lang="en-US" sz="4900" dirty="0"/>
              <a:t>, beans and nuts</a:t>
            </a:r>
            <a:br>
              <a:rPr lang="en-US" sz="4900" dirty="0"/>
            </a:br>
            <a:endParaRPr lang="en-US" sz="4900" dirty="0"/>
          </a:p>
          <a:p>
            <a:pPr marL="0" indent="0">
              <a:buNone/>
            </a:pPr>
            <a:r>
              <a:rPr lang="en-US" sz="4900" dirty="0"/>
              <a:t>More kefir, miso, sauerkraut, kimchi</a:t>
            </a:r>
          </a:p>
          <a:p>
            <a:pPr marL="0" indent="0">
              <a:buNone/>
            </a:pPr>
            <a:r>
              <a:rPr lang="en-US" sz="4900" dirty="0"/>
              <a:t>Less sugar and fast foods to keep away disease</a:t>
            </a:r>
            <a:br>
              <a:rPr lang="en-US" sz="4900" dirty="0"/>
            </a:br>
            <a:endParaRPr lang="en-US" sz="4900" dirty="0"/>
          </a:p>
          <a:p>
            <a:pPr marL="0" indent="0">
              <a:buNone/>
            </a:pPr>
            <a:r>
              <a:rPr lang="en-US" sz="4900" dirty="0"/>
              <a:t>Breast feed, get dirty, limit antibiotic use</a:t>
            </a:r>
          </a:p>
          <a:p>
            <a:pPr marL="0" indent="0">
              <a:buNone/>
            </a:pPr>
            <a:r>
              <a:rPr lang="en-US" sz="4900" dirty="0"/>
              <a:t>Let newborns come out through the natural shoot</a:t>
            </a:r>
          </a:p>
          <a:p>
            <a:pPr marL="0" indent="0">
              <a:buNone/>
            </a:pPr>
            <a:br>
              <a:rPr lang="en-US" sz="4900" dirty="0"/>
            </a:br>
            <a:r>
              <a:rPr lang="en-US" sz="4900" dirty="0"/>
              <a:t>Be reassured that you're never alone</a:t>
            </a:r>
          </a:p>
          <a:p>
            <a:pPr marL="0" indent="0">
              <a:buNone/>
            </a:pPr>
            <a:r>
              <a:rPr lang="en-US" sz="4900" dirty="0"/>
              <a:t>You've got 100 trillion friends to call your own!</a:t>
            </a:r>
            <a:br>
              <a:rPr lang="en-US" sz="4900" dirty="0"/>
            </a:br>
            <a:br>
              <a:rPr lang="en-US" dirty="0"/>
            </a:br>
            <a:endParaRPr lang="en-US" sz="1200" dirty="0"/>
          </a:p>
        </p:txBody>
      </p:sp>
      <p:sp>
        <p:nvSpPr>
          <p:cNvPr id="9" name="TextBox 8"/>
          <p:cNvSpPr txBox="1"/>
          <p:nvPr/>
        </p:nvSpPr>
        <p:spPr>
          <a:xfrm>
            <a:off x="463269" y="6324600"/>
            <a:ext cx="8534400" cy="461665"/>
          </a:xfrm>
          <a:prstGeom prst="rect">
            <a:avLst/>
          </a:prstGeom>
          <a:solidFill>
            <a:schemeClr val="bg1"/>
          </a:solidFill>
        </p:spPr>
        <p:txBody>
          <a:bodyPr wrap="square" rtlCol="0">
            <a:spAutoFit/>
          </a:bodyPr>
          <a:lstStyle/>
          <a:p>
            <a:pPr algn="ctr"/>
            <a:r>
              <a:rPr lang="en-US" sz="1100" dirty="0"/>
              <a:t>Copyright Diabetes Education Services</a:t>
            </a:r>
            <a:r>
              <a:rPr lang="en-US" sz="1100"/>
              <a:t>©  May </a:t>
            </a:r>
            <a:r>
              <a:rPr lang="en-US" sz="1100" dirty="0"/>
              <a:t>not be used without written permission. </a:t>
            </a:r>
            <a:r>
              <a:rPr lang="en-US" sz="1100" b="1" dirty="0"/>
              <a:t>www.DiabetesEd.net</a:t>
            </a:r>
            <a:endParaRPr lang="en-US" sz="1100" dirty="0"/>
          </a:p>
          <a:p>
            <a:pPr algn="ctr"/>
            <a:r>
              <a:rPr lang="en-US" sz="1100" i="1" dirty="0"/>
              <a:t>100 Trillion Friends to Call Your Own by Beverly Thomassian, RN, MPH, CDE, BC-ADM to the tune “Yeah” in the style of Usher</a:t>
            </a:r>
            <a:r>
              <a:rPr lang="en-US" sz="1200" i="1" dirty="0"/>
              <a:t>.</a:t>
            </a:r>
            <a:endParaRPr lang="en-US" sz="1200" dirty="0"/>
          </a:p>
        </p:txBody>
      </p:sp>
    </p:spTree>
    <p:extLst>
      <p:ext uri="{BB962C8B-B14F-4D97-AF65-F5344CB8AC3E}">
        <p14:creationId xmlns:p14="http://schemas.microsoft.com/office/powerpoint/2010/main" val="371088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3657600" y="2971801"/>
            <a:ext cx="5029200" cy="2743200"/>
          </a:xfrm>
        </p:spPr>
        <p:txBody>
          <a:bodyPr/>
          <a:lstStyle/>
          <a:p>
            <a:r>
              <a:rPr lang="fr-FR" dirty="0"/>
              <a:t>Questions?</a:t>
            </a:r>
          </a:p>
          <a:p>
            <a:r>
              <a:rPr lang="fr-FR" dirty="0"/>
              <a:t>Email info@diabetesed.net</a:t>
            </a:r>
          </a:p>
          <a:p>
            <a:r>
              <a:rPr lang="fr-FR" dirty="0"/>
              <a:t>Web  </a:t>
            </a:r>
            <a:r>
              <a:rPr lang="fr-FR" dirty="0">
                <a:hlinkClick r:id="rId4"/>
              </a:rPr>
              <a:t>www.DiabetesEd.net</a:t>
            </a:r>
            <a:endParaRPr lang="fr-FR" dirty="0"/>
          </a:p>
          <a:p>
            <a:r>
              <a:rPr lang="fr-FR" dirty="0"/>
              <a:t>Phone 530-893-8635</a:t>
            </a:r>
          </a:p>
          <a:p>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331" y="1267326"/>
            <a:ext cx="2661132" cy="3991699"/>
          </a:xfrm>
          <a:prstGeom prst="rect">
            <a:avLst/>
          </a:prstGeom>
        </p:spPr>
      </p:pic>
      <p:pic>
        <p:nvPicPr>
          <p:cNvPr id="2" name="Picture 1">
            <a:extLst>
              <a:ext uri="{FF2B5EF4-FFF2-40B4-BE49-F238E27FC236}">
                <a16:creationId xmlns:a16="http://schemas.microsoft.com/office/drawing/2014/main" id="{AE0479D6-7DE4-BEFA-BC6C-4BB8D3F6E0F9}"/>
              </a:ext>
            </a:extLst>
          </p:cNvPr>
          <p:cNvPicPr>
            <a:picLocks noChangeAspect="1"/>
          </p:cNvPicPr>
          <p:nvPr/>
        </p:nvPicPr>
        <p:blipFill>
          <a:blip r:embed="rId6"/>
          <a:stretch>
            <a:fillRect/>
          </a:stretch>
        </p:blipFill>
        <p:spPr>
          <a:xfrm>
            <a:off x="3218239" y="1267326"/>
            <a:ext cx="5562600" cy="1422359"/>
          </a:xfrm>
          <a:prstGeom prst="rect">
            <a:avLst/>
          </a:prstGeom>
        </p:spPr>
      </p:pic>
    </p:spTree>
    <p:custDataLst>
      <p:tags r:id="rId1"/>
    </p:custDataLst>
    <p:extLst>
      <p:ext uri="{BB962C8B-B14F-4D97-AF65-F5344CB8AC3E}">
        <p14:creationId xmlns:p14="http://schemas.microsoft.com/office/powerpoint/2010/main" val="161404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B85B6-1055-BC66-B26D-A74AF5D88D62}"/>
              </a:ext>
            </a:extLst>
          </p:cNvPr>
          <p:cNvSpPr>
            <a:spLocks noGrp="1"/>
          </p:cNvSpPr>
          <p:nvPr>
            <p:ph type="title"/>
          </p:nvPr>
        </p:nvSpPr>
        <p:spPr/>
        <p:txBody>
          <a:bodyPr/>
          <a:lstStyle/>
          <a:p>
            <a:r>
              <a:rPr lang="en-US" dirty="0"/>
              <a:t>Eating Starts with the Eyes</a:t>
            </a:r>
          </a:p>
        </p:txBody>
      </p:sp>
      <p:pic>
        <p:nvPicPr>
          <p:cNvPr id="5" name="Content Placeholder 4" descr="Sushi and tempura">
            <a:extLst>
              <a:ext uri="{FF2B5EF4-FFF2-40B4-BE49-F238E27FC236}">
                <a16:creationId xmlns:a16="http://schemas.microsoft.com/office/drawing/2014/main" id="{52C96D1F-E5AD-1126-BEEC-5BEDF1775481}"/>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69156" y="1219200"/>
            <a:ext cx="7405687" cy="4937125"/>
          </a:xfrm>
        </p:spPr>
      </p:pic>
    </p:spTree>
    <p:extLst>
      <p:ext uri="{BB962C8B-B14F-4D97-AF65-F5344CB8AC3E}">
        <p14:creationId xmlns:p14="http://schemas.microsoft.com/office/powerpoint/2010/main" val="118953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ABB05-CD81-6B1E-34B4-EAEAC28FF2B0}"/>
              </a:ext>
            </a:extLst>
          </p:cNvPr>
          <p:cNvSpPr>
            <a:spLocks noGrp="1"/>
          </p:cNvSpPr>
          <p:nvPr>
            <p:ph type="title"/>
          </p:nvPr>
        </p:nvSpPr>
        <p:spPr/>
        <p:txBody>
          <a:bodyPr/>
          <a:lstStyle/>
          <a:p>
            <a:r>
              <a:rPr lang="en-US" dirty="0"/>
              <a:t>Digestion Gets Started</a:t>
            </a:r>
          </a:p>
        </p:txBody>
      </p:sp>
      <p:sp>
        <p:nvSpPr>
          <p:cNvPr id="7" name="Content Placeholder 6">
            <a:extLst>
              <a:ext uri="{FF2B5EF4-FFF2-40B4-BE49-F238E27FC236}">
                <a16:creationId xmlns:a16="http://schemas.microsoft.com/office/drawing/2014/main" id="{19C942CF-F42D-6D1D-C0C1-7FBF186C2D9E}"/>
              </a:ext>
            </a:extLst>
          </p:cNvPr>
          <p:cNvSpPr>
            <a:spLocks noGrp="1"/>
          </p:cNvSpPr>
          <p:nvPr>
            <p:ph sz="quarter" idx="1"/>
          </p:nvPr>
        </p:nvSpPr>
        <p:spPr>
          <a:xfrm>
            <a:off x="457200" y="1219200"/>
            <a:ext cx="4800600" cy="5486400"/>
          </a:xfrm>
        </p:spPr>
        <p:txBody>
          <a:bodyPr>
            <a:normAutofit fontScale="92500" lnSpcReduction="10000"/>
          </a:bodyPr>
          <a:lstStyle/>
          <a:p>
            <a:pPr eaLnBrk="0" fontAlgn="base" hangingPunct="0">
              <a:lnSpc>
                <a:spcPct val="110000"/>
              </a:lnSpc>
              <a:spcBef>
                <a:spcPct val="0"/>
              </a:spcBef>
              <a:spcAft>
                <a:spcPct val="0"/>
              </a:spcAft>
              <a:buClrTx/>
              <a:buSzTx/>
            </a:pP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Eyes see food and make an appraisal of how to best prepare for incoming load.</a:t>
            </a:r>
            <a:endParaRPr lang="en-US" altLang="en-US" sz="600" dirty="0">
              <a:ea typeface="Calibri" panose="020F0502020204030204" pitchFamily="34" charset="0"/>
              <a:cs typeface="Calibri" panose="020F0502020204030204" pitchFamily="34" charset="0"/>
            </a:endParaRPr>
          </a:p>
          <a:p>
            <a:pPr eaLnBrk="0" fontAlgn="base" hangingPunct="0">
              <a:lnSpc>
                <a:spcPct val="110000"/>
              </a:lnSpc>
              <a:spcBef>
                <a:spcPct val="0"/>
              </a:spcBef>
              <a:spcAft>
                <a:spcPct val="0"/>
              </a:spcAft>
              <a:buClrTx/>
              <a:buSzTx/>
            </a:pPr>
            <a:r>
              <a:rPr lang="en-US" altLang="en-US" sz="2400" dirty="0">
                <a:ea typeface="Calibri" panose="020F0502020204030204" pitchFamily="34" charset="0"/>
                <a:cs typeface="Calibri" panose="020F0502020204030204" pitchFamily="34" charset="0"/>
              </a:rPr>
              <a:t>Glands </a:t>
            </a: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secrete saliva to prepare for chewing. </a:t>
            </a:r>
          </a:p>
          <a:p>
            <a:pPr eaLnBrk="0" fontAlgn="base" hangingPunct="0">
              <a:lnSpc>
                <a:spcPct val="110000"/>
              </a:lnSpc>
              <a:spcBef>
                <a:spcPct val="0"/>
              </a:spcBef>
              <a:spcAft>
                <a:spcPct val="0"/>
              </a:spcAft>
              <a:buClrTx/>
              <a:buSzTx/>
            </a:pPr>
            <a:r>
              <a:rPr lang="en-US" altLang="en-US" sz="2400" dirty="0">
                <a:ea typeface="Calibri" panose="020F0502020204030204" pitchFamily="34" charset="0"/>
                <a:cs typeface="Calibri" panose="020F0502020204030204" pitchFamily="34" charset="0"/>
              </a:rPr>
              <a:t>Salivary enzymes (amylase) help with initial digestion</a:t>
            </a:r>
            <a:endPar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endParaRPr>
          </a:p>
          <a:p>
            <a:pPr eaLnBrk="0" fontAlgn="base" hangingPunct="0">
              <a:lnSpc>
                <a:spcPct val="110000"/>
              </a:lnSpc>
              <a:spcBef>
                <a:spcPct val="0"/>
              </a:spcBef>
              <a:spcAft>
                <a:spcPct val="0"/>
              </a:spcAft>
              <a:buClrTx/>
              <a:buSzTx/>
            </a:pP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Creates bolus.</a:t>
            </a:r>
          </a:p>
          <a:p>
            <a:pPr eaLnBrk="0" fontAlgn="base" hangingPunct="0">
              <a:lnSpc>
                <a:spcPct val="110000"/>
              </a:lnSpc>
              <a:spcBef>
                <a:spcPct val="0"/>
              </a:spcBef>
              <a:spcAft>
                <a:spcPct val="0"/>
              </a:spcAft>
              <a:buClrTx/>
              <a:buSzTx/>
            </a:pP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Upper pharynx and esophagus under conscious control, the rest involuntary.</a:t>
            </a:r>
          </a:p>
          <a:p>
            <a:pPr eaLnBrk="0" fontAlgn="base" hangingPunct="0">
              <a:lnSpc>
                <a:spcPct val="110000"/>
              </a:lnSpc>
              <a:spcBef>
                <a:spcPct val="0"/>
              </a:spcBef>
              <a:spcAft>
                <a:spcPct val="0"/>
              </a:spcAft>
              <a:buClrTx/>
              <a:buSzTx/>
            </a:pP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Esophagus smooth muscle, controlled by brain.</a:t>
            </a:r>
            <a:endParaRPr lang="en-US" altLang="en-US" sz="600" dirty="0">
              <a:ea typeface="Calibri" panose="020F0502020204030204" pitchFamily="34" charset="0"/>
              <a:cs typeface="Calibri" panose="020F0502020204030204" pitchFamily="34" charset="0"/>
            </a:endParaRPr>
          </a:p>
          <a:p>
            <a:pPr eaLnBrk="0" fontAlgn="base" hangingPunct="0">
              <a:lnSpc>
                <a:spcPct val="110000"/>
              </a:lnSpc>
              <a:spcBef>
                <a:spcPct val="0"/>
              </a:spcBef>
              <a:spcAft>
                <a:spcPct val="0"/>
              </a:spcAft>
              <a:buClrTx/>
              <a:buSzTx/>
            </a:pP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Lower esophageal sphincter gateway </a:t>
            </a:r>
            <a:r>
              <a:rPr lang="en-US" altLang="en-US" sz="2400" dirty="0">
                <a:ea typeface="Calibri" panose="020F0502020204030204" pitchFamily="34" charset="0"/>
                <a:cs typeface="Calibri" panose="020F0502020204030204" pitchFamily="34" charset="0"/>
              </a:rPr>
              <a:t>from </a:t>
            </a: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esophagus to stomach.</a:t>
            </a:r>
          </a:p>
          <a:p>
            <a:pPr lvl="1" eaLnBrk="0" fontAlgn="base" hangingPunct="0">
              <a:lnSpc>
                <a:spcPct val="110000"/>
              </a:lnSpc>
              <a:spcBef>
                <a:spcPct val="0"/>
              </a:spcBef>
              <a:spcAft>
                <a:spcPct val="0"/>
              </a:spcAft>
              <a:buClrTx/>
              <a:buSzTx/>
            </a:pPr>
            <a:r>
              <a:rPr kumimoji="0" lang="en-US" altLang="en-US" sz="19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 Prevents reflux of gastric contents </a:t>
            </a:r>
            <a:endParaRPr kumimoji="0" lang="en-US" altLang="en-US" sz="3500" b="0" i="0" u="none" strike="noStrike" cap="none" normalizeH="0" baseline="0" dirty="0">
              <a:ln>
                <a:noFill/>
              </a:ln>
              <a:solidFill>
                <a:schemeClr val="tx1"/>
              </a:solidFill>
              <a:effectLst/>
              <a:ea typeface="Calibri" panose="020F0502020204030204" pitchFamily="34" charset="0"/>
              <a:cs typeface="Calibri" panose="020F0502020204030204" pitchFamily="34" charset="0"/>
            </a:endParaRPr>
          </a:p>
          <a:p>
            <a:endParaRPr lang="en-US" dirty="0"/>
          </a:p>
        </p:txBody>
      </p:sp>
      <p:pic>
        <p:nvPicPr>
          <p:cNvPr id="11" name="Picture 10" descr="People eating at table">
            <a:extLst>
              <a:ext uri="{FF2B5EF4-FFF2-40B4-BE49-F238E27FC236}">
                <a16:creationId xmlns:a16="http://schemas.microsoft.com/office/drawing/2014/main" id="{37F73662-B195-D2A5-4663-4ED0583F3F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293743" y="1371600"/>
            <a:ext cx="3516923" cy="2286000"/>
          </a:xfrm>
          <a:prstGeom prst="rect">
            <a:avLst/>
          </a:prstGeom>
        </p:spPr>
      </p:pic>
    </p:spTree>
    <p:extLst>
      <p:ext uri="{BB962C8B-B14F-4D97-AF65-F5344CB8AC3E}">
        <p14:creationId xmlns:p14="http://schemas.microsoft.com/office/powerpoint/2010/main" val="191403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D0D7B8-0DFD-47EE-1328-8CA3B1D6330F}"/>
              </a:ext>
            </a:extLst>
          </p:cNvPr>
          <p:cNvPicPr>
            <a:picLocks noChangeAspect="1"/>
          </p:cNvPicPr>
          <p:nvPr/>
        </p:nvPicPr>
        <p:blipFill>
          <a:blip r:embed="rId2"/>
          <a:stretch>
            <a:fillRect/>
          </a:stretch>
        </p:blipFill>
        <p:spPr>
          <a:xfrm>
            <a:off x="5182316" y="1314564"/>
            <a:ext cx="3491530" cy="4095636"/>
          </a:xfrm>
          <a:prstGeom prst="rect">
            <a:avLst/>
          </a:prstGeom>
          <a:noFill/>
        </p:spPr>
      </p:pic>
      <p:sp>
        <p:nvSpPr>
          <p:cNvPr id="6" name="Oval 5">
            <a:extLst>
              <a:ext uri="{FF2B5EF4-FFF2-40B4-BE49-F238E27FC236}">
                <a16:creationId xmlns:a16="http://schemas.microsoft.com/office/drawing/2014/main" id="{040694C2-D5C5-52A3-6FA4-78ACB6FA302B}"/>
              </a:ext>
            </a:extLst>
          </p:cNvPr>
          <p:cNvSpPr/>
          <p:nvPr/>
        </p:nvSpPr>
        <p:spPr>
          <a:xfrm>
            <a:off x="6492990" y="3505200"/>
            <a:ext cx="870181" cy="1216798"/>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100" dirty="0">
                <a:solidFill>
                  <a:schemeClr val="tx1"/>
                </a:solidFill>
              </a:rPr>
              <a:t>Umami</a:t>
            </a:r>
          </a:p>
        </p:txBody>
      </p:sp>
      <p:pic>
        <p:nvPicPr>
          <p:cNvPr id="8" name="Picture 7" descr="A close up of food&#10;&#10;Description automatically generated">
            <a:extLst>
              <a:ext uri="{FF2B5EF4-FFF2-40B4-BE49-F238E27FC236}">
                <a16:creationId xmlns:a16="http://schemas.microsoft.com/office/drawing/2014/main" id="{EC8676F4-9487-5015-A47E-824E2EAFCB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0006" y="1323158"/>
            <a:ext cx="4885230" cy="5418626"/>
          </a:xfrm>
          <a:prstGeom prst="rect">
            <a:avLst/>
          </a:prstGeom>
        </p:spPr>
      </p:pic>
      <p:sp>
        <p:nvSpPr>
          <p:cNvPr id="2" name="Title 1">
            <a:extLst>
              <a:ext uri="{FF2B5EF4-FFF2-40B4-BE49-F238E27FC236}">
                <a16:creationId xmlns:a16="http://schemas.microsoft.com/office/drawing/2014/main" id="{64D348D5-3199-9FE1-D9F3-3C2B2FB82B3E}"/>
              </a:ext>
            </a:extLst>
          </p:cNvPr>
          <p:cNvSpPr>
            <a:spLocks noGrp="1"/>
          </p:cNvSpPr>
          <p:nvPr>
            <p:ph type="title"/>
          </p:nvPr>
        </p:nvSpPr>
        <p:spPr>
          <a:xfrm>
            <a:off x="304800" y="101343"/>
            <a:ext cx="8229600" cy="1050038"/>
          </a:xfrm>
        </p:spPr>
        <p:txBody>
          <a:bodyPr anchor="b">
            <a:normAutofit/>
          </a:bodyPr>
          <a:lstStyle/>
          <a:p>
            <a:r>
              <a:rPr lang="en-US" dirty="0"/>
              <a:t>5 or 6 types of Flavor Detection</a:t>
            </a:r>
          </a:p>
        </p:txBody>
      </p:sp>
      <p:sp>
        <p:nvSpPr>
          <p:cNvPr id="3" name="Content Placeholder 2">
            <a:extLst>
              <a:ext uri="{FF2B5EF4-FFF2-40B4-BE49-F238E27FC236}">
                <a16:creationId xmlns:a16="http://schemas.microsoft.com/office/drawing/2014/main" id="{D0CF16B7-2DB1-84BF-E432-E90C253FD62C}"/>
              </a:ext>
            </a:extLst>
          </p:cNvPr>
          <p:cNvSpPr>
            <a:spLocks noGrp="1"/>
          </p:cNvSpPr>
          <p:nvPr>
            <p:ph sz="quarter" idx="1"/>
          </p:nvPr>
        </p:nvSpPr>
        <p:spPr>
          <a:xfrm>
            <a:off x="457200" y="1219200"/>
            <a:ext cx="4572000" cy="4937760"/>
          </a:xfrm>
        </p:spPr>
        <p:txBody>
          <a:bodyPr>
            <a:normAutofit/>
          </a:bodyPr>
          <a:lstStyle/>
          <a:p>
            <a:pPr>
              <a:lnSpc>
                <a:spcPct val="90000"/>
              </a:lnSpc>
            </a:pPr>
            <a:r>
              <a:rPr lang="en-US" dirty="0"/>
              <a:t>Sweet</a:t>
            </a:r>
          </a:p>
          <a:p>
            <a:pPr>
              <a:lnSpc>
                <a:spcPct val="90000"/>
              </a:lnSpc>
            </a:pPr>
            <a:r>
              <a:rPr lang="en-US" dirty="0"/>
              <a:t>Sour</a:t>
            </a:r>
          </a:p>
          <a:p>
            <a:pPr>
              <a:lnSpc>
                <a:spcPct val="90000"/>
              </a:lnSpc>
            </a:pPr>
            <a:r>
              <a:rPr lang="en-US" dirty="0"/>
              <a:t>Bitter</a:t>
            </a:r>
          </a:p>
          <a:p>
            <a:pPr>
              <a:lnSpc>
                <a:spcPct val="90000"/>
              </a:lnSpc>
            </a:pPr>
            <a:r>
              <a:rPr lang="en-US" dirty="0"/>
              <a:t>Salty</a:t>
            </a:r>
          </a:p>
          <a:p>
            <a:pPr>
              <a:lnSpc>
                <a:spcPct val="90000"/>
              </a:lnSpc>
            </a:pPr>
            <a:r>
              <a:rPr lang="en-US" dirty="0"/>
              <a:t>Umami (savory) </a:t>
            </a:r>
          </a:p>
          <a:p>
            <a:pPr>
              <a:lnSpc>
                <a:spcPct val="90000"/>
              </a:lnSpc>
            </a:pPr>
            <a:r>
              <a:rPr lang="en-US" b="0" i="0" dirty="0">
                <a:effectLst/>
              </a:rPr>
              <a:t>Tongue might also detect ammonium chloride (USC recent discovery) to avoid harmful substances?</a:t>
            </a:r>
            <a:endParaRPr lang="en-US" dirty="0"/>
          </a:p>
          <a:p>
            <a:pPr>
              <a:lnSpc>
                <a:spcPct val="90000"/>
              </a:lnSpc>
            </a:pPr>
            <a:endParaRPr lang="en-US" dirty="0"/>
          </a:p>
        </p:txBody>
      </p:sp>
      <p:sp>
        <p:nvSpPr>
          <p:cNvPr id="4" name="TextBox 3">
            <a:extLst>
              <a:ext uri="{FF2B5EF4-FFF2-40B4-BE49-F238E27FC236}">
                <a16:creationId xmlns:a16="http://schemas.microsoft.com/office/drawing/2014/main" id="{C21F15F7-B561-A863-C39D-339665C62CB7}"/>
              </a:ext>
            </a:extLst>
          </p:cNvPr>
          <p:cNvSpPr txBox="1"/>
          <p:nvPr/>
        </p:nvSpPr>
        <p:spPr>
          <a:xfrm>
            <a:off x="123355" y="151179"/>
            <a:ext cx="8897289" cy="6555641"/>
          </a:xfrm>
          <a:prstGeom prst="rect">
            <a:avLst/>
          </a:prstGeom>
          <a:solidFill>
            <a:srgbClr val="E8D8F2"/>
          </a:solidFill>
        </p:spPr>
        <p:txBody>
          <a:bodyPr wrap="square" rtlCol="0">
            <a:spAutoFit/>
          </a:bodyPr>
          <a:lstStyle/>
          <a:p>
            <a:pPr algn="ctr">
              <a:lnSpc>
                <a:spcPct val="150000"/>
              </a:lnSpc>
            </a:pPr>
            <a:r>
              <a:rPr lang="en-US" dirty="0">
                <a:latin typeface="Tahoma" panose="020B0604030504040204" pitchFamily="34" charset="0"/>
                <a:ea typeface="Tahoma" panose="020B0604030504040204" pitchFamily="34" charset="0"/>
                <a:cs typeface="Tahoma" panose="020B0604030504040204" pitchFamily="34" charset="0"/>
              </a:rPr>
              <a:t>JR thinks that their ability to taste food has diminished recently. They ask you, what are the five confirmed basic tastes of the tongue? Which of the following lists describes the best answer?</a:t>
            </a:r>
          </a:p>
          <a:p>
            <a:pPr algn="ctr">
              <a:lnSpc>
                <a:spcPct val="150000"/>
              </a:lnSpc>
            </a:pPr>
            <a:r>
              <a:rPr lang="en-US" sz="4800" dirty="0">
                <a:latin typeface="Tahoma" panose="020B0604030504040204" pitchFamily="34" charset="0"/>
                <a:ea typeface="Tahoma" panose="020B0604030504040204" pitchFamily="34" charset="0"/>
                <a:cs typeface="Tahoma" panose="020B0604030504040204" pitchFamily="34" charset="0"/>
              </a:rPr>
              <a:t> What are the 5 flavors?</a:t>
            </a:r>
          </a:p>
          <a:p>
            <a:pPr algn="ctr">
              <a:lnSpc>
                <a:spcPct val="150000"/>
              </a:lnSpc>
            </a:pPr>
            <a:endParaRPr lang="en-US" sz="4800" dirty="0">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endParaRPr lang="en-US" sz="4800"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9027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 calcmode="lin" valueType="num">
                                      <p:cBhvr>
                                        <p:cTn id="8" dur="1000"/>
                                        <p:tgtEl>
                                          <p:spTgt spid="4"/>
                                        </p:tgtEl>
                                        <p:attrNameLst>
                                          <p:attrName>style.rotation</p:attrName>
                                        </p:attrNameLst>
                                      </p:cBhvr>
                                      <p:tavLst>
                                        <p:tav tm="0">
                                          <p:val>
                                            <p:fltVal val="0"/>
                                          </p:val>
                                        </p:tav>
                                        <p:tav tm="100000">
                                          <p:val>
                                            <p:fltVal val="90"/>
                                          </p:val>
                                        </p:tav>
                                      </p:tavLst>
                                    </p:anim>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7E945FA-2FBA-3A48-25A6-F79A16D07C71}"/>
              </a:ext>
            </a:extLst>
          </p:cNvPr>
          <p:cNvSpPr>
            <a:spLocks noGrp="1"/>
          </p:cNvSpPr>
          <p:nvPr>
            <p:ph type="title"/>
          </p:nvPr>
        </p:nvSpPr>
        <p:spPr>
          <a:xfrm>
            <a:off x="6324600" y="304800"/>
            <a:ext cx="2514600" cy="1295400"/>
          </a:xfrm>
        </p:spPr>
        <p:txBody>
          <a:bodyPr/>
          <a:lstStyle/>
          <a:p>
            <a:pPr algn="ctr"/>
            <a:r>
              <a:rPr lang="en-US" sz="3600" dirty="0"/>
              <a:t>Alimentary Canal</a:t>
            </a:r>
          </a:p>
        </p:txBody>
      </p:sp>
      <p:sp>
        <p:nvSpPr>
          <p:cNvPr id="12" name="Text Placeholder 2">
            <a:extLst>
              <a:ext uri="{FF2B5EF4-FFF2-40B4-BE49-F238E27FC236}">
                <a16:creationId xmlns:a16="http://schemas.microsoft.com/office/drawing/2014/main" id="{218A4722-538B-AC00-21A1-F0EA2029A70A}"/>
              </a:ext>
            </a:extLst>
          </p:cNvPr>
          <p:cNvSpPr>
            <a:spLocks noGrp="1"/>
          </p:cNvSpPr>
          <p:nvPr>
            <p:ph type="body" idx="2"/>
          </p:nvPr>
        </p:nvSpPr>
        <p:spPr>
          <a:xfrm>
            <a:off x="6282776" y="2062596"/>
            <a:ext cx="2514600" cy="3975311"/>
          </a:xfrm>
        </p:spPr>
        <p:txBody>
          <a:bodyPr>
            <a:normAutofit/>
          </a:bodyPr>
          <a:lstStyle/>
          <a:p>
            <a:r>
              <a:rPr lang="en-US" sz="3600" dirty="0"/>
              <a:t>Buckle up!</a:t>
            </a:r>
          </a:p>
        </p:txBody>
      </p:sp>
      <p:pic>
        <p:nvPicPr>
          <p:cNvPr id="5" name="Content Placeholder 4">
            <a:extLst>
              <a:ext uri="{FF2B5EF4-FFF2-40B4-BE49-F238E27FC236}">
                <a16:creationId xmlns:a16="http://schemas.microsoft.com/office/drawing/2014/main" id="{97BF09CA-567C-8E4B-00C8-99FC90E1C36C}"/>
              </a:ext>
            </a:extLst>
          </p:cNvPr>
          <p:cNvPicPr>
            <a:picLocks noGrp="1" noChangeAspect="1"/>
          </p:cNvPicPr>
          <p:nvPr>
            <p:ph sz="quarter" idx="1"/>
          </p:nvPr>
        </p:nvPicPr>
        <p:blipFill>
          <a:blip r:embed="rId2"/>
          <a:stretch>
            <a:fillRect/>
          </a:stretch>
        </p:blipFill>
        <p:spPr>
          <a:xfrm>
            <a:off x="304800" y="76200"/>
            <a:ext cx="5900927" cy="6705600"/>
          </a:xfrm>
          <a:noFill/>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2733E415-222A-74C7-B149-B4EC6C0695DB}"/>
                  </a:ext>
                </a:extLst>
              </p14:cNvPr>
              <p14:cNvContentPartPr/>
              <p14:nvPr/>
            </p14:nvContentPartPr>
            <p14:xfrm>
              <a:off x="4998167" y="1299397"/>
              <a:ext cx="360" cy="360"/>
            </p14:xfrm>
          </p:contentPart>
        </mc:Choice>
        <mc:Fallback xmlns="">
          <p:pic>
            <p:nvPicPr>
              <p:cNvPr id="2" name="Ink 1">
                <a:extLst>
                  <a:ext uri="{FF2B5EF4-FFF2-40B4-BE49-F238E27FC236}">
                    <a16:creationId xmlns:a16="http://schemas.microsoft.com/office/drawing/2014/main" id="{2733E415-222A-74C7-B149-B4EC6C0695DB}"/>
                  </a:ext>
                </a:extLst>
              </p:cNvPr>
              <p:cNvPicPr/>
              <p:nvPr/>
            </p:nvPicPr>
            <p:blipFill>
              <a:blip r:embed="rId4"/>
              <a:stretch>
                <a:fillRect/>
              </a:stretch>
            </p:blipFill>
            <p:spPr>
              <a:xfrm>
                <a:off x="4944167" y="119139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1D8DB970-9917-18B5-6217-63EA99E2E34C}"/>
                  </a:ext>
                </a:extLst>
              </p14:cNvPr>
              <p14:cNvContentPartPr/>
              <p14:nvPr/>
            </p14:nvContentPartPr>
            <p14:xfrm>
              <a:off x="4351967" y="934717"/>
              <a:ext cx="542880" cy="48960"/>
            </p14:xfrm>
          </p:contentPart>
        </mc:Choice>
        <mc:Fallback xmlns="">
          <p:pic>
            <p:nvPicPr>
              <p:cNvPr id="3" name="Ink 2">
                <a:extLst>
                  <a:ext uri="{FF2B5EF4-FFF2-40B4-BE49-F238E27FC236}">
                    <a16:creationId xmlns:a16="http://schemas.microsoft.com/office/drawing/2014/main" id="{1D8DB970-9917-18B5-6217-63EA99E2E34C}"/>
                  </a:ext>
                </a:extLst>
              </p:cNvPr>
              <p:cNvPicPr/>
              <p:nvPr/>
            </p:nvPicPr>
            <p:blipFill>
              <a:blip r:embed="rId6"/>
              <a:stretch>
                <a:fillRect/>
              </a:stretch>
            </p:blipFill>
            <p:spPr>
              <a:xfrm>
                <a:off x="4297967" y="826717"/>
                <a:ext cx="65052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1339A80B-112F-D8A2-CD8E-4257C0D77804}"/>
                  </a:ext>
                </a:extLst>
              </p14:cNvPr>
              <p14:cNvContentPartPr/>
              <p14:nvPr/>
            </p14:nvContentPartPr>
            <p14:xfrm>
              <a:off x="4729967" y="2062597"/>
              <a:ext cx="653040" cy="360"/>
            </p14:xfrm>
          </p:contentPart>
        </mc:Choice>
        <mc:Fallback xmlns="">
          <p:pic>
            <p:nvPicPr>
              <p:cNvPr id="4" name="Ink 3">
                <a:extLst>
                  <a:ext uri="{FF2B5EF4-FFF2-40B4-BE49-F238E27FC236}">
                    <a16:creationId xmlns:a16="http://schemas.microsoft.com/office/drawing/2014/main" id="{1339A80B-112F-D8A2-CD8E-4257C0D77804}"/>
                  </a:ext>
                </a:extLst>
              </p:cNvPr>
              <p:cNvPicPr/>
              <p:nvPr/>
            </p:nvPicPr>
            <p:blipFill>
              <a:blip r:embed="rId8"/>
              <a:stretch>
                <a:fillRect/>
              </a:stretch>
            </p:blipFill>
            <p:spPr>
              <a:xfrm>
                <a:off x="4676327" y="1954597"/>
                <a:ext cx="7606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6D2258BA-CAF9-AA59-DACE-4DFB2F42E681}"/>
                  </a:ext>
                </a:extLst>
              </p14:cNvPr>
              <p14:cNvContentPartPr/>
              <p14:nvPr/>
            </p14:nvContentPartPr>
            <p14:xfrm>
              <a:off x="5174207" y="3220717"/>
              <a:ext cx="655920" cy="87120"/>
            </p14:xfrm>
          </p:contentPart>
        </mc:Choice>
        <mc:Fallback xmlns="">
          <p:pic>
            <p:nvPicPr>
              <p:cNvPr id="6" name="Ink 5">
                <a:extLst>
                  <a:ext uri="{FF2B5EF4-FFF2-40B4-BE49-F238E27FC236}">
                    <a16:creationId xmlns:a16="http://schemas.microsoft.com/office/drawing/2014/main" id="{6D2258BA-CAF9-AA59-DACE-4DFB2F42E681}"/>
                  </a:ext>
                </a:extLst>
              </p:cNvPr>
              <p:cNvPicPr/>
              <p:nvPr/>
            </p:nvPicPr>
            <p:blipFill>
              <a:blip r:embed="rId10"/>
              <a:stretch>
                <a:fillRect/>
              </a:stretch>
            </p:blipFill>
            <p:spPr>
              <a:xfrm>
                <a:off x="5120567" y="3112717"/>
                <a:ext cx="763560" cy="302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4574B4F2-2D04-D885-EC7E-DD0B5BB4A023}"/>
                  </a:ext>
                </a:extLst>
              </p14:cNvPr>
              <p14:cNvContentPartPr/>
              <p14:nvPr/>
            </p14:nvContentPartPr>
            <p14:xfrm>
              <a:off x="5271047" y="3574597"/>
              <a:ext cx="545400" cy="83160"/>
            </p14:xfrm>
          </p:contentPart>
        </mc:Choice>
        <mc:Fallback xmlns="">
          <p:pic>
            <p:nvPicPr>
              <p:cNvPr id="7" name="Ink 6">
                <a:extLst>
                  <a:ext uri="{FF2B5EF4-FFF2-40B4-BE49-F238E27FC236}">
                    <a16:creationId xmlns:a16="http://schemas.microsoft.com/office/drawing/2014/main" id="{4574B4F2-2D04-D885-EC7E-DD0B5BB4A023}"/>
                  </a:ext>
                </a:extLst>
              </p:cNvPr>
              <p:cNvPicPr/>
              <p:nvPr/>
            </p:nvPicPr>
            <p:blipFill>
              <a:blip r:embed="rId12"/>
              <a:stretch>
                <a:fillRect/>
              </a:stretch>
            </p:blipFill>
            <p:spPr>
              <a:xfrm>
                <a:off x="5217407" y="3466957"/>
                <a:ext cx="65304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 7">
                <a:extLst>
                  <a:ext uri="{FF2B5EF4-FFF2-40B4-BE49-F238E27FC236}">
                    <a16:creationId xmlns:a16="http://schemas.microsoft.com/office/drawing/2014/main" id="{8C18ACDF-37B7-25B7-E755-11AA0D6E8142}"/>
                  </a:ext>
                </a:extLst>
              </p14:cNvPr>
              <p14:cNvContentPartPr/>
              <p14:nvPr/>
            </p14:nvContentPartPr>
            <p14:xfrm>
              <a:off x="942407" y="2420077"/>
              <a:ext cx="357120" cy="48960"/>
            </p14:xfrm>
          </p:contentPart>
        </mc:Choice>
        <mc:Fallback xmlns="">
          <p:pic>
            <p:nvPicPr>
              <p:cNvPr id="8" name="Ink 7">
                <a:extLst>
                  <a:ext uri="{FF2B5EF4-FFF2-40B4-BE49-F238E27FC236}">
                    <a16:creationId xmlns:a16="http://schemas.microsoft.com/office/drawing/2014/main" id="{8C18ACDF-37B7-25B7-E755-11AA0D6E8142}"/>
                  </a:ext>
                </a:extLst>
              </p:cNvPr>
              <p:cNvPicPr/>
              <p:nvPr/>
            </p:nvPicPr>
            <p:blipFill>
              <a:blip r:embed="rId14"/>
              <a:stretch>
                <a:fillRect/>
              </a:stretch>
            </p:blipFill>
            <p:spPr>
              <a:xfrm>
                <a:off x="888407" y="2312077"/>
                <a:ext cx="46476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Ink 8">
                <a:extLst>
                  <a:ext uri="{FF2B5EF4-FFF2-40B4-BE49-F238E27FC236}">
                    <a16:creationId xmlns:a16="http://schemas.microsoft.com/office/drawing/2014/main" id="{100AA5A9-A3BE-3A51-223F-F88CA1BB54A9}"/>
                  </a:ext>
                </a:extLst>
              </p14:cNvPr>
              <p14:cNvContentPartPr/>
              <p14:nvPr/>
            </p14:nvContentPartPr>
            <p14:xfrm>
              <a:off x="488447" y="3464797"/>
              <a:ext cx="852480" cy="35640"/>
            </p14:xfrm>
          </p:contentPart>
        </mc:Choice>
        <mc:Fallback xmlns="">
          <p:pic>
            <p:nvPicPr>
              <p:cNvPr id="9" name="Ink 8">
                <a:extLst>
                  <a:ext uri="{FF2B5EF4-FFF2-40B4-BE49-F238E27FC236}">
                    <a16:creationId xmlns:a16="http://schemas.microsoft.com/office/drawing/2014/main" id="{100AA5A9-A3BE-3A51-223F-F88CA1BB54A9}"/>
                  </a:ext>
                </a:extLst>
              </p:cNvPr>
              <p:cNvPicPr/>
              <p:nvPr/>
            </p:nvPicPr>
            <p:blipFill>
              <a:blip r:embed="rId16"/>
              <a:stretch>
                <a:fillRect/>
              </a:stretch>
            </p:blipFill>
            <p:spPr>
              <a:xfrm>
                <a:off x="434807" y="3356797"/>
                <a:ext cx="960120" cy="2512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0ECD1ADA-6E5E-1A85-08FF-BC1FC4878CEB}"/>
                  </a:ext>
                </a:extLst>
              </p14:cNvPr>
              <p14:cNvContentPartPr/>
              <p14:nvPr/>
            </p14:nvContentPartPr>
            <p14:xfrm>
              <a:off x="426167" y="3932437"/>
              <a:ext cx="817560" cy="35280"/>
            </p14:xfrm>
          </p:contentPart>
        </mc:Choice>
        <mc:Fallback xmlns="">
          <p:pic>
            <p:nvPicPr>
              <p:cNvPr id="11" name="Ink 10">
                <a:extLst>
                  <a:ext uri="{FF2B5EF4-FFF2-40B4-BE49-F238E27FC236}">
                    <a16:creationId xmlns:a16="http://schemas.microsoft.com/office/drawing/2014/main" id="{0ECD1ADA-6E5E-1A85-08FF-BC1FC4878CEB}"/>
                  </a:ext>
                </a:extLst>
              </p:cNvPr>
              <p:cNvPicPr/>
              <p:nvPr/>
            </p:nvPicPr>
            <p:blipFill>
              <a:blip r:embed="rId18"/>
              <a:stretch>
                <a:fillRect/>
              </a:stretch>
            </p:blipFill>
            <p:spPr>
              <a:xfrm>
                <a:off x="372167" y="3824437"/>
                <a:ext cx="925200" cy="250920"/>
              </a:xfrm>
              <a:prstGeom prst="rect">
                <a:avLst/>
              </a:prstGeom>
            </p:spPr>
          </p:pic>
        </mc:Fallback>
      </mc:AlternateContent>
    </p:spTree>
    <p:extLst>
      <p:ext uri="{BB962C8B-B14F-4D97-AF65-F5344CB8AC3E}">
        <p14:creationId xmlns:p14="http://schemas.microsoft.com/office/powerpoint/2010/main" val="354385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_ENCODE_TYPE" val="0"/>
  <p:tag name="ART_ENCODE_INDEX" val="1"/>
  <p:tag name="ARTICULATE_PRESENTER_VERSION" val="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UDIO_ID" val="1264"/>
  <p:tag name="ELAPSEDTIME" val="46.9"/>
  <p:tag name="ANNOTATION_COUNT" val="0"/>
  <p:tag name="ARTICULATE_SLIDE_NAV" val="73"/>
  <p:tag name="ARTICULATE_SLIDE_GUID" val="89e40410-0032-4085-8cae-f5e56c4f1e85"/>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r7dfV6De_files\slide0001_image001.png"/>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3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19690</TotalTime>
  <Words>3612</Words>
  <Application>Microsoft Office PowerPoint</Application>
  <PresentationFormat>On-screen Show (4:3)</PresentationFormat>
  <Paragraphs>469</Paragraphs>
  <Slides>58</Slides>
  <Notes>12</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58</vt:i4>
      </vt:variant>
    </vt:vector>
  </HeadingPairs>
  <TitlesOfParts>
    <vt:vector size="77" baseType="lpstr">
      <vt:lpstr>__Roboto_22b3a9</vt:lpstr>
      <vt:lpstr>__Roboto_2d2bf0</vt:lpstr>
      <vt:lpstr>Aptos</vt:lpstr>
      <vt:lpstr>Arial</vt:lpstr>
      <vt:lpstr>BlinkMacSystemFont</vt:lpstr>
      <vt:lpstr>Calibri</vt:lpstr>
      <vt:lpstr>Gill Sans MT</vt:lpstr>
      <vt:lpstr>Google Sans</vt:lpstr>
      <vt:lpstr>Noto Sans</vt:lpstr>
      <vt:lpstr>Raleway</vt:lpstr>
      <vt:lpstr>signika_negativeregular</vt:lpstr>
      <vt:lpstr>Source Sans Pro</vt:lpstr>
      <vt:lpstr>Tahoma</vt:lpstr>
      <vt:lpstr>Times New Roman</vt:lpstr>
      <vt:lpstr>Wingdings</vt:lpstr>
      <vt:lpstr>Wingdings 3</vt:lpstr>
      <vt:lpstr>1_Origin</vt:lpstr>
      <vt:lpstr>2_Origin</vt:lpstr>
      <vt:lpstr>3_Origin</vt:lpstr>
      <vt:lpstr>Exploring the GI System or “Gut to the Butt”   </vt:lpstr>
      <vt:lpstr>Coach Bev has no Conflict of Interest</vt:lpstr>
      <vt:lpstr>Books </vt:lpstr>
      <vt:lpstr>Learning Objectives Exploring the GI Tract</vt:lpstr>
      <vt:lpstr>Gut Tube -Embryonic Starting Point</vt:lpstr>
      <vt:lpstr>Eating Starts with the Eyes</vt:lpstr>
      <vt:lpstr>Digestion Gets Started</vt:lpstr>
      <vt:lpstr>5 or 6 types of Flavor Detection</vt:lpstr>
      <vt:lpstr>Alimentary Canal</vt:lpstr>
      <vt:lpstr>Salivary Dysfunction and Xerostomia (dry mouth) in DM</vt:lpstr>
      <vt:lpstr>Periodontal Disease</vt:lpstr>
      <vt:lpstr>Periodontal disease and Heart Disease</vt:lpstr>
      <vt:lpstr>Best $10 You Will Ever Spend</vt:lpstr>
      <vt:lpstr>Address Barriers to Self Management</vt:lpstr>
      <vt:lpstr>PowerPoint Presentation</vt:lpstr>
      <vt:lpstr>Stomach </vt:lpstr>
      <vt:lpstr>Bonus Question</vt:lpstr>
      <vt:lpstr>What Happens in Stomach?</vt:lpstr>
      <vt:lpstr>Digestion Time based on Calories</vt:lpstr>
      <vt:lpstr>Stomach Issues</vt:lpstr>
      <vt:lpstr>Nobel Prize for Link Between H. Pylori and Gastric Ulcers (Took 20 Years)</vt:lpstr>
      <vt:lpstr>H. Pylori Infection Symptoms</vt:lpstr>
      <vt:lpstr>Quick Question: Bloating &amp; Post Meal Hypo</vt:lpstr>
      <vt:lpstr>Gastroparesis</vt:lpstr>
      <vt:lpstr>Nutrition for Gastroparesis</vt:lpstr>
      <vt:lpstr>Gastric peroral endoscopic myotomy or G-POEM</vt:lpstr>
      <vt:lpstr>Digestion Break</vt:lpstr>
      <vt:lpstr>Gut Hormones</vt:lpstr>
      <vt:lpstr>GLP-1 &amp; GIP Hormones</vt:lpstr>
      <vt:lpstr>Pocket Card: GLP-1 &amp; GIP RA  </vt:lpstr>
      <vt:lpstr>Metabolic Surgery for Weight Loss</vt:lpstr>
      <vt:lpstr>Metabolic Surgery for Weight Loss</vt:lpstr>
      <vt:lpstr>Weight is a Heavy Issue</vt:lpstr>
      <vt:lpstr>Now to the Duodenum</vt:lpstr>
      <vt:lpstr>Duodenum, gallbladder, pancreas</vt:lpstr>
      <vt:lpstr>Type 3c Diabetes (Pancreatogenic)</vt:lpstr>
      <vt:lpstr>Pancreatitis</vt:lpstr>
      <vt:lpstr>Pancreatitis</vt:lpstr>
      <vt:lpstr>Exocrine Pancreatic Insufficiency</vt:lpstr>
      <vt:lpstr>Pancreas Cancer</vt:lpstr>
      <vt:lpstr>PowerPoint Presentation</vt:lpstr>
      <vt:lpstr>Steatotic Liver Disease (SLD)</vt:lpstr>
      <vt:lpstr>Natural History of MASLD* to MASH**</vt:lpstr>
      <vt:lpstr>Screening for NASH – FIB-4</vt:lpstr>
      <vt:lpstr>Liver Elastography or FibroScan </vt:lpstr>
      <vt:lpstr>Actions To Decrease Steatosis</vt:lpstr>
      <vt:lpstr>Almost There – Ileum to Anus</vt:lpstr>
      <vt:lpstr>Bowel Issues - Diarrhea</vt:lpstr>
      <vt:lpstr>Bowel Issues - Constipation</vt:lpstr>
      <vt:lpstr>Look at your Poop – Stool Chart</vt:lpstr>
      <vt:lpstr>How many words for Stool?</vt:lpstr>
      <vt:lpstr>Promoting Colon Health </vt:lpstr>
      <vt:lpstr>Fiber – the New “F” Word</vt:lpstr>
      <vt:lpstr>GET Lots of Diverse Fiber Foods  Goal is 25 – 30 gms day </vt:lpstr>
      <vt:lpstr>Getting to Better Gut Bacterial Health</vt:lpstr>
      <vt:lpstr>Kefir – Fermented Milk</vt:lpstr>
      <vt:lpstr>100 Trillion Friends to Call Your Own </vt:lpstr>
      <vt:lpstr>Thank You</vt:lpstr>
    </vt:vector>
  </TitlesOfParts>
  <Company>USC Department of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Activity Prescription: latest in Research</dc:title>
  <dc:creator>Evelyne Fleury-Milfort</dc:creator>
  <cp:lastModifiedBy>Beverly Thomassian</cp:lastModifiedBy>
  <cp:revision>596</cp:revision>
  <cp:lastPrinted>2023-04-13T17:51:26Z</cp:lastPrinted>
  <dcterms:created xsi:type="dcterms:W3CDTF">2003-08-14T00:43:49Z</dcterms:created>
  <dcterms:modified xsi:type="dcterms:W3CDTF">2024-11-13T17:31:01Z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Go To Cancer and Diabetes 2011</vt:lpwstr>
  </property>
  <property fmtid="{D5CDD505-2E9C-101B-9397-08002B2CF9AE}" pid="4" name="ArticulateGUID">
    <vt:lpwstr>F4AF5269-8A60-4A7B-A404-C73166435D1A</vt:lpwstr>
  </property>
  <property fmtid="{D5CDD505-2E9C-101B-9397-08002B2CF9AE}" pid="5" name="ArticulateProjectFull">
    <vt:lpwstr>C:\Documents and Settings\All Users\Documents\bevs stuff\Cancer and Diabetes 2011.ppta</vt:lpwstr>
  </property>
</Properties>
</file>