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435" r:id="rId2"/>
    <p:sldId id="268" r:id="rId3"/>
    <p:sldId id="3726" r:id="rId4"/>
    <p:sldId id="2145707204" r:id="rId5"/>
    <p:sldId id="3600" r:id="rId6"/>
    <p:sldId id="2141411153" r:id="rId7"/>
    <p:sldId id="2141411154" r:id="rId8"/>
    <p:sldId id="3659" r:id="rId9"/>
    <p:sldId id="2141411156" r:id="rId10"/>
    <p:sldId id="3576" r:id="rId11"/>
    <p:sldId id="2141411125" r:id="rId12"/>
  </p:sldIdLst>
  <p:sldSz cx="9144000" cy="6858000" type="screen4x3"/>
  <p:notesSz cx="7315200" cy="96012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45A"/>
    <a:srgbClr val="5E3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9" autoAdjust="0"/>
    <p:restoredTop sz="61380" autoAdjust="0"/>
  </p:normalViewPr>
  <p:slideViewPr>
    <p:cSldViewPr>
      <p:cViewPr varScale="1">
        <p:scale>
          <a:sx n="50" d="100"/>
          <a:sy n="50" d="100"/>
        </p:scale>
        <p:origin x="2693" y="4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0" d="100"/>
          <a:sy n="80" d="100"/>
        </p:scale>
        <p:origin x="38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406400" y="8961121"/>
            <a:ext cx="3169920" cy="481726"/>
          </a:xfrm>
          <a:prstGeom prst="rect">
            <a:avLst/>
          </a:prstGeom>
        </p:spPr>
        <p:txBody>
          <a:bodyPr vert="horz" lIns="96661" tIns="48331" rIns="96661" bIns="48331" rtlCol="0" anchor="b"/>
          <a:lstStyle>
            <a:lvl1pPr algn="l">
              <a:defRPr sz="1300"/>
            </a:lvl1pPr>
          </a:lstStyle>
          <a:p>
            <a:r>
              <a:rPr lang="en-US" dirty="0"/>
              <a:t>©Diabetes Education Services 1998-2024</a:t>
            </a:r>
          </a:p>
        </p:txBody>
      </p:sp>
      <p:sp>
        <p:nvSpPr>
          <p:cNvPr id="5" name="Slide Number Placeholder 4"/>
          <p:cNvSpPr>
            <a:spLocks noGrp="1"/>
          </p:cNvSpPr>
          <p:nvPr>
            <p:ph type="sldNum" sz="quarter" idx="3"/>
          </p:nvPr>
        </p:nvSpPr>
        <p:spPr>
          <a:xfrm>
            <a:off x="3738880" y="8961120"/>
            <a:ext cx="3169920" cy="481726"/>
          </a:xfrm>
          <a:prstGeom prst="rect">
            <a:avLst/>
          </a:prstGeom>
        </p:spPr>
        <p:txBody>
          <a:bodyPr vert="horz" lIns="96661" tIns="48331" rIns="96661" bIns="48331" rtlCol="0" anchor="b"/>
          <a:lstStyle>
            <a:lvl1pPr algn="r">
              <a:defRPr sz="1300"/>
            </a:lvl1pPr>
          </a:lstStyle>
          <a:p>
            <a:r>
              <a:rPr lang="en-US" dirty="0"/>
              <a:t>www.DiabetesEd.net        Page </a:t>
            </a:r>
            <a:fld id="{9E506FC7-8CED-4EA1-9E70-3026EAF56C22}" type="slidenum">
              <a:rPr lang="en-US" smtClean="0"/>
              <a:t>‹#›</a:t>
            </a:fld>
            <a:endParaRPr lang="en-US" dirty="0"/>
          </a:p>
        </p:txBody>
      </p:sp>
    </p:spTree>
    <p:custDataLst>
      <p:tags r:id="rId2"/>
    </p:custDataLst>
    <p:extLst>
      <p:ext uri="{BB962C8B-B14F-4D97-AF65-F5344CB8AC3E}">
        <p14:creationId xmlns:p14="http://schemas.microsoft.com/office/powerpoint/2010/main" val="3091381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B3F865E-7DC9-466F-929A-3C49D925754D}" type="datetimeFigureOut">
              <a:rPr lang="en-US" smtClean="0"/>
              <a:t>11/19/2024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B5E225C-EA32-49AA-BCE1-CBED354D9589}" type="slidenum">
              <a:rPr lang="en-US" smtClean="0"/>
              <a:t>‹#›</a:t>
            </a:fld>
            <a:endParaRPr lang="en-US"/>
          </a:p>
        </p:txBody>
      </p:sp>
    </p:spTree>
    <p:extLst>
      <p:ext uri="{BB962C8B-B14F-4D97-AF65-F5344CB8AC3E}">
        <p14:creationId xmlns:p14="http://schemas.microsoft.com/office/powerpoint/2010/main" val="151905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rnet.org/vault/2459/web/Case%20Scenarios%20-%20Marketing%5b78%5d.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rnet.org/vault/2459/web/Case%20Scenarios%20-%20Logo%20Use%5B6%5D.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0708" name="Footer Placeholder 3"/>
          <p:cNvSpPr>
            <a:spLocks noGrp="1"/>
          </p:cNvSpPr>
          <p:nvPr>
            <p:ph type="ftr" sz="quarter" idx="4"/>
          </p:nvPr>
        </p:nvSpPr>
        <p:spPr/>
        <p:txBody>
          <a:bodyPr/>
          <a:lstStyle/>
          <a:p>
            <a:pPr>
              <a:defRPr/>
            </a:pPr>
            <a:r>
              <a:rPr lang="en-US"/>
              <a:t>Diabetes Educational Services© (530) 893 - 8635 </a:t>
            </a:r>
          </a:p>
        </p:txBody>
      </p:sp>
      <p:sp>
        <p:nvSpPr>
          <p:cNvPr id="200709" name="Slide Number Placeholder 4"/>
          <p:cNvSpPr>
            <a:spLocks noGrp="1"/>
          </p:cNvSpPr>
          <p:nvPr>
            <p:ph type="sldNum" sz="quarter" idx="5"/>
          </p:nvPr>
        </p:nvSpPr>
        <p:spPr/>
        <p:txBody>
          <a:bodyPr/>
          <a:lstStyle/>
          <a:p>
            <a:pPr>
              <a:defRPr/>
            </a:pPr>
            <a:fld id="{6C0D7F80-B385-4B43-9759-1791FA5BC9CB}" type="slidenum">
              <a:rPr lang="en-US" smtClean="0"/>
              <a:pPr>
                <a:defRPr/>
              </a:pPr>
              <a:t>2</a:t>
            </a:fld>
            <a:endParaRPr lang="en-US"/>
          </a:p>
        </p:txBody>
      </p:sp>
    </p:spTree>
    <p:extLst>
      <p:ext uri="{BB962C8B-B14F-4D97-AF65-F5344CB8AC3E}">
        <p14:creationId xmlns:p14="http://schemas.microsoft.com/office/powerpoint/2010/main" val="382077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 Copyright 1999-2015, Diabetes Educational Services, All Rights ReservedDiabetes Educational Services© (530) 893 - 8635 </a:t>
            </a:r>
            <a:endParaRPr lang="en-US" dirty="0"/>
          </a:p>
        </p:txBody>
      </p:sp>
      <p:sp>
        <p:nvSpPr>
          <p:cNvPr id="5" name="Slide Number Placeholder 4"/>
          <p:cNvSpPr>
            <a:spLocks noGrp="1"/>
          </p:cNvSpPr>
          <p:nvPr>
            <p:ph type="sldNum" sz="quarter" idx="5"/>
          </p:nvPr>
        </p:nvSpPr>
        <p:spPr/>
        <p:txBody>
          <a:bodyPr/>
          <a:lstStyle/>
          <a:p>
            <a:pPr>
              <a:defRPr/>
            </a:pPr>
            <a:fld id="{68F13A75-BC98-4776-9FF2-DACD0B0313EE}" type="slidenum">
              <a:rPr lang="en-US" smtClean="0"/>
              <a:pPr>
                <a:defRPr/>
              </a:pPr>
              <a:t>3</a:t>
            </a:fld>
            <a:endParaRPr lang="en-US"/>
          </a:p>
        </p:txBody>
      </p:sp>
    </p:spTree>
    <p:extLst>
      <p:ext uri="{BB962C8B-B14F-4D97-AF65-F5344CB8AC3E}">
        <p14:creationId xmlns:p14="http://schemas.microsoft.com/office/powerpoint/2010/main" val="41422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908" rtl="0" eaLnBrk="0" fontAlgn="base" latinLnBrk="0" hangingPunct="0">
              <a:lnSpc>
                <a:spcPct val="100000"/>
              </a:lnSpc>
              <a:spcBef>
                <a:spcPct val="0"/>
              </a:spcBef>
              <a:spcAft>
                <a:spcPct val="0"/>
              </a:spcAft>
              <a:buClrTx/>
              <a:buSzTx/>
              <a:buFontTx/>
              <a:buNone/>
              <a:tabLst/>
              <a:defRPr/>
            </a:pPr>
            <a:fld id="{5B5E225C-EA32-49AA-BCE1-CBED354D9589}"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908" rtl="0" eaLnBrk="0" fontAlgn="base" latinLnBrk="0" hangingPunct="0">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193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E225C-EA32-49AA-BCE1-CBED354D9589}" type="slidenum">
              <a:rPr lang="en-US" smtClean="0"/>
              <a:t>7</a:t>
            </a:fld>
            <a:endParaRPr lang="en-US"/>
          </a:p>
        </p:txBody>
      </p:sp>
    </p:spTree>
    <p:extLst>
      <p:ext uri="{BB962C8B-B14F-4D97-AF65-F5344CB8AC3E}">
        <p14:creationId xmlns:p14="http://schemas.microsoft.com/office/powerpoint/2010/main" val="170041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handy chart to outline objectives vs. learning outcomes: https://www.uclahealth.org/sites/default/files/documents/ce-LearningOutcome-v-LearningObjective-052016.pdf</a:t>
            </a:r>
          </a:p>
        </p:txBody>
      </p:sp>
      <p:sp>
        <p:nvSpPr>
          <p:cNvPr id="4" name="Slide Number Placeholder 3"/>
          <p:cNvSpPr>
            <a:spLocks noGrp="1"/>
          </p:cNvSpPr>
          <p:nvPr>
            <p:ph type="sldNum" sz="quarter" idx="5"/>
          </p:nvPr>
        </p:nvSpPr>
        <p:spPr/>
        <p:txBody>
          <a:bodyPr/>
          <a:lstStyle/>
          <a:p>
            <a:fld id="{5B5E225C-EA32-49AA-BCE1-CBED354D9589}" type="slidenum">
              <a:rPr lang="en-US" smtClean="0"/>
              <a:t>8</a:t>
            </a:fld>
            <a:endParaRPr lang="en-US"/>
          </a:p>
        </p:txBody>
      </p:sp>
    </p:spTree>
    <p:extLst>
      <p:ext uri="{BB962C8B-B14F-4D97-AF65-F5344CB8AC3E}">
        <p14:creationId xmlns:p14="http://schemas.microsoft.com/office/powerpoint/2010/main" val="303732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000" dirty="0"/>
              <a:t>The Commission of Dietetic Registration Accreditation Manual describes conflicts of interest as:</a:t>
            </a:r>
          </a:p>
          <a:p>
            <a:pPr algn="l"/>
            <a:endParaRPr lang="en-US" sz="1200" b="1" i="0" dirty="0">
              <a:solidFill>
                <a:srgbClr val="000000"/>
              </a:solidFill>
              <a:effectLst/>
              <a:latin typeface="signika_negativeregular"/>
            </a:endParaRPr>
          </a:p>
          <a:p>
            <a:pPr marL="171450" indent="-171450" algn="l">
              <a:buFont typeface="Arial" panose="020B0604020202020204" pitchFamily="34" charset="0"/>
              <a:buChar char="•"/>
            </a:pPr>
            <a:r>
              <a:rPr lang="en-US" sz="1200" b="1" i="0" dirty="0">
                <a:solidFill>
                  <a:srgbClr val="000000"/>
                </a:solidFill>
                <a:effectLst/>
                <a:latin typeface="signika_negativeregular"/>
              </a:rPr>
              <a:t>8.0 Relevant Financial Relationships and Conflicts of Interest</a:t>
            </a:r>
          </a:p>
          <a:p>
            <a:pPr marL="628650" lvl="1" indent="-171450" algn="l">
              <a:buFont typeface="Arial" panose="020B0604020202020204" pitchFamily="34" charset="0"/>
              <a:buChar char="•"/>
            </a:pPr>
            <a:r>
              <a:rPr lang="en-US" sz="1200" b="0" i="0" dirty="0">
                <a:solidFill>
                  <a:srgbClr val="000000"/>
                </a:solidFill>
                <a:effectLst/>
                <a:latin typeface="signika_negativeregular"/>
              </a:rPr>
              <a:t>Conflicts of interest (COI) in CPE arise when individual financial relationships relevant to the CPE content compromise or have the potential to compromise professional judgment and / or impart bias into the CPE content. Relevant  financial relationships shall be disclosed. A financial relationship is relevant if the CPE content that an individual influences, controls, contributes to, or presents relates to business lines, products, services, or commodities that may contribute to that individual’s financial or professional gain.</a:t>
            </a:r>
          </a:p>
          <a:p>
            <a:pPr algn="l"/>
            <a:r>
              <a:rPr lang="en-US" sz="1200" b="1" i="0" dirty="0">
                <a:solidFill>
                  <a:srgbClr val="000000"/>
                </a:solidFill>
                <a:effectLst/>
                <a:latin typeface="signika_negativeregular"/>
              </a:rPr>
              <a:t>8.1 Collection of Disclosure Information</a:t>
            </a:r>
            <a:endParaRPr lang="en-US" sz="1200" b="0" i="0" dirty="0">
              <a:solidFill>
                <a:srgbClr val="000000"/>
              </a:solidFill>
              <a:effectLst/>
              <a:latin typeface="signika_negativeregular"/>
            </a:endParaRPr>
          </a:p>
          <a:p>
            <a:pPr algn="l"/>
            <a:r>
              <a:rPr lang="en-US" sz="1200" b="0" i="0" dirty="0">
                <a:solidFill>
                  <a:srgbClr val="000000"/>
                </a:solidFill>
                <a:effectLst/>
                <a:latin typeface="signika_negativeregular"/>
              </a:rPr>
              <a:t>Individuals must disclose all financial relationships occurring within the prior 24 months, regardless of the amount. Disclosure information must include:</a:t>
            </a:r>
          </a:p>
          <a:p>
            <a:pPr algn="l"/>
            <a:br>
              <a:rPr lang="en-US" sz="1200" b="0" i="0" dirty="0">
                <a:solidFill>
                  <a:srgbClr val="000000"/>
                </a:solidFill>
                <a:effectLst/>
                <a:latin typeface="signika_negativeregular"/>
              </a:rPr>
            </a:br>
            <a:r>
              <a:rPr lang="en-US" sz="1200" b="0" i="0" dirty="0">
                <a:solidFill>
                  <a:srgbClr val="000000"/>
                </a:solidFill>
                <a:effectLst/>
                <a:latin typeface="signika_negativeregular"/>
              </a:rPr>
              <a:t>• The name of the company or organization with which the individual has a financial relationship</a:t>
            </a:r>
            <a:br>
              <a:rPr lang="en-US" sz="1200" b="0" i="0" dirty="0">
                <a:solidFill>
                  <a:srgbClr val="000000"/>
                </a:solidFill>
                <a:effectLst/>
                <a:latin typeface="signika_negativeregular"/>
              </a:rPr>
            </a:br>
            <a:r>
              <a:rPr lang="en-US" sz="1200" b="0" i="0" dirty="0">
                <a:solidFill>
                  <a:srgbClr val="000000"/>
                </a:solidFill>
                <a:effectLst/>
                <a:latin typeface="signika_negativeregular"/>
              </a:rPr>
              <a:t>• The nature of the financial relationship</a:t>
            </a:r>
            <a:br>
              <a:rPr lang="en-US" sz="1200" b="0" i="0" dirty="0">
                <a:solidFill>
                  <a:srgbClr val="000000"/>
                </a:solidFill>
                <a:effectLst/>
                <a:latin typeface="signika_negativeregular"/>
              </a:rPr>
            </a:br>
            <a:r>
              <a:rPr lang="en-US" sz="1200" b="0" i="0" dirty="0">
                <a:solidFill>
                  <a:srgbClr val="000000"/>
                </a:solidFill>
                <a:effectLst/>
                <a:latin typeface="signika_negativeregular"/>
              </a:rPr>
              <a:t>• Declaration of conflicts of interest or lack thereof</a:t>
            </a:r>
          </a:p>
          <a:p>
            <a:pPr algn="l"/>
            <a:endParaRPr lang="en-US" sz="1200" b="0" i="0" dirty="0">
              <a:solidFill>
                <a:srgbClr val="000000"/>
              </a:solidFill>
              <a:effectLst/>
              <a:latin typeface="signika_negativeregular"/>
            </a:endParaRPr>
          </a:p>
          <a:p>
            <a:pPr algn="l"/>
            <a:r>
              <a:rPr lang="en-US" sz="1200" b="0" i="0" dirty="0">
                <a:solidFill>
                  <a:srgbClr val="000000"/>
                </a:solidFill>
                <a:effectLst/>
                <a:latin typeface="signika_negativeregular"/>
              </a:rPr>
              <a:t>Examples of financial relationships include employee, researcher, consultant, advisor, speaker, independent contractor (including contracted researcher), royalties or patent beneficiary, executive, person with ownership interest, and recipient of in-kind products. Individual stocks and stock options should be disclosed; diversified mutual funds do not need to be disclosed. Research funding should be disclosed by the principal or named investigator even if that individual’s institution receives the research grant and manages the funds.</a:t>
            </a:r>
          </a:p>
          <a:p>
            <a:endParaRPr lang="en-US" dirty="0"/>
          </a:p>
        </p:txBody>
      </p:sp>
      <p:sp>
        <p:nvSpPr>
          <p:cNvPr id="4" name="Slide Number Placeholder 3"/>
          <p:cNvSpPr>
            <a:spLocks noGrp="1"/>
          </p:cNvSpPr>
          <p:nvPr>
            <p:ph type="sldNum" sz="quarter" idx="5"/>
          </p:nvPr>
        </p:nvSpPr>
        <p:spPr/>
        <p:txBody>
          <a:bodyPr/>
          <a:lstStyle/>
          <a:p>
            <a:fld id="{5B5E225C-EA32-49AA-BCE1-CBED354D9589}" type="slidenum">
              <a:rPr lang="en-US" smtClean="0"/>
              <a:t>9</a:t>
            </a:fld>
            <a:endParaRPr lang="en-US"/>
          </a:p>
        </p:txBody>
      </p:sp>
    </p:spTree>
    <p:extLst>
      <p:ext uri="{BB962C8B-B14F-4D97-AF65-F5344CB8AC3E}">
        <p14:creationId xmlns:p14="http://schemas.microsoft.com/office/powerpoint/2010/main" val="200412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instructor will be evaluated based on the following criteria established by our accreditor the Commission of Dietetic Registration (CDR): https://diabetesed.net/wp-content/uploads/2024/01/Course-Eval-2024.pdf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ignika_negative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solidFill>
                  <a:srgbClr val="000000"/>
                </a:solidFill>
                <a:effectLst/>
                <a:latin typeface="signika_negativeregular"/>
              </a:rPr>
              <a:t>Marketing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a:solidFill>
                <a:srgbClr val="000000"/>
              </a:solidFill>
              <a:effectLst/>
              <a:latin typeface="signika_negativeregular"/>
            </a:endParaRPr>
          </a:p>
          <a:p>
            <a:pPr algn="l"/>
            <a:r>
              <a:rPr lang="en-US" b="1" i="0" dirty="0">
                <a:solidFill>
                  <a:srgbClr val="4C4D4E"/>
                </a:solidFill>
                <a:effectLst/>
                <a:latin typeface="Raleway" pitchFamily="2" charset="0"/>
              </a:rPr>
              <a:t>Case Studies</a:t>
            </a:r>
            <a:endParaRPr lang="en-US" b="0" i="0" dirty="0">
              <a:solidFill>
                <a:srgbClr val="4C4D4E"/>
              </a:solidFill>
              <a:effectLst/>
              <a:latin typeface="Raleway" pitchFamily="2" charset="0"/>
            </a:endParaRPr>
          </a:p>
          <a:p>
            <a:pPr algn="l">
              <a:buFont typeface="Arial" panose="020B0604020202020204" pitchFamily="34" charset="0"/>
              <a:buChar char="•"/>
            </a:pPr>
            <a:r>
              <a:rPr lang="en-US" b="0" i="0" u="none" dirty="0">
                <a:solidFill>
                  <a:schemeClr val="tx1"/>
                </a:solidFill>
                <a:effectLst/>
                <a:latin typeface="Raleway" pitchFamily="2" charset="0"/>
                <a:hlinkClick r:id="rId3">
                  <a:extLst>
                    <a:ext uri="{A12FA001-AC4F-418D-AE19-62706E023703}">
                      <ahyp:hlinkClr xmlns:ahyp="http://schemas.microsoft.com/office/drawing/2018/hyperlinkcolor" val="tx"/>
                    </a:ext>
                  </a:extLst>
                </a:hlinkClick>
              </a:rPr>
              <a:t>How can a Continuing Professional Education (CPE) Provider meet the Commission on Dietetic Registration's policies regarding marketing and CPE?</a:t>
            </a:r>
            <a:endParaRPr lang="en-US" b="0" i="0" u="none" dirty="0">
              <a:solidFill>
                <a:schemeClr val="tx1"/>
              </a:solidFill>
              <a:effectLst/>
              <a:latin typeface="Raleway" pitchFamily="2" charset="0"/>
            </a:endParaRPr>
          </a:p>
          <a:p>
            <a:pPr algn="l">
              <a:buFont typeface="Arial" panose="020B0604020202020204" pitchFamily="34" charset="0"/>
              <a:buNone/>
            </a:pPr>
            <a:r>
              <a:rPr lang="en-US" b="0" i="0" u="none" dirty="0">
                <a:solidFill>
                  <a:schemeClr val="tx1"/>
                </a:solidFill>
                <a:effectLst/>
                <a:latin typeface="Raleway" pitchFamily="2" charset="0"/>
              </a:rPr>
              <a:t>   </a:t>
            </a:r>
            <a:r>
              <a:rPr lang="en-US" b="0" i="0" u="sng" dirty="0">
                <a:solidFill>
                  <a:srgbClr val="4D4DE6"/>
                </a:solidFill>
                <a:effectLst/>
                <a:latin typeface="Raleway" pitchFamily="2" charset="0"/>
              </a:rPr>
              <a:t>https://www.cdrnet.org/vault/2459/web/Case%20Scenarios%20-%20Marketing[78].pdf</a:t>
            </a:r>
          </a:p>
          <a:p>
            <a:pPr algn="l">
              <a:buFont typeface="Arial" panose="020B0604020202020204" pitchFamily="34" charset="0"/>
              <a:buNone/>
            </a:pPr>
            <a:endParaRPr lang="en-US" b="0" i="0" u="sng" dirty="0">
              <a:solidFill>
                <a:srgbClr val="4C4D4E"/>
              </a:solidFill>
              <a:effectLst/>
              <a:latin typeface="Raleway" pitchFamily="2" charset="0"/>
            </a:endParaRPr>
          </a:p>
          <a:p>
            <a:pPr algn="l">
              <a:buFont typeface="Arial" panose="020B0604020202020204" pitchFamily="34" charset="0"/>
              <a:buChar char="•"/>
            </a:pPr>
            <a:r>
              <a:rPr lang="en-US" b="0" i="0" u="none" dirty="0">
                <a:solidFill>
                  <a:srgbClr val="4D4DE6"/>
                </a:solidFill>
                <a:effectLst/>
                <a:latin typeface="Raleway" pitchFamily="2" charset="0"/>
                <a:hlinkClick r:id="rId4"/>
              </a:rPr>
              <a:t>When is it acceptable to include logos in or peripheral to CDR Prior Approved Continuing Professional Education?</a:t>
            </a:r>
            <a:r>
              <a:rPr lang="en-US" b="0" i="0" u="none" dirty="0">
                <a:solidFill>
                  <a:srgbClr val="4D4DE6"/>
                </a:solidFill>
                <a:effectLst/>
                <a:latin typeface="Raleway" pitchFamily="2" charset="0"/>
              </a:rPr>
              <a:t> </a:t>
            </a:r>
          </a:p>
          <a:p>
            <a:pPr algn="l">
              <a:buFont typeface="Arial" panose="020B0604020202020204" pitchFamily="34" charset="0"/>
              <a:buNone/>
            </a:pPr>
            <a:r>
              <a:rPr lang="en-US" b="0" i="0" dirty="0">
                <a:solidFill>
                  <a:srgbClr val="4C4D4E"/>
                </a:solidFill>
                <a:effectLst/>
                <a:latin typeface="Raleway" pitchFamily="2" charset="0"/>
              </a:rPr>
              <a:t>   https://www.cdrnet.org/vault/2459/web/Case%20Scenarios%20-%20Logo%20Use%5B6%5D.pdf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sng" dirty="0">
              <a:solidFill>
                <a:srgbClr val="000000"/>
              </a:solidFill>
              <a:effectLst/>
              <a:latin typeface="signika_negative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solidFill>
                  <a:srgbClr val="000000"/>
                </a:solidFill>
                <a:effectLst/>
                <a:latin typeface="signika_negativeregular"/>
              </a:rPr>
              <a:t>From the CDR Accreditation Manual: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ignika_negativeregular"/>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7.0 Marketing and Commercial Bias in CPE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CPE is not a vehicle for product or service marketing. All attempts to favor, recommend, purchase, use, or promote particular products, product groups, commodity organizations, equipment, devices, services, branded treatment options, diagnostic screening tools, or tests are prohibited. This includes efforts made by Providers, commercial supporters, or funders, as well as individuals involved in planning, development, review, marketing, implementation, presentation, hosting, learner feedback and assessment, and evaluation. The Accountable Contact is responsible for ensuring that the physical space or virtual location of the CPE is free of marketing However, marketing may occur before and after CPE as detailed below.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7.1 Content Containing Products or Services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Verbal, printed, or visual depictions of products or services in CPE content shall be generic, unbranded, and / or de-identified. Education materials that are part of CPE content such as slides, abstracts, handouts, evaluation mechanisms, or disclosure information must not contain any marketing including logos, trade names, or product group messages or images. Provider logo display in CPE content is prohibited for any type of Provider including but not limited to colleges, universities, health systems, foundations, nonprofits, and corporations. Copyright statements on Provider-owned materials are allowed.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“Education materials that are part of CPE content such as slides, abstracts, handouts, evaluation mechanisms, or disclosure information must not contain any marketing including logos, trade names, or product group messages or images </a:t>
            </a:r>
            <a:endParaRPr lang="en-US" b="0" i="0" dirty="0">
              <a:solidFill>
                <a:srgbClr val="000000"/>
              </a:solidFill>
              <a:effectLst/>
              <a:latin typeface="signika_negative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ignika_negative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solidFill>
                  <a:srgbClr val="000000"/>
                </a:solidFill>
                <a:effectLst/>
                <a:latin typeface="signika_negativeregular"/>
              </a:rPr>
              <a:t>Inclusion, Diversity, Equity, and Access (IDEA) by CDR: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signika_negativeregular"/>
            </a:endParaRPr>
          </a:p>
          <a:p>
            <a:pPr marL="0" indent="0" algn="l">
              <a:buFont typeface="Arial" panose="020B0604020202020204" pitchFamily="34" charset="0"/>
              <a:buNone/>
            </a:pPr>
            <a:r>
              <a:rPr lang="en-US" b="1" i="0" dirty="0">
                <a:solidFill>
                  <a:srgbClr val="000000"/>
                </a:solidFill>
                <a:effectLst/>
                <a:latin typeface="signika_negativeregular"/>
              </a:rPr>
              <a:t>From the CDR CPE Provider Manual – Section 11.0 – Inclusion, Diversity, Equity, and Access (IDEA) in CPE Planning, Development, and Presentation</a:t>
            </a:r>
            <a:endParaRPr lang="en-US" b="0" i="0" dirty="0">
              <a:solidFill>
                <a:srgbClr val="000000"/>
              </a:solidFill>
              <a:effectLst/>
              <a:latin typeface="signika_negativeregular"/>
            </a:endParaRPr>
          </a:p>
          <a:p>
            <a:pPr marL="171450" indent="-171450">
              <a:buFont typeface="Arial" panose="020B0604020202020204" pitchFamily="34" charset="0"/>
              <a:buChar char="•"/>
            </a:pPr>
            <a:r>
              <a:rPr lang="en-US" dirty="0">
                <a:effectLst/>
              </a:rPr>
              <a:t>Providers shall utilize resources and incorporate processes that enable those who influence, control, contribute to, present, or participate in CPE content to examine explicit (conscious) and implicit (unconscious) biases, assumptions, privileges, and language. Established models, theories, and frameworks shall be utilized in the planning, development, and presentation of CPE to effectively promote inclusion, diversity, equity, and access.</a:t>
            </a:r>
          </a:p>
          <a:p>
            <a:pPr marL="171450" indent="-171450">
              <a:buFont typeface="Arial" panose="020B0604020202020204" pitchFamily="34" charset="0"/>
              <a:buChar char="•"/>
            </a:pPr>
            <a:endParaRPr lang="en-US" dirty="0">
              <a:effectLst/>
            </a:endParaRPr>
          </a:p>
          <a:p>
            <a:pPr marL="628650" lvl="1" indent="-171450">
              <a:buFont typeface="Arial" panose="020B0604020202020204" pitchFamily="34" charset="0"/>
              <a:buChar char="•"/>
            </a:pPr>
            <a:r>
              <a:rPr lang="en-US" dirty="0">
                <a:effectLst/>
              </a:rPr>
              <a:t>IDEA in CPE applies to:</a:t>
            </a:r>
            <a:br>
              <a:rPr lang="en-US" dirty="0">
                <a:effectLst/>
              </a:rPr>
            </a:br>
            <a:r>
              <a:rPr lang="en-US" dirty="0">
                <a:effectLst/>
              </a:rPr>
              <a:t>• Planners, reviewers, faculty, authors</a:t>
            </a:r>
            <a:br>
              <a:rPr lang="en-US" dirty="0">
                <a:effectLst/>
              </a:rPr>
            </a:br>
            <a:r>
              <a:rPr lang="en-US" dirty="0">
                <a:effectLst/>
              </a:rPr>
              <a:t>• Content</a:t>
            </a:r>
            <a:br>
              <a:rPr lang="en-US" dirty="0">
                <a:effectLst/>
              </a:rPr>
            </a:br>
            <a:r>
              <a:rPr lang="en-US" dirty="0">
                <a:effectLst/>
              </a:rPr>
              <a:t>• RD/DTR learners</a:t>
            </a:r>
            <a:br>
              <a:rPr lang="en-US" dirty="0">
                <a:effectLst/>
              </a:rPr>
            </a:br>
            <a:r>
              <a:rPr lang="en-US" dirty="0">
                <a:effectLst/>
              </a:rPr>
              <a:t>• Patients, clients, customers</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r>
              <a:rPr lang="en-US" dirty="0">
                <a:effectLst/>
              </a:rPr>
              <a:t>CPE that promotes diversity and inclusion is developed and presented to recognize, respect, and include differences in ability, age, creed, culture, ethnicity, gender, gender identity, political affiliation, race, religion, sexual orientation, size, and socioeconomic characteristics. CPE that promotes equity and access acknowledges historical and institutional inequities. CPE is a safe space when approached with cultural humility and an openness to the cultivation of cultural competence. Beliefs, experiences, identities, and differences in abilities, age, size, socio-cultural / socioeconomic characteristics, and political affiliations are considered and respected.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03780" name="Footer Placeholder 3"/>
          <p:cNvSpPr>
            <a:spLocks noGrp="1"/>
          </p:cNvSpPr>
          <p:nvPr>
            <p:ph type="ftr" sz="quarter" idx="4"/>
          </p:nvPr>
        </p:nvSpPr>
        <p:spPr/>
        <p:txBody>
          <a:bodyPr/>
          <a:lstStyle/>
          <a:p>
            <a:pPr>
              <a:defRPr/>
            </a:pPr>
            <a:r>
              <a:rPr lang="en-US"/>
              <a:t>Diabetes Educational Services© (530) 893 - 8635 </a:t>
            </a:r>
          </a:p>
        </p:txBody>
      </p:sp>
      <p:sp>
        <p:nvSpPr>
          <p:cNvPr id="203781" name="Slide Number Placeholder 4"/>
          <p:cNvSpPr>
            <a:spLocks noGrp="1"/>
          </p:cNvSpPr>
          <p:nvPr>
            <p:ph type="sldNum" sz="quarter" idx="5"/>
          </p:nvPr>
        </p:nvSpPr>
        <p:spPr/>
        <p:txBody>
          <a:bodyPr/>
          <a:lstStyle/>
          <a:p>
            <a:pPr>
              <a:defRPr/>
            </a:pPr>
            <a:fld id="{846F945C-EDAC-4AA4-817A-977FC9069538}" type="slidenum">
              <a:rPr lang="en-US" smtClean="0"/>
              <a:pPr>
                <a:defRPr/>
              </a:pPr>
              <a:t>10</a:t>
            </a:fld>
            <a:endParaRPr lang="en-US"/>
          </a:p>
        </p:txBody>
      </p:sp>
    </p:spTree>
    <p:extLst>
      <p:ext uri="{BB962C8B-B14F-4D97-AF65-F5344CB8AC3E}">
        <p14:creationId xmlns:p14="http://schemas.microsoft.com/office/powerpoint/2010/main" val="114565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1257300" y="720725"/>
            <a:ext cx="4800600" cy="3600450"/>
          </a:xfrm>
          <a:ln/>
        </p:spPr>
      </p:sp>
      <p:sp>
        <p:nvSpPr>
          <p:cNvPr id="264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4196" name="Footer Placeholder 3"/>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64" indent="-285716">
              <a:defRPr>
                <a:solidFill>
                  <a:schemeClr val="tx1"/>
                </a:solidFill>
                <a:latin typeface="Arial" panose="020B0604020202020204" pitchFamily="34" charset="0"/>
              </a:defRPr>
            </a:lvl2pPr>
            <a:lvl3pPr marL="1142868" indent="-228574">
              <a:defRPr>
                <a:solidFill>
                  <a:schemeClr val="tx1"/>
                </a:solidFill>
                <a:latin typeface="Arial" panose="020B0604020202020204" pitchFamily="34" charset="0"/>
              </a:defRPr>
            </a:lvl3pPr>
            <a:lvl4pPr marL="1600016" indent="-228574">
              <a:defRPr>
                <a:solidFill>
                  <a:schemeClr val="tx1"/>
                </a:solidFill>
                <a:latin typeface="Arial" panose="020B0604020202020204" pitchFamily="34" charset="0"/>
              </a:defRPr>
            </a:lvl4pPr>
            <a:lvl5pPr marL="2057163" indent="-228574">
              <a:defRPr>
                <a:solidFill>
                  <a:schemeClr val="tx1"/>
                </a:solidFill>
                <a:latin typeface="Arial" panose="020B0604020202020204" pitchFamily="34" charset="0"/>
              </a:defRPr>
            </a:lvl5pPr>
            <a:lvl6pPr marL="2514310" indent="-228574" eaLnBrk="0" fontAlgn="base" hangingPunct="0">
              <a:spcBef>
                <a:spcPct val="0"/>
              </a:spcBef>
              <a:spcAft>
                <a:spcPct val="0"/>
              </a:spcAft>
              <a:defRPr>
                <a:solidFill>
                  <a:schemeClr val="tx1"/>
                </a:solidFill>
                <a:latin typeface="Arial" panose="020B0604020202020204" pitchFamily="34" charset="0"/>
              </a:defRPr>
            </a:lvl6pPr>
            <a:lvl7pPr marL="2971457" indent="-228574" eaLnBrk="0" fontAlgn="base" hangingPunct="0">
              <a:spcBef>
                <a:spcPct val="0"/>
              </a:spcBef>
              <a:spcAft>
                <a:spcPct val="0"/>
              </a:spcAft>
              <a:defRPr>
                <a:solidFill>
                  <a:schemeClr val="tx1"/>
                </a:solidFill>
                <a:latin typeface="Arial" panose="020B0604020202020204" pitchFamily="34" charset="0"/>
              </a:defRPr>
            </a:lvl7pPr>
            <a:lvl8pPr marL="3428604" indent="-228574" eaLnBrk="0" fontAlgn="base" hangingPunct="0">
              <a:spcBef>
                <a:spcPct val="0"/>
              </a:spcBef>
              <a:spcAft>
                <a:spcPct val="0"/>
              </a:spcAft>
              <a:defRPr>
                <a:solidFill>
                  <a:schemeClr val="tx1"/>
                </a:solidFill>
                <a:latin typeface="Arial" panose="020B0604020202020204" pitchFamily="34" charset="0"/>
              </a:defRPr>
            </a:lvl8pPr>
            <a:lvl9pPr marL="3885752" indent="-228574" eaLnBrk="0" fontAlgn="base" hangingPunct="0">
              <a:spcBef>
                <a:spcPct val="0"/>
              </a:spcBef>
              <a:spcAft>
                <a:spcPct val="0"/>
              </a:spcAft>
              <a:defRPr>
                <a:solidFill>
                  <a:schemeClr val="tx1"/>
                </a:solidFill>
                <a:latin typeface="Arial" panose="020B0604020202020204" pitchFamily="34" charset="0"/>
              </a:defRPr>
            </a:lvl9pPr>
          </a:lstStyle>
          <a:p>
            <a:r>
              <a:rPr lang="en-US">
                <a:latin typeface="Times New Roman" panose="02020603050405020304" pitchFamily="18" charset="0"/>
              </a:rPr>
              <a:t>Diabetes Educational Services© (530) 893 - 8635 </a:t>
            </a:r>
          </a:p>
        </p:txBody>
      </p:sp>
      <p:sp>
        <p:nvSpPr>
          <p:cNvPr id="264197" name="Slide Number Placeholder 4"/>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64" indent="-285716">
              <a:defRPr>
                <a:solidFill>
                  <a:schemeClr val="tx1"/>
                </a:solidFill>
                <a:latin typeface="Arial" panose="020B0604020202020204" pitchFamily="34" charset="0"/>
              </a:defRPr>
            </a:lvl2pPr>
            <a:lvl3pPr marL="1142868" indent="-228574">
              <a:defRPr>
                <a:solidFill>
                  <a:schemeClr val="tx1"/>
                </a:solidFill>
                <a:latin typeface="Arial" panose="020B0604020202020204" pitchFamily="34" charset="0"/>
              </a:defRPr>
            </a:lvl3pPr>
            <a:lvl4pPr marL="1600016" indent="-228574">
              <a:defRPr>
                <a:solidFill>
                  <a:schemeClr val="tx1"/>
                </a:solidFill>
                <a:latin typeface="Arial" panose="020B0604020202020204" pitchFamily="34" charset="0"/>
              </a:defRPr>
            </a:lvl4pPr>
            <a:lvl5pPr marL="2057163" indent="-228574">
              <a:defRPr>
                <a:solidFill>
                  <a:schemeClr val="tx1"/>
                </a:solidFill>
                <a:latin typeface="Arial" panose="020B0604020202020204" pitchFamily="34" charset="0"/>
              </a:defRPr>
            </a:lvl5pPr>
            <a:lvl6pPr marL="2514310" indent="-228574" eaLnBrk="0" fontAlgn="base" hangingPunct="0">
              <a:spcBef>
                <a:spcPct val="0"/>
              </a:spcBef>
              <a:spcAft>
                <a:spcPct val="0"/>
              </a:spcAft>
              <a:defRPr>
                <a:solidFill>
                  <a:schemeClr val="tx1"/>
                </a:solidFill>
                <a:latin typeface="Arial" panose="020B0604020202020204" pitchFamily="34" charset="0"/>
              </a:defRPr>
            </a:lvl6pPr>
            <a:lvl7pPr marL="2971457" indent="-228574" eaLnBrk="0" fontAlgn="base" hangingPunct="0">
              <a:spcBef>
                <a:spcPct val="0"/>
              </a:spcBef>
              <a:spcAft>
                <a:spcPct val="0"/>
              </a:spcAft>
              <a:defRPr>
                <a:solidFill>
                  <a:schemeClr val="tx1"/>
                </a:solidFill>
                <a:latin typeface="Arial" panose="020B0604020202020204" pitchFamily="34" charset="0"/>
              </a:defRPr>
            </a:lvl7pPr>
            <a:lvl8pPr marL="3428604" indent="-228574" eaLnBrk="0" fontAlgn="base" hangingPunct="0">
              <a:spcBef>
                <a:spcPct val="0"/>
              </a:spcBef>
              <a:spcAft>
                <a:spcPct val="0"/>
              </a:spcAft>
              <a:defRPr>
                <a:solidFill>
                  <a:schemeClr val="tx1"/>
                </a:solidFill>
                <a:latin typeface="Arial" panose="020B0604020202020204" pitchFamily="34" charset="0"/>
              </a:defRPr>
            </a:lvl8pPr>
            <a:lvl9pPr marL="3885752" indent="-228574" eaLnBrk="0" fontAlgn="base" hangingPunct="0">
              <a:spcBef>
                <a:spcPct val="0"/>
              </a:spcBef>
              <a:spcAft>
                <a:spcPct val="0"/>
              </a:spcAft>
              <a:defRPr>
                <a:solidFill>
                  <a:schemeClr val="tx1"/>
                </a:solidFill>
                <a:latin typeface="Arial" panose="020B0604020202020204" pitchFamily="34" charset="0"/>
              </a:defRPr>
            </a:lvl9pPr>
          </a:lstStyle>
          <a:p>
            <a:fld id="{0DB4D74C-9B85-4DFD-9115-E1F2E713A514}" type="slidenum">
              <a:rPr lang="en-US">
                <a:latin typeface="Times New Roman" panose="02020603050405020304" pitchFamily="18" charset="0"/>
              </a:rPr>
              <a:pPr/>
              <a:t>11</a:t>
            </a:fld>
            <a:endParaRPr lang="en-US">
              <a:latin typeface="Times New Roman" panose="02020603050405020304" pitchFamily="18" charset="0"/>
            </a:endParaRPr>
          </a:p>
        </p:txBody>
      </p:sp>
    </p:spTree>
    <p:extLst>
      <p:ext uri="{BB962C8B-B14F-4D97-AF65-F5344CB8AC3E}">
        <p14:creationId xmlns:p14="http://schemas.microsoft.com/office/powerpoint/2010/main" val="63653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352800"/>
            <a:ext cx="6858000" cy="1524000"/>
          </a:xfrm>
          <a:noFill/>
        </p:spPr>
        <p:txBody>
          <a:bodyPr anchor="t" anchorCtr="0">
            <a:normAutofit/>
          </a:bodyPr>
          <a:lstStyle>
            <a:lvl1pPr algn="r">
              <a:defRPr sz="4400">
                <a:solidFill>
                  <a:schemeClr val="tx1"/>
                </a:solidFill>
              </a:defRPr>
            </a:lvl1pPr>
          </a:lstStyle>
          <a:p>
            <a:r>
              <a:rPr kumimoji="0" lang="en-US" dirty="0"/>
              <a:t>Click to edit Master title style</a:t>
            </a:r>
          </a:p>
        </p:txBody>
      </p:sp>
      <p:sp>
        <p:nvSpPr>
          <p:cNvPr id="9" name="Subtitle 8"/>
          <p:cNvSpPr>
            <a:spLocks noGrp="1"/>
          </p:cNvSpPr>
          <p:nvPr>
            <p:ph type="subTitle" idx="1"/>
          </p:nvPr>
        </p:nvSpPr>
        <p:spPr>
          <a:xfrm>
            <a:off x="1219200" y="5124450"/>
            <a:ext cx="6858000" cy="533400"/>
          </a:xfrm>
        </p:spPr>
        <p:txBody>
          <a:bodyPr>
            <a:noAutofit/>
          </a:bodyPr>
          <a:lstStyle>
            <a:lvl1pPr marL="0" indent="0" algn="r">
              <a:buNone/>
              <a:defRPr sz="3200">
                <a:solidFill>
                  <a:schemeClr val="tx1"/>
                </a:solidFill>
                <a:latin typeface="Calibri" panose="020F0502020204030204"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1" name="Rectangle 20"/>
          <p:cNvSpPr/>
          <p:nvPr/>
        </p:nvSpPr>
        <p:spPr>
          <a:xfrm>
            <a:off x="904875" y="3276600"/>
            <a:ext cx="7315200" cy="165163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276600"/>
            <a:ext cx="228600" cy="1651635"/>
          </a:xfrm>
          <a:prstGeom prst="rect">
            <a:avLst/>
          </a:prstGeom>
          <a:solidFill>
            <a:srgbClr val="5E3886"/>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0901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5820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38"/>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417348" y="2963339"/>
            <a:ext cx="585314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5400000">
            <a:off x="-190350" y="495150"/>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512698" y="4961024"/>
            <a:ext cx="2212848" cy="672800"/>
          </a:xfrm>
          <a:prstGeom prst="rect">
            <a:avLst/>
          </a:prstGeom>
        </p:spPr>
      </p:pic>
    </p:spTree>
    <p:extLst>
      <p:ext uri="{BB962C8B-B14F-4D97-AF65-F5344CB8AC3E}">
        <p14:creationId xmlns:p14="http://schemas.microsoft.com/office/powerpoint/2010/main" val="31752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kumimoji="0"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1pPr>
              <a:defRPr sz="3200"/>
            </a:lvl1pPr>
            <a:lvl2pPr>
              <a:defRPr sz="2600"/>
            </a:lvl2pPr>
            <a:lvl3pPr>
              <a:defRPr sz="2200"/>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9411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normAutofit/>
          </a:bodyPr>
          <a:lstStyle>
            <a:lvl1pPr algn="r">
              <a:buNone/>
              <a:defRPr sz="4400" b="0" cap="none" baseline="0">
                <a:solidFill>
                  <a:schemeClr val="tx1"/>
                </a:solidFill>
              </a:defRPr>
            </a:lvl1pPr>
          </a:lstStyle>
          <a:p>
            <a:r>
              <a:rPr kumimoji="0" lang="en-US" dirty="0"/>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normAutofit/>
          </a:bodyPr>
          <a:lstStyle>
            <a:lvl1pPr marL="0" indent="0" algn="r">
              <a:buNone/>
              <a:defRPr sz="32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734663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905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noAutofit/>
          </a:bodyPr>
          <a:lstStyle>
            <a:lvl1pPr marL="0" indent="0">
              <a:buNone/>
              <a:defRPr sz="3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7920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Tree>
    <p:extLst>
      <p:ext uri="{BB962C8B-B14F-4D97-AF65-F5344CB8AC3E}">
        <p14:creationId xmlns:p14="http://schemas.microsoft.com/office/powerpoint/2010/main" val="15224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46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bg1"/>
                </a:solidFill>
                <a:latin typeface="Calibri" panose="020F0502020204030204" pitchFamily="34" charset="0"/>
                <a:ea typeface="+mn-ea"/>
                <a:cs typeface="+mn-cs"/>
              </a:defRPr>
            </a:lvl1pPr>
          </a:lstStyle>
          <a:p>
            <a:r>
              <a:rPr kumimoji="0" lang="en-US" dirty="0"/>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12562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noAutofit/>
          </a:bodyPr>
          <a:lstStyle>
            <a:lvl1pPr algn="r">
              <a:buNone/>
              <a:defRPr sz="4400" b="0">
                <a:solidFill>
                  <a:schemeClr val="tx1"/>
                </a:solidFill>
              </a:defRPr>
            </a:lvl1pPr>
          </a:lstStyle>
          <a:p>
            <a:r>
              <a:rPr kumimoji="0" lang="en-US" dirty="0"/>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noAutofit/>
          </a:bodyPr>
          <a:lstStyle>
            <a:lvl1pPr marL="0" indent="0" algn="l">
              <a:buFontTx/>
              <a:buNone/>
              <a:defRPr sz="3200">
                <a:solidFill>
                  <a:schemeClr val="bg1"/>
                </a:solidFill>
              </a:defRPr>
            </a:lvl1pPr>
            <a:lvl2pPr>
              <a:defRPr sz="1200"/>
            </a:lvl2pPr>
            <a:lvl3pPr>
              <a:defRPr sz="1000"/>
            </a:lvl3pPr>
            <a:lvl4pPr>
              <a:defRPr sz="900"/>
            </a:lvl4pPr>
            <a:lvl5pPr>
              <a:defRPr sz="900"/>
            </a:lvl5pPr>
          </a:lstStyle>
          <a:p>
            <a:pPr lvl="0" eaLnBrk="1" latinLnBrk="0" hangingPunct="1"/>
            <a:r>
              <a:rPr kumimoji="0" lang="en-US" dirty="0"/>
              <a:t>Click to edit Master text styles</a:t>
            </a:r>
          </a:p>
        </p:txBody>
      </p:sp>
      <p:sp>
        <p:nvSpPr>
          <p:cNvPr id="10" name="Rectangle 9"/>
          <p:cNvSpPr/>
          <p:nvPr/>
        </p:nvSpPr>
        <p:spPr>
          <a:xfrm>
            <a:off x="457200" y="500856"/>
            <a:ext cx="182880" cy="685800"/>
          </a:xfrm>
          <a:prstGeom prst="rect">
            <a:avLst/>
          </a:prstGeom>
          <a:solidFill>
            <a:srgbClr val="B1D45A"/>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490" y="6291778"/>
            <a:ext cx="82053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3" cstate="print">
            <a:clrChange>
              <a:clrFrom>
                <a:srgbClr val="BFBFBF"/>
              </a:clrFrom>
              <a:clrTo>
                <a:srgbClr val="BFBFBF">
                  <a:alpha val="0"/>
                </a:srgbClr>
              </a:clrTo>
            </a:clrChange>
            <a:biLevel thresh="75000"/>
            <a:extLst>
              <a:ext uri="{BEBA8EAE-BF5A-486C-A8C5-ECC9F3942E4B}">
                <a14:imgProps xmlns:a14="http://schemas.microsoft.com/office/drawing/2010/main">
                  <a14:imgLayer r:embed="rId4">
                    <a14:imgEffect>
                      <a14:sharpenSoften amount="1000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4798" y="6276823"/>
            <a:ext cx="1371602" cy="533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78752" y="6109000"/>
            <a:ext cx="2212848" cy="672800"/>
          </a:xfrm>
          <a:prstGeom prst="rect">
            <a:avLst/>
          </a:prstGeom>
        </p:spPr>
      </p:pic>
    </p:spTree>
    <p:extLst>
      <p:ext uri="{BB962C8B-B14F-4D97-AF65-F5344CB8AC3E}">
        <p14:creationId xmlns:p14="http://schemas.microsoft.com/office/powerpoint/2010/main" val="2467641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a:solidFill>
            <a:srgbClr val="5E3886"/>
          </a:solidFill>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5464892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400" kern="1200">
          <a:solidFill>
            <a:schemeClr val="bg1"/>
          </a:solidFill>
          <a:latin typeface="Calibri" panose="020F0502020204030204" pitchFamily="34" charset="0"/>
          <a:ea typeface="+mj-ea"/>
          <a:cs typeface="+mj-cs"/>
        </a:defRPr>
      </a:lvl1pPr>
    </p:titleStyle>
    <p:bodyStyle>
      <a:lvl1pPr marL="274320" indent="-274320" algn="l" rtl="0" eaLnBrk="1" latinLnBrk="0" hangingPunct="1">
        <a:spcBef>
          <a:spcPts val="600"/>
        </a:spcBef>
        <a:buClr>
          <a:srgbClr val="86AA2C"/>
        </a:buClr>
        <a:buSzPct val="76000"/>
        <a:buFont typeface="Wingdings 3"/>
        <a:buChar char=""/>
        <a:defRPr kumimoji="0" sz="3200" kern="1200">
          <a:solidFill>
            <a:schemeClr val="tx1"/>
          </a:solidFill>
          <a:latin typeface="Calibri" panose="020F0502020204030204" pitchFamily="34" charset="0"/>
          <a:ea typeface="+mn-ea"/>
          <a:cs typeface="+mn-cs"/>
        </a:defRPr>
      </a:lvl1pPr>
      <a:lvl2pPr marL="548640" indent="-274320" algn="l" rtl="0" eaLnBrk="1" latinLnBrk="0" hangingPunct="1">
        <a:spcBef>
          <a:spcPts val="500"/>
        </a:spcBef>
        <a:buClr>
          <a:srgbClr val="86AA2C"/>
        </a:buClr>
        <a:buSzPct val="76000"/>
        <a:buFont typeface="Wingdings 3"/>
        <a:buChar char=""/>
        <a:defRPr kumimoji="0" sz="2600" kern="1200">
          <a:solidFill>
            <a:schemeClr val="tx1"/>
          </a:solidFill>
          <a:latin typeface="Calibri" panose="020F0502020204030204" pitchFamily="34" charset="0"/>
          <a:ea typeface="+mn-ea"/>
          <a:cs typeface="+mn-cs"/>
        </a:defRPr>
      </a:lvl2pPr>
      <a:lvl3pPr marL="822960" indent="-228600" algn="l" rtl="0" eaLnBrk="1" latinLnBrk="0" hangingPunct="1">
        <a:spcBef>
          <a:spcPts val="500"/>
        </a:spcBef>
        <a:buClr>
          <a:srgbClr val="86AA2C"/>
        </a:buClr>
        <a:buSzPct val="76000"/>
        <a:buFont typeface="Wingdings 3"/>
        <a:buChar char=""/>
        <a:defRPr kumimoji="0" sz="2200" kern="1200">
          <a:solidFill>
            <a:schemeClr val="tx1"/>
          </a:solidFill>
          <a:latin typeface="Calibri" panose="020F0502020204030204" pitchFamily="34" charset="0"/>
          <a:ea typeface="+mn-ea"/>
          <a:cs typeface="+mn-cs"/>
        </a:defRPr>
      </a:lvl3pPr>
      <a:lvl4pPr marL="1097280" indent="-228600" algn="l" rtl="0" eaLnBrk="1" latinLnBrk="0" hangingPunct="1">
        <a:spcBef>
          <a:spcPts val="400"/>
        </a:spcBef>
        <a:buClr>
          <a:srgbClr val="86AA2C"/>
        </a:buClr>
        <a:buSzPct val="70000"/>
        <a:buFont typeface="Wingdings"/>
        <a:buChar char=""/>
        <a:defRPr kumimoji="0" sz="1800" kern="1200">
          <a:solidFill>
            <a:schemeClr val="tx1"/>
          </a:solidFill>
          <a:latin typeface="Calibri" panose="020F0502020204030204" pitchFamily="34" charset="0"/>
          <a:ea typeface="+mn-ea"/>
          <a:cs typeface="+mn-cs"/>
        </a:defRPr>
      </a:lvl4pPr>
      <a:lvl5pPr marL="1371600" indent="-228600" algn="l" rtl="0" eaLnBrk="1" latinLnBrk="0" hangingPunct="1">
        <a:spcBef>
          <a:spcPts val="300"/>
        </a:spcBef>
        <a:buClr>
          <a:srgbClr val="86AA2C"/>
        </a:buClr>
        <a:buSzPct val="70000"/>
        <a:buFont typeface="Wingdings"/>
        <a:buChar char=""/>
        <a:defRPr kumimoji="0" sz="1600" kern="1200">
          <a:solidFill>
            <a:schemeClr val="tx1"/>
          </a:solidFill>
          <a:latin typeface="Calibri" panose="020F0502020204030204"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hyperlink" Target="http://www.diabetesed.ne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diabetesed.ne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62000" y="3311213"/>
            <a:ext cx="7315200" cy="1524000"/>
          </a:xfrm>
        </p:spPr>
        <p:txBody>
          <a:bodyPr>
            <a:normAutofit/>
          </a:bodyPr>
          <a:lstStyle/>
          <a:p>
            <a:r>
              <a:rPr lang="en-US" sz="3600" dirty="0"/>
              <a:t>[Section Title] [Year]</a:t>
            </a:r>
            <a:br>
              <a:rPr lang="en-US" sz="3600" dirty="0"/>
            </a:br>
            <a:r>
              <a:rPr lang="en-US" sz="3600" dirty="0"/>
              <a:t>[Program Title]</a:t>
            </a:r>
          </a:p>
        </p:txBody>
      </p:sp>
      <p:sp>
        <p:nvSpPr>
          <p:cNvPr id="11" name="Subtitle 10"/>
          <p:cNvSpPr>
            <a:spLocks noGrp="1"/>
          </p:cNvSpPr>
          <p:nvPr>
            <p:ph type="subTitle" idx="1"/>
          </p:nvPr>
        </p:nvSpPr>
        <p:spPr>
          <a:xfrm>
            <a:off x="1219200" y="5124450"/>
            <a:ext cx="7010400" cy="1200150"/>
          </a:xfrm>
        </p:spPr>
        <p:txBody>
          <a:bodyPr/>
          <a:lstStyle/>
          <a:p>
            <a:pPr lvl="0">
              <a:spcBef>
                <a:spcPts val="0"/>
              </a:spcBef>
              <a:buClr>
                <a:srgbClr val="86AA2C"/>
              </a:buClr>
            </a:pPr>
            <a:r>
              <a:rPr lang="en-US" sz="2400" dirty="0">
                <a:solidFill>
                  <a:prstClr val="black"/>
                </a:solidFill>
              </a:rPr>
              <a:t>[Instructor Name and Credentials]</a:t>
            </a:r>
          </a:p>
          <a:p>
            <a:pPr lvl="0">
              <a:spcBef>
                <a:spcPts val="0"/>
              </a:spcBef>
              <a:buClr>
                <a:srgbClr val="86AA2C"/>
              </a:buClr>
            </a:pPr>
            <a:r>
              <a:rPr lang="en-US" sz="2400" dirty="0">
                <a:solidFill>
                  <a:prstClr val="black"/>
                </a:solidFill>
              </a:rPr>
              <a:t>Pronouns: [instructor pronouns]</a:t>
            </a:r>
          </a:p>
          <a:p>
            <a:pPr lvl="0">
              <a:spcBef>
                <a:spcPts val="0"/>
              </a:spcBef>
              <a:buClr>
                <a:srgbClr val="86AA2C"/>
              </a:buClr>
            </a:pPr>
            <a:r>
              <a:rPr lang="en-US" sz="2400" dirty="0">
                <a:solidFill>
                  <a:prstClr val="black"/>
                </a:solidFill>
              </a:rPr>
              <a:t>[Instructor Title]</a:t>
            </a:r>
          </a:p>
          <a:p>
            <a:pPr>
              <a:spcBef>
                <a:spcPts val="0"/>
              </a:spcBef>
            </a:pPr>
            <a:r>
              <a:rPr lang="en-US" sz="2400" dirty="0">
                <a:solidFill>
                  <a:prstClr val="black"/>
                </a:solidFill>
              </a:rPr>
              <a:t> </a:t>
            </a:r>
          </a:p>
          <a:p>
            <a:pPr lvl="0">
              <a:spcBef>
                <a:spcPts val="0"/>
              </a:spcBef>
              <a:buClr>
                <a:srgbClr val="86AA2C"/>
              </a:buClr>
            </a:pPr>
            <a:r>
              <a:rPr lang="en-US" sz="2400" dirty="0">
                <a:solidFill>
                  <a:prstClr val="black"/>
                </a:solidFill>
              </a:rPr>
              <a:t> </a:t>
            </a:r>
          </a:p>
        </p:txBody>
      </p:sp>
      <p:sp>
        <p:nvSpPr>
          <p:cNvPr id="3" name="TextBox 2">
            <a:extLst>
              <a:ext uri="{FF2B5EF4-FFF2-40B4-BE49-F238E27FC236}">
                <a16:creationId xmlns:a16="http://schemas.microsoft.com/office/drawing/2014/main" id="{172182FD-194C-F377-27EA-A4F6A5D63F62}"/>
              </a:ext>
            </a:extLst>
          </p:cNvPr>
          <p:cNvSpPr txBox="1"/>
          <p:nvPr/>
        </p:nvSpPr>
        <p:spPr>
          <a:xfrm>
            <a:off x="762000" y="685800"/>
            <a:ext cx="7467600" cy="1323439"/>
          </a:xfrm>
          <a:prstGeom prst="rect">
            <a:avLst/>
          </a:prstGeom>
          <a:noFill/>
        </p:spPr>
        <p:txBody>
          <a:bodyPr wrap="square" rtlCol="0">
            <a:spAutoFit/>
          </a:bodyPr>
          <a:lstStyle/>
          <a:p>
            <a:pPr algn="ctr"/>
            <a:r>
              <a:rPr lang="en-US" sz="4000" dirty="0">
                <a:solidFill>
                  <a:srgbClr val="7030A0"/>
                </a:solidFill>
              </a:rPr>
              <a:t>Diabetes Education Services Presents:</a:t>
            </a:r>
          </a:p>
        </p:txBody>
      </p:sp>
    </p:spTree>
    <p:custDataLst>
      <p:tags r:id="rId1"/>
    </p:custDataLst>
    <p:extLst>
      <p:ext uri="{BB962C8B-B14F-4D97-AF65-F5344CB8AC3E}">
        <p14:creationId xmlns:p14="http://schemas.microsoft.com/office/powerpoint/2010/main" val="403111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3106" name="Rectangle 1026"/>
          <p:cNvSpPr>
            <a:spLocks noGrp="1" noChangeArrowheads="1"/>
          </p:cNvSpPr>
          <p:nvPr>
            <p:ph type="title"/>
          </p:nvPr>
        </p:nvSpPr>
        <p:spPr>
          <a:xfrm>
            <a:off x="457200" y="228600"/>
            <a:ext cx="8229600" cy="914400"/>
          </a:xfrm>
        </p:spPr>
        <p:txBody>
          <a:bodyPr anchor="b">
            <a:normAutofit/>
          </a:bodyPr>
          <a:lstStyle/>
          <a:p>
            <a:pPr eaLnBrk="1" hangingPunct="1">
              <a:defRPr/>
            </a:pPr>
            <a:r>
              <a:rPr lang="en-US" sz="4100" dirty="0"/>
              <a:t>[Section Content]</a:t>
            </a:r>
          </a:p>
        </p:txBody>
      </p:sp>
      <p:sp>
        <p:nvSpPr>
          <p:cNvPr id="1583107" name="Rectangle 1027"/>
          <p:cNvSpPr>
            <a:spLocks noGrp="1" noChangeArrowheads="1"/>
          </p:cNvSpPr>
          <p:nvPr>
            <p:ph sz="quarter" idx="1"/>
          </p:nvPr>
        </p:nvSpPr>
        <p:spPr>
          <a:xfrm>
            <a:off x="457200" y="1219200"/>
            <a:ext cx="8153400" cy="5410200"/>
          </a:xfrm>
        </p:spPr>
        <p:txBody>
          <a:bodyPr>
            <a:normAutofit/>
          </a:bodyPr>
          <a:lstStyle/>
          <a:p>
            <a:pPr>
              <a:lnSpc>
                <a:spcPct val="90000"/>
              </a:lnSpc>
            </a:pPr>
            <a:r>
              <a:rPr lang="en-US" sz="2700" b="0" i="0" dirty="0">
                <a:solidFill>
                  <a:srgbClr val="FF0000"/>
                </a:solidFill>
                <a:effectLst/>
              </a:rPr>
              <a:t>See notes below for content </a:t>
            </a:r>
            <a:r>
              <a:rPr lang="en-US" sz="2700" b="0" i="0">
                <a:solidFill>
                  <a:srgbClr val="FF0000"/>
                </a:solidFill>
                <a:effectLst/>
              </a:rPr>
              <a:t>guidelines.</a:t>
            </a:r>
            <a:endParaRPr lang="en-US" sz="2700" b="0" i="0" dirty="0">
              <a:solidFill>
                <a:srgbClr val="FF0000"/>
              </a:solidFill>
              <a:effectLst/>
            </a:endParaRPr>
          </a:p>
        </p:txBody>
      </p:sp>
    </p:spTree>
    <p:custDataLst>
      <p:tags r:id="rId1"/>
    </p:custDataLst>
    <p:extLst>
      <p:ext uri="{BB962C8B-B14F-4D97-AF65-F5344CB8AC3E}">
        <p14:creationId xmlns:p14="http://schemas.microsoft.com/office/powerpoint/2010/main" val="131228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46" name="Rectangle 10"/>
          <p:cNvSpPr>
            <a:spLocks noGrp="1" noChangeArrowheads="1"/>
          </p:cNvSpPr>
          <p:nvPr>
            <p:ph type="title"/>
          </p:nvPr>
        </p:nvSpPr>
        <p:spPr/>
        <p:txBody>
          <a:bodyPr>
            <a:normAutofit fontScale="90000"/>
          </a:bodyPr>
          <a:lstStyle/>
          <a:p>
            <a:pPr eaLnBrk="1" hangingPunct="1">
              <a:defRPr/>
            </a:pPr>
            <a:r>
              <a:rPr lang="en-US" sz="6000" dirty="0"/>
              <a:t>Thank You</a:t>
            </a:r>
          </a:p>
        </p:txBody>
      </p:sp>
      <p:sp>
        <p:nvSpPr>
          <p:cNvPr id="5" name="Content Placeholder 4"/>
          <p:cNvSpPr>
            <a:spLocks noGrp="1"/>
          </p:cNvSpPr>
          <p:nvPr>
            <p:ph sz="quarter" idx="2"/>
          </p:nvPr>
        </p:nvSpPr>
        <p:spPr>
          <a:xfrm>
            <a:off x="3899154" y="1365738"/>
            <a:ext cx="4635246" cy="3944112"/>
          </a:xfrm>
        </p:spPr>
        <p:txBody>
          <a:bodyPr/>
          <a:lstStyle/>
          <a:p>
            <a:r>
              <a:rPr lang="fr-FR" dirty="0" err="1"/>
              <a:t>Thank</a:t>
            </a:r>
            <a:r>
              <a:rPr lang="fr-FR" dirty="0"/>
              <a:t> you!</a:t>
            </a:r>
          </a:p>
          <a:p>
            <a:r>
              <a:rPr lang="fr-FR" dirty="0"/>
              <a:t>Please email or call us with any questions.</a:t>
            </a:r>
          </a:p>
          <a:p>
            <a:r>
              <a:rPr lang="fr-FR" dirty="0" err="1"/>
              <a:t>We</a:t>
            </a:r>
            <a:r>
              <a:rPr lang="fr-FR" dirty="0"/>
              <a:t> are </a:t>
            </a:r>
            <a:r>
              <a:rPr lang="fr-FR" dirty="0" err="1"/>
              <a:t>here</a:t>
            </a:r>
            <a:r>
              <a:rPr lang="fr-FR" dirty="0"/>
              <a:t> to help</a:t>
            </a:r>
          </a:p>
          <a:p>
            <a:r>
              <a:rPr lang="fr-FR" dirty="0"/>
              <a:t>info@diabetesed.net</a:t>
            </a:r>
          </a:p>
          <a:p>
            <a:r>
              <a:rPr lang="fr-FR" dirty="0">
                <a:hlinkClick r:id="rId4"/>
              </a:rPr>
              <a:t>www.diabetesed.net</a:t>
            </a:r>
            <a:endParaRPr lang="fr-FR" dirty="0"/>
          </a:p>
          <a:p>
            <a:r>
              <a:rPr lang="fr-FR" dirty="0"/>
              <a:t>530-893-8635</a:t>
            </a: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371600"/>
            <a:ext cx="2882646" cy="4323969"/>
          </a:xfrm>
          <a:prstGeom prst="rect">
            <a:avLst/>
          </a:prstGeom>
        </p:spPr>
      </p:pic>
    </p:spTree>
    <p:custDataLst>
      <p:tags r:id="rId1"/>
    </p:custDataLst>
    <p:extLst>
      <p:ext uri="{BB962C8B-B14F-4D97-AF65-F5344CB8AC3E}">
        <p14:creationId xmlns:p14="http://schemas.microsoft.com/office/powerpoint/2010/main" val="2668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457200" y="165100"/>
            <a:ext cx="8224838" cy="977900"/>
          </a:xfrm>
        </p:spPr>
        <p:txBody>
          <a:bodyPr>
            <a:normAutofit fontScale="90000"/>
          </a:bodyPr>
          <a:lstStyle/>
          <a:p>
            <a:pPr eaLnBrk="1" hangingPunct="1">
              <a:defRPr/>
            </a:pPr>
            <a:r>
              <a:rPr lang="en-US" sz="5900" dirty="0"/>
              <a:t>[Program Orientation]</a:t>
            </a:r>
            <a:endParaRPr lang="en-US" dirty="0"/>
          </a:p>
        </p:txBody>
      </p:sp>
      <p:sp>
        <p:nvSpPr>
          <p:cNvPr id="1215491" name="Rectangle 3"/>
          <p:cNvSpPr>
            <a:spLocks noGrp="1" noChangeArrowheads="1"/>
          </p:cNvSpPr>
          <p:nvPr>
            <p:ph type="body" sz="half" idx="4294967295"/>
          </p:nvPr>
        </p:nvSpPr>
        <p:spPr>
          <a:xfrm>
            <a:off x="457200" y="1143000"/>
            <a:ext cx="5715000" cy="5715000"/>
          </a:xfrm>
        </p:spPr>
        <p:txBody>
          <a:bodyPr>
            <a:normAutofit/>
          </a:bodyPr>
          <a:lstStyle/>
          <a:p>
            <a:pPr eaLnBrk="1" hangingPunct="1">
              <a:lnSpc>
                <a:spcPct val="120000"/>
              </a:lnSpc>
              <a:defRPr/>
            </a:pPr>
            <a:r>
              <a:rPr lang="en-US" sz="2800" dirty="0">
                <a:solidFill>
                  <a:srgbClr val="FF0000"/>
                </a:solidFill>
              </a:rPr>
              <a:t>Added by DES team</a:t>
            </a:r>
            <a:endParaRPr lang="en-US" sz="2200" dirty="0">
              <a:solidFill>
                <a:srgbClr val="FF0000"/>
              </a:solidFill>
            </a:endParaRPr>
          </a:p>
          <a:p>
            <a:pPr eaLnBrk="1" hangingPunct="1">
              <a:lnSpc>
                <a:spcPct val="120000"/>
              </a:lnSpc>
              <a:defRPr/>
            </a:pPr>
            <a:endParaRPr lang="en-US" sz="2800" dirty="0"/>
          </a:p>
          <a:p>
            <a:pPr eaLnBrk="1" hangingPunct="1">
              <a:lnSpc>
                <a:spcPct val="120000"/>
              </a:lnSpc>
              <a:defRPr/>
            </a:pPr>
            <a:endParaRPr lang="en-US" sz="2800" dirty="0"/>
          </a:p>
          <a:p>
            <a:pPr eaLnBrk="1" hangingPunct="1">
              <a:lnSpc>
                <a:spcPct val="120000"/>
              </a:lnSpc>
              <a:defRPr/>
            </a:pPr>
            <a:endParaRPr lang="en-US" sz="2800" dirty="0"/>
          </a:p>
          <a:p>
            <a:pPr marL="0" indent="0" eaLnBrk="1" hangingPunct="1">
              <a:buFont typeface="Wingdings" pitchFamily="2" charset="2"/>
              <a:buNone/>
              <a:defRPr/>
            </a:pPr>
            <a:endParaRPr lang="en-US" sz="1600" dirty="0"/>
          </a:p>
          <a:p>
            <a:pPr marL="0" indent="0" eaLnBrk="1" hangingPunct="1">
              <a:buNone/>
              <a:defRPr/>
            </a:pPr>
            <a:endParaRPr lang="en-US" sz="1800" dirty="0"/>
          </a:p>
        </p:txBody>
      </p:sp>
    </p:spTree>
    <p:custDataLst>
      <p:tags r:id="rId1"/>
    </p:custDataLst>
    <p:extLst>
      <p:ext uri="{BB962C8B-B14F-4D97-AF65-F5344CB8AC3E}">
        <p14:creationId xmlns:p14="http://schemas.microsoft.com/office/powerpoint/2010/main" val="281087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1215490"/>
                                        </p:tgtEl>
                                      </p:cBhvr>
                                    </p:animEffect>
                                    <p:animScale>
                                      <p:cBhvr>
                                        <p:cTn id="7" dur="250" autoRev="1" fill="hold"/>
                                        <p:tgtEl>
                                          <p:spTgt spid="12154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A02E-973D-E337-27E9-2DB4420D9004}"/>
              </a:ext>
            </a:extLst>
          </p:cNvPr>
          <p:cNvSpPr>
            <a:spLocks noGrp="1"/>
          </p:cNvSpPr>
          <p:nvPr>
            <p:ph type="title"/>
          </p:nvPr>
        </p:nvSpPr>
        <p:spPr/>
        <p:txBody>
          <a:bodyPr>
            <a:normAutofit fontScale="90000"/>
          </a:bodyPr>
          <a:lstStyle/>
          <a:p>
            <a:pPr algn="ctr"/>
            <a:r>
              <a:rPr lang="en-US" dirty="0"/>
              <a:t>Diabetes Ed Online Courses Feature:</a:t>
            </a:r>
          </a:p>
        </p:txBody>
      </p:sp>
      <p:sp>
        <p:nvSpPr>
          <p:cNvPr id="3" name="TextBox 2">
            <a:extLst>
              <a:ext uri="{FF2B5EF4-FFF2-40B4-BE49-F238E27FC236}">
                <a16:creationId xmlns:a16="http://schemas.microsoft.com/office/drawing/2014/main" id="{4E11E45C-2AB2-58B9-EE46-E472AD8C07EE}"/>
              </a:ext>
            </a:extLst>
          </p:cNvPr>
          <p:cNvSpPr txBox="1"/>
          <p:nvPr/>
        </p:nvSpPr>
        <p:spPr>
          <a:xfrm>
            <a:off x="5352422" y="1257687"/>
            <a:ext cx="3276600" cy="4708981"/>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Online Courses Include</a:t>
            </a:r>
            <a:r>
              <a:rPr lang="en-US" sz="2000" b="1"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Access for one full year</a:t>
            </a:r>
            <a:r>
              <a:rPr lang="en-US" sz="2400" dirty="0">
                <a:latin typeface="Calibri" panose="020F0502020204030204" pitchFamily="34" charset="0"/>
                <a:cs typeface="Calibri" panose="020F0502020204030204" pitchFamily="34" charset="0"/>
              </a:rPr>
              <a:t> and extensions are available too.</a:t>
            </a:r>
            <a:endParaRPr lang="en-US" sz="2400" b="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Live webinar, podcast, handouts &amp; resources </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A sense of community</a:t>
            </a:r>
          </a:p>
          <a:p>
            <a:pPr marL="342900" indent="-342900">
              <a:buFont typeface="Arial" panose="020B0604020202020204" pitchFamily="34" charset="0"/>
              <a:buChar char="•"/>
            </a:pPr>
            <a:r>
              <a:rPr lang="en-US" sz="2400" b="0" dirty="0">
                <a:latin typeface="Calibri" panose="020F0502020204030204" pitchFamily="34" charset="0"/>
                <a:cs typeface="Calibri" panose="020F0502020204030204" pitchFamily="34" charset="0"/>
              </a:rPr>
              <a:t>Can’t make it live? No worries, all programs are recorded.</a:t>
            </a:r>
          </a:p>
          <a:p>
            <a:pPr marL="342900" indent="-342900">
              <a:buFont typeface="Arial" panose="020B0604020202020204" pitchFamily="34" charset="0"/>
              <a:buChar char="•"/>
            </a:pPr>
            <a:endParaRPr lang="en-US" sz="2400" b="0"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 </a:t>
            </a:r>
          </a:p>
          <a:p>
            <a:pPr algn="r"/>
            <a:endParaRPr lang="en-US" dirty="0"/>
          </a:p>
        </p:txBody>
      </p:sp>
      <p:sp>
        <p:nvSpPr>
          <p:cNvPr id="7" name="TextBox 6">
            <a:extLst>
              <a:ext uri="{FF2B5EF4-FFF2-40B4-BE49-F238E27FC236}">
                <a16:creationId xmlns:a16="http://schemas.microsoft.com/office/drawing/2014/main" id="{1500B8FB-232C-4DD3-B69C-7F5063A96E71}"/>
              </a:ext>
            </a:extLst>
          </p:cNvPr>
          <p:cNvSpPr txBox="1"/>
          <p:nvPr/>
        </p:nvSpPr>
        <p:spPr>
          <a:xfrm>
            <a:off x="922814" y="1272628"/>
            <a:ext cx="3877786" cy="3970318"/>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Accreditation:</a:t>
            </a:r>
          </a:p>
          <a:p>
            <a:r>
              <a:rPr lang="en-US" sz="2400" b="0" i="0" dirty="0">
                <a:solidFill>
                  <a:srgbClr val="000000"/>
                </a:solidFill>
                <a:effectLst/>
                <a:latin typeface="Calibri" panose="020F0502020204030204" pitchFamily="34" charset="0"/>
                <a:cs typeface="Calibri" panose="020F0502020204030204" pitchFamily="34" charset="0"/>
              </a:rPr>
              <a:t>Diabetes Education Services </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is an approved provider.  </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   Commission on Dietetic Registration (CDR), Provider DI002 </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   California Board of Registered Nursing, Provider 12640</a:t>
            </a:r>
          </a:p>
          <a:p>
            <a:br>
              <a:rPr lang="en-US" b="0" i="1" dirty="0">
                <a:solidFill>
                  <a:srgbClr val="000000"/>
                </a:solidFill>
                <a:effectLst/>
                <a:latin typeface="Calibri" panose="020F0502020204030204" pitchFamily="34" charset="0"/>
                <a:cs typeface="Calibri" panose="020F0502020204030204" pitchFamily="34" charset="0"/>
              </a:rPr>
            </a:br>
            <a:endParaRPr lang="en-US" i="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D0AD95A-A4EC-83C7-3084-F5ED39183DC1}"/>
              </a:ext>
            </a:extLst>
          </p:cNvPr>
          <p:cNvSpPr txBox="1"/>
          <p:nvPr/>
        </p:nvSpPr>
        <p:spPr>
          <a:xfrm>
            <a:off x="799681" y="5266434"/>
            <a:ext cx="7544637" cy="830997"/>
          </a:xfrm>
          <a:prstGeom prst="rect">
            <a:avLst/>
          </a:prstGeom>
          <a:noFill/>
        </p:spPr>
        <p:txBody>
          <a:bodyPr wrap="square">
            <a:spAutoFit/>
          </a:bodyPr>
          <a:lstStyle/>
          <a:p>
            <a:r>
              <a:rPr lang="en-US" sz="2400" b="0" i="1" dirty="0">
                <a:solidFill>
                  <a:srgbClr val="000000"/>
                </a:solidFill>
                <a:effectLst/>
                <a:latin typeface="signika_negativeregular"/>
              </a:rPr>
              <a:t>Our CEs count toward the CDCES</a:t>
            </a:r>
            <a:r>
              <a:rPr lang="en-US" sz="2400" i="1" dirty="0">
                <a:solidFill>
                  <a:srgbClr val="000000"/>
                </a:solidFill>
                <a:latin typeface="signika_negativeregular"/>
              </a:rPr>
              <a:t> &amp; BC-ADM</a:t>
            </a:r>
            <a:r>
              <a:rPr lang="en-US" sz="2400" b="0" i="1" dirty="0">
                <a:solidFill>
                  <a:srgbClr val="000000"/>
                </a:solidFill>
                <a:effectLst/>
                <a:latin typeface="signika_negativeregular"/>
              </a:rPr>
              <a:t> exams and certification renewals.</a:t>
            </a:r>
            <a:endParaRPr lang="en-US" sz="2400" dirty="0"/>
          </a:p>
        </p:txBody>
      </p:sp>
      <p:sp>
        <p:nvSpPr>
          <p:cNvPr id="5" name="Star: 5 Points 4">
            <a:extLst>
              <a:ext uri="{FF2B5EF4-FFF2-40B4-BE49-F238E27FC236}">
                <a16:creationId xmlns:a16="http://schemas.microsoft.com/office/drawing/2014/main" id="{C6162B73-F807-98FD-48CE-3DDA7BB164FA}"/>
              </a:ext>
            </a:extLst>
          </p:cNvPr>
          <p:cNvSpPr/>
          <p:nvPr/>
        </p:nvSpPr>
        <p:spPr>
          <a:xfrm>
            <a:off x="922814" y="3581400"/>
            <a:ext cx="228600" cy="188665"/>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E776E442-BA17-9C5E-4952-E7CC2CBEE0C2}"/>
              </a:ext>
            </a:extLst>
          </p:cNvPr>
          <p:cNvSpPr/>
          <p:nvPr/>
        </p:nvSpPr>
        <p:spPr>
          <a:xfrm>
            <a:off x="970085" y="2438400"/>
            <a:ext cx="228600" cy="188665"/>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4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5D75-0388-2042-666C-DD88DFDB2A1B}"/>
              </a:ext>
            </a:extLst>
          </p:cNvPr>
          <p:cNvSpPr>
            <a:spLocks noGrp="1"/>
          </p:cNvSpPr>
          <p:nvPr>
            <p:ph type="title"/>
          </p:nvPr>
        </p:nvSpPr>
        <p:spPr/>
        <p:txBody>
          <a:bodyPr/>
          <a:lstStyle/>
          <a:p>
            <a:r>
              <a:rPr lang="en-US" sz="4400" dirty="0"/>
              <a:t>[Program Schedule]</a:t>
            </a:r>
            <a:endParaRPr lang="en-US" dirty="0"/>
          </a:p>
        </p:txBody>
      </p:sp>
      <p:sp>
        <p:nvSpPr>
          <p:cNvPr id="4" name="Content Placeholder 3">
            <a:extLst>
              <a:ext uri="{FF2B5EF4-FFF2-40B4-BE49-F238E27FC236}">
                <a16:creationId xmlns:a16="http://schemas.microsoft.com/office/drawing/2014/main" id="{0E5BF0F3-8279-5F83-B078-FFEE1A45EB4F}"/>
              </a:ext>
            </a:extLst>
          </p:cNvPr>
          <p:cNvSpPr>
            <a:spLocks noGrp="1"/>
          </p:cNvSpPr>
          <p:nvPr>
            <p:ph sz="quarter" idx="1"/>
          </p:nvPr>
        </p:nvSpPr>
        <p:spPr/>
        <p:txBody>
          <a:bodyPr/>
          <a:lstStyle/>
          <a:p>
            <a:r>
              <a:rPr lang="en-US" sz="3200" dirty="0">
                <a:solidFill>
                  <a:srgbClr val="FF0000"/>
                </a:solidFill>
              </a:rPr>
              <a:t>Added by DES team</a:t>
            </a:r>
            <a:endParaRPr lang="en-US" sz="2800" dirty="0">
              <a:solidFill>
                <a:srgbClr val="FF0000"/>
              </a:solidFill>
            </a:endParaRPr>
          </a:p>
          <a:p>
            <a:endParaRPr lang="en-US" dirty="0"/>
          </a:p>
        </p:txBody>
      </p:sp>
    </p:spTree>
    <p:extLst>
      <p:ext uri="{BB962C8B-B14F-4D97-AF65-F5344CB8AC3E}">
        <p14:creationId xmlns:p14="http://schemas.microsoft.com/office/powerpoint/2010/main" val="268460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8930-84EC-A951-D678-720FD16949EC}"/>
              </a:ext>
            </a:extLst>
          </p:cNvPr>
          <p:cNvSpPr>
            <a:spLocks noGrp="1"/>
          </p:cNvSpPr>
          <p:nvPr>
            <p:ph type="title"/>
          </p:nvPr>
        </p:nvSpPr>
        <p:spPr>
          <a:xfrm>
            <a:off x="457200" y="228600"/>
            <a:ext cx="8229600" cy="914400"/>
          </a:xfrm>
        </p:spPr>
        <p:txBody>
          <a:bodyPr anchor="b">
            <a:normAutofit/>
          </a:bodyPr>
          <a:lstStyle/>
          <a:p>
            <a:r>
              <a:rPr lang="en-US" dirty="0"/>
              <a:t>Land Acknowledgment</a:t>
            </a:r>
          </a:p>
        </p:txBody>
      </p:sp>
      <p:sp>
        <p:nvSpPr>
          <p:cNvPr id="3" name="Content Placeholder 2">
            <a:extLst>
              <a:ext uri="{FF2B5EF4-FFF2-40B4-BE49-F238E27FC236}">
                <a16:creationId xmlns:a16="http://schemas.microsoft.com/office/drawing/2014/main" id="{FA14FD4F-1D09-A468-FFA9-024915A6116D}"/>
              </a:ext>
            </a:extLst>
          </p:cNvPr>
          <p:cNvSpPr>
            <a:spLocks noGrp="1"/>
          </p:cNvSpPr>
          <p:nvPr>
            <p:ph sz="quarter" idx="1"/>
          </p:nvPr>
        </p:nvSpPr>
        <p:spPr>
          <a:xfrm>
            <a:off x="457200" y="1295400"/>
            <a:ext cx="8229600" cy="5410200"/>
          </a:xfrm>
        </p:spPr>
        <p:txBody>
          <a:bodyPr>
            <a:normAutofit/>
          </a:bodyPr>
          <a:lstStyle/>
          <a:p>
            <a:pPr>
              <a:lnSpc>
                <a:spcPct val="90000"/>
              </a:lnSpc>
            </a:pPr>
            <a:r>
              <a:rPr lang="en-US" sz="2800" b="0" i="0" dirty="0">
                <a:effectLst/>
              </a:rPr>
              <a:t>We acknowledge and are mindful that Diabetes Education Services stands on lands that were originally occupied by the first people of this area, the Mechoopda, and we recognize their distinctive spiritual relationship with this land, the flora, the fauna, and the waters that run through this area.</a:t>
            </a:r>
            <a:endParaRPr lang="en-US" sz="2800" dirty="0"/>
          </a:p>
        </p:txBody>
      </p:sp>
    </p:spTree>
    <p:extLst>
      <p:ext uri="{BB962C8B-B14F-4D97-AF65-F5344CB8AC3E}">
        <p14:creationId xmlns:p14="http://schemas.microsoft.com/office/powerpoint/2010/main" val="2288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77CE-27B6-4B62-99B9-80CB6D67E5CE}"/>
              </a:ext>
            </a:extLst>
          </p:cNvPr>
          <p:cNvSpPr>
            <a:spLocks noGrp="1"/>
          </p:cNvSpPr>
          <p:nvPr>
            <p:ph type="title"/>
          </p:nvPr>
        </p:nvSpPr>
        <p:spPr>
          <a:xfrm>
            <a:off x="403480" y="228600"/>
            <a:ext cx="8216646" cy="951609"/>
          </a:xfrm>
        </p:spPr>
        <p:txBody>
          <a:bodyPr anchor="b">
            <a:normAutofit/>
          </a:bodyPr>
          <a:lstStyle/>
          <a:p>
            <a:pPr algn="ctr"/>
            <a:r>
              <a:rPr lang="en-US" dirty="0"/>
              <a:t>We are Here to Help!</a:t>
            </a:r>
          </a:p>
        </p:txBody>
      </p:sp>
      <p:sp>
        <p:nvSpPr>
          <p:cNvPr id="3" name="TextBox 2">
            <a:extLst>
              <a:ext uri="{FF2B5EF4-FFF2-40B4-BE49-F238E27FC236}">
                <a16:creationId xmlns:a16="http://schemas.microsoft.com/office/drawing/2014/main" id="{C7910F69-9F53-44D1-9AF1-8F5A6E0E6477}"/>
              </a:ext>
            </a:extLst>
          </p:cNvPr>
          <p:cNvSpPr txBox="1"/>
          <p:nvPr/>
        </p:nvSpPr>
        <p:spPr>
          <a:xfrm>
            <a:off x="304800" y="4197511"/>
            <a:ext cx="3619500" cy="1200329"/>
          </a:xfrm>
          <a:prstGeom prst="rect">
            <a:avLst/>
          </a:prstGeom>
          <a:noFill/>
        </p:spPr>
        <p:txBody>
          <a:bodyPr wrap="square" rtlCol="0">
            <a:spAutoFit/>
          </a:bodyPr>
          <a:lstStyle/>
          <a:p>
            <a:pPr algn="ctr" defTabSz="68580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Bryanna Sabourin</a:t>
            </a:r>
          </a:p>
          <a:p>
            <a:pPr algn="ctr" defTabSz="685800"/>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Director of Operations &amp;</a:t>
            </a:r>
          </a:p>
          <a:p>
            <a:pPr algn="ctr" defTabSz="685800"/>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Customer Happiness Expert</a:t>
            </a:r>
          </a:p>
        </p:txBody>
      </p:sp>
      <p:sp>
        <p:nvSpPr>
          <p:cNvPr id="13" name="Content Placeholder 12">
            <a:extLst>
              <a:ext uri="{FF2B5EF4-FFF2-40B4-BE49-F238E27FC236}">
                <a16:creationId xmlns:a16="http://schemas.microsoft.com/office/drawing/2014/main" id="{2AE406D0-E60C-4AA8-BB5D-16453AAA7515}"/>
              </a:ext>
            </a:extLst>
          </p:cNvPr>
          <p:cNvSpPr>
            <a:spLocks noGrp="1"/>
          </p:cNvSpPr>
          <p:nvPr>
            <p:ph sz="quarter" idx="2"/>
          </p:nvPr>
        </p:nvSpPr>
        <p:spPr>
          <a:xfrm>
            <a:off x="426926" y="5791200"/>
            <a:ext cx="8216646" cy="1262644"/>
          </a:xfrm>
        </p:spPr>
        <p:txBody>
          <a:bodyPr>
            <a:normAutofit fontScale="77500" lnSpcReduction="20000"/>
          </a:bodyPr>
          <a:lstStyle/>
          <a:p>
            <a:pPr marL="0" indent="0" algn="ctr">
              <a:lnSpc>
                <a:spcPct val="120000"/>
              </a:lnSpc>
              <a:buNone/>
              <a:defRPr/>
            </a:pPr>
            <a:r>
              <a:rPr lang="en-US" sz="3000" dirty="0"/>
              <a:t>If you have questions, you can chat with us at </a:t>
            </a:r>
            <a:r>
              <a:rPr lang="en-US" sz="3000" b="1" dirty="0">
                <a:hlinkClick r:id="rId3"/>
              </a:rPr>
              <a:t>www.DiabetesEd.net</a:t>
            </a:r>
            <a:r>
              <a:rPr lang="en-US" sz="3000" b="1" dirty="0"/>
              <a:t> </a:t>
            </a:r>
            <a:r>
              <a:rPr lang="en-US" sz="3000" dirty="0"/>
              <a:t>or call 530 / 893-8635 or email at info@diabetesed.net</a:t>
            </a:r>
          </a:p>
          <a:p>
            <a:endParaRPr lang="en-US" dirty="0"/>
          </a:p>
        </p:txBody>
      </p:sp>
      <p:sp>
        <p:nvSpPr>
          <p:cNvPr id="4" name="TextBox 3">
            <a:extLst>
              <a:ext uri="{FF2B5EF4-FFF2-40B4-BE49-F238E27FC236}">
                <a16:creationId xmlns:a16="http://schemas.microsoft.com/office/drawing/2014/main" id="{070BE134-21F3-F566-2006-0591AE011971}"/>
              </a:ext>
            </a:extLst>
          </p:cNvPr>
          <p:cNvSpPr txBox="1"/>
          <p:nvPr/>
        </p:nvSpPr>
        <p:spPr>
          <a:xfrm>
            <a:off x="5024072" y="4152882"/>
            <a:ext cx="3619500" cy="892552"/>
          </a:xfrm>
          <a:prstGeom prst="rect">
            <a:avLst/>
          </a:prstGeom>
          <a:noFill/>
        </p:spPr>
        <p:txBody>
          <a:bodyPr wrap="square" rtlCol="0">
            <a:spAutoFit/>
          </a:bodyPr>
          <a:lstStyle/>
          <a:p>
            <a:pPr algn="ctr"/>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Tiffany Bergeron</a:t>
            </a:r>
            <a:b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0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Customer Advocate Admin</a:t>
            </a: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2" descr="Woman smiling in a red blouse">
            <a:extLst>
              <a:ext uri="{FF2B5EF4-FFF2-40B4-BE49-F238E27FC236}">
                <a16:creationId xmlns:a16="http://schemas.microsoft.com/office/drawing/2014/main" id="{6AE3835C-5BAC-23DE-2F90-1E8D240B8C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661783"/>
            <a:ext cx="23050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man at desk with laptop and books.">
            <a:extLst>
              <a:ext uri="{FF2B5EF4-FFF2-40B4-BE49-F238E27FC236}">
                <a16:creationId xmlns:a16="http://schemas.microsoft.com/office/drawing/2014/main" id="{5548E82A-1C21-ADCB-FA7F-1082D64E11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592726"/>
            <a:ext cx="2443163" cy="244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87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A9201-18FB-BCCE-A759-E98E52B57578}"/>
              </a:ext>
            </a:extLst>
          </p:cNvPr>
          <p:cNvSpPr>
            <a:spLocks noGrp="1"/>
          </p:cNvSpPr>
          <p:nvPr>
            <p:ph type="title"/>
          </p:nvPr>
        </p:nvSpPr>
        <p:spPr>
          <a:xfrm>
            <a:off x="457200" y="228600"/>
            <a:ext cx="8229600" cy="1295400"/>
          </a:xfrm>
        </p:spPr>
        <p:txBody>
          <a:bodyPr>
            <a:normAutofit fontScale="90000"/>
          </a:bodyPr>
          <a:lstStyle/>
          <a:p>
            <a:r>
              <a:rPr lang="en-US" dirty="0"/>
              <a:t>Diabetes Education Services Inclusion Statement</a:t>
            </a:r>
          </a:p>
        </p:txBody>
      </p:sp>
      <p:sp>
        <p:nvSpPr>
          <p:cNvPr id="3" name="Content Placeholder 2">
            <a:extLst>
              <a:ext uri="{FF2B5EF4-FFF2-40B4-BE49-F238E27FC236}">
                <a16:creationId xmlns:a16="http://schemas.microsoft.com/office/drawing/2014/main" id="{9A1A2DBB-19E5-E8DB-1087-6A0CE30D875A}"/>
              </a:ext>
            </a:extLst>
          </p:cNvPr>
          <p:cNvSpPr>
            <a:spLocks noGrp="1"/>
          </p:cNvSpPr>
          <p:nvPr>
            <p:ph sz="quarter" idx="1"/>
          </p:nvPr>
        </p:nvSpPr>
        <p:spPr>
          <a:xfrm>
            <a:off x="3810000" y="1524001"/>
            <a:ext cx="4906945" cy="5334000"/>
          </a:xfrm>
        </p:spPr>
        <p:txBody>
          <a:bodyPr>
            <a:normAutofit fontScale="47500" lnSpcReduction="20000"/>
          </a:bodyPr>
          <a:lstStyle/>
          <a:p>
            <a:pPr>
              <a:lnSpc>
                <a:spcPct val="120000"/>
              </a:lnSpc>
            </a:pPr>
            <a:r>
              <a:rPr lang="en-US" sz="3800" dirty="0"/>
              <a:t>We are committed to promoting diversity and inclusion in our educational offerings.</a:t>
            </a:r>
          </a:p>
          <a:p>
            <a:pPr>
              <a:lnSpc>
                <a:spcPct val="120000"/>
              </a:lnSpc>
            </a:pPr>
            <a:r>
              <a:rPr lang="en-US" sz="3800" dirty="0"/>
              <a:t>We recognize, respect, and include differences in ability, age, culture, ethnicity, gender, gender identity, sexual orientation, size, and socioeconomic characteristics.</a:t>
            </a:r>
          </a:p>
          <a:p>
            <a:pPr>
              <a:lnSpc>
                <a:spcPct val="120000"/>
              </a:lnSpc>
            </a:pPr>
            <a:r>
              <a:rPr lang="en-US" sz="3800" dirty="0"/>
              <a:t>Our goal is to promote equity and access, acknowledging historical and institutional inequities.</a:t>
            </a:r>
          </a:p>
          <a:p>
            <a:pPr>
              <a:lnSpc>
                <a:spcPct val="120000"/>
              </a:lnSpc>
            </a:pPr>
            <a:r>
              <a:rPr lang="en-US" sz="3800" dirty="0">
                <a:effectLst/>
                <a:ea typeface="Calibri" panose="020F0502020204030204" pitchFamily="34" charset="0"/>
                <a:cs typeface="Calibri" panose="020F0502020204030204" pitchFamily="34" charset="0"/>
              </a:rPr>
              <a:t>We are committed to practicing cultural humility and cultivating our cultural competence. </a:t>
            </a:r>
          </a:p>
          <a:p>
            <a:pPr>
              <a:lnSpc>
                <a:spcPct val="120000"/>
              </a:lnSpc>
            </a:pPr>
            <a:r>
              <a:rPr lang="en-US" sz="3800" dirty="0">
                <a:effectLst/>
                <a:ea typeface="Calibri" panose="020F0502020204030204" pitchFamily="34" charset="0"/>
                <a:cs typeface="Calibri" panose="020F0502020204030204" pitchFamily="34" charset="0"/>
              </a:rPr>
              <a:t>We wish to create a safe space within our community where one's beliefs, experiences, identity, and differences in ability, age, size, socio-cultural/socioeconomic characteristics, and political affiliations are considered and respected.</a:t>
            </a:r>
          </a:p>
        </p:txBody>
      </p:sp>
      <p:sp>
        <p:nvSpPr>
          <p:cNvPr id="4" name="Content Placeholder 3">
            <a:extLst>
              <a:ext uri="{FF2B5EF4-FFF2-40B4-BE49-F238E27FC236}">
                <a16:creationId xmlns:a16="http://schemas.microsoft.com/office/drawing/2014/main" id="{ED766A46-2110-B0D1-BDD4-DAA1AA3B99BB}"/>
              </a:ext>
            </a:extLst>
          </p:cNvPr>
          <p:cNvSpPr>
            <a:spLocks noGrp="1"/>
          </p:cNvSpPr>
          <p:nvPr>
            <p:ph sz="quarter" idx="2"/>
          </p:nvPr>
        </p:nvSpPr>
        <p:spPr>
          <a:xfrm>
            <a:off x="457200" y="1600200"/>
            <a:ext cx="3352800" cy="4450750"/>
          </a:xfrm>
        </p:spPr>
        <p:txBody>
          <a:bodyPr>
            <a:normAutofit fontScale="47500" lnSpcReduction="20000"/>
          </a:bodyPr>
          <a:lstStyle/>
          <a:p>
            <a:pPr marL="0" indent="0">
              <a:buNone/>
            </a:pPr>
            <a:r>
              <a:rPr lang="en-US" sz="5100" dirty="0"/>
              <a:t>Based on the IDEA Initiative inspired by CDR</a:t>
            </a:r>
          </a:p>
          <a:p>
            <a:r>
              <a:rPr lang="en-US" sz="4400" dirty="0"/>
              <a:t>Inclusion </a:t>
            </a:r>
          </a:p>
          <a:p>
            <a:r>
              <a:rPr lang="en-US" sz="4400" dirty="0"/>
              <a:t>Diversity </a:t>
            </a:r>
          </a:p>
          <a:p>
            <a:r>
              <a:rPr lang="en-US" sz="4400" dirty="0"/>
              <a:t>Equity </a:t>
            </a:r>
          </a:p>
          <a:p>
            <a:r>
              <a:rPr lang="en-US" sz="4400" dirty="0"/>
              <a:t>Access</a:t>
            </a:r>
            <a:endParaRPr lang="en-US" dirty="0"/>
          </a:p>
        </p:txBody>
      </p:sp>
      <p:pic>
        <p:nvPicPr>
          <p:cNvPr id="7" name="Content Placeholder 6" descr="Sea of hands in the middle">
            <a:extLst>
              <a:ext uri="{FF2B5EF4-FFF2-40B4-BE49-F238E27FC236}">
                <a16:creationId xmlns:a16="http://schemas.microsoft.com/office/drawing/2014/main" id="{11D65934-27AF-E27E-9E1F-AD2DB1DCE5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65" r="20497" b="-3"/>
          <a:stretch/>
        </p:blipFill>
        <p:spPr>
          <a:xfrm>
            <a:off x="762000" y="3635076"/>
            <a:ext cx="2307732" cy="2819400"/>
          </a:xfrm>
          <a:prstGeom prst="rect">
            <a:avLst/>
          </a:prstGeom>
          <a:noFill/>
        </p:spPr>
      </p:pic>
    </p:spTree>
    <p:extLst>
      <p:ext uri="{BB962C8B-B14F-4D97-AF65-F5344CB8AC3E}">
        <p14:creationId xmlns:p14="http://schemas.microsoft.com/office/powerpoint/2010/main" val="10792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A6F5-F078-40C4-97BD-FD941086E70A}"/>
              </a:ext>
            </a:extLst>
          </p:cNvPr>
          <p:cNvSpPr>
            <a:spLocks noGrp="1"/>
          </p:cNvSpPr>
          <p:nvPr>
            <p:ph type="title"/>
          </p:nvPr>
        </p:nvSpPr>
        <p:spPr>
          <a:xfrm>
            <a:off x="457200" y="228600"/>
            <a:ext cx="8229600" cy="914400"/>
          </a:xfrm>
        </p:spPr>
        <p:txBody>
          <a:bodyPr anchor="b">
            <a:noAutofit/>
          </a:bodyPr>
          <a:lstStyle/>
          <a:p>
            <a:r>
              <a:rPr lang="en-US" sz="3600" dirty="0"/>
              <a:t>[Section Objectives &amp; Learning Outcomes]</a:t>
            </a:r>
          </a:p>
        </p:txBody>
      </p:sp>
      <p:sp>
        <p:nvSpPr>
          <p:cNvPr id="3" name="Content Placeholder 2">
            <a:extLst>
              <a:ext uri="{FF2B5EF4-FFF2-40B4-BE49-F238E27FC236}">
                <a16:creationId xmlns:a16="http://schemas.microsoft.com/office/drawing/2014/main" id="{DDA3C8F5-F361-49C5-8713-F7F2B803F49B}"/>
              </a:ext>
            </a:extLst>
          </p:cNvPr>
          <p:cNvSpPr>
            <a:spLocks noGrp="1"/>
          </p:cNvSpPr>
          <p:nvPr>
            <p:ph sz="quarter" idx="1"/>
          </p:nvPr>
        </p:nvSpPr>
        <p:spPr>
          <a:xfrm>
            <a:off x="457200" y="1219200"/>
            <a:ext cx="8077200" cy="5638800"/>
          </a:xfrm>
        </p:spPr>
        <p:txBody>
          <a:bodyPr>
            <a:normAutofit/>
          </a:bodyPr>
          <a:lstStyle/>
          <a:p>
            <a:pPr>
              <a:lnSpc>
                <a:spcPct val="90000"/>
              </a:lnSpc>
            </a:pPr>
            <a:r>
              <a:rPr lang="en-US" dirty="0">
                <a:solidFill>
                  <a:srgbClr val="FF0000"/>
                </a:solidFill>
              </a:rPr>
              <a:t>Outline the objectives/learning outcomes for program/course section. See more information in notes below.</a:t>
            </a:r>
          </a:p>
        </p:txBody>
      </p:sp>
    </p:spTree>
    <p:extLst>
      <p:ext uri="{BB962C8B-B14F-4D97-AF65-F5344CB8AC3E}">
        <p14:creationId xmlns:p14="http://schemas.microsoft.com/office/powerpoint/2010/main" val="27422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92FE-E8DC-40D0-99C4-0AFD2BC6CE95}"/>
              </a:ext>
            </a:extLst>
          </p:cNvPr>
          <p:cNvSpPr>
            <a:spLocks noGrp="1"/>
          </p:cNvSpPr>
          <p:nvPr>
            <p:ph type="title"/>
          </p:nvPr>
        </p:nvSpPr>
        <p:spPr>
          <a:xfrm>
            <a:off x="457200" y="228600"/>
            <a:ext cx="8229600" cy="914400"/>
          </a:xfrm>
        </p:spPr>
        <p:txBody>
          <a:bodyPr anchor="b">
            <a:normAutofit/>
          </a:bodyPr>
          <a:lstStyle/>
          <a:p>
            <a:r>
              <a:rPr lang="en-US" sz="4100" dirty="0"/>
              <a:t>[Instructor Conflict of Interest]</a:t>
            </a:r>
          </a:p>
        </p:txBody>
      </p:sp>
      <p:sp>
        <p:nvSpPr>
          <p:cNvPr id="3" name="Content Placeholder 2">
            <a:extLst>
              <a:ext uri="{FF2B5EF4-FFF2-40B4-BE49-F238E27FC236}">
                <a16:creationId xmlns:a16="http://schemas.microsoft.com/office/drawing/2014/main" id="{80BDA078-D840-442E-B1B5-EFC91A6BC2A1}"/>
              </a:ext>
            </a:extLst>
          </p:cNvPr>
          <p:cNvSpPr>
            <a:spLocks noGrp="1"/>
          </p:cNvSpPr>
          <p:nvPr>
            <p:ph sz="quarter" idx="1"/>
          </p:nvPr>
        </p:nvSpPr>
        <p:spPr>
          <a:xfrm>
            <a:off x="457200" y="1219200"/>
            <a:ext cx="8153400" cy="4937760"/>
          </a:xfrm>
        </p:spPr>
        <p:txBody>
          <a:bodyPr>
            <a:normAutofit/>
          </a:bodyPr>
          <a:lstStyle/>
          <a:p>
            <a:pPr>
              <a:lnSpc>
                <a:spcPct val="90000"/>
              </a:lnSpc>
            </a:pPr>
            <a:r>
              <a:rPr lang="en-US" sz="2500" dirty="0">
                <a:solidFill>
                  <a:srgbClr val="FF0000"/>
                </a:solidFill>
              </a:rPr>
              <a:t>Outline any conflict of interests you have. See slide notes below for definitions and disclosure form. </a:t>
            </a:r>
          </a:p>
          <a:p>
            <a:pPr marL="0" indent="0">
              <a:lnSpc>
                <a:spcPct val="90000"/>
              </a:lnSpc>
              <a:buNone/>
            </a:pPr>
            <a:endParaRPr lang="en-US" sz="2500" dirty="0"/>
          </a:p>
        </p:txBody>
      </p:sp>
    </p:spTree>
    <p:extLst>
      <p:ext uri="{BB962C8B-B14F-4D97-AF65-F5344CB8AC3E}">
        <p14:creationId xmlns:p14="http://schemas.microsoft.com/office/powerpoint/2010/main" val="1488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13136</TotalTime>
  <Words>1502</Words>
  <Application>Microsoft Office PowerPoint</Application>
  <PresentationFormat>On-screen Show (4:3)</PresentationFormat>
  <Paragraphs>111</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Gill Sans MT</vt:lpstr>
      <vt:lpstr>Raleway</vt:lpstr>
      <vt:lpstr>signika_negativeregular</vt:lpstr>
      <vt:lpstr>Times New Roman</vt:lpstr>
      <vt:lpstr>Wingdings</vt:lpstr>
      <vt:lpstr>Wingdings 3</vt:lpstr>
      <vt:lpstr>1_Origin</vt:lpstr>
      <vt:lpstr>[Section Title] [Year] [Program Title]</vt:lpstr>
      <vt:lpstr>[Program Orientation]</vt:lpstr>
      <vt:lpstr>Diabetes Ed Online Courses Feature:</vt:lpstr>
      <vt:lpstr>[Program Schedule]</vt:lpstr>
      <vt:lpstr>Land Acknowledgment</vt:lpstr>
      <vt:lpstr>We are Here to Help!</vt:lpstr>
      <vt:lpstr>Diabetes Education Services Inclusion Statement</vt:lpstr>
      <vt:lpstr>[Section Objectives &amp; Learning Outcomes]</vt:lpstr>
      <vt:lpstr>[Instructor Conflict of Interest]</vt:lpstr>
      <vt:lpstr>[Section Content]</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DNSS</dc:creator>
  <cp:lastModifiedBy>Bryanna Sabourin</cp:lastModifiedBy>
  <cp:revision>230</cp:revision>
  <cp:lastPrinted>2024-02-13T17:38:07Z</cp:lastPrinted>
  <dcterms:created xsi:type="dcterms:W3CDTF">2014-04-17T17:56:59Z</dcterms:created>
  <dcterms:modified xsi:type="dcterms:W3CDTF">2024-11-19T18:46:32Z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5A782FC4-4C62-423F-B6B1-07B9A70CBAEE</vt:lpwstr>
  </property>
  <property fmtid="{D5CDD505-2E9C-101B-9397-08002B2CF9AE}" pid="3" name="ArticulatePath">
    <vt:lpwstr>DES PPT template</vt:lpwstr>
  </property>
</Properties>
</file>