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9"/>
  </p:notesMasterIdLst>
  <p:sldIdLst>
    <p:sldId id="331" r:id="rId2"/>
    <p:sldId id="330" r:id="rId3"/>
    <p:sldId id="345" r:id="rId4"/>
    <p:sldId id="344" r:id="rId5"/>
    <p:sldId id="347" r:id="rId6"/>
    <p:sldId id="346" r:id="rId7"/>
    <p:sldId id="263" r:id="rId8"/>
    <p:sldId id="3232" r:id="rId9"/>
    <p:sldId id="335" r:id="rId10"/>
    <p:sldId id="264" r:id="rId11"/>
    <p:sldId id="338" r:id="rId12"/>
    <p:sldId id="3154" r:id="rId13"/>
    <p:sldId id="3233" r:id="rId14"/>
    <p:sldId id="343" r:id="rId15"/>
    <p:sldId id="350" r:id="rId16"/>
    <p:sldId id="320" r:id="rId17"/>
    <p:sldId id="33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4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93" autoAdjust="0"/>
    <p:restoredTop sz="94787"/>
  </p:normalViewPr>
  <p:slideViewPr>
    <p:cSldViewPr snapToGrid="0">
      <p:cViewPr varScale="1">
        <p:scale>
          <a:sx n="105" d="100"/>
          <a:sy n="105" d="100"/>
        </p:scale>
        <p:origin x="774" y="102"/>
      </p:cViewPr>
      <p:guideLst/>
    </p:cSldViewPr>
  </p:slideViewPr>
  <p:outlineViewPr>
    <p:cViewPr>
      <p:scale>
        <a:sx n="33" d="100"/>
        <a:sy n="33" d="100"/>
      </p:scale>
      <p:origin x="0" y="-37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6FC4-8CCC-4F5B-9DEA-F9A9A7F275E1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548C9-152A-409D-86E8-BE4D50D9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1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2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6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548C9-152A-409D-86E8-BE4D50D944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1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95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09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36464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F21EE69-A1CB-4D3C-A300-F309A781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201678-5DBC-491F-AA38-F3DF166C3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906" y="1715151"/>
            <a:ext cx="5217173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368" name="Picture Placeholder 370">
            <a:extLst>
              <a:ext uri="{FF2B5EF4-FFF2-40B4-BE49-F238E27FC236}">
                <a16:creationId xmlns:a16="http://schemas.microsoft.com/office/drawing/2014/main" id="{669561A4-DF87-4818-9B88-D1EF83F03B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5389" y="322503"/>
            <a:ext cx="4114800" cy="2931037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9" name="Picture Placeholder 372">
            <a:extLst>
              <a:ext uri="{FF2B5EF4-FFF2-40B4-BE49-F238E27FC236}">
                <a16:creationId xmlns:a16="http://schemas.microsoft.com/office/drawing/2014/main" id="{FFEE5DD2-649D-41DC-9898-8730D76FDB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5389" y="3370011"/>
            <a:ext cx="4114799" cy="2931036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5" name="Date Placeholder 384">
            <a:extLst>
              <a:ext uri="{FF2B5EF4-FFF2-40B4-BE49-F238E27FC236}">
                <a16:creationId xmlns:a16="http://schemas.microsoft.com/office/drawing/2014/main" id="{7B72116B-F388-4C73-BC4A-D8292B5DA7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86" name="Footer Placeholder 385">
            <a:extLst>
              <a:ext uri="{FF2B5EF4-FFF2-40B4-BE49-F238E27FC236}">
                <a16:creationId xmlns:a16="http://schemas.microsoft.com/office/drawing/2014/main" id="{C072D4A9-194F-4843-B39B-6C34A5D2F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87" name="Slide Number Placeholder 386">
            <a:extLst>
              <a:ext uri="{FF2B5EF4-FFF2-40B4-BE49-F238E27FC236}">
                <a16:creationId xmlns:a16="http://schemas.microsoft.com/office/drawing/2014/main" id="{7827E1CE-788E-4245-B60E-D39AFA5914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aphic 190">
            <a:extLst>
              <a:ext uri="{FF2B5EF4-FFF2-40B4-BE49-F238E27FC236}">
                <a16:creationId xmlns:a16="http://schemas.microsoft.com/office/drawing/2014/main" id="{06F4FBF1-A331-46A0-BDC5-7CEDEA62E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6620" y="736826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37E45-FDA6-4FDD-96BD-4728E6FEF3C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CE57ED-0E56-4B8D-BFC4-44C434AB2F54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131DC-4B42-4E21-8EE4-FCF7D66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5765" y="619275"/>
            <a:ext cx="932200" cy="932200"/>
            <a:chOff x="10791258" y="619275"/>
            <a:chExt cx="932200" cy="932200"/>
          </a:xfrm>
        </p:grpSpPr>
        <p:sp>
          <p:nvSpPr>
            <p:cNvPr id="13" name="Graphic 212">
              <a:extLst>
                <a:ext uri="{FF2B5EF4-FFF2-40B4-BE49-F238E27FC236}">
                  <a16:creationId xmlns:a16="http://schemas.microsoft.com/office/drawing/2014/main" id="{D826499E-185F-4853-8982-212973714079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Graphic 212">
              <a:extLst>
                <a:ext uri="{FF2B5EF4-FFF2-40B4-BE49-F238E27FC236}">
                  <a16:creationId xmlns:a16="http://schemas.microsoft.com/office/drawing/2014/main" id="{4B93A407-DCC0-4287-A189-DAFDA6CE5D81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628FE6-4C4F-49A8-9B42-67396AB1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1201" y="4961088"/>
            <a:ext cx="1152011" cy="1152022"/>
            <a:chOff x="10154386" y="4452483"/>
            <a:chExt cx="1443404" cy="1443418"/>
          </a:xfrm>
          <a:solidFill>
            <a:schemeClr val="tx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31A752B8-0B61-4973-8AE2-32B13026F5D0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0C923D-2B15-4591-91AF-7076EB2D39DF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67576B0-A9FB-4DBF-AAB2-BC4FE937A4D4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8EDA74C-F639-4A1A-AF63-97CE1722791F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7349CA4-9AF7-4B7C-B97D-32FCC9A753C0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BF3B76-9FD5-449B-9E6D-B2AE17BCC28F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83A7097-449B-446C-9207-5C00FAB2EE58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8BCF978-C1B0-4C0E-885B-67F829DF35F5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F8A090D-EE01-4AE0-9B9D-A052A136192E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973935-CD40-43B9-85EE-A0891CDFDFB7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9BF59A1-43BA-4CAA-B07E-0753B83A0711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7F71212-DEF7-4416-8DD0-706B9D618165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1491CF5-2443-474B-83A8-EED5E8ABCCEB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A1D052A-A011-4CC1-9757-2742CF613DDE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5DD3330-9838-49F4-9837-D557F3577937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85E7E4A-1EBD-4D0A-89D3-0E91CE94BB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09262-3560-484E-B2A3-65F83E2AFF4B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2C01EF0-EFE1-4857-9C0F-983EF16648B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5C6DB3-278C-4B06-AEE3-44D85C12E1AE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3D90D10-B54E-4E2F-B5C7-3F4F5AA85C5C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F88EFC-8669-4711-B4D8-18F82A71520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C7E26B7-A2C7-4069-94EE-F81FBFCC4F88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992884-B014-448F-B303-A6346A877A4E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E046B60-49AE-4A06-93E1-022974B3A738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8BEAE27-271C-428D-B5EF-F87F7359F6F0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5A27244-274D-4D7E-A8D4-73F2256E8BA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5FC6F33-B59A-4CCB-A310-45A01574AAD8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8C7C55E-C35B-401E-9068-C22F2EE68C87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B71E863-1694-4370-85E9-A4DC7C544C30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6F72D1A-6378-49EA-83B7-3EF500030604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D8F79E4-2781-44A0-A4FB-9F34DDD998C9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2401E9-7F6C-44FD-BFDB-6AB513E34F13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0EF4569-106C-4743-8A96-58E8F8914E44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A8672656-3AB6-45FA-9178-6EEA584AC60F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34346-DF8F-40ED-9960-375A6B408972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2F41219-5DFE-4991-8A7E-D81EC1C2B5EE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631B6AB5-7C4A-4437-A6BF-C6A236896589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97203B5-EF0D-4F4C-A4B6-B5582F7D6A7E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F7733105-9EB9-4EF2-8F40-6AD21A844C7D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63EBB4B-F5A7-4554-A0C3-AED6ACAE8C3F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CC74397-5624-4735-BE79-E16C6A12912A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A9A30123-68A7-4CAF-ACA1-E089D30CE5F5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41E089E-6C28-47B4-8F8D-DC7B2964BFDE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0C3E376-3FA2-4F28-8E26-5126E54F2D37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452E443-8362-453F-8594-E2C5D05D3398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2043C4D-27CC-45D6-9A62-966A77DD5812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2D98196-D099-495E-A828-A073967D67FB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68586E33-BCEF-4B0E-95AC-B1E8EA25C65D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088D3EB-C95E-441B-8F56-F04DDB19F1B6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35A3D28-BCDB-445F-800B-8DE8585F6A30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9C1D7F6-B9CD-46FF-9058-CD4E3DC2EC5C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942B8B8-7819-434C-902E-8BF793967CF2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F6FF28-FCCB-4FD3-B5EC-8F9E3F4A1F0B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36634934-EC58-49CF-8AF5-0D1AD757663A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A938075-EEBB-426F-AAEF-8DB877F1BF9F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CF2395A-C8FA-4CE0-BADE-AD9620DCAC97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4C8CBB-AE30-4BDE-9609-6AD9DC4F1A8E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5077D00-21A4-4EA4-A836-2E6F377DC283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BFE1D84B-3E9B-4355-AB70-29BD0813469B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E91096F-72A7-40D5-8D94-E473A526218C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EB75445-3187-4401-86FD-A85FA620C85F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D95CA2E-E941-4D26-B91B-7CDAE8112AC0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A8CFFAC-749B-484A-8C17-634131D9C095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125F4A7-EAFB-49D2-848F-8D0C044BE27B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9B9B3BB-4B8E-4C75-96EA-4C2048C6F232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017FF82-4E07-4642-AD9E-BB96D42BD639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B1971AE-14DC-4045-882C-6B2E0CE3B16B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A8CD457-0651-4ECC-81C7-C21EE779EDDA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5833210-69A5-47FF-8EA9-99D9E28B8D6D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C04C7A32-9FAA-4F63-9C56-4924343522E5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9DC777D-C77C-4470-B4AF-C884887B0C9C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58BF1D0-C876-400E-A139-5CE34D9B7581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2B92D7A-51EB-488C-8B4A-2DA48105CA0C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6F35362-EC6C-4B99-8EA0-B2E5F7E57544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198CDFA-E8E4-4AB8-8152-70D0A9901701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A6E867E-E4D5-4962-B1E3-40C1EBAD4540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E476FD-96DE-446C-867F-9D329645237F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A4B1DEE-9DE5-44FA-999C-35FC48FFD87B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0466F5E-3E96-4F81-8A0D-03BE09971D09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F10273E-D499-4A93-806B-29552CFEAB94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F109E66-58F5-49F9-A8FA-C2C6B9D3314D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EFEAFE3-481D-4BD8-8E0E-FD2D6514759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4D9F94D2-04D5-4055-ABB3-12E2D54D9168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DF12218-DA8B-4C9D-AC25-6E4EB9E5157A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EBFC3D4-98BB-45EA-B787-42AD1392C199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012490F-C6CB-4B2B-ACEE-164410E430AA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A0CEBF-7017-4AE8-B110-4FB98A0931A1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FB90B3C-B2E2-41FC-852F-20935BD58D3F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AD216D02-05DA-4573-8119-B89DD39D163C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AD95CA3-812D-4706-A483-37C60CEFCF96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D7350CE-E616-42AC-8E07-41E9A7A07CA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7A359AE-1FD7-4EC0-9759-55B2173A6EFD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7A88E14-719D-4D47-A0A1-80D6780E8EED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16E2313-CE29-4A31-AC81-790178F4746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D1C4F29-D833-4964-B939-3B727AE1EA41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4AAC2964-5640-4A4F-AF95-C44533263206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4E3EAE-3024-4122-B3C9-D19EF89411B2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8FD952A-B49E-4AFD-BE46-A826C893BA2B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A8F11D09-106F-4800-8537-1511F52735A8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28B2A9C-BF81-4C2A-A82F-094822D91962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7DB4930-228B-47AF-AAF7-1BF8F1B48A13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000D14-C33C-4ABC-8859-916548DDFFB4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FD3C8C8-BB59-449C-B55E-01F014FF2BD1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67091D2-B1F6-4D9C-BE4A-EE3988A464AF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696DB2D-BF32-49CF-A3D0-B5BCFFFC3A7C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A9DFC77-4503-4E27-81F8-4EC423EE7F26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9750606-8257-49A8-BAC6-8AF5245F225F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FAF9961-6FEB-4F37-AA12-4123C2F348CF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CEB85EF-07A3-4915-972B-41652BD77A0A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0E3C169-E198-408B-8C0B-6D107638EEA4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55D2648-69AF-4F06-B4E2-ED7EB64562C0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08EE613-DBD4-40A5-B2FC-FFE52B379596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CF13D94-C51E-4F0C-93ED-89C74D5967D4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02372BC-9E3F-430B-9E13-B750B7548287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CC5A4DF-827D-4F25-A560-89C50AFC96F9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664ED74-3F99-4CD6-9B08-8C66D3C2384C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366A050-ABC8-404E-9D19-88C1BFD746AD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54F9189-EFA8-450C-9A79-2642C2815DC1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3474EF4-3910-4D27-8CE9-6B0571690FB0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7AF992F-ECBF-4DC7-AAD7-C89A905F51C3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DF44771-0BBE-4ABF-A1A0-4F21168E9496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83A06AC-4FF7-4E63-8018-3EC97686E21C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F2D1DA8-92C8-41E9-B8CA-AA39868CBF09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E7EB8CC-07A4-47A7-928A-8984C4706850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D8F57F4-0054-4907-A5A4-FEA9B509AD36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0ED5BA9-E036-40AE-A6CC-0DECB39D5A46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FD10507-E725-4668-A9B2-F1C23A57A161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1C0A19B-7E91-4068-9AA4-14FA512E22BD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80850D2-6E89-4131-9FB7-A009F965BDEB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9FE1F233-525B-490D-92CE-E84B86136916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181D01C-96B5-44C1-A386-30CE0F738E0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2B633A1-C30D-4403-AC8F-43AC6B9B7EA1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A8ADFAF-7B99-4AF5-8AD0-6F6396B1E2AC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F24EED6-9FF6-4D3B-B888-7C128BA748FD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6120BD91-6B39-4427-90EE-7F3AA46700A4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9BA16F9-242B-4140-BC3F-17E348414733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14ACF54-DEC1-429C-85FA-022FE7302222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8E30803D-601A-44AA-8D2C-F89DB4ADF487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E6EEE87-0C42-4413-8EA5-706C464D32B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832DF18-6AAF-4499-8D30-5A79B18EC003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AD66F08-011B-4A20-B1E5-D3A9A35AA4EB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BD23BB3-08F2-47BC-B141-4E6ED9492AA2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3CE711A-2069-42C1-98C4-4508B5943F6A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6B8F21B-C222-4784-8D4C-7D5D24EA1F38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8C4C653-04CF-45EA-92F4-3B76B0AA9719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55FD61D-1008-46FD-86B1-4F633814A453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3DBC891-2610-4AC1-B1D3-806E504EF435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D9F77CB-AC06-45E2-B791-BA0A7FC6A6C5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006458F-4478-468F-ADDA-3A1A260F2798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6818E9-6C2E-4220-8542-BD64F8B7EE81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D7BF3C8-FAD3-44BA-A91A-7FCE6DCE83E9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675950D-FE3F-4100-8304-02525FC59CA4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7959628-A9E4-4868-B5C4-02A208D9EABC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DECC7F1-0F45-486A-A990-EB276BB3384F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245F143-DC77-4399-A4A7-A1F3B391803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75F08F8-55E9-4206-9AAE-E916FC31406E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161936D-1B88-4DE0-9773-06D8E71E803C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9EA60CC-AC1F-49D4-94B1-48FD127B43A7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6AE36DF-ED72-4751-A123-9AD7BA0CEEE0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856DA2E5-CBAE-4B4F-A30B-DFC1EE9B592C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E60101A-81EF-48E2-B67D-EB8847278D98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23BF631-A52C-4AAD-B012-1FD678A1F657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BA8C092-E3E4-4EA7-A73A-3BB13B493E2D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4D5F4C5-FFAD-41D1-9E66-8DEA9AE3C68A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B80E2AD-D598-4076-9A70-3FF60D761AAE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E139F40-06E7-4E2F-A479-392BC2D27152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7B33B74-723F-44E4-8CF7-F68B6BBEE243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300C380-880A-440E-AD73-941A859A69BF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649CE7C-4F6C-4C19-9A37-881B022144B8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8A320C2-A1D9-4FC0-89CA-B951E12B32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723EE676-95B0-40B5-BB3B-183555D2F1A1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3EE9E24-328D-4967-A7D6-9AD696D5C918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066982-3E06-46AC-8C85-3AA30F5EFDB9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99AAE6-74C2-4138-8B31-465764562509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FB875D4-122F-435D-8C34-5FA4B0BBE089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E1023F-42A9-42FC-86FB-4730DD3158D0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9FA068-A7DA-424C-81C0-CCA59AFF2910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6050C48-FA99-47E4-9729-B386AD54EA47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327ECE9-CE51-4C29-9AFB-D740BC96774A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314F941-FE16-4684-AD11-40031407E28F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2ED5B2-85E7-4C0F-911D-84166633F6CF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6B5A61-8CFF-4FDF-9B21-09C8297A4DAB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0A8595-93E1-4499-86A8-9B43B07C11D1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380735-19C3-47FA-978D-3E9904679374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6B2F2B-1750-4093-AD58-D2AA9CF8266F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32A52B-3F30-43A0-88FD-9AB3DD78B0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4B2563-F4BE-4780-ABE8-8359DBB2371F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2DFDDB-1231-49CA-84CA-E4BE438A318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30DEA24-357A-4CE2-A894-9CC59149E6BB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34C62D-A806-464B-86FF-63BA4B4B7DB0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0AE61D-5513-4496-AF95-4F1FA2D368B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604D00-5107-4CA5-8461-DBF2520C1636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BF1B949-6E40-46C3-BCE9-DA2A24C5D2AF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C0D9DE4-3D59-4B4F-8054-99080988D424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2EC95B-927F-4B94-B878-CD68D0DC4E24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001FEFB-AE24-4CF7-8EEF-084BCD466D8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9BD4F3-A5E1-4F7D-A7AB-EF6BED5BE889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687F6E-4940-4782-A3A7-5C9C1552BF4B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C7FFDC-A904-44D2-8F0B-91A5C76CC514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15C8BC-5975-40E1-A988-EB34FBCF078A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1BAC0D-2BF9-4781-A7BB-06AA16D0E6C2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FD04182-650D-498F-A066-FE4C0FA6DA1E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839DFF-01B4-4B5E-9910-024EC8FE1DA7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100C3D-5A4C-4D50-AAEC-07A4457548DE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8647050-08AF-4BD8-87C4-CA230312901B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0F33E0-AADA-44E2-A5AC-31DF5EE3D381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2C8FA1D-A02A-4388-9886-69EBC58C077E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9421FD3-355A-4629-BFAD-527ECD82EE07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B71DCF-EB57-4B33-9FF7-11CA0CB96573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86AA54-A444-4823-A6DC-491E77E34B4A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0E2DF6-23A6-4192-BD64-7997AABE595B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C3D9758-1EA4-43A6-8375-DDED592A9AB6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FC1416-C64A-4C0B-8898-ABAABA0FCBC2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2A221D1-7EAA-4907-A58E-8E81E7BA4748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AC899B4-B060-44A9-9E5E-60A775CE2D41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8A0E9C-6E97-4889-8C4E-1771D6465B4D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05A29F-351D-4D7D-AB5F-B6A24011D559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0BB292-2828-40AB-A869-CF6D114F0630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EEFC2A-B463-4C2F-8D33-BA746EEC561E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69784EC-901F-43E1-9785-CA274A2E37AE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A79E5A7-5CA0-40FF-86F1-17C44CDA5EE3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733E24-831B-4F88-B794-2CBF062D1F34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C529298-268D-4F6A-8278-B794C72F612D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25A9CB-F748-49F6-BD88-DACA23F6D574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D26918-0834-40FF-888A-16AB573AB42D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A0D0AD-9F3E-4A88-AD9A-027E61780550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9DCC43-513D-49FC-AF25-83BBD29B7661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FEAF63A-AFBF-4F67-88D7-ADA3D9E00FC4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48DE51B-423E-482E-903E-5139E42BDD4C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449ADB8-318D-4965-814B-D6A13F780F1D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D514D12-AA49-408C-BEE1-BBCF4C036159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A785BE-E570-4DB4-8F7F-0AC9077116D8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E79511-3F2F-4B2E-8830-7B7F555DA83E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B7310B7-0080-4264-91E4-C548107F6D72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5FF82DB-4737-404E-9ACA-B19B6A089EA8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3A6BFE2-F1B0-4924-9302-9DA895CA44C3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DDEDDC-F6C4-4D85-8B8D-DA09731DAC62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23F74A-EE1B-414F-A58F-CB49D8A32924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AFD036-E68B-45F9-9B76-E4B3A4B50800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CC9D1B-CB8B-4193-B702-DA68B92DE9F9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BC88AB-930A-4D32-8DB1-82563BFF0EAE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274EB1-FC6D-4C4D-965D-DEBA45892216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E4E35D8-7704-40DC-A190-5B4E8BE44974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DB1E803-1D4D-4912-BA76-9EF947E19AF0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E241842-A248-438B-B3B4-37A05240BCBE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6E092F6-1BFE-4656-9029-9A2EEE8F79FD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A890A0-353B-4CBB-8FD1-059BE94011AD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FA174A-A4E5-4264-BD07-007305986AAF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FBAD25F-2FFC-4CEC-9B8A-5ED34707E666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42EF4A1-21C1-45D4-B700-6EA4BF21BE00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CCF840-70EA-4C9C-848E-B27B79A75DB1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311D1C-5934-4C97-809E-E996B3845BA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13F883A-929B-46F7-A9A8-547ACE9C0471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6D72D9D-260C-42C4-B864-6AFFB236A12B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F62680-33C3-4510-A3B0-40F179FCEF84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C3F6DBC-3B3A-429F-A49A-485EF9960069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CFDDBA-E518-4324-B18A-EF6E4B50B845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8579CBC-E6AF-4829-AA1D-7B277821341A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F87C77-9949-468A-9B86-3D4A3CB1D080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0DAD71F-08D6-41FB-93B2-448EB15BCB30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FE5B582-FC98-4E72-9AFF-067166B7935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87FE08-67A7-40C4-BA28-5C87D875EB1A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01F8489-E1AB-4730-8A77-EFF164E47BCC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E2442A-D936-4EBA-A666-6E82DB2DA28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E891E37-78A2-43D1-99C0-5F53AC4AD9D4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FE9C1-0A9F-4E0A-8F9E-3EF3223F9E09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7C2FED7-F344-47E5-BB1E-E7CB26B335F8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95DD38F-B4B9-40A1-B7BD-EDF00AFD64F9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334E03-6B96-4D5A-8314-2AAB15396089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EFDAF0-6330-4D40-B4E4-57C5891A998C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EDDC210-93CC-4464-BDA2-3CC18C0C693B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E521203-1A0B-470B-B729-1B8B0AFF5A39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91C18AB-4BE0-4C09-ABC6-05334DF7826F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A1AE17-D725-411E-AFAC-60B5A959DF4E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D6D2AB0-DEA8-4510-96C2-B8547E8A7DD6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D2C70B9-3A29-4A3F-B9E2-02A556FB509F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B5EA85-B9B6-47B1-9156-980D6B0EE597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C8DB9BF-A31E-45AC-8271-73868A63504C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F5BC346-9C8F-4FC2-884E-BC40B09E9461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18F1FE-B933-45C8-9F4F-53DCCC1FA2CA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CF9F0AF-3E92-4593-88F2-0A9691F8FEA5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8E407F-7C3D-4C6D-A845-CE6C18A4E19E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B86F18-3F82-406B-A6B8-73508323F5B1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82DBE01-A20A-44FA-B824-6B6AE5B47541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25BA03A-821A-451C-974A-5BC54F600152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A1A8AE-42A8-458F-9647-2B1E0080C328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061C57A-74C4-42DF-837D-4BD2480F5637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E72CD8D-308B-4DA6-A9E9-29C5289A64AF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7DA1353-3400-4417-AE74-101830D91305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0402F0-99E7-4BC1-8B33-8C28B061254B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8F0B222-EDEC-4F73-BFBF-EEF77FCEFE6D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DFF4C5-2EF0-4C23-99F5-6FBA3C2FDECA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2099B1E-BE83-48FA-A883-6B86E3781583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642570B-F261-403D-8AE5-755725C5C683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89D3E0-1FCD-421F-B82C-57D48531197C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0CDB835-A9B8-4DD1-8E4A-94CB352EBA4C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959ACD8-7B03-425E-A568-DD933FE53D29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17EAD-6931-45DD-A71C-649A3A1E1742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F8F5897-91C8-4949-B3E2-08E8C4D10561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8AF2B2-848E-432A-853D-4171DB436AB9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95D8E15-C401-4021-A442-B2B29505E22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1B6E7C4-CA47-4FE7-84A9-629E655725F3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D49B82B-2837-42BA-9DE4-DF33E912C8C5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73AEBBC-7300-434A-90D2-797E21B1434C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79F400B-1FBB-4723-AE19-B242DD4F5F4D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220893-28AF-4796-89C4-497A3E0F7375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37B6154-8BF3-4B1F-8CE6-4E1F92E2A756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F054118-31C5-405F-98FD-C52552668115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C580ECA-94B5-4EEE-8B3E-D13068010A8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EC5FD6-0D19-498D-BDFC-1C65B1405374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F47A1FC-F8D5-4DF4-B1D1-0B0F9CD2BD6C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03D5622-B726-487F-B57C-23162F37592D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5E5A90C-2EF7-4B6F-A358-5BB4E600DD66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02D610A-8A29-4084-9D8E-4D2CC0453FA3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512BE54-08BA-409A-9F16-0B3A63534F25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1517A1B-623C-4FB6-A8DE-C70DE126139A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F788AA1-211E-4C56-B36D-9863A62BC9E9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12D240-C258-4FE9-A423-E46A6773F17B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0AAA9A-6C12-4257-AC9C-FBFA0F0EEE0F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819836-2D65-4DA6-B1B2-20437FAD689A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89C4CF7-D75F-44C1-BC4D-DE7AA1E0D642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0CB392-768D-49BF-BA72-092945C55ACD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F276FAA-41F5-4B48-9482-8481D80FD916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23AAE1-1E09-438C-94E4-1AA2E1261749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AF45571-CE43-461D-A8D7-2B47BADAC7A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5EB8CB6-6D13-433E-A200-C3F33606CBA0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97E0D79-0FE9-4E61-B180-D44663AE43FB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A30CB-3A49-440A-8BFF-DDECDE64AFB9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C9C1DFA-72DD-49AD-8233-893910818926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1E06A40-B44B-42D2-8166-86EA71277133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AD1390C-B164-4DA1-8585-4920E900C857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37C65D-A0AE-4C3D-871A-FC32207011DF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F946D8A-AA88-4AD8-8CFC-060E4352D7C7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6C69E7E-139D-4304-9A47-E443E0325007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43619BB-998A-4688-9EA8-E1A29493B652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A567F32-881E-43C4-BBB0-CDDAFDD276A3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E4C6D4-84CE-4DDC-AC0F-FEDBD9A4BC7B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2F5831-8F83-4A7E-8185-CA727AF7CAA1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3B1C91A-AFEE-4375-83C7-8C346ECB6CB6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F328456-0E85-48D3-820F-81CCF861C7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73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AE6CF7E-C57A-4CC1-92F5-932C54C8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46635BB-0BF8-4643-9F1B-010FA1A03E12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1262E8E-82E0-4624-AFB8-23B54281680A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4EB1CCB-9D2B-433C-A6A6-31EF2FD52707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E32FBF0-95B3-491B-98C2-1FA51CB41D86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75C8DFE-88AC-4A43-8617-6981B300741C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21DC5C-19E3-4D2E-90AA-635A88E641CD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6FCF53-F438-4A58-8FD2-CAE3D52D4AE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765ABAF-84C1-42E2-99D9-929B7EC508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42C9D2F-6284-4BD9-BCFF-5C32F7FDF984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3E7263-685E-46D8-A7F6-E632D38676D9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90B5B3D-13E1-4E49-8B22-2E4206621B28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670F691-09A7-4616-8803-51D0BF1D49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E456B34-1D7D-46B7-9864-E6F3D5EEF702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8347124-F829-49F3-A411-9BDBF2A03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23" name="Graphic 38">
            <a:extLst>
              <a:ext uri="{FF2B5EF4-FFF2-40B4-BE49-F238E27FC236}">
                <a16:creationId xmlns:a16="http://schemas.microsoft.com/office/drawing/2014/main" id="{9F14A5DD-2657-4346-AC8D-77FFFA0A1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472844-E6F3-47F6-B54F-5B2F665A639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39D725-4408-4EAA-BD85-8B6A289020D8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792A114-7099-4B73-8CFF-1CD310B6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0" name="Date Placeholder 178">
            <a:extLst>
              <a:ext uri="{FF2B5EF4-FFF2-40B4-BE49-F238E27FC236}">
                <a16:creationId xmlns:a16="http://schemas.microsoft.com/office/drawing/2014/main" id="{D3ABC542-2E09-4DFF-BDC3-4E62CAD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91" name="Footer Placeholder 179">
            <a:extLst>
              <a:ext uri="{FF2B5EF4-FFF2-40B4-BE49-F238E27FC236}">
                <a16:creationId xmlns:a16="http://schemas.microsoft.com/office/drawing/2014/main" id="{EE59BB7C-0E79-4D99-98A2-6B6BB26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192" name="Slide Number Placeholder 180">
            <a:extLst>
              <a:ext uri="{FF2B5EF4-FFF2-40B4-BE49-F238E27FC236}">
                <a16:creationId xmlns:a16="http://schemas.microsoft.com/office/drawing/2014/main" id="{28A48916-E63A-42EF-B5F2-0212F4E2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49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D96798-1C42-49B1-99B2-BD7FA1276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FC1B25-A4F4-4E8E-931D-D383946C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71" y="1010170"/>
            <a:ext cx="5178019" cy="3713638"/>
          </a:xfrm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72818B4A-C05A-428C-A790-B75EA386A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044" y="4914900"/>
            <a:ext cx="5178514" cy="819076"/>
          </a:xfr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6E197B-E174-4C9D-87E5-0B9B0870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17AB840-B4B7-452B-B062-6C9CF842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E5D1B6-33F6-4BAA-9D02-679E176F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CCBCA1-466D-44C6-93ED-2E02B623D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C7CBB9-9855-4B27-93BF-506D5D17E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Date Placeholder 178">
            <a:extLst>
              <a:ext uri="{FF2B5EF4-FFF2-40B4-BE49-F238E27FC236}">
                <a16:creationId xmlns:a16="http://schemas.microsoft.com/office/drawing/2014/main" id="{D3B95CCB-4EDF-4C85-82FC-E5FD2A4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7" name="Footer Placeholder 179">
            <a:extLst>
              <a:ext uri="{FF2B5EF4-FFF2-40B4-BE49-F238E27FC236}">
                <a16:creationId xmlns:a16="http://schemas.microsoft.com/office/drawing/2014/main" id="{D8096E0F-A3CE-40F7-AA9D-B4356221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59F51AE6-E003-46BA-A25A-6AFBDC3E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6049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F73C8B-6AB5-41EB-99EA-3C94CBEBB481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666D36-3657-4085-84AA-126594195C1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12CF5CD-903D-4879-BBD3-A79140E8186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EF969CD-CBA7-44B8-9544-660D7487A3D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E91C2FB-38ED-4DF7-8F1F-3211A0592A4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4" name="Slide Number Placeholder 180">
            <a:extLst>
              <a:ext uri="{FF2B5EF4-FFF2-40B4-BE49-F238E27FC236}">
                <a16:creationId xmlns:a16="http://schemas.microsoft.com/office/drawing/2014/main" id="{383FF74A-FDDF-4768-9C1E-E6F3E66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10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4">
            <a:extLst>
              <a:ext uri="{FF2B5EF4-FFF2-40B4-BE49-F238E27FC236}">
                <a16:creationId xmlns:a16="http://schemas.microsoft.com/office/drawing/2014/main" id="{F6919F4A-127D-4827-9E80-D8662425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F0C362-E345-4C93-8DBC-55525E213FE2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589FF-4A9D-484E-95B0-A0C39A326BF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C09BAE-0430-4149-BDEC-23DD9C37ACC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CC180-FC7F-4A8E-BACC-034FD0C68CA9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37FFAD-2383-4411-A9CD-B0DCBF8452F9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7ADA10-97E6-406B-955B-4DF941688C55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D4958-089A-40EE-BEF8-D2DA3283FE4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BBC70D8-0977-4E3E-BDCC-5DB32F534597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F37D25-C4FD-4978-AE31-636891A33D6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DD3606-BA69-4959-9335-377E9AA120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B11ABC-F37E-4946-9A7B-90D363182626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B1D23-2F36-4086-9CF7-D76D833D2282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AE423B-5BB8-454B-B2D6-85AE6185C587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F87D25-4424-40BA-B114-A4FB8BDFE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67477D-2972-4718-B0A2-9FC97531B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2D08859-301B-4802-95D8-B8A552752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30ADD3E-99CC-43CF-9A97-D44AA54C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" name="Date Placeholder 10">
            <a:extLst>
              <a:ext uri="{FF2B5EF4-FFF2-40B4-BE49-F238E27FC236}">
                <a16:creationId xmlns:a16="http://schemas.microsoft.com/office/drawing/2014/main" id="{8C8B246A-7ACC-4517-903D-35509488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50" name="Footer Placeholder 11">
            <a:extLst>
              <a:ext uri="{FF2B5EF4-FFF2-40B4-BE49-F238E27FC236}">
                <a16:creationId xmlns:a16="http://schemas.microsoft.com/office/drawing/2014/main" id="{C75AD95D-76DC-4BCD-8AFB-35B7DB2D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51" name="Slide Number Placeholder 12">
            <a:extLst>
              <a:ext uri="{FF2B5EF4-FFF2-40B4-BE49-F238E27FC236}">
                <a16:creationId xmlns:a16="http://schemas.microsoft.com/office/drawing/2014/main" id="{65BB740A-80ED-48DA-B622-9643EFA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7C86B6-604E-4B54-A07B-F9BB80F87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3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2CDCAF-CD85-4662-A592-845D42A4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"/>
            <a:ext cx="2232252" cy="2361890"/>
            <a:chOff x="0" y="2"/>
            <a:chExt cx="2232252" cy="236189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FCE107D-488B-4994-BA9A-564E57748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E23D58-D8BD-47F1-8A08-1545434E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06603D7-A9AD-4936-90DC-D8A2A1F2D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9DA8193-AE04-4173-B7BB-C770C79E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A2796DC-5724-4DF5-8195-1FABE6D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187FF7-DB6C-4C1A-9548-14E8A3C25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51" y="2125737"/>
            <a:ext cx="3863749" cy="40444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Content</a:t>
            </a:r>
          </a:p>
        </p:txBody>
      </p:sp>
      <p:sp>
        <p:nvSpPr>
          <p:cNvPr id="11" name="Date Placeholder 178">
            <a:extLst>
              <a:ext uri="{FF2B5EF4-FFF2-40B4-BE49-F238E27FC236}">
                <a16:creationId xmlns:a16="http://schemas.microsoft.com/office/drawing/2014/main" id="{B7A60214-A813-4C22-B24B-04F723FF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59DC90E-7284-4051-85CA-D8C21417D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399D5A9-622F-4A19-AC14-CE115C15E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426" y="86636"/>
            <a:ext cx="2952748" cy="2952748"/>
          </a:xfrm>
          <a:custGeom>
            <a:avLst/>
            <a:gdLst>
              <a:gd name="connsiteX0" fmla="*/ 1476374 w 2952748"/>
              <a:gd name="connsiteY0" fmla="*/ 0 h 2952748"/>
              <a:gd name="connsiteX1" fmla="*/ 2952748 w 2952748"/>
              <a:gd name="connsiteY1" fmla="*/ 1476374 h 2952748"/>
              <a:gd name="connsiteX2" fmla="*/ 1476374 w 2952748"/>
              <a:gd name="connsiteY2" fmla="*/ 2952748 h 2952748"/>
              <a:gd name="connsiteX3" fmla="*/ 0 w 2952748"/>
              <a:gd name="connsiteY3" fmla="*/ 1476374 h 2952748"/>
              <a:gd name="connsiteX4" fmla="*/ 1476374 w 2952748"/>
              <a:gd name="connsiteY4" fmla="*/ 0 h 29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48" h="2952748">
                <a:moveTo>
                  <a:pt x="1476374" y="0"/>
                </a:moveTo>
                <a:cubicBezTo>
                  <a:pt x="2291753" y="0"/>
                  <a:pt x="2952748" y="660995"/>
                  <a:pt x="2952748" y="1476374"/>
                </a:cubicBezTo>
                <a:cubicBezTo>
                  <a:pt x="2952748" y="2291753"/>
                  <a:pt x="2291753" y="2952748"/>
                  <a:pt x="1476374" y="2952748"/>
                </a:cubicBezTo>
                <a:cubicBezTo>
                  <a:pt x="660995" y="2952748"/>
                  <a:pt x="0" y="2291753"/>
                  <a:pt x="0" y="1476374"/>
                </a:cubicBezTo>
                <a:cubicBezTo>
                  <a:pt x="0" y="660995"/>
                  <a:pt x="660995" y="0"/>
                  <a:pt x="14763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B95C10-057C-4318-8E35-14CA6421D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1176" y="4803984"/>
            <a:ext cx="2140824" cy="2054016"/>
            <a:chOff x="10051176" y="4803984"/>
            <a:chExt cx="2140824" cy="20540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BE7134B-D795-425D-A988-E8D6CD66E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3741EC-3B24-4CBF-99F9-F7F4944C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981E0B7-6C4A-4ABD-9E79-2CC68B36BA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2545" y="3175909"/>
            <a:ext cx="3454390" cy="3454390"/>
          </a:xfrm>
          <a:custGeom>
            <a:avLst/>
            <a:gdLst>
              <a:gd name="connsiteX0" fmla="*/ 1727195 w 3454390"/>
              <a:gd name="connsiteY0" fmla="*/ 0 h 3454390"/>
              <a:gd name="connsiteX1" fmla="*/ 3454390 w 3454390"/>
              <a:gd name="connsiteY1" fmla="*/ 1727195 h 3454390"/>
              <a:gd name="connsiteX2" fmla="*/ 1727195 w 3454390"/>
              <a:gd name="connsiteY2" fmla="*/ 3454390 h 3454390"/>
              <a:gd name="connsiteX3" fmla="*/ 0 w 3454390"/>
              <a:gd name="connsiteY3" fmla="*/ 1727195 h 3454390"/>
              <a:gd name="connsiteX4" fmla="*/ 1727195 w 3454390"/>
              <a:gd name="connsiteY4" fmla="*/ 0 h 345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390" h="3454390">
                <a:moveTo>
                  <a:pt x="1727195" y="0"/>
                </a:moveTo>
                <a:cubicBezTo>
                  <a:pt x="2681098" y="0"/>
                  <a:pt x="3454390" y="773292"/>
                  <a:pt x="3454390" y="1727195"/>
                </a:cubicBezTo>
                <a:cubicBezTo>
                  <a:pt x="3454390" y="2681098"/>
                  <a:pt x="2681098" y="3454390"/>
                  <a:pt x="1727195" y="3454390"/>
                </a:cubicBezTo>
                <a:cubicBezTo>
                  <a:pt x="773292" y="3454390"/>
                  <a:pt x="0" y="2681098"/>
                  <a:pt x="0" y="1727195"/>
                </a:cubicBezTo>
                <a:cubicBezTo>
                  <a:pt x="0" y="773292"/>
                  <a:pt x="773292" y="0"/>
                  <a:pt x="17271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179">
            <a:extLst>
              <a:ext uri="{FF2B5EF4-FFF2-40B4-BE49-F238E27FC236}">
                <a16:creationId xmlns:a16="http://schemas.microsoft.com/office/drawing/2014/main" id="{4E9FB417-D03A-4615-A2E4-F1D3EF97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2" name="Slide Number Placeholder 180">
            <a:extLst>
              <a:ext uri="{FF2B5EF4-FFF2-40B4-BE49-F238E27FC236}">
                <a16:creationId xmlns:a16="http://schemas.microsoft.com/office/drawing/2014/main" id="{389AD2FD-902A-43AD-8B8C-AABCC05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49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968B4A-D2FD-4982-8334-0183B81B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3A288F-C28C-4225-9247-AF58A824B944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62DD31-8718-4A1F-966C-96DD1FE1C299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14FAF08-7ED8-4FA5-BD29-1D7472D4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8ABF40-D991-4FCE-943D-B4F291810C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2297" y="786881"/>
            <a:ext cx="4203323" cy="2927350"/>
          </a:xfrm>
        </p:spPr>
        <p:txBody>
          <a:bodyPr>
            <a:normAutofit/>
          </a:bodyPr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199C9F-8FAF-4960-9022-506D5D842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2297" y="3970527"/>
            <a:ext cx="4203323" cy="1647919"/>
          </a:xfrm>
        </p:spPr>
        <p:txBody>
          <a:bodyPr>
            <a:normAutofit/>
          </a:bodyPr>
          <a:lstStyle>
            <a:lvl1pPr marL="0" algn="ctr">
              <a:buNone/>
              <a:defRPr sz="2400" b="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0AAD2801-C4B6-4F9D-8713-2109D15B1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2225" y="1149350"/>
            <a:ext cx="4792663" cy="42275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18" name="Graphic 185">
            <a:extLst>
              <a:ext uri="{FF2B5EF4-FFF2-40B4-BE49-F238E27FC236}">
                <a16:creationId xmlns:a16="http://schemas.microsoft.com/office/drawing/2014/main" id="{93CF5D64-69BB-4E77-ADC8-7D645E7AA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220677" y="556563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9D8F1E-2249-41BC-B8BD-4C8F7824B1B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34381D-9229-4B35-A551-0A2EBC5395D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AAD997-2ABB-43CB-81B3-6508602D44B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77AF2C8-42E5-4E03-B110-57855A3EA4A0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98E12C-BD74-4556-8CE5-24BDB9B9295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16" name="Date Placeholder 8">
            <a:extLst>
              <a:ext uri="{FF2B5EF4-FFF2-40B4-BE49-F238E27FC236}">
                <a16:creationId xmlns:a16="http://schemas.microsoft.com/office/drawing/2014/main" id="{19544747-A258-414B-A18E-FE0D00F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80C9B95E-5D5F-4B79-BBC6-AA8023F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4" name="Slide Number Placeholder 10">
            <a:extLst>
              <a:ext uri="{FF2B5EF4-FFF2-40B4-BE49-F238E27FC236}">
                <a16:creationId xmlns:a16="http://schemas.microsoft.com/office/drawing/2014/main" id="{B5FBBF51-B6B9-4243-98A9-DDFADA0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9C8F0-23CF-43DE-A39C-94B126C6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31836"/>
            <a:ext cx="1861854" cy="717514"/>
            <a:chOff x="0" y="1580033"/>
            <a:chExt cx="1861854" cy="71751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9B7492-8A54-4020-83A1-E2AEE5724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58003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DA5407-EA48-4921-BA3C-71E94101C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1976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C95BD4-4EFC-45C6-B985-229FD300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19255" y="3650586"/>
            <a:ext cx="319941" cy="319941"/>
            <a:chOff x="1126512" y="4357092"/>
            <a:chExt cx="319941" cy="3199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784AD1-E3D1-4566-9041-95AAA1DA8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47C571-802C-479F-B289-5F5D178E9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41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0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7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6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E304D-9597-4A64-B4B8-27E2CF8EF19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0EF18-F030-4A55-B640-10C1834CC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8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337/dci23-0062" TargetMode="External"/><Relationship Id="rId3" Type="http://schemas.openxmlformats.org/officeDocument/2006/relationships/hyperlink" Target="https://doi.org/10.2337/dc24-S003" TargetMode="External"/><Relationship Id="rId7" Type="http://schemas.openxmlformats.org/officeDocument/2006/relationships/hyperlink" Target="https://doi.org/10.1177/15598276221087624" TargetMode="External"/><Relationship Id="rId12" Type="http://schemas.openxmlformats.org/officeDocument/2006/relationships/image" Target="../media/image24.jpg"/><Relationship Id="rId2" Type="http://schemas.openxmlformats.org/officeDocument/2006/relationships/hyperlink" Target="https://doi.org/10.2337/diacare.25.2007.S28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oi.org/10.2337/dci21-0034" TargetMode="External"/><Relationship Id="rId11" Type="http://schemas.openxmlformats.org/officeDocument/2006/relationships/image" Target="../media/image23.jpg"/><Relationship Id="rId5" Type="http://schemas.openxmlformats.org/officeDocument/2006/relationships/hyperlink" Target="https://www.cdc.gov/diabetes/php/data-research/index.html" TargetMode="External"/><Relationship Id="rId10" Type="http://schemas.openxmlformats.org/officeDocument/2006/relationships/hyperlink" Target="https://www.sciencedirect.com/science/article/pii/S1074761321005495" TargetMode="External"/><Relationship Id="rId4" Type="http://schemas.openxmlformats.org/officeDocument/2006/relationships/hyperlink" Target="https://doi.org/10.2337/dc24-S008" TargetMode="External"/><Relationship Id="rId9" Type="http://schemas.openxmlformats.org/officeDocument/2006/relationships/hyperlink" Target="https://doi.org/10.1016/j.immuni.2021.12.01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koytsompolio.gr/gossip/622810/ti-einai-i-glykozyliomeni-aimosfairini-hba1c-kai-ti-deihnei-i-metrisi-tis-ston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 descr="Rainbow of fresh vegetables and fruits">
            <a:extLst>
              <a:ext uri="{FF2B5EF4-FFF2-40B4-BE49-F238E27FC236}">
                <a16:creationId xmlns:a16="http://schemas.microsoft.com/office/drawing/2014/main" id="{A98D565A-3C06-644F-C779-00BB3E3B9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2" b="9109"/>
          <a:stretch/>
        </p:blipFill>
        <p:spPr>
          <a:xfrm rot="5400000">
            <a:off x="5343128" y="1498414"/>
            <a:ext cx="6860273" cy="3858898"/>
          </a:xfrm>
          <a:prstGeom prst="rect">
            <a:avLst/>
          </a:prstGeom>
        </p:spPr>
      </p:pic>
      <p:sp>
        <p:nvSpPr>
          <p:cNvPr id="20" name="Title 79">
            <a:extLst>
              <a:ext uri="{FF2B5EF4-FFF2-40B4-BE49-F238E27FC236}">
                <a16:creationId xmlns:a16="http://schemas.microsoft.com/office/drawing/2014/main" id="{4E73756F-E0ED-6933-7339-82FC83F7C298}"/>
              </a:ext>
            </a:extLst>
          </p:cNvPr>
          <p:cNvSpPr txBox="1">
            <a:spLocks/>
          </p:cNvSpPr>
          <p:nvPr/>
        </p:nvSpPr>
        <p:spPr>
          <a:xfrm>
            <a:off x="1489286" y="804305"/>
            <a:ext cx="4723624" cy="3341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spc="-15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Keeping Healthy with Prediabetes &amp; Diabetes </a:t>
            </a:r>
            <a:endParaRPr lang="en-US" sz="4000" cap="all" spc="-150" dirty="0">
              <a:ea typeface="Source Sans Pro SemiBold" panose="020B0603030403020204" pitchFamily="34" charset="0"/>
            </a:endParaRPr>
          </a:p>
        </p:txBody>
      </p:sp>
      <p:sp>
        <p:nvSpPr>
          <p:cNvPr id="21" name="Subtitle 80">
            <a:extLst>
              <a:ext uri="{FF2B5EF4-FFF2-40B4-BE49-F238E27FC236}">
                <a16:creationId xmlns:a16="http://schemas.microsoft.com/office/drawing/2014/main" id="{61C2D4D2-E04E-CEE5-325A-A19F4678E7DE}"/>
              </a:ext>
            </a:extLst>
          </p:cNvPr>
          <p:cNvSpPr txBox="1">
            <a:spLocks/>
          </p:cNvSpPr>
          <p:nvPr/>
        </p:nvSpPr>
        <p:spPr>
          <a:xfrm>
            <a:off x="2146431" y="3870898"/>
            <a:ext cx="3330341" cy="920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2000" cap="all" dirty="0"/>
          </a:p>
        </p:txBody>
      </p:sp>
    </p:spTree>
    <p:extLst>
      <p:ext uri="{BB962C8B-B14F-4D97-AF65-F5344CB8AC3E}">
        <p14:creationId xmlns:p14="http://schemas.microsoft.com/office/powerpoint/2010/main" val="360549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F07A57-E63A-43C1-8559-98887F3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871" y="358614"/>
            <a:ext cx="4930587" cy="1431000"/>
          </a:xfrm>
        </p:spPr>
        <p:txBody>
          <a:bodyPr>
            <a:normAutofit/>
          </a:bodyPr>
          <a:lstStyle/>
          <a:p>
            <a:r>
              <a:rPr lang="en-US" sz="4000" dirty="0"/>
              <a:t>Nourishing our Bodies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EE572-5A29-49B2-9C8D-5BD11F12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035A7-1152-F1CD-A112-23966EF176F2}"/>
              </a:ext>
            </a:extLst>
          </p:cNvPr>
          <p:cNvSpPr txBox="1"/>
          <p:nvPr/>
        </p:nvSpPr>
        <p:spPr>
          <a:xfrm>
            <a:off x="808499" y="1146866"/>
            <a:ext cx="517095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Food choices make a difference in how we feel everyday.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 Healthy approaches could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Plant 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Intermittent Fasting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Calorie Restriction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Mediterranean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DASH Diet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Other?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91647-9AB9-DB12-D129-DB1E1D4F1F3A}"/>
              </a:ext>
            </a:extLst>
          </p:cNvPr>
          <p:cNvSpPr/>
          <p:nvPr/>
        </p:nvSpPr>
        <p:spPr>
          <a:xfrm>
            <a:off x="8083667" y="172601"/>
            <a:ext cx="1366859" cy="123311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33A5F-46EA-8929-E7CC-0FF5341A42EC}"/>
              </a:ext>
            </a:extLst>
          </p:cNvPr>
          <p:cNvSpPr txBox="1"/>
          <p:nvPr/>
        </p:nvSpPr>
        <p:spPr>
          <a:xfrm>
            <a:off x="8109792" y="537606"/>
            <a:ext cx="136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Whole</a:t>
            </a:r>
          </a:p>
          <a:p>
            <a:pPr algn="ctr"/>
            <a:r>
              <a:rPr lang="en-US" dirty="0"/>
              <a:t>Foods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7CA15D-3EFE-7676-0CF1-2687ED8EFC27}"/>
              </a:ext>
            </a:extLst>
          </p:cNvPr>
          <p:cNvSpPr/>
          <p:nvPr/>
        </p:nvSpPr>
        <p:spPr>
          <a:xfrm>
            <a:off x="9165308" y="540915"/>
            <a:ext cx="1366859" cy="1233111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04741-F4EA-FC38-86E6-0EC9DBCEEBB6}"/>
              </a:ext>
            </a:extLst>
          </p:cNvPr>
          <p:cNvSpPr txBox="1"/>
          <p:nvPr/>
        </p:nvSpPr>
        <p:spPr>
          <a:xfrm>
            <a:off x="9231718" y="870268"/>
            <a:ext cx="136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Plant </a:t>
            </a:r>
          </a:p>
          <a:p>
            <a:pPr algn="ctr"/>
            <a:r>
              <a:rPr lang="en-US" dirty="0"/>
              <a:t>foods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4128C4-D02F-6709-9B90-A03DF5B23493}"/>
              </a:ext>
            </a:extLst>
          </p:cNvPr>
          <p:cNvSpPr/>
          <p:nvPr/>
        </p:nvSpPr>
        <p:spPr>
          <a:xfrm>
            <a:off x="10155143" y="57910"/>
            <a:ext cx="1720540" cy="1462492"/>
          </a:xfrm>
          <a:prstGeom prst="ellipse">
            <a:avLst/>
          </a:prstGeom>
          <a:solidFill>
            <a:schemeClr val="accent1">
              <a:lumMod val="40000"/>
              <a:lumOff val="60000"/>
              <a:alpha val="25098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E90BAC-97A6-4B77-11B0-AE0AFEAF85C5}"/>
              </a:ext>
            </a:extLst>
          </p:cNvPr>
          <p:cNvSpPr txBox="1"/>
          <p:nvPr/>
        </p:nvSpPr>
        <p:spPr>
          <a:xfrm>
            <a:off x="10325447" y="303011"/>
            <a:ext cx="148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Processed Foods</a:t>
            </a:r>
          </a:p>
        </p:txBody>
      </p:sp>
      <p:pic>
        <p:nvPicPr>
          <p:cNvPr id="21" name="Picture 20" descr="Pumpkins and tomatoes">
            <a:extLst>
              <a:ext uri="{FF2B5EF4-FFF2-40B4-BE49-F238E27FC236}">
                <a16:creationId xmlns:a16="http://schemas.microsoft.com/office/drawing/2014/main" id="{32A9C8A7-71D0-7685-9408-1EFFA5BE8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37" y="2334516"/>
            <a:ext cx="4661942" cy="3107961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60686CAC-972A-D71B-7241-54C017D9DE16}"/>
              </a:ext>
            </a:extLst>
          </p:cNvPr>
          <p:cNvSpPr/>
          <p:nvPr/>
        </p:nvSpPr>
        <p:spPr>
          <a:xfrm>
            <a:off x="10499089" y="436009"/>
            <a:ext cx="144179" cy="5098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F36A33F2-E8DD-5522-B181-5E99993A6E04}"/>
              </a:ext>
            </a:extLst>
          </p:cNvPr>
          <p:cNvSpPr/>
          <p:nvPr/>
        </p:nvSpPr>
        <p:spPr>
          <a:xfrm>
            <a:off x="8231778" y="613955"/>
            <a:ext cx="228913" cy="4799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4A49873-A935-5999-84F9-02DB38EFAF6B}"/>
              </a:ext>
            </a:extLst>
          </p:cNvPr>
          <p:cNvSpPr/>
          <p:nvPr/>
        </p:nvSpPr>
        <p:spPr>
          <a:xfrm>
            <a:off x="9408144" y="1014118"/>
            <a:ext cx="228913" cy="47991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5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F07A57-E63A-43C1-8559-98887F3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511014"/>
            <a:ext cx="5558118" cy="1431000"/>
          </a:xfrm>
        </p:spPr>
        <p:txBody>
          <a:bodyPr>
            <a:normAutofit/>
          </a:bodyPr>
          <a:lstStyle/>
          <a:p>
            <a:r>
              <a:rPr lang="en-US" sz="3600" b="1" dirty="0"/>
              <a:t>Activity Recommendations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EE572-5A29-49B2-9C8D-5BD11F12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11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CE7BA-80BC-A819-E5D1-B028A0281C82}"/>
              </a:ext>
            </a:extLst>
          </p:cNvPr>
          <p:cNvSpPr txBox="1"/>
          <p:nvPr/>
        </p:nvSpPr>
        <p:spPr>
          <a:xfrm>
            <a:off x="1512277" y="1395046"/>
            <a:ext cx="9512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Strive for 30 minutes of exercise 5 days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Consider taking a walk post meal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Building muscle helps with fat loss and improves glucose use--incorporate strength training</a:t>
            </a:r>
          </a:p>
        </p:txBody>
      </p:sp>
      <p:pic>
        <p:nvPicPr>
          <p:cNvPr id="7" name="Picture 6" descr="Old man working out">
            <a:extLst>
              <a:ext uri="{FF2B5EF4-FFF2-40B4-BE49-F238E27FC236}">
                <a16:creationId xmlns:a16="http://schemas.microsoft.com/office/drawing/2014/main" id="{A6E901C3-363E-67F7-D948-83825843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6" y="3985627"/>
            <a:ext cx="2967484" cy="1978323"/>
          </a:xfrm>
          <a:prstGeom prst="rect">
            <a:avLst/>
          </a:prstGeom>
        </p:spPr>
      </p:pic>
      <p:pic>
        <p:nvPicPr>
          <p:cNvPr id="11" name="Picture 10" descr="Close-up of woman doing push-ups in gym">
            <a:extLst>
              <a:ext uri="{FF2B5EF4-FFF2-40B4-BE49-F238E27FC236}">
                <a16:creationId xmlns:a16="http://schemas.microsoft.com/office/drawing/2014/main" id="{4FA9055F-8575-7300-C2CB-B9742ED7C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980176"/>
            <a:ext cx="2975661" cy="1983774"/>
          </a:xfrm>
          <a:prstGeom prst="rect">
            <a:avLst/>
          </a:prstGeom>
        </p:spPr>
      </p:pic>
      <p:pic>
        <p:nvPicPr>
          <p:cNvPr id="13" name="Picture 12" descr="Person in jeans and trainers walking on sidewalk, with dog on leash wearing harness">
            <a:extLst>
              <a:ext uri="{FF2B5EF4-FFF2-40B4-BE49-F238E27FC236}">
                <a16:creationId xmlns:a16="http://schemas.microsoft.com/office/drawing/2014/main" id="{E0348DEB-A9BE-A401-1E34-A95DC60C9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26" y="3985626"/>
            <a:ext cx="2967484" cy="19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0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/>
          <a:lstStyle/>
          <a:p>
            <a:r>
              <a:rPr lang="en-US" dirty="0"/>
              <a:t>Exercise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1352" y="1219200"/>
            <a:ext cx="6022849" cy="5446776"/>
          </a:xfrm>
        </p:spPr>
        <p:txBody>
          <a:bodyPr>
            <a:normAutofit/>
          </a:bodyPr>
          <a:lstStyle/>
          <a:p>
            <a:r>
              <a:rPr lang="en-US" dirty="0"/>
              <a:t>Sleep better.</a:t>
            </a:r>
          </a:p>
          <a:p>
            <a:r>
              <a:rPr lang="en-US" dirty="0"/>
              <a:t>Less diabetes kidney disease, retinopathy</a:t>
            </a:r>
          </a:p>
          <a:p>
            <a:r>
              <a:rPr lang="en-US" dirty="0"/>
              <a:t>Improved mood and vitality</a:t>
            </a:r>
          </a:p>
          <a:p>
            <a:r>
              <a:rPr lang="en-US" dirty="0"/>
              <a:t>Improved sexual health</a:t>
            </a:r>
          </a:p>
          <a:p>
            <a:r>
              <a:rPr lang="en-US" dirty="0"/>
              <a:t>Less urinary incontinence</a:t>
            </a:r>
          </a:p>
          <a:p>
            <a:r>
              <a:rPr lang="en-US" dirty="0"/>
              <a:t>Better knee health</a:t>
            </a:r>
          </a:p>
          <a:p>
            <a:r>
              <a:rPr lang="en-US" dirty="0"/>
              <a:t>Less need for medications</a:t>
            </a:r>
          </a:p>
          <a:p>
            <a:r>
              <a:rPr lang="en-US" dirty="0"/>
              <a:t>Decreased health care costs</a:t>
            </a:r>
          </a:p>
          <a:p>
            <a:r>
              <a:rPr lang="en-US" dirty="0"/>
              <a:t>Other?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12" y="1219200"/>
            <a:ext cx="4985940" cy="3324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9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2B85D-0D6E-2157-788E-C73BC5E9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39937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ABC’s of Diabetes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8EA54-BD0F-F087-B018-085D9BBD2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89" y="64008"/>
            <a:ext cx="8559770" cy="59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69EE80-0AF3-9D66-F99C-BA070F194FFD}"/>
              </a:ext>
            </a:extLst>
          </p:cNvPr>
          <p:cNvSpPr txBox="1"/>
          <p:nvPr/>
        </p:nvSpPr>
        <p:spPr>
          <a:xfrm>
            <a:off x="6804837" y="444229"/>
            <a:ext cx="46340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0" dirty="0">
                <a:solidFill>
                  <a:srgbClr val="191919"/>
                </a:solidFill>
                <a:effectLst/>
              </a:rPr>
              <a:t>Use a ‘SMART’ goal structure</a:t>
            </a:r>
          </a:p>
          <a:p>
            <a:pPr algn="l"/>
            <a:r>
              <a:rPr lang="en-US" sz="2200" b="0" i="0" dirty="0">
                <a:solidFill>
                  <a:srgbClr val="373D3F"/>
                </a:solidFill>
                <a:effectLst/>
              </a:rPr>
              <a:t>“The first three key action statements of the guideline call for advocating for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lifestyle management as first-line treatment</a:t>
            </a:r>
            <a:r>
              <a:rPr lang="en-US" sz="2200" b="0" i="0" dirty="0">
                <a:solidFill>
                  <a:srgbClr val="373D3F"/>
                </a:solidFill>
                <a:effectLst/>
              </a:rPr>
              <a:t>, assessing a person’s baseline lifestyle habits with regard to the six pillars of lifestyle medicine, and establishing priorities for lifestyle change that also incorporate the six pillars. Rosenfeld said health care professionals should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use a SMART goal structure </a:t>
            </a:r>
            <a:r>
              <a:rPr lang="en-US" sz="2200" b="0" i="0" dirty="0">
                <a:solidFill>
                  <a:srgbClr val="373D3F"/>
                </a:solidFill>
                <a:effectLst/>
              </a:rPr>
              <a:t>— which stands for Specific, Measurable, Action-oriented, Realistic, Time-sensitive goals — </a:t>
            </a:r>
            <a:r>
              <a:rPr lang="en-US" sz="2200" b="1" i="0" dirty="0">
                <a:solidFill>
                  <a:srgbClr val="373D3F"/>
                </a:solidFill>
                <a:effectLst/>
              </a:rPr>
              <a:t>to support positive lifestyle change.”</a:t>
            </a:r>
          </a:p>
          <a:p>
            <a:pPr algn="l"/>
            <a:r>
              <a:rPr lang="en-US" sz="2200" dirty="0">
                <a:solidFill>
                  <a:srgbClr val="373D3F"/>
                </a:solidFill>
              </a:rPr>
              <a:t>-Person, et al. </a:t>
            </a:r>
            <a:endParaRPr lang="en-US" sz="2200" b="0" i="0" dirty="0">
              <a:solidFill>
                <a:srgbClr val="373D3F"/>
              </a:solidFill>
              <a:effectLst/>
            </a:endParaRPr>
          </a:p>
          <a:p>
            <a:br>
              <a:rPr lang="en-US" sz="2200" dirty="0"/>
            </a:b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A14EE-A6F5-97F0-3C6A-80262619EAD2}"/>
              </a:ext>
            </a:extLst>
          </p:cNvPr>
          <p:cNvSpPr txBox="1"/>
          <p:nvPr/>
        </p:nvSpPr>
        <p:spPr>
          <a:xfrm>
            <a:off x="287347" y="1286257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dirty="0">
                <a:solidFill>
                  <a:srgbClr val="373D3F"/>
                </a:solidFill>
                <a:effectLst/>
                <a:latin typeface="Merriweather" pitchFamily="2" charset="77"/>
              </a:rPr>
              <a:t>American College of Lifestyle Medicine are working on new guidelines </a:t>
            </a:r>
            <a:r>
              <a:rPr lang="en-US" b="1" dirty="0">
                <a:solidFill>
                  <a:srgbClr val="373D3F"/>
                </a:solidFill>
                <a:latin typeface="Merriweather" pitchFamily="2" charset="77"/>
              </a:rPr>
              <a:t>that focus on </a:t>
            </a:r>
            <a:r>
              <a:rPr lang="en-US" b="1" i="0" u="none" strike="noStrike" dirty="0">
                <a:solidFill>
                  <a:srgbClr val="373D3F"/>
                </a:solidFill>
                <a:effectLst/>
                <a:latin typeface="Merriweather" pitchFamily="2" charset="77"/>
              </a:rPr>
              <a:t>lifestyle treatments for people with type 2 diabetes and prediabetes.</a:t>
            </a:r>
          </a:p>
        </p:txBody>
      </p:sp>
      <p:pic>
        <p:nvPicPr>
          <p:cNvPr id="12" name="Picture 11" descr="People riding bikes across bridge">
            <a:extLst>
              <a:ext uri="{FF2B5EF4-FFF2-40B4-BE49-F238E27FC236}">
                <a16:creationId xmlns:a16="http://schemas.microsoft.com/office/drawing/2014/main" id="{5F1DEECC-0078-AA70-305C-77E7C13FB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615062"/>
            <a:ext cx="4136601" cy="27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7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o Create SMART Business Goals | Cultivate Advisors">
            <a:extLst>
              <a:ext uri="{FF2B5EF4-FFF2-40B4-BE49-F238E27FC236}">
                <a16:creationId xmlns:a16="http://schemas.microsoft.com/office/drawing/2014/main" id="{8B354CBC-C74E-F7AD-8685-4254ABF0AB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519906"/>
            <a:ext cx="9753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8DED4-6186-B4E9-FDF2-76CDC01A255F}"/>
              </a:ext>
            </a:extLst>
          </p:cNvPr>
          <p:cNvSpPr txBox="1"/>
          <p:nvPr/>
        </p:nvSpPr>
        <p:spPr>
          <a:xfrm>
            <a:off x="1268991" y="4596606"/>
            <a:ext cx="9518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 encourage each person here, including myself and other presenters, to write down a SMART goal to work on for the remainder of November.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Remember to evaluate your progress at the end of the month and set new goals for December! </a:t>
            </a:r>
          </a:p>
        </p:txBody>
      </p:sp>
    </p:spTree>
    <p:extLst>
      <p:ext uri="{BB962C8B-B14F-4D97-AF65-F5344CB8AC3E}">
        <p14:creationId xmlns:p14="http://schemas.microsoft.com/office/powerpoint/2010/main" val="269725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stract close-up flower background">
            <a:extLst>
              <a:ext uri="{FF2B5EF4-FFF2-40B4-BE49-F238E27FC236}">
                <a16:creationId xmlns:a16="http://schemas.microsoft.com/office/drawing/2014/main" id="{EC832165-E3D3-7BDC-20EC-0563747F1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5" b="4582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ln w="28575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DB8235-1304-4172-AC66-0D702AEC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8" y="810623"/>
            <a:ext cx="5083601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Small</a:t>
            </a:r>
            <a:r>
              <a:rPr lang="en-US" sz="29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 Changes can make a </a:t>
            </a:r>
            <a:r>
              <a:rPr lang="en-US" sz="32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BIG</a:t>
            </a:r>
            <a:r>
              <a:rPr lang="en-US" sz="2900" b="1" cap="all" spc="1500" dirty="0">
                <a:latin typeface="Bangla MN" pitchFamily="2" charset="0"/>
                <a:ea typeface="Source Sans Pro SemiBold" panose="020B0603030403020204" pitchFamily="34" charset="0"/>
                <a:cs typeface="Bangla MN" pitchFamily="2" charset="0"/>
              </a:rPr>
              <a:t> difference!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5EA792F7-1D9E-4C7E-A103-E8EDFDC2691E}" type="slidenum">
              <a:rPr lang="en-US" noProof="0">
                <a:solidFill>
                  <a:srgbClr val="FFFFFF"/>
                </a:solidFill>
              </a:rPr>
              <a:pPr lvl="0">
                <a:spcAft>
                  <a:spcPts val="600"/>
                </a:spcAft>
              </a:pPr>
              <a:t>16</a:t>
            </a:fld>
            <a:endParaRPr lang="en-US" noProof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55D2-B896-1900-2916-085D0346C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136525"/>
            <a:ext cx="3863749" cy="821847"/>
          </a:xfrm>
        </p:spPr>
        <p:txBody>
          <a:bodyPr/>
          <a:lstStyle/>
          <a:p>
            <a:r>
              <a:rPr lang="en-US" dirty="0"/>
              <a:t>Resources: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6D636-3548-695D-27C7-89562EC5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1" y="958372"/>
            <a:ext cx="7368949" cy="478419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+mj-lt"/>
              <a:buAutoNum type="arabicPeriod"/>
            </a:pPr>
            <a:endParaRPr lang="en-US" sz="8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American Diabetes Association; Implications of the United Kingdom Prospective Diabetes Study. </a:t>
            </a:r>
            <a:r>
              <a:rPr lang="en-US" sz="1200" b="0" i="1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1 January 2002; 25 (suppl_1): s28–s32.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2"/>
              </a:rPr>
              <a:t>https://doi.org/10.2337/diacare.25.2007.S28</a:t>
            </a:r>
            <a:endParaRPr lang="en-US" sz="12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American Diabetes Association Professional Practice Committee; 3. Prevention or Delay of Diabetes and Associated Comorbidities: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Standards of Care in Diabetes—2024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January 2024; 47 (Supplement_1): S43–S51.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3"/>
              </a:rPr>
              <a:t>https://doi.org/10.2337/dc24-S003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American Diabetes Association Professional Practice Committee; 8. Obesity and Weight Management for the Prevention and Treatment of Type 2 Diabetes: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Standards of Care in Diabetes–2024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January 2024; 47 (Supplement_1): S145–S157.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4"/>
              </a:rPr>
              <a:t>https://doi.org/10.2337/dc24-S008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1C1D1F"/>
                </a:solidFill>
                <a:effectLst/>
                <a:latin typeface="Nunito" pitchFamily="2" charset="77"/>
              </a:rPr>
              <a:t>Centers for Disease Control and Prevention. National Diabetes Statistics Report website. </a:t>
            </a:r>
            <a:r>
              <a:rPr lang="en-US" sz="1200" b="0" i="0" u="sng" dirty="0">
                <a:solidFill>
                  <a:srgbClr val="1C1D1F"/>
                </a:solidFill>
                <a:effectLst/>
                <a:latin typeface="Nunito" pitchFamily="2" charset="77"/>
                <a:hlinkClick r:id="rId5"/>
              </a:rPr>
              <a:t>https://www.cdc.gov/diabetes/php/data-research/index.html</a:t>
            </a:r>
            <a:r>
              <a:rPr lang="en-US" sz="1200" b="0" i="0" dirty="0">
                <a:solidFill>
                  <a:srgbClr val="1C1D1F"/>
                </a:solidFill>
                <a:effectLst/>
                <a:latin typeface="Nunito" pitchFamily="2" charset="77"/>
              </a:rPr>
              <a:t> Accessed [date].</a:t>
            </a:r>
            <a:endParaRPr lang="en-US" sz="1200" dirty="0">
              <a:solidFill>
                <a:srgbClr val="38363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Coelho M, Oliveira T, Fernandes R. Biochemistry of adipose tissue: an endocrine organ. Arch Med Sci. 2013 Apr 20;9(2):191-200. </a:t>
            </a:r>
            <a:r>
              <a:rPr lang="en-US" sz="12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: 10.5114/aoms.2013.33181. </a:t>
            </a:r>
            <a:r>
              <a:rPr lang="en-US" sz="12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 2013 Feb 10. PMID: 23671428; PMCID: PMC3648822.</a:t>
            </a:r>
            <a:endParaRPr lang="en-US" sz="1200" b="0" i="0" dirty="0">
              <a:solidFill>
                <a:srgbClr val="383636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83636"/>
                </a:solidFill>
                <a:effectLst/>
              </a:rPr>
              <a:t>Matthew C. Riddle, William T.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Cefalu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, Philip H. Evans, 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Hertzel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 C. Gerstein, Michael A.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Nauck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, William K. Oh, Amy E. Rothberg, 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Carel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 W. le Roux, Francesco Rubino, Philip Schauer, Roy Taylor, Douglas </a:t>
            </a:r>
            <a:r>
              <a:rPr lang="en-US" sz="1200" b="0" i="0" dirty="0" err="1">
                <a:solidFill>
                  <a:srgbClr val="383636"/>
                </a:solidFill>
                <a:effectLst/>
              </a:rPr>
              <a:t>Twenefour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; Consensus Report: Definition and Interpretation of Remission in Type 2 Diabetes. </a:t>
            </a:r>
            <a:r>
              <a:rPr lang="en-US" sz="1200" b="0" i="1" dirty="0">
                <a:solidFill>
                  <a:srgbClr val="383636"/>
                </a:solidFill>
                <a:effectLst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</a:rPr>
              <a:t> 1 October 2021; 44 (10): 2438–2444.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linkClick r:id="rId6"/>
              </a:rPr>
              <a:t>https://doi.org/10.2337/dci21-0034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Person, Schaffer, R., &amp; Schaffer is a medical journalist and editor. She received her BA in English and Journalism from Rowan University.  &amp;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nbsp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; Schaffer has been in medical publishing since 2015. She is currently Executive Editor for Healio Women’s Health &amp;amp; OB/GYN. She has, including cardiology. (2024, October 29). 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</a:rPr>
              <a:t>“this is the Foundation”: New guideline emphasizes lifestyle-first approach to diabetes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. Healio. https://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www.healio.com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/news/endocrinology/20241029/this-is-the-foundation-new-guideline-emphasizes-lifestylefirst-approach-to-diabetes?utm_source=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selligent&amp;utm_medium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=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email&amp;utm_campaign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=news </a:t>
            </a:r>
            <a:endParaRPr lang="en-US" sz="1200" b="0" i="0" u="none" strike="noStrike" dirty="0">
              <a:solidFill>
                <a:srgbClr val="0F5DB9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</a:rPr>
              <a:t>Rosenfeld RM, Kelly JH, Agarwal M, et al. Dietary Interventions to Treat Type 2 Diabetes in Adults with a Goal of Remission: An Expert Consensus Statement from the American College of Lifestyle Medicine. </a:t>
            </a:r>
            <a:r>
              <a:rPr lang="en-US" sz="1200" b="0" i="1" dirty="0">
                <a:solidFill>
                  <a:srgbClr val="333333"/>
                </a:solidFill>
                <a:effectLst/>
              </a:rPr>
              <a:t>American Journal of Lifestyle Medicine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. 2022;16(3):342-362. doi:</a:t>
            </a:r>
            <a:r>
              <a:rPr lang="en-US" sz="1200" b="0" i="0" u="sng" dirty="0">
                <a:solidFill>
                  <a:srgbClr val="006ACC"/>
                </a:solidFill>
                <a:effectLst/>
                <a:hlinkClick r:id="rId7"/>
              </a:rPr>
              <a:t>10.1177/15598276221087624</a:t>
            </a:r>
            <a:endParaRPr lang="en-US" sz="1200" b="0" i="0" u="sng" dirty="0">
              <a:solidFill>
                <a:srgbClr val="006ACC"/>
              </a:solidFill>
              <a:effectLst/>
            </a:endParaRPr>
          </a:p>
          <a:p>
            <a:pPr marL="349250" indent="-341313" algn="l">
              <a:lnSpc>
                <a:spcPct val="100000"/>
              </a:lnSpc>
              <a:buFont typeface="+mj-lt"/>
              <a:buAutoNum type="arabicPeriod"/>
            </a:pPr>
            <a:r>
              <a:rPr lang="en-US" sz="1200" b="0" i="0" dirty="0" err="1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Shahrad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Taheri; Type 2 Diabetes Remission: A New Mission in Diabetes Care. </a:t>
            </a:r>
            <a:r>
              <a:rPr lang="en-US" sz="1200" b="0" i="1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Diabetes Care</a:t>
            </a:r>
            <a:r>
              <a:rPr lang="en-US" sz="1200" b="0" i="0" dirty="0">
                <a:solidFill>
                  <a:srgbClr val="38363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 2 January 2024; 47 (1): 47–49. </a:t>
            </a:r>
            <a:r>
              <a:rPr lang="en-US" sz="1200" b="0" i="0" u="none" strike="noStrike" dirty="0">
                <a:solidFill>
                  <a:srgbClr val="0F5DB9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8"/>
              </a:rPr>
              <a:t>https://doi.org/10.2337/dci23-0062</a:t>
            </a:r>
            <a:endParaRPr lang="en-US" sz="1200" b="0" i="0" dirty="0">
              <a:solidFill>
                <a:srgbClr val="222222"/>
              </a:solidFill>
              <a:effectLst/>
              <a:highlight>
                <a:srgbClr val="FFFFFF"/>
              </a:highlight>
            </a:endParaRPr>
          </a:p>
          <a:p>
            <a:pPr marL="349250" indent="-341313" algn="l">
              <a:lnSpc>
                <a:spcPct val="100000"/>
              </a:lnSpc>
              <a:buFont typeface="+mj-lt"/>
              <a:buAutoNum type="arabicPeriod"/>
            </a:pP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Theresa V. Rohm, Daniel T. Meier, Jerrold M.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Olefsky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, Marc Y. Donath,  Inflammation in obesity, diabetes, and related disorders, Immunity, Volume 55, Issue 1, 2022, Pages 31-55, ISSN    1074-7613, </a:t>
            </a:r>
            <a:r>
              <a:rPr lang="en-US" sz="1200" b="0" i="0" dirty="0">
                <a:solidFill>
                  <a:srgbClr val="1155CC"/>
                </a:solidFill>
                <a:effectLst/>
                <a:highlight>
                  <a:srgbClr val="FFFFFF"/>
                </a:highlight>
                <a:hlinkClick r:id="rId9"/>
              </a:rPr>
              <a:t>https://doi.org/10.1016/j.immuni.2021.12.013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. (</a:t>
            </a:r>
            <a:r>
              <a:rPr lang="en-US" sz="1200" b="0" i="0" dirty="0">
                <a:solidFill>
                  <a:srgbClr val="1155CC"/>
                </a:solidFill>
                <a:effectLst/>
                <a:highlight>
                  <a:srgbClr val="FFFFFF"/>
                </a:highlight>
                <a:hlinkClick r:id="rId10"/>
              </a:rPr>
              <a:t>https://www.sciencedirect.com/science/article/pii/S1074761321005495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)</a:t>
            </a:r>
          </a:p>
          <a:p>
            <a:pPr marL="349250" indent="-341313">
              <a:lnSpc>
                <a:spcPct val="100000"/>
              </a:lnSpc>
              <a:buFont typeface="+mj-lt"/>
              <a:buAutoNum type="arabicPeriod"/>
            </a:pPr>
            <a:r>
              <a:rPr lang="en-US" sz="1200" i="1" dirty="0">
                <a:effectLst/>
              </a:rPr>
              <a:t>Type 2 diabetes</a:t>
            </a:r>
            <a:r>
              <a:rPr lang="en-US" sz="1200" dirty="0">
                <a:effectLst/>
              </a:rPr>
              <a:t>. UCLA Health. (n.d.). https://www.uclahealth.org/medical-services/endocrinology/diabetes/type-2-diabetes </a:t>
            </a:r>
            <a:endParaRPr lang="en-US" sz="1200" dirty="0">
              <a:solidFill>
                <a:srgbClr val="0F5DB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</p:txBody>
      </p:sp>
      <p:pic>
        <p:nvPicPr>
          <p:cNvPr id="12" name="Picture Placeholder 11" descr="Coffee and bread outdoors">
            <a:extLst>
              <a:ext uri="{FF2B5EF4-FFF2-40B4-BE49-F238E27FC236}">
                <a16:creationId xmlns:a16="http://schemas.microsoft.com/office/drawing/2014/main" id="{C9F8C567-0FC8-5B40-88FA-722DA8DB4E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1"/>
          <a:srcRect l="16667" r="16667"/>
          <a:stretch>
            <a:fillRect/>
          </a:stretch>
        </p:blipFill>
        <p:spPr>
          <a:xfrm>
            <a:off x="9492695" y="1490960"/>
            <a:ext cx="2440807" cy="2440807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F5129-7DE9-CAB5-A8EC-43B7D5C7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pic>
        <p:nvPicPr>
          <p:cNvPr id="14" name="Picture 13" descr="Halftone illustration of ocean sunset">
            <a:extLst>
              <a:ext uri="{FF2B5EF4-FFF2-40B4-BE49-F238E27FC236}">
                <a16:creationId xmlns:a16="http://schemas.microsoft.com/office/drawing/2014/main" id="{51D9B13D-F358-5BBD-2BA6-EF939B5CD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04" y="5742571"/>
            <a:ext cx="11457992" cy="4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B17EDBE-4FB7-472F-B26B-EB9ECD77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75E95A-A6B3-43C7-A552-1EAFCCA0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know risk factors for type 2 diabetes.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understand diabetes management strategies.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learn the ABCs of Diabetes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To set one SMART goal for the Holidays.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365" name="Picture Placeholder 364" descr="Close-up of four whole and one cut fresh figs and fig leaves on table">
            <a:extLst>
              <a:ext uri="{FF2B5EF4-FFF2-40B4-BE49-F238E27FC236}">
                <a16:creationId xmlns:a16="http://schemas.microsoft.com/office/drawing/2014/main" id="{5D035A4A-01E8-44C3-9E7B-2F3ACBCD93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21" b="2521"/>
          <a:stretch/>
        </p:blipFill>
        <p:spPr>
          <a:xfrm>
            <a:off x="7437772" y="39924"/>
            <a:ext cx="4847125" cy="3452683"/>
          </a:xfrm>
        </p:spPr>
      </p:pic>
      <p:pic>
        <p:nvPicPr>
          <p:cNvPr id="11" name="Picture Placeholder 10" descr="Person running across leaf littered surface">
            <a:extLst>
              <a:ext uri="{FF2B5EF4-FFF2-40B4-BE49-F238E27FC236}">
                <a16:creationId xmlns:a16="http://schemas.microsoft.com/office/drawing/2014/main" id="{D4A20C46-A075-4415-A172-F3722C0ADE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138" r="3138"/>
          <a:stretch/>
        </p:blipFill>
        <p:spPr>
          <a:xfrm>
            <a:off x="7437773" y="3087432"/>
            <a:ext cx="4847124" cy="3452682"/>
          </a:xfr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1D601DD-761A-4959-A37B-1321EE2DF9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6/11/24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27CAEE-862D-4FE1-99F2-7027499202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0C57E-371C-C84E-7E3F-51D5B79A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Type 2 Diabetes Risk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07719-3E84-2886-8206-6D04DD2E690F}"/>
              </a:ext>
            </a:extLst>
          </p:cNvPr>
          <p:cNvSpPr txBox="1"/>
          <p:nvPr/>
        </p:nvSpPr>
        <p:spPr>
          <a:xfrm>
            <a:off x="4554856" y="1144874"/>
            <a:ext cx="7886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Carrying extra weight, especially around the abdomen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Age, especially &gt;45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Family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Minority ethnicity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Poor diet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Insufficient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Socioeconomic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blood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History of prediabetes or gestational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Having non-alcoholic fatty liver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628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6393E32-DC67-A197-47E8-C87E765E5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62" y="216074"/>
            <a:ext cx="6425851" cy="64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36">
            <a:extLst>
              <a:ext uri="{FF2B5EF4-FFF2-40B4-BE49-F238E27FC236}">
                <a16:creationId xmlns:a16="http://schemas.microsoft.com/office/drawing/2014/main" id="{F5461EA8-2370-E122-7B00-1A49CAAD78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146" r="13146"/>
          <a:stretch/>
        </p:blipFill>
        <p:spPr>
          <a:xfrm>
            <a:off x="471488" y="3593976"/>
            <a:ext cx="2934166" cy="2655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E6D792-4D92-4513-1753-F342CD8249BA}"/>
              </a:ext>
            </a:extLst>
          </p:cNvPr>
          <p:cNvSpPr txBox="1"/>
          <p:nvPr/>
        </p:nvSpPr>
        <p:spPr>
          <a:xfrm>
            <a:off x="1701356" y="6334148"/>
            <a:ext cx="18734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hlinkClick r:id="rId4" tooltip="http://www.koytsompolio.gr/gossip/622810/ti-einai-i-glykozyliomeni-aimosfairini-hba1c-kai-ti-deihnei-i-metrisi-tis-s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 by Unknown Author is licensed under 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8F8B06C0-EA1E-D9C9-9551-B5E92957F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455" y="216074"/>
            <a:ext cx="2931031" cy="2931037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1C074F75-2850-045D-1AE4-82482681F15F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5A769BF-6CFE-5E12-B9E1-B6D1C67F772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B5AB775-4A7B-1FE8-493F-E1913576C721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905F3CB4-2DDF-0A49-6906-106396278420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E6DFDE4A-DD97-AB10-8020-E79A4A59231D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DE0C9E0-00BB-03EE-5796-DF7D505B833A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EFC977E-8C50-4E1A-B517-B5EB7CF5B2E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13CB813B-759A-AF24-E67D-3C66F47B0DE4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D20E8769-39A9-6F76-A773-F1A807AF3210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F9FA8BF7-D38E-F107-0021-B3F15E737D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2287980C-AFB7-F623-463B-88858DF33B35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C099A52C-14A2-9F3B-298B-D9971DEF1E3B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D65C32AE-1C8A-C94D-C84C-02135D65EEFE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F886A7-8A35-28A7-3709-5E9AAE696543}"/>
              </a:ext>
            </a:extLst>
          </p:cNvPr>
          <p:cNvSpPr txBox="1"/>
          <p:nvPr/>
        </p:nvSpPr>
        <p:spPr>
          <a:xfrm>
            <a:off x="5686422" y="6641315"/>
            <a:ext cx="6097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www.cdc.gov</a:t>
            </a:r>
            <a:r>
              <a:rPr lang="en-US" sz="800" dirty="0"/>
              <a:t>/diabetes/images/basics/CDC_Diabetes_Social_Ad_Concept_A2_Facebook.png</a:t>
            </a:r>
          </a:p>
        </p:txBody>
      </p:sp>
    </p:spTree>
    <p:extLst>
      <p:ext uri="{BB962C8B-B14F-4D97-AF65-F5344CB8AC3E}">
        <p14:creationId xmlns:p14="http://schemas.microsoft.com/office/powerpoint/2010/main" val="362688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478A5-90BC-F932-299E-7E74803E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11" y="133665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The Stats: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84" name="Rectangle 308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5" name="Rectangle 308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E6DD-B906-8C02-B6E8-9DAB98BAA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72" y="1297233"/>
            <a:ext cx="4559425" cy="5560767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Diabetes Total:</a:t>
            </a:r>
            <a:r>
              <a:rPr lang="en-US" sz="2200" b="0" i="0" dirty="0">
                <a:effectLst/>
              </a:rPr>
              <a:t> 11.6% of the U.S. population</a:t>
            </a:r>
            <a:endParaRPr lang="en-US" sz="2200" dirty="0"/>
          </a:p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Undiagnosed:</a:t>
            </a:r>
            <a:r>
              <a:rPr lang="en-US" sz="2200" b="0" i="0" dirty="0">
                <a:effectLst/>
              </a:rPr>
              <a:t> 22.8% of adults with diabetes are undiagnosed</a:t>
            </a:r>
            <a:endParaRPr lang="en-US" sz="2200" dirty="0"/>
          </a:p>
          <a:p>
            <a:pPr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Prediabetes Total:</a:t>
            </a:r>
            <a:r>
              <a:rPr lang="en-US" sz="2200" b="0" i="0" dirty="0">
                <a:effectLst/>
              </a:rPr>
              <a:t> 38.0% of the adult U.S. population</a:t>
            </a:r>
          </a:p>
          <a:p>
            <a:pPr marL="0" marR="0" indent="-2286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Among U.S. adults aged 18 + with diabetes: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89.8% were overweight or had obesity (BMI &gt; 24) 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80.6% had a systolic blood pressure of 130 mmHg or higher or diastolic blood pressure of 80 mmHg or higher or were on prescription medication for their high blood pressure</a:t>
            </a:r>
          </a:p>
          <a:p>
            <a:pPr lvl="1">
              <a:lnSpc>
                <a:spcPct val="120000"/>
              </a:lnSpc>
            </a:pPr>
            <a:r>
              <a:rPr lang="en-US" sz="2200" b="0" i="0" dirty="0">
                <a:effectLst/>
              </a:rPr>
              <a:t>39.5% had a non-HDL level of 130 mg/dL or higher</a:t>
            </a:r>
          </a:p>
          <a:p>
            <a:pPr marL="742950" lvl="1">
              <a:lnSpc>
                <a:spcPct val="120000"/>
              </a:lnSpc>
              <a:spcAft>
                <a:spcPts val="0"/>
              </a:spcAft>
            </a:pPr>
            <a:endParaRPr lang="en-US" sz="2200" b="0" i="0" dirty="0">
              <a:effectLst/>
            </a:endParaRPr>
          </a:p>
          <a:p>
            <a:pPr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New cases:</a:t>
            </a:r>
            <a:r>
              <a:rPr lang="en-US" sz="2200" b="0" i="0" dirty="0">
                <a:effectLst/>
              </a:rPr>
              <a:t> 1.2 million Americans are diagnosed with diabetes every year.</a:t>
            </a:r>
          </a:p>
          <a:p>
            <a:pPr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700" b="0" i="0" dirty="0">
              <a:effectLst/>
            </a:endParaRPr>
          </a:p>
          <a:p>
            <a:pPr marR="0">
              <a:lnSpc>
                <a:spcPct val="90000"/>
              </a:lnSpc>
            </a:pPr>
            <a:endParaRPr lang="en-US" sz="1400" b="0" i="0" dirty="0">
              <a:effectLst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B1E79CB-C025-C6C0-5975-AD697C2C6D8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6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69D725-9DED-EDC0-7AC7-822DBBBD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Glucose uptake with and without Type 2 Diabetes: </a:t>
            </a:r>
          </a:p>
        </p:txBody>
      </p:sp>
      <p:pic>
        <p:nvPicPr>
          <p:cNvPr id="7" name="Content Placeholder 6" descr="A diagram of insulin cells&#10;&#10;Description automatically generated">
            <a:extLst>
              <a:ext uri="{FF2B5EF4-FFF2-40B4-BE49-F238E27FC236}">
                <a16:creationId xmlns:a16="http://schemas.microsoft.com/office/drawing/2014/main" id="{5AF49473-172A-0603-3C4D-06D19A4A3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6555"/>
            <a:ext cx="5181600" cy="3283688"/>
          </a:xfrm>
        </p:spPr>
      </p:pic>
      <p:pic>
        <p:nvPicPr>
          <p:cNvPr id="26" name="Content Placeholder 25" descr="A diagram of blood vessels&#10;&#10;Description automatically generated">
            <a:extLst>
              <a:ext uri="{FF2B5EF4-FFF2-40B4-BE49-F238E27FC236}">
                <a16:creationId xmlns:a16="http://schemas.microsoft.com/office/drawing/2014/main" id="{0AA2D860-B709-45C7-0001-5B0984C22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44267"/>
            <a:ext cx="5181600" cy="3408264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3073A2-8BCF-7820-F5C5-ACA72A9FC27E}"/>
              </a:ext>
            </a:extLst>
          </p:cNvPr>
          <p:cNvSpPr txBox="1"/>
          <p:nvPr/>
        </p:nvSpPr>
        <p:spPr>
          <a:xfrm>
            <a:off x="6262577" y="6627167"/>
            <a:ext cx="659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Images:  2000-2023 The StayWell Company, LLC. &amp; https://www.uclahealth.org/medical-services/endocrinology/diabetes/type-2-diabetes</a:t>
            </a:r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120FDF-1E20-82E0-E89E-2594445876E2}"/>
              </a:ext>
            </a:extLst>
          </p:cNvPr>
          <p:cNvSpPr txBox="1"/>
          <p:nvPr/>
        </p:nvSpPr>
        <p:spPr>
          <a:xfrm>
            <a:off x="958703" y="5643138"/>
            <a:ext cx="10395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Note that in type 1 diabetes, an autoimmune disease, results in lack of insulin production.</a:t>
            </a:r>
          </a:p>
        </p:txBody>
      </p:sp>
    </p:spTree>
    <p:extLst>
      <p:ext uri="{BB962C8B-B14F-4D97-AF65-F5344CB8AC3E}">
        <p14:creationId xmlns:p14="http://schemas.microsoft.com/office/powerpoint/2010/main" val="60132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C84775-97AD-427D-88E8-31BFF8D1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94" y="361913"/>
            <a:ext cx="9745883" cy="1124949"/>
          </a:xfrm>
        </p:spPr>
        <p:txBody>
          <a:bodyPr/>
          <a:lstStyle/>
          <a:p>
            <a:r>
              <a:rPr lang="en-US" dirty="0"/>
              <a:t>Progressive Nature of Type 2 Diabetes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362DCA-E911-4257-9999-C68876AD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967E29-1480-472A-9FC5-C4768A52587C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0DFE8-56EF-598B-2F17-FA97DC830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09" t="38760" r="16898" b="23815"/>
          <a:stretch/>
        </p:blipFill>
        <p:spPr>
          <a:xfrm>
            <a:off x="838199" y="1806521"/>
            <a:ext cx="6700217" cy="4328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24A8FC-22C8-95FB-5093-6C385010AFBE}"/>
              </a:ext>
            </a:extLst>
          </p:cNvPr>
          <p:cNvGrpSpPr/>
          <p:nvPr/>
        </p:nvGrpSpPr>
        <p:grpSpPr>
          <a:xfrm>
            <a:off x="948018" y="1211242"/>
            <a:ext cx="1965960" cy="496673"/>
            <a:chOff x="508602" y="0"/>
            <a:chExt cx="1965960" cy="4966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6853A4-7409-CC32-6EE5-97450352FA2D}"/>
                </a:ext>
              </a:extLst>
            </p:cNvPr>
            <p:cNvSpPr/>
            <p:nvPr/>
          </p:nvSpPr>
          <p:spPr>
            <a:xfrm rot="16200000">
              <a:off x="1243246" y="-734643"/>
              <a:ext cx="496672" cy="196595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4A0E12-A27D-8C42-E555-BA54940E7E2B}"/>
                </a:ext>
              </a:extLst>
            </p:cNvPr>
            <p:cNvSpPr txBox="1"/>
            <p:nvPr/>
          </p:nvSpPr>
          <p:spPr>
            <a:xfrm rot="21600000">
              <a:off x="508603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BF274D-47C1-9E2C-68CC-D77735ADA050}"/>
              </a:ext>
            </a:extLst>
          </p:cNvPr>
          <p:cNvGrpSpPr/>
          <p:nvPr/>
        </p:nvGrpSpPr>
        <p:grpSpPr>
          <a:xfrm>
            <a:off x="2913978" y="1211242"/>
            <a:ext cx="1965959" cy="496672"/>
            <a:chOff x="2474562" y="0"/>
            <a:chExt cx="1965959" cy="49667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BEF8C1-9B9F-2ADE-70A8-38B3DFAB88B3}"/>
                </a:ext>
              </a:extLst>
            </p:cNvPr>
            <p:cNvSpPr/>
            <p:nvPr/>
          </p:nvSpPr>
          <p:spPr>
            <a:xfrm>
              <a:off x="2474562" y="0"/>
              <a:ext cx="1965959" cy="49667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1731721"/>
                <a:satOff val="-3008"/>
                <a:lumOff val="19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F5DAA8-7509-E9D3-738A-A92205C7523F}"/>
                </a:ext>
              </a:extLst>
            </p:cNvPr>
            <p:cNvSpPr txBox="1"/>
            <p:nvPr/>
          </p:nvSpPr>
          <p:spPr>
            <a:xfrm>
              <a:off x="247456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FCA11-902C-36F2-0AB6-B6E433A848FB}"/>
              </a:ext>
            </a:extLst>
          </p:cNvPr>
          <p:cNvGrpSpPr/>
          <p:nvPr/>
        </p:nvGrpSpPr>
        <p:grpSpPr>
          <a:xfrm>
            <a:off x="4879938" y="1211242"/>
            <a:ext cx="1965959" cy="496672"/>
            <a:chOff x="4440522" y="0"/>
            <a:chExt cx="1965959" cy="4966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D9F529-DFDE-6372-56BE-1862E3905622}"/>
                </a:ext>
              </a:extLst>
            </p:cNvPr>
            <p:cNvSpPr/>
            <p:nvPr/>
          </p:nvSpPr>
          <p:spPr>
            <a:xfrm>
              <a:off x="4440522" y="0"/>
              <a:ext cx="1965959" cy="496672"/>
            </a:xfrm>
            <a:prstGeom prst="rect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3463443"/>
                <a:satOff val="-6016"/>
                <a:lumOff val="3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08DDA4-61FC-8B08-FE8F-2BF4116AF046}"/>
                </a:ext>
              </a:extLst>
            </p:cNvPr>
            <p:cNvSpPr txBox="1"/>
            <p:nvPr/>
          </p:nvSpPr>
          <p:spPr>
            <a:xfrm>
              <a:off x="444052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6503FF-4A81-F4E5-F1C3-B905A2A665F6}"/>
              </a:ext>
            </a:extLst>
          </p:cNvPr>
          <p:cNvGrpSpPr/>
          <p:nvPr/>
        </p:nvGrpSpPr>
        <p:grpSpPr>
          <a:xfrm>
            <a:off x="6845898" y="1211242"/>
            <a:ext cx="1965959" cy="496672"/>
            <a:chOff x="6406482" y="0"/>
            <a:chExt cx="1965959" cy="4966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4FE404-C589-63A3-956A-2CFC61CA2105}"/>
                </a:ext>
              </a:extLst>
            </p:cNvPr>
            <p:cNvSpPr/>
            <p:nvPr/>
          </p:nvSpPr>
          <p:spPr>
            <a:xfrm>
              <a:off x="6406482" y="0"/>
              <a:ext cx="1965959" cy="496672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5195164"/>
                <a:satOff val="-9024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D9470B-F437-73BD-E322-22F62724123B}"/>
                </a:ext>
              </a:extLst>
            </p:cNvPr>
            <p:cNvSpPr txBox="1"/>
            <p:nvPr/>
          </p:nvSpPr>
          <p:spPr>
            <a:xfrm>
              <a:off x="640648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553066-9E3A-75A7-9B32-C41B82AE703A}"/>
              </a:ext>
            </a:extLst>
          </p:cNvPr>
          <p:cNvGrpSpPr/>
          <p:nvPr/>
        </p:nvGrpSpPr>
        <p:grpSpPr>
          <a:xfrm>
            <a:off x="8811857" y="1211242"/>
            <a:ext cx="1965960" cy="496673"/>
            <a:chOff x="8372441" y="0"/>
            <a:chExt cx="1965960" cy="4966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65A3AB-3F2E-41BB-3785-77F658408D26}"/>
                </a:ext>
              </a:extLst>
            </p:cNvPr>
            <p:cNvSpPr/>
            <p:nvPr/>
          </p:nvSpPr>
          <p:spPr>
            <a:xfrm rot="5400000">
              <a:off x="9107085" y="-734643"/>
              <a:ext cx="496672" cy="19659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6926885"/>
                <a:satOff val="-12032"/>
                <a:lumOff val="78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E53832-25E7-A6AD-9751-AE5F85C5EEC2}"/>
                </a:ext>
              </a:extLst>
            </p:cNvPr>
            <p:cNvSpPr txBox="1"/>
            <p:nvPr/>
          </p:nvSpPr>
          <p:spPr>
            <a:xfrm>
              <a:off x="8372442" y="0"/>
              <a:ext cx="1965959" cy="496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677" tIns="0" rIns="34677" bIns="0" numCol="1" spcCol="1270" anchor="ctr" anchorCtr="1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4B4E8-025E-2FDB-E2DB-3A2AE831A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31" t="80253" r="15293" b="6471"/>
          <a:stretch/>
        </p:blipFill>
        <p:spPr>
          <a:xfrm>
            <a:off x="7105570" y="5518411"/>
            <a:ext cx="4370439" cy="8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2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6704-D957-403C-B650-1231F6C98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76" y="2096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How do we get to our best health?</a:t>
            </a:r>
          </a:p>
        </p:txBody>
      </p:sp>
      <p:pic>
        <p:nvPicPr>
          <p:cNvPr id="5" name="Picture 4" descr="Elderly woman riding a bike">
            <a:extLst>
              <a:ext uri="{FF2B5EF4-FFF2-40B4-BE49-F238E27FC236}">
                <a16:creationId xmlns:a16="http://schemas.microsoft.com/office/drawing/2014/main" id="{2CF31B88-02FF-6C0E-4BF5-99AA3D5AE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80744"/>
            <a:ext cx="7162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CD1624-12C6-45A2-BF83-5AC90136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74" y="283768"/>
            <a:ext cx="5710270" cy="811391"/>
          </a:xfrm>
        </p:spPr>
        <p:txBody>
          <a:bodyPr>
            <a:normAutofit fontScale="90000"/>
          </a:bodyPr>
          <a:lstStyle/>
          <a:p>
            <a:r>
              <a:rPr lang="en-US" sz="2000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 </a:t>
            </a:r>
            <a:r>
              <a:rPr lang="en-US" sz="2800" b="1" i="0" dirty="0">
                <a:solidFill>
                  <a:srgbClr val="373D3F"/>
                </a:solidFill>
                <a:effectLst/>
                <a:latin typeface="+mn-lt"/>
              </a:rPr>
              <a:t>Six pillars of active lifestyle intervention:</a:t>
            </a:r>
            <a:br>
              <a:rPr lang="en-US" sz="2800" b="1" i="0" dirty="0">
                <a:solidFill>
                  <a:srgbClr val="373D3F"/>
                </a:solidFill>
                <a:effectLst/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59" name="Picture Placeholder 58" descr="Man using measuring tape">
            <a:extLst>
              <a:ext uri="{FF2B5EF4-FFF2-40B4-BE49-F238E27FC236}">
                <a16:creationId xmlns:a16="http://schemas.microsoft.com/office/drawing/2014/main" id="{FEDEE1A4-7174-4153-B6F5-C500B3C975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29" r="16629"/>
          <a:stretch/>
        </p:blipFill>
        <p:spPr/>
      </p:pic>
      <p:pic>
        <p:nvPicPr>
          <p:cNvPr id="55" name="Picture Placeholder 54" descr="Person preparing to lift barbell">
            <a:extLst>
              <a:ext uri="{FF2B5EF4-FFF2-40B4-BE49-F238E27FC236}">
                <a16:creationId xmlns:a16="http://schemas.microsoft.com/office/drawing/2014/main" id="{771EED1D-F177-4F26-9BF3-74717177BC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622" r="16622"/>
          <a:stretch/>
        </p:blipFill>
        <p:spPr/>
      </p:pic>
      <p:pic>
        <p:nvPicPr>
          <p:cNvPr id="51" name="Picture Placeholder 50" descr="Roast sweet potatoes with avocado">
            <a:extLst>
              <a:ext uri="{FF2B5EF4-FFF2-40B4-BE49-F238E27FC236}">
                <a16:creationId xmlns:a16="http://schemas.microsoft.com/office/drawing/2014/main" id="{24E25DA2-AA49-400A-8535-7267DFF670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7943" r="7943"/>
          <a:stretch/>
        </p:blipFill>
        <p:spPr/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0573956-0AA9-4FDF-8CDA-AC7558A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grpSp>
        <p:nvGrpSpPr>
          <p:cNvPr id="38" name="Graphic 185">
            <a:extLst>
              <a:ext uri="{FF2B5EF4-FFF2-40B4-BE49-F238E27FC236}">
                <a16:creationId xmlns:a16="http://schemas.microsoft.com/office/drawing/2014/main" id="{62ECD7B8-E70F-4597-823C-6C0A5EC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99333" y="5649598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4CB819-B1E4-4C4C-ABCB-151970A9A0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F2A7F6B-452F-4A76-87BA-468BA643B88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957824-0255-4243-A7A5-CE19287C250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067041A-231A-4FC6-ABA0-1B5F8A7315B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4ACB53C-8728-49C6-A574-EFB0416BCD4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11676-D4E2-E2C6-8089-E5A3911D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99" y="983945"/>
            <a:ext cx="6347638" cy="5762841"/>
          </a:xfrm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Nutrition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 —</a:t>
            </a:r>
            <a:r>
              <a:rPr lang="en-US" dirty="0">
                <a:solidFill>
                  <a:srgbClr val="373D3F"/>
                </a:solidFill>
                <a:latin typeface="Merriweather" panose="020F0502020204030204" pitchFamily="34" charset="0"/>
              </a:rPr>
              <a:t>e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vidence supports whole food, plant-predominant eating plan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Physical activity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movement combats the negative effects of sedentary behavior and builds mental health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Stress management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excess stress can lead to anxiety, depression, obesity and immune dysfunction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Sleep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 — inadequate or disordered sleep depresses mood, lowers daytime caloric burn, increases hunger and causes insulin resistance;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Social connectedness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positive relationships enhance mental, physical and emotional health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Avoiding risky substances </a:t>
            </a:r>
            <a:r>
              <a:rPr lang="en-US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— avoidance reduces risk for chronic diseases and death.</a:t>
            </a:r>
            <a:r>
              <a:rPr lang="en-US" dirty="0">
                <a:solidFill>
                  <a:srgbClr val="373D3F"/>
                </a:solidFill>
                <a:latin typeface="Merriweather" panose="020F0502020204030204" pitchFamily="34" charset="0"/>
              </a:rPr>
              <a:t>    </a:t>
            </a:r>
            <a:r>
              <a:rPr lang="en-US" sz="1600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-Pe</a:t>
            </a:r>
            <a:r>
              <a:rPr lang="en-US" sz="1400" b="0" i="0" dirty="0">
                <a:solidFill>
                  <a:srgbClr val="373D3F"/>
                </a:solidFill>
                <a:effectLst/>
                <a:latin typeface="Merriweather" panose="020F0502020204030204" pitchFamily="34" charset="0"/>
              </a:rPr>
              <a:t>rson, et al</a:t>
            </a:r>
          </a:p>
        </p:txBody>
      </p:sp>
    </p:spTree>
    <p:extLst>
      <p:ext uri="{BB962C8B-B14F-4D97-AF65-F5344CB8AC3E}">
        <p14:creationId xmlns:p14="http://schemas.microsoft.com/office/powerpoint/2010/main" val="1934099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2013 - 2022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49760</TotalTime>
  <Words>1338</Words>
  <Application>Microsoft Office PowerPoint</Application>
  <PresentationFormat>Widescreen</PresentationFormat>
  <Paragraphs>114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Bangla MN</vt:lpstr>
      <vt:lpstr>Calibri</vt:lpstr>
      <vt:lpstr>Calibri Light</vt:lpstr>
      <vt:lpstr>Helvetica Neue</vt:lpstr>
      <vt:lpstr>Merriweather</vt:lpstr>
      <vt:lpstr>Nunito</vt:lpstr>
      <vt:lpstr>Roboto</vt:lpstr>
      <vt:lpstr>Source Sans Pro</vt:lpstr>
      <vt:lpstr>Source Sans Pro SemiBold</vt:lpstr>
      <vt:lpstr>Office 2013 - 2022 Theme</vt:lpstr>
      <vt:lpstr>PowerPoint Presentation</vt:lpstr>
      <vt:lpstr>Goals</vt:lpstr>
      <vt:lpstr>Type 2 Diabetes Risk Factors</vt:lpstr>
      <vt:lpstr>PowerPoint Presentation</vt:lpstr>
      <vt:lpstr>The Stats:</vt:lpstr>
      <vt:lpstr>Glucose uptake with and without Type 2 Diabetes: </vt:lpstr>
      <vt:lpstr>Progressive Nature of Type 2 Diabetes</vt:lpstr>
      <vt:lpstr>How do we get to our best health?</vt:lpstr>
      <vt:lpstr> Six pillars of active lifestyle intervention: </vt:lpstr>
      <vt:lpstr>Nourishing our Bodies</vt:lpstr>
      <vt:lpstr>Activity Recommendations</vt:lpstr>
      <vt:lpstr>Exercise benefits</vt:lpstr>
      <vt:lpstr>ABC’s of Diabetes Care</vt:lpstr>
      <vt:lpstr>PowerPoint Presentation</vt:lpstr>
      <vt:lpstr>PowerPoint Presentation</vt:lpstr>
      <vt:lpstr>Small Changes can make a BIG difference! </vt:lpstr>
      <vt:lpstr>Resources: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Micayla Dollinger</dc:creator>
  <cp:lastModifiedBy>Beverly Thomassian</cp:lastModifiedBy>
  <cp:revision>41</cp:revision>
  <dcterms:created xsi:type="dcterms:W3CDTF">2024-06-04T23:08:35Z</dcterms:created>
  <dcterms:modified xsi:type="dcterms:W3CDTF">2024-11-13T01:37:08Z</dcterms:modified>
</cp:coreProperties>
</file>