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comments/modernComment_103_AF9F1491.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7FA35750_4273B13.xml" ContentType="application/vnd.ms-powerpoint.comment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tags/tag5.xml" ContentType="application/vnd.openxmlformats-officedocument.presentationml.tags+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tags/tag7.xml" ContentType="application/vnd.openxmlformats-officedocument.presentationml.tags+xml"/>
  <Override PartName="/ppt/notesSlides/notesSlide18.xml" ContentType="application/vnd.openxmlformats-officedocument.presentationml.notesSlide+xml"/>
  <Override PartName="/ppt/tags/tag8.xml" ContentType="application/vnd.openxmlformats-officedocument.presentationml.tags+xml"/>
  <Override PartName="/ppt/notesSlides/notesSlide19.xml" ContentType="application/vnd.openxmlformats-officedocument.presentationml.notesSlide+xml"/>
  <Override PartName="/ppt/tags/tag9.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0.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1.xml" ContentType="application/vnd.openxmlformats-officedocument.presentationml.tags+xml"/>
  <Override PartName="/ppt/notesSlides/notesSlide27.xml" ContentType="application/vnd.openxmlformats-officedocument.presentationml.notesSlide+xml"/>
  <Override PartName="/ppt/tags/tag12.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3.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4.xml" ContentType="application/vnd.openxmlformats-officedocument.presentationml.tags+xml"/>
  <Override PartName="/ppt/notesSlides/notesSlide38.xml" ContentType="application/vnd.openxmlformats-officedocument.presentationml.notesSlide+xml"/>
  <Override PartName="/ppt/tags/tag15.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6.xml" ContentType="application/vnd.openxmlformats-officedocument.presentationml.tags+xml"/>
  <Override PartName="/ppt/notesSlides/notesSlide41.xml" ContentType="application/vnd.openxmlformats-officedocument.presentationml.notesSlide+xml"/>
  <Override PartName="/ppt/tags/tag17.xml" ContentType="application/vnd.openxmlformats-officedocument.presentationml.tags+xml"/>
  <Override PartName="/ppt/notesSlides/notesSlide42.xml" ContentType="application/vnd.openxmlformats-officedocument.presentationml.notesSlide+xml"/>
  <Override PartName="/ppt/tags/tag18.xml" ContentType="application/vnd.openxmlformats-officedocument.presentationml.tags+xml"/>
  <Override PartName="/ppt/notesSlides/notesSlide43.xml" ContentType="application/vnd.openxmlformats-officedocument.presentationml.notesSlide+xml"/>
  <Override PartName="/ppt/tags/tag19.xml" ContentType="application/vnd.openxmlformats-officedocument.presentationml.tags+xml"/>
  <Override PartName="/ppt/notesSlides/notesSlide44.xml" ContentType="application/vnd.openxmlformats-officedocument.presentationml.notesSlide+xml"/>
  <Override PartName="/ppt/tags/tag20.xml" ContentType="application/vnd.openxmlformats-officedocument.presentationml.tags+xml"/>
  <Override PartName="/ppt/notesSlides/notesSlide45.xml" ContentType="application/vnd.openxmlformats-officedocument.presentationml.notesSlide+xml"/>
  <Override PartName="/ppt/tags/tag21.xml" ContentType="application/vnd.openxmlformats-officedocument.presentationml.tags+xml"/>
  <Override PartName="/ppt/notesSlides/notesSlide46.xml" ContentType="application/vnd.openxmlformats-officedocument.presentationml.notesSlide+xml"/>
  <Override PartName="/ppt/tags/tag22.xml" ContentType="application/vnd.openxmlformats-officedocument.presentationml.tags+xml"/>
  <Override PartName="/ppt/notesSlides/notesSlide47.xml" ContentType="application/vnd.openxmlformats-officedocument.presentationml.notesSlide+xml"/>
  <Override PartName="/ppt/tags/tag23.xml" ContentType="application/vnd.openxmlformats-officedocument.presentationml.tags+xml"/>
  <Override PartName="/ppt/notesSlides/notesSlide48.xml" ContentType="application/vnd.openxmlformats-officedocument.presentationml.notesSlide+xml"/>
  <Override PartName="/ppt/tags/tag24.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25.xml" ContentType="application/vnd.openxmlformats-officedocument.presentationml.tags+xml"/>
  <Override PartName="/ppt/notesSlides/notesSlide53.xml" ContentType="application/vnd.openxmlformats-officedocument.presentationml.notesSlide+xml"/>
  <Override PartName="/ppt/tags/tag26.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27.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28.xml" ContentType="application/vnd.openxmlformats-officedocument.presentationml.tags+xml"/>
  <Override PartName="/ppt/notesSlides/notesSlide59.xml" ContentType="application/vnd.openxmlformats-officedocument.presentationml.notesSlide+xml"/>
  <Override PartName="/ppt/tags/tag29.xml" ContentType="application/vnd.openxmlformats-officedocument.presentationml.tags+xml"/>
  <Override PartName="/ppt/notesSlides/notesSlide60.xml" ContentType="application/vnd.openxmlformats-officedocument.presentationml.notesSlide+xml"/>
  <Override PartName="/ppt/comments/modernComment_B42_48297A58.xml" ContentType="application/vnd.ms-powerpoint.comments+xml"/>
  <Override PartName="/ppt/tags/tag30.xml" ContentType="application/vnd.openxmlformats-officedocument.presentationml.tags+xml"/>
  <Override PartName="/ppt/notesSlides/notesSlide61.xml" ContentType="application/vnd.openxmlformats-officedocument.presentationml.notesSlide+xml"/>
  <Override PartName="/ppt/tags/tag31.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ags/tag32.xml" ContentType="application/vnd.openxmlformats-officedocument.presentationml.tag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6.xml" ContentType="application/vnd.openxmlformats-officedocument.presentationml.notesSlide+xml"/>
  <Override PartName="/ppt/tags/tag33.xml" ContentType="application/vnd.openxmlformats-officedocument.presentationml.tags+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ags/tag34.xml" ContentType="application/vnd.openxmlformats-officedocument.presentationml.tags+xml"/>
  <Override PartName="/ppt/notesSlides/notesSlide70.xml" ContentType="application/vnd.openxmlformats-officedocument.presentationml.notesSlide+xml"/>
  <Override PartName="/ppt/tags/tag35.xml" ContentType="application/vnd.openxmlformats-officedocument.presentationml.tag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ags/tag36.xml" ContentType="application/vnd.openxmlformats-officedocument.presentationml.tags+xml"/>
  <Override PartName="/ppt/notesSlides/notesSlide73.xml" ContentType="application/vnd.openxmlformats-officedocument.presentationml.notesSlide+xml"/>
  <Override PartName="/ppt/tags/tag37.xml" ContentType="application/vnd.openxmlformats-officedocument.presentationml.tags+xml"/>
  <Override PartName="/ppt/notesSlides/notesSlide74.xml" ContentType="application/vnd.openxmlformats-officedocument.presentationml.notesSlide+xml"/>
  <Override PartName="/ppt/tags/tag38.xml" ContentType="application/vnd.openxmlformats-officedocument.presentationml.tags+xml"/>
  <Override PartName="/ppt/notesSlides/notesSlide75.xml" ContentType="application/vnd.openxmlformats-officedocument.presentationml.notesSlide+xml"/>
  <Override PartName="/ppt/tags/tag39.xml" ContentType="application/vnd.openxmlformats-officedocument.presentationml.tags+xml"/>
  <Override PartName="/ppt/notesSlides/notesSlide76.xml" ContentType="application/vnd.openxmlformats-officedocument.presentationml.notesSlide+xml"/>
  <Override PartName="/ppt/tags/tag40.xml" ContentType="application/vnd.openxmlformats-officedocument.presentationml.tags+xml"/>
  <Override PartName="/ppt/notesSlides/notesSlide77.xml" ContentType="application/vnd.openxmlformats-officedocument.presentationml.notesSlide+xml"/>
  <Override PartName="/ppt/tags/tag41.xml" ContentType="application/vnd.openxmlformats-officedocument.presentationml.tag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ags/tag42.xml" ContentType="application/vnd.openxmlformats-officedocument.presentationml.tags+xml"/>
  <Override PartName="/ppt/notesSlides/notesSlide80.xml" ContentType="application/vnd.openxmlformats-officedocument.presentationml.notesSlide+xml"/>
  <Override PartName="/ppt/tags/tag43.xml" ContentType="application/vnd.openxmlformats-officedocument.presentationml.tags+xml"/>
  <Override PartName="/ppt/notesSlides/notesSlide8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10" r:id="rId1"/>
  </p:sldMasterIdLst>
  <p:notesMasterIdLst>
    <p:notesMasterId r:id="rId85"/>
  </p:notesMasterIdLst>
  <p:handoutMasterIdLst>
    <p:handoutMasterId r:id="rId86"/>
  </p:handoutMasterIdLst>
  <p:sldIdLst>
    <p:sldId id="259" r:id="rId2"/>
    <p:sldId id="2145707146" r:id="rId3"/>
    <p:sldId id="2141411169" r:id="rId4"/>
    <p:sldId id="2145707205" r:id="rId5"/>
    <p:sldId id="2141411152" r:id="rId6"/>
    <p:sldId id="2141411154" r:id="rId7"/>
    <p:sldId id="2842" r:id="rId8"/>
    <p:sldId id="3741" r:id="rId9"/>
    <p:sldId id="2844" r:id="rId10"/>
    <p:sldId id="2845" r:id="rId11"/>
    <p:sldId id="2141411137" r:id="rId12"/>
    <p:sldId id="313" r:id="rId13"/>
    <p:sldId id="3738" r:id="rId14"/>
    <p:sldId id="480" r:id="rId15"/>
    <p:sldId id="3739" r:id="rId16"/>
    <p:sldId id="2141411138" r:id="rId17"/>
    <p:sldId id="2849" r:id="rId18"/>
    <p:sldId id="2850" r:id="rId19"/>
    <p:sldId id="2852" r:id="rId20"/>
    <p:sldId id="2851" r:id="rId21"/>
    <p:sldId id="2853" r:id="rId22"/>
    <p:sldId id="2859" r:id="rId23"/>
    <p:sldId id="2930" r:id="rId24"/>
    <p:sldId id="2861" r:id="rId25"/>
    <p:sldId id="2916" r:id="rId26"/>
    <p:sldId id="2924" r:id="rId27"/>
    <p:sldId id="2923" r:id="rId28"/>
    <p:sldId id="2917" r:id="rId29"/>
    <p:sldId id="2848" r:id="rId30"/>
    <p:sldId id="2141411140" r:id="rId31"/>
    <p:sldId id="2868" r:id="rId32"/>
    <p:sldId id="2925" r:id="rId33"/>
    <p:sldId id="2921" r:id="rId34"/>
    <p:sldId id="2869" r:id="rId35"/>
    <p:sldId id="2870" r:id="rId36"/>
    <p:sldId id="3737" r:id="rId37"/>
    <p:sldId id="2141411155" r:id="rId38"/>
    <p:sldId id="2922" r:id="rId39"/>
    <p:sldId id="2927" r:id="rId40"/>
    <p:sldId id="2855" r:id="rId41"/>
    <p:sldId id="2141411142" r:id="rId42"/>
    <p:sldId id="2929" r:id="rId43"/>
    <p:sldId id="2873" r:id="rId44"/>
    <p:sldId id="2874" r:id="rId45"/>
    <p:sldId id="2875" r:id="rId46"/>
    <p:sldId id="2876" r:id="rId47"/>
    <p:sldId id="2877" r:id="rId48"/>
    <p:sldId id="2878" r:id="rId49"/>
    <p:sldId id="2879" r:id="rId50"/>
    <p:sldId id="2880" r:id="rId51"/>
    <p:sldId id="2854" r:id="rId52"/>
    <p:sldId id="2856" r:id="rId53"/>
    <p:sldId id="2858" r:id="rId54"/>
    <p:sldId id="2864" r:id="rId55"/>
    <p:sldId id="2866" r:id="rId56"/>
    <p:sldId id="2867" r:id="rId57"/>
    <p:sldId id="3742" r:id="rId58"/>
    <p:sldId id="2141411156" r:id="rId59"/>
    <p:sldId id="2885" r:id="rId60"/>
    <p:sldId id="3740" r:id="rId61"/>
    <p:sldId id="2886" r:id="rId62"/>
    <p:sldId id="2882" r:id="rId63"/>
    <p:sldId id="2883" r:id="rId64"/>
    <p:sldId id="2889" r:id="rId65"/>
    <p:sldId id="2890" r:id="rId66"/>
    <p:sldId id="2891" r:id="rId67"/>
    <p:sldId id="2141411157" r:id="rId68"/>
    <p:sldId id="2892" r:id="rId69"/>
    <p:sldId id="2893" r:id="rId70"/>
    <p:sldId id="2918" r:id="rId71"/>
    <p:sldId id="2900" r:id="rId72"/>
    <p:sldId id="2895" r:id="rId73"/>
    <p:sldId id="2896" r:id="rId74"/>
    <p:sldId id="2901" r:id="rId75"/>
    <p:sldId id="2897" r:id="rId76"/>
    <p:sldId id="2141411158" r:id="rId77"/>
    <p:sldId id="2903" r:id="rId78"/>
    <p:sldId id="2908" r:id="rId79"/>
    <p:sldId id="2909" r:id="rId80"/>
    <p:sldId id="2912" r:id="rId81"/>
    <p:sldId id="2141411159" r:id="rId82"/>
    <p:sldId id="2914" r:id="rId83"/>
    <p:sldId id="2915" r:id="rId84"/>
  </p:sldIdLst>
  <p:sldSz cx="9144000" cy="6858000" type="letter"/>
  <p:notesSz cx="7315200" cy="9601200"/>
  <p:custDataLst>
    <p:tags r:id="rId87"/>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3"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F3E0C2-CB1D-6493-B78A-66D8F82F4FBB}" name="Christine Craig" initials="CC" userId="6abc86cef56eaa2a"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790015"/>
    <a:srgbClr val="FFCC00"/>
    <a:srgbClr val="00FF00"/>
    <a:srgbClr val="33CC33"/>
    <a:srgbClr val="3C0023"/>
    <a:srgbClr val="000665"/>
    <a:srgbClr val="2800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1421" autoAdjust="0"/>
    <p:restoredTop sz="66667" autoAdjust="0"/>
  </p:normalViewPr>
  <p:slideViewPr>
    <p:cSldViewPr>
      <p:cViewPr varScale="1">
        <p:scale>
          <a:sx n="74" d="100"/>
          <a:sy n="74" d="100"/>
        </p:scale>
        <p:origin x="2262" y="54"/>
      </p:cViewPr>
      <p:guideLst>
        <p:guide orient="horz" pos="2160"/>
        <p:guide pos="2880"/>
      </p:guideLst>
    </p:cSldViewPr>
  </p:slideViewPr>
  <p:outlineViewPr>
    <p:cViewPr>
      <p:scale>
        <a:sx n="33" d="100"/>
        <a:sy n="33" d="100"/>
      </p:scale>
      <p:origin x="0" y="0"/>
    </p:cViewPr>
  </p:outlineViewPr>
  <p:notesTextViewPr>
    <p:cViewPr>
      <p:scale>
        <a:sx n="400" d="100"/>
        <a:sy n="400" d="100"/>
      </p:scale>
      <p:origin x="0" y="0"/>
    </p:cViewPr>
  </p:notesTextViewPr>
  <p:sorterViewPr>
    <p:cViewPr varScale="1">
      <p:scale>
        <a:sx n="115" d="100"/>
        <a:sy n="115" d="100"/>
      </p:scale>
      <p:origin x="0" y="-17022"/>
    </p:cViewPr>
  </p:sorterViewPr>
  <p:notesViewPr>
    <p:cSldViewPr>
      <p:cViewPr varScale="1">
        <p:scale>
          <a:sx n="80" d="100"/>
          <a:sy n="80" d="100"/>
        </p:scale>
        <p:origin x="3888" y="102"/>
      </p:cViewPr>
      <p:guideLst>
        <p:guide orient="horz" pos="3023"/>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microsoft.com/office/2018/10/relationships/authors" Target="author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gs" Target="tags/tag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omments/modernComment_103_AF9F1491.xml><?xml version="1.0" encoding="utf-8"?>
<p188:cmLst xmlns:a="http://schemas.openxmlformats.org/drawingml/2006/main" xmlns:r="http://schemas.openxmlformats.org/officeDocument/2006/relationships" xmlns:p188="http://schemas.microsoft.com/office/powerpoint/2018/8/main">
  <p188:cm id="{EF7ABEAE-4A90-E246-BBDB-17088B19B4CD}" authorId="{68F3E0C2-CB1D-6493-B78A-66D8F82F4FBB}" created="2024-12-24T02:10:17.814">
    <pc:sldMkLst xmlns:pc="http://schemas.microsoft.com/office/powerpoint/2013/main/command">
      <pc:docMk/>
      <pc:sldMk cId="2946438289" sldId="259"/>
    </pc:sldMkLst>
    <p188:txBody>
      <a:bodyPr/>
      <a:lstStyle/>
      <a:p>
        <a:r>
          <a:rPr lang="en-US"/>
          <a:t>Confirm the class order. </a:t>
        </a:r>
      </a:p>
    </p188:txBody>
  </p188:cm>
</p188:cmLst>
</file>

<file path=ppt/comments/modernComment_7FA35750_4273B13.xml><?xml version="1.0" encoding="utf-8"?>
<p188:cmLst xmlns:a="http://schemas.openxmlformats.org/drawingml/2006/main" xmlns:r="http://schemas.openxmlformats.org/officeDocument/2006/relationships" xmlns:p188="http://schemas.microsoft.com/office/powerpoint/2018/8/main">
  <p188:cm id="{1F069CFF-410A-D34A-A4AC-A50C5A6BE6F4}" authorId="{68F3E0C2-CB1D-6493-B78A-66D8F82F4FBB}" created="2024-12-24T02:10:36.013">
    <pc:sldMkLst xmlns:pc="http://schemas.microsoft.com/office/powerpoint/2013/main/command">
      <pc:docMk/>
      <pc:sldMk cId="69679891" sldId="2141411152"/>
    </pc:sldMkLst>
    <p188:txBody>
      <a:bodyPr/>
      <a:lstStyle/>
      <a:p>
        <a:r>
          <a:rPr lang="en-US"/>
          <a:t>Update slide</a:t>
        </a:r>
      </a:p>
    </p188:txBody>
  </p188:cm>
</p188:cmLst>
</file>

<file path=ppt/comments/modernComment_B42_48297A58.xml><?xml version="1.0" encoding="utf-8"?>
<p188:cmLst xmlns:a="http://schemas.openxmlformats.org/drawingml/2006/main" xmlns:r="http://schemas.openxmlformats.org/officeDocument/2006/relationships" xmlns:p188="http://schemas.microsoft.com/office/powerpoint/2018/8/main">
  <p188:cm id="{6BA6D043-FF5A-2C4B-9888-57A165FC756E}" authorId="{68F3E0C2-CB1D-6493-B78A-66D8F82F4FBB}" created="2024-12-31T23:43:21.423">
    <ac:txMkLst xmlns:ac="http://schemas.microsoft.com/office/drawing/2013/main/command">
      <pc:docMk xmlns:pc="http://schemas.microsoft.com/office/powerpoint/2013/main/command"/>
      <pc:sldMk xmlns:pc="http://schemas.microsoft.com/office/powerpoint/2013/main/command" cId="1210677848" sldId="2882"/>
      <ac:spMk id="3" creationId="{00000000-0000-0000-0000-000000000000}"/>
      <ac:txMk cp="127" len="64">
        <ac:context len="282" hash="3541439985"/>
      </ac:txMk>
    </ac:txMkLst>
    <p188:pos x="6202218" y="2890982"/>
    <p188:txBody>
      <a:bodyPr/>
      <a:lstStyle/>
      <a:p>
        <a:r>
          <a:rPr lang="en-US"/>
          <a:t>Do we want to change the wording of this? </a:t>
        </a:r>
      </a:p>
    </p188:txBody>
  </p188:cm>
</p188:cmLst>
</file>

<file path=ppt/diagrams/_rels/data3.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svg"/><Relationship Id="rId1" Type="http://schemas.openxmlformats.org/officeDocument/2006/relationships/image" Target="../media/image111.png"/><Relationship Id="rId6" Type="http://schemas.openxmlformats.org/officeDocument/2006/relationships/image" Target="../media/image116.svg"/><Relationship Id="rId5" Type="http://schemas.openxmlformats.org/officeDocument/2006/relationships/image" Target="../media/image115.png"/><Relationship Id="rId10" Type="http://schemas.openxmlformats.org/officeDocument/2006/relationships/image" Target="../media/image120.svg"/><Relationship Id="rId4" Type="http://schemas.openxmlformats.org/officeDocument/2006/relationships/image" Target="../media/image114.svg"/><Relationship Id="rId9" Type="http://schemas.openxmlformats.org/officeDocument/2006/relationships/image" Target="../media/image119.png"/></Relationships>
</file>

<file path=ppt/diagrams/_rels/drawing3.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svg"/><Relationship Id="rId1" Type="http://schemas.openxmlformats.org/officeDocument/2006/relationships/image" Target="../media/image111.png"/><Relationship Id="rId6" Type="http://schemas.openxmlformats.org/officeDocument/2006/relationships/image" Target="../media/image116.svg"/><Relationship Id="rId5" Type="http://schemas.openxmlformats.org/officeDocument/2006/relationships/image" Target="../media/image115.png"/><Relationship Id="rId10" Type="http://schemas.openxmlformats.org/officeDocument/2006/relationships/image" Target="../media/image120.svg"/><Relationship Id="rId4" Type="http://schemas.openxmlformats.org/officeDocument/2006/relationships/image" Target="../media/image114.svg"/><Relationship Id="rId9" Type="http://schemas.openxmlformats.org/officeDocument/2006/relationships/image" Target="../media/image119.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4E1BB8-0B6B-45EA-BF23-BECAB23D27A2}" type="doc">
      <dgm:prSet loTypeId="urn:microsoft.com/office/officeart/2008/layout/LinedList" loCatId="list" qsTypeId="urn:microsoft.com/office/officeart/2005/8/quickstyle/simple5" qsCatId="simple" csTypeId="urn:microsoft.com/office/officeart/2005/8/colors/accent3_2" csCatId="accent3"/>
      <dgm:spPr/>
      <dgm:t>
        <a:bodyPr/>
        <a:lstStyle/>
        <a:p>
          <a:endParaRPr lang="en-US"/>
        </a:p>
      </dgm:t>
    </dgm:pt>
    <dgm:pt modelId="{C6B7E21D-AE56-4D22-8CD5-1C5F0EA611DE}">
      <dgm:prSet/>
      <dgm:spPr/>
      <dgm:t>
        <a:bodyPr/>
        <a:lstStyle/>
        <a:p>
          <a:r>
            <a:rPr lang="en-US"/>
            <a:t>Incorporates needs, goals, and life experiences of the individual</a:t>
          </a:r>
        </a:p>
      </dgm:t>
    </dgm:pt>
    <dgm:pt modelId="{4DA58E51-8071-4A13-A031-9B7F1B2A2483}" type="parTrans" cxnId="{BEB18482-313C-4D32-BCA3-14E0F1D25A00}">
      <dgm:prSet/>
      <dgm:spPr/>
      <dgm:t>
        <a:bodyPr/>
        <a:lstStyle/>
        <a:p>
          <a:endParaRPr lang="en-US"/>
        </a:p>
      </dgm:t>
    </dgm:pt>
    <dgm:pt modelId="{69ED0EE1-7526-41E8-9BDC-6EBDF49DCC5B}" type="sibTrans" cxnId="{BEB18482-313C-4D32-BCA3-14E0F1D25A00}">
      <dgm:prSet/>
      <dgm:spPr/>
      <dgm:t>
        <a:bodyPr/>
        <a:lstStyle/>
        <a:p>
          <a:endParaRPr lang="en-US"/>
        </a:p>
      </dgm:t>
    </dgm:pt>
    <dgm:pt modelId="{DCC79D3D-BDF3-4C9A-8286-2BDD0F8C2C71}">
      <dgm:prSet/>
      <dgm:spPr/>
      <dgm:t>
        <a:bodyPr/>
        <a:lstStyle/>
        <a:p>
          <a:r>
            <a:rPr lang="en-US" dirty="0"/>
            <a:t>Supports informed decision making, self-care behavior, problem solving and active collaboration.</a:t>
          </a:r>
        </a:p>
      </dgm:t>
    </dgm:pt>
    <dgm:pt modelId="{65BBEB0A-E05A-41ED-AB6D-9DFC2651902D}" type="parTrans" cxnId="{5BFE73C1-0419-4BD6-970E-901D3F9583A4}">
      <dgm:prSet/>
      <dgm:spPr/>
      <dgm:t>
        <a:bodyPr/>
        <a:lstStyle/>
        <a:p>
          <a:endParaRPr lang="en-US"/>
        </a:p>
      </dgm:t>
    </dgm:pt>
    <dgm:pt modelId="{AD595A36-B7AF-4434-8B90-2B04BE1302ED}" type="sibTrans" cxnId="{5BFE73C1-0419-4BD6-970E-901D3F9583A4}">
      <dgm:prSet/>
      <dgm:spPr/>
      <dgm:t>
        <a:bodyPr/>
        <a:lstStyle/>
        <a:p>
          <a:endParaRPr lang="en-US"/>
        </a:p>
      </dgm:t>
    </dgm:pt>
    <dgm:pt modelId="{7078EAEA-80BC-47B0-A466-8084BA6F3378}" type="pres">
      <dgm:prSet presAssocID="{144E1BB8-0B6B-45EA-BF23-BECAB23D27A2}" presName="vert0" presStyleCnt="0">
        <dgm:presLayoutVars>
          <dgm:dir/>
          <dgm:animOne val="branch"/>
          <dgm:animLvl val="lvl"/>
        </dgm:presLayoutVars>
      </dgm:prSet>
      <dgm:spPr/>
    </dgm:pt>
    <dgm:pt modelId="{0D05EE03-2DF8-4129-A2B0-50D36CABD6B4}" type="pres">
      <dgm:prSet presAssocID="{C6B7E21D-AE56-4D22-8CD5-1C5F0EA611DE}" presName="thickLine" presStyleLbl="alignNode1" presStyleIdx="0" presStyleCnt="2"/>
      <dgm:spPr/>
    </dgm:pt>
    <dgm:pt modelId="{69C9FFF7-24FF-45CD-B65B-75C2EF16503C}" type="pres">
      <dgm:prSet presAssocID="{C6B7E21D-AE56-4D22-8CD5-1C5F0EA611DE}" presName="horz1" presStyleCnt="0"/>
      <dgm:spPr/>
    </dgm:pt>
    <dgm:pt modelId="{881EA8FB-E995-40C9-9E4A-DE4CB0677153}" type="pres">
      <dgm:prSet presAssocID="{C6B7E21D-AE56-4D22-8CD5-1C5F0EA611DE}" presName="tx1" presStyleLbl="revTx" presStyleIdx="0" presStyleCnt="2"/>
      <dgm:spPr/>
    </dgm:pt>
    <dgm:pt modelId="{9A844F57-C040-48BD-AD7A-19B26269D846}" type="pres">
      <dgm:prSet presAssocID="{C6B7E21D-AE56-4D22-8CD5-1C5F0EA611DE}" presName="vert1" presStyleCnt="0"/>
      <dgm:spPr/>
    </dgm:pt>
    <dgm:pt modelId="{8F9CB6AC-0549-4E9E-8E00-858EDC449F3B}" type="pres">
      <dgm:prSet presAssocID="{DCC79D3D-BDF3-4C9A-8286-2BDD0F8C2C71}" presName="thickLine" presStyleLbl="alignNode1" presStyleIdx="1" presStyleCnt="2"/>
      <dgm:spPr/>
    </dgm:pt>
    <dgm:pt modelId="{9EAE424E-F400-4DFA-AA4B-19959B6CB4F2}" type="pres">
      <dgm:prSet presAssocID="{DCC79D3D-BDF3-4C9A-8286-2BDD0F8C2C71}" presName="horz1" presStyleCnt="0"/>
      <dgm:spPr/>
    </dgm:pt>
    <dgm:pt modelId="{E219F3DF-82BD-4175-B142-437824BFE6BB}" type="pres">
      <dgm:prSet presAssocID="{DCC79D3D-BDF3-4C9A-8286-2BDD0F8C2C71}" presName="tx1" presStyleLbl="revTx" presStyleIdx="1" presStyleCnt="2"/>
      <dgm:spPr/>
    </dgm:pt>
    <dgm:pt modelId="{659CC966-E4A0-45D0-8E9F-49D474E013E0}" type="pres">
      <dgm:prSet presAssocID="{DCC79D3D-BDF3-4C9A-8286-2BDD0F8C2C71}" presName="vert1" presStyleCnt="0"/>
      <dgm:spPr/>
    </dgm:pt>
  </dgm:ptLst>
  <dgm:cxnLst>
    <dgm:cxn modelId="{E400BF16-7798-4774-B05D-3E4C1DD921CE}" type="presOf" srcId="{144E1BB8-0B6B-45EA-BF23-BECAB23D27A2}" destId="{7078EAEA-80BC-47B0-A466-8084BA6F3378}" srcOrd="0" destOrd="0" presId="urn:microsoft.com/office/officeart/2008/layout/LinedList"/>
    <dgm:cxn modelId="{3F5A255D-87CF-4FE3-BC3D-2FB1957FFF85}" type="presOf" srcId="{C6B7E21D-AE56-4D22-8CD5-1C5F0EA611DE}" destId="{881EA8FB-E995-40C9-9E4A-DE4CB0677153}" srcOrd="0" destOrd="0" presId="urn:microsoft.com/office/officeart/2008/layout/LinedList"/>
    <dgm:cxn modelId="{BEB18482-313C-4D32-BCA3-14E0F1D25A00}" srcId="{144E1BB8-0B6B-45EA-BF23-BECAB23D27A2}" destId="{C6B7E21D-AE56-4D22-8CD5-1C5F0EA611DE}" srcOrd="0" destOrd="0" parTransId="{4DA58E51-8071-4A13-A031-9B7F1B2A2483}" sibTransId="{69ED0EE1-7526-41E8-9BDC-6EBDF49DCC5B}"/>
    <dgm:cxn modelId="{D5107BB2-E7AA-402F-9287-A9F916B4F7A6}" type="presOf" srcId="{DCC79D3D-BDF3-4C9A-8286-2BDD0F8C2C71}" destId="{E219F3DF-82BD-4175-B142-437824BFE6BB}" srcOrd="0" destOrd="0" presId="urn:microsoft.com/office/officeart/2008/layout/LinedList"/>
    <dgm:cxn modelId="{5BFE73C1-0419-4BD6-970E-901D3F9583A4}" srcId="{144E1BB8-0B6B-45EA-BF23-BECAB23D27A2}" destId="{DCC79D3D-BDF3-4C9A-8286-2BDD0F8C2C71}" srcOrd="1" destOrd="0" parTransId="{65BBEB0A-E05A-41ED-AB6D-9DFC2651902D}" sibTransId="{AD595A36-B7AF-4434-8B90-2B04BE1302ED}"/>
    <dgm:cxn modelId="{7D66630B-339C-4675-96CB-303A0492C277}" type="presParOf" srcId="{7078EAEA-80BC-47B0-A466-8084BA6F3378}" destId="{0D05EE03-2DF8-4129-A2B0-50D36CABD6B4}" srcOrd="0" destOrd="0" presId="urn:microsoft.com/office/officeart/2008/layout/LinedList"/>
    <dgm:cxn modelId="{FD5BB335-D29B-4AD0-8675-49F507134AB0}" type="presParOf" srcId="{7078EAEA-80BC-47B0-A466-8084BA6F3378}" destId="{69C9FFF7-24FF-45CD-B65B-75C2EF16503C}" srcOrd="1" destOrd="0" presId="urn:microsoft.com/office/officeart/2008/layout/LinedList"/>
    <dgm:cxn modelId="{93F729EB-5931-4616-84EB-219720D08116}" type="presParOf" srcId="{69C9FFF7-24FF-45CD-B65B-75C2EF16503C}" destId="{881EA8FB-E995-40C9-9E4A-DE4CB0677153}" srcOrd="0" destOrd="0" presId="urn:microsoft.com/office/officeart/2008/layout/LinedList"/>
    <dgm:cxn modelId="{D4B95516-505E-4730-BD48-301A1C3D010A}" type="presParOf" srcId="{69C9FFF7-24FF-45CD-B65B-75C2EF16503C}" destId="{9A844F57-C040-48BD-AD7A-19B26269D846}" srcOrd="1" destOrd="0" presId="urn:microsoft.com/office/officeart/2008/layout/LinedList"/>
    <dgm:cxn modelId="{2B014BD0-D294-4A40-B48C-F01E33BB9134}" type="presParOf" srcId="{7078EAEA-80BC-47B0-A466-8084BA6F3378}" destId="{8F9CB6AC-0549-4E9E-8E00-858EDC449F3B}" srcOrd="2" destOrd="0" presId="urn:microsoft.com/office/officeart/2008/layout/LinedList"/>
    <dgm:cxn modelId="{2A69911D-5B66-4062-973C-48F384B184D6}" type="presParOf" srcId="{7078EAEA-80BC-47B0-A466-8084BA6F3378}" destId="{9EAE424E-F400-4DFA-AA4B-19959B6CB4F2}" srcOrd="3" destOrd="0" presId="urn:microsoft.com/office/officeart/2008/layout/LinedList"/>
    <dgm:cxn modelId="{5539C3B7-7678-4449-9A85-CBE8379FC704}" type="presParOf" srcId="{9EAE424E-F400-4DFA-AA4B-19959B6CB4F2}" destId="{E219F3DF-82BD-4175-B142-437824BFE6BB}" srcOrd="0" destOrd="0" presId="urn:microsoft.com/office/officeart/2008/layout/LinedList"/>
    <dgm:cxn modelId="{B1842031-7FAC-4A16-AF9A-84FAD6BA027A}" type="presParOf" srcId="{9EAE424E-F400-4DFA-AA4B-19959B6CB4F2}" destId="{659CC966-E4A0-45D0-8E9F-49D474E013E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2EE564-9135-4C35-971C-C2442330DA2D}"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533C71E8-FB2F-4175-AFBC-598E73FEA55C}">
      <dgm:prSet/>
      <dgm:spPr/>
      <dgm:t>
        <a:bodyPr/>
        <a:lstStyle/>
        <a:p>
          <a:r>
            <a:rPr lang="en-US" b="1" dirty="0">
              <a:latin typeface="Calibri" panose="020F0502020204030204" pitchFamily="34" charset="0"/>
              <a:cs typeface="Calibri" panose="020F0502020204030204" pitchFamily="34" charset="0"/>
            </a:rPr>
            <a:t>3 overall approaches</a:t>
          </a:r>
          <a:endParaRPr lang="en-US" dirty="0">
            <a:latin typeface="Calibri" panose="020F0502020204030204" pitchFamily="34" charset="0"/>
            <a:cs typeface="Calibri" panose="020F0502020204030204" pitchFamily="34" charset="0"/>
          </a:endParaRPr>
        </a:p>
      </dgm:t>
    </dgm:pt>
    <dgm:pt modelId="{B5898F24-739A-430F-926A-1DE0FABF2004}" type="parTrans" cxnId="{3BFA9287-DBE2-489A-AF1F-0E4988E44160}">
      <dgm:prSet/>
      <dgm:spPr/>
      <dgm:t>
        <a:bodyPr/>
        <a:lstStyle/>
        <a:p>
          <a:endParaRPr lang="en-US"/>
        </a:p>
      </dgm:t>
    </dgm:pt>
    <dgm:pt modelId="{0A6BB52D-2F0B-4CB6-80E2-73B421DDE3BF}" type="sibTrans" cxnId="{3BFA9287-DBE2-489A-AF1F-0E4988E44160}">
      <dgm:prSet/>
      <dgm:spPr/>
      <dgm:t>
        <a:bodyPr/>
        <a:lstStyle/>
        <a:p>
          <a:endParaRPr lang="en-US"/>
        </a:p>
      </dgm:t>
    </dgm:pt>
    <dgm:pt modelId="{E19D22B5-847E-4466-9FB8-B3240C61F2E6}">
      <dgm:prSet/>
      <dgm:spPr/>
      <dgm:t>
        <a:bodyPr/>
        <a:lstStyle/>
        <a:p>
          <a:r>
            <a:rPr lang="en-US" dirty="0">
              <a:latin typeface="Calibri" panose="020F0502020204030204" pitchFamily="34" charset="0"/>
              <a:cs typeface="Calibri" panose="020F0502020204030204" pitchFamily="34" charset="0"/>
            </a:rPr>
            <a:t>Al</a:t>
          </a:r>
          <a:r>
            <a:rPr lang="en-US" b="0" i="0" dirty="0">
              <a:latin typeface="Calibri" panose="020F0502020204030204" pitchFamily="34" charset="0"/>
              <a:cs typeface="Calibri" panose="020F0502020204030204" pitchFamily="34" charset="0"/>
            </a:rPr>
            <a:t>ternate-day fasting</a:t>
          </a:r>
          <a:endParaRPr lang="en-US" dirty="0">
            <a:latin typeface="Calibri" panose="020F0502020204030204" pitchFamily="34" charset="0"/>
            <a:cs typeface="Calibri" panose="020F0502020204030204" pitchFamily="34" charset="0"/>
          </a:endParaRPr>
        </a:p>
      </dgm:t>
    </dgm:pt>
    <dgm:pt modelId="{506D8FCB-C7F6-459E-922A-35FFEFDB9102}" type="parTrans" cxnId="{05CC0EFE-07C2-4BAC-AD72-A309F4D9598F}">
      <dgm:prSet/>
      <dgm:spPr/>
      <dgm:t>
        <a:bodyPr/>
        <a:lstStyle/>
        <a:p>
          <a:endParaRPr lang="en-US"/>
        </a:p>
      </dgm:t>
    </dgm:pt>
    <dgm:pt modelId="{5FA13D94-AE3E-45BD-82CD-2ACB64A07536}" type="sibTrans" cxnId="{05CC0EFE-07C2-4BAC-AD72-A309F4D9598F}">
      <dgm:prSet/>
      <dgm:spPr/>
      <dgm:t>
        <a:bodyPr/>
        <a:lstStyle/>
        <a:p>
          <a:endParaRPr lang="en-US"/>
        </a:p>
      </dgm:t>
    </dgm:pt>
    <dgm:pt modelId="{B1F8940A-3407-46AF-935D-664D2BB83BC6}">
      <dgm:prSet/>
      <dgm:spPr/>
      <dgm:t>
        <a:bodyPr/>
        <a:lstStyle/>
        <a:p>
          <a:r>
            <a:rPr lang="en-US" b="0" i="0" dirty="0">
              <a:latin typeface="Calibri" panose="020F0502020204030204" pitchFamily="34" charset="0"/>
              <a:cs typeface="Calibri" panose="020F0502020204030204" pitchFamily="34" charset="0"/>
            </a:rPr>
            <a:t>500–600 calories on alternating days</a:t>
          </a:r>
          <a:endParaRPr lang="en-US" dirty="0">
            <a:latin typeface="Calibri" panose="020F0502020204030204" pitchFamily="34" charset="0"/>
            <a:cs typeface="Calibri" panose="020F0502020204030204" pitchFamily="34" charset="0"/>
          </a:endParaRPr>
        </a:p>
      </dgm:t>
    </dgm:pt>
    <dgm:pt modelId="{B281ACFE-B803-477E-ACE2-A476926F2062}" type="parTrans" cxnId="{913687C5-1995-4936-82BB-1B0EF3247F00}">
      <dgm:prSet/>
      <dgm:spPr/>
      <dgm:t>
        <a:bodyPr/>
        <a:lstStyle/>
        <a:p>
          <a:endParaRPr lang="en-US"/>
        </a:p>
      </dgm:t>
    </dgm:pt>
    <dgm:pt modelId="{6C541F75-95D4-4439-98FE-D442A438E5C9}" type="sibTrans" cxnId="{913687C5-1995-4936-82BB-1B0EF3247F00}">
      <dgm:prSet/>
      <dgm:spPr/>
      <dgm:t>
        <a:bodyPr/>
        <a:lstStyle/>
        <a:p>
          <a:endParaRPr lang="en-US"/>
        </a:p>
      </dgm:t>
    </dgm:pt>
    <dgm:pt modelId="{51BC8DEA-5E1D-4456-892C-6A107AFF5C2C}">
      <dgm:prSet/>
      <dgm:spPr/>
      <dgm:t>
        <a:bodyPr/>
        <a:lstStyle/>
        <a:p>
          <a:r>
            <a:rPr lang="en-US" b="0" i="0" dirty="0">
              <a:latin typeface="Calibri" panose="020F0502020204030204" pitchFamily="34" charset="0"/>
              <a:cs typeface="Calibri" panose="020F0502020204030204" pitchFamily="34" charset="0"/>
            </a:rPr>
            <a:t>5:2 diet</a:t>
          </a:r>
          <a:endParaRPr lang="en-US" dirty="0">
            <a:latin typeface="Calibri" panose="020F0502020204030204" pitchFamily="34" charset="0"/>
            <a:cs typeface="Calibri" panose="020F0502020204030204" pitchFamily="34" charset="0"/>
          </a:endParaRPr>
        </a:p>
      </dgm:t>
    </dgm:pt>
    <dgm:pt modelId="{31317C0C-0344-4A34-B7B2-DB348081219F}" type="parTrans" cxnId="{EE9FB137-DC68-4628-AB06-56D128A48875}">
      <dgm:prSet/>
      <dgm:spPr/>
      <dgm:t>
        <a:bodyPr/>
        <a:lstStyle/>
        <a:p>
          <a:endParaRPr lang="en-US"/>
        </a:p>
      </dgm:t>
    </dgm:pt>
    <dgm:pt modelId="{F3876795-AA62-41EC-872D-2E1614498C47}" type="sibTrans" cxnId="{EE9FB137-DC68-4628-AB06-56D128A48875}">
      <dgm:prSet/>
      <dgm:spPr/>
      <dgm:t>
        <a:bodyPr/>
        <a:lstStyle/>
        <a:p>
          <a:endParaRPr lang="en-US"/>
        </a:p>
      </dgm:t>
    </dgm:pt>
    <dgm:pt modelId="{37EC2D10-DFFF-4105-9E98-5E7AC2FF3055}">
      <dgm:prSet/>
      <dgm:spPr/>
      <dgm:t>
        <a:bodyPr/>
        <a:lstStyle/>
        <a:p>
          <a:r>
            <a:rPr lang="en-US" b="0" i="0" dirty="0">
              <a:latin typeface="Calibri" panose="020F0502020204030204" pitchFamily="34" charset="0"/>
              <a:cs typeface="Calibri" panose="020F0502020204030204" pitchFamily="34" charset="0"/>
            </a:rPr>
            <a:t>500–600 calories on </a:t>
          </a:r>
          <a:r>
            <a:rPr lang="en-US" dirty="0">
              <a:latin typeface="Calibri" panose="020F0502020204030204" pitchFamily="34" charset="0"/>
              <a:cs typeface="Calibri" panose="020F0502020204030204" pitchFamily="34" charset="0"/>
            </a:rPr>
            <a:t>two days </a:t>
          </a:r>
          <a:r>
            <a:rPr lang="en-US" b="0" i="0" dirty="0">
              <a:latin typeface="Calibri" panose="020F0502020204030204" pitchFamily="34" charset="0"/>
              <a:cs typeface="Calibri" panose="020F0502020204030204" pitchFamily="34" charset="0"/>
            </a:rPr>
            <a:t>with usual intake the other five</a:t>
          </a:r>
          <a:endParaRPr lang="en-US" dirty="0">
            <a:latin typeface="Calibri" panose="020F0502020204030204" pitchFamily="34" charset="0"/>
            <a:cs typeface="Calibri" panose="020F0502020204030204" pitchFamily="34" charset="0"/>
          </a:endParaRPr>
        </a:p>
      </dgm:t>
    </dgm:pt>
    <dgm:pt modelId="{CFF78D33-E321-488B-A3F0-577B780EC208}" type="parTrans" cxnId="{3DD7CB90-12D1-47A8-97D7-A22D3EB8A227}">
      <dgm:prSet/>
      <dgm:spPr/>
      <dgm:t>
        <a:bodyPr/>
        <a:lstStyle/>
        <a:p>
          <a:endParaRPr lang="en-US"/>
        </a:p>
      </dgm:t>
    </dgm:pt>
    <dgm:pt modelId="{5E359A4D-011E-4A3B-AB24-FB07F9891A9A}" type="sibTrans" cxnId="{3DD7CB90-12D1-47A8-97D7-A22D3EB8A227}">
      <dgm:prSet/>
      <dgm:spPr/>
      <dgm:t>
        <a:bodyPr/>
        <a:lstStyle/>
        <a:p>
          <a:endParaRPr lang="en-US"/>
        </a:p>
      </dgm:t>
    </dgm:pt>
    <dgm:pt modelId="{6D8DFBED-263B-45A2-B403-C1A6702C58B2}">
      <dgm:prSet/>
      <dgm:spPr/>
      <dgm:t>
        <a:bodyPr/>
        <a:lstStyle/>
        <a:p>
          <a:r>
            <a:rPr lang="en-US">
              <a:latin typeface="Calibri" panose="020F0502020204030204" pitchFamily="34" charset="0"/>
              <a:cs typeface="Calibri" panose="020F0502020204030204" pitchFamily="34" charset="0"/>
            </a:rPr>
            <a:t>T</a:t>
          </a:r>
          <a:r>
            <a:rPr lang="en-US" b="0" i="0">
              <a:latin typeface="Calibri" panose="020F0502020204030204" pitchFamily="34" charset="0"/>
              <a:cs typeface="Calibri" panose="020F0502020204030204" pitchFamily="34" charset="0"/>
            </a:rPr>
            <a:t>ime-restricted eating </a:t>
          </a:r>
          <a:endParaRPr lang="en-US">
            <a:latin typeface="Calibri" panose="020F0502020204030204" pitchFamily="34" charset="0"/>
            <a:cs typeface="Calibri" panose="020F0502020204030204" pitchFamily="34" charset="0"/>
          </a:endParaRPr>
        </a:p>
      </dgm:t>
    </dgm:pt>
    <dgm:pt modelId="{4B55DC66-B25B-443A-9078-116CF8802F14}" type="parTrans" cxnId="{25A27085-DFEA-4CB5-8F79-654341694277}">
      <dgm:prSet/>
      <dgm:spPr/>
      <dgm:t>
        <a:bodyPr/>
        <a:lstStyle/>
        <a:p>
          <a:endParaRPr lang="en-US"/>
        </a:p>
      </dgm:t>
    </dgm:pt>
    <dgm:pt modelId="{A9418CA3-1E7D-4BF6-ABDF-9A825B350770}" type="sibTrans" cxnId="{25A27085-DFEA-4CB5-8F79-654341694277}">
      <dgm:prSet/>
      <dgm:spPr/>
      <dgm:t>
        <a:bodyPr/>
        <a:lstStyle/>
        <a:p>
          <a:endParaRPr lang="en-US"/>
        </a:p>
      </dgm:t>
    </dgm:pt>
    <dgm:pt modelId="{A868444F-D688-4051-8F80-9C2DA7CC09BB}">
      <dgm:prSet/>
      <dgm:spPr/>
      <dgm:t>
        <a:bodyPr/>
        <a:lstStyle/>
        <a:p>
          <a:r>
            <a:rPr lang="en-US" dirty="0">
              <a:latin typeface="Calibri" panose="020F0502020204030204" pitchFamily="34" charset="0"/>
              <a:cs typeface="Calibri" panose="020F0502020204030204" pitchFamily="34" charset="0"/>
            </a:rPr>
            <a:t>D</a:t>
          </a:r>
          <a:r>
            <a:rPr lang="en-US" b="0" i="0" dirty="0">
              <a:latin typeface="Calibri" panose="020F0502020204030204" pitchFamily="34" charset="0"/>
              <a:cs typeface="Calibri" panose="020F0502020204030204" pitchFamily="34" charset="0"/>
            </a:rPr>
            <a:t>aily calorie restriction based on 8-15 hour window of time  </a:t>
          </a:r>
          <a:endParaRPr lang="en-US" dirty="0">
            <a:latin typeface="Calibri" panose="020F0502020204030204" pitchFamily="34" charset="0"/>
            <a:cs typeface="Calibri" panose="020F0502020204030204" pitchFamily="34" charset="0"/>
          </a:endParaRPr>
        </a:p>
      </dgm:t>
    </dgm:pt>
    <dgm:pt modelId="{DBC478CE-D5E1-46E1-96CF-9072C59B6C05}" type="parTrans" cxnId="{7C1AD8C5-D97B-43FB-8FF4-1F1E2FED1F8E}">
      <dgm:prSet/>
      <dgm:spPr/>
      <dgm:t>
        <a:bodyPr/>
        <a:lstStyle/>
        <a:p>
          <a:endParaRPr lang="en-US"/>
        </a:p>
      </dgm:t>
    </dgm:pt>
    <dgm:pt modelId="{3A80F28C-A291-4A48-897F-579F58A96D1E}" type="sibTrans" cxnId="{7C1AD8C5-D97B-43FB-8FF4-1F1E2FED1F8E}">
      <dgm:prSet/>
      <dgm:spPr/>
      <dgm:t>
        <a:bodyPr/>
        <a:lstStyle/>
        <a:p>
          <a:endParaRPr lang="en-US"/>
        </a:p>
      </dgm:t>
    </dgm:pt>
    <dgm:pt modelId="{72785020-1516-4647-9AF9-99C6E2258EAC}" type="pres">
      <dgm:prSet presAssocID="{972EE564-9135-4C35-971C-C2442330DA2D}" presName="linear" presStyleCnt="0">
        <dgm:presLayoutVars>
          <dgm:dir/>
          <dgm:animLvl val="lvl"/>
          <dgm:resizeHandles val="exact"/>
        </dgm:presLayoutVars>
      </dgm:prSet>
      <dgm:spPr/>
    </dgm:pt>
    <dgm:pt modelId="{816F48ED-EB4B-C446-8002-E1EFB1FF947B}" type="pres">
      <dgm:prSet presAssocID="{533C71E8-FB2F-4175-AFBC-598E73FEA55C}" presName="parentLin" presStyleCnt="0"/>
      <dgm:spPr/>
    </dgm:pt>
    <dgm:pt modelId="{93840C21-D947-2247-BFB8-1E2A7F1D8F0F}" type="pres">
      <dgm:prSet presAssocID="{533C71E8-FB2F-4175-AFBC-598E73FEA55C}" presName="parentLeftMargin" presStyleLbl="node1" presStyleIdx="0" presStyleCnt="1"/>
      <dgm:spPr/>
    </dgm:pt>
    <dgm:pt modelId="{6EF79350-8146-BF4C-8F45-D66EF4524E97}" type="pres">
      <dgm:prSet presAssocID="{533C71E8-FB2F-4175-AFBC-598E73FEA55C}" presName="parentText" presStyleLbl="node1" presStyleIdx="0" presStyleCnt="1">
        <dgm:presLayoutVars>
          <dgm:chMax val="0"/>
          <dgm:bulletEnabled val="1"/>
        </dgm:presLayoutVars>
      </dgm:prSet>
      <dgm:spPr/>
    </dgm:pt>
    <dgm:pt modelId="{53D8BF29-6AD7-2143-B19E-1690291D863C}" type="pres">
      <dgm:prSet presAssocID="{533C71E8-FB2F-4175-AFBC-598E73FEA55C}" presName="negativeSpace" presStyleCnt="0"/>
      <dgm:spPr/>
    </dgm:pt>
    <dgm:pt modelId="{796ED4DA-2498-9541-B2D1-D43AB7A76F76}" type="pres">
      <dgm:prSet presAssocID="{533C71E8-FB2F-4175-AFBC-598E73FEA55C}" presName="childText" presStyleLbl="conFgAcc1" presStyleIdx="0" presStyleCnt="1">
        <dgm:presLayoutVars>
          <dgm:bulletEnabled val="1"/>
        </dgm:presLayoutVars>
      </dgm:prSet>
      <dgm:spPr/>
    </dgm:pt>
  </dgm:ptLst>
  <dgm:cxnLst>
    <dgm:cxn modelId="{48DA7308-87CA-314A-9508-4C630BBCB26A}" type="presOf" srcId="{A868444F-D688-4051-8F80-9C2DA7CC09BB}" destId="{796ED4DA-2498-9541-B2D1-D43AB7A76F76}" srcOrd="0" destOrd="5" presId="urn:microsoft.com/office/officeart/2005/8/layout/list1"/>
    <dgm:cxn modelId="{60B8960E-1103-904A-9E11-6B5C115B6FBE}" type="presOf" srcId="{972EE564-9135-4C35-971C-C2442330DA2D}" destId="{72785020-1516-4647-9AF9-99C6E2258EAC}" srcOrd="0" destOrd="0" presId="urn:microsoft.com/office/officeart/2005/8/layout/list1"/>
    <dgm:cxn modelId="{EE9FB137-DC68-4628-AB06-56D128A48875}" srcId="{533C71E8-FB2F-4175-AFBC-598E73FEA55C}" destId="{51BC8DEA-5E1D-4456-892C-6A107AFF5C2C}" srcOrd="1" destOrd="0" parTransId="{31317C0C-0344-4A34-B7B2-DB348081219F}" sibTransId="{F3876795-AA62-41EC-872D-2E1614498C47}"/>
    <dgm:cxn modelId="{47926467-5A98-5A43-9AE6-5CBAD2F7D58B}" type="presOf" srcId="{533C71E8-FB2F-4175-AFBC-598E73FEA55C}" destId="{6EF79350-8146-BF4C-8F45-D66EF4524E97}" srcOrd="1" destOrd="0" presId="urn:microsoft.com/office/officeart/2005/8/layout/list1"/>
    <dgm:cxn modelId="{D759804B-AFE4-6E41-9E02-307006C36B4F}" type="presOf" srcId="{6D8DFBED-263B-45A2-B403-C1A6702C58B2}" destId="{796ED4DA-2498-9541-B2D1-D43AB7A76F76}" srcOrd="0" destOrd="4" presId="urn:microsoft.com/office/officeart/2005/8/layout/list1"/>
    <dgm:cxn modelId="{25A27085-DFEA-4CB5-8F79-654341694277}" srcId="{533C71E8-FB2F-4175-AFBC-598E73FEA55C}" destId="{6D8DFBED-263B-45A2-B403-C1A6702C58B2}" srcOrd="2" destOrd="0" parTransId="{4B55DC66-B25B-443A-9078-116CF8802F14}" sibTransId="{A9418CA3-1E7D-4BF6-ABDF-9A825B350770}"/>
    <dgm:cxn modelId="{3BFA9287-DBE2-489A-AF1F-0E4988E44160}" srcId="{972EE564-9135-4C35-971C-C2442330DA2D}" destId="{533C71E8-FB2F-4175-AFBC-598E73FEA55C}" srcOrd="0" destOrd="0" parTransId="{B5898F24-739A-430F-926A-1DE0FABF2004}" sibTransId="{0A6BB52D-2F0B-4CB6-80E2-73B421DDE3BF}"/>
    <dgm:cxn modelId="{3DD7CB90-12D1-47A8-97D7-A22D3EB8A227}" srcId="{51BC8DEA-5E1D-4456-892C-6A107AFF5C2C}" destId="{37EC2D10-DFFF-4105-9E98-5E7AC2FF3055}" srcOrd="0" destOrd="0" parTransId="{CFF78D33-E321-488B-A3F0-577B780EC208}" sibTransId="{5E359A4D-011E-4A3B-AB24-FB07F9891A9A}"/>
    <dgm:cxn modelId="{1EDA4F97-69A0-9F4E-9FA9-F7D804EEE9F1}" type="presOf" srcId="{E19D22B5-847E-4466-9FB8-B3240C61F2E6}" destId="{796ED4DA-2498-9541-B2D1-D43AB7A76F76}" srcOrd="0" destOrd="0" presId="urn:microsoft.com/office/officeart/2005/8/layout/list1"/>
    <dgm:cxn modelId="{6EA2D89E-DCC4-A94C-A8D7-3737C9198673}" type="presOf" srcId="{B1F8940A-3407-46AF-935D-664D2BB83BC6}" destId="{796ED4DA-2498-9541-B2D1-D43AB7A76F76}" srcOrd="0" destOrd="1" presId="urn:microsoft.com/office/officeart/2005/8/layout/list1"/>
    <dgm:cxn modelId="{913687C5-1995-4936-82BB-1B0EF3247F00}" srcId="{E19D22B5-847E-4466-9FB8-B3240C61F2E6}" destId="{B1F8940A-3407-46AF-935D-664D2BB83BC6}" srcOrd="0" destOrd="0" parTransId="{B281ACFE-B803-477E-ACE2-A476926F2062}" sibTransId="{6C541F75-95D4-4439-98FE-D442A438E5C9}"/>
    <dgm:cxn modelId="{7C1AD8C5-D97B-43FB-8FF4-1F1E2FED1F8E}" srcId="{6D8DFBED-263B-45A2-B403-C1A6702C58B2}" destId="{A868444F-D688-4051-8F80-9C2DA7CC09BB}" srcOrd="0" destOrd="0" parTransId="{DBC478CE-D5E1-46E1-96CF-9072C59B6C05}" sibTransId="{3A80F28C-A291-4A48-897F-579F58A96D1E}"/>
    <dgm:cxn modelId="{BF8A36C9-F17A-7643-8D2E-3144BE7AF2AE}" type="presOf" srcId="{37EC2D10-DFFF-4105-9E98-5E7AC2FF3055}" destId="{796ED4DA-2498-9541-B2D1-D43AB7A76F76}" srcOrd="0" destOrd="3" presId="urn:microsoft.com/office/officeart/2005/8/layout/list1"/>
    <dgm:cxn modelId="{326CD7DD-DA0C-074F-893C-08FF80C9094A}" type="presOf" srcId="{51BC8DEA-5E1D-4456-892C-6A107AFF5C2C}" destId="{796ED4DA-2498-9541-B2D1-D43AB7A76F76}" srcOrd="0" destOrd="2" presId="urn:microsoft.com/office/officeart/2005/8/layout/list1"/>
    <dgm:cxn modelId="{2DCADFEB-5E34-C64E-BA9C-C27E0A15D894}" type="presOf" srcId="{533C71E8-FB2F-4175-AFBC-598E73FEA55C}" destId="{93840C21-D947-2247-BFB8-1E2A7F1D8F0F}" srcOrd="0" destOrd="0" presId="urn:microsoft.com/office/officeart/2005/8/layout/list1"/>
    <dgm:cxn modelId="{05CC0EFE-07C2-4BAC-AD72-A309F4D9598F}" srcId="{533C71E8-FB2F-4175-AFBC-598E73FEA55C}" destId="{E19D22B5-847E-4466-9FB8-B3240C61F2E6}" srcOrd="0" destOrd="0" parTransId="{506D8FCB-C7F6-459E-922A-35FFEFDB9102}" sibTransId="{5FA13D94-AE3E-45BD-82CD-2ACB64A07536}"/>
    <dgm:cxn modelId="{C77A3F69-EF99-694F-9BE8-7BFF77DCAB92}" type="presParOf" srcId="{72785020-1516-4647-9AF9-99C6E2258EAC}" destId="{816F48ED-EB4B-C446-8002-E1EFB1FF947B}" srcOrd="0" destOrd="0" presId="urn:microsoft.com/office/officeart/2005/8/layout/list1"/>
    <dgm:cxn modelId="{697D1072-223B-D64D-93D4-9A259B07493E}" type="presParOf" srcId="{816F48ED-EB4B-C446-8002-E1EFB1FF947B}" destId="{93840C21-D947-2247-BFB8-1E2A7F1D8F0F}" srcOrd="0" destOrd="0" presId="urn:microsoft.com/office/officeart/2005/8/layout/list1"/>
    <dgm:cxn modelId="{05CCF821-5266-CF4C-A85C-B6AA2AA96F45}" type="presParOf" srcId="{816F48ED-EB4B-C446-8002-E1EFB1FF947B}" destId="{6EF79350-8146-BF4C-8F45-D66EF4524E97}" srcOrd="1" destOrd="0" presId="urn:microsoft.com/office/officeart/2005/8/layout/list1"/>
    <dgm:cxn modelId="{150506BF-6FCB-FA4E-9CFD-B4805B6605D6}" type="presParOf" srcId="{72785020-1516-4647-9AF9-99C6E2258EAC}" destId="{53D8BF29-6AD7-2143-B19E-1690291D863C}" srcOrd="1" destOrd="0" presId="urn:microsoft.com/office/officeart/2005/8/layout/list1"/>
    <dgm:cxn modelId="{3874DE05-B2C3-6B49-9B5F-73429D6E030F}" type="presParOf" srcId="{72785020-1516-4647-9AF9-99C6E2258EAC}" destId="{796ED4DA-2498-9541-B2D1-D43AB7A76F76}"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2CBC434-6941-42F8-897D-0E5B3E94E6C7}"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0FE7CA13-F4EA-4062-8B2D-24120DE7DE34}">
      <dgm:prSet/>
      <dgm:spPr/>
      <dgm:t>
        <a:bodyPr/>
        <a:lstStyle/>
        <a:p>
          <a:pPr>
            <a:lnSpc>
              <a:spcPct val="100000"/>
            </a:lnSpc>
            <a:defRPr cap="all"/>
          </a:pPr>
          <a:r>
            <a:rPr lang="en-US"/>
            <a:t>Stepping</a:t>
          </a:r>
        </a:p>
      </dgm:t>
    </dgm:pt>
    <dgm:pt modelId="{5B5CF066-A25F-4DFE-896C-0F192F8E20B2}" type="parTrans" cxnId="{B6118FE4-5C69-4511-98C3-469107DCBFB4}">
      <dgm:prSet/>
      <dgm:spPr/>
      <dgm:t>
        <a:bodyPr/>
        <a:lstStyle/>
        <a:p>
          <a:endParaRPr lang="en-US"/>
        </a:p>
      </dgm:t>
    </dgm:pt>
    <dgm:pt modelId="{C934B4FE-CF87-49CC-BBF6-22FE68507D0B}" type="sibTrans" cxnId="{B6118FE4-5C69-4511-98C3-469107DCBFB4}">
      <dgm:prSet/>
      <dgm:spPr/>
      <dgm:t>
        <a:bodyPr/>
        <a:lstStyle/>
        <a:p>
          <a:endParaRPr lang="en-US"/>
        </a:p>
      </dgm:t>
    </dgm:pt>
    <dgm:pt modelId="{8805A1D5-05D7-4553-9F42-B3858515437A}">
      <dgm:prSet/>
      <dgm:spPr/>
      <dgm:t>
        <a:bodyPr/>
        <a:lstStyle/>
        <a:p>
          <a:pPr>
            <a:lnSpc>
              <a:spcPct val="100000"/>
            </a:lnSpc>
            <a:defRPr cap="all"/>
          </a:pPr>
          <a:r>
            <a:rPr lang="en-US"/>
            <a:t>Sitting</a:t>
          </a:r>
        </a:p>
      </dgm:t>
    </dgm:pt>
    <dgm:pt modelId="{64AED713-420C-4E8D-B2E4-5B42ADD323E7}" type="parTrans" cxnId="{9C297071-19E4-4133-BE0D-D67A6B9501D4}">
      <dgm:prSet/>
      <dgm:spPr/>
      <dgm:t>
        <a:bodyPr/>
        <a:lstStyle/>
        <a:p>
          <a:endParaRPr lang="en-US"/>
        </a:p>
      </dgm:t>
    </dgm:pt>
    <dgm:pt modelId="{A9E56F56-8477-4AD3-82C8-A561CD7D6C90}" type="sibTrans" cxnId="{9C297071-19E4-4133-BE0D-D67A6B9501D4}">
      <dgm:prSet/>
      <dgm:spPr/>
      <dgm:t>
        <a:bodyPr/>
        <a:lstStyle/>
        <a:p>
          <a:endParaRPr lang="en-US"/>
        </a:p>
      </dgm:t>
    </dgm:pt>
    <dgm:pt modelId="{51B8B4FF-5389-4CBC-AD9F-03CAC01942E6}">
      <dgm:prSet/>
      <dgm:spPr/>
      <dgm:t>
        <a:bodyPr/>
        <a:lstStyle/>
        <a:p>
          <a:pPr>
            <a:lnSpc>
              <a:spcPct val="100000"/>
            </a:lnSpc>
            <a:defRPr cap="all"/>
          </a:pPr>
          <a:r>
            <a:rPr lang="en-US"/>
            <a:t>Sweating</a:t>
          </a:r>
        </a:p>
      </dgm:t>
    </dgm:pt>
    <dgm:pt modelId="{F3F2722A-6129-4858-8815-364CE33FA1BE}" type="parTrans" cxnId="{153C01AD-A935-4B10-8D86-D017E0701F6A}">
      <dgm:prSet/>
      <dgm:spPr/>
      <dgm:t>
        <a:bodyPr/>
        <a:lstStyle/>
        <a:p>
          <a:endParaRPr lang="en-US"/>
        </a:p>
      </dgm:t>
    </dgm:pt>
    <dgm:pt modelId="{B86AD2FC-162B-4D03-B4CA-FA59890697E5}" type="sibTrans" cxnId="{153C01AD-A935-4B10-8D86-D017E0701F6A}">
      <dgm:prSet/>
      <dgm:spPr/>
      <dgm:t>
        <a:bodyPr/>
        <a:lstStyle/>
        <a:p>
          <a:endParaRPr lang="en-US"/>
        </a:p>
      </dgm:t>
    </dgm:pt>
    <dgm:pt modelId="{5E13AC32-7F0E-4E1F-B412-84C99E6D36C6}">
      <dgm:prSet/>
      <dgm:spPr/>
      <dgm:t>
        <a:bodyPr/>
        <a:lstStyle/>
        <a:p>
          <a:pPr>
            <a:lnSpc>
              <a:spcPct val="100000"/>
            </a:lnSpc>
            <a:defRPr cap="all"/>
          </a:pPr>
          <a:r>
            <a:rPr lang="en-US" dirty="0"/>
            <a:t>Strengthening </a:t>
          </a:r>
        </a:p>
      </dgm:t>
    </dgm:pt>
    <dgm:pt modelId="{3A9875A1-9988-4BD4-A758-087A350EB3DE}" type="parTrans" cxnId="{BDC29949-B9CB-4F98-9E47-71FB105BD11C}">
      <dgm:prSet/>
      <dgm:spPr/>
      <dgm:t>
        <a:bodyPr/>
        <a:lstStyle/>
        <a:p>
          <a:endParaRPr lang="en-US"/>
        </a:p>
      </dgm:t>
    </dgm:pt>
    <dgm:pt modelId="{22338814-40E7-40C7-B901-43A73C920115}" type="sibTrans" cxnId="{BDC29949-B9CB-4F98-9E47-71FB105BD11C}">
      <dgm:prSet/>
      <dgm:spPr/>
      <dgm:t>
        <a:bodyPr/>
        <a:lstStyle/>
        <a:p>
          <a:endParaRPr lang="en-US"/>
        </a:p>
      </dgm:t>
    </dgm:pt>
    <dgm:pt modelId="{7EAF3509-11A0-46FC-8B6E-3A611CFB6C8E}">
      <dgm:prSet/>
      <dgm:spPr/>
      <dgm:t>
        <a:bodyPr/>
        <a:lstStyle/>
        <a:p>
          <a:pPr>
            <a:lnSpc>
              <a:spcPct val="100000"/>
            </a:lnSpc>
            <a:defRPr cap="all"/>
          </a:pPr>
          <a:r>
            <a:rPr lang="en-US" dirty="0"/>
            <a:t>Sleep</a:t>
          </a:r>
        </a:p>
      </dgm:t>
    </dgm:pt>
    <dgm:pt modelId="{661E1F27-F284-45A2-B583-0F42EDC91F20}" type="parTrans" cxnId="{B0ECEAB8-4BD7-4012-B041-924A1E8508E2}">
      <dgm:prSet/>
      <dgm:spPr/>
      <dgm:t>
        <a:bodyPr/>
        <a:lstStyle/>
        <a:p>
          <a:endParaRPr lang="en-US"/>
        </a:p>
      </dgm:t>
    </dgm:pt>
    <dgm:pt modelId="{6DA03D78-DAD2-4975-B418-8D0F43E80E96}" type="sibTrans" cxnId="{B0ECEAB8-4BD7-4012-B041-924A1E8508E2}">
      <dgm:prSet/>
      <dgm:spPr/>
      <dgm:t>
        <a:bodyPr/>
        <a:lstStyle/>
        <a:p>
          <a:endParaRPr lang="en-US"/>
        </a:p>
      </dgm:t>
    </dgm:pt>
    <dgm:pt modelId="{E2874492-2CCD-4C54-9612-6DB5BA69F72B}" type="pres">
      <dgm:prSet presAssocID="{B2CBC434-6941-42F8-897D-0E5B3E94E6C7}" presName="root" presStyleCnt="0">
        <dgm:presLayoutVars>
          <dgm:dir/>
          <dgm:resizeHandles val="exact"/>
        </dgm:presLayoutVars>
      </dgm:prSet>
      <dgm:spPr/>
    </dgm:pt>
    <dgm:pt modelId="{7E5A9186-B01A-4878-AA67-ACDFA441B139}" type="pres">
      <dgm:prSet presAssocID="{0FE7CA13-F4EA-4062-8B2D-24120DE7DE34}" presName="compNode" presStyleCnt="0"/>
      <dgm:spPr/>
    </dgm:pt>
    <dgm:pt modelId="{EBBAE002-D028-4EEF-8FC9-F79ACA8852F6}" type="pres">
      <dgm:prSet presAssocID="{0FE7CA13-F4EA-4062-8B2D-24120DE7DE34}" presName="iconBgRect" presStyleLbl="bgShp" presStyleIdx="0" presStyleCnt="5"/>
      <dgm:spPr/>
    </dgm:pt>
    <dgm:pt modelId="{91D874E9-38ED-44D5-9477-FB66C860CEDB}" type="pres">
      <dgm:prSet presAssocID="{0FE7CA13-F4EA-4062-8B2D-24120DE7DE3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ootprint"/>
        </a:ext>
      </dgm:extLst>
    </dgm:pt>
    <dgm:pt modelId="{AEFCA7E9-5574-42FE-85F8-7E346BA80A0E}" type="pres">
      <dgm:prSet presAssocID="{0FE7CA13-F4EA-4062-8B2D-24120DE7DE34}" presName="spaceRect" presStyleCnt="0"/>
      <dgm:spPr/>
    </dgm:pt>
    <dgm:pt modelId="{B5AA30CF-46EA-40BB-ACFE-5E03DE780948}" type="pres">
      <dgm:prSet presAssocID="{0FE7CA13-F4EA-4062-8B2D-24120DE7DE34}" presName="textRect" presStyleLbl="revTx" presStyleIdx="0" presStyleCnt="5">
        <dgm:presLayoutVars>
          <dgm:chMax val="1"/>
          <dgm:chPref val="1"/>
        </dgm:presLayoutVars>
      </dgm:prSet>
      <dgm:spPr/>
    </dgm:pt>
    <dgm:pt modelId="{4BAB4098-72C9-4F06-AD33-274D9D8D8BF0}" type="pres">
      <dgm:prSet presAssocID="{C934B4FE-CF87-49CC-BBF6-22FE68507D0B}" presName="sibTrans" presStyleCnt="0"/>
      <dgm:spPr/>
    </dgm:pt>
    <dgm:pt modelId="{198EB8E1-92AB-4CDA-9665-17A48D718BE1}" type="pres">
      <dgm:prSet presAssocID="{8805A1D5-05D7-4553-9F42-B3858515437A}" presName="compNode" presStyleCnt="0"/>
      <dgm:spPr/>
    </dgm:pt>
    <dgm:pt modelId="{00EA9374-BD5A-4B6F-8037-3F5994DC0956}" type="pres">
      <dgm:prSet presAssocID="{8805A1D5-05D7-4553-9F42-B3858515437A}" presName="iconBgRect" presStyleLbl="bgShp" presStyleIdx="1" presStyleCnt="5"/>
      <dgm:spPr/>
    </dgm:pt>
    <dgm:pt modelId="{13D6D935-66C6-4DA9-90CB-6391EA029F60}" type="pres">
      <dgm:prSet presAssocID="{8805A1D5-05D7-4553-9F42-B3858515437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ouch"/>
        </a:ext>
      </dgm:extLst>
    </dgm:pt>
    <dgm:pt modelId="{310643BB-0780-46C0-911B-DC47A85F36A2}" type="pres">
      <dgm:prSet presAssocID="{8805A1D5-05D7-4553-9F42-B3858515437A}" presName="spaceRect" presStyleCnt="0"/>
      <dgm:spPr/>
    </dgm:pt>
    <dgm:pt modelId="{93D793D6-FE33-4C1B-A040-BFFBE6A925A0}" type="pres">
      <dgm:prSet presAssocID="{8805A1D5-05D7-4553-9F42-B3858515437A}" presName="textRect" presStyleLbl="revTx" presStyleIdx="1" presStyleCnt="5">
        <dgm:presLayoutVars>
          <dgm:chMax val="1"/>
          <dgm:chPref val="1"/>
        </dgm:presLayoutVars>
      </dgm:prSet>
      <dgm:spPr/>
    </dgm:pt>
    <dgm:pt modelId="{3519C894-C968-46AE-9162-8E80F23B8F9D}" type="pres">
      <dgm:prSet presAssocID="{A9E56F56-8477-4AD3-82C8-A561CD7D6C90}" presName="sibTrans" presStyleCnt="0"/>
      <dgm:spPr/>
    </dgm:pt>
    <dgm:pt modelId="{5F66B29C-76C2-4219-9401-74637288FA06}" type="pres">
      <dgm:prSet presAssocID="{7EAF3509-11A0-46FC-8B6E-3A611CFB6C8E}" presName="compNode" presStyleCnt="0"/>
      <dgm:spPr/>
    </dgm:pt>
    <dgm:pt modelId="{C7CD746D-B8B4-4E66-A119-149E74CB691D}" type="pres">
      <dgm:prSet presAssocID="{7EAF3509-11A0-46FC-8B6E-3A611CFB6C8E}" presName="iconBgRect" presStyleLbl="bgShp" presStyleIdx="2" presStyleCnt="5"/>
      <dgm:spPr/>
    </dgm:pt>
    <dgm:pt modelId="{0CAFD471-C4F7-45BF-965B-3173BDB59615}" type="pres">
      <dgm:prSet presAssocID="{7EAF3509-11A0-46FC-8B6E-3A611CFB6C8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leep"/>
        </a:ext>
      </dgm:extLst>
    </dgm:pt>
    <dgm:pt modelId="{F070B8F0-1D81-4890-BEAC-EBDE51A3816B}" type="pres">
      <dgm:prSet presAssocID="{7EAF3509-11A0-46FC-8B6E-3A611CFB6C8E}" presName="spaceRect" presStyleCnt="0"/>
      <dgm:spPr/>
    </dgm:pt>
    <dgm:pt modelId="{147C3B0F-7E1B-465F-9A6A-A94F8F23C7A3}" type="pres">
      <dgm:prSet presAssocID="{7EAF3509-11A0-46FC-8B6E-3A611CFB6C8E}" presName="textRect" presStyleLbl="revTx" presStyleIdx="2" presStyleCnt="5">
        <dgm:presLayoutVars>
          <dgm:chMax val="1"/>
          <dgm:chPref val="1"/>
        </dgm:presLayoutVars>
      </dgm:prSet>
      <dgm:spPr/>
    </dgm:pt>
    <dgm:pt modelId="{8CAA028B-3F9E-1841-8FDD-692945AF1567}" type="pres">
      <dgm:prSet presAssocID="{6DA03D78-DAD2-4975-B418-8D0F43E80E96}" presName="sibTrans" presStyleCnt="0"/>
      <dgm:spPr/>
    </dgm:pt>
    <dgm:pt modelId="{CF0DB7FC-111B-4CCB-8480-01BBF076B633}" type="pres">
      <dgm:prSet presAssocID="{51B8B4FF-5389-4CBC-AD9F-03CAC01942E6}" presName="compNode" presStyleCnt="0"/>
      <dgm:spPr/>
    </dgm:pt>
    <dgm:pt modelId="{98B6B55B-B152-46A7-9A76-D463AA01EAE5}" type="pres">
      <dgm:prSet presAssocID="{51B8B4FF-5389-4CBC-AD9F-03CAC01942E6}" presName="iconBgRect" presStyleLbl="bgShp" presStyleIdx="3" presStyleCnt="5"/>
      <dgm:spPr/>
    </dgm:pt>
    <dgm:pt modelId="{CF0FF276-54B5-43BD-8B0F-28BE74FC47A2}" type="pres">
      <dgm:prSet presAssocID="{51B8B4FF-5389-4CBC-AD9F-03CAC01942E6}"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Run with solid fill"/>
        </a:ext>
      </dgm:extLst>
    </dgm:pt>
    <dgm:pt modelId="{4604EE16-9065-42C9-A491-7CD2EC0F5C00}" type="pres">
      <dgm:prSet presAssocID="{51B8B4FF-5389-4CBC-AD9F-03CAC01942E6}" presName="spaceRect" presStyleCnt="0"/>
      <dgm:spPr/>
    </dgm:pt>
    <dgm:pt modelId="{47D3ECF8-53BC-4209-B5E0-6912E847F964}" type="pres">
      <dgm:prSet presAssocID="{51B8B4FF-5389-4CBC-AD9F-03CAC01942E6}" presName="textRect" presStyleLbl="revTx" presStyleIdx="3" presStyleCnt="5">
        <dgm:presLayoutVars>
          <dgm:chMax val="1"/>
          <dgm:chPref val="1"/>
        </dgm:presLayoutVars>
      </dgm:prSet>
      <dgm:spPr/>
    </dgm:pt>
    <dgm:pt modelId="{342F857F-B185-4EF0-BBF3-008FA640271E}" type="pres">
      <dgm:prSet presAssocID="{B86AD2FC-162B-4D03-B4CA-FA59890697E5}" presName="sibTrans" presStyleCnt="0"/>
      <dgm:spPr/>
    </dgm:pt>
    <dgm:pt modelId="{C044C0F4-B426-496A-BB7F-5CB7643248CA}" type="pres">
      <dgm:prSet presAssocID="{5E13AC32-7F0E-4E1F-B412-84C99E6D36C6}" presName="compNode" presStyleCnt="0"/>
      <dgm:spPr/>
    </dgm:pt>
    <dgm:pt modelId="{08C58725-DA99-4D5C-85D4-B7C17DD5BCBB}" type="pres">
      <dgm:prSet presAssocID="{5E13AC32-7F0E-4E1F-B412-84C99E6D36C6}" presName="iconBgRect" presStyleLbl="bgShp" presStyleIdx="4" presStyleCnt="5"/>
      <dgm:spPr/>
    </dgm:pt>
    <dgm:pt modelId="{4C6AACD3-116A-4C90-BB4E-85BE1419D06F}" type="pres">
      <dgm:prSet presAssocID="{5E13AC32-7F0E-4E1F-B412-84C99E6D36C6}"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Body builder with solid fill"/>
        </a:ext>
      </dgm:extLst>
    </dgm:pt>
    <dgm:pt modelId="{7BD4AE55-141B-4F6A-863E-2EDC7F192794}" type="pres">
      <dgm:prSet presAssocID="{5E13AC32-7F0E-4E1F-B412-84C99E6D36C6}" presName="spaceRect" presStyleCnt="0"/>
      <dgm:spPr/>
    </dgm:pt>
    <dgm:pt modelId="{41320D01-74FF-47FF-909C-556E3373065B}" type="pres">
      <dgm:prSet presAssocID="{5E13AC32-7F0E-4E1F-B412-84C99E6D36C6}" presName="textRect" presStyleLbl="revTx" presStyleIdx="4" presStyleCnt="5">
        <dgm:presLayoutVars>
          <dgm:chMax val="1"/>
          <dgm:chPref val="1"/>
        </dgm:presLayoutVars>
      </dgm:prSet>
      <dgm:spPr/>
    </dgm:pt>
  </dgm:ptLst>
  <dgm:cxnLst>
    <dgm:cxn modelId="{E07B0408-D18E-E94E-83C3-A5F7E25024E9}" type="presOf" srcId="{51B8B4FF-5389-4CBC-AD9F-03CAC01942E6}" destId="{47D3ECF8-53BC-4209-B5E0-6912E847F964}" srcOrd="0" destOrd="0" presId="urn:microsoft.com/office/officeart/2018/5/layout/IconCircleLabelList"/>
    <dgm:cxn modelId="{32DA8116-428F-F94A-A7EF-25C9F2425076}" type="presOf" srcId="{5E13AC32-7F0E-4E1F-B412-84C99E6D36C6}" destId="{41320D01-74FF-47FF-909C-556E3373065B}" srcOrd="0" destOrd="0" presId="urn:microsoft.com/office/officeart/2018/5/layout/IconCircleLabelList"/>
    <dgm:cxn modelId="{6C648E38-0911-2749-9D5C-1219CF771042}" type="presOf" srcId="{0FE7CA13-F4EA-4062-8B2D-24120DE7DE34}" destId="{B5AA30CF-46EA-40BB-ACFE-5E03DE780948}" srcOrd="0" destOrd="0" presId="urn:microsoft.com/office/officeart/2018/5/layout/IconCircleLabelList"/>
    <dgm:cxn modelId="{BDC29949-B9CB-4F98-9E47-71FB105BD11C}" srcId="{B2CBC434-6941-42F8-897D-0E5B3E94E6C7}" destId="{5E13AC32-7F0E-4E1F-B412-84C99E6D36C6}" srcOrd="4" destOrd="0" parTransId="{3A9875A1-9988-4BD4-A758-087A350EB3DE}" sibTransId="{22338814-40E7-40C7-B901-43A73C920115}"/>
    <dgm:cxn modelId="{9C297071-19E4-4133-BE0D-D67A6B9501D4}" srcId="{B2CBC434-6941-42F8-897D-0E5B3E94E6C7}" destId="{8805A1D5-05D7-4553-9F42-B3858515437A}" srcOrd="1" destOrd="0" parTransId="{64AED713-420C-4E8D-B2E4-5B42ADD323E7}" sibTransId="{A9E56F56-8477-4AD3-82C8-A561CD7D6C90}"/>
    <dgm:cxn modelId="{8EB7EC54-6E86-F34E-9F0A-DD329DC89F39}" type="presOf" srcId="{8805A1D5-05D7-4553-9F42-B3858515437A}" destId="{93D793D6-FE33-4C1B-A040-BFFBE6A925A0}" srcOrd="0" destOrd="0" presId="urn:microsoft.com/office/officeart/2018/5/layout/IconCircleLabelList"/>
    <dgm:cxn modelId="{0706C09E-0206-4B14-8EA5-FFA89F752706}" type="presOf" srcId="{B2CBC434-6941-42F8-897D-0E5B3E94E6C7}" destId="{E2874492-2CCD-4C54-9612-6DB5BA69F72B}" srcOrd="0" destOrd="0" presId="urn:microsoft.com/office/officeart/2018/5/layout/IconCircleLabelList"/>
    <dgm:cxn modelId="{153C01AD-A935-4B10-8D86-D017E0701F6A}" srcId="{B2CBC434-6941-42F8-897D-0E5B3E94E6C7}" destId="{51B8B4FF-5389-4CBC-AD9F-03CAC01942E6}" srcOrd="3" destOrd="0" parTransId="{F3F2722A-6129-4858-8815-364CE33FA1BE}" sibTransId="{B86AD2FC-162B-4D03-B4CA-FA59890697E5}"/>
    <dgm:cxn modelId="{B0ECEAB8-4BD7-4012-B041-924A1E8508E2}" srcId="{B2CBC434-6941-42F8-897D-0E5B3E94E6C7}" destId="{7EAF3509-11A0-46FC-8B6E-3A611CFB6C8E}" srcOrd="2" destOrd="0" parTransId="{661E1F27-F284-45A2-B583-0F42EDC91F20}" sibTransId="{6DA03D78-DAD2-4975-B418-8D0F43E80E96}"/>
    <dgm:cxn modelId="{31BB07C8-9EBF-AD47-9F80-FE764DAC20CB}" type="presOf" srcId="{7EAF3509-11A0-46FC-8B6E-3A611CFB6C8E}" destId="{147C3B0F-7E1B-465F-9A6A-A94F8F23C7A3}" srcOrd="0" destOrd="0" presId="urn:microsoft.com/office/officeart/2018/5/layout/IconCircleLabelList"/>
    <dgm:cxn modelId="{B6118FE4-5C69-4511-98C3-469107DCBFB4}" srcId="{B2CBC434-6941-42F8-897D-0E5B3E94E6C7}" destId="{0FE7CA13-F4EA-4062-8B2D-24120DE7DE34}" srcOrd="0" destOrd="0" parTransId="{5B5CF066-A25F-4DFE-896C-0F192F8E20B2}" sibTransId="{C934B4FE-CF87-49CC-BBF6-22FE68507D0B}"/>
    <dgm:cxn modelId="{0BDDD7D4-2E61-E341-B730-B7B7CA2D5CCE}" type="presParOf" srcId="{E2874492-2CCD-4C54-9612-6DB5BA69F72B}" destId="{7E5A9186-B01A-4878-AA67-ACDFA441B139}" srcOrd="0" destOrd="0" presId="urn:microsoft.com/office/officeart/2018/5/layout/IconCircleLabelList"/>
    <dgm:cxn modelId="{E781A093-D743-EB42-A068-621095ACE860}" type="presParOf" srcId="{7E5A9186-B01A-4878-AA67-ACDFA441B139}" destId="{EBBAE002-D028-4EEF-8FC9-F79ACA8852F6}" srcOrd="0" destOrd="0" presId="urn:microsoft.com/office/officeart/2018/5/layout/IconCircleLabelList"/>
    <dgm:cxn modelId="{13AF88A2-F426-6D4C-858D-443B1D2C000F}" type="presParOf" srcId="{7E5A9186-B01A-4878-AA67-ACDFA441B139}" destId="{91D874E9-38ED-44D5-9477-FB66C860CEDB}" srcOrd="1" destOrd="0" presId="urn:microsoft.com/office/officeart/2018/5/layout/IconCircleLabelList"/>
    <dgm:cxn modelId="{120DCA42-9323-934E-9D63-7D32A0CC3741}" type="presParOf" srcId="{7E5A9186-B01A-4878-AA67-ACDFA441B139}" destId="{AEFCA7E9-5574-42FE-85F8-7E346BA80A0E}" srcOrd="2" destOrd="0" presId="urn:microsoft.com/office/officeart/2018/5/layout/IconCircleLabelList"/>
    <dgm:cxn modelId="{8812BB6A-2EE3-0348-B79C-C11EA72A6EF4}" type="presParOf" srcId="{7E5A9186-B01A-4878-AA67-ACDFA441B139}" destId="{B5AA30CF-46EA-40BB-ACFE-5E03DE780948}" srcOrd="3" destOrd="0" presId="urn:microsoft.com/office/officeart/2018/5/layout/IconCircleLabelList"/>
    <dgm:cxn modelId="{B53FCB4A-D92A-A842-A9F5-D0CE8C538B8D}" type="presParOf" srcId="{E2874492-2CCD-4C54-9612-6DB5BA69F72B}" destId="{4BAB4098-72C9-4F06-AD33-274D9D8D8BF0}" srcOrd="1" destOrd="0" presId="urn:microsoft.com/office/officeart/2018/5/layout/IconCircleLabelList"/>
    <dgm:cxn modelId="{D12D556F-AF9C-D746-AD53-BBDCC17CC67C}" type="presParOf" srcId="{E2874492-2CCD-4C54-9612-6DB5BA69F72B}" destId="{198EB8E1-92AB-4CDA-9665-17A48D718BE1}" srcOrd="2" destOrd="0" presId="urn:microsoft.com/office/officeart/2018/5/layout/IconCircleLabelList"/>
    <dgm:cxn modelId="{CF48F818-169E-574C-85E4-7D421F538971}" type="presParOf" srcId="{198EB8E1-92AB-4CDA-9665-17A48D718BE1}" destId="{00EA9374-BD5A-4B6F-8037-3F5994DC0956}" srcOrd="0" destOrd="0" presId="urn:microsoft.com/office/officeart/2018/5/layout/IconCircleLabelList"/>
    <dgm:cxn modelId="{1CAA8739-CE39-884F-8AC4-E6014597C8F5}" type="presParOf" srcId="{198EB8E1-92AB-4CDA-9665-17A48D718BE1}" destId="{13D6D935-66C6-4DA9-90CB-6391EA029F60}" srcOrd="1" destOrd="0" presId="urn:microsoft.com/office/officeart/2018/5/layout/IconCircleLabelList"/>
    <dgm:cxn modelId="{23962F2D-E9B7-9A49-9CD1-80FF4894AAD0}" type="presParOf" srcId="{198EB8E1-92AB-4CDA-9665-17A48D718BE1}" destId="{310643BB-0780-46C0-911B-DC47A85F36A2}" srcOrd="2" destOrd="0" presId="urn:microsoft.com/office/officeart/2018/5/layout/IconCircleLabelList"/>
    <dgm:cxn modelId="{2EC9A723-22AA-CF42-AFB2-FD3EEF2AFB73}" type="presParOf" srcId="{198EB8E1-92AB-4CDA-9665-17A48D718BE1}" destId="{93D793D6-FE33-4C1B-A040-BFFBE6A925A0}" srcOrd="3" destOrd="0" presId="urn:microsoft.com/office/officeart/2018/5/layout/IconCircleLabelList"/>
    <dgm:cxn modelId="{9A8E256B-2972-A548-A235-4A1BB02EECF6}" type="presParOf" srcId="{E2874492-2CCD-4C54-9612-6DB5BA69F72B}" destId="{3519C894-C968-46AE-9162-8E80F23B8F9D}" srcOrd="3" destOrd="0" presId="urn:microsoft.com/office/officeart/2018/5/layout/IconCircleLabelList"/>
    <dgm:cxn modelId="{9A7F0DAA-EE9B-1444-97F8-39BDCB0AB0A4}" type="presParOf" srcId="{E2874492-2CCD-4C54-9612-6DB5BA69F72B}" destId="{5F66B29C-76C2-4219-9401-74637288FA06}" srcOrd="4" destOrd="0" presId="urn:microsoft.com/office/officeart/2018/5/layout/IconCircleLabelList"/>
    <dgm:cxn modelId="{D06D6E75-70BB-894B-9D2E-77A1AD0A9F91}" type="presParOf" srcId="{5F66B29C-76C2-4219-9401-74637288FA06}" destId="{C7CD746D-B8B4-4E66-A119-149E74CB691D}" srcOrd="0" destOrd="0" presId="urn:microsoft.com/office/officeart/2018/5/layout/IconCircleLabelList"/>
    <dgm:cxn modelId="{DF9311FA-2704-D94E-9958-1DDCACEBE0D0}" type="presParOf" srcId="{5F66B29C-76C2-4219-9401-74637288FA06}" destId="{0CAFD471-C4F7-45BF-965B-3173BDB59615}" srcOrd="1" destOrd="0" presId="urn:microsoft.com/office/officeart/2018/5/layout/IconCircleLabelList"/>
    <dgm:cxn modelId="{629EF243-14CB-D948-A62E-ADAA539D2765}" type="presParOf" srcId="{5F66B29C-76C2-4219-9401-74637288FA06}" destId="{F070B8F0-1D81-4890-BEAC-EBDE51A3816B}" srcOrd="2" destOrd="0" presId="urn:microsoft.com/office/officeart/2018/5/layout/IconCircleLabelList"/>
    <dgm:cxn modelId="{9AEAF520-4ABA-4F49-B4BE-3490EEEF3924}" type="presParOf" srcId="{5F66B29C-76C2-4219-9401-74637288FA06}" destId="{147C3B0F-7E1B-465F-9A6A-A94F8F23C7A3}" srcOrd="3" destOrd="0" presId="urn:microsoft.com/office/officeart/2018/5/layout/IconCircleLabelList"/>
    <dgm:cxn modelId="{52EDD934-F48F-3643-B42B-B5DBB4035977}" type="presParOf" srcId="{E2874492-2CCD-4C54-9612-6DB5BA69F72B}" destId="{8CAA028B-3F9E-1841-8FDD-692945AF1567}" srcOrd="5" destOrd="0" presId="urn:microsoft.com/office/officeart/2018/5/layout/IconCircleLabelList"/>
    <dgm:cxn modelId="{C85FB9F8-9A5C-6649-9714-72447B261FA4}" type="presParOf" srcId="{E2874492-2CCD-4C54-9612-6DB5BA69F72B}" destId="{CF0DB7FC-111B-4CCB-8480-01BBF076B633}" srcOrd="6" destOrd="0" presId="urn:microsoft.com/office/officeart/2018/5/layout/IconCircleLabelList"/>
    <dgm:cxn modelId="{0C4A428F-16C7-6F4E-B278-C67587457F5D}" type="presParOf" srcId="{CF0DB7FC-111B-4CCB-8480-01BBF076B633}" destId="{98B6B55B-B152-46A7-9A76-D463AA01EAE5}" srcOrd="0" destOrd="0" presId="urn:microsoft.com/office/officeart/2018/5/layout/IconCircleLabelList"/>
    <dgm:cxn modelId="{EBC78D64-57AC-D941-A52B-81A951EAF0A0}" type="presParOf" srcId="{CF0DB7FC-111B-4CCB-8480-01BBF076B633}" destId="{CF0FF276-54B5-43BD-8B0F-28BE74FC47A2}" srcOrd="1" destOrd="0" presId="urn:microsoft.com/office/officeart/2018/5/layout/IconCircleLabelList"/>
    <dgm:cxn modelId="{854F7510-D6CE-7C4D-90B8-9D2E26C5D240}" type="presParOf" srcId="{CF0DB7FC-111B-4CCB-8480-01BBF076B633}" destId="{4604EE16-9065-42C9-A491-7CD2EC0F5C00}" srcOrd="2" destOrd="0" presId="urn:microsoft.com/office/officeart/2018/5/layout/IconCircleLabelList"/>
    <dgm:cxn modelId="{82D8A239-AA9C-2A42-9E38-EA35F4224BA3}" type="presParOf" srcId="{CF0DB7FC-111B-4CCB-8480-01BBF076B633}" destId="{47D3ECF8-53BC-4209-B5E0-6912E847F964}" srcOrd="3" destOrd="0" presId="urn:microsoft.com/office/officeart/2018/5/layout/IconCircleLabelList"/>
    <dgm:cxn modelId="{F7A42F69-A567-DB4C-923C-627C02F167A4}" type="presParOf" srcId="{E2874492-2CCD-4C54-9612-6DB5BA69F72B}" destId="{342F857F-B185-4EF0-BBF3-008FA640271E}" srcOrd="7" destOrd="0" presId="urn:microsoft.com/office/officeart/2018/5/layout/IconCircleLabelList"/>
    <dgm:cxn modelId="{885DD4A9-0ECA-BE4A-A9C5-233F5359AD4F}" type="presParOf" srcId="{E2874492-2CCD-4C54-9612-6DB5BA69F72B}" destId="{C044C0F4-B426-496A-BB7F-5CB7643248CA}" srcOrd="8" destOrd="0" presId="urn:microsoft.com/office/officeart/2018/5/layout/IconCircleLabelList"/>
    <dgm:cxn modelId="{E0ED3057-CD20-0043-9870-DC47EC837878}" type="presParOf" srcId="{C044C0F4-B426-496A-BB7F-5CB7643248CA}" destId="{08C58725-DA99-4D5C-85D4-B7C17DD5BCBB}" srcOrd="0" destOrd="0" presId="urn:microsoft.com/office/officeart/2018/5/layout/IconCircleLabelList"/>
    <dgm:cxn modelId="{3D80EF11-BC70-0746-BCD4-403FAF4523A0}" type="presParOf" srcId="{C044C0F4-B426-496A-BB7F-5CB7643248CA}" destId="{4C6AACD3-116A-4C90-BB4E-85BE1419D06F}" srcOrd="1" destOrd="0" presId="urn:microsoft.com/office/officeart/2018/5/layout/IconCircleLabelList"/>
    <dgm:cxn modelId="{4B93E885-C28C-EB46-BAF2-B49D5D3A5CAF}" type="presParOf" srcId="{C044C0F4-B426-496A-BB7F-5CB7643248CA}" destId="{7BD4AE55-141B-4F6A-863E-2EDC7F192794}" srcOrd="2" destOrd="0" presId="urn:microsoft.com/office/officeart/2018/5/layout/IconCircleLabelList"/>
    <dgm:cxn modelId="{25C20F9D-B60C-524E-93D3-243C855F6134}" type="presParOf" srcId="{C044C0F4-B426-496A-BB7F-5CB7643248CA}" destId="{41320D01-74FF-47FF-909C-556E3373065B}"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05EE03-2DF8-4129-A2B0-50D36CABD6B4}">
      <dsp:nvSpPr>
        <dsp:cNvPr id="0" name=""/>
        <dsp:cNvSpPr/>
      </dsp:nvSpPr>
      <dsp:spPr>
        <a:xfrm>
          <a:off x="0" y="0"/>
          <a:ext cx="4037013" cy="0"/>
        </a:xfrm>
        <a:prstGeom prst="line">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w="9525" cap="flat" cmpd="sng" algn="ctr">
          <a:solidFill>
            <a:schemeClr val="accent3">
              <a:hueOff val="0"/>
              <a:satOff val="0"/>
              <a:lumOff val="0"/>
              <a:alphaOff val="0"/>
            </a:schemeClr>
          </a:solidFill>
          <a:prstDash val="solid"/>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3">
              <a:hueOff val="0"/>
              <a:satOff val="0"/>
              <a:lumOff val="0"/>
              <a:alphaOff val="0"/>
            </a:schemeClr>
          </a:contourClr>
        </a:sp3d>
      </dsp:spPr>
      <dsp:style>
        <a:lnRef idx="1">
          <a:scrgbClr r="0" g="0" b="0"/>
        </a:lnRef>
        <a:fillRef idx="3">
          <a:scrgbClr r="0" g="0" b="0"/>
        </a:fillRef>
        <a:effectRef idx="3">
          <a:scrgbClr r="0" g="0" b="0"/>
        </a:effectRef>
        <a:fontRef idx="minor">
          <a:schemeClr val="lt1"/>
        </a:fontRef>
      </dsp:style>
    </dsp:sp>
    <dsp:sp modelId="{881EA8FB-E995-40C9-9E4A-DE4CB0677153}">
      <dsp:nvSpPr>
        <dsp:cNvPr id="0" name=""/>
        <dsp:cNvSpPr/>
      </dsp:nvSpPr>
      <dsp:spPr>
        <a:xfrm>
          <a:off x="0" y="0"/>
          <a:ext cx="4037013" cy="2248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Incorporates needs, goals, and life experiences of the individual</a:t>
          </a:r>
        </a:p>
      </dsp:txBody>
      <dsp:txXfrm>
        <a:off x="0" y="0"/>
        <a:ext cx="4037013" cy="2248693"/>
      </dsp:txXfrm>
    </dsp:sp>
    <dsp:sp modelId="{8F9CB6AC-0549-4E9E-8E00-858EDC449F3B}">
      <dsp:nvSpPr>
        <dsp:cNvPr id="0" name=""/>
        <dsp:cNvSpPr/>
      </dsp:nvSpPr>
      <dsp:spPr>
        <a:xfrm>
          <a:off x="0" y="2248693"/>
          <a:ext cx="4037013" cy="0"/>
        </a:xfrm>
        <a:prstGeom prst="line">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w="9525" cap="flat" cmpd="sng" algn="ctr">
          <a:solidFill>
            <a:schemeClr val="accent3">
              <a:hueOff val="0"/>
              <a:satOff val="0"/>
              <a:lumOff val="0"/>
              <a:alphaOff val="0"/>
            </a:schemeClr>
          </a:solidFill>
          <a:prstDash val="solid"/>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3">
              <a:hueOff val="0"/>
              <a:satOff val="0"/>
              <a:lumOff val="0"/>
              <a:alphaOff val="0"/>
            </a:schemeClr>
          </a:contourClr>
        </a:sp3d>
      </dsp:spPr>
      <dsp:style>
        <a:lnRef idx="1">
          <a:scrgbClr r="0" g="0" b="0"/>
        </a:lnRef>
        <a:fillRef idx="3">
          <a:scrgbClr r="0" g="0" b="0"/>
        </a:fillRef>
        <a:effectRef idx="3">
          <a:scrgbClr r="0" g="0" b="0"/>
        </a:effectRef>
        <a:fontRef idx="minor">
          <a:schemeClr val="lt1"/>
        </a:fontRef>
      </dsp:style>
    </dsp:sp>
    <dsp:sp modelId="{E219F3DF-82BD-4175-B142-437824BFE6BB}">
      <dsp:nvSpPr>
        <dsp:cNvPr id="0" name=""/>
        <dsp:cNvSpPr/>
      </dsp:nvSpPr>
      <dsp:spPr>
        <a:xfrm>
          <a:off x="0" y="2248693"/>
          <a:ext cx="4037013" cy="2248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Supports informed decision making, self-care behavior, problem solving and active collaboration.</a:t>
          </a:r>
        </a:p>
      </dsp:txBody>
      <dsp:txXfrm>
        <a:off x="0" y="2248693"/>
        <a:ext cx="4037013" cy="22486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6ED4DA-2498-9541-B2D1-D43AB7A76F76}">
      <dsp:nvSpPr>
        <dsp:cNvPr id="0" name=""/>
        <dsp:cNvSpPr/>
      </dsp:nvSpPr>
      <dsp:spPr>
        <a:xfrm>
          <a:off x="0" y="392669"/>
          <a:ext cx="4041648" cy="44919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3677" tIns="479044" rIns="313677"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dirty="0">
              <a:latin typeface="Calibri" panose="020F0502020204030204" pitchFamily="34" charset="0"/>
              <a:cs typeface="Calibri" panose="020F0502020204030204" pitchFamily="34" charset="0"/>
            </a:rPr>
            <a:t>Al</a:t>
          </a:r>
          <a:r>
            <a:rPr lang="en-US" sz="2300" b="0" i="0" kern="1200" dirty="0">
              <a:latin typeface="Calibri" panose="020F0502020204030204" pitchFamily="34" charset="0"/>
              <a:cs typeface="Calibri" panose="020F0502020204030204" pitchFamily="34" charset="0"/>
            </a:rPr>
            <a:t>ternate-day fasting</a:t>
          </a:r>
          <a:endParaRPr lang="en-US" sz="2300" kern="1200" dirty="0">
            <a:latin typeface="Calibri" panose="020F0502020204030204" pitchFamily="34" charset="0"/>
            <a:cs typeface="Calibri" panose="020F0502020204030204" pitchFamily="34" charset="0"/>
          </a:endParaRPr>
        </a:p>
        <a:p>
          <a:pPr marL="457200" lvl="2" indent="-228600" algn="l" defTabSz="1022350">
            <a:lnSpc>
              <a:spcPct val="90000"/>
            </a:lnSpc>
            <a:spcBef>
              <a:spcPct val="0"/>
            </a:spcBef>
            <a:spcAft>
              <a:spcPct val="15000"/>
            </a:spcAft>
            <a:buChar char="•"/>
          </a:pPr>
          <a:r>
            <a:rPr lang="en-US" sz="2300" b="0" i="0" kern="1200" dirty="0">
              <a:latin typeface="Calibri" panose="020F0502020204030204" pitchFamily="34" charset="0"/>
              <a:cs typeface="Calibri" panose="020F0502020204030204" pitchFamily="34" charset="0"/>
            </a:rPr>
            <a:t>500–600 calories on alternating days</a:t>
          </a:r>
          <a:endParaRPr lang="en-US" sz="2300" kern="1200" dirty="0">
            <a:latin typeface="Calibri" panose="020F0502020204030204" pitchFamily="34" charset="0"/>
            <a:cs typeface="Calibri" panose="020F0502020204030204" pitchFamily="34" charset="0"/>
          </a:endParaRPr>
        </a:p>
        <a:p>
          <a:pPr marL="228600" lvl="1" indent="-228600" algn="l" defTabSz="1022350">
            <a:lnSpc>
              <a:spcPct val="90000"/>
            </a:lnSpc>
            <a:spcBef>
              <a:spcPct val="0"/>
            </a:spcBef>
            <a:spcAft>
              <a:spcPct val="15000"/>
            </a:spcAft>
            <a:buChar char="•"/>
          </a:pPr>
          <a:r>
            <a:rPr lang="en-US" sz="2300" b="0" i="0" kern="1200" dirty="0">
              <a:latin typeface="Calibri" panose="020F0502020204030204" pitchFamily="34" charset="0"/>
              <a:cs typeface="Calibri" panose="020F0502020204030204" pitchFamily="34" charset="0"/>
            </a:rPr>
            <a:t>5:2 diet</a:t>
          </a:r>
          <a:endParaRPr lang="en-US" sz="2300" kern="1200" dirty="0">
            <a:latin typeface="Calibri" panose="020F0502020204030204" pitchFamily="34" charset="0"/>
            <a:cs typeface="Calibri" panose="020F0502020204030204" pitchFamily="34" charset="0"/>
          </a:endParaRPr>
        </a:p>
        <a:p>
          <a:pPr marL="457200" lvl="2" indent="-228600" algn="l" defTabSz="1022350">
            <a:lnSpc>
              <a:spcPct val="90000"/>
            </a:lnSpc>
            <a:spcBef>
              <a:spcPct val="0"/>
            </a:spcBef>
            <a:spcAft>
              <a:spcPct val="15000"/>
            </a:spcAft>
            <a:buChar char="•"/>
          </a:pPr>
          <a:r>
            <a:rPr lang="en-US" sz="2300" b="0" i="0" kern="1200" dirty="0">
              <a:latin typeface="Calibri" panose="020F0502020204030204" pitchFamily="34" charset="0"/>
              <a:cs typeface="Calibri" panose="020F0502020204030204" pitchFamily="34" charset="0"/>
            </a:rPr>
            <a:t>500–600 calories on </a:t>
          </a:r>
          <a:r>
            <a:rPr lang="en-US" sz="2300" kern="1200" dirty="0">
              <a:latin typeface="Calibri" panose="020F0502020204030204" pitchFamily="34" charset="0"/>
              <a:cs typeface="Calibri" panose="020F0502020204030204" pitchFamily="34" charset="0"/>
            </a:rPr>
            <a:t>two days </a:t>
          </a:r>
          <a:r>
            <a:rPr lang="en-US" sz="2300" b="0" i="0" kern="1200" dirty="0">
              <a:latin typeface="Calibri" panose="020F0502020204030204" pitchFamily="34" charset="0"/>
              <a:cs typeface="Calibri" panose="020F0502020204030204" pitchFamily="34" charset="0"/>
            </a:rPr>
            <a:t>with usual intake the other five</a:t>
          </a:r>
          <a:endParaRPr lang="en-US" sz="2300" kern="1200" dirty="0">
            <a:latin typeface="Calibri" panose="020F0502020204030204" pitchFamily="34" charset="0"/>
            <a:cs typeface="Calibri" panose="020F0502020204030204" pitchFamily="34" charset="0"/>
          </a:endParaRPr>
        </a:p>
        <a:p>
          <a:pPr marL="228600" lvl="1" indent="-228600" algn="l" defTabSz="1022350">
            <a:lnSpc>
              <a:spcPct val="90000"/>
            </a:lnSpc>
            <a:spcBef>
              <a:spcPct val="0"/>
            </a:spcBef>
            <a:spcAft>
              <a:spcPct val="15000"/>
            </a:spcAft>
            <a:buChar char="•"/>
          </a:pPr>
          <a:r>
            <a:rPr lang="en-US" sz="2300" kern="1200">
              <a:latin typeface="Calibri" panose="020F0502020204030204" pitchFamily="34" charset="0"/>
              <a:cs typeface="Calibri" panose="020F0502020204030204" pitchFamily="34" charset="0"/>
            </a:rPr>
            <a:t>T</a:t>
          </a:r>
          <a:r>
            <a:rPr lang="en-US" sz="2300" b="0" i="0" kern="1200">
              <a:latin typeface="Calibri" panose="020F0502020204030204" pitchFamily="34" charset="0"/>
              <a:cs typeface="Calibri" panose="020F0502020204030204" pitchFamily="34" charset="0"/>
            </a:rPr>
            <a:t>ime-restricted eating </a:t>
          </a:r>
          <a:endParaRPr lang="en-US" sz="2300" kern="1200">
            <a:latin typeface="Calibri" panose="020F0502020204030204" pitchFamily="34" charset="0"/>
            <a:cs typeface="Calibri" panose="020F0502020204030204" pitchFamily="34" charset="0"/>
          </a:endParaRPr>
        </a:p>
        <a:p>
          <a:pPr marL="457200" lvl="2" indent="-228600" algn="l" defTabSz="1022350">
            <a:lnSpc>
              <a:spcPct val="90000"/>
            </a:lnSpc>
            <a:spcBef>
              <a:spcPct val="0"/>
            </a:spcBef>
            <a:spcAft>
              <a:spcPct val="15000"/>
            </a:spcAft>
            <a:buChar char="•"/>
          </a:pPr>
          <a:r>
            <a:rPr lang="en-US" sz="2300" kern="1200" dirty="0">
              <a:latin typeface="Calibri" panose="020F0502020204030204" pitchFamily="34" charset="0"/>
              <a:cs typeface="Calibri" panose="020F0502020204030204" pitchFamily="34" charset="0"/>
            </a:rPr>
            <a:t>D</a:t>
          </a:r>
          <a:r>
            <a:rPr lang="en-US" sz="2300" b="0" i="0" kern="1200" dirty="0">
              <a:latin typeface="Calibri" panose="020F0502020204030204" pitchFamily="34" charset="0"/>
              <a:cs typeface="Calibri" panose="020F0502020204030204" pitchFamily="34" charset="0"/>
            </a:rPr>
            <a:t>aily calorie restriction based on 8-15 hour window of time  </a:t>
          </a:r>
          <a:endParaRPr lang="en-US" sz="2300" kern="1200" dirty="0">
            <a:latin typeface="Calibri" panose="020F0502020204030204" pitchFamily="34" charset="0"/>
            <a:cs typeface="Calibri" panose="020F0502020204030204" pitchFamily="34" charset="0"/>
          </a:endParaRPr>
        </a:p>
      </dsp:txBody>
      <dsp:txXfrm>
        <a:off x="0" y="392669"/>
        <a:ext cx="4041648" cy="4491900"/>
      </dsp:txXfrm>
    </dsp:sp>
    <dsp:sp modelId="{6EF79350-8146-BF4C-8F45-D66EF4524E97}">
      <dsp:nvSpPr>
        <dsp:cNvPr id="0" name=""/>
        <dsp:cNvSpPr/>
      </dsp:nvSpPr>
      <dsp:spPr>
        <a:xfrm>
          <a:off x="202082" y="53189"/>
          <a:ext cx="2829153" cy="6789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935" tIns="0" rIns="106935" bIns="0" numCol="1" spcCol="1270" anchor="ctr" anchorCtr="0">
          <a:noAutofit/>
        </a:bodyPr>
        <a:lstStyle/>
        <a:p>
          <a:pPr marL="0" lvl="0" indent="0" algn="l" defTabSz="1022350">
            <a:lnSpc>
              <a:spcPct val="90000"/>
            </a:lnSpc>
            <a:spcBef>
              <a:spcPct val="0"/>
            </a:spcBef>
            <a:spcAft>
              <a:spcPct val="35000"/>
            </a:spcAft>
            <a:buNone/>
          </a:pPr>
          <a:r>
            <a:rPr lang="en-US" sz="2300" b="1" kern="1200" dirty="0">
              <a:latin typeface="Calibri" panose="020F0502020204030204" pitchFamily="34" charset="0"/>
              <a:cs typeface="Calibri" panose="020F0502020204030204" pitchFamily="34" charset="0"/>
            </a:rPr>
            <a:t>3 overall approaches</a:t>
          </a:r>
          <a:endParaRPr lang="en-US" sz="2300" kern="1200" dirty="0">
            <a:latin typeface="Calibri" panose="020F0502020204030204" pitchFamily="34" charset="0"/>
            <a:cs typeface="Calibri" panose="020F0502020204030204" pitchFamily="34" charset="0"/>
          </a:endParaRPr>
        </a:p>
      </dsp:txBody>
      <dsp:txXfrm>
        <a:off x="235226" y="86333"/>
        <a:ext cx="2762865" cy="6126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BAE002-D028-4EEF-8FC9-F79ACA8852F6}">
      <dsp:nvSpPr>
        <dsp:cNvPr id="0" name=""/>
        <dsp:cNvSpPr/>
      </dsp:nvSpPr>
      <dsp:spPr>
        <a:xfrm>
          <a:off x="1260300" y="53400"/>
          <a:ext cx="1098000" cy="1098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D874E9-38ED-44D5-9477-FB66C860CEDB}">
      <dsp:nvSpPr>
        <dsp:cNvPr id="0" name=""/>
        <dsp:cNvSpPr/>
      </dsp:nvSpPr>
      <dsp:spPr>
        <a:xfrm>
          <a:off x="1494300" y="287400"/>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AA30CF-46EA-40BB-ACFE-5E03DE780948}">
      <dsp:nvSpPr>
        <dsp:cNvPr id="0" name=""/>
        <dsp:cNvSpPr/>
      </dsp:nvSpPr>
      <dsp:spPr>
        <a:xfrm>
          <a:off x="909300" y="149340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a:t>Stepping</a:t>
          </a:r>
        </a:p>
      </dsp:txBody>
      <dsp:txXfrm>
        <a:off x="909300" y="1493400"/>
        <a:ext cx="1800000" cy="720000"/>
      </dsp:txXfrm>
    </dsp:sp>
    <dsp:sp modelId="{00EA9374-BD5A-4B6F-8037-3F5994DC0956}">
      <dsp:nvSpPr>
        <dsp:cNvPr id="0" name=""/>
        <dsp:cNvSpPr/>
      </dsp:nvSpPr>
      <dsp:spPr>
        <a:xfrm>
          <a:off x="3375300" y="53400"/>
          <a:ext cx="1098000" cy="1098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D6D935-66C6-4DA9-90CB-6391EA029F60}">
      <dsp:nvSpPr>
        <dsp:cNvPr id="0" name=""/>
        <dsp:cNvSpPr/>
      </dsp:nvSpPr>
      <dsp:spPr>
        <a:xfrm>
          <a:off x="3609300" y="287400"/>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D793D6-FE33-4C1B-A040-BFFBE6A925A0}">
      <dsp:nvSpPr>
        <dsp:cNvPr id="0" name=""/>
        <dsp:cNvSpPr/>
      </dsp:nvSpPr>
      <dsp:spPr>
        <a:xfrm>
          <a:off x="3024300" y="149340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a:t>Sitting</a:t>
          </a:r>
        </a:p>
      </dsp:txBody>
      <dsp:txXfrm>
        <a:off x="3024300" y="1493400"/>
        <a:ext cx="1800000" cy="720000"/>
      </dsp:txXfrm>
    </dsp:sp>
    <dsp:sp modelId="{C7CD746D-B8B4-4E66-A119-149E74CB691D}">
      <dsp:nvSpPr>
        <dsp:cNvPr id="0" name=""/>
        <dsp:cNvSpPr/>
      </dsp:nvSpPr>
      <dsp:spPr>
        <a:xfrm>
          <a:off x="5490300" y="53400"/>
          <a:ext cx="1098000" cy="1098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AFD471-C4F7-45BF-965B-3173BDB59615}">
      <dsp:nvSpPr>
        <dsp:cNvPr id="0" name=""/>
        <dsp:cNvSpPr/>
      </dsp:nvSpPr>
      <dsp:spPr>
        <a:xfrm>
          <a:off x="5724300" y="287400"/>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7C3B0F-7E1B-465F-9A6A-A94F8F23C7A3}">
      <dsp:nvSpPr>
        <dsp:cNvPr id="0" name=""/>
        <dsp:cNvSpPr/>
      </dsp:nvSpPr>
      <dsp:spPr>
        <a:xfrm>
          <a:off x="5139300" y="149340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dirty="0"/>
            <a:t>Sleep</a:t>
          </a:r>
        </a:p>
      </dsp:txBody>
      <dsp:txXfrm>
        <a:off x="5139300" y="1493400"/>
        <a:ext cx="1800000" cy="720000"/>
      </dsp:txXfrm>
    </dsp:sp>
    <dsp:sp modelId="{98B6B55B-B152-46A7-9A76-D463AA01EAE5}">
      <dsp:nvSpPr>
        <dsp:cNvPr id="0" name=""/>
        <dsp:cNvSpPr/>
      </dsp:nvSpPr>
      <dsp:spPr>
        <a:xfrm>
          <a:off x="2317800" y="2663400"/>
          <a:ext cx="1098000" cy="1098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0FF276-54B5-43BD-8B0F-28BE74FC47A2}">
      <dsp:nvSpPr>
        <dsp:cNvPr id="0" name=""/>
        <dsp:cNvSpPr/>
      </dsp:nvSpPr>
      <dsp:spPr>
        <a:xfrm>
          <a:off x="2551800" y="2897400"/>
          <a:ext cx="630000" cy="63000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D3ECF8-53BC-4209-B5E0-6912E847F964}">
      <dsp:nvSpPr>
        <dsp:cNvPr id="0" name=""/>
        <dsp:cNvSpPr/>
      </dsp:nvSpPr>
      <dsp:spPr>
        <a:xfrm>
          <a:off x="1966800" y="410340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a:t>Sweating</a:t>
          </a:r>
        </a:p>
      </dsp:txBody>
      <dsp:txXfrm>
        <a:off x="1966800" y="4103400"/>
        <a:ext cx="1800000" cy="720000"/>
      </dsp:txXfrm>
    </dsp:sp>
    <dsp:sp modelId="{08C58725-DA99-4D5C-85D4-B7C17DD5BCBB}">
      <dsp:nvSpPr>
        <dsp:cNvPr id="0" name=""/>
        <dsp:cNvSpPr/>
      </dsp:nvSpPr>
      <dsp:spPr>
        <a:xfrm>
          <a:off x="4432800" y="2663400"/>
          <a:ext cx="1098000" cy="1098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6AACD3-116A-4C90-BB4E-85BE1419D06F}">
      <dsp:nvSpPr>
        <dsp:cNvPr id="0" name=""/>
        <dsp:cNvSpPr/>
      </dsp:nvSpPr>
      <dsp:spPr>
        <a:xfrm>
          <a:off x="4666800" y="2897400"/>
          <a:ext cx="630000" cy="630000"/>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320D01-74FF-47FF-909C-556E3373065B}">
      <dsp:nvSpPr>
        <dsp:cNvPr id="0" name=""/>
        <dsp:cNvSpPr/>
      </dsp:nvSpPr>
      <dsp:spPr>
        <a:xfrm>
          <a:off x="4081800" y="410340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dirty="0"/>
            <a:t>Strengthening </a:t>
          </a:r>
        </a:p>
      </dsp:txBody>
      <dsp:txXfrm>
        <a:off x="4081800" y="4103400"/>
        <a:ext cx="1800000" cy="72000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645426" y="8989073"/>
            <a:ext cx="1160462" cy="284858"/>
          </a:xfrm>
          <a:prstGeom prst="rect">
            <a:avLst/>
          </a:prstGeom>
          <a:noFill/>
          <a:ln w="12700">
            <a:noFill/>
            <a:miter lim="800000"/>
            <a:headEnd/>
            <a:tailEnd/>
          </a:ln>
          <a:effectLst/>
        </p:spPr>
        <p:txBody>
          <a:bodyPr lIns="95306" tIns="46817" rIns="95306" bIns="46817">
            <a:spAutoFit/>
          </a:bodyPr>
          <a:lstStyle/>
          <a:p>
            <a:pPr>
              <a:defRPr/>
            </a:pPr>
            <a:r>
              <a:rPr lang="en-US" sz="1200" b="1" dirty="0"/>
              <a:t>Page </a:t>
            </a:r>
            <a:fld id="{B66B78B2-30B6-478B-B638-63EED3E235F9}" type="slidenum">
              <a:rPr lang="en-US" sz="1200" b="1"/>
              <a:pPr>
                <a:defRPr/>
              </a:pPr>
              <a:t>‹#›</a:t>
            </a:fld>
            <a:endParaRPr lang="en-US" sz="1200" b="1" dirty="0"/>
          </a:p>
        </p:txBody>
      </p:sp>
      <p:sp>
        <p:nvSpPr>
          <p:cNvPr id="3076" name="Text Box 4"/>
          <p:cNvSpPr txBox="1">
            <a:spLocks noChangeArrowheads="1"/>
          </p:cNvSpPr>
          <p:nvPr/>
        </p:nvSpPr>
        <p:spPr bwMode="auto">
          <a:xfrm>
            <a:off x="159026" y="8989073"/>
            <a:ext cx="5772150" cy="287545"/>
          </a:xfrm>
          <a:prstGeom prst="rect">
            <a:avLst/>
          </a:prstGeom>
          <a:noFill/>
          <a:ln w="12700">
            <a:noFill/>
            <a:miter lim="800000"/>
            <a:headEnd/>
            <a:tailEnd/>
          </a:ln>
          <a:effectLst/>
        </p:spPr>
        <p:txBody>
          <a:bodyPr lIns="96309" tIns="48154" rIns="96309" bIns="48154">
            <a:spAutoFit/>
          </a:bodyPr>
          <a:lstStyle/>
          <a:p>
            <a:pPr algn="ctr">
              <a:spcBef>
                <a:spcPct val="50000"/>
              </a:spcBef>
              <a:defRPr/>
            </a:pPr>
            <a:r>
              <a:rPr lang="en-US" sz="1200" i="1" dirty="0"/>
              <a:t>Diabetes Education Services 1998-2023</a:t>
            </a:r>
            <a:r>
              <a:rPr lang="en-US" sz="1200" i="1" baseline="30000" dirty="0"/>
              <a:t>©      </a:t>
            </a:r>
            <a:r>
              <a:rPr lang="en-US" sz="1200" b="1" dirty="0"/>
              <a:t>www.DiabetesEd.net</a:t>
            </a:r>
          </a:p>
        </p:txBody>
      </p:sp>
    </p:spTree>
    <p:extLst>
      <p:ext uri="{BB962C8B-B14F-4D97-AF65-F5344CB8AC3E}">
        <p14:creationId xmlns:p14="http://schemas.microsoft.com/office/powerpoint/2010/main" val="202227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hdr" sz="quarter"/>
          </p:nvPr>
        </p:nvSpPr>
        <p:spPr bwMode="auto">
          <a:xfrm>
            <a:off x="1" y="1"/>
            <a:ext cx="3170238" cy="477838"/>
          </a:xfrm>
          <a:prstGeom prst="rect">
            <a:avLst/>
          </a:prstGeom>
          <a:noFill/>
          <a:ln w="12700">
            <a:noFill/>
            <a:miter lim="800000"/>
            <a:headEnd/>
            <a:tailEnd/>
          </a:ln>
          <a:effectLst/>
        </p:spPr>
        <p:txBody>
          <a:bodyPr vert="horz" wrap="square" lIns="96309" tIns="48154" rIns="96309" bIns="48154"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721923" name="Rectangle 3"/>
          <p:cNvSpPr>
            <a:spLocks noGrp="1" noChangeArrowheads="1"/>
          </p:cNvSpPr>
          <p:nvPr>
            <p:ph type="dt" idx="1"/>
          </p:nvPr>
        </p:nvSpPr>
        <p:spPr bwMode="auto">
          <a:xfrm>
            <a:off x="4144964" y="1"/>
            <a:ext cx="3170237" cy="477838"/>
          </a:xfrm>
          <a:prstGeom prst="rect">
            <a:avLst/>
          </a:prstGeom>
          <a:noFill/>
          <a:ln w="12700">
            <a:noFill/>
            <a:miter lim="800000"/>
            <a:headEnd/>
            <a:tailEnd/>
          </a:ln>
          <a:effectLst/>
        </p:spPr>
        <p:txBody>
          <a:bodyPr vert="horz" wrap="square" lIns="96309" tIns="48154" rIns="96309" bIns="48154"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271588" y="715963"/>
            <a:ext cx="4772025" cy="35782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5" name="Rectangle 5"/>
          <p:cNvSpPr>
            <a:spLocks noGrp="1" noChangeArrowheads="1"/>
          </p:cNvSpPr>
          <p:nvPr>
            <p:ph type="body" sz="quarter" idx="3"/>
          </p:nvPr>
        </p:nvSpPr>
        <p:spPr bwMode="auto">
          <a:xfrm>
            <a:off x="974726" y="4532313"/>
            <a:ext cx="5365750" cy="4375150"/>
          </a:xfrm>
          <a:prstGeom prst="rect">
            <a:avLst/>
          </a:prstGeom>
          <a:noFill/>
          <a:ln w="12700">
            <a:noFill/>
            <a:miter lim="800000"/>
            <a:headEnd/>
            <a:tailEnd/>
          </a:ln>
          <a:effectLst/>
        </p:spPr>
        <p:txBody>
          <a:bodyPr vert="horz" wrap="square" lIns="96309" tIns="48154" rIns="96309" bIns="4815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21926" name="Rectangle 6"/>
          <p:cNvSpPr>
            <a:spLocks noGrp="1" noChangeArrowheads="1"/>
          </p:cNvSpPr>
          <p:nvPr>
            <p:ph type="ftr" sz="quarter" idx="4"/>
          </p:nvPr>
        </p:nvSpPr>
        <p:spPr bwMode="auto">
          <a:xfrm>
            <a:off x="1" y="9145588"/>
            <a:ext cx="3170238" cy="477837"/>
          </a:xfrm>
          <a:prstGeom prst="rect">
            <a:avLst/>
          </a:prstGeom>
          <a:noFill/>
          <a:ln w="12700">
            <a:noFill/>
            <a:miter lim="800000"/>
            <a:headEnd/>
            <a:tailEnd/>
          </a:ln>
          <a:effectLst/>
        </p:spPr>
        <p:txBody>
          <a:bodyPr vert="horz" wrap="square" lIns="96309" tIns="48154" rIns="96309" bIns="48154" numCol="1" anchor="b" anchorCtr="0" compatLnSpc="1">
            <a:prstTxWarp prst="textNoShape">
              <a:avLst/>
            </a:prstTxWarp>
          </a:bodyPr>
          <a:lstStyle>
            <a:lvl1pPr>
              <a:defRPr sz="1300">
                <a:latin typeface="Times New Roman" pitchFamily="18" charset="0"/>
              </a:defRPr>
            </a:lvl1pPr>
          </a:lstStyle>
          <a:p>
            <a:pPr>
              <a:defRPr/>
            </a:pPr>
            <a:r>
              <a:rPr lang="en-US"/>
              <a:t>Diabetes Educational Services© (530) 893 - 8635 </a:t>
            </a:r>
          </a:p>
        </p:txBody>
      </p:sp>
      <p:sp>
        <p:nvSpPr>
          <p:cNvPr id="721927" name="Rectangle 7"/>
          <p:cNvSpPr>
            <a:spLocks noGrp="1" noChangeArrowheads="1"/>
          </p:cNvSpPr>
          <p:nvPr>
            <p:ph type="sldNum" sz="quarter" idx="5"/>
          </p:nvPr>
        </p:nvSpPr>
        <p:spPr bwMode="auto">
          <a:xfrm>
            <a:off x="4144964" y="9145588"/>
            <a:ext cx="3170237" cy="477837"/>
          </a:xfrm>
          <a:prstGeom prst="rect">
            <a:avLst/>
          </a:prstGeom>
          <a:noFill/>
          <a:ln w="12700">
            <a:noFill/>
            <a:miter lim="800000"/>
            <a:headEnd/>
            <a:tailEnd/>
          </a:ln>
          <a:effectLst/>
        </p:spPr>
        <p:txBody>
          <a:bodyPr vert="horz" wrap="square" lIns="96309" tIns="48154" rIns="96309" bIns="48154" numCol="1" anchor="b" anchorCtr="0" compatLnSpc="1">
            <a:prstTxWarp prst="textNoShape">
              <a:avLst/>
            </a:prstTxWarp>
          </a:bodyPr>
          <a:lstStyle>
            <a:lvl1pPr algn="r">
              <a:defRPr sz="1300">
                <a:latin typeface="Times New Roman" pitchFamily="18" charset="0"/>
              </a:defRPr>
            </a:lvl1pPr>
          </a:lstStyle>
          <a:p>
            <a:pPr>
              <a:defRPr/>
            </a:pPr>
            <a:fld id="{C233B0E3-6876-4E53-9EE0-6ED1EFDF6740}" type="slidenum">
              <a:rPr lang="en-US"/>
              <a:pPr>
                <a:defRPr/>
              </a:pPr>
              <a:t>‹#›</a:t>
            </a:fld>
            <a:endParaRPr lang="en-US"/>
          </a:p>
        </p:txBody>
      </p:sp>
    </p:spTree>
    <p:extLst>
      <p:ext uri="{BB962C8B-B14F-4D97-AF65-F5344CB8AC3E}">
        <p14:creationId xmlns:p14="http://schemas.microsoft.com/office/powerpoint/2010/main" val="2300968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a:t>
            </a:fld>
            <a:endParaRPr lang="en-US"/>
          </a:p>
        </p:txBody>
      </p:sp>
    </p:spTree>
    <p:extLst>
      <p:ext uri="{BB962C8B-B14F-4D97-AF65-F5344CB8AC3E}">
        <p14:creationId xmlns:p14="http://schemas.microsoft.com/office/powerpoint/2010/main" val="3373598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3930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the beneficial outcomes only 50% of individuals who quality, access DSMES- and barriers exist. </a:t>
            </a:r>
          </a:p>
          <a:p>
            <a:endParaRPr lang="en-US" dirty="0"/>
          </a:p>
          <a:p>
            <a:r>
              <a:rPr lang="en-US" dirty="0"/>
              <a:t>Access and health equity is the ultimate goal when designing and delivering DSMES. </a:t>
            </a:r>
          </a:p>
          <a:p>
            <a:endParaRPr lang="en-US" dirty="0"/>
          </a:p>
          <a:p>
            <a:r>
              <a:rPr lang="en-US" dirty="0"/>
              <a:t>We know barriers to care exist at every level from the health system to individual. </a:t>
            </a:r>
          </a:p>
          <a:p>
            <a:r>
              <a:rPr lang="en-US" dirty="0"/>
              <a:t>However we can address these barriers by working to educate participants and health care providers on the critical times when DSMES is needed. </a:t>
            </a:r>
          </a:p>
          <a:p>
            <a:r>
              <a:rPr lang="en-US" dirty="0"/>
              <a:t>We can work with health systems and clinics to develop population health screening and clinical outreach, </a:t>
            </a:r>
          </a:p>
          <a:p>
            <a:r>
              <a:rPr lang="en-US" dirty="0"/>
              <a:t>create protocols to reduce time for referral and </a:t>
            </a:r>
          </a:p>
          <a:p>
            <a:r>
              <a:rPr lang="en-US" dirty="0"/>
              <a:t>collaborate health and community systems to address social needs and include SDOH screening and social needs support. </a:t>
            </a:r>
          </a:p>
          <a:p>
            <a:r>
              <a:rPr lang="en-US" dirty="0"/>
              <a:t>We can include other health partners including community health workers to support delivery of diabetes peer support. </a:t>
            </a:r>
          </a:p>
          <a:p>
            <a:endParaRPr lang="en-US" dirty="0"/>
          </a:p>
          <a:p>
            <a:r>
              <a:rPr lang="en-US" dirty="0"/>
              <a:t>Barriers can be also be addressed by developing a diversity of delivery models. </a:t>
            </a:r>
          </a:p>
          <a:p>
            <a:r>
              <a:rPr lang="en-US" dirty="0"/>
              <a:t>From traditional </a:t>
            </a:r>
            <a:r>
              <a:rPr lang="en-US" dirty="0" err="1"/>
              <a:t>inperson</a:t>
            </a:r>
            <a:r>
              <a:rPr lang="en-US" dirty="0"/>
              <a:t> classrooms to community-based strategies and technology enabled solutions including telehealth or virtual environments varying modes can serve different needs.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Creating culturally appropriate and varied modalities of settings has been shown to more effectively improve outcomes depending upon population needs. </a:t>
            </a:r>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13</a:t>
            </a:fld>
            <a:endParaRPr lang="en-US"/>
          </a:p>
        </p:txBody>
      </p:sp>
    </p:spTree>
    <p:extLst>
      <p:ext uri="{BB962C8B-B14F-4D97-AF65-F5344CB8AC3E}">
        <p14:creationId xmlns:p14="http://schemas.microsoft.com/office/powerpoint/2010/main" val="2208916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behaviors are only as small percentage of what goes into health. </a:t>
            </a:r>
          </a:p>
          <a:p>
            <a:r>
              <a:rPr lang="en-US" dirty="0"/>
              <a:t>Socioeconomic factors, our environment, and access to care all contribute to health outcomes. </a:t>
            </a:r>
          </a:p>
          <a:p>
            <a:endParaRPr lang="en-US" dirty="0"/>
          </a:p>
          <a:p>
            <a:r>
              <a:rPr lang="en-US" dirty="0"/>
              <a:t>Social Determinants of health are the conditions in which people are…….</a:t>
            </a:r>
          </a:p>
          <a:p>
            <a:endParaRPr lang="en-US" dirty="0"/>
          </a:p>
          <a:p>
            <a:r>
              <a:rPr lang="en-US" dirty="0"/>
              <a:t>Impacted by education, occupation, income, living and food environment, and health care access.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They </a:t>
            </a:r>
            <a:r>
              <a:rPr lang="en-US" sz="1800" dirty="0">
                <a:effectLst/>
                <a:latin typeface="AdvOT7b515deb"/>
              </a:rPr>
              <a:t>are mostly responsible for health inequities.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AdvOT7b515deb"/>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AdvOT7b515deb"/>
              </a:rPr>
              <a:t>Creating interventions that address specific populations health needs while also considering the individual may have the best outcomes. </a:t>
            </a:r>
            <a:endParaRPr lang="en-US" dirty="0"/>
          </a:p>
          <a:p>
            <a:endParaRPr lang="en-US" dirty="0"/>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14</a:t>
            </a:fld>
            <a:endParaRPr lang="en-US"/>
          </a:p>
        </p:txBody>
      </p:sp>
    </p:spTree>
    <p:extLst>
      <p:ext uri="{BB962C8B-B14F-4D97-AF65-F5344CB8AC3E}">
        <p14:creationId xmlns:p14="http://schemas.microsoft.com/office/powerpoint/2010/main" val="1634442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are discussing nutrition and activity access to NUTRIOUS FOODS and physical activity is one determent of health. </a:t>
            </a:r>
          </a:p>
          <a:p>
            <a:endParaRPr lang="en-US" dirty="0"/>
          </a:p>
          <a:p>
            <a:r>
              <a:rPr lang="en-US" dirty="0"/>
              <a:t>The ADA Standards of Care recommends we assess for social determinants of health which includes food insecurity</a:t>
            </a:r>
          </a:p>
          <a:p>
            <a:endParaRPr lang="en-US" dirty="0"/>
          </a:p>
          <a:p>
            <a:r>
              <a:rPr lang="en-US" dirty="0"/>
              <a:t>In 2022,  food insecurity affected 16% of adults with diabetes compared to 9% without diabetes. </a:t>
            </a:r>
          </a:p>
          <a:p>
            <a:endParaRPr lang="en-US" dirty="0"/>
          </a:p>
          <a:p>
            <a:r>
              <a:rPr lang="en-US" dirty="0"/>
              <a:t>Individuals facing food insecurity, have lower engagement in self-care behaviors and medication use, have higher rates of depression and diabetes distress, and have worse glycemic management compared with individuals who are food secure. </a:t>
            </a:r>
          </a:p>
          <a:p>
            <a:endParaRPr lang="en-US" dirty="0"/>
          </a:p>
          <a:p>
            <a:r>
              <a:rPr lang="en-US" dirty="0"/>
              <a:t>Lack of consistent access to food and/or types of foods has a direct relationship on diabetes risk. </a:t>
            </a:r>
          </a:p>
          <a:p>
            <a:endParaRPr lang="en-US" dirty="0"/>
          </a:p>
          <a:p>
            <a:r>
              <a:rPr lang="en-US" dirty="0"/>
              <a:t>A validated screening tool is the Hunger Vital Sign. </a:t>
            </a:r>
          </a:p>
          <a:p>
            <a:r>
              <a:rPr lang="en-US" dirty="0"/>
              <a:t>Household considered at risk if they answer either or both of the following statements as “often true” or “sometimes true”. </a:t>
            </a:r>
          </a:p>
          <a:p>
            <a:endParaRPr lang="en-US" dirty="0"/>
          </a:p>
          <a:p>
            <a:r>
              <a:rPr lang="en-US" dirty="0"/>
              <a:t>In the link provided includes access to this tool in multiple languages. </a:t>
            </a:r>
          </a:p>
          <a:p>
            <a:endParaRPr lang="en-US" dirty="0"/>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15</a:t>
            </a:fld>
            <a:endParaRPr lang="en-US"/>
          </a:p>
        </p:txBody>
      </p:sp>
    </p:spTree>
    <p:extLst>
      <p:ext uri="{BB962C8B-B14F-4D97-AF65-F5344CB8AC3E}">
        <p14:creationId xmlns:p14="http://schemas.microsoft.com/office/powerpoint/2010/main" val="2484673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on the dietary guidelines is moving away from specific macronutrient recommendations and more towards diet patterns and dietary approaches. In the 2025 Standards Update the focus on HOW the individual will making nutrition behavior changes is emphasized. </a:t>
            </a:r>
          </a:p>
          <a:p>
            <a:endParaRPr lang="en-US" dirty="0"/>
          </a:p>
          <a:p>
            <a:r>
              <a:rPr lang="en-US" dirty="0"/>
              <a:t>Simply, people eat food, not nutrients, nutrient recommendations need to be applied to WHAT people eat. For example carbohydrates can come from legumes and whole grains or can come from added sugars. </a:t>
            </a:r>
          </a:p>
          <a:p>
            <a:endParaRPr lang="en-US" dirty="0"/>
          </a:p>
          <a:p>
            <a:r>
              <a:rPr lang="en-US" dirty="0"/>
              <a:t>As we will discuss in future slides, many of recommendations are specific to the individual and not the diabetes population.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16</a:t>
            </a:fld>
            <a:endParaRPr lang="en-US"/>
          </a:p>
        </p:txBody>
      </p:sp>
    </p:spTree>
    <p:extLst>
      <p:ext uri="{BB962C8B-B14F-4D97-AF65-F5344CB8AC3E}">
        <p14:creationId xmlns:p14="http://schemas.microsoft.com/office/powerpoint/2010/main" val="2866838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Health care professional working with people with diabetes we all at some point will be talking about food. </a:t>
            </a:r>
          </a:p>
          <a:p>
            <a:endParaRPr lang="en-US" dirty="0"/>
          </a:p>
          <a:p>
            <a:r>
              <a:rPr lang="en-US" dirty="0"/>
              <a:t>But only a registered dietitian can deliver Medical Nutrition Therapy OR MNT</a:t>
            </a:r>
          </a:p>
          <a:p>
            <a:r>
              <a:rPr lang="en-US" dirty="0"/>
              <a:t>Medical nutrition therapy uses the nutrition care process to provide a comprehensive nutrition care plan and uses shared decision making to determine how to implement the care plan. </a:t>
            </a:r>
          </a:p>
          <a:p>
            <a:endParaRPr lang="en-US" dirty="0"/>
          </a:p>
          <a:p>
            <a:r>
              <a:rPr lang="en-US" dirty="0"/>
              <a:t>Similar to DSMES we refer all persons with diabetes at diagnosis, annually or when changes in condition or life transitions occur. </a:t>
            </a:r>
          </a:p>
          <a:p>
            <a:endParaRPr lang="en-US" dirty="0"/>
          </a:p>
          <a:p>
            <a:r>
              <a:rPr lang="en-US" dirty="0"/>
              <a:t>An RDN will assess knowledge, self-management skills, eating patterns and help plan when, what and how much to eat daily, taking into consideration other comorbidities. </a:t>
            </a:r>
          </a:p>
          <a:p>
            <a:endParaRPr lang="en-US" dirty="0"/>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17</a:t>
            </a:fld>
            <a:endParaRPr lang="en-US"/>
          </a:p>
        </p:txBody>
      </p:sp>
    </p:spTree>
    <p:extLst>
      <p:ext uri="{BB962C8B-B14F-4D97-AF65-F5344CB8AC3E}">
        <p14:creationId xmlns:p14="http://schemas.microsoft.com/office/powerpoint/2010/main" val="2435311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Times New Roman" panose="02020603050405020304" pitchFamily="18" charset="0"/>
              </a:rPr>
              <a:t>Diabetes Educational Services© (530) 893 - 8635 </a:t>
            </a:r>
          </a:p>
        </p:txBody>
      </p:sp>
      <p:sp>
        <p:nvSpPr>
          <p:cNvPr id="16896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fld id="{1455F66E-3C59-4CE7-9D52-9D9B34EA8B90}" type="slidenum">
              <a:rPr lang="en-US" altLang="en-US">
                <a:latin typeface="Times New Roman" panose="02020603050405020304" pitchFamily="18" charset="0"/>
              </a:rPr>
              <a:pPr/>
              <a:t>18</a:t>
            </a:fld>
            <a:endParaRPr lang="en-US" altLang="en-US">
              <a:latin typeface="Times New Roman" panose="02020603050405020304" pitchFamily="18" charset="0"/>
            </a:endParaRPr>
          </a:p>
        </p:txBody>
      </p:sp>
      <p:sp>
        <p:nvSpPr>
          <p:cNvPr id="168964" name="Rectangle 2"/>
          <p:cNvSpPr>
            <a:spLocks noGrp="1" noRot="1" noChangeAspect="1" noChangeArrowheads="1" noTextEdit="1"/>
          </p:cNvSpPr>
          <p:nvPr>
            <p:ph type="sldImg"/>
          </p:nvPr>
        </p:nvSpPr>
        <p:spPr>
          <a:xfrm>
            <a:off x="1203325" y="712788"/>
            <a:ext cx="4751388" cy="3563937"/>
          </a:xfrm>
          <a:ln/>
        </p:spPr>
      </p:sp>
      <p:sp>
        <p:nvSpPr>
          <p:cNvPr id="168965" name="Rectangle 3"/>
          <p:cNvSpPr>
            <a:spLocks noGrp="1" noChangeArrowheads="1"/>
          </p:cNvSpPr>
          <p:nvPr>
            <p:ph type="body" idx="1"/>
          </p:nvPr>
        </p:nvSpPr>
        <p:spPr>
          <a:xfrm>
            <a:off x="954156" y="4513680"/>
            <a:ext cx="5247861" cy="4274304"/>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i="0" u="none" strike="noStrike" dirty="0">
                <a:solidFill>
                  <a:srgbClr val="202020"/>
                </a:solidFill>
                <a:effectLst/>
                <a:latin typeface="Tahoma" panose="020B0604030504040204" pitchFamily="34" charset="0"/>
              </a:rPr>
              <a:t>The number of hours can be increased if the treating physician determines there is a change in medical condition, diagnosis and/or treatment plan.</a:t>
            </a:r>
          </a:p>
          <a:p>
            <a:endParaRPr lang="en-US" altLang="en-US" b="0" i="0" u="none" strike="noStrike" dirty="0">
              <a:solidFill>
                <a:srgbClr val="202020"/>
              </a:solidFill>
              <a:effectLst/>
              <a:latin typeface="Tahoma" panose="020B0604030504040204" pitchFamily="34" charset="0"/>
            </a:endParaRPr>
          </a:p>
          <a:p>
            <a:r>
              <a:rPr lang="en-US" altLang="en-US" b="0" i="0" u="none" strike="noStrike" dirty="0">
                <a:solidFill>
                  <a:srgbClr val="202020"/>
                </a:solidFill>
                <a:effectLst/>
                <a:latin typeface="Tahoma" panose="020B0604030504040204" pitchFamily="34" charset="0"/>
              </a:rPr>
              <a:t>MNT by an RD has been shown to reduce A1c by 0.3-2% in type 2 and 1-1.9% in type 1 diabetes. </a:t>
            </a:r>
          </a:p>
        </p:txBody>
      </p:sp>
    </p:spTree>
    <p:extLst>
      <p:ext uri="{BB962C8B-B14F-4D97-AF65-F5344CB8AC3E}">
        <p14:creationId xmlns:p14="http://schemas.microsoft.com/office/powerpoint/2010/main" val="3274242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6B0D31B7-2378-4E9F-A4ED-876B932EC239}" type="slidenum">
              <a:rPr lang="en-US" sz="1200"/>
              <a:pPr eaLnBrk="1" hangingPunct="1"/>
              <a:t>19</a:t>
            </a:fld>
            <a:endParaRPr lang="en-US" sz="1200"/>
          </a:p>
        </p:txBody>
      </p:sp>
    </p:spTree>
    <p:extLst>
      <p:ext uri="{BB962C8B-B14F-4D97-AF65-F5344CB8AC3E}">
        <p14:creationId xmlns:p14="http://schemas.microsoft.com/office/powerpoint/2010/main" val="654779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Evidence suggests there is no one sized fits all approach for individuals with diabetes. </a:t>
            </a:r>
          </a:p>
          <a:p>
            <a:endParaRPr lang="en-US" dirty="0"/>
          </a:p>
          <a:p>
            <a:endParaRPr lang="en-US" dirty="0"/>
          </a:p>
          <a:p>
            <a:r>
              <a:rPr lang="en-US" dirty="0"/>
              <a:t>On average people with diabetes consume about 45% of calories from carbohydrate and 1-1.5% (15-20% of kcals from protein).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20</a:t>
            </a:fld>
            <a:endParaRPr lang="en-US"/>
          </a:p>
        </p:txBody>
      </p:sp>
    </p:spTree>
    <p:extLst>
      <p:ext uri="{BB962C8B-B14F-4D97-AF65-F5344CB8AC3E}">
        <p14:creationId xmlns:p14="http://schemas.microsoft.com/office/powerpoint/2010/main" val="1816331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ADA recommends individuals limit sodium to less than 2300 mg per day based on clinical evidence and they suggest this is best achieved by limiting processed food consumption and using herbs, onions, garlic and other spices for instead to enhance flavors. </a:t>
            </a:r>
          </a:p>
          <a:p>
            <a:endParaRPr lang="en-US" dirty="0"/>
          </a:p>
          <a:p>
            <a:r>
              <a:rPr lang="en-US" dirty="0"/>
              <a:t>Almost 60% of people with diabetes take vitamin supplements but ADA do not promote the use of micronutrient, herbal or other supplements due to lack of evidence and potential safety concerns with certain supplements such as B-carotene. It is important to recognize supplementation is supported when evidence prevents. For example- 6-30% of people on metformin can show B12 deficiency.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chemeClr val="tx2">
                    <a:lumMod val="50000"/>
                  </a:schemeClr>
                </a:solidFill>
              </a:rPr>
              <a:t>DGA: Less than 10% saturated fat, Avoid trans fats, Less than 300 mg cholesterol daily</a:t>
            </a:r>
          </a:p>
          <a:p>
            <a:endParaRPr lang="en-US" dirty="0"/>
          </a:p>
          <a:p>
            <a:endParaRPr lang="en-US" dirty="0"/>
          </a:p>
          <a:p>
            <a:endParaRPr lang="en-US" dirty="0"/>
          </a:p>
          <a:p>
            <a:endParaRPr lang="en-US" dirty="0"/>
          </a:p>
          <a:p>
            <a:endParaRPr lang="en-US" dirty="0"/>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21</a:t>
            </a:fld>
            <a:endParaRPr lang="en-US"/>
          </a:p>
        </p:txBody>
      </p:sp>
    </p:spTree>
    <p:extLst>
      <p:ext uri="{BB962C8B-B14F-4D97-AF65-F5344CB8AC3E}">
        <p14:creationId xmlns:p14="http://schemas.microsoft.com/office/powerpoint/2010/main" val="952204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2908" rtl="0" eaLnBrk="0" fontAlgn="base" latinLnBrk="0" hangingPunct="0">
              <a:lnSpc>
                <a:spcPct val="100000"/>
              </a:lnSpc>
              <a:spcBef>
                <a:spcPct val="0"/>
              </a:spcBef>
              <a:spcAft>
                <a:spcPct val="0"/>
              </a:spcAft>
              <a:buClrTx/>
              <a:buSzTx/>
              <a:buFontTx/>
              <a:buNone/>
              <a:tabLst/>
              <a:defRPr/>
            </a:pPr>
            <a:fld id="{5B5E225C-EA32-49AA-BCE1-CBED354D9589}"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2908" rtl="0" eaLnBrk="0" fontAlgn="base" latinLnBrk="0" hangingPunct="0">
                <a:lnSpc>
                  <a:spcPct val="100000"/>
                </a:lnSpc>
                <a:spcBef>
                  <a:spcPct val="0"/>
                </a:spcBef>
                <a:spcAft>
                  <a:spcPct val="0"/>
                </a:spcAft>
                <a:buClrTx/>
                <a:buSzTx/>
                <a:buFontTx/>
                <a:buNone/>
                <a:tabLst/>
                <a:defRPr/>
              </a:pPr>
              <a:t>3</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41938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not ideal amount of carbohydrate for each individual with diabetes focus on quality, choosing unprocessed/minimally processed, nutrient-dense sources. Choosing high in fiber foods should be the focus. </a:t>
            </a:r>
          </a:p>
          <a:p>
            <a:endParaRPr lang="en-US" dirty="0"/>
          </a:p>
          <a:p>
            <a:r>
              <a:rPr lang="en-US" dirty="0"/>
              <a:t>Encourage whole grain foods as culturally appropriate. Otherwise focus on portion and increased fiber from other food sources. </a:t>
            </a:r>
          </a:p>
          <a:p>
            <a:endParaRPr lang="en-US" dirty="0"/>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22</a:t>
            </a:fld>
            <a:endParaRPr lang="en-US"/>
          </a:p>
        </p:txBody>
      </p:sp>
    </p:spTree>
    <p:extLst>
      <p:ext uri="{BB962C8B-B14F-4D97-AF65-F5344CB8AC3E}">
        <p14:creationId xmlns:p14="http://schemas.microsoft.com/office/powerpoint/2010/main" val="1512915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Processed foods are ones that have undergone changes to their natural state. </a:t>
            </a:r>
          </a:p>
          <a:p>
            <a:r>
              <a:rPr lang="en-US" dirty="0"/>
              <a:t>Highly or ultra processed foods go beyond general chopping, blending, cooking </a:t>
            </a:r>
            <a:r>
              <a:rPr lang="en-US" dirty="0" err="1"/>
              <a:t>etc</a:t>
            </a:r>
            <a:r>
              <a:rPr lang="en-US" dirty="0"/>
              <a:t> and have multiple additives and ingredients.</a:t>
            </a:r>
          </a:p>
          <a:p>
            <a:r>
              <a:rPr lang="en-US" dirty="0"/>
              <a:t>  </a:t>
            </a:r>
          </a:p>
          <a:p>
            <a:r>
              <a:rPr lang="en-US" dirty="0"/>
              <a:t>These foods are often low in fiber. Low fiber is defined by &lt; 3 grams of fiber and we consider a high fiber foods those with more than 5 grams of fiber. </a:t>
            </a:r>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23</a:t>
            </a:fld>
            <a:endParaRPr lang="en-US"/>
          </a:p>
        </p:txBody>
      </p:sp>
    </p:spTree>
    <p:extLst>
      <p:ext uri="{BB962C8B-B14F-4D97-AF65-F5344CB8AC3E}">
        <p14:creationId xmlns:p14="http://schemas.microsoft.com/office/powerpoint/2010/main" val="18400182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a:ln/>
        </p:spPr>
      </p:sp>
      <p:sp>
        <p:nvSpPr>
          <p:cNvPr id="379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The standards of care call out the importance of understanding different terms in nutrition including eating patterns, meal plan or dietary approach. </a:t>
            </a:r>
          </a:p>
          <a:p>
            <a:pPr eaLnBrk="1" hangingPunct="1"/>
            <a:endParaRPr lang="en-US" dirty="0"/>
          </a:p>
          <a:p>
            <a:pPr eaLnBrk="1" hangingPunct="1"/>
            <a:r>
              <a:rPr lang="en-US" dirty="0"/>
              <a:t>Eating pattern the totality of the foods we consume over a time period. Examples include……</a:t>
            </a:r>
          </a:p>
          <a:p>
            <a:pPr eaLnBrk="1" hangingPunct="1"/>
            <a:r>
              <a:rPr lang="en-US" dirty="0"/>
              <a:t>A Meal Plan is an individualized and created by an RDN and is </a:t>
            </a:r>
          </a:p>
          <a:p>
            <a:pPr eaLnBrk="1" hangingPunct="1"/>
            <a:r>
              <a:rPr lang="en-US" dirty="0"/>
              <a:t>Dietary or Eating  approach is the strategy or tool used to support implementation of healthy eating patterns. </a:t>
            </a:r>
          </a:p>
          <a:p>
            <a:endParaRPr lang="en-US" dirty="0"/>
          </a:p>
          <a:p>
            <a:r>
              <a:rPr lang="en-US" dirty="0"/>
              <a:t>There is no one pattern that is better than another so we work with the individual with diabetes to determine an effective eating pattern and approach. </a:t>
            </a:r>
          </a:p>
          <a:p>
            <a:endParaRPr lang="en-US" dirty="0"/>
          </a:p>
          <a:p>
            <a:r>
              <a:rPr lang="en-US" dirty="0"/>
              <a:t>The 2025 Standards of Care have added much detail about considering approaches that take into account religious fasting or other new concepts of intermittent fasting or </a:t>
            </a:r>
            <a:r>
              <a:rPr lang="en-US" dirty="0" err="1"/>
              <a:t>chrononutrition</a:t>
            </a:r>
            <a:endParaRPr lang="en-US" dirty="0"/>
          </a:p>
        </p:txBody>
      </p:sp>
      <p:sp>
        <p:nvSpPr>
          <p:cNvPr id="379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08537" indent="-311229">
              <a:spcBef>
                <a:spcPct val="30000"/>
              </a:spcBef>
              <a:defRPr sz="1200">
                <a:solidFill>
                  <a:schemeClr val="tx1"/>
                </a:solidFill>
                <a:latin typeface="Times New Roman" panose="02020603050405020304" pitchFamily="18" charset="0"/>
              </a:defRPr>
            </a:lvl2pPr>
            <a:lvl3pPr marL="1244916" indent="-248654">
              <a:spcBef>
                <a:spcPct val="30000"/>
              </a:spcBef>
              <a:defRPr sz="1200">
                <a:solidFill>
                  <a:schemeClr val="tx1"/>
                </a:solidFill>
                <a:latin typeface="Times New Roman" panose="02020603050405020304" pitchFamily="18" charset="0"/>
              </a:defRPr>
            </a:lvl3pPr>
            <a:lvl4pPr marL="1743870" indent="-248654">
              <a:spcBef>
                <a:spcPct val="30000"/>
              </a:spcBef>
              <a:defRPr sz="1200">
                <a:solidFill>
                  <a:schemeClr val="tx1"/>
                </a:solidFill>
                <a:latin typeface="Times New Roman" panose="02020603050405020304" pitchFamily="18" charset="0"/>
              </a:defRPr>
            </a:lvl4pPr>
            <a:lvl5pPr marL="2242824" indent="-248654">
              <a:spcBef>
                <a:spcPct val="30000"/>
              </a:spcBef>
              <a:defRPr sz="1200">
                <a:solidFill>
                  <a:schemeClr val="tx1"/>
                </a:solidFill>
                <a:latin typeface="Times New Roman" panose="02020603050405020304" pitchFamily="18" charset="0"/>
              </a:defRPr>
            </a:lvl5pPr>
            <a:lvl6pPr marL="2717078" indent="-248654" eaLnBrk="0" fontAlgn="base" hangingPunct="0">
              <a:spcBef>
                <a:spcPct val="30000"/>
              </a:spcBef>
              <a:spcAft>
                <a:spcPct val="0"/>
              </a:spcAft>
              <a:defRPr sz="1200">
                <a:solidFill>
                  <a:schemeClr val="tx1"/>
                </a:solidFill>
                <a:latin typeface="Times New Roman" panose="02020603050405020304" pitchFamily="18" charset="0"/>
              </a:defRPr>
            </a:lvl6pPr>
            <a:lvl7pPr marL="3191331" indent="-248654" eaLnBrk="0" fontAlgn="base" hangingPunct="0">
              <a:spcBef>
                <a:spcPct val="30000"/>
              </a:spcBef>
              <a:spcAft>
                <a:spcPct val="0"/>
              </a:spcAft>
              <a:defRPr sz="1200">
                <a:solidFill>
                  <a:schemeClr val="tx1"/>
                </a:solidFill>
                <a:latin typeface="Times New Roman" panose="02020603050405020304" pitchFamily="18" charset="0"/>
              </a:defRPr>
            </a:lvl7pPr>
            <a:lvl8pPr marL="3665585" indent="-248654" eaLnBrk="0" fontAlgn="base" hangingPunct="0">
              <a:spcBef>
                <a:spcPct val="30000"/>
              </a:spcBef>
              <a:spcAft>
                <a:spcPct val="0"/>
              </a:spcAft>
              <a:defRPr sz="1200">
                <a:solidFill>
                  <a:schemeClr val="tx1"/>
                </a:solidFill>
                <a:latin typeface="Times New Roman" panose="02020603050405020304" pitchFamily="18" charset="0"/>
              </a:defRPr>
            </a:lvl8pPr>
            <a:lvl9pPr marL="4139838" indent="-248654"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767B16-1CF1-4362-B84E-852F1947EE5F}" type="slidenum">
              <a:rPr lang="en-US" sz="1300"/>
              <a:pPr>
                <a:spcBef>
                  <a:spcPct val="0"/>
                </a:spcBef>
              </a:pPr>
              <a:t>24</a:t>
            </a:fld>
            <a:endParaRPr lang="en-US" sz="1300"/>
          </a:p>
        </p:txBody>
      </p:sp>
    </p:spTree>
    <p:extLst>
      <p:ext uri="{BB962C8B-B14F-4D97-AF65-F5344CB8AC3E}">
        <p14:creationId xmlns:p14="http://schemas.microsoft.com/office/powerpoint/2010/main" val="3701070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one eating pattern is better than another and we find many similarities among eating patterns. \</a:t>
            </a:r>
          </a:p>
          <a:p>
            <a:r>
              <a:rPr lang="en-US" dirty="0"/>
              <a:t>Until there is more evidence the ADA Standards of Care recommend we emphasize</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25</a:t>
            </a:fld>
            <a:endParaRPr lang="en-US"/>
          </a:p>
        </p:txBody>
      </p:sp>
    </p:spTree>
    <p:extLst>
      <p:ext uri="{BB962C8B-B14F-4D97-AF65-F5344CB8AC3E}">
        <p14:creationId xmlns:p14="http://schemas.microsoft.com/office/powerpoint/2010/main" val="969421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26</a:t>
            </a:fld>
            <a:endParaRPr lang="en-US"/>
          </a:p>
        </p:txBody>
      </p:sp>
    </p:spTree>
    <p:extLst>
      <p:ext uri="{BB962C8B-B14F-4D97-AF65-F5344CB8AC3E}">
        <p14:creationId xmlns:p14="http://schemas.microsoft.com/office/powerpoint/2010/main" val="29842165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Reducing carbohydrate intake has shown most evidence for helping improve glycemia but where you start and where you end up is individualized. We can also apply this concept to a variety of eating patterns and nutrient quality is also taken into account. </a:t>
            </a:r>
          </a:p>
          <a:p>
            <a:endParaRPr lang="en-US" dirty="0"/>
          </a:p>
          <a:p>
            <a:r>
              <a:rPr lang="en-US" dirty="0"/>
              <a:t>One study published in the SOC found a low carb diet defined here as &lt; 26% of carbs reduced A1c at 6 months but less differences were seen at 12 months. This was also seen in a systemic reduce which found lowering carbs 10% should outcomes at 6 months but limited these outcomes at 12 months or forward. </a:t>
            </a:r>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27</a:t>
            </a:fld>
            <a:endParaRPr lang="en-US"/>
          </a:p>
        </p:txBody>
      </p:sp>
    </p:spTree>
    <p:extLst>
      <p:ext uri="{BB962C8B-B14F-4D97-AF65-F5344CB8AC3E}">
        <p14:creationId xmlns:p14="http://schemas.microsoft.com/office/powerpoint/2010/main" val="14077033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low carb or less than 26% of kcals from carbohydrates is not recommended for the following individuals. We also should take caution in those that are using an SGLT2 due to risk of euglycemic ketoacidosis. </a:t>
            </a:r>
          </a:p>
          <a:p>
            <a:r>
              <a:rPr lang="en-US" dirty="0"/>
              <a:t>The 2025 ADA standards of care added emphasis in this recommendation with focus on T1 and T1 on SGLT-2 inhibitors should avoid ketogenic eating patterns and be educated on the signs and symptoms of ketoacidosis. It is important to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28</a:t>
            </a:fld>
            <a:endParaRPr lang="en-US"/>
          </a:p>
        </p:txBody>
      </p:sp>
    </p:spTree>
    <p:extLst>
      <p:ext uri="{BB962C8B-B14F-4D97-AF65-F5344CB8AC3E}">
        <p14:creationId xmlns:p14="http://schemas.microsoft.com/office/powerpoint/2010/main" val="12240777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29</a:t>
            </a:fld>
            <a:endParaRPr lang="en-US"/>
          </a:p>
        </p:txBody>
      </p:sp>
    </p:spTree>
    <p:extLst>
      <p:ext uri="{BB962C8B-B14F-4D97-AF65-F5344CB8AC3E}">
        <p14:creationId xmlns:p14="http://schemas.microsoft.com/office/powerpoint/2010/main" val="30245737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at Every Size </a:t>
            </a:r>
          </a:p>
          <a:p>
            <a:endParaRPr lang="en-US" dirty="0"/>
          </a:p>
          <a:p>
            <a:r>
              <a:rPr lang="en-US" b="0" i="0" dirty="0">
                <a:solidFill>
                  <a:srgbClr val="383636"/>
                </a:solidFill>
                <a:effectLst/>
                <a:latin typeface="Helvetica Neue" panose="02000503000000020004" pitchFamily="2" charset="0"/>
              </a:rPr>
              <a:t>Language throughout the section was amended to be person centered and to emphasize the importance of weight management within the overall context of the treatment of people with diabetes. </a:t>
            </a:r>
          </a:p>
          <a:p>
            <a:endParaRPr lang="en-US" b="0" i="0" dirty="0">
              <a:solidFill>
                <a:srgbClr val="383636"/>
              </a:solidFill>
              <a:effectLst/>
              <a:latin typeface="Helvetica Neue" panose="02000503000000020004" pitchFamily="2" charset="0"/>
            </a:endParaRP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30</a:t>
            </a:fld>
            <a:endParaRPr lang="en-US"/>
          </a:p>
        </p:txBody>
      </p:sp>
    </p:spTree>
    <p:extLst>
      <p:ext uri="{BB962C8B-B14F-4D97-AF65-F5344CB8AC3E}">
        <p14:creationId xmlns:p14="http://schemas.microsoft.com/office/powerpoint/2010/main" val="19072103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degree of weight reduction is helpful. </a:t>
            </a:r>
          </a:p>
          <a:p>
            <a:r>
              <a:rPr lang="en-US" dirty="0"/>
              <a:t>3-7% </a:t>
            </a:r>
          </a:p>
          <a:p>
            <a:r>
              <a:rPr lang="en-US" dirty="0"/>
              <a:t>&gt;10% shows greater benefits and can reduce fatty liver  metabolic dysfunction- associated steatohepatitis (MASH) which is a growing concern within diabetes population.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383636"/>
                </a:solidFill>
                <a:effectLst/>
                <a:latin typeface="Helvetica Neue" panose="02000503000000020004" pitchFamily="2" charset="0"/>
              </a:rPr>
              <a:t>the justification for a weight-based approach to diabetes treatment has been expanded. The recommendations and text pertaining to weight management treatment have been expanded to acknowledge the expected range of benefits across the spectrum of weight loss.</a:t>
            </a:r>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people at risk, 3–7% weight loss reduces progression to diabetes (2,7,8,41,42). Greater weight loss may produce additional benefits (20,21). Mounting data have shown that &gt;10% body weight loss usually confers greater benefits on glycemia and possibly diabetes remission and improves other metabolic comorbidities, including cardiovascular outcomes, metabolic associated nonalcoholic steatohepatitis, adipose tissue inflammation, and sleep apnea, as well as physical comorbidities and quality of life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0070C0"/>
                </a:solidFill>
                <a:effectLst/>
                <a:latin typeface="Helvetica Neue" panose="02000503000000020004" pitchFamily="2" charset="0"/>
              </a:rPr>
              <a:t>Nutrition, physical activity, and behavioral therapy to achieve and maintain 3-5% weight loss are recommended for people with type 2 diabetes and overweight or obesity</a:t>
            </a:r>
            <a:endParaRPr lang="en-US" dirty="0"/>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31</a:t>
            </a:fld>
            <a:endParaRPr lang="en-US"/>
          </a:p>
        </p:txBody>
      </p:sp>
    </p:spTree>
    <p:extLst>
      <p:ext uri="{BB962C8B-B14F-4D97-AF65-F5344CB8AC3E}">
        <p14:creationId xmlns:p14="http://schemas.microsoft.com/office/powerpoint/2010/main" val="1795060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4</a:t>
            </a:fld>
            <a:endParaRPr lang="en-US"/>
          </a:p>
        </p:txBody>
      </p:sp>
    </p:spTree>
    <p:extLst>
      <p:ext uri="{BB962C8B-B14F-4D97-AF65-F5344CB8AC3E}">
        <p14:creationId xmlns:p14="http://schemas.microsoft.com/office/powerpoint/2010/main" val="17004187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dirty="0">
                <a:solidFill>
                  <a:srgbClr val="AD1128"/>
                </a:solidFill>
                <a:effectLst/>
                <a:latin typeface="HelveticaNeueLT"/>
              </a:rPr>
              <a:t>People with diabetes are vulnerable to not only medical stigma but weight stigma.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dirty="0">
                <a:solidFill>
                  <a:srgbClr val="212121"/>
                </a:solidFill>
                <a:effectLst/>
                <a:latin typeface="Cambria" panose="02040503050406030204" pitchFamily="18" charset="0"/>
              </a:rPr>
              <a:t>Adverse health consequences can include psychological distress and disordered eating behaviors.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dirty="0">
                <a:solidFill>
                  <a:srgbClr val="AD1128"/>
                </a:solidFill>
                <a:effectLst/>
                <a:latin typeface="HelveticaNeueLT"/>
              </a:rPr>
              <a:t>The language we use and how we approach discussing weight is an important factor in reducing stigma.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b="0" dirty="0">
              <a:solidFill>
                <a:srgbClr val="AD1128"/>
              </a:solidFill>
              <a:effectLst/>
              <a:latin typeface="HelveticaNeue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dirty="0">
                <a:solidFill>
                  <a:srgbClr val="AD1128"/>
                </a:solidFill>
                <a:effectLst/>
                <a:latin typeface="HelveticaNeueLT"/>
              </a:rPr>
              <a:t>Never assuming an individual wants to discuss weight, we can ask permission to discuss, ensure weight is taken privately and focus on shared decision making and importance of weight loss goals for the individual. There are so many things we can discussed related to diabetes care and we take take a behavioral health approach vs. solely focusing on weight loss as the goal.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b="0" dirty="0">
              <a:solidFill>
                <a:srgbClr val="AD1128"/>
              </a:solidFill>
              <a:effectLst/>
              <a:latin typeface="HelveticaNeueL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b="0" dirty="0">
              <a:solidFill>
                <a:srgbClr val="AD1128"/>
              </a:solidFill>
              <a:effectLst/>
              <a:latin typeface="HelveticaNeueLT"/>
            </a:endParaRPr>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32</a:t>
            </a:fld>
            <a:endParaRPr lang="en-US"/>
          </a:p>
        </p:txBody>
      </p:sp>
    </p:spTree>
    <p:extLst>
      <p:ext uri="{BB962C8B-B14F-4D97-AF65-F5344CB8AC3E}">
        <p14:creationId xmlns:p14="http://schemas.microsoft.com/office/powerpoint/2010/main" val="21592533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33</a:t>
            </a:fld>
            <a:endParaRPr lang="en-US"/>
          </a:p>
        </p:txBody>
      </p:sp>
    </p:spTree>
    <p:extLst>
      <p:ext uri="{BB962C8B-B14F-4D97-AF65-F5344CB8AC3E}">
        <p14:creationId xmlns:p14="http://schemas.microsoft.com/office/powerpoint/2010/main" val="9230332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Clinical benefits of weight loss can be seen with as little as 3% weight change, but benefits are progressive.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34</a:t>
            </a:fld>
            <a:endParaRPr lang="en-US"/>
          </a:p>
        </p:txBody>
      </p:sp>
    </p:spTree>
    <p:extLst>
      <p:ext uri="{BB962C8B-B14F-4D97-AF65-F5344CB8AC3E}">
        <p14:creationId xmlns:p14="http://schemas.microsoft.com/office/powerpoint/2010/main" val="19969305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AdvOT7b515deb"/>
              </a:rPr>
              <a:t>Eat Healthy- reduce ultra processed foods and replace with less processed foods </a:t>
            </a:r>
            <a:r>
              <a:rPr lang="en-US" sz="1800" dirty="0" err="1">
                <a:effectLst/>
                <a:latin typeface="AdvOT7b515deb"/>
              </a:rPr>
              <a:t>isocalorically</a:t>
            </a:r>
            <a:r>
              <a:rPr lang="en-US" sz="1800" dirty="0">
                <a:effectLst/>
                <a:latin typeface="AdvOT7b515deb"/>
              </a:rPr>
              <a:t> showed modest weight loss benefits.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AdvOT7b515deb"/>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AdvOT7b515deb"/>
              </a:rPr>
              <a:t>Greater weight loss benefits seen in </a:t>
            </a:r>
            <a:r>
              <a:rPr lang="en-US" sz="1800" dirty="0" err="1">
                <a:effectLst/>
                <a:latin typeface="AdvOT7b515deb"/>
              </a:rPr>
              <a:t>semaglutide</a:t>
            </a:r>
            <a:r>
              <a:rPr lang="en-US" sz="1800" dirty="0">
                <a:effectLst/>
                <a:latin typeface="AdvOT7b515deb"/>
              </a:rPr>
              <a:t> or </a:t>
            </a:r>
            <a:r>
              <a:rPr lang="en-US" sz="1800" dirty="0" err="1">
                <a:effectLst/>
                <a:latin typeface="AdvOT7b515deb"/>
              </a:rPr>
              <a:t>tirzepatide</a:t>
            </a:r>
            <a:r>
              <a:rPr lang="en-US" sz="1800" dirty="0">
                <a:effectLst/>
                <a:latin typeface="AdvOT7b515deb"/>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AdvOT7b515deb"/>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AdvOT7b515deb"/>
              </a:rPr>
              <a:t>It is important to note that the ADA calls out that in some populations, such as South Asian, traditional interventions have not been as effective in preventing or remission of type 2 diabetes so this group may need additional tailored approaches. </a:t>
            </a:r>
            <a:endParaRPr lang="en-US" dirty="0">
              <a:effectLst/>
            </a:endParaRPr>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35</a:t>
            </a:fld>
            <a:endParaRPr lang="en-US"/>
          </a:p>
        </p:txBody>
      </p:sp>
    </p:spTree>
    <p:extLst>
      <p:ext uri="{BB962C8B-B14F-4D97-AF65-F5344CB8AC3E}">
        <p14:creationId xmlns:p14="http://schemas.microsoft.com/office/powerpoint/2010/main" val="11947458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medication regimen. </a:t>
            </a:r>
          </a:p>
          <a:p>
            <a:endParaRPr lang="en-US" dirty="0"/>
          </a:p>
          <a:p>
            <a:r>
              <a:rPr lang="en-US" dirty="0"/>
              <a:t>The ADA has added a significant recommendations and risk assessment related to religious fasting not addressed in this basic course.</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36</a:t>
            </a:fld>
            <a:endParaRPr lang="en-US"/>
          </a:p>
        </p:txBody>
      </p:sp>
    </p:spTree>
    <p:extLst>
      <p:ext uri="{BB962C8B-B14F-4D97-AF65-F5344CB8AC3E}">
        <p14:creationId xmlns:p14="http://schemas.microsoft.com/office/powerpoint/2010/main" val="10915939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this year the ADA calls out the importance of screening for malnutrition. </a:t>
            </a:r>
          </a:p>
          <a:p>
            <a:endParaRPr lang="en-US" dirty="0"/>
          </a:p>
          <a:p>
            <a:r>
              <a:rPr lang="en-US" dirty="0"/>
              <a:t>We frequently screen for malnutrition in individuals who are underweight or in hospital settings but starting BMI and desire for weight loss does to prevent malnutrition risk. </a:t>
            </a:r>
          </a:p>
          <a:p>
            <a:endParaRPr lang="en-US" dirty="0"/>
          </a:p>
          <a:p>
            <a:r>
              <a:rPr lang="en-US" dirty="0"/>
              <a:t>Individuals on incretin therapies or have had metabolic surgery and have experienced significant weight loss of &gt; 20% or more than 4 kg (or about 9 pounds) should be screened for malnutrition. (Simplified Nutritional appetite Questionaries and Malnutrition Universal Screening tool).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37</a:t>
            </a:fld>
            <a:endParaRPr lang="en-US"/>
          </a:p>
        </p:txBody>
      </p:sp>
    </p:spTree>
    <p:extLst>
      <p:ext uri="{BB962C8B-B14F-4D97-AF65-F5344CB8AC3E}">
        <p14:creationId xmlns:p14="http://schemas.microsoft.com/office/powerpoint/2010/main" val="710184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it person centered </a:t>
            </a:r>
          </a:p>
          <a:p>
            <a:r>
              <a:rPr lang="en-US" dirty="0"/>
              <a:t>Long-term support from the diabetes care team.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38</a:t>
            </a:fld>
            <a:endParaRPr lang="en-US"/>
          </a:p>
        </p:txBody>
      </p:sp>
    </p:spTree>
    <p:extLst>
      <p:ext uri="{BB962C8B-B14F-4D97-AF65-F5344CB8AC3E}">
        <p14:creationId xmlns:p14="http://schemas.microsoft.com/office/powerpoint/2010/main" val="1959768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what we have learned so far how can we support JR in implementing nutrition interventions and consider additional medication management, including a incretin therapy or potentially metabolic surgery (given BMI &gt; 30) to support additional A1c reduction along with weight loss.  </a:t>
            </a:r>
          </a:p>
          <a:p>
            <a:endParaRPr lang="en-US" dirty="0"/>
          </a:p>
          <a:p>
            <a:r>
              <a:rPr lang="en-US" dirty="0"/>
              <a:t>BMI is indicative of stage I obesity and waist circumference greater than 40 “ in men is consider elevated which suggests increased central adiposity. </a:t>
            </a:r>
          </a:p>
          <a:p>
            <a:endParaRPr lang="en-US" dirty="0"/>
          </a:p>
          <a:p>
            <a:r>
              <a:rPr lang="en-US" dirty="0"/>
              <a:t>We will continue the discussion about JR below.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39</a:t>
            </a:fld>
            <a:endParaRPr lang="en-US"/>
          </a:p>
        </p:txBody>
      </p:sp>
    </p:spTree>
    <p:extLst>
      <p:ext uri="{BB962C8B-B14F-4D97-AF65-F5344CB8AC3E}">
        <p14:creationId xmlns:p14="http://schemas.microsoft.com/office/powerpoint/2010/main" val="24171195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40</a:t>
            </a:fld>
            <a:endParaRPr lang="en-US"/>
          </a:p>
        </p:txBody>
      </p:sp>
    </p:spTree>
    <p:extLst>
      <p:ext uri="{BB962C8B-B14F-4D97-AF65-F5344CB8AC3E}">
        <p14:creationId xmlns:p14="http://schemas.microsoft.com/office/powerpoint/2010/main" val="8410434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we can read the food label on the package. JR consumes pecans recently for his snack of nuts.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41</a:t>
            </a:fld>
            <a:endParaRPr lang="en-US"/>
          </a:p>
        </p:txBody>
      </p:sp>
    </p:spTree>
    <p:extLst>
      <p:ext uri="{BB962C8B-B14F-4D97-AF65-F5344CB8AC3E}">
        <p14:creationId xmlns:p14="http://schemas.microsoft.com/office/powerpoint/2010/main" val="2075556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6</a:t>
            </a:fld>
            <a:endParaRPr lang="en-US"/>
          </a:p>
        </p:txBody>
      </p:sp>
    </p:spTree>
    <p:extLst>
      <p:ext uri="{BB962C8B-B14F-4D97-AF65-F5344CB8AC3E}">
        <p14:creationId xmlns:p14="http://schemas.microsoft.com/office/powerpoint/2010/main" val="27395401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 quick moment and break. </a:t>
            </a:r>
          </a:p>
          <a:p>
            <a:r>
              <a:rPr lang="en-US" dirty="0"/>
              <a:t>If you have just finished eating I want you to stand and toe touch from side to side. Moving to help digestion and moving glucose into those cells. </a:t>
            </a:r>
          </a:p>
          <a:p>
            <a:r>
              <a:rPr lang="en-US" dirty="0"/>
              <a:t>If you have been bending and moving all day, I want you to stand up and move those hips in a circular motion. </a:t>
            </a:r>
          </a:p>
          <a:p>
            <a:r>
              <a:rPr lang="en-US" dirty="0"/>
              <a:t>If you have been sitting at a desk or car, I want you to stand and roll your shoulders. </a:t>
            </a:r>
          </a:p>
          <a:p>
            <a:endParaRPr lang="en-US" dirty="0"/>
          </a:p>
          <a:p>
            <a:r>
              <a:rPr lang="en-US" dirty="0"/>
              <a:t>Lets continue the discuss of how would could potentially support JR and what are the options for diet interventions.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42</a:t>
            </a:fld>
            <a:endParaRPr lang="en-US"/>
          </a:p>
        </p:txBody>
      </p:sp>
    </p:spTree>
    <p:extLst>
      <p:ext uri="{BB962C8B-B14F-4D97-AF65-F5344CB8AC3E}">
        <p14:creationId xmlns:p14="http://schemas.microsoft.com/office/powerpoint/2010/main" val="35029770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ADA recommendations providing education on the impact of carbohydrate, fat and protein and tailor </a:t>
            </a:r>
            <a:r>
              <a:rPr lang="en-US" dirty="0" err="1"/>
              <a:t>indidivuals</a:t>
            </a:r>
            <a:r>
              <a:rPr lang="en-US" dirty="0"/>
              <a:t> needs, insulin plan and preferences to optimal meal time dosing. </a:t>
            </a:r>
          </a:p>
          <a:p>
            <a:endParaRPr lang="en-US" dirty="0"/>
          </a:p>
          <a:p>
            <a:r>
              <a:rPr lang="en-US" dirty="0"/>
              <a:t>Understanding nutrients and the affect on blood sugar can be important for managing diabetes. </a:t>
            </a:r>
          </a:p>
          <a:p>
            <a:endParaRPr lang="en-US" dirty="0"/>
          </a:p>
          <a:p>
            <a:r>
              <a:rPr lang="en-US" dirty="0"/>
              <a:t>For people on insulin at mealtime understanding of the relationship between carbohydrate intake and insulin is important. </a:t>
            </a:r>
          </a:p>
          <a:p>
            <a:endParaRPr lang="en-US" dirty="0"/>
          </a:p>
          <a:p>
            <a:r>
              <a:rPr lang="en-US" dirty="0"/>
              <a:t>Consumption of fat and protein can affect early and delayed post-prandial hyperglycemia. </a:t>
            </a:r>
          </a:p>
          <a:p>
            <a:endParaRPr lang="en-US" dirty="0"/>
          </a:p>
          <a:p>
            <a:r>
              <a:rPr lang="en-US" b="0" i="0" dirty="0">
                <a:solidFill>
                  <a:srgbClr val="1F1F1F"/>
                </a:solidFill>
                <a:effectLst/>
                <a:highlight>
                  <a:srgbClr val="FFFFFF"/>
                </a:highlight>
                <a:latin typeface="Google Sans"/>
              </a:rPr>
              <a:t>meals containing &gt;40 g fat and 25 g protein, people should increase the insulin dose calculated based on their ICR by 25–30% using a combination (dual-wave) bolus, initially administering 30–50% of the dose and then extending the remainder over 2–2.5 hours.</a:t>
            </a:r>
          </a:p>
          <a:p>
            <a:endParaRPr lang="en-US" dirty="0"/>
          </a:p>
          <a:p>
            <a:endParaRPr lang="en-US" dirty="0"/>
          </a:p>
          <a:p>
            <a:r>
              <a:rPr lang="en-US" b="0" i="0" dirty="0">
                <a:solidFill>
                  <a:srgbClr val="383636"/>
                </a:solidFill>
                <a:effectLst/>
                <a:highlight>
                  <a:srgbClr val="FFFFFF"/>
                </a:highlight>
                <a:latin typeface="Helvetica Neue" panose="02000503000000020004" pitchFamily="2" charset="0"/>
              </a:rPr>
              <a:t>35 g of dietary fat to 30 g of carbohydrate significantly increased postprandial BGL from 3 h onward. Studies investigating insulin dosing for high-fat, high-protein meals (+40 to 50 g fat) report ∼40–65% more insulin is needed despite identical carbohydrate content</a:t>
            </a:r>
          </a:p>
          <a:p>
            <a:endParaRPr lang="en-US" b="0" i="0" dirty="0">
              <a:solidFill>
                <a:srgbClr val="383636"/>
              </a:solidFill>
              <a:effectLst/>
              <a:highlight>
                <a:srgbClr val="FFFFFF"/>
              </a:highlight>
              <a:latin typeface="Helvetica Neue" panose="02000503000000020004" pitchFamily="2" charset="0"/>
            </a:endParaRPr>
          </a:p>
          <a:p>
            <a:r>
              <a:rPr lang="en-US" b="0" i="0" dirty="0" err="1">
                <a:solidFill>
                  <a:srgbClr val="383636"/>
                </a:solidFill>
                <a:effectLst/>
                <a:highlight>
                  <a:srgbClr val="FFFFFF"/>
                </a:highlight>
                <a:latin typeface="Helvetica Neue" panose="02000503000000020004" pitchFamily="2" charset="0"/>
              </a:rPr>
              <a:t>Kirstine</a:t>
            </a:r>
            <a:r>
              <a:rPr lang="en-US" b="0" i="0" dirty="0">
                <a:solidFill>
                  <a:srgbClr val="383636"/>
                </a:solidFill>
                <a:effectLst/>
                <a:highlight>
                  <a:srgbClr val="FFFFFF"/>
                </a:highlight>
                <a:latin typeface="Helvetica Neue" panose="02000503000000020004" pitchFamily="2" charset="0"/>
              </a:rPr>
              <a:t> J. Bell, Chantelle Z. </a:t>
            </a:r>
            <a:r>
              <a:rPr lang="en-US" b="0" i="0" dirty="0" err="1">
                <a:solidFill>
                  <a:srgbClr val="383636"/>
                </a:solidFill>
                <a:effectLst/>
                <a:highlight>
                  <a:srgbClr val="FFFFFF"/>
                </a:highlight>
                <a:latin typeface="Helvetica Neue" panose="02000503000000020004" pitchFamily="2" charset="0"/>
              </a:rPr>
              <a:t>Fio</a:t>
            </a:r>
            <a:r>
              <a:rPr lang="en-US" b="0" i="0" dirty="0">
                <a:solidFill>
                  <a:srgbClr val="383636"/>
                </a:solidFill>
                <a:effectLst/>
                <a:highlight>
                  <a:srgbClr val="FFFFFF"/>
                </a:highlight>
                <a:latin typeface="Helvetica Neue" panose="02000503000000020004" pitchFamily="2" charset="0"/>
              </a:rPr>
              <a:t>, Stephen Twigg, Sally-Anne Duke, Gregory Fulcher, Kylie Alexander, Margaret McGill, </a:t>
            </a:r>
            <a:r>
              <a:rPr lang="en-US" b="0" i="0" dirty="0" err="1">
                <a:solidFill>
                  <a:srgbClr val="383636"/>
                </a:solidFill>
                <a:effectLst/>
                <a:highlight>
                  <a:srgbClr val="FFFFFF"/>
                </a:highlight>
                <a:latin typeface="Helvetica Neue" panose="02000503000000020004" pitchFamily="2" charset="0"/>
              </a:rPr>
              <a:t>Jencia</a:t>
            </a:r>
            <a:r>
              <a:rPr lang="en-US" b="0" i="0" dirty="0">
                <a:solidFill>
                  <a:srgbClr val="383636"/>
                </a:solidFill>
                <a:effectLst/>
                <a:highlight>
                  <a:srgbClr val="FFFFFF"/>
                </a:highlight>
                <a:latin typeface="Helvetica Neue" panose="02000503000000020004" pitchFamily="2" charset="0"/>
              </a:rPr>
              <a:t> Wong, Jennie Brand-Miller, Garry M. </a:t>
            </a:r>
            <a:r>
              <a:rPr lang="en-US" b="0" i="0" dirty="0" err="1">
                <a:solidFill>
                  <a:srgbClr val="383636"/>
                </a:solidFill>
                <a:effectLst/>
                <a:highlight>
                  <a:srgbClr val="FFFFFF"/>
                </a:highlight>
                <a:latin typeface="Helvetica Neue" panose="02000503000000020004" pitchFamily="2" charset="0"/>
              </a:rPr>
              <a:t>Steil</a:t>
            </a:r>
            <a:r>
              <a:rPr lang="en-US" b="0" i="0" dirty="0">
                <a:solidFill>
                  <a:srgbClr val="383636"/>
                </a:solidFill>
                <a:effectLst/>
                <a:highlight>
                  <a:srgbClr val="FFFFFF"/>
                </a:highlight>
                <a:latin typeface="Helvetica Neue" panose="02000503000000020004" pitchFamily="2" charset="0"/>
              </a:rPr>
              <a:t>; Amount and Type of Dietary Fat, Postprandial Glycemia, and Insulin Requirements in Type 1 Diabetes: A Randomized Within-Subject Trial. </a:t>
            </a:r>
            <a:r>
              <a:rPr lang="en-US" b="0" i="1" dirty="0">
                <a:solidFill>
                  <a:srgbClr val="383636"/>
                </a:solidFill>
                <a:effectLst/>
                <a:highlight>
                  <a:srgbClr val="FFFFFF"/>
                </a:highlight>
                <a:latin typeface="Helvetica Neue" panose="02000503000000020004" pitchFamily="2" charset="0"/>
              </a:rPr>
              <a:t>Diabetes Care</a:t>
            </a:r>
            <a:r>
              <a:rPr lang="en-US" b="0" i="0" dirty="0">
                <a:solidFill>
                  <a:srgbClr val="383636"/>
                </a:solidFill>
                <a:effectLst/>
                <a:highlight>
                  <a:srgbClr val="FFFFFF"/>
                </a:highlight>
                <a:latin typeface="Helvetica Neue" panose="02000503000000020004" pitchFamily="2" charset="0"/>
              </a:rPr>
              <a:t> 1 January 2020; 43 (1): 59–66.</a:t>
            </a:r>
            <a:endParaRPr lang="en-US" dirty="0"/>
          </a:p>
          <a:p>
            <a:endParaRPr lang="en-US" dirty="0"/>
          </a:p>
          <a:p>
            <a:endParaRPr lang="en-US" dirty="0"/>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43</a:t>
            </a:fld>
            <a:endParaRPr lang="en-US"/>
          </a:p>
        </p:txBody>
      </p:sp>
    </p:spTree>
    <p:extLst>
      <p:ext uri="{BB962C8B-B14F-4D97-AF65-F5344CB8AC3E}">
        <p14:creationId xmlns:p14="http://schemas.microsoft.com/office/powerpoint/2010/main" val="661432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For individuals with type 1 diabetes or type 2 diabetes taking mealtime insulin.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Comprehensive education on nutrition content and need to pair insulin with carbohydrate intake.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For individuals with variable meal schedule, understanding the relationship between carb intake and insulin needs is important.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Education on using insulin to carbohydrate ratios can provide the most flexibility.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How do we determine the amount of carbohydrates in foods. We can read food labels like we already reviewed, we can use food databases or apps (even just ask </a:t>
            </a:r>
            <a:r>
              <a:rPr lang="en-US" dirty="0" err="1"/>
              <a:t>siri</a:t>
            </a:r>
            <a:r>
              <a:rPr lang="en-US" dirty="0"/>
              <a:t>), or we can estimate carbohydrates and portion size.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Working with individuals it is helpful for us to have general knowledge of portions and amounts. </a:t>
            </a:r>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44</a:t>
            </a:fld>
            <a:endParaRPr lang="en-US"/>
          </a:p>
        </p:txBody>
      </p:sp>
    </p:spTree>
    <p:extLst>
      <p:ext uri="{BB962C8B-B14F-4D97-AF65-F5344CB8AC3E}">
        <p14:creationId xmlns:p14="http://schemas.microsoft.com/office/powerpoint/2010/main" val="32474705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45</a:t>
            </a:fld>
            <a:endParaRPr lang="en-US"/>
          </a:p>
        </p:txBody>
      </p:sp>
    </p:spTree>
    <p:extLst>
      <p:ext uri="{BB962C8B-B14F-4D97-AF65-F5344CB8AC3E}">
        <p14:creationId xmlns:p14="http://schemas.microsoft.com/office/powerpoint/2010/main" val="32294620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Carbohydrate counting is a more advanced tool and literacy and numeracy must be taken into account. </a:t>
            </a:r>
          </a:p>
          <a:p>
            <a:endParaRPr lang="en-US" dirty="0"/>
          </a:p>
          <a:p>
            <a:r>
              <a:rPr lang="en-US" dirty="0"/>
              <a:t>When on fixed insulin doses individuals can be educated about following a fixed carbohydrate meal plan. We can work the the individual to determine what they are currently consuming and recommend specific foods to help meet those needs. </a:t>
            </a:r>
          </a:p>
          <a:p>
            <a:endParaRPr lang="en-US" dirty="0"/>
          </a:p>
          <a:p>
            <a:r>
              <a:rPr lang="en-US" dirty="0"/>
              <a:t>When helping create or support a meal plan as dietitians we help determine about how many grams of carbohydrate are appropriate for each individual. </a:t>
            </a:r>
          </a:p>
          <a:p>
            <a:r>
              <a:rPr lang="en-US" dirty="0"/>
              <a:t>We know most individuals with diabetes consume about 45% of kcals from carbs. We can determine this to be about 225 grams of carbohydrate for a 2000 calorie diet. We can then divide and develop a general meal if we don’t have a great starting point. We can also modify this goal depending upon the individualized eating pattern and meal pattern plan. </a:t>
            </a:r>
          </a:p>
          <a:p>
            <a:endParaRPr lang="en-US" dirty="0"/>
          </a:p>
          <a:p>
            <a:r>
              <a:rPr lang="en-US" dirty="0"/>
              <a:t>We no longer just provide the gram per meal goal but then help translate this into what to do. </a:t>
            </a:r>
          </a:p>
          <a:p>
            <a:endParaRPr lang="en-US" dirty="0"/>
          </a:p>
          <a:p>
            <a:endParaRPr lang="en-US" dirty="0"/>
          </a:p>
          <a:p>
            <a:endParaRPr lang="en-US" dirty="0"/>
          </a:p>
          <a:p>
            <a:endParaRPr lang="en-US" dirty="0"/>
          </a:p>
          <a:p>
            <a:r>
              <a:rPr lang="en-US" dirty="0"/>
              <a:t>Consideration of consistent meal size and carbohydrate content may be appropriate for individuals with type 1 and type 2 diabetes on a fixed insulin regimen. As health care providers understanding amounts of carbohydrates and contribution of fat and protein to rising glucose levels. </a:t>
            </a:r>
          </a:p>
          <a:p>
            <a:endParaRPr lang="en-US" dirty="0"/>
          </a:p>
          <a:p>
            <a:r>
              <a:rPr lang="en-US" dirty="0"/>
              <a:t>(Ps93)</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46</a:t>
            </a:fld>
            <a:endParaRPr lang="en-US"/>
          </a:p>
        </p:txBody>
      </p:sp>
    </p:spTree>
    <p:extLst>
      <p:ext uri="{BB962C8B-B14F-4D97-AF65-F5344CB8AC3E}">
        <p14:creationId xmlns:p14="http://schemas.microsoft.com/office/powerpoint/2010/main" val="22704798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47</a:t>
            </a:fld>
            <a:endParaRPr lang="en-US"/>
          </a:p>
        </p:txBody>
      </p:sp>
    </p:spTree>
    <p:extLst>
      <p:ext uri="{BB962C8B-B14F-4D97-AF65-F5344CB8AC3E}">
        <p14:creationId xmlns:p14="http://schemas.microsoft.com/office/powerpoint/2010/main" val="21235853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48</a:t>
            </a:fld>
            <a:endParaRPr lang="en-US"/>
          </a:p>
        </p:txBody>
      </p:sp>
    </p:spTree>
    <p:extLst>
      <p:ext uri="{BB962C8B-B14F-4D97-AF65-F5344CB8AC3E}">
        <p14:creationId xmlns:p14="http://schemas.microsoft.com/office/powerpoint/2010/main" val="39130270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49</a:t>
            </a:fld>
            <a:endParaRPr lang="en-US"/>
          </a:p>
        </p:txBody>
      </p:sp>
    </p:spTree>
    <p:extLst>
      <p:ext uri="{BB962C8B-B14F-4D97-AF65-F5344CB8AC3E}">
        <p14:creationId xmlns:p14="http://schemas.microsoft.com/office/powerpoint/2010/main" val="19618136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50</a:t>
            </a:fld>
            <a:endParaRPr lang="en-US"/>
          </a:p>
        </p:txBody>
      </p:sp>
    </p:spTree>
    <p:extLst>
      <p:ext uri="{BB962C8B-B14F-4D97-AF65-F5344CB8AC3E}">
        <p14:creationId xmlns:p14="http://schemas.microsoft.com/office/powerpoint/2010/main" val="15167269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news is American sugar consumption is reducing but 3 in 5 Americans continue to consume added sugar in excess of diet recommendations. </a:t>
            </a:r>
          </a:p>
          <a:p>
            <a:endParaRPr lang="en-US" dirty="0"/>
          </a:p>
          <a:p>
            <a:r>
              <a:rPr lang="en-US" dirty="0"/>
              <a:t>The ADA does not have specific sugar goals but we can look to the WHO, DGA and AHA. </a:t>
            </a:r>
          </a:p>
          <a:p>
            <a:endParaRPr lang="en-US" dirty="0"/>
          </a:p>
          <a:p>
            <a:r>
              <a:rPr lang="en-US" dirty="0"/>
              <a:t>AHA goals is &lt; 6% of kcals from added sugar and WHO/DGA is &lt;10% kcals from added sugars. This is equal to about 5-10 teaspoons of sugar per day if considering a 2000 calories diet. Or 30 – 50 grams of added sugar per day. </a:t>
            </a:r>
          </a:p>
          <a:p>
            <a:endParaRPr lang="en-US" dirty="0"/>
          </a:p>
          <a:p>
            <a:r>
              <a:rPr lang="en-US" dirty="0"/>
              <a:t>In American diets, 24% of added sugar comes from sugar sweetened beverages. </a:t>
            </a:r>
          </a:p>
          <a:p>
            <a:endParaRPr lang="en-US" dirty="0"/>
          </a:p>
          <a:p>
            <a:r>
              <a:rPr lang="en-US" dirty="0"/>
              <a:t>285 kcals is 14% of 2000 Cal diet.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51</a:t>
            </a:fld>
            <a:endParaRPr lang="en-US"/>
          </a:p>
        </p:txBody>
      </p:sp>
    </p:spTree>
    <p:extLst>
      <p:ext uri="{BB962C8B-B14F-4D97-AF65-F5344CB8AC3E}">
        <p14:creationId xmlns:p14="http://schemas.microsoft.com/office/powerpoint/2010/main" val="965824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5A33F773-5A92-4894-B4BE-1E99263F492A}" type="slidenum">
              <a:rPr lang="en-US" sz="1200">
                <a:solidFill>
                  <a:srgbClr val="000000"/>
                </a:solidFill>
              </a:rPr>
              <a:pPr eaLnBrk="1" hangingPunct="1"/>
              <a:t>7</a:t>
            </a:fld>
            <a:endParaRPr lang="en-US" sz="1200" dirty="0">
              <a:solidFill>
                <a:srgbClr val="000000"/>
              </a:solidFill>
            </a:endParaRPr>
          </a:p>
        </p:txBody>
      </p:sp>
    </p:spTree>
    <p:extLst>
      <p:ext uri="{BB962C8B-B14F-4D97-AF65-F5344CB8AC3E}">
        <p14:creationId xmlns:p14="http://schemas.microsoft.com/office/powerpoint/2010/main" val="28199821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02124"/>
                </a:solidFill>
                <a:effectLst/>
                <a:latin typeface="Google Sans"/>
              </a:rPr>
              <a:t>46.1% of PWD are Hispanic </a:t>
            </a:r>
          </a:p>
          <a:p>
            <a:endParaRPr lang="en-US" b="0" i="0" u="none" strike="noStrike" dirty="0">
              <a:solidFill>
                <a:srgbClr val="202124"/>
              </a:solidFill>
              <a:effectLst/>
              <a:latin typeface="Google Sans"/>
            </a:endParaRPr>
          </a:p>
          <a:p>
            <a:r>
              <a:rPr lang="en-US" b="0" i="0" u="none" strike="noStrike" dirty="0">
                <a:solidFill>
                  <a:srgbClr val="202124"/>
                </a:solidFill>
                <a:effectLst/>
                <a:latin typeface="Google Sans"/>
              </a:rPr>
              <a:t>C</a:t>
            </a:r>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52</a:t>
            </a:fld>
            <a:endParaRPr lang="en-US"/>
          </a:p>
        </p:txBody>
      </p:sp>
    </p:spTree>
    <p:extLst>
      <p:ext uri="{BB962C8B-B14F-4D97-AF65-F5344CB8AC3E}">
        <p14:creationId xmlns:p14="http://schemas.microsoft.com/office/powerpoint/2010/main" val="10098527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year the WHO – even called out does not apply to the population with diabetes and Cleveland clinics exposed concerns regarding use of non-nutritive sweeteners.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53</a:t>
            </a:fld>
            <a:endParaRPr lang="en-US"/>
          </a:p>
        </p:txBody>
      </p:sp>
    </p:spTree>
    <p:extLst>
      <p:ext uri="{BB962C8B-B14F-4D97-AF65-F5344CB8AC3E}">
        <p14:creationId xmlns:p14="http://schemas.microsoft.com/office/powerpoint/2010/main" val="5474963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great resources is </a:t>
            </a:r>
            <a:r>
              <a:rPr lang="en-US" dirty="0" err="1"/>
              <a:t>oldways</a:t>
            </a:r>
            <a:r>
              <a:rPr lang="en-US" dirty="0"/>
              <a:t> which has lots of resources on Mediterranean diet. </a:t>
            </a:r>
          </a:p>
          <a:p>
            <a:endParaRPr lang="en-US" dirty="0"/>
          </a:p>
          <a:p>
            <a:r>
              <a:rPr lang="en-US" dirty="0"/>
              <a:t>The Mediterranean Diet is just one dietary pattern frequently discussed as it is associated with reduced risk of diabetes, A1c reduction, lower TG and reduced risk of major CVD events but other dietary patterns exist and modifications to the Mediterranean diet, such as low carb mediterranean is reviewed throughout the ADA guidelines report. </a:t>
            </a:r>
          </a:p>
          <a:p>
            <a:endParaRPr lang="en-US" dirty="0"/>
          </a:p>
          <a:p>
            <a:r>
              <a:rPr lang="en-US" dirty="0"/>
              <a:t>And visiting the 2019 Nutrition </a:t>
            </a:r>
            <a:r>
              <a:rPr lang="en-US" dirty="0" err="1"/>
              <a:t>Consen</a:t>
            </a:r>
            <a:r>
              <a:rPr lang="en-US" dirty="0"/>
              <a:t>  reviews eating patterns from the DASH, Mediterranean to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54</a:t>
            </a:fld>
            <a:endParaRPr lang="en-US"/>
          </a:p>
        </p:txBody>
      </p:sp>
    </p:spTree>
    <p:extLst>
      <p:ext uri="{BB962C8B-B14F-4D97-AF65-F5344CB8AC3E}">
        <p14:creationId xmlns:p14="http://schemas.microsoft.com/office/powerpoint/2010/main" val="23448416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F1F1F"/>
                </a:solidFill>
                <a:effectLst/>
                <a:highlight>
                  <a:srgbClr val="FFFFFF"/>
                </a:highlight>
                <a:latin typeface="Arial" panose="020B0604020202020204" pitchFamily="34" charset="0"/>
                <a:cs typeface="Arial" panose="020B0604020202020204" pitchFamily="34" charset="0"/>
              </a:rPr>
              <a:t>Discussion of what to put on your plate supports implementation of change. Again, this pattern generally encourages increasing whole food based options. </a:t>
            </a:r>
          </a:p>
          <a:p>
            <a:r>
              <a:rPr lang="en-US" b="0" i="0" dirty="0">
                <a:solidFill>
                  <a:srgbClr val="1F1F1F"/>
                </a:solidFill>
                <a:effectLst/>
                <a:highlight>
                  <a:srgbClr val="FFFFFF"/>
                </a:highlight>
                <a:latin typeface="Arial" panose="020B0604020202020204" pitchFamily="34" charset="0"/>
                <a:cs typeface="Arial" panose="020B0604020202020204" pitchFamily="34" charset="0"/>
              </a:rPr>
              <a:t>MyPlate Kitchen </a:t>
            </a:r>
            <a:r>
              <a:rPr lang="en-US" b="0" i="0" dirty="0">
                <a:solidFill>
                  <a:srgbClr val="040C28"/>
                </a:solidFill>
                <a:effectLst/>
                <a:latin typeface="Arial" panose="020B0604020202020204" pitchFamily="34" charset="0"/>
                <a:cs typeface="Arial" panose="020B0604020202020204" pitchFamily="34" charset="0"/>
              </a:rPr>
              <a:t>provides recipes and resources to support building healthy and budget-friendly meals</a:t>
            </a:r>
            <a:r>
              <a:rPr lang="en-US" b="0" i="0" dirty="0">
                <a:solidFill>
                  <a:srgbClr val="1F1F1F"/>
                </a:solidFill>
                <a:effectLst/>
                <a:highlight>
                  <a:srgbClr val="FFFFFF"/>
                </a:highlight>
                <a:latin typeface="Arial" panose="020B0604020202020204" pitchFamily="34" charset="0"/>
                <a:cs typeface="Arial" panose="020B0604020202020204" pitchFamily="34" charset="0"/>
              </a:rPr>
              <a:t>.</a:t>
            </a:r>
          </a:p>
          <a:p>
            <a:r>
              <a:rPr lang="en-US" b="0" i="0" dirty="0">
                <a:solidFill>
                  <a:srgbClr val="1F1F1F"/>
                </a:solidFill>
                <a:effectLst/>
                <a:highlight>
                  <a:srgbClr val="FFFFFF"/>
                </a:highlight>
                <a:latin typeface="Arial" panose="020B0604020202020204" pitchFamily="34" charset="0"/>
                <a:cs typeface="Arial" panose="020B0604020202020204" pitchFamily="34" charset="0"/>
              </a:rPr>
              <a:t>Shop simple with </a:t>
            </a:r>
            <a:r>
              <a:rPr lang="en-US" b="0" i="0" dirty="0" err="1">
                <a:solidFill>
                  <a:srgbClr val="1F1F1F"/>
                </a:solidFill>
                <a:effectLst/>
                <a:highlight>
                  <a:srgbClr val="FFFFFF"/>
                </a:highlight>
                <a:latin typeface="Arial" panose="020B0604020202020204" pitchFamily="34" charset="0"/>
                <a:cs typeface="Arial" panose="020B0604020202020204" pitchFamily="34" charset="0"/>
              </a:rPr>
              <a:t>myplate</a:t>
            </a:r>
            <a:r>
              <a:rPr lang="en-US" b="0" i="0" dirty="0">
                <a:solidFill>
                  <a:srgbClr val="1F1F1F"/>
                </a:solidFill>
                <a:effectLst/>
                <a:highlight>
                  <a:srgbClr val="FFFFFF"/>
                </a:highlight>
                <a:latin typeface="Arial" panose="020B0604020202020204" pitchFamily="34" charset="0"/>
                <a:cs typeface="Arial" panose="020B0604020202020204" pitchFamily="34" charset="0"/>
              </a:rPr>
              <a:t> – app that helps you find healthy choices within budget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55</a:t>
            </a:fld>
            <a:endParaRPr lang="en-US"/>
          </a:p>
        </p:txBody>
      </p:sp>
    </p:spTree>
    <p:extLst>
      <p:ext uri="{BB962C8B-B14F-4D97-AF65-F5344CB8AC3E}">
        <p14:creationId xmlns:p14="http://schemas.microsoft.com/office/powerpoint/2010/main" val="37050636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56</a:t>
            </a:fld>
            <a:endParaRPr lang="en-US"/>
          </a:p>
        </p:txBody>
      </p:sp>
    </p:spTree>
    <p:extLst>
      <p:ext uri="{BB962C8B-B14F-4D97-AF65-F5344CB8AC3E}">
        <p14:creationId xmlns:p14="http://schemas.microsoft.com/office/powerpoint/2010/main" val="41524556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Newest guidelines recommend PWD and at risk incorporate more plant-based proteins sources (nuts, seeds, legumes) as part of an overall dietary pattern to reduce risk of CVD.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57</a:t>
            </a:fld>
            <a:endParaRPr lang="en-US"/>
          </a:p>
        </p:txBody>
      </p:sp>
    </p:spTree>
    <p:extLst>
      <p:ext uri="{BB962C8B-B14F-4D97-AF65-F5344CB8AC3E}">
        <p14:creationId xmlns:p14="http://schemas.microsoft.com/office/powerpoint/2010/main" val="6445877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suggest modifications the types of foods, portions (which we need to learn more about), increasing fiber but we must also consider JRs motivations and desires. </a:t>
            </a:r>
          </a:p>
          <a:p>
            <a:endParaRPr lang="en-US" dirty="0"/>
          </a:p>
          <a:p>
            <a:r>
              <a:rPr lang="en-US" dirty="0"/>
              <a:t>JR has limited knowledge about foods so we can start by discussing his current intake and learning about current choices.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58</a:t>
            </a:fld>
            <a:endParaRPr lang="en-US"/>
          </a:p>
        </p:txBody>
      </p:sp>
    </p:spTree>
    <p:extLst>
      <p:ext uri="{BB962C8B-B14F-4D97-AF65-F5344CB8AC3E}">
        <p14:creationId xmlns:p14="http://schemas.microsoft.com/office/powerpoint/2010/main" val="33150348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59</a:t>
            </a:fld>
            <a:endParaRPr lang="en-US"/>
          </a:p>
        </p:txBody>
      </p:sp>
    </p:spTree>
    <p:extLst>
      <p:ext uri="{BB962C8B-B14F-4D97-AF65-F5344CB8AC3E}">
        <p14:creationId xmlns:p14="http://schemas.microsoft.com/office/powerpoint/2010/main" val="38810302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dirty="0">
                <a:solidFill>
                  <a:srgbClr val="212121"/>
                </a:solidFill>
                <a:effectLst/>
                <a:latin typeface="Cambria" panose="02040503050406030204" pitchFamily="18" charset="0"/>
              </a:rPr>
              <a:t>The standards of care recognizes people entering DSMES or MNT should be screened for past dieting behaviors and disordered eating patterns.</a:t>
            </a:r>
          </a:p>
          <a:p>
            <a:r>
              <a:rPr lang="en-US" dirty="0"/>
              <a:t>Insulin omission is 10% more common in women then men with T1D. </a:t>
            </a:r>
          </a:p>
          <a:p>
            <a:endParaRPr lang="en-US" dirty="0"/>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60</a:t>
            </a:fld>
            <a:endParaRPr lang="en-US"/>
          </a:p>
        </p:txBody>
      </p:sp>
    </p:spTree>
    <p:extLst>
      <p:ext uri="{BB962C8B-B14F-4D97-AF65-F5344CB8AC3E}">
        <p14:creationId xmlns:p14="http://schemas.microsoft.com/office/powerpoint/2010/main" val="40354133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8640AE"/>
                </a:solidFill>
                <a:effectLst/>
                <a:latin typeface="Georgia" panose="02040502050405020303" pitchFamily="18" charset="0"/>
              </a:rPr>
              <a:t>Classic symptoms of eating disorders— excessive exercise, fatigue, weakness, lethargy, being overly critical of appearance, amenorrhea</a:t>
            </a:r>
          </a:p>
          <a:p>
            <a:endParaRPr lang="en-US" b="0" i="0" u="none" strike="noStrike" dirty="0">
              <a:solidFill>
                <a:srgbClr val="8640AE"/>
              </a:solidFill>
              <a:effectLst/>
              <a:latin typeface="Georgia" panose="02040502050405020303"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dirty="0">
                <a:solidFill>
                  <a:srgbClr val="212121"/>
                </a:solidFill>
                <a:effectLst/>
                <a:latin typeface="Cambria" panose="02040503050406030204" pitchFamily="18" charset="0"/>
              </a:rPr>
              <a:t>In your resources we have given you links to screening tools such as the </a:t>
            </a:r>
            <a:r>
              <a:rPr lang="en-US" sz="1200" b="0" dirty="0" err="1">
                <a:solidFill>
                  <a:srgbClr val="AD1128"/>
                </a:solidFill>
                <a:effectLst/>
                <a:latin typeface="HelveticaNeueLT"/>
              </a:rPr>
              <a:t>mSCOFF</a:t>
            </a:r>
            <a:r>
              <a:rPr lang="en-US" sz="1200" b="0" dirty="0">
                <a:solidFill>
                  <a:srgbClr val="AD1128"/>
                </a:solidFill>
                <a:effectLst/>
                <a:latin typeface="HelveticaNeueLT"/>
              </a:rPr>
              <a:t> and DEPS-R which screen disordered eating behaviors and are most tested in type 1 diabetes.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dirty="0">
              <a:solidFill>
                <a:srgbClr val="AD1128"/>
              </a:solidFill>
              <a:effectLst/>
              <a:latin typeface="HelveticaNeue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dirty="0">
                <a:solidFill>
                  <a:srgbClr val="AD1128"/>
                </a:solidFill>
                <a:effectLst/>
                <a:latin typeface="HelveticaNeueLT"/>
              </a:rPr>
              <a:t>These screening tools can then support referral to providers specialized in treatment of eating disorders. </a:t>
            </a:r>
            <a:endParaRPr lang="en-US" dirty="0"/>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61</a:t>
            </a:fld>
            <a:endParaRPr lang="en-US"/>
          </a:p>
        </p:txBody>
      </p:sp>
    </p:spTree>
    <p:extLst>
      <p:ext uri="{BB962C8B-B14F-4D97-AF65-F5344CB8AC3E}">
        <p14:creationId xmlns:p14="http://schemas.microsoft.com/office/powerpoint/2010/main" val="1545479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great ready by taking 3 deep breaths. We are going to breath in for a count of 4, hold for a count of four and breath out for a count of four. Ready go. </a:t>
            </a:r>
          </a:p>
          <a:p>
            <a:r>
              <a:rPr lang="en-US" dirty="0"/>
              <a:t>Deep breath exercises helps activate our </a:t>
            </a:r>
            <a:r>
              <a:rPr lang="en-US" b="0" i="0" dirty="0">
                <a:solidFill>
                  <a:srgbClr val="040C28"/>
                </a:solidFill>
                <a:effectLst/>
                <a:latin typeface="Google Sans"/>
              </a:rPr>
              <a:t>parasympathetic system. </a:t>
            </a:r>
            <a:r>
              <a:rPr lang="en-US" b="0" i="0" dirty="0">
                <a:solidFill>
                  <a:srgbClr val="202124"/>
                </a:solidFill>
                <a:effectLst/>
                <a:latin typeface="Google Sans"/>
              </a:rPr>
              <a:t>Daily deep breathing can help </a:t>
            </a:r>
            <a:r>
              <a:rPr lang="en-US" b="0" i="0" dirty="0">
                <a:solidFill>
                  <a:srgbClr val="040C28"/>
                </a:solidFill>
                <a:effectLst/>
                <a:latin typeface="Google Sans"/>
              </a:rPr>
              <a:t>lower resting blood pressure, reduce stress and anxiety AND make us more present in our work and learning. </a:t>
            </a:r>
          </a:p>
          <a:p>
            <a:endParaRPr lang="en-US" b="0" i="0" dirty="0">
              <a:solidFill>
                <a:srgbClr val="040C28"/>
              </a:solidFill>
              <a:effectLst/>
              <a:latin typeface="Google Sans"/>
            </a:endParaRPr>
          </a:p>
          <a:p>
            <a:r>
              <a:rPr lang="en-US" b="0" i="0" dirty="0">
                <a:solidFill>
                  <a:srgbClr val="040C28"/>
                </a:solidFill>
                <a:effectLst/>
                <a:latin typeface="Google Sans"/>
              </a:rPr>
              <a:t>Today we are going to review the Standards of Care updates for 2025 with a focus on Diabetes Self-management education and support, nutrition therapy and activity.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8</a:t>
            </a:fld>
            <a:endParaRPr lang="en-US"/>
          </a:p>
        </p:txBody>
      </p:sp>
    </p:spTree>
    <p:extLst>
      <p:ext uri="{BB962C8B-B14F-4D97-AF65-F5344CB8AC3E}">
        <p14:creationId xmlns:p14="http://schemas.microsoft.com/office/powerpoint/2010/main" val="15893526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62</a:t>
            </a:fld>
            <a:endParaRPr lang="en-US"/>
          </a:p>
        </p:txBody>
      </p:sp>
    </p:spTree>
    <p:extLst>
      <p:ext uri="{BB962C8B-B14F-4D97-AF65-F5344CB8AC3E}">
        <p14:creationId xmlns:p14="http://schemas.microsoft.com/office/powerpoint/2010/main" val="38803529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In 2022, the WHO declared there is no safe amount of alcohol intake. </a:t>
            </a:r>
          </a:p>
          <a:p>
            <a:r>
              <a:rPr lang="en-US" dirty="0"/>
              <a:t>The ADA states risks and to reduce those risk those that drink should not start at those that choose to drink moderation is recommended. </a:t>
            </a:r>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08537" indent="-311229">
              <a:spcBef>
                <a:spcPct val="30000"/>
              </a:spcBef>
              <a:defRPr sz="1200">
                <a:solidFill>
                  <a:schemeClr val="tx1"/>
                </a:solidFill>
                <a:latin typeface="Times New Roman" panose="02020603050405020304" pitchFamily="18" charset="0"/>
              </a:defRPr>
            </a:lvl2pPr>
            <a:lvl3pPr marL="1244916" indent="-248654">
              <a:spcBef>
                <a:spcPct val="30000"/>
              </a:spcBef>
              <a:defRPr sz="1200">
                <a:solidFill>
                  <a:schemeClr val="tx1"/>
                </a:solidFill>
                <a:latin typeface="Times New Roman" panose="02020603050405020304" pitchFamily="18" charset="0"/>
              </a:defRPr>
            </a:lvl3pPr>
            <a:lvl4pPr marL="1743870" indent="-248654">
              <a:spcBef>
                <a:spcPct val="30000"/>
              </a:spcBef>
              <a:defRPr sz="1200">
                <a:solidFill>
                  <a:schemeClr val="tx1"/>
                </a:solidFill>
                <a:latin typeface="Times New Roman" panose="02020603050405020304" pitchFamily="18" charset="0"/>
              </a:defRPr>
            </a:lvl4pPr>
            <a:lvl5pPr marL="2242824" indent="-248654">
              <a:spcBef>
                <a:spcPct val="30000"/>
              </a:spcBef>
              <a:defRPr sz="1200">
                <a:solidFill>
                  <a:schemeClr val="tx1"/>
                </a:solidFill>
                <a:latin typeface="Times New Roman" panose="02020603050405020304" pitchFamily="18" charset="0"/>
              </a:defRPr>
            </a:lvl5pPr>
            <a:lvl6pPr marL="2717078" indent="-248654" eaLnBrk="0" fontAlgn="base" hangingPunct="0">
              <a:spcBef>
                <a:spcPct val="30000"/>
              </a:spcBef>
              <a:spcAft>
                <a:spcPct val="0"/>
              </a:spcAft>
              <a:defRPr sz="1200">
                <a:solidFill>
                  <a:schemeClr val="tx1"/>
                </a:solidFill>
                <a:latin typeface="Times New Roman" panose="02020603050405020304" pitchFamily="18" charset="0"/>
              </a:defRPr>
            </a:lvl6pPr>
            <a:lvl7pPr marL="3191331" indent="-248654" eaLnBrk="0" fontAlgn="base" hangingPunct="0">
              <a:spcBef>
                <a:spcPct val="30000"/>
              </a:spcBef>
              <a:spcAft>
                <a:spcPct val="0"/>
              </a:spcAft>
              <a:defRPr sz="1200">
                <a:solidFill>
                  <a:schemeClr val="tx1"/>
                </a:solidFill>
                <a:latin typeface="Times New Roman" panose="02020603050405020304" pitchFamily="18" charset="0"/>
              </a:defRPr>
            </a:lvl7pPr>
            <a:lvl8pPr marL="3665585" indent="-248654" eaLnBrk="0" fontAlgn="base" hangingPunct="0">
              <a:spcBef>
                <a:spcPct val="30000"/>
              </a:spcBef>
              <a:spcAft>
                <a:spcPct val="0"/>
              </a:spcAft>
              <a:defRPr sz="1200">
                <a:solidFill>
                  <a:schemeClr val="tx1"/>
                </a:solidFill>
                <a:latin typeface="Times New Roman" panose="02020603050405020304" pitchFamily="18" charset="0"/>
              </a:defRPr>
            </a:lvl8pPr>
            <a:lvl9pPr marL="4139838" indent="-248654"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7327D2-8146-4D0A-B2B3-11F9E02384FD}" type="slidenum">
              <a:rPr lang="en-US" sz="1300"/>
              <a:pPr>
                <a:spcBef>
                  <a:spcPct val="0"/>
                </a:spcBef>
              </a:pPr>
              <a:t>63</a:t>
            </a:fld>
            <a:endParaRPr lang="en-US" sz="1300"/>
          </a:p>
        </p:txBody>
      </p:sp>
    </p:spTree>
    <p:extLst>
      <p:ext uri="{BB962C8B-B14F-4D97-AF65-F5344CB8AC3E}">
        <p14:creationId xmlns:p14="http://schemas.microsoft.com/office/powerpoint/2010/main" val="1281666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64</a:t>
            </a:fld>
            <a:endParaRPr lang="en-US"/>
          </a:p>
        </p:txBody>
      </p:sp>
    </p:spTree>
    <p:extLst>
      <p:ext uri="{BB962C8B-B14F-4D97-AF65-F5344CB8AC3E}">
        <p14:creationId xmlns:p14="http://schemas.microsoft.com/office/powerpoint/2010/main" val="21551991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Difference between Physical Activity vs. Exercise and Definitions. </a:t>
            </a:r>
          </a:p>
          <a:p>
            <a:r>
              <a:rPr lang="en-US" dirty="0"/>
              <a:t>For the general population about 46.9% meet aerobic activity guidelines and only 24% meet muscle-strength training guidelines. </a:t>
            </a:r>
          </a:p>
          <a:p>
            <a:r>
              <a:rPr lang="en-US" dirty="0"/>
              <a:t>38% of individuals with diabetes report being active &lt; 10 minutes per week. </a:t>
            </a:r>
          </a:p>
          <a:p>
            <a:endParaRPr lang="en-US" dirty="0"/>
          </a:p>
          <a:p>
            <a:r>
              <a:rPr lang="en-US" dirty="0"/>
              <a:t>For all persons with diabetes evaluate time spent in activity vs. sedentary behaviors.</a:t>
            </a:r>
          </a:p>
          <a:p>
            <a:endParaRPr lang="en-US" dirty="0"/>
          </a:p>
          <a:p>
            <a:r>
              <a:rPr lang="en-US" dirty="0"/>
              <a:t>Pictured is Gary Hall former Olympic swimmer with T1D. Dx in 1999.</a:t>
            </a:r>
          </a:p>
          <a:p>
            <a:r>
              <a:rPr lang="en-US" dirty="0"/>
              <a:t>Noah Grey- Current Kanas City Chiefs tight-end with t1D</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65</a:t>
            </a:fld>
            <a:endParaRPr lang="en-US"/>
          </a:p>
        </p:txBody>
      </p:sp>
    </p:spTree>
    <p:extLst>
      <p:ext uri="{BB962C8B-B14F-4D97-AF65-F5344CB8AC3E}">
        <p14:creationId xmlns:p14="http://schemas.microsoft.com/office/powerpoint/2010/main" val="3639846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66</a:t>
            </a:fld>
            <a:endParaRPr lang="en-US"/>
          </a:p>
        </p:txBody>
      </p:sp>
    </p:spTree>
    <p:extLst>
      <p:ext uri="{BB962C8B-B14F-4D97-AF65-F5344CB8AC3E}">
        <p14:creationId xmlns:p14="http://schemas.microsoft.com/office/powerpoint/2010/main" val="36432403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ADA Standards of Care reviews the importance of Physical Behaviors in Type 2 Diabetes. Noting increasing walking/steps, limiting sitting time and ensuring adequate sleep all support reduced risk of type 2 diabetes. </a:t>
            </a:r>
          </a:p>
          <a:p>
            <a:endParaRPr lang="en-US" dirty="0"/>
          </a:p>
          <a:p>
            <a:r>
              <a:rPr lang="en-US" dirty="0"/>
              <a:t>For both type 1 and type 2 diabetes focus on Exercise standards is important to support improving metabolic management.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67</a:t>
            </a:fld>
            <a:endParaRPr lang="en-US"/>
          </a:p>
        </p:txBody>
      </p:sp>
    </p:spTree>
    <p:extLst>
      <p:ext uri="{BB962C8B-B14F-4D97-AF65-F5344CB8AC3E}">
        <p14:creationId xmlns:p14="http://schemas.microsoft.com/office/powerpoint/2010/main" val="417281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4D5156"/>
                </a:solidFill>
                <a:effectLst/>
                <a:latin typeface="Google Sans"/>
              </a:rPr>
              <a:t>Aerobic and Resistance training combined optional for glycemic and health outcomes.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As little as 30 minutes per week may have metabolic benefits.</a:t>
            </a:r>
          </a:p>
          <a:p>
            <a:endParaRPr lang="en-US" dirty="0"/>
          </a:p>
          <a:p>
            <a:r>
              <a:rPr lang="en-US" dirty="0"/>
              <a:t>Flexibility and balance training in addition to resistance training may help to reduce falls by 30%. </a:t>
            </a:r>
          </a:p>
          <a:p>
            <a:endParaRPr lang="en-US" dirty="0"/>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68</a:t>
            </a:fld>
            <a:endParaRPr lang="en-US"/>
          </a:p>
        </p:txBody>
      </p:sp>
    </p:spTree>
    <p:extLst>
      <p:ext uri="{BB962C8B-B14F-4D97-AF65-F5344CB8AC3E}">
        <p14:creationId xmlns:p14="http://schemas.microsoft.com/office/powerpoint/2010/main" val="28701076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Limit screen time to less than 2 hours per day.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69</a:t>
            </a:fld>
            <a:endParaRPr lang="en-US"/>
          </a:p>
        </p:txBody>
      </p:sp>
    </p:spTree>
    <p:extLst>
      <p:ext uri="{BB962C8B-B14F-4D97-AF65-F5344CB8AC3E}">
        <p14:creationId xmlns:p14="http://schemas.microsoft.com/office/powerpoint/2010/main" val="22878340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Evidence supports reduced sitting behaviors. </a:t>
            </a:r>
          </a:p>
          <a:p>
            <a:r>
              <a:rPr lang="en-US" dirty="0"/>
              <a:t>Break up sitting every 30 minutes by briefly standing, walking or performing other light physical activities </a:t>
            </a:r>
          </a:p>
          <a:p>
            <a:r>
              <a:rPr lang="en-US" dirty="0"/>
              <a:t>Reducing sitting time may help prevent type 2 diabetes- higher frequency of of regular leisure-time activity was more effective for reducing A1c.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70</a:t>
            </a:fld>
            <a:endParaRPr lang="en-US"/>
          </a:p>
        </p:txBody>
      </p:sp>
    </p:spTree>
    <p:extLst>
      <p:ext uri="{BB962C8B-B14F-4D97-AF65-F5344CB8AC3E}">
        <p14:creationId xmlns:p14="http://schemas.microsoft.com/office/powerpoint/2010/main" val="18883616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u="none" strike="noStrike" dirty="0" err="1">
                <a:solidFill>
                  <a:srgbClr val="000000"/>
                </a:solidFill>
                <a:effectLst/>
                <a:latin typeface="Gotham SSm A"/>
              </a:rPr>
              <a:t>Paseggiata</a:t>
            </a:r>
            <a:r>
              <a:rPr lang="en-US" b="0" i="0" u="none" strike="noStrike" dirty="0">
                <a:solidFill>
                  <a:srgbClr val="000000"/>
                </a:solidFill>
                <a:effectLst/>
                <a:latin typeface="Gotham SSm A"/>
              </a:rPr>
              <a:t> was highlighted at the Nov 2024 World Diabetes Day in Tuscany Italy. In Italy taking a stroll after dinner and inclusive walking is encouraged for both young and old for a healthy lifestyle.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u="none" strike="noStrike" dirty="0">
              <a:solidFill>
                <a:srgbClr val="000000"/>
              </a:solidFill>
              <a:effectLst/>
              <a:latin typeface="Gotham SSm A"/>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u="none" strike="noStrike" dirty="0">
                <a:solidFill>
                  <a:srgbClr val="000000"/>
                </a:solidFill>
                <a:effectLst/>
                <a:latin typeface="Gotham SSm A"/>
              </a:rPr>
              <a:t>Based on the recent research results, three 15-minute periods after meals may have the highest benefit even compared to one 45-minute morning walk. </a:t>
            </a:r>
            <a:endParaRPr lang="en-US" dirty="0"/>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71</a:t>
            </a:fld>
            <a:endParaRPr lang="en-US"/>
          </a:p>
        </p:txBody>
      </p:sp>
    </p:spTree>
    <p:extLst>
      <p:ext uri="{BB962C8B-B14F-4D97-AF65-F5344CB8AC3E}">
        <p14:creationId xmlns:p14="http://schemas.microsoft.com/office/powerpoint/2010/main" val="678477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Diabetes Self-Management Education and Support or DSMES we are the facilitators. We support engaging individuals with diabetes in making informed decisions, </a:t>
            </a:r>
          </a:p>
          <a:p>
            <a:r>
              <a:rPr lang="en-US" dirty="0"/>
              <a:t>learning how to self-manage and care for their conditions and </a:t>
            </a:r>
          </a:p>
          <a:p>
            <a:r>
              <a:rPr lang="en-US" dirty="0"/>
              <a:t>promote learning skills to optimize this self-care. </a:t>
            </a:r>
          </a:p>
          <a:p>
            <a:r>
              <a:rPr lang="en-US" dirty="0"/>
              <a:t>We use non-judgmental language and take the individual into account, considering treatment burden, confidence and the individuals own needs, goals, and experiences. </a:t>
            </a:r>
          </a:p>
          <a:p>
            <a:r>
              <a:rPr lang="en-US" dirty="0"/>
              <a:t>We consider burden of treatment, self-efficacy (an individual's belief in their actions), and available support. </a:t>
            </a:r>
          </a:p>
          <a:p>
            <a:endParaRPr lang="en-US" dirty="0"/>
          </a:p>
          <a:p>
            <a:r>
              <a:rPr lang="en-US" dirty="0"/>
              <a:t>“Clinical outcomes, health status and well-being are key goals and should be accessed as part of routine care.“</a:t>
            </a:r>
          </a:p>
          <a:p>
            <a:endParaRPr lang="en-US" dirty="0"/>
          </a:p>
          <a:p>
            <a:r>
              <a:rPr lang="en-US" dirty="0"/>
              <a:t>Screening for behavioral health at same critical times as DSMES may supported increased engagement.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9</a:t>
            </a:fld>
            <a:endParaRPr lang="en-US"/>
          </a:p>
        </p:txBody>
      </p:sp>
    </p:spTree>
    <p:extLst>
      <p:ext uri="{BB962C8B-B14F-4D97-AF65-F5344CB8AC3E}">
        <p14:creationId xmlns:p14="http://schemas.microsoft.com/office/powerpoint/2010/main" val="27265122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both type 1 and type 2 diabetes and those at risk exercise has many benefits: </a:t>
            </a:r>
          </a:p>
          <a:p>
            <a:r>
              <a:rPr lang="en-US" dirty="0"/>
              <a:t>How exercise works- Glut 4. Improved insulin sensitivity. </a:t>
            </a:r>
          </a:p>
          <a:p>
            <a:r>
              <a:rPr lang="en-US" dirty="0"/>
              <a:t>Lowers A1c regardless of </a:t>
            </a:r>
            <a:r>
              <a:rPr lang="en-US" dirty="0" err="1"/>
              <a:t>wt</a:t>
            </a:r>
            <a:r>
              <a:rPr lang="en-US" dirty="0"/>
              <a:t> loss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8 week structured programed lowered a1c by 0.66% in PWT2. </a:t>
            </a:r>
          </a:p>
          <a:p>
            <a:endParaRPr lang="en-US" dirty="0"/>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72</a:t>
            </a:fld>
            <a:endParaRPr lang="en-US"/>
          </a:p>
        </p:txBody>
      </p:sp>
    </p:spTree>
    <p:extLst>
      <p:ext uri="{BB962C8B-B14F-4D97-AF65-F5344CB8AC3E}">
        <p14:creationId xmlns:p14="http://schemas.microsoft.com/office/powerpoint/2010/main" val="29114106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Ahead trial – largest randomized lifestyle intervention trial in older adults with type 2 diabetes spanned 8 years.  </a:t>
            </a:r>
          </a:p>
          <a:p>
            <a:r>
              <a:rPr lang="en-US" dirty="0"/>
              <a:t>No improvement in CVD events but many other benefits were found from aiming for least 175 minutes/week.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73</a:t>
            </a:fld>
            <a:endParaRPr lang="en-US"/>
          </a:p>
        </p:txBody>
      </p:sp>
    </p:spTree>
    <p:extLst>
      <p:ext uri="{BB962C8B-B14F-4D97-AF65-F5344CB8AC3E}">
        <p14:creationId xmlns:p14="http://schemas.microsoft.com/office/powerpoint/2010/main" val="112824477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2013 article published in diabetes care reviewed CGM patterns post activity in PW t1. The study looked at differences in type, frequency and duration and found an average of about 30 mg/dl decline after 30 minutes of moderate activity which as mostly reported as walking. </a:t>
            </a:r>
          </a:p>
          <a:p>
            <a:endParaRPr lang="en-US" dirty="0"/>
          </a:p>
          <a:p>
            <a:r>
              <a:rPr lang="en-US" b="0" i="0" u="none" strike="noStrike" dirty="0">
                <a:solidFill>
                  <a:srgbClr val="212121"/>
                </a:solidFill>
                <a:effectLst/>
                <a:latin typeface="Cambria" panose="02040503050406030204" pitchFamily="18" charset="0"/>
              </a:rPr>
              <a:t>If taking insulin or secretagogues it is important to monitor due to increased risk of hypoglycemia and potentially greater decline in glucose but available insulin and time since last meal are both factors. </a:t>
            </a:r>
          </a:p>
          <a:p>
            <a:endParaRPr lang="en-US" b="0" i="0" u="none" strike="noStrike" dirty="0">
              <a:solidFill>
                <a:srgbClr val="212121"/>
              </a:solidFill>
              <a:effectLst/>
              <a:latin typeface="Cambria" panose="020405030504060302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Adding 3-15 minutes of activity per day is effective to reduce post-meal glucose.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HITT exercise has been shown to increase glucose values. </a:t>
            </a:r>
          </a:p>
          <a:p>
            <a:endParaRPr lang="en-US" b="0" i="0" u="none" strike="noStrike" dirty="0">
              <a:solidFill>
                <a:srgbClr val="212121"/>
              </a:solidFill>
              <a:effectLst/>
              <a:latin typeface="Cambria" panose="02040503050406030204" pitchFamily="18" charset="0"/>
            </a:endParaRP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74</a:t>
            </a:fld>
            <a:endParaRPr lang="en-US"/>
          </a:p>
        </p:txBody>
      </p:sp>
    </p:spTree>
    <p:extLst>
      <p:ext uri="{BB962C8B-B14F-4D97-AF65-F5344CB8AC3E}">
        <p14:creationId xmlns:p14="http://schemas.microsoft.com/office/powerpoint/2010/main" val="334574668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75</a:t>
            </a:fld>
            <a:endParaRPr lang="en-US"/>
          </a:p>
        </p:txBody>
      </p:sp>
    </p:spTree>
    <p:extLst>
      <p:ext uri="{BB962C8B-B14F-4D97-AF65-F5344CB8AC3E}">
        <p14:creationId xmlns:p14="http://schemas.microsoft.com/office/powerpoint/2010/main" val="39374197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76</a:t>
            </a:fld>
            <a:endParaRPr lang="en-US"/>
          </a:p>
        </p:txBody>
      </p:sp>
    </p:spTree>
    <p:extLst>
      <p:ext uri="{BB962C8B-B14F-4D97-AF65-F5344CB8AC3E}">
        <p14:creationId xmlns:p14="http://schemas.microsoft.com/office/powerpoint/2010/main" val="365768200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77</a:t>
            </a:fld>
            <a:endParaRPr lang="en-US"/>
          </a:p>
        </p:txBody>
      </p:sp>
    </p:spTree>
    <p:extLst>
      <p:ext uri="{BB962C8B-B14F-4D97-AF65-F5344CB8AC3E}">
        <p14:creationId xmlns:p14="http://schemas.microsoft.com/office/powerpoint/2010/main" val="365959703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78</a:t>
            </a:fld>
            <a:endParaRPr lang="en-US"/>
          </a:p>
        </p:txBody>
      </p:sp>
    </p:spTree>
    <p:extLst>
      <p:ext uri="{BB962C8B-B14F-4D97-AF65-F5344CB8AC3E}">
        <p14:creationId xmlns:p14="http://schemas.microsoft.com/office/powerpoint/2010/main" val="72797636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Dx that prompt screening: uncontrolled Hypertension, untreated proliferative retinopathy, autonomic neuropathy, peripheral neuropathy, balance impairment, foot ulcers/Charcot foot.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79</a:t>
            </a:fld>
            <a:endParaRPr lang="en-US"/>
          </a:p>
        </p:txBody>
      </p:sp>
    </p:spTree>
    <p:extLst>
      <p:ext uri="{BB962C8B-B14F-4D97-AF65-F5344CB8AC3E}">
        <p14:creationId xmlns:p14="http://schemas.microsoft.com/office/powerpoint/2010/main" val="142138084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newer AID amt of carb needed may vary in guidance. </a:t>
            </a:r>
          </a:p>
          <a:p>
            <a:r>
              <a:rPr lang="en-US" dirty="0"/>
              <a:t>Prolonged activity may need 0.5-1.0 gm/kg per hour of exercise. </a:t>
            </a:r>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80</a:t>
            </a:fld>
            <a:endParaRPr lang="en-US"/>
          </a:p>
        </p:txBody>
      </p:sp>
    </p:spTree>
    <p:extLst>
      <p:ext uri="{BB962C8B-B14F-4D97-AF65-F5344CB8AC3E}">
        <p14:creationId xmlns:p14="http://schemas.microsoft.com/office/powerpoint/2010/main" val="169727713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 strategies to the individual &amp; population </a:t>
            </a:r>
          </a:p>
          <a:p>
            <a:r>
              <a:rPr lang="en-US" dirty="0"/>
              <a:t>Use </a:t>
            </a:r>
            <a:r>
              <a:rPr lang="en-US" b="1" dirty="0"/>
              <a:t>motivational interviewing</a:t>
            </a:r>
          </a:p>
          <a:p>
            <a:pPr lvl="1"/>
            <a:r>
              <a:rPr lang="en-US" dirty="0"/>
              <a:t>explore and strengthen individuals' motivation for change</a:t>
            </a:r>
          </a:p>
          <a:p>
            <a:r>
              <a:rPr lang="en-US" dirty="0"/>
              <a:t>Implement </a:t>
            </a:r>
            <a:r>
              <a:rPr lang="en-US" b="1" dirty="0"/>
              <a:t>activation strategies</a:t>
            </a:r>
            <a:r>
              <a:rPr lang="en-US" dirty="0"/>
              <a:t> </a:t>
            </a:r>
          </a:p>
          <a:p>
            <a:pPr lvl="1"/>
            <a:r>
              <a:rPr lang="en-US" dirty="0"/>
              <a:t>encourage individuals to take an active role in their care</a:t>
            </a:r>
          </a:p>
          <a:p>
            <a:r>
              <a:rPr lang="en-US" dirty="0"/>
              <a:t>Guide </a:t>
            </a:r>
            <a:r>
              <a:rPr lang="en-US" b="1" dirty="0"/>
              <a:t>goal setting and action planning</a:t>
            </a:r>
          </a:p>
          <a:p>
            <a:pPr lvl="1"/>
            <a:r>
              <a:rPr lang="en-US" dirty="0"/>
              <a:t>creating achievable, personalized objectives</a:t>
            </a:r>
          </a:p>
          <a:p>
            <a:r>
              <a:rPr lang="en-US" dirty="0"/>
              <a:t>Teach </a:t>
            </a:r>
            <a:r>
              <a:rPr lang="en-US" b="1" dirty="0"/>
              <a:t>problem-solving skills</a:t>
            </a:r>
          </a:p>
          <a:p>
            <a:pPr lvl="1"/>
            <a:r>
              <a:rPr lang="en-US" dirty="0"/>
              <a:t>address barriers to self-management</a:t>
            </a:r>
          </a:p>
          <a:p>
            <a:r>
              <a:rPr lang="en-US" dirty="0"/>
              <a:t>Encourage </a:t>
            </a:r>
            <a:r>
              <a:rPr lang="en-US" b="1" dirty="0"/>
              <a:t>tracking or self-monitoring of health behaviors </a:t>
            </a:r>
          </a:p>
          <a:p>
            <a:pPr lvl="1"/>
            <a:r>
              <a:rPr lang="en-US" dirty="0"/>
              <a:t>increase accountability and awareness</a:t>
            </a:r>
          </a:p>
          <a:p>
            <a:r>
              <a:rPr lang="en-US" b="1" dirty="0"/>
              <a:t>Facilitate opportunities for social support </a:t>
            </a:r>
          </a:p>
          <a:p>
            <a:pPr lvl="1"/>
            <a:r>
              <a:rPr lang="en-US" dirty="0"/>
              <a:t>build a network of encouragement from family, caregivers, or peers</a:t>
            </a:r>
          </a:p>
          <a:p>
            <a:r>
              <a:rPr lang="en-US" dirty="0"/>
              <a:t>Barrier Identification and Problem Solving</a:t>
            </a:r>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81</a:t>
            </a:fld>
            <a:endParaRPr lang="en-US"/>
          </a:p>
        </p:txBody>
      </p:sp>
    </p:spTree>
    <p:extLst>
      <p:ext uri="{BB962C8B-B14F-4D97-AF65-F5344CB8AC3E}">
        <p14:creationId xmlns:p14="http://schemas.microsoft.com/office/powerpoint/2010/main" val="2906244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With engagement and tailoring of </a:t>
            </a:r>
            <a:r>
              <a:rPr lang="en-US" dirty="0"/>
              <a:t>DSMES interventions we see greater outcomes and benefits. </a:t>
            </a:r>
          </a:p>
          <a:p>
            <a:r>
              <a:rPr lang="en-US" dirty="0"/>
              <a:t>DSMES has been shown to…..</a:t>
            </a:r>
          </a:p>
          <a:p>
            <a:endParaRPr lang="en-US" dirty="0"/>
          </a:p>
          <a:p>
            <a:r>
              <a:rPr lang="en-US" dirty="0"/>
              <a:t>Lower A1c by about 0.55% (https://</a:t>
            </a:r>
            <a:r>
              <a:rPr lang="en-US" dirty="0" err="1"/>
              <a:t>www.cdc.gov</a:t>
            </a:r>
            <a:r>
              <a:rPr lang="en-US" dirty="0"/>
              <a:t>/diabetes-toolkit/</a:t>
            </a:r>
            <a:r>
              <a:rPr lang="en-US" dirty="0" err="1"/>
              <a:t>php</a:t>
            </a:r>
            <a:r>
              <a:rPr lang="en-US" dirty="0"/>
              <a:t>/business-case/overall-value-</a:t>
            </a:r>
            <a:r>
              <a:rPr lang="en-US" dirty="0" err="1"/>
              <a:t>roi.html</a:t>
            </a:r>
            <a:r>
              <a:rPr lang="en-US" dirty="0"/>
              <a:t>#:~:text=A%20systematic%20review%20of%20DSMES,in%20hemoglobin%20A1C%20of%200.55%25.) </a:t>
            </a:r>
          </a:p>
          <a:p>
            <a:endParaRPr lang="en-US" dirty="0"/>
          </a:p>
          <a:p>
            <a:r>
              <a:rPr lang="en-US" dirty="0"/>
              <a:t>Reduced cost: In 2022 cost was 413 billion dollars annually (about 20000 per person) with $307 billon dollars in direct health care costs and the remainder in reduced productivity. </a:t>
            </a:r>
          </a:p>
          <a:p>
            <a:endParaRPr lang="en-US" dirty="0"/>
          </a:p>
          <a:p>
            <a:r>
              <a:rPr lang="en-US" b="0" i="0" dirty="0">
                <a:solidFill>
                  <a:srgbClr val="000000"/>
                </a:solidFill>
                <a:effectLst/>
                <a:latin typeface="Open Sans" panose="020B0606030504020204" pitchFamily="34" charset="0"/>
              </a:rPr>
              <a:t>Less than 5% of Medicare beneficiaries and 6.8% of people with private insurance use these services in their first year of diagnosis. And only 53% of individuals eligible receive it. </a:t>
            </a:r>
          </a:p>
          <a:p>
            <a:r>
              <a:rPr lang="en-US" dirty="0"/>
              <a:t>https://</a:t>
            </a:r>
            <a:r>
              <a:rPr lang="en-US" dirty="0" err="1"/>
              <a:t>www.cdc.gov</a:t>
            </a:r>
            <a:r>
              <a:rPr lang="en-US" dirty="0"/>
              <a:t>/diabetes/health-equity/increase-diabetes-</a:t>
            </a:r>
            <a:r>
              <a:rPr lang="en-US" dirty="0" err="1"/>
              <a:t>education.html</a:t>
            </a:r>
            <a:endParaRPr lang="en-US" dirty="0"/>
          </a:p>
          <a:p>
            <a:endParaRPr lang="en-US" b="0" i="0" dirty="0">
              <a:solidFill>
                <a:srgbClr val="000000"/>
              </a:solidFill>
              <a:effectLst/>
              <a:latin typeface="Open Sans" panose="020B0606030504020204" pitchFamily="34" charset="0"/>
            </a:endParaRPr>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10</a:t>
            </a:fld>
            <a:endParaRPr lang="en-US"/>
          </a:p>
        </p:txBody>
      </p:sp>
    </p:spTree>
    <p:extLst>
      <p:ext uri="{BB962C8B-B14F-4D97-AF65-F5344CB8AC3E}">
        <p14:creationId xmlns:p14="http://schemas.microsoft.com/office/powerpoint/2010/main" val="44988239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Preparing for setbacks I like to talk about change in terms of a experiment or imperfect actions with my clients. </a:t>
            </a:r>
          </a:p>
          <a:p>
            <a:r>
              <a:rPr lang="en-US" dirty="0"/>
              <a:t>We can try, we can see if it worked we can try again and again.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82</a:t>
            </a:fld>
            <a:endParaRPr lang="en-US"/>
          </a:p>
        </p:txBody>
      </p:sp>
    </p:spTree>
    <p:extLst>
      <p:ext uri="{BB962C8B-B14F-4D97-AF65-F5344CB8AC3E}">
        <p14:creationId xmlns:p14="http://schemas.microsoft.com/office/powerpoint/2010/main" val="30097251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217613" y="708025"/>
            <a:ext cx="4721225" cy="3541713"/>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r>
              <a:rPr lang="en-US">
                <a:solidFill>
                  <a:prstClr val="black"/>
                </a:solidFill>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solidFill>
                  <a:prstClr val="black"/>
                </a:solidFill>
                <a:latin typeface="Times New Roman" panose="02020603050405020304" pitchFamily="18" charset="0"/>
              </a:rPr>
              <a:pPr/>
              <a:t>83</a:t>
            </a:fld>
            <a:endParaRPr lang="en-US">
              <a:solidFill>
                <a:prstClr val="black"/>
              </a:solidFill>
              <a:latin typeface="Times New Roman" panose="02020603050405020304" pitchFamily="18" charset="0"/>
            </a:endParaRPr>
          </a:p>
        </p:txBody>
      </p:sp>
    </p:spTree>
    <p:extLst>
      <p:ext uri="{BB962C8B-B14F-4D97-AF65-F5344CB8AC3E}">
        <p14:creationId xmlns:p14="http://schemas.microsoft.com/office/powerpoint/2010/main" val="2235421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 has listed the critical times to refer to DSMES. </a:t>
            </a:r>
          </a:p>
        </p:txBody>
      </p:sp>
    </p:spTree>
    <p:extLst>
      <p:ext uri="{BB962C8B-B14F-4D97-AF65-F5344CB8AC3E}">
        <p14:creationId xmlns:p14="http://schemas.microsoft.com/office/powerpoint/2010/main" val="633930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48776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71524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53053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698911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468264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26138252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914400" y="1752600"/>
            <a:ext cx="3810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a:t>Click icon to add clip art</a:t>
            </a:r>
          </a:p>
        </p:txBody>
      </p:sp>
    </p:spTree>
    <p:extLst>
      <p:ext uri="{BB962C8B-B14F-4D97-AF65-F5344CB8AC3E}">
        <p14:creationId xmlns:p14="http://schemas.microsoft.com/office/powerpoint/2010/main" val="3538382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3"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3" y="3922713"/>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a:lstStyle>
            <a:lvl1pPr>
              <a:defRPr/>
            </a:lvl1pPr>
          </a:lstStyle>
          <a:p>
            <a:pPr>
              <a:defRPr/>
            </a:pPr>
            <a:fld id="{194AD6B3-B1B7-49E5-B823-7FEAA2E29BEA}" type="slidenum">
              <a:rPr lang="en-US"/>
              <a:pPr>
                <a:defRPr/>
              </a:pPr>
              <a:t>‹#›</a:t>
            </a:fld>
            <a:endParaRPr lang="en-US"/>
          </a:p>
        </p:txBody>
      </p:sp>
    </p:spTree>
    <p:extLst>
      <p:ext uri="{BB962C8B-B14F-4D97-AF65-F5344CB8AC3E}">
        <p14:creationId xmlns:p14="http://schemas.microsoft.com/office/powerpoint/2010/main" val="6225531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1483305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99094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3295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685800" y="11430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33643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Chart Placeholder 2"/>
          <p:cNvSpPr>
            <a:spLocks noGrp="1"/>
          </p:cNvSpPr>
          <p:nvPr>
            <p:ph type="chart" idx="1"/>
          </p:nvPr>
        </p:nvSpPr>
        <p:spPr>
          <a:xfrm>
            <a:off x="914400" y="1752600"/>
            <a:ext cx="7772400" cy="4800600"/>
          </a:xfrm>
        </p:spPr>
        <p:txBody>
          <a:bodyPr/>
          <a:lstStyle/>
          <a:p>
            <a:pPr lvl="0"/>
            <a:r>
              <a:rPr lang="en-US" noProof="0"/>
              <a:t>Click icon to add chart</a:t>
            </a:r>
          </a:p>
        </p:txBody>
      </p:sp>
    </p:spTree>
    <p:extLst>
      <p:ext uri="{BB962C8B-B14F-4D97-AF65-F5344CB8AC3E}">
        <p14:creationId xmlns:p14="http://schemas.microsoft.com/office/powerpoint/2010/main" val="1815086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969575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78386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2660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84444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8525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05447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06653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3716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spTree>
    <p:extLst>
      <p:ext uri="{BB962C8B-B14F-4D97-AF65-F5344CB8AC3E}">
        <p14:creationId xmlns:p14="http://schemas.microsoft.com/office/powerpoint/2010/main" val="564983602"/>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34" r:id="rId12"/>
    <p:sldLayoutId id="2147484136" r:id="rId13"/>
    <p:sldLayoutId id="2147484137" r:id="rId14"/>
    <p:sldLayoutId id="2147484138" r:id="rId15"/>
    <p:sldLayoutId id="2147484139" r:id="rId16"/>
    <p:sldLayoutId id="2147484140" r:id="rId17"/>
    <p:sldLayoutId id="2147484141" r:id="rId18"/>
    <p:sldLayoutId id="2147484142" r:id="rId19"/>
    <p:sldLayoutId id="2147484143"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5.png"/><Relationship Id="rId4" Type="http://schemas.microsoft.com/office/2018/10/relationships/comments" Target="../comments/modernComment_103_AF9F149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www.cdc.gov/diabetes/hcp/dsmes/index.html" TargetMode="Externa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www.bridgespan.org/insights/library/public-health/the-community-cure-for-health-care-(1)" TargetMode="Externa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hyperlink" Target="https://childrenshealthwatch.org/public-policy/hunger-vital-sign/"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3.png"/><Relationship Id="rId4" Type="http://schemas.openxmlformats.org/officeDocument/2006/relationships/hyperlink" Target="https://courses.lumenlearning.com/intro-to-sociology/chapter/putting-it-together/"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6.W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5.xml"/><Relationship Id="rId5" Type="http://schemas.openxmlformats.org/officeDocument/2006/relationships/hyperlink" Target="https://foto.wuestenigel.com/hand-holding-a-waffle-cone-full-of-fresh-sweet-cherry-fruits/" TargetMode="Externa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13.pn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36.jpg"/></Relationships>
</file>

<file path=ppt/slides/_rels/slide3.xml.rels><?xml version="1.0" encoding="UTF-8" standalone="yes"?>
<Relationships xmlns="http://schemas.openxmlformats.org/package/2006/relationships"><Relationship Id="rId3" Type="http://schemas.openxmlformats.org/officeDocument/2006/relationships/hyperlink" Target="http://www.diabetesed.net/"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hyperlink" Target="https://www.pxfuel.com/en/search?q=horizontal" TargetMode="External"/><Relationship Id="rId5" Type="http://schemas.openxmlformats.org/officeDocument/2006/relationships/image" Target="../media/image44.jp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hyperlink" Target="https://pixabay.com/en/heart-fruit-isolated-healthy-eat-1480779/"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48.png"/><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astandinlikesit.blogspot.com/2013/03/i-got-flowers-today.html" TargetMode="Externa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52.wmf"/><Relationship Id="rId5" Type="http://schemas.openxmlformats.org/officeDocument/2006/relationships/image" Target="../media/image51.wmf"/><Relationship Id="rId4" Type="http://schemas.openxmlformats.org/officeDocument/2006/relationships/image" Target="../media/image50.wmf"/></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53.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36.jp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12.png"/><Relationship Id="rId4" Type="http://schemas.openxmlformats.org/officeDocument/2006/relationships/image" Target="../media/image54.jpeg"/></Relationships>
</file>

<file path=ppt/slides/_rels/slide47.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jpeg"/><Relationship Id="rId3" Type="http://schemas.openxmlformats.org/officeDocument/2006/relationships/notesSlide" Target="../notesSlides/notesSlide45.xml"/><Relationship Id="rId7" Type="http://schemas.openxmlformats.org/officeDocument/2006/relationships/image" Target="../media/image58.jpeg"/><Relationship Id="rId12" Type="http://schemas.openxmlformats.org/officeDocument/2006/relationships/image" Target="../media/image63.jpe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57.png"/><Relationship Id="rId11" Type="http://schemas.openxmlformats.org/officeDocument/2006/relationships/image" Target="../media/image62.jpeg"/><Relationship Id="rId5" Type="http://schemas.openxmlformats.org/officeDocument/2006/relationships/image" Target="../media/image56.png"/><Relationship Id="rId10" Type="http://schemas.openxmlformats.org/officeDocument/2006/relationships/image" Target="../media/image61.jpeg"/><Relationship Id="rId4" Type="http://schemas.openxmlformats.org/officeDocument/2006/relationships/image" Target="../media/image55.png"/><Relationship Id="rId9" Type="http://schemas.openxmlformats.org/officeDocument/2006/relationships/image" Target="../media/image60.jpeg"/><Relationship Id="rId14" Type="http://schemas.openxmlformats.org/officeDocument/2006/relationships/image" Target="../media/image65.jpeg"/></Relationships>
</file>

<file path=ppt/slides/_rels/slide48.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notesSlide" Target="../notesSlides/notesSlide46.xml"/><Relationship Id="rId7" Type="http://schemas.openxmlformats.org/officeDocument/2006/relationships/image" Target="../media/image69.jpeg"/><Relationship Id="rId12" Type="http://schemas.openxmlformats.org/officeDocument/2006/relationships/image" Target="../media/image74.jpe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68.jpeg"/><Relationship Id="rId11" Type="http://schemas.openxmlformats.org/officeDocument/2006/relationships/image" Target="../media/image73.png"/><Relationship Id="rId5" Type="http://schemas.openxmlformats.org/officeDocument/2006/relationships/image" Target="../media/image67.jpeg"/><Relationship Id="rId10" Type="http://schemas.openxmlformats.org/officeDocument/2006/relationships/image" Target="../media/image72.png"/><Relationship Id="rId4" Type="http://schemas.openxmlformats.org/officeDocument/2006/relationships/image" Target="../media/image66.jpeg"/><Relationship Id="rId9" Type="http://schemas.openxmlformats.org/officeDocument/2006/relationships/image" Target="../media/image71.png"/></Relationships>
</file>

<file path=ppt/slides/_rels/slide49.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notesSlide" Target="../notesSlides/notesSlide47.xml"/><Relationship Id="rId7" Type="http://schemas.openxmlformats.org/officeDocument/2006/relationships/image" Target="../media/image78.jpe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7.jpeg"/><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image" Target="../media/image75.jpeg"/><Relationship Id="rId9" Type="http://schemas.openxmlformats.org/officeDocument/2006/relationships/image" Target="../media/image80.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microsoft.com/office/2018/10/relationships/comments" Target="../comments/modernComment_7FA35750_4273B1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notesSlide" Target="../notesSlides/notesSlide48.xml"/><Relationship Id="rId7" Type="http://schemas.openxmlformats.org/officeDocument/2006/relationships/image" Target="../media/image85.jpeg"/><Relationship Id="rId12" Type="http://schemas.openxmlformats.org/officeDocument/2006/relationships/image" Target="../media/image90.jpe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84.jpeg"/><Relationship Id="rId11" Type="http://schemas.openxmlformats.org/officeDocument/2006/relationships/image" Target="../media/image89.png"/><Relationship Id="rId5" Type="http://schemas.openxmlformats.org/officeDocument/2006/relationships/image" Target="../media/image8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92.png"/><Relationship Id="rId4" Type="http://schemas.openxmlformats.org/officeDocument/2006/relationships/image" Target="../media/image91.png"/></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s://www.fda.gov/food/food-additives-petitions/aspartame-and-other-sweeteners-food"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openxmlformats.org/officeDocument/2006/relationships/image" Target="../media/image95.png"/><Relationship Id="rId7" Type="http://schemas.openxmlformats.org/officeDocument/2006/relationships/hyperlink" Target="https://mappingignorance.org/2017/03/13/mediterranean-diet-brain-shrinkage/"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96.jpg"/><Relationship Id="rId5" Type="http://schemas.openxmlformats.org/officeDocument/2006/relationships/hyperlink" Target="https://www.diabetesfoodhub.org/articles/meal-planning-for-a-mediterranean-style-eating-pattern.html" TargetMode="External"/><Relationship Id="rId4" Type="http://schemas.openxmlformats.org/officeDocument/2006/relationships/hyperlink" Target="https://diabetes.org/food-nutrition/meal-planning" TargetMode="Externa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97.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4.xml"/><Relationship Id="rId7" Type="http://schemas.openxmlformats.org/officeDocument/2006/relationships/image" Target="../media/image101.png"/><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jpeg"/></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36.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104.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36.jpg"/><Relationship Id="rId4" Type="http://schemas.microsoft.com/office/2018/10/relationships/comments" Target="../comments/modernComment_B42_48297A58.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105.emf"/></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31.xml"/><Relationship Id="rId5" Type="http://schemas.openxmlformats.org/officeDocument/2006/relationships/image" Target="../media/image107.png"/><Relationship Id="rId4" Type="http://schemas.openxmlformats.org/officeDocument/2006/relationships/image" Target="../media/image106.jpeg"/></Relationships>
</file>

<file path=ppt/slides/_rels/slide65.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110.jpeg"/><Relationship Id="rId4" Type="http://schemas.openxmlformats.org/officeDocument/2006/relationships/image" Target="../media/image109.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36.jpg"/></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5.xml"/><Relationship Id="rId1" Type="http://schemas.openxmlformats.org/officeDocument/2006/relationships/slideLayout" Target="../slideLayouts/slideLayout2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33.xml"/><Relationship Id="rId5" Type="http://schemas.openxmlformats.org/officeDocument/2006/relationships/hyperlink" Target="http://www.pixnio.com/people/children-kids/kids-playing-during-their-outdoor-physical-education-class" TargetMode="External"/><Relationship Id="rId4" Type="http://schemas.openxmlformats.org/officeDocument/2006/relationships/image" Target="../media/image123.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5.png"/></Relationships>
</file>

<file path=ppt/slides/_rels/slide7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13.png"/><Relationship Id="rId4" Type="http://schemas.openxmlformats.org/officeDocument/2006/relationships/image" Target="../media/image127.WMF"/></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128.png"/></Relationships>
</file>

<file path=ppt/slides/_rels/slide7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hyperlink" Target="https://www.ncbi.nlm.nih.gov/pmc/articles/PMC3781559/" TargetMode="Externa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36.xml"/><Relationship Id="rId5" Type="http://schemas.openxmlformats.org/officeDocument/2006/relationships/hyperlink" Target="https://www.focusfitness.net/stock-photos/downloads/fitness-man-walking-exercising/" TargetMode="External"/><Relationship Id="rId4" Type="http://schemas.openxmlformats.org/officeDocument/2006/relationships/image" Target="../media/image130.jp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2.xml"/><Relationship Id="rId1" Type="http://schemas.openxmlformats.org/officeDocument/2006/relationships/tags" Target="../tags/tag37.xml"/><Relationship Id="rId6" Type="http://schemas.openxmlformats.org/officeDocument/2006/relationships/hyperlink" Target="https://creativecommons.org/licenses/by-nc-sa/3.0/" TargetMode="External"/><Relationship Id="rId5" Type="http://schemas.openxmlformats.org/officeDocument/2006/relationships/hyperlink" Target="https://www.flickr.com/photos/avlxyz/10706511983" TargetMode="External"/><Relationship Id="rId4" Type="http://schemas.openxmlformats.org/officeDocument/2006/relationships/image" Target="../media/image131.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132.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36.jp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133.WMF"/></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hyperlink" Target="https://pixabay.com/en/mountain-climbing-hiking-adventure-2604181/" TargetMode="Externa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134.WMF"/></Relationships>
</file>

<file path=ppt/slides/_rels/slide8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36.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137.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4.xml"/><Relationship Id="rId1" Type="http://schemas.openxmlformats.org/officeDocument/2006/relationships/tags" Target="../tags/tag43.xml"/><Relationship Id="rId6" Type="http://schemas.openxmlformats.org/officeDocument/2006/relationships/image" Target="../media/image138.jpeg"/><Relationship Id="rId5" Type="http://schemas.openxmlformats.org/officeDocument/2006/relationships/hyperlink" Target="http://www.diabetesed.net/" TargetMode="External"/><Relationship Id="rId4" Type="http://schemas.openxmlformats.org/officeDocument/2006/relationships/hyperlink" Target="mailto:Info@DiabetsEd.net"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freepngimg.com/png/22943-health-imag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219200" y="3404193"/>
            <a:ext cx="7010400" cy="1524000"/>
          </a:xfrm>
        </p:spPr>
        <p:txBody>
          <a:bodyPr>
            <a:noAutofit/>
          </a:bodyPr>
          <a:lstStyle/>
          <a:p>
            <a:r>
              <a:rPr lang="en-US" sz="3600" dirty="0"/>
              <a:t>Diabetes Fundamentals Series 2025</a:t>
            </a:r>
            <a:br>
              <a:rPr lang="en-US" sz="3600" dirty="0"/>
            </a:br>
            <a:r>
              <a:rPr lang="en-US" sz="3600" dirty="0"/>
              <a:t>Class 2 – Nutrition &amp; Exercise</a:t>
            </a:r>
          </a:p>
        </p:txBody>
      </p:sp>
      <p:sp>
        <p:nvSpPr>
          <p:cNvPr id="6" name="Subtitle 9"/>
          <p:cNvSpPr txBox="1">
            <a:spLocks/>
          </p:cNvSpPr>
          <p:nvPr/>
        </p:nvSpPr>
        <p:spPr>
          <a:xfrm>
            <a:off x="1392522" y="4981522"/>
            <a:ext cx="6837078" cy="586730"/>
          </a:xfrm>
          <a:prstGeom prst="rect">
            <a:avLst/>
          </a:prstGeom>
        </p:spPr>
        <p:txBody>
          <a:bodyPr vert="horz">
            <a:noAutofit/>
          </a:bodyPr>
          <a:lstStyle>
            <a:lvl1pPr marL="0" indent="0" algn="r" rtl="0" eaLnBrk="1" latinLnBrk="0" hangingPunct="1">
              <a:spcBef>
                <a:spcPts val="600"/>
              </a:spcBef>
              <a:buClr>
                <a:srgbClr val="86AA2C"/>
              </a:buClr>
              <a:buSzPct val="76000"/>
              <a:buFont typeface="Wingdings 3"/>
              <a:buNone/>
              <a:defRPr kumimoji="0" sz="32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86AA2C"/>
              </a:buClr>
              <a:buSzPct val="76000"/>
              <a:buFont typeface="Wingdings 3"/>
              <a:buNone/>
              <a:defRPr kumimoji="0" sz="26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86AA2C"/>
              </a:buClr>
              <a:buSzPct val="76000"/>
              <a:buFont typeface="Wingdings 3"/>
              <a:buNone/>
              <a:defRPr kumimoji="0" sz="22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86AA2C"/>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86AA2C"/>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a:spcBef>
                <a:spcPts val="0"/>
              </a:spcBef>
            </a:pPr>
            <a:r>
              <a:rPr lang="en-US" sz="2400" dirty="0"/>
              <a:t>Christine Craig, MS RDN CDCES</a:t>
            </a:r>
          </a:p>
          <a:p>
            <a:pPr>
              <a:spcBef>
                <a:spcPts val="0"/>
              </a:spcBef>
            </a:pPr>
            <a:r>
              <a:rPr lang="en-US" sz="2400" dirty="0"/>
              <a:t>Dietitian- Diabetes Educator</a:t>
            </a:r>
          </a:p>
          <a:p>
            <a:pPr>
              <a:spcBef>
                <a:spcPts val="0"/>
              </a:spcBef>
            </a:pPr>
            <a:r>
              <a:rPr lang="en-US" sz="2400" dirty="0"/>
              <a:t>Founder: Nutrition for Daily Living</a:t>
            </a:r>
          </a:p>
        </p:txBody>
      </p:sp>
      <p:pic>
        <p:nvPicPr>
          <p:cNvPr id="3" name="Picture 2">
            <a:extLst>
              <a:ext uri="{FF2B5EF4-FFF2-40B4-BE49-F238E27FC236}">
                <a16:creationId xmlns:a16="http://schemas.microsoft.com/office/drawing/2014/main" id="{70FAECF6-CC50-EDA9-1D4F-734F502DD0D3}"/>
              </a:ext>
            </a:extLst>
          </p:cNvPr>
          <p:cNvPicPr>
            <a:picLocks noChangeAspect="1"/>
          </p:cNvPicPr>
          <p:nvPr/>
        </p:nvPicPr>
        <p:blipFill>
          <a:blip r:embed="rId5"/>
          <a:stretch>
            <a:fillRect/>
          </a:stretch>
        </p:blipFill>
        <p:spPr>
          <a:xfrm>
            <a:off x="635765" y="760265"/>
            <a:ext cx="7872470" cy="1767289"/>
          </a:xfrm>
          <a:prstGeom prst="rect">
            <a:avLst/>
          </a:prstGeom>
        </p:spPr>
      </p:pic>
    </p:spTree>
    <p:custDataLst>
      <p:tags r:id="rId1"/>
    </p:custDataLst>
    <p:extLst>
      <p:ext uri="{BB962C8B-B14F-4D97-AF65-F5344CB8AC3E}">
        <p14:creationId xmlns:p14="http://schemas.microsoft.com/office/powerpoint/2010/main" val="294643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DSMES Benefits</a:t>
            </a:r>
          </a:p>
        </p:txBody>
      </p:sp>
      <p:sp>
        <p:nvSpPr>
          <p:cNvPr id="7" name="Content Placeholder 6"/>
          <p:cNvSpPr>
            <a:spLocks noGrp="1"/>
          </p:cNvSpPr>
          <p:nvPr>
            <p:ph sz="quarter" idx="1"/>
          </p:nvPr>
        </p:nvSpPr>
        <p:spPr>
          <a:xfrm>
            <a:off x="493776" y="1248508"/>
            <a:ext cx="4178780" cy="5076092"/>
          </a:xfrm>
        </p:spPr>
        <p:txBody>
          <a:bodyPr>
            <a:normAutofit lnSpcReduction="10000"/>
          </a:bodyPr>
          <a:lstStyle/>
          <a:p>
            <a:r>
              <a:rPr lang="en-US" dirty="0"/>
              <a:t>Improved knowledge</a:t>
            </a:r>
          </a:p>
          <a:p>
            <a:r>
              <a:rPr lang="en-US" dirty="0"/>
              <a:t>Lower A1c and weight</a:t>
            </a:r>
          </a:p>
          <a:p>
            <a:r>
              <a:rPr lang="en-US" dirty="0"/>
              <a:t>Improved quality of life</a:t>
            </a:r>
          </a:p>
          <a:p>
            <a:r>
              <a:rPr lang="en-US" dirty="0"/>
              <a:t>Reduced mortality </a:t>
            </a:r>
          </a:p>
          <a:p>
            <a:r>
              <a:rPr lang="en-US" dirty="0"/>
              <a:t>Positive coping</a:t>
            </a:r>
          </a:p>
          <a:p>
            <a:r>
              <a:rPr lang="en-US" dirty="0"/>
              <a:t>Reduced cost </a:t>
            </a:r>
          </a:p>
          <a:p>
            <a:r>
              <a:rPr lang="en-US" dirty="0"/>
              <a:t>Only 5-7% of Medicare/insured receive DSMES)</a:t>
            </a:r>
          </a:p>
        </p:txBody>
      </p:sp>
      <p:sp>
        <p:nvSpPr>
          <p:cNvPr id="2" name="Content Placeholder 6">
            <a:extLst>
              <a:ext uri="{FF2B5EF4-FFF2-40B4-BE49-F238E27FC236}">
                <a16:creationId xmlns:a16="http://schemas.microsoft.com/office/drawing/2014/main" id="{9EC573DC-3C5C-427D-A0A1-E71AA05EE152}"/>
              </a:ext>
            </a:extLst>
          </p:cNvPr>
          <p:cNvSpPr txBox="1">
            <a:spLocks/>
          </p:cNvSpPr>
          <p:nvPr/>
        </p:nvSpPr>
        <p:spPr>
          <a:xfrm>
            <a:off x="4962816" y="1248508"/>
            <a:ext cx="3890924" cy="4937760"/>
          </a:xfrm>
          <a:prstGeom prst="rect">
            <a:avLst/>
          </a:prstGeom>
        </p:spPr>
        <p:txBody>
          <a:bodyPr vert="horz">
            <a:normAutofit fontScale="92500" lnSpcReduction="10000"/>
          </a:bodyPr>
          <a:lst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fontAlgn="auto">
              <a:spcAft>
                <a:spcPts val="0"/>
              </a:spcAft>
            </a:pPr>
            <a:r>
              <a:rPr lang="en-US" dirty="0"/>
              <a:t>Increased primary care, preventive services</a:t>
            </a:r>
          </a:p>
          <a:p>
            <a:pPr fontAlgn="auto">
              <a:spcAft>
                <a:spcPts val="0"/>
              </a:spcAft>
            </a:pPr>
            <a:r>
              <a:rPr lang="en-US" dirty="0"/>
              <a:t>Less frequent use of acute care and </a:t>
            </a:r>
            <a:r>
              <a:rPr lang="en-US" dirty="0" err="1"/>
              <a:t>inpt</a:t>
            </a:r>
            <a:r>
              <a:rPr lang="en-US" dirty="0"/>
              <a:t> admissions</a:t>
            </a:r>
          </a:p>
          <a:p>
            <a:pPr fontAlgn="auto">
              <a:spcAft>
                <a:spcPts val="0"/>
              </a:spcAft>
            </a:pPr>
            <a:r>
              <a:rPr lang="en-US" dirty="0"/>
              <a:t>More likely to follow best practice recommendations (esp. those with Medicare)</a:t>
            </a:r>
          </a:p>
          <a:p>
            <a:pPr fontAlgn="auto">
              <a:spcAft>
                <a:spcPts val="0"/>
              </a:spcAft>
            </a:pPr>
            <a:endParaRPr lang="en-US" dirty="0"/>
          </a:p>
        </p:txBody>
      </p:sp>
      <p:pic>
        <p:nvPicPr>
          <p:cNvPr id="4" name="Picture 3">
            <a:extLst>
              <a:ext uri="{FF2B5EF4-FFF2-40B4-BE49-F238E27FC236}">
                <a16:creationId xmlns:a16="http://schemas.microsoft.com/office/drawing/2014/main" id="{AA60E324-4B5B-2C42-D464-436F4AD454E9}"/>
              </a:ext>
            </a:extLst>
          </p:cNvPr>
          <p:cNvPicPr>
            <a:picLocks noChangeAspect="1"/>
          </p:cNvPicPr>
          <p:nvPr/>
        </p:nvPicPr>
        <p:blipFill>
          <a:blip r:embed="rId3"/>
          <a:stretch>
            <a:fillRect/>
          </a:stretch>
        </p:blipFill>
        <p:spPr>
          <a:xfrm>
            <a:off x="4628572" y="6083181"/>
            <a:ext cx="4515428" cy="733912"/>
          </a:xfrm>
          <a:prstGeom prst="rect">
            <a:avLst/>
          </a:prstGeom>
        </p:spPr>
      </p:pic>
    </p:spTree>
    <p:extLst>
      <p:ext uri="{BB962C8B-B14F-4D97-AF65-F5344CB8AC3E}">
        <p14:creationId xmlns:p14="http://schemas.microsoft.com/office/powerpoint/2010/main" val="481797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847FA60-477A-472E-90DA-5AC89A37CA34}"/>
              </a:ext>
            </a:extLst>
          </p:cNvPr>
          <p:cNvSpPr>
            <a:spLocks noGrp="1"/>
          </p:cNvSpPr>
          <p:nvPr>
            <p:ph type="title"/>
          </p:nvPr>
        </p:nvSpPr>
        <p:spPr>
          <a:xfrm>
            <a:off x="457200" y="152400"/>
            <a:ext cx="8229600" cy="1066800"/>
          </a:xfrm>
        </p:spPr>
        <p:txBody>
          <a:bodyPr>
            <a:noAutofit/>
          </a:bodyPr>
          <a:lstStyle/>
          <a:p>
            <a:r>
              <a:rPr lang="en-US" sz="3600" dirty="0"/>
              <a:t>Critical times </a:t>
            </a:r>
            <a:br>
              <a:rPr lang="en-US" sz="3600" dirty="0"/>
            </a:br>
            <a:r>
              <a:rPr lang="en-US" sz="3600" dirty="0"/>
              <a:t>to provide and modify DSMES</a:t>
            </a:r>
          </a:p>
        </p:txBody>
      </p:sp>
      <p:sp>
        <p:nvSpPr>
          <p:cNvPr id="5" name="Subtitle 2">
            <a:extLst>
              <a:ext uri="{FF2B5EF4-FFF2-40B4-BE49-F238E27FC236}">
                <a16:creationId xmlns:a16="http://schemas.microsoft.com/office/drawing/2014/main" id="{5CD4A11A-CACD-544F-9B1F-D99A6EC01C73}"/>
              </a:ext>
            </a:extLst>
          </p:cNvPr>
          <p:cNvSpPr>
            <a:spLocks noGrp="1"/>
          </p:cNvSpPr>
          <p:nvPr>
            <p:ph sz="quarter" idx="1"/>
          </p:nvPr>
        </p:nvSpPr>
        <p:spPr>
          <a:xfrm>
            <a:off x="4343400" y="1404177"/>
            <a:ext cx="4478328" cy="4723449"/>
          </a:xfrm>
        </p:spPr>
        <p:txBody>
          <a:bodyPr>
            <a:normAutofit/>
          </a:bodyPr>
          <a:lstStyle/>
          <a:p>
            <a:pPr marL="342900" indent="-342900">
              <a:buFont typeface="+mj-lt"/>
              <a:buAutoNum type="arabicParenR"/>
            </a:pPr>
            <a:r>
              <a:rPr lang="en-US" sz="2400" dirty="0">
                <a:solidFill>
                  <a:srgbClr val="474C59"/>
                </a:solidFill>
              </a:rPr>
              <a:t>At diagnosis.</a:t>
            </a:r>
          </a:p>
          <a:p>
            <a:pPr marL="342900" indent="-342900">
              <a:buFont typeface="+mj-lt"/>
              <a:buAutoNum type="arabicParenR"/>
            </a:pPr>
            <a:r>
              <a:rPr lang="en-US" sz="2400" dirty="0">
                <a:solidFill>
                  <a:srgbClr val="474C59"/>
                </a:solidFill>
              </a:rPr>
              <a:t>Annually and/or when not meeting treatment goals.</a:t>
            </a:r>
          </a:p>
          <a:p>
            <a:pPr marL="342900" indent="-342900">
              <a:buFont typeface="+mj-lt"/>
              <a:buAutoNum type="arabicParenR"/>
            </a:pPr>
            <a:r>
              <a:rPr lang="en-US" sz="2400" dirty="0">
                <a:solidFill>
                  <a:srgbClr val="474C59"/>
                </a:solidFill>
              </a:rPr>
              <a:t>When complicating factors develop (medical, functional, psychosocial).</a:t>
            </a:r>
          </a:p>
          <a:p>
            <a:pPr marL="342900" indent="-342900">
              <a:buFont typeface="+mj-lt"/>
              <a:buAutoNum type="arabicParenR"/>
            </a:pPr>
            <a:r>
              <a:rPr lang="en-US" sz="2400" dirty="0">
                <a:solidFill>
                  <a:srgbClr val="474C59"/>
                </a:solidFill>
              </a:rPr>
              <a:t>When transitions in life and care occur.</a:t>
            </a:r>
            <a:endParaRPr lang="en-US" dirty="0">
              <a:solidFill>
                <a:srgbClr val="474C59"/>
              </a:solidFill>
            </a:endParaRPr>
          </a:p>
        </p:txBody>
      </p:sp>
      <p:pic>
        <p:nvPicPr>
          <p:cNvPr id="3" name="Picture 2">
            <a:extLst>
              <a:ext uri="{FF2B5EF4-FFF2-40B4-BE49-F238E27FC236}">
                <a16:creationId xmlns:a16="http://schemas.microsoft.com/office/drawing/2014/main" id="{40B0DFD5-C85A-8C49-901B-9058787A6896}"/>
              </a:ext>
            </a:extLst>
          </p:cNvPr>
          <p:cNvPicPr>
            <a:picLocks noChangeAspect="1"/>
          </p:cNvPicPr>
          <p:nvPr/>
        </p:nvPicPr>
        <p:blipFill rotWithShape="1">
          <a:blip r:embed="rId3"/>
          <a:srcRect l="3799" t="3929" r="4297" b="4095"/>
          <a:stretch/>
        </p:blipFill>
        <p:spPr>
          <a:xfrm>
            <a:off x="436568" y="1417695"/>
            <a:ext cx="3809285" cy="3768357"/>
          </a:xfrm>
          <a:prstGeom prst="rect">
            <a:avLst/>
          </a:prstGeom>
        </p:spPr>
      </p:pic>
      <p:sp>
        <p:nvSpPr>
          <p:cNvPr id="7" name="TextBox 6">
            <a:extLst>
              <a:ext uri="{FF2B5EF4-FFF2-40B4-BE49-F238E27FC236}">
                <a16:creationId xmlns:a16="http://schemas.microsoft.com/office/drawing/2014/main" id="{86D66D78-9276-4BF4-ACED-15C1FCD0C5F2}"/>
              </a:ext>
            </a:extLst>
          </p:cNvPr>
          <p:cNvSpPr txBox="1">
            <a:spLocks noChangeArrowheads="1"/>
          </p:cNvSpPr>
          <p:nvPr/>
        </p:nvSpPr>
        <p:spPr bwMode="auto">
          <a:xfrm>
            <a:off x="322272" y="5286405"/>
            <a:ext cx="5816963" cy="334835"/>
          </a:xfrm>
          <a:prstGeom prst="rect">
            <a:avLst/>
          </a:prstGeom>
          <a:noFill/>
          <a:ln w="9525">
            <a:noFill/>
            <a:miter lim="800000"/>
            <a:headEnd/>
            <a:tailEnd/>
          </a:ln>
        </p:spPr>
        <p:txBody>
          <a:bodyPr wrap="square">
            <a:spAutoFit/>
          </a:bodyPr>
          <a:lstStyle/>
          <a:p>
            <a:r>
              <a:rPr lang="en-US" sz="788" dirty="0">
                <a:solidFill>
                  <a:srgbClr val="474C59"/>
                </a:solidFill>
              </a:rPr>
              <a:t>Powers MA, Bardsley JK, et al. DSMES Consensus Report, The Diabetes Educator, 2020 </a:t>
            </a:r>
          </a:p>
          <a:p>
            <a:r>
              <a:rPr lang="en-US" sz="788" dirty="0">
                <a:solidFill>
                  <a:srgbClr val="474C59"/>
                </a:solidFill>
              </a:rPr>
              <a:t>ADCES. AADE7 Self-Care Behaviors, The Diabetes Educator, 2020</a:t>
            </a:r>
          </a:p>
        </p:txBody>
      </p:sp>
      <p:pic>
        <p:nvPicPr>
          <p:cNvPr id="4" name="Picture 3">
            <a:extLst>
              <a:ext uri="{FF2B5EF4-FFF2-40B4-BE49-F238E27FC236}">
                <a16:creationId xmlns:a16="http://schemas.microsoft.com/office/drawing/2014/main" id="{36380973-03D5-BEF2-265E-E033063C12F0}"/>
              </a:ext>
            </a:extLst>
          </p:cNvPr>
          <p:cNvPicPr>
            <a:picLocks noChangeAspect="1"/>
          </p:cNvPicPr>
          <p:nvPr/>
        </p:nvPicPr>
        <p:blipFill>
          <a:blip r:embed="rId4"/>
          <a:stretch>
            <a:fillRect/>
          </a:stretch>
        </p:blipFill>
        <p:spPr>
          <a:xfrm>
            <a:off x="315345" y="5693222"/>
            <a:ext cx="4515428" cy="733912"/>
          </a:xfrm>
          <a:prstGeom prst="rect">
            <a:avLst/>
          </a:prstGeom>
        </p:spPr>
      </p:pic>
      <p:sp>
        <p:nvSpPr>
          <p:cNvPr id="11" name="TextBox 10">
            <a:extLst>
              <a:ext uri="{FF2B5EF4-FFF2-40B4-BE49-F238E27FC236}">
                <a16:creationId xmlns:a16="http://schemas.microsoft.com/office/drawing/2014/main" id="{2B9D54FE-216F-D16F-B9E9-7FAB5DD577B2}"/>
              </a:ext>
            </a:extLst>
          </p:cNvPr>
          <p:cNvSpPr txBox="1"/>
          <p:nvPr/>
        </p:nvSpPr>
        <p:spPr>
          <a:xfrm>
            <a:off x="2209800" y="6427134"/>
            <a:ext cx="6934200" cy="338554"/>
          </a:xfrm>
          <a:prstGeom prst="rect">
            <a:avLst/>
          </a:prstGeom>
          <a:noFill/>
        </p:spPr>
        <p:txBody>
          <a:bodyPr wrap="square">
            <a:spAutoFit/>
          </a:bodyPr>
          <a:lstStyle/>
          <a:p>
            <a:pPr algn="r"/>
            <a:r>
              <a:rPr lang="en-US" sz="1600" dirty="0">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Referring to DSMES: </a:t>
            </a:r>
            <a:r>
              <a:rPr lang="en-US" sz="1600" dirty="0">
                <a:solidFill>
                  <a:srgbClr val="B292CA"/>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https://www.cdc.gov/diabetes/hcp/dsmes/index.html</a:t>
            </a:r>
            <a:endParaRPr 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0144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847FA60-477A-472E-90DA-5AC89A37CA34}"/>
              </a:ext>
            </a:extLst>
          </p:cNvPr>
          <p:cNvSpPr>
            <a:spLocks noGrp="1"/>
          </p:cNvSpPr>
          <p:nvPr>
            <p:ph type="title"/>
          </p:nvPr>
        </p:nvSpPr>
        <p:spPr>
          <a:xfrm>
            <a:off x="457200" y="152400"/>
            <a:ext cx="8229600" cy="914400"/>
          </a:xfrm>
        </p:spPr>
        <p:txBody>
          <a:bodyPr>
            <a:noAutofit/>
          </a:bodyPr>
          <a:lstStyle/>
          <a:p>
            <a:r>
              <a:rPr lang="en-US" sz="3600" dirty="0"/>
              <a:t>Critical times to provide and modify DSMES</a:t>
            </a:r>
          </a:p>
        </p:txBody>
      </p:sp>
      <p:sp>
        <p:nvSpPr>
          <p:cNvPr id="5" name="Subtitle 2">
            <a:extLst>
              <a:ext uri="{FF2B5EF4-FFF2-40B4-BE49-F238E27FC236}">
                <a16:creationId xmlns:a16="http://schemas.microsoft.com/office/drawing/2014/main" id="{5CD4A11A-CACD-544F-9B1F-D99A6EC01C73}"/>
              </a:ext>
            </a:extLst>
          </p:cNvPr>
          <p:cNvSpPr>
            <a:spLocks noGrp="1"/>
          </p:cNvSpPr>
          <p:nvPr>
            <p:ph sz="quarter" idx="1"/>
          </p:nvPr>
        </p:nvSpPr>
        <p:spPr>
          <a:xfrm>
            <a:off x="4343400" y="1404177"/>
            <a:ext cx="4478328" cy="4723449"/>
          </a:xfrm>
        </p:spPr>
        <p:txBody>
          <a:bodyPr>
            <a:normAutofit/>
          </a:bodyPr>
          <a:lstStyle/>
          <a:p>
            <a:pPr marL="457200" indent="-457200">
              <a:buAutoNum type="arabicPeriod"/>
            </a:pPr>
            <a:r>
              <a:rPr lang="en-US" sz="2400" dirty="0">
                <a:solidFill>
                  <a:srgbClr val="474C59"/>
                </a:solidFill>
              </a:rPr>
              <a:t>- Annually and/or when not meeting treatment goals</a:t>
            </a:r>
          </a:p>
          <a:p>
            <a:pPr marL="457200" indent="-457200">
              <a:buAutoNum type="arabicPeriod"/>
            </a:pPr>
            <a:r>
              <a:rPr lang="en-US" sz="2400" dirty="0">
                <a:solidFill>
                  <a:srgbClr val="474C59"/>
                </a:solidFill>
              </a:rPr>
              <a:t>- When complicating factors develop (medical, physical, psychosocial) develop</a:t>
            </a:r>
          </a:p>
          <a:p>
            <a:pPr marL="457200" indent="-457200">
              <a:buAutoNum type="arabicPeriod"/>
            </a:pPr>
            <a:r>
              <a:rPr lang="en-US" sz="2400" dirty="0">
                <a:solidFill>
                  <a:srgbClr val="474C59"/>
                </a:solidFill>
              </a:rPr>
              <a:t>- When transitions in life and care occur.</a:t>
            </a:r>
            <a:endParaRPr lang="en-US" dirty="0">
              <a:solidFill>
                <a:srgbClr val="474C59"/>
              </a:solidFill>
            </a:endParaRPr>
          </a:p>
        </p:txBody>
      </p:sp>
      <p:pic>
        <p:nvPicPr>
          <p:cNvPr id="3" name="Picture 2">
            <a:extLst>
              <a:ext uri="{FF2B5EF4-FFF2-40B4-BE49-F238E27FC236}">
                <a16:creationId xmlns:a16="http://schemas.microsoft.com/office/drawing/2014/main" id="{40B0DFD5-C85A-8C49-901B-9058787A6896}"/>
              </a:ext>
            </a:extLst>
          </p:cNvPr>
          <p:cNvPicPr>
            <a:picLocks noChangeAspect="1"/>
          </p:cNvPicPr>
          <p:nvPr/>
        </p:nvPicPr>
        <p:blipFill rotWithShape="1">
          <a:blip r:embed="rId3"/>
          <a:srcRect l="3799" t="3929" r="4297" b="4095"/>
          <a:stretch/>
        </p:blipFill>
        <p:spPr>
          <a:xfrm>
            <a:off x="457200" y="1394113"/>
            <a:ext cx="4213761" cy="4168487"/>
          </a:xfrm>
          <a:prstGeom prst="rect">
            <a:avLst/>
          </a:prstGeom>
        </p:spPr>
      </p:pic>
      <p:sp>
        <p:nvSpPr>
          <p:cNvPr id="7" name="TextBox 6">
            <a:extLst>
              <a:ext uri="{FF2B5EF4-FFF2-40B4-BE49-F238E27FC236}">
                <a16:creationId xmlns:a16="http://schemas.microsoft.com/office/drawing/2014/main" id="{86D66D78-9276-4BF4-ACED-15C1FCD0C5F2}"/>
              </a:ext>
            </a:extLst>
          </p:cNvPr>
          <p:cNvSpPr txBox="1">
            <a:spLocks noChangeArrowheads="1"/>
          </p:cNvSpPr>
          <p:nvPr/>
        </p:nvSpPr>
        <p:spPr bwMode="auto">
          <a:xfrm>
            <a:off x="457200" y="5722495"/>
            <a:ext cx="5588363" cy="334835"/>
          </a:xfrm>
          <a:prstGeom prst="rect">
            <a:avLst/>
          </a:prstGeom>
          <a:noFill/>
          <a:ln w="9525">
            <a:noFill/>
            <a:miter lim="800000"/>
            <a:headEnd/>
            <a:tailEnd/>
          </a:ln>
        </p:spPr>
        <p:txBody>
          <a:bodyPr wrap="square">
            <a:spAutoFit/>
          </a:bodyPr>
          <a:lstStyle/>
          <a:p>
            <a:r>
              <a:rPr lang="en-US" sz="788" dirty="0">
                <a:solidFill>
                  <a:srgbClr val="474C59"/>
                </a:solidFill>
              </a:rPr>
              <a:t>Powers MA, Bardsley JK, et al. DSMES Consensus Report, The Diabetes Educator, 2020 </a:t>
            </a:r>
          </a:p>
          <a:p>
            <a:r>
              <a:rPr lang="en-US" sz="788" dirty="0">
                <a:solidFill>
                  <a:srgbClr val="474C59"/>
                </a:solidFill>
              </a:rPr>
              <a:t>ADCES. AADE7 Self-Care Behaviors, The Diabetes Educator, 2020</a:t>
            </a:r>
          </a:p>
        </p:txBody>
      </p:sp>
      <p:pic>
        <p:nvPicPr>
          <p:cNvPr id="8" name="Picture 7">
            <a:extLst>
              <a:ext uri="{FF2B5EF4-FFF2-40B4-BE49-F238E27FC236}">
                <a16:creationId xmlns:a16="http://schemas.microsoft.com/office/drawing/2014/main" id="{BAAC0222-113C-46DE-76E5-76D7E3B934CB}"/>
              </a:ext>
            </a:extLst>
          </p:cNvPr>
          <p:cNvPicPr>
            <a:picLocks noChangeAspect="1"/>
          </p:cNvPicPr>
          <p:nvPr/>
        </p:nvPicPr>
        <p:blipFill>
          <a:blip r:embed="rId4"/>
          <a:stretch>
            <a:fillRect/>
          </a:stretch>
        </p:blipFill>
        <p:spPr>
          <a:xfrm>
            <a:off x="5029200" y="4495800"/>
            <a:ext cx="2884730" cy="605949"/>
          </a:xfrm>
          <a:prstGeom prst="rect">
            <a:avLst/>
          </a:prstGeom>
        </p:spPr>
      </p:pic>
      <p:sp>
        <p:nvSpPr>
          <p:cNvPr id="2" name="TextBox 1">
            <a:extLst>
              <a:ext uri="{FF2B5EF4-FFF2-40B4-BE49-F238E27FC236}">
                <a16:creationId xmlns:a16="http://schemas.microsoft.com/office/drawing/2014/main" id="{6505F912-C614-D2BC-AE9F-2A980D39AA38}"/>
              </a:ext>
            </a:extLst>
          </p:cNvPr>
          <p:cNvSpPr txBox="1"/>
          <p:nvPr/>
        </p:nvSpPr>
        <p:spPr>
          <a:xfrm>
            <a:off x="457200" y="1404177"/>
            <a:ext cx="762000" cy="206087"/>
          </a:xfrm>
          <a:prstGeom prst="rect">
            <a:avLst/>
          </a:prstGeom>
          <a:solidFill>
            <a:schemeClr val="accent3">
              <a:lumMod val="75000"/>
            </a:schemeClr>
          </a:solidFill>
        </p:spPr>
        <p:txBody>
          <a:bodyPr wrap="square" rtlCol="0">
            <a:spAutoFit/>
          </a:bodyPr>
          <a:lstStyle/>
          <a:p>
            <a:endParaRPr lang="en-US" dirty="0"/>
          </a:p>
        </p:txBody>
      </p:sp>
    </p:spTree>
    <p:extLst>
      <p:ext uri="{BB962C8B-B14F-4D97-AF65-F5344CB8AC3E}">
        <p14:creationId xmlns:p14="http://schemas.microsoft.com/office/powerpoint/2010/main" val="1311481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2A3D5-1463-B327-0B66-6487EC42DBDA}"/>
              </a:ext>
            </a:extLst>
          </p:cNvPr>
          <p:cNvSpPr>
            <a:spLocks noGrp="1"/>
          </p:cNvSpPr>
          <p:nvPr>
            <p:ph type="title"/>
          </p:nvPr>
        </p:nvSpPr>
        <p:spPr>
          <a:xfrm>
            <a:off x="455613" y="273050"/>
            <a:ext cx="8226425" cy="1143000"/>
          </a:xfrm>
        </p:spPr>
        <p:txBody>
          <a:bodyPr anchor="b">
            <a:normAutofit/>
          </a:bodyPr>
          <a:lstStyle/>
          <a:p>
            <a:r>
              <a:rPr lang="en-US" sz="4100" dirty="0"/>
              <a:t>Address Barriers to Self Management</a:t>
            </a:r>
          </a:p>
        </p:txBody>
      </p:sp>
      <p:sp>
        <p:nvSpPr>
          <p:cNvPr id="3" name="Content Placeholder 2">
            <a:extLst>
              <a:ext uri="{FF2B5EF4-FFF2-40B4-BE49-F238E27FC236}">
                <a16:creationId xmlns:a16="http://schemas.microsoft.com/office/drawing/2014/main" id="{83463C30-F4C2-29CC-A2BB-0E4F3085B4AD}"/>
              </a:ext>
            </a:extLst>
          </p:cNvPr>
          <p:cNvSpPr>
            <a:spLocks noGrp="1"/>
          </p:cNvSpPr>
          <p:nvPr>
            <p:ph type="body" sz="half" idx="1"/>
          </p:nvPr>
        </p:nvSpPr>
        <p:spPr>
          <a:xfrm>
            <a:off x="455613" y="1598613"/>
            <a:ext cx="4267200" cy="5183187"/>
          </a:xfrm>
        </p:spPr>
        <p:txBody>
          <a:bodyPr>
            <a:noAutofit/>
          </a:bodyPr>
          <a:lstStyle/>
          <a:p>
            <a:pPr fontAlgn="base">
              <a:lnSpc>
                <a:spcPct val="90000"/>
              </a:lnSpc>
              <a:buFont typeface="Wingdings" pitchFamily="2" charset="2"/>
              <a:buChar char="Ø"/>
            </a:pPr>
            <a:r>
              <a:rPr lang="en-US" sz="2300" b="0" i="0" dirty="0">
                <a:effectLst/>
              </a:rPr>
              <a:t>Design and deliver DSMES with ultimate goal of </a:t>
            </a:r>
            <a:r>
              <a:rPr lang="en-US" sz="2300" b="1" i="0" dirty="0">
                <a:effectLst/>
              </a:rPr>
              <a:t>health equity </a:t>
            </a:r>
            <a:r>
              <a:rPr lang="en-US" sz="2300" b="0" i="0" dirty="0">
                <a:effectLst/>
              </a:rPr>
              <a:t>across all populations.</a:t>
            </a:r>
          </a:p>
          <a:p>
            <a:pPr fontAlgn="base">
              <a:lnSpc>
                <a:spcPct val="90000"/>
              </a:lnSpc>
              <a:buFont typeface="Wingdings" pitchFamily="2" charset="2"/>
              <a:buChar char="Ø"/>
            </a:pPr>
            <a:r>
              <a:rPr lang="en-US" sz="2300" b="1" i="0" dirty="0">
                <a:effectLst/>
              </a:rPr>
              <a:t>Barriers exist </a:t>
            </a:r>
            <a:r>
              <a:rPr lang="en-US" sz="2300" dirty="0"/>
              <a:t>within </a:t>
            </a:r>
            <a:r>
              <a:rPr lang="en-US" sz="2300" b="0" i="0" dirty="0">
                <a:effectLst/>
              </a:rPr>
              <a:t>health system, payer, clinic, health care professional &amp; individual. </a:t>
            </a:r>
          </a:p>
          <a:p>
            <a:pPr fontAlgn="base">
              <a:lnSpc>
                <a:spcPct val="90000"/>
              </a:lnSpc>
              <a:buFont typeface="Wingdings" pitchFamily="2" charset="2"/>
              <a:buChar char="Ø"/>
            </a:pPr>
            <a:r>
              <a:rPr lang="en-US" sz="2300" b="1" dirty="0"/>
              <a:t>A</a:t>
            </a:r>
            <a:r>
              <a:rPr lang="en-US" sz="2300" b="1" i="0" dirty="0">
                <a:effectLst/>
              </a:rPr>
              <a:t>ddress barriers </a:t>
            </a:r>
            <a:r>
              <a:rPr lang="en-US" sz="2300" b="0" i="0" dirty="0">
                <a:effectLst/>
              </a:rPr>
              <a:t>through </a:t>
            </a:r>
            <a:r>
              <a:rPr lang="en-US" sz="2300" dirty="0"/>
              <a:t>innovation -  including community health workers, </a:t>
            </a:r>
            <a:r>
              <a:rPr lang="en-US" sz="2300" b="0" i="0" dirty="0">
                <a:effectLst/>
              </a:rPr>
              <a:t>telehealth, other digital health solutions aligned with individual needs.</a:t>
            </a:r>
          </a:p>
          <a:p>
            <a:pPr fontAlgn="base">
              <a:lnSpc>
                <a:spcPct val="90000"/>
              </a:lnSpc>
              <a:buFont typeface="Wingdings" pitchFamily="2" charset="2"/>
              <a:buChar char="Ø"/>
            </a:pPr>
            <a:r>
              <a:rPr lang="en-US" sz="2300" b="1" dirty="0"/>
              <a:t>Consider</a:t>
            </a:r>
            <a:r>
              <a:rPr lang="en-US" sz="2300" b="1" i="0" dirty="0">
                <a:effectLst/>
              </a:rPr>
              <a:t> social determinants of health </a:t>
            </a:r>
            <a:r>
              <a:rPr lang="en-US" sz="2300" b="0" i="0" dirty="0">
                <a:effectLst/>
              </a:rPr>
              <a:t>of specific population when designing care delivery.</a:t>
            </a:r>
          </a:p>
        </p:txBody>
      </p:sp>
      <p:pic>
        <p:nvPicPr>
          <p:cNvPr id="1026" name="Picture 2" descr="931,100+ Human Community Stock Photos ...">
            <a:extLst>
              <a:ext uri="{FF2B5EF4-FFF2-40B4-BE49-F238E27FC236}">
                <a16:creationId xmlns:a16="http://schemas.microsoft.com/office/drawing/2014/main" id="{1EBF8217-E28B-B6FE-A465-D3D4269CEF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7888" b="1272"/>
          <a:stretch/>
        </p:blipFill>
        <p:spPr bwMode="auto">
          <a:xfrm>
            <a:off x="4645025" y="1598613"/>
            <a:ext cx="4037013" cy="2171700"/>
          </a:xfrm>
          <a:prstGeom prst="rect">
            <a:avLst/>
          </a:prstGeom>
          <a:solidFill>
            <a:srgbClr val="FFFFFF"/>
          </a:solidFill>
        </p:spPr>
      </p:pic>
      <p:pic>
        <p:nvPicPr>
          <p:cNvPr id="5" name="Picture 4" descr="Bald man attending virtual therapy">
            <a:extLst>
              <a:ext uri="{FF2B5EF4-FFF2-40B4-BE49-F238E27FC236}">
                <a16:creationId xmlns:a16="http://schemas.microsoft.com/office/drawing/2014/main" id="{E8B88376-4883-8419-8699-1EA40143DA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661" r="5" b="1693"/>
          <a:stretch/>
        </p:blipFill>
        <p:spPr>
          <a:xfrm>
            <a:off x="4724399" y="4381846"/>
            <a:ext cx="4037013" cy="2173287"/>
          </a:xfrm>
          <a:prstGeom prst="rect">
            <a:avLst/>
          </a:prstGeom>
          <a:noFill/>
        </p:spPr>
      </p:pic>
    </p:spTree>
    <p:extLst>
      <p:ext uri="{BB962C8B-B14F-4D97-AF65-F5344CB8AC3E}">
        <p14:creationId xmlns:p14="http://schemas.microsoft.com/office/powerpoint/2010/main" val="22455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C1365-8AAB-43F3-9A8C-D55DCECBBEF1}"/>
              </a:ext>
            </a:extLst>
          </p:cNvPr>
          <p:cNvSpPr>
            <a:spLocks noGrp="1"/>
          </p:cNvSpPr>
          <p:nvPr>
            <p:ph type="title"/>
          </p:nvPr>
        </p:nvSpPr>
        <p:spPr/>
        <p:txBody>
          <a:bodyPr/>
          <a:lstStyle/>
          <a:p>
            <a:r>
              <a:rPr lang="en-US" dirty="0"/>
              <a:t>Social Determinants of Health</a:t>
            </a:r>
          </a:p>
        </p:txBody>
      </p:sp>
      <p:sp>
        <p:nvSpPr>
          <p:cNvPr id="3" name="Content Placeholder 2">
            <a:extLst>
              <a:ext uri="{FF2B5EF4-FFF2-40B4-BE49-F238E27FC236}">
                <a16:creationId xmlns:a16="http://schemas.microsoft.com/office/drawing/2014/main" id="{E7E6E1AD-3DCE-4E83-92A5-C58483E7B6FF}"/>
              </a:ext>
            </a:extLst>
          </p:cNvPr>
          <p:cNvSpPr>
            <a:spLocks noGrp="1"/>
          </p:cNvSpPr>
          <p:nvPr>
            <p:ph sz="quarter" idx="1"/>
          </p:nvPr>
        </p:nvSpPr>
        <p:spPr>
          <a:xfrm>
            <a:off x="457200" y="1219200"/>
            <a:ext cx="4495800" cy="4937760"/>
          </a:xfrm>
        </p:spPr>
        <p:txBody>
          <a:bodyPr>
            <a:normAutofit/>
          </a:bodyPr>
          <a:lstStyle/>
          <a:p>
            <a:r>
              <a:rPr lang="en-US" dirty="0"/>
              <a:t>The conditions in which people:</a:t>
            </a:r>
          </a:p>
          <a:p>
            <a:pPr lvl="1"/>
            <a:r>
              <a:rPr lang="en-US" dirty="0"/>
              <a:t>Born</a:t>
            </a:r>
          </a:p>
          <a:p>
            <a:pPr lvl="1"/>
            <a:r>
              <a:rPr lang="en-US" dirty="0"/>
              <a:t>Play</a:t>
            </a:r>
          </a:p>
          <a:p>
            <a:pPr lvl="1"/>
            <a:r>
              <a:rPr lang="en-US" dirty="0"/>
              <a:t>Live</a:t>
            </a:r>
          </a:p>
          <a:p>
            <a:pPr lvl="1"/>
            <a:r>
              <a:rPr lang="en-US" dirty="0"/>
              <a:t>Work</a:t>
            </a:r>
          </a:p>
          <a:p>
            <a:pPr lvl="1"/>
            <a:r>
              <a:rPr lang="en-US" dirty="0"/>
              <a:t>Learn</a:t>
            </a:r>
          </a:p>
          <a:p>
            <a:pPr lvl="1"/>
            <a:r>
              <a:rPr lang="en-US" dirty="0"/>
              <a:t>Pray</a:t>
            </a:r>
          </a:p>
          <a:p>
            <a:r>
              <a:rPr lang="en-US" dirty="0"/>
              <a:t>Directly affects health risks and outcomes</a:t>
            </a:r>
            <a:endParaRPr lang="en-US" sz="2000" i="1" dirty="0"/>
          </a:p>
        </p:txBody>
      </p:sp>
      <p:pic>
        <p:nvPicPr>
          <p:cNvPr id="6" name="Picture 5">
            <a:extLst>
              <a:ext uri="{FF2B5EF4-FFF2-40B4-BE49-F238E27FC236}">
                <a16:creationId xmlns:a16="http://schemas.microsoft.com/office/drawing/2014/main" id="{2B84B292-C23C-7190-0475-E187F147B79A}"/>
              </a:ext>
            </a:extLst>
          </p:cNvPr>
          <p:cNvPicPr>
            <a:picLocks noChangeAspect="1"/>
          </p:cNvPicPr>
          <p:nvPr/>
        </p:nvPicPr>
        <p:blipFill>
          <a:blip r:embed="rId3"/>
          <a:stretch>
            <a:fillRect/>
          </a:stretch>
        </p:blipFill>
        <p:spPr>
          <a:xfrm>
            <a:off x="4267200" y="6108793"/>
            <a:ext cx="4876800" cy="712763"/>
          </a:xfrm>
          <a:prstGeom prst="rect">
            <a:avLst/>
          </a:prstGeom>
        </p:spPr>
      </p:pic>
      <p:pic>
        <p:nvPicPr>
          <p:cNvPr id="4" name="Picture 3" descr="A diagram of a person's health&#10;&#10;Description automatically generated">
            <a:extLst>
              <a:ext uri="{FF2B5EF4-FFF2-40B4-BE49-F238E27FC236}">
                <a16:creationId xmlns:a16="http://schemas.microsoft.com/office/drawing/2014/main" id="{37C752DC-AC6D-DF83-351E-76C888BB03E8}"/>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 t="1730" r="632" b="-4"/>
          <a:stretch/>
        </p:blipFill>
        <p:spPr>
          <a:xfrm>
            <a:off x="4800600" y="1504871"/>
            <a:ext cx="4139000" cy="4366417"/>
          </a:xfrm>
          <a:prstGeom prst="rect">
            <a:avLst/>
          </a:prstGeom>
          <a:noFill/>
        </p:spPr>
      </p:pic>
    </p:spTree>
    <p:extLst>
      <p:ext uri="{BB962C8B-B14F-4D97-AF65-F5344CB8AC3E}">
        <p14:creationId xmlns:p14="http://schemas.microsoft.com/office/powerpoint/2010/main" val="1256541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EBA8A-682A-4F8A-8FCA-4BB1891858AC}"/>
              </a:ext>
            </a:extLst>
          </p:cNvPr>
          <p:cNvSpPr>
            <a:spLocks noGrp="1"/>
          </p:cNvSpPr>
          <p:nvPr>
            <p:ph type="title"/>
          </p:nvPr>
        </p:nvSpPr>
        <p:spPr>
          <a:xfrm>
            <a:off x="455613" y="273050"/>
            <a:ext cx="8226425" cy="1143000"/>
          </a:xfrm>
        </p:spPr>
        <p:txBody>
          <a:bodyPr anchor="b">
            <a:normAutofit/>
          </a:bodyPr>
          <a:lstStyle/>
          <a:p>
            <a:r>
              <a:rPr lang="en-US" dirty="0"/>
              <a:t>Assess for Food Insecurity</a:t>
            </a:r>
          </a:p>
        </p:txBody>
      </p:sp>
      <p:sp>
        <p:nvSpPr>
          <p:cNvPr id="3" name="Content Placeholder 2">
            <a:extLst>
              <a:ext uri="{FF2B5EF4-FFF2-40B4-BE49-F238E27FC236}">
                <a16:creationId xmlns:a16="http://schemas.microsoft.com/office/drawing/2014/main" id="{0F9CB6CE-B069-C5BA-BE05-81AE0B3092B5}"/>
              </a:ext>
            </a:extLst>
          </p:cNvPr>
          <p:cNvSpPr>
            <a:spLocks noGrp="1"/>
          </p:cNvSpPr>
          <p:nvPr>
            <p:ph sz="half" idx="1"/>
          </p:nvPr>
        </p:nvSpPr>
        <p:spPr>
          <a:xfrm>
            <a:off x="455613" y="1598613"/>
            <a:ext cx="4037012" cy="4497387"/>
          </a:xfrm>
        </p:spPr>
        <p:txBody>
          <a:bodyPr>
            <a:normAutofit lnSpcReduction="10000"/>
          </a:bodyPr>
          <a:lstStyle/>
          <a:p>
            <a:pPr fontAlgn="base">
              <a:lnSpc>
                <a:spcPct val="90000"/>
              </a:lnSpc>
            </a:pPr>
            <a:r>
              <a:rPr lang="en-US" sz="2700" b="0" i="0" dirty="0">
                <a:effectLst/>
              </a:rPr>
              <a:t>Screen at all levels within the healthcare system. Any member of the health care team can screen for food insecurity using </a:t>
            </a:r>
            <a:r>
              <a:rPr lang="en-US" sz="2700" b="1" i="0" dirty="0">
                <a:effectLst/>
              </a:rPr>
              <a:t>The Hunger Vital Sign. </a:t>
            </a:r>
          </a:p>
          <a:p>
            <a:pPr fontAlgn="base">
              <a:lnSpc>
                <a:spcPct val="90000"/>
              </a:lnSpc>
            </a:pPr>
            <a:r>
              <a:rPr lang="en-US" sz="2700" b="0" i="0" dirty="0">
                <a:effectLst/>
              </a:rPr>
              <a:t>Households are considered at risk if they answer either or both of the following statements as “often true” or “sometimes true”  </a:t>
            </a:r>
          </a:p>
          <a:p>
            <a:pPr>
              <a:lnSpc>
                <a:spcPct val="90000"/>
              </a:lnSpc>
            </a:pPr>
            <a:endParaRPr lang="en-US" sz="2700" dirty="0"/>
          </a:p>
        </p:txBody>
      </p:sp>
      <p:pic>
        <p:nvPicPr>
          <p:cNvPr id="6" name="Picture 5" descr="Man praying">
            <a:extLst>
              <a:ext uri="{FF2B5EF4-FFF2-40B4-BE49-F238E27FC236}">
                <a16:creationId xmlns:a16="http://schemas.microsoft.com/office/drawing/2014/main" id="{8C024DF2-F398-7737-DD91-E00835CD71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43" r="5" b="18969"/>
          <a:stretch/>
        </p:blipFill>
        <p:spPr>
          <a:xfrm>
            <a:off x="4645025" y="1598613"/>
            <a:ext cx="4037013" cy="2171700"/>
          </a:xfrm>
          <a:prstGeom prst="rect">
            <a:avLst/>
          </a:prstGeom>
          <a:noFill/>
        </p:spPr>
      </p:pic>
      <p:sp>
        <p:nvSpPr>
          <p:cNvPr id="4" name="Content Placeholder 3">
            <a:extLst>
              <a:ext uri="{FF2B5EF4-FFF2-40B4-BE49-F238E27FC236}">
                <a16:creationId xmlns:a16="http://schemas.microsoft.com/office/drawing/2014/main" id="{29CBCD2B-CA9B-7DD5-4183-4C13CDBC2CB9}"/>
              </a:ext>
            </a:extLst>
          </p:cNvPr>
          <p:cNvSpPr>
            <a:spLocks noGrp="1"/>
          </p:cNvSpPr>
          <p:nvPr>
            <p:ph sz="quarter" idx="3"/>
          </p:nvPr>
        </p:nvSpPr>
        <p:spPr>
          <a:xfrm>
            <a:off x="4645025" y="3922713"/>
            <a:ext cx="4037013" cy="2935287"/>
          </a:xfrm>
        </p:spPr>
        <p:txBody>
          <a:bodyPr>
            <a:normAutofit/>
          </a:bodyPr>
          <a:lstStyle/>
          <a:p>
            <a:pPr fontAlgn="base">
              <a:lnSpc>
                <a:spcPct val="90000"/>
              </a:lnSpc>
            </a:pPr>
            <a:r>
              <a:rPr lang="en-US" sz="2400" b="0" i="0" dirty="0">
                <a:effectLst/>
              </a:rPr>
              <a:t>“Within the past 12 months, we worried whether our food would run out before we got money to buy more.”</a:t>
            </a:r>
          </a:p>
          <a:p>
            <a:pPr fontAlgn="base">
              <a:lnSpc>
                <a:spcPct val="90000"/>
              </a:lnSpc>
            </a:pPr>
            <a:r>
              <a:rPr lang="en-US" sz="2400" b="0" i="0" dirty="0">
                <a:effectLst/>
              </a:rPr>
              <a:t>“Within the past 12 months, the food we bought just didn’t last, and we didn’t have money to get more.”</a:t>
            </a:r>
          </a:p>
          <a:p>
            <a:pPr>
              <a:lnSpc>
                <a:spcPct val="90000"/>
              </a:lnSpc>
            </a:pPr>
            <a:endParaRPr lang="en-US" sz="1800" dirty="0"/>
          </a:p>
        </p:txBody>
      </p:sp>
      <p:sp>
        <p:nvSpPr>
          <p:cNvPr id="7" name="TextBox 6">
            <a:extLst>
              <a:ext uri="{FF2B5EF4-FFF2-40B4-BE49-F238E27FC236}">
                <a16:creationId xmlns:a16="http://schemas.microsoft.com/office/drawing/2014/main" id="{55D8A23F-81E7-47A6-3269-B410EA836102}"/>
              </a:ext>
            </a:extLst>
          </p:cNvPr>
          <p:cNvSpPr txBox="1"/>
          <p:nvPr/>
        </p:nvSpPr>
        <p:spPr>
          <a:xfrm>
            <a:off x="443103" y="6020843"/>
            <a:ext cx="4572000" cy="646331"/>
          </a:xfrm>
          <a:prstGeom prst="rect">
            <a:avLst/>
          </a:prstGeom>
          <a:noFill/>
        </p:spPr>
        <p:txBody>
          <a:bodyPr wrap="square">
            <a:spAutoFit/>
          </a:bodyPr>
          <a:lstStyle/>
          <a:p>
            <a:r>
              <a:rPr lang="en-US" dirty="0">
                <a:hlinkClick r:id="rId4"/>
              </a:rPr>
              <a:t>https://childrenshealthwatch.org/public-policy/hunger-vital-sign/</a:t>
            </a:r>
            <a:endParaRPr lang="en-US" dirty="0"/>
          </a:p>
        </p:txBody>
      </p:sp>
    </p:spTree>
    <p:extLst>
      <p:ext uri="{BB962C8B-B14F-4D97-AF65-F5344CB8AC3E}">
        <p14:creationId xmlns:p14="http://schemas.microsoft.com/office/powerpoint/2010/main" val="513057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 Standards 2025 – Section 5</a:t>
            </a:r>
          </a:p>
        </p:txBody>
      </p:sp>
      <p:sp>
        <p:nvSpPr>
          <p:cNvPr id="3" name="Content Placeholder 2"/>
          <p:cNvSpPr>
            <a:spLocks noGrp="1"/>
          </p:cNvSpPr>
          <p:nvPr>
            <p:ph sz="quarter" idx="1"/>
          </p:nvPr>
        </p:nvSpPr>
        <p:spPr>
          <a:xfrm>
            <a:off x="800100" y="1371600"/>
            <a:ext cx="7543800" cy="4937760"/>
          </a:xfrm>
        </p:spPr>
        <p:txBody>
          <a:bodyPr>
            <a:normAutofit/>
          </a:bodyPr>
          <a:lstStyle/>
          <a:p>
            <a:pPr marL="0" indent="0" algn="ctr">
              <a:buNone/>
            </a:pPr>
            <a:r>
              <a:rPr lang="en-US" sz="4000" dirty="0"/>
              <a:t>“People eat food, not nutrients, nutrient recommendations need to be applied to WHAT people eat” </a:t>
            </a:r>
          </a:p>
        </p:txBody>
      </p:sp>
      <p:pic>
        <p:nvPicPr>
          <p:cNvPr id="8" name="Picture 7" descr="A group of people eating at a table&#10;&#10;Description automatically generated">
            <a:extLst>
              <a:ext uri="{FF2B5EF4-FFF2-40B4-BE49-F238E27FC236}">
                <a16:creationId xmlns:a16="http://schemas.microsoft.com/office/drawing/2014/main" id="{5A7FE098-5F51-3862-E82B-2B7E91E65E0E}"/>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029200" y="3539377"/>
            <a:ext cx="3695700" cy="2473857"/>
          </a:xfrm>
          <a:prstGeom prst="rect">
            <a:avLst/>
          </a:prstGeom>
        </p:spPr>
      </p:pic>
      <p:pic>
        <p:nvPicPr>
          <p:cNvPr id="5" name="Picture 4">
            <a:extLst>
              <a:ext uri="{FF2B5EF4-FFF2-40B4-BE49-F238E27FC236}">
                <a16:creationId xmlns:a16="http://schemas.microsoft.com/office/drawing/2014/main" id="{B0040B4A-45C3-B5DD-9D5E-A6CBB463D05D}"/>
              </a:ext>
            </a:extLst>
          </p:cNvPr>
          <p:cNvPicPr>
            <a:picLocks noChangeAspect="1"/>
          </p:cNvPicPr>
          <p:nvPr/>
        </p:nvPicPr>
        <p:blipFill>
          <a:blip r:embed="rId5"/>
          <a:stretch>
            <a:fillRect/>
          </a:stretch>
        </p:blipFill>
        <p:spPr>
          <a:xfrm>
            <a:off x="152400" y="6095999"/>
            <a:ext cx="4149591" cy="674451"/>
          </a:xfrm>
          <a:prstGeom prst="rect">
            <a:avLst/>
          </a:prstGeom>
        </p:spPr>
      </p:pic>
      <p:pic>
        <p:nvPicPr>
          <p:cNvPr id="10" name="Picture 9">
            <a:extLst>
              <a:ext uri="{FF2B5EF4-FFF2-40B4-BE49-F238E27FC236}">
                <a16:creationId xmlns:a16="http://schemas.microsoft.com/office/drawing/2014/main" id="{6444D30A-BAF1-0421-B744-83A151B43D91}"/>
              </a:ext>
            </a:extLst>
          </p:cNvPr>
          <p:cNvPicPr>
            <a:picLocks noChangeAspect="1"/>
          </p:cNvPicPr>
          <p:nvPr/>
        </p:nvPicPr>
        <p:blipFill>
          <a:blip r:embed="rId6"/>
          <a:stretch>
            <a:fillRect/>
          </a:stretch>
        </p:blipFill>
        <p:spPr>
          <a:xfrm>
            <a:off x="577850" y="3512473"/>
            <a:ext cx="3765550" cy="2507327"/>
          </a:xfrm>
          <a:prstGeom prst="rect">
            <a:avLst/>
          </a:prstGeom>
        </p:spPr>
      </p:pic>
      <p:sp>
        <p:nvSpPr>
          <p:cNvPr id="12" name="TextBox 11">
            <a:extLst>
              <a:ext uri="{FF2B5EF4-FFF2-40B4-BE49-F238E27FC236}">
                <a16:creationId xmlns:a16="http://schemas.microsoft.com/office/drawing/2014/main" id="{28AC7249-216D-CF84-70BD-BD7D1406FA0F}"/>
              </a:ext>
            </a:extLst>
          </p:cNvPr>
          <p:cNvSpPr txBox="1"/>
          <p:nvPr/>
        </p:nvSpPr>
        <p:spPr>
          <a:xfrm>
            <a:off x="609600" y="5781695"/>
            <a:ext cx="4572000" cy="215444"/>
          </a:xfrm>
          <a:prstGeom prst="rect">
            <a:avLst/>
          </a:prstGeom>
          <a:noFill/>
        </p:spPr>
        <p:txBody>
          <a:bodyPr wrap="square">
            <a:spAutoFit/>
          </a:bodyPr>
          <a:lstStyle/>
          <a:p>
            <a:r>
              <a:rPr lang="en-US" sz="800" dirty="0">
                <a:latin typeface="Calibri" panose="020F0502020204030204" pitchFamily="34" charset="0"/>
                <a:cs typeface="Calibri" panose="020F0502020204030204" pitchFamily="34" charset="0"/>
              </a:rPr>
              <a:t>https://</a:t>
            </a:r>
            <a:r>
              <a:rPr lang="en-US" sz="800" dirty="0" err="1">
                <a:latin typeface="Calibri" panose="020F0502020204030204" pitchFamily="34" charset="0"/>
                <a:cs typeface="Calibri" panose="020F0502020204030204" pitchFamily="34" charset="0"/>
              </a:rPr>
              <a:t>innerbody.com</a:t>
            </a:r>
            <a:r>
              <a:rPr lang="en-US" sz="800" dirty="0">
                <a:latin typeface="Calibri" panose="020F0502020204030204" pitchFamily="34" charset="0"/>
                <a:cs typeface="Calibri" panose="020F0502020204030204" pitchFamily="34" charset="0"/>
              </a:rPr>
              <a:t>/nutrition/macronutrients</a:t>
            </a:r>
          </a:p>
        </p:txBody>
      </p:sp>
    </p:spTree>
    <p:extLst>
      <p:ext uri="{BB962C8B-B14F-4D97-AF65-F5344CB8AC3E}">
        <p14:creationId xmlns:p14="http://schemas.microsoft.com/office/powerpoint/2010/main" val="115727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Assess Knowledge, Self Management Skills</a:t>
            </a:r>
          </a:p>
        </p:txBody>
      </p:sp>
      <p:sp>
        <p:nvSpPr>
          <p:cNvPr id="3" name="Content Placeholder 2"/>
          <p:cNvSpPr>
            <a:spLocks noGrp="1"/>
          </p:cNvSpPr>
          <p:nvPr>
            <p:ph sz="quarter" idx="1"/>
          </p:nvPr>
        </p:nvSpPr>
        <p:spPr>
          <a:xfrm>
            <a:off x="3733800" y="1371600"/>
            <a:ext cx="5181600" cy="5334000"/>
          </a:xfrm>
        </p:spPr>
        <p:txBody>
          <a:bodyPr>
            <a:normAutofit fontScale="92500" lnSpcReduction="10000"/>
          </a:bodyPr>
          <a:lstStyle/>
          <a:p>
            <a:r>
              <a:rPr lang="en-US" dirty="0"/>
              <a:t>Refer all people with diabetes for individualized MNT by a Registered Dietitian Nutritionist (RDN)</a:t>
            </a:r>
          </a:p>
          <a:p>
            <a:r>
              <a:rPr lang="en-US" dirty="0"/>
              <a:t>Individualized MNT Plan</a:t>
            </a:r>
          </a:p>
          <a:p>
            <a:pPr lvl="1"/>
            <a:r>
              <a:rPr lang="en-US" dirty="0"/>
              <a:t>Nutrition Care Process</a:t>
            </a:r>
          </a:p>
          <a:p>
            <a:pPr lvl="1"/>
            <a:r>
              <a:rPr lang="en-US" dirty="0" err="1"/>
              <a:t>Indepth</a:t>
            </a:r>
            <a:r>
              <a:rPr lang="en-US" dirty="0"/>
              <a:t> Care Plan</a:t>
            </a:r>
          </a:p>
          <a:p>
            <a:r>
              <a:rPr lang="en-US" dirty="0">
                <a:solidFill>
                  <a:srgbClr val="FF0000"/>
                </a:solidFill>
              </a:rPr>
              <a:t>Assess Eating Patterns</a:t>
            </a:r>
          </a:p>
          <a:p>
            <a:pPr lvl="1"/>
            <a:r>
              <a:rPr lang="en-US" sz="3000" dirty="0">
                <a:solidFill>
                  <a:srgbClr val="FF0000"/>
                </a:solidFill>
              </a:rPr>
              <a:t>Preferences, portion sizes, timing on meals and snacks, eating environment, disordered eating</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1481890"/>
            <a:ext cx="2796367" cy="2724521"/>
          </a:xfrm>
          <a:prstGeom prst="rect">
            <a:avLst/>
          </a:prstGeom>
        </p:spPr>
      </p:pic>
    </p:spTree>
    <p:custDataLst>
      <p:tags r:id="rId1"/>
    </p:custDataLst>
    <p:extLst>
      <p:ext uri="{BB962C8B-B14F-4D97-AF65-F5344CB8AC3E}">
        <p14:creationId xmlns:p14="http://schemas.microsoft.com/office/powerpoint/2010/main" val="288140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3234" name="Rectangle 2"/>
          <p:cNvSpPr>
            <a:spLocks noGrp="1" noChangeArrowheads="1"/>
          </p:cNvSpPr>
          <p:nvPr>
            <p:ph type="title"/>
          </p:nvPr>
        </p:nvSpPr>
        <p:spPr>
          <a:xfrm>
            <a:off x="457200" y="228600"/>
            <a:ext cx="8229600" cy="914400"/>
          </a:xfrm>
        </p:spPr>
        <p:txBody>
          <a:bodyPr anchor="b">
            <a:normAutofit fontScale="90000"/>
          </a:bodyPr>
          <a:lstStyle/>
          <a:p>
            <a:pPr>
              <a:lnSpc>
                <a:spcPct val="90000"/>
              </a:lnSpc>
              <a:defRPr/>
            </a:pPr>
            <a:br>
              <a:rPr lang="en-US" sz="2400" dirty="0"/>
            </a:br>
            <a:r>
              <a:rPr lang="en-US" sz="3600" dirty="0"/>
              <a:t>Medical Nutrition Therapy for Diabetes – </a:t>
            </a:r>
            <a:br>
              <a:rPr lang="en-US" sz="3600" dirty="0"/>
            </a:br>
            <a:r>
              <a:rPr lang="en-US" sz="3600" dirty="0"/>
              <a:t>What Medicare Covers</a:t>
            </a:r>
            <a:endParaRPr lang="en-US" sz="2400" dirty="0"/>
          </a:p>
        </p:txBody>
      </p:sp>
      <p:sp>
        <p:nvSpPr>
          <p:cNvPr id="1503235" name="Rectangle 3"/>
          <p:cNvSpPr>
            <a:spLocks noGrp="1" noChangeArrowheads="1"/>
          </p:cNvSpPr>
          <p:nvPr>
            <p:ph sz="quarter" idx="1"/>
          </p:nvPr>
        </p:nvSpPr>
        <p:spPr>
          <a:xfrm>
            <a:off x="457200" y="1371600"/>
            <a:ext cx="5029200" cy="3810000"/>
          </a:xfrm>
        </p:spPr>
        <p:txBody>
          <a:bodyPr>
            <a:normAutofit/>
          </a:bodyPr>
          <a:lstStyle/>
          <a:p>
            <a:pPr eaLnBrk="1" hangingPunct="1">
              <a:lnSpc>
                <a:spcPct val="90000"/>
              </a:lnSpc>
              <a:defRPr/>
            </a:pPr>
            <a:r>
              <a:rPr lang="en-US" sz="3000" dirty="0"/>
              <a:t>Initial Benefit: 3 hours first calendar year</a:t>
            </a:r>
          </a:p>
          <a:p>
            <a:pPr eaLnBrk="1" hangingPunct="1">
              <a:lnSpc>
                <a:spcPct val="90000"/>
              </a:lnSpc>
              <a:defRPr/>
            </a:pPr>
            <a:r>
              <a:rPr lang="en-US" sz="3000" dirty="0"/>
              <a:t>Annually: 2 hours follow-up</a:t>
            </a:r>
          </a:p>
          <a:p>
            <a:pPr eaLnBrk="1" hangingPunct="1">
              <a:lnSpc>
                <a:spcPct val="90000"/>
              </a:lnSpc>
              <a:defRPr/>
            </a:pPr>
            <a:r>
              <a:rPr lang="en-US" sz="3000" dirty="0"/>
              <a:t>Additional hours per provider recommendation</a:t>
            </a:r>
          </a:p>
          <a:p>
            <a:pPr eaLnBrk="1" hangingPunct="1">
              <a:lnSpc>
                <a:spcPct val="90000"/>
              </a:lnSpc>
              <a:defRPr/>
            </a:pPr>
            <a:r>
              <a:rPr lang="en-US" sz="3000" dirty="0"/>
              <a:t>Only 10% of people with diabetes are referred</a:t>
            </a:r>
          </a:p>
        </p:txBody>
      </p:sp>
      <p:pic>
        <p:nvPicPr>
          <p:cNvPr id="4" name="Picture 3" descr="A doctor holding a plate of vegetables&#10;&#10;Description automatically generated">
            <a:extLst>
              <a:ext uri="{FF2B5EF4-FFF2-40B4-BE49-F238E27FC236}">
                <a16:creationId xmlns:a16="http://schemas.microsoft.com/office/drawing/2014/main" id="{B6EDD493-E3C4-522D-82F8-DD9EC1E7794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4518" r="20845" b="-3"/>
          <a:stretch/>
        </p:blipFill>
        <p:spPr>
          <a:xfrm>
            <a:off x="5737620" y="1371600"/>
            <a:ext cx="2814234" cy="3438204"/>
          </a:xfrm>
          <a:prstGeom prst="rect">
            <a:avLst/>
          </a:prstGeom>
          <a:noFill/>
        </p:spPr>
      </p:pic>
      <p:sp>
        <p:nvSpPr>
          <p:cNvPr id="6" name="TextBox 5">
            <a:extLst>
              <a:ext uri="{FF2B5EF4-FFF2-40B4-BE49-F238E27FC236}">
                <a16:creationId xmlns:a16="http://schemas.microsoft.com/office/drawing/2014/main" id="{B1F72B3A-CE54-CE29-4DF7-6E6C7D99B01C}"/>
              </a:ext>
            </a:extLst>
          </p:cNvPr>
          <p:cNvSpPr txBox="1"/>
          <p:nvPr/>
        </p:nvSpPr>
        <p:spPr>
          <a:xfrm>
            <a:off x="876300" y="5021839"/>
            <a:ext cx="7391400" cy="1569660"/>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MNT provided by RDN reduces A1c: </a:t>
            </a:r>
          </a:p>
          <a:p>
            <a:pPr algn="ctr"/>
            <a:r>
              <a:rPr lang="en-US" sz="2400" i="1" dirty="0">
                <a:latin typeface="Calibri" panose="020F0502020204030204" pitchFamily="34" charset="0"/>
                <a:cs typeface="Calibri" panose="020F0502020204030204" pitchFamily="34" charset="0"/>
              </a:rPr>
              <a:t>1-1.9% in individuals with Type 1 Diabetes</a:t>
            </a:r>
          </a:p>
          <a:p>
            <a:pPr algn="ctr"/>
            <a:r>
              <a:rPr lang="en-US" sz="2400" i="1" dirty="0">
                <a:latin typeface="Calibri" panose="020F0502020204030204" pitchFamily="34" charset="0"/>
                <a:cs typeface="Calibri" panose="020F0502020204030204" pitchFamily="34" charset="0"/>
              </a:rPr>
              <a:t>0.3-2% in individuals with Type 2 Diabetes</a:t>
            </a:r>
          </a:p>
          <a:p>
            <a:pPr algn="ctr"/>
            <a:r>
              <a:rPr lang="en-US" sz="2400" i="1" dirty="0">
                <a:latin typeface="Calibri" panose="020F0502020204030204" pitchFamily="34" charset="0"/>
                <a:cs typeface="Calibri" panose="020F0502020204030204" pitchFamily="34" charset="0"/>
              </a:rPr>
              <a:t>Also provides cost savings and improved cardiometabolic</a:t>
            </a:r>
          </a:p>
        </p:txBody>
      </p:sp>
    </p:spTree>
    <p:custDataLst>
      <p:tags r:id="rId1"/>
    </p:custDataLst>
    <p:extLst>
      <p:ext uri="{BB962C8B-B14F-4D97-AF65-F5344CB8AC3E}">
        <p14:creationId xmlns:p14="http://schemas.microsoft.com/office/powerpoint/2010/main" val="167216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431800" y="62293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 name="Title 1"/>
          <p:cNvSpPr>
            <a:spLocks noGrp="1"/>
          </p:cNvSpPr>
          <p:nvPr>
            <p:ph type="title"/>
          </p:nvPr>
        </p:nvSpPr>
        <p:spPr>
          <a:xfrm>
            <a:off x="228600" y="105321"/>
            <a:ext cx="8534400" cy="1113880"/>
          </a:xfrm>
        </p:spPr>
        <p:txBody>
          <a:bodyPr>
            <a:noAutofit/>
          </a:bodyPr>
          <a:lstStyle/>
          <a:p>
            <a:pPr algn="ctr"/>
            <a:r>
              <a:rPr lang="en-US" sz="2800" dirty="0"/>
              <a:t>Goals of Medical Nutrition Therapy – ADA</a:t>
            </a:r>
            <a:br>
              <a:rPr lang="en-US" sz="2800" dirty="0"/>
            </a:br>
            <a:r>
              <a:rPr lang="en-US" sz="2400" dirty="0"/>
              <a:t>Promote and support </a:t>
            </a:r>
            <a:r>
              <a:rPr lang="en-US" sz="2400" i="1" dirty="0"/>
              <a:t>Individualized</a:t>
            </a:r>
            <a:r>
              <a:rPr lang="en-US" sz="2400" dirty="0"/>
              <a:t> healthful eating patterns</a:t>
            </a:r>
            <a:endParaRPr lang="en-US" sz="2800" dirty="0"/>
          </a:p>
        </p:txBody>
      </p:sp>
      <p:graphicFrame>
        <p:nvGraphicFramePr>
          <p:cNvPr id="3" name="Table 2">
            <a:extLst>
              <a:ext uri="{FF2B5EF4-FFF2-40B4-BE49-F238E27FC236}">
                <a16:creationId xmlns:a16="http://schemas.microsoft.com/office/drawing/2014/main" id="{69A81483-0ECB-2A2D-7249-BC425980BB59}"/>
              </a:ext>
            </a:extLst>
          </p:cNvPr>
          <p:cNvGraphicFramePr>
            <a:graphicFrameLocks noGrp="1"/>
          </p:cNvGraphicFramePr>
          <p:nvPr>
            <p:extLst>
              <p:ext uri="{D42A27DB-BD31-4B8C-83A1-F6EECF244321}">
                <p14:modId xmlns:p14="http://schemas.microsoft.com/office/powerpoint/2010/main" val="3535847427"/>
              </p:ext>
            </p:extLst>
          </p:nvPr>
        </p:nvGraphicFramePr>
        <p:xfrm>
          <a:off x="395357" y="1319566"/>
          <a:ext cx="8394264" cy="5360358"/>
        </p:xfrm>
        <a:graphic>
          <a:graphicData uri="http://schemas.openxmlformats.org/drawingml/2006/table">
            <a:tbl>
              <a:tblPr firstRow="1" bandRow="1">
                <a:tableStyleId>{5C22544A-7EE6-4342-B048-85BDC9FD1C3A}</a:tableStyleId>
              </a:tblPr>
              <a:tblGrid>
                <a:gridCol w="4197132">
                  <a:extLst>
                    <a:ext uri="{9D8B030D-6E8A-4147-A177-3AD203B41FA5}">
                      <a16:colId xmlns:a16="http://schemas.microsoft.com/office/drawing/2014/main" val="1459707398"/>
                    </a:ext>
                  </a:extLst>
                </a:gridCol>
                <a:gridCol w="4197132">
                  <a:extLst>
                    <a:ext uri="{9D8B030D-6E8A-4147-A177-3AD203B41FA5}">
                      <a16:colId xmlns:a16="http://schemas.microsoft.com/office/drawing/2014/main" val="545322425"/>
                    </a:ext>
                  </a:extLst>
                </a:gridCol>
              </a:tblGrid>
              <a:tr h="3094031">
                <a:tc>
                  <a:txBody>
                    <a:bodyPr/>
                    <a:lstStyle/>
                    <a:p>
                      <a:pPr eaLnBrk="1" hangingPunct="1">
                        <a:defRPr/>
                      </a:pPr>
                      <a:r>
                        <a:rPr lang="en-US" sz="2000" dirty="0">
                          <a:solidFill>
                            <a:schemeClr val="tx1"/>
                          </a:solidFill>
                          <a:latin typeface="Calibri" panose="020F0502020204030204" pitchFamily="34" charset="0"/>
                          <a:cs typeface="Calibri" panose="020F0502020204030204" pitchFamily="34" charset="0"/>
                        </a:rPr>
                        <a:t>1. Support healthful eating patterns</a:t>
                      </a:r>
                    </a:p>
                    <a:p>
                      <a:pPr marL="342900" indent="-342900" eaLnBrk="1" hangingPunct="1">
                        <a:buFont typeface="Arial" panose="020B0604020202020204" pitchFamily="34" charset="0"/>
                        <a:buChar char="•"/>
                        <a:defRPr/>
                      </a:pPr>
                      <a:r>
                        <a:rPr lang="en-US" sz="2000" b="0" dirty="0">
                          <a:solidFill>
                            <a:schemeClr val="tx1"/>
                          </a:solidFill>
                          <a:latin typeface="Calibri" panose="020F0502020204030204" pitchFamily="34" charset="0"/>
                          <a:cs typeface="Calibri" panose="020F0502020204030204" pitchFamily="34" charset="0"/>
                        </a:rPr>
                        <a:t>Emphasize eating a variety of nutrient dense foods in appropriate portions to:</a:t>
                      </a:r>
                    </a:p>
                    <a:p>
                      <a:pPr marL="800100" lvl="1" indent="-342900" eaLnBrk="1" hangingPunct="1">
                        <a:buFont typeface="Arial" panose="020B0604020202020204" pitchFamily="34" charset="0"/>
                        <a:buChar char="•"/>
                        <a:defRPr/>
                      </a:pPr>
                      <a:r>
                        <a:rPr lang="en-US" sz="2000" b="0" dirty="0">
                          <a:solidFill>
                            <a:schemeClr val="tx1"/>
                          </a:solidFill>
                          <a:latin typeface="Calibri" panose="020F0502020204030204" pitchFamily="34" charset="0"/>
                          <a:cs typeface="Calibri" panose="020F0502020204030204" pitchFamily="34" charset="0"/>
                        </a:rPr>
                        <a:t>Attain individualized BP, glycemic and lipid goals</a:t>
                      </a:r>
                    </a:p>
                    <a:p>
                      <a:pPr marL="800100" lvl="1" indent="-342900" eaLnBrk="1" hangingPunct="1">
                        <a:buFont typeface="Arial" panose="020B0604020202020204" pitchFamily="34" charset="0"/>
                        <a:buChar char="•"/>
                        <a:defRPr/>
                      </a:pPr>
                      <a:r>
                        <a:rPr lang="en-US" sz="2000" b="0" dirty="0">
                          <a:solidFill>
                            <a:schemeClr val="tx1"/>
                          </a:solidFill>
                          <a:latin typeface="Calibri" panose="020F0502020204030204" pitchFamily="34" charset="0"/>
                          <a:cs typeface="Calibri" panose="020F0502020204030204" pitchFamily="34" charset="0"/>
                        </a:rPr>
                        <a:t>Attain and maintain body </a:t>
                      </a:r>
                      <a:r>
                        <a:rPr lang="en-US" sz="2000" b="0" dirty="0" err="1">
                          <a:solidFill>
                            <a:schemeClr val="tx1"/>
                          </a:solidFill>
                          <a:latin typeface="Calibri" panose="020F0502020204030204" pitchFamily="34" charset="0"/>
                          <a:cs typeface="Calibri" panose="020F0502020204030204" pitchFamily="34" charset="0"/>
                        </a:rPr>
                        <a:t>wt</a:t>
                      </a:r>
                      <a:r>
                        <a:rPr lang="en-US" sz="2000" b="0" dirty="0">
                          <a:solidFill>
                            <a:schemeClr val="tx1"/>
                          </a:solidFill>
                          <a:latin typeface="Calibri" panose="020F0502020204030204" pitchFamily="34" charset="0"/>
                          <a:cs typeface="Calibri" panose="020F0502020204030204" pitchFamily="34" charset="0"/>
                        </a:rPr>
                        <a:t> goals</a:t>
                      </a:r>
                    </a:p>
                    <a:p>
                      <a:pPr marL="800100" lvl="1" indent="-342900" eaLnBrk="1" hangingPunct="1">
                        <a:buFont typeface="Arial" panose="020B0604020202020204" pitchFamily="34" charset="0"/>
                        <a:buChar char="•"/>
                        <a:defRPr/>
                      </a:pPr>
                      <a:r>
                        <a:rPr lang="en-US" sz="2000" b="0" dirty="0">
                          <a:solidFill>
                            <a:schemeClr val="tx1"/>
                          </a:solidFill>
                          <a:latin typeface="Calibri" panose="020F0502020204030204" pitchFamily="34" charset="0"/>
                          <a:cs typeface="Calibri" panose="020F0502020204030204" pitchFamily="34" charset="0"/>
                        </a:rPr>
                        <a:t>Delay and/or prevent complications</a:t>
                      </a:r>
                    </a:p>
                  </a:txBody>
                  <a:tcPr>
                    <a:solidFill>
                      <a:schemeClr val="bg1">
                        <a:lumMod val="95000"/>
                      </a:schemeClr>
                    </a:solidFill>
                  </a:tcPr>
                </a:tc>
                <a:tc>
                  <a:txBody>
                    <a:bodyPr/>
                    <a:lstStyle/>
                    <a:p>
                      <a:pPr marL="0" indent="0"/>
                      <a:r>
                        <a:rPr lang="en-US" sz="2000" dirty="0">
                          <a:solidFill>
                            <a:schemeClr val="tx1"/>
                          </a:solidFill>
                          <a:latin typeface="Calibri" panose="020F0502020204030204" pitchFamily="34" charset="0"/>
                          <a:cs typeface="Calibri" panose="020F0502020204030204" pitchFamily="34" charset="0"/>
                        </a:rPr>
                        <a:t>2. Individualize nutrition care based on: </a:t>
                      </a:r>
                    </a:p>
                    <a:p>
                      <a:pPr marL="344488" lvl="0" indent="-342900">
                        <a:buFont typeface="Arial" panose="020B0604020202020204" pitchFamily="34" charset="0"/>
                        <a:buChar char="•"/>
                      </a:pPr>
                      <a:r>
                        <a:rPr lang="en-US" sz="2000" b="0" dirty="0">
                          <a:solidFill>
                            <a:schemeClr val="tx1"/>
                          </a:solidFill>
                          <a:latin typeface="Calibri" panose="020F0502020204030204" pitchFamily="34" charset="0"/>
                          <a:cs typeface="Calibri" panose="020F0502020204030204" pitchFamily="34" charset="0"/>
                        </a:rPr>
                        <a:t>Personal and cultural preferences </a:t>
                      </a:r>
                    </a:p>
                    <a:p>
                      <a:pPr marL="344488" lvl="0" indent="-342900">
                        <a:buFont typeface="Arial" panose="020B0604020202020204" pitchFamily="34" charset="0"/>
                        <a:buChar char="•"/>
                      </a:pPr>
                      <a:r>
                        <a:rPr lang="en-US" sz="2000" b="0" dirty="0">
                          <a:solidFill>
                            <a:schemeClr val="tx1"/>
                          </a:solidFill>
                          <a:latin typeface="Calibri" panose="020F0502020204030204" pitchFamily="34" charset="0"/>
                          <a:cs typeface="Calibri" panose="020F0502020204030204" pitchFamily="34" charset="0"/>
                        </a:rPr>
                        <a:t>Health literacy and numeracy </a:t>
                      </a:r>
                    </a:p>
                    <a:p>
                      <a:pPr marL="344488" lvl="0" indent="-342900">
                        <a:buFont typeface="Arial" panose="020B0604020202020204" pitchFamily="34" charset="0"/>
                        <a:buChar char="•"/>
                      </a:pPr>
                      <a:r>
                        <a:rPr lang="en-US" sz="2000" b="0" dirty="0">
                          <a:solidFill>
                            <a:schemeClr val="tx1"/>
                          </a:solidFill>
                          <a:latin typeface="Calibri" panose="020F0502020204030204" pitchFamily="34" charset="0"/>
                          <a:cs typeface="Calibri" panose="020F0502020204030204" pitchFamily="34" charset="0"/>
                        </a:rPr>
                        <a:t>Access to healthful foods</a:t>
                      </a:r>
                    </a:p>
                    <a:p>
                      <a:pPr marL="344488" lvl="0" indent="-342900">
                        <a:buFont typeface="Arial" panose="020B0604020202020204" pitchFamily="34" charset="0"/>
                        <a:buChar char="•"/>
                      </a:pPr>
                      <a:r>
                        <a:rPr lang="en-US" sz="2000" b="0" dirty="0">
                          <a:solidFill>
                            <a:schemeClr val="tx1"/>
                          </a:solidFill>
                          <a:latin typeface="Calibri" panose="020F0502020204030204" pitchFamily="34" charset="0"/>
                          <a:cs typeface="Calibri" panose="020F0502020204030204" pitchFamily="34" charset="0"/>
                        </a:rPr>
                        <a:t>Willingness and ability to make behavioral changes </a:t>
                      </a:r>
                    </a:p>
                    <a:p>
                      <a:pPr marL="344488" lvl="0" indent="-342900">
                        <a:buFont typeface="Arial" panose="020B0604020202020204" pitchFamily="34" charset="0"/>
                        <a:buChar char="•"/>
                      </a:pPr>
                      <a:r>
                        <a:rPr lang="en-US" sz="2000" b="0" dirty="0">
                          <a:solidFill>
                            <a:schemeClr val="tx1"/>
                          </a:solidFill>
                          <a:latin typeface="Calibri" panose="020F0502020204030204" pitchFamily="34" charset="0"/>
                          <a:cs typeface="Calibri" panose="020F0502020204030204" pitchFamily="34" charset="0"/>
                        </a:rPr>
                        <a:t>Barriers to Change</a:t>
                      </a:r>
                    </a:p>
                    <a:p>
                      <a:endParaRPr lang="en-US" sz="2000" dirty="0">
                        <a:solidFill>
                          <a:schemeClr val="tx1"/>
                        </a:solidFill>
                        <a:latin typeface="Calibri" panose="020F0502020204030204" pitchFamily="34" charset="0"/>
                        <a:cs typeface="Calibri" panose="020F0502020204030204" pitchFamily="34" charset="0"/>
                      </a:endParaRPr>
                    </a:p>
                  </a:txBody>
                  <a:tcPr>
                    <a:solidFill>
                      <a:schemeClr val="bg1">
                        <a:lumMod val="95000"/>
                      </a:schemeClr>
                    </a:solidFill>
                  </a:tcPr>
                </a:tc>
                <a:extLst>
                  <a:ext uri="{0D108BD9-81ED-4DB2-BD59-A6C34878D82A}">
                    <a16:rowId xmlns:a16="http://schemas.microsoft.com/office/drawing/2014/main" val="2618131358"/>
                  </a:ext>
                </a:extLst>
              </a:tr>
              <a:tr h="2220918">
                <a:tc>
                  <a:txBody>
                    <a:bodyPr/>
                    <a:lstStyle/>
                    <a:p>
                      <a:pPr eaLnBrk="1" hangingPunct="1">
                        <a:defRPr/>
                      </a:pPr>
                      <a:r>
                        <a:rPr lang="en-US" sz="2000" b="1" i="0" dirty="0">
                          <a:solidFill>
                            <a:srgbClr val="7030A0"/>
                          </a:solidFill>
                          <a:latin typeface="Calibri" panose="020F0502020204030204" pitchFamily="34" charset="0"/>
                          <a:cs typeface="Calibri" panose="020F0502020204030204" pitchFamily="34" charset="0"/>
                        </a:rPr>
                        <a:t>3. Maintain pleasure of eating. </a:t>
                      </a:r>
                      <a:br>
                        <a:rPr lang="en-US" sz="2000" b="1" i="0" dirty="0">
                          <a:solidFill>
                            <a:srgbClr val="7030A0"/>
                          </a:solidFill>
                          <a:latin typeface="Calibri" panose="020F0502020204030204" pitchFamily="34" charset="0"/>
                          <a:cs typeface="Calibri" panose="020F0502020204030204" pitchFamily="34" charset="0"/>
                        </a:rPr>
                      </a:br>
                      <a:r>
                        <a:rPr lang="en-US" sz="2000" b="0" i="0" dirty="0">
                          <a:solidFill>
                            <a:srgbClr val="7030A0"/>
                          </a:solidFill>
                          <a:latin typeface="Calibri" panose="020F0502020204030204" pitchFamily="34" charset="0"/>
                          <a:cs typeface="Calibri" panose="020F0502020204030204" pitchFamily="34" charset="0"/>
                        </a:rPr>
                        <a:t>Provide positive, nonjudgmental messages about food</a:t>
                      </a:r>
                    </a:p>
                    <a:p>
                      <a:pPr marL="342900" indent="-342900" eaLnBrk="1" hangingPunct="1">
                        <a:buFont typeface="Arial" panose="020B0604020202020204" pitchFamily="34" charset="0"/>
                        <a:buChar char="•"/>
                        <a:defRPr/>
                      </a:pPr>
                      <a:r>
                        <a:rPr lang="en-US" sz="2000" b="0" i="0" dirty="0">
                          <a:solidFill>
                            <a:srgbClr val="7030A0"/>
                          </a:solidFill>
                          <a:latin typeface="Calibri" panose="020F0502020204030204" pitchFamily="34" charset="0"/>
                          <a:cs typeface="Calibri" panose="020F0502020204030204" pitchFamily="34" charset="0"/>
                        </a:rPr>
                        <a:t>Limit food choices only when backed by science</a:t>
                      </a:r>
                    </a:p>
                    <a:p>
                      <a:endParaRPr lang="en-US" sz="2000" dirty="0">
                        <a:solidFill>
                          <a:schemeClr val="tx1"/>
                        </a:solidFill>
                        <a:latin typeface="Calibri" panose="020F0502020204030204" pitchFamily="34" charset="0"/>
                        <a:cs typeface="Calibri" panose="020F0502020204030204" pitchFamily="34" charset="0"/>
                      </a:endParaRP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Calibri" panose="020F0502020204030204" pitchFamily="34" charset="0"/>
                          <a:cs typeface="Calibri" panose="020F0502020204030204" pitchFamily="34" charset="0"/>
                        </a:rPr>
                        <a:t>4. Provide practical tools for developing healthful eating patterns</a:t>
                      </a:r>
                    </a:p>
                    <a:p>
                      <a:endParaRPr lang="en-US" sz="2000" dirty="0">
                        <a:solidFill>
                          <a:schemeClr val="tx1"/>
                        </a:solidFill>
                        <a:latin typeface="Calibri" panose="020F0502020204030204" pitchFamily="34" charset="0"/>
                        <a:cs typeface="Calibri" panose="020F0502020204030204" pitchFamily="34" charset="0"/>
                      </a:endParaRPr>
                    </a:p>
                  </a:txBody>
                  <a:tcPr>
                    <a:solidFill>
                      <a:schemeClr val="bg1">
                        <a:lumMod val="95000"/>
                      </a:schemeClr>
                    </a:solidFill>
                  </a:tcPr>
                </a:tc>
                <a:extLst>
                  <a:ext uri="{0D108BD9-81ED-4DB2-BD59-A6C34878D82A}">
                    <a16:rowId xmlns:a16="http://schemas.microsoft.com/office/drawing/2014/main" val="1739152291"/>
                  </a:ext>
                </a:extLst>
              </a:tr>
            </a:tbl>
          </a:graphicData>
        </a:graphic>
      </p:graphicFrame>
      <p:pic>
        <p:nvPicPr>
          <p:cNvPr id="5" name="Picture 4">
            <a:extLst>
              <a:ext uri="{FF2B5EF4-FFF2-40B4-BE49-F238E27FC236}">
                <a16:creationId xmlns:a16="http://schemas.microsoft.com/office/drawing/2014/main" id="{D9941B5C-B2A6-B722-2480-9169485F31A3}"/>
              </a:ext>
            </a:extLst>
          </p:cNvPr>
          <p:cNvPicPr>
            <a:picLocks noChangeAspect="1"/>
          </p:cNvPicPr>
          <p:nvPr/>
        </p:nvPicPr>
        <p:blipFill>
          <a:blip r:embed="rId4"/>
          <a:stretch>
            <a:fillRect/>
          </a:stretch>
        </p:blipFill>
        <p:spPr>
          <a:xfrm>
            <a:off x="4613409" y="6105838"/>
            <a:ext cx="4149591" cy="674451"/>
          </a:xfrm>
          <a:prstGeom prst="rect">
            <a:avLst/>
          </a:prstGeom>
        </p:spPr>
      </p:pic>
    </p:spTree>
    <p:custDataLst>
      <p:tags r:id="rId1"/>
    </p:custDataLst>
    <p:extLst>
      <p:ext uri="{BB962C8B-B14F-4D97-AF65-F5344CB8AC3E}">
        <p14:creationId xmlns:p14="http://schemas.microsoft.com/office/powerpoint/2010/main" val="240194462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98930-84EC-A951-D678-720FD16949EC}"/>
              </a:ext>
            </a:extLst>
          </p:cNvPr>
          <p:cNvSpPr>
            <a:spLocks noGrp="1"/>
          </p:cNvSpPr>
          <p:nvPr>
            <p:ph type="title"/>
          </p:nvPr>
        </p:nvSpPr>
        <p:spPr>
          <a:xfrm>
            <a:off x="457200" y="228600"/>
            <a:ext cx="8229600" cy="914400"/>
          </a:xfrm>
        </p:spPr>
        <p:txBody>
          <a:bodyPr anchor="b">
            <a:normAutofit/>
          </a:bodyPr>
          <a:lstStyle/>
          <a:p>
            <a:r>
              <a:rPr lang="en-US" dirty="0"/>
              <a:t>Land Acknowledgment</a:t>
            </a:r>
          </a:p>
        </p:txBody>
      </p:sp>
      <p:sp>
        <p:nvSpPr>
          <p:cNvPr id="3" name="Content Placeholder 2">
            <a:extLst>
              <a:ext uri="{FF2B5EF4-FFF2-40B4-BE49-F238E27FC236}">
                <a16:creationId xmlns:a16="http://schemas.microsoft.com/office/drawing/2014/main" id="{FA14FD4F-1D09-A468-FFA9-024915A6116D}"/>
              </a:ext>
            </a:extLst>
          </p:cNvPr>
          <p:cNvSpPr>
            <a:spLocks noGrp="1"/>
          </p:cNvSpPr>
          <p:nvPr>
            <p:ph sz="quarter" idx="1"/>
          </p:nvPr>
        </p:nvSpPr>
        <p:spPr>
          <a:xfrm>
            <a:off x="457200" y="1219200"/>
            <a:ext cx="8229600" cy="5486400"/>
          </a:xfrm>
        </p:spPr>
        <p:txBody>
          <a:bodyPr>
            <a:normAutofit/>
          </a:bodyPr>
          <a:lstStyle/>
          <a:p>
            <a:pPr>
              <a:lnSpc>
                <a:spcPct val="110000"/>
              </a:lnSpc>
            </a:pPr>
            <a:r>
              <a:rPr lang="en-US" sz="3200" b="0" i="0" dirty="0">
                <a:effectLst/>
              </a:rPr>
              <a:t>We acknowledge and are mindful that Diabetes Education Services stands on lands that were originally occupied by the first people of this area, the Mechoopda, and we recognize their distinctive spiritual relationship with this land, the flora, the fauna, and the waters that run through this area.</a:t>
            </a:r>
            <a:endParaRPr lang="en-US" sz="3200" dirty="0"/>
          </a:p>
        </p:txBody>
      </p:sp>
    </p:spTree>
    <p:extLst>
      <p:ext uri="{BB962C8B-B14F-4D97-AF65-F5344CB8AC3E}">
        <p14:creationId xmlns:p14="http://schemas.microsoft.com/office/powerpoint/2010/main" val="240113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a:xfrm>
            <a:off x="457200" y="152400"/>
            <a:ext cx="8229600" cy="990600"/>
          </a:xfrm>
        </p:spPr>
        <p:txBody>
          <a:bodyPr>
            <a:noAutofit/>
          </a:bodyPr>
          <a:lstStyle/>
          <a:p>
            <a:r>
              <a:rPr lang="en-US" sz="3200" dirty="0"/>
              <a:t>Medical Nutrition Therapy – ADA </a:t>
            </a:r>
            <a:br>
              <a:rPr lang="en-US" sz="3200" dirty="0"/>
            </a:br>
            <a:r>
              <a:rPr lang="en-US" sz="3200" dirty="0"/>
              <a:t>Macronutrient Distribution </a:t>
            </a:r>
          </a:p>
        </p:txBody>
      </p:sp>
      <p:sp>
        <p:nvSpPr>
          <p:cNvPr id="3" name="Content Placeholder 2"/>
          <p:cNvSpPr>
            <a:spLocks noGrp="1"/>
          </p:cNvSpPr>
          <p:nvPr>
            <p:ph sz="quarter" idx="1"/>
          </p:nvPr>
        </p:nvSpPr>
        <p:spPr>
          <a:xfrm>
            <a:off x="457200" y="1219200"/>
            <a:ext cx="5498773" cy="5486400"/>
          </a:xfrm>
        </p:spPr>
        <p:txBody>
          <a:bodyPr>
            <a:normAutofit lnSpcReduction="10000"/>
          </a:bodyPr>
          <a:lstStyle/>
          <a:p>
            <a:pPr marL="285750" indent="-285750">
              <a:buFont typeface="Arial" panose="020B0604020202020204" pitchFamily="34" charset="0"/>
              <a:buChar char="•"/>
            </a:pPr>
            <a:r>
              <a:rPr lang="en-US" b="1" dirty="0">
                <a:solidFill>
                  <a:srgbClr val="0070C0"/>
                </a:solidFill>
              </a:rPr>
              <a:t>No one-sized-fits-all eating pattern for individuals with diabetes </a:t>
            </a:r>
          </a:p>
          <a:p>
            <a:pPr marL="560070" lvl="1" indent="-285750">
              <a:buFont typeface="Arial" panose="020B0604020202020204" pitchFamily="34" charset="0"/>
              <a:buChar char="•"/>
            </a:pPr>
            <a:r>
              <a:rPr lang="en-US" dirty="0">
                <a:solidFill>
                  <a:srgbClr val="0070C0"/>
                </a:solidFill>
              </a:rPr>
              <a:t>no ideal percent of calories from protein, carbohydrate and fat. </a:t>
            </a:r>
          </a:p>
          <a:p>
            <a:r>
              <a:rPr lang="en-US" dirty="0"/>
              <a:t>Macronutrient distribution based on </a:t>
            </a:r>
            <a:r>
              <a:rPr lang="en-US" i="1" dirty="0"/>
              <a:t>individualized assessment </a:t>
            </a:r>
            <a:r>
              <a:rPr lang="en-US" dirty="0"/>
              <a:t> </a:t>
            </a:r>
          </a:p>
          <a:p>
            <a:r>
              <a:rPr lang="en-US" dirty="0">
                <a:solidFill>
                  <a:srgbClr val="FF0000"/>
                </a:solidFill>
              </a:rPr>
              <a:t>Consider personal preferences </a:t>
            </a:r>
          </a:p>
          <a:p>
            <a:pPr lvl="1"/>
            <a:r>
              <a:rPr lang="en-US" dirty="0">
                <a:solidFill>
                  <a:srgbClr val="FF0000"/>
                </a:solidFill>
              </a:rPr>
              <a:t>tradition, culture, religion, health beliefs and goals, economics</a:t>
            </a:r>
          </a:p>
          <a:p>
            <a:pPr lvl="1"/>
            <a:r>
              <a:rPr lang="en-US" dirty="0">
                <a:solidFill>
                  <a:srgbClr val="FF0000"/>
                </a:solidFill>
              </a:rPr>
              <a:t>metabolic goals and comorbidities</a:t>
            </a:r>
          </a:p>
        </p:txBody>
      </p:sp>
      <p:pic>
        <p:nvPicPr>
          <p:cNvPr id="166916" name="Picture 8" descr="C:\Users\Beverly\AppData\Local\Microsoft\Windows\Temporary Internet Files\Content.IE5\Z2J1B3R6\MP90040754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1295400"/>
            <a:ext cx="2667000" cy="129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949786" y="3352800"/>
            <a:ext cx="2959427" cy="1754326"/>
          </a:xfrm>
          <a:prstGeom prst="rect">
            <a:avLst/>
          </a:prstGeom>
          <a:noFill/>
        </p:spPr>
        <p:txBody>
          <a:bodyPr wrap="square" rtlCol="0">
            <a:spAutoFit/>
          </a:bodyPr>
          <a:lstStyle/>
          <a:p>
            <a:pPr algn="ctr"/>
            <a:r>
              <a:rPr lang="en-US" i="1" dirty="0">
                <a:solidFill>
                  <a:srgbClr val="0070C0"/>
                </a:solidFill>
              </a:rPr>
              <a:t>Healthcare team members should complement MNT, providing guidance on healthy food choices for the individual and behavioral support</a:t>
            </a:r>
            <a:endParaRPr lang="en-US" dirty="0">
              <a:solidFill>
                <a:srgbClr val="0070C0"/>
              </a:solidFill>
            </a:endParaRPr>
          </a:p>
        </p:txBody>
      </p:sp>
    </p:spTree>
    <p:custDataLst>
      <p:tags r:id="rId1"/>
    </p:custDataLst>
    <p:extLst>
      <p:ext uri="{BB962C8B-B14F-4D97-AF65-F5344CB8AC3E}">
        <p14:creationId xmlns:p14="http://schemas.microsoft.com/office/powerpoint/2010/main" val="128593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Sodium, Vitamins and Fat  </a:t>
            </a:r>
          </a:p>
        </p:txBody>
      </p:sp>
      <p:sp>
        <p:nvSpPr>
          <p:cNvPr id="3" name="Content Placeholder 2"/>
          <p:cNvSpPr>
            <a:spLocks noGrp="1"/>
          </p:cNvSpPr>
          <p:nvPr>
            <p:ph sz="quarter" idx="1"/>
          </p:nvPr>
        </p:nvSpPr>
        <p:spPr>
          <a:xfrm>
            <a:off x="457200" y="1219200"/>
            <a:ext cx="5638800" cy="5486400"/>
          </a:xfrm>
        </p:spPr>
        <p:txBody>
          <a:bodyPr>
            <a:normAutofit lnSpcReduction="10000"/>
          </a:bodyPr>
          <a:lstStyle/>
          <a:p>
            <a:pPr>
              <a:defRPr/>
            </a:pPr>
            <a:r>
              <a:rPr lang="en-US" sz="2800" dirty="0">
                <a:solidFill>
                  <a:schemeClr val="tx2">
                    <a:lumMod val="50000"/>
                  </a:schemeClr>
                </a:solidFill>
              </a:rPr>
              <a:t>Sodium – Limit to less than 2,300 mg a day (one tsp a day)</a:t>
            </a:r>
            <a:endParaRPr lang="en-US" sz="2200" dirty="0">
              <a:solidFill>
                <a:schemeClr val="tx2">
                  <a:lumMod val="50000"/>
                </a:schemeClr>
              </a:solidFill>
            </a:endParaRPr>
          </a:p>
          <a:p>
            <a:pPr>
              <a:defRPr/>
            </a:pPr>
            <a:r>
              <a:rPr lang="en-US" sz="2800" dirty="0">
                <a:solidFill>
                  <a:schemeClr val="tx2">
                    <a:lumMod val="50000"/>
                  </a:schemeClr>
                </a:solidFill>
              </a:rPr>
              <a:t>Vitamin and mineral supplements not recommended -lack of evidence.</a:t>
            </a:r>
          </a:p>
          <a:p>
            <a:pPr lvl="1">
              <a:defRPr/>
            </a:pPr>
            <a:r>
              <a:rPr lang="en-US" sz="2200" dirty="0">
                <a:solidFill>
                  <a:schemeClr val="tx2">
                    <a:lumMod val="50000"/>
                  </a:schemeClr>
                </a:solidFill>
              </a:rPr>
              <a:t>B12: Consider screening on metformin, provide supplementation if level is low</a:t>
            </a:r>
          </a:p>
          <a:p>
            <a:pPr>
              <a:defRPr/>
            </a:pPr>
            <a:r>
              <a:rPr lang="en-US" sz="2800" dirty="0">
                <a:solidFill>
                  <a:schemeClr val="tx2">
                    <a:lumMod val="50000"/>
                  </a:schemeClr>
                </a:solidFill>
              </a:rPr>
              <a:t>Fat - same as recommended for general population (DGA)</a:t>
            </a:r>
            <a:endParaRPr lang="en-US" sz="2400" dirty="0">
              <a:solidFill>
                <a:schemeClr val="tx2">
                  <a:lumMod val="50000"/>
                </a:schemeClr>
              </a:solidFill>
            </a:endParaRPr>
          </a:p>
          <a:p>
            <a:pPr lvl="1">
              <a:defRPr/>
            </a:pPr>
            <a:r>
              <a:rPr lang="en-US" sz="2400" dirty="0">
                <a:solidFill>
                  <a:schemeClr val="tx2">
                    <a:lumMod val="50000"/>
                  </a:schemeClr>
                </a:solidFill>
              </a:rPr>
              <a:t>HOW: limit red meat, full-fat dairy, butter and coconut oil. </a:t>
            </a:r>
          </a:p>
          <a:p>
            <a:pPr lvl="1">
              <a:defRPr/>
            </a:pPr>
            <a:r>
              <a:rPr lang="en-US" sz="2400" dirty="0">
                <a:solidFill>
                  <a:schemeClr val="tx2">
                    <a:lumMod val="50000"/>
                  </a:schemeClr>
                </a:solidFill>
              </a:rPr>
              <a:t>Mediterranean Diet, outcomes reduced CVD events – basic principles can be applied across patterns.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0060" y="1256288"/>
            <a:ext cx="2913891" cy="1944112"/>
          </a:xfrm>
          <a:prstGeom prst="rect">
            <a:avLst/>
          </a:prstGeom>
        </p:spPr>
      </p:pic>
      <p:sp>
        <p:nvSpPr>
          <p:cNvPr id="6" name="TextBox 5">
            <a:extLst>
              <a:ext uri="{FF2B5EF4-FFF2-40B4-BE49-F238E27FC236}">
                <a16:creationId xmlns:a16="http://schemas.microsoft.com/office/drawing/2014/main" id="{BE042195-D6CA-EDEA-4D2D-46B0A51E6744}"/>
              </a:ext>
            </a:extLst>
          </p:cNvPr>
          <p:cNvSpPr txBox="1"/>
          <p:nvPr/>
        </p:nvSpPr>
        <p:spPr>
          <a:xfrm>
            <a:off x="5761383" y="4678382"/>
            <a:ext cx="3352800" cy="923330"/>
          </a:xfrm>
          <a:prstGeom prst="rect">
            <a:avLst/>
          </a:prstGeom>
          <a:noFill/>
        </p:spPr>
        <p:txBody>
          <a:bodyPr wrap="square">
            <a:spAutoFit/>
          </a:bodyPr>
          <a:lstStyle/>
          <a:p>
            <a:pPr algn="ctr"/>
            <a:r>
              <a:rPr lang="en-US" dirty="0">
                <a:solidFill>
                  <a:srgbClr val="0070C0"/>
                </a:solidFill>
                <a:latin typeface="Helvetica Neue"/>
              </a:rPr>
              <a:t>Th</a:t>
            </a:r>
            <a:r>
              <a:rPr lang="en-US" b="0" i="0" dirty="0">
                <a:solidFill>
                  <a:srgbClr val="0070C0"/>
                </a:solidFill>
                <a:effectLst/>
                <a:latin typeface="Helvetica Neue"/>
              </a:rPr>
              <a:t>e type of fats consumed is more important than total amount of fat </a:t>
            </a:r>
            <a:endParaRPr lang="en-US" dirty="0">
              <a:solidFill>
                <a:srgbClr val="0070C0"/>
              </a:solidFill>
            </a:endParaRPr>
          </a:p>
        </p:txBody>
      </p:sp>
    </p:spTree>
    <p:custDataLst>
      <p:tags r:id="rId1"/>
    </p:custDataLst>
    <p:extLst>
      <p:ext uri="{BB962C8B-B14F-4D97-AF65-F5344CB8AC3E}">
        <p14:creationId xmlns:p14="http://schemas.microsoft.com/office/powerpoint/2010/main" val="3921708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7" name="Rectangle 2"/>
          <p:cNvSpPr>
            <a:spLocks noGrp="1" noChangeArrowheads="1"/>
          </p:cNvSpPr>
          <p:nvPr>
            <p:ph type="title"/>
          </p:nvPr>
        </p:nvSpPr>
        <p:spPr>
          <a:xfrm>
            <a:off x="457200" y="152400"/>
            <a:ext cx="8229600" cy="1143000"/>
          </a:xfrm>
        </p:spPr>
        <p:txBody>
          <a:bodyPr lIns="91440" tIns="45720" rIns="91440" bIns="45720" anchor="b">
            <a:noAutofit/>
          </a:bodyPr>
          <a:lstStyle/>
          <a:p>
            <a:r>
              <a:rPr lang="en-US" sz="3200" dirty="0"/>
              <a:t>Limit Highly Processed Carbs and Added Sugars </a:t>
            </a:r>
            <a:br>
              <a:rPr lang="en-US" sz="3200" dirty="0"/>
            </a:br>
            <a:r>
              <a:rPr lang="en-US" sz="3200" dirty="0"/>
              <a:t>Eat more HIGH Fiber foods:</a:t>
            </a:r>
          </a:p>
        </p:txBody>
      </p:sp>
      <p:sp>
        <p:nvSpPr>
          <p:cNvPr id="1854468" name="Rectangle 3"/>
          <p:cNvSpPr>
            <a:spLocks noGrp="1" noChangeArrowheads="1"/>
          </p:cNvSpPr>
          <p:nvPr>
            <p:ph sz="quarter" idx="1"/>
          </p:nvPr>
        </p:nvSpPr>
        <p:spPr>
          <a:xfrm>
            <a:off x="457200" y="1447800"/>
            <a:ext cx="8229600" cy="4937760"/>
          </a:xfrm>
        </p:spPr>
        <p:txBody>
          <a:bodyPr>
            <a:normAutofit lnSpcReduction="10000"/>
          </a:bodyPr>
          <a:lstStyle/>
          <a:p>
            <a:pPr eaLnBrk="1" hangingPunct="1">
              <a:lnSpc>
                <a:spcPct val="90000"/>
              </a:lnSpc>
              <a:spcBef>
                <a:spcPct val="50000"/>
              </a:spcBef>
              <a:buFontTx/>
              <a:buChar char="o"/>
              <a:defRPr/>
            </a:pPr>
            <a:r>
              <a:rPr lang="en-US" sz="2800" dirty="0"/>
              <a:t>Choose High fiber carbs loaded with vitamins, minerals and phytonutrients </a:t>
            </a:r>
          </a:p>
          <a:p>
            <a:pPr eaLnBrk="1" hangingPunct="1">
              <a:lnSpc>
                <a:spcPct val="90000"/>
              </a:lnSpc>
              <a:spcBef>
                <a:spcPct val="50000"/>
              </a:spcBef>
              <a:buFontTx/>
              <a:buChar char="o"/>
              <a:defRPr/>
            </a:pPr>
            <a:r>
              <a:rPr lang="en-US" sz="2800" dirty="0"/>
              <a:t>“Power Carbs” include:</a:t>
            </a:r>
          </a:p>
          <a:p>
            <a:pPr lvl="1">
              <a:lnSpc>
                <a:spcPct val="90000"/>
              </a:lnSpc>
              <a:spcBef>
                <a:spcPct val="50000"/>
              </a:spcBef>
              <a:buFontTx/>
              <a:buChar char="o"/>
              <a:defRPr/>
            </a:pPr>
            <a:r>
              <a:rPr lang="en-US" sz="2800" dirty="0"/>
              <a:t>Beans/Lentils</a:t>
            </a:r>
          </a:p>
          <a:p>
            <a:pPr lvl="1">
              <a:lnSpc>
                <a:spcPct val="90000"/>
              </a:lnSpc>
              <a:spcBef>
                <a:spcPct val="50000"/>
              </a:spcBef>
              <a:buFontTx/>
              <a:buChar char="o"/>
              <a:defRPr/>
            </a:pPr>
            <a:r>
              <a:rPr lang="en-US" sz="2800" dirty="0"/>
              <a:t>Veggies</a:t>
            </a:r>
          </a:p>
          <a:p>
            <a:pPr lvl="1">
              <a:lnSpc>
                <a:spcPct val="90000"/>
              </a:lnSpc>
              <a:spcBef>
                <a:spcPct val="50000"/>
              </a:spcBef>
              <a:buFontTx/>
              <a:buChar char="o"/>
              <a:defRPr/>
            </a:pPr>
            <a:r>
              <a:rPr lang="en-US" sz="2800" dirty="0"/>
              <a:t>Whole Fruits</a:t>
            </a:r>
          </a:p>
          <a:p>
            <a:pPr lvl="1">
              <a:lnSpc>
                <a:spcPct val="90000"/>
              </a:lnSpc>
              <a:spcBef>
                <a:spcPct val="50000"/>
              </a:spcBef>
              <a:buFontTx/>
              <a:buChar char="o"/>
              <a:defRPr/>
            </a:pPr>
            <a:r>
              <a:rPr lang="en-US" sz="2800" dirty="0"/>
              <a:t>Low-fat, low sugar milk/yogurt</a:t>
            </a:r>
          </a:p>
          <a:p>
            <a:pPr lvl="1">
              <a:lnSpc>
                <a:spcPct val="90000"/>
              </a:lnSpc>
              <a:spcBef>
                <a:spcPct val="50000"/>
              </a:spcBef>
              <a:buFontTx/>
              <a:buChar char="o"/>
              <a:defRPr/>
            </a:pPr>
            <a:r>
              <a:rPr lang="en-US" sz="2800" dirty="0"/>
              <a:t>Whole Grain foods</a:t>
            </a:r>
          </a:p>
          <a:p>
            <a:pPr lvl="2">
              <a:lnSpc>
                <a:spcPct val="90000"/>
              </a:lnSpc>
              <a:spcBef>
                <a:spcPct val="50000"/>
              </a:spcBef>
              <a:buFontTx/>
              <a:buChar char="o"/>
              <a:defRPr/>
            </a:pPr>
            <a:r>
              <a:rPr lang="en-US" sz="2400" dirty="0"/>
              <a:t>as culturally appropriate</a:t>
            </a:r>
          </a:p>
        </p:txBody>
      </p:sp>
      <p:pic>
        <p:nvPicPr>
          <p:cNvPr id="4098" name="Picture 2" descr="How Do Processed Foods Fit Into Healthy Dietary Patterns?">
            <a:extLst>
              <a:ext uri="{FF2B5EF4-FFF2-40B4-BE49-F238E27FC236}">
                <a16:creationId xmlns:a16="http://schemas.microsoft.com/office/drawing/2014/main" id="{F90018D9-B304-9D10-0F47-ECF1B1CAAB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34831" y="2133600"/>
            <a:ext cx="4802242" cy="238528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6140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ormel Chili No Beans, 19 Ounce -- 12 per case">
            <a:extLst>
              <a:ext uri="{FF2B5EF4-FFF2-40B4-BE49-F238E27FC236}">
                <a16:creationId xmlns:a16="http://schemas.microsoft.com/office/drawing/2014/main" id="{5BF38AAF-1270-A938-2E15-20F8876995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571" t="760" r="28571" b="-1"/>
          <a:stretch/>
        </p:blipFill>
        <p:spPr bwMode="auto">
          <a:xfrm>
            <a:off x="6400800" y="1506675"/>
            <a:ext cx="2286000" cy="51989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49D968A-F4BA-463F-8DF8-5075307D8A11}"/>
              </a:ext>
            </a:extLst>
          </p:cNvPr>
          <p:cNvSpPr>
            <a:spLocks noGrp="1"/>
          </p:cNvSpPr>
          <p:nvPr>
            <p:ph type="title"/>
          </p:nvPr>
        </p:nvSpPr>
        <p:spPr/>
        <p:txBody>
          <a:bodyPr/>
          <a:lstStyle/>
          <a:p>
            <a:r>
              <a:rPr lang="en-US" dirty="0"/>
              <a:t>Fiber – the New “F” Word</a:t>
            </a:r>
          </a:p>
        </p:txBody>
      </p:sp>
      <p:sp>
        <p:nvSpPr>
          <p:cNvPr id="3" name="Content Placeholder 2">
            <a:extLst>
              <a:ext uri="{FF2B5EF4-FFF2-40B4-BE49-F238E27FC236}">
                <a16:creationId xmlns:a16="http://schemas.microsoft.com/office/drawing/2014/main" id="{B3D77320-8A40-42CB-878C-84D68DAE77AE}"/>
              </a:ext>
            </a:extLst>
          </p:cNvPr>
          <p:cNvSpPr>
            <a:spLocks noGrp="1"/>
          </p:cNvSpPr>
          <p:nvPr>
            <p:ph sz="quarter" idx="1"/>
          </p:nvPr>
        </p:nvSpPr>
        <p:spPr>
          <a:xfrm>
            <a:off x="457200" y="1219200"/>
            <a:ext cx="5562600" cy="5638800"/>
          </a:xfrm>
        </p:spPr>
        <p:txBody>
          <a:bodyPr>
            <a:normAutofit fontScale="92500"/>
          </a:bodyPr>
          <a:lstStyle/>
          <a:p>
            <a:pPr>
              <a:lnSpc>
                <a:spcPct val="110000"/>
              </a:lnSpc>
            </a:pPr>
            <a:r>
              <a:rPr lang="en-US" dirty="0"/>
              <a:t>Goal: minimum</a:t>
            </a:r>
          </a:p>
          <a:p>
            <a:pPr lvl="1">
              <a:lnSpc>
                <a:spcPct val="110000"/>
              </a:lnSpc>
            </a:pPr>
            <a:r>
              <a:rPr lang="en-US" dirty="0"/>
              <a:t>14 </a:t>
            </a:r>
            <a:r>
              <a:rPr lang="en-US" dirty="0" err="1"/>
              <a:t>gms</a:t>
            </a:r>
            <a:r>
              <a:rPr lang="en-US" dirty="0"/>
              <a:t> / 1000 calories, ~ 30 </a:t>
            </a:r>
            <a:r>
              <a:rPr lang="en-US" dirty="0" err="1"/>
              <a:t>gms</a:t>
            </a:r>
            <a:r>
              <a:rPr lang="en-US" dirty="0"/>
              <a:t> a day</a:t>
            </a:r>
          </a:p>
          <a:p>
            <a:pPr>
              <a:lnSpc>
                <a:spcPct val="110000"/>
              </a:lnSpc>
            </a:pPr>
            <a:r>
              <a:rPr lang="en-US" dirty="0"/>
              <a:t>How?</a:t>
            </a:r>
          </a:p>
          <a:p>
            <a:pPr lvl="1">
              <a:lnSpc>
                <a:spcPct val="110000"/>
              </a:lnSpc>
            </a:pPr>
            <a:r>
              <a:rPr lang="en-US" dirty="0"/>
              <a:t>Avoid highly processed foods</a:t>
            </a:r>
          </a:p>
          <a:p>
            <a:pPr lvl="1">
              <a:lnSpc>
                <a:spcPct val="110000"/>
              </a:lnSpc>
            </a:pPr>
            <a:r>
              <a:rPr lang="en-US" dirty="0"/>
              <a:t>Choose &gt; 3 gm fiber per serving</a:t>
            </a:r>
          </a:p>
          <a:p>
            <a:pPr lvl="1">
              <a:lnSpc>
                <a:spcPct val="110000"/>
              </a:lnSpc>
            </a:pPr>
            <a:r>
              <a:rPr lang="en-US" dirty="0"/>
              <a:t>Foods: Whole intact grains, legumes, fruits, veggies, nuts/seeds, avocados</a:t>
            </a:r>
          </a:p>
          <a:p>
            <a:pPr>
              <a:lnSpc>
                <a:spcPct val="110000"/>
              </a:lnSpc>
            </a:pPr>
            <a:r>
              <a:rPr lang="en-US" dirty="0"/>
              <a:t>Why?</a:t>
            </a:r>
          </a:p>
          <a:p>
            <a:pPr lvl="1">
              <a:lnSpc>
                <a:spcPct val="110000"/>
              </a:lnSpc>
            </a:pPr>
            <a:r>
              <a:rPr lang="en-US" dirty="0"/>
              <a:t>Lower all cause mortality and reduced risk of type 2 diabetes</a:t>
            </a:r>
          </a:p>
          <a:p>
            <a:pPr lvl="1">
              <a:lnSpc>
                <a:spcPct val="110000"/>
              </a:lnSpc>
            </a:pPr>
            <a:r>
              <a:rPr lang="en-US" dirty="0"/>
              <a:t>Increased microbiome diversity</a:t>
            </a:r>
          </a:p>
        </p:txBody>
      </p:sp>
      <p:cxnSp>
        <p:nvCxnSpPr>
          <p:cNvPr id="6" name="Straight Arrow Connector 5">
            <a:extLst>
              <a:ext uri="{FF2B5EF4-FFF2-40B4-BE49-F238E27FC236}">
                <a16:creationId xmlns:a16="http://schemas.microsoft.com/office/drawing/2014/main" id="{75003229-6B22-FF33-6027-415184E3522C}"/>
              </a:ext>
            </a:extLst>
          </p:cNvPr>
          <p:cNvCxnSpPr>
            <a:cxnSpLocks/>
          </p:cNvCxnSpPr>
          <p:nvPr/>
        </p:nvCxnSpPr>
        <p:spPr>
          <a:xfrm>
            <a:off x="5715000" y="4953000"/>
            <a:ext cx="685800"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65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p:txBody>
          <a:bodyPr>
            <a:normAutofit/>
          </a:bodyPr>
          <a:lstStyle/>
          <a:p>
            <a:pPr eaLnBrk="1" hangingPunct="1"/>
            <a:r>
              <a:rPr lang="en-US" sz="4000" dirty="0"/>
              <a:t>Healthy Eating Patterns/Approaches</a:t>
            </a:r>
          </a:p>
        </p:txBody>
      </p:sp>
      <p:sp>
        <p:nvSpPr>
          <p:cNvPr id="378883" name="Rectangle 3"/>
          <p:cNvSpPr>
            <a:spLocks noGrp="1" noChangeArrowheads="1"/>
          </p:cNvSpPr>
          <p:nvPr>
            <p:ph type="body" sz="half" idx="4294967295"/>
          </p:nvPr>
        </p:nvSpPr>
        <p:spPr>
          <a:xfrm>
            <a:off x="457200" y="1201247"/>
            <a:ext cx="4343400" cy="4497387"/>
          </a:xfrm>
        </p:spPr>
        <p:txBody>
          <a:bodyPr>
            <a:normAutofit/>
          </a:bodyPr>
          <a:lstStyle/>
          <a:p>
            <a:pPr marL="0" indent="0">
              <a:buNone/>
            </a:pPr>
            <a:r>
              <a:rPr lang="en-US" b="1" dirty="0"/>
              <a:t>Eating Patterns: </a:t>
            </a:r>
          </a:p>
          <a:p>
            <a:pPr marL="0" indent="0">
              <a:buNone/>
            </a:pPr>
            <a:r>
              <a:rPr lang="en-US" b="1" dirty="0"/>
              <a:t>Total Foods Consumed</a:t>
            </a:r>
          </a:p>
          <a:p>
            <a:pPr eaLnBrk="1" hangingPunct="1"/>
            <a:r>
              <a:rPr lang="en-US" sz="3000" dirty="0"/>
              <a:t>Mediterranean Diet</a:t>
            </a:r>
          </a:p>
          <a:p>
            <a:pPr eaLnBrk="1" hangingPunct="1"/>
            <a:r>
              <a:rPr lang="en-US" sz="3000" dirty="0"/>
              <a:t>Plant based eating</a:t>
            </a:r>
          </a:p>
          <a:p>
            <a:pPr eaLnBrk="1" hangingPunct="1"/>
            <a:r>
              <a:rPr lang="en-US" sz="3000" dirty="0"/>
              <a:t>DASH (Dietary Approaches to Stop Hypertension)</a:t>
            </a:r>
          </a:p>
          <a:p>
            <a:pPr eaLnBrk="1" hangingPunct="1"/>
            <a:r>
              <a:rPr lang="en-US" sz="3000" dirty="0"/>
              <a:t>Low Carbohydrate</a:t>
            </a:r>
          </a:p>
        </p:txBody>
      </p:sp>
      <p:pic>
        <p:nvPicPr>
          <p:cNvPr id="2052" name="Picture 4" descr="What is the Diabetes Plate Method?">
            <a:extLst>
              <a:ext uri="{FF2B5EF4-FFF2-40B4-BE49-F238E27FC236}">
                <a16:creationId xmlns:a16="http://schemas.microsoft.com/office/drawing/2014/main" id="{8A769754-089C-BF4E-D354-5B5D1D9A98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6183" y="4567537"/>
            <a:ext cx="1931604" cy="134139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9275265-2608-F613-C80F-58F99217BB33}"/>
              </a:ext>
            </a:extLst>
          </p:cNvPr>
          <p:cNvSpPr txBox="1">
            <a:spLocks noChangeArrowheads="1"/>
          </p:cNvSpPr>
          <p:nvPr/>
        </p:nvSpPr>
        <p:spPr>
          <a:xfrm>
            <a:off x="4565375" y="3962400"/>
            <a:ext cx="4343400" cy="2570162"/>
          </a:xfrm>
          <a:prstGeom prst="rect">
            <a:avLst/>
          </a:prstGeom>
        </p:spPr>
        <p:txBody>
          <a:bodyPr vert="horz">
            <a:normAutofit/>
          </a:bodyPr>
          <a:lst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fontAlgn="auto">
              <a:spcAft>
                <a:spcPts val="0"/>
              </a:spcAft>
              <a:buFont typeface="Wingdings 3"/>
              <a:buNone/>
            </a:pPr>
            <a:endParaRPr lang="en-US" dirty="0"/>
          </a:p>
          <a:p>
            <a:pPr fontAlgn="auto">
              <a:spcAft>
                <a:spcPts val="0"/>
              </a:spcAft>
            </a:pPr>
            <a:endParaRPr lang="en-US" sz="2800" dirty="0"/>
          </a:p>
        </p:txBody>
      </p:sp>
      <p:sp>
        <p:nvSpPr>
          <p:cNvPr id="5" name="Rectangle 3">
            <a:extLst>
              <a:ext uri="{FF2B5EF4-FFF2-40B4-BE49-F238E27FC236}">
                <a16:creationId xmlns:a16="http://schemas.microsoft.com/office/drawing/2014/main" id="{9FFB0B14-75B1-11CF-D656-DF4551573D21}"/>
              </a:ext>
            </a:extLst>
          </p:cNvPr>
          <p:cNvSpPr txBox="1">
            <a:spLocks noChangeArrowheads="1"/>
          </p:cNvSpPr>
          <p:nvPr/>
        </p:nvSpPr>
        <p:spPr>
          <a:xfrm>
            <a:off x="4613416" y="1201247"/>
            <a:ext cx="4073383" cy="4059719"/>
          </a:xfrm>
          <a:prstGeom prst="rect">
            <a:avLst/>
          </a:prstGeom>
        </p:spPr>
        <p:txBody>
          <a:bodyPr vert="horz">
            <a:noAutofit/>
          </a:bodyPr>
          <a:lst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fontAlgn="auto">
              <a:spcAft>
                <a:spcPts val="0"/>
              </a:spcAft>
              <a:buNone/>
            </a:pPr>
            <a:r>
              <a:rPr lang="en-US" b="1" dirty="0"/>
              <a:t>Eating Approach: </a:t>
            </a:r>
          </a:p>
          <a:p>
            <a:pPr marL="0" indent="0" fontAlgn="auto">
              <a:spcAft>
                <a:spcPts val="0"/>
              </a:spcAft>
              <a:buNone/>
            </a:pPr>
            <a:r>
              <a:rPr lang="en-US" b="1" dirty="0"/>
              <a:t>Tools for developing an eating pattern. </a:t>
            </a:r>
          </a:p>
          <a:p>
            <a:pPr fontAlgn="auto">
              <a:spcAft>
                <a:spcPts val="0"/>
              </a:spcAft>
            </a:pPr>
            <a:r>
              <a:rPr lang="en-US" sz="2800" dirty="0"/>
              <a:t>Diabetes Plate Method</a:t>
            </a:r>
          </a:p>
          <a:p>
            <a:pPr fontAlgn="auto">
              <a:spcAft>
                <a:spcPts val="0"/>
              </a:spcAft>
            </a:pPr>
            <a:r>
              <a:rPr lang="en-US" sz="2800" dirty="0"/>
              <a:t>Carbohydrate Counting</a:t>
            </a:r>
          </a:p>
          <a:p>
            <a:pPr fontAlgn="auto">
              <a:spcAft>
                <a:spcPts val="0"/>
              </a:spcAft>
            </a:pPr>
            <a:r>
              <a:rPr lang="en-US" sz="2800" dirty="0"/>
              <a:t>Individualized behavioral approaches</a:t>
            </a:r>
          </a:p>
          <a:p>
            <a:pPr fontAlgn="auto">
              <a:spcAft>
                <a:spcPts val="0"/>
              </a:spcAft>
            </a:pPr>
            <a:endParaRPr lang="en-US" dirty="0"/>
          </a:p>
        </p:txBody>
      </p:sp>
      <p:pic>
        <p:nvPicPr>
          <p:cNvPr id="2" name="Picture 1">
            <a:extLst>
              <a:ext uri="{FF2B5EF4-FFF2-40B4-BE49-F238E27FC236}">
                <a16:creationId xmlns:a16="http://schemas.microsoft.com/office/drawing/2014/main" id="{72939945-6E66-478D-66E8-E859A28A2590}"/>
              </a:ext>
            </a:extLst>
          </p:cNvPr>
          <p:cNvPicPr>
            <a:picLocks noChangeAspect="1"/>
          </p:cNvPicPr>
          <p:nvPr/>
        </p:nvPicPr>
        <p:blipFill>
          <a:blip r:embed="rId5"/>
          <a:stretch>
            <a:fillRect/>
          </a:stretch>
        </p:blipFill>
        <p:spPr>
          <a:xfrm>
            <a:off x="4729367" y="6119222"/>
            <a:ext cx="4149591" cy="674451"/>
          </a:xfrm>
          <a:prstGeom prst="rect">
            <a:avLst/>
          </a:prstGeom>
        </p:spPr>
      </p:pic>
    </p:spTree>
    <p:custDataLst>
      <p:tags r:id="rId1"/>
    </p:custDataLst>
    <p:extLst>
      <p:ext uri="{BB962C8B-B14F-4D97-AF65-F5344CB8AC3E}">
        <p14:creationId xmlns:p14="http://schemas.microsoft.com/office/powerpoint/2010/main" val="3941760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52400"/>
            <a:ext cx="8226425" cy="990600"/>
          </a:xfrm>
        </p:spPr>
        <p:txBody>
          <a:bodyPr anchor="b">
            <a:noAutofit/>
          </a:bodyPr>
          <a:lstStyle/>
          <a:p>
            <a:r>
              <a:rPr lang="en-US" sz="3200" dirty="0"/>
              <a:t>Eating Patterns: Key Nutrition Principles</a:t>
            </a:r>
          </a:p>
        </p:txBody>
      </p:sp>
      <p:sp>
        <p:nvSpPr>
          <p:cNvPr id="3" name="Content Placeholder 2"/>
          <p:cNvSpPr>
            <a:spLocks noGrp="1"/>
          </p:cNvSpPr>
          <p:nvPr>
            <p:ph type="body" sz="half" idx="1"/>
          </p:nvPr>
        </p:nvSpPr>
        <p:spPr>
          <a:xfrm>
            <a:off x="455612" y="1143000"/>
            <a:ext cx="4593466" cy="5715000"/>
          </a:xfrm>
        </p:spPr>
        <p:txBody>
          <a:bodyPr>
            <a:normAutofit lnSpcReduction="10000"/>
          </a:bodyPr>
          <a:lstStyle/>
          <a:p>
            <a:pPr marL="0" indent="0">
              <a:lnSpc>
                <a:spcPct val="110000"/>
              </a:lnSpc>
              <a:buNone/>
            </a:pPr>
            <a:r>
              <a:rPr lang="en-US" sz="2400" dirty="0">
                <a:ea typeface="Calibri" panose="020F0502020204030204" pitchFamily="34" charset="0"/>
                <a:cs typeface="Calibri" panose="020F0502020204030204" pitchFamily="34" charset="0"/>
              </a:rPr>
              <a:t>Until there is more evidence:</a:t>
            </a:r>
          </a:p>
          <a:p>
            <a:pPr>
              <a:lnSpc>
                <a:spcPct val="110000"/>
              </a:lnSpc>
            </a:pPr>
            <a:r>
              <a:rPr lang="en-US" sz="2400" dirty="0">
                <a:ea typeface="Calibri" panose="020F0502020204030204" pitchFamily="34" charset="0"/>
                <a:cs typeface="Calibri" panose="020F0502020204030204" pitchFamily="34" charset="0"/>
              </a:rPr>
              <a:t>Emphasize non-starchy vegetables in a rainbow of colors</a:t>
            </a:r>
          </a:p>
          <a:p>
            <a:pPr>
              <a:lnSpc>
                <a:spcPct val="110000"/>
              </a:lnSpc>
            </a:pPr>
            <a:r>
              <a:rPr lang="en-US" sz="2400" dirty="0">
                <a:ea typeface="Calibri" panose="020F0502020204030204" pitchFamily="34" charset="0"/>
                <a:cs typeface="Calibri" panose="020F0502020204030204" pitchFamily="34" charset="0"/>
              </a:rPr>
              <a:t>“Power carbs”: fruit, legumes, whole grains, nuts and seeds, lean proteins, low-fat dairy</a:t>
            </a:r>
          </a:p>
          <a:p>
            <a:pPr>
              <a:lnSpc>
                <a:spcPct val="110000"/>
              </a:lnSpc>
            </a:pPr>
            <a:r>
              <a:rPr lang="en-US" sz="2400" dirty="0">
                <a:ea typeface="Calibri" panose="020F0502020204030204" pitchFamily="34" charset="0"/>
                <a:cs typeface="Calibri" panose="020F0502020204030204" pitchFamily="34" charset="0"/>
              </a:rPr>
              <a:t>Minimize red meat, added sugars, sugary beverages, refined grains and ultra-processed foods</a:t>
            </a:r>
          </a:p>
          <a:p>
            <a:pPr>
              <a:lnSpc>
                <a:spcPct val="110000"/>
              </a:lnSpc>
            </a:pPr>
            <a:r>
              <a:rPr lang="en-US" sz="2400" dirty="0">
                <a:ea typeface="Calibri" panose="020F0502020204030204" pitchFamily="34" charset="0"/>
                <a:cs typeface="Calibri" panose="020F0502020204030204" pitchFamily="34" charset="0"/>
              </a:rPr>
              <a:t>Any approach should consider: </a:t>
            </a:r>
          </a:p>
          <a:p>
            <a:pPr lvl="1">
              <a:lnSpc>
                <a:spcPct val="110000"/>
              </a:lnSpc>
            </a:pPr>
            <a:r>
              <a:rPr lang="en-US" sz="1800" dirty="0">
                <a:solidFill>
                  <a:srgbClr val="FF0000"/>
                </a:solidFill>
                <a:ea typeface="Calibri" panose="020F0502020204030204" pitchFamily="34" charset="0"/>
                <a:cs typeface="Calibri" panose="020F0502020204030204" pitchFamily="34" charset="0"/>
              </a:rPr>
              <a:t>Individualize based on “health status, personal and cultural preferences, ability to sustain recommendations and ultimately food access and nutrition security”</a:t>
            </a:r>
          </a:p>
        </p:txBody>
      </p:sp>
      <p:pic>
        <p:nvPicPr>
          <p:cNvPr id="4" name="Picture 3">
            <a:extLst>
              <a:ext uri="{FF2B5EF4-FFF2-40B4-BE49-F238E27FC236}">
                <a16:creationId xmlns:a16="http://schemas.microsoft.com/office/drawing/2014/main" id="{48E32B23-37AB-4B38-B788-A91901245D2E}"/>
              </a:ext>
            </a:extLst>
          </p:cNvPr>
          <p:cNvPicPr>
            <a:picLocks noChangeAspect="1"/>
          </p:cNvPicPr>
          <p:nvPr/>
        </p:nvPicPr>
        <p:blipFill rotWithShape="1">
          <a:blip r:embed="rId3"/>
          <a:srcRect t="808" r="5" b="17937"/>
          <a:stretch/>
        </p:blipFill>
        <p:spPr>
          <a:xfrm>
            <a:off x="5049078" y="1371600"/>
            <a:ext cx="4037013" cy="2173287"/>
          </a:xfrm>
          <a:prstGeom prst="rect">
            <a:avLst/>
          </a:prstGeom>
          <a:noFill/>
        </p:spPr>
      </p:pic>
    </p:spTree>
    <p:extLst>
      <p:ext uri="{BB962C8B-B14F-4D97-AF65-F5344CB8AC3E}">
        <p14:creationId xmlns:p14="http://schemas.microsoft.com/office/powerpoint/2010/main" val="342326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F3028-2D1B-46A4-8668-6FAE7D01CF87}"/>
              </a:ext>
            </a:extLst>
          </p:cNvPr>
          <p:cNvSpPr>
            <a:spLocks noGrp="1"/>
          </p:cNvSpPr>
          <p:nvPr>
            <p:ph type="title"/>
          </p:nvPr>
        </p:nvSpPr>
        <p:spPr/>
        <p:txBody>
          <a:bodyPr/>
          <a:lstStyle/>
          <a:p>
            <a:r>
              <a:rPr lang="en-US" dirty="0"/>
              <a:t>Poll Question 1</a:t>
            </a:r>
          </a:p>
        </p:txBody>
      </p:sp>
      <p:sp>
        <p:nvSpPr>
          <p:cNvPr id="3" name="Content Placeholder 2">
            <a:extLst>
              <a:ext uri="{FF2B5EF4-FFF2-40B4-BE49-F238E27FC236}">
                <a16:creationId xmlns:a16="http://schemas.microsoft.com/office/drawing/2014/main" id="{F92C40D9-FB53-4B45-BC36-8BD667A39B05}"/>
              </a:ext>
            </a:extLst>
          </p:cNvPr>
          <p:cNvSpPr>
            <a:spLocks noGrp="1"/>
          </p:cNvSpPr>
          <p:nvPr>
            <p:ph sz="quarter" idx="1"/>
          </p:nvPr>
        </p:nvSpPr>
        <p:spPr/>
        <p:txBody>
          <a:bodyPr>
            <a:normAutofit fontScale="92500" lnSpcReduction="20000"/>
          </a:bodyPr>
          <a:lstStyle/>
          <a:p>
            <a:pPr marL="0" indent="0">
              <a:buNone/>
            </a:pPr>
            <a:r>
              <a:rPr lang="en-US" dirty="0"/>
              <a:t>AR has type 2 diabetes, is on metformin 1000mg BID, has a BMI of 29.3, and GFR of 62. Most recent A1C 8.3%. AR wants to lose weight and tells you they are on a low-carb diet. What is the best response?</a:t>
            </a:r>
          </a:p>
          <a:p>
            <a:pPr marL="0" indent="0">
              <a:buNone/>
            </a:pPr>
            <a:endParaRPr lang="en-US" dirty="0"/>
          </a:p>
          <a:p>
            <a:r>
              <a:rPr lang="en-US" dirty="0"/>
              <a:t>A. That approach can harm kidneys</a:t>
            </a:r>
          </a:p>
          <a:p>
            <a:r>
              <a:rPr lang="en-US" dirty="0"/>
              <a:t>B.  How is it working for you?</a:t>
            </a:r>
          </a:p>
          <a:p>
            <a:r>
              <a:rPr lang="en-US" dirty="0"/>
              <a:t>C.  We recommend 50% of your intake comes from carbs.</a:t>
            </a:r>
          </a:p>
          <a:p>
            <a:r>
              <a:rPr lang="en-US" dirty="0"/>
              <a:t>D.  This meal plan approach is not recommended</a:t>
            </a:r>
          </a:p>
        </p:txBody>
      </p:sp>
      <p:sp>
        <p:nvSpPr>
          <p:cNvPr id="4" name="Oval 3">
            <a:extLst>
              <a:ext uri="{FF2B5EF4-FFF2-40B4-BE49-F238E27FC236}">
                <a16:creationId xmlns:a16="http://schemas.microsoft.com/office/drawing/2014/main" id="{6956FC41-1CA9-43F3-8DD0-CDE06D0341C8}"/>
              </a:ext>
            </a:extLst>
          </p:cNvPr>
          <p:cNvSpPr/>
          <p:nvPr/>
        </p:nvSpPr>
        <p:spPr>
          <a:xfrm>
            <a:off x="665922" y="3810000"/>
            <a:ext cx="6553200" cy="684308"/>
          </a:xfrm>
          <a:prstGeom prst="ellipse">
            <a:avLst/>
          </a:prstGeom>
          <a:noFill/>
          <a:ln w="28575">
            <a:solidFill>
              <a:srgbClr val="7030A0"/>
            </a:solid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Tree>
    <p:extLst>
      <p:ext uri="{BB962C8B-B14F-4D97-AF65-F5344CB8AC3E}">
        <p14:creationId xmlns:p14="http://schemas.microsoft.com/office/powerpoint/2010/main" val="317169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2DE21-1B65-424C-9222-9518B2E4EC94}"/>
              </a:ext>
            </a:extLst>
          </p:cNvPr>
          <p:cNvSpPr>
            <a:spLocks noGrp="1"/>
          </p:cNvSpPr>
          <p:nvPr>
            <p:ph type="title"/>
          </p:nvPr>
        </p:nvSpPr>
        <p:spPr>
          <a:xfrm>
            <a:off x="420485" y="120651"/>
            <a:ext cx="8226425" cy="946150"/>
          </a:xfrm>
        </p:spPr>
        <p:txBody>
          <a:bodyPr anchor="b">
            <a:normAutofit/>
          </a:bodyPr>
          <a:lstStyle/>
          <a:p>
            <a:r>
              <a:rPr lang="en-US" dirty="0"/>
              <a:t>Carbs and Lowering Glucose</a:t>
            </a:r>
          </a:p>
        </p:txBody>
      </p:sp>
      <p:sp>
        <p:nvSpPr>
          <p:cNvPr id="3" name="Content Placeholder 2">
            <a:extLst>
              <a:ext uri="{FF2B5EF4-FFF2-40B4-BE49-F238E27FC236}">
                <a16:creationId xmlns:a16="http://schemas.microsoft.com/office/drawing/2014/main" id="{59BDADC5-0D3E-45B2-913F-31C8F8F4A017}"/>
              </a:ext>
            </a:extLst>
          </p:cNvPr>
          <p:cNvSpPr>
            <a:spLocks noGrp="1"/>
          </p:cNvSpPr>
          <p:nvPr>
            <p:ph type="body" sz="half" idx="1"/>
          </p:nvPr>
        </p:nvSpPr>
        <p:spPr>
          <a:xfrm>
            <a:off x="150247" y="1227885"/>
            <a:ext cx="4728613" cy="5152062"/>
          </a:xfrm>
        </p:spPr>
        <p:txBody>
          <a:bodyPr>
            <a:noAutofit/>
          </a:bodyPr>
          <a:lstStyle/>
          <a:p>
            <a:pPr>
              <a:lnSpc>
                <a:spcPct val="120000"/>
              </a:lnSpc>
            </a:pPr>
            <a:r>
              <a:rPr lang="en-US" sz="2200" dirty="0"/>
              <a:t>Reducing carb intake has significant evidence for improved glycemia</a:t>
            </a:r>
          </a:p>
          <a:p>
            <a:pPr>
              <a:lnSpc>
                <a:spcPct val="120000"/>
              </a:lnSpc>
            </a:pPr>
            <a:r>
              <a:rPr lang="en-US" sz="2400" b="1" dirty="0"/>
              <a:t>Low Carb Definitions</a:t>
            </a:r>
          </a:p>
          <a:p>
            <a:pPr lvl="2">
              <a:lnSpc>
                <a:spcPct val="120000"/>
              </a:lnSpc>
            </a:pPr>
            <a:r>
              <a:rPr lang="en-US" sz="2400" dirty="0"/>
              <a:t>Very Low = &lt; 26% of kcals</a:t>
            </a:r>
          </a:p>
          <a:p>
            <a:pPr lvl="2">
              <a:lnSpc>
                <a:spcPct val="120000"/>
              </a:lnSpc>
            </a:pPr>
            <a:r>
              <a:rPr lang="en-US" sz="2400" dirty="0"/>
              <a:t>Ketogenic: 20-50 gm carb, also high fat. </a:t>
            </a:r>
          </a:p>
          <a:p>
            <a:pPr lvl="2">
              <a:lnSpc>
                <a:spcPct val="120000"/>
              </a:lnSpc>
            </a:pPr>
            <a:r>
              <a:rPr lang="en-US" sz="2400" dirty="0"/>
              <a:t>Most people consume </a:t>
            </a:r>
            <a:br>
              <a:rPr lang="en-US" sz="2400" dirty="0"/>
            </a:br>
            <a:r>
              <a:rPr lang="en-US" sz="2400" dirty="0"/>
              <a:t>44-46% of Cals from carb</a:t>
            </a:r>
          </a:p>
          <a:p>
            <a:pPr>
              <a:lnSpc>
                <a:spcPct val="120000"/>
              </a:lnSpc>
            </a:pPr>
            <a:r>
              <a:rPr lang="en-US" sz="2400" b="1" dirty="0"/>
              <a:t>HOW:</a:t>
            </a:r>
            <a:r>
              <a:rPr lang="en-US" sz="2400" dirty="0"/>
              <a:t> </a:t>
            </a:r>
            <a:r>
              <a:rPr lang="en-US" sz="2200" dirty="0"/>
              <a:t>Focus on key nutrition principles, food quality, and choose minimally processed foods and high fiber foods. </a:t>
            </a:r>
          </a:p>
        </p:txBody>
      </p:sp>
      <p:pic>
        <p:nvPicPr>
          <p:cNvPr id="4" name="Picture 3">
            <a:extLst>
              <a:ext uri="{FF2B5EF4-FFF2-40B4-BE49-F238E27FC236}">
                <a16:creationId xmlns:a16="http://schemas.microsoft.com/office/drawing/2014/main" id="{00BA0A44-A64D-403F-B046-8B81CD851759}"/>
              </a:ext>
            </a:extLst>
          </p:cNvPr>
          <p:cNvPicPr>
            <a:picLocks noChangeAspect="1"/>
          </p:cNvPicPr>
          <p:nvPr/>
        </p:nvPicPr>
        <p:blipFill>
          <a:blip r:embed="rId3"/>
          <a:stretch>
            <a:fillRect/>
          </a:stretch>
        </p:blipFill>
        <p:spPr>
          <a:xfrm>
            <a:off x="4760711" y="1427711"/>
            <a:ext cx="4035902" cy="2170364"/>
          </a:xfrm>
          <a:prstGeom prst="rect">
            <a:avLst/>
          </a:prstGeom>
        </p:spPr>
      </p:pic>
      <p:sp>
        <p:nvSpPr>
          <p:cNvPr id="6" name="TextBox 5">
            <a:extLst>
              <a:ext uri="{FF2B5EF4-FFF2-40B4-BE49-F238E27FC236}">
                <a16:creationId xmlns:a16="http://schemas.microsoft.com/office/drawing/2014/main" id="{77E4B44D-5DEE-8AC6-509A-ADA3B56EF2ED}"/>
              </a:ext>
            </a:extLst>
          </p:cNvPr>
          <p:cNvSpPr txBox="1"/>
          <p:nvPr/>
        </p:nvSpPr>
        <p:spPr>
          <a:xfrm>
            <a:off x="4729367" y="3732253"/>
            <a:ext cx="4260170" cy="2308324"/>
          </a:xfrm>
          <a:prstGeom prst="rect">
            <a:avLst/>
          </a:prstGeom>
          <a:noFill/>
        </p:spPr>
        <p:txBody>
          <a:bodyPr wrap="square">
            <a:spAutoFit/>
          </a:bodyPr>
          <a:lstStyle/>
          <a:p>
            <a:r>
              <a:rPr lang="en-US" dirty="0">
                <a:solidFill>
                  <a:srgbClr val="383636"/>
                </a:solidFill>
                <a:latin typeface="Calibri" panose="020F0502020204030204" pitchFamily="34" charset="0"/>
                <a:cs typeface="Calibri" panose="020F0502020204030204" pitchFamily="34" charset="0"/>
              </a:rPr>
              <a:t>S</a:t>
            </a:r>
            <a:r>
              <a:rPr lang="en-US" b="0" i="0" dirty="0">
                <a:solidFill>
                  <a:srgbClr val="383636"/>
                </a:solidFill>
                <a:effectLst/>
                <a:latin typeface="Calibri" panose="020F0502020204030204" pitchFamily="34" charset="0"/>
                <a:cs typeface="Calibri" panose="020F0502020204030204" pitchFamily="34" charset="0"/>
              </a:rPr>
              <a:t>ystematic reviews and RCT found:</a:t>
            </a:r>
          </a:p>
          <a:p>
            <a:pPr marL="285750" indent="-285750">
              <a:buFontTx/>
              <a:buChar char="-"/>
            </a:pPr>
            <a:r>
              <a:rPr lang="en-US" dirty="0">
                <a:solidFill>
                  <a:srgbClr val="383636"/>
                </a:solidFill>
                <a:latin typeface="Calibri" panose="020F0502020204030204" pitchFamily="34" charset="0"/>
                <a:cs typeface="Calibri" panose="020F0502020204030204" pitchFamily="34" charset="0"/>
              </a:rPr>
              <a:t>Very low carbohydrate diet effectively reduced A1c at 6 months, less difference beyond 1 year. </a:t>
            </a:r>
          </a:p>
          <a:p>
            <a:pPr marL="285750" indent="-285750">
              <a:buFontTx/>
              <a:buChar char="-"/>
            </a:pPr>
            <a:r>
              <a:rPr lang="en-US" dirty="0">
                <a:solidFill>
                  <a:srgbClr val="383636"/>
                </a:solidFill>
                <a:latin typeface="Calibri" panose="020F0502020204030204" pitchFamily="34" charset="0"/>
                <a:cs typeface="Calibri" panose="020F0502020204030204" pitchFamily="34" charset="0"/>
              </a:rPr>
              <a:t>Ketogenic Diet increased LDL and no sig. difference in A1c compared with low-carb Mediterranean diet. </a:t>
            </a:r>
            <a:endParaRPr lang="en-US" dirty="0">
              <a:solidFill>
                <a:srgbClr val="383636"/>
              </a:solidFill>
              <a:latin typeface="Helvetica Neue"/>
            </a:endParaRPr>
          </a:p>
          <a:p>
            <a:endParaRPr lang="en-US" dirty="0">
              <a:solidFill>
                <a:srgbClr val="383636"/>
              </a:solidFill>
              <a:latin typeface="Helvetica Neue"/>
            </a:endParaRPr>
          </a:p>
        </p:txBody>
      </p:sp>
      <p:pic>
        <p:nvPicPr>
          <p:cNvPr id="5" name="Picture 4">
            <a:extLst>
              <a:ext uri="{FF2B5EF4-FFF2-40B4-BE49-F238E27FC236}">
                <a16:creationId xmlns:a16="http://schemas.microsoft.com/office/drawing/2014/main" id="{BBE6D7F7-F3E7-9820-69A7-AB83DBC6A649}"/>
              </a:ext>
            </a:extLst>
          </p:cNvPr>
          <p:cNvPicPr>
            <a:picLocks noChangeAspect="1"/>
          </p:cNvPicPr>
          <p:nvPr/>
        </p:nvPicPr>
        <p:blipFill>
          <a:blip r:embed="rId4"/>
          <a:stretch>
            <a:fillRect/>
          </a:stretch>
        </p:blipFill>
        <p:spPr>
          <a:xfrm>
            <a:off x="4729367" y="6119222"/>
            <a:ext cx="4149591" cy="674451"/>
          </a:xfrm>
          <a:prstGeom prst="rect">
            <a:avLst/>
          </a:prstGeom>
        </p:spPr>
      </p:pic>
    </p:spTree>
    <p:extLst>
      <p:ext uri="{BB962C8B-B14F-4D97-AF65-F5344CB8AC3E}">
        <p14:creationId xmlns:p14="http://schemas.microsoft.com/office/powerpoint/2010/main" val="186798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7271" y="1371601"/>
            <a:ext cx="2179529"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152400"/>
            <a:ext cx="8229600" cy="1219200"/>
          </a:xfrm>
        </p:spPr>
        <p:txBody>
          <a:bodyPr>
            <a:normAutofit fontScale="90000"/>
          </a:bodyPr>
          <a:lstStyle/>
          <a:p>
            <a:r>
              <a:rPr lang="en-US" dirty="0"/>
              <a:t>Very Low Carb Meal Plan Not Recommended for: </a:t>
            </a:r>
          </a:p>
        </p:txBody>
      </p:sp>
      <p:sp>
        <p:nvSpPr>
          <p:cNvPr id="3" name="Content Placeholder 2"/>
          <p:cNvSpPr>
            <a:spLocks noGrp="1"/>
          </p:cNvSpPr>
          <p:nvPr>
            <p:ph sz="quarter" idx="1"/>
          </p:nvPr>
        </p:nvSpPr>
        <p:spPr>
          <a:xfrm>
            <a:off x="457200" y="1471448"/>
            <a:ext cx="6705600" cy="5410200"/>
          </a:xfrm>
        </p:spPr>
        <p:txBody>
          <a:bodyPr>
            <a:normAutofit fontScale="92500"/>
          </a:bodyPr>
          <a:lstStyle/>
          <a:p>
            <a:pPr>
              <a:lnSpc>
                <a:spcPct val="120000"/>
              </a:lnSpc>
            </a:pPr>
            <a:r>
              <a:rPr lang="en-US" dirty="0"/>
              <a:t>Women who are pregnant or lactating or children</a:t>
            </a:r>
          </a:p>
          <a:p>
            <a:pPr>
              <a:lnSpc>
                <a:spcPct val="120000"/>
              </a:lnSpc>
            </a:pPr>
            <a:r>
              <a:rPr lang="en-US" dirty="0"/>
              <a:t>People with or at risk for disordered eating</a:t>
            </a:r>
          </a:p>
          <a:p>
            <a:pPr>
              <a:lnSpc>
                <a:spcPct val="120000"/>
              </a:lnSpc>
            </a:pPr>
            <a:r>
              <a:rPr lang="en-US" dirty="0"/>
              <a:t>People who have kidney disease</a:t>
            </a:r>
          </a:p>
          <a:p>
            <a:pPr>
              <a:lnSpc>
                <a:spcPct val="120000"/>
              </a:lnSpc>
            </a:pPr>
            <a:r>
              <a:rPr lang="en-US" dirty="0"/>
              <a:t> Avoid ketogenic diets if taking SGLT-2 Inhibitor due to high risk of ketoacidosis</a:t>
            </a:r>
          </a:p>
          <a:p>
            <a:pPr lvl="1">
              <a:lnSpc>
                <a:spcPct val="120000"/>
              </a:lnSpc>
            </a:pPr>
            <a:r>
              <a:rPr lang="en-US" dirty="0"/>
              <a:t>Educate on prevention, signs of DKA, how to measure ketones.</a:t>
            </a:r>
          </a:p>
        </p:txBody>
      </p:sp>
    </p:spTree>
    <p:extLst>
      <p:ext uri="{BB962C8B-B14F-4D97-AF65-F5344CB8AC3E}">
        <p14:creationId xmlns:p14="http://schemas.microsoft.com/office/powerpoint/2010/main" val="4209976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2</a:t>
            </a:r>
          </a:p>
        </p:txBody>
      </p:sp>
      <p:sp>
        <p:nvSpPr>
          <p:cNvPr id="3" name="Content Placeholder 2"/>
          <p:cNvSpPr>
            <a:spLocks noGrp="1"/>
          </p:cNvSpPr>
          <p:nvPr>
            <p:ph sz="quarter" idx="1"/>
          </p:nvPr>
        </p:nvSpPr>
        <p:spPr>
          <a:xfrm>
            <a:off x="457200" y="1143000"/>
            <a:ext cx="8229600" cy="4937760"/>
          </a:xfrm>
        </p:spPr>
        <p:txBody>
          <a:bodyPr>
            <a:normAutofit lnSpcReduction="10000"/>
          </a:bodyPr>
          <a:lstStyle/>
          <a:p>
            <a:pPr marL="0" indent="0">
              <a:buNone/>
            </a:pPr>
            <a:r>
              <a:rPr lang="en-US" dirty="0"/>
              <a:t>For people newly diagnosed with type 2 diabetes with an elevated BMI AND waist circumference, which best reflects ADA Standard of Care recommendations?</a:t>
            </a:r>
          </a:p>
          <a:p>
            <a:pPr marL="548640" lvl="2" indent="0">
              <a:buNone/>
            </a:pPr>
            <a:r>
              <a:rPr lang="en-US" sz="2800" dirty="0"/>
              <a:t>A. </a:t>
            </a:r>
            <a:r>
              <a:rPr lang="en-US" sz="3200" dirty="0"/>
              <a:t>Avoid all desserts and processed foods</a:t>
            </a:r>
          </a:p>
          <a:p>
            <a:pPr marL="548640" lvl="2" indent="0">
              <a:buNone/>
            </a:pPr>
            <a:r>
              <a:rPr lang="en-US" sz="3200" dirty="0"/>
              <a:t>B. &gt; 3-5% weight loss from current body </a:t>
            </a:r>
          </a:p>
          <a:p>
            <a:pPr marL="548640" lvl="2" indent="0">
              <a:buNone/>
            </a:pPr>
            <a:r>
              <a:rPr lang="en-US" sz="3200" dirty="0"/>
              <a:t>weight may be beneficial</a:t>
            </a:r>
          </a:p>
          <a:p>
            <a:pPr marL="548640" lvl="2" indent="0">
              <a:buNone/>
            </a:pPr>
            <a:r>
              <a:rPr lang="en-US" sz="3200" dirty="0"/>
              <a:t>C. Eat less than 7% saturated fat</a:t>
            </a:r>
          </a:p>
          <a:p>
            <a:pPr marL="548640" lvl="2" indent="0">
              <a:buNone/>
            </a:pPr>
            <a:r>
              <a:rPr lang="en-US" sz="3200" dirty="0"/>
              <a:t>D. Consume about 30-45 gms of carb at each meal</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0550" y="2633662"/>
            <a:ext cx="1263450" cy="1590675"/>
          </a:xfrm>
          <a:prstGeom prst="rect">
            <a:avLst/>
          </a:prstGeom>
        </p:spPr>
      </p:pic>
      <p:sp>
        <p:nvSpPr>
          <p:cNvPr id="5" name="Oval 4">
            <a:extLst>
              <a:ext uri="{FF2B5EF4-FFF2-40B4-BE49-F238E27FC236}">
                <a16:creationId xmlns:a16="http://schemas.microsoft.com/office/drawing/2014/main" id="{99EEF329-C876-9F5E-85F9-DDEC8B8F29DC}"/>
              </a:ext>
            </a:extLst>
          </p:cNvPr>
          <p:cNvSpPr/>
          <p:nvPr/>
        </p:nvSpPr>
        <p:spPr>
          <a:xfrm>
            <a:off x="457200" y="3352800"/>
            <a:ext cx="7924800" cy="1219201"/>
          </a:xfrm>
          <a:prstGeom prst="ellipse">
            <a:avLst/>
          </a:prstGeom>
          <a:noFill/>
          <a:ln w="28575">
            <a:solidFill>
              <a:srgbClr val="7030A0"/>
            </a:solid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Tree>
    <p:custDataLst>
      <p:tags r:id="rId1"/>
    </p:custDataLst>
    <p:extLst>
      <p:ext uri="{BB962C8B-B14F-4D97-AF65-F5344CB8AC3E}">
        <p14:creationId xmlns:p14="http://schemas.microsoft.com/office/powerpoint/2010/main" val="2923319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77CE-27B6-4B62-99B9-80CB6D67E5CE}"/>
              </a:ext>
            </a:extLst>
          </p:cNvPr>
          <p:cNvSpPr>
            <a:spLocks noGrp="1"/>
          </p:cNvSpPr>
          <p:nvPr>
            <p:ph type="title"/>
          </p:nvPr>
        </p:nvSpPr>
        <p:spPr>
          <a:xfrm>
            <a:off x="403480" y="228600"/>
            <a:ext cx="8216646" cy="951609"/>
          </a:xfrm>
        </p:spPr>
        <p:txBody>
          <a:bodyPr anchor="b">
            <a:normAutofit/>
          </a:bodyPr>
          <a:lstStyle/>
          <a:p>
            <a:pPr algn="ctr"/>
            <a:r>
              <a:rPr lang="en-US" dirty="0"/>
              <a:t>We are Here to Help!</a:t>
            </a:r>
          </a:p>
        </p:txBody>
      </p:sp>
      <p:sp>
        <p:nvSpPr>
          <p:cNvPr id="3" name="TextBox 2">
            <a:extLst>
              <a:ext uri="{FF2B5EF4-FFF2-40B4-BE49-F238E27FC236}">
                <a16:creationId xmlns:a16="http://schemas.microsoft.com/office/drawing/2014/main" id="{C7910F69-9F53-44D1-9AF1-8F5A6E0E6477}"/>
              </a:ext>
            </a:extLst>
          </p:cNvPr>
          <p:cNvSpPr txBox="1"/>
          <p:nvPr/>
        </p:nvSpPr>
        <p:spPr>
          <a:xfrm>
            <a:off x="434115" y="3962400"/>
            <a:ext cx="3619500" cy="1200329"/>
          </a:xfrm>
          <a:prstGeom prst="rect">
            <a:avLst/>
          </a:prstGeom>
          <a:noFill/>
        </p:spPr>
        <p:txBody>
          <a:bodyPr wrap="square" rtlCol="0">
            <a:spAutoFit/>
          </a:bodyPr>
          <a:lstStyle/>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Bryanna Sabourin</a:t>
            </a:r>
          </a:p>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Director of Operations </a:t>
            </a:r>
          </a:p>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Certification Pathway Coach &amp;</a:t>
            </a:r>
          </a:p>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Customer Happiness Expert</a:t>
            </a:r>
          </a:p>
        </p:txBody>
      </p:sp>
      <p:sp>
        <p:nvSpPr>
          <p:cNvPr id="13" name="Content Placeholder 12">
            <a:extLst>
              <a:ext uri="{FF2B5EF4-FFF2-40B4-BE49-F238E27FC236}">
                <a16:creationId xmlns:a16="http://schemas.microsoft.com/office/drawing/2014/main" id="{2AE406D0-E60C-4AA8-BB5D-16453AAA7515}"/>
              </a:ext>
            </a:extLst>
          </p:cNvPr>
          <p:cNvSpPr>
            <a:spLocks noGrp="1"/>
          </p:cNvSpPr>
          <p:nvPr>
            <p:ph sz="quarter" idx="2"/>
          </p:nvPr>
        </p:nvSpPr>
        <p:spPr>
          <a:xfrm>
            <a:off x="426926" y="5791200"/>
            <a:ext cx="8216646" cy="1262644"/>
          </a:xfrm>
        </p:spPr>
        <p:txBody>
          <a:bodyPr>
            <a:normAutofit fontScale="77500" lnSpcReduction="20000"/>
          </a:bodyPr>
          <a:lstStyle/>
          <a:p>
            <a:pPr marL="0" indent="0" algn="ctr">
              <a:lnSpc>
                <a:spcPct val="120000"/>
              </a:lnSpc>
              <a:buNone/>
              <a:defRPr/>
            </a:pPr>
            <a:r>
              <a:rPr lang="en-US" sz="3000" dirty="0"/>
              <a:t>If you have questions, you can chat with us at </a:t>
            </a:r>
            <a:r>
              <a:rPr lang="en-US" sz="3000" b="1" dirty="0">
                <a:hlinkClick r:id="rId3"/>
              </a:rPr>
              <a:t>www.DiabetesEd.net</a:t>
            </a:r>
            <a:r>
              <a:rPr lang="en-US" sz="3000" b="1" dirty="0"/>
              <a:t> </a:t>
            </a:r>
            <a:r>
              <a:rPr lang="en-US" sz="3000" dirty="0"/>
              <a:t>or call 530 / 893-8635 or email at info@diabetesed.net</a:t>
            </a:r>
          </a:p>
          <a:p>
            <a:endParaRPr lang="en-US" dirty="0"/>
          </a:p>
        </p:txBody>
      </p:sp>
      <p:pic>
        <p:nvPicPr>
          <p:cNvPr id="2050" name="Picture 2">
            <a:extLst>
              <a:ext uri="{FF2B5EF4-FFF2-40B4-BE49-F238E27FC236}">
                <a16:creationId xmlns:a16="http://schemas.microsoft.com/office/drawing/2014/main" id="{53D25013-2309-5334-32EB-6D475F87D36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0" y="1374291"/>
            <a:ext cx="2355011" cy="23550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03D892F-0484-B668-6895-A17D02C9015B}"/>
              </a:ext>
            </a:extLst>
          </p:cNvPr>
          <p:cNvSpPr txBox="1"/>
          <p:nvPr/>
        </p:nvSpPr>
        <p:spPr>
          <a:xfrm>
            <a:off x="4800600" y="3923384"/>
            <a:ext cx="3619500" cy="923330"/>
          </a:xfrm>
          <a:prstGeom prst="rect">
            <a:avLst/>
          </a:prstGeom>
          <a:noFill/>
        </p:spPr>
        <p:txBody>
          <a:bodyPr wrap="square" rtlCol="0">
            <a:spAutoFit/>
          </a:bodyPr>
          <a:lstStyle/>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Tiffany Bergeron</a:t>
            </a:r>
          </a:p>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Customer Advocate &amp;</a:t>
            </a:r>
          </a:p>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Customer Happiness Expert</a:t>
            </a:r>
          </a:p>
        </p:txBody>
      </p:sp>
      <p:pic>
        <p:nvPicPr>
          <p:cNvPr id="1026" name="Picture 2">
            <a:extLst>
              <a:ext uri="{FF2B5EF4-FFF2-40B4-BE49-F238E27FC236}">
                <a16:creationId xmlns:a16="http://schemas.microsoft.com/office/drawing/2014/main" id="{45CFAD95-465F-E294-4260-9507638C39E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00" y="1374291"/>
            <a:ext cx="2493330" cy="2493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879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of BMI</a:t>
            </a:r>
          </a:p>
        </p:txBody>
      </p:sp>
      <p:sp>
        <p:nvSpPr>
          <p:cNvPr id="3" name="Content Placeholder 2"/>
          <p:cNvSpPr>
            <a:spLocks noGrp="1"/>
          </p:cNvSpPr>
          <p:nvPr>
            <p:ph sz="quarter" idx="1"/>
          </p:nvPr>
        </p:nvSpPr>
        <p:spPr>
          <a:xfrm>
            <a:off x="457200" y="1143000"/>
            <a:ext cx="8229600" cy="4937760"/>
          </a:xfrm>
        </p:spPr>
        <p:txBody>
          <a:bodyPr>
            <a:normAutofit/>
          </a:bodyPr>
          <a:lstStyle/>
          <a:p>
            <a:r>
              <a:rPr lang="en-US" dirty="0"/>
              <a:t>WHO defines Obesity as:</a:t>
            </a:r>
            <a:r>
              <a:rPr lang="en-US" sz="1800" dirty="0">
                <a:effectLst/>
                <a:latin typeface="AdvOT7b515deb"/>
              </a:rPr>
              <a:t> </a:t>
            </a:r>
            <a:r>
              <a:rPr lang="en-US" i="1" dirty="0">
                <a:effectLst/>
                <a:cs typeface="Calibri" panose="020F0502020204030204" pitchFamily="34" charset="0"/>
              </a:rPr>
              <a:t>abnormal or excessive fat accumulation that presents a risk to health </a:t>
            </a:r>
          </a:p>
          <a:p>
            <a:r>
              <a:rPr lang="en-US" dirty="0">
                <a:cs typeface="Calibri" panose="020F0502020204030204" pitchFamily="34" charset="0"/>
              </a:rPr>
              <a:t>BMI poor indicator for ”excessive fat” and health risk</a:t>
            </a:r>
          </a:p>
          <a:p>
            <a:r>
              <a:rPr lang="en-US" dirty="0">
                <a:cs typeface="Calibri" panose="020F0502020204030204" pitchFamily="34" charset="0"/>
              </a:rPr>
              <a:t>Assess using: </a:t>
            </a:r>
          </a:p>
          <a:p>
            <a:pPr lvl="1"/>
            <a:r>
              <a:rPr lang="en-US" dirty="0">
                <a:cs typeface="Calibri" panose="020F0502020204030204" pitchFamily="34" charset="0"/>
              </a:rPr>
              <a:t>BMI, distribution measures like waist circumference and associated health and well-being consequences </a:t>
            </a:r>
          </a:p>
        </p:txBody>
      </p:sp>
      <p:pic>
        <p:nvPicPr>
          <p:cNvPr id="4" name="Picture 3">
            <a:extLst>
              <a:ext uri="{FF2B5EF4-FFF2-40B4-BE49-F238E27FC236}">
                <a16:creationId xmlns:a16="http://schemas.microsoft.com/office/drawing/2014/main" id="{8E184AA8-AB0D-90FC-8199-5790E14834BF}"/>
              </a:ext>
            </a:extLst>
          </p:cNvPr>
          <p:cNvPicPr>
            <a:picLocks noChangeAspect="1"/>
          </p:cNvPicPr>
          <p:nvPr/>
        </p:nvPicPr>
        <p:blipFill>
          <a:blip r:embed="rId4"/>
          <a:stretch>
            <a:fillRect/>
          </a:stretch>
        </p:blipFill>
        <p:spPr>
          <a:xfrm>
            <a:off x="2852057" y="5990260"/>
            <a:ext cx="5867400" cy="715340"/>
          </a:xfrm>
          <a:prstGeom prst="rect">
            <a:avLst/>
          </a:prstGeom>
        </p:spPr>
      </p:pic>
    </p:spTree>
    <p:custDataLst>
      <p:tags r:id="rId1"/>
    </p:custDataLst>
    <p:extLst>
      <p:ext uri="{BB962C8B-B14F-4D97-AF65-F5344CB8AC3E}">
        <p14:creationId xmlns:p14="http://schemas.microsoft.com/office/powerpoint/2010/main" val="6239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Weight Loss is Helpful</a:t>
            </a:r>
          </a:p>
        </p:txBody>
      </p:sp>
      <p:sp>
        <p:nvSpPr>
          <p:cNvPr id="3" name="Content Placeholder 2"/>
          <p:cNvSpPr>
            <a:spLocks noGrp="1"/>
          </p:cNvSpPr>
          <p:nvPr>
            <p:ph sz="quarter" idx="1"/>
          </p:nvPr>
        </p:nvSpPr>
        <p:spPr>
          <a:xfrm>
            <a:off x="381000" y="1185183"/>
            <a:ext cx="6248400" cy="5638800"/>
          </a:xfrm>
        </p:spPr>
        <p:txBody>
          <a:bodyPr>
            <a:normAutofit/>
          </a:bodyPr>
          <a:lstStyle/>
          <a:p>
            <a:r>
              <a:rPr lang="en-US" dirty="0"/>
              <a:t>Prediabetes weight loss: 3-7%,  higher to prevent diabetes progression. </a:t>
            </a:r>
          </a:p>
          <a:p>
            <a:r>
              <a:rPr lang="en-US" dirty="0">
                <a:cs typeface="Calibri" panose="020F0502020204030204" pitchFamily="34" charset="0"/>
              </a:rPr>
              <a:t>Diabetes: Strong evidence that</a:t>
            </a:r>
          </a:p>
          <a:p>
            <a:pPr lvl="1"/>
            <a:r>
              <a:rPr lang="en-US" b="0" i="0" dirty="0">
                <a:solidFill>
                  <a:srgbClr val="383636"/>
                </a:solidFill>
                <a:effectLst/>
                <a:cs typeface="Calibri" panose="020F0502020204030204" pitchFamily="34" charset="0"/>
              </a:rPr>
              <a:t>Weight loss of </a:t>
            </a:r>
            <a:r>
              <a:rPr lang="en-US" i="0" dirty="0">
                <a:solidFill>
                  <a:srgbClr val="383636"/>
                </a:solidFill>
                <a:effectLst/>
                <a:cs typeface="Calibri" panose="020F0502020204030204" pitchFamily="34" charset="0"/>
              </a:rPr>
              <a:t>3–7%</a:t>
            </a:r>
            <a:r>
              <a:rPr lang="en-US" b="0" i="0" dirty="0">
                <a:solidFill>
                  <a:srgbClr val="383636"/>
                </a:solidFill>
                <a:effectLst/>
                <a:cs typeface="Calibri" panose="020F0502020204030204" pitchFamily="34" charset="0"/>
              </a:rPr>
              <a:t> improves glycemia &amp; </a:t>
            </a:r>
            <a:r>
              <a:rPr lang="en-US" b="0" i="0" dirty="0">
                <a:effectLst/>
                <a:cs typeface="Calibri" panose="020F0502020204030204" pitchFamily="34" charset="0"/>
              </a:rPr>
              <a:t>intermediate CVD risk</a:t>
            </a:r>
          </a:p>
          <a:p>
            <a:pPr lvl="1"/>
            <a:r>
              <a:rPr lang="en-US" b="0" i="0" dirty="0">
                <a:effectLst/>
                <a:cs typeface="Calibri" panose="020F0502020204030204" pitchFamily="34" charset="0"/>
              </a:rPr>
              <a:t>&gt;10% loss, may lead to remission of type 2 diabetes, CVD, &amp; reduced mortality</a:t>
            </a:r>
            <a:endParaRPr lang="en-US" dirty="0">
              <a:cs typeface="Calibri" panose="020F0502020204030204" pitchFamily="34" charset="0"/>
            </a:endParaRPr>
          </a:p>
          <a:p>
            <a:pPr lvl="1"/>
            <a:r>
              <a:rPr lang="en-US" dirty="0">
                <a:cs typeface="Calibri" panose="020F0502020204030204" pitchFamily="34" charset="0"/>
              </a:rPr>
              <a:t>Reduces need for medications</a:t>
            </a:r>
          </a:p>
          <a:p>
            <a:r>
              <a:rPr lang="en-US" dirty="0"/>
              <a:t>Optimal goal is weight maintenance</a:t>
            </a:r>
          </a:p>
        </p:txBody>
      </p:sp>
      <p:pic>
        <p:nvPicPr>
          <p:cNvPr id="4" name="Picture 3"/>
          <p:cNvPicPr>
            <a:picLocks noChangeAspect="1"/>
          </p:cNvPicPr>
          <p:nvPr/>
        </p:nvPicPr>
        <p:blipFill>
          <a:blip r:embed="rId3"/>
          <a:stretch>
            <a:fillRect/>
          </a:stretch>
        </p:blipFill>
        <p:spPr>
          <a:xfrm>
            <a:off x="6511787" y="1118931"/>
            <a:ext cx="2552700" cy="1692551"/>
          </a:xfrm>
          <a:prstGeom prst="rect">
            <a:avLst/>
          </a:prstGeom>
        </p:spPr>
      </p:pic>
      <p:sp>
        <p:nvSpPr>
          <p:cNvPr id="5" name="TextBox 4">
            <a:extLst>
              <a:ext uri="{FF2B5EF4-FFF2-40B4-BE49-F238E27FC236}">
                <a16:creationId xmlns:a16="http://schemas.microsoft.com/office/drawing/2014/main" id="{BEF16B30-2F50-B2F1-22B7-00DD145ED803}"/>
              </a:ext>
            </a:extLst>
          </p:cNvPr>
          <p:cNvSpPr txBox="1"/>
          <p:nvPr/>
        </p:nvSpPr>
        <p:spPr>
          <a:xfrm>
            <a:off x="6210300" y="4934153"/>
            <a:ext cx="2552700" cy="1477328"/>
          </a:xfrm>
          <a:prstGeom prst="rect">
            <a:avLst/>
          </a:prstGeom>
          <a:noFill/>
        </p:spPr>
        <p:txBody>
          <a:bodyPr wrap="square" rtlCol="0">
            <a:spAutoFit/>
          </a:bodyPr>
          <a:lstStyle/>
          <a:p>
            <a:pPr algn="ctr"/>
            <a:r>
              <a:rPr lang="en-US" dirty="0">
                <a:solidFill>
                  <a:srgbClr val="0070C0"/>
                </a:solidFill>
              </a:rPr>
              <a:t>“People with diabetes and overweight or obesity may benefit from any magnitude of weight loss.”</a:t>
            </a:r>
          </a:p>
        </p:txBody>
      </p:sp>
    </p:spTree>
    <p:extLst>
      <p:ext uri="{BB962C8B-B14F-4D97-AF65-F5344CB8AC3E}">
        <p14:creationId xmlns:p14="http://schemas.microsoft.com/office/powerpoint/2010/main" val="2999240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095026B-87EC-4B2E-9EAC-2E29F1A92121}"/>
              </a:ext>
            </a:extLst>
          </p:cNvPr>
          <p:cNvPicPr>
            <a:picLocks noGrp="1" noChangeAspect="1"/>
          </p:cNvPicPr>
          <p:nvPr>
            <p:ph sz="quarter" idx="1"/>
          </p:nvPr>
        </p:nvPicPr>
        <p:blipFill>
          <a:blip r:embed="rId3"/>
          <a:stretch>
            <a:fillRect/>
          </a:stretch>
        </p:blipFill>
        <p:spPr>
          <a:xfrm>
            <a:off x="465138" y="1219200"/>
            <a:ext cx="5030788" cy="4937125"/>
          </a:xfrm>
          <a:prstGeom prst="rect">
            <a:avLst/>
          </a:prstGeom>
        </p:spPr>
      </p:pic>
      <p:pic>
        <p:nvPicPr>
          <p:cNvPr id="5" name="Picture 4">
            <a:extLst>
              <a:ext uri="{FF2B5EF4-FFF2-40B4-BE49-F238E27FC236}">
                <a16:creationId xmlns:a16="http://schemas.microsoft.com/office/drawing/2014/main" id="{FBD168F5-C921-46FE-8319-1808D3D4E048}"/>
              </a:ext>
            </a:extLst>
          </p:cNvPr>
          <p:cNvPicPr>
            <a:picLocks noChangeAspect="1"/>
          </p:cNvPicPr>
          <p:nvPr/>
        </p:nvPicPr>
        <p:blipFill>
          <a:blip r:embed="rId4"/>
          <a:stretch>
            <a:fillRect/>
          </a:stretch>
        </p:blipFill>
        <p:spPr>
          <a:xfrm>
            <a:off x="5570538" y="1219200"/>
            <a:ext cx="3108325" cy="4937125"/>
          </a:xfrm>
          <a:prstGeom prst="rect">
            <a:avLst/>
          </a:prstGeom>
        </p:spPr>
      </p:pic>
      <p:sp>
        <p:nvSpPr>
          <p:cNvPr id="2" name="Title 1">
            <a:extLst>
              <a:ext uri="{FF2B5EF4-FFF2-40B4-BE49-F238E27FC236}">
                <a16:creationId xmlns:a16="http://schemas.microsoft.com/office/drawing/2014/main" id="{6F03E9EA-F098-4A42-91F3-BC9010CD5FB4}"/>
              </a:ext>
            </a:extLst>
          </p:cNvPr>
          <p:cNvSpPr>
            <a:spLocks noGrp="1"/>
          </p:cNvSpPr>
          <p:nvPr>
            <p:ph type="title"/>
          </p:nvPr>
        </p:nvSpPr>
        <p:spPr>
          <a:xfrm>
            <a:off x="457200" y="152400"/>
            <a:ext cx="8229600" cy="990600"/>
          </a:xfrm>
        </p:spPr>
        <p:txBody>
          <a:bodyPr anchor="b">
            <a:normAutofit/>
          </a:bodyPr>
          <a:lstStyle/>
          <a:p>
            <a:r>
              <a:rPr lang="en-US" dirty="0"/>
              <a:t>Weight Stigma in Healthcare</a:t>
            </a:r>
          </a:p>
        </p:txBody>
      </p:sp>
      <p:pic>
        <p:nvPicPr>
          <p:cNvPr id="7" name="Picture 6">
            <a:extLst>
              <a:ext uri="{FF2B5EF4-FFF2-40B4-BE49-F238E27FC236}">
                <a16:creationId xmlns:a16="http://schemas.microsoft.com/office/drawing/2014/main" id="{18E5F714-4B12-44FF-BCFA-5E236B311704}"/>
              </a:ext>
            </a:extLst>
          </p:cNvPr>
          <p:cNvPicPr>
            <a:picLocks noChangeAspect="1"/>
          </p:cNvPicPr>
          <p:nvPr/>
        </p:nvPicPr>
        <p:blipFill>
          <a:blip r:embed="rId5"/>
          <a:stretch>
            <a:fillRect/>
          </a:stretch>
        </p:blipFill>
        <p:spPr>
          <a:xfrm>
            <a:off x="6324600" y="3048000"/>
            <a:ext cx="1676400" cy="1374889"/>
          </a:xfrm>
          <a:prstGeom prst="rect">
            <a:avLst/>
          </a:prstGeom>
        </p:spPr>
      </p:pic>
    </p:spTree>
    <p:extLst>
      <p:ext uri="{BB962C8B-B14F-4D97-AF65-F5344CB8AC3E}">
        <p14:creationId xmlns:p14="http://schemas.microsoft.com/office/powerpoint/2010/main" val="291101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Consult for Diabetes Ed</a:t>
            </a:r>
          </a:p>
        </p:txBody>
      </p:sp>
      <p:sp>
        <p:nvSpPr>
          <p:cNvPr id="3" name="Content Placeholder 2"/>
          <p:cNvSpPr>
            <a:spLocks noGrp="1"/>
          </p:cNvSpPr>
          <p:nvPr>
            <p:ph sz="quarter" idx="1"/>
          </p:nvPr>
        </p:nvSpPr>
        <p:spPr>
          <a:xfrm>
            <a:off x="457200" y="1143000"/>
            <a:ext cx="8458200" cy="4937760"/>
          </a:xfrm>
        </p:spPr>
        <p:txBody>
          <a:bodyPr>
            <a:normAutofit fontScale="92500" lnSpcReduction="10000"/>
          </a:bodyPr>
          <a:lstStyle/>
          <a:p>
            <a:r>
              <a:rPr lang="en-US" dirty="0"/>
              <a:t>JR, 63 y/o M, </a:t>
            </a:r>
            <a:r>
              <a:rPr lang="en-US" dirty="0">
                <a:solidFill>
                  <a:srgbClr val="0070C0"/>
                </a:solidFill>
              </a:rPr>
              <a:t>BMI 32</a:t>
            </a:r>
            <a:r>
              <a:rPr lang="en-US" dirty="0"/>
              <a:t>, </a:t>
            </a:r>
            <a:r>
              <a:rPr lang="en-US" dirty="0">
                <a:solidFill>
                  <a:srgbClr val="0070C0"/>
                </a:solidFill>
              </a:rPr>
              <a:t>Waist circumference: 43”, A1c 9.3%, </a:t>
            </a:r>
            <a:r>
              <a:rPr lang="en-US" dirty="0"/>
              <a:t>Type 2 diabetes 10+ years. On Metformin 2000mg daily + Glipizide 20mg. Low income and doesn’t like to drive much due to poor vision. </a:t>
            </a:r>
            <a:r>
              <a:rPr lang="en-US" dirty="0">
                <a:solidFill>
                  <a:srgbClr val="0070C0"/>
                </a:solidFill>
              </a:rPr>
              <a:t>Interested in losing weight. </a:t>
            </a:r>
          </a:p>
          <a:p>
            <a:r>
              <a:rPr lang="en-US" dirty="0"/>
              <a:t>Nutrition, typical day</a:t>
            </a:r>
          </a:p>
          <a:p>
            <a:pPr lvl="1"/>
            <a:r>
              <a:rPr lang="en-US" dirty="0"/>
              <a:t>Breakfast – doesn’t really eat. Has cup of coffee</a:t>
            </a:r>
          </a:p>
          <a:p>
            <a:pPr lvl="1"/>
            <a:r>
              <a:rPr lang="en-US" dirty="0"/>
              <a:t>Lunch around 11am – packaged breakfast sandwich </a:t>
            </a:r>
          </a:p>
          <a:p>
            <a:pPr lvl="1"/>
            <a:r>
              <a:rPr lang="en-US" dirty="0"/>
              <a:t>Dinner – Sandwich or burger</a:t>
            </a:r>
          </a:p>
          <a:p>
            <a:pPr lvl="1"/>
            <a:r>
              <a:rPr lang="en-US" dirty="0"/>
              <a:t>Evening – Snacks, nuts, crackers, boiled egg</a:t>
            </a:r>
          </a:p>
          <a:p>
            <a:pPr lvl="1"/>
            <a:r>
              <a:rPr lang="en-US" dirty="0"/>
              <a:t>Beverages – Diet sodas, tea, water</a:t>
            </a:r>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000" t="37254"/>
          <a:stretch/>
        </p:blipFill>
        <p:spPr bwMode="auto">
          <a:xfrm>
            <a:off x="7557655" y="4546056"/>
            <a:ext cx="1371600" cy="1155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427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Achieve Weight Loss?</a:t>
            </a:r>
          </a:p>
        </p:txBody>
      </p:sp>
      <p:sp>
        <p:nvSpPr>
          <p:cNvPr id="3" name="Content Placeholder 2"/>
          <p:cNvSpPr>
            <a:spLocks noGrp="1"/>
          </p:cNvSpPr>
          <p:nvPr>
            <p:ph sz="quarter" idx="1"/>
          </p:nvPr>
        </p:nvSpPr>
        <p:spPr>
          <a:xfrm>
            <a:off x="457199" y="1360577"/>
            <a:ext cx="6994073" cy="2826425"/>
          </a:xfrm>
        </p:spPr>
        <p:txBody>
          <a:bodyPr>
            <a:normAutofit/>
          </a:bodyPr>
          <a:lstStyle/>
          <a:p>
            <a:r>
              <a:rPr lang="en-US" sz="3500" dirty="0"/>
              <a:t>Individualized plan</a:t>
            </a:r>
          </a:p>
          <a:p>
            <a:r>
              <a:rPr lang="en-US" sz="3500" dirty="0"/>
              <a:t>Energy deficit + enhanced activity + behavior therapy</a:t>
            </a:r>
          </a:p>
          <a:p>
            <a:r>
              <a:rPr lang="en-US" dirty="0"/>
              <a:t>Goal: 500 -750 kcal/day energy deficit (3,500 kcals = 1 pound)</a:t>
            </a:r>
          </a:p>
        </p:txBody>
      </p:sp>
      <p:pic>
        <p:nvPicPr>
          <p:cNvPr id="6" name="Picture 2">
            <a:extLst>
              <a:ext uri="{FF2B5EF4-FFF2-40B4-BE49-F238E27FC236}">
                <a16:creationId xmlns:a16="http://schemas.microsoft.com/office/drawing/2014/main" id="{AE7C1CAF-846C-A48D-A1DA-16F388993E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9897" y="4187002"/>
            <a:ext cx="2758749" cy="187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C9183FD3-E2B1-6BBC-9D77-40A6AE11FABF}"/>
              </a:ext>
            </a:extLst>
          </p:cNvPr>
          <p:cNvPicPr>
            <a:picLocks noChangeAspect="1"/>
          </p:cNvPicPr>
          <p:nvPr/>
        </p:nvPicPr>
        <p:blipFill>
          <a:blip r:embed="rId4"/>
          <a:stretch>
            <a:fillRect/>
          </a:stretch>
        </p:blipFill>
        <p:spPr>
          <a:xfrm>
            <a:off x="120524" y="6144306"/>
            <a:ext cx="4603876" cy="561294"/>
          </a:xfrm>
          <a:prstGeom prst="rect">
            <a:avLst/>
          </a:prstGeom>
        </p:spPr>
      </p:pic>
      <p:sp>
        <p:nvSpPr>
          <p:cNvPr id="8" name="TextBox 7">
            <a:extLst>
              <a:ext uri="{FF2B5EF4-FFF2-40B4-BE49-F238E27FC236}">
                <a16:creationId xmlns:a16="http://schemas.microsoft.com/office/drawing/2014/main" id="{AB67F20D-BE99-76A8-3D43-5FDC113D5EC8}"/>
              </a:ext>
            </a:extLst>
          </p:cNvPr>
          <p:cNvSpPr txBox="1"/>
          <p:nvPr/>
        </p:nvSpPr>
        <p:spPr>
          <a:xfrm>
            <a:off x="4475585" y="4187002"/>
            <a:ext cx="4572000" cy="2431435"/>
          </a:xfrm>
          <a:prstGeom prst="rect">
            <a:avLst/>
          </a:prstGeom>
          <a:noFill/>
        </p:spPr>
        <p:txBody>
          <a:bodyPr wrap="square">
            <a:spAutoFit/>
          </a:bodyPr>
          <a:lstStyle/>
          <a:p>
            <a:pPr algn="ctr"/>
            <a:r>
              <a:rPr lang="en-US" sz="1900" b="1" dirty="0">
                <a:latin typeface="Calibri" panose="020F0502020204030204" pitchFamily="34" charset="0"/>
                <a:cs typeface="Calibri" panose="020F0502020204030204" pitchFamily="34" charset="0"/>
              </a:rPr>
              <a:t>What is 500 kcals?</a:t>
            </a:r>
          </a:p>
          <a:p>
            <a:pPr lvl="1"/>
            <a:r>
              <a:rPr lang="en-US" sz="1900" dirty="0">
                <a:latin typeface="Calibri" panose="020F0502020204030204" pitchFamily="34" charset="0"/>
                <a:cs typeface="Calibri" panose="020F0502020204030204" pitchFamily="34" charset="0"/>
              </a:rPr>
              <a:t>1 Large Fry, 1 Double Cheeseburger, 1 King Size Snickers, 1 bagel w/ cream cheese, 4 oz tortilla chips,  ~ 3 cans sodas</a:t>
            </a:r>
          </a:p>
          <a:p>
            <a:pPr lvl="1"/>
            <a:endParaRPr lang="en-US" sz="1900" dirty="0">
              <a:latin typeface="Calibri" panose="020F0502020204030204" pitchFamily="34" charset="0"/>
              <a:cs typeface="Calibri" panose="020F0502020204030204" pitchFamily="34" charset="0"/>
            </a:endParaRPr>
          </a:p>
          <a:p>
            <a:pPr lvl="1"/>
            <a:r>
              <a:rPr lang="en-US" sz="1900" dirty="0">
                <a:latin typeface="Calibri" panose="020F0502020204030204" pitchFamily="34" charset="0"/>
                <a:cs typeface="Calibri" panose="020F0502020204030204" pitchFamily="34" charset="0"/>
              </a:rPr>
              <a:t>5 apples, 2 sweet potatoes, 5 eggs, 2 cups of beans, 1 cup almonds</a:t>
            </a:r>
          </a:p>
        </p:txBody>
      </p:sp>
    </p:spTree>
    <p:extLst>
      <p:ext uri="{BB962C8B-B14F-4D97-AF65-F5344CB8AC3E}">
        <p14:creationId xmlns:p14="http://schemas.microsoft.com/office/powerpoint/2010/main" val="2247960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Weight Loss/Maintenance Strategies</a:t>
            </a:r>
          </a:p>
        </p:txBody>
      </p:sp>
      <p:sp>
        <p:nvSpPr>
          <p:cNvPr id="3" name="Content Placeholder 2"/>
          <p:cNvSpPr>
            <a:spLocks noGrp="1"/>
          </p:cNvSpPr>
          <p:nvPr>
            <p:ph sz="quarter" idx="1"/>
          </p:nvPr>
        </p:nvSpPr>
        <p:spPr>
          <a:xfrm>
            <a:off x="381000" y="1533975"/>
            <a:ext cx="8382000" cy="5029200"/>
          </a:xfrm>
        </p:spPr>
        <p:txBody>
          <a:bodyPr>
            <a:normAutofit fontScale="92500" lnSpcReduction="10000"/>
          </a:bodyPr>
          <a:lstStyle/>
          <a:p>
            <a:r>
              <a:rPr lang="en-US" dirty="0"/>
              <a:t>Weekly self-weighing/tracking </a:t>
            </a:r>
          </a:p>
          <a:p>
            <a:r>
              <a:rPr lang="en-US" dirty="0"/>
              <a:t>Structured programs</a:t>
            </a:r>
          </a:p>
          <a:p>
            <a:r>
              <a:rPr lang="en-US" dirty="0"/>
              <a:t>Increase physical activity</a:t>
            </a:r>
          </a:p>
          <a:p>
            <a:pPr lvl="1"/>
            <a:r>
              <a:rPr lang="en-US" dirty="0"/>
              <a:t>200-300 minutes/week</a:t>
            </a:r>
          </a:p>
          <a:p>
            <a:r>
              <a:rPr lang="en-US" dirty="0"/>
              <a:t>Alter macronutrients </a:t>
            </a:r>
          </a:p>
          <a:p>
            <a:r>
              <a:rPr lang="en-US" dirty="0"/>
              <a:t>Use meal replacements </a:t>
            </a:r>
          </a:p>
          <a:p>
            <a:r>
              <a:rPr lang="en-US" dirty="0"/>
              <a:t>Eat “healthy” foods</a:t>
            </a:r>
          </a:p>
          <a:p>
            <a:r>
              <a:rPr lang="en-US" dirty="0"/>
              <a:t>Drink Water</a:t>
            </a:r>
          </a:p>
          <a:p>
            <a:r>
              <a:rPr lang="en-US" dirty="0"/>
              <a:t>Get Sleep, Consider </a:t>
            </a:r>
            <a:r>
              <a:rPr lang="en-US" dirty="0" err="1"/>
              <a:t>Chrononutrition</a:t>
            </a:r>
            <a:r>
              <a:rPr lang="en-US" dirty="0"/>
              <a:t> </a:t>
            </a:r>
          </a:p>
          <a:p>
            <a:r>
              <a:rPr lang="en-US" dirty="0"/>
              <a:t>Consider Incretin or metabolic surgery</a:t>
            </a:r>
          </a:p>
        </p:txBody>
      </p:sp>
      <p:pic>
        <p:nvPicPr>
          <p:cNvPr id="6" name="Picture 5">
            <a:extLst>
              <a:ext uri="{FF2B5EF4-FFF2-40B4-BE49-F238E27FC236}">
                <a16:creationId xmlns:a16="http://schemas.microsoft.com/office/drawing/2014/main" id="{B3A2C24F-0456-C09D-9B1E-CAB4ED11562A}"/>
              </a:ext>
            </a:extLst>
          </p:cNvPr>
          <p:cNvPicPr>
            <a:picLocks noChangeAspect="1"/>
          </p:cNvPicPr>
          <p:nvPr/>
        </p:nvPicPr>
        <p:blipFill>
          <a:blip r:embed="rId4"/>
          <a:stretch>
            <a:fillRect/>
          </a:stretch>
        </p:blipFill>
        <p:spPr>
          <a:xfrm>
            <a:off x="4463924" y="6282528"/>
            <a:ext cx="4603876" cy="561294"/>
          </a:xfrm>
          <a:prstGeom prst="rect">
            <a:avLst/>
          </a:prstGeom>
        </p:spPr>
      </p:pic>
      <p:pic>
        <p:nvPicPr>
          <p:cNvPr id="8" name="Picture 7" descr="A person measuring his waist&#10;&#10;Description automatically generated">
            <a:extLst>
              <a:ext uri="{FF2B5EF4-FFF2-40B4-BE49-F238E27FC236}">
                <a16:creationId xmlns:a16="http://schemas.microsoft.com/office/drawing/2014/main" id="{0B76A1B3-89AC-CA0F-8022-5140E55E38F8}"/>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181600" y="2715764"/>
            <a:ext cx="3581400" cy="2384976"/>
          </a:xfrm>
          <a:prstGeom prst="rect">
            <a:avLst/>
          </a:prstGeom>
        </p:spPr>
      </p:pic>
    </p:spTree>
    <p:custDataLst>
      <p:tags r:id="rId1"/>
    </p:custDataLst>
    <p:extLst>
      <p:ext uri="{BB962C8B-B14F-4D97-AF65-F5344CB8AC3E}">
        <p14:creationId xmlns:p14="http://schemas.microsoft.com/office/powerpoint/2010/main" val="29199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BCB64-6E46-5495-BD2E-5255281D8E84}"/>
              </a:ext>
            </a:extLst>
          </p:cNvPr>
          <p:cNvSpPr>
            <a:spLocks noGrp="1"/>
          </p:cNvSpPr>
          <p:nvPr>
            <p:ph type="title"/>
          </p:nvPr>
        </p:nvSpPr>
        <p:spPr>
          <a:xfrm>
            <a:off x="457200" y="228600"/>
            <a:ext cx="8229600" cy="914400"/>
          </a:xfrm>
        </p:spPr>
        <p:txBody>
          <a:bodyPr anchor="b">
            <a:normAutofit/>
          </a:bodyPr>
          <a:lstStyle/>
          <a:p>
            <a:r>
              <a:rPr lang="en-US" dirty="0"/>
              <a:t>Intermittent Fasting</a:t>
            </a:r>
          </a:p>
        </p:txBody>
      </p:sp>
      <p:sp>
        <p:nvSpPr>
          <p:cNvPr id="4" name="Content Placeholder 3">
            <a:extLst>
              <a:ext uri="{FF2B5EF4-FFF2-40B4-BE49-F238E27FC236}">
                <a16:creationId xmlns:a16="http://schemas.microsoft.com/office/drawing/2014/main" id="{3ECBB9C7-5DAB-9111-A572-B04FBA35DF10}"/>
              </a:ext>
            </a:extLst>
          </p:cNvPr>
          <p:cNvSpPr>
            <a:spLocks noGrp="1"/>
          </p:cNvSpPr>
          <p:nvPr>
            <p:ph sz="quarter" idx="1"/>
          </p:nvPr>
        </p:nvSpPr>
        <p:spPr>
          <a:xfrm>
            <a:off x="457200" y="1219200"/>
            <a:ext cx="4041648" cy="4937760"/>
          </a:xfrm>
        </p:spPr>
        <p:txBody>
          <a:bodyPr>
            <a:normAutofit/>
          </a:bodyPr>
          <a:lstStyle/>
          <a:p>
            <a:pPr marL="0" indent="0">
              <a:lnSpc>
                <a:spcPct val="90000"/>
              </a:lnSpc>
              <a:buNone/>
            </a:pPr>
            <a:r>
              <a:rPr lang="en-US" sz="2500" b="1" dirty="0"/>
              <a:t>Results</a:t>
            </a:r>
          </a:p>
          <a:p>
            <a:pPr>
              <a:lnSpc>
                <a:spcPct val="90000"/>
              </a:lnSpc>
            </a:pPr>
            <a:r>
              <a:rPr lang="en-US" sz="2500" b="0" i="0" dirty="0">
                <a:effectLst/>
              </a:rPr>
              <a:t>Each produces mild to moderate weight loss of 3–8% loss from baseline over short durations (8–12 weeks) </a:t>
            </a:r>
          </a:p>
          <a:p>
            <a:pPr>
              <a:lnSpc>
                <a:spcPct val="90000"/>
              </a:lnSpc>
            </a:pPr>
            <a:r>
              <a:rPr lang="en-US" sz="2500" dirty="0"/>
              <a:t>N</a:t>
            </a:r>
            <a:r>
              <a:rPr lang="en-US" sz="2500" b="0" i="0" dirty="0">
                <a:effectLst/>
              </a:rPr>
              <a:t>o significant differences in weight loss, waist </a:t>
            </a:r>
            <a:r>
              <a:rPr lang="en-US" sz="2500" b="0" i="0" dirty="0" err="1">
                <a:effectLst/>
              </a:rPr>
              <a:t>cir.</a:t>
            </a:r>
            <a:r>
              <a:rPr lang="en-US" sz="2500" b="0" i="0" dirty="0">
                <a:effectLst/>
              </a:rPr>
              <a:t> when compared with continuous calorie restriction.</a:t>
            </a:r>
          </a:p>
          <a:p>
            <a:pPr>
              <a:lnSpc>
                <a:spcPct val="90000"/>
              </a:lnSpc>
            </a:pPr>
            <a:r>
              <a:rPr lang="en-US" sz="2500" dirty="0"/>
              <a:t>Longer term studies needed</a:t>
            </a:r>
          </a:p>
          <a:p>
            <a:pPr>
              <a:lnSpc>
                <a:spcPct val="90000"/>
              </a:lnSpc>
            </a:pPr>
            <a:endParaRPr lang="en-US" sz="2500" dirty="0"/>
          </a:p>
        </p:txBody>
      </p:sp>
      <p:graphicFrame>
        <p:nvGraphicFramePr>
          <p:cNvPr id="6" name="Content Placeholder 2">
            <a:extLst>
              <a:ext uri="{FF2B5EF4-FFF2-40B4-BE49-F238E27FC236}">
                <a16:creationId xmlns:a16="http://schemas.microsoft.com/office/drawing/2014/main" id="{846FDA77-8F9E-A4B7-504C-C0983E52026F}"/>
              </a:ext>
            </a:extLst>
          </p:cNvPr>
          <p:cNvGraphicFramePr>
            <a:graphicFrameLocks noGrp="1"/>
          </p:cNvGraphicFramePr>
          <p:nvPr>
            <p:ph sz="quarter" idx="2"/>
            <p:extLst>
              <p:ext uri="{D42A27DB-BD31-4B8C-83A1-F6EECF244321}">
                <p14:modId xmlns:p14="http://schemas.microsoft.com/office/powerpoint/2010/main" val="706578850"/>
              </p:ext>
            </p:extLst>
          </p:nvPr>
        </p:nvGraphicFramePr>
        <p:xfrm>
          <a:off x="4632198" y="1216152"/>
          <a:ext cx="4041648" cy="4937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42868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D9067-A575-3FCB-4422-8AB432F2ED3E}"/>
              </a:ext>
            </a:extLst>
          </p:cNvPr>
          <p:cNvSpPr>
            <a:spLocks noGrp="1"/>
          </p:cNvSpPr>
          <p:nvPr>
            <p:ph type="title"/>
          </p:nvPr>
        </p:nvSpPr>
        <p:spPr/>
        <p:txBody>
          <a:bodyPr/>
          <a:lstStyle/>
          <a:p>
            <a:r>
              <a:rPr lang="en-US" dirty="0"/>
              <a:t>Assessing Malnutrition</a:t>
            </a:r>
          </a:p>
        </p:txBody>
      </p:sp>
      <p:sp>
        <p:nvSpPr>
          <p:cNvPr id="3" name="Content Placeholder 2">
            <a:extLst>
              <a:ext uri="{FF2B5EF4-FFF2-40B4-BE49-F238E27FC236}">
                <a16:creationId xmlns:a16="http://schemas.microsoft.com/office/drawing/2014/main" id="{ABF46A2B-6AE6-4B40-6FF9-25F1AD7AD701}"/>
              </a:ext>
            </a:extLst>
          </p:cNvPr>
          <p:cNvSpPr>
            <a:spLocks noGrp="1"/>
          </p:cNvSpPr>
          <p:nvPr>
            <p:ph sz="quarter" idx="1"/>
          </p:nvPr>
        </p:nvSpPr>
        <p:spPr>
          <a:xfrm>
            <a:off x="609600" y="1295400"/>
            <a:ext cx="8229600" cy="5029200"/>
          </a:xfrm>
        </p:spPr>
        <p:txBody>
          <a:bodyPr>
            <a:normAutofit lnSpcReduction="10000"/>
          </a:bodyPr>
          <a:lstStyle/>
          <a:p>
            <a:r>
              <a:rPr lang="en-US" dirty="0"/>
              <a:t>At Risks Groups: </a:t>
            </a:r>
          </a:p>
          <a:p>
            <a:pPr lvl="1"/>
            <a:r>
              <a:rPr lang="en-US" dirty="0"/>
              <a:t>Individuals on GLP-1 or GIP RA or s/p metabolic surgery </a:t>
            </a:r>
          </a:p>
          <a:p>
            <a:pPr lvl="1"/>
            <a:r>
              <a:rPr lang="en-US" dirty="0"/>
              <a:t>Individuals with multiple chronic conditions </a:t>
            </a:r>
          </a:p>
          <a:p>
            <a:pPr lvl="1"/>
            <a:r>
              <a:rPr lang="en-US" dirty="0"/>
              <a:t>Older age groups </a:t>
            </a:r>
          </a:p>
          <a:p>
            <a:pPr lvl="1"/>
            <a:r>
              <a:rPr lang="en-US" dirty="0"/>
              <a:t>Food insecurity and poverty </a:t>
            </a:r>
          </a:p>
          <a:p>
            <a:r>
              <a:rPr lang="en-US" dirty="0"/>
              <a:t>Screen: </a:t>
            </a:r>
          </a:p>
          <a:p>
            <a:pPr lvl="1"/>
            <a:r>
              <a:rPr lang="en-US" dirty="0"/>
              <a:t>For malnutrition and sarcopenia</a:t>
            </a:r>
          </a:p>
          <a:p>
            <a:r>
              <a:rPr lang="en-US" dirty="0"/>
              <a:t>Recommend:</a:t>
            </a:r>
          </a:p>
          <a:p>
            <a:pPr lvl="1"/>
            <a:r>
              <a:rPr lang="en-US" dirty="0"/>
              <a:t>Whole- food-based eating pattern</a:t>
            </a:r>
          </a:p>
          <a:p>
            <a:pPr lvl="1"/>
            <a:r>
              <a:rPr lang="en-US" dirty="0"/>
              <a:t>Adequate protein</a:t>
            </a:r>
          </a:p>
          <a:p>
            <a:pPr lvl="1"/>
            <a:r>
              <a:rPr lang="en-US" dirty="0"/>
              <a:t>Resistance training</a:t>
            </a:r>
          </a:p>
        </p:txBody>
      </p:sp>
    </p:spTree>
    <p:extLst>
      <p:ext uri="{BB962C8B-B14F-4D97-AF65-F5344CB8AC3E}">
        <p14:creationId xmlns:p14="http://schemas.microsoft.com/office/powerpoint/2010/main" val="638947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BAD46-91AB-4EC9-BFA8-53A695087EB5}"/>
              </a:ext>
            </a:extLst>
          </p:cNvPr>
          <p:cNvSpPr>
            <a:spLocks noGrp="1"/>
          </p:cNvSpPr>
          <p:nvPr>
            <p:ph type="title"/>
          </p:nvPr>
        </p:nvSpPr>
        <p:spPr>
          <a:xfrm>
            <a:off x="457200" y="228600"/>
            <a:ext cx="8229600" cy="914400"/>
          </a:xfrm>
        </p:spPr>
        <p:txBody>
          <a:bodyPr anchor="b">
            <a:normAutofit/>
          </a:bodyPr>
          <a:lstStyle/>
          <a:p>
            <a:r>
              <a:rPr lang="en-US" dirty="0"/>
              <a:t>Keep it Person Centered</a:t>
            </a:r>
          </a:p>
        </p:txBody>
      </p:sp>
      <p:sp>
        <p:nvSpPr>
          <p:cNvPr id="3" name="Content Placeholder 2">
            <a:extLst>
              <a:ext uri="{FF2B5EF4-FFF2-40B4-BE49-F238E27FC236}">
                <a16:creationId xmlns:a16="http://schemas.microsoft.com/office/drawing/2014/main" id="{905C867D-827C-4F60-991E-0E54A6C11999}"/>
              </a:ext>
            </a:extLst>
          </p:cNvPr>
          <p:cNvSpPr>
            <a:spLocks noGrp="1"/>
          </p:cNvSpPr>
          <p:nvPr>
            <p:ph sz="quarter" idx="1"/>
          </p:nvPr>
        </p:nvSpPr>
        <p:spPr>
          <a:xfrm>
            <a:off x="457200" y="1219200"/>
            <a:ext cx="5410200" cy="5867400"/>
          </a:xfrm>
        </p:spPr>
        <p:txBody>
          <a:bodyPr>
            <a:normAutofit/>
          </a:bodyPr>
          <a:lstStyle/>
          <a:p>
            <a:pPr>
              <a:lnSpc>
                <a:spcPct val="110000"/>
              </a:lnSpc>
            </a:pPr>
            <a:r>
              <a:rPr lang="en-US" dirty="0"/>
              <a:t>An individualized eating pattern considers health status, skills, literacy, resources, and environment</a:t>
            </a:r>
          </a:p>
          <a:p>
            <a:pPr>
              <a:lnSpc>
                <a:spcPct val="110000"/>
              </a:lnSpc>
              <a:defRPr/>
            </a:pPr>
            <a:r>
              <a:rPr lang="en-US" dirty="0"/>
              <a:t>Develop interventions based on: </a:t>
            </a:r>
            <a:r>
              <a:rPr lang="en-US" sz="2800" dirty="0"/>
              <a:t>Medical history, life circumstances, access to food, personal/cultural preferences, </a:t>
            </a:r>
            <a:r>
              <a:rPr lang="en-US" sz="2800" dirty="0">
                <a:solidFill>
                  <a:srgbClr val="0070C0"/>
                </a:solidFill>
              </a:rPr>
              <a:t>readiness and motivation, shared-decision making</a:t>
            </a:r>
          </a:p>
          <a:p>
            <a:pPr>
              <a:lnSpc>
                <a:spcPct val="90000"/>
              </a:lnSpc>
            </a:pPr>
            <a:endParaRPr lang="en-US" sz="2700" dirty="0"/>
          </a:p>
        </p:txBody>
      </p:sp>
      <p:pic>
        <p:nvPicPr>
          <p:cNvPr id="8" name="Picture 7" descr="A picture containing different, colorful, arranged, fresh&#10;&#10;Description automatically generated">
            <a:extLst>
              <a:ext uri="{FF2B5EF4-FFF2-40B4-BE49-F238E27FC236}">
                <a16:creationId xmlns:a16="http://schemas.microsoft.com/office/drawing/2014/main" id="{2D46FFD7-5162-46D7-A04C-BF7DF9C0A90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576736" y="1219200"/>
            <a:ext cx="3110064" cy="3436534"/>
          </a:xfrm>
          <a:prstGeom prst="rect">
            <a:avLst/>
          </a:prstGeom>
          <a:noFill/>
        </p:spPr>
      </p:pic>
      <p:sp>
        <p:nvSpPr>
          <p:cNvPr id="4" name="Content Placeholder 2">
            <a:extLst>
              <a:ext uri="{FF2B5EF4-FFF2-40B4-BE49-F238E27FC236}">
                <a16:creationId xmlns:a16="http://schemas.microsoft.com/office/drawing/2014/main" id="{AE846485-8AC7-0453-3693-F2C23CA314A6}"/>
              </a:ext>
            </a:extLst>
          </p:cNvPr>
          <p:cNvSpPr txBox="1">
            <a:spLocks/>
          </p:cNvSpPr>
          <p:nvPr/>
        </p:nvSpPr>
        <p:spPr>
          <a:xfrm>
            <a:off x="5436318" y="4742917"/>
            <a:ext cx="3390900" cy="1128250"/>
          </a:xfrm>
          <a:prstGeom prst="rect">
            <a:avLst/>
          </a:prstGeom>
        </p:spPr>
        <p:txBody>
          <a:bodyPr vert="horz">
            <a:normAutofit fontScale="85000" lnSpcReduction="20000"/>
          </a:bodyPr>
          <a:lst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fontAlgn="auto">
              <a:lnSpc>
                <a:spcPct val="110000"/>
              </a:lnSpc>
              <a:spcAft>
                <a:spcPts val="0"/>
              </a:spcAft>
              <a:buNone/>
            </a:pPr>
            <a:r>
              <a:rPr lang="en-US" sz="2800" dirty="0">
                <a:solidFill>
                  <a:srgbClr val="0070C0"/>
                </a:solidFill>
              </a:rPr>
              <a:t>Long-term support needed from diabetes care team</a:t>
            </a:r>
          </a:p>
          <a:p>
            <a:pPr algn="ctr" fontAlgn="auto">
              <a:lnSpc>
                <a:spcPct val="90000"/>
              </a:lnSpc>
              <a:spcAft>
                <a:spcPts val="0"/>
              </a:spcAft>
            </a:pPr>
            <a:endParaRPr lang="en-US" sz="2400" dirty="0">
              <a:solidFill>
                <a:srgbClr val="0070C0"/>
              </a:solidFill>
            </a:endParaRPr>
          </a:p>
        </p:txBody>
      </p:sp>
    </p:spTree>
    <p:extLst>
      <p:ext uri="{BB962C8B-B14F-4D97-AF65-F5344CB8AC3E}">
        <p14:creationId xmlns:p14="http://schemas.microsoft.com/office/powerpoint/2010/main" val="3151586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Consult for Diabetes Ed</a:t>
            </a:r>
          </a:p>
        </p:txBody>
      </p:sp>
      <p:sp>
        <p:nvSpPr>
          <p:cNvPr id="3" name="Content Placeholder 2"/>
          <p:cNvSpPr>
            <a:spLocks noGrp="1"/>
          </p:cNvSpPr>
          <p:nvPr>
            <p:ph sz="quarter" idx="1"/>
          </p:nvPr>
        </p:nvSpPr>
        <p:spPr>
          <a:xfrm>
            <a:off x="457200" y="1143000"/>
            <a:ext cx="8229600" cy="4937760"/>
          </a:xfrm>
        </p:spPr>
        <p:txBody>
          <a:bodyPr>
            <a:normAutofit lnSpcReduction="10000"/>
          </a:bodyPr>
          <a:lstStyle/>
          <a:p>
            <a:pPr marL="0" indent="0">
              <a:buNone/>
            </a:pPr>
            <a:r>
              <a:rPr lang="en-US" dirty="0"/>
              <a:t>JR, 64 y/o cis-male. </a:t>
            </a:r>
            <a:r>
              <a:rPr lang="en-US" dirty="0">
                <a:solidFill>
                  <a:srgbClr val="0070C0"/>
                </a:solidFill>
              </a:rPr>
              <a:t>BMI 32</a:t>
            </a:r>
            <a:r>
              <a:rPr lang="en-US" dirty="0"/>
              <a:t>, </a:t>
            </a:r>
            <a:r>
              <a:rPr lang="en-US" dirty="0">
                <a:solidFill>
                  <a:srgbClr val="0070C0"/>
                </a:solidFill>
              </a:rPr>
              <a:t>Waist circumference: 43”, A1c 9.3%.  </a:t>
            </a:r>
            <a:r>
              <a:rPr lang="en-US" dirty="0"/>
              <a:t>Type 2 diabetes 10+ years. Takes Metformin 2000mg daily + Glipizide 20mg. Low income and doesn’t like to drive much due to poor vision.</a:t>
            </a:r>
            <a:endParaRPr lang="en-US" dirty="0">
              <a:solidFill>
                <a:srgbClr val="0070C0"/>
              </a:solidFill>
            </a:endParaRPr>
          </a:p>
          <a:p>
            <a:r>
              <a:rPr lang="en-US" dirty="0">
                <a:solidFill>
                  <a:srgbClr val="0070C0"/>
                </a:solidFill>
              </a:rPr>
              <a:t>Nutrition, typical day</a:t>
            </a:r>
          </a:p>
          <a:p>
            <a:pPr lvl="1"/>
            <a:r>
              <a:rPr lang="en-US" dirty="0"/>
              <a:t>Breakfast – doesn’t really eat. Has cup of coffee</a:t>
            </a:r>
          </a:p>
          <a:p>
            <a:pPr lvl="1"/>
            <a:r>
              <a:rPr lang="en-US" dirty="0"/>
              <a:t>Lunch around 11am – packaged breakfast sandwich </a:t>
            </a:r>
          </a:p>
          <a:p>
            <a:pPr lvl="1"/>
            <a:r>
              <a:rPr lang="en-US" dirty="0"/>
              <a:t>Dinner – Sandwich or burger</a:t>
            </a:r>
          </a:p>
          <a:p>
            <a:pPr lvl="1"/>
            <a:r>
              <a:rPr lang="en-US" dirty="0"/>
              <a:t>Evening – Snacks, nuts, crackers, boiled egg</a:t>
            </a:r>
          </a:p>
          <a:p>
            <a:pPr lvl="1"/>
            <a:r>
              <a:rPr lang="en-US" dirty="0"/>
              <a:t>Beverages – Diet sodas, tea, water</a:t>
            </a:r>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444" t="37254"/>
          <a:stretch/>
        </p:blipFill>
        <p:spPr bwMode="auto">
          <a:xfrm>
            <a:off x="7571361" y="4837125"/>
            <a:ext cx="1558784" cy="1243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445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A9201-18FB-BCCE-A759-E98E52B57578}"/>
              </a:ext>
            </a:extLst>
          </p:cNvPr>
          <p:cNvSpPr>
            <a:spLocks noGrp="1"/>
          </p:cNvSpPr>
          <p:nvPr>
            <p:ph type="title"/>
          </p:nvPr>
        </p:nvSpPr>
        <p:spPr>
          <a:xfrm>
            <a:off x="457200" y="228600"/>
            <a:ext cx="8229600" cy="1295400"/>
          </a:xfrm>
        </p:spPr>
        <p:txBody>
          <a:bodyPr>
            <a:normAutofit fontScale="90000"/>
          </a:bodyPr>
          <a:lstStyle/>
          <a:p>
            <a:r>
              <a:rPr lang="en-US" dirty="0"/>
              <a:t>Diabetes Education Services Inclusion Statement</a:t>
            </a:r>
          </a:p>
        </p:txBody>
      </p:sp>
      <p:sp>
        <p:nvSpPr>
          <p:cNvPr id="3" name="Content Placeholder 2">
            <a:extLst>
              <a:ext uri="{FF2B5EF4-FFF2-40B4-BE49-F238E27FC236}">
                <a16:creationId xmlns:a16="http://schemas.microsoft.com/office/drawing/2014/main" id="{9A1A2DBB-19E5-E8DB-1087-6A0CE30D875A}"/>
              </a:ext>
            </a:extLst>
          </p:cNvPr>
          <p:cNvSpPr>
            <a:spLocks noGrp="1"/>
          </p:cNvSpPr>
          <p:nvPr>
            <p:ph sz="quarter" idx="1"/>
          </p:nvPr>
        </p:nvSpPr>
        <p:spPr>
          <a:xfrm>
            <a:off x="3810000" y="1524001"/>
            <a:ext cx="4906945" cy="5334000"/>
          </a:xfrm>
        </p:spPr>
        <p:txBody>
          <a:bodyPr>
            <a:normAutofit fontScale="47500" lnSpcReduction="20000"/>
          </a:bodyPr>
          <a:lstStyle/>
          <a:p>
            <a:pPr>
              <a:lnSpc>
                <a:spcPct val="120000"/>
              </a:lnSpc>
            </a:pPr>
            <a:r>
              <a:rPr lang="en-US" sz="3800" dirty="0"/>
              <a:t>We are committed to promoting diversity and inclusion in our educational offerings.</a:t>
            </a:r>
          </a:p>
          <a:p>
            <a:pPr>
              <a:lnSpc>
                <a:spcPct val="120000"/>
              </a:lnSpc>
            </a:pPr>
            <a:r>
              <a:rPr lang="en-US" sz="3800" dirty="0"/>
              <a:t>We recognize, respect, and include differences in ability, age, culture, ethnicity, gender, gender identity, sexual orientation, size, and socioeconomic characteristics.</a:t>
            </a:r>
          </a:p>
          <a:p>
            <a:pPr>
              <a:lnSpc>
                <a:spcPct val="120000"/>
              </a:lnSpc>
            </a:pPr>
            <a:r>
              <a:rPr lang="en-US" sz="3800" dirty="0"/>
              <a:t>Our goal is to promote equity and access, acknowledging historical and institutional inequities.</a:t>
            </a:r>
          </a:p>
          <a:p>
            <a:pPr>
              <a:lnSpc>
                <a:spcPct val="120000"/>
              </a:lnSpc>
            </a:pPr>
            <a:r>
              <a:rPr lang="en-US" sz="3800" dirty="0">
                <a:effectLst/>
                <a:ea typeface="Calibri" panose="020F0502020204030204" pitchFamily="34" charset="0"/>
                <a:cs typeface="Calibri" panose="020F0502020204030204" pitchFamily="34" charset="0"/>
              </a:rPr>
              <a:t>We are committed to practicing cultural humility and cultivating our cultural competence. </a:t>
            </a:r>
          </a:p>
          <a:p>
            <a:pPr>
              <a:lnSpc>
                <a:spcPct val="120000"/>
              </a:lnSpc>
            </a:pPr>
            <a:r>
              <a:rPr lang="en-US" sz="3800" dirty="0">
                <a:effectLst/>
                <a:ea typeface="Calibri" panose="020F0502020204030204" pitchFamily="34" charset="0"/>
                <a:cs typeface="Calibri" panose="020F0502020204030204" pitchFamily="34" charset="0"/>
              </a:rPr>
              <a:t>We wish to create a safe space within our community where one's beliefs, experiences, identity, and differences in ability, age, size, socio-cultural/socioeconomic characteristics, and political affiliations are considered and respected.</a:t>
            </a:r>
          </a:p>
        </p:txBody>
      </p:sp>
      <p:sp>
        <p:nvSpPr>
          <p:cNvPr id="4" name="Content Placeholder 3">
            <a:extLst>
              <a:ext uri="{FF2B5EF4-FFF2-40B4-BE49-F238E27FC236}">
                <a16:creationId xmlns:a16="http://schemas.microsoft.com/office/drawing/2014/main" id="{ED766A46-2110-B0D1-BDD4-DAA1AA3B99BB}"/>
              </a:ext>
            </a:extLst>
          </p:cNvPr>
          <p:cNvSpPr>
            <a:spLocks noGrp="1"/>
          </p:cNvSpPr>
          <p:nvPr>
            <p:ph sz="quarter" idx="2"/>
          </p:nvPr>
        </p:nvSpPr>
        <p:spPr>
          <a:xfrm>
            <a:off x="457200" y="1600200"/>
            <a:ext cx="3352800" cy="4450750"/>
          </a:xfrm>
        </p:spPr>
        <p:txBody>
          <a:bodyPr>
            <a:normAutofit fontScale="47500" lnSpcReduction="20000"/>
          </a:bodyPr>
          <a:lstStyle/>
          <a:p>
            <a:pPr marL="0" indent="0">
              <a:buNone/>
            </a:pPr>
            <a:r>
              <a:rPr lang="en-US" sz="5100" dirty="0"/>
              <a:t>Based on the IDEA Initiative inspired by CDR</a:t>
            </a:r>
          </a:p>
          <a:p>
            <a:r>
              <a:rPr lang="en-US" sz="4400" dirty="0"/>
              <a:t>Inclusion </a:t>
            </a:r>
          </a:p>
          <a:p>
            <a:r>
              <a:rPr lang="en-US" sz="4400" dirty="0"/>
              <a:t>Diversity </a:t>
            </a:r>
          </a:p>
          <a:p>
            <a:r>
              <a:rPr lang="en-US" sz="4400" dirty="0"/>
              <a:t>Equity </a:t>
            </a:r>
          </a:p>
          <a:p>
            <a:r>
              <a:rPr lang="en-US" sz="4400" dirty="0"/>
              <a:t>Access</a:t>
            </a:r>
            <a:endParaRPr lang="en-US" dirty="0"/>
          </a:p>
        </p:txBody>
      </p:sp>
      <p:pic>
        <p:nvPicPr>
          <p:cNvPr id="7" name="Content Placeholder 6" descr="Sea of hands in the middle">
            <a:extLst>
              <a:ext uri="{FF2B5EF4-FFF2-40B4-BE49-F238E27FC236}">
                <a16:creationId xmlns:a16="http://schemas.microsoft.com/office/drawing/2014/main" id="{11D65934-27AF-E27E-9E1F-AD2DB1DCE5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65" r="20497" b="-3"/>
          <a:stretch/>
        </p:blipFill>
        <p:spPr>
          <a:xfrm>
            <a:off x="762000" y="3635076"/>
            <a:ext cx="2307732" cy="2819400"/>
          </a:xfrm>
          <a:prstGeom prst="rect">
            <a:avLst/>
          </a:prstGeom>
          <a:noFill/>
        </p:spPr>
      </p:pic>
    </p:spTree>
    <p:extLst>
      <p:ext uri="{BB962C8B-B14F-4D97-AF65-F5344CB8AC3E}">
        <p14:creationId xmlns:p14="http://schemas.microsoft.com/office/powerpoint/2010/main" val="107920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0630" name="Oval 27"/>
          <p:cNvSpPr>
            <a:spLocks noChangeArrowheads="1"/>
          </p:cNvSpPr>
          <p:nvPr/>
        </p:nvSpPr>
        <p:spPr bwMode="auto">
          <a:xfrm>
            <a:off x="2590800" y="2897864"/>
            <a:ext cx="2438400" cy="42784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4" name="TextBox 3"/>
          <p:cNvSpPr txBox="1"/>
          <p:nvPr/>
        </p:nvSpPr>
        <p:spPr>
          <a:xfrm>
            <a:off x="762000" y="3527550"/>
            <a:ext cx="1447800" cy="646331"/>
          </a:xfrm>
          <a:prstGeom prst="rect">
            <a:avLst/>
          </a:prstGeom>
          <a:noFill/>
        </p:spPr>
        <p:txBody>
          <a:bodyPr wrap="square" rtlCol="0">
            <a:spAutoFit/>
          </a:bodyPr>
          <a:lstStyle/>
          <a:p>
            <a:r>
              <a:rPr lang="en-US" dirty="0"/>
              <a:t>1 tsp sugar =4 </a:t>
            </a:r>
            <a:r>
              <a:rPr lang="en-US" dirty="0" err="1"/>
              <a:t>gms</a:t>
            </a:r>
            <a:endParaRPr lang="en-US" dirty="0"/>
          </a:p>
        </p:txBody>
      </p:sp>
      <p:sp>
        <p:nvSpPr>
          <p:cNvPr id="5" name="Right Arrow 4"/>
          <p:cNvSpPr/>
          <p:nvPr/>
        </p:nvSpPr>
        <p:spPr>
          <a:xfrm>
            <a:off x="2095500" y="3648825"/>
            <a:ext cx="381000" cy="134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42445A7-D999-D26C-6707-D09DC0B1E8D4}"/>
              </a:ext>
            </a:extLst>
          </p:cNvPr>
          <p:cNvPicPr>
            <a:picLocks noChangeAspect="1"/>
          </p:cNvPicPr>
          <p:nvPr/>
        </p:nvPicPr>
        <p:blipFill>
          <a:blip r:embed="rId4"/>
          <a:stretch>
            <a:fillRect/>
          </a:stretch>
        </p:blipFill>
        <p:spPr>
          <a:xfrm>
            <a:off x="72120" y="1383119"/>
            <a:ext cx="8999759" cy="4800600"/>
          </a:xfrm>
          <a:prstGeom prst="rect">
            <a:avLst/>
          </a:prstGeom>
        </p:spPr>
      </p:pic>
      <p:sp>
        <p:nvSpPr>
          <p:cNvPr id="8" name="Title 1">
            <a:extLst>
              <a:ext uri="{FF2B5EF4-FFF2-40B4-BE49-F238E27FC236}">
                <a16:creationId xmlns:a16="http://schemas.microsoft.com/office/drawing/2014/main" id="{2D1B9C24-3D48-79E3-5D43-2533D5F07E15}"/>
              </a:ext>
            </a:extLst>
          </p:cNvPr>
          <p:cNvSpPr>
            <a:spLocks noGrp="1"/>
          </p:cNvSpPr>
          <p:nvPr>
            <p:ph type="title"/>
          </p:nvPr>
        </p:nvSpPr>
        <p:spPr>
          <a:xfrm>
            <a:off x="457200" y="152400"/>
            <a:ext cx="8229600" cy="990600"/>
          </a:xfrm>
        </p:spPr>
        <p:txBody>
          <a:bodyPr/>
          <a:lstStyle/>
          <a:p>
            <a:r>
              <a:rPr lang="en-US" dirty="0"/>
              <a:t>Reading the Food Label</a:t>
            </a:r>
          </a:p>
        </p:txBody>
      </p:sp>
      <p:sp>
        <p:nvSpPr>
          <p:cNvPr id="10" name="TextBox 9">
            <a:extLst>
              <a:ext uri="{FF2B5EF4-FFF2-40B4-BE49-F238E27FC236}">
                <a16:creationId xmlns:a16="http://schemas.microsoft.com/office/drawing/2014/main" id="{9C9B49A3-34FD-37DE-2E5B-1296514F7526}"/>
              </a:ext>
            </a:extLst>
          </p:cNvPr>
          <p:cNvSpPr txBox="1"/>
          <p:nvPr/>
        </p:nvSpPr>
        <p:spPr>
          <a:xfrm>
            <a:off x="457200" y="6318312"/>
            <a:ext cx="7315200" cy="338554"/>
          </a:xfrm>
          <a:prstGeom prst="rect">
            <a:avLst/>
          </a:prstGeom>
          <a:noFill/>
        </p:spPr>
        <p:txBody>
          <a:bodyPr wrap="square">
            <a:spAutoFit/>
          </a:bodyPr>
          <a:lstStyle/>
          <a:p>
            <a:r>
              <a:rPr lang="en-US" sz="1600" dirty="0">
                <a:latin typeface="Calibri" panose="020F0502020204030204" pitchFamily="34" charset="0"/>
                <a:cs typeface="Calibri" panose="020F0502020204030204" pitchFamily="34" charset="0"/>
              </a:rPr>
              <a:t>https://</a:t>
            </a:r>
            <a:r>
              <a:rPr lang="en-US" sz="1600" dirty="0" err="1">
                <a:latin typeface="Calibri" panose="020F0502020204030204" pitchFamily="34" charset="0"/>
                <a:cs typeface="Calibri" panose="020F0502020204030204" pitchFamily="34" charset="0"/>
              </a:rPr>
              <a:t>www.fda.gov</a:t>
            </a:r>
            <a:r>
              <a:rPr lang="en-US" sz="1600" dirty="0">
                <a:latin typeface="Calibri" panose="020F0502020204030204" pitchFamily="34" charset="0"/>
                <a:cs typeface="Calibri" panose="020F0502020204030204" pitchFamily="34" charset="0"/>
              </a:rPr>
              <a:t>/food/food-labeling-nutrition/changes-nutrition-facts-label</a:t>
            </a:r>
          </a:p>
        </p:txBody>
      </p:sp>
      <p:pic>
        <p:nvPicPr>
          <p:cNvPr id="11" name="Picture 10">
            <a:extLst>
              <a:ext uri="{FF2B5EF4-FFF2-40B4-BE49-F238E27FC236}">
                <a16:creationId xmlns:a16="http://schemas.microsoft.com/office/drawing/2014/main" id="{8166BE1E-44D8-3D71-73F4-E05C61003A07}"/>
              </a:ext>
            </a:extLst>
          </p:cNvPr>
          <p:cNvPicPr>
            <a:picLocks noChangeAspect="1"/>
          </p:cNvPicPr>
          <p:nvPr/>
        </p:nvPicPr>
        <p:blipFill>
          <a:blip r:embed="rId4"/>
          <a:stretch>
            <a:fillRect/>
          </a:stretch>
        </p:blipFill>
        <p:spPr>
          <a:xfrm>
            <a:off x="118841" y="1315822"/>
            <a:ext cx="8999759" cy="4800600"/>
          </a:xfrm>
          <a:prstGeom prst="rect">
            <a:avLst/>
          </a:prstGeom>
        </p:spPr>
      </p:pic>
    </p:spTree>
    <p:custDataLst>
      <p:tags r:id="rId1"/>
    </p:custDataLst>
    <p:extLst>
      <p:ext uri="{BB962C8B-B14F-4D97-AF65-F5344CB8AC3E}">
        <p14:creationId xmlns:p14="http://schemas.microsoft.com/office/powerpoint/2010/main" val="115683978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66843" y="1159531"/>
            <a:ext cx="1981200" cy="1477328"/>
          </a:xfrm>
          <a:prstGeom prst="rect">
            <a:avLst/>
          </a:prstGeom>
          <a:noFill/>
        </p:spPr>
        <p:txBody>
          <a:bodyPr wrap="square" rtlCol="0">
            <a:spAutoFit/>
          </a:bodyPr>
          <a:lstStyle/>
          <a:p>
            <a:r>
              <a:rPr lang="en-US" dirty="0" err="1"/>
              <a:t>Fooducate</a:t>
            </a:r>
            <a:r>
              <a:rPr lang="en-US" dirty="0"/>
              <a:t> App – Gives grade and nutrition info. </a:t>
            </a:r>
          </a:p>
          <a:p>
            <a:r>
              <a:rPr lang="en-US" dirty="0"/>
              <a:t>Ideas for alternatives</a:t>
            </a:r>
          </a:p>
        </p:txBody>
      </p:sp>
      <p:pic>
        <p:nvPicPr>
          <p:cNvPr id="28" name="Picture 27">
            <a:extLst>
              <a:ext uri="{FF2B5EF4-FFF2-40B4-BE49-F238E27FC236}">
                <a16:creationId xmlns:a16="http://schemas.microsoft.com/office/drawing/2014/main" id="{57043337-6B07-42B2-92D3-6F0E52FEB2C7}"/>
              </a:ext>
            </a:extLst>
          </p:cNvPr>
          <p:cNvPicPr>
            <a:picLocks noChangeAspect="1"/>
          </p:cNvPicPr>
          <p:nvPr/>
        </p:nvPicPr>
        <p:blipFill>
          <a:blip r:embed="rId4"/>
          <a:stretch>
            <a:fillRect/>
          </a:stretch>
        </p:blipFill>
        <p:spPr>
          <a:xfrm>
            <a:off x="5099893" y="221236"/>
            <a:ext cx="3804642" cy="6440929"/>
          </a:xfrm>
          <a:prstGeom prst="rect">
            <a:avLst/>
          </a:prstGeom>
        </p:spPr>
      </p:pic>
      <p:sp>
        <p:nvSpPr>
          <p:cNvPr id="8" name="TextBox 7">
            <a:extLst>
              <a:ext uri="{FF2B5EF4-FFF2-40B4-BE49-F238E27FC236}">
                <a16:creationId xmlns:a16="http://schemas.microsoft.com/office/drawing/2014/main" id="{D1E6B8A3-72F5-DA2A-6BB5-FFEF7D9A19FC}"/>
              </a:ext>
            </a:extLst>
          </p:cNvPr>
          <p:cNvSpPr txBox="1"/>
          <p:nvPr/>
        </p:nvSpPr>
        <p:spPr>
          <a:xfrm>
            <a:off x="993279" y="804054"/>
            <a:ext cx="3352800" cy="369332"/>
          </a:xfrm>
          <a:prstGeom prst="rect">
            <a:avLst/>
          </a:prstGeom>
          <a:noFill/>
        </p:spPr>
        <p:txBody>
          <a:bodyPr wrap="square" rtlCol="0">
            <a:spAutoFit/>
          </a:bodyPr>
          <a:lstStyle/>
          <a:p>
            <a:r>
              <a:rPr lang="en-US" dirty="0"/>
              <a:t>Packaged Breakfast Sandwich</a:t>
            </a:r>
          </a:p>
        </p:txBody>
      </p:sp>
      <p:pic>
        <p:nvPicPr>
          <p:cNvPr id="10" name="Picture 9">
            <a:extLst>
              <a:ext uri="{FF2B5EF4-FFF2-40B4-BE49-F238E27FC236}">
                <a16:creationId xmlns:a16="http://schemas.microsoft.com/office/drawing/2014/main" id="{9205138E-C3A7-66EE-296F-0448C87186BD}"/>
              </a:ext>
            </a:extLst>
          </p:cNvPr>
          <p:cNvPicPr>
            <a:picLocks noChangeAspect="1"/>
          </p:cNvPicPr>
          <p:nvPr/>
        </p:nvPicPr>
        <p:blipFill>
          <a:blip r:embed="rId5"/>
          <a:stretch>
            <a:fillRect/>
          </a:stretch>
        </p:blipFill>
        <p:spPr>
          <a:xfrm>
            <a:off x="239465" y="1374818"/>
            <a:ext cx="5094535" cy="5274646"/>
          </a:xfrm>
          <a:prstGeom prst="rect">
            <a:avLst/>
          </a:prstGeom>
        </p:spPr>
      </p:pic>
    </p:spTree>
    <p:custDataLst>
      <p:tags r:id="rId1"/>
    </p:custDataLst>
    <p:extLst>
      <p:ext uri="{BB962C8B-B14F-4D97-AF65-F5344CB8AC3E}">
        <p14:creationId xmlns:p14="http://schemas.microsoft.com/office/powerpoint/2010/main" val="41139300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fltVal val="0"/>
                                          </p:val>
                                        </p:tav>
                                        <p:tav tm="100000">
                                          <p:val>
                                            <p:strVal val="#ppt_w"/>
                                          </p:val>
                                        </p:tav>
                                      </p:tavLst>
                                    </p:anim>
                                    <p:anim calcmode="lin" valueType="num">
                                      <p:cBhvr>
                                        <p:cTn id="8" dur="1000" fill="hold"/>
                                        <p:tgtEl>
                                          <p:spTgt spid="28"/>
                                        </p:tgtEl>
                                        <p:attrNameLst>
                                          <p:attrName>ppt_h</p:attrName>
                                        </p:attrNameLst>
                                      </p:cBhvr>
                                      <p:tavLst>
                                        <p:tav tm="0">
                                          <p:val>
                                            <p:fltVal val="0"/>
                                          </p:val>
                                        </p:tav>
                                        <p:tav tm="100000">
                                          <p:val>
                                            <p:strVal val="#ppt_h"/>
                                          </p:val>
                                        </p:tav>
                                      </p:tavLst>
                                    </p:anim>
                                    <p:anim calcmode="lin" valueType="num">
                                      <p:cBhvr>
                                        <p:cTn id="9" dur="1000" fill="hold"/>
                                        <p:tgtEl>
                                          <p:spTgt spid="28"/>
                                        </p:tgtEl>
                                        <p:attrNameLst>
                                          <p:attrName>style.rotation</p:attrName>
                                        </p:attrNameLst>
                                      </p:cBhvr>
                                      <p:tavLst>
                                        <p:tav tm="0">
                                          <p:val>
                                            <p:fltVal val="90"/>
                                          </p:val>
                                        </p:tav>
                                        <p:tav tm="100000">
                                          <p:val>
                                            <p:fltVal val="0"/>
                                          </p:val>
                                        </p:tav>
                                      </p:tavLst>
                                    </p:anim>
                                    <p:animEffect transition="in" filter="fade">
                                      <p:cBhvr>
                                        <p:cTn id="10"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ABA80-E0E5-45FC-975F-D1F1AC5BBD71}"/>
              </a:ext>
            </a:extLst>
          </p:cNvPr>
          <p:cNvSpPr>
            <a:spLocks noGrp="1"/>
          </p:cNvSpPr>
          <p:nvPr>
            <p:ph type="title"/>
          </p:nvPr>
        </p:nvSpPr>
        <p:spPr>
          <a:xfrm>
            <a:off x="457200" y="152400"/>
            <a:ext cx="8229600" cy="990600"/>
          </a:xfrm>
        </p:spPr>
        <p:txBody>
          <a:bodyPr anchor="b">
            <a:normAutofit/>
          </a:bodyPr>
          <a:lstStyle/>
          <a:p>
            <a:r>
              <a:rPr lang="en-US" dirty="0"/>
              <a:t>Digest, Stretch and Stand Break</a:t>
            </a:r>
          </a:p>
        </p:txBody>
      </p:sp>
      <p:pic>
        <p:nvPicPr>
          <p:cNvPr id="21" name="Content Placeholder 20" descr="A field of flowers&#10;&#10;Description automatically generated with medium confidence">
            <a:extLst>
              <a:ext uri="{FF2B5EF4-FFF2-40B4-BE49-F238E27FC236}">
                <a16:creationId xmlns:a16="http://schemas.microsoft.com/office/drawing/2014/main" id="{EE1105F0-DCB7-40FC-804F-5ACD41634698}"/>
              </a:ext>
            </a:extLst>
          </p:cNvPr>
          <p:cNvPicPr>
            <a:picLocks noGrp="1" noChangeAspect="1"/>
          </p:cNvPicPr>
          <p:nvPr>
            <p:ph sz="quarter"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280160" y="1219200"/>
            <a:ext cx="6583680" cy="4937760"/>
          </a:xfrm>
          <a:noFill/>
        </p:spPr>
      </p:pic>
    </p:spTree>
    <p:extLst>
      <p:ext uri="{BB962C8B-B14F-4D97-AF65-F5344CB8AC3E}">
        <p14:creationId xmlns:p14="http://schemas.microsoft.com/office/powerpoint/2010/main" val="362097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lIns="91440" tIns="45720" rIns="91440" bIns="45720" anchor="b">
            <a:normAutofit fontScale="90000"/>
          </a:bodyPr>
          <a:lstStyle/>
          <a:p>
            <a:pPr eaLnBrk="1" hangingPunct="1"/>
            <a:r>
              <a:rPr lang="en-US" dirty="0">
                <a:latin typeface="Tahoma" pitchFamily="34" charset="0"/>
              </a:rPr>
              <a:t>How Nutrients Affect Blood Sugar</a:t>
            </a:r>
          </a:p>
        </p:txBody>
      </p:sp>
      <p:sp>
        <p:nvSpPr>
          <p:cNvPr id="2" name="Content Placeholder 1"/>
          <p:cNvSpPr>
            <a:spLocks noGrp="1"/>
          </p:cNvSpPr>
          <p:nvPr>
            <p:ph sz="quarter" idx="1"/>
          </p:nvPr>
        </p:nvSpPr>
        <p:spPr/>
        <p:txBody>
          <a:bodyPr/>
          <a:lstStyle/>
          <a:p>
            <a:endParaRPr lang="en-US" dirty="0"/>
          </a:p>
        </p:txBody>
      </p:sp>
      <p:pic>
        <p:nvPicPr>
          <p:cNvPr id="17305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961467"/>
            <a:ext cx="4191000" cy="1570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112" y="1292087"/>
            <a:ext cx="4114800" cy="1547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4688132"/>
            <a:ext cx="4114800" cy="1570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5D76703-862D-4989-B5C5-28D50902FD05}"/>
              </a:ext>
            </a:extLst>
          </p:cNvPr>
          <p:cNvSpPr txBox="1"/>
          <p:nvPr/>
        </p:nvSpPr>
        <p:spPr>
          <a:xfrm>
            <a:off x="6442364" y="2873216"/>
            <a:ext cx="2514600" cy="1477328"/>
          </a:xfrm>
          <a:prstGeom prst="rect">
            <a:avLst/>
          </a:prstGeom>
          <a:noFill/>
        </p:spPr>
        <p:txBody>
          <a:bodyPr wrap="square" rtlCol="0">
            <a:spAutoFit/>
          </a:bodyPr>
          <a:lstStyle/>
          <a:p>
            <a:pPr algn="ctr"/>
            <a:r>
              <a:rPr lang="en-US" dirty="0">
                <a:solidFill>
                  <a:srgbClr val="0070C0"/>
                </a:solidFill>
              </a:rPr>
              <a:t>If type 1/MDI, may need additional insulin or change in dosing strategy for high fat/ protein meals</a:t>
            </a:r>
          </a:p>
        </p:txBody>
      </p:sp>
    </p:spTree>
    <p:custDataLst>
      <p:tags r:id="rId1"/>
    </p:custDataLst>
    <p:extLst>
      <p:ext uri="{BB962C8B-B14F-4D97-AF65-F5344CB8AC3E}">
        <p14:creationId xmlns:p14="http://schemas.microsoft.com/office/powerpoint/2010/main" val="135517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a:xfrm>
            <a:off x="457200" y="152400"/>
            <a:ext cx="8229600" cy="990600"/>
          </a:xfrm>
        </p:spPr>
        <p:txBody>
          <a:bodyPr lIns="91440" tIns="45720" rIns="91440" bIns="45720" anchor="b">
            <a:normAutofit/>
          </a:bodyPr>
          <a:lstStyle/>
          <a:p>
            <a:pPr eaLnBrk="1" hangingPunct="1"/>
            <a:r>
              <a:rPr lang="en-US" dirty="0">
                <a:latin typeface="Tahoma" pitchFamily="34" charset="0"/>
              </a:rPr>
              <a:t>Carbs affect Post-Meal Glucose</a:t>
            </a:r>
          </a:p>
        </p:txBody>
      </p:sp>
      <p:sp>
        <p:nvSpPr>
          <p:cNvPr id="1853443" name="Content Placeholder 2"/>
          <p:cNvSpPr>
            <a:spLocks noGrp="1"/>
          </p:cNvSpPr>
          <p:nvPr>
            <p:ph sz="quarter" idx="1"/>
          </p:nvPr>
        </p:nvSpPr>
        <p:spPr>
          <a:xfrm>
            <a:off x="482600" y="1430020"/>
            <a:ext cx="8229600" cy="4328160"/>
          </a:xfrm>
        </p:spPr>
        <p:txBody>
          <a:bodyPr>
            <a:normAutofit/>
          </a:bodyPr>
          <a:lstStyle/>
          <a:p>
            <a:pPr eaLnBrk="1" hangingPunct="1">
              <a:buFont typeface="Courier New" pitchFamily="49" charset="0"/>
              <a:buChar char="o"/>
              <a:defRPr/>
            </a:pPr>
            <a:r>
              <a:rPr lang="en-US" sz="4000" dirty="0"/>
              <a:t>Starch</a:t>
            </a:r>
          </a:p>
          <a:p>
            <a:pPr eaLnBrk="1" hangingPunct="1">
              <a:buFont typeface="Courier New" pitchFamily="49" charset="0"/>
              <a:buChar char="o"/>
              <a:defRPr/>
            </a:pPr>
            <a:r>
              <a:rPr lang="en-US" sz="4000" dirty="0"/>
              <a:t>Fruit</a:t>
            </a:r>
          </a:p>
          <a:p>
            <a:pPr eaLnBrk="1" hangingPunct="1">
              <a:buFont typeface="Courier New" pitchFamily="49" charset="0"/>
              <a:buChar char="o"/>
              <a:defRPr/>
            </a:pPr>
            <a:r>
              <a:rPr lang="en-US" sz="4000" dirty="0"/>
              <a:t>Milk</a:t>
            </a:r>
          </a:p>
          <a:p>
            <a:pPr eaLnBrk="1" hangingPunct="1">
              <a:buFont typeface="Courier New" pitchFamily="49" charset="0"/>
              <a:buChar char="o"/>
              <a:defRPr/>
            </a:pPr>
            <a:r>
              <a:rPr lang="en-US" sz="4000" dirty="0"/>
              <a:t>Desserts</a:t>
            </a:r>
          </a:p>
        </p:txBody>
      </p:sp>
      <p:pic>
        <p:nvPicPr>
          <p:cNvPr id="174084" name="Picture 7" descr="Starchy foods"/>
          <p:cNvPicPr>
            <a:picLocks noChangeAspect="1" noChangeArrowheads="1"/>
          </p:cNvPicPr>
          <p:nvPr/>
        </p:nvPicPr>
        <p:blipFill rotWithShape="1">
          <a:blip r:embed="rId4">
            <a:extLst>
              <a:ext uri="{28A0092B-C50C-407E-A947-70E740481C1C}">
                <a14:useLocalDpi xmlns:a14="http://schemas.microsoft.com/office/drawing/2010/main" val="0"/>
              </a:ext>
            </a:extLst>
          </a:blip>
          <a:srcRect t="16258"/>
          <a:stretch/>
        </p:blipFill>
        <p:spPr bwMode="auto">
          <a:xfrm>
            <a:off x="3480981" y="2743200"/>
            <a:ext cx="5231219"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12791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3</a:t>
            </a:r>
          </a:p>
        </p:txBody>
      </p:sp>
      <p:sp>
        <p:nvSpPr>
          <p:cNvPr id="3" name="Content Placeholder 2"/>
          <p:cNvSpPr>
            <a:spLocks noGrp="1"/>
          </p:cNvSpPr>
          <p:nvPr>
            <p:ph sz="quarter" idx="1"/>
          </p:nvPr>
        </p:nvSpPr>
        <p:spPr>
          <a:xfrm>
            <a:off x="457200" y="1219200"/>
            <a:ext cx="8229600" cy="4937760"/>
          </a:xfrm>
        </p:spPr>
        <p:txBody>
          <a:bodyPr/>
          <a:lstStyle/>
          <a:p>
            <a:r>
              <a:rPr lang="en-US" dirty="0"/>
              <a:t>Based on the Food list for Diabetes: which of the following food choices equals ~ 15 gms of carbohydrate? (multiple)</a:t>
            </a:r>
          </a:p>
          <a:p>
            <a:pPr marL="548640" lvl="2" indent="0">
              <a:buNone/>
            </a:pPr>
            <a:r>
              <a:rPr lang="en-US" sz="3200" dirty="0"/>
              <a:t>A. ½ b</a:t>
            </a:r>
            <a:r>
              <a:rPr lang="en-US" sz="3600" dirty="0"/>
              <a:t>agel, 4 oz</a:t>
            </a:r>
          </a:p>
          <a:p>
            <a:pPr marL="548640" lvl="2" indent="0">
              <a:buNone/>
            </a:pPr>
            <a:r>
              <a:rPr lang="en-US" sz="3600" dirty="0"/>
              <a:t>B. 1 ¼ cup strawberries</a:t>
            </a:r>
          </a:p>
          <a:p>
            <a:pPr marL="548640" lvl="2" indent="0">
              <a:buNone/>
            </a:pPr>
            <a:r>
              <a:rPr lang="en-US" sz="3600" dirty="0"/>
              <a:t>C. 1 cup of milk</a:t>
            </a:r>
          </a:p>
          <a:p>
            <a:pPr marL="548640" lvl="2" indent="0">
              <a:buNone/>
            </a:pPr>
            <a:r>
              <a:rPr lang="en-US" sz="3600" dirty="0"/>
              <a:t>D. ½ cup of cooked rice</a:t>
            </a:r>
          </a:p>
          <a:p>
            <a:pPr marL="548640" lvl="2" indent="0">
              <a:buNone/>
            </a:pPr>
            <a:r>
              <a:rPr lang="en-US" sz="3600" dirty="0"/>
              <a:t>E. 1 oz trail mix with fruit</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6600" y="3688080"/>
            <a:ext cx="1747647" cy="2200275"/>
          </a:xfrm>
          <a:prstGeom prst="rect">
            <a:avLst/>
          </a:prstGeom>
        </p:spPr>
      </p:pic>
      <p:sp>
        <p:nvSpPr>
          <p:cNvPr id="5" name="Oval 4"/>
          <p:cNvSpPr/>
          <p:nvPr/>
        </p:nvSpPr>
        <p:spPr>
          <a:xfrm>
            <a:off x="602672" y="3345180"/>
            <a:ext cx="4800600" cy="685800"/>
          </a:xfrm>
          <a:prstGeom prst="ellipse">
            <a:avLst/>
          </a:prstGeom>
          <a:noFill/>
          <a:ln w="28575">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 name="Oval 5"/>
          <p:cNvSpPr/>
          <p:nvPr/>
        </p:nvSpPr>
        <p:spPr>
          <a:xfrm>
            <a:off x="622550" y="5202556"/>
            <a:ext cx="5562902" cy="685799"/>
          </a:xfrm>
          <a:prstGeom prst="ellipse">
            <a:avLst/>
          </a:prstGeom>
          <a:noFill/>
          <a:ln w="28575">
            <a:solidFill>
              <a:srgbClr val="7030A0"/>
            </a:solid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Tree>
    <p:custDataLst>
      <p:tags r:id="rId1"/>
    </p:custDataLst>
    <p:extLst>
      <p:ext uri="{BB962C8B-B14F-4D97-AF65-F5344CB8AC3E}">
        <p14:creationId xmlns:p14="http://schemas.microsoft.com/office/powerpoint/2010/main" val="4028115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152400"/>
            <a:ext cx="8229600" cy="1371600"/>
          </a:xfrm>
        </p:spPr>
        <p:txBody>
          <a:bodyPr lIns="91440" tIns="45720" rIns="91440" bIns="45720" anchor="b">
            <a:normAutofit fontScale="90000"/>
          </a:bodyPr>
          <a:lstStyle/>
          <a:p>
            <a:pPr algn="ctr" eaLnBrk="1" hangingPunct="1">
              <a:defRPr/>
            </a:pPr>
            <a:r>
              <a:rPr lang="en-US" dirty="0">
                <a:latin typeface="Tahoma" pitchFamily="34" charset="0"/>
              </a:rPr>
              <a:t>Estimating Carbohydrate for Meals</a:t>
            </a:r>
            <a:br>
              <a:rPr lang="en-US" dirty="0">
                <a:latin typeface="Tahoma" pitchFamily="34" charset="0"/>
              </a:rPr>
            </a:br>
            <a:r>
              <a:rPr lang="en-US" dirty="0">
                <a:latin typeface="Tahoma" pitchFamily="34" charset="0"/>
              </a:rPr>
              <a:t>Example (Not ADA Standard)</a:t>
            </a:r>
          </a:p>
        </p:txBody>
      </p:sp>
      <p:sp>
        <p:nvSpPr>
          <p:cNvPr id="1855491" name="Rectangle 3"/>
          <p:cNvSpPr>
            <a:spLocks noGrp="1" noChangeArrowheads="1"/>
          </p:cNvSpPr>
          <p:nvPr>
            <p:ph sz="quarter" idx="1"/>
          </p:nvPr>
        </p:nvSpPr>
        <p:spPr>
          <a:xfrm>
            <a:off x="457200" y="1752600"/>
            <a:ext cx="8534400" cy="4724400"/>
          </a:xfrm>
        </p:spPr>
        <p:txBody>
          <a:bodyPr>
            <a:normAutofit/>
          </a:bodyPr>
          <a:lstStyle/>
          <a:p>
            <a:pPr eaLnBrk="1" hangingPunct="1">
              <a:buFont typeface="Wingdings" pitchFamily="2" charset="2"/>
              <a:buNone/>
              <a:defRPr/>
            </a:pPr>
            <a:r>
              <a:rPr lang="en-US" dirty="0"/>
              <a:t>			    	 </a:t>
            </a:r>
            <a:r>
              <a:rPr lang="en-US" u="sng" dirty="0"/>
              <a:t>Grams		Servings</a:t>
            </a:r>
          </a:p>
          <a:p>
            <a:pPr eaLnBrk="1" hangingPunct="1">
              <a:buFont typeface="Wingdings" pitchFamily="2" charset="2"/>
              <a:buNone/>
              <a:defRPr/>
            </a:pPr>
            <a:r>
              <a:rPr lang="en-US" dirty="0"/>
              <a:t>Each Meal		45-60 gm		3 - 4	</a:t>
            </a:r>
          </a:p>
          <a:p>
            <a:pPr eaLnBrk="1" hangingPunct="1">
              <a:buFont typeface="Wingdings" pitchFamily="2" charset="2"/>
              <a:buNone/>
              <a:defRPr/>
            </a:pPr>
            <a:r>
              <a:rPr lang="en-US" dirty="0"/>
              <a:t>	Snacks    		15-30 gm		 1- 2</a:t>
            </a:r>
          </a:p>
          <a:p>
            <a:pPr algn="r">
              <a:buNone/>
              <a:defRPr/>
            </a:pPr>
            <a:endParaRPr lang="en-US" sz="2400" dirty="0"/>
          </a:p>
          <a:p>
            <a:pPr algn="r">
              <a:buNone/>
              <a:defRPr/>
            </a:pPr>
            <a:r>
              <a:rPr lang="en-US" sz="2400" dirty="0"/>
              <a:t>		          </a:t>
            </a:r>
            <a:r>
              <a:rPr lang="en-US" sz="2400" dirty="0">
                <a:solidFill>
                  <a:schemeClr val="tx2">
                    <a:lumMod val="75000"/>
                  </a:schemeClr>
                </a:solidFill>
              </a:rPr>
              <a:t>Carbs affect Post-Meal Glucose</a:t>
            </a:r>
          </a:p>
          <a:p>
            <a:pPr algn="r">
              <a:buNone/>
              <a:defRPr/>
            </a:pPr>
            <a:r>
              <a:rPr lang="en-US" sz="2400" dirty="0">
                <a:solidFill>
                  <a:schemeClr val="tx2">
                    <a:lumMod val="75000"/>
                  </a:schemeClr>
                </a:solidFill>
              </a:rPr>
              <a:t>RDA – at least 130 grams of Carb a day</a:t>
            </a:r>
          </a:p>
          <a:p>
            <a:pPr algn="r">
              <a:buNone/>
              <a:defRPr/>
            </a:pPr>
            <a:r>
              <a:rPr lang="en-US" sz="2400" dirty="0">
                <a:solidFill>
                  <a:schemeClr val="tx2">
                    <a:lumMod val="75000"/>
                  </a:schemeClr>
                </a:solidFill>
              </a:rPr>
              <a:t>PWD get about 45% of Cals from carbs</a:t>
            </a:r>
          </a:p>
          <a:p>
            <a:pPr algn="r">
              <a:buNone/>
              <a:defRPr/>
            </a:pPr>
            <a:r>
              <a:rPr lang="en-US" sz="2400" dirty="0">
                <a:solidFill>
                  <a:schemeClr val="tx2">
                    <a:lumMod val="75000"/>
                  </a:schemeClr>
                </a:solidFill>
              </a:rPr>
              <a:t> </a:t>
            </a:r>
          </a:p>
        </p:txBody>
      </p:sp>
      <p:pic>
        <p:nvPicPr>
          <p:cNvPr id="176132" name="Picture 7" descr="C:\Users\HP_Administrator\AppData\Local\Microsoft\Windows\Temporary Internet Files\Content.IE5\O2FPU4Z6\MPj0439272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886200"/>
            <a:ext cx="2235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a:extLst>
              <a:ext uri="{FF2B5EF4-FFF2-40B4-BE49-F238E27FC236}">
                <a16:creationId xmlns:a16="http://schemas.microsoft.com/office/drawing/2014/main" id="{FC6B7B41-7107-E071-0964-C3A45AF59543}"/>
              </a:ext>
            </a:extLst>
          </p:cNvPr>
          <p:cNvGraphicFramePr>
            <a:graphicFrameLocks noGrp="1"/>
          </p:cNvGraphicFramePr>
          <p:nvPr>
            <p:extLst>
              <p:ext uri="{D42A27DB-BD31-4B8C-83A1-F6EECF244321}">
                <p14:modId xmlns:p14="http://schemas.microsoft.com/office/powerpoint/2010/main" val="1995934545"/>
              </p:ext>
            </p:extLst>
          </p:nvPr>
        </p:nvGraphicFramePr>
        <p:xfrm>
          <a:off x="2959100" y="5524500"/>
          <a:ext cx="6096000" cy="111252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3208627452"/>
                    </a:ext>
                  </a:extLst>
                </a:gridCol>
                <a:gridCol w="1219200">
                  <a:extLst>
                    <a:ext uri="{9D8B030D-6E8A-4147-A177-3AD203B41FA5}">
                      <a16:colId xmlns:a16="http://schemas.microsoft.com/office/drawing/2014/main" val="1912634069"/>
                    </a:ext>
                  </a:extLst>
                </a:gridCol>
                <a:gridCol w="1219200">
                  <a:extLst>
                    <a:ext uri="{9D8B030D-6E8A-4147-A177-3AD203B41FA5}">
                      <a16:colId xmlns:a16="http://schemas.microsoft.com/office/drawing/2014/main" val="1637413212"/>
                    </a:ext>
                  </a:extLst>
                </a:gridCol>
                <a:gridCol w="1219200">
                  <a:extLst>
                    <a:ext uri="{9D8B030D-6E8A-4147-A177-3AD203B41FA5}">
                      <a16:colId xmlns:a16="http://schemas.microsoft.com/office/drawing/2014/main" val="2249716527"/>
                    </a:ext>
                  </a:extLst>
                </a:gridCol>
                <a:gridCol w="1219200">
                  <a:extLst>
                    <a:ext uri="{9D8B030D-6E8A-4147-A177-3AD203B41FA5}">
                      <a16:colId xmlns:a16="http://schemas.microsoft.com/office/drawing/2014/main" val="1585585751"/>
                    </a:ext>
                  </a:extLst>
                </a:gridCol>
              </a:tblGrid>
              <a:tr h="370840">
                <a:tc>
                  <a:txBody>
                    <a:bodyPr/>
                    <a:lstStyle/>
                    <a:p>
                      <a:r>
                        <a:rPr lang="en-US" b="1" dirty="0"/>
                        <a:t>Calories</a:t>
                      </a:r>
                    </a:p>
                  </a:txBody>
                  <a:tcPr/>
                </a:tc>
                <a:tc>
                  <a:txBody>
                    <a:bodyPr/>
                    <a:lstStyle/>
                    <a:p>
                      <a:r>
                        <a:rPr lang="en-US" dirty="0"/>
                        <a:t>20%</a:t>
                      </a:r>
                    </a:p>
                  </a:txBody>
                  <a:tcPr/>
                </a:tc>
                <a:tc>
                  <a:txBody>
                    <a:bodyPr/>
                    <a:lstStyle/>
                    <a:p>
                      <a:r>
                        <a:rPr lang="en-US" dirty="0"/>
                        <a:t>30%</a:t>
                      </a:r>
                    </a:p>
                  </a:txBody>
                  <a:tcPr/>
                </a:tc>
                <a:tc>
                  <a:txBody>
                    <a:bodyPr/>
                    <a:lstStyle/>
                    <a:p>
                      <a:r>
                        <a:rPr lang="en-US" dirty="0"/>
                        <a:t>40%</a:t>
                      </a:r>
                    </a:p>
                  </a:txBody>
                  <a:tcPr/>
                </a:tc>
                <a:tc>
                  <a:txBody>
                    <a:bodyPr/>
                    <a:lstStyle/>
                    <a:p>
                      <a:r>
                        <a:rPr lang="en-US" dirty="0"/>
                        <a:t>50%</a:t>
                      </a:r>
                    </a:p>
                  </a:txBody>
                  <a:tcPr/>
                </a:tc>
                <a:extLst>
                  <a:ext uri="{0D108BD9-81ED-4DB2-BD59-A6C34878D82A}">
                    <a16:rowId xmlns:a16="http://schemas.microsoft.com/office/drawing/2014/main" val="3284590999"/>
                  </a:ext>
                </a:extLst>
              </a:tr>
              <a:tr h="370840">
                <a:tc>
                  <a:txBody>
                    <a:bodyPr/>
                    <a:lstStyle/>
                    <a:p>
                      <a:r>
                        <a:rPr lang="en-US" b="1" dirty="0"/>
                        <a:t>1500</a:t>
                      </a:r>
                    </a:p>
                  </a:txBody>
                  <a:tcPr/>
                </a:tc>
                <a:tc>
                  <a:txBody>
                    <a:bodyPr/>
                    <a:lstStyle/>
                    <a:p>
                      <a:r>
                        <a:rPr lang="en-US" b="0" dirty="0"/>
                        <a:t>75 g</a:t>
                      </a:r>
                    </a:p>
                  </a:txBody>
                  <a:tcPr/>
                </a:tc>
                <a:tc>
                  <a:txBody>
                    <a:bodyPr/>
                    <a:lstStyle/>
                    <a:p>
                      <a:r>
                        <a:rPr lang="en-US" b="0" dirty="0"/>
                        <a:t>113 g</a:t>
                      </a:r>
                    </a:p>
                  </a:txBody>
                  <a:tcPr/>
                </a:tc>
                <a:tc>
                  <a:txBody>
                    <a:bodyPr/>
                    <a:lstStyle/>
                    <a:p>
                      <a:r>
                        <a:rPr lang="en-US" b="0" dirty="0"/>
                        <a:t>150 g</a:t>
                      </a:r>
                    </a:p>
                  </a:txBody>
                  <a:tcPr/>
                </a:tc>
                <a:tc>
                  <a:txBody>
                    <a:bodyPr/>
                    <a:lstStyle/>
                    <a:p>
                      <a:r>
                        <a:rPr lang="en-US" b="0" dirty="0"/>
                        <a:t>188 g</a:t>
                      </a:r>
                    </a:p>
                  </a:txBody>
                  <a:tcPr/>
                </a:tc>
                <a:extLst>
                  <a:ext uri="{0D108BD9-81ED-4DB2-BD59-A6C34878D82A}">
                    <a16:rowId xmlns:a16="http://schemas.microsoft.com/office/drawing/2014/main" val="2593756111"/>
                  </a:ext>
                </a:extLst>
              </a:tr>
              <a:tr h="370840">
                <a:tc>
                  <a:txBody>
                    <a:bodyPr/>
                    <a:lstStyle/>
                    <a:p>
                      <a:r>
                        <a:rPr lang="en-US" b="1" dirty="0"/>
                        <a:t>2000</a:t>
                      </a:r>
                    </a:p>
                  </a:txBody>
                  <a:tcPr/>
                </a:tc>
                <a:tc>
                  <a:txBody>
                    <a:bodyPr/>
                    <a:lstStyle/>
                    <a:p>
                      <a:r>
                        <a:rPr lang="en-US" b="0" dirty="0"/>
                        <a:t>100 g</a:t>
                      </a:r>
                    </a:p>
                  </a:txBody>
                  <a:tcPr/>
                </a:tc>
                <a:tc>
                  <a:txBody>
                    <a:bodyPr/>
                    <a:lstStyle/>
                    <a:p>
                      <a:r>
                        <a:rPr lang="en-US" b="0" dirty="0"/>
                        <a:t>150 g </a:t>
                      </a:r>
                    </a:p>
                  </a:txBody>
                  <a:tcPr/>
                </a:tc>
                <a:tc>
                  <a:txBody>
                    <a:bodyPr/>
                    <a:lstStyle/>
                    <a:p>
                      <a:r>
                        <a:rPr lang="en-US" b="0" dirty="0"/>
                        <a:t>200 g</a:t>
                      </a:r>
                    </a:p>
                  </a:txBody>
                  <a:tcPr/>
                </a:tc>
                <a:tc>
                  <a:txBody>
                    <a:bodyPr/>
                    <a:lstStyle/>
                    <a:p>
                      <a:r>
                        <a:rPr lang="en-US" b="0" dirty="0"/>
                        <a:t>250 g</a:t>
                      </a:r>
                    </a:p>
                  </a:txBody>
                  <a:tcPr/>
                </a:tc>
                <a:extLst>
                  <a:ext uri="{0D108BD9-81ED-4DB2-BD59-A6C34878D82A}">
                    <a16:rowId xmlns:a16="http://schemas.microsoft.com/office/drawing/2014/main" val="1510865139"/>
                  </a:ext>
                </a:extLst>
              </a:tr>
            </a:tbl>
          </a:graphicData>
        </a:graphic>
      </p:graphicFrame>
      <p:pic>
        <p:nvPicPr>
          <p:cNvPr id="3" name="Picture 2">
            <a:extLst>
              <a:ext uri="{FF2B5EF4-FFF2-40B4-BE49-F238E27FC236}">
                <a16:creationId xmlns:a16="http://schemas.microsoft.com/office/drawing/2014/main" id="{8B28E6AD-B313-B2A1-B3E4-F27320791001}"/>
              </a:ext>
            </a:extLst>
          </p:cNvPr>
          <p:cNvPicPr>
            <a:picLocks noChangeAspect="1"/>
          </p:cNvPicPr>
          <p:nvPr/>
        </p:nvPicPr>
        <p:blipFill>
          <a:blip r:embed="rId5"/>
          <a:stretch>
            <a:fillRect/>
          </a:stretch>
        </p:blipFill>
        <p:spPr>
          <a:xfrm>
            <a:off x="95828" y="6096000"/>
            <a:ext cx="2271300" cy="609600"/>
          </a:xfrm>
          <a:prstGeom prst="rect">
            <a:avLst/>
          </a:prstGeom>
        </p:spPr>
      </p:pic>
    </p:spTree>
    <p:custDataLst>
      <p:tags r:id="rId1"/>
    </p:custDataLst>
    <p:extLst>
      <p:ext uri="{BB962C8B-B14F-4D97-AF65-F5344CB8AC3E}">
        <p14:creationId xmlns:p14="http://schemas.microsoft.com/office/powerpoint/2010/main" val="582041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1/2 cup </a:t>
            </a:r>
          </a:p>
          <a:p>
            <a:pPr algn="ctr" eaLnBrk="1" hangingPunct="1"/>
            <a:r>
              <a:rPr lang="en-US" sz="1400">
                <a:latin typeface="Tahoma" pitchFamily="34" charset="0"/>
                <a:cs typeface="Times New Roman" pitchFamily="18" charset="0"/>
              </a:rPr>
              <a:t>cooked beans</a:t>
            </a:r>
            <a:endParaRPr lang="en-US" sz="1400">
              <a:latin typeface="Tahoma" pitchFamily="34" charset="0"/>
            </a:endParaRPr>
          </a:p>
        </p:txBody>
      </p:sp>
      <p:sp>
        <p:nvSpPr>
          <p:cNvPr id="180227" name="Text Box 3"/>
          <p:cNvSpPr txBox="1">
            <a:spLocks noChangeArrowheads="1"/>
          </p:cNvSpPr>
          <p:nvPr/>
        </p:nvSpPr>
        <p:spPr bwMode="auto">
          <a:xfrm>
            <a:off x="6858738" y="474027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1/2 English muffin</a:t>
            </a:r>
          </a:p>
        </p:txBody>
      </p:sp>
      <p:sp>
        <p:nvSpPr>
          <p:cNvPr id="180228" name="Text Box 4"/>
          <p:cNvSpPr txBox="1">
            <a:spLocks noChangeArrowheads="1"/>
          </p:cNvSpPr>
          <p:nvPr/>
        </p:nvSpPr>
        <p:spPr bwMode="auto">
          <a:xfrm>
            <a:off x="3814690" y="2346711"/>
            <a:ext cx="1554163"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dirty="0">
                <a:latin typeface="Tahoma" pitchFamily="34" charset="0"/>
                <a:cs typeface="Times New Roman" pitchFamily="18" charset="0"/>
              </a:rPr>
              <a:t>1 slice bread</a:t>
            </a:r>
            <a:endParaRPr lang="en-US" sz="1400" dirty="0">
              <a:latin typeface="Tahoma" pitchFamily="34" charset="0"/>
            </a:endParaRPr>
          </a:p>
        </p:txBody>
      </p:sp>
      <p:sp>
        <p:nvSpPr>
          <p:cNvPr id="180229" name="Text Box 5"/>
          <p:cNvSpPr txBox="1">
            <a:spLocks noChangeArrowheads="1"/>
          </p:cNvSpPr>
          <p:nvPr/>
        </p:nvSpPr>
        <p:spPr bwMode="auto">
          <a:xfrm>
            <a:off x="2031928" y="2217738"/>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Arial" charset="0"/>
                <a:cs typeface="Times New Roman" pitchFamily="18" charset="0"/>
              </a:rPr>
              <a:t>1 small ear of corn or 1/2 cup corn</a:t>
            </a:r>
            <a:endParaRPr lang="en-US" sz="1400" dirty="0">
              <a:latin typeface="Arial" charset="0"/>
            </a:endParaRPr>
          </a:p>
        </p:txBody>
      </p:sp>
      <p:sp>
        <p:nvSpPr>
          <p:cNvPr id="180230" name="Text Box 6"/>
          <p:cNvSpPr txBox="1">
            <a:spLocks noChangeArrowheads="1"/>
          </p:cNvSpPr>
          <p:nvPr/>
        </p:nvSpPr>
        <p:spPr bwMode="auto">
          <a:xfrm>
            <a:off x="7086600" y="44196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potato</a:t>
            </a:r>
            <a:endParaRPr lang="en-US" sz="1400">
              <a:latin typeface="Tahoma" pitchFamily="34" charset="0"/>
            </a:endParaRPr>
          </a:p>
        </p:txBody>
      </p:sp>
      <p:sp>
        <p:nvSpPr>
          <p:cNvPr id="180231" name="Text Box 7"/>
          <p:cNvSpPr txBox="1">
            <a:spLocks noChangeArrowheads="1"/>
          </p:cNvSpPr>
          <p:nvPr/>
        </p:nvSpPr>
        <p:spPr bwMode="auto">
          <a:xfrm>
            <a:off x="4453754" y="60706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5-6 small crackers</a:t>
            </a:r>
            <a:endParaRPr lang="en-US" sz="1400" dirty="0">
              <a:latin typeface="Tahoma" pitchFamily="34" charset="0"/>
            </a:endParaRPr>
          </a:p>
          <a:p>
            <a:pPr eaLnBrk="1" hangingPunct="1"/>
            <a:endParaRPr lang="en-US" sz="1400" dirty="0">
              <a:latin typeface="Tahoma" pitchFamily="34" charset="0"/>
            </a:endParaRPr>
          </a:p>
        </p:txBody>
      </p:sp>
      <p:sp>
        <p:nvSpPr>
          <p:cNvPr id="180232" name="Text Box 9"/>
          <p:cNvSpPr txBox="1">
            <a:spLocks noChangeArrowheads="1"/>
          </p:cNvSpPr>
          <p:nvPr/>
        </p:nvSpPr>
        <p:spPr bwMode="auto">
          <a:xfrm>
            <a:off x="1143000" y="44958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rice</a:t>
            </a:r>
            <a:endParaRPr lang="en-US" sz="1400">
              <a:latin typeface="Tahoma" pitchFamily="34" charset="0"/>
            </a:endParaRPr>
          </a:p>
        </p:txBody>
      </p:sp>
      <p:sp>
        <p:nvSpPr>
          <p:cNvPr id="180233" name="Text Box 10"/>
          <p:cNvSpPr txBox="1">
            <a:spLocks noChangeArrowheads="1"/>
          </p:cNvSpPr>
          <p:nvPr/>
        </p:nvSpPr>
        <p:spPr bwMode="auto">
          <a:xfrm>
            <a:off x="6934200" y="2895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3/4 cup cold cereal</a:t>
            </a:r>
            <a:endParaRPr lang="en-US" sz="1400">
              <a:latin typeface="Tahoma" pitchFamily="34" charset="0"/>
            </a:endParaRPr>
          </a:p>
        </p:txBody>
      </p:sp>
      <p:sp>
        <p:nvSpPr>
          <p:cNvPr id="180236"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7" name="Line 14"/>
          <p:cNvSpPr>
            <a:spLocks noChangeShapeType="1"/>
          </p:cNvSpPr>
          <p:nvPr/>
        </p:nvSpPr>
        <p:spPr bwMode="auto">
          <a:xfrm flipV="1">
            <a:off x="5029201" y="2891502"/>
            <a:ext cx="487361" cy="41843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8" name="Line 15"/>
          <p:cNvSpPr>
            <a:spLocks noChangeShapeType="1"/>
          </p:cNvSpPr>
          <p:nvPr/>
        </p:nvSpPr>
        <p:spPr bwMode="auto">
          <a:xfrm flipH="1" flipV="1">
            <a:off x="3421061" y="2677045"/>
            <a:ext cx="541339" cy="53764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9"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0" name="Line 17"/>
          <p:cNvSpPr>
            <a:spLocks noChangeShapeType="1"/>
          </p:cNvSpPr>
          <p:nvPr/>
        </p:nvSpPr>
        <p:spPr bwMode="auto">
          <a:xfrm flipH="1">
            <a:off x="2868978" y="4496051"/>
            <a:ext cx="746935" cy="93821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1"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2" name="Line 19"/>
          <p:cNvSpPr>
            <a:spLocks noChangeShapeType="1"/>
          </p:cNvSpPr>
          <p:nvPr/>
        </p:nvSpPr>
        <p:spPr bwMode="auto">
          <a:xfrm>
            <a:off x="5101053" y="4509554"/>
            <a:ext cx="75154" cy="5254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3" name="Line 20"/>
          <p:cNvSpPr>
            <a:spLocks noChangeShapeType="1"/>
          </p:cNvSpPr>
          <p:nvPr/>
        </p:nvSpPr>
        <p:spPr bwMode="auto">
          <a:xfrm>
            <a:off x="5562600" y="4419600"/>
            <a:ext cx="1143000" cy="1066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4"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5"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0246"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br>
              <a:rPr lang="en-US" sz="1400">
                <a:latin typeface="Arial" charset="0"/>
              </a:rPr>
            </a:br>
            <a:endParaRPr lang="en-US" sz="1400">
              <a:latin typeface="Arial" charset="0"/>
            </a:endParaRPr>
          </a:p>
        </p:txBody>
      </p:sp>
      <p:sp>
        <p:nvSpPr>
          <p:cNvPr id="180247"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br>
              <a:rPr lang="en-US" sz="1400">
                <a:latin typeface="Arial" charset="0"/>
              </a:rPr>
            </a:br>
            <a:endParaRPr lang="en-US" sz="1400">
              <a:latin typeface="Arial" charset="0"/>
            </a:endParaRPr>
          </a:p>
        </p:txBody>
      </p:sp>
      <p:sp>
        <p:nvSpPr>
          <p:cNvPr id="180248"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0249" name="Rectangle 27"/>
          <p:cNvSpPr>
            <a:spLocks noChangeArrowheads="1"/>
          </p:cNvSpPr>
          <p:nvPr/>
        </p:nvSpPr>
        <p:spPr bwMode="auto">
          <a:xfrm>
            <a:off x="1696515" y="6220023"/>
            <a:ext cx="9115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6” tortilla</a:t>
            </a:r>
          </a:p>
        </p:txBody>
      </p:sp>
      <p:pic>
        <p:nvPicPr>
          <p:cNvPr id="180250" name="Picture 3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6445" y="1573374"/>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1"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1278486"/>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2" name="Picture 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7353" y="5168900"/>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3" name="Picture 3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3505200"/>
            <a:ext cx="11303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4" name="Picture 3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16562" y="1540297"/>
            <a:ext cx="1122363" cy="73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55" name="Text Box 8"/>
          <p:cNvSpPr txBox="1">
            <a:spLocks noChangeArrowheads="1"/>
          </p:cNvSpPr>
          <p:nvPr/>
        </p:nvSpPr>
        <p:spPr bwMode="auto">
          <a:xfrm>
            <a:off x="5433220" y="2274421"/>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1/3 cup cooked pasta</a:t>
            </a:r>
            <a:endParaRPr lang="en-US" sz="1400" dirty="0">
              <a:latin typeface="Tahoma" pitchFamily="34" charset="0"/>
            </a:endParaRPr>
          </a:p>
        </p:txBody>
      </p:sp>
      <p:pic>
        <p:nvPicPr>
          <p:cNvPr id="180256" name="Picture 37" descr="MPj0144238000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3172" y="1878174"/>
            <a:ext cx="1219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7" name="Picture 43" descr="441078_tortill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00200" y="5181600"/>
            <a:ext cx="1123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8" name="Picture 51" descr="MPj01754290000[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34200" y="1905000"/>
            <a:ext cx="1371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9" name="Picture 53" descr="b02406muf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58738" y="5192617"/>
            <a:ext cx="1609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60" name="Picture 55" descr="potat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39000" y="3657600"/>
            <a:ext cx="1085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0223" y="214637"/>
            <a:ext cx="8229600" cy="990600"/>
          </a:xfrm>
        </p:spPr>
        <p:txBody>
          <a:bodyPr/>
          <a:lstStyle/>
          <a:p>
            <a:r>
              <a:rPr lang="en-US" dirty="0"/>
              <a:t>Carb Counting - Starch</a:t>
            </a:r>
          </a:p>
        </p:txBody>
      </p:sp>
      <p:sp>
        <p:nvSpPr>
          <p:cNvPr id="180235" name="Text Box 12"/>
          <p:cNvSpPr txBox="1">
            <a:spLocks noChangeArrowheads="1"/>
          </p:cNvSpPr>
          <p:nvPr/>
        </p:nvSpPr>
        <p:spPr bwMode="auto">
          <a:xfrm>
            <a:off x="3529445" y="3385072"/>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1">
                    <a:lumMod val="50000"/>
                  </a:schemeClr>
                </a:solidFill>
                <a:latin typeface="Tahoma" pitchFamily="34" charset="0"/>
              </a:rPr>
              <a:t>Each Food has:</a:t>
            </a:r>
          </a:p>
          <a:p>
            <a:pPr eaLnBrk="1" hangingPunct="1"/>
            <a:r>
              <a:rPr lang="en-US" sz="2000" dirty="0">
                <a:solidFill>
                  <a:schemeClr val="accent1">
                    <a:lumMod val="50000"/>
                  </a:schemeClr>
                </a:solidFill>
                <a:latin typeface="Tahoma" pitchFamily="34" charset="0"/>
                <a:cs typeface="Times New Roman" pitchFamily="18" charset="0"/>
              </a:rPr>
              <a:t>    80 Calories</a:t>
            </a:r>
            <a:endParaRPr lang="en-US" sz="2000" dirty="0">
              <a:solidFill>
                <a:schemeClr val="accent1">
                  <a:lumMod val="50000"/>
                </a:schemeClr>
              </a:solidFill>
              <a:latin typeface="Tahoma" pitchFamily="34" charset="0"/>
            </a:endParaRPr>
          </a:p>
          <a:p>
            <a:pPr eaLnBrk="1" hangingPunct="1"/>
            <a:r>
              <a:rPr lang="en-US" sz="2000" dirty="0">
                <a:solidFill>
                  <a:schemeClr val="accent1">
                    <a:lumMod val="50000"/>
                  </a:schemeClr>
                </a:solidFill>
                <a:latin typeface="Tahoma" pitchFamily="34" charset="0"/>
                <a:cs typeface="Times New Roman" pitchFamily="18" charset="0"/>
              </a:rPr>
              <a:t>    15 grams carb</a:t>
            </a:r>
            <a:endParaRPr lang="en-US" sz="2000" dirty="0">
              <a:solidFill>
                <a:schemeClr val="accent1">
                  <a:lumMod val="50000"/>
                </a:schemeClr>
              </a:solidFill>
              <a:latin typeface="Tahoma" pitchFamily="34" charset="0"/>
            </a:endParaRPr>
          </a:p>
          <a:p>
            <a:pPr eaLnBrk="1" hangingPunct="1"/>
            <a:endParaRPr lang="en-US" sz="1400" dirty="0">
              <a:solidFill>
                <a:schemeClr val="folHlink"/>
              </a:solidFill>
              <a:latin typeface="Arial" charset="0"/>
            </a:endParaRPr>
          </a:p>
        </p:txBody>
      </p:sp>
      <p:sp>
        <p:nvSpPr>
          <p:cNvPr id="3" name="Line 15">
            <a:extLst>
              <a:ext uri="{FF2B5EF4-FFF2-40B4-BE49-F238E27FC236}">
                <a16:creationId xmlns:a16="http://schemas.microsoft.com/office/drawing/2014/main" id="{82D9920A-420D-9C31-F8C3-FC0F854E3E6D}"/>
              </a:ext>
            </a:extLst>
          </p:cNvPr>
          <p:cNvSpPr>
            <a:spLocks noChangeShapeType="1"/>
          </p:cNvSpPr>
          <p:nvPr/>
        </p:nvSpPr>
        <p:spPr bwMode="auto">
          <a:xfrm flipH="1" flipV="1">
            <a:off x="4514078" y="2703935"/>
            <a:ext cx="57921" cy="484809"/>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050" name="Picture 2" descr="Calories in Roti (1 serving)">
            <a:extLst>
              <a:ext uri="{FF2B5EF4-FFF2-40B4-BE49-F238E27FC236}">
                <a16:creationId xmlns:a16="http://schemas.microsoft.com/office/drawing/2014/main" id="{CC880929-9CFB-050B-98FE-374A3E1999E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18225" y="5384257"/>
            <a:ext cx="1028423" cy="1028423"/>
          </a:xfrm>
          <a:prstGeom prst="rect">
            <a:avLst/>
          </a:prstGeom>
          <a:noFill/>
          <a:extLst>
            <a:ext uri="{909E8E84-426E-40DD-AFC4-6F175D3DCCD1}">
              <a14:hiddenFill xmlns:a14="http://schemas.microsoft.com/office/drawing/2010/main">
                <a:solidFill>
                  <a:srgbClr val="FFFFFF"/>
                </a:solidFill>
              </a14:hiddenFill>
            </a:ext>
          </a:extLst>
        </p:spPr>
      </p:pic>
      <p:sp>
        <p:nvSpPr>
          <p:cNvPr id="4" name="Line 17">
            <a:extLst>
              <a:ext uri="{FF2B5EF4-FFF2-40B4-BE49-F238E27FC236}">
                <a16:creationId xmlns:a16="http://schemas.microsoft.com/office/drawing/2014/main" id="{AA036B86-FD09-5D2B-64A4-600012DAEF39}"/>
              </a:ext>
            </a:extLst>
          </p:cNvPr>
          <p:cNvSpPr>
            <a:spLocks noChangeShapeType="1"/>
          </p:cNvSpPr>
          <p:nvPr/>
        </p:nvSpPr>
        <p:spPr bwMode="auto">
          <a:xfrm flipH="1">
            <a:off x="3910734" y="4425678"/>
            <a:ext cx="354660" cy="838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 name="Rectangle 27">
            <a:extLst>
              <a:ext uri="{FF2B5EF4-FFF2-40B4-BE49-F238E27FC236}">
                <a16:creationId xmlns:a16="http://schemas.microsoft.com/office/drawing/2014/main" id="{7849F1F0-64DC-EF1B-6288-83F657B98527}"/>
              </a:ext>
            </a:extLst>
          </p:cNvPr>
          <p:cNvSpPr>
            <a:spLocks noChangeArrowheads="1"/>
          </p:cNvSpPr>
          <p:nvPr/>
        </p:nvSpPr>
        <p:spPr bwMode="auto">
          <a:xfrm>
            <a:off x="3528109" y="6412680"/>
            <a:ext cx="6726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6” roti</a:t>
            </a:r>
          </a:p>
        </p:txBody>
      </p:sp>
    </p:spTree>
    <p:custDataLst>
      <p:tags r:id="rId1"/>
    </p:custDataLst>
    <p:extLst>
      <p:ext uri="{BB962C8B-B14F-4D97-AF65-F5344CB8AC3E}">
        <p14:creationId xmlns:p14="http://schemas.microsoft.com/office/powerpoint/2010/main" val="2515550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fresh fruit</a:t>
            </a:r>
            <a:endParaRPr lang="en-US" sz="1400">
              <a:latin typeface="Tahoma" pitchFamily="34" charset="0"/>
            </a:endParaRPr>
          </a:p>
        </p:txBody>
      </p:sp>
      <p:sp>
        <p:nvSpPr>
          <p:cNvPr id="181251" name="Text Box 3"/>
          <p:cNvSpPr txBox="1">
            <a:spLocks noChangeArrowheads="1"/>
          </p:cNvSpPr>
          <p:nvPr/>
        </p:nvSpPr>
        <p:spPr bwMode="auto">
          <a:xfrm>
            <a:off x="5759361" y="55546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 1/4 cup strawberries</a:t>
            </a:r>
          </a:p>
        </p:txBody>
      </p:sp>
      <p:sp>
        <p:nvSpPr>
          <p:cNvPr id="181253" name="Text Box 5"/>
          <p:cNvSpPr txBox="1">
            <a:spLocks noChangeArrowheads="1"/>
          </p:cNvSpPr>
          <p:nvPr/>
        </p:nvSpPr>
        <p:spPr bwMode="auto">
          <a:xfrm>
            <a:off x="533400" y="4343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17 small grapes</a:t>
            </a:r>
            <a:endParaRPr lang="en-US" sz="1400">
              <a:latin typeface="Arial" charset="0"/>
            </a:endParaRPr>
          </a:p>
        </p:txBody>
      </p:sp>
      <p:sp>
        <p:nvSpPr>
          <p:cNvPr id="181254" name="Text Box 6"/>
          <p:cNvSpPr txBox="1">
            <a:spLocks noChangeArrowheads="1"/>
          </p:cNvSpPr>
          <p:nvPr/>
        </p:nvSpPr>
        <p:spPr bwMode="auto">
          <a:xfrm>
            <a:off x="7086600" y="4572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cup melon</a:t>
            </a:r>
            <a:endParaRPr lang="en-US" sz="1400">
              <a:latin typeface="Tahoma" pitchFamily="34" charset="0"/>
            </a:endParaRPr>
          </a:p>
        </p:txBody>
      </p:sp>
      <p:sp>
        <p:nvSpPr>
          <p:cNvPr id="181255"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latin typeface="Tahoma" pitchFamily="34" charset="0"/>
            </a:endParaRPr>
          </a:p>
        </p:txBody>
      </p:sp>
      <p:sp>
        <p:nvSpPr>
          <p:cNvPr id="181256" name="Text Box 9"/>
          <p:cNvSpPr txBox="1">
            <a:spLocks noChangeArrowheads="1"/>
          </p:cNvSpPr>
          <p:nvPr/>
        </p:nvSpPr>
        <p:spPr bwMode="auto">
          <a:xfrm>
            <a:off x="2971800" y="25146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fruit juice</a:t>
            </a:r>
            <a:endParaRPr lang="en-US" sz="1400">
              <a:latin typeface="Tahoma" pitchFamily="34" charset="0"/>
            </a:endParaRPr>
          </a:p>
        </p:txBody>
      </p:sp>
      <p:sp>
        <p:nvSpPr>
          <p:cNvPr id="181257" name="Text Box 10"/>
          <p:cNvSpPr txBox="1">
            <a:spLocks noChangeArrowheads="1"/>
          </p:cNvSpPr>
          <p:nvPr/>
        </p:nvSpPr>
        <p:spPr bwMode="auto">
          <a:xfrm>
            <a:off x="6934200" y="2895600"/>
            <a:ext cx="1828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rPr>
              <a:t>½ cup unsweetened apple sauce</a:t>
            </a:r>
          </a:p>
        </p:txBody>
      </p:sp>
      <p:sp>
        <p:nvSpPr>
          <p:cNvPr id="181260"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1" name="Line 14"/>
          <p:cNvSpPr>
            <a:spLocks noChangeShapeType="1"/>
          </p:cNvSpPr>
          <p:nvPr/>
        </p:nvSpPr>
        <p:spPr bwMode="auto">
          <a:xfrm flipV="1">
            <a:off x="5234110" y="2919950"/>
            <a:ext cx="1524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2" name="Line 15"/>
          <p:cNvSpPr>
            <a:spLocks noChangeShapeType="1"/>
          </p:cNvSpPr>
          <p:nvPr/>
        </p:nvSpPr>
        <p:spPr bwMode="auto">
          <a:xfrm flipH="1" flipV="1">
            <a:off x="4114800" y="3048000"/>
            <a:ext cx="2286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3"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4"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5"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6" name="Line 19"/>
          <p:cNvSpPr>
            <a:spLocks noChangeShapeType="1"/>
          </p:cNvSpPr>
          <p:nvPr/>
        </p:nvSpPr>
        <p:spPr bwMode="auto">
          <a:xfrm>
            <a:off x="4876800" y="4838700"/>
            <a:ext cx="0" cy="2746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7"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8"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9"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1270"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br>
              <a:rPr lang="en-US" sz="1400">
                <a:latin typeface="Arial" charset="0"/>
              </a:rPr>
            </a:br>
            <a:endParaRPr lang="en-US" sz="1400">
              <a:latin typeface="Arial" charset="0"/>
            </a:endParaRPr>
          </a:p>
        </p:txBody>
      </p:sp>
      <p:sp>
        <p:nvSpPr>
          <p:cNvPr id="181271"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br>
              <a:rPr lang="en-US" sz="1400">
                <a:latin typeface="Arial" charset="0"/>
              </a:rPr>
            </a:br>
            <a:endParaRPr lang="en-US" sz="1400">
              <a:latin typeface="Arial" charset="0"/>
            </a:endParaRPr>
          </a:p>
        </p:txBody>
      </p:sp>
      <p:sp>
        <p:nvSpPr>
          <p:cNvPr id="181272"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1273" name="Rectangle 27"/>
          <p:cNvSpPr>
            <a:spLocks noChangeArrowheads="1"/>
          </p:cNvSpPr>
          <p:nvPr/>
        </p:nvSpPr>
        <p:spPr bwMode="auto">
          <a:xfrm>
            <a:off x="964283" y="5029200"/>
            <a:ext cx="152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¼ cup dried fruit</a:t>
            </a:r>
          </a:p>
        </p:txBody>
      </p:sp>
      <p:sp>
        <p:nvSpPr>
          <p:cNvPr id="181275" name="Rectangle 27"/>
          <p:cNvSpPr>
            <a:spLocks noChangeArrowheads="1"/>
          </p:cNvSpPr>
          <p:nvPr/>
        </p:nvSpPr>
        <p:spPr bwMode="auto">
          <a:xfrm>
            <a:off x="3794438" y="5191919"/>
            <a:ext cx="1223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2 </a:t>
            </a:r>
            <a:r>
              <a:rPr lang="en-US" sz="1400" dirty="0" err="1">
                <a:latin typeface="Tahoma" pitchFamily="34" charset="0"/>
                <a:cs typeface="Times New Roman" pitchFamily="18" charset="0"/>
              </a:rPr>
              <a:t>tbsp</a:t>
            </a:r>
            <a:r>
              <a:rPr lang="en-US" sz="1400" dirty="0">
                <a:latin typeface="Tahoma" pitchFamily="34" charset="0"/>
                <a:cs typeface="Times New Roman" pitchFamily="18" charset="0"/>
              </a:rPr>
              <a:t> raisins</a:t>
            </a:r>
          </a:p>
        </p:txBody>
      </p:sp>
      <p:pic>
        <p:nvPicPr>
          <p:cNvPr id="181276" name="Picture 38" descr="C:\Users\HP_Administrator\AppData\Local\Microsoft\Windows\Temporary Internet Files\Content.IE5\SES04SCU\MPj040925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752600"/>
            <a:ext cx="94773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7" name="Picture 40" descr="C:\Users\HP_Administrator\AppData\Local\Microsoft\Windows\Temporary Internet Files\Content.IE5\H1OY46O2\MPj0314258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3243" y="1366446"/>
            <a:ext cx="6207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8" name="Text Box 8"/>
          <p:cNvSpPr txBox="1">
            <a:spLocks noChangeArrowheads="1"/>
          </p:cNvSpPr>
          <p:nvPr/>
        </p:nvSpPr>
        <p:spPr bwMode="auto">
          <a:xfrm>
            <a:off x="5029200" y="2549269"/>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½ banana, 4”</a:t>
            </a:r>
            <a:endParaRPr lang="en-US" sz="1400" dirty="0">
              <a:latin typeface="Tahoma" pitchFamily="34" charset="0"/>
            </a:endParaRPr>
          </a:p>
        </p:txBody>
      </p:sp>
      <p:pic>
        <p:nvPicPr>
          <p:cNvPr id="181279" name="Picture 42" descr="C:\Users\HP_Administrator\AppData\Local\Microsoft\Windows\Temporary Internet Files\Content.IE5\O2FPU4Z6\MPj031400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3657600"/>
            <a:ext cx="1479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45" descr="http://www.everdale.org/gallery/main.php?g2_view=core.DownloadItem&amp;g2_itemId=893&amp;g2_serialNumber=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533400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1" name="Picture 47" descr="http://static.flickr.com/114/295056372_1fe5559c1b_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2057400"/>
            <a:ext cx="117951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3" name="Picture 3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9000" y="1371600"/>
            <a:ext cx="881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4" name="Picture 3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83426" y="5062672"/>
            <a:ext cx="9715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5" name="Picture 3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2000" y="3429000"/>
            <a:ext cx="14668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dirty="0">
                <a:latin typeface="Tahoma" pitchFamily="34" charset="0"/>
                <a:cs typeface="Times New Roman" pitchFamily="18" charset="0"/>
              </a:rPr>
              <a:t>Carb Counting- Fruit</a:t>
            </a:r>
            <a:endParaRPr lang="en-US" dirty="0"/>
          </a:p>
        </p:txBody>
      </p:sp>
      <p:sp>
        <p:nvSpPr>
          <p:cNvPr id="181259" name="Text Box 12"/>
          <p:cNvSpPr txBox="1">
            <a:spLocks noChangeArrowheads="1"/>
          </p:cNvSpPr>
          <p:nvPr/>
        </p:nvSpPr>
        <p:spPr bwMode="auto">
          <a:xfrm>
            <a:off x="3702917" y="3484076"/>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60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    15 grams carb</a:t>
            </a:r>
            <a:endParaRPr lang="en-US" sz="2000" dirty="0">
              <a:solidFill>
                <a:schemeClr val="tx2">
                  <a:lumMod val="50000"/>
                </a:schemeClr>
              </a:solidFill>
              <a:latin typeface="Tahoma" pitchFamily="34" charset="0"/>
            </a:endParaRPr>
          </a:p>
          <a:p>
            <a:pPr eaLnBrk="1" hangingPunct="1"/>
            <a:endParaRPr lang="en-US" sz="1400" dirty="0">
              <a:solidFill>
                <a:srgbClr val="64EA81"/>
              </a:solidFill>
              <a:latin typeface="Arial" charset="0"/>
            </a:endParaRPr>
          </a:p>
        </p:txBody>
      </p:sp>
      <p:pic>
        <p:nvPicPr>
          <p:cNvPr id="1026" name="Picture 2" descr="Amazon.com: BULK Raisins Seedless Thompson, 1 LB : Grocery &amp; Gourmet Food">
            <a:extLst>
              <a:ext uri="{FF2B5EF4-FFF2-40B4-BE49-F238E27FC236}">
                <a16:creationId xmlns:a16="http://schemas.microsoft.com/office/drawing/2014/main" id="{A0549E9E-0AAC-A987-AEA0-A2FFCBBA2CE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97508" y="5529301"/>
            <a:ext cx="1600990" cy="94853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0858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5" name="Text Box 6"/>
          <p:cNvSpPr txBox="1">
            <a:spLocks noChangeArrowheads="1"/>
          </p:cNvSpPr>
          <p:nvPr/>
        </p:nvSpPr>
        <p:spPr bwMode="auto">
          <a:xfrm>
            <a:off x="7010400" y="5453676"/>
            <a:ext cx="13811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6 oz light, no added sugar</a:t>
            </a:r>
          </a:p>
          <a:p>
            <a:pPr algn="ctr" eaLnBrk="1" hangingPunct="1"/>
            <a:r>
              <a:rPr lang="en-US" sz="1400" dirty="0">
                <a:latin typeface="Tahoma" pitchFamily="34" charset="0"/>
                <a:cs typeface="Times New Roman" pitchFamily="18" charset="0"/>
              </a:rPr>
              <a:t>fruit yogurt</a:t>
            </a:r>
            <a:endParaRPr lang="en-US" sz="1400" dirty="0">
              <a:latin typeface="Tahoma" pitchFamily="34" charset="0"/>
            </a:endParaRPr>
          </a:p>
        </p:txBody>
      </p:sp>
      <p:sp>
        <p:nvSpPr>
          <p:cNvPr id="182276" name="Text Box 7"/>
          <p:cNvSpPr txBox="1">
            <a:spLocks noChangeArrowheads="1"/>
          </p:cNvSpPr>
          <p:nvPr/>
        </p:nvSpPr>
        <p:spPr bwMode="auto">
          <a:xfrm>
            <a:off x="4383340" y="6232686"/>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8 oz soy milk, plain</a:t>
            </a:r>
            <a:endParaRPr lang="en-US" sz="1400" dirty="0">
              <a:latin typeface="Tahoma" pitchFamily="34" charset="0"/>
            </a:endParaRPr>
          </a:p>
        </p:txBody>
      </p:sp>
      <p:sp>
        <p:nvSpPr>
          <p:cNvPr id="182277" name="Text Box 9"/>
          <p:cNvSpPr txBox="1">
            <a:spLocks noChangeArrowheads="1"/>
          </p:cNvSpPr>
          <p:nvPr/>
        </p:nvSpPr>
        <p:spPr bwMode="auto">
          <a:xfrm>
            <a:off x="1143000" y="54102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8 oz milk</a:t>
            </a:r>
            <a:endParaRPr lang="en-US" sz="1400" dirty="0">
              <a:latin typeface="Tahoma" pitchFamily="34" charset="0"/>
            </a:endParaRPr>
          </a:p>
        </p:txBody>
      </p:sp>
      <p:sp>
        <p:nvSpPr>
          <p:cNvPr id="182278" name="Text Box 10"/>
          <p:cNvSpPr txBox="1">
            <a:spLocks noChangeArrowheads="1"/>
          </p:cNvSpPr>
          <p:nvPr/>
        </p:nvSpPr>
        <p:spPr bwMode="auto">
          <a:xfrm>
            <a:off x="6934200" y="3276600"/>
            <a:ext cx="16002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6 oz low-fat plain yogurt</a:t>
            </a:r>
            <a:endParaRPr lang="en-US" sz="1400" dirty="0">
              <a:latin typeface="Tahoma" pitchFamily="34" charset="0"/>
            </a:endParaRPr>
          </a:p>
        </p:txBody>
      </p:sp>
      <p:sp>
        <p:nvSpPr>
          <p:cNvPr id="182281" name="Line 13"/>
          <p:cNvSpPr>
            <a:spLocks noChangeShapeType="1"/>
          </p:cNvSpPr>
          <p:nvPr/>
        </p:nvSpPr>
        <p:spPr bwMode="auto">
          <a:xfrm flipV="1">
            <a:off x="6138702" y="3124200"/>
            <a:ext cx="795498" cy="5397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2" name="Line 15"/>
          <p:cNvSpPr>
            <a:spLocks noChangeShapeType="1"/>
          </p:cNvSpPr>
          <p:nvPr/>
        </p:nvSpPr>
        <p:spPr bwMode="auto">
          <a:xfrm flipH="1" flipV="1">
            <a:off x="4799116" y="3124198"/>
            <a:ext cx="34109" cy="39363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3" name="Line 17"/>
          <p:cNvSpPr>
            <a:spLocks noChangeShapeType="1"/>
          </p:cNvSpPr>
          <p:nvPr/>
        </p:nvSpPr>
        <p:spPr bwMode="auto">
          <a:xfrm flipH="1">
            <a:off x="2284414" y="4305032"/>
            <a:ext cx="1066907" cy="558519"/>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82284" name="Line 19"/>
          <p:cNvSpPr>
            <a:spLocks noChangeShapeType="1"/>
          </p:cNvSpPr>
          <p:nvPr/>
        </p:nvSpPr>
        <p:spPr bwMode="auto">
          <a:xfrm flipH="1">
            <a:off x="5334000" y="4791111"/>
            <a:ext cx="0" cy="4333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6" name="Line 22"/>
          <p:cNvSpPr>
            <a:spLocks noChangeShapeType="1"/>
          </p:cNvSpPr>
          <p:nvPr/>
        </p:nvSpPr>
        <p:spPr bwMode="auto">
          <a:xfrm flipH="1" flipV="1">
            <a:off x="2543879" y="3429000"/>
            <a:ext cx="795497" cy="39363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228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br>
              <a:rPr lang="en-US" sz="1400">
                <a:latin typeface="Arial" charset="0"/>
              </a:rPr>
            </a:br>
            <a:endParaRPr lang="en-US" sz="1400">
              <a:latin typeface="Arial" charset="0"/>
            </a:endParaRPr>
          </a:p>
        </p:txBody>
      </p:sp>
      <p:sp>
        <p:nvSpPr>
          <p:cNvPr id="18228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br>
              <a:rPr lang="en-US" sz="1400">
                <a:latin typeface="Arial" charset="0"/>
              </a:rPr>
            </a:br>
            <a:endParaRPr lang="en-US" sz="1400">
              <a:latin typeface="Arial" charset="0"/>
            </a:endParaRPr>
          </a:p>
        </p:txBody>
      </p:sp>
      <p:sp>
        <p:nvSpPr>
          <p:cNvPr id="18229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2292" name="Text Box 38"/>
          <p:cNvSpPr txBox="1">
            <a:spLocks noChangeArrowheads="1"/>
          </p:cNvSpPr>
          <p:nvPr/>
        </p:nvSpPr>
        <p:spPr bwMode="auto">
          <a:xfrm>
            <a:off x="851510" y="2952937"/>
            <a:ext cx="17243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a:latin typeface="Tahoma" pitchFamily="34" charset="0"/>
              </a:rPr>
              <a:t>1 packet sugar-free</a:t>
            </a:r>
          </a:p>
          <a:p>
            <a:pPr algn="ctr"/>
            <a:r>
              <a:rPr lang="en-US" sz="1400" dirty="0">
                <a:latin typeface="Tahoma" pitchFamily="34" charset="0"/>
              </a:rPr>
              <a:t> hot cocoa</a:t>
            </a:r>
          </a:p>
        </p:txBody>
      </p:sp>
      <p:sp>
        <p:nvSpPr>
          <p:cNvPr id="182293" name="Text Box 39"/>
          <p:cNvSpPr txBox="1">
            <a:spLocks noChangeArrowheads="1"/>
          </p:cNvSpPr>
          <p:nvPr/>
        </p:nvSpPr>
        <p:spPr bwMode="auto">
          <a:xfrm>
            <a:off x="4037728" y="2819400"/>
            <a:ext cx="1360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a:latin typeface="Tahoma" pitchFamily="34" charset="0"/>
              </a:rPr>
              <a:t>8 </a:t>
            </a:r>
            <a:r>
              <a:rPr lang="en-US" sz="1400" dirty="0" err="1">
                <a:latin typeface="Tahoma" pitchFamily="34" charset="0"/>
              </a:rPr>
              <a:t>oz</a:t>
            </a:r>
            <a:r>
              <a:rPr lang="en-US" sz="1400" dirty="0">
                <a:latin typeface="Tahoma" pitchFamily="34" charset="0"/>
              </a:rPr>
              <a:t> buttermilk</a:t>
            </a:r>
          </a:p>
        </p:txBody>
      </p:sp>
      <p:pic>
        <p:nvPicPr>
          <p:cNvPr id="182294" name="Picture 31" descr="C:\Users\HP_Administrator\AppData\Local\Microsoft\Windows\Temporary Internet Files\Content.IE5\YI9RITS3\MPj0314315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6345" y="3978760"/>
            <a:ext cx="87471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5" name="Picture 33" descr="C:\Users\HP_Administrator\AppData\Local\Microsoft\Windows\Temporary Internet Files\Content.IE5\IO3XA1ZT\MPj0321172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0670" y="1403296"/>
            <a:ext cx="100012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6" name="Picture 34" descr="C:\Users\HP_Administrator\AppData\Local\Microsoft\Windows\Temporary Internet Files\Content.IE5\H1OY46O2\MPj0384703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7529" y="1613731"/>
            <a:ext cx="127635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8" name="Picture 38" descr="http://www.rateitall.com/face/20135159_thum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5661" y="4169053"/>
            <a:ext cx="9906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9" name="Picture 40" descr="http://www.diwinetaste.com/html/dwt200410/images/Yogurt.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19925" y="2208429"/>
            <a:ext cx="137160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157627"/>
            <a:ext cx="8229600" cy="1145866"/>
          </a:xfrm>
        </p:spPr>
        <p:txBody>
          <a:bodyPr/>
          <a:lstStyle/>
          <a:p>
            <a:r>
              <a:rPr lang="en-US" dirty="0"/>
              <a:t>Carb Counting - Milk</a:t>
            </a:r>
          </a:p>
        </p:txBody>
      </p:sp>
      <p:sp>
        <p:nvSpPr>
          <p:cNvPr id="182280" name="Text Box 12"/>
          <p:cNvSpPr txBox="1">
            <a:spLocks noChangeArrowheads="1"/>
          </p:cNvSpPr>
          <p:nvPr/>
        </p:nvSpPr>
        <p:spPr bwMode="auto">
          <a:xfrm>
            <a:off x="3658826" y="3620335"/>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100-160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  12 grams carb</a:t>
            </a:r>
            <a:endParaRPr lang="en-US" sz="2000" dirty="0">
              <a:solidFill>
                <a:schemeClr val="tx2">
                  <a:lumMod val="50000"/>
                </a:schemeClr>
              </a:solidFill>
              <a:latin typeface="Tahoma" pitchFamily="34" charset="0"/>
            </a:endParaRPr>
          </a:p>
        </p:txBody>
      </p:sp>
      <p:sp>
        <p:nvSpPr>
          <p:cNvPr id="3" name="Line 13">
            <a:extLst>
              <a:ext uri="{FF2B5EF4-FFF2-40B4-BE49-F238E27FC236}">
                <a16:creationId xmlns:a16="http://schemas.microsoft.com/office/drawing/2014/main" id="{B7633328-7742-FB5C-50ED-7F07B2788B70}"/>
              </a:ext>
            </a:extLst>
          </p:cNvPr>
          <p:cNvSpPr>
            <a:spLocks noChangeShapeType="1"/>
          </p:cNvSpPr>
          <p:nvPr/>
        </p:nvSpPr>
        <p:spPr bwMode="auto">
          <a:xfrm>
            <a:off x="6138226" y="4452482"/>
            <a:ext cx="990600" cy="4333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052" name="Picture 4" descr="Is soy 'milk' good for you? | BBC Good Food">
            <a:extLst>
              <a:ext uri="{FF2B5EF4-FFF2-40B4-BE49-F238E27FC236}">
                <a16:creationId xmlns:a16="http://schemas.microsoft.com/office/drawing/2014/main" id="{5121D635-605B-E28B-8C01-1F6780F62BA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54840" y="5236863"/>
            <a:ext cx="990600" cy="89602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ice milk - Wikipedia">
            <a:extLst>
              <a:ext uri="{FF2B5EF4-FFF2-40B4-BE49-F238E27FC236}">
                <a16:creationId xmlns:a16="http://schemas.microsoft.com/office/drawing/2014/main" id="{A2CB214A-71AA-8408-EB9D-79F36726E85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56603" y="5224498"/>
            <a:ext cx="1381125" cy="920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a:extLst>
              <a:ext uri="{FF2B5EF4-FFF2-40B4-BE49-F238E27FC236}">
                <a16:creationId xmlns:a16="http://schemas.microsoft.com/office/drawing/2014/main" id="{375FB0C7-E478-4C65-5801-DD2574596AA9}"/>
              </a:ext>
            </a:extLst>
          </p:cNvPr>
          <p:cNvSpPr txBox="1">
            <a:spLocks noChangeArrowheads="1"/>
          </p:cNvSpPr>
          <p:nvPr/>
        </p:nvSpPr>
        <p:spPr bwMode="auto">
          <a:xfrm>
            <a:off x="2365083" y="6174401"/>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8 oz rice milk, plain</a:t>
            </a:r>
            <a:endParaRPr lang="en-US" sz="1400" dirty="0">
              <a:latin typeface="Tahoma" pitchFamily="34" charset="0"/>
            </a:endParaRPr>
          </a:p>
        </p:txBody>
      </p:sp>
    </p:spTree>
    <p:custDataLst>
      <p:tags r:id="rId1"/>
    </p:custDataLst>
    <p:extLst>
      <p:ext uri="{BB962C8B-B14F-4D97-AF65-F5344CB8AC3E}">
        <p14:creationId xmlns:p14="http://schemas.microsoft.com/office/powerpoint/2010/main" val="4016895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489BF10-9704-32AD-E5FF-79736B48162E}"/>
              </a:ext>
            </a:extLst>
          </p:cNvPr>
          <p:cNvSpPr txBox="1"/>
          <p:nvPr/>
        </p:nvSpPr>
        <p:spPr>
          <a:xfrm>
            <a:off x="1600200" y="1961181"/>
            <a:ext cx="4808129" cy="461665"/>
          </a:xfrm>
          <a:prstGeom prst="rect">
            <a:avLst/>
          </a:prstGeom>
          <a:noFill/>
        </p:spPr>
        <p:txBody>
          <a:bodyPr wrap="square" rtlCol="0">
            <a:spAutoFit/>
          </a:bodyPr>
          <a:lstStyle/>
          <a:p>
            <a:r>
              <a:rPr lang="en-US" sz="2400" dirty="0">
                <a:solidFill>
                  <a:srgbClr val="7030A0"/>
                </a:solidFill>
              </a:rPr>
              <a:t>Level 1 -  Diabetes Fundamentals</a:t>
            </a:r>
          </a:p>
        </p:txBody>
      </p:sp>
      <p:sp>
        <p:nvSpPr>
          <p:cNvPr id="9" name="TextBox 8">
            <a:extLst>
              <a:ext uri="{FF2B5EF4-FFF2-40B4-BE49-F238E27FC236}">
                <a16:creationId xmlns:a16="http://schemas.microsoft.com/office/drawing/2014/main" id="{24C86A47-3A8B-1DFB-0774-8F40C410721E}"/>
              </a:ext>
            </a:extLst>
          </p:cNvPr>
          <p:cNvSpPr txBox="1"/>
          <p:nvPr/>
        </p:nvSpPr>
        <p:spPr>
          <a:xfrm>
            <a:off x="533400" y="317389"/>
            <a:ext cx="7783355" cy="1323439"/>
          </a:xfrm>
          <a:prstGeom prst="rect">
            <a:avLst/>
          </a:prstGeom>
          <a:solidFill>
            <a:schemeClr val="bg1"/>
          </a:solidFill>
        </p:spPr>
        <p:txBody>
          <a:bodyPr wrap="square" rtlCol="0">
            <a:spAutoFit/>
          </a:bodyPr>
          <a:lstStyle/>
          <a:p>
            <a:pPr algn="ctr"/>
            <a:r>
              <a:rPr lang="en-US" sz="3200" dirty="0">
                <a:solidFill>
                  <a:srgbClr val="280049"/>
                </a:solidFill>
                <a:latin typeface="Calibri" panose="020F0502020204030204" pitchFamily="34" charset="0"/>
                <a:cs typeface="Calibri" panose="020F0502020204030204" pitchFamily="34" charset="0"/>
              </a:rPr>
              <a:t>Welcome to our DiabetesEd Online University  </a:t>
            </a:r>
          </a:p>
          <a:p>
            <a:pPr algn="ctr"/>
            <a:r>
              <a:rPr lang="en-US" sz="2400" b="0" i="1" dirty="0">
                <a:solidFill>
                  <a:srgbClr val="7030A0"/>
                </a:solidFill>
                <a:latin typeface="Calibri" panose="020F0502020204030204" pitchFamily="34" charset="0"/>
                <a:cs typeface="Calibri" panose="020F0502020204030204" pitchFamily="34" charset="0"/>
              </a:rPr>
              <a:t>Our goal is to provide an exceptional user experience and build a sense of community.</a:t>
            </a:r>
          </a:p>
        </p:txBody>
      </p:sp>
      <p:pic>
        <p:nvPicPr>
          <p:cNvPr id="3" name="Picture 2">
            <a:extLst>
              <a:ext uri="{FF2B5EF4-FFF2-40B4-BE49-F238E27FC236}">
                <a16:creationId xmlns:a16="http://schemas.microsoft.com/office/drawing/2014/main" id="{4FC23E11-A731-010A-647C-DCE32EF28E76}"/>
              </a:ext>
            </a:extLst>
          </p:cNvPr>
          <p:cNvPicPr>
            <a:picLocks noChangeAspect="1"/>
          </p:cNvPicPr>
          <p:nvPr/>
        </p:nvPicPr>
        <p:blipFill>
          <a:blip r:embed="rId3"/>
          <a:stretch>
            <a:fillRect/>
          </a:stretch>
        </p:blipFill>
        <p:spPr>
          <a:xfrm>
            <a:off x="152400" y="2734705"/>
            <a:ext cx="6744641" cy="3400900"/>
          </a:xfrm>
          <a:prstGeom prst="rect">
            <a:avLst/>
          </a:prstGeom>
        </p:spPr>
      </p:pic>
      <p:pic>
        <p:nvPicPr>
          <p:cNvPr id="5" name="Picture 2" descr="Level 1 | Diabetes Fundamentals  | 11 CEs">
            <a:extLst>
              <a:ext uri="{FF2B5EF4-FFF2-40B4-BE49-F238E27FC236}">
                <a16:creationId xmlns:a16="http://schemas.microsoft.com/office/drawing/2014/main" id="{F648E697-49C0-949A-1CC1-1DB0932F146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8329" y="4067250"/>
            <a:ext cx="2068355" cy="2068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79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633412" y="2398713"/>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2-inch square cake or brownie, unfrosted</a:t>
            </a:r>
          </a:p>
        </p:txBody>
      </p:sp>
      <p:sp>
        <p:nvSpPr>
          <p:cNvPr id="183299" name="Text Box 3"/>
          <p:cNvSpPr txBox="1">
            <a:spLocks noChangeArrowheads="1"/>
          </p:cNvSpPr>
          <p:nvPr/>
        </p:nvSpPr>
        <p:spPr bwMode="auto">
          <a:xfrm>
            <a:off x="7086600" y="5506172"/>
            <a:ext cx="1676400" cy="35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¼ cup sorbet</a:t>
            </a:r>
          </a:p>
        </p:txBody>
      </p:sp>
      <p:sp>
        <p:nvSpPr>
          <p:cNvPr id="183301" name="Text Box 5"/>
          <p:cNvSpPr txBox="1">
            <a:spLocks noChangeArrowheads="1"/>
          </p:cNvSpPr>
          <p:nvPr/>
        </p:nvSpPr>
        <p:spPr bwMode="auto">
          <a:xfrm>
            <a:off x="2971800" y="25146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Arial" charset="0"/>
                <a:cs typeface="Times New Roman" pitchFamily="18" charset="0"/>
              </a:rPr>
              <a:t>½ cup sugar-free pudding</a:t>
            </a:r>
            <a:endParaRPr lang="en-US" sz="1400" dirty="0">
              <a:latin typeface="Arial" charset="0"/>
            </a:endParaRPr>
          </a:p>
        </p:txBody>
      </p:sp>
      <p:sp>
        <p:nvSpPr>
          <p:cNvPr id="183302" name="Text Box 6"/>
          <p:cNvSpPr txBox="1">
            <a:spLocks noChangeArrowheads="1"/>
          </p:cNvSpPr>
          <p:nvPr/>
        </p:nvSpPr>
        <p:spPr bwMode="auto">
          <a:xfrm>
            <a:off x="6781800" y="4472451"/>
            <a:ext cx="2057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1 tbsp syrup, jam, jelly, table sugar, honey</a:t>
            </a:r>
            <a:endParaRPr lang="en-US" sz="1400" dirty="0">
              <a:latin typeface="Tahoma" pitchFamily="34" charset="0"/>
            </a:endParaRPr>
          </a:p>
        </p:txBody>
      </p:sp>
      <p:sp>
        <p:nvSpPr>
          <p:cNvPr id="183304" name="Text Box 9"/>
          <p:cNvSpPr txBox="1">
            <a:spLocks noChangeArrowheads="1"/>
          </p:cNvSpPr>
          <p:nvPr/>
        </p:nvSpPr>
        <p:spPr bwMode="auto">
          <a:xfrm>
            <a:off x="876299" y="4611196"/>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2 small cookies</a:t>
            </a:r>
            <a:endParaRPr lang="en-US" sz="1400" dirty="0">
              <a:latin typeface="Tahoma" pitchFamily="34" charset="0"/>
            </a:endParaRPr>
          </a:p>
        </p:txBody>
      </p:sp>
      <p:sp>
        <p:nvSpPr>
          <p:cNvPr id="183305" name="Text Box 10"/>
          <p:cNvSpPr txBox="1">
            <a:spLocks noChangeArrowheads="1"/>
          </p:cNvSpPr>
          <p:nvPr/>
        </p:nvSpPr>
        <p:spPr bwMode="auto">
          <a:xfrm>
            <a:off x="6781800" y="22860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tbsp light syrup</a:t>
            </a:r>
            <a:endParaRPr lang="en-US" sz="1400">
              <a:latin typeface="Tahoma" pitchFamily="34" charset="0"/>
            </a:endParaRPr>
          </a:p>
        </p:txBody>
      </p:sp>
      <p:sp>
        <p:nvSpPr>
          <p:cNvPr id="183308" name="Line 13"/>
          <p:cNvSpPr>
            <a:spLocks noChangeShapeType="1"/>
          </p:cNvSpPr>
          <p:nvPr/>
        </p:nvSpPr>
        <p:spPr bwMode="auto">
          <a:xfrm flipV="1">
            <a:off x="5562600" y="2819400"/>
            <a:ext cx="1981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09" name="Line 14"/>
          <p:cNvSpPr>
            <a:spLocks noChangeShapeType="1"/>
          </p:cNvSpPr>
          <p:nvPr/>
        </p:nvSpPr>
        <p:spPr bwMode="auto">
          <a:xfrm flipV="1">
            <a:off x="5029200" y="2514600"/>
            <a:ext cx="3810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0" name="Line 15"/>
          <p:cNvSpPr>
            <a:spLocks noChangeShapeType="1"/>
          </p:cNvSpPr>
          <p:nvPr/>
        </p:nvSpPr>
        <p:spPr bwMode="auto">
          <a:xfrm flipH="1" flipV="1">
            <a:off x="4114800" y="3036888"/>
            <a:ext cx="228600" cy="31591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1" name="Line 16"/>
          <p:cNvSpPr>
            <a:spLocks noChangeShapeType="1"/>
          </p:cNvSpPr>
          <p:nvPr/>
        </p:nvSpPr>
        <p:spPr bwMode="auto">
          <a:xfrm flipH="1">
            <a:off x="2590800" y="4114800"/>
            <a:ext cx="1447800" cy="152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2" name="Line 17"/>
          <p:cNvSpPr>
            <a:spLocks noChangeShapeType="1"/>
          </p:cNvSpPr>
          <p:nvPr/>
        </p:nvSpPr>
        <p:spPr bwMode="auto">
          <a:xfrm flipH="1">
            <a:off x="2895600" y="4572000"/>
            <a:ext cx="1219200" cy="1371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3"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4" name="Line 19"/>
          <p:cNvSpPr>
            <a:spLocks noChangeShapeType="1"/>
          </p:cNvSpPr>
          <p:nvPr/>
        </p:nvSpPr>
        <p:spPr bwMode="auto">
          <a:xfrm>
            <a:off x="4800599" y="4701409"/>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5" name="Line 20"/>
          <p:cNvSpPr>
            <a:spLocks noChangeShapeType="1"/>
          </p:cNvSpPr>
          <p:nvPr/>
        </p:nvSpPr>
        <p:spPr bwMode="auto">
          <a:xfrm>
            <a:off x="5410200" y="4724400"/>
            <a:ext cx="838200" cy="4032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331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br>
              <a:rPr lang="en-US" sz="1400">
                <a:latin typeface="Arial" charset="0"/>
              </a:rPr>
            </a:br>
            <a:endParaRPr lang="en-US" sz="1400">
              <a:latin typeface="Arial" charset="0"/>
            </a:endParaRPr>
          </a:p>
        </p:txBody>
      </p:sp>
      <p:sp>
        <p:nvSpPr>
          <p:cNvPr id="18331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br>
              <a:rPr lang="en-US" sz="1400">
                <a:latin typeface="Arial" charset="0"/>
              </a:rPr>
            </a:br>
            <a:endParaRPr lang="en-US" sz="1400">
              <a:latin typeface="Arial" charset="0"/>
            </a:endParaRPr>
          </a:p>
        </p:txBody>
      </p:sp>
      <p:sp>
        <p:nvSpPr>
          <p:cNvPr id="18332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3321" name="Rectangle 27"/>
          <p:cNvSpPr>
            <a:spLocks noChangeArrowheads="1"/>
          </p:cNvSpPr>
          <p:nvPr/>
        </p:nvSpPr>
        <p:spPr bwMode="auto">
          <a:xfrm>
            <a:off x="2057400" y="5860797"/>
            <a:ext cx="167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dirty="0">
                <a:latin typeface="Tahoma" pitchFamily="34" charset="0"/>
                <a:cs typeface="Times New Roman" pitchFamily="18" charset="0"/>
              </a:rPr>
              <a:t>½ cup ice cream or frozen yogurt</a:t>
            </a:r>
          </a:p>
        </p:txBody>
      </p:sp>
      <p:sp>
        <p:nvSpPr>
          <p:cNvPr id="183323" name="Text Box 8"/>
          <p:cNvSpPr txBox="1">
            <a:spLocks noChangeArrowheads="1"/>
          </p:cNvSpPr>
          <p:nvPr/>
        </p:nvSpPr>
        <p:spPr bwMode="auto">
          <a:xfrm>
            <a:off x="5384007" y="238849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½ cup regular </a:t>
            </a:r>
            <a:r>
              <a:rPr lang="en-US" sz="1400" dirty="0" err="1">
                <a:latin typeface="Tahoma" pitchFamily="34" charset="0"/>
                <a:cs typeface="Times New Roman" pitchFamily="18" charset="0"/>
              </a:rPr>
              <a:t>jello</a:t>
            </a:r>
            <a:endParaRPr lang="en-US" sz="1400" dirty="0">
              <a:latin typeface="Tahoma" pitchFamily="34" charset="0"/>
            </a:endParaRPr>
          </a:p>
        </p:txBody>
      </p:sp>
      <p:pic>
        <p:nvPicPr>
          <p:cNvPr id="183324" name="Picture 38" descr="http://www.akakestrel.com/Images/food/watermelon-strawberry-sorb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5074625"/>
            <a:ext cx="8382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6" name="Picture 43" descr="C:\Users\HP_Administrator\AppData\Local\Microsoft\Windows\Temporary Internet Files\Content.IE5\SES04SCU\MPj0424366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8718" y="1216507"/>
            <a:ext cx="1249988" cy="1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7" name="Picture 45" descr="http://joepastry.web.aplus.net/pics/jell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1524000"/>
            <a:ext cx="1166813"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8" name="Picture 47" descr="http://upload.wikimedia.org/wikipedia/commons/1/18/Maple_syrup.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4800" y="1828800"/>
            <a:ext cx="608013"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9" name="Picture 4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9000" y="350520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0" name="Picture 50" descr="http://images.jupiterimages.com/common/detail/07/84/2323840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05200" y="1600200"/>
            <a:ext cx="792163"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1" name="Picture 53" descr="http://glutenfreecookingschool.com/wordpress/wp-content/uploads/2007/11/johns-peanut-butter-chocolate-chip-cookie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9462" y="3440112"/>
            <a:ext cx="1506538"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2" name="Picture 55" descr="http://www.haagen-dazs.com/img_db/pro/pro_mc_101.g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57400" y="4943714"/>
            <a:ext cx="1143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Carb  Counting - Sweets</a:t>
            </a:r>
          </a:p>
        </p:txBody>
      </p:sp>
      <p:sp>
        <p:nvSpPr>
          <p:cNvPr id="183307" name="Text Box 12"/>
          <p:cNvSpPr txBox="1">
            <a:spLocks noChangeArrowheads="1"/>
          </p:cNvSpPr>
          <p:nvPr/>
        </p:nvSpPr>
        <p:spPr bwMode="auto">
          <a:xfrm>
            <a:off x="3660667" y="3418660"/>
            <a:ext cx="2134394"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2">
                    <a:lumMod val="50000"/>
                  </a:schemeClr>
                </a:solidFill>
                <a:latin typeface="Tahoma" pitchFamily="34" charset="0"/>
              </a:rPr>
              <a:t>Each Food has:</a:t>
            </a:r>
          </a:p>
          <a:p>
            <a:pPr eaLnBrk="1" hangingPunct="1"/>
            <a:r>
              <a:rPr lang="en-US" sz="2000" dirty="0">
                <a:solidFill>
                  <a:schemeClr val="accent2">
                    <a:lumMod val="50000"/>
                  </a:schemeClr>
                </a:solidFill>
                <a:latin typeface="Tahoma" pitchFamily="34" charset="0"/>
                <a:cs typeface="Times New Roman" pitchFamily="18" charset="0"/>
              </a:rPr>
              <a:t>    Calories vary</a:t>
            </a:r>
            <a:endParaRPr lang="en-US" sz="2000" dirty="0">
              <a:solidFill>
                <a:schemeClr val="accent2">
                  <a:lumMod val="50000"/>
                </a:schemeClr>
              </a:solidFill>
              <a:latin typeface="Tahoma" pitchFamily="34" charset="0"/>
            </a:endParaRPr>
          </a:p>
          <a:p>
            <a:pPr eaLnBrk="1" hangingPunct="1"/>
            <a:r>
              <a:rPr lang="en-US" sz="2000" dirty="0">
                <a:solidFill>
                  <a:schemeClr val="accent2">
                    <a:lumMod val="50000"/>
                  </a:schemeClr>
                </a:solidFill>
                <a:latin typeface="Tahoma" pitchFamily="34" charset="0"/>
                <a:cs typeface="Times New Roman" pitchFamily="18" charset="0"/>
              </a:rPr>
              <a:t>    15 grams carb</a:t>
            </a:r>
            <a:endParaRPr lang="en-US" sz="2000" dirty="0">
              <a:solidFill>
                <a:schemeClr val="accent2">
                  <a:lumMod val="50000"/>
                </a:schemeClr>
              </a:solidFill>
              <a:latin typeface="Tahoma" pitchFamily="34" charset="0"/>
            </a:endParaRPr>
          </a:p>
          <a:p>
            <a:pPr eaLnBrk="1" hangingPunct="1"/>
            <a:endParaRPr lang="en-US" sz="1400" dirty="0">
              <a:solidFill>
                <a:srgbClr val="0066FF"/>
              </a:solidFill>
              <a:latin typeface="Arial" charset="0"/>
            </a:endParaRPr>
          </a:p>
        </p:txBody>
      </p:sp>
      <p:pic>
        <p:nvPicPr>
          <p:cNvPr id="1028" name="Picture 4">
            <a:extLst>
              <a:ext uri="{FF2B5EF4-FFF2-40B4-BE49-F238E27FC236}">
                <a16:creationId xmlns:a16="http://schemas.microsoft.com/office/drawing/2014/main" id="{8949576B-2E90-9623-7AA2-8BA534DA6CA9}"/>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1210" r="7675"/>
          <a:stretch/>
        </p:blipFill>
        <p:spPr bwMode="auto">
          <a:xfrm>
            <a:off x="4255203" y="5315765"/>
            <a:ext cx="1385453" cy="75234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7">
            <a:extLst>
              <a:ext uri="{FF2B5EF4-FFF2-40B4-BE49-F238E27FC236}">
                <a16:creationId xmlns:a16="http://schemas.microsoft.com/office/drawing/2014/main" id="{A8B7D305-F401-AFFF-AA2F-D9C6C49E4989}"/>
              </a:ext>
            </a:extLst>
          </p:cNvPr>
          <p:cNvSpPr>
            <a:spLocks noChangeArrowheads="1"/>
          </p:cNvSpPr>
          <p:nvPr/>
        </p:nvSpPr>
        <p:spPr bwMode="auto">
          <a:xfrm>
            <a:off x="4191000" y="6119559"/>
            <a:ext cx="1676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dirty="0">
                <a:latin typeface="Tahoma" pitchFamily="34" charset="0"/>
                <a:cs typeface="Times New Roman" pitchFamily="18" charset="0"/>
              </a:rPr>
              <a:t>1 oz trail mix with fruit</a:t>
            </a:r>
          </a:p>
        </p:txBody>
      </p:sp>
    </p:spTree>
    <p:custDataLst>
      <p:tags r:id="rId1"/>
    </p:custDataLst>
    <p:extLst>
      <p:ext uri="{BB962C8B-B14F-4D97-AF65-F5344CB8AC3E}">
        <p14:creationId xmlns:p14="http://schemas.microsoft.com/office/powerpoint/2010/main" val="302933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Average American Consumes</a:t>
            </a:r>
            <a:br>
              <a:rPr lang="en-US" dirty="0"/>
            </a:br>
            <a:r>
              <a:rPr lang="en-US" dirty="0"/>
              <a:t>17 teaspoons added sugar per day</a:t>
            </a:r>
          </a:p>
        </p:txBody>
      </p:sp>
      <p:sp>
        <p:nvSpPr>
          <p:cNvPr id="3" name="Content Placeholder 2"/>
          <p:cNvSpPr>
            <a:spLocks noGrp="1"/>
          </p:cNvSpPr>
          <p:nvPr>
            <p:ph idx="1"/>
          </p:nvPr>
        </p:nvSpPr>
        <p:spPr>
          <a:xfrm>
            <a:off x="457200" y="1524000"/>
            <a:ext cx="6096000" cy="4953000"/>
          </a:xfrm>
        </p:spPr>
        <p:txBody>
          <a:bodyPr>
            <a:normAutofit/>
          </a:bodyPr>
          <a:lstStyle/>
          <a:p>
            <a:r>
              <a:rPr lang="en-US" dirty="0"/>
              <a:t>WHO/DGA and AHA – Goals </a:t>
            </a:r>
          </a:p>
          <a:p>
            <a:pPr marL="274320" lvl="1" indent="0">
              <a:buNone/>
            </a:pPr>
            <a:r>
              <a:rPr lang="en-US" dirty="0"/>
              <a:t>&lt; ~ 5 - 10 teaspoons/day</a:t>
            </a:r>
          </a:p>
          <a:p>
            <a:pPr marL="274320" lvl="1" indent="0">
              <a:buNone/>
            </a:pPr>
            <a:endParaRPr lang="en-US" sz="1200" dirty="0">
              <a:effectLst/>
            </a:endParaRPr>
          </a:p>
          <a:p>
            <a:r>
              <a:rPr lang="en-US" dirty="0">
                <a:effectLst/>
              </a:rPr>
              <a:t>1 tsp = 4 </a:t>
            </a:r>
            <a:r>
              <a:rPr lang="en-US" dirty="0" err="1">
                <a:effectLst/>
              </a:rPr>
              <a:t>gms</a:t>
            </a:r>
            <a:r>
              <a:rPr lang="en-US" dirty="0">
                <a:effectLst/>
              </a:rPr>
              <a:t> sugar (15 </a:t>
            </a:r>
            <a:r>
              <a:rPr lang="en-US" dirty="0"/>
              <a:t>C</a:t>
            </a:r>
            <a:r>
              <a:rPr lang="en-US" dirty="0">
                <a:effectLst/>
              </a:rPr>
              <a:t>als)</a:t>
            </a:r>
          </a:p>
          <a:p>
            <a:r>
              <a:rPr lang="en-US" dirty="0"/>
              <a:t>15 </a:t>
            </a:r>
            <a:r>
              <a:rPr lang="en-US" dirty="0" err="1"/>
              <a:t>cals</a:t>
            </a:r>
            <a:r>
              <a:rPr lang="en-US" dirty="0"/>
              <a:t> x 19 teaspoons a day = </a:t>
            </a:r>
          </a:p>
          <a:p>
            <a:pPr lvl="1"/>
            <a:r>
              <a:rPr lang="en-US" dirty="0"/>
              <a:t>285 </a:t>
            </a:r>
            <a:r>
              <a:rPr lang="en-US" dirty="0" err="1"/>
              <a:t>cals</a:t>
            </a:r>
            <a:r>
              <a:rPr lang="en-US" dirty="0"/>
              <a:t> a day just from added sugars</a:t>
            </a:r>
            <a:br>
              <a:rPr lang="en-US" dirty="0">
                <a:effectLst/>
              </a:rPr>
            </a:br>
            <a:endParaRPr lang="en-US" dirty="0">
              <a:effectLst/>
            </a:endParaRPr>
          </a:p>
          <a:p>
            <a:r>
              <a:rPr lang="en-US" dirty="0">
                <a:effectLst/>
              </a:rPr>
              <a:t> 12oz. soda </a:t>
            </a:r>
            <a:r>
              <a:rPr lang="en-US" dirty="0"/>
              <a:t>=</a:t>
            </a:r>
            <a:r>
              <a:rPr lang="en-US" dirty="0">
                <a:effectLst/>
              </a:rPr>
              <a:t> 39 gm carb/10 </a:t>
            </a:r>
            <a:r>
              <a:rPr lang="en-US" dirty="0" err="1">
                <a:effectLst/>
              </a:rPr>
              <a:t>tsps</a:t>
            </a:r>
            <a:r>
              <a:rPr lang="en-US" dirty="0">
                <a:effectLst/>
              </a:rPr>
              <a:t> added sugar</a:t>
            </a:r>
          </a:p>
        </p:txBody>
      </p:sp>
      <p:pic>
        <p:nvPicPr>
          <p:cNvPr id="5" name="Picture 4"/>
          <p:cNvPicPr>
            <a:picLocks noChangeAspect="1"/>
          </p:cNvPicPr>
          <p:nvPr/>
        </p:nvPicPr>
        <p:blipFill>
          <a:blip r:embed="rId4"/>
          <a:stretch>
            <a:fillRect/>
          </a:stretch>
        </p:blipFill>
        <p:spPr>
          <a:xfrm>
            <a:off x="6406694" y="1752599"/>
            <a:ext cx="2401214" cy="2971800"/>
          </a:xfrm>
          <a:prstGeom prst="rect">
            <a:avLst/>
          </a:prstGeom>
        </p:spPr>
      </p:pic>
      <p:sp>
        <p:nvSpPr>
          <p:cNvPr id="6" name="TextBox 5">
            <a:extLst>
              <a:ext uri="{FF2B5EF4-FFF2-40B4-BE49-F238E27FC236}">
                <a16:creationId xmlns:a16="http://schemas.microsoft.com/office/drawing/2014/main" id="{10B63FFB-5013-285C-3F11-9C094197F4D8}"/>
              </a:ext>
            </a:extLst>
          </p:cNvPr>
          <p:cNvSpPr txBox="1"/>
          <p:nvPr/>
        </p:nvSpPr>
        <p:spPr>
          <a:xfrm>
            <a:off x="139701" y="6504800"/>
            <a:ext cx="7467600" cy="276999"/>
          </a:xfrm>
          <a:prstGeom prst="rect">
            <a:avLst/>
          </a:prstGeom>
          <a:noFill/>
        </p:spPr>
        <p:txBody>
          <a:bodyPr wrap="square">
            <a:spAutoFit/>
          </a:bodyPr>
          <a:lstStyle/>
          <a:p>
            <a:r>
              <a:rPr lang="en-US" sz="1200" dirty="0">
                <a:latin typeface="Calibri" panose="020F0502020204030204" pitchFamily="34" charset="0"/>
                <a:cs typeface="Calibri" panose="020F0502020204030204" pitchFamily="34" charset="0"/>
              </a:rPr>
              <a:t>https://</a:t>
            </a:r>
            <a:r>
              <a:rPr lang="en-US" sz="1200" dirty="0" err="1">
                <a:latin typeface="Calibri" panose="020F0502020204030204" pitchFamily="34" charset="0"/>
                <a:cs typeface="Calibri" panose="020F0502020204030204" pitchFamily="34" charset="0"/>
              </a:rPr>
              <a:t>www.cdc.gov</a:t>
            </a:r>
            <a:r>
              <a:rPr lang="en-US" sz="1200" dirty="0">
                <a:latin typeface="Calibri" panose="020F0502020204030204" pitchFamily="34" charset="0"/>
                <a:cs typeface="Calibri" panose="020F0502020204030204" pitchFamily="34" charset="0"/>
              </a:rPr>
              <a:t>/nutrition/</a:t>
            </a:r>
            <a:r>
              <a:rPr lang="en-US" sz="1200" dirty="0" err="1">
                <a:latin typeface="Calibri" panose="020F0502020204030204" pitchFamily="34" charset="0"/>
                <a:cs typeface="Calibri" panose="020F0502020204030204" pitchFamily="34" charset="0"/>
              </a:rPr>
              <a:t>php</a:t>
            </a:r>
            <a:r>
              <a:rPr lang="en-US" sz="1200" dirty="0">
                <a:latin typeface="Calibri" panose="020F0502020204030204" pitchFamily="34" charset="0"/>
                <a:cs typeface="Calibri" panose="020F0502020204030204" pitchFamily="34" charset="0"/>
              </a:rPr>
              <a:t>/data-research/added-</a:t>
            </a:r>
            <a:r>
              <a:rPr lang="en-US" sz="1200" dirty="0" err="1">
                <a:latin typeface="Calibri" panose="020F0502020204030204" pitchFamily="34" charset="0"/>
                <a:cs typeface="Calibri" panose="020F0502020204030204" pitchFamily="34" charset="0"/>
              </a:rPr>
              <a:t>sugars.html</a:t>
            </a:r>
            <a:endParaRPr lang="en-US" sz="1200" dirty="0">
              <a:latin typeface="Calibri" panose="020F0502020204030204" pitchFamily="34" charset="0"/>
              <a:cs typeface="Calibri" panose="020F0502020204030204" pitchFamily="34" charset="0"/>
            </a:endParaRPr>
          </a:p>
        </p:txBody>
      </p:sp>
      <p:pic>
        <p:nvPicPr>
          <p:cNvPr id="12" name="Picture 11" descr="A close up of a label&#10;&#10;Description automatically generated">
            <a:extLst>
              <a:ext uri="{FF2B5EF4-FFF2-40B4-BE49-F238E27FC236}">
                <a16:creationId xmlns:a16="http://schemas.microsoft.com/office/drawing/2014/main" id="{A1803665-B073-7FA8-F9B9-04DD0AE7B8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4151" y="5403726"/>
            <a:ext cx="3632200" cy="997074"/>
          </a:xfrm>
          <a:prstGeom prst="rect">
            <a:avLst/>
          </a:prstGeom>
        </p:spPr>
      </p:pic>
      <p:cxnSp>
        <p:nvCxnSpPr>
          <p:cNvPr id="9" name="Straight Arrow Connector 8">
            <a:extLst>
              <a:ext uri="{FF2B5EF4-FFF2-40B4-BE49-F238E27FC236}">
                <a16:creationId xmlns:a16="http://schemas.microsoft.com/office/drawing/2014/main" id="{0F500AF8-9BD6-1F2E-0151-3782B99534EB}"/>
              </a:ext>
            </a:extLst>
          </p:cNvPr>
          <p:cNvCxnSpPr/>
          <p:nvPr/>
        </p:nvCxnSpPr>
        <p:spPr>
          <a:xfrm>
            <a:off x="4800600" y="6172200"/>
            <a:ext cx="762000"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87307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62" y="304800"/>
            <a:ext cx="8458200" cy="869373"/>
          </a:xfrm>
        </p:spPr>
        <p:txBody>
          <a:bodyPr>
            <a:noAutofit/>
          </a:bodyPr>
          <a:lstStyle/>
          <a:p>
            <a:r>
              <a:rPr lang="en-US" sz="3600" dirty="0"/>
              <a:t>Reduce Refined Carbs, Added Sugars - ADA</a:t>
            </a:r>
          </a:p>
        </p:txBody>
      </p:sp>
      <p:sp>
        <p:nvSpPr>
          <p:cNvPr id="3" name="Content Placeholder 2"/>
          <p:cNvSpPr>
            <a:spLocks noGrp="1"/>
          </p:cNvSpPr>
          <p:nvPr>
            <p:ph sz="quarter" idx="1"/>
          </p:nvPr>
        </p:nvSpPr>
        <p:spPr>
          <a:xfrm>
            <a:off x="381000" y="1295400"/>
            <a:ext cx="4495800" cy="5029200"/>
          </a:xfrm>
        </p:spPr>
        <p:txBody>
          <a:bodyPr>
            <a:normAutofit lnSpcReduction="10000"/>
          </a:bodyPr>
          <a:lstStyle/>
          <a:p>
            <a:r>
              <a:rPr lang="en-US" dirty="0"/>
              <a:t>To manage </a:t>
            </a:r>
            <a:r>
              <a:rPr lang="en-US" dirty="0" err="1"/>
              <a:t>wt</a:t>
            </a:r>
            <a:r>
              <a:rPr lang="en-US" dirty="0"/>
              <a:t>, reduce CVD risk and fatty liver disease</a:t>
            </a:r>
          </a:p>
          <a:p>
            <a:r>
              <a:rPr lang="en-US" dirty="0"/>
              <a:t> ADA strongly discourages consumption of:</a:t>
            </a:r>
          </a:p>
          <a:p>
            <a:pPr lvl="1"/>
            <a:r>
              <a:rPr lang="en-US" dirty="0"/>
              <a:t>Sugar sweetened beverages</a:t>
            </a:r>
          </a:p>
          <a:p>
            <a:pPr lvl="1"/>
            <a:r>
              <a:rPr lang="en-US" dirty="0"/>
              <a:t>Processed “low-fat” or “non-fat” foods with high amounts of refined grains &amp; added sugar</a:t>
            </a:r>
          </a:p>
          <a:p>
            <a:pPr lvl="1"/>
            <a:endParaRPr lang="en-US" dirty="0"/>
          </a:p>
          <a:p>
            <a:endParaRPr lang="en-US"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1274057"/>
            <a:ext cx="3747553" cy="2840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396447" y="4404092"/>
            <a:ext cx="3747553" cy="1631216"/>
          </a:xfrm>
          <a:prstGeom prst="rect">
            <a:avLst/>
          </a:prstGeom>
          <a:noFill/>
        </p:spPr>
        <p:txBody>
          <a:bodyPr wrap="square" rtlCol="0">
            <a:spAutoFit/>
          </a:bodyPr>
          <a:lstStyle/>
          <a:p>
            <a:r>
              <a:rPr lang="en-US" sz="2000" i="1" dirty="0">
                <a:solidFill>
                  <a:srgbClr val="0070C0"/>
                </a:solidFill>
              </a:rPr>
              <a:t>Sugary and processed foods can displace healthier, more nutrient dense food choices</a:t>
            </a:r>
          </a:p>
          <a:p>
            <a:endParaRPr lang="en-US" sz="2000" i="1" dirty="0">
              <a:solidFill>
                <a:srgbClr val="0070C0"/>
              </a:solidFill>
            </a:endParaRPr>
          </a:p>
          <a:p>
            <a:r>
              <a:rPr lang="en-US" sz="2000" i="1" dirty="0">
                <a:solidFill>
                  <a:srgbClr val="0070C0"/>
                </a:solidFill>
              </a:rPr>
              <a:t>Water is recommended</a:t>
            </a:r>
          </a:p>
        </p:txBody>
      </p:sp>
    </p:spTree>
    <p:extLst>
      <p:ext uri="{BB962C8B-B14F-4D97-AF65-F5344CB8AC3E}">
        <p14:creationId xmlns:p14="http://schemas.microsoft.com/office/powerpoint/2010/main" val="3570495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Non-Nutritive Sweeteners</a:t>
            </a:r>
          </a:p>
        </p:txBody>
      </p:sp>
      <p:sp>
        <p:nvSpPr>
          <p:cNvPr id="3" name="Content Placeholder 2"/>
          <p:cNvSpPr>
            <a:spLocks noGrp="1"/>
          </p:cNvSpPr>
          <p:nvPr>
            <p:ph sz="quarter" idx="1"/>
          </p:nvPr>
        </p:nvSpPr>
        <p:spPr>
          <a:xfrm>
            <a:off x="457200" y="1219200"/>
            <a:ext cx="5257800" cy="4937760"/>
          </a:xfrm>
        </p:spPr>
        <p:txBody>
          <a:bodyPr>
            <a:normAutofit fontScale="92500" lnSpcReduction="10000"/>
          </a:bodyPr>
          <a:lstStyle/>
          <a:p>
            <a:r>
              <a:rPr lang="en-US" dirty="0"/>
              <a:t>Use in moderation and short term to reduce overall calorie/carbohydrate.</a:t>
            </a:r>
          </a:p>
          <a:p>
            <a:r>
              <a:rPr lang="en-US" dirty="0"/>
              <a:t>Encourage decrease in both sweetened and non-nutritive sweetened beverages.</a:t>
            </a:r>
          </a:p>
          <a:p>
            <a:r>
              <a:rPr lang="en-US" dirty="0"/>
              <a:t>Emphasize water intake.</a:t>
            </a:r>
          </a:p>
          <a:p>
            <a:endParaRPr lang="en-US" sz="1500" b="1" dirty="0"/>
          </a:p>
          <a:p>
            <a:pPr marL="0" indent="0">
              <a:buNone/>
            </a:pPr>
            <a:r>
              <a:rPr lang="en-US" sz="2800" b="1" dirty="0"/>
              <a:t>How: </a:t>
            </a:r>
            <a:r>
              <a:rPr lang="en-US" sz="2800" dirty="0"/>
              <a:t>add lemon, lime, or cucumber slices to water, choose no calorie waters</a:t>
            </a:r>
          </a:p>
        </p:txBody>
      </p:sp>
      <p:pic>
        <p:nvPicPr>
          <p:cNvPr id="5" name="Picture 4"/>
          <p:cNvPicPr>
            <a:picLocks noChangeAspect="1"/>
          </p:cNvPicPr>
          <p:nvPr/>
        </p:nvPicPr>
        <p:blipFill>
          <a:blip r:embed="rId3"/>
          <a:stretch>
            <a:fillRect/>
          </a:stretch>
        </p:blipFill>
        <p:spPr>
          <a:xfrm>
            <a:off x="5715000" y="1295400"/>
            <a:ext cx="2971800" cy="4267505"/>
          </a:xfrm>
          <a:prstGeom prst="rect">
            <a:avLst/>
          </a:prstGeom>
        </p:spPr>
      </p:pic>
      <p:sp>
        <p:nvSpPr>
          <p:cNvPr id="4" name="TextBox 3">
            <a:extLst>
              <a:ext uri="{FF2B5EF4-FFF2-40B4-BE49-F238E27FC236}">
                <a16:creationId xmlns:a16="http://schemas.microsoft.com/office/drawing/2014/main" id="{00C64A00-75B4-CECB-AB7E-5253C61642F7}"/>
              </a:ext>
            </a:extLst>
          </p:cNvPr>
          <p:cNvSpPr txBox="1"/>
          <p:nvPr/>
        </p:nvSpPr>
        <p:spPr>
          <a:xfrm>
            <a:off x="96896" y="6319520"/>
            <a:ext cx="8950207" cy="369332"/>
          </a:xfrm>
          <a:prstGeom prst="rect">
            <a:avLst/>
          </a:prstGeom>
          <a:noFill/>
        </p:spPr>
        <p:txBody>
          <a:bodyPr wrap="none" rtlCol="0">
            <a:spAutoFit/>
          </a:bodyPr>
          <a:lstStyle/>
          <a:p>
            <a:pPr marL="0" marR="0">
              <a:spcBef>
                <a:spcPts val="0"/>
              </a:spcBef>
              <a:spcAft>
                <a:spcPts val="0"/>
              </a:spcAft>
            </a:pPr>
            <a:r>
              <a:rPr lang="en-US" sz="1800" b="1" u="sng" kern="100" dirty="0">
                <a:solidFill>
                  <a:srgbClr val="212121"/>
                </a:solidFill>
                <a:effectLst/>
                <a:latin typeface="Calibri" panose="020F0502020204030204" pitchFamily="34" charset="0"/>
                <a:ea typeface="Calibri" panose="020F0502020204030204" pitchFamily="34" charset="0"/>
                <a:cs typeface="Calibri" panose="020F0502020204030204" pitchFamily="34" charset="0"/>
                <a:hlinkClick r:id="rId4"/>
              </a:rPr>
              <a:t>https://www.fda.gov/food/food-additives-petitions/aspartame-and-other-sweeteners-food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CDF10724-E37F-B8B1-E229-7F2BAA3D2D2F}"/>
              </a:ext>
            </a:extLst>
          </p:cNvPr>
          <p:cNvPicPr>
            <a:picLocks noChangeAspect="1"/>
          </p:cNvPicPr>
          <p:nvPr/>
        </p:nvPicPr>
        <p:blipFill>
          <a:blip r:embed="rId5"/>
          <a:stretch>
            <a:fillRect/>
          </a:stretch>
        </p:blipFill>
        <p:spPr>
          <a:xfrm>
            <a:off x="4897512" y="5613531"/>
            <a:ext cx="4149591" cy="674451"/>
          </a:xfrm>
          <a:prstGeom prst="rect">
            <a:avLst/>
          </a:prstGeom>
        </p:spPr>
      </p:pic>
    </p:spTree>
    <p:extLst>
      <p:ext uri="{BB962C8B-B14F-4D97-AF65-F5344CB8AC3E}">
        <p14:creationId xmlns:p14="http://schemas.microsoft.com/office/powerpoint/2010/main" val="398295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Mediterranean Diet</a:t>
            </a:r>
          </a:p>
        </p:txBody>
      </p:sp>
      <p:pic>
        <p:nvPicPr>
          <p:cNvPr id="3" name="Picture 2">
            <a:extLst>
              <a:ext uri="{FF2B5EF4-FFF2-40B4-BE49-F238E27FC236}">
                <a16:creationId xmlns:a16="http://schemas.microsoft.com/office/drawing/2014/main" id="{15B9014B-A8E9-5C51-37FE-4DFAFFC63457}"/>
              </a:ext>
            </a:extLst>
          </p:cNvPr>
          <p:cNvPicPr>
            <a:picLocks noChangeAspect="1"/>
          </p:cNvPicPr>
          <p:nvPr/>
        </p:nvPicPr>
        <p:blipFill>
          <a:blip r:embed="rId3"/>
          <a:stretch>
            <a:fillRect/>
          </a:stretch>
        </p:blipFill>
        <p:spPr>
          <a:xfrm>
            <a:off x="5235430" y="1576957"/>
            <a:ext cx="3561195" cy="887454"/>
          </a:xfrm>
          <a:prstGeom prst="rect">
            <a:avLst/>
          </a:prstGeom>
        </p:spPr>
      </p:pic>
      <p:sp>
        <p:nvSpPr>
          <p:cNvPr id="4" name="TextBox 3">
            <a:extLst>
              <a:ext uri="{FF2B5EF4-FFF2-40B4-BE49-F238E27FC236}">
                <a16:creationId xmlns:a16="http://schemas.microsoft.com/office/drawing/2014/main" id="{E9492D5D-8A4E-AB83-37DA-250EBD6262C9}"/>
              </a:ext>
            </a:extLst>
          </p:cNvPr>
          <p:cNvSpPr txBox="1"/>
          <p:nvPr/>
        </p:nvSpPr>
        <p:spPr>
          <a:xfrm>
            <a:off x="5534314" y="1181511"/>
            <a:ext cx="3975100" cy="461665"/>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Find Recipes: </a:t>
            </a:r>
          </a:p>
        </p:txBody>
      </p:sp>
      <p:sp>
        <p:nvSpPr>
          <p:cNvPr id="6" name="TextBox 5">
            <a:extLst>
              <a:ext uri="{FF2B5EF4-FFF2-40B4-BE49-F238E27FC236}">
                <a16:creationId xmlns:a16="http://schemas.microsoft.com/office/drawing/2014/main" id="{19FED2A3-81D3-FA24-0B75-C7635D4A6F4F}"/>
              </a:ext>
            </a:extLst>
          </p:cNvPr>
          <p:cNvSpPr txBox="1"/>
          <p:nvPr/>
        </p:nvSpPr>
        <p:spPr>
          <a:xfrm>
            <a:off x="5638800" y="2428241"/>
            <a:ext cx="3289281" cy="1569660"/>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Meal Planning Tips: </a:t>
            </a:r>
            <a:endParaRPr lang="en-US" sz="2400" dirty="0">
              <a:solidFill>
                <a:srgbClr val="B292CA"/>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endParaRPr>
          </a:p>
          <a:p>
            <a:r>
              <a:rPr lang="en-US" dirty="0">
                <a:solidFill>
                  <a:srgbClr val="0070C0"/>
                </a:solidFill>
                <a:hlinkClick r:id="rId5">
                  <a:extLst>
                    <a:ext uri="{A12FA001-AC4F-418D-AE19-62706E023703}">
                      <ahyp:hlinkClr xmlns:ahyp="http://schemas.microsoft.com/office/drawing/2018/hyperlinkcolor" val="tx"/>
                    </a:ext>
                  </a:extLst>
                </a:hlinkClick>
              </a:rPr>
              <a:t>https://www.diabetesfoodhub.org/articles/meal-planning-for-a-mediterranean-style-eating-pattern.html</a:t>
            </a:r>
            <a:endParaRPr lang="en-US" dirty="0">
              <a:solidFill>
                <a:srgbClr val="0070C0"/>
              </a:solidFill>
            </a:endParaRPr>
          </a:p>
        </p:txBody>
      </p:sp>
      <p:pic>
        <p:nvPicPr>
          <p:cNvPr id="8" name="Content Placeholder 7" descr="A group of different foods on a table&#10;&#10;Description automatically generated">
            <a:extLst>
              <a:ext uri="{FF2B5EF4-FFF2-40B4-BE49-F238E27FC236}">
                <a16:creationId xmlns:a16="http://schemas.microsoft.com/office/drawing/2014/main" id="{66B22981-AD45-55D0-C9B8-BB757A3910D7}"/>
              </a:ext>
            </a:extLst>
          </p:cNvPr>
          <p:cNvPicPr>
            <a:picLocks noGrp="1" noChangeAspect="1"/>
          </p:cNvPicPr>
          <p:nvPr>
            <p:ph sz="quarter" idx="1"/>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5306515" y="4322118"/>
            <a:ext cx="3809776" cy="2535882"/>
          </a:xfrm>
        </p:spPr>
      </p:pic>
      <p:sp>
        <p:nvSpPr>
          <p:cNvPr id="9" name="TextBox 8">
            <a:extLst>
              <a:ext uri="{FF2B5EF4-FFF2-40B4-BE49-F238E27FC236}">
                <a16:creationId xmlns:a16="http://schemas.microsoft.com/office/drawing/2014/main" id="{A2DC352C-BB4C-46A5-1762-CD1931E5E657}"/>
              </a:ext>
            </a:extLst>
          </p:cNvPr>
          <p:cNvSpPr txBox="1"/>
          <p:nvPr/>
        </p:nvSpPr>
        <p:spPr>
          <a:xfrm>
            <a:off x="5568950" y="6617514"/>
            <a:ext cx="4064000" cy="230832"/>
          </a:xfrm>
          <a:prstGeom prst="rect">
            <a:avLst/>
          </a:prstGeom>
          <a:noFill/>
        </p:spPr>
        <p:txBody>
          <a:bodyPr wrap="square" rtlCol="0">
            <a:spAutoFit/>
          </a:bodyPr>
          <a:lstStyle/>
          <a:p>
            <a:r>
              <a:rPr lang="en-US" sz="900" dirty="0">
                <a:hlinkClick r:id="rId7" tooltip="https://mappingignorance.org/2017/03/13/mediterranean-diet-brain-shrinkage/">
                  <a:extLst>
                    <a:ext uri="{A12FA001-AC4F-418D-AE19-62706E023703}">
                      <ahyp:hlinkClr xmlns:ahyp="http://schemas.microsoft.com/office/drawing/2018/hyperlinkcolor" val="tx"/>
                    </a:ext>
                  </a:extLst>
                </a:hlinkClick>
              </a:rPr>
              <a:t>This Photo</a:t>
            </a:r>
            <a:r>
              <a:rPr lang="en-US" sz="900" dirty="0"/>
              <a:t> by Unknown Author is licensed under </a:t>
            </a:r>
            <a:r>
              <a:rPr lang="en-US" sz="900" dirty="0">
                <a:hlinkClick r:id="rId8" tooltip="https://creativecommons.org/licenses/by-nc-nd/3.0/">
                  <a:extLst>
                    <a:ext uri="{A12FA001-AC4F-418D-AE19-62706E023703}">
                      <ahyp:hlinkClr xmlns:ahyp="http://schemas.microsoft.com/office/drawing/2018/hyperlinkcolor" val="tx"/>
                    </a:ext>
                  </a:extLst>
                </a:hlinkClick>
              </a:rPr>
              <a:t>CC BY-NC-ND</a:t>
            </a:r>
            <a:endParaRPr lang="en-US" sz="900" dirty="0"/>
          </a:p>
        </p:txBody>
      </p:sp>
      <p:sp>
        <p:nvSpPr>
          <p:cNvPr id="14" name="Content Placeholder 2">
            <a:extLst>
              <a:ext uri="{FF2B5EF4-FFF2-40B4-BE49-F238E27FC236}">
                <a16:creationId xmlns:a16="http://schemas.microsoft.com/office/drawing/2014/main" id="{83516FB7-229E-A0C3-EC2A-A17F56AE771B}"/>
              </a:ext>
            </a:extLst>
          </p:cNvPr>
          <p:cNvSpPr txBox="1">
            <a:spLocks/>
          </p:cNvSpPr>
          <p:nvPr/>
        </p:nvSpPr>
        <p:spPr>
          <a:xfrm>
            <a:off x="347375" y="1181511"/>
            <a:ext cx="4998729" cy="5088493"/>
          </a:xfrm>
          <a:prstGeom prst="rect">
            <a:avLst/>
          </a:prstGeom>
        </p:spPr>
        <p:txBody>
          <a:bodyPr vert="horz">
            <a:noAutofit/>
          </a:bodyPr>
          <a:lst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fontAlgn="auto">
              <a:spcAft>
                <a:spcPts val="0"/>
              </a:spcAft>
            </a:pPr>
            <a:r>
              <a:rPr lang="en-US" sz="3000" b="1" dirty="0">
                <a:solidFill>
                  <a:srgbClr val="222328"/>
                </a:solidFill>
                <a:cs typeface="Calibri" panose="020F0502020204030204" pitchFamily="34" charset="0"/>
              </a:rPr>
              <a:t>E</a:t>
            </a:r>
            <a:r>
              <a:rPr lang="en-US" sz="3000" b="1" i="0" dirty="0">
                <a:solidFill>
                  <a:srgbClr val="222328"/>
                </a:solidFill>
                <a:effectLst/>
                <a:cs typeface="Calibri" panose="020F0502020204030204" pitchFamily="34" charset="0"/>
              </a:rPr>
              <a:t>mphasizes</a:t>
            </a:r>
            <a:r>
              <a:rPr lang="en-US" sz="3000" b="0" i="0" dirty="0">
                <a:solidFill>
                  <a:srgbClr val="222328"/>
                </a:solidFill>
                <a:effectLst/>
                <a:cs typeface="Calibri" panose="020F0502020204030204" pitchFamily="34" charset="0"/>
              </a:rPr>
              <a:t> vegetables, fruits, whole grains, beans/ legumes</a:t>
            </a:r>
            <a:endParaRPr lang="en-US" sz="3000" dirty="0">
              <a:cs typeface="Calibri" panose="020F0502020204030204" pitchFamily="34" charset="0"/>
            </a:endParaRPr>
          </a:p>
          <a:p>
            <a:pPr fontAlgn="auto">
              <a:spcAft>
                <a:spcPts val="0"/>
              </a:spcAft>
            </a:pPr>
            <a:r>
              <a:rPr lang="en-US" sz="3000" b="1" dirty="0">
                <a:solidFill>
                  <a:srgbClr val="222328"/>
                </a:solidFill>
                <a:cs typeface="Calibri" panose="020F0502020204030204" pitchFamily="34" charset="0"/>
              </a:rPr>
              <a:t>I</a:t>
            </a:r>
            <a:r>
              <a:rPr lang="en-US" sz="3000" b="1" i="0" dirty="0">
                <a:solidFill>
                  <a:srgbClr val="222328"/>
                </a:solidFill>
                <a:effectLst/>
                <a:cs typeface="Calibri" panose="020F0502020204030204" pitchFamily="34" charset="0"/>
              </a:rPr>
              <a:t>ncludes</a:t>
            </a:r>
            <a:r>
              <a:rPr lang="en-US" sz="3000" b="0" i="0" dirty="0">
                <a:solidFill>
                  <a:srgbClr val="222328"/>
                </a:solidFill>
                <a:effectLst/>
                <a:cs typeface="Calibri" panose="020F0502020204030204" pitchFamily="34" charset="0"/>
              </a:rPr>
              <a:t> low-fat/non-fat dairy, fish, poultry, oils, nuts</a:t>
            </a:r>
          </a:p>
          <a:p>
            <a:pPr fontAlgn="auto">
              <a:spcAft>
                <a:spcPts val="0"/>
              </a:spcAft>
            </a:pPr>
            <a:r>
              <a:rPr lang="en-US" sz="3000" b="1" i="0" dirty="0">
                <a:solidFill>
                  <a:srgbClr val="222328"/>
                </a:solidFill>
                <a:effectLst/>
                <a:cs typeface="Calibri" panose="020F0502020204030204" pitchFamily="34" charset="0"/>
              </a:rPr>
              <a:t>Limits</a:t>
            </a:r>
            <a:r>
              <a:rPr lang="en-US" sz="3000" dirty="0">
                <a:solidFill>
                  <a:srgbClr val="222328"/>
                </a:solidFill>
                <a:cs typeface="Calibri" panose="020F0502020204030204" pitchFamily="34" charset="0"/>
              </a:rPr>
              <a:t> highly processed foods/refined carbohydrates, added </a:t>
            </a:r>
            <a:r>
              <a:rPr lang="en-US" sz="3000" b="0" i="0" dirty="0">
                <a:solidFill>
                  <a:srgbClr val="222328"/>
                </a:solidFill>
                <a:effectLst/>
                <a:cs typeface="Calibri" panose="020F0502020204030204" pitchFamily="34" charset="0"/>
              </a:rPr>
              <a:t>sugars, sugar-sweetened beverages, sodium, saturated fats, high fat/process meats</a:t>
            </a:r>
          </a:p>
        </p:txBody>
      </p:sp>
      <p:sp>
        <p:nvSpPr>
          <p:cNvPr id="5" name="TextBox 4">
            <a:extLst>
              <a:ext uri="{FF2B5EF4-FFF2-40B4-BE49-F238E27FC236}">
                <a16:creationId xmlns:a16="http://schemas.microsoft.com/office/drawing/2014/main" id="{4660969A-BE94-4D5B-9997-ADFEA5606255}"/>
              </a:ext>
            </a:extLst>
          </p:cNvPr>
          <p:cNvSpPr txBox="1"/>
          <p:nvPr/>
        </p:nvSpPr>
        <p:spPr>
          <a:xfrm>
            <a:off x="5291279" y="1574044"/>
            <a:ext cx="1780085" cy="923330"/>
          </a:xfrm>
          <a:prstGeom prst="rect">
            <a:avLst/>
          </a:prstGeom>
          <a:solidFill>
            <a:schemeClr val="bg1"/>
          </a:solidFill>
        </p:spPr>
        <p:txBody>
          <a:bodyPr wrap="square" rtlCol="0">
            <a:spAutoFit/>
          </a:bodyPr>
          <a:lstStyle/>
          <a:p>
            <a:r>
              <a:rPr lang="en-US" dirty="0"/>
              <a:t>American Diabetes Association</a:t>
            </a:r>
          </a:p>
        </p:txBody>
      </p:sp>
    </p:spTree>
    <p:extLst>
      <p:ext uri="{BB962C8B-B14F-4D97-AF65-F5344CB8AC3E}">
        <p14:creationId xmlns:p14="http://schemas.microsoft.com/office/powerpoint/2010/main" val="261533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304800" y="266700"/>
            <a:ext cx="8382000" cy="762000"/>
          </a:xfrm>
        </p:spPr>
        <p:txBody>
          <a:bodyPr>
            <a:normAutofit/>
          </a:bodyPr>
          <a:lstStyle/>
          <a:p>
            <a:r>
              <a:rPr lang="en-US" dirty="0"/>
              <a:t>USDA  </a:t>
            </a:r>
            <a:r>
              <a:rPr lang="en-US" dirty="0" err="1"/>
              <a:t>MyPlate.gov</a:t>
            </a:r>
            <a:endParaRPr lang="en-US" dirty="0"/>
          </a:p>
        </p:txBody>
      </p:sp>
      <p:sp>
        <p:nvSpPr>
          <p:cNvPr id="5123" name="Content Placeholder 2"/>
          <p:cNvSpPr>
            <a:spLocks noGrp="1"/>
          </p:cNvSpPr>
          <p:nvPr>
            <p:ph sz="quarter" idx="1"/>
          </p:nvPr>
        </p:nvSpPr>
        <p:spPr>
          <a:xfrm>
            <a:off x="304800" y="1104900"/>
            <a:ext cx="8229600" cy="4937760"/>
          </a:xfrm>
        </p:spPr>
        <p:txBody>
          <a:bodyPr>
            <a:noAutofit/>
          </a:bodyPr>
          <a:lstStyle/>
          <a:p>
            <a:pPr marL="0" indent="0">
              <a:buFont typeface="Wingdings" pitchFamily="2" charset="2"/>
              <a:buNone/>
              <a:defRPr/>
            </a:pPr>
            <a:r>
              <a:rPr lang="en-US" sz="2200" b="1" i="1" dirty="0">
                <a:cs typeface="Calibri" panose="020F0502020204030204" pitchFamily="34" charset="0"/>
              </a:rPr>
              <a:t>Make Every Bit Count</a:t>
            </a:r>
            <a:endParaRPr lang="en-US" sz="2200" dirty="0">
              <a:cs typeface="Calibri" panose="020F0502020204030204" pitchFamily="34" charset="0"/>
            </a:endParaRPr>
          </a:p>
          <a:p>
            <a:r>
              <a:rPr lang="en-US" sz="2200" dirty="0">
                <a:solidFill>
                  <a:srgbClr val="1C1C1C"/>
                </a:solidFill>
                <a:cs typeface="Calibri" panose="020F0502020204030204" pitchFamily="34" charset="0"/>
              </a:rPr>
              <a:t>E</a:t>
            </a:r>
            <a:r>
              <a:rPr lang="en-US" sz="2200" b="0" dirty="0">
                <a:solidFill>
                  <a:srgbClr val="1C1C1C"/>
                </a:solidFill>
                <a:effectLst/>
                <a:cs typeface="Calibri" panose="020F0502020204030204" pitchFamily="34" charset="0"/>
              </a:rPr>
              <a:t>at a variety of fruits, vegetables, grains, </a:t>
            </a:r>
          </a:p>
          <a:p>
            <a:pPr marL="0" indent="0">
              <a:buNone/>
            </a:pPr>
            <a:r>
              <a:rPr lang="en-US" sz="2200" b="0" dirty="0">
                <a:solidFill>
                  <a:srgbClr val="1C1C1C"/>
                </a:solidFill>
                <a:effectLst/>
                <a:cs typeface="Calibri" panose="020F0502020204030204" pitchFamily="34" charset="0"/>
              </a:rPr>
              <a:t>protein foods, dairy/fortified soy alternatives </a:t>
            </a:r>
            <a:endParaRPr lang="en-US" sz="2200" dirty="0">
              <a:cs typeface="Calibri" panose="020F0502020204030204" pitchFamily="34" charset="0"/>
            </a:endParaRPr>
          </a:p>
          <a:p>
            <a:pPr marL="0" indent="0">
              <a:buFont typeface="Wingdings" pitchFamily="2" charset="2"/>
              <a:buNone/>
              <a:defRPr/>
            </a:pPr>
            <a:r>
              <a:rPr lang="en-US" sz="2200" b="1" i="1" dirty="0">
                <a:cs typeface="Calibri" panose="020F0502020204030204" pitchFamily="34" charset="0"/>
              </a:rPr>
              <a:t>Foods to Increase</a:t>
            </a:r>
            <a:r>
              <a:rPr lang="en-US" sz="2200" dirty="0">
                <a:cs typeface="Calibri" panose="020F0502020204030204" pitchFamily="34" charset="0"/>
              </a:rPr>
              <a:t>   </a:t>
            </a:r>
          </a:p>
          <a:p>
            <a:pPr>
              <a:defRPr/>
            </a:pPr>
            <a:r>
              <a:rPr lang="en-US" sz="2200" dirty="0">
                <a:cs typeface="Calibri" panose="020F0502020204030204" pitchFamily="34" charset="0"/>
              </a:rPr>
              <a:t>Make half your plate fruits and vegetables.   </a:t>
            </a:r>
          </a:p>
          <a:p>
            <a:pPr>
              <a:defRPr/>
            </a:pPr>
            <a:r>
              <a:rPr lang="en-US" sz="2200" dirty="0">
                <a:cs typeface="Calibri" panose="020F0502020204030204" pitchFamily="34" charset="0"/>
              </a:rPr>
              <a:t>Make at least half your grains whole grains.  </a:t>
            </a:r>
          </a:p>
          <a:p>
            <a:r>
              <a:rPr lang="en-US" sz="2200" b="0" dirty="0">
                <a:effectLst/>
                <a:cs typeface="Calibri" panose="020F0502020204030204" pitchFamily="34" charset="0"/>
              </a:rPr>
              <a:t>Move to low-fat or fat-free dairy milk or yogurt (or lactose-free dairy or fortified soy versions) </a:t>
            </a:r>
          </a:p>
          <a:p>
            <a:r>
              <a:rPr lang="en-US" sz="2200" dirty="0">
                <a:cs typeface="Calibri" panose="020F0502020204030204" pitchFamily="34" charset="0"/>
              </a:rPr>
              <a:t>Vary your protein</a:t>
            </a:r>
          </a:p>
          <a:p>
            <a:pPr marL="0" indent="0">
              <a:buFont typeface="Wingdings" pitchFamily="2" charset="2"/>
              <a:buNone/>
              <a:defRPr/>
            </a:pPr>
            <a:r>
              <a:rPr lang="en-US" sz="2200" b="1" i="1" dirty="0">
                <a:cs typeface="Calibri" panose="020F0502020204030204" pitchFamily="34" charset="0"/>
              </a:rPr>
              <a:t>Foods to Reduce</a:t>
            </a:r>
            <a:r>
              <a:rPr lang="en-US" sz="2200" dirty="0">
                <a:cs typeface="Calibri" panose="020F0502020204030204" pitchFamily="34" charset="0"/>
              </a:rPr>
              <a:t>  </a:t>
            </a:r>
          </a:p>
          <a:p>
            <a:pPr>
              <a:defRPr/>
            </a:pPr>
            <a:r>
              <a:rPr lang="en-US" sz="2200" dirty="0">
                <a:cs typeface="Calibri" panose="020F0502020204030204" pitchFamily="34" charset="0"/>
              </a:rPr>
              <a:t>A</a:t>
            </a:r>
            <a:r>
              <a:rPr lang="en-US" sz="2200" b="0" dirty="0">
                <a:effectLst/>
                <a:cs typeface="Calibri" panose="020F0502020204030204" pitchFamily="34" charset="0"/>
              </a:rPr>
              <a:t>dded sugars, saturated fat, and sodium</a:t>
            </a:r>
          </a:p>
          <a:p>
            <a:pPr>
              <a:defRPr/>
            </a:pPr>
            <a:r>
              <a:rPr lang="en-US" sz="2200" dirty="0">
                <a:solidFill>
                  <a:srgbClr val="1C1C1C"/>
                </a:solidFill>
                <a:effectLst/>
                <a:cs typeface="Calibri" panose="020F0502020204030204" pitchFamily="34" charset="0"/>
              </a:rPr>
              <a:t>Check packaged foods that have less or no added sugar </a:t>
            </a:r>
            <a:endParaRPr lang="en-US" sz="2200" dirty="0">
              <a:cs typeface="Calibri" panose="020F0502020204030204" pitchFamily="34" charset="0"/>
            </a:endParaRPr>
          </a:p>
          <a:p>
            <a:pPr>
              <a:defRPr/>
            </a:pPr>
            <a:r>
              <a:rPr lang="en-US" sz="2200" dirty="0">
                <a:solidFill>
                  <a:srgbClr val="1C1C1C"/>
                </a:solidFill>
                <a:cs typeface="Calibri" panose="020F0502020204030204" pitchFamily="34" charset="0"/>
              </a:rPr>
              <a:t>Choose p</a:t>
            </a:r>
            <a:r>
              <a:rPr lang="en-US" sz="2200" dirty="0">
                <a:solidFill>
                  <a:srgbClr val="1C1C1C"/>
                </a:solidFill>
                <a:effectLst/>
                <a:cs typeface="Calibri" panose="020F0502020204030204" pitchFamily="34" charset="0"/>
              </a:rPr>
              <a:t>lain water/sparkling water with a squeeze of fruit </a:t>
            </a:r>
            <a:endParaRPr lang="en-US" sz="2200" dirty="0">
              <a:cs typeface="Calibri" panose="020F0502020204030204" pitchFamily="34" charset="0"/>
            </a:endParaRPr>
          </a:p>
        </p:txBody>
      </p:sp>
      <p:sp>
        <p:nvSpPr>
          <p:cNvPr id="7" name="TextBox 6">
            <a:extLst>
              <a:ext uri="{FF2B5EF4-FFF2-40B4-BE49-F238E27FC236}">
                <a16:creationId xmlns:a16="http://schemas.microsoft.com/office/drawing/2014/main" id="{6EC9DD01-446F-489B-80EA-842F6C742FEB}"/>
              </a:ext>
            </a:extLst>
          </p:cNvPr>
          <p:cNvSpPr txBox="1"/>
          <p:nvPr/>
        </p:nvSpPr>
        <p:spPr>
          <a:xfrm>
            <a:off x="3691467" y="6440269"/>
            <a:ext cx="5486400" cy="646331"/>
          </a:xfrm>
          <a:prstGeom prst="rect">
            <a:avLst/>
          </a:prstGeom>
          <a:noFill/>
        </p:spPr>
        <p:txBody>
          <a:bodyPr wrap="square">
            <a:spAutoFit/>
          </a:bodyPr>
          <a:lstStyle/>
          <a:p>
            <a:r>
              <a:rPr lang="en-US" b="1" i="1" dirty="0"/>
              <a:t>Tools: </a:t>
            </a:r>
            <a:r>
              <a:rPr lang="en-US" b="1" i="1" dirty="0" err="1"/>
              <a:t>Myplate</a:t>
            </a:r>
            <a:r>
              <a:rPr lang="en-US" b="1" i="1" dirty="0"/>
              <a:t>-Kitchen, </a:t>
            </a:r>
            <a:r>
              <a:rPr lang="en-US" b="1" i="1" u="none" strike="noStrike" dirty="0">
                <a:solidFill>
                  <a:srgbClr val="2E2E2E"/>
                </a:solidFill>
                <a:effectLst/>
                <a:latin typeface="Lato" panose="020F0502020204030203" pitchFamily="34" charset="0"/>
              </a:rPr>
              <a:t>Shop Simple with MyPlate</a:t>
            </a:r>
          </a:p>
          <a:p>
            <a:endParaRPr lang="en-US" b="1" i="1" dirty="0"/>
          </a:p>
        </p:txBody>
      </p:sp>
      <p:pic>
        <p:nvPicPr>
          <p:cNvPr id="8" name="Picture 7">
            <a:extLst>
              <a:ext uri="{FF2B5EF4-FFF2-40B4-BE49-F238E27FC236}">
                <a16:creationId xmlns:a16="http://schemas.microsoft.com/office/drawing/2014/main" id="{8139FBAE-9C6B-F323-0329-A7A2215E73AF}"/>
              </a:ext>
            </a:extLst>
          </p:cNvPr>
          <p:cNvPicPr>
            <a:picLocks noChangeAspect="1"/>
          </p:cNvPicPr>
          <p:nvPr/>
        </p:nvPicPr>
        <p:blipFill>
          <a:blip r:embed="rId4"/>
          <a:stretch>
            <a:fillRect/>
          </a:stretch>
        </p:blipFill>
        <p:spPr>
          <a:xfrm>
            <a:off x="6231466" y="1028700"/>
            <a:ext cx="2624667" cy="2329056"/>
          </a:xfrm>
          <a:prstGeom prst="rect">
            <a:avLst/>
          </a:prstGeom>
        </p:spPr>
      </p:pic>
    </p:spTree>
    <p:custDataLst>
      <p:tags r:id="rId1"/>
    </p:custDataLst>
    <p:extLst>
      <p:ext uri="{BB962C8B-B14F-4D97-AF65-F5344CB8AC3E}">
        <p14:creationId xmlns:p14="http://schemas.microsoft.com/office/powerpoint/2010/main" val="180841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a:t>Plate example</a:t>
            </a:r>
          </a:p>
        </p:txBody>
      </p:sp>
      <p:sp>
        <p:nvSpPr>
          <p:cNvPr id="3" name="Content Placeholder 2"/>
          <p:cNvSpPr>
            <a:spLocks noGrp="1"/>
          </p:cNvSpPr>
          <p:nvPr>
            <p:ph sz="quarter" idx="1"/>
          </p:nvPr>
        </p:nvSpPr>
        <p:spPr/>
        <p:txBody>
          <a:bodyPr/>
          <a:lstStyle/>
          <a:p>
            <a:endParaRPr lang="en-US"/>
          </a:p>
        </p:txBody>
      </p:sp>
      <p:pic>
        <p:nvPicPr>
          <p:cNvPr id="73730" name="Picture 2" descr="http://2.bp.blogspot.com/_J0EEixf3ntI/TVDDYxzw4GI/AAAAAAAAAVc/Bp8Xq9FGRAg/s1600/obesity-wallPoster-spa-9_Page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90600"/>
            <a:ext cx="8248650" cy="5334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C2BB3D8-824E-4144-86BB-D1DD4803F983}"/>
              </a:ext>
            </a:extLst>
          </p:cNvPr>
          <p:cNvPicPr>
            <a:picLocks noChangeAspect="1"/>
          </p:cNvPicPr>
          <p:nvPr/>
        </p:nvPicPr>
        <p:blipFill>
          <a:blip r:embed="rId5"/>
          <a:stretch>
            <a:fillRect/>
          </a:stretch>
        </p:blipFill>
        <p:spPr>
          <a:xfrm>
            <a:off x="308741" y="152400"/>
            <a:ext cx="8545567" cy="6758054"/>
          </a:xfrm>
          <a:prstGeom prst="rect">
            <a:avLst/>
          </a:prstGeom>
        </p:spPr>
      </p:pic>
      <p:pic>
        <p:nvPicPr>
          <p:cNvPr id="6" name="Picture 5">
            <a:extLst>
              <a:ext uri="{FF2B5EF4-FFF2-40B4-BE49-F238E27FC236}">
                <a16:creationId xmlns:a16="http://schemas.microsoft.com/office/drawing/2014/main" id="{8D74142C-5E57-4862-99F5-B55C44F279B4}"/>
              </a:ext>
            </a:extLst>
          </p:cNvPr>
          <p:cNvPicPr>
            <a:picLocks noChangeAspect="1"/>
          </p:cNvPicPr>
          <p:nvPr/>
        </p:nvPicPr>
        <p:blipFill>
          <a:blip r:embed="rId6"/>
          <a:stretch>
            <a:fillRect/>
          </a:stretch>
        </p:blipFill>
        <p:spPr>
          <a:xfrm>
            <a:off x="187828" y="990600"/>
            <a:ext cx="8977887" cy="5649389"/>
          </a:xfrm>
          <a:prstGeom prst="rect">
            <a:avLst/>
          </a:prstGeom>
        </p:spPr>
      </p:pic>
      <p:pic>
        <p:nvPicPr>
          <p:cNvPr id="8" name="Picture 7">
            <a:extLst>
              <a:ext uri="{FF2B5EF4-FFF2-40B4-BE49-F238E27FC236}">
                <a16:creationId xmlns:a16="http://schemas.microsoft.com/office/drawing/2014/main" id="{43C9C2B7-BBA7-4437-BFCA-2F812CEBC0CB}"/>
              </a:ext>
            </a:extLst>
          </p:cNvPr>
          <p:cNvPicPr>
            <a:picLocks noChangeAspect="1"/>
          </p:cNvPicPr>
          <p:nvPr/>
        </p:nvPicPr>
        <p:blipFill>
          <a:blip r:embed="rId7"/>
          <a:stretch>
            <a:fillRect/>
          </a:stretch>
        </p:blipFill>
        <p:spPr>
          <a:xfrm>
            <a:off x="163083" y="996906"/>
            <a:ext cx="8793089" cy="5778315"/>
          </a:xfrm>
          <a:prstGeom prst="rect">
            <a:avLst/>
          </a:prstGeom>
        </p:spPr>
      </p:pic>
      <p:sp>
        <p:nvSpPr>
          <p:cNvPr id="5" name="TextBox 4">
            <a:extLst>
              <a:ext uri="{FF2B5EF4-FFF2-40B4-BE49-F238E27FC236}">
                <a16:creationId xmlns:a16="http://schemas.microsoft.com/office/drawing/2014/main" id="{0E49BF0D-08FE-1469-9663-2413103296B8}"/>
              </a:ext>
            </a:extLst>
          </p:cNvPr>
          <p:cNvSpPr txBox="1"/>
          <p:nvPr/>
        </p:nvSpPr>
        <p:spPr>
          <a:xfrm>
            <a:off x="5334000" y="109835"/>
            <a:ext cx="1780085" cy="923330"/>
          </a:xfrm>
          <a:prstGeom prst="rect">
            <a:avLst/>
          </a:prstGeom>
          <a:solidFill>
            <a:schemeClr val="bg1"/>
          </a:solidFill>
        </p:spPr>
        <p:txBody>
          <a:bodyPr wrap="square" rtlCol="0">
            <a:spAutoFit/>
          </a:bodyPr>
          <a:lstStyle/>
          <a:p>
            <a:r>
              <a:rPr lang="en-US" dirty="0"/>
              <a:t>American Diabetes Association</a:t>
            </a:r>
          </a:p>
        </p:txBody>
      </p:sp>
    </p:spTree>
    <p:custDataLst>
      <p:tags r:id="rId1"/>
    </p:custDataLst>
    <p:extLst>
      <p:ext uri="{BB962C8B-B14F-4D97-AF65-F5344CB8AC3E}">
        <p14:creationId xmlns:p14="http://schemas.microsoft.com/office/powerpoint/2010/main" val="298089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 name="Text Placeholder 2">
            <a:extLst>
              <a:ext uri="{FF2B5EF4-FFF2-40B4-BE49-F238E27FC236}">
                <a16:creationId xmlns:a16="http://schemas.microsoft.com/office/drawing/2014/main" id="{B5DADA4A-FE13-532F-A4DC-AC7BC7076EB6}"/>
              </a:ext>
            </a:extLst>
          </p:cNvPr>
          <p:cNvSpPr>
            <a:spLocks noGrp="1"/>
          </p:cNvSpPr>
          <p:nvPr>
            <p:ph type="body" idx="2"/>
          </p:nvPr>
        </p:nvSpPr>
        <p:spPr>
          <a:xfrm>
            <a:off x="5606414" y="1449651"/>
            <a:ext cx="3810000" cy="4843463"/>
          </a:xfrm>
        </p:spPr>
        <p:txBody>
          <a:bodyPr/>
          <a:lstStyle/>
          <a:p>
            <a:r>
              <a:rPr lang="en-US" dirty="0"/>
              <a:t>https://oldwayspt.org/traditional-diets/vegetarian-vegan-diet</a:t>
            </a:r>
          </a:p>
          <a:p>
            <a:endParaRPr lang="en-US" dirty="0"/>
          </a:p>
        </p:txBody>
      </p:sp>
      <p:pic>
        <p:nvPicPr>
          <p:cNvPr id="2" name="Picture 1">
            <a:extLst>
              <a:ext uri="{FF2B5EF4-FFF2-40B4-BE49-F238E27FC236}">
                <a16:creationId xmlns:a16="http://schemas.microsoft.com/office/drawing/2014/main" id="{667DC8B3-D4B7-BFBF-9FBA-9E95FEB653F3}"/>
              </a:ext>
            </a:extLst>
          </p:cNvPr>
          <p:cNvPicPr>
            <a:picLocks noChangeAspect="1"/>
          </p:cNvPicPr>
          <p:nvPr/>
        </p:nvPicPr>
        <p:blipFill>
          <a:blip r:embed="rId3"/>
          <a:stretch>
            <a:fillRect/>
          </a:stretch>
        </p:blipFill>
        <p:spPr>
          <a:xfrm>
            <a:off x="178753" y="1117643"/>
            <a:ext cx="8727572" cy="5740357"/>
          </a:xfrm>
          <a:prstGeom prst="rect">
            <a:avLst/>
          </a:prstGeom>
        </p:spPr>
      </p:pic>
      <p:sp>
        <p:nvSpPr>
          <p:cNvPr id="7" name="Title 6">
            <a:extLst>
              <a:ext uri="{FF2B5EF4-FFF2-40B4-BE49-F238E27FC236}">
                <a16:creationId xmlns:a16="http://schemas.microsoft.com/office/drawing/2014/main" id="{F67149BC-7F2C-8558-4032-2BB76776DC65}"/>
              </a:ext>
            </a:extLst>
          </p:cNvPr>
          <p:cNvSpPr>
            <a:spLocks noGrp="1"/>
          </p:cNvSpPr>
          <p:nvPr>
            <p:ph type="title"/>
          </p:nvPr>
        </p:nvSpPr>
        <p:spPr>
          <a:xfrm>
            <a:off x="287443" y="106915"/>
            <a:ext cx="8510193" cy="838200"/>
          </a:xfrm>
        </p:spPr>
        <p:txBody>
          <a:bodyPr/>
          <a:lstStyle/>
          <a:p>
            <a:r>
              <a:rPr lang="en-US" sz="3200" dirty="0"/>
              <a:t>Plant-based, Vegetarian or Vegan Diet Patterns </a:t>
            </a:r>
          </a:p>
        </p:txBody>
      </p:sp>
    </p:spTree>
    <p:extLst>
      <p:ext uri="{BB962C8B-B14F-4D97-AF65-F5344CB8AC3E}">
        <p14:creationId xmlns:p14="http://schemas.microsoft.com/office/powerpoint/2010/main" val="4237990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Consult for Diabetes Ed</a:t>
            </a:r>
          </a:p>
        </p:txBody>
      </p:sp>
      <p:sp>
        <p:nvSpPr>
          <p:cNvPr id="3" name="Content Placeholder 2"/>
          <p:cNvSpPr>
            <a:spLocks noGrp="1"/>
          </p:cNvSpPr>
          <p:nvPr>
            <p:ph sz="quarter" idx="1"/>
          </p:nvPr>
        </p:nvSpPr>
        <p:spPr>
          <a:xfrm>
            <a:off x="457200" y="1143000"/>
            <a:ext cx="8229600" cy="4937760"/>
          </a:xfrm>
        </p:spPr>
        <p:txBody>
          <a:bodyPr>
            <a:normAutofit lnSpcReduction="10000"/>
          </a:bodyPr>
          <a:lstStyle/>
          <a:p>
            <a:pPr marL="0" indent="0">
              <a:buNone/>
            </a:pPr>
            <a:r>
              <a:rPr lang="en-US" dirty="0"/>
              <a:t>JR, 64 y/o cis-male. </a:t>
            </a:r>
            <a:r>
              <a:rPr lang="en-US" dirty="0">
                <a:solidFill>
                  <a:srgbClr val="0070C0"/>
                </a:solidFill>
              </a:rPr>
              <a:t>BMI 32</a:t>
            </a:r>
            <a:r>
              <a:rPr lang="en-US" dirty="0"/>
              <a:t>, </a:t>
            </a:r>
            <a:r>
              <a:rPr lang="en-US" dirty="0">
                <a:solidFill>
                  <a:srgbClr val="0070C0"/>
                </a:solidFill>
              </a:rPr>
              <a:t>Waist circumference: 43”, A1c 9.3%.  </a:t>
            </a:r>
            <a:r>
              <a:rPr lang="en-US" dirty="0"/>
              <a:t>Type 2 diabetes 10+ years. Takes Metformin 2000mg daily + Glipizide 20mg. Low income and doesn’t like to drive much due to poor vision.</a:t>
            </a:r>
            <a:endParaRPr lang="en-US" dirty="0">
              <a:solidFill>
                <a:srgbClr val="0070C0"/>
              </a:solidFill>
            </a:endParaRPr>
          </a:p>
          <a:p>
            <a:r>
              <a:rPr lang="en-US" dirty="0">
                <a:solidFill>
                  <a:srgbClr val="0070C0"/>
                </a:solidFill>
              </a:rPr>
              <a:t>Nutrition, typical day</a:t>
            </a:r>
          </a:p>
          <a:p>
            <a:pPr lvl="1"/>
            <a:r>
              <a:rPr lang="en-US" dirty="0"/>
              <a:t>Breakfast – doesn’t really eat. Has cup of coffee</a:t>
            </a:r>
          </a:p>
          <a:p>
            <a:pPr lvl="1"/>
            <a:r>
              <a:rPr lang="en-US" dirty="0"/>
              <a:t>Lunch around 11am – packaged breakfast sandwich </a:t>
            </a:r>
          </a:p>
          <a:p>
            <a:pPr lvl="1"/>
            <a:r>
              <a:rPr lang="en-US" dirty="0"/>
              <a:t>Dinner – Sandwich or burger</a:t>
            </a:r>
          </a:p>
          <a:p>
            <a:pPr lvl="1"/>
            <a:r>
              <a:rPr lang="en-US" dirty="0"/>
              <a:t>Evening – Snacks, nuts, crackers, boiled egg</a:t>
            </a:r>
          </a:p>
          <a:p>
            <a:pPr lvl="1"/>
            <a:r>
              <a:rPr lang="en-US" dirty="0"/>
              <a:t>Beverages – Diet sodas, tea, water</a:t>
            </a:r>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444" t="37254"/>
          <a:stretch/>
        </p:blipFill>
        <p:spPr bwMode="auto">
          <a:xfrm>
            <a:off x="7571361" y="4837125"/>
            <a:ext cx="1558784" cy="1243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DFE4CCB7-349D-A651-4953-F9CF89022CCA}"/>
              </a:ext>
            </a:extLst>
          </p:cNvPr>
          <p:cNvSpPr txBox="1"/>
          <p:nvPr/>
        </p:nvSpPr>
        <p:spPr>
          <a:xfrm>
            <a:off x="457200" y="1143001"/>
            <a:ext cx="8229600" cy="2308324"/>
          </a:xfrm>
          <a:prstGeom prst="rect">
            <a:avLst/>
          </a:prstGeom>
          <a:solidFill>
            <a:schemeClr val="bg2"/>
          </a:solidFill>
        </p:spPr>
        <p:txBody>
          <a:bodyPr wrap="square" rtlCol="0">
            <a:spAutoFit/>
          </a:bodyPr>
          <a:lstStyle/>
          <a:p>
            <a:pPr algn="ctr"/>
            <a:r>
              <a:rPr lang="en-US" b="1" dirty="0"/>
              <a:t>Strategies?</a:t>
            </a:r>
          </a:p>
          <a:p>
            <a:pPr algn="ctr"/>
            <a:r>
              <a:rPr lang="en-US" dirty="0"/>
              <a:t>What is JR doing right?</a:t>
            </a:r>
          </a:p>
          <a:p>
            <a:pPr algn="ctr"/>
            <a:r>
              <a:rPr lang="en-US" dirty="0"/>
              <a:t>Plate method?</a:t>
            </a:r>
          </a:p>
          <a:p>
            <a:pPr algn="ctr"/>
            <a:r>
              <a:rPr lang="en-US" dirty="0"/>
              <a:t>Increase fruit / veggie intake – canned or frozen</a:t>
            </a:r>
          </a:p>
          <a:p>
            <a:pPr algn="ctr"/>
            <a:r>
              <a:rPr lang="en-US" dirty="0"/>
              <a:t>Add in beans, chili, soups (lower sodium)</a:t>
            </a:r>
          </a:p>
          <a:p>
            <a:pPr algn="ctr"/>
            <a:r>
              <a:rPr lang="en-US" dirty="0"/>
              <a:t>Include, Yogurt, Nuts, oatmeal, wheat toast</a:t>
            </a:r>
          </a:p>
          <a:p>
            <a:pPr algn="ctr"/>
            <a:endParaRPr lang="en-US" dirty="0"/>
          </a:p>
          <a:p>
            <a:pPr algn="ctr"/>
            <a:r>
              <a:rPr lang="en-US" dirty="0"/>
              <a:t>Refer to RD / RDN</a:t>
            </a:r>
          </a:p>
        </p:txBody>
      </p:sp>
    </p:spTree>
    <p:extLst>
      <p:ext uri="{BB962C8B-B14F-4D97-AF65-F5344CB8AC3E}">
        <p14:creationId xmlns:p14="http://schemas.microsoft.com/office/powerpoint/2010/main" val="3141155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5</a:t>
            </a:r>
          </a:p>
        </p:txBody>
      </p:sp>
      <p:sp>
        <p:nvSpPr>
          <p:cNvPr id="3" name="Content Placeholder 2"/>
          <p:cNvSpPr>
            <a:spLocks noGrp="1"/>
          </p:cNvSpPr>
          <p:nvPr>
            <p:ph sz="quarter" idx="1"/>
          </p:nvPr>
        </p:nvSpPr>
        <p:spPr>
          <a:xfrm>
            <a:off x="457200" y="1219200"/>
            <a:ext cx="7391400" cy="4937760"/>
          </a:xfrm>
        </p:spPr>
        <p:txBody>
          <a:bodyPr>
            <a:normAutofit/>
          </a:bodyPr>
          <a:lstStyle/>
          <a:p>
            <a:r>
              <a:rPr lang="en-US" sz="3900" dirty="0"/>
              <a:t>A person with diabetes presents with unexplained weight loss, what are some possible causes?  </a:t>
            </a:r>
          </a:p>
          <a:p>
            <a:pPr marL="548640" lvl="2" indent="0">
              <a:buNone/>
            </a:pPr>
            <a:r>
              <a:rPr lang="en-US" sz="3600" dirty="0"/>
              <a:t>A. Taking less insulin than needed</a:t>
            </a:r>
          </a:p>
          <a:p>
            <a:pPr marL="548640" lvl="2" indent="0">
              <a:buNone/>
            </a:pPr>
            <a:r>
              <a:rPr lang="en-US" sz="3500" dirty="0"/>
              <a:t>B. Disordered eating</a:t>
            </a:r>
          </a:p>
          <a:p>
            <a:pPr marL="548640" lvl="2" indent="0">
              <a:buNone/>
            </a:pPr>
            <a:r>
              <a:rPr lang="en-US" sz="3500" dirty="0"/>
              <a:t>C. Finances</a:t>
            </a:r>
          </a:p>
          <a:p>
            <a:pPr marL="548640" lvl="2" indent="0">
              <a:buNone/>
            </a:pPr>
            <a:r>
              <a:rPr lang="en-US" sz="3500" dirty="0"/>
              <a:t>D. Poor dentition</a:t>
            </a:r>
          </a:p>
          <a:p>
            <a:pPr marL="548640" lvl="2" indent="0">
              <a:buNone/>
            </a:pPr>
            <a:r>
              <a:rPr lang="en-US" sz="3500" dirty="0"/>
              <a:t>E. All the above</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6353" y="2057400"/>
            <a:ext cx="1747647" cy="2200275"/>
          </a:xfrm>
          <a:prstGeom prst="rect">
            <a:avLst/>
          </a:prstGeom>
        </p:spPr>
      </p:pic>
      <p:sp>
        <p:nvSpPr>
          <p:cNvPr id="5" name="Oval 4">
            <a:extLst>
              <a:ext uri="{FF2B5EF4-FFF2-40B4-BE49-F238E27FC236}">
                <a16:creationId xmlns:a16="http://schemas.microsoft.com/office/drawing/2014/main" id="{DE1E4993-9AFD-DDA2-B08C-F251C49080A9}"/>
              </a:ext>
            </a:extLst>
          </p:cNvPr>
          <p:cNvSpPr/>
          <p:nvPr/>
        </p:nvSpPr>
        <p:spPr>
          <a:xfrm>
            <a:off x="457200" y="5425048"/>
            <a:ext cx="4648200" cy="685800"/>
          </a:xfrm>
          <a:prstGeom prst="ellipse">
            <a:avLst/>
          </a:prstGeom>
          <a:noFill/>
          <a:ln w="28575">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Tree>
    <p:custDataLst>
      <p:tags r:id="rId1"/>
    </p:custDataLst>
    <p:extLst>
      <p:ext uri="{BB962C8B-B14F-4D97-AF65-F5344CB8AC3E}">
        <p14:creationId xmlns:p14="http://schemas.microsoft.com/office/powerpoint/2010/main" val="3954918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692FE-E8DC-40D0-99C4-0AFD2BC6CE95}"/>
              </a:ext>
            </a:extLst>
          </p:cNvPr>
          <p:cNvSpPr>
            <a:spLocks noGrp="1"/>
          </p:cNvSpPr>
          <p:nvPr>
            <p:ph type="title"/>
          </p:nvPr>
        </p:nvSpPr>
        <p:spPr>
          <a:xfrm>
            <a:off x="457200" y="228600"/>
            <a:ext cx="8229600" cy="1524000"/>
          </a:xfrm>
        </p:spPr>
        <p:txBody>
          <a:bodyPr anchor="b">
            <a:normAutofit fontScale="90000"/>
          </a:bodyPr>
          <a:lstStyle/>
          <a:p>
            <a:r>
              <a:rPr lang="en-US" dirty="0"/>
              <a:t>Christine Craig, MS, RDN, CDCES has No Relevant Conflicts of Interest</a:t>
            </a:r>
          </a:p>
        </p:txBody>
      </p:sp>
      <p:sp>
        <p:nvSpPr>
          <p:cNvPr id="3" name="Content Placeholder 2">
            <a:extLst>
              <a:ext uri="{FF2B5EF4-FFF2-40B4-BE49-F238E27FC236}">
                <a16:creationId xmlns:a16="http://schemas.microsoft.com/office/drawing/2014/main" id="{80BDA078-D840-442E-B1B5-EFC91A6BC2A1}"/>
              </a:ext>
            </a:extLst>
          </p:cNvPr>
          <p:cNvSpPr>
            <a:spLocks noGrp="1"/>
          </p:cNvSpPr>
          <p:nvPr>
            <p:ph sz="quarter" idx="1"/>
          </p:nvPr>
        </p:nvSpPr>
        <p:spPr>
          <a:xfrm>
            <a:off x="1819664" y="1905000"/>
            <a:ext cx="5105400" cy="3563766"/>
          </a:xfrm>
        </p:spPr>
        <p:txBody>
          <a:bodyPr>
            <a:normAutofit/>
          </a:bodyPr>
          <a:lstStyle/>
          <a:p>
            <a:pPr>
              <a:lnSpc>
                <a:spcPct val="90000"/>
              </a:lnSpc>
            </a:pPr>
            <a:r>
              <a:rPr lang="en-US" sz="2800" dirty="0">
                <a:solidFill>
                  <a:srgbClr val="0070C0"/>
                </a:solidFill>
              </a:rPr>
              <a:t>Information is based on:</a:t>
            </a:r>
          </a:p>
          <a:p>
            <a:pPr lvl="1">
              <a:lnSpc>
                <a:spcPct val="90000"/>
              </a:lnSpc>
            </a:pPr>
            <a:r>
              <a:rPr lang="en-US" sz="2200" dirty="0">
                <a:solidFill>
                  <a:srgbClr val="0070C0"/>
                </a:solidFill>
              </a:rPr>
              <a:t>The ADA Standards of Care in Diabetes</a:t>
            </a:r>
            <a:endParaRPr lang="en-US" sz="2800" dirty="0"/>
          </a:p>
        </p:txBody>
      </p:sp>
      <p:sp>
        <p:nvSpPr>
          <p:cNvPr id="5" name="TextBox 4">
            <a:extLst>
              <a:ext uri="{FF2B5EF4-FFF2-40B4-BE49-F238E27FC236}">
                <a16:creationId xmlns:a16="http://schemas.microsoft.com/office/drawing/2014/main" id="{41F6128D-692D-0A22-1BF6-BBCA6642D7FD}"/>
              </a:ext>
            </a:extLst>
          </p:cNvPr>
          <p:cNvSpPr txBox="1"/>
          <p:nvPr/>
        </p:nvSpPr>
        <p:spPr>
          <a:xfrm>
            <a:off x="457200" y="2971800"/>
            <a:ext cx="7924800" cy="2677656"/>
          </a:xfrm>
          <a:prstGeom prst="rect">
            <a:avLst/>
          </a:prstGeom>
          <a:noFill/>
        </p:spPr>
        <p:txBody>
          <a:bodyPr wrap="square" rtlCol="0">
            <a:spAutoFit/>
          </a:bodyPr>
          <a:lstStyle/>
          <a:p>
            <a:pPr marL="0" marR="0" algn="ctr">
              <a:spcBef>
                <a:spcPts val="0"/>
              </a:spcBef>
              <a:spcAft>
                <a:spcPts val="1125"/>
              </a:spcAft>
            </a:pPr>
            <a:r>
              <a:rPr lang="en-US" sz="2400" i="1" dirty="0">
                <a:solidFill>
                  <a:srgbClr val="000000"/>
                </a:solidFill>
                <a:effectLst/>
                <a:latin typeface="signika_negativeregular"/>
                <a:ea typeface="Times New Roman" panose="02020603050405020304" pitchFamily="18" charset="0"/>
              </a:rPr>
              <a:t>Christine is a Registered Dietitian, a Certified Diabetes Care and Education Specialist, and a consultant dietitian. She has worked across health systems; providing diabetes care within Primary, Telemedicine and Endocrinology clinics. Currently, she is the Founder of Nutrition for Daily Living, where it is her mission to increase access to compassionate and evidenced-based nutrition and diabetes care.</a:t>
            </a:r>
            <a:endParaRPr lang="en-US" sz="2400" i="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46878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5CCA1-BE24-8EF9-0FB2-7EE42718099D}"/>
              </a:ext>
            </a:extLst>
          </p:cNvPr>
          <p:cNvSpPr>
            <a:spLocks noGrp="1"/>
          </p:cNvSpPr>
          <p:nvPr>
            <p:ph type="title"/>
          </p:nvPr>
        </p:nvSpPr>
        <p:spPr/>
        <p:txBody>
          <a:bodyPr/>
          <a:lstStyle/>
          <a:p>
            <a:r>
              <a:rPr lang="en-US" dirty="0"/>
              <a:t>Disordered Eating</a:t>
            </a:r>
          </a:p>
        </p:txBody>
      </p:sp>
      <p:sp>
        <p:nvSpPr>
          <p:cNvPr id="3" name="Content Placeholder 2">
            <a:extLst>
              <a:ext uri="{FF2B5EF4-FFF2-40B4-BE49-F238E27FC236}">
                <a16:creationId xmlns:a16="http://schemas.microsoft.com/office/drawing/2014/main" id="{C71A509C-239B-7100-60FA-7B1AFAA14563}"/>
              </a:ext>
            </a:extLst>
          </p:cNvPr>
          <p:cNvSpPr>
            <a:spLocks noGrp="1"/>
          </p:cNvSpPr>
          <p:nvPr>
            <p:ph sz="quarter" idx="1"/>
          </p:nvPr>
        </p:nvSpPr>
        <p:spPr>
          <a:xfrm>
            <a:off x="304800" y="1295400"/>
            <a:ext cx="4041648" cy="4937760"/>
          </a:xfrm>
        </p:spPr>
        <p:txBody>
          <a:bodyPr>
            <a:normAutofit fontScale="85000" lnSpcReduction="10000"/>
          </a:bodyPr>
          <a:lstStyle/>
          <a:p>
            <a:r>
              <a:rPr lang="en-US" dirty="0"/>
              <a:t>For people with type 1</a:t>
            </a:r>
          </a:p>
          <a:p>
            <a:pPr lvl="1">
              <a:lnSpc>
                <a:spcPct val="120000"/>
              </a:lnSpc>
            </a:pPr>
            <a:r>
              <a:rPr lang="en-US" dirty="0"/>
              <a:t>insulin omission causing glycosuria to lose weight is the most reported disordered eating behavior. </a:t>
            </a:r>
          </a:p>
          <a:p>
            <a:pPr lvl="1">
              <a:lnSpc>
                <a:spcPct val="120000"/>
              </a:lnSpc>
            </a:pPr>
            <a:r>
              <a:rPr lang="en-US" dirty="0"/>
              <a:t>Have high rates of diabetes distress and fear of hypoglycemia.</a:t>
            </a:r>
          </a:p>
        </p:txBody>
      </p:sp>
      <p:sp>
        <p:nvSpPr>
          <p:cNvPr id="4" name="Content Placeholder 3">
            <a:extLst>
              <a:ext uri="{FF2B5EF4-FFF2-40B4-BE49-F238E27FC236}">
                <a16:creationId xmlns:a16="http://schemas.microsoft.com/office/drawing/2014/main" id="{57D4C499-A167-49F7-0B8B-46A2249924D8}"/>
              </a:ext>
            </a:extLst>
          </p:cNvPr>
          <p:cNvSpPr>
            <a:spLocks noGrp="1"/>
          </p:cNvSpPr>
          <p:nvPr>
            <p:ph sz="quarter" idx="2"/>
          </p:nvPr>
        </p:nvSpPr>
        <p:spPr>
          <a:xfrm>
            <a:off x="4632198" y="1216152"/>
            <a:ext cx="4041648" cy="5260848"/>
          </a:xfrm>
        </p:spPr>
        <p:txBody>
          <a:bodyPr>
            <a:normAutofit fontScale="85000" lnSpcReduction="10000"/>
          </a:bodyPr>
          <a:lstStyle/>
          <a:p>
            <a:r>
              <a:rPr lang="en-US" dirty="0"/>
              <a:t>For people with type 2</a:t>
            </a:r>
          </a:p>
          <a:p>
            <a:pPr lvl="1">
              <a:lnSpc>
                <a:spcPct val="120000"/>
              </a:lnSpc>
            </a:pPr>
            <a:r>
              <a:rPr lang="en-US" dirty="0"/>
              <a:t>bingeing episodes with an accompanying sense of loss of control most reported.</a:t>
            </a:r>
          </a:p>
          <a:p>
            <a:pPr lvl="1">
              <a:lnSpc>
                <a:spcPct val="120000"/>
              </a:lnSpc>
            </a:pPr>
            <a:r>
              <a:rPr lang="en-US" dirty="0"/>
              <a:t>If treated with insulin, intentional omission is also frequently reported.</a:t>
            </a:r>
          </a:p>
          <a:p>
            <a:pPr marL="0" indent="0">
              <a:lnSpc>
                <a:spcPct val="120000"/>
              </a:lnSpc>
              <a:buNone/>
            </a:pPr>
            <a:endParaRPr lang="en-US" sz="3000" dirty="0"/>
          </a:p>
          <a:p>
            <a:pPr marL="0" indent="0" algn="ctr">
              <a:lnSpc>
                <a:spcPct val="120000"/>
              </a:lnSpc>
              <a:buNone/>
            </a:pPr>
            <a:r>
              <a:rPr lang="en-US" sz="3000" dirty="0">
                <a:solidFill>
                  <a:srgbClr val="0070C0"/>
                </a:solidFill>
              </a:rPr>
              <a:t>People with diabetes and diagnosable eating disorders have high rates of other psychiatric disorders</a:t>
            </a:r>
          </a:p>
        </p:txBody>
      </p:sp>
      <p:pic>
        <p:nvPicPr>
          <p:cNvPr id="6" name="Picture 5" descr="Woman with pink curly hair">
            <a:extLst>
              <a:ext uri="{FF2B5EF4-FFF2-40B4-BE49-F238E27FC236}">
                <a16:creationId xmlns:a16="http://schemas.microsoft.com/office/drawing/2014/main" id="{A659A90B-3842-F7F8-4B72-B140780BF5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4445000"/>
            <a:ext cx="3352800" cy="2235200"/>
          </a:xfrm>
          <a:prstGeom prst="rect">
            <a:avLst/>
          </a:prstGeom>
        </p:spPr>
      </p:pic>
    </p:spTree>
    <p:extLst>
      <p:ext uri="{BB962C8B-B14F-4D97-AF65-F5344CB8AC3E}">
        <p14:creationId xmlns:p14="http://schemas.microsoft.com/office/powerpoint/2010/main" val="858242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Screen for Disordered Eating	</a:t>
            </a:r>
          </a:p>
        </p:txBody>
      </p:sp>
      <p:sp>
        <p:nvSpPr>
          <p:cNvPr id="7" name="Content Placeholder 6"/>
          <p:cNvSpPr>
            <a:spLocks noGrp="1"/>
          </p:cNvSpPr>
          <p:nvPr>
            <p:ph sz="quarter" idx="1"/>
          </p:nvPr>
        </p:nvSpPr>
        <p:spPr>
          <a:xfrm>
            <a:off x="457200" y="1219200"/>
            <a:ext cx="6096000" cy="5638800"/>
          </a:xfrm>
        </p:spPr>
        <p:txBody>
          <a:bodyPr>
            <a:normAutofit fontScale="85000" lnSpcReduction="20000"/>
          </a:bodyPr>
          <a:lstStyle/>
          <a:p>
            <a:pPr marL="0" indent="0">
              <a:buNone/>
            </a:pPr>
            <a:r>
              <a:rPr lang="en-US" dirty="0"/>
              <a:t>“</a:t>
            </a:r>
            <a:r>
              <a:rPr lang="en-US" dirty="0" err="1"/>
              <a:t>DiaBulimia</a:t>
            </a:r>
            <a:r>
              <a:rPr lang="en-US" dirty="0"/>
              <a:t>”  </a:t>
            </a:r>
          </a:p>
          <a:p>
            <a:r>
              <a:rPr lang="en-US" sz="3300" dirty="0"/>
              <a:t>Anyone with insulin dependent diabetes who omits/restricts insulin as means of weight loss</a:t>
            </a:r>
          </a:p>
          <a:p>
            <a:r>
              <a:rPr lang="en-US" sz="3300" dirty="0"/>
              <a:t>Tends to start in adolescence, more likely to occur in women than men. </a:t>
            </a:r>
          </a:p>
          <a:p>
            <a:r>
              <a:rPr lang="en-US" sz="3300" dirty="0"/>
              <a:t>Signs: unexplainable hyperglycemia/ elevate A1c, weight loss, lack of marks from </a:t>
            </a:r>
            <a:r>
              <a:rPr lang="en-US" sz="3300" dirty="0" err="1"/>
              <a:t>fingerpricks</a:t>
            </a:r>
            <a:r>
              <a:rPr lang="en-US" sz="3300" dirty="0"/>
              <a:t>, lack of prescription refills for diabetes meds, records that don’t match A1c. May have other classic symptoms of eating disorders</a:t>
            </a:r>
          </a:p>
          <a:p>
            <a:r>
              <a:rPr lang="en-US" sz="3300" dirty="0"/>
              <a:t>Treatment – Mental health specialist and team</a:t>
            </a:r>
          </a:p>
        </p:txBody>
      </p:sp>
      <p:pic>
        <p:nvPicPr>
          <p:cNvPr id="2" name="Picture 1"/>
          <p:cNvPicPr>
            <a:picLocks noChangeAspect="1"/>
          </p:cNvPicPr>
          <p:nvPr/>
        </p:nvPicPr>
        <p:blipFill>
          <a:blip r:embed="rId4"/>
          <a:stretch>
            <a:fillRect/>
          </a:stretch>
        </p:blipFill>
        <p:spPr>
          <a:xfrm>
            <a:off x="6408148" y="1371600"/>
            <a:ext cx="2276475" cy="3114675"/>
          </a:xfrm>
          <a:prstGeom prst="rect">
            <a:avLst/>
          </a:prstGeom>
        </p:spPr>
      </p:pic>
    </p:spTree>
    <p:custDataLst>
      <p:tags r:id="rId1"/>
    </p:custDataLst>
    <p:extLst>
      <p:ext uri="{BB962C8B-B14F-4D97-AF65-F5344CB8AC3E}">
        <p14:creationId xmlns:p14="http://schemas.microsoft.com/office/powerpoint/2010/main" val="87161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6</a:t>
            </a:r>
          </a:p>
        </p:txBody>
      </p:sp>
      <p:sp>
        <p:nvSpPr>
          <p:cNvPr id="3" name="Content Placeholder 2"/>
          <p:cNvSpPr>
            <a:spLocks noGrp="1"/>
          </p:cNvSpPr>
          <p:nvPr>
            <p:ph sz="quarter" idx="1"/>
          </p:nvPr>
        </p:nvSpPr>
        <p:spPr>
          <a:xfrm>
            <a:off x="457200" y="1219200"/>
            <a:ext cx="7315200" cy="5257800"/>
          </a:xfrm>
        </p:spPr>
        <p:txBody>
          <a:bodyPr>
            <a:normAutofit lnSpcReduction="10000"/>
          </a:bodyPr>
          <a:lstStyle/>
          <a:p>
            <a:r>
              <a:rPr lang="en-US" sz="3900" dirty="0"/>
              <a:t>Which of the following is true about alcohol and diabetes based on ADA Standards?  </a:t>
            </a:r>
          </a:p>
          <a:p>
            <a:pPr marL="548640" lvl="2" indent="0">
              <a:buNone/>
            </a:pPr>
            <a:r>
              <a:rPr lang="en-US" sz="3200" dirty="0"/>
              <a:t>A. </a:t>
            </a:r>
            <a:r>
              <a:rPr lang="en-US" sz="3000" dirty="0"/>
              <a:t>Only white wine decreases blood sugars</a:t>
            </a:r>
          </a:p>
          <a:p>
            <a:pPr marL="548640" lvl="2" indent="0">
              <a:buNone/>
            </a:pPr>
            <a:r>
              <a:rPr lang="en-US" sz="3000" dirty="0"/>
              <a:t>B</a:t>
            </a:r>
            <a:r>
              <a:rPr lang="en-US" sz="3000" dirty="0">
                <a:solidFill>
                  <a:srgbClr val="FF0000"/>
                </a:solidFill>
              </a:rPr>
              <a:t>. Men can have up to 2 drinks and women can have one drink a day</a:t>
            </a:r>
          </a:p>
          <a:p>
            <a:pPr marL="548640" lvl="2" indent="0">
              <a:buNone/>
            </a:pPr>
            <a:r>
              <a:rPr lang="en-US" sz="3000" dirty="0"/>
              <a:t>C. Alcohol increases risk of hyperglycemia</a:t>
            </a:r>
          </a:p>
          <a:p>
            <a:pPr marL="548640" lvl="2" indent="0">
              <a:buNone/>
            </a:pPr>
            <a:r>
              <a:rPr lang="en-US" sz="3000" dirty="0"/>
              <a:t>D. 6 ounces of wine is considered one serving.</a:t>
            </a:r>
            <a:endParaRPr lang="en-US" sz="35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3394" y="1981200"/>
            <a:ext cx="1240754" cy="1562100"/>
          </a:xfrm>
          <a:prstGeom prst="rect">
            <a:avLst/>
          </a:prstGeom>
        </p:spPr>
      </p:pic>
      <p:sp>
        <p:nvSpPr>
          <p:cNvPr id="5" name="Oval 4">
            <a:extLst>
              <a:ext uri="{FF2B5EF4-FFF2-40B4-BE49-F238E27FC236}">
                <a16:creationId xmlns:a16="http://schemas.microsoft.com/office/drawing/2014/main" id="{24386D4E-5D3E-24B8-29A0-A641FAD08D25}"/>
              </a:ext>
            </a:extLst>
          </p:cNvPr>
          <p:cNvSpPr/>
          <p:nvPr/>
        </p:nvSpPr>
        <p:spPr>
          <a:xfrm>
            <a:off x="533400" y="3657600"/>
            <a:ext cx="6629400" cy="1219200"/>
          </a:xfrm>
          <a:prstGeom prst="ellipse">
            <a:avLst/>
          </a:prstGeom>
          <a:noFill/>
          <a:ln w="28575">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Tree>
    <p:custDataLst>
      <p:tags r:id="rId1"/>
    </p:custDataLst>
    <p:extLst>
      <p:ext uri="{BB962C8B-B14F-4D97-AF65-F5344CB8AC3E}">
        <p14:creationId xmlns:p14="http://schemas.microsoft.com/office/powerpoint/2010/main" val="121067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6950BFC3-D8DA-4A85-94F7-54DA5524770B}">
      <p188:commentRel xmlns:p188="http://schemas.microsoft.com/office/powerpoint/2018/8/main" r:id="rId4"/>
    </p:ext>
  </p:extLs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p:txBody>
          <a:bodyPr/>
          <a:lstStyle/>
          <a:p>
            <a:pPr eaLnBrk="1" hangingPunct="1">
              <a:buFont typeface="Monotype Sorts" pitchFamily="2" charset="2"/>
              <a:buNone/>
            </a:pPr>
            <a:r>
              <a:rPr lang="en-US" dirty="0"/>
              <a:t>Consuming </a:t>
            </a:r>
            <a:r>
              <a:rPr lang="en-US" sz="4400" dirty="0"/>
              <a:t>Alcohol Safely</a:t>
            </a:r>
            <a:endParaRPr lang="en-US" dirty="0">
              <a:sym typeface="Monotype Sorts" pitchFamily="2" charset="2"/>
            </a:endParaRPr>
          </a:p>
        </p:txBody>
      </p:sp>
      <p:sp>
        <p:nvSpPr>
          <p:cNvPr id="374787" name="Rectangle 3"/>
          <p:cNvSpPr>
            <a:spLocks noGrp="1" noChangeArrowheads="1"/>
          </p:cNvSpPr>
          <p:nvPr>
            <p:ph sz="quarter" idx="1"/>
          </p:nvPr>
        </p:nvSpPr>
        <p:spPr>
          <a:xfrm>
            <a:off x="471055" y="1390471"/>
            <a:ext cx="5943600" cy="5315129"/>
          </a:xfrm>
        </p:spPr>
        <p:txBody>
          <a:bodyPr>
            <a:normAutofit/>
          </a:bodyPr>
          <a:lstStyle/>
          <a:p>
            <a:r>
              <a:rPr lang="en-US" dirty="0"/>
              <a:t>No benefit for those who do not drink</a:t>
            </a:r>
          </a:p>
          <a:p>
            <a:r>
              <a:rPr lang="en-US" dirty="0"/>
              <a:t>To reduce risk of harm: consume in moderation &amp; with food</a:t>
            </a:r>
          </a:p>
          <a:p>
            <a:pPr lvl="1"/>
            <a:r>
              <a:rPr lang="en-US" dirty="0"/>
              <a:t>Women: &lt; 1 drink per day</a:t>
            </a:r>
          </a:p>
          <a:p>
            <a:pPr lvl="1"/>
            <a:r>
              <a:rPr lang="en-US" dirty="0"/>
              <a:t>Men: &lt; 2 drinks a day</a:t>
            </a:r>
          </a:p>
          <a:p>
            <a:r>
              <a:rPr lang="en-US" dirty="0"/>
              <a:t>Risks: </a:t>
            </a:r>
          </a:p>
          <a:p>
            <a:pPr lvl="1"/>
            <a:r>
              <a:rPr lang="en-US" dirty="0"/>
              <a:t>hypoglycemia, weight gain, hyperglycemia, may worsen neuropathy</a:t>
            </a:r>
          </a:p>
        </p:txBody>
      </p:sp>
      <p:pic>
        <p:nvPicPr>
          <p:cNvPr id="2" name="Picture 1"/>
          <p:cNvPicPr>
            <a:picLocks noChangeAspect="1"/>
          </p:cNvPicPr>
          <p:nvPr/>
        </p:nvPicPr>
        <p:blipFill>
          <a:blip r:embed="rId4"/>
          <a:stretch>
            <a:fillRect/>
          </a:stretch>
        </p:blipFill>
        <p:spPr>
          <a:xfrm>
            <a:off x="6695534" y="1600200"/>
            <a:ext cx="1991266" cy="2891455"/>
          </a:xfrm>
          <a:prstGeom prst="rect">
            <a:avLst/>
          </a:prstGeom>
        </p:spPr>
      </p:pic>
      <p:sp>
        <p:nvSpPr>
          <p:cNvPr id="4" name="TextBox 3">
            <a:extLst>
              <a:ext uri="{FF2B5EF4-FFF2-40B4-BE49-F238E27FC236}">
                <a16:creationId xmlns:a16="http://schemas.microsoft.com/office/drawing/2014/main" id="{A813A596-5CDA-1FE9-3BA0-78EAC8D9F6A2}"/>
              </a:ext>
            </a:extLst>
          </p:cNvPr>
          <p:cNvSpPr txBox="1"/>
          <p:nvPr/>
        </p:nvSpPr>
        <p:spPr>
          <a:xfrm>
            <a:off x="5715000" y="4948855"/>
            <a:ext cx="3164194" cy="1200329"/>
          </a:xfrm>
          <a:prstGeom prst="rect">
            <a:avLst/>
          </a:prstGeom>
          <a:noFill/>
        </p:spPr>
        <p:txBody>
          <a:bodyPr wrap="square">
            <a:spAutoFit/>
          </a:bodyPr>
          <a:lstStyle/>
          <a:p>
            <a:pPr lvl="1"/>
            <a:r>
              <a:rPr lang="en-US" b="1" i="1" dirty="0">
                <a:solidFill>
                  <a:srgbClr val="0070C0"/>
                </a:solidFill>
              </a:rPr>
              <a:t>1 drink equals:</a:t>
            </a:r>
          </a:p>
          <a:p>
            <a:pPr lvl="1"/>
            <a:r>
              <a:rPr lang="en-US" i="1" dirty="0">
                <a:solidFill>
                  <a:srgbClr val="0070C0"/>
                </a:solidFill>
              </a:rPr>
              <a:t>12 oz beer, 5 oz glass of wine, or  1.5 oz distilled spirits (vodka, gin </a:t>
            </a:r>
            <a:r>
              <a:rPr lang="en-US" i="1" dirty="0" err="1">
                <a:solidFill>
                  <a:srgbClr val="0070C0"/>
                </a:solidFill>
              </a:rPr>
              <a:t>etc</a:t>
            </a:r>
            <a:r>
              <a:rPr lang="en-US" i="1" dirty="0">
                <a:solidFill>
                  <a:srgbClr val="0070C0"/>
                </a:solidFill>
              </a:rPr>
              <a:t>)</a:t>
            </a:r>
          </a:p>
        </p:txBody>
      </p:sp>
    </p:spTree>
    <p:custDataLst>
      <p:tags r:id="rId1"/>
    </p:custDataLst>
    <p:extLst>
      <p:ext uri="{BB962C8B-B14F-4D97-AF65-F5344CB8AC3E}">
        <p14:creationId xmlns:p14="http://schemas.microsoft.com/office/powerpoint/2010/main" val="3595896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Physical Activity – Key Areas</a:t>
            </a:r>
          </a:p>
        </p:txBody>
      </p:sp>
      <p:sp>
        <p:nvSpPr>
          <p:cNvPr id="3" name="Content Placeholder 2"/>
          <p:cNvSpPr>
            <a:spLocks noGrp="1"/>
          </p:cNvSpPr>
          <p:nvPr>
            <p:ph sz="quarter" idx="1"/>
          </p:nvPr>
        </p:nvSpPr>
        <p:spPr>
          <a:xfrm>
            <a:off x="457200" y="1219200"/>
            <a:ext cx="5791200" cy="4648200"/>
          </a:xfrm>
        </p:spPr>
        <p:txBody>
          <a:bodyPr>
            <a:normAutofit/>
          </a:bodyPr>
          <a:lstStyle/>
          <a:p>
            <a:r>
              <a:rPr lang="en-US" dirty="0"/>
              <a:t>ADA Physical Activity Position Statement</a:t>
            </a:r>
          </a:p>
          <a:p>
            <a:r>
              <a:rPr lang="en-US" dirty="0"/>
              <a:t>Planning Activity: Exercise and Movement </a:t>
            </a:r>
          </a:p>
          <a:p>
            <a:r>
              <a:rPr lang="en-US" dirty="0"/>
              <a:t>Benefits, barriers, precautions</a:t>
            </a:r>
          </a:p>
          <a:p>
            <a:r>
              <a:rPr lang="en-US" dirty="0"/>
              <a:t>Adjustment and monitoring of food and/or meds</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7848" y="1371600"/>
            <a:ext cx="2378952" cy="3080657"/>
          </a:xfrm>
          <a:prstGeom prst="rect">
            <a:avLst/>
          </a:prstGeom>
        </p:spPr>
      </p:pic>
      <p:pic>
        <p:nvPicPr>
          <p:cNvPr id="7" name="Picture 6">
            <a:extLst>
              <a:ext uri="{FF2B5EF4-FFF2-40B4-BE49-F238E27FC236}">
                <a16:creationId xmlns:a16="http://schemas.microsoft.com/office/drawing/2014/main" id="{F7281A1E-37BA-B166-730C-5F707CE86F66}"/>
              </a:ext>
            </a:extLst>
          </p:cNvPr>
          <p:cNvPicPr>
            <a:picLocks noChangeAspect="1"/>
          </p:cNvPicPr>
          <p:nvPr/>
        </p:nvPicPr>
        <p:blipFill>
          <a:blip r:embed="rId5"/>
          <a:stretch>
            <a:fillRect/>
          </a:stretch>
        </p:blipFill>
        <p:spPr>
          <a:xfrm>
            <a:off x="685800" y="5393384"/>
            <a:ext cx="3394136" cy="948032"/>
          </a:xfrm>
          <a:prstGeom prst="rect">
            <a:avLst/>
          </a:prstGeom>
        </p:spPr>
      </p:pic>
    </p:spTree>
    <p:custDataLst>
      <p:tags r:id="rId1"/>
    </p:custDataLst>
    <p:extLst>
      <p:ext uri="{BB962C8B-B14F-4D97-AF65-F5344CB8AC3E}">
        <p14:creationId xmlns:p14="http://schemas.microsoft.com/office/powerpoint/2010/main" val="3407431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066800"/>
          </a:xfrm>
        </p:spPr>
        <p:txBody>
          <a:bodyPr>
            <a:normAutofit/>
          </a:bodyPr>
          <a:lstStyle/>
          <a:p>
            <a:r>
              <a:rPr lang="en-US" dirty="0"/>
              <a:t>Where are we on this continuum?</a:t>
            </a:r>
          </a:p>
        </p:txBody>
      </p:sp>
      <p:sp>
        <p:nvSpPr>
          <p:cNvPr id="3" name="Content Placeholder 2"/>
          <p:cNvSpPr>
            <a:spLocks noGrp="1"/>
          </p:cNvSpPr>
          <p:nvPr>
            <p:ph sz="quarter" idx="1"/>
          </p:nvPr>
        </p:nvSpPr>
        <p:spPr/>
        <p:txBody>
          <a:bodyPr/>
          <a:lstStyle/>
          <a:p>
            <a:endParaRPr lang="en-US" dirty="0"/>
          </a:p>
          <a:p>
            <a:pPr marL="0"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43" y="1752600"/>
            <a:ext cx="2971800" cy="1828800"/>
          </a:xfrm>
          <a:prstGeom prst="rect">
            <a:avLst/>
          </a:prstGeom>
        </p:spPr>
      </p:pic>
      <p:pic>
        <p:nvPicPr>
          <p:cNvPr id="7" name="Picture 6"/>
          <p:cNvPicPr>
            <a:picLocks noChangeAspect="1"/>
          </p:cNvPicPr>
          <p:nvPr/>
        </p:nvPicPr>
        <p:blipFill>
          <a:blip r:embed="rId4"/>
          <a:stretch>
            <a:fillRect/>
          </a:stretch>
        </p:blipFill>
        <p:spPr>
          <a:xfrm>
            <a:off x="7464278" y="4343400"/>
            <a:ext cx="1476522" cy="2429933"/>
          </a:xfrm>
          <a:prstGeom prst="rect">
            <a:avLst/>
          </a:prstGeom>
        </p:spPr>
      </p:pic>
      <p:cxnSp>
        <p:nvCxnSpPr>
          <p:cNvPr id="9" name="Connector: Curved 8"/>
          <p:cNvCxnSpPr/>
          <p:nvPr/>
        </p:nvCxnSpPr>
        <p:spPr>
          <a:xfrm>
            <a:off x="2895600" y="2971800"/>
            <a:ext cx="3810000" cy="2743200"/>
          </a:xfrm>
          <a:prstGeom prst="curvedConnector3">
            <a:avLst/>
          </a:prstGeom>
          <a:ln>
            <a:headEnd type="triangle"/>
            <a:tailEnd type="triangle"/>
          </a:ln>
        </p:spPr>
        <p:style>
          <a:lnRef idx="3">
            <a:schemeClr val="dk1"/>
          </a:lnRef>
          <a:fillRef idx="0">
            <a:schemeClr val="dk1"/>
          </a:fillRef>
          <a:effectRef idx="2">
            <a:schemeClr val="dk1"/>
          </a:effectRef>
          <a:fontRef idx="minor">
            <a:schemeClr val="tx1"/>
          </a:fontRef>
        </p:style>
      </p:cxnSp>
      <p:sp>
        <p:nvSpPr>
          <p:cNvPr id="4" name="TextBox 3"/>
          <p:cNvSpPr txBox="1"/>
          <p:nvPr/>
        </p:nvSpPr>
        <p:spPr>
          <a:xfrm>
            <a:off x="685800" y="5486400"/>
            <a:ext cx="3810000" cy="830997"/>
          </a:xfrm>
          <a:prstGeom prst="rect">
            <a:avLst/>
          </a:prstGeom>
          <a:noFill/>
        </p:spPr>
        <p:txBody>
          <a:bodyPr wrap="square" rtlCol="0">
            <a:spAutoFit/>
          </a:bodyPr>
          <a:lstStyle/>
          <a:p>
            <a:r>
              <a:rPr lang="en-US" sz="2400" dirty="0"/>
              <a:t>Only about 50% of us are meeting activity goals</a:t>
            </a:r>
          </a:p>
        </p:txBody>
      </p:sp>
      <p:pic>
        <p:nvPicPr>
          <p:cNvPr id="5122" name="Picture 2">
            <a:extLst>
              <a:ext uri="{FF2B5EF4-FFF2-40B4-BE49-F238E27FC236}">
                <a16:creationId xmlns:a16="http://schemas.microsoft.com/office/drawing/2014/main" id="{727E1ADC-6125-C6CA-7D29-98A54B1DE2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2068" y="2971800"/>
            <a:ext cx="1812210" cy="1788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051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467" y="114300"/>
            <a:ext cx="8229600" cy="990600"/>
          </a:xfrm>
        </p:spPr>
        <p:txBody>
          <a:bodyPr/>
          <a:lstStyle/>
          <a:p>
            <a:r>
              <a:rPr lang="en-US" dirty="0"/>
              <a:t>Poll Question 7</a:t>
            </a:r>
          </a:p>
        </p:txBody>
      </p:sp>
      <p:sp>
        <p:nvSpPr>
          <p:cNvPr id="3" name="Content Placeholder 2"/>
          <p:cNvSpPr>
            <a:spLocks noGrp="1"/>
          </p:cNvSpPr>
          <p:nvPr>
            <p:ph sz="quarter" idx="1"/>
          </p:nvPr>
        </p:nvSpPr>
        <p:spPr>
          <a:xfrm>
            <a:off x="440933" y="1104900"/>
            <a:ext cx="7848600" cy="5334000"/>
          </a:xfrm>
          <a:ln>
            <a:noFill/>
          </a:ln>
        </p:spPr>
        <p:txBody>
          <a:bodyPr>
            <a:normAutofit lnSpcReduction="10000"/>
          </a:bodyPr>
          <a:lstStyle/>
          <a:p>
            <a:pPr marL="0" indent="0">
              <a:buNone/>
            </a:pPr>
            <a:r>
              <a:rPr lang="en-US" sz="3900" dirty="0"/>
              <a:t>Which of the following are accurate exercise recommendations for people with diabetes?  </a:t>
            </a:r>
          </a:p>
          <a:p>
            <a:r>
              <a:rPr lang="en-US" sz="2800" dirty="0"/>
              <a:t>a. Exercise must be done daily for 30 mins at a time to be effective</a:t>
            </a:r>
          </a:p>
          <a:p>
            <a:pPr marL="274320" lvl="1" indent="0">
              <a:buNone/>
            </a:pPr>
            <a:r>
              <a:rPr lang="en-US" sz="2800" dirty="0"/>
              <a:t>b. Must get stress test before starting an exercise program</a:t>
            </a:r>
          </a:p>
          <a:p>
            <a:pPr marL="274320" lvl="1" indent="0">
              <a:buNone/>
            </a:pPr>
            <a:r>
              <a:rPr lang="en-US" sz="2800" dirty="0"/>
              <a:t>c. Try not to miss more than 2 consecutive days of exercise</a:t>
            </a:r>
          </a:p>
          <a:p>
            <a:pPr marL="274320" lvl="1" indent="0">
              <a:buNone/>
            </a:pPr>
            <a:r>
              <a:rPr lang="en-US" sz="2800" dirty="0"/>
              <a:t>d. Incorporate resistance training 2 days a week</a:t>
            </a:r>
          </a:p>
          <a:p>
            <a:pPr marL="274320" lvl="1" indent="0">
              <a:buNone/>
            </a:pPr>
            <a:r>
              <a:rPr lang="en-US" sz="2800" dirty="0"/>
              <a:t>E. C and D</a:t>
            </a:r>
            <a:endParaRPr lang="en-US" sz="24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8603" y="2209175"/>
            <a:ext cx="968890" cy="1219825"/>
          </a:xfrm>
          <a:prstGeom prst="rect">
            <a:avLst/>
          </a:prstGeom>
        </p:spPr>
      </p:pic>
      <p:sp>
        <p:nvSpPr>
          <p:cNvPr id="5" name="Oval 4"/>
          <p:cNvSpPr/>
          <p:nvPr/>
        </p:nvSpPr>
        <p:spPr>
          <a:xfrm>
            <a:off x="381000" y="5715000"/>
            <a:ext cx="2743200" cy="685800"/>
          </a:xfrm>
          <a:prstGeom prst="ellipse">
            <a:avLst/>
          </a:prstGeom>
          <a:noFill/>
          <a:ln w="28575">
            <a:solidFill>
              <a:srgbClr val="7030A0"/>
            </a:solid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Tree>
    <p:custDataLst>
      <p:tags r:id="rId1"/>
    </p:custDataLst>
    <p:extLst>
      <p:ext uri="{BB962C8B-B14F-4D97-AF65-F5344CB8AC3E}">
        <p14:creationId xmlns:p14="http://schemas.microsoft.com/office/powerpoint/2010/main" val="2181755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34716-593A-16D9-5624-7A888164F843}"/>
              </a:ext>
            </a:extLst>
          </p:cNvPr>
          <p:cNvSpPr>
            <a:spLocks noGrp="1"/>
          </p:cNvSpPr>
          <p:nvPr>
            <p:ph type="title"/>
          </p:nvPr>
        </p:nvSpPr>
        <p:spPr>
          <a:xfrm>
            <a:off x="838200" y="304800"/>
            <a:ext cx="7772400" cy="1143000"/>
          </a:xfrm>
        </p:spPr>
        <p:txBody>
          <a:bodyPr anchor="b">
            <a:normAutofit/>
          </a:bodyPr>
          <a:lstStyle/>
          <a:p>
            <a:r>
              <a:rPr lang="en-US" dirty="0"/>
              <a:t>Physical Behaviors: The 5 ”S” </a:t>
            </a:r>
          </a:p>
        </p:txBody>
      </p:sp>
      <p:graphicFrame>
        <p:nvGraphicFramePr>
          <p:cNvPr id="5" name="Content Placeholder 2">
            <a:extLst>
              <a:ext uri="{FF2B5EF4-FFF2-40B4-BE49-F238E27FC236}">
                <a16:creationId xmlns:a16="http://schemas.microsoft.com/office/drawing/2014/main" id="{47E2F7F9-DE8D-B4C0-0146-89D145112BEE}"/>
              </a:ext>
            </a:extLst>
          </p:cNvPr>
          <p:cNvGraphicFramePr>
            <a:graphicFrameLocks noGrp="1"/>
          </p:cNvGraphicFramePr>
          <p:nvPr>
            <p:ph type="chart" idx="1"/>
            <p:extLst>
              <p:ext uri="{D42A27DB-BD31-4B8C-83A1-F6EECF244321}">
                <p14:modId xmlns:p14="http://schemas.microsoft.com/office/powerpoint/2010/main" val="1444887124"/>
              </p:ext>
            </p:extLst>
          </p:nvPr>
        </p:nvGraphicFramePr>
        <p:xfrm>
          <a:off x="838200" y="1676400"/>
          <a:ext cx="78486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5332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338389" y="3641844"/>
            <a:ext cx="2444687" cy="2842659"/>
          </a:xfrm>
          <a:prstGeom prst="rect">
            <a:avLst/>
          </a:prstGeom>
        </p:spPr>
      </p:pic>
      <p:sp>
        <p:nvSpPr>
          <p:cNvPr id="2" name="Title 1"/>
          <p:cNvSpPr>
            <a:spLocks noGrp="1"/>
          </p:cNvSpPr>
          <p:nvPr>
            <p:ph type="title"/>
          </p:nvPr>
        </p:nvSpPr>
        <p:spPr>
          <a:xfrm>
            <a:off x="375022" y="152400"/>
            <a:ext cx="8229600" cy="990600"/>
          </a:xfrm>
        </p:spPr>
        <p:txBody>
          <a:bodyPr/>
          <a:lstStyle/>
          <a:p>
            <a:r>
              <a:rPr lang="en-US" dirty="0"/>
              <a:t>Sweat: Exercise Standards	</a:t>
            </a:r>
          </a:p>
        </p:txBody>
      </p:sp>
      <p:sp>
        <p:nvSpPr>
          <p:cNvPr id="3" name="Content Placeholder 2"/>
          <p:cNvSpPr>
            <a:spLocks noGrp="1"/>
          </p:cNvSpPr>
          <p:nvPr>
            <p:ph sz="quarter" idx="1"/>
          </p:nvPr>
        </p:nvSpPr>
        <p:spPr>
          <a:xfrm>
            <a:off x="384143" y="1219200"/>
            <a:ext cx="5864257" cy="5638800"/>
          </a:xfrm>
        </p:spPr>
        <p:txBody>
          <a:bodyPr>
            <a:normAutofit/>
          </a:bodyPr>
          <a:lstStyle/>
          <a:p>
            <a:r>
              <a:rPr lang="en-US" sz="3000" dirty="0"/>
              <a:t>Adults: 150 min/</a:t>
            </a:r>
            <a:r>
              <a:rPr lang="en-US" sz="3000" dirty="0" err="1"/>
              <a:t>wk</a:t>
            </a:r>
            <a:r>
              <a:rPr lang="en-US" sz="3000" dirty="0"/>
              <a:t> of moderate to vigorous intensity </a:t>
            </a:r>
          </a:p>
          <a:p>
            <a:pPr lvl="1"/>
            <a:r>
              <a:rPr lang="en-US" dirty="0"/>
              <a:t>Over at least 3 days a week</a:t>
            </a:r>
          </a:p>
          <a:p>
            <a:pPr lvl="1"/>
            <a:r>
              <a:rPr lang="en-US" dirty="0"/>
              <a:t>Don’t miss &gt; 2 consecutive days w/out exercise</a:t>
            </a:r>
          </a:p>
          <a:p>
            <a:pPr lvl="1"/>
            <a:r>
              <a:rPr lang="en-US" dirty="0"/>
              <a:t>Resistance training 2 -3 </a:t>
            </a:r>
            <a:r>
              <a:rPr lang="en-US" dirty="0" err="1"/>
              <a:t>xs</a:t>
            </a:r>
            <a:r>
              <a:rPr lang="en-US" dirty="0"/>
              <a:t> a week</a:t>
            </a:r>
          </a:p>
          <a:p>
            <a:r>
              <a:rPr lang="en-US" dirty="0"/>
              <a:t>Older Adults: Flexibility and balance training</a:t>
            </a:r>
          </a:p>
          <a:p>
            <a:pPr lvl="1"/>
            <a:r>
              <a:rPr lang="en-US" dirty="0"/>
              <a:t> 2-3 times a week (Yoga and Tai Chi)</a:t>
            </a:r>
          </a:p>
          <a:p>
            <a:r>
              <a:rPr lang="en-US" dirty="0"/>
              <a:t>For all: </a:t>
            </a:r>
          </a:p>
          <a:p>
            <a:pPr lvl="1"/>
            <a:r>
              <a:rPr lang="en-US" dirty="0"/>
              <a:t>Increase activity above baseline</a:t>
            </a:r>
          </a:p>
        </p:txBody>
      </p:sp>
      <p:pic>
        <p:nvPicPr>
          <p:cNvPr id="5" name="Picture 4"/>
          <p:cNvPicPr>
            <a:picLocks noChangeAspect="1"/>
          </p:cNvPicPr>
          <p:nvPr/>
        </p:nvPicPr>
        <p:blipFill>
          <a:blip r:embed="rId4"/>
          <a:stretch>
            <a:fillRect/>
          </a:stretch>
        </p:blipFill>
        <p:spPr>
          <a:xfrm>
            <a:off x="6248400" y="1347377"/>
            <a:ext cx="2734282" cy="2056224"/>
          </a:xfrm>
          <a:prstGeom prst="rect">
            <a:avLst/>
          </a:prstGeom>
        </p:spPr>
      </p:pic>
    </p:spTree>
    <p:extLst>
      <p:ext uri="{BB962C8B-B14F-4D97-AF65-F5344CB8AC3E}">
        <p14:creationId xmlns:p14="http://schemas.microsoft.com/office/powerpoint/2010/main" val="406755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lstStyle/>
          <a:p>
            <a:r>
              <a:rPr lang="en-US" dirty="0"/>
              <a:t>Physical Activity - Youth</a:t>
            </a:r>
          </a:p>
        </p:txBody>
      </p:sp>
      <p:sp>
        <p:nvSpPr>
          <p:cNvPr id="3" name="Content Placeholder 2"/>
          <p:cNvSpPr>
            <a:spLocks noGrp="1"/>
          </p:cNvSpPr>
          <p:nvPr>
            <p:ph sz="quarter" idx="1"/>
          </p:nvPr>
        </p:nvSpPr>
        <p:spPr>
          <a:xfrm>
            <a:off x="457200" y="1219200"/>
            <a:ext cx="4343400" cy="4937760"/>
          </a:xfrm>
        </p:spPr>
        <p:txBody>
          <a:bodyPr>
            <a:normAutofit lnSpcReduction="10000"/>
          </a:bodyPr>
          <a:lstStyle/>
          <a:p>
            <a:r>
              <a:rPr lang="en-US"/>
              <a:t>Encourage at least 60 minutes/day of moderate to vigorous activity</a:t>
            </a:r>
          </a:p>
          <a:p>
            <a:r>
              <a:rPr lang="en-US"/>
              <a:t>Include bone/muscle strengthening 3 times a week.</a:t>
            </a:r>
          </a:p>
          <a:p>
            <a:r>
              <a:rPr lang="en-US"/>
              <a:t>Limit recreational screen time/sedentary time</a:t>
            </a:r>
            <a:endParaRPr lang="en-US" dirty="0"/>
          </a:p>
        </p:txBody>
      </p:sp>
      <p:pic>
        <p:nvPicPr>
          <p:cNvPr id="6" name="Picture 5" descr="A group of children running in the woods&#10;&#10;Description automatically generated">
            <a:extLst>
              <a:ext uri="{FF2B5EF4-FFF2-40B4-BE49-F238E27FC236}">
                <a16:creationId xmlns:a16="http://schemas.microsoft.com/office/drawing/2014/main" id="{2535112C-FCB6-08DD-6040-D84117C7E0B6}"/>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9540" r="12230"/>
          <a:stretch/>
        </p:blipFill>
        <p:spPr>
          <a:xfrm>
            <a:off x="5181600" y="2057400"/>
            <a:ext cx="3505200" cy="2980877"/>
          </a:xfrm>
          <a:prstGeom prst="rect">
            <a:avLst/>
          </a:prstGeom>
        </p:spPr>
      </p:pic>
    </p:spTree>
    <p:custDataLst>
      <p:tags r:id="rId1"/>
    </p:custDataLst>
    <p:extLst>
      <p:ext uri="{BB962C8B-B14F-4D97-AF65-F5344CB8AC3E}">
        <p14:creationId xmlns:p14="http://schemas.microsoft.com/office/powerpoint/2010/main" val="1760499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lIns="90477" tIns="44445" rIns="90477" bIns="44445" anchor="b">
            <a:normAutofit/>
          </a:bodyPr>
          <a:lstStyle/>
          <a:p>
            <a:pPr>
              <a:defRPr/>
            </a:pPr>
            <a:r>
              <a:rPr lang="en-US" dirty="0"/>
              <a:t>Class 2 – Nutrition and Activity</a:t>
            </a:r>
            <a:endParaRPr lang="en-US" sz="4400" dirty="0"/>
          </a:p>
        </p:txBody>
      </p:sp>
      <p:sp>
        <p:nvSpPr>
          <p:cNvPr id="870403" name="Rectangle 3"/>
          <p:cNvSpPr>
            <a:spLocks noGrp="1" noChangeArrowheads="1"/>
          </p:cNvSpPr>
          <p:nvPr>
            <p:ph sz="quarter" idx="1"/>
          </p:nvPr>
        </p:nvSpPr>
        <p:spPr>
          <a:xfrm>
            <a:off x="381000" y="1154130"/>
            <a:ext cx="7239000" cy="4941870"/>
          </a:xfrm>
        </p:spPr>
        <p:txBody>
          <a:bodyPr lIns="90477" tIns="44445" rIns="90477" bIns="44445">
            <a:normAutofit lnSpcReduction="10000"/>
          </a:bodyPr>
          <a:lstStyle/>
          <a:p>
            <a:r>
              <a:rPr lang="en-US" sz="3000" dirty="0"/>
              <a:t>Outcome goal: Articulate the medical nutrition therapy and activity fundamentals and discuss the impact of weight stigma on individuals with diabetes.</a:t>
            </a:r>
          </a:p>
          <a:p>
            <a:r>
              <a:rPr lang="en-US" sz="3000" dirty="0"/>
              <a:t>Objectives:</a:t>
            </a:r>
          </a:p>
          <a:p>
            <a:pPr algn="l">
              <a:buFont typeface="+mj-lt"/>
              <a:buAutoNum type="arabicPeriod"/>
            </a:pPr>
            <a:r>
              <a:rPr lang="en-US" sz="2200" b="0" i="0" dirty="0">
                <a:solidFill>
                  <a:srgbClr val="4C4C4C"/>
                </a:solidFill>
                <a:effectLst/>
                <a:latin typeface="Lato" panose="020F0502020204030203" pitchFamily="34" charset="0"/>
              </a:rPr>
              <a:t>Discuss self-management strategies.</a:t>
            </a:r>
          </a:p>
          <a:p>
            <a:pPr algn="l">
              <a:buFont typeface="+mj-lt"/>
              <a:buAutoNum type="arabicPeriod"/>
            </a:pPr>
            <a:r>
              <a:rPr lang="en-US" sz="2200" b="0" i="0" dirty="0">
                <a:solidFill>
                  <a:srgbClr val="4C4C4C"/>
                </a:solidFill>
                <a:effectLst/>
                <a:latin typeface="Lato" panose="020F0502020204030203" pitchFamily="34" charset="0"/>
              </a:rPr>
              <a:t>List Nutrition Guidelines for people with diabetes. </a:t>
            </a:r>
          </a:p>
          <a:p>
            <a:pPr algn="l">
              <a:buFont typeface="+mj-lt"/>
              <a:buAutoNum type="arabicPeriod"/>
            </a:pPr>
            <a:r>
              <a:rPr lang="en-US" sz="2200" b="0" i="0" dirty="0">
                <a:solidFill>
                  <a:srgbClr val="4C4C4C"/>
                </a:solidFill>
                <a:effectLst/>
                <a:latin typeface="Lato" panose="020F0502020204030203" pitchFamily="34" charset="0"/>
              </a:rPr>
              <a:t>Describe current MNT recommendations.</a:t>
            </a:r>
          </a:p>
          <a:p>
            <a:pPr algn="l">
              <a:buFont typeface="+mj-lt"/>
              <a:buAutoNum type="arabicPeriod"/>
            </a:pPr>
            <a:r>
              <a:rPr lang="en-US" sz="2200" b="0" i="0" dirty="0">
                <a:solidFill>
                  <a:srgbClr val="4C4C4C"/>
                </a:solidFill>
                <a:effectLst/>
                <a:latin typeface="Lato" panose="020F0502020204030203" pitchFamily="34" charset="0"/>
              </a:rPr>
              <a:t>List 3 teaching strategies for success.</a:t>
            </a:r>
          </a:p>
          <a:p>
            <a:pPr algn="l">
              <a:buFont typeface="+mj-lt"/>
              <a:buAutoNum type="arabicPeriod"/>
            </a:pPr>
            <a:r>
              <a:rPr lang="en-US" sz="2200" b="0" i="0" dirty="0">
                <a:solidFill>
                  <a:srgbClr val="4C4C4C"/>
                </a:solidFill>
                <a:effectLst/>
                <a:latin typeface="Lato" panose="020F0502020204030203" pitchFamily="34" charset="0"/>
              </a:rPr>
              <a:t>State ADA Exercise Guidelines highlights.</a:t>
            </a:r>
          </a:p>
          <a:p>
            <a:pPr algn="l">
              <a:buFont typeface="+mj-lt"/>
              <a:buAutoNum type="arabicPeriod"/>
            </a:pPr>
            <a:r>
              <a:rPr lang="en-US" sz="2200" b="0" i="0" dirty="0">
                <a:solidFill>
                  <a:srgbClr val="4C4C4C"/>
                </a:solidFill>
                <a:effectLst/>
                <a:latin typeface="Lato" panose="020F0502020204030203" pitchFamily="34" charset="0"/>
              </a:rPr>
              <a:t>Discuss goals and safety precautions for diabetes and exercise.</a:t>
            </a:r>
          </a:p>
          <a:p>
            <a:pPr marL="0" indent="0">
              <a:buNone/>
            </a:pPr>
            <a:endParaRPr lang="en-US" sz="3000"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8256" y="2667000"/>
            <a:ext cx="1524744" cy="2286000"/>
          </a:xfrm>
          <a:prstGeom prst="rect">
            <a:avLst/>
          </a:prstGeom>
        </p:spPr>
      </p:pic>
      <p:pic>
        <p:nvPicPr>
          <p:cNvPr id="9" name="Picture 8">
            <a:extLst>
              <a:ext uri="{FF2B5EF4-FFF2-40B4-BE49-F238E27FC236}">
                <a16:creationId xmlns:a16="http://schemas.microsoft.com/office/drawing/2014/main" id="{30B3105B-F340-2829-F3F6-5DBF79E534C8}"/>
              </a:ext>
            </a:extLst>
          </p:cNvPr>
          <p:cNvPicPr>
            <a:picLocks noChangeAspect="1"/>
          </p:cNvPicPr>
          <p:nvPr/>
        </p:nvPicPr>
        <p:blipFill>
          <a:blip r:embed="rId5"/>
          <a:stretch>
            <a:fillRect/>
          </a:stretch>
        </p:blipFill>
        <p:spPr>
          <a:xfrm>
            <a:off x="5619306" y="5866804"/>
            <a:ext cx="3411387" cy="915591"/>
          </a:xfrm>
          <a:prstGeom prst="rect">
            <a:avLst/>
          </a:prstGeom>
        </p:spPr>
      </p:pic>
      <p:pic>
        <p:nvPicPr>
          <p:cNvPr id="4" name="Picture 3">
            <a:extLst>
              <a:ext uri="{FF2B5EF4-FFF2-40B4-BE49-F238E27FC236}">
                <a16:creationId xmlns:a16="http://schemas.microsoft.com/office/drawing/2014/main" id="{50E3D1CF-03EE-8838-BD63-87CF7320EDFA}"/>
              </a:ext>
            </a:extLst>
          </p:cNvPr>
          <p:cNvPicPr>
            <a:picLocks noChangeAspect="1"/>
          </p:cNvPicPr>
          <p:nvPr/>
        </p:nvPicPr>
        <p:blipFill>
          <a:blip r:embed="rId6"/>
          <a:stretch>
            <a:fillRect/>
          </a:stretch>
        </p:blipFill>
        <p:spPr>
          <a:xfrm>
            <a:off x="309675" y="6031366"/>
            <a:ext cx="5085905" cy="826634"/>
          </a:xfrm>
          <a:prstGeom prst="rect">
            <a:avLst/>
          </a:prstGeom>
        </p:spPr>
      </p:pic>
    </p:spTree>
    <p:custDataLst>
      <p:tags r:id="rId1"/>
    </p:custDataLst>
    <p:extLst>
      <p:ext uri="{BB962C8B-B14F-4D97-AF65-F5344CB8AC3E}">
        <p14:creationId xmlns:p14="http://schemas.microsoft.com/office/powerpoint/2010/main" val="2927020705"/>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many hours do you Sit a day?</a:t>
            </a:r>
          </a:p>
        </p:txBody>
      </p:sp>
      <p:pic>
        <p:nvPicPr>
          <p:cNvPr id="67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30503"/>
            <a:ext cx="3841939"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5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295399"/>
            <a:ext cx="4038600" cy="3263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D51D845C-1FDB-49D6-AE29-446F8A80E2FA}"/>
              </a:ext>
            </a:extLst>
          </p:cNvPr>
          <p:cNvSpPr txBox="1"/>
          <p:nvPr/>
        </p:nvSpPr>
        <p:spPr>
          <a:xfrm>
            <a:off x="478971" y="4378837"/>
            <a:ext cx="4393324" cy="1938992"/>
          </a:xfrm>
          <a:prstGeom prst="rect">
            <a:avLst/>
          </a:prstGeom>
          <a:noFill/>
        </p:spPr>
        <p:txBody>
          <a:bodyPr wrap="square" rtlCol="0">
            <a:spAutoFit/>
          </a:bodyPr>
          <a:lstStyle/>
          <a:p>
            <a:r>
              <a:rPr lang="en-US" sz="2400" dirty="0">
                <a:solidFill>
                  <a:srgbClr val="0070C0"/>
                </a:solidFill>
              </a:rPr>
              <a:t>People with type 2 who achieved 150 a week:</a:t>
            </a:r>
          </a:p>
          <a:p>
            <a:pPr marL="285750" indent="-285750">
              <a:buFontTx/>
              <a:buChar char="-"/>
            </a:pPr>
            <a:r>
              <a:rPr lang="en-US" sz="2400" dirty="0">
                <a:solidFill>
                  <a:srgbClr val="0070C0"/>
                </a:solidFill>
              </a:rPr>
              <a:t>White 44%</a:t>
            </a:r>
          </a:p>
          <a:p>
            <a:pPr marL="285750" indent="-285750">
              <a:buFontTx/>
              <a:buChar char="-"/>
            </a:pPr>
            <a:r>
              <a:rPr lang="en-US" sz="2400" dirty="0">
                <a:solidFill>
                  <a:srgbClr val="0070C0"/>
                </a:solidFill>
              </a:rPr>
              <a:t>African American 43%</a:t>
            </a:r>
          </a:p>
          <a:p>
            <a:pPr marL="285750" indent="-285750">
              <a:buFontTx/>
              <a:buChar char="-"/>
            </a:pPr>
            <a:r>
              <a:rPr lang="en-US" sz="2400" dirty="0">
                <a:solidFill>
                  <a:srgbClr val="0070C0"/>
                </a:solidFill>
              </a:rPr>
              <a:t>Hispanic 65%</a:t>
            </a:r>
            <a:endParaRPr lang="en-US" dirty="0">
              <a:solidFill>
                <a:srgbClr val="0070C0"/>
              </a:solidFill>
            </a:endParaRPr>
          </a:p>
        </p:txBody>
      </p:sp>
      <p:sp>
        <p:nvSpPr>
          <p:cNvPr id="4" name="TextBox 3">
            <a:extLst>
              <a:ext uri="{FF2B5EF4-FFF2-40B4-BE49-F238E27FC236}">
                <a16:creationId xmlns:a16="http://schemas.microsoft.com/office/drawing/2014/main" id="{65ABCBFA-D824-2EE8-19FE-BFC770A11BC6}"/>
              </a:ext>
            </a:extLst>
          </p:cNvPr>
          <p:cNvSpPr txBox="1"/>
          <p:nvPr/>
        </p:nvSpPr>
        <p:spPr>
          <a:xfrm>
            <a:off x="5257800" y="4578112"/>
            <a:ext cx="3276600" cy="830997"/>
          </a:xfrm>
          <a:prstGeom prst="rect">
            <a:avLst/>
          </a:prstGeom>
          <a:noFill/>
        </p:spPr>
        <p:txBody>
          <a:bodyPr wrap="square" rtlCol="0">
            <a:spAutoFit/>
          </a:bodyPr>
          <a:lstStyle/>
          <a:p>
            <a:pPr algn="ctr"/>
            <a:r>
              <a:rPr lang="en-US" sz="2400" dirty="0">
                <a:solidFill>
                  <a:srgbClr val="0070C0"/>
                </a:solidFill>
              </a:rPr>
              <a:t>Get up every 30 minutes and move it!</a:t>
            </a:r>
          </a:p>
        </p:txBody>
      </p:sp>
      <p:pic>
        <p:nvPicPr>
          <p:cNvPr id="5" name="Picture 4">
            <a:extLst>
              <a:ext uri="{FF2B5EF4-FFF2-40B4-BE49-F238E27FC236}">
                <a16:creationId xmlns:a16="http://schemas.microsoft.com/office/drawing/2014/main" id="{1B1E06F5-B236-CD6F-E296-567D7F79EC55}"/>
              </a:ext>
            </a:extLst>
          </p:cNvPr>
          <p:cNvPicPr>
            <a:picLocks noChangeAspect="1"/>
          </p:cNvPicPr>
          <p:nvPr/>
        </p:nvPicPr>
        <p:blipFill>
          <a:blip r:embed="rId5"/>
          <a:stretch>
            <a:fillRect/>
          </a:stretch>
        </p:blipFill>
        <p:spPr>
          <a:xfrm>
            <a:off x="4495800" y="6124088"/>
            <a:ext cx="4515428" cy="733912"/>
          </a:xfrm>
          <a:prstGeom prst="rect">
            <a:avLst/>
          </a:prstGeom>
        </p:spPr>
      </p:pic>
    </p:spTree>
    <p:extLst>
      <p:ext uri="{BB962C8B-B14F-4D97-AF65-F5344CB8AC3E}">
        <p14:creationId xmlns:p14="http://schemas.microsoft.com/office/powerpoint/2010/main" val="1547436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p:cTn id="7" dur="500" fill="hold"/>
                                        <p:tgtEl>
                                          <p:spTgt spid="67587"/>
                                        </p:tgtEl>
                                        <p:attrNameLst>
                                          <p:attrName>ppt_w</p:attrName>
                                        </p:attrNameLst>
                                      </p:cBhvr>
                                      <p:tavLst>
                                        <p:tav tm="0">
                                          <p:val>
                                            <p:fltVal val="0"/>
                                          </p:val>
                                        </p:tav>
                                        <p:tav tm="100000">
                                          <p:val>
                                            <p:strVal val="#ppt_w"/>
                                          </p:val>
                                        </p:tav>
                                      </p:tavLst>
                                    </p:anim>
                                    <p:anim calcmode="lin" valueType="num">
                                      <p:cBhvr>
                                        <p:cTn id="8" dur="500" fill="hold"/>
                                        <p:tgtEl>
                                          <p:spTgt spid="67587"/>
                                        </p:tgtEl>
                                        <p:attrNameLst>
                                          <p:attrName>ppt_h</p:attrName>
                                        </p:attrNameLst>
                                      </p:cBhvr>
                                      <p:tavLst>
                                        <p:tav tm="0">
                                          <p:val>
                                            <p:fltVal val="0"/>
                                          </p:val>
                                        </p:tav>
                                        <p:tav tm="100000">
                                          <p:val>
                                            <p:strVal val="#ppt_h"/>
                                          </p:val>
                                        </p:tav>
                                      </p:tavLst>
                                    </p:anim>
                                    <p:animEffect transition="in" filter="fade">
                                      <p:cBhvr>
                                        <p:cTn id="9" dur="500"/>
                                        <p:tgtEl>
                                          <p:spTgt spid="67587"/>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Steps</a:t>
            </a:r>
          </a:p>
        </p:txBody>
      </p:sp>
      <p:sp>
        <p:nvSpPr>
          <p:cNvPr id="3" name="Content Placeholder 2"/>
          <p:cNvSpPr>
            <a:spLocks noGrp="1"/>
          </p:cNvSpPr>
          <p:nvPr>
            <p:ph sz="quarter" idx="1"/>
          </p:nvPr>
        </p:nvSpPr>
        <p:spPr>
          <a:xfrm>
            <a:off x="457200" y="1219200"/>
            <a:ext cx="5715000" cy="4937760"/>
          </a:xfrm>
        </p:spPr>
        <p:txBody>
          <a:bodyPr>
            <a:normAutofit/>
          </a:bodyPr>
          <a:lstStyle/>
          <a:p>
            <a:r>
              <a:rPr lang="en-US" dirty="0"/>
              <a:t>Add 500 steps per day </a:t>
            </a:r>
          </a:p>
          <a:p>
            <a:r>
              <a:rPr lang="en-US" dirty="0"/>
              <a:t>Add 5-6 min brisk intensity</a:t>
            </a:r>
          </a:p>
          <a:p>
            <a:r>
              <a:rPr lang="en-US" dirty="0"/>
              <a:t>“</a:t>
            </a:r>
            <a:r>
              <a:rPr lang="en-US" dirty="0" err="1"/>
              <a:t>Passeggiata</a:t>
            </a:r>
            <a:r>
              <a:rPr lang="en-US" dirty="0"/>
              <a:t>”- after dinner stroll</a:t>
            </a:r>
          </a:p>
          <a:p>
            <a:pPr lvl="1"/>
            <a:r>
              <a:rPr lang="en-US" dirty="0"/>
              <a:t>Walk 10-15 minutes after dinner (and other meals if possible)</a:t>
            </a:r>
          </a:p>
          <a:p>
            <a:pPr lvl="1"/>
            <a:r>
              <a:rPr lang="en-US" dirty="0"/>
              <a:t>Maximize the walking benefit</a:t>
            </a:r>
          </a:p>
          <a:p>
            <a:pPr lvl="1"/>
            <a:r>
              <a:rPr lang="en-US" dirty="0"/>
              <a:t>Get the most BG lowering effect</a:t>
            </a:r>
          </a:p>
          <a:p>
            <a:pPr lvl="1"/>
            <a:r>
              <a:rPr lang="en-US" dirty="0"/>
              <a:t>Especially after high carb meals</a:t>
            </a:r>
          </a:p>
          <a:p>
            <a:endParaRPr lang="en-US" dirty="0"/>
          </a:p>
        </p:txBody>
      </p:sp>
      <p:pic>
        <p:nvPicPr>
          <p:cNvPr id="4" name="Picture 3"/>
          <p:cNvPicPr>
            <a:picLocks noChangeAspect="1"/>
          </p:cNvPicPr>
          <p:nvPr/>
        </p:nvPicPr>
        <p:blipFill>
          <a:blip r:embed="rId3"/>
          <a:stretch>
            <a:fillRect/>
          </a:stretch>
        </p:blipFill>
        <p:spPr>
          <a:xfrm>
            <a:off x="6244159" y="1371600"/>
            <a:ext cx="2442641" cy="3657600"/>
          </a:xfrm>
          <a:prstGeom prst="rect">
            <a:avLst/>
          </a:prstGeom>
        </p:spPr>
      </p:pic>
      <p:sp>
        <p:nvSpPr>
          <p:cNvPr id="5" name="Rectangle 4"/>
          <p:cNvSpPr/>
          <p:nvPr/>
        </p:nvSpPr>
        <p:spPr>
          <a:xfrm>
            <a:off x="6197600" y="5117068"/>
            <a:ext cx="2595582" cy="369332"/>
          </a:xfrm>
          <a:prstGeom prst="rect">
            <a:avLst/>
          </a:prstGeom>
        </p:spPr>
        <p:txBody>
          <a:bodyPr wrap="none">
            <a:spAutoFit/>
          </a:bodyPr>
          <a:lstStyle/>
          <a:p>
            <a:r>
              <a:rPr lang="en-US" dirty="0" err="1"/>
              <a:t>Diabetologia</a:t>
            </a:r>
            <a:r>
              <a:rPr lang="en-US" dirty="0"/>
              <a:t>, Oct 2016.</a:t>
            </a:r>
          </a:p>
        </p:txBody>
      </p:sp>
      <p:pic>
        <p:nvPicPr>
          <p:cNvPr id="7" name="Picture 6">
            <a:extLst>
              <a:ext uri="{FF2B5EF4-FFF2-40B4-BE49-F238E27FC236}">
                <a16:creationId xmlns:a16="http://schemas.microsoft.com/office/drawing/2014/main" id="{3CD79904-86CB-A3E7-BF6F-10381160CC16}"/>
              </a:ext>
            </a:extLst>
          </p:cNvPr>
          <p:cNvPicPr>
            <a:picLocks noChangeAspect="1"/>
          </p:cNvPicPr>
          <p:nvPr/>
        </p:nvPicPr>
        <p:blipFill>
          <a:blip r:embed="rId4"/>
          <a:stretch>
            <a:fillRect/>
          </a:stretch>
        </p:blipFill>
        <p:spPr>
          <a:xfrm>
            <a:off x="4495800" y="6047888"/>
            <a:ext cx="4515428" cy="733912"/>
          </a:xfrm>
          <a:prstGeom prst="rect">
            <a:avLst/>
          </a:prstGeom>
        </p:spPr>
      </p:pic>
    </p:spTree>
    <p:extLst>
      <p:ext uri="{BB962C8B-B14F-4D97-AF65-F5344CB8AC3E}">
        <p14:creationId xmlns:p14="http://schemas.microsoft.com/office/powerpoint/2010/main" val="318095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The Good News</a:t>
            </a:r>
          </a:p>
        </p:txBody>
      </p:sp>
      <p:sp>
        <p:nvSpPr>
          <p:cNvPr id="3" name="Content Placeholder 2"/>
          <p:cNvSpPr>
            <a:spLocks noGrp="1"/>
          </p:cNvSpPr>
          <p:nvPr>
            <p:ph sz="quarter" idx="1"/>
          </p:nvPr>
        </p:nvSpPr>
        <p:spPr>
          <a:xfrm>
            <a:off x="457200" y="1215736"/>
            <a:ext cx="8345714" cy="5261264"/>
          </a:xfrm>
        </p:spPr>
        <p:txBody>
          <a:bodyPr>
            <a:normAutofit lnSpcReduction="10000"/>
          </a:bodyPr>
          <a:lstStyle/>
          <a:p>
            <a:r>
              <a:rPr lang="en-US" dirty="0"/>
              <a:t>Increase muscle glucose uptake 5-fold</a:t>
            </a:r>
          </a:p>
          <a:p>
            <a:pPr lvl="1"/>
            <a:r>
              <a:rPr lang="en-US" dirty="0"/>
              <a:t>Glucose uptake remains elevated for 24 - 48 hours (depending on exercise duration)</a:t>
            </a:r>
          </a:p>
          <a:p>
            <a:r>
              <a:rPr lang="en-US" dirty="0"/>
              <a:t>Increases insulin sensitivity in muscle, fat, liver.</a:t>
            </a:r>
          </a:p>
          <a:p>
            <a:r>
              <a:rPr lang="en-US" dirty="0"/>
              <a:t>Reduce CV Risk factors (BP, cholesterol, A1c)</a:t>
            </a:r>
          </a:p>
          <a:p>
            <a:r>
              <a:rPr lang="en-US" dirty="0"/>
              <a:t>Maintain </a:t>
            </a:r>
            <a:r>
              <a:rPr lang="en-US" dirty="0" err="1"/>
              <a:t>wt</a:t>
            </a:r>
            <a:r>
              <a:rPr lang="en-US" dirty="0"/>
              <a:t> loss</a:t>
            </a:r>
          </a:p>
          <a:p>
            <a:r>
              <a:rPr lang="en-US" dirty="0"/>
              <a:t>Muscle strength</a:t>
            </a:r>
          </a:p>
          <a:p>
            <a:pPr lvl="1"/>
            <a:r>
              <a:rPr lang="en-US" dirty="0"/>
              <a:t>Maintain LBM if on </a:t>
            </a:r>
            <a:r>
              <a:rPr lang="en-US" dirty="0" err="1"/>
              <a:t>wt</a:t>
            </a:r>
            <a:r>
              <a:rPr lang="en-US" dirty="0"/>
              <a:t> mgmt. meds</a:t>
            </a:r>
          </a:p>
          <a:p>
            <a:r>
              <a:rPr lang="en-US" dirty="0"/>
              <a:t>Better physical mobility</a:t>
            </a:r>
          </a:p>
          <a:p>
            <a:r>
              <a:rPr lang="en-US" dirty="0"/>
              <a:t>Contribute to well being</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800" y="3962400"/>
            <a:ext cx="2402114" cy="2362200"/>
          </a:xfrm>
          <a:prstGeom prst="rect">
            <a:avLst/>
          </a:prstGeom>
        </p:spPr>
      </p:pic>
      <p:pic>
        <p:nvPicPr>
          <p:cNvPr id="5" name="Picture 4">
            <a:extLst>
              <a:ext uri="{FF2B5EF4-FFF2-40B4-BE49-F238E27FC236}">
                <a16:creationId xmlns:a16="http://schemas.microsoft.com/office/drawing/2014/main" id="{1874B221-4342-0EF7-7AC7-A4771C43E658}"/>
              </a:ext>
            </a:extLst>
          </p:cNvPr>
          <p:cNvPicPr>
            <a:picLocks noChangeAspect="1"/>
          </p:cNvPicPr>
          <p:nvPr/>
        </p:nvPicPr>
        <p:blipFill>
          <a:blip r:embed="rId5"/>
          <a:stretch>
            <a:fillRect/>
          </a:stretch>
        </p:blipFill>
        <p:spPr>
          <a:xfrm>
            <a:off x="457200" y="6124088"/>
            <a:ext cx="4515428" cy="733912"/>
          </a:xfrm>
          <a:prstGeom prst="rect">
            <a:avLst/>
          </a:prstGeom>
        </p:spPr>
      </p:pic>
    </p:spTree>
    <p:custDataLst>
      <p:tags r:id="rId1"/>
    </p:custDataLst>
    <p:extLst>
      <p:ext uri="{BB962C8B-B14F-4D97-AF65-F5344CB8AC3E}">
        <p14:creationId xmlns:p14="http://schemas.microsoft.com/office/powerpoint/2010/main" val="202990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decreases:</a:t>
            </a:r>
          </a:p>
        </p:txBody>
      </p:sp>
      <p:sp>
        <p:nvSpPr>
          <p:cNvPr id="3" name="Content Placeholder 2"/>
          <p:cNvSpPr>
            <a:spLocks noGrp="1"/>
          </p:cNvSpPr>
          <p:nvPr>
            <p:ph sz="quarter" idx="1"/>
          </p:nvPr>
        </p:nvSpPr>
        <p:spPr/>
        <p:txBody>
          <a:bodyPr>
            <a:normAutofit/>
          </a:bodyPr>
          <a:lstStyle/>
          <a:p>
            <a:r>
              <a:rPr lang="en-US" dirty="0"/>
              <a:t>Sleep apnea</a:t>
            </a:r>
          </a:p>
          <a:p>
            <a:r>
              <a:rPr lang="en-US" dirty="0"/>
              <a:t>Diabetic kidney disease, retinopathy</a:t>
            </a:r>
          </a:p>
          <a:p>
            <a:r>
              <a:rPr lang="en-US" dirty="0"/>
              <a:t>Depression</a:t>
            </a:r>
          </a:p>
          <a:p>
            <a:r>
              <a:rPr lang="en-US" dirty="0"/>
              <a:t>Sexual dysfunction</a:t>
            </a:r>
          </a:p>
          <a:p>
            <a:r>
              <a:rPr lang="en-US" dirty="0"/>
              <a:t>Urinary incontinence</a:t>
            </a:r>
          </a:p>
          <a:p>
            <a:r>
              <a:rPr lang="en-US" dirty="0"/>
              <a:t>Knee pain</a:t>
            </a:r>
          </a:p>
          <a:p>
            <a:r>
              <a:rPr lang="en-US" dirty="0"/>
              <a:t>Need for medications</a:t>
            </a:r>
          </a:p>
          <a:p>
            <a:r>
              <a:rPr lang="en-US" dirty="0"/>
              <a:t>Health care costs</a:t>
            </a:r>
          </a:p>
          <a:p>
            <a:endParaRPr lang="en-US" dirty="0"/>
          </a:p>
          <a:p>
            <a:endParaRPr lang="en-US" dirty="0"/>
          </a:p>
          <a:p>
            <a:pPr marL="0" indent="0">
              <a:buNone/>
            </a:pPr>
            <a:endParaRPr lang="en-US" dirty="0"/>
          </a:p>
        </p:txBody>
      </p:sp>
      <p:pic>
        <p:nvPicPr>
          <p:cNvPr id="5" name="Picture 4"/>
          <p:cNvPicPr>
            <a:picLocks noChangeAspect="1"/>
          </p:cNvPicPr>
          <p:nvPr/>
        </p:nvPicPr>
        <p:blipFill>
          <a:blip r:embed="rId4"/>
          <a:stretch>
            <a:fillRect/>
          </a:stretch>
        </p:blipFill>
        <p:spPr>
          <a:xfrm>
            <a:off x="5334000" y="3886200"/>
            <a:ext cx="3153734" cy="2103120"/>
          </a:xfrm>
          <a:prstGeom prst="rect">
            <a:avLst/>
          </a:prstGeom>
        </p:spPr>
      </p:pic>
    </p:spTree>
    <p:custDataLst>
      <p:tags r:id="rId1"/>
    </p:custDataLst>
    <p:extLst>
      <p:ext uri="{BB962C8B-B14F-4D97-AF65-F5344CB8AC3E}">
        <p14:creationId xmlns:p14="http://schemas.microsoft.com/office/powerpoint/2010/main" val="292687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621656" y="4731611"/>
            <a:ext cx="2798326" cy="1967140"/>
          </a:xfrm>
          <a:prstGeom prst="rect">
            <a:avLst/>
          </a:prstGeom>
        </p:spPr>
      </p:pic>
      <p:sp>
        <p:nvSpPr>
          <p:cNvPr id="2" name="Title 1"/>
          <p:cNvSpPr>
            <a:spLocks noGrp="1"/>
          </p:cNvSpPr>
          <p:nvPr>
            <p:ph type="title"/>
          </p:nvPr>
        </p:nvSpPr>
        <p:spPr>
          <a:xfrm>
            <a:off x="457200" y="152400"/>
            <a:ext cx="8229600" cy="1219200"/>
          </a:xfrm>
        </p:spPr>
        <p:txBody>
          <a:bodyPr>
            <a:normAutofit fontScale="90000"/>
          </a:bodyPr>
          <a:lstStyle/>
          <a:p>
            <a:r>
              <a:rPr lang="en-US" dirty="0"/>
              <a:t>Glucose during or after activity is highly individual</a:t>
            </a:r>
          </a:p>
        </p:txBody>
      </p:sp>
      <p:sp>
        <p:nvSpPr>
          <p:cNvPr id="3" name="Content Placeholder 2"/>
          <p:cNvSpPr>
            <a:spLocks noGrp="1"/>
          </p:cNvSpPr>
          <p:nvPr>
            <p:ph sz="quarter" idx="1"/>
          </p:nvPr>
        </p:nvSpPr>
        <p:spPr>
          <a:xfrm>
            <a:off x="457200" y="1424608"/>
            <a:ext cx="8229600" cy="3756991"/>
          </a:xfrm>
        </p:spPr>
        <p:txBody>
          <a:bodyPr>
            <a:noAutofit/>
          </a:bodyPr>
          <a:lstStyle/>
          <a:p>
            <a:r>
              <a:rPr lang="en-US" dirty="0"/>
              <a:t>Type, intensity, duration of activity affects glucose</a:t>
            </a:r>
          </a:p>
          <a:p>
            <a:r>
              <a:rPr lang="en-US" dirty="0"/>
              <a:t>Monitor glucose before/after activity</a:t>
            </a:r>
          </a:p>
          <a:p>
            <a:pPr marL="0" indent="0">
              <a:buNone/>
            </a:pPr>
            <a:r>
              <a:rPr lang="en-US" sz="800" dirty="0"/>
              <a:t> </a:t>
            </a:r>
          </a:p>
          <a:p>
            <a:r>
              <a:rPr lang="en-US" dirty="0"/>
              <a:t>After-meal activity: </a:t>
            </a:r>
          </a:p>
          <a:p>
            <a:pPr lvl="1"/>
            <a:r>
              <a:rPr lang="en-US" dirty="0"/>
              <a:t>30 minutes of walking, decreased glucose ~30 points</a:t>
            </a:r>
          </a:p>
        </p:txBody>
      </p:sp>
      <p:sp>
        <p:nvSpPr>
          <p:cNvPr id="5" name="TextBox 4">
            <a:extLst>
              <a:ext uri="{FF2B5EF4-FFF2-40B4-BE49-F238E27FC236}">
                <a16:creationId xmlns:a16="http://schemas.microsoft.com/office/drawing/2014/main" id="{7DD2D609-73DA-AB2E-0FAD-F59CE71CF37B}"/>
              </a:ext>
            </a:extLst>
          </p:cNvPr>
          <p:cNvSpPr txBox="1"/>
          <p:nvPr/>
        </p:nvSpPr>
        <p:spPr>
          <a:xfrm>
            <a:off x="2358887" y="6294783"/>
            <a:ext cx="235962" cy="369332"/>
          </a:xfrm>
          <a:prstGeom prst="rect">
            <a:avLst/>
          </a:prstGeom>
          <a:noFill/>
        </p:spPr>
        <p:txBody>
          <a:bodyPr wrap="none" rtlCol="0">
            <a:spAutoFit/>
          </a:bodyPr>
          <a:lstStyle/>
          <a:p>
            <a:r>
              <a:rPr lang="en-US" b="0" i="0" u="none" strike="noStrike" dirty="0">
                <a:solidFill>
                  <a:srgbClr val="212121"/>
                </a:solidFill>
                <a:effectLst/>
                <a:latin typeface="Cambria" panose="02040503050406030204" pitchFamily="18" charset="0"/>
              </a:rPr>
              <a:t> </a:t>
            </a:r>
            <a:endParaRPr lang="en-US" dirty="0"/>
          </a:p>
        </p:txBody>
      </p:sp>
      <p:sp>
        <p:nvSpPr>
          <p:cNvPr id="6" name="TextBox 5">
            <a:extLst>
              <a:ext uri="{FF2B5EF4-FFF2-40B4-BE49-F238E27FC236}">
                <a16:creationId xmlns:a16="http://schemas.microsoft.com/office/drawing/2014/main" id="{5380F1E2-BBE1-4940-8FCA-01334B6AA59B}"/>
              </a:ext>
            </a:extLst>
          </p:cNvPr>
          <p:cNvSpPr txBox="1"/>
          <p:nvPr/>
        </p:nvSpPr>
        <p:spPr>
          <a:xfrm>
            <a:off x="488056" y="6347792"/>
            <a:ext cx="2521844" cy="253916"/>
          </a:xfrm>
          <a:prstGeom prst="rect">
            <a:avLst/>
          </a:prstGeom>
          <a:noFill/>
        </p:spPr>
        <p:txBody>
          <a:bodyPr wrap="none" rtlCol="0">
            <a:spAutoFit/>
          </a:bodyPr>
          <a:lstStyle/>
          <a:p>
            <a:r>
              <a:rPr lang="en-US" sz="1050" b="0" i="0" u="sng" strike="noStrike" dirty="0">
                <a:solidFill>
                  <a:srgbClr val="4C2C92"/>
                </a:solidFill>
                <a:effectLst/>
                <a:latin typeface="Helvetica Neue" panose="02000503000000020004" pitchFamily="2" charset="0"/>
                <a:hlinkClick r:id="rId4"/>
              </a:rPr>
              <a:t>Diabetes Care.</a:t>
            </a:r>
            <a:r>
              <a:rPr lang="en-US" sz="1050" b="0" i="0" u="none" strike="noStrike" dirty="0">
                <a:solidFill>
                  <a:srgbClr val="212121"/>
                </a:solidFill>
                <a:effectLst/>
                <a:latin typeface="Helvetica Neue" panose="02000503000000020004" pitchFamily="2" charset="0"/>
              </a:rPr>
              <a:t> 2013 Oct; 36(10): e177.</a:t>
            </a:r>
            <a:endParaRPr lang="en-US" sz="1050" dirty="0"/>
          </a:p>
        </p:txBody>
      </p:sp>
    </p:spTree>
    <p:extLst>
      <p:ext uri="{BB962C8B-B14F-4D97-AF65-F5344CB8AC3E}">
        <p14:creationId xmlns:p14="http://schemas.microsoft.com/office/powerpoint/2010/main" val="3426839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Importance of Exercise with Diabetes</a:t>
            </a:r>
          </a:p>
        </p:txBody>
      </p:sp>
      <p:sp>
        <p:nvSpPr>
          <p:cNvPr id="3" name="Content Placeholder 2"/>
          <p:cNvSpPr>
            <a:spLocks noGrp="1"/>
          </p:cNvSpPr>
          <p:nvPr>
            <p:ph sz="quarter" idx="1"/>
          </p:nvPr>
        </p:nvSpPr>
        <p:spPr>
          <a:xfrm>
            <a:off x="457199" y="1219200"/>
            <a:ext cx="5819775" cy="5410200"/>
          </a:xfrm>
        </p:spPr>
        <p:txBody>
          <a:bodyPr>
            <a:normAutofit/>
          </a:bodyPr>
          <a:lstStyle/>
          <a:p>
            <a:r>
              <a:rPr lang="en-US" dirty="0"/>
              <a:t>Vital component of diabetes prevention and management of type 1 and type 2 diabetes</a:t>
            </a:r>
          </a:p>
          <a:p>
            <a:r>
              <a:rPr lang="en-US" dirty="0"/>
              <a:t>Decreases mortality and CV Risk</a:t>
            </a:r>
          </a:p>
          <a:p>
            <a:r>
              <a:rPr lang="en-US" dirty="0"/>
              <a:t>Type 1/ Type 2 insulin users – emphasize monitoring, adjusting insulin and carbs to allow for safe participation in all forms of activity. </a:t>
            </a:r>
          </a:p>
        </p:txBody>
      </p:sp>
      <p:pic>
        <p:nvPicPr>
          <p:cNvPr id="6" name="Picture 5" descr="A person walking on a path&#10;&#10;Description automatically generated">
            <a:extLst>
              <a:ext uri="{FF2B5EF4-FFF2-40B4-BE49-F238E27FC236}">
                <a16:creationId xmlns:a16="http://schemas.microsoft.com/office/drawing/2014/main" id="{FEBB4B86-F97A-1EF3-60A2-FD3882004947}"/>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34314" t="2131" r="28431" b="6935"/>
          <a:stretch/>
        </p:blipFill>
        <p:spPr>
          <a:xfrm>
            <a:off x="6553200" y="1676400"/>
            <a:ext cx="1674019" cy="2819400"/>
          </a:xfrm>
          <a:prstGeom prst="rect">
            <a:avLst/>
          </a:prstGeom>
        </p:spPr>
      </p:pic>
    </p:spTree>
    <p:custDataLst>
      <p:tags r:id="rId1"/>
    </p:custDataLst>
    <p:extLst>
      <p:ext uri="{BB962C8B-B14F-4D97-AF65-F5344CB8AC3E}">
        <p14:creationId xmlns:p14="http://schemas.microsoft.com/office/powerpoint/2010/main" val="127587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988" y="222250"/>
            <a:ext cx="8226425" cy="1143000"/>
          </a:xfrm>
        </p:spPr>
        <p:txBody>
          <a:bodyPr/>
          <a:lstStyle/>
          <a:p>
            <a:pPr>
              <a:defRPr/>
            </a:pPr>
            <a:r>
              <a:rPr lang="en-US" dirty="0"/>
              <a:t>Good Exercise Quotes</a:t>
            </a:r>
          </a:p>
        </p:txBody>
      </p:sp>
      <p:sp>
        <p:nvSpPr>
          <p:cNvPr id="3" name="Text Placeholder 2"/>
          <p:cNvSpPr>
            <a:spLocks noGrp="1"/>
          </p:cNvSpPr>
          <p:nvPr>
            <p:ph type="body" sz="half" idx="1"/>
          </p:nvPr>
        </p:nvSpPr>
        <p:spPr>
          <a:xfrm>
            <a:off x="534988" y="1539874"/>
            <a:ext cx="4695160" cy="1908207"/>
          </a:xfrm>
        </p:spPr>
        <p:txBody>
          <a:bodyPr>
            <a:noAutofit/>
          </a:bodyPr>
          <a:lstStyle/>
          <a:p>
            <a:pPr marL="0" indent="0">
              <a:buNone/>
              <a:defRPr/>
            </a:pPr>
            <a:r>
              <a:rPr lang="en-US" sz="2800" i="0" dirty="0">
                <a:solidFill>
                  <a:srgbClr val="001D35"/>
                </a:solidFill>
                <a:effectLst/>
                <a:highlight>
                  <a:srgbClr val="FFFFFF"/>
                </a:highlight>
                <a:cs typeface="Calibri" panose="020F0502020204030204" pitchFamily="34" charset="0"/>
              </a:rPr>
              <a:t>Small steps, big impact: Every bit of activity counts when managing diabetes</a:t>
            </a:r>
            <a:endParaRPr lang="en-US" sz="2800" b="0" i="0" dirty="0">
              <a:solidFill>
                <a:srgbClr val="001D35"/>
              </a:solidFill>
              <a:effectLst/>
              <a:highlight>
                <a:srgbClr val="FFFFFF"/>
              </a:highlight>
              <a:cs typeface="Calibri" panose="020F0502020204030204" pitchFamily="34" charset="0"/>
            </a:endParaRPr>
          </a:p>
          <a:p>
            <a:pPr marL="0" indent="0">
              <a:buNone/>
              <a:defRPr/>
            </a:pPr>
            <a:r>
              <a:rPr lang="en-US" sz="2800" b="1" dirty="0" err="1">
                <a:solidFill>
                  <a:srgbClr val="7030A0"/>
                </a:solidFill>
                <a:highlight>
                  <a:srgbClr val="FFFFFF"/>
                </a:highlight>
                <a:cs typeface="Calibri" panose="020F0502020204030204" pitchFamily="34" charset="0"/>
              </a:rPr>
              <a:t>Passeggiata</a:t>
            </a:r>
            <a:r>
              <a:rPr lang="en-US" sz="2800" b="1" dirty="0">
                <a:solidFill>
                  <a:srgbClr val="7030A0"/>
                </a:solidFill>
                <a:highlight>
                  <a:srgbClr val="FFFFFF"/>
                </a:highlight>
                <a:cs typeface="Calibri" panose="020F0502020204030204" pitchFamily="34" charset="0"/>
              </a:rPr>
              <a:t>- Take an after- meal stroll</a:t>
            </a:r>
            <a:endParaRPr lang="en-US" sz="2800" b="1" dirty="0">
              <a:solidFill>
                <a:srgbClr val="7030A0"/>
              </a:solidFill>
              <a:cs typeface="Calibri" panose="020F0502020204030204" pitchFamily="34" charset="0"/>
            </a:endParaRPr>
          </a:p>
        </p:txBody>
      </p:sp>
      <p:sp>
        <p:nvSpPr>
          <p:cNvPr id="4" name="Content Placeholder 3"/>
          <p:cNvSpPr>
            <a:spLocks noGrp="1"/>
          </p:cNvSpPr>
          <p:nvPr>
            <p:ph sz="half" idx="2"/>
          </p:nvPr>
        </p:nvSpPr>
        <p:spPr>
          <a:xfrm>
            <a:off x="833593" y="4724400"/>
            <a:ext cx="4037013" cy="1581945"/>
          </a:xfrm>
        </p:spPr>
        <p:txBody>
          <a:bodyPr>
            <a:normAutofit/>
          </a:bodyPr>
          <a:lstStyle/>
          <a:p>
            <a:pPr>
              <a:buFont typeface="Wingdings" pitchFamily="2" charset="2"/>
              <a:buNone/>
              <a:defRPr/>
            </a:pPr>
            <a:r>
              <a:rPr lang="en-US" b="1" dirty="0">
                <a:solidFill>
                  <a:srgbClr val="0070C0"/>
                </a:solidFill>
              </a:rPr>
              <a:t>“</a:t>
            </a:r>
            <a:r>
              <a:rPr lang="en-US" sz="2800" b="1" dirty="0">
                <a:solidFill>
                  <a:srgbClr val="0070C0"/>
                </a:solidFill>
              </a:rPr>
              <a:t>I don’t have time to exercise, I MAKE time.” </a:t>
            </a:r>
            <a:r>
              <a:rPr lang="en-US" sz="2400" dirty="0">
                <a:solidFill>
                  <a:srgbClr val="0070C0"/>
                </a:solidFill>
              </a:rPr>
              <a:t>Mike Huckabee </a:t>
            </a:r>
            <a:endParaRPr lang="en-US" sz="2800" dirty="0">
              <a:solidFill>
                <a:srgbClr val="0070C0"/>
              </a:solidFill>
            </a:endParaRPr>
          </a:p>
        </p:txBody>
      </p:sp>
      <p:pic>
        <p:nvPicPr>
          <p:cNvPr id="6" name="Picture 5" descr="A group of people walking on a sidewalk&#10;&#10;Description automatically generated">
            <a:extLst>
              <a:ext uri="{FF2B5EF4-FFF2-40B4-BE49-F238E27FC236}">
                <a16:creationId xmlns:a16="http://schemas.microsoft.com/office/drawing/2014/main" id="{EB1950EF-3B45-042D-C38A-9B5CE235AF60}"/>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334000" y="1584645"/>
            <a:ext cx="3427413" cy="2570560"/>
          </a:xfrm>
          <a:prstGeom prst="rect">
            <a:avLst/>
          </a:prstGeom>
        </p:spPr>
      </p:pic>
      <p:sp>
        <p:nvSpPr>
          <p:cNvPr id="7" name="TextBox 6">
            <a:extLst>
              <a:ext uri="{FF2B5EF4-FFF2-40B4-BE49-F238E27FC236}">
                <a16:creationId xmlns:a16="http://schemas.microsoft.com/office/drawing/2014/main" id="{EF390D9C-94FB-0DD7-9FC0-A11FD9D4AACF}"/>
              </a:ext>
            </a:extLst>
          </p:cNvPr>
          <p:cNvSpPr txBox="1"/>
          <p:nvPr/>
        </p:nvSpPr>
        <p:spPr>
          <a:xfrm>
            <a:off x="5367130" y="3894556"/>
            <a:ext cx="3394283" cy="230832"/>
          </a:xfrm>
          <a:prstGeom prst="rect">
            <a:avLst/>
          </a:prstGeom>
          <a:noFill/>
        </p:spPr>
        <p:txBody>
          <a:bodyPr wrap="square" rtlCol="0">
            <a:spAutoFit/>
          </a:bodyPr>
          <a:lstStyle/>
          <a:p>
            <a:r>
              <a:rPr lang="en-US" sz="900" dirty="0">
                <a:hlinkClick r:id="rId5" tooltip="https://www.flickr.com/photos/avlxyz/10706511983">
                  <a:extLst>
                    <a:ext uri="{A12FA001-AC4F-418D-AE19-62706E023703}">
                      <ahyp:hlinkClr xmlns:ahyp="http://schemas.microsoft.com/office/drawing/2018/hyperlinkcolor" val="tx"/>
                    </a:ext>
                  </a:extLst>
                </a:hlinkClick>
              </a:rPr>
              <a:t>This Photo</a:t>
            </a:r>
            <a:r>
              <a:rPr lang="en-US" sz="900" dirty="0"/>
              <a:t> by Unknown Author is licensed under </a:t>
            </a:r>
            <a:r>
              <a:rPr lang="en-US" sz="900" dirty="0">
                <a:hlinkClick r:id="rId6" tooltip="https://creativecommons.org/licenses/by-nc-sa/3.0/">
                  <a:extLst>
                    <a:ext uri="{A12FA001-AC4F-418D-AE19-62706E023703}">
                      <ahyp:hlinkClr xmlns:ahyp="http://schemas.microsoft.com/office/drawing/2018/hyperlinkcolor" val="tx"/>
                    </a:ext>
                  </a:extLst>
                </a:hlinkClick>
              </a:rPr>
              <a:t>CC BY-SA-</a:t>
            </a:r>
            <a:endParaRPr lang="en-US" sz="900" dirty="0"/>
          </a:p>
        </p:txBody>
      </p:sp>
      <p:sp>
        <p:nvSpPr>
          <p:cNvPr id="8" name="TextBox 7">
            <a:extLst>
              <a:ext uri="{FF2B5EF4-FFF2-40B4-BE49-F238E27FC236}">
                <a16:creationId xmlns:a16="http://schemas.microsoft.com/office/drawing/2014/main" id="{ECF5193A-D11C-3713-9851-399406E31BBB}"/>
              </a:ext>
            </a:extLst>
          </p:cNvPr>
          <p:cNvSpPr txBox="1"/>
          <p:nvPr/>
        </p:nvSpPr>
        <p:spPr>
          <a:xfrm>
            <a:off x="5244719" y="4579979"/>
            <a:ext cx="3776869" cy="1631216"/>
          </a:xfrm>
          <a:prstGeom prst="rect">
            <a:avLst/>
          </a:prstGeom>
          <a:noFill/>
        </p:spPr>
        <p:txBody>
          <a:bodyPr wrap="square">
            <a:spAutoFit/>
          </a:bodyPr>
          <a:lstStyle/>
          <a:p>
            <a:r>
              <a:rPr lang="en-US" sz="2000" b="1" i="1" dirty="0">
                <a:latin typeface="Calibri" panose="020F0502020204030204" pitchFamily="34" charset="0"/>
                <a:cs typeface="Calibri" panose="020F0502020204030204" pitchFamily="34" charset="0"/>
              </a:rPr>
              <a:t>"Diabetes taught me strength I didn’t know I had, and exercise reminded me that my body is capable of incredible things.”</a:t>
            </a:r>
          </a:p>
          <a:p>
            <a:pPr algn="r"/>
            <a:r>
              <a:rPr lang="en-US" i="1" dirty="0">
                <a:latin typeface="Calibri" panose="020F0502020204030204" pitchFamily="34" charset="0"/>
                <a:cs typeface="Calibri" panose="020F0502020204030204" pitchFamily="34" charset="0"/>
              </a:rPr>
              <a:t>Person with Diabetes</a:t>
            </a:r>
            <a:endParaRPr lang="en-US" sz="2000" i="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61DBE5C1-9DCD-191A-C99C-205E56D5A191}"/>
              </a:ext>
            </a:extLst>
          </p:cNvPr>
          <p:cNvSpPr txBox="1"/>
          <p:nvPr/>
        </p:nvSpPr>
        <p:spPr>
          <a:xfrm>
            <a:off x="459481" y="4009972"/>
            <a:ext cx="4785238" cy="584775"/>
          </a:xfrm>
          <a:prstGeom prst="rect">
            <a:avLst/>
          </a:prstGeom>
          <a:noFill/>
        </p:spPr>
        <p:txBody>
          <a:bodyPr wrap="square">
            <a:spAutoFit/>
          </a:bodyPr>
          <a:lstStyle/>
          <a:p>
            <a:pPr marL="0" indent="0">
              <a:buNone/>
              <a:defRPr/>
            </a:pPr>
            <a:r>
              <a:rPr lang="en-US" sz="3200" b="1" dirty="0">
                <a:latin typeface="Calibri" panose="020F0502020204030204" pitchFamily="34" charset="0"/>
                <a:cs typeface="Calibri" panose="020F0502020204030204" pitchFamily="34" charset="0"/>
              </a:rPr>
              <a:t>“</a:t>
            </a:r>
            <a:r>
              <a:rPr lang="en-US" sz="2800" dirty="0">
                <a:latin typeface="Calibri" panose="020F0502020204030204" pitchFamily="34" charset="0"/>
                <a:cs typeface="Calibri" panose="020F0502020204030204" pitchFamily="34" charset="0"/>
              </a:rPr>
              <a:t>Exercise decreases A1c  0.7%”</a:t>
            </a:r>
          </a:p>
        </p:txBody>
      </p:sp>
    </p:spTree>
    <p:custDataLst>
      <p:tags r:id="rId1"/>
    </p:custDataLst>
    <p:extLst>
      <p:ext uri="{BB962C8B-B14F-4D97-AF65-F5344CB8AC3E}">
        <p14:creationId xmlns:p14="http://schemas.microsoft.com/office/powerpoint/2010/main" val="37702280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Best Shake For People with Diabetes</a:t>
            </a:r>
          </a:p>
        </p:txBody>
      </p:sp>
      <p:pic>
        <p:nvPicPr>
          <p:cNvPr id="4" name="Content Placeholder 12" descr="http://usafamilymedicine.files.wordpress.com/2012/01/exercise-cartoon.jpg"/>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a:xfrm>
            <a:off x="1295400" y="1170122"/>
            <a:ext cx="5791200" cy="4729162"/>
          </a:xfrm>
          <a:prstGeom prst="rect">
            <a:avLst/>
          </a:prstGeom>
        </p:spPr>
      </p:pic>
      <p:sp>
        <p:nvSpPr>
          <p:cNvPr id="5" name="TextBox 4"/>
          <p:cNvSpPr txBox="1"/>
          <p:nvPr/>
        </p:nvSpPr>
        <p:spPr>
          <a:xfrm>
            <a:off x="5029200" y="5899284"/>
            <a:ext cx="4973619" cy="461665"/>
          </a:xfrm>
          <a:prstGeom prst="rect">
            <a:avLst/>
          </a:prstGeom>
          <a:noFill/>
        </p:spPr>
        <p:txBody>
          <a:bodyPr wrap="square" rtlCol="0">
            <a:spAutoFit/>
          </a:bodyPr>
          <a:lstStyle/>
          <a:p>
            <a:r>
              <a:rPr lang="en-US" dirty="0"/>
              <a:t>From Debbie Nagata’s slide collection</a:t>
            </a:r>
          </a:p>
        </p:txBody>
      </p:sp>
    </p:spTree>
    <p:custDataLst>
      <p:tags r:id="rId1"/>
    </p:custDataLst>
    <p:extLst>
      <p:ext uri="{BB962C8B-B14F-4D97-AF65-F5344CB8AC3E}">
        <p14:creationId xmlns:p14="http://schemas.microsoft.com/office/powerpoint/2010/main" val="1819777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8335"/>
            <a:ext cx="8229600" cy="990600"/>
          </a:xfrm>
        </p:spPr>
        <p:txBody>
          <a:bodyPr/>
          <a:lstStyle/>
          <a:p>
            <a:r>
              <a:rPr lang="en-US" dirty="0"/>
              <a:t>Poll Question 8 - Bonus</a:t>
            </a:r>
          </a:p>
        </p:txBody>
      </p:sp>
      <p:sp>
        <p:nvSpPr>
          <p:cNvPr id="3" name="Content Placeholder 2"/>
          <p:cNvSpPr>
            <a:spLocks noGrp="1"/>
          </p:cNvSpPr>
          <p:nvPr>
            <p:ph sz="quarter" idx="1"/>
          </p:nvPr>
        </p:nvSpPr>
        <p:spPr>
          <a:xfrm>
            <a:off x="457200" y="1219200"/>
            <a:ext cx="7315200" cy="5334000"/>
          </a:xfrm>
        </p:spPr>
        <p:txBody>
          <a:bodyPr>
            <a:normAutofit/>
          </a:bodyPr>
          <a:lstStyle/>
          <a:p>
            <a:pPr marL="0" indent="0">
              <a:buNone/>
            </a:pPr>
            <a:r>
              <a:rPr lang="en-US" sz="3600" dirty="0"/>
              <a:t>What are some exercise precautions for people with diabetes on insulin?</a:t>
            </a:r>
            <a:endParaRPr lang="en-US" sz="2600" dirty="0"/>
          </a:p>
          <a:p>
            <a:pPr marL="274320" lvl="1" indent="0">
              <a:buNone/>
            </a:pPr>
            <a:r>
              <a:rPr lang="en-US" sz="3200" dirty="0"/>
              <a:t>a. Carry some form of ID on you at all times </a:t>
            </a:r>
          </a:p>
          <a:p>
            <a:pPr marL="274320" lvl="1" indent="0">
              <a:buNone/>
            </a:pPr>
            <a:r>
              <a:rPr lang="en-US" sz="3200" dirty="0"/>
              <a:t>b. Have a snack if BG less than 90</a:t>
            </a:r>
          </a:p>
          <a:p>
            <a:pPr marL="274320" lvl="1" indent="0">
              <a:buNone/>
            </a:pPr>
            <a:r>
              <a:rPr lang="en-US" sz="3200" dirty="0"/>
              <a:t>c. Look for signs of hypo for up to 24 </a:t>
            </a:r>
            <a:r>
              <a:rPr lang="en-US" sz="3200" dirty="0" err="1"/>
              <a:t>hrs</a:t>
            </a:r>
            <a:r>
              <a:rPr lang="en-US" sz="3200" dirty="0"/>
              <a:t> after exercise</a:t>
            </a:r>
          </a:p>
          <a:p>
            <a:pPr marL="274320" lvl="1" indent="0">
              <a:buNone/>
            </a:pPr>
            <a:r>
              <a:rPr lang="en-US" sz="3200" dirty="0"/>
              <a:t>d. Carry a snack with you during exercise.</a:t>
            </a:r>
          </a:p>
          <a:p>
            <a:pPr marL="274320" lvl="1" indent="0">
              <a:buNone/>
            </a:pPr>
            <a:r>
              <a:rPr lang="en-US" sz="3200" dirty="0"/>
              <a:t>e. All of the above.</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1227" y="1353235"/>
            <a:ext cx="1360714" cy="1713129"/>
          </a:xfrm>
          <a:prstGeom prst="rect">
            <a:avLst/>
          </a:prstGeom>
        </p:spPr>
      </p:pic>
      <p:sp>
        <p:nvSpPr>
          <p:cNvPr id="5" name="Oval 4">
            <a:extLst>
              <a:ext uri="{FF2B5EF4-FFF2-40B4-BE49-F238E27FC236}">
                <a16:creationId xmlns:a16="http://schemas.microsoft.com/office/drawing/2014/main" id="{2EBB768E-DE55-85F4-2386-C6AD47EA360D}"/>
              </a:ext>
            </a:extLst>
          </p:cNvPr>
          <p:cNvSpPr/>
          <p:nvPr/>
        </p:nvSpPr>
        <p:spPr>
          <a:xfrm>
            <a:off x="228600" y="5638800"/>
            <a:ext cx="4800600" cy="685800"/>
          </a:xfrm>
          <a:prstGeom prst="ellipse">
            <a:avLst/>
          </a:prstGeom>
          <a:noFill/>
          <a:ln w="28575">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Tree>
    <p:custDataLst>
      <p:tags r:id="rId1"/>
    </p:custDataLst>
    <p:extLst>
      <p:ext uri="{BB962C8B-B14F-4D97-AF65-F5344CB8AC3E}">
        <p14:creationId xmlns:p14="http://schemas.microsoft.com/office/powerpoint/2010/main" val="1837478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Discuss these symptoms with provider before starting exercise </a:t>
            </a:r>
            <a:r>
              <a:rPr lang="en-US" sz="3200"/>
              <a:t>or during</a:t>
            </a:r>
            <a:endParaRPr lang="en-US" sz="3200" dirty="0"/>
          </a:p>
        </p:txBody>
      </p:sp>
      <p:sp>
        <p:nvSpPr>
          <p:cNvPr id="3" name="Content Placeholder 2"/>
          <p:cNvSpPr>
            <a:spLocks noGrp="1"/>
          </p:cNvSpPr>
          <p:nvPr>
            <p:ph sz="quarter" idx="1"/>
          </p:nvPr>
        </p:nvSpPr>
        <p:spPr>
          <a:xfrm>
            <a:off x="457200" y="1219200"/>
            <a:ext cx="6705600" cy="5029200"/>
          </a:xfrm>
        </p:spPr>
        <p:txBody>
          <a:bodyPr/>
          <a:lstStyle/>
          <a:p>
            <a:r>
              <a:rPr lang="en-US" dirty="0"/>
              <a:t>Chest pain and/or shortness of breath, reduced exercise tolerance</a:t>
            </a:r>
          </a:p>
          <a:p>
            <a:r>
              <a:rPr lang="en-US" dirty="0"/>
              <a:t>Leg cramps that go away with rest</a:t>
            </a:r>
          </a:p>
          <a:p>
            <a:r>
              <a:rPr lang="en-US" dirty="0"/>
              <a:t>Head, shoulder, neck and or back aches.</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1839" y="4419600"/>
            <a:ext cx="1658722" cy="1565453"/>
          </a:xfrm>
          <a:prstGeom prst="rect">
            <a:avLst/>
          </a:prstGeom>
        </p:spPr>
      </p:pic>
      <p:sp>
        <p:nvSpPr>
          <p:cNvPr id="6" name="TextBox 5">
            <a:extLst>
              <a:ext uri="{FF2B5EF4-FFF2-40B4-BE49-F238E27FC236}">
                <a16:creationId xmlns:a16="http://schemas.microsoft.com/office/drawing/2014/main" id="{4B799A71-35D9-1FFD-06CD-C47BA0BE56D0}"/>
              </a:ext>
            </a:extLst>
          </p:cNvPr>
          <p:cNvSpPr txBox="1"/>
          <p:nvPr/>
        </p:nvSpPr>
        <p:spPr>
          <a:xfrm>
            <a:off x="4267200" y="3962400"/>
            <a:ext cx="4572000" cy="1569660"/>
          </a:xfrm>
          <a:prstGeom prst="rect">
            <a:avLst/>
          </a:prstGeom>
          <a:noFill/>
        </p:spPr>
        <p:txBody>
          <a:bodyPr wrap="square">
            <a:spAutoFit/>
          </a:bodyPr>
          <a:lstStyle/>
          <a:p>
            <a:pPr algn="ctr"/>
            <a:r>
              <a:rPr lang="en-US" sz="2400" i="1" dirty="0">
                <a:solidFill>
                  <a:srgbClr val="0070C0"/>
                </a:solidFill>
                <a:latin typeface="Calibri" panose="020F0502020204030204" pitchFamily="34" charset="0"/>
                <a:cs typeface="Calibri" panose="020F0502020204030204" pitchFamily="34" charset="0"/>
              </a:rPr>
              <a:t>Any unexplained pain above the belt line should be considered cardiac in origin until proven otherwise.</a:t>
            </a:r>
          </a:p>
        </p:txBody>
      </p:sp>
    </p:spTree>
    <p:custDataLst>
      <p:tags r:id="rId1"/>
    </p:custDataLst>
    <p:extLst>
      <p:ext uri="{BB962C8B-B14F-4D97-AF65-F5344CB8AC3E}">
        <p14:creationId xmlns:p14="http://schemas.microsoft.com/office/powerpoint/2010/main" val="218839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869950"/>
          </a:xfrm>
        </p:spPr>
        <p:txBody>
          <a:bodyPr anchor="b">
            <a:normAutofit/>
          </a:bodyPr>
          <a:lstStyle/>
          <a:p>
            <a:r>
              <a:rPr lang="en-US" dirty="0"/>
              <a:t>ADA Standards 2025 – Section 5</a:t>
            </a:r>
          </a:p>
        </p:txBody>
      </p:sp>
      <p:pic>
        <p:nvPicPr>
          <p:cNvPr id="6" name="Picture 5">
            <a:extLst>
              <a:ext uri="{FF2B5EF4-FFF2-40B4-BE49-F238E27FC236}">
                <a16:creationId xmlns:a16="http://schemas.microsoft.com/office/drawing/2014/main" id="{5A7833C2-5A1B-7EBD-E19D-B196F997747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079" r="20079"/>
          <a:stretch/>
        </p:blipFill>
        <p:spPr>
          <a:xfrm>
            <a:off x="345282" y="1294606"/>
            <a:ext cx="4037012" cy="4497387"/>
          </a:xfrm>
          <a:prstGeom prst="rect">
            <a:avLst/>
          </a:prstGeom>
          <a:noFill/>
        </p:spPr>
      </p:pic>
      <p:sp>
        <p:nvSpPr>
          <p:cNvPr id="3" name="Content Placeholder 2"/>
          <p:cNvSpPr>
            <a:spLocks noGrp="1"/>
          </p:cNvSpPr>
          <p:nvPr>
            <p:ph sz="quarter" idx="2"/>
          </p:nvPr>
        </p:nvSpPr>
        <p:spPr>
          <a:xfrm>
            <a:off x="4645025" y="2321264"/>
            <a:ext cx="4037013" cy="1925329"/>
          </a:xfrm>
        </p:spPr>
        <p:txBody>
          <a:bodyPr>
            <a:normAutofit lnSpcReduction="10000"/>
          </a:bodyPr>
          <a:lstStyle/>
          <a:p>
            <a:pPr>
              <a:lnSpc>
                <a:spcPct val="90000"/>
              </a:lnSpc>
            </a:pPr>
            <a:r>
              <a:rPr lang="en-US" sz="2500" dirty="0"/>
              <a:t>Benefits of Diabetes Self-Management Education and Support</a:t>
            </a:r>
          </a:p>
          <a:p>
            <a:pPr>
              <a:lnSpc>
                <a:spcPct val="90000"/>
              </a:lnSpc>
            </a:pPr>
            <a:r>
              <a:rPr lang="en-US" sz="2500" dirty="0"/>
              <a:t>Medical Nutrition Therapy</a:t>
            </a:r>
          </a:p>
          <a:p>
            <a:pPr>
              <a:lnSpc>
                <a:spcPct val="90000"/>
              </a:lnSpc>
            </a:pPr>
            <a:r>
              <a:rPr lang="en-US" sz="2500" dirty="0"/>
              <a:t>Activity</a:t>
            </a:r>
          </a:p>
        </p:txBody>
      </p:sp>
      <p:sp>
        <p:nvSpPr>
          <p:cNvPr id="4" name="TextBox 3">
            <a:extLst>
              <a:ext uri="{FF2B5EF4-FFF2-40B4-BE49-F238E27FC236}">
                <a16:creationId xmlns:a16="http://schemas.microsoft.com/office/drawing/2014/main" id="{2B0DAAD8-16B9-F9FD-A4C3-93F9C9FAC918}"/>
              </a:ext>
            </a:extLst>
          </p:cNvPr>
          <p:cNvSpPr txBox="1"/>
          <p:nvPr/>
        </p:nvSpPr>
        <p:spPr>
          <a:xfrm>
            <a:off x="4551653" y="1171977"/>
            <a:ext cx="4113213" cy="1246495"/>
          </a:xfrm>
          <a:prstGeom prst="rect">
            <a:avLst/>
          </a:prstGeom>
          <a:noFill/>
        </p:spPr>
        <p:txBody>
          <a:bodyPr wrap="square" rtlCol="0">
            <a:spAutoFit/>
          </a:bodyPr>
          <a:lstStyle/>
          <a:p>
            <a:r>
              <a:rPr lang="en-US" sz="2500" b="1" dirty="0">
                <a:latin typeface="Calibri" panose="020F0502020204030204" pitchFamily="34" charset="0"/>
                <a:cs typeface="Calibri" panose="020F0502020204030204" pitchFamily="34" charset="0"/>
              </a:rPr>
              <a:t>Facilitating Positive Health Behaviors and Wellbeing to Improve Health Outcomes</a:t>
            </a:r>
          </a:p>
        </p:txBody>
      </p:sp>
      <p:pic>
        <p:nvPicPr>
          <p:cNvPr id="5" name="Picture 4">
            <a:extLst>
              <a:ext uri="{FF2B5EF4-FFF2-40B4-BE49-F238E27FC236}">
                <a16:creationId xmlns:a16="http://schemas.microsoft.com/office/drawing/2014/main" id="{64375E59-D090-19A1-11FF-FAE160B3EC6D}"/>
              </a:ext>
            </a:extLst>
          </p:cNvPr>
          <p:cNvPicPr>
            <a:picLocks noChangeAspect="1"/>
          </p:cNvPicPr>
          <p:nvPr/>
        </p:nvPicPr>
        <p:blipFill>
          <a:blip r:embed="rId5"/>
          <a:stretch>
            <a:fillRect/>
          </a:stretch>
        </p:blipFill>
        <p:spPr>
          <a:xfrm>
            <a:off x="537883" y="5943599"/>
            <a:ext cx="4515428" cy="733912"/>
          </a:xfrm>
          <a:prstGeom prst="rect">
            <a:avLst/>
          </a:prstGeom>
        </p:spPr>
      </p:pic>
      <p:pic>
        <p:nvPicPr>
          <p:cNvPr id="7" name="Picture 6">
            <a:extLst>
              <a:ext uri="{FF2B5EF4-FFF2-40B4-BE49-F238E27FC236}">
                <a16:creationId xmlns:a16="http://schemas.microsoft.com/office/drawing/2014/main" id="{7F3B94AF-EA4B-95E3-1264-993A5E0ACC7B}"/>
              </a:ext>
            </a:extLst>
          </p:cNvPr>
          <p:cNvPicPr>
            <a:picLocks noChangeAspect="1"/>
          </p:cNvPicPr>
          <p:nvPr/>
        </p:nvPicPr>
        <p:blipFill>
          <a:blip r:embed="rId6"/>
          <a:stretch>
            <a:fillRect/>
          </a:stretch>
        </p:blipFill>
        <p:spPr>
          <a:xfrm>
            <a:off x="6172200" y="3822700"/>
            <a:ext cx="2204423" cy="2762250"/>
          </a:xfrm>
          <a:prstGeom prst="rect">
            <a:avLst/>
          </a:prstGeom>
        </p:spPr>
      </p:pic>
    </p:spTree>
    <p:extLst>
      <p:ext uri="{BB962C8B-B14F-4D97-AF65-F5344CB8AC3E}">
        <p14:creationId xmlns:p14="http://schemas.microsoft.com/office/powerpoint/2010/main" val="1916806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Hypoglycemia Prevention Strategies for Insulin/Secretagogues</a:t>
            </a:r>
          </a:p>
        </p:txBody>
      </p:sp>
      <p:sp>
        <p:nvSpPr>
          <p:cNvPr id="3" name="Content Placeholder 2"/>
          <p:cNvSpPr>
            <a:spLocks noGrp="1"/>
          </p:cNvSpPr>
          <p:nvPr>
            <p:ph sz="quarter" idx="1"/>
          </p:nvPr>
        </p:nvSpPr>
        <p:spPr>
          <a:xfrm>
            <a:off x="533400" y="1600200"/>
            <a:ext cx="6477000" cy="4648200"/>
          </a:xfrm>
        </p:spPr>
        <p:txBody>
          <a:bodyPr>
            <a:normAutofit fontScale="85000" lnSpcReduction="20000"/>
          </a:bodyPr>
          <a:lstStyle/>
          <a:p>
            <a:pPr>
              <a:lnSpc>
                <a:spcPct val="120000"/>
              </a:lnSpc>
            </a:pPr>
            <a:r>
              <a:rPr lang="en-US" sz="3600" dirty="0"/>
              <a:t>Check glucose before activity</a:t>
            </a:r>
          </a:p>
          <a:p>
            <a:pPr>
              <a:lnSpc>
                <a:spcPct val="120000"/>
              </a:lnSpc>
            </a:pPr>
            <a:r>
              <a:rPr lang="en-US" sz="3600" dirty="0"/>
              <a:t>Adjust carbohydrate/insulin prior to planned activity:</a:t>
            </a:r>
          </a:p>
          <a:p>
            <a:pPr lvl="1">
              <a:lnSpc>
                <a:spcPct val="120000"/>
              </a:lnSpc>
            </a:pPr>
            <a:r>
              <a:rPr lang="en-US" sz="3200" dirty="0"/>
              <a:t>If using insulin and /or secretagogues</a:t>
            </a:r>
          </a:p>
          <a:p>
            <a:pPr lvl="2">
              <a:lnSpc>
                <a:spcPct val="120000"/>
              </a:lnSpc>
            </a:pPr>
            <a:r>
              <a:rPr lang="en-US" sz="3200" dirty="0"/>
              <a:t>BG &lt; 90, consume carb (15-30 gm)</a:t>
            </a:r>
          </a:p>
          <a:p>
            <a:pPr marL="594360" lvl="2" indent="0">
              <a:lnSpc>
                <a:spcPct val="120000"/>
              </a:lnSpc>
              <a:buNone/>
            </a:pPr>
            <a:endParaRPr lang="en-US" sz="2400" dirty="0"/>
          </a:p>
          <a:p>
            <a:pPr>
              <a:lnSpc>
                <a:spcPct val="120000"/>
              </a:lnSpc>
            </a:pPr>
            <a:r>
              <a:rPr lang="en-US" sz="3600" dirty="0"/>
              <a:t>Carry carb snack/ glucagon ER Kit</a:t>
            </a:r>
          </a:p>
          <a:p>
            <a:pPr>
              <a:lnSpc>
                <a:spcPct val="120000"/>
              </a:lnSpc>
            </a:pPr>
            <a:r>
              <a:rPr lang="en-US" sz="3600" dirty="0"/>
              <a:t>Extra Carb in during/post exercise</a:t>
            </a:r>
          </a:p>
          <a:p>
            <a:pPr>
              <a:lnSpc>
                <a:spcPct val="120000"/>
              </a:lnSpc>
            </a:pPr>
            <a:r>
              <a:rPr lang="en-US" sz="3600" dirty="0"/>
              <a:t>Caution with alcohol post exercise</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2545648"/>
            <a:ext cx="2133600" cy="1766703"/>
          </a:xfrm>
          <a:prstGeom prst="rect">
            <a:avLst/>
          </a:prstGeom>
        </p:spPr>
      </p:pic>
    </p:spTree>
    <p:custDataLst>
      <p:tags r:id="rId1"/>
    </p:custDataLst>
    <p:extLst>
      <p:ext uri="{BB962C8B-B14F-4D97-AF65-F5344CB8AC3E}">
        <p14:creationId xmlns:p14="http://schemas.microsoft.com/office/powerpoint/2010/main" val="327752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Behavior Change Strategies</a:t>
            </a:r>
          </a:p>
        </p:txBody>
      </p:sp>
      <p:sp>
        <p:nvSpPr>
          <p:cNvPr id="3" name="Content Placeholder 2"/>
          <p:cNvSpPr>
            <a:spLocks noGrp="1"/>
          </p:cNvSpPr>
          <p:nvPr>
            <p:ph sz="quarter" idx="1"/>
          </p:nvPr>
        </p:nvSpPr>
        <p:spPr>
          <a:xfrm>
            <a:off x="457200" y="1219200"/>
            <a:ext cx="6172200" cy="5486400"/>
          </a:xfrm>
        </p:spPr>
        <p:txBody>
          <a:bodyPr>
            <a:normAutofit fontScale="92500" lnSpcReduction="10000"/>
          </a:bodyPr>
          <a:lstStyle/>
          <a:p>
            <a:r>
              <a:rPr lang="en-US" dirty="0"/>
              <a:t>Adapt strategies to the individual &amp; population </a:t>
            </a:r>
          </a:p>
          <a:p>
            <a:r>
              <a:rPr lang="en-US" dirty="0"/>
              <a:t>Use </a:t>
            </a:r>
            <a:r>
              <a:rPr lang="en-US" b="1" dirty="0"/>
              <a:t>motivational interviewing</a:t>
            </a:r>
          </a:p>
          <a:p>
            <a:r>
              <a:rPr lang="en-US" dirty="0"/>
              <a:t>Implement </a:t>
            </a:r>
            <a:r>
              <a:rPr lang="en-US" b="1" dirty="0"/>
              <a:t>activation strategies</a:t>
            </a:r>
            <a:r>
              <a:rPr lang="en-US" dirty="0"/>
              <a:t> </a:t>
            </a:r>
          </a:p>
          <a:p>
            <a:r>
              <a:rPr lang="en-US" dirty="0"/>
              <a:t>Guide </a:t>
            </a:r>
            <a:r>
              <a:rPr lang="en-US" b="1" dirty="0"/>
              <a:t>goal setting and action planning</a:t>
            </a:r>
          </a:p>
          <a:p>
            <a:r>
              <a:rPr lang="en-US" dirty="0"/>
              <a:t>Support </a:t>
            </a:r>
            <a:r>
              <a:rPr lang="en-US" b="1" dirty="0"/>
              <a:t>barrier identification </a:t>
            </a:r>
            <a:r>
              <a:rPr lang="en-US" dirty="0"/>
              <a:t>and teach </a:t>
            </a:r>
            <a:r>
              <a:rPr lang="en-US" b="1" dirty="0"/>
              <a:t>problem-solving skills</a:t>
            </a:r>
          </a:p>
          <a:p>
            <a:r>
              <a:rPr lang="en-US" dirty="0"/>
              <a:t>Encourage </a:t>
            </a:r>
            <a:r>
              <a:rPr lang="en-US" b="1" dirty="0"/>
              <a:t>tracking or self-monitoring of health behaviors </a:t>
            </a:r>
          </a:p>
          <a:p>
            <a:r>
              <a:rPr lang="en-US" b="1" dirty="0"/>
              <a:t>Facilitate opportunities for social support </a:t>
            </a:r>
          </a:p>
        </p:txBody>
      </p:sp>
      <p:pic>
        <p:nvPicPr>
          <p:cNvPr id="4" name="Picture 3"/>
          <p:cNvPicPr>
            <a:picLocks noChangeAspect="1"/>
          </p:cNvPicPr>
          <p:nvPr/>
        </p:nvPicPr>
        <p:blipFill>
          <a:blip r:embed="rId3"/>
          <a:stretch>
            <a:fillRect/>
          </a:stretch>
        </p:blipFill>
        <p:spPr>
          <a:xfrm>
            <a:off x="6705600" y="1447800"/>
            <a:ext cx="1867853" cy="2819400"/>
          </a:xfrm>
          <a:prstGeom prst="rect">
            <a:avLst/>
          </a:prstGeom>
        </p:spPr>
      </p:pic>
      <p:pic>
        <p:nvPicPr>
          <p:cNvPr id="5" name="Picture 4"/>
          <p:cNvPicPr>
            <a:picLocks noChangeAspect="1"/>
          </p:cNvPicPr>
          <p:nvPr/>
        </p:nvPicPr>
        <p:blipFill>
          <a:blip r:embed="rId4"/>
          <a:stretch>
            <a:fillRect/>
          </a:stretch>
        </p:blipFill>
        <p:spPr>
          <a:xfrm>
            <a:off x="6050675" y="4445777"/>
            <a:ext cx="3093325" cy="1295400"/>
          </a:xfrm>
          <a:prstGeom prst="rect">
            <a:avLst/>
          </a:prstGeom>
        </p:spPr>
      </p:pic>
      <p:pic>
        <p:nvPicPr>
          <p:cNvPr id="6" name="Picture 5">
            <a:extLst>
              <a:ext uri="{FF2B5EF4-FFF2-40B4-BE49-F238E27FC236}">
                <a16:creationId xmlns:a16="http://schemas.microsoft.com/office/drawing/2014/main" id="{6F2592BC-881D-147B-7775-712029021B48}"/>
              </a:ext>
            </a:extLst>
          </p:cNvPr>
          <p:cNvPicPr>
            <a:picLocks noChangeAspect="1"/>
          </p:cNvPicPr>
          <p:nvPr/>
        </p:nvPicPr>
        <p:blipFill>
          <a:blip r:embed="rId5"/>
          <a:stretch>
            <a:fillRect/>
          </a:stretch>
        </p:blipFill>
        <p:spPr>
          <a:xfrm>
            <a:off x="5410200" y="6260324"/>
            <a:ext cx="3677228" cy="597676"/>
          </a:xfrm>
          <a:prstGeom prst="rect">
            <a:avLst/>
          </a:prstGeom>
        </p:spPr>
      </p:pic>
    </p:spTree>
    <p:extLst>
      <p:ext uri="{BB962C8B-B14F-4D97-AF65-F5344CB8AC3E}">
        <p14:creationId xmlns:p14="http://schemas.microsoft.com/office/powerpoint/2010/main" val="218649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Help Prepare for Setbacks</a:t>
            </a:r>
          </a:p>
        </p:txBody>
      </p:sp>
      <p:pic>
        <p:nvPicPr>
          <p:cNvPr id="7" name="Content Placeholder 6"/>
          <p:cNvPicPr>
            <a:picLocks noGrp="1" noChangeAspect="1"/>
          </p:cNvPicPr>
          <p:nvPr>
            <p:ph sz="quarter" idx="1"/>
          </p:nvPr>
        </p:nvPicPr>
        <p:blipFill>
          <a:blip r:embed="rId4"/>
          <a:stretch>
            <a:fillRect/>
          </a:stretch>
        </p:blipFill>
        <p:spPr>
          <a:xfrm>
            <a:off x="1600200" y="1676400"/>
            <a:ext cx="5703841" cy="3297237"/>
          </a:xfrm>
          <a:prstGeom prst="rect">
            <a:avLst/>
          </a:prstGeom>
        </p:spPr>
      </p:pic>
    </p:spTree>
    <p:custDataLst>
      <p:tags r:id="rId1"/>
    </p:custDataLst>
    <p:extLst>
      <p:ext uri="{BB962C8B-B14F-4D97-AF65-F5344CB8AC3E}">
        <p14:creationId xmlns:p14="http://schemas.microsoft.com/office/powerpoint/2010/main" val="83230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4038600" y="1216152"/>
            <a:ext cx="4635246" cy="4937760"/>
          </a:xfrm>
        </p:spPr>
        <p:txBody>
          <a:bodyPr/>
          <a:lstStyle/>
          <a:p>
            <a:pPr marL="0" indent="0">
              <a:buNone/>
            </a:pPr>
            <a:r>
              <a:rPr lang="fr-FR" dirty="0"/>
              <a:t>Questions?</a:t>
            </a:r>
          </a:p>
          <a:p>
            <a:r>
              <a:rPr lang="fr-FR" dirty="0">
                <a:hlinkClick r:id="rId4"/>
              </a:rPr>
              <a:t>Info@DiabetsEd.net</a:t>
            </a:r>
            <a:endParaRPr lang="fr-FR" dirty="0"/>
          </a:p>
          <a:p>
            <a:r>
              <a:rPr lang="fr-FR" dirty="0"/>
              <a:t>530-893-8635</a:t>
            </a:r>
          </a:p>
          <a:p>
            <a:r>
              <a:rPr lang="fr-FR" dirty="0">
                <a:hlinkClick r:id="rId5"/>
              </a:rPr>
              <a:t>www.DiabetesEd.net</a:t>
            </a:r>
            <a:endParaRPr lang="fr-FR" dirty="0"/>
          </a:p>
          <a:p>
            <a:r>
              <a:rPr lang="fr-FR" dirty="0" err="1"/>
              <a:t>We</a:t>
            </a:r>
            <a:r>
              <a:rPr lang="fr-FR" dirty="0"/>
              <a:t> are </a:t>
            </a:r>
            <a:r>
              <a:rPr lang="fr-FR" dirty="0" err="1"/>
              <a:t>here</a:t>
            </a:r>
            <a:r>
              <a:rPr lang="fr-FR" dirty="0"/>
              <a:t> to help!</a:t>
            </a:r>
          </a:p>
          <a:p>
            <a:endParaRPr lang="en-US" dirty="0"/>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0" y="1563406"/>
            <a:ext cx="2487458" cy="3731187"/>
          </a:xfrm>
          <a:prstGeom prst="rect">
            <a:avLst/>
          </a:prstGeom>
        </p:spPr>
      </p:pic>
    </p:spTree>
    <p:custDataLst>
      <p:tags r:id="rId1"/>
    </p:custDataLst>
    <p:extLst>
      <p:ext uri="{BB962C8B-B14F-4D97-AF65-F5344CB8AC3E}">
        <p14:creationId xmlns:p14="http://schemas.microsoft.com/office/powerpoint/2010/main" val="32005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5613" y="273050"/>
            <a:ext cx="8226425" cy="1143000"/>
          </a:xfrm>
        </p:spPr>
        <p:txBody>
          <a:bodyPr anchor="b">
            <a:normAutofit/>
          </a:bodyPr>
          <a:lstStyle/>
          <a:p>
            <a:pPr>
              <a:lnSpc>
                <a:spcPct val="90000"/>
              </a:lnSpc>
            </a:pPr>
            <a:r>
              <a:rPr lang="en-US" sz="3700" dirty="0"/>
              <a:t>Objectives of Diabetes Self Management Education and Support </a:t>
            </a:r>
            <a:r>
              <a:rPr lang="en-US" sz="3700"/>
              <a:t>(DSMES)</a:t>
            </a:r>
            <a:endParaRPr lang="en-US" sz="3700" dirty="0"/>
          </a:p>
        </p:txBody>
      </p:sp>
      <p:sp>
        <p:nvSpPr>
          <p:cNvPr id="3" name="Content Placeholder 2">
            <a:extLst>
              <a:ext uri="{FF2B5EF4-FFF2-40B4-BE49-F238E27FC236}">
                <a16:creationId xmlns:a16="http://schemas.microsoft.com/office/drawing/2014/main" id="{86C6DFC6-4C67-E413-58D1-6A554E77075C}"/>
              </a:ext>
            </a:extLst>
          </p:cNvPr>
          <p:cNvSpPr>
            <a:spLocks noGrp="1"/>
          </p:cNvSpPr>
          <p:nvPr>
            <p:ph type="body" sz="half" idx="1"/>
          </p:nvPr>
        </p:nvSpPr>
        <p:spPr>
          <a:xfrm>
            <a:off x="455612" y="1466279"/>
            <a:ext cx="4116387" cy="5391721"/>
          </a:xfrm>
        </p:spPr>
        <p:txBody>
          <a:bodyPr>
            <a:normAutofit fontScale="92500" lnSpcReduction="10000"/>
          </a:bodyPr>
          <a:lstStyle/>
          <a:p>
            <a:r>
              <a:rPr lang="en-US" dirty="0"/>
              <a:t>Support informed decision making</a:t>
            </a:r>
          </a:p>
          <a:p>
            <a:r>
              <a:rPr lang="en-US" dirty="0"/>
              <a:t>Promote skill mastery needed for optimal self care </a:t>
            </a:r>
          </a:p>
          <a:p>
            <a:r>
              <a:rPr lang="en-US" dirty="0"/>
              <a:t>Consider treatment burden</a:t>
            </a:r>
          </a:p>
          <a:p>
            <a:r>
              <a:rPr lang="en-US" dirty="0"/>
              <a:t>Routinely assess outcomes, health status, well being and screen behavioral health</a:t>
            </a:r>
          </a:p>
        </p:txBody>
      </p:sp>
      <p:graphicFrame>
        <p:nvGraphicFramePr>
          <p:cNvPr id="9" name="Content Placeholder 6">
            <a:extLst>
              <a:ext uri="{FF2B5EF4-FFF2-40B4-BE49-F238E27FC236}">
                <a16:creationId xmlns:a16="http://schemas.microsoft.com/office/drawing/2014/main" id="{1ED1F177-21B2-2848-D5FD-79CEE25FE2CB}"/>
              </a:ext>
            </a:extLst>
          </p:cNvPr>
          <p:cNvGraphicFramePr>
            <a:graphicFrameLocks noGrp="1"/>
          </p:cNvGraphicFramePr>
          <p:nvPr>
            <p:ph sz="half" idx="2"/>
            <p:extLst>
              <p:ext uri="{D42A27DB-BD31-4B8C-83A1-F6EECF244321}">
                <p14:modId xmlns:p14="http://schemas.microsoft.com/office/powerpoint/2010/main" val="13116892"/>
              </p:ext>
            </p:extLst>
          </p:nvPr>
        </p:nvGraphicFramePr>
        <p:xfrm>
          <a:off x="4645025" y="1598613"/>
          <a:ext cx="4037013" cy="4497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Logo&#10;&#10;Description automatically generated">
            <a:extLst>
              <a:ext uri="{FF2B5EF4-FFF2-40B4-BE49-F238E27FC236}">
                <a16:creationId xmlns:a16="http://schemas.microsoft.com/office/drawing/2014/main" id="{322737F9-8EB0-B376-C862-8A5911B8F9DB}"/>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7772400" y="2514600"/>
            <a:ext cx="1278835" cy="1278835"/>
          </a:xfrm>
          <a:prstGeom prst="rect">
            <a:avLst/>
          </a:prstGeom>
        </p:spPr>
      </p:pic>
    </p:spTree>
    <p:extLst>
      <p:ext uri="{BB962C8B-B14F-4D97-AF65-F5344CB8AC3E}">
        <p14:creationId xmlns:p14="http://schemas.microsoft.com/office/powerpoint/2010/main" val="2158521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7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NAV" val="51"/>
  <p:tag name="ARTICULATE_SLIDE_GUID" val="e9a5e332-0279-40eb-8c9b-0e056506e32c"/>
  <p:tag name="AUDIO_ID" val="1279"/>
  <p:tag name="ELAPSEDTIME" val="38.9"/>
  <p:tag name="ANNOTATION_TYPE_1" val="0"/>
  <p:tag name="ANNOTATION_START_1" val="5.2"/>
  <p:tag name="ANNOTATION_END_1" val="18.0"/>
  <p:tag name="ANNOTATION_TOP_1" val="152.4"/>
  <p:tag name="ANNOTATION_LEFT_1" val="37.3"/>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8.0"/>
  <p:tag name="ANNOTATION_END_2" val="27.6"/>
  <p:tag name="ANNOTATION_TOP_2" val="219.3"/>
  <p:tag name="ANNOTATION_LEFT_2" val="42.5"/>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7.6"/>
  <p:tag name="ANNOTATION_END_3" val="35.9"/>
  <p:tag name="ANNOTATION_TOP_3" val="267.7"/>
  <p:tag name="ANNOTATION_LEFT_3" val="61.1"/>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5.9"/>
  <p:tag name="ANNOTATION_TOP_4" val="326.4"/>
  <p:tag name="ANNOTATION_LEFT_4" val="62.6"/>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31833</TotalTime>
  <Words>9863</Words>
  <Application>Microsoft Office PowerPoint</Application>
  <PresentationFormat>Letter Paper (8.5x11 in)</PresentationFormat>
  <Paragraphs>1078</Paragraphs>
  <Slides>83</Slides>
  <Notes>81</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83</vt:i4>
      </vt:variant>
    </vt:vector>
  </HeadingPairs>
  <TitlesOfParts>
    <vt:vector size="103" baseType="lpstr">
      <vt:lpstr>AdvOT7b515deb</vt:lpstr>
      <vt:lpstr>Arial</vt:lpstr>
      <vt:lpstr>Calibri</vt:lpstr>
      <vt:lpstr>Cambria</vt:lpstr>
      <vt:lpstr>Courier New</vt:lpstr>
      <vt:lpstr>Georgia</vt:lpstr>
      <vt:lpstr>Gill Sans MT</vt:lpstr>
      <vt:lpstr>Google Sans</vt:lpstr>
      <vt:lpstr>Gotham SSm A</vt:lpstr>
      <vt:lpstr>Helvetica Neue</vt:lpstr>
      <vt:lpstr>HelveticaNeueLT</vt:lpstr>
      <vt:lpstr>Lato</vt:lpstr>
      <vt:lpstr>Monotype Sorts</vt:lpstr>
      <vt:lpstr>Open Sans</vt:lpstr>
      <vt:lpstr>signika_negativeregular</vt:lpstr>
      <vt:lpstr>Tahoma</vt:lpstr>
      <vt:lpstr>Times New Roman</vt:lpstr>
      <vt:lpstr>Wingdings</vt:lpstr>
      <vt:lpstr>Wingdings 3</vt:lpstr>
      <vt:lpstr>1_Origin</vt:lpstr>
      <vt:lpstr>Diabetes Fundamentals Series 2025 Class 2 – Nutrition &amp; Exercise</vt:lpstr>
      <vt:lpstr>Land Acknowledgment</vt:lpstr>
      <vt:lpstr>We are Here to Help!</vt:lpstr>
      <vt:lpstr>Diabetes Education Services Inclusion Statement</vt:lpstr>
      <vt:lpstr>PowerPoint Presentation</vt:lpstr>
      <vt:lpstr>Christine Craig, MS, RDN, CDCES has No Relevant Conflicts of Interest</vt:lpstr>
      <vt:lpstr>Class 2 – Nutrition and Activity</vt:lpstr>
      <vt:lpstr>ADA Standards 2025 – Section 5</vt:lpstr>
      <vt:lpstr>Objectives of Diabetes Self Management Education and Support (DSMES)</vt:lpstr>
      <vt:lpstr>DSMES Benefits</vt:lpstr>
      <vt:lpstr>Critical times  to provide and modify DSMES</vt:lpstr>
      <vt:lpstr>Critical times to provide and modify DSMES</vt:lpstr>
      <vt:lpstr>Address Barriers to Self Management</vt:lpstr>
      <vt:lpstr>Social Determinants of Health</vt:lpstr>
      <vt:lpstr>Assess for Food Insecurity</vt:lpstr>
      <vt:lpstr>ADA Standards 2025 – Section 5</vt:lpstr>
      <vt:lpstr>Assess Knowledge, Self Management Skills</vt:lpstr>
      <vt:lpstr> Medical Nutrition Therapy for Diabetes –  What Medicare Covers</vt:lpstr>
      <vt:lpstr>Goals of Medical Nutrition Therapy – ADA Promote and support Individualized healthful eating patterns</vt:lpstr>
      <vt:lpstr>Medical Nutrition Therapy – ADA  Macronutrient Distribution </vt:lpstr>
      <vt:lpstr>Sodium, Vitamins and Fat  </vt:lpstr>
      <vt:lpstr>Limit Highly Processed Carbs and Added Sugars  Eat more HIGH Fiber foods:</vt:lpstr>
      <vt:lpstr>Fiber – the New “F” Word</vt:lpstr>
      <vt:lpstr>Healthy Eating Patterns/Approaches</vt:lpstr>
      <vt:lpstr>Eating Patterns: Key Nutrition Principles</vt:lpstr>
      <vt:lpstr>Poll Question 1</vt:lpstr>
      <vt:lpstr>Carbs and Lowering Glucose</vt:lpstr>
      <vt:lpstr>Very Low Carb Meal Plan Not Recommended for: </vt:lpstr>
      <vt:lpstr>Poll Question 2</vt:lpstr>
      <vt:lpstr>Use of BMI</vt:lpstr>
      <vt:lpstr>Weight Loss is Helpful</vt:lpstr>
      <vt:lpstr>Weight Stigma in Healthcare</vt:lpstr>
      <vt:lpstr>New Consult for Diabetes Ed</vt:lpstr>
      <vt:lpstr>How to Achieve Weight Loss?</vt:lpstr>
      <vt:lpstr>Weight Loss/Maintenance Strategies</vt:lpstr>
      <vt:lpstr>Intermittent Fasting</vt:lpstr>
      <vt:lpstr>Assessing Malnutrition</vt:lpstr>
      <vt:lpstr>Keep it Person Centered</vt:lpstr>
      <vt:lpstr>New Consult for Diabetes Ed</vt:lpstr>
      <vt:lpstr>Reading the Food Label</vt:lpstr>
      <vt:lpstr>PowerPoint Presentation</vt:lpstr>
      <vt:lpstr>Digest, Stretch and Stand Break</vt:lpstr>
      <vt:lpstr>How Nutrients Affect Blood Sugar</vt:lpstr>
      <vt:lpstr>Carbs affect Post-Meal Glucose</vt:lpstr>
      <vt:lpstr>Poll Question 3</vt:lpstr>
      <vt:lpstr>Estimating Carbohydrate for Meals Example (Not ADA Standard)</vt:lpstr>
      <vt:lpstr>Carb Counting - Starch</vt:lpstr>
      <vt:lpstr>Carb Counting- Fruit</vt:lpstr>
      <vt:lpstr>Carb Counting - Milk</vt:lpstr>
      <vt:lpstr>Carb  Counting - Sweets</vt:lpstr>
      <vt:lpstr>Average American Consumes 17 teaspoons added sugar per day</vt:lpstr>
      <vt:lpstr>Reduce Refined Carbs, Added Sugars - ADA</vt:lpstr>
      <vt:lpstr>Non-Nutritive Sweeteners</vt:lpstr>
      <vt:lpstr>Mediterranean Diet</vt:lpstr>
      <vt:lpstr>USDA  MyPlate.gov</vt:lpstr>
      <vt:lpstr>Plate example</vt:lpstr>
      <vt:lpstr>Plant-based, Vegetarian or Vegan Diet Patterns </vt:lpstr>
      <vt:lpstr>New Consult for Diabetes Ed</vt:lpstr>
      <vt:lpstr>Poll Question 5</vt:lpstr>
      <vt:lpstr>Disordered Eating</vt:lpstr>
      <vt:lpstr>Screen for Disordered Eating </vt:lpstr>
      <vt:lpstr>Poll Question 6</vt:lpstr>
      <vt:lpstr>Consuming Alcohol Safely</vt:lpstr>
      <vt:lpstr>Physical Activity – Key Areas</vt:lpstr>
      <vt:lpstr>Where are we on this continuum?</vt:lpstr>
      <vt:lpstr>Poll Question 7</vt:lpstr>
      <vt:lpstr>Physical Behaviors: The 5 ”S” </vt:lpstr>
      <vt:lpstr>Sweat: Exercise Standards </vt:lpstr>
      <vt:lpstr>Physical Activity - Youth</vt:lpstr>
      <vt:lpstr>How many hours do you Sit a day?</vt:lpstr>
      <vt:lpstr>Steps</vt:lpstr>
      <vt:lpstr>Exercise: The Good News</vt:lpstr>
      <vt:lpstr>Exercise decreases:</vt:lpstr>
      <vt:lpstr>Glucose during or after activity is highly individual</vt:lpstr>
      <vt:lpstr>Importance of Exercise with Diabetes</vt:lpstr>
      <vt:lpstr>Good Exercise Quotes</vt:lpstr>
      <vt:lpstr>Best Shake For People with Diabetes</vt:lpstr>
      <vt:lpstr>Poll Question 8 - Bonus</vt:lpstr>
      <vt:lpstr>Discuss these symptoms with provider before starting exercise or during</vt:lpstr>
      <vt:lpstr>Hypoglycemia Prevention Strategies for Insulin/Secretagogues</vt:lpstr>
      <vt:lpstr>Behavior Change Strategies</vt:lpstr>
      <vt:lpstr>Help Prepare for Setbacks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Fundamentals 2 Nutrition and Exercise</dc:title>
  <dc:creator>Beverly Thomassian</dc:creator>
  <cp:lastModifiedBy>Beverly Thomassian</cp:lastModifiedBy>
  <cp:revision>97</cp:revision>
  <cp:lastPrinted>2024-01-13T22:24:33Z</cp:lastPrinted>
  <dcterms:created xsi:type="dcterms:W3CDTF">2021-01-07T01:03:15Z</dcterms:created>
  <dcterms:modified xsi:type="dcterms:W3CDTF">2025-01-03T22:32:32Z</dcterms:modified>
</cp:coreProperties>
</file>