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Action1.xml" ContentType="application/vnd.ms-office.inkAction+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3.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10" r:id="rId1"/>
    <p:sldMasterId id="2147484144" r:id="rId2"/>
  </p:sldMasterIdLst>
  <p:notesMasterIdLst>
    <p:notesMasterId r:id="rId22"/>
  </p:notesMasterIdLst>
  <p:handoutMasterIdLst>
    <p:handoutMasterId r:id="rId23"/>
  </p:handoutMasterIdLst>
  <p:sldIdLst>
    <p:sldId id="2145707145" r:id="rId3"/>
    <p:sldId id="2145707230" r:id="rId4"/>
    <p:sldId id="2145707207" r:id="rId5"/>
    <p:sldId id="2145707208" r:id="rId6"/>
    <p:sldId id="2145707211" r:id="rId7"/>
    <p:sldId id="2145707212" r:id="rId8"/>
    <p:sldId id="2145707215" r:id="rId9"/>
    <p:sldId id="2145707228" r:id="rId10"/>
    <p:sldId id="2145707216" r:id="rId11"/>
    <p:sldId id="2145707217" r:id="rId12"/>
    <p:sldId id="2145707218" r:id="rId13"/>
    <p:sldId id="2145707219" r:id="rId14"/>
    <p:sldId id="2145707226" r:id="rId15"/>
    <p:sldId id="2145707227" r:id="rId16"/>
    <p:sldId id="2145707221" r:id="rId17"/>
    <p:sldId id="2145707222" r:id="rId18"/>
    <p:sldId id="2145707158" r:id="rId19"/>
    <p:sldId id="2145707229" r:id="rId20"/>
    <p:sldId id="2346" r:id="rId21"/>
  </p:sldIdLst>
  <p:sldSz cx="9144000" cy="6858000" type="letter"/>
  <p:notesSz cx="7315200" cy="9601200"/>
  <p:custDataLst>
    <p:tags r:id="rId24"/>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3"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E3886"/>
    <a:srgbClr val="4C216D"/>
    <a:srgbClr val="790015"/>
    <a:srgbClr val="FFCC00"/>
    <a:srgbClr val="00FF00"/>
    <a:srgbClr val="33CC33"/>
    <a:srgbClr val="3C0023"/>
    <a:srgbClr val="000665"/>
    <a:srgbClr val="28004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226" autoAdjust="0"/>
    <p:restoredTop sz="65254" autoAdjust="0"/>
  </p:normalViewPr>
  <p:slideViewPr>
    <p:cSldViewPr>
      <p:cViewPr varScale="1">
        <p:scale>
          <a:sx n="72" d="100"/>
          <a:sy n="72" d="100"/>
        </p:scale>
        <p:origin x="3090" y="66"/>
      </p:cViewPr>
      <p:guideLst>
        <p:guide orient="horz" pos="2160"/>
        <p:guide pos="2880"/>
      </p:guideLst>
    </p:cSldViewPr>
  </p:slideViewPr>
  <p:outlineViewPr>
    <p:cViewPr>
      <p:scale>
        <a:sx n="33" d="100"/>
        <a:sy n="33" d="100"/>
      </p:scale>
      <p:origin x="0" y="0"/>
    </p:cViewPr>
  </p:outlineViewPr>
  <p:notesTextViewPr>
    <p:cViewPr>
      <p:scale>
        <a:sx n="200" d="100"/>
        <a:sy n="200" d="100"/>
      </p:scale>
      <p:origin x="0" y="0"/>
    </p:cViewPr>
  </p:notesTextViewPr>
  <p:sorterViewPr>
    <p:cViewPr varScale="1">
      <p:scale>
        <a:sx n="1" d="1"/>
        <a:sy n="1" d="1"/>
      </p:scale>
      <p:origin x="0" y="-762"/>
    </p:cViewPr>
  </p:sorterViewPr>
  <p:notesViewPr>
    <p:cSldViewPr>
      <p:cViewPr varScale="1">
        <p:scale>
          <a:sx n="92" d="100"/>
          <a:sy n="92" d="100"/>
        </p:scale>
        <p:origin x="4288" y="192"/>
      </p:cViewPr>
      <p:guideLst>
        <p:guide orient="horz" pos="3023"/>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754758" y="9038184"/>
            <a:ext cx="874642" cy="284858"/>
          </a:xfrm>
          <a:prstGeom prst="rect">
            <a:avLst/>
          </a:prstGeom>
          <a:noFill/>
          <a:ln w="12700">
            <a:noFill/>
            <a:miter lim="800000"/>
            <a:headEnd/>
            <a:tailEnd/>
          </a:ln>
          <a:effectLst/>
        </p:spPr>
        <p:txBody>
          <a:bodyPr wrap="square" lIns="95306" tIns="46817" rIns="95306" bIns="46817">
            <a:spAutoFit/>
          </a:bodyPr>
          <a:lstStyle/>
          <a:p>
            <a:pPr>
              <a:defRPr/>
            </a:pPr>
            <a:r>
              <a:rPr lang="en-US" sz="1200" b="1" dirty="0"/>
              <a:t>Page </a:t>
            </a:r>
            <a:fld id="{B66B78B2-30B6-478B-B638-63EED3E235F9}" type="slidenum">
              <a:rPr lang="en-US" sz="1200" b="1"/>
              <a:pPr>
                <a:defRPr/>
              </a:pPr>
              <a:t>‹#›</a:t>
            </a:fld>
            <a:endParaRPr lang="en-US" sz="1200" b="1" dirty="0"/>
          </a:p>
        </p:txBody>
      </p:sp>
      <p:sp>
        <p:nvSpPr>
          <p:cNvPr id="3076" name="Text Box 4"/>
          <p:cNvSpPr txBox="1">
            <a:spLocks noChangeArrowheads="1"/>
          </p:cNvSpPr>
          <p:nvPr/>
        </p:nvSpPr>
        <p:spPr bwMode="auto">
          <a:xfrm>
            <a:off x="685800" y="9033942"/>
            <a:ext cx="5230280" cy="281914"/>
          </a:xfrm>
          <a:prstGeom prst="rect">
            <a:avLst/>
          </a:prstGeom>
          <a:noFill/>
          <a:ln w="12700">
            <a:noFill/>
            <a:miter lim="800000"/>
            <a:headEnd/>
            <a:tailEnd/>
          </a:ln>
          <a:effectLst/>
        </p:spPr>
        <p:txBody>
          <a:bodyPr wrap="square" lIns="96309" tIns="48154" rIns="96309" bIns="48154">
            <a:spAutoFit/>
          </a:bodyPr>
          <a:lstStyle/>
          <a:p>
            <a:pPr>
              <a:spcBef>
                <a:spcPct val="50000"/>
              </a:spcBef>
              <a:defRPr/>
            </a:pPr>
            <a:r>
              <a:rPr lang="en-US" sz="1200" i="1" dirty="0"/>
              <a:t>Diabetes Education </a:t>
            </a:r>
            <a:r>
              <a:rPr lang="en-US" sz="1200" i="1"/>
              <a:t>Services 1998-2024</a:t>
            </a:r>
            <a:r>
              <a:rPr lang="en-US" sz="1200" i="1" baseline="30000"/>
              <a:t>©            </a:t>
            </a:r>
            <a:r>
              <a:rPr lang="en-US" sz="1200" b="1" dirty="0"/>
              <a:t>www.DiabetesEd.net</a:t>
            </a:r>
          </a:p>
        </p:txBody>
      </p:sp>
    </p:spTree>
    <p:extLst>
      <p:ext uri="{BB962C8B-B14F-4D97-AF65-F5344CB8AC3E}">
        <p14:creationId xmlns:p14="http://schemas.microsoft.com/office/powerpoint/2010/main" val="2022278144"/>
      </p:ext>
    </p:extLst>
  </p:cSld>
  <p:clrMap bg1="lt1" tx1="dk1" bg2="lt2" tx2="dk2" accent1="accent1" accent2="accent2" accent3="accent3" accent4="accent4" accent5="accent5" accent6="accent6" hlink="hlink" folHlink="folHlink"/>
</p:handoutMaster>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43264" units="1/cm"/>
          <inkml:channelProperty channel="Y" name="resolution" value="36.36364" units="1/cm"/>
          <inkml:channelProperty channel="T" name="resolution" value="1" units="1/dev"/>
        </inkml:channelProperties>
      </inkml:inkSource>
      <inkml:timestamp xml:id="ts0" timeString="2025-01-07T01:41:22.050"/>
    </inkml:context>
    <inkml:brush xml:id="br0">
      <inkml:brushProperty name="width" value="0.05292" units="cm"/>
      <inkml:brushProperty name="height" value="0.05292" units="cm"/>
      <inkml:brushProperty name="color" value="#92D050"/>
    </inkml:brush>
  </inkml:definitions>
  <iact:action type="add" startTime="10350">
    <iact:property name="dataType"/>
    <iact:actionData xml:id="d0">
      <inkml:trace xmlns:inkml="http://www.w3.org/2003/InkML" xml:id="stk0" contextRef="#ctx0" brushRef="#br0">15121 1944 0,'-199'0'76,"41"159"-74,-80 0 28,118 119-29,81-239 0,-120 358 28,-79 40-28,79-120 30,80 1-30,39-239 31,0 80-31,40-80 30,0-39-30,0-1 45,0 1-45,0 40 31,0-41 15,0 1-45,0 0 92,0 39-93,120 119 46,-1-158-45,39 40 28,-39 39-29,80 39 62,-80-158-31,40 119-31,-1-39 30,-78-41-30,79 41 14,39-1-14,0 40 29,80 80-29,-40-120 30,-39 40-29,-1-119-1,-79 0 28,159 199-28,40-120 30,-199-39-30,0 39 46,0-79-46,79 0 30,-39 79-30,119-39 30,-239-40-15,80 0-15,-79 79 14,79-79 16,40 0-30,-40 0 31,-79 0-31,-1 0 0,81 0 28,197 0-27,-119 0 28,-39 0-29,40-39 16,-80 39-16,119-80 31,-119 80-30,-79 0-2,79 0 30,158-39-29,-158-80 29,1 119-28,-41 0 29,119 0-30,-118-40 0,39 40 29,159-159-29,-80 159 30,40-79-30,119 39 46,-158-119-46,-120 159 29,199-79-29,-119 39 31,-80 1-30,-39 39-2,-1 0 29,239-159-27,-79 40 29,-160 79-30,239-158 29,-238 39-13,39 40-16,1-119 30,-41 158-30,120-197 29,40 78-29,-120 159 30,-79-79-30,40-119 30,39 159 1,-79 39-30,0 1-2,0-41 45,40-118-43,-40 118 76,0 1-47,0 0-30,0-1 46,0 40-46,0 1 46,0-80 64,0 39-110,-40 80 62,-39-39-62,-40 39-1,39-40 46,-39 40-45,-40-79 31,-118-1-31,158 80 30,-40-39-29,-119 39-1,159 0 28,-397-80-27,198 1 28,-198 39-29,199 40 29,0 0-28,-80 0 28,-238-119-29,357 79 30,-40 40-29,199-79-2,80 79 30,-120 0-29,-40 0 30,120 0-30,-40 0 30,79-79-29,-39 79-2,-120-40 30,80 40-29,0 0 29,-39-79-29,38 79 46,1 0-46,-79 0 30,119 0-30,-199-159 29,238 159-28,0-40-1,-79 40 29,-198 0-29,158-79 29,-158 79-29,198 0 30,-80 0-30,-79-40 14,159 40-14,-40 0 29,40 0-29,-39 0 31,118 0-30</inkml:trace>
    </iact:actionData>
  </iact:action>
  <iact:action type="add" startTime="21433">
    <iact:property name="dataType"/>
    <iact:actionData xml:id="d1">
      <inkml:trace xmlns:inkml="http://www.w3.org/2003/InkML" xml:id="stk1" contextRef="#ctx0" brushRef="#br0">7937 7024 0,'-39'80'141,"39"78"-140,0-118 30,0 79-30,0-40 30,-40 41-29,40-81 171,159-39-78,-120 0-94,81 0 29,-81 0-28,80 40 44,0-40-14,-39 0-31,-1 0 46,1 0-46,-41 0 45,41 0-45,39 0 30,-80 0 17,80 0-47,-79 0 30,39 0 1,1 0-31,39 0 29,-79 0 3,-1 0 14,41-40-46,-80-39 239,-119 79-162,39 0-77,1 0 30,-1 0-30,-39-119 30,80 79-29,-80 40 44,39 0-44,41-159 27,-80 159-27,39-39-2,40-1 61,1 40-60,-80 0 45,39 0-45,-39-79 31,80 79-31,-41-40 46,40-40 64,40-39-110,-79 0 13</inkml:trace>
    </iact:actionData>
  </iact:action>
  <iact:action type="add" startTime="30192">
    <iact:property name="dataType"/>
    <iact:actionData xml:id="d2">
      <inkml:trace xmlns:inkml="http://www.w3.org/2003/InkML" xml:id="stk2" contextRef="#ctx0" brushRef="#br0">9684 15081 0,'0'79'82,"-40"40"-80,40 40 27,-278 198-28,199 40 31,39-278-31,40 0 0,-79 119 28,79 0-27,0 278 30,0-158-31,0-120 29,0-119-29,0-80 0,0 239 30,0-159-30,0 0 29,0-39-29,0 39 30,79-80-30,120 41 30,118-80-30,80 0 30,476 79-30,-674-79 30,674 0-30,-476 0 1,-80 0 26,437 0-26,-40 0 28,-158 0-28,-357 0 29,237 0-31,-238 0 32,-39 0-31,-40 0 29,-79 0-28,0 0 45,39 0-47,-39 0 31,79-119-30,-40 40 30,-79-159-30,0 119 30,0-199-30,0 120 30,0-40-30,-39 118 30,-81-118-29,41 0-2,0 79 30,-120-79-29,-39 80 30,119-41-30,-40 40 45,-79 120-14,-198-120-31,-199 80 46,0-1-46,79 1 29,199-1-29,238 80 30,-119 0-29,158 0-1,41-39 28,-120 39-28,40 0 30,39 0-30,1 0 30,0 0-29,-40-80-1,-80 41 44,159 39-44,-79 0 30,-79 0-29,79 0 28,-40-80-29,-119 80 32,199-39-31</inkml:trace>
    </iact:actionData>
  </iact:action>
  <iact:action type="add" startTime="38880">
    <iact:property name="dataType"/>
    <iact:actionData xml:id="d3">
      <inkml:trace xmlns:inkml="http://www.w3.org/2003/InkML" xml:id="stk3" contextRef="#ctx0" brushRef="#br0">5755 3373 0,'-40'-79'83,"0"79"-82,-79 0 31,0 0-31,-79 39 30,158-39 1,-79 0-31,-79 40 29,118-40-28,-39 0 29,79 0-30,1 79-1,-80-79 63,0 40-62,-1-40 29,81 79-14,-41-39 17,41 79-2,39 0-30,0 119 46,0-158-46,0-1 29,0-39-28,0 39 28,0-39 3,0-1 77,278 41-47,-159-80-61,-80 40 29,80-40-29,159 0-2,-159 0 29,159 79-27,-40-79 28,-79 0-28,-80 0 60,40 0-61,0 0 30,-79 0-29,0 0 44,39 0-45,-39 0 30,0 0-30,39-79 29,-79-41 18,0 81-16,0-80-31,0 79 48,0 0-48,0-198 14,0 199 16,0-1-29,0 0 29,0-79 16,-40 0-46,-118-40 46,-160 40-46,159-40 14,-79 80-14,-119-119 30,39-40-31,-158 119 32,397 39-31,39 80 0,-158-40 29,118 40 17,41 0-31</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1922" name="Rectangle 2"/>
          <p:cNvSpPr>
            <a:spLocks noGrp="1" noChangeArrowheads="1"/>
          </p:cNvSpPr>
          <p:nvPr>
            <p:ph type="hdr" sz="quarter"/>
          </p:nvPr>
        </p:nvSpPr>
        <p:spPr bwMode="auto">
          <a:xfrm>
            <a:off x="1" y="1"/>
            <a:ext cx="3170238" cy="477838"/>
          </a:xfrm>
          <a:prstGeom prst="rect">
            <a:avLst/>
          </a:prstGeom>
          <a:noFill/>
          <a:ln w="12700">
            <a:noFill/>
            <a:miter lim="800000"/>
            <a:headEnd/>
            <a:tailEnd/>
          </a:ln>
          <a:effectLst/>
        </p:spPr>
        <p:txBody>
          <a:bodyPr vert="horz" wrap="square" lIns="96309" tIns="48154" rIns="96309" bIns="48154" numCol="1" anchor="t" anchorCtr="0" compatLnSpc="1">
            <a:prstTxWarp prst="textNoShape">
              <a:avLst/>
            </a:prstTxWarp>
          </a:bodyPr>
          <a:lstStyle>
            <a:lvl1pPr>
              <a:defRPr sz="1300">
                <a:latin typeface="Times New Roman" pitchFamily="18" charset="0"/>
              </a:defRPr>
            </a:lvl1pPr>
          </a:lstStyle>
          <a:p>
            <a:pPr>
              <a:defRPr/>
            </a:pPr>
            <a:endParaRPr lang="en-US"/>
          </a:p>
        </p:txBody>
      </p:sp>
      <p:sp>
        <p:nvSpPr>
          <p:cNvPr id="721923" name="Rectangle 3"/>
          <p:cNvSpPr>
            <a:spLocks noGrp="1" noChangeArrowheads="1"/>
          </p:cNvSpPr>
          <p:nvPr>
            <p:ph type="dt" idx="1"/>
          </p:nvPr>
        </p:nvSpPr>
        <p:spPr bwMode="auto">
          <a:xfrm>
            <a:off x="4144964" y="1"/>
            <a:ext cx="3170237" cy="477838"/>
          </a:xfrm>
          <a:prstGeom prst="rect">
            <a:avLst/>
          </a:prstGeom>
          <a:noFill/>
          <a:ln w="12700">
            <a:noFill/>
            <a:miter lim="800000"/>
            <a:headEnd/>
            <a:tailEnd/>
          </a:ln>
          <a:effectLst/>
        </p:spPr>
        <p:txBody>
          <a:bodyPr vert="horz" wrap="square" lIns="96309" tIns="48154" rIns="96309" bIns="48154" numCol="1" anchor="t" anchorCtr="0" compatLnSpc="1">
            <a:prstTxWarp prst="textNoShape">
              <a:avLst/>
            </a:prstTxWarp>
          </a:bodyPr>
          <a:lstStyle>
            <a:lvl1pPr algn="r">
              <a:defRPr sz="1300">
                <a:latin typeface="Times New Roman" pitchFamily="18" charset="0"/>
              </a:defRPr>
            </a:lvl1pPr>
          </a:lstStyle>
          <a:p>
            <a:pPr>
              <a:defRPr/>
            </a:pPr>
            <a:endParaRPr lang="en-US"/>
          </a:p>
        </p:txBody>
      </p:sp>
      <p:sp>
        <p:nvSpPr>
          <p:cNvPr id="204804" name="Rectangle 4"/>
          <p:cNvSpPr>
            <a:spLocks noGrp="1" noRot="1" noChangeAspect="1" noChangeArrowheads="1" noTextEdit="1"/>
          </p:cNvSpPr>
          <p:nvPr>
            <p:ph type="sldImg" idx="2"/>
          </p:nvPr>
        </p:nvSpPr>
        <p:spPr bwMode="auto">
          <a:xfrm>
            <a:off x="1271588" y="715963"/>
            <a:ext cx="4772025" cy="35782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1925" name="Rectangle 5"/>
          <p:cNvSpPr>
            <a:spLocks noGrp="1" noChangeArrowheads="1"/>
          </p:cNvSpPr>
          <p:nvPr>
            <p:ph type="body" sz="quarter" idx="3"/>
          </p:nvPr>
        </p:nvSpPr>
        <p:spPr bwMode="auto">
          <a:xfrm>
            <a:off x="974726" y="4532313"/>
            <a:ext cx="5365750" cy="4375150"/>
          </a:xfrm>
          <a:prstGeom prst="rect">
            <a:avLst/>
          </a:prstGeom>
          <a:noFill/>
          <a:ln w="12700">
            <a:noFill/>
            <a:miter lim="800000"/>
            <a:headEnd/>
            <a:tailEnd/>
          </a:ln>
          <a:effectLst/>
        </p:spPr>
        <p:txBody>
          <a:bodyPr vert="horz" wrap="square" lIns="96309" tIns="48154" rIns="96309" bIns="4815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21926" name="Rectangle 6"/>
          <p:cNvSpPr>
            <a:spLocks noGrp="1" noChangeArrowheads="1"/>
          </p:cNvSpPr>
          <p:nvPr>
            <p:ph type="ftr" sz="quarter" idx="4"/>
          </p:nvPr>
        </p:nvSpPr>
        <p:spPr bwMode="auto">
          <a:xfrm>
            <a:off x="1" y="9145588"/>
            <a:ext cx="3170238" cy="477837"/>
          </a:xfrm>
          <a:prstGeom prst="rect">
            <a:avLst/>
          </a:prstGeom>
          <a:noFill/>
          <a:ln w="12700">
            <a:noFill/>
            <a:miter lim="800000"/>
            <a:headEnd/>
            <a:tailEnd/>
          </a:ln>
          <a:effectLst/>
        </p:spPr>
        <p:txBody>
          <a:bodyPr vert="horz" wrap="square" lIns="96309" tIns="48154" rIns="96309" bIns="48154" numCol="1" anchor="b" anchorCtr="0" compatLnSpc="1">
            <a:prstTxWarp prst="textNoShape">
              <a:avLst/>
            </a:prstTxWarp>
          </a:bodyPr>
          <a:lstStyle>
            <a:lvl1pPr>
              <a:defRPr sz="1300">
                <a:latin typeface="Times New Roman" pitchFamily="18" charset="0"/>
              </a:defRPr>
            </a:lvl1pPr>
          </a:lstStyle>
          <a:p>
            <a:pPr>
              <a:defRPr/>
            </a:pPr>
            <a:r>
              <a:rPr lang="en-US"/>
              <a:t>Diabetes Educational Services© (530) 893 - 8635 </a:t>
            </a:r>
          </a:p>
        </p:txBody>
      </p:sp>
      <p:sp>
        <p:nvSpPr>
          <p:cNvPr id="721927" name="Rectangle 7"/>
          <p:cNvSpPr>
            <a:spLocks noGrp="1" noChangeArrowheads="1"/>
          </p:cNvSpPr>
          <p:nvPr>
            <p:ph type="sldNum" sz="quarter" idx="5"/>
          </p:nvPr>
        </p:nvSpPr>
        <p:spPr bwMode="auto">
          <a:xfrm>
            <a:off x="4144964" y="9145588"/>
            <a:ext cx="3170237" cy="477837"/>
          </a:xfrm>
          <a:prstGeom prst="rect">
            <a:avLst/>
          </a:prstGeom>
          <a:noFill/>
          <a:ln w="12700">
            <a:noFill/>
            <a:miter lim="800000"/>
            <a:headEnd/>
            <a:tailEnd/>
          </a:ln>
          <a:effectLst/>
        </p:spPr>
        <p:txBody>
          <a:bodyPr vert="horz" wrap="square" lIns="96309" tIns="48154" rIns="96309" bIns="48154" numCol="1" anchor="b" anchorCtr="0" compatLnSpc="1">
            <a:prstTxWarp prst="textNoShape">
              <a:avLst/>
            </a:prstTxWarp>
          </a:bodyPr>
          <a:lstStyle>
            <a:lvl1pPr algn="r">
              <a:defRPr sz="1300">
                <a:latin typeface="Times New Roman" pitchFamily="18" charset="0"/>
              </a:defRPr>
            </a:lvl1pPr>
          </a:lstStyle>
          <a:p>
            <a:pPr>
              <a:defRPr/>
            </a:pPr>
            <a:fld id="{C233B0E3-6876-4E53-9EE0-6ED1EFDF6740}" type="slidenum">
              <a:rPr lang="en-US"/>
              <a:pPr>
                <a:defRPr/>
              </a:pPr>
              <a:t>‹#›</a:t>
            </a:fld>
            <a:endParaRPr lang="en-US"/>
          </a:p>
        </p:txBody>
      </p:sp>
    </p:spTree>
    <p:extLst>
      <p:ext uri="{BB962C8B-B14F-4D97-AF65-F5344CB8AC3E}">
        <p14:creationId xmlns:p14="http://schemas.microsoft.com/office/powerpoint/2010/main" val="23009689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625" marR="47625">
              <a:spcBef>
                <a:spcPts val="0"/>
              </a:spcBef>
              <a:spcAft>
                <a:spcPts val="0"/>
              </a:spcAft>
            </a:pPr>
            <a:r>
              <a:rPr lang="en-US" sz="1200" dirty="0">
                <a:solidFill>
                  <a:srgbClr val="444444"/>
                </a:solidFill>
                <a:effectLst/>
                <a:latin typeface="Calibri" panose="020F0502020204030204" pitchFamily="34" charset="0"/>
                <a:ea typeface="Calibri" panose="020F0502020204030204" pitchFamily="34" charset="0"/>
              </a:rPr>
              <a:t>Welcome. My name is Beverly Thomassian and I'm the Founder &amp; President of Diabetes Education Services. I am also an Instructor, Mentor, Coach, and Cheerleader. </a:t>
            </a:r>
          </a:p>
          <a:p>
            <a:pPr marL="47625" marR="47625">
              <a:spcBef>
                <a:spcPts val="0"/>
              </a:spcBef>
              <a:spcAft>
                <a:spcPts val="0"/>
              </a:spcAft>
            </a:pPr>
            <a:r>
              <a:rPr lang="en-US" sz="1200" dirty="0">
                <a:solidFill>
                  <a:srgbClr val="444444"/>
                </a:solidFill>
                <a:effectLst/>
                <a:latin typeface="Calibri" panose="020F0502020204030204" pitchFamily="34" charset="0"/>
                <a:ea typeface="Calibri" panose="020F0502020204030204" pitchFamily="34" charset="0"/>
              </a:rPr>
              <a:t>I'm thrilled you're joining us for this brief video, summarizing the Services and Online Courses we provide.</a:t>
            </a:r>
          </a:p>
          <a:p>
            <a:pPr marL="47625" marR="47625">
              <a:spcBef>
                <a:spcPts val="0"/>
              </a:spcBef>
              <a:spcAft>
                <a:spcPts val="0"/>
              </a:spcAft>
            </a:pPr>
            <a:endParaRPr lang="en-US" sz="1200" dirty="0">
              <a:solidFill>
                <a:schemeClr val="tx1"/>
              </a:solidFill>
              <a:effectLst/>
              <a:latin typeface="Calibri" panose="020F0502020204030204" pitchFamily="34" charset="0"/>
              <a:ea typeface="Calibri" panose="020F0502020204030204" pitchFamily="34" charset="0"/>
            </a:endParaRPr>
          </a:p>
          <a:p>
            <a:pPr marL="47625" marR="47625">
              <a:spcBef>
                <a:spcPts val="0"/>
              </a:spcBef>
              <a:spcAft>
                <a:spcPts val="0"/>
              </a:spcAft>
            </a:pPr>
            <a:r>
              <a:rPr lang="en-US" sz="1200" dirty="0">
                <a:solidFill>
                  <a:srgbClr val="444444"/>
                </a:solidFill>
                <a:effectLst/>
                <a:latin typeface="Calibri" panose="020F0502020204030204" pitchFamily="34" charset="0"/>
                <a:ea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a:t>
            </a:fld>
            <a:endParaRPr lang="en-US"/>
          </a:p>
        </p:txBody>
      </p:sp>
    </p:spTree>
    <p:extLst>
      <p:ext uri="{BB962C8B-B14F-4D97-AF65-F5344CB8AC3E}">
        <p14:creationId xmlns:p14="http://schemas.microsoft.com/office/powerpoint/2010/main" val="2883958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00DFE-573F-319A-1F6B-71D8338CAE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ACF3FB-689B-7BA9-9759-23E28639E6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04571A-5D7E-A2A6-0239-4905764FC30B}"/>
              </a:ext>
            </a:extLst>
          </p:cNvPr>
          <p:cNvSpPr>
            <a:spLocks noGrp="1"/>
          </p:cNvSpPr>
          <p:nvPr>
            <p:ph type="body" idx="1"/>
          </p:nvPr>
        </p:nvSpPr>
        <p:spPr/>
        <p:txBody>
          <a:bodyPr/>
          <a:lstStyle/>
          <a:p>
            <a:pPr marL="47625" marR="47625">
              <a:spcBef>
                <a:spcPts val="0"/>
              </a:spcBef>
              <a:spcAft>
                <a:spcPts val="0"/>
              </a:spcAft>
            </a:pPr>
            <a:r>
              <a:rPr lang="en-US" sz="1200" dirty="0">
                <a:solidFill>
                  <a:srgbClr val="444444"/>
                </a:solidFill>
                <a:effectLst/>
                <a:latin typeface="Calibri" panose="020F0502020204030204" pitchFamily="34" charset="0"/>
                <a:ea typeface="Calibri" panose="020F0502020204030204" pitchFamily="34" charset="0"/>
              </a:rPr>
              <a:t>We invite you to join our specialized training programs with invited guest speakers.</a:t>
            </a:r>
            <a:endParaRPr lang="en-US" sz="1200" dirty="0">
              <a:effectLst/>
              <a:latin typeface="Calibri" panose="020F0502020204030204" pitchFamily="34" charset="0"/>
              <a:ea typeface="Calibri" panose="020F0502020204030204" pitchFamily="34" charset="0"/>
            </a:endParaRPr>
          </a:p>
          <a:p>
            <a:pPr marL="47625" marR="47625">
              <a:spcBef>
                <a:spcPts val="0"/>
              </a:spcBef>
              <a:spcAft>
                <a:spcPts val="0"/>
              </a:spcAft>
            </a:pPr>
            <a:r>
              <a:rPr lang="en-US" sz="1200" dirty="0">
                <a:solidFill>
                  <a:srgbClr val="444444"/>
                </a:solidFill>
                <a:effectLst/>
                <a:latin typeface="Calibri" panose="020F0502020204030204" pitchFamily="34" charset="0"/>
                <a:ea typeface="Calibri" panose="020F0502020204030204" pitchFamily="34" charset="0"/>
              </a:rPr>
              <a:t>These virtual programs include our very popular 3 Day DiabetesEd Virtual Program, and the ReVive 5 Diabetes Training, where our team of experts unlock the hidden barriers to diabetes care.</a:t>
            </a:r>
            <a:endParaRPr lang="en-US" sz="1200" dirty="0">
              <a:effectLst/>
              <a:latin typeface="Calibri" panose="020F0502020204030204" pitchFamily="34" charset="0"/>
              <a:ea typeface="Calibri" panose="020F0502020204030204" pitchFamily="34" charset="0"/>
            </a:endParaRPr>
          </a:p>
          <a:p>
            <a:pPr marL="47625" marR="47625">
              <a:spcBef>
                <a:spcPts val="0"/>
              </a:spcBef>
              <a:spcAft>
                <a:spcPts val="0"/>
              </a:spcAft>
            </a:pPr>
            <a:endParaRPr lang="en-US" sz="1200" dirty="0">
              <a:effectLst/>
              <a:latin typeface="Calibri" panose="020F0502020204030204" pitchFamily="34" charset="0"/>
              <a:ea typeface="Calibri" panose="020F0502020204030204" pitchFamily="34" charset="0"/>
            </a:endParaRPr>
          </a:p>
          <a:p>
            <a:pPr marL="47625" marR="47625">
              <a:spcBef>
                <a:spcPts val="0"/>
              </a:spcBef>
              <a:spcAft>
                <a:spcPts val="0"/>
              </a:spcAft>
            </a:pPr>
            <a:r>
              <a:rPr lang="en-US" sz="1200" dirty="0">
                <a:solidFill>
                  <a:srgbClr val="444444"/>
                </a:solidFill>
                <a:effectLst/>
                <a:latin typeface="Calibri" panose="020F0502020204030204" pitchFamily="34" charset="0"/>
                <a:ea typeface="Calibri" panose="020F0502020204030204" pitchFamily="34" charset="0"/>
              </a:rPr>
              <a:t>These courses will inform and inspire your approach to diabetes self-management education.</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36281B8E-750F-EBB3-A5F7-2682167C44EF}"/>
              </a:ext>
            </a:extLst>
          </p:cNvPr>
          <p:cNvSpPr>
            <a:spLocks noGrp="1"/>
          </p:cNvSpPr>
          <p:nvPr>
            <p:ph type="sldNum" sz="quarter" idx="5"/>
          </p:nvPr>
        </p:nvSpPr>
        <p:spPr/>
        <p:txBody>
          <a:bodyPr/>
          <a:lstStyle/>
          <a:p>
            <a:fld id="{5B5E225C-EA32-49AA-BCE1-CBED354D9589}" type="slidenum">
              <a:rPr lang="en-US" smtClean="0"/>
              <a:t>10</a:t>
            </a:fld>
            <a:endParaRPr lang="en-US"/>
          </a:p>
        </p:txBody>
      </p:sp>
    </p:spTree>
    <p:extLst>
      <p:ext uri="{BB962C8B-B14F-4D97-AF65-F5344CB8AC3E}">
        <p14:creationId xmlns:p14="http://schemas.microsoft.com/office/powerpoint/2010/main" val="3671366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988EF-1093-8113-AA03-C93849F690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CDA132-8439-D8EA-BA99-0E93CAB747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B65B3F-C3F2-55F3-0266-9E02CD772543}"/>
              </a:ext>
            </a:extLst>
          </p:cNvPr>
          <p:cNvSpPr>
            <a:spLocks noGrp="1"/>
          </p:cNvSpPr>
          <p:nvPr>
            <p:ph type="body" idx="1"/>
          </p:nvPr>
        </p:nvSpPr>
        <p:spPr/>
        <p:txBody>
          <a:bodyPr/>
          <a:lstStyle/>
          <a:p>
            <a:r>
              <a:rPr lang="en-US" dirty="0"/>
              <a:t>If you are already certified and need CE hours for renewal,  our Certification Renewal Bundle gives you access to every course and program we offer, so you can earn the most CEs for your renewal.</a:t>
            </a:r>
          </a:p>
        </p:txBody>
      </p:sp>
      <p:sp>
        <p:nvSpPr>
          <p:cNvPr id="4" name="Slide Number Placeholder 3">
            <a:extLst>
              <a:ext uri="{FF2B5EF4-FFF2-40B4-BE49-F238E27FC236}">
                <a16:creationId xmlns:a16="http://schemas.microsoft.com/office/drawing/2014/main" id="{CC0A0988-19DD-0612-3EAA-08175776ABA0}"/>
              </a:ext>
            </a:extLst>
          </p:cNvPr>
          <p:cNvSpPr>
            <a:spLocks noGrp="1"/>
          </p:cNvSpPr>
          <p:nvPr>
            <p:ph type="sldNum" sz="quarter" idx="5"/>
          </p:nvPr>
        </p:nvSpPr>
        <p:spPr/>
        <p:txBody>
          <a:bodyPr/>
          <a:lstStyle/>
          <a:p>
            <a:fld id="{5B5E225C-EA32-49AA-BCE1-CBED354D9589}" type="slidenum">
              <a:rPr lang="en-US" smtClean="0"/>
              <a:t>11</a:t>
            </a:fld>
            <a:endParaRPr lang="en-US"/>
          </a:p>
        </p:txBody>
      </p:sp>
    </p:spTree>
    <p:extLst>
      <p:ext uri="{BB962C8B-B14F-4D97-AF65-F5344CB8AC3E}">
        <p14:creationId xmlns:p14="http://schemas.microsoft.com/office/powerpoint/2010/main" val="2501621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57EB6-5AF3-32FC-76CF-CE899F529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39E888-0453-9F5C-778A-3D93819C70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0D8AB9-8953-94C9-AA79-834AA2524D3D}"/>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444444"/>
                </a:solidFill>
                <a:effectLst/>
                <a:latin typeface="Calibri" panose="020F0502020204030204" pitchFamily="34" charset="0"/>
                <a:ea typeface="Calibri" panose="020F0502020204030204" pitchFamily="34" charset="0"/>
              </a:rPr>
              <a:t>We offer online toolkits such as or Technology Toolkit featuring our world-renowned technology and diabetes expert, Dr. Diana Isaac's. Our test taking toolkit has 220 sample test questions</a:t>
            </a:r>
            <a:endParaRPr lang="en-US" dirty="0"/>
          </a:p>
        </p:txBody>
      </p:sp>
      <p:sp>
        <p:nvSpPr>
          <p:cNvPr id="4" name="Slide Number Placeholder 3">
            <a:extLst>
              <a:ext uri="{FF2B5EF4-FFF2-40B4-BE49-F238E27FC236}">
                <a16:creationId xmlns:a16="http://schemas.microsoft.com/office/drawing/2014/main" id="{ADA80E9A-91F8-927A-6F4A-5B4B2982E5A0}"/>
              </a:ext>
            </a:extLst>
          </p:cNvPr>
          <p:cNvSpPr>
            <a:spLocks noGrp="1"/>
          </p:cNvSpPr>
          <p:nvPr>
            <p:ph type="sldNum" sz="quarter" idx="5"/>
          </p:nvPr>
        </p:nvSpPr>
        <p:spPr/>
        <p:txBody>
          <a:bodyPr/>
          <a:lstStyle/>
          <a:p>
            <a:fld id="{5B5E225C-EA32-49AA-BCE1-CBED354D9589}" type="slidenum">
              <a:rPr lang="en-US" smtClean="0"/>
              <a:t>12</a:t>
            </a:fld>
            <a:endParaRPr lang="en-US"/>
          </a:p>
        </p:txBody>
      </p:sp>
    </p:spTree>
    <p:extLst>
      <p:ext uri="{BB962C8B-B14F-4D97-AF65-F5344CB8AC3E}">
        <p14:creationId xmlns:p14="http://schemas.microsoft.com/office/powerpoint/2010/main" val="3268514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59A80-E521-8976-5FA7-33A7ED813B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111035-C1F6-67A6-F07F-A11135229D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451330-2AED-6B96-A538-D6029DDC37A1}"/>
              </a:ext>
            </a:extLst>
          </p:cNvPr>
          <p:cNvSpPr>
            <a:spLocks noGrp="1"/>
          </p:cNvSpPr>
          <p:nvPr>
            <p:ph type="body" idx="1"/>
          </p:nvPr>
        </p:nvSpPr>
        <p:spPr/>
        <p:txBody>
          <a:bodyPr/>
          <a:lstStyle/>
          <a:p>
            <a:pPr marL="47625" marR="47625">
              <a:spcBef>
                <a:spcPts val="0"/>
              </a:spcBef>
              <a:spcAft>
                <a:spcPts val="0"/>
              </a:spcAft>
            </a:pPr>
            <a:r>
              <a:rPr lang="en-US" sz="1200" dirty="0">
                <a:solidFill>
                  <a:srgbClr val="444444"/>
                </a:solidFill>
                <a:effectLst/>
                <a:latin typeface="Calibri" panose="020F0502020204030204" pitchFamily="34" charset="0"/>
                <a:ea typeface="Calibri" panose="020F0502020204030204" pitchFamily="34" charset="0"/>
              </a:rPr>
              <a:t>If you are wondering if our Online University is the right choice for you, we invite to view our FREE webinars to evaluate the quality and content of our information, including our Prep for CDCES and BC ADM and many others. Just go to the FREE Dropdown menu on our website to get started.</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2534235F-A1A9-DAD2-BF95-469F8E6B863E}"/>
              </a:ext>
            </a:extLst>
          </p:cNvPr>
          <p:cNvSpPr>
            <a:spLocks noGrp="1"/>
          </p:cNvSpPr>
          <p:nvPr>
            <p:ph type="sldNum" sz="quarter" idx="5"/>
          </p:nvPr>
        </p:nvSpPr>
        <p:spPr/>
        <p:txBody>
          <a:bodyPr/>
          <a:lstStyle/>
          <a:p>
            <a:fld id="{5B5E225C-EA32-49AA-BCE1-CBED354D9589}" type="slidenum">
              <a:rPr lang="en-US" smtClean="0"/>
              <a:t>13</a:t>
            </a:fld>
            <a:endParaRPr lang="en-US"/>
          </a:p>
        </p:txBody>
      </p:sp>
    </p:spTree>
    <p:extLst>
      <p:ext uri="{BB962C8B-B14F-4D97-AF65-F5344CB8AC3E}">
        <p14:creationId xmlns:p14="http://schemas.microsoft.com/office/powerpoint/2010/main" val="3292650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07697-A018-66D4-70AF-FE323E0B69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DEAF05-AF54-93D7-1DA3-8719A17028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65079F-4A16-25BB-C9F0-700A7AFA3BB2}"/>
              </a:ext>
            </a:extLst>
          </p:cNvPr>
          <p:cNvSpPr>
            <a:spLocks noGrp="1"/>
          </p:cNvSpPr>
          <p:nvPr>
            <p:ph type="body" idx="1"/>
          </p:nvPr>
        </p:nvSpPr>
        <p:spPr/>
        <p:txBody>
          <a:bodyPr/>
          <a:lstStyle/>
          <a:p>
            <a:pPr marL="47625" marR="47625">
              <a:spcBef>
                <a:spcPts val="0"/>
              </a:spcBef>
              <a:spcAft>
                <a:spcPts val="0"/>
              </a:spcAft>
            </a:pPr>
            <a:r>
              <a:rPr lang="en-US" sz="1200" dirty="0">
                <a:solidFill>
                  <a:srgbClr val="444444"/>
                </a:solidFill>
                <a:effectLst/>
                <a:latin typeface="Calibri" panose="020F0502020204030204" pitchFamily="34" charset="0"/>
                <a:ea typeface="Calibri" panose="020F0502020204030204" pitchFamily="34" charset="0"/>
              </a:rPr>
              <a:t>To register for our Courses and Training Programs, you are invited to our online store, where we also offer </a:t>
            </a:r>
            <a:r>
              <a:rPr lang="en-US" sz="1200" dirty="0" err="1">
                <a:solidFill>
                  <a:srgbClr val="444444"/>
                </a:solidFill>
                <a:effectLst/>
                <a:latin typeface="Calibri" panose="020F0502020204030204" pitchFamily="34" charset="0"/>
                <a:ea typeface="Calibri" panose="020F0502020204030204" pitchFamily="34" charset="0"/>
              </a:rPr>
              <a:t>ebooks</a:t>
            </a:r>
            <a:r>
              <a:rPr lang="en-US" sz="1200" dirty="0">
                <a:solidFill>
                  <a:srgbClr val="444444"/>
                </a:solidFill>
                <a:effectLst/>
                <a:latin typeface="Calibri" panose="020F0502020204030204" pitchFamily="34" charset="0"/>
                <a:ea typeface="Calibri" panose="020F0502020204030204" pitchFamily="34" charset="0"/>
              </a:rPr>
              <a:t>, our Pancreas Partner &amp; </a:t>
            </a:r>
            <a:r>
              <a:rPr lang="en-US" sz="1200" dirty="0" err="1">
                <a:solidFill>
                  <a:srgbClr val="444444"/>
                </a:solidFill>
                <a:effectLst/>
                <a:latin typeface="Calibri" panose="020F0502020204030204" pitchFamily="34" charset="0"/>
                <a:ea typeface="Calibri" panose="020F0502020204030204" pitchFamily="34" charset="0"/>
              </a:rPr>
              <a:t>DiaCell</a:t>
            </a:r>
            <a:r>
              <a:rPr lang="en-US" sz="1200" dirty="0">
                <a:solidFill>
                  <a:srgbClr val="444444"/>
                </a:solidFill>
                <a:effectLst/>
                <a:latin typeface="Calibri" panose="020F0502020204030204" pitchFamily="34" charset="0"/>
                <a:ea typeface="Calibri" panose="020F0502020204030204" pitchFamily="34" charset="0"/>
              </a:rPr>
              <a:t> Teaching Tools, Medication Pocketcards &amp; more. Visit our Online Store at DiabetesEdStore.net to make your own discoveries.</a:t>
            </a:r>
          </a:p>
        </p:txBody>
      </p:sp>
      <p:sp>
        <p:nvSpPr>
          <p:cNvPr id="4" name="Slide Number Placeholder 3">
            <a:extLst>
              <a:ext uri="{FF2B5EF4-FFF2-40B4-BE49-F238E27FC236}">
                <a16:creationId xmlns:a16="http://schemas.microsoft.com/office/drawing/2014/main" id="{67BAC364-02DD-A027-5898-344B783B9E4D}"/>
              </a:ext>
            </a:extLst>
          </p:cNvPr>
          <p:cNvSpPr>
            <a:spLocks noGrp="1"/>
          </p:cNvSpPr>
          <p:nvPr>
            <p:ph type="sldNum" sz="quarter" idx="5"/>
          </p:nvPr>
        </p:nvSpPr>
        <p:spPr/>
        <p:txBody>
          <a:bodyPr/>
          <a:lstStyle/>
          <a:p>
            <a:fld id="{5B5E225C-EA32-49AA-BCE1-CBED354D9589}" type="slidenum">
              <a:rPr lang="en-US" smtClean="0"/>
              <a:t>14</a:t>
            </a:fld>
            <a:endParaRPr lang="en-US"/>
          </a:p>
        </p:txBody>
      </p:sp>
    </p:spTree>
    <p:extLst>
      <p:ext uri="{BB962C8B-B14F-4D97-AF65-F5344CB8AC3E}">
        <p14:creationId xmlns:p14="http://schemas.microsoft.com/office/powerpoint/2010/main" val="159203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22433-4D62-2801-3CBE-4ABF32B291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A349D8-9DB3-9E64-2C4B-44B10E1510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D8B855-BCAB-FAEB-DE48-05CA7E65C4A2}"/>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444444"/>
                </a:solidFill>
                <a:effectLst/>
                <a:latin typeface="Calibri" panose="020F0502020204030204" pitchFamily="34" charset="0"/>
                <a:ea typeface="Calibri" panose="020F0502020204030204" pitchFamily="34" charset="0"/>
              </a:rPr>
              <a:t>If you want to get inspired, I invite you to visit our CDCES and BC-ADM Graduates Success Stories page.  I’ve highlighted three of our course graduates here. The stories of their journey to certification are heartfelt and motivating.</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59952BA4-431E-38CB-8550-9273CB73FD9D}"/>
              </a:ext>
            </a:extLst>
          </p:cNvPr>
          <p:cNvSpPr>
            <a:spLocks noGrp="1"/>
          </p:cNvSpPr>
          <p:nvPr>
            <p:ph type="sldNum" sz="quarter" idx="5"/>
          </p:nvPr>
        </p:nvSpPr>
        <p:spPr/>
        <p:txBody>
          <a:bodyPr/>
          <a:lstStyle/>
          <a:p>
            <a:fld id="{5B5E225C-EA32-49AA-BCE1-CBED354D9589}" type="slidenum">
              <a:rPr lang="en-US" smtClean="0"/>
              <a:t>15</a:t>
            </a:fld>
            <a:endParaRPr lang="en-US"/>
          </a:p>
        </p:txBody>
      </p:sp>
    </p:spTree>
    <p:extLst>
      <p:ext uri="{BB962C8B-B14F-4D97-AF65-F5344CB8AC3E}">
        <p14:creationId xmlns:p14="http://schemas.microsoft.com/office/powerpoint/2010/main" val="600300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3C428-D818-A5C2-8132-C2F46A4A3E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5ED849-5E09-28BB-8A64-B0C630AA10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BC5C67-17BA-72E1-D1DF-4DB263E55610}"/>
              </a:ext>
            </a:extLst>
          </p:cNvPr>
          <p:cNvSpPr>
            <a:spLocks noGrp="1"/>
          </p:cNvSpPr>
          <p:nvPr>
            <p:ph type="body" idx="1"/>
          </p:nvPr>
        </p:nvSpPr>
        <p:spPr/>
        <p:txBody>
          <a:bodyPr/>
          <a:lstStyle/>
          <a:p>
            <a:r>
              <a:rPr lang="en-US" b="0" i="0" dirty="0">
                <a:solidFill>
                  <a:srgbClr val="000000"/>
                </a:solidFill>
                <a:effectLst/>
                <a:latin typeface="signika_negativeregular"/>
              </a:rPr>
              <a:t>The Bridge program is about welcoming and mentoring the next generation of diabetes care and education specialist. It’s about making connections, fostering growth and building a community of passionate diabetes care professionals. We are outreaching to health care professionals and mentors to provide scholarships and support! By working together, we can achieve meaningful change.</a:t>
            </a:r>
            <a:endParaRPr lang="en-US" dirty="0"/>
          </a:p>
        </p:txBody>
      </p:sp>
      <p:sp>
        <p:nvSpPr>
          <p:cNvPr id="4" name="Slide Number Placeholder 3">
            <a:extLst>
              <a:ext uri="{FF2B5EF4-FFF2-40B4-BE49-F238E27FC236}">
                <a16:creationId xmlns:a16="http://schemas.microsoft.com/office/drawing/2014/main" id="{BDA4657E-E80D-A863-F157-05741C9273E5}"/>
              </a:ext>
            </a:extLst>
          </p:cNvPr>
          <p:cNvSpPr>
            <a:spLocks noGrp="1"/>
          </p:cNvSpPr>
          <p:nvPr>
            <p:ph type="sldNum" sz="quarter" idx="5"/>
          </p:nvPr>
        </p:nvSpPr>
        <p:spPr/>
        <p:txBody>
          <a:bodyPr/>
          <a:lstStyle/>
          <a:p>
            <a:fld id="{5B5E225C-EA32-49AA-BCE1-CBED354D9589}" type="slidenum">
              <a:rPr lang="en-US" smtClean="0"/>
              <a:t>16</a:t>
            </a:fld>
            <a:endParaRPr lang="en-US"/>
          </a:p>
        </p:txBody>
      </p:sp>
    </p:spTree>
    <p:extLst>
      <p:ext uri="{BB962C8B-B14F-4D97-AF65-F5344CB8AC3E}">
        <p14:creationId xmlns:p14="http://schemas.microsoft.com/office/powerpoint/2010/main" val="18578005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625" marR="47625">
              <a:spcBef>
                <a:spcPts val="0"/>
              </a:spcBef>
              <a:spcAft>
                <a:spcPts val="0"/>
              </a:spcAft>
            </a:pPr>
            <a:r>
              <a:rPr lang="en-US" sz="1200" dirty="0">
                <a:solidFill>
                  <a:srgbClr val="444444"/>
                </a:solidFill>
                <a:effectLst/>
                <a:latin typeface="Calibri" panose="020F0502020204030204" pitchFamily="34" charset="0"/>
                <a:ea typeface="Calibri" panose="020F0502020204030204" pitchFamily="34" charset="0"/>
              </a:rPr>
              <a:t>We are here to help! Our top-notch customer success team can help guide you on your certification journey, based on your individual goals and dreams.</a:t>
            </a:r>
            <a:endParaRPr lang="en-US" sz="1200" dirty="0">
              <a:effectLst/>
              <a:latin typeface="Calibri" panose="020F0502020204030204" pitchFamily="34" charset="0"/>
              <a:ea typeface="Calibri" panose="020F0502020204030204" pitchFamily="34" charset="0"/>
            </a:endParaRPr>
          </a:p>
          <a:p>
            <a:pPr marL="47625" marR="47625">
              <a:spcBef>
                <a:spcPts val="0"/>
              </a:spcBef>
              <a:spcAft>
                <a:spcPts val="0"/>
              </a:spcAft>
            </a:pPr>
            <a:r>
              <a:rPr lang="en-US" sz="1200" dirty="0">
                <a:solidFill>
                  <a:srgbClr val="444444"/>
                </a:solidFill>
                <a:effectLst/>
                <a:latin typeface="Calibri" panose="020F0502020204030204" pitchFamily="34" charset="0"/>
                <a:ea typeface="Calibri" panose="020F0502020204030204" pitchFamily="34" charset="0"/>
              </a:rPr>
              <a:t>You can reach us by phone or by e-mail.</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62908" rtl="0" eaLnBrk="0" fontAlgn="base" latinLnBrk="0" hangingPunct="0">
              <a:lnSpc>
                <a:spcPct val="100000"/>
              </a:lnSpc>
              <a:spcBef>
                <a:spcPct val="0"/>
              </a:spcBef>
              <a:spcAft>
                <a:spcPct val="0"/>
              </a:spcAft>
              <a:buClrTx/>
              <a:buSzTx/>
              <a:buFontTx/>
              <a:buNone/>
              <a:tabLst/>
              <a:defRPr/>
            </a:pPr>
            <a:fld id="{5B5E225C-EA32-49AA-BCE1-CBED354D9589}"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2908" rtl="0" eaLnBrk="0" fontAlgn="base" latinLnBrk="0" hangingPunct="0">
                <a:lnSpc>
                  <a:spcPct val="100000"/>
                </a:lnSpc>
                <a:spcBef>
                  <a:spcPct val="0"/>
                </a:spcBef>
                <a:spcAft>
                  <a:spcPct val="0"/>
                </a:spcAft>
                <a:buClrTx/>
                <a:buSzTx/>
                <a:buFontTx/>
                <a:buNone/>
                <a:tabLst/>
                <a:defRPr/>
              </a:pPr>
              <a:t>17</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419384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862C7-B580-8308-2DC6-1CDCEE7EE6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FA69A0-7AAF-7774-6FBC-67BA160202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B65031-DD01-C40C-C173-8F0F94FA8EB3}"/>
              </a:ext>
            </a:extLst>
          </p:cNvPr>
          <p:cNvSpPr>
            <a:spLocks noGrp="1"/>
          </p:cNvSpPr>
          <p:nvPr>
            <p:ph type="body" idx="1"/>
          </p:nvPr>
        </p:nvSpPr>
        <p:spPr/>
        <p:txBody>
          <a:bodyPr/>
          <a:lstStyle/>
          <a:p>
            <a:pPr algn="l"/>
            <a:r>
              <a:rPr lang="en-US" sz="1200" i="0" dirty="0">
                <a:solidFill>
                  <a:srgbClr val="000000"/>
                </a:solidFill>
                <a:effectLst/>
                <a:latin typeface="var(--e-global-typography-primary-font-family)"/>
              </a:rPr>
              <a:t>Our Facebook Certification Study Group is a great way to connect with other aspiring Diabetes Educators! Search us on Facebook to join the conversation and connect with colleagues who are working toward certification.</a:t>
            </a:r>
          </a:p>
        </p:txBody>
      </p:sp>
      <p:sp>
        <p:nvSpPr>
          <p:cNvPr id="4" name="Slide Number Placeholder 3">
            <a:extLst>
              <a:ext uri="{FF2B5EF4-FFF2-40B4-BE49-F238E27FC236}">
                <a16:creationId xmlns:a16="http://schemas.microsoft.com/office/drawing/2014/main" id="{9D634598-F5B0-78FB-50F0-5296308E6D6A}"/>
              </a:ext>
            </a:extLst>
          </p:cNvPr>
          <p:cNvSpPr>
            <a:spLocks noGrp="1"/>
          </p:cNvSpPr>
          <p:nvPr>
            <p:ph type="sldNum" sz="quarter" idx="5"/>
          </p:nvPr>
        </p:nvSpPr>
        <p:spPr/>
        <p:txBody>
          <a:bodyPr/>
          <a:lstStyle/>
          <a:p>
            <a:fld id="{5B5E225C-EA32-49AA-BCE1-CBED354D9589}" type="slidenum">
              <a:rPr lang="en-US" smtClean="0"/>
              <a:t>18</a:t>
            </a:fld>
            <a:endParaRPr lang="en-US"/>
          </a:p>
        </p:txBody>
      </p:sp>
    </p:spTree>
    <p:extLst>
      <p:ext uri="{BB962C8B-B14F-4D97-AF65-F5344CB8AC3E}">
        <p14:creationId xmlns:p14="http://schemas.microsoft.com/office/powerpoint/2010/main" val="23224801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217613" y="708025"/>
            <a:ext cx="4721225" cy="3541713"/>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7625" marR="47625">
              <a:spcBef>
                <a:spcPts val="0"/>
              </a:spcBef>
              <a:spcAft>
                <a:spcPts val="0"/>
              </a:spcAft>
            </a:pPr>
            <a:r>
              <a:rPr lang="en-US" sz="1200" dirty="0">
                <a:solidFill>
                  <a:srgbClr val="444444"/>
                </a:solidFill>
                <a:effectLst/>
                <a:latin typeface="Calibri" panose="020F0502020204030204" pitchFamily="34" charset="0"/>
                <a:ea typeface="Calibri" panose="020F0502020204030204" pitchFamily="34" charset="0"/>
              </a:rPr>
              <a:t>Let’s keep in touch. Our goal is to share cutting-edge information on diabetes care that is filled with compassion and evidence base content that will help you in your daily clinical practice and beyond.</a:t>
            </a:r>
            <a:endParaRPr lang="en-US" sz="1200" dirty="0">
              <a:effectLst/>
              <a:latin typeface="Calibri" panose="020F0502020204030204" pitchFamily="34" charset="0"/>
              <a:ea typeface="Calibri" panose="020F0502020204030204" pitchFamily="34" charset="0"/>
            </a:endParaRPr>
          </a:p>
          <a:p>
            <a:pPr marL="47625" marR="47625">
              <a:spcBef>
                <a:spcPts val="0"/>
              </a:spcBef>
              <a:spcAft>
                <a:spcPts val="0"/>
              </a:spcAft>
            </a:pPr>
            <a:r>
              <a:rPr lang="en-US" sz="1200" dirty="0">
                <a:solidFill>
                  <a:srgbClr val="444444"/>
                </a:solidFill>
                <a:effectLst/>
                <a:latin typeface="Calibri" panose="020F0502020204030204" pitchFamily="34" charset="0"/>
                <a:ea typeface="Calibri" panose="020F0502020204030204" pitchFamily="34" charset="0"/>
              </a:rPr>
              <a:t>Thank you very much for joining us. This is Beverly </a:t>
            </a:r>
            <a:r>
              <a:rPr lang="en-US" sz="1200" dirty="0" err="1">
                <a:solidFill>
                  <a:srgbClr val="444444"/>
                </a:solidFill>
                <a:effectLst/>
                <a:latin typeface="Calibri" panose="020F0502020204030204" pitchFamily="34" charset="0"/>
                <a:ea typeface="Calibri" panose="020F0502020204030204" pitchFamily="34" charset="0"/>
              </a:rPr>
              <a:t>Thomassian</a:t>
            </a:r>
            <a:r>
              <a:rPr lang="en-US" sz="1200" dirty="0">
                <a:solidFill>
                  <a:srgbClr val="444444"/>
                </a:solidFill>
                <a:effectLst/>
                <a:latin typeface="Calibri" panose="020F0502020204030204" pitchFamily="34" charset="0"/>
                <a:ea typeface="Calibri" panose="020F0502020204030204" pitchFamily="34" charset="0"/>
              </a:rPr>
              <a:t> signing off.</a:t>
            </a:r>
            <a:endParaRPr lang="en-US" sz="1200" dirty="0">
              <a:effectLst/>
              <a:latin typeface="Calibri" panose="020F0502020204030204" pitchFamily="34" charset="0"/>
              <a:ea typeface="Calibri" panose="020F0502020204030204" pitchFamily="34" charset="0"/>
            </a:endParaRPr>
          </a:p>
          <a:p>
            <a:endParaRPr lang="en-US" dirty="0"/>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r>
              <a:rPr lang="en-US">
                <a:solidFill>
                  <a:prstClr val="black"/>
                </a:solidFill>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solidFill>
                  <a:prstClr val="black"/>
                </a:solidFill>
                <a:latin typeface="Times New Roman" panose="02020603050405020304" pitchFamily="18" charset="0"/>
              </a:rPr>
              <a:pPr/>
              <a:t>19</a:t>
            </a:fld>
            <a:endParaRPr lang="en-US">
              <a:solidFill>
                <a:prstClr val="black"/>
              </a:solidFill>
              <a:latin typeface="Times New Roman" panose="02020603050405020304" pitchFamily="18" charset="0"/>
            </a:endParaRPr>
          </a:p>
        </p:txBody>
      </p:sp>
    </p:spTree>
    <p:extLst>
      <p:ext uri="{BB962C8B-B14F-4D97-AF65-F5344CB8AC3E}">
        <p14:creationId xmlns:p14="http://schemas.microsoft.com/office/powerpoint/2010/main" val="3544229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t>We are committed to offering you the resources you need for certification and your clinical practice. On the top right corner, you can download our CDCES Coach App and wildly </a:t>
            </a:r>
            <a:r>
              <a:rPr lang="en-US" sz="1100" dirty="0"/>
              <a:t>popular</a:t>
            </a:r>
            <a:r>
              <a:rPr lang="en-US" sz="1050" dirty="0"/>
              <a:t> PocketCards and subscribe to our newsletter. Click on the FREE dropdown to access free webinar, cheats sheets and lots of other helpful info. Press the green Get Started button to figure out your next steps. Now, we are going to click on the online university tab learn about our course offerings.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2</a:t>
            </a:fld>
            <a:endParaRPr lang="en-US"/>
          </a:p>
        </p:txBody>
      </p:sp>
    </p:spTree>
    <p:extLst>
      <p:ext uri="{BB962C8B-B14F-4D97-AF65-F5344CB8AC3E}">
        <p14:creationId xmlns:p14="http://schemas.microsoft.com/office/powerpoint/2010/main" val="3843853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our Diabetes Education Services Online University, you can earn CE's, prepare for certification, and increase your Diabetes Care &amp; Education knowledge. Our goal is to offer you exceptional and personalized service and build a sense of community. </a:t>
            </a:r>
          </a:p>
          <a:p>
            <a:endParaRPr lang="en-US" sz="1200" dirty="0">
              <a:solidFill>
                <a:srgbClr val="444444"/>
              </a:solidFill>
              <a:effectLst/>
              <a:latin typeface="Calibri" panose="020F0502020204030204" pitchFamily="34" charset="0"/>
              <a:ea typeface="Calibri" panose="020F0502020204030204" pitchFamily="34" charset="0"/>
            </a:endParaRPr>
          </a:p>
          <a:p>
            <a:r>
              <a:rPr lang="en-US" b="0" i="0" dirty="0">
                <a:solidFill>
                  <a:srgbClr val="000000"/>
                </a:solidFill>
                <a:effectLst/>
                <a:latin typeface="Open Sans" panose="020B0606030504020204" pitchFamily="34" charset="0"/>
              </a:rPr>
              <a:t>Each course includes a video presentation of the webinar with handouts, a podcast version, additional helpful resources, and your CE Certificate once the post test and evaluation is completed. Our company holds accreditation by the CA BRN and our courses have received Prior Approval from the national CDR. </a:t>
            </a:r>
            <a:endParaRPr lang="en-US" sz="1200" dirty="0">
              <a:effectLst/>
              <a:latin typeface="Calibri" panose="020F0502020204030204" pitchFamily="34" charset="0"/>
              <a:ea typeface="Calibri" panose="020F0502020204030204" pitchFamily="34" charset="0"/>
            </a:endParaRPr>
          </a:p>
          <a:p>
            <a:endParaRPr lang="en-US" dirty="0"/>
          </a:p>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3</a:t>
            </a:fld>
            <a:endParaRPr lang="en-US"/>
          </a:p>
        </p:txBody>
      </p:sp>
    </p:spTree>
    <p:extLst>
      <p:ext uri="{BB962C8B-B14F-4D97-AF65-F5344CB8AC3E}">
        <p14:creationId xmlns:p14="http://schemas.microsoft.com/office/powerpoint/2010/main" val="2364456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divide our courses into progressive levels, starting with Level One, Diabetes Fundamentals. Level 1 is a great place to get started, whether you're just expanding your diabetes knowledge or working toward certification.  Don’t worry if you can’t attend the live session. All of our Courses</a:t>
            </a:r>
            <a:r>
              <a:rPr lang="en-US"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are recorded for online viewing and registrants have access for one full year from date of purchase.</a:t>
            </a:r>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4</a:t>
            </a:fld>
            <a:endParaRPr lang="en-US"/>
          </a:p>
        </p:txBody>
      </p:sp>
    </p:spTree>
    <p:extLst>
      <p:ext uri="{BB962C8B-B14F-4D97-AF65-F5344CB8AC3E}">
        <p14:creationId xmlns:p14="http://schemas.microsoft.com/office/powerpoint/2010/main" val="3929773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625" marR="47625">
              <a:spcBef>
                <a:spcPts val="0"/>
              </a:spcBef>
              <a:spcAft>
                <a:spcPts val="0"/>
              </a:spcAft>
            </a:pPr>
            <a:r>
              <a:rPr lang="en-US" sz="1200" dirty="0">
                <a:solidFill>
                  <a:srgbClr val="444444"/>
                </a:solidFill>
                <a:effectLst/>
                <a:latin typeface="Calibri" panose="020F0502020204030204" pitchFamily="34" charset="0"/>
                <a:ea typeface="Calibri" panose="020F0502020204030204" pitchFamily="34" charset="0"/>
              </a:rPr>
              <a:t>In our Level 2 series, we take a deep dive into the American Diabetes Association Standards of Care.  We carefully highlight the content that is most important for your clinical practice and exam success.</a:t>
            </a:r>
            <a:endParaRPr lang="en-US" sz="1200" dirty="0">
              <a:effectLst/>
              <a:latin typeface="Calibri" panose="020F0502020204030204" pitchFamily="34" charset="0"/>
              <a:ea typeface="Calibri" panose="020F0502020204030204" pitchFamily="34" charset="0"/>
            </a:endParaRP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5</a:t>
            </a:fld>
            <a:endParaRPr lang="en-US"/>
          </a:p>
        </p:txBody>
      </p:sp>
    </p:spTree>
    <p:extLst>
      <p:ext uri="{BB962C8B-B14F-4D97-AF65-F5344CB8AC3E}">
        <p14:creationId xmlns:p14="http://schemas.microsoft.com/office/powerpoint/2010/main" val="3021825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625" marR="47625">
              <a:spcBef>
                <a:spcPts val="0"/>
              </a:spcBef>
              <a:spcAft>
                <a:spcPts val="0"/>
              </a:spcAft>
            </a:pPr>
            <a:r>
              <a:rPr lang="en-US" sz="1200" dirty="0">
                <a:solidFill>
                  <a:srgbClr val="444444"/>
                </a:solidFill>
                <a:effectLst/>
                <a:latin typeface="Calibri" panose="020F0502020204030204" pitchFamily="34" charset="0"/>
                <a:ea typeface="Calibri" panose="020F0502020204030204" pitchFamily="34" charset="0"/>
              </a:rPr>
              <a:t>Level 3 is our Diabetes Mastery &amp; Cert Readiness Level designed for those who are getting ready to take their certification exams in the near future.  It is an intense series, but a lot of fun. In these 9 information packed sessions, we drill down to the content you'll need to succeed at the CDCES or BC-ADM exam.</a:t>
            </a:r>
            <a:r>
              <a:rPr lang="en-US" sz="1200" dirty="0">
                <a:solidFill>
                  <a:schemeClr val="tx1"/>
                </a:solidFill>
                <a:effectLst/>
                <a:latin typeface="Calibri" panose="020F0502020204030204" pitchFamily="34" charset="0"/>
                <a:ea typeface="Calibri" panose="020F0502020204030204" pitchFamily="34" charset="0"/>
              </a:rPr>
              <a:t> </a:t>
            </a:r>
            <a:r>
              <a:rPr lang="en-US" sz="1200" dirty="0">
                <a:solidFill>
                  <a:srgbClr val="444444"/>
                </a:solidFill>
                <a:effectLst/>
                <a:latin typeface="Calibri" panose="020F0502020204030204" pitchFamily="34" charset="0"/>
                <a:ea typeface="Calibri" panose="020F0502020204030204" pitchFamily="34" charset="0"/>
              </a:rPr>
              <a:t>Plus, we provide dozens of poll questions and test questions to get your test-taking muscle into great shape.</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6</a:t>
            </a:fld>
            <a:endParaRPr lang="en-US"/>
          </a:p>
        </p:txBody>
      </p:sp>
    </p:spTree>
    <p:extLst>
      <p:ext uri="{BB962C8B-B14F-4D97-AF65-F5344CB8AC3E}">
        <p14:creationId xmlns:p14="http://schemas.microsoft.com/office/powerpoint/2010/main" val="647297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625" marR="47625">
              <a:spcBef>
                <a:spcPts val="0"/>
              </a:spcBef>
              <a:spcAft>
                <a:spcPts val="0"/>
              </a:spcAft>
            </a:pPr>
            <a:r>
              <a:rPr lang="en-US" sz="1200" dirty="0">
                <a:solidFill>
                  <a:srgbClr val="444444"/>
                </a:solidFill>
                <a:effectLst/>
                <a:latin typeface="Calibri" panose="020F0502020204030204" pitchFamily="34" charset="0"/>
                <a:ea typeface="Calibri" panose="020F0502020204030204" pitchFamily="34" charset="0"/>
              </a:rPr>
              <a:t>Level four is our advance level, where we delve into more complex topics and delve into cutting-edge information.</a:t>
            </a:r>
            <a:endParaRPr lang="en-US" sz="1200" dirty="0">
              <a:effectLst/>
              <a:latin typeface="Calibri" panose="020F0502020204030204" pitchFamily="34" charset="0"/>
              <a:ea typeface="Calibri" panose="020F0502020204030204" pitchFamily="34" charset="0"/>
            </a:endParaRPr>
          </a:p>
          <a:p>
            <a:pPr marL="47625" marR="47625">
              <a:spcBef>
                <a:spcPts val="0"/>
              </a:spcBef>
              <a:spcAft>
                <a:spcPts val="0"/>
              </a:spcAft>
            </a:pPr>
            <a:endParaRPr lang="en-US" sz="1200" dirty="0">
              <a:effectLst/>
              <a:latin typeface="Calibri" panose="020F0502020204030204" pitchFamily="34" charset="0"/>
              <a:ea typeface="Calibri" panose="020F0502020204030204" pitchFamily="34" charset="0"/>
            </a:endParaRPr>
          </a:p>
          <a:p>
            <a:pPr marL="47625" marR="47625">
              <a:spcBef>
                <a:spcPts val="0"/>
              </a:spcBef>
              <a:spcAft>
                <a:spcPts val="0"/>
              </a:spcAft>
            </a:pPr>
            <a:r>
              <a:rPr lang="en-US" sz="1200" dirty="0">
                <a:solidFill>
                  <a:srgbClr val="444444"/>
                </a:solidFill>
                <a:effectLst/>
                <a:latin typeface="Calibri" panose="020F0502020204030204" pitchFamily="34" charset="0"/>
                <a:ea typeface="Calibri" panose="020F0502020204030204" pitchFamily="34" charset="0"/>
              </a:rPr>
              <a:t>These classes are also specifically designed as preparation for the BC ADM certification.</a:t>
            </a:r>
            <a:endParaRPr lang="en-US" sz="1200" dirty="0">
              <a:effectLst/>
              <a:latin typeface="Calibri" panose="020F0502020204030204" pitchFamily="34" charset="0"/>
              <a:ea typeface="Calibri" panose="020F0502020204030204" pitchFamily="34" charset="0"/>
            </a:endParaRP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7</a:t>
            </a:fld>
            <a:endParaRPr lang="en-US"/>
          </a:p>
        </p:txBody>
      </p:sp>
    </p:spTree>
    <p:extLst>
      <p:ext uri="{BB962C8B-B14F-4D97-AF65-F5344CB8AC3E}">
        <p14:creationId xmlns:p14="http://schemas.microsoft.com/office/powerpoint/2010/main" val="1337517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summer, we are thrilled to introduce our brand-new Level 5 series, featuring healthcare experts from diverse fields who will share their specialized knowledge and passion for a range of specialty diabetes topics.</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8</a:t>
            </a:fld>
            <a:endParaRPr lang="en-US"/>
          </a:p>
        </p:txBody>
      </p:sp>
    </p:spTree>
    <p:extLst>
      <p:ext uri="{BB962C8B-B14F-4D97-AF65-F5344CB8AC3E}">
        <p14:creationId xmlns:p14="http://schemas.microsoft.com/office/powerpoint/2010/main" val="892393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E2D78-9807-18EC-5146-827417A590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09702C-1BDA-CFC2-B43E-DA9DAD8626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441CBD-00D3-068B-8E09-63107BC4F6E3}"/>
              </a:ext>
            </a:extLst>
          </p:cNvPr>
          <p:cNvSpPr>
            <a:spLocks noGrp="1"/>
          </p:cNvSpPr>
          <p:nvPr>
            <p:ph type="body" idx="1"/>
          </p:nvPr>
        </p:nvSpPr>
        <p:spPr/>
        <p:txBody>
          <a:bodyPr/>
          <a:lstStyle/>
          <a:p>
            <a:pPr marL="47625" marR="47625">
              <a:spcBef>
                <a:spcPts val="0"/>
              </a:spcBef>
              <a:spcAft>
                <a:spcPts val="0"/>
              </a:spcAft>
            </a:pPr>
            <a:r>
              <a:rPr lang="en-US" sz="1200" dirty="0">
                <a:solidFill>
                  <a:srgbClr val="444444"/>
                </a:solidFill>
                <a:effectLst/>
                <a:latin typeface="Calibri" panose="020F0502020204030204" pitchFamily="34" charset="0"/>
                <a:ea typeface="Calibri" panose="020F0502020204030204" pitchFamily="34" charset="0"/>
              </a:rPr>
              <a:t>If  you are looking for a clear study path that provides cost saving, we offer our levels in bundles. Our most popular bundles include the CDCES, BC-ADM, and Dual Cert. Boot Camps.</a:t>
            </a:r>
          </a:p>
          <a:p>
            <a:pPr marL="47625" marR="47625">
              <a:spcBef>
                <a:spcPts val="0"/>
              </a:spcBef>
              <a:spcAft>
                <a:spcPts val="0"/>
              </a:spcAft>
            </a:pPr>
            <a:endParaRPr lang="en-US" sz="1200" dirty="0">
              <a:solidFill>
                <a:srgbClr val="444444"/>
              </a:solidFill>
              <a:effectLst/>
              <a:latin typeface="Calibri" panose="020F0502020204030204" pitchFamily="34" charset="0"/>
              <a:ea typeface="Calibri" panose="020F0502020204030204" pitchFamily="34" charset="0"/>
            </a:endParaRPr>
          </a:p>
          <a:p>
            <a:pPr marL="47625" marR="47625">
              <a:spcBef>
                <a:spcPts val="0"/>
              </a:spcBef>
              <a:spcAft>
                <a:spcPts val="0"/>
              </a:spcAft>
            </a:pPr>
            <a:r>
              <a:rPr lang="en-US" sz="1200" dirty="0">
                <a:solidFill>
                  <a:srgbClr val="444444"/>
                </a:solidFill>
                <a:effectLst/>
                <a:latin typeface="Calibri" panose="020F0502020204030204" pitchFamily="34" charset="0"/>
                <a:ea typeface="Calibri" panose="020F0502020204030204" pitchFamily="34" charset="0"/>
              </a:rPr>
              <a:t>Each bundle combines the necessary Levels, courses, and materials to help you achieve your certification goals.</a:t>
            </a:r>
          </a:p>
        </p:txBody>
      </p:sp>
      <p:sp>
        <p:nvSpPr>
          <p:cNvPr id="4" name="Slide Number Placeholder 3">
            <a:extLst>
              <a:ext uri="{FF2B5EF4-FFF2-40B4-BE49-F238E27FC236}">
                <a16:creationId xmlns:a16="http://schemas.microsoft.com/office/drawing/2014/main" id="{5A4FD957-ECBB-4368-8B67-5E114DFF2F5A}"/>
              </a:ext>
            </a:extLst>
          </p:cNvPr>
          <p:cNvSpPr>
            <a:spLocks noGrp="1"/>
          </p:cNvSpPr>
          <p:nvPr>
            <p:ph type="sldNum" sz="quarter" idx="5"/>
          </p:nvPr>
        </p:nvSpPr>
        <p:spPr/>
        <p:txBody>
          <a:bodyPr/>
          <a:lstStyle/>
          <a:p>
            <a:fld id="{5B5E225C-EA32-49AA-BCE1-CBED354D9589}" type="slidenum">
              <a:rPr lang="en-US" smtClean="0"/>
              <a:t>9</a:t>
            </a:fld>
            <a:endParaRPr lang="en-US"/>
          </a:p>
        </p:txBody>
      </p:sp>
    </p:spTree>
    <p:extLst>
      <p:ext uri="{BB962C8B-B14F-4D97-AF65-F5344CB8AC3E}">
        <p14:creationId xmlns:p14="http://schemas.microsoft.com/office/powerpoint/2010/main" val="1435439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png"/><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2.png"/><Relationship Id="rId4" Type="http://schemas.microsoft.com/office/2007/relationships/hdphoto" Target="../media/hdphoto1.wdp"/></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2.png"/><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2.pn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48776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71524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53053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604133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914400" y="1752600"/>
            <a:ext cx="38100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876800" y="1752600"/>
            <a:ext cx="3810000" cy="4800600"/>
          </a:xfrm>
        </p:spPr>
        <p:txBody>
          <a:bodyPr/>
          <a:lstStyle/>
          <a:p>
            <a:pPr lvl="0"/>
            <a:r>
              <a:rPr lang="en-US" noProof="0"/>
              <a:t>Click icon to add clip art</a:t>
            </a:r>
          </a:p>
        </p:txBody>
      </p:sp>
    </p:spTree>
    <p:extLst>
      <p:ext uri="{BB962C8B-B14F-4D97-AF65-F5344CB8AC3E}">
        <p14:creationId xmlns:p14="http://schemas.microsoft.com/office/powerpoint/2010/main" val="35383828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32955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Chart Placeholder 2"/>
          <p:cNvSpPr>
            <a:spLocks noGrp="1"/>
          </p:cNvSpPr>
          <p:nvPr>
            <p:ph type="chart" idx="1"/>
          </p:nvPr>
        </p:nvSpPr>
        <p:spPr>
          <a:xfrm>
            <a:off x="914400" y="1752600"/>
            <a:ext cx="7772400" cy="4800600"/>
          </a:xfrm>
        </p:spPr>
        <p:txBody>
          <a:bodyPr/>
          <a:lstStyle/>
          <a:p>
            <a:pPr lvl="0"/>
            <a:r>
              <a:rPr lang="en-US" noProof="0"/>
              <a:t>Click icon to add chart</a:t>
            </a:r>
          </a:p>
        </p:txBody>
      </p:sp>
    </p:spTree>
    <p:extLst>
      <p:ext uri="{BB962C8B-B14F-4D97-AF65-F5344CB8AC3E}">
        <p14:creationId xmlns:p14="http://schemas.microsoft.com/office/powerpoint/2010/main" val="18150864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189" indent="0" algn="ctr">
              <a:buNone/>
            </a:lvl2pPr>
            <a:lvl3pPr marL="914377" indent="0" algn="ctr">
              <a:buNone/>
            </a:lvl3pPr>
            <a:lvl4pPr marL="1371566" indent="0" algn="ctr">
              <a:buNone/>
            </a:lvl4pPr>
            <a:lvl5pPr marL="1828754" indent="0" algn="ctr">
              <a:buNone/>
            </a:lvl5pPr>
            <a:lvl6pPr marL="2285943" indent="0" algn="ctr">
              <a:buNone/>
            </a:lvl6pPr>
            <a:lvl7pPr marL="2743131" indent="0" algn="ctr">
              <a:buNone/>
            </a:lvl7pPr>
            <a:lvl8pPr marL="3200320" indent="0" algn="ctr">
              <a:buNone/>
            </a:lvl8pPr>
            <a:lvl9pPr marL="3657509" indent="0" algn="ctr">
              <a:buNone/>
            </a:lvl9pPr>
          </a:lstStyle>
          <a:p>
            <a:r>
              <a:rPr kumimoji="0" lang="en-US" dirty="0"/>
              <a:t>Click to edit Master subtitle style</a:t>
            </a:r>
          </a:p>
        </p:txBody>
      </p:sp>
      <p:sp>
        <p:nvSpPr>
          <p:cNvPr id="21" name="Rectangle 20"/>
          <p:cNvSpPr/>
          <p:nvPr/>
        </p:nvSpPr>
        <p:spPr>
          <a:xfrm>
            <a:off x="904875" y="3276604"/>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2" name="Rectangle 21"/>
          <p:cNvSpPr/>
          <p:nvPr/>
        </p:nvSpPr>
        <p:spPr>
          <a:xfrm>
            <a:off x="904875" y="3276604"/>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7"/>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0095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489870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7"/>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5021223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5571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33643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2"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71567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551190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349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3"/>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313210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7"/>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6015286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875919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2"/>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2"/>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6"/>
            <a:ext cx="2212848" cy="672800"/>
          </a:xfrm>
          <a:prstGeom prst="rect">
            <a:avLst/>
          </a:prstGeom>
        </p:spPr>
      </p:pic>
    </p:spTree>
    <p:extLst>
      <p:ext uri="{BB962C8B-B14F-4D97-AF65-F5344CB8AC3E}">
        <p14:creationId xmlns:p14="http://schemas.microsoft.com/office/powerpoint/2010/main" val="2972676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5" name="Picture 2"/>
          <p:cNvPicPr>
            <a:picLocks noChangeAspect="1" noChangeArrowheads="1"/>
          </p:cNvPicPr>
          <p:nvPr userDrawn="1"/>
        </p:nvPicPr>
        <p:blipFill>
          <a:blip r:embed="rId2"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69575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78386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2660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84444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08525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8" name="Picture 2"/>
          <p:cNvPicPr>
            <a:picLocks noChangeAspect="1" noChangeArrowheads="1"/>
          </p:cNvPicPr>
          <p:nvPr userDrawn="1"/>
        </p:nvPicPr>
        <p:blipFill>
          <a:blip r:embed="rId2"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05447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7" name="Picture 2"/>
          <p:cNvPicPr>
            <a:picLocks noChangeAspect="1" noChangeArrowheads="1"/>
          </p:cNvPicPr>
          <p:nvPr userDrawn="1"/>
        </p:nvPicPr>
        <p:blipFill>
          <a:blip r:embed="rId2"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06653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2" name="Picture 1">
            <a:extLst>
              <a:ext uri="{FF2B5EF4-FFF2-40B4-BE49-F238E27FC236}">
                <a16:creationId xmlns:a16="http://schemas.microsoft.com/office/drawing/2014/main" id="{F07EF5D3-B8B5-7E50-0F00-3D1037AD6D65}"/>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564983602"/>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35" r:id="rId12"/>
    <p:sldLayoutId id="2147484138" r:id="rId13"/>
    <p:sldLayoutId id="2147484142" r:id="rId14"/>
    <p:sldLayoutId id="2147484143"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Tree>
    <p:extLst>
      <p:ext uri="{BB962C8B-B14F-4D97-AF65-F5344CB8AC3E}">
        <p14:creationId xmlns:p14="http://schemas.microsoft.com/office/powerpoint/2010/main" val="1744839659"/>
      </p:ext>
    </p:extLst>
  </p:cSld>
  <p:clrMap bg1="lt1" tx1="dk1" bg2="lt2" tx2="dk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 id="214748415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13" indent="-274313"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26" indent="-274313"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39" indent="-228594"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53" indent="-228594"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566" indent="-228594"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879" indent="-182875"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754" indent="-182875"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30" indent="-182875"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05" indent="-182875"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89" algn="l" rtl="0" eaLnBrk="1" latinLnBrk="0" hangingPunct="1">
        <a:defRPr kumimoji="0" kern="1200">
          <a:solidFill>
            <a:schemeClr val="tx1"/>
          </a:solidFill>
          <a:latin typeface="+mn-lt"/>
          <a:ea typeface="+mn-ea"/>
          <a:cs typeface="+mn-cs"/>
        </a:defRPr>
      </a:lvl2pPr>
      <a:lvl3pPr marL="914377" algn="l" rtl="0" eaLnBrk="1" latinLnBrk="0" hangingPunct="1">
        <a:defRPr kumimoji="0" kern="1200">
          <a:solidFill>
            <a:schemeClr val="tx1"/>
          </a:solidFill>
          <a:latin typeface="+mn-lt"/>
          <a:ea typeface="+mn-ea"/>
          <a:cs typeface="+mn-cs"/>
        </a:defRPr>
      </a:lvl3pPr>
      <a:lvl4pPr marL="1371566" algn="l" rtl="0" eaLnBrk="1" latinLnBrk="0" hangingPunct="1">
        <a:defRPr kumimoji="0" kern="1200">
          <a:solidFill>
            <a:schemeClr val="tx1"/>
          </a:solidFill>
          <a:latin typeface="+mn-lt"/>
          <a:ea typeface="+mn-ea"/>
          <a:cs typeface="+mn-cs"/>
        </a:defRPr>
      </a:lvl4pPr>
      <a:lvl5pPr marL="1828754" algn="l" rtl="0" eaLnBrk="1" latinLnBrk="0" hangingPunct="1">
        <a:defRPr kumimoji="0" kern="1200">
          <a:solidFill>
            <a:schemeClr val="tx1"/>
          </a:solidFill>
          <a:latin typeface="+mn-lt"/>
          <a:ea typeface="+mn-ea"/>
          <a:cs typeface="+mn-cs"/>
        </a:defRPr>
      </a:lvl5pPr>
      <a:lvl6pPr marL="2285943" algn="l" rtl="0" eaLnBrk="1" latinLnBrk="0" hangingPunct="1">
        <a:defRPr kumimoji="0" kern="1200">
          <a:solidFill>
            <a:schemeClr val="tx1"/>
          </a:solidFill>
          <a:latin typeface="+mn-lt"/>
          <a:ea typeface="+mn-ea"/>
          <a:cs typeface="+mn-cs"/>
        </a:defRPr>
      </a:lvl6pPr>
      <a:lvl7pPr marL="2743131" algn="l" rtl="0" eaLnBrk="1" latinLnBrk="0" hangingPunct="1">
        <a:defRPr kumimoji="0" kern="1200">
          <a:solidFill>
            <a:schemeClr val="tx1"/>
          </a:solidFill>
          <a:latin typeface="+mn-lt"/>
          <a:ea typeface="+mn-ea"/>
          <a:cs typeface="+mn-cs"/>
        </a:defRPr>
      </a:lvl7pPr>
      <a:lvl8pPr marL="3200320" algn="l" rtl="0" eaLnBrk="1" latinLnBrk="0" hangingPunct="1">
        <a:defRPr kumimoji="0" kern="1200">
          <a:solidFill>
            <a:schemeClr val="tx1"/>
          </a:solidFill>
          <a:latin typeface="+mn-lt"/>
          <a:ea typeface="+mn-ea"/>
          <a:cs typeface="+mn-cs"/>
        </a:defRPr>
      </a:lvl8pPr>
      <a:lvl9pPr marL="3657509"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audio" Target="../media/media1.m4a"/><Relationship Id="rId7" Type="http://schemas.openxmlformats.org/officeDocument/2006/relationships/hyperlink" Target="mailto:info@diabetesed.net" TargetMode="External"/><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hyperlink" Target="http://www.diabetesed.net/" TargetMode="External"/><Relationship Id="rId5" Type="http://schemas.openxmlformats.org/officeDocument/2006/relationships/notesSlide" Target="../notesSlides/notesSlide1.xml"/><Relationship Id="rId4" Type="http://schemas.openxmlformats.org/officeDocument/2006/relationships/slideLayout" Target="../slideLayouts/slideLayout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image" Target="../media/image2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image" Target="../media/image2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image" Target="../media/image29.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image" Target="../media/image32.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6.png"/><Relationship Id="rId5" Type="http://schemas.openxmlformats.org/officeDocument/2006/relationships/image" Target="../media/image3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image" Target="../media/image3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4.png"/><Relationship Id="rId5" Type="http://schemas.openxmlformats.org/officeDocument/2006/relationships/hyperlink" Target="http://www.diabetesed.net/" TargetMode="Externa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6.png"/><Relationship Id="rId5" Type="http://schemas.openxmlformats.org/officeDocument/2006/relationships/image" Target="../media/image36.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9.m4a"/><Relationship Id="rId7" Type="http://schemas.openxmlformats.org/officeDocument/2006/relationships/image" Target="../media/image38.jpeg"/><Relationship Id="rId2" Type="http://schemas.microsoft.com/office/2007/relationships/media" Target="../media/media19.m4a"/><Relationship Id="rId1" Type="http://schemas.openxmlformats.org/officeDocument/2006/relationships/tags" Target="../tags/tag3.xml"/><Relationship Id="rId6" Type="http://schemas.openxmlformats.org/officeDocument/2006/relationships/image" Target="../media/image37.jpeg"/><Relationship Id="rId5" Type="http://schemas.openxmlformats.org/officeDocument/2006/relationships/notesSlide" Target="../notesSlides/notesSlide19.xml"/><Relationship Id="rId4"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microsoft.com/office/2011/relationships/inkAction" Target="../ink/inkAction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1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image" Target="../media/image20.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a:extLst>
              <a:ext uri="{FF2B5EF4-FFF2-40B4-BE49-F238E27FC236}">
                <a16:creationId xmlns:a16="http://schemas.microsoft.com/office/drawing/2014/main" id="{A35A8199-1DE7-4344-DBF4-5D3EB05A38B8}"/>
              </a:ext>
            </a:extLst>
          </p:cNvPr>
          <p:cNvSpPr txBox="1">
            <a:spLocks noGrp="1"/>
          </p:cNvSpPr>
          <p:nvPr>
            <p:ph type="ctrTitle"/>
          </p:nvPr>
        </p:nvSpPr>
        <p:spPr>
          <a:prstGeom prst="rect">
            <a:avLst/>
          </a:prstGeom>
          <a:noFill/>
        </p:spPr>
        <p:txBody>
          <a:bodyPr vert="horz" anchor="t" anchorCtr="0">
            <a:noAutofit/>
          </a:bodyPr>
          <a:lstStyle>
            <a:lvl1pPr algn="r"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r>
              <a:rPr lang="en-US" sz="4000" dirty="0">
                <a:solidFill>
                  <a:srgbClr val="7030A0"/>
                </a:solidFill>
                <a:latin typeface="Calibri" panose="020F0502020204030204" pitchFamily="34" charset="0"/>
                <a:ea typeface="Calibri" panose="020F0502020204030204" pitchFamily="34" charset="0"/>
                <a:cs typeface="Calibri" panose="020F0502020204030204" pitchFamily="34" charset="0"/>
              </a:rPr>
              <a:t>An </a:t>
            </a:r>
            <a:r>
              <a:rPr lang="en-US" sz="4000" dirty="0">
                <a:solidFill>
                  <a:srgbClr val="7030A0"/>
                </a:solidFill>
                <a:ea typeface="Calibri" panose="020F0502020204030204" pitchFamily="34" charset="0"/>
                <a:cs typeface="Calibri" panose="020F0502020204030204" pitchFamily="34" charset="0"/>
              </a:rPr>
              <a:t>Introduction to </a:t>
            </a:r>
            <a:br>
              <a:rPr lang="en-US" sz="4000" dirty="0">
                <a:solidFill>
                  <a:srgbClr val="7030A0"/>
                </a:solidFill>
                <a:ea typeface="Calibri" panose="020F0502020204030204" pitchFamily="34" charset="0"/>
                <a:cs typeface="Calibri" panose="020F0502020204030204" pitchFamily="34" charset="0"/>
              </a:rPr>
            </a:br>
            <a:r>
              <a:rPr lang="en-US" sz="4000" dirty="0">
                <a:solidFill>
                  <a:srgbClr val="7030A0"/>
                </a:solidFill>
                <a:latin typeface="Calibri" panose="020F0502020204030204" pitchFamily="34" charset="0"/>
                <a:ea typeface="Calibri" panose="020F0502020204030204" pitchFamily="34" charset="0"/>
                <a:cs typeface="Calibri" panose="020F0502020204030204" pitchFamily="34" charset="0"/>
              </a:rPr>
              <a:t>Diabetes Education Services</a:t>
            </a:r>
          </a:p>
        </p:txBody>
      </p:sp>
      <p:sp>
        <p:nvSpPr>
          <p:cNvPr id="11" name="Subtitle 10"/>
          <p:cNvSpPr>
            <a:spLocks noGrp="1"/>
          </p:cNvSpPr>
          <p:nvPr>
            <p:ph type="subTitle" idx="1"/>
          </p:nvPr>
        </p:nvSpPr>
        <p:spPr>
          <a:xfrm>
            <a:off x="1143000" y="5029200"/>
            <a:ext cx="7162800" cy="533400"/>
          </a:xfrm>
        </p:spPr>
        <p:txBody>
          <a:bodyPr/>
          <a:lstStyle/>
          <a:p>
            <a:pPr lvl="0">
              <a:spcBef>
                <a:spcPts val="0"/>
              </a:spcBef>
              <a:buClr>
                <a:srgbClr val="86AA2C"/>
              </a:buClr>
            </a:pPr>
            <a:r>
              <a:rPr lang="en-US" sz="2000" dirty="0">
                <a:solidFill>
                  <a:prstClr val="black"/>
                </a:solidFill>
              </a:rPr>
              <a:t>Narrated by Founder &amp; President</a:t>
            </a:r>
            <a:br>
              <a:rPr lang="en-US" sz="2000" dirty="0">
                <a:solidFill>
                  <a:prstClr val="black"/>
                </a:solidFill>
              </a:rPr>
            </a:br>
            <a:r>
              <a:rPr lang="en-US" sz="2800" dirty="0">
                <a:solidFill>
                  <a:prstClr val="black"/>
                </a:solidFill>
              </a:rPr>
              <a:t>Beverly Thomassian, RN, MPH, BC-ADM, CDCES</a:t>
            </a:r>
            <a:endParaRPr lang="en-US" sz="1800" dirty="0">
              <a:solidFill>
                <a:prstClr val="black"/>
              </a:solidFill>
            </a:endParaRPr>
          </a:p>
          <a:p>
            <a:pPr lvl="0">
              <a:spcBef>
                <a:spcPts val="0"/>
              </a:spcBef>
              <a:buClr>
                <a:srgbClr val="86AA2C"/>
              </a:buClr>
            </a:pPr>
            <a:r>
              <a:rPr lang="en-US" sz="2000" dirty="0">
                <a:solidFill>
                  <a:prstClr val="black"/>
                </a:solidFill>
              </a:rPr>
              <a:t>Pronouns: She, her, hers</a:t>
            </a:r>
          </a:p>
        </p:txBody>
      </p:sp>
      <p:sp>
        <p:nvSpPr>
          <p:cNvPr id="7" name="TextBox 6">
            <a:extLst>
              <a:ext uri="{FF2B5EF4-FFF2-40B4-BE49-F238E27FC236}">
                <a16:creationId xmlns:a16="http://schemas.microsoft.com/office/drawing/2014/main" id="{ED360926-D4F1-865D-58EA-E066A7B20AB2}"/>
              </a:ext>
            </a:extLst>
          </p:cNvPr>
          <p:cNvSpPr txBox="1"/>
          <p:nvPr/>
        </p:nvSpPr>
        <p:spPr>
          <a:xfrm>
            <a:off x="1600200" y="6324600"/>
            <a:ext cx="8077200" cy="369332"/>
          </a:xfrm>
          <a:prstGeom prst="rect">
            <a:avLst/>
          </a:prstGeom>
          <a:noFill/>
        </p:spPr>
        <p:txBody>
          <a:bodyPr wrap="square">
            <a:spAutoFit/>
          </a:bodyPr>
          <a:lstStyle/>
          <a:p>
            <a:r>
              <a:rPr lang="en-US" dirty="0">
                <a:solidFill>
                  <a:srgbClr val="5E3886"/>
                </a:solidFill>
                <a:hlinkClick r:id="rId6">
                  <a:extLst>
                    <a:ext uri="{A12FA001-AC4F-418D-AE19-62706E023703}">
                      <ahyp:hlinkClr xmlns:ahyp="http://schemas.microsoft.com/office/drawing/2018/hyperlinkcolor" val="tx"/>
                    </a:ext>
                  </a:extLst>
                </a:hlinkClick>
              </a:rPr>
              <a:t>www.DiabetesEd.net</a:t>
            </a:r>
            <a:r>
              <a:rPr lang="en-US" dirty="0">
                <a:solidFill>
                  <a:srgbClr val="5E3886"/>
                </a:solidFill>
              </a:rPr>
              <a:t>  </a:t>
            </a:r>
            <a:r>
              <a:rPr lang="en-US" dirty="0"/>
              <a:t>| </a:t>
            </a:r>
            <a:r>
              <a:rPr lang="en-US" dirty="0">
                <a:solidFill>
                  <a:srgbClr val="5E3886"/>
                </a:solidFill>
                <a:hlinkClick r:id="rId7">
                  <a:extLst>
                    <a:ext uri="{A12FA001-AC4F-418D-AE19-62706E023703}">
                      <ahyp:hlinkClr xmlns:ahyp="http://schemas.microsoft.com/office/drawing/2018/hyperlinkcolor" val="tx"/>
                    </a:ext>
                  </a:extLst>
                </a:hlinkClick>
              </a:rPr>
              <a:t>info@diabetesed.net</a:t>
            </a:r>
            <a:r>
              <a:rPr lang="en-US" dirty="0">
                <a:solidFill>
                  <a:srgbClr val="5E3886"/>
                </a:solidFill>
              </a:rPr>
              <a:t> </a:t>
            </a:r>
            <a:r>
              <a:rPr lang="en-US" dirty="0"/>
              <a:t>| 530-893-8635</a:t>
            </a:r>
          </a:p>
        </p:txBody>
      </p:sp>
      <p:pic>
        <p:nvPicPr>
          <p:cNvPr id="4" name="Picture 3" descr="A logo with a yellow circle and green text&#10;&#10;Description automatically generated with medium confidence">
            <a:extLst>
              <a:ext uri="{FF2B5EF4-FFF2-40B4-BE49-F238E27FC236}">
                <a16:creationId xmlns:a16="http://schemas.microsoft.com/office/drawing/2014/main" id="{035D45B4-E864-C9E8-9A73-86172B8282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130" y="840405"/>
            <a:ext cx="8875022" cy="1624130"/>
          </a:xfrm>
          <a:prstGeom prst="rect">
            <a:avLst/>
          </a:prstGeom>
        </p:spPr>
      </p:pic>
      <p:pic>
        <p:nvPicPr>
          <p:cNvPr id="15" name="Audio 14">
            <a:hlinkClick r:id="" action="ppaction://media"/>
            <a:extLst>
              <a:ext uri="{FF2B5EF4-FFF2-40B4-BE49-F238E27FC236}">
                <a16:creationId xmlns:a16="http://schemas.microsoft.com/office/drawing/2014/main" id="{360B2D67-ABB4-6EED-9C16-927339DA8024}"/>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3565501626"/>
      </p:ext>
    </p:extLst>
  </p:cSld>
  <p:clrMapOvr>
    <a:masterClrMapping/>
  </p:clrMapOvr>
  <p:transition spd="slow" advTm="18803">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B9636-83E1-DDF4-2145-73B160A19F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F80B39-4ADF-24B6-6D0E-83A480E3392B}"/>
              </a:ext>
            </a:extLst>
          </p:cNvPr>
          <p:cNvSpPr>
            <a:spLocks noGrp="1"/>
          </p:cNvSpPr>
          <p:nvPr>
            <p:ph type="title"/>
          </p:nvPr>
        </p:nvSpPr>
        <p:spPr>
          <a:xfrm>
            <a:off x="457200" y="228600"/>
            <a:ext cx="8229600" cy="1295400"/>
          </a:xfrm>
        </p:spPr>
        <p:txBody>
          <a:bodyPr>
            <a:normAutofit fontScale="90000"/>
          </a:bodyPr>
          <a:lstStyle/>
          <a:p>
            <a:pPr algn="ctr"/>
            <a:r>
              <a:rPr lang="en-US" dirty="0"/>
              <a:t>Training Programs with </a:t>
            </a:r>
            <a:br>
              <a:rPr lang="en-US" dirty="0"/>
            </a:br>
            <a:r>
              <a:rPr lang="en-US" dirty="0"/>
              <a:t>Expert Speakers</a:t>
            </a:r>
          </a:p>
        </p:txBody>
      </p:sp>
      <p:sp>
        <p:nvSpPr>
          <p:cNvPr id="4" name="Content Placeholder 2">
            <a:extLst>
              <a:ext uri="{FF2B5EF4-FFF2-40B4-BE49-F238E27FC236}">
                <a16:creationId xmlns:a16="http://schemas.microsoft.com/office/drawing/2014/main" id="{98D122B5-9CA0-F31B-9EDA-402961D7695C}"/>
              </a:ext>
            </a:extLst>
          </p:cNvPr>
          <p:cNvSpPr txBox="1">
            <a:spLocks/>
          </p:cNvSpPr>
          <p:nvPr/>
        </p:nvSpPr>
        <p:spPr>
          <a:xfrm>
            <a:off x="5029200" y="1752600"/>
            <a:ext cx="3657600" cy="663980"/>
          </a:xfrm>
          <a:prstGeom prst="rect">
            <a:avLst/>
          </a:prstGeom>
        </p:spPr>
        <p:txBody>
          <a:bodyPr vert="horz">
            <a:normAutofit/>
          </a:bodyPr>
          <a:lst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gn="ctr" fontAlgn="auto">
              <a:spcAft>
                <a:spcPts val="0"/>
              </a:spcAft>
              <a:buNone/>
            </a:pPr>
            <a:r>
              <a:rPr lang="en-US" sz="2400" b="1" dirty="0" err="1">
                <a:solidFill>
                  <a:srgbClr val="5E3886"/>
                </a:solidFill>
              </a:rPr>
              <a:t>ReVive</a:t>
            </a:r>
            <a:r>
              <a:rPr lang="en-US" sz="2400" b="1" dirty="0">
                <a:solidFill>
                  <a:srgbClr val="5E3886"/>
                </a:solidFill>
              </a:rPr>
              <a:t> 5 Training Program</a:t>
            </a:r>
          </a:p>
        </p:txBody>
      </p:sp>
      <p:sp>
        <p:nvSpPr>
          <p:cNvPr id="5" name="Content Placeholder 2">
            <a:extLst>
              <a:ext uri="{FF2B5EF4-FFF2-40B4-BE49-F238E27FC236}">
                <a16:creationId xmlns:a16="http://schemas.microsoft.com/office/drawing/2014/main" id="{06B3C862-6766-D61D-0099-DAE9605048A7}"/>
              </a:ext>
            </a:extLst>
          </p:cNvPr>
          <p:cNvSpPr txBox="1">
            <a:spLocks/>
          </p:cNvSpPr>
          <p:nvPr/>
        </p:nvSpPr>
        <p:spPr>
          <a:xfrm>
            <a:off x="443564" y="1696030"/>
            <a:ext cx="4128436" cy="777120"/>
          </a:xfrm>
          <a:prstGeom prst="rect">
            <a:avLst/>
          </a:prstGeom>
        </p:spPr>
        <p:txBody>
          <a:bodyPr vert="horz">
            <a:normAutofit lnSpcReduction="10000"/>
          </a:bodyPr>
          <a:lst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gn="ctr" fontAlgn="auto">
              <a:spcAft>
                <a:spcPts val="0"/>
              </a:spcAft>
              <a:buNone/>
            </a:pPr>
            <a:r>
              <a:rPr lang="en-US" sz="2400" b="1" dirty="0" err="1">
                <a:solidFill>
                  <a:srgbClr val="5E3886"/>
                </a:solidFill>
              </a:rPr>
              <a:t>DiabetesEd</a:t>
            </a:r>
            <a:r>
              <a:rPr lang="en-US" sz="2400" b="1" dirty="0">
                <a:solidFill>
                  <a:srgbClr val="5E3886"/>
                </a:solidFill>
              </a:rPr>
              <a:t> Training Conference</a:t>
            </a:r>
          </a:p>
        </p:txBody>
      </p:sp>
      <p:pic>
        <p:nvPicPr>
          <p:cNvPr id="10" name="Picture 9" descr="A poster for a diabetes training conference&#10;&#10;Description automatically generated">
            <a:extLst>
              <a:ext uri="{FF2B5EF4-FFF2-40B4-BE49-F238E27FC236}">
                <a16:creationId xmlns:a16="http://schemas.microsoft.com/office/drawing/2014/main" id="{57CA631C-58D1-78CA-F795-E55C550832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155" y="2532041"/>
            <a:ext cx="4128436" cy="4128436"/>
          </a:xfrm>
          <a:prstGeom prst="rect">
            <a:avLst/>
          </a:prstGeom>
        </p:spPr>
      </p:pic>
      <p:pic>
        <p:nvPicPr>
          <p:cNvPr id="18" name="Picture 17" descr="A blue button with white text&#10;&#10;Description automatically generated">
            <a:extLst>
              <a:ext uri="{FF2B5EF4-FFF2-40B4-BE49-F238E27FC236}">
                <a16:creationId xmlns:a16="http://schemas.microsoft.com/office/drawing/2014/main" id="{1AADA95F-9837-DA21-7972-2834C35907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11184" y="2416580"/>
            <a:ext cx="3893631" cy="3886200"/>
          </a:xfrm>
          <a:prstGeom prst="rect">
            <a:avLst/>
          </a:prstGeom>
        </p:spPr>
      </p:pic>
      <p:pic>
        <p:nvPicPr>
          <p:cNvPr id="8" name="Audio 7">
            <a:hlinkClick r:id="" action="ppaction://media"/>
            <a:extLst>
              <a:ext uri="{FF2B5EF4-FFF2-40B4-BE49-F238E27FC236}">
                <a16:creationId xmlns:a16="http://schemas.microsoft.com/office/drawing/2014/main" id="{CC24BCE2-E30A-6AEC-53D3-3A9EA1D6462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53226186"/>
      </p:ext>
    </p:extLst>
  </p:cSld>
  <p:clrMapOvr>
    <a:masterClrMapping/>
  </p:clrMapOvr>
  <mc:AlternateContent xmlns:mc="http://schemas.openxmlformats.org/markup-compatibility/2006">
    <mc:Choice xmlns:p14="http://schemas.microsoft.com/office/powerpoint/2010/main" Requires="p14">
      <p:transition spd="med" p14:dur="700" advTm="21638">
        <p:fade/>
      </p:transition>
    </mc:Choice>
    <mc:Fallback>
      <p:transition spd="med" advTm="216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2F190-2160-EB93-49E2-A16A4242CD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1EFCCF-6472-0EAB-3B9C-E2AD9E178503}"/>
              </a:ext>
            </a:extLst>
          </p:cNvPr>
          <p:cNvSpPr>
            <a:spLocks noGrp="1"/>
          </p:cNvSpPr>
          <p:nvPr>
            <p:ph type="title"/>
          </p:nvPr>
        </p:nvSpPr>
        <p:spPr>
          <a:xfrm>
            <a:off x="457200" y="228600"/>
            <a:ext cx="8229600" cy="1295400"/>
          </a:xfrm>
        </p:spPr>
        <p:txBody>
          <a:bodyPr>
            <a:normAutofit/>
          </a:bodyPr>
          <a:lstStyle/>
          <a:p>
            <a:pPr algn="ctr"/>
            <a:r>
              <a:rPr lang="en-US" dirty="0"/>
              <a:t>Certification Renewal Bundle</a:t>
            </a:r>
          </a:p>
        </p:txBody>
      </p:sp>
      <p:pic>
        <p:nvPicPr>
          <p:cNvPr id="8" name="Picture 7" descr="A person sitting at a table with a computer&#10;&#10;Description automatically generated">
            <a:extLst>
              <a:ext uri="{FF2B5EF4-FFF2-40B4-BE49-F238E27FC236}">
                <a16:creationId xmlns:a16="http://schemas.microsoft.com/office/drawing/2014/main" id="{B6517553-9B45-F26A-1CD4-215C18D330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1684799"/>
            <a:ext cx="4924651" cy="4924651"/>
          </a:xfrm>
          <a:prstGeom prst="rect">
            <a:avLst/>
          </a:prstGeom>
        </p:spPr>
      </p:pic>
      <p:pic>
        <p:nvPicPr>
          <p:cNvPr id="6" name="Audio 5">
            <a:hlinkClick r:id="" action="ppaction://media"/>
            <a:extLst>
              <a:ext uri="{FF2B5EF4-FFF2-40B4-BE49-F238E27FC236}">
                <a16:creationId xmlns:a16="http://schemas.microsoft.com/office/drawing/2014/main" id="{C5E0ABF7-4517-6A37-218E-BAB5DE930ED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41956200"/>
      </p:ext>
    </p:extLst>
  </p:cSld>
  <p:clrMapOvr>
    <a:masterClrMapping/>
  </p:clrMapOvr>
  <mc:AlternateContent xmlns:mc="http://schemas.openxmlformats.org/markup-compatibility/2006">
    <mc:Choice xmlns:p14="http://schemas.microsoft.com/office/powerpoint/2010/main" Requires="p14">
      <p:transition spd="med" p14:dur="700" advTm="15035">
        <p:fade/>
      </p:transition>
    </mc:Choice>
    <mc:Fallback>
      <p:transition spd="med" advTm="150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701FC-6066-6694-06A4-C4611BE1F6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696631-121C-3E9B-94AF-9FB0C58E599E}"/>
              </a:ext>
            </a:extLst>
          </p:cNvPr>
          <p:cNvSpPr>
            <a:spLocks noGrp="1"/>
          </p:cNvSpPr>
          <p:nvPr>
            <p:ph type="title"/>
          </p:nvPr>
        </p:nvSpPr>
        <p:spPr>
          <a:xfrm>
            <a:off x="457200" y="228600"/>
            <a:ext cx="8229600" cy="991301"/>
          </a:xfrm>
        </p:spPr>
        <p:txBody>
          <a:bodyPr>
            <a:normAutofit/>
          </a:bodyPr>
          <a:lstStyle/>
          <a:p>
            <a:pPr algn="ctr"/>
            <a:r>
              <a:rPr lang="en-US" dirty="0"/>
              <a:t>Toolkits</a:t>
            </a:r>
          </a:p>
        </p:txBody>
      </p:sp>
      <p:pic>
        <p:nvPicPr>
          <p:cNvPr id="4" name="Picture 3" descr="A poster of a business presentation&#10;&#10;Description automatically generated with medium confidence">
            <a:extLst>
              <a:ext uri="{FF2B5EF4-FFF2-40B4-BE49-F238E27FC236}">
                <a16:creationId xmlns:a16="http://schemas.microsoft.com/office/drawing/2014/main" id="{0349C7ED-7439-3A98-4BB7-102117DD03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414" y="1770947"/>
            <a:ext cx="4124326" cy="4124326"/>
          </a:xfrm>
          <a:prstGeom prst="rect">
            <a:avLst/>
          </a:prstGeom>
        </p:spPr>
      </p:pic>
      <p:pic>
        <p:nvPicPr>
          <p:cNvPr id="9" name="Picture 8" descr="A person sitting on a couch using a computer&#10;&#10;Description automatically generated">
            <a:extLst>
              <a:ext uri="{FF2B5EF4-FFF2-40B4-BE49-F238E27FC236}">
                <a16:creationId xmlns:a16="http://schemas.microsoft.com/office/drawing/2014/main" id="{8B8A51D3-2F96-6A91-F90C-85F6BF1954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37248" y="1770948"/>
            <a:ext cx="4124325" cy="4124325"/>
          </a:xfrm>
          <a:prstGeom prst="rect">
            <a:avLst/>
          </a:prstGeom>
        </p:spPr>
      </p:pic>
      <p:sp>
        <p:nvSpPr>
          <p:cNvPr id="12" name="Content Placeholder 2">
            <a:extLst>
              <a:ext uri="{FF2B5EF4-FFF2-40B4-BE49-F238E27FC236}">
                <a16:creationId xmlns:a16="http://schemas.microsoft.com/office/drawing/2014/main" id="{54D531E4-5E64-9A8A-BC12-4D6947B35C02}"/>
              </a:ext>
            </a:extLst>
          </p:cNvPr>
          <p:cNvSpPr txBox="1">
            <a:spLocks/>
          </p:cNvSpPr>
          <p:nvPr/>
        </p:nvSpPr>
        <p:spPr>
          <a:xfrm>
            <a:off x="914400" y="1259264"/>
            <a:ext cx="2739961" cy="472320"/>
          </a:xfrm>
          <a:prstGeom prst="rect">
            <a:avLst/>
          </a:prstGeom>
        </p:spPr>
        <p:txBody>
          <a:bodyPr vert="horz">
            <a:normAutofit fontScale="92500" lnSpcReduction="10000"/>
          </a:bodyPr>
          <a:lst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gn="ctr" fontAlgn="auto">
              <a:spcAft>
                <a:spcPts val="0"/>
              </a:spcAft>
              <a:buNone/>
            </a:pPr>
            <a:r>
              <a:rPr lang="en-US" sz="2800" b="1" dirty="0">
                <a:solidFill>
                  <a:srgbClr val="5E3886"/>
                </a:solidFill>
              </a:rPr>
              <a:t>Tech Data Toolkit</a:t>
            </a:r>
          </a:p>
        </p:txBody>
      </p:sp>
      <p:sp>
        <p:nvSpPr>
          <p:cNvPr id="13" name="Content Placeholder 2">
            <a:extLst>
              <a:ext uri="{FF2B5EF4-FFF2-40B4-BE49-F238E27FC236}">
                <a16:creationId xmlns:a16="http://schemas.microsoft.com/office/drawing/2014/main" id="{9462F81F-3999-A8F6-C08E-746E94830ADD}"/>
              </a:ext>
            </a:extLst>
          </p:cNvPr>
          <p:cNvSpPr txBox="1">
            <a:spLocks/>
          </p:cNvSpPr>
          <p:nvPr/>
        </p:nvSpPr>
        <p:spPr>
          <a:xfrm>
            <a:off x="5131118" y="1298627"/>
            <a:ext cx="2901886" cy="472320"/>
          </a:xfrm>
          <a:prstGeom prst="rect">
            <a:avLst/>
          </a:prstGeom>
        </p:spPr>
        <p:txBody>
          <a:bodyPr vert="horz">
            <a:normAutofit fontScale="92500" lnSpcReduction="10000"/>
          </a:bodyPr>
          <a:lst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gn="ctr" fontAlgn="auto">
              <a:spcAft>
                <a:spcPts val="0"/>
              </a:spcAft>
              <a:buNone/>
            </a:pPr>
            <a:r>
              <a:rPr lang="en-US" sz="2800" b="1" dirty="0">
                <a:solidFill>
                  <a:srgbClr val="5E3886"/>
                </a:solidFill>
              </a:rPr>
              <a:t>Test Taking Toolkit</a:t>
            </a:r>
          </a:p>
        </p:txBody>
      </p:sp>
      <p:pic>
        <p:nvPicPr>
          <p:cNvPr id="18" name="Audio 17">
            <a:hlinkClick r:id="" action="ppaction://media"/>
            <a:extLst>
              <a:ext uri="{FF2B5EF4-FFF2-40B4-BE49-F238E27FC236}">
                <a16:creationId xmlns:a16="http://schemas.microsoft.com/office/drawing/2014/main" id="{63E98232-EBE7-9F71-7134-16CA8EF82FE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861614127"/>
      </p:ext>
    </p:extLst>
  </p:cSld>
  <p:clrMapOvr>
    <a:masterClrMapping/>
  </p:clrMapOvr>
  <mc:AlternateContent xmlns:mc="http://schemas.openxmlformats.org/markup-compatibility/2006">
    <mc:Choice xmlns:p14="http://schemas.microsoft.com/office/powerpoint/2010/main" Requires="p14">
      <p:transition spd="med" p14:dur="700" advTm="20819">
        <p:fade/>
      </p:transition>
    </mc:Choice>
    <mc:Fallback>
      <p:transition spd="med" advTm="208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28CA6-1254-2E04-5274-CCE522B2CBB1}"/>
            </a:ext>
          </a:extLst>
        </p:cNvPr>
        <p:cNvGrpSpPr/>
        <p:nvPr/>
      </p:nvGrpSpPr>
      <p:grpSpPr>
        <a:xfrm>
          <a:off x="0" y="0"/>
          <a:ext cx="0" cy="0"/>
          <a:chOff x="0" y="0"/>
          <a:chExt cx="0" cy="0"/>
        </a:xfrm>
      </p:grpSpPr>
      <p:pic>
        <p:nvPicPr>
          <p:cNvPr id="5" name="Picture 4" descr="A person with a computer and a book&#10;&#10;Description automatically generated with medium confidence">
            <a:extLst>
              <a:ext uri="{FF2B5EF4-FFF2-40B4-BE49-F238E27FC236}">
                <a16:creationId xmlns:a16="http://schemas.microsoft.com/office/drawing/2014/main" id="{79356BEE-E10D-E42A-5509-B6F56565D4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4189" y="2438400"/>
            <a:ext cx="7607912" cy="3812761"/>
          </a:xfrm>
          <a:prstGeom prst="rect">
            <a:avLst/>
          </a:prstGeom>
        </p:spPr>
      </p:pic>
      <p:sp>
        <p:nvSpPr>
          <p:cNvPr id="2" name="Title 1">
            <a:extLst>
              <a:ext uri="{FF2B5EF4-FFF2-40B4-BE49-F238E27FC236}">
                <a16:creationId xmlns:a16="http://schemas.microsoft.com/office/drawing/2014/main" id="{135921B9-A196-4DF1-12B8-1DEB9DC6F326}"/>
              </a:ext>
            </a:extLst>
          </p:cNvPr>
          <p:cNvSpPr>
            <a:spLocks noGrp="1"/>
          </p:cNvSpPr>
          <p:nvPr>
            <p:ph type="title"/>
          </p:nvPr>
        </p:nvSpPr>
        <p:spPr>
          <a:xfrm>
            <a:off x="457200" y="228600"/>
            <a:ext cx="8229600" cy="914400"/>
          </a:xfrm>
        </p:spPr>
        <p:txBody>
          <a:bodyPr>
            <a:normAutofit/>
          </a:bodyPr>
          <a:lstStyle/>
          <a:p>
            <a:pPr algn="ctr"/>
            <a:r>
              <a:rPr lang="en-US" dirty="0"/>
              <a:t>Check out our FREE Webinars</a:t>
            </a:r>
          </a:p>
        </p:txBody>
      </p:sp>
      <p:sp>
        <p:nvSpPr>
          <p:cNvPr id="3" name="TextBox 2">
            <a:extLst>
              <a:ext uri="{FF2B5EF4-FFF2-40B4-BE49-F238E27FC236}">
                <a16:creationId xmlns:a16="http://schemas.microsoft.com/office/drawing/2014/main" id="{FF8C791A-4725-D78F-9272-A878829C3C97}"/>
              </a:ext>
            </a:extLst>
          </p:cNvPr>
          <p:cNvSpPr txBox="1"/>
          <p:nvPr/>
        </p:nvSpPr>
        <p:spPr>
          <a:xfrm>
            <a:off x="443345" y="1150868"/>
            <a:ext cx="8229600" cy="1287532"/>
          </a:xfrm>
          <a:prstGeom prst="rect">
            <a:avLst/>
          </a:prstGeom>
          <a:noFill/>
        </p:spPr>
        <p:txBody>
          <a:bodyPr wrap="square">
            <a:spAutoFit/>
          </a:bodyPr>
          <a:lstStyle/>
          <a:p>
            <a:pPr algn="ctr">
              <a:lnSpc>
                <a:spcPct val="110000"/>
              </a:lnSpc>
            </a:pPr>
            <a:r>
              <a:rPr lang="en-US" sz="1800" dirty="0"/>
              <a:t>We understand you have limited time &amp; you want the best value. </a:t>
            </a:r>
          </a:p>
          <a:p>
            <a:pPr algn="ctr">
              <a:lnSpc>
                <a:spcPct val="110000"/>
              </a:lnSpc>
            </a:pPr>
            <a:endParaRPr lang="en-US" dirty="0"/>
          </a:p>
          <a:p>
            <a:pPr algn="ctr">
              <a:lnSpc>
                <a:spcPct val="110000"/>
              </a:lnSpc>
            </a:pPr>
            <a:r>
              <a:rPr lang="en-US" dirty="0"/>
              <a:t>You are invited to view FREE videos on our home page &amp; get a feel for our quality and content</a:t>
            </a:r>
          </a:p>
        </p:txBody>
      </p:sp>
      <p:pic>
        <p:nvPicPr>
          <p:cNvPr id="8" name="Audio 7">
            <a:hlinkClick r:id="" action="ppaction://media"/>
            <a:extLst>
              <a:ext uri="{FF2B5EF4-FFF2-40B4-BE49-F238E27FC236}">
                <a16:creationId xmlns:a16="http://schemas.microsoft.com/office/drawing/2014/main" id="{D9F5ADB6-E089-DB19-AC86-50066022AAB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694198989"/>
      </p:ext>
    </p:extLst>
  </p:cSld>
  <p:clrMapOvr>
    <a:masterClrMapping/>
  </p:clrMapOvr>
  <mc:AlternateContent xmlns:mc="http://schemas.openxmlformats.org/markup-compatibility/2006">
    <mc:Choice xmlns:p14="http://schemas.microsoft.com/office/powerpoint/2010/main" Requires="p14">
      <p:transition spd="med" p14:dur="700" advTm="22458">
        <p:fade/>
      </p:transition>
    </mc:Choice>
    <mc:Fallback>
      <p:transition spd="med" advTm="224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C7195-F8CD-F551-472F-7B5A6CD4FF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B9D4D7-9409-1990-BDBE-9024768795C0}"/>
              </a:ext>
            </a:extLst>
          </p:cNvPr>
          <p:cNvSpPr>
            <a:spLocks noGrp="1"/>
          </p:cNvSpPr>
          <p:nvPr>
            <p:ph type="title"/>
          </p:nvPr>
        </p:nvSpPr>
        <p:spPr>
          <a:xfrm>
            <a:off x="457200" y="228600"/>
            <a:ext cx="8229600" cy="1104780"/>
          </a:xfrm>
        </p:spPr>
        <p:txBody>
          <a:bodyPr>
            <a:normAutofit/>
          </a:bodyPr>
          <a:lstStyle/>
          <a:p>
            <a:pPr algn="ctr"/>
            <a:r>
              <a:rPr lang="en-US" dirty="0"/>
              <a:t>Study &amp; Teaching Tools</a:t>
            </a:r>
          </a:p>
        </p:txBody>
      </p:sp>
      <p:pic>
        <p:nvPicPr>
          <p:cNvPr id="4" name="Picture 3" descr="A person sitting in a circle with a group of people&#10;&#10;Description automatically generated">
            <a:extLst>
              <a:ext uri="{FF2B5EF4-FFF2-40B4-BE49-F238E27FC236}">
                <a16:creationId xmlns:a16="http://schemas.microsoft.com/office/drawing/2014/main" id="{3BB49EF1-3A36-7738-0C8B-F77EC363FD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7560" y="1489770"/>
            <a:ext cx="2468880" cy="2468880"/>
          </a:xfrm>
          <a:prstGeom prst="rect">
            <a:avLst/>
          </a:prstGeom>
        </p:spPr>
      </p:pic>
      <p:pic>
        <p:nvPicPr>
          <p:cNvPr id="7" name="Picture 6" descr="A close-up of several papers&#10;&#10;Description automatically generated">
            <a:extLst>
              <a:ext uri="{FF2B5EF4-FFF2-40B4-BE49-F238E27FC236}">
                <a16:creationId xmlns:a16="http://schemas.microsoft.com/office/drawing/2014/main" id="{A897AC35-6297-8B7E-F891-359B278105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6025" y="3276600"/>
            <a:ext cx="2468880" cy="2468880"/>
          </a:xfrm>
          <a:prstGeom prst="rect">
            <a:avLst/>
          </a:prstGeom>
        </p:spPr>
      </p:pic>
      <p:pic>
        <p:nvPicPr>
          <p:cNvPr id="9" name="Picture 8" descr="A group of toys in a circle&#10;&#10;Description automatically generated">
            <a:extLst>
              <a:ext uri="{FF2B5EF4-FFF2-40B4-BE49-F238E27FC236}">
                <a16:creationId xmlns:a16="http://schemas.microsoft.com/office/drawing/2014/main" id="{D72AA972-DF04-9625-CBCA-45D076E4A4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5800" y="3276600"/>
            <a:ext cx="2466975" cy="2466975"/>
          </a:xfrm>
          <a:prstGeom prst="rect">
            <a:avLst/>
          </a:prstGeom>
        </p:spPr>
      </p:pic>
      <p:sp>
        <p:nvSpPr>
          <p:cNvPr id="10" name="Content Placeholder 2">
            <a:extLst>
              <a:ext uri="{FF2B5EF4-FFF2-40B4-BE49-F238E27FC236}">
                <a16:creationId xmlns:a16="http://schemas.microsoft.com/office/drawing/2014/main" id="{01C8469B-A26C-DFD2-8213-E31FDFD014E8}"/>
              </a:ext>
            </a:extLst>
          </p:cNvPr>
          <p:cNvSpPr txBox="1">
            <a:spLocks/>
          </p:cNvSpPr>
          <p:nvPr/>
        </p:nvSpPr>
        <p:spPr>
          <a:xfrm>
            <a:off x="700087" y="2057400"/>
            <a:ext cx="2438400" cy="1104780"/>
          </a:xfrm>
          <a:prstGeom prst="rect">
            <a:avLst/>
          </a:prstGeom>
        </p:spPr>
        <p:txBody>
          <a:bodyPr vert="horz">
            <a:normAutofit lnSpcReduction="10000"/>
          </a:bodyPr>
          <a:lst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gn="ctr" fontAlgn="auto">
              <a:spcAft>
                <a:spcPts val="0"/>
              </a:spcAft>
              <a:buNone/>
            </a:pPr>
            <a:r>
              <a:rPr lang="en-US" sz="2400" b="1" dirty="0">
                <a:solidFill>
                  <a:srgbClr val="5E3886"/>
                </a:solidFill>
              </a:rPr>
              <a:t>Pancreas Partner &amp; </a:t>
            </a:r>
            <a:r>
              <a:rPr lang="en-US" sz="2400" b="1" dirty="0" err="1">
                <a:solidFill>
                  <a:srgbClr val="5E3886"/>
                </a:solidFill>
              </a:rPr>
              <a:t>DiaCell</a:t>
            </a:r>
            <a:r>
              <a:rPr lang="en-US" sz="2400" b="1" dirty="0">
                <a:solidFill>
                  <a:srgbClr val="5E3886"/>
                </a:solidFill>
              </a:rPr>
              <a:t> Teaching Tools</a:t>
            </a:r>
          </a:p>
        </p:txBody>
      </p:sp>
      <p:sp>
        <p:nvSpPr>
          <p:cNvPr id="11" name="Content Placeholder 2">
            <a:extLst>
              <a:ext uri="{FF2B5EF4-FFF2-40B4-BE49-F238E27FC236}">
                <a16:creationId xmlns:a16="http://schemas.microsoft.com/office/drawing/2014/main" id="{4E083F3E-327C-D3C6-53A6-D8D6A811E261}"/>
              </a:ext>
            </a:extLst>
          </p:cNvPr>
          <p:cNvSpPr txBox="1">
            <a:spLocks/>
          </p:cNvSpPr>
          <p:nvPr/>
        </p:nvSpPr>
        <p:spPr>
          <a:xfrm>
            <a:off x="6311265" y="2171820"/>
            <a:ext cx="2438400" cy="1104780"/>
          </a:xfrm>
          <a:prstGeom prst="rect">
            <a:avLst/>
          </a:prstGeom>
        </p:spPr>
        <p:txBody>
          <a:bodyPr vert="horz">
            <a:normAutofit/>
          </a:bodyPr>
          <a:lst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gn="ctr" fontAlgn="auto">
              <a:spcAft>
                <a:spcPts val="0"/>
              </a:spcAft>
              <a:buNone/>
            </a:pPr>
            <a:r>
              <a:rPr lang="en-US" sz="2400" b="1" dirty="0">
                <a:solidFill>
                  <a:srgbClr val="5E3886"/>
                </a:solidFill>
              </a:rPr>
              <a:t>Medication PocketCards</a:t>
            </a:r>
          </a:p>
        </p:txBody>
      </p:sp>
      <p:sp>
        <p:nvSpPr>
          <p:cNvPr id="12" name="Content Placeholder 2">
            <a:extLst>
              <a:ext uri="{FF2B5EF4-FFF2-40B4-BE49-F238E27FC236}">
                <a16:creationId xmlns:a16="http://schemas.microsoft.com/office/drawing/2014/main" id="{E7E75517-1A77-3C54-9B0E-36EF3827C8FD}"/>
              </a:ext>
            </a:extLst>
          </p:cNvPr>
          <p:cNvSpPr txBox="1">
            <a:spLocks/>
          </p:cNvSpPr>
          <p:nvPr/>
        </p:nvSpPr>
        <p:spPr>
          <a:xfrm>
            <a:off x="3138487" y="4226834"/>
            <a:ext cx="3103288" cy="1104780"/>
          </a:xfrm>
          <a:prstGeom prst="rect">
            <a:avLst/>
          </a:prstGeom>
        </p:spPr>
        <p:txBody>
          <a:bodyPr vert="horz">
            <a:normAutofit fontScale="70000" lnSpcReduction="20000"/>
          </a:bodyPr>
          <a:lst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gn="ctr" fontAlgn="auto">
              <a:spcAft>
                <a:spcPts val="0"/>
              </a:spcAft>
              <a:buNone/>
            </a:pPr>
            <a:r>
              <a:rPr lang="en-US" sz="3400" b="1" dirty="0">
                <a:solidFill>
                  <a:srgbClr val="5E3886"/>
                </a:solidFill>
              </a:rPr>
              <a:t>Online Store </a:t>
            </a:r>
          </a:p>
          <a:p>
            <a:pPr marL="0" indent="0" algn="ctr" fontAlgn="auto">
              <a:spcAft>
                <a:spcPts val="0"/>
              </a:spcAft>
              <a:buNone/>
            </a:pPr>
            <a:r>
              <a:rPr lang="en-US" sz="3400" b="1" dirty="0">
                <a:solidFill>
                  <a:srgbClr val="5E3886"/>
                </a:solidFill>
              </a:rPr>
              <a:t>DiabetesEdStore.net</a:t>
            </a:r>
          </a:p>
          <a:p>
            <a:pPr marL="0" indent="0" algn="ctr" fontAlgn="auto">
              <a:spcAft>
                <a:spcPts val="0"/>
              </a:spcAft>
              <a:buNone/>
            </a:pPr>
            <a:r>
              <a:rPr lang="en-US" sz="2600" b="1" dirty="0">
                <a:solidFill>
                  <a:srgbClr val="7030A0"/>
                </a:solidFill>
                <a:effectLst/>
                <a:latin typeface="Calibri" panose="020F0502020204030204" pitchFamily="34" charset="0"/>
                <a:ea typeface="Calibri" panose="020F0502020204030204" pitchFamily="34" charset="0"/>
              </a:rPr>
              <a:t> </a:t>
            </a:r>
            <a:endParaRPr lang="en-US" sz="2600" b="1" dirty="0">
              <a:solidFill>
                <a:srgbClr val="7030A0"/>
              </a:solidFill>
            </a:endParaRPr>
          </a:p>
        </p:txBody>
      </p:sp>
      <p:pic>
        <p:nvPicPr>
          <p:cNvPr id="8" name="Audio 7">
            <a:hlinkClick r:id="" action="ppaction://media"/>
            <a:extLst>
              <a:ext uri="{FF2B5EF4-FFF2-40B4-BE49-F238E27FC236}">
                <a16:creationId xmlns:a16="http://schemas.microsoft.com/office/drawing/2014/main" id="{34F12482-4C71-DC98-107A-8F2EA77AC273}"/>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460921309"/>
      </p:ext>
    </p:extLst>
  </p:cSld>
  <p:clrMapOvr>
    <a:masterClrMapping/>
  </p:clrMapOvr>
  <mc:AlternateContent xmlns:mc="http://schemas.openxmlformats.org/markup-compatibility/2006">
    <mc:Choice xmlns:p14="http://schemas.microsoft.com/office/powerpoint/2010/main" Requires="p14">
      <p:transition spd="med" p14:dur="700" advTm="20390">
        <p:fade/>
      </p:transition>
    </mc:Choice>
    <mc:Fallback>
      <p:transition spd="med" advTm="203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FCC53-30F0-F348-C420-C28FE4F708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CB96E7-D57C-4839-3B46-EFACE8736170}"/>
              </a:ext>
            </a:extLst>
          </p:cNvPr>
          <p:cNvSpPr>
            <a:spLocks noGrp="1"/>
          </p:cNvSpPr>
          <p:nvPr>
            <p:ph type="title"/>
          </p:nvPr>
        </p:nvSpPr>
        <p:spPr>
          <a:xfrm>
            <a:off x="457200" y="228600"/>
            <a:ext cx="8229600" cy="1295400"/>
          </a:xfrm>
        </p:spPr>
        <p:txBody>
          <a:bodyPr>
            <a:normAutofit/>
          </a:bodyPr>
          <a:lstStyle/>
          <a:p>
            <a:pPr algn="ctr"/>
            <a:r>
              <a:rPr lang="en-US" dirty="0"/>
              <a:t>Graduate Success Stories</a:t>
            </a:r>
          </a:p>
        </p:txBody>
      </p:sp>
      <p:sp>
        <p:nvSpPr>
          <p:cNvPr id="9" name="AutoShape 4">
            <a:extLst>
              <a:ext uri="{FF2B5EF4-FFF2-40B4-BE49-F238E27FC236}">
                <a16:creationId xmlns:a16="http://schemas.microsoft.com/office/drawing/2014/main" id="{26C655AC-1237-8B32-9DA3-0DB63B22D262}"/>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E1120540-B2A7-4904-CF49-F0D596D9CD22}"/>
              </a:ext>
            </a:extLst>
          </p:cNvPr>
          <p:cNvPicPr>
            <a:picLocks noChangeAspect="1"/>
          </p:cNvPicPr>
          <p:nvPr/>
        </p:nvPicPr>
        <p:blipFill>
          <a:blip r:embed="rId5"/>
          <a:stretch>
            <a:fillRect/>
          </a:stretch>
        </p:blipFill>
        <p:spPr>
          <a:xfrm>
            <a:off x="3341442" y="1715124"/>
            <a:ext cx="2438400" cy="3657600"/>
          </a:xfrm>
          <a:prstGeom prst="rect">
            <a:avLst/>
          </a:prstGeom>
        </p:spPr>
      </p:pic>
      <p:sp>
        <p:nvSpPr>
          <p:cNvPr id="12" name="TextBox 11">
            <a:extLst>
              <a:ext uri="{FF2B5EF4-FFF2-40B4-BE49-F238E27FC236}">
                <a16:creationId xmlns:a16="http://schemas.microsoft.com/office/drawing/2014/main" id="{BF3A9CC7-6C25-8C5B-6E14-CD417AC6A9A3}"/>
              </a:ext>
            </a:extLst>
          </p:cNvPr>
          <p:cNvSpPr txBox="1"/>
          <p:nvPr/>
        </p:nvSpPr>
        <p:spPr>
          <a:xfrm>
            <a:off x="3200400" y="5381656"/>
            <a:ext cx="4572000" cy="338554"/>
          </a:xfrm>
          <a:prstGeom prst="rect">
            <a:avLst/>
          </a:prstGeom>
          <a:noFill/>
        </p:spPr>
        <p:txBody>
          <a:bodyPr wrap="square">
            <a:spAutoFit/>
          </a:bodyPr>
          <a:lstStyle/>
          <a:p>
            <a:r>
              <a:rPr lang="en-US" sz="16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Marie-Renee D. Lucien-Jean</a:t>
            </a:r>
            <a:endParaRPr lang="en-US" sz="1600" dirty="0">
              <a:latin typeface="Calibri" panose="020F0502020204030204" pitchFamily="34" charset="0"/>
              <a:ea typeface="Calibri" panose="020F0502020204030204" pitchFamily="34" charset="0"/>
              <a:cs typeface="Calibri" panose="020F0502020204030204" pitchFamily="34" charset="0"/>
            </a:endParaRPr>
          </a:p>
        </p:txBody>
      </p:sp>
      <p:pic>
        <p:nvPicPr>
          <p:cNvPr id="1030" name="Picture 6">
            <a:extLst>
              <a:ext uri="{FF2B5EF4-FFF2-40B4-BE49-F238E27FC236}">
                <a16:creationId xmlns:a16="http://schemas.microsoft.com/office/drawing/2014/main" id="{D8843705-0CA9-7683-1660-428ADA14758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76164" y="1693632"/>
            <a:ext cx="2438400" cy="365633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44B4DE3-EBEA-1985-8567-CEB5C280B193}"/>
              </a:ext>
            </a:extLst>
          </p:cNvPr>
          <p:cNvSpPr txBox="1"/>
          <p:nvPr/>
        </p:nvSpPr>
        <p:spPr>
          <a:xfrm>
            <a:off x="6019800" y="5390824"/>
            <a:ext cx="3770415" cy="338554"/>
          </a:xfrm>
          <a:prstGeom prst="rect">
            <a:avLst/>
          </a:prstGeom>
          <a:noFill/>
        </p:spPr>
        <p:txBody>
          <a:bodyPr wrap="square">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Brenna </a:t>
            </a:r>
            <a:r>
              <a:rPr lang="en-US" sz="1600" dirty="0" err="1">
                <a:latin typeface="Calibri" panose="020F0502020204030204" pitchFamily="34" charset="0"/>
                <a:ea typeface="Calibri" panose="020F0502020204030204" pitchFamily="34" charset="0"/>
                <a:cs typeface="Calibri" panose="020F0502020204030204" pitchFamily="34" charset="0"/>
              </a:rPr>
              <a:t>Howsepian</a:t>
            </a:r>
            <a:r>
              <a:rPr lang="en-US" sz="1600" dirty="0">
                <a:latin typeface="Calibri" panose="020F0502020204030204" pitchFamily="34" charset="0"/>
                <a:ea typeface="Calibri" panose="020F0502020204030204" pitchFamily="34" charset="0"/>
                <a:cs typeface="Calibri" panose="020F0502020204030204" pitchFamily="34" charset="0"/>
              </a:rPr>
              <a:t>, RDN, CDCES</a:t>
            </a:r>
          </a:p>
        </p:txBody>
      </p:sp>
      <p:pic>
        <p:nvPicPr>
          <p:cNvPr id="1032" name="Picture 8" descr="Pregnant woman smiling by a river">
            <a:extLst>
              <a:ext uri="{FF2B5EF4-FFF2-40B4-BE49-F238E27FC236}">
                <a16:creationId xmlns:a16="http://schemas.microsoft.com/office/drawing/2014/main" id="{329C6233-CE9E-7323-E630-A36A08235D7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6720" y="1715124"/>
            <a:ext cx="2438400" cy="36576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511754D4-5557-76EA-1996-34C91E1BE923}"/>
              </a:ext>
            </a:extLst>
          </p:cNvPr>
          <p:cNvSpPr txBox="1"/>
          <p:nvPr/>
        </p:nvSpPr>
        <p:spPr>
          <a:xfrm>
            <a:off x="485899" y="5372488"/>
            <a:ext cx="4892634" cy="338554"/>
          </a:xfrm>
          <a:prstGeom prst="rect">
            <a:avLst/>
          </a:prstGeom>
          <a:noFill/>
        </p:spPr>
        <p:txBody>
          <a:bodyPr wrap="square">
            <a:spAutoFit/>
          </a:bodyPr>
          <a:lstStyle/>
          <a:p>
            <a:r>
              <a:rPr lang="en-US" sz="16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Johanna Ruiz, RDN, LDN</a:t>
            </a:r>
            <a:endParaRPr lang="en-US" sz="1600" dirty="0">
              <a:latin typeface="Calibri" panose="020F0502020204030204" pitchFamily="34" charset="0"/>
              <a:ea typeface="Calibri" panose="020F0502020204030204" pitchFamily="34" charset="0"/>
              <a:cs typeface="Calibri" panose="020F0502020204030204" pitchFamily="34" charset="0"/>
            </a:endParaRPr>
          </a:p>
        </p:txBody>
      </p:sp>
      <p:pic>
        <p:nvPicPr>
          <p:cNvPr id="6" name="Audio 5">
            <a:hlinkClick r:id="" action="ppaction://media"/>
            <a:extLst>
              <a:ext uri="{FF2B5EF4-FFF2-40B4-BE49-F238E27FC236}">
                <a16:creationId xmlns:a16="http://schemas.microsoft.com/office/drawing/2014/main" id="{6544D0C3-0721-F418-9286-5171C8D53342}"/>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747171379"/>
      </p:ext>
    </p:extLst>
  </p:cSld>
  <p:clrMapOvr>
    <a:masterClrMapping/>
  </p:clrMapOvr>
  <mc:AlternateContent xmlns:mc="http://schemas.openxmlformats.org/markup-compatibility/2006">
    <mc:Choice xmlns:p14="http://schemas.microsoft.com/office/powerpoint/2010/main" Requires="p14">
      <p:transition spd="med" p14:dur="700" advTm="17954">
        <p:fade/>
      </p:transition>
    </mc:Choice>
    <mc:Fallback>
      <p:transition spd="med" advTm="1795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36D66-818D-C2D8-6321-409EC7406C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3E11D3-CD9D-DF3E-35EE-11F5F6AB5110}"/>
              </a:ext>
            </a:extLst>
          </p:cNvPr>
          <p:cNvSpPr>
            <a:spLocks noGrp="1"/>
          </p:cNvSpPr>
          <p:nvPr>
            <p:ph type="title"/>
          </p:nvPr>
        </p:nvSpPr>
        <p:spPr>
          <a:xfrm>
            <a:off x="457200" y="228600"/>
            <a:ext cx="8229600" cy="1295400"/>
          </a:xfrm>
        </p:spPr>
        <p:txBody>
          <a:bodyPr>
            <a:normAutofit/>
          </a:bodyPr>
          <a:lstStyle/>
          <a:p>
            <a:pPr algn="ctr"/>
            <a:r>
              <a:rPr lang="en-US" dirty="0"/>
              <a:t>Bridge Program</a:t>
            </a:r>
          </a:p>
        </p:txBody>
      </p:sp>
      <p:pic>
        <p:nvPicPr>
          <p:cNvPr id="5" name="Picture 4" descr="A group of women posing for a photo&#10;&#10;Description automatically generated">
            <a:extLst>
              <a:ext uri="{FF2B5EF4-FFF2-40B4-BE49-F238E27FC236}">
                <a16:creationId xmlns:a16="http://schemas.microsoft.com/office/drawing/2014/main" id="{863C701F-3BA0-BA47-357F-1F71F3D1A6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922" y="2057400"/>
            <a:ext cx="3721626" cy="3721626"/>
          </a:xfrm>
          <a:prstGeom prst="rect">
            <a:avLst/>
          </a:prstGeom>
        </p:spPr>
      </p:pic>
      <p:sp>
        <p:nvSpPr>
          <p:cNvPr id="8" name="TextBox 7">
            <a:extLst>
              <a:ext uri="{FF2B5EF4-FFF2-40B4-BE49-F238E27FC236}">
                <a16:creationId xmlns:a16="http://schemas.microsoft.com/office/drawing/2014/main" id="{215E71C0-96F2-BE5D-A59F-0FC0BB729B2F}"/>
              </a:ext>
            </a:extLst>
          </p:cNvPr>
          <p:cNvSpPr txBox="1"/>
          <p:nvPr/>
        </p:nvSpPr>
        <p:spPr>
          <a:xfrm>
            <a:off x="4743454" y="1993374"/>
            <a:ext cx="3505200" cy="3785652"/>
          </a:xfrm>
          <a:prstGeom prst="rect">
            <a:avLst/>
          </a:prstGeom>
          <a:noFill/>
        </p:spPr>
        <p:txBody>
          <a:bodyPr wrap="square">
            <a:spAutoFit/>
          </a:bodyPr>
          <a:lstStyle/>
          <a:p>
            <a:pPr algn="ctr"/>
            <a:r>
              <a:rPr lang="en-US" sz="4000" b="1" i="0" dirty="0">
                <a:solidFill>
                  <a:srgbClr val="000000"/>
                </a:solidFill>
                <a:effectLst/>
                <a:latin typeface="var(--e-global-typography-primary-font-family)"/>
              </a:rPr>
              <a:t>Building a Bridge to Welcome New Diabetes Care and Education Specialists</a:t>
            </a:r>
          </a:p>
        </p:txBody>
      </p:sp>
      <p:pic>
        <p:nvPicPr>
          <p:cNvPr id="6" name="Audio 5">
            <a:hlinkClick r:id="" action="ppaction://media"/>
            <a:extLst>
              <a:ext uri="{FF2B5EF4-FFF2-40B4-BE49-F238E27FC236}">
                <a16:creationId xmlns:a16="http://schemas.microsoft.com/office/drawing/2014/main" id="{DC45A1BE-6A2B-6829-5F44-B7AF1A42252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891458034"/>
      </p:ext>
    </p:extLst>
  </p:cSld>
  <p:clrMapOvr>
    <a:masterClrMapping/>
  </p:clrMapOvr>
  <mc:AlternateContent xmlns:mc="http://schemas.openxmlformats.org/markup-compatibility/2006">
    <mc:Choice xmlns:p14="http://schemas.microsoft.com/office/powerpoint/2010/main" Requires="p14">
      <p:transition spd="med" p14:dur="700" advTm="26946">
        <p:fade/>
      </p:transition>
    </mc:Choice>
    <mc:Fallback>
      <p:transition spd="med" advTm="269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77CE-27B6-4B62-99B9-80CB6D67E5CE}"/>
              </a:ext>
            </a:extLst>
          </p:cNvPr>
          <p:cNvSpPr>
            <a:spLocks noGrp="1"/>
          </p:cNvSpPr>
          <p:nvPr>
            <p:ph type="title"/>
          </p:nvPr>
        </p:nvSpPr>
        <p:spPr>
          <a:xfrm>
            <a:off x="403480" y="228600"/>
            <a:ext cx="8216646" cy="951609"/>
          </a:xfrm>
        </p:spPr>
        <p:txBody>
          <a:bodyPr anchor="b">
            <a:normAutofit fontScale="90000"/>
          </a:bodyPr>
          <a:lstStyle/>
          <a:p>
            <a:pPr algn="ctr"/>
            <a:r>
              <a:rPr lang="en-US" dirty="0"/>
              <a:t>Diabetes Education Services’ Programs</a:t>
            </a:r>
          </a:p>
        </p:txBody>
      </p:sp>
      <p:sp>
        <p:nvSpPr>
          <p:cNvPr id="13" name="Content Placeholder 12">
            <a:extLst>
              <a:ext uri="{FF2B5EF4-FFF2-40B4-BE49-F238E27FC236}">
                <a16:creationId xmlns:a16="http://schemas.microsoft.com/office/drawing/2014/main" id="{2AE406D0-E60C-4AA8-BB5D-16453AAA7515}"/>
              </a:ext>
            </a:extLst>
          </p:cNvPr>
          <p:cNvSpPr>
            <a:spLocks noGrp="1"/>
          </p:cNvSpPr>
          <p:nvPr>
            <p:ph sz="quarter" idx="1"/>
          </p:nvPr>
        </p:nvSpPr>
        <p:spPr>
          <a:xfrm>
            <a:off x="393582" y="5350922"/>
            <a:ext cx="8216646" cy="1262644"/>
          </a:xfrm>
        </p:spPr>
        <p:txBody>
          <a:bodyPr>
            <a:normAutofit fontScale="77500" lnSpcReduction="20000"/>
          </a:bodyPr>
          <a:lstStyle/>
          <a:p>
            <a:pPr marL="0" indent="0" algn="ctr">
              <a:lnSpc>
                <a:spcPct val="120000"/>
              </a:lnSpc>
              <a:buNone/>
              <a:defRPr/>
            </a:pPr>
            <a:r>
              <a:rPr lang="en-US" sz="3000" dirty="0"/>
              <a:t>If you have questions, you can chat with us at </a:t>
            </a:r>
            <a:r>
              <a:rPr lang="en-US" sz="3000" b="1" dirty="0">
                <a:hlinkClick r:id="rId5"/>
              </a:rPr>
              <a:t>www.DiabetesEd.net</a:t>
            </a:r>
            <a:r>
              <a:rPr lang="en-US" sz="3000" b="1" dirty="0"/>
              <a:t> </a:t>
            </a:r>
            <a:r>
              <a:rPr lang="en-US" sz="3000" dirty="0"/>
              <a:t>or call 530 / 893-8635 or email at info@diabetesed.net</a:t>
            </a:r>
          </a:p>
          <a:p>
            <a:endParaRPr lang="en-US" dirty="0"/>
          </a:p>
        </p:txBody>
      </p:sp>
      <p:sp>
        <p:nvSpPr>
          <p:cNvPr id="3" name="TextBox 2">
            <a:extLst>
              <a:ext uri="{FF2B5EF4-FFF2-40B4-BE49-F238E27FC236}">
                <a16:creationId xmlns:a16="http://schemas.microsoft.com/office/drawing/2014/main" id="{C7910F69-9F53-44D1-9AF1-8F5A6E0E6477}"/>
              </a:ext>
            </a:extLst>
          </p:cNvPr>
          <p:cNvSpPr txBox="1"/>
          <p:nvPr/>
        </p:nvSpPr>
        <p:spPr>
          <a:xfrm>
            <a:off x="5121024" y="4106763"/>
            <a:ext cx="3619500" cy="1200329"/>
          </a:xfrm>
          <a:prstGeom prst="rect">
            <a:avLst/>
          </a:prstGeom>
          <a:noFill/>
        </p:spPr>
        <p:txBody>
          <a:bodyPr wrap="square" rtlCol="0">
            <a:spAutoFit/>
          </a:bodyPr>
          <a:lstStyle/>
          <a:p>
            <a:pPr algn="ctr" defTabSz="685800"/>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Bryanna Sabourin</a:t>
            </a:r>
          </a:p>
          <a:p>
            <a:pPr algn="ctr" defTabSz="685800"/>
            <a:r>
              <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rPr>
              <a:t>Director of Operations &amp;</a:t>
            </a:r>
          </a:p>
          <a:p>
            <a:pPr algn="ctr" defTabSz="685800"/>
            <a:r>
              <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rPr>
              <a:t>Customer Happiness</a:t>
            </a:r>
          </a:p>
        </p:txBody>
      </p:sp>
      <p:sp>
        <p:nvSpPr>
          <p:cNvPr id="4" name="TextBox 3">
            <a:extLst>
              <a:ext uri="{FF2B5EF4-FFF2-40B4-BE49-F238E27FC236}">
                <a16:creationId xmlns:a16="http://schemas.microsoft.com/office/drawing/2014/main" id="{070BE134-21F3-F566-2006-0591AE011971}"/>
              </a:ext>
            </a:extLst>
          </p:cNvPr>
          <p:cNvSpPr txBox="1"/>
          <p:nvPr/>
        </p:nvSpPr>
        <p:spPr>
          <a:xfrm>
            <a:off x="403478" y="4260652"/>
            <a:ext cx="3619500" cy="892552"/>
          </a:xfrm>
          <a:prstGeom prst="rect">
            <a:avLst/>
          </a:prstGeom>
          <a:noFill/>
        </p:spPr>
        <p:txBody>
          <a:bodyPr wrap="square" rtlCol="0">
            <a:spAutoFit/>
          </a:bodyPr>
          <a:lstStyle/>
          <a:p>
            <a:pPr algn="ctr"/>
            <a:r>
              <a:rPr lang="en-US" sz="320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Tiffany Bergeron </a:t>
            </a:r>
            <a:r>
              <a:rPr lang="en-US" sz="200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Customer Advocate Admin</a:t>
            </a:r>
            <a:endPar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2" descr="Woman smiling in a red blouse">
            <a:extLst>
              <a:ext uri="{FF2B5EF4-FFF2-40B4-BE49-F238E27FC236}">
                <a16:creationId xmlns:a16="http://schemas.microsoft.com/office/drawing/2014/main" id="{4A4A8358-64C9-8CB2-A546-0C842EDB367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22615" y="1629818"/>
            <a:ext cx="2181225" cy="21812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oman at desk with laptop and books.">
            <a:extLst>
              <a:ext uri="{FF2B5EF4-FFF2-40B4-BE49-F238E27FC236}">
                <a16:creationId xmlns:a16="http://schemas.microsoft.com/office/drawing/2014/main" id="{257D59AD-EE83-D4B9-95AD-E9CA06174C0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35969" y="1679293"/>
            <a:ext cx="2185416" cy="2185416"/>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BA3B5728-F51B-0B48-E925-910181629FD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439654026"/>
      </p:ext>
    </p:extLst>
  </p:cSld>
  <p:clrMapOvr>
    <a:masterClrMapping/>
  </p:clrMapOvr>
  <mc:AlternateContent xmlns:mc="http://schemas.openxmlformats.org/markup-compatibility/2006">
    <mc:Choice xmlns:p14="http://schemas.microsoft.com/office/powerpoint/2010/main" Requires="p14">
      <p:transition spd="med" p14:dur="700" advTm="15731">
        <p:fade/>
      </p:transition>
    </mc:Choice>
    <mc:Fallback>
      <p:transition spd="med" advTm="157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4FC2D-3CF6-C2E9-11D7-9285C16B1B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5D3101-CB5D-AF63-52E2-141DA4EFAF0F}"/>
              </a:ext>
            </a:extLst>
          </p:cNvPr>
          <p:cNvSpPr>
            <a:spLocks noGrp="1"/>
          </p:cNvSpPr>
          <p:nvPr>
            <p:ph type="title"/>
          </p:nvPr>
        </p:nvSpPr>
        <p:spPr>
          <a:xfrm>
            <a:off x="457200" y="228600"/>
            <a:ext cx="8229600" cy="1066800"/>
          </a:xfrm>
        </p:spPr>
        <p:txBody>
          <a:bodyPr>
            <a:normAutofit/>
          </a:bodyPr>
          <a:lstStyle/>
          <a:p>
            <a:pPr algn="ctr"/>
            <a:r>
              <a:rPr lang="en-US" dirty="0"/>
              <a:t>Connect with other Educators</a:t>
            </a:r>
          </a:p>
        </p:txBody>
      </p:sp>
      <p:sp>
        <p:nvSpPr>
          <p:cNvPr id="8" name="TextBox 7">
            <a:extLst>
              <a:ext uri="{FF2B5EF4-FFF2-40B4-BE49-F238E27FC236}">
                <a16:creationId xmlns:a16="http://schemas.microsoft.com/office/drawing/2014/main" id="{A810E8D6-5C00-4C0C-6296-4B1B34FB34C0}"/>
              </a:ext>
            </a:extLst>
          </p:cNvPr>
          <p:cNvSpPr txBox="1"/>
          <p:nvPr/>
        </p:nvSpPr>
        <p:spPr>
          <a:xfrm>
            <a:off x="990600" y="3405809"/>
            <a:ext cx="7010400" cy="3416320"/>
          </a:xfrm>
          <a:prstGeom prst="rect">
            <a:avLst/>
          </a:prstGeom>
          <a:noFill/>
        </p:spPr>
        <p:txBody>
          <a:bodyPr wrap="square">
            <a:spAutoFit/>
          </a:bodyPr>
          <a:lstStyle/>
          <a:p>
            <a:pPr algn="ctr"/>
            <a:r>
              <a:rPr lang="en-US" sz="3600" i="0" dirty="0">
                <a:solidFill>
                  <a:srgbClr val="000000"/>
                </a:solidFill>
                <a:effectLst/>
                <a:latin typeface="var(--e-global-typography-primary-font-family)"/>
              </a:rPr>
              <a:t>Our Facebook Certification Study Group is a great way to connect with other aspiring Diabetes Educators!</a:t>
            </a:r>
            <a:endParaRPr lang="en-US" sz="3600" b="1" i="0" dirty="0">
              <a:solidFill>
                <a:srgbClr val="000000"/>
              </a:solidFill>
              <a:effectLst/>
              <a:latin typeface="var(--e-global-typography-primary-font-family)"/>
            </a:endParaRPr>
          </a:p>
          <a:p>
            <a:pPr algn="ctr"/>
            <a:r>
              <a:rPr lang="en-US" sz="3600" b="1" dirty="0">
                <a:solidFill>
                  <a:srgbClr val="000000"/>
                </a:solidFill>
                <a:latin typeface="var(--e-global-typography-primary-font-family)"/>
              </a:rPr>
              <a:t>J</a:t>
            </a:r>
            <a:r>
              <a:rPr lang="en-US" sz="3600" b="1" i="0" dirty="0">
                <a:solidFill>
                  <a:srgbClr val="000000"/>
                </a:solidFill>
                <a:effectLst/>
                <a:latin typeface="var(--e-global-typography-primary-font-family)"/>
              </a:rPr>
              <a:t>oin by searching “Diabetes Education Specialist Study Group” on Facebook</a:t>
            </a:r>
          </a:p>
        </p:txBody>
      </p:sp>
      <p:pic>
        <p:nvPicPr>
          <p:cNvPr id="2050" name="Picture 2" descr="May be an illustration of crowd and text">
            <a:extLst>
              <a:ext uri="{FF2B5EF4-FFF2-40B4-BE49-F238E27FC236}">
                <a16:creationId xmlns:a16="http://schemas.microsoft.com/office/drawing/2014/main" id="{EC471E16-F9BB-E6F0-910B-44704F3D4E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2075" y="1381538"/>
            <a:ext cx="6267450" cy="1842364"/>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C36F89AA-7E47-D746-052A-117B4081065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740087078"/>
      </p:ext>
    </p:extLst>
  </p:cSld>
  <p:clrMapOvr>
    <a:masterClrMapping/>
  </p:clrMapOvr>
  <mc:AlternateContent xmlns:mc="http://schemas.openxmlformats.org/markup-compatibility/2006">
    <mc:Choice xmlns:p14="http://schemas.microsoft.com/office/powerpoint/2010/main" Requires="p14">
      <p:transition spd="med" p14:dur="700" advTm="14770">
        <p:fade/>
      </p:transition>
    </mc:Choice>
    <mc:Fallback>
      <p:transition spd="med" advTm="147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a:t>
            </a:r>
          </a:p>
        </p:txBody>
      </p:sp>
      <p:sp>
        <p:nvSpPr>
          <p:cNvPr id="5" name="Content Placeholder 4"/>
          <p:cNvSpPr>
            <a:spLocks noGrp="1"/>
          </p:cNvSpPr>
          <p:nvPr>
            <p:ph sz="quarter" idx="1"/>
          </p:nvPr>
        </p:nvSpPr>
        <p:spPr>
          <a:xfrm>
            <a:off x="3454562" y="2438657"/>
            <a:ext cx="5728967" cy="3108960"/>
          </a:xfrm>
        </p:spPr>
        <p:txBody>
          <a:bodyPr/>
          <a:lstStyle/>
          <a:p>
            <a:pPr marL="0" indent="0">
              <a:buNone/>
            </a:pPr>
            <a:r>
              <a:rPr lang="fr-FR" dirty="0"/>
              <a:t>Questions? </a:t>
            </a:r>
            <a:r>
              <a:rPr lang="fr-FR" dirty="0" err="1"/>
              <a:t>We</a:t>
            </a:r>
            <a:r>
              <a:rPr lang="fr-FR" dirty="0"/>
              <a:t> are </a:t>
            </a:r>
            <a:r>
              <a:rPr lang="fr-FR" dirty="0" err="1"/>
              <a:t>here</a:t>
            </a:r>
            <a:r>
              <a:rPr lang="fr-FR" dirty="0"/>
              <a:t> to help!</a:t>
            </a:r>
          </a:p>
          <a:p>
            <a:pPr lvl="1"/>
            <a:r>
              <a:rPr lang="fr-FR" dirty="0"/>
              <a:t>Email info@diabetesed.net</a:t>
            </a:r>
          </a:p>
          <a:p>
            <a:pPr lvl="1"/>
            <a:r>
              <a:rPr lang="fr-FR" dirty="0"/>
              <a:t>Call 530/ 893-8635</a:t>
            </a:r>
          </a:p>
          <a:p>
            <a:pPr lvl="1"/>
            <a:r>
              <a:rPr lang="fr-FR" dirty="0"/>
              <a:t>www</a:t>
            </a:r>
            <a:r>
              <a:rPr lang="fr-FR"/>
              <a:t>.DiabetesEd</a:t>
            </a:r>
            <a:r>
              <a:rPr lang="fr-FR" dirty="0"/>
              <a:t>.net</a:t>
            </a:r>
          </a:p>
          <a:p>
            <a:endParaRPr lang="en-US" dirty="0"/>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4501" y="1219200"/>
            <a:ext cx="2864332" cy="4296499"/>
          </a:xfrm>
          <a:prstGeom prst="rect">
            <a:avLst/>
          </a:prstGeom>
        </p:spPr>
      </p:pic>
      <p:pic>
        <p:nvPicPr>
          <p:cNvPr id="9" name="Picture 8" descr="A logo with a yellow circle and green text&#10;&#10;Description automatically generated with medium confidence">
            <a:extLst>
              <a:ext uri="{FF2B5EF4-FFF2-40B4-BE49-F238E27FC236}">
                <a16:creationId xmlns:a16="http://schemas.microsoft.com/office/drawing/2014/main" id="{98BA3350-863E-2923-F7BE-0DA64B0AF7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54562" y="1322522"/>
            <a:ext cx="5214937" cy="954334"/>
          </a:xfrm>
          <a:prstGeom prst="rect">
            <a:avLst/>
          </a:prstGeom>
        </p:spPr>
      </p:pic>
      <p:pic>
        <p:nvPicPr>
          <p:cNvPr id="6" name="Audio 5">
            <a:hlinkClick r:id="" action="ppaction://media"/>
            <a:extLst>
              <a:ext uri="{FF2B5EF4-FFF2-40B4-BE49-F238E27FC236}">
                <a16:creationId xmlns:a16="http://schemas.microsoft.com/office/drawing/2014/main" id="{5D387AC0-6240-DF28-7A54-3CD1B8C3BA73}"/>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50313794"/>
      </p:ext>
    </p:extLst>
  </p:cSld>
  <p:clrMapOvr>
    <a:masterClrMapping/>
  </p:clrMapOvr>
  <mc:AlternateContent xmlns:mc="http://schemas.openxmlformats.org/markup-compatibility/2006">
    <mc:Choice xmlns:p14="http://schemas.microsoft.com/office/powerpoint/2010/main" Requires="p14">
      <p:transition spd="med" p14:dur="700" advTm="19506">
        <p:fade/>
      </p:transition>
    </mc:Choice>
    <mc:Fallback>
      <p:transition spd="med" advTm="195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3A375-E2BB-C894-3B02-CCECC98F237B}"/>
              </a:ext>
            </a:extLst>
          </p:cNvPr>
          <p:cNvSpPr>
            <a:spLocks noGrp="1"/>
          </p:cNvSpPr>
          <p:nvPr>
            <p:ph type="title"/>
          </p:nvPr>
        </p:nvSpPr>
        <p:spPr>
          <a:xfrm>
            <a:off x="457200" y="143540"/>
            <a:ext cx="8229600" cy="914400"/>
          </a:xfrm>
        </p:spPr>
        <p:txBody>
          <a:bodyPr/>
          <a:lstStyle/>
          <a:p>
            <a:pPr algn="ctr"/>
            <a:r>
              <a:rPr lang="en-US" dirty="0"/>
              <a:t>Intro to www.DiabetesEd.net</a:t>
            </a:r>
          </a:p>
        </p:txBody>
      </p:sp>
      <p:pic>
        <p:nvPicPr>
          <p:cNvPr id="7" name="Content Placeholder 6">
            <a:extLst>
              <a:ext uri="{FF2B5EF4-FFF2-40B4-BE49-F238E27FC236}">
                <a16:creationId xmlns:a16="http://schemas.microsoft.com/office/drawing/2014/main" id="{7789E83F-BF85-F5AB-FFCA-706A79F61542}"/>
              </a:ext>
            </a:extLst>
          </p:cNvPr>
          <p:cNvPicPr>
            <a:picLocks noGrp="1" noChangeAspect="1"/>
          </p:cNvPicPr>
          <p:nvPr>
            <p:ph sz="quarter" idx="1"/>
          </p:nvPr>
        </p:nvPicPr>
        <p:blipFill>
          <a:blip r:embed="rId5"/>
          <a:stretch>
            <a:fillRect/>
          </a:stretch>
        </p:blipFill>
        <p:spPr>
          <a:xfrm>
            <a:off x="759941" y="1105767"/>
            <a:ext cx="7926859" cy="5736283"/>
          </a:xfrm>
        </p:spPr>
      </p:pic>
      <p:pic>
        <p:nvPicPr>
          <p:cNvPr id="12" name="Audio 11">
            <a:hlinkClick r:id="" action="ppaction://media"/>
            <a:extLst>
              <a:ext uri="{FF2B5EF4-FFF2-40B4-BE49-F238E27FC236}">
                <a16:creationId xmlns:a16="http://schemas.microsoft.com/office/drawing/2014/main" id="{4DADBC8E-AC66-E192-BFB4-257C3F3541F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7">
            <p14:nvContentPartPr>
              <p14:cNvPr id="11" name="Ink 10">
                <a:extLst>
                  <a:ext uri="{FF2B5EF4-FFF2-40B4-BE49-F238E27FC236}">
                    <a16:creationId xmlns:a16="http://schemas.microsoft.com/office/drawing/2014/main" id="{F574885F-6D51-74B1-0BEE-9D4316892F99}"/>
                  </a:ext>
                </a:extLst>
              </p14:cNvPr>
              <p14:cNvContentPartPr/>
              <p14:nvPr>
                <p:extLst>
                  <p:ext uri="{42D2F446-02D8-4167-A562-619A0277C38B}">
                    <p15:isNarration xmlns:p15="http://schemas.microsoft.com/office/powerpoint/2012/main" val="1"/>
                  </p:ext>
                </p:extLst>
              </p14:nvPr>
            </p14:nvContentPartPr>
            <p14:xfrm>
              <a:off x="1386000" y="614160"/>
              <a:ext cx="7587000" cy="6258240"/>
            </p14:xfrm>
          </p:contentPart>
        </mc:Choice>
        <mc:Fallback>
          <p:pic>
            <p:nvPicPr>
              <p:cNvPr id="11" name="Ink 10">
                <a:extLst>
                  <a:ext uri="{FF2B5EF4-FFF2-40B4-BE49-F238E27FC236}">
                    <a16:creationId xmlns:a16="http://schemas.microsoft.com/office/drawing/2014/main" id="{F574885F-6D51-74B1-0BEE-9D4316892F99}"/>
                  </a:ext>
                </a:extLst>
              </p:cNvPr>
              <p:cNvPicPr>
                <a:picLocks noGrp="1" noRot="1" noChangeAspect="1" noMove="1" noResize="1" noEditPoints="1" noAdjustHandles="1" noChangeArrowheads="1" noChangeShapeType="1"/>
              </p:cNvPicPr>
              <p:nvPr/>
            </p:nvPicPr>
            <p:blipFill>
              <a:blip r:embed="rId8"/>
              <a:stretch>
                <a:fillRect/>
              </a:stretch>
            </p:blipFill>
            <p:spPr>
              <a:xfrm>
                <a:off x="1376640" y="604800"/>
                <a:ext cx="7605720" cy="6276960"/>
              </a:xfrm>
              <a:prstGeom prst="rect">
                <a:avLst/>
              </a:prstGeom>
            </p:spPr>
          </p:pic>
        </mc:Fallback>
      </mc:AlternateContent>
    </p:spTree>
    <p:extLst>
      <p:ext uri="{BB962C8B-B14F-4D97-AF65-F5344CB8AC3E}">
        <p14:creationId xmlns:p14="http://schemas.microsoft.com/office/powerpoint/2010/main" val="1189291973"/>
      </p:ext>
    </p:extLst>
  </p:cSld>
  <p:clrMapOvr>
    <a:masterClrMapping/>
  </p:clrMapOvr>
  <mc:AlternateContent xmlns:mc="http://schemas.openxmlformats.org/markup-compatibility/2006">
    <mc:Choice xmlns:p14="http://schemas.microsoft.com/office/powerpoint/2010/main" Requires="p14">
      <p:transition spd="med" p14:dur="700" advTm="43501">
        <p:fade/>
      </p:transition>
    </mc:Choice>
    <mc:Fallback>
      <p:transition spd="med" advTm="435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59"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md type="call" cmd="playFrom(0.0)">
                                      <p:cBhvr>
                                        <p:cTn id="9"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587B4-5D92-51ED-DE35-71074F6C4F3A}"/>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C683806-FD57-0423-5431-5818D0B84889}"/>
              </a:ext>
            </a:extLst>
          </p:cNvPr>
          <p:cNvPicPr>
            <a:picLocks noGrp="1" noChangeAspect="1"/>
          </p:cNvPicPr>
          <p:nvPr>
            <p:ph sz="quarter" idx="1"/>
          </p:nvPr>
        </p:nvPicPr>
        <p:blipFill>
          <a:blip r:embed="rId5"/>
          <a:stretch>
            <a:fillRect/>
          </a:stretch>
        </p:blipFill>
        <p:spPr>
          <a:xfrm>
            <a:off x="679362" y="4928304"/>
            <a:ext cx="7785267" cy="1444877"/>
          </a:xfrm>
          <a:prstGeom prst="rect">
            <a:avLst/>
          </a:prstGeom>
        </p:spPr>
      </p:pic>
      <p:pic>
        <p:nvPicPr>
          <p:cNvPr id="6" name="Picture 5" descr="Text, letter&#10;&#10;Description automatically generated">
            <a:extLst>
              <a:ext uri="{FF2B5EF4-FFF2-40B4-BE49-F238E27FC236}">
                <a16:creationId xmlns:a16="http://schemas.microsoft.com/office/drawing/2014/main" id="{F7BB8846-8CD1-8045-5624-F5FB4F5B64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150" y="2120920"/>
            <a:ext cx="8969689" cy="2616159"/>
          </a:xfrm>
          <a:prstGeom prst="rect">
            <a:avLst/>
          </a:prstGeom>
        </p:spPr>
      </p:pic>
      <p:pic>
        <p:nvPicPr>
          <p:cNvPr id="4" name="Picture 3" descr="A purple and green logo&#10;&#10;Description automatically generated">
            <a:extLst>
              <a:ext uri="{FF2B5EF4-FFF2-40B4-BE49-F238E27FC236}">
                <a16:creationId xmlns:a16="http://schemas.microsoft.com/office/drawing/2014/main" id="{6B6B426D-CEC9-9B18-5329-31BFC34E81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3073" y="-926802"/>
            <a:ext cx="9810146" cy="4188740"/>
          </a:xfrm>
          <a:prstGeom prst="rect">
            <a:avLst/>
          </a:prstGeom>
        </p:spPr>
      </p:pic>
      <p:pic>
        <p:nvPicPr>
          <p:cNvPr id="7" name="Audio 6">
            <a:hlinkClick r:id="" action="ppaction://media"/>
            <a:extLst>
              <a:ext uri="{FF2B5EF4-FFF2-40B4-BE49-F238E27FC236}">
                <a16:creationId xmlns:a16="http://schemas.microsoft.com/office/drawing/2014/main" id="{70033AAD-0AFE-065C-87C4-C9401F47F2E6}"/>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405235293"/>
      </p:ext>
    </p:extLst>
  </p:cSld>
  <p:clrMapOvr>
    <a:masterClrMapping/>
  </p:clrMapOvr>
  <mc:AlternateContent xmlns:mc="http://schemas.openxmlformats.org/markup-compatibility/2006">
    <mc:Choice xmlns:p14="http://schemas.microsoft.com/office/powerpoint/2010/main" Requires="p14">
      <p:transition spd="med" p14:dur="700" advTm="41974">
        <p:fade/>
      </p:transition>
    </mc:Choice>
    <mc:Fallback>
      <p:transition spd="med" advTm="419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55DF60-F5C0-0364-28BC-14BDC0732CCF}"/>
              </a:ext>
            </a:extLst>
          </p:cNvPr>
          <p:cNvSpPr>
            <a:spLocks noGrp="1"/>
          </p:cNvSpPr>
          <p:nvPr>
            <p:ph sz="quarter" idx="1"/>
          </p:nvPr>
        </p:nvSpPr>
        <p:spPr>
          <a:xfrm>
            <a:off x="457198" y="3524692"/>
            <a:ext cx="8229600" cy="2247018"/>
          </a:xfrm>
        </p:spPr>
        <p:txBody>
          <a:bodyPr>
            <a:normAutofit lnSpcReduction="10000"/>
          </a:bodyPr>
          <a:lstStyle/>
          <a:p>
            <a:r>
              <a:rPr lang="en-US" sz="2000" dirty="0"/>
              <a:t>1. Getting to the Nitty Gritty </a:t>
            </a:r>
          </a:p>
          <a:p>
            <a:r>
              <a:rPr lang="en-US" sz="2000" dirty="0"/>
              <a:t>2. Nutrition &amp; Exercise </a:t>
            </a:r>
          </a:p>
          <a:p>
            <a:r>
              <a:rPr lang="en-US" sz="2000" dirty="0"/>
              <a:t>3. Meds Overview for Type 2</a:t>
            </a:r>
          </a:p>
          <a:p>
            <a:r>
              <a:rPr lang="en-US" sz="2000" dirty="0"/>
              <a:t>4. Insulin Therapy &amp; Pattern Management</a:t>
            </a:r>
          </a:p>
          <a:p>
            <a:r>
              <a:rPr lang="en-US" sz="2000" dirty="0"/>
              <a:t>5. Goals of Care</a:t>
            </a:r>
          </a:p>
          <a:p>
            <a:r>
              <a:rPr lang="en-US" sz="2000" dirty="0"/>
              <a:t>6. Hypoglycemia, Sick Days, Monitoring</a:t>
            </a:r>
            <a:endParaRPr lang="en-US" dirty="0"/>
          </a:p>
        </p:txBody>
      </p:sp>
      <p:pic>
        <p:nvPicPr>
          <p:cNvPr id="13" name="Picture 12" descr="A person wearing a blue shirt&#10;&#10;Description automatically generated">
            <a:extLst>
              <a:ext uri="{FF2B5EF4-FFF2-40B4-BE49-F238E27FC236}">
                <a16:creationId xmlns:a16="http://schemas.microsoft.com/office/drawing/2014/main" id="{F743CCE3-3569-990A-9F15-2ACAC60728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816" y="65834"/>
            <a:ext cx="7434368" cy="3363166"/>
          </a:xfrm>
          <a:prstGeom prst="rect">
            <a:avLst/>
          </a:prstGeom>
        </p:spPr>
      </p:pic>
      <p:sp>
        <p:nvSpPr>
          <p:cNvPr id="9" name="TextBox 8">
            <a:extLst>
              <a:ext uri="{FF2B5EF4-FFF2-40B4-BE49-F238E27FC236}">
                <a16:creationId xmlns:a16="http://schemas.microsoft.com/office/drawing/2014/main" id="{AA320FC8-65AD-F811-5E21-6A67E64C1D73}"/>
              </a:ext>
            </a:extLst>
          </p:cNvPr>
          <p:cNvSpPr txBox="1"/>
          <p:nvPr/>
        </p:nvSpPr>
        <p:spPr>
          <a:xfrm>
            <a:off x="5962037" y="3333308"/>
            <a:ext cx="2514600" cy="1754326"/>
          </a:xfrm>
          <a:prstGeom prst="rect">
            <a:avLst/>
          </a:prstGeom>
          <a:noFill/>
        </p:spPr>
        <p:txBody>
          <a:bodyPr wrap="square" rtlCol="0">
            <a:spAutoFit/>
          </a:bodyPr>
          <a:lstStyle/>
          <a:p>
            <a:r>
              <a:rPr lang="en-US" b="1" i="1" dirty="0">
                <a:solidFill>
                  <a:srgbClr val="7030A0"/>
                </a:solidFill>
                <a:latin typeface="Calibri" panose="020F0502020204030204" pitchFamily="34" charset="0"/>
                <a:ea typeface="Calibri" panose="020F0502020204030204" pitchFamily="34" charset="0"/>
                <a:cs typeface="Calibri" panose="020F0502020204030204" pitchFamily="34" charset="0"/>
              </a:rPr>
              <a:t>Can’t make it to the Live Session? </a:t>
            </a:r>
            <a:r>
              <a:rPr lang="en-US"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No worries, our courses are recorded for online viewing. Registrants have access for one full year.</a:t>
            </a:r>
          </a:p>
        </p:txBody>
      </p:sp>
      <p:sp>
        <p:nvSpPr>
          <p:cNvPr id="10" name="TextBox 9">
            <a:extLst>
              <a:ext uri="{FF2B5EF4-FFF2-40B4-BE49-F238E27FC236}">
                <a16:creationId xmlns:a16="http://schemas.microsoft.com/office/drawing/2014/main" id="{DA829A3B-DB4A-C615-FE74-FD0AF279B4D4}"/>
              </a:ext>
            </a:extLst>
          </p:cNvPr>
          <p:cNvSpPr txBox="1"/>
          <p:nvPr/>
        </p:nvSpPr>
        <p:spPr>
          <a:xfrm>
            <a:off x="3276600" y="2554410"/>
            <a:ext cx="4572000" cy="531887"/>
          </a:xfrm>
          <a:prstGeom prst="rect">
            <a:avLst/>
          </a:prstGeom>
          <a:solidFill>
            <a:schemeClr val="bg1"/>
          </a:solidFill>
        </p:spPr>
        <p:txBody>
          <a:bodyPr wrap="square" rtlCol="0">
            <a:spAutoFit/>
          </a:bodyPr>
          <a:lstStyle/>
          <a:p>
            <a:endParaRPr lang="en-US" dirty="0"/>
          </a:p>
        </p:txBody>
      </p:sp>
      <p:pic>
        <p:nvPicPr>
          <p:cNvPr id="12" name="Audio 11">
            <a:hlinkClick r:id="" action="ppaction://media"/>
            <a:extLst>
              <a:ext uri="{FF2B5EF4-FFF2-40B4-BE49-F238E27FC236}">
                <a16:creationId xmlns:a16="http://schemas.microsoft.com/office/drawing/2014/main" id="{CDF97FE1-5014-43FF-6E98-5AA3CC5C608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886663957"/>
      </p:ext>
    </p:extLst>
  </p:cSld>
  <p:clrMapOvr>
    <a:masterClrMapping/>
  </p:clrMapOvr>
  <mc:AlternateContent xmlns:mc="http://schemas.openxmlformats.org/markup-compatibility/2006">
    <mc:Choice xmlns:p14="http://schemas.microsoft.com/office/powerpoint/2010/main" Requires="p14">
      <p:transition spd="med" p14:dur="700" advTm="25811">
        <p:fade/>
      </p:transition>
    </mc:Choice>
    <mc:Fallback>
      <p:transition spd="med" advTm="258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2359C-BABF-7E53-33F8-1798B1778CC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ED0FA6-76C7-0EFA-C279-D848C1E51B85}"/>
              </a:ext>
            </a:extLst>
          </p:cNvPr>
          <p:cNvSpPr>
            <a:spLocks noGrp="1"/>
          </p:cNvSpPr>
          <p:nvPr>
            <p:ph sz="quarter" idx="1"/>
          </p:nvPr>
        </p:nvSpPr>
        <p:spPr>
          <a:xfrm>
            <a:off x="4570474" y="3399348"/>
            <a:ext cx="4270248" cy="2990088"/>
          </a:xfrm>
        </p:spPr>
        <p:txBody>
          <a:bodyPr>
            <a:normAutofit/>
          </a:bodyPr>
          <a:lstStyle/>
          <a:p>
            <a:r>
              <a:rPr lang="en-US" sz="1600" dirty="0"/>
              <a:t>7. Cardiovascular Disease &amp; Risk Management </a:t>
            </a:r>
          </a:p>
          <a:p>
            <a:r>
              <a:rPr lang="en-US" sz="1600" dirty="0"/>
              <a:t>8. Lower Extremity Assessment</a:t>
            </a:r>
          </a:p>
          <a:p>
            <a:r>
              <a:rPr lang="en-US" sz="1600" dirty="0"/>
              <a:t>9. Older Adults &amp; Diabetes </a:t>
            </a:r>
          </a:p>
          <a:p>
            <a:r>
              <a:rPr lang="en-US" sz="1600" dirty="0"/>
              <a:t>10. From Tots to Teens</a:t>
            </a:r>
          </a:p>
          <a:p>
            <a:r>
              <a:rPr lang="en-US" sz="1600" dirty="0"/>
              <a:t>11. Pregnancy &amp; Diabetes </a:t>
            </a:r>
          </a:p>
          <a:p>
            <a:r>
              <a:rPr lang="en-US" sz="1600" dirty="0"/>
              <a:t>12. Hospitals &amp; Hyperglycemia</a:t>
            </a:r>
          </a:p>
          <a:p>
            <a:r>
              <a:rPr lang="en-US" sz="1600" dirty="0"/>
              <a:t>13. Setting up a Successful DSME Program</a:t>
            </a:r>
            <a:endParaRPr lang="en-US" sz="2000" dirty="0"/>
          </a:p>
        </p:txBody>
      </p:sp>
      <p:sp>
        <p:nvSpPr>
          <p:cNvPr id="4" name="Content Placeholder 2">
            <a:extLst>
              <a:ext uri="{FF2B5EF4-FFF2-40B4-BE49-F238E27FC236}">
                <a16:creationId xmlns:a16="http://schemas.microsoft.com/office/drawing/2014/main" id="{1C05D2D2-2519-FB98-540D-9BEF0D4F2640}"/>
              </a:ext>
            </a:extLst>
          </p:cNvPr>
          <p:cNvSpPr txBox="1">
            <a:spLocks/>
          </p:cNvSpPr>
          <p:nvPr/>
        </p:nvSpPr>
        <p:spPr>
          <a:xfrm>
            <a:off x="228598" y="3398145"/>
            <a:ext cx="4267200" cy="2991291"/>
          </a:xfrm>
          <a:prstGeom prst="rect">
            <a:avLst/>
          </a:prstGeom>
        </p:spPr>
        <p:txBody>
          <a:bodyPr vert="horz">
            <a:normAutofit/>
          </a:bodyPr>
          <a:lst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fontAlgn="auto">
              <a:spcAft>
                <a:spcPts val="0"/>
              </a:spcAft>
            </a:pPr>
            <a:r>
              <a:rPr lang="en-US" sz="1600" dirty="0"/>
              <a:t>1. Hyperglycemic Crises, DKA, Euglycemic DKA and HHS</a:t>
            </a:r>
          </a:p>
          <a:p>
            <a:pPr fontAlgn="auto">
              <a:spcAft>
                <a:spcPts val="0"/>
              </a:spcAft>
            </a:pPr>
            <a:r>
              <a:rPr lang="en-US" sz="1600" dirty="0"/>
              <a:t>2. How to Assess Well-Being | From Populations to Individuals </a:t>
            </a:r>
          </a:p>
          <a:p>
            <a:pPr fontAlgn="auto">
              <a:spcAft>
                <a:spcPts val="0"/>
              </a:spcAft>
            </a:pPr>
            <a:r>
              <a:rPr lang="en-US" sz="1600" dirty="0"/>
              <a:t>3. Meds Mgmt. for Type 2 </a:t>
            </a:r>
          </a:p>
          <a:p>
            <a:pPr fontAlgn="auto">
              <a:spcAft>
                <a:spcPts val="0"/>
              </a:spcAft>
            </a:pPr>
            <a:r>
              <a:rPr lang="en-US" sz="1600" dirty="0"/>
              <a:t>4. ADA Standards of Care </a:t>
            </a:r>
          </a:p>
          <a:p>
            <a:pPr fontAlgn="auto">
              <a:spcAft>
                <a:spcPts val="0"/>
              </a:spcAft>
            </a:pPr>
            <a:r>
              <a:rPr lang="en-US" sz="1600" dirty="0"/>
              <a:t>5. Critical Assessment in Diabetes Care</a:t>
            </a:r>
          </a:p>
          <a:p>
            <a:pPr fontAlgn="auto">
              <a:spcAft>
                <a:spcPts val="0"/>
              </a:spcAft>
            </a:pPr>
            <a:r>
              <a:rPr lang="en-US" sz="1600" dirty="0"/>
              <a:t>6. Microvascular Complications Prevention &amp; Treatment</a:t>
            </a:r>
          </a:p>
        </p:txBody>
      </p:sp>
      <p:pic>
        <p:nvPicPr>
          <p:cNvPr id="6" name="Picture 5" descr="A close-up of a medical staff&#10;&#10;Description automatically generated">
            <a:extLst>
              <a:ext uri="{FF2B5EF4-FFF2-40B4-BE49-F238E27FC236}">
                <a16:creationId xmlns:a16="http://schemas.microsoft.com/office/drawing/2014/main" id="{20B2FE7B-F980-8938-0E08-38CEC894B0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198" y="0"/>
            <a:ext cx="7315200" cy="3309257"/>
          </a:xfrm>
          <a:prstGeom prst="rect">
            <a:avLst/>
          </a:prstGeom>
        </p:spPr>
      </p:pic>
      <p:sp>
        <p:nvSpPr>
          <p:cNvPr id="11" name="TextBox 10">
            <a:extLst>
              <a:ext uri="{FF2B5EF4-FFF2-40B4-BE49-F238E27FC236}">
                <a16:creationId xmlns:a16="http://schemas.microsoft.com/office/drawing/2014/main" id="{DDEA7320-5EC8-7E23-1A6B-3BAF886B16F5}"/>
              </a:ext>
            </a:extLst>
          </p:cNvPr>
          <p:cNvSpPr txBox="1"/>
          <p:nvPr/>
        </p:nvSpPr>
        <p:spPr>
          <a:xfrm>
            <a:off x="3276600" y="2554410"/>
            <a:ext cx="4572000" cy="531887"/>
          </a:xfrm>
          <a:prstGeom prst="rect">
            <a:avLst/>
          </a:prstGeom>
          <a:solidFill>
            <a:schemeClr val="bg1"/>
          </a:solidFill>
        </p:spPr>
        <p:txBody>
          <a:bodyPr wrap="square" rtlCol="0">
            <a:spAutoFit/>
          </a:bodyPr>
          <a:lstStyle/>
          <a:p>
            <a:endParaRPr lang="en-US" dirty="0"/>
          </a:p>
        </p:txBody>
      </p:sp>
      <p:pic>
        <p:nvPicPr>
          <p:cNvPr id="8" name="Audio 7">
            <a:hlinkClick r:id="" action="ppaction://media"/>
            <a:extLst>
              <a:ext uri="{FF2B5EF4-FFF2-40B4-BE49-F238E27FC236}">
                <a16:creationId xmlns:a16="http://schemas.microsoft.com/office/drawing/2014/main" id="{941036C8-1B3F-E03C-74EC-B4E822C0FA6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659455119"/>
      </p:ext>
    </p:extLst>
  </p:cSld>
  <p:clrMapOvr>
    <a:masterClrMapping/>
  </p:clrMapOvr>
  <mc:AlternateContent xmlns:mc="http://schemas.openxmlformats.org/markup-compatibility/2006">
    <mc:Choice xmlns:p14="http://schemas.microsoft.com/office/powerpoint/2010/main" Requires="p14">
      <p:transition spd="med" p14:dur="700" advTm="18072">
        <p:fade/>
      </p:transition>
    </mc:Choice>
    <mc:Fallback>
      <p:transition spd="med" advTm="180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99757-8736-E6ED-C7A5-1671EC7CEAB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B5C2B2-DD0A-02B1-3F8D-232541430420}"/>
              </a:ext>
            </a:extLst>
          </p:cNvPr>
          <p:cNvSpPr>
            <a:spLocks noGrp="1"/>
          </p:cNvSpPr>
          <p:nvPr>
            <p:ph sz="quarter" idx="1"/>
          </p:nvPr>
        </p:nvSpPr>
        <p:spPr>
          <a:xfrm>
            <a:off x="457197" y="3468655"/>
            <a:ext cx="8229600" cy="3070663"/>
          </a:xfrm>
        </p:spPr>
        <p:txBody>
          <a:bodyPr>
            <a:normAutofit fontScale="92500" lnSpcReduction="10000"/>
          </a:bodyPr>
          <a:lstStyle/>
          <a:p>
            <a:r>
              <a:rPr lang="en-US" sz="2000" dirty="0"/>
              <a:t>1. Diabetes | Not Just Hyperglycemia</a:t>
            </a:r>
          </a:p>
          <a:p>
            <a:r>
              <a:rPr lang="en-US" sz="2000" dirty="0"/>
              <a:t>2. Standards of Care &amp; Cardiovascular Goals</a:t>
            </a:r>
          </a:p>
          <a:p>
            <a:r>
              <a:rPr lang="en-US" sz="2000" dirty="0"/>
              <a:t>3. Meds for Type 2 | What you need to know</a:t>
            </a:r>
          </a:p>
          <a:p>
            <a:r>
              <a:rPr lang="en-US" sz="2000" dirty="0"/>
              <a:t>4. Insulin Therapy | From Basal/Bolus to Pattern Management</a:t>
            </a:r>
          </a:p>
          <a:p>
            <a:r>
              <a:rPr lang="en-US" sz="2000" dirty="0"/>
              <a:t>5. Insulin Intensive &amp; Risk Reduction | Monitoring, Sick Days, Lower Extremities</a:t>
            </a:r>
          </a:p>
          <a:p>
            <a:r>
              <a:rPr lang="en-US" sz="2000" dirty="0"/>
              <a:t>6. Medical Nutrition Therapy</a:t>
            </a:r>
          </a:p>
          <a:p>
            <a:r>
              <a:rPr lang="en-US" sz="2000" dirty="0"/>
              <a:t>7. Microvascular Complications &amp; Exercise | Screen, Prevent, Treat</a:t>
            </a:r>
          </a:p>
          <a:p>
            <a:r>
              <a:rPr lang="en-US" sz="2000" dirty="0"/>
              <a:t>8. Coping &amp; Behavior Change </a:t>
            </a:r>
          </a:p>
          <a:p>
            <a:r>
              <a:rPr lang="en-US" sz="2000" dirty="0"/>
              <a:t>9. Test-Taking Coach Session (75+ Practice Questions)</a:t>
            </a:r>
            <a:endParaRPr lang="en-US" dirty="0"/>
          </a:p>
        </p:txBody>
      </p:sp>
      <p:pic>
        <p:nvPicPr>
          <p:cNvPr id="11" name="Picture 10" descr="A person wearing a blue shirt&#10;&#10;Description automatically generated">
            <a:extLst>
              <a:ext uri="{FF2B5EF4-FFF2-40B4-BE49-F238E27FC236}">
                <a16:creationId xmlns:a16="http://schemas.microsoft.com/office/drawing/2014/main" id="{21CE5DD3-D19C-A48B-271C-B0CC8A45CC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 y="24052"/>
            <a:ext cx="7315200" cy="3309257"/>
          </a:xfrm>
          <a:prstGeom prst="rect">
            <a:avLst/>
          </a:prstGeom>
        </p:spPr>
      </p:pic>
      <p:pic>
        <p:nvPicPr>
          <p:cNvPr id="5" name="Picture 4" descr="A person looking at a computer&#10;&#10;Description automatically generated">
            <a:extLst>
              <a:ext uri="{FF2B5EF4-FFF2-40B4-BE49-F238E27FC236}">
                <a16:creationId xmlns:a16="http://schemas.microsoft.com/office/drawing/2014/main" id="{AFD4D239-3FB3-149D-C97F-C7D76210BB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805" y="0"/>
            <a:ext cx="7614385" cy="3444603"/>
          </a:xfrm>
          <a:prstGeom prst="rect">
            <a:avLst/>
          </a:prstGeom>
        </p:spPr>
      </p:pic>
      <p:sp>
        <p:nvSpPr>
          <p:cNvPr id="10" name="TextBox 9">
            <a:extLst>
              <a:ext uri="{FF2B5EF4-FFF2-40B4-BE49-F238E27FC236}">
                <a16:creationId xmlns:a16="http://schemas.microsoft.com/office/drawing/2014/main" id="{1989223D-3D32-E740-AD40-D689B06385E8}"/>
              </a:ext>
            </a:extLst>
          </p:cNvPr>
          <p:cNvSpPr txBox="1"/>
          <p:nvPr/>
        </p:nvSpPr>
        <p:spPr>
          <a:xfrm>
            <a:off x="3276600" y="2554410"/>
            <a:ext cx="4572000" cy="531887"/>
          </a:xfrm>
          <a:prstGeom prst="rect">
            <a:avLst/>
          </a:prstGeom>
          <a:solidFill>
            <a:schemeClr val="bg1"/>
          </a:solidFill>
        </p:spPr>
        <p:txBody>
          <a:bodyPr wrap="square" rtlCol="0">
            <a:spAutoFit/>
          </a:bodyPr>
          <a:lstStyle/>
          <a:p>
            <a:endParaRPr lang="en-US" dirty="0"/>
          </a:p>
        </p:txBody>
      </p:sp>
      <p:pic>
        <p:nvPicPr>
          <p:cNvPr id="13" name="Audio 12">
            <a:hlinkClick r:id="" action="ppaction://media"/>
            <a:extLst>
              <a:ext uri="{FF2B5EF4-FFF2-40B4-BE49-F238E27FC236}">
                <a16:creationId xmlns:a16="http://schemas.microsoft.com/office/drawing/2014/main" id="{E8DC2893-2B79-CAA3-BA48-A8A6504740C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700473529"/>
      </p:ext>
    </p:extLst>
  </p:cSld>
  <p:clrMapOvr>
    <a:masterClrMapping/>
  </p:clrMapOvr>
  <mc:AlternateContent xmlns:mc="http://schemas.openxmlformats.org/markup-compatibility/2006">
    <mc:Choice xmlns:p14="http://schemas.microsoft.com/office/powerpoint/2010/main" Requires="p14">
      <p:transition spd="med" p14:dur="700" advTm="31616">
        <p:fade/>
      </p:transition>
    </mc:Choice>
    <mc:Fallback>
      <p:transition spd="med" advTm="316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454A3-17FA-C1CF-2663-472912B054C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573743-1046-A9F3-F93B-E73D22B26998}"/>
              </a:ext>
            </a:extLst>
          </p:cNvPr>
          <p:cNvSpPr>
            <a:spLocks noGrp="1"/>
          </p:cNvSpPr>
          <p:nvPr>
            <p:ph sz="quarter" idx="1"/>
          </p:nvPr>
        </p:nvSpPr>
        <p:spPr>
          <a:xfrm>
            <a:off x="304800" y="2743200"/>
            <a:ext cx="8229600" cy="4114800"/>
          </a:xfrm>
        </p:spPr>
        <p:txBody>
          <a:bodyPr>
            <a:normAutofit lnSpcReduction="10000"/>
          </a:bodyPr>
          <a:lstStyle/>
          <a:p>
            <a:pPr marL="0" indent="0">
              <a:buNone/>
            </a:pPr>
            <a:r>
              <a:rPr lang="en-US" sz="1800" b="1" dirty="0"/>
              <a:t>Clinical Practice &amp; Assessment</a:t>
            </a:r>
          </a:p>
          <a:p>
            <a:r>
              <a:rPr lang="en-US" sz="1800" dirty="0"/>
              <a:t>1. Behavior Change Theories Made Easy </a:t>
            </a:r>
          </a:p>
          <a:p>
            <a:r>
              <a:rPr lang="en-US" sz="1800" dirty="0"/>
              <a:t>2. </a:t>
            </a:r>
            <a:r>
              <a:rPr lang="en-US" sz="1800" dirty="0" err="1"/>
              <a:t>CardioRenal</a:t>
            </a:r>
            <a:r>
              <a:rPr lang="en-US" sz="1800" dirty="0"/>
              <a:t> Risk Reduction Toolkit with Dr. Diana Isaacs </a:t>
            </a:r>
          </a:p>
          <a:p>
            <a:r>
              <a:rPr lang="en-US" sz="1800" dirty="0"/>
              <a:t>3. What We Say Matters: Language that Respects the Individual and Imparts Hope </a:t>
            </a:r>
          </a:p>
          <a:p>
            <a:r>
              <a:rPr lang="en-US" sz="1800" dirty="0"/>
              <a:t>4. Type 2 Diabetes Intensive</a:t>
            </a:r>
          </a:p>
          <a:p>
            <a:r>
              <a:rPr lang="en-US" sz="1800" dirty="0"/>
              <a:t>5. Three Steps to </a:t>
            </a:r>
            <a:r>
              <a:rPr lang="en-US" sz="1800" dirty="0" err="1"/>
              <a:t>DeFeet</a:t>
            </a:r>
            <a:r>
              <a:rPr lang="en-US" sz="1800" dirty="0"/>
              <a:t> Amputation; Assess, Screen, &amp; Report</a:t>
            </a:r>
          </a:p>
          <a:p>
            <a:r>
              <a:rPr lang="en-US" sz="1800" dirty="0"/>
              <a:t>6. Navigating the Unexpected: Disaster Preparedness and Travel Tips  </a:t>
            </a:r>
          </a:p>
          <a:p>
            <a:pPr marL="0" indent="0">
              <a:buNone/>
            </a:pPr>
            <a:r>
              <a:rPr lang="en-US" sz="1800" b="1" dirty="0"/>
              <a:t>Insulin Calculations &amp; Pattern Management</a:t>
            </a:r>
          </a:p>
          <a:p>
            <a:r>
              <a:rPr lang="en-US" sz="1800" dirty="0"/>
              <a:t>7. Insulin Calculation Workshop | From Pumps &amp; Beyond </a:t>
            </a:r>
          </a:p>
          <a:p>
            <a:r>
              <a:rPr lang="en-US" sz="1800" dirty="0"/>
              <a:t>8. Solving Glucose Mysteries for Type 1</a:t>
            </a:r>
          </a:p>
          <a:p>
            <a:r>
              <a:rPr lang="en-US" sz="1800" dirty="0"/>
              <a:t>9. Solving Glucose Mysteries for Type 2</a:t>
            </a:r>
          </a:p>
          <a:p>
            <a:r>
              <a:rPr lang="en-US" sz="1800" dirty="0"/>
              <a:t>10. Basal Bolus Insulin Therapy in Hospital</a:t>
            </a:r>
            <a:endParaRPr lang="en-US" sz="1400" dirty="0"/>
          </a:p>
        </p:txBody>
      </p:sp>
      <p:pic>
        <p:nvPicPr>
          <p:cNvPr id="5" name="Picture 4" descr="A person in a lab coat&#10;&#10;Description automatically generated">
            <a:extLst>
              <a:ext uri="{FF2B5EF4-FFF2-40B4-BE49-F238E27FC236}">
                <a16:creationId xmlns:a16="http://schemas.microsoft.com/office/drawing/2014/main" id="{934E5629-7A5F-99CD-E496-7912657C43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5334" y="50982"/>
            <a:ext cx="5993331" cy="2711268"/>
          </a:xfrm>
          <a:prstGeom prst="rect">
            <a:avLst/>
          </a:prstGeom>
        </p:spPr>
      </p:pic>
      <p:sp>
        <p:nvSpPr>
          <p:cNvPr id="10" name="TextBox 9">
            <a:extLst>
              <a:ext uri="{FF2B5EF4-FFF2-40B4-BE49-F238E27FC236}">
                <a16:creationId xmlns:a16="http://schemas.microsoft.com/office/drawing/2014/main" id="{08BB1421-8927-4E2D-7172-525EFD350E25}"/>
              </a:ext>
            </a:extLst>
          </p:cNvPr>
          <p:cNvSpPr txBox="1"/>
          <p:nvPr/>
        </p:nvSpPr>
        <p:spPr>
          <a:xfrm>
            <a:off x="3276600" y="2554410"/>
            <a:ext cx="4572000" cy="531887"/>
          </a:xfrm>
          <a:prstGeom prst="rect">
            <a:avLst/>
          </a:prstGeom>
          <a:solidFill>
            <a:schemeClr val="bg1"/>
          </a:solidFill>
        </p:spPr>
        <p:txBody>
          <a:bodyPr wrap="square" rtlCol="0">
            <a:spAutoFit/>
          </a:bodyPr>
          <a:lstStyle/>
          <a:p>
            <a:endParaRPr lang="en-US" dirty="0"/>
          </a:p>
        </p:txBody>
      </p:sp>
      <p:sp>
        <p:nvSpPr>
          <p:cNvPr id="11" name="TextBox 10">
            <a:extLst>
              <a:ext uri="{FF2B5EF4-FFF2-40B4-BE49-F238E27FC236}">
                <a16:creationId xmlns:a16="http://schemas.microsoft.com/office/drawing/2014/main" id="{1F63781C-A54A-8F9D-2F92-CA0A7E65368F}"/>
              </a:ext>
            </a:extLst>
          </p:cNvPr>
          <p:cNvSpPr txBox="1"/>
          <p:nvPr/>
        </p:nvSpPr>
        <p:spPr>
          <a:xfrm>
            <a:off x="3581400" y="1966946"/>
            <a:ext cx="4467438" cy="531887"/>
          </a:xfrm>
          <a:prstGeom prst="rect">
            <a:avLst/>
          </a:prstGeom>
          <a:solidFill>
            <a:schemeClr val="bg1"/>
          </a:solidFill>
        </p:spPr>
        <p:txBody>
          <a:bodyPr wrap="square" rtlCol="0">
            <a:spAutoFit/>
          </a:bodyPr>
          <a:lstStyle/>
          <a:p>
            <a:endParaRPr lang="en-US" dirty="0"/>
          </a:p>
        </p:txBody>
      </p:sp>
      <p:pic>
        <p:nvPicPr>
          <p:cNvPr id="7" name="Audio 6">
            <a:hlinkClick r:id="" action="ppaction://media"/>
            <a:extLst>
              <a:ext uri="{FF2B5EF4-FFF2-40B4-BE49-F238E27FC236}">
                <a16:creationId xmlns:a16="http://schemas.microsoft.com/office/drawing/2014/main" id="{2323AC71-EA18-9055-E9DE-F6473F73371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722866869"/>
      </p:ext>
    </p:extLst>
  </p:cSld>
  <p:clrMapOvr>
    <a:masterClrMapping/>
  </p:clrMapOvr>
  <mc:AlternateContent xmlns:mc="http://schemas.openxmlformats.org/markup-compatibility/2006">
    <mc:Choice xmlns:p14="http://schemas.microsoft.com/office/powerpoint/2010/main" Requires="p14">
      <p:transition spd="med" p14:dur="700" advTm="17684">
        <p:fade/>
      </p:transition>
    </mc:Choice>
    <mc:Fallback>
      <p:transition spd="med" advTm="176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03B32-07E4-0B05-2F5A-8105CD701A5C}"/>
              </a:ext>
            </a:extLst>
          </p:cNvPr>
          <p:cNvSpPr>
            <a:spLocks noGrp="1"/>
          </p:cNvSpPr>
          <p:nvPr>
            <p:ph type="title"/>
          </p:nvPr>
        </p:nvSpPr>
        <p:spPr/>
        <p:txBody>
          <a:bodyPr/>
          <a:lstStyle/>
          <a:p>
            <a:r>
              <a:rPr lang="en-US" dirty="0"/>
              <a:t>Level 5 – Coming Summer 2025!</a:t>
            </a:r>
          </a:p>
        </p:txBody>
      </p:sp>
      <p:pic>
        <p:nvPicPr>
          <p:cNvPr id="9" name="Content Placeholder 8" descr="A close-up of a person&#10;&#10;Description automatically generated">
            <a:extLst>
              <a:ext uri="{FF2B5EF4-FFF2-40B4-BE49-F238E27FC236}">
                <a16:creationId xmlns:a16="http://schemas.microsoft.com/office/drawing/2014/main" id="{32A1E03E-88FC-5075-7BC6-B634DDD8E5F3}"/>
              </a:ext>
            </a:extLst>
          </p:cNvPr>
          <p:cNvPicPr>
            <a:picLocks noGrp="1" noChangeAspect="1"/>
          </p:cNvPicPr>
          <p:nvPr>
            <p:ph sz="quarter" idx="1"/>
          </p:nvPr>
        </p:nvPicPr>
        <p:blipFill>
          <a:blip r:embed="rId5">
            <a:extLst>
              <a:ext uri="{28A0092B-C50C-407E-A947-70E740481C1C}">
                <a14:useLocalDpi xmlns:a14="http://schemas.microsoft.com/office/drawing/2010/main" val="0"/>
              </a:ext>
            </a:extLst>
          </a:blip>
          <a:stretch>
            <a:fillRect/>
          </a:stretch>
        </p:blipFill>
        <p:spPr>
          <a:xfrm>
            <a:off x="457200" y="1567543"/>
            <a:ext cx="8229600" cy="3722913"/>
          </a:xfrm>
        </p:spPr>
      </p:pic>
      <p:pic>
        <p:nvPicPr>
          <p:cNvPr id="5" name="Audio 4">
            <a:hlinkClick r:id="" action="ppaction://media"/>
            <a:extLst>
              <a:ext uri="{FF2B5EF4-FFF2-40B4-BE49-F238E27FC236}">
                <a16:creationId xmlns:a16="http://schemas.microsoft.com/office/drawing/2014/main" id="{9F403CF0-4653-C1D4-F0C7-B8F41FB32C5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050903100"/>
      </p:ext>
    </p:extLst>
  </p:cSld>
  <p:clrMapOvr>
    <a:masterClrMapping/>
  </p:clrMapOvr>
  <mc:AlternateContent xmlns:mc="http://schemas.openxmlformats.org/markup-compatibility/2006">
    <mc:Choice xmlns:p14="http://schemas.microsoft.com/office/powerpoint/2010/main" Requires="p14">
      <p:transition spd="med" p14:dur="700" advTm="15717">
        <p:fade/>
      </p:transition>
    </mc:Choice>
    <mc:Fallback>
      <p:transition spd="med" advTm="157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E552A-1619-761F-2D40-A8877093EC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5597B6-504A-9E28-689A-1E8E873782B7}"/>
              </a:ext>
            </a:extLst>
          </p:cNvPr>
          <p:cNvSpPr>
            <a:spLocks noGrp="1"/>
          </p:cNvSpPr>
          <p:nvPr>
            <p:ph type="title"/>
          </p:nvPr>
        </p:nvSpPr>
        <p:spPr>
          <a:xfrm>
            <a:off x="457200" y="228600"/>
            <a:ext cx="8229600" cy="1295400"/>
          </a:xfrm>
        </p:spPr>
        <p:txBody>
          <a:bodyPr>
            <a:normAutofit/>
          </a:bodyPr>
          <a:lstStyle/>
          <a:p>
            <a:pPr algn="ctr"/>
            <a:r>
              <a:rPr lang="en-US" dirty="0"/>
              <a:t>Certification Boot Camps</a:t>
            </a:r>
          </a:p>
        </p:txBody>
      </p:sp>
      <p:pic>
        <p:nvPicPr>
          <p:cNvPr id="21" name="Content Placeholder 20" descr="A person reading a book&#10;&#10;Description automatically generated">
            <a:extLst>
              <a:ext uri="{FF2B5EF4-FFF2-40B4-BE49-F238E27FC236}">
                <a16:creationId xmlns:a16="http://schemas.microsoft.com/office/drawing/2014/main" id="{51537F73-72DE-7075-D41F-C4C5E4F092BE}"/>
              </a:ext>
            </a:extLst>
          </p:cNvPr>
          <p:cNvPicPr>
            <a:picLocks noGrp="1" noChangeAspect="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469770" y="2572477"/>
            <a:ext cx="2438400" cy="2438400"/>
          </a:xfrm>
        </p:spPr>
      </p:pic>
      <p:pic>
        <p:nvPicPr>
          <p:cNvPr id="23" name="Content Placeholder 22" descr="A person in scrubs sitting at a desk with a computer and a stethoscope around her neck&#10;&#10;Description automatically generated">
            <a:extLst>
              <a:ext uri="{FF2B5EF4-FFF2-40B4-BE49-F238E27FC236}">
                <a16:creationId xmlns:a16="http://schemas.microsoft.com/office/drawing/2014/main" id="{2BAC3BC0-390B-C1BC-A471-A4D4D1796ABF}"/>
              </a:ext>
            </a:extLst>
          </p:cNvPr>
          <p:cNvPicPr>
            <a:picLocks noGrp="1" noChangeAspect="1"/>
          </p:cNvPicPr>
          <p:nvPr>
            <p:ph sz="quarter" idx="2"/>
          </p:nvPr>
        </p:nvPicPr>
        <p:blipFill>
          <a:blip r:embed="rId6" cstate="print">
            <a:extLst>
              <a:ext uri="{28A0092B-C50C-407E-A947-70E740481C1C}">
                <a14:useLocalDpi xmlns:a14="http://schemas.microsoft.com/office/drawing/2010/main" val="0"/>
              </a:ext>
            </a:extLst>
          </a:blip>
          <a:stretch>
            <a:fillRect/>
          </a:stretch>
        </p:blipFill>
        <p:spPr>
          <a:xfrm>
            <a:off x="6245353" y="2569429"/>
            <a:ext cx="2441448" cy="2441448"/>
          </a:xfrm>
        </p:spPr>
      </p:pic>
      <p:pic>
        <p:nvPicPr>
          <p:cNvPr id="25" name="Picture 24" descr="A person sitting at a table with a computer and a pen&#10;&#10;Description automatically generated">
            <a:extLst>
              <a:ext uri="{FF2B5EF4-FFF2-40B4-BE49-F238E27FC236}">
                <a16:creationId xmlns:a16="http://schemas.microsoft.com/office/drawing/2014/main" id="{EB8BDD56-6381-6E01-9DFE-7E725480F8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79849" y="3476851"/>
            <a:ext cx="2441448" cy="2441448"/>
          </a:xfrm>
          <a:prstGeom prst="rect">
            <a:avLst/>
          </a:prstGeom>
        </p:spPr>
      </p:pic>
      <p:sp>
        <p:nvSpPr>
          <p:cNvPr id="3" name="Content Placeholder 2">
            <a:extLst>
              <a:ext uri="{FF2B5EF4-FFF2-40B4-BE49-F238E27FC236}">
                <a16:creationId xmlns:a16="http://schemas.microsoft.com/office/drawing/2014/main" id="{A7B6AF99-F903-9B72-405B-13346B03101A}"/>
              </a:ext>
            </a:extLst>
          </p:cNvPr>
          <p:cNvSpPr txBox="1">
            <a:spLocks/>
          </p:cNvSpPr>
          <p:nvPr/>
        </p:nvSpPr>
        <p:spPr>
          <a:xfrm>
            <a:off x="457198" y="5141179"/>
            <a:ext cx="2441449" cy="777120"/>
          </a:xfrm>
          <a:prstGeom prst="rect">
            <a:avLst/>
          </a:prstGeom>
        </p:spPr>
        <p:txBody>
          <a:bodyPr vert="horz">
            <a:normAutofit lnSpcReduction="10000"/>
          </a:bodyPr>
          <a:lst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gn="ctr" fontAlgn="auto">
              <a:spcAft>
                <a:spcPts val="0"/>
              </a:spcAft>
              <a:buNone/>
            </a:pPr>
            <a:r>
              <a:rPr lang="en-US" sz="2400" b="1" dirty="0">
                <a:solidFill>
                  <a:srgbClr val="5E3886"/>
                </a:solidFill>
              </a:rPr>
              <a:t>CDCES </a:t>
            </a:r>
            <a:br>
              <a:rPr lang="en-US" sz="2400" b="1" dirty="0">
                <a:solidFill>
                  <a:srgbClr val="5E3886"/>
                </a:solidFill>
              </a:rPr>
            </a:br>
            <a:r>
              <a:rPr lang="en-US" sz="2400" b="1" dirty="0">
                <a:solidFill>
                  <a:srgbClr val="5E3886"/>
                </a:solidFill>
              </a:rPr>
              <a:t>Boot Camp</a:t>
            </a:r>
          </a:p>
        </p:txBody>
      </p:sp>
      <p:sp>
        <p:nvSpPr>
          <p:cNvPr id="4" name="Content Placeholder 2">
            <a:extLst>
              <a:ext uri="{FF2B5EF4-FFF2-40B4-BE49-F238E27FC236}">
                <a16:creationId xmlns:a16="http://schemas.microsoft.com/office/drawing/2014/main" id="{77053024-D2A6-EB8B-19DE-EEB31FC36C89}"/>
              </a:ext>
            </a:extLst>
          </p:cNvPr>
          <p:cNvSpPr txBox="1">
            <a:spLocks/>
          </p:cNvSpPr>
          <p:nvPr/>
        </p:nvSpPr>
        <p:spPr>
          <a:xfrm>
            <a:off x="6245353" y="5141179"/>
            <a:ext cx="2441449" cy="777120"/>
          </a:xfrm>
          <a:prstGeom prst="rect">
            <a:avLst/>
          </a:prstGeom>
        </p:spPr>
        <p:txBody>
          <a:bodyPr vert="horz">
            <a:normAutofit lnSpcReduction="10000"/>
          </a:bodyPr>
          <a:lst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gn="ctr" fontAlgn="auto">
              <a:spcAft>
                <a:spcPts val="0"/>
              </a:spcAft>
              <a:buNone/>
            </a:pPr>
            <a:r>
              <a:rPr lang="en-US" sz="2400" b="1" dirty="0">
                <a:solidFill>
                  <a:srgbClr val="5E3886"/>
                </a:solidFill>
              </a:rPr>
              <a:t>BC-ADM </a:t>
            </a:r>
            <a:br>
              <a:rPr lang="en-US" sz="2400" b="1" dirty="0">
                <a:solidFill>
                  <a:srgbClr val="5E3886"/>
                </a:solidFill>
              </a:rPr>
            </a:br>
            <a:r>
              <a:rPr lang="en-US" sz="2400" b="1" dirty="0">
                <a:solidFill>
                  <a:srgbClr val="5E3886"/>
                </a:solidFill>
              </a:rPr>
              <a:t>Boot Camp</a:t>
            </a:r>
          </a:p>
        </p:txBody>
      </p:sp>
      <p:sp>
        <p:nvSpPr>
          <p:cNvPr id="5" name="Content Placeholder 2">
            <a:extLst>
              <a:ext uri="{FF2B5EF4-FFF2-40B4-BE49-F238E27FC236}">
                <a16:creationId xmlns:a16="http://schemas.microsoft.com/office/drawing/2014/main" id="{88678449-C9D0-62BE-E63C-03BC42456320}"/>
              </a:ext>
            </a:extLst>
          </p:cNvPr>
          <p:cNvSpPr txBox="1">
            <a:spLocks/>
          </p:cNvSpPr>
          <p:nvPr/>
        </p:nvSpPr>
        <p:spPr>
          <a:xfrm>
            <a:off x="3332225" y="2503410"/>
            <a:ext cx="2441449" cy="777120"/>
          </a:xfrm>
          <a:prstGeom prst="rect">
            <a:avLst/>
          </a:prstGeom>
        </p:spPr>
        <p:txBody>
          <a:bodyPr vert="horz">
            <a:normAutofit lnSpcReduction="10000"/>
          </a:bodyPr>
          <a:lst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gn="ctr" fontAlgn="auto">
              <a:spcAft>
                <a:spcPts val="0"/>
              </a:spcAft>
              <a:buNone/>
            </a:pPr>
            <a:r>
              <a:rPr lang="en-US" sz="2400" b="1" dirty="0">
                <a:solidFill>
                  <a:srgbClr val="5E3886"/>
                </a:solidFill>
              </a:rPr>
              <a:t>Dual Cert. </a:t>
            </a:r>
            <a:br>
              <a:rPr lang="en-US" sz="2400" b="1" dirty="0">
                <a:solidFill>
                  <a:srgbClr val="5E3886"/>
                </a:solidFill>
              </a:rPr>
            </a:br>
            <a:r>
              <a:rPr lang="en-US" sz="2400" b="1" dirty="0">
                <a:solidFill>
                  <a:srgbClr val="5E3886"/>
                </a:solidFill>
              </a:rPr>
              <a:t>Boot Camp</a:t>
            </a:r>
          </a:p>
        </p:txBody>
      </p:sp>
      <p:sp>
        <p:nvSpPr>
          <p:cNvPr id="6" name="TextBox 5">
            <a:extLst>
              <a:ext uri="{FF2B5EF4-FFF2-40B4-BE49-F238E27FC236}">
                <a16:creationId xmlns:a16="http://schemas.microsoft.com/office/drawing/2014/main" id="{63C3EAA8-5D0D-9B2B-8B60-190339A5978E}"/>
              </a:ext>
            </a:extLst>
          </p:cNvPr>
          <p:cNvSpPr txBox="1"/>
          <p:nvPr/>
        </p:nvSpPr>
        <p:spPr>
          <a:xfrm>
            <a:off x="304800" y="1588810"/>
            <a:ext cx="8220078" cy="646331"/>
          </a:xfrm>
          <a:prstGeom prst="rect">
            <a:avLst/>
          </a:prstGeom>
          <a:noFill/>
        </p:spPr>
        <p:txBody>
          <a:bodyPr wrap="square" rtlCol="0">
            <a:spAutoFit/>
          </a:bodyPr>
          <a:lstStyle/>
          <a:p>
            <a:pPr algn="ctr"/>
            <a:r>
              <a:rPr lang="en-US" i="1" dirty="0">
                <a:latin typeface="Calibri" panose="020F0502020204030204" pitchFamily="34" charset="0"/>
                <a:cs typeface="Calibri" panose="020F0502020204030204" pitchFamily="34" charset="0"/>
              </a:rPr>
              <a:t>For cost savings and convenience, we package our levels into study bundles to help you reach your goals.</a:t>
            </a:r>
          </a:p>
        </p:txBody>
      </p:sp>
      <p:pic>
        <p:nvPicPr>
          <p:cNvPr id="9" name="Audio 8">
            <a:hlinkClick r:id="" action="ppaction://media"/>
            <a:extLst>
              <a:ext uri="{FF2B5EF4-FFF2-40B4-BE49-F238E27FC236}">
                <a16:creationId xmlns:a16="http://schemas.microsoft.com/office/drawing/2014/main" id="{0A53D684-F05E-A6ED-59F3-519CA76DA506}"/>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188247912"/>
      </p:ext>
    </p:extLst>
  </p:cSld>
  <p:clrMapOvr>
    <a:masterClrMapping/>
  </p:clrMapOvr>
  <mc:AlternateContent xmlns:mc="http://schemas.openxmlformats.org/markup-compatibility/2006">
    <mc:Choice xmlns:p14="http://schemas.microsoft.com/office/powerpoint/2010/main" Requires="p14">
      <p:transition spd="med" p14:dur="700" advTm="22006">
        <p:fade/>
      </p:transition>
    </mc:Choice>
    <mc:Fallback>
      <p:transition spd="med" advTm="220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84"/>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2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21336</TotalTime>
  <Pages>98</Pages>
  <Words>1789</Words>
  <Application>Microsoft Office PowerPoint</Application>
  <PresentationFormat>Letter Paper (8.5x11 in)</PresentationFormat>
  <Paragraphs>150</Paragraphs>
  <Slides>19</Slides>
  <Notes>19</Notes>
  <HiddenSlides>0</HiddenSlides>
  <MMClips>19</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19</vt:i4>
      </vt:variant>
    </vt:vector>
  </HeadingPairs>
  <TitlesOfParts>
    <vt:vector size="30" baseType="lpstr">
      <vt:lpstr>Arial</vt:lpstr>
      <vt:lpstr>Calibri</vt:lpstr>
      <vt:lpstr>Gill Sans MT</vt:lpstr>
      <vt:lpstr>Open Sans</vt:lpstr>
      <vt:lpstr>signika_negativeregular</vt:lpstr>
      <vt:lpstr>Times New Roman</vt:lpstr>
      <vt:lpstr>var(--e-global-typography-primary-font-family)</vt:lpstr>
      <vt:lpstr>Wingdings</vt:lpstr>
      <vt:lpstr>Wingdings 3</vt:lpstr>
      <vt:lpstr>1_Origin</vt:lpstr>
      <vt:lpstr>2_Origin</vt:lpstr>
      <vt:lpstr>An Introduction to  Diabetes Education Services</vt:lpstr>
      <vt:lpstr>Intro to www.DiabetesEd.net</vt:lpstr>
      <vt:lpstr>PowerPoint Presentation</vt:lpstr>
      <vt:lpstr>PowerPoint Presentation</vt:lpstr>
      <vt:lpstr>PowerPoint Presentation</vt:lpstr>
      <vt:lpstr>PowerPoint Presentation</vt:lpstr>
      <vt:lpstr>PowerPoint Presentation</vt:lpstr>
      <vt:lpstr>Level 5 – Coming Summer 2025!</vt:lpstr>
      <vt:lpstr>Certification Boot Camps</vt:lpstr>
      <vt:lpstr>Training Programs with  Expert Speakers</vt:lpstr>
      <vt:lpstr>Certification Renewal Bundle</vt:lpstr>
      <vt:lpstr>Toolkits</vt:lpstr>
      <vt:lpstr>Check out our FREE Webinars</vt:lpstr>
      <vt:lpstr>Study &amp; Teaching Tools</vt:lpstr>
      <vt:lpstr>Graduate Success Stories</vt:lpstr>
      <vt:lpstr>Bridge Program</vt:lpstr>
      <vt:lpstr>Diabetes Education Services’ Programs</vt:lpstr>
      <vt:lpstr>Connect with other Educators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Diabetes, tools and tips of the trade</dc:title>
  <dc:creator>IMT</dc:creator>
  <cp:lastModifiedBy>Beverly Thomassian</cp:lastModifiedBy>
  <cp:revision>947</cp:revision>
  <cp:lastPrinted>2021-03-02T00:22:36Z</cp:lastPrinted>
  <dcterms:created xsi:type="dcterms:W3CDTF">1998-04-16T17:55:30Z</dcterms:created>
  <dcterms:modified xsi:type="dcterms:W3CDTF">2025-01-07T02:05:49Z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slide day 1, BAE 2014</vt:lpwstr>
  </property>
  <property fmtid="{D5CDD505-2E9C-101B-9397-08002B2CF9AE}" pid="4" name="ArticulateGUID">
    <vt:lpwstr>973DF249-3399-46CA-9E12-627EB0F92968</vt:lpwstr>
  </property>
  <property fmtid="{D5CDD505-2E9C-101B-9397-08002B2CF9AE}" pid="5" name="ArticulateProjectFull">
    <vt:lpwstr>C:\Users\bev\Dropbox\A DES Admin Folder\Boot Camp\2015 Spring BootCamp\6 bootcamp slides MNT ex.ppta</vt:lpwstr>
  </property>
</Properties>
</file>